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docProps/app.xml" ContentType="application/vnd.openxmlformats-officedocument.extended-properties+xml"/>
  <Override PartName="/docProps/core.xml" ContentType="application/vnd.openxmlformats-package.core-properties+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s/slide1.xml" ContentType="application/vnd.openxmlformats-officedocument.presentationml.slide+xml"/>
  <Default Extension="jpg" ContentType="image/jpg"/>
  <Override PartName="/ppt/slides/slide2.xml" ContentType="application/vnd.openxmlformats-officedocument.presentationml.slide+xml"/>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x="7556500" cy="10693400"/>
  <p:notesSz cx="7556500" cy="10693400"/>
  <p:defaultTextStyle>
    <a:defPPr>
      <a:defRPr kern="0"/>
    </a:def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36" y="-84"/>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viewProps" Target="viewProps.xml"/><Relationship Id="rId4" Type="http://schemas.openxmlformats.org/officeDocument/2006/relationships/presProps" Target="presProps.xml"/><Relationship Id="rId5" Type="http://schemas.openxmlformats.org/officeDocument/2006/relationships/tableStyles" Target="tableStyles.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obj">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67213" y="3314954"/>
            <a:ext cx="6428422" cy="2245614"/>
          </a:xfrm>
          <a:prstGeom prst="rect">
            <a:avLst/>
          </a:prstGeom>
        </p:spPr>
        <p:txBody>
          <a:bodyPr wrap="square" lIns="0" tIns="0" rIns="0" bIns="0">
            <a:spAutoFit/>
          </a:bodyPr>
          <a:lstStyle>
            <a:lvl1pPr>
              <a:defRPr sz="2300" b="0" i="0">
                <a:solidFill>
                  <a:schemeClr val="hlink"/>
                </a:solidFill>
                <a:latin typeface="MS Gothic"/>
                <a:cs typeface="MS Gothic"/>
              </a:defRPr>
            </a:lvl1pPr>
          </a:lstStyle>
          <a:p/>
        </p:txBody>
      </p:sp>
      <p:sp>
        <p:nvSpPr>
          <p:cNvPr id="3" name="Holder 3"/>
          <p:cNvSpPr>
            <a:spLocks noGrp="1"/>
          </p:cNvSpPr>
          <p:nvPr>
            <p:ph type="subTitle" idx="4"/>
          </p:nvPr>
        </p:nvSpPr>
        <p:spPr>
          <a:xfrm>
            <a:off x="1134427" y="5988304"/>
            <a:ext cx="5293995" cy="2673350"/>
          </a:xfrm>
          <a:prstGeom prst="rect">
            <a:avLst/>
          </a:prstGeom>
        </p:spPr>
        <p:txBody>
          <a:bodyPr wrap="square" lIns="0" tIns="0" rIns="0" bIns="0">
            <a:spAutoFit/>
          </a:bodyPr>
          <a:lstStyle>
            <a:lvl1pPr>
              <a:defRPr/>
            </a:lvl1pPr>
          </a:lstStyle>
          <a:p/>
        </p:txBody>
      </p:sp>
      <p:sp>
        <p:nvSpPr>
          <p:cNvPr id="4" name="Holder 4"/>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5" name="Holder 5"/>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p:txBody>
          <a:bodyPr lIns="0" tIns="0" rIns="0" bIns="0"/>
          <a:lstStyle>
            <a:lvl1pPr>
              <a:defRPr sz="1000" b="0" i="0">
                <a:solidFill>
                  <a:srgbClr val="898989"/>
                </a:solidFill>
                <a:latin typeface="Century"/>
                <a:cs typeface="Century"/>
              </a:defRPr>
            </a:lvl1pPr>
          </a:lstStyle>
          <a:p>
            <a:pPr marL="38100">
              <a:lnSpc>
                <a:spcPct val="100000"/>
              </a:lnSpc>
              <a:spcBef>
                <a:spcPts val="75"/>
              </a:spcBef>
            </a:pPr>
            <a:fld id="{81D60167-4931-47E6-BA6A-407CBD079E47}" type="slidenum">
              <a:rPr dirty="0" spc="-25"/>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showMasterSp="0">
  <p:cSld name="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067561" y="6253734"/>
            <a:ext cx="5440045" cy="1731010"/>
          </a:xfrm>
          <a:custGeom>
            <a:avLst/>
            <a:gdLst/>
            <a:ahLst/>
            <a:cxnLst/>
            <a:rect l="l" t="t" r="r" b="b"/>
            <a:pathLst>
              <a:path w="5440045" h="1731009">
                <a:moveTo>
                  <a:pt x="5151882" y="0"/>
                </a:moveTo>
                <a:lnTo>
                  <a:pt x="288036" y="0"/>
                </a:lnTo>
                <a:lnTo>
                  <a:pt x="241271" y="3765"/>
                </a:lnTo>
                <a:lnTo>
                  <a:pt x="196925" y="14673"/>
                </a:lnTo>
                <a:lnTo>
                  <a:pt x="155587" y="32136"/>
                </a:lnTo>
                <a:lnTo>
                  <a:pt x="117847" y="55571"/>
                </a:lnTo>
                <a:lnTo>
                  <a:pt x="84296" y="84391"/>
                </a:lnTo>
                <a:lnTo>
                  <a:pt x="55522" y="118012"/>
                </a:lnTo>
                <a:lnTo>
                  <a:pt x="32116" y="155848"/>
                </a:lnTo>
                <a:lnTo>
                  <a:pt x="14666" y="197315"/>
                </a:lnTo>
                <a:lnTo>
                  <a:pt x="3765" y="241826"/>
                </a:lnTo>
                <a:lnTo>
                  <a:pt x="0" y="288798"/>
                </a:lnTo>
                <a:lnTo>
                  <a:pt x="0" y="1442466"/>
                </a:lnTo>
                <a:lnTo>
                  <a:pt x="3765" y="1489230"/>
                </a:lnTo>
                <a:lnTo>
                  <a:pt x="14666" y="1533576"/>
                </a:lnTo>
                <a:lnTo>
                  <a:pt x="32116" y="1574914"/>
                </a:lnTo>
                <a:lnTo>
                  <a:pt x="55522" y="1612654"/>
                </a:lnTo>
                <a:lnTo>
                  <a:pt x="84296" y="1646205"/>
                </a:lnTo>
                <a:lnTo>
                  <a:pt x="117847" y="1674979"/>
                </a:lnTo>
                <a:lnTo>
                  <a:pt x="155587" y="1698385"/>
                </a:lnTo>
                <a:lnTo>
                  <a:pt x="196925" y="1715835"/>
                </a:lnTo>
                <a:lnTo>
                  <a:pt x="241271" y="1726736"/>
                </a:lnTo>
                <a:lnTo>
                  <a:pt x="288036" y="1730502"/>
                </a:lnTo>
                <a:lnTo>
                  <a:pt x="5151882" y="1730502"/>
                </a:lnTo>
                <a:lnTo>
                  <a:pt x="5198646" y="1726736"/>
                </a:lnTo>
                <a:lnTo>
                  <a:pt x="5242992" y="1715835"/>
                </a:lnTo>
                <a:lnTo>
                  <a:pt x="5284330" y="1698385"/>
                </a:lnTo>
                <a:lnTo>
                  <a:pt x="5322070" y="1674979"/>
                </a:lnTo>
                <a:lnTo>
                  <a:pt x="5355621" y="1646205"/>
                </a:lnTo>
                <a:lnTo>
                  <a:pt x="5384395" y="1612654"/>
                </a:lnTo>
                <a:lnTo>
                  <a:pt x="5407801" y="1574914"/>
                </a:lnTo>
                <a:lnTo>
                  <a:pt x="5425251" y="1533576"/>
                </a:lnTo>
                <a:lnTo>
                  <a:pt x="5436152" y="1489230"/>
                </a:lnTo>
                <a:lnTo>
                  <a:pt x="5439918" y="1442466"/>
                </a:lnTo>
                <a:lnTo>
                  <a:pt x="5439918" y="288798"/>
                </a:lnTo>
                <a:lnTo>
                  <a:pt x="5436152" y="241826"/>
                </a:lnTo>
                <a:lnTo>
                  <a:pt x="5425251" y="197315"/>
                </a:lnTo>
                <a:lnTo>
                  <a:pt x="5407801" y="155848"/>
                </a:lnTo>
                <a:lnTo>
                  <a:pt x="5384395" y="118012"/>
                </a:lnTo>
                <a:lnTo>
                  <a:pt x="5355621" y="84391"/>
                </a:lnTo>
                <a:lnTo>
                  <a:pt x="5322070" y="55571"/>
                </a:lnTo>
                <a:lnTo>
                  <a:pt x="5284330" y="32136"/>
                </a:lnTo>
                <a:lnTo>
                  <a:pt x="5242992" y="14673"/>
                </a:lnTo>
                <a:lnTo>
                  <a:pt x="5198646" y="3765"/>
                </a:lnTo>
                <a:lnTo>
                  <a:pt x="5151882" y="0"/>
                </a:lnTo>
                <a:close/>
              </a:path>
            </a:pathLst>
          </a:custGeom>
          <a:solidFill>
            <a:srgbClr val="FFE598"/>
          </a:solidFill>
        </p:spPr>
        <p:txBody>
          <a:bodyPr wrap="square" lIns="0" tIns="0" rIns="0" bIns="0" rtlCol="0"/>
          <a:lstStyle/>
          <a:p/>
        </p:txBody>
      </p:sp>
      <p:sp>
        <p:nvSpPr>
          <p:cNvPr id="17" name="bg object 17"/>
          <p:cNvSpPr/>
          <p:nvPr/>
        </p:nvSpPr>
        <p:spPr>
          <a:xfrm>
            <a:off x="1067561" y="6253734"/>
            <a:ext cx="5440045" cy="1731010"/>
          </a:xfrm>
          <a:custGeom>
            <a:avLst/>
            <a:gdLst/>
            <a:ahLst/>
            <a:cxnLst/>
            <a:rect l="l" t="t" r="r" b="b"/>
            <a:pathLst>
              <a:path w="5440045" h="1731009">
                <a:moveTo>
                  <a:pt x="0" y="288798"/>
                </a:moveTo>
                <a:lnTo>
                  <a:pt x="3765" y="241826"/>
                </a:lnTo>
                <a:lnTo>
                  <a:pt x="14666" y="197315"/>
                </a:lnTo>
                <a:lnTo>
                  <a:pt x="32116" y="155848"/>
                </a:lnTo>
                <a:lnTo>
                  <a:pt x="55522" y="118012"/>
                </a:lnTo>
                <a:lnTo>
                  <a:pt x="84296" y="84391"/>
                </a:lnTo>
                <a:lnTo>
                  <a:pt x="117847" y="55571"/>
                </a:lnTo>
                <a:lnTo>
                  <a:pt x="155587" y="32136"/>
                </a:lnTo>
                <a:lnTo>
                  <a:pt x="196925" y="14673"/>
                </a:lnTo>
                <a:lnTo>
                  <a:pt x="241271" y="3765"/>
                </a:lnTo>
                <a:lnTo>
                  <a:pt x="288036" y="0"/>
                </a:lnTo>
                <a:lnTo>
                  <a:pt x="5151882" y="0"/>
                </a:lnTo>
                <a:lnTo>
                  <a:pt x="5198646" y="3765"/>
                </a:lnTo>
                <a:lnTo>
                  <a:pt x="5242992" y="14673"/>
                </a:lnTo>
                <a:lnTo>
                  <a:pt x="5284330" y="32136"/>
                </a:lnTo>
                <a:lnTo>
                  <a:pt x="5322070" y="55571"/>
                </a:lnTo>
                <a:lnTo>
                  <a:pt x="5355621" y="84391"/>
                </a:lnTo>
                <a:lnTo>
                  <a:pt x="5384395" y="118012"/>
                </a:lnTo>
                <a:lnTo>
                  <a:pt x="5407801" y="155848"/>
                </a:lnTo>
                <a:lnTo>
                  <a:pt x="5425251" y="197315"/>
                </a:lnTo>
                <a:lnTo>
                  <a:pt x="5436152" y="241826"/>
                </a:lnTo>
                <a:lnTo>
                  <a:pt x="5439918" y="288798"/>
                </a:lnTo>
                <a:lnTo>
                  <a:pt x="5439918" y="1442466"/>
                </a:lnTo>
                <a:lnTo>
                  <a:pt x="5436152" y="1489230"/>
                </a:lnTo>
                <a:lnTo>
                  <a:pt x="5425251" y="1533576"/>
                </a:lnTo>
                <a:lnTo>
                  <a:pt x="5407801" y="1574914"/>
                </a:lnTo>
                <a:lnTo>
                  <a:pt x="5384395" y="1612654"/>
                </a:lnTo>
                <a:lnTo>
                  <a:pt x="5355621" y="1646205"/>
                </a:lnTo>
                <a:lnTo>
                  <a:pt x="5322070" y="1674979"/>
                </a:lnTo>
                <a:lnTo>
                  <a:pt x="5284330" y="1698385"/>
                </a:lnTo>
                <a:lnTo>
                  <a:pt x="5242992" y="1715835"/>
                </a:lnTo>
                <a:lnTo>
                  <a:pt x="5198646" y="1726736"/>
                </a:lnTo>
                <a:lnTo>
                  <a:pt x="5151882" y="1730502"/>
                </a:lnTo>
                <a:lnTo>
                  <a:pt x="288036" y="1730502"/>
                </a:lnTo>
                <a:lnTo>
                  <a:pt x="241271" y="1726736"/>
                </a:lnTo>
                <a:lnTo>
                  <a:pt x="196925" y="1715835"/>
                </a:lnTo>
                <a:lnTo>
                  <a:pt x="155587" y="1698385"/>
                </a:lnTo>
                <a:lnTo>
                  <a:pt x="117847" y="1674979"/>
                </a:lnTo>
                <a:lnTo>
                  <a:pt x="84296" y="1646205"/>
                </a:lnTo>
                <a:lnTo>
                  <a:pt x="55522" y="1612654"/>
                </a:lnTo>
                <a:lnTo>
                  <a:pt x="32116" y="1574914"/>
                </a:lnTo>
                <a:lnTo>
                  <a:pt x="14666" y="1533576"/>
                </a:lnTo>
                <a:lnTo>
                  <a:pt x="3765" y="1489230"/>
                </a:lnTo>
                <a:lnTo>
                  <a:pt x="0" y="1442466"/>
                </a:lnTo>
                <a:lnTo>
                  <a:pt x="0" y="288798"/>
                </a:lnTo>
                <a:close/>
              </a:path>
            </a:pathLst>
          </a:custGeom>
          <a:ln w="3175">
            <a:solidFill>
              <a:srgbClr val="000000"/>
            </a:solidFill>
          </a:ln>
        </p:spPr>
        <p:txBody>
          <a:bodyPr wrap="square" lIns="0" tIns="0" rIns="0" bIns="0" rtlCol="0"/>
          <a:lstStyle/>
          <a:p/>
        </p:txBody>
      </p:sp>
      <p:sp>
        <p:nvSpPr>
          <p:cNvPr id="2" name="Holder 2"/>
          <p:cNvSpPr>
            <a:spLocks noGrp="1"/>
          </p:cNvSpPr>
          <p:nvPr>
            <p:ph type="title"/>
          </p:nvPr>
        </p:nvSpPr>
        <p:spPr/>
        <p:txBody>
          <a:bodyPr lIns="0" tIns="0" rIns="0" bIns="0"/>
          <a:lstStyle>
            <a:lvl1pPr>
              <a:defRPr sz="2300" b="0" i="0">
                <a:solidFill>
                  <a:schemeClr val="hlink"/>
                </a:solidFill>
                <a:latin typeface="MS Gothic"/>
                <a:cs typeface="MS Gothic"/>
              </a:defRPr>
            </a:lvl1pPr>
          </a:lstStyle>
          <a:p/>
        </p:txBody>
      </p:sp>
      <p:sp>
        <p:nvSpPr>
          <p:cNvPr id="3" name="Holder 3"/>
          <p:cNvSpPr>
            <a:spLocks noGrp="1"/>
          </p:cNvSpPr>
          <p:nvPr>
            <p:ph type="body" idx="1"/>
          </p:nvPr>
        </p:nvSpPr>
        <p:spPr/>
        <p:txBody>
          <a:bodyPr lIns="0" tIns="0" rIns="0" bIns="0"/>
          <a:lstStyle>
            <a:lvl1pPr>
              <a:defRPr/>
            </a:lvl1pPr>
          </a:lstStyle>
          <a:p/>
        </p:txBody>
      </p:sp>
      <p:sp>
        <p:nvSpPr>
          <p:cNvPr id="4" name="Holder 4"/>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5" name="Holder 5"/>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p:txBody>
          <a:bodyPr lIns="0" tIns="0" rIns="0" bIns="0"/>
          <a:lstStyle>
            <a:lvl1pPr>
              <a:defRPr sz="1000" b="0" i="0">
                <a:solidFill>
                  <a:srgbClr val="898989"/>
                </a:solidFill>
                <a:latin typeface="Century"/>
                <a:cs typeface="Century"/>
              </a:defRPr>
            </a:lvl1pPr>
          </a:lstStyle>
          <a:p>
            <a:pPr marL="38100">
              <a:lnSpc>
                <a:spcPct val="100000"/>
              </a:lnSpc>
              <a:spcBef>
                <a:spcPts val="75"/>
              </a:spcBef>
            </a:pPr>
            <a:fld id="{81D60167-4931-47E6-BA6A-407CBD079E47}" type="slidenum">
              <a:rPr dirty="0" spc="-25"/>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300" b="0" i="0">
                <a:solidFill>
                  <a:schemeClr val="hlink"/>
                </a:solidFill>
                <a:latin typeface="MS Gothic"/>
                <a:cs typeface="MS Gothic"/>
              </a:defRPr>
            </a:lvl1pPr>
          </a:lstStyle>
          <a:p/>
        </p:txBody>
      </p:sp>
      <p:sp>
        <p:nvSpPr>
          <p:cNvPr id="3" name="Holder 3"/>
          <p:cNvSpPr>
            <a:spLocks noGrp="1"/>
          </p:cNvSpPr>
          <p:nvPr>
            <p:ph idx="2" sz="half"/>
          </p:nvPr>
        </p:nvSpPr>
        <p:spPr>
          <a:xfrm>
            <a:off x="378142" y="2459482"/>
            <a:ext cx="3289839" cy="7057644"/>
          </a:xfrm>
          <a:prstGeom prst="rect">
            <a:avLst/>
          </a:prstGeom>
        </p:spPr>
        <p:txBody>
          <a:bodyPr wrap="square" lIns="0" tIns="0" rIns="0" bIns="0">
            <a:spAutoFit/>
          </a:bodyPr>
          <a:lstStyle>
            <a:lvl1pPr>
              <a:defRPr/>
            </a:lvl1pPr>
          </a:lstStyle>
          <a:p/>
        </p:txBody>
      </p:sp>
      <p:sp>
        <p:nvSpPr>
          <p:cNvPr id="4" name="Holder 4"/>
          <p:cNvSpPr>
            <a:spLocks noGrp="1"/>
          </p:cNvSpPr>
          <p:nvPr>
            <p:ph idx="3" sz="half"/>
          </p:nvPr>
        </p:nvSpPr>
        <p:spPr>
          <a:xfrm>
            <a:off x="3894867" y="2459482"/>
            <a:ext cx="3289839" cy="7057644"/>
          </a:xfrm>
          <a:prstGeom prst="rect">
            <a:avLst/>
          </a:prstGeom>
        </p:spPr>
        <p:txBody>
          <a:bodyPr wrap="square" lIns="0" tIns="0" rIns="0" bIns="0">
            <a:spAutoFit/>
          </a:bodyPr>
          <a:lstStyle>
            <a:lvl1pPr>
              <a:defRPr/>
            </a:lvl1pPr>
          </a:lstStyle>
          <a:p/>
        </p:txBody>
      </p:sp>
      <p:sp>
        <p:nvSpPr>
          <p:cNvPr id="5" name="Holder 5"/>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6" name="Holder 6"/>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7" name="Holder 7"/>
          <p:cNvSpPr>
            <a:spLocks noGrp="1"/>
          </p:cNvSpPr>
          <p:nvPr>
            <p:ph type="sldNum" idx="7" sz="quarter"/>
          </p:nvPr>
        </p:nvSpPr>
        <p:spPr/>
        <p:txBody>
          <a:bodyPr lIns="0" tIns="0" rIns="0" bIns="0"/>
          <a:lstStyle>
            <a:lvl1pPr>
              <a:defRPr sz="1000" b="0" i="0">
                <a:solidFill>
                  <a:srgbClr val="898989"/>
                </a:solidFill>
                <a:latin typeface="Century"/>
                <a:cs typeface="Century"/>
              </a:defRPr>
            </a:lvl1pPr>
          </a:lstStyle>
          <a:p>
            <a:pPr marL="38100">
              <a:lnSpc>
                <a:spcPct val="100000"/>
              </a:lnSpc>
              <a:spcBef>
                <a:spcPts val="75"/>
              </a:spcBef>
            </a:pPr>
            <a:fld id="{81D60167-4931-47E6-BA6A-407CBD079E47}" type="slidenum">
              <a:rPr dirty="0" spc="-25"/>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300" b="0" i="0">
                <a:solidFill>
                  <a:schemeClr val="hlink"/>
                </a:solidFill>
                <a:latin typeface="MS Gothic"/>
                <a:cs typeface="MS Gothic"/>
              </a:defRPr>
            </a:lvl1pPr>
          </a:lstStyle>
          <a:p/>
        </p:txBody>
      </p:sp>
      <p:sp>
        <p:nvSpPr>
          <p:cNvPr id="3" name="Holder 3"/>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4" name="Holder 4"/>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5" name="Holder 5"/>
          <p:cNvSpPr>
            <a:spLocks noGrp="1"/>
          </p:cNvSpPr>
          <p:nvPr>
            <p:ph type="sldNum" idx="7" sz="quarter"/>
          </p:nvPr>
        </p:nvSpPr>
        <p:spPr/>
        <p:txBody>
          <a:bodyPr lIns="0" tIns="0" rIns="0" bIns="0"/>
          <a:lstStyle>
            <a:lvl1pPr>
              <a:defRPr sz="1000" b="0" i="0">
                <a:solidFill>
                  <a:srgbClr val="898989"/>
                </a:solidFill>
                <a:latin typeface="Century"/>
                <a:cs typeface="Century"/>
              </a:defRPr>
            </a:lvl1pPr>
          </a:lstStyle>
          <a:p>
            <a:pPr marL="38100">
              <a:lnSpc>
                <a:spcPct val="100000"/>
              </a:lnSpc>
              <a:spcBef>
                <a:spcPts val="75"/>
              </a:spcBef>
            </a:pPr>
            <a:fld id="{81D60167-4931-47E6-BA6A-407CBD079E47}" type="slidenum">
              <a:rPr dirty="0" spc="-25"/>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obj">
  <p:cSld name="Blank">
    <p:spTree>
      <p:nvGrpSpPr>
        <p:cNvPr id="1" name=""/>
        <p:cNvGrpSpPr/>
        <p:nvPr/>
      </p:nvGrpSpPr>
      <p:grpSpPr>
        <a:xfrm>
          <a:off x="0" y="0"/>
          <a:ext cx="0" cy="0"/>
          <a:chOff x="0" y="0"/>
          <a:chExt cx="0" cy="0"/>
        </a:xfrm>
      </p:grpSpPr>
      <p:sp>
        <p:nvSpPr>
          <p:cNvPr id="2" name="Holder 2"/>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3" name="Holder 3"/>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4" name="Holder 4"/>
          <p:cNvSpPr>
            <a:spLocks noGrp="1"/>
          </p:cNvSpPr>
          <p:nvPr>
            <p:ph type="sldNum" idx="7" sz="quarter"/>
          </p:nvPr>
        </p:nvSpPr>
        <p:spPr/>
        <p:txBody>
          <a:bodyPr lIns="0" tIns="0" rIns="0" bIns="0"/>
          <a:lstStyle>
            <a:lvl1pPr>
              <a:defRPr sz="1000" b="0" i="0">
                <a:solidFill>
                  <a:srgbClr val="898989"/>
                </a:solidFill>
                <a:latin typeface="Century"/>
                <a:cs typeface="Century"/>
              </a:defRPr>
            </a:lvl1pPr>
          </a:lstStyle>
          <a:p>
            <a:pPr marL="38100">
              <a:lnSpc>
                <a:spcPct val="100000"/>
              </a:lnSpc>
              <a:spcBef>
                <a:spcPts val="75"/>
              </a:spcBef>
            </a:pPr>
            <a:fld id="{81D60167-4931-47E6-BA6A-407CBD079E47}" type="slidenum">
              <a:rPr dirty="0" spc="-25"/>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824482" y="1802380"/>
            <a:ext cx="3758565" cy="421639"/>
          </a:xfrm>
          <a:prstGeom prst="rect">
            <a:avLst/>
          </a:prstGeom>
        </p:spPr>
        <p:txBody>
          <a:bodyPr wrap="square" lIns="0" tIns="0" rIns="0" bIns="0">
            <a:spAutoFit/>
          </a:bodyPr>
          <a:lstStyle>
            <a:lvl1pPr>
              <a:defRPr sz="2300" b="0" i="0">
                <a:solidFill>
                  <a:schemeClr val="hlink"/>
                </a:solidFill>
                <a:latin typeface="MS Gothic"/>
                <a:cs typeface="MS Gothic"/>
              </a:defRPr>
            </a:lvl1pPr>
          </a:lstStyle>
          <a:p/>
        </p:txBody>
      </p:sp>
      <p:sp>
        <p:nvSpPr>
          <p:cNvPr id="3" name="Holder 3"/>
          <p:cNvSpPr>
            <a:spLocks noGrp="1"/>
          </p:cNvSpPr>
          <p:nvPr>
            <p:ph type="body" idx="1"/>
          </p:nvPr>
        </p:nvSpPr>
        <p:spPr>
          <a:xfrm>
            <a:off x="378142" y="2459482"/>
            <a:ext cx="6806565" cy="7057644"/>
          </a:xfrm>
          <a:prstGeom prst="rect">
            <a:avLst/>
          </a:prstGeom>
        </p:spPr>
        <p:txBody>
          <a:bodyPr wrap="square" lIns="0" tIns="0" rIns="0" bIns="0">
            <a:spAutoFit/>
          </a:bodyPr>
          <a:lstStyle>
            <a:lvl1pPr>
              <a:defRPr/>
            </a:lvl1pPr>
          </a:lstStyle>
          <a:p/>
        </p:txBody>
      </p:sp>
      <p:sp>
        <p:nvSpPr>
          <p:cNvPr id="4" name="Holder 4"/>
          <p:cNvSpPr>
            <a:spLocks noGrp="1"/>
          </p:cNvSpPr>
          <p:nvPr>
            <p:ph type="ftr" idx="5" sz="quarter"/>
          </p:nvPr>
        </p:nvSpPr>
        <p:spPr>
          <a:xfrm>
            <a:off x="2571369" y="9944862"/>
            <a:ext cx="2420112" cy="534670"/>
          </a:xfrm>
          <a:prstGeom prst="rect">
            <a:avLst/>
          </a:prstGeom>
        </p:spPr>
        <p:txBody>
          <a:bodyPr wrap="square" lIns="0" tIns="0" rIns="0" bIns="0">
            <a:spAutoFit/>
          </a:bodyPr>
          <a:lstStyle>
            <a:lvl1pPr algn="ctr">
              <a:defRPr>
                <a:solidFill>
                  <a:schemeClr val="tx1">
                    <a:tint val="75000"/>
                  </a:schemeClr>
                </a:solidFill>
              </a:defRPr>
            </a:lvl1pPr>
          </a:lstStyle>
          <a:p/>
        </p:txBody>
      </p:sp>
      <p:sp>
        <p:nvSpPr>
          <p:cNvPr id="5" name="Holder 5"/>
          <p:cNvSpPr>
            <a:spLocks noGrp="1"/>
          </p:cNvSpPr>
          <p:nvPr>
            <p:ph type="dt" idx="6" sz="half"/>
          </p:nvPr>
        </p:nvSpPr>
        <p:spPr>
          <a:xfrm>
            <a:off x="378142" y="9944862"/>
            <a:ext cx="1739455" cy="53467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a:xfrm>
            <a:off x="6766559" y="10103864"/>
            <a:ext cx="229234" cy="177165"/>
          </a:xfrm>
          <a:prstGeom prst="rect">
            <a:avLst/>
          </a:prstGeom>
        </p:spPr>
        <p:txBody>
          <a:bodyPr wrap="square" lIns="0" tIns="0" rIns="0" bIns="0">
            <a:spAutoFit/>
          </a:bodyPr>
          <a:lstStyle>
            <a:lvl1pPr>
              <a:defRPr sz="1000" b="0" i="0">
                <a:solidFill>
                  <a:srgbClr val="898989"/>
                </a:solidFill>
                <a:latin typeface="Century"/>
                <a:cs typeface="Century"/>
              </a:defRPr>
            </a:lvl1pPr>
          </a:lstStyle>
          <a:p>
            <a:pPr marL="38100">
              <a:lnSpc>
                <a:spcPct val="100000"/>
              </a:lnSpc>
              <a:spcBef>
                <a:spcPts val="75"/>
              </a:spcBef>
            </a:pPr>
            <a:fld id="{81D60167-4931-47E6-BA6A-407CBD079E47}" type="slidenum">
              <a:rPr dirty="0" spc="-25"/>
              <a:t>#</a:t>
            </a:fld>
          </a:p>
        </p:txBody>
      </p:sp>
    </p:spTree>
  </p:cSld>
  <p:clrMap folHlink="folHlink" hlink="hlink" accent1="accent1" accent2="accent2" accent3="accent3" accent4="accent4" accent5="accent5" accent6="accent6" tx2="dk2" bg2="lt2" tx1="dk1" bg1="lt1"/>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image" Target="../media/image2.jp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3.png"/><Relationship Id="rId3" Type="http://schemas.openxmlformats.org/officeDocument/2006/relationships/image" Target="../media/image5.jpg"/><Relationship Id="rId4" Type="http://schemas.openxmlformats.org/officeDocument/2006/relationships/image" Target="../media/image34.png"/><Relationship Id="rId5" Type="http://schemas.openxmlformats.org/officeDocument/2006/relationships/image" Target="../media/image35.png"/><Relationship Id="rId6" Type="http://schemas.openxmlformats.org/officeDocument/2006/relationships/image" Target="../media/image6.jpg"/><Relationship Id="rId7" Type="http://schemas.openxmlformats.org/officeDocument/2006/relationships/image" Target="../media/image3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jpg"/><Relationship Id="rId3" Type="http://schemas.openxmlformats.org/officeDocument/2006/relationships/image" Target="../media/image5.jpg"/><Relationship Id="rId4" Type="http://schemas.openxmlformats.org/officeDocument/2006/relationships/image" Target="../media/image6.jpg"/><Relationship Id="rId5" Type="http://schemas.openxmlformats.org/officeDocument/2006/relationships/image" Target="../media/image32.png"/><Relationship Id="rId6" Type="http://schemas.openxmlformats.org/officeDocument/2006/relationships/image" Target="../media/image37.png"/><Relationship Id="rId7" Type="http://schemas.openxmlformats.org/officeDocument/2006/relationships/image" Target="../media/image38.jpg"/><Relationship Id="rId8" Type="http://schemas.openxmlformats.org/officeDocument/2006/relationships/image" Target="../media/image39.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jpg"/><Relationship Id="rId3" Type="http://schemas.openxmlformats.org/officeDocument/2006/relationships/hyperlink" Target="mailto:checkeye-dx@nichiigakkan.co.jp" TargetMode="External"/><Relationship Id="rId4" Type="http://schemas.openxmlformats.org/officeDocument/2006/relationships/image" Target="../media/image40.png"/><Relationship Id="rId5" Type="http://schemas.openxmlformats.org/officeDocument/2006/relationships/image" Target="../media/image4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png"/><Relationship Id="rId3" Type="http://schemas.openxmlformats.org/officeDocument/2006/relationships/image" Target="../media/image5.jpg"/><Relationship Id="rId4" Type="http://schemas.openxmlformats.org/officeDocument/2006/relationships/image" Target="../media/image6.jpg"/><Relationship Id="rId5" Type="http://schemas.openxmlformats.org/officeDocument/2006/relationships/image" Target="../media/image7.jpg"/><Relationship Id="rId6"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9.jpg"/><Relationship Id="rId3" Type="http://schemas.openxmlformats.org/officeDocument/2006/relationships/image" Target="../media/image5.jpg"/><Relationship Id="rId4" Type="http://schemas.openxmlformats.org/officeDocument/2006/relationships/image" Target="../media/image6.jpg"/><Relationship Id="rId5" Type="http://schemas.openxmlformats.org/officeDocument/2006/relationships/image" Target="../media/image10.jpg"/><Relationship Id="rId6" Type="http://schemas.openxmlformats.org/officeDocument/2006/relationships/image" Target="../media/image11.jpg"/><Relationship Id="rId7" Type="http://schemas.openxmlformats.org/officeDocument/2006/relationships/image" Target="../media/image1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3.jpg"/><Relationship Id="rId3" Type="http://schemas.openxmlformats.org/officeDocument/2006/relationships/image" Target="../media/image5.jpg"/><Relationship Id="rId4" Type="http://schemas.openxmlformats.org/officeDocument/2006/relationships/image" Target="../media/image14.png"/><Relationship Id="rId5" Type="http://schemas.openxmlformats.org/officeDocument/2006/relationships/image" Target="../media/image6.jpg"/><Relationship Id="rId6" Type="http://schemas.openxmlformats.org/officeDocument/2006/relationships/image" Target="../media/image15.jpg"/><Relationship Id="rId7" Type="http://schemas.openxmlformats.org/officeDocument/2006/relationships/image" Target="../media/image16.jpg"/><Relationship Id="rId8" Type="http://schemas.openxmlformats.org/officeDocument/2006/relationships/image" Target="../media/image1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8.jpg"/><Relationship Id="rId3" Type="http://schemas.openxmlformats.org/officeDocument/2006/relationships/image" Target="../media/image5.jpg"/><Relationship Id="rId4" Type="http://schemas.openxmlformats.org/officeDocument/2006/relationships/image" Target="../media/image19.jpg"/><Relationship Id="rId5" Type="http://schemas.openxmlformats.org/officeDocument/2006/relationships/image" Target="../media/image20.jpg"/><Relationship Id="rId6" Type="http://schemas.openxmlformats.org/officeDocument/2006/relationships/image" Target="../media/image2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2.jpg"/><Relationship Id="rId3" Type="http://schemas.openxmlformats.org/officeDocument/2006/relationships/image" Target="../media/image5.jpg"/><Relationship Id="rId4" Type="http://schemas.openxmlformats.org/officeDocument/2006/relationships/image" Target="../media/image6.jpg"/><Relationship Id="rId5" Type="http://schemas.openxmlformats.org/officeDocument/2006/relationships/image" Target="../media/image23.jpg"/><Relationship Id="rId6" Type="http://schemas.openxmlformats.org/officeDocument/2006/relationships/image" Target="../media/image2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5.png"/><Relationship Id="rId3" Type="http://schemas.openxmlformats.org/officeDocument/2006/relationships/image" Target="../media/image26.png"/><Relationship Id="rId4" Type="http://schemas.openxmlformats.org/officeDocument/2006/relationships/image" Target="../media/image2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8.png"/><Relationship Id="rId3" Type="http://schemas.openxmlformats.org/officeDocument/2006/relationships/image" Target="../media/image29.png"/><Relationship Id="rId4" Type="http://schemas.openxmlformats.org/officeDocument/2006/relationships/image" Target="../media/image2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0.png"/><Relationship Id="rId3" Type="http://schemas.openxmlformats.org/officeDocument/2006/relationships/image" Target="../media/image31.jpg"/><Relationship Id="rId4" Type="http://schemas.openxmlformats.org/officeDocument/2006/relationships/image" Target="../media/image5.jpg"/><Relationship Id="rId5" Type="http://schemas.openxmlformats.org/officeDocument/2006/relationships/image" Target="../media/image32.png"/><Relationship Id="rId6" Type="http://schemas.openxmlformats.org/officeDocument/2006/relationships/image" Target="../media/image6.jpg"/><Relationship Id="rId7" Type="http://schemas.openxmlformats.org/officeDocument/2006/relationships/image" Target="../media/image2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p:spPr>
        <p:txBody>
          <a:bodyPr wrap="square" lIns="0" tIns="12065" rIns="0" bIns="0" rtlCol="0" vert="horz">
            <a:spAutoFit/>
          </a:bodyPr>
          <a:lstStyle/>
          <a:p>
            <a:pPr marL="12700">
              <a:lnSpc>
                <a:spcPct val="100000"/>
              </a:lnSpc>
              <a:spcBef>
                <a:spcPts val="95"/>
              </a:spcBef>
            </a:pPr>
            <a:r>
              <a:rPr dirty="0" spc="-30"/>
              <a:t>クラウド</a:t>
            </a:r>
            <a:r>
              <a:rPr dirty="0" spc="-20">
                <a:solidFill>
                  <a:srgbClr val="FF0000"/>
                </a:solidFill>
                <a:latin typeface="Century"/>
                <a:cs typeface="Century"/>
              </a:rPr>
              <a:t>AI</a:t>
            </a:r>
            <a:r>
              <a:rPr dirty="0" spc="-30"/>
              <a:t>学習</a:t>
            </a:r>
            <a:r>
              <a:rPr dirty="0" sz="2600" spc="-40"/>
              <a:t>マニュアル</a:t>
            </a:r>
            <a:endParaRPr sz="2600">
              <a:latin typeface="Century"/>
              <a:cs typeface="Century"/>
            </a:endParaRPr>
          </a:p>
        </p:txBody>
      </p:sp>
      <p:sp>
        <p:nvSpPr>
          <p:cNvPr id="3" name="object 3" descr=""/>
          <p:cNvSpPr txBox="1"/>
          <p:nvPr/>
        </p:nvSpPr>
        <p:spPr>
          <a:xfrm>
            <a:off x="5454396" y="4161150"/>
            <a:ext cx="85090" cy="183515"/>
          </a:xfrm>
          <a:prstGeom prst="rect">
            <a:avLst/>
          </a:prstGeom>
        </p:spPr>
        <p:txBody>
          <a:bodyPr wrap="square" lIns="0" tIns="0" rIns="0" bIns="0" rtlCol="0" vert="horz">
            <a:spAutoFit/>
          </a:bodyPr>
          <a:lstStyle/>
          <a:p>
            <a:pPr>
              <a:lnSpc>
                <a:spcPts val="1425"/>
              </a:lnSpc>
            </a:pPr>
            <a:r>
              <a:rPr dirty="0" sz="1200" spc="-50">
                <a:latin typeface="Century"/>
                <a:cs typeface="Century"/>
              </a:rPr>
              <a:t>1</a:t>
            </a:r>
            <a:endParaRPr sz="1200">
              <a:latin typeface="Century"/>
              <a:cs typeface="Century"/>
            </a:endParaRPr>
          </a:p>
        </p:txBody>
      </p:sp>
      <p:grpSp>
        <p:nvGrpSpPr>
          <p:cNvPr id="4" name="object 4" descr=""/>
          <p:cNvGrpSpPr/>
          <p:nvPr/>
        </p:nvGrpSpPr>
        <p:grpSpPr>
          <a:xfrm>
            <a:off x="1027811" y="5025263"/>
            <a:ext cx="5453380" cy="991869"/>
            <a:chOff x="1027811" y="5025263"/>
            <a:chExt cx="5453380" cy="991869"/>
          </a:xfrm>
        </p:grpSpPr>
        <p:sp>
          <p:nvSpPr>
            <p:cNvPr id="5" name="object 5" descr=""/>
            <p:cNvSpPr/>
            <p:nvPr/>
          </p:nvSpPr>
          <p:spPr>
            <a:xfrm>
              <a:off x="1030986" y="5028438"/>
              <a:ext cx="5447030" cy="985519"/>
            </a:xfrm>
            <a:custGeom>
              <a:avLst/>
              <a:gdLst/>
              <a:ahLst/>
              <a:cxnLst/>
              <a:rect l="l" t="t" r="r" b="b"/>
              <a:pathLst>
                <a:path w="5447030" h="985520">
                  <a:moveTo>
                    <a:pt x="5282184" y="0"/>
                  </a:moveTo>
                  <a:lnTo>
                    <a:pt x="163830" y="0"/>
                  </a:lnTo>
                  <a:lnTo>
                    <a:pt x="120209" y="5838"/>
                  </a:lnTo>
                  <a:lnTo>
                    <a:pt x="81054" y="22323"/>
                  </a:lnTo>
                  <a:lnTo>
                    <a:pt x="47910" y="47910"/>
                  </a:lnTo>
                  <a:lnTo>
                    <a:pt x="22323" y="81054"/>
                  </a:lnTo>
                  <a:lnTo>
                    <a:pt x="5838" y="120209"/>
                  </a:lnTo>
                  <a:lnTo>
                    <a:pt x="0" y="163829"/>
                  </a:lnTo>
                  <a:lnTo>
                    <a:pt x="0" y="820673"/>
                  </a:lnTo>
                  <a:lnTo>
                    <a:pt x="5838" y="864351"/>
                  </a:lnTo>
                  <a:lnTo>
                    <a:pt x="22323" y="903647"/>
                  </a:lnTo>
                  <a:lnTo>
                    <a:pt x="47910" y="936974"/>
                  </a:lnTo>
                  <a:lnTo>
                    <a:pt x="81054" y="962744"/>
                  </a:lnTo>
                  <a:lnTo>
                    <a:pt x="120209" y="979371"/>
                  </a:lnTo>
                  <a:lnTo>
                    <a:pt x="163830" y="985265"/>
                  </a:lnTo>
                  <a:lnTo>
                    <a:pt x="5282184" y="985265"/>
                  </a:lnTo>
                  <a:lnTo>
                    <a:pt x="5325861" y="979371"/>
                  </a:lnTo>
                  <a:lnTo>
                    <a:pt x="5365157" y="962744"/>
                  </a:lnTo>
                  <a:lnTo>
                    <a:pt x="5398484" y="936974"/>
                  </a:lnTo>
                  <a:lnTo>
                    <a:pt x="5424254" y="903647"/>
                  </a:lnTo>
                  <a:lnTo>
                    <a:pt x="5440881" y="864351"/>
                  </a:lnTo>
                  <a:lnTo>
                    <a:pt x="5446776" y="820673"/>
                  </a:lnTo>
                  <a:lnTo>
                    <a:pt x="5446776" y="163829"/>
                  </a:lnTo>
                  <a:lnTo>
                    <a:pt x="5440881" y="120209"/>
                  </a:lnTo>
                  <a:lnTo>
                    <a:pt x="5424254" y="81054"/>
                  </a:lnTo>
                  <a:lnTo>
                    <a:pt x="5398484" y="47910"/>
                  </a:lnTo>
                  <a:lnTo>
                    <a:pt x="5365157" y="22323"/>
                  </a:lnTo>
                  <a:lnTo>
                    <a:pt x="5325861" y="5838"/>
                  </a:lnTo>
                  <a:lnTo>
                    <a:pt x="5282184" y="0"/>
                  </a:lnTo>
                  <a:close/>
                </a:path>
              </a:pathLst>
            </a:custGeom>
            <a:solidFill>
              <a:srgbClr val="FFCBFF"/>
            </a:solidFill>
          </p:spPr>
          <p:txBody>
            <a:bodyPr wrap="square" lIns="0" tIns="0" rIns="0" bIns="0" rtlCol="0"/>
            <a:lstStyle/>
            <a:p/>
          </p:txBody>
        </p:sp>
        <p:sp>
          <p:nvSpPr>
            <p:cNvPr id="6" name="object 6" descr=""/>
            <p:cNvSpPr/>
            <p:nvPr/>
          </p:nvSpPr>
          <p:spPr>
            <a:xfrm>
              <a:off x="1030986" y="5028438"/>
              <a:ext cx="5447030" cy="985519"/>
            </a:xfrm>
            <a:custGeom>
              <a:avLst/>
              <a:gdLst/>
              <a:ahLst/>
              <a:cxnLst/>
              <a:rect l="l" t="t" r="r" b="b"/>
              <a:pathLst>
                <a:path w="5447030" h="985520">
                  <a:moveTo>
                    <a:pt x="0" y="163829"/>
                  </a:moveTo>
                  <a:lnTo>
                    <a:pt x="5838" y="120209"/>
                  </a:lnTo>
                  <a:lnTo>
                    <a:pt x="22323" y="81054"/>
                  </a:lnTo>
                  <a:lnTo>
                    <a:pt x="47910" y="47910"/>
                  </a:lnTo>
                  <a:lnTo>
                    <a:pt x="81054" y="22323"/>
                  </a:lnTo>
                  <a:lnTo>
                    <a:pt x="120209" y="5838"/>
                  </a:lnTo>
                  <a:lnTo>
                    <a:pt x="163830" y="0"/>
                  </a:lnTo>
                  <a:lnTo>
                    <a:pt x="5282184" y="0"/>
                  </a:lnTo>
                  <a:lnTo>
                    <a:pt x="5325861" y="5838"/>
                  </a:lnTo>
                  <a:lnTo>
                    <a:pt x="5365157" y="22323"/>
                  </a:lnTo>
                  <a:lnTo>
                    <a:pt x="5398484" y="47910"/>
                  </a:lnTo>
                  <a:lnTo>
                    <a:pt x="5424254" y="81054"/>
                  </a:lnTo>
                  <a:lnTo>
                    <a:pt x="5440881" y="120209"/>
                  </a:lnTo>
                  <a:lnTo>
                    <a:pt x="5446776" y="163829"/>
                  </a:lnTo>
                  <a:lnTo>
                    <a:pt x="5446776" y="820673"/>
                  </a:lnTo>
                  <a:lnTo>
                    <a:pt x="5440881" y="864351"/>
                  </a:lnTo>
                  <a:lnTo>
                    <a:pt x="5424254" y="903647"/>
                  </a:lnTo>
                  <a:lnTo>
                    <a:pt x="5398484" y="936974"/>
                  </a:lnTo>
                  <a:lnTo>
                    <a:pt x="5365157" y="962744"/>
                  </a:lnTo>
                  <a:lnTo>
                    <a:pt x="5325861" y="979371"/>
                  </a:lnTo>
                  <a:lnTo>
                    <a:pt x="5282184" y="985265"/>
                  </a:lnTo>
                  <a:lnTo>
                    <a:pt x="163830" y="985265"/>
                  </a:lnTo>
                  <a:lnTo>
                    <a:pt x="120209" y="979371"/>
                  </a:lnTo>
                  <a:lnTo>
                    <a:pt x="81054" y="962744"/>
                  </a:lnTo>
                  <a:lnTo>
                    <a:pt x="47910" y="936974"/>
                  </a:lnTo>
                  <a:lnTo>
                    <a:pt x="22323" y="903647"/>
                  </a:lnTo>
                  <a:lnTo>
                    <a:pt x="5838" y="864351"/>
                  </a:lnTo>
                  <a:lnTo>
                    <a:pt x="0" y="820673"/>
                  </a:lnTo>
                  <a:lnTo>
                    <a:pt x="0" y="163829"/>
                  </a:lnTo>
                  <a:close/>
                </a:path>
              </a:pathLst>
            </a:custGeom>
            <a:ln w="6350">
              <a:solidFill>
                <a:srgbClr val="000000"/>
              </a:solidFill>
            </a:ln>
          </p:spPr>
          <p:txBody>
            <a:bodyPr wrap="square" lIns="0" tIns="0" rIns="0" bIns="0" rtlCol="0"/>
            <a:lstStyle/>
            <a:p/>
          </p:txBody>
        </p:sp>
      </p:grpSp>
      <p:sp>
        <p:nvSpPr>
          <p:cNvPr id="7" name="object 7" descr=""/>
          <p:cNvSpPr/>
          <p:nvPr/>
        </p:nvSpPr>
        <p:spPr>
          <a:xfrm>
            <a:off x="4109465" y="2529839"/>
            <a:ext cx="1374775" cy="1877695"/>
          </a:xfrm>
          <a:custGeom>
            <a:avLst/>
            <a:gdLst/>
            <a:ahLst/>
            <a:cxnLst/>
            <a:rect l="l" t="t" r="r" b="b"/>
            <a:pathLst>
              <a:path w="1374775" h="1877695">
                <a:moveTo>
                  <a:pt x="1374648" y="0"/>
                </a:moveTo>
                <a:lnTo>
                  <a:pt x="0" y="0"/>
                </a:lnTo>
                <a:lnTo>
                  <a:pt x="0" y="1877567"/>
                </a:lnTo>
                <a:lnTo>
                  <a:pt x="1374648" y="1877567"/>
                </a:lnTo>
                <a:lnTo>
                  <a:pt x="1374648" y="0"/>
                </a:lnTo>
                <a:close/>
              </a:path>
            </a:pathLst>
          </a:custGeom>
          <a:solidFill>
            <a:srgbClr val="FFFFFF"/>
          </a:solidFill>
        </p:spPr>
        <p:txBody>
          <a:bodyPr wrap="square" lIns="0" tIns="0" rIns="0" bIns="0" rtlCol="0"/>
          <a:lstStyle/>
          <a:p/>
        </p:txBody>
      </p:sp>
      <p:graphicFrame>
        <p:nvGraphicFramePr>
          <p:cNvPr id="8" name="object 8" descr=""/>
          <p:cNvGraphicFramePr>
            <a:graphicFrameLocks noGrp="1"/>
          </p:cNvGraphicFramePr>
          <p:nvPr/>
        </p:nvGraphicFramePr>
        <p:xfrm>
          <a:off x="1542541" y="2699634"/>
          <a:ext cx="4189729" cy="1642745"/>
        </p:xfrm>
        <a:graphic>
          <a:graphicData uri="http://schemas.openxmlformats.org/drawingml/2006/table">
            <a:tbl>
              <a:tblPr firstRow="1" bandRow="1">
                <a:tableStyleId>{2D5ABB26-0587-4C30-8999-92F81FD0307C}</a:tableStyleId>
              </a:tblPr>
              <a:tblGrid>
                <a:gridCol w="2562860"/>
                <a:gridCol w="1297305"/>
                <a:gridCol w="252729"/>
              </a:tblGrid>
              <a:tr h="273685">
                <a:tc>
                  <a:txBody>
                    <a:bodyPr/>
                    <a:lstStyle/>
                    <a:p>
                      <a:pPr marL="31750">
                        <a:lnSpc>
                          <a:spcPts val="1425"/>
                        </a:lnSpc>
                      </a:pPr>
                      <a:r>
                        <a:rPr dirty="0" sz="1200" spc="-15">
                          <a:latin typeface="MS Mincho"/>
                          <a:cs typeface="MS Mincho"/>
                        </a:rPr>
                        <a:t>１．提出済レセプトのアップロード</a:t>
                      </a:r>
                      <a:endParaRPr sz="1200">
                        <a:latin typeface="MS Mincho"/>
                        <a:cs typeface="MS Mincho"/>
                      </a:endParaRPr>
                    </a:p>
                  </a:txBody>
                  <a:tcPr marL="0" marR="0" marB="0" marT="0"/>
                </a:tc>
                <a:tc>
                  <a:txBody>
                    <a:bodyPr/>
                    <a:lstStyle/>
                    <a:p>
                      <a:pPr algn="ctr" marR="33020">
                        <a:lnSpc>
                          <a:spcPts val="1425"/>
                        </a:lnSpc>
                      </a:pPr>
                      <a:r>
                        <a:rPr dirty="0" sz="1200" spc="-20">
                          <a:latin typeface="MS Mincho"/>
                          <a:cs typeface="MS Mincho"/>
                        </a:rPr>
                        <a:t>・・・・・・・</a:t>
                      </a:r>
                      <a:endParaRPr sz="1200">
                        <a:latin typeface="MS Mincho"/>
                        <a:cs typeface="MS Mincho"/>
                      </a:endParaRPr>
                    </a:p>
                  </a:txBody>
                  <a:tcPr marL="0" marR="0" marB="0" marT="0"/>
                </a:tc>
                <a:tc>
                  <a:txBody>
                    <a:bodyPr/>
                    <a:lstStyle/>
                    <a:p>
                      <a:pPr algn="r" marR="24130">
                        <a:lnSpc>
                          <a:spcPts val="1425"/>
                        </a:lnSpc>
                      </a:pPr>
                      <a:r>
                        <a:rPr dirty="0" sz="1200" spc="-50">
                          <a:latin typeface="Century"/>
                          <a:cs typeface="Century"/>
                        </a:rPr>
                        <a:t>1</a:t>
                      </a:r>
                      <a:endParaRPr sz="1200">
                        <a:latin typeface="Century"/>
                        <a:cs typeface="Century"/>
                      </a:endParaRPr>
                    </a:p>
                  </a:txBody>
                  <a:tcPr marL="0" marR="0" marB="0" marT="0"/>
                </a:tc>
              </a:tr>
              <a:tr h="365125">
                <a:tc>
                  <a:txBody>
                    <a:bodyPr/>
                    <a:lstStyle/>
                    <a:p>
                      <a:pPr marL="31750">
                        <a:lnSpc>
                          <a:spcPct val="100000"/>
                        </a:lnSpc>
                        <a:spcBef>
                          <a:spcPts val="695"/>
                        </a:spcBef>
                      </a:pPr>
                      <a:r>
                        <a:rPr dirty="0" sz="1200">
                          <a:latin typeface="MS Mincho"/>
                          <a:cs typeface="MS Mincho"/>
                        </a:rPr>
                        <a:t>２．クラウド</a:t>
                      </a:r>
                      <a:r>
                        <a:rPr dirty="0" sz="1200" spc="-10">
                          <a:latin typeface="Century"/>
                          <a:cs typeface="Century"/>
                        </a:rPr>
                        <a:t>AI</a:t>
                      </a:r>
                      <a:r>
                        <a:rPr dirty="0" sz="1200" spc="-10">
                          <a:latin typeface="MS Mincho"/>
                          <a:cs typeface="MS Mincho"/>
                        </a:rPr>
                        <a:t>学習の実行</a:t>
                      </a:r>
                      <a:endParaRPr sz="1200">
                        <a:latin typeface="MS Mincho"/>
                        <a:cs typeface="MS Mincho"/>
                      </a:endParaRPr>
                    </a:p>
                  </a:txBody>
                  <a:tcPr marL="0" marR="0" marB="0" marT="88265"/>
                </a:tc>
                <a:tc>
                  <a:txBody>
                    <a:bodyPr/>
                    <a:lstStyle/>
                    <a:p>
                      <a:pPr algn="ctr" marR="33020">
                        <a:lnSpc>
                          <a:spcPct val="100000"/>
                        </a:lnSpc>
                        <a:spcBef>
                          <a:spcPts val="695"/>
                        </a:spcBef>
                      </a:pPr>
                      <a:r>
                        <a:rPr dirty="0" sz="1200" spc="-20">
                          <a:latin typeface="MS Mincho"/>
                          <a:cs typeface="MS Mincho"/>
                        </a:rPr>
                        <a:t>・・・・・・・</a:t>
                      </a:r>
                      <a:endParaRPr sz="1200">
                        <a:latin typeface="MS Mincho"/>
                        <a:cs typeface="MS Mincho"/>
                      </a:endParaRPr>
                    </a:p>
                  </a:txBody>
                  <a:tcPr marL="0" marR="0" marB="0" marT="88265"/>
                </a:tc>
                <a:tc>
                  <a:txBody>
                    <a:bodyPr/>
                    <a:lstStyle/>
                    <a:p>
                      <a:pPr algn="r" marR="24130">
                        <a:lnSpc>
                          <a:spcPct val="100000"/>
                        </a:lnSpc>
                        <a:spcBef>
                          <a:spcPts val="695"/>
                        </a:spcBef>
                      </a:pPr>
                      <a:r>
                        <a:rPr dirty="0" sz="1200" spc="-50">
                          <a:latin typeface="Century"/>
                          <a:cs typeface="Century"/>
                        </a:rPr>
                        <a:t>2</a:t>
                      </a:r>
                      <a:endParaRPr sz="1200">
                        <a:latin typeface="Century"/>
                        <a:cs typeface="Century"/>
                      </a:endParaRPr>
                    </a:p>
                  </a:txBody>
                  <a:tcPr marL="0" marR="0" marB="0" marT="88265"/>
                </a:tc>
              </a:tr>
              <a:tr h="365125">
                <a:tc>
                  <a:txBody>
                    <a:bodyPr/>
                    <a:lstStyle/>
                    <a:p>
                      <a:pPr marL="31750">
                        <a:lnSpc>
                          <a:spcPct val="100000"/>
                        </a:lnSpc>
                        <a:spcBef>
                          <a:spcPts val="700"/>
                        </a:spcBef>
                      </a:pPr>
                      <a:r>
                        <a:rPr dirty="0" sz="1200" spc="-20">
                          <a:latin typeface="MS Mincho"/>
                          <a:cs typeface="MS Mincho"/>
                        </a:rPr>
                        <a:t>３．手動学習</a:t>
                      </a:r>
                      <a:endParaRPr sz="1200">
                        <a:latin typeface="MS Mincho"/>
                        <a:cs typeface="MS Mincho"/>
                      </a:endParaRPr>
                    </a:p>
                  </a:txBody>
                  <a:tcPr marL="0" marR="0" marB="0" marT="88900"/>
                </a:tc>
                <a:tc>
                  <a:txBody>
                    <a:bodyPr/>
                    <a:lstStyle/>
                    <a:p>
                      <a:pPr algn="ctr" marR="33020">
                        <a:lnSpc>
                          <a:spcPct val="100000"/>
                        </a:lnSpc>
                        <a:spcBef>
                          <a:spcPts val="700"/>
                        </a:spcBef>
                      </a:pPr>
                      <a:r>
                        <a:rPr dirty="0" sz="1200" spc="-20">
                          <a:latin typeface="MS Mincho"/>
                          <a:cs typeface="MS Mincho"/>
                        </a:rPr>
                        <a:t>・・・・・・・</a:t>
                      </a:r>
                      <a:endParaRPr sz="1200">
                        <a:latin typeface="MS Mincho"/>
                        <a:cs typeface="MS Mincho"/>
                      </a:endParaRPr>
                    </a:p>
                  </a:txBody>
                  <a:tcPr marL="0" marR="0" marB="0" marT="88900"/>
                </a:tc>
                <a:tc>
                  <a:txBody>
                    <a:bodyPr/>
                    <a:lstStyle/>
                    <a:p>
                      <a:pPr algn="r" marR="24130">
                        <a:lnSpc>
                          <a:spcPct val="100000"/>
                        </a:lnSpc>
                        <a:spcBef>
                          <a:spcPts val="700"/>
                        </a:spcBef>
                      </a:pPr>
                      <a:r>
                        <a:rPr dirty="0" sz="1200" spc="-50">
                          <a:latin typeface="Century"/>
                          <a:cs typeface="Century"/>
                        </a:rPr>
                        <a:t>6</a:t>
                      </a:r>
                      <a:endParaRPr sz="1200">
                        <a:latin typeface="Century"/>
                        <a:cs typeface="Century"/>
                      </a:endParaRPr>
                    </a:p>
                  </a:txBody>
                  <a:tcPr marL="0" marR="0" marB="0" marT="88900"/>
                </a:tc>
              </a:tr>
              <a:tr h="365125">
                <a:tc>
                  <a:txBody>
                    <a:bodyPr/>
                    <a:lstStyle/>
                    <a:p>
                      <a:pPr marL="31750">
                        <a:lnSpc>
                          <a:spcPct val="100000"/>
                        </a:lnSpc>
                        <a:spcBef>
                          <a:spcPts val="700"/>
                        </a:spcBef>
                      </a:pPr>
                      <a:r>
                        <a:rPr dirty="0" sz="1200" spc="-15">
                          <a:latin typeface="MS Mincho"/>
                          <a:cs typeface="MS Mincho"/>
                        </a:rPr>
                        <a:t>４．学習データ変更履歴</a:t>
                      </a:r>
                      <a:endParaRPr sz="1200">
                        <a:latin typeface="MS Mincho"/>
                        <a:cs typeface="MS Mincho"/>
                      </a:endParaRPr>
                    </a:p>
                  </a:txBody>
                  <a:tcPr marL="0" marR="0" marB="0" marT="88900"/>
                </a:tc>
                <a:tc>
                  <a:txBody>
                    <a:bodyPr/>
                    <a:lstStyle/>
                    <a:p>
                      <a:pPr algn="ctr" marR="33020">
                        <a:lnSpc>
                          <a:spcPct val="100000"/>
                        </a:lnSpc>
                        <a:spcBef>
                          <a:spcPts val="700"/>
                        </a:spcBef>
                      </a:pPr>
                      <a:r>
                        <a:rPr dirty="0" sz="1200" spc="-20">
                          <a:latin typeface="MS Mincho"/>
                          <a:cs typeface="MS Mincho"/>
                        </a:rPr>
                        <a:t>・・・・・・・</a:t>
                      </a:r>
                      <a:endParaRPr sz="1200">
                        <a:latin typeface="MS Mincho"/>
                        <a:cs typeface="MS Mincho"/>
                      </a:endParaRPr>
                    </a:p>
                  </a:txBody>
                  <a:tcPr marL="0" marR="0" marB="0" marT="88900"/>
                </a:tc>
                <a:tc>
                  <a:txBody>
                    <a:bodyPr/>
                    <a:lstStyle/>
                    <a:p>
                      <a:pPr algn="r" marR="24130">
                        <a:lnSpc>
                          <a:spcPct val="100000"/>
                        </a:lnSpc>
                        <a:spcBef>
                          <a:spcPts val="700"/>
                        </a:spcBef>
                      </a:pPr>
                      <a:r>
                        <a:rPr dirty="0" sz="1200" spc="-50">
                          <a:latin typeface="Century"/>
                          <a:cs typeface="Century"/>
                        </a:rPr>
                        <a:t>9</a:t>
                      </a:r>
                      <a:endParaRPr sz="1200">
                        <a:latin typeface="Century"/>
                        <a:cs typeface="Century"/>
                      </a:endParaRPr>
                    </a:p>
                  </a:txBody>
                  <a:tcPr marL="0" marR="0" marB="0" marT="88900"/>
                </a:tc>
              </a:tr>
              <a:tr h="273685">
                <a:tc>
                  <a:txBody>
                    <a:bodyPr/>
                    <a:lstStyle/>
                    <a:p>
                      <a:pPr marL="31750">
                        <a:lnSpc>
                          <a:spcPts val="1360"/>
                        </a:lnSpc>
                        <a:spcBef>
                          <a:spcPts val="695"/>
                        </a:spcBef>
                      </a:pPr>
                      <a:r>
                        <a:rPr dirty="0" sz="1200">
                          <a:latin typeface="MS Mincho"/>
                          <a:cs typeface="MS Mincho"/>
                        </a:rPr>
                        <a:t>５．クラウド</a:t>
                      </a:r>
                      <a:r>
                        <a:rPr dirty="0" sz="1200" spc="-10">
                          <a:latin typeface="Century"/>
                          <a:cs typeface="Century"/>
                        </a:rPr>
                        <a:t>AI</a:t>
                      </a:r>
                      <a:r>
                        <a:rPr dirty="0" sz="1200" spc="-10">
                          <a:latin typeface="MS Mincho"/>
                          <a:cs typeface="MS Mincho"/>
                        </a:rPr>
                        <a:t>学習の再開</a:t>
                      </a:r>
                      <a:endParaRPr sz="1200">
                        <a:latin typeface="MS Mincho"/>
                        <a:cs typeface="MS Mincho"/>
                      </a:endParaRPr>
                    </a:p>
                  </a:txBody>
                  <a:tcPr marL="0" marR="0" marB="0" marT="88265"/>
                </a:tc>
                <a:tc>
                  <a:txBody>
                    <a:bodyPr/>
                    <a:lstStyle/>
                    <a:p>
                      <a:pPr algn="ctr" marR="33020">
                        <a:lnSpc>
                          <a:spcPts val="1360"/>
                        </a:lnSpc>
                        <a:spcBef>
                          <a:spcPts val="695"/>
                        </a:spcBef>
                      </a:pPr>
                      <a:r>
                        <a:rPr dirty="0" sz="1200" spc="-20">
                          <a:latin typeface="MS Mincho"/>
                          <a:cs typeface="MS Mincho"/>
                        </a:rPr>
                        <a:t>・・・・・・・</a:t>
                      </a:r>
                      <a:endParaRPr sz="1200">
                        <a:latin typeface="MS Mincho"/>
                        <a:cs typeface="MS Mincho"/>
                      </a:endParaRPr>
                    </a:p>
                  </a:txBody>
                  <a:tcPr marL="0" marR="0" marB="0" marT="88265"/>
                </a:tc>
                <a:tc>
                  <a:txBody>
                    <a:bodyPr/>
                    <a:lstStyle/>
                    <a:p>
                      <a:pPr algn="r" marR="24130">
                        <a:lnSpc>
                          <a:spcPts val="1360"/>
                        </a:lnSpc>
                        <a:spcBef>
                          <a:spcPts val="695"/>
                        </a:spcBef>
                      </a:pPr>
                      <a:r>
                        <a:rPr dirty="0" sz="1200" spc="-50">
                          <a:latin typeface="Century"/>
                          <a:cs typeface="Century"/>
                        </a:rPr>
                        <a:t>0</a:t>
                      </a:r>
                      <a:endParaRPr sz="1200">
                        <a:latin typeface="Century"/>
                        <a:cs typeface="Century"/>
                      </a:endParaRPr>
                    </a:p>
                  </a:txBody>
                  <a:tcPr marL="0" marR="0" marB="0" marT="88265"/>
                </a:tc>
              </a:tr>
            </a:tbl>
          </a:graphicData>
        </a:graphic>
      </p:graphicFrame>
      <p:sp>
        <p:nvSpPr>
          <p:cNvPr id="9" name="object 9" descr=""/>
          <p:cNvSpPr txBox="1"/>
          <p:nvPr/>
        </p:nvSpPr>
        <p:spPr>
          <a:xfrm>
            <a:off x="1158494" y="5126678"/>
            <a:ext cx="5210810" cy="780415"/>
          </a:xfrm>
          <a:prstGeom prst="rect">
            <a:avLst/>
          </a:prstGeom>
        </p:spPr>
        <p:txBody>
          <a:bodyPr wrap="square" lIns="0" tIns="12700" rIns="0" bIns="0" rtlCol="0" vert="horz">
            <a:spAutoFit/>
          </a:bodyPr>
          <a:lstStyle/>
          <a:p>
            <a:pPr marL="12700" marR="5080">
              <a:lnSpc>
                <a:spcPct val="150000"/>
              </a:lnSpc>
              <a:spcBef>
                <a:spcPts val="100"/>
              </a:spcBef>
            </a:pPr>
            <a:r>
              <a:rPr dirty="0" sz="1100" spc="-25" b="1">
                <a:solidFill>
                  <a:srgbClr val="FF0000"/>
                </a:solidFill>
                <a:latin typeface="MS Gothic"/>
                <a:cs typeface="MS Gothic"/>
              </a:rPr>
              <a:t>注：初めてチェックアイＤＸを使用する場合には、必ずクラウド</a:t>
            </a:r>
            <a:r>
              <a:rPr dirty="0" sz="1100" spc="-10">
                <a:solidFill>
                  <a:srgbClr val="FF0000"/>
                </a:solidFill>
                <a:latin typeface="Century"/>
                <a:cs typeface="Century"/>
              </a:rPr>
              <a:t>AI</a:t>
            </a:r>
            <a:r>
              <a:rPr dirty="0" sz="1100" spc="-25" b="1">
                <a:solidFill>
                  <a:srgbClr val="FF0000"/>
                </a:solidFill>
                <a:latin typeface="MS Gothic"/>
                <a:cs typeface="MS Gothic"/>
              </a:rPr>
              <a:t>学習、手動学習を実行してください。</a:t>
            </a:r>
            <a:endParaRPr sz="1100">
              <a:latin typeface="MS Gothic"/>
              <a:cs typeface="MS Gothic"/>
            </a:endParaRPr>
          </a:p>
          <a:p>
            <a:pPr marL="12700">
              <a:lnSpc>
                <a:spcPct val="100000"/>
              </a:lnSpc>
              <a:spcBef>
                <a:spcPts val="660"/>
              </a:spcBef>
            </a:pPr>
            <a:r>
              <a:rPr dirty="0" sz="1100" spc="-25" b="1">
                <a:solidFill>
                  <a:srgbClr val="FF0000"/>
                </a:solidFill>
                <a:latin typeface="MS Gothic"/>
                <a:cs typeface="MS Gothic"/>
              </a:rPr>
              <a:t>学習を実行しないとチェックアイＤＸは正しく動作しません。</a:t>
            </a:r>
            <a:endParaRPr sz="1100">
              <a:latin typeface="MS Gothic"/>
              <a:cs typeface="MS Gothic"/>
            </a:endParaRPr>
          </a:p>
        </p:txBody>
      </p:sp>
      <p:pic>
        <p:nvPicPr>
          <p:cNvPr id="10" name="object 10" descr=""/>
          <p:cNvPicPr/>
          <p:nvPr/>
        </p:nvPicPr>
        <p:blipFill>
          <a:blip r:embed="rId2" cstate="print"/>
          <a:stretch>
            <a:fillRect/>
          </a:stretch>
        </p:blipFill>
        <p:spPr>
          <a:xfrm>
            <a:off x="2523744" y="1116330"/>
            <a:ext cx="2361437" cy="533400"/>
          </a:xfrm>
          <a:prstGeom prst="rect">
            <a:avLst/>
          </a:prstGeom>
        </p:spPr>
      </p:pic>
      <p:sp>
        <p:nvSpPr>
          <p:cNvPr id="11" name="object 11" descr=""/>
          <p:cNvSpPr txBox="1"/>
          <p:nvPr/>
        </p:nvSpPr>
        <p:spPr>
          <a:xfrm>
            <a:off x="3900170" y="9344655"/>
            <a:ext cx="425450" cy="505459"/>
          </a:xfrm>
          <a:prstGeom prst="rect">
            <a:avLst/>
          </a:prstGeom>
        </p:spPr>
        <p:txBody>
          <a:bodyPr wrap="square" lIns="0" tIns="12700" rIns="0" bIns="0" rtlCol="0" vert="horz">
            <a:spAutoFit/>
          </a:bodyPr>
          <a:lstStyle/>
          <a:p>
            <a:pPr marL="12700" marR="5080">
              <a:lnSpc>
                <a:spcPct val="150000"/>
              </a:lnSpc>
              <a:spcBef>
                <a:spcPts val="100"/>
              </a:spcBef>
            </a:pPr>
            <a:r>
              <a:rPr dirty="0" sz="1050" spc="-20">
                <a:latin typeface="MS Mincho"/>
                <a:cs typeface="MS Mincho"/>
              </a:rPr>
              <a:t>開発：販売：</a:t>
            </a:r>
            <a:endParaRPr sz="1050">
              <a:latin typeface="MS Mincho"/>
              <a:cs typeface="MS Mincho"/>
            </a:endParaRPr>
          </a:p>
        </p:txBody>
      </p:sp>
      <p:pic>
        <p:nvPicPr>
          <p:cNvPr id="12" name="object 12" descr=""/>
          <p:cNvPicPr/>
          <p:nvPr/>
        </p:nvPicPr>
        <p:blipFill>
          <a:blip r:embed="rId3" cstate="print"/>
          <a:stretch>
            <a:fillRect/>
          </a:stretch>
        </p:blipFill>
        <p:spPr>
          <a:xfrm>
            <a:off x="4343865" y="9686309"/>
            <a:ext cx="731082" cy="166467"/>
          </a:xfrm>
          <a:prstGeom prst="rect">
            <a:avLst/>
          </a:prstGeom>
        </p:spPr>
      </p:pic>
      <p:pic>
        <p:nvPicPr>
          <p:cNvPr id="13" name="object 13" descr=""/>
          <p:cNvPicPr/>
          <p:nvPr/>
        </p:nvPicPr>
        <p:blipFill>
          <a:blip r:embed="rId4" cstate="print"/>
          <a:stretch>
            <a:fillRect/>
          </a:stretch>
        </p:blipFill>
        <p:spPr>
          <a:xfrm>
            <a:off x="5199626" y="9681737"/>
            <a:ext cx="1264136" cy="166467"/>
          </a:xfrm>
          <a:prstGeom prst="rect">
            <a:avLst/>
          </a:prstGeom>
        </p:spPr>
      </p:pic>
      <p:sp>
        <p:nvSpPr>
          <p:cNvPr id="14" name="object 14" descr=""/>
          <p:cNvSpPr txBox="1"/>
          <p:nvPr/>
        </p:nvSpPr>
        <p:spPr>
          <a:xfrm>
            <a:off x="1153922" y="6560308"/>
            <a:ext cx="5087620" cy="1167130"/>
          </a:xfrm>
          <a:prstGeom prst="rect">
            <a:avLst/>
          </a:prstGeom>
        </p:spPr>
        <p:txBody>
          <a:bodyPr wrap="square" lIns="0" tIns="12700" rIns="0" bIns="0" rtlCol="0" vert="horz">
            <a:spAutoFit/>
          </a:bodyPr>
          <a:lstStyle/>
          <a:p>
            <a:pPr marL="12700">
              <a:lnSpc>
                <a:spcPct val="100000"/>
              </a:lnSpc>
              <a:spcBef>
                <a:spcPts val="100"/>
              </a:spcBef>
            </a:pPr>
            <a:r>
              <a:rPr dirty="0" sz="1050" spc="-10">
                <a:latin typeface="BIZ UDGothic"/>
                <a:cs typeface="BIZ UDGothic"/>
              </a:rPr>
              <a:t>本説明書はクラウドAI</a:t>
            </a:r>
            <a:r>
              <a:rPr dirty="0" sz="1050" spc="-15">
                <a:latin typeface="BIZ UDGothic"/>
                <a:cs typeface="BIZ UDGothic"/>
              </a:rPr>
              <a:t>学習の基本操作について説明したものです。</a:t>
            </a:r>
            <a:endParaRPr sz="1050">
              <a:latin typeface="BIZ UDGothic"/>
              <a:cs typeface="BIZ UDGothic"/>
            </a:endParaRPr>
          </a:p>
          <a:p>
            <a:pPr marL="12700" marR="1736089">
              <a:lnSpc>
                <a:spcPct val="147600"/>
              </a:lnSpc>
              <a:spcBef>
                <a:spcPts val="315"/>
              </a:spcBef>
            </a:pPr>
            <a:r>
              <a:rPr dirty="0" sz="1050" spc="-15">
                <a:latin typeface="BIZ UDGothic"/>
                <a:cs typeface="BIZ UDGothic"/>
              </a:rPr>
              <a:t>医療機関名、 患者氏名は仮名に変換してあります。</a:t>
            </a:r>
            <a:r>
              <a:rPr dirty="0" sz="1050" spc="500">
                <a:latin typeface="BIZ UDGothic"/>
                <a:cs typeface="BIZ UDGothic"/>
              </a:rPr>
              <a:t> </a:t>
            </a:r>
            <a:r>
              <a:rPr dirty="0" sz="1050" spc="-15">
                <a:latin typeface="BIZ UDGothic"/>
                <a:cs typeface="BIZ UDGothic"/>
              </a:rPr>
              <a:t>具体的な操作方法は操作マニュアルをご参照ください。</a:t>
            </a:r>
            <a:endParaRPr sz="1050">
              <a:latin typeface="BIZ UDGothic"/>
              <a:cs typeface="BIZ UDGothic"/>
            </a:endParaRPr>
          </a:p>
          <a:p>
            <a:pPr>
              <a:lnSpc>
                <a:spcPct val="100000"/>
              </a:lnSpc>
              <a:spcBef>
                <a:spcPts val="1065"/>
              </a:spcBef>
            </a:pPr>
            <a:endParaRPr sz="1050">
              <a:latin typeface="BIZ UDGothic"/>
              <a:cs typeface="BIZ UDGothic"/>
            </a:endParaRPr>
          </a:p>
          <a:p>
            <a:pPr marL="12700">
              <a:lnSpc>
                <a:spcPct val="100000"/>
              </a:lnSpc>
            </a:pPr>
            <a:r>
              <a:rPr dirty="0" sz="1050" spc="-15">
                <a:solidFill>
                  <a:srgbClr val="0000FF"/>
                </a:solidFill>
                <a:latin typeface="MS Mincho"/>
                <a:cs typeface="MS Mincho"/>
              </a:rPr>
              <a:t>本説明書の本編ページ数は操作マニュアル、簡易マニュアルのページ数を示します。</a:t>
            </a:r>
            <a:endParaRPr sz="1050">
              <a:latin typeface="MS Mincho"/>
              <a:cs typeface="MS Minch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079753" y="838961"/>
            <a:ext cx="5398135" cy="252729"/>
          </a:xfrm>
          <a:prstGeom prst="rect">
            <a:avLst/>
          </a:prstGeom>
          <a:solidFill>
            <a:srgbClr val="98CBFF"/>
          </a:solidFill>
        </p:spPr>
        <p:txBody>
          <a:bodyPr wrap="square" lIns="0" tIns="24130" rIns="0" bIns="0" rtlCol="0" vert="horz">
            <a:spAutoFit/>
          </a:bodyPr>
          <a:lstStyle/>
          <a:p>
            <a:pPr marL="91440">
              <a:lnSpc>
                <a:spcPct val="100000"/>
              </a:lnSpc>
              <a:spcBef>
                <a:spcPts val="190"/>
              </a:spcBef>
            </a:pPr>
            <a:r>
              <a:rPr dirty="0" sz="1400" spc="-25">
                <a:solidFill>
                  <a:srgbClr val="001F5F"/>
                </a:solidFill>
                <a:latin typeface="MS Gothic"/>
                <a:cs typeface="MS Gothic"/>
              </a:rPr>
              <a:t>４．学習データ変更履歴</a:t>
            </a:r>
            <a:endParaRPr sz="1400">
              <a:latin typeface="MS Gothic"/>
              <a:cs typeface="MS Gothic"/>
            </a:endParaRPr>
          </a:p>
        </p:txBody>
      </p:sp>
      <p:sp>
        <p:nvSpPr>
          <p:cNvPr id="3" name="object 3" descr=""/>
          <p:cNvSpPr txBox="1"/>
          <p:nvPr/>
        </p:nvSpPr>
        <p:spPr>
          <a:xfrm>
            <a:off x="1158494" y="1328877"/>
            <a:ext cx="5211445" cy="654050"/>
          </a:xfrm>
          <a:prstGeom prst="rect">
            <a:avLst/>
          </a:prstGeom>
        </p:spPr>
        <p:txBody>
          <a:bodyPr wrap="square" lIns="0" tIns="12700" rIns="0" bIns="0" rtlCol="0" vert="horz">
            <a:spAutoFit/>
          </a:bodyPr>
          <a:lstStyle/>
          <a:p>
            <a:pPr algn="just" marL="12700" marR="5080">
              <a:lnSpc>
                <a:spcPct val="125000"/>
              </a:lnSpc>
              <a:spcBef>
                <a:spcPts val="100"/>
              </a:spcBef>
            </a:pPr>
            <a:r>
              <a:rPr dirty="0" sz="1100" spc="-10">
                <a:latin typeface="MS Mincho"/>
                <a:cs typeface="MS Mincho"/>
              </a:rPr>
              <a:t>クラウド</a:t>
            </a:r>
            <a:r>
              <a:rPr dirty="0" sz="1100" spc="-10">
                <a:latin typeface="Century"/>
                <a:cs typeface="Century"/>
              </a:rPr>
              <a:t>AI</a:t>
            </a:r>
            <a:r>
              <a:rPr dirty="0" sz="1100" spc="-25">
                <a:latin typeface="MS Mincho"/>
                <a:cs typeface="MS Mincho"/>
              </a:rPr>
              <a:t>学習、学習の結果は「学習データ変更履歴」の画面から確認できます。ナビゲーションウィンドウの「システム管理」の「学習データ変更履歴」をクリッ</a:t>
            </a:r>
            <a:r>
              <a:rPr dirty="0" sz="1100" spc="-30">
                <a:latin typeface="MS Mincho"/>
                <a:cs typeface="MS Mincho"/>
              </a:rPr>
              <a:t>クします。</a:t>
            </a:r>
            <a:endParaRPr sz="1100">
              <a:latin typeface="MS Mincho"/>
              <a:cs typeface="MS Mincho"/>
            </a:endParaRPr>
          </a:p>
        </p:txBody>
      </p:sp>
      <p:grpSp>
        <p:nvGrpSpPr>
          <p:cNvPr id="4" name="object 4" descr=""/>
          <p:cNvGrpSpPr/>
          <p:nvPr/>
        </p:nvGrpSpPr>
        <p:grpSpPr>
          <a:xfrm>
            <a:off x="1619250" y="2301239"/>
            <a:ext cx="4318635" cy="3253104"/>
            <a:chOff x="1619250" y="2301239"/>
            <a:chExt cx="4318635" cy="3253104"/>
          </a:xfrm>
        </p:grpSpPr>
        <p:pic>
          <p:nvPicPr>
            <p:cNvPr id="5" name="object 5" descr=""/>
            <p:cNvPicPr/>
            <p:nvPr/>
          </p:nvPicPr>
          <p:blipFill>
            <a:blip r:embed="rId2" cstate="print"/>
            <a:stretch>
              <a:fillRect/>
            </a:stretch>
          </p:blipFill>
          <p:spPr>
            <a:xfrm>
              <a:off x="1619250" y="2301239"/>
              <a:ext cx="4318254" cy="3252977"/>
            </a:xfrm>
            <a:prstGeom prst="rect">
              <a:avLst/>
            </a:prstGeom>
          </p:spPr>
        </p:pic>
        <p:pic>
          <p:nvPicPr>
            <p:cNvPr id="6" name="object 6" descr=""/>
            <p:cNvPicPr/>
            <p:nvPr/>
          </p:nvPicPr>
          <p:blipFill>
            <a:blip r:embed="rId3" cstate="print"/>
            <a:stretch>
              <a:fillRect/>
            </a:stretch>
          </p:blipFill>
          <p:spPr>
            <a:xfrm>
              <a:off x="1624583" y="2306573"/>
              <a:ext cx="4302252" cy="454151"/>
            </a:xfrm>
            <a:prstGeom prst="rect">
              <a:avLst/>
            </a:prstGeom>
          </p:spPr>
        </p:pic>
        <p:pic>
          <p:nvPicPr>
            <p:cNvPr id="7" name="object 7" descr=""/>
            <p:cNvPicPr/>
            <p:nvPr/>
          </p:nvPicPr>
          <p:blipFill>
            <a:blip r:embed="rId4" cstate="print"/>
            <a:stretch>
              <a:fillRect/>
            </a:stretch>
          </p:blipFill>
          <p:spPr>
            <a:xfrm>
              <a:off x="1669542" y="2775203"/>
              <a:ext cx="1117854" cy="1490472"/>
            </a:xfrm>
            <a:prstGeom prst="rect">
              <a:avLst/>
            </a:prstGeom>
          </p:spPr>
        </p:pic>
        <p:sp>
          <p:nvSpPr>
            <p:cNvPr id="8" name="object 8" descr=""/>
            <p:cNvSpPr/>
            <p:nvPr/>
          </p:nvSpPr>
          <p:spPr>
            <a:xfrm>
              <a:off x="1774697" y="3837431"/>
              <a:ext cx="776605" cy="193040"/>
            </a:xfrm>
            <a:custGeom>
              <a:avLst/>
              <a:gdLst/>
              <a:ahLst/>
              <a:cxnLst/>
              <a:rect l="l" t="t" r="r" b="b"/>
              <a:pathLst>
                <a:path w="776605" h="193039">
                  <a:moveTo>
                    <a:pt x="0" y="0"/>
                  </a:moveTo>
                  <a:lnTo>
                    <a:pt x="776477" y="0"/>
                  </a:lnTo>
                  <a:lnTo>
                    <a:pt x="776477" y="192785"/>
                  </a:lnTo>
                  <a:lnTo>
                    <a:pt x="0" y="192785"/>
                  </a:lnTo>
                  <a:lnTo>
                    <a:pt x="0" y="0"/>
                  </a:lnTo>
                  <a:close/>
                </a:path>
              </a:pathLst>
            </a:custGeom>
            <a:ln w="19037">
              <a:solidFill>
                <a:srgbClr val="FF0000"/>
              </a:solidFill>
            </a:ln>
          </p:spPr>
          <p:txBody>
            <a:bodyPr wrap="square" lIns="0" tIns="0" rIns="0" bIns="0" rtlCol="0"/>
            <a:lstStyle/>
            <a:p/>
          </p:txBody>
        </p:sp>
      </p:grpSp>
      <p:sp>
        <p:nvSpPr>
          <p:cNvPr id="9" name="object 9" descr=""/>
          <p:cNvSpPr txBox="1"/>
          <p:nvPr/>
        </p:nvSpPr>
        <p:spPr>
          <a:xfrm>
            <a:off x="1158494" y="5705806"/>
            <a:ext cx="5330825" cy="862965"/>
          </a:xfrm>
          <a:prstGeom prst="rect">
            <a:avLst/>
          </a:prstGeom>
        </p:spPr>
        <p:txBody>
          <a:bodyPr wrap="square" lIns="0" tIns="54610" rIns="0" bIns="0" rtlCol="0" vert="horz">
            <a:spAutoFit/>
          </a:bodyPr>
          <a:lstStyle/>
          <a:p>
            <a:pPr marL="12700">
              <a:lnSpc>
                <a:spcPct val="100000"/>
              </a:lnSpc>
              <a:spcBef>
                <a:spcPts val="430"/>
              </a:spcBef>
            </a:pPr>
            <a:r>
              <a:rPr dirty="0" sz="1100" spc="-25">
                <a:latin typeface="MS Mincho"/>
                <a:cs typeface="MS Mincho"/>
              </a:rPr>
              <a:t>「学習データ変更履歴」が表示されます。</a:t>
            </a:r>
            <a:endParaRPr sz="1100">
              <a:latin typeface="MS Mincho"/>
              <a:cs typeface="MS Mincho"/>
            </a:endParaRPr>
          </a:p>
          <a:p>
            <a:pPr marL="12700" marR="124460">
              <a:lnSpc>
                <a:spcPct val="125000"/>
              </a:lnSpc>
            </a:pPr>
            <a:r>
              <a:rPr dirty="0" sz="1100" spc="-10">
                <a:latin typeface="MS Mincho"/>
                <a:cs typeface="MS Mincho"/>
              </a:rPr>
              <a:t>クラウド</a:t>
            </a:r>
            <a:r>
              <a:rPr dirty="0" sz="1100" spc="-10">
                <a:latin typeface="Century"/>
                <a:cs typeface="Century"/>
              </a:rPr>
              <a:t>AI</a:t>
            </a:r>
            <a:r>
              <a:rPr dirty="0" sz="1100" spc="-25">
                <a:latin typeface="MS Mincho"/>
                <a:cs typeface="MS Mincho"/>
              </a:rPr>
              <a:t>学習では頻度は少ないものの、誤ったチェックデータが追加されることがあります。</a:t>
            </a:r>
            <a:endParaRPr sz="1100">
              <a:latin typeface="MS Mincho"/>
              <a:cs typeface="MS Mincho"/>
            </a:endParaRPr>
          </a:p>
          <a:p>
            <a:pPr marL="12700">
              <a:lnSpc>
                <a:spcPct val="100000"/>
              </a:lnSpc>
              <a:spcBef>
                <a:spcPts val="325"/>
              </a:spcBef>
            </a:pPr>
            <a:r>
              <a:rPr dirty="0" sz="1100" spc="-20">
                <a:latin typeface="MS Mincho"/>
                <a:cs typeface="MS Mincho"/>
              </a:rPr>
              <a:t>誤ったチェックデータはチェックを入れ、［</a:t>
            </a:r>
            <a:r>
              <a:rPr dirty="0" sz="1100" spc="-15">
                <a:latin typeface="MS Mincho"/>
                <a:cs typeface="MS Mincho"/>
              </a:rPr>
              <a:t>削除</a:t>
            </a:r>
            <a:r>
              <a:rPr dirty="0" sz="1100" spc="-20">
                <a:latin typeface="MS Mincho"/>
                <a:cs typeface="MS Mincho"/>
              </a:rPr>
              <a:t>］</a:t>
            </a:r>
            <a:r>
              <a:rPr dirty="0" sz="1100" spc="-25">
                <a:latin typeface="MS Mincho"/>
                <a:cs typeface="MS Mincho"/>
              </a:rPr>
              <a:t>をクリックすると削除されます。</a:t>
            </a:r>
            <a:endParaRPr sz="1100">
              <a:latin typeface="MS Mincho"/>
              <a:cs typeface="MS Mincho"/>
            </a:endParaRPr>
          </a:p>
        </p:txBody>
      </p:sp>
      <p:grpSp>
        <p:nvGrpSpPr>
          <p:cNvPr id="10" name="object 10" descr=""/>
          <p:cNvGrpSpPr/>
          <p:nvPr/>
        </p:nvGrpSpPr>
        <p:grpSpPr>
          <a:xfrm>
            <a:off x="1619250" y="6732269"/>
            <a:ext cx="4318635" cy="3253104"/>
            <a:chOff x="1619250" y="6732269"/>
            <a:chExt cx="4318635" cy="3253104"/>
          </a:xfrm>
        </p:grpSpPr>
        <p:pic>
          <p:nvPicPr>
            <p:cNvPr id="11" name="object 11" descr=""/>
            <p:cNvPicPr/>
            <p:nvPr/>
          </p:nvPicPr>
          <p:blipFill>
            <a:blip r:embed="rId5" cstate="print"/>
            <a:stretch>
              <a:fillRect/>
            </a:stretch>
          </p:blipFill>
          <p:spPr>
            <a:xfrm>
              <a:off x="1619250" y="6732269"/>
              <a:ext cx="4318254" cy="3252978"/>
            </a:xfrm>
            <a:prstGeom prst="rect">
              <a:avLst/>
            </a:prstGeom>
          </p:spPr>
        </p:pic>
        <p:sp>
          <p:nvSpPr>
            <p:cNvPr id="12" name="object 12" descr=""/>
            <p:cNvSpPr/>
            <p:nvPr/>
          </p:nvSpPr>
          <p:spPr>
            <a:xfrm>
              <a:off x="2055113" y="7856981"/>
              <a:ext cx="1799589" cy="1786889"/>
            </a:xfrm>
            <a:custGeom>
              <a:avLst/>
              <a:gdLst/>
              <a:ahLst/>
              <a:cxnLst/>
              <a:rect l="l" t="t" r="r" b="b"/>
              <a:pathLst>
                <a:path w="1799589" h="1786890">
                  <a:moveTo>
                    <a:pt x="0" y="1600962"/>
                  </a:moveTo>
                  <a:lnTo>
                    <a:pt x="1799082" y="1600962"/>
                  </a:lnTo>
                  <a:lnTo>
                    <a:pt x="1799082" y="1786890"/>
                  </a:lnTo>
                  <a:lnTo>
                    <a:pt x="0" y="1786890"/>
                  </a:lnTo>
                  <a:lnTo>
                    <a:pt x="0" y="1600962"/>
                  </a:lnTo>
                  <a:close/>
                </a:path>
                <a:path w="1799589" h="1786890">
                  <a:moveTo>
                    <a:pt x="398525" y="0"/>
                  </a:moveTo>
                  <a:lnTo>
                    <a:pt x="1030986" y="0"/>
                  </a:lnTo>
                  <a:lnTo>
                    <a:pt x="1030986" y="198882"/>
                  </a:lnTo>
                  <a:lnTo>
                    <a:pt x="398525" y="198882"/>
                  </a:lnTo>
                  <a:lnTo>
                    <a:pt x="398525" y="0"/>
                  </a:lnTo>
                  <a:close/>
                </a:path>
              </a:pathLst>
            </a:custGeom>
            <a:ln w="19037">
              <a:solidFill>
                <a:srgbClr val="FF0000"/>
              </a:solidFill>
            </a:ln>
          </p:spPr>
          <p:txBody>
            <a:bodyPr wrap="square" lIns="0" tIns="0" rIns="0" bIns="0" rtlCol="0"/>
            <a:lstStyle/>
            <a:p/>
          </p:txBody>
        </p:sp>
        <p:pic>
          <p:nvPicPr>
            <p:cNvPr id="13" name="object 13" descr=""/>
            <p:cNvPicPr/>
            <p:nvPr/>
          </p:nvPicPr>
          <p:blipFill>
            <a:blip r:embed="rId3" cstate="print"/>
            <a:stretch>
              <a:fillRect/>
            </a:stretch>
          </p:blipFill>
          <p:spPr>
            <a:xfrm>
              <a:off x="1624583" y="6740651"/>
              <a:ext cx="4302252" cy="454913"/>
            </a:xfrm>
            <a:prstGeom prst="rect">
              <a:avLst/>
            </a:prstGeom>
          </p:spPr>
        </p:pic>
        <p:pic>
          <p:nvPicPr>
            <p:cNvPr id="14" name="object 14" descr=""/>
            <p:cNvPicPr/>
            <p:nvPr/>
          </p:nvPicPr>
          <p:blipFill>
            <a:blip r:embed="rId6" cstate="print"/>
            <a:stretch>
              <a:fillRect/>
            </a:stretch>
          </p:blipFill>
          <p:spPr>
            <a:xfrm>
              <a:off x="1671827" y="9030461"/>
              <a:ext cx="68580" cy="875538"/>
            </a:xfrm>
            <a:prstGeom prst="rect">
              <a:avLst/>
            </a:prstGeom>
          </p:spPr>
        </p:pic>
        <p:pic>
          <p:nvPicPr>
            <p:cNvPr id="15" name="object 15" descr=""/>
            <p:cNvPicPr/>
            <p:nvPr/>
          </p:nvPicPr>
          <p:blipFill>
            <a:blip r:embed="rId7" cstate="print"/>
            <a:stretch>
              <a:fillRect/>
            </a:stretch>
          </p:blipFill>
          <p:spPr>
            <a:xfrm>
              <a:off x="1908047" y="7323581"/>
              <a:ext cx="3212592" cy="128015"/>
            </a:xfrm>
            <a:prstGeom prst="rect">
              <a:avLst/>
            </a:prstGeom>
          </p:spPr>
        </p:pic>
      </p:grpSp>
      <p:sp>
        <p:nvSpPr>
          <p:cNvPr id="16" name="object 16"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079753" y="838961"/>
            <a:ext cx="5398135" cy="252729"/>
          </a:xfrm>
          <a:prstGeom prst="rect">
            <a:avLst/>
          </a:prstGeom>
          <a:solidFill>
            <a:srgbClr val="98CBFF"/>
          </a:solidFill>
        </p:spPr>
        <p:txBody>
          <a:bodyPr wrap="square" lIns="0" tIns="17145" rIns="0" bIns="0" rtlCol="0" vert="horz">
            <a:spAutoFit/>
          </a:bodyPr>
          <a:lstStyle/>
          <a:p>
            <a:pPr marL="92075">
              <a:lnSpc>
                <a:spcPct val="100000"/>
              </a:lnSpc>
              <a:spcBef>
                <a:spcPts val="135"/>
              </a:spcBef>
            </a:pPr>
            <a:r>
              <a:rPr dirty="0" sz="1400" spc="-20">
                <a:solidFill>
                  <a:srgbClr val="001F5F"/>
                </a:solidFill>
                <a:latin typeface="MS Gothic"/>
                <a:cs typeface="MS Gothic"/>
              </a:rPr>
              <a:t>５．クラウド</a:t>
            </a:r>
            <a:r>
              <a:rPr dirty="0" sz="1400" spc="-20">
                <a:solidFill>
                  <a:srgbClr val="001F5F"/>
                </a:solidFill>
                <a:latin typeface="Century"/>
                <a:cs typeface="Century"/>
              </a:rPr>
              <a:t>AI</a:t>
            </a:r>
            <a:r>
              <a:rPr dirty="0" sz="1400" spc="-30">
                <a:solidFill>
                  <a:srgbClr val="001F5F"/>
                </a:solidFill>
                <a:latin typeface="MS Gothic"/>
                <a:cs typeface="MS Gothic"/>
              </a:rPr>
              <a:t>学習の再開</a:t>
            </a:r>
            <a:endParaRPr sz="1400">
              <a:latin typeface="MS Gothic"/>
              <a:cs typeface="MS Gothic"/>
            </a:endParaRPr>
          </a:p>
        </p:txBody>
      </p:sp>
      <p:sp>
        <p:nvSpPr>
          <p:cNvPr id="3" name="object 3" descr=""/>
          <p:cNvSpPr txBox="1"/>
          <p:nvPr/>
        </p:nvSpPr>
        <p:spPr>
          <a:xfrm>
            <a:off x="1159255" y="1328877"/>
            <a:ext cx="5230495" cy="444500"/>
          </a:xfrm>
          <a:prstGeom prst="rect">
            <a:avLst/>
          </a:prstGeom>
        </p:spPr>
        <p:txBody>
          <a:bodyPr wrap="square" lIns="0" tIns="12700" rIns="0" bIns="0" rtlCol="0" vert="horz">
            <a:spAutoFit/>
          </a:bodyPr>
          <a:lstStyle/>
          <a:p>
            <a:pPr marL="12700" marR="5080">
              <a:lnSpc>
                <a:spcPct val="125000"/>
              </a:lnSpc>
              <a:spcBef>
                <a:spcPts val="100"/>
              </a:spcBef>
            </a:pPr>
            <a:r>
              <a:rPr dirty="0" sz="1100" spc="-10">
                <a:latin typeface="MS Mincho"/>
                <a:cs typeface="MS Mincho"/>
              </a:rPr>
              <a:t>クラウド</a:t>
            </a:r>
            <a:r>
              <a:rPr dirty="0" sz="1100" spc="-10">
                <a:latin typeface="Century"/>
                <a:cs typeface="Century"/>
              </a:rPr>
              <a:t>AI</a:t>
            </a:r>
            <a:r>
              <a:rPr dirty="0" sz="1100" spc="-20">
                <a:latin typeface="MS Mincho"/>
                <a:cs typeface="MS Mincho"/>
              </a:rPr>
              <a:t>学習は一度実行すると［クラウド</a:t>
            </a:r>
            <a:r>
              <a:rPr dirty="0" sz="1100" spc="-10">
                <a:latin typeface="Century"/>
                <a:cs typeface="Century"/>
              </a:rPr>
              <a:t>AI</a:t>
            </a:r>
            <a:r>
              <a:rPr dirty="0" sz="1100" spc="-15">
                <a:latin typeface="MS Mincho"/>
                <a:cs typeface="MS Mincho"/>
              </a:rPr>
              <a:t>学習</a:t>
            </a:r>
            <a:r>
              <a:rPr dirty="0" sz="1100" spc="-20">
                <a:latin typeface="MS Mincho"/>
                <a:cs typeface="MS Mincho"/>
              </a:rPr>
              <a:t>］</a:t>
            </a:r>
            <a:r>
              <a:rPr dirty="0" sz="1100" spc="-25">
                <a:latin typeface="MS Mincho"/>
                <a:cs typeface="MS Mincho"/>
              </a:rPr>
              <a:t>のボタンは無効になります。最新月のレセプトをアップロードすると有効になります。</a:t>
            </a:r>
            <a:endParaRPr sz="1100">
              <a:latin typeface="MS Mincho"/>
              <a:cs typeface="MS Mincho"/>
            </a:endParaRPr>
          </a:p>
        </p:txBody>
      </p:sp>
      <p:sp>
        <p:nvSpPr>
          <p:cNvPr id="4" name="object 4" descr=""/>
          <p:cNvSpPr txBox="1"/>
          <p:nvPr/>
        </p:nvSpPr>
        <p:spPr>
          <a:xfrm>
            <a:off x="1310861" y="5506916"/>
            <a:ext cx="5211445" cy="862965"/>
          </a:xfrm>
          <a:prstGeom prst="rect">
            <a:avLst/>
          </a:prstGeom>
        </p:spPr>
        <p:txBody>
          <a:bodyPr wrap="square" lIns="0" tIns="12700" rIns="0" bIns="0" rtlCol="0" vert="horz">
            <a:spAutoFit/>
          </a:bodyPr>
          <a:lstStyle/>
          <a:p>
            <a:pPr algn="just" marL="12700" marR="5080">
              <a:lnSpc>
                <a:spcPct val="124800"/>
              </a:lnSpc>
              <a:spcBef>
                <a:spcPts val="100"/>
              </a:spcBef>
            </a:pPr>
            <a:r>
              <a:rPr dirty="0" sz="1100" spc="-20">
                <a:latin typeface="MS Mincho"/>
                <a:cs typeface="MS Mincho"/>
              </a:rPr>
              <a:t>もう一度クラウド</a:t>
            </a:r>
            <a:r>
              <a:rPr dirty="0" sz="1100" spc="-10">
                <a:latin typeface="Century"/>
                <a:cs typeface="Century"/>
              </a:rPr>
              <a:t>AI</a:t>
            </a:r>
            <a:r>
              <a:rPr dirty="0" sz="1100" spc="-25">
                <a:latin typeface="MS Mincho"/>
                <a:cs typeface="MS Mincho"/>
              </a:rPr>
              <a:t>学習を実行したい場合には、ナビゲーションウィンドウの「シ</a:t>
            </a:r>
            <a:r>
              <a:rPr dirty="0" sz="1100" spc="-20">
                <a:latin typeface="MS Mincho"/>
                <a:cs typeface="MS Mincho"/>
              </a:rPr>
              <a:t>ステム管理」の「情報管理」を開き、「クラウド</a:t>
            </a:r>
            <a:r>
              <a:rPr dirty="0" sz="1100" spc="-10">
                <a:latin typeface="Century"/>
                <a:cs typeface="Century"/>
              </a:rPr>
              <a:t>AI</a:t>
            </a:r>
            <a:r>
              <a:rPr dirty="0" sz="1100" spc="-25">
                <a:latin typeface="MS Mincho"/>
                <a:cs typeface="MS Mincho"/>
              </a:rPr>
              <a:t>自動学習使用可否」にチェック</a:t>
            </a:r>
            <a:r>
              <a:rPr dirty="0" sz="1100" spc="-20">
                <a:latin typeface="MS Mincho"/>
                <a:cs typeface="MS Mincho"/>
              </a:rPr>
              <a:t>を入れ、［変更］をクリックすると、［クラウド</a:t>
            </a:r>
            <a:r>
              <a:rPr dirty="0" sz="1100" spc="-10">
                <a:latin typeface="Century"/>
                <a:cs typeface="Century"/>
              </a:rPr>
              <a:t>AI</a:t>
            </a:r>
            <a:r>
              <a:rPr dirty="0" sz="1100" spc="-20">
                <a:latin typeface="MS Mincho"/>
                <a:cs typeface="MS Mincho"/>
              </a:rPr>
              <a:t>学習</a:t>
            </a:r>
            <a:r>
              <a:rPr dirty="0" sz="1100" spc="-10">
                <a:latin typeface="MS Mincho"/>
                <a:cs typeface="MS Mincho"/>
              </a:rPr>
              <a:t>］</a:t>
            </a:r>
            <a:r>
              <a:rPr dirty="0" sz="1100" spc="-25">
                <a:latin typeface="MS Mincho"/>
                <a:cs typeface="MS Mincho"/>
              </a:rPr>
              <a:t>のボタンは有効になりま</a:t>
            </a:r>
            <a:r>
              <a:rPr dirty="0" sz="1100" spc="-35">
                <a:latin typeface="MS Mincho"/>
                <a:cs typeface="MS Mincho"/>
              </a:rPr>
              <a:t>す。</a:t>
            </a:r>
            <a:endParaRPr sz="1100">
              <a:latin typeface="MS Mincho"/>
              <a:cs typeface="MS Mincho"/>
            </a:endParaRPr>
          </a:p>
        </p:txBody>
      </p:sp>
      <p:grpSp>
        <p:nvGrpSpPr>
          <p:cNvPr id="5" name="object 5" descr=""/>
          <p:cNvGrpSpPr/>
          <p:nvPr/>
        </p:nvGrpSpPr>
        <p:grpSpPr>
          <a:xfrm>
            <a:off x="1518666" y="1829561"/>
            <a:ext cx="4323080" cy="3257550"/>
            <a:chOff x="1518666" y="1829561"/>
            <a:chExt cx="4323080" cy="3257550"/>
          </a:xfrm>
        </p:grpSpPr>
        <p:pic>
          <p:nvPicPr>
            <p:cNvPr id="6" name="object 6" descr=""/>
            <p:cNvPicPr/>
            <p:nvPr/>
          </p:nvPicPr>
          <p:blipFill>
            <a:blip r:embed="rId2" cstate="print"/>
            <a:stretch>
              <a:fillRect/>
            </a:stretch>
          </p:blipFill>
          <p:spPr>
            <a:xfrm>
              <a:off x="1518666" y="1829561"/>
              <a:ext cx="4322826" cy="3257550"/>
            </a:xfrm>
            <a:prstGeom prst="rect">
              <a:avLst/>
            </a:prstGeom>
          </p:spPr>
        </p:pic>
        <p:pic>
          <p:nvPicPr>
            <p:cNvPr id="7" name="object 7" descr=""/>
            <p:cNvPicPr/>
            <p:nvPr/>
          </p:nvPicPr>
          <p:blipFill>
            <a:blip r:embed="rId3" cstate="print"/>
            <a:stretch>
              <a:fillRect/>
            </a:stretch>
          </p:blipFill>
          <p:spPr>
            <a:xfrm>
              <a:off x="1530096" y="1833371"/>
              <a:ext cx="4302252" cy="454914"/>
            </a:xfrm>
            <a:prstGeom prst="rect">
              <a:avLst/>
            </a:prstGeom>
          </p:spPr>
        </p:pic>
        <p:sp>
          <p:nvSpPr>
            <p:cNvPr id="8" name="object 8" descr=""/>
            <p:cNvSpPr/>
            <p:nvPr/>
          </p:nvSpPr>
          <p:spPr>
            <a:xfrm>
              <a:off x="1723644" y="3662172"/>
              <a:ext cx="1252220" cy="429259"/>
            </a:xfrm>
            <a:custGeom>
              <a:avLst/>
              <a:gdLst/>
              <a:ahLst/>
              <a:cxnLst/>
              <a:rect l="l" t="t" r="r" b="b"/>
              <a:pathLst>
                <a:path w="1252220" h="429260">
                  <a:moveTo>
                    <a:pt x="0" y="0"/>
                  </a:moveTo>
                  <a:lnTo>
                    <a:pt x="1251966" y="0"/>
                  </a:lnTo>
                  <a:lnTo>
                    <a:pt x="1251966" y="429005"/>
                  </a:lnTo>
                  <a:lnTo>
                    <a:pt x="0" y="429005"/>
                  </a:lnTo>
                  <a:lnTo>
                    <a:pt x="0" y="0"/>
                  </a:lnTo>
                  <a:close/>
                </a:path>
              </a:pathLst>
            </a:custGeom>
            <a:ln w="19037">
              <a:solidFill>
                <a:srgbClr val="FF0000"/>
              </a:solidFill>
            </a:ln>
          </p:spPr>
          <p:txBody>
            <a:bodyPr wrap="square" lIns="0" tIns="0" rIns="0" bIns="0" rtlCol="0"/>
            <a:lstStyle/>
            <a:p/>
          </p:txBody>
        </p:sp>
        <p:pic>
          <p:nvPicPr>
            <p:cNvPr id="9" name="object 9" descr=""/>
            <p:cNvPicPr/>
            <p:nvPr/>
          </p:nvPicPr>
          <p:blipFill>
            <a:blip r:embed="rId4" cstate="print"/>
            <a:stretch>
              <a:fillRect/>
            </a:stretch>
          </p:blipFill>
          <p:spPr>
            <a:xfrm>
              <a:off x="1572006" y="4146041"/>
              <a:ext cx="68580" cy="875537"/>
            </a:xfrm>
            <a:prstGeom prst="rect">
              <a:avLst/>
            </a:prstGeom>
          </p:spPr>
        </p:pic>
        <p:pic>
          <p:nvPicPr>
            <p:cNvPr id="10" name="object 10" descr=""/>
            <p:cNvPicPr/>
            <p:nvPr/>
          </p:nvPicPr>
          <p:blipFill>
            <a:blip r:embed="rId5" cstate="print"/>
            <a:stretch>
              <a:fillRect/>
            </a:stretch>
          </p:blipFill>
          <p:spPr>
            <a:xfrm>
              <a:off x="1837182" y="2381249"/>
              <a:ext cx="668274" cy="67055"/>
            </a:xfrm>
            <a:prstGeom prst="rect">
              <a:avLst/>
            </a:prstGeom>
          </p:spPr>
        </p:pic>
      </p:grpSp>
      <p:grpSp>
        <p:nvGrpSpPr>
          <p:cNvPr id="11" name="object 11" descr=""/>
          <p:cNvGrpSpPr/>
          <p:nvPr/>
        </p:nvGrpSpPr>
        <p:grpSpPr>
          <a:xfrm>
            <a:off x="1619250" y="6573011"/>
            <a:ext cx="4318635" cy="3253104"/>
            <a:chOff x="1619250" y="6573011"/>
            <a:chExt cx="4318635" cy="3253104"/>
          </a:xfrm>
        </p:grpSpPr>
        <p:pic>
          <p:nvPicPr>
            <p:cNvPr id="12" name="object 12" descr=""/>
            <p:cNvPicPr/>
            <p:nvPr/>
          </p:nvPicPr>
          <p:blipFill>
            <a:blip r:embed="rId6" cstate="print"/>
            <a:stretch>
              <a:fillRect/>
            </a:stretch>
          </p:blipFill>
          <p:spPr>
            <a:xfrm>
              <a:off x="1619250" y="6573011"/>
              <a:ext cx="4318254" cy="3252978"/>
            </a:xfrm>
            <a:prstGeom prst="rect">
              <a:avLst/>
            </a:prstGeom>
          </p:spPr>
        </p:pic>
        <p:sp>
          <p:nvSpPr>
            <p:cNvPr id="13" name="object 13" descr=""/>
            <p:cNvSpPr/>
            <p:nvPr/>
          </p:nvSpPr>
          <p:spPr>
            <a:xfrm>
              <a:off x="4237482" y="8385047"/>
              <a:ext cx="1461770" cy="201295"/>
            </a:xfrm>
            <a:custGeom>
              <a:avLst/>
              <a:gdLst/>
              <a:ahLst/>
              <a:cxnLst/>
              <a:rect l="l" t="t" r="r" b="b"/>
              <a:pathLst>
                <a:path w="1461770" h="201295">
                  <a:moveTo>
                    <a:pt x="0" y="0"/>
                  </a:moveTo>
                  <a:lnTo>
                    <a:pt x="1461515" y="0"/>
                  </a:lnTo>
                  <a:lnTo>
                    <a:pt x="1461515" y="201168"/>
                  </a:lnTo>
                  <a:lnTo>
                    <a:pt x="0" y="201168"/>
                  </a:lnTo>
                  <a:lnTo>
                    <a:pt x="0" y="0"/>
                  </a:lnTo>
                  <a:close/>
                </a:path>
              </a:pathLst>
            </a:custGeom>
            <a:ln w="19037">
              <a:solidFill>
                <a:srgbClr val="FF0000"/>
              </a:solidFill>
            </a:ln>
          </p:spPr>
          <p:txBody>
            <a:bodyPr wrap="square" lIns="0" tIns="0" rIns="0" bIns="0" rtlCol="0"/>
            <a:lstStyle/>
            <a:p/>
          </p:txBody>
        </p:sp>
        <p:pic>
          <p:nvPicPr>
            <p:cNvPr id="14" name="object 14" descr=""/>
            <p:cNvPicPr/>
            <p:nvPr/>
          </p:nvPicPr>
          <p:blipFill>
            <a:blip r:embed="rId3" cstate="print"/>
            <a:stretch>
              <a:fillRect/>
            </a:stretch>
          </p:blipFill>
          <p:spPr>
            <a:xfrm>
              <a:off x="1624583" y="6575297"/>
              <a:ext cx="4302252" cy="454913"/>
            </a:xfrm>
            <a:prstGeom prst="rect">
              <a:avLst/>
            </a:prstGeom>
          </p:spPr>
        </p:pic>
        <p:pic>
          <p:nvPicPr>
            <p:cNvPr id="15" name="object 15" descr=""/>
            <p:cNvPicPr/>
            <p:nvPr/>
          </p:nvPicPr>
          <p:blipFill>
            <a:blip r:embed="rId4" cstate="print"/>
            <a:stretch>
              <a:fillRect/>
            </a:stretch>
          </p:blipFill>
          <p:spPr>
            <a:xfrm>
              <a:off x="1669542" y="8882633"/>
              <a:ext cx="68580" cy="875537"/>
            </a:xfrm>
            <a:prstGeom prst="rect">
              <a:avLst/>
            </a:prstGeom>
          </p:spPr>
        </p:pic>
        <p:pic>
          <p:nvPicPr>
            <p:cNvPr id="16" name="object 16" descr=""/>
            <p:cNvPicPr/>
            <p:nvPr/>
          </p:nvPicPr>
          <p:blipFill>
            <a:blip r:embed="rId7" cstate="print"/>
            <a:stretch>
              <a:fillRect/>
            </a:stretch>
          </p:blipFill>
          <p:spPr>
            <a:xfrm>
              <a:off x="2402586" y="7192517"/>
              <a:ext cx="473963" cy="132587"/>
            </a:xfrm>
            <a:prstGeom prst="rect">
              <a:avLst/>
            </a:prstGeom>
          </p:spPr>
        </p:pic>
        <p:pic>
          <p:nvPicPr>
            <p:cNvPr id="17" name="object 17" descr=""/>
            <p:cNvPicPr/>
            <p:nvPr/>
          </p:nvPicPr>
          <p:blipFill>
            <a:blip r:embed="rId8" cstate="print"/>
            <a:stretch>
              <a:fillRect/>
            </a:stretch>
          </p:blipFill>
          <p:spPr>
            <a:xfrm>
              <a:off x="2402586" y="7446263"/>
              <a:ext cx="1193291" cy="132587"/>
            </a:xfrm>
            <a:prstGeom prst="rect">
              <a:avLst/>
            </a:prstGeom>
          </p:spPr>
        </p:pic>
      </p:grpSp>
      <p:sp>
        <p:nvSpPr>
          <p:cNvPr id="18" name="object 18"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10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509013" y="7129214"/>
            <a:ext cx="1840864" cy="528320"/>
          </a:xfrm>
          <a:prstGeom prst="rect">
            <a:avLst/>
          </a:prstGeom>
        </p:spPr>
        <p:txBody>
          <a:bodyPr wrap="square" lIns="0" tIns="96520" rIns="0" bIns="0" rtlCol="0" vert="horz">
            <a:spAutoFit/>
          </a:bodyPr>
          <a:lstStyle/>
          <a:p>
            <a:pPr marL="12700">
              <a:lnSpc>
                <a:spcPct val="100000"/>
              </a:lnSpc>
              <a:spcBef>
                <a:spcPts val="760"/>
              </a:spcBef>
              <a:tabLst>
                <a:tab pos="570865" algn="l"/>
              </a:tabLst>
            </a:pPr>
            <a:r>
              <a:rPr dirty="0" sz="1100" spc="-20">
                <a:latin typeface="MS Mincho"/>
                <a:cs typeface="MS Mincho"/>
              </a:rPr>
              <a:t>□</a:t>
            </a:r>
            <a:r>
              <a:rPr dirty="0" sz="1100" spc="-10">
                <a:latin typeface="MS Mincho"/>
                <a:cs typeface="MS Mincho"/>
              </a:rPr>
              <a:t>開</a:t>
            </a:r>
            <a:r>
              <a:rPr dirty="0" sz="1100" spc="-60">
                <a:latin typeface="MS Mincho"/>
                <a:cs typeface="MS Mincho"/>
              </a:rPr>
              <a:t>発</a:t>
            </a:r>
            <a:r>
              <a:rPr dirty="0" sz="1100">
                <a:latin typeface="MS Mincho"/>
                <a:cs typeface="MS Mincho"/>
              </a:rPr>
              <a:t>	DX</a:t>
            </a:r>
            <a:r>
              <a:rPr dirty="0" sz="1100" spc="25">
                <a:latin typeface="MS Mincho"/>
                <a:cs typeface="MS Mincho"/>
              </a:rPr>
              <a:t> </a:t>
            </a:r>
            <a:r>
              <a:rPr dirty="0" sz="1100" spc="-10">
                <a:latin typeface="MS Mincho"/>
                <a:cs typeface="MS Mincho"/>
              </a:rPr>
              <a:t>CARE</a:t>
            </a:r>
            <a:r>
              <a:rPr dirty="0" sz="1100" spc="-20">
                <a:latin typeface="MS Mincho"/>
                <a:cs typeface="MS Mincho"/>
              </a:rPr>
              <a:t>株式会</a:t>
            </a:r>
            <a:r>
              <a:rPr dirty="0" sz="1100" spc="-50">
                <a:latin typeface="MS Mincho"/>
                <a:cs typeface="MS Mincho"/>
              </a:rPr>
              <a:t>社</a:t>
            </a:r>
            <a:endParaRPr sz="1100">
              <a:latin typeface="MS Mincho"/>
              <a:cs typeface="MS Mincho"/>
            </a:endParaRPr>
          </a:p>
          <a:p>
            <a:pPr marL="12700">
              <a:lnSpc>
                <a:spcPct val="100000"/>
              </a:lnSpc>
              <a:spcBef>
                <a:spcPts val="660"/>
              </a:spcBef>
              <a:tabLst>
                <a:tab pos="570865" algn="l"/>
              </a:tabLst>
            </a:pPr>
            <a:r>
              <a:rPr dirty="0" sz="1100" spc="-20">
                <a:latin typeface="MS Mincho"/>
                <a:cs typeface="MS Mincho"/>
              </a:rPr>
              <a:t>□</a:t>
            </a:r>
            <a:r>
              <a:rPr dirty="0" sz="1100" spc="-10">
                <a:latin typeface="MS Mincho"/>
                <a:cs typeface="MS Mincho"/>
              </a:rPr>
              <a:t>販</a:t>
            </a:r>
            <a:r>
              <a:rPr dirty="0" sz="1100" spc="-60">
                <a:latin typeface="MS Mincho"/>
                <a:cs typeface="MS Mincho"/>
              </a:rPr>
              <a:t>売</a:t>
            </a:r>
            <a:r>
              <a:rPr dirty="0" sz="1100">
                <a:latin typeface="MS Mincho"/>
                <a:cs typeface="MS Mincho"/>
              </a:rPr>
              <a:t>	</a:t>
            </a:r>
            <a:r>
              <a:rPr dirty="0" sz="1100" spc="-20">
                <a:latin typeface="MS Mincho"/>
                <a:cs typeface="MS Mincho"/>
              </a:rPr>
              <a:t>株式</a:t>
            </a:r>
            <a:r>
              <a:rPr dirty="0" sz="1100" spc="-10">
                <a:latin typeface="MS Mincho"/>
                <a:cs typeface="MS Mincho"/>
              </a:rPr>
              <a:t>会</a:t>
            </a:r>
            <a:r>
              <a:rPr dirty="0" sz="1100" spc="-20">
                <a:latin typeface="MS Mincho"/>
                <a:cs typeface="MS Mincho"/>
              </a:rPr>
              <a:t>社ニチイ</a:t>
            </a:r>
            <a:r>
              <a:rPr dirty="0" sz="1100" spc="-10">
                <a:latin typeface="MS Mincho"/>
                <a:cs typeface="MS Mincho"/>
              </a:rPr>
              <a:t>学</a:t>
            </a:r>
            <a:r>
              <a:rPr dirty="0" sz="1100" spc="-50">
                <a:latin typeface="MS Mincho"/>
                <a:cs typeface="MS Mincho"/>
              </a:rPr>
              <a:t>館</a:t>
            </a:r>
            <a:endParaRPr sz="1100">
              <a:latin typeface="MS Mincho"/>
              <a:cs typeface="MS Mincho"/>
            </a:endParaRPr>
          </a:p>
        </p:txBody>
      </p:sp>
      <p:sp>
        <p:nvSpPr>
          <p:cNvPr id="3" name="object 3" descr=""/>
          <p:cNvSpPr txBox="1"/>
          <p:nvPr/>
        </p:nvSpPr>
        <p:spPr>
          <a:xfrm>
            <a:off x="4783328" y="6663177"/>
            <a:ext cx="1676400" cy="224154"/>
          </a:xfrm>
          <a:prstGeom prst="rect">
            <a:avLst/>
          </a:prstGeom>
        </p:spPr>
        <p:txBody>
          <a:bodyPr wrap="square" lIns="0" tIns="12700" rIns="0" bIns="0" rtlCol="0" vert="horz">
            <a:spAutoFit/>
          </a:bodyPr>
          <a:lstStyle/>
          <a:p>
            <a:pPr marL="12700">
              <a:lnSpc>
                <a:spcPct val="100000"/>
              </a:lnSpc>
              <a:spcBef>
                <a:spcPts val="100"/>
              </a:spcBef>
            </a:pPr>
            <a:r>
              <a:rPr dirty="0" sz="1300" spc="-15">
                <a:latin typeface="MS Gothic"/>
                <a:cs typeface="MS Gothic"/>
              </a:rPr>
              <a:t>２０２３年７月２８日</a:t>
            </a:r>
            <a:endParaRPr sz="1300">
              <a:latin typeface="MS Gothic"/>
              <a:cs typeface="MS Gothic"/>
            </a:endParaRPr>
          </a:p>
        </p:txBody>
      </p:sp>
      <p:sp>
        <p:nvSpPr>
          <p:cNvPr id="4" name="object 4" descr=""/>
          <p:cNvSpPr/>
          <p:nvPr/>
        </p:nvSpPr>
        <p:spPr>
          <a:xfrm>
            <a:off x="1079753" y="7044690"/>
            <a:ext cx="5398135" cy="0"/>
          </a:xfrm>
          <a:custGeom>
            <a:avLst/>
            <a:gdLst/>
            <a:ahLst/>
            <a:cxnLst/>
            <a:rect l="l" t="t" r="r" b="b"/>
            <a:pathLst>
              <a:path w="5398135" h="0">
                <a:moveTo>
                  <a:pt x="0" y="0"/>
                </a:moveTo>
                <a:lnTo>
                  <a:pt x="5398008" y="0"/>
                </a:lnTo>
              </a:path>
            </a:pathLst>
          </a:custGeom>
          <a:ln w="19037">
            <a:solidFill>
              <a:srgbClr val="000000"/>
            </a:solidFill>
          </a:ln>
        </p:spPr>
        <p:txBody>
          <a:bodyPr wrap="square" lIns="0" tIns="0" rIns="0" bIns="0" rtlCol="0"/>
          <a:lstStyle/>
          <a:p/>
        </p:txBody>
      </p:sp>
      <p:sp>
        <p:nvSpPr>
          <p:cNvPr id="5" name="object 5" descr=""/>
          <p:cNvSpPr txBox="1"/>
          <p:nvPr/>
        </p:nvSpPr>
        <p:spPr>
          <a:xfrm>
            <a:off x="1158494" y="4787595"/>
            <a:ext cx="5051425" cy="444500"/>
          </a:xfrm>
          <a:prstGeom prst="rect">
            <a:avLst/>
          </a:prstGeom>
        </p:spPr>
        <p:txBody>
          <a:bodyPr wrap="square" lIns="0" tIns="12700" rIns="0" bIns="0" rtlCol="0" vert="horz">
            <a:spAutoFit/>
          </a:bodyPr>
          <a:lstStyle/>
          <a:p>
            <a:pPr marL="292100" marR="5080" indent="-280035">
              <a:lnSpc>
                <a:spcPct val="125000"/>
              </a:lnSpc>
              <a:spcBef>
                <a:spcPts val="100"/>
              </a:spcBef>
            </a:pPr>
            <a:r>
              <a:rPr dirty="0" sz="1100" spc="-25">
                <a:solidFill>
                  <a:srgbClr val="006FC0"/>
                </a:solidFill>
                <a:latin typeface="MS Mincho"/>
                <a:cs typeface="MS Mincho"/>
              </a:rPr>
              <a:t>注：チェックアイＤＸによる判定の結果生じた返戻、減点、査定につきましては責任を負いかねますのでご了承ください。</a:t>
            </a:r>
            <a:endParaRPr sz="1100">
              <a:latin typeface="MS Mincho"/>
              <a:cs typeface="MS Mincho"/>
            </a:endParaRPr>
          </a:p>
        </p:txBody>
      </p:sp>
      <p:sp>
        <p:nvSpPr>
          <p:cNvPr id="6" name="object 6" descr=""/>
          <p:cNvSpPr/>
          <p:nvPr/>
        </p:nvSpPr>
        <p:spPr>
          <a:xfrm>
            <a:off x="1079753" y="4517897"/>
            <a:ext cx="5398135" cy="0"/>
          </a:xfrm>
          <a:custGeom>
            <a:avLst/>
            <a:gdLst/>
            <a:ahLst/>
            <a:cxnLst/>
            <a:rect l="l" t="t" r="r" b="b"/>
            <a:pathLst>
              <a:path w="5398135" h="0">
                <a:moveTo>
                  <a:pt x="0" y="0"/>
                </a:moveTo>
                <a:lnTo>
                  <a:pt x="5398008" y="0"/>
                </a:lnTo>
              </a:path>
            </a:pathLst>
          </a:custGeom>
          <a:ln w="6350">
            <a:solidFill>
              <a:srgbClr val="000000"/>
            </a:solidFill>
          </a:ln>
        </p:spPr>
        <p:txBody>
          <a:bodyPr wrap="square" lIns="0" tIns="0" rIns="0" bIns="0" rtlCol="0"/>
          <a:lstStyle/>
          <a:p/>
        </p:txBody>
      </p:sp>
      <p:sp>
        <p:nvSpPr>
          <p:cNvPr id="7" name="object 7" descr=""/>
          <p:cNvSpPr txBox="1"/>
          <p:nvPr/>
        </p:nvSpPr>
        <p:spPr>
          <a:xfrm>
            <a:off x="1690370" y="6128254"/>
            <a:ext cx="3985260" cy="421640"/>
          </a:xfrm>
          <a:prstGeom prst="rect">
            <a:avLst/>
          </a:prstGeom>
        </p:spPr>
        <p:txBody>
          <a:bodyPr wrap="square" lIns="0" tIns="12065" rIns="0" bIns="0" rtlCol="0" vert="horz">
            <a:spAutoFit/>
          </a:bodyPr>
          <a:lstStyle/>
          <a:p>
            <a:pPr marL="12700">
              <a:lnSpc>
                <a:spcPct val="100000"/>
              </a:lnSpc>
              <a:spcBef>
                <a:spcPts val="95"/>
              </a:spcBef>
            </a:pPr>
            <a:r>
              <a:rPr dirty="0" sz="2600" spc="-35">
                <a:latin typeface="MS Gothic"/>
                <a:cs typeface="MS Gothic"/>
              </a:rPr>
              <a:t>クラウド</a:t>
            </a:r>
            <a:r>
              <a:rPr dirty="0" sz="2600" spc="-20">
                <a:latin typeface="MS Gothic"/>
                <a:cs typeface="MS Gothic"/>
              </a:rPr>
              <a:t>AI</a:t>
            </a:r>
            <a:r>
              <a:rPr dirty="0" sz="2600" spc="-40">
                <a:latin typeface="MS Gothic"/>
                <a:cs typeface="MS Gothic"/>
              </a:rPr>
              <a:t>学習マニュアル</a:t>
            </a:r>
            <a:endParaRPr sz="2600">
              <a:latin typeface="MS Gothic"/>
              <a:cs typeface="MS Gothic"/>
            </a:endParaRPr>
          </a:p>
        </p:txBody>
      </p:sp>
      <p:pic>
        <p:nvPicPr>
          <p:cNvPr id="8" name="object 8" descr=""/>
          <p:cNvPicPr/>
          <p:nvPr/>
        </p:nvPicPr>
        <p:blipFill>
          <a:blip r:embed="rId2" cstate="print"/>
          <a:stretch>
            <a:fillRect/>
          </a:stretch>
        </p:blipFill>
        <p:spPr>
          <a:xfrm>
            <a:off x="2503170" y="5564885"/>
            <a:ext cx="2361437" cy="532638"/>
          </a:xfrm>
          <a:prstGeom prst="rect">
            <a:avLst/>
          </a:prstGeom>
        </p:spPr>
      </p:pic>
      <p:sp>
        <p:nvSpPr>
          <p:cNvPr id="9" name="object 9" descr=""/>
          <p:cNvSpPr txBox="1"/>
          <p:nvPr/>
        </p:nvSpPr>
        <p:spPr>
          <a:xfrm>
            <a:off x="1429766" y="9011662"/>
            <a:ext cx="2655570" cy="1017269"/>
          </a:xfrm>
          <a:prstGeom prst="rect">
            <a:avLst/>
          </a:prstGeom>
        </p:spPr>
        <p:txBody>
          <a:bodyPr wrap="square" lIns="0" tIns="12065" rIns="0" bIns="0" rtlCol="0" vert="horz">
            <a:spAutoFit/>
          </a:bodyPr>
          <a:lstStyle/>
          <a:p>
            <a:pPr marL="153035" indent="-140335">
              <a:lnSpc>
                <a:spcPct val="100000"/>
              </a:lnSpc>
              <a:spcBef>
                <a:spcPts val="95"/>
              </a:spcBef>
              <a:buSzPct val="90909"/>
              <a:buChar char="■"/>
              <a:tabLst>
                <a:tab pos="153035" algn="l"/>
              </a:tabLst>
            </a:pPr>
            <a:r>
              <a:rPr dirty="0" sz="1100" spc="-35">
                <a:latin typeface="MS Mincho"/>
                <a:cs typeface="MS Mincho"/>
              </a:rPr>
              <a:t>お問い合わせ</a:t>
            </a:r>
            <a:endParaRPr sz="1100">
              <a:latin typeface="MS Mincho"/>
              <a:cs typeface="MS Mincho"/>
            </a:endParaRPr>
          </a:p>
          <a:p>
            <a:pPr>
              <a:lnSpc>
                <a:spcPct val="100000"/>
              </a:lnSpc>
            </a:pPr>
            <a:endParaRPr sz="1100">
              <a:latin typeface="MS Mincho"/>
              <a:cs typeface="MS Mincho"/>
            </a:endParaRPr>
          </a:p>
          <a:p>
            <a:pPr>
              <a:lnSpc>
                <a:spcPct val="100000"/>
              </a:lnSpc>
              <a:spcBef>
                <a:spcPts val="295"/>
              </a:spcBef>
            </a:pPr>
            <a:endParaRPr sz="1100">
              <a:latin typeface="MS Mincho"/>
              <a:cs typeface="MS Mincho"/>
            </a:endParaRPr>
          </a:p>
          <a:p>
            <a:pPr marL="13335">
              <a:lnSpc>
                <a:spcPct val="100000"/>
              </a:lnSpc>
              <a:tabLst>
                <a:tab pos="1130300" algn="l"/>
              </a:tabLst>
            </a:pPr>
            <a:r>
              <a:rPr dirty="0" sz="1100" spc="-20">
                <a:latin typeface="MS Mincho"/>
                <a:cs typeface="MS Mincho"/>
              </a:rPr>
              <a:t>チ</a:t>
            </a:r>
            <a:r>
              <a:rPr dirty="0" sz="1100" spc="-10">
                <a:latin typeface="MS Mincho"/>
                <a:cs typeface="MS Mincho"/>
              </a:rPr>
              <a:t>ェ</a:t>
            </a:r>
            <a:r>
              <a:rPr dirty="0" sz="1100" spc="-20">
                <a:latin typeface="MS Mincho"/>
                <a:cs typeface="MS Mincho"/>
              </a:rPr>
              <a:t>ッ</a:t>
            </a:r>
            <a:r>
              <a:rPr dirty="0" sz="1100" spc="-35">
                <a:latin typeface="MS Mincho"/>
                <a:cs typeface="MS Mincho"/>
              </a:rPr>
              <a:t>ク</a:t>
            </a:r>
            <a:r>
              <a:rPr dirty="0" sz="1100" spc="-30">
                <a:latin typeface="MS Mincho"/>
                <a:cs typeface="MS Mincho"/>
              </a:rPr>
              <a:t>ア</a:t>
            </a:r>
            <a:r>
              <a:rPr dirty="0" sz="1100" spc="-10">
                <a:latin typeface="MS Mincho"/>
                <a:cs typeface="MS Mincho"/>
              </a:rPr>
              <a:t>イ</a:t>
            </a:r>
            <a:r>
              <a:rPr dirty="0" sz="1100" spc="-25">
                <a:latin typeface="MS Gothic"/>
                <a:cs typeface="MS Gothic"/>
              </a:rPr>
              <a:t>DX</a:t>
            </a:r>
            <a:r>
              <a:rPr dirty="0" sz="1100">
                <a:latin typeface="MS Gothic"/>
                <a:cs typeface="MS Gothic"/>
              </a:rPr>
              <a:t>	</a:t>
            </a:r>
            <a:r>
              <a:rPr dirty="0" sz="1100" spc="-20">
                <a:latin typeface="MS Mincho"/>
                <a:cs typeface="MS Mincho"/>
              </a:rPr>
              <a:t>サ</a:t>
            </a:r>
            <a:r>
              <a:rPr dirty="0" sz="1100" spc="-35">
                <a:latin typeface="MS Mincho"/>
                <a:cs typeface="MS Mincho"/>
              </a:rPr>
              <a:t>ポー</a:t>
            </a:r>
            <a:r>
              <a:rPr dirty="0" sz="1100" spc="-20">
                <a:latin typeface="MS Mincho"/>
                <a:cs typeface="MS Mincho"/>
              </a:rPr>
              <a:t>ト窓</a:t>
            </a:r>
            <a:r>
              <a:rPr dirty="0" sz="1100" spc="-50">
                <a:latin typeface="MS Mincho"/>
                <a:cs typeface="MS Mincho"/>
              </a:rPr>
              <a:t>口</a:t>
            </a:r>
            <a:endParaRPr sz="1100">
              <a:latin typeface="MS Mincho"/>
              <a:cs typeface="MS Mincho"/>
            </a:endParaRPr>
          </a:p>
          <a:p>
            <a:pPr marL="13335">
              <a:lnSpc>
                <a:spcPct val="100000"/>
              </a:lnSpc>
              <a:spcBef>
                <a:spcPts val="700"/>
              </a:spcBef>
            </a:pPr>
            <a:r>
              <a:rPr dirty="0" sz="1100" spc="-20">
                <a:latin typeface="MS Gothic"/>
                <a:cs typeface="MS Gothic"/>
              </a:rPr>
              <a:t>E-mail</a:t>
            </a:r>
            <a:r>
              <a:rPr dirty="0" sz="1100" spc="-20">
                <a:latin typeface="MS Mincho"/>
                <a:cs typeface="MS Mincho"/>
              </a:rPr>
              <a:t>：</a:t>
            </a:r>
            <a:r>
              <a:rPr dirty="0" u="sng" sz="1100" spc="-20">
                <a:solidFill>
                  <a:srgbClr val="0562C1"/>
                </a:solidFill>
                <a:uFill>
                  <a:solidFill>
                    <a:srgbClr val="0462C0"/>
                  </a:solidFill>
                </a:uFill>
                <a:latin typeface="MS Gothic"/>
                <a:cs typeface="MS Gothic"/>
                <a:hlinkClick r:id="rId3"/>
              </a:rPr>
              <a:t>checkeye-</a:t>
            </a:r>
            <a:r>
              <a:rPr dirty="0" u="sng" sz="1100" spc="-10">
                <a:solidFill>
                  <a:srgbClr val="0562C1"/>
                </a:solidFill>
                <a:uFill>
                  <a:solidFill>
                    <a:srgbClr val="0462C0"/>
                  </a:solidFill>
                </a:uFill>
                <a:latin typeface="MS Gothic"/>
                <a:cs typeface="MS Gothic"/>
                <a:hlinkClick r:id="rId3"/>
              </a:rPr>
              <a:t>dx@nichiigakkan.co.jp</a:t>
            </a:r>
            <a:endParaRPr sz="1100">
              <a:latin typeface="MS Gothic"/>
              <a:cs typeface="MS Gothic"/>
            </a:endParaRPr>
          </a:p>
        </p:txBody>
      </p:sp>
      <p:pic>
        <p:nvPicPr>
          <p:cNvPr id="10" name="object 10" descr=""/>
          <p:cNvPicPr/>
          <p:nvPr/>
        </p:nvPicPr>
        <p:blipFill>
          <a:blip r:embed="rId4" cstate="print"/>
          <a:stretch>
            <a:fillRect/>
          </a:stretch>
        </p:blipFill>
        <p:spPr>
          <a:xfrm>
            <a:off x="1397508" y="9342119"/>
            <a:ext cx="714755" cy="152400"/>
          </a:xfrm>
          <a:prstGeom prst="rect">
            <a:avLst/>
          </a:prstGeom>
        </p:spPr>
      </p:pic>
      <p:pic>
        <p:nvPicPr>
          <p:cNvPr id="11" name="object 11" descr=""/>
          <p:cNvPicPr/>
          <p:nvPr/>
        </p:nvPicPr>
        <p:blipFill>
          <a:blip r:embed="rId5" cstate="print"/>
          <a:stretch>
            <a:fillRect/>
          </a:stretch>
        </p:blipFill>
        <p:spPr>
          <a:xfrm>
            <a:off x="2233422" y="9337547"/>
            <a:ext cx="1247394" cy="13944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079753" y="2382011"/>
            <a:ext cx="5398135" cy="251460"/>
          </a:xfrm>
          <a:prstGeom prst="rect">
            <a:avLst/>
          </a:prstGeom>
          <a:solidFill>
            <a:srgbClr val="98CBFF"/>
          </a:solidFill>
        </p:spPr>
        <p:txBody>
          <a:bodyPr wrap="square" lIns="0" tIns="24130" rIns="0" bIns="0" rtlCol="0" vert="horz">
            <a:spAutoFit/>
          </a:bodyPr>
          <a:lstStyle/>
          <a:p>
            <a:pPr marL="91440">
              <a:lnSpc>
                <a:spcPct val="100000"/>
              </a:lnSpc>
              <a:spcBef>
                <a:spcPts val="190"/>
              </a:spcBef>
              <a:tabLst>
                <a:tab pos="3289935" algn="l"/>
              </a:tabLst>
            </a:pPr>
            <a:r>
              <a:rPr dirty="0" sz="1400" spc="-20">
                <a:solidFill>
                  <a:srgbClr val="001F5F"/>
                </a:solidFill>
                <a:latin typeface="MS Gothic"/>
                <a:cs typeface="MS Gothic"/>
              </a:rPr>
              <a:t>１．点検用レセプトのアップロー</a:t>
            </a:r>
            <a:r>
              <a:rPr dirty="0" sz="1400" spc="-50">
                <a:solidFill>
                  <a:srgbClr val="001F5F"/>
                </a:solidFill>
                <a:latin typeface="MS Gothic"/>
                <a:cs typeface="MS Gothic"/>
              </a:rPr>
              <a:t>ド</a:t>
            </a:r>
            <a:r>
              <a:rPr dirty="0" sz="1400">
                <a:solidFill>
                  <a:srgbClr val="001F5F"/>
                </a:solidFill>
                <a:latin typeface="MS Gothic"/>
                <a:cs typeface="MS Gothic"/>
              </a:rPr>
              <a:t>	</a:t>
            </a:r>
            <a:r>
              <a:rPr dirty="0" sz="1400" spc="-20">
                <a:solidFill>
                  <a:srgbClr val="0000FF"/>
                </a:solidFill>
                <a:latin typeface="MS Gothic"/>
                <a:cs typeface="MS Gothic"/>
              </a:rPr>
              <a:t>本</a:t>
            </a:r>
            <a:r>
              <a:rPr dirty="0" sz="1400">
                <a:solidFill>
                  <a:srgbClr val="0000FF"/>
                </a:solidFill>
                <a:latin typeface="MS Gothic"/>
                <a:cs typeface="MS Gothic"/>
              </a:rPr>
              <a:t>編</a:t>
            </a:r>
            <a:r>
              <a:rPr dirty="0" sz="1400" spc="-10">
                <a:solidFill>
                  <a:srgbClr val="0000FF"/>
                </a:solidFill>
                <a:latin typeface="MS Gothic"/>
                <a:cs typeface="MS Gothic"/>
              </a:rPr>
              <a:t> </a:t>
            </a:r>
            <a:r>
              <a:rPr dirty="0" sz="1400" spc="-20">
                <a:solidFill>
                  <a:srgbClr val="0000FF"/>
                </a:solidFill>
                <a:latin typeface="MS Gothic"/>
                <a:cs typeface="MS Gothic"/>
              </a:rPr>
              <a:t>P1～4</a:t>
            </a:r>
            <a:endParaRPr sz="1400">
              <a:latin typeface="MS Gothic"/>
              <a:cs typeface="MS Gothic"/>
            </a:endParaRPr>
          </a:p>
        </p:txBody>
      </p:sp>
      <p:sp>
        <p:nvSpPr>
          <p:cNvPr id="3" name="object 3" descr=""/>
          <p:cNvSpPr txBox="1"/>
          <p:nvPr/>
        </p:nvSpPr>
        <p:spPr>
          <a:xfrm>
            <a:off x="1158494" y="2877261"/>
            <a:ext cx="5190490" cy="444500"/>
          </a:xfrm>
          <a:prstGeom prst="rect">
            <a:avLst/>
          </a:prstGeom>
        </p:spPr>
        <p:txBody>
          <a:bodyPr wrap="square" lIns="0" tIns="12700" rIns="0" bIns="0" rtlCol="0" vert="horz">
            <a:spAutoFit/>
          </a:bodyPr>
          <a:lstStyle/>
          <a:p>
            <a:pPr marL="12700" marR="5080">
              <a:lnSpc>
                <a:spcPct val="125000"/>
              </a:lnSpc>
              <a:spcBef>
                <a:spcPts val="100"/>
              </a:spcBef>
            </a:pPr>
            <a:r>
              <a:rPr dirty="0" sz="1100" spc="-25">
                <a:latin typeface="MS Mincho"/>
                <a:cs typeface="MS Mincho"/>
              </a:rPr>
              <a:t>既に点検用のレセプトをアップロードします。アップロードに続いて自動点検が実行されます。</a:t>
            </a:r>
            <a:endParaRPr sz="1100">
              <a:latin typeface="MS Mincho"/>
              <a:cs typeface="MS Mincho"/>
            </a:endParaRPr>
          </a:p>
        </p:txBody>
      </p:sp>
      <p:sp>
        <p:nvSpPr>
          <p:cNvPr id="4" name="object 4" descr=""/>
          <p:cNvSpPr txBox="1"/>
          <p:nvPr/>
        </p:nvSpPr>
        <p:spPr>
          <a:xfrm>
            <a:off x="2947670" y="680715"/>
            <a:ext cx="1661795" cy="299720"/>
          </a:xfrm>
          <a:prstGeom prst="rect">
            <a:avLst/>
          </a:prstGeom>
        </p:spPr>
        <p:txBody>
          <a:bodyPr wrap="square" lIns="0" tIns="12700" rIns="0" bIns="0" rtlCol="0" vert="horz">
            <a:spAutoFit/>
          </a:bodyPr>
          <a:lstStyle/>
          <a:p>
            <a:pPr marL="12700">
              <a:lnSpc>
                <a:spcPct val="100000"/>
              </a:lnSpc>
              <a:spcBef>
                <a:spcPts val="100"/>
              </a:spcBef>
            </a:pPr>
            <a:r>
              <a:rPr dirty="0" sz="1800" spc="-20" b="1">
                <a:latin typeface="MS Gothic"/>
                <a:cs typeface="MS Gothic"/>
              </a:rPr>
              <a:t>クラウド</a:t>
            </a:r>
            <a:r>
              <a:rPr dirty="0" sz="1800" spc="-10">
                <a:latin typeface="Century"/>
                <a:cs typeface="Century"/>
              </a:rPr>
              <a:t>AI</a:t>
            </a:r>
            <a:r>
              <a:rPr dirty="0" sz="1800" spc="-35" b="1">
                <a:latin typeface="MS Gothic"/>
                <a:cs typeface="MS Gothic"/>
              </a:rPr>
              <a:t>学習</a:t>
            </a:r>
            <a:endParaRPr sz="1800">
              <a:latin typeface="MS Gothic"/>
              <a:cs typeface="MS Gothic"/>
            </a:endParaRPr>
          </a:p>
        </p:txBody>
      </p:sp>
      <p:sp>
        <p:nvSpPr>
          <p:cNvPr id="5" name="object 5" descr=""/>
          <p:cNvSpPr txBox="1"/>
          <p:nvPr/>
        </p:nvSpPr>
        <p:spPr>
          <a:xfrm>
            <a:off x="1158494" y="7243060"/>
            <a:ext cx="4632960" cy="193040"/>
          </a:xfrm>
          <a:prstGeom prst="rect">
            <a:avLst/>
          </a:prstGeom>
        </p:spPr>
        <p:txBody>
          <a:bodyPr wrap="square" lIns="0" tIns="12065" rIns="0" bIns="0" rtlCol="0" vert="horz">
            <a:spAutoFit/>
          </a:bodyPr>
          <a:lstStyle/>
          <a:p>
            <a:pPr marL="12700">
              <a:lnSpc>
                <a:spcPct val="100000"/>
              </a:lnSpc>
              <a:spcBef>
                <a:spcPts val="95"/>
              </a:spcBef>
            </a:pPr>
            <a:r>
              <a:rPr dirty="0" sz="1100" spc="-25">
                <a:latin typeface="MS Mincho"/>
                <a:cs typeface="MS Mincho"/>
              </a:rPr>
              <a:t>ナビゲーションウィンドウを開き、「レセ画面点検」をクリックします。</a:t>
            </a:r>
            <a:endParaRPr sz="1100">
              <a:latin typeface="MS Mincho"/>
              <a:cs typeface="MS Mincho"/>
            </a:endParaRPr>
          </a:p>
        </p:txBody>
      </p:sp>
      <p:sp>
        <p:nvSpPr>
          <p:cNvPr id="6" name="object 6" descr=""/>
          <p:cNvSpPr txBox="1"/>
          <p:nvPr/>
        </p:nvSpPr>
        <p:spPr>
          <a:xfrm>
            <a:off x="1157727" y="1443472"/>
            <a:ext cx="3655060" cy="193040"/>
          </a:xfrm>
          <a:prstGeom prst="rect">
            <a:avLst/>
          </a:prstGeom>
        </p:spPr>
        <p:txBody>
          <a:bodyPr wrap="square" lIns="0" tIns="12065" rIns="0" bIns="0" rtlCol="0" vert="horz">
            <a:spAutoFit/>
          </a:bodyPr>
          <a:lstStyle/>
          <a:p>
            <a:pPr marL="12700">
              <a:lnSpc>
                <a:spcPct val="100000"/>
              </a:lnSpc>
              <a:spcBef>
                <a:spcPts val="95"/>
              </a:spcBef>
            </a:pPr>
            <a:r>
              <a:rPr dirty="0" sz="1100" spc="-20">
                <a:latin typeface="MS Gothic"/>
                <a:cs typeface="MS Gothic"/>
              </a:rPr>
              <a:t>初期導入後、「クラウド</a:t>
            </a:r>
            <a:r>
              <a:rPr dirty="0" sz="1100" spc="-10">
                <a:latin typeface="MS Gothic"/>
                <a:cs typeface="MS Gothic"/>
              </a:rPr>
              <a:t>AI</a:t>
            </a:r>
            <a:r>
              <a:rPr dirty="0" sz="1100" spc="-25">
                <a:latin typeface="MS Gothic"/>
                <a:cs typeface="MS Gothic"/>
              </a:rPr>
              <a:t>学習」は自動的に行われます。</a:t>
            </a:r>
            <a:endParaRPr sz="1100">
              <a:latin typeface="MS Gothic"/>
              <a:cs typeface="MS Gothic"/>
            </a:endParaRPr>
          </a:p>
        </p:txBody>
      </p:sp>
      <p:grpSp>
        <p:nvGrpSpPr>
          <p:cNvPr id="7" name="object 7" descr=""/>
          <p:cNvGrpSpPr/>
          <p:nvPr/>
        </p:nvGrpSpPr>
        <p:grpSpPr>
          <a:xfrm>
            <a:off x="1619250" y="3518153"/>
            <a:ext cx="4318635" cy="3253104"/>
            <a:chOff x="1619250" y="3518153"/>
            <a:chExt cx="4318635" cy="3253104"/>
          </a:xfrm>
        </p:grpSpPr>
        <p:pic>
          <p:nvPicPr>
            <p:cNvPr id="8" name="object 8" descr=""/>
            <p:cNvPicPr/>
            <p:nvPr/>
          </p:nvPicPr>
          <p:blipFill>
            <a:blip r:embed="rId2" cstate="print"/>
            <a:stretch>
              <a:fillRect/>
            </a:stretch>
          </p:blipFill>
          <p:spPr>
            <a:xfrm>
              <a:off x="1619250" y="3518153"/>
              <a:ext cx="4318254" cy="3252978"/>
            </a:xfrm>
            <a:prstGeom prst="rect">
              <a:avLst/>
            </a:prstGeom>
          </p:spPr>
        </p:pic>
        <p:pic>
          <p:nvPicPr>
            <p:cNvPr id="9" name="object 9" descr=""/>
            <p:cNvPicPr/>
            <p:nvPr/>
          </p:nvPicPr>
          <p:blipFill>
            <a:blip r:embed="rId3" cstate="print"/>
            <a:stretch>
              <a:fillRect/>
            </a:stretch>
          </p:blipFill>
          <p:spPr>
            <a:xfrm>
              <a:off x="1630679" y="3524249"/>
              <a:ext cx="4302252" cy="454914"/>
            </a:xfrm>
            <a:prstGeom prst="rect">
              <a:avLst/>
            </a:prstGeom>
          </p:spPr>
        </p:pic>
        <p:pic>
          <p:nvPicPr>
            <p:cNvPr id="10" name="object 10" descr=""/>
            <p:cNvPicPr/>
            <p:nvPr/>
          </p:nvPicPr>
          <p:blipFill>
            <a:blip r:embed="rId4" cstate="print"/>
            <a:stretch>
              <a:fillRect/>
            </a:stretch>
          </p:blipFill>
          <p:spPr>
            <a:xfrm>
              <a:off x="1671827" y="5821679"/>
              <a:ext cx="68580" cy="875538"/>
            </a:xfrm>
            <a:prstGeom prst="rect">
              <a:avLst/>
            </a:prstGeom>
          </p:spPr>
        </p:pic>
      </p:grpSp>
      <p:grpSp>
        <p:nvGrpSpPr>
          <p:cNvPr id="11" name="object 11" descr=""/>
          <p:cNvGrpSpPr/>
          <p:nvPr/>
        </p:nvGrpSpPr>
        <p:grpSpPr>
          <a:xfrm>
            <a:off x="1619250" y="7632192"/>
            <a:ext cx="4318635" cy="1666239"/>
            <a:chOff x="1619250" y="7632192"/>
            <a:chExt cx="4318635" cy="1666239"/>
          </a:xfrm>
        </p:grpSpPr>
        <p:pic>
          <p:nvPicPr>
            <p:cNvPr id="12" name="object 12" descr=""/>
            <p:cNvPicPr/>
            <p:nvPr/>
          </p:nvPicPr>
          <p:blipFill>
            <a:blip r:embed="rId5" cstate="print"/>
            <a:stretch>
              <a:fillRect/>
            </a:stretch>
          </p:blipFill>
          <p:spPr>
            <a:xfrm>
              <a:off x="1619250" y="7636764"/>
              <a:ext cx="4318254" cy="1661160"/>
            </a:xfrm>
            <a:prstGeom prst="rect">
              <a:avLst/>
            </a:prstGeom>
          </p:spPr>
        </p:pic>
        <p:pic>
          <p:nvPicPr>
            <p:cNvPr id="13" name="object 13" descr=""/>
            <p:cNvPicPr/>
            <p:nvPr/>
          </p:nvPicPr>
          <p:blipFill>
            <a:blip r:embed="rId3" cstate="print"/>
            <a:stretch>
              <a:fillRect/>
            </a:stretch>
          </p:blipFill>
          <p:spPr>
            <a:xfrm>
              <a:off x="1630679" y="7632192"/>
              <a:ext cx="4302252" cy="454913"/>
            </a:xfrm>
            <a:prstGeom prst="rect">
              <a:avLst/>
            </a:prstGeom>
          </p:spPr>
        </p:pic>
        <p:pic>
          <p:nvPicPr>
            <p:cNvPr id="14" name="object 14" descr=""/>
            <p:cNvPicPr/>
            <p:nvPr/>
          </p:nvPicPr>
          <p:blipFill>
            <a:blip r:embed="rId6" cstate="print"/>
            <a:stretch>
              <a:fillRect/>
            </a:stretch>
          </p:blipFill>
          <p:spPr>
            <a:xfrm>
              <a:off x="1660398" y="8106918"/>
              <a:ext cx="1079753" cy="1173480"/>
            </a:xfrm>
            <a:prstGeom prst="rect">
              <a:avLst/>
            </a:prstGeom>
          </p:spPr>
        </p:pic>
        <p:sp>
          <p:nvSpPr>
            <p:cNvPr id="15" name="object 15" descr=""/>
            <p:cNvSpPr/>
            <p:nvPr/>
          </p:nvSpPr>
          <p:spPr>
            <a:xfrm>
              <a:off x="1696973" y="8625078"/>
              <a:ext cx="736600" cy="159385"/>
            </a:xfrm>
            <a:custGeom>
              <a:avLst/>
              <a:gdLst/>
              <a:ahLst/>
              <a:cxnLst/>
              <a:rect l="l" t="t" r="r" b="b"/>
              <a:pathLst>
                <a:path w="736600" h="159384">
                  <a:moveTo>
                    <a:pt x="0" y="0"/>
                  </a:moveTo>
                  <a:lnTo>
                    <a:pt x="736092" y="0"/>
                  </a:lnTo>
                  <a:lnTo>
                    <a:pt x="736092" y="159257"/>
                  </a:lnTo>
                  <a:lnTo>
                    <a:pt x="0" y="159257"/>
                  </a:lnTo>
                  <a:lnTo>
                    <a:pt x="0" y="0"/>
                  </a:lnTo>
                  <a:close/>
                </a:path>
              </a:pathLst>
            </a:custGeom>
            <a:ln w="19037">
              <a:solidFill>
                <a:srgbClr val="FF0000"/>
              </a:solidFill>
            </a:ln>
          </p:spPr>
          <p:txBody>
            <a:bodyPr wrap="square" lIns="0" tIns="0" rIns="0" bIns="0" rtlCol="0"/>
            <a:lstStyle/>
            <a:p/>
          </p:txBody>
        </p:sp>
      </p:grpSp>
      <p:sp>
        <p:nvSpPr>
          <p:cNvPr id="16" name="object 16" descr=""/>
          <p:cNvSpPr txBox="1"/>
          <p:nvPr/>
        </p:nvSpPr>
        <p:spPr>
          <a:xfrm>
            <a:off x="1201927" y="9546586"/>
            <a:ext cx="1700530" cy="193040"/>
          </a:xfrm>
          <a:prstGeom prst="rect">
            <a:avLst/>
          </a:prstGeom>
        </p:spPr>
        <p:txBody>
          <a:bodyPr wrap="square" lIns="0" tIns="12065" rIns="0" bIns="0" rtlCol="0" vert="horz">
            <a:spAutoFit/>
          </a:bodyPr>
          <a:lstStyle/>
          <a:p>
            <a:pPr marL="12700">
              <a:lnSpc>
                <a:spcPct val="100000"/>
              </a:lnSpc>
              <a:spcBef>
                <a:spcPts val="95"/>
              </a:spcBef>
            </a:pPr>
            <a:r>
              <a:rPr dirty="0" sz="1100" spc="-25">
                <a:solidFill>
                  <a:srgbClr val="FF0000"/>
                </a:solidFill>
                <a:latin typeface="MS Mincho"/>
                <a:cs typeface="MS Mincho"/>
              </a:rPr>
              <a:t>ナビゲーションウィンドウ</a:t>
            </a:r>
            <a:endParaRPr sz="1100">
              <a:latin typeface="MS Mincho"/>
              <a:cs typeface="MS Mincho"/>
            </a:endParaRPr>
          </a:p>
        </p:txBody>
      </p:sp>
      <p:sp>
        <p:nvSpPr>
          <p:cNvPr id="17" name="object 17"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159255" y="1560826"/>
            <a:ext cx="3794760" cy="193040"/>
          </a:xfrm>
          <a:prstGeom prst="rect">
            <a:avLst/>
          </a:prstGeom>
        </p:spPr>
        <p:txBody>
          <a:bodyPr wrap="square" lIns="0" tIns="12065" rIns="0" bIns="0" rtlCol="0" vert="horz">
            <a:spAutoFit/>
          </a:bodyPr>
          <a:lstStyle/>
          <a:p>
            <a:pPr marL="12700">
              <a:lnSpc>
                <a:spcPct val="100000"/>
              </a:lnSpc>
              <a:spcBef>
                <a:spcPts val="95"/>
              </a:spcBef>
            </a:pPr>
            <a:r>
              <a:rPr dirty="0" sz="1100" spc="-25">
                <a:latin typeface="MS Mincho"/>
                <a:cs typeface="MS Mincho"/>
              </a:rPr>
              <a:t>自動処理点検後、不合格レセプトのリストが表示されます。</a:t>
            </a:r>
            <a:endParaRPr sz="1100">
              <a:latin typeface="MS Mincho"/>
              <a:cs typeface="MS Mincho"/>
            </a:endParaRPr>
          </a:p>
        </p:txBody>
      </p:sp>
      <p:sp>
        <p:nvSpPr>
          <p:cNvPr id="3" name="object 3" descr=""/>
          <p:cNvSpPr txBox="1"/>
          <p:nvPr/>
        </p:nvSpPr>
        <p:spPr>
          <a:xfrm>
            <a:off x="1150108" y="5377379"/>
            <a:ext cx="5190490" cy="1072515"/>
          </a:xfrm>
          <a:prstGeom prst="rect">
            <a:avLst/>
          </a:prstGeom>
        </p:spPr>
        <p:txBody>
          <a:bodyPr wrap="square" lIns="0" tIns="54610" rIns="0" bIns="0" rtlCol="0" vert="horz">
            <a:spAutoFit/>
          </a:bodyPr>
          <a:lstStyle/>
          <a:p>
            <a:pPr marL="12700">
              <a:lnSpc>
                <a:spcPct val="100000"/>
              </a:lnSpc>
              <a:spcBef>
                <a:spcPts val="430"/>
              </a:spcBef>
            </a:pPr>
            <a:r>
              <a:rPr dirty="0" sz="1100" spc="-25">
                <a:latin typeface="MS Mincho"/>
                <a:cs typeface="MS Mincho"/>
              </a:rPr>
              <a:t>診療月、総レセプト件数、不合格レセプトの数を含む内容を表示します。</a:t>
            </a:r>
            <a:endParaRPr sz="1100">
              <a:latin typeface="MS Mincho"/>
              <a:cs typeface="MS Mincho"/>
            </a:endParaRPr>
          </a:p>
          <a:p>
            <a:pPr marL="12700" marR="5080">
              <a:lnSpc>
                <a:spcPct val="125000"/>
              </a:lnSpc>
            </a:pPr>
            <a:r>
              <a:rPr dirty="0" sz="1100" spc="-20">
                <a:latin typeface="MS Mincho"/>
                <a:cs typeface="MS Mincho"/>
              </a:rPr>
              <a:t>社保、国保（後期高齢者があれば、後期も）</a:t>
            </a:r>
            <a:r>
              <a:rPr dirty="0" sz="1100" spc="-25">
                <a:latin typeface="MS Mincho"/>
                <a:cs typeface="MS Mincho"/>
              </a:rPr>
              <a:t>の両方がアップロード、自動点検が完了したときには、下記のように表示されます。</a:t>
            </a:r>
            <a:endParaRPr sz="1100">
              <a:latin typeface="MS Mincho"/>
              <a:cs typeface="MS Mincho"/>
            </a:endParaRPr>
          </a:p>
          <a:p>
            <a:pPr marL="12700" marR="5080">
              <a:lnSpc>
                <a:spcPts val="1650"/>
              </a:lnSpc>
              <a:spcBef>
                <a:spcPts val="90"/>
              </a:spcBef>
            </a:pPr>
            <a:r>
              <a:rPr dirty="0" sz="1100" spc="-20">
                <a:latin typeface="MS Mincho"/>
                <a:cs typeface="MS Mincho"/>
              </a:rPr>
              <a:t>（</a:t>
            </a:r>
            <a:r>
              <a:rPr dirty="0" sz="1100" spc="-25">
                <a:latin typeface="MS Mincho"/>
                <a:cs typeface="MS Mincho"/>
              </a:rPr>
              <a:t>社保だけ、あるいは、国保だけアップロード、自動点検して画面点検に画面を切</a:t>
            </a:r>
            <a:r>
              <a:rPr dirty="0" sz="1100" spc="-20">
                <a:latin typeface="MS Mincho"/>
                <a:cs typeface="MS Mincho"/>
              </a:rPr>
              <a:t>り替えた場合には表示されません。</a:t>
            </a:r>
            <a:r>
              <a:rPr dirty="0" sz="1100" spc="-50">
                <a:latin typeface="MS Mincho"/>
                <a:cs typeface="MS Mincho"/>
              </a:rPr>
              <a:t>）</a:t>
            </a:r>
            <a:endParaRPr sz="1100">
              <a:latin typeface="MS Mincho"/>
              <a:cs typeface="MS Mincho"/>
            </a:endParaRPr>
          </a:p>
        </p:txBody>
      </p:sp>
      <p:sp>
        <p:nvSpPr>
          <p:cNvPr id="4" name="object 4" descr=""/>
          <p:cNvSpPr txBox="1"/>
          <p:nvPr/>
        </p:nvSpPr>
        <p:spPr>
          <a:xfrm>
            <a:off x="1079753" y="1091183"/>
            <a:ext cx="5398135" cy="252729"/>
          </a:xfrm>
          <a:prstGeom prst="rect">
            <a:avLst/>
          </a:prstGeom>
          <a:solidFill>
            <a:srgbClr val="98CBFF"/>
          </a:solidFill>
        </p:spPr>
        <p:txBody>
          <a:bodyPr wrap="square" lIns="0" tIns="17145" rIns="0" bIns="0" rtlCol="0" vert="horz">
            <a:spAutoFit/>
          </a:bodyPr>
          <a:lstStyle/>
          <a:p>
            <a:pPr marL="92075">
              <a:lnSpc>
                <a:spcPct val="100000"/>
              </a:lnSpc>
              <a:spcBef>
                <a:spcPts val="135"/>
              </a:spcBef>
            </a:pPr>
            <a:r>
              <a:rPr dirty="0" sz="1400" spc="-20">
                <a:solidFill>
                  <a:srgbClr val="001F5F"/>
                </a:solidFill>
                <a:latin typeface="MS Gothic"/>
                <a:cs typeface="MS Gothic"/>
              </a:rPr>
              <a:t>２．クラウド</a:t>
            </a:r>
            <a:r>
              <a:rPr dirty="0" sz="1400" spc="-20">
                <a:solidFill>
                  <a:srgbClr val="001F5F"/>
                </a:solidFill>
                <a:latin typeface="Century"/>
                <a:cs typeface="Century"/>
              </a:rPr>
              <a:t>AI</a:t>
            </a:r>
            <a:r>
              <a:rPr dirty="0" sz="1400" spc="-30">
                <a:solidFill>
                  <a:srgbClr val="001F5F"/>
                </a:solidFill>
                <a:latin typeface="MS Gothic"/>
                <a:cs typeface="MS Gothic"/>
              </a:rPr>
              <a:t>学習の実行</a:t>
            </a:r>
            <a:endParaRPr sz="1400">
              <a:latin typeface="MS Gothic"/>
              <a:cs typeface="MS Gothic"/>
            </a:endParaRPr>
          </a:p>
        </p:txBody>
      </p:sp>
      <p:grpSp>
        <p:nvGrpSpPr>
          <p:cNvPr id="5" name="object 5" descr=""/>
          <p:cNvGrpSpPr/>
          <p:nvPr/>
        </p:nvGrpSpPr>
        <p:grpSpPr>
          <a:xfrm>
            <a:off x="1464563" y="6666738"/>
            <a:ext cx="4311650" cy="3241675"/>
            <a:chOff x="1464563" y="6666738"/>
            <a:chExt cx="4311650" cy="3241675"/>
          </a:xfrm>
        </p:grpSpPr>
        <p:pic>
          <p:nvPicPr>
            <p:cNvPr id="6" name="object 6" descr=""/>
            <p:cNvPicPr/>
            <p:nvPr/>
          </p:nvPicPr>
          <p:blipFill>
            <a:blip r:embed="rId2" cstate="print"/>
            <a:stretch>
              <a:fillRect/>
            </a:stretch>
          </p:blipFill>
          <p:spPr>
            <a:xfrm>
              <a:off x="1464563" y="6666738"/>
              <a:ext cx="4303014" cy="3241548"/>
            </a:xfrm>
            <a:prstGeom prst="rect">
              <a:avLst/>
            </a:prstGeom>
          </p:spPr>
        </p:pic>
        <p:pic>
          <p:nvPicPr>
            <p:cNvPr id="7" name="object 7" descr=""/>
            <p:cNvPicPr/>
            <p:nvPr/>
          </p:nvPicPr>
          <p:blipFill>
            <a:blip r:embed="rId3" cstate="print"/>
            <a:stretch>
              <a:fillRect/>
            </a:stretch>
          </p:blipFill>
          <p:spPr>
            <a:xfrm>
              <a:off x="1472945" y="6670548"/>
              <a:ext cx="4303014" cy="454913"/>
            </a:xfrm>
            <a:prstGeom prst="rect">
              <a:avLst/>
            </a:prstGeom>
          </p:spPr>
        </p:pic>
        <p:pic>
          <p:nvPicPr>
            <p:cNvPr id="8" name="object 8" descr=""/>
            <p:cNvPicPr/>
            <p:nvPr/>
          </p:nvPicPr>
          <p:blipFill>
            <a:blip r:embed="rId4" cstate="print"/>
            <a:stretch>
              <a:fillRect/>
            </a:stretch>
          </p:blipFill>
          <p:spPr>
            <a:xfrm>
              <a:off x="1512569" y="8973311"/>
              <a:ext cx="68580" cy="875538"/>
            </a:xfrm>
            <a:prstGeom prst="rect">
              <a:avLst/>
            </a:prstGeom>
          </p:spPr>
        </p:pic>
        <p:pic>
          <p:nvPicPr>
            <p:cNvPr id="9" name="object 9" descr=""/>
            <p:cNvPicPr/>
            <p:nvPr/>
          </p:nvPicPr>
          <p:blipFill>
            <a:blip r:embed="rId5" cstate="print"/>
            <a:stretch>
              <a:fillRect/>
            </a:stretch>
          </p:blipFill>
          <p:spPr>
            <a:xfrm>
              <a:off x="1679447" y="7184136"/>
              <a:ext cx="960119" cy="124967"/>
            </a:xfrm>
            <a:prstGeom prst="rect">
              <a:avLst/>
            </a:prstGeom>
          </p:spPr>
        </p:pic>
      </p:grpSp>
      <p:grpSp>
        <p:nvGrpSpPr>
          <p:cNvPr id="10" name="object 10" descr=""/>
          <p:cNvGrpSpPr/>
          <p:nvPr/>
        </p:nvGrpSpPr>
        <p:grpSpPr>
          <a:xfrm>
            <a:off x="1417319" y="1978151"/>
            <a:ext cx="4314190" cy="3262629"/>
            <a:chOff x="1417319" y="1978151"/>
            <a:chExt cx="4314190" cy="3262629"/>
          </a:xfrm>
        </p:grpSpPr>
        <p:pic>
          <p:nvPicPr>
            <p:cNvPr id="11" name="object 11" descr=""/>
            <p:cNvPicPr/>
            <p:nvPr/>
          </p:nvPicPr>
          <p:blipFill>
            <a:blip r:embed="rId6" cstate="print"/>
            <a:stretch>
              <a:fillRect/>
            </a:stretch>
          </p:blipFill>
          <p:spPr>
            <a:xfrm>
              <a:off x="1417319" y="1994915"/>
              <a:ext cx="4306824" cy="3245357"/>
            </a:xfrm>
            <a:prstGeom prst="rect">
              <a:avLst/>
            </a:prstGeom>
          </p:spPr>
        </p:pic>
        <p:pic>
          <p:nvPicPr>
            <p:cNvPr id="12" name="object 12" descr=""/>
            <p:cNvPicPr/>
            <p:nvPr/>
          </p:nvPicPr>
          <p:blipFill>
            <a:blip r:embed="rId3" cstate="print"/>
            <a:stretch>
              <a:fillRect/>
            </a:stretch>
          </p:blipFill>
          <p:spPr>
            <a:xfrm>
              <a:off x="1428749" y="1978151"/>
              <a:ext cx="4302252" cy="454914"/>
            </a:xfrm>
            <a:prstGeom prst="rect">
              <a:avLst/>
            </a:prstGeom>
          </p:spPr>
        </p:pic>
        <p:pic>
          <p:nvPicPr>
            <p:cNvPr id="13" name="object 13" descr=""/>
            <p:cNvPicPr/>
            <p:nvPr/>
          </p:nvPicPr>
          <p:blipFill>
            <a:blip r:embed="rId4" cstate="print"/>
            <a:stretch>
              <a:fillRect/>
            </a:stretch>
          </p:blipFill>
          <p:spPr>
            <a:xfrm>
              <a:off x="1468373" y="4323587"/>
              <a:ext cx="68580" cy="875538"/>
            </a:xfrm>
            <a:prstGeom prst="rect">
              <a:avLst/>
            </a:prstGeom>
          </p:spPr>
        </p:pic>
        <p:pic>
          <p:nvPicPr>
            <p:cNvPr id="14" name="object 14" descr=""/>
            <p:cNvPicPr/>
            <p:nvPr/>
          </p:nvPicPr>
          <p:blipFill>
            <a:blip r:embed="rId7" cstate="print"/>
            <a:stretch>
              <a:fillRect/>
            </a:stretch>
          </p:blipFill>
          <p:spPr>
            <a:xfrm>
              <a:off x="1625345" y="2516123"/>
              <a:ext cx="1284731" cy="116585"/>
            </a:xfrm>
            <a:prstGeom prst="rect">
              <a:avLst/>
            </a:prstGeom>
          </p:spPr>
        </p:pic>
      </p:grpSp>
      <p:sp>
        <p:nvSpPr>
          <p:cNvPr id="15" name="object 15"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230122" y="756616"/>
            <a:ext cx="3935095" cy="654050"/>
          </a:xfrm>
          <a:prstGeom prst="rect">
            <a:avLst/>
          </a:prstGeom>
        </p:spPr>
        <p:txBody>
          <a:bodyPr wrap="square" lIns="0" tIns="54610" rIns="0" bIns="0" rtlCol="0" vert="horz">
            <a:spAutoFit/>
          </a:bodyPr>
          <a:lstStyle/>
          <a:p>
            <a:pPr marL="12700">
              <a:lnSpc>
                <a:spcPct val="100000"/>
              </a:lnSpc>
              <a:spcBef>
                <a:spcPts val="430"/>
              </a:spcBef>
            </a:pPr>
            <a:r>
              <a:rPr dirty="0" sz="1100" spc="-20">
                <a:latin typeface="MS Mincho"/>
                <a:cs typeface="MS Mincho"/>
              </a:rPr>
              <a:t>［次へ］をクリックすると、クラウド</a:t>
            </a:r>
            <a:r>
              <a:rPr dirty="0" sz="1100" spc="-10">
                <a:latin typeface="MS Mincho"/>
                <a:cs typeface="MS Mincho"/>
              </a:rPr>
              <a:t>AI</a:t>
            </a:r>
            <a:r>
              <a:rPr dirty="0" sz="1100" spc="-25">
                <a:latin typeface="MS Mincho"/>
                <a:cs typeface="MS Mincho"/>
              </a:rPr>
              <a:t>学習が実行されます。</a:t>
            </a:r>
            <a:endParaRPr sz="1100">
              <a:latin typeface="MS Mincho"/>
              <a:cs typeface="MS Mincho"/>
            </a:endParaRPr>
          </a:p>
          <a:p>
            <a:pPr marL="12700">
              <a:lnSpc>
                <a:spcPct val="100000"/>
              </a:lnSpc>
              <a:spcBef>
                <a:spcPts val="330"/>
              </a:spcBef>
            </a:pPr>
            <a:r>
              <a:rPr dirty="0" sz="1100" spc="-20">
                <a:latin typeface="MS Mincho"/>
                <a:cs typeface="MS Mincho"/>
              </a:rPr>
              <a:t>①クラウド</a:t>
            </a:r>
            <a:r>
              <a:rPr dirty="0" sz="1100" spc="-10">
                <a:latin typeface="MS Mincho"/>
                <a:cs typeface="MS Mincho"/>
              </a:rPr>
              <a:t>AI</a:t>
            </a:r>
            <a:r>
              <a:rPr dirty="0" sz="1100" spc="-25">
                <a:latin typeface="MS Mincho"/>
                <a:cs typeface="MS Mincho"/>
              </a:rPr>
              <a:t>学習が実行され、引き続き</a:t>
            </a:r>
            <a:endParaRPr sz="1100">
              <a:latin typeface="MS Mincho"/>
              <a:cs typeface="MS Mincho"/>
            </a:endParaRPr>
          </a:p>
          <a:p>
            <a:pPr marL="12700">
              <a:lnSpc>
                <a:spcPct val="100000"/>
              </a:lnSpc>
              <a:spcBef>
                <a:spcPts val="330"/>
              </a:spcBef>
            </a:pPr>
            <a:r>
              <a:rPr dirty="0" sz="1100" spc="-25">
                <a:latin typeface="MS Mincho"/>
                <a:cs typeface="MS Mincho"/>
              </a:rPr>
              <a:t>②不合格レセプトの</a:t>
            </a:r>
            <a:r>
              <a:rPr dirty="0" sz="1100" spc="-20">
                <a:solidFill>
                  <a:srgbClr val="FF0000"/>
                </a:solidFill>
                <a:latin typeface="MS Mincho"/>
                <a:cs typeface="MS Mincho"/>
              </a:rPr>
              <a:t>自動再点検</a:t>
            </a:r>
            <a:r>
              <a:rPr dirty="0" sz="1100" spc="-25">
                <a:latin typeface="MS Mincho"/>
                <a:cs typeface="MS Mincho"/>
              </a:rPr>
              <a:t>が行われます。</a:t>
            </a:r>
            <a:endParaRPr sz="1100">
              <a:latin typeface="MS Mincho"/>
              <a:cs typeface="MS Mincho"/>
            </a:endParaRPr>
          </a:p>
        </p:txBody>
      </p:sp>
      <p:sp>
        <p:nvSpPr>
          <p:cNvPr id="3" name="object 3" descr=""/>
          <p:cNvSpPr txBox="1"/>
          <p:nvPr/>
        </p:nvSpPr>
        <p:spPr>
          <a:xfrm>
            <a:off x="1176783" y="4883604"/>
            <a:ext cx="5190490" cy="1325880"/>
          </a:xfrm>
          <a:prstGeom prst="rect">
            <a:avLst/>
          </a:prstGeom>
        </p:spPr>
        <p:txBody>
          <a:bodyPr wrap="square" lIns="0" tIns="12700" rIns="0" bIns="0" rtlCol="0" vert="horz">
            <a:spAutoFit/>
          </a:bodyPr>
          <a:lstStyle/>
          <a:p>
            <a:pPr marL="196215" marR="30480" indent="-139700">
              <a:lnSpc>
                <a:spcPct val="125000"/>
              </a:lnSpc>
              <a:spcBef>
                <a:spcPts val="100"/>
              </a:spcBef>
            </a:pPr>
            <a:r>
              <a:rPr dirty="0" sz="1100" spc="-25">
                <a:solidFill>
                  <a:srgbClr val="C00000"/>
                </a:solidFill>
                <a:latin typeface="MS Mincho"/>
                <a:cs typeface="MS Mincho"/>
              </a:rPr>
              <a:t>※自動点検が</a:t>
            </a:r>
            <a:r>
              <a:rPr dirty="0" sz="1100" spc="-20">
                <a:solidFill>
                  <a:srgbClr val="C00000"/>
                </a:solidFill>
                <a:latin typeface="MS Mincho"/>
                <a:cs typeface="MS Mincho"/>
              </a:rPr>
              <a:t>0％</a:t>
            </a:r>
            <a:r>
              <a:rPr dirty="0" sz="1100" spc="-30">
                <a:solidFill>
                  <a:srgbClr val="C00000"/>
                </a:solidFill>
                <a:latin typeface="MS Mincho"/>
                <a:cs typeface="MS Mincho"/>
              </a:rPr>
              <a:t>から進まない場合は、一度終了し、再度起動して「受付・点検」</a:t>
            </a:r>
            <a:r>
              <a:rPr dirty="0" sz="1100" spc="-20">
                <a:solidFill>
                  <a:srgbClr val="C00000"/>
                </a:solidFill>
                <a:latin typeface="MS Mincho"/>
                <a:cs typeface="MS Mincho"/>
              </a:rPr>
              <a:t>画面の［連続処理］</a:t>
            </a:r>
            <a:r>
              <a:rPr dirty="0" sz="1100" spc="-25">
                <a:solidFill>
                  <a:srgbClr val="C00000"/>
                </a:solidFill>
                <a:latin typeface="MS Mincho"/>
                <a:cs typeface="MS Mincho"/>
              </a:rPr>
              <a:t>をクリックしてください。自動点検が実行されます。</a:t>
            </a:r>
            <a:endParaRPr sz="1100">
              <a:latin typeface="MS Mincho"/>
              <a:cs typeface="MS Mincho"/>
            </a:endParaRPr>
          </a:p>
          <a:p>
            <a:pPr marL="12700" marR="5080">
              <a:lnSpc>
                <a:spcPct val="125000"/>
              </a:lnSpc>
              <a:spcBef>
                <a:spcPts val="340"/>
              </a:spcBef>
            </a:pPr>
            <a:r>
              <a:rPr dirty="0" sz="1100" spc="-20">
                <a:latin typeface="MS Mincho"/>
                <a:cs typeface="MS Mincho"/>
              </a:rPr>
              <a:t>クラウド</a:t>
            </a:r>
            <a:r>
              <a:rPr dirty="0" sz="1100" spc="-10">
                <a:latin typeface="MS Mincho"/>
                <a:cs typeface="MS Mincho"/>
              </a:rPr>
              <a:t>AI</a:t>
            </a:r>
            <a:r>
              <a:rPr dirty="0" sz="1100" spc="-20">
                <a:latin typeface="MS Mincho"/>
                <a:cs typeface="MS Mincho"/>
              </a:rPr>
              <a:t>学習前の不合格レセプトの数と、クラウド</a:t>
            </a:r>
            <a:r>
              <a:rPr dirty="0" sz="1100" spc="-10">
                <a:latin typeface="MS Mincho"/>
                <a:cs typeface="MS Mincho"/>
              </a:rPr>
              <a:t>AI</a:t>
            </a:r>
            <a:r>
              <a:rPr dirty="0" sz="1100" spc="-25">
                <a:latin typeface="MS Mincho"/>
                <a:cs typeface="MS Mincho"/>
              </a:rPr>
              <a:t>学習後の不合格レセプトの数を含む内容を表示します。</a:t>
            </a:r>
            <a:endParaRPr sz="1100">
              <a:latin typeface="MS Mincho"/>
              <a:cs typeface="MS Mincho"/>
            </a:endParaRPr>
          </a:p>
          <a:p>
            <a:pPr marL="12700" marR="5080">
              <a:lnSpc>
                <a:spcPct val="124500"/>
              </a:lnSpc>
              <a:spcBef>
                <a:spcPts val="5"/>
              </a:spcBef>
            </a:pPr>
            <a:r>
              <a:rPr dirty="0" sz="1100" spc="-20">
                <a:latin typeface="MS Mincho"/>
                <a:cs typeface="MS Mincho"/>
              </a:rPr>
              <a:t>［次へ］</a:t>
            </a:r>
            <a:r>
              <a:rPr dirty="0" sz="1100" spc="-25">
                <a:latin typeface="MS Mincho"/>
                <a:cs typeface="MS Mincho"/>
              </a:rPr>
              <a:t>をクリックすると、「学習データ変更履歴」の画面切替し、メッセージを表示します。</a:t>
            </a:r>
            <a:endParaRPr sz="1100">
              <a:latin typeface="MS Mincho"/>
              <a:cs typeface="MS Mincho"/>
            </a:endParaRPr>
          </a:p>
        </p:txBody>
      </p:sp>
      <p:grpSp>
        <p:nvGrpSpPr>
          <p:cNvPr id="4" name="object 4" descr=""/>
          <p:cNvGrpSpPr/>
          <p:nvPr/>
        </p:nvGrpSpPr>
        <p:grpSpPr>
          <a:xfrm>
            <a:off x="1204722" y="1588769"/>
            <a:ext cx="4720590" cy="3222625"/>
            <a:chOff x="1204722" y="1588769"/>
            <a:chExt cx="4720590" cy="3222625"/>
          </a:xfrm>
        </p:grpSpPr>
        <p:pic>
          <p:nvPicPr>
            <p:cNvPr id="5" name="object 5" descr=""/>
            <p:cNvPicPr/>
            <p:nvPr/>
          </p:nvPicPr>
          <p:blipFill>
            <a:blip r:embed="rId2" cstate="print"/>
            <a:stretch>
              <a:fillRect/>
            </a:stretch>
          </p:blipFill>
          <p:spPr>
            <a:xfrm>
              <a:off x="1629918" y="1593341"/>
              <a:ext cx="4271009" cy="3217925"/>
            </a:xfrm>
            <a:prstGeom prst="rect">
              <a:avLst/>
            </a:prstGeom>
          </p:spPr>
        </p:pic>
        <p:pic>
          <p:nvPicPr>
            <p:cNvPr id="6" name="object 6" descr=""/>
            <p:cNvPicPr/>
            <p:nvPr/>
          </p:nvPicPr>
          <p:blipFill>
            <a:blip r:embed="rId3" cstate="print"/>
            <a:stretch>
              <a:fillRect/>
            </a:stretch>
          </p:blipFill>
          <p:spPr>
            <a:xfrm>
              <a:off x="1622298" y="1588769"/>
              <a:ext cx="4303014" cy="454914"/>
            </a:xfrm>
            <a:prstGeom prst="rect">
              <a:avLst/>
            </a:prstGeom>
          </p:spPr>
        </p:pic>
        <p:pic>
          <p:nvPicPr>
            <p:cNvPr id="7" name="object 7" descr=""/>
            <p:cNvPicPr/>
            <p:nvPr/>
          </p:nvPicPr>
          <p:blipFill>
            <a:blip r:embed="rId4" cstate="print"/>
            <a:stretch>
              <a:fillRect/>
            </a:stretch>
          </p:blipFill>
          <p:spPr>
            <a:xfrm>
              <a:off x="1671066" y="1884425"/>
              <a:ext cx="930402" cy="121920"/>
            </a:xfrm>
            <a:prstGeom prst="rect">
              <a:avLst/>
            </a:prstGeom>
          </p:spPr>
        </p:pic>
        <p:pic>
          <p:nvPicPr>
            <p:cNvPr id="8" name="object 8" descr=""/>
            <p:cNvPicPr/>
            <p:nvPr/>
          </p:nvPicPr>
          <p:blipFill>
            <a:blip r:embed="rId5" cstate="print"/>
            <a:stretch>
              <a:fillRect/>
            </a:stretch>
          </p:blipFill>
          <p:spPr>
            <a:xfrm>
              <a:off x="1680972" y="3898391"/>
              <a:ext cx="68580" cy="875537"/>
            </a:xfrm>
            <a:prstGeom prst="rect">
              <a:avLst/>
            </a:prstGeom>
          </p:spPr>
        </p:pic>
        <p:sp>
          <p:nvSpPr>
            <p:cNvPr id="9" name="object 9" descr=""/>
            <p:cNvSpPr/>
            <p:nvPr/>
          </p:nvSpPr>
          <p:spPr>
            <a:xfrm>
              <a:off x="1204722" y="3548634"/>
              <a:ext cx="658495" cy="228600"/>
            </a:xfrm>
            <a:custGeom>
              <a:avLst/>
              <a:gdLst/>
              <a:ahLst/>
              <a:cxnLst/>
              <a:rect l="l" t="t" r="r" b="b"/>
              <a:pathLst>
                <a:path w="658494" h="228600">
                  <a:moveTo>
                    <a:pt x="432053" y="0"/>
                  </a:moveTo>
                  <a:lnTo>
                    <a:pt x="430529" y="76216"/>
                  </a:lnTo>
                  <a:lnTo>
                    <a:pt x="468629" y="76962"/>
                  </a:lnTo>
                  <a:lnTo>
                    <a:pt x="467120" y="152416"/>
                  </a:lnTo>
                  <a:lnTo>
                    <a:pt x="467105" y="153162"/>
                  </a:lnTo>
                  <a:lnTo>
                    <a:pt x="428990" y="153162"/>
                  </a:lnTo>
                  <a:lnTo>
                    <a:pt x="427481" y="228600"/>
                  </a:lnTo>
                  <a:lnTo>
                    <a:pt x="586216" y="153162"/>
                  </a:lnTo>
                  <a:lnTo>
                    <a:pt x="467105" y="153162"/>
                  </a:lnTo>
                  <a:lnTo>
                    <a:pt x="429005" y="152416"/>
                  </a:lnTo>
                  <a:lnTo>
                    <a:pt x="587785" y="152416"/>
                  </a:lnTo>
                  <a:lnTo>
                    <a:pt x="658367" y="118872"/>
                  </a:lnTo>
                  <a:lnTo>
                    <a:pt x="432053" y="0"/>
                  </a:lnTo>
                  <a:close/>
                </a:path>
                <a:path w="658494" h="228600">
                  <a:moveTo>
                    <a:pt x="430529" y="76216"/>
                  </a:moveTo>
                  <a:lnTo>
                    <a:pt x="429005" y="152416"/>
                  </a:lnTo>
                  <a:lnTo>
                    <a:pt x="467105" y="153162"/>
                  </a:lnTo>
                  <a:lnTo>
                    <a:pt x="468629" y="76962"/>
                  </a:lnTo>
                  <a:lnTo>
                    <a:pt x="430529" y="76216"/>
                  </a:lnTo>
                  <a:close/>
                </a:path>
                <a:path w="658494" h="228600">
                  <a:moveTo>
                    <a:pt x="1523" y="67818"/>
                  </a:moveTo>
                  <a:lnTo>
                    <a:pt x="0" y="144018"/>
                  </a:lnTo>
                  <a:lnTo>
                    <a:pt x="429005" y="152416"/>
                  </a:lnTo>
                  <a:lnTo>
                    <a:pt x="430514" y="76962"/>
                  </a:lnTo>
                  <a:lnTo>
                    <a:pt x="430529" y="76216"/>
                  </a:lnTo>
                  <a:lnTo>
                    <a:pt x="1523" y="67818"/>
                  </a:lnTo>
                  <a:close/>
                </a:path>
              </a:pathLst>
            </a:custGeom>
            <a:solidFill>
              <a:srgbClr val="FF0000"/>
            </a:solidFill>
          </p:spPr>
          <p:txBody>
            <a:bodyPr wrap="square" lIns="0" tIns="0" rIns="0" bIns="0" rtlCol="0"/>
            <a:lstStyle/>
            <a:p/>
          </p:txBody>
        </p:sp>
      </p:grpSp>
      <p:sp>
        <p:nvSpPr>
          <p:cNvPr id="10" name="object 10" descr=""/>
          <p:cNvSpPr txBox="1"/>
          <p:nvPr/>
        </p:nvSpPr>
        <p:spPr>
          <a:xfrm>
            <a:off x="868933" y="3500878"/>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①</a:t>
            </a:r>
            <a:endParaRPr sz="1800">
              <a:latin typeface="MS Mincho"/>
              <a:cs typeface="MS Mincho"/>
            </a:endParaRPr>
          </a:p>
        </p:txBody>
      </p:sp>
      <p:sp>
        <p:nvSpPr>
          <p:cNvPr id="11" name="object 11" descr=""/>
          <p:cNvSpPr txBox="1"/>
          <p:nvPr/>
        </p:nvSpPr>
        <p:spPr>
          <a:xfrm>
            <a:off x="2658872" y="4043414"/>
            <a:ext cx="254000" cy="299720"/>
          </a:xfrm>
          <a:prstGeom prst="rect">
            <a:avLst/>
          </a:prstGeom>
        </p:spPr>
        <p:txBody>
          <a:bodyPr wrap="square" lIns="0" tIns="12700" rIns="0" bIns="0" rtlCol="0" vert="horz">
            <a:spAutoFit/>
          </a:bodyPr>
          <a:lstStyle/>
          <a:p>
            <a:pPr marL="12700">
              <a:lnSpc>
                <a:spcPct val="100000"/>
              </a:lnSpc>
              <a:spcBef>
                <a:spcPts val="100"/>
              </a:spcBef>
            </a:pPr>
            <a:r>
              <a:rPr dirty="0" sz="1800" spc="-50">
                <a:solidFill>
                  <a:srgbClr val="FF0000"/>
                </a:solidFill>
                <a:latin typeface="MS Mincho"/>
                <a:cs typeface="MS Mincho"/>
              </a:rPr>
              <a:t>②</a:t>
            </a:r>
            <a:endParaRPr sz="1800">
              <a:latin typeface="MS Mincho"/>
              <a:cs typeface="MS Mincho"/>
            </a:endParaRPr>
          </a:p>
        </p:txBody>
      </p:sp>
      <p:grpSp>
        <p:nvGrpSpPr>
          <p:cNvPr id="12" name="object 12" descr=""/>
          <p:cNvGrpSpPr/>
          <p:nvPr/>
        </p:nvGrpSpPr>
        <p:grpSpPr>
          <a:xfrm>
            <a:off x="1841754" y="2100833"/>
            <a:ext cx="1649730" cy="2043430"/>
            <a:chOff x="1841754" y="2100833"/>
            <a:chExt cx="1649730" cy="2043430"/>
          </a:xfrm>
        </p:grpSpPr>
        <p:sp>
          <p:nvSpPr>
            <p:cNvPr id="13" name="object 13" descr=""/>
            <p:cNvSpPr/>
            <p:nvPr/>
          </p:nvSpPr>
          <p:spPr>
            <a:xfrm>
              <a:off x="2886456" y="3726941"/>
              <a:ext cx="605155" cy="417195"/>
            </a:xfrm>
            <a:custGeom>
              <a:avLst/>
              <a:gdLst/>
              <a:ahLst/>
              <a:cxnLst/>
              <a:rect l="l" t="t" r="r" b="b"/>
              <a:pathLst>
                <a:path w="605154" h="417195">
                  <a:moveTo>
                    <a:pt x="393293" y="94134"/>
                  </a:moveTo>
                  <a:lnTo>
                    <a:pt x="0" y="352806"/>
                  </a:lnTo>
                  <a:lnTo>
                    <a:pt x="41910" y="416814"/>
                  </a:lnTo>
                  <a:lnTo>
                    <a:pt x="435113" y="157497"/>
                  </a:lnTo>
                  <a:lnTo>
                    <a:pt x="393293" y="94134"/>
                  </a:lnTo>
                  <a:close/>
                </a:path>
                <a:path w="605154" h="417195">
                  <a:moveTo>
                    <a:pt x="562650" y="73152"/>
                  </a:moveTo>
                  <a:lnTo>
                    <a:pt x="425196" y="73152"/>
                  </a:lnTo>
                  <a:lnTo>
                    <a:pt x="467106" y="136398"/>
                  </a:lnTo>
                  <a:lnTo>
                    <a:pt x="435113" y="157497"/>
                  </a:lnTo>
                  <a:lnTo>
                    <a:pt x="477012" y="220980"/>
                  </a:lnTo>
                  <a:lnTo>
                    <a:pt x="562650" y="73152"/>
                  </a:lnTo>
                  <a:close/>
                </a:path>
                <a:path w="605154" h="417195">
                  <a:moveTo>
                    <a:pt x="425196" y="73152"/>
                  </a:moveTo>
                  <a:lnTo>
                    <a:pt x="393293" y="94134"/>
                  </a:lnTo>
                  <a:lnTo>
                    <a:pt x="435113" y="157497"/>
                  </a:lnTo>
                  <a:lnTo>
                    <a:pt x="467106" y="136398"/>
                  </a:lnTo>
                  <a:lnTo>
                    <a:pt x="425196" y="73152"/>
                  </a:lnTo>
                  <a:close/>
                </a:path>
                <a:path w="605154" h="417195">
                  <a:moveTo>
                    <a:pt x="605028" y="0"/>
                  </a:moveTo>
                  <a:lnTo>
                    <a:pt x="351282" y="30480"/>
                  </a:lnTo>
                  <a:lnTo>
                    <a:pt x="393293" y="94134"/>
                  </a:lnTo>
                  <a:lnTo>
                    <a:pt x="425196" y="73152"/>
                  </a:lnTo>
                  <a:lnTo>
                    <a:pt x="562650" y="73152"/>
                  </a:lnTo>
                  <a:lnTo>
                    <a:pt x="605028" y="0"/>
                  </a:lnTo>
                  <a:close/>
                </a:path>
              </a:pathLst>
            </a:custGeom>
            <a:solidFill>
              <a:srgbClr val="FF0000"/>
            </a:solidFill>
          </p:spPr>
          <p:txBody>
            <a:bodyPr wrap="square" lIns="0" tIns="0" rIns="0" bIns="0" rtlCol="0"/>
            <a:lstStyle/>
            <a:p/>
          </p:txBody>
        </p:sp>
        <p:pic>
          <p:nvPicPr>
            <p:cNvPr id="14" name="object 14" descr=""/>
            <p:cNvPicPr/>
            <p:nvPr/>
          </p:nvPicPr>
          <p:blipFill>
            <a:blip r:embed="rId6" cstate="print"/>
            <a:stretch>
              <a:fillRect/>
            </a:stretch>
          </p:blipFill>
          <p:spPr>
            <a:xfrm>
              <a:off x="1841754" y="2100833"/>
              <a:ext cx="960119" cy="124968"/>
            </a:xfrm>
            <a:prstGeom prst="rect">
              <a:avLst/>
            </a:prstGeom>
          </p:spPr>
        </p:pic>
      </p:grpSp>
      <p:grpSp>
        <p:nvGrpSpPr>
          <p:cNvPr id="15" name="object 15" descr=""/>
          <p:cNvGrpSpPr/>
          <p:nvPr/>
        </p:nvGrpSpPr>
        <p:grpSpPr>
          <a:xfrm>
            <a:off x="1589532" y="6281165"/>
            <a:ext cx="4320540" cy="3274060"/>
            <a:chOff x="1589532" y="6281165"/>
            <a:chExt cx="4320540" cy="3274060"/>
          </a:xfrm>
        </p:grpSpPr>
        <p:pic>
          <p:nvPicPr>
            <p:cNvPr id="16" name="object 16" descr=""/>
            <p:cNvPicPr/>
            <p:nvPr/>
          </p:nvPicPr>
          <p:blipFill>
            <a:blip r:embed="rId7" cstate="print"/>
            <a:stretch>
              <a:fillRect/>
            </a:stretch>
          </p:blipFill>
          <p:spPr>
            <a:xfrm>
              <a:off x="1589532" y="6299453"/>
              <a:ext cx="4320540" cy="3255264"/>
            </a:xfrm>
            <a:prstGeom prst="rect">
              <a:avLst/>
            </a:prstGeom>
          </p:spPr>
        </p:pic>
        <p:pic>
          <p:nvPicPr>
            <p:cNvPr id="17" name="object 17" descr=""/>
            <p:cNvPicPr/>
            <p:nvPr/>
          </p:nvPicPr>
          <p:blipFill>
            <a:blip r:embed="rId3" cstate="print"/>
            <a:stretch>
              <a:fillRect/>
            </a:stretch>
          </p:blipFill>
          <p:spPr>
            <a:xfrm>
              <a:off x="1595628" y="6281165"/>
              <a:ext cx="4302252" cy="454151"/>
            </a:xfrm>
            <a:prstGeom prst="rect">
              <a:avLst/>
            </a:prstGeom>
          </p:spPr>
        </p:pic>
        <p:pic>
          <p:nvPicPr>
            <p:cNvPr id="18" name="object 18" descr=""/>
            <p:cNvPicPr/>
            <p:nvPr/>
          </p:nvPicPr>
          <p:blipFill>
            <a:blip r:embed="rId5" cstate="print"/>
            <a:stretch>
              <a:fillRect/>
            </a:stretch>
          </p:blipFill>
          <p:spPr>
            <a:xfrm>
              <a:off x="1640586" y="8622029"/>
              <a:ext cx="68580" cy="876300"/>
            </a:xfrm>
            <a:prstGeom prst="rect">
              <a:avLst/>
            </a:prstGeom>
          </p:spPr>
        </p:pic>
        <p:pic>
          <p:nvPicPr>
            <p:cNvPr id="19" name="object 19" descr=""/>
            <p:cNvPicPr/>
            <p:nvPr/>
          </p:nvPicPr>
          <p:blipFill>
            <a:blip r:embed="rId8" cstate="print"/>
            <a:stretch>
              <a:fillRect/>
            </a:stretch>
          </p:blipFill>
          <p:spPr>
            <a:xfrm>
              <a:off x="1799844" y="6822185"/>
              <a:ext cx="964692" cy="124967"/>
            </a:xfrm>
            <a:prstGeom prst="rect">
              <a:avLst/>
            </a:prstGeom>
          </p:spPr>
        </p:pic>
      </p:grpSp>
      <p:sp>
        <p:nvSpPr>
          <p:cNvPr id="20" name="object 20"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230122" y="756616"/>
            <a:ext cx="5190490" cy="654050"/>
          </a:xfrm>
          <a:prstGeom prst="rect">
            <a:avLst/>
          </a:prstGeom>
        </p:spPr>
        <p:txBody>
          <a:bodyPr wrap="square" lIns="0" tIns="12700" rIns="0" bIns="0" rtlCol="0" vert="horz">
            <a:spAutoFit/>
          </a:bodyPr>
          <a:lstStyle/>
          <a:p>
            <a:pPr marL="12700" marR="5080">
              <a:lnSpc>
                <a:spcPct val="125000"/>
              </a:lnSpc>
              <a:spcBef>
                <a:spcPts val="100"/>
              </a:spcBef>
            </a:pPr>
            <a:r>
              <a:rPr dirty="0" sz="1100" spc="-30">
                <a:latin typeface="MS Mincho"/>
                <a:cs typeface="MS Mincho"/>
              </a:rPr>
              <a:t>メニューナビゲーション「システム管理」 &gt; 「学習データ変更履歴」画面が表示</a:t>
            </a:r>
            <a:r>
              <a:rPr dirty="0" sz="1100" spc="-25">
                <a:latin typeface="MS Mincho"/>
                <a:cs typeface="MS Mincho"/>
              </a:rPr>
              <a:t>され、メニューナナビゲーションウィンドウを開いた状態でメッセージが表示され</a:t>
            </a:r>
            <a:r>
              <a:rPr dirty="0" sz="1100" spc="-35">
                <a:latin typeface="MS Mincho"/>
                <a:cs typeface="MS Mincho"/>
              </a:rPr>
              <a:t>ます。</a:t>
            </a:r>
            <a:endParaRPr sz="1100">
              <a:latin typeface="MS Mincho"/>
              <a:cs typeface="MS Mincho"/>
            </a:endParaRPr>
          </a:p>
        </p:txBody>
      </p:sp>
      <p:grpSp>
        <p:nvGrpSpPr>
          <p:cNvPr id="3" name="object 3" descr=""/>
          <p:cNvGrpSpPr/>
          <p:nvPr/>
        </p:nvGrpSpPr>
        <p:grpSpPr>
          <a:xfrm>
            <a:off x="1599438" y="1705355"/>
            <a:ext cx="4307840" cy="3255645"/>
            <a:chOff x="1599438" y="1705355"/>
            <a:chExt cx="4307840" cy="3255645"/>
          </a:xfrm>
        </p:grpSpPr>
        <p:pic>
          <p:nvPicPr>
            <p:cNvPr id="4" name="object 4" descr=""/>
            <p:cNvPicPr/>
            <p:nvPr/>
          </p:nvPicPr>
          <p:blipFill>
            <a:blip r:embed="rId2" cstate="print"/>
            <a:stretch>
              <a:fillRect/>
            </a:stretch>
          </p:blipFill>
          <p:spPr>
            <a:xfrm>
              <a:off x="1599438" y="1722119"/>
              <a:ext cx="4296918" cy="3238500"/>
            </a:xfrm>
            <a:prstGeom prst="rect">
              <a:avLst/>
            </a:prstGeom>
          </p:spPr>
        </p:pic>
        <p:pic>
          <p:nvPicPr>
            <p:cNvPr id="5" name="object 5" descr=""/>
            <p:cNvPicPr/>
            <p:nvPr/>
          </p:nvPicPr>
          <p:blipFill>
            <a:blip r:embed="rId3" cstate="print"/>
            <a:stretch>
              <a:fillRect/>
            </a:stretch>
          </p:blipFill>
          <p:spPr>
            <a:xfrm>
              <a:off x="1604772" y="1705355"/>
              <a:ext cx="4302252" cy="454151"/>
            </a:xfrm>
            <a:prstGeom prst="rect">
              <a:avLst/>
            </a:prstGeom>
          </p:spPr>
        </p:pic>
        <p:pic>
          <p:nvPicPr>
            <p:cNvPr id="6" name="object 6" descr=""/>
            <p:cNvPicPr/>
            <p:nvPr/>
          </p:nvPicPr>
          <p:blipFill>
            <a:blip r:embed="rId4" cstate="print"/>
            <a:stretch>
              <a:fillRect/>
            </a:stretch>
          </p:blipFill>
          <p:spPr>
            <a:xfrm>
              <a:off x="1633728" y="2188463"/>
              <a:ext cx="1093470" cy="149351"/>
            </a:xfrm>
            <a:prstGeom prst="rect">
              <a:avLst/>
            </a:prstGeom>
          </p:spPr>
        </p:pic>
      </p:grpSp>
      <p:sp>
        <p:nvSpPr>
          <p:cNvPr id="7" name="object 7" descr=""/>
          <p:cNvSpPr txBox="1"/>
          <p:nvPr/>
        </p:nvSpPr>
        <p:spPr>
          <a:xfrm>
            <a:off x="1348232" y="5130796"/>
            <a:ext cx="4632960" cy="193040"/>
          </a:xfrm>
          <a:prstGeom prst="rect">
            <a:avLst/>
          </a:prstGeom>
        </p:spPr>
        <p:txBody>
          <a:bodyPr wrap="square" lIns="0" tIns="12065" rIns="0" bIns="0" rtlCol="0" vert="horz">
            <a:spAutoFit/>
          </a:bodyPr>
          <a:lstStyle/>
          <a:p>
            <a:pPr marL="12700">
              <a:lnSpc>
                <a:spcPct val="100000"/>
              </a:lnSpc>
              <a:spcBef>
                <a:spcPts val="95"/>
              </a:spcBef>
            </a:pPr>
            <a:r>
              <a:rPr dirty="0" sz="1100" spc="-20">
                <a:latin typeface="MS Mincho"/>
                <a:cs typeface="MS Mincho"/>
              </a:rPr>
              <a:t>［次へ］</a:t>
            </a:r>
            <a:r>
              <a:rPr dirty="0" sz="1100" spc="-25">
                <a:latin typeface="MS Mincho"/>
                <a:cs typeface="MS Mincho"/>
              </a:rPr>
              <a:t>をクリックすると、手動学習を促すメッセージが表示されます。</a:t>
            </a:r>
            <a:endParaRPr sz="1100">
              <a:latin typeface="MS Mincho"/>
              <a:cs typeface="MS Mincho"/>
            </a:endParaRPr>
          </a:p>
        </p:txBody>
      </p:sp>
      <p:grpSp>
        <p:nvGrpSpPr>
          <p:cNvPr id="8" name="object 8" descr=""/>
          <p:cNvGrpSpPr/>
          <p:nvPr/>
        </p:nvGrpSpPr>
        <p:grpSpPr>
          <a:xfrm>
            <a:off x="1592580" y="5517641"/>
            <a:ext cx="4307840" cy="3263265"/>
            <a:chOff x="1592580" y="5517641"/>
            <a:chExt cx="4307840" cy="3263265"/>
          </a:xfrm>
        </p:grpSpPr>
        <p:pic>
          <p:nvPicPr>
            <p:cNvPr id="9" name="object 9" descr=""/>
            <p:cNvPicPr/>
            <p:nvPr/>
          </p:nvPicPr>
          <p:blipFill>
            <a:blip r:embed="rId5" cstate="print"/>
            <a:stretch>
              <a:fillRect/>
            </a:stretch>
          </p:blipFill>
          <p:spPr>
            <a:xfrm>
              <a:off x="1594866" y="5520689"/>
              <a:ext cx="4296156" cy="3259836"/>
            </a:xfrm>
            <a:prstGeom prst="rect">
              <a:avLst/>
            </a:prstGeom>
          </p:spPr>
        </p:pic>
        <p:pic>
          <p:nvPicPr>
            <p:cNvPr id="10" name="object 10" descr=""/>
            <p:cNvPicPr/>
            <p:nvPr/>
          </p:nvPicPr>
          <p:blipFill>
            <a:blip r:embed="rId3" cstate="print"/>
            <a:stretch>
              <a:fillRect/>
            </a:stretch>
          </p:blipFill>
          <p:spPr>
            <a:xfrm>
              <a:off x="1597152" y="5517641"/>
              <a:ext cx="4303014" cy="454151"/>
            </a:xfrm>
            <a:prstGeom prst="rect">
              <a:avLst/>
            </a:prstGeom>
          </p:spPr>
        </p:pic>
        <p:pic>
          <p:nvPicPr>
            <p:cNvPr id="11" name="object 11" descr=""/>
            <p:cNvPicPr/>
            <p:nvPr/>
          </p:nvPicPr>
          <p:blipFill>
            <a:blip r:embed="rId6" cstate="print"/>
            <a:stretch>
              <a:fillRect/>
            </a:stretch>
          </p:blipFill>
          <p:spPr>
            <a:xfrm>
              <a:off x="1592580" y="5987033"/>
              <a:ext cx="1092708" cy="149351"/>
            </a:xfrm>
            <a:prstGeom prst="rect">
              <a:avLst/>
            </a:prstGeom>
          </p:spPr>
        </p:pic>
      </p:grpSp>
      <p:sp>
        <p:nvSpPr>
          <p:cNvPr id="12" name="object 12"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descr=""/>
          <p:cNvGrpSpPr/>
          <p:nvPr/>
        </p:nvGrpSpPr>
        <p:grpSpPr>
          <a:xfrm>
            <a:off x="1623822" y="5247132"/>
            <a:ext cx="4304665" cy="3237865"/>
            <a:chOff x="1623822" y="5247132"/>
            <a:chExt cx="4304665" cy="3237865"/>
          </a:xfrm>
        </p:grpSpPr>
        <p:pic>
          <p:nvPicPr>
            <p:cNvPr id="3" name="object 3" descr=""/>
            <p:cNvPicPr/>
            <p:nvPr/>
          </p:nvPicPr>
          <p:blipFill>
            <a:blip r:embed="rId2" cstate="print"/>
            <a:stretch>
              <a:fillRect/>
            </a:stretch>
          </p:blipFill>
          <p:spPr>
            <a:xfrm>
              <a:off x="1638300" y="5252466"/>
              <a:ext cx="4290060" cy="3232404"/>
            </a:xfrm>
            <a:prstGeom prst="rect">
              <a:avLst/>
            </a:prstGeom>
          </p:spPr>
        </p:pic>
        <p:pic>
          <p:nvPicPr>
            <p:cNvPr id="4" name="object 4" descr=""/>
            <p:cNvPicPr/>
            <p:nvPr/>
          </p:nvPicPr>
          <p:blipFill>
            <a:blip r:embed="rId3" cstate="print"/>
            <a:stretch>
              <a:fillRect/>
            </a:stretch>
          </p:blipFill>
          <p:spPr>
            <a:xfrm>
              <a:off x="1623822" y="5247132"/>
              <a:ext cx="4302252" cy="454913"/>
            </a:xfrm>
            <a:prstGeom prst="rect">
              <a:avLst/>
            </a:prstGeom>
          </p:spPr>
        </p:pic>
        <p:pic>
          <p:nvPicPr>
            <p:cNvPr id="5" name="object 5" descr=""/>
            <p:cNvPicPr/>
            <p:nvPr/>
          </p:nvPicPr>
          <p:blipFill>
            <a:blip r:embed="rId4" cstate="print"/>
            <a:stretch>
              <a:fillRect/>
            </a:stretch>
          </p:blipFill>
          <p:spPr>
            <a:xfrm>
              <a:off x="1690116" y="7539989"/>
              <a:ext cx="68580" cy="876300"/>
            </a:xfrm>
            <a:prstGeom prst="rect">
              <a:avLst/>
            </a:prstGeom>
          </p:spPr>
        </p:pic>
        <p:pic>
          <p:nvPicPr>
            <p:cNvPr id="6" name="object 6" descr=""/>
            <p:cNvPicPr/>
            <p:nvPr/>
          </p:nvPicPr>
          <p:blipFill>
            <a:blip r:embed="rId5" cstate="print"/>
            <a:stretch>
              <a:fillRect/>
            </a:stretch>
          </p:blipFill>
          <p:spPr>
            <a:xfrm>
              <a:off x="2851404" y="5849874"/>
              <a:ext cx="694182" cy="83058"/>
            </a:xfrm>
            <a:prstGeom prst="rect">
              <a:avLst/>
            </a:prstGeom>
          </p:spPr>
        </p:pic>
      </p:grpSp>
      <p:sp>
        <p:nvSpPr>
          <p:cNvPr id="7" name="object 7" descr=""/>
          <p:cNvSpPr txBox="1"/>
          <p:nvPr/>
        </p:nvSpPr>
        <p:spPr>
          <a:xfrm>
            <a:off x="1166875" y="4745686"/>
            <a:ext cx="5120640" cy="444500"/>
          </a:xfrm>
          <a:prstGeom prst="rect">
            <a:avLst/>
          </a:prstGeom>
        </p:spPr>
        <p:txBody>
          <a:bodyPr wrap="square" lIns="0" tIns="12700" rIns="0" bIns="0" rtlCol="0" vert="horz">
            <a:spAutoFit/>
          </a:bodyPr>
          <a:lstStyle/>
          <a:p>
            <a:pPr marL="12700" marR="5080">
              <a:lnSpc>
                <a:spcPct val="125000"/>
              </a:lnSpc>
              <a:spcBef>
                <a:spcPts val="100"/>
              </a:spcBef>
            </a:pPr>
            <a:r>
              <a:rPr dirty="0" sz="1100" spc="-25">
                <a:latin typeface="MS Mincho"/>
                <a:cs typeface="MS Mincho"/>
              </a:rPr>
              <a:t>表示された内容画面の「閉じる」を選択すると、メニューナビゲーション ウィンドウを閉じた画面で、「学習データ変更履歴」が表示されます。</a:t>
            </a:r>
            <a:endParaRPr sz="1100">
              <a:latin typeface="MS Mincho"/>
              <a:cs typeface="MS Mincho"/>
            </a:endParaRPr>
          </a:p>
        </p:txBody>
      </p:sp>
      <p:pic>
        <p:nvPicPr>
          <p:cNvPr id="8" name="object 8" descr=""/>
          <p:cNvPicPr/>
          <p:nvPr/>
        </p:nvPicPr>
        <p:blipFill>
          <a:blip r:embed="rId6" cstate="print"/>
          <a:stretch>
            <a:fillRect/>
          </a:stretch>
        </p:blipFill>
        <p:spPr>
          <a:xfrm>
            <a:off x="1573530" y="1267205"/>
            <a:ext cx="4402836" cy="3317748"/>
          </a:xfrm>
          <a:prstGeom prst="rect">
            <a:avLst/>
          </a:prstGeom>
        </p:spPr>
      </p:pic>
      <p:sp>
        <p:nvSpPr>
          <p:cNvPr id="9" name="object 9" descr=""/>
          <p:cNvSpPr txBox="1"/>
          <p:nvPr/>
        </p:nvSpPr>
        <p:spPr>
          <a:xfrm>
            <a:off x="1166875" y="652222"/>
            <a:ext cx="5190490" cy="444500"/>
          </a:xfrm>
          <a:prstGeom prst="rect">
            <a:avLst/>
          </a:prstGeom>
        </p:spPr>
        <p:txBody>
          <a:bodyPr wrap="square" lIns="0" tIns="12700" rIns="0" bIns="0" rtlCol="0" vert="horz">
            <a:spAutoFit/>
          </a:bodyPr>
          <a:lstStyle/>
          <a:p>
            <a:pPr marL="12700" marR="5080">
              <a:lnSpc>
                <a:spcPct val="125000"/>
              </a:lnSpc>
              <a:spcBef>
                <a:spcPts val="100"/>
              </a:spcBef>
            </a:pPr>
            <a:r>
              <a:rPr dirty="0" sz="1100" spc="-20">
                <a:latin typeface="MS Mincho"/>
                <a:cs typeface="MS Mincho"/>
              </a:rPr>
              <a:t>［完了］をクリックすると、メッセージが閉じ、別ウィンドウで「クラウド</a:t>
            </a:r>
            <a:r>
              <a:rPr dirty="0" sz="1100" spc="-10">
                <a:latin typeface="MS Mincho"/>
                <a:cs typeface="MS Mincho"/>
              </a:rPr>
              <a:t>AI</a:t>
            </a:r>
            <a:r>
              <a:rPr dirty="0" sz="1100" spc="-35">
                <a:latin typeface="MS Mincho"/>
                <a:cs typeface="MS Mincho"/>
              </a:rPr>
              <a:t>学習</a:t>
            </a:r>
            <a:r>
              <a:rPr dirty="0" sz="1100" spc="-25">
                <a:latin typeface="MS Mincho"/>
                <a:cs typeface="MS Mincho"/>
              </a:rPr>
              <a:t>後操作手順」が表示されます。</a:t>
            </a:r>
            <a:endParaRPr sz="1100">
              <a:latin typeface="MS Mincho"/>
              <a:cs typeface="MS Mincho"/>
            </a:endParaRPr>
          </a:p>
        </p:txBody>
      </p:sp>
      <p:sp>
        <p:nvSpPr>
          <p:cNvPr id="10" name="object 10"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158494" y="1238961"/>
            <a:ext cx="5105400" cy="654050"/>
          </a:xfrm>
          <a:prstGeom prst="rect">
            <a:avLst/>
          </a:prstGeom>
        </p:spPr>
        <p:txBody>
          <a:bodyPr wrap="square" lIns="0" tIns="12700" rIns="0" bIns="0" rtlCol="0" vert="horz">
            <a:spAutoFit/>
          </a:bodyPr>
          <a:lstStyle/>
          <a:p>
            <a:pPr marL="12700" marR="5080">
              <a:lnSpc>
                <a:spcPct val="125000"/>
              </a:lnSpc>
              <a:spcBef>
                <a:spcPts val="100"/>
              </a:spcBef>
            </a:pPr>
            <a:r>
              <a:rPr dirty="0" sz="1100" spc="-20">
                <a:latin typeface="MS Mincho"/>
                <a:cs typeface="MS Mincho"/>
              </a:rPr>
              <a:t>「ロキソプロフェン</a:t>
            </a:r>
            <a:r>
              <a:rPr dirty="0" sz="1100" spc="-20">
                <a:latin typeface="Century"/>
                <a:cs typeface="Century"/>
              </a:rPr>
              <a:t>Na</a:t>
            </a:r>
            <a:r>
              <a:rPr dirty="0" sz="1100" spc="-20">
                <a:latin typeface="MS Mincho"/>
                <a:cs typeface="MS Mincho"/>
              </a:rPr>
              <a:t>テープ１００</a:t>
            </a:r>
            <a:r>
              <a:rPr dirty="0" sz="1100" spc="-10">
                <a:latin typeface="MS Mincho"/>
                <a:cs typeface="MS Mincho"/>
              </a:rPr>
              <a:t>ｍｇ</a:t>
            </a:r>
            <a:r>
              <a:rPr dirty="0" sz="1100" spc="-25">
                <a:latin typeface="MS Mincho"/>
                <a:cs typeface="MS Mincho"/>
              </a:rPr>
              <a:t>」が病名漏れで不合格判定されていますが、「右踵部痛」の病名があり、実際は通るレセプトです。</a:t>
            </a:r>
            <a:endParaRPr sz="1100">
              <a:latin typeface="MS Mincho"/>
              <a:cs typeface="MS Mincho"/>
            </a:endParaRPr>
          </a:p>
          <a:p>
            <a:pPr marL="12700">
              <a:lnSpc>
                <a:spcPct val="100000"/>
              </a:lnSpc>
              <a:spcBef>
                <a:spcPts val="330"/>
              </a:spcBef>
            </a:pPr>
            <a:r>
              <a:rPr dirty="0" sz="1100" spc="-20">
                <a:latin typeface="MS Mincho"/>
                <a:cs typeface="MS Mincho"/>
              </a:rPr>
              <a:t>「ロキソプロフェン</a:t>
            </a:r>
            <a:r>
              <a:rPr dirty="0" sz="1100" spc="-20">
                <a:latin typeface="Century"/>
                <a:cs typeface="Century"/>
              </a:rPr>
              <a:t>Na</a:t>
            </a:r>
            <a:r>
              <a:rPr dirty="0" sz="1100" spc="-20">
                <a:latin typeface="MS Mincho"/>
                <a:cs typeface="MS Mincho"/>
              </a:rPr>
              <a:t>テープ１００</a:t>
            </a:r>
            <a:r>
              <a:rPr dirty="0" sz="1100" spc="-10">
                <a:latin typeface="MS Mincho"/>
                <a:cs typeface="MS Mincho"/>
              </a:rPr>
              <a:t>ｍｇ</a:t>
            </a:r>
            <a:r>
              <a:rPr dirty="0" sz="1100" spc="-25">
                <a:latin typeface="MS Mincho"/>
                <a:cs typeface="MS Mincho"/>
              </a:rPr>
              <a:t>」をダブルクリックます。</a:t>
            </a:r>
            <a:endParaRPr sz="1100">
              <a:latin typeface="MS Mincho"/>
              <a:cs typeface="MS Mincho"/>
            </a:endParaRPr>
          </a:p>
        </p:txBody>
      </p:sp>
      <p:sp>
        <p:nvSpPr>
          <p:cNvPr id="3" name="object 3" descr=""/>
          <p:cNvSpPr txBox="1"/>
          <p:nvPr/>
        </p:nvSpPr>
        <p:spPr>
          <a:xfrm>
            <a:off x="1079753" y="838961"/>
            <a:ext cx="5398135" cy="252729"/>
          </a:xfrm>
          <a:prstGeom prst="rect">
            <a:avLst/>
          </a:prstGeom>
          <a:solidFill>
            <a:srgbClr val="98CBFF"/>
          </a:solidFill>
        </p:spPr>
        <p:txBody>
          <a:bodyPr wrap="square" lIns="0" tIns="24130" rIns="0" bIns="0" rtlCol="0" vert="horz">
            <a:spAutoFit/>
          </a:bodyPr>
          <a:lstStyle/>
          <a:p>
            <a:pPr marL="91440">
              <a:lnSpc>
                <a:spcPct val="100000"/>
              </a:lnSpc>
              <a:spcBef>
                <a:spcPts val="190"/>
              </a:spcBef>
              <a:tabLst>
                <a:tab pos="3378835" algn="l"/>
              </a:tabLst>
            </a:pPr>
            <a:r>
              <a:rPr dirty="0" sz="1400" spc="-20">
                <a:solidFill>
                  <a:srgbClr val="001F5F"/>
                </a:solidFill>
                <a:latin typeface="MS Gothic"/>
                <a:cs typeface="MS Gothic"/>
              </a:rPr>
              <a:t>３．手動学</a:t>
            </a:r>
            <a:r>
              <a:rPr dirty="0" sz="1400" spc="-50">
                <a:solidFill>
                  <a:srgbClr val="001F5F"/>
                </a:solidFill>
                <a:latin typeface="MS Gothic"/>
                <a:cs typeface="MS Gothic"/>
              </a:rPr>
              <a:t>習</a:t>
            </a:r>
            <a:r>
              <a:rPr dirty="0" sz="1400">
                <a:solidFill>
                  <a:srgbClr val="001F5F"/>
                </a:solidFill>
                <a:latin typeface="MS Gothic"/>
                <a:cs typeface="MS Gothic"/>
              </a:rPr>
              <a:t>	</a:t>
            </a:r>
            <a:r>
              <a:rPr dirty="0" sz="1400" spc="-20">
                <a:solidFill>
                  <a:srgbClr val="0000FF"/>
                </a:solidFill>
                <a:latin typeface="MS Gothic"/>
                <a:cs typeface="MS Gothic"/>
              </a:rPr>
              <a:t>本</a:t>
            </a:r>
            <a:r>
              <a:rPr dirty="0" sz="1400">
                <a:solidFill>
                  <a:srgbClr val="0000FF"/>
                </a:solidFill>
                <a:latin typeface="MS Gothic"/>
                <a:cs typeface="MS Gothic"/>
              </a:rPr>
              <a:t>編</a:t>
            </a:r>
            <a:r>
              <a:rPr dirty="0" sz="1400" spc="-10">
                <a:solidFill>
                  <a:srgbClr val="0000FF"/>
                </a:solidFill>
                <a:latin typeface="MS Gothic"/>
                <a:cs typeface="MS Gothic"/>
              </a:rPr>
              <a:t> P10～22</a:t>
            </a:r>
            <a:endParaRPr sz="1400">
              <a:latin typeface="MS Gothic"/>
              <a:cs typeface="MS Gothic"/>
            </a:endParaRPr>
          </a:p>
        </p:txBody>
      </p:sp>
      <p:grpSp>
        <p:nvGrpSpPr>
          <p:cNvPr id="4" name="object 4" descr=""/>
          <p:cNvGrpSpPr/>
          <p:nvPr/>
        </p:nvGrpSpPr>
        <p:grpSpPr>
          <a:xfrm>
            <a:off x="1619250" y="2069592"/>
            <a:ext cx="4318635" cy="3253104"/>
            <a:chOff x="1619250" y="2069592"/>
            <a:chExt cx="4318635" cy="3253104"/>
          </a:xfrm>
        </p:grpSpPr>
        <p:pic>
          <p:nvPicPr>
            <p:cNvPr id="5" name="object 5" descr=""/>
            <p:cNvPicPr/>
            <p:nvPr/>
          </p:nvPicPr>
          <p:blipFill>
            <a:blip r:embed="rId2" cstate="print"/>
            <a:stretch>
              <a:fillRect/>
            </a:stretch>
          </p:blipFill>
          <p:spPr>
            <a:xfrm>
              <a:off x="1619250" y="2069592"/>
              <a:ext cx="4318254" cy="3252978"/>
            </a:xfrm>
            <a:prstGeom prst="rect">
              <a:avLst/>
            </a:prstGeom>
          </p:spPr>
        </p:pic>
        <p:sp>
          <p:nvSpPr>
            <p:cNvPr id="6" name="object 6" descr=""/>
            <p:cNvSpPr/>
            <p:nvPr/>
          </p:nvSpPr>
          <p:spPr>
            <a:xfrm>
              <a:off x="3459479" y="3140964"/>
              <a:ext cx="1907539" cy="155575"/>
            </a:xfrm>
            <a:custGeom>
              <a:avLst/>
              <a:gdLst/>
              <a:ahLst/>
              <a:cxnLst/>
              <a:rect l="l" t="t" r="r" b="b"/>
              <a:pathLst>
                <a:path w="1907539" h="155575">
                  <a:moveTo>
                    <a:pt x="0" y="0"/>
                  </a:moveTo>
                  <a:lnTo>
                    <a:pt x="1907286" y="0"/>
                  </a:lnTo>
                  <a:lnTo>
                    <a:pt x="1907286" y="155448"/>
                  </a:lnTo>
                  <a:lnTo>
                    <a:pt x="0" y="155448"/>
                  </a:lnTo>
                  <a:lnTo>
                    <a:pt x="0" y="0"/>
                  </a:lnTo>
                  <a:close/>
                </a:path>
              </a:pathLst>
            </a:custGeom>
            <a:ln w="19037">
              <a:solidFill>
                <a:srgbClr val="FF0000"/>
              </a:solidFill>
            </a:ln>
          </p:spPr>
          <p:txBody>
            <a:bodyPr wrap="square" lIns="0" tIns="0" rIns="0" bIns="0" rtlCol="0"/>
            <a:lstStyle/>
            <a:p/>
          </p:txBody>
        </p:sp>
      </p:grpSp>
      <p:sp>
        <p:nvSpPr>
          <p:cNvPr id="7" name="object 7" descr=""/>
          <p:cNvSpPr txBox="1"/>
          <p:nvPr/>
        </p:nvSpPr>
        <p:spPr>
          <a:xfrm>
            <a:off x="1157732" y="5460442"/>
            <a:ext cx="5330825" cy="444500"/>
          </a:xfrm>
          <a:prstGeom prst="rect">
            <a:avLst/>
          </a:prstGeom>
        </p:spPr>
        <p:txBody>
          <a:bodyPr wrap="square" lIns="0" tIns="54610" rIns="0" bIns="0" rtlCol="0" vert="horz">
            <a:spAutoFit/>
          </a:bodyPr>
          <a:lstStyle/>
          <a:p>
            <a:pPr marL="12700">
              <a:lnSpc>
                <a:spcPct val="100000"/>
              </a:lnSpc>
              <a:spcBef>
                <a:spcPts val="430"/>
              </a:spcBef>
            </a:pPr>
            <a:r>
              <a:rPr dirty="0" sz="1100" spc="-25">
                <a:latin typeface="MS Mincho"/>
                <a:cs typeface="MS Mincho"/>
              </a:rPr>
              <a:t>「適応症修正」画面が開きます。</a:t>
            </a:r>
            <a:endParaRPr sz="1100">
              <a:latin typeface="MS Mincho"/>
              <a:cs typeface="MS Mincho"/>
            </a:endParaRPr>
          </a:p>
          <a:p>
            <a:pPr marL="12700">
              <a:lnSpc>
                <a:spcPct val="100000"/>
              </a:lnSpc>
              <a:spcBef>
                <a:spcPts val="330"/>
              </a:spcBef>
            </a:pPr>
            <a:r>
              <a:rPr dirty="0" sz="1100" spc="-25">
                <a:latin typeface="MS Mincho"/>
                <a:cs typeface="MS Mincho"/>
              </a:rPr>
              <a:t>「右踵部痛」をダブルクリックすると「踵部痛」がチェックデータに追加されます。</a:t>
            </a:r>
            <a:endParaRPr sz="1100">
              <a:latin typeface="MS Mincho"/>
              <a:cs typeface="MS Mincho"/>
            </a:endParaRPr>
          </a:p>
        </p:txBody>
      </p:sp>
      <p:grpSp>
        <p:nvGrpSpPr>
          <p:cNvPr id="8" name="object 8" descr=""/>
          <p:cNvGrpSpPr/>
          <p:nvPr/>
        </p:nvGrpSpPr>
        <p:grpSpPr>
          <a:xfrm>
            <a:off x="1619250" y="6063996"/>
            <a:ext cx="4318635" cy="3253104"/>
            <a:chOff x="1619250" y="6063996"/>
            <a:chExt cx="4318635" cy="3253104"/>
          </a:xfrm>
        </p:grpSpPr>
        <p:pic>
          <p:nvPicPr>
            <p:cNvPr id="9" name="object 9" descr=""/>
            <p:cNvPicPr/>
            <p:nvPr/>
          </p:nvPicPr>
          <p:blipFill>
            <a:blip r:embed="rId3" cstate="print"/>
            <a:stretch>
              <a:fillRect/>
            </a:stretch>
          </p:blipFill>
          <p:spPr>
            <a:xfrm>
              <a:off x="1619250" y="6063996"/>
              <a:ext cx="4318254" cy="3252978"/>
            </a:xfrm>
            <a:prstGeom prst="rect">
              <a:avLst/>
            </a:prstGeom>
          </p:spPr>
        </p:pic>
        <p:pic>
          <p:nvPicPr>
            <p:cNvPr id="10" name="object 10" descr=""/>
            <p:cNvPicPr/>
            <p:nvPr/>
          </p:nvPicPr>
          <p:blipFill>
            <a:blip r:embed="rId4" cstate="print"/>
            <a:stretch>
              <a:fillRect/>
            </a:stretch>
          </p:blipFill>
          <p:spPr>
            <a:xfrm>
              <a:off x="1624583" y="6063996"/>
              <a:ext cx="4312920" cy="229362"/>
            </a:xfrm>
            <a:prstGeom prst="rect">
              <a:avLst/>
            </a:prstGeom>
          </p:spPr>
        </p:pic>
      </p:grpSp>
      <p:sp>
        <p:nvSpPr>
          <p:cNvPr id="11" name="object 11" descr=""/>
          <p:cNvSpPr txBox="1"/>
          <p:nvPr/>
        </p:nvSpPr>
        <p:spPr>
          <a:xfrm>
            <a:off x="1230883" y="9512296"/>
            <a:ext cx="4772025" cy="193040"/>
          </a:xfrm>
          <a:prstGeom prst="rect">
            <a:avLst/>
          </a:prstGeom>
        </p:spPr>
        <p:txBody>
          <a:bodyPr wrap="square" lIns="0" tIns="12065" rIns="0" bIns="0" rtlCol="0" vert="horz">
            <a:spAutoFit/>
          </a:bodyPr>
          <a:lstStyle/>
          <a:p>
            <a:pPr marL="12700">
              <a:lnSpc>
                <a:spcPct val="100000"/>
              </a:lnSpc>
              <a:spcBef>
                <a:spcPts val="95"/>
              </a:spcBef>
            </a:pPr>
            <a:r>
              <a:rPr dirty="0" sz="1100" spc="-20">
                <a:latin typeface="MS Mincho"/>
                <a:cs typeface="MS Mincho"/>
              </a:rPr>
              <a:t>［閉じる］で「詳細」画面に戻り、</a:t>
            </a:r>
            <a:r>
              <a:rPr dirty="0" sz="1100" spc="-10">
                <a:latin typeface="MS Mincho"/>
                <a:cs typeface="MS Mincho"/>
              </a:rPr>
              <a:t>［</a:t>
            </a:r>
            <a:r>
              <a:rPr dirty="0" sz="1100" spc="-20">
                <a:latin typeface="MS Mincho"/>
                <a:cs typeface="MS Mincho"/>
              </a:rPr>
              <a:t>次へ］</a:t>
            </a:r>
            <a:r>
              <a:rPr dirty="0" sz="1100" spc="-25">
                <a:latin typeface="MS Mincho"/>
                <a:cs typeface="MS Mincho"/>
              </a:rPr>
              <a:t>で次のレセプトに移動します。</a:t>
            </a:r>
            <a:endParaRPr sz="1100">
              <a:latin typeface="MS Mincho"/>
              <a:cs typeface="MS Mincho"/>
            </a:endParaRPr>
          </a:p>
        </p:txBody>
      </p:sp>
      <p:sp>
        <p:nvSpPr>
          <p:cNvPr id="12" name="object 12" descr=""/>
          <p:cNvSpPr txBox="1"/>
          <p:nvPr/>
        </p:nvSpPr>
        <p:spPr>
          <a:xfrm>
            <a:off x="1919732" y="3727191"/>
            <a:ext cx="1091565" cy="580390"/>
          </a:xfrm>
          <a:prstGeom prst="rect">
            <a:avLst/>
          </a:prstGeom>
        </p:spPr>
        <p:txBody>
          <a:bodyPr wrap="square" lIns="0" tIns="12700" rIns="0" bIns="0" rtlCol="0" vert="horz">
            <a:spAutoFit/>
          </a:bodyPr>
          <a:lstStyle/>
          <a:p>
            <a:pPr algn="ctr">
              <a:lnSpc>
                <a:spcPct val="100000"/>
              </a:lnSpc>
              <a:spcBef>
                <a:spcPts val="100"/>
              </a:spcBef>
            </a:pPr>
            <a:r>
              <a:rPr dirty="0" sz="1200" spc="-20">
                <a:solidFill>
                  <a:srgbClr val="0000FF"/>
                </a:solidFill>
                <a:latin typeface="MS Mincho"/>
                <a:cs typeface="MS Mincho"/>
              </a:rPr>
              <a:t>手動学習の例１</a:t>
            </a:r>
            <a:endParaRPr sz="1200">
              <a:latin typeface="MS Mincho"/>
              <a:cs typeface="MS Mincho"/>
            </a:endParaRPr>
          </a:p>
          <a:p>
            <a:pPr algn="ctr">
              <a:lnSpc>
                <a:spcPct val="100000"/>
              </a:lnSpc>
              <a:spcBef>
                <a:spcPts val="1485"/>
              </a:spcBef>
            </a:pPr>
            <a:r>
              <a:rPr dirty="0" sz="1200" spc="-5">
                <a:solidFill>
                  <a:srgbClr val="0000FF"/>
                </a:solidFill>
                <a:latin typeface="MS Gothic"/>
                <a:cs typeface="MS Gothic"/>
              </a:rPr>
              <a:t>本編 </a:t>
            </a:r>
            <a:r>
              <a:rPr dirty="0" sz="1200" spc="-10">
                <a:solidFill>
                  <a:srgbClr val="0000FF"/>
                </a:solidFill>
                <a:latin typeface="MS Gothic"/>
                <a:cs typeface="MS Gothic"/>
              </a:rPr>
              <a:t>P12～15</a:t>
            </a:r>
            <a:endParaRPr sz="1200">
              <a:latin typeface="MS Gothic"/>
              <a:cs typeface="MS Gothic"/>
            </a:endParaRPr>
          </a:p>
        </p:txBody>
      </p:sp>
      <p:pic>
        <p:nvPicPr>
          <p:cNvPr id="13" name="object 13" descr=""/>
          <p:cNvPicPr/>
          <p:nvPr/>
        </p:nvPicPr>
        <p:blipFill>
          <a:blip r:embed="rId4" cstate="print"/>
          <a:stretch>
            <a:fillRect/>
          </a:stretch>
        </p:blipFill>
        <p:spPr>
          <a:xfrm>
            <a:off x="1624583" y="2069592"/>
            <a:ext cx="4312920" cy="229361"/>
          </a:xfrm>
          <a:prstGeom prst="rect">
            <a:avLst/>
          </a:prstGeom>
        </p:spPr>
      </p:pic>
      <p:sp>
        <p:nvSpPr>
          <p:cNvPr id="14" name="object 14"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158494" y="579832"/>
            <a:ext cx="5190490" cy="654050"/>
          </a:xfrm>
          <a:prstGeom prst="rect">
            <a:avLst/>
          </a:prstGeom>
        </p:spPr>
        <p:txBody>
          <a:bodyPr wrap="square" lIns="0" tIns="12700" rIns="0" bIns="0" rtlCol="0" vert="horz">
            <a:spAutoFit/>
          </a:bodyPr>
          <a:lstStyle/>
          <a:p>
            <a:pPr marL="12700" marR="5080">
              <a:lnSpc>
                <a:spcPct val="125000"/>
              </a:lnSpc>
              <a:spcBef>
                <a:spcPts val="100"/>
              </a:spcBef>
            </a:pPr>
            <a:r>
              <a:rPr dirty="0" sz="1100" spc="-25">
                <a:latin typeface="MS Mincho"/>
                <a:cs typeface="MS Mincho"/>
              </a:rPr>
              <a:t>「ソファルコン細粒２０％」が病名漏れで不合格判定されていますが、胃粘膜保護剤としての使用で特に病名はつけていません。</a:t>
            </a:r>
            <a:endParaRPr sz="1100">
              <a:latin typeface="MS Mincho"/>
              <a:cs typeface="MS Mincho"/>
            </a:endParaRPr>
          </a:p>
          <a:p>
            <a:pPr marL="12700">
              <a:lnSpc>
                <a:spcPct val="100000"/>
              </a:lnSpc>
              <a:spcBef>
                <a:spcPts val="330"/>
              </a:spcBef>
            </a:pPr>
            <a:r>
              <a:rPr dirty="0" sz="1100" spc="-25">
                <a:latin typeface="MS Mincho"/>
                <a:cs typeface="MS Mincho"/>
              </a:rPr>
              <a:t>「ソファルコン細粒２０％」をダブルクリックします。</a:t>
            </a:r>
            <a:endParaRPr sz="1100">
              <a:latin typeface="MS Mincho"/>
              <a:cs typeface="MS Mincho"/>
            </a:endParaRPr>
          </a:p>
        </p:txBody>
      </p:sp>
      <p:pic>
        <p:nvPicPr>
          <p:cNvPr id="3" name="object 3" descr=""/>
          <p:cNvPicPr/>
          <p:nvPr/>
        </p:nvPicPr>
        <p:blipFill>
          <a:blip r:embed="rId2" cstate="print"/>
          <a:stretch>
            <a:fillRect/>
          </a:stretch>
        </p:blipFill>
        <p:spPr>
          <a:xfrm>
            <a:off x="1619250" y="1407413"/>
            <a:ext cx="4318254" cy="3252977"/>
          </a:xfrm>
          <a:prstGeom prst="rect">
            <a:avLst/>
          </a:prstGeom>
        </p:spPr>
      </p:pic>
      <p:sp>
        <p:nvSpPr>
          <p:cNvPr id="4" name="object 4" descr=""/>
          <p:cNvSpPr txBox="1"/>
          <p:nvPr/>
        </p:nvSpPr>
        <p:spPr>
          <a:xfrm>
            <a:off x="1158494" y="4862272"/>
            <a:ext cx="4911725" cy="444500"/>
          </a:xfrm>
          <a:prstGeom prst="rect">
            <a:avLst/>
          </a:prstGeom>
        </p:spPr>
        <p:txBody>
          <a:bodyPr wrap="square" lIns="0" tIns="12700" rIns="0" bIns="0" rtlCol="0" vert="horz">
            <a:spAutoFit/>
          </a:bodyPr>
          <a:lstStyle/>
          <a:p>
            <a:pPr marL="431800" marR="5080" indent="-419100">
              <a:lnSpc>
                <a:spcPct val="125000"/>
              </a:lnSpc>
              <a:spcBef>
                <a:spcPts val="100"/>
              </a:spcBef>
              <a:tabLst>
                <a:tab pos="1129665" algn="l"/>
              </a:tabLst>
            </a:pPr>
            <a:r>
              <a:rPr dirty="0" sz="1100" spc="-20">
                <a:latin typeface="MS Mincho"/>
                <a:cs typeface="MS Mincho"/>
              </a:rPr>
              <a:t>胃</a:t>
            </a:r>
            <a:r>
              <a:rPr dirty="0" sz="1100" spc="-10">
                <a:latin typeface="MS Mincho"/>
                <a:cs typeface="MS Mincho"/>
              </a:rPr>
              <a:t>薬</a:t>
            </a:r>
            <a:r>
              <a:rPr dirty="0" sz="1100" spc="-20">
                <a:latin typeface="MS Mincho"/>
                <a:cs typeface="MS Mincho"/>
              </a:rPr>
              <a:t>や睡眠薬</a:t>
            </a:r>
            <a:r>
              <a:rPr dirty="0" sz="1100" spc="-10">
                <a:latin typeface="MS Mincho"/>
                <a:cs typeface="MS Mincho"/>
              </a:rPr>
              <a:t>な</a:t>
            </a:r>
            <a:r>
              <a:rPr dirty="0" sz="1100" spc="-20">
                <a:latin typeface="MS Mincho"/>
                <a:cs typeface="MS Mincho"/>
              </a:rPr>
              <a:t>ど、特に</a:t>
            </a:r>
            <a:r>
              <a:rPr dirty="0" sz="1100" spc="-10">
                <a:latin typeface="MS Mincho"/>
                <a:cs typeface="MS Mincho"/>
              </a:rPr>
              <a:t>病</a:t>
            </a:r>
            <a:r>
              <a:rPr dirty="0" sz="1100" spc="-20">
                <a:latin typeface="MS Mincho"/>
                <a:cs typeface="MS Mincho"/>
              </a:rPr>
              <a:t>名が必要</a:t>
            </a:r>
            <a:r>
              <a:rPr dirty="0" sz="1100" spc="-10">
                <a:latin typeface="MS Mincho"/>
                <a:cs typeface="MS Mincho"/>
              </a:rPr>
              <a:t>で</a:t>
            </a:r>
            <a:r>
              <a:rPr dirty="0" sz="1100" spc="-20">
                <a:latin typeface="MS Mincho"/>
                <a:cs typeface="MS Mincho"/>
              </a:rPr>
              <a:t>ない場合</a:t>
            </a:r>
            <a:r>
              <a:rPr dirty="0" sz="1100" spc="-10">
                <a:latin typeface="MS Mincho"/>
                <a:cs typeface="MS Mincho"/>
              </a:rPr>
              <a:t>に</a:t>
            </a:r>
            <a:r>
              <a:rPr dirty="0" sz="1100" spc="-20">
                <a:latin typeface="MS Mincho"/>
                <a:cs typeface="MS Mincho"/>
              </a:rPr>
              <a:t>は、審査</a:t>
            </a:r>
            <a:r>
              <a:rPr dirty="0" sz="1100" spc="-10">
                <a:latin typeface="MS Mincho"/>
                <a:cs typeface="MS Mincho"/>
              </a:rPr>
              <a:t>対</a:t>
            </a:r>
            <a:r>
              <a:rPr dirty="0" sz="1100" spc="-20">
                <a:latin typeface="MS Mincho"/>
                <a:cs typeface="MS Mincho"/>
              </a:rPr>
              <a:t>象を変更</a:t>
            </a:r>
            <a:r>
              <a:rPr dirty="0" sz="1100" spc="-10">
                <a:latin typeface="MS Mincho"/>
                <a:cs typeface="MS Mincho"/>
              </a:rPr>
              <a:t>し</a:t>
            </a:r>
            <a:r>
              <a:rPr dirty="0" sz="1100" spc="-20">
                <a:latin typeface="MS Mincho"/>
                <a:cs typeface="MS Mincho"/>
              </a:rPr>
              <a:t>ます</a:t>
            </a:r>
            <a:r>
              <a:rPr dirty="0" sz="1100" spc="-50">
                <a:latin typeface="MS Mincho"/>
                <a:cs typeface="MS Mincho"/>
              </a:rPr>
              <a:t>。</a:t>
            </a:r>
            <a:r>
              <a:rPr dirty="0" sz="1100" spc="-20">
                <a:latin typeface="MS Mincho"/>
                <a:cs typeface="MS Mincho"/>
              </a:rPr>
              <a:t>か</a:t>
            </a:r>
            <a:r>
              <a:rPr dirty="0" sz="1100" spc="-50">
                <a:latin typeface="MS Mincho"/>
                <a:cs typeface="MS Mincho"/>
              </a:rPr>
              <a:t>ら</a:t>
            </a:r>
            <a:r>
              <a:rPr dirty="0" sz="1100">
                <a:latin typeface="MS Mincho"/>
                <a:cs typeface="MS Mincho"/>
              </a:rPr>
              <a:t>	</a:t>
            </a:r>
            <a:r>
              <a:rPr dirty="0" sz="1100" spc="-20">
                <a:latin typeface="MS Mincho"/>
                <a:cs typeface="MS Mincho"/>
              </a:rPr>
              <a:t>に変更</a:t>
            </a:r>
            <a:r>
              <a:rPr dirty="0" sz="1100" spc="-10">
                <a:latin typeface="MS Mincho"/>
                <a:cs typeface="MS Mincho"/>
              </a:rPr>
              <a:t>す</a:t>
            </a:r>
            <a:r>
              <a:rPr dirty="0" sz="1100" spc="-20">
                <a:latin typeface="MS Mincho"/>
                <a:cs typeface="MS Mincho"/>
              </a:rPr>
              <a:t>ると審査</a:t>
            </a:r>
            <a:r>
              <a:rPr dirty="0" sz="1100" spc="-10">
                <a:latin typeface="MS Mincho"/>
                <a:cs typeface="MS Mincho"/>
              </a:rPr>
              <a:t>の</a:t>
            </a:r>
            <a:r>
              <a:rPr dirty="0" sz="1100" spc="-20">
                <a:latin typeface="MS Mincho"/>
                <a:cs typeface="MS Mincho"/>
              </a:rPr>
              <a:t>対象外と</a:t>
            </a:r>
            <a:r>
              <a:rPr dirty="0" sz="1100" spc="-10">
                <a:latin typeface="MS Mincho"/>
                <a:cs typeface="MS Mincho"/>
              </a:rPr>
              <a:t>な</a:t>
            </a:r>
            <a:r>
              <a:rPr dirty="0" sz="1100" spc="-20">
                <a:latin typeface="MS Mincho"/>
                <a:cs typeface="MS Mincho"/>
              </a:rPr>
              <a:t>ります</a:t>
            </a:r>
            <a:r>
              <a:rPr dirty="0" sz="1100" spc="-50">
                <a:latin typeface="MS Mincho"/>
                <a:cs typeface="MS Mincho"/>
              </a:rPr>
              <a:t>。</a:t>
            </a:r>
            <a:endParaRPr sz="1100">
              <a:latin typeface="MS Mincho"/>
              <a:cs typeface="MS Mincho"/>
            </a:endParaRPr>
          </a:p>
        </p:txBody>
      </p:sp>
      <p:grpSp>
        <p:nvGrpSpPr>
          <p:cNvPr id="5" name="object 5" descr=""/>
          <p:cNvGrpSpPr/>
          <p:nvPr/>
        </p:nvGrpSpPr>
        <p:grpSpPr>
          <a:xfrm>
            <a:off x="1620011" y="5423915"/>
            <a:ext cx="4316730" cy="3251835"/>
            <a:chOff x="1620011" y="5423915"/>
            <a:chExt cx="4316730" cy="3251835"/>
          </a:xfrm>
        </p:grpSpPr>
        <p:pic>
          <p:nvPicPr>
            <p:cNvPr id="6" name="object 6" descr=""/>
            <p:cNvPicPr/>
            <p:nvPr/>
          </p:nvPicPr>
          <p:blipFill>
            <a:blip r:embed="rId3" cstate="print"/>
            <a:stretch>
              <a:fillRect/>
            </a:stretch>
          </p:blipFill>
          <p:spPr>
            <a:xfrm>
              <a:off x="1620011" y="5423915"/>
              <a:ext cx="4316730" cy="3251453"/>
            </a:xfrm>
            <a:prstGeom prst="rect">
              <a:avLst/>
            </a:prstGeom>
          </p:spPr>
        </p:pic>
        <p:sp>
          <p:nvSpPr>
            <p:cNvPr id="7" name="object 7" descr=""/>
            <p:cNvSpPr/>
            <p:nvPr/>
          </p:nvSpPr>
          <p:spPr>
            <a:xfrm>
              <a:off x="3566922" y="7121651"/>
              <a:ext cx="2199640" cy="556260"/>
            </a:xfrm>
            <a:custGeom>
              <a:avLst/>
              <a:gdLst/>
              <a:ahLst/>
              <a:cxnLst/>
              <a:rect l="l" t="t" r="r" b="b"/>
              <a:pathLst>
                <a:path w="2199640" h="556259">
                  <a:moveTo>
                    <a:pt x="0" y="0"/>
                  </a:moveTo>
                  <a:lnTo>
                    <a:pt x="2199131" y="0"/>
                  </a:lnTo>
                  <a:lnTo>
                    <a:pt x="2199131" y="556260"/>
                  </a:lnTo>
                  <a:lnTo>
                    <a:pt x="0" y="556260"/>
                  </a:lnTo>
                  <a:lnTo>
                    <a:pt x="0" y="0"/>
                  </a:lnTo>
                  <a:close/>
                </a:path>
              </a:pathLst>
            </a:custGeom>
            <a:ln w="19037">
              <a:solidFill>
                <a:srgbClr val="FF0000"/>
              </a:solidFill>
            </a:ln>
          </p:spPr>
          <p:txBody>
            <a:bodyPr wrap="square" lIns="0" tIns="0" rIns="0" bIns="0" rtlCol="0"/>
            <a:lstStyle/>
            <a:p/>
          </p:txBody>
        </p:sp>
        <p:sp>
          <p:nvSpPr>
            <p:cNvPr id="8" name="object 8" descr=""/>
            <p:cNvSpPr/>
            <p:nvPr/>
          </p:nvSpPr>
          <p:spPr>
            <a:xfrm>
              <a:off x="4481322" y="7392923"/>
              <a:ext cx="288290" cy="76200"/>
            </a:xfrm>
            <a:custGeom>
              <a:avLst/>
              <a:gdLst/>
              <a:ahLst/>
              <a:cxnLst/>
              <a:rect l="l" t="t" r="r" b="b"/>
              <a:pathLst>
                <a:path w="288289" h="76200">
                  <a:moveTo>
                    <a:pt x="212598" y="0"/>
                  </a:moveTo>
                  <a:lnTo>
                    <a:pt x="212598" y="76200"/>
                  </a:lnTo>
                  <a:lnTo>
                    <a:pt x="269930" y="47243"/>
                  </a:lnTo>
                  <a:lnTo>
                    <a:pt x="224789" y="47243"/>
                  </a:lnTo>
                  <a:lnTo>
                    <a:pt x="224789" y="28193"/>
                  </a:lnTo>
                  <a:lnTo>
                    <a:pt x="268422" y="28193"/>
                  </a:lnTo>
                  <a:lnTo>
                    <a:pt x="212598" y="0"/>
                  </a:lnTo>
                  <a:close/>
                </a:path>
                <a:path w="288289" h="76200">
                  <a:moveTo>
                    <a:pt x="212598" y="28193"/>
                  </a:moveTo>
                  <a:lnTo>
                    <a:pt x="0" y="28193"/>
                  </a:lnTo>
                  <a:lnTo>
                    <a:pt x="0" y="47243"/>
                  </a:lnTo>
                  <a:lnTo>
                    <a:pt x="212598" y="47243"/>
                  </a:lnTo>
                  <a:lnTo>
                    <a:pt x="212598" y="28193"/>
                  </a:lnTo>
                  <a:close/>
                </a:path>
                <a:path w="288289" h="76200">
                  <a:moveTo>
                    <a:pt x="268422" y="28193"/>
                  </a:moveTo>
                  <a:lnTo>
                    <a:pt x="224789" y="28193"/>
                  </a:lnTo>
                  <a:lnTo>
                    <a:pt x="224789" y="47243"/>
                  </a:lnTo>
                  <a:lnTo>
                    <a:pt x="269930" y="47243"/>
                  </a:lnTo>
                  <a:lnTo>
                    <a:pt x="288036" y="38100"/>
                  </a:lnTo>
                  <a:lnTo>
                    <a:pt x="268422" y="28193"/>
                  </a:lnTo>
                  <a:close/>
                </a:path>
              </a:pathLst>
            </a:custGeom>
            <a:solidFill>
              <a:srgbClr val="FF0000"/>
            </a:solidFill>
          </p:spPr>
          <p:txBody>
            <a:bodyPr wrap="square" lIns="0" tIns="0" rIns="0" bIns="0" rtlCol="0"/>
            <a:lstStyle/>
            <a:p/>
          </p:txBody>
        </p:sp>
        <p:pic>
          <p:nvPicPr>
            <p:cNvPr id="9" name="object 9" descr=""/>
            <p:cNvPicPr/>
            <p:nvPr/>
          </p:nvPicPr>
          <p:blipFill>
            <a:blip r:embed="rId4" cstate="print"/>
            <a:stretch>
              <a:fillRect/>
            </a:stretch>
          </p:blipFill>
          <p:spPr>
            <a:xfrm>
              <a:off x="1623821" y="5424677"/>
              <a:ext cx="4312920" cy="230124"/>
            </a:xfrm>
            <a:prstGeom prst="rect">
              <a:avLst/>
            </a:prstGeom>
          </p:spPr>
        </p:pic>
      </p:grpSp>
      <p:sp>
        <p:nvSpPr>
          <p:cNvPr id="10" name="object 10" descr=""/>
          <p:cNvSpPr txBox="1"/>
          <p:nvPr/>
        </p:nvSpPr>
        <p:spPr>
          <a:xfrm>
            <a:off x="1158497" y="8835638"/>
            <a:ext cx="5330825" cy="1049020"/>
          </a:xfrm>
          <a:prstGeom prst="rect">
            <a:avLst/>
          </a:prstGeom>
        </p:spPr>
        <p:txBody>
          <a:bodyPr wrap="square" lIns="0" tIns="12065" rIns="0" bIns="0" rtlCol="0" vert="horz">
            <a:spAutoFit/>
          </a:bodyPr>
          <a:lstStyle/>
          <a:p>
            <a:pPr marL="84455">
              <a:lnSpc>
                <a:spcPct val="100000"/>
              </a:lnSpc>
              <a:spcBef>
                <a:spcPts val="95"/>
              </a:spcBef>
            </a:pPr>
            <a:r>
              <a:rPr dirty="0" sz="1100" spc="-20">
                <a:latin typeface="MS Mincho"/>
                <a:cs typeface="MS Mincho"/>
              </a:rPr>
              <a:t>［閉じる］で「詳細」画面に戻り、</a:t>
            </a:r>
            <a:r>
              <a:rPr dirty="0" sz="1100" spc="-10">
                <a:latin typeface="MS Mincho"/>
                <a:cs typeface="MS Mincho"/>
              </a:rPr>
              <a:t>［</a:t>
            </a:r>
            <a:r>
              <a:rPr dirty="0" sz="1100" spc="-20">
                <a:latin typeface="MS Mincho"/>
                <a:cs typeface="MS Mincho"/>
              </a:rPr>
              <a:t>次へ］</a:t>
            </a:r>
            <a:r>
              <a:rPr dirty="0" sz="1100" spc="-25">
                <a:latin typeface="MS Mincho"/>
                <a:cs typeface="MS Mincho"/>
              </a:rPr>
              <a:t>で次のレセプトに移動します。</a:t>
            </a:r>
            <a:endParaRPr sz="1100">
              <a:latin typeface="MS Mincho"/>
              <a:cs typeface="MS Mincho"/>
            </a:endParaRPr>
          </a:p>
          <a:p>
            <a:pPr>
              <a:lnSpc>
                <a:spcPct val="100000"/>
              </a:lnSpc>
              <a:spcBef>
                <a:spcPts val="360"/>
              </a:spcBef>
            </a:pPr>
            <a:endParaRPr sz="1100">
              <a:latin typeface="MS Mincho"/>
              <a:cs typeface="MS Mincho"/>
            </a:endParaRPr>
          </a:p>
          <a:p>
            <a:pPr marL="151765" marR="5080" indent="-139700">
              <a:lnSpc>
                <a:spcPct val="125000"/>
              </a:lnSpc>
            </a:pPr>
            <a:r>
              <a:rPr dirty="0" sz="1100" spc="-10">
                <a:solidFill>
                  <a:srgbClr val="C00000"/>
                </a:solidFill>
                <a:latin typeface="MS Mincho"/>
                <a:cs typeface="MS Mincho"/>
              </a:rPr>
              <a:t>※［</a:t>
            </a:r>
            <a:r>
              <a:rPr dirty="0" sz="1100" spc="-20">
                <a:solidFill>
                  <a:srgbClr val="C00000"/>
                </a:solidFill>
                <a:latin typeface="MS Mincho"/>
                <a:cs typeface="MS Mincho"/>
              </a:rPr>
              <a:t>次へ］</a:t>
            </a:r>
            <a:r>
              <a:rPr dirty="0" sz="1100" spc="-25">
                <a:solidFill>
                  <a:srgbClr val="C00000"/>
                </a:solidFill>
                <a:latin typeface="MS Mincho"/>
                <a:cs typeface="MS Mincho"/>
              </a:rPr>
              <a:t>で移動すると残りの不合格レセプトに対して自動再点検が実行されます。自動再点検が実行されず、同じ不合格が繰り返し表示される場合には、一度</a:t>
            </a:r>
            <a:endParaRPr sz="1100">
              <a:latin typeface="MS Mincho"/>
              <a:cs typeface="MS Mincho"/>
            </a:endParaRPr>
          </a:p>
          <a:p>
            <a:pPr marL="12700">
              <a:lnSpc>
                <a:spcPct val="100000"/>
              </a:lnSpc>
              <a:spcBef>
                <a:spcPts val="330"/>
              </a:spcBef>
            </a:pPr>
            <a:r>
              <a:rPr dirty="0" sz="1100" spc="-20">
                <a:solidFill>
                  <a:srgbClr val="C00000"/>
                </a:solidFill>
                <a:latin typeface="MS Mincho"/>
                <a:cs typeface="MS Mincho"/>
              </a:rPr>
              <a:t>［閉じる］</a:t>
            </a:r>
            <a:r>
              <a:rPr dirty="0" sz="1100" spc="-25">
                <a:solidFill>
                  <a:srgbClr val="C00000"/>
                </a:solidFill>
                <a:latin typeface="MS Mincho"/>
                <a:cs typeface="MS Mincho"/>
              </a:rPr>
              <a:t>で「レセ画面点検」の画面に戻ると自動再点検が実行されます。</a:t>
            </a:r>
            <a:endParaRPr sz="1100">
              <a:latin typeface="MS Mincho"/>
              <a:cs typeface="MS Mincho"/>
            </a:endParaRPr>
          </a:p>
        </p:txBody>
      </p:sp>
      <p:sp>
        <p:nvSpPr>
          <p:cNvPr id="11" name="object 11" descr=""/>
          <p:cNvSpPr txBox="1"/>
          <p:nvPr/>
        </p:nvSpPr>
        <p:spPr>
          <a:xfrm>
            <a:off x="1919732" y="3065014"/>
            <a:ext cx="1091565" cy="580390"/>
          </a:xfrm>
          <a:prstGeom prst="rect">
            <a:avLst/>
          </a:prstGeom>
        </p:spPr>
        <p:txBody>
          <a:bodyPr wrap="square" lIns="0" tIns="12700" rIns="0" bIns="0" rtlCol="0" vert="horz">
            <a:spAutoFit/>
          </a:bodyPr>
          <a:lstStyle/>
          <a:p>
            <a:pPr algn="ctr">
              <a:lnSpc>
                <a:spcPct val="100000"/>
              </a:lnSpc>
              <a:spcBef>
                <a:spcPts val="100"/>
              </a:spcBef>
            </a:pPr>
            <a:r>
              <a:rPr dirty="0" sz="1200" spc="-20">
                <a:solidFill>
                  <a:srgbClr val="0000FF"/>
                </a:solidFill>
                <a:latin typeface="MS Mincho"/>
                <a:cs typeface="MS Mincho"/>
              </a:rPr>
              <a:t>手動学習の例２</a:t>
            </a:r>
            <a:endParaRPr sz="1200">
              <a:latin typeface="MS Mincho"/>
              <a:cs typeface="MS Mincho"/>
            </a:endParaRPr>
          </a:p>
          <a:p>
            <a:pPr algn="ctr">
              <a:lnSpc>
                <a:spcPct val="100000"/>
              </a:lnSpc>
              <a:spcBef>
                <a:spcPts val="1485"/>
              </a:spcBef>
            </a:pPr>
            <a:r>
              <a:rPr dirty="0" sz="1200" spc="-5">
                <a:solidFill>
                  <a:srgbClr val="0000FF"/>
                </a:solidFill>
                <a:latin typeface="MS Gothic"/>
                <a:cs typeface="MS Gothic"/>
              </a:rPr>
              <a:t>本編 </a:t>
            </a:r>
            <a:r>
              <a:rPr dirty="0" sz="1200" spc="-10">
                <a:solidFill>
                  <a:srgbClr val="0000FF"/>
                </a:solidFill>
                <a:latin typeface="MS Gothic"/>
                <a:cs typeface="MS Gothic"/>
              </a:rPr>
              <a:t>P16～17</a:t>
            </a:r>
            <a:endParaRPr sz="1200">
              <a:latin typeface="MS Gothic"/>
              <a:cs typeface="MS Gothic"/>
            </a:endParaRPr>
          </a:p>
        </p:txBody>
      </p:sp>
      <p:pic>
        <p:nvPicPr>
          <p:cNvPr id="12" name="object 12" descr=""/>
          <p:cNvPicPr/>
          <p:nvPr/>
        </p:nvPicPr>
        <p:blipFill>
          <a:blip r:embed="rId4" cstate="print"/>
          <a:stretch>
            <a:fillRect/>
          </a:stretch>
        </p:blipFill>
        <p:spPr>
          <a:xfrm>
            <a:off x="1624583" y="1405127"/>
            <a:ext cx="4312920" cy="230124"/>
          </a:xfrm>
          <a:prstGeom prst="rect">
            <a:avLst/>
          </a:prstGeom>
        </p:spPr>
      </p:pic>
      <p:sp>
        <p:nvSpPr>
          <p:cNvPr id="13" name="object 13"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158494" y="622042"/>
            <a:ext cx="4632960" cy="193040"/>
          </a:xfrm>
          <a:prstGeom prst="rect">
            <a:avLst/>
          </a:prstGeom>
        </p:spPr>
        <p:txBody>
          <a:bodyPr wrap="square" lIns="0" tIns="12065" rIns="0" bIns="0" rtlCol="0" vert="horz">
            <a:spAutoFit/>
          </a:bodyPr>
          <a:lstStyle/>
          <a:p>
            <a:pPr marL="12700">
              <a:lnSpc>
                <a:spcPct val="100000"/>
              </a:lnSpc>
              <a:spcBef>
                <a:spcPts val="95"/>
              </a:spcBef>
            </a:pPr>
            <a:r>
              <a:rPr dirty="0" sz="1100" spc="-20">
                <a:latin typeface="MS Mincho"/>
                <a:cs typeface="MS Mincho"/>
              </a:rPr>
              <a:t>病名漏れのレセプトは、そのまま［</a:t>
            </a:r>
            <a:r>
              <a:rPr dirty="0" sz="1100" spc="-15">
                <a:latin typeface="MS Mincho"/>
                <a:cs typeface="MS Mincho"/>
              </a:rPr>
              <a:t>次へ</a:t>
            </a:r>
            <a:r>
              <a:rPr dirty="0" sz="1100" spc="-20">
                <a:latin typeface="MS Mincho"/>
                <a:cs typeface="MS Mincho"/>
              </a:rPr>
              <a:t>］</a:t>
            </a:r>
            <a:r>
              <a:rPr dirty="0" sz="1100" spc="-25">
                <a:latin typeface="MS Mincho"/>
                <a:cs typeface="MS Mincho"/>
              </a:rPr>
              <a:t>で次のレセプトに移動します。</a:t>
            </a:r>
            <a:endParaRPr sz="1100">
              <a:latin typeface="MS Mincho"/>
              <a:cs typeface="MS Mincho"/>
            </a:endParaRPr>
          </a:p>
        </p:txBody>
      </p:sp>
      <p:pic>
        <p:nvPicPr>
          <p:cNvPr id="3" name="object 3" descr=""/>
          <p:cNvPicPr/>
          <p:nvPr/>
        </p:nvPicPr>
        <p:blipFill>
          <a:blip r:embed="rId2" cstate="print"/>
          <a:stretch>
            <a:fillRect/>
          </a:stretch>
        </p:blipFill>
        <p:spPr>
          <a:xfrm>
            <a:off x="1619250" y="1059180"/>
            <a:ext cx="4318254" cy="3252978"/>
          </a:xfrm>
          <a:prstGeom prst="rect">
            <a:avLst/>
          </a:prstGeom>
        </p:spPr>
      </p:pic>
      <p:sp>
        <p:nvSpPr>
          <p:cNvPr id="4" name="object 4" descr=""/>
          <p:cNvSpPr txBox="1"/>
          <p:nvPr/>
        </p:nvSpPr>
        <p:spPr>
          <a:xfrm>
            <a:off x="1158494" y="4758178"/>
            <a:ext cx="3794760" cy="193040"/>
          </a:xfrm>
          <a:prstGeom prst="rect">
            <a:avLst/>
          </a:prstGeom>
        </p:spPr>
        <p:txBody>
          <a:bodyPr wrap="square" lIns="0" tIns="12065" rIns="0" bIns="0" rtlCol="0" vert="horz">
            <a:spAutoFit/>
          </a:bodyPr>
          <a:lstStyle/>
          <a:p>
            <a:pPr marL="12700">
              <a:lnSpc>
                <a:spcPct val="100000"/>
              </a:lnSpc>
              <a:spcBef>
                <a:spcPts val="95"/>
              </a:spcBef>
            </a:pPr>
            <a:r>
              <a:rPr dirty="0" sz="1100" spc="-20">
                <a:latin typeface="MS Mincho"/>
                <a:cs typeface="MS Mincho"/>
              </a:rPr>
              <a:t>最後まできたら［閉じる</a:t>
            </a:r>
            <a:r>
              <a:rPr dirty="0" sz="1100" spc="-10">
                <a:latin typeface="MS Mincho"/>
                <a:cs typeface="MS Mincho"/>
              </a:rPr>
              <a:t>］</a:t>
            </a:r>
            <a:r>
              <a:rPr dirty="0" sz="1100" spc="-25">
                <a:latin typeface="MS Mincho"/>
                <a:cs typeface="MS Mincho"/>
              </a:rPr>
              <a:t>で「レセ画面点検」へ戻ります。</a:t>
            </a:r>
            <a:endParaRPr sz="1100">
              <a:latin typeface="MS Mincho"/>
              <a:cs typeface="MS Mincho"/>
            </a:endParaRPr>
          </a:p>
        </p:txBody>
      </p:sp>
      <p:grpSp>
        <p:nvGrpSpPr>
          <p:cNvPr id="5" name="object 5" descr=""/>
          <p:cNvGrpSpPr/>
          <p:nvPr/>
        </p:nvGrpSpPr>
        <p:grpSpPr>
          <a:xfrm>
            <a:off x="1620011" y="5169408"/>
            <a:ext cx="4316730" cy="3252470"/>
            <a:chOff x="1620011" y="5169408"/>
            <a:chExt cx="4316730" cy="3252470"/>
          </a:xfrm>
        </p:grpSpPr>
        <p:pic>
          <p:nvPicPr>
            <p:cNvPr id="6" name="object 6" descr=""/>
            <p:cNvPicPr/>
            <p:nvPr/>
          </p:nvPicPr>
          <p:blipFill>
            <a:blip r:embed="rId3" cstate="print"/>
            <a:stretch>
              <a:fillRect/>
            </a:stretch>
          </p:blipFill>
          <p:spPr>
            <a:xfrm>
              <a:off x="1620011" y="5169408"/>
              <a:ext cx="4316730" cy="3252216"/>
            </a:xfrm>
            <a:prstGeom prst="rect">
              <a:avLst/>
            </a:prstGeom>
          </p:spPr>
        </p:pic>
        <p:pic>
          <p:nvPicPr>
            <p:cNvPr id="7" name="object 7" descr=""/>
            <p:cNvPicPr/>
            <p:nvPr/>
          </p:nvPicPr>
          <p:blipFill>
            <a:blip r:embed="rId4" cstate="print"/>
            <a:stretch>
              <a:fillRect/>
            </a:stretch>
          </p:blipFill>
          <p:spPr>
            <a:xfrm>
              <a:off x="1627631" y="5174742"/>
              <a:ext cx="4302252" cy="454151"/>
            </a:xfrm>
            <a:prstGeom prst="rect">
              <a:avLst/>
            </a:prstGeom>
          </p:spPr>
        </p:pic>
        <p:pic>
          <p:nvPicPr>
            <p:cNvPr id="8" name="object 8" descr=""/>
            <p:cNvPicPr/>
            <p:nvPr/>
          </p:nvPicPr>
          <p:blipFill>
            <a:blip r:embed="rId5" cstate="print"/>
            <a:stretch>
              <a:fillRect/>
            </a:stretch>
          </p:blipFill>
          <p:spPr>
            <a:xfrm>
              <a:off x="1932431" y="5706618"/>
              <a:ext cx="668274" cy="67055"/>
            </a:xfrm>
            <a:prstGeom prst="rect">
              <a:avLst/>
            </a:prstGeom>
          </p:spPr>
        </p:pic>
        <p:pic>
          <p:nvPicPr>
            <p:cNvPr id="9" name="object 9" descr=""/>
            <p:cNvPicPr/>
            <p:nvPr/>
          </p:nvPicPr>
          <p:blipFill>
            <a:blip r:embed="rId6" cstate="print"/>
            <a:stretch>
              <a:fillRect/>
            </a:stretch>
          </p:blipFill>
          <p:spPr>
            <a:xfrm>
              <a:off x="1668017" y="7483602"/>
              <a:ext cx="68580" cy="876300"/>
            </a:xfrm>
            <a:prstGeom prst="rect">
              <a:avLst/>
            </a:prstGeom>
          </p:spPr>
        </p:pic>
      </p:grpSp>
      <p:sp>
        <p:nvSpPr>
          <p:cNvPr id="10" name="object 10" descr=""/>
          <p:cNvSpPr txBox="1"/>
          <p:nvPr/>
        </p:nvSpPr>
        <p:spPr>
          <a:xfrm>
            <a:off x="1158494" y="8650934"/>
            <a:ext cx="5211445" cy="1072515"/>
          </a:xfrm>
          <a:prstGeom prst="rect">
            <a:avLst/>
          </a:prstGeom>
        </p:spPr>
        <p:txBody>
          <a:bodyPr wrap="square" lIns="0" tIns="12700" rIns="0" bIns="0" rtlCol="0" vert="horz">
            <a:spAutoFit/>
          </a:bodyPr>
          <a:lstStyle/>
          <a:p>
            <a:pPr marL="12700" marR="5080">
              <a:lnSpc>
                <a:spcPct val="125000"/>
              </a:lnSpc>
              <a:spcBef>
                <a:spcPts val="100"/>
              </a:spcBef>
            </a:pPr>
            <a:r>
              <a:rPr dirty="0" sz="1100" spc="-10">
                <a:latin typeface="MS Mincho"/>
                <a:cs typeface="MS Mincho"/>
              </a:rPr>
              <a:t>クラウド</a:t>
            </a:r>
            <a:r>
              <a:rPr dirty="0" sz="1100" spc="-10">
                <a:latin typeface="Century"/>
                <a:cs typeface="Century"/>
              </a:rPr>
              <a:t>AI</a:t>
            </a:r>
            <a:r>
              <a:rPr dirty="0" sz="1100" spc="-25">
                <a:latin typeface="MS Mincho"/>
                <a:cs typeface="MS Mincho"/>
              </a:rPr>
              <a:t>学習と手動学習により、本当に不合格のレセプトだけのリストとなりま</a:t>
            </a:r>
            <a:r>
              <a:rPr dirty="0" sz="1100" spc="-35">
                <a:latin typeface="MS Mincho"/>
                <a:cs typeface="MS Mincho"/>
              </a:rPr>
              <a:t>した。</a:t>
            </a:r>
            <a:endParaRPr sz="1100">
              <a:latin typeface="MS Mincho"/>
              <a:cs typeface="MS Mincho"/>
            </a:endParaRPr>
          </a:p>
          <a:p>
            <a:pPr marL="12700">
              <a:lnSpc>
                <a:spcPct val="100000"/>
              </a:lnSpc>
              <a:spcBef>
                <a:spcPts val="330"/>
              </a:spcBef>
            </a:pPr>
            <a:r>
              <a:rPr dirty="0" sz="1100" spc="-25">
                <a:latin typeface="MS Mincho"/>
                <a:cs typeface="MS Mincho"/>
              </a:rPr>
              <a:t>これで初回の学習は終了です。</a:t>
            </a:r>
            <a:endParaRPr sz="1100">
              <a:latin typeface="MS Mincho"/>
              <a:cs typeface="MS Mincho"/>
            </a:endParaRPr>
          </a:p>
          <a:p>
            <a:pPr marL="12700" marR="562610">
              <a:lnSpc>
                <a:spcPts val="1650"/>
              </a:lnSpc>
              <a:spcBef>
                <a:spcPts val="90"/>
              </a:spcBef>
            </a:pPr>
            <a:r>
              <a:rPr dirty="0" sz="1100" spc="-25">
                <a:latin typeface="MS Mincho"/>
                <a:cs typeface="MS Mincho"/>
              </a:rPr>
              <a:t>次に点検用のレセプトをアップロードしてレセプトチェックを行います。次月よりは必要に応じてクラウド</a:t>
            </a:r>
            <a:r>
              <a:rPr dirty="0" sz="1100" spc="-10">
                <a:latin typeface="Century"/>
                <a:cs typeface="Century"/>
              </a:rPr>
              <a:t>AI</a:t>
            </a:r>
            <a:r>
              <a:rPr dirty="0" sz="1100" spc="-25">
                <a:latin typeface="MS Mincho"/>
                <a:cs typeface="MS Mincho"/>
              </a:rPr>
              <a:t>学習、手動学習を利用してください。</a:t>
            </a:r>
            <a:endParaRPr sz="1100">
              <a:latin typeface="MS Mincho"/>
              <a:cs typeface="MS Mincho"/>
            </a:endParaRPr>
          </a:p>
        </p:txBody>
      </p:sp>
      <p:sp>
        <p:nvSpPr>
          <p:cNvPr id="11" name="object 11" descr=""/>
          <p:cNvSpPr txBox="1"/>
          <p:nvPr/>
        </p:nvSpPr>
        <p:spPr>
          <a:xfrm>
            <a:off x="1912873" y="2632198"/>
            <a:ext cx="1396365" cy="580390"/>
          </a:xfrm>
          <a:prstGeom prst="rect">
            <a:avLst/>
          </a:prstGeom>
        </p:spPr>
        <p:txBody>
          <a:bodyPr wrap="square" lIns="0" tIns="12700" rIns="0" bIns="0" rtlCol="0" vert="horz">
            <a:spAutoFit/>
          </a:bodyPr>
          <a:lstStyle/>
          <a:p>
            <a:pPr marL="12700">
              <a:lnSpc>
                <a:spcPct val="100000"/>
              </a:lnSpc>
              <a:spcBef>
                <a:spcPts val="100"/>
              </a:spcBef>
            </a:pPr>
            <a:r>
              <a:rPr dirty="0" sz="1200" spc="-20">
                <a:solidFill>
                  <a:srgbClr val="0000FF"/>
                </a:solidFill>
                <a:latin typeface="MS Mincho"/>
                <a:cs typeface="MS Mincho"/>
              </a:rPr>
              <a:t>手動学習の例３</a:t>
            </a:r>
            <a:endParaRPr sz="1200">
              <a:latin typeface="MS Mincho"/>
              <a:cs typeface="MS Mincho"/>
            </a:endParaRPr>
          </a:p>
          <a:p>
            <a:pPr marL="12700">
              <a:lnSpc>
                <a:spcPct val="100000"/>
              </a:lnSpc>
              <a:spcBef>
                <a:spcPts val="1485"/>
              </a:spcBef>
            </a:pPr>
            <a:r>
              <a:rPr dirty="0" sz="1200" spc="-15">
                <a:solidFill>
                  <a:srgbClr val="0000FF"/>
                </a:solidFill>
                <a:latin typeface="MS Gothic"/>
                <a:cs typeface="MS Gothic"/>
              </a:rPr>
              <a:t>病名漏れのレセプト</a:t>
            </a:r>
            <a:endParaRPr sz="1200">
              <a:latin typeface="MS Gothic"/>
              <a:cs typeface="MS Gothic"/>
            </a:endParaRPr>
          </a:p>
        </p:txBody>
      </p:sp>
      <p:pic>
        <p:nvPicPr>
          <p:cNvPr id="12" name="object 12" descr=""/>
          <p:cNvPicPr/>
          <p:nvPr/>
        </p:nvPicPr>
        <p:blipFill>
          <a:blip r:embed="rId7" cstate="print"/>
          <a:stretch>
            <a:fillRect/>
          </a:stretch>
        </p:blipFill>
        <p:spPr>
          <a:xfrm>
            <a:off x="1624583" y="1067561"/>
            <a:ext cx="4312920" cy="229361"/>
          </a:xfrm>
          <a:prstGeom prst="rect">
            <a:avLst/>
          </a:prstGeom>
        </p:spPr>
      </p:pic>
      <p:sp>
        <p:nvSpPr>
          <p:cNvPr id="13" name="object 13"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25"/>
              <a:t>8</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562C1"/>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Application>Microsoft Office PowerPoint</Application>
  <PresentationFormat>On-screen Show (4:3)</PresentationFormat>
  <ScaleCrop>false</ScaleCrop>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user</dc:creator>
  <dc:title>Microsoft PowerPoint - M3.pptx</dc:title>
  <dcterms:created xsi:type="dcterms:W3CDTF">2024-11-20T01:59:22Z</dcterms:created>
  <dcterms:modified xsi:type="dcterms:W3CDTF">2024-11-20T01:59:22Z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2023-09-30T00:00:00Z</vt:filetime>
  </property>
  <property fmtid="{D5CDD505-2E9C-101B-9397-08002B2CF9AE}" pid="3" name="Creator">
    <vt:lpwstr>PScript5.dll Version 5.2.2</vt:lpwstr>
  </property>
  <property fmtid="{D5CDD505-2E9C-101B-9397-08002B2CF9AE}" pid="4" name="LastSaved">
    <vt:filetime>2024-11-20T00:00:00Z</vt:filetime>
  </property>
  <property fmtid="{D5CDD505-2E9C-101B-9397-08002B2CF9AE}" pid="5" name="Producer">
    <vt:lpwstr>Acrobat Distiller 23.0 (Windows)</vt:lpwstr>
  </property>
</Properties>
</file>