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Override PartName="/ppt/slides/slide2.xml" ContentType="application/vnd.openxmlformats-officedocument.presentationml.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7556500" cy="10693400"/>
  <p:notesSz cx="7556500" cy="10693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2300" b="0" i="0">
                <a:solidFill>
                  <a:srgbClr val="4371C4"/>
                </a:solidFill>
                <a:latin typeface="MS Mincho"/>
                <a:cs typeface="MS Mincho"/>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4371C4"/>
                </a:solidFill>
                <a:latin typeface="MS Mincho"/>
                <a:cs typeface="MS Mincho"/>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4371C4"/>
                </a:solidFill>
                <a:latin typeface="MS Mincho"/>
                <a:cs typeface="MS Mincho"/>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4371C4"/>
                </a:solidFill>
                <a:latin typeface="MS Mincho"/>
                <a:cs typeface="MS Mincho"/>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085848" y="1792474"/>
            <a:ext cx="3235960" cy="375919"/>
          </a:xfrm>
          <a:prstGeom prst="rect">
            <a:avLst/>
          </a:prstGeom>
        </p:spPr>
        <p:txBody>
          <a:bodyPr wrap="square" lIns="0" tIns="0" rIns="0" bIns="0">
            <a:spAutoFit/>
          </a:bodyPr>
          <a:lstStyle>
            <a:lvl1pPr>
              <a:defRPr sz="2300" b="0" i="0">
                <a:solidFill>
                  <a:srgbClr val="4371C4"/>
                </a:solidFill>
                <a:latin typeface="MS Mincho"/>
                <a:cs typeface="MS Mincho"/>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766559" y="10103864"/>
            <a:ext cx="229234" cy="177165"/>
          </a:xfrm>
          <a:prstGeom prst="rect">
            <a:avLst/>
          </a:prstGeom>
        </p:spPr>
        <p:txBody>
          <a:bodyPr wrap="square" lIns="0" tIns="0" rIns="0" bIns="0">
            <a:spAutoFit/>
          </a:bodyPr>
          <a:lstStyle>
            <a:lvl1pPr>
              <a:defRPr sz="1000" b="0" i="0">
                <a:solidFill>
                  <a:srgbClr val="888888"/>
                </a:solidFill>
                <a:latin typeface="Century"/>
                <a:cs typeface="Century"/>
              </a:defRPr>
            </a:lvl1pPr>
          </a:lstStyle>
          <a:p>
            <a:pPr marL="85725">
              <a:lnSpc>
                <a:spcPct val="100000"/>
              </a:lnSpc>
              <a:spcBef>
                <a:spcPts val="114"/>
              </a:spcBef>
            </a:pPr>
            <a:fld id="{81D60167-4931-47E6-BA6A-407CBD079E47}" type="slidenum">
              <a:rPr dirty="0" spc="-50">
                <a:latin typeface="MS Mincho"/>
                <a:cs typeface="MS Mincho"/>
              </a:rPr>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jpg"/><Relationship Id="rId3" Type="http://schemas.openxmlformats.org/officeDocument/2006/relationships/image" Target="../media/image29.jpg"/><Relationship Id="rId4" Type="http://schemas.openxmlformats.org/officeDocument/2006/relationships/image" Target="../media/image30.jpg"/><Relationship Id="rId5" Type="http://schemas.openxmlformats.org/officeDocument/2006/relationships/image" Target="../media/image31.png"/><Relationship Id="rId6" Type="http://schemas.openxmlformats.org/officeDocument/2006/relationships/image" Target="../media/image32.jpg"/><Relationship Id="rId7" Type="http://schemas.openxmlformats.org/officeDocument/2006/relationships/image" Target="../media/image33.png"/><Relationship Id="rId8" Type="http://schemas.openxmlformats.org/officeDocument/2006/relationships/image" Target="../media/image3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5.jpg"/><Relationship Id="rId3" Type="http://schemas.openxmlformats.org/officeDocument/2006/relationships/image" Target="../media/image36.png"/><Relationship Id="rId4" Type="http://schemas.openxmlformats.org/officeDocument/2006/relationships/hyperlink" Target="http://www.mhlw.go.jp/content/12400000/0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jpg"/><Relationship Id="rId3" Type="http://schemas.openxmlformats.org/officeDocument/2006/relationships/hyperlink" Target="mailto:checkeye-dx@nichiigakkan.co.jp" TargetMode="External"/><Relationship Id="rId4" Type="http://schemas.openxmlformats.org/officeDocument/2006/relationships/image" Target="../media/image39.png"/><Relationship Id="rId5"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jp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jpg"/><Relationship Id="rId3" Type="http://schemas.openxmlformats.org/officeDocument/2006/relationships/image" Target="../media/image19.jpg"/><Relationship Id="rId4" Type="http://schemas.openxmlformats.org/officeDocument/2006/relationships/image" Target="../media/image20.png"/><Relationship Id="rId5"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jpg"/><Relationship Id="rId3"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4.jp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 Id="rId3"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p:spPr>
        <p:txBody>
          <a:bodyPr wrap="square" lIns="0" tIns="12065" rIns="0" bIns="0" rtlCol="0" vert="horz">
            <a:spAutoFit/>
          </a:bodyPr>
          <a:lstStyle/>
          <a:p>
            <a:pPr marL="12700">
              <a:lnSpc>
                <a:spcPct val="100000"/>
              </a:lnSpc>
              <a:spcBef>
                <a:spcPts val="95"/>
              </a:spcBef>
            </a:pPr>
            <a:r>
              <a:rPr dirty="0" spc="-35"/>
              <a:t>システム管理マニュアル</a:t>
            </a:r>
          </a:p>
        </p:txBody>
      </p:sp>
      <p:sp>
        <p:nvSpPr>
          <p:cNvPr id="3" name="object 3" descr=""/>
          <p:cNvSpPr txBox="1"/>
          <p:nvPr/>
        </p:nvSpPr>
        <p:spPr>
          <a:xfrm>
            <a:off x="1561591" y="2684776"/>
            <a:ext cx="1852930" cy="208279"/>
          </a:xfrm>
          <a:prstGeom prst="rect">
            <a:avLst/>
          </a:prstGeom>
        </p:spPr>
        <p:txBody>
          <a:bodyPr wrap="square" lIns="0" tIns="12700" rIns="0" bIns="0" rtlCol="0" vert="horz">
            <a:spAutoFit/>
          </a:bodyPr>
          <a:lstStyle/>
          <a:p>
            <a:pPr marL="12700">
              <a:lnSpc>
                <a:spcPct val="100000"/>
              </a:lnSpc>
              <a:spcBef>
                <a:spcPts val="100"/>
              </a:spcBef>
            </a:pPr>
            <a:r>
              <a:rPr dirty="0" sz="1200">
                <a:latin typeface="MS Mincho"/>
                <a:cs typeface="MS Mincho"/>
              </a:rPr>
              <a:t>１．</a:t>
            </a:r>
            <a:r>
              <a:rPr dirty="0" sz="1200" spc="-15">
                <a:latin typeface="MS Gothic"/>
                <a:cs typeface="MS Gothic"/>
              </a:rPr>
              <a:t>適応コード部位の修正</a:t>
            </a:r>
            <a:endParaRPr sz="1200">
              <a:latin typeface="MS Gothic"/>
              <a:cs typeface="MS Gothic"/>
            </a:endParaRPr>
          </a:p>
        </p:txBody>
      </p:sp>
      <p:sp>
        <p:nvSpPr>
          <p:cNvPr id="4" name="object 4" descr=""/>
          <p:cNvSpPr txBox="1"/>
          <p:nvPr/>
        </p:nvSpPr>
        <p:spPr>
          <a:xfrm>
            <a:off x="1561591" y="3049774"/>
            <a:ext cx="2005330" cy="208279"/>
          </a:xfrm>
          <a:prstGeom prst="rect">
            <a:avLst/>
          </a:prstGeom>
        </p:spPr>
        <p:txBody>
          <a:bodyPr wrap="square" lIns="0" tIns="12700" rIns="0" bIns="0" rtlCol="0" vert="horz">
            <a:spAutoFit/>
          </a:bodyPr>
          <a:lstStyle/>
          <a:p>
            <a:pPr marL="12700">
              <a:lnSpc>
                <a:spcPct val="100000"/>
              </a:lnSpc>
              <a:spcBef>
                <a:spcPts val="100"/>
              </a:spcBef>
            </a:pPr>
            <a:r>
              <a:rPr dirty="0" sz="1200">
                <a:latin typeface="MS Mincho"/>
                <a:cs typeface="MS Mincho"/>
              </a:rPr>
              <a:t>２．</a:t>
            </a:r>
            <a:r>
              <a:rPr dirty="0" sz="1200" spc="-15">
                <a:latin typeface="MS Gothic"/>
                <a:cs typeface="MS Gothic"/>
              </a:rPr>
              <a:t>適応コメント部位の修正</a:t>
            </a:r>
            <a:endParaRPr sz="1200">
              <a:latin typeface="MS Gothic"/>
              <a:cs typeface="MS Gothic"/>
            </a:endParaRPr>
          </a:p>
        </p:txBody>
      </p:sp>
      <p:sp>
        <p:nvSpPr>
          <p:cNvPr id="5" name="object 5" descr=""/>
          <p:cNvSpPr txBox="1"/>
          <p:nvPr/>
        </p:nvSpPr>
        <p:spPr>
          <a:xfrm>
            <a:off x="1561591" y="3415534"/>
            <a:ext cx="2310130" cy="208279"/>
          </a:xfrm>
          <a:prstGeom prst="rect">
            <a:avLst/>
          </a:prstGeom>
        </p:spPr>
        <p:txBody>
          <a:bodyPr wrap="square" lIns="0" tIns="12700" rIns="0" bIns="0" rtlCol="0" vert="horz">
            <a:spAutoFit/>
          </a:bodyPr>
          <a:lstStyle/>
          <a:p>
            <a:pPr marL="12700">
              <a:lnSpc>
                <a:spcPct val="100000"/>
              </a:lnSpc>
              <a:spcBef>
                <a:spcPts val="100"/>
              </a:spcBef>
            </a:pPr>
            <a:r>
              <a:rPr dirty="0" sz="1200">
                <a:latin typeface="MS Mincho"/>
                <a:cs typeface="MS Mincho"/>
              </a:rPr>
              <a:t>３．</a:t>
            </a:r>
            <a:r>
              <a:rPr dirty="0" sz="1200" spc="-15">
                <a:latin typeface="MS Gothic"/>
                <a:cs typeface="MS Gothic"/>
              </a:rPr>
              <a:t>コメントコードチェック設定</a:t>
            </a:r>
            <a:endParaRPr sz="1200">
              <a:latin typeface="MS Gothic"/>
              <a:cs typeface="MS Gothic"/>
            </a:endParaRPr>
          </a:p>
        </p:txBody>
      </p:sp>
      <p:sp>
        <p:nvSpPr>
          <p:cNvPr id="6" name="object 6" descr=""/>
          <p:cNvSpPr txBox="1"/>
          <p:nvPr/>
        </p:nvSpPr>
        <p:spPr>
          <a:xfrm>
            <a:off x="5556758" y="2684776"/>
            <a:ext cx="110489" cy="208279"/>
          </a:xfrm>
          <a:prstGeom prst="rect">
            <a:avLst/>
          </a:prstGeom>
        </p:spPr>
        <p:txBody>
          <a:bodyPr wrap="square" lIns="0" tIns="12700" rIns="0" bIns="0" rtlCol="0" vert="horz">
            <a:spAutoFit/>
          </a:bodyPr>
          <a:lstStyle/>
          <a:p>
            <a:pPr marL="12700">
              <a:lnSpc>
                <a:spcPct val="100000"/>
              </a:lnSpc>
              <a:spcBef>
                <a:spcPts val="100"/>
              </a:spcBef>
            </a:pPr>
            <a:r>
              <a:rPr dirty="0" sz="1200" spc="-50">
                <a:latin typeface="Century"/>
                <a:cs typeface="Century"/>
              </a:rPr>
              <a:t>1</a:t>
            </a:r>
            <a:endParaRPr sz="1200">
              <a:latin typeface="Century"/>
              <a:cs typeface="Century"/>
            </a:endParaRPr>
          </a:p>
        </p:txBody>
      </p:sp>
      <p:sp>
        <p:nvSpPr>
          <p:cNvPr id="7" name="object 7" descr=""/>
          <p:cNvSpPr txBox="1"/>
          <p:nvPr/>
        </p:nvSpPr>
        <p:spPr>
          <a:xfrm>
            <a:off x="4165346" y="2684776"/>
            <a:ext cx="10915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a:t>
            </a:r>
            <a:endParaRPr sz="1200">
              <a:latin typeface="MS Mincho"/>
              <a:cs typeface="MS Mincho"/>
            </a:endParaRPr>
          </a:p>
        </p:txBody>
      </p:sp>
      <p:sp>
        <p:nvSpPr>
          <p:cNvPr id="8" name="object 8" descr=""/>
          <p:cNvSpPr txBox="1"/>
          <p:nvPr/>
        </p:nvSpPr>
        <p:spPr>
          <a:xfrm>
            <a:off x="4165346" y="3049774"/>
            <a:ext cx="10915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a:t>
            </a:r>
            <a:endParaRPr sz="1200">
              <a:latin typeface="MS Mincho"/>
              <a:cs typeface="MS Mincho"/>
            </a:endParaRPr>
          </a:p>
        </p:txBody>
      </p:sp>
      <p:sp>
        <p:nvSpPr>
          <p:cNvPr id="9" name="object 9" descr=""/>
          <p:cNvSpPr txBox="1"/>
          <p:nvPr/>
        </p:nvSpPr>
        <p:spPr>
          <a:xfrm>
            <a:off x="4165346" y="3415534"/>
            <a:ext cx="1091565" cy="208279"/>
          </a:xfrm>
          <a:prstGeom prst="rect">
            <a:avLst/>
          </a:prstGeom>
        </p:spPr>
        <p:txBody>
          <a:bodyPr wrap="square" lIns="0" tIns="12700" rIns="0" bIns="0" rtlCol="0" vert="horz">
            <a:spAutoFit/>
          </a:bodyPr>
          <a:lstStyle/>
          <a:p>
            <a:pPr marL="12700">
              <a:lnSpc>
                <a:spcPct val="100000"/>
              </a:lnSpc>
              <a:spcBef>
                <a:spcPts val="100"/>
              </a:spcBef>
            </a:pPr>
            <a:r>
              <a:rPr dirty="0" sz="1200" spc="-20">
                <a:latin typeface="MS Mincho"/>
                <a:cs typeface="MS Mincho"/>
              </a:rPr>
              <a:t>・・・・・・・</a:t>
            </a:r>
            <a:endParaRPr sz="1200">
              <a:latin typeface="MS Mincho"/>
              <a:cs typeface="MS Mincho"/>
            </a:endParaRPr>
          </a:p>
        </p:txBody>
      </p:sp>
      <p:grpSp>
        <p:nvGrpSpPr>
          <p:cNvPr id="10" name="object 10" descr=""/>
          <p:cNvGrpSpPr/>
          <p:nvPr/>
        </p:nvGrpSpPr>
        <p:grpSpPr>
          <a:xfrm>
            <a:off x="1592389" y="7739443"/>
            <a:ext cx="4445635" cy="1165225"/>
            <a:chOff x="1592389" y="7739443"/>
            <a:chExt cx="4445635" cy="1165225"/>
          </a:xfrm>
        </p:grpSpPr>
        <p:sp>
          <p:nvSpPr>
            <p:cNvPr id="11" name="object 11" descr=""/>
            <p:cNvSpPr/>
            <p:nvPr/>
          </p:nvSpPr>
          <p:spPr>
            <a:xfrm>
              <a:off x="1597152" y="7744206"/>
              <a:ext cx="4436110" cy="1155700"/>
            </a:xfrm>
            <a:custGeom>
              <a:avLst/>
              <a:gdLst/>
              <a:ahLst/>
              <a:cxnLst/>
              <a:rect l="l" t="t" r="r" b="b"/>
              <a:pathLst>
                <a:path w="4436110" h="1155700">
                  <a:moveTo>
                    <a:pt x="4243578" y="0"/>
                  </a:moveTo>
                  <a:lnTo>
                    <a:pt x="192786" y="0"/>
                  </a:lnTo>
                  <a:lnTo>
                    <a:pt x="148516" y="5080"/>
                  </a:lnTo>
                  <a:lnTo>
                    <a:pt x="107912" y="19558"/>
                  </a:lnTo>
                  <a:lnTo>
                    <a:pt x="72121" y="42287"/>
                  </a:lnTo>
                  <a:lnTo>
                    <a:pt x="42287" y="72121"/>
                  </a:lnTo>
                  <a:lnTo>
                    <a:pt x="19558" y="107912"/>
                  </a:lnTo>
                  <a:lnTo>
                    <a:pt x="5080" y="148516"/>
                  </a:lnTo>
                  <a:lnTo>
                    <a:pt x="0" y="192786"/>
                  </a:lnTo>
                  <a:lnTo>
                    <a:pt x="0" y="962406"/>
                  </a:lnTo>
                  <a:lnTo>
                    <a:pt x="5080" y="1006675"/>
                  </a:lnTo>
                  <a:lnTo>
                    <a:pt x="19558" y="1047279"/>
                  </a:lnTo>
                  <a:lnTo>
                    <a:pt x="42287" y="1083070"/>
                  </a:lnTo>
                  <a:lnTo>
                    <a:pt x="72121" y="1112904"/>
                  </a:lnTo>
                  <a:lnTo>
                    <a:pt x="107912" y="1135633"/>
                  </a:lnTo>
                  <a:lnTo>
                    <a:pt x="148516" y="1150111"/>
                  </a:lnTo>
                  <a:lnTo>
                    <a:pt x="192786" y="1155192"/>
                  </a:lnTo>
                  <a:lnTo>
                    <a:pt x="4243578" y="1155192"/>
                  </a:lnTo>
                  <a:lnTo>
                    <a:pt x="4287565" y="1150111"/>
                  </a:lnTo>
                  <a:lnTo>
                    <a:pt x="4327966" y="1135633"/>
                  </a:lnTo>
                  <a:lnTo>
                    <a:pt x="4363622" y="1112904"/>
                  </a:lnTo>
                  <a:lnTo>
                    <a:pt x="4393374" y="1083070"/>
                  </a:lnTo>
                  <a:lnTo>
                    <a:pt x="4416061" y="1047279"/>
                  </a:lnTo>
                  <a:lnTo>
                    <a:pt x="4430523" y="1006675"/>
                  </a:lnTo>
                  <a:lnTo>
                    <a:pt x="4435602" y="962406"/>
                  </a:lnTo>
                  <a:lnTo>
                    <a:pt x="4435602" y="192786"/>
                  </a:lnTo>
                  <a:lnTo>
                    <a:pt x="4430523" y="148516"/>
                  </a:lnTo>
                  <a:lnTo>
                    <a:pt x="4416061" y="107912"/>
                  </a:lnTo>
                  <a:lnTo>
                    <a:pt x="4393374" y="72121"/>
                  </a:lnTo>
                  <a:lnTo>
                    <a:pt x="4363622" y="42287"/>
                  </a:lnTo>
                  <a:lnTo>
                    <a:pt x="4327966" y="19558"/>
                  </a:lnTo>
                  <a:lnTo>
                    <a:pt x="4287565" y="5080"/>
                  </a:lnTo>
                  <a:lnTo>
                    <a:pt x="4243578" y="0"/>
                  </a:lnTo>
                  <a:close/>
                </a:path>
              </a:pathLst>
            </a:custGeom>
            <a:solidFill>
              <a:srgbClr val="FFF1CB"/>
            </a:solidFill>
          </p:spPr>
          <p:txBody>
            <a:bodyPr wrap="square" lIns="0" tIns="0" rIns="0" bIns="0" rtlCol="0"/>
            <a:lstStyle/>
            <a:p/>
          </p:txBody>
        </p:sp>
        <p:sp>
          <p:nvSpPr>
            <p:cNvPr id="12" name="object 12" descr=""/>
            <p:cNvSpPr/>
            <p:nvPr/>
          </p:nvSpPr>
          <p:spPr>
            <a:xfrm>
              <a:off x="1597152" y="7744206"/>
              <a:ext cx="4436110" cy="1155700"/>
            </a:xfrm>
            <a:custGeom>
              <a:avLst/>
              <a:gdLst/>
              <a:ahLst/>
              <a:cxnLst/>
              <a:rect l="l" t="t" r="r" b="b"/>
              <a:pathLst>
                <a:path w="4436110" h="1155700">
                  <a:moveTo>
                    <a:pt x="0" y="192786"/>
                  </a:moveTo>
                  <a:lnTo>
                    <a:pt x="5080" y="148516"/>
                  </a:lnTo>
                  <a:lnTo>
                    <a:pt x="19558" y="107912"/>
                  </a:lnTo>
                  <a:lnTo>
                    <a:pt x="42287" y="72121"/>
                  </a:lnTo>
                  <a:lnTo>
                    <a:pt x="72121" y="42287"/>
                  </a:lnTo>
                  <a:lnTo>
                    <a:pt x="107912" y="19558"/>
                  </a:lnTo>
                  <a:lnTo>
                    <a:pt x="148516" y="5080"/>
                  </a:lnTo>
                  <a:lnTo>
                    <a:pt x="192786" y="0"/>
                  </a:lnTo>
                  <a:lnTo>
                    <a:pt x="4243578" y="0"/>
                  </a:lnTo>
                  <a:lnTo>
                    <a:pt x="4287565" y="5080"/>
                  </a:lnTo>
                  <a:lnTo>
                    <a:pt x="4327966" y="19558"/>
                  </a:lnTo>
                  <a:lnTo>
                    <a:pt x="4363622" y="42287"/>
                  </a:lnTo>
                  <a:lnTo>
                    <a:pt x="4393374" y="72121"/>
                  </a:lnTo>
                  <a:lnTo>
                    <a:pt x="4416061" y="107912"/>
                  </a:lnTo>
                  <a:lnTo>
                    <a:pt x="4430523" y="148516"/>
                  </a:lnTo>
                  <a:lnTo>
                    <a:pt x="4435602" y="192786"/>
                  </a:lnTo>
                  <a:lnTo>
                    <a:pt x="4435602" y="962406"/>
                  </a:lnTo>
                  <a:lnTo>
                    <a:pt x="4430523" y="1006675"/>
                  </a:lnTo>
                  <a:lnTo>
                    <a:pt x="4416061" y="1047279"/>
                  </a:lnTo>
                  <a:lnTo>
                    <a:pt x="4393374" y="1083070"/>
                  </a:lnTo>
                  <a:lnTo>
                    <a:pt x="4363622" y="1112904"/>
                  </a:lnTo>
                  <a:lnTo>
                    <a:pt x="4327966" y="1135633"/>
                  </a:lnTo>
                  <a:lnTo>
                    <a:pt x="4287565" y="1150111"/>
                  </a:lnTo>
                  <a:lnTo>
                    <a:pt x="4243578" y="1155192"/>
                  </a:lnTo>
                  <a:lnTo>
                    <a:pt x="192786" y="1155192"/>
                  </a:lnTo>
                  <a:lnTo>
                    <a:pt x="148516" y="1150111"/>
                  </a:lnTo>
                  <a:lnTo>
                    <a:pt x="107912" y="1135633"/>
                  </a:lnTo>
                  <a:lnTo>
                    <a:pt x="72121" y="1112904"/>
                  </a:lnTo>
                  <a:lnTo>
                    <a:pt x="42287" y="1083070"/>
                  </a:lnTo>
                  <a:lnTo>
                    <a:pt x="19558" y="1047279"/>
                  </a:lnTo>
                  <a:lnTo>
                    <a:pt x="5080" y="1006675"/>
                  </a:lnTo>
                  <a:lnTo>
                    <a:pt x="0" y="962406"/>
                  </a:lnTo>
                  <a:lnTo>
                    <a:pt x="0" y="192786"/>
                  </a:lnTo>
                  <a:close/>
                </a:path>
              </a:pathLst>
            </a:custGeom>
            <a:ln w="9525">
              <a:solidFill>
                <a:srgbClr val="000000"/>
              </a:solidFill>
            </a:ln>
          </p:spPr>
          <p:txBody>
            <a:bodyPr wrap="square" lIns="0" tIns="0" rIns="0" bIns="0" rtlCol="0"/>
            <a:lstStyle/>
            <a:p/>
          </p:txBody>
        </p:sp>
      </p:grpSp>
      <p:sp>
        <p:nvSpPr>
          <p:cNvPr id="13" name="object 13" descr=""/>
          <p:cNvSpPr txBox="1"/>
          <p:nvPr/>
        </p:nvSpPr>
        <p:spPr>
          <a:xfrm>
            <a:off x="1743710" y="7911788"/>
            <a:ext cx="4213860" cy="780415"/>
          </a:xfrm>
          <a:prstGeom prst="rect">
            <a:avLst/>
          </a:prstGeom>
        </p:spPr>
        <p:txBody>
          <a:bodyPr wrap="square" lIns="0" tIns="12700" rIns="0" bIns="0" rtlCol="0" vert="horz">
            <a:spAutoFit/>
          </a:bodyPr>
          <a:lstStyle/>
          <a:p>
            <a:pPr marL="12700" marR="5080">
              <a:lnSpc>
                <a:spcPct val="150000"/>
              </a:lnSpc>
              <a:spcBef>
                <a:spcPts val="100"/>
              </a:spcBef>
            </a:pPr>
            <a:r>
              <a:rPr dirty="0" sz="1100" spc="-20">
                <a:latin typeface="MS Mincho"/>
                <a:cs typeface="MS Mincho"/>
              </a:rPr>
              <a:t>本説明書はチェックアイ</a:t>
            </a:r>
            <a:r>
              <a:rPr dirty="0" sz="1100" spc="-10">
                <a:latin typeface="MS Mincho"/>
                <a:cs typeface="MS Mincho"/>
              </a:rPr>
              <a:t>DX</a:t>
            </a:r>
            <a:r>
              <a:rPr dirty="0" sz="1100" spc="-25">
                <a:latin typeface="MS Mincho"/>
                <a:cs typeface="MS Mincho"/>
              </a:rPr>
              <a:t>の基本操作について説明したものです。医療機関名、 患者氏名は仮名に変換してあります。</a:t>
            </a:r>
            <a:endParaRPr sz="1100">
              <a:latin typeface="MS Mincho"/>
              <a:cs typeface="MS Mincho"/>
            </a:endParaRPr>
          </a:p>
          <a:p>
            <a:pPr marL="12700">
              <a:lnSpc>
                <a:spcPct val="100000"/>
              </a:lnSpc>
              <a:spcBef>
                <a:spcPts val="660"/>
              </a:spcBef>
            </a:pPr>
            <a:r>
              <a:rPr dirty="0" sz="1100" spc="-25">
                <a:latin typeface="MS Mincho"/>
                <a:cs typeface="MS Mincho"/>
              </a:rPr>
              <a:t>詳細はホームページの操作マニュアルを参照してください。</a:t>
            </a:r>
            <a:endParaRPr sz="1100">
              <a:latin typeface="MS Mincho"/>
              <a:cs typeface="MS Mincho"/>
            </a:endParaRPr>
          </a:p>
        </p:txBody>
      </p:sp>
      <p:pic>
        <p:nvPicPr>
          <p:cNvPr id="14" name="object 14" descr=""/>
          <p:cNvPicPr/>
          <p:nvPr/>
        </p:nvPicPr>
        <p:blipFill>
          <a:blip r:embed="rId2" cstate="print"/>
          <a:stretch>
            <a:fillRect/>
          </a:stretch>
        </p:blipFill>
        <p:spPr>
          <a:xfrm>
            <a:off x="2519172" y="1111758"/>
            <a:ext cx="2369057" cy="531608"/>
          </a:xfrm>
          <a:prstGeom prst="rect">
            <a:avLst/>
          </a:prstGeom>
        </p:spPr>
      </p:pic>
      <p:sp>
        <p:nvSpPr>
          <p:cNvPr id="15" name="object 15" descr=""/>
          <p:cNvSpPr txBox="1"/>
          <p:nvPr/>
        </p:nvSpPr>
        <p:spPr>
          <a:xfrm>
            <a:off x="3900170" y="9344655"/>
            <a:ext cx="425450" cy="505459"/>
          </a:xfrm>
          <a:prstGeom prst="rect">
            <a:avLst/>
          </a:prstGeom>
        </p:spPr>
        <p:txBody>
          <a:bodyPr wrap="square" lIns="0" tIns="12700" rIns="0" bIns="0" rtlCol="0" vert="horz">
            <a:spAutoFit/>
          </a:bodyPr>
          <a:lstStyle/>
          <a:p>
            <a:pPr marL="12700" marR="5080">
              <a:lnSpc>
                <a:spcPct val="150000"/>
              </a:lnSpc>
              <a:spcBef>
                <a:spcPts val="100"/>
              </a:spcBef>
            </a:pPr>
            <a:r>
              <a:rPr dirty="0" sz="1050" spc="-20">
                <a:latin typeface="MS Mincho"/>
                <a:cs typeface="MS Mincho"/>
              </a:rPr>
              <a:t>開発：販売：</a:t>
            </a:r>
            <a:endParaRPr sz="1050">
              <a:latin typeface="MS Mincho"/>
              <a:cs typeface="MS Mincho"/>
            </a:endParaRPr>
          </a:p>
        </p:txBody>
      </p:sp>
      <p:pic>
        <p:nvPicPr>
          <p:cNvPr id="16" name="object 16" descr=""/>
          <p:cNvPicPr/>
          <p:nvPr/>
        </p:nvPicPr>
        <p:blipFill>
          <a:blip r:embed="rId3" cstate="print"/>
          <a:stretch>
            <a:fillRect/>
          </a:stretch>
        </p:blipFill>
        <p:spPr>
          <a:xfrm>
            <a:off x="4343865" y="9686309"/>
            <a:ext cx="731082" cy="166467"/>
          </a:xfrm>
          <a:prstGeom prst="rect">
            <a:avLst/>
          </a:prstGeom>
        </p:spPr>
      </p:pic>
      <p:pic>
        <p:nvPicPr>
          <p:cNvPr id="17" name="object 17" descr=""/>
          <p:cNvPicPr/>
          <p:nvPr/>
        </p:nvPicPr>
        <p:blipFill>
          <a:blip r:embed="rId4" cstate="print"/>
          <a:stretch>
            <a:fillRect/>
          </a:stretch>
        </p:blipFill>
        <p:spPr>
          <a:xfrm>
            <a:off x="5199626" y="9681737"/>
            <a:ext cx="1264136" cy="166467"/>
          </a:xfrm>
          <a:prstGeom prst="rect">
            <a:avLst/>
          </a:prstGeom>
        </p:spPr>
      </p:pic>
      <p:sp>
        <p:nvSpPr>
          <p:cNvPr id="18" name="object 18" descr=""/>
          <p:cNvSpPr txBox="1"/>
          <p:nvPr/>
        </p:nvSpPr>
        <p:spPr>
          <a:xfrm>
            <a:off x="5549900" y="3041391"/>
            <a:ext cx="110489" cy="208279"/>
          </a:xfrm>
          <a:prstGeom prst="rect">
            <a:avLst/>
          </a:prstGeom>
        </p:spPr>
        <p:txBody>
          <a:bodyPr wrap="square" lIns="0" tIns="12700" rIns="0" bIns="0" rtlCol="0" vert="horz">
            <a:spAutoFit/>
          </a:bodyPr>
          <a:lstStyle/>
          <a:p>
            <a:pPr marL="12700">
              <a:lnSpc>
                <a:spcPct val="100000"/>
              </a:lnSpc>
              <a:spcBef>
                <a:spcPts val="100"/>
              </a:spcBef>
            </a:pPr>
            <a:r>
              <a:rPr dirty="0" sz="1200" spc="-50">
                <a:latin typeface="Century"/>
                <a:cs typeface="Century"/>
              </a:rPr>
              <a:t>5</a:t>
            </a:r>
            <a:endParaRPr sz="1200">
              <a:latin typeface="Century"/>
              <a:cs typeface="Century"/>
            </a:endParaRPr>
          </a:p>
        </p:txBody>
      </p:sp>
      <p:sp>
        <p:nvSpPr>
          <p:cNvPr id="19" name="object 19" descr=""/>
          <p:cNvSpPr txBox="1"/>
          <p:nvPr/>
        </p:nvSpPr>
        <p:spPr>
          <a:xfrm>
            <a:off x="5556758" y="3394196"/>
            <a:ext cx="110489" cy="208279"/>
          </a:xfrm>
          <a:prstGeom prst="rect">
            <a:avLst/>
          </a:prstGeom>
        </p:spPr>
        <p:txBody>
          <a:bodyPr wrap="square" lIns="0" tIns="12700" rIns="0" bIns="0" rtlCol="0" vert="horz">
            <a:spAutoFit/>
          </a:bodyPr>
          <a:lstStyle/>
          <a:p>
            <a:pPr marL="12700">
              <a:lnSpc>
                <a:spcPct val="100000"/>
              </a:lnSpc>
              <a:spcBef>
                <a:spcPts val="100"/>
              </a:spcBef>
            </a:pPr>
            <a:r>
              <a:rPr dirty="0" sz="1200" spc="-50">
                <a:latin typeface="Century"/>
                <a:cs typeface="Century"/>
              </a:rPr>
              <a:t>9</a:t>
            </a:r>
            <a:endParaRPr sz="1200">
              <a:latin typeface="Century"/>
              <a:cs typeface="Century"/>
            </a:endParaRPr>
          </a:p>
        </p:txBody>
      </p:sp>
      <p:pic>
        <p:nvPicPr>
          <p:cNvPr id="20" name="object 20" descr=""/>
          <p:cNvPicPr/>
          <p:nvPr/>
        </p:nvPicPr>
        <p:blipFill>
          <a:blip r:embed="rId5" cstate="print"/>
          <a:stretch>
            <a:fillRect/>
          </a:stretch>
        </p:blipFill>
        <p:spPr>
          <a:xfrm>
            <a:off x="4410455" y="9432797"/>
            <a:ext cx="2057537" cy="1995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430274" y="7204709"/>
            <a:ext cx="4763262" cy="3254502"/>
          </a:xfrm>
          <a:prstGeom prst="rect">
            <a:avLst/>
          </a:prstGeom>
        </p:spPr>
      </p:pic>
      <p:grpSp>
        <p:nvGrpSpPr>
          <p:cNvPr id="3" name="object 3" descr=""/>
          <p:cNvGrpSpPr/>
          <p:nvPr/>
        </p:nvGrpSpPr>
        <p:grpSpPr>
          <a:xfrm>
            <a:off x="1359408" y="2441448"/>
            <a:ext cx="4763770" cy="3271520"/>
            <a:chOff x="1359408" y="2441448"/>
            <a:chExt cx="4763770" cy="3271520"/>
          </a:xfrm>
        </p:grpSpPr>
        <p:pic>
          <p:nvPicPr>
            <p:cNvPr id="4" name="object 4" descr=""/>
            <p:cNvPicPr/>
            <p:nvPr/>
          </p:nvPicPr>
          <p:blipFill>
            <a:blip r:embed="rId3" cstate="print"/>
            <a:stretch>
              <a:fillRect/>
            </a:stretch>
          </p:blipFill>
          <p:spPr>
            <a:xfrm>
              <a:off x="1359408" y="2441448"/>
              <a:ext cx="4763262" cy="3271266"/>
            </a:xfrm>
            <a:prstGeom prst="rect">
              <a:avLst/>
            </a:prstGeom>
          </p:spPr>
        </p:pic>
        <p:sp>
          <p:nvSpPr>
            <p:cNvPr id="5" name="object 5" descr=""/>
            <p:cNvSpPr/>
            <p:nvPr/>
          </p:nvSpPr>
          <p:spPr>
            <a:xfrm>
              <a:off x="1411224" y="5227320"/>
              <a:ext cx="2654935" cy="220345"/>
            </a:xfrm>
            <a:custGeom>
              <a:avLst/>
              <a:gdLst/>
              <a:ahLst/>
              <a:cxnLst/>
              <a:rect l="l" t="t" r="r" b="b"/>
              <a:pathLst>
                <a:path w="2654935" h="220345">
                  <a:moveTo>
                    <a:pt x="0" y="36575"/>
                  </a:moveTo>
                  <a:lnTo>
                    <a:pt x="2928" y="22502"/>
                  </a:lnTo>
                  <a:lnTo>
                    <a:pt x="10858" y="10858"/>
                  </a:lnTo>
                  <a:lnTo>
                    <a:pt x="22502" y="2928"/>
                  </a:lnTo>
                  <a:lnTo>
                    <a:pt x="36576" y="0"/>
                  </a:lnTo>
                  <a:lnTo>
                    <a:pt x="2618232" y="0"/>
                  </a:lnTo>
                  <a:lnTo>
                    <a:pt x="2632305" y="2928"/>
                  </a:lnTo>
                  <a:lnTo>
                    <a:pt x="2643949" y="10858"/>
                  </a:lnTo>
                  <a:lnTo>
                    <a:pt x="2651879" y="22502"/>
                  </a:lnTo>
                  <a:lnTo>
                    <a:pt x="2654808" y="36575"/>
                  </a:lnTo>
                  <a:lnTo>
                    <a:pt x="2654808" y="183641"/>
                  </a:lnTo>
                  <a:lnTo>
                    <a:pt x="2651879" y="198036"/>
                  </a:lnTo>
                  <a:lnTo>
                    <a:pt x="2643949" y="209645"/>
                  </a:lnTo>
                  <a:lnTo>
                    <a:pt x="2632305" y="217396"/>
                  </a:lnTo>
                  <a:lnTo>
                    <a:pt x="2618232" y="220217"/>
                  </a:lnTo>
                  <a:lnTo>
                    <a:pt x="36576" y="220217"/>
                  </a:lnTo>
                  <a:lnTo>
                    <a:pt x="22502" y="217396"/>
                  </a:lnTo>
                  <a:lnTo>
                    <a:pt x="10858" y="209645"/>
                  </a:lnTo>
                  <a:lnTo>
                    <a:pt x="2928" y="198036"/>
                  </a:lnTo>
                  <a:lnTo>
                    <a:pt x="0" y="183641"/>
                  </a:lnTo>
                  <a:lnTo>
                    <a:pt x="0" y="36575"/>
                  </a:lnTo>
                  <a:close/>
                </a:path>
              </a:pathLst>
            </a:custGeom>
            <a:ln w="19037">
              <a:solidFill>
                <a:srgbClr val="FF0000"/>
              </a:solidFill>
            </a:ln>
          </p:spPr>
          <p:txBody>
            <a:bodyPr wrap="square" lIns="0" tIns="0" rIns="0" bIns="0" rtlCol="0"/>
            <a:lstStyle/>
            <a:p/>
          </p:txBody>
        </p:sp>
      </p:grpSp>
      <p:sp>
        <p:nvSpPr>
          <p:cNvPr id="6" name="object 6" descr=""/>
          <p:cNvSpPr txBox="1"/>
          <p:nvPr/>
        </p:nvSpPr>
        <p:spPr>
          <a:xfrm>
            <a:off x="1127252" y="1557778"/>
            <a:ext cx="3935095"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医療費請求書「コメントコード抜けチェック」ケースです。</a:t>
            </a:r>
            <a:endParaRPr sz="1100">
              <a:latin typeface="MS Mincho"/>
              <a:cs typeface="MS Mincho"/>
            </a:endParaRPr>
          </a:p>
        </p:txBody>
      </p:sp>
      <p:sp>
        <p:nvSpPr>
          <p:cNvPr id="7" name="object 7" descr=""/>
          <p:cNvSpPr txBox="1"/>
          <p:nvPr/>
        </p:nvSpPr>
        <p:spPr>
          <a:xfrm>
            <a:off x="1365503" y="1806701"/>
            <a:ext cx="4270375" cy="600710"/>
          </a:xfrm>
          <a:prstGeom prst="rect">
            <a:avLst/>
          </a:prstGeom>
          <a:ln w="9525">
            <a:solidFill>
              <a:srgbClr val="FF0000"/>
            </a:solidFill>
          </a:ln>
        </p:spPr>
        <p:txBody>
          <a:bodyPr wrap="square" lIns="0" tIns="49530" rIns="0" bIns="0" rtlCol="0" vert="horz">
            <a:spAutoFit/>
          </a:bodyPr>
          <a:lstStyle/>
          <a:p>
            <a:pPr marL="92075" marR="680085">
              <a:lnSpc>
                <a:spcPct val="100000"/>
              </a:lnSpc>
              <a:spcBef>
                <a:spcPts val="390"/>
              </a:spcBef>
            </a:pPr>
            <a:r>
              <a:rPr dirty="0" sz="1100" spc="-20">
                <a:latin typeface="MS Mincho"/>
                <a:cs typeface="MS Mincho"/>
              </a:rPr>
              <a:t>「在宅移行早期加算（在医総管・施医総管）</a:t>
            </a:r>
            <a:r>
              <a:rPr dirty="0" sz="1100" spc="-30">
                <a:latin typeface="MS Mincho"/>
                <a:cs typeface="MS Mincho"/>
              </a:rPr>
              <a:t>」に必要な</a:t>
            </a:r>
            <a:r>
              <a:rPr dirty="0" sz="1100" spc="-25">
                <a:latin typeface="MS Mincho"/>
                <a:cs typeface="MS Mincho"/>
              </a:rPr>
              <a:t>コメントコードは初回の該当管理料を算定した年月日</a:t>
            </a:r>
            <a:r>
              <a:rPr dirty="0" sz="1100" spc="-50">
                <a:latin typeface="MS Mincho"/>
                <a:cs typeface="MS Mincho"/>
              </a:rPr>
              <a:t> </a:t>
            </a:r>
            <a:r>
              <a:rPr dirty="0" sz="1100" spc="-25">
                <a:latin typeface="MS Mincho"/>
                <a:cs typeface="MS Mincho"/>
              </a:rPr>
              <a:t>が記載されていないため不合格と判定されました。</a:t>
            </a:r>
            <a:endParaRPr sz="1100">
              <a:latin typeface="MS Mincho"/>
              <a:cs typeface="MS Mincho"/>
            </a:endParaRPr>
          </a:p>
        </p:txBody>
      </p:sp>
      <p:sp>
        <p:nvSpPr>
          <p:cNvPr id="8" name="object 8" descr=""/>
          <p:cNvSpPr txBox="1"/>
          <p:nvPr/>
        </p:nvSpPr>
        <p:spPr>
          <a:xfrm>
            <a:off x="1391411" y="4424934"/>
            <a:ext cx="2893060" cy="600075"/>
          </a:xfrm>
          <a:prstGeom prst="rect">
            <a:avLst/>
          </a:prstGeom>
          <a:solidFill>
            <a:srgbClr val="FFFFFF"/>
          </a:solidFill>
          <a:ln w="9525">
            <a:solidFill>
              <a:srgbClr val="FF0000"/>
            </a:solidFill>
          </a:ln>
        </p:spPr>
        <p:txBody>
          <a:bodyPr wrap="square" lIns="0" tIns="48895" rIns="0" bIns="0" rtlCol="0" vert="horz">
            <a:spAutoFit/>
          </a:bodyPr>
          <a:lstStyle/>
          <a:p>
            <a:pPr marL="91440" marR="273050">
              <a:lnSpc>
                <a:spcPct val="100000"/>
              </a:lnSpc>
              <a:spcBef>
                <a:spcPts val="385"/>
              </a:spcBef>
            </a:pPr>
            <a:r>
              <a:rPr dirty="0" sz="1100" spc="-25">
                <a:latin typeface="MS Mincho"/>
                <a:cs typeface="MS Mincho"/>
              </a:rPr>
              <a:t>メッセージには「レセプト適要欄に必要なコメントコードはありません。</a:t>
            </a:r>
            <a:endParaRPr sz="1100">
              <a:latin typeface="MS Mincho"/>
              <a:cs typeface="MS Mincho"/>
            </a:endParaRPr>
          </a:p>
          <a:p>
            <a:pPr marL="91440">
              <a:lnSpc>
                <a:spcPct val="100000"/>
              </a:lnSpc>
            </a:pPr>
            <a:r>
              <a:rPr dirty="0" sz="1100" spc="-25">
                <a:latin typeface="MS Mincho"/>
                <a:cs typeface="MS Mincho"/>
              </a:rPr>
              <a:t>「〇〇〇を記載するもの」と表示されます。</a:t>
            </a:r>
            <a:endParaRPr sz="1100">
              <a:latin typeface="MS Mincho"/>
              <a:cs typeface="MS Mincho"/>
            </a:endParaRPr>
          </a:p>
        </p:txBody>
      </p:sp>
      <p:grpSp>
        <p:nvGrpSpPr>
          <p:cNvPr id="9" name="object 9" descr=""/>
          <p:cNvGrpSpPr/>
          <p:nvPr/>
        </p:nvGrpSpPr>
        <p:grpSpPr>
          <a:xfrm>
            <a:off x="1736407" y="2973895"/>
            <a:ext cx="4275455" cy="2267585"/>
            <a:chOff x="1736407" y="2973895"/>
            <a:chExt cx="4275455" cy="2267585"/>
          </a:xfrm>
        </p:grpSpPr>
        <p:sp>
          <p:nvSpPr>
            <p:cNvPr id="10" name="object 10" descr=""/>
            <p:cNvSpPr/>
            <p:nvPr/>
          </p:nvSpPr>
          <p:spPr>
            <a:xfrm>
              <a:off x="3441192" y="3627881"/>
              <a:ext cx="1949450" cy="154305"/>
            </a:xfrm>
            <a:custGeom>
              <a:avLst/>
              <a:gdLst/>
              <a:ahLst/>
              <a:cxnLst/>
              <a:rect l="l" t="t" r="r" b="b"/>
              <a:pathLst>
                <a:path w="1949450" h="154304">
                  <a:moveTo>
                    <a:pt x="0" y="25907"/>
                  </a:moveTo>
                  <a:lnTo>
                    <a:pt x="2012" y="15751"/>
                  </a:lnTo>
                  <a:lnTo>
                    <a:pt x="7524" y="7524"/>
                  </a:lnTo>
                  <a:lnTo>
                    <a:pt x="15751" y="2012"/>
                  </a:lnTo>
                  <a:lnTo>
                    <a:pt x="25908" y="0"/>
                  </a:lnTo>
                  <a:lnTo>
                    <a:pt x="1924050" y="0"/>
                  </a:lnTo>
                  <a:lnTo>
                    <a:pt x="1933765" y="2012"/>
                  </a:lnTo>
                  <a:lnTo>
                    <a:pt x="1941766" y="7524"/>
                  </a:lnTo>
                  <a:lnTo>
                    <a:pt x="1947195" y="15751"/>
                  </a:lnTo>
                  <a:lnTo>
                    <a:pt x="1949195" y="25907"/>
                  </a:lnTo>
                  <a:lnTo>
                    <a:pt x="1949195" y="128015"/>
                  </a:lnTo>
                  <a:lnTo>
                    <a:pt x="1947195" y="138172"/>
                  </a:lnTo>
                  <a:lnTo>
                    <a:pt x="1941766" y="146399"/>
                  </a:lnTo>
                  <a:lnTo>
                    <a:pt x="1933765" y="151911"/>
                  </a:lnTo>
                  <a:lnTo>
                    <a:pt x="1924050" y="153923"/>
                  </a:lnTo>
                  <a:lnTo>
                    <a:pt x="25908" y="153923"/>
                  </a:lnTo>
                  <a:lnTo>
                    <a:pt x="15751" y="151911"/>
                  </a:lnTo>
                  <a:lnTo>
                    <a:pt x="7524" y="146399"/>
                  </a:lnTo>
                  <a:lnTo>
                    <a:pt x="2012" y="138172"/>
                  </a:lnTo>
                  <a:lnTo>
                    <a:pt x="0" y="128015"/>
                  </a:lnTo>
                  <a:lnTo>
                    <a:pt x="0" y="25907"/>
                  </a:lnTo>
                  <a:close/>
                </a:path>
              </a:pathLst>
            </a:custGeom>
            <a:ln w="19037">
              <a:solidFill>
                <a:srgbClr val="FF0000"/>
              </a:solidFill>
            </a:ln>
          </p:spPr>
          <p:txBody>
            <a:bodyPr wrap="square" lIns="0" tIns="0" rIns="0" bIns="0" rtlCol="0"/>
            <a:lstStyle/>
            <a:p/>
          </p:txBody>
        </p:sp>
        <p:sp>
          <p:nvSpPr>
            <p:cNvPr id="11" name="object 11" descr=""/>
            <p:cNvSpPr/>
            <p:nvPr/>
          </p:nvSpPr>
          <p:spPr>
            <a:xfrm>
              <a:off x="3585210" y="3268979"/>
              <a:ext cx="204470" cy="326390"/>
            </a:xfrm>
            <a:custGeom>
              <a:avLst/>
              <a:gdLst/>
              <a:ahLst/>
              <a:cxnLst/>
              <a:rect l="l" t="t" r="r" b="b"/>
              <a:pathLst>
                <a:path w="204470" h="326389">
                  <a:moveTo>
                    <a:pt x="74492" y="88753"/>
                  </a:moveTo>
                  <a:lnTo>
                    <a:pt x="41838" y="107992"/>
                  </a:lnTo>
                  <a:lnTo>
                    <a:pt x="171450" y="326135"/>
                  </a:lnTo>
                  <a:lnTo>
                    <a:pt x="204215" y="307085"/>
                  </a:lnTo>
                  <a:lnTo>
                    <a:pt x="74492" y="88753"/>
                  </a:lnTo>
                  <a:close/>
                </a:path>
                <a:path w="204470" h="326389">
                  <a:moveTo>
                    <a:pt x="0" y="0"/>
                  </a:moveTo>
                  <a:lnTo>
                    <a:pt x="9144" y="127253"/>
                  </a:lnTo>
                  <a:lnTo>
                    <a:pt x="41838" y="107992"/>
                  </a:lnTo>
                  <a:lnTo>
                    <a:pt x="32003" y="91439"/>
                  </a:lnTo>
                  <a:lnTo>
                    <a:pt x="64769" y="72389"/>
                  </a:lnTo>
                  <a:lnTo>
                    <a:pt x="102268" y="72389"/>
                  </a:lnTo>
                  <a:lnTo>
                    <a:pt x="107442" y="69341"/>
                  </a:lnTo>
                  <a:lnTo>
                    <a:pt x="0" y="0"/>
                  </a:lnTo>
                  <a:close/>
                </a:path>
                <a:path w="204470" h="326389">
                  <a:moveTo>
                    <a:pt x="64769" y="72389"/>
                  </a:moveTo>
                  <a:lnTo>
                    <a:pt x="32003" y="91439"/>
                  </a:lnTo>
                  <a:lnTo>
                    <a:pt x="41838" y="107992"/>
                  </a:lnTo>
                  <a:lnTo>
                    <a:pt x="74492" y="88753"/>
                  </a:lnTo>
                  <a:lnTo>
                    <a:pt x="64769" y="72389"/>
                  </a:lnTo>
                  <a:close/>
                </a:path>
                <a:path w="204470" h="326389">
                  <a:moveTo>
                    <a:pt x="102268" y="72389"/>
                  </a:moveTo>
                  <a:lnTo>
                    <a:pt x="64769" y="72389"/>
                  </a:lnTo>
                  <a:lnTo>
                    <a:pt x="74492" y="88753"/>
                  </a:lnTo>
                  <a:lnTo>
                    <a:pt x="102268" y="72389"/>
                  </a:lnTo>
                  <a:close/>
                </a:path>
              </a:pathLst>
            </a:custGeom>
            <a:solidFill>
              <a:srgbClr val="FF0000"/>
            </a:solidFill>
          </p:spPr>
          <p:txBody>
            <a:bodyPr wrap="square" lIns="0" tIns="0" rIns="0" bIns="0" rtlCol="0"/>
            <a:lstStyle/>
            <a:p/>
          </p:txBody>
        </p:sp>
        <p:pic>
          <p:nvPicPr>
            <p:cNvPr id="12" name="object 12" descr=""/>
            <p:cNvPicPr/>
            <p:nvPr/>
          </p:nvPicPr>
          <p:blipFill>
            <a:blip r:embed="rId4" cstate="print"/>
            <a:stretch>
              <a:fillRect/>
            </a:stretch>
          </p:blipFill>
          <p:spPr>
            <a:xfrm>
              <a:off x="1741932" y="2977895"/>
              <a:ext cx="4264152" cy="294894"/>
            </a:xfrm>
            <a:prstGeom prst="rect">
              <a:avLst/>
            </a:prstGeom>
          </p:spPr>
        </p:pic>
        <p:sp>
          <p:nvSpPr>
            <p:cNvPr id="13" name="object 13" descr=""/>
            <p:cNvSpPr/>
            <p:nvPr/>
          </p:nvSpPr>
          <p:spPr>
            <a:xfrm>
              <a:off x="1741170" y="2978657"/>
              <a:ext cx="4265930" cy="295275"/>
            </a:xfrm>
            <a:custGeom>
              <a:avLst/>
              <a:gdLst/>
              <a:ahLst/>
              <a:cxnLst/>
              <a:rect l="l" t="t" r="r" b="b"/>
              <a:pathLst>
                <a:path w="4265930" h="295275">
                  <a:moveTo>
                    <a:pt x="0" y="0"/>
                  </a:moveTo>
                  <a:lnTo>
                    <a:pt x="4265676" y="0"/>
                  </a:lnTo>
                  <a:lnTo>
                    <a:pt x="4265676" y="294894"/>
                  </a:lnTo>
                  <a:lnTo>
                    <a:pt x="0" y="294894"/>
                  </a:lnTo>
                  <a:lnTo>
                    <a:pt x="0" y="0"/>
                  </a:lnTo>
                  <a:close/>
                </a:path>
              </a:pathLst>
            </a:custGeom>
            <a:ln w="9525">
              <a:solidFill>
                <a:srgbClr val="FF0000"/>
              </a:solidFill>
            </a:ln>
          </p:spPr>
          <p:txBody>
            <a:bodyPr wrap="square" lIns="0" tIns="0" rIns="0" bIns="0" rtlCol="0"/>
            <a:lstStyle/>
            <a:p/>
          </p:txBody>
        </p:sp>
        <p:pic>
          <p:nvPicPr>
            <p:cNvPr id="14" name="object 14" descr=""/>
            <p:cNvPicPr/>
            <p:nvPr/>
          </p:nvPicPr>
          <p:blipFill>
            <a:blip r:embed="rId5" cstate="print"/>
            <a:stretch>
              <a:fillRect/>
            </a:stretch>
          </p:blipFill>
          <p:spPr>
            <a:xfrm>
              <a:off x="2836926" y="5024627"/>
              <a:ext cx="223265" cy="216408"/>
            </a:xfrm>
            <a:prstGeom prst="rect">
              <a:avLst/>
            </a:prstGeom>
          </p:spPr>
        </p:pic>
      </p:grpSp>
      <p:sp>
        <p:nvSpPr>
          <p:cNvPr id="15" name="object 15" descr=""/>
          <p:cNvSpPr txBox="1"/>
          <p:nvPr/>
        </p:nvSpPr>
        <p:spPr>
          <a:xfrm>
            <a:off x="3195320" y="3525262"/>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6" name="object 16" descr=""/>
          <p:cNvSpPr txBox="1"/>
          <p:nvPr/>
        </p:nvSpPr>
        <p:spPr>
          <a:xfrm>
            <a:off x="1131816" y="515593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17" name="object 17" descr=""/>
          <p:cNvSpPr txBox="1"/>
          <p:nvPr/>
        </p:nvSpPr>
        <p:spPr>
          <a:xfrm>
            <a:off x="1377188" y="5803342"/>
            <a:ext cx="4492625" cy="1282065"/>
          </a:xfrm>
          <a:prstGeom prst="rect">
            <a:avLst/>
          </a:prstGeom>
        </p:spPr>
        <p:txBody>
          <a:bodyPr wrap="square" lIns="0" tIns="12700" rIns="0" bIns="0" rtlCol="0" vert="horz">
            <a:spAutoFit/>
          </a:bodyPr>
          <a:lstStyle/>
          <a:p>
            <a:pPr algn="just" marL="292100" marR="5080" indent="-280035">
              <a:lnSpc>
                <a:spcPct val="124800"/>
              </a:lnSpc>
              <a:spcBef>
                <a:spcPts val="100"/>
              </a:spcBef>
            </a:pPr>
            <a:r>
              <a:rPr dirty="0" sz="1100" spc="250">
                <a:solidFill>
                  <a:srgbClr val="FF0000"/>
                </a:solidFill>
                <a:latin typeface="MS Mincho"/>
                <a:cs typeface="MS Mincho"/>
              </a:rPr>
              <a:t>① </a:t>
            </a:r>
            <a:r>
              <a:rPr dirty="0" sz="1100" spc="-20">
                <a:latin typeface="MS Mincho"/>
                <a:cs typeface="MS Mincho"/>
              </a:rPr>
              <a:t>該当摘要欄「在宅移行早期加算</a:t>
            </a:r>
            <a:r>
              <a:rPr dirty="0" sz="1100" spc="-10">
                <a:latin typeface="MS Mincho"/>
                <a:cs typeface="MS Mincho"/>
              </a:rPr>
              <a:t>（</a:t>
            </a:r>
            <a:r>
              <a:rPr dirty="0" sz="1100" spc="-20">
                <a:latin typeface="MS Mincho"/>
                <a:cs typeface="MS Mincho"/>
              </a:rPr>
              <a:t>在医総管・施医総管</a:t>
            </a:r>
            <a:r>
              <a:rPr dirty="0" sz="1100" spc="-10">
                <a:latin typeface="MS Mincho"/>
                <a:cs typeface="MS Mincho"/>
              </a:rPr>
              <a:t>）</a:t>
            </a:r>
            <a:r>
              <a:rPr dirty="0" sz="1100" spc="-30">
                <a:latin typeface="MS Mincho"/>
                <a:cs typeface="MS Mincho"/>
              </a:rPr>
              <a:t>」をダブル</a:t>
            </a:r>
            <a:r>
              <a:rPr dirty="0" sz="1100" spc="-25">
                <a:latin typeface="MS Mincho"/>
                <a:cs typeface="MS Mincho"/>
              </a:rPr>
              <a:t>クリックすると病名漏れの「適応症修正画面」が表示されますが、病名漏れ点検ではなく「精密点検」結果として不合格ですので該当事項ではありません。</a:t>
            </a:r>
            <a:endParaRPr sz="1100">
              <a:latin typeface="MS Mincho"/>
              <a:cs typeface="MS Mincho"/>
            </a:endParaRPr>
          </a:p>
          <a:p>
            <a:pPr algn="just" marL="12700">
              <a:lnSpc>
                <a:spcPct val="100000"/>
              </a:lnSpc>
              <a:spcBef>
                <a:spcPts val="330"/>
              </a:spcBef>
            </a:pPr>
            <a:r>
              <a:rPr dirty="0" sz="1100" spc="70">
                <a:solidFill>
                  <a:srgbClr val="FF0000"/>
                </a:solidFill>
                <a:latin typeface="MS Mincho"/>
                <a:cs typeface="MS Mincho"/>
              </a:rPr>
              <a:t>②  </a:t>
            </a:r>
            <a:r>
              <a:rPr dirty="0" sz="1100" spc="-25">
                <a:latin typeface="MS Mincho"/>
                <a:cs typeface="MS Mincho"/>
              </a:rPr>
              <a:t>精密点検の場合には「点検メッセージ」をダブルクリックすると</a:t>
            </a:r>
            <a:endParaRPr sz="1100">
              <a:latin typeface="MS Mincho"/>
              <a:cs typeface="MS Mincho"/>
            </a:endParaRPr>
          </a:p>
          <a:p>
            <a:pPr marL="292100">
              <a:lnSpc>
                <a:spcPct val="100000"/>
              </a:lnSpc>
              <a:spcBef>
                <a:spcPts val="330"/>
              </a:spcBef>
            </a:pPr>
            <a:r>
              <a:rPr dirty="0" sz="1100" spc="-25">
                <a:latin typeface="MS Mincho"/>
                <a:cs typeface="MS Mincho"/>
              </a:rPr>
              <a:t>「コメントコードチェック設定」情報が表示されます。</a:t>
            </a:r>
            <a:endParaRPr sz="1100">
              <a:latin typeface="MS Mincho"/>
              <a:cs typeface="MS Mincho"/>
            </a:endParaRPr>
          </a:p>
        </p:txBody>
      </p:sp>
      <p:grpSp>
        <p:nvGrpSpPr>
          <p:cNvPr id="18" name="object 18" descr=""/>
          <p:cNvGrpSpPr/>
          <p:nvPr/>
        </p:nvGrpSpPr>
        <p:grpSpPr>
          <a:xfrm>
            <a:off x="819911" y="5306567"/>
            <a:ext cx="5187315" cy="4422140"/>
            <a:chOff x="819911" y="5306567"/>
            <a:chExt cx="5187315" cy="4422140"/>
          </a:xfrm>
        </p:grpSpPr>
        <p:sp>
          <p:nvSpPr>
            <p:cNvPr id="19" name="object 19" descr=""/>
            <p:cNvSpPr/>
            <p:nvPr/>
          </p:nvSpPr>
          <p:spPr>
            <a:xfrm>
              <a:off x="2964941" y="7262622"/>
              <a:ext cx="3037840" cy="2461260"/>
            </a:xfrm>
            <a:custGeom>
              <a:avLst/>
              <a:gdLst/>
              <a:ahLst/>
              <a:cxnLst/>
              <a:rect l="l" t="t" r="r" b="b"/>
              <a:pathLst>
                <a:path w="3037840" h="2461259">
                  <a:moveTo>
                    <a:pt x="0" y="0"/>
                  </a:moveTo>
                  <a:lnTo>
                    <a:pt x="3037332" y="0"/>
                  </a:lnTo>
                  <a:lnTo>
                    <a:pt x="3037332" y="2461260"/>
                  </a:lnTo>
                  <a:lnTo>
                    <a:pt x="0" y="2461260"/>
                  </a:lnTo>
                  <a:lnTo>
                    <a:pt x="0" y="0"/>
                  </a:lnTo>
                  <a:close/>
                </a:path>
              </a:pathLst>
            </a:custGeom>
            <a:ln w="9525">
              <a:solidFill>
                <a:srgbClr val="FF0000"/>
              </a:solidFill>
            </a:ln>
          </p:spPr>
          <p:txBody>
            <a:bodyPr wrap="square" lIns="0" tIns="0" rIns="0" bIns="0" rtlCol="0"/>
            <a:lstStyle/>
            <a:p/>
          </p:txBody>
        </p:sp>
        <p:sp>
          <p:nvSpPr>
            <p:cNvPr id="20" name="object 20" descr=""/>
            <p:cNvSpPr/>
            <p:nvPr/>
          </p:nvSpPr>
          <p:spPr>
            <a:xfrm>
              <a:off x="819911" y="5306567"/>
              <a:ext cx="2145030" cy="3225165"/>
            </a:xfrm>
            <a:custGeom>
              <a:avLst/>
              <a:gdLst/>
              <a:ahLst/>
              <a:cxnLst/>
              <a:rect l="l" t="t" r="r" b="b"/>
              <a:pathLst>
                <a:path w="2145030" h="3225165">
                  <a:moveTo>
                    <a:pt x="2068829" y="3148583"/>
                  </a:moveTo>
                  <a:lnTo>
                    <a:pt x="2068829" y="3224783"/>
                  </a:lnTo>
                  <a:lnTo>
                    <a:pt x="2135885" y="3191255"/>
                  </a:lnTo>
                  <a:lnTo>
                    <a:pt x="2081784" y="3191255"/>
                  </a:lnTo>
                  <a:lnTo>
                    <a:pt x="2081784" y="3182112"/>
                  </a:lnTo>
                  <a:lnTo>
                    <a:pt x="2135886" y="3182112"/>
                  </a:lnTo>
                  <a:lnTo>
                    <a:pt x="2068829" y="3148583"/>
                  </a:lnTo>
                  <a:close/>
                </a:path>
                <a:path w="2145030" h="3225165">
                  <a:moveTo>
                    <a:pt x="233172" y="0"/>
                  </a:moveTo>
                  <a:lnTo>
                    <a:pt x="4571" y="0"/>
                  </a:lnTo>
                  <a:lnTo>
                    <a:pt x="761" y="1523"/>
                  </a:lnTo>
                  <a:lnTo>
                    <a:pt x="0" y="4571"/>
                  </a:lnTo>
                  <a:lnTo>
                    <a:pt x="0" y="3186683"/>
                  </a:lnTo>
                  <a:lnTo>
                    <a:pt x="761" y="3190493"/>
                  </a:lnTo>
                  <a:lnTo>
                    <a:pt x="4571" y="3191255"/>
                  </a:lnTo>
                  <a:lnTo>
                    <a:pt x="2068829" y="3191255"/>
                  </a:lnTo>
                  <a:lnTo>
                    <a:pt x="2068829" y="3186683"/>
                  </a:lnTo>
                  <a:lnTo>
                    <a:pt x="9143" y="3186683"/>
                  </a:lnTo>
                  <a:lnTo>
                    <a:pt x="4572" y="3182112"/>
                  </a:lnTo>
                  <a:lnTo>
                    <a:pt x="9143" y="3182112"/>
                  </a:lnTo>
                  <a:lnTo>
                    <a:pt x="9143" y="9905"/>
                  </a:lnTo>
                  <a:lnTo>
                    <a:pt x="4571" y="9905"/>
                  </a:lnTo>
                  <a:lnTo>
                    <a:pt x="9143" y="4571"/>
                  </a:lnTo>
                  <a:lnTo>
                    <a:pt x="233172" y="4571"/>
                  </a:lnTo>
                  <a:lnTo>
                    <a:pt x="233172" y="0"/>
                  </a:lnTo>
                  <a:close/>
                </a:path>
                <a:path w="2145030" h="3225165">
                  <a:moveTo>
                    <a:pt x="2135886" y="3182112"/>
                  </a:moveTo>
                  <a:lnTo>
                    <a:pt x="2081784" y="3182112"/>
                  </a:lnTo>
                  <a:lnTo>
                    <a:pt x="2081784" y="3191255"/>
                  </a:lnTo>
                  <a:lnTo>
                    <a:pt x="2135885" y="3191255"/>
                  </a:lnTo>
                  <a:lnTo>
                    <a:pt x="2145029" y="3186683"/>
                  </a:lnTo>
                  <a:lnTo>
                    <a:pt x="2135886" y="3182112"/>
                  </a:lnTo>
                  <a:close/>
                </a:path>
                <a:path w="2145030" h="3225165">
                  <a:moveTo>
                    <a:pt x="9143" y="3182112"/>
                  </a:moveTo>
                  <a:lnTo>
                    <a:pt x="4572" y="3182112"/>
                  </a:lnTo>
                  <a:lnTo>
                    <a:pt x="9143" y="3186683"/>
                  </a:lnTo>
                  <a:lnTo>
                    <a:pt x="9143" y="3182112"/>
                  </a:lnTo>
                  <a:close/>
                </a:path>
                <a:path w="2145030" h="3225165">
                  <a:moveTo>
                    <a:pt x="2068829" y="3182112"/>
                  </a:moveTo>
                  <a:lnTo>
                    <a:pt x="9143" y="3182112"/>
                  </a:lnTo>
                  <a:lnTo>
                    <a:pt x="9143" y="3186683"/>
                  </a:lnTo>
                  <a:lnTo>
                    <a:pt x="2068829" y="3186683"/>
                  </a:lnTo>
                  <a:lnTo>
                    <a:pt x="2068829" y="3182112"/>
                  </a:lnTo>
                  <a:close/>
                </a:path>
                <a:path w="2145030" h="3225165">
                  <a:moveTo>
                    <a:pt x="9143" y="4571"/>
                  </a:moveTo>
                  <a:lnTo>
                    <a:pt x="4571" y="9905"/>
                  </a:lnTo>
                  <a:lnTo>
                    <a:pt x="9143" y="9905"/>
                  </a:lnTo>
                  <a:lnTo>
                    <a:pt x="9143" y="4571"/>
                  </a:lnTo>
                  <a:close/>
                </a:path>
                <a:path w="2145030" h="3225165">
                  <a:moveTo>
                    <a:pt x="233172" y="4571"/>
                  </a:moveTo>
                  <a:lnTo>
                    <a:pt x="9143" y="4571"/>
                  </a:lnTo>
                  <a:lnTo>
                    <a:pt x="9143" y="9905"/>
                  </a:lnTo>
                  <a:lnTo>
                    <a:pt x="233172" y="9905"/>
                  </a:lnTo>
                  <a:lnTo>
                    <a:pt x="233172" y="4571"/>
                  </a:lnTo>
                  <a:close/>
                </a:path>
              </a:pathLst>
            </a:custGeom>
            <a:solidFill>
              <a:srgbClr val="FF0000"/>
            </a:solidFill>
          </p:spPr>
          <p:txBody>
            <a:bodyPr wrap="square" lIns="0" tIns="0" rIns="0" bIns="0" rtlCol="0"/>
            <a:lstStyle/>
            <a:p/>
          </p:txBody>
        </p:sp>
      </p:grpSp>
      <p:sp>
        <p:nvSpPr>
          <p:cNvPr id="21" name="object 21" descr=""/>
          <p:cNvSpPr txBox="1"/>
          <p:nvPr/>
        </p:nvSpPr>
        <p:spPr>
          <a:xfrm>
            <a:off x="3061970" y="9230355"/>
            <a:ext cx="2119630" cy="360680"/>
          </a:xfrm>
          <a:prstGeom prst="rect">
            <a:avLst/>
          </a:prstGeom>
        </p:spPr>
        <p:txBody>
          <a:bodyPr wrap="square" lIns="0" tIns="12065" rIns="0" bIns="0" rtlCol="0" vert="horz">
            <a:spAutoFit/>
          </a:bodyPr>
          <a:lstStyle/>
          <a:p>
            <a:pPr marL="12700" marR="5080">
              <a:lnSpc>
                <a:spcPct val="100000"/>
              </a:lnSpc>
              <a:spcBef>
                <a:spcPts val="95"/>
              </a:spcBef>
            </a:pPr>
            <a:r>
              <a:rPr dirty="0" sz="1100" spc="-25">
                <a:latin typeface="MS Mincho"/>
                <a:cs typeface="MS Mincho"/>
              </a:rPr>
              <a:t>記載必要なコメントが欠落して</a:t>
            </a:r>
            <a:r>
              <a:rPr dirty="0" sz="1100" spc="-50">
                <a:latin typeface="MS Mincho"/>
                <a:cs typeface="MS Mincho"/>
              </a:rPr>
              <a:t> </a:t>
            </a:r>
            <a:r>
              <a:rPr dirty="0" sz="1100" spc="-25">
                <a:latin typeface="MS Mincho"/>
                <a:cs typeface="MS Mincho"/>
              </a:rPr>
              <a:t>不合格となったことを示します。</a:t>
            </a:r>
            <a:endParaRPr sz="1100">
              <a:latin typeface="MS Mincho"/>
              <a:cs typeface="MS Mincho"/>
            </a:endParaRPr>
          </a:p>
        </p:txBody>
      </p:sp>
      <p:grpSp>
        <p:nvGrpSpPr>
          <p:cNvPr id="22" name="object 22" descr=""/>
          <p:cNvGrpSpPr/>
          <p:nvPr/>
        </p:nvGrpSpPr>
        <p:grpSpPr>
          <a:xfrm>
            <a:off x="958405" y="8559545"/>
            <a:ext cx="5145405" cy="1921510"/>
            <a:chOff x="958405" y="8559545"/>
            <a:chExt cx="5145405" cy="1921510"/>
          </a:xfrm>
        </p:grpSpPr>
        <p:pic>
          <p:nvPicPr>
            <p:cNvPr id="23" name="object 23" descr=""/>
            <p:cNvPicPr/>
            <p:nvPr/>
          </p:nvPicPr>
          <p:blipFill>
            <a:blip r:embed="rId6" cstate="print"/>
            <a:stretch>
              <a:fillRect/>
            </a:stretch>
          </p:blipFill>
          <p:spPr>
            <a:xfrm>
              <a:off x="3504438" y="8572499"/>
              <a:ext cx="2593086" cy="286512"/>
            </a:xfrm>
            <a:prstGeom prst="rect">
              <a:avLst/>
            </a:prstGeom>
          </p:spPr>
        </p:pic>
        <p:sp>
          <p:nvSpPr>
            <p:cNvPr id="24" name="object 24" descr=""/>
            <p:cNvSpPr/>
            <p:nvPr/>
          </p:nvSpPr>
          <p:spPr>
            <a:xfrm>
              <a:off x="3502913" y="8573261"/>
              <a:ext cx="2596515" cy="285750"/>
            </a:xfrm>
            <a:custGeom>
              <a:avLst/>
              <a:gdLst/>
              <a:ahLst/>
              <a:cxnLst/>
              <a:rect l="l" t="t" r="r" b="b"/>
              <a:pathLst>
                <a:path w="2596515" h="285750">
                  <a:moveTo>
                    <a:pt x="0" y="0"/>
                  </a:moveTo>
                  <a:lnTo>
                    <a:pt x="2596134" y="0"/>
                  </a:lnTo>
                  <a:lnTo>
                    <a:pt x="2596134" y="285750"/>
                  </a:lnTo>
                  <a:lnTo>
                    <a:pt x="0" y="285750"/>
                  </a:lnTo>
                  <a:lnTo>
                    <a:pt x="0" y="0"/>
                  </a:lnTo>
                  <a:close/>
                </a:path>
              </a:pathLst>
            </a:custGeom>
            <a:ln w="9525">
              <a:solidFill>
                <a:srgbClr val="FF0000"/>
              </a:solidFill>
            </a:ln>
          </p:spPr>
          <p:txBody>
            <a:bodyPr wrap="square" lIns="0" tIns="0" rIns="0" bIns="0" rtlCol="0"/>
            <a:lstStyle/>
            <a:p/>
          </p:txBody>
        </p:sp>
        <p:pic>
          <p:nvPicPr>
            <p:cNvPr id="25" name="object 25" descr=""/>
            <p:cNvPicPr/>
            <p:nvPr/>
          </p:nvPicPr>
          <p:blipFill>
            <a:blip r:embed="rId7" cstate="print"/>
            <a:stretch>
              <a:fillRect/>
            </a:stretch>
          </p:blipFill>
          <p:spPr>
            <a:xfrm>
              <a:off x="3321557" y="8559545"/>
              <a:ext cx="161543" cy="201930"/>
            </a:xfrm>
            <a:prstGeom prst="rect">
              <a:avLst/>
            </a:prstGeom>
          </p:spPr>
        </p:pic>
        <p:sp>
          <p:nvSpPr>
            <p:cNvPr id="26" name="object 26" descr=""/>
            <p:cNvSpPr/>
            <p:nvPr/>
          </p:nvSpPr>
          <p:spPr>
            <a:xfrm>
              <a:off x="2983229" y="8897873"/>
              <a:ext cx="2178050" cy="281940"/>
            </a:xfrm>
            <a:custGeom>
              <a:avLst/>
              <a:gdLst/>
              <a:ahLst/>
              <a:cxnLst/>
              <a:rect l="l" t="t" r="r" b="b"/>
              <a:pathLst>
                <a:path w="2178050" h="281940">
                  <a:moveTo>
                    <a:pt x="0" y="47243"/>
                  </a:moveTo>
                  <a:lnTo>
                    <a:pt x="3619" y="28932"/>
                  </a:lnTo>
                  <a:lnTo>
                    <a:pt x="13525" y="13906"/>
                  </a:lnTo>
                  <a:lnTo>
                    <a:pt x="28289" y="3738"/>
                  </a:lnTo>
                  <a:lnTo>
                    <a:pt x="46482" y="0"/>
                  </a:lnTo>
                  <a:lnTo>
                    <a:pt x="2130552" y="0"/>
                  </a:lnTo>
                  <a:lnTo>
                    <a:pt x="2148863" y="3738"/>
                  </a:lnTo>
                  <a:lnTo>
                    <a:pt x="2163889" y="13906"/>
                  </a:lnTo>
                  <a:lnTo>
                    <a:pt x="2174057" y="28932"/>
                  </a:lnTo>
                  <a:lnTo>
                    <a:pt x="2177796" y="47243"/>
                  </a:lnTo>
                  <a:lnTo>
                    <a:pt x="2177796" y="234695"/>
                  </a:lnTo>
                  <a:lnTo>
                    <a:pt x="2174057" y="253007"/>
                  </a:lnTo>
                  <a:lnTo>
                    <a:pt x="2163889" y="268033"/>
                  </a:lnTo>
                  <a:lnTo>
                    <a:pt x="2148863" y="278201"/>
                  </a:lnTo>
                  <a:lnTo>
                    <a:pt x="2130552" y="281940"/>
                  </a:lnTo>
                  <a:lnTo>
                    <a:pt x="46482" y="281940"/>
                  </a:lnTo>
                  <a:lnTo>
                    <a:pt x="28289" y="278201"/>
                  </a:lnTo>
                  <a:lnTo>
                    <a:pt x="13525" y="268033"/>
                  </a:lnTo>
                  <a:lnTo>
                    <a:pt x="3619" y="253007"/>
                  </a:lnTo>
                  <a:lnTo>
                    <a:pt x="0" y="234695"/>
                  </a:lnTo>
                  <a:lnTo>
                    <a:pt x="0" y="47243"/>
                  </a:lnTo>
                  <a:close/>
                </a:path>
              </a:pathLst>
            </a:custGeom>
            <a:ln w="19037">
              <a:solidFill>
                <a:srgbClr val="006FBF"/>
              </a:solidFill>
            </a:ln>
          </p:spPr>
          <p:txBody>
            <a:bodyPr wrap="square" lIns="0" tIns="0" rIns="0" bIns="0" rtlCol="0"/>
            <a:lstStyle/>
            <a:p/>
          </p:txBody>
        </p:sp>
        <p:pic>
          <p:nvPicPr>
            <p:cNvPr id="27" name="object 27" descr=""/>
            <p:cNvPicPr/>
            <p:nvPr/>
          </p:nvPicPr>
          <p:blipFill>
            <a:blip r:embed="rId8" cstate="print"/>
            <a:stretch>
              <a:fillRect/>
            </a:stretch>
          </p:blipFill>
          <p:spPr>
            <a:xfrm>
              <a:off x="964691" y="9989819"/>
              <a:ext cx="3607308" cy="486156"/>
            </a:xfrm>
            <a:prstGeom prst="rect">
              <a:avLst/>
            </a:prstGeom>
          </p:spPr>
        </p:pic>
        <p:sp>
          <p:nvSpPr>
            <p:cNvPr id="28" name="object 28" descr=""/>
            <p:cNvSpPr/>
            <p:nvPr/>
          </p:nvSpPr>
          <p:spPr>
            <a:xfrm>
              <a:off x="963167" y="9988295"/>
              <a:ext cx="3608070" cy="487680"/>
            </a:xfrm>
            <a:custGeom>
              <a:avLst/>
              <a:gdLst/>
              <a:ahLst/>
              <a:cxnLst/>
              <a:rect l="l" t="t" r="r" b="b"/>
              <a:pathLst>
                <a:path w="3608070" h="487679">
                  <a:moveTo>
                    <a:pt x="0" y="0"/>
                  </a:moveTo>
                  <a:lnTo>
                    <a:pt x="3608070" y="0"/>
                  </a:lnTo>
                  <a:lnTo>
                    <a:pt x="3608070" y="487679"/>
                  </a:lnTo>
                  <a:lnTo>
                    <a:pt x="0" y="487679"/>
                  </a:lnTo>
                  <a:lnTo>
                    <a:pt x="0" y="0"/>
                  </a:lnTo>
                  <a:close/>
                </a:path>
              </a:pathLst>
            </a:custGeom>
            <a:ln w="9525">
              <a:solidFill>
                <a:srgbClr val="006FBF"/>
              </a:solidFill>
            </a:ln>
          </p:spPr>
          <p:txBody>
            <a:bodyPr wrap="square" lIns="0" tIns="0" rIns="0" bIns="0" rtlCol="0"/>
            <a:lstStyle/>
            <a:p/>
          </p:txBody>
        </p:sp>
        <p:sp>
          <p:nvSpPr>
            <p:cNvPr id="29" name="object 29" descr=""/>
            <p:cNvSpPr/>
            <p:nvPr/>
          </p:nvSpPr>
          <p:spPr>
            <a:xfrm>
              <a:off x="2728722" y="9034271"/>
              <a:ext cx="254635" cy="958850"/>
            </a:xfrm>
            <a:custGeom>
              <a:avLst/>
              <a:gdLst/>
              <a:ahLst/>
              <a:cxnLst/>
              <a:rect l="l" t="t" r="r" b="b"/>
              <a:pathLst>
                <a:path w="254635" h="958850">
                  <a:moveTo>
                    <a:pt x="33527" y="882396"/>
                  </a:moveTo>
                  <a:lnTo>
                    <a:pt x="0" y="882396"/>
                  </a:lnTo>
                  <a:lnTo>
                    <a:pt x="38099" y="958596"/>
                  </a:lnTo>
                  <a:lnTo>
                    <a:pt x="69722" y="895350"/>
                  </a:lnTo>
                  <a:lnTo>
                    <a:pt x="33527" y="895350"/>
                  </a:lnTo>
                  <a:lnTo>
                    <a:pt x="33527" y="882396"/>
                  </a:lnTo>
                  <a:close/>
                </a:path>
                <a:path w="254635" h="958850">
                  <a:moveTo>
                    <a:pt x="254507" y="0"/>
                  </a:moveTo>
                  <a:lnTo>
                    <a:pt x="38099" y="0"/>
                  </a:lnTo>
                  <a:lnTo>
                    <a:pt x="35051" y="762"/>
                  </a:lnTo>
                  <a:lnTo>
                    <a:pt x="33527" y="4572"/>
                  </a:lnTo>
                  <a:lnTo>
                    <a:pt x="33527" y="895350"/>
                  </a:lnTo>
                  <a:lnTo>
                    <a:pt x="43433" y="895350"/>
                  </a:lnTo>
                  <a:lnTo>
                    <a:pt x="43433" y="9143"/>
                  </a:lnTo>
                  <a:lnTo>
                    <a:pt x="38099" y="9144"/>
                  </a:lnTo>
                  <a:lnTo>
                    <a:pt x="43433" y="4572"/>
                  </a:lnTo>
                  <a:lnTo>
                    <a:pt x="254507" y="4572"/>
                  </a:lnTo>
                  <a:lnTo>
                    <a:pt x="254507" y="0"/>
                  </a:lnTo>
                  <a:close/>
                </a:path>
                <a:path w="254635" h="958850">
                  <a:moveTo>
                    <a:pt x="76199" y="882396"/>
                  </a:moveTo>
                  <a:lnTo>
                    <a:pt x="43433" y="882396"/>
                  </a:lnTo>
                  <a:lnTo>
                    <a:pt x="43433" y="895350"/>
                  </a:lnTo>
                  <a:lnTo>
                    <a:pt x="69722" y="895350"/>
                  </a:lnTo>
                  <a:lnTo>
                    <a:pt x="76199" y="882396"/>
                  </a:lnTo>
                  <a:close/>
                </a:path>
                <a:path w="254635" h="958850">
                  <a:moveTo>
                    <a:pt x="43433" y="4572"/>
                  </a:moveTo>
                  <a:lnTo>
                    <a:pt x="38099" y="9144"/>
                  </a:lnTo>
                  <a:lnTo>
                    <a:pt x="43433" y="9144"/>
                  </a:lnTo>
                  <a:lnTo>
                    <a:pt x="43433" y="4572"/>
                  </a:lnTo>
                  <a:close/>
                </a:path>
                <a:path w="254635" h="958850">
                  <a:moveTo>
                    <a:pt x="254507" y="4572"/>
                  </a:moveTo>
                  <a:lnTo>
                    <a:pt x="43433" y="4572"/>
                  </a:lnTo>
                  <a:lnTo>
                    <a:pt x="43433" y="9144"/>
                  </a:lnTo>
                  <a:lnTo>
                    <a:pt x="254507" y="9144"/>
                  </a:lnTo>
                  <a:lnTo>
                    <a:pt x="254507" y="4572"/>
                  </a:lnTo>
                  <a:close/>
                </a:path>
              </a:pathLst>
            </a:custGeom>
            <a:solidFill>
              <a:srgbClr val="006FBF"/>
            </a:solidFill>
          </p:spPr>
          <p:txBody>
            <a:bodyPr wrap="square" lIns="0" tIns="0" rIns="0" bIns="0" rtlCol="0"/>
            <a:lstStyle/>
            <a:p/>
          </p:txBody>
        </p:sp>
      </p:grpSp>
      <p:sp>
        <p:nvSpPr>
          <p:cNvPr id="30" name="object 30"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2075">
              <a:lnSpc>
                <a:spcPct val="100000"/>
              </a:lnSpc>
              <a:spcBef>
                <a:spcPts val="190"/>
              </a:spcBef>
            </a:pPr>
            <a:r>
              <a:rPr dirty="0" sz="1400" spc="-25">
                <a:latin typeface="MS Mincho"/>
                <a:cs typeface="MS Mincho"/>
              </a:rPr>
              <a:t>コメントコードチェック設定</a:t>
            </a:r>
            <a:endParaRPr sz="1400">
              <a:latin typeface="MS Mincho"/>
              <a:cs typeface="MS Mincho"/>
            </a:endParaRPr>
          </a:p>
        </p:txBody>
      </p:sp>
      <p:sp>
        <p:nvSpPr>
          <p:cNvPr id="31" name="object 31" descr=""/>
          <p:cNvSpPr txBox="1"/>
          <p:nvPr/>
        </p:nvSpPr>
        <p:spPr>
          <a:xfrm>
            <a:off x="6862062" y="10214354"/>
            <a:ext cx="95885" cy="177165"/>
          </a:xfrm>
          <a:prstGeom prst="rect">
            <a:avLst/>
          </a:prstGeom>
        </p:spPr>
        <p:txBody>
          <a:bodyPr wrap="square" lIns="0" tIns="9525" rIns="0" bIns="0" rtlCol="0" vert="horz">
            <a:spAutoFit/>
          </a:bodyPr>
          <a:lstStyle/>
          <a:p>
            <a:pPr marL="12700">
              <a:lnSpc>
                <a:spcPct val="100000"/>
              </a:lnSpc>
              <a:spcBef>
                <a:spcPts val="75"/>
              </a:spcBef>
            </a:pPr>
            <a:r>
              <a:rPr dirty="0" sz="1000" spc="-50">
                <a:solidFill>
                  <a:srgbClr val="888888"/>
                </a:solidFill>
                <a:latin typeface="Century"/>
                <a:cs typeface="Century"/>
              </a:rPr>
              <a:t>9</a:t>
            </a:r>
            <a:endParaRPr sz="1000">
              <a:latin typeface="Century"/>
              <a:cs typeface="Century"/>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213866" y="6473190"/>
            <a:ext cx="5187003" cy="3374898"/>
          </a:xfrm>
          <a:prstGeom prst="rect">
            <a:avLst/>
          </a:prstGeom>
        </p:spPr>
      </p:pic>
      <p:grpSp>
        <p:nvGrpSpPr>
          <p:cNvPr id="3" name="object 3" descr=""/>
          <p:cNvGrpSpPr/>
          <p:nvPr/>
        </p:nvGrpSpPr>
        <p:grpSpPr>
          <a:xfrm>
            <a:off x="1121277" y="2867387"/>
            <a:ext cx="5362575" cy="3084830"/>
            <a:chOff x="1121277" y="2867387"/>
            <a:chExt cx="5362575" cy="3084830"/>
          </a:xfrm>
        </p:grpSpPr>
        <p:pic>
          <p:nvPicPr>
            <p:cNvPr id="4" name="object 4" descr=""/>
            <p:cNvPicPr/>
            <p:nvPr/>
          </p:nvPicPr>
          <p:blipFill>
            <a:blip r:embed="rId3" cstate="print"/>
            <a:stretch>
              <a:fillRect/>
            </a:stretch>
          </p:blipFill>
          <p:spPr>
            <a:xfrm>
              <a:off x="1121277" y="2867387"/>
              <a:ext cx="2379761" cy="3084594"/>
            </a:xfrm>
            <a:prstGeom prst="rect">
              <a:avLst/>
            </a:prstGeom>
          </p:spPr>
        </p:pic>
        <p:sp>
          <p:nvSpPr>
            <p:cNvPr id="5" name="object 5" descr=""/>
            <p:cNvSpPr/>
            <p:nvPr/>
          </p:nvSpPr>
          <p:spPr>
            <a:xfrm>
              <a:off x="1548383" y="4998719"/>
              <a:ext cx="1884045" cy="276860"/>
            </a:xfrm>
            <a:custGeom>
              <a:avLst/>
              <a:gdLst/>
              <a:ahLst/>
              <a:cxnLst/>
              <a:rect l="l" t="t" r="r" b="b"/>
              <a:pathLst>
                <a:path w="1884045" h="276860">
                  <a:moveTo>
                    <a:pt x="0" y="45720"/>
                  </a:moveTo>
                  <a:lnTo>
                    <a:pt x="3619" y="27967"/>
                  </a:lnTo>
                  <a:lnTo>
                    <a:pt x="13525" y="13430"/>
                  </a:lnTo>
                  <a:lnTo>
                    <a:pt x="28289" y="3607"/>
                  </a:lnTo>
                  <a:lnTo>
                    <a:pt x="46482" y="0"/>
                  </a:lnTo>
                  <a:lnTo>
                    <a:pt x="1837182" y="0"/>
                  </a:lnTo>
                  <a:lnTo>
                    <a:pt x="1855374" y="3607"/>
                  </a:lnTo>
                  <a:lnTo>
                    <a:pt x="1870138" y="13430"/>
                  </a:lnTo>
                  <a:lnTo>
                    <a:pt x="1880044" y="27967"/>
                  </a:lnTo>
                  <a:lnTo>
                    <a:pt x="1883664" y="45720"/>
                  </a:lnTo>
                  <a:lnTo>
                    <a:pt x="1883664" y="230124"/>
                  </a:lnTo>
                  <a:lnTo>
                    <a:pt x="1880044" y="248316"/>
                  </a:lnTo>
                  <a:lnTo>
                    <a:pt x="1870138" y="263080"/>
                  </a:lnTo>
                  <a:lnTo>
                    <a:pt x="1855374" y="272986"/>
                  </a:lnTo>
                  <a:lnTo>
                    <a:pt x="1837182" y="276606"/>
                  </a:lnTo>
                  <a:lnTo>
                    <a:pt x="46482" y="276606"/>
                  </a:lnTo>
                  <a:lnTo>
                    <a:pt x="28289" y="272986"/>
                  </a:lnTo>
                  <a:lnTo>
                    <a:pt x="13525" y="263080"/>
                  </a:lnTo>
                  <a:lnTo>
                    <a:pt x="3619" y="248316"/>
                  </a:lnTo>
                  <a:lnTo>
                    <a:pt x="0" y="230124"/>
                  </a:lnTo>
                  <a:lnTo>
                    <a:pt x="0" y="45720"/>
                  </a:lnTo>
                  <a:close/>
                </a:path>
              </a:pathLst>
            </a:custGeom>
            <a:ln w="19037">
              <a:solidFill>
                <a:srgbClr val="FF0000"/>
              </a:solidFill>
            </a:ln>
          </p:spPr>
          <p:txBody>
            <a:bodyPr wrap="square" lIns="0" tIns="0" rIns="0" bIns="0" rtlCol="0"/>
            <a:lstStyle/>
            <a:p/>
          </p:txBody>
        </p:sp>
        <p:sp>
          <p:nvSpPr>
            <p:cNvPr id="6" name="object 6" descr=""/>
            <p:cNvSpPr/>
            <p:nvPr/>
          </p:nvSpPr>
          <p:spPr>
            <a:xfrm>
              <a:off x="3548633" y="4891277"/>
              <a:ext cx="2928620" cy="829310"/>
            </a:xfrm>
            <a:custGeom>
              <a:avLst/>
              <a:gdLst/>
              <a:ahLst/>
              <a:cxnLst/>
              <a:rect l="l" t="t" r="r" b="b"/>
              <a:pathLst>
                <a:path w="2928620" h="829310">
                  <a:moveTo>
                    <a:pt x="0" y="138684"/>
                  </a:moveTo>
                  <a:lnTo>
                    <a:pt x="7034" y="94707"/>
                  </a:lnTo>
                  <a:lnTo>
                    <a:pt x="26651" y="56619"/>
                  </a:lnTo>
                  <a:lnTo>
                    <a:pt x="56619" y="26651"/>
                  </a:lnTo>
                  <a:lnTo>
                    <a:pt x="94707" y="7034"/>
                  </a:lnTo>
                  <a:lnTo>
                    <a:pt x="138684" y="0"/>
                  </a:lnTo>
                  <a:lnTo>
                    <a:pt x="2790444" y="0"/>
                  </a:lnTo>
                  <a:lnTo>
                    <a:pt x="2834048" y="7034"/>
                  </a:lnTo>
                  <a:lnTo>
                    <a:pt x="2871910" y="26651"/>
                  </a:lnTo>
                  <a:lnTo>
                    <a:pt x="2901763" y="56619"/>
                  </a:lnTo>
                  <a:lnTo>
                    <a:pt x="2921337" y="94707"/>
                  </a:lnTo>
                  <a:lnTo>
                    <a:pt x="2928366" y="138684"/>
                  </a:lnTo>
                  <a:lnTo>
                    <a:pt x="2928366" y="691134"/>
                  </a:lnTo>
                  <a:lnTo>
                    <a:pt x="2921337" y="734738"/>
                  </a:lnTo>
                  <a:lnTo>
                    <a:pt x="2901763" y="772600"/>
                  </a:lnTo>
                  <a:lnTo>
                    <a:pt x="2871910" y="802453"/>
                  </a:lnTo>
                  <a:lnTo>
                    <a:pt x="2834048" y="822027"/>
                  </a:lnTo>
                  <a:lnTo>
                    <a:pt x="2790444" y="829056"/>
                  </a:lnTo>
                  <a:lnTo>
                    <a:pt x="138684" y="829056"/>
                  </a:lnTo>
                  <a:lnTo>
                    <a:pt x="94707" y="822027"/>
                  </a:lnTo>
                  <a:lnTo>
                    <a:pt x="56619" y="802453"/>
                  </a:lnTo>
                  <a:lnTo>
                    <a:pt x="26651" y="772600"/>
                  </a:lnTo>
                  <a:lnTo>
                    <a:pt x="7034" y="734738"/>
                  </a:lnTo>
                  <a:lnTo>
                    <a:pt x="0" y="691134"/>
                  </a:lnTo>
                  <a:lnTo>
                    <a:pt x="0" y="138684"/>
                  </a:lnTo>
                  <a:close/>
                </a:path>
              </a:pathLst>
            </a:custGeom>
            <a:ln w="12700">
              <a:solidFill>
                <a:srgbClr val="FF0000"/>
              </a:solidFill>
            </a:ln>
          </p:spPr>
          <p:txBody>
            <a:bodyPr wrap="square" lIns="0" tIns="0" rIns="0" bIns="0" rtlCol="0"/>
            <a:lstStyle/>
            <a:p/>
          </p:txBody>
        </p:sp>
      </p:grpSp>
      <p:sp>
        <p:nvSpPr>
          <p:cNvPr id="7" name="object 7" descr=""/>
          <p:cNvSpPr txBox="1"/>
          <p:nvPr/>
        </p:nvSpPr>
        <p:spPr>
          <a:xfrm>
            <a:off x="1127253" y="1097241"/>
            <a:ext cx="5501640" cy="1168400"/>
          </a:xfrm>
          <a:prstGeom prst="rect">
            <a:avLst/>
          </a:prstGeom>
        </p:spPr>
        <p:txBody>
          <a:bodyPr wrap="square" lIns="0" tIns="102235" rIns="0" bIns="0" rtlCol="0" vert="horz">
            <a:spAutoFit/>
          </a:bodyPr>
          <a:lstStyle/>
          <a:p>
            <a:pPr marL="220979" indent="-208279">
              <a:lnSpc>
                <a:spcPct val="100000"/>
              </a:lnSpc>
              <a:spcBef>
                <a:spcPts val="805"/>
              </a:spcBef>
              <a:buFont typeface="MS Mincho"/>
              <a:buChar char="●"/>
              <a:tabLst>
                <a:tab pos="220979" algn="l"/>
              </a:tabLst>
            </a:pPr>
            <a:r>
              <a:rPr dirty="0" sz="1100" spc="-25">
                <a:latin typeface="MS Mincho"/>
                <a:cs typeface="MS Mincho"/>
              </a:rPr>
              <a:t>「コメントコード記載漏れのチェック設定」管理</a:t>
            </a:r>
            <a:endParaRPr sz="1100">
              <a:latin typeface="MS Mincho"/>
              <a:cs typeface="MS Mincho"/>
            </a:endParaRPr>
          </a:p>
          <a:p>
            <a:pPr marL="44450" marR="5080">
              <a:lnSpc>
                <a:spcPct val="124800"/>
              </a:lnSpc>
              <a:spcBef>
                <a:spcPts val="380"/>
              </a:spcBef>
            </a:pPr>
            <a:r>
              <a:rPr dirty="0" sz="1100" spc="-20">
                <a:latin typeface="MS Mincho"/>
                <a:cs typeface="MS Mincho"/>
              </a:rPr>
              <a:t>前ページの「コメントコード漏れチェック」ケースのように </a:t>
            </a:r>
            <a:r>
              <a:rPr dirty="0" sz="1100" spc="-15">
                <a:latin typeface="MS Mincho"/>
                <a:cs typeface="MS Mincho"/>
              </a:rPr>
              <a:t>2020</a:t>
            </a:r>
            <a:r>
              <a:rPr dirty="0" sz="1100" spc="-20">
                <a:latin typeface="MS Mincho"/>
                <a:cs typeface="MS Mincho"/>
              </a:rPr>
              <a:t>年</a:t>
            </a:r>
            <a:r>
              <a:rPr dirty="0" sz="1100" spc="-15">
                <a:latin typeface="MS Mincho"/>
                <a:cs typeface="MS Mincho"/>
              </a:rPr>
              <a:t>10</a:t>
            </a:r>
            <a:r>
              <a:rPr dirty="0" sz="1100" spc="-20">
                <a:latin typeface="MS Mincho"/>
                <a:cs typeface="MS Mincho"/>
              </a:rPr>
              <a:t>月からレセプトの</a:t>
            </a:r>
            <a:r>
              <a:rPr dirty="0" sz="1100" spc="-15">
                <a:latin typeface="MS Mincho"/>
                <a:cs typeface="MS Mincho"/>
              </a:rPr>
              <a:t>摘要欄のコメントコードが義務化されました。したがって、必要なコメントコードが欠落している場合には精密点検により不合格と判定されます。これらのコメントコードに対して自動チェックの適用可否を設定又は解除できます。</a:t>
            </a:r>
            <a:endParaRPr sz="1100">
              <a:latin typeface="MS Mincho"/>
              <a:cs typeface="MS Mincho"/>
            </a:endParaRPr>
          </a:p>
        </p:txBody>
      </p:sp>
      <p:sp>
        <p:nvSpPr>
          <p:cNvPr id="14" name="object 1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10</a:t>
            </a:r>
          </a:p>
        </p:txBody>
      </p:sp>
      <p:sp>
        <p:nvSpPr>
          <p:cNvPr id="8" name="object 8" descr=""/>
          <p:cNvSpPr txBox="1"/>
          <p:nvPr/>
        </p:nvSpPr>
        <p:spPr>
          <a:xfrm>
            <a:off x="3596132" y="3018982"/>
            <a:ext cx="2750820" cy="2588895"/>
          </a:xfrm>
          <a:prstGeom prst="rect">
            <a:avLst/>
          </a:prstGeom>
        </p:spPr>
        <p:txBody>
          <a:bodyPr wrap="square" lIns="0" tIns="12700" rIns="0" bIns="0" rtlCol="0" vert="horz">
            <a:spAutoFit/>
          </a:bodyPr>
          <a:lstStyle/>
          <a:p>
            <a:pPr marL="12700" marR="216535">
              <a:lnSpc>
                <a:spcPct val="125000"/>
              </a:lnSpc>
              <a:spcBef>
                <a:spcPts val="100"/>
              </a:spcBef>
            </a:pPr>
            <a:r>
              <a:rPr dirty="0" sz="1100">
                <a:latin typeface="MS Mincho"/>
                <a:cs typeface="MS Mincho"/>
              </a:rPr>
              <a:t>*</a:t>
            </a:r>
            <a:r>
              <a:rPr dirty="0" sz="1100" spc="-25">
                <a:latin typeface="MS Mincho"/>
                <a:cs typeface="MS Mincho"/>
              </a:rPr>
              <a:t> レセプト摘要欄のコード記載は「別表</a:t>
            </a:r>
            <a:r>
              <a:rPr dirty="0" sz="1100" spc="-50">
                <a:latin typeface="MS Mincho"/>
                <a:cs typeface="MS Mincho"/>
              </a:rPr>
              <a:t> </a:t>
            </a:r>
            <a:r>
              <a:rPr dirty="0" sz="1100" spc="-25">
                <a:latin typeface="MS Mincho"/>
                <a:cs typeface="MS Mincho"/>
              </a:rPr>
              <a:t>Ⅰ」に規定されています。</a:t>
            </a:r>
            <a:endParaRPr sz="1100">
              <a:latin typeface="MS Mincho"/>
              <a:cs typeface="MS Mincho"/>
            </a:endParaRPr>
          </a:p>
          <a:p>
            <a:pPr marL="12700" marR="77470">
              <a:lnSpc>
                <a:spcPct val="124500"/>
              </a:lnSpc>
              <a:spcBef>
                <a:spcPts val="5"/>
              </a:spcBef>
            </a:pPr>
            <a:r>
              <a:rPr dirty="0" sz="1100" spc="-30">
                <a:latin typeface="MS Mincho"/>
                <a:cs typeface="MS Mincho"/>
              </a:rPr>
              <a:t>「別表Ⅰ 」は、「別表Ⅰ 診療報酬明細書</a:t>
            </a:r>
            <a:r>
              <a:rPr dirty="0" sz="1100" spc="-15">
                <a:latin typeface="MS Mincho"/>
                <a:cs typeface="MS Mincho"/>
              </a:rPr>
              <a:t>の「摘要」欄への記載事項等一覧 </a:t>
            </a:r>
            <a:r>
              <a:rPr dirty="0" sz="1100" spc="-20">
                <a:latin typeface="MS Mincho"/>
                <a:cs typeface="MS Mincho"/>
              </a:rPr>
              <a:t>（</a:t>
            </a:r>
            <a:r>
              <a:rPr dirty="0" sz="1100" spc="-50">
                <a:latin typeface="MS Mincho"/>
                <a:cs typeface="MS Mincho"/>
              </a:rPr>
              <a:t>医</a:t>
            </a:r>
            <a:endParaRPr sz="1100">
              <a:latin typeface="MS Mincho"/>
              <a:cs typeface="MS Mincho"/>
            </a:endParaRPr>
          </a:p>
          <a:p>
            <a:pPr marL="12700" marR="15240">
              <a:lnSpc>
                <a:spcPct val="124900"/>
              </a:lnSpc>
            </a:pPr>
            <a:r>
              <a:rPr dirty="0" sz="1100" spc="-25">
                <a:latin typeface="MS Mincho"/>
                <a:cs typeface="MS Mincho"/>
              </a:rPr>
              <a:t>科</a:t>
            </a:r>
            <a:r>
              <a:rPr dirty="0" sz="1100">
                <a:latin typeface="MS Mincho"/>
                <a:cs typeface="MS Mincho"/>
              </a:rPr>
              <a:t>）</a:t>
            </a:r>
            <a:r>
              <a:rPr dirty="0" sz="1100" spc="-25">
                <a:latin typeface="MS Mincho"/>
                <a:cs typeface="MS Mincho"/>
              </a:rPr>
              <a:t> 」として以下の</a:t>
            </a:r>
            <a:r>
              <a:rPr dirty="0" sz="1100" spc="-20">
                <a:latin typeface="MS Mincho"/>
                <a:cs typeface="MS Mincho"/>
              </a:rPr>
              <a:t>URL</a:t>
            </a:r>
            <a:r>
              <a:rPr dirty="0" sz="1100" spc="-30">
                <a:latin typeface="MS Mincho"/>
                <a:cs typeface="MS Mincho"/>
              </a:rPr>
              <a:t>からファイル形式</a:t>
            </a:r>
            <a:r>
              <a:rPr dirty="0" sz="1100" spc="-25">
                <a:latin typeface="MS Mincho"/>
                <a:cs typeface="MS Mincho"/>
              </a:rPr>
              <a:t>でダウンロードすることが可能です。</a:t>
            </a:r>
            <a:r>
              <a:rPr dirty="0" sz="1100" spc="-50">
                <a:latin typeface="MS Mincho"/>
                <a:cs typeface="MS Mincho"/>
              </a:rPr>
              <a:t> </a:t>
            </a:r>
            <a:r>
              <a:rPr dirty="0" u="sng" sz="1100" spc="-10">
                <a:solidFill>
                  <a:srgbClr val="0562C1"/>
                </a:solidFill>
                <a:uFill>
                  <a:solidFill>
                    <a:srgbClr val="0462C0"/>
                  </a:solidFill>
                </a:uFill>
                <a:latin typeface="Calibri"/>
                <a:cs typeface="Calibri"/>
                <a:hlinkClick r:id="rId4"/>
              </a:rPr>
              <a:t>https://www.mhlw.go.jp/content/12400000/00</a:t>
            </a:r>
            <a:r>
              <a:rPr dirty="0" u="none" sz="1100" spc="-10">
                <a:solidFill>
                  <a:srgbClr val="0562C1"/>
                </a:solidFill>
                <a:latin typeface="Calibri"/>
                <a:cs typeface="Calibri"/>
              </a:rPr>
              <a:t> </a:t>
            </a:r>
            <a:r>
              <a:rPr dirty="0" u="sng" sz="1100" spc="-10">
                <a:solidFill>
                  <a:srgbClr val="0562C1"/>
                </a:solidFill>
                <a:uFill>
                  <a:solidFill>
                    <a:srgbClr val="0462C0"/>
                  </a:solidFill>
                </a:uFill>
                <a:latin typeface="Calibri"/>
                <a:cs typeface="Calibri"/>
              </a:rPr>
              <a:t>0678301.xlsx</a:t>
            </a:r>
            <a:endParaRPr sz="1100">
              <a:latin typeface="Calibri"/>
              <a:cs typeface="Calibri"/>
            </a:endParaRPr>
          </a:p>
          <a:p>
            <a:pPr>
              <a:lnSpc>
                <a:spcPct val="100000"/>
              </a:lnSpc>
              <a:spcBef>
                <a:spcPts val="1035"/>
              </a:spcBef>
            </a:pPr>
            <a:endParaRPr sz="1100">
              <a:latin typeface="Calibri"/>
              <a:cs typeface="Calibri"/>
            </a:endParaRPr>
          </a:p>
          <a:p>
            <a:pPr marL="84455">
              <a:lnSpc>
                <a:spcPct val="100000"/>
              </a:lnSpc>
            </a:pPr>
            <a:r>
              <a:rPr dirty="0" sz="1100" spc="-25">
                <a:latin typeface="MS Mincho"/>
                <a:cs typeface="MS Mincho"/>
              </a:rPr>
              <a:t>ナビゲーションウィンドウの「点検業務」</a:t>
            </a:r>
            <a:endParaRPr sz="1100">
              <a:latin typeface="MS Mincho"/>
              <a:cs typeface="MS Mincho"/>
            </a:endParaRPr>
          </a:p>
          <a:p>
            <a:pPr marL="84455" marR="74930">
              <a:lnSpc>
                <a:spcPct val="125000"/>
              </a:lnSpc>
            </a:pPr>
            <a:r>
              <a:rPr dirty="0" sz="1100" spc="-25">
                <a:latin typeface="MS Mincho"/>
                <a:cs typeface="MS Mincho"/>
              </a:rPr>
              <a:t>&gt;「コメントコードチェック設定」をダブルクリックします。</a:t>
            </a:r>
            <a:endParaRPr sz="1100">
              <a:latin typeface="MS Mincho"/>
              <a:cs typeface="MS Mincho"/>
            </a:endParaRPr>
          </a:p>
        </p:txBody>
      </p:sp>
      <p:sp>
        <p:nvSpPr>
          <p:cNvPr id="9" name="object 9" descr=""/>
          <p:cNvSpPr txBox="1"/>
          <p:nvPr/>
        </p:nvSpPr>
        <p:spPr>
          <a:xfrm>
            <a:off x="1190496" y="6217399"/>
            <a:ext cx="1143000" cy="193040"/>
          </a:xfrm>
          <a:prstGeom prst="rect">
            <a:avLst/>
          </a:prstGeom>
        </p:spPr>
        <p:txBody>
          <a:bodyPr wrap="square" lIns="0" tIns="12065" rIns="0" bIns="0" rtlCol="0" vert="horz">
            <a:spAutoFit/>
          </a:bodyPr>
          <a:lstStyle/>
          <a:p>
            <a:pPr marL="152400" indent="-139700">
              <a:lnSpc>
                <a:spcPct val="100000"/>
              </a:lnSpc>
              <a:spcBef>
                <a:spcPts val="95"/>
              </a:spcBef>
              <a:buClr>
                <a:srgbClr val="7E7E7E"/>
              </a:buClr>
              <a:buSzPct val="90909"/>
              <a:buFont typeface="MS Mincho"/>
              <a:buChar char="●"/>
              <a:tabLst>
                <a:tab pos="152400" algn="l"/>
              </a:tabLst>
            </a:pPr>
            <a:r>
              <a:rPr dirty="0" sz="1100" spc="-25">
                <a:latin typeface="MS Mincho"/>
                <a:cs typeface="MS Mincho"/>
              </a:rPr>
              <a:t>初期画面です。</a:t>
            </a:r>
            <a:endParaRPr sz="1100">
              <a:latin typeface="MS Mincho"/>
              <a:cs typeface="MS Mincho"/>
            </a:endParaRPr>
          </a:p>
        </p:txBody>
      </p:sp>
      <p:sp>
        <p:nvSpPr>
          <p:cNvPr id="10" name="object 10" descr=""/>
          <p:cNvSpPr txBox="1"/>
          <p:nvPr/>
        </p:nvSpPr>
        <p:spPr>
          <a:xfrm>
            <a:off x="1343405" y="7548371"/>
            <a:ext cx="1710689" cy="768985"/>
          </a:xfrm>
          <a:prstGeom prst="rect">
            <a:avLst/>
          </a:prstGeom>
          <a:ln w="9525">
            <a:solidFill>
              <a:srgbClr val="FF0000"/>
            </a:solidFill>
          </a:ln>
        </p:spPr>
        <p:txBody>
          <a:bodyPr wrap="square" lIns="0" tIns="48895" rIns="0" bIns="0" rtlCol="0" vert="horz">
            <a:spAutoFit/>
          </a:bodyPr>
          <a:lstStyle/>
          <a:p>
            <a:pPr marL="91440" marR="146050">
              <a:lnSpc>
                <a:spcPct val="100000"/>
              </a:lnSpc>
              <a:spcBef>
                <a:spcPts val="385"/>
              </a:spcBef>
            </a:pPr>
            <a:r>
              <a:rPr dirty="0" sz="1100" spc="-10">
                <a:latin typeface="MS Mincho"/>
                <a:cs typeface="MS Mincho"/>
              </a:rPr>
              <a:t>*</a:t>
            </a:r>
            <a:r>
              <a:rPr dirty="0" sz="1100" spc="-25">
                <a:latin typeface="MS Mincho"/>
                <a:cs typeface="MS Mincho"/>
              </a:rPr>
              <a:t>必要コメントコードを含める必要がある摘要</a:t>
            </a:r>
            <a:r>
              <a:rPr dirty="0" sz="1100" spc="-20">
                <a:latin typeface="MS Mincho"/>
                <a:cs typeface="MS Mincho"/>
              </a:rPr>
              <a:t>情報（＝</a:t>
            </a:r>
            <a:r>
              <a:rPr dirty="0" sz="1100" spc="-25">
                <a:latin typeface="MS Mincho"/>
                <a:cs typeface="MS Mincho"/>
              </a:rPr>
              <a:t>診療行為また</a:t>
            </a:r>
            <a:r>
              <a:rPr dirty="0" sz="1100" spc="-20">
                <a:latin typeface="MS Mincho"/>
                <a:cs typeface="MS Mincho"/>
              </a:rPr>
              <a:t>は医薬品情報</a:t>
            </a:r>
            <a:r>
              <a:rPr dirty="0" sz="1100" spc="-50">
                <a:latin typeface="MS Mincho"/>
                <a:cs typeface="MS Mincho"/>
              </a:rPr>
              <a:t>）</a:t>
            </a:r>
            <a:endParaRPr sz="1100">
              <a:latin typeface="MS Mincho"/>
              <a:cs typeface="MS Mincho"/>
            </a:endParaRPr>
          </a:p>
        </p:txBody>
      </p:sp>
      <p:sp>
        <p:nvSpPr>
          <p:cNvPr id="11" name="object 11" descr=""/>
          <p:cNvSpPr txBox="1"/>
          <p:nvPr/>
        </p:nvSpPr>
        <p:spPr>
          <a:xfrm>
            <a:off x="3966971" y="6925818"/>
            <a:ext cx="2542540" cy="261620"/>
          </a:xfrm>
          <a:prstGeom prst="rect">
            <a:avLst/>
          </a:prstGeom>
          <a:ln w="9525">
            <a:solidFill>
              <a:srgbClr val="FF0000"/>
            </a:solidFill>
          </a:ln>
        </p:spPr>
        <p:txBody>
          <a:bodyPr wrap="square" lIns="0" tIns="49530" rIns="0" bIns="0" rtlCol="0" vert="horz">
            <a:spAutoFit/>
          </a:bodyPr>
          <a:lstStyle/>
          <a:p>
            <a:pPr marL="90805">
              <a:lnSpc>
                <a:spcPct val="100000"/>
              </a:lnSpc>
              <a:spcBef>
                <a:spcPts val="390"/>
              </a:spcBef>
            </a:pPr>
            <a:r>
              <a:rPr dirty="0" sz="1100" spc="-25">
                <a:latin typeface="MS Mincho"/>
                <a:cs typeface="MS Mincho"/>
              </a:rPr>
              <a:t>選択された情報</a:t>
            </a:r>
            <a:r>
              <a:rPr dirty="0" sz="1100" spc="-20">
                <a:latin typeface="MS Mincho"/>
                <a:cs typeface="MS Mincho"/>
              </a:rPr>
              <a:t>（=</a:t>
            </a:r>
            <a:r>
              <a:rPr dirty="0" sz="1100" spc="-25">
                <a:latin typeface="MS Mincho"/>
                <a:cs typeface="MS Mincho"/>
              </a:rPr>
              <a:t>診療行為、医薬品</a:t>
            </a:r>
            <a:r>
              <a:rPr dirty="0" sz="1100" spc="-50">
                <a:latin typeface="MS Mincho"/>
                <a:cs typeface="MS Mincho"/>
              </a:rPr>
              <a:t>）</a:t>
            </a:r>
            <a:endParaRPr sz="1100">
              <a:latin typeface="MS Mincho"/>
              <a:cs typeface="MS Mincho"/>
            </a:endParaRPr>
          </a:p>
        </p:txBody>
      </p:sp>
      <p:sp>
        <p:nvSpPr>
          <p:cNvPr id="12" name="object 12" descr=""/>
          <p:cNvSpPr txBox="1"/>
          <p:nvPr/>
        </p:nvSpPr>
        <p:spPr>
          <a:xfrm>
            <a:off x="4004309" y="7604759"/>
            <a:ext cx="1710689" cy="261620"/>
          </a:xfrm>
          <a:prstGeom prst="rect">
            <a:avLst/>
          </a:prstGeom>
          <a:ln w="9525">
            <a:solidFill>
              <a:srgbClr val="FF0000"/>
            </a:solidFill>
          </a:ln>
        </p:spPr>
        <p:txBody>
          <a:bodyPr wrap="square" lIns="0" tIns="48895" rIns="0" bIns="0" rtlCol="0" vert="horz">
            <a:spAutoFit/>
          </a:bodyPr>
          <a:lstStyle/>
          <a:p>
            <a:pPr marL="90805">
              <a:lnSpc>
                <a:spcPct val="100000"/>
              </a:lnSpc>
              <a:spcBef>
                <a:spcPts val="385"/>
              </a:spcBef>
            </a:pPr>
            <a:r>
              <a:rPr dirty="0" sz="1100" spc="-25">
                <a:latin typeface="MS Mincho"/>
                <a:cs typeface="MS Mincho"/>
              </a:rPr>
              <a:t>詳細記載事項等を説明</a:t>
            </a:r>
            <a:endParaRPr sz="1100">
              <a:latin typeface="MS Mincho"/>
              <a:cs typeface="MS Mincho"/>
            </a:endParaRPr>
          </a:p>
        </p:txBody>
      </p:sp>
      <p:sp>
        <p:nvSpPr>
          <p:cNvPr id="13" name="object 13" descr=""/>
          <p:cNvSpPr txBox="1"/>
          <p:nvPr/>
        </p:nvSpPr>
        <p:spPr>
          <a:xfrm>
            <a:off x="4019550" y="8485631"/>
            <a:ext cx="1385570" cy="261620"/>
          </a:xfrm>
          <a:prstGeom prst="rect">
            <a:avLst/>
          </a:prstGeom>
          <a:ln w="9525">
            <a:solidFill>
              <a:srgbClr val="FF0000"/>
            </a:solidFill>
          </a:ln>
        </p:spPr>
        <p:txBody>
          <a:bodyPr wrap="square" lIns="0" tIns="49530" rIns="0" bIns="0" rtlCol="0" vert="horz">
            <a:spAutoFit/>
          </a:bodyPr>
          <a:lstStyle/>
          <a:p>
            <a:pPr marL="90805">
              <a:lnSpc>
                <a:spcPct val="100000"/>
              </a:lnSpc>
              <a:spcBef>
                <a:spcPts val="390"/>
              </a:spcBef>
            </a:pPr>
            <a:r>
              <a:rPr dirty="0" sz="1100" spc="-25">
                <a:latin typeface="MS Mincho"/>
                <a:cs typeface="MS Mincho"/>
              </a:rPr>
              <a:t>記載コメント情報</a:t>
            </a:r>
            <a:endParaRPr sz="1100">
              <a:latin typeface="MS Mincho"/>
              <a:cs typeface="MS Minch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359408" y="2350007"/>
            <a:ext cx="4746498" cy="3159387"/>
          </a:xfrm>
          <a:prstGeom prst="rect">
            <a:avLst/>
          </a:prstGeom>
        </p:spPr>
      </p:pic>
      <p:grpSp>
        <p:nvGrpSpPr>
          <p:cNvPr id="3" name="object 3" descr=""/>
          <p:cNvGrpSpPr/>
          <p:nvPr/>
        </p:nvGrpSpPr>
        <p:grpSpPr>
          <a:xfrm>
            <a:off x="1232725" y="8126539"/>
            <a:ext cx="5027295" cy="873125"/>
            <a:chOff x="1232725" y="8126539"/>
            <a:chExt cx="5027295" cy="873125"/>
          </a:xfrm>
        </p:grpSpPr>
        <p:sp>
          <p:nvSpPr>
            <p:cNvPr id="4" name="object 4" descr=""/>
            <p:cNvSpPr/>
            <p:nvPr/>
          </p:nvSpPr>
          <p:spPr>
            <a:xfrm>
              <a:off x="1237488" y="8131302"/>
              <a:ext cx="5017770" cy="863600"/>
            </a:xfrm>
            <a:custGeom>
              <a:avLst/>
              <a:gdLst/>
              <a:ahLst/>
              <a:cxnLst/>
              <a:rect l="l" t="t" r="r" b="b"/>
              <a:pathLst>
                <a:path w="5017770" h="863600">
                  <a:moveTo>
                    <a:pt x="4906518" y="0"/>
                  </a:moveTo>
                  <a:lnTo>
                    <a:pt x="112013" y="0"/>
                  </a:lnTo>
                  <a:lnTo>
                    <a:pt x="68579" y="5334"/>
                  </a:lnTo>
                  <a:lnTo>
                    <a:pt x="32765" y="21336"/>
                  </a:lnTo>
                  <a:lnTo>
                    <a:pt x="9143" y="43434"/>
                  </a:lnTo>
                  <a:lnTo>
                    <a:pt x="0" y="71628"/>
                  </a:lnTo>
                  <a:lnTo>
                    <a:pt x="0" y="791718"/>
                  </a:lnTo>
                  <a:lnTo>
                    <a:pt x="9143" y="819150"/>
                  </a:lnTo>
                  <a:lnTo>
                    <a:pt x="32765" y="842010"/>
                  </a:lnTo>
                  <a:lnTo>
                    <a:pt x="68579" y="857250"/>
                  </a:lnTo>
                  <a:lnTo>
                    <a:pt x="112013" y="863346"/>
                  </a:lnTo>
                  <a:lnTo>
                    <a:pt x="4906518" y="863346"/>
                  </a:lnTo>
                  <a:lnTo>
                    <a:pt x="4949952" y="857250"/>
                  </a:lnTo>
                  <a:lnTo>
                    <a:pt x="4985766" y="842010"/>
                  </a:lnTo>
                  <a:lnTo>
                    <a:pt x="5009388" y="819150"/>
                  </a:lnTo>
                  <a:lnTo>
                    <a:pt x="5017770" y="791718"/>
                  </a:lnTo>
                  <a:lnTo>
                    <a:pt x="5017770" y="71628"/>
                  </a:lnTo>
                  <a:lnTo>
                    <a:pt x="5009388" y="43434"/>
                  </a:lnTo>
                  <a:lnTo>
                    <a:pt x="4985766" y="21336"/>
                  </a:lnTo>
                  <a:lnTo>
                    <a:pt x="4949952" y="5334"/>
                  </a:lnTo>
                  <a:lnTo>
                    <a:pt x="4906518" y="0"/>
                  </a:lnTo>
                  <a:close/>
                </a:path>
              </a:pathLst>
            </a:custGeom>
            <a:solidFill>
              <a:srgbClr val="FFFBD4"/>
            </a:solidFill>
          </p:spPr>
          <p:txBody>
            <a:bodyPr wrap="square" lIns="0" tIns="0" rIns="0" bIns="0" rtlCol="0"/>
            <a:lstStyle/>
            <a:p/>
          </p:txBody>
        </p:sp>
        <p:sp>
          <p:nvSpPr>
            <p:cNvPr id="5" name="object 5" descr=""/>
            <p:cNvSpPr/>
            <p:nvPr/>
          </p:nvSpPr>
          <p:spPr>
            <a:xfrm>
              <a:off x="1237488" y="8131302"/>
              <a:ext cx="5017770" cy="863600"/>
            </a:xfrm>
            <a:custGeom>
              <a:avLst/>
              <a:gdLst/>
              <a:ahLst/>
              <a:cxnLst/>
              <a:rect l="l" t="t" r="r" b="b"/>
              <a:pathLst>
                <a:path w="5017770" h="863600">
                  <a:moveTo>
                    <a:pt x="4906518" y="0"/>
                  </a:moveTo>
                  <a:lnTo>
                    <a:pt x="112013" y="0"/>
                  </a:lnTo>
                  <a:lnTo>
                    <a:pt x="68579" y="5334"/>
                  </a:lnTo>
                  <a:lnTo>
                    <a:pt x="32765" y="21336"/>
                  </a:lnTo>
                  <a:lnTo>
                    <a:pt x="9143" y="43434"/>
                  </a:lnTo>
                  <a:lnTo>
                    <a:pt x="0" y="71628"/>
                  </a:lnTo>
                  <a:lnTo>
                    <a:pt x="0" y="791718"/>
                  </a:lnTo>
                  <a:lnTo>
                    <a:pt x="9143" y="819150"/>
                  </a:lnTo>
                  <a:lnTo>
                    <a:pt x="32765" y="842010"/>
                  </a:lnTo>
                  <a:lnTo>
                    <a:pt x="68579" y="857250"/>
                  </a:lnTo>
                  <a:lnTo>
                    <a:pt x="112013" y="863346"/>
                  </a:lnTo>
                  <a:lnTo>
                    <a:pt x="4906518" y="863346"/>
                  </a:lnTo>
                  <a:lnTo>
                    <a:pt x="4949952" y="857250"/>
                  </a:lnTo>
                  <a:lnTo>
                    <a:pt x="4985766" y="842010"/>
                  </a:lnTo>
                  <a:lnTo>
                    <a:pt x="5009388" y="819150"/>
                  </a:lnTo>
                  <a:lnTo>
                    <a:pt x="5017770" y="791718"/>
                  </a:lnTo>
                  <a:lnTo>
                    <a:pt x="5017770" y="71628"/>
                  </a:lnTo>
                  <a:lnTo>
                    <a:pt x="5009388" y="43434"/>
                  </a:lnTo>
                  <a:lnTo>
                    <a:pt x="4985766" y="21336"/>
                  </a:lnTo>
                  <a:lnTo>
                    <a:pt x="4949952" y="5334"/>
                  </a:lnTo>
                  <a:lnTo>
                    <a:pt x="4906518" y="0"/>
                  </a:lnTo>
                  <a:close/>
                </a:path>
              </a:pathLst>
            </a:custGeom>
            <a:ln w="9525">
              <a:solidFill>
                <a:srgbClr val="FF0000"/>
              </a:solidFill>
            </a:ln>
          </p:spPr>
          <p:txBody>
            <a:bodyPr wrap="square" lIns="0" tIns="0" rIns="0" bIns="0" rtlCol="0"/>
            <a:lstStyle/>
            <a:p/>
          </p:txBody>
        </p:sp>
      </p:grpSp>
      <p:sp>
        <p:nvSpPr>
          <p:cNvPr id="6" name="object 6" descr=""/>
          <p:cNvSpPr txBox="1"/>
          <p:nvPr/>
        </p:nvSpPr>
        <p:spPr>
          <a:xfrm>
            <a:off x="1201166" y="5649717"/>
            <a:ext cx="6168390" cy="3185160"/>
          </a:xfrm>
          <a:prstGeom prst="rect">
            <a:avLst/>
          </a:prstGeom>
        </p:spPr>
        <p:txBody>
          <a:bodyPr wrap="square" lIns="0" tIns="12065" rIns="0" bIns="0" rtlCol="0" vert="horz">
            <a:spAutoFit/>
          </a:bodyPr>
          <a:lstStyle/>
          <a:p>
            <a:pPr marL="12700">
              <a:lnSpc>
                <a:spcPct val="100000"/>
              </a:lnSpc>
              <a:spcBef>
                <a:spcPts val="95"/>
              </a:spcBef>
            </a:pPr>
            <a:r>
              <a:rPr dirty="0" sz="1100" spc="-20">
                <a:solidFill>
                  <a:srgbClr val="FF0000"/>
                </a:solidFill>
                <a:latin typeface="MS Mincho"/>
                <a:cs typeface="MS Mincho"/>
              </a:rPr>
              <a:t>①</a:t>
            </a:r>
            <a:r>
              <a:rPr dirty="0" sz="1100" spc="-25">
                <a:latin typeface="MS Mincho"/>
                <a:cs typeface="MS Mincho"/>
              </a:rPr>
              <a:t>診療行為の中で「初診療」をクリックします。</a:t>
            </a:r>
            <a:endParaRPr sz="1100">
              <a:latin typeface="MS Mincho"/>
              <a:cs typeface="MS Mincho"/>
            </a:endParaRPr>
          </a:p>
          <a:p>
            <a:pPr marL="26670" marR="986790">
              <a:lnSpc>
                <a:spcPct val="125000"/>
              </a:lnSpc>
              <a:spcBef>
                <a:spcPts val="600"/>
              </a:spcBef>
            </a:pPr>
            <a:r>
              <a:rPr dirty="0" sz="1050">
                <a:solidFill>
                  <a:srgbClr val="FF0000"/>
                </a:solidFill>
                <a:latin typeface="MS Mincho"/>
                <a:cs typeface="MS Mincho"/>
              </a:rPr>
              <a:t>②</a:t>
            </a:r>
            <a:r>
              <a:rPr dirty="0" sz="1050">
                <a:latin typeface="MS Mincho"/>
                <a:cs typeface="MS Mincho"/>
              </a:rPr>
              <a:t>摘要</a:t>
            </a:r>
            <a:r>
              <a:rPr dirty="0" sz="1100" spc="-25">
                <a:latin typeface="MS Mincho"/>
                <a:cs typeface="MS Mincho"/>
              </a:rPr>
              <a:t>の「記載事項」情報と義務的に記載しなければならない選択可能なコメント情報のリストが表示されます。</a:t>
            </a:r>
            <a:endParaRPr sz="1100">
              <a:latin typeface="MS Mincho"/>
              <a:cs typeface="MS Mincho"/>
            </a:endParaRPr>
          </a:p>
          <a:p>
            <a:pPr marL="12700">
              <a:lnSpc>
                <a:spcPct val="100000"/>
              </a:lnSpc>
              <a:spcBef>
                <a:spcPts val="970"/>
              </a:spcBef>
            </a:pPr>
            <a:r>
              <a:rPr dirty="0" sz="1100" spc="-20">
                <a:solidFill>
                  <a:srgbClr val="FF0000"/>
                </a:solidFill>
                <a:latin typeface="MS Mincho"/>
                <a:cs typeface="MS Mincho"/>
              </a:rPr>
              <a:t>③</a:t>
            </a:r>
            <a:r>
              <a:rPr dirty="0" sz="1100" spc="-25">
                <a:latin typeface="MS Mincho"/>
                <a:cs typeface="MS Mincho"/>
              </a:rPr>
              <a:t>「適用」選択チェックを解除または設定できます。</a:t>
            </a:r>
            <a:endParaRPr sz="1100">
              <a:latin typeface="MS Mincho"/>
              <a:cs typeface="MS Mincho"/>
            </a:endParaRPr>
          </a:p>
          <a:p>
            <a:pPr marL="82550">
              <a:lnSpc>
                <a:spcPct val="100000"/>
              </a:lnSpc>
              <a:spcBef>
                <a:spcPts val="325"/>
              </a:spcBef>
            </a:pPr>
            <a:r>
              <a:rPr dirty="0" sz="1100" spc="-30">
                <a:latin typeface="MS Mincho"/>
                <a:cs typeface="MS Mincho"/>
              </a:rPr>
              <a:t>-選択解除されたコードは該当する摘要欄にコメントコードの対象から除外してチェックします。</a:t>
            </a:r>
            <a:endParaRPr sz="1100">
              <a:latin typeface="MS Mincho"/>
              <a:cs typeface="MS Mincho"/>
            </a:endParaRPr>
          </a:p>
          <a:p>
            <a:pPr marL="82550">
              <a:lnSpc>
                <a:spcPct val="100000"/>
              </a:lnSpc>
              <a:spcBef>
                <a:spcPts val="330"/>
              </a:spcBef>
            </a:pPr>
            <a:r>
              <a:rPr dirty="0" sz="1100" spc="-30">
                <a:latin typeface="MS Mincho"/>
                <a:cs typeface="MS Mincho"/>
              </a:rPr>
              <a:t>-選択されたコードがない場合には該当する情報はチェック対象から除外されます。</a:t>
            </a:r>
            <a:endParaRPr sz="1100">
              <a:latin typeface="MS Mincho"/>
              <a:cs typeface="MS Mincho"/>
            </a:endParaRPr>
          </a:p>
          <a:p>
            <a:pPr marL="82550">
              <a:lnSpc>
                <a:spcPct val="100000"/>
              </a:lnSpc>
              <a:spcBef>
                <a:spcPts val="325"/>
              </a:spcBef>
            </a:pPr>
            <a:r>
              <a:rPr dirty="0" sz="1100" spc="-30">
                <a:latin typeface="MS Mincho"/>
                <a:cs typeface="MS Mincho"/>
              </a:rPr>
              <a:t>-チェック結果が選択したコードが存在する場合には合格処理されます。</a:t>
            </a:r>
            <a:endParaRPr sz="1100">
              <a:latin typeface="MS Mincho"/>
              <a:cs typeface="MS Mincho"/>
            </a:endParaRPr>
          </a:p>
          <a:p>
            <a:pPr marL="82550">
              <a:lnSpc>
                <a:spcPct val="100000"/>
              </a:lnSpc>
              <a:spcBef>
                <a:spcPts val="330"/>
              </a:spcBef>
            </a:pPr>
            <a:r>
              <a:rPr dirty="0" sz="1100" spc="-30">
                <a:latin typeface="MS Mincho"/>
                <a:cs typeface="MS Mincho"/>
              </a:rPr>
              <a:t>-チェック結果が選択したコードがない場合には不合格となります。</a:t>
            </a:r>
            <a:endParaRPr sz="1100">
              <a:latin typeface="MS Mincho"/>
              <a:cs typeface="MS Mincho"/>
            </a:endParaRPr>
          </a:p>
          <a:p>
            <a:pPr marL="212725" marR="1340485" indent="-139700">
              <a:lnSpc>
                <a:spcPct val="142300"/>
              </a:lnSpc>
              <a:spcBef>
                <a:spcPts val="935"/>
              </a:spcBef>
            </a:pPr>
            <a:r>
              <a:rPr dirty="0" sz="1100" spc="-10">
                <a:latin typeface="MS Mincho"/>
                <a:cs typeface="MS Mincho"/>
              </a:rPr>
              <a:t>*</a:t>
            </a:r>
            <a:r>
              <a:rPr dirty="0" sz="1100" spc="-25">
                <a:latin typeface="MS Mincho"/>
                <a:cs typeface="MS Mincho"/>
              </a:rPr>
              <a:t>参照 :「適用」選択の設定/解除はクリック時にすぐに変更処理されます。別途、変更処理ボタンは存在しません。</a:t>
            </a:r>
            <a:endParaRPr sz="1100">
              <a:latin typeface="MS Mincho"/>
              <a:cs typeface="MS Mincho"/>
            </a:endParaRPr>
          </a:p>
          <a:p>
            <a:pPr marL="113030" marR="1316990">
              <a:lnSpc>
                <a:spcPct val="135200"/>
              </a:lnSpc>
              <a:spcBef>
                <a:spcPts val="985"/>
              </a:spcBef>
            </a:pPr>
            <a:r>
              <a:rPr dirty="0" sz="1050" spc="-15">
                <a:solidFill>
                  <a:srgbClr val="FF0000"/>
                </a:solidFill>
                <a:latin typeface="MS Mincho"/>
                <a:cs typeface="MS Mincho"/>
              </a:rPr>
              <a:t>注意 : 該当の摘要コードとコメントコードはデフォルトのものがありますが、適用選択情報は医療機関ごとに変更可能です。</a:t>
            </a:r>
            <a:endParaRPr sz="1050">
              <a:latin typeface="MS Mincho"/>
              <a:cs typeface="MS Mincho"/>
            </a:endParaRPr>
          </a:p>
          <a:p>
            <a:pPr marL="113030">
              <a:lnSpc>
                <a:spcPct val="100000"/>
              </a:lnSpc>
              <a:spcBef>
                <a:spcPts val="434"/>
              </a:spcBef>
            </a:pPr>
            <a:r>
              <a:rPr dirty="0" sz="1050" spc="-15">
                <a:solidFill>
                  <a:srgbClr val="FF0000"/>
                </a:solidFill>
                <a:latin typeface="MS Mincho"/>
                <a:cs typeface="MS Mincho"/>
              </a:rPr>
              <a:t>したがって、自動点検時に反映され、点検結果に影響を与える可能性があります。</a:t>
            </a:r>
            <a:endParaRPr sz="1050">
              <a:latin typeface="MS Mincho"/>
              <a:cs typeface="MS Mincho"/>
            </a:endParaRPr>
          </a:p>
        </p:txBody>
      </p:sp>
      <p:sp>
        <p:nvSpPr>
          <p:cNvPr id="7" name="object 7" descr=""/>
          <p:cNvSpPr txBox="1"/>
          <p:nvPr/>
        </p:nvSpPr>
        <p:spPr>
          <a:xfrm>
            <a:off x="1127252" y="1187445"/>
            <a:ext cx="5278120" cy="890905"/>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コメントコード記載漏れ対象の摘要検索</a:t>
            </a:r>
            <a:endParaRPr sz="1100">
              <a:latin typeface="MS Mincho"/>
              <a:cs typeface="MS Mincho"/>
            </a:endParaRPr>
          </a:p>
          <a:p>
            <a:pPr marL="170180">
              <a:lnSpc>
                <a:spcPct val="100000"/>
              </a:lnSpc>
              <a:spcBef>
                <a:spcPts val="875"/>
              </a:spcBef>
            </a:pPr>
            <a:r>
              <a:rPr dirty="0" sz="1100" spc="-20">
                <a:latin typeface="MS Mincho"/>
                <a:cs typeface="MS Mincho"/>
              </a:rPr>
              <a:t>コメントコードを記載する必要がある摘要（診療行為、医薬品）</a:t>
            </a:r>
            <a:r>
              <a:rPr dirty="0" sz="1100" spc="-25">
                <a:latin typeface="MS Mincho"/>
                <a:cs typeface="MS Mincho"/>
              </a:rPr>
              <a:t>を検索します。</a:t>
            </a:r>
            <a:endParaRPr sz="1100">
              <a:latin typeface="MS Mincho"/>
              <a:cs typeface="MS Mincho"/>
            </a:endParaRPr>
          </a:p>
          <a:p>
            <a:pPr marL="449580" marR="5080" indent="-209550">
              <a:lnSpc>
                <a:spcPct val="125000"/>
              </a:lnSpc>
            </a:pPr>
            <a:r>
              <a:rPr dirty="0" sz="1100" spc="-25">
                <a:latin typeface="MS Mincho"/>
                <a:cs typeface="MS Mincho"/>
              </a:rPr>
              <a:t>- 「診療行為」又は「医薬品」を選択し、名称で前方一致または後方一致などの条件で該当摘要情報を照会します。</a:t>
            </a:r>
            <a:endParaRPr sz="1100">
              <a:latin typeface="MS Mincho"/>
              <a:cs typeface="MS Mincho"/>
            </a:endParaRPr>
          </a:p>
        </p:txBody>
      </p:sp>
      <p:sp>
        <p:nvSpPr>
          <p:cNvPr id="8" name="object 8" descr=""/>
          <p:cNvSpPr txBox="1"/>
          <p:nvPr/>
        </p:nvSpPr>
        <p:spPr>
          <a:xfrm>
            <a:off x="4481576" y="5104126"/>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9" name="object 9" descr=""/>
          <p:cNvSpPr txBox="1"/>
          <p:nvPr/>
        </p:nvSpPr>
        <p:spPr>
          <a:xfrm>
            <a:off x="3247890" y="3672335"/>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③</a:t>
            </a:r>
            <a:endParaRPr sz="1800">
              <a:latin typeface="MS Mincho"/>
              <a:cs typeface="MS Mincho"/>
            </a:endParaRPr>
          </a:p>
        </p:txBody>
      </p:sp>
      <p:grpSp>
        <p:nvGrpSpPr>
          <p:cNvPr id="10" name="object 10" descr=""/>
          <p:cNvGrpSpPr/>
          <p:nvPr/>
        </p:nvGrpSpPr>
        <p:grpSpPr>
          <a:xfrm>
            <a:off x="2747010" y="2345054"/>
            <a:ext cx="3361054" cy="3202940"/>
            <a:chOff x="2747010" y="2345054"/>
            <a:chExt cx="3361054" cy="3202940"/>
          </a:xfrm>
        </p:grpSpPr>
        <p:sp>
          <p:nvSpPr>
            <p:cNvPr id="11" name="object 11" descr=""/>
            <p:cNvSpPr/>
            <p:nvPr/>
          </p:nvSpPr>
          <p:spPr>
            <a:xfrm>
              <a:off x="2747010" y="3163823"/>
              <a:ext cx="394970" cy="76200"/>
            </a:xfrm>
            <a:custGeom>
              <a:avLst/>
              <a:gdLst/>
              <a:ahLst/>
              <a:cxnLst/>
              <a:rect l="l" t="t" r="r" b="b"/>
              <a:pathLst>
                <a:path w="394969" h="76200">
                  <a:moveTo>
                    <a:pt x="318515" y="0"/>
                  </a:moveTo>
                  <a:lnTo>
                    <a:pt x="318515" y="76200"/>
                  </a:lnTo>
                  <a:lnTo>
                    <a:pt x="374904" y="48005"/>
                  </a:lnTo>
                  <a:lnTo>
                    <a:pt x="330707" y="48005"/>
                  </a:lnTo>
                  <a:lnTo>
                    <a:pt x="330707" y="28955"/>
                  </a:lnTo>
                  <a:lnTo>
                    <a:pt x="376427" y="28955"/>
                  </a:lnTo>
                  <a:lnTo>
                    <a:pt x="318515" y="0"/>
                  </a:lnTo>
                  <a:close/>
                </a:path>
                <a:path w="394969" h="76200">
                  <a:moveTo>
                    <a:pt x="318515" y="28955"/>
                  </a:moveTo>
                  <a:lnTo>
                    <a:pt x="0" y="28955"/>
                  </a:lnTo>
                  <a:lnTo>
                    <a:pt x="0" y="48005"/>
                  </a:lnTo>
                  <a:lnTo>
                    <a:pt x="318515" y="48005"/>
                  </a:lnTo>
                  <a:lnTo>
                    <a:pt x="318515" y="28955"/>
                  </a:lnTo>
                  <a:close/>
                </a:path>
                <a:path w="394969" h="76200">
                  <a:moveTo>
                    <a:pt x="376427" y="28955"/>
                  </a:moveTo>
                  <a:lnTo>
                    <a:pt x="330707" y="28955"/>
                  </a:lnTo>
                  <a:lnTo>
                    <a:pt x="330707" y="48005"/>
                  </a:lnTo>
                  <a:lnTo>
                    <a:pt x="374904" y="48005"/>
                  </a:lnTo>
                  <a:lnTo>
                    <a:pt x="394715" y="38100"/>
                  </a:lnTo>
                  <a:lnTo>
                    <a:pt x="376427" y="28955"/>
                  </a:lnTo>
                  <a:close/>
                </a:path>
              </a:pathLst>
            </a:custGeom>
            <a:solidFill>
              <a:srgbClr val="FF0000"/>
            </a:solidFill>
          </p:spPr>
          <p:txBody>
            <a:bodyPr wrap="square" lIns="0" tIns="0" rIns="0" bIns="0" rtlCol="0"/>
            <a:lstStyle/>
            <a:p/>
          </p:txBody>
        </p:sp>
        <p:sp>
          <p:nvSpPr>
            <p:cNvPr id="12" name="object 12" descr=""/>
            <p:cNvSpPr/>
            <p:nvPr/>
          </p:nvSpPr>
          <p:spPr>
            <a:xfrm>
              <a:off x="3122676" y="2354579"/>
              <a:ext cx="2975610" cy="3183890"/>
            </a:xfrm>
            <a:custGeom>
              <a:avLst/>
              <a:gdLst/>
              <a:ahLst/>
              <a:cxnLst/>
              <a:rect l="l" t="t" r="r" b="b"/>
              <a:pathLst>
                <a:path w="2975610" h="3183890">
                  <a:moveTo>
                    <a:pt x="0" y="496061"/>
                  </a:moveTo>
                  <a:lnTo>
                    <a:pt x="2267" y="448232"/>
                  </a:lnTo>
                  <a:lnTo>
                    <a:pt x="8930" y="401701"/>
                  </a:lnTo>
                  <a:lnTo>
                    <a:pt x="19782" y="356675"/>
                  </a:lnTo>
                  <a:lnTo>
                    <a:pt x="34615" y="313360"/>
                  </a:lnTo>
                  <a:lnTo>
                    <a:pt x="53222" y="271963"/>
                  </a:lnTo>
                  <a:lnTo>
                    <a:pt x="75394" y="232691"/>
                  </a:lnTo>
                  <a:lnTo>
                    <a:pt x="100925" y="195750"/>
                  </a:lnTo>
                  <a:lnTo>
                    <a:pt x="129607" y="161346"/>
                  </a:lnTo>
                  <a:lnTo>
                    <a:pt x="161233" y="129687"/>
                  </a:lnTo>
                  <a:lnTo>
                    <a:pt x="195594" y="100979"/>
                  </a:lnTo>
                  <a:lnTo>
                    <a:pt x="232484" y="75428"/>
                  </a:lnTo>
                  <a:lnTo>
                    <a:pt x="271695" y="53241"/>
                  </a:lnTo>
                  <a:lnTo>
                    <a:pt x="313019" y="34625"/>
                  </a:lnTo>
                  <a:lnTo>
                    <a:pt x="356249" y="19786"/>
                  </a:lnTo>
                  <a:lnTo>
                    <a:pt x="401178" y="8931"/>
                  </a:lnTo>
                  <a:lnTo>
                    <a:pt x="447597" y="2267"/>
                  </a:lnTo>
                  <a:lnTo>
                    <a:pt x="495300" y="0"/>
                  </a:lnTo>
                  <a:lnTo>
                    <a:pt x="2479548" y="0"/>
                  </a:lnTo>
                  <a:lnTo>
                    <a:pt x="2527377" y="2267"/>
                  </a:lnTo>
                  <a:lnTo>
                    <a:pt x="2573908" y="8931"/>
                  </a:lnTo>
                  <a:lnTo>
                    <a:pt x="2618934" y="19786"/>
                  </a:lnTo>
                  <a:lnTo>
                    <a:pt x="2662249" y="34625"/>
                  </a:lnTo>
                  <a:lnTo>
                    <a:pt x="2703646" y="53241"/>
                  </a:lnTo>
                  <a:lnTo>
                    <a:pt x="2742918" y="75428"/>
                  </a:lnTo>
                  <a:lnTo>
                    <a:pt x="2779859" y="100979"/>
                  </a:lnTo>
                  <a:lnTo>
                    <a:pt x="2814263" y="129687"/>
                  </a:lnTo>
                  <a:lnTo>
                    <a:pt x="2845922" y="161346"/>
                  </a:lnTo>
                  <a:lnTo>
                    <a:pt x="2874630" y="195750"/>
                  </a:lnTo>
                  <a:lnTo>
                    <a:pt x="2900181" y="232691"/>
                  </a:lnTo>
                  <a:lnTo>
                    <a:pt x="2922368" y="271963"/>
                  </a:lnTo>
                  <a:lnTo>
                    <a:pt x="2940984" y="313360"/>
                  </a:lnTo>
                  <a:lnTo>
                    <a:pt x="2955823" y="356675"/>
                  </a:lnTo>
                  <a:lnTo>
                    <a:pt x="2966678" y="401701"/>
                  </a:lnTo>
                  <a:lnTo>
                    <a:pt x="2973342" y="448232"/>
                  </a:lnTo>
                  <a:lnTo>
                    <a:pt x="2975610" y="496061"/>
                  </a:lnTo>
                  <a:lnTo>
                    <a:pt x="2975610" y="2687573"/>
                  </a:lnTo>
                  <a:lnTo>
                    <a:pt x="2973342" y="2735403"/>
                  </a:lnTo>
                  <a:lnTo>
                    <a:pt x="2966678" y="2781934"/>
                  </a:lnTo>
                  <a:lnTo>
                    <a:pt x="2955823" y="2826960"/>
                  </a:lnTo>
                  <a:lnTo>
                    <a:pt x="2940984" y="2870275"/>
                  </a:lnTo>
                  <a:lnTo>
                    <a:pt x="2922368" y="2911672"/>
                  </a:lnTo>
                  <a:lnTo>
                    <a:pt x="2900181" y="2950944"/>
                  </a:lnTo>
                  <a:lnTo>
                    <a:pt x="2874630" y="2987885"/>
                  </a:lnTo>
                  <a:lnTo>
                    <a:pt x="2845922" y="3022289"/>
                  </a:lnTo>
                  <a:lnTo>
                    <a:pt x="2814263" y="3053948"/>
                  </a:lnTo>
                  <a:lnTo>
                    <a:pt x="2779859" y="3082656"/>
                  </a:lnTo>
                  <a:lnTo>
                    <a:pt x="2742918" y="3108207"/>
                  </a:lnTo>
                  <a:lnTo>
                    <a:pt x="2703646" y="3130394"/>
                  </a:lnTo>
                  <a:lnTo>
                    <a:pt x="2662249" y="3149010"/>
                  </a:lnTo>
                  <a:lnTo>
                    <a:pt x="2618934" y="3163849"/>
                  </a:lnTo>
                  <a:lnTo>
                    <a:pt x="2573908" y="3174704"/>
                  </a:lnTo>
                  <a:lnTo>
                    <a:pt x="2527377" y="3181368"/>
                  </a:lnTo>
                  <a:lnTo>
                    <a:pt x="2479548" y="3183635"/>
                  </a:lnTo>
                  <a:lnTo>
                    <a:pt x="495300" y="3183635"/>
                  </a:lnTo>
                  <a:lnTo>
                    <a:pt x="447597" y="3181368"/>
                  </a:lnTo>
                  <a:lnTo>
                    <a:pt x="401178" y="3174704"/>
                  </a:lnTo>
                  <a:lnTo>
                    <a:pt x="356249" y="3163849"/>
                  </a:lnTo>
                  <a:lnTo>
                    <a:pt x="313019" y="3149010"/>
                  </a:lnTo>
                  <a:lnTo>
                    <a:pt x="271695" y="3130394"/>
                  </a:lnTo>
                  <a:lnTo>
                    <a:pt x="232484" y="3108207"/>
                  </a:lnTo>
                  <a:lnTo>
                    <a:pt x="195594" y="3082656"/>
                  </a:lnTo>
                  <a:lnTo>
                    <a:pt x="161233" y="3053948"/>
                  </a:lnTo>
                  <a:lnTo>
                    <a:pt x="129607" y="3022289"/>
                  </a:lnTo>
                  <a:lnTo>
                    <a:pt x="100925" y="2987885"/>
                  </a:lnTo>
                  <a:lnTo>
                    <a:pt x="75394" y="2950944"/>
                  </a:lnTo>
                  <a:lnTo>
                    <a:pt x="53222" y="2911672"/>
                  </a:lnTo>
                  <a:lnTo>
                    <a:pt x="34615" y="2870275"/>
                  </a:lnTo>
                  <a:lnTo>
                    <a:pt x="19782" y="2826960"/>
                  </a:lnTo>
                  <a:lnTo>
                    <a:pt x="8930" y="2781934"/>
                  </a:lnTo>
                  <a:lnTo>
                    <a:pt x="2267" y="2735403"/>
                  </a:lnTo>
                  <a:lnTo>
                    <a:pt x="0" y="2687573"/>
                  </a:lnTo>
                  <a:lnTo>
                    <a:pt x="0" y="496061"/>
                  </a:lnTo>
                  <a:close/>
                </a:path>
              </a:pathLst>
            </a:custGeom>
            <a:ln w="19037">
              <a:solidFill>
                <a:srgbClr val="FF0000"/>
              </a:solidFill>
            </a:ln>
          </p:spPr>
          <p:txBody>
            <a:bodyPr wrap="square" lIns="0" tIns="0" rIns="0" bIns="0" rtlCol="0"/>
            <a:lstStyle/>
            <a:p/>
          </p:txBody>
        </p:sp>
      </p:grpSp>
      <p:sp>
        <p:nvSpPr>
          <p:cNvPr id="13" name="object 13" descr=""/>
          <p:cNvSpPr txBox="1"/>
          <p:nvPr/>
        </p:nvSpPr>
        <p:spPr>
          <a:xfrm>
            <a:off x="1377696" y="2384298"/>
            <a:ext cx="1666239" cy="3138170"/>
          </a:xfrm>
          <a:prstGeom prst="rect">
            <a:avLst/>
          </a:prstGeom>
          <a:ln w="9525">
            <a:solidFill>
              <a:srgbClr val="FF0000"/>
            </a:solidFill>
          </a:ln>
        </p:spPr>
        <p:txBody>
          <a:bodyPr wrap="square" lIns="0" tIns="0" rIns="0" bIns="0" rtlCol="0" vert="horz">
            <a:spAutoFit/>
          </a:bodyPr>
          <a:lstStyle/>
          <a:p>
            <a:pPr>
              <a:lnSpc>
                <a:spcPct val="100000"/>
              </a:lnSpc>
            </a:pPr>
            <a:endParaRPr sz="1800">
              <a:latin typeface="Times New Roman"/>
              <a:cs typeface="Times New Roman"/>
            </a:endParaRPr>
          </a:p>
          <a:p>
            <a:pPr>
              <a:lnSpc>
                <a:spcPct val="100000"/>
              </a:lnSpc>
              <a:spcBef>
                <a:spcPts val="1095"/>
              </a:spcBef>
            </a:pPr>
            <a:endParaRPr sz="1800">
              <a:latin typeface="Times New Roman"/>
              <a:cs typeface="Times New Roman"/>
            </a:endParaRPr>
          </a:p>
          <a:p>
            <a:pPr algn="r" marR="283845">
              <a:lnSpc>
                <a:spcPct val="100000"/>
              </a:lnSpc>
            </a:pPr>
            <a:r>
              <a:rPr dirty="0" sz="1800" spc="-50">
                <a:solidFill>
                  <a:srgbClr val="FF0000"/>
                </a:solidFill>
                <a:latin typeface="MS Mincho"/>
                <a:cs typeface="MS Mincho"/>
              </a:rPr>
              <a:t>①</a:t>
            </a:r>
            <a:endParaRPr sz="1800">
              <a:latin typeface="MS Mincho"/>
              <a:cs typeface="MS Mincho"/>
            </a:endParaRPr>
          </a:p>
        </p:txBody>
      </p:sp>
      <p:sp>
        <p:nvSpPr>
          <p:cNvPr id="14" name="object 14" descr=""/>
          <p:cNvSpPr/>
          <p:nvPr/>
        </p:nvSpPr>
        <p:spPr>
          <a:xfrm>
            <a:off x="3170682" y="3953255"/>
            <a:ext cx="219710" cy="1262380"/>
          </a:xfrm>
          <a:custGeom>
            <a:avLst/>
            <a:gdLst/>
            <a:ahLst/>
            <a:cxnLst/>
            <a:rect l="l" t="t" r="r" b="b"/>
            <a:pathLst>
              <a:path w="219710" h="1262379">
                <a:moveTo>
                  <a:pt x="0" y="36575"/>
                </a:moveTo>
                <a:lnTo>
                  <a:pt x="2928" y="22502"/>
                </a:lnTo>
                <a:lnTo>
                  <a:pt x="10858" y="10858"/>
                </a:lnTo>
                <a:lnTo>
                  <a:pt x="22502" y="2928"/>
                </a:lnTo>
                <a:lnTo>
                  <a:pt x="36576" y="0"/>
                </a:lnTo>
                <a:lnTo>
                  <a:pt x="182880" y="0"/>
                </a:lnTo>
                <a:lnTo>
                  <a:pt x="196953" y="2928"/>
                </a:lnTo>
                <a:lnTo>
                  <a:pt x="208597" y="10858"/>
                </a:lnTo>
                <a:lnTo>
                  <a:pt x="216527" y="22502"/>
                </a:lnTo>
                <a:lnTo>
                  <a:pt x="219456" y="36575"/>
                </a:lnTo>
                <a:lnTo>
                  <a:pt x="219456" y="1225295"/>
                </a:lnTo>
                <a:lnTo>
                  <a:pt x="216527" y="1239369"/>
                </a:lnTo>
                <a:lnTo>
                  <a:pt x="208597" y="1251013"/>
                </a:lnTo>
                <a:lnTo>
                  <a:pt x="196953" y="1258943"/>
                </a:lnTo>
                <a:lnTo>
                  <a:pt x="182880" y="1261872"/>
                </a:lnTo>
                <a:lnTo>
                  <a:pt x="36576" y="1261872"/>
                </a:lnTo>
                <a:lnTo>
                  <a:pt x="22502" y="1258943"/>
                </a:lnTo>
                <a:lnTo>
                  <a:pt x="10858" y="1251013"/>
                </a:lnTo>
                <a:lnTo>
                  <a:pt x="2928" y="1239369"/>
                </a:lnTo>
                <a:lnTo>
                  <a:pt x="0" y="1225295"/>
                </a:lnTo>
                <a:lnTo>
                  <a:pt x="0" y="36575"/>
                </a:lnTo>
                <a:close/>
              </a:path>
            </a:pathLst>
          </a:custGeom>
          <a:ln w="19037">
            <a:solidFill>
              <a:srgbClr val="006FBF"/>
            </a:solidFill>
          </a:ln>
        </p:spPr>
        <p:txBody>
          <a:bodyPr wrap="square" lIns="0" tIns="0" rIns="0" bIns="0" rtlCol="0"/>
          <a:lstStyle/>
          <a:p/>
        </p:txBody>
      </p:sp>
      <p:sp>
        <p:nvSpPr>
          <p:cNvPr id="15" name="object 1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509013" y="7129214"/>
            <a:ext cx="1840864" cy="528320"/>
          </a:xfrm>
          <a:prstGeom prst="rect">
            <a:avLst/>
          </a:prstGeom>
        </p:spPr>
        <p:txBody>
          <a:bodyPr wrap="square" lIns="0" tIns="96520" rIns="0" bIns="0" rtlCol="0" vert="horz">
            <a:spAutoFit/>
          </a:bodyPr>
          <a:lstStyle/>
          <a:p>
            <a:pPr marL="12700">
              <a:lnSpc>
                <a:spcPct val="100000"/>
              </a:lnSpc>
              <a:spcBef>
                <a:spcPts val="760"/>
              </a:spcBef>
              <a:tabLst>
                <a:tab pos="570865" algn="l"/>
              </a:tabLst>
            </a:pPr>
            <a:r>
              <a:rPr dirty="0" sz="1100" spc="-20">
                <a:latin typeface="MS Mincho"/>
                <a:cs typeface="MS Mincho"/>
              </a:rPr>
              <a:t>□</a:t>
            </a:r>
            <a:r>
              <a:rPr dirty="0" sz="1100" spc="-10">
                <a:latin typeface="MS Mincho"/>
                <a:cs typeface="MS Mincho"/>
              </a:rPr>
              <a:t>開</a:t>
            </a:r>
            <a:r>
              <a:rPr dirty="0" sz="1100" spc="-60">
                <a:latin typeface="MS Mincho"/>
                <a:cs typeface="MS Mincho"/>
              </a:rPr>
              <a:t>発</a:t>
            </a:r>
            <a:r>
              <a:rPr dirty="0" sz="1100">
                <a:latin typeface="MS Mincho"/>
                <a:cs typeface="MS Mincho"/>
              </a:rPr>
              <a:t>	DX</a:t>
            </a:r>
            <a:r>
              <a:rPr dirty="0" sz="1100" spc="25">
                <a:latin typeface="MS Mincho"/>
                <a:cs typeface="MS Mincho"/>
              </a:rPr>
              <a:t> </a:t>
            </a:r>
            <a:r>
              <a:rPr dirty="0" sz="1100" spc="-10">
                <a:latin typeface="MS Mincho"/>
                <a:cs typeface="MS Mincho"/>
              </a:rPr>
              <a:t>CARE</a:t>
            </a:r>
            <a:r>
              <a:rPr dirty="0" sz="1100" spc="-20">
                <a:latin typeface="MS Mincho"/>
                <a:cs typeface="MS Mincho"/>
              </a:rPr>
              <a:t>株式会</a:t>
            </a:r>
            <a:r>
              <a:rPr dirty="0" sz="1100" spc="-50">
                <a:latin typeface="MS Mincho"/>
                <a:cs typeface="MS Mincho"/>
              </a:rPr>
              <a:t>社</a:t>
            </a:r>
            <a:endParaRPr sz="1100">
              <a:latin typeface="MS Mincho"/>
              <a:cs typeface="MS Mincho"/>
            </a:endParaRPr>
          </a:p>
          <a:p>
            <a:pPr marL="12700">
              <a:lnSpc>
                <a:spcPct val="100000"/>
              </a:lnSpc>
              <a:spcBef>
                <a:spcPts val="660"/>
              </a:spcBef>
              <a:tabLst>
                <a:tab pos="570865" algn="l"/>
              </a:tabLst>
            </a:pPr>
            <a:r>
              <a:rPr dirty="0" sz="1100" spc="-20">
                <a:latin typeface="MS Mincho"/>
                <a:cs typeface="MS Mincho"/>
              </a:rPr>
              <a:t>□</a:t>
            </a:r>
            <a:r>
              <a:rPr dirty="0" sz="1100" spc="-10">
                <a:latin typeface="MS Mincho"/>
                <a:cs typeface="MS Mincho"/>
              </a:rPr>
              <a:t>販</a:t>
            </a:r>
            <a:r>
              <a:rPr dirty="0" sz="1100" spc="-60">
                <a:latin typeface="MS Mincho"/>
                <a:cs typeface="MS Mincho"/>
              </a:rPr>
              <a:t>売</a:t>
            </a:r>
            <a:r>
              <a:rPr dirty="0" sz="1100">
                <a:latin typeface="MS Mincho"/>
                <a:cs typeface="MS Mincho"/>
              </a:rPr>
              <a:t>	</a:t>
            </a:r>
            <a:r>
              <a:rPr dirty="0" sz="1100" spc="-20">
                <a:latin typeface="MS Mincho"/>
                <a:cs typeface="MS Mincho"/>
              </a:rPr>
              <a:t>株式</a:t>
            </a:r>
            <a:r>
              <a:rPr dirty="0" sz="1100" spc="-10">
                <a:latin typeface="MS Mincho"/>
                <a:cs typeface="MS Mincho"/>
              </a:rPr>
              <a:t>会</a:t>
            </a:r>
            <a:r>
              <a:rPr dirty="0" sz="1100" spc="-20">
                <a:latin typeface="MS Mincho"/>
                <a:cs typeface="MS Mincho"/>
              </a:rPr>
              <a:t>社ニチイ</a:t>
            </a:r>
            <a:r>
              <a:rPr dirty="0" sz="1100" spc="-10">
                <a:latin typeface="MS Mincho"/>
                <a:cs typeface="MS Mincho"/>
              </a:rPr>
              <a:t>学</a:t>
            </a:r>
            <a:r>
              <a:rPr dirty="0" sz="1100" spc="-50">
                <a:latin typeface="MS Mincho"/>
                <a:cs typeface="MS Mincho"/>
              </a:rPr>
              <a:t>館</a:t>
            </a:r>
            <a:endParaRPr sz="1100">
              <a:latin typeface="MS Mincho"/>
              <a:cs typeface="MS Mincho"/>
            </a:endParaRPr>
          </a:p>
        </p:txBody>
      </p:sp>
      <p:sp>
        <p:nvSpPr>
          <p:cNvPr id="3" name="object 3" descr=""/>
          <p:cNvSpPr txBox="1"/>
          <p:nvPr/>
        </p:nvSpPr>
        <p:spPr>
          <a:xfrm>
            <a:off x="4783328" y="6663177"/>
            <a:ext cx="1676400" cy="224154"/>
          </a:xfrm>
          <a:prstGeom prst="rect">
            <a:avLst/>
          </a:prstGeom>
        </p:spPr>
        <p:txBody>
          <a:bodyPr wrap="square" lIns="0" tIns="12700" rIns="0" bIns="0" rtlCol="0" vert="horz">
            <a:spAutoFit/>
          </a:bodyPr>
          <a:lstStyle/>
          <a:p>
            <a:pPr marL="12700">
              <a:lnSpc>
                <a:spcPct val="100000"/>
              </a:lnSpc>
              <a:spcBef>
                <a:spcPts val="100"/>
              </a:spcBef>
            </a:pPr>
            <a:r>
              <a:rPr dirty="0" sz="1300" spc="-15">
                <a:latin typeface="MS Gothic"/>
                <a:cs typeface="MS Gothic"/>
              </a:rPr>
              <a:t>２０２３年９月２８日</a:t>
            </a:r>
            <a:endParaRPr sz="1300">
              <a:latin typeface="MS Gothic"/>
              <a:cs typeface="MS Gothic"/>
            </a:endParaRPr>
          </a:p>
        </p:txBody>
      </p:sp>
      <p:sp>
        <p:nvSpPr>
          <p:cNvPr id="4" name="object 4" descr=""/>
          <p:cNvSpPr/>
          <p:nvPr/>
        </p:nvSpPr>
        <p:spPr>
          <a:xfrm>
            <a:off x="1079753" y="7044690"/>
            <a:ext cx="5398135" cy="0"/>
          </a:xfrm>
          <a:custGeom>
            <a:avLst/>
            <a:gdLst/>
            <a:ahLst/>
            <a:cxnLst/>
            <a:rect l="l" t="t" r="r" b="b"/>
            <a:pathLst>
              <a:path w="5398135" h="0">
                <a:moveTo>
                  <a:pt x="0" y="0"/>
                </a:moveTo>
                <a:lnTo>
                  <a:pt x="5398008" y="0"/>
                </a:lnTo>
              </a:path>
            </a:pathLst>
          </a:custGeom>
          <a:ln w="19037">
            <a:solidFill>
              <a:srgbClr val="000000"/>
            </a:solidFill>
          </a:ln>
        </p:spPr>
        <p:txBody>
          <a:bodyPr wrap="square" lIns="0" tIns="0" rIns="0" bIns="0" rtlCol="0"/>
          <a:lstStyle/>
          <a:p/>
        </p:txBody>
      </p:sp>
      <p:sp>
        <p:nvSpPr>
          <p:cNvPr id="5" name="object 5" descr=""/>
          <p:cNvSpPr txBox="1"/>
          <p:nvPr/>
        </p:nvSpPr>
        <p:spPr>
          <a:xfrm>
            <a:off x="1158494" y="4787595"/>
            <a:ext cx="5051425" cy="444500"/>
          </a:xfrm>
          <a:prstGeom prst="rect">
            <a:avLst/>
          </a:prstGeom>
        </p:spPr>
        <p:txBody>
          <a:bodyPr wrap="square" lIns="0" tIns="12700" rIns="0" bIns="0" rtlCol="0" vert="horz">
            <a:spAutoFit/>
          </a:bodyPr>
          <a:lstStyle/>
          <a:p>
            <a:pPr marL="292100" marR="5080" indent="-280035">
              <a:lnSpc>
                <a:spcPct val="125000"/>
              </a:lnSpc>
              <a:spcBef>
                <a:spcPts val="100"/>
              </a:spcBef>
            </a:pPr>
            <a:r>
              <a:rPr dirty="0" sz="1100" spc="-25">
                <a:solidFill>
                  <a:srgbClr val="006FC0"/>
                </a:solidFill>
                <a:latin typeface="MS Mincho"/>
                <a:cs typeface="MS Mincho"/>
              </a:rPr>
              <a:t>注：チェックアイＤＸによる判定の結果生じた返戻、減点、査定につきましては責任を負いかねますのでご了承ください。</a:t>
            </a:r>
            <a:endParaRPr sz="1100">
              <a:latin typeface="MS Mincho"/>
              <a:cs typeface="MS Mincho"/>
            </a:endParaRPr>
          </a:p>
        </p:txBody>
      </p:sp>
      <p:sp>
        <p:nvSpPr>
          <p:cNvPr id="6" name="object 6" descr=""/>
          <p:cNvSpPr/>
          <p:nvPr/>
        </p:nvSpPr>
        <p:spPr>
          <a:xfrm>
            <a:off x="1079753" y="4517897"/>
            <a:ext cx="5398135" cy="0"/>
          </a:xfrm>
          <a:custGeom>
            <a:avLst/>
            <a:gdLst/>
            <a:ahLst/>
            <a:cxnLst/>
            <a:rect l="l" t="t" r="r" b="b"/>
            <a:pathLst>
              <a:path w="5398135" h="0">
                <a:moveTo>
                  <a:pt x="0" y="0"/>
                </a:moveTo>
                <a:lnTo>
                  <a:pt x="5398008" y="0"/>
                </a:lnTo>
              </a:path>
            </a:pathLst>
          </a:custGeom>
          <a:ln w="6350">
            <a:solidFill>
              <a:srgbClr val="000000"/>
            </a:solidFill>
          </a:ln>
        </p:spPr>
        <p:txBody>
          <a:bodyPr wrap="square" lIns="0" tIns="0" rIns="0" bIns="0" rtlCol="0"/>
          <a:lstStyle/>
          <a:p/>
        </p:txBody>
      </p:sp>
      <p:sp>
        <p:nvSpPr>
          <p:cNvPr id="7" name="object 7" descr=""/>
          <p:cNvSpPr txBox="1"/>
          <p:nvPr/>
        </p:nvSpPr>
        <p:spPr>
          <a:xfrm>
            <a:off x="1854961" y="6128254"/>
            <a:ext cx="3655060" cy="421640"/>
          </a:xfrm>
          <a:prstGeom prst="rect">
            <a:avLst/>
          </a:prstGeom>
        </p:spPr>
        <p:txBody>
          <a:bodyPr wrap="square" lIns="0" tIns="12065" rIns="0" bIns="0" rtlCol="0" vert="horz">
            <a:spAutoFit/>
          </a:bodyPr>
          <a:lstStyle/>
          <a:p>
            <a:pPr marL="12700">
              <a:lnSpc>
                <a:spcPct val="100000"/>
              </a:lnSpc>
              <a:spcBef>
                <a:spcPts val="95"/>
              </a:spcBef>
            </a:pPr>
            <a:r>
              <a:rPr dirty="0" sz="2600" spc="-40">
                <a:latin typeface="MS Gothic"/>
                <a:cs typeface="MS Gothic"/>
              </a:rPr>
              <a:t>システム管理マニュアル</a:t>
            </a:r>
            <a:endParaRPr sz="2600">
              <a:latin typeface="MS Gothic"/>
              <a:cs typeface="MS Gothic"/>
            </a:endParaRPr>
          </a:p>
        </p:txBody>
      </p:sp>
      <p:pic>
        <p:nvPicPr>
          <p:cNvPr id="8" name="object 8" descr=""/>
          <p:cNvPicPr/>
          <p:nvPr/>
        </p:nvPicPr>
        <p:blipFill>
          <a:blip r:embed="rId2" cstate="print"/>
          <a:stretch>
            <a:fillRect/>
          </a:stretch>
        </p:blipFill>
        <p:spPr>
          <a:xfrm>
            <a:off x="2503170" y="5564885"/>
            <a:ext cx="2361437" cy="532638"/>
          </a:xfrm>
          <a:prstGeom prst="rect">
            <a:avLst/>
          </a:prstGeom>
        </p:spPr>
      </p:pic>
      <p:sp>
        <p:nvSpPr>
          <p:cNvPr id="9" name="object 9" descr=""/>
          <p:cNvSpPr txBox="1"/>
          <p:nvPr/>
        </p:nvSpPr>
        <p:spPr>
          <a:xfrm>
            <a:off x="1429766" y="9011662"/>
            <a:ext cx="2655570" cy="1017269"/>
          </a:xfrm>
          <a:prstGeom prst="rect">
            <a:avLst/>
          </a:prstGeom>
        </p:spPr>
        <p:txBody>
          <a:bodyPr wrap="square" lIns="0" tIns="12065" rIns="0" bIns="0" rtlCol="0" vert="horz">
            <a:spAutoFit/>
          </a:bodyPr>
          <a:lstStyle/>
          <a:p>
            <a:pPr marL="153035" indent="-140335">
              <a:lnSpc>
                <a:spcPct val="100000"/>
              </a:lnSpc>
              <a:spcBef>
                <a:spcPts val="95"/>
              </a:spcBef>
              <a:buSzPct val="90909"/>
              <a:buChar char="■"/>
              <a:tabLst>
                <a:tab pos="153035" algn="l"/>
              </a:tabLst>
            </a:pPr>
            <a:r>
              <a:rPr dirty="0" sz="1100" spc="-35">
                <a:latin typeface="MS Mincho"/>
                <a:cs typeface="MS Mincho"/>
              </a:rPr>
              <a:t>お問い合わせ</a:t>
            </a:r>
            <a:endParaRPr sz="1100">
              <a:latin typeface="MS Mincho"/>
              <a:cs typeface="MS Mincho"/>
            </a:endParaRPr>
          </a:p>
          <a:p>
            <a:pPr>
              <a:lnSpc>
                <a:spcPct val="100000"/>
              </a:lnSpc>
            </a:pPr>
            <a:endParaRPr sz="1100">
              <a:latin typeface="MS Mincho"/>
              <a:cs typeface="MS Mincho"/>
            </a:endParaRPr>
          </a:p>
          <a:p>
            <a:pPr>
              <a:lnSpc>
                <a:spcPct val="100000"/>
              </a:lnSpc>
              <a:spcBef>
                <a:spcPts val="295"/>
              </a:spcBef>
            </a:pPr>
            <a:endParaRPr sz="1100">
              <a:latin typeface="MS Mincho"/>
              <a:cs typeface="MS Mincho"/>
            </a:endParaRPr>
          </a:p>
          <a:p>
            <a:pPr marL="13335">
              <a:lnSpc>
                <a:spcPct val="100000"/>
              </a:lnSpc>
              <a:tabLst>
                <a:tab pos="1130300" algn="l"/>
              </a:tabLst>
            </a:pPr>
            <a:r>
              <a:rPr dirty="0" sz="1100" spc="-20">
                <a:latin typeface="MS Mincho"/>
                <a:cs typeface="MS Mincho"/>
              </a:rPr>
              <a:t>チ</a:t>
            </a:r>
            <a:r>
              <a:rPr dirty="0" sz="1100" spc="-10">
                <a:latin typeface="MS Mincho"/>
                <a:cs typeface="MS Mincho"/>
              </a:rPr>
              <a:t>ェ</a:t>
            </a:r>
            <a:r>
              <a:rPr dirty="0" sz="1100" spc="-20">
                <a:latin typeface="MS Mincho"/>
                <a:cs typeface="MS Mincho"/>
              </a:rPr>
              <a:t>ッ</a:t>
            </a:r>
            <a:r>
              <a:rPr dirty="0" sz="1100" spc="-35">
                <a:latin typeface="MS Mincho"/>
                <a:cs typeface="MS Mincho"/>
              </a:rPr>
              <a:t>ク</a:t>
            </a:r>
            <a:r>
              <a:rPr dirty="0" sz="1100" spc="-30">
                <a:latin typeface="MS Mincho"/>
                <a:cs typeface="MS Mincho"/>
              </a:rPr>
              <a:t>ア</a:t>
            </a:r>
            <a:r>
              <a:rPr dirty="0" sz="1100" spc="-10">
                <a:latin typeface="MS Mincho"/>
                <a:cs typeface="MS Mincho"/>
              </a:rPr>
              <a:t>イ</a:t>
            </a:r>
            <a:r>
              <a:rPr dirty="0" sz="1100" spc="-25">
                <a:latin typeface="MS Gothic"/>
                <a:cs typeface="MS Gothic"/>
              </a:rPr>
              <a:t>DX</a:t>
            </a:r>
            <a:r>
              <a:rPr dirty="0" sz="1100">
                <a:latin typeface="MS Gothic"/>
                <a:cs typeface="MS Gothic"/>
              </a:rPr>
              <a:t>	</a:t>
            </a:r>
            <a:r>
              <a:rPr dirty="0" sz="1100" spc="-20">
                <a:latin typeface="MS Mincho"/>
                <a:cs typeface="MS Mincho"/>
              </a:rPr>
              <a:t>サ</a:t>
            </a:r>
            <a:r>
              <a:rPr dirty="0" sz="1100" spc="-35">
                <a:latin typeface="MS Mincho"/>
                <a:cs typeface="MS Mincho"/>
              </a:rPr>
              <a:t>ポー</a:t>
            </a:r>
            <a:r>
              <a:rPr dirty="0" sz="1100" spc="-20">
                <a:latin typeface="MS Mincho"/>
                <a:cs typeface="MS Mincho"/>
              </a:rPr>
              <a:t>ト窓</a:t>
            </a:r>
            <a:r>
              <a:rPr dirty="0" sz="1100" spc="-50">
                <a:latin typeface="MS Mincho"/>
                <a:cs typeface="MS Mincho"/>
              </a:rPr>
              <a:t>口</a:t>
            </a:r>
            <a:endParaRPr sz="1100">
              <a:latin typeface="MS Mincho"/>
              <a:cs typeface="MS Mincho"/>
            </a:endParaRPr>
          </a:p>
          <a:p>
            <a:pPr marL="13335">
              <a:lnSpc>
                <a:spcPct val="100000"/>
              </a:lnSpc>
              <a:spcBef>
                <a:spcPts val="700"/>
              </a:spcBef>
            </a:pPr>
            <a:r>
              <a:rPr dirty="0" sz="1100" spc="-20">
                <a:latin typeface="MS Gothic"/>
                <a:cs typeface="MS Gothic"/>
              </a:rPr>
              <a:t>E-mail</a:t>
            </a:r>
            <a:r>
              <a:rPr dirty="0" sz="1100" spc="-20">
                <a:latin typeface="MS Mincho"/>
                <a:cs typeface="MS Mincho"/>
              </a:rPr>
              <a:t>：</a:t>
            </a:r>
            <a:r>
              <a:rPr dirty="0" u="sng" sz="1100" spc="-20">
                <a:solidFill>
                  <a:srgbClr val="0562C1"/>
                </a:solidFill>
                <a:uFill>
                  <a:solidFill>
                    <a:srgbClr val="0462C0"/>
                  </a:solidFill>
                </a:uFill>
                <a:latin typeface="MS Gothic"/>
                <a:cs typeface="MS Gothic"/>
                <a:hlinkClick r:id="rId3"/>
              </a:rPr>
              <a:t>checkeye-</a:t>
            </a:r>
            <a:r>
              <a:rPr dirty="0" u="sng" sz="1100" spc="-10">
                <a:solidFill>
                  <a:srgbClr val="0562C1"/>
                </a:solidFill>
                <a:uFill>
                  <a:solidFill>
                    <a:srgbClr val="0462C0"/>
                  </a:solidFill>
                </a:uFill>
                <a:latin typeface="MS Gothic"/>
                <a:cs typeface="MS Gothic"/>
                <a:hlinkClick r:id="rId3"/>
              </a:rPr>
              <a:t>dx@nichiigakkan.co.jp</a:t>
            </a:r>
            <a:endParaRPr sz="1100">
              <a:latin typeface="MS Gothic"/>
              <a:cs typeface="MS Gothic"/>
            </a:endParaRPr>
          </a:p>
        </p:txBody>
      </p:sp>
      <p:pic>
        <p:nvPicPr>
          <p:cNvPr id="10" name="object 10" descr=""/>
          <p:cNvPicPr/>
          <p:nvPr/>
        </p:nvPicPr>
        <p:blipFill>
          <a:blip r:embed="rId4" cstate="print"/>
          <a:stretch>
            <a:fillRect/>
          </a:stretch>
        </p:blipFill>
        <p:spPr>
          <a:xfrm>
            <a:off x="1397508" y="9342119"/>
            <a:ext cx="714755" cy="152400"/>
          </a:xfrm>
          <a:prstGeom prst="rect">
            <a:avLst/>
          </a:prstGeom>
        </p:spPr>
      </p:pic>
      <p:pic>
        <p:nvPicPr>
          <p:cNvPr id="11" name="object 11" descr=""/>
          <p:cNvPicPr/>
          <p:nvPr/>
        </p:nvPicPr>
        <p:blipFill>
          <a:blip r:embed="rId5" cstate="print"/>
          <a:stretch>
            <a:fillRect/>
          </a:stretch>
        </p:blipFill>
        <p:spPr>
          <a:xfrm>
            <a:off x="2233422" y="9337547"/>
            <a:ext cx="1247394" cy="1394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344675" y="2850642"/>
            <a:ext cx="5095240" cy="3688715"/>
            <a:chOff x="1344675" y="2850642"/>
            <a:chExt cx="5095240" cy="3688715"/>
          </a:xfrm>
        </p:grpSpPr>
        <p:pic>
          <p:nvPicPr>
            <p:cNvPr id="3" name="object 3" descr=""/>
            <p:cNvPicPr/>
            <p:nvPr/>
          </p:nvPicPr>
          <p:blipFill>
            <a:blip r:embed="rId2" cstate="print"/>
            <a:stretch>
              <a:fillRect/>
            </a:stretch>
          </p:blipFill>
          <p:spPr>
            <a:xfrm>
              <a:off x="1363217" y="2850642"/>
              <a:ext cx="4635246" cy="3176778"/>
            </a:xfrm>
            <a:prstGeom prst="rect">
              <a:avLst/>
            </a:prstGeom>
          </p:spPr>
        </p:pic>
        <p:sp>
          <p:nvSpPr>
            <p:cNvPr id="4" name="object 4" descr=""/>
            <p:cNvSpPr/>
            <p:nvPr/>
          </p:nvSpPr>
          <p:spPr>
            <a:xfrm>
              <a:off x="1351025" y="5969508"/>
              <a:ext cx="5082540" cy="563245"/>
            </a:xfrm>
            <a:custGeom>
              <a:avLst/>
              <a:gdLst/>
              <a:ahLst/>
              <a:cxnLst/>
              <a:rect l="l" t="t" r="r" b="b"/>
              <a:pathLst>
                <a:path w="5082540" h="563245">
                  <a:moveTo>
                    <a:pt x="4988814" y="0"/>
                  </a:moveTo>
                  <a:lnTo>
                    <a:pt x="93726" y="0"/>
                  </a:lnTo>
                  <a:lnTo>
                    <a:pt x="57221" y="7358"/>
                  </a:lnTo>
                  <a:lnTo>
                    <a:pt x="27432" y="27431"/>
                  </a:lnTo>
                  <a:lnTo>
                    <a:pt x="7358" y="57221"/>
                  </a:lnTo>
                  <a:lnTo>
                    <a:pt x="0" y="93725"/>
                  </a:lnTo>
                  <a:lnTo>
                    <a:pt x="0" y="469391"/>
                  </a:lnTo>
                  <a:lnTo>
                    <a:pt x="7358" y="505896"/>
                  </a:lnTo>
                  <a:lnTo>
                    <a:pt x="27432" y="535685"/>
                  </a:lnTo>
                  <a:lnTo>
                    <a:pt x="57221" y="555759"/>
                  </a:lnTo>
                  <a:lnTo>
                    <a:pt x="93726" y="563118"/>
                  </a:lnTo>
                  <a:lnTo>
                    <a:pt x="4988814" y="563118"/>
                  </a:lnTo>
                  <a:lnTo>
                    <a:pt x="5025318" y="555759"/>
                  </a:lnTo>
                  <a:lnTo>
                    <a:pt x="5055108" y="535685"/>
                  </a:lnTo>
                  <a:lnTo>
                    <a:pt x="5075181" y="505896"/>
                  </a:lnTo>
                  <a:lnTo>
                    <a:pt x="5082540" y="469391"/>
                  </a:lnTo>
                  <a:lnTo>
                    <a:pt x="5082540" y="93725"/>
                  </a:lnTo>
                  <a:lnTo>
                    <a:pt x="5075181" y="57221"/>
                  </a:lnTo>
                  <a:lnTo>
                    <a:pt x="5055108" y="27431"/>
                  </a:lnTo>
                  <a:lnTo>
                    <a:pt x="5025318" y="7358"/>
                  </a:lnTo>
                  <a:lnTo>
                    <a:pt x="4988814" y="0"/>
                  </a:lnTo>
                  <a:close/>
                </a:path>
              </a:pathLst>
            </a:custGeom>
            <a:solidFill>
              <a:srgbClr val="FFFFFF"/>
            </a:solidFill>
          </p:spPr>
          <p:txBody>
            <a:bodyPr wrap="square" lIns="0" tIns="0" rIns="0" bIns="0" rtlCol="0"/>
            <a:lstStyle/>
            <a:p/>
          </p:txBody>
        </p:sp>
        <p:sp>
          <p:nvSpPr>
            <p:cNvPr id="5" name="object 5" descr=""/>
            <p:cNvSpPr/>
            <p:nvPr/>
          </p:nvSpPr>
          <p:spPr>
            <a:xfrm>
              <a:off x="1351025" y="5969508"/>
              <a:ext cx="5082540" cy="563245"/>
            </a:xfrm>
            <a:custGeom>
              <a:avLst/>
              <a:gdLst/>
              <a:ahLst/>
              <a:cxnLst/>
              <a:rect l="l" t="t" r="r" b="b"/>
              <a:pathLst>
                <a:path w="5082540" h="563245">
                  <a:moveTo>
                    <a:pt x="0" y="93725"/>
                  </a:moveTo>
                  <a:lnTo>
                    <a:pt x="7358" y="57221"/>
                  </a:lnTo>
                  <a:lnTo>
                    <a:pt x="27432" y="27431"/>
                  </a:lnTo>
                  <a:lnTo>
                    <a:pt x="57221" y="7358"/>
                  </a:lnTo>
                  <a:lnTo>
                    <a:pt x="93726" y="0"/>
                  </a:lnTo>
                  <a:lnTo>
                    <a:pt x="4988814" y="0"/>
                  </a:lnTo>
                  <a:lnTo>
                    <a:pt x="5025318" y="7358"/>
                  </a:lnTo>
                  <a:lnTo>
                    <a:pt x="5055108" y="27431"/>
                  </a:lnTo>
                  <a:lnTo>
                    <a:pt x="5075181" y="57221"/>
                  </a:lnTo>
                  <a:lnTo>
                    <a:pt x="5082540" y="93725"/>
                  </a:lnTo>
                  <a:lnTo>
                    <a:pt x="5082540" y="469391"/>
                  </a:lnTo>
                  <a:lnTo>
                    <a:pt x="5075181" y="505896"/>
                  </a:lnTo>
                  <a:lnTo>
                    <a:pt x="5055108" y="535685"/>
                  </a:lnTo>
                  <a:lnTo>
                    <a:pt x="5025318" y="555759"/>
                  </a:lnTo>
                  <a:lnTo>
                    <a:pt x="4988814" y="563118"/>
                  </a:lnTo>
                  <a:lnTo>
                    <a:pt x="93726" y="563118"/>
                  </a:lnTo>
                  <a:lnTo>
                    <a:pt x="57221" y="555759"/>
                  </a:lnTo>
                  <a:lnTo>
                    <a:pt x="27432" y="535685"/>
                  </a:lnTo>
                  <a:lnTo>
                    <a:pt x="7358" y="505896"/>
                  </a:lnTo>
                  <a:lnTo>
                    <a:pt x="0" y="469391"/>
                  </a:lnTo>
                  <a:lnTo>
                    <a:pt x="0" y="93725"/>
                  </a:lnTo>
                  <a:close/>
                </a:path>
              </a:pathLst>
            </a:custGeom>
            <a:ln w="12699">
              <a:solidFill>
                <a:srgbClr val="FF0000"/>
              </a:solidFill>
            </a:ln>
          </p:spPr>
          <p:txBody>
            <a:bodyPr wrap="square" lIns="0" tIns="0" rIns="0" bIns="0" rtlCol="0"/>
            <a:lstStyle/>
            <a:p/>
          </p:txBody>
        </p:sp>
      </p:grpSp>
      <p:sp>
        <p:nvSpPr>
          <p:cNvPr id="6" name="object 6" descr=""/>
          <p:cNvSpPr txBox="1"/>
          <p:nvPr/>
        </p:nvSpPr>
        <p:spPr>
          <a:xfrm>
            <a:off x="1126487" y="1564316"/>
            <a:ext cx="5492115" cy="1205230"/>
          </a:xfrm>
          <a:prstGeom prst="rect">
            <a:avLst/>
          </a:prstGeom>
        </p:spPr>
        <p:txBody>
          <a:bodyPr wrap="square" lIns="0" tIns="12700" rIns="0" bIns="0" rtlCol="0" vert="horz">
            <a:spAutoFit/>
          </a:bodyPr>
          <a:lstStyle/>
          <a:p>
            <a:pPr marL="151765" marR="306705" indent="-139700">
              <a:lnSpc>
                <a:spcPct val="141400"/>
              </a:lnSpc>
              <a:spcBef>
                <a:spcPts val="100"/>
              </a:spcBef>
              <a:buClr>
                <a:srgbClr val="7E7E7E"/>
              </a:buClr>
              <a:buSzPct val="90909"/>
              <a:buFont typeface="MS Mincho"/>
              <a:buChar char="●"/>
              <a:tabLst>
                <a:tab pos="173990" algn="l"/>
              </a:tabLst>
            </a:pPr>
            <a:r>
              <a:rPr dirty="0" sz="1100" spc="-25">
                <a:latin typeface="MS Mincho"/>
                <a:cs typeface="MS Mincho"/>
              </a:rPr>
              <a:t>診療行為の改正により「適応病名」に対する部位をチェックするようにします。</a:t>
            </a:r>
            <a:r>
              <a:rPr dirty="0" sz="1100" spc="-50">
                <a:latin typeface="MS Mincho"/>
                <a:cs typeface="MS Mincho"/>
              </a:rPr>
              <a:t> </a:t>
            </a:r>
            <a:r>
              <a:rPr dirty="0" sz="1100" spc="-50">
                <a:latin typeface="MS Mincho"/>
                <a:cs typeface="MS Mincho"/>
              </a:rPr>
              <a:t>	</a:t>
            </a:r>
            <a:r>
              <a:rPr dirty="0" sz="1100" spc="-10">
                <a:latin typeface="MS Mincho"/>
                <a:cs typeface="MS Mincho"/>
              </a:rPr>
              <a:t>2020</a:t>
            </a:r>
            <a:r>
              <a:rPr dirty="0" sz="1100" spc="-20">
                <a:latin typeface="MS Mincho"/>
                <a:cs typeface="MS Mincho"/>
              </a:rPr>
              <a:t>年</a:t>
            </a:r>
            <a:r>
              <a:rPr dirty="0" sz="1100" spc="-10">
                <a:latin typeface="MS Mincho"/>
                <a:cs typeface="MS Mincho"/>
              </a:rPr>
              <a:t>10</a:t>
            </a:r>
            <a:r>
              <a:rPr dirty="0" sz="1100" spc="-25">
                <a:latin typeface="MS Mincho"/>
                <a:cs typeface="MS Mincho"/>
              </a:rPr>
              <a:t>月からエックス線撮影・超音波の部位はコメント入力が義務化され</a:t>
            </a:r>
            <a:endParaRPr sz="1100">
              <a:latin typeface="MS Mincho"/>
              <a:cs typeface="MS Mincho"/>
            </a:endParaRPr>
          </a:p>
          <a:p>
            <a:pPr marL="173990">
              <a:lnSpc>
                <a:spcPct val="100000"/>
              </a:lnSpc>
              <a:spcBef>
                <a:spcPts val="330"/>
              </a:spcBef>
            </a:pPr>
            <a:r>
              <a:rPr dirty="0" sz="1100" spc="-30">
                <a:latin typeface="MS Mincho"/>
                <a:cs typeface="MS Mincho"/>
              </a:rPr>
              <a:t>ました。</a:t>
            </a:r>
            <a:endParaRPr sz="1100">
              <a:latin typeface="MS Mincho"/>
              <a:cs typeface="MS Mincho"/>
            </a:endParaRPr>
          </a:p>
          <a:p>
            <a:pPr marL="173990" marR="5080">
              <a:lnSpc>
                <a:spcPct val="125000"/>
              </a:lnSpc>
              <a:spcBef>
                <a:spcPts val="605"/>
              </a:spcBef>
            </a:pPr>
            <a:r>
              <a:rPr dirty="0" sz="1100" spc="-25">
                <a:solidFill>
                  <a:srgbClr val="FF0000"/>
                </a:solidFill>
                <a:latin typeface="MS Mincho"/>
                <a:cs typeface="MS Mincho"/>
              </a:rPr>
              <a:t>例として、レセプトで簡易撮影の写真撮影部位が「膝」の場合には計算処理コードの</a:t>
            </a:r>
            <a:r>
              <a:rPr dirty="0" sz="1100" spc="-15">
                <a:solidFill>
                  <a:srgbClr val="FF0000"/>
                </a:solidFill>
                <a:latin typeface="MS Mincho"/>
                <a:cs typeface="MS Mincho"/>
              </a:rPr>
              <a:t>コメントコード </a:t>
            </a:r>
            <a:r>
              <a:rPr dirty="0" sz="1100">
                <a:solidFill>
                  <a:srgbClr val="FF0000"/>
                </a:solidFill>
                <a:latin typeface="MS Mincho"/>
                <a:cs typeface="MS Mincho"/>
              </a:rPr>
              <a:t>830181500</a:t>
            </a:r>
            <a:r>
              <a:rPr dirty="0" sz="1100" spc="-25">
                <a:solidFill>
                  <a:srgbClr val="FF0000"/>
                </a:solidFill>
                <a:latin typeface="MS Mincho"/>
                <a:cs typeface="MS Mincho"/>
              </a:rPr>
              <a:t> を入力しなければなりません。</a:t>
            </a:r>
            <a:endParaRPr sz="1100">
              <a:latin typeface="MS Mincho"/>
              <a:cs typeface="MS Mincho"/>
            </a:endParaRPr>
          </a:p>
        </p:txBody>
      </p:sp>
      <p:sp>
        <p:nvSpPr>
          <p:cNvPr id="7" name="object 7" descr=""/>
          <p:cNvSpPr txBox="1"/>
          <p:nvPr/>
        </p:nvSpPr>
        <p:spPr>
          <a:xfrm>
            <a:off x="1457197" y="6003748"/>
            <a:ext cx="491172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コード入力した「部位」もチェックの対象となります。部位に対応した傷病</a:t>
            </a:r>
            <a:r>
              <a:rPr dirty="0" sz="1100" spc="500">
                <a:latin typeface="MS Mincho"/>
                <a:cs typeface="MS Mincho"/>
              </a:rPr>
              <a:t> </a:t>
            </a:r>
            <a:r>
              <a:rPr dirty="0" sz="1100" spc="-25">
                <a:latin typeface="MS Mincho"/>
                <a:cs typeface="MS Mincho"/>
              </a:rPr>
              <a:t>名があるのか、部位左右と傷病名左右は矛盾していないかをチェックします。</a:t>
            </a:r>
            <a:endParaRPr sz="1100">
              <a:latin typeface="MS Mincho"/>
              <a:cs typeface="MS Mincho"/>
            </a:endParaRPr>
          </a:p>
        </p:txBody>
      </p:sp>
      <p:sp>
        <p:nvSpPr>
          <p:cNvPr id="8" name="object 8" descr=""/>
          <p:cNvSpPr/>
          <p:nvPr/>
        </p:nvSpPr>
        <p:spPr>
          <a:xfrm>
            <a:off x="3417570" y="4645152"/>
            <a:ext cx="2571750" cy="163830"/>
          </a:xfrm>
          <a:custGeom>
            <a:avLst/>
            <a:gdLst/>
            <a:ahLst/>
            <a:cxnLst/>
            <a:rect l="l" t="t" r="r" b="b"/>
            <a:pathLst>
              <a:path w="2571750" h="163829">
                <a:moveTo>
                  <a:pt x="0" y="27432"/>
                </a:moveTo>
                <a:lnTo>
                  <a:pt x="2143" y="16716"/>
                </a:lnTo>
                <a:lnTo>
                  <a:pt x="8001" y="8001"/>
                </a:lnTo>
                <a:lnTo>
                  <a:pt x="16716" y="2143"/>
                </a:lnTo>
                <a:lnTo>
                  <a:pt x="27432" y="0"/>
                </a:lnTo>
                <a:lnTo>
                  <a:pt x="2544318" y="0"/>
                </a:lnTo>
                <a:lnTo>
                  <a:pt x="2555033" y="2143"/>
                </a:lnTo>
                <a:lnTo>
                  <a:pt x="2563749" y="8001"/>
                </a:lnTo>
                <a:lnTo>
                  <a:pt x="2569606" y="16716"/>
                </a:lnTo>
                <a:lnTo>
                  <a:pt x="2571750" y="27432"/>
                </a:lnTo>
                <a:lnTo>
                  <a:pt x="2571750" y="136398"/>
                </a:lnTo>
                <a:lnTo>
                  <a:pt x="2569606" y="147113"/>
                </a:lnTo>
                <a:lnTo>
                  <a:pt x="2563749" y="155829"/>
                </a:lnTo>
                <a:lnTo>
                  <a:pt x="2555033" y="161686"/>
                </a:lnTo>
                <a:lnTo>
                  <a:pt x="2544318" y="163830"/>
                </a:lnTo>
                <a:lnTo>
                  <a:pt x="27432" y="163830"/>
                </a:lnTo>
                <a:lnTo>
                  <a:pt x="16716" y="161686"/>
                </a:lnTo>
                <a:lnTo>
                  <a:pt x="8001" y="155829"/>
                </a:lnTo>
                <a:lnTo>
                  <a:pt x="2143" y="147113"/>
                </a:lnTo>
                <a:lnTo>
                  <a:pt x="0" y="136398"/>
                </a:lnTo>
                <a:lnTo>
                  <a:pt x="0" y="27432"/>
                </a:lnTo>
                <a:close/>
              </a:path>
            </a:pathLst>
          </a:custGeom>
          <a:ln w="19037">
            <a:solidFill>
              <a:srgbClr val="FF0000"/>
            </a:solidFill>
          </a:ln>
        </p:spPr>
        <p:txBody>
          <a:bodyPr wrap="square" lIns="0" tIns="0" rIns="0" bIns="0" rtlCol="0"/>
          <a:lstStyle/>
          <a:p/>
        </p:txBody>
      </p:sp>
      <p:sp>
        <p:nvSpPr>
          <p:cNvPr id="9" name="object 9"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1440">
              <a:lnSpc>
                <a:spcPct val="100000"/>
              </a:lnSpc>
              <a:spcBef>
                <a:spcPts val="190"/>
              </a:spcBef>
            </a:pPr>
            <a:r>
              <a:rPr dirty="0" sz="1400" spc="-25">
                <a:latin typeface="MS Mincho"/>
                <a:cs typeface="MS Mincho"/>
              </a:rPr>
              <a:t>適応コード部位の修正</a:t>
            </a:r>
            <a:endParaRPr sz="1400">
              <a:latin typeface="MS Mincho"/>
              <a:cs typeface="MS Mincho"/>
            </a:endParaRPr>
          </a:p>
        </p:txBody>
      </p:sp>
      <p:sp>
        <p:nvSpPr>
          <p:cNvPr id="10" name="object 10" descr=""/>
          <p:cNvSpPr txBox="1"/>
          <p:nvPr/>
        </p:nvSpPr>
        <p:spPr>
          <a:xfrm>
            <a:off x="3080257" y="689098"/>
            <a:ext cx="1396365" cy="299720"/>
          </a:xfrm>
          <a:prstGeom prst="rect">
            <a:avLst/>
          </a:prstGeom>
        </p:spPr>
        <p:txBody>
          <a:bodyPr wrap="square" lIns="0" tIns="12700" rIns="0" bIns="0" rtlCol="0" vert="horz">
            <a:spAutoFit/>
          </a:bodyPr>
          <a:lstStyle/>
          <a:p>
            <a:pPr marL="12700">
              <a:lnSpc>
                <a:spcPct val="100000"/>
              </a:lnSpc>
              <a:spcBef>
                <a:spcPts val="100"/>
              </a:spcBef>
            </a:pPr>
            <a:r>
              <a:rPr dirty="0" sz="1800" spc="-20">
                <a:latin typeface="MS Mincho"/>
                <a:cs typeface="MS Mincho"/>
              </a:rPr>
              <a:t>システム管理</a:t>
            </a:r>
            <a:endParaRPr sz="1800">
              <a:latin typeface="MS Mincho"/>
              <a:cs typeface="MS Mincho"/>
            </a:endParaRPr>
          </a:p>
        </p:txBody>
      </p:sp>
      <p:grpSp>
        <p:nvGrpSpPr>
          <p:cNvPr id="11" name="object 11" descr=""/>
          <p:cNvGrpSpPr/>
          <p:nvPr/>
        </p:nvGrpSpPr>
        <p:grpSpPr>
          <a:xfrm>
            <a:off x="1588008" y="6619493"/>
            <a:ext cx="4857750" cy="3253104"/>
            <a:chOff x="1588008" y="6619493"/>
            <a:chExt cx="4857750" cy="3253104"/>
          </a:xfrm>
        </p:grpSpPr>
        <p:pic>
          <p:nvPicPr>
            <p:cNvPr id="12" name="object 12" descr=""/>
            <p:cNvPicPr/>
            <p:nvPr/>
          </p:nvPicPr>
          <p:blipFill>
            <a:blip r:embed="rId3" cstate="print"/>
            <a:stretch>
              <a:fillRect/>
            </a:stretch>
          </p:blipFill>
          <p:spPr>
            <a:xfrm>
              <a:off x="1588008" y="6619493"/>
              <a:ext cx="4317492" cy="3252978"/>
            </a:xfrm>
            <a:prstGeom prst="rect">
              <a:avLst/>
            </a:prstGeom>
          </p:spPr>
        </p:pic>
        <p:sp>
          <p:nvSpPr>
            <p:cNvPr id="13" name="object 13" descr=""/>
            <p:cNvSpPr/>
            <p:nvPr/>
          </p:nvSpPr>
          <p:spPr>
            <a:xfrm>
              <a:off x="2336291" y="7962899"/>
              <a:ext cx="4109720" cy="430530"/>
            </a:xfrm>
            <a:custGeom>
              <a:avLst/>
              <a:gdLst/>
              <a:ahLst/>
              <a:cxnLst/>
              <a:rect l="l" t="t" r="r" b="b"/>
              <a:pathLst>
                <a:path w="4109720" h="430529">
                  <a:moveTo>
                    <a:pt x="4109465" y="0"/>
                  </a:moveTo>
                  <a:lnTo>
                    <a:pt x="0" y="0"/>
                  </a:lnTo>
                  <a:lnTo>
                    <a:pt x="0" y="430530"/>
                  </a:lnTo>
                  <a:lnTo>
                    <a:pt x="4109465" y="430530"/>
                  </a:lnTo>
                  <a:lnTo>
                    <a:pt x="4109465" y="0"/>
                  </a:lnTo>
                  <a:close/>
                </a:path>
              </a:pathLst>
            </a:custGeom>
            <a:solidFill>
              <a:srgbClr val="FFFFFF"/>
            </a:solidFill>
          </p:spPr>
          <p:txBody>
            <a:bodyPr wrap="square" lIns="0" tIns="0" rIns="0" bIns="0" rtlCol="0"/>
            <a:lstStyle/>
            <a:p/>
          </p:txBody>
        </p:sp>
      </p:grpSp>
      <p:sp>
        <p:nvSpPr>
          <p:cNvPr id="14" name="object 14" descr=""/>
          <p:cNvSpPr txBox="1"/>
          <p:nvPr/>
        </p:nvSpPr>
        <p:spPr>
          <a:xfrm>
            <a:off x="2336292" y="7962900"/>
            <a:ext cx="4109720" cy="430530"/>
          </a:xfrm>
          <a:prstGeom prst="rect">
            <a:avLst/>
          </a:prstGeom>
          <a:ln w="9525">
            <a:solidFill>
              <a:srgbClr val="FF0000"/>
            </a:solidFill>
          </a:ln>
        </p:spPr>
        <p:txBody>
          <a:bodyPr wrap="square" lIns="0" tIns="48895" rIns="0" bIns="0" rtlCol="0" vert="horz">
            <a:spAutoFit/>
          </a:bodyPr>
          <a:lstStyle/>
          <a:p>
            <a:pPr marL="90805" marR="100965">
              <a:lnSpc>
                <a:spcPct val="100000"/>
              </a:lnSpc>
              <a:spcBef>
                <a:spcPts val="385"/>
              </a:spcBef>
            </a:pPr>
            <a:r>
              <a:rPr dirty="0" sz="1100" spc="-25">
                <a:latin typeface="MS Mincho"/>
                <a:cs typeface="MS Mincho"/>
              </a:rPr>
              <a:t>部位チェック設定を変更したい場合は、その部位または部位を</a:t>
            </a:r>
            <a:r>
              <a:rPr dirty="0" sz="1100" spc="-20">
                <a:latin typeface="MS Mincho"/>
                <a:cs typeface="MS Mincho"/>
              </a:rPr>
              <a:t>含む診療行為</a:t>
            </a:r>
            <a:r>
              <a:rPr dirty="0" sz="1100" spc="-10">
                <a:latin typeface="MS Mincho"/>
                <a:cs typeface="MS Mincho"/>
              </a:rPr>
              <a:t>（＝</a:t>
            </a:r>
            <a:r>
              <a:rPr dirty="0" sz="1100" spc="-20">
                <a:latin typeface="MS Mincho"/>
                <a:cs typeface="MS Mincho"/>
              </a:rPr>
              <a:t>検査）</a:t>
            </a:r>
            <a:r>
              <a:rPr dirty="0" sz="1100" spc="-25">
                <a:latin typeface="MS Mincho"/>
                <a:cs typeface="MS Mincho"/>
              </a:rPr>
              <a:t>をダブルクリックします。</a:t>
            </a:r>
            <a:endParaRPr sz="1100">
              <a:latin typeface="MS Mincho"/>
              <a:cs typeface="MS Mincho"/>
            </a:endParaRPr>
          </a:p>
        </p:txBody>
      </p:sp>
      <p:grpSp>
        <p:nvGrpSpPr>
          <p:cNvPr id="15" name="object 15" descr=""/>
          <p:cNvGrpSpPr/>
          <p:nvPr/>
        </p:nvGrpSpPr>
        <p:grpSpPr>
          <a:xfrm>
            <a:off x="1176527" y="6589776"/>
            <a:ext cx="4947920" cy="1196340"/>
            <a:chOff x="1176527" y="6589776"/>
            <a:chExt cx="4947920" cy="1196340"/>
          </a:xfrm>
        </p:grpSpPr>
        <p:pic>
          <p:nvPicPr>
            <p:cNvPr id="16" name="object 16" descr=""/>
            <p:cNvPicPr/>
            <p:nvPr/>
          </p:nvPicPr>
          <p:blipFill>
            <a:blip r:embed="rId4" cstate="print"/>
            <a:stretch>
              <a:fillRect/>
            </a:stretch>
          </p:blipFill>
          <p:spPr>
            <a:xfrm>
              <a:off x="1176527" y="6992874"/>
              <a:ext cx="4947666" cy="423672"/>
            </a:xfrm>
            <a:prstGeom prst="rect">
              <a:avLst/>
            </a:prstGeom>
          </p:spPr>
        </p:pic>
        <p:sp>
          <p:nvSpPr>
            <p:cNvPr id="17" name="object 17" descr=""/>
            <p:cNvSpPr/>
            <p:nvPr/>
          </p:nvSpPr>
          <p:spPr>
            <a:xfrm>
              <a:off x="3364229" y="7459980"/>
              <a:ext cx="204470" cy="326390"/>
            </a:xfrm>
            <a:custGeom>
              <a:avLst/>
              <a:gdLst/>
              <a:ahLst/>
              <a:cxnLst/>
              <a:rect l="l" t="t" r="r" b="b"/>
              <a:pathLst>
                <a:path w="204470" h="326390">
                  <a:moveTo>
                    <a:pt x="75018" y="88444"/>
                  </a:moveTo>
                  <a:lnTo>
                    <a:pt x="42363" y="107682"/>
                  </a:lnTo>
                  <a:lnTo>
                    <a:pt x="171450" y="326136"/>
                  </a:lnTo>
                  <a:lnTo>
                    <a:pt x="204215" y="307086"/>
                  </a:lnTo>
                  <a:lnTo>
                    <a:pt x="75018" y="88444"/>
                  </a:lnTo>
                  <a:close/>
                </a:path>
                <a:path w="204470" h="326390">
                  <a:moveTo>
                    <a:pt x="0" y="0"/>
                  </a:moveTo>
                  <a:lnTo>
                    <a:pt x="9144" y="127254"/>
                  </a:lnTo>
                  <a:lnTo>
                    <a:pt x="42363" y="107682"/>
                  </a:lnTo>
                  <a:lnTo>
                    <a:pt x="32766" y="91440"/>
                  </a:lnTo>
                  <a:lnTo>
                    <a:pt x="65532" y="72390"/>
                  </a:lnTo>
                  <a:lnTo>
                    <a:pt x="102268" y="72390"/>
                  </a:lnTo>
                  <a:lnTo>
                    <a:pt x="107442" y="69342"/>
                  </a:lnTo>
                  <a:lnTo>
                    <a:pt x="0" y="0"/>
                  </a:lnTo>
                  <a:close/>
                </a:path>
                <a:path w="204470" h="326390">
                  <a:moveTo>
                    <a:pt x="65532" y="72390"/>
                  </a:moveTo>
                  <a:lnTo>
                    <a:pt x="32766" y="91440"/>
                  </a:lnTo>
                  <a:lnTo>
                    <a:pt x="42363" y="107682"/>
                  </a:lnTo>
                  <a:lnTo>
                    <a:pt x="75018" y="88444"/>
                  </a:lnTo>
                  <a:lnTo>
                    <a:pt x="65532" y="72390"/>
                  </a:lnTo>
                  <a:close/>
                </a:path>
                <a:path w="204470" h="326390">
                  <a:moveTo>
                    <a:pt x="102268" y="72390"/>
                  </a:moveTo>
                  <a:lnTo>
                    <a:pt x="65532" y="72390"/>
                  </a:lnTo>
                  <a:lnTo>
                    <a:pt x="75018" y="88444"/>
                  </a:lnTo>
                  <a:lnTo>
                    <a:pt x="102268" y="72390"/>
                  </a:lnTo>
                  <a:close/>
                </a:path>
              </a:pathLst>
            </a:custGeom>
            <a:solidFill>
              <a:srgbClr val="000000"/>
            </a:solidFill>
          </p:spPr>
          <p:txBody>
            <a:bodyPr wrap="square" lIns="0" tIns="0" rIns="0" bIns="0" rtlCol="0"/>
            <a:lstStyle/>
            <a:p/>
          </p:txBody>
        </p:sp>
        <p:sp>
          <p:nvSpPr>
            <p:cNvPr id="18" name="object 18" descr=""/>
            <p:cNvSpPr/>
            <p:nvPr/>
          </p:nvSpPr>
          <p:spPr>
            <a:xfrm>
              <a:off x="1575053" y="7193280"/>
              <a:ext cx="1621155" cy="178435"/>
            </a:xfrm>
            <a:custGeom>
              <a:avLst/>
              <a:gdLst/>
              <a:ahLst/>
              <a:cxnLst/>
              <a:rect l="l" t="t" r="r" b="b"/>
              <a:pathLst>
                <a:path w="1621155" h="178434">
                  <a:moveTo>
                    <a:pt x="0" y="29717"/>
                  </a:moveTo>
                  <a:lnTo>
                    <a:pt x="2286" y="18002"/>
                  </a:lnTo>
                  <a:lnTo>
                    <a:pt x="8572" y="8572"/>
                  </a:lnTo>
                  <a:lnTo>
                    <a:pt x="18002" y="2285"/>
                  </a:lnTo>
                  <a:lnTo>
                    <a:pt x="29718" y="0"/>
                  </a:lnTo>
                  <a:lnTo>
                    <a:pt x="1591056" y="0"/>
                  </a:lnTo>
                  <a:lnTo>
                    <a:pt x="1602450" y="2285"/>
                  </a:lnTo>
                  <a:lnTo>
                    <a:pt x="1611915" y="8572"/>
                  </a:lnTo>
                  <a:lnTo>
                    <a:pt x="1618380" y="18002"/>
                  </a:lnTo>
                  <a:lnTo>
                    <a:pt x="1620774" y="29717"/>
                  </a:lnTo>
                  <a:lnTo>
                    <a:pt x="1620774" y="148589"/>
                  </a:lnTo>
                  <a:lnTo>
                    <a:pt x="1618380" y="160305"/>
                  </a:lnTo>
                  <a:lnTo>
                    <a:pt x="1611915" y="169735"/>
                  </a:lnTo>
                  <a:lnTo>
                    <a:pt x="1602450" y="176021"/>
                  </a:lnTo>
                  <a:lnTo>
                    <a:pt x="1591056" y="178307"/>
                  </a:lnTo>
                  <a:lnTo>
                    <a:pt x="29718" y="178307"/>
                  </a:lnTo>
                  <a:lnTo>
                    <a:pt x="18002" y="176021"/>
                  </a:lnTo>
                  <a:lnTo>
                    <a:pt x="8572" y="169735"/>
                  </a:lnTo>
                  <a:lnTo>
                    <a:pt x="2286" y="160305"/>
                  </a:lnTo>
                  <a:lnTo>
                    <a:pt x="0" y="148589"/>
                  </a:lnTo>
                  <a:lnTo>
                    <a:pt x="0" y="29717"/>
                  </a:lnTo>
                  <a:close/>
                </a:path>
              </a:pathLst>
            </a:custGeom>
            <a:ln w="19037">
              <a:solidFill>
                <a:srgbClr val="FF0000"/>
              </a:solidFill>
            </a:ln>
          </p:spPr>
          <p:txBody>
            <a:bodyPr wrap="square" lIns="0" tIns="0" rIns="0" bIns="0" rtlCol="0"/>
            <a:lstStyle/>
            <a:p/>
          </p:txBody>
        </p:sp>
        <p:pic>
          <p:nvPicPr>
            <p:cNvPr id="19" name="object 19" descr=""/>
            <p:cNvPicPr/>
            <p:nvPr/>
          </p:nvPicPr>
          <p:blipFill>
            <a:blip r:embed="rId5" cstate="print"/>
            <a:stretch>
              <a:fillRect/>
            </a:stretch>
          </p:blipFill>
          <p:spPr>
            <a:xfrm>
              <a:off x="1591055" y="6618732"/>
              <a:ext cx="4312920" cy="229362"/>
            </a:xfrm>
            <a:prstGeom prst="rect">
              <a:avLst/>
            </a:prstGeom>
          </p:spPr>
        </p:pic>
        <p:sp>
          <p:nvSpPr>
            <p:cNvPr id="20" name="object 20" descr=""/>
            <p:cNvSpPr/>
            <p:nvPr/>
          </p:nvSpPr>
          <p:spPr>
            <a:xfrm>
              <a:off x="2385060" y="6800088"/>
              <a:ext cx="269875" cy="393700"/>
            </a:xfrm>
            <a:custGeom>
              <a:avLst/>
              <a:gdLst/>
              <a:ahLst/>
              <a:cxnLst/>
              <a:rect l="l" t="t" r="r" b="b"/>
              <a:pathLst>
                <a:path w="269875" h="393700">
                  <a:moveTo>
                    <a:pt x="11429" y="308609"/>
                  </a:moveTo>
                  <a:lnTo>
                    <a:pt x="0" y="393191"/>
                  </a:lnTo>
                  <a:lnTo>
                    <a:pt x="74675" y="351281"/>
                  </a:lnTo>
                  <a:lnTo>
                    <a:pt x="66770" y="345947"/>
                  </a:lnTo>
                  <a:lnTo>
                    <a:pt x="43433" y="345947"/>
                  </a:lnTo>
                  <a:lnTo>
                    <a:pt x="28193" y="335279"/>
                  </a:lnTo>
                  <a:lnTo>
                    <a:pt x="35317" y="324726"/>
                  </a:lnTo>
                  <a:lnTo>
                    <a:pt x="11429" y="308609"/>
                  </a:lnTo>
                  <a:close/>
                </a:path>
                <a:path w="269875" h="393700">
                  <a:moveTo>
                    <a:pt x="35317" y="324726"/>
                  </a:moveTo>
                  <a:lnTo>
                    <a:pt x="28295" y="335129"/>
                  </a:lnTo>
                  <a:lnTo>
                    <a:pt x="28193" y="335279"/>
                  </a:lnTo>
                  <a:lnTo>
                    <a:pt x="43433" y="345947"/>
                  </a:lnTo>
                  <a:lnTo>
                    <a:pt x="50634" y="335279"/>
                  </a:lnTo>
                  <a:lnTo>
                    <a:pt x="50736" y="335129"/>
                  </a:lnTo>
                  <a:lnTo>
                    <a:pt x="35317" y="324726"/>
                  </a:lnTo>
                  <a:close/>
                </a:path>
                <a:path w="269875" h="393700">
                  <a:moveTo>
                    <a:pt x="50736" y="335129"/>
                  </a:moveTo>
                  <a:lnTo>
                    <a:pt x="43433" y="345947"/>
                  </a:lnTo>
                  <a:lnTo>
                    <a:pt x="66770" y="345947"/>
                  </a:lnTo>
                  <a:lnTo>
                    <a:pt x="50736" y="335129"/>
                  </a:lnTo>
                  <a:close/>
                </a:path>
                <a:path w="269875" h="393700">
                  <a:moveTo>
                    <a:pt x="254507" y="0"/>
                  </a:moveTo>
                  <a:lnTo>
                    <a:pt x="35317" y="324726"/>
                  </a:lnTo>
                  <a:lnTo>
                    <a:pt x="50736" y="335129"/>
                  </a:lnTo>
                  <a:lnTo>
                    <a:pt x="269747" y="10667"/>
                  </a:lnTo>
                  <a:lnTo>
                    <a:pt x="254507" y="0"/>
                  </a:lnTo>
                  <a:close/>
                </a:path>
              </a:pathLst>
            </a:custGeom>
            <a:solidFill>
              <a:srgbClr val="FF0000"/>
            </a:solidFill>
          </p:spPr>
          <p:txBody>
            <a:bodyPr wrap="square" lIns="0" tIns="0" rIns="0" bIns="0" rtlCol="0"/>
            <a:lstStyle/>
            <a:p/>
          </p:txBody>
        </p:sp>
        <p:sp>
          <p:nvSpPr>
            <p:cNvPr id="21" name="object 21" descr=""/>
            <p:cNvSpPr/>
            <p:nvPr/>
          </p:nvSpPr>
          <p:spPr>
            <a:xfrm>
              <a:off x="2647188" y="6589776"/>
              <a:ext cx="3249295" cy="431800"/>
            </a:xfrm>
            <a:custGeom>
              <a:avLst/>
              <a:gdLst/>
              <a:ahLst/>
              <a:cxnLst/>
              <a:rect l="l" t="t" r="r" b="b"/>
              <a:pathLst>
                <a:path w="3249295" h="431800">
                  <a:moveTo>
                    <a:pt x="3249167" y="0"/>
                  </a:moveTo>
                  <a:lnTo>
                    <a:pt x="0" y="0"/>
                  </a:lnTo>
                  <a:lnTo>
                    <a:pt x="0" y="431291"/>
                  </a:lnTo>
                  <a:lnTo>
                    <a:pt x="3249167" y="431291"/>
                  </a:lnTo>
                  <a:lnTo>
                    <a:pt x="3249167" y="0"/>
                  </a:lnTo>
                  <a:close/>
                </a:path>
              </a:pathLst>
            </a:custGeom>
            <a:solidFill>
              <a:srgbClr val="FFFFFF"/>
            </a:solidFill>
          </p:spPr>
          <p:txBody>
            <a:bodyPr wrap="square" lIns="0" tIns="0" rIns="0" bIns="0" rtlCol="0"/>
            <a:lstStyle/>
            <a:p/>
          </p:txBody>
        </p:sp>
      </p:grpSp>
      <p:sp>
        <p:nvSpPr>
          <p:cNvPr id="22" name="object 22" descr=""/>
          <p:cNvSpPr txBox="1"/>
          <p:nvPr/>
        </p:nvSpPr>
        <p:spPr>
          <a:xfrm>
            <a:off x="1368552" y="8850630"/>
            <a:ext cx="3884929" cy="431800"/>
          </a:xfrm>
          <a:prstGeom prst="rect">
            <a:avLst/>
          </a:prstGeom>
          <a:ln w="9525">
            <a:solidFill>
              <a:srgbClr val="FF0000"/>
            </a:solidFill>
          </a:ln>
        </p:spPr>
        <p:txBody>
          <a:bodyPr wrap="square" lIns="0" tIns="49530" rIns="0" bIns="0" rtlCol="0" vert="horz">
            <a:spAutoFit/>
          </a:bodyPr>
          <a:lstStyle/>
          <a:p>
            <a:pPr marL="90805" marR="155575">
              <a:lnSpc>
                <a:spcPct val="100000"/>
              </a:lnSpc>
              <a:spcBef>
                <a:spcPts val="390"/>
              </a:spcBef>
            </a:pPr>
            <a:r>
              <a:rPr dirty="0" sz="1100" spc="-25">
                <a:latin typeface="MS Mincho"/>
                <a:cs typeface="MS Mincho"/>
              </a:rPr>
              <a:t>メッセージは「〇〇の部位に対応する病名がありません」と表示されます。</a:t>
            </a:r>
            <a:endParaRPr sz="1100">
              <a:latin typeface="MS Mincho"/>
              <a:cs typeface="MS Mincho"/>
            </a:endParaRPr>
          </a:p>
        </p:txBody>
      </p:sp>
      <p:sp>
        <p:nvSpPr>
          <p:cNvPr id="23" name="object 23" descr=""/>
          <p:cNvSpPr txBox="1"/>
          <p:nvPr/>
        </p:nvSpPr>
        <p:spPr>
          <a:xfrm>
            <a:off x="2647188" y="6589776"/>
            <a:ext cx="3249295" cy="431800"/>
          </a:xfrm>
          <a:prstGeom prst="rect">
            <a:avLst/>
          </a:prstGeom>
          <a:ln w="9525">
            <a:solidFill>
              <a:srgbClr val="FF0000"/>
            </a:solidFill>
          </a:ln>
        </p:spPr>
        <p:txBody>
          <a:bodyPr wrap="square" lIns="0" tIns="49530" rIns="0" bIns="0" rtlCol="0" vert="horz">
            <a:spAutoFit/>
          </a:bodyPr>
          <a:lstStyle/>
          <a:p>
            <a:pPr marL="90805" marR="218440">
              <a:lnSpc>
                <a:spcPct val="100000"/>
              </a:lnSpc>
              <a:spcBef>
                <a:spcPts val="390"/>
              </a:spcBef>
            </a:pPr>
            <a:r>
              <a:rPr dirty="0" sz="1100" spc="-25">
                <a:latin typeface="MS Mincho"/>
                <a:cs typeface="MS Mincho"/>
              </a:rPr>
              <a:t>診療行為の内部にコメントコードが入力された</a:t>
            </a:r>
            <a:r>
              <a:rPr dirty="0" sz="1100" spc="-15">
                <a:latin typeface="MS Mincho"/>
                <a:cs typeface="MS Mincho"/>
              </a:rPr>
              <a:t>場合には緑色で表示されます。 </a:t>
            </a:r>
            <a:r>
              <a:rPr dirty="0" sz="1100" spc="-20">
                <a:latin typeface="MS Mincho"/>
                <a:cs typeface="MS Mincho"/>
              </a:rPr>
              <a:t>（</a:t>
            </a:r>
            <a:r>
              <a:rPr dirty="0" sz="1100" spc="-15">
                <a:latin typeface="MS Mincho"/>
                <a:cs typeface="MS Mincho"/>
              </a:rPr>
              <a:t>改訂</a:t>
            </a:r>
            <a:r>
              <a:rPr dirty="0" sz="1100" spc="-50">
                <a:latin typeface="MS Mincho"/>
                <a:cs typeface="MS Mincho"/>
              </a:rPr>
              <a:t>）</a:t>
            </a:r>
            <a:endParaRPr sz="1100">
              <a:latin typeface="MS Mincho"/>
              <a:cs typeface="MS Mincho"/>
            </a:endParaRPr>
          </a:p>
        </p:txBody>
      </p:sp>
      <p:grpSp>
        <p:nvGrpSpPr>
          <p:cNvPr id="24" name="object 24" descr=""/>
          <p:cNvGrpSpPr/>
          <p:nvPr/>
        </p:nvGrpSpPr>
        <p:grpSpPr>
          <a:xfrm>
            <a:off x="4391405" y="7047738"/>
            <a:ext cx="2049780" cy="554990"/>
            <a:chOff x="4391405" y="7047738"/>
            <a:chExt cx="2049780" cy="554990"/>
          </a:xfrm>
        </p:grpSpPr>
        <p:pic>
          <p:nvPicPr>
            <p:cNvPr id="25" name="object 25" descr=""/>
            <p:cNvPicPr/>
            <p:nvPr/>
          </p:nvPicPr>
          <p:blipFill>
            <a:blip r:embed="rId6" cstate="print"/>
            <a:stretch>
              <a:fillRect/>
            </a:stretch>
          </p:blipFill>
          <p:spPr>
            <a:xfrm>
              <a:off x="4391405" y="7193280"/>
              <a:ext cx="2049779" cy="409194"/>
            </a:xfrm>
            <a:prstGeom prst="rect">
              <a:avLst/>
            </a:prstGeom>
          </p:spPr>
        </p:pic>
        <p:sp>
          <p:nvSpPr>
            <p:cNvPr id="26" name="object 26" descr=""/>
            <p:cNvSpPr/>
            <p:nvPr/>
          </p:nvSpPr>
          <p:spPr>
            <a:xfrm>
              <a:off x="4907279" y="7047738"/>
              <a:ext cx="509270" cy="162560"/>
            </a:xfrm>
            <a:custGeom>
              <a:avLst/>
              <a:gdLst/>
              <a:ahLst/>
              <a:cxnLst/>
              <a:rect l="l" t="t" r="r" b="b"/>
              <a:pathLst>
                <a:path w="509270" h="162559">
                  <a:moveTo>
                    <a:pt x="432696" y="134612"/>
                  </a:moveTo>
                  <a:lnTo>
                    <a:pt x="425196" y="162305"/>
                  </a:lnTo>
                  <a:lnTo>
                    <a:pt x="509016" y="145541"/>
                  </a:lnTo>
                  <a:lnTo>
                    <a:pt x="500366" y="137921"/>
                  </a:lnTo>
                  <a:lnTo>
                    <a:pt x="445008" y="137921"/>
                  </a:lnTo>
                  <a:lnTo>
                    <a:pt x="432696" y="134612"/>
                  </a:lnTo>
                  <a:close/>
                </a:path>
                <a:path w="509270" h="162559">
                  <a:moveTo>
                    <a:pt x="437675" y="116228"/>
                  </a:moveTo>
                  <a:lnTo>
                    <a:pt x="432696" y="134612"/>
                  </a:lnTo>
                  <a:lnTo>
                    <a:pt x="445008" y="137921"/>
                  </a:lnTo>
                  <a:lnTo>
                    <a:pt x="450342" y="119633"/>
                  </a:lnTo>
                  <a:lnTo>
                    <a:pt x="437675" y="116228"/>
                  </a:lnTo>
                  <a:close/>
                </a:path>
                <a:path w="509270" h="162559">
                  <a:moveTo>
                    <a:pt x="445008" y="89153"/>
                  </a:moveTo>
                  <a:lnTo>
                    <a:pt x="437675" y="116228"/>
                  </a:lnTo>
                  <a:lnTo>
                    <a:pt x="450342" y="119633"/>
                  </a:lnTo>
                  <a:lnTo>
                    <a:pt x="445008" y="137921"/>
                  </a:lnTo>
                  <a:lnTo>
                    <a:pt x="500366" y="137921"/>
                  </a:lnTo>
                  <a:lnTo>
                    <a:pt x="445008" y="89153"/>
                  </a:lnTo>
                  <a:close/>
                </a:path>
                <a:path w="509270" h="162559">
                  <a:moveTo>
                    <a:pt x="5334" y="0"/>
                  </a:moveTo>
                  <a:lnTo>
                    <a:pt x="0" y="18287"/>
                  </a:lnTo>
                  <a:lnTo>
                    <a:pt x="432696" y="134612"/>
                  </a:lnTo>
                  <a:lnTo>
                    <a:pt x="437675" y="116228"/>
                  </a:lnTo>
                  <a:lnTo>
                    <a:pt x="5334" y="0"/>
                  </a:lnTo>
                  <a:close/>
                </a:path>
              </a:pathLst>
            </a:custGeom>
            <a:solidFill>
              <a:srgbClr val="FF0000"/>
            </a:solidFill>
          </p:spPr>
          <p:txBody>
            <a:bodyPr wrap="square" lIns="0" tIns="0" rIns="0" bIns="0" rtlCol="0"/>
            <a:lstStyle/>
            <a:p/>
          </p:txBody>
        </p:sp>
      </p:grpSp>
      <p:sp>
        <p:nvSpPr>
          <p:cNvPr id="27" name="object 27"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616202" y="6257544"/>
            <a:ext cx="4318254" cy="3252978"/>
          </a:xfrm>
          <a:prstGeom prst="rect">
            <a:avLst/>
          </a:prstGeom>
        </p:spPr>
      </p:pic>
      <p:pic>
        <p:nvPicPr>
          <p:cNvPr id="3" name="object 3" descr=""/>
          <p:cNvPicPr/>
          <p:nvPr/>
        </p:nvPicPr>
        <p:blipFill>
          <a:blip r:embed="rId3" cstate="print"/>
          <a:stretch>
            <a:fillRect/>
          </a:stretch>
        </p:blipFill>
        <p:spPr>
          <a:xfrm>
            <a:off x="1617725" y="1904238"/>
            <a:ext cx="4318254" cy="3252977"/>
          </a:xfrm>
          <a:prstGeom prst="rect">
            <a:avLst/>
          </a:prstGeom>
        </p:spPr>
      </p:pic>
      <p:sp>
        <p:nvSpPr>
          <p:cNvPr id="4" name="object 4" descr=""/>
          <p:cNvSpPr txBox="1"/>
          <p:nvPr/>
        </p:nvSpPr>
        <p:spPr>
          <a:xfrm>
            <a:off x="1158494" y="1089608"/>
            <a:ext cx="5190490" cy="654050"/>
          </a:xfrm>
          <a:prstGeom prst="rect">
            <a:avLst/>
          </a:prstGeom>
        </p:spPr>
        <p:txBody>
          <a:bodyPr wrap="square" lIns="0" tIns="12700" rIns="0" bIns="0" rtlCol="0" vert="horz">
            <a:spAutoFit/>
          </a:bodyPr>
          <a:lstStyle/>
          <a:p>
            <a:pPr algn="just" marL="12700" marR="5080">
              <a:lnSpc>
                <a:spcPct val="125000"/>
              </a:lnSpc>
              <a:spcBef>
                <a:spcPts val="100"/>
              </a:spcBef>
            </a:pPr>
            <a:r>
              <a:rPr dirty="0" sz="1100" spc="-20">
                <a:latin typeface="MS Mincho"/>
                <a:cs typeface="MS Mincho"/>
              </a:rPr>
              <a:t>コード入力された「部位」をダブルクリックして開く画面は、「単純撮影（ロ）</a:t>
            </a:r>
            <a:r>
              <a:rPr dirty="0" sz="1100" spc="-50">
                <a:latin typeface="MS Mincho"/>
                <a:cs typeface="MS Mincho"/>
              </a:rPr>
              <a:t>の</a:t>
            </a:r>
            <a:r>
              <a:rPr dirty="0" sz="1100" spc="-25">
                <a:latin typeface="MS Mincho"/>
                <a:cs typeface="MS Mincho"/>
              </a:rPr>
              <a:t>写真撮影」の「適応症修正」画面です。コード入力された部位のチェックデータを</a:t>
            </a:r>
            <a:r>
              <a:rPr dirty="0" sz="1100" spc="-20">
                <a:latin typeface="MS Mincho"/>
                <a:cs typeface="MS Mincho"/>
              </a:rPr>
              <a:t>修正するためには［コード部位チェックで］</a:t>
            </a:r>
            <a:r>
              <a:rPr dirty="0" sz="1100" spc="-25">
                <a:latin typeface="MS Mincho"/>
                <a:cs typeface="MS Mincho"/>
              </a:rPr>
              <a:t>をクリックします。</a:t>
            </a:r>
            <a:endParaRPr sz="1100">
              <a:latin typeface="MS Mincho"/>
              <a:cs typeface="MS Mincho"/>
            </a:endParaRPr>
          </a:p>
        </p:txBody>
      </p:sp>
      <p:sp>
        <p:nvSpPr>
          <p:cNvPr id="5" name="object 5" descr=""/>
          <p:cNvSpPr txBox="1"/>
          <p:nvPr/>
        </p:nvSpPr>
        <p:spPr>
          <a:xfrm>
            <a:off x="1156207" y="5332422"/>
            <a:ext cx="519049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コード入力した部位の「膝」の「適応コード部位修正」画面が表示されます。コード部位の「膝」のチェックデータを含む病名がないので不合格と判定されました。</a:t>
            </a:r>
            <a:endParaRPr sz="1100">
              <a:latin typeface="MS Mincho"/>
              <a:cs typeface="MS Mincho"/>
            </a:endParaRPr>
          </a:p>
        </p:txBody>
      </p:sp>
      <p:sp>
        <p:nvSpPr>
          <p:cNvPr id="6" name="object 6" descr=""/>
          <p:cNvSpPr/>
          <p:nvPr/>
        </p:nvSpPr>
        <p:spPr>
          <a:xfrm>
            <a:off x="1437132" y="3350514"/>
            <a:ext cx="3123565" cy="600075"/>
          </a:xfrm>
          <a:custGeom>
            <a:avLst/>
            <a:gdLst/>
            <a:ahLst/>
            <a:cxnLst/>
            <a:rect l="l" t="t" r="r" b="b"/>
            <a:pathLst>
              <a:path w="3123565" h="600075">
                <a:moveTo>
                  <a:pt x="3123438" y="0"/>
                </a:moveTo>
                <a:lnTo>
                  <a:pt x="0" y="0"/>
                </a:lnTo>
                <a:lnTo>
                  <a:pt x="0" y="599694"/>
                </a:lnTo>
                <a:lnTo>
                  <a:pt x="3123438" y="599694"/>
                </a:lnTo>
                <a:lnTo>
                  <a:pt x="3123438" y="0"/>
                </a:lnTo>
                <a:close/>
              </a:path>
            </a:pathLst>
          </a:custGeom>
          <a:solidFill>
            <a:srgbClr val="FFFFFF"/>
          </a:solidFill>
        </p:spPr>
        <p:txBody>
          <a:bodyPr wrap="square" lIns="0" tIns="0" rIns="0" bIns="0" rtlCol="0"/>
          <a:lstStyle/>
          <a:p/>
        </p:txBody>
      </p:sp>
      <p:sp>
        <p:nvSpPr>
          <p:cNvPr id="7" name="object 7" descr=""/>
          <p:cNvSpPr txBox="1"/>
          <p:nvPr/>
        </p:nvSpPr>
        <p:spPr>
          <a:xfrm>
            <a:off x="1437132" y="3350514"/>
            <a:ext cx="3123565" cy="600075"/>
          </a:xfrm>
          <a:prstGeom prst="rect">
            <a:avLst/>
          </a:prstGeom>
          <a:ln w="9525">
            <a:solidFill>
              <a:srgbClr val="FF0000"/>
            </a:solidFill>
          </a:ln>
        </p:spPr>
        <p:txBody>
          <a:bodyPr wrap="square" lIns="0" tIns="48895" rIns="0" bIns="0" rtlCol="0" vert="horz">
            <a:spAutoFit/>
          </a:bodyPr>
          <a:lstStyle/>
          <a:p>
            <a:pPr marL="91440" marR="92710">
              <a:lnSpc>
                <a:spcPct val="100000"/>
              </a:lnSpc>
              <a:spcBef>
                <a:spcPts val="385"/>
              </a:spcBef>
            </a:pPr>
            <a:r>
              <a:rPr dirty="0" sz="1100" spc="-20">
                <a:latin typeface="MS Mincho"/>
                <a:cs typeface="MS Mincho"/>
              </a:rPr>
              <a:t>表示されるチェックデータは「単純撮影（ロ</a:t>
            </a:r>
            <a:r>
              <a:rPr dirty="0" sz="1100" spc="-50">
                <a:latin typeface="MS Mincho"/>
                <a:cs typeface="MS Mincho"/>
              </a:rPr>
              <a:t>）</a:t>
            </a:r>
            <a:r>
              <a:rPr dirty="0" sz="1100" spc="-25">
                <a:latin typeface="MS Mincho"/>
                <a:cs typeface="MS Mincho"/>
              </a:rPr>
              <a:t>の写真撮影」の適応病名のチェックデータと</a:t>
            </a:r>
            <a:r>
              <a:rPr dirty="0" sz="1100" spc="-50">
                <a:latin typeface="MS Mincho"/>
                <a:cs typeface="MS Mincho"/>
              </a:rPr>
              <a:t> </a:t>
            </a:r>
            <a:r>
              <a:rPr dirty="0" sz="1100" spc="-25">
                <a:latin typeface="MS Mincho"/>
                <a:cs typeface="MS Mincho"/>
              </a:rPr>
              <a:t>して部位チェックではありません。</a:t>
            </a:r>
            <a:endParaRPr sz="1100">
              <a:latin typeface="MS Mincho"/>
              <a:cs typeface="MS Mincho"/>
            </a:endParaRPr>
          </a:p>
        </p:txBody>
      </p:sp>
      <p:sp>
        <p:nvSpPr>
          <p:cNvPr id="8" name="object 8" descr=""/>
          <p:cNvSpPr/>
          <p:nvPr/>
        </p:nvSpPr>
        <p:spPr>
          <a:xfrm>
            <a:off x="1192530" y="7456931"/>
            <a:ext cx="2360295" cy="1108075"/>
          </a:xfrm>
          <a:custGeom>
            <a:avLst/>
            <a:gdLst/>
            <a:ahLst/>
            <a:cxnLst/>
            <a:rect l="l" t="t" r="r" b="b"/>
            <a:pathLst>
              <a:path w="2360295" h="1108075">
                <a:moveTo>
                  <a:pt x="2359914" y="0"/>
                </a:moveTo>
                <a:lnTo>
                  <a:pt x="0" y="0"/>
                </a:lnTo>
                <a:lnTo>
                  <a:pt x="0" y="1107947"/>
                </a:lnTo>
                <a:lnTo>
                  <a:pt x="2359914" y="1107947"/>
                </a:lnTo>
                <a:lnTo>
                  <a:pt x="2359914" y="0"/>
                </a:lnTo>
                <a:close/>
              </a:path>
            </a:pathLst>
          </a:custGeom>
          <a:solidFill>
            <a:srgbClr val="FFFFFF"/>
          </a:solidFill>
        </p:spPr>
        <p:txBody>
          <a:bodyPr wrap="square" lIns="0" tIns="0" rIns="0" bIns="0" rtlCol="0"/>
          <a:lstStyle/>
          <a:p/>
        </p:txBody>
      </p:sp>
      <p:grpSp>
        <p:nvGrpSpPr>
          <p:cNvPr id="9" name="object 9" descr=""/>
          <p:cNvGrpSpPr/>
          <p:nvPr/>
        </p:nvGrpSpPr>
        <p:grpSpPr>
          <a:xfrm>
            <a:off x="1622297" y="1903476"/>
            <a:ext cx="4314190" cy="4577080"/>
            <a:chOff x="1622297" y="1903476"/>
            <a:chExt cx="4314190" cy="4577080"/>
          </a:xfrm>
        </p:grpSpPr>
        <p:sp>
          <p:nvSpPr>
            <p:cNvPr id="10" name="object 10" descr=""/>
            <p:cNvSpPr/>
            <p:nvPr/>
          </p:nvSpPr>
          <p:spPr>
            <a:xfrm>
              <a:off x="5083301" y="2528316"/>
              <a:ext cx="635000" cy="205740"/>
            </a:xfrm>
            <a:custGeom>
              <a:avLst/>
              <a:gdLst/>
              <a:ahLst/>
              <a:cxnLst/>
              <a:rect l="l" t="t" r="r" b="b"/>
              <a:pathLst>
                <a:path w="635000" h="205739">
                  <a:moveTo>
                    <a:pt x="0" y="34290"/>
                  </a:moveTo>
                  <a:lnTo>
                    <a:pt x="2678" y="20895"/>
                  </a:lnTo>
                  <a:lnTo>
                    <a:pt x="10001" y="10001"/>
                  </a:lnTo>
                  <a:lnTo>
                    <a:pt x="20895" y="2678"/>
                  </a:lnTo>
                  <a:lnTo>
                    <a:pt x="34290" y="0"/>
                  </a:lnTo>
                  <a:lnTo>
                    <a:pt x="600456" y="0"/>
                  </a:lnTo>
                  <a:lnTo>
                    <a:pt x="613850" y="2678"/>
                  </a:lnTo>
                  <a:lnTo>
                    <a:pt x="624744" y="10001"/>
                  </a:lnTo>
                  <a:lnTo>
                    <a:pt x="632067" y="20895"/>
                  </a:lnTo>
                  <a:lnTo>
                    <a:pt x="634746" y="34290"/>
                  </a:lnTo>
                  <a:lnTo>
                    <a:pt x="634746" y="171450"/>
                  </a:lnTo>
                  <a:lnTo>
                    <a:pt x="632067" y="184844"/>
                  </a:lnTo>
                  <a:lnTo>
                    <a:pt x="624744" y="195738"/>
                  </a:lnTo>
                  <a:lnTo>
                    <a:pt x="613850" y="203061"/>
                  </a:lnTo>
                  <a:lnTo>
                    <a:pt x="600456" y="205740"/>
                  </a:lnTo>
                  <a:lnTo>
                    <a:pt x="34290" y="205740"/>
                  </a:lnTo>
                  <a:lnTo>
                    <a:pt x="20895" y="203061"/>
                  </a:lnTo>
                  <a:lnTo>
                    <a:pt x="10001" y="195738"/>
                  </a:lnTo>
                  <a:lnTo>
                    <a:pt x="2678" y="184844"/>
                  </a:lnTo>
                  <a:lnTo>
                    <a:pt x="0" y="171450"/>
                  </a:lnTo>
                  <a:lnTo>
                    <a:pt x="0" y="34290"/>
                  </a:lnTo>
                  <a:close/>
                </a:path>
              </a:pathLst>
            </a:custGeom>
            <a:ln w="19037">
              <a:solidFill>
                <a:srgbClr val="FF0000"/>
              </a:solidFill>
            </a:ln>
          </p:spPr>
          <p:txBody>
            <a:bodyPr wrap="square" lIns="0" tIns="0" rIns="0" bIns="0" rtlCol="0"/>
            <a:lstStyle/>
            <a:p/>
          </p:txBody>
        </p:sp>
        <p:pic>
          <p:nvPicPr>
            <p:cNvPr id="11" name="object 11" descr=""/>
            <p:cNvPicPr/>
            <p:nvPr/>
          </p:nvPicPr>
          <p:blipFill>
            <a:blip r:embed="rId4" cstate="print"/>
            <a:stretch>
              <a:fillRect/>
            </a:stretch>
          </p:blipFill>
          <p:spPr>
            <a:xfrm>
              <a:off x="1622297" y="1903476"/>
              <a:ext cx="4313682" cy="229361"/>
            </a:xfrm>
            <a:prstGeom prst="rect">
              <a:avLst/>
            </a:prstGeom>
          </p:spPr>
        </p:pic>
        <p:pic>
          <p:nvPicPr>
            <p:cNvPr id="12" name="object 12" descr=""/>
            <p:cNvPicPr/>
            <p:nvPr/>
          </p:nvPicPr>
          <p:blipFill>
            <a:blip r:embed="rId4" cstate="print"/>
            <a:stretch>
              <a:fillRect/>
            </a:stretch>
          </p:blipFill>
          <p:spPr>
            <a:xfrm>
              <a:off x="1622297" y="6250685"/>
              <a:ext cx="4313682" cy="229362"/>
            </a:xfrm>
            <a:prstGeom prst="rect">
              <a:avLst/>
            </a:prstGeom>
          </p:spPr>
        </p:pic>
        <p:sp>
          <p:nvSpPr>
            <p:cNvPr id="13" name="object 13" descr=""/>
            <p:cNvSpPr/>
            <p:nvPr/>
          </p:nvSpPr>
          <p:spPr>
            <a:xfrm>
              <a:off x="3928109" y="4562094"/>
              <a:ext cx="1790064" cy="600075"/>
            </a:xfrm>
            <a:custGeom>
              <a:avLst/>
              <a:gdLst/>
              <a:ahLst/>
              <a:cxnLst/>
              <a:rect l="l" t="t" r="r" b="b"/>
              <a:pathLst>
                <a:path w="1790064" h="600075">
                  <a:moveTo>
                    <a:pt x="1789938" y="0"/>
                  </a:moveTo>
                  <a:lnTo>
                    <a:pt x="0" y="0"/>
                  </a:lnTo>
                  <a:lnTo>
                    <a:pt x="0" y="599693"/>
                  </a:lnTo>
                  <a:lnTo>
                    <a:pt x="1789938" y="599693"/>
                  </a:lnTo>
                  <a:lnTo>
                    <a:pt x="1789938" y="0"/>
                  </a:lnTo>
                  <a:close/>
                </a:path>
              </a:pathLst>
            </a:custGeom>
            <a:solidFill>
              <a:srgbClr val="FFFFFF"/>
            </a:solidFill>
          </p:spPr>
          <p:txBody>
            <a:bodyPr wrap="square" lIns="0" tIns="0" rIns="0" bIns="0" rtlCol="0"/>
            <a:lstStyle/>
            <a:p/>
          </p:txBody>
        </p:sp>
      </p:grpSp>
      <p:sp>
        <p:nvSpPr>
          <p:cNvPr id="14" name="object 14" descr=""/>
          <p:cNvSpPr txBox="1"/>
          <p:nvPr/>
        </p:nvSpPr>
        <p:spPr>
          <a:xfrm>
            <a:off x="1192530" y="7456931"/>
            <a:ext cx="2360295" cy="1108075"/>
          </a:xfrm>
          <a:prstGeom prst="rect">
            <a:avLst/>
          </a:prstGeom>
          <a:ln w="9525">
            <a:solidFill>
              <a:srgbClr val="FF0000"/>
            </a:solidFill>
          </a:ln>
        </p:spPr>
        <p:txBody>
          <a:bodyPr wrap="square" lIns="0" tIns="49530" rIns="0" bIns="0" rtlCol="0" vert="horz">
            <a:spAutoFit/>
          </a:bodyPr>
          <a:lstStyle/>
          <a:p>
            <a:pPr marL="90170" marR="97790">
              <a:lnSpc>
                <a:spcPct val="100000"/>
              </a:lnSpc>
              <a:spcBef>
                <a:spcPts val="390"/>
              </a:spcBef>
            </a:pPr>
            <a:r>
              <a:rPr dirty="0" sz="1100" spc="-10">
                <a:solidFill>
                  <a:srgbClr val="FF0000"/>
                </a:solidFill>
                <a:latin typeface="MS Mincho"/>
                <a:cs typeface="MS Mincho"/>
              </a:rPr>
              <a:t>*</a:t>
            </a:r>
            <a:r>
              <a:rPr dirty="0" sz="1100" spc="-25">
                <a:solidFill>
                  <a:srgbClr val="FF0000"/>
                </a:solidFill>
                <a:latin typeface="MS Mincho"/>
                <a:cs typeface="MS Mincho"/>
              </a:rPr>
              <a:t>撮影部位の「膝」が「右下肢痛」の病名で通過する場合には「右下肢痛」をダブルクリックしてチェックデータに追加する必要がありますが、現在の状態は</a:t>
            </a:r>
            <a:r>
              <a:rPr dirty="0" sz="1100" spc="-20">
                <a:solidFill>
                  <a:srgbClr val="FF0000"/>
                </a:solidFill>
                <a:latin typeface="MS Mincho"/>
                <a:cs typeface="MS Mincho"/>
              </a:rPr>
              <a:t>HIT</a:t>
            </a:r>
            <a:r>
              <a:rPr dirty="0" sz="1100" spc="-35">
                <a:solidFill>
                  <a:srgbClr val="FF0000"/>
                </a:solidFill>
                <a:latin typeface="MS Mincho"/>
                <a:cs typeface="MS Mincho"/>
              </a:rPr>
              <a:t>病名がな</a:t>
            </a:r>
            <a:r>
              <a:rPr dirty="0" sz="1100" spc="-25">
                <a:solidFill>
                  <a:srgbClr val="FF0000"/>
                </a:solidFill>
                <a:latin typeface="MS Mincho"/>
                <a:cs typeface="MS Mincho"/>
              </a:rPr>
              <a:t>いため不合格です。</a:t>
            </a:r>
            <a:endParaRPr sz="1100">
              <a:latin typeface="MS Mincho"/>
              <a:cs typeface="MS Mincho"/>
            </a:endParaRPr>
          </a:p>
        </p:txBody>
      </p:sp>
      <p:sp>
        <p:nvSpPr>
          <p:cNvPr id="15" name="object 15" descr=""/>
          <p:cNvSpPr txBox="1"/>
          <p:nvPr/>
        </p:nvSpPr>
        <p:spPr>
          <a:xfrm>
            <a:off x="3928109" y="4562094"/>
            <a:ext cx="1790064" cy="600075"/>
          </a:xfrm>
          <a:prstGeom prst="rect">
            <a:avLst/>
          </a:prstGeom>
          <a:ln w="9525">
            <a:solidFill>
              <a:srgbClr val="FF0000"/>
            </a:solidFill>
          </a:ln>
        </p:spPr>
        <p:txBody>
          <a:bodyPr wrap="square" lIns="0" tIns="48895" rIns="0" bIns="0" rtlCol="0" vert="horz">
            <a:spAutoFit/>
          </a:bodyPr>
          <a:lstStyle/>
          <a:p>
            <a:pPr marL="90805">
              <a:lnSpc>
                <a:spcPct val="100000"/>
              </a:lnSpc>
              <a:spcBef>
                <a:spcPts val="385"/>
              </a:spcBef>
            </a:pPr>
            <a:r>
              <a:rPr dirty="0" sz="1100" spc="-25">
                <a:solidFill>
                  <a:srgbClr val="FF0000"/>
                </a:solidFill>
                <a:latin typeface="MS Mincho"/>
                <a:cs typeface="MS Mincho"/>
              </a:rPr>
              <a:t>「適応症修正」画面で</a:t>
            </a:r>
            <a:endParaRPr sz="1100">
              <a:latin typeface="MS Mincho"/>
              <a:cs typeface="MS Mincho"/>
            </a:endParaRPr>
          </a:p>
          <a:p>
            <a:pPr marL="230504" marR="154940" indent="-139700">
              <a:lnSpc>
                <a:spcPct val="100000"/>
              </a:lnSpc>
            </a:pPr>
            <a:r>
              <a:rPr dirty="0" sz="1100" spc="-25">
                <a:solidFill>
                  <a:srgbClr val="FF0000"/>
                </a:solidFill>
                <a:latin typeface="MS Mincho"/>
                <a:cs typeface="MS Mincho"/>
              </a:rPr>
              <a:t>「適応コード部位修正」に切り替えが必要！</a:t>
            </a:r>
            <a:endParaRPr sz="1100">
              <a:latin typeface="MS Mincho"/>
              <a:cs typeface="MS Mincho"/>
            </a:endParaRPr>
          </a:p>
        </p:txBody>
      </p:sp>
      <p:sp>
        <p:nvSpPr>
          <p:cNvPr id="16" name="object 16" descr=""/>
          <p:cNvSpPr txBox="1"/>
          <p:nvPr/>
        </p:nvSpPr>
        <p:spPr>
          <a:xfrm>
            <a:off x="2868167" y="6471665"/>
            <a:ext cx="2018030" cy="261620"/>
          </a:xfrm>
          <a:prstGeom prst="rect">
            <a:avLst/>
          </a:prstGeom>
          <a:solidFill>
            <a:srgbClr val="FFFFFF"/>
          </a:solidFill>
        </p:spPr>
        <p:txBody>
          <a:bodyPr wrap="square" lIns="0" tIns="48895" rIns="0" bIns="0" rtlCol="0" vert="horz">
            <a:spAutoFit/>
          </a:bodyPr>
          <a:lstStyle/>
          <a:p>
            <a:pPr marL="90805">
              <a:lnSpc>
                <a:spcPct val="100000"/>
              </a:lnSpc>
              <a:spcBef>
                <a:spcPts val="385"/>
              </a:spcBef>
            </a:pPr>
            <a:r>
              <a:rPr dirty="0" sz="1100" spc="-25">
                <a:latin typeface="MS Mincho"/>
                <a:cs typeface="MS Mincho"/>
              </a:rPr>
              <a:t>「適応コード部位修正」画面</a:t>
            </a:r>
            <a:endParaRPr sz="1100">
              <a:latin typeface="MS Mincho"/>
              <a:cs typeface="MS Mincho"/>
            </a:endParaRPr>
          </a:p>
        </p:txBody>
      </p:sp>
      <p:grpSp>
        <p:nvGrpSpPr>
          <p:cNvPr id="17" name="object 17" descr=""/>
          <p:cNvGrpSpPr/>
          <p:nvPr/>
        </p:nvGrpSpPr>
        <p:grpSpPr>
          <a:xfrm>
            <a:off x="3042475" y="8989885"/>
            <a:ext cx="2680335" cy="732155"/>
            <a:chOff x="3042475" y="8989885"/>
            <a:chExt cx="2680335" cy="732155"/>
          </a:xfrm>
        </p:grpSpPr>
        <p:sp>
          <p:nvSpPr>
            <p:cNvPr id="18" name="object 18" descr=""/>
            <p:cNvSpPr/>
            <p:nvPr/>
          </p:nvSpPr>
          <p:spPr>
            <a:xfrm>
              <a:off x="3047238" y="8994647"/>
              <a:ext cx="2670810" cy="722630"/>
            </a:xfrm>
            <a:custGeom>
              <a:avLst/>
              <a:gdLst/>
              <a:ahLst/>
              <a:cxnLst/>
              <a:rect l="l" t="t" r="r" b="b"/>
              <a:pathLst>
                <a:path w="2670810" h="722629">
                  <a:moveTo>
                    <a:pt x="2602992" y="0"/>
                  </a:moveTo>
                  <a:lnTo>
                    <a:pt x="67818" y="0"/>
                  </a:lnTo>
                  <a:lnTo>
                    <a:pt x="41148" y="4572"/>
                  </a:lnTo>
                  <a:lnTo>
                    <a:pt x="19812" y="17526"/>
                  </a:lnTo>
                  <a:lnTo>
                    <a:pt x="5334" y="36576"/>
                  </a:lnTo>
                  <a:lnTo>
                    <a:pt x="0" y="60198"/>
                  </a:lnTo>
                  <a:lnTo>
                    <a:pt x="0" y="662178"/>
                  </a:lnTo>
                  <a:lnTo>
                    <a:pt x="5334" y="685800"/>
                  </a:lnTo>
                  <a:lnTo>
                    <a:pt x="19812" y="704850"/>
                  </a:lnTo>
                  <a:lnTo>
                    <a:pt x="41148" y="717804"/>
                  </a:lnTo>
                  <a:lnTo>
                    <a:pt x="67818" y="722376"/>
                  </a:lnTo>
                  <a:lnTo>
                    <a:pt x="2602992" y="722376"/>
                  </a:lnTo>
                  <a:lnTo>
                    <a:pt x="2628900" y="717804"/>
                  </a:lnTo>
                  <a:lnTo>
                    <a:pt x="2650236" y="704850"/>
                  </a:lnTo>
                  <a:lnTo>
                    <a:pt x="2665476" y="685800"/>
                  </a:lnTo>
                  <a:lnTo>
                    <a:pt x="2670810" y="662178"/>
                  </a:lnTo>
                  <a:lnTo>
                    <a:pt x="2670810" y="60198"/>
                  </a:lnTo>
                  <a:lnTo>
                    <a:pt x="2665476" y="36576"/>
                  </a:lnTo>
                  <a:lnTo>
                    <a:pt x="2650236" y="17526"/>
                  </a:lnTo>
                  <a:lnTo>
                    <a:pt x="2628900" y="4572"/>
                  </a:lnTo>
                  <a:lnTo>
                    <a:pt x="2602992" y="0"/>
                  </a:lnTo>
                  <a:close/>
                </a:path>
              </a:pathLst>
            </a:custGeom>
            <a:solidFill>
              <a:srgbClr val="FFFBD4"/>
            </a:solidFill>
          </p:spPr>
          <p:txBody>
            <a:bodyPr wrap="square" lIns="0" tIns="0" rIns="0" bIns="0" rtlCol="0"/>
            <a:lstStyle/>
            <a:p/>
          </p:txBody>
        </p:sp>
        <p:sp>
          <p:nvSpPr>
            <p:cNvPr id="19" name="object 19" descr=""/>
            <p:cNvSpPr/>
            <p:nvPr/>
          </p:nvSpPr>
          <p:spPr>
            <a:xfrm>
              <a:off x="3047238" y="8994647"/>
              <a:ext cx="2670810" cy="722630"/>
            </a:xfrm>
            <a:custGeom>
              <a:avLst/>
              <a:gdLst/>
              <a:ahLst/>
              <a:cxnLst/>
              <a:rect l="l" t="t" r="r" b="b"/>
              <a:pathLst>
                <a:path w="2670810" h="722629">
                  <a:moveTo>
                    <a:pt x="2602992" y="0"/>
                  </a:moveTo>
                  <a:lnTo>
                    <a:pt x="67818" y="0"/>
                  </a:lnTo>
                  <a:lnTo>
                    <a:pt x="41148" y="4572"/>
                  </a:lnTo>
                  <a:lnTo>
                    <a:pt x="19812" y="17526"/>
                  </a:lnTo>
                  <a:lnTo>
                    <a:pt x="5334" y="36576"/>
                  </a:lnTo>
                  <a:lnTo>
                    <a:pt x="0" y="60198"/>
                  </a:lnTo>
                  <a:lnTo>
                    <a:pt x="0" y="662178"/>
                  </a:lnTo>
                  <a:lnTo>
                    <a:pt x="5334" y="685800"/>
                  </a:lnTo>
                  <a:lnTo>
                    <a:pt x="19812" y="704850"/>
                  </a:lnTo>
                  <a:lnTo>
                    <a:pt x="41148" y="717804"/>
                  </a:lnTo>
                  <a:lnTo>
                    <a:pt x="67818" y="722376"/>
                  </a:lnTo>
                  <a:lnTo>
                    <a:pt x="2602992" y="722376"/>
                  </a:lnTo>
                  <a:lnTo>
                    <a:pt x="2628900" y="717804"/>
                  </a:lnTo>
                  <a:lnTo>
                    <a:pt x="2650236" y="704850"/>
                  </a:lnTo>
                  <a:lnTo>
                    <a:pt x="2665476" y="685800"/>
                  </a:lnTo>
                  <a:lnTo>
                    <a:pt x="2670810" y="662178"/>
                  </a:lnTo>
                  <a:lnTo>
                    <a:pt x="2670810" y="60198"/>
                  </a:lnTo>
                  <a:lnTo>
                    <a:pt x="2665476" y="36576"/>
                  </a:lnTo>
                  <a:lnTo>
                    <a:pt x="2650236" y="17526"/>
                  </a:lnTo>
                  <a:lnTo>
                    <a:pt x="2628900" y="4572"/>
                  </a:lnTo>
                  <a:lnTo>
                    <a:pt x="2602992" y="0"/>
                  </a:lnTo>
                  <a:close/>
                </a:path>
              </a:pathLst>
            </a:custGeom>
            <a:ln w="9525">
              <a:solidFill>
                <a:srgbClr val="006FBF"/>
              </a:solidFill>
            </a:ln>
          </p:spPr>
          <p:txBody>
            <a:bodyPr wrap="square" lIns="0" tIns="0" rIns="0" bIns="0" rtlCol="0"/>
            <a:lstStyle/>
            <a:p/>
          </p:txBody>
        </p:sp>
      </p:grpSp>
      <p:sp>
        <p:nvSpPr>
          <p:cNvPr id="20" name="object 20" descr=""/>
          <p:cNvSpPr txBox="1"/>
          <p:nvPr/>
        </p:nvSpPr>
        <p:spPr>
          <a:xfrm>
            <a:off x="3033777" y="9154155"/>
            <a:ext cx="2747645" cy="360680"/>
          </a:xfrm>
          <a:prstGeom prst="rect">
            <a:avLst/>
          </a:prstGeom>
        </p:spPr>
        <p:txBody>
          <a:bodyPr wrap="square" lIns="0" tIns="12065" rIns="0" bIns="0" rtlCol="0" vert="horz">
            <a:spAutoFit/>
          </a:bodyPr>
          <a:lstStyle/>
          <a:p>
            <a:pPr marL="20955">
              <a:lnSpc>
                <a:spcPct val="100000"/>
              </a:lnSpc>
              <a:spcBef>
                <a:spcPts val="95"/>
              </a:spcBef>
            </a:pPr>
            <a:r>
              <a:rPr dirty="0" sz="1100" spc="-25">
                <a:latin typeface="MS Mincho"/>
                <a:cs typeface="MS Mincho"/>
              </a:rPr>
              <a:t>「部位チェックデータ」を管理する画面が</a:t>
            </a:r>
            <a:endParaRPr sz="1100">
              <a:latin typeface="MS Mincho"/>
              <a:cs typeface="MS Mincho"/>
            </a:endParaRPr>
          </a:p>
          <a:p>
            <a:pPr marL="12700">
              <a:lnSpc>
                <a:spcPct val="100000"/>
              </a:lnSpc>
            </a:pPr>
            <a:r>
              <a:rPr dirty="0" sz="1100" spc="-25">
                <a:latin typeface="MS Mincho"/>
                <a:cs typeface="MS Mincho"/>
              </a:rPr>
              <a:t>「部位コード部位修正」画面になります。</a:t>
            </a:r>
            <a:r>
              <a:rPr dirty="0" sz="1100" spc="-50">
                <a:solidFill>
                  <a:srgbClr val="006FC0"/>
                </a:solidFill>
                <a:latin typeface="MS Mincho"/>
                <a:cs typeface="MS Mincho"/>
              </a:rPr>
              <a:t>.</a:t>
            </a:r>
            <a:endParaRPr sz="1100">
              <a:latin typeface="MS Mincho"/>
              <a:cs typeface="MS Mincho"/>
            </a:endParaRPr>
          </a:p>
        </p:txBody>
      </p:sp>
      <p:grpSp>
        <p:nvGrpSpPr>
          <p:cNvPr id="21" name="object 21" descr=""/>
          <p:cNvGrpSpPr/>
          <p:nvPr/>
        </p:nvGrpSpPr>
        <p:grpSpPr>
          <a:xfrm>
            <a:off x="3616077" y="7059555"/>
            <a:ext cx="1116330" cy="1935480"/>
            <a:chOff x="3616077" y="7059555"/>
            <a:chExt cx="1116330" cy="1935480"/>
          </a:xfrm>
        </p:grpSpPr>
        <p:sp>
          <p:nvSpPr>
            <p:cNvPr id="22" name="object 22" descr=""/>
            <p:cNvSpPr/>
            <p:nvPr/>
          </p:nvSpPr>
          <p:spPr>
            <a:xfrm>
              <a:off x="3625595" y="7069073"/>
              <a:ext cx="1097280" cy="1009015"/>
            </a:xfrm>
            <a:custGeom>
              <a:avLst/>
              <a:gdLst/>
              <a:ahLst/>
              <a:cxnLst/>
              <a:rect l="l" t="t" r="r" b="b"/>
              <a:pathLst>
                <a:path w="1097279" h="1009015">
                  <a:moveTo>
                    <a:pt x="0" y="167639"/>
                  </a:moveTo>
                  <a:lnTo>
                    <a:pt x="6018" y="123207"/>
                  </a:lnTo>
                  <a:lnTo>
                    <a:pt x="23001" y="83199"/>
                  </a:lnTo>
                  <a:lnTo>
                    <a:pt x="49339" y="49244"/>
                  </a:lnTo>
                  <a:lnTo>
                    <a:pt x="83424" y="22972"/>
                  </a:lnTo>
                  <a:lnTo>
                    <a:pt x="123648" y="6014"/>
                  </a:lnTo>
                  <a:lnTo>
                    <a:pt x="168402" y="0"/>
                  </a:lnTo>
                  <a:lnTo>
                    <a:pt x="928878" y="0"/>
                  </a:lnTo>
                  <a:lnTo>
                    <a:pt x="973631" y="6014"/>
                  </a:lnTo>
                  <a:lnTo>
                    <a:pt x="1013855" y="22972"/>
                  </a:lnTo>
                  <a:lnTo>
                    <a:pt x="1047940" y="49244"/>
                  </a:lnTo>
                  <a:lnTo>
                    <a:pt x="1074278" y="83199"/>
                  </a:lnTo>
                  <a:lnTo>
                    <a:pt x="1091261" y="123207"/>
                  </a:lnTo>
                  <a:lnTo>
                    <a:pt x="1097280" y="167639"/>
                  </a:lnTo>
                  <a:lnTo>
                    <a:pt x="1097280" y="840485"/>
                  </a:lnTo>
                  <a:lnTo>
                    <a:pt x="1091261" y="885239"/>
                  </a:lnTo>
                  <a:lnTo>
                    <a:pt x="1074278" y="925463"/>
                  </a:lnTo>
                  <a:lnTo>
                    <a:pt x="1047940" y="959548"/>
                  </a:lnTo>
                  <a:lnTo>
                    <a:pt x="1013855" y="985886"/>
                  </a:lnTo>
                  <a:lnTo>
                    <a:pt x="973631" y="1002869"/>
                  </a:lnTo>
                  <a:lnTo>
                    <a:pt x="928878" y="1008887"/>
                  </a:lnTo>
                  <a:lnTo>
                    <a:pt x="168402" y="1008887"/>
                  </a:lnTo>
                  <a:lnTo>
                    <a:pt x="123648" y="1002869"/>
                  </a:lnTo>
                  <a:lnTo>
                    <a:pt x="83424" y="985886"/>
                  </a:lnTo>
                  <a:lnTo>
                    <a:pt x="49339" y="959548"/>
                  </a:lnTo>
                  <a:lnTo>
                    <a:pt x="23001" y="925463"/>
                  </a:lnTo>
                  <a:lnTo>
                    <a:pt x="6018" y="885239"/>
                  </a:lnTo>
                  <a:lnTo>
                    <a:pt x="0" y="840485"/>
                  </a:lnTo>
                  <a:lnTo>
                    <a:pt x="0" y="167639"/>
                  </a:lnTo>
                  <a:close/>
                </a:path>
              </a:pathLst>
            </a:custGeom>
            <a:ln w="19037">
              <a:solidFill>
                <a:srgbClr val="006FBF"/>
              </a:solidFill>
            </a:ln>
          </p:spPr>
          <p:txBody>
            <a:bodyPr wrap="square" lIns="0" tIns="0" rIns="0" bIns="0" rtlCol="0"/>
            <a:lstStyle/>
            <a:p/>
          </p:txBody>
        </p:sp>
        <p:sp>
          <p:nvSpPr>
            <p:cNvPr id="23" name="object 23" descr=""/>
            <p:cNvSpPr/>
            <p:nvPr/>
          </p:nvSpPr>
          <p:spPr>
            <a:xfrm>
              <a:off x="4108704" y="8077961"/>
              <a:ext cx="76200" cy="916940"/>
            </a:xfrm>
            <a:custGeom>
              <a:avLst/>
              <a:gdLst/>
              <a:ahLst/>
              <a:cxnLst/>
              <a:rect l="l" t="t" r="r" b="b"/>
              <a:pathLst>
                <a:path w="76200" h="916940">
                  <a:moveTo>
                    <a:pt x="32765" y="840486"/>
                  </a:moveTo>
                  <a:lnTo>
                    <a:pt x="0" y="840486"/>
                  </a:lnTo>
                  <a:lnTo>
                    <a:pt x="38099" y="916686"/>
                  </a:lnTo>
                  <a:lnTo>
                    <a:pt x="69722" y="853440"/>
                  </a:lnTo>
                  <a:lnTo>
                    <a:pt x="32765" y="853440"/>
                  </a:lnTo>
                  <a:lnTo>
                    <a:pt x="32765" y="840486"/>
                  </a:lnTo>
                  <a:close/>
                </a:path>
                <a:path w="76200" h="916940">
                  <a:moveTo>
                    <a:pt x="32765" y="458724"/>
                  </a:moveTo>
                  <a:lnTo>
                    <a:pt x="32765" y="853440"/>
                  </a:lnTo>
                  <a:lnTo>
                    <a:pt x="42671" y="853440"/>
                  </a:lnTo>
                  <a:lnTo>
                    <a:pt x="42671" y="463296"/>
                  </a:lnTo>
                  <a:lnTo>
                    <a:pt x="38099" y="463296"/>
                  </a:lnTo>
                  <a:lnTo>
                    <a:pt x="34289" y="461772"/>
                  </a:lnTo>
                  <a:lnTo>
                    <a:pt x="32765" y="458724"/>
                  </a:lnTo>
                  <a:close/>
                </a:path>
                <a:path w="76200" h="916940">
                  <a:moveTo>
                    <a:pt x="76199" y="840486"/>
                  </a:moveTo>
                  <a:lnTo>
                    <a:pt x="42671" y="840486"/>
                  </a:lnTo>
                  <a:lnTo>
                    <a:pt x="42671" y="853440"/>
                  </a:lnTo>
                  <a:lnTo>
                    <a:pt x="69722" y="853440"/>
                  </a:lnTo>
                  <a:lnTo>
                    <a:pt x="76199" y="840486"/>
                  </a:lnTo>
                  <a:close/>
                </a:path>
                <a:path w="76200" h="916940">
                  <a:moveTo>
                    <a:pt x="32765" y="458724"/>
                  </a:moveTo>
                  <a:lnTo>
                    <a:pt x="34289" y="461772"/>
                  </a:lnTo>
                  <a:lnTo>
                    <a:pt x="38099" y="463296"/>
                  </a:lnTo>
                  <a:lnTo>
                    <a:pt x="32765" y="458724"/>
                  </a:lnTo>
                  <a:close/>
                </a:path>
                <a:path w="76200" h="916940">
                  <a:moveTo>
                    <a:pt x="42671" y="0"/>
                  </a:moveTo>
                  <a:lnTo>
                    <a:pt x="32765" y="0"/>
                  </a:lnTo>
                  <a:lnTo>
                    <a:pt x="32765" y="458724"/>
                  </a:lnTo>
                  <a:lnTo>
                    <a:pt x="38099" y="463296"/>
                  </a:lnTo>
                  <a:lnTo>
                    <a:pt x="42671" y="463296"/>
                  </a:lnTo>
                  <a:lnTo>
                    <a:pt x="42671" y="458724"/>
                  </a:lnTo>
                  <a:lnTo>
                    <a:pt x="38099" y="453390"/>
                  </a:lnTo>
                  <a:lnTo>
                    <a:pt x="42671" y="453390"/>
                  </a:lnTo>
                  <a:lnTo>
                    <a:pt x="42671" y="0"/>
                  </a:lnTo>
                  <a:close/>
                </a:path>
                <a:path w="76200" h="916940">
                  <a:moveTo>
                    <a:pt x="38099" y="453390"/>
                  </a:moveTo>
                  <a:lnTo>
                    <a:pt x="42671" y="458724"/>
                  </a:lnTo>
                  <a:lnTo>
                    <a:pt x="41147" y="454914"/>
                  </a:lnTo>
                  <a:lnTo>
                    <a:pt x="38099" y="453390"/>
                  </a:lnTo>
                  <a:close/>
                </a:path>
                <a:path w="76200" h="916940">
                  <a:moveTo>
                    <a:pt x="42671" y="453390"/>
                  </a:moveTo>
                  <a:lnTo>
                    <a:pt x="38099" y="453390"/>
                  </a:lnTo>
                  <a:lnTo>
                    <a:pt x="41147" y="454914"/>
                  </a:lnTo>
                  <a:lnTo>
                    <a:pt x="42671" y="458724"/>
                  </a:lnTo>
                  <a:lnTo>
                    <a:pt x="42671" y="453390"/>
                  </a:lnTo>
                  <a:close/>
                </a:path>
              </a:pathLst>
            </a:custGeom>
            <a:solidFill>
              <a:srgbClr val="006FBF"/>
            </a:solidFill>
          </p:spPr>
          <p:txBody>
            <a:bodyPr wrap="square" lIns="0" tIns="0" rIns="0" bIns="0" rtlCol="0"/>
            <a:lstStyle/>
            <a:p/>
          </p:txBody>
        </p:sp>
      </p:grpSp>
      <p:grpSp>
        <p:nvGrpSpPr>
          <p:cNvPr id="24" name="object 24" descr=""/>
          <p:cNvGrpSpPr/>
          <p:nvPr/>
        </p:nvGrpSpPr>
        <p:grpSpPr>
          <a:xfrm>
            <a:off x="5713285" y="2626423"/>
            <a:ext cx="972819" cy="4013835"/>
            <a:chOff x="5713285" y="2626423"/>
            <a:chExt cx="972819" cy="4013835"/>
          </a:xfrm>
        </p:grpSpPr>
        <p:sp>
          <p:nvSpPr>
            <p:cNvPr id="25" name="object 25" descr=""/>
            <p:cNvSpPr/>
            <p:nvPr/>
          </p:nvSpPr>
          <p:spPr>
            <a:xfrm>
              <a:off x="5718047" y="2631185"/>
              <a:ext cx="956310" cy="3971290"/>
            </a:xfrm>
            <a:custGeom>
              <a:avLst/>
              <a:gdLst/>
              <a:ahLst/>
              <a:cxnLst/>
              <a:rect l="l" t="t" r="r" b="b"/>
              <a:pathLst>
                <a:path w="956309" h="3971290">
                  <a:moveTo>
                    <a:pt x="0" y="0"/>
                  </a:moveTo>
                  <a:lnTo>
                    <a:pt x="956310" y="0"/>
                  </a:lnTo>
                  <a:lnTo>
                    <a:pt x="956310" y="3970782"/>
                  </a:lnTo>
                </a:path>
              </a:pathLst>
            </a:custGeom>
            <a:ln w="9525">
              <a:solidFill>
                <a:srgbClr val="FF0000"/>
              </a:solidFill>
            </a:ln>
          </p:spPr>
          <p:txBody>
            <a:bodyPr wrap="square" lIns="0" tIns="0" rIns="0" bIns="0" rtlCol="0"/>
            <a:lstStyle/>
            <a:p/>
          </p:txBody>
        </p:sp>
        <p:sp>
          <p:nvSpPr>
            <p:cNvPr id="26" name="object 26" descr=""/>
            <p:cNvSpPr/>
            <p:nvPr/>
          </p:nvSpPr>
          <p:spPr>
            <a:xfrm>
              <a:off x="5934455" y="6563867"/>
              <a:ext cx="751840" cy="76200"/>
            </a:xfrm>
            <a:custGeom>
              <a:avLst/>
              <a:gdLst/>
              <a:ahLst/>
              <a:cxnLst/>
              <a:rect l="l" t="t" r="r" b="b"/>
              <a:pathLst>
                <a:path w="751840" h="76200">
                  <a:moveTo>
                    <a:pt x="76200" y="0"/>
                  </a:moveTo>
                  <a:lnTo>
                    <a:pt x="0" y="38100"/>
                  </a:lnTo>
                  <a:lnTo>
                    <a:pt x="76200" y="76200"/>
                  </a:lnTo>
                  <a:lnTo>
                    <a:pt x="76200" y="42672"/>
                  </a:lnTo>
                  <a:lnTo>
                    <a:pt x="64008" y="42672"/>
                  </a:lnTo>
                  <a:lnTo>
                    <a:pt x="64008" y="33528"/>
                  </a:lnTo>
                  <a:lnTo>
                    <a:pt x="76200" y="33528"/>
                  </a:lnTo>
                  <a:lnTo>
                    <a:pt x="76200" y="0"/>
                  </a:lnTo>
                  <a:close/>
                </a:path>
                <a:path w="751840" h="76200">
                  <a:moveTo>
                    <a:pt x="76200" y="33528"/>
                  </a:moveTo>
                  <a:lnTo>
                    <a:pt x="64008" y="33528"/>
                  </a:lnTo>
                  <a:lnTo>
                    <a:pt x="64008" y="42672"/>
                  </a:lnTo>
                  <a:lnTo>
                    <a:pt x="76200" y="42672"/>
                  </a:lnTo>
                  <a:lnTo>
                    <a:pt x="76200" y="33528"/>
                  </a:lnTo>
                  <a:close/>
                </a:path>
                <a:path w="751840" h="76200">
                  <a:moveTo>
                    <a:pt x="751332" y="33528"/>
                  </a:moveTo>
                  <a:lnTo>
                    <a:pt x="76200" y="33528"/>
                  </a:lnTo>
                  <a:lnTo>
                    <a:pt x="76200" y="42672"/>
                  </a:lnTo>
                  <a:lnTo>
                    <a:pt x="751332" y="42672"/>
                  </a:lnTo>
                  <a:lnTo>
                    <a:pt x="751332" y="33528"/>
                  </a:lnTo>
                  <a:close/>
                </a:path>
              </a:pathLst>
            </a:custGeom>
            <a:solidFill>
              <a:srgbClr val="FF0000"/>
            </a:solidFill>
          </p:spPr>
          <p:txBody>
            <a:bodyPr wrap="square" lIns="0" tIns="0" rIns="0" bIns="0" rtlCol="0"/>
            <a:lstStyle/>
            <a:p/>
          </p:txBody>
        </p:sp>
      </p:grpSp>
      <p:sp>
        <p:nvSpPr>
          <p:cNvPr id="27" name="object 27"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244673" y="2709238"/>
            <a:ext cx="5765800" cy="3100070"/>
            <a:chOff x="1244673" y="2709238"/>
            <a:chExt cx="5765800" cy="3100070"/>
          </a:xfrm>
        </p:grpSpPr>
        <p:pic>
          <p:nvPicPr>
            <p:cNvPr id="3" name="object 3" descr=""/>
            <p:cNvPicPr/>
            <p:nvPr/>
          </p:nvPicPr>
          <p:blipFill>
            <a:blip r:embed="rId2" cstate="print"/>
            <a:stretch>
              <a:fillRect/>
            </a:stretch>
          </p:blipFill>
          <p:spPr>
            <a:xfrm>
              <a:off x="1244673" y="2709238"/>
              <a:ext cx="2376819" cy="3099487"/>
            </a:xfrm>
            <a:prstGeom prst="rect">
              <a:avLst/>
            </a:prstGeom>
          </p:spPr>
        </p:pic>
        <p:sp>
          <p:nvSpPr>
            <p:cNvPr id="4" name="object 4" descr=""/>
            <p:cNvSpPr/>
            <p:nvPr/>
          </p:nvSpPr>
          <p:spPr>
            <a:xfrm>
              <a:off x="1609343" y="4389120"/>
              <a:ext cx="1501140" cy="236220"/>
            </a:xfrm>
            <a:custGeom>
              <a:avLst/>
              <a:gdLst/>
              <a:ahLst/>
              <a:cxnLst/>
              <a:rect l="l" t="t" r="r" b="b"/>
              <a:pathLst>
                <a:path w="1501139" h="236220">
                  <a:moveTo>
                    <a:pt x="0" y="39624"/>
                  </a:moveTo>
                  <a:lnTo>
                    <a:pt x="3083" y="24431"/>
                  </a:lnTo>
                  <a:lnTo>
                    <a:pt x="11525" y="11811"/>
                  </a:lnTo>
                  <a:lnTo>
                    <a:pt x="24110" y="3190"/>
                  </a:lnTo>
                  <a:lnTo>
                    <a:pt x="39624" y="0"/>
                  </a:lnTo>
                  <a:lnTo>
                    <a:pt x="1461516" y="0"/>
                  </a:lnTo>
                  <a:lnTo>
                    <a:pt x="1476708" y="3190"/>
                  </a:lnTo>
                  <a:lnTo>
                    <a:pt x="1489329" y="11811"/>
                  </a:lnTo>
                  <a:lnTo>
                    <a:pt x="1497949" y="24431"/>
                  </a:lnTo>
                  <a:lnTo>
                    <a:pt x="1501140" y="39624"/>
                  </a:lnTo>
                  <a:lnTo>
                    <a:pt x="1501140" y="197358"/>
                  </a:lnTo>
                  <a:lnTo>
                    <a:pt x="1497949" y="212431"/>
                  </a:lnTo>
                  <a:lnTo>
                    <a:pt x="1489329" y="224790"/>
                  </a:lnTo>
                  <a:lnTo>
                    <a:pt x="1476708" y="233148"/>
                  </a:lnTo>
                  <a:lnTo>
                    <a:pt x="1461516" y="236220"/>
                  </a:lnTo>
                  <a:lnTo>
                    <a:pt x="39624" y="236220"/>
                  </a:lnTo>
                  <a:lnTo>
                    <a:pt x="24110" y="233148"/>
                  </a:lnTo>
                  <a:lnTo>
                    <a:pt x="11525" y="224790"/>
                  </a:lnTo>
                  <a:lnTo>
                    <a:pt x="3083" y="212431"/>
                  </a:lnTo>
                  <a:lnTo>
                    <a:pt x="0" y="197358"/>
                  </a:lnTo>
                  <a:lnTo>
                    <a:pt x="0" y="39624"/>
                  </a:lnTo>
                  <a:close/>
                </a:path>
              </a:pathLst>
            </a:custGeom>
            <a:ln w="19037">
              <a:solidFill>
                <a:srgbClr val="FF0000"/>
              </a:solidFill>
            </a:ln>
          </p:spPr>
          <p:txBody>
            <a:bodyPr wrap="square" lIns="0" tIns="0" rIns="0" bIns="0" rtlCol="0"/>
            <a:lstStyle/>
            <a:p/>
          </p:txBody>
        </p:sp>
        <p:sp>
          <p:nvSpPr>
            <p:cNvPr id="5" name="object 5" descr=""/>
            <p:cNvSpPr/>
            <p:nvPr/>
          </p:nvSpPr>
          <p:spPr>
            <a:xfrm>
              <a:off x="3503676" y="4062983"/>
              <a:ext cx="3500120" cy="829310"/>
            </a:xfrm>
            <a:custGeom>
              <a:avLst/>
              <a:gdLst/>
              <a:ahLst/>
              <a:cxnLst/>
              <a:rect l="l" t="t" r="r" b="b"/>
              <a:pathLst>
                <a:path w="3500120" h="829310">
                  <a:moveTo>
                    <a:pt x="3361182" y="0"/>
                  </a:moveTo>
                  <a:lnTo>
                    <a:pt x="137922" y="0"/>
                  </a:lnTo>
                  <a:lnTo>
                    <a:pt x="94317" y="7107"/>
                  </a:lnTo>
                  <a:lnTo>
                    <a:pt x="56455" y="26871"/>
                  </a:lnTo>
                  <a:lnTo>
                    <a:pt x="26602" y="56948"/>
                  </a:lnTo>
                  <a:lnTo>
                    <a:pt x="7028" y="95000"/>
                  </a:lnTo>
                  <a:lnTo>
                    <a:pt x="0" y="138684"/>
                  </a:lnTo>
                  <a:lnTo>
                    <a:pt x="0" y="691134"/>
                  </a:lnTo>
                  <a:lnTo>
                    <a:pt x="7028" y="734738"/>
                  </a:lnTo>
                  <a:lnTo>
                    <a:pt x="26602" y="772600"/>
                  </a:lnTo>
                  <a:lnTo>
                    <a:pt x="56455" y="802453"/>
                  </a:lnTo>
                  <a:lnTo>
                    <a:pt x="94317" y="822027"/>
                  </a:lnTo>
                  <a:lnTo>
                    <a:pt x="137922" y="829056"/>
                  </a:lnTo>
                  <a:lnTo>
                    <a:pt x="3361182" y="829056"/>
                  </a:lnTo>
                  <a:lnTo>
                    <a:pt x="3405158" y="822027"/>
                  </a:lnTo>
                  <a:lnTo>
                    <a:pt x="3443246" y="802453"/>
                  </a:lnTo>
                  <a:lnTo>
                    <a:pt x="3473214" y="772600"/>
                  </a:lnTo>
                  <a:lnTo>
                    <a:pt x="3492831" y="734738"/>
                  </a:lnTo>
                  <a:lnTo>
                    <a:pt x="3499866" y="691134"/>
                  </a:lnTo>
                  <a:lnTo>
                    <a:pt x="3499866" y="138684"/>
                  </a:lnTo>
                  <a:lnTo>
                    <a:pt x="3492831" y="95000"/>
                  </a:lnTo>
                  <a:lnTo>
                    <a:pt x="3473214" y="56948"/>
                  </a:lnTo>
                  <a:lnTo>
                    <a:pt x="3443246" y="26871"/>
                  </a:lnTo>
                  <a:lnTo>
                    <a:pt x="3405158" y="7107"/>
                  </a:lnTo>
                  <a:lnTo>
                    <a:pt x="3361182" y="0"/>
                  </a:lnTo>
                  <a:close/>
                </a:path>
              </a:pathLst>
            </a:custGeom>
            <a:solidFill>
              <a:srgbClr val="FFFFFF"/>
            </a:solidFill>
          </p:spPr>
          <p:txBody>
            <a:bodyPr wrap="square" lIns="0" tIns="0" rIns="0" bIns="0" rtlCol="0"/>
            <a:lstStyle/>
            <a:p/>
          </p:txBody>
        </p:sp>
        <p:sp>
          <p:nvSpPr>
            <p:cNvPr id="6" name="object 6" descr=""/>
            <p:cNvSpPr/>
            <p:nvPr/>
          </p:nvSpPr>
          <p:spPr>
            <a:xfrm>
              <a:off x="3503676" y="4062983"/>
              <a:ext cx="3500120" cy="829310"/>
            </a:xfrm>
            <a:custGeom>
              <a:avLst/>
              <a:gdLst/>
              <a:ahLst/>
              <a:cxnLst/>
              <a:rect l="l" t="t" r="r" b="b"/>
              <a:pathLst>
                <a:path w="3500120" h="829310">
                  <a:moveTo>
                    <a:pt x="0" y="138684"/>
                  </a:moveTo>
                  <a:lnTo>
                    <a:pt x="7028" y="95000"/>
                  </a:lnTo>
                  <a:lnTo>
                    <a:pt x="26602" y="56948"/>
                  </a:lnTo>
                  <a:lnTo>
                    <a:pt x="56455" y="26871"/>
                  </a:lnTo>
                  <a:lnTo>
                    <a:pt x="94317" y="7107"/>
                  </a:lnTo>
                  <a:lnTo>
                    <a:pt x="137922" y="0"/>
                  </a:lnTo>
                  <a:lnTo>
                    <a:pt x="3361182" y="0"/>
                  </a:lnTo>
                  <a:lnTo>
                    <a:pt x="3405158" y="7107"/>
                  </a:lnTo>
                  <a:lnTo>
                    <a:pt x="3443246" y="26871"/>
                  </a:lnTo>
                  <a:lnTo>
                    <a:pt x="3473214" y="56948"/>
                  </a:lnTo>
                  <a:lnTo>
                    <a:pt x="3492831" y="95000"/>
                  </a:lnTo>
                  <a:lnTo>
                    <a:pt x="3499866" y="138684"/>
                  </a:lnTo>
                  <a:lnTo>
                    <a:pt x="3499866" y="691134"/>
                  </a:lnTo>
                  <a:lnTo>
                    <a:pt x="3492831" y="734738"/>
                  </a:lnTo>
                  <a:lnTo>
                    <a:pt x="3473214" y="772600"/>
                  </a:lnTo>
                  <a:lnTo>
                    <a:pt x="3443246" y="802453"/>
                  </a:lnTo>
                  <a:lnTo>
                    <a:pt x="3405158" y="822027"/>
                  </a:lnTo>
                  <a:lnTo>
                    <a:pt x="3361182" y="829056"/>
                  </a:lnTo>
                  <a:lnTo>
                    <a:pt x="137922" y="829056"/>
                  </a:lnTo>
                  <a:lnTo>
                    <a:pt x="94317" y="822027"/>
                  </a:lnTo>
                  <a:lnTo>
                    <a:pt x="56455" y="802453"/>
                  </a:lnTo>
                  <a:lnTo>
                    <a:pt x="26602" y="772600"/>
                  </a:lnTo>
                  <a:lnTo>
                    <a:pt x="7028" y="734738"/>
                  </a:lnTo>
                  <a:lnTo>
                    <a:pt x="0" y="691134"/>
                  </a:lnTo>
                  <a:lnTo>
                    <a:pt x="0" y="138684"/>
                  </a:lnTo>
                  <a:close/>
                </a:path>
              </a:pathLst>
            </a:custGeom>
            <a:ln w="12700">
              <a:solidFill>
                <a:srgbClr val="FF0000"/>
              </a:solidFill>
            </a:ln>
          </p:spPr>
          <p:txBody>
            <a:bodyPr wrap="square" lIns="0" tIns="0" rIns="0" bIns="0" rtlCol="0"/>
            <a:lstStyle/>
            <a:p/>
          </p:txBody>
        </p:sp>
      </p:grpSp>
      <p:sp>
        <p:nvSpPr>
          <p:cNvPr id="7" name="object 7" descr=""/>
          <p:cNvSpPr txBox="1"/>
          <p:nvPr/>
        </p:nvSpPr>
        <p:spPr>
          <a:xfrm>
            <a:off x="3622040" y="4230574"/>
            <a:ext cx="316611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30">
                <a:latin typeface="MS Mincho"/>
                <a:cs typeface="MS Mincho"/>
              </a:rPr>
              <a:t>ナビゲーションウィンドウの「点検業務」&gt;「適応</a:t>
            </a:r>
            <a:r>
              <a:rPr dirty="0" sz="1100" spc="-25">
                <a:latin typeface="MS Mincho"/>
                <a:cs typeface="MS Mincho"/>
              </a:rPr>
              <a:t>コード部位の修正」をダブルクリックします。</a:t>
            </a:r>
            <a:endParaRPr sz="1100">
              <a:latin typeface="MS Mincho"/>
              <a:cs typeface="MS Mincho"/>
            </a:endParaRPr>
          </a:p>
        </p:txBody>
      </p:sp>
      <p:sp>
        <p:nvSpPr>
          <p:cNvPr id="8" name="object 8" descr=""/>
          <p:cNvSpPr txBox="1"/>
          <p:nvPr/>
        </p:nvSpPr>
        <p:spPr>
          <a:xfrm>
            <a:off x="1146301" y="6080241"/>
            <a:ext cx="1143000" cy="193040"/>
          </a:xfrm>
          <a:prstGeom prst="rect">
            <a:avLst/>
          </a:prstGeom>
        </p:spPr>
        <p:txBody>
          <a:bodyPr wrap="square" lIns="0" tIns="12065" rIns="0" bIns="0" rtlCol="0" vert="horz">
            <a:spAutoFit/>
          </a:bodyPr>
          <a:lstStyle/>
          <a:p>
            <a:pPr marL="152400" indent="-139700">
              <a:lnSpc>
                <a:spcPct val="100000"/>
              </a:lnSpc>
              <a:spcBef>
                <a:spcPts val="95"/>
              </a:spcBef>
              <a:buClr>
                <a:srgbClr val="7E7E7E"/>
              </a:buClr>
              <a:buSzPct val="90909"/>
              <a:buFont typeface="MS Mincho"/>
              <a:buChar char="●"/>
              <a:tabLst>
                <a:tab pos="152400" algn="l"/>
              </a:tabLst>
            </a:pPr>
            <a:r>
              <a:rPr dirty="0" sz="1100" spc="-25">
                <a:latin typeface="MS Mincho"/>
                <a:cs typeface="MS Mincho"/>
              </a:rPr>
              <a:t>初期画面です。</a:t>
            </a:r>
            <a:endParaRPr sz="1100">
              <a:latin typeface="MS Mincho"/>
              <a:cs typeface="MS Mincho"/>
            </a:endParaRPr>
          </a:p>
        </p:txBody>
      </p:sp>
      <p:sp>
        <p:nvSpPr>
          <p:cNvPr id="9" name="object 9" descr=""/>
          <p:cNvSpPr txBox="1"/>
          <p:nvPr/>
        </p:nvSpPr>
        <p:spPr>
          <a:xfrm>
            <a:off x="1126489" y="1187445"/>
            <a:ext cx="6057265" cy="1152525"/>
          </a:xfrm>
          <a:prstGeom prst="rect">
            <a:avLst/>
          </a:prstGeom>
        </p:spPr>
        <p:txBody>
          <a:bodyPr wrap="square" lIns="0" tIns="12065" rIns="0" bIns="0" rtlCol="0" vert="horz">
            <a:spAutoFit/>
          </a:bodyPr>
          <a:lstStyle/>
          <a:p>
            <a:pPr marL="220979" indent="-208279">
              <a:lnSpc>
                <a:spcPct val="100000"/>
              </a:lnSpc>
              <a:spcBef>
                <a:spcPts val="95"/>
              </a:spcBef>
              <a:buFont typeface="MS Mincho"/>
              <a:buChar char="●"/>
              <a:tabLst>
                <a:tab pos="220979" algn="l"/>
              </a:tabLst>
            </a:pPr>
            <a:r>
              <a:rPr dirty="0" sz="1100" spc="-25">
                <a:latin typeface="MS Mincho"/>
                <a:cs typeface="MS Mincho"/>
              </a:rPr>
              <a:t>「適応コード部位チェックデータ」管理</a:t>
            </a:r>
            <a:endParaRPr sz="1100">
              <a:latin typeface="MS Mincho"/>
              <a:cs typeface="MS Mincho"/>
            </a:endParaRPr>
          </a:p>
          <a:p>
            <a:pPr marL="180975">
              <a:lnSpc>
                <a:spcPct val="100000"/>
              </a:lnSpc>
              <a:spcBef>
                <a:spcPts val="1290"/>
              </a:spcBef>
            </a:pPr>
            <a:r>
              <a:rPr dirty="0" sz="1100" spc="-20">
                <a:latin typeface="MS Mincho"/>
                <a:cs typeface="MS Mincho"/>
              </a:rPr>
              <a:t>レセプトの診療行為（＝</a:t>
            </a:r>
            <a:r>
              <a:rPr dirty="0" sz="1100" spc="-15">
                <a:latin typeface="MS Mincho"/>
                <a:cs typeface="MS Mincho"/>
              </a:rPr>
              <a:t>検査</a:t>
            </a:r>
            <a:r>
              <a:rPr dirty="0" sz="1100" spc="-20">
                <a:latin typeface="MS Mincho"/>
                <a:cs typeface="MS Mincho"/>
              </a:rPr>
              <a:t>）</a:t>
            </a:r>
            <a:r>
              <a:rPr dirty="0" sz="1100" spc="-25">
                <a:latin typeface="MS Mincho"/>
                <a:cs typeface="MS Mincho"/>
              </a:rPr>
              <a:t>に部位関連コメントコードが含まれている場合には、該当</a:t>
            </a:r>
            <a:endParaRPr sz="1100">
              <a:latin typeface="MS Mincho"/>
              <a:cs typeface="MS Mincho"/>
            </a:endParaRPr>
          </a:p>
          <a:p>
            <a:pPr marL="180975" marR="5080">
              <a:lnSpc>
                <a:spcPct val="125000"/>
              </a:lnSpc>
            </a:pPr>
            <a:r>
              <a:rPr dirty="0" sz="1100" spc="-25">
                <a:latin typeface="MS Mincho"/>
                <a:cs typeface="MS Mincho"/>
              </a:rPr>
              <a:t>コードの部位チェックデータを確認して、該当病名がない場合は「○○部位に対応する病名がありません」という不合格メッセージが表示されます。このための「コード部位チェック</a:t>
            </a:r>
            <a:endParaRPr sz="1100">
              <a:latin typeface="MS Mincho"/>
              <a:cs typeface="MS Mincho"/>
            </a:endParaRPr>
          </a:p>
          <a:p>
            <a:pPr marL="180975">
              <a:lnSpc>
                <a:spcPct val="100000"/>
              </a:lnSpc>
              <a:spcBef>
                <a:spcPts val="325"/>
              </a:spcBef>
            </a:pPr>
            <a:r>
              <a:rPr dirty="0" sz="1100" spc="-25">
                <a:latin typeface="MS Mincho"/>
                <a:cs typeface="MS Mincho"/>
              </a:rPr>
              <a:t>データ」を管理する画面です。</a:t>
            </a:r>
            <a:endParaRPr sz="1100">
              <a:latin typeface="MS Mincho"/>
              <a:cs typeface="MS Mincho"/>
            </a:endParaRPr>
          </a:p>
        </p:txBody>
      </p:sp>
      <p:grpSp>
        <p:nvGrpSpPr>
          <p:cNvPr id="10" name="object 10" descr=""/>
          <p:cNvGrpSpPr/>
          <p:nvPr/>
        </p:nvGrpSpPr>
        <p:grpSpPr>
          <a:xfrm>
            <a:off x="1301305" y="6353555"/>
            <a:ext cx="5073650" cy="3287395"/>
            <a:chOff x="1301305" y="6353555"/>
            <a:chExt cx="5073650" cy="3287395"/>
          </a:xfrm>
        </p:grpSpPr>
        <p:pic>
          <p:nvPicPr>
            <p:cNvPr id="11" name="object 11" descr=""/>
            <p:cNvPicPr/>
            <p:nvPr/>
          </p:nvPicPr>
          <p:blipFill>
            <a:blip r:embed="rId3" cstate="print"/>
            <a:stretch>
              <a:fillRect/>
            </a:stretch>
          </p:blipFill>
          <p:spPr>
            <a:xfrm>
              <a:off x="1325879" y="6353555"/>
              <a:ext cx="5049012" cy="3287267"/>
            </a:xfrm>
            <a:prstGeom prst="rect">
              <a:avLst/>
            </a:prstGeom>
          </p:spPr>
        </p:pic>
        <p:sp>
          <p:nvSpPr>
            <p:cNvPr id="12" name="object 12" descr=""/>
            <p:cNvSpPr/>
            <p:nvPr/>
          </p:nvSpPr>
          <p:spPr>
            <a:xfrm>
              <a:off x="1306067" y="7667244"/>
              <a:ext cx="1938655" cy="261620"/>
            </a:xfrm>
            <a:custGeom>
              <a:avLst/>
              <a:gdLst/>
              <a:ahLst/>
              <a:cxnLst/>
              <a:rect l="l" t="t" r="r" b="b"/>
              <a:pathLst>
                <a:path w="1938655" h="261620">
                  <a:moveTo>
                    <a:pt x="0" y="0"/>
                  </a:moveTo>
                  <a:lnTo>
                    <a:pt x="1938527" y="0"/>
                  </a:lnTo>
                  <a:lnTo>
                    <a:pt x="1938527" y="261365"/>
                  </a:lnTo>
                  <a:lnTo>
                    <a:pt x="0" y="261365"/>
                  </a:lnTo>
                  <a:lnTo>
                    <a:pt x="0" y="0"/>
                  </a:lnTo>
                  <a:close/>
                </a:path>
              </a:pathLst>
            </a:custGeom>
            <a:ln w="9525">
              <a:solidFill>
                <a:srgbClr val="FF0000"/>
              </a:solidFill>
            </a:ln>
          </p:spPr>
          <p:txBody>
            <a:bodyPr wrap="square" lIns="0" tIns="0" rIns="0" bIns="0" rtlCol="0"/>
            <a:lstStyle/>
            <a:p/>
          </p:txBody>
        </p:sp>
      </p:grpSp>
      <p:sp>
        <p:nvSpPr>
          <p:cNvPr id="13" name="object 13" descr=""/>
          <p:cNvSpPr txBox="1"/>
          <p:nvPr/>
        </p:nvSpPr>
        <p:spPr>
          <a:xfrm>
            <a:off x="3747008" y="5656576"/>
            <a:ext cx="2747645" cy="528320"/>
          </a:xfrm>
          <a:prstGeom prst="rect">
            <a:avLst/>
          </a:prstGeom>
        </p:spPr>
        <p:txBody>
          <a:bodyPr wrap="square" lIns="0" tIns="12065" rIns="0" bIns="0" rtlCol="0" vert="horz">
            <a:spAutoFit/>
          </a:bodyPr>
          <a:lstStyle/>
          <a:p>
            <a:pPr marL="12700" marR="5080">
              <a:lnSpc>
                <a:spcPct val="100000"/>
              </a:lnSpc>
              <a:spcBef>
                <a:spcPts val="95"/>
              </a:spcBef>
            </a:pPr>
            <a:r>
              <a:rPr dirty="0" sz="1100" spc="-10">
                <a:solidFill>
                  <a:srgbClr val="FF0000"/>
                </a:solidFill>
                <a:latin typeface="MS Mincho"/>
                <a:cs typeface="MS Mincho"/>
              </a:rPr>
              <a:t>*</a:t>
            </a:r>
            <a:r>
              <a:rPr dirty="0" sz="1100" spc="-25">
                <a:solidFill>
                  <a:srgbClr val="FF0000"/>
                </a:solidFill>
                <a:latin typeface="MS Mincho"/>
                <a:cs typeface="MS Mincho"/>
              </a:rPr>
              <a:t>「適応症修正」の「チェックデータ」と同じ方法で各医療機関でチェックデータを</a:t>
            </a:r>
            <a:r>
              <a:rPr dirty="0" sz="1100" spc="500">
                <a:solidFill>
                  <a:srgbClr val="FF0000"/>
                </a:solidFill>
                <a:latin typeface="MS Mincho"/>
                <a:cs typeface="MS Mincho"/>
              </a:rPr>
              <a:t> </a:t>
            </a:r>
            <a:r>
              <a:rPr dirty="0" sz="1100" spc="-25">
                <a:solidFill>
                  <a:srgbClr val="FF0000"/>
                </a:solidFill>
                <a:latin typeface="MS Mincho"/>
                <a:cs typeface="MS Mincho"/>
              </a:rPr>
              <a:t>追加及び変更と削除が可能です。</a:t>
            </a:r>
            <a:endParaRPr sz="1100">
              <a:latin typeface="MS Mincho"/>
              <a:cs typeface="MS Mincho"/>
            </a:endParaRPr>
          </a:p>
        </p:txBody>
      </p:sp>
      <p:sp>
        <p:nvSpPr>
          <p:cNvPr id="14" name="object 14" descr=""/>
          <p:cNvSpPr txBox="1"/>
          <p:nvPr/>
        </p:nvSpPr>
        <p:spPr>
          <a:xfrm>
            <a:off x="1310830" y="7704070"/>
            <a:ext cx="1953260" cy="193040"/>
          </a:xfrm>
          <a:prstGeom prst="rect">
            <a:avLst/>
          </a:prstGeom>
        </p:spPr>
        <p:txBody>
          <a:bodyPr wrap="square" lIns="0" tIns="12065" rIns="0" bIns="0" rtlCol="0" vert="horz">
            <a:spAutoFit/>
          </a:bodyPr>
          <a:lstStyle/>
          <a:p>
            <a:pPr marL="86360">
              <a:lnSpc>
                <a:spcPct val="100000"/>
              </a:lnSpc>
              <a:spcBef>
                <a:spcPts val="95"/>
              </a:spcBef>
              <a:tabLst>
                <a:tab pos="295275" algn="l"/>
              </a:tabLst>
            </a:pPr>
            <a:r>
              <a:rPr dirty="0" sz="1100" spc="-50">
                <a:latin typeface="MS Mincho"/>
                <a:cs typeface="MS Mincho"/>
              </a:rPr>
              <a:t>*</a:t>
            </a:r>
            <a:r>
              <a:rPr dirty="0" sz="1100">
                <a:latin typeface="MS Mincho"/>
                <a:cs typeface="MS Mincho"/>
              </a:rPr>
              <a:t>	</a:t>
            </a:r>
            <a:r>
              <a:rPr dirty="0" sz="1100" spc="-25">
                <a:latin typeface="MS Mincho"/>
                <a:cs typeface="MS Mincho"/>
              </a:rPr>
              <a:t>適応コメントコード情報</a:t>
            </a:r>
            <a:endParaRPr sz="1100">
              <a:latin typeface="MS Mincho"/>
              <a:cs typeface="MS Mincho"/>
            </a:endParaRPr>
          </a:p>
        </p:txBody>
      </p:sp>
      <p:sp>
        <p:nvSpPr>
          <p:cNvPr id="15" name="object 15" descr=""/>
          <p:cNvSpPr txBox="1"/>
          <p:nvPr/>
        </p:nvSpPr>
        <p:spPr>
          <a:xfrm>
            <a:off x="3746753" y="6550914"/>
            <a:ext cx="1674495" cy="261620"/>
          </a:xfrm>
          <a:prstGeom prst="rect">
            <a:avLst/>
          </a:prstGeom>
          <a:ln w="9525">
            <a:solidFill>
              <a:srgbClr val="FF0000"/>
            </a:solidFill>
          </a:ln>
        </p:spPr>
        <p:txBody>
          <a:bodyPr wrap="square" lIns="0" tIns="49530" rIns="0" bIns="0" rtlCol="0" vert="horz">
            <a:spAutoFit/>
          </a:bodyPr>
          <a:lstStyle/>
          <a:p>
            <a:pPr marL="91440">
              <a:lnSpc>
                <a:spcPct val="100000"/>
              </a:lnSpc>
              <a:spcBef>
                <a:spcPts val="390"/>
              </a:spcBef>
            </a:pPr>
            <a:r>
              <a:rPr dirty="0" sz="1100" spc="-25">
                <a:latin typeface="MS Mincho"/>
                <a:cs typeface="MS Mincho"/>
              </a:rPr>
              <a:t>選択されたコード名称</a:t>
            </a:r>
            <a:endParaRPr sz="1100">
              <a:latin typeface="MS Mincho"/>
              <a:cs typeface="MS Mincho"/>
            </a:endParaRPr>
          </a:p>
        </p:txBody>
      </p:sp>
      <p:sp>
        <p:nvSpPr>
          <p:cNvPr id="16" name="object 16" descr=""/>
          <p:cNvSpPr/>
          <p:nvPr/>
        </p:nvSpPr>
        <p:spPr>
          <a:xfrm>
            <a:off x="3292602" y="7667243"/>
            <a:ext cx="1479550" cy="430530"/>
          </a:xfrm>
          <a:custGeom>
            <a:avLst/>
            <a:gdLst/>
            <a:ahLst/>
            <a:cxnLst/>
            <a:rect l="l" t="t" r="r" b="b"/>
            <a:pathLst>
              <a:path w="1479550" h="430529">
                <a:moveTo>
                  <a:pt x="0" y="0"/>
                </a:moveTo>
                <a:lnTo>
                  <a:pt x="1479041" y="0"/>
                </a:lnTo>
                <a:lnTo>
                  <a:pt x="1479041" y="430529"/>
                </a:lnTo>
                <a:lnTo>
                  <a:pt x="0" y="430529"/>
                </a:lnTo>
                <a:lnTo>
                  <a:pt x="0" y="0"/>
                </a:lnTo>
                <a:close/>
              </a:path>
            </a:pathLst>
          </a:custGeom>
          <a:ln w="9525">
            <a:solidFill>
              <a:srgbClr val="FF0000"/>
            </a:solidFill>
          </a:ln>
        </p:spPr>
        <p:txBody>
          <a:bodyPr wrap="square" lIns="0" tIns="0" rIns="0" bIns="0" rtlCol="0"/>
          <a:lstStyle/>
          <a:p/>
        </p:txBody>
      </p:sp>
      <p:sp>
        <p:nvSpPr>
          <p:cNvPr id="17" name="object 17" descr=""/>
          <p:cNvSpPr txBox="1"/>
          <p:nvPr/>
        </p:nvSpPr>
        <p:spPr>
          <a:xfrm>
            <a:off x="3370579" y="7704070"/>
            <a:ext cx="1282065" cy="360680"/>
          </a:xfrm>
          <a:prstGeom prst="rect">
            <a:avLst/>
          </a:prstGeom>
        </p:spPr>
        <p:txBody>
          <a:bodyPr wrap="square" lIns="0" tIns="12065" rIns="0" bIns="0" rtlCol="0" vert="horz">
            <a:spAutoFit/>
          </a:bodyPr>
          <a:lstStyle/>
          <a:p>
            <a:pPr marL="12700" marR="5080">
              <a:lnSpc>
                <a:spcPct val="100000"/>
              </a:lnSpc>
              <a:spcBef>
                <a:spcPts val="95"/>
              </a:spcBef>
            </a:pPr>
            <a:r>
              <a:rPr dirty="0" sz="1100" spc="-25">
                <a:latin typeface="MS Mincho"/>
                <a:cs typeface="MS Mincho"/>
              </a:rPr>
              <a:t>部位チェックデータ</a:t>
            </a:r>
            <a:r>
              <a:rPr dirty="0" sz="1100" spc="-35">
                <a:latin typeface="MS Mincho"/>
                <a:cs typeface="MS Mincho"/>
              </a:rPr>
              <a:t>領域</a:t>
            </a:r>
            <a:endParaRPr sz="1100">
              <a:latin typeface="MS Mincho"/>
              <a:cs typeface="MS Mincho"/>
            </a:endParaRPr>
          </a:p>
        </p:txBody>
      </p:sp>
      <p:sp>
        <p:nvSpPr>
          <p:cNvPr id="18" name="object 18"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59445" y="8082343"/>
            <a:ext cx="4984115" cy="1720214"/>
            <a:chOff x="1659445" y="8082343"/>
            <a:chExt cx="4984115" cy="1720214"/>
          </a:xfrm>
        </p:grpSpPr>
        <p:sp>
          <p:nvSpPr>
            <p:cNvPr id="3" name="object 3" descr=""/>
            <p:cNvSpPr/>
            <p:nvPr/>
          </p:nvSpPr>
          <p:spPr>
            <a:xfrm>
              <a:off x="1664207" y="8087106"/>
              <a:ext cx="4974590" cy="1710689"/>
            </a:xfrm>
            <a:custGeom>
              <a:avLst/>
              <a:gdLst/>
              <a:ahLst/>
              <a:cxnLst/>
              <a:rect l="l" t="t" r="r" b="b"/>
              <a:pathLst>
                <a:path w="4974590" h="1710690">
                  <a:moveTo>
                    <a:pt x="4863846" y="0"/>
                  </a:moveTo>
                  <a:lnTo>
                    <a:pt x="110490" y="0"/>
                  </a:lnTo>
                  <a:lnTo>
                    <a:pt x="67056" y="11430"/>
                  </a:lnTo>
                  <a:lnTo>
                    <a:pt x="32004" y="41148"/>
                  </a:lnTo>
                  <a:lnTo>
                    <a:pt x="8382" y="86106"/>
                  </a:lnTo>
                  <a:lnTo>
                    <a:pt x="0" y="141732"/>
                  </a:lnTo>
                  <a:lnTo>
                    <a:pt x="0" y="1568958"/>
                  </a:lnTo>
                  <a:lnTo>
                    <a:pt x="8382" y="1623822"/>
                  </a:lnTo>
                  <a:lnTo>
                    <a:pt x="32004" y="1668780"/>
                  </a:lnTo>
                  <a:lnTo>
                    <a:pt x="67056" y="1699260"/>
                  </a:lnTo>
                  <a:lnTo>
                    <a:pt x="110490" y="1710690"/>
                  </a:lnTo>
                  <a:lnTo>
                    <a:pt x="4863846" y="1710690"/>
                  </a:lnTo>
                  <a:lnTo>
                    <a:pt x="4907280" y="1699260"/>
                  </a:lnTo>
                  <a:lnTo>
                    <a:pt x="4942332" y="1668780"/>
                  </a:lnTo>
                  <a:lnTo>
                    <a:pt x="4965954" y="1623822"/>
                  </a:lnTo>
                  <a:lnTo>
                    <a:pt x="4974336" y="1568958"/>
                  </a:lnTo>
                  <a:lnTo>
                    <a:pt x="4974336" y="141732"/>
                  </a:lnTo>
                  <a:lnTo>
                    <a:pt x="4965954" y="86106"/>
                  </a:lnTo>
                  <a:lnTo>
                    <a:pt x="4942332" y="41148"/>
                  </a:lnTo>
                  <a:lnTo>
                    <a:pt x="4907280" y="11430"/>
                  </a:lnTo>
                  <a:lnTo>
                    <a:pt x="4863846" y="0"/>
                  </a:lnTo>
                  <a:close/>
                </a:path>
              </a:pathLst>
            </a:custGeom>
            <a:solidFill>
              <a:srgbClr val="FFFBD4"/>
            </a:solidFill>
          </p:spPr>
          <p:txBody>
            <a:bodyPr wrap="square" lIns="0" tIns="0" rIns="0" bIns="0" rtlCol="0"/>
            <a:lstStyle/>
            <a:p/>
          </p:txBody>
        </p:sp>
        <p:sp>
          <p:nvSpPr>
            <p:cNvPr id="4" name="object 4" descr=""/>
            <p:cNvSpPr/>
            <p:nvPr/>
          </p:nvSpPr>
          <p:spPr>
            <a:xfrm>
              <a:off x="1664207" y="8087106"/>
              <a:ext cx="4974590" cy="1710689"/>
            </a:xfrm>
            <a:custGeom>
              <a:avLst/>
              <a:gdLst/>
              <a:ahLst/>
              <a:cxnLst/>
              <a:rect l="l" t="t" r="r" b="b"/>
              <a:pathLst>
                <a:path w="4974590" h="1710690">
                  <a:moveTo>
                    <a:pt x="4863846" y="0"/>
                  </a:moveTo>
                  <a:lnTo>
                    <a:pt x="110490" y="0"/>
                  </a:lnTo>
                  <a:lnTo>
                    <a:pt x="67056" y="11430"/>
                  </a:lnTo>
                  <a:lnTo>
                    <a:pt x="32004" y="41148"/>
                  </a:lnTo>
                  <a:lnTo>
                    <a:pt x="8382" y="86106"/>
                  </a:lnTo>
                  <a:lnTo>
                    <a:pt x="0" y="141732"/>
                  </a:lnTo>
                  <a:lnTo>
                    <a:pt x="0" y="1568958"/>
                  </a:lnTo>
                  <a:lnTo>
                    <a:pt x="8382" y="1623822"/>
                  </a:lnTo>
                  <a:lnTo>
                    <a:pt x="32004" y="1668780"/>
                  </a:lnTo>
                  <a:lnTo>
                    <a:pt x="67056" y="1699260"/>
                  </a:lnTo>
                  <a:lnTo>
                    <a:pt x="110490" y="1710690"/>
                  </a:lnTo>
                  <a:lnTo>
                    <a:pt x="4863846" y="1710690"/>
                  </a:lnTo>
                  <a:lnTo>
                    <a:pt x="4907280" y="1699260"/>
                  </a:lnTo>
                  <a:lnTo>
                    <a:pt x="4942332" y="1668780"/>
                  </a:lnTo>
                  <a:lnTo>
                    <a:pt x="4965954" y="1623822"/>
                  </a:lnTo>
                  <a:lnTo>
                    <a:pt x="4974336" y="1568958"/>
                  </a:lnTo>
                  <a:lnTo>
                    <a:pt x="4974336" y="141732"/>
                  </a:lnTo>
                  <a:lnTo>
                    <a:pt x="4965954" y="86106"/>
                  </a:lnTo>
                  <a:lnTo>
                    <a:pt x="4942332" y="41148"/>
                  </a:lnTo>
                  <a:lnTo>
                    <a:pt x="4907280" y="11430"/>
                  </a:lnTo>
                  <a:lnTo>
                    <a:pt x="4863846" y="0"/>
                  </a:lnTo>
                  <a:close/>
                </a:path>
              </a:pathLst>
            </a:custGeom>
            <a:ln w="9525">
              <a:solidFill>
                <a:srgbClr val="FF0000"/>
              </a:solidFill>
            </a:ln>
          </p:spPr>
          <p:txBody>
            <a:bodyPr wrap="square" lIns="0" tIns="0" rIns="0" bIns="0" rtlCol="0"/>
            <a:lstStyle/>
            <a:p/>
          </p:txBody>
        </p:sp>
      </p:grpSp>
      <p:pic>
        <p:nvPicPr>
          <p:cNvPr id="5" name="object 5" descr=""/>
          <p:cNvPicPr/>
          <p:nvPr/>
        </p:nvPicPr>
        <p:blipFill>
          <a:blip r:embed="rId2" cstate="print"/>
          <a:stretch>
            <a:fillRect/>
          </a:stretch>
        </p:blipFill>
        <p:spPr>
          <a:xfrm>
            <a:off x="1388363" y="2300477"/>
            <a:ext cx="5071110" cy="3324746"/>
          </a:xfrm>
          <a:prstGeom prst="rect">
            <a:avLst/>
          </a:prstGeom>
        </p:spPr>
      </p:pic>
      <p:sp>
        <p:nvSpPr>
          <p:cNvPr id="6" name="object 6" descr=""/>
          <p:cNvSpPr txBox="1"/>
          <p:nvPr/>
        </p:nvSpPr>
        <p:spPr>
          <a:xfrm>
            <a:off x="1995683" y="1917738"/>
            <a:ext cx="139700" cy="139700"/>
          </a:xfrm>
          <a:prstGeom prst="rect">
            <a:avLst/>
          </a:prstGeom>
        </p:spPr>
        <p:txBody>
          <a:bodyPr wrap="square" lIns="0" tIns="0" rIns="0" bIns="0" rtlCol="0" vert="horz">
            <a:spAutoFit/>
          </a:bodyPr>
          <a:lstStyle/>
          <a:p>
            <a:pPr>
              <a:lnSpc>
                <a:spcPts val="1100"/>
              </a:lnSpc>
            </a:pPr>
            <a:r>
              <a:rPr dirty="0" sz="1100" spc="-50">
                <a:latin typeface="MS Mincho"/>
                <a:cs typeface="MS Mincho"/>
              </a:rPr>
              <a:t>チ</a:t>
            </a:r>
            <a:endParaRPr sz="1100">
              <a:latin typeface="MS Mincho"/>
              <a:cs typeface="MS Mincho"/>
            </a:endParaRPr>
          </a:p>
        </p:txBody>
      </p:sp>
      <p:sp>
        <p:nvSpPr>
          <p:cNvPr id="7" name="object 7" descr=""/>
          <p:cNvSpPr txBox="1"/>
          <p:nvPr/>
        </p:nvSpPr>
        <p:spPr>
          <a:xfrm>
            <a:off x="1127252" y="1187445"/>
            <a:ext cx="5906770" cy="1099820"/>
          </a:xfrm>
          <a:prstGeom prst="rect">
            <a:avLst/>
          </a:prstGeom>
        </p:spPr>
        <p:txBody>
          <a:bodyPr wrap="square" lIns="0" tIns="12065" rIns="0" bIns="0" rtlCol="0" vert="horz">
            <a:spAutoFit/>
          </a:bodyPr>
          <a:lstStyle/>
          <a:p>
            <a:pPr marL="221615" indent="-208915">
              <a:lnSpc>
                <a:spcPct val="100000"/>
              </a:lnSpc>
              <a:spcBef>
                <a:spcPts val="95"/>
              </a:spcBef>
              <a:buFont typeface="MS Mincho"/>
              <a:buChar char="●"/>
              <a:tabLst>
                <a:tab pos="221615" algn="l"/>
              </a:tabLst>
            </a:pPr>
            <a:r>
              <a:rPr dirty="0" sz="1100" spc="-30">
                <a:latin typeface="MS Mincho"/>
                <a:cs typeface="MS Mincho"/>
              </a:rPr>
              <a:t>適応コメントに対する「コード部位チェックデータ」管理</a:t>
            </a:r>
            <a:endParaRPr sz="1100">
              <a:latin typeface="MS Mincho"/>
              <a:cs typeface="MS Mincho"/>
            </a:endParaRPr>
          </a:p>
          <a:p>
            <a:pPr marL="170180" marR="702945">
              <a:lnSpc>
                <a:spcPct val="125000"/>
              </a:lnSpc>
              <a:spcBef>
                <a:spcPts val="550"/>
              </a:spcBef>
            </a:pPr>
            <a:r>
              <a:rPr dirty="0" sz="1100" spc="-25">
                <a:latin typeface="MS Mincho"/>
                <a:cs typeface="MS Mincho"/>
              </a:rPr>
              <a:t>「適応コメントコード情報一覧」に部位チェックデータを含むコメントコードが</a:t>
            </a:r>
            <a:r>
              <a:rPr dirty="0" sz="1100" spc="5">
                <a:latin typeface="MS Mincho"/>
                <a:cs typeface="MS Mincho"/>
              </a:rPr>
              <a:t>検索されます。 </a:t>
            </a:r>
            <a:r>
              <a:rPr dirty="0" sz="1100" spc="-10">
                <a:latin typeface="MS Mincho"/>
                <a:cs typeface="MS Mincho"/>
              </a:rPr>
              <a:t>（</a:t>
            </a:r>
            <a:r>
              <a:rPr dirty="0" sz="1100" spc="-20">
                <a:latin typeface="MS Mincho"/>
                <a:cs typeface="MS Mincho"/>
              </a:rPr>
              <a:t>=提供される適応コメントマスターリスト</a:t>
            </a:r>
            <a:r>
              <a:rPr dirty="0" sz="1100" spc="-50">
                <a:latin typeface="MS Mincho"/>
                <a:cs typeface="MS Mincho"/>
              </a:rPr>
              <a:t>）</a:t>
            </a:r>
            <a:endParaRPr sz="1100">
              <a:latin typeface="MS Mincho"/>
              <a:cs typeface="MS Mincho"/>
            </a:endParaRPr>
          </a:p>
          <a:p>
            <a:pPr marL="170180" marR="5080" indent="836930">
              <a:lnSpc>
                <a:spcPct val="124500"/>
              </a:lnSpc>
              <a:spcBef>
                <a:spcPts val="5"/>
              </a:spcBef>
            </a:pPr>
            <a:r>
              <a:rPr dirty="0" sz="1100" spc="-25">
                <a:latin typeface="MS Mincho"/>
                <a:cs typeface="MS Mincho"/>
              </a:rPr>
              <a:t>ェックする場合、導入されたレセプト内で適応コメントに該当するコメントコードを照会します。</a:t>
            </a:r>
            <a:endParaRPr sz="1100">
              <a:latin typeface="MS Mincho"/>
              <a:cs typeface="MS Mincho"/>
            </a:endParaRPr>
          </a:p>
        </p:txBody>
      </p:sp>
      <p:pic>
        <p:nvPicPr>
          <p:cNvPr id="8" name="object 8" descr=""/>
          <p:cNvPicPr/>
          <p:nvPr/>
        </p:nvPicPr>
        <p:blipFill>
          <a:blip r:embed="rId3" cstate="print"/>
          <a:stretch>
            <a:fillRect/>
          </a:stretch>
        </p:blipFill>
        <p:spPr>
          <a:xfrm>
            <a:off x="1206246" y="1837944"/>
            <a:ext cx="824484" cy="272033"/>
          </a:xfrm>
          <a:prstGeom prst="rect">
            <a:avLst/>
          </a:prstGeom>
        </p:spPr>
      </p:pic>
      <p:sp>
        <p:nvSpPr>
          <p:cNvPr id="9" name="object 9" descr=""/>
          <p:cNvSpPr txBox="1"/>
          <p:nvPr/>
        </p:nvSpPr>
        <p:spPr>
          <a:xfrm>
            <a:off x="2813557" y="2811267"/>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0" name="object 10" descr=""/>
          <p:cNvSpPr txBox="1"/>
          <p:nvPr/>
        </p:nvSpPr>
        <p:spPr>
          <a:xfrm>
            <a:off x="4071612" y="3385053"/>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sp>
        <p:nvSpPr>
          <p:cNvPr id="11" name="object 11" descr=""/>
          <p:cNvSpPr txBox="1"/>
          <p:nvPr/>
        </p:nvSpPr>
        <p:spPr>
          <a:xfrm>
            <a:off x="6317218" y="3047480"/>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③</a:t>
            </a:r>
            <a:endParaRPr sz="1800">
              <a:latin typeface="MS Mincho"/>
              <a:cs typeface="MS Mincho"/>
            </a:endParaRPr>
          </a:p>
        </p:txBody>
      </p:sp>
      <p:sp>
        <p:nvSpPr>
          <p:cNvPr id="12" name="object 12" descr=""/>
          <p:cNvSpPr txBox="1"/>
          <p:nvPr/>
        </p:nvSpPr>
        <p:spPr>
          <a:xfrm>
            <a:off x="3635755" y="3847588"/>
            <a:ext cx="1282065" cy="193040"/>
          </a:xfrm>
          <a:prstGeom prst="rect">
            <a:avLst/>
          </a:prstGeom>
        </p:spPr>
        <p:txBody>
          <a:bodyPr wrap="square" lIns="0" tIns="12065" rIns="0" bIns="0" rtlCol="0" vert="horz">
            <a:spAutoFit/>
          </a:bodyPr>
          <a:lstStyle/>
          <a:p>
            <a:pPr marL="12700">
              <a:lnSpc>
                <a:spcPct val="100000"/>
              </a:lnSpc>
              <a:spcBef>
                <a:spcPts val="95"/>
              </a:spcBef>
            </a:pPr>
            <a:r>
              <a:rPr dirty="0" sz="1100" spc="-25">
                <a:solidFill>
                  <a:srgbClr val="FF0000"/>
                </a:solidFill>
                <a:latin typeface="MS Mincho"/>
                <a:cs typeface="MS Mincho"/>
              </a:rPr>
              <a:t>部位チェックデータ</a:t>
            </a:r>
            <a:endParaRPr sz="1100">
              <a:latin typeface="MS Mincho"/>
              <a:cs typeface="MS Mincho"/>
            </a:endParaRPr>
          </a:p>
        </p:txBody>
      </p:sp>
      <p:grpSp>
        <p:nvGrpSpPr>
          <p:cNvPr id="13" name="object 13" descr=""/>
          <p:cNvGrpSpPr/>
          <p:nvPr/>
        </p:nvGrpSpPr>
        <p:grpSpPr>
          <a:xfrm>
            <a:off x="2863595" y="3088385"/>
            <a:ext cx="3375025" cy="147955"/>
            <a:chOff x="2863595" y="3088385"/>
            <a:chExt cx="3375025" cy="147955"/>
          </a:xfrm>
        </p:grpSpPr>
        <p:sp>
          <p:nvSpPr>
            <p:cNvPr id="14" name="object 14" descr=""/>
            <p:cNvSpPr/>
            <p:nvPr/>
          </p:nvSpPr>
          <p:spPr>
            <a:xfrm>
              <a:off x="2863595" y="3088385"/>
              <a:ext cx="407034" cy="76200"/>
            </a:xfrm>
            <a:custGeom>
              <a:avLst/>
              <a:gdLst/>
              <a:ahLst/>
              <a:cxnLst/>
              <a:rect l="l" t="t" r="r" b="b"/>
              <a:pathLst>
                <a:path w="407035" h="76200">
                  <a:moveTo>
                    <a:pt x="331470" y="0"/>
                  </a:moveTo>
                  <a:lnTo>
                    <a:pt x="330906" y="28194"/>
                  </a:lnTo>
                  <a:lnTo>
                    <a:pt x="330803" y="33328"/>
                  </a:lnTo>
                  <a:lnTo>
                    <a:pt x="343662" y="33528"/>
                  </a:lnTo>
                  <a:lnTo>
                    <a:pt x="343662" y="43434"/>
                  </a:lnTo>
                  <a:lnTo>
                    <a:pt x="330601" y="43434"/>
                  </a:lnTo>
                  <a:lnTo>
                    <a:pt x="329946" y="76200"/>
                  </a:lnTo>
                  <a:lnTo>
                    <a:pt x="398891" y="43434"/>
                  </a:lnTo>
                  <a:lnTo>
                    <a:pt x="343662" y="43434"/>
                  </a:lnTo>
                  <a:lnTo>
                    <a:pt x="330605" y="43202"/>
                  </a:lnTo>
                  <a:lnTo>
                    <a:pt x="399378" y="43202"/>
                  </a:lnTo>
                  <a:lnTo>
                    <a:pt x="406908" y="39624"/>
                  </a:lnTo>
                  <a:lnTo>
                    <a:pt x="331470" y="0"/>
                  </a:lnTo>
                  <a:close/>
                </a:path>
                <a:path w="407035" h="76200">
                  <a:moveTo>
                    <a:pt x="330803" y="33328"/>
                  </a:moveTo>
                  <a:lnTo>
                    <a:pt x="330723" y="37338"/>
                  </a:lnTo>
                  <a:lnTo>
                    <a:pt x="330605" y="43202"/>
                  </a:lnTo>
                  <a:lnTo>
                    <a:pt x="343662" y="43434"/>
                  </a:lnTo>
                  <a:lnTo>
                    <a:pt x="343662" y="33528"/>
                  </a:lnTo>
                  <a:lnTo>
                    <a:pt x="330803" y="33328"/>
                  </a:lnTo>
                  <a:close/>
                </a:path>
                <a:path w="407035" h="76200">
                  <a:moveTo>
                    <a:pt x="0" y="28194"/>
                  </a:moveTo>
                  <a:lnTo>
                    <a:pt x="0" y="37338"/>
                  </a:lnTo>
                  <a:lnTo>
                    <a:pt x="330605" y="43202"/>
                  </a:lnTo>
                  <a:lnTo>
                    <a:pt x="330723" y="37338"/>
                  </a:lnTo>
                  <a:lnTo>
                    <a:pt x="330803" y="33328"/>
                  </a:lnTo>
                  <a:lnTo>
                    <a:pt x="0" y="28194"/>
                  </a:lnTo>
                  <a:close/>
                </a:path>
              </a:pathLst>
            </a:custGeom>
            <a:solidFill>
              <a:srgbClr val="FF0000"/>
            </a:solidFill>
          </p:spPr>
          <p:txBody>
            <a:bodyPr wrap="square" lIns="0" tIns="0" rIns="0" bIns="0" rtlCol="0"/>
            <a:lstStyle/>
            <a:p/>
          </p:txBody>
        </p:sp>
        <p:pic>
          <p:nvPicPr>
            <p:cNvPr id="15" name="object 15" descr=""/>
            <p:cNvPicPr/>
            <p:nvPr/>
          </p:nvPicPr>
          <p:blipFill>
            <a:blip r:embed="rId4" cstate="print"/>
            <a:stretch>
              <a:fillRect/>
            </a:stretch>
          </p:blipFill>
          <p:spPr>
            <a:xfrm>
              <a:off x="6039611" y="3160013"/>
              <a:ext cx="198882" cy="76200"/>
            </a:xfrm>
            <a:prstGeom prst="rect">
              <a:avLst/>
            </a:prstGeom>
          </p:spPr>
        </p:pic>
      </p:grpSp>
      <p:sp>
        <p:nvSpPr>
          <p:cNvPr id="16" name="object 16" descr=""/>
          <p:cNvSpPr txBox="1"/>
          <p:nvPr/>
        </p:nvSpPr>
        <p:spPr>
          <a:xfrm>
            <a:off x="6068821" y="2830317"/>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④</a:t>
            </a:r>
            <a:endParaRPr sz="1800">
              <a:latin typeface="MS Mincho"/>
              <a:cs typeface="MS Mincho"/>
            </a:endParaRPr>
          </a:p>
        </p:txBody>
      </p:sp>
      <p:sp>
        <p:nvSpPr>
          <p:cNvPr id="17" name="object 17" descr=""/>
          <p:cNvSpPr/>
          <p:nvPr/>
        </p:nvSpPr>
        <p:spPr>
          <a:xfrm>
            <a:off x="4855464" y="2960370"/>
            <a:ext cx="1195705" cy="147320"/>
          </a:xfrm>
          <a:custGeom>
            <a:avLst/>
            <a:gdLst/>
            <a:ahLst/>
            <a:cxnLst/>
            <a:rect l="l" t="t" r="r" b="b"/>
            <a:pathLst>
              <a:path w="1195704" h="147319">
                <a:moveTo>
                  <a:pt x="0" y="24383"/>
                </a:moveTo>
                <a:lnTo>
                  <a:pt x="1881" y="15109"/>
                </a:lnTo>
                <a:lnTo>
                  <a:pt x="7048" y="7334"/>
                </a:lnTo>
                <a:lnTo>
                  <a:pt x="14787" y="1988"/>
                </a:lnTo>
                <a:lnTo>
                  <a:pt x="24384" y="0"/>
                </a:lnTo>
                <a:lnTo>
                  <a:pt x="1171194" y="0"/>
                </a:lnTo>
                <a:lnTo>
                  <a:pt x="1180790" y="1988"/>
                </a:lnTo>
                <a:lnTo>
                  <a:pt x="1188529" y="7334"/>
                </a:lnTo>
                <a:lnTo>
                  <a:pt x="1193696" y="15109"/>
                </a:lnTo>
                <a:lnTo>
                  <a:pt x="1195578" y="24383"/>
                </a:lnTo>
                <a:lnTo>
                  <a:pt x="1195578" y="122681"/>
                </a:lnTo>
                <a:lnTo>
                  <a:pt x="1193696" y="132278"/>
                </a:lnTo>
                <a:lnTo>
                  <a:pt x="1188529" y="140017"/>
                </a:lnTo>
                <a:lnTo>
                  <a:pt x="1180790" y="145184"/>
                </a:lnTo>
                <a:lnTo>
                  <a:pt x="1171194" y="147065"/>
                </a:lnTo>
                <a:lnTo>
                  <a:pt x="24384" y="147065"/>
                </a:lnTo>
                <a:lnTo>
                  <a:pt x="14787" y="145184"/>
                </a:lnTo>
                <a:lnTo>
                  <a:pt x="7048" y="140017"/>
                </a:lnTo>
                <a:lnTo>
                  <a:pt x="1881" y="132278"/>
                </a:lnTo>
                <a:lnTo>
                  <a:pt x="0" y="122681"/>
                </a:lnTo>
                <a:lnTo>
                  <a:pt x="0" y="24383"/>
                </a:lnTo>
                <a:close/>
              </a:path>
            </a:pathLst>
          </a:custGeom>
          <a:ln w="19037">
            <a:solidFill>
              <a:srgbClr val="FF0000"/>
            </a:solidFill>
          </a:ln>
        </p:spPr>
        <p:txBody>
          <a:bodyPr wrap="square" lIns="0" tIns="0" rIns="0" bIns="0" rtlCol="0"/>
          <a:lstStyle/>
          <a:p/>
        </p:txBody>
      </p:sp>
      <p:sp>
        <p:nvSpPr>
          <p:cNvPr id="18" name="object 18" descr=""/>
          <p:cNvSpPr txBox="1"/>
          <p:nvPr/>
        </p:nvSpPr>
        <p:spPr>
          <a:xfrm>
            <a:off x="5517134" y="3477255"/>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⑤</a:t>
            </a:r>
            <a:endParaRPr sz="1800">
              <a:latin typeface="MS Mincho"/>
              <a:cs typeface="MS Mincho"/>
            </a:endParaRPr>
          </a:p>
        </p:txBody>
      </p:sp>
      <p:pic>
        <p:nvPicPr>
          <p:cNvPr id="19" name="object 19" descr=""/>
          <p:cNvPicPr/>
          <p:nvPr/>
        </p:nvPicPr>
        <p:blipFill>
          <a:blip r:embed="rId5" cstate="print"/>
          <a:stretch>
            <a:fillRect/>
          </a:stretch>
        </p:blipFill>
        <p:spPr>
          <a:xfrm>
            <a:off x="1343405" y="7581138"/>
            <a:ext cx="726948" cy="260604"/>
          </a:xfrm>
          <a:prstGeom prst="rect">
            <a:avLst/>
          </a:prstGeom>
        </p:spPr>
      </p:pic>
      <p:sp>
        <p:nvSpPr>
          <p:cNvPr id="20" name="object 20" descr=""/>
          <p:cNvSpPr txBox="1"/>
          <p:nvPr/>
        </p:nvSpPr>
        <p:spPr>
          <a:xfrm>
            <a:off x="1346453" y="3791711"/>
            <a:ext cx="2039620" cy="261620"/>
          </a:xfrm>
          <a:prstGeom prst="rect">
            <a:avLst/>
          </a:prstGeom>
          <a:ln w="9525">
            <a:solidFill>
              <a:srgbClr val="FF0000"/>
            </a:solidFill>
          </a:ln>
        </p:spPr>
        <p:txBody>
          <a:bodyPr wrap="square" lIns="0" tIns="48895" rIns="0" bIns="0" rtlCol="0" vert="horz">
            <a:spAutoFit/>
          </a:bodyPr>
          <a:lstStyle/>
          <a:p>
            <a:pPr marL="91440">
              <a:lnSpc>
                <a:spcPct val="100000"/>
              </a:lnSpc>
              <a:spcBef>
                <a:spcPts val="385"/>
              </a:spcBef>
            </a:pPr>
            <a:r>
              <a:rPr dirty="0" sz="1100" spc="-10">
                <a:solidFill>
                  <a:srgbClr val="FF0000"/>
                </a:solidFill>
                <a:latin typeface="MS Mincho"/>
                <a:cs typeface="MS Mincho"/>
              </a:rPr>
              <a:t>*</a:t>
            </a:r>
            <a:r>
              <a:rPr dirty="0" sz="1100" spc="-25">
                <a:solidFill>
                  <a:srgbClr val="FF0000"/>
                </a:solidFill>
                <a:latin typeface="MS Mincho"/>
                <a:cs typeface="MS Mincho"/>
              </a:rPr>
              <a:t>適応コメントコードリスト</a:t>
            </a:r>
            <a:endParaRPr sz="1100">
              <a:latin typeface="MS Mincho"/>
              <a:cs typeface="MS Mincho"/>
            </a:endParaRPr>
          </a:p>
        </p:txBody>
      </p:sp>
      <p:grpSp>
        <p:nvGrpSpPr>
          <p:cNvPr id="21" name="object 21" descr=""/>
          <p:cNvGrpSpPr/>
          <p:nvPr/>
        </p:nvGrpSpPr>
        <p:grpSpPr>
          <a:xfrm>
            <a:off x="4834515" y="3101727"/>
            <a:ext cx="1214755" cy="746760"/>
            <a:chOff x="4834515" y="3101727"/>
            <a:chExt cx="1214755" cy="746760"/>
          </a:xfrm>
        </p:grpSpPr>
        <p:sp>
          <p:nvSpPr>
            <p:cNvPr id="22" name="object 22" descr=""/>
            <p:cNvSpPr/>
            <p:nvPr/>
          </p:nvSpPr>
          <p:spPr>
            <a:xfrm>
              <a:off x="4844034" y="3111245"/>
              <a:ext cx="1195705" cy="181610"/>
            </a:xfrm>
            <a:custGeom>
              <a:avLst/>
              <a:gdLst/>
              <a:ahLst/>
              <a:cxnLst/>
              <a:rect l="l" t="t" r="r" b="b"/>
              <a:pathLst>
                <a:path w="1195704" h="181610">
                  <a:moveTo>
                    <a:pt x="0" y="30479"/>
                  </a:moveTo>
                  <a:lnTo>
                    <a:pt x="2405" y="18645"/>
                  </a:lnTo>
                  <a:lnTo>
                    <a:pt x="8953" y="8953"/>
                  </a:lnTo>
                  <a:lnTo>
                    <a:pt x="18645" y="2405"/>
                  </a:lnTo>
                  <a:lnTo>
                    <a:pt x="30480" y="0"/>
                  </a:lnTo>
                  <a:lnTo>
                    <a:pt x="1165860" y="0"/>
                  </a:lnTo>
                  <a:lnTo>
                    <a:pt x="1177575" y="2405"/>
                  </a:lnTo>
                  <a:lnTo>
                    <a:pt x="1187005" y="8953"/>
                  </a:lnTo>
                  <a:lnTo>
                    <a:pt x="1193292" y="18645"/>
                  </a:lnTo>
                  <a:lnTo>
                    <a:pt x="1195578" y="30479"/>
                  </a:lnTo>
                  <a:lnTo>
                    <a:pt x="1195578" y="150875"/>
                  </a:lnTo>
                  <a:lnTo>
                    <a:pt x="1193292" y="162710"/>
                  </a:lnTo>
                  <a:lnTo>
                    <a:pt x="1187005" y="172402"/>
                  </a:lnTo>
                  <a:lnTo>
                    <a:pt x="1177575" y="178950"/>
                  </a:lnTo>
                  <a:lnTo>
                    <a:pt x="1165860" y="181355"/>
                  </a:lnTo>
                  <a:lnTo>
                    <a:pt x="30480" y="181355"/>
                  </a:lnTo>
                  <a:lnTo>
                    <a:pt x="18645" y="178950"/>
                  </a:lnTo>
                  <a:lnTo>
                    <a:pt x="8953" y="172402"/>
                  </a:lnTo>
                  <a:lnTo>
                    <a:pt x="2405" y="162710"/>
                  </a:lnTo>
                  <a:lnTo>
                    <a:pt x="0" y="150875"/>
                  </a:lnTo>
                  <a:lnTo>
                    <a:pt x="0" y="30479"/>
                  </a:lnTo>
                  <a:close/>
                </a:path>
              </a:pathLst>
            </a:custGeom>
            <a:ln w="19037">
              <a:solidFill>
                <a:srgbClr val="FF0000"/>
              </a:solidFill>
            </a:ln>
          </p:spPr>
          <p:txBody>
            <a:bodyPr wrap="square" lIns="0" tIns="0" rIns="0" bIns="0" rtlCol="0"/>
            <a:lstStyle/>
            <a:p/>
          </p:txBody>
        </p:sp>
        <p:sp>
          <p:nvSpPr>
            <p:cNvPr id="23" name="object 23" descr=""/>
            <p:cNvSpPr/>
            <p:nvPr/>
          </p:nvSpPr>
          <p:spPr>
            <a:xfrm>
              <a:off x="4849368" y="3377945"/>
              <a:ext cx="652780" cy="461009"/>
            </a:xfrm>
            <a:custGeom>
              <a:avLst/>
              <a:gdLst/>
              <a:ahLst/>
              <a:cxnLst/>
              <a:rect l="l" t="t" r="r" b="b"/>
              <a:pathLst>
                <a:path w="652779" h="461010">
                  <a:moveTo>
                    <a:pt x="0" y="76961"/>
                  </a:moveTo>
                  <a:lnTo>
                    <a:pt x="6024" y="46934"/>
                  </a:lnTo>
                  <a:lnTo>
                    <a:pt x="22479" y="22478"/>
                  </a:lnTo>
                  <a:lnTo>
                    <a:pt x="46934" y="6024"/>
                  </a:lnTo>
                  <a:lnTo>
                    <a:pt x="76962" y="0"/>
                  </a:lnTo>
                  <a:lnTo>
                    <a:pt x="575310" y="0"/>
                  </a:lnTo>
                  <a:lnTo>
                    <a:pt x="605337" y="6024"/>
                  </a:lnTo>
                  <a:lnTo>
                    <a:pt x="629793" y="22478"/>
                  </a:lnTo>
                  <a:lnTo>
                    <a:pt x="646247" y="46934"/>
                  </a:lnTo>
                  <a:lnTo>
                    <a:pt x="652272" y="76961"/>
                  </a:lnTo>
                  <a:lnTo>
                    <a:pt x="652272" y="384047"/>
                  </a:lnTo>
                  <a:lnTo>
                    <a:pt x="646247" y="414075"/>
                  </a:lnTo>
                  <a:lnTo>
                    <a:pt x="629793" y="438530"/>
                  </a:lnTo>
                  <a:lnTo>
                    <a:pt x="605337" y="454985"/>
                  </a:lnTo>
                  <a:lnTo>
                    <a:pt x="575310" y="461009"/>
                  </a:lnTo>
                  <a:lnTo>
                    <a:pt x="76962" y="461009"/>
                  </a:lnTo>
                  <a:lnTo>
                    <a:pt x="46934" y="454985"/>
                  </a:lnTo>
                  <a:lnTo>
                    <a:pt x="22478" y="438530"/>
                  </a:lnTo>
                  <a:lnTo>
                    <a:pt x="6024" y="414075"/>
                  </a:lnTo>
                  <a:lnTo>
                    <a:pt x="0" y="384047"/>
                  </a:lnTo>
                  <a:lnTo>
                    <a:pt x="0" y="76961"/>
                  </a:lnTo>
                  <a:close/>
                </a:path>
              </a:pathLst>
            </a:custGeom>
            <a:ln w="19037">
              <a:solidFill>
                <a:srgbClr val="FF0000"/>
              </a:solidFill>
            </a:ln>
          </p:spPr>
          <p:txBody>
            <a:bodyPr wrap="square" lIns="0" tIns="0" rIns="0" bIns="0" rtlCol="0"/>
            <a:lstStyle/>
            <a:p/>
          </p:txBody>
        </p:sp>
      </p:grpSp>
      <p:sp>
        <p:nvSpPr>
          <p:cNvPr id="24" name="object 24" descr=""/>
          <p:cNvSpPr txBox="1"/>
          <p:nvPr/>
        </p:nvSpPr>
        <p:spPr>
          <a:xfrm>
            <a:off x="1206500" y="5607508"/>
            <a:ext cx="5888355" cy="4084320"/>
          </a:xfrm>
          <a:prstGeom prst="rect">
            <a:avLst/>
          </a:prstGeom>
        </p:spPr>
        <p:txBody>
          <a:bodyPr wrap="square" lIns="0" tIns="12700" rIns="0" bIns="0" rtlCol="0" vert="horz">
            <a:spAutoFit/>
          </a:bodyPr>
          <a:lstStyle/>
          <a:p>
            <a:pPr marL="323850" marR="1019810" indent="-280035">
              <a:lnSpc>
                <a:spcPct val="125000"/>
              </a:lnSpc>
              <a:spcBef>
                <a:spcPts val="100"/>
              </a:spcBef>
              <a:tabLst>
                <a:tab pos="3115945" algn="l"/>
              </a:tabLst>
            </a:pPr>
            <a:r>
              <a:rPr dirty="0" sz="1100" spc="-20">
                <a:solidFill>
                  <a:srgbClr val="FF0000"/>
                </a:solidFill>
                <a:latin typeface="MS Mincho"/>
                <a:cs typeface="MS Mincho"/>
              </a:rPr>
              <a:t>①</a:t>
            </a:r>
            <a:r>
              <a:rPr dirty="0" sz="1100" spc="-10">
                <a:latin typeface="MS Mincho"/>
                <a:cs typeface="MS Mincho"/>
              </a:rPr>
              <a:t>「</a:t>
            </a:r>
            <a:r>
              <a:rPr dirty="0" sz="1100" spc="-20">
                <a:latin typeface="MS Mincho"/>
                <a:cs typeface="MS Mincho"/>
              </a:rPr>
              <a:t>超音波検</a:t>
            </a:r>
            <a:r>
              <a:rPr dirty="0" sz="1100" spc="-10">
                <a:latin typeface="MS Mincho"/>
                <a:cs typeface="MS Mincho"/>
              </a:rPr>
              <a:t>査</a:t>
            </a:r>
            <a:r>
              <a:rPr dirty="0" sz="1100" spc="-20">
                <a:latin typeface="MS Mincho"/>
                <a:cs typeface="MS Mincho"/>
              </a:rPr>
              <a:t>（断層撮</a:t>
            </a:r>
            <a:r>
              <a:rPr dirty="0" sz="1100" spc="-10">
                <a:latin typeface="MS Mincho"/>
                <a:cs typeface="MS Mincho"/>
              </a:rPr>
              <a:t>影</a:t>
            </a:r>
            <a:r>
              <a:rPr dirty="0" sz="1100" spc="-20">
                <a:latin typeface="MS Mincho"/>
                <a:cs typeface="MS Mincho"/>
              </a:rPr>
              <a:t>法）（胸</a:t>
            </a:r>
            <a:r>
              <a:rPr dirty="0" sz="1100" spc="-10">
                <a:latin typeface="MS Mincho"/>
                <a:cs typeface="MS Mincho"/>
              </a:rPr>
              <a:t>腹</a:t>
            </a:r>
            <a:r>
              <a:rPr dirty="0" sz="1100" spc="-20">
                <a:latin typeface="MS Mincho"/>
                <a:cs typeface="MS Mincho"/>
              </a:rPr>
              <a:t>部）：</a:t>
            </a:r>
            <a:r>
              <a:rPr dirty="0" sz="1100" spc="-50">
                <a:latin typeface="MS Mincho"/>
                <a:cs typeface="MS Mincho"/>
              </a:rPr>
              <a:t>ア</a:t>
            </a:r>
            <a:r>
              <a:rPr dirty="0" sz="1100">
                <a:latin typeface="MS Mincho"/>
                <a:cs typeface="MS Mincho"/>
              </a:rPr>
              <a:t>	</a:t>
            </a:r>
            <a:r>
              <a:rPr dirty="0" sz="1100" spc="-20">
                <a:latin typeface="MS Mincho"/>
                <a:cs typeface="MS Mincho"/>
              </a:rPr>
              <a:t>消化器領</a:t>
            </a:r>
            <a:r>
              <a:rPr dirty="0" sz="1100" spc="-10">
                <a:latin typeface="MS Mincho"/>
                <a:cs typeface="MS Mincho"/>
              </a:rPr>
              <a:t>域</a:t>
            </a:r>
            <a:r>
              <a:rPr dirty="0" sz="1100" spc="-20">
                <a:latin typeface="MS Mincho"/>
                <a:cs typeface="MS Mincho"/>
              </a:rPr>
              <a:t>」</a:t>
            </a:r>
            <a:r>
              <a:rPr dirty="0" sz="1100" spc="-10">
                <a:latin typeface="MS Mincho"/>
                <a:cs typeface="MS Mincho"/>
              </a:rPr>
              <a:t>(820100681)</a:t>
            </a:r>
            <a:r>
              <a:rPr dirty="0" sz="1100" spc="-50">
                <a:latin typeface="MS Mincho"/>
                <a:cs typeface="MS Mincho"/>
              </a:rPr>
              <a:t>を</a:t>
            </a:r>
            <a:r>
              <a:rPr dirty="0" sz="1100" spc="-20">
                <a:latin typeface="MS Mincho"/>
                <a:cs typeface="MS Mincho"/>
              </a:rPr>
              <a:t>ダブルク</a:t>
            </a:r>
            <a:r>
              <a:rPr dirty="0" sz="1100" spc="-10">
                <a:latin typeface="MS Mincho"/>
                <a:cs typeface="MS Mincho"/>
              </a:rPr>
              <a:t>リ</a:t>
            </a:r>
            <a:r>
              <a:rPr dirty="0" sz="1100" spc="-20">
                <a:latin typeface="MS Mincho"/>
                <a:cs typeface="MS Mincho"/>
              </a:rPr>
              <a:t>ックしま</a:t>
            </a:r>
            <a:r>
              <a:rPr dirty="0" sz="1100" spc="-10">
                <a:latin typeface="MS Mincho"/>
                <a:cs typeface="MS Mincho"/>
              </a:rPr>
              <a:t>す</a:t>
            </a:r>
            <a:r>
              <a:rPr dirty="0" sz="1100" spc="-50">
                <a:latin typeface="MS Mincho"/>
                <a:cs typeface="MS Mincho"/>
              </a:rPr>
              <a:t>。</a:t>
            </a:r>
            <a:endParaRPr sz="1100">
              <a:latin typeface="MS Mincho"/>
              <a:cs typeface="MS Mincho"/>
            </a:endParaRPr>
          </a:p>
          <a:p>
            <a:pPr marL="44450">
              <a:lnSpc>
                <a:spcPct val="100000"/>
              </a:lnSpc>
              <a:spcBef>
                <a:spcPts val="330"/>
              </a:spcBef>
            </a:pPr>
            <a:r>
              <a:rPr dirty="0" sz="1050">
                <a:solidFill>
                  <a:srgbClr val="FF0000"/>
                </a:solidFill>
                <a:latin typeface="MS Mincho"/>
                <a:cs typeface="MS Mincho"/>
              </a:rPr>
              <a:t>②</a:t>
            </a:r>
            <a:r>
              <a:rPr dirty="0" sz="1100" spc="-25">
                <a:latin typeface="MS Mincho"/>
                <a:cs typeface="MS Mincho"/>
              </a:rPr>
              <a:t>コメントコードに対する適応病名部位チェックデータです。</a:t>
            </a:r>
            <a:endParaRPr sz="1100">
              <a:latin typeface="MS Mincho"/>
              <a:cs typeface="MS Mincho"/>
            </a:endParaRPr>
          </a:p>
          <a:p>
            <a:pPr marL="182245" marR="811530" indent="-139700">
              <a:lnSpc>
                <a:spcPct val="125000"/>
              </a:lnSpc>
              <a:spcBef>
                <a:spcPts val="270"/>
              </a:spcBef>
            </a:pPr>
            <a:r>
              <a:rPr dirty="0" sz="1100" spc="-20">
                <a:solidFill>
                  <a:srgbClr val="FF0000"/>
                </a:solidFill>
                <a:latin typeface="MS Mincho"/>
                <a:cs typeface="MS Mincho"/>
              </a:rPr>
              <a:t>③</a:t>
            </a:r>
            <a:r>
              <a:rPr dirty="0" sz="1100" spc="-25">
                <a:latin typeface="MS Mincho"/>
                <a:cs typeface="MS Mincho"/>
              </a:rPr>
              <a:t>チェックデータ文字列を追加入力するか、又は選択したチェックデータを変更できるフィールドです。</a:t>
            </a:r>
            <a:endParaRPr sz="1100">
              <a:latin typeface="MS Mincho"/>
              <a:cs typeface="MS Mincho"/>
            </a:endParaRPr>
          </a:p>
          <a:p>
            <a:pPr marL="43180">
              <a:lnSpc>
                <a:spcPct val="100000"/>
              </a:lnSpc>
              <a:spcBef>
                <a:spcPts val="330"/>
              </a:spcBef>
            </a:pPr>
            <a:r>
              <a:rPr dirty="0" sz="1100" spc="-20">
                <a:solidFill>
                  <a:srgbClr val="FF0000"/>
                </a:solidFill>
                <a:latin typeface="MS Mincho"/>
                <a:cs typeface="MS Mincho"/>
              </a:rPr>
              <a:t>④</a:t>
            </a:r>
            <a:r>
              <a:rPr dirty="0" sz="1100" spc="-30">
                <a:latin typeface="MS Mincho"/>
                <a:cs typeface="MS Mincho"/>
              </a:rPr>
              <a:t>入力欄に記載されたチェックデータを登録/変更/削除する操作ボタンです。</a:t>
            </a:r>
            <a:endParaRPr sz="1100">
              <a:latin typeface="MS Mincho"/>
              <a:cs typeface="MS Mincho"/>
            </a:endParaRPr>
          </a:p>
          <a:p>
            <a:pPr marL="252095">
              <a:lnSpc>
                <a:spcPct val="100000"/>
              </a:lnSpc>
              <a:spcBef>
                <a:spcPts val="325"/>
              </a:spcBef>
            </a:pPr>
            <a:r>
              <a:rPr dirty="0" sz="1100" spc="-25">
                <a:latin typeface="MS Mincho"/>
                <a:cs typeface="MS Mincho"/>
              </a:rPr>
              <a:t>-フィールドの文字列は「追加」ボタンで追加されます。</a:t>
            </a:r>
            <a:endParaRPr sz="1100">
              <a:latin typeface="MS Mincho"/>
              <a:cs typeface="MS Mincho"/>
            </a:endParaRPr>
          </a:p>
          <a:p>
            <a:pPr marL="390525" indent="-138430">
              <a:lnSpc>
                <a:spcPct val="100000"/>
              </a:lnSpc>
              <a:spcBef>
                <a:spcPts val="330"/>
              </a:spcBef>
              <a:buChar char="-"/>
              <a:tabLst>
                <a:tab pos="390525" algn="l"/>
              </a:tabLst>
            </a:pPr>
            <a:r>
              <a:rPr dirty="0" sz="1100" spc="-25">
                <a:latin typeface="MS Mincho"/>
                <a:cs typeface="MS Mincho"/>
              </a:rPr>
              <a:t>②のチェックデータから選択してチェックデータを変更または削除します。</a:t>
            </a:r>
            <a:endParaRPr sz="1100">
              <a:latin typeface="MS Mincho"/>
              <a:cs typeface="MS Mincho"/>
            </a:endParaRPr>
          </a:p>
          <a:p>
            <a:pPr marL="12700">
              <a:lnSpc>
                <a:spcPct val="100000"/>
              </a:lnSpc>
              <a:spcBef>
                <a:spcPts val="380"/>
              </a:spcBef>
            </a:pPr>
            <a:r>
              <a:rPr dirty="0" sz="1100" spc="-20">
                <a:solidFill>
                  <a:srgbClr val="FF0000"/>
                </a:solidFill>
                <a:latin typeface="MS Mincho"/>
                <a:cs typeface="MS Mincho"/>
              </a:rPr>
              <a:t>⑤</a:t>
            </a:r>
            <a:r>
              <a:rPr dirty="0" sz="1100" spc="-25">
                <a:latin typeface="MS Mincho"/>
                <a:cs typeface="MS Mincho"/>
              </a:rPr>
              <a:t>選択した適応コメントに対して審査対象可否を設定します。</a:t>
            </a:r>
            <a:endParaRPr sz="1100">
              <a:latin typeface="MS Mincho"/>
              <a:cs typeface="MS Mincho"/>
            </a:endParaRPr>
          </a:p>
          <a:p>
            <a:pPr marL="849630">
              <a:lnSpc>
                <a:spcPct val="100000"/>
              </a:lnSpc>
              <a:spcBef>
                <a:spcPts val="330"/>
              </a:spcBef>
            </a:pPr>
            <a:r>
              <a:rPr dirty="0" sz="1100" spc="-25">
                <a:latin typeface="MS Mincho"/>
                <a:cs typeface="MS Mincho"/>
              </a:rPr>
              <a:t>のようにクリックして変更すると外来の場合にはチェック対象から除外します。</a:t>
            </a:r>
            <a:endParaRPr sz="1100">
              <a:latin typeface="MS Mincho"/>
              <a:cs typeface="MS Mincho"/>
            </a:endParaRPr>
          </a:p>
          <a:p>
            <a:pPr>
              <a:lnSpc>
                <a:spcPct val="100000"/>
              </a:lnSpc>
              <a:spcBef>
                <a:spcPts val="1110"/>
              </a:spcBef>
            </a:pPr>
            <a:endParaRPr sz="1100">
              <a:latin typeface="MS Mincho"/>
              <a:cs typeface="MS Mincho"/>
            </a:endParaRPr>
          </a:p>
          <a:p>
            <a:pPr marL="551815" marR="532765">
              <a:lnSpc>
                <a:spcPct val="142900"/>
              </a:lnSpc>
            </a:pPr>
            <a:r>
              <a:rPr dirty="0" sz="1050" spc="-15">
                <a:latin typeface="MS Mincho"/>
                <a:cs typeface="MS Mincho"/>
              </a:rPr>
              <a:t>参考：提供されたコメントコードのサブチェックデータは医療機関で任意の判断で学習され、追加されたチェックデータは赤い文字で表示されます。</a:t>
            </a:r>
            <a:endParaRPr sz="1050">
              <a:latin typeface="MS Mincho"/>
              <a:cs typeface="MS Mincho"/>
            </a:endParaRPr>
          </a:p>
          <a:p>
            <a:pPr lvl="1" marL="685165" marR="532765" indent="-133350">
              <a:lnSpc>
                <a:spcPct val="142900"/>
              </a:lnSpc>
              <a:buChar char="-"/>
              <a:tabLst>
                <a:tab pos="685165" algn="l"/>
              </a:tabLst>
            </a:pPr>
            <a:r>
              <a:rPr dirty="0" sz="1050" spc="-15">
                <a:latin typeface="MS Mincho"/>
                <a:cs typeface="MS Mincho"/>
              </a:rPr>
              <a:t>本画面でのチェックデータ変更後にはレセプト目視点検過程でチェックデータ変更後に行われる「自動再点検」は実行されません。</a:t>
            </a:r>
            <a:endParaRPr sz="1050">
              <a:latin typeface="MS Mincho"/>
              <a:cs typeface="MS Mincho"/>
            </a:endParaRPr>
          </a:p>
          <a:p>
            <a:pPr lvl="1" marL="685165" marR="665480" indent="-133350">
              <a:lnSpc>
                <a:spcPct val="142900"/>
              </a:lnSpc>
              <a:buChar char="-"/>
              <a:tabLst>
                <a:tab pos="685165" algn="l"/>
              </a:tabLst>
            </a:pPr>
            <a:r>
              <a:rPr dirty="0" sz="1050" spc="-15">
                <a:latin typeface="MS Mincho"/>
                <a:cs typeface="MS Mincho"/>
              </a:rPr>
              <a:t>適用すべき該当するレセプトがわからないため、必要に応じて診療月の対象として別途再点検を行ってください。</a:t>
            </a:r>
            <a:endParaRPr sz="1050">
              <a:latin typeface="MS Mincho"/>
              <a:cs typeface="MS Mincho"/>
            </a:endParaRPr>
          </a:p>
          <a:p>
            <a:pPr marL="551815">
              <a:lnSpc>
                <a:spcPct val="100000"/>
              </a:lnSpc>
              <a:spcBef>
                <a:spcPts val="540"/>
              </a:spcBef>
            </a:pPr>
            <a:r>
              <a:rPr dirty="0" sz="1050" spc="-10">
                <a:latin typeface="MS Mincho"/>
                <a:cs typeface="MS Mincho"/>
              </a:rPr>
              <a:t>（再点検の遂行は「点検業務」&gt;「受付及び点検」で可能です。</a:t>
            </a:r>
            <a:r>
              <a:rPr dirty="0" sz="1050" spc="-50">
                <a:latin typeface="MS Mincho"/>
                <a:cs typeface="MS Mincho"/>
              </a:rPr>
              <a:t>）</a:t>
            </a:r>
            <a:endParaRPr sz="1050">
              <a:latin typeface="MS Mincho"/>
              <a:cs typeface="MS Mincho"/>
            </a:endParaRPr>
          </a:p>
        </p:txBody>
      </p:sp>
      <p:sp>
        <p:nvSpPr>
          <p:cNvPr id="25" name="object 25"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339596" y="6722364"/>
            <a:ext cx="4847844" cy="3329940"/>
          </a:xfrm>
          <a:prstGeom prst="rect">
            <a:avLst/>
          </a:prstGeom>
        </p:spPr>
      </p:pic>
      <p:grpSp>
        <p:nvGrpSpPr>
          <p:cNvPr id="3" name="object 3" descr=""/>
          <p:cNvGrpSpPr/>
          <p:nvPr/>
        </p:nvGrpSpPr>
        <p:grpSpPr>
          <a:xfrm>
            <a:off x="1081277" y="2108454"/>
            <a:ext cx="5890260" cy="3445510"/>
            <a:chOff x="1081277" y="2108454"/>
            <a:chExt cx="5890260" cy="3445510"/>
          </a:xfrm>
        </p:grpSpPr>
        <p:pic>
          <p:nvPicPr>
            <p:cNvPr id="4" name="object 4" descr=""/>
            <p:cNvPicPr/>
            <p:nvPr/>
          </p:nvPicPr>
          <p:blipFill>
            <a:blip r:embed="rId3" cstate="print"/>
            <a:stretch>
              <a:fillRect/>
            </a:stretch>
          </p:blipFill>
          <p:spPr>
            <a:xfrm>
              <a:off x="1373886" y="2269236"/>
              <a:ext cx="4709160" cy="3233166"/>
            </a:xfrm>
            <a:prstGeom prst="rect">
              <a:avLst/>
            </a:prstGeom>
          </p:spPr>
        </p:pic>
        <p:sp>
          <p:nvSpPr>
            <p:cNvPr id="5" name="object 5" descr=""/>
            <p:cNvSpPr/>
            <p:nvPr/>
          </p:nvSpPr>
          <p:spPr>
            <a:xfrm>
              <a:off x="1081277" y="2108454"/>
              <a:ext cx="5890260" cy="515620"/>
            </a:xfrm>
            <a:custGeom>
              <a:avLst/>
              <a:gdLst/>
              <a:ahLst/>
              <a:cxnLst/>
              <a:rect l="l" t="t" r="r" b="b"/>
              <a:pathLst>
                <a:path w="5890259" h="515619">
                  <a:moveTo>
                    <a:pt x="5890260" y="0"/>
                  </a:moveTo>
                  <a:lnTo>
                    <a:pt x="0" y="0"/>
                  </a:lnTo>
                  <a:lnTo>
                    <a:pt x="0" y="515112"/>
                  </a:lnTo>
                  <a:lnTo>
                    <a:pt x="5890260" y="515112"/>
                  </a:lnTo>
                  <a:lnTo>
                    <a:pt x="5890260" y="0"/>
                  </a:lnTo>
                  <a:close/>
                </a:path>
              </a:pathLst>
            </a:custGeom>
            <a:solidFill>
              <a:srgbClr val="FFFFFF"/>
            </a:solidFill>
          </p:spPr>
          <p:txBody>
            <a:bodyPr wrap="square" lIns="0" tIns="0" rIns="0" bIns="0" rtlCol="0"/>
            <a:lstStyle/>
            <a:p/>
          </p:txBody>
        </p:sp>
        <p:sp>
          <p:nvSpPr>
            <p:cNvPr id="6" name="object 6" descr=""/>
            <p:cNvSpPr/>
            <p:nvPr/>
          </p:nvSpPr>
          <p:spPr>
            <a:xfrm>
              <a:off x="1322831" y="5287518"/>
              <a:ext cx="4979035" cy="261620"/>
            </a:xfrm>
            <a:custGeom>
              <a:avLst/>
              <a:gdLst/>
              <a:ahLst/>
              <a:cxnLst/>
              <a:rect l="l" t="t" r="r" b="b"/>
              <a:pathLst>
                <a:path w="4979035" h="261620">
                  <a:moveTo>
                    <a:pt x="4978908" y="0"/>
                  </a:moveTo>
                  <a:lnTo>
                    <a:pt x="0" y="0"/>
                  </a:lnTo>
                  <a:lnTo>
                    <a:pt x="0" y="261365"/>
                  </a:lnTo>
                  <a:lnTo>
                    <a:pt x="4978908" y="261365"/>
                  </a:lnTo>
                  <a:lnTo>
                    <a:pt x="4978908" y="0"/>
                  </a:lnTo>
                  <a:close/>
                </a:path>
              </a:pathLst>
            </a:custGeom>
            <a:solidFill>
              <a:srgbClr val="FFFFFF"/>
            </a:solidFill>
          </p:spPr>
          <p:txBody>
            <a:bodyPr wrap="square" lIns="0" tIns="0" rIns="0" bIns="0" rtlCol="0"/>
            <a:lstStyle/>
            <a:p/>
          </p:txBody>
        </p:sp>
        <p:sp>
          <p:nvSpPr>
            <p:cNvPr id="7" name="object 7" descr=""/>
            <p:cNvSpPr/>
            <p:nvPr/>
          </p:nvSpPr>
          <p:spPr>
            <a:xfrm>
              <a:off x="1322831" y="5287518"/>
              <a:ext cx="4979035" cy="261620"/>
            </a:xfrm>
            <a:custGeom>
              <a:avLst/>
              <a:gdLst/>
              <a:ahLst/>
              <a:cxnLst/>
              <a:rect l="l" t="t" r="r" b="b"/>
              <a:pathLst>
                <a:path w="4979035" h="261620">
                  <a:moveTo>
                    <a:pt x="0" y="0"/>
                  </a:moveTo>
                  <a:lnTo>
                    <a:pt x="4978908" y="0"/>
                  </a:lnTo>
                  <a:lnTo>
                    <a:pt x="4978908" y="261365"/>
                  </a:lnTo>
                  <a:lnTo>
                    <a:pt x="0" y="261365"/>
                  </a:lnTo>
                  <a:lnTo>
                    <a:pt x="0" y="0"/>
                  </a:lnTo>
                  <a:close/>
                </a:path>
              </a:pathLst>
            </a:custGeom>
            <a:ln w="9524">
              <a:solidFill>
                <a:srgbClr val="FF0000"/>
              </a:solidFill>
            </a:ln>
          </p:spPr>
          <p:txBody>
            <a:bodyPr wrap="square" lIns="0" tIns="0" rIns="0" bIns="0" rtlCol="0"/>
            <a:lstStyle/>
            <a:p/>
          </p:txBody>
        </p:sp>
        <p:sp>
          <p:nvSpPr>
            <p:cNvPr id="8" name="object 8" descr=""/>
            <p:cNvSpPr/>
            <p:nvPr/>
          </p:nvSpPr>
          <p:spPr>
            <a:xfrm>
              <a:off x="2122931" y="4187189"/>
              <a:ext cx="2722880" cy="262255"/>
            </a:xfrm>
            <a:custGeom>
              <a:avLst/>
              <a:gdLst/>
              <a:ahLst/>
              <a:cxnLst/>
              <a:rect l="l" t="t" r="r" b="b"/>
              <a:pathLst>
                <a:path w="2722879" h="262254">
                  <a:moveTo>
                    <a:pt x="2722625" y="0"/>
                  </a:moveTo>
                  <a:lnTo>
                    <a:pt x="0" y="0"/>
                  </a:lnTo>
                  <a:lnTo>
                    <a:pt x="0" y="262128"/>
                  </a:lnTo>
                  <a:lnTo>
                    <a:pt x="2722625" y="262128"/>
                  </a:lnTo>
                  <a:lnTo>
                    <a:pt x="2722625" y="0"/>
                  </a:lnTo>
                  <a:close/>
                </a:path>
              </a:pathLst>
            </a:custGeom>
            <a:solidFill>
              <a:srgbClr val="FFFFFF"/>
            </a:solidFill>
          </p:spPr>
          <p:txBody>
            <a:bodyPr wrap="square" lIns="0" tIns="0" rIns="0" bIns="0" rtlCol="0"/>
            <a:lstStyle/>
            <a:p/>
          </p:txBody>
        </p:sp>
        <p:sp>
          <p:nvSpPr>
            <p:cNvPr id="9" name="object 9" descr=""/>
            <p:cNvSpPr/>
            <p:nvPr/>
          </p:nvSpPr>
          <p:spPr>
            <a:xfrm>
              <a:off x="2122931" y="4187189"/>
              <a:ext cx="2722880" cy="262255"/>
            </a:xfrm>
            <a:custGeom>
              <a:avLst/>
              <a:gdLst/>
              <a:ahLst/>
              <a:cxnLst/>
              <a:rect l="l" t="t" r="r" b="b"/>
              <a:pathLst>
                <a:path w="2722879" h="262254">
                  <a:moveTo>
                    <a:pt x="0" y="0"/>
                  </a:moveTo>
                  <a:lnTo>
                    <a:pt x="2722625" y="0"/>
                  </a:lnTo>
                  <a:lnTo>
                    <a:pt x="2722625" y="262127"/>
                  </a:lnTo>
                  <a:lnTo>
                    <a:pt x="0" y="262127"/>
                  </a:lnTo>
                  <a:lnTo>
                    <a:pt x="0" y="0"/>
                  </a:lnTo>
                  <a:close/>
                </a:path>
              </a:pathLst>
            </a:custGeom>
            <a:ln w="9525">
              <a:solidFill>
                <a:srgbClr val="FF0000"/>
              </a:solidFill>
            </a:ln>
          </p:spPr>
          <p:txBody>
            <a:bodyPr wrap="square" lIns="0" tIns="0" rIns="0" bIns="0" rtlCol="0"/>
            <a:lstStyle/>
            <a:p/>
          </p:txBody>
        </p:sp>
      </p:grpSp>
      <p:grpSp>
        <p:nvGrpSpPr>
          <p:cNvPr id="10" name="object 10" descr=""/>
          <p:cNvGrpSpPr/>
          <p:nvPr/>
        </p:nvGrpSpPr>
        <p:grpSpPr>
          <a:xfrm>
            <a:off x="1314196" y="9190990"/>
            <a:ext cx="3142615" cy="724535"/>
            <a:chOff x="1314196" y="9190990"/>
            <a:chExt cx="3142615" cy="724535"/>
          </a:xfrm>
        </p:grpSpPr>
        <p:sp>
          <p:nvSpPr>
            <p:cNvPr id="11" name="object 11" descr=""/>
            <p:cNvSpPr/>
            <p:nvPr/>
          </p:nvSpPr>
          <p:spPr>
            <a:xfrm>
              <a:off x="1320546" y="9197340"/>
              <a:ext cx="3129915" cy="711835"/>
            </a:xfrm>
            <a:custGeom>
              <a:avLst/>
              <a:gdLst/>
              <a:ahLst/>
              <a:cxnLst/>
              <a:rect l="l" t="t" r="r" b="b"/>
              <a:pathLst>
                <a:path w="3129915" h="711834">
                  <a:moveTo>
                    <a:pt x="3010662" y="0"/>
                  </a:moveTo>
                  <a:lnTo>
                    <a:pt x="118872" y="0"/>
                  </a:lnTo>
                  <a:lnTo>
                    <a:pt x="72651" y="9358"/>
                  </a:lnTo>
                  <a:lnTo>
                    <a:pt x="34861" y="34861"/>
                  </a:lnTo>
                  <a:lnTo>
                    <a:pt x="9358" y="72651"/>
                  </a:lnTo>
                  <a:lnTo>
                    <a:pt x="0" y="118871"/>
                  </a:lnTo>
                  <a:lnTo>
                    <a:pt x="0" y="592835"/>
                  </a:lnTo>
                  <a:lnTo>
                    <a:pt x="9358" y="639056"/>
                  </a:lnTo>
                  <a:lnTo>
                    <a:pt x="34861" y="676846"/>
                  </a:lnTo>
                  <a:lnTo>
                    <a:pt x="72651" y="702349"/>
                  </a:lnTo>
                  <a:lnTo>
                    <a:pt x="118872" y="711707"/>
                  </a:lnTo>
                  <a:lnTo>
                    <a:pt x="3010662" y="711707"/>
                  </a:lnTo>
                  <a:lnTo>
                    <a:pt x="3056882" y="702349"/>
                  </a:lnTo>
                  <a:lnTo>
                    <a:pt x="3094672" y="676846"/>
                  </a:lnTo>
                  <a:lnTo>
                    <a:pt x="3120175" y="639056"/>
                  </a:lnTo>
                  <a:lnTo>
                    <a:pt x="3129534" y="592835"/>
                  </a:lnTo>
                  <a:lnTo>
                    <a:pt x="3129534" y="118871"/>
                  </a:lnTo>
                  <a:lnTo>
                    <a:pt x="3120175" y="72651"/>
                  </a:lnTo>
                  <a:lnTo>
                    <a:pt x="3094672" y="34861"/>
                  </a:lnTo>
                  <a:lnTo>
                    <a:pt x="3056882" y="9358"/>
                  </a:lnTo>
                  <a:lnTo>
                    <a:pt x="3010662" y="0"/>
                  </a:lnTo>
                  <a:close/>
                </a:path>
              </a:pathLst>
            </a:custGeom>
            <a:solidFill>
              <a:srgbClr val="FFFFFF"/>
            </a:solidFill>
          </p:spPr>
          <p:txBody>
            <a:bodyPr wrap="square" lIns="0" tIns="0" rIns="0" bIns="0" rtlCol="0"/>
            <a:lstStyle/>
            <a:p/>
          </p:txBody>
        </p:sp>
        <p:sp>
          <p:nvSpPr>
            <p:cNvPr id="12" name="object 12" descr=""/>
            <p:cNvSpPr/>
            <p:nvPr/>
          </p:nvSpPr>
          <p:spPr>
            <a:xfrm>
              <a:off x="1320546" y="9197340"/>
              <a:ext cx="3129915" cy="711835"/>
            </a:xfrm>
            <a:custGeom>
              <a:avLst/>
              <a:gdLst/>
              <a:ahLst/>
              <a:cxnLst/>
              <a:rect l="l" t="t" r="r" b="b"/>
              <a:pathLst>
                <a:path w="3129915" h="711834">
                  <a:moveTo>
                    <a:pt x="0" y="118871"/>
                  </a:moveTo>
                  <a:lnTo>
                    <a:pt x="9358" y="72651"/>
                  </a:lnTo>
                  <a:lnTo>
                    <a:pt x="34861" y="34861"/>
                  </a:lnTo>
                  <a:lnTo>
                    <a:pt x="72651" y="9358"/>
                  </a:lnTo>
                  <a:lnTo>
                    <a:pt x="118872" y="0"/>
                  </a:lnTo>
                  <a:lnTo>
                    <a:pt x="3010662" y="0"/>
                  </a:lnTo>
                  <a:lnTo>
                    <a:pt x="3056882" y="9358"/>
                  </a:lnTo>
                  <a:lnTo>
                    <a:pt x="3094672" y="34861"/>
                  </a:lnTo>
                  <a:lnTo>
                    <a:pt x="3120175" y="72651"/>
                  </a:lnTo>
                  <a:lnTo>
                    <a:pt x="3129534" y="118871"/>
                  </a:lnTo>
                  <a:lnTo>
                    <a:pt x="3129534" y="592835"/>
                  </a:lnTo>
                  <a:lnTo>
                    <a:pt x="3120175" y="639056"/>
                  </a:lnTo>
                  <a:lnTo>
                    <a:pt x="3094672" y="676846"/>
                  </a:lnTo>
                  <a:lnTo>
                    <a:pt x="3056882" y="702349"/>
                  </a:lnTo>
                  <a:lnTo>
                    <a:pt x="3010662" y="711707"/>
                  </a:lnTo>
                  <a:lnTo>
                    <a:pt x="118872" y="711707"/>
                  </a:lnTo>
                  <a:lnTo>
                    <a:pt x="72651" y="702349"/>
                  </a:lnTo>
                  <a:lnTo>
                    <a:pt x="34861" y="676846"/>
                  </a:lnTo>
                  <a:lnTo>
                    <a:pt x="9358" y="639056"/>
                  </a:lnTo>
                  <a:lnTo>
                    <a:pt x="0" y="592835"/>
                  </a:lnTo>
                  <a:lnTo>
                    <a:pt x="0" y="118871"/>
                  </a:lnTo>
                  <a:close/>
                </a:path>
              </a:pathLst>
            </a:custGeom>
            <a:ln w="12700">
              <a:solidFill>
                <a:srgbClr val="FF0000"/>
              </a:solidFill>
            </a:ln>
          </p:spPr>
          <p:txBody>
            <a:bodyPr wrap="square" lIns="0" tIns="0" rIns="0" bIns="0" rtlCol="0"/>
            <a:lstStyle/>
            <a:p/>
          </p:txBody>
        </p:sp>
      </p:grpSp>
      <p:sp>
        <p:nvSpPr>
          <p:cNvPr id="13" name="object 13" descr=""/>
          <p:cNvSpPr txBox="1"/>
          <p:nvPr/>
        </p:nvSpPr>
        <p:spPr>
          <a:xfrm>
            <a:off x="1433575" y="9201099"/>
            <a:ext cx="2747645" cy="65405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「肩」筋肉痛はコメント「腰」と合わず、コメント部位に対する</a:t>
            </a:r>
            <a:r>
              <a:rPr dirty="0" sz="1100" spc="-20">
                <a:latin typeface="MS Mincho"/>
                <a:cs typeface="MS Mincho"/>
              </a:rPr>
              <a:t>HIT</a:t>
            </a:r>
            <a:r>
              <a:rPr dirty="0" sz="1100" spc="-30">
                <a:latin typeface="MS Mincho"/>
                <a:cs typeface="MS Mincho"/>
              </a:rPr>
              <a:t>病名が存在しない</a:t>
            </a:r>
            <a:r>
              <a:rPr dirty="0" sz="1100" spc="-25">
                <a:latin typeface="MS Mincho"/>
                <a:cs typeface="MS Mincho"/>
              </a:rPr>
              <a:t>ため不合格です。</a:t>
            </a:r>
            <a:endParaRPr sz="1100">
              <a:latin typeface="MS Mincho"/>
              <a:cs typeface="MS Mincho"/>
            </a:endParaRPr>
          </a:p>
        </p:txBody>
      </p:sp>
      <p:sp>
        <p:nvSpPr>
          <p:cNvPr id="14" name="object 14" descr=""/>
          <p:cNvSpPr txBox="1"/>
          <p:nvPr/>
        </p:nvSpPr>
        <p:spPr>
          <a:xfrm>
            <a:off x="2201672" y="4224778"/>
            <a:ext cx="253873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コメントは紫色の太字で表示されます。</a:t>
            </a:r>
            <a:endParaRPr sz="1100">
              <a:latin typeface="MS Mincho"/>
              <a:cs typeface="MS Mincho"/>
            </a:endParaRPr>
          </a:p>
        </p:txBody>
      </p:sp>
      <p:sp>
        <p:nvSpPr>
          <p:cNvPr id="15" name="object 15" descr=""/>
          <p:cNvSpPr txBox="1"/>
          <p:nvPr/>
        </p:nvSpPr>
        <p:spPr>
          <a:xfrm>
            <a:off x="1126487" y="1591772"/>
            <a:ext cx="5643245" cy="969644"/>
          </a:xfrm>
          <a:prstGeom prst="rect">
            <a:avLst/>
          </a:prstGeom>
        </p:spPr>
        <p:txBody>
          <a:bodyPr wrap="square" lIns="0" tIns="54610" rIns="0" bIns="0" rtlCol="0" vert="horz">
            <a:spAutoFit/>
          </a:bodyPr>
          <a:lstStyle/>
          <a:p>
            <a:pPr marL="152400" indent="-139700">
              <a:lnSpc>
                <a:spcPct val="100000"/>
              </a:lnSpc>
              <a:spcBef>
                <a:spcPts val="430"/>
              </a:spcBef>
              <a:buSzPct val="90909"/>
              <a:buFont typeface="MS Mincho"/>
              <a:buChar char="●"/>
              <a:tabLst>
                <a:tab pos="152400" algn="l"/>
              </a:tabLst>
            </a:pPr>
            <a:r>
              <a:rPr dirty="0" sz="1100" spc="-25">
                <a:latin typeface="MS Mincho"/>
                <a:cs typeface="MS Mincho"/>
              </a:rPr>
              <a:t>レセプト「適応コメントに対する部位チェック」の事例です。</a:t>
            </a:r>
            <a:endParaRPr sz="1100">
              <a:latin typeface="MS Mincho"/>
              <a:cs typeface="MS Mincho"/>
            </a:endParaRPr>
          </a:p>
          <a:p>
            <a:pPr marL="12700">
              <a:lnSpc>
                <a:spcPct val="100000"/>
              </a:lnSpc>
              <a:spcBef>
                <a:spcPts val="330"/>
              </a:spcBef>
            </a:pPr>
            <a:r>
              <a:rPr dirty="0" sz="1100" spc="-25">
                <a:latin typeface="MS Mincho"/>
                <a:cs typeface="MS Mincho"/>
              </a:rPr>
              <a:t>（基本動作マニュアル「部位チェック」</a:t>
            </a:r>
            <a:r>
              <a:rPr dirty="0" sz="1100" spc="-20">
                <a:latin typeface="MS Mincho"/>
                <a:cs typeface="MS Mincho"/>
              </a:rPr>
              <a:t>P29と同様</a:t>
            </a:r>
            <a:r>
              <a:rPr dirty="0" sz="1100" spc="-50">
                <a:latin typeface="MS Mincho"/>
                <a:cs typeface="MS Mincho"/>
              </a:rPr>
              <a:t>）</a:t>
            </a:r>
            <a:endParaRPr sz="1100">
              <a:latin typeface="MS Mincho"/>
              <a:cs typeface="MS Mincho"/>
            </a:endParaRPr>
          </a:p>
          <a:p>
            <a:pPr marL="45720" marR="5080">
              <a:lnSpc>
                <a:spcPct val="125000"/>
              </a:lnSpc>
              <a:spcBef>
                <a:spcPts val="835"/>
              </a:spcBef>
            </a:pPr>
            <a:r>
              <a:rPr dirty="0" sz="1100" spc="-25">
                <a:latin typeface="MS Mincho"/>
                <a:cs typeface="MS Mincho"/>
              </a:rPr>
              <a:t>「湿布部位のコメント」「腰１日１枚１４日分」について病名がなく不合格判定を受けたレセプトです。</a:t>
            </a:r>
            <a:endParaRPr sz="1100">
              <a:latin typeface="MS Mincho"/>
              <a:cs typeface="MS Mincho"/>
            </a:endParaRPr>
          </a:p>
        </p:txBody>
      </p:sp>
      <p:grpSp>
        <p:nvGrpSpPr>
          <p:cNvPr id="16" name="object 16" descr=""/>
          <p:cNvGrpSpPr/>
          <p:nvPr/>
        </p:nvGrpSpPr>
        <p:grpSpPr>
          <a:xfrm>
            <a:off x="2113597" y="3131820"/>
            <a:ext cx="4655820" cy="3768090"/>
            <a:chOff x="2113597" y="3131820"/>
            <a:chExt cx="4655820" cy="3768090"/>
          </a:xfrm>
        </p:grpSpPr>
        <p:pic>
          <p:nvPicPr>
            <p:cNvPr id="17" name="object 17" descr=""/>
            <p:cNvPicPr/>
            <p:nvPr/>
          </p:nvPicPr>
          <p:blipFill>
            <a:blip r:embed="rId4" cstate="print"/>
            <a:stretch>
              <a:fillRect/>
            </a:stretch>
          </p:blipFill>
          <p:spPr>
            <a:xfrm>
              <a:off x="2122932" y="3383280"/>
              <a:ext cx="3837432" cy="609600"/>
            </a:xfrm>
            <a:prstGeom prst="rect">
              <a:avLst/>
            </a:prstGeom>
          </p:spPr>
        </p:pic>
        <p:sp>
          <p:nvSpPr>
            <p:cNvPr id="18" name="object 18" descr=""/>
            <p:cNvSpPr/>
            <p:nvPr/>
          </p:nvSpPr>
          <p:spPr>
            <a:xfrm>
              <a:off x="2118360" y="3378708"/>
              <a:ext cx="3846829" cy="619125"/>
            </a:xfrm>
            <a:custGeom>
              <a:avLst/>
              <a:gdLst/>
              <a:ahLst/>
              <a:cxnLst/>
              <a:rect l="l" t="t" r="r" b="b"/>
              <a:pathLst>
                <a:path w="3846829" h="619125">
                  <a:moveTo>
                    <a:pt x="0" y="0"/>
                  </a:moveTo>
                  <a:lnTo>
                    <a:pt x="3846576" y="0"/>
                  </a:lnTo>
                  <a:lnTo>
                    <a:pt x="3846576" y="618744"/>
                  </a:lnTo>
                  <a:lnTo>
                    <a:pt x="0" y="618744"/>
                  </a:lnTo>
                  <a:lnTo>
                    <a:pt x="0" y="0"/>
                  </a:lnTo>
                  <a:close/>
                </a:path>
              </a:pathLst>
            </a:custGeom>
            <a:ln w="9525">
              <a:solidFill>
                <a:srgbClr val="FF0000"/>
              </a:solidFill>
            </a:ln>
          </p:spPr>
          <p:txBody>
            <a:bodyPr wrap="square" lIns="0" tIns="0" rIns="0" bIns="0" rtlCol="0"/>
            <a:lstStyle/>
            <a:p/>
          </p:txBody>
        </p:sp>
        <p:sp>
          <p:nvSpPr>
            <p:cNvPr id="19" name="object 19" descr=""/>
            <p:cNvSpPr/>
            <p:nvPr/>
          </p:nvSpPr>
          <p:spPr>
            <a:xfrm>
              <a:off x="2260092" y="3762756"/>
              <a:ext cx="1144270" cy="205104"/>
            </a:xfrm>
            <a:custGeom>
              <a:avLst/>
              <a:gdLst/>
              <a:ahLst/>
              <a:cxnLst/>
              <a:rect l="l" t="t" r="r" b="b"/>
              <a:pathLst>
                <a:path w="1144270" h="205104">
                  <a:moveTo>
                    <a:pt x="0" y="34290"/>
                  </a:moveTo>
                  <a:lnTo>
                    <a:pt x="2678" y="20895"/>
                  </a:lnTo>
                  <a:lnTo>
                    <a:pt x="10001" y="10001"/>
                  </a:lnTo>
                  <a:lnTo>
                    <a:pt x="20895" y="2678"/>
                  </a:lnTo>
                  <a:lnTo>
                    <a:pt x="34290" y="0"/>
                  </a:lnTo>
                  <a:lnTo>
                    <a:pt x="1109472" y="0"/>
                  </a:lnTo>
                  <a:lnTo>
                    <a:pt x="1122866" y="2678"/>
                  </a:lnTo>
                  <a:lnTo>
                    <a:pt x="1133760" y="10001"/>
                  </a:lnTo>
                  <a:lnTo>
                    <a:pt x="1141083" y="20895"/>
                  </a:lnTo>
                  <a:lnTo>
                    <a:pt x="1143762" y="34290"/>
                  </a:lnTo>
                  <a:lnTo>
                    <a:pt x="1143762" y="170688"/>
                  </a:lnTo>
                  <a:lnTo>
                    <a:pt x="1141083" y="184082"/>
                  </a:lnTo>
                  <a:lnTo>
                    <a:pt x="1133760" y="194976"/>
                  </a:lnTo>
                  <a:lnTo>
                    <a:pt x="1122866" y="202299"/>
                  </a:lnTo>
                  <a:lnTo>
                    <a:pt x="1109472" y="204978"/>
                  </a:lnTo>
                  <a:lnTo>
                    <a:pt x="34290" y="204978"/>
                  </a:lnTo>
                  <a:lnTo>
                    <a:pt x="20895" y="202299"/>
                  </a:lnTo>
                  <a:lnTo>
                    <a:pt x="10001" y="194976"/>
                  </a:lnTo>
                  <a:lnTo>
                    <a:pt x="2678" y="184082"/>
                  </a:lnTo>
                  <a:lnTo>
                    <a:pt x="0" y="170688"/>
                  </a:lnTo>
                  <a:lnTo>
                    <a:pt x="0" y="34290"/>
                  </a:lnTo>
                  <a:close/>
                </a:path>
              </a:pathLst>
            </a:custGeom>
            <a:ln w="19037">
              <a:solidFill>
                <a:srgbClr val="FF0000"/>
              </a:solidFill>
            </a:ln>
          </p:spPr>
          <p:txBody>
            <a:bodyPr wrap="square" lIns="0" tIns="0" rIns="0" bIns="0" rtlCol="0"/>
            <a:lstStyle/>
            <a:p/>
          </p:txBody>
        </p:sp>
        <p:sp>
          <p:nvSpPr>
            <p:cNvPr id="20" name="object 20" descr=""/>
            <p:cNvSpPr/>
            <p:nvPr/>
          </p:nvSpPr>
          <p:spPr>
            <a:xfrm>
              <a:off x="3851148" y="3131820"/>
              <a:ext cx="114300" cy="265430"/>
            </a:xfrm>
            <a:custGeom>
              <a:avLst/>
              <a:gdLst/>
              <a:ahLst/>
              <a:cxnLst/>
              <a:rect l="l" t="t" r="r" b="b"/>
              <a:pathLst>
                <a:path w="114300" h="265429">
                  <a:moveTo>
                    <a:pt x="38100" y="150875"/>
                  </a:moveTo>
                  <a:lnTo>
                    <a:pt x="0" y="150875"/>
                  </a:lnTo>
                  <a:lnTo>
                    <a:pt x="57150" y="265175"/>
                  </a:lnTo>
                  <a:lnTo>
                    <a:pt x="104775" y="169925"/>
                  </a:lnTo>
                  <a:lnTo>
                    <a:pt x="38100" y="169925"/>
                  </a:lnTo>
                  <a:lnTo>
                    <a:pt x="38100" y="150875"/>
                  </a:lnTo>
                  <a:close/>
                </a:path>
                <a:path w="114300" h="265429">
                  <a:moveTo>
                    <a:pt x="76200" y="0"/>
                  </a:moveTo>
                  <a:lnTo>
                    <a:pt x="38100" y="0"/>
                  </a:lnTo>
                  <a:lnTo>
                    <a:pt x="38100" y="169925"/>
                  </a:lnTo>
                  <a:lnTo>
                    <a:pt x="76200" y="169925"/>
                  </a:lnTo>
                  <a:lnTo>
                    <a:pt x="76200" y="0"/>
                  </a:lnTo>
                  <a:close/>
                </a:path>
                <a:path w="114300" h="265429">
                  <a:moveTo>
                    <a:pt x="114300" y="150875"/>
                  </a:moveTo>
                  <a:lnTo>
                    <a:pt x="76200" y="150875"/>
                  </a:lnTo>
                  <a:lnTo>
                    <a:pt x="76200" y="169925"/>
                  </a:lnTo>
                  <a:lnTo>
                    <a:pt x="104775" y="169925"/>
                  </a:lnTo>
                  <a:lnTo>
                    <a:pt x="114300" y="150875"/>
                  </a:lnTo>
                  <a:close/>
                </a:path>
              </a:pathLst>
            </a:custGeom>
            <a:solidFill>
              <a:srgbClr val="FF0000"/>
            </a:solidFill>
          </p:spPr>
          <p:txBody>
            <a:bodyPr wrap="square" lIns="0" tIns="0" rIns="0" bIns="0" rtlCol="0"/>
            <a:lstStyle/>
            <a:p/>
          </p:txBody>
        </p:sp>
        <p:sp>
          <p:nvSpPr>
            <p:cNvPr id="21" name="object 21" descr=""/>
            <p:cNvSpPr/>
            <p:nvPr/>
          </p:nvSpPr>
          <p:spPr>
            <a:xfrm>
              <a:off x="4270248" y="6638544"/>
              <a:ext cx="1877060" cy="261620"/>
            </a:xfrm>
            <a:custGeom>
              <a:avLst/>
              <a:gdLst/>
              <a:ahLst/>
              <a:cxnLst/>
              <a:rect l="l" t="t" r="r" b="b"/>
              <a:pathLst>
                <a:path w="1877060" h="261620">
                  <a:moveTo>
                    <a:pt x="1876805" y="0"/>
                  </a:moveTo>
                  <a:lnTo>
                    <a:pt x="0" y="0"/>
                  </a:lnTo>
                  <a:lnTo>
                    <a:pt x="0" y="261365"/>
                  </a:lnTo>
                  <a:lnTo>
                    <a:pt x="1876805" y="261365"/>
                  </a:lnTo>
                  <a:lnTo>
                    <a:pt x="1876805" y="0"/>
                  </a:lnTo>
                  <a:close/>
                </a:path>
              </a:pathLst>
            </a:custGeom>
            <a:solidFill>
              <a:srgbClr val="FFFFFF"/>
            </a:solidFill>
          </p:spPr>
          <p:txBody>
            <a:bodyPr wrap="square" lIns="0" tIns="0" rIns="0" bIns="0" rtlCol="0"/>
            <a:lstStyle/>
            <a:p/>
          </p:txBody>
        </p:sp>
        <p:sp>
          <p:nvSpPr>
            <p:cNvPr id="22" name="object 22" descr=""/>
            <p:cNvSpPr/>
            <p:nvPr/>
          </p:nvSpPr>
          <p:spPr>
            <a:xfrm>
              <a:off x="3434334" y="3918966"/>
              <a:ext cx="3335020" cy="2962275"/>
            </a:xfrm>
            <a:custGeom>
              <a:avLst/>
              <a:gdLst/>
              <a:ahLst/>
              <a:cxnLst/>
              <a:rect l="l" t="t" r="r" b="b"/>
              <a:pathLst>
                <a:path w="3335020" h="2962275">
                  <a:moveTo>
                    <a:pt x="28194" y="0"/>
                  </a:moveTo>
                  <a:lnTo>
                    <a:pt x="0" y="0"/>
                  </a:lnTo>
                  <a:lnTo>
                    <a:pt x="0" y="28955"/>
                  </a:lnTo>
                  <a:lnTo>
                    <a:pt x="28194" y="28955"/>
                  </a:lnTo>
                  <a:lnTo>
                    <a:pt x="28194" y="0"/>
                  </a:lnTo>
                  <a:close/>
                </a:path>
                <a:path w="3335020" h="2962275">
                  <a:moveTo>
                    <a:pt x="85344" y="0"/>
                  </a:moveTo>
                  <a:lnTo>
                    <a:pt x="57150" y="0"/>
                  </a:lnTo>
                  <a:lnTo>
                    <a:pt x="57150" y="28955"/>
                  </a:lnTo>
                  <a:lnTo>
                    <a:pt x="85344" y="28955"/>
                  </a:lnTo>
                  <a:lnTo>
                    <a:pt x="85344" y="0"/>
                  </a:lnTo>
                  <a:close/>
                </a:path>
                <a:path w="3335020" h="2962275">
                  <a:moveTo>
                    <a:pt x="142494" y="0"/>
                  </a:moveTo>
                  <a:lnTo>
                    <a:pt x="114300" y="0"/>
                  </a:lnTo>
                  <a:lnTo>
                    <a:pt x="114300" y="28955"/>
                  </a:lnTo>
                  <a:lnTo>
                    <a:pt x="142494" y="28955"/>
                  </a:lnTo>
                  <a:lnTo>
                    <a:pt x="142494" y="0"/>
                  </a:lnTo>
                  <a:close/>
                </a:path>
                <a:path w="3335020" h="2962275">
                  <a:moveTo>
                    <a:pt x="199644" y="0"/>
                  </a:moveTo>
                  <a:lnTo>
                    <a:pt x="171450" y="0"/>
                  </a:lnTo>
                  <a:lnTo>
                    <a:pt x="171450" y="28955"/>
                  </a:lnTo>
                  <a:lnTo>
                    <a:pt x="199644" y="28955"/>
                  </a:lnTo>
                  <a:lnTo>
                    <a:pt x="199644" y="0"/>
                  </a:lnTo>
                  <a:close/>
                </a:path>
                <a:path w="3335020" h="2962275">
                  <a:moveTo>
                    <a:pt x="256794" y="0"/>
                  </a:moveTo>
                  <a:lnTo>
                    <a:pt x="228600" y="0"/>
                  </a:lnTo>
                  <a:lnTo>
                    <a:pt x="228600" y="28955"/>
                  </a:lnTo>
                  <a:lnTo>
                    <a:pt x="256794" y="28955"/>
                  </a:lnTo>
                  <a:lnTo>
                    <a:pt x="256794" y="0"/>
                  </a:lnTo>
                  <a:close/>
                </a:path>
                <a:path w="3335020" h="2962275">
                  <a:moveTo>
                    <a:pt x="313944" y="0"/>
                  </a:moveTo>
                  <a:lnTo>
                    <a:pt x="285750" y="0"/>
                  </a:lnTo>
                  <a:lnTo>
                    <a:pt x="285750" y="28955"/>
                  </a:lnTo>
                  <a:lnTo>
                    <a:pt x="313944" y="28955"/>
                  </a:lnTo>
                  <a:lnTo>
                    <a:pt x="313944" y="0"/>
                  </a:lnTo>
                  <a:close/>
                </a:path>
                <a:path w="3335020" h="2962275">
                  <a:moveTo>
                    <a:pt x="371094" y="0"/>
                  </a:moveTo>
                  <a:lnTo>
                    <a:pt x="342900" y="0"/>
                  </a:lnTo>
                  <a:lnTo>
                    <a:pt x="342900" y="28955"/>
                  </a:lnTo>
                  <a:lnTo>
                    <a:pt x="371094" y="28955"/>
                  </a:lnTo>
                  <a:lnTo>
                    <a:pt x="371094" y="0"/>
                  </a:lnTo>
                  <a:close/>
                </a:path>
                <a:path w="3335020" h="2962275">
                  <a:moveTo>
                    <a:pt x="428244" y="0"/>
                  </a:moveTo>
                  <a:lnTo>
                    <a:pt x="400050" y="0"/>
                  </a:lnTo>
                  <a:lnTo>
                    <a:pt x="400050" y="28955"/>
                  </a:lnTo>
                  <a:lnTo>
                    <a:pt x="428244" y="28955"/>
                  </a:lnTo>
                  <a:lnTo>
                    <a:pt x="428244" y="0"/>
                  </a:lnTo>
                  <a:close/>
                </a:path>
                <a:path w="3335020" h="2962275">
                  <a:moveTo>
                    <a:pt x="485393" y="0"/>
                  </a:moveTo>
                  <a:lnTo>
                    <a:pt x="456438" y="0"/>
                  </a:lnTo>
                  <a:lnTo>
                    <a:pt x="456438" y="28955"/>
                  </a:lnTo>
                  <a:lnTo>
                    <a:pt x="485393" y="28955"/>
                  </a:lnTo>
                  <a:lnTo>
                    <a:pt x="485393" y="0"/>
                  </a:lnTo>
                  <a:close/>
                </a:path>
                <a:path w="3335020" h="2962275">
                  <a:moveTo>
                    <a:pt x="542543" y="0"/>
                  </a:moveTo>
                  <a:lnTo>
                    <a:pt x="513588" y="0"/>
                  </a:lnTo>
                  <a:lnTo>
                    <a:pt x="513588" y="28955"/>
                  </a:lnTo>
                  <a:lnTo>
                    <a:pt x="542543" y="28955"/>
                  </a:lnTo>
                  <a:lnTo>
                    <a:pt x="542543" y="0"/>
                  </a:lnTo>
                  <a:close/>
                </a:path>
                <a:path w="3335020" h="2962275">
                  <a:moveTo>
                    <a:pt x="599693" y="0"/>
                  </a:moveTo>
                  <a:lnTo>
                    <a:pt x="570738" y="0"/>
                  </a:lnTo>
                  <a:lnTo>
                    <a:pt x="570738" y="28955"/>
                  </a:lnTo>
                  <a:lnTo>
                    <a:pt x="599693" y="28955"/>
                  </a:lnTo>
                  <a:lnTo>
                    <a:pt x="599693" y="0"/>
                  </a:lnTo>
                  <a:close/>
                </a:path>
                <a:path w="3335020" h="2962275">
                  <a:moveTo>
                    <a:pt x="656843" y="0"/>
                  </a:moveTo>
                  <a:lnTo>
                    <a:pt x="627888" y="0"/>
                  </a:lnTo>
                  <a:lnTo>
                    <a:pt x="627888" y="28955"/>
                  </a:lnTo>
                  <a:lnTo>
                    <a:pt x="656843" y="28955"/>
                  </a:lnTo>
                  <a:lnTo>
                    <a:pt x="656843" y="0"/>
                  </a:lnTo>
                  <a:close/>
                </a:path>
                <a:path w="3335020" h="2962275">
                  <a:moveTo>
                    <a:pt x="713993" y="0"/>
                  </a:moveTo>
                  <a:lnTo>
                    <a:pt x="685038" y="0"/>
                  </a:lnTo>
                  <a:lnTo>
                    <a:pt x="685038" y="28955"/>
                  </a:lnTo>
                  <a:lnTo>
                    <a:pt x="713993" y="28955"/>
                  </a:lnTo>
                  <a:lnTo>
                    <a:pt x="713993" y="0"/>
                  </a:lnTo>
                  <a:close/>
                </a:path>
                <a:path w="3335020" h="2962275">
                  <a:moveTo>
                    <a:pt x="771143" y="0"/>
                  </a:moveTo>
                  <a:lnTo>
                    <a:pt x="742188" y="0"/>
                  </a:lnTo>
                  <a:lnTo>
                    <a:pt x="742188" y="28955"/>
                  </a:lnTo>
                  <a:lnTo>
                    <a:pt x="771143" y="28955"/>
                  </a:lnTo>
                  <a:lnTo>
                    <a:pt x="771143" y="0"/>
                  </a:lnTo>
                  <a:close/>
                </a:path>
                <a:path w="3335020" h="2962275">
                  <a:moveTo>
                    <a:pt x="828293" y="0"/>
                  </a:moveTo>
                  <a:lnTo>
                    <a:pt x="799338" y="0"/>
                  </a:lnTo>
                  <a:lnTo>
                    <a:pt x="799338" y="28955"/>
                  </a:lnTo>
                  <a:lnTo>
                    <a:pt x="828293" y="28955"/>
                  </a:lnTo>
                  <a:lnTo>
                    <a:pt x="828293" y="0"/>
                  </a:lnTo>
                  <a:close/>
                </a:path>
                <a:path w="3335020" h="2962275">
                  <a:moveTo>
                    <a:pt x="885443" y="0"/>
                  </a:moveTo>
                  <a:lnTo>
                    <a:pt x="856488" y="0"/>
                  </a:lnTo>
                  <a:lnTo>
                    <a:pt x="856488" y="28955"/>
                  </a:lnTo>
                  <a:lnTo>
                    <a:pt x="885443" y="28955"/>
                  </a:lnTo>
                  <a:lnTo>
                    <a:pt x="885443" y="0"/>
                  </a:lnTo>
                  <a:close/>
                </a:path>
                <a:path w="3335020" h="2962275">
                  <a:moveTo>
                    <a:pt x="942593" y="0"/>
                  </a:moveTo>
                  <a:lnTo>
                    <a:pt x="913638" y="0"/>
                  </a:lnTo>
                  <a:lnTo>
                    <a:pt x="913638" y="28955"/>
                  </a:lnTo>
                  <a:lnTo>
                    <a:pt x="942593" y="28955"/>
                  </a:lnTo>
                  <a:lnTo>
                    <a:pt x="942593" y="0"/>
                  </a:lnTo>
                  <a:close/>
                </a:path>
                <a:path w="3335020" h="2962275">
                  <a:moveTo>
                    <a:pt x="999743" y="0"/>
                  </a:moveTo>
                  <a:lnTo>
                    <a:pt x="970788" y="0"/>
                  </a:lnTo>
                  <a:lnTo>
                    <a:pt x="970788" y="28955"/>
                  </a:lnTo>
                  <a:lnTo>
                    <a:pt x="999743" y="28955"/>
                  </a:lnTo>
                  <a:lnTo>
                    <a:pt x="999743" y="0"/>
                  </a:lnTo>
                  <a:close/>
                </a:path>
                <a:path w="3335020" h="2962275">
                  <a:moveTo>
                    <a:pt x="1056893" y="0"/>
                  </a:moveTo>
                  <a:lnTo>
                    <a:pt x="1027938" y="0"/>
                  </a:lnTo>
                  <a:lnTo>
                    <a:pt x="1027938" y="28955"/>
                  </a:lnTo>
                  <a:lnTo>
                    <a:pt x="1056893" y="28955"/>
                  </a:lnTo>
                  <a:lnTo>
                    <a:pt x="1056893" y="0"/>
                  </a:lnTo>
                  <a:close/>
                </a:path>
                <a:path w="3335020" h="2962275">
                  <a:moveTo>
                    <a:pt x="1114043" y="0"/>
                  </a:moveTo>
                  <a:lnTo>
                    <a:pt x="1085088" y="0"/>
                  </a:lnTo>
                  <a:lnTo>
                    <a:pt x="1085088" y="28955"/>
                  </a:lnTo>
                  <a:lnTo>
                    <a:pt x="1114043" y="28955"/>
                  </a:lnTo>
                  <a:lnTo>
                    <a:pt x="1114043" y="0"/>
                  </a:lnTo>
                  <a:close/>
                </a:path>
                <a:path w="3335020" h="2962275">
                  <a:moveTo>
                    <a:pt x="1171193" y="0"/>
                  </a:moveTo>
                  <a:lnTo>
                    <a:pt x="1142238" y="0"/>
                  </a:lnTo>
                  <a:lnTo>
                    <a:pt x="1142238" y="28955"/>
                  </a:lnTo>
                  <a:lnTo>
                    <a:pt x="1171193" y="28955"/>
                  </a:lnTo>
                  <a:lnTo>
                    <a:pt x="1171193" y="0"/>
                  </a:lnTo>
                  <a:close/>
                </a:path>
                <a:path w="3335020" h="2962275">
                  <a:moveTo>
                    <a:pt x="1228343" y="0"/>
                  </a:moveTo>
                  <a:lnTo>
                    <a:pt x="1199388" y="0"/>
                  </a:lnTo>
                  <a:lnTo>
                    <a:pt x="1199388" y="28955"/>
                  </a:lnTo>
                  <a:lnTo>
                    <a:pt x="1228343" y="28955"/>
                  </a:lnTo>
                  <a:lnTo>
                    <a:pt x="1228343" y="0"/>
                  </a:lnTo>
                  <a:close/>
                </a:path>
                <a:path w="3335020" h="2962275">
                  <a:moveTo>
                    <a:pt x="1285493" y="0"/>
                  </a:moveTo>
                  <a:lnTo>
                    <a:pt x="1256538" y="0"/>
                  </a:lnTo>
                  <a:lnTo>
                    <a:pt x="1256538" y="28955"/>
                  </a:lnTo>
                  <a:lnTo>
                    <a:pt x="1285493" y="28955"/>
                  </a:lnTo>
                  <a:lnTo>
                    <a:pt x="1285493" y="0"/>
                  </a:lnTo>
                  <a:close/>
                </a:path>
                <a:path w="3335020" h="2962275">
                  <a:moveTo>
                    <a:pt x="1342643" y="0"/>
                  </a:moveTo>
                  <a:lnTo>
                    <a:pt x="1313688" y="0"/>
                  </a:lnTo>
                  <a:lnTo>
                    <a:pt x="1313688" y="28955"/>
                  </a:lnTo>
                  <a:lnTo>
                    <a:pt x="1342643" y="28955"/>
                  </a:lnTo>
                  <a:lnTo>
                    <a:pt x="1342643" y="0"/>
                  </a:lnTo>
                  <a:close/>
                </a:path>
                <a:path w="3335020" h="2962275">
                  <a:moveTo>
                    <a:pt x="1399032" y="0"/>
                  </a:moveTo>
                  <a:lnTo>
                    <a:pt x="1370838" y="0"/>
                  </a:lnTo>
                  <a:lnTo>
                    <a:pt x="1370838" y="28955"/>
                  </a:lnTo>
                  <a:lnTo>
                    <a:pt x="1399032" y="28955"/>
                  </a:lnTo>
                  <a:lnTo>
                    <a:pt x="1399032" y="0"/>
                  </a:lnTo>
                  <a:close/>
                </a:path>
                <a:path w="3335020" h="2962275">
                  <a:moveTo>
                    <a:pt x="1456182" y="0"/>
                  </a:moveTo>
                  <a:lnTo>
                    <a:pt x="1427988" y="0"/>
                  </a:lnTo>
                  <a:lnTo>
                    <a:pt x="1427988" y="28955"/>
                  </a:lnTo>
                  <a:lnTo>
                    <a:pt x="1456182" y="28955"/>
                  </a:lnTo>
                  <a:lnTo>
                    <a:pt x="1456182" y="0"/>
                  </a:lnTo>
                  <a:close/>
                </a:path>
                <a:path w="3335020" h="2962275">
                  <a:moveTo>
                    <a:pt x="1513332" y="0"/>
                  </a:moveTo>
                  <a:lnTo>
                    <a:pt x="1485138" y="0"/>
                  </a:lnTo>
                  <a:lnTo>
                    <a:pt x="1485138" y="28955"/>
                  </a:lnTo>
                  <a:lnTo>
                    <a:pt x="1513332" y="28955"/>
                  </a:lnTo>
                  <a:lnTo>
                    <a:pt x="1513332" y="0"/>
                  </a:lnTo>
                  <a:close/>
                </a:path>
                <a:path w="3335020" h="2962275">
                  <a:moveTo>
                    <a:pt x="1570482" y="0"/>
                  </a:moveTo>
                  <a:lnTo>
                    <a:pt x="1542288" y="0"/>
                  </a:lnTo>
                  <a:lnTo>
                    <a:pt x="1542288" y="28955"/>
                  </a:lnTo>
                  <a:lnTo>
                    <a:pt x="1570482" y="28955"/>
                  </a:lnTo>
                  <a:lnTo>
                    <a:pt x="1570482" y="0"/>
                  </a:lnTo>
                  <a:close/>
                </a:path>
                <a:path w="3335020" h="2962275">
                  <a:moveTo>
                    <a:pt x="1627632" y="0"/>
                  </a:moveTo>
                  <a:lnTo>
                    <a:pt x="1599438" y="0"/>
                  </a:lnTo>
                  <a:lnTo>
                    <a:pt x="1599438" y="28955"/>
                  </a:lnTo>
                  <a:lnTo>
                    <a:pt x="1627632" y="28955"/>
                  </a:lnTo>
                  <a:lnTo>
                    <a:pt x="1627632" y="0"/>
                  </a:lnTo>
                  <a:close/>
                </a:path>
                <a:path w="3335020" h="2962275">
                  <a:moveTo>
                    <a:pt x="1684782" y="0"/>
                  </a:moveTo>
                  <a:lnTo>
                    <a:pt x="1656588" y="0"/>
                  </a:lnTo>
                  <a:lnTo>
                    <a:pt x="1656588" y="28955"/>
                  </a:lnTo>
                  <a:lnTo>
                    <a:pt x="1684782" y="28955"/>
                  </a:lnTo>
                  <a:lnTo>
                    <a:pt x="1684782" y="0"/>
                  </a:lnTo>
                  <a:close/>
                </a:path>
                <a:path w="3335020" h="2962275">
                  <a:moveTo>
                    <a:pt x="1741932" y="0"/>
                  </a:moveTo>
                  <a:lnTo>
                    <a:pt x="1713738" y="0"/>
                  </a:lnTo>
                  <a:lnTo>
                    <a:pt x="1713738" y="28955"/>
                  </a:lnTo>
                  <a:lnTo>
                    <a:pt x="1741932" y="28955"/>
                  </a:lnTo>
                  <a:lnTo>
                    <a:pt x="1741932" y="0"/>
                  </a:lnTo>
                  <a:close/>
                </a:path>
                <a:path w="3335020" h="2962275">
                  <a:moveTo>
                    <a:pt x="1799082" y="0"/>
                  </a:moveTo>
                  <a:lnTo>
                    <a:pt x="1770888" y="0"/>
                  </a:lnTo>
                  <a:lnTo>
                    <a:pt x="1770888" y="28955"/>
                  </a:lnTo>
                  <a:lnTo>
                    <a:pt x="1799082" y="28955"/>
                  </a:lnTo>
                  <a:lnTo>
                    <a:pt x="1799082" y="0"/>
                  </a:lnTo>
                  <a:close/>
                </a:path>
                <a:path w="3335020" h="2962275">
                  <a:moveTo>
                    <a:pt x="1856232" y="0"/>
                  </a:moveTo>
                  <a:lnTo>
                    <a:pt x="1828038" y="0"/>
                  </a:lnTo>
                  <a:lnTo>
                    <a:pt x="1828038" y="28955"/>
                  </a:lnTo>
                  <a:lnTo>
                    <a:pt x="1856232" y="28955"/>
                  </a:lnTo>
                  <a:lnTo>
                    <a:pt x="1856232" y="0"/>
                  </a:lnTo>
                  <a:close/>
                </a:path>
                <a:path w="3335020" h="2962275">
                  <a:moveTo>
                    <a:pt x="1913382" y="0"/>
                  </a:moveTo>
                  <a:lnTo>
                    <a:pt x="1885188" y="0"/>
                  </a:lnTo>
                  <a:lnTo>
                    <a:pt x="1885188" y="28955"/>
                  </a:lnTo>
                  <a:lnTo>
                    <a:pt x="1913382" y="28955"/>
                  </a:lnTo>
                  <a:lnTo>
                    <a:pt x="1913382" y="0"/>
                  </a:lnTo>
                  <a:close/>
                </a:path>
                <a:path w="3335020" h="2962275">
                  <a:moveTo>
                    <a:pt x="1970532" y="0"/>
                  </a:moveTo>
                  <a:lnTo>
                    <a:pt x="1942338" y="0"/>
                  </a:lnTo>
                  <a:lnTo>
                    <a:pt x="1942338" y="28955"/>
                  </a:lnTo>
                  <a:lnTo>
                    <a:pt x="1970532" y="28955"/>
                  </a:lnTo>
                  <a:lnTo>
                    <a:pt x="1970532" y="0"/>
                  </a:lnTo>
                  <a:close/>
                </a:path>
                <a:path w="3335020" h="2962275">
                  <a:moveTo>
                    <a:pt x="2027682" y="0"/>
                  </a:moveTo>
                  <a:lnTo>
                    <a:pt x="1999488" y="0"/>
                  </a:lnTo>
                  <a:lnTo>
                    <a:pt x="1999488" y="28955"/>
                  </a:lnTo>
                  <a:lnTo>
                    <a:pt x="2027682" y="28955"/>
                  </a:lnTo>
                  <a:lnTo>
                    <a:pt x="2027682" y="0"/>
                  </a:lnTo>
                  <a:close/>
                </a:path>
                <a:path w="3335020" h="2962275">
                  <a:moveTo>
                    <a:pt x="2084832" y="0"/>
                  </a:moveTo>
                  <a:lnTo>
                    <a:pt x="2056638" y="0"/>
                  </a:lnTo>
                  <a:lnTo>
                    <a:pt x="2056638" y="28955"/>
                  </a:lnTo>
                  <a:lnTo>
                    <a:pt x="2084832" y="28955"/>
                  </a:lnTo>
                  <a:lnTo>
                    <a:pt x="2084832" y="0"/>
                  </a:lnTo>
                  <a:close/>
                </a:path>
                <a:path w="3335020" h="2962275">
                  <a:moveTo>
                    <a:pt x="2141982" y="0"/>
                  </a:moveTo>
                  <a:lnTo>
                    <a:pt x="2113788" y="0"/>
                  </a:lnTo>
                  <a:lnTo>
                    <a:pt x="2113788" y="28955"/>
                  </a:lnTo>
                  <a:lnTo>
                    <a:pt x="2141982" y="28955"/>
                  </a:lnTo>
                  <a:lnTo>
                    <a:pt x="2141982" y="0"/>
                  </a:lnTo>
                  <a:close/>
                </a:path>
                <a:path w="3335020" h="2962275">
                  <a:moveTo>
                    <a:pt x="2199132" y="0"/>
                  </a:moveTo>
                  <a:lnTo>
                    <a:pt x="2170938" y="0"/>
                  </a:lnTo>
                  <a:lnTo>
                    <a:pt x="2170938" y="28955"/>
                  </a:lnTo>
                  <a:lnTo>
                    <a:pt x="2199132" y="28955"/>
                  </a:lnTo>
                  <a:lnTo>
                    <a:pt x="2199132" y="0"/>
                  </a:lnTo>
                  <a:close/>
                </a:path>
                <a:path w="3335020" h="2962275">
                  <a:moveTo>
                    <a:pt x="2256282" y="0"/>
                  </a:moveTo>
                  <a:lnTo>
                    <a:pt x="2228088" y="0"/>
                  </a:lnTo>
                  <a:lnTo>
                    <a:pt x="2228088" y="28955"/>
                  </a:lnTo>
                  <a:lnTo>
                    <a:pt x="2256282" y="28955"/>
                  </a:lnTo>
                  <a:lnTo>
                    <a:pt x="2256282" y="0"/>
                  </a:lnTo>
                  <a:close/>
                </a:path>
                <a:path w="3335020" h="2962275">
                  <a:moveTo>
                    <a:pt x="2313431" y="0"/>
                  </a:moveTo>
                  <a:lnTo>
                    <a:pt x="2284476" y="0"/>
                  </a:lnTo>
                  <a:lnTo>
                    <a:pt x="2284476" y="28955"/>
                  </a:lnTo>
                  <a:lnTo>
                    <a:pt x="2313431" y="28955"/>
                  </a:lnTo>
                  <a:lnTo>
                    <a:pt x="2313431" y="0"/>
                  </a:lnTo>
                  <a:close/>
                </a:path>
                <a:path w="3335020" h="2962275">
                  <a:moveTo>
                    <a:pt x="2370581" y="0"/>
                  </a:moveTo>
                  <a:lnTo>
                    <a:pt x="2341626" y="0"/>
                  </a:lnTo>
                  <a:lnTo>
                    <a:pt x="2341626" y="28955"/>
                  </a:lnTo>
                  <a:lnTo>
                    <a:pt x="2370581" y="28955"/>
                  </a:lnTo>
                  <a:lnTo>
                    <a:pt x="2370581" y="0"/>
                  </a:lnTo>
                  <a:close/>
                </a:path>
                <a:path w="3335020" h="2962275">
                  <a:moveTo>
                    <a:pt x="2427731" y="0"/>
                  </a:moveTo>
                  <a:lnTo>
                    <a:pt x="2398776" y="0"/>
                  </a:lnTo>
                  <a:lnTo>
                    <a:pt x="2398776" y="28955"/>
                  </a:lnTo>
                  <a:lnTo>
                    <a:pt x="2427731" y="28955"/>
                  </a:lnTo>
                  <a:lnTo>
                    <a:pt x="2427731" y="0"/>
                  </a:lnTo>
                  <a:close/>
                </a:path>
                <a:path w="3335020" h="2962275">
                  <a:moveTo>
                    <a:pt x="2484881" y="0"/>
                  </a:moveTo>
                  <a:lnTo>
                    <a:pt x="2455926" y="0"/>
                  </a:lnTo>
                  <a:lnTo>
                    <a:pt x="2455926" y="28955"/>
                  </a:lnTo>
                  <a:lnTo>
                    <a:pt x="2484881" y="28955"/>
                  </a:lnTo>
                  <a:lnTo>
                    <a:pt x="2484881" y="0"/>
                  </a:lnTo>
                  <a:close/>
                </a:path>
                <a:path w="3335020" h="2962275">
                  <a:moveTo>
                    <a:pt x="2542031" y="0"/>
                  </a:moveTo>
                  <a:lnTo>
                    <a:pt x="2513076" y="0"/>
                  </a:lnTo>
                  <a:lnTo>
                    <a:pt x="2513076" y="28955"/>
                  </a:lnTo>
                  <a:lnTo>
                    <a:pt x="2542031" y="28955"/>
                  </a:lnTo>
                  <a:lnTo>
                    <a:pt x="2542031" y="0"/>
                  </a:lnTo>
                  <a:close/>
                </a:path>
                <a:path w="3335020" h="2962275">
                  <a:moveTo>
                    <a:pt x="2599181" y="0"/>
                  </a:moveTo>
                  <a:lnTo>
                    <a:pt x="2570226" y="0"/>
                  </a:lnTo>
                  <a:lnTo>
                    <a:pt x="2570226" y="28955"/>
                  </a:lnTo>
                  <a:lnTo>
                    <a:pt x="2599181" y="28955"/>
                  </a:lnTo>
                  <a:lnTo>
                    <a:pt x="2599181" y="0"/>
                  </a:lnTo>
                  <a:close/>
                </a:path>
                <a:path w="3335020" h="2962275">
                  <a:moveTo>
                    <a:pt x="2656331" y="0"/>
                  </a:moveTo>
                  <a:lnTo>
                    <a:pt x="2627376" y="0"/>
                  </a:lnTo>
                  <a:lnTo>
                    <a:pt x="2627376" y="28955"/>
                  </a:lnTo>
                  <a:lnTo>
                    <a:pt x="2656331" y="28955"/>
                  </a:lnTo>
                  <a:lnTo>
                    <a:pt x="2656331" y="0"/>
                  </a:lnTo>
                  <a:close/>
                </a:path>
                <a:path w="3335020" h="2962275">
                  <a:moveTo>
                    <a:pt x="2713481" y="0"/>
                  </a:moveTo>
                  <a:lnTo>
                    <a:pt x="2684526" y="0"/>
                  </a:lnTo>
                  <a:lnTo>
                    <a:pt x="2684526" y="28955"/>
                  </a:lnTo>
                  <a:lnTo>
                    <a:pt x="2713481" y="28955"/>
                  </a:lnTo>
                  <a:lnTo>
                    <a:pt x="2713481" y="0"/>
                  </a:lnTo>
                  <a:close/>
                </a:path>
                <a:path w="3335020" h="2962275">
                  <a:moveTo>
                    <a:pt x="2770631" y="0"/>
                  </a:moveTo>
                  <a:lnTo>
                    <a:pt x="2741676" y="0"/>
                  </a:lnTo>
                  <a:lnTo>
                    <a:pt x="2741676" y="28955"/>
                  </a:lnTo>
                  <a:lnTo>
                    <a:pt x="2770631" y="28955"/>
                  </a:lnTo>
                  <a:lnTo>
                    <a:pt x="2770631" y="0"/>
                  </a:lnTo>
                  <a:close/>
                </a:path>
                <a:path w="3335020" h="2962275">
                  <a:moveTo>
                    <a:pt x="2827781" y="0"/>
                  </a:moveTo>
                  <a:lnTo>
                    <a:pt x="2798826" y="0"/>
                  </a:lnTo>
                  <a:lnTo>
                    <a:pt x="2798826" y="28955"/>
                  </a:lnTo>
                  <a:lnTo>
                    <a:pt x="2827781" y="28955"/>
                  </a:lnTo>
                  <a:lnTo>
                    <a:pt x="2827781" y="0"/>
                  </a:lnTo>
                  <a:close/>
                </a:path>
                <a:path w="3335020" h="2962275">
                  <a:moveTo>
                    <a:pt x="2884931" y="0"/>
                  </a:moveTo>
                  <a:lnTo>
                    <a:pt x="2855976" y="0"/>
                  </a:lnTo>
                  <a:lnTo>
                    <a:pt x="2855976" y="28955"/>
                  </a:lnTo>
                  <a:lnTo>
                    <a:pt x="2884931" y="28955"/>
                  </a:lnTo>
                  <a:lnTo>
                    <a:pt x="2884931" y="0"/>
                  </a:lnTo>
                  <a:close/>
                </a:path>
                <a:path w="3335020" h="2962275">
                  <a:moveTo>
                    <a:pt x="2942081" y="0"/>
                  </a:moveTo>
                  <a:lnTo>
                    <a:pt x="2913126" y="0"/>
                  </a:lnTo>
                  <a:lnTo>
                    <a:pt x="2913126" y="28955"/>
                  </a:lnTo>
                  <a:lnTo>
                    <a:pt x="2942081" y="28955"/>
                  </a:lnTo>
                  <a:lnTo>
                    <a:pt x="2942081" y="0"/>
                  </a:lnTo>
                  <a:close/>
                </a:path>
                <a:path w="3335020" h="2962275">
                  <a:moveTo>
                    <a:pt x="2999231" y="0"/>
                  </a:moveTo>
                  <a:lnTo>
                    <a:pt x="2970276" y="0"/>
                  </a:lnTo>
                  <a:lnTo>
                    <a:pt x="2970276" y="28955"/>
                  </a:lnTo>
                  <a:lnTo>
                    <a:pt x="2999231" y="28955"/>
                  </a:lnTo>
                  <a:lnTo>
                    <a:pt x="2999231" y="0"/>
                  </a:lnTo>
                  <a:close/>
                </a:path>
                <a:path w="3335020" h="2962275">
                  <a:moveTo>
                    <a:pt x="3056381" y="0"/>
                  </a:moveTo>
                  <a:lnTo>
                    <a:pt x="3027426" y="0"/>
                  </a:lnTo>
                  <a:lnTo>
                    <a:pt x="3027426" y="28955"/>
                  </a:lnTo>
                  <a:lnTo>
                    <a:pt x="3056381" y="28955"/>
                  </a:lnTo>
                  <a:lnTo>
                    <a:pt x="3056381" y="0"/>
                  </a:lnTo>
                  <a:close/>
                </a:path>
                <a:path w="3335020" h="2962275">
                  <a:moveTo>
                    <a:pt x="3113531" y="0"/>
                  </a:moveTo>
                  <a:lnTo>
                    <a:pt x="3084575" y="0"/>
                  </a:lnTo>
                  <a:lnTo>
                    <a:pt x="3084575" y="28955"/>
                  </a:lnTo>
                  <a:lnTo>
                    <a:pt x="3113531" y="28955"/>
                  </a:lnTo>
                  <a:lnTo>
                    <a:pt x="3113531" y="0"/>
                  </a:lnTo>
                  <a:close/>
                </a:path>
                <a:path w="3335020" h="2962275">
                  <a:moveTo>
                    <a:pt x="3169919" y="0"/>
                  </a:moveTo>
                  <a:lnTo>
                    <a:pt x="3141725" y="0"/>
                  </a:lnTo>
                  <a:lnTo>
                    <a:pt x="3141725" y="28955"/>
                  </a:lnTo>
                  <a:lnTo>
                    <a:pt x="3169919" y="28955"/>
                  </a:lnTo>
                  <a:lnTo>
                    <a:pt x="3169919" y="0"/>
                  </a:lnTo>
                  <a:close/>
                </a:path>
                <a:path w="3335020" h="2962275">
                  <a:moveTo>
                    <a:pt x="3227069" y="0"/>
                  </a:moveTo>
                  <a:lnTo>
                    <a:pt x="3198875" y="0"/>
                  </a:lnTo>
                  <a:lnTo>
                    <a:pt x="3198875" y="28955"/>
                  </a:lnTo>
                  <a:lnTo>
                    <a:pt x="3227069" y="28955"/>
                  </a:lnTo>
                  <a:lnTo>
                    <a:pt x="3227069" y="0"/>
                  </a:lnTo>
                  <a:close/>
                </a:path>
                <a:path w="3335020" h="2962275">
                  <a:moveTo>
                    <a:pt x="3284219" y="0"/>
                  </a:moveTo>
                  <a:lnTo>
                    <a:pt x="3256025" y="0"/>
                  </a:lnTo>
                  <a:lnTo>
                    <a:pt x="3256025" y="28955"/>
                  </a:lnTo>
                  <a:lnTo>
                    <a:pt x="3284219" y="28955"/>
                  </a:lnTo>
                  <a:lnTo>
                    <a:pt x="3284219" y="0"/>
                  </a:lnTo>
                  <a:close/>
                </a:path>
                <a:path w="3335020" h="2962275">
                  <a:moveTo>
                    <a:pt x="3305556" y="14477"/>
                  </a:moveTo>
                  <a:lnTo>
                    <a:pt x="3305556" y="35813"/>
                  </a:lnTo>
                  <a:lnTo>
                    <a:pt x="3334512" y="35813"/>
                  </a:lnTo>
                  <a:lnTo>
                    <a:pt x="3334512" y="28955"/>
                  </a:lnTo>
                  <a:lnTo>
                    <a:pt x="3313175" y="28955"/>
                  </a:lnTo>
                  <a:lnTo>
                    <a:pt x="3313175" y="22097"/>
                  </a:lnTo>
                  <a:lnTo>
                    <a:pt x="3305556" y="14477"/>
                  </a:lnTo>
                  <a:close/>
                </a:path>
                <a:path w="3335020" h="2962275">
                  <a:moveTo>
                    <a:pt x="3313175" y="22097"/>
                  </a:moveTo>
                  <a:lnTo>
                    <a:pt x="3313175" y="28955"/>
                  </a:lnTo>
                  <a:lnTo>
                    <a:pt x="3320034" y="28955"/>
                  </a:lnTo>
                  <a:lnTo>
                    <a:pt x="3313175" y="22097"/>
                  </a:lnTo>
                  <a:close/>
                </a:path>
                <a:path w="3335020" h="2962275">
                  <a:moveTo>
                    <a:pt x="3327654" y="0"/>
                  </a:moveTo>
                  <a:lnTo>
                    <a:pt x="3313175" y="0"/>
                  </a:lnTo>
                  <a:lnTo>
                    <a:pt x="3313175" y="22097"/>
                  </a:lnTo>
                  <a:lnTo>
                    <a:pt x="3320034" y="28955"/>
                  </a:lnTo>
                  <a:lnTo>
                    <a:pt x="3334512" y="28955"/>
                  </a:lnTo>
                  <a:lnTo>
                    <a:pt x="3334512" y="6857"/>
                  </a:lnTo>
                  <a:lnTo>
                    <a:pt x="3327654" y="0"/>
                  </a:lnTo>
                  <a:close/>
                </a:path>
                <a:path w="3335020" h="2962275">
                  <a:moveTo>
                    <a:pt x="3334512" y="64769"/>
                  </a:moveTo>
                  <a:lnTo>
                    <a:pt x="3305556" y="64769"/>
                  </a:lnTo>
                  <a:lnTo>
                    <a:pt x="3305556" y="92963"/>
                  </a:lnTo>
                  <a:lnTo>
                    <a:pt x="3334512" y="92963"/>
                  </a:lnTo>
                  <a:lnTo>
                    <a:pt x="3334512" y="64769"/>
                  </a:lnTo>
                  <a:close/>
                </a:path>
                <a:path w="3335020" h="2962275">
                  <a:moveTo>
                    <a:pt x="3334512" y="121919"/>
                  </a:moveTo>
                  <a:lnTo>
                    <a:pt x="3305556" y="121919"/>
                  </a:lnTo>
                  <a:lnTo>
                    <a:pt x="3305556" y="150113"/>
                  </a:lnTo>
                  <a:lnTo>
                    <a:pt x="3334512" y="150113"/>
                  </a:lnTo>
                  <a:lnTo>
                    <a:pt x="3334512" y="121919"/>
                  </a:lnTo>
                  <a:close/>
                </a:path>
                <a:path w="3335020" h="2962275">
                  <a:moveTo>
                    <a:pt x="3334512" y="179069"/>
                  </a:moveTo>
                  <a:lnTo>
                    <a:pt x="3305556" y="179069"/>
                  </a:lnTo>
                  <a:lnTo>
                    <a:pt x="3305556" y="207263"/>
                  </a:lnTo>
                  <a:lnTo>
                    <a:pt x="3334512" y="207263"/>
                  </a:lnTo>
                  <a:lnTo>
                    <a:pt x="3334512" y="179069"/>
                  </a:lnTo>
                  <a:close/>
                </a:path>
                <a:path w="3335020" h="2962275">
                  <a:moveTo>
                    <a:pt x="3334512" y="236219"/>
                  </a:moveTo>
                  <a:lnTo>
                    <a:pt x="3305556" y="236219"/>
                  </a:lnTo>
                  <a:lnTo>
                    <a:pt x="3305556" y="264413"/>
                  </a:lnTo>
                  <a:lnTo>
                    <a:pt x="3334512" y="264413"/>
                  </a:lnTo>
                  <a:lnTo>
                    <a:pt x="3334512" y="236219"/>
                  </a:lnTo>
                  <a:close/>
                </a:path>
                <a:path w="3335020" h="2962275">
                  <a:moveTo>
                    <a:pt x="3334512" y="293369"/>
                  </a:moveTo>
                  <a:lnTo>
                    <a:pt x="3305556" y="293369"/>
                  </a:lnTo>
                  <a:lnTo>
                    <a:pt x="3305556" y="321563"/>
                  </a:lnTo>
                  <a:lnTo>
                    <a:pt x="3334512" y="321563"/>
                  </a:lnTo>
                  <a:lnTo>
                    <a:pt x="3334512" y="293369"/>
                  </a:lnTo>
                  <a:close/>
                </a:path>
                <a:path w="3335020" h="2962275">
                  <a:moveTo>
                    <a:pt x="3334512" y="350519"/>
                  </a:moveTo>
                  <a:lnTo>
                    <a:pt x="3305556" y="350519"/>
                  </a:lnTo>
                  <a:lnTo>
                    <a:pt x="3305556" y="378713"/>
                  </a:lnTo>
                  <a:lnTo>
                    <a:pt x="3334512" y="378713"/>
                  </a:lnTo>
                  <a:lnTo>
                    <a:pt x="3334512" y="350519"/>
                  </a:lnTo>
                  <a:close/>
                </a:path>
                <a:path w="3335020" h="2962275">
                  <a:moveTo>
                    <a:pt x="3334512" y="407669"/>
                  </a:moveTo>
                  <a:lnTo>
                    <a:pt x="3305556" y="407669"/>
                  </a:lnTo>
                  <a:lnTo>
                    <a:pt x="3305556" y="435863"/>
                  </a:lnTo>
                  <a:lnTo>
                    <a:pt x="3334512" y="435863"/>
                  </a:lnTo>
                  <a:lnTo>
                    <a:pt x="3334512" y="407669"/>
                  </a:lnTo>
                  <a:close/>
                </a:path>
                <a:path w="3335020" h="2962275">
                  <a:moveTo>
                    <a:pt x="3334512" y="464819"/>
                  </a:moveTo>
                  <a:lnTo>
                    <a:pt x="3305556" y="464819"/>
                  </a:lnTo>
                  <a:lnTo>
                    <a:pt x="3305556" y="493013"/>
                  </a:lnTo>
                  <a:lnTo>
                    <a:pt x="3334512" y="493013"/>
                  </a:lnTo>
                  <a:lnTo>
                    <a:pt x="3334512" y="464819"/>
                  </a:lnTo>
                  <a:close/>
                </a:path>
                <a:path w="3335020" h="2962275">
                  <a:moveTo>
                    <a:pt x="3334512" y="521969"/>
                  </a:moveTo>
                  <a:lnTo>
                    <a:pt x="3305556" y="521969"/>
                  </a:lnTo>
                  <a:lnTo>
                    <a:pt x="3305556" y="550163"/>
                  </a:lnTo>
                  <a:lnTo>
                    <a:pt x="3334512" y="550163"/>
                  </a:lnTo>
                  <a:lnTo>
                    <a:pt x="3334512" y="521969"/>
                  </a:lnTo>
                  <a:close/>
                </a:path>
                <a:path w="3335020" h="2962275">
                  <a:moveTo>
                    <a:pt x="3334512" y="579119"/>
                  </a:moveTo>
                  <a:lnTo>
                    <a:pt x="3305556" y="579119"/>
                  </a:lnTo>
                  <a:lnTo>
                    <a:pt x="3305556" y="607313"/>
                  </a:lnTo>
                  <a:lnTo>
                    <a:pt x="3334512" y="607313"/>
                  </a:lnTo>
                  <a:lnTo>
                    <a:pt x="3334512" y="579119"/>
                  </a:lnTo>
                  <a:close/>
                </a:path>
                <a:path w="3335020" h="2962275">
                  <a:moveTo>
                    <a:pt x="3334512" y="636269"/>
                  </a:moveTo>
                  <a:lnTo>
                    <a:pt x="3305556" y="636269"/>
                  </a:lnTo>
                  <a:lnTo>
                    <a:pt x="3305556" y="664463"/>
                  </a:lnTo>
                  <a:lnTo>
                    <a:pt x="3334512" y="664463"/>
                  </a:lnTo>
                  <a:lnTo>
                    <a:pt x="3334512" y="636269"/>
                  </a:lnTo>
                  <a:close/>
                </a:path>
                <a:path w="3335020" h="2962275">
                  <a:moveTo>
                    <a:pt x="3334512" y="693419"/>
                  </a:moveTo>
                  <a:lnTo>
                    <a:pt x="3305556" y="693419"/>
                  </a:lnTo>
                  <a:lnTo>
                    <a:pt x="3305556" y="721613"/>
                  </a:lnTo>
                  <a:lnTo>
                    <a:pt x="3334512" y="721613"/>
                  </a:lnTo>
                  <a:lnTo>
                    <a:pt x="3334512" y="693419"/>
                  </a:lnTo>
                  <a:close/>
                </a:path>
                <a:path w="3335020" h="2962275">
                  <a:moveTo>
                    <a:pt x="3334512" y="750569"/>
                  </a:moveTo>
                  <a:lnTo>
                    <a:pt x="3305556" y="750569"/>
                  </a:lnTo>
                  <a:lnTo>
                    <a:pt x="3305556" y="778763"/>
                  </a:lnTo>
                  <a:lnTo>
                    <a:pt x="3334512" y="778763"/>
                  </a:lnTo>
                  <a:lnTo>
                    <a:pt x="3334512" y="750569"/>
                  </a:lnTo>
                  <a:close/>
                </a:path>
                <a:path w="3335020" h="2962275">
                  <a:moveTo>
                    <a:pt x="3334512" y="807719"/>
                  </a:moveTo>
                  <a:lnTo>
                    <a:pt x="3305556" y="807719"/>
                  </a:lnTo>
                  <a:lnTo>
                    <a:pt x="3305556" y="835913"/>
                  </a:lnTo>
                  <a:lnTo>
                    <a:pt x="3334512" y="835913"/>
                  </a:lnTo>
                  <a:lnTo>
                    <a:pt x="3334512" y="807719"/>
                  </a:lnTo>
                  <a:close/>
                </a:path>
                <a:path w="3335020" h="2962275">
                  <a:moveTo>
                    <a:pt x="3334512" y="864869"/>
                  </a:moveTo>
                  <a:lnTo>
                    <a:pt x="3305556" y="864869"/>
                  </a:lnTo>
                  <a:lnTo>
                    <a:pt x="3305556" y="893063"/>
                  </a:lnTo>
                  <a:lnTo>
                    <a:pt x="3334512" y="893063"/>
                  </a:lnTo>
                  <a:lnTo>
                    <a:pt x="3334512" y="864869"/>
                  </a:lnTo>
                  <a:close/>
                </a:path>
                <a:path w="3335020" h="2962275">
                  <a:moveTo>
                    <a:pt x="3334512" y="921257"/>
                  </a:moveTo>
                  <a:lnTo>
                    <a:pt x="3305556" y="921257"/>
                  </a:lnTo>
                  <a:lnTo>
                    <a:pt x="3305556" y="950213"/>
                  </a:lnTo>
                  <a:lnTo>
                    <a:pt x="3334512" y="950213"/>
                  </a:lnTo>
                  <a:lnTo>
                    <a:pt x="3334512" y="921257"/>
                  </a:lnTo>
                  <a:close/>
                </a:path>
                <a:path w="3335020" h="2962275">
                  <a:moveTo>
                    <a:pt x="3334512" y="978407"/>
                  </a:moveTo>
                  <a:lnTo>
                    <a:pt x="3305556" y="978407"/>
                  </a:lnTo>
                  <a:lnTo>
                    <a:pt x="3305556" y="1007363"/>
                  </a:lnTo>
                  <a:lnTo>
                    <a:pt x="3334512" y="1007363"/>
                  </a:lnTo>
                  <a:lnTo>
                    <a:pt x="3334512" y="978407"/>
                  </a:lnTo>
                  <a:close/>
                </a:path>
                <a:path w="3335020" h="2962275">
                  <a:moveTo>
                    <a:pt x="3334512" y="1035557"/>
                  </a:moveTo>
                  <a:lnTo>
                    <a:pt x="3305556" y="1035557"/>
                  </a:lnTo>
                  <a:lnTo>
                    <a:pt x="3305556" y="1064513"/>
                  </a:lnTo>
                  <a:lnTo>
                    <a:pt x="3334512" y="1064513"/>
                  </a:lnTo>
                  <a:lnTo>
                    <a:pt x="3334512" y="1035557"/>
                  </a:lnTo>
                  <a:close/>
                </a:path>
                <a:path w="3335020" h="2962275">
                  <a:moveTo>
                    <a:pt x="3334512" y="1092707"/>
                  </a:moveTo>
                  <a:lnTo>
                    <a:pt x="3305556" y="1092707"/>
                  </a:lnTo>
                  <a:lnTo>
                    <a:pt x="3305556" y="1121663"/>
                  </a:lnTo>
                  <a:lnTo>
                    <a:pt x="3334512" y="1121663"/>
                  </a:lnTo>
                  <a:lnTo>
                    <a:pt x="3334512" y="1092707"/>
                  </a:lnTo>
                  <a:close/>
                </a:path>
                <a:path w="3335020" h="2962275">
                  <a:moveTo>
                    <a:pt x="3334512" y="1149857"/>
                  </a:moveTo>
                  <a:lnTo>
                    <a:pt x="3305556" y="1149857"/>
                  </a:lnTo>
                  <a:lnTo>
                    <a:pt x="3305556" y="1178813"/>
                  </a:lnTo>
                  <a:lnTo>
                    <a:pt x="3334512" y="1178813"/>
                  </a:lnTo>
                  <a:lnTo>
                    <a:pt x="3334512" y="1149857"/>
                  </a:lnTo>
                  <a:close/>
                </a:path>
                <a:path w="3335020" h="2962275">
                  <a:moveTo>
                    <a:pt x="3334512" y="1207007"/>
                  </a:moveTo>
                  <a:lnTo>
                    <a:pt x="3305556" y="1207007"/>
                  </a:lnTo>
                  <a:lnTo>
                    <a:pt x="3305556" y="1235963"/>
                  </a:lnTo>
                  <a:lnTo>
                    <a:pt x="3334512" y="1235963"/>
                  </a:lnTo>
                  <a:lnTo>
                    <a:pt x="3334512" y="1207007"/>
                  </a:lnTo>
                  <a:close/>
                </a:path>
                <a:path w="3335020" h="2962275">
                  <a:moveTo>
                    <a:pt x="3334512" y="1264157"/>
                  </a:moveTo>
                  <a:lnTo>
                    <a:pt x="3305556" y="1264157"/>
                  </a:lnTo>
                  <a:lnTo>
                    <a:pt x="3305556" y="1293113"/>
                  </a:lnTo>
                  <a:lnTo>
                    <a:pt x="3334512" y="1293113"/>
                  </a:lnTo>
                  <a:lnTo>
                    <a:pt x="3334512" y="1264157"/>
                  </a:lnTo>
                  <a:close/>
                </a:path>
                <a:path w="3335020" h="2962275">
                  <a:moveTo>
                    <a:pt x="3334512" y="1321307"/>
                  </a:moveTo>
                  <a:lnTo>
                    <a:pt x="3305556" y="1321307"/>
                  </a:lnTo>
                  <a:lnTo>
                    <a:pt x="3305556" y="1350263"/>
                  </a:lnTo>
                  <a:lnTo>
                    <a:pt x="3334512" y="1350263"/>
                  </a:lnTo>
                  <a:lnTo>
                    <a:pt x="3334512" y="1321307"/>
                  </a:lnTo>
                  <a:close/>
                </a:path>
                <a:path w="3335020" h="2962275">
                  <a:moveTo>
                    <a:pt x="3334512" y="1378457"/>
                  </a:moveTo>
                  <a:lnTo>
                    <a:pt x="3305556" y="1378457"/>
                  </a:lnTo>
                  <a:lnTo>
                    <a:pt x="3305556" y="1407413"/>
                  </a:lnTo>
                  <a:lnTo>
                    <a:pt x="3334512" y="1407413"/>
                  </a:lnTo>
                  <a:lnTo>
                    <a:pt x="3334512" y="1378457"/>
                  </a:lnTo>
                  <a:close/>
                </a:path>
                <a:path w="3335020" h="2962275">
                  <a:moveTo>
                    <a:pt x="3334512" y="1435607"/>
                  </a:moveTo>
                  <a:lnTo>
                    <a:pt x="3305556" y="1435607"/>
                  </a:lnTo>
                  <a:lnTo>
                    <a:pt x="3305556" y="1464563"/>
                  </a:lnTo>
                  <a:lnTo>
                    <a:pt x="3334512" y="1464563"/>
                  </a:lnTo>
                  <a:lnTo>
                    <a:pt x="3334512" y="1435607"/>
                  </a:lnTo>
                  <a:close/>
                </a:path>
                <a:path w="3335020" h="2962275">
                  <a:moveTo>
                    <a:pt x="3334512" y="1492757"/>
                  </a:moveTo>
                  <a:lnTo>
                    <a:pt x="3305556" y="1492757"/>
                  </a:lnTo>
                  <a:lnTo>
                    <a:pt x="3305556" y="1521713"/>
                  </a:lnTo>
                  <a:lnTo>
                    <a:pt x="3334512" y="1521713"/>
                  </a:lnTo>
                  <a:lnTo>
                    <a:pt x="3334512" y="1492757"/>
                  </a:lnTo>
                  <a:close/>
                </a:path>
                <a:path w="3335020" h="2962275">
                  <a:moveTo>
                    <a:pt x="3334512" y="1549907"/>
                  </a:moveTo>
                  <a:lnTo>
                    <a:pt x="3305556" y="1549907"/>
                  </a:lnTo>
                  <a:lnTo>
                    <a:pt x="3305556" y="1578863"/>
                  </a:lnTo>
                  <a:lnTo>
                    <a:pt x="3334512" y="1578863"/>
                  </a:lnTo>
                  <a:lnTo>
                    <a:pt x="3334512" y="1549907"/>
                  </a:lnTo>
                  <a:close/>
                </a:path>
                <a:path w="3335020" h="2962275">
                  <a:moveTo>
                    <a:pt x="3334512" y="1607057"/>
                  </a:moveTo>
                  <a:lnTo>
                    <a:pt x="3305556" y="1607057"/>
                  </a:lnTo>
                  <a:lnTo>
                    <a:pt x="3305556" y="1636013"/>
                  </a:lnTo>
                  <a:lnTo>
                    <a:pt x="3334512" y="1636013"/>
                  </a:lnTo>
                  <a:lnTo>
                    <a:pt x="3334512" y="1607057"/>
                  </a:lnTo>
                  <a:close/>
                </a:path>
                <a:path w="3335020" h="2962275">
                  <a:moveTo>
                    <a:pt x="3334512" y="1664207"/>
                  </a:moveTo>
                  <a:lnTo>
                    <a:pt x="3305556" y="1664207"/>
                  </a:lnTo>
                  <a:lnTo>
                    <a:pt x="3305556" y="1693163"/>
                  </a:lnTo>
                  <a:lnTo>
                    <a:pt x="3334512" y="1693163"/>
                  </a:lnTo>
                  <a:lnTo>
                    <a:pt x="3334512" y="1664207"/>
                  </a:lnTo>
                  <a:close/>
                </a:path>
                <a:path w="3335020" h="2962275">
                  <a:moveTo>
                    <a:pt x="3334512" y="1721357"/>
                  </a:moveTo>
                  <a:lnTo>
                    <a:pt x="3305556" y="1721357"/>
                  </a:lnTo>
                  <a:lnTo>
                    <a:pt x="3305556" y="1750313"/>
                  </a:lnTo>
                  <a:lnTo>
                    <a:pt x="3334512" y="1750313"/>
                  </a:lnTo>
                  <a:lnTo>
                    <a:pt x="3334512" y="1721357"/>
                  </a:lnTo>
                  <a:close/>
                </a:path>
                <a:path w="3335020" h="2962275">
                  <a:moveTo>
                    <a:pt x="3334512" y="1778507"/>
                  </a:moveTo>
                  <a:lnTo>
                    <a:pt x="3305556" y="1778507"/>
                  </a:lnTo>
                  <a:lnTo>
                    <a:pt x="3305556" y="1806702"/>
                  </a:lnTo>
                  <a:lnTo>
                    <a:pt x="3334512" y="1806702"/>
                  </a:lnTo>
                  <a:lnTo>
                    <a:pt x="3334512" y="1778507"/>
                  </a:lnTo>
                  <a:close/>
                </a:path>
                <a:path w="3335020" h="2962275">
                  <a:moveTo>
                    <a:pt x="3334512" y="1835657"/>
                  </a:moveTo>
                  <a:lnTo>
                    <a:pt x="3305556" y="1835657"/>
                  </a:lnTo>
                  <a:lnTo>
                    <a:pt x="3305556" y="1863852"/>
                  </a:lnTo>
                  <a:lnTo>
                    <a:pt x="3334512" y="1863852"/>
                  </a:lnTo>
                  <a:lnTo>
                    <a:pt x="3334512" y="1835657"/>
                  </a:lnTo>
                  <a:close/>
                </a:path>
                <a:path w="3335020" h="2962275">
                  <a:moveTo>
                    <a:pt x="3334512" y="1892807"/>
                  </a:moveTo>
                  <a:lnTo>
                    <a:pt x="3305556" y="1892807"/>
                  </a:lnTo>
                  <a:lnTo>
                    <a:pt x="3305556" y="1921002"/>
                  </a:lnTo>
                  <a:lnTo>
                    <a:pt x="3334512" y="1921002"/>
                  </a:lnTo>
                  <a:lnTo>
                    <a:pt x="3334512" y="1892807"/>
                  </a:lnTo>
                  <a:close/>
                </a:path>
                <a:path w="3335020" h="2962275">
                  <a:moveTo>
                    <a:pt x="3334512" y="1949957"/>
                  </a:moveTo>
                  <a:lnTo>
                    <a:pt x="3305556" y="1949957"/>
                  </a:lnTo>
                  <a:lnTo>
                    <a:pt x="3305556" y="1978152"/>
                  </a:lnTo>
                  <a:lnTo>
                    <a:pt x="3334512" y="1978152"/>
                  </a:lnTo>
                  <a:lnTo>
                    <a:pt x="3334512" y="1949957"/>
                  </a:lnTo>
                  <a:close/>
                </a:path>
                <a:path w="3335020" h="2962275">
                  <a:moveTo>
                    <a:pt x="3334512" y="2007107"/>
                  </a:moveTo>
                  <a:lnTo>
                    <a:pt x="3305556" y="2007107"/>
                  </a:lnTo>
                  <a:lnTo>
                    <a:pt x="3305556" y="2035302"/>
                  </a:lnTo>
                  <a:lnTo>
                    <a:pt x="3334512" y="2035302"/>
                  </a:lnTo>
                  <a:lnTo>
                    <a:pt x="3334512" y="2007107"/>
                  </a:lnTo>
                  <a:close/>
                </a:path>
                <a:path w="3335020" h="2962275">
                  <a:moveTo>
                    <a:pt x="3334512" y="2064257"/>
                  </a:moveTo>
                  <a:lnTo>
                    <a:pt x="3305556" y="2064257"/>
                  </a:lnTo>
                  <a:lnTo>
                    <a:pt x="3305556" y="2092452"/>
                  </a:lnTo>
                  <a:lnTo>
                    <a:pt x="3334512" y="2092452"/>
                  </a:lnTo>
                  <a:lnTo>
                    <a:pt x="3334512" y="2064257"/>
                  </a:lnTo>
                  <a:close/>
                </a:path>
                <a:path w="3335020" h="2962275">
                  <a:moveTo>
                    <a:pt x="3334512" y="2121407"/>
                  </a:moveTo>
                  <a:lnTo>
                    <a:pt x="3305556" y="2121407"/>
                  </a:lnTo>
                  <a:lnTo>
                    <a:pt x="3305556" y="2149602"/>
                  </a:lnTo>
                  <a:lnTo>
                    <a:pt x="3334512" y="2149602"/>
                  </a:lnTo>
                  <a:lnTo>
                    <a:pt x="3334512" y="2121407"/>
                  </a:lnTo>
                  <a:close/>
                </a:path>
                <a:path w="3335020" h="2962275">
                  <a:moveTo>
                    <a:pt x="3334512" y="2178557"/>
                  </a:moveTo>
                  <a:lnTo>
                    <a:pt x="3305556" y="2178557"/>
                  </a:lnTo>
                  <a:lnTo>
                    <a:pt x="3305556" y="2206752"/>
                  </a:lnTo>
                  <a:lnTo>
                    <a:pt x="3334512" y="2206752"/>
                  </a:lnTo>
                  <a:lnTo>
                    <a:pt x="3334512" y="2178557"/>
                  </a:lnTo>
                  <a:close/>
                </a:path>
                <a:path w="3335020" h="2962275">
                  <a:moveTo>
                    <a:pt x="3334512" y="2235707"/>
                  </a:moveTo>
                  <a:lnTo>
                    <a:pt x="3305556" y="2235707"/>
                  </a:lnTo>
                  <a:lnTo>
                    <a:pt x="3305556" y="2263902"/>
                  </a:lnTo>
                  <a:lnTo>
                    <a:pt x="3334512" y="2263902"/>
                  </a:lnTo>
                  <a:lnTo>
                    <a:pt x="3334512" y="2235707"/>
                  </a:lnTo>
                  <a:close/>
                </a:path>
                <a:path w="3335020" h="2962275">
                  <a:moveTo>
                    <a:pt x="3334512" y="2292857"/>
                  </a:moveTo>
                  <a:lnTo>
                    <a:pt x="3305556" y="2292857"/>
                  </a:lnTo>
                  <a:lnTo>
                    <a:pt x="3305556" y="2321052"/>
                  </a:lnTo>
                  <a:lnTo>
                    <a:pt x="3334512" y="2321052"/>
                  </a:lnTo>
                  <a:lnTo>
                    <a:pt x="3334512" y="2292857"/>
                  </a:lnTo>
                  <a:close/>
                </a:path>
                <a:path w="3335020" h="2962275">
                  <a:moveTo>
                    <a:pt x="3334512" y="2350007"/>
                  </a:moveTo>
                  <a:lnTo>
                    <a:pt x="3305556" y="2350007"/>
                  </a:lnTo>
                  <a:lnTo>
                    <a:pt x="3305556" y="2378202"/>
                  </a:lnTo>
                  <a:lnTo>
                    <a:pt x="3334512" y="2378202"/>
                  </a:lnTo>
                  <a:lnTo>
                    <a:pt x="3334512" y="2350007"/>
                  </a:lnTo>
                  <a:close/>
                </a:path>
                <a:path w="3335020" h="2962275">
                  <a:moveTo>
                    <a:pt x="3334512" y="2407157"/>
                  </a:moveTo>
                  <a:lnTo>
                    <a:pt x="3305556" y="2407157"/>
                  </a:lnTo>
                  <a:lnTo>
                    <a:pt x="3305556" y="2435352"/>
                  </a:lnTo>
                  <a:lnTo>
                    <a:pt x="3334512" y="2435352"/>
                  </a:lnTo>
                  <a:lnTo>
                    <a:pt x="3334512" y="2407157"/>
                  </a:lnTo>
                  <a:close/>
                </a:path>
                <a:path w="3335020" h="2962275">
                  <a:moveTo>
                    <a:pt x="3334512" y="2464307"/>
                  </a:moveTo>
                  <a:lnTo>
                    <a:pt x="3305556" y="2464307"/>
                  </a:lnTo>
                  <a:lnTo>
                    <a:pt x="3305556" y="2492502"/>
                  </a:lnTo>
                  <a:lnTo>
                    <a:pt x="3334512" y="2492502"/>
                  </a:lnTo>
                  <a:lnTo>
                    <a:pt x="3334512" y="2464307"/>
                  </a:lnTo>
                  <a:close/>
                </a:path>
                <a:path w="3335020" h="2962275">
                  <a:moveTo>
                    <a:pt x="3334512" y="2521457"/>
                  </a:moveTo>
                  <a:lnTo>
                    <a:pt x="3305556" y="2521457"/>
                  </a:lnTo>
                  <a:lnTo>
                    <a:pt x="3305556" y="2549652"/>
                  </a:lnTo>
                  <a:lnTo>
                    <a:pt x="3334512" y="2549652"/>
                  </a:lnTo>
                  <a:lnTo>
                    <a:pt x="3334512" y="2521457"/>
                  </a:lnTo>
                  <a:close/>
                </a:path>
                <a:path w="3335020" h="2962275">
                  <a:moveTo>
                    <a:pt x="3334512" y="2578607"/>
                  </a:moveTo>
                  <a:lnTo>
                    <a:pt x="3305556" y="2578607"/>
                  </a:lnTo>
                  <a:lnTo>
                    <a:pt x="3305556" y="2606802"/>
                  </a:lnTo>
                  <a:lnTo>
                    <a:pt x="3334512" y="2606802"/>
                  </a:lnTo>
                  <a:lnTo>
                    <a:pt x="3334512" y="2578607"/>
                  </a:lnTo>
                  <a:close/>
                </a:path>
                <a:path w="3335020" h="2962275">
                  <a:moveTo>
                    <a:pt x="3334512" y="2635757"/>
                  </a:moveTo>
                  <a:lnTo>
                    <a:pt x="3305556" y="2635757"/>
                  </a:lnTo>
                  <a:lnTo>
                    <a:pt x="3305556" y="2663952"/>
                  </a:lnTo>
                  <a:lnTo>
                    <a:pt x="3334512" y="2663952"/>
                  </a:lnTo>
                  <a:lnTo>
                    <a:pt x="3334512" y="2635757"/>
                  </a:lnTo>
                  <a:close/>
                </a:path>
                <a:path w="3335020" h="2962275">
                  <a:moveTo>
                    <a:pt x="3334512" y="2692907"/>
                  </a:moveTo>
                  <a:lnTo>
                    <a:pt x="3305556" y="2692907"/>
                  </a:lnTo>
                  <a:lnTo>
                    <a:pt x="3305556" y="2721102"/>
                  </a:lnTo>
                  <a:lnTo>
                    <a:pt x="3334512" y="2721102"/>
                  </a:lnTo>
                  <a:lnTo>
                    <a:pt x="3334512" y="2692907"/>
                  </a:lnTo>
                  <a:close/>
                </a:path>
                <a:path w="3335020" h="2962275">
                  <a:moveTo>
                    <a:pt x="3334512" y="2749295"/>
                  </a:moveTo>
                  <a:lnTo>
                    <a:pt x="3305556" y="2749295"/>
                  </a:lnTo>
                  <a:lnTo>
                    <a:pt x="3305556" y="2778251"/>
                  </a:lnTo>
                  <a:lnTo>
                    <a:pt x="3334512" y="2778251"/>
                  </a:lnTo>
                  <a:lnTo>
                    <a:pt x="3334512" y="2749295"/>
                  </a:lnTo>
                  <a:close/>
                </a:path>
                <a:path w="3335020" h="2962275">
                  <a:moveTo>
                    <a:pt x="3334512" y="2806445"/>
                  </a:moveTo>
                  <a:lnTo>
                    <a:pt x="3305556" y="2806445"/>
                  </a:lnTo>
                  <a:lnTo>
                    <a:pt x="3305556" y="2835401"/>
                  </a:lnTo>
                  <a:lnTo>
                    <a:pt x="3334512" y="2835401"/>
                  </a:lnTo>
                  <a:lnTo>
                    <a:pt x="3334512" y="2806445"/>
                  </a:lnTo>
                  <a:close/>
                </a:path>
                <a:path w="3335020" h="2962275">
                  <a:moveTo>
                    <a:pt x="3334512" y="2863595"/>
                  </a:moveTo>
                  <a:lnTo>
                    <a:pt x="3305556" y="2863595"/>
                  </a:lnTo>
                  <a:lnTo>
                    <a:pt x="3305556" y="2892551"/>
                  </a:lnTo>
                  <a:lnTo>
                    <a:pt x="3334512" y="2892551"/>
                  </a:lnTo>
                  <a:lnTo>
                    <a:pt x="3334512" y="2863595"/>
                  </a:lnTo>
                  <a:close/>
                </a:path>
                <a:path w="3335020" h="2962275">
                  <a:moveTo>
                    <a:pt x="3317747" y="2904743"/>
                  </a:moveTo>
                  <a:lnTo>
                    <a:pt x="3288791" y="2904743"/>
                  </a:lnTo>
                  <a:lnTo>
                    <a:pt x="3288791" y="2932937"/>
                  </a:lnTo>
                  <a:lnTo>
                    <a:pt x="3317747" y="2932937"/>
                  </a:lnTo>
                  <a:lnTo>
                    <a:pt x="3317747" y="2904743"/>
                  </a:lnTo>
                  <a:close/>
                </a:path>
                <a:path w="3335020" h="2962275">
                  <a:moveTo>
                    <a:pt x="3260597" y="2904743"/>
                  </a:moveTo>
                  <a:lnTo>
                    <a:pt x="3231641" y="2904743"/>
                  </a:lnTo>
                  <a:lnTo>
                    <a:pt x="3231641" y="2932937"/>
                  </a:lnTo>
                  <a:lnTo>
                    <a:pt x="3260597" y="2932937"/>
                  </a:lnTo>
                  <a:lnTo>
                    <a:pt x="3260597" y="2904743"/>
                  </a:lnTo>
                  <a:close/>
                </a:path>
                <a:path w="3335020" h="2962275">
                  <a:moveTo>
                    <a:pt x="3203447" y="2904743"/>
                  </a:moveTo>
                  <a:lnTo>
                    <a:pt x="3175253" y="2904743"/>
                  </a:lnTo>
                  <a:lnTo>
                    <a:pt x="3175253" y="2932937"/>
                  </a:lnTo>
                  <a:lnTo>
                    <a:pt x="3203447" y="2932937"/>
                  </a:lnTo>
                  <a:lnTo>
                    <a:pt x="3203447" y="2904743"/>
                  </a:lnTo>
                  <a:close/>
                </a:path>
                <a:path w="3335020" h="2962275">
                  <a:moveTo>
                    <a:pt x="3146297" y="2904743"/>
                  </a:moveTo>
                  <a:lnTo>
                    <a:pt x="3118103" y="2904743"/>
                  </a:lnTo>
                  <a:lnTo>
                    <a:pt x="3118103" y="2932937"/>
                  </a:lnTo>
                  <a:lnTo>
                    <a:pt x="3146297" y="2932937"/>
                  </a:lnTo>
                  <a:lnTo>
                    <a:pt x="3146297" y="2904743"/>
                  </a:lnTo>
                  <a:close/>
                </a:path>
                <a:path w="3335020" h="2962275">
                  <a:moveTo>
                    <a:pt x="3089147" y="2904743"/>
                  </a:moveTo>
                  <a:lnTo>
                    <a:pt x="3060953" y="2904743"/>
                  </a:lnTo>
                  <a:lnTo>
                    <a:pt x="3060953" y="2932937"/>
                  </a:lnTo>
                  <a:lnTo>
                    <a:pt x="3089147" y="2932937"/>
                  </a:lnTo>
                  <a:lnTo>
                    <a:pt x="3089147" y="2904743"/>
                  </a:lnTo>
                  <a:close/>
                </a:path>
                <a:path w="3335020" h="2962275">
                  <a:moveTo>
                    <a:pt x="3031998" y="2904743"/>
                  </a:moveTo>
                  <a:lnTo>
                    <a:pt x="3003804" y="2904743"/>
                  </a:lnTo>
                  <a:lnTo>
                    <a:pt x="3003804" y="2932937"/>
                  </a:lnTo>
                  <a:lnTo>
                    <a:pt x="3031998" y="2932937"/>
                  </a:lnTo>
                  <a:lnTo>
                    <a:pt x="3031998" y="2904743"/>
                  </a:lnTo>
                  <a:close/>
                </a:path>
                <a:path w="3335020" h="2962275">
                  <a:moveTo>
                    <a:pt x="2974848" y="2904743"/>
                  </a:moveTo>
                  <a:lnTo>
                    <a:pt x="2946654" y="2904743"/>
                  </a:lnTo>
                  <a:lnTo>
                    <a:pt x="2946654" y="2932937"/>
                  </a:lnTo>
                  <a:lnTo>
                    <a:pt x="2974848" y="2932937"/>
                  </a:lnTo>
                  <a:lnTo>
                    <a:pt x="2974848" y="2904743"/>
                  </a:lnTo>
                  <a:close/>
                </a:path>
                <a:path w="3335020" h="2962275">
                  <a:moveTo>
                    <a:pt x="2917698" y="2904743"/>
                  </a:moveTo>
                  <a:lnTo>
                    <a:pt x="2889504" y="2904743"/>
                  </a:lnTo>
                  <a:lnTo>
                    <a:pt x="2889504" y="2932937"/>
                  </a:lnTo>
                  <a:lnTo>
                    <a:pt x="2917698" y="2932937"/>
                  </a:lnTo>
                  <a:lnTo>
                    <a:pt x="2917698" y="2904743"/>
                  </a:lnTo>
                  <a:close/>
                </a:path>
                <a:path w="3335020" h="2962275">
                  <a:moveTo>
                    <a:pt x="2860548" y="2904743"/>
                  </a:moveTo>
                  <a:lnTo>
                    <a:pt x="2832354" y="2904743"/>
                  </a:lnTo>
                  <a:lnTo>
                    <a:pt x="2832354" y="2932937"/>
                  </a:lnTo>
                  <a:lnTo>
                    <a:pt x="2860548" y="2932937"/>
                  </a:lnTo>
                  <a:lnTo>
                    <a:pt x="2860548" y="2904743"/>
                  </a:lnTo>
                  <a:close/>
                </a:path>
                <a:path w="3335020" h="2962275">
                  <a:moveTo>
                    <a:pt x="2829305" y="2875787"/>
                  </a:moveTo>
                  <a:lnTo>
                    <a:pt x="2743200" y="2918459"/>
                  </a:lnTo>
                  <a:lnTo>
                    <a:pt x="2829305" y="2961893"/>
                  </a:lnTo>
                  <a:lnTo>
                    <a:pt x="2829305" y="2875787"/>
                  </a:lnTo>
                  <a:close/>
                </a:path>
              </a:pathLst>
            </a:custGeom>
            <a:solidFill>
              <a:srgbClr val="FF0000"/>
            </a:solidFill>
          </p:spPr>
          <p:txBody>
            <a:bodyPr wrap="square" lIns="0" tIns="0" rIns="0" bIns="0" rtlCol="0"/>
            <a:lstStyle/>
            <a:p/>
          </p:txBody>
        </p:sp>
      </p:grpSp>
      <p:grpSp>
        <p:nvGrpSpPr>
          <p:cNvPr id="23" name="object 23" descr=""/>
          <p:cNvGrpSpPr/>
          <p:nvPr/>
        </p:nvGrpSpPr>
        <p:grpSpPr>
          <a:xfrm>
            <a:off x="2428881" y="7291964"/>
            <a:ext cx="4111625" cy="2739390"/>
            <a:chOff x="2428881" y="7291964"/>
            <a:chExt cx="4111625" cy="2739390"/>
          </a:xfrm>
        </p:grpSpPr>
        <p:pic>
          <p:nvPicPr>
            <p:cNvPr id="24" name="object 24" descr=""/>
            <p:cNvPicPr/>
            <p:nvPr/>
          </p:nvPicPr>
          <p:blipFill>
            <a:blip r:embed="rId5" cstate="print"/>
            <a:stretch>
              <a:fillRect/>
            </a:stretch>
          </p:blipFill>
          <p:spPr>
            <a:xfrm>
              <a:off x="2475738" y="8096249"/>
              <a:ext cx="2017014" cy="1040891"/>
            </a:xfrm>
            <a:prstGeom prst="rect">
              <a:avLst/>
            </a:prstGeom>
          </p:spPr>
        </p:pic>
        <p:sp>
          <p:nvSpPr>
            <p:cNvPr id="25" name="object 25" descr=""/>
            <p:cNvSpPr/>
            <p:nvPr/>
          </p:nvSpPr>
          <p:spPr>
            <a:xfrm>
              <a:off x="2471166" y="8091677"/>
              <a:ext cx="2026920" cy="1050290"/>
            </a:xfrm>
            <a:custGeom>
              <a:avLst/>
              <a:gdLst/>
              <a:ahLst/>
              <a:cxnLst/>
              <a:rect l="l" t="t" r="r" b="b"/>
              <a:pathLst>
                <a:path w="2026920" h="1050290">
                  <a:moveTo>
                    <a:pt x="0" y="0"/>
                  </a:moveTo>
                  <a:lnTo>
                    <a:pt x="2026920" y="0"/>
                  </a:lnTo>
                  <a:lnTo>
                    <a:pt x="2026920" y="1050036"/>
                  </a:lnTo>
                  <a:lnTo>
                    <a:pt x="0" y="1050036"/>
                  </a:lnTo>
                  <a:lnTo>
                    <a:pt x="0" y="0"/>
                  </a:lnTo>
                  <a:close/>
                </a:path>
              </a:pathLst>
            </a:custGeom>
            <a:ln w="9525">
              <a:solidFill>
                <a:srgbClr val="FF0000"/>
              </a:solidFill>
            </a:ln>
          </p:spPr>
          <p:txBody>
            <a:bodyPr wrap="square" lIns="0" tIns="0" rIns="0" bIns="0" rtlCol="0"/>
            <a:lstStyle/>
            <a:p/>
          </p:txBody>
        </p:sp>
        <p:sp>
          <p:nvSpPr>
            <p:cNvPr id="26" name="object 26" descr=""/>
            <p:cNvSpPr/>
            <p:nvPr/>
          </p:nvSpPr>
          <p:spPr>
            <a:xfrm>
              <a:off x="2807970" y="7815071"/>
              <a:ext cx="193675" cy="335280"/>
            </a:xfrm>
            <a:custGeom>
              <a:avLst/>
              <a:gdLst/>
              <a:ahLst/>
              <a:cxnLst/>
              <a:rect l="l" t="t" r="r" b="b"/>
              <a:pathLst>
                <a:path w="193675" h="335279">
                  <a:moveTo>
                    <a:pt x="122700" y="243829"/>
                  </a:moveTo>
                  <a:lnTo>
                    <a:pt x="89153" y="262128"/>
                  </a:lnTo>
                  <a:lnTo>
                    <a:pt x="193547" y="335280"/>
                  </a:lnTo>
                  <a:lnTo>
                    <a:pt x="191370" y="262128"/>
                  </a:lnTo>
                  <a:lnTo>
                    <a:pt x="191325" y="260604"/>
                  </a:lnTo>
                  <a:lnTo>
                    <a:pt x="131825" y="260604"/>
                  </a:lnTo>
                  <a:lnTo>
                    <a:pt x="122700" y="243829"/>
                  </a:lnTo>
                  <a:close/>
                </a:path>
                <a:path w="193675" h="335279">
                  <a:moveTo>
                    <a:pt x="156228" y="225541"/>
                  </a:moveTo>
                  <a:lnTo>
                    <a:pt x="122700" y="243829"/>
                  </a:lnTo>
                  <a:lnTo>
                    <a:pt x="131825" y="260604"/>
                  </a:lnTo>
                  <a:lnTo>
                    <a:pt x="165353" y="242315"/>
                  </a:lnTo>
                  <a:lnTo>
                    <a:pt x="156228" y="225541"/>
                  </a:lnTo>
                  <a:close/>
                </a:path>
                <a:path w="193675" h="335279">
                  <a:moveTo>
                    <a:pt x="189737" y="207264"/>
                  </a:moveTo>
                  <a:lnTo>
                    <a:pt x="156228" y="225541"/>
                  </a:lnTo>
                  <a:lnTo>
                    <a:pt x="165353" y="242315"/>
                  </a:lnTo>
                  <a:lnTo>
                    <a:pt x="131825" y="260604"/>
                  </a:lnTo>
                  <a:lnTo>
                    <a:pt x="191325" y="260604"/>
                  </a:lnTo>
                  <a:lnTo>
                    <a:pt x="189737" y="207264"/>
                  </a:lnTo>
                  <a:close/>
                </a:path>
                <a:path w="193675" h="335279">
                  <a:moveTo>
                    <a:pt x="33527" y="0"/>
                  </a:moveTo>
                  <a:lnTo>
                    <a:pt x="0" y="18288"/>
                  </a:lnTo>
                  <a:lnTo>
                    <a:pt x="122700" y="243829"/>
                  </a:lnTo>
                  <a:lnTo>
                    <a:pt x="156228" y="225541"/>
                  </a:lnTo>
                  <a:lnTo>
                    <a:pt x="33527" y="0"/>
                  </a:lnTo>
                  <a:close/>
                </a:path>
              </a:pathLst>
            </a:custGeom>
            <a:solidFill>
              <a:srgbClr val="FF0000"/>
            </a:solidFill>
          </p:spPr>
          <p:txBody>
            <a:bodyPr wrap="square" lIns="0" tIns="0" rIns="0" bIns="0" rtlCol="0"/>
            <a:lstStyle/>
            <a:p/>
          </p:txBody>
        </p:sp>
        <p:sp>
          <p:nvSpPr>
            <p:cNvPr id="27" name="object 27" descr=""/>
            <p:cNvSpPr/>
            <p:nvPr/>
          </p:nvSpPr>
          <p:spPr>
            <a:xfrm>
              <a:off x="2438400" y="8735567"/>
              <a:ext cx="1470025" cy="178435"/>
            </a:xfrm>
            <a:custGeom>
              <a:avLst/>
              <a:gdLst/>
              <a:ahLst/>
              <a:cxnLst/>
              <a:rect l="l" t="t" r="r" b="b"/>
              <a:pathLst>
                <a:path w="1470025" h="178434">
                  <a:moveTo>
                    <a:pt x="0" y="29717"/>
                  </a:moveTo>
                  <a:lnTo>
                    <a:pt x="2393" y="18323"/>
                  </a:lnTo>
                  <a:lnTo>
                    <a:pt x="8858" y="8858"/>
                  </a:lnTo>
                  <a:lnTo>
                    <a:pt x="18323" y="2393"/>
                  </a:lnTo>
                  <a:lnTo>
                    <a:pt x="29718" y="0"/>
                  </a:lnTo>
                  <a:lnTo>
                    <a:pt x="1440180" y="0"/>
                  </a:lnTo>
                  <a:lnTo>
                    <a:pt x="1451895" y="2393"/>
                  </a:lnTo>
                  <a:lnTo>
                    <a:pt x="1461325" y="8858"/>
                  </a:lnTo>
                  <a:lnTo>
                    <a:pt x="1467612" y="18323"/>
                  </a:lnTo>
                  <a:lnTo>
                    <a:pt x="1469898" y="29717"/>
                  </a:lnTo>
                  <a:lnTo>
                    <a:pt x="1469898" y="148589"/>
                  </a:lnTo>
                  <a:lnTo>
                    <a:pt x="1467612" y="159984"/>
                  </a:lnTo>
                  <a:lnTo>
                    <a:pt x="1461325" y="169449"/>
                  </a:lnTo>
                  <a:lnTo>
                    <a:pt x="1451895" y="175914"/>
                  </a:lnTo>
                  <a:lnTo>
                    <a:pt x="1440180" y="178307"/>
                  </a:lnTo>
                  <a:lnTo>
                    <a:pt x="29718" y="178307"/>
                  </a:lnTo>
                  <a:lnTo>
                    <a:pt x="18323" y="175914"/>
                  </a:lnTo>
                  <a:lnTo>
                    <a:pt x="8858" y="169449"/>
                  </a:lnTo>
                  <a:lnTo>
                    <a:pt x="2393" y="159984"/>
                  </a:lnTo>
                  <a:lnTo>
                    <a:pt x="0" y="148589"/>
                  </a:lnTo>
                  <a:lnTo>
                    <a:pt x="0" y="29717"/>
                  </a:lnTo>
                  <a:close/>
                </a:path>
              </a:pathLst>
            </a:custGeom>
            <a:ln w="19037">
              <a:solidFill>
                <a:srgbClr val="FF0000"/>
              </a:solidFill>
            </a:ln>
          </p:spPr>
          <p:txBody>
            <a:bodyPr wrap="square" lIns="0" tIns="0" rIns="0" bIns="0" rtlCol="0"/>
            <a:lstStyle/>
            <a:p/>
          </p:txBody>
        </p:sp>
        <p:sp>
          <p:nvSpPr>
            <p:cNvPr id="28" name="object 28" descr=""/>
            <p:cNvSpPr/>
            <p:nvPr/>
          </p:nvSpPr>
          <p:spPr>
            <a:xfrm>
              <a:off x="3625596" y="7301483"/>
              <a:ext cx="1097280" cy="776605"/>
            </a:xfrm>
            <a:custGeom>
              <a:avLst/>
              <a:gdLst/>
              <a:ahLst/>
              <a:cxnLst/>
              <a:rect l="l" t="t" r="r" b="b"/>
              <a:pathLst>
                <a:path w="1097279" h="776604">
                  <a:moveTo>
                    <a:pt x="0" y="129539"/>
                  </a:moveTo>
                  <a:lnTo>
                    <a:pt x="10167" y="79081"/>
                  </a:lnTo>
                  <a:lnTo>
                    <a:pt x="37909" y="37909"/>
                  </a:lnTo>
                  <a:lnTo>
                    <a:pt x="79081" y="10167"/>
                  </a:lnTo>
                  <a:lnTo>
                    <a:pt x="129539" y="0"/>
                  </a:lnTo>
                  <a:lnTo>
                    <a:pt x="967740" y="0"/>
                  </a:lnTo>
                  <a:lnTo>
                    <a:pt x="1018198" y="10167"/>
                  </a:lnTo>
                  <a:lnTo>
                    <a:pt x="1059370" y="37909"/>
                  </a:lnTo>
                  <a:lnTo>
                    <a:pt x="1087112" y="79081"/>
                  </a:lnTo>
                  <a:lnTo>
                    <a:pt x="1097280" y="129539"/>
                  </a:lnTo>
                  <a:lnTo>
                    <a:pt x="1097280" y="646937"/>
                  </a:lnTo>
                  <a:lnTo>
                    <a:pt x="1087112" y="697396"/>
                  </a:lnTo>
                  <a:lnTo>
                    <a:pt x="1059370" y="738568"/>
                  </a:lnTo>
                  <a:lnTo>
                    <a:pt x="1018198" y="766310"/>
                  </a:lnTo>
                  <a:lnTo>
                    <a:pt x="967740" y="776477"/>
                  </a:lnTo>
                  <a:lnTo>
                    <a:pt x="129539" y="776477"/>
                  </a:lnTo>
                  <a:lnTo>
                    <a:pt x="79081" y="766310"/>
                  </a:lnTo>
                  <a:lnTo>
                    <a:pt x="37909" y="738568"/>
                  </a:lnTo>
                  <a:lnTo>
                    <a:pt x="10167" y="697396"/>
                  </a:lnTo>
                  <a:lnTo>
                    <a:pt x="0" y="646937"/>
                  </a:lnTo>
                  <a:lnTo>
                    <a:pt x="0" y="129539"/>
                  </a:lnTo>
                  <a:close/>
                </a:path>
              </a:pathLst>
            </a:custGeom>
            <a:ln w="19037">
              <a:solidFill>
                <a:srgbClr val="006FBF"/>
              </a:solidFill>
            </a:ln>
          </p:spPr>
          <p:txBody>
            <a:bodyPr wrap="square" lIns="0" tIns="0" rIns="0" bIns="0" rtlCol="0"/>
            <a:lstStyle/>
            <a:p/>
          </p:txBody>
        </p:sp>
        <p:sp>
          <p:nvSpPr>
            <p:cNvPr id="29" name="object 29" descr=""/>
            <p:cNvSpPr/>
            <p:nvPr/>
          </p:nvSpPr>
          <p:spPr>
            <a:xfrm>
              <a:off x="4722876" y="7684769"/>
              <a:ext cx="1012190" cy="1332230"/>
            </a:xfrm>
            <a:custGeom>
              <a:avLst/>
              <a:gdLst/>
              <a:ahLst/>
              <a:cxnLst/>
              <a:rect l="l" t="t" r="r" b="b"/>
              <a:pathLst>
                <a:path w="1012189" h="1332229">
                  <a:moveTo>
                    <a:pt x="969263" y="1255775"/>
                  </a:moveTo>
                  <a:lnTo>
                    <a:pt x="935736" y="1255775"/>
                  </a:lnTo>
                  <a:lnTo>
                    <a:pt x="973836" y="1331975"/>
                  </a:lnTo>
                  <a:lnTo>
                    <a:pt x="1005459" y="1268729"/>
                  </a:lnTo>
                  <a:lnTo>
                    <a:pt x="969263" y="1268729"/>
                  </a:lnTo>
                  <a:lnTo>
                    <a:pt x="969263" y="1255775"/>
                  </a:lnTo>
                  <a:close/>
                </a:path>
                <a:path w="1012189" h="1332229">
                  <a:moveTo>
                    <a:pt x="969263" y="5333"/>
                  </a:moveTo>
                  <a:lnTo>
                    <a:pt x="969263" y="1268729"/>
                  </a:lnTo>
                  <a:lnTo>
                    <a:pt x="978408" y="1268729"/>
                  </a:lnTo>
                  <a:lnTo>
                    <a:pt x="978408" y="9905"/>
                  </a:lnTo>
                  <a:lnTo>
                    <a:pt x="973836" y="9905"/>
                  </a:lnTo>
                  <a:lnTo>
                    <a:pt x="969263" y="5333"/>
                  </a:lnTo>
                  <a:close/>
                </a:path>
                <a:path w="1012189" h="1332229">
                  <a:moveTo>
                    <a:pt x="1011936" y="1255775"/>
                  </a:moveTo>
                  <a:lnTo>
                    <a:pt x="978408" y="1255775"/>
                  </a:lnTo>
                  <a:lnTo>
                    <a:pt x="978408" y="1268729"/>
                  </a:lnTo>
                  <a:lnTo>
                    <a:pt x="1005459" y="1268729"/>
                  </a:lnTo>
                  <a:lnTo>
                    <a:pt x="1011936" y="1255775"/>
                  </a:lnTo>
                  <a:close/>
                </a:path>
                <a:path w="1012189" h="1332229">
                  <a:moveTo>
                    <a:pt x="973836" y="0"/>
                  </a:moveTo>
                  <a:lnTo>
                    <a:pt x="0" y="0"/>
                  </a:lnTo>
                  <a:lnTo>
                    <a:pt x="0" y="9905"/>
                  </a:lnTo>
                  <a:lnTo>
                    <a:pt x="969263" y="9905"/>
                  </a:lnTo>
                  <a:lnTo>
                    <a:pt x="969263" y="5333"/>
                  </a:lnTo>
                  <a:lnTo>
                    <a:pt x="978408" y="5333"/>
                  </a:lnTo>
                  <a:lnTo>
                    <a:pt x="976884" y="1523"/>
                  </a:lnTo>
                  <a:lnTo>
                    <a:pt x="973836" y="0"/>
                  </a:lnTo>
                  <a:close/>
                </a:path>
                <a:path w="1012189" h="1332229">
                  <a:moveTo>
                    <a:pt x="978408" y="5333"/>
                  </a:moveTo>
                  <a:lnTo>
                    <a:pt x="969263" y="5333"/>
                  </a:lnTo>
                  <a:lnTo>
                    <a:pt x="973836" y="9905"/>
                  </a:lnTo>
                  <a:lnTo>
                    <a:pt x="978408" y="9905"/>
                  </a:lnTo>
                  <a:lnTo>
                    <a:pt x="978408" y="5333"/>
                  </a:lnTo>
                  <a:close/>
                </a:path>
              </a:pathLst>
            </a:custGeom>
            <a:solidFill>
              <a:srgbClr val="006FBF"/>
            </a:solidFill>
          </p:spPr>
          <p:txBody>
            <a:bodyPr wrap="square" lIns="0" tIns="0" rIns="0" bIns="0" rtlCol="0"/>
            <a:lstStyle/>
            <a:p/>
          </p:txBody>
        </p:sp>
        <p:sp>
          <p:nvSpPr>
            <p:cNvPr id="30" name="object 30" descr=""/>
            <p:cNvSpPr/>
            <p:nvPr/>
          </p:nvSpPr>
          <p:spPr>
            <a:xfrm>
              <a:off x="4930139" y="9042653"/>
              <a:ext cx="1605915" cy="984250"/>
            </a:xfrm>
            <a:custGeom>
              <a:avLst/>
              <a:gdLst/>
              <a:ahLst/>
              <a:cxnLst/>
              <a:rect l="l" t="t" r="r" b="b"/>
              <a:pathLst>
                <a:path w="1605915" h="984250">
                  <a:moveTo>
                    <a:pt x="1564386" y="0"/>
                  </a:moveTo>
                  <a:lnTo>
                    <a:pt x="41148" y="0"/>
                  </a:lnTo>
                  <a:lnTo>
                    <a:pt x="25146" y="6858"/>
                  </a:lnTo>
                  <a:lnTo>
                    <a:pt x="12192" y="24384"/>
                  </a:lnTo>
                  <a:lnTo>
                    <a:pt x="3048" y="50292"/>
                  </a:lnTo>
                  <a:lnTo>
                    <a:pt x="0" y="81534"/>
                  </a:lnTo>
                  <a:lnTo>
                    <a:pt x="0" y="902208"/>
                  </a:lnTo>
                  <a:lnTo>
                    <a:pt x="3048" y="934212"/>
                  </a:lnTo>
                  <a:lnTo>
                    <a:pt x="12192" y="960120"/>
                  </a:lnTo>
                  <a:lnTo>
                    <a:pt x="25146" y="977646"/>
                  </a:lnTo>
                  <a:lnTo>
                    <a:pt x="41148" y="983742"/>
                  </a:lnTo>
                  <a:lnTo>
                    <a:pt x="1564386" y="983742"/>
                  </a:lnTo>
                  <a:lnTo>
                    <a:pt x="1580388" y="977646"/>
                  </a:lnTo>
                  <a:lnTo>
                    <a:pt x="1593342" y="960120"/>
                  </a:lnTo>
                  <a:lnTo>
                    <a:pt x="1602486" y="934212"/>
                  </a:lnTo>
                  <a:lnTo>
                    <a:pt x="1605534" y="902208"/>
                  </a:lnTo>
                  <a:lnTo>
                    <a:pt x="1605534" y="81534"/>
                  </a:lnTo>
                  <a:lnTo>
                    <a:pt x="1602486" y="50292"/>
                  </a:lnTo>
                  <a:lnTo>
                    <a:pt x="1593342" y="24384"/>
                  </a:lnTo>
                  <a:lnTo>
                    <a:pt x="1580388" y="6858"/>
                  </a:lnTo>
                  <a:lnTo>
                    <a:pt x="1564386" y="0"/>
                  </a:lnTo>
                  <a:close/>
                </a:path>
              </a:pathLst>
            </a:custGeom>
            <a:solidFill>
              <a:srgbClr val="FFFBD4"/>
            </a:solidFill>
          </p:spPr>
          <p:txBody>
            <a:bodyPr wrap="square" lIns="0" tIns="0" rIns="0" bIns="0" rtlCol="0"/>
            <a:lstStyle/>
            <a:p/>
          </p:txBody>
        </p:sp>
        <p:sp>
          <p:nvSpPr>
            <p:cNvPr id="31" name="object 31" descr=""/>
            <p:cNvSpPr/>
            <p:nvPr/>
          </p:nvSpPr>
          <p:spPr>
            <a:xfrm>
              <a:off x="4930139" y="9042653"/>
              <a:ext cx="1605915" cy="984250"/>
            </a:xfrm>
            <a:custGeom>
              <a:avLst/>
              <a:gdLst/>
              <a:ahLst/>
              <a:cxnLst/>
              <a:rect l="l" t="t" r="r" b="b"/>
              <a:pathLst>
                <a:path w="1605915" h="984250">
                  <a:moveTo>
                    <a:pt x="1564386" y="0"/>
                  </a:moveTo>
                  <a:lnTo>
                    <a:pt x="41148" y="0"/>
                  </a:lnTo>
                  <a:lnTo>
                    <a:pt x="25146" y="6858"/>
                  </a:lnTo>
                  <a:lnTo>
                    <a:pt x="12192" y="24384"/>
                  </a:lnTo>
                  <a:lnTo>
                    <a:pt x="3048" y="50292"/>
                  </a:lnTo>
                  <a:lnTo>
                    <a:pt x="0" y="81534"/>
                  </a:lnTo>
                  <a:lnTo>
                    <a:pt x="0" y="902208"/>
                  </a:lnTo>
                  <a:lnTo>
                    <a:pt x="3048" y="934212"/>
                  </a:lnTo>
                  <a:lnTo>
                    <a:pt x="12192" y="960120"/>
                  </a:lnTo>
                  <a:lnTo>
                    <a:pt x="25146" y="977646"/>
                  </a:lnTo>
                  <a:lnTo>
                    <a:pt x="41148" y="983742"/>
                  </a:lnTo>
                  <a:lnTo>
                    <a:pt x="1564386" y="983742"/>
                  </a:lnTo>
                  <a:lnTo>
                    <a:pt x="1580388" y="977646"/>
                  </a:lnTo>
                  <a:lnTo>
                    <a:pt x="1593342" y="960120"/>
                  </a:lnTo>
                  <a:lnTo>
                    <a:pt x="1602486" y="934212"/>
                  </a:lnTo>
                  <a:lnTo>
                    <a:pt x="1605534" y="902208"/>
                  </a:lnTo>
                  <a:lnTo>
                    <a:pt x="1605534" y="81534"/>
                  </a:lnTo>
                  <a:lnTo>
                    <a:pt x="1602486" y="50292"/>
                  </a:lnTo>
                  <a:lnTo>
                    <a:pt x="1593342" y="24384"/>
                  </a:lnTo>
                  <a:lnTo>
                    <a:pt x="1580388" y="6858"/>
                  </a:lnTo>
                  <a:lnTo>
                    <a:pt x="1564386" y="0"/>
                  </a:lnTo>
                  <a:close/>
                </a:path>
              </a:pathLst>
            </a:custGeom>
            <a:ln w="9525">
              <a:solidFill>
                <a:srgbClr val="006FBF"/>
              </a:solidFill>
            </a:ln>
          </p:spPr>
          <p:txBody>
            <a:bodyPr wrap="square" lIns="0" tIns="0" rIns="0" bIns="0" rtlCol="0"/>
            <a:lstStyle/>
            <a:p/>
          </p:txBody>
        </p:sp>
      </p:grpSp>
      <p:sp>
        <p:nvSpPr>
          <p:cNvPr id="32" name="object 32" descr=""/>
          <p:cNvSpPr txBox="1"/>
          <p:nvPr/>
        </p:nvSpPr>
        <p:spPr>
          <a:xfrm>
            <a:off x="1135633" y="5324344"/>
            <a:ext cx="5539740" cy="1544955"/>
          </a:xfrm>
          <a:prstGeom prst="rect">
            <a:avLst/>
          </a:prstGeom>
        </p:spPr>
        <p:txBody>
          <a:bodyPr wrap="square" lIns="0" tIns="12065" rIns="0" bIns="0" rtlCol="0" vert="horz">
            <a:spAutoFit/>
          </a:bodyPr>
          <a:lstStyle/>
          <a:p>
            <a:pPr marL="278130">
              <a:lnSpc>
                <a:spcPct val="100000"/>
              </a:lnSpc>
              <a:spcBef>
                <a:spcPts val="95"/>
              </a:spcBef>
            </a:pPr>
            <a:r>
              <a:rPr dirty="0" sz="1100" spc="-25">
                <a:latin typeface="MS Mincho"/>
                <a:cs typeface="MS Mincho"/>
              </a:rPr>
              <a:t>メッセージは「〇〇の</a:t>
            </a:r>
            <a:r>
              <a:rPr dirty="0" sz="1100" spc="-15">
                <a:solidFill>
                  <a:srgbClr val="FF0000"/>
                </a:solidFill>
                <a:latin typeface="MS Mincho"/>
                <a:cs typeface="MS Mincho"/>
              </a:rPr>
              <a:t>部位</a:t>
            </a:r>
            <a:r>
              <a:rPr dirty="0" sz="1100" spc="-25">
                <a:latin typeface="MS Mincho"/>
                <a:cs typeface="MS Mincho"/>
              </a:rPr>
              <a:t>に対応する「病名がありません」と表示します。</a:t>
            </a:r>
            <a:endParaRPr sz="1100">
              <a:latin typeface="MS Mincho"/>
              <a:cs typeface="MS Mincho"/>
            </a:endParaRPr>
          </a:p>
          <a:p>
            <a:pPr marL="12700" marR="148590" indent="4392930">
              <a:lnSpc>
                <a:spcPct val="134300"/>
              </a:lnSpc>
              <a:spcBef>
                <a:spcPts val="445"/>
              </a:spcBef>
            </a:pPr>
            <a:r>
              <a:rPr dirty="0" sz="1100" spc="-25" b="1">
                <a:solidFill>
                  <a:srgbClr val="FF0000"/>
                </a:solidFill>
                <a:latin typeface="MS Mincho"/>
                <a:cs typeface="MS Mincho"/>
              </a:rPr>
              <a:t>ダブルクリック</a:t>
            </a:r>
            <a:r>
              <a:rPr dirty="0" sz="1100" spc="-20">
                <a:latin typeface="MS Mincho"/>
                <a:cs typeface="MS Mincho"/>
              </a:rPr>
              <a:t>不合格（ピンク色）</a:t>
            </a:r>
            <a:r>
              <a:rPr dirty="0" sz="1100" spc="-25">
                <a:latin typeface="MS Mincho"/>
                <a:cs typeface="MS Mincho"/>
              </a:rPr>
              <a:t>診療行為、医薬品をダブルクリックすると「適応症修正画面」</a:t>
            </a:r>
            <a:r>
              <a:rPr dirty="0" sz="1100" spc="500">
                <a:latin typeface="MS Mincho"/>
                <a:cs typeface="MS Mincho"/>
              </a:rPr>
              <a:t>  </a:t>
            </a:r>
            <a:r>
              <a:rPr dirty="0" sz="1100" spc="-25">
                <a:latin typeface="MS Mincho"/>
                <a:cs typeface="MS Mincho"/>
              </a:rPr>
              <a:t>が表示されますが、該当不合格対象はコメントです。したがって、</a:t>
            </a:r>
            <a:r>
              <a:rPr dirty="0" sz="1100" spc="-20">
                <a:solidFill>
                  <a:srgbClr val="FF0000"/>
                </a:solidFill>
                <a:latin typeface="MS Mincho"/>
                <a:cs typeface="MS Mincho"/>
              </a:rPr>
              <a:t>コメント</a:t>
            </a:r>
            <a:r>
              <a:rPr dirty="0" sz="1100" spc="-30">
                <a:latin typeface="MS Mincho"/>
                <a:cs typeface="MS Mincho"/>
              </a:rPr>
              <a:t>をダブ</a:t>
            </a:r>
            <a:endParaRPr sz="1100">
              <a:latin typeface="MS Mincho"/>
              <a:cs typeface="MS Mincho"/>
            </a:endParaRPr>
          </a:p>
          <a:p>
            <a:pPr marL="12700" marR="5080">
              <a:lnSpc>
                <a:spcPct val="124500"/>
              </a:lnSpc>
              <a:spcBef>
                <a:spcPts val="5"/>
              </a:spcBef>
            </a:pPr>
            <a:r>
              <a:rPr dirty="0" sz="1100" spc="-20">
                <a:latin typeface="MS Mincho"/>
                <a:cs typeface="MS Mincho"/>
              </a:rPr>
              <a:t>ルクリックする必要があります。 「部位適応症修正」画面</a:t>
            </a:r>
            <a:r>
              <a:rPr dirty="0" sz="1100" spc="-10">
                <a:latin typeface="MS Mincho"/>
                <a:cs typeface="MS Mincho"/>
              </a:rPr>
              <a:t>（＝</a:t>
            </a:r>
            <a:r>
              <a:rPr dirty="0" sz="1100" spc="-20">
                <a:latin typeface="MS Mincho"/>
                <a:cs typeface="MS Mincho"/>
              </a:rPr>
              <a:t>コメント部位チェック</a:t>
            </a:r>
            <a:r>
              <a:rPr dirty="0" sz="1100" spc="-50">
                <a:latin typeface="MS Mincho"/>
                <a:cs typeface="MS Mincho"/>
              </a:rPr>
              <a:t>）</a:t>
            </a:r>
            <a:r>
              <a:rPr dirty="0" sz="1100" spc="-25">
                <a:latin typeface="MS Mincho"/>
                <a:cs typeface="MS Mincho"/>
              </a:rPr>
              <a:t>が表示されます。</a:t>
            </a:r>
            <a:endParaRPr sz="1100">
              <a:latin typeface="MS Mincho"/>
              <a:cs typeface="MS Mincho"/>
            </a:endParaRPr>
          </a:p>
          <a:p>
            <a:pPr marL="3225800">
              <a:lnSpc>
                <a:spcPct val="100000"/>
              </a:lnSpc>
              <a:spcBef>
                <a:spcPts val="270"/>
              </a:spcBef>
            </a:pPr>
            <a:r>
              <a:rPr dirty="0" sz="1100" spc="-25">
                <a:solidFill>
                  <a:srgbClr val="FF0000"/>
                </a:solidFill>
                <a:latin typeface="MS Mincho"/>
                <a:cs typeface="MS Mincho"/>
              </a:rPr>
              <a:t>「適応コメント部位修正」</a:t>
            </a:r>
            <a:endParaRPr sz="1100">
              <a:latin typeface="MS Mincho"/>
              <a:cs typeface="MS Mincho"/>
            </a:endParaRPr>
          </a:p>
        </p:txBody>
      </p:sp>
      <p:sp>
        <p:nvSpPr>
          <p:cNvPr id="36" name="object 36"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5</a:t>
            </a:r>
          </a:p>
        </p:txBody>
      </p:sp>
      <p:sp>
        <p:nvSpPr>
          <p:cNvPr id="33" name="object 33"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1440">
              <a:lnSpc>
                <a:spcPct val="100000"/>
              </a:lnSpc>
              <a:spcBef>
                <a:spcPts val="190"/>
              </a:spcBef>
            </a:pPr>
            <a:r>
              <a:rPr dirty="0" sz="1400" spc="-25">
                <a:latin typeface="MS Mincho"/>
                <a:cs typeface="MS Mincho"/>
              </a:rPr>
              <a:t>適応コメント部位の修正</a:t>
            </a:r>
            <a:endParaRPr sz="1400">
              <a:latin typeface="MS Mincho"/>
              <a:cs typeface="MS Mincho"/>
            </a:endParaRPr>
          </a:p>
        </p:txBody>
      </p:sp>
      <p:sp>
        <p:nvSpPr>
          <p:cNvPr id="34" name="object 34" descr=""/>
          <p:cNvSpPr txBox="1"/>
          <p:nvPr/>
        </p:nvSpPr>
        <p:spPr>
          <a:xfrm>
            <a:off x="5698490" y="9025377"/>
            <a:ext cx="67945" cy="208279"/>
          </a:xfrm>
          <a:prstGeom prst="rect">
            <a:avLst/>
          </a:prstGeom>
        </p:spPr>
        <p:txBody>
          <a:bodyPr wrap="square" lIns="0" tIns="12700" rIns="0" bIns="0" rtlCol="0" vert="horz">
            <a:spAutoFit/>
          </a:bodyPr>
          <a:lstStyle/>
          <a:p>
            <a:pPr marL="12700">
              <a:lnSpc>
                <a:spcPct val="100000"/>
              </a:lnSpc>
              <a:spcBef>
                <a:spcPts val="100"/>
              </a:spcBef>
            </a:pPr>
            <a:r>
              <a:rPr dirty="0" sz="1200" spc="-50">
                <a:solidFill>
                  <a:srgbClr val="006FC0"/>
                </a:solidFill>
                <a:latin typeface="Arial"/>
                <a:cs typeface="Arial"/>
              </a:rPr>
              <a:t>.</a:t>
            </a:r>
            <a:endParaRPr sz="1200">
              <a:latin typeface="Arial"/>
              <a:cs typeface="Arial"/>
            </a:endParaRPr>
          </a:p>
        </p:txBody>
      </p:sp>
      <p:sp>
        <p:nvSpPr>
          <p:cNvPr id="35" name="object 35" descr=""/>
          <p:cNvSpPr txBox="1"/>
          <p:nvPr/>
        </p:nvSpPr>
        <p:spPr>
          <a:xfrm>
            <a:off x="5008879" y="9121388"/>
            <a:ext cx="1421765" cy="862965"/>
          </a:xfrm>
          <a:prstGeom prst="rect">
            <a:avLst/>
          </a:prstGeom>
        </p:spPr>
        <p:txBody>
          <a:bodyPr wrap="square" lIns="0" tIns="12065" rIns="0" bIns="0" rtlCol="0" vert="horz">
            <a:spAutoFit/>
          </a:bodyPr>
          <a:lstStyle/>
          <a:p>
            <a:pPr marL="12700" marR="5080">
              <a:lnSpc>
                <a:spcPct val="100000"/>
              </a:lnSpc>
              <a:spcBef>
                <a:spcPts val="95"/>
              </a:spcBef>
            </a:pPr>
            <a:r>
              <a:rPr dirty="0" sz="1100" spc="-25">
                <a:latin typeface="MS Mincho"/>
                <a:cs typeface="MS Mincho"/>
              </a:rPr>
              <a:t>「適応コメントに対</a:t>
            </a:r>
            <a:r>
              <a:rPr dirty="0" sz="1100" spc="-50">
                <a:latin typeface="MS Mincho"/>
                <a:cs typeface="MS Mincho"/>
              </a:rPr>
              <a:t> </a:t>
            </a:r>
            <a:r>
              <a:rPr dirty="0" sz="1100" spc="-25">
                <a:latin typeface="MS Mincho"/>
                <a:cs typeface="MS Mincho"/>
              </a:rPr>
              <a:t>する部位チェックデータ」を管理する画面が「適応コメント部位修正」画面です。</a:t>
            </a:r>
            <a:endParaRPr sz="1100">
              <a:latin typeface="MS Mincho"/>
              <a:cs typeface="MS Minch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1104138" y="6317741"/>
            <a:ext cx="5555742" cy="3653027"/>
          </a:xfrm>
          <a:prstGeom prst="rect">
            <a:avLst/>
          </a:prstGeom>
        </p:spPr>
      </p:pic>
      <p:grpSp>
        <p:nvGrpSpPr>
          <p:cNvPr id="3" name="object 3" descr=""/>
          <p:cNvGrpSpPr/>
          <p:nvPr/>
        </p:nvGrpSpPr>
        <p:grpSpPr>
          <a:xfrm>
            <a:off x="1171570" y="2721864"/>
            <a:ext cx="5494655" cy="3094990"/>
            <a:chOff x="1171570" y="2721864"/>
            <a:chExt cx="5494655" cy="3094990"/>
          </a:xfrm>
        </p:grpSpPr>
        <p:pic>
          <p:nvPicPr>
            <p:cNvPr id="4" name="object 4" descr=""/>
            <p:cNvPicPr/>
            <p:nvPr/>
          </p:nvPicPr>
          <p:blipFill>
            <a:blip r:embed="rId3" cstate="print"/>
            <a:stretch>
              <a:fillRect/>
            </a:stretch>
          </p:blipFill>
          <p:spPr>
            <a:xfrm>
              <a:off x="1171570" y="2721864"/>
              <a:ext cx="2380129" cy="3094481"/>
            </a:xfrm>
            <a:prstGeom prst="rect">
              <a:avLst/>
            </a:prstGeom>
          </p:spPr>
        </p:pic>
        <p:sp>
          <p:nvSpPr>
            <p:cNvPr id="5" name="object 5" descr=""/>
            <p:cNvSpPr/>
            <p:nvPr/>
          </p:nvSpPr>
          <p:spPr>
            <a:xfrm>
              <a:off x="1552956" y="4638294"/>
              <a:ext cx="1573530" cy="236220"/>
            </a:xfrm>
            <a:custGeom>
              <a:avLst/>
              <a:gdLst/>
              <a:ahLst/>
              <a:cxnLst/>
              <a:rect l="l" t="t" r="r" b="b"/>
              <a:pathLst>
                <a:path w="1573530" h="236220">
                  <a:moveTo>
                    <a:pt x="0" y="39624"/>
                  </a:moveTo>
                  <a:lnTo>
                    <a:pt x="3071" y="24110"/>
                  </a:lnTo>
                  <a:lnTo>
                    <a:pt x="11429" y="11525"/>
                  </a:lnTo>
                  <a:lnTo>
                    <a:pt x="23788" y="3083"/>
                  </a:lnTo>
                  <a:lnTo>
                    <a:pt x="38862" y="0"/>
                  </a:lnTo>
                  <a:lnTo>
                    <a:pt x="1533906" y="0"/>
                  </a:lnTo>
                  <a:lnTo>
                    <a:pt x="1549098" y="3083"/>
                  </a:lnTo>
                  <a:lnTo>
                    <a:pt x="1561719" y="11525"/>
                  </a:lnTo>
                  <a:lnTo>
                    <a:pt x="1570339" y="24110"/>
                  </a:lnTo>
                  <a:lnTo>
                    <a:pt x="1573530" y="39624"/>
                  </a:lnTo>
                  <a:lnTo>
                    <a:pt x="1573530" y="196596"/>
                  </a:lnTo>
                  <a:lnTo>
                    <a:pt x="1570339" y="212109"/>
                  </a:lnTo>
                  <a:lnTo>
                    <a:pt x="1561719" y="224694"/>
                  </a:lnTo>
                  <a:lnTo>
                    <a:pt x="1549098" y="233136"/>
                  </a:lnTo>
                  <a:lnTo>
                    <a:pt x="1533906" y="236220"/>
                  </a:lnTo>
                  <a:lnTo>
                    <a:pt x="38862" y="236220"/>
                  </a:lnTo>
                  <a:lnTo>
                    <a:pt x="23788" y="233136"/>
                  </a:lnTo>
                  <a:lnTo>
                    <a:pt x="11429" y="224694"/>
                  </a:lnTo>
                  <a:lnTo>
                    <a:pt x="3071" y="212109"/>
                  </a:lnTo>
                  <a:lnTo>
                    <a:pt x="0" y="196596"/>
                  </a:lnTo>
                  <a:lnTo>
                    <a:pt x="0" y="39624"/>
                  </a:lnTo>
                  <a:close/>
                </a:path>
              </a:pathLst>
            </a:custGeom>
            <a:ln w="19037">
              <a:solidFill>
                <a:srgbClr val="FF0000"/>
              </a:solidFill>
            </a:ln>
          </p:spPr>
          <p:txBody>
            <a:bodyPr wrap="square" lIns="0" tIns="0" rIns="0" bIns="0" rtlCol="0"/>
            <a:lstStyle/>
            <a:p/>
          </p:txBody>
        </p:sp>
        <p:sp>
          <p:nvSpPr>
            <p:cNvPr id="6" name="object 6" descr=""/>
            <p:cNvSpPr/>
            <p:nvPr/>
          </p:nvSpPr>
          <p:spPr>
            <a:xfrm>
              <a:off x="3454908" y="4007358"/>
              <a:ext cx="3205480" cy="828675"/>
            </a:xfrm>
            <a:custGeom>
              <a:avLst/>
              <a:gdLst/>
              <a:ahLst/>
              <a:cxnLst/>
              <a:rect l="l" t="t" r="r" b="b"/>
              <a:pathLst>
                <a:path w="3205479" h="828675">
                  <a:moveTo>
                    <a:pt x="3066288" y="0"/>
                  </a:moveTo>
                  <a:lnTo>
                    <a:pt x="137922" y="0"/>
                  </a:lnTo>
                  <a:lnTo>
                    <a:pt x="94317" y="7028"/>
                  </a:lnTo>
                  <a:lnTo>
                    <a:pt x="56455" y="26602"/>
                  </a:lnTo>
                  <a:lnTo>
                    <a:pt x="26602" y="56455"/>
                  </a:lnTo>
                  <a:lnTo>
                    <a:pt x="7028" y="94317"/>
                  </a:lnTo>
                  <a:lnTo>
                    <a:pt x="0" y="137922"/>
                  </a:lnTo>
                  <a:lnTo>
                    <a:pt x="0" y="690372"/>
                  </a:lnTo>
                  <a:lnTo>
                    <a:pt x="7028" y="733976"/>
                  </a:lnTo>
                  <a:lnTo>
                    <a:pt x="26602" y="771838"/>
                  </a:lnTo>
                  <a:lnTo>
                    <a:pt x="56455" y="801691"/>
                  </a:lnTo>
                  <a:lnTo>
                    <a:pt x="94317" y="821265"/>
                  </a:lnTo>
                  <a:lnTo>
                    <a:pt x="137922" y="828294"/>
                  </a:lnTo>
                  <a:lnTo>
                    <a:pt x="3066288" y="828294"/>
                  </a:lnTo>
                  <a:lnTo>
                    <a:pt x="3109971" y="821265"/>
                  </a:lnTo>
                  <a:lnTo>
                    <a:pt x="3148023" y="801691"/>
                  </a:lnTo>
                  <a:lnTo>
                    <a:pt x="3178100" y="771838"/>
                  </a:lnTo>
                  <a:lnTo>
                    <a:pt x="3197864" y="733976"/>
                  </a:lnTo>
                  <a:lnTo>
                    <a:pt x="3204972" y="690372"/>
                  </a:lnTo>
                  <a:lnTo>
                    <a:pt x="3204972" y="137922"/>
                  </a:lnTo>
                  <a:lnTo>
                    <a:pt x="3197864" y="94317"/>
                  </a:lnTo>
                  <a:lnTo>
                    <a:pt x="3178100" y="56455"/>
                  </a:lnTo>
                  <a:lnTo>
                    <a:pt x="3148023" y="26602"/>
                  </a:lnTo>
                  <a:lnTo>
                    <a:pt x="3109971" y="7028"/>
                  </a:lnTo>
                  <a:lnTo>
                    <a:pt x="3066288" y="0"/>
                  </a:lnTo>
                  <a:close/>
                </a:path>
              </a:pathLst>
            </a:custGeom>
            <a:solidFill>
              <a:srgbClr val="FFFFFF"/>
            </a:solidFill>
          </p:spPr>
          <p:txBody>
            <a:bodyPr wrap="square" lIns="0" tIns="0" rIns="0" bIns="0" rtlCol="0"/>
            <a:lstStyle/>
            <a:p/>
          </p:txBody>
        </p:sp>
        <p:sp>
          <p:nvSpPr>
            <p:cNvPr id="7" name="object 7" descr=""/>
            <p:cNvSpPr/>
            <p:nvPr/>
          </p:nvSpPr>
          <p:spPr>
            <a:xfrm>
              <a:off x="3454908" y="4007358"/>
              <a:ext cx="3205480" cy="828675"/>
            </a:xfrm>
            <a:custGeom>
              <a:avLst/>
              <a:gdLst/>
              <a:ahLst/>
              <a:cxnLst/>
              <a:rect l="l" t="t" r="r" b="b"/>
              <a:pathLst>
                <a:path w="3205479" h="828675">
                  <a:moveTo>
                    <a:pt x="0" y="137922"/>
                  </a:moveTo>
                  <a:lnTo>
                    <a:pt x="7028" y="94317"/>
                  </a:lnTo>
                  <a:lnTo>
                    <a:pt x="26602" y="56455"/>
                  </a:lnTo>
                  <a:lnTo>
                    <a:pt x="56455" y="26602"/>
                  </a:lnTo>
                  <a:lnTo>
                    <a:pt x="94317" y="7028"/>
                  </a:lnTo>
                  <a:lnTo>
                    <a:pt x="137922" y="0"/>
                  </a:lnTo>
                  <a:lnTo>
                    <a:pt x="3066288" y="0"/>
                  </a:lnTo>
                  <a:lnTo>
                    <a:pt x="3109971" y="7028"/>
                  </a:lnTo>
                  <a:lnTo>
                    <a:pt x="3148023" y="26602"/>
                  </a:lnTo>
                  <a:lnTo>
                    <a:pt x="3178100" y="56455"/>
                  </a:lnTo>
                  <a:lnTo>
                    <a:pt x="3197864" y="94317"/>
                  </a:lnTo>
                  <a:lnTo>
                    <a:pt x="3204972" y="137922"/>
                  </a:lnTo>
                  <a:lnTo>
                    <a:pt x="3204972" y="690372"/>
                  </a:lnTo>
                  <a:lnTo>
                    <a:pt x="3197864" y="733976"/>
                  </a:lnTo>
                  <a:lnTo>
                    <a:pt x="3178100" y="771838"/>
                  </a:lnTo>
                  <a:lnTo>
                    <a:pt x="3148023" y="801691"/>
                  </a:lnTo>
                  <a:lnTo>
                    <a:pt x="3109971" y="821265"/>
                  </a:lnTo>
                  <a:lnTo>
                    <a:pt x="3066288" y="828294"/>
                  </a:lnTo>
                  <a:lnTo>
                    <a:pt x="137922" y="828294"/>
                  </a:lnTo>
                  <a:lnTo>
                    <a:pt x="94317" y="821265"/>
                  </a:lnTo>
                  <a:lnTo>
                    <a:pt x="56455" y="801691"/>
                  </a:lnTo>
                  <a:lnTo>
                    <a:pt x="26602" y="771838"/>
                  </a:lnTo>
                  <a:lnTo>
                    <a:pt x="7028" y="733976"/>
                  </a:lnTo>
                  <a:lnTo>
                    <a:pt x="0" y="690372"/>
                  </a:lnTo>
                  <a:lnTo>
                    <a:pt x="0" y="137922"/>
                  </a:lnTo>
                  <a:close/>
                </a:path>
              </a:pathLst>
            </a:custGeom>
            <a:ln w="12700">
              <a:solidFill>
                <a:srgbClr val="FF0000"/>
              </a:solidFill>
            </a:ln>
          </p:spPr>
          <p:txBody>
            <a:bodyPr wrap="square" lIns="0" tIns="0" rIns="0" bIns="0" rtlCol="0"/>
            <a:lstStyle/>
            <a:p/>
          </p:txBody>
        </p:sp>
      </p:grpSp>
      <p:sp>
        <p:nvSpPr>
          <p:cNvPr id="8" name="object 8" descr=""/>
          <p:cNvSpPr txBox="1"/>
          <p:nvPr/>
        </p:nvSpPr>
        <p:spPr>
          <a:xfrm>
            <a:off x="1126489" y="1187450"/>
            <a:ext cx="5219700" cy="1160780"/>
          </a:xfrm>
          <a:prstGeom prst="rect">
            <a:avLst/>
          </a:prstGeom>
        </p:spPr>
        <p:txBody>
          <a:bodyPr wrap="square" lIns="0" tIns="12065" rIns="0" bIns="0" rtlCol="0" vert="horz">
            <a:spAutoFit/>
          </a:bodyPr>
          <a:lstStyle/>
          <a:p>
            <a:pPr marL="220979" indent="-208279">
              <a:lnSpc>
                <a:spcPct val="100000"/>
              </a:lnSpc>
              <a:spcBef>
                <a:spcPts val="95"/>
              </a:spcBef>
              <a:buFont typeface="MS Mincho"/>
              <a:buChar char="●"/>
              <a:tabLst>
                <a:tab pos="220979" algn="l"/>
              </a:tabLst>
            </a:pPr>
            <a:r>
              <a:rPr dirty="0" sz="1100" spc="-25">
                <a:latin typeface="MS Mincho"/>
                <a:cs typeface="MS Mincho"/>
              </a:rPr>
              <a:t>「適応コメント部位チェックデータ」管理</a:t>
            </a:r>
            <a:endParaRPr sz="1100">
              <a:latin typeface="MS Mincho"/>
              <a:cs typeface="MS Mincho"/>
            </a:endParaRPr>
          </a:p>
          <a:p>
            <a:pPr marL="180975" marR="5080">
              <a:lnSpc>
                <a:spcPct val="125000"/>
              </a:lnSpc>
              <a:spcBef>
                <a:spcPts val="1025"/>
              </a:spcBef>
            </a:pPr>
            <a:r>
              <a:rPr dirty="0" sz="1100" spc="-25">
                <a:latin typeface="MS Mincho"/>
                <a:cs typeface="MS Mincho"/>
              </a:rPr>
              <a:t>レセプト コメントに記載されている部位名称について病名部位チェックをして該当病名がない場合、「○○部位に対応する病名がありません」という不合格メッセージを表示します。</a:t>
            </a:r>
            <a:endParaRPr sz="1100">
              <a:latin typeface="MS Mincho"/>
              <a:cs typeface="MS Mincho"/>
            </a:endParaRPr>
          </a:p>
          <a:p>
            <a:pPr marL="180975">
              <a:lnSpc>
                <a:spcPct val="100000"/>
              </a:lnSpc>
              <a:spcBef>
                <a:spcPts val="325"/>
              </a:spcBef>
            </a:pPr>
            <a:r>
              <a:rPr dirty="0" sz="1100" spc="-25">
                <a:latin typeface="MS Mincho"/>
                <a:cs typeface="MS Mincho"/>
              </a:rPr>
              <a:t>「コメントで使用できる部位名称の部位チェックデータ」を管理します。</a:t>
            </a:r>
            <a:endParaRPr sz="1100">
              <a:latin typeface="MS Mincho"/>
              <a:cs typeface="MS Mincho"/>
            </a:endParaRPr>
          </a:p>
        </p:txBody>
      </p:sp>
      <p:sp>
        <p:nvSpPr>
          <p:cNvPr id="15" name="object 15"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6</a:t>
            </a:r>
          </a:p>
        </p:txBody>
      </p:sp>
      <p:sp>
        <p:nvSpPr>
          <p:cNvPr id="9" name="object 9" descr=""/>
          <p:cNvSpPr txBox="1"/>
          <p:nvPr/>
        </p:nvSpPr>
        <p:spPr>
          <a:xfrm>
            <a:off x="3574034" y="4069792"/>
            <a:ext cx="2957195" cy="654050"/>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ナビゲーションウィンドウの「システム管理」</a:t>
            </a:r>
            <a:endParaRPr sz="1100">
              <a:latin typeface="MS Mincho"/>
              <a:cs typeface="MS Mincho"/>
            </a:endParaRPr>
          </a:p>
          <a:p>
            <a:pPr marL="12700" marR="5080">
              <a:lnSpc>
                <a:spcPct val="125000"/>
              </a:lnSpc>
            </a:pPr>
            <a:r>
              <a:rPr dirty="0" sz="1100" spc="-25">
                <a:latin typeface="MS Mincho"/>
                <a:cs typeface="MS Mincho"/>
              </a:rPr>
              <a:t>＞「適応コメント部位の修正」をダブルクリッ</a:t>
            </a:r>
            <a:r>
              <a:rPr dirty="0" sz="1100" spc="-30">
                <a:latin typeface="MS Mincho"/>
                <a:cs typeface="MS Mincho"/>
              </a:rPr>
              <a:t>クします。</a:t>
            </a:r>
            <a:endParaRPr sz="1100">
              <a:latin typeface="MS Mincho"/>
              <a:cs typeface="MS Mincho"/>
            </a:endParaRPr>
          </a:p>
        </p:txBody>
      </p:sp>
      <p:sp>
        <p:nvSpPr>
          <p:cNvPr id="10" name="object 10" descr=""/>
          <p:cNvSpPr txBox="1"/>
          <p:nvPr/>
        </p:nvSpPr>
        <p:spPr>
          <a:xfrm>
            <a:off x="1126491" y="6047470"/>
            <a:ext cx="1143000" cy="193040"/>
          </a:xfrm>
          <a:prstGeom prst="rect">
            <a:avLst/>
          </a:prstGeom>
        </p:spPr>
        <p:txBody>
          <a:bodyPr wrap="square" lIns="0" tIns="12065" rIns="0" bIns="0" rtlCol="0" vert="horz">
            <a:spAutoFit/>
          </a:bodyPr>
          <a:lstStyle/>
          <a:p>
            <a:pPr marL="152400" indent="-139700">
              <a:lnSpc>
                <a:spcPct val="100000"/>
              </a:lnSpc>
              <a:spcBef>
                <a:spcPts val="95"/>
              </a:spcBef>
              <a:buClr>
                <a:srgbClr val="7E7E7E"/>
              </a:buClr>
              <a:buSzPct val="90909"/>
              <a:buFont typeface="MS Mincho"/>
              <a:buChar char="●"/>
              <a:tabLst>
                <a:tab pos="152400" algn="l"/>
              </a:tabLst>
            </a:pPr>
            <a:r>
              <a:rPr dirty="0" sz="1100" spc="-25">
                <a:latin typeface="MS Mincho"/>
                <a:cs typeface="MS Mincho"/>
              </a:rPr>
              <a:t>初期画面です。</a:t>
            </a:r>
            <a:endParaRPr sz="1100">
              <a:latin typeface="MS Mincho"/>
              <a:cs typeface="MS Mincho"/>
            </a:endParaRPr>
          </a:p>
        </p:txBody>
      </p:sp>
      <p:sp>
        <p:nvSpPr>
          <p:cNvPr id="11" name="object 11" descr=""/>
          <p:cNvSpPr txBox="1"/>
          <p:nvPr/>
        </p:nvSpPr>
        <p:spPr>
          <a:xfrm>
            <a:off x="3602228" y="5593329"/>
            <a:ext cx="3236595" cy="528320"/>
          </a:xfrm>
          <a:prstGeom prst="rect">
            <a:avLst/>
          </a:prstGeom>
        </p:spPr>
        <p:txBody>
          <a:bodyPr wrap="square" lIns="0" tIns="12065" rIns="0" bIns="0" rtlCol="0" vert="horz">
            <a:spAutoFit/>
          </a:bodyPr>
          <a:lstStyle/>
          <a:p>
            <a:pPr marL="12700">
              <a:lnSpc>
                <a:spcPct val="100000"/>
              </a:lnSpc>
              <a:spcBef>
                <a:spcPts val="95"/>
              </a:spcBef>
            </a:pPr>
            <a:r>
              <a:rPr dirty="0" sz="1100" spc="-10">
                <a:solidFill>
                  <a:srgbClr val="FF0000"/>
                </a:solidFill>
                <a:latin typeface="MS Mincho"/>
                <a:cs typeface="MS Mincho"/>
              </a:rPr>
              <a:t>*</a:t>
            </a:r>
            <a:r>
              <a:rPr dirty="0" sz="1100" spc="-25">
                <a:solidFill>
                  <a:srgbClr val="FF0000"/>
                </a:solidFill>
                <a:latin typeface="MS Mincho"/>
                <a:cs typeface="MS Mincho"/>
              </a:rPr>
              <a:t>「適応症の修正」と「適応コード部位の修正」の</a:t>
            </a:r>
            <a:endParaRPr sz="1100">
              <a:latin typeface="MS Mincho"/>
              <a:cs typeface="MS Mincho"/>
            </a:endParaRPr>
          </a:p>
          <a:p>
            <a:pPr marL="12700" marR="5080">
              <a:lnSpc>
                <a:spcPct val="100000"/>
              </a:lnSpc>
            </a:pPr>
            <a:r>
              <a:rPr dirty="0" sz="1100" spc="-25">
                <a:solidFill>
                  <a:srgbClr val="FF0000"/>
                </a:solidFill>
                <a:latin typeface="MS Mincho"/>
                <a:cs typeface="MS Mincho"/>
              </a:rPr>
              <a:t>「チェックデータ」と同じ方法で医療機関でチェックデータを追加及び変更と削除が可能です。</a:t>
            </a:r>
            <a:endParaRPr sz="1100">
              <a:latin typeface="MS Mincho"/>
              <a:cs typeface="MS Mincho"/>
            </a:endParaRPr>
          </a:p>
        </p:txBody>
      </p:sp>
      <p:sp>
        <p:nvSpPr>
          <p:cNvPr id="12" name="object 12" descr=""/>
          <p:cNvSpPr txBox="1"/>
          <p:nvPr/>
        </p:nvSpPr>
        <p:spPr>
          <a:xfrm>
            <a:off x="1329689" y="7777733"/>
            <a:ext cx="1711960" cy="431800"/>
          </a:xfrm>
          <a:prstGeom prst="rect">
            <a:avLst/>
          </a:prstGeom>
          <a:ln w="9525">
            <a:solidFill>
              <a:srgbClr val="FF0000"/>
            </a:solidFill>
          </a:ln>
        </p:spPr>
        <p:txBody>
          <a:bodyPr wrap="square" lIns="0" tIns="49530" rIns="0" bIns="0" rtlCol="0" vert="horz">
            <a:spAutoFit/>
          </a:bodyPr>
          <a:lstStyle/>
          <a:p>
            <a:pPr marL="91440" marR="146685">
              <a:lnSpc>
                <a:spcPct val="100000"/>
              </a:lnSpc>
              <a:spcBef>
                <a:spcPts val="390"/>
              </a:spcBef>
            </a:pPr>
            <a:r>
              <a:rPr dirty="0" sz="1100" spc="-10">
                <a:solidFill>
                  <a:srgbClr val="FF0000"/>
                </a:solidFill>
                <a:latin typeface="MS Mincho"/>
                <a:cs typeface="MS Mincho"/>
              </a:rPr>
              <a:t>*</a:t>
            </a:r>
            <a:r>
              <a:rPr dirty="0" sz="1100" spc="-25">
                <a:solidFill>
                  <a:srgbClr val="FF0000"/>
                </a:solidFill>
                <a:latin typeface="MS Mincho"/>
                <a:cs typeface="MS Mincho"/>
              </a:rPr>
              <a:t>コメントで使用できる部位名称情報</a:t>
            </a:r>
            <a:endParaRPr sz="1100">
              <a:latin typeface="MS Mincho"/>
              <a:cs typeface="MS Mincho"/>
            </a:endParaRPr>
          </a:p>
        </p:txBody>
      </p:sp>
      <p:sp>
        <p:nvSpPr>
          <p:cNvPr id="13" name="object 13" descr=""/>
          <p:cNvSpPr txBox="1"/>
          <p:nvPr/>
        </p:nvSpPr>
        <p:spPr>
          <a:xfrm>
            <a:off x="3915155" y="6656831"/>
            <a:ext cx="1673860" cy="261620"/>
          </a:xfrm>
          <a:prstGeom prst="rect">
            <a:avLst/>
          </a:prstGeom>
          <a:solidFill>
            <a:srgbClr val="FFFFFF"/>
          </a:solidFill>
          <a:ln w="9525">
            <a:solidFill>
              <a:srgbClr val="FF0000"/>
            </a:solidFill>
          </a:ln>
        </p:spPr>
        <p:txBody>
          <a:bodyPr wrap="square" lIns="0" tIns="48895" rIns="0" bIns="0" rtlCol="0" vert="horz">
            <a:spAutoFit/>
          </a:bodyPr>
          <a:lstStyle/>
          <a:p>
            <a:pPr marL="90170">
              <a:lnSpc>
                <a:spcPct val="100000"/>
              </a:lnSpc>
              <a:spcBef>
                <a:spcPts val="385"/>
              </a:spcBef>
            </a:pPr>
            <a:r>
              <a:rPr dirty="0" sz="1100" spc="-25">
                <a:latin typeface="MS Mincho"/>
                <a:cs typeface="MS Mincho"/>
              </a:rPr>
              <a:t>選択した部位名</a:t>
            </a:r>
            <a:endParaRPr sz="1100">
              <a:latin typeface="MS Mincho"/>
              <a:cs typeface="MS Mincho"/>
            </a:endParaRPr>
          </a:p>
        </p:txBody>
      </p:sp>
      <p:sp>
        <p:nvSpPr>
          <p:cNvPr id="14" name="object 14" descr=""/>
          <p:cNvSpPr txBox="1"/>
          <p:nvPr/>
        </p:nvSpPr>
        <p:spPr>
          <a:xfrm>
            <a:off x="3470909" y="7767066"/>
            <a:ext cx="1332865" cy="430530"/>
          </a:xfrm>
          <a:prstGeom prst="rect">
            <a:avLst/>
          </a:prstGeom>
          <a:ln w="9525">
            <a:solidFill>
              <a:srgbClr val="FF0000"/>
            </a:solidFill>
          </a:ln>
        </p:spPr>
        <p:txBody>
          <a:bodyPr wrap="square" lIns="0" tIns="49530" rIns="0" bIns="0" rtlCol="0" vert="horz">
            <a:spAutoFit/>
          </a:bodyPr>
          <a:lstStyle/>
          <a:p>
            <a:pPr marL="90170" marR="116839">
              <a:lnSpc>
                <a:spcPct val="100000"/>
              </a:lnSpc>
              <a:spcBef>
                <a:spcPts val="390"/>
              </a:spcBef>
            </a:pPr>
            <a:r>
              <a:rPr dirty="0" sz="1100" spc="-25">
                <a:solidFill>
                  <a:srgbClr val="FF0000"/>
                </a:solidFill>
                <a:latin typeface="MS Mincho"/>
                <a:cs typeface="MS Mincho"/>
              </a:rPr>
              <a:t>部位チェックデー</a:t>
            </a:r>
            <a:r>
              <a:rPr dirty="0" sz="1100" spc="-35">
                <a:solidFill>
                  <a:srgbClr val="FF0000"/>
                </a:solidFill>
                <a:latin typeface="MS Mincho"/>
                <a:cs typeface="MS Mincho"/>
              </a:rPr>
              <a:t>タ領域</a:t>
            </a:r>
            <a:endParaRPr sz="1100">
              <a:latin typeface="MS Mincho"/>
              <a:cs typeface="MS Minch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2611383" y="7881149"/>
            <a:ext cx="139700" cy="139700"/>
          </a:xfrm>
          <a:prstGeom prst="rect">
            <a:avLst/>
          </a:prstGeom>
        </p:spPr>
        <p:txBody>
          <a:bodyPr wrap="square" lIns="0" tIns="0" rIns="0" bIns="0" rtlCol="0" vert="horz">
            <a:spAutoFit/>
          </a:bodyPr>
          <a:lstStyle/>
          <a:p>
            <a:pPr>
              <a:lnSpc>
                <a:spcPts val="1100"/>
              </a:lnSpc>
            </a:pPr>
            <a:r>
              <a:rPr dirty="0" sz="1100" spc="-50">
                <a:latin typeface="MS Mincho"/>
                <a:cs typeface="MS Mincho"/>
              </a:rPr>
              <a:t>で</a:t>
            </a:r>
            <a:endParaRPr sz="1100">
              <a:latin typeface="MS Mincho"/>
              <a:cs typeface="MS Mincho"/>
            </a:endParaRPr>
          </a:p>
        </p:txBody>
      </p:sp>
      <p:sp>
        <p:nvSpPr>
          <p:cNvPr id="3" name="object 3" descr=""/>
          <p:cNvSpPr txBox="1"/>
          <p:nvPr/>
        </p:nvSpPr>
        <p:spPr>
          <a:xfrm>
            <a:off x="2061213" y="1384332"/>
            <a:ext cx="139700" cy="139700"/>
          </a:xfrm>
          <a:prstGeom prst="rect">
            <a:avLst/>
          </a:prstGeom>
        </p:spPr>
        <p:txBody>
          <a:bodyPr wrap="square" lIns="0" tIns="0" rIns="0" bIns="0" rtlCol="0" vert="horz">
            <a:spAutoFit/>
          </a:bodyPr>
          <a:lstStyle/>
          <a:p>
            <a:pPr>
              <a:lnSpc>
                <a:spcPts val="1100"/>
              </a:lnSpc>
            </a:pPr>
            <a:r>
              <a:rPr dirty="0" sz="1100" spc="-50">
                <a:latin typeface="MS Mincho"/>
                <a:cs typeface="MS Mincho"/>
              </a:rPr>
              <a:t>チ</a:t>
            </a:r>
            <a:endParaRPr sz="1100">
              <a:latin typeface="MS Mincho"/>
              <a:cs typeface="MS Mincho"/>
            </a:endParaRPr>
          </a:p>
        </p:txBody>
      </p:sp>
      <p:sp>
        <p:nvSpPr>
          <p:cNvPr id="4" name="object 4" descr=""/>
          <p:cNvSpPr txBox="1"/>
          <p:nvPr/>
        </p:nvSpPr>
        <p:spPr>
          <a:xfrm>
            <a:off x="1126489" y="1076956"/>
            <a:ext cx="4785995" cy="109601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5">
                <a:latin typeface="MS Mincho"/>
                <a:cs typeface="MS Mincho"/>
              </a:rPr>
              <a:t>部位名称に対する「部位チェックデータ」管理</a:t>
            </a:r>
            <a:endParaRPr sz="1100">
              <a:latin typeface="MS Mincho"/>
              <a:cs typeface="MS Mincho"/>
            </a:endParaRPr>
          </a:p>
          <a:p>
            <a:pPr marL="236220" marR="5080" indent="836930">
              <a:lnSpc>
                <a:spcPct val="124800"/>
              </a:lnSpc>
              <a:spcBef>
                <a:spcPts val="520"/>
              </a:spcBef>
            </a:pPr>
            <a:r>
              <a:rPr dirty="0" sz="1100" spc="-15">
                <a:latin typeface="MS Mincho"/>
                <a:cs typeface="MS Mincho"/>
              </a:rPr>
              <a:t>ェックを解除すると提供する「適応部位マスター」リストが表示されます。 チェックする場合は、導入されたレセプトでコメントに記載されている部位が適応部位マスターに含まれている場合に表示されます。</a:t>
            </a:r>
            <a:endParaRPr sz="1100">
              <a:latin typeface="MS Mincho"/>
              <a:cs typeface="MS Mincho"/>
            </a:endParaRPr>
          </a:p>
        </p:txBody>
      </p:sp>
      <p:pic>
        <p:nvPicPr>
          <p:cNvPr id="5" name="object 5" descr=""/>
          <p:cNvPicPr/>
          <p:nvPr/>
        </p:nvPicPr>
        <p:blipFill>
          <a:blip r:embed="rId2" cstate="print"/>
          <a:stretch>
            <a:fillRect/>
          </a:stretch>
        </p:blipFill>
        <p:spPr>
          <a:xfrm>
            <a:off x="1362455" y="2186177"/>
            <a:ext cx="5422124" cy="3584902"/>
          </a:xfrm>
          <a:prstGeom prst="rect">
            <a:avLst/>
          </a:prstGeom>
        </p:spPr>
      </p:pic>
      <p:pic>
        <p:nvPicPr>
          <p:cNvPr id="6" name="object 6" descr=""/>
          <p:cNvPicPr/>
          <p:nvPr/>
        </p:nvPicPr>
        <p:blipFill>
          <a:blip r:embed="rId3" cstate="print"/>
          <a:stretch>
            <a:fillRect/>
          </a:stretch>
        </p:blipFill>
        <p:spPr>
          <a:xfrm>
            <a:off x="1364596" y="1378187"/>
            <a:ext cx="628114" cy="133522"/>
          </a:xfrm>
          <a:prstGeom prst="rect">
            <a:avLst/>
          </a:prstGeom>
        </p:spPr>
      </p:pic>
      <p:sp>
        <p:nvSpPr>
          <p:cNvPr id="7" name="object 7" descr=""/>
          <p:cNvSpPr txBox="1"/>
          <p:nvPr/>
        </p:nvSpPr>
        <p:spPr>
          <a:xfrm>
            <a:off x="2705354" y="2974336"/>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8" name="object 8" descr=""/>
          <p:cNvSpPr txBox="1"/>
          <p:nvPr/>
        </p:nvSpPr>
        <p:spPr>
          <a:xfrm>
            <a:off x="4070850" y="3060449"/>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grpSp>
        <p:nvGrpSpPr>
          <p:cNvPr id="9" name="object 9" descr=""/>
          <p:cNvGrpSpPr/>
          <p:nvPr/>
        </p:nvGrpSpPr>
        <p:grpSpPr>
          <a:xfrm>
            <a:off x="3042666" y="2899029"/>
            <a:ext cx="3451225" cy="334645"/>
            <a:chOff x="3042666" y="2899029"/>
            <a:chExt cx="3451225" cy="334645"/>
          </a:xfrm>
        </p:grpSpPr>
        <p:sp>
          <p:nvSpPr>
            <p:cNvPr id="10" name="object 10" descr=""/>
            <p:cNvSpPr/>
            <p:nvPr/>
          </p:nvSpPr>
          <p:spPr>
            <a:xfrm>
              <a:off x="3042666" y="3097530"/>
              <a:ext cx="407034" cy="76200"/>
            </a:xfrm>
            <a:custGeom>
              <a:avLst/>
              <a:gdLst/>
              <a:ahLst/>
              <a:cxnLst/>
              <a:rect l="l" t="t" r="r" b="b"/>
              <a:pathLst>
                <a:path w="407035" h="76200">
                  <a:moveTo>
                    <a:pt x="331470" y="0"/>
                  </a:moveTo>
                  <a:lnTo>
                    <a:pt x="330906" y="28194"/>
                  </a:lnTo>
                  <a:lnTo>
                    <a:pt x="330803" y="33328"/>
                  </a:lnTo>
                  <a:lnTo>
                    <a:pt x="343662" y="33528"/>
                  </a:lnTo>
                  <a:lnTo>
                    <a:pt x="343662" y="43434"/>
                  </a:lnTo>
                  <a:lnTo>
                    <a:pt x="330601" y="43434"/>
                  </a:lnTo>
                  <a:lnTo>
                    <a:pt x="329946" y="76200"/>
                  </a:lnTo>
                  <a:lnTo>
                    <a:pt x="398891" y="43434"/>
                  </a:lnTo>
                  <a:lnTo>
                    <a:pt x="343662" y="43434"/>
                  </a:lnTo>
                  <a:lnTo>
                    <a:pt x="330605" y="43202"/>
                  </a:lnTo>
                  <a:lnTo>
                    <a:pt x="399378" y="43202"/>
                  </a:lnTo>
                  <a:lnTo>
                    <a:pt x="406908" y="39624"/>
                  </a:lnTo>
                  <a:lnTo>
                    <a:pt x="331470" y="0"/>
                  </a:lnTo>
                  <a:close/>
                </a:path>
                <a:path w="407035" h="76200">
                  <a:moveTo>
                    <a:pt x="330803" y="33328"/>
                  </a:moveTo>
                  <a:lnTo>
                    <a:pt x="330723" y="37338"/>
                  </a:lnTo>
                  <a:lnTo>
                    <a:pt x="330605" y="43202"/>
                  </a:lnTo>
                  <a:lnTo>
                    <a:pt x="343662" y="43434"/>
                  </a:lnTo>
                  <a:lnTo>
                    <a:pt x="343662" y="33528"/>
                  </a:lnTo>
                  <a:lnTo>
                    <a:pt x="330803" y="33328"/>
                  </a:lnTo>
                  <a:close/>
                </a:path>
                <a:path w="407035" h="76200">
                  <a:moveTo>
                    <a:pt x="0" y="28194"/>
                  </a:moveTo>
                  <a:lnTo>
                    <a:pt x="0" y="37338"/>
                  </a:lnTo>
                  <a:lnTo>
                    <a:pt x="330605" y="43202"/>
                  </a:lnTo>
                  <a:lnTo>
                    <a:pt x="330723" y="37338"/>
                  </a:lnTo>
                  <a:lnTo>
                    <a:pt x="330803" y="33328"/>
                  </a:lnTo>
                  <a:lnTo>
                    <a:pt x="0" y="28194"/>
                  </a:lnTo>
                  <a:close/>
                </a:path>
              </a:pathLst>
            </a:custGeom>
            <a:solidFill>
              <a:srgbClr val="FF0000"/>
            </a:solidFill>
          </p:spPr>
          <p:txBody>
            <a:bodyPr wrap="square" lIns="0" tIns="0" rIns="0" bIns="0" rtlCol="0"/>
            <a:lstStyle/>
            <a:p/>
          </p:txBody>
        </p:sp>
        <p:pic>
          <p:nvPicPr>
            <p:cNvPr id="11" name="object 11" descr=""/>
            <p:cNvPicPr/>
            <p:nvPr/>
          </p:nvPicPr>
          <p:blipFill>
            <a:blip r:embed="rId4" cstate="print"/>
            <a:stretch>
              <a:fillRect/>
            </a:stretch>
          </p:blipFill>
          <p:spPr>
            <a:xfrm>
              <a:off x="6256020" y="3156966"/>
              <a:ext cx="237743" cy="76200"/>
            </a:xfrm>
            <a:prstGeom prst="rect">
              <a:avLst/>
            </a:prstGeom>
          </p:spPr>
        </p:pic>
        <p:sp>
          <p:nvSpPr>
            <p:cNvPr id="12" name="object 12" descr=""/>
            <p:cNvSpPr/>
            <p:nvPr/>
          </p:nvSpPr>
          <p:spPr>
            <a:xfrm>
              <a:off x="5083301" y="2908554"/>
              <a:ext cx="1291590" cy="180340"/>
            </a:xfrm>
            <a:custGeom>
              <a:avLst/>
              <a:gdLst/>
              <a:ahLst/>
              <a:cxnLst/>
              <a:rect l="l" t="t" r="r" b="b"/>
              <a:pathLst>
                <a:path w="1291589" h="180339">
                  <a:moveTo>
                    <a:pt x="0" y="29718"/>
                  </a:moveTo>
                  <a:lnTo>
                    <a:pt x="2405" y="18323"/>
                  </a:lnTo>
                  <a:lnTo>
                    <a:pt x="8953" y="8858"/>
                  </a:lnTo>
                  <a:lnTo>
                    <a:pt x="18645" y="2393"/>
                  </a:lnTo>
                  <a:lnTo>
                    <a:pt x="30480" y="0"/>
                  </a:lnTo>
                  <a:lnTo>
                    <a:pt x="1261872" y="0"/>
                  </a:lnTo>
                  <a:lnTo>
                    <a:pt x="1273266" y="2393"/>
                  </a:lnTo>
                  <a:lnTo>
                    <a:pt x="1282731" y="8858"/>
                  </a:lnTo>
                  <a:lnTo>
                    <a:pt x="1289196" y="18323"/>
                  </a:lnTo>
                  <a:lnTo>
                    <a:pt x="1291590" y="29718"/>
                  </a:lnTo>
                  <a:lnTo>
                    <a:pt x="1291590" y="150114"/>
                  </a:lnTo>
                  <a:lnTo>
                    <a:pt x="1289196" y="161829"/>
                  </a:lnTo>
                  <a:lnTo>
                    <a:pt x="1282731" y="171259"/>
                  </a:lnTo>
                  <a:lnTo>
                    <a:pt x="1273266" y="177546"/>
                  </a:lnTo>
                  <a:lnTo>
                    <a:pt x="1261872" y="179832"/>
                  </a:lnTo>
                  <a:lnTo>
                    <a:pt x="30480" y="179832"/>
                  </a:lnTo>
                  <a:lnTo>
                    <a:pt x="18645" y="177546"/>
                  </a:lnTo>
                  <a:lnTo>
                    <a:pt x="8953" y="171259"/>
                  </a:lnTo>
                  <a:lnTo>
                    <a:pt x="2405" y="161829"/>
                  </a:lnTo>
                  <a:lnTo>
                    <a:pt x="0" y="150114"/>
                  </a:lnTo>
                  <a:lnTo>
                    <a:pt x="0" y="29718"/>
                  </a:lnTo>
                  <a:close/>
                </a:path>
              </a:pathLst>
            </a:custGeom>
            <a:ln w="19037">
              <a:solidFill>
                <a:srgbClr val="FF0000"/>
              </a:solidFill>
            </a:ln>
          </p:spPr>
          <p:txBody>
            <a:bodyPr wrap="square" lIns="0" tIns="0" rIns="0" bIns="0" rtlCol="0"/>
            <a:lstStyle/>
            <a:p/>
          </p:txBody>
        </p:sp>
      </p:grpSp>
      <p:sp>
        <p:nvSpPr>
          <p:cNvPr id="13" name="object 13" descr=""/>
          <p:cNvSpPr txBox="1"/>
          <p:nvPr/>
        </p:nvSpPr>
        <p:spPr>
          <a:xfrm>
            <a:off x="5714491" y="3496305"/>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⑤</a:t>
            </a:r>
            <a:endParaRPr sz="1800">
              <a:latin typeface="MS Mincho"/>
              <a:cs typeface="MS Mincho"/>
            </a:endParaRPr>
          </a:p>
        </p:txBody>
      </p:sp>
      <p:sp>
        <p:nvSpPr>
          <p:cNvPr id="14" name="object 14" descr=""/>
          <p:cNvSpPr txBox="1"/>
          <p:nvPr/>
        </p:nvSpPr>
        <p:spPr>
          <a:xfrm>
            <a:off x="6378194" y="2442459"/>
            <a:ext cx="356235" cy="896619"/>
          </a:xfrm>
          <a:prstGeom prst="rect">
            <a:avLst/>
          </a:prstGeom>
        </p:spPr>
        <p:txBody>
          <a:bodyPr wrap="square" lIns="0" tIns="53975" rIns="0" bIns="0" rtlCol="0" vert="horz">
            <a:spAutoFit/>
          </a:bodyPr>
          <a:lstStyle/>
          <a:p>
            <a:pPr marL="25400">
              <a:lnSpc>
                <a:spcPct val="100000"/>
              </a:lnSpc>
              <a:spcBef>
                <a:spcPts val="425"/>
              </a:spcBef>
            </a:pPr>
            <a:r>
              <a:rPr dirty="0" sz="1800" spc="-50">
                <a:solidFill>
                  <a:srgbClr val="FF0000"/>
                </a:solidFill>
                <a:latin typeface="MS Mincho"/>
                <a:cs typeface="MS Mincho"/>
              </a:rPr>
              <a:t>⑥</a:t>
            </a:r>
            <a:endParaRPr sz="1800">
              <a:latin typeface="MS Mincho"/>
              <a:cs typeface="MS Mincho"/>
            </a:endParaRPr>
          </a:p>
          <a:p>
            <a:pPr marL="12700">
              <a:lnSpc>
                <a:spcPts val="2025"/>
              </a:lnSpc>
              <a:spcBef>
                <a:spcPts val="320"/>
              </a:spcBef>
            </a:pPr>
            <a:r>
              <a:rPr dirty="0" sz="1800" spc="-50">
                <a:solidFill>
                  <a:srgbClr val="FF0000"/>
                </a:solidFill>
                <a:latin typeface="MS Mincho"/>
                <a:cs typeface="MS Mincho"/>
              </a:rPr>
              <a:t>④</a:t>
            </a:r>
            <a:endParaRPr sz="1800">
              <a:latin typeface="MS Mincho"/>
              <a:cs typeface="MS Mincho"/>
            </a:endParaRPr>
          </a:p>
          <a:p>
            <a:pPr marL="114300">
              <a:lnSpc>
                <a:spcPts val="2025"/>
              </a:lnSpc>
            </a:pPr>
            <a:r>
              <a:rPr dirty="0" sz="1800" spc="-50">
                <a:solidFill>
                  <a:srgbClr val="FF0000"/>
                </a:solidFill>
                <a:latin typeface="MS Mincho"/>
                <a:cs typeface="MS Mincho"/>
              </a:rPr>
              <a:t>③</a:t>
            </a:r>
            <a:endParaRPr sz="1800">
              <a:latin typeface="MS Mincho"/>
              <a:cs typeface="MS Mincho"/>
            </a:endParaRPr>
          </a:p>
        </p:txBody>
      </p:sp>
      <p:grpSp>
        <p:nvGrpSpPr>
          <p:cNvPr id="15" name="object 15" descr=""/>
          <p:cNvGrpSpPr/>
          <p:nvPr/>
        </p:nvGrpSpPr>
        <p:grpSpPr>
          <a:xfrm>
            <a:off x="1659445" y="7806690"/>
            <a:ext cx="4973955" cy="2339975"/>
            <a:chOff x="1659445" y="7806690"/>
            <a:chExt cx="4973955" cy="2339975"/>
          </a:xfrm>
        </p:grpSpPr>
        <p:pic>
          <p:nvPicPr>
            <p:cNvPr id="16" name="object 16" descr=""/>
            <p:cNvPicPr/>
            <p:nvPr/>
          </p:nvPicPr>
          <p:blipFill>
            <a:blip r:embed="rId5" cstate="print"/>
            <a:stretch>
              <a:fillRect/>
            </a:stretch>
          </p:blipFill>
          <p:spPr>
            <a:xfrm>
              <a:off x="1729739" y="7806690"/>
              <a:ext cx="918210" cy="305562"/>
            </a:xfrm>
            <a:prstGeom prst="rect">
              <a:avLst/>
            </a:prstGeom>
          </p:spPr>
        </p:pic>
        <p:sp>
          <p:nvSpPr>
            <p:cNvPr id="17" name="object 17" descr=""/>
            <p:cNvSpPr/>
            <p:nvPr/>
          </p:nvSpPr>
          <p:spPr>
            <a:xfrm>
              <a:off x="1664207" y="8087106"/>
              <a:ext cx="4964430" cy="2054860"/>
            </a:xfrm>
            <a:custGeom>
              <a:avLst/>
              <a:gdLst/>
              <a:ahLst/>
              <a:cxnLst/>
              <a:rect l="l" t="t" r="r" b="b"/>
              <a:pathLst>
                <a:path w="4964430" h="2054859">
                  <a:moveTo>
                    <a:pt x="4853940" y="0"/>
                  </a:moveTo>
                  <a:lnTo>
                    <a:pt x="109727" y="0"/>
                  </a:lnTo>
                  <a:lnTo>
                    <a:pt x="67055" y="12954"/>
                  </a:lnTo>
                  <a:lnTo>
                    <a:pt x="32003" y="49530"/>
                  </a:lnTo>
                  <a:lnTo>
                    <a:pt x="8381" y="103632"/>
                  </a:lnTo>
                  <a:lnTo>
                    <a:pt x="0" y="169926"/>
                  </a:lnTo>
                  <a:lnTo>
                    <a:pt x="0" y="1884426"/>
                  </a:lnTo>
                  <a:lnTo>
                    <a:pt x="8381" y="1949958"/>
                  </a:lnTo>
                  <a:lnTo>
                    <a:pt x="32003" y="2004060"/>
                  </a:lnTo>
                  <a:lnTo>
                    <a:pt x="67055" y="2040636"/>
                  </a:lnTo>
                  <a:lnTo>
                    <a:pt x="109727" y="2054352"/>
                  </a:lnTo>
                  <a:lnTo>
                    <a:pt x="4853940" y="2054352"/>
                  </a:lnTo>
                  <a:lnTo>
                    <a:pt x="4897374" y="2040636"/>
                  </a:lnTo>
                  <a:lnTo>
                    <a:pt x="4932426" y="2004060"/>
                  </a:lnTo>
                  <a:lnTo>
                    <a:pt x="4956048" y="1949958"/>
                  </a:lnTo>
                  <a:lnTo>
                    <a:pt x="4964430" y="1884426"/>
                  </a:lnTo>
                  <a:lnTo>
                    <a:pt x="4964430" y="169926"/>
                  </a:lnTo>
                  <a:lnTo>
                    <a:pt x="4956048" y="103632"/>
                  </a:lnTo>
                  <a:lnTo>
                    <a:pt x="4932426" y="49530"/>
                  </a:lnTo>
                  <a:lnTo>
                    <a:pt x="4897374" y="12954"/>
                  </a:lnTo>
                  <a:lnTo>
                    <a:pt x="4853940" y="0"/>
                  </a:lnTo>
                  <a:close/>
                </a:path>
              </a:pathLst>
            </a:custGeom>
            <a:solidFill>
              <a:srgbClr val="FFFBD4"/>
            </a:solidFill>
          </p:spPr>
          <p:txBody>
            <a:bodyPr wrap="square" lIns="0" tIns="0" rIns="0" bIns="0" rtlCol="0"/>
            <a:lstStyle/>
            <a:p/>
          </p:txBody>
        </p:sp>
        <p:sp>
          <p:nvSpPr>
            <p:cNvPr id="18" name="object 18" descr=""/>
            <p:cNvSpPr/>
            <p:nvPr/>
          </p:nvSpPr>
          <p:spPr>
            <a:xfrm>
              <a:off x="1664207" y="8087106"/>
              <a:ext cx="4964430" cy="2054860"/>
            </a:xfrm>
            <a:custGeom>
              <a:avLst/>
              <a:gdLst/>
              <a:ahLst/>
              <a:cxnLst/>
              <a:rect l="l" t="t" r="r" b="b"/>
              <a:pathLst>
                <a:path w="4964430" h="2054859">
                  <a:moveTo>
                    <a:pt x="4853940" y="0"/>
                  </a:moveTo>
                  <a:lnTo>
                    <a:pt x="109727" y="0"/>
                  </a:lnTo>
                  <a:lnTo>
                    <a:pt x="67055" y="12954"/>
                  </a:lnTo>
                  <a:lnTo>
                    <a:pt x="32003" y="49530"/>
                  </a:lnTo>
                  <a:lnTo>
                    <a:pt x="8381" y="103632"/>
                  </a:lnTo>
                  <a:lnTo>
                    <a:pt x="0" y="169926"/>
                  </a:lnTo>
                  <a:lnTo>
                    <a:pt x="0" y="1884426"/>
                  </a:lnTo>
                  <a:lnTo>
                    <a:pt x="8381" y="1949958"/>
                  </a:lnTo>
                  <a:lnTo>
                    <a:pt x="32003" y="2004060"/>
                  </a:lnTo>
                  <a:lnTo>
                    <a:pt x="67055" y="2040636"/>
                  </a:lnTo>
                  <a:lnTo>
                    <a:pt x="109727" y="2054352"/>
                  </a:lnTo>
                  <a:lnTo>
                    <a:pt x="4853940" y="2054352"/>
                  </a:lnTo>
                  <a:lnTo>
                    <a:pt x="4897374" y="2040636"/>
                  </a:lnTo>
                  <a:lnTo>
                    <a:pt x="4932426" y="2004060"/>
                  </a:lnTo>
                  <a:lnTo>
                    <a:pt x="4956048" y="1949958"/>
                  </a:lnTo>
                  <a:lnTo>
                    <a:pt x="4964430" y="1884426"/>
                  </a:lnTo>
                  <a:lnTo>
                    <a:pt x="4964430" y="169926"/>
                  </a:lnTo>
                  <a:lnTo>
                    <a:pt x="4956048" y="103632"/>
                  </a:lnTo>
                  <a:lnTo>
                    <a:pt x="4932426" y="49530"/>
                  </a:lnTo>
                  <a:lnTo>
                    <a:pt x="4897374" y="12954"/>
                  </a:lnTo>
                  <a:lnTo>
                    <a:pt x="4853940" y="0"/>
                  </a:lnTo>
                  <a:close/>
                </a:path>
              </a:pathLst>
            </a:custGeom>
            <a:ln w="9525">
              <a:solidFill>
                <a:srgbClr val="FF0000"/>
              </a:solidFill>
            </a:ln>
          </p:spPr>
          <p:txBody>
            <a:bodyPr wrap="square" lIns="0" tIns="0" rIns="0" bIns="0" rtlCol="0"/>
            <a:lstStyle/>
            <a:p/>
          </p:txBody>
        </p:sp>
      </p:grpSp>
      <p:sp>
        <p:nvSpPr>
          <p:cNvPr id="19" name="object 19" descr=""/>
          <p:cNvSpPr txBox="1"/>
          <p:nvPr/>
        </p:nvSpPr>
        <p:spPr>
          <a:xfrm>
            <a:off x="1481582" y="5798769"/>
            <a:ext cx="5609590" cy="4217035"/>
          </a:xfrm>
          <a:prstGeom prst="rect">
            <a:avLst/>
          </a:prstGeom>
        </p:spPr>
        <p:txBody>
          <a:bodyPr wrap="square" lIns="0" tIns="54610" rIns="0" bIns="0" rtlCol="0" vert="horz">
            <a:spAutoFit/>
          </a:bodyPr>
          <a:lstStyle/>
          <a:p>
            <a:pPr marL="28575">
              <a:lnSpc>
                <a:spcPct val="100000"/>
              </a:lnSpc>
              <a:spcBef>
                <a:spcPts val="430"/>
              </a:spcBef>
              <a:tabLst>
                <a:tab pos="307975" algn="l"/>
              </a:tabLst>
            </a:pPr>
            <a:r>
              <a:rPr dirty="0" sz="1100" spc="-50">
                <a:solidFill>
                  <a:srgbClr val="FF0000"/>
                </a:solidFill>
                <a:latin typeface="MS Mincho"/>
                <a:cs typeface="MS Mincho"/>
              </a:rPr>
              <a:t>①</a:t>
            </a:r>
            <a:r>
              <a:rPr dirty="0" sz="1100">
                <a:solidFill>
                  <a:srgbClr val="FF0000"/>
                </a:solidFill>
                <a:latin typeface="MS Mincho"/>
                <a:cs typeface="MS Mincho"/>
              </a:rPr>
              <a:t>	</a:t>
            </a:r>
            <a:r>
              <a:rPr dirty="0" sz="1100" spc="-20">
                <a:latin typeface="MS Mincho"/>
                <a:cs typeface="MS Mincho"/>
              </a:rPr>
              <a:t>適応部位マスターの内「腰」</a:t>
            </a:r>
            <a:r>
              <a:rPr dirty="0" sz="1100" spc="-10">
                <a:latin typeface="MS Mincho"/>
                <a:cs typeface="MS Mincho"/>
              </a:rPr>
              <a:t>（1011）</a:t>
            </a:r>
            <a:r>
              <a:rPr dirty="0" sz="1100" spc="-25">
                <a:latin typeface="MS Mincho"/>
                <a:cs typeface="MS Mincho"/>
              </a:rPr>
              <a:t>をダブルクリックします。</a:t>
            </a:r>
            <a:endParaRPr sz="1100">
              <a:latin typeface="MS Mincho"/>
              <a:cs typeface="MS Mincho"/>
            </a:endParaRPr>
          </a:p>
          <a:p>
            <a:pPr marL="28575">
              <a:lnSpc>
                <a:spcPct val="100000"/>
              </a:lnSpc>
              <a:spcBef>
                <a:spcPts val="330"/>
              </a:spcBef>
              <a:tabLst>
                <a:tab pos="307975" algn="l"/>
              </a:tabLst>
            </a:pPr>
            <a:r>
              <a:rPr dirty="0" sz="1100" spc="-50">
                <a:solidFill>
                  <a:srgbClr val="FF0000"/>
                </a:solidFill>
                <a:latin typeface="MS Mincho"/>
                <a:cs typeface="MS Mincho"/>
              </a:rPr>
              <a:t>②</a:t>
            </a:r>
            <a:r>
              <a:rPr dirty="0" sz="1100">
                <a:solidFill>
                  <a:srgbClr val="FF0000"/>
                </a:solidFill>
                <a:latin typeface="MS Mincho"/>
                <a:cs typeface="MS Mincho"/>
              </a:rPr>
              <a:t>	</a:t>
            </a:r>
            <a:r>
              <a:rPr dirty="0" sz="1100" spc="-25">
                <a:latin typeface="MS Mincho"/>
                <a:cs typeface="MS Mincho"/>
              </a:rPr>
              <a:t>コメント内に「腰」が存在する場合に該当する部位チェックデータです。</a:t>
            </a:r>
            <a:endParaRPr sz="1100">
              <a:latin typeface="MS Mincho"/>
              <a:cs typeface="MS Mincho"/>
            </a:endParaRPr>
          </a:p>
          <a:p>
            <a:pPr marL="312420" marR="542925" indent="-280035">
              <a:lnSpc>
                <a:spcPct val="125000"/>
              </a:lnSpc>
              <a:spcBef>
                <a:spcPts val="204"/>
              </a:spcBef>
              <a:tabLst>
                <a:tab pos="312420" algn="l"/>
              </a:tabLst>
            </a:pPr>
            <a:r>
              <a:rPr dirty="0" sz="1100" spc="-50">
                <a:solidFill>
                  <a:srgbClr val="FF0000"/>
                </a:solidFill>
                <a:latin typeface="MS Mincho"/>
                <a:cs typeface="MS Mincho"/>
              </a:rPr>
              <a:t>③</a:t>
            </a:r>
            <a:r>
              <a:rPr dirty="0" sz="1100">
                <a:solidFill>
                  <a:srgbClr val="FF0000"/>
                </a:solidFill>
                <a:latin typeface="MS Mincho"/>
                <a:cs typeface="MS Mincho"/>
              </a:rPr>
              <a:t>	</a:t>
            </a:r>
            <a:r>
              <a:rPr dirty="0" sz="1100" spc="-25">
                <a:latin typeface="MS Mincho"/>
                <a:cs typeface="MS Mincho"/>
              </a:rPr>
              <a:t>チェックデータ文字列を追加入力するか又は選択したチェックデータを変更できるフィールドです。</a:t>
            </a:r>
            <a:endParaRPr sz="1100">
              <a:latin typeface="MS Mincho"/>
              <a:cs typeface="MS Mincho"/>
            </a:endParaRPr>
          </a:p>
          <a:p>
            <a:pPr marL="33020">
              <a:lnSpc>
                <a:spcPct val="100000"/>
              </a:lnSpc>
              <a:spcBef>
                <a:spcPts val="330"/>
              </a:spcBef>
              <a:tabLst>
                <a:tab pos="312420" algn="l"/>
              </a:tabLst>
            </a:pPr>
            <a:r>
              <a:rPr dirty="0" sz="1100" spc="-50">
                <a:solidFill>
                  <a:srgbClr val="FF0000"/>
                </a:solidFill>
                <a:latin typeface="MS Mincho"/>
                <a:cs typeface="MS Mincho"/>
              </a:rPr>
              <a:t>④</a:t>
            </a:r>
            <a:r>
              <a:rPr dirty="0" sz="1100">
                <a:solidFill>
                  <a:srgbClr val="FF0000"/>
                </a:solidFill>
                <a:latin typeface="MS Mincho"/>
                <a:cs typeface="MS Mincho"/>
              </a:rPr>
              <a:t>	</a:t>
            </a:r>
            <a:r>
              <a:rPr dirty="0" sz="1100" spc="-30">
                <a:latin typeface="MS Mincho"/>
                <a:cs typeface="MS Mincho"/>
              </a:rPr>
              <a:t>入力欄に記載されたチェックデータを登録/変更/削除する操作ボタンです。</a:t>
            </a:r>
            <a:endParaRPr sz="1100">
              <a:latin typeface="MS Mincho"/>
              <a:cs typeface="MS Mincho"/>
            </a:endParaRPr>
          </a:p>
          <a:p>
            <a:pPr marL="521970">
              <a:lnSpc>
                <a:spcPct val="100000"/>
              </a:lnSpc>
              <a:spcBef>
                <a:spcPts val="320"/>
              </a:spcBef>
            </a:pPr>
            <a:r>
              <a:rPr dirty="0" sz="1100" spc="-30">
                <a:latin typeface="MS Mincho"/>
                <a:cs typeface="MS Mincho"/>
              </a:rPr>
              <a:t>-フィールドの文字列は「追加」ボタンで追加されます。</a:t>
            </a:r>
            <a:endParaRPr sz="1100">
              <a:latin typeface="MS Mincho"/>
              <a:cs typeface="MS Mincho"/>
            </a:endParaRPr>
          </a:p>
          <a:p>
            <a:pPr marL="521970">
              <a:lnSpc>
                <a:spcPct val="100000"/>
              </a:lnSpc>
              <a:spcBef>
                <a:spcPts val="330"/>
              </a:spcBef>
            </a:pPr>
            <a:r>
              <a:rPr dirty="0" sz="1100" spc="-25">
                <a:latin typeface="MS Mincho"/>
                <a:cs typeface="MS Mincho"/>
              </a:rPr>
              <a:t>- ②のチェックデータから選択してチェックデータを変更又は削除します。</a:t>
            </a:r>
            <a:endParaRPr sz="1100">
              <a:latin typeface="MS Mincho"/>
              <a:cs typeface="MS Mincho"/>
            </a:endParaRPr>
          </a:p>
          <a:p>
            <a:pPr marL="292100" marR="843280" indent="-280035">
              <a:lnSpc>
                <a:spcPct val="125000"/>
              </a:lnSpc>
              <a:spcBef>
                <a:spcPts val="765"/>
              </a:spcBef>
              <a:tabLst>
                <a:tab pos="292100" algn="l"/>
              </a:tabLst>
            </a:pPr>
            <a:r>
              <a:rPr dirty="0" sz="1100" spc="-50">
                <a:solidFill>
                  <a:srgbClr val="FF0000"/>
                </a:solidFill>
                <a:latin typeface="MS Mincho"/>
                <a:cs typeface="MS Mincho"/>
              </a:rPr>
              <a:t>⑤</a:t>
            </a:r>
            <a:r>
              <a:rPr dirty="0" sz="1100">
                <a:solidFill>
                  <a:srgbClr val="FF0000"/>
                </a:solidFill>
                <a:latin typeface="MS Mincho"/>
                <a:cs typeface="MS Mincho"/>
              </a:rPr>
              <a:t>	</a:t>
            </a:r>
            <a:r>
              <a:rPr dirty="0" sz="1100" spc="-20">
                <a:latin typeface="MS Mincho"/>
                <a:cs typeface="MS Mincho"/>
              </a:rPr>
              <a:t>選択したコメント部位名である「腰」</a:t>
            </a:r>
            <a:r>
              <a:rPr dirty="0" sz="1100" spc="-10">
                <a:latin typeface="MS Mincho"/>
                <a:cs typeface="MS Mincho"/>
              </a:rPr>
              <a:t>（1011）</a:t>
            </a:r>
            <a:r>
              <a:rPr dirty="0" sz="1100" spc="-25">
                <a:latin typeface="MS Mincho"/>
                <a:cs typeface="MS Mincho"/>
              </a:rPr>
              <a:t>に対して審査対象可否を設定します。</a:t>
            </a:r>
            <a:endParaRPr sz="1100">
              <a:latin typeface="MS Mincho"/>
              <a:cs typeface="MS Mincho"/>
            </a:endParaRPr>
          </a:p>
          <a:p>
            <a:pPr marL="1268730">
              <a:lnSpc>
                <a:spcPct val="100000"/>
              </a:lnSpc>
              <a:spcBef>
                <a:spcPts val="330"/>
              </a:spcBef>
            </a:pPr>
            <a:r>
              <a:rPr dirty="0" sz="1100" spc="-25">
                <a:latin typeface="MS Mincho"/>
                <a:cs typeface="MS Mincho"/>
              </a:rPr>
              <a:t>クリックして変更すると外来の場合、チェック対象から除外します。</a:t>
            </a:r>
            <a:endParaRPr sz="1100">
              <a:latin typeface="MS Mincho"/>
              <a:cs typeface="MS Mincho"/>
            </a:endParaRPr>
          </a:p>
          <a:p>
            <a:pPr marL="276225" marR="728980">
              <a:lnSpc>
                <a:spcPct val="142900"/>
              </a:lnSpc>
              <a:spcBef>
                <a:spcPts val="1140"/>
              </a:spcBef>
            </a:pPr>
            <a:r>
              <a:rPr dirty="0" sz="1050" spc="-30">
                <a:latin typeface="MS Mincho"/>
                <a:cs typeface="MS Mincho"/>
              </a:rPr>
              <a:t>参考 ：提供される適応部位のチェックデータは医療機関で任意の判断で学習</a:t>
            </a:r>
            <a:r>
              <a:rPr dirty="0" sz="1050" spc="-15">
                <a:latin typeface="MS Mincho"/>
                <a:cs typeface="MS Mincho"/>
              </a:rPr>
              <a:t>され、追加されたチェックデータは赤い文字で表示されます。</a:t>
            </a:r>
            <a:endParaRPr sz="1050">
              <a:latin typeface="MS Mincho"/>
              <a:cs typeface="MS Mincho"/>
            </a:endParaRPr>
          </a:p>
          <a:p>
            <a:pPr>
              <a:lnSpc>
                <a:spcPct val="100000"/>
              </a:lnSpc>
              <a:spcBef>
                <a:spcPts val="434"/>
              </a:spcBef>
            </a:pPr>
            <a:endParaRPr sz="1050">
              <a:latin typeface="MS Mincho"/>
              <a:cs typeface="MS Mincho"/>
            </a:endParaRPr>
          </a:p>
          <a:p>
            <a:pPr marL="409575" marR="529590" indent="-133350">
              <a:lnSpc>
                <a:spcPct val="142900"/>
              </a:lnSpc>
              <a:buChar char="-"/>
              <a:tabLst>
                <a:tab pos="409575" algn="l"/>
              </a:tabLst>
            </a:pPr>
            <a:r>
              <a:rPr dirty="0" sz="1050" spc="-15">
                <a:latin typeface="MS Mincho"/>
                <a:cs typeface="MS Mincho"/>
              </a:rPr>
              <a:t>本画面でのチェックデータ変更後にはレセプト目視点検過程でチェックデータ変更後に行われる「自動再点検」は実行されません。</a:t>
            </a:r>
            <a:endParaRPr sz="1050">
              <a:latin typeface="MS Mincho"/>
              <a:cs typeface="MS Mincho"/>
            </a:endParaRPr>
          </a:p>
          <a:p>
            <a:pPr marL="409575" marR="662305" indent="-133350">
              <a:lnSpc>
                <a:spcPct val="142900"/>
              </a:lnSpc>
              <a:buChar char="-"/>
              <a:tabLst>
                <a:tab pos="409575" algn="l"/>
              </a:tabLst>
            </a:pPr>
            <a:r>
              <a:rPr dirty="0" sz="1050" spc="-15">
                <a:latin typeface="MS Mincho"/>
                <a:cs typeface="MS Mincho"/>
              </a:rPr>
              <a:t>適用すべき該当するレセプトがわからないため、必要に応じて診療月の対象として別途再点検を行ってください。</a:t>
            </a:r>
            <a:endParaRPr sz="1050">
              <a:latin typeface="MS Mincho"/>
              <a:cs typeface="MS Mincho"/>
            </a:endParaRPr>
          </a:p>
          <a:p>
            <a:pPr marL="409575">
              <a:lnSpc>
                <a:spcPct val="100000"/>
              </a:lnSpc>
              <a:spcBef>
                <a:spcPts val="540"/>
              </a:spcBef>
            </a:pPr>
            <a:r>
              <a:rPr dirty="0" sz="1050" spc="-15">
                <a:latin typeface="MS Mincho"/>
                <a:cs typeface="MS Mincho"/>
              </a:rPr>
              <a:t>(再点検は「点検業務」 &gt; 「受付及び点検」で可能です。)</a:t>
            </a:r>
            <a:endParaRPr sz="1050">
              <a:latin typeface="MS Mincho"/>
              <a:cs typeface="MS Mincho"/>
            </a:endParaRPr>
          </a:p>
        </p:txBody>
      </p:sp>
      <p:grpSp>
        <p:nvGrpSpPr>
          <p:cNvPr id="20" name="object 20" descr=""/>
          <p:cNvGrpSpPr/>
          <p:nvPr/>
        </p:nvGrpSpPr>
        <p:grpSpPr>
          <a:xfrm>
            <a:off x="5060829" y="2585853"/>
            <a:ext cx="1371600" cy="1271270"/>
            <a:chOff x="5060829" y="2585853"/>
            <a:chExt cx="1371600" cy="1271270"/>
          </a:xfrm>
        </p:grpSpPr>
        <p:sp>
          <p:nvSpPr>
            <p:cNvPr id="21" name="object 21" descr=""/>
            <p:cNvSpPr/>
            <p:nvPr/>
          </p:nvSpPr>
          <p:spPr>
            <a:xfrm>
              <a:off x="5083302" y="3108960"/>
              <a:ext cx="1291590" cy="180340"/>
            </a:xfrm>
            <a:custGeom>
              <a:avLst/>
              <a:gdLst/>
              <a:ahLst/>
              <a:cxnLst/>
              <a:rect l="l" t="t" r="r" b="b"/>
              <a:pathLst>
                <a:path w="1291589" h="180339">
                  <a:moveTo>
                    <a:pt x="0" y="29718"/>
                  </a:moveTo>
                  <a:lnTo>
                    <a:pt x="2405" y="18323"/>
                  </a:lnTo>
                  <a:lnTo>
                    <a:pt x="8953" y="8858"/>
                  </a:lnTo>
                  <a:lnTo>
                    <a:pt x="18645" y="2393"/>
                  </a:lnTo>
                  <a:lnTo>
                    <a:pt x="30480" y="0"/>
                  </a:lnTo>
                  <a:lnTo>
                    <a:pt x="1261872" y="0"/>
                  </a:lnTo>
                  <a:lnTo>
                    <a:pt x="1273266" y="2393"/>
                  </a:lnTo>
                  <a:lnTo>
                    <a:pt x="1282731" y="8858"/>
                  </a:lnTo>
                  <a:lnTo>
                    <a:pt x="1289196" y="18323"/>
                  </a:lnTo>
                  <a:lnTo>
                    <a:pt x="1291590" y="29718"/>
                  </a:lnTo>
                  <a:lnTo>
                    <a:pt x="1291590" y="150114"/>
                  </a:lnTo>
                  <a:lnTo>
                    <a:pt x="1289196" y="161829"/>
                  </a:lnTo>
                  <a:lnTo>
                    <a:pt x="1282731" y="171259"/>
                  </a:lnTo>
                  <a:lnTo>
                    <a:pt x="1273266" y="177546"/>
                  </a:lnTo>
                  <a:lnTo>
                    <a:pt x="1261872" y="179832"/>
                  </a:lnTo>
                  <a:lnTo>
                    <a:pt x="30480" y="179832"/>
                  </a:lnTo>
                  <a:lnTo>
                    <a:pt x="18645" y="177546"/>
                  </a:lnTo>
                  <a:lnTo>
                    <a:pt x="8953" y="171259"/>
                  </a:lnTo>
                  <a:lnTo>
                    <a:pt x="2405" y="161829"/>
                  </a:lnTo>
                  <a:lnTo>
                    <a:pt x="0" y="150114"/>
                  </a:lnTo>
                  <a:lnTo>
                    <a:pt x="0" y="29718"/>
                  </a:lnTo>
                  <a:close/>
                </a:path>
              </a:pathLst>
            </a:custGeom>
            <a:ln w="19037">
              <a:solidFill>
                <a:srgbClr val="FF0000"/>
              </a:solidFill>
            </a:ln>
          </p:spPr>
          <p:txBody>
            <a:bodyPr wrap="square" lIns="0" tIns="0" rIns="0" bIns="0" rtlCol="0"/>
            <a:lstStyle/>
            <a:p/>
          </p:txBody>
        </p:sp>
        <p:sp>
          <p:nvSpPr>
            <p:cNvPr id="22" name="object 22" descr=""/>
            <p:cNvSpPr/>
            <p:nvPr/>
          </p:nvSpPr>
          <p:spPr>
            <a:xfrm>
              <a:off x="5913120" y="2595372"/>
              <a:ext cx="509905" cy="146050"/>
            </a:xfrm>
            <a:custGeom>
              <a:avLst/>
              <a:gdLst/>
              <a:ahLst/>
              <a:cxnLst/>
              <a:rect l="l" t="t" r="r" b="b"/>
              <a:pathLst>
                <a:path w="509904" h="146050">
                  <a:moveTo>
                    <a:pt x="0" y="24383"/>
                  </a:moveTo>
                  <a:lnTo>
                    <a:pt x="1881" y="14787"/>
                  </a:lnTo>
                  <a:lnTo>
                    <a:pt x="7048" y="7048"/>
                  </a:lnTo>
                  <a:lnTo>
                    <a:pt x="14787" y="1881"/>
                  </a:lnTo>
                  <a:lnTo>
                    <a:pt x="24384" y="0"/>
                  </a:lnTo>
                  <a:lnTo>
                    <a:pt x="485394" y="0"/>
                  </a:lnTo>
                  <a:lnTo>
                    <a:pt x="494668" y="1881"/>
                  </a:lnTo>
                  <a:lnTo>
                    <a:pt x="502443" y="7048"/>
                  </a:lnTo>
                  <a:lnTo>
                    <a:pt x="507789" y="14787"/>
                  </a:lnTo>
                  <a:lnTo>
                    <a:pt x="509778" y="24383"/>
                  </a:lnTo>
                  <a:lnTo>
                    <a:pt x="509778" y="121157"/>
                  </a:lnTo>
                  <a:lnTo>
                    <a:pt x="507789" y="130754"/>
                  </a:lnTo>
                  <a:lnTo>
                    <a:pt x="502443" y="138493"/>
                  </a:lnTo>
                  <a:lnTo>
                    <a:pt x="494668" y="143660"/>
                  </a:lnTo>
                  <a:lnTo>
                    <a:pt x="485394" y="145541"/>
                  </a:lnTo>
                  <a:lnTo>
                    <a:pt x="24384" y="145541"/>
                  </a:lnTo>
                  <a:lnTo>
                    <a:pt x="14787" y="143660"/>
                  </a:lnTo>
                  <a:lnTo>
                    <a:pt x="7048" y="138493"/>
                  </a:lnTo>
                  <a:lnTo>
                    <a:pt x="1881" y="130754"/>
                  </a:lnTo>
                  <a:lnTo>
                    <a:pt x="0" y="121157"/>
                  </a:lnTo>
                  <a:lnTo>
                    <a:pt x="0" y="24383"/>
                  </a:lnTo>
                  <a:close/>
                </a:path>
              </a:pathLst>
            </a:custGeom>
            <a:ln w="19037">
              <a:solidFill>
                <a:srgbClr val="FF0000"/>
              </a:solidFill>
            </a:ln>
          </p:spPr>
          <p:txBody>
            <a:bodyPr wrap="square" lIns="0" tIns="0" rIns="0" bIns="0" rtlCol="0"/>
            <a:lstStyle/>
            <a:p/>
          </p:txBody>
        </p:sp>
        <p:sp>
          <p:nvSpPr>
            <p:cNvPr id="23" name="object 23" descr=""/>
            <p:cNvSpPr/>
            <p:nvPr/>
          </p:nvSpPr>
          <p:spPr>
            <a:xfrm>
              <a:off x="5070348" y="3385566"/>
              <a:ext cx="652780" cy="462280"/>
            </a:xfrm>
            <a:custGeom>
              <a:avLst/>
              <a:gdLst/>
              <a:ahLst/>
              <a:cxnLst/>
              <a:rect l="l" t="t" r="r" b="b"/>
              <a:pathLst>
                <a:path w="652779" h="462279">
                  <a:moveTo>
                    <a:pt x="0" y="76961"/>
                  </a:moveTo>
                  <a:lnTo>
                    <a:pt x="6012" y="47255"/>
                  </a:lnTo>
                  <a:lnTo>
                    <a:pt x="22383" y="22764"/>
                  </a:lnTo>
                  <a:lnTo>
                    <a:pt x="46612" y="6131"/>
                  </a:lnTo>
                  <a:lnTo>
                    <a:pt x="76200" y="0"/>
                  </a:lnTo>
                  <a:lnTo>
                    <a:pt x="575310" y="0"/>
                  </a:lnTo>
                  <a:lnTo>
                    <a:pt x="605337" y="6131"/>
                  </a:lnTo>
                  <a:lnTo>
                    <a:pt x="629793" y="22764"/>
                  </a:lnTo>
                  <a:lnTo>
                    <a:pt x="646247" y="47255"/>
                  </a:lnTo>
                  <a:lnTo>
                    <a:pt x="652272" y="76961"/>
                  </a:lnTo>
                  <a:lnTo>
                    <a:pt x="652272" y="384809"/>
                  </a:lnTo>
                  <a:lnTo>
                    <a:pt x="646247" y="414837"/>
                  </a:lnTo>
                  <a:lnTo>
                    <a:pt x="629793" y="439292"/>
                  </a:lnTo>
                  <a:lnTo>
                    <a:pt x="605337" y="455747"/>
                  </a:lnTo>
                  <a:lnTo>
                    <a:pt x="575310" y="461771"/>
                  </a:lnTo>
                  <a:lnTo>
                    <a:pt x="76200" y="461771"/>
                  </a:lnTo>
                  <a:lnTo>
                    <a:pt x="46612" y="455747"/>
                  </a:lnTo>
                  <a:lnTo>
                    <a:pt x="22383" y="439292"/>
                  </a:lnTo>
                  <a:lnTo>
                    <a:pt x="6012" y="414837"/>
                  </a:lnTo>
                  <a:lnTo>
                    <a:pt x="0" y="384809"/>
                  </a:lnTo>
                  <a:lnTo>
                    <a:pt x="0" y="76961"/>
                  </a:lnTo>
                  <a:close/>
                </a:path>
              </a:pathLst>
            </a:custGeom>
            <a:ln w="19037">
              <a:solidFill>
                <a:srgbClr val="FF0000"/>
              </a:solidFill>
            </a:ln>
          </p:spPr>
          <p:txBody>
            <a:bodyPr wrap="square" lIns="0" tIns="0" rIns="0" bIns="0" rtlCol="0"/>
            <a:lstStyle/>
            <a:p/>
          </p:txBody>
        </p:sp>
      </p:grpSp>
      <p:sp>
        <p:nvSpPr>
          <p:cNvPr id="24" name="object 24" descr=""/>
          <p:cNvSpPr txBox="1"/>
          <p:nvPr/>
        </p:nvSpPr>
        <p:spPr>
          <a:xfrm>
            <a:off x="1447038" y="4220717"/>
            <a:ext cx="1854200" cy="261620"/>
          </a:xfrm>
          <a:prstGeom prst="rect">
            <a:avLst/>
          </a:prstGeom>
          <a:ln w="9525">
            <a:solidFill>
              <a:srgbClr val="FF0000"/>
            </a:solidFill>
          </a:ln>
        </p:spPr>
        <p:txBody>
          <a:bodyPr wrap="square" lIns="0" tIns="48895" rIns="0" bIns="0" rtlCol="0" vert="horz">
            <a:spAutoFit/>
          </a:bodyPr>
          <a:lstStyle/>
          <a:p>
            <a:pPr marL="90170">
              <a:lnSpc>
                <a:spcPct val="100000"/>
              </a:lnSpc>
              <a:spcBef>
                <a:spcPts val="385"/>
              </a:spcBef>
            </a:pPr>
            <a:r>
              <a:rPr dirty="0" sz="1100" spc="-10">
                <a:solidFill>
                  <a:srgbClr val="FF0000"/>
                </a:solidFill>
                <a:latin typeface="MS Mincho"/>
                <a:cs typeface="MS Mincho"/>
              </a:rPr>
              <a:t>*</a:t>
            </a:r>
            <a:r>
              <a:rPr dirty="0" sz="1100" spc="-25">
                <a:solidFill>
                  <a:srgbClr val="FF0000"/>
                </a:solidFill>
                <a:latin typeface="MS Mincho"/>
                <a:cs typeface="MS Mincho"/>
              </a:rPr>
              <a:t>適応部位マスター</a:t>
            </a:r>
            <a:endParaRPr sz="1100">
              <a:latin typeface="MS Mincho"/>
              <a:cs typeface="MS Mincho"/>
            </a:endParaRPr>
          </a:p>
        </p:txBody>
      </p:sp>
      <p:sp>
        <p:nvSpPr>
          <p:cNvPr id="26" name="object 26"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7</a:t>
            </a:r>
          </a:p>
        </p:txBody>
      </p:sp>
      <p:sp>
        <p:nvSpPr>
          <p:cNvPr id="25" name="object 25" descr=""/>
          <p:cNvSpPr txBox="1"/>
          <p:nvPr/>
        </p:nvSpPr>
        <p:spPr>
          <a:xfrm>
            <a:off x="3634994" y="3533644"/>
            <a:ext cx="1282065" cy="193040"/>
          </a:xfrm>
          <a:prstGeom prst="rect">
            <a:avLst/>
          </a:prstGeom>
        </p:spPr>
        <p:txBody>
          <a:bodyPr wrap="square" lIns="0" tIns="12065" rIns="0" bIns="0" rtlCol="0" vert="horz">
            <a:spAutoFit/>
          </a:bodyPr>
          <a:lstStyle/>
          <a:p>
            <a:pPr marL="12700">
              <a:lnSpc>
                <a:spcPct val="100000"/>
              </a:lnSpc>
              <a:spcBef>
                <a:spcPts val="95"/>
              </a:spcBef>
            </a:pPr>
            <a:r>
              <a:rPr dirty="0" sz="1100" spc="-25">
                <a:solidFill>
                  <a:srgbClr val="FF0000"/>
                </a:solidFill>
                <a:latin typeface="MS Mincho"/>
                <a:cs typeface="MS Mincho"/>
              </a:rPr>
              <a:t>部位チェックデータ</a:t>
            </a:r>
            <a:endParaRPr sz="1100">
              <a:latin typeface="MS Mincho"/>
              <a:cs typeface="MS Minch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55064" y="5682996"/>
            <a:ext cx="5622290" cy="1137920"/>
            <a:chOff x="1655064" y="5682996"/>
            <a:chExt cx="5622290" cy="1137920"/>
          </a:xfrm>
        </p:grpSpPr>
        <p:pic>
          <p:nvPicPr>
            <p:cNvPr id="3" name="object 3" descr=""/>
            <p:cNvPicPr/>
            <p:nvPr/>
          </p:nvPicPr>
          <p:blipFill>
            <a:blip r:embed="rId2" cstate="print"/>
            <a:stretch>
              <a:fillRect/>
            </a:stretch>
          </p:blipFill>
          <p:spPr>
            <a:xfrm>
              <a:off x="1655064" y="5682996"/>
              <a:ext cx="3299460" cy="1137665"/>
            </a:xfrm>
            <a:prstGeom prst="rect">
              <a:avLst/>
            </a:prstGeom>
          </p:spPr>
        </p:pic>
        <p:sp>
          <p:nvSpPr>
            <p:cNvPr id="4" name="object 4" descr=""/>
            <p:cNvSpPr/>
            <p:nvPr/>
          </p:nvSpPr>
          <p:spPr>
            <a:xfrm>
              <a:off x="4998720" y="5829300"/>
              <a:ext cx="2273935" cy="817244"/>
            </a:xfrm>
            <a:custGeom>
              <a:avLst/>
              <a:gdLst/>
              <a:ahLst/>
              <a:cxnLst/>
              <a:rect l="l" t="t" r="r" b="b"/>
              <a:pathLst>
                <a:path w="2273934" h="817245">
                  <a:moveTo>
                    <a:pt x="2138172" y="0"/>
                  </a:moveTo>
                  <a:lnTo>
                    <a:pt x="136398" y="0"/>
                  </a:lnTo>
                  <a:lnTo>
                    <a:pt x="93244" y="6943"/>
                  </a:lnTo>
                  <a:lnTo>
                    <a:pt x="55796" y="26285"/>
                  </a:lnTo>
                  <a:lnTo>
                    <a:pt x="26285" y="55796"/>
                  </a:lnTo>
                  <a:lnTo>
                    <a:pt x="6943" y="93244"/>
                  </a:lnTo>
                  <a:lnTo>
                    <a:pt x="0" y="136398"/>
                  </a:lnTo>
                  <a:lnTo>
                    <a:pt x="0" y="681228"/>
                  </a:lnTo>
                  <a:lnTo>
                    <a:pt x="6943" y="724009"/>
                  </a:lnTo>
                  <a:lnTo>
                    <a:pt x="26285" y="761231"/>
                  </a:lnTo>
                  <a:lnTo>
                    <a:pt x="55796" y="790626"/>
                  </a:lnTo>
                  <a:lnTo>
                    <a:pt x="93244" y="809926"/>
                  </a:lnTo>
                  <a:lnTo>
                    <a:pt x="136398" y="816864"/>
                  </a:lnTo>
                  <a:lnTo>
                    <a:pt x="2138172" y="816864"/>
                  </a:lnTo>
                  <a:lnTo>
                    <a:pt x="2180953" y="809926"/>
                  </a:lnTo>
                  <a:lnTo>
                    <a:pt x="2218175" y="790626"/>
                  </a:lnTo>
                  <a:lnTo>
                    <a:pt x="2247570" y="761231"/>
                  </a:lnTo>
                  <a:lnTo>
                    <a:pt x="2266870" y="724009"/>
                  </a:lnTo>
                  <a:lnTo>
                    <a:pt x="2273808" y="681228"/>
                  </a:lnTo>
                  <a:lnTo>
                    <a:pt x="2273808" y="136398"/>
                  </a:lnTo>
                  <a:lnTo>
                    <a:pt x="2266870" y="93244"/>
                  </a:lnTo>
                  <a:lnTo>
                    <a:pt x="2247570" y="55796"/>
                  </a:lnTo>
                  <a:lnTo>
                    <a:pt x="2218175" y="26285"/>
                  </a:lnTo>
                  <a:lnTo>
                    <a:pt x="2180953" y="6943"/>
                  </a:lnTo>
                  <a:lnTo>
                    <a:pt x="2138172" y="0"/>
                  </a:lnTo>
                  <a:close/>
                </a:path>
              </a:pathLst>
            </a:custGeom>
            <a:solidFill>
              <a:srgbClr val="FFFFCB"/>
            </a:solidFill>
          </p:spPr>
          <p:txBody>
            <a:bodyPr wrap="square" lIns="0" tIns="0" rIns="0" bIns="0" rtlCol="0"/>
            <a:lstStyle/>
            <a:p/>
          </p:txBody>
        </p:sp>
        <p:sp>
          <p:nvSpPr>
            <p:cNvPr id="5" name="object 5" descr=""/>
            <p:cNvSpPr/>
            <p:nvPr/>
          </p:nvSpPr>
          <p:spPr>
            <a:xfrm>
              <a:off x="4998720" y="5829300"/>
              <a:ext cx="2273935" cy="817244"/>
            </a:xfrm>
            <a:custGeom>
              <a:avLst/>
              <a:gdLst/>
              <a:ahLst/>
              <a:cxnLst/>
              <a:rect l="l" t="t" r="r" b="b"/>
              <a:pathLst>
                <a:path w="2273934" h="817245">
                  <a:moveTo>
                    <a:pt x="0" y="136398"/>
                  </a:moveTo>
                  <a:lnTo>
                    <a:pt x="6943" y="93244"/>
                  </a:lnTo>
                  <a:lnTo>
                    <a:pt x="26285" y="55796"/>
                  </a:lnTo>
                  <a:lnTo>
                    <a:pt x="55796" y="26285"/>
                  </a:lnTo>
                  <a:lnTo>
                    <a:pt x="93244" y="6943"/>
                  </a:lnTo>
                  <a:lnTo>
                    <a:pt x="136398" y="0"/>
                  </a:lnTo>
                  <a:lnTo>
                    <a:pt x="2138172" y="0"/>
                  </a:lnTo>
                  <a:lnTo>
                    <a:pt x="2180953" y="6943"/>
                  </a:lnTo>
                  <a:lnTo>
                    <a:pt x="2218175" y="26285"/>
                  </a:lnTo>
                  <a:lnTo>
                    <a:pt x="2247570" y="55796"/>
                  </a:lnTo>
                  <a:lnTo>
                    <a:pt x="2266870" y="93244"/>
                  </a:lnTo>
                  <a:lnTo>
                    <a:pt x="2273808" y="136398"/>
                  </a:lnTo>
                  <a:lnTo>
                    <a:pt x="2273808" y="681228"/>
                  </a:lnTo>
                  <a:lnTo>
                    <a:pt x="2266870" y="724009"/>
                  </a:lnTo>
                  <a:lnTo>
                    <a:pt x="2247570" y="761231"/>
                  </a:lnTo>
                  <a:lnTo>
                    <a:pt x="2218175" y="790626"/>
                  </a:lnTo>
                  <a:lnTo>
                    <a:pt x="2180953" y="809926"/>
                  </a:lnTo>
                  <a:lnTo>
                    <a:pt x="2138172" y="816864"/>
                  </a:lnTo>
                  <a:lnTo>
                    <a:pt x="136398" y="816864"/>
                  </a:lnTo>
                  <a:lnTo>
                    <a:pt x="93244" y="809926"/>
                  </a:lnTo>
                  <a:lnTo>
                    <a:pt x="55796" y="790626"/>
                  </a:lnTo>
                  <a:lnTo>
                    <a:pt x="26285" y="761231"/>
                  </a:lnTo>
                  <a:lnTo>
                    <a:pt x="6943" y="724009"/>
                  </a:lnTo>
                  <a:lnTo>
                    <a:pt x="0" y="681228"/>
                  </a:lnTo>
                  <a:lnTo>
                    <a:pt x="0" y="136398"/>
                  </a:lnTo>
                  <a:close/>
                </a:path>
              </a:pathLst>
            </a:custGeom>
            <a:ln w="9525">
              <a:solidFill>
                <a:srgbClr val="BF0000"/>
              </a:solidFill>
            </a:ln>
          </p:spPr>
          <p:txBody>
            <a:bodyPr wrap="square" lIns="0" tIns="0" rIns="0" bIns="0" rtlCol="0"/>
            <a:lstStyle/>
            <a:p/>
          </p:txBody>
        </p:sp>
      </p:grpSp>
      <p:sp>
        <p:nvSpPr>
          <p:cNvPr id="6" name="object 6" descr=""/>
          <p:cNvSpPr txBox="1"/>
          <p:nvPr/>
        </p:nvSpPr>
        <p:spPr>
          <a:xfrm>
            <a:off x="1161541" y="5170881"/>
            <a:ext cx="5935980" cy="2599055"/>
          </a:xfrm>
          <a:prstGeom prst="rect">
            <a:avLst/>
          </a:prstGeom>
        </p:spPr>
        <p:txBody>
          <a:bodyPr wrap="square" lIns="0" tIns="12700" rIns="0" bIns="0" rtlCol="0" vert="horz">
            <a:spAutoFit/>
          </a:bodyPr>
          <a:lstStyle/>
          <a:p>
            <a:pPr marL="292100" marR="1028700" indent="-280035">
              <a:lnSpc>
                <a:spcPct val="125000"/>
              </a:lnSpc>
              <a:spcBef>
                <a:spcPts val="100"/>
              </a:spcBef>
              <a:tabLst>
                <a:tab pos="292100" algn="l"/>
              </a:tabLst>
            </a:pPr>
            <a:r>
              <a:rPr dirty="0" sz="1100" spc="-50">
                <a:solidFill>
                  <a:srgbClr val="FF0000"/>
                </a:solidFill>
                <a:latin typeface="MS Mincho"/>
                <a:cs typeface="MS Mincho"/>
              </a:rPr>
              <a:t>⑥</a:t>
            </a:r>
            <a:r>
              <a:rPr dirty="0" sz="1100">
                <a:solidFill>
                  <a:srgbClr val="FF0000"/>
                </a:solidFill>
                <a:latin typeface="MS Mincho"/>
                <a:cs typeface="MS Mincho"/>
              </a:rPr>
              <a:t>	</a:t>
            </a:r>
            <a:r>
              <a:rPr dirty="0" sz="1100" spc="-25">
                <a:latin typeface="MS Mincho"/>
                <a:cs typeface="MS Mincho"/>
              </a:rPr>
              <a:t>医療機関で追加で「適応部位マスター」の部位名称を登録使用可能です。上部の「新規」ボタンをクリックすると登録ウィンドウが表示されます。</a:t>
            </a:r>
            <a:endParaRPr sz="1100">
              <a:latin typeface="MS Mincho"/>
              <a:cs typeface="MS Mincho"/>
            </a:endParaRPr>
          </a:p>
          <a:p>
            <a:pPr>
              <a:lnSpc>
                <a:spcPct val="100000"/>
              </a:lnSpc>
              <a:spcBef>
                <a:spcPts val="1010"/>
              </a:spcBef>
            </a:pPr>
            <a:endParaRPr sz="1100">
              <a:latin typeface="MS Mincho"/>
              <a:cs typeface="MS Mincho"/>
            </a:endParaRPr>
          </a:p>
          <a:p>
            <a:pPr marL="3968115" marR="5080" indent="117475">
              <a:lnSpc>
                <a:spcPct val="125000"/>
              </a:lnSpc>
              <a:buFont typeface="Arial"/>
              <a:buChar char="•"/>
              <a:tabLst>
                <a:tab pos="4085590" algn="l"/>
              </a:tabLst>
            </a:pPr>
            <a:r>
              <a:rPr dirty="0" sz="1100" spc="-25">
                <a:latin typeface="MS Mincho"/>
                <a:cs typeface="MS Mincho"/>
              </a:rPr>
              <a:t>コードは既存の「コメント</a:t>
            </a:r>
            <a:r>
              <a:rPr dirty="0" sz="1100" spc="500">
                <a:latin typeface="MS Mincho"/>
                <a:cs typeface="MS Mincho"/>
              </a:rPr>
              <a:t> </a:t>
            </a:r>
            <a:r>
              <a:rPr dirty="0" sz="1100" spc="-25">
                <a:latin typeface="MS Mincho"/>
                <a:cs typeface="MS Mincho"/>
              </a:rPr>
              <a:t>部位名称」の次の順に自動的に付与されます。</a:t>
            </a:r>
            <a:endParaRPr sz="1100">
              <a:latin typeface="MS Mincho"/>
              <a:cs typeface="MS Mincho"/>
            </a:endParaRPr>
          </a:p>
          <a:p>
            <a:pPr>
              <a:lnSpc>
                <a:spcPct val="100000"/>
              </a:lnSpc>
            </a:pPr>
            <a:endParaRPr sz="1100">
              <a:latin typeface="MS Mincho"/>
              <a:cs typeface="MS Mincho"/>
            </a:endParaRPr>
          </a:p>
          <a:p>
            <a:pPr>
              <a:lnSpc>
                <a:spcPct val="100000"/>
              </a:lnSpc>
              <a:spcBef>
                <a:spcPts val="445"/>
              </a:spcBef>
            </a:pPr>
            <a:endParaRPr sz="1100">
              <a:latin typeface="MS Mincho"/>
              <a:cs typeface="MS Mincho"/>
            </a:endParaRPr>
          </a:p>
          <a:p>
            <a:pPr marL="85090">
              <a:lnSpc>
                <a:spcPct val="100000"/>
              </a:lnSpc>
            </a:pPr>
            <a:r>
              <a:rPr dirty="0" sz="1100" spc="-20">
                <a:latin typeface="MS Mincho"/>
                <a:cs typeface="MS Mincho"/>
              </a:rPr>
              <a:t>部位名称を記入後に</a:t>
            </a:r>
            <a:r>
              <a:rPr dirty="0" sz="1100" spc="-10">
                <a:latin typeface="MS Mincho"/>
                <a:cs typeface="MS Mincho"/>
              </a:rPr>
              <a:t>OK</a:t>
            </a:r>
            <a:r>
              <a:rPr dirty="0" sz="1100" spc="-25">
                <a:latin typeface="MS Mincho"/>
                <a:cs typeface="MS Mincho"/>
              </a:rPr>
              <a:t>ボタンをクリックすると新しい適応部位マスタ情報が生成されます。</a:t>
            </a:r>
            <a:endParaRPr sz="1100">
              <a:latin typeface="MS Mincho"/>
              <a:cs typeface="MS Mincho"/>
            </a:endParaRPr>
          </a:p>
          <a:p>
            <a:pPr marL="253365" indent="-168275">
              <a:lnSpc>
                <a:spcPct val="100000"/>
              </a:lnSpc>
              <a:spcBef>
                <a:spcPts val="330"/>
              </a:spcBef>
              <a:buFont typeface="Arial"/>
              <a:buChar char="•"/>
              <a:tabLst>
                <a:tab pos="253365" algn="l"/>
              </a:tabLst>
            </a:pPr>
            <a:r>
              <a:rPr dirty="0" sz="1100" spc="-25">
                <a:latin typeface="MS Mincho"/>
                <a:cs typeface="MS Mincho"/>
              </a:rPr>
              <a:t>その後、生成された部位名のチェックデータを追加登録する必要があります。</a:t>
            </a:r>
            <a:endParaRPr sz="1100">
              <a:latin typeface="MS Mincho"/>
              <a:cs typeface="MS Mincho"/>
            </a:endParaRPr>
          </a:p>
          <a:p>
            <a:pPr marL="224154" marR="86995" indent="-139700">
              <a:lnSpc>
                <a:spcPct val="124500"/>
              </a:lnSpc>
              <a:spcBef>
                <a:spcPts val="10"/>
              </a:spcBef>
              <a:buFont typeface="Arial"/>
              <a:buChar char="•"/>
              <a:tabLst>
                <a:tab pos="224154" algn="l"/>
                <a:tab pos="252729" algn="l"/>
              </a:tabLst>
            </a:pPr>
            <a:r>
              <a:rPr dirty="0" sz="1100">
                <a:latin typeface="MS Mincho"/>
                <a:cs typeface="MS Mincho"/>
              </a:rPr>
              <a:t>	</a:t>
            </a:r>
            <a:r>
              <a:rPr dirty="0" sz="1100" spc="-25">
                <a:latin typeface="MS Mincho"/>
                <a:cs typeface="MS Mincho"/>
              </a:rPr>
              <a:t>該当するチェックデータが存在すると「自動点検」時に「適応コメント部位チェック」が行われます。</a:t>
            </a:r>
            <a:endParaRPr sz="1100">
              <a:latin typeface="MS Mincho"/>
              <a:cs typeface="MS Mincho"/>
            </a:endParaRPr>
          </a:p>
        </p:txBody>
      </p:sp>
      <p:sp>
        <p:nvSpPr>
          <p:cNvPr id="7" name="object 7" descr=""/>
          <p:cNvSpPr/>
          <p:nvPr/>
        </p:nvSpPr>
        <p:spPr>
          <a:xfrm>
            <a:off x="3124961" y="5977890"/>
            <a:ext cx="1853564" cy="76200"/>
          </a:xfrm>
          <a:custGeom>
            <a:avLst/>
            <a:gdLst/>
            <a:ahLst/>
            <a:cxnLst/>
            <a:rect l="l" t="t" r="r" b="b"/>
            <a:pathLst>
              <a:path w="1853564" h="76200">
                <a:moveTo>
                  <a:pt x="1776983" y="0"/>
                </a:moveTo>
                <a:lnTo>
                  <a:pt x="1776983" y="76199"/>
                </a:lnTo>
                <a:lnTo>
                  <a:pt x="1844039" y="42671"/>
                </a:lnTo>
                <a:lnTo>
                  <a:pt x="1789938" y="42671"/>
                </a:lnTo>
                <a:lnTo>
                  <a:pt x="1789938" y="32765"/>
                </a:lnTo>
                <a:lnTo>
                  <a:pt x="1842515" y="32765"/>
                </a:lnTo>
                <a:lnTo>
                  <a:pt x="1776983" y="0"/>
                </a:lnTo>
                <a:close/>
              </a:path>
              <a:path w="1853564" h="76200">
                <a:moveTo>
                  <a:pt x="0" y="31241"/>
                </a:moveTo>
                <a:lnTo>
                  <a:pt x="0" y="41147"/>
                </a:lnTo>
                <a:lnTo>
                  <a:pt x="1789938" y="42671"/>
                </a:lnTo>
                <a:lnTo>
                  <a:pt x="1776983" y="42671"/>
                </a:lnTo>
                <a:lnTo>
                  <a:pt x="1776983" y="32765"/>
                </a:lnTo>
                <a:lnTo>
                  <a:pt x="1789938" y="32765"/>
                </a:lnTo>
                <a:lnTo>
                  <a:pt x="0" y="31241"/>
                </a:lnTo>
                <a:close/>
              </a:path>
              <a:path w="1853564" h="76200">
                <a:moveTo>
                  <a:pt x="1842515" y="32765"/>
                </a:moveTo>
                <a:lnTo>
                  <a:pt x="1789938" y="32765"/>
                </a:lnTo>
                <a:lnTo>
                  <a:pt x="1789938" y="42671"/>
                </a:lnTo>
                <a:lnTo>
                  <a:pt x="1844039" y="42671"/>
                </a:lnTo>
                <a:lnTo>
                  <a:pt x="1853183" y="38099"/>
                </a:lnTo>
                <a:lnTo>
                  <a:pt x="1842515" y="32765"/>
                </a:lnTo>
                <a:close/>
              </a:path>
            </a:pathLst>
          </a:custGeom>
          <a:solidFill>
            <a:srgbClr val="FF0000"/>
          </a:solidFill>
        </p:spPr>
        <p:txBody>
          <a:bodyPr wrap="square" lIns="0" tIns="0" rIns="0" bIns="0" rtlCol="0"/>
          <a:lstStyle/>
          <a:p/>
        </p:txBody>
      </p:sp>
      <p:sp>
        <p:nvSpPr>
          <p:cNvPr id="8" name="object 8" descr=""/>
          <p:cNvSpPr txBox="1"/>
          <p:nvPr/>
        </p:nvSpPr>
        <p:spPr>
          <a:xfrm>
            <a:off x="1126489" y="1187445"/>
            <a:ext cx="3655060" cy="193040"/>
          </a:xfrm>
          <a:prstGeom prst="rect">
            <a:avLst/>
          </a:prstGeom>
        </p:spPr>
        <p:txBody>
          <a:bodyPr wrap="square" lIns="0" tIns="12065" rIns="0" bIns="0" rtlCol="0" vert="horz">
            <a:spAutoFit/>
          </a:bodyPr>
          <a:lstStyle/>
          <a:p>
            <a:pPr marL="152400" indent="-139700">
              <a:lnSpc>
                <a:spcPct val="100000"/>
              </a:lnSpc>
              <a:spcBef>
                <a:spcPts val="95"/>
              </a:spcBef>
              <a:buSzPct val="90909"/>
              <a:buFont typeface="MS Mincho"/>
              <a:buChar char="●"/>
              <a:tabLst>
                <a:tab pos="152400" algn="l"/>
              </a:tabLst>
            </a:pPr>
            <a:r>
              <a:rPr dirty="0" sz="1100" spc="-20">
                <a:latin typeface="MS Mincho"/>
                <a:cs typeface="MS Mincho"/>
              </a:rPr>
              <a:t>部位名称に対する「部位チェックデータ」管理（続き</a:t>
            </a:r>
            <a:r>
              <a:rPr dirty="0" sz="1100" spc="-50">
                <a:latin typeface="MS Mincho"/>
                <a:cs typeface="MS Mincho"/>
              </a:rPr>
              <a:t>）</a:t>
            </a:r>
            <a:endParaRPr sz="1100">
              <a:latin typeface="MS Mincho"/>
              <a:cs typeface="MS Mincho"/>
            </a:endParaRPr>
          </a:p>
        </p:txBody>
      </p:sp>
      <p:pic>
        <p:nvPicPr>
          <p:cNvPr id="9" name="object 9" descr=""/>
          <p:cNvPicPr/>
          <p:nvPr/>
        </p:nvPicPr>
        <p:blipFill>
          <a:blip r:embed="rId3" cstate="print"/>
          <a:stretch>
            <a:fillRect/>
          </a:stretch>
        </p:blipFill>
        <p:spPr>
          <a:xfrm>
            <a:off x="1362455" y="1472183"/>
            <a:ext cx="5422124" cy="3584902"/>
          </a:xfrm>
          <a:prstGeom prst="rect">
            <a:avLst/>
          </a:prstGeom>
        </p:spPr>
      </p:pic>
      <p:sp>
        <p:nvSpPr>
          <p:cNvPr id="10" name="object 10" descr=""/>
          <p:cNvSpPr txBox="1"/>
          <p:nvPr/>
        </p:nvSpPr>
        <p:spPr>
          <a:xfrm>
            <a:off x="6391147" y="176961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⑥</a:t>
            </a:r>
            <a:endParaRPr sz="1800">
              <a:latin typeface="MS Mincho"/>
              <a:cs typeface="MS Mincho"/>
            </a:endParaRPr>
          </a:p>
        </p:txBody>
      </p:sp>
      <p:sp>
        <p:nvSpPr>
          <p:cNvPr id="11" name="object 11" descr=""/>
          <p:cNvSpPr/>
          <p:nvPr/>
        </p:nvSpPr>
        <p:spPr>
          <a:xfrm>
            <a:off x="5913120" y="1881377"/>
            <a:ext cx="509905" cy="173990"/>
          </a:xfrm>
          <a:custGeom>
            <a:avLst/>
            <a:gdLst/>
            <a:ahLst/>
            <a:cxnLst/>
            <a:rect l="l" t="t" r="r" b="b"/>
            <a:pathLst>
              <a:path w="509904" h="173989">
                <a:moveTo>
                  <a:pt x="0" y="28955"/>
                </a:moveTo>
                <a:lnTo>
                  <a:pt x="2274" y="17680"/>
                </a:lnTo>
                <a:lnTo>
                  <a:pt x="8477" y="8477"/>
                </a:lnTo>
                <a:lnTo>
                  <a:pt x="17680" y="2274"/>
                </a:lnTo>
                <a:lnTo>
                  <a:pt x="28956" y="0"/>
                </a:lnTo>
                <a:lnTo>
                  <a:pt x="480822" y="0"/>
                </a:lnTo>
                <a:lnTo>
                  <a:pt x="492097" y="2274"/>
                </a:lnTo>
                <a:lnTo>
                  <a:pt x="501300" y="8477"/>
                </a:lnTo>
                <a:lnTo>
                  <a:pt x="507503" y="17680"/>
                </a:lnTo>
                <a:lnTo>
                  <a:pt x="509778" y="28955"/>
                </a:lnTo>
                <a:lnTo>
                  <a:pt x="509778" y="144779"/>
                </a:lnTo>
                <a:lnTo>
                  <a:pt x="507503" y="156055"/>
                </a:lnTo>
                <a:lnTo>
                  <a:pt x="501300" y="165258"/>
                </a:lnTo>
                <a:lnTo>
                  <a:pt x="492097" y="171461"/>
                </a:lnTo>
                <a:lnTo>
                  <a:pt x="480822" y="173735"/>
                </a:lnTo>
                <a:lnTo>
                  <a:pt x="28956" y="173735"/>
                </a:lnTo>
                <a:lnTo>
                  <a:pt x="17680" y="171461"/>
                </a:lnTo>
                <a:lnTo>
                  <a:pt x="8477" y="165258"/>
                </a:lnTo>
                <a:lnTo>
                  <a:pt x="2274" y="156055"/>
                </a:lnTo>
                <a:lnTo>
                  <a:pt x="0" y="144779"/>
                </a:lnTo>
                <a:lnTo>
                  <a:pt x="0" y="28955"/>
                </a:lnTo>
                <a:close/>
              </a:path>
            </a:pathLst>
          </a:custGeom>
          <a:ln w="19037">
            <a:solidFill>
              <a:srgbClr val="FF0000"/>
            </a:solidFill>
          </a:ln>
        </p:spPr>
        <p:txBody>
          <a:bodyPr wrap="square" lIns="0" tIns="0" rIns="0" bIns="0" rtlCol="0"/>
          <a:lstStyle/>
          <a:p/>
        </p:txBody>
      </p:sp>
      <p:sp>
        <p:nvSpPr>
          <p:cNvPr id="12" name="object 12" descr=""/>
          <p:cNvSpPr txBox="1">
            <a:spLocks noGrp="1"/>
          </p:cNvSpPr>
          <p:nvPr>
            <p:ph type="sldNum" idx="7" sz="quarter"/>
          </p:nvPr>
        </p:nvSpPr>
        <p:spPr>
          <a:prstGeom prst="rect"/>
        </p:spPr>
        <p:txBody>
          <a:bodyPr wrap="square" lIns="0" tIns="14604" rIns="0" bIns="0" rtlCol="0" vert="horz">
            <a:spAutoFit/>
          </a:bodyPr>
          <a:lstStyle/>
          <a:p>
            <a:pPr marL="85725">
              <a:lnSpc>
                <a:spcPct val="100000"/>
              </a:lnSpc>
              <a:spcBef>
                <a:spcPts val="114"/>
              </a:spcBef>
            </a:pPr>
            <a:r>
              <a:rPr dirty="0" spc="-50">
                <a:latin typeface="MS Mincho"/>
                <a:cs typeface="MS Mincho"/>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dc:title>Microsoft PowerPoint - チェックアイDX_マニュアル_システム管理.pptx</dc:title>
  <dcterms:created xsi:type="dcterms:W3CDTF">2024-11-20T02:21:38Z</dcterms:created>
  <dcterms:modified xsi:type="dcterms:W3CDTF">2024-11-20T02:21:38Z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2023-10-24T00:00:00Z</vt:filetime>
  </property>
  <property fmtid="{D5CDD505-2E9C-101B-9397-08002B2CF9AE}" pid="3" name="Creator">
    <vt:lpwstr>PScript5.dll Version 5.2.2</vt:lpwstr>
  </property>
  <property fmtid="{D5CDD505-2E9C-101B-9397-08002B2CF9AE}" pid="4" name="LastSaved">
    <vt:filetime>2024-11-20T00:00:00Z</vt:filetime>
  </property>
  <property fmtid="{D5CDD505-2E9C-101B-9397-08002B2CF9AE}" pid="5" name="Producer">
    <vt:lpwstr>Acrobat Distiller 23.0 (Windows)</vt:lpwstr>
  </property>
</Properties>
</file>