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docProps/app.xml" ContentType="application/vnd.openxmlformats-officedocument.extended-properties+xml"/>
  <Override PartName="/docProps/core.xml" ContentType="application/vnd.openxmlformats-package.core-properties+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s/slide1.xml" ContentType="application/vnd.openxmlformats-officedocument.presentationml.slide+xml"/>
  <Default Extension="jpg" ContentType="image/jpg"/>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Default Extension="png" ContentType="image/png"/>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docProps/custom.xml" ContentType="application/vnd.openxmlformats-officedocument.custom-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officeDocument/2006/relationships/extended-properties" Target="docProps/app.xml"/><Relationship Id="rId3" Type="http://schemas.openxmlformats.org/package/2006/relationships/metadata/core-properties" Target="docProps/core.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Lst>
  <p:sldSz cx="7556500" cy="10693400"/>
  <p:notesSz cx="7556500" cy="10693400"/>
  <p:defaultTextStyle>
    <a:defPPr>
      <a:defRPr kern="0"/>
    </a:def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8" d="100"/>
          <a:sy n="78" d="100"/>
        </p:scale>
        <p:origin x="-1536" y="-84"/>
      </p:cViewPr>
      <p:guideLst>
        <p:guide orient="horz" pos="2880"/>
        <p:guide pos="216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theme" Target="theme/theme1.xml"/><Relationship Id="rId3" Type="http://schemas.openxmlformats.org/officeDocument/2006/relationships/viewProps" Target="viewProps.xml"/><Relationship Id="rId4" Type="http://schemas.openxmlformats.org/officeDocument/2006/relationships/presProps" Target="presProps.xml"/><Relationship Id="rId5" Type="http://schemas.openxmlformats.org/officeDocument/2006/relationships/tableStyles" Target="tableStyles.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9" Type="http://schemas.openxmlformats.org/officeDocument/2006/relationships/slide" Target="slides/slide4.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20" Type="http://schemas.openxmlformats.org/officeDocument/2006/relationships/slide" Target="slides/slide1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type="obj">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567213" y="3314954"/>
            <a:ext cx="6428422" cy="2245614"/>
          </a:xfrm>
          <a:prstGeom prst="rect">
            <a:avLst/>
          </a:prstGeom>
        </p:spPr>
        <p:txBody>
          <a:bodyPr wrap="square" lIns="0" tIns="0" rIns="0" bIns="0">
            <a:spAutoFit/>
          </a:bodyPr>
          <a:lstStyle>
            <a:lvl1pPr>
              <a:defRPr sz="2300" b="0" i="0">
                <a:solidFill>
                  <a:schemeClr val="tx1"/>
                </a:solidFill>
                <a:latin typeface="MS Mincho"/>
                <a:cs typeface="MS Mincho"/>
              </a:defRPr>
            </a:lvl1pPr>
          </a:lstStyle>
          <a:p/>
        </p:txBody>
      </p:sp>
      <p:sp>
        <p:nvSpPr>
          <p:cNvPr id="3" name="Holder 3"/>
          <p:cNvSpPr>
            <a:spLocks noGrp="1"/>
          </p:cNvSpPr>
          <p:nvPr>
            <p:ph type="subTitle" idx="4"/>
          </p:nvPr>
        </p:nvSpPr>
        <p:spPr>
          <a:xfrm>
            <a:off x="1134427" y="5988304"/>
            <a:ext cx="5293995" cy="2673350"/>
          </a:xfrm>
          <a:prstGeom prst="rect">
            <a:avLst/>
          </a:prstGeom>
        </p:spPr>
        <p:txBody>
          <a:bodyPr wrap="square" lIns="0" tIns="0" rIns="0" bIns="0">
            <a:spAutoFit/>
          </a:bodyPr>
          <a:lstStyle>
            <a:lvl1pPr>
              <a:defRPr/>
            </a:lvl1pPr>
          </a:lstStyle>
          <a:p/>
        </p:txBody>
      </p:sp>
      <p:sp>
        <p:nvSpPr>
          <p:cNvPr id="4" name="Holder 4"/>
          <p:cNvSpPr>
            <a:spLocks noGrp="1"/>
          </p:cNvSpPr>
          <p:nvPr>
            <p:ph type="ftr" idx="5" sz="quarter"/>
          </p:nvPr>
        </p:nvSpPr>
        <p:spPr/>
        <p:txBody>
          <a:bodyPr lIns="0" tIns="0" rIns="0" bIns="0"/>
          <a:lstStyle>
            <a:lvl1pPr algn="ctr">
              <a:defRPr>
                <a:solidFill>
                  <a:schemeClr val="tx1">
                    <a:tint val="75000"/>
                  </a:schemeClr>
                </a:solidFill>
              </a:defRPr>
            </a:lvl1pPr>
          </a:lstStyle>
          <a:p/>
        </p:txBody>
      </p:sp>
      <p:sp>
        <p:nvSpPr>
          <p:cNvPr id="5" name="Holder 5"/>
          <p:cNvSpPr>
            <a:spLocks noGrp="1"/>
          </p:cNvSpPr>
          <p:nvPr>
            <p:ph type="dt" idx="6" sz="half"/>
          </p:nvPr>
        </p:nvSpPr>
        <p:spPr/>
        <p:txBody>
          <a:bodyPr lIns="0" tIns="0" rIns="0" bIns="0"/>
          <a:lstStyle>
            <a:lvl1pPr algn="l">
              <a:defRPr>
                <a:solidFill>
                  <a:schemeClr val="tx1">
                    <a:tint val="75000"/>
                  </a:schemeClr>
                </a:solidFill>
              </a:defRPr>
            </a:lvl1pPr>
          </a:lstStyle>
          <a:p>
            <a:fld id="{1D8BD707-D9CF-40AE-B4C6-C98DA3205C09}" type="datetimeFigureOut">
              <a:rPr lang="en-US"/>
            </a:fld>
          </a:p>
        </p:txBody>
      </p:sp>
      <p:sp>
        <p:nvSpPr>
          <p:cNvPr id="6" name="Holder 6"/>
          <p:cNvSpPr>
            <a:spLocks noGrp="1"/>
          </p:cNvSpPr>
          <p:nvPr>
            <p:ph type="sldNum" idx="7" sz="quarter"/>
          </p:nvPr>
        </p:nvSpPr>
        <p:spPr/>
        <p:txBody>
          <a:bodyPr lIns="0" tIns="0" rIns="0" bIns="0"/>
          <a:lstStyle>
            <a:lvl1pPr>
              <a:defRPr sz="1000" b="0" i="0">
                <a:solidFill>
                  <a:srgbClr val="888888"/>
                </a:solidFill>
                <a:latin typeface="Century"/>
                <a:cs typeface="Century"/>
              </a:defRPr>
            </a:lvl1pPr>
          </a:lstStyle>
          <a:p>
            <a:pPr marL="38100">
              <a:lnSpc>
                <a:spcPct val="100000"/>
              </a:lnSpc>
              <a:spcBef>
                <a:spcPts val="75"/>
              </a:spcBef>
            </a:pPr>
            <a:fld id="{81D60167-4931-47E6-BA6A-407CBD079E47}" type="slidenum">
              <a:rPr dirty="0" spc="-25"/>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type="obj">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300" b="0" i="0">
                <a:solidFill>
                  <a:schemeClr val="tx1"/>
                </a:solidFill>
                <a:latin typeface="MS Mincho"/>
                <a:cs typeface="MS Mincho"/>
              </a:defRPr>
            </a:lvl1pPr>
          </a:lstStyle>
          <a:p/>
        </p:txBody>
      </p:sp>
      <p:sp>
        <p:nvSpPr>
          <p:cNvPr id="3" name="Holder 3"/>
          <p:cNvSpPr>
            <a:spLocks noGrp="1"/>
          </p:cNvSpPr>
          <p:nvPr>
            <p:ph type="body" idx="1"/>
          </p:nvPr>
        </p:nvSpPr>
        <p:spPr/>
        <p:txBody>
          <a:bodyPr lIns="0" tIns="0" rIns="0" bIns="0"/>
          <a:lstStyle>
            <a:lvl1pPr>
              <a:defRPr/>
            </a:lvl1pPr>
          </a:lstStyle>
          <a:p/>
        </p:txBody>
      </p:sp>
      <p:sp>
        <p:nvSpPr>
          <p:cNvPr id="4" name="Holder 4"/>
          <p:cNvSpPr>
            <a:spLocks noGrp="1"/>
          </p:cNvSpPr>
          <p:nvPr>
            <p:ph type="ftr" idx="5" sz="quarter"/>
          </p:nvPr>
        </p:nvSpPr>
        <p:spPr/>
        <p:txBody>
          <a:bodyPr lIns="0" tIns="0" rIns="0" bIns="0"/>
          <a:lstStyle>
            <a:lvl1pPr algn="ctr">
              <a:defRPr>
                <a:solidFill>
                  <a:schemeClr val="tx1">
                    <a:tint val="75000"/>
                  </a:schemeClr>
                </a:solidFill>
              </a:defRPr>
            </a:lvl1pPr>
          </a:lstStyle>
          <a:p/>
        </p:txBody>
      </p:sp>
      <p:sp>
        <p:nvSpPr>
          <p:cNvPr id="5" name="Holder 5"/>
          <p:cNvSpPr>
            <a:spLocks noGrp="1"/>
          </p:cNvSpPr>
          <p:nvPr>
            <p:ph type="dt" idx="6" sz="half"/>
          </p:nvPr>
        </p:nvSpPr>
        <p:spPr/>
        <p:txBody>
          <a:bodyPr lIns="0" tIns="0" rIns="0" bIns="0"/>
          <a:lstStyle>
            <a:lvl1pPr algn="l">
              <a:defRPr>
                <a:solidFill>
                  <a:schemeClr val="tx1">
                    <a:tint val="75000"/>
                  </a:schemeClr>
                </a:solidFill>
              </a:defRPr>
            </a:lvl1pPr>
          </a:lstStyle>
          <a:p>
            <a:fld id="{1D8BD707-D9CF-40AE-B4C6-C98DA3205C09}" type="datetimeFigureOut">
              <a:rPr lang="en-US"/>
            </a:fld>
          </a:p>
        </p:txBody>
      </p:sp>
      <p:sp>
        <p:nvSpPr>
          <p:cNvPr id="6" name="Holder 6"/>
          <p:cNvSpPr>
            <a:spLocks noGrp="1"/>
          </p:cNvSpPr>
          <p:nvPr>
            <p:ph type="sldNum" idx="7" sz="quarter"/>
          </p:nvPr>
        </p:nvSpPr>
        <p:spPr/>
        <p:txBody>
          <a:bodyPr lIns="0" tIns="0" rIns="0" bIns="0"/>
          <a:lstStyle>
            <a:lvl1pPr>
              <a:defRPr sz="1000" b="0" i="0">
                <a:solidFill>
                  <a:srgbClr val="888888"/>
                </a:solidFill>
                <a:latin typeface="Century"/>
                <a:cs typeface="Century"/>
              </a:defRPr>
            </a:lvl1pPr>
          </a:lstStyle>
          <a:p>
            <a:pPr marL="38100">
              <a:lnSpc>
                <a:spcPct val="100000"/>
              </a:lnSpc>
              <a:spcBef>
                <a:spcPts val="75"/>
              </a:spcBef>
            </a:pPr>
            <a:fld id="{81D60167-4931-47E6-BA6A-407CBD079E47}" type="slidenum">
              <a:rPr dirty="0" spc="-25"/>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type="obj">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300" b="0" i="0">
                <a:solidFill>
                  <a:schemeClr val="tx1"/>
                </a:solidFill>
                <a:latin typeface="MS Mincho"/>
                <a:cs typeface="MS Mincho"/>
              </a:defRPr>
            </a:lvl1pPr>
          </a:lstStyle>
          <a:p/>
        </p:txBody>
      </p:sp>
      <p:sp>
        <p:nvSpPr>
          <p:cNvPr id="3" name="Holder 3"/>
          <p:cNvSpPr>
            <a:spLocks noGrp="1"/>
          </p:cNvSpPr>
          <p:nvPr>
            <p:ph idx="2" sz="half"/>
          </p:nvPr>
        </p:nvSpPr>
        <p:spPr>
          <a:xfrm>
            <a:off x="378142" y="2459482"/>
            <a:ext cx="3289839" cy="7057644"/>
          </a:xfrm>
          <a:prstGeom prst="rect">
            <a:avLst/>
          </a:prstGeom>
        </p:spPr>
        <p:txBody>
          <a:bodyPr wrap="square" lIns="0" tIns="0" rIns="0" bIns="0">
            <a:spAutoFit/>
          </a:bodyPr>
          <a:lstStyle>
            <a:lvl1pPr>
              <a:defRPr/>
            </a:lvl1pPr>
          </a:lstStyle>
          <a:p/>
        </p:txBody>
      </p:sp>
      <p:sp>
        <p:nvSpPr>
          <p:cNvPr id="4" name="Holder 4"/>
          <p:cNvSpPr>
            <a:spLocks noGrp="1"/>
          </p:cNvSpPr>
          <p:nvPr>
            <p:ph idx="3" sz="half"/>
          </p:nvPr>
        </p:nvSpPr>
        <p:spPr>
          <a:xfrm>
            <a:off x="3894867" y="2459482"/>
            <a:ext cx="3289839" cy="7057644"/>
          </a:xfrm>
          <a:prstGeom prst="rect">
            <a:avLst/>
          </a:prstGeom>
        </p:spPr>
        <p:txBody>
          <a:bodyPr wrap="square" lIns="0" tIns="0" rIns="0" bIns="0">
            <a:spAutoFit/>
          </a:bodyPr>
          <a:lstStyle>
            <a:lvl1pPr>
              <a:defRPr/>
            </a:lvl1pPr>
          </a:lstStyle>
          <a:p/>
        </p:txBody>
      </p:sp>
      <p:sp>
        <p:nvSpPr>
          <p:cNvPr id="5" name="Holder 5"/>
          <p:cNvSpPr>
            <a:spLocks noGrp="1"/>
          </p:cNvSpPr>
          <p:nvPr>
            <p:ph type="ftr" idx="5" sz="quarter"/>
          </p:nvPr>
        </p:nvSpPr>
        <p:spPr/>
        <p:txBody>
          <a:bodyPr lIns="0" tIns="0" rIns="0" bIns="0"/>
          <a:lstStyle>
            <a:lvl1pPr algn="ctr">
              <a:defRPr>
                <a:solidFill>
                  <a:schemeClr val="tx1">
                    <a:tint val="75000"/>
                  </a:schemeClr>
                </a:solidFill>
              </a:defRPr>
            </a:lvl1pPr>
          </a:lstStyle>
          <a:p/>
        </p:txBody>
      </p:sp>
      <p:sp>
        <p:nvSpPr>
          <p:cNvPr id="6" name="Holder 6"/>
          <p:cNvSpPr>
            <a:spLocks noGrp="1"/>
          </p:cNvSpPr>
          <p:nvPr>
            <p:ph type="dt" idx="6" sz="half"/>
          </p:nvPr>
        </p:nvSpPr>
        <p:spPr/>
        <p:txBody>
          <a:bodyPr lIns="0" tIns="0" rIns="0" bIns="0"/>
          <a:lstStyle>
            <a:lvl1pPr algn="l">
              <a:defRPr>
                <a:solidFill>
                  <a:schemeClr val="tx1">
                    <a:tint val="75000"/>
                  </a:schemeClr>
                </a:solidFill>
              </a:defRPr>
            </a:lvl1pPr>
          </a:lstStyle>
          <a:p>
            <a:fld id="{1D8BD707-D9CF-40AE-B4C6-C98DA3205C09}" type="datetimeFigureOut">
              <a:rPr lang="en-US"/>
            </a:fld>
          </a:p>
        </p:txBody>
      </p:sp>
      <p:sp>
        <p:nvSpPr>
          <p:cNvPr id="7" name="Holder 7"/>
          <p:cNvSpPr>
            <a:spLocks noGrp="1"/>
          </p:cNvSpPr>
          <p:nvPr>
            <p:ph type="sldNum" idx="7" sz="quarter"/>
          </p:nvPr>
        </p:nvSpPr>
        <p:spPr/>
        <p:txBody>
          <a:bodyPr lIns="0" tIns="0" rIns="0" bIns="0"/>
          <a:lstStyle>
            <a:lvl1pPr>
              <a:defRPr sz="1000" b="0" i="0">
                <a:solidFill>
                  <a:srgbClr val="888888"/>
                </a:solidFill>
                <a:latin typeface="Century"/>
                <a:cs typeface="Century"/>
              </a:defRPr>
            </a:lvl1pPr>
          </a:lstStyle>
          <a:p>
            <a:pPr marL="38100">
              <a:lnSpc>
                <a:spcPct val="100000"/>
              </a:lnSpc>
              <a:spcBef>
                <a:spcPts val="75"/>
              </a:spcBef>
            </a:pPr>
            <a:fld id="{81D60167-4931-47E6-BA6A-407CBD079E47}" type="slidenum">
              <a:rPr dirty="0" spc="-25"/>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type="obj">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300" b="0" i="0">
                <a:solidFill>
                  <a:schemeClr val="tx1"/>
                </a:solidFill>
                <a:latin typeface="MS Mincho"/>
                <a:cs typeface="MS Mincho"/>
              </a:defRPr>
            </a:lvl1pPr>
          </a:lstStyle>
          <a:p/>
        </p:txBody>
      </p:sp>
      <p:sp>
        <p:nvSpPr>
          <p:cNvPr id="3" name="Holder 3"/>
          <p:cNvSpPr>
            <a:spLocks noGrp="1"/>
          </p:cNvSpPr>
          <p:nvPr>
            <p:ph type="ftr" idx="5" sz="quarter"/>
          </p:nvPr>
        </p:nvSpPr>
        <p:spPr/>
        <p:txBody>
          <a:bodyPr lIns="0" tIns="0" rIns="0" bIns="0"/>
          <a:lstStyle>
            <a:lvl1pPr algn="ctr">
              <a:defRPr>
                <a:solidFill>
                  <a:schemeClr val="tx1">
                    <a:tint val="75000"/>
                  </a:schemeClr>
                </a:solidFill>
              </a:defRPr>
            </a:lvl1pPr>
          </a:lstStyle>
          <a:p/>
        </p:txBody>
      </p:sp>
      <p:sp>
        <p:nvSpPr>
          <p:cNvPr id="4" name="Holder 4"/>
          <p:cNvSpPr>
            <a:spLocks noGrp="1"/>
          </p:cNvSpPr>
          <p:nvPr>
            <p:ph type="dt" idx="6" sz="half"/>
          </p:nvPr>
        </p:nvSpPr>
        <p:spPr/>
        <p:txBody>
          <a:bodyPr lIns="0" tIns="0" rIns="0" bIns="0"/>
          <a:lstStyle>
            <a:lvl1pPr algn="l">
              <a:defRPr>
                <a:solidFill>
                  <a:schemeClr val="tx1">
                    <a:tint val="75000"/>
                  </a:schemeClr>
                </a:solidFill>
              </a:defRPr>
            </a:lvl1pPr>
          </a:lstStyle>
          <a:p>
            <a:fld id="{1D8BD707-D9CF-40AE-B4C6-C98DA3205C09}" type="datetimeFigureOut">
              <a:rPr lang="en-US"/>
            </a:fld>
          </a:p>
        </p:txBody>
      </p:sp>
      <p:sp>
        <p:nvSpPr>
          <p:cNvPr id="5" name="Holder 5"/>
          <p:cNvSpPr>
            <a:spLocks noGrp="1"/>
          </p:cNvSpPr>
          <p:nvPr>
            <p:ph type="sldNum" idx="7" sz="quarter"/>
          </p:nvPr>
        </p:nvSpPr>
        <p:spPr/>
        <p:txBody>
          <a:bodyPr lIns="0" tIns="0" rIns="0" bIns="0"/>
          <a:lstStyle>
            <a:lvl1pPr>
              <a:defRPr sz="1000" b="0" i="0">
                <a:solidFill>
                  <a:srgbClr val="888888"/>
                </a:solidFill>
                <a:latin typeface="Century"/>
                <a:cs typeface="Century"/>
              </a:defRPr>
            </a:lvl1pPr>
          </a:lstStyle>
          <a:p>
            <a:pPr marL="38100">
              <a:lnSpc>
                <a:spcPct val="100000"/>
              </a:lnSpc>
              <a:spcBef>
                <a:spcPts val="75"/>
              </a:spcBef>
            </a:pPr>
            <a:fld id="{81D60167-4931-47E6-BA6A-407CBD079E47}" type="slidenum">
              <a:rPr dirty="0" spc="-25"/>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type="obj">
  <p:cSld name="Blank">
    <p:spTree>
      <p:nvGrpSpPr>
        <p:cNvPr id="1" name=""/>
        <p:cNvGrpSpPr/>
        <p:nvPr/>
      </p:nvGrpSpPr>
      <p:grpSpPr>
        <a:xfrm>
          <a:off x="0" y="0"/>
          <a:ext cx="0" cy="0"/>
          <a:chOff x="0" y="0"/>
          <a:chExt cx="0" cy="0"/>
        </a:xfrm>
      </p:grpSpPr>
      <p:sp>
        <p:nvSpPr>
          <p:cNvPr id="2" name="Holder 2"/>
          <p:cNvSpPr>
            <a:spLocks noGrp="1"/>
          </p:cNvSpPr>
          <p:nvPr>
            <p:ph type="ftr" idx="5" sz="quarter"/>
          </p:nvPr>
        </p:nvSpPr>
        <p:spPr/>
        <p:txBody>
          <a:bodyPr lIns="0" tIns="0" rIns="0" bIns="0"/>
          <a:lstStyle>
            <a:lvl1pPr algn="ctr">
              <a:defRPr>
                <a:solidFill>
                  <a:schemeClr val="tx1">
                    <a:tint val="75000"/>
                  </a:schemeClr>
                </a:solidFill>
              </a:defRPr>
            </a:lvl1pPr>
          </a:lstStyle>
          <a:p/>
        </p:txBody>
      </p:sp>
      <p:sp>
        <p:nvSpPr>
          <p:cNvPr id="3" name="Holder 3"/>
          <p:cNvSpPr>
            <a:spLocks noGrp="1"/>
          </p:cNvSpPr>
          <p:nvPr>
            <p:ph type="dt" idx="6" sz="half"/>
          </p:nvPr>
        </p:nvSpPr>
        <p:spPr/>
        <p:txBody>
          <a:bodyPr lIns="0" tIns="0" rIns="0" bIns="0"/>
          <a:lstStyle>
            <a:lvl1pPr algn="l">
              <a:defRPr>
                <a:solidFill>
                  <a:schemeClr val="tx1">
                    <a:tint val="75000"/>
                  </a:schemeClr>
                </a:solidFill>
              </a:defRPr>
            </a:lvl1pPr>
          </a:lstStyle>
          <a:p>
            <a:fld id="{1D8BD707-D9CF-40AE-B4C6-C98DA3205C09}" type="datetimeFigureOut">
              <a:rPr lang="en-US"/>
            </a:fld>
          </a:p>
        </p:txBody>
      </p:sp>
      <p:sp>
        <p:nvSpPr>
          <p:cNvPr id="4" name="Holder 4"/>
          <p:cNvSpPr>
            <a:spLocks noGrp="1"/>
          </p:cNvSpPr>
          <p:nvPr>
            <p:ph type="sldNum" idx="7" sz="quarter"/>
          </p:nvPr>
        </p:nvSpPr>
        <p:spPr/>
        <p:txBody>
          <a:bodyPr lIns="0" tIns="0" rIns="0" bIns="0"/>
          <a:lstStyle>
            <a:lvl1pPr>
              <a:defRPr sz="1000" b="0" i="0">
                <a:solidFill>
                  <a:srgbClr val="888888"/>
                </a:solidFill>
                <a:latin typeface="Century"/>
                <a:cs typeface="Century"/>
              </a:defRPr>
            </a:lvl1pPr>
          </a:lstStyle>
          <a:p>
            <a:pPr marL="38100">
              <a:lnSpc>
                <a:spcPct val="100000"/>
              </a:lnSpc>
              <a:spcBef>
                <a:spcPts val="75"/>
              </a:spcBef>
            </a:pPr>
            <a:fld id="{81D60167-4931-47E6-BA6A-407CBD079E47}" type="slidenum">
              <a:rPr dirty="0" spc="-25"/>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2377694" y="1792474"/>
            <a:ext cx="2652395" cy="375919"/>
          </a:xfrm>
          <a:prstGeom prst="rect">
            <a:avLst/>
          </a:prstGeom>
        </p:spPr>
        <p:txBody>
          <a:bodyPr wrap="square" lIns="0" tIns="0" rIns="0" bIns="0">
            <a:spAutoFit/>
          </a:bodyPr>
          <a:lstStyle>
            <a:lvl1pPr>
              <a:defRPr sz="2300" b="0" i="0">
                <a:solidFill>
                  <a:schemeClr val="tx1"/>
                </a:solidFill>
                <a:latin typeface="MS Mincho"/>
                <a:cs typeface="MS Mincho"/>
              </a:defRPr>
            </a:lvl1pPr>
          </a:lstStyle>
          <a:p/>
        </p:txBody>
      </p:sp>
      <p:sp>
        <p:nvSpPr>
          <p:cNvPr id="3" name="Holder 3"/>
          <p:cNvSpPr>
            <a:spLocks noGrp="1"/>
          </p:cNvSpPr>
          <p:nvPr>
            <p:ph type="body" idx="1"/>
          </p:nvPr>
        </p:nvSpPr>
        <p:spPr>
          <a:xfrm>
            <a:off x="378142" y="2459482"/>
            <a:ext cx="6806565" cy="7057644"/>
          </a:xfrm>
          <a:prstGeom prst="rect">
            <a:avLst/>
          </a:prstGeom>
        </p:spPr>
        <p:txBody>
          <a:bodyPr wrap="square" lIns="0" tIns="0" rIns="0" bIns="0">
            <a:spAutoFit/>
          </a:bodyPr>
          <a:lstStyle>
            <a:lvl1pPr>
              <a:defRPr/>
            </a:lvl1pPr>
          </a:lstStyle>
          <a:p/>
        </p:txBody>
      </p:sp>
      <p:sp>
        <p:nvSpPr>
          <p:cNvPr id="4" name="Holder 4"/>
          <p:cNvSpPr>
            <a:spLocks noGrp="1"/>
          </p:cNvSpPr>
          <p:nvPr>
            <p:ph type="ftr" idx="5" sz="quarter"/>
          </p:nvPr>
        </p:nvSpPr>
        <p:spPr>
          <a:xfrm>
            <a:off x="2571369" y="9944862"/>
            <a:ext cx="2420112" cy="534670"/>
          </a:xfrm>
          <a:prstGeom prst="rect">
            <a:avLst/>
          </a:prstGeom>
        </p:spPr>
        <p:txBody>
          <a:bodyPr wrap="square" lIns="0" tIns="0" rIns="0" bIns="0">
            <a:spAutoFit/>
          </a:bodyPr>
          <a:lstStyle>
            <a:lvl1pPr algn="ctr">
              <a:defRPr>
                <a:solidFill>
                  <a:schemeClr val="tx1">
                    <a:tint val="75000"/>
                  </a:schemeClr>
                </a:solidFill>
              </a:defRPr>
            </a:lvl1pPr>
          </a:lstStyle>
          <a:p/>
        </p:txBody>
      </p:sp>
      <p:sp>
        <p:nvSpPr>
          <p:cNvPr id="5" name="Holder 5"/>
          <p:cNvSpPr>
            <a:spLocks noGrp="1"/>
          </p:cNvSpPr>
          <p:nvPr>
            <p:ph type="dt" idx="6" sz="half"/>
          </p:nvPr>
        </p:nvSpPr>
        <p:spPr>
          <a:xfrm>
            <a:off x="378142" y="9944862"/>
            <a:ext cx="1739455" cy="53467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fld>
          </a:p>
        </p:txBody>
      </p:sp>
      <p:sp>
        <p:nvSpPr>
          <p:cNvPr id="6" name="Holder 6"/>
          <p:cNvSpPr>
            <a:spLocks noGrp="1"/>
          </p:cNvSpPr>
          <p:nvPr>
            <p:ph type="sldNum" idx="7" sz="quarter"/>
          </p:nvPr>
        </p:nvSpPr>
        <p:spPr>
          <a:xfrm>
            <a:off x="6766559" y="10103864"/>
            <a:ext cx="229234" cy="177165"/>
          </a:xfrm>
          <a:prstGeom prst="rect">
            <a:avLst/>
          </a:prstGeom>
        </p:spPr>
        <p:txBody>
          <a:bodyPr wrap="square" lIns="0" tIns="0" rIns="0" bIns="0">
            <a:spAutoFit/>
          </a:bodyPr>
          <a:lstStyle>
            <a:lvl1pPr>
              <a:defRPr sz="1000" b="0" i="0">
                <a:solidFill>
                  <a:srgbClr val="888888"/>
                </a:solidFill>
                <a:latin typeface="Century"/>
                <a:cs typeface="Century"/>
              </a:defRPr>
            </a:lvl1pPr>
          </a:lstStyle>
          <a:p>
            <a:pPr marL="38100">
              <a:lnSpc>
                <a:spcPct val="100000"/>
              </a:lnSpc>
              <a:spcBef>
                <a:spcPts val="75"/>
              </a:spcBef>
            </a:pPr>
            <a:fld id="{81D60167-4931-47E6-BA6A-407CBD079E47}" type="slidenum">
              <a:rPr dirty="0" spc="-25"/>
              <a:t>#</a:t>
            </a:fld>
          </a:p>
        </p:txBody>
      </p:sp>
    </p:spTree>
  </p:cSld>
  <p:clrMap folHlink="folHlink" hlink="hlink" accent1="accent1" accent2="accent2" accent3="accent3" accent4="accent4" accent5="accent5" accent6="accent6" tx2="dk2" bg2="lt2" tx1="dk1" bg1="lt1"/>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 Id="rId3" Type="http://schemas.openxmlformats.org/officeDocument/2006/relationships/image" Target="../media/image2.jpg"/><Relationship Id="rId4" Type="http://schemas.openxmlformats.org/officeDocument/2006/relationships/image" Target="../media/image3.jpg"/><Relationship Id="rId5" Type="http://schemas.openxmlformats.org/officeDocument/2006/relationships/image" Target="../media/image4.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7.png"/><Relationship Id="rId3" Type="http://schemas.openxmlformats.org/officeDocument/2006/relationships/image" Target="../media/image3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9.png"/><Relationship Id="rId3" Type="http://schemas.openxmlformats.org/officeDocument/2006/relationships/image" Target="../media/image40.png"/><Relationship Id="rId4" Type="http://schemas.openxmlformats.org/officeDocument/2006/relationships/image" Target="../media/image41.jpg"/><Relationship Id="rId5" Type="http://schemas.openxmlformats.org/officeDocument/2006/relationships/image" Target="../media/image4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9.png"/><Relationship Id="rId3" Type="http://schemas.openxmlformats.org/officeDocument/2006/relationships/image" Target="../media/image43.jpg"/><Relationship Id="rId4" Type="http://schemas.openxmlformats.org/officeDocument/2006/relationships/image" Target="../media/image4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45.jpg"/><Relationship Id="rId3" Type="http://schemas.openxmlformats.org/officeDocument/2006/relationships/image" Target="../media/image46.png"/><Relationship Id="rId4" Type="http://schemas.openxmlformats.org/officeDocument/2006/relationships/image" Target="../media/image4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48.png"/><Relationship Id="rId3" Type="http://schemas.openxmlformats.org/officeDocument/2006/relationships/image" Target="../media/image49.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50.jpg"/><Relationship Id="rId3" Type="http://schemas.openxmlformats.org/officeDocument/2006/relationships/hyperlink" Target="mailto:checkeye-dx@nichiigakkan.co.jp" TargetMode="External"/><Relationship Id="rId4" Type="http://schemas.openxmlformats.org/officeDocument/2006/relationships/image" Target="../media/image51.png"/><Relationship Id="rId5" Type="http://schemas.openxmlformats.org/officeDocument/2006/relationships/image" Target="../media/image5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5.jpg"/><Relationship Id="rId3" Type="http://schemas.openxmlformats.org/officeDocument/2006/relationships/image" Target="../media/image6.jpg"/><Relationship Id="rId4" Type="http://schemas.openxmlformats.org/officeDocument/2006/relationships/image" Target="../media/image7.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8.jpg"/><Relationship Id="rId3" Type="http://schemas.openxmlformats.org/officeDocument/2006/relationships/image" Target="../media/image9.jpg"/><Relationship Id="rId4" Type="http://schemas.openxmlformats.org/officeDocument/2006/relationships/image" Target="../media/image10.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1.png"/><Relationship Id="rId3" Type="http://schemas.openxmlformats.org/officeDocument/2006/relationships/image" Target="../media/image12.jpg"/><Relationship Id="rId4" Type="http://schemas.openxmlformats.org/officeDocument/2006/relationships/image" Target="../media/image13.png"/><Relationship Id="rId5" Type="http://schemas.openxmlformats.org/officeDocument/2006/relationships/image" Target="../media/image14.jpg"/><Relationship Id="rId6" Type="http://schemas.openxmlformats.org/officeDocument/2006/relationships/image" Target="../media/image15.jpg"/><Relationship Id="rId7" Type="http://schemas.openxmlformats.org/officeDocument/2006/relationships/image" Target="../media/image16.png"/><Relationship Id="rId8" Type="http://schemas.openxmlformats.org/officeDocument/2006/relationships/image" Target="../media/image1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8.jpg"/><Relationship Id="rId3" Type="http://schemas.openxmlformats.org/officeDocument/2006/relationships/image" Target="../media/image1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0.jpg"/><Relationship Id="rId3" Type="http://schemas.openxmlformats.org/officeDocument/2006/relationships/image" Target="../media/image21.jpg"/><Relationship Id="rId4" Type="http://schemas.openxmlformats.org/officeDocument/2006/relationships/image" Target="../media/image22.jpg"/><Relationship Id="rId5" Type="http://schemas.openxmlformats.org/officeDocument/2006/relationships/image" Target="../media/image23.jpg"/><Relationship Id="rId6" Type="http://schemas.openxmlformats.org/officeDocument/2006/relationships/image" Target="../media/image24.jpg"/><Relationship Id="rId7" Type="http://schemas.openxmlformats.org/officeDocument/2006/relationships/image" Target="../media/image25.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6.png"/><Relationship Id="rId3" Type="http://schemas.openxmlformats.org/officeDocument/2006/relationships/image" Target="../media/image27.png"/><Relationship Id="rId4" Type="http://schemas.openxmlformats.org/officeDocument/2006/relationships/image" Target="../media/image28.jpg"/><Relationship Id="rId5" Type="http://schemas.openxmlformats.org/officeDocument/2006/relationships/image" Target="../media/image2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0.jpg"/><Relationship Id="rId3" Type="http://schemas.openxmlformats.org/officeDocument/2006/relationships/image" Target="../media/image31.png"/><Relationship Id="rId4" Type="http://schemas.openxmlformats.org/officeDocument/2006/relationships/image" Target="../media/image32.png"/><Relationship Id="rId5" Type="http://schemas.openxmlformats.org/officeDocument/2006/relationships/image" Target="../media/image33.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4.jpg"/><Relationship Id="rId3" Type="http://schemas.openxmlformats.org/officeDocument/2006/relationships/image" Target="../media/image35.png"/><Relationship Id="rId4" Type="http://schemas.openxmlformats.org/officeDocument/2006/relationships/image" Target="../media/image36.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p:spPr>
        <p:txBody>
          <a:bodyPr wrap="square" lIns="0" tIns="12065" rIns="0" bIns="0" rtlCol="0" vert="horz">
            <a:spAutoFit/>
          </a:bodyPr>
          <a:lstStyle/>
          <a:p>
            <a:pPr marL="12700">
              <a:lnSpc>
                <a:spcPct val="100000"/>
              </a:lnSpc>
              <a:spcBef>
                <a:spcPts val="95"/>
              </a:spcBef>
            </a:pPr>
            <a:r>
              <a:rPr dirty="0" spc="-35"/>
              <a:t>点検業務マニュアル</a:t>
            </a:r>
          </a:p>
        </p:txBody>
      </p:sp>
      <p:sp>
        <p:nvSpPr>
          <p:cNvPr id="3" name="object 3" descr=""/>
          <p:cNvSpPr txBox="1"/>
          <p:nvPr/>
        </p:nvSpPr>
        <p:spPr>
          <a:xfrm>
            <a:off x="1352803" y="2684776"/>
            <a:ext cx="1243965" cy="208279"/>
          </a:xfrm>
          <a:prstGeom prst="rect">
            <a:avLst/>
          </a:prstGeom>
        </p:spPr>
        <p:txBody>
          <a:bodyPr wrap="square" lIns="0" tIns="12700" rIns="0" bIns="0" rtlCol="0" vert="horz">
            <a:spAutoFit/>
          </a:bodyPr>
          <a:lstStyle/>
          <a:p>
            <a:pPr marL="12700">
              <a:lnSpc>
                <a:spcPct val="100000"/>
              </a:lnSpc>
              <a:spcBef>
                <a:spcPts val="100"/>
              </a:spcBef>
            </a:pPr>
            <a:r>
              <a:rPr dirty="0" sz="1200" spc="-20">
                <a:latin typeface="MS Mincho"/>
                <a:cs typeface="MS Mincho"/>
              </a:rPr>
              <a:t>１．電子付箋一覧</a:t>
            </a:r>
            <a:endParaRPr sz="1200">
              <a:latin typeface="MS Mincho"/>
              <a:cs typeface="MS Mincho"/>
            </a:endParaRPr>
          </a:p>
        </p:txBody>
      </p:sp>
      <p:sp>
        <p:nvSpPr>
          <p:cNvPr id="4" name="object 4" descr=""/>
          <p:cNvSpPr txBox="1"/>
          <p:nvPr/>
        </p:nvSpPr>
        <p:spPr>
          <a:xfrm>
            <a:off x="1352803" y="3049774"/>
            <a:ext cx="1243965" cy="208279"/>
          </a:xfrm>
          <a:prstGeom prst="rect">
            <a:avLst/>
          </a:prstGeom>
        </p:spPr>
        <p:txBody>
          <a:bodyPr wrap="square" lIns="0" tIns="12700" rIns="0" bIns="0" rtlCol="0" vert="horz">
            <a:spAutoFit/>
          </a:bodyPr>
          <a:lstStyle/>
          <a:p>
            <a:pPr marL="12700">
              <a:lnSpc>
                <a:spcPct val="100000"/>
              </a:lnSpc>
              <a:spcBef>
                <a:spcPts val="100"/>
              </a:spcBef>
            </a:pPr>
            <a:r>
              <a:rPr dirty="0" sz="1200" spc="-20">
                <a:latin typeface="MS Mincho"/>
                <a:cs typeface="MS Mincho"/>
              </a:rPr>
              <a:t>２．画面点検分担</a:t>
            </a:r>
            <a:endParaRPr sz="1200">
              <a:latin typeface="MS Mincho"/>
              <a:cs typeface="MS Mincho"/>
            </a:endParaRPr>
          </a:p>
        </p:txBody>
      </p:sp>
      <p:sp>
        <p:nvSpPr>
          <p:cNvPr id="5" name="object 5" descr=""/>
          <p:cNvSpPr txBox="1"/>
          <p:nvPr/>
        </p:nvSpPr>
        <p:spPr>
          <a:xfrm>
            <a:off x="4258787" y="3449665"/>
            <a:ext cx="152400" cy="152400"/>
          </a:xfrm>
          <a:prstGeom prst="rect">
            <a:avLst/>
          </a:prstGeom>
        </p:spPr>
        <p:txBody>
          <a:bodyPr wrap="square" lIns="0" tIns="0" rIns="0" bIns="0" rtlCol="0" vert="horz">
            <a:spAutoFit/>
          </a:bodyPr>
          <a:lstStyle/>
          <a:p>
            <a:pPr>
              <a:lnSpc>
                <a:spcPts val="1200"/>
              </a:lnSpc>
            </a:pPr>
            <a:r>
              <a:rPr dirty="0" sz="1200" spc="-50">
                <a:latin typeface="MS Mincho"/>
                <a:cs typeface="MS Mincho"/>
              </a:rPr>
              <a:t>ン</a:t>
            </a:r>
            <a:endParaRPr sz="1200">
              <a:latin typeface="MS Mincho"/>
              <a:cs typeface="MS Mincho"/>
            </a:endParaRPr>
          </a:p>
        </p:txBody>
      </p:sp>
      <p:sp>
        <p:nvSpPr>
          <p:cNvPr id="6" name="object 6" descr=""/>
          <p:cNvSpPr txBox="1"/>
          <p:nvPr/>
        </p:nvSpPr>
        <p:spPr>
          <a:xfrm>
            <a:off x="1352803" y="3415534"/>
            <a:ext cx="2919095" cy="208279"/>
          </a:xfrm>
          <a:prstGeom prst="rect">
            <a:avLst/>
          </a:prstGeom>
        </p:spPr>
        <p:txBody>
          <a:bodyPr wrap="square" lIns="0" tIns="12700" rIns="0" bIns="0" rtlCol="0" vert="horz">
            <a:spAutoFit/>
          </a:bodyPr>
          <a:lstStyle/>
          <a:p>
            <a:pPr marL="12700">
              <a:lnSpc>
                <a:spcPct val="100000"/>
              </a:lnSpc>
              <a:spcBef>
                <a:spcPts val="100"/>
              </a:spcBef>
            </a:pPr>
            <a:r>
              <a:rPr dirty="0" sz="1200" spc="-15">
                <a:latin typeface="MS Mincho"/>
                <a:cs typeface="MS Mincho"/>
              </a:rPr>
              <a:t>３．生活習慣病管理料置換シミュレーショ</a:t>
            </a:r>
            <a:endParaRPr sz="1200">
              <a:latin typeface="MS Mincho"/>
              <a:cs typeface="MS Mincho"/>
            </a:endParaRPr>
          </a:p>
        </p:txBody>
      </p:sp>
      <p:sp>
        <p:nvSpPr>
          <p:cNvPr id="7" name="object 7" descr=""/>
          <p:cNvSpPr/>
          <p:nvPr/>
        </p:nvSpPr>
        <p:spPr>
          <a:xfrm>
            <a:off x="4359402" y="2529839"/>
            <a:ext cx="1375410" cy="1200150"/>
          </a:xfrm>
          <a:custGeom>
            <a:avLst/>
            <a:gdLst/>
            <a:ahLst/>
            <a:cxnLst/>
            <a:rect l="l" t="t" r="r" b="b"/>
            <a:pathLst>
              <a:path w="1375410" h="1200150">
                <a:moveTo>
                  <a:pt x="1375410" y="0"/>
                </a:moveTo>
                <a:lnTo>
                  <a:pt x="0" y="0"/>
                </a:lnTo>
                <a:lnTo>
                  <a:pt x="0" y="1200150"/>
                </a:lnTo>
                <a:lnTo>
                  <a:pt x="1375410" y="1200150"/>
                </a:lnTo>
                <a:lnTo>
                  <a:pt x="1375410" y="0"/>
                </a:lnTo>
                <a:close/>
              </a:path>
            </a:pathLst>
          </a:custGeom>
          <a:solidFill>
            <a:srgbClr val="FFFFFF"/>
          </a:solidFill>
        </p:spPr>
        <p:txBody>
          <a:bodyPr wrap="square" lIns="0" tIns="0" rIns="0" bIns="0" rtlCol="0"/>
          <a:lstStyle/>
          <a:p/>
        </p:txBody>
      </p:sp>
      <p:sp>
        <p:nvSpPr>
          <p:cNvPr id="8" name="object 8" descr=""/>
          <p:cNvSpPr txBox="1"/>
          <p:nvPr/>
        </p:nvSpPr>
        <p:spPr>
          <a:xfrm>
            <a:off x="4438141" y="2684776"/>
            <a:ext cx="1366520" cy="208279"/>
          </a:xfrm>
          <a:prstGeom prst="rect">
            <a:avLst/>
          </a:prstGeom>
        </p:spPr>
        <p:txBody>
          <a:bodyPr wrap="square" lIns="0" tIns="12700" rIns="0" bIns="0" rtlCol="0" vert="horz">
            <a:spAutoFit/>
          </a:bodyPr>
          <a:lstStyle/>
          <a:p>
            <a:pPr marL="12700">
              <a:lnSpc>
                <a:spcPct val="100000"/>
              </a:lnSpc>
              <a:spcBef>
                <a:spcPts val="100"/>
              </a:spcBef>
              <a:tabLst>
                <a:tab pos="1268095" algn="l"/>
              </a:tabLst>
            </a:pPr>
            <a:r>
              <a:rPr dirty="0" sz="1200" spc="-10">
                <a:latin typeface="MS Mincho"/>
                <a:cs typeface="MS Mincho"/>
              </a:rPr>
              <a:t>・・・・・・</a:t>
            </a:r>
            <a:r>
              <a:rPr dirty="0" sz="1200" spc="-50">
                <a:latin typeface="MS Mincho"/>
                <a:cs typeface="MS Mincho"/>
              </a:rPr>
              <a:t>・</a:t>
            </a:r>
            <a:r>
              <a:rPr dirty="0" sz="1200">
                <a:latin typeface="MS Mincho"/>
                <a:cs typeface="MS Mincho"/>
              </a:rPr>
              <a:t>	</a:t>
            </a:r>
            <a:r>
              <a:rPr dirty="0" sz="1200" spc="-50">
                <a:latin typeface="Century"/>
                <a:cs typeface="Century"/>
              </a:rPr>
              <a:t>1</a:t>
            </a:r>
            <a:endParaRPr sz="1200">
              <a:latin typeface="Century"/>
              <a:cs typeface="Century"/>
            </a:endParaRPr>
          </a:p>
        </p:txBody>
      </p:sp>
      <p:sp>
        <p:nvSpPr>
          <p:cNvPr id="9" name="object 9" descr=""/>
          <p:cNvSpPr txBox="1"/>
          <p:nvPr/>
        </p:nvSpPr>
        <p:spPr>
          <a:xfrm>
            <a:off x="4438141" y="3415534"/>
            <a:ext cx="1091565" cy="208279"/>
          </a:xfrm>
          <a:prstGeom prst="rect">
            <a:avLst/>
          </a:prstGeom>
        </p:spPr>
        <p:txBody>
          <a:bodyPr wrap="square" lIns="0" tIns="12700" rIns="0" bIns="0" rtlCol="0" vert="horz">
            <a:spAutoFit/>
          </a:bodyPr>
          <a:lstStyle/>
          <a:p>
            <a:pPr marL="12700">
              <a:lnSpc>
                <a:spcPct val="100000"/>
              </a:lnSpc>
              <a:spcBef>
                <a:spcPts val="100"/>
              </a:spcBef>
            </a:pPr>
            <a:r>
              <a:rPr dirty="0" sz="1200" spc="-20">
                <a:latin typeface="MS Mincho"/>
                <a:cs typeface="MS Mincho"/>
              </a:rPr>
              <a:t>・・・・・・・</a:t>
            </a:r>
            <a:endParaRPr sz="1200">
              <a:latin typeface="MS Mincho"/>
              <a:cs typeface="MS Mincho"/>
            </a:endParaRPr>
          </a:p>
        </p:txBody>
      </p:sp>
      <p:grpSp>
        <p:nvGrpSpPr>
          <p:cNvPr id="10" name="object 10" descr=""/>
          <p:cNvGrpSpPr/>
          <p:nvPr/>
        </p:nvGrpSpPr>
        <p:grpSpPr>
          <a:xfrm>
            <a:off x="1592389" y="7739443"/>
            <a:ext cx="4445635" cy="1165225"/>
            <a:chOff x="1592389" y="7739443"/>
            <a:chExt cx="4445635" cy="1165225"/>
          </a:xfrm>
        </p:grpSpPr>
        <p:sp>
          <p:nvSpPr>
            <p:cNvPr id="11" name="object 11" descr=""/>
            <p:cNvSpPr/>
            <p:nvPr/>
          </p:nvSpPr>
          <p:spPr>
            <a:xfrm>
              <a:off x="1597152" y="7744206"/>
              <a:ext cx="4436110" cy="1155700"/>
            </a:xfrm>
            <a:custGeom>
              <a:avLst/>
              <a:gdLst/>
              <a:ahLst/>
              <a:cxnLst/>
              <a:rect l="l" t="t" r="r" b="b"/>
              <a:pathLst>
                <a:path w="4436110" h="1155700">
                  <a:moveTo>
                    <a:pt x="4243578" y="0"/>
                  </a:moveTo>
                  <a:lnTo>
                    <a:pt x="192786" y="0"/>
                  </a:lnTo>
                  <a:lnTo>
                    <a:pt x="148516" y="5080"/>
                  </a:lnTo>
                  <a:lnTo>
                    <a:pt x="107912" y="19558"/>
                  </a:lnTo>
                  <a:lnTo>
                    <a:pt x="72121" y="42287"/>
                  </a:lnTo>
                  <a:lnTo>
                    <a:pt x="42287" y="72121"/>
                  </a:lnTo>
                  <a:lnTo>
                    <a:pt x="19558" y="107912"/>
                  </a:lnTo>
                  <a:lnTo>
                    <a:pt x="5080" y="148516"/>
                  </a:lnTo>
                  <a:lnTo>
                    <a:pt x="0" y="192786"/>
                  </a:lnTo>
                  <a:lnTo>
                    <a:pt x="0" y="962406"/>
                  </a:lnTo>
                  <a:lnTo>
                    <a:pt x="5080" y="1006675"/>
                  </a:lnTo>
                  <a:lnTo>
                    <a:pt x="19558" y="1047279"/>
                  </a:lnTo>
                  <a:lnTo>
                    <a:pt x="42287" y="1083070"/>
                  </a:lnTo>
                  <a:lnTo>
                    <a:pt x="72121" y="1112904"/>
                  </a:lnTo>
                  <a:lnTo>
                    <a:pt x="107912" y="1135633"/>
                  </a:lnTo>
                  <a:lnTo>
                    <a:pt x="148516" y="1150111"/>
                  </a:lnTo>
                  <a:lnTo>
                    <a:pt x="192786" y="1155192"/>
                  </a:lnTo>
                  <a:lnTo>
                    <a:pt x="4243578" y="1155192"/>
                  </a:lnTo>
                  <a:lnTo>
                    <a:pt x="4287565" y="1150111"/>
                  </a:lnTo>
                  <a:lnTo>
                    <a:pt x="4327966" y="1135633"/>
                  </a:lnTo>
                  <a:lnTo>
                    <a:pt x="4363622" y="1112904"/>
                  </a:lnTo>
                  <a:lnTo>
                    <a:pt x="4393374" y="1083070"/>
                  </a:lnTo>
                  <a:lnTo>
                    <a:pt x="4416061" y="1047279"/>
                  </a:lnTo>
                  <a:lnTo>
                    <a:pt x="4430523" y="1006675"/>
                  </a:lnTo>
                  <a:lnTo>
                    <a:pt x="4435602" y="962406"/>
                  </a:lnTo>
                  <a:lnTo>
                    <a:pt x="4435602" y="192786"/>
                  </a:lnTo>
                  <a:lnTo>
                    <a:pt x="4430523" y="148516"/>
                  </a:lnTo>
                  <a:lnTo>
                    <a:pt x="4416061" y="107912"/>
                  </a:lnTo>
                  <a:lnTo>
                    <a:pt x="4393374" y="72121"/>
                  </a:lnTo>
                  <a:lnTo>
                    <a:pt x="4363622" y="42287"/>
                  </a:lnTo>
                  <a:lnTo>
                    <a:pt x="4327966" y="19558"/>
                  </a:lnTo>
                  <a:lnTo>
                    <a:pt x="4287565" y="5080"/>
                  </a:lnTo>
                  <a:lnTo>
                    <a:pt x="4243578" y="0"/>
                  </a:lnTo>
                  <a:close/>
                </a:path>
              </a:pathLst>
            </a:custGeom>
            <a:solidFill>
              <a:srgbClr val="FFF1CB"/>
            </a:solidFill>
          </p:spPr>
          <p:txBody>
            <a:bodyPr wrap="square" lIns="0" tIns="0" rIns="0" bIns="0" rtlCol="0"/>
            <a:lstStyle/>
            <a:p/>
          </p:txBody>
        </p:sp>
        <p:sp>
          <p:nvSpPr>
            <p:cNvPr id="12" name="object 12" descr=""/>
            <p:cNvSpPr/>
            <p:nvPr/>
          </p:nvSpPr>
          <p:spPr>
            <a:xfrm>
              <a:off x="1597152" y="7744206"/>
              <a:ext cx="4436110" cy="1155700"/>
            </a:xfrm>
            <a:custGeom>
              <a:avLst/>
              <a:gdLst/>
              <a:ahLst/>
              <a:cxnLst/>
              <a:rect l="l" t="t" r="r" b="b"/>
              <a:pathLst>
                <a:path w="4436110" h="1155700">
                  <a:moveTo>
                    <a:pt x="0" y="192786"/>
                  </a:moveTo>
                  <a:lnTo>
                    <a:pt x="5080" y="148516"/>
                  </a:lnTo>
                  <a:lnTo>
                    <a:pt x="19558" y="107912"/>
                  </a:lnTo>
                  <a:lnTo>
                    <a:pt x="42287" y="72121"/>
                  </a:lnTo>
                  <a:lnTo>
                    <a:pt x="72121" y="42287"/>
                  </a:lnTo>
                  <a:lnTo>
                    <a:pt x="107912" y="19558"/>
                  </a:lnTo>
                  <a:lnTo>
                    <a:pt x="148516" y="5080"/>
                  </a:lnTo>
                  <a:lnTo>
                    <a:pt x="192786" y="0"/>
                  </a:lnTo>
                  <a:lnTo>
                    <a:pt x="4243578" y="0"/>
                  </a:lnTo>
                  <a:lnTo>
                    <a:pt x="4287565" y="5080"/>
                  </a:lnTo>
                  <a:lnTo>
                    <a:pt x="4327966" y="19558"/>
                  </a:lnTo>
                  <a:lnTo>
                    <a:pt x="4363622" y="42287"/>
                  </a:lnTo>
                  <a:lnTo>
                    <a:pt x="4393374" y="72121"/>
                  </a:lnTo>
                  <a:lnTo>
                    <a:pt x="4416061" y="107912"/>
                  </a:lnTo>
                  <a:lnTo>
                    <a:pt x="4430523" y="148516"/>
                  </a:lnTo>
                  <a:lnTo>
                    <a:pt x="4435602" y="192786"/>
                  </a:lnTo>
                  <a:lnTo>
                    <a:pt x="4435602" y="962406"/>
                  </a:lnTo>
                  <a:lnTo>
                    <a:pt x="4430523" y="1006675"/>
                  </a:lnTo>
                  <a:lnTo>
                    <a:pt x="4416061" y="1047279"/>
                  </a:lnTo>
                  <a:lnTo>
                    <a:pt x="4393374" y="1083070"/>
                  </a:lnTo>
                  <a:lnTo>
                    <a:pt x="4363622" y="1112904"/>
                  </a:lnTo>
                  <a:lnTo>
                    <a:pt x="4327966" y="1135633"/>
                  </a:lnTo>
                  <a:lnTo>
                    <a:pt x="4287565" y="1150111"/>
                  </a:lnTo>
                  <a:lnTo>
                    <a:pt x="4243578" y="1155192"/>
                  </a:lnTo>
                  <a:lnTo>
                    <a:pt x="192786" y="1155192"/>
                  </a:lnTo>
                  <a:lnTo>
                    <a:pt x="148516" y="1150111"/>
                  </a:lnTo>
                  <a:lnTo>
                    <a:pt x="107912" y="1135633"/>
                  </a:lnTo>
                  <a:lnTo>
                    <a:pt x="72121" y="1112904"/>
                  </a:lnTo>
                  <a:lnTo>
                    <a:pt x="42287" y="1083070"/>
                  </a:lnTo>
                  <a:lnTo>
                    <a:pt x="19558" y="1047279"/>
                  </a:lnTo>
                  <a:lnTo>
                    <a:pt x="5080" y="1006675"/>
                  </a:lnTo>
                  <a:lnTo>
                    <a:pt x="0" y="962406"/>
                  </a:lnTo>
                  <a:lnTo>
                    <a:pt x="0" y="192786"/>
                  </a:lnTo>
                  <a:close/>
                </a:path>
              </a:pathLst>
            </a:custGeom>
            <a:ln w="9525">
              <a:solidFill>
                <a:srgbClr val="000000"/>
              </a:solidFill>
            </a:ln>
          </p:spPr>
          <p:txBody>
            <a:bodyPr wrap="square" lIns="0" tIns="0" rIns="0" bIns="0" rtlCol="0"/>
            <a:lstStyle/>
            <a:p/>
          </p:txBody>
        </p:sp>
      </p:grpSp>
      <p:sp>
        <p:nvSpPr>
          <p:cNvPr id="13" name="object 13" descr=""/>
          <p:cNvSpPr txBox="1"/>
          <p:nvPr/>
        </p:nvSpPr>
        <p:spPr>
          <a:xfrm>
            <a:off x="1743710" y="7911788"/>
            <a:ext cx="4213860" cy="780415"/>
          </a:xfrm>
          <a:prstGeom prst="rect">
            <a:avLst/>
          </a:prstGeom>
        </p:spPr>
        <p:txBody>
          <a:bodyPr wrap="square" lIns="0" tIns="12700" rIns="0" bIns="0" rtlCol="0" vert="horz">
            <a:spAutoFit/>
          </a:bodyPr>
          <a:lstStyle/>
          <a:p>
            <a:pPr marL="12700" marR="5080">
              <a:lnSpc>
                <a:spcPct val="150000"/>
              </a:lnSpc>
              <a:spcBef>
                <a:spcPts val="100"/>
              </a:spcBef>
            </a:pPr>
            <a:r>
              <a:rPr dirty="0" sz="1100" spc="-20">
                <a:latin typeface="MS Mincho"/>
                <a:cs typeface="MS Mincho"/>
              </a:rPr>
              <a:t>本説明書はチェックアイ</a:t>
            </a:r>
            <a:r>
              <a:rPr dirty="0" sz="1100" spc="-10">
                <a:latin typeface="MS Mincho"/>
                <a:cs typeface="MS Mincho"/>
              </a:rPr>
              <a:t>DX</a:t>
            </a:r>
            <a:r>
              <a:rPr dirty="0" sz="1100" spc="-25">
                <a:latin typeface="MS Mincho"/>
                <a:cs typeface="MS Mincho"/>
              </a:rPr>
              <a:t>の基本操作について説明したものです。医療機関名、 患者氏名は仮名に変換してあります。</a:t>
            </a:r>
            <a:endParaRPr sz="1100">
              <a:latin typeface="MS Mincho"/>
              <a:cs typeface="MS Mincho"/>
            </a:endParaRPr>
          </a:p>
          <a:p>
            <a:pPr marL="12700">
              <a:lnSpc>
                <a:spcPct val="100000"/>
              </a:lnSpc>
              <a:spcBef>
                <a:spcPts val="660"/>
              </a:spcBef>
            </a:pPr>
            <a:r>
              <a:rPr dirty="0" sz="1100" spc="-25">
                <a:latin typeface="MS Mincho"/>
                <a:cs typeface="MS Mincho"/>
              </a:rPr>
              <a:t>詳細はホームページの操作マニュアルを参照してください。</a:t>
            </a:r>
            <a:endParaRPr sz="1100">
              <a:latin typeface="MS Mincho"/>
              <a:cs typeface="MS Mincho"/>
            </a:endParaRPr>
          </a:p>
        </p:txBody>
      </p:sp>
      <p:pic>
        <p:nvPicPr>
          <p:cNvPr id="14" name="object 14" descr=""/>
          <p:cNvPicPr/>
          <p:nvPr/>
        </p:nvPicPr>
        <p:blipFill>
          <a:blip r:embed="rId2" cstate="print"/>
          <a:stretch>
            <a:fillRect/>
          </a:stretch>
        </p:blipFill>
        <p:spPr>
          <a:xfrm>
            <a:off x="2519172" y="1111758"/>
            <a:ext cx="2369057" cy="531608"/>
          </a:xfrm>
          <a:prstGeom prst="rect">
            <a:avLst/>
          </a:prstGeom>
        </p:spPr>
      </p:pic>
      <p:sp>
        <p:nvSpPr>
          <p:cNvPr id="15" name="object 15" descr=""/>
          <p:cNvSpPr txBox="1"/>
          <p:nvPr/>
        </p:nvSpPr>
        <p:spPr>
          <a:xfrm>
            <a:off x="3900170" y="9344655"/>
            <a:ext cx="425450" cy="505459"/>
          </a:xfrm>
          <a:prstGeom prst="rect">
            <a:avLst/>
          </a:prstGeom>
        </p:spPr>
        <p:txBody>
          <a:bodyPr wrap="square" lIns="0" tIns="12700" rIns="0" bIns="0" rtlCol="0" vert="horz">
            <a:spAutoFit/>
          </a:bodyPr>
          <a:lstStyle/>
          <a:p>
            <a:pPr marL="12700" marR="5080">
              <a:lnSpc>
                <a:spcPct val="150000"/>
              </a:lnSpc>
              <a:spcBef>
                <a:spcPts val="100"/>
              </a:spcBef>
            </a:pPr>
            <a:r>
              <a:rPr dirty="0" sz="1050" spc="-20">
                <a:latin typeface="MS Mincho"/>
                <a:cs typeface="MS Mincho"/>
              </a:rPr>
              <a:t>開発：販売：</a:t>
            </a:r>
            <a:endParaRPr sz="1050">
              <a:latin typeface="MS Mincho"/>
              <a:cs typeface="MS Mincho"/>
            </a:endParaRPr>
          </a:p>
        </p:txBody>
      </p:sp>
      <p:pic>
        <p:nvPicPr>
          <p:cNvPr id="16" name="object 16" descr=""/>
          <p:cNvPicPr/>
          <p:nvPr/>
        </p:nvPicPr>
        <p:blipFill>
          <a:blip r:embed="rId3" cstate="print"/>
          <a:stretch>
            <a:fillRect/>
          </a:stretch>
        </p:blipFill>
        <p:spPr>
          <a:xfrm>
            <a:off x="4343865" y="9686309"/>
            <a:ext cx="731082" cy="166467"/>
          </a:xfrm>
          <a:prstGeom prst="rect">
            <a:avLst/>
          </a:prstGeom>
        </p:spPr>
      </p:pic>
      <p:pic>
        <p:nvPicPr>
          <p:cNvPr id="17" name="object 17" descr=""/>
          <p:cNvPicPr/>
          <p:nvPr/>
        </p:nvPicPr>
        <p:blipFill>
          <a:blip r:embed="rId4" cstate="print"/>
          <a:stretch>
            <a:fillRect/>
          </a:stretch>
        </p:blipFill>
        <p:spPr>
          <a:xfrm>
            <a:off x="5199626" y="9681737"/>
            <a:ext cx="1264136" cy="166467"/>
          </a:xfrm>
          <a:prstGeom prst="rect">
            <a:avLst/>
          </a:prstGeom>
        </p:spPr>
      </p:pic>
      <p:sp>
        <p:nvSpPr>
          <p:cNvPr id="18" name="object 18" descr=""/>
          <p:cNvSpPr/>
          <p:nvPr/>
        </p:nvSpPr>
        <p:spPr>
          <a:xfrm>
            <a:off x="5517641" y="3280409"/>
            <a:ext cx="367030" cy="461009"/>
          </a:xfrm>
          <a:custGeom>
            <a:avLst/>
            <a:gdLst/>
            <a:ahLst/>
            <a:cxnLst/>
            <a:rect l="l" t="t" r="r" b="b"/>
            <a:pathLst>
              <a:path w="367029" h="461010">
                <a:moveTo>
                  <a:pt x="366522" y="0"/>
                </a:moveTo>
                <a:lnTo>
                  <a:pt x="0" y="0"/>
                </a:lnTo>
                <a:lnTo>
                  <a:pt x="0" y="461009"/>
                </a:lnTo>
                <a:lnTo>
                  <a:pt x="366522" y="461009"/>
                </a:lnTo>
                <a:lnTo>
                  <a:pt x="366522" y="0"/>
                </a:lnTo>
                <a:close/>
              </a:path>
            </a:pathLst>
          </a:custGeom>
          <a:solidFill>
            <a:srgbClr val="FFFFFF"/>
          </a:solidFill>
        </p:spPr>
        <p:txBody>
          <a:bodyPr wrap="square" lIns="0" tIns="0" rIns="0" bIns="0" rtlCol="0"/>
          <a:lstStyle/>
          <a:p/>
        </p:txBody>
      </p:sp>
      <p:sp>
        <p:nvSpPr>
          <p:cNvPr id="19" name="object 19" descr=""/>
          <p:cNvSpPr txBox="1"/>
          <p:nvPr/>
        </p:nvSpPr>
        <p:spPr>
          <a:xfrm>
            <a:off x="5693917" y="3434584"/>
            <a:ext cx="110489" cy="208279"/>
          </a:xfrm>
          <a:prstGeom prst="rect">
            <a:avLst/>
          </a:prstGeom>
        </p:spPr>
        <p:txBody>
          <a:bodyPr wrap="square" lIns="0" tIns="12700" rIns="0" bIns="0" rtlCol="0" vert="horz">
            <a:spAutoFit/>
          </a:bodyPr>
          <a:lstStyle/>
          <a:p>
            <a:pPr marL="12700">
              <a:lnSpc>
                <a:spcPct val="100000"/>
              </a:lnSpc>
              <a:spcBef>
                <a:spcPts val="100"/>
              </a:spcBef>
            </a:pPr>
            <a:r>
              <a:rPr dirty="0" sz="1200" spc="-50">
                <a:latin typeface="Century"/>
                <a:cs typeface="Century"/>
              </a:rPr>
              <a:t>9</a:t>
            </a:r>
            <a:endParaRPr sz="1200">
              <a:latin typeface="Century"/>
              <a:cs typeface="Century"/>
            </a:endParaRPr>
          </a:p>
        </p:txBody>
      </p:sp>
      <p:sp>
        <p:nvSpPr>
          <p:cNvPr id="20" name="object 20" descr=""/>
          <p:cNvSpPr/>
          <p:nvPr/>
        </p:nvSpPr>
        <p:spPr>
          <a:xfrm>
            <a:off x="5517641" y="2852166"/>
            <a:ext cx="367030" cy="523240"/>
          </a:xfrm>
          <a:custGeom>
            <a:avLst/>
            <a:gdLst/>
            <a:ahLst/>
            <a:cxnLst/>
            <a:rect l="l" t="t" r="r" b="b"/>
            <a:pathLst>
              <a:path w="367029" h="523239">
                <a:moveTo>
                  <a:pt x="366522" y="0"/>
                </a:moveTo>
                <a:lnTo>
                  <a:pt x="0" y="0"/>
                </a:lnTo>
                <a:lnTo>
                  <a:pt x="0" y="522731"/>
                </a:lnTo>
                <a:lnTo>
                  <a:pt x="366522" y="522731"/>
                </a:lnTo>
                <a:lnTo>
                  <a:pt x="366522" y="0"/>
                </a:lnTo>
                <a:close/>
              </a:path>
            </a:pathLst>
          </a:custGeom>
          <a:solidFill>
            <a:srgbClr val="FFFFFF"/>
          </a:solidFill>
        </p:spPr>
        <p:txBody>
          <a:bodyPr wrap="square" lIns="0" tIns="0" rIns="0" bIns="0" rtlCol="0"/>
          <a:lstStyle/>
          <a:p/>
        </p:txBody>
      </p:sp>
      <p:sp>
        <p:nvSpPr>
          <p:cNvPr id="21" name="object 21" descr=""/>
          <p:cNvSpPr txBox="1"/>
          <p:nvPr/>
        </p:nvSpPr>
        <p:spPr>
          <a:xfrm>
            <a:off x="4438141" y="3026914"/>
            <a:ext cx="1365885" cy="238760"/>
          </a:xfrm>
          <a:prstGeom prst="rect">
            <a:avLst/>
          </a:prstGeom>
        </p:spPr>
        <p:txBody>
          <a:bodyPr wrap="square" lIns="0" tIns="12065" rIns="0" bIns="0" rtlCol="0" vert="horz">
            <a:spAutoFit/>
          </a:bodyPr>
          <a:lstStyle/>
          <a:p>
            <a:pPr marL="12700">
              <a:lnSpc>
                <a:spcPct val="100000"/>
              </a:lnSpc>
              <a:spcBef>
                <a:spcPts val="95"/>
              </a:spcBef>
              <a:tabLst>
                <a:tab pos="1253490" algn="l"/>
              </a:tabLst>
            </a:pPr>
            <a:r>
              <a:rPr dirty="0" sz="1200" spc="-10">
                <a:latin typeface="MS Mincho"/>
                <a:cs typeface="MS Mincho"/>
              </a:rPr>
              <a:t>・・・・・・</a:t>
            </a:r>
            <a:r>
              <a:rPr dirty="0" sz="1200" spc="-50">
                <a:latin typeface="MS Mincho"/>
                <a:cs typeface="MS Mincho"/>
              </a:rPr>
              <a:t>・</a:t>
            </a:r>
            <a:r>
              <a:rPr dirty="0" sz="1200">
                <a:latin typeface="MS Mincho"/>
                <a:cs typeface="MS Mincho"/>
              </a:rPr>
              <a:t>	</a:t>
            </a:r>
            <a:r>
              <a:rPr dirty="0" sz="1400" spc="-50">
                <a:latin typeface="Century"/>
                <a:cs typeface="Century"/>
              </a:rPr>
              <a:t>4</a:t>
            </a:r>
            <a:endParaRPr sz="1400">
              <a:latin typeface="Century"/>
              <a:cs typeface="Century"/>
            </a:endParaRPr>
          </a:p>
        </p:txBody>
      </p:sp>
      <p:pic>
        <p:nvPicPr>
          <p:cNvPr id="22" name="object 22" descr=""/>
          <p:cNvPicPr/>
          <p:nvPr/>
        </p:nvPicPr>
        <p:blipFill>
          <a:blip r:embed="rId5" cstate="print"/>
          <a:stretch>
            <a:fillRect/>
          </a:stretch>
        </p:blipFill>
        <p:spPr>
          <a:xfrm>
            <a:off x="4410455" y="9432797"/>
            <a:ext cx="2057537" cy="19950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descr=""/>
          <p:cNvGrpSpPr/>
          <p:nvPr/>
        </p:nvGrpSpPr>
        <p:grpSpPr>
          <a:xfrm>
            <a:off x="1212971" y="3463245"/>
            <a:ext cx="1894205" cy="3000375"/>
            <a:chOff x="1212971" y="3463245"/>
            <a:chExt cx="1894205" cy="3000375"/>
          </a:xfrm>
        </p:grpSpPr>
        <p:pic>
          <p:nvPicPr>
            <p:cNvPr id="3" name="object 3" descr=""/>
            <p:cNvPicPr/>
            <p:nvPr/>
          </p:nvPicPr>
          <p:blipFill>
            <a:blip r:embed="rId2" cstate="print"/>
            <a:stretch>
              <a:fillRect/>
            </a:stretch>
          </p:blipFill>
          <p:spPr>
            <a:xfrm>
              <a:off x="1212971" y="3463245"/>
              <a:ext cx="1893967" cy="3000038"/>
            </a:xfrm>
            <a:prstGeom prst="rect">
              <a:avLst/>
            </a:prstGeom>
          </p:spPr>
        </p:pic>
        <p:sp>
          <p:nvSpPr>
            <p:cNvPr id="4" name="object 4" descr=""/>
            <p:cNvSpPr/>
            <p:nvPr/>
          </p:nvSpPr>
          <p:spPr>
            <a:xfrm>
              <a:off x="1468373" y="5510784"/>
              <a:ext cx="1500505" cy="236220"/>
            </a:xfrm>
            <a:custGeom>
              <a:avLst/>
              <a:gdLst/>
              <a:ahLst/>
              <a:cxnLst/>
              <a:rect l="l" t="t" r="r" b="b"/>
              <a:pathLst>
                <a:path w="1500505" h="236220">
                  <a:moveTo>
                    <a:pt x="0" y="39624"/>
                  </a:moveTo>
                  <a:lnTo>
                    <a:pt x="3071" y="24110"/>
                  </a:lnTo>
                  <a:lnTo>
                    <a:pt x="11429" y="11525"/>
                  </a:lnTo>
                  <a:lnTo>
                    <a:pt x="23788" y="3083"/>
                  </a:lnTo>
                  <a:lnTo>
                    <a:pt x="38862" y="0"/>
                  </a:lnTo>
                  <a:lnTo>
                    <a:pt x="1460754" y="0"/>
                  </a:lnTo>
                  <a:lnTo>
                    <a:pt x="1476267" y="3083"/>
                  </a:lnTo>
                  <a:lnTo>
                    <a:pt x="1488852" y="11525"/>
                  </a:lnTo>
                  <a:lnTo>
                    <a:pt x="1497294" y="24110"/>
                  </a:lnTo>
                  <a:lnTo>
                    <a:pt x="1500378" y="39624"/>
                  </a:lnTo>
                  <a:lnTo>
                    <a:pt x="1500378" y="196596"/>
                  </a:lnTo>
                  <a:lnTo>
                    <a:pt x="1497294" y="212109"/>
                  </a:lnTo>
                  <a:lnTo>
                    <a:pt x="1488852" y="224694"/>
                  </a:lnTo>
                  <a:lnTo>
                    <a:pt x="1476267" y="233136"/>
                  </a:lnTo>
                  <a:lnTo>
                    <a:pt x="1460754" y="236220"/>
                  </a:lnTo>
                  <a:lnTo>
                    <a:pt x="38862" y="236220"/>
                  </a:lnTo>
                  <a:lnTo>
                    <a:pt x="23788" y="233136"/>
                  </a:lnTo>
                  <a:lnTo>
                    <a:pt x="11429" y="224694"/>
                  </a:lnTo>
                  <a:lnTo>
                    <a:pt x="3071" y="212109"/>
                  </a:lnTo>
                  <a:lnTo>
                    <a:pt x="0" y="196596"/>
                  </a:lnTo>
                  <a:lnTo>
                    <a:pt x="0" y="39624"/>
                  </a:lnTo>
                  <a:close/>
                </a:path>
              </a:pathLst>
            </a:custGeom>
            <a:ln w="19037">
              <a:solidFill>
                <a:srgbClr val="FF0000"/>
              </a:solidFill>
            </a:ln>
          </p:spPr>
          <p:txBody>
            <a:bodyPr wrap="square" lIns="0" tIns="0" rIns="0" bIns="0" rtlCol="0"/>
            <a:lstStyle/>
            <a:p/>
          </p:txBody>
        </p:sp>
      </p:grpSp>
      <p:sp>
        <p:nvSpPr>
          <p:cNvPr id="5" name="object 5" descr=""/>
          <p:cNvSpPr txBox="1"/>
          <p:nvPr/>
        </p:nvSpPr>
        <p:spPr>
          <a:xfrm>
            <a:off x="1079753" y="1296161"/>
            <a:ext cx="5398135" cy="252729"/>
          </a:xfrm>
          <a:prstGeom prst="rect">
            <a:avLst/>
          </a:prstGeom>
          <a:solidFill>
            <a:srgbClr val="98CBFF"/>
          </a:solidFill>
        </p:spPr>
        <p:txBody>
          <a:bodyPr wrap="square" lIns="0" tIns="38735" rIns="0" bIns="0" rtlCol="0" vert="horz">
            <a:spAutoFit/>
          </a:bodyPr>
          <a:lstStyle/>
          <a:p>
            <a:pPr marL="91440">
              <a:lnSpc>
                <a:spcPct val="100000"/>
              </a:lnSpc>
              <a:spcBef>
                <a:spcPts val="305"/>
              </a:spcBef>
            </a:pPr>
            <a:r>
              <a:rPr dirty="0" sz="1200" spc="-15">
                <a:latin typeface="MS Mincho"/>
                <a:cs typeface="MS Mincho"/>
              </a:rPr>
              <a:t>生活習慣病管理料置換えシミュレーション</a:t>
            </a:r>
            <a:endParaRPr sz="1200">
              <a:latin typeface="MS Mincho"/>
              <a:cs typeface="MS Mincho"/>
            </a:endParaRPr>
          </a:p>
        </p:txBody>
      </p:sp>
      <p:sp>
        <p:nvSpPr>
          <p:cNvPr id="6" name="object 6" descr=""/>
          <p:cNvSpPr txBox="1"/>
          <p:nvPr/>
        </p:nvSpPr>
        <p:spPr>
          <a:xfrm>
            <a:off x="1158494" y="1593292"/>
            <a:ext cx="5470525" cy="1491615"/>
          </a:xfrm>
          <a:prstGeom prst="rect">
            <a:avLst/>
          </a:prstGeom>
        </p:spPr>
        <p:txBody>
          <a:bodyPr wrap="square" lIns="0" tIns="12700" rIns="0" bIns="0" rtlCol="0" vert="horz">
            <a:spAutoFit/>
          </a:bodyPr>
          <a:lstStyle/>
          <a:p>
            <a:pPr marL="12700" marR="424180">
              <a:lnSpc>
                <a:spcPct val="125000"/>
              </a:lnSpc>
              <a:spcBef>
                <a:spcPts val="100"/>
              </a:spcBef>
            </a:pPr>
            <a:r>
              <a:rPr dirty="0" sz="1100" spc="-25">
                <a:latin typeface="MS Mincho"/>
                <a:cs typeface="MS Mincho"/>
              </a:rPr>
              <a:t>高血圧、糖尿病、高脂血症などの「生活習慣病」を予防し、管理するために「生活習慣病管理料」という診療費項目があります。</a:t>
            </a:r>
            <a:endParaRPr sz="1100">
              <a:latin typeface="MS Mincho"/>
              <a:cs typeface="MS Mincho"/>
            </a:endParaRPr>
          </a:p>
          <a:p>
            <a:pPr>
              <a:lnSpc>
                <a:spcPct val="100000"/>
              </a:lnSpc>
              <a:spcBef>
                <a:spcPts val="210"/>
              </a:spcBef>
            </a:pPr>
            <a:endParaRPr sz="1100">
              <a:latin typeface="MS Mincho"/>
              <a:cs typeface="MS Mincho"/>
            </a:endParaRPr>
          </a:p>
          <a:p>
            <a:pPr algn="just" marL="12700" marR="5080">
              <a:lnSpc>
                <a:spcPct val="125000"/>
              </a:lnSpc>
              <a:spcBef>
                <a:spcPts val="5"/>
              </a:spcBef>
            </a:pPr>
            <a:r>
              <a:rPr dirty="0" sz="1100">
                <a:solidFill>
                  <a:srgbClr val="006FC0"/>
                </a:solidFill>
                <a:latin typeface="MS Mincho"/>
                <a:cs typeface="MS Mincho"/>
              </a:rPr>
              <a:t>* </a:t>
            </a:r>
            <a:r>
              <a:rPr dirty="0" sz="1100" spc="-20">
                <a:solidFill>
                  <a:srgbClr val="4371C4"/>
                </a:solidFill>
                <a:latin typeface="MS Mincho"/>
                <a:cs typeface="MS Mincho"/>
              </a:rPr>
              <a:t>チェックアイ</a:t>
            </a:r>
            <a:r>
              <a:rPr dirty="0" sz="1100" spc="-10">
                <a:solidFill>
                  <a:srgbClr val="4371C4"/>
                </a:solidFill>
                <a:latin typeface="MS Mincho"/>
                <a:cs typeface="MS Mincho"/>
              </a:rPr>
              <a:t>DX</a:t>
            </a:r>
            <a:r>
              <a:rPr dirty="0" sz="1100" spc="-25">
                <a:solidFill>
                  <a:srgbClr val="4371C4"/>
                </a:solidFill>
                <a:latin typeface="MS Mincho"/>
                <a:cs typeface="MS Mincho"/>
              </a:rPr>
              <a:t>では「生活習慣病管理料置換シミュレーション」を通じて「生活習慣</a:t>
            </a:r>
            <a:r>
              <a:rPr dirty="0" sz="1100" spc="-20">
                <a:solidFill>
                  <a:srgbClr val="4371C4"/>
                </a:solidFill>
                <a:latin typeface="MS Mincho"/>
                <a:cs typeface="MS Mincho"/>
              </a:rPr>
              <a:t>病管理料算定対象病名</a:t>
            </a:r>
            <a:r>
              <a:rPr dirty="0" sz="1100" spc="-10">
                <a:solidFill>
                  <a:srgbClr val="4371C4"/>
                </a:solidFill>
                <a:latin typeface="MS Mincho"/>
                <a:cs typeface="MS Mincho"/>
              </a:rPr>
              <a:t>（＝</a:t>
            </a:r>
            <a:r>
              <a:rPr dirty="0" sz="1100" spc="-20">
                <a:solidFill>
                  <a:srgbClr val="4371C4"/>
                </a:solidFill>
                <a:latin typeface="MS Mincho"/>
                <a:cs typeface="MS Mincho"/>
              </a:rPr>
              <a:t>対象疾病</a:t>
            </a:r>
            <a:r>
              <a:rPr dirty="0" sz="1100" spc="-10">
                <a:solidFill>
                  <a:srgbClr val="4371C4"/>
                </a:solidFill>
                <a:latin typeface="MS Mincho"/>
                <a:cs typeface="MS Mincho"/>
              </a:rPr>
              <a:t>）</a:t>
            </a:r>
            <a:r>
              <a:rPr dirty="0" sz="1100" spc="-20">
                <a:solidFill>
                  <a:srgbClr val="4371C4"/>
                </a:solidFill>
                <a:latin typeface="MS Mincho"/>
                <a:cs typeface="MS Mincho"/>
              </a:rPr>
              <a:t>をもって総額で請求するレセプトの点数（</a:t>
            </a:r>
            <a:r>
              <a:rPr dirty="0" sz="1100" spc="-15">
                <a:solidFill>
                  <a:srgbClr val="4371C4"/>
                </a:solidFill>
                <a:latin typeface="MS Mincho"/>
                <a:cs typeface="MS Mincho"/>
              </a:rPr>
              <a:t>金額</a:t>
            </a:r>
            <a:r>
              <a:rPr dirty="0" sz="1100" spc="-50">
                <a:solidFill>
                  <a:srgbClr val="4371C4"/>
                </a:solidFill>
                <a:latin typeface="MS Mincho"/>
                <a:cs typeface="MS Mincho"/>
              </a:rPr>
              <a:t>）</a:t>
            </a:r>
            <a:r>
              <a:rPr dirty="0" sz="1100" spc="-20">
                <a:solidFill>
                  <a:srgbClr val="4371C4"/>
                </a:solidFill>
                <a:latin typeface="MS Mincho"/>
                <a:cs typeface="MS Mincho"/>
              </a:rPr>
              <a:t>と同じレセプトを生活習慣病管理料として算定した場合の点数（金額</a:t>
            </a:r>
            <a:r>
              <a:rPr dirty="0" sz="1100" spc="-10">
                <a:solidFill>
                  <a:srgbClr val="4371C4"/>
                </a:solidFill>
                <a:latin typeface="MS Mincho"/>
                <a:cs typeface="MS Mincho"/>
              </a:rPr>
              <a:t>）</a:t>
            </a:r>
            <a:r>
              <a:rPr dirty="0" sz="1100" spc="-25">
                <a:solidFill>
                  <a:srgbClr val="4371C4"/>
                </a:solidFill>
                <a:latin typeface="MS Mincho"/>
                <a:cs typeface="MS Mincho"/>
              </a:rPr>
              <a:t>の差額をシミュレートするようにします。</a:t>
            </a:r>
            <a:endParaRPr sz="1100">
              <a:latin typeface="MS Mincho"/>
              <a:cs typeface="MS Mincho"/>
            </a:endParaRPr>
          </a:p>
        </p:txBody>
      </p:sp>
      <p:sp>
        <p:nvSpPr>
          <p:cNvPr id="7" name="object 7" descr=""/>
          <p:cNvSpPr/>
          <p:nvPr/>
        </p:nvSpPr>
        <p:spPr>
          <a:xfrm>
            <a:off x="3335273" y="4236720"/>
            <a:ext cx="3862704" cy="1716405"/>
          </a:xfrm>
          <a:custGeom>
            <a:avLst/>
            <a:gdLst/>
            <a:ahLst/>
            <a:cxnLst/>
            <a:rect l="l" t="t" r="r" b="b"/>
            <a:pathLst>
              <a:path w="3862704" h="1716404">
                <a:moveTo>
                  <a:pt x="0" y="285750"/>
                </a:moveTo>
                <a:lnTo>
                  <a:pt x="3763" y="239419"/>
                </a:lnTo>
                <a:lnTo>
                  <a:pt x="14654" y="195462"/>
                </a:lnTo>
                <a:lnTo>
                  <a:pt x="32074" y="154467"/>
                </a:lnTo>
                <a:lnTo>
                  <a:pt x="55424" y="117024"/>
                </a:lnTo>
                <a:lnTo>
                  <a:pt x="84105" y="83724"/>
                </a:lnTo>
                <a:lnTo>
                  <a:pt x="117518" y="55156"/>
                </a:lnTo>
                <a:lnTo>
                  <a:pt x="155064" y="31910"/>
                </a:lnTo>
                <a:lnTo>
                  <a:pt x="196144" y="14575"/>
                </a:lnTo>
                <a:lnTo>
                  <a:pt x="240160" y="3742"/>
                </a:lnTo>
                <a:lnTo>
                  <a:pt x="286512" y="0"/>
                </a:lnTo>
                <a:lnTo>
                  <a:pt x="3576828" y="0"/>
                </a:lnTo>
                <a:lnTo>
                  <a:pt x="3623158" y="3742"/>
                </a:lnTo>
                <a:lnTo>
                  <a:pt x="3667115" y="14575"/>
                </a:lnTo>
                <a:lnTo>
                  <a:pt x="3708110" y="31910"/>
                </a:lnTo>
                <a:lnTo>
                  <a:pt x="3745553" y="55156"/>
                </a:lnTo>
                <a:lnTo>
                  <a:pt x="3778853" y="83724"/>
                </a:lnTo>
                <a:lnTo>
                  <a:pt x="3807421" y="117024"/>
                </a:lnTo>
                <a:lnTo>
                  <a:pt x="3830667" y="154467"/>
                </a:lnTo>
                <a:lnTo>
                  <a:pt x="3848002" y="195462"/>
                </a:lnTo>
                <a:lnTo>
                  <a:pt x="3858835" y="239419"/>
                </a:lnTo>
                <a:lnTo>
                  <a:pt x="3862578" y="285750"/>
                </a:lnTo>
                <a:lnTo>
                  <a:pt x="3862578" y="1430274"/>
                </a:lnTo>
                <a:lnTo>
                  <a:pt x="3858835" y="1476604"/>
                </a:lnTo>
                <a:lnTo>
                  <a:pt x="3848002" y="1520561"/>
                </a:lnTo>
                <a:lnTo>
                  <a:pt x="3830667" y="1561556"/>
                </a:lnTo>
                <a:lnTo>
                  <a:pt x="3807421" y="1598999"/>
                </a:lnTo>
                <a:lnTo>
                  <a:pt x="3778853" y="1632299"/>
                </a:lnTo>
                <a:lnTo>
                  <a:pt x="3745553" y="1660867"/>
                </a:lnTo>
                <a:lnTo>
                  <a:pt x="3708110" y="1684113"/>
                </a:lnTo>
                <a:lnTo>
                  <a:pt x="3667115" y="1701448"/>
                </a:lnTo>
                <a:lnTo>
                  <a:pt x="3623158" y="1712281"/>
                </a:lnTo>
                <a:lnTo>
                  <a:pt x="3576828" y="1716024"/>
                </a:lnTo>
                <a:lnTo>
                  <a:pt x="286512" y="1716024"/>
                </a:lnTo>
                <a:lnTo>
                  <a:pt x="240160" y="1712281"/>
                </a:lnTo>
                <a:lnTo>
                  <a:pt x="196144" y="1701448"/>
                </a:lnTo>
                <a:lnTo>
                  <a:pt x="155064" y="1684113"/>
                </a:lnTo>
                <a:lnTo>
                  <a:pt x="117518" y="1660867"/>
                </a:lnTo>
                <a:lnTo>
                  <a:pt x="84105" y="1632299"/>
                </a:lnTo>
                <a:lnTo>
                  <a:pt x="55424" y="1598999"/>
                </a:lnTo>
                <a:lnTo>
                  <a:pt x="32074" y="1561556"/>
                </a:lnTo>
                <a:lnTo>
                  <a:pt x="14654" y="1520561"/>
                </a:lnTo>
                <a:lnTo>
                  <a:pt x="3763" y="1476604"/>
                </a:lnTo>
                <a:lnTo>
                  <a:pt x="0" y="1430274"/>
                </a:lnTo>
                <a:lnTo>
                  <a:pt x="0" y="285750"/>
                </a:lnTo>
                <a:close/>
              </a:path>
            </a:pathLst>
          </a:custGeom>
          <a:ln w="12700">
            <a:solidFill>
              <a:srgbClr val="FF0000"/>
            </a:solidFill>
          </a:ln>
        </p:spPr>
        <p:txBody>
          <a:bodyPr wrap="square" lIns="0" tIns="0" rIns="0" bIns="0" rtlCol="0"/>
          <a:lstStyle/>
          <a:p/>
        </p:txBody>
      </p:sp>
      <p:sp>
        <p:nvSpPr>
          <p:cNvPr id="8" name="object 8" descr=""/>
          <p:cNvSpPr txBox="1"/>
          <p:nvPr/>
        </p:nvSpPr>
        <p:spPr>
          <a:xfrm>
            <a:off x="3497834" y="4533087"/>
            <a:ext cx="3445510" cy="1072515"/>
          </a:xfrm>
          <a:prstGeom prst="rect">
            <a:avLst/>
          </a:prstGeom>
        </p:spPr>
        <p:txBody>
          <a:bodyPr wrap="square" lIns="0" tIns="12700" rIns="0" bIns="0" rtlCol="0" vert="horz">
            <a:spAutoFit/>
          </a:bodyPr>
          <a:lstStyle/>
          <a:p>
            <a:pPr marL="12700" marR="5080">
              <a:lnSpc>
                <a:spcPct val="125000"/>
              </a:lnSpc>
              <a:spcBef>
                <a:spcPts val="100"/>
              </a:spcBef>
            </a:pPr>
            <a:r>
              <a:rPr dirty="0" sz="1100" spc="-30">
                <a:latin typeface="MS Mincho"/>
                <a:cs typeface="MS Mincho"/>
              </a:rPr>
              <a:t>ナビゲーションウィンドウの「点検業務」&gt;「生活習慣</a:t>
            </a:r>
            <a:r>
              <a:rPr dirty="0" sz="1100" spc="-25">
                <a:latin typeface="MS Mincho"/>
                <a:cs typeface="MS Mincho"/>
              </a:rPr>
              <a:t>病管理料置換え」をダブルクリックします。</a:t>
            </a:r>
            <a:endParaRPr sz="1100">
              <a:latin typeface="MS Mincho"/>
              <a:cs typeface="MS Mincho"/>
            </a:endParaRPr>
          </a:p>
          <a:p>
            <a:pPr>
              <a:lnSpc>
                <a:spcPct val="100000"/>
              </a:lnSpc>
              <a:spcBef>
                <a:spcPts val="210"/>
              </a:spcBef>
            </a:pPr>
            <a:endParaRPr sz="1100">
              <a:latin typeface="MS Mincho"/>
              <a:cs typeface="MS Mincho"/>
            </a:endParaRPr>
          </a:p>
          <a:p>
            <a:pPr marL="221615" marR="5080" indent="-209550">
              <a:lnSpc>
                <a:spcPct val="125000"/>
              </a:lnSpc>
              <a:spcBef>
                <a:spcPts val="5"/>
              </a:spcBef>
            </a:pPr>
            <a:r>
              <a:rPr dirty="0" sz="1100">
                <a:solidFill>
                  <a:srgbClr val="FF0000"/>
                </a:solidFill>
                <a:latin typeface="MS Mincho"/>
                <a:cs typeface="MS Mincho"/>
              </a:rPr>
              <a:t>*</a:t>
            </a:r>
            <a:r>
              <a:rPr dirty="0" sz="1100" spc="-25">
                <a:solidFill>
                  <a:srgbClr val="FF0000"/>
                </a:solidFill>
                <a:latin typeface="MS Mincho"/>
                <a:cs typeface="MS Mincho"/>
              </a:rPr>
              <a:t> 「生活習慣病管理料置換シミュレーション」名称が長いので「生活習慣病管理料置換え」と称します。</a:t>
            </a:r>
            <a:endParaRPr sz="1100">
              <a:latin typeface="MS Mincho"/>
              <a:cs typeface="MS Mincho"/>
            </a:endParaRPr>
          </a:p>
        </p:txBody>
      </p:sp>
      <p:sp>
        <p:nvSpPr>
          <p:cNvPr id="9" name="object 9" descr=""/>
          <p:cNvSpPr txBox="1"/>
          <p:nvPr/>
        </p:nvSpPr>
        <p:spPr>
          <a:xfrm>
            <a:off x="1157720" y="6646405"/>
            <a:ext cx="1143000" cy="193040"/>
          </a:xfrm>
          <a:prstGeom prst="rect">
            <a:avLst/>
          </a:prstGeom>
        </p:spPr>
        <p:txBody>
          <a:bodyPr wrap="square" lIns="0" tIns="12065" rIns="0" bIns="0" rtlCol="0" vert="horz">
            <a:spAutoFit/>
          </a:bodyPr>
          <a:lstStyle/>
          <a:p>
            <a:pPr marL="152400" indent="-139700">
              <a:lnSpc>
                <a:spcPct val="100000"/>
              </a:lnSpc>
              <a:spcBef>
                <a:spcPts val="95"/>
              </a:spcBef>
              <a:buSzPct val="90909"/>
              <a:buFont typeface="MS Mincho"/>
              <a:buChar char="●"/>
              <a:tabLst>
                <a:tab pos="152400" algn="l"/>
              </a:tabLst>
            </a:pPr>
            <a:r>
              <a:rPr dirty="0" sz="1100" spc="-25">
                <a:latin typeface="MS Mincho"/>
                <a:cs typeface="MS Mincho"/>
              </a:rPr>
              <a:t>初期画面です。</a:t>
            </a:r>
            <a:endParaRPr sz="1100">
              <a:latin typeface="MS Mincho"/>
              <a:cs typeface="MS Mincho"/>
            </a:endParaRPr>
          </a:p>
        </p:txBody>
      </p:sp>
      <p:grpSp>
        <p:nvGrpSpPr>
          <p:cNvPr id="10" name="object 10" descr=""/>
          <p:cNvGrpSpPr/>
          <p:nvPr/>
        </p:nvGrpSpPr>
        <p:grpSpPr>
          <a:xfrm>
            <a:off x="1335024" y="6884669"/>
            <a:ext cx="5248275" cy="2426335"/>
            <a:chOff x="1335024" y="6884669"/>
            <a:chExt cx="5248275" cy="2426335"/>
          </a:xfrm>
        </p:grpSpPr>
        <p:pic>
          <p:nvPicPr>
            <p:cNvPr id="11" name="object 11" descr=""/>
            <p:cNvPicPr/>
            <p:nvPr/>
          </p:nvPicPr>
          <p:blipFill>
            <a:blip r:embed="rId3" cstate="print"/>
            <a:stretch>
              <a:fillRect/>
            </a:stretch>
          </p:blipFill>
          <p:spPr>
            <a:xfrm>
              <a:off x="1335024" y="6884669"/>
              <a:ext cx="4844168" cy="2426207"/>
            </a:xfrm>
            <a:prstGeom prst="rect">
              <a:avLst/>
            </a:prstGeom>
          </p:spPr>
        </p:pic>
        <p:sp>
          <p:nvSpPr>
            <p:cNvPr id="12" name="object 12" descr=""/>
            <p:cNvSpPr/>
            <p:nvPr/>
          </p:nvSpPr>
          <p:spPr>
            <a:xfrm>
              <a:off x="2534412" y="7379207"/>
              <a:ext cx="4042410" cy="829310"/>
            </a:xfrm>
            <a:custGeom>
              <a:avLst/>
              <a:gdLst/>
              <a:ahLst/>
              <a:cxnLst/>
              <a:rect l="l" t="t" r="r" b="b"/>
              <a:pathLst>
                <a:path w="4042409" h="829309">
                  <a:moveTo>
                    <a:pt x="3903726" y="0"/>
                  </a:moveTo>
                  <a:lnTo>
                    <a:pt x="138684" y="0"/>
                  </a:lnTo>
                  <a:lnTo>
                    <a:pt x="94707" y="7034"/>
                  </a:lnTo>
                  <a:lnTo>
                    <a:pt x="56619" y="26651"/>
                  </a:lnTo>
                  <a:lnTo>
                    <a:pt x="26651" y="56619"/>
                  </a:lnTo>
                  <a:lnTo>
                    <a:pt x="7034" y="94707"/>
                  </a:lnTo>
                  <a:lnTo>
                    <a:pt x="0" y="138684"/>
                  </a:lnTo>
                  <a:lnTo>
                    <a:pt x="0" y="691134"/>
                  </a:lnTo>
                  <a:lnTo>
                    <a:pt x="7034" y="734738"/>
                  </a:lnTo>
                  <a:lnTo>
                    <a:pt x="26651" y="772600"/>
                  </a:lnTo>
                  <a:lnTo>
                    <a:pt x="56619" y="802453"/>
                  </a:lnTo>
                  <a:lnTo>
                    <a:pt x="94707" y="822027"/>
                  </a:lnTo>
                  <a:lnTo>
                    <a:pt x="138684" y="829056"/>
                  </a:lnTo>
                  <a:lnTo>
                    <a:pt x="3903726" y="829056"/>
                  </a:lnTo>
                  <a:lnTo>
                    <a:pt x="3947702" y="822027"/>
                  </a:lnTo>
                  <a:lnTo>
                    <a:pt x="3985790" y="802453"/>
                  </a:lnTo>
                  <a:lnTo>
                    <a:pt x="4015758" y="772600"/>
                  </a:lnTo>
                  <a:lnTo>
                    <a:pt x="4035375" y="734738"/>
                  </a:lnTo>
                  <a:lnTo>
                    <a:pt x="4042410" y="691134"/>
                  </a:lnTo>
                  <a:lnTo>
                    <a:pt x="4042410" y="138684"/>
                  </a:lnTo>
                  <a:lnTo>
                    <a:pt x="4035375" y="94707"/>
                  </a:lnTo>
                  <a:lnTo>
                    <a:pt x="4015758" y="56619"/>
                  </a:lnTo>
                  <a:lnTo>
                    <a:pt x="3985790" y="26651"/>
                  </a:lnTo>
                  <a:lnTo>
                    <a:pt x="3947702" y="7034"/>
                  </a:lnTo>
                  <a:lnTo>
                    <a:pt x="3903726" y="0"/>
                  </a:lnTo>
                  <a:close/>
                </a:path>
              </a:pathLst>
            </a:custGeom>
            <a:solidFill>
              <a:srgbClr val="FFFFFF"/>
            </a:solidFill>
          </p:spPr>
          <p:txBody>
            <a:bodyPr wrap="square" lIns="0" tIns="0" rIns="0" bIns="0" rtlCol="0"/>
            <a:lstStyle/>
            <a:p/>
          </p:txBody>
        </p:sp>
        <p:sp>
          <p:nvSpPr>
            <p:cNvPr id="13" name="object 13" descr=""/>
            <p:cNvSpPr/>
            <p:nvPr/>
          </p:nvSpPr>
          <p:spPr>
            <a:xfrm>
              <a:off x="2534412" y="7379207"/>
              <a:ext cx="4042410" cy="829310"/>
            </a:xfrm>
            <a:custGeom>
              <a:avLst/>
              <a:gdLst/>
              <a:ahLst/>
              <a:cxnLst/>
              <a:rect l="l" t="t" r="r" b="b"/>
              <a:pathLst>
                <a:path w="4042409" h="829309">
                  <a:moveTo>
                    <a:pt x="0" y="138684"/>
                  </a:moveTo>
                  <a:lnTo>
                    <a:pt x="7034" y="94707"/>
                  </a:lnTo>
                  <a:lnTo>
                    <a:pt x="26651" y="56619"/>
                  </a:lnTo>
                  <a:lnTo>
                    <a:pt x="56619" y="26651"/>
                  </a:lnTo>
                  <a:lnTo>
                    <a:pt x="94707" y="7034"/>
                  </a:lnTo>
                  <a:lnTo>
                    <a:pt x="138684" y="0"/>
                  </a:lnTo>
                  <a:lnTo>
                    <a:pt x="3903726" y="0"/>
                  </a:lnTo>
                  <a:lnTo>
                    <a:pt x="3947702" y="7034"/>
                  </a:lnTo>
                  <a:lnTo>
                    <a:pt x="3985790" y="26651"/>
                  </a:lnTo>
                  <a:lnTo>
                    <a:pt x="4015758" y="56619"/>
                  </a:lnTo>
                  <a:lnTo>
                    <a:pt x="4035375" y="94707"/>
                  </a:lnTo>
                  <a:lnTo>
                    <a:pt x="4042410" y="138684"/>
                  </a:lnTo>
                  <a:lnTo>
                    <a:pt x="4042410" y="691134"/>
                  </a:lnTo>
                  <a:lnTo>
                    <a:pt x="4035375" y="734738"/>
                  </a:lnTo>
                  <a:lnTo>
                    <a:pt x="4015758" y="772600"/>
                  </a:lnTo>
                  <a:lnTo>
                    <a:pt x="3985790" y="802453"/>
                  </a:lnTo>
                  <a:lnTo>
                    <a:pt x="3947702" y="822027"/>
                  </a:lnTo>
                  <a:lnTo>
                    <a:pt x="3903726" y="829056"/>
                  </a:lnTo>
                  <a:lnTo>
                    <a:pt x="138684" y="829056"/>
                  </a:lnTo>
                  <a:lnTo>
                    <a:pt x="94707" y="822027"/>
                  </a:lnTo>
                  <a:lnTo>
                    <a:pt x="56619" y="802453"/>
                  </a:lnTo>
                  <a:lnTo>
                    <a:pt x="26651" y="772600"/>
                  </a:lnTo>
                  <a:lnTo>
                    <a:pt x="7034" y="734738"/>
                  </a:lnTo>
                  <a:lnTo>
                    <a:pt x="0" y="691134"/>
                  </a:lnTo>
                  <a:lnTo>
                    <a:pt x="0" y="138684"/>
                  </a:lnTo>
                  <a:close/>
                </a:path>
              </a:pathLst>
            </a:custGeom>
            <a:ln w="12700">
              <a:solidFill>
                <a:srgbClr val="FF0000"/>
              </a:solidFill>
            </a:ln>
          </p:spPr>
          <p:txBody>
            <a:bodyPr wrap="square" lIns="0" tIns="0" rIns="0" bIns="0" rtlCol="0"/>
            <a:lstStyle/>
            <a:p/>
          </p:txBody>
        </p:sp>
      </p:grpSp>
      <p:sp>
        <p:nvSpPr>
          <p:cNvPr id="14" name="object 14" descr=""/>
          <p:cNvSpPr txBox="1"/>
          <p:nvPr/>
        </p:nvSpPr>
        <p:spPr>
          <a:xfrm>
            <a:off x="2653538" y="7546798"/>
            <a:ext cx="3794760" cy="444500"/>
          </a:xfrm>
          <a:prstGeom prst="rect">
            <a:avLst/>
          </a:prstGeom>
        </p:spPr>
        <p:txBody>
          <a:bodyPr wrap="square" lIns="0" tIns="12700" rIns="0" bIns="0" rtlCol="0" vert="horz">
            <a:spAutoFit/>
          </a:bodyPr>
          <a:lstStyle/>
          <a:p>
            <a:pPr marL="12700" marR="5080">
              <a:lnSpc>
                <a:spcPct val="125000"/>
              </a:lnSpc>
              <a:spcBef>
                <a:spcPts val="100"/>
              </a:spcBef>
            </a:pPr>
            <a:r>
              <a:rPr dirty="0" sz="1100" spc="-25">
                <a:latin typeface="MS Mincho"/>
                <a:cs typeface="MS Mincho"/>
              </a:rPr>
              <a:t>最新のレセプトの取り込みと動点検が終われば対象診療月に対するシミュレーション「実行」を行います。</a:t>
            </a:r>
            <a:endParaRPr sz="1100">
              <a:latin typeface="MS Mincho"/>
              <a:cs typeface="MS Mincho"/>
            </a:endParaRPr>
          </a:p>
        </p:txBody>
      </p:sp>
      <p:sp>
        <p:nvSpPr>
          <p:cNvPr id="15" name="object 15" descr=""/>
          <p:cNvSpPr txBox="1">
            <a:spLocks noGrp="1"/>
          </p:cNvSpPr>
          <p:nvPr>
            <p:ph type="sldNum" idx="7" sz="quarter"/>
          </p:nvPr>
        </p:nvSpPr>
        <p:spPr>
          <a:prstGeom prst="rect"/>
        </p:spPr>
        <p:txBody>
          <a:bodyPr wrap="square" lIns="0" tIns="9525" rIns="0" bIns="0" rtlCol="0" vert="horz">
            <a:spAutoFit/>
          </a:bodyPr>
          <a:lstStyle/>
          <a:p>
            <a:pPr marL="38100">
              <a:lnSpc>
                <a:spcPct val="100000"/>
              </a:lnSpc>
              <a:spcBef>
                <a:spcPts val="75"/>
              </a:spcBef>
            </a:pPr>
            <a:r>
              <a:rPr dirty="0" spc="-25"/>
              <a:t>9</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descr=""/>
          <p:cNvSpPr txBox="1"/>
          <p:nvPr/>
        </p:nvSpPr>
        <p:spPr>
          <a:xfrm>
            <a:off x="1150874" y="7612629"/>
            <a:ext cx="1351280" cy="193040"/>
          </a:xfrm>
          <a:prstGeom prst="rect">
            <a:avLst/>
          </a:prstGeom>
        </p:spPr>
        <p:txBody>
          <a:bodyPr wrap="square" lIns="0" tIns="12065" rIns="0" bIns="0" rtlCol="0" vert="horz">
            <a:spAutoFit/>
          </a:bodyPr>
          <a:lstStyle/>
          <a:p>
            <a:pPr marL="221615" indent="-208915">
              <a:lnSpc>
                <a:spcPct val="100000"/>
              </a:lnSpc>
              <a:spcBef>
                <a:spcPts val="95"/>
              </a:spcBef>
              <a:buFont typeface="MS Mincho"/>
              <a:buChar char="●"/>
              <a:tabLst>
                <a:tab pos="221615" algn="l"/>
              </a:tabLst>
            </a:pPr>
            <a:r>
              <a:rPr dirty="0" sz="1100" spc="-30">
                <a:latin typeface="MS Mincho"/>
                <a:cs typeface="MS Mincho"/>
              </a:rPr>
              <a:t>上段ボタンです。</a:t>
            </a:r>
            <a:endParaRPr sz="1100">
              <a:latin typeface="MS Mincho"/>
              <a:cs typeface="MS Mincho"/>
            </a:endParaRPr>
          </a:p>
        </p:txBody>
      </p:sp>
      <p:pic>
        <p:nvPicPr>
          <p:cNvPr id="3" name="object 3" descr=""/>
          <p:cNvPicPr/>
          <p:nvPr/>
        </p:nvPicPr>
        <p:blipFill>
          <a:blip r:embed="rId2" cstate="print"/>
          <a:stretch>
            <a:fillRect/>
          </a:stretch>
        </p:blipFill>
        <p:spPr>
          <a:xfrm>
            <a:off x="1227738" y="7856219"/>
            <a:ext cx="5397089" cy="388619"/>
          </a:xfrm>
          <a:prstGeom prst="rect">
            <a:avLst/>
          </a:prstGeom>
        </p:spPr>
      </p:pic>
      <p:grpSp>
        <p:nvGrpSpPr>
          <p:cNvPr id="4" name="object 4" descr=""/>
          <p:cNvGrpSpPr/>
          <p:nvPr/>
        </p:nvGrpSpPr>
        <p:grpSpPr>
          <a:xfrm>
            <a:off x="1103185" y="1580298"/>
            <a:ext cx="5033010" cy="5159375"/>
            <a:chOff x="1103185" y="1580298"/>
            <a:chExt cx="5033010" cy="5159375"/>
          </a:xfrm>
        </p:grpSpPr>
        <p:pic>
          <p:nvPicPr>
            <p:cNvPr id="5" name="object 5" descr=""/>
            <p:cNvPicPr/>
            <p:nvPr/>
          </p:nvPicPr>
          <p:blipFill>
            <a:blip r:embed="rId3" cstate="print"/>
            <a:stretch>
              <a:fillRect/>
            </a:stretch>
          </p:blipFill>
          <p:spPr>
            <a:xfrm>
              <a:off x="4053839" y="2625089"/>
              <a:ext cx="1982724" cy="771143"/>
            </a:xfrm>
            <a:prstGeom prst="rect">
              <a:avLst/>
            </a:prstGeom>
          </p:spPr>
        </p:pic>
        <p:sp>
          <p:nvSpPr>
            <p:cNvPr id="6" name="object 6" descr=""/>
            <p:cNvSpPr/>
            <p:nvPr/>
          </p:nvSpPr>
          <p:spPr>
            <a:xfrm>
              <a:off x="4049267" y="2620517"/>
              <a:ext cx="1992630" cy="780415"/>
            </a:xfrm>
            <a:custGeom>
              <a:avLst/>
              <a:gdLst/>
              <a:ahLst/>
              <a:cxnLst/>
              <a:rect l="l" t="t" r="r" b="b"/>
              <a:pathLst>
                <a:path w="1992629" h="780414">
                  <a:moveTo>
                    <a:pt x="0" y="0"/>
                  </a:moveTo>
                  <a:lnTo>
                    <a:pt x="1992630" y="0"/>
                  </a:lnTo>
                  <a:lnTo>
                    <a:pt x="1992630" y="780287"/>
                  </a:lnTo>
                  <a:lnTo>
                    <a:pt x="0" y="780287"/>
                  </a:lnTo>
                  <a:lnTo>
                    <a:pt x="0" y="0"/>
                  </a:lnTo>
                  <a:close/>
                </a:path>
              </a:pathLst>
            </a:custGeom>
            <a:ln w="9525">
              <a:solidFill>
                <a:srgbClr val="435369"/>
              </a:solidFill>
            </a:ln>
          </p:spPr>
          <p:txBody>
            <a:bodyPr wrap="square" lIns="0" tIns="0" rIns="0" bIns="0" rtlCol="0"/>
            <a:lstStyle/>
            <a:p/>
          </p:txBody>
        </p:sp>
        <p:pic>
          <p:nvPicPr>
            <p:cNvPr id="7" name="object 7" descr=""/>
            <p:cNvPicPr/>
            <p:nvPr/>
          </p:nvPicPr>
          <p:blipFill>
            <a:blip r:embed="rId4" cstate="print"/>
            <a:stretch>
              <a:fillRect/>
            </a:stretch>
          </p:blipFill>
          <p:spPr>
            <a:xfrm>
              <a:off x="1344168" y="3570732"/>
              <a:ext cx="4771441" cy="3154197"/>
            </a:xfrm>
            <a:prstGeom prst="rect">
              <a:avLst/>
            </a:prstGeom>
          </p:spPr>
        </p:pic>
        <p:sp>
          <p:nvSpPr>
            <p:cNvPr id="8" name="object 8" descr=""/>
            <p:cNvSpPr/>
            <p:nvPr/>
          </p:nvSpPr>
          <p:spPr>
            <a:xfrm>
              <a:off x="1339595" y="3566160"/>
              <a:ext cx="4791710" cy="3168650"/>
            </a:xfrm>
            <a:custGeom>
              <a:avLst/>
              <a:gdLst/>
              <a:ahLst/>
              <a:cxnLst/>
              <a:rect l="l" t="t" r="r" b="b"/>
              <a:pathLst>
                <a:path w="4791710" h="3168650">
                  <a:moveTo>
                    <a:pt x="0" y="0"/>
                  </a:moveTo>
                  <a:lnTo>
                    <a:pt x="4791456" y="0"/>
                  </a:lnTo>
                  <a:lnTo>
                    <a:pt x="4791456" y="3168396"/>
                  </a:lnTo>
                  <a:lnTo>
                    <a:pt x="0" y="3168396"/>
                  </a:lnTo>
                  <a:lnTo>
                    <a:pt x="0" y="0"/>
                  </a:lnTo>
                  <a:close/>
                </a:path>
              </a:pathLst>
            </a:custGeom>
            <a:ln w="9525">
              <a:solidFill>
                <a:srgbClr val="435369"/>
              </a:solidFill>
            </a:ln>
          </p:spPr>
          <p:txBody>
            <a:bodyPr wrap="square" lIns="0" tIns="0" rIns="0" bIns="0" rtlCol="0"/>
            <a:lstStyle/>
            <a:p/>
          </p:txBody>
        </p:sp>
        <p:pic>
          <p:nvPicPr>
            <p:cNvPr id="9" name="object 9" descr=""/>
            <p:cNvPicPr/>
            <p:nvPr/>
          </p:nvPicPr>
          <p:blipFill>
            <a:blip r:embed="rId5" cstate="print"/>
            <a:stretch>
              <a:fillRect/>
            </a:stretch>
          </p:blipFill>
          <p:spPr>
            <a:xfrm>
              <a:off x="1103185" y="1580298"/>
              <a:ext cx="4700206" cy="338417"/>
            </a:xfrm>
            <a:prstGeom prst="rect">
              <a:avLst/>
            </a:prstGeom>
          </p:spPr>
        </p:pic>
      </p:grpSp>
      <p:sp>
        <p:nvSpPr>
          <p:cNvPr id="10" name="object 10" descr=""/>
          <p:cNvSpPr txBox="1"/>
          <p:nvPr/>
        </p:nvSpPr>
        <p:spPr>
          <a:xfrm>
            <a:off x="1126489" y="1285744"/>
            <a:ext cx="1282065" cy="193040"/>
          </a:xfrm>
          <a:prstGeom prst="rect">
            <a:avLst/>
          </a:prstGeom>
        </p:spPr>
        <p:txBody>
          <a:bodyPr wrap="square" lIns="0" tIns="12065" rIns="0" bIns="0" rtlCol="0" vert="horz">
            <a:spAutoFit/>
          </a:bodyPr>
          <a:lstStyle/>
          <a:p>
            <a:pPr marL="152400" indent="-139700">
              <a:lnSpc>
                <a:spcPct val="100000"/>
              </a:lnSpc>
              <a:spcBef>
                <a:spcPts val="95"/>
              </a:spcBef>
              <a:buSzPct val="90909"/>
              <a:buFont typeface="MS Mincho"/>
              <a:buChar char="●"/>
              <a:tabLst>
                <a:tab pos="152400" algn="l"/>
              </a:tabLst>
            </a:pPr>
            <a:r>
              <a:rPr dirty="0" sz="1100" spc="-25">
                <a:latin typeface="MS Mincho"/>
                <a:cs typeface="MS Mincho"/>
              </a:rPr>
              <a:t>上部エリアです。</a:t>
            </a:r>
            <a:endParaRPr sz="1100">
              <a:latin typeface="MS Mincho"/>
              <a:cs typeface="MS Mincho"/>
            </a:endParaRPr>
          </a:p>
        </p:txBody>
      </p:sp>
      <p:sp>
        <p:nvSpPr>
          <p:cNvPr id="11" name="object 11" descr=""/>
          <p:cNvSpPr txBox="1"/>
          <p:nvPr/>
        </p:nvSpPr>
        <p:spPr>
          <a:xfrm>
            <a:off x="4132579" y="1296412"/>
            <a:ext cx="254000" cy="299720"/>
          </a:xfrm>
          <a:prstGeom prst="rect">
            <a:avLst/>
          </a:prstGeom>
        </p:spPr>
        <p:txBody>
          <a:bodyPr wrap="square" lIns="0" tIns="12700" rIns="0" bIns="0" rtlCol="0" vert="horz">
            <a:spAutoFit/>
          </a:bodyPr>
          <a:lstStyle/>
          <a:p>
            <a:pPr marL="12700">
              <a:lnSpc>
                <a:spcPct val="100000"/>
              </a:lnSpc>
              <a:spcBef>
                <a:spcPts val="100"/>
              </a:spcBef>
            </a:pPr>
            <a:r>
              <a:rPr dirty="0" sz="1800" spc="-50">
                <a:solidFill>
                  <a:srgbClr val="FF0000"/>
                </a:solidFill>
                <a:latin typeface="MS Mincho"/>
                <a:cs typeface="MS Mincho"/>
              </a:rPr>
              <a:t>①</a:t>
            </a:r>
            <a:endParaRPr sz="1800">
              <a:latin typeface="MS Mincho"/>
              <a:cs typeface="MS Mincho"/>
            </a:endParaRPr>
          </a:p>
        </p:txBody>
      </p:sp>
      <p:sp>
        <p:nvSpPr>
          <p:cNvPr id="12" name="object 12" descr=""/>
          <p:cNvSpPr/>
          <p:nvPr/>
        </p:nvSpPr>
        <p:spPr>
          <a:xfrm>
            <a:off x="5207508" y="1643633"/>
            <a:ext cx="466725" cy="207010"/>
          </a:xfrm>
          <a:custGeom>
            <a:avLst/>
            <a:gdLst/>
            <a:ahLst/>
            <a:cxnLst/>
            <a:rect l="l" t="t" r="r" b="b"/>
            <a:pathLst>
              <a:path w="466725" h="207010">
                <a:moveTo>
                  <a:pt x="0" y="171450"/>
                </a:moveTo>
                <a:lnTo>
                  <a:pt x="2678" y="184963"/>
                </a:lnTo>
                <a:lnTo>
                  <a:pt x="10001" y="196119"/>
                </a:lnTo>
                <a:lnTo>
                  <a:pt x="20895" y="203704"/>
                </a:lnTo>
                <a:lnTo>
                  <a:pt x="34290" y="206501"/>
                </a:lnTo>
                <a:lnTo>
                  <a:pt x="432054" y="206501"/>
                </a:lnTo>
                <a:lnTo>
                  <a:pt x="445448" y="203704"/>
                </a:lnTo>
                <a:lnTo>
                  <a:pt x="456342" y="196119"/>
                </a:lnTo>
                <a:lnTo>
                  <a:pt x="463665" y="184963"/>
                </a:lnTo>
                <a:lnTo>
                  <a:pt x="466344" y="171450"/>
                </a:lnTo>
                <a:lnTo>
                  <a:pt x="466344" y="34289"/>
                </a:lnTo>
                <a:lnTo>
                  <a:pt x="463665" y="20895"/>
                </a:lnTo>
                <a:lnTo>
                  <a:pt x="456342" y="10001"/>
                </a:lnTo>
                <a:lnTo>
                  <a:pt x="445448" y="2678"/>
                </a:lnTo>
                <a:lnTo>
                  <a:pt x="432054" y="0"/>
                </a:lnTo>
                <a:lnTo>
                  <a:pt x="34290" y="0"/>
                </a:lnTo>
                <a:lnTo>
                  <a:pt x="20895" y="2678"/>
                </a:lnTo>
                <a:lnTo>
                  <a:pt x="10001" y="10001"/>
                </a:lnTo>
                <a:lnTo>
                  <a:pt x="2678" y="20895"/>
                </a:lnTo>
                <a:lnTo>
                  <a:pt x="0" y="34289"/>
                </a:lnTo>
                <a:lnTo>
                  <a:pt x="0" y="171450"/>
                </a:lnTo>
                <a:close/>
              </a:path>
            </a:pathLst>
          </a:custGeom>
          <a:ln w="19037">
            <a:solidFill>
              <a:srgbClr val="FF0000"/>
            </a:solidFill>
          </a:ln>
        </p:spPr>
        <p:txBody>
          <a:bodyPr wrap="square" lIns="0" tIns="0" rIns="0" bIns="0" rtlCol="0"/>
          <a:lstStyle/>
          <a:p/>
        </p:txBody>
      </p:sp>
      <p:sp>
        <p:nvSpPr>
          <p:cNvPr id="13" name="object 13" descr=""/>
          <p:cNvSpPr txBox="1"/>
          <p:nvPr/>
        </p:nvSpPr>
        <p:spPr>
          <a:xfrm>
            <a:off x="1136396" y="2021534"/>
            <a:ext cx="4702175" cy="444500"/>
          </a:xfrm>
          <a:prstGeom prst="rect">
            <a:avLst/>
          </a:prstGeom>
        </p:spPr>
        <p:txBody>
          <a:bodyPr wrap="square" lIns="0" tIns="54610" rIns="0" bIns="0" rtlCol="0" vert="horz">
            <a:spAutoFit/>
          </a:bodyPr>
          <a:lstStyle/>
          <a:p>
            <a:pPr marL="12700">
              <a:lnSpc>
                <a:spcPct val="100000"/>
              </a:lnSpc>
              <a:spcBef>
                <a:spcPts val="430"/>
              </a:spcBef>
            </a:pPr>
            <a:r>
              <a:rPr dirty="0" sz="1100" spc="114">
                <a:solidFill>
                  <a:srgbClr val="FF0000"/>
                </a:solidFill>
                <a:latin typeface="MS Mincho"/>
                <a:cs typeface="MS Mincho"/>
              </a:rPr>
              <a:t>① </a:t>
            </a:r>
            <a:r>
              <a:rPr dirty="0" sz="1100" spc="-25">
                <a:latin typeface="MS Mincho"/>
                <a:cs typeface="MS Mincho"/>
              </a:rPr>
              <a:t>「実行」されていない診療年月の場合にはその情報は表示されません。</a:t>
            </a:r>
            <a:endParaRPr sz="1100">
              <a:latin typeface="MS Mincho"/>
              <a:cs typeface="MS Mincho"/>
            </a:endParaRPr>
          </a:p>
          <a:p>
            <a:pPr marL="12700">
              <a:lnSpc>
                <a:spcPct val="100000"/>
              </a:lnSpc>
              <a:spcBef>
                <a:spcPts val="330"/>
              </a:spcBef>
            </a:pPr>
            <a:r>
              <a:rPr dirty="0" sz="1100" spc="95">
                <a:solidFill>
                  <a:srgbClr val="FF0000"/>
                </a:solidFill>
                <a:latin typeface="MS Mincho"/>
                <a:cs typeface="MS Mincho"/>
              </a:rPr>
              <a:t>② </a:t>
            </a:r>
            <a:r>
              <a:rPr dirty="0" sz="1100" spc="-25">
                <a:latin typeface="MS Mincho"/>
                <a:cs typeface="MS Mincho"/>
              </a:rPr>
              <a:t>「生活習慣病管理料置換シミュレーション」を実施します。</a:t>
            </a:r>
            <a:endParaRPr sz="1100">
              <a:latin typeface="MS Mincho"/>
              <a:cs typeface="MS Mincho"/>
            </a:endParaRPr>
          </a:p>
        </p:txBody>
      </p:sp>
      <p:sp>
        <p:nvSpPr>
          <p:cNvPr id="14" name="object 14" descr=""/>
          <p:cNvSpPr/>
          <p:nvPr/>
        </p:nvSpPr>
        <p:spPr>
          <a:xfrm>
            <a:off x="4151376" y="3089148"/>
            <a:ext cx="862965" cy="215265"/>
          </a:xfrm>
          <a:custGeom>
            <a:avLst/>
            <a:gdLst/>
            <a:ahLst/>
            <a:cxnLst/>
            <a:rect l="l" t="t" r="r" b="b"/>
            <a:pathLst>
              <a:path w="862964" h="215264">
                <a:moveTo>
                  <a:pt x="0" y="35814"/>
                </a:moveTo>
                <a:lnTo>
                  <a:pt x="2809" y="21859"/>
                </a:lnTo>
                <a:lnTo>
                  <a:pt x="10477" y="10477"/>
                </a:lnTo>
                <a:lnTo>
                  <a:pt x="21859" y="2809"/>
                </a:lnTo>
                <a:lnTo>
                  <a:pt x="35814" y="0"/>
                </a:lnTo>
                <a:lnTo>
                  <a:pt x="826769" y="0"/>
                </a:lnTo>
                <a:lnTo>
                  <a:pt x="840724" y="2809"/>
                </a:lnTo>
                <a:lnTo>
                  <a:pt x="852106" y="10477"/>
                </a:lnTo>
                <a:lnTo>
                  <a:pt x="859774" y="21859"/>
                </a:lnTo>
                <a:lnTo>
                  <a:pt x="862584" y="35814"/>
                </a:lnTo>
                <a:lnTo>
                  <a:pt x="862584" y="179070"/>
                </a:lnTo>
                <a:lnTo>
                  <a:pt x="859774" y="193024"/>
                </a:lnTo>
                <a:lnTo>
                  <a:pt x="852106" y="204406"/>
                </a:lnTo>
                <a:lnTo>
                  <a:pt x="840724" y="212074"/>
                </a:lnTo>
                <a:lnTo>
                  <a:pt x="826769" y="214884"/>
                </a:lnTo>
                <a:lnTo>
                  <a:pt x="35814" y="214884"/>
                </a:lnTo>
                <a:lnTo>
                  <a:pt x="21859" y="212074"/>
                </a:lnTo>
                <a:lnTo>
                  <a:pt x="10477" y="204406"/>
                </a:lnTo>
                <a:lnTo>
                  <a:pt x="2809" y="193024"/>
                </a:lnTo>
                <a:lnTo>
                  <a:pt x="0" y="179070"/>
                </a:lnTo>
                <a:lnTo>
                  <a:pt x="0" y="35814"/>
                </a:lnTo>
                <a:close/>
              </a:path>
            </a:pathLst>
          </a:custGeom>
          <a:ln w="19037">
            <a:solidFill>
              <a:srgbClr val="FF0000"/>
            </a:solidFill>
          </a:ln>
        </p:spPr>
        <p:txBody>
          <a:bodyPr wrap="square" lIns="0" tIns="0" rIns="0" bIns="0" rtlCol="0"/>
          <a:lstStyle/>
          <a:p/>
        </p:txBody>
      </p:sp>
      <p:sp>
        <p:nvSpPr>
          <p:cNvPr id="15" name="object 15" descr=""/>
          <p:cNvSpPr txBox="1"/>
          <p:nvPr/>
        </p:nvSpPr>
        <p:spPr>
          <a:xfrm>
            <a:off x="5328158" y="1319272"/>
            <a:ext cx="254000" cy="299720"/>
          </a:xfrm>
          <a:prstGeom prst="rect">
            <a:avLst/>
          </a:prstGeom>
        </p:spPr>
        <p:txBody>
          <a:bodyPr wrap="square" lIns="0" tIns="12700" rIns="0" bIns="0" rtlCol="0" vert="horz">
            <a:spAutoFit/>
          </a:bodyPr>
          <a:lstStyle/>
          <a:p>
            <a:pPr marL="12700">
              <a:lnSpc>
                <a:spcPct val="100000"/>
              </a:lnSpc>
              <a:spcBef>
                <a:spcPts val="100"/>
              </a:spcBef>
            </a:pPr>
            <a:r>
              <a:rPr dirty="0" sz="1800" spc="-50">
                <a:solidFill>
                  <a:srgbClr val="FF0000"/>
                </a:solidFill>
                <a:latin typeface="MS Mincho"/>
                <a:cs typeface="MS Mincho"/>
              </a:rPr>
              <a:t>②</a:t>
            </a:r>
            <a:endParaRPr sz="1800">
              <a:latin typeface="MS Mincho"/>
              <a:cs typeface="MS Mincho"/>
            </a:endParaRPr>
          </a:p>
        </p:txBody>
      </p:sp>
      <p:sp>
        <p:nvSpPr>
          <p:cNvPr id="16" name="object 16" descr=""/>
          <p:cNvSpPr txBox="1"/>
          <p:nvPr/>
        </p:nvSpPr>
        <p:spPr>
          <a:xfrm>
            <a:off x="4134865" y="7594348"/>
            <a:ext cx="1414145" cy="299720"/>
          </a:xfrm>
          <a:prstGeom prst="rect">
            <a:avLst/>
          </a:prstGeom>
        </p:spPr>
        <p:txBody>
          <a:bodyPr wrap="square" lIns="0" tIns="12700" rIns="0" bIns="0" rtlCol="0" vert="horz">
            <a:spAutoFit/>
          </a:bodyPr>
          <a:lstStyle/>
          <a:p>
            <a:pPr marL="12700">
              <a:lnSpc>
                <a:spcPct val="100000"/>
              </a:lnSpc>
              <a:spcBef>
                <a:spcPts val="100"/>
              </a:spcBef>
              <a:tabLst>
                <a:tab pos="631190" algn="l"/>
                <a:tab pos="1172210" algn="l"/>
              </a:tabLst>
            </a:pPr>
            <a:r>
              <a:rPr dirty="0" baseline="1543" sz="2700" spc="-75">
                <a:solidFill>
                  <a:srgbClr val="FF0000"/>
                </a:solidFill>
                <a:latin typeface="MS Mincho"/>
                <a:cs typeface="MS Mincho"/>
              </a:rPr>
              <a:t>③</a:t>
            </a:r>
            <a:r>
              <a:rPr dirty="0" baseline="1543" sz="2700">
                <a:solidFill>
                  <a:srgbClr val="FF0000"/>
                </a:solidFill>
                <a:latin typeface="MS Mincho"/>
                <a:cs typeface="MS Mincho"/>
              </a:rPr>
              <a:t>	</a:t>
            </a:r>
            <a:r>
              <a:rPr dirty="0" baseline="1543" sz="2700" spc="-75">
                <a:solidFill>
                  <a:srgbClr val="FF0000"/>
                </a:solidFill>
                <a:latin typeface="MS Mincho"/>
                <a:cs typeface="MS Mincho"/>
              </a:rPr>
              <a:t>④</a:t>
            </a:r>
            <a:r>
              <a:rPr dirty="0" baseline="1543" sz="2700">
                <a:solidFill>
                  <a:srgbClr val="FF0000"/>
                </a:solidFill>
                <a:latin typeface="MS Mincho"/>
                <a:cs typeface="MS Mincho"/>
              </a:rPr>
              <a:t>	</a:t>
            </a:r>
            <a:r>
              <a:rPr dirty="0" sz="1800" spc="-50">
                <a:solidFill>
                  <a:srgbClr val="FF0000"/>
                </a:solidFill>
                <a:latin typeface="MS Mincho"/>
                <a:cs typeface="MS Mincho"/>
              </a:rPr>
              <a:t>⑤</a:t>
            </a:r>
            <a:endParaRPr sz="1800">
              <a:latin typeface="MS Mincho"/>
              <a:cs typeface="MS Mincho"/>
            </a:endParaRPr>
          </a:p>
        </p:txBody>
      </p:sp>
      <p:sp>
        <p:nvSpPr>
          <p:cNvPr id="17" name="object 17" descr=""/>
          <p:cNvSpPr txBox="1"/>
          <p:nvPr/>
        </p:nvSpPr>
        <p:spPr>
          <a:xfrm>
            <a:off x="1325372" y="6794703"/>
            <a:ext cx="4352925" cy="444500"/>
          </a:xfrm>
          <a:prstGeom prst="rect">
            <a:avLst/>
          </a:prstGeom>
        </p:spPr>
        <p:txBody>
          <a:bodyPr wrap="square" lIns="0" tIns="12700" rIns="0" bIns="0" rtlCol="0" vert="horz">
            <a:spAutoFit/>
          </a:bodyPr>
          <a:lstStyle/>
          <a:p>
            <a:pPr marL="12700" marR="5080">
              <a:lnSpc>
                <a:spcPct val="125000"/>
              </a:lnSpc>
              <a:spcBef>
                <a:spcPts val="100"/>
              </a:spcBef>
            </a:pPr>
            <a:r>
              <a:rPr dirty="0" sz="1100" spc="-25">
                <a:latin typeface="MS Mincho"/>
                <a:cs typeface="MS Mincho"/>
              </a:rPr>
              <a:t>実行後は「検索」、「グラフ表示」、「印刷」ボタンが有効になり、シミュレーション結果が表示されます。</a:t>
            </a:r>
            <a:endParaRPr sz="1100">
              <a:latin typeface="MS Mincho"/>
              <a:cs typeface="MS Mincho"/>
            </a:endParaRPr>
          </a:p>
        </p:txBody>
      </p:sp>
      <p:grpSp>
        <p:nvGrpSpPr>
          <p:cNvPr id="18" name="object 18" descr=""/>
          <p:cNvGrpSpPr/>
          <p:nvPr/>
        </p:nvGrpSpPr>
        <p:grpSpPr>
          <a:xfrm>
            <a:off x="1237875" y="1599063"/>
            <a:ext cx="5037455" cy="5198110"/>
            <a:chOff x="1237875" y="1599063"/>
            <a:chExt cx="5037455" cy="5198110"/>
          </a:xfrm>
        </p:grpSpPr>
        <p:sp>
          <p:nvSpPr>
            <p:cNvPr id="19" name="object 19" descr=""/>
            <p:cNvSpPr/>
            <p:nvPr/>
          </p:nvSpPr>
          <p:spPr>
            <a:xfrm>
              <a:off x="3697224" y="1737359"/>
              <a:ext cx="2578100" cy="1833880"/>
            </a:xfrm>
            <a:custGeom>
              <a:avLst/>
              <a:gdLst/>
              <a:ahLst/>
              <a:cxnLst/>
              <a:rect l="l" t="t" r="r" b="b"/>
              <a:pathLst>
                <a:path w="2578100" h="1833879">
                  <a:moveTo>
                    <a:pt x="894588" y="1566672"/>
                  </a:moveTo>
                  <a:lnTo>
                    <a:pt x="875538" y="1566672"/>
                  </a:lnTo>
                  <a:lnTo>
                    <a:pt x="875538" y="1690878"/>
                  </a:lnTo>
                  <a:lnTo>
                    <a:pt x="28194" y="1690878"/>
                  </a:lnTo>
                  <a:lnTo>
                    <a:pt x="28194" y="1757172"/>
                  </a:lnTo>
                  <a:lnTo>
                    <a:pt x="0" y="1757172"/>
                  </a:lnTo>
                  <a:lnTo>
                    <a:pt x="38100" y="1833372"/>
                  </a:lnTo>
                  <a:lnTo>
                    <a:pt x="69723" y="1770126"/>
                  </a:lnTo>
                  <a:lnTo>
                    <a:pt x="76200" y="1757172"/>
                  </a:lnTo>
                  <a:lnTo>
                    <a:pt x="47244" y="1757172"/>
                  </a:lnTo>
                  <a:lnTo>
                    <a:pt x="47244" y="1709928"/>
                  </a:lnTo>
                  <a:lnTo>
                    <a:pt x="894588" y="1709928"/>
                  </a:lnTo>
                  <a:lnTo>
                    <a:pt x="894588" y="1690878"/>
                  </a:lnTo>
                  <a:lnTo>
                    <a:pt x="894588" y="1566672"/>
                  </a:lnTo>
                  <a:close/>
                </a:path>
                <a:path w="2578100" h="1833879">
                  <a:moveTo>
                    <a:pt x="2577846" y="0"/>
                  </a:moveTo>
                  <a:lnTo>
                    <a:pt x="1976628" y="0"/>
                  </a:lnTo>
                  <a:lnTo>
                    <a:pt x="1976628" y="19050"/>
                  </a:lnTo>
                  <a:lnTo>
                    <a:pt x="2558796" y="19050"/>
                  </a:lnTo>
                  <a:lnTo>
                    <a:pt x="2558796" y="1264158"/>
                  </a:lnTo>
                  <a:lnTo>
                    <a:pt x="2415540" y="1264158"/>
                  </a:lnTo>
                  <a:lnTo>
                    <a:pt x="2415540" y="1235202"/>
                  </a:lnTo>
                  <a:lnTo>
                    <a:pt x="2339340" y="1273302"/>
                  </a:lnTo>
                  <a:lnTo>
                    <a:pt x="2415540" y="1311402"/>
                  </a:lnTo>
                  <a:lnTo>
                    <a:pt x="2415540" y="1282446"/>
                  </a:lnTo>
                  <a:lnTo>
                    <a:pt x="2577846" y="1282446"/>
                  </a:lnTo>
                  <a:lnTo>
                    <a:pt x="2577846" y="1273302"/>
                  </a:lnTo>
                  <a:lnTo>
                    <a:pt x="2577846" y="1264158"/>
                  </a:lnTo>
                  <a:lnTo>
                    <a:pt x="2577846" y="19050"/>
                  </a:lnTo>
                  <a:lnTo>
                    <a:pt x="2577846" y="9144"/>
                  </a:lnTo>
                  <a:lnTo>
                    <a:pt x="2577846" y="0"/>
                  </a:lnTo>
                  <a:close/>
                </a:path>
              </a:pathLst>
            </a:custGeom>
            <a:solidFill>
              <a:srgbClr val="FF0000"/>
            </a:solidFill>
          </p:spPr>
          <p:txBody>
            <a:bodyPr wrap="square" lIns="0" tIns="0" rIns="0" bIns="0" rtlCol="0"/>
            <a:lstStyle/>
            <a:p/>
          </p:txBody>
        </p:sp>
        <p:sp>
          <p:nvSpPr>
            <p:cNvPr id="20" name="object 20" descr=""/>
            <p:cNvSpPr/>
            <p:nvPr/>
          </p:nvSpPr>
          <p:spPr>
            <a:xfrm>
              <a:off x="1247393" y="3852671"/>
              <a:ext cx="4966335" cy="2934970"/>
            </a:xfrm>
            <a:custGeom>
              <a:avLst/>
              <a:gdLst/>
              <a:ahLst/>
              <a:cxnLst/>
              <a:rect l="l" t="t" r="r" b="b"/>
              <a:pathLst>
                <a:path w="4966335" h="2934970">
                  <a:moveTo>
                    <a:pt x="0" y="244601"/>
                  </a:moveTo>
                  <a:lnTo>
                    <a:pt x="4945" y="195368"/>
                  </a:lnTo>
                  <a:lnTo>
                    <a:pt x="19133" y="149482"/>
                  </a:lnTo>
                  <a:lnTo>
                    <a:pt x="41590" y="107937"/>
                  </a:lnTo>
                  <a:lnTo>
                    <a:pt x="71342" y="71723"/>
                  </a:lnTo>
                  <a:lnTo>
                    <a:pt x="107416" y="41831"/>
                  </a:lnTo>
                  <a:lnTo>
                    <a:pt x="148840" y="19252"/>
                  </a:lnTo>
                  <a:lnTo>
                    <a:pt x="194638" y="4978"/>
                  </a:lnTo>
                  <a:lnTo>
                    <a:pt x="243840" y="0"/>
                  </a:lnTo>
                  <a:lnTo>
                    <a:pt x="4722114" y="0"/>
                  </a:lnTo>
                  <a:lnTo>
                    <a:pt x="4771096" y="4978"/>
                  </a:lnTo>
                  <a:lnTo>
                    <a:pt x="4816792" y="19252"/>
                  </a:lnTo>
                  <a:lnTo>
                    <a:pt x="4858202" y="41831"/>
                  </a:lnTo>
                  <a:lnTo>
                    <a:pt x="4894326" y="71723"/>
                  </a:lnTo>
                  <a:lnTo>
                    <a:pt x="4924163" y="107937"/>
                  </a:lnTo>
                  <a:lnTo>
                    <a:pt x="4946713" y="149482"/>
                  </a:lnTo>
                  <a:lnTo>
                    <a:pt x="4960977" y="195368"/>
                  </a:lnTo>
                  <a:lnTo>
                    <a:pt x="4965954" y="244601"/>
                  </a:lnTo>
                  <a:lnTo>
                    <a:pt x="4965954" y="2689860"/>
                  </a:lnTo>
                  <a:lnTo>
                    <a:pt x="4960977" y="2739093"/>
                  </a:lnTo>
                  <a:lnTo>
                    <a:pt x="4946713" y="2784979"/>
                  </a:lnTo>
                  <a:lnTo>
                    <a:pt x="4924163" y="2826524"/>
                  </a:lnTo>
                  <a:lnTo>
                    <a:pt x="4894325" y="2862738"/>
                  </a:lnTo>
                  <a:lnTo>
                    <a:pt x="4858202" y="2892630"/>
                  </a:lnTo>
                  <a:lnTo>
                    <a:pt x="4816792" y="2915209"/>
                  </a:lnTo>
                  <a:lnTo>
                    <a:pt x="4771096" y="2929483"/>
                  </a:lnTo>
                  <a:lnTo>
                    <a:pt x="4722114" y="2934462"/>
                  </a:lnTo>
                  <a:lnTo>
                    <a:pt x="243840" y="2934462"/>
                  </a:lnTo>
                  <a:lnTo>
                    <a:pt x="194638" y="2929483"/>
                  </a:lnTo>
                  <a:lnTo>
                    <a:pt x="148840" y="2915209"/>
                  </a:lnTo>
                  <a:lnTo>
                    <a:pt x="107416" y="2892630"/>
                  </a:lnTo>
                  <a:lnTo>
                    <a:pt x="71342" y="2862738"/>
                  </a:lnTo>
                  <a:lnTo>
                    <a:pt x="41590" y="2826524"/>
                  </a:lnTo>
                  <a:lnTo>
                    <a:pt x="19133" y="2784979"/>
                  </a:lnTo>
                  <a:lnTo>
                    <a:pt x="4945" y="2739093"/>
                  </a:lnTo>
                  <a:lnTo>
                    <a:pt x="0" y="2689860"/>
                  </a:lnTo>
                  <a:lnTo>
                    <a:pt x="0" y="244601"/>
                  </a:lnTo>
                  <a:close/>
                </a:path>
              </a:pathLst>
            </a:custGeom>
            <a:ln w="19037">
              <a:solidFill>
                <a:srgbClr val="FF0000"/>
              </a:solidFill>
            </a:ln>
          </p:spPr>
          <p:txBody>
            <a:bodyPr wrap="square" lIns="0" tIns="0" rIns="0" bIns="0" rtlCol="0"/>
            <a:lstStyle/>
            <a:p/>
          </p:txBody>
        </p:sp>
        <p:sp>
          <p:nvSpPr>
            <p:cNvPr id="21" name="object 21" descr=""/>
            <p:cNvSpPr/>
            <p:nvPr/>
          </p:nvSpPr>
          <p:spPr>
            <a:xfrm>
              <a:off x="3440430" y="1608581"/>
              <a:ext cx="1573530" cy="250825"/>
            </a:xfrm>
            <a:custGeom>
              <a:avLst/>
              <a:gdLst/>
              <a:ahLst/>
              <a:cxnLst/>
              <a:rect l="l" t="t" r="r" b="b"/>
              <a:pathLst>
                <a:path w="1573529" h="250825">
                  <a:moveTo>
                    <a:pt x="0" y="41909"/>
                  </a:moveTo>
                  <a:lnTo>
                    <a:pt x="3226" y="25717"/>
                  </a:lnTo>
                  <a:lnTo>
                    <a:pt x="12096" y="12382"/>
                  </a:lnTo>
                  <a:lnTo>
                    <a:pt x="25396" y="3333"/>
                  </a:lnTo>
                  <a:lnTo>
                    <a:pt x="41910" y="0"/>
                  </a:lnTo>
                  <a:lnTo>
                    <a:pt x="1531620" y="0"/>
                  </a:lnTo>
                  <a:lnTo>
                    <a:pt x="1547812" y="3333"/>
                  </a:lnTo>
                  <a:lnTo>
                    <a:pt x="1561147" y="12382"/>
                  </a:lnTo>
                  <a:lnTo>
                    <a:pt x="1570196" y="25717"/>
                  </a:lnTo>
                  <a:lnTo>
                    <a:pt x="1573530" y="41909"/>
                  </a:lnTo>
                  <a:lnTo>
                    <a:pt x="1573530" y="208787"/>
                  </a:lnTo>
                  <a:lnTo>
                    <a:pt x="1570196" y="225301"/>
                  </a:lnTo>
                  <a:lnTo>
                    <a:pt x="1561147" y="238601"/>
                  </a:lnTo>
                  <a:lnTo>
                    <a:pt x="1547812" y="247471"/>
                  </a:lnTo>
                  <a:lnTo>
                    <a:pt x="1531620" y="250697"/>
                  </a:lnTo>
                  <a:lnTo>
                    <a:pt x="41910" y="250697"/>
                  </a:lnTo>
                  <a:lnTo>
                    <a:pt x="25396" y="247471"/>
                  </a:lnTo>
                  <a:lnTo>
                    <a:pt x="12096" y="238601"/>
                  </a:lnTo>
                  <a:lnTo>
                    <a:pt x="3226" y="225301"/>
                  </a:lnTo>
                  <a:lnTo>
                    <a:pt x="0" y="208787"/>
                  </a:lnTo>
                  <a:lnTo>
                    <a:pt x="0" y="41909"/>
                  </a:lnTo>
                  <a:close/>
                </a:path>
              </a:pathLst>
            </a:custGeom>
            <a:ln w="19037">
              <a:solidFill>
                <a:srgbClr val="FF0000"/>
              </a:solidFill>
            </a:ln>
          </p:spPr>
          <p:txBody>
            <a:bodyPr wrap="square" lIns="0" tIns="0" rIns="0" bIns="0" rtlCol="0"/>
            <a:lstStyle/>
            <a:p/>
          </p:txBody>
        </p:sp>
      </p:grpSp>
      <p:sp>
        <p:nvSpPr>
          <p:cNvPr id="22" name="object 22" descr=""/>
          <p:cNvSpPr txBox="1"/>
          <p:nvPr/>
        </p:nvSpPr>
        <p:spPr>
          <a:xfrm>
            <a:off x="900175" y="8352994"/>
            <a:ext cx="6168390" cy="444500"/>
          </a:xfrm>
          <a:prstGeom prst="rect">
            <a:avLst/>
          </a:prstGeom>
        </p:spPr>
        <p:txBody>
          <a:bodyPr wrap="square" lIns="0" tIns="12700" rIns="0" bIns="0" rtlCol="0" vert="horz">
            <a:spAutoFit/>
          </a:bodyPr>
          <a:lstStyle/>
          <a:p>
            <a:pPr marL="292100" marR="5080" indent="-280035">
              <a:lnSpc>
                <a:spcPct val="125000"/>
              </a:lnSpc>
              <a:spcBef>
                <a:spcPts val="100"/>
              </a:spcBef>
              <a:tabLst>
                <a:tab pos="292100" algn="l"/>
              </a:tabLst>
            </a:pPr>
            <a:r>
              <a:rPr dirty="0" sz="1100" spc="-50">
                <a:solidFill>
                  <a:srgbClr val="FF0000"/>
                </a:solidFill>
                <a:latin typeface="MS Mincho"/>
                <a:cs typeface="MS Mincho"/>
              </a:rPr>
              <a:t>③</a:t>
            </a:r>
            <a:r>
              <a:rPr dirty="0" sz="1100">
                <a:solidFill>
                  <a:srgbClr val="FF0000"/>
                </a:solidFill>
                <a:latin typeface="MS Mincho"/>
                <a:cs typeface="MS Mincho"/>
              </a:rPr>
              <a:t>	</a:t>
            </a:r>
            <a:r>
              <a:rPr dirty="0" sz="1100" spc="-25">
                <a:latin typeface="MS Mincho"/>
                <a:cs typeface="MS Mincho"/>
              </a:rPr>
              <a:t>検索：一度実行されたシミュレーションデータが存在する場合は検索ボタンで検索できます。又、対象診療年月を変更する場合にも検索されます。</a:t>
            </a:r>
            <a:endParaRPr sz="1100">
              <a:latin typeface="MS Mincho"/>
              <a:cs typeface="MS Mincho"/>
            </a:endParaRPr>
          </a:p>
        </p:txBody>
      </p:sp>
      <p:sp>
        <p:nvSpPr>
          <p:cNvPr id="23" name="object 23" descr=""/>
          <p:cNvSpPr txBox="1">
            <a:spLocks noGrp="1"/>
          </p:cNvSpPr>
          <p:nvPr>
            <p:ph type="sldNum" idx="7" sz="quarter"/>
          </p:nvPr>
        </p:nvSpPr>
        <p:spPr>
          <a:prstGeom prst="rect"/>
        </p:spPr>
        <p:txBody>
          <a:bodyPr wrap="square" lIns="0" tIns="9525" rIns="0" bIns="0" rtlCol="0" vert="horz">
            <a:spAutoFit/>
          </a:bodyPr>
          <a:lstStyle/>
          <a:p>
            <a:pPr marL="38100">
              <a:lnSpc>
                <a:spcPct val="100000"/>
              </a:lnSpc>
              <a:spcBef>
                <a:spcPts val="75"/>
              </a:spcBef>
            </a:pPr>
            <a:r>
              <a:rPr dirty="0" spc="-25"/>
              <a:t>10</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descr=""/>
          <p:cNvSpPr txBox="1"/>
          <p:nvPr/>
        </p:nvSpPr>
        <p:spPr>
          <a:xfrm>
            <a:off x="1126489" y="1371850"/>
            <a:ext cx="1840864" cy="193040"/>
          </a:xfrm>
          <a:prstGeom prst="rect">
            <a:avLst/>
          </a:prstGeom>
        </p:spPr>
        <p:txBody>
          <a:bodyPr wrap="square" lIns="0" tIns="12065" rIns="0" bIns="0" rtlCol="0" vert="horz">
            <a:spAutoFit/>
          </a:bodyPr>
          <a:lstStyle/>
          <a:p>
            <a:pPr marL="152400" indent="-139700">
              <a:lnSpc>
                <a:spcPct val="100000"/>
              </a:lnSpc>
              <a:spcBef>
                <a:spcPts val="95"/>
              </a:spcBef>
              <a:buSzPct val="90909"/>
              <a:buFont typeface="MS Mincho"/>
              <a:buChar char="●"/>
              <a:tabLst>
                <a:tab pos="152400" algn="l"/>
              </a:tabLst>
            </a:pPr>
            <a:r>
              <a:rPr dirty="0" sz="1100" spc="-20">
                <a:latin typeface="MS Mincho"/>
                <a:cs typeface="MS Mincho"/>
              </a:rPr>
              <a:t>上段ボタンです。（</a:t>
            </a:r>
            <a:r>
              <a:rPr dirty="0" sz="1100" spc="-15">
                <a:latin typeface="MS Mincho"/>
                <a:cs typeface="MS Mincho"/>
              </a:rPr>
              <a:t>続き</a:t>
            </a:r>
            <a:r>
              <a:rPr dirty="0" sz="1100" spc="-60">
                <a:latin typeface="MS Mincho"/>
                <a:cs typeface="MS Mincho"/>
              </a:rPr>
              <a:t>）</a:t>
            </a:r>
            <a:endParaRPr sz="1100">
              <a:latin typeface="MS Mincho"/>
              <a:cs typeface="MS Mincho"/>
            </a:endParaRPr>
          </a:p>
        </p:txBody>
      </p:sp>
      <p:pic>
        <p:nvPicPr>
          <p:cNvPr id="3" name="object 3" descr=""/>
          <p:cNvPicPr/>
          <p:nvPr/>
        </p:nvPicPr>
        <p:blipFill>
          <a:blip r:embed="rId2" cstate="print"/>
          <a:stretch>
            <a:fillRect/>
          </a:stretch>
        </p:blipFill>
        <p:spPr>
          <a:xfrm>
            <a:off x="1202592" y="1681733"/>
            <a:ext cx="5397089" cy="388620"/>
          </a:xfrm>
          <a:prstGeom prst="rect">
            <a:avLst/>
          </a:prstGeom>
        </p:spPr>
      </p:pic>
      <p:sp>
        <p:nvSpPr>
          <p:cNvPr id="4" name="object 4" descr=""/>
          <p:cNvSpPr txBox="1"/>
          <p:nvPr/>
        </p:nvSpPr>
        <p:spPr>
          <a:xfrm>
            <a:off x="4719320" y="1409950"/>
            <a:ext cx="818515" cy="299720"/>
          </a:xfrm>
          <a:prstGeom prst="rect">
            <a:avLst/>
          </a:prstGeom>
        </p:spPr>
        <p:txBody>
          <a:bodyPr wrap="square" lIns="0" tIns="12700" rIns="0" bIns="0" rtlCol="0" vert="horz">
            <a:spAutoFit/>
          </a:bodyPr>
          <a:lstStyle/>
          <a:p>
            <a:pPr marL="12700">
              <a:lnSpc>
                <a:spcPct val="100000"/>
              </a:lnSpc>
              <a:spcBef>
                <a:spcPts val="100"/>
              </a:spcBef>
              <a:tabLst>
                <a:tab pos="575945" algn="l"/>
              </a:tabLst>
            </a:pPr>
            <a:r>
              <a:rPr dirty="0" baseline="1543" sz="2700" spc="-75">
                <a:solidFill>
                  <a:srgbClr val="FF0000"/>
                </a:solidFill>
                <a:latin typeface="MS Mincho"/>
                <a:cs typeface="MS Mincho"/>
              </a:rPr>
              <a:t>④</a:t>
            </a:r>
            <a:r>
              <a:rPr dirty="0" baseline="1543" sz="2700">
                <a:solidFill>
                  <a:srgbClr val="FF0000"/>
                </a:solidFill>
                <a:latin typeface="MS Mincho"/>
                <a:cs typeface="MS Mincho"/>
              </a:rPr>
              <a:t>	</a:t>
            </a:r>
            <a:r>
              <a:rPr dirty="0" sz="1800" spc="-50">
                <a:solidFill>
                  <a:srgbClr val="FF0000"/>
                </a:solidFill>
                <a:latin typeface="MS Mincho"/>
                <a:cs typeface="MS Mincho"/>
              </a:rPr>
              <a:t>⑤</a:t>
            </a:r>
            <a:endParaRPr sz="1800">
              <a:latin typeface="MS Mincho"/>
              <a:cs typeface="MS Mincho"/>
            </a:endParaRPr>
          </a:p>
        </p:txBody>
      </p:sp>
      <p:sp>
        <p:nvSpPr>
          <p:cNvPr id="5" name="object 5" descr=""/>
          <p:cNvSpPr txBox="1"/>
          <p:nvPr/>
        </p:nvSpPr>
        <p:spPr>
          <a:xfrm>
            <a:off x="1273555" y="2104594"/>
            <a:ext cx="5189855" cy="444500"/>
          </a:xfrm>
          <a:prstGeom prst="rect">
            <a:avLst/>
          </a:prstGeom>
        </p:spPr>
        <p:txBody>
          <a:bodyPr wrap="square" lIns="0" tIns="12700" rIns="0" bIns="0" rtlCol="0" vert="horz">
            <a:spAutoFit/>
          </a:bodyPr>
          <a:lstStyle/>
          <a:p>
            <a:pPr marL="221615" marR="5080" indent="-209550">
              <a:lnSpc>
                <a:spcPct val="125000"/>
              </a:lnSpc>
              <a:spcBef>
                <a:spcPts val="100"/>
              </a:spcBef>
            </a:pPr>
            <a:r>
              <a:rPr dirty="0" sz="1100" spc="125">
                <a:solidFill>
                  <a:srgbClr val="FF0000"/>
                </a:solidFill>
                <a:latin typeface="MS Mincho"/>
                <a:cs typeface="MS Mincho"/>
              </a:rPr>
              <a:t>④ </a:t>
            </a:r>
            <a:r>
              <a:rPr dirty="0" sz="1100" spc="-25">
                <a:latin typeface="MS Mincho"/>
                <a:cs typeface="MS Mincho"/>
              </a:rPr>
              <a:t>グラフ表示：表示されたシミュレーションデータをグラフ形式で表示します。</a:t>
            </a:r>
            <a:r>
              <a:rPr dirty="0" sz="1100" spc="500">
                <a:latin typeface="MS Mincho"/>
                <a:cs typeface="MS Mincho"/>
              </a:rPr>
              <a:t> </a:t>
            </a:r>
            <a:r>
              <a:rPr dirty="0" sz="1100" spc="-20">
                <a:latin typeface="MS Mincho"/>
                <a:cs typeface="MS Mincho"/>
              </a:rPr>
              <a:t>X</a:t>
            </a:r>
            <a:r>
              <a:rPr dirty="0" sz="1100" spc="-25">
                <a:latin typeface="MS Mincho"/>
                <a:cs typeface="MS Mincho"/>
              </a:rPr>
              <a:t>軸の青色は差額が</a:t>
            </a:r>
            <a:r>
              <a:rPr dirty="0" sz="1100" spc="-20">
                <a:latin typeface="MS Mincho"/>
                <a:cs typeface="MS Mincho"/>
              </a:rPr>
              <a:t>（+）</a:t>
            </a:r>
            <a:r>
              <a:rPr dirty="0" sz="1100" spc="-25">
                <a:latin typeface="MS Mincho"/>
                <a:cs typeface="MS Mincho"/>
              </a:rPr>
              <a:t>、赤色は差額が</a:t>
            </a:r>
            <a:r>
              <a:rPr dirty="0" sz="1100" spc="-20">
                <a:latin typeface="MS Mincho"/>
                <a:cs typeface="MS Mincho"/>
              </a:rPr>
              <a:t>（-</a:t>
            </a:r>
            <a:r>
              <a:rPr dirty="0" sz="1100" spc="-25">
                <a:latin typeface="MS Mincho"/>
                <a:cs typeface="MS Mincho"/>
              </a:rPr>
              <a:t>）</a:t>
            </a:r>
            <a:r>
              <a:rPr dirty="0" sz="1100" spc="55">
                <a:latin typeface="MS Mincho"/>
                <a:cs typeface="MS Mincho"/>
              </a:rPr>
              <a:t>です。 </a:t>
            </a:r>
            <a:r>
              <a:rPr dirty="0" sz="1100" spc="-20">
                <a:latin typeface="MS Mincho"/>
                <a:cs typeface="MS Mincho"/>
              </a:rPr>
              <a:t>Y</a:t>
            </a:r>
            <a:r>
              <a:rPr dirty="0" sz="1100" spc="-30">
                <a:latin typeface="MS Mincho"/>
                <a:cs typeface="MS Mincho"/>
              </a:rPr>
              <a:t>軸はレセプト件数です。</a:t>
            </a:r>
            <a:endParaRPr sz="1100">
              <a:latin typeface="MS Mincho"/>
              <a:cs typeface="MS Mincho"/>
            </a:endParaRPr>
          </a:p>
        </p:txBody>
      </p:sp>
      <p:pic>
        <p:nvPicPr>
          <p:cNvPr id="6" name="object 6" descr=""/>
          <p:cNvPicPr/>
          <p:nvPr/>
        </p:nvPicPr>
        <p:blipFill>
          <a:blip r:embed="rId3" cstate="print"/>
          <a:stretch>
            <a:fillRect/>
          </a:stretch>
        </p:blipFill>
        <p:spPr>
          <a:xfrm>
            <a:off x="1415033" y="2875788"/>
            <a:ext cx="4799838" cy="3111245"/>
          </a:xfrm>
          <a:prstGeom prst="rect">
            <a:avLst/>
          </a:prstGeom>
        </p:spPr>
      </p:pic>
      <p:sp>
        <p:nvSpPr>
          <p:cNvPr id="7" name="object 7" descr=""/>
          <p:cNvSpPr txBox="1"/>
          <p:nvPr/>
        </p:nvSpPr>
        <p:spPr>
          <a:xfrm>
            <a:off x="1273555" y="6221217"/>
            <a:ext cx="4143375" cy="193040"/>
          </a:xfrm>
          <a:prstGeom prst="rect">
            <a:avLst/>
          </a:prstGeom>
        </p:spPr>
        <p:txBody>
          <a:bodyPr wrap="square" lIns="0" tIns="12065" rIns="0" bIns="0" rtlCol="0" vert="horz">
            <a:spAutoFit/>
          </a:bodyPr>
          <a:lstStyle/>
          <a:p>
            <a:pPr marL="12700">
              <a:lnSpc>
                <a:spcPct val="100000"/>
              </a:lnSpc>
              <a:spcBef>
                <a:spcPts val="95"/>
              </a:spcBef>
            </a:pPr>
            <a:r>
              <a:rPr dirty="0" sz="1100" spc="100">
                <a:solidFill>
                  <a:srgbClr val="FF0000"/>
                </a:solidFill>
                <a:latin typeface="MS Mincho"/>
                <a:cs typeface="MS Mincho"/>
              </a:rPr>
              <a:t>⑤ </a:t>
            </a:r>
            <a:r>
              <a:rPr dirty="0" sz="1100" spc="-25">
                <a:latin typeface="MS Mincho"/>
                <a:cs typeface="MS Mincho"/>
              </a:rPr>
              <a:t>「印刷」：表示されたシミュレーションデータを印刷します。</a:t>
            </a:r>
            <a:endParaRPr sz="1100">
              <a:latin typeface="MS Mincho"/>
              <a:cs typeface="MS Mincho"/>
            </a:endParaRPr>
          </a:p>
        </p:txBody>
      </p:sp>
      <p:pic>
        <p:nvPicPr>
          <p:cNvPr id="8" name="object 8" descr=""/>
          <p:cNvPicPr/>
          <p:nvPr/>
        </p:nvPicPr>
        <p:blipFill>
          <a:blip r:embed="rId4" cstate="print"/>
          <a:stretch>
            <a:fillRect/>
          </a:stretch>
        </p:blipFill>
        <p:spPr>
          <a:xfrm>
            <a:off x="1787368" y="6670477"/>
            <a:ext cx="3171336" cy="2131384"/>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descr=""/>
          <p:cNvGrpSpPr/>
          <p:nvPr/>
        </p:nvGrpSpPr>
        <p:grpSpPr>
          <a:xfrm>
            <a:off x="978408" y="4235958"/>
            <a:ext cx="5549265" cy="2260600"/>
            <a:chOff x="978408" y="4235958"/>
            <a:chExt cx="5549265" cy="2260600"/>
          </a:xfrm>
        </p:grpSpPr>
        <p:pic>
          <p:nvPicPr>
            <p:cNvPr id="3" name="object 3" descr=""/>
            <p:cNvPicPr/>
            <p:nvPr/>
          </p:nvPicPr>
          <p:blipFill>
            <a:blip r:embed="rId2" cstate="print"/>
            <a:stretch>
              <a:fillRect/>
            </a:stretch>
          </p:blipFill>
          <p:spPr>
            <a:xfrm>
              <a:off x="1258824" y="4235958"/>
              <a:ext cx="5268735" cy="2260114"/>
            </a:xfrm>
            <a:prstGeom prst="rect">
              <a:avLst/>
            </a:prstGeom>
          </p:spPr>
        </p:pic>
        <p:sp>
          <p:nvSpPr>
            <p:cNvPr id="4" name="object 4" descr=""/>
            <p:cNvSpPr/>
            <p:nvPr/>
          </p:nvSpPr>
          <p:spPr>
            <a:xfrm>
              <a:off x="978408" y="5871210"/>
              <a:ext cx="975360" cy="215900"/>
            </a:xfrm>
            <a:custGeom>
              <a:avLst/>
              <a:gdLst/>
              <a:ahLst/>
              <a:cxnLst/>
              <a:rect l="l" t="t" r="r" b="b"/>
              <a:pathLst>
                <a:path w="975360" h="215900">
                  <a:moveTo>
                    <a:pt x="975360" y="0"/>
                  </a:moveTo>
                  <a:lnTo>
                    <a:pt x="0" y="0"/>
                  </a:lnTo>
                  <a:lnTo>
                    <a:pt x="0" y="215646"/>
                  </a:lnTo>
                  <a:lnTo>
                    <a:pt x="975360" y="215646"/>
                  </a:lnTo>
                  <a:lnTo>
                    <a:pt x="975360" y="0"/>
                  </a:lnTo>
                  <a:close/>
                </a:path>
              </a:pathLst>
            </a:custGeom>
            <a:solidFill>
              <a:srgbClr val="FFFFFF"/>
            </a:solidFill>
          </p:spPr>
          <p:txBody>
            <a:bodyPr wrap="square" lIns="0" tIns="0" rIns="0" bIns="0" rtlCol="0"/>
            <a:lstStyle/>
            <a:p/>
          </p:txBody>
        </p:sp>
      </p:grpSp>
      <p:sp>
        <p:nvSpPr>
          <p:cNvPr id="5" name="object 5" descr=""/>
          <p:cNvSpPr txBox="1"/>
          <p:nvPr/>
        </p:nvSpPr>
        <p:spPr>
          <a:xfrm>
            <a:off x="2391410" y="3921502"/>
            <a:ext cx="254000" cy="299720"/>
          </a:xfrm>
          <a:prstGeom prst="rect">
            <a:avLst/>
          </a:prstGeom>
        </p:spPr>
        <p:txBody>
          <a:bodyPr wrap="square" lIns="0" tIns="12700" rIns="0" bIns="0" rtlCol="0" vert="horz">
            <a:spAutoFit/>
          </a:bodyPr>
          <a:lstStyle/>
          <a:p>
            <a:pPr marL="12700">
              <a:lnSpc>
                <a:spcPct val="100000"/>
              </a:lnSpc>
              <a:spcBef>
                <a:spcPts val="100"/>
              </a:spcBef>
            </a:pPr>
            <a:r>
              <a:rPr dirty="0" sz="1800" spc="-50">
                <a:solidFill>
                  <a:srgbClr val="FF0000"/>
                </a:solidFill>
                <a:latin typeface="MS Mincho"/>
                <a:cs typeface="MS Mincho"/>
              </a:rPr>
              <a:t>①</a:t>
            </a:r>
            <a:endParaRPr sz="1800">
              <a:latin typeface="MS Mincho"/>
              <a:cs typeface="MS Mincho"/>
            </a:endParaRPr>
          </a:p>
        </p:txBody>
      </p:sp>
      <p:sp>
        <p:nvSpPr>
          <p:cNvPr id="6" name="object 6" descr=""/>
          <p:cNvSpPr/>
          <p:nvPr/>
        </p:nvSpPr>
        <p:spPr>
          <a:xfrm>
            <a:off x="1921764" y="4213097"/>
            <a:ext cx="1413510" cy="227329"/>
          </a:xfrm>
          <a:custGeom>
            <a:avLst/>
            <a:gdLst/>
            <a:ahLst/>
            <a:cxnLst/>
            <a:rect l="l" t="t" r="r" b="b"/>
            <a:pathLst>
              <a:path w="1413510" h="227329">
                <a:moveTo>
                  <a:pt x="0" y="38100"/>
                </a:moveTo>
                <a:lnTo>
                  <a:pt x="3059" y="23467"/>
                </a:lnTo>
                <a:lnTo>
                  <a:pt x="11334" y="11334"/>
                </a:lnTo>
                <a:lnTo>
                  <a:pt x="23467" y="3059"/>
                </a:lnTo>
                <a:lnTo>
                  <a:pt x="38100" y="0"/>
                </a:lnTo>
                <a:lnTo>
                  <a:pt x="1376172" y="0"/>
                </a:lnTo>
                <a:lnTo>
                  <a:pt x="1390685" y="3059"/>
                </a:lnTo>
                <a:lnTo>
                  <a:pt x="1402556" y="11334"/>
                </a:lnTo>
                <a:lnTo>
                  <a:pt x="1410569" y="23467"/>
                </a:lnTo>
                <a:lnTo>
                  <a:pt x="1413510" y="38100"/>
                </a:lnTo>
                <a:lnTo>
                  <a:pt x="1413510" y="188976"/>
                </a:lnTo>
                <a:lnTo>
                  <a:pt x="1410569" y="203608"/>
                </a:lnTo>
                <a:lnTo>
                  <a:pt x="1402556" y="215741"/>
                </a:lnTo>
                <a:lnTo>
                  <a:pt x="1390685" y="224016"/>
                </a:lnTo>
                <a:lnTo>
                  <a:pt x="1376172" y="227076"/>
                </a:lnTo>
                <a:lnTo>
                  <a:pt x="38100" y="227076"/>
                </a:lnTo>
                <a:lnTo>
                  <a:pt x="23467" y="224016"/>
                </a:lnTo>
                <a:lnTo>
                  <a:pt x="11334" y="215741"/>
                </a:lnTo>
                <a:lnTo>
                  <a:pt x="3059" y="203608"/>
                </a:lnTo>
                <a:lnTo>
                  <a:pt x="0" y="188976"/>
                </a:lnTo>
                <a:lnTo>
                  <a:pt x="0" y="38100"/>
                </a:lnTo>
                <a:close/>
              </a:path>
            </a:pathLst>
          </a:custGeom>
          <a:ln w="19037">
            <a:solidFill>
              <a:srgbClr val="FF0000"/>
            </a:solidFill>
          </a:ln>
        </p:spPr>
        <p:txBody>
          <a:bodyPr wrap="square" lIns="0" tIns="0" rIns="0" bIns="0" rtlCol="0"/>
          <a:lstStyle/>
          <a:p/>
        </p:txBody>
      </p:sp>
      <p:sp>
        <p:nvSpPr>
          <p:cNvPr id="7" name="object 7" descr=""/>
          <p:cNvSpPr txBox="1"/>
          <p:nvPr/>
        </p:nvSpPr>
        <p:spPr>
          <a:xfrm>
            <a:off x="3639565" y="3939028"/>
            <a:ext cx="254000" cy="299720"/>
          </a:xfrm>
          <a:prstGeom prst="rect">
            <a:avLst/>
          </a:prstGeom>
        </p:spPr>
        <p:txBody>
          <a:bodyPr wrap="square" lIns="0" tIns="12700" rIns="0" bIns="0" rtlCol="0" vert="horz">
            <a:spAutoFit/>
          </a:bodyPr>
          <a:lstStyle/>
          <a:p>
            <a:pPr marL="12700">
              <a:lnSpc>
                <a:spcPct val="100000"/>
              </a:lnSpc>
              <a:spcBef>
                <a:spcPts val="100"/>
              </a:spcBef>
            </a:pPr>
            <a:r>
              <a:rPr dirty="0" sz="1800" spc="-50">
                <a:solidFill>
                  <a:srgbClr val="FF0000"/>
                </a:solidFill>
                <a:latin typeface="MS Mincho"/>
                <a:cs typeface="MS Mincho"/>
              </a:rPr>
              <a:t>②</a:t>
            </a:r>
            <a:endParaRPr sz="1800">
              <a:latin typeface="MS Mincho"/>
              <a:cs typeface="MS Mincho"/>
            </a:endParaRPr>
          </a:p>
        </p:txBody>
      </p:sp>
      <p:sp>
        <p:nvSpPr>
          <p:cNvPr id="8" name="object 8" descr=""/>
          <p:cNvSpPr txBox="1"/>
          <p:nvPr/>
        </p:nvSpPr>
        <p:spPr>
          <a:xfrm>
            <a:off x="4797036" y="3937496"/>
            <a:ext cx="254000" cy="299720"/>
          </a:xfrm>
          <a:prstGeom prst="rect">
            <a:avLst/>
          </a:prstGeom>
        </p:spPr>
        <p:txBody>
          <a:bodyPr wrap="square" lIns="0" tIns="12700" rIns="0" bIns="0" rtlCol="0" vert="horz">
            <a:spAutoFit/>
          </a:bodyPr>
          <a:lstStyle/>
          <a:p>
            <a:pPr marL="12700">
              <a:lnSpc>
                <a:spcPct val="100000"/>
              </a:lnSpc>
              <a:spcBef>
                <a:spcPts val="100"/>
              </a:spcBef>
            </a:pPr>
            <a:r>
              <a:rPr dirty="0" sz="1800" spc="-50">
                <a:solidFill>
                  <a:srgbClr val="FF0000"/>
                </a:solidFill>
                <a:latin typeface="MS Mincho"/>
                <a:cs typeface="MS Mincho"/>
              </a:rPr>
              <a:t>③</a:t>
            </a:r>
            <a:endParaRPr sz="1800">
              <a:latin typeface="MS Mincho"/>
              <a:cs typeface="MS Mincho"/>
            </a:endParaRPr>
          </a:p>
        </p:txBody>
      </p:sp>
      <p:sp>
        <p:nvSpPr>
          <p:cNvPr id="9" name="object 9" descr=""/>
          <p:cNvSpPr txBox="1"/>
          <p:nvPr/>
        </p:nvSpPr>
        <p:spPr>
          <a:xfrm>
            <a:off x="5864605" y="3952744"/>
            <a:ext cx="254000" cy="299720"/>
          </a:xfrm>
          <a:prstGeom prst="rect">
            <a:avLst/>
          </a:prstGeom>
        </p:spPr>
        <p:txBody>
          <a:bodyPr wrap="square" lIns="0" tIns="12700" rIns="0" bIns="0" rtlCol="0" vert="horz">
            <a:spAutoFit/>
          </a:bodyPr>
          <a:lstStyle/>
          <a:p>
            <a:pPr marL="12700">
              <a:lnSpc>
                <a:spcPct val="100000"/>
              </a:lnSpc>
              <a:spcBef>
                <a:spcPts val="100"/>
              </a:spcBef>
            </a:pPr>
            <a:r>
              <a:rPr dirty="0" sz="1800" spc="-50">
                <a:solidFill>
                  <a:srgbClr val="FF0000"/>
                </a:solidFill>
                <a:latin typeface="MS Mincho"/>
                <a:cs typeface="MS Mincho"/>
              </a:rPr>
              <a:t>④</a:t>
            </a:r>
            <a:endParaRPr sz="1800">
              <a:latin typeface="MS Mincho"/>
              <a:cs typeface="MS Mincho"/>
            </a:endParaRPr>
          </a:p>
        </p:txBody>
      </p:sp>
      <p:grpSp>
        <p:nvGrpSpPr>
          <p:cNvPr id="10" name="object 10" descr=""/>
          <p:cNvGrpSpPr/>
          <p:nvPr/>
        </p:nvGrpSpPr>
        <p:grpSpPr>
          <a:xfrm>
            <a:off x="1430274" y="7263771"/>
            <a:ext cx="3055620" cy="2061210"/>
            <a:chOff x="1430274" y="7263771"/>
            <a:chExt cx="3055620" cy="2061210"/>
          </a:xfrm>
        </p:grpSpPr>
        <p:pic>
          <p:nvPicPr>
            <p:cNvPr id="11" name="object 11" descr=""/>
            <p:cNvPicPr/>
            <p:nvPr/>
          </p:nvPicPr>
          <p:blipFill>
            <a:blip r:embed="rId3" cstate="print"/>
            <a:stretch>
              <a:fillRect/>
            </a:stretch>
          </p:blipFill>
          <p:spPr>
            <a:xfrm>
              <a:off x="1430274" y="7277100"/>
              <a:ext cx="3041142" cy="2022976"/>
            </a:xfrm>
            <a:prstGeom prst="rect">
              <a:avLst/>
            </a:prstGeom>
          </p:spPr>
        </p:pic>
        <p:sp>
          <p:nvSpPr>
            <p:cNvPr id="12" name="object 12" descr=""/>
            <p:cNvSpPr/>
            <p:nvPr/>
          </p:nvSpPr>
          <p:spPr>
            <a:xfrm>
              <a:off x="1831086" y="7440930"/>
              <a:ext cx="357505" cy="1869439"/>
            </a:xfrm>
            <a:custGeom>
              <a:avLst/>
              <a:gdLst/>
              <a:ahLst/>
              <a:cxnLst/>
              <a:rect l="l" t="t" r="r" b="b"/>
              <a:pathLst>
                <a:path w="357505" h="1869440">
                  <a:moveTo>
                    <a:pt x="0" y="0"/>
                  </a:moveTo>
                  <a:lnTo>
                    <a:pt x="357377" y="0"/>
                  </a:lnTo>
                  <a:lnTo>
                    <a:pt x="357377" y="1869186"/>
                  </a:lnTo>
                  <a:lnTo>
                    <a:pt x="0" y="1869186"/>
                  </a:lnTo>
                  <a:lnTo>
                    <a:pt x="0" y="0"/>
                  </a:lnTo>
                  <a:close/>
                </a:path>
              </a:pathLst>
            </a:custGeom>
            <a:ln w="28562">
              <a:solidFill>
                <a:srgbClr val="FF0000"/>
              </a:solidFill>
            </a:ln>
          </p:spPr>
          <p:txBody>
            <a:bodyPr wrap="square" lIns="0" tIns="0" rIns="0" bIns="0" rtlCol="0"/>
            <a:lstStyle/>
            <a:p/>
          </p:txBody>
        </p:sp>
        <p:sp>
          <p:nvSpPr>
            <p:cNvPr id="13" name="object 13" descr=""/>
            <p:cNvSpPr/>
            <p:nvPr/>
          </p:nvSpPr>
          <p:spPr>
            <a:xfrm>
              <a:off x="1785366" y="7273290"/>
              <a:ext cx="679450" cy="167640"/>
            </a:xfrm>
            <a:custGeom>
              <a:avLst/>
              <a:gdLst/>
              <a:ahLst/>
              <a:cxnLst/>
              <a:rect l="l" t="t" r="r" b="b"/>
              <a:pathLst>
                <a:path w="679450" h="167640">
                  <a:moveTo>
                    <a:pt x="0" y="28194"/>
                  </a:moveTo>
                  <a:lnTo>
                    <a:pt x="2155" y="17037"/>
                  </a:lnTo>
                  <a:lnTo>
                    <a:pt x="8096" y="8096"/>
                  </a:lnTo>
                  <a:lnTo>
                    <a:pt x="17037" y="2155"/>
                  </a:lnTo>
                  <a:lnTo>
                    <a:pt x="28194" y="0"/>
                  </a:lnTo>
                  <a:lnTo>
                    <a:pt x="650748" y="0"/>
                  </a:lnTo>
                  <a:lnTo>
                    <a:pt x="661904" y="2155"/>
                  </a:lnTo>
                  <a:lnTo>
                    <a:pt x="670845" y="8096"/>
                  </a:lnTo>
                  <a:lnTo>
                    <a:pt x="676786" y="17037"/>
                  </a:lnTo>
                  <a:lnTo>
                    <a:pt x="678942" y="28194"/>
                  </a:lnTo>
                  <a:lnTo>
                    <a:pt x="678942" y="139446"/>
                  </a:lnTo>
                  <a:lnTo>
                    <a:pt x="676786" y="150280"/>
                  </a:lnTo>
                  <a:lnTo>
                    <a:pt x="670845" y="159258"/>
                  </a:lnTo>
                  <a:lnTo>
                    <a:pt x="661904" y="165377"/>
                  </a:lnTo>
                  <a:lnTo>
                    <a:pt x="650748" y="167640"/>
                  </a:lnTo>
                  <a:lnTo>
                    <a:pt x="28194" y="167640"/>
                  </a:lnTo>
                  <a:lnTo>
                    <a:pt x="17037" y="165377"/>
                  </a:lnTo>
                  <a:lnTo>
                    <a:pt x="8096" y="159258"/>
                  </a:lnTo>
                  <a:lnTo>
                    <a:pt x="2155" y="150280"/>
                  </a:lnTo>
                  <a:lnTo>
                    <a:pt x="0" y="139446"/>
                  </a:lnTo>
                  <a:lnTo>
                    <a:pt x="0" y="28194"/>
                  </a:lnTo>
                  <a:close/>
                </a:path>
              </a:pathLst>
            </a:custGeom>
            <a:ln w="19037">
              <a:solidFill>
                <a:srgbClr val="FF0000"/>
              </a:solidFill>
            </a:ln>
          </p:spPr>
          <p:txBody>
            <a:bodyPr wrap="square" lIns="0" tIns="0" rIns="0" bIns="0" rtlCol="0"/>
            <a:lstStyle/>
            <a:p/>
          </p:txBody>
        </p:sp>
        <p:sp>
          <p:nvSpPr>
            <p:cNvPr id="14" name="object 14" descr=""/>
            <p:cNvSpPr/>
            <p:nvPr/>
          </p:nvSpPr>
          <p:spPr>
            <a:xfrm>
              <a:off x="3434334" y="7428738"/>
              <a:ext cx="1037590" cy="1869439"/>
            </a:xfrm>
            <a:custGeom>
              <a:avLst/>
              <a:gdLst/>
              <a:ahLst/>
              <a:cxnLst/>
              <a:rect l="l" t="t" r="r" b="b"/>
              <a:pathLst>
                <a:path w="1037589" h="1869440">
                  <a:moveTo>
                    <a:pt x="0" y="0"/>
                  </a:moveTo>
                  <a:lnTo>
                    <a:pt x="1037082" y="0"/>
                  </a:lnTo>
                  <a:lnTo>
                    <a:pt x="1037082" y="1869185"/>
                  </a:lnTo>
                  <a:lnTo>
                    <a:pt x="0" y="1869185"/>
                  </a:lnTo>
                  <a:lnTo>
                    <a:pt x="0" y="0"/>
                  </a:lnTo>
                  <a:close/>
                </a:path>
              </a:pathLst>
            </a:custGeom>
            <a:ln w="28562">
              <a:solidFill>
                <a:srgbClr val="FF0000"/>
              </a:solidFill>
            </a:ln>
          </p:spPr>
          <p:txBody>
            <a:bodyPr wrap="square" lIns="0" tIns="0" rIns="0" bIns="0" rtlCol="0"/>
            <a:lstStyle/>
            <a:p/>
          </p:txBody>
        </p:sp>
      </p:grpSp>
      <p:grpSp>
        <p:nvGrpSpPr>
          <p:cNvPr id="15" name="object 15" descr=""/>
          <p:cNvGrpSpPr/>
          <p:nvPr/>
        </p:nvGrpSpPr>
        <p:grpSpPr>
          <a:xfrm>
            <a:off x="3606171" y="4227201"/>
            <a:ext cx="2708910" cy="2145030"/>
            <a:chOff x="3606171" y="4227201"/>
            <a:chExt cx="2708910" cy="2145030"/>
          </a:xfrm>
        </p:grpSpPr>
        <p:sp>
          <p:nvSpPr>
            <p:cNvPr id="16" name="object 16" descr=""/>
            <p:cNvSpPr/>
            <p:nvPr/>
          </p:nvSpPr>
          <p:spPr>
            <a:xfrm>
              <a:off x="3615690" y="4418837"/>
              <a:ext cx="333375" cy="1944370"/>
            </a:xfrm>
            <a:custGeom>
              <a:avLst/>
              <a:gdLst/>
              <a:ahLst/>
              <a:cxnLst/>
              <a:rect l="l" t="t" r="r" b="b"/>
              <a:pathLst>
                <a:path w="333375" h="1944370">
                  <a:moveTo>
                    <a:pt x="0" y="54863"/>
                  </a:moveTo>
                  <a:lnTo>
                    <a:pt x="4405" y="33432"/>
                  </a:lnTo>
                  <a:lnTo>
                    <a:pt x="16383" y="16001"/>
                  </a:lnTo>
                  <a:lnTo>
                    <a:pt x="34075" y="4286"/>
                  </a:lnTo>
                  <a:lnTo>
                    <a:pt x="55626" y="0"/>
                  </a:lnTo>
                  <a:lnTo>
                    <a:pt x="277368" y="0"/>
                  </a:lnTo>
                  <a:lnTo>
                    <a:pt x="299239" y="4286"/>
                  </a:lnTo>
                  <a:lnTo>
                    <a:pt x="316896" y="16001"/>
                  </a:lnTo>
                  <a:lnTo>
                    <a:pt x="328695" y="33432"/>
                  </a:lnTo>
                  <a:lnTo>
                    <a:pt x="332994" y="54863"/>
                  </a:lnTo>
                  <a:lnTo>
                    <a:pt x="332994" y="1888997"/>
                  </a:lnTo>
                  <a:lnTo>
                    <a:pt x="328695" y="1910429"/>
                  </a:lnTo>
                  <a:lnTo>
                    <a:pt x="316896" y="1927859"/>
                  </a:lnTo>
                  <a:lnTo>
                    <a:pt x="299239" y="1939575"/>
                  </a:lnTo>
                  <a:lnTo>
                    <a:pt x="277368" y="1943862"/>
                  </a:lnTo>
                  <a:lnTo>
                    <a:pt x="55626" y="1943862"/>
                  </a:lnTo>
                  <a:lnTo>
                    <a:pt x="34075" y="1939575"/>
                  </a:lnTo>
                  <a:lnTo>
                    <a:pt x="16383" y="1927859"/>
                  </a:lnTo>
                  <a:lnTo>
                    <a:pt x="4405" y="1910429"/>
                  </a:lnTo>
                  <a:lnTo>
                    <a:pt x="0" y="1888997"/>
                  </a:lnTo>
                  <a:lnTo>
                    <a:pt x="0" y="54863"/>
                  </a:lnTo>
                  <a:close/>
                </a:path>
              </a:pathLst>
            </a:custGeom>
            <a:ln w="19037">
              <a:solidFill>
                <a:srgbClr val="FF0000"/>
              </a:solidFill>
            </a:ln>
          </p:spPr>
          <p:txBody>
            <a:bodyPr wrap="square" lIns="0" tIns="0" rIns="0" bIns="0" rtlCol="0"/>
            <a:lstStyle/>
            <a:p/>
          </p:txBody>
        </p:sp>
        <p:sp>
          <p:nvSpPr>
            <p:cNvPr id="17" name="object 17" descr=""/>
            <p:cNvSpPr/>
            <p:nvPr/>
          </p:nvSpPr>
          <p:spPr>
            <a:xfrm>
              <a:off x="4290822" y="4236719"/>
              <a:ext cx="1282065" cy="182245"/>
            </a:xfrm>
            <a:custGeom>
              <a:avLst/>
              <a:gdLst/>
              <a:ahLst/>
              <a:cxnLst/>
              <a:rect l="l" t="t" r="r" b="b"/>
              <a:pathLst>
                <a:path w="1282064" h="182245">
                  <a:moveTo>
                    <a:pt x="0" y="30479"/>
                  </a:moveTo>
                  <a:lnTo>
                    <a:pt x="2405" y="18645"/>
                  </a:lnTo>
                  <a:lnTo>
                    <a:pt x="8953" y="8953"/>
                  </a:lnTo>
                  <a:lnTo>
                    <a:pt x="18645" y="2405"/>
                  </a:lnTo>
                  <a:lnTo>
                    <a:pt x="30480" y="0"/>
                  </a:lnTo>
                  <a:lnTo>
                    <a:pt x="1251204" y="0"/>
                  </a:lnTo>
                  <a:lnTo>
                    <a:pt x="1263038" y="2405"/>
                  </a:lnTo>
                  <a:lnTo>
                    <a:pt x="1272730" y="8953"/>
                  </a:lnTo>
                  <a:lnTo>
                    <a:pt x="1279278" y="18645"/>
                  </a:lnTo>
                  <a:lnTo>
                    <a:pt x="1281684" y="30479"/>
                  </a:lnTo>
                  <a:lnTo>
                    <a:pt x="1281684" y="151637"/>
                  </a:lnTo>
                  <a:lnTo>
                    <a:pt x="1279278" y="163472"/>
                  </a:lnTo>
                  <a:lnTo>
                    <a:pt x="1272730" y="173164"/>
                  </a:lnTo>
                  <a:lnTo>
                    <a:pt x="1263038" y="179712"/>
                  </a:lnTo>
                  <a:lnTo>
                    <a:pt x="1251204" y="182117"/>
                  </a:lnTo>
                  <a:lnTo>
                    <a:pt x="30480" y="182117"/>
                  </a:lnTo>
                  <a:lnTo>
                    <a:pt x="18645" y="179712"/>
                  </a:lnTo>
                  <a:lnTo>
                    <a:pt x="8953" y="173164"/>
                  </a:lnTo>
                  <a:lnTo>
                    <a:pt x="2405" y="163472"/>
                  </a:lnTo>
                  <a:lnTo>
                    <a:pt x="0" y="151637"/>
                  </a:lnTo>
                  <a:lnTo>
                    <a:pt x="0" y="30479"/>
                  </a:lnTo>
                  <a:close/>
                </a:path>
              </a:pathLst>
            </a:custGeom>
            <a:ln w="19037">
              <a:solidFill>
                <a:srgbClr val="FF0000"/>
              </a:solidFill>
            </a:ln>
          </p:spPr>
          <p:txBody>
            <a:bodyPr wrap="square" lIns="0" tIns="0" rIns="0" bIns="0" rtlCol="0"/>
            <a:lstStyle/>
            <a:p/>
          </p:txBody>
        </p:sp>
        <p:sp>
          <p:nvSpPr>
            <p:cNvPr id="18" name="object 18" descr=""/>
            <p:cNvSpPr/>
            <p:nvPr/>
          </p:nvSpPr>
          <p:spPr>
            <a:xfrm>
              <a:off x="5641848" y="4256531"/>
              <a:ext cx="664210" cy="162560"/>
            </a:xfrm>
            <a:custGeom>
              <a:avLst/>
              <a:gdLst/>
              <a:ahLst/>
              <a:cxnLst/>
              <a:rect l="l" t="t" r="r" b="b"/>
              <a:pathLst>
                <a:path w="664210" h="162560">
                  <a:moveTo>
                    <a:pt x="0" y="26670"/>
                  </a:moveTo>
                  <a:lnTo>
                    <a:pt x="2143" y="16394"/>
                  </a:lnTo>
                  <a:lnTo>
                    <a:pt x="8001" y="7905"/>
                  </a:lnTo>
                  <a:lnTo>
                    <a:pt x="16716" y="2131"/>
                  </a:lnTo>
                  <a:lnTo>
                    <a:pt x="27432" y="0"/>
                  </a:lnTo>
                  <a:lnTo>
                    <a:pt x="637032" y="0"/>
                  </a:lnTo>
                  <a:lnTo>
                    <a:pt x="647628" y="2131"/>
                  </a:lnTo>
                  <a:lnTo>
                    <a:pt x="656082" y="7905"/>
                  </a:lnTo>
                  <a:lnTo>
                    <a:pt x="661677" y="16394"/>
                  </a:lnTo>
                  <a:lnTo>
                    <a:pt x="663702" y="26670"/>
                  </a:lnTo>
                  <a:lnTo>
                    <a:pt x="663702" y="134874"/>
                  </a:lnTo>
                  <a:lnTo>
                    <a:pt x="661677" y="145589"/>
                  </a:lnTo>
                  <a:lnTo>
                    <a:pt x="656082" y="154305"/>
                  </a:lnTo>
                  <a:lnTo>
                    <a:pt x="647628" y="160162"/>
                  </a:lnTo>
                  <a:lnTo>
                    <a:pt x="637032" y="162306"/>
                  </a:lnTo>
                  <a:lnTo>
                    <a:pt x="27432" y="162306"/>
                  </a:lnTo>
                  <a:lnTo>
                    <a:pt x="16716" y="160162"/>
                  </a:lnTo>
                  <a:lnTo>
                    <a:pt x="8001" y="154305"/>
                  </a:lnTo>
                  <a:lnTo>
                    <a:pt x="2143" y="145589"/>
                  </a:lnTo>
                  <a:lnTo>
                    <a:pt x="0" y="134874"/>
                  </a:lnTo>
                  <a:lnTo>
                    <a:pt x="0" y="26670"/>
                  </a:lnTo>
                  <a:close/>
                </a:path>
              </a:pathLst>
            </a:custGeom>
            <a:ln w="19037">
              <a:solidFill>
                <a:srgbClr val="FF0000"/>
              </a:solidFill>
            </a:ln>
          </p:spPr>
          <p:txBody>
            <a:bodyPr wrap="square" lIns="0" tIns="0" rIns="0" bIns="0" rtlCol="0"/>
            <a:lstStyle/>
            <a:p/>
          </p:txBody>
        </p:sp>
      </p:grpSp>
      <p:sp>
        <p:nvSpPr>
          <p:cNvPr id="19" name="object 19" descr=""/>
          <p:cNvSpPr txBox="1"/>
          <p:nvPr/>
        </p:nvSpPr>
        <p:spPr>
          <a:xfrm>
            <a:off x="1067816" y="849880"/>
            <a:ext cx="3236595" cy="193040"/>
          </a:xfrm>
          <a:prstGeom prst="rect">
            <a:avLst/>
          </a:prstGeom>
        </p:spPr>
        <p:txBody>
          <a:bodyPr wrap="square" lIns="0" tIns="12065" rIns="0" bIns="0" rtlCol="0" vert="horz">
            <a:spAutoFit/>
          </a:bodyPr>
          <a:lstStyle/>
          <a:p>
            <a:pPr marL="152400" indent="-139700">
              <a:lnSpc>
                <a:spcPct val="100000"/>
              </a:lnSpc>
              <a:spcBef>
                <a:spcPts val="95"/>
              </a:spcBef>
              <a:buSzPct val="90909"/>
              <a:buFont typeface="MS Mincho"/>
              <a:buChar char="●"/>
              <a:tabLst>
                <a:tab pos="152400" algn="l"/>
              </a:tabLst>
            </a:pPr>
            <a:r>
              <a:rPr dirty="0" sz="1100" spc="-25">
                <a:latin typeface="MS Mincho"/>
                <a:cs typeface="MS Mincho"/>
              </a:rPr>
              <a:t>シミュレーション結果の要約情報を表示します。</a:t>
            </a:r>
            <a:endParaRPr sz="1100">
              <a:latin typeface="MS Mincho"/>
              <a:cs typeface="MS Mincho"/>
            </a:endParaRPr>
          </a:p>
        </p:txBody>
      </p:sp>
      <p:pic>
        <p:nvPicPr>
          <p:cNvPr id="20" name="object 20" descr=""/>
          <p:cNvPicPr/>
          <p:nvPr/>
        </p:nvPicPr>
        <p:blipFill>
          <a:blip r:embed="rId4" cstate="print"/>
          <a:stretch>
            <a:fillRect/>
          </a:stretch>
        </p:blipFill>
        <p:spPr>
          <a:xfrm>
            <a:off x="1249680" y="1089660"/>
            <a:ext cx="4937760" cy="1079753"/>
          </a:xfrm>
          <a:prstGeom prst="rect">
            <a:avLst/>
          </a:prstGeom>
        </p:spPr>
      </p:pic>
      <p:sp>
        <p:nvSpPr>
          <p:cNvPr id="21" name="object 21" descr=""/>
          <p:cNvSpPr/>
          <p:nvPr/>
        </p:nvSpPr>
        <p:spPr>
          <a:xfrm>
            <a:off x="1209294" y="2221992"/>
            <a:ext cx="5132070" cy="1138555"/>
          </a:xfrm>
          <a:custGeom>
            <a:avLst/>
            <a:gdLst/>
            <a:ahLst/>
            <a:cxnLst/>
            <a:rect l="l" t="t" r="r" b="b"/>
            <a:pathLst>
              <a:path w="5132070" h="1138554">
                <a:moveTo>
                  <a:pt x="0" y="189738"/>
                </a:moveTo>
                <a:lnTo>
                  <a:pt x="6752" y="139170"/>
                </a:lnTo>
                <a:lnTo>
                  <a:pt x="25823" y="93810"/>
                </a:lnTo>
                <a:lnTo>
                  <a:pt x="55435" y="55435"/>
                </a:lnTo>
                <a:lnTo>
                  <a:pt x="93810" y="25823"/>
                </a:lnTo>
                <a:lnTo>
                  <a:pt x="139170" y="6752"/>
                </a:lnTo>
                <a:lnTo>
                  <a:pt x="189738" y="0"/>
                </a:lnTo>
                <a:lnTo>
                  <a:pt x="4942332" y="0"/>
                </a:lnTo>
                <a:lnTo>
                  <a:pt x="4992634" y="6752"/>
                </a:lnTo>
                <a:lnTo>
                  <a:pt x="5037920" y="25823"/>
                </a:lnTo>
                <a:lnTo>
                  <a:pt x="5076348" y="55435"/>
                </a:lnTo>
                <a:lnTo>
                  <a:pt x="5106077" y="93810"/>
                </a:lnTo>
                <a:lnTo>
                  <a:pt x="5125264" y="139170"/>
                </a:lnTo>
                <a:lnTo>
                  <a:pt x="5132070" y="189738"/>
                </a:lnTo>
                <a:lnTo>
                  <a:pt x="5132070" y="948690"/>
                </a:lnTo>
                <a:lnTo>
                  <a:pt x="5125264" y="998992"/>
                </a:lnTo>
                <a:lnTo>
                  <a:pt x="5106077" y="1044278"/>
                </a:lnTo>
                <a:lnTo>
                  <a:pt x="5076348" y="1082706"/>
                </a:lnTo>
                <a:lnTo>
                  <a:pt x="5037920" y="1112435"/>
                </a:lnTo>
                <a:lnTo>
                  <a:pt x="4992634" y="1131622"/>
                </a:lnTo>
                <a:lnTo>
                  <a:pt x="4942332" y="1138428"/>
                </a:lnTo>
                <a:lnTo>
                  <a:pt x="189738" y="1138428"/>
                </a:lnTo>
                <a:lnTo>
                  <a:pt x="139170" y="1131622"/>
                </a:lnTo>
                <a:lnTo>
                  <a:pt x="93810" y="1112435"/>
                </a:lnTo>
                <a:lnTo>
                  <a:pt x="55435" y="1082706"/>
                </a:lnTo>
                <a:lnTo>
                  <a:pt x="25823" y="1044278"/>
                </a:lnTo>
                <a:lnTo>
                  <a:pt x="6752" y="998992"/>
                </a:lnTo>
                <a:lnTo>
                  <a:pt x="0" y="948690"/>
                </a:lnTo>
                <a:lnTo>
                  <a:pt x="0" y="189738"/>
                </a:lnTo>
                <a:close/>
              </a:path>
            </a:pathLst>
          </a:custGeom>
          <a:ln w="12700">
            <a:solidFill>
              <a:srgbClr val="0000FF"/>
            </a:solidFill>
          </a:ln>
        </p:spPr>
        <p:txBody>
          <a:bodyPr wrap="square" lIns="0" tIns="0" rIns="0" bIns="0" rtlCol="0"/>
          <a:lstStyle/>
          <a:p/>
        </p:txBody>
      </p:sp>
      <p:sp>
        <p:nvSpPr>
          <p:cNvPr id="22" name="object 22" descr=""/>
          <p:cNvSpPr txBox="1"/>
          <p:nvPr/>
        </p:nvSpPr>
        <p:spPr>
          <a:xfrm>
            <a:off x="1057147" y="2229561"/>
            <a:ext cx="4359910" cy="1521460"/>
          </a:xfrm>
          <a:prstGeom prst="rect">
            <a:avLst/>
          </a:prstGeom>
        </p:spPr>
        <p:txBody>
          <a:bodyPr wrap="square" lIns="0" tIns="54610" rIns="0" bIns="0" rtlCol="0" vert="horz">
            <a:spAutoFit/>
          </a:bodyPr>
          <a:lstStyle/>
          <a:p>
            <a:pPr marL="298450">
              <a:lnSpc>
                <a:spcPct val="100000"/>
              </a:lnSpc>
              <a:spcBef>
                <a:spcPts val="430"/>
              </a:spcBef>
            </a:pPr>
            <a:r>
              <a:rPr dirty="0" sz="1100" spc="-25">
                <a:latin typeface="MS Mincho"/>
                <a:cs typeface="MS Mincho"/>
              </a:rPr>
              <a:t>注：生活習慣病管理料置換シミュレーションの対象レセプト</a:t>
            </a:r>
            <a:endParaRPr sz="1100">
              <a:latin typeface="MS Mincho"/>
              <a:cs typeface="MS Mincho"/>
            </a:endParaRPr>
          </a:p>
          <a:p>
            <a:pPr marL="436880" indent="-138430">
              <a:lnSpc>
                <a:spcPct val="100000"/>
              </a:lnSpc>
              <a:spcBef>
                <a:spcPts val="330"/>
              </a:spcBef>
              <a:buChar char="-"/>
              <a:tabLst>
                <a:tab pos="436880" algn="l"/>
              </a:tabLst>
            </a:pPr>
            <a:r>
              <a:rPr dirty="0" sz="1100" spc="-20">
                <a:latin typeface="MS Mincho"/>
                <a:cs typeface="MS Mincho"/>
              </a:rPr>
              <a:t>脂質異常症、高血圧症、糖尿病の病名（確定</a:t>
            </a:r>
            <a:r>
              <a:rPr dirty="0" sz="1100" spc="-10">
                <a:latin typeface="MS Mincho"/>
                <a:cs typeface="MS Mincho"/>
              </a:rPr>
              <a:t>）</a:t>
            </a:r>
            <a:r>
              <a:rPr dirty="0" sz="1100" spc="-25">
                <a:latin typeface="MS Mincho"/>
                <a:cs typeface="MS Mincho"/>
              </a:rPr>
              <a:t>レセプト対象。</a:t>
            </a:r>
            <a:endParaRPr sz="1100">
              <a:latin typeface="MS Mincho"/>
              <a:cs typeface="MS Mincho"/>
            </a:endParaRPr>
          </a:p>
          <a:p>
            <a:pPr marL="298450">
              <a:lnSpc>
                <a:spcPct val="100000"/>
              </a:lnSpc>
              <a:spcBef>
                <a:spcPts val="330"/>
              </a:spcBef>
            </a:pPr>
            <a:r>
              <a:rPr dirty="0" sz="1100" spc="-25">
                <a:latin typeface="MS Mincho"/>
                <a:cs typeface="MS Mincho"/>
              </a:rPr>
              <a:t>-「初診」と「在宅」の区分があるレセプトは除く。</a:t>
            </a:r>
            <a:endParaRPr sz="1100">
              <a:latin typeface="MS Mincho"/>
              <a:cs typeface="MS Mincho"/>
            </a:endParaRPr>
          </a:p>
          <a:p>
            <a:pPr marL="507365" indent="-208915">
              <a:lnSpc>
                <a:spcPct val="100000"/>
              </a:lnSpc>
              <a:spcBef>
                <a:spcPts val="325"/>
              </a:spcBef>
              <a:buChar char="-"/>
              <a:tabLst>
                <a:tab pos="507365" algn="l"/>
              </a:tabLst>
            </a:pPr>
            <a:r>
              <a:rPr dirty="0" sz="1100" spc="-25">
                <a:latin typeface="MS Mincho"/>
                <a:cs typeface="MS Mincho"/>
              </a:rPr>
              <a:t>生活習慣病管理料を算定しているレセプトは除く。</a:t>
            </a:r>
            <a:endParaRPr sz="1100">
              <a:latin typeface="MS Mincho"/>
              <a:cs typeface="MS Mincho"/>
            </a:endParaRPr>
          </a:p>
          <a:p>
            <a:pPr marL="507365" indent="-208915">
              <a:lnSpc>
                <a:spcPct val="100000"/>
              </a:lnSpc>
              <a:spcBef>
                <a:spcPts val="330"/>
              </a:spcBef>
              <a:buChar char="-"/>
              <a:tabLst>
                <a:tab pos="507365" algn="l"/>
              </a:tabLst>
            </a:pPr>
            <a:r>
              <a:rPr dirty="0" sz="1100" spc="-25">
                <a:latin typeface="MS Mincho"/>
                <a:cs typeface="MS Mincho"/>
              </a:rPr>
              <a:t>オンライン診療を算定しているレセプトは除く。</a:t>
            </a:r>
            <a:endParaRPr sz="1100">
              <a:latin typeface="MS Mincho"/>
              <a:cs typeface="MS Mincho"/>
            </a:endParaRPr>
          </a:p>
          <a:p>
            <a:pPr>
              <a:lnSpc>
                <a:spcPct val="100000"/>
              </a:lnSpc>
              <a:spcBef>
                <a:spcPts val="780"/>
              </a:spcBef>
            </a:pPr>
            <a:endParaRPr sz="1100">
              <a:latin typeface="MS Mincho"/>
              <a:cs typeface="MS Mincho"/>
            </a:endParaRPr>
          </a:p>
          <a:p>
            <a:pPr marL="152400" indent="-139700">
              <a:lnSpc>
                <a:spcPct val="100000"/>
              </a:lnSpc>
              <a:buSzPct val="90909"/>
              <a:buFont typeface="MS Mincho"/>
              <a:buChar char="●"/>
              <a:tabLst>
                <a:tab pos="152400" algn="l"/>
              </a:tabLst>
            </a:pPr>
            <a:r>
              <a:rPr dirty="0" sz="1100" spc="-25">
                <a:latin typeface="MS Mincho"/>
                <a:cs typeface="MS Mincho"/>
              </a:rPr>
              <a:t>対象患者情報の表示方法です。</a:t>
            </a:r>
            <a:endParaRPr sz="1100">
              <a:latin typeface="MS Mincho"/>
              <a:cs typeface="MS Mincho"/>
            </a:endParaRPr>
          </a:p>
        </p:txBody>
      </p:sp>
      <p:sp>
        <p:nvSpPr>
          <p:cNvPr id="23" name="object 23" descr=""/>
          <p:cNvSpPr/>
          <p:nvPr/>
        </p:nvSpPr>
        <p:spPr>
          <a:xfrm>
            <a:off x="4575047" y="7230618"/>
            <a:ext cx="2851785" cy="2269490"/>
          </a:xfrm>
          <a:custGeom>
            <a:avLst/>
            <a:gdLst/>
            <a:ahLst/>
            <a:cxnLst/>
            <a:rect l="l" t="t" r="r" b="b"/>
            <a:pathLst>
              <a:path w="2851784" h="2269490">
                <a:moveTo>
                  <a:pt x="0" y="267461"/>
                </a:moveTo>
                <a:lnTo>
                  <a:pt x="4305" y="219355"/>
                </a:lnTo>
                <a:lnTo>
                  <a:pt x="16720" y="174090"/>
                </a:lnTo>
                <a:lnTo>
                  <a:pt x="36491" y="132418"/>
                </a:lnTo>
                <a:lnTo>
                  <a:pt x="62866" y="95093"/>
                </a:lnTo>
                <a:lnTo>
                  <a:pt x="95093" y="62866"/>
                </a:lnTo>
                <a:lnTo>
                  <a:pt x="132418" y="36491"/>
                </a:lnTo>
                <a:lnTo>
                  <a:pt x="174090" y="16720"/>
                </a:lnTo>
                <a:lnTo>
                  <a:pt x="219355" y="4305"/>
                </a:lnTo>
                <a:lnTo>
                  <a:pt x="267462" y="0"/>
                </a:lnTo>
                <a:lnTo>
                  <a:pt x="2583942" y="0"/>
                </a:lnTo>
                <a:lnTo>
                  <a:pt x="2632048" y="4305"/>
                </a:lnTo>
                <a:lnTo>
                  <a:pt x="2677313" y="16720"/>
                </a:lnTo>
                <a:lnTo>
                  <a:pt x="2718985" y="36491"/>
                </a:lnTo>
                <a:lnTo>
                  <a:pt x="2756310" y="62866"/>
                </a:lnTo>
                <a:lnTo>
                  <a:pt x="2788537" y="95093"/>
                </a:lnTo>
                <a:lnTo>
                  <a:pt x="2814912" y="132418"/>
                </a:lnTo>
                <a:lnTo>
                  <a:pt x="2834683" y="174090"/>
                </a:lnTo>
                <a:lnTo>
                  <a:pt x="2847098" y="219355"/>
                </a:lnTo>
                <a:lnTo>
                  <a:pt x="2851404" y="267461"/>
                </a:lnTo>
                <a:lnTo>
                  <a:pt x="2851404" y="2001773"/>
                </a:lnTo>
                <a:lnTo>
                  <a:pt x="2847098" y="2049880"/>
                </a:lnTo>
                <a:lnTo>
                  <a:pt x="2834683" y="2095145"/>
                </a:lnTo>
                <a:lnTo>
                  <a:pt x="2814912" y="2136817"/>
                </a:lnTo>
                <a:lnTo>
                  <a:pt x="2788537" y="2174142"/>
                </a:lnTo>
                <a:lnTo>
                  <a:pt x="2756310" y="2206369"/>
                </a:lnTo>
                <a:lnTo>
                  <a:pt x="2718985" y="2232744"/>
                </a:lnTo>
                <a:lnTo>
                  <a:pt x="2677313" y="2252515"/>
                </a:lnTo>
                <a:lnTo>
                  <a:pt x="2632048" y="2264930"/>
                </a:lnTo>
                <a:lnTo>
                  <a:pt x="2583942" y="2269235"/>
                </a:lnTo>
                <a:lnTo>
                  <a:pt x="267462" y="2269235"/>
                </a:lnTo>
                <a:lnTo>
                  <a:pt x="219355" y="2264930"/>
                </a:lnTo>
                <a:lnTo>
                  <a:pt x="174090" y="2252515"/>
                </a:lnTo>
                <a:lnTo>
                  <a:pt x="132418" y="2232744"/>
                </a:lnTo>
                <a:lnTo>
                  <a:pt x="95093" y="2206369"/>
                </a:lnTo>
                <a:lnTo>
                  <a:pt x="62866" y="2174142"/>
                </a:lnTo>
                <a:lnTo>
                  <a:pt x="36491" y="2136817"/>
                </a:lnTo>
                <a:lnTo>
                  <a:pt x="16720" y="2095145"/>
                </a:lnTo>
                <a:lnTo>
                  <a:pt x="4305" y="2049880"/>
                </a:lnTo>
                <a:lnTo>
                  <a:pt x="0" y="2001773"/>
                </a:lnTo>
                <a:lnTo>
                  <a:pt x="0" y="267461"/>
                </a:lnTo>
                <a:close/>
              </a:path>
            </a:pathLst>
          </a:custGeom>
          <a:ln w="12700">
            <a:solidFill>
              <a:srgbClr val="FF0000"/>
            </a:solidFill>
          </a:ln>
        </p:spPr>
        <p:txBody>
          <a:bodyPr wrap="square" lIns="0" tIns="0" rIns="0" bIns="0" rtlCol="0"/>
          <a:lstStyle/>
          <a:p/>
        </p:txBody>
      </p:sp>
      <p:sp>
        <p:nvSpPr>
          <p:cNvPr id="24" name="object 24" descr=""/>
          <p:cNvSpPr txBox="1"/>
          <p:nvPr/>
        </p:nvSpPr>
        <p:spPr>
          <a:xfrm>
            <a:off x="1213358" y="6460944"/>
            <a:ext cx="6237605" cy="3491229"/>
          </a:xfrm>
          <a:prstGeom prst="rect">
            <a:avLst/>
          </a:prstGeom>
        </p:spPr>
        <p:txBody>
          <a:bodyPr wrap="square" lIns="0" tIns="98425" rIns="0" bIns="0" rtlCol="0" vert="horz">
            <a:spAutoFit/>
          </a:bodyPr>
          <a:lstStyle/>
          <a:p>
            <a:pPr marL="86360">
              <a:lnSpc>
                <a:spcPct val="100000"/>
              </a:lnSpc>
              <a:spcBef>
                <a:spcPts val="775"/>
              </a:spcBef>
              <a:tabLst>
                <a:tab pos="365760" algn="l"/>
              </a:tabLst>
            </a:pPr>
            <a:r>
              <a:rPr dirty="0" sz="1100" spc="-50">
                <a:solidFill>
                  <a:srgbClr val="FF0000"/>
                </a:solidFill>
                <a:latin typeface="MS Mincho"/>
                <a:cs typeface="MS Mincho"/>
              </a:rPr>
              <a:t>①</a:t>
            </a:r>
            <a:r>
              <a:rPr dirty="0" sz="1100">
                <a:solidFill>
                  <a:srgbClr val="FF0000"/>
                </a:solidFill>
                <a:latin typeface="MS Mincho"/>
                <a:cs typeface="MS Mincho"/>
              </a:rPr>
              <a:t>	</a:t>
            </a:r>
            <a:r>
              <a:rPr dirty="0" sz="1100" spc="-25">
                <a:latin typeface="MS Mincho"/>
                <a:cs typeface="MS Mincho"/>
              </a:rPr>
              <a:t>置換される生活習慣病管理料対象疾患別に変更できます。</a:t>
            </a:r>
            <a:endParaRPr sz="1100">
              <a:latin typeface="MS Mincho"/>
              <a:cs typeface="MS Mincho"/>
            </a:endParaRPr>
          </a:p>
          <a:p>
            <a:pPr marL="365760" marR="1466215" indent="-280035">
              <a:lnSpc>
                <a:spcPct val="125000"/>
              </a:lnSpc>
              <a:spcBef>
                <a:spcPts val="350"/>
              </a:spcBef>
            </a:pPr>
            <a:r>
              <a:rPr dirty="0" sz="1100">
                <a:solidFill>
                  <a:srgbClr val="FF0000"/>
                </a:solidFill>
                <a:latin typeface="MS Mincho"/>
                <a:cs typeface="MS Mincho"/>
              </a:rPr>
              <a:t>② </a:t>
            </a:r>
            <a:r>
              <a:rPr dirty="0" sz="1100" spc="-20">
                <a:latin typeface="MS Mincho"/>
                <a:cs typeface="MS Mincho"/>
              </a:rPr>
              <a:t>「外来データ提出加算」にチェックをすると対象レセプトに</a:t>
            </a:r>
            <a:r>
              <a:rPr dirty="0" sz="1100" spc="-10">
                <a:latin typeface="MS Mincho"/>
                <a:cs typeface="MS Mincho"/>
              </a:rPr>
              <a:t>50</a:t>
            </a:r>
            <a:r>
              <a:rPr dirty="0" sz="1100" spc="-30">
                <a:latin typeface="MS Mincho"/>
                <a:cs typeface="MS Mincho"/>
              </a:rPr>
              <a:t>点が加算</a:t>
            </a:r>
            <a:r>
              <a:rPr dirty="0" sz="1100" spc="-25">
                <a:latin typeface="MS Mincho"/>
                <a:cs typeface="MS Mincho"/>
              </a:rPr>
              <a:t>されます。これにより差額と集計結果も変更されます。</a:t>
            </a:r>
            <a:endParaRPr sz="1100">
              <a:latin typeface="MS Mincho"/>
              <a:cs typeface="MS Mincho"/>
            </a:endParaRPr>
          </a:p>
          <a:p>
            <a:pPr marL="3530600">
              <a:lnSpc>
                <a:spcPct val="100000"/>
              </a:lnSpc>
              <a:spcBef>
                <a:spcPts val="1135"/>
              </a:spcBef>
            </a:pPr>
            <a:r>
              <a:rPr dirty="0" sz="1100" spc="-25">
                <a:solidFill>
                  <a:srgbClr val="006FC0"/>
                </a:solidFill>
                <a:latin typeface="MS Gothic"/>
                <a:cs typeface="MS Gothic"/>
              </a:rPr>
              <a:t>外来データ提出加算</a:t>
            </a:r>
            <a:endParaRPr sz="1100">
              <a:latin typeface="MS Gothic"/>
              <a:cs typeface="MS Gothic"/>
            </a:endParaRPr>
          </a:p>
          <a:p>
            <a:pPr marL="3530600">
              <a:lnSpc>
                <a:spcPct val="100000"/>
              </a:lnSpc>
              <a:spcBef>
                <a:spcPts val="330"/>
              </a:spcBef>
            </a:pPr>
            <a:r>
              <a:rPr dirty="0" sz="1100" spc="-10">
                <a:solidFill>
                  <a:srgbClr val="006FC0"/>
                </a:solidFill>
                <a:latin typeface="MS Mincho"/>
                <a:cs typeface="MS Mincho"/>
              </a:rPr>
              <a:t>・2022</a:t>
            </a:r>
            <a:r>
              <a:rPr dirty="0" sz="1100" spc="-25">
                <a:solidFill>
                  <a:srgbClr val="006FC0"/>
                </a:solidFill>
                <a:latin typeface="MS Mincho"/>
                <a:cs typeface="MS Mincho"/>
              </a:rPr>
              <a:t>年度改定で新設された点数。</a:t>
            </a:r>
            <a:endParaRPr sz="1100">
              <a:latin typeface="MS Mincho"/>
              <a:cs typeface="MS Mincho"/>
            </a:endParaRPr>
          </a:p>
          <a:p>
            <a:pPr marL="3530600" marR="186690">
              <a:lnSpc>
                <a:spcPct val="100000"/>
              </a:lnSpc>
              <a:spcBef>
                <a:spcPts val="220"/>
              </a:spcBef>
            </a:pPr>
            <a:r>
              <a:rPr dirty="0" sz="1100" spc="-25">
                <a:solidFill>
                  <a:srgbClr val="006FC0"/>
                </a:solidFill>
                <a:latin typeface="MS Mincho"/>
                <a:cs typeface="MS Mincho"/>
              </a:rPr>
              <a:t>・診療報酬の請求状況を厚生労働省に</a:t>
            </a:r>
            <a:r>
              <a:rPr dirty="0" sz="1100" spc="-50">
                <a:solidFill>
                  <a:srgbClr val="006FC0"/>
                </a:solidFill>
                <a:latin typeface="MS Mincho"/>
                <a:cs typeface="MS Mincho"/>
              </a:rPr>
              <a:t> </a:t>
            </a:r>
            <a:r>
              <a:rPr dirty="0" sz="1100" spc="-20">
                <a:solidFill>
                  <a:srgbClr val="006FC0"/>
                </a:solidFill>
                <a:latin typeface="MS Mincho"/>
                <a:cs typeface="MS Mincho"/>
              </a:rPr>
              <a:t>提出した場合に月１回</a:t>
            </a:r>
            <a:r>
              <a:rPr dirty="0" sz="1100" spc="-10">
                <a:solidFill>
                  <a:srgbClr val="006FC0"/>
                </a:solidFill>
                <a:latin typeface="MS Mincho"/>
                <a:cs typeface="MS Mincho"/>
              </a:rPr>
              <a:t>50</a:t>
            </a:r>
            <a:r>
              <a:rPr dirty="0" sz="1100" spc="-25">
                <a:solidFill>
                  <a:srgbClr val="006FC0"/>
                </a:solidFill>
                <a:latin typeface="MS Mincho"/>
                <a:cs typeface="MS Mincho"/>
              </a:rPr>
              <a:t>点を算定する。</a:t>
            </a:r>
            <a:endParaRPr sz="1100">
              <a:latin typeface="MS Mincho"/>
              <a:cs typeface="MS Mincho"/>
            </a:endParaRPr>
          </a:p>
          <a:p>
            <a:pPr marL="3530600" marR="185420">
              <a:lnSpc>
                <a:spcPct val="100000"/>
              </a:lnSpc>
            </a:pPr>
            <a:r>
              <a:rPr dirty="0" sz="1100" spc="-25">
                <a:solidFill>
                  <a:srgbClr val="006FC0"/>
                </a:solidFill>
                <a:latin typeface="MS Mincho"/>
                <a:cs typeface="MS Mincho"/>
              </a:rPr>
              <a:t>・提出方法は「令和５年度 外来データ提出加算等に係る説明資料」をご参照。</a:t>
            </a:r>
            <a:endParaRPr sz="1100">
              <a:latin typeface="MS Mincho"/>
              <a:cs typeface="MS Mincho"/>
            </a:endParaRPr>
          </a:p>
          <a:p>
            <a:pPr marL="3530600">
              <a:lnSpc>
                <a:spcPct val="100000"/>
              </a:lnSpc>
            </a:pPr>
            <a:r>
              <a:rPr dirty="0" sz="1100" spc="-25">
                <a:solidFill>
                  <a:srgbClr val="006FC0"/>
                </a:solidFill>
                <a:latin typeface="MS Mincho"/>
                <a:cs typeface="MS Mincho"/>
              </a:rPr>
              <a:t>・届出が必要である。</a:t>
            </a:r>
            <a:endParaRPr sz="1100">
              <a:latin typeface="MS Mincho"/>
              <a:cs typeface="MS Mincho"/>
            </a:endParaRPr>
          </a:p>
          <a:p>
            <a:pPr algn="just" marL="3530600" marR="325120">
              <a:lnSpc>
                <a:spcPct val="100000"/>
              </a:lnSpc>
            </a:pPr>
            <a:r>
              <a:rPr dirty="0" sz="1100" spc="-25">
                <a:solidFill>
                  <a:srgbClr val="006FC0"/>
                </a:solidFill>
                <a:latin typeface="MS Mincho"/>
                <a:cs typeface="MS Mincho"/>
              </a:rPr>
              <a:t>・届出すれば、生活習慣病管理料を算定している全てのレセプトで月１回50点を算定する。</a:t>
            </a:r>
            <a:endParaRPr sz="1100">
              <a:latin typeface="MS Mincho"/>
              <a:cs typeface="MS Mincho"/>
            </a:endParaRPr>
          </a:p>
          <a:p>
            <a:pPr marL="3530600" marR="325755">
              <a:lnSpc>
                <a:spcPts val="1320"/>
              </a:lnSpc>
              <a:spcBef>
                <a:spcPts val="40"/>
              </a:spcBef>
            </a:pPr>
            <a:r>
              <a:rPr dirty="0" sz="1100" spc="-25">
                <a:solidFill>
                  <a:srgbClr val="006FC0"/>
                </a:solidFill>
                <a:latin typeface="MS Mincho"/>
                <a:cs typeface="MS Mincho"/>
              </a:rPr>
              <a:t>・加算なので生活習慣病管理料を算定しないレセプトでは算定できない。</a:t>
            </a:r>
            <a:endParaRPr sz="1100">
              <a:latin typeface="MS Mincho"/>
              <a:cs typeface="MS Mincho"/>
            </a:endParaRPr>
          </a:p>
          <a:p>
            <a:pPr marL="12700">
              <a:lnSpc>
                <a:spcPct val="100000"/>
              </a:lnSpc>
              <a:spcBef>
                <a:spcPts val="1105"/>
              </a:spcBef>
            </a:pPr>
            <a:r>
              <a:rPr dirty="0" sz="1100" spc="-20">
                <a:solidFill>
                  <a:srgbClr val="FF0000"/>
                </a:solidFill>
                <a:latin typeface="MS Mincho"/>
                <a:cs typeface="MS Mincho"/>
              </a:rPr>
              <a:t>③</a:t>
            </a:r>
            <a:r>
              <a:rPr dirty="0" sz="1100" spc="-20">
                <a:latin typeface="MS Mincho"/>
                <a:cs typeface="MS Mincho"/>
              </a:rPr>
              <a:t>リストのソート順はデフォルト はカルテ番号</a:t>
            </a:r>
            <a:r>
              <a:rPr dirty="0" sz="1100" spc="-10">
                <a:latin typeface="MS Mincho"/>
                <a:cs typeface="MS Mincho"/>
              </a:rPr>
              <a:t>（</a:t>
            </a:r>
            <a:r>
              <a:rPr dirty="0" sz="1100" spc="-20">
                <a:latin typeface="MS Mincho"/>
                <a:cs typeface="MS Mincho"/>
              </a:rPr>
              <a:t>昇順）であり、差額順（降順）</a:t>
            </a:r>
            <a:r>
              <a:rPr dirty="0" sz="1100" spc="-25">
                <a:latin typeface="MS Mincho"/>
                <a:cs typeface="MS Mincho"/>
              </a:rPr>
              <a:t>を切り替えます。</a:t>
            </a:r>
            <a:endParaRPr sz="1100">
              <a:latin typeface="MS Mincho"/>
              <a:cs typeface="MS Mincho"/>
            </a:endParaRPr>
          </a:p>
          <a:p>
            <a:pPr marL="221615">
              <a:lnSpc>
                <a:spcPct val="100000"/>
              </a:lnSpc>
              <a:spcBef>
                <a:spcPts val="330"/>
              </a:spcBef>
            </a:pPr>
            <a:r>
              <a:rPr dirty="0" sz="1100" spc="-25">
                <a:latin typeface="MS Mincho"/>
                <a:cs typeface="MS Mincho"/>
              </a:rPr>
              <a:t>- 差額がマイナスの場合は赤い文字で表示します。</a:t>
            </a:r>
            <a:endParaRPr sz="1100">
              <a:latin typeface="MS Mincho"/>
              <a:cs typeface="MS Mincho"/>
            </a:endParaRPr>
          </a:p>
        </p:txBody>
      </p:sp>
      <p:sp>
        <p:nvSpPr>
          <p:cNvPr id="25" name="object 25" descr=""/>
          <p:cNvSpPr txBox="1">
            <a:spLocks noGrp="1"/>
          </p:cNvSpPr>
          <p:nvPr>
            <p:ph type="sldNum" idx="7" sz="quarter"/>
          </p:nvPr>
        </p:nvSpPr>
        <p:spPr>
          <a:prstGeom prst="rect"/>
        </p:spPr>
        <p:txBody>
          <a:bodyPr wrap="square" lIns="0" tIns="9525" rIns="0" bIns="0" rtlCol="0" vert="horz">
            <a:spAutoFit/>
          </a:bodyPr>
          <a:lstStyle/>
          <a:p>
            <a:pPr marL="38100">
              <a:lnSpc>
                <a:spcPct val="100000"/>
              </a:lnSpc>
              <a:spcBef>
                <a:spcPts val="75"/>
              </a:spcBef>
            </a:pPr>
            <a:r>
              <a:rPr dirty="0" spc="-25"/>
              <a:t>12</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descr=""/>
          <p:cNvGrpSpPr/>
          <p:nvPr/>
        </p:nvGrpSpPr>
        <p:grpSpPr>
          <a:xfrm>
            <a:off x="1389401" y="2569210"/>
            <a:ext cx="5891530" cy="1567180"/>
            <a:chOff x="1389401" y="2569210"/>
            <a:chExt cx="5891530" cy="1567180"/>
          </a:xfrm>
        </p:grpSpPr>
        <p:pic>
          <p:nvPicPr>
            <p:cNvPr id="3" name="object 3" descr=""/>
            <p:cNvPicPr/>
            <p:nvPr/>
          </p:nvPicPr>
          <p:blipFill>
            <a:blip r:embed="rId2" cstate="print"/>
            <a:stretch>
              <a:fillRect/>
            </a:stretch>
          </p:blipFill>
          <p:spPr>
            <a:xfrm>
              <a:off x="1389401" y="2575560"/>
              <a:ext cx="4304262" cy="1560576"/>
            </a:xfrm>
            <a:prstGeom prst="rect">
              <a:avLst/>
            </a:prstGeom>
          </p:spPr>
        </p:pic>
        <p:sp>
          <p:nvSpPr>
            <p:cNvPr id="4" name="object 4" descr=""/>
            <p:cNvSpPr/>
            <p:nvPr/>
          </p:nvSpPr>
          <p:spPr>
            <a:xfrm>
              <a:off x="4818887" y="2575560"/>
              <a:ext cx="2455545" cy="904240"/>
            </a:xfrm>
            <a:custGeom>
              <a:avLst/>
              <a:gdLst/>
              <a:ahLst/>
              <a:cxnLst/>
              <a:rect l="l" t="t" r="r" b="b"/>
              <a:pathLst>
                <a:path w="2455545" h="904239">
                  <a:moveTo>
                    <a:pt x="2305050" y="0"/>
                  </a:moveTo>
                  <a:lnTo>
                    <a:pt x="150876" y="0"/>
                  </a:lnTo>
                  <a:lnTo>
                    <a:pt x="103290" y="7717"/>
                  </a:lnTo>
                  <a:lnTo>
                    <a:pt x="61886" y="29187"/>
                  </a:lnTo>
                  <a:lnTo>
                    <a:pt x="29187" y="61886"/>
                  </a:lnTo>
                  <a:lnTo>
                    <a:pt x="7717" y="103290"/>
                  </a:lnTo>
                  <a:lnTo>
                    <a:pt x="0" y="150875"/>
                  </a:lnTo>
                  <a:lnTo>
                    <a:pt x="0" y="753618"/>
                  </a:lnTo>
                  <a:lnTo>
                    <a:pt x="7717" y="801124"/>
                  </a:lnTo>
                  <a:lnTo>
                    <a:pt x="29187" y="842339"/>
                  </a:lnTo>
                  <a:lnTo>
                    <a:pt x="61886" y="874812"/>
                  </a:lnTo>
                  <a:lnTo>
                    <a:pt x="103290" y="896093"/>
                  </a:lnTo>
                  <a:lnTo>
                    <a:pt x="150876" y="903732"/>
                  </a:lnTo>
                  <a:lnTo>
                    <a:pt x="2305050" y="903732"/>
                  </a:lnTo>
                  <a:lnTo>
                    <a:pt x="2352556" y="896093"/>
                  </a:lnTo>
                  <a:lnTo>
                    <a:pt x="2393771" y="874812"/>
                  </a:lnTo>
                  <a:lnTo>
                    <a:pt x="2426244" y="842339"/>
                  </a:lnTo>
                  <a:lnTo>
                    <a:pt x="2447525" y="801124"/>
                  </a:lnTo>
                  <a:lnTo>
                    <a:pt x="2455164" y="753618"/>
                  </a:lnTo>
                  <a:lnTo>
                    <a:pt x="2455164" y="150875"/>
                  </a:lnTo>
                  <a:lnTo>
                    <a:pt x="2447525" y="103290"/>
                  </a:lnTo>
                  <a:lnTo>
                    <a:pt x="2426244" y="61886"/>
                  </a:lnTo>
                  <a:lnTo>
                    <a:pt x="2393771" y="29187"/>
                  </a:lnTo>
                  <a:lnTo>
                    <a:pt x="2352556" y="7717"/>
                  </a:lnTo>
                  <a:lnTo>
                    <a:pt x="2305050" y="0"/>
                  </a:lnTo>
                  <a:close/>
                </a:path>
              </a:pathLst>
            </a:custGeom>
            <a:solidFill>
              <a:srgbClr val="FFFFFF"/>
            </a:solidFill>
          </p:spPr>
          <p:txBody>
            <a:bodyPr wrap="square" lIns="0" tIns="0" rIns="0" bIns="0" rtlCol="0"/>
            <a:lstStyle/>
            <a:p/>
          </p:txBody>
        </p:sp>
        <p:sp>
          <p:nvSpPr>
            <p:cNvPr id="5" name="object 5" descr=""/>
            <p:cNvSpPr/>
            <p:nvPr/>
          </p:nvSpPr>
          <p:spPr>
            <a:xfrm>
              <a:off x="4818887" y="2575560"/>
              <a:ext cx="2455545" cy="904240"/>
            </a:xfrm>
            <a:custGeom>
              <a:avLst/>
              <a:gdLst/>
              <a:ahLst/>
              <a:cxnLst/>
              <a:rect l="l" t="t" r="r" b="b"/>
              <a:pathLst>
                <a:path w="2455545" h="904239">
                  <a:moveTo>
                    <a:pt x="0" y="150875"/>
                  </a:moveTo>
                  <a:lnTo>
                    <a:pt x="7717" y="103290"/>
                  </a:lnTo>
                  <a:lnTo>
                    <a:pt x="29187" y="61886"/>
                  </a:lnTo>
                  <a:lnTo>
                    <a:pt x="61886" y="29187"/>
                  </a:lnTo>
                  <a:lnTo>
                    <a:pt x="103290" y="7717"/>
                  </a:lnTo>
                  <a:lnTo>
                    <a:pt x="150876" y="0"/>
                  </a:lnTo>
                  <a:lnTo>
                    <a:pt x="2305050" y="0"/>
                  </a:lnTo>
                  <a:lnTo>
                    <a:pt x="2352556" y="7717"/>
                  </a:lnTo>
                  <a:lnTo>
                    <a:pt x="2393771" y="29187"/>
                  </a:lnTo>
                  <a:lnTo>
                    <a:pt x="2426244" y="61886"/>
                  </a:lnTo>
                  <a:lnTo>
                    <a:pt x="2447525" y="103290"/>
                  </a:lnTo>
                  <a:lnTo>
                    <a:pt x="2455164" y="150875"/>
                  </a:lnTo>
                  <a:lnTo>
                    <a:pt x="2455164" y="753618"/>
                  </a:lnTo>
                  <a:lnTo>
                    <a:pt x="2447525" y="801124"/>
                  </a:lnTo>
                  <a:lnTo>
                    <a:pt x="2426244" y="842339"/>
                  </a:lnTo>
                  <a:lnTo>
                    <a:pt x="2393771" y="874812"/>
                  </a:lnTo>
                  <a:lnTo>
                    <a:pt x="2352556" y="896093"/>
                  </a:lnTo>
                  <a:lnTo>
                    <a:pt x="2305050" y="903732"/>
                  </a:lnTo>
                  <a:lnTo>
                    <a:pt x="150876" y="903732"/>
                  </a:lnTo>
                  <a:lnTo>
                    <a:pt x="103290" y="896093"/>
                  </a:lnTo>
                  <a:lnTo>
                    <a:pt x="61886" y="874812"/>
                  </a:lnTo>
                  <a:lnTo>
                    <a:pt x="29187" y="842339"/>
                  </a:lnTo>
                  <a:lnTo>
                    <a:pt x="7717" y="801124"/>
                  </a:lnTo>
                  <a:lnTo>
                    <a:pt x="0" y="753618"/>
                  </a:lnTo>
                  <a:lnTo>
                    <a:pt x="0" y="150875"/>
                  </a:lnTo>
                  <a:close/>
                </a:path>
              </a:pathLst>
            </a:custGeom>
            <a:ln w="12699">
              <a:solidFill>
                <a:srgbClr val="FF0000"/>
              </a:solidFill>
            </a:ln>
          </p:spPr>
          <p:txBody>
            <a:bodyPr wrap="square" lIns="0" tIns="0" rIns="0" bIns="0" rtlCol="0"/>
            <a:lstStyle/>
            <a:p/>
          </p:txBody>
        </p:sp>
      </p:grpSp>
      <p:sp>
        <p:nvSpPr>
          <p:cNvPr id="6" name="object 6" descr=""/>
          <p:cNvSpPr txBox="1"/>
          <p:nvPr/>
        </p:nvSpPr>
        <p:spPr>
          <a:xfrm>
            <a:off x="1126489" y="1371850"/>
            <a:ext cx="5935345" cy="1957705"/>
          </a:xfrm>
          <a:prstGeom prst="rect">
            <a:avLst/>
          </a:prstGeom>
        </p:spPr>
        <p:txBody>
          <a:bodyPr wrap="square" lIns="0" tIns="12065" rIns="0" bIns="0" rtlCol="0" vert="horz">
            <a:spAutoFit/>
          </a:bodyPr>
          <a:lstStyle/>
          <a:p>
            <a:pPr marL="152400" indent="-139700">
              <a:lnSpc>
                <a:spcPct val="100000"/>
              </a:lnSpc>
              <a:spcBef>
                <a:spcPts val="95"/>
              </a:spcBef>
              <a:buSzPct val="90909"/>
              <a:buFont typeface="MS Mincho"/>
              <a:buChar char="●"/>
              <a:tabLst>
                <a:tab pos="152400" algn="l"/>
              </a:tabLst>
            </a:pPr>
            <a:r>
              <a:rPr dirty="0" sz="1100" spc="-15">
                <a:latin typeface="MS Mincho"/>
                <a:cs typeface="MS Mincho"/>
              </a:rPr>
              <a:t>対象患者情報の表示方法です。 </a:t>
            </a:r>
            <a:r>
              <a:rPr dirty="0" sz="1100" spc="-20">
                <a:latin typeface="MS Mincho"/>
                <a:cs typeface="MS Mincho"/>
              </a:rPr>
              <a:t>（</a:t>
            </a:r>
            <a:r>
              <a:rPr dirty="0" sz="1100" spc="-15">
                <a:latin typeface="MS Mincho"/>
                <a:cs typeface="MS Mincho"/>
              </a:rPr>
              <a:t>続き</a:t>
            </a:r>
            <a:r>
              <a:rPr dirty="0" sz="1100" spc="-50">
                <a:latin typeface="MS Mincho"/>
                <a:cs typeface="MS Mincho"/>
              </a:rPr>
              <a:t>）</a:t>
            </a:r>
            <a:endParaRPr sz="1100">
              <a:latin typeface="MS Mincho"/>
              <a:cs typeface="MS Mincho"/>
            </a:endParaRPr>
          </a:p>
          <a:p>
            <a:pPr marL="193675">
              <a:lnSpc>
                <a:spcPct val="100000"/>
              </a:lnSpc>
              <a:spcBef>
                <a:spcPts val="1195"/>
              </a:spcBef>
              <a:tabLst>
                <a:tab pos="473075" algn="l"/>
              </a:tabLst>
            </a:pPr>
            <a:r>
              <a:rPr dirty="0" sz="1100" spc="-50">
                <a:solidFill>
                  <a:srgbClr val="FF0000"/>
                </a:solidFill>
                <a:latin typeface="MS Mincho"/>
                <a:cs typeface="MS Mincho"/>
              </a:rPr>
              <a:t>④</a:t>
            </a:r>
            <a:r>
              <a:rPr dirty="0" sz="1100">
                <a:solidFill>
                  <a:srgbClr val="FF0000"/>
                </a:solidFill>
                <a:latin typeface="MS Mincho"/>
                <a:cs typeface="MS Mincho"/>
              </a:rPr>
              <a:t>	</a:t>
            </a:r>
            <a:r>
              <a:rPr dirty="0" sz="1100" spc="-25">
                <a:latin typeface="MS Mincho"/>
                <a:cs typeface="MS Mincho"/>
              </a:rPr>
              <a:t>閲覧」ボタンをクリックすると該当患者の「レセプト」がオープンされます。</a:t>
            </a:r>
            <a:endParaRPr sz="1100">
              <a:latin typeface="MS Mincho"/>
              <a:cs typeface="MS Mincho"/>
            </a:endParaRPr>
          </a:p>
          <a:p>
            <a:pPr marL="403225">
              <a:lnSpc>
                <a:spcPct val="100000"/>
              </a:lnSpc>
              <a:spcBef>
                <a:spcPts val="330"/>
              </a:spcBef>
            </a:pPr>
            <a:r>
              <a:rPr dirty="0" sz="1100" spc="-10">
                <a:latin typeface="MS Mincho"/>
                <a:cs typeface="MS Mincho"/>
              </a:rPr>
              <a:t>（</a:t>
            </a:r>
            <a:r>
              <a:rPr dirty="0" sz="1100" spc="-20">
                <a:latin typeface="MS Mincho"/>
                <a:cs typeface="MS Mincho"/>
              </a:rPr>
              <a:t>=リストをダブルクリックするのと同じです。</a:t>
            </a:r>
            <a:r>
              <a:rPr dirty="0" sz="1100" spc="-50">
                <a:latin typeface="MS Mincho"/>
                <a:cs typeface="MS Mincho"/>
              </a:rPr>
              <a:t>）</a:t>
            </a:r>
            <a:endParaRPr sz="1100">
              <a:latin typeface="MS Mincho"/>
              <a:cs typeface="MS Mincho"/>
            </a:endParaRPr>
          </a:p>
          <a:p>
            <a:pPr marL="334010">
              <a:lnSpc>
                <a:spcPct val="100000"/>
              </a:lnSpc>
              <a:spcBef>
                <a:spcPts val="330"/>
              </a:spcBef>
            </a:pPr>
            <a:r>
              <a:rPr dirty="0" sz="1100" spc="-25">
                <a:latin typeface="MS Mincho"/>
                <a:cs typeface="MS Mincho"/>
              </a:rPr>
              <a:t>- 「縦覧」ボタンの場合には該当患者の取り込まれたレセプトをすべて確認できます。</a:t>
            </a:r>
            <a:endParaRPr sz="1100">
              <a:latin typeface="MS Mincho"/>
              <a:cs typeface="MS Mincho"/>
            </a:endParaRPr>
          </a:p>
          <a:p>
            <a:pPr>
              <a:lnSpc>
                <a:spcPct val="100000"/>
              </a:lnSpc>
            </a:pPr>
            <a:endParaRPr sz="1100">
              <a:latin typeface="MS Mincho"/>
              <a:cs typeface="MS Mincho"/>
            </a:endParaRPr>
          </a:p>
          <a:p>
            <a:pPr>
              <a:lnSpc>
                <a:spcPct val="100000"/>
              </a:lnSpc>
              <a:spcBef>
                <a:spcPts val="600"/>
              </a:spcBef>
            </a:pPr>
            <a:endParaRPr sz="1100">
              <a:latin typeface="MS Mincho"/>
              <a:cs typeface="MS Mincho"/>
            </a:endParaRPr>
          </a:p>
          <a:p>
            <a:pPr marL="3827779">
              <a:lnSpc>
                <a:spcPct val="100000"/>
              </a:lnSpc>
              <a:spcBef>
                <a:spcPts val="5"/>
              </a:spcBef>
            </a:pPr>
            <a:r>
              <a:rPr dirty="0" sz="1100" spc="-25">
                <a:latin typeface="MS Mincho"/>
                <a:cs typeface="MS Mincho"/>
              </a:rPr>
              <a:t>【縦覧画面】</a:t>
            </a:r>
            <a:endParaRPr sz="1100">
              <a:latin typeface="MS Mincho"/>
              <a:cs typeface="MS Mincho"/>
            </a:endParaRPr>
          </a:p>
          <a:p>
            <a:pPr marL="3827779" marR="5080">
              <a:lnSpc>
                <a:spcPct val="125000"/>
              </a:lnSpc>
            </a:pPr>
            <a:r>
              <a:rPr dirty="0" sz="1100" spc="-25">
                <a:latin typeface="MS Mincho"/>
                <a:cs typeface="MS Mincho"/>
              </a:rPr>
              <a:t>該当レセプトは閲覧ボタン又は</a:t>
            </a:r>
            <a:r>
              <a:rPr dirty="0" sz="1100" spc="-50">
                <a:latin typeface="MS Mincho"/>
                <a:cs typeface="MS Mincho"/>
              </a:rPr>
              <a:t> </a:t>
            </a:r>
            <a:r>
              <a:rPr dirty="0" sz="1100" spc="-25">
                <a:latin typeface="MS Mincho"/>
                <a:cs typeface="MS Mincho"/>
              </a:rPr>
              <a:t>ダブルクリックで確認できます。</a:t>
            </a:r>
            <a:endParaRPr sz="1100">
              <a:latin typeface="MS Mincho"/>
              <a:cs typeface="MS Mincho"/>
            </a:endParaRPr>
          </a:p>
        </p:txBody>
      </p:sp>
      <p:grpSp>
        <p:nvGrpSpPr>
          <p:cNvPr id="7" name="object 7" descr=""/>
          <p:cNvGrpSpPr/>
          <p:nvPr/>
        </p:nvGrpSpPr>
        <p:grpSpPr>
          <a:xfrm>
            <a:off x="1384553" y="2976759"/>
            <a:ext cx="4309110" cy="4097654"/>
            <a:chOff x="1384553" y="2976759"/>
            <a:chExt cx="4309110" cy="4097654"/>
          </a:xfrm>
        </p:grpSpPr>
        <p:pic>
          <p:nvPicPr>
            <p:cNvPr id="8" name="object 8" descr=""/>
            <p:cNvPicPr/>
            <p:nvPr/>
          </p:nvPicPr>
          <p:blipFill>
            <a:blip r:embed="rId3" cstate="print"/>
            <a:stretch>
              <a:fillRect/>
            </a:stretch>
          </p:blipFill>
          <p:spPr>
            <a:xfrm>
              <a:off x="1384553" y="4268724"/>
              <a:ext cx="4309110" cy="2805683"/>
            </a:xfrm>
            <a:prstGeom prst="rect">
              <a:avLst/>
            </a:prstGeom>
          </p:spPr>
        </p:pic>
        <p:sp>
          <p:nvSpPr>
            <p:cNvPr id="9" name="object 9" descr=""/>
            <p:cNvSpPr/>
            <p:nvPr/>
          </p:nvSpPr>
          <p:spPr>
            <a:xfrm>
              <a:off x="4347209" y="2986278"/>
              <a:ext cx="375920" cy="161925"/>
            </a:xfrm>
            <a:custGeom>
              <a:avLst/>
              <a:gdLst/>
              <a:ahLst/>
              <a:cxnLst/>
              <a:rect l="l" t="t" r="r" b="b"/>
              <a:pathLst>
                <a:path w="375920" h="161925">
                  <a:moveTo>
                    <a:pt x="0" y="26670"/>
                  </a:moveTo>
                  <a:lnTo>
                    <a:pt x="2143" y="16394"/>
                  </a:lnTo>
                  <a:lnTo>
                    <a:pt x="8001" y="7905"/>
                  </a:lnTo>
                  <a:lnTo>
                    <a:pt x="16716" y="2131"/>
                  </a:lnTo>
                  <a:lnTo>
                    <a:pt x="27432" y="0"/>
                  </a:lnTo>
                  <a:lnTo>
                    <a:pt x="348234" y="0"/>
                  </a:lnTo>
                  <a:lnTo>
                    <a:pt x="358949" y="2131"/>
                  </a:lnTo>
                  <a:lnTo>
                    <a:pt x="367665" y="7905"/>
                  </a:lnTo>
                  <a:lnTo>
                    <a:pt x="373522" y="16394"/>
                  </a:lnTo>
                  <a:lnTo>
                    <a:pt x="375666" y="26670"/>
                  </a:lnTo>
                  <a:lnTo>
                    <a:pt x="375666" y="134874"/>
                  </a:lnTo>
                  <a:lnTo>
                    <a:pt x="373522" y="145470"/>
                  </a:lnTo>
                  <a:lnTo>
                    <a:pt x="367665" y="153924"/>
                  </a:lnTo>
                  <a:lnTo>
                    <a:pt x="358949" y="159519"/>
                  </a:lnTo>
                  <a:lnTo>
                    <a:pt x="348234" y="161544"/>
                  </a:lnTo>
                  <a:lnTo>
                    <a:pt x="27432" y="161544"/>
                  </a:lnTo>
                  <a:lnTo>
                    <a:pt x="16716" y="159519"/>
                  </a:lnTo>
                  <a:lnTo>
                    <a:pt x="8001" y="153924"/>
                  </a:lnTo>
                  <a:lnTo>
                    <a:pt x="2143" y="145470"/>
                  </a:lnTo>
                  <a:lnTo>
                    <a:pt x="0" y="134874"/>
                  </a:lnTo>
                  <a:lnTo>
                    <a:pt x="0" y="26670"/>
                  </a:lnTo>
                  <a:close/>
                </a:path>
              </a:pathLst>
            </a:custGeom>
            <a:ln w="19037">
              <a:solidFill>
                <a:srgbClr val="FF0000"/>
              </a:solidFill>
            </a:ln>
          </p:spPr>
          <p:txBody>
            <a:bodyPr wrap="square" lIns="0" tIns="0" rIns="0" bIns="0" rtlCol="0"/>
            <a:lstStyle/>
            <a:p/>
          </p:txBody>
        </p:sp>
        <p:sp>
          <p:nvSpPr>
            <p:cNvPr id="10" name="object 10" descr=""/>
            <p:cNvSpPr/>
            <p:nvPr/>
          </p:nvSpPr>
          <p:spPr>
            <a:xfrm>
              <a:off x="3501389" y="3147822"/>
              <a:ext cx="1043305" cy="1121410"/>
            </a:xfrm>
            <a:custGeom>
              <a:avLst/>
              <a:gdLst/>
              <a:ahLst/>
              <a:cxnLst/>
              <a:rect l="l" t="t" r="r" b="b"/>
              <a:pathLst>
                <a:path w="1043304" h="1121410">
                  <a:moveTo>
                    <a:pt x="28193" y="1044702"/>
                  </a:moveTo>
                  <a:lnTo>
                    <a:pt x="0" y="1044702"/>
                  </a:lnTo>
                  <a:lnTo>
                    <a:pt x="37337" y="1120902"/>
                  </a:lnTo>
                  <a:lnTo>
                    <a:pt x="68960" y="1057656"/>
                  </a:lnTo>
                  <a:lnTo>
                    <a:pt x="28193" y="1057656"/>
                  </a:lnTo>
                  <a:lnTo>
                    <a:pt x="28193" y="1044702"/>
                  </a:lnTo>
                  <a:close/>
                </a:path>
                <a:path w="1043304" h="1121410">
                  <a:moveTo>
                    <a:pt x="1024127" y="550926"/>
                  </a:moveTo>
                  <a:lnTo>
                    <a:pt x="28193" y="550926"/>
                  </a:lnTo>
                  <a:lnTo>
                    <a:pt x="28193" y="1057656"/>
                  </a:lnTo>
                  <a:lnTo>
                    <a:pt x="47243" y="1057656"/>
                  </a:lnTo>
                  <a:lnTo>
                    <a:pt x="47243" y="569976"/>
                  </a:lnTo>
                  <a:lnTo>
                    <a:pt x="37337" y="569976"/>
                  </a:lnTo>
                  <a:lnTo>
                    <a:pt x="47243" y="560832"/>
                  </a:lnTo>
                  <a:lnTo>
                    <a:pt x="1024127" y="560832"/>
                  </a:lnTo>
                  <a:lnTo>
                    <a:pt x="1024127" y="550926"/>
                  </a:lnTo>
                  <a:close/>
                </a:path>
                <a:path w="1043304" h="1121410">
                  <a:moveTo>
                    <a:pt x="75437" y="1044702"/>
                  </a:moveTo>
                  <a:lnTo>
                    <a:pt x="47243" y="1044702"/>
                  </a:lnTo>
                  <a:lnTo>
                    <a:pt x="47243" y="1057656"/>
                  </a:lnTo>
                  <a:lnTo>
                    <a:pt x="68960" y="1057656"/>
                  </a:lnTo>
                  <a:lnTo>
                    <a:pt x="75437" y="1044702"/>
                  </a:lnTo>
                  <a:close/>
                </a:path>
                <a:path w="1043304" h="1121410">
                  <a:moveTo>
                    <a:pt x="47243" y="560832"/>
                  </a:moveTo>
                  <a:lnTo>
                    <a:pt x="37337" y="569976"/>
                  </a:lnTo>
                  <a:lnTo>
                    <a:pt x="47243" y="569976"/>
                  </a:lnTo>
                  <a:lnTo>
                    <a:pt x="47243" y="560832"/>
                  </a:lnTo>
                  <a:close/>
                </a:path>
                <a:path w="1043304" h="1121410">
                  <a:moveTo>
                    <a:pt x="1043177" y="550926"/>
                  </a:moveTo>
                  <a:lnTo>
                    <a:pt x="1033271" y="550926"/>
                  </a:lnTo>
                  <a:lnTo>
                    <a:pt x="1024127" y="560832"/>
                  </a:lnTo>
                  <a:lnTo>
                    <a:pt x="47243" y="560832"/>
                  </a:lnTo>
                  <a:lnTo>
                    <a:pt x="47243" y="569976"/>
                  </a:lnTo>
                  <a:lnTo>
                    <a:pt x="1043177" y="569976"/>
                  </a:lnTo>
                  <a:lnTo>
                    <a:pt x="1043177" y="550926"/>
                  </a:lnTo>
                  <a:close/>
                </a:path>
                <a:path w="1043304" h="1121410">
                  <a:moveTo>
                    <a:pt x="1043177" y="0"/>
                  </a:moveTo>
                  <a:lnTo>
                    <a:pt x="1024127" y="0"/>
                  </a:lnTo>
                  <a:lnTo>
                    <a:pt x="1024127" y="560832"/>
                  </a:lnTo>
                  <a:lnTo>
                    <a:pt x="1033271" y="550926"/>
                  </a:lnTo>
                  <a:lnTo>
                    <a:pt x="1043177" y="550926"/>
                  </a:lnTo>
                  <a:lnTo>
                    <a:pt x="1043177" y="0"/>
                  </a:lnTo>
                  <a:close/>
                </a:path>
              </a:pathLst>
            </a:custGeom>
            <a:solidFill>
              <a:srgbClr val="FF0000"/>
            </a:solidFill>
          </p:spPr>
          <p:txBody>
            <a:bodyPr wrap="square" lIns="0" tIns="0" rIns="0" bIns="0" rtlCol="0"/>
            <a:lstStyle/>
            <a:p/>
          </p:txBody>
        </p:sp>
      </p:grpSp>
      <p:sp>
        <p:nvSpPr>
          <p:cNvPr id="11" name="object 11" descr=""/>
          <p:cNvSpPr txBox="1">
            <a:spLocks noGrp="1"/>
          </p:cNvSpPr>
          <p:nvPr>
            <p:ph type="sldNum" idx="7" sz="quarter"/>
          </p:nvPr>
        </p:nvSpPr>
        <p:spPr>
          <a:prstGeom prst="rect"/>
        </p:spPr>
        <p:txBody>
          <a:bodyPr wrap="square" lIns="0" tIns="9525" rIns="0" bIns="0" rtlCol="0" vert="horz">
            <a:spAutoFit/>
          </a:bodyPr>
          <a:lstStyle/>
          <a:p>
            <a:pPr marL="38100">
              <a:lnSpc>
                <a:spcPct val="100000"/>
              </a:lnSpc>
              <a:spcBef>
                <a:spcPts val="75"/>
              </a:spcBef>
            </a:pPr>
            <a:r>
              <a:rPr dirty="0" spc="-25"/>
              <a:t>13</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descr=""/>
          <p:cNvSpPr txBox="1"/>
          <p:nvPr/>
        </p:nvSpPr>
        <p:spPr>
          <a:xfrm>
            <a:off x="1509013" y="7129214"/>
            <a:ext cx="1840864" cy="528320"/>
          </a:xfrm>
          <a:prstGeom prst="rect">
            <a:avLst/>
          </a:prstGeom>
        </p:spPr>
        <p:txBody>
          <a:bodyPr wrap="square" lIns="0" tIns="96520" rIns="0" bIns="0" rtlCol="0" vert="horz">
            <a:spAutoFit/>
          </a:bodyPr>
          <a:lstStyle/>
          <a:p>
            <a:pPr marL="12700">
              <a:lnSpc>
                <a:spcPct val="100000"/>
              </a:lnSpc>
              <a:spcBef>
                <a:spcPts val="760"/>
              </a:spcBef>
              <a:tabLst>
                <a:tab pos="570865" algn="l"/>
              </a:tabLst>
            </a:pPr>
            <a:r>
              <a:rPr dirty="0" sz="1100" spc="-20">
                <a:latin typeface="MS Mincho"/>
                <a:cs typeface="MS Mincho"/>
              </a:rPr>
              <a:t>□</a:t>
            </a:r>
            <a:r>
              <a:rPr dirty="0" sz="1100" spc="-10">
                <a:latin typeface="MS Mincho"/>
                <a:cs typeface="MS Mincho"/>
              </a:rPr>
              <a:t>開</a:t>
            </a:r>
            <a:r>
              <a:rPr dirty="0" sz="1100" spc="-60">
                <a:latin typeface="MS Mincho"/>
                <a:cs typeface="MS Mincho"/>
              </a:rPr>
              <a:t>発</a:t>
            </a:r>
            <a:r>
              <a:rPr dirty="0" sz="1100">
                <a:latin typeface="MS Mincho"/>
                <a:cs typeface="MS Mincho"/>
              </a:rPr>
              <a:t>	DX</a:t>
            </a:r>
            <a:r>
              <a:rPr dirty="0" sz="1100" spc="25">
                <a:latin typeface="MS Mincho"/>
                <a:cs typeface="MS Mincho"/>
              </a:rPr>
              <a:t> </a:t>
            </a:r>
            <a:r>
              <a:rPr dirty="0" sz="1100" spc="-10">
                <a:latin typeface="MS Mincho"/>
                <a:cs typeface="MS Mincho"/>
              </a:rPr>
              <a:t>CARE</a:t>
            </a:r>
            <a:r>
              <a:rPr dirty="0" sz="1100" spc="-20">
                <a:latin typeface="MS Mincho"/>
                <a:cs typeface="MS Mincho"/>
              </a:rPr>
              <a:t>株式会</a:t>
            </a:r>
            <a:r>
              <a:rPr dirty="0" sz="1100" spc="-50">
                <a:latin typeface="MS Mincho"/>
                <a:cs typeface="MS Mincho"/>
              </a:rPr>
              <a:t>社</a:t>
            </a:r>
            <a:endParaRPr sz="1100">
              <a:latin typeface="MS Mincho"/>
              <a:cs typeface="MS Mincho"/>
            </a:endParaRPr>
          </a:p>
          <a:p>
            <a:pPr marL="12700">
              <a:lnSpc>
                <a:spcPct val="100000"/>
              </a:lnSpc>
              <a:spcBef>
                <a:spcPts val="660"/>
              </a:spcBef>
              <a:tabLst>
                <a:tab pos="570865" algn="l"/>
              </a:tabLst>
            </a:pPr>
            <a:r>
              <a:rPr dirty="0" sz="1100" spc="-20">
                <a:latin typeface="MS Mincho"/>
                <a:cs typeface="MS Mincho"/>
              </a:rPr>
              <a:t>□</a:t>
            </a:r>
            <a:r>
              <a:rPr dirty="0" sz="1100" spc="-10">
                <a:latin typeface="MS Mincho"/>
                <a:cs typeface="MS Mincho"/>
              </a:rPr>
              <a:t>販</a:t>
            </a:r>
            <a:r>
              <a:rPr dirty="0" sz="1100" spc="-60">
                <a:latin typeface="MS Mincho"/>
                <a:cs typeface="MS Mincho"/>
              </a:rPr>
              <a:t>売</a:t>
            </a:r>
            <a:r>
              <a:rPr dirty="0" sz="1100">
                <a:latin typeface="MS Mincho"/>
                <a:cs typeface="MS Mincho"/>
              </a:rPr>
              <a:t>	</a:t>
            </a:r>
            <a:r>
              <a:rPr dirty="0" sz="1100" spc="-20">
                <a:latin typeface="MS Mincho"/>
                <a:cs typeface="MS Mincho"/>
              </a:rPr>
              <a:t>株式</a:t>
            </a:r>
            <a:r>
              <a:rPr dirty="0" sz="1100" spc="-10">
                <a:latin typeface="MS Mincho"/>
                <a:cs typeface="MS Mincho"/>
              </a:rPr>
              <a:t>会</a:t>
            </a:r>
            <a:r>
              <a:rPr dirty="0" sz="1100" spc="-20">
                <a:latin typeface="MS Mincho"/>
                <a:cs typeface="MS Mincho"/>
              </a:rPr>
              <a:t>社ニチイ</a:t>
            </a:r>
            <a:r>
              <a:rPr dirty="0" sz="1100" spc="-10">
                <a:latin typeface="MS Mincho"/>
                <a:cs typeface="MS Mincho"/>
              </a:rPr>
              <a:t>学</a:t>
            </a:r>
            <a:r>
              <a:rPr dirty="0" sz="1100" spc="-50">
                <a:latin typeface="MS Mincho"/>
                <a:cs typeface="MS Mincho"/>
              </a:rPr>
              <a:t>館</a:t>
            </a:r>
            <a:endParaRPr sz="1100">
              <a:latin typeface="MS Mincho"/>
              <a:cs typeface="MS Mincho"/>
            </a:endParaRPr>
          </a:p>
        </p:txBody>
      </p:sp>
      <p:sp>
        <p:nvSpPr>
          <p:cNvPr id="3" name="object 3" descr=""/>
          <p:cNvSpPr txBox="1"/>
          <p:nvPr/>
        </p:nvSpPr>
        <p:spPr>
          <a:xfrm>
            <a:off x="4783328" y="6663177"/>
            <a:ext cx="1676400" cy="224154"/>
          </a:xfrm>
          <a:prstGeom prst="rect">
            <a:avLst/>
          </a:prstGeom>
        </p:spPr>
        <p:txBody>
          <a:bodyPr wrap="square" lIns="0" tIns="12700" rIns="0" bIns="0" rtlCol="0" vert="horz">
            <a:spAutoFit/>
          </a:bodyPr>
          <a:lstStyle/>
          <a:p>
            <a:pPr marL="12700">
              <a:lnSpc>
                <a:spcPct val="100000"/>
              </a:lnSpc>
              <a:spcBef>
                <a:spcPts val="100"/>
              </a:spcBef>
            </a:pPr>
            <a:r>
              <a:rPr dirty="0" sz="1300" spc="-15">
                <a:latin typeface="MS Gothic"/>
                <a:cs typeface="MS Gothic"/>
              </a:rPr>
              <a:t>２０２３年９月２８日</a:t>
            </a:r>
            <a:endParaRPr sz="1300">
              <a:latin typeface="MS Gothic"/>
              <a:cs typeface="MS Gothic"/>
            </a:endParaRPr>
          </a:p>
        </p:txBody>
      </p:sp>
      <p:sp>
        <p:nvSpPr>
          <p:cNvPr id="4" name="object 4" descr=""/>
          <p:cNvSpPr/>
          <p:nvPr/>
        </p:nvSpPr>
        <p:spPr>
          <a:xfrm>
            <a:off x="1079753" y="7044690"/>
            <a:ext cx="5398135" cy="0"/>
          </a:xfrm>
          <a:custGeom>
            <a:avLst/>
            <a:gdLst/>
            <a:ahLst/>
            <a:cxnLst/>
            <a:rect l="l" t="t" r="r" b="b"/>
            <a:pathLst>
              <a:path w="5398135" h="0">
                <a:moveTo>
                  <a:pt x="0" y="0"/>
                </a:moveTo>
                <a:lnTo>
                  <a:pt x="5398008" y="0"/>
                </a:lnTo>
              </a:path>
            </a:pathLst>
          </a:custGeom>
          <a:ln w="19037">
            <a:solidFill>
              <a:srgbClr val="000000"/>
            </a:solidFill>
          </a:ln>
        </p:spPr>
        <p:txBody>
          <a:bodyPr wrap="square" lIns="0" tIns="0" rIns="0" bIns="0" rtlCol="0"/>
          <a:lstStyle/>
          <a:p/>
        </p:txBody>
      </p:sp>
      <p:sp>
        <p:nvSpPr>
          <p:cNvPr id="5" name="object 5" descr=""/>
          <p:cNvSpPr txBox="1"/>
          <p:nvPr/>
        </p:nvSpPr>
        <p:spPr>
          <a:xfrm>
            <a:off x="1158494" y="4787595"/>
            <a:ext cx="5051425" cy="444500"/>
          </a:xfrm>
          <a:prstGeom prst="rect">
            <a:avLst/>
          </a:prstGeom>
        </p:spPr>
        <p:txBody>
          <a:bodyPr wrap="square" lIns="0" tIns="12700" rIns="0" bIns="0" rtlCol="0" vert="horz">
            <a:spAutoFit/>
          </a:bodyPr>
          <a:lstStyle/>
          <a:p>
            <a:pPr marL="292100" marR="5080" indent="-280035">
              <a:lnSpc>
                <a:spcPct val="125000"/>
              </a:lnSpc>
              <a:spcBef>
                <a:spcPts val="100"/>
              </a:spcBef>
            </a:pPr>
            <a:r>
              <a:rPr dirty="0" sz="1100" spc="-25">
                <a:solidFill>
                  <a:srgbClr val="006FC0"/>
                </a:solidFill>
                <a:latin typeface="MS Mincho"/>
                <a:cs typeface="MS Mincho"/>
              </a:rPr>
              <a:t>注：チェックアイＤＸによる判定の結果生じた返戻、減点、査定につきましては責任を負いかねますのでご了承ください。</a:t>
            </a:r>
            <a:endParaRPr sz="1100">
              <a:latin typeface="MS Mincho"/>
              <a:cs typeface="MS Mincho"/>
            </a:endParaRPr>
          </a:p>
        </p:txBody>
      </p:sp>
      <p:sp>
        <p:nvSpPr>
          <p:cNvPr id="6" name="object 6" descr=""/>
          <p:cNvSpPr/>
          <p:nvPr/>
        </p:nvSpPr>
        <p:spPr>
          <a:xfrm>
            <a:off x="1079753" y="4517897"/>
            <a:ext cx="5398135" cy="0"/>
          </a:xfrm>
          <a:custGeom>
            <a:avLst/>
            <a:gdLst/>
            <a:ahLst/>
            <a:cxnLst/>
            <a:rect l="l" t="t" r="r" b="b"/>
            <a:pathLst>
              <a:path w="5398135" h="0">
                <a:moveTo>
                  <a:pt x="0" y="0"/>
                </a:moveTo>
                <a:lnTo>
                  <a:pt x="5398008" y="0"/>
                </a:lnTo>
              </a:path>
            </a:pathLst>
          </a:custGeom>
          <a:ln w="6350">
            <a:solidFill>
              <a:srgbClr val="000000"/>
            </a:solidFill>
          </a:ln>
        </p:spPr>
        <p:txBody>
          <a:bodyPr wrap="square" lIns="0" tIns="0" rIns="0" bIns="0" rtlCol="0"/>
          <a:lstStyle/>
          <a:p/>
        </p:txBody>
      </p:sp>
      <p:sp>
        <p:nvSpPr>
          <p:cNvPr id="7" name="object 7" descr=""/>
          <p:cNvSpPr txBox="1"/>
          <p:nvPr/>
        </p:nvSpPr>
        <p:spPr>
          <a:xfrm>
            <a:off x="2184907" y="6128254"/>
            <a:ext cx="2995295" cy="421640"/>
          </a:xfrm>
          <a:prstGeom prst="rect">
            <a:avLst/>
          </a:prstGeom>
        </p:spPr>
        <p:txBody>
          <a:bodyPr wrap="square" lIns="0" tIns="12065" rIns="0" bIns="0" rtlCol="0" vert="horz">
            <a:spAutoFit/>
          </a:bodyPr>
          <a:lstStyle/>
          <a:p>
            <a:pPr marL="12700">
              <a:lnSpc>
                <a:spcPct val="100000"/>
              </a:lnSpc>
              <a:spcBef>
                <a:spcPts val="95"/>
              </a:spcBef>
            </a:pPr>
            <a:r>
              <a:rPr dirty="0" sz="2600" spc="-40">
                <a:latin typeface="MS Gothic"/>
                <a:cs typeface="MS Gothic"/>
              </a:rPr>
              <a:t>点検業務マニュアル</a:t>
            </a:r>
            <a:endParaRPr sz="2600">
              <a:latin typeface="MS Gothic"/>
              <a:cs typeface="MS Gothic"/>
            </a:endParaRPr>
          </a:p>
        </p:txBody>
      </p:sp>
      <p:pic>
        <p:nvPicPr>
          <p:cNvPr id="8" name="object 8" descr=""/>
          <p:cNvPicPr/>
          <p:nvPr/>
        </p:nvPicPr>
        <p:blipFill>
          <a:blip r:embed="rId2" cstate="print"/>
          <a:stretch>
            <a:fillRect/>
          </a:stretch>
        </p:blipFill>
        <p:spPr>
          <a:xfrm>
            <a:off x="2503170" y="5564885"/>
            <a:ext cx="2361437" cy="532638"/>
          </a:xfrm>
          <a:prstGeom prst="rect">
            <a:avLst/>
          </a:prstGeom>
        </p:spPr>
      </p:pic>
      <p:sp>
        <p:nvSpPr>
          <p:cNvPr id="9" name="object 9" descr=""/>
          <p:cNvSpPr txBox="1"/>
          <p:nvPr/>
        </p:nvSpPr>
        <p:spPr>
          <a:xfrm>
            <a:off x="1429766" y="9011662"/>
            <a:ext cx="2655570" cy="1017269"/>
          </a:xfrm>
          <a:prstGeom prst="rect">
            <a:avLst/>
          </a:prstGeom>
        </p:spPr>
        <p:txBody>
          <a:bodyPr wrap="square" lIns="0" tIns="12065" rIns="0" bIns="0" rtlCol="0" vert="horz">
            <a:spAutoFit/>
          </a:bodyPr>
          <a:lstStyle/>
          <a:p>
            <a:pPr marL="153035" indent="-140335">
              <a:lnSpc>
                <a:spcPct val="100000"/>
              </a:lnSpc>
              <a:spcBef>
                <a:spcPts val="95"/>
              </a:spcBef>
              <a:buSzPct val="90909"/>
              <a:buChar char="■"/>
              <a:tabLst>
                <a:tab pos="153035" algn="l"/>
              </a:tabLst>
            </a:pPr>
            <a:r>
              <a:rPr dirty="0" sz="1100" spc="-35">
                <a:latin typeface="MS Mincho"/>
                <a:cs typeface="MS Mincho"/>
              </a:rPr>
              <a:t>お問い合わせ</a:t>
            </a:r>
            <a:endParaRPr sz="1100">
              <a:latin typeface="MS Mincho"/>
              <a:cs typeface="MS Mincho"/>
            </a:endParaRPr>
          </a:p>
          <a:p>
            <a:pPr>
              <a:lnSpc>
                <a:spcPct val="100000"/>
              </a:lnSpc>
            </a:pPr>
            <a:endParaRPr sz="1100">
              <a:latin typeface="MS Mincho"/>
              <a:cs typeface="MS Mincho"/>
            </a:endParaRPr>
          </a:p>
          <a:p>
            <a:pPr>
              <a:lnSpc>
                <a:spcPct val="100000"/>
              </a:lnSpc>
              <a:spcBef>
                <a:spcPts val="295"/>
              </a:spcBef>
            </a:pPr>
            <a:endParaRPr sz="1100">
              <a:latin typeface="MS Mincho"/>
              <a:cs typeface="MS Mincho"/>
            </a:endParaRPr>
          </a:p>
          <a:p>
            <a:pPr marL="13335">
              <a:lnSpc>
                <a:spcPct val="100000"/>
              </a:lnSpc>
              <a:tabLst>
                <a:tab pos="1130300" algn="l"/>
              </a:tabLst>
            </a:pPr>
            <a:r>
              <a:rPr dirty="0" sz="1100" spc="-20">
                <a:latin typeface="MS Mincho"/>
                <a:cs typeface="MS Mincho"/>
              </a:rPr>
              <a:t>チ</a:t>
            </a:r>
            <a:r>
              <a:rPr dirty="0" sz="1100" spc="-10">
                <a:latin typeface="MS Mincho"/>
                <a:cs typeface="MS Mincho"/>
              </a:rPr>
              <a:t>ェ</a:t>
            </a:r>
            <a:r>
              <a:rPr dirty="0" sz="1100" spc="-20">
                <a:latin typeface="MS Mincho"/>
                <a:cs typeface="MS Mincho"/>
              </a:rPr>
              <a:t>ッ</a:t>
            </a:r>
            <a:r>
              <a:rPr dirty="0" sz="1100" spc="-35">
                <a:latin typeface="MS Mincho"/>
                <a:cs typeface="MS Mincho"/>
              </a:rPr>
              <a:t>ク</a:t>
            </a:r>
            <a:r>
              <a:rPr dirty="0" sz="1100" spc="-30">
                <a:latin typeface="MS Mincho"/>
                <a:cs typeface="MS Mincho"/>
              </a:rPr>
              <a:t>ア</a:t>
            </a:r>
            <a:r>
              <a:rPr dirty="0" sz="1100" spc="-10">
                <a:latin typeface="MS Mincho"/>
                <a:cs typeface="MS Mincho"/>
              </a:rPr>
              <a:t>イ</a:t>
            </a:r>
            <a:r>
              <a:rPr dirty="0" sz="1100" spc="-25">
                <a:latin typeface="MS Gothic"/>
                <a:cs typeface="MS Gothic"/>
              </a:rPr>
              <a:t>DX</a:t>
            </a:r>
            <a:r>
              <a:rPr dirty="0" sz="1100">
                <a:latin typeface="MS Gothic"/>
                <a:cs typeface="MS Gothic"/>
              </a:rPr>
              <a:t>	</a:t>
            </a:r>
            <a:r>
              <a:rPr dirty="0" sz="1100" spc="-20">
                <a:latin typeface="MS Mincho"/>
                <a:cs typeface="MS Mincho"/>
              </a:rPr>
              <a:t>サ</a:t>
            </a:r>
            <a:r>
              <a:rPr dirty="0" sz="1100" spc="-35">
                <a:latin typeface="MS Mincho"/>
                <a:cs typeface="MS Mincho"/>
              </a:rPr>
              <a:t>ポー</a:t>
            </a:r>
            <a:r>
              <a:rPr dirty="0" sz="1100" spc="-20">
                <a:latin typeface="MS Mincho"/>
                <a:cs typeface="MS Mincho"/>
              </a:rPr>
              <a:t>ト窓</a:t>
            </a:r>
            <a:r>
              <a:rPr dirty="0" sz="1100" spc="-50">
                <a:latin typeface="MS Mincho"/>
                <a:cs typeface="MS Mincho"/>
              </a:rPr>
              <a:t>口</a:t>
            </a:r>
            <a:endParaRPr sz="1100">
              <a:latin typeface="MS Mincho"/>
              <a:cs typeface="MS Mincho"/>
            </a:endParaRPr>
          </a:p>
          <a:p>
            <a:pPr marL="13335">
              <a:lnSpc>
                <a:spcPct val="100000"/>
              </a:lnSpc>
              <a:spcBef>
                <a:spcPts val="700"/>
              </a:spcBef>
            </a:pPr>
            <a:r>
              <a:rPr dirty="0" sz="1100" spc="-20">
                <a:latin typeface="MS Gothic"/>
                <a:cs typeface="MS Gothic"/>
              </a:rPr>
              <a:t>E-mail</a:t>
            </a:r>
            <a:r>
              <a:rPr dirty="0" sz="1100" spc="-20">
                <a:latin typeface="MS Mincho"/>
                <a:cs typeface="MS Mincho"/>
              </a:rPr>
              <a:t>：</a:t>
            </a:r>
            <a:r>
              <a:rPr dirty="0" u="sng" sz="1100" spc="-20">
                <a:solidFill>
                  <a:srgbClr val="0562C1"/>
                </a:solidFill>
                <a:uFill>
                  <a:solidFill>
                    <a:srgbClr val="0462C0"/>
                  </a:solidFill>
                </a:uFill>
                <a:latin typeface="MS Gothic"/>
                <a:cs typeface="MS Gothic"/>
                <a:hlinkClick r:id="rId3"/>
              </a:rPr>
              <a:t>checkeye-</a:t>
            </a:r>
            <a:r>
              <a:rPr dirty="0" u="sng" sz="1100" spc="-10">
                <a:solidFill>
                  <a:srgbClr val="0562C1"/>
                </a:solidFill>
                <a:uFill>
                  <a:solidFill>
                    <a:srgbClr val="0462C0"/>
                  </a:solidFill>
                </a:uFill>
                <a:latin typeface="MS Gothic"/>
                <a:cs typeface="MS Gothic"/>
                <a:hlinkClick r:id="rId3"/>
              </a:rPr>
              <a:t>dx@nichiigakkan.co.jp</a:t>
            </a:r>
            <a:endParaRPr sz="1100">
              <a:latin typeface="MS Gothic"/>
              <a:cs typeface="MS Gothic"/>
            </a:endParaRPr>
          </a:p>
        </p:txBody>
      </p:sp>
      <p:pic>
        <p:nvPicPr>
          <p:cNvPr id="10" name="object 10" descr=""/>
          <p:cNvPicPr/>
          <p:nvPr/>
        </p:nvPicPr>
        <p:blipFill>
          <a:blip r:embed="rId4" cstate="print"/>
          <a:stretch>
            <a:fillRect/>
          </a:stretch>
        </p:blipFill>
        <p:spPr>
          <a:xfrm>
            <a:off x="1397508" y="9342119"/>
            <a:ext cx="714755" cy="152400"/>
          </a:xfrm>
          <a:prstGeom prst="rect">
            <a:avLst/>
          </a:prstGeom>
        </p:spPr>
      </p:pic>
      <p:pic>
        <p:nvPicPr>
          <p:cNvPr id="11" name="object 11" descr=""/>
          <p:cNvPicPr/>
          <p:nvPr/>
        </p:nvPicPr>
        <p:blipFill>
          <a:blip r:embed="rId5" cstate="print"/>
          <a:stretch>
            <a:fillRect/>
          </a:stretch>
        </p:blipFill>
        <p:spPr>
          <a:xfrm>
            <a:off x="2233422" y="9337547"/>
            <a:ext cx="1247394" cy="139446"/>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descr=""/>
          <p:cNvGrpSpPr/>
          <p:nvPr/>
        </p:nvGrpSpPr>
        <p:grpSpPr>
          <a:xfrm>
            <a:off x="1139189" y="2977826"/>
            <a:ext cx="2061210" cy="3075940"/>
            <a:chOff x="1139189" y="2977826"/>
            <a:chExt cx="2061210" cy="3075940"/>
          </a:xfrm>
        </p:grpSpPr>
        <p:pic>
          <p:nvPicPr>
            <p:cNvPr id="3" name="object 3" descr=""/>
            <p:cNvPicPr/>
            <p:nvPr/>
          </p:nvPicPr>
          <p:blipFill>
            <a:blip r:embed="rId2" cstate="print"/>
            <a:stretch>
              <a:fillRect/>
            </a:stretch>
          </p:blipFill>
          <p:spPr>
            <a:xfrm>
              <a:off x="1139189" y="2977826"/>
              <a:ext cx="2061210" cy="3075501"/>
            </a:xfrm>
            <a:prstGeom prst="rect">
              <a:avLst/>
            </a:prstGeom>
          </p:spPr>
        </p:pic>
        <p:sp>
          <p:nvSpPr>
            <p:cNvPr id="4" name="object 4" descr=""/>
            <p:cNvSpPr/>
            <p:nvPr/>
          </p:nvSpPr>
          <p:spPr>
            <a:xfrm>
              <a:off x="1263395" y="4256532"/>
              <a:ext cx="1500505" cy="236220"/>
            </a:xfrm>
            <a:custGeom>
              <a:avLst/>
              <a:gdLst/>
              <a:ahLst/>
              <a:cxnLst/>
              <a:rect l="l" t="t" r="r" b="b"/>
              <a:pathLst>
                <a:path w="1500505" h="236220">
                  <a:moveTo>
                    <a:pt x="0" y="39624"/>
                  </a:moveTo>
                  <a:lnTo>
                    <a:pt x="3071" y="24110"/>
                  </a:lnTo>
                  <a:lnTo>
                    <a:pt x="11429" y="11525"/>
                  </a:lnTo>
                  <a:lnTo>
                    <a:pt x="23788" y="3083"/>
                  </a:lnTo>
                  <a:lnTo>
                    <a:pt x="38862" y="0"/>
                  </a:lnTo>
                  <a:lnTo>
                    <a:pt x="1460754" y="0"/>
                  </a:lnTo>
                  <a:lnTo>
                    <a:pt x="1476267" y="3083"/>
                  </a:lnTo>
                  <a:lnTo>
                    <a:pt x="1488852" y="11525"/>
                  </a:lnTo>
                  <a:lnTo>
                    <a:pt x="1497294" y="24110"/>
                  </a:lnTo>
                  <a:lnTo>
                    <a:pt x="1500378" y="39624"/>
                  </a:lnTo>
                  <a:lnTo>
                    <a:pt x="1500378" y="196596"/>
                  </a:lnTo>
                  <a:lnTo>
                    <a:pt x="1497294" y="212109"/>
                  </a:lnTo>
                  <a:lnTo>
                    <a:pt x="1488852" y="224694"/>
                  </a:lnTo>
                  <a:lnTo>
                    <a:pt x="1476267" y="233136"/>
                  </a:lnTo>
                  <a:lnTo>
                    <a:pt x="1460754" y="236220"/>
                  </a:lnTo>
                  <a:lnTo>
                    <a:pt x="38862" y="236220"/>
                  </a:lnTo>
                  <a:lnTo>
                    <a:pt x="23788" y="233136"/>
                  </a:lnTo>
                  <a:lnTo>
                    <a:pt x="11429" y="224694"/>
                  </a:lnTo>
                  <a:lnTo>
                    <a:pt x="3071" y="212109"/>
                  </a:lnTo>
                  <a:lnTo>
                    <a:pt x="0" y="196596"/>
                  </a:lnTo>
                  <a:lnTo>
                    <a:pt x="0" y="39624"/>
                  </a:lnTo>
                  <a:close/>
                </a:path>
              </a:pathLst>
            </a:custGeom>
            <a:ln w="19037">
              <a:solidFill>
                <a:srgbClr val="FF0000"/>
              </a:solidFill>
            </a:ln>
          </p:spPr>
          <p:txBody>
            <a:bodyPr wrap="square" lIns="0" tIns="0" rIns="0" bIns="0" rtlCol="0"/>
            <a:lstStyle/>
            <a:p/>
          </p:txBody>
        </p:sp>
      </p:grpSp>
      <p:sp>
        <p:nvSpPr>
          <p:cNvPr id="5" name="object 5" descr=""/>
          <p:cNvSpPr txBox="1"/>
          <p:nvPr/>
        </p:nvSpPr>
        <p:spPr>
          <a:xfrm>
            <a:off x="1079753" y="1296161"/>
            <a:ext cx="5398135" cy="252729"/>
          </a:xfrm>
          <a:prstGeom prst="rect">
            <a:avLst/>
          </a:prstGeom>
          <a:solidFill>
            <a:srgbClr val="98CBFF"/>
          </a:solidFill>
        </p:spPr>
        <p:txBody>
          <a:bodyPr wrap="square" lIns="0" tIns="24130" rIns="0" bIns="0" rtlCol="0" vert="horz">
            <a:spAutoFit/>
          </a:bodyPr>
          <a:lstStyle/>
          <a:p>
            <a:pPr marL="92075">
              <a:lnSpc>
                <a:spcPct val="100000"/>
              </a:lnSpc>
              <a:spcBef>
                <a:spcPts val="190"/>
              </a:spcBef>
            </a:pPr>
            <a:r>
              <a:rPr dirty="0" sz="1400" spc="-25">
                <a:solidFill>
                  <a:srgbClr val="001F5F"/>
                </a:solidFill>
                <a:latin typeface="MS Mincho"/>
                <a:cs typeface="MS Mincho"/>
              </a:rPr>
              <a:t>電子付箋一覧</a:t>
            </a:r>
            <a:endParaRPr sz="1400">
              <a:latin typeface="MS Mincho"/>
              <a:cs typeface="MS Mincho"/>
            </a:endParaRPr>
          </a:p>
        </p:txBody>
      </p:sp>
      <p:sp>
        <p:nvSpPr>
          <p:cNvPr id="6" name="object 6" descr=""/>
          <p:cNvSpPr txBox="1"/>
          <p:nvPr/>
        </p:nvSpPr>
        <p:spPr>
          <a:xfrm>
            <a:off x="1059433" y="1631392"/>
            <a:ext cx="5470525" cy="862965"/>
          </a:xfrm>
          <a:prstGeom prst="rect">
            <a:avLst/>
          </a:prstGeom>
        </p:spPr>
        <p:txBody>
          <a:bodyPr wrap="square" lIns="0" tIns="12700" rIns="0" bIns="0" rtlCol="0" vert="horz">
            <a:spAutoFit/>
          </a:bodyPr>
          <a:lstStyle/>
          <a:p>
            <a:pPr marL="12700" marR="982344">
              <a:lnSpc>
                <a:spcPct val="125000"/>
              </a:lnSpc>
              <a:spcBef>
                <a:spcPts val="100"/>
              </a:spcBef>
            </a:pPr>
            <a:r>
              <a:rPr dirty="0" sz="1100" spc="-25">
                <a:latin typeface="MS Mincho"/>
                <a:cs typeface="MS Mincho"/>
              </a:rPr>
              <a:t>「電子付箋」は当該診療年月別に閲覧して印刷することができます。</a:t>
            </a:r>
            <a:r>
              <a:rPr dirty="0" sz="1100" spc="500">
                <a:latin typeface="MS Mincho"/>
                <a:cs typeface="MS Mincho"/>
              </a:rPr>
              <a:t> </a:t>
            </a:r>
            <a:r>
              <a:rPr dirty="0" sz="1100" spc="-25">
                <a:latin typeface="MS Mincho"/>
                <a:cs typeface="MS Mincho"/>
              </a:rPr>
              <a:t>画面点検を行う際に気になるもの、カルテを参照する必要があるもの、</a:t>
            </a:r>
            <a:endParaRPr sz="1100">
              <a:latin typeface="MS Mincho"/>
              <a:cs typeface="MS Mincho"/>
            </a:endParaRPr>
          </a:p>
          <a:p>
            <a:pPr marL="12700" marR="5080">
              <a:lnSpc>
                <a:spcPct val="124500"/>
              </a:lnSpc>
              <a:spcBef>
                <a:spcPts val="5"/>
              </a:spcBef>
            </a:pPr>
            <a:r>
              <a:rPr dirty="0" sz="1100" spc="-25">
                <a:latin typeface="MS Mincho"/>
                <a:cs typeface="MS Mincho"/>
              </a:rPr>
              <a:t>医療事務が点検して医師に確認する必要があるもの、医師が点検して医療事務に指示する事柄があるものなど、後で見直すべきレセプトの表示ができます。</a:t>
            </a:r>
            <a:endParaRPr sz="1100">
              <a:latin typeface="MS Mincho"/>
              <a:cs typeface="MS Mincho"/>
            </a:endParaRPr>
          </a:p>
        </p:txBody>
      </p:sp>
      <p:sp>
        <p:nvSpPr>
          <p:cNvPr id="7" name="object 7" descr=""/>
          <p:cNvSpPr txBox="1"/>
          <p:nvPr/>
        </p:nvSpPr>
        <p:spPr>
          <a:xfrm>
            <a:off x="3305809" y="689098"/>
            <a:ext cx="945515" cy="299720"/>
          </a:xfrm>
          <a:prstGeom prst="rect">
            <a:avLst/>
          </a:prstGeom>
        </p:spPr>
        <p:txBody>
          <a:bodyPr wrap="square" lIns="0" tIns="12700" rIns="0" bIns="0" rtlCol="0" vert="horz">
            <a:spAutoFit/>
          </a:bodyPr>
          <a:lstStyle/>
          <a:p>
            <a:pPr marL="12700">
              <a:lnSpc>
                <a:spcPct val="100000"/>
              </a:lnSpc>
              <a:spcBef>
                <a:spcPts val="100"/>
              </a:spcBef>
            </a:pPr>
            <a:r>
              <a:rPr dirty="0" sz="1800" spc="-25" b="1">
                <a:latin typeface="MS Mincho"/>
                <a:cs typeface="MS Mincho"/>
              </a:rPr>
              <a:t>点検業務</a:t>
            </a:r>
            <a:endParaRPr sz="1800">
              <a:latin typeface="MS Mincho"/>
              <a:cs typeface="MS Mincho"/>
            </a:endParaRPr>
          </a:p>
        </p:txBody>
      </p:sp>
      <p:sp>
        <p:nvSpPr>
          <p:cNvPr id="8" name="object 8" descr=""/>
          <p:cNvSpPr/>
          <p:nvPr/>
        </p:nvSpPr>
        <p:spPr>
          <a:xfrm>
            <a:off x="3400805" y="3583685"/>
            <a:ext cx="3500120" cy="829310"/>
          </a:xfrm>
          <a:custGeom>
            <a:avLst/>
            <a:gdLst/>
            <a:ahLst/>
            <a:cxnLst/>
            <a:rect l="l" t="t" r="r" b="b"/>
            <a:pathLst>
              <a:path w="3500120" h="829310">
                <a:moveTo>
                  <a:pt x="0" y="137922"/>
                </a:moveTo>
                <a:lnTo>
                  <a:pt x="7028" y="94317"/>
                </a:lnTo>
                <a:lnTo>
                  <a:pt x="26602" y="56455"/>
                </a:lnTo>
                <a:lnTo>
                  <a:pt x="56455" y="26602"/>
                </a:lnTo>
                <a:lnTo>
                  <a:pt x="94317" y="7028"/>
                </a:lnTo>
                <a:lnTo>
                  <a:pt x="137922" y="0"/>
                </a:lnTo>
                <a:lnTo>
                  <a:pt x="3361182" y="0"/>
                </a:lnTo>
                <a:lnTo>
                  <a:pt x="3405158" y="7028"/>
                </a:lnTo>
                <a:lnTo>
                  <a:pt x="3443246" y="26602"/>
                </a:lnTo>
                <a:lnTo>
                  <a:pt x="3473214" y="56455"/>
                </a:lnTo>
                <a:lnTo>
                  <a:pt x="3492831" y="94317"/>
                </a:lnTo>
                <a:lnTo>
                  <a:pt x="3499866" y="137922"/>
                </a:lnTo>
                <a:lnTo>
                  <a:pt x="3499866" y="690372"/>
                </a:lnTo>
                <a:lnTo>
                  <a:pt x="3492831" y="734055"/>
                </a:lnTo>
                <a:lnTo>
                  <a:pt x="3473214" y="772107"/>
                </a:lnTo>
                <a:lnTo>
                  <a:pt x="3443246" y="802184"/>
                </a:lnTo>
                <a:lnTo>
                  <a:pt x="3405158" y="821948"/>
                </a:lnTo>
                <a:lnTo>
                  <a:pt x="3361182" y="829056"/>
                </a:lnTo>
                <a:lnTo>
                  <a:pt x="137922" y="829056"/>
                </a:lnTo>
                <a:lnTo>
                  <a:pt x="94317" y="821948"/>
                </a:lnTo>
                <a:lnTo>
                  <a:pt x="56455" y="802184"/>
                </a:lnTo>
                <a:lnTo>
                  <a:pt x="26602" y="772107"/>
                </a:lnTo>
                <a:lnTo>
                  <a:pt x="7028" y="734055"/>
                </a:lnTo>
                <a:lnTo>
                  <a:pt x="0" y="690372"/>
                </a:lnTo>
                <a:lnTo>
                  <a:pt x="0" y="137922"/>
                </a:lnTo>
                <a:close/>
              </a:path>
            </a:pathLst>
          </a:custGeom>
          <a:ln w="12699">
            <a:solidFill>
              <a:srgbClr val="FF0000"/>
            </a:solidFill>
          </a:ln>
        </p:spPr>
        <p:txBody>
          <a:bodyPr wrap="square" lIns="0" tIns="0" rIns="0" bIns="0" rtlCol="0"/>
          <a:lstStyle/>
          <a:p/>
        </p:txBody>
      </p:sp>
      <p:sp>
        <p:nvSpPr>
          <p:cNvPr id="9" name="object 9" descr=""/>
          <p:cNvSpPr txBox="1"/>
          <p:nvPr/>
        </p:nvSpPr>
        <p:spPr>
          <a:xfrm>
            <a:off x="3519932" y="3750514"/>
            <a:ext cx="3166110" cy="444500"/>
          </a:xfrm>
          <a:prstGeom prst="rect">
            <a:avLst/>
          </a:prstGeom>
        </p:spPr>
        <p:txBody>
          <a:bodyPr wrap="square" lIns="0" tIns="12700" rIns="0" bIns="0" rtlCol="0" vert="horz">
            <a:spAutoFit/>
          </a:bodyPr>
          <a:lstStyle/>
          <a:p>
            <a:pPr marL="12700" marR="5080">
              <a:lnSpc>
                <a:spcPct val="125000"/>
              </a:lnSpc>
              <a:spcBef>
                <a:spcPts val="100"/>
              </a:spcBef>
            </a:pPr>
            <a:r>
              <a:rPr dirty="0" sz="1100" spc="-30">
                <a:latin typeface="MS Mincho"/>
                <a:cs typeface="MS Mincho"/>
              </a:rPr>
              <a:t>ナビゲーションウィンドウの「点検業務」&gt;「電子</a:t>
            </a:r>
            <a:r>
              <a:rPr dirty="0" sz="1100" spc="-25">
                <a:latin typeface="MS Mincho"/>
                <a:cs typeface="MS Mincho"/>
              </a:rPr>
              <a:t>付箋一覧」をダブルクリックします</a:t>
            </a:r>
            <a:endParaRPr sz="1100">
              <a:latin typeface="MS Mincho"/>
              <a:cs typeface="MS Mincho"/>
            </a:endParaRPr>
          </a:p>
        </p:txBody>
      </p:sp>
      <p:pic>
        <p:nvPicPr>
          <p:cNvPr id="10" name="object 10" descr=""/>
          <p:cNvPicPr/>
          <p:nvPr/>
        </p:nvPicPr>
        <p:blipFill>
          <a:blip r:embed="rId3" cstate="print"/>
          <a:stretch>
            <a:fillRect/>
          </a:stretch>
        </p:blipFill>
        <p:spPr>
          <a:xfrm>
            <a:off x="1114253" y="6547866"/>
            <a:ext cx="5366210" cy="764702"/>
          </a:xfrm>
          <a:prstGeom prst="rect">
            <a:avLst/>
          </a:prstGeom>
        </p:spPr>
      </p:pic>
      <p:sp>
        <p:nvSpPr>
          <p:cNvPr id="11" name="object 11" descr=""/>
          <p:cNvSpPr txBox="1"/>
          <p:nvPr/>
        </p:nvSpPr>
        <p:spPr>
          <a:xfrm>
            <a:off x="1127252" y="6242554"/>
            <a:ext cx="4213860" cy="193040"/>
          </a:xfrm>
          <a:prstGeom prst="rect">
            <a:avLst/>
          </a:prstGeom>
        </p:spPr>
        <p:txBody>
          <a:bodyPr wrap="square" lIns="0" tIns="12065" rIns="0" bIns="0" rtlCol="0" vert="horz">
            <a:spAutoFit/>
          </a:bodyPr>
          <a:lstStyle/>
          <a:p>
            <a:pPr marL="152400" indent="-139700">
              <a:lnSpc>
                <a:spcPct val="100000"/>
              </a:lnSpc>
              <a:spcBef>
                <a:spcPts val="95"/>
              </a:spcBef>
              <a:buSzPct val="90909"/>
              <a:buFont typeface="MS Mincho"/>
              <a:buChar char="●"/>
              <a:tabLst>
                <a:tab pos="152400" algn="l"/>
              </a:tabLst>
            </a:pPr>
            <a:r>
              <a:rPr dirty="0" sz="1100" spc="-25">
                <a:latin typeface="MS Mincho"/>
                <a:cs typeface="MS Mincho"/>
              </a:rPr>
              <a:t>上部エリア：レセプトの付箋メモを診療年月条件で照会します。</a:t>
            </a:r>
            <a:endParaRPr sz="1100">
              <a:latin typeface="MS Mincho"/>
              <a:cs typeface="MS Mincho"/>
            </a:endParaRPr>
          </a:p>
        </p:txBody>
      </p:sp>
      <p:sp>
        <p:nvSpPr>
          <p:cNvPr id="12" name="object 12" descr=""/>
          <p:cNvSpPr txBox="1"/>
          <p:nvPr/>
        </p:nvSpPr>
        <p:spPr>
          <a:xfrm>
            <a:off x="3590035" y="6657844"/>
            <a:ext cx="254000" cy="299720"/>
          </a:xfrm>
          <a:prstGeom prst="rect">
            <a:avLst/>
          </a:prstGeom>
        </p:spPr>
        <p:txBody>
          <a:bodyPr wrap="square" lIns="0" tIns="12700" rIns="0" bIns="0" rtlCol="0" vert="horz">
            <a:spAutoFit/>
          </a:bodyPr>
          <a:lstStyle/>
          <a:p>
            <a:pPr marL="12700">
              <a:lnSpc>
                <a:spcPct val="100000"/>
              </a:lnSpc>
              <a:spcBef>
                <a:spcPts val="100"/>
              </a:spcBef>
            </a:pPr>
            <a:r>
              <a:rPr dirty="0" sz="1800" spc="-50">
                <a:solidFill>
                  <a:srgbClr val="FF0000"/>
                </a:solidFill>
                <a:latin typeface="MS Mincho"/>
                <a:cs typeface="MS Mincho"/>
              </a:rPr>
              <a:t>①</a:t>
            </a:r>
            <a:endParaRPr sz="1800">
              <a:latin typeface="MS Mincho"/>
              <a:cs typeface="MS Mincho"/>
            </a:endParaRPr>
          </a:p>
        </p:txBody>
      </p:sp>
      <p:sp>
        <p:nvSpPr>
          <p:cNvPr id="13" name="object 13" descr=""/>
          <p:cNvSpPr txBox="1"/>
          <p:nvPr/>
        </p:nvSpPr>
        <p:spPr>
          <a:xfrm>
            <a:off x="1148588" y="7361932"/>
            <a:ext cx="4213225" cy="193040"/>
          </a:xfrm>
          <a:prstGeom prst="rect">
            <a:avLst/>
          </a:prstGeom>
        </p:spPr>
        <p:txBody>
          <a:bodyPr wrap="square" lIns="0" tIns="12065" rIns="0" bIns="0" rtlCol="0" vert="horz">
            <a:spAutoFit/>
          </a:bodyPr>
          <a:lstStyle/>
          <a:p>
            <a:pPr marL="12700">
              <a:lnSpc>
                <a:spcPct val="100000"/>
              </a:lnSpc>
              <a:spcBef>
                <a:spcPts val="95"/>
              </a:spcBef>
            </a:pPr>
            <a:r>
              <a:rPr dirty="0" sz="1100" spc="45">
                <a:solidFill>
                  <a:srgbClr val="FF0000"/>
                </a:solidFill>
                <a:latin typeface="MS Mincho"/>
                <a:cs typeface="MS Mincho"/>
              </a:rPr>
              <a:t>① </a:t>
            </a:r>
            <a:r>
              <a:rPr dirty="0" sz="1100" spc="-15">
                <a:latin typeface="MS Mincho"/>
                <a:cs typeface="MS Mincho"/>
              </a:rPr>
              <a:t>診療年月条件で検索します。 </a:t>
            </a:r>
            <a:r>
              <a:rPr dirty="0" sz="1100" spc="-20">
                <a:latin typeface="MS Mincho"/>
                <a:cs typeface="MS Mincho"/>
              </a:rPr>
              <a:t>（レセプトで登録した付箋メモ</a:t>
            </a:r>
            <a:r>
              <a:rPr dirty="0" sz="1100" spc="-50">
                <a:latin typeface="MS Mincho"/>
                <a:cs typeface="MS Mincho"/>
              </a:rPr>
              <a:t>）</a:t>
            </a:r>
            <a:endParaRPr sz="1100">
              <a:latin typeface="MS Mincho"/>
              <a:cs typeface="MS Mincho"/>
            </a:endParaRPr>
          </a:p>
        </p:txBody>
      </p:sp>
      <p:grpSp>
        <p:nvGrpSpPr>
          <p:cNvPr id="14" name="object 14" descr=""/>
          <p:cNvGrpSpPr/>
          <p:nvPr/>
        </p:nvGrpSpPr>
        <p:grpSpPr>
          <a:xfrm>
            <a:off x="1139189" y="7633299"/>
            <a:ext cx="5306695" cy="2452370"/>
            <a:chOff x="1139189" y="7633299"/>
            <a:chExt cx="5306695" cy="2452370"/>
          </a:xfrm>
        </p:grpSpPr>
        <p:pic>
          <p:nvPicPr>
            <p:cNvPr id="15" name="object 15" descr=""/>
            <p:cNvPicPr/>
            <p:nvPr/>
          </p:nvPicPr>
          <p:blipFill>
            <a:blip r:embed="rId4" cstate="print"/>
            <a:stretch>
              <a:fillRect/>
            </a:stretch>
          </p:blipFill>
          <p:spPr>
            <a:xfrm>
              <a:off x="1139189" y="7633299"/>
              <a:ext cx="5166360" cy="2451770"/>
            </a:xfrm>
            <a:prstGeom prst="rect">
              <a:avLst/>
            </a:prstGeom>
          </p:spPr>
        </p:pic>
        <p:sp>
          <p:nvSpPr>
            <p:cNvPr id="16" name="object 16" descr=""/>
            <p:cNvSpPr/>
            <p:nvPr/>
          </p:nvSpPr>
          <p:spPr>
            <a:xfrm>
              <a:off x="4834127" y="9113519"/>
              <a:ext cx="1611630" cy="304165"/>
            </a:xfrm>
            <a:custGeom>
              <a:avLst/>
              <a:gdLst/>
              <a:ahLst/>
              <a:cxnLst/>
              <a:rect l="l" t="t" r="r" b="b"/>
              <a:pathLst>
                <a:path w="1611629" h="304165">
                  <a:moveTo>
                    <a:pt x="1611629" y="0"/>
                  </a:moveTo>
                  <a:lnTo>
                    <a:pt x="0" y="0"/>
                  </a:lnTo>
                  <a:lnTo>
                    <a:pt x="0" y="304037"/>
                  </a:lnTo>
                  <a:lnTo>
                    <a:pt x="1611629" y="304037"/>
                  </a:lnTo>
                  <a:lnTo>
                    <a:pt x="1611629" y="0"/>
                  </a:lnTo>
                  <a:close/>
                </a:path>
              </a:pathLst>
            </a:custGeom>
            <a:solidFill>
              <a:srgbClr val="FFFFFF"/>
            </a:solidFill>
          </p:spPr>
          <p:txBody>
            <a:bodyPr wrap="square" lIns="0" tIns="0" rIns="0" bIns="0" rtlCol="0"/>
            <a:lstStyle/>
            <a:p/>
          </p:txBody>
        </p:sp>
      </p:grpSp>
      <p:sp>
        <p:nvSpPr>
          <p:cNvPr id="17" name="object 17" descr=""/>
          <p:cNvSpPr txBox="1"/>
          <p:nvPr/>
        </p:nvSpPr>
        <p:spPr>
          <a:xfrm>
            <a:off x="4834128" y="9113519"/>
            <a:ext cx="1611630" cy="304165"/>
          </a:xfrm>
          <a:prstGeom prst="rect">
            <a:avLst/>
          </a:prstGeom>
          <a:ln w="9525">
            <a:solidFill>
              <a:srgbClr val="FF0000"/>
            </a:solidFill>
          </a:ln>
        </p:spPr>
        <p:txBody>
          <a:bodyPr wrap="square" lIns="0" tIns="62865" rIns="0" bIns="0" rtlCol="0" vert="horz">
            <a:spAutoFit/>
          </a:bodyPr>
          <a:lstStyle/>
          <a:p>
            <a:pPr marL="92075">
              <a:lnSpc>
                <a:spcPct val="100000"/>
              </a:lnSpc>
              <a:spcBef>
                <a:spcPts val="495"/>
              </a:spcBef>
            </a:pPr>
            <a:r>
              <a:rPr dirty="0" sz="1100" spc="-25">
                <a:latin typeface="MS Mincho"/>
                <a:cs typeface="MS Mincho"/>
              </a:rPr>
              <a:t>付箋が付いたレセプト</a:t>
            </a:r>
            <a:endParaRPr sz="1100">
              <a:latin typeface="MS Mincho"/>
              <a:cs typeface="MS Mincho"/>
            </a:endParaRPr>
          </a:p>
        </p:txBody>
      </p:sp>
      <p:sp>
        <p:nvSpPr>
          <p:cNvPr id="18" name="object 18" descr=""/>
          <p:cNvSpPr txBox="1">
            <a:spLocks noGrp="1"/>
          </p:cNvSpPr>
          <p:nvPr>
            <p:ph type="sldNum" idx="7" sz="quarter"/>
          </p:nvPr>
        </p:nvSpPr>
        <p:spPr>
          <a:prstGeom prst="rect"/>
        </p:spPr>
        <p:txBody>
          <a:bodyPr wrap="square" lIns="0" tIns="9525" rIns="0" bIns="0" rtlCol="0" vert="horz">
            <a:spAutoFit/>
          </a:bodyPr>
          <a:lstStyle/>
          <a:p>
            <a:pPr marL="38100">
              <a:lnSpc>
                <a:spcPct val="100000"/>
              </a:lnSpc>
              <a:spcBef>
                <a:spcPts val="75"/>
              </a:spcBef>
            </a:pPr>
            <a:r>
              <a:rPr dirty="0" spc="-25"/>
              <a:t>1</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descr=""/>
          <p:cNvSpPr txBox="1"/>
          <p:nvPr/>
        </p:nvSpPr>
        <p:spPr>
          <a:xfrm>
            <a:off x="1127252" y="1371850"/>
            <a:ext cx="4074160" cy="193040"/>
          </a:xfrm>
          <a:prstGeom prst="rect">
            <a:avLst/>
          </a:prstGeom>
        </p:spPr>
        <p:txBody>
          <a:bodyPr wrap="square" lIns="0" tIns="12065" rIns="0" bIns="0" rtlCol="0" vert="horz">
            <a:spAutoFit/>
          </a:bodyPr>
          <a:lstStyle/>
          <a:p>
            <a:pPr marL="152400" indent="-139700">
              <a:lnSpc>
                <a:spcPct val="100000"/>
              </a:lnSpc>
              <a:spcBef>
                <a:spcPts val="95"/>
              </a:spcBef>
              <a:buSzPct val="90909"/>
              <a:buFont typeface="MS Mincho"/>
              <a:buChar char="●"/>
              <a:tabLst>
                <a:tab pos="152400" algn="l"/>
              </a:tabLst>
            </a:pPr>
            <a:r>
              <a:rPr dirty="0" sz="1100" spc="-25">
                <a:latin typeface="MS Mincho"/>
                <a:cs typeface="MS Mincho"/>
              </a:rPr>
              <a:t>電子付箋一覧情報を印刷し、選択した電子付箋を除去します。</a:t>
            </a:r>
            <a:endParaRPr sz="1100">
              <a:latin typeface="MS Mincho"/>
              <a:cs typeface="MS Mincho"/>
            </a:endParaRPr>
          </a:p>
        </p:txBody>
      </p:sp>
      <p:sp>
        <p:nvSpPr>
          <p:cNvPr id="3" name="object 3" descr=""/>
          <p:cNvSpPr txBox="1"/>
          <p:nvPr/>
        </p:nvSpPr>
        <p:spPr>
          <a:xfrm>
            <a:off x="1262125" y="2902707"/>
            <a:ext cx="2259330" cy="193040"/>
          </a:xfrm>
          <a:prstGeom prst="rect">
            <a:avLst/>
          </a:prstGeom>
        </p:spPr>
        <p:txBody>
          <a:bodyPr wrap="square" lIns="0" tIns="12065" rIns="0" bIns="0" rtlCol="0" vert="horz">
            <a:spAutoFit/>
          </a:bodyPr>
          <a:lstStyle/>
          <a:p>
            <a:pPr marL="12700">
              <a:lnSpc>
                <a:spcPct val="100000"/>
              </a:lnSpc>
              <a:spcBef>
                <a:spcPts val="95"/>
              </a:spcBef>
            </a:pPr>
            <a:r>
              <a:rPr dirty="0" sz="1100" spc="-20">
                <a:solidFill>
                  <a:srgbClr val="FF0000"/>
                </a:solidFill>
                <a:latin typeface="MS Mincho"/>
                <a:cs typeface="MS Mincho"/>
              </a:rPr>
              <a:t>②</a:t>
            </a:r>
            <a:r>
              <a:rPr dirty="0" sz="1100" spc="-25">
                <a:latin typeface="MS Mincho"/>
                <a:cs typeface="MS Mincho"/>
              </a:rPr>
              <a:t>電子付箋一覧情報を印刷します。</a:t>
            </a:r>
            <a:endParaRPr sz="1100">
              <a:latin typeface="MS Mincho"/>
              <a:cs typeface="MS Mincho"/>
            </a:endParaRPr>
          </a:p>
        </p:txBody>
      </p:sp>
      <p:grpSp>
        <p:nvGrpSpPr>
          <p:cNvPr id="4" name="object 4" descr=""/>
          <p:cNvGrpSpPr/>
          <p:nvPr/>
        </p:nvGrpSpPr>
        <p:grpSpPr>
          <a:xfrm>
            <a:off x="1331785" y="3236023"/>
            <a:ext cx="4590415" cy="2733040"/>
            <a:chOff x="1331785" y="3236023"/>
            <a:chExt cx="4590415" cy="2733040"/>
          </a:xfrm>
        </p:grpSpPr>
        <p:pic>
          <p:nvPicPr>
            <p:cNvPr id="5" name="object 5" descr=""/>
            <p:cNvPicPr/>
            <p:nvPr/>
          </p:nvPicPr>
          <p:blipFill>
            <a:blip r:embed="rId2" cstate="print"/>
            <a:stretch>
              <a:fillRect/>
            </a:stretch>
          </p:blipFill>
          <p:spPr>
            <a:xfrm>
              <a:off x="1334261" y="3273268"/>
              <a:ext cx="4455689" cy="2194113"/>
            </a:xfrm>
            <a:prstGeom prst="rect">
              <a:avLst/>
            </a:prstGeom>
          </p:spPr>
        </p:pic>
        <p:sp>
          <p:nvSpPr>
            <p:cNvPr id="6" name="object 6" descr=""/>
            <p:cNvSpPr/>
            <p:nvPr/>
          </p:nvSpPr>
          <p:spPr>
            <a:xfrm>
              <a:off x="1336547" y="3240785"/>
              <a:ext cx="4580890" cy="2723515"/>
            </a:xfrm>
            <a:custGeom>
              <a:avLst/>
              <a:gdLst/>
              <a:ahLst/>
              <a:cxnLst/>
              <a:rect l="l" t="t" r="r" b="b"/>
              <a:pathLst>
                <a:path w="4580890" h="2723515">
                  <a:moveTo>
                    <a:pt x="0" y="0"/>
                  </a:moveTo>
                  <a:lnTo>
                    <a:pt x="4580382" y="0"/>
                  </a:lnTo>
                  <a:lnTo>
                    <a:pt x="4580382" y="2723388"/>
                  </a:lnTo>
                  <a:lnTo>
                    <a:pt x="0" y="2723388"/>
                  </a:lnTo>
                  <a:lnTo>
                    <a:pt x="0" y="0"/>
                  </a:lnTo>
                  <a:close/>
                </a:path>
              </a:pathLst>
            </a:custGeom>
            <a:ln w="9525">
              <a:solidFill>
                <a:srgbClr val="000000"/>
              </a:solidFill>
            </a:ln>
          </p:spPr>
          <p:txBody>
            <a:bodyPr wrap="square" lIns="0" tIns="0" rIns="0" bIns="0" rtlCol="0"/>
            <a:lstStyle/>
            <a:p/>
          </p:txBody>
        </p:sp>
      </p:grpSp>
      <p:sp>
        <p:nvSpPr>
          <p:cNvPr id="7" name="object 7" descr=""/>
          <p:cNvSpPr txBox="1"/>
          <p:nvPr/>
        </p:nvSpPr>
        <p:spPr>
          <a:xfrm>
            <a:off x="1211833" y="6221979"/>
            <a:ext cx="3376295" cy="193040"/>
          </a:xfrm>
          <a:prstGeom prst="rect">
            <a:avLst/>
          </a:prstGeom>
        </p:spPr>
        <p:txBody>
          <a:bodyPr wrap="square" lIns="0" tIns="12065" rIns="0" bIns="0" rtlCol="0" vert="horz">
            <a:spAutoFit/>
          </a:bodyPr>
          <a:lstStyle/>
          <a:p>
            <a:pPr marL="12700">
              <a:lnSpc>
                <a:spcPct val="100000"/>
              </a:lnSpc>
              <a:spcBef>
                <a:spcPts val="95"/>
              </a:spcBef>
            </a:pPr>
            <a:r>
              <a:rPr dirty="0" sz="1100" spc="-20">
                <a:solidFill>
                  <a:srgbClr val="FF0000"/>
                </a:solidFill>
                <a:latin typeface="MS Mincho"/>
                <a:cs typeface="MS Mincho"/>
              </a:rPr>
              <a:t>③</a:t>
            </a:r>
            <a:r>
              <a:rPr dirty="0" sz="1100" spc="-25">
                <a:latin typeface="MS Mincho"/>
                <a:cs typeface="MS Mincho"/>
              </a:rPr>
              <a:t>電子付箋一覧から選択した付箋情報を除去します。</a:t>
            </a:r>
            <a:endParaRPr sz="1100">
              <a:latin typeface="MS Mincho"/>
              <a:cs typeface="MS Mincho"/>
            </a:endParaRPr>
          </a:p>
        </p:txBody>
      </p:sp>
      <p:grpSp>
        <p:nvGrpSpPr>
          <p:cNvPr id="8" name="object 8" descr=""/>
          <p:cNvGrpSpPr/>
          <p:nvPr/>
        </p:nvGrpSpPr>
        <p:grpSpPr>
          <a:xfrm>
            <a:off x="1346079" y="6465957"/>
            <a:ext cx="4535805" cy="2331085"/>
            <a:chOff x="1346079" y="6465957"/>
            <a:chExt cx="4535805" cy="2331085"/>
          </a:xfrm>
        </p:grpSpPr>
        <p:pic>
          <p:nvPicPr>
            <p:cNvPr id="9" name="object 9" descr=""/>
            <p:cNvPicPr/>
            <p:nvPr/>
          </p:nvPicPr>
          <p:blipFill>
            <a:blip r:embed="rId3" cstate="print"/>
            <a:stretch>
              <a:fillRect/>
            </a:stretch>
          </p:blipFill>
          <p:spPr>
            <a:xfrm>
              <a:off x="1351026" y="6469379"/>
              <a:ext cx="4530852" cy="2327148"/>
            </a:xfrm>
            <a:prstGeom prst="rect">
              <a:avLst/>
            </a:prstGeom>
          </p:spPr>
        </p:pic>
        <p:sp>
          <p:nvSpPr>
            <p:cNvPr id="10" name="object 10" descr=""/>
            <p:cNvSpPr/>
            <p:nvPr/>
          </p:nvSpPr>
          <p:spPr>
            <a:xfrm>
              <a:off x="1355598" y="6475475"/>
              <a:ext cx="658495" cy="276225"/>
            </a:xfrm>
            <a:custGeom>
              <a:avLst/>
              <a:gdLst/>
              <a:ahLst/>
              <a:cxnLst/>
              <a:rect l="l" t="t" r="r" b="b"/>
              <a:pathLst>
                <a:path w="658494" h="276225">
                  <a:moveTo>
                    <a:pt x="0" y="45720"/>
                  </a:moveTo>
                  <a:lnTo>
                    <a:pt x="3607" y="27967"/>
                  </a:lnTo>
                  <a:lnTo>
                    <a:pt x="13430" y="13430"/>
                  </a:lnTo>
                  <a:lnTo>
                    <a:pt x="27967" y="3607"/>
                  </a:lnTo>
                  <a:lnTo>
                    <a:pt x="45720" y="0"/>
                  </a:lnTo>
                  <a:lnTo>
                    <a:pt x="612648" y="0"/>
                  </a:lnTo>
                  <a:lnTo>
                    <a:pt x="630400" y="3607"/>
                  </a:lnTo>
                  <a:lnTo>
                    <a:pt x="644937" y="13430"/>
                  </a:lnTo>
                  <a:lnTo>
                    <a:pt x="654760" y="27967"/>
                  </a:lnTo>
                  <a:lnTo>
                    <a:pt x="658368" y="45720"/>
                  </a:lnTo>
                  <a:lnTo>
                    <a:pt x="658368" y="229362"/>
                  </a:lnTo>
                  <a:lnTo>
                    <a:pt x="654760" y="247554"/>
                  </a:lnTo>
                  <a:lnTo>
                    <a:pt x="644937" y="262318"/>
                  </a:lnTo>
                  <a:lnTo>
                    <a:pt x="630400" y="272224"/>
                  </a:lnTo>
                  <a:lnTo>
                    <a:pt x="612648" y="275844"/>
                  </a:lnTo>
                  <a:lnTo>
                    <a:pt x="45720" y="275844"/>
                  </a:lnTo>
                  <a:lnTo>
                    <a:pt x="27967" y="272224"/>
                  </a:lnTo>
                  <a:lnTo>
                    <a:pt x="13430" y="262318"/>
                  </a:lnTo>
                  <a:lnTo>
                    <a:pt x="3607" y="247554"/>
                  </a:lnTo>
                  <a:lnTo>
                    <a:pt x="0" y="229362"/>
                  </a:lnTo>
                  <a:lnTo>
                    <a:pt x="0" y="45720"/>
                  </a:lnTo>
                  <a:close/>
                </a:path>
              </a:pathLst>
            </a:custGeom>
            <a:ln w="19037">
              <a:solidFill>
                <a:srgbClr val="FF0000"/>
              </a:solidFill>
            </a:ln>
          </p:spPr>
          <p:txBody>
            <a:bodyPr wrap="square" lIns="0" tIns="0" rIns="0" bIns="0" rtlCol="0"/>
            <a:lstStyle/>
            <a:p/>
          </p:txBody>
        </p:sp>
        <p:sp>
          <p:nvSpPr>
            <p:cNvPr id="11" name="object 11" descr=""/>
            <p:cNvSpPr/>
            <p:nvPr/>
          </p:nvSpPr>
          <p:spPr>
            <a:xfrm>
              <a:off x="2013966" y="6603491"/>
              <a:ext cx="3626485" cy="1237615"/>
            </a:xfrm>
            <a:custGeom>
              <a:avLst/>
              <a:gdLst/>
              <a:ahLst/>
              <a:cxnLst/>
              <a:rect l="l" t="t" r="r" b="b"/>
              <a:pathLst>
                <a:path w="3626485" h="1237615">
                  <a:moveTo>
                    <a:pt x="3550920" y="1160525"/>
                  </a:moveTo>
                  <a:lnTo>
                    <a:pt x="3587496" y="1237487"/>
                  </a:lnTo>
                  <a:lnTo>
                    <a:pt x="3620140" y="1173479"/>
                  </a:lnTo>
                  <a:lnTo>
                    <a:pt x="3579114" y="1173479"/>
                  </a:lnTo>
                  <a:lnTo>
                    <a:pt x="3579114" y="1160810"/>
                  </a:lnTo>
                  <a:lnTo>
                    <a:pt x="3550920" y="1160525"/>
                  </a:lnTo>
                  <a:close/>
                </a:path>
                <a:path w="3626485" h="1237615">
                  <a:moveTo>
                    <a:pt x="3579114" y="1160810"/>
                  </a:moveTo>
                  <a:lnTo>
                    <a:pt x="3579114" y="1173479"/>
                  </a:lnTo>
                  <a:lnTo>
                    <a:pt x="3598164" y="1173479"/>
                  </a:lnTo>
                  <a:lnTo>
                    <a:pt x="3598164" y="1161003"/>
                  </a:lnTo>
                  <a:lnTo>
                    <a:pt x="3579114" y="1160810"/>
                  </a:lnTo>
                  <a:close/>
                </a:path>
                <a:path w="3626485" h="1237615">
                  <a:moveTo>
                    <a:pt x="3598164" y="1161003"/>
                  </a:moveTo>
                  <a:lnTo>
                    <a:pt x="3598164" y="1173479"/>
                  </a:lnTo>
                  <a:lnTo>
                    <a:pt x="3620140" y="1173479"/>
                  </a:lnTo>
                  <a:lnTo>
                    <a:pt x="3626358" y="1161287"/>
                  </a:lnTo>
                  <a:lnTo>
                    <a:pt x="3598164" y="1161003"/>
                  </a:lnTo>
                  <a:close/>
                </a:path>
                <a:path w="3626485" h="1237615">
                  <a:moveTo>
                    <a:pt x="3579114" y="9905"/>
                  </a:moveTo>
                  <a:lnTo>
                    <a:pt x="3579114" y="1160810"/>
                  </a:lnTo>
                  <a:lnTo>
                    <a:pt x="3598164" y="1161003"/>
                  </a:lnTo>
                  <a:lnTo>
                    <a:pt x="3598164" y="19049"/>
                  </a:lnTo>
                  <a:lnTo>
                    <a:pt x="3589020" y="19049"/>
                  </a:lnTo>
                  <a:lnTo>
                    <a:pt x="3579114" y="9905"/>
                  </a:lnTo>
                  <a:close/>
                </a:path>
                <a:path w="3626485" h="1237615">
                  <a:moveTo>
                    <a:pt x="3598164" y="0"/>
                  </a:moveTo>
                  <a:lnTo>
                    <a:pt x="0" y="0"/>
                  </a:lnTo>
                  <a:lnTo>
                    <a:pt x="0" y="19049"/>
                  </a:lnTo>
                  <a:lnTo>
                    <a:pt x="3579114" y="19049"/>
                  </a:lnTo>
                  <a:lnTo>
                    <a:pt x="3579114" y="9905"/>
                  </a:lnTo>
                  <a:lnTo>
                    <a:pt x="3598164" y="9905"/>
                  </a:lnTo>
                  <a:lnTo>
                    <a:pt x="3598164" y="0"/>
                  </a:lnTo>
                  <a:close/>
                </a:path>
                <a:path w="3626485" h="1237615">
                  <a:moveTo>
                    <a:pt x="3598164" y="9905"/>
                  </a:moveTo>
                  <a:lnTo>
                    <a:pt x="3579114" y="9905"/>
                  </a:lnTo>
                  <a:lnTo>
                    <a:pt x="3589020" y="19049"/>
                  </a:lnTo>
                  <a:lnTo>
                    <a:pt x="3598164" y="19049"/>
                  </a:lnTo>
                  <a:lnTo>
                    <a:pt x="3598164" y="9905"/>
                  </a:lnTo>
                  <a:close/>
                </a:path>
              </a:pathLst>
            </a:custGeom>
            <a:solidFill>
              <a:srgbClr val="FF0000"/>
            </a:solidFill>
          </p:spPr>
          <p:txBody>
            <a:bodyPr wrap="square" lIns="0" tIns="0" rIns="0" bIns="0" rtlCol="0"/>
            <a:lstStyle/>
            <a:p/>
          </p:txBody>
        </p:sp>
        <p:sp>
          <p:nvSpPr>
            <p:cNvPr id="12" name="object 12" descr=""/>
            <p:cNvSpPr/>
            <p:nvPr/>
          </p:nvSpPr>
          <p:spPr>
            <a:xfrm>
              <a:off x="3616452" y="7840979"/>
              <a:ext cx="2176780" cy="892810"/>
            </a:xfrm>
            <a:custGeom>
              <a:avLst/>
              <a:gdLst/>
              <a:ahLst/>
              <a:cxnLst/>
              <a:rect l="l" t="t" r="r" b="b"/>
              <a:pathLst>
                <a:path w="2176779" h="892809">
                  <a:moveTo>
                    <a:pt x="0" y="148590"/>
                  </a:moveTo>
                  <a:lnTo>
                    <a:pt x="7626" y="101534"/>
                  </a:lnTo>
                  <a:lnTo>
                    <a:pt x="28821" y="60734"/>
                  </a:lnTo>
                  <a:lnTo>
                    <a:pt x="61063" y="28602"/>
                  </a:lnTo>
                  <a:lnTo>
                    <a:pt x="101827" y="7552"/>
                  </a:lnTo>
                  <a:lnTo>
                    <a:pt x="148590" y="0"/>
                  </a:lnTo>
                  <a:lnTo>
                    <a:pt x="2027682" y="0"/>
                  </a:lnTo>
                  <a:lnTo>
                    <a:pt x="2074737" y="7552"/>
                  </a:lnTo>
                  <a:lnTo>
                    <a:pt x="2115537" y="28602"/>
                  </a:lnTo>
                  <a:lnTo>
                    <a:pt x="2147669" y="60734"/>
                  </a:lnTo>
                  <a:lnTo>
                    <a:pt x="2168719" y="101534"/>
                  </a:lnTo>
                  <a:lnTo>
                    <a:pt x="2176272" y="148590"/>
                  </a:lnTo>
                  <a:lnTo>
                    <a:pt x="2176272" y="743712"/>
                  </a:lnTo>
                  <a:lnTo>
                    <a:pt x="2168719" y="790474"/>
                  </a:lnTo>
                  <a:lnTo>
                    <a:pt x="2147669" y="831238"/>
                  </a:lnTo>
                  <a:lnTo>
                    <a:pt x="2115537" y="863480"/>
                  </a:lnTo>
                  <a:lnTo>
                    <a:pt x="2074737" y="884675"/>
                  </a:lnTo>
                  <a:lnTo>
                    <a:pt x="2027682" y="892302"/>
                  </a:lnTo>
                  <a:lnTo>
                    <a:pt x="148590" y="892302"/>
                  </a:lnTo>
                  <a:lnTo>
                    <a:pt x="101827" y="884675"/>
                  </a:lnTo>
                  <a:lnTo>
                    <a:pt x="61063" y="863480"/>
                  </a:lnTo>
                  <a:lnTo>
                    <a:pt x="28821" y="831238"/>
                  </a:lnTo>
                  <a:lnTo>
                    <a:pt x="7626" y="790474"/>
                  </a:lnTo>
                  <a:lnTo>
                    <a:pt x="0" y="743712"/>
                  </a:lnTo>
                  <a:lnTo>
                    <a:pt x="0" y="148590"/>
                  </a:lnTo>
                  <a:close/>
                </a:path>
              </a:pathLst>
            </a:custGeom>
            <a:ln w="19037">
              <a:solidFill>
                <a:srgbClr val="FF0000"/>
              </a:solidFill>
            </a:ln>
          </p:spPr>
          <p:txBody>
            <a:bodyPr wrap="square" lIns="0" tIns="0" rIns="0" bIns="0" rtlCol="0"/>
            <a:lstStyle/>
            <a:p/>
          </p:txBody>
        </p:sp>
      </p:grpSp>
      <p:pic>
        <p:nvPicPr>
          <p:cNvPr id="13" name="object 13" descr=""/>
          <p:cNvPicPr/>
          <p:nvPr/>
        </p:nvPicPr>
        <p:blipFill>
          <a:blip r:embed="rId4" cstate="print"/>
          <a:stretch>
            <a:fillRect/>
          </a:stretch>
        </p:blipFill>
        <p:spPr>
          <a:xfrm>
            <a:off x="1093469" y="1975866"/>
            <a:ext cx="5586291" cy="756666"/>
          </a:xfrm>
          <a:prstGeom prst="rect">
            <a:avLst/>
          </a:prstGeom>
        </p:spPr>
      </p:pic>
      <p:sp>
        <p:nvSpPr>
          <p:cNvPr id="14" name="object 14" descr=""/>
          <p:cNvSpPr txBox="1"/>
          <p:nvPr/>
        </p:nvSpPr>
        <p:spPr>
          <a:xfrm>
            <a:off x="5310632" y="2086605"/>
            <a:ext cx="254000" cy="299720"/>
          </a:xfrm>
          <a:prstGeom prst="rect">
            <a:avLst/>
          </a:prstGeom>
        </p:spPr>
        <p:txBody>
          <a:bodyPr wrap="square" lIns="0" tIns="12700" rIns="0" bIns="0" rtlCol="0" vert="horz">
            <a:spAutoFit/>
          </a:bodyPr>
          <a:lstStyle/>
          <a:p>
            <a:pPr marL="12700">
              <a:lnSpc>
                <a:spcPct val="100000"/>
              </a:lnSpc>
              <a:spcBef>
                <a:spcPts val="100"/>
              </a:spcBef>
            </a:pPr>
            <a:r>
              <a:rPr dirty="0" sz="1800" spc="-50">
                <a:solidFill>
                  <a:srgbClr val="FF0000"/>
                </a:solidFill>
                <a:latin typeface="MS Mincho"/>
                <a:cs typeface="MS Mincho"/>
              </a:rPr>
              <a:t>②</a:t>
            </a:r>
            <a:endParaRPr sz="1800">
              <a:latin typeface="MS Mincho"/>
              <a:cs typeface="MS Mincho"/>
            </a:endParaRPr>
          </a:p>
        </p:txBody>
      </p:sp>
      <p:sp>
        <p:nvSpPr>
          <p:cNvPr id="15" name="object 15" descr=""/>
          <p:cNvSpPr txBox="1"/>
          <p:nvPr/>
        </p:nvSpPr>
        <p:spPr>
          <a:xfrm>
            <a:off x="1860303" y="2404360"/>
            <a:ext cx="254000" cy="299720"/>
          </a:xfrm>
          <a:prstGeom prst="rect">
            <a:avLst/>
          </a:prstGeom>
        </p:spPr>
        <p:txBody>
          <a:bodyPr wrap="square" lIns="0" tIns="12700" rIns="0" bIns="0" rtlCol="0" vert="horz">
            <a:spAutoFit/>
          </a:bodyPr>
          <a:lstStyle/>
          <a:p>
            <a:pPr marL="12700">
              <a:lnSpc>
                <a:spcPct val="100000"/>
              </a:lnSpc>
              <a:spcBef>
                <a:spcPts val="100"/>
              </a:spcBef>
            </a:pPr>
            <a:r>
              <a:rPr dirty="0" sz="1800" spc="-50">
                <a:solidFill>
                  <a:srgbClr val="FF0000"/>
                </a:solidFill>
                <a:latin typeface="MS Mincho"/>
                <a:cs typeface="MS Mincho"/>
              </a:rPr>
              <a:t>③</a:t>
            </a:r>
            <a:endParaRPr sz="1800">
              <a:latin typeface="MS Mincho"/>
              <a:cs typeface="MS Mincho"/>
            </a:endParaRPr>
          </a:p>
        </p:txBody>
      </p:sp>
      <p:grpSp>
        <p:nvGrpSpPr>
          <p:cNvPr id="16" name="object 16" descr=""/>
          <p:cNvGrpSpPr/>
          <p:nvPr/>
        </p:nvGrpSpPr>
        <p:grpSpPr>
          <a:xfrm>
            <a:off x="1212729" y="2115699"/>
            <a:ext cx="5070475" cy="589915"/>
            <a:chOff x="1212729" y="2115699"/>
            <a:chExt cx="5070475" cy="589915"/>
          </a:xfrm>
        </p:grpSpPr>
        <p:sp>
          <p:nvSpPr>
            <p:cNvPr id="17" name="object 17" descr=""/>
            <p:cNvSpPr/>
            <p:nvPr/>
          </p:nvSpPr>
          <p:spPr>
            <a:xfrm>
              <a:off x="1222248" y="2462022"/>
              <a:ext cx="616585" cy="234315"/>
            </a:xfrm>
            <a:custGeom>
              <a:avLst/>
              <a:gdLst/>
              <a:ahLst/>
              <a:cxnLst/>
              <a:rect l="l" t="t" r="r" b="b"/>
              <a:pathLst>
                <a:path w="616585" h="234314">
                  <a:moveTo>
                    <a:pt x="0" y="38861"/>
                  </a:moveTo>
                  <a:lnTo>
                    <a:pt x="3083" y="23788"/>
                  </a:lnTo>
                  <a:lnTo>
                    <a:pt x="11525" y="11429"/>
                  </a:lnTo>
                  <a:lnTo>
                    <a:pt x="24110" y="3071"/>
                  </a:lnTo>
                  <a:lnTo>
                    <a:pt x="39624" y="0"/>
                  </a:lnTo>
                  <a:lnTo>
                    <a:pt x="577596" y="0"/>
                  </a:lnTo>
                  <a:lnTo>
                    <a:pt x="592669" y="3071"/>
                  </a:lnTo>
                  <a:lnTo>
                    <a:pt x="605028" y="11429"/>
                  </a:lnTo>
                  <a:lnTo>
                    <a:pt x="613386" y="23788"/>
                  </a:lnTo>
                  <a:lnTo>
                    <a:pt x="616458" y="38861"/>
                  </a:lnTo>
                  <a:lnTo>
                    <a:pt x="616458" y="195071"/>
                  </a:lnTo>
                  <a:lnTo>
                    <a:pt x="613386" y="210145"/>
                  </a:lnTo>
                  <a:lnTo>
                    <a:pt x="605028" y="222503"/>
                  </a:lnTo>
                  <a:lnTo>
                    <a:pt x="592669" y="230862"/>
                  </a:lnTo>
                  <a:lnTo>
                    <a:pt x="577596" y="233933"/>
                  </a:lnTo>
                  <a:lnTo>
                    <a:pt x="39624" y="233933"/>
                  </a:lnTo>
                  <a:lnTo>
                    <a:pt x="24110" y="230862"/>
                  </a:lnTo>
                  <a:lnTo>
                    <a:pt x="11525" y="222503"/>
                  </a:lnTo>
                  <a:lnTo>
                    <a:pt x="3083" y="210145"/>
                  </a:lnTo>
                  <a:lnTo>
                    <a:pt x="0" y="195071"/>
                  </a:lnTo>
                  <a:lnTo>
                    <a:pt x="0" y="38861"/>
                  </a:lnTo>
                  <a:close/>
                </a:path>
              </a:pathLst>
            </a:custGeom>
            <a:ln w="19037">
              <a:solidFill>
                <a:srgbClr val="FF0000"/>
              </a:solidFill>
            </a:ln>
          </p:spPr>
          <p:txBody>
            <a:bodyPr wrap="square" lIns="0" tIns="0" rIns="0" bIns="0" rtlCol="0"/>
            <a:lstStyle/>
            <a:p/>
          </p:txBody>
        </p:sp>
        <p:sp>
          <p:nvSpPr>
            <p:cNvPr id="18" name="object 18" descr=""/>
            <p:cNvSpPr/>
            <p:nvPr/>
          </p:nvSpPr>
          <p:spPr>
            <a:xfrm>
              <a:off x="5657087" y="2125217"/>
              <a:ext cx="616585" cy="234950"/>
            </a:xfrm>
            <a:custGeom>
              <a:avLst/>
              <a:gdLst/>
              <a:ahLst/>
              <a:cxnLst/>
              <a:rect l="l" t="t" r="r" b="b"/>
              <a:pathLst>
                <a:path w="616585" h="234950">
                  <a:moveTo>
                    <a:pt x="0" y="39624"/>
                  </a:moveTo>
                  <a:lnTo>
                    <a:pt x="3071" y="24110"/>
                  </a:lnTo>
                  <a:lnTo>
                    <a:pt x="11429" y="11525"/>
                  </a:lnTo>
                  <a:lnTo>
                    <a:pt x="23788" y="3083"/>
                  </a:lnTo>
                  <a:lnTo>
                    <a:pt x="38862" y="0"/>
                  </a:lnTo>
                  <a:lnTo>
                    <a:pt x="577596" y="0"/>
                  </a:lnTo>
                  <a:lnTo>
                    <a:pt x="592669" y="3083"/>
                  </a:lnTo>
                  <a:lnTo>
                    <a:pt x="605028" y="11525"/>
                  </a:lnTo>
                  <a:lnTo>
                    <a:pt x="613386" y="24110"/>
                  </a:lnTo>
                  <a:lnTo>
                    <a:pt x="616458" y="39624"/>
                  </a:lnTo>
                  <a:lnTo>
                    <a:pt x="616458" y="195834"/>
                  </a:lnTo>
                  <a:lnTo>
                    <a:pt x="613386" y="210907"/>
                  </a:lnTo>
                  <a:lnTo>
                    <a:pt x="605028" y="223266"/>
                  </a:lnTo>
                  <a:lnTo>
                    <a:pt x="592669" y="231624"/>
                  </a:lnTo>
                  <a:lnTo>
                    <a:pt x="577596" y="234696"/>
                  </a:lnTo>
                  <a:lnTo>
                    <a:pt x="38862" y="234696"/>
                  </a:lnTo>
                  <a:lnTo>
                    <a:pt x="23788" y="231624"/>
                  </a:lnTo>
                  <a:lnTo>
                    <a:pt x="11429" y="223266"/>
                  </a:lnTo>
                  <a:lnTo>
                    <a:pt x="3071" y="210907"/>
                  </a:lnTo>
                  <a:lnTo>
                    <a:pt x="0" y="195834"/>
                  </a:lnTo>
                  <a:lnTo>
                    <a:pt x="0" y="39624"/>
                  </a:lnTo>
                  <a:close/>
                </a:path>
              </a:pathLst>
            </a:custGeom>
            <a:ln w="19037">
              <a:solidFill>
                <a:srgbClr val="FF0000"/>
              </a:solidFill>
            </a:ln>
          </p:spPr>
          <p:txBody>
            <a:bodyPr wrap="square" lIns="0" tIns="0" rIns="0" bIns="0" rtlCol="0"/>
            <a:lstStyle/>
            <a:p/>
          </p:txBody>
        </p:sp>
      </p:grpSp>
      <p:sp>
        <p:nvSpPr>
          <p:cNvPr id="19" name="object 19" descr=""/>
          <p:cNvSpPr txBox="1">
            <a:spLocks noGrp="1"/>
          </p:cNvSpPr>
          <p:nvPr>
            <p:ph type="sldNum" idx="7" sz="quarter"/>
          </p:nvPr>
        </p:nvSpPr>
        <p:spPr>
          <a:prstGeom prst="rect"/>
        </p:spPr>
        <p:txBody>
          <a:bodyPr wrap="square" lIns="0" tIns="9525" rIns="0" bIns="0" rtlCol="0" vert="horz">
            <a:spAutoFit/>
          </a:bodyPr>
          <a:lstStyle/>
          <a:p>
            <a:pPr marL="38100">
              <a:lnSpc>
                <a:spcPct val="100000"/>
              </a:lnSpc>
              <a:spcBef>
                <a:spcPts val="75"/>
              </a:spcBef>
            </a:pPr>
            <a:r>
              <a:rPr dirty="0" spc="-25"/>
              <a:t>2</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descr=""/>
          <p:cNvGrpSpPr/>
          <p:nvPr/>
        </p:nvGrpSpPr>
        <p:grpSpPr>
          <a:xfrm>
            <a:off x="1623060" y="7298435"/>
            <a:ext cx="4705350" cy="2663190"/>
            <a:chOff x="1623060" y="7298435"/>
            <a:chExt cx="4705350" cy="2663190"/>
          </a:xfrm>
        </p:grpSpPr>
        <p:pic>
          <p:nvPicPr>
            <p:cNvPr id="3" name="object 3" descr=""/>
            <p:cNvPicPr/>
            <p:nvPr/>
          </p:nvPicPr>
          <p:blipFill>
            <a:blip r:embed="rId2" cstate="print"/>
            <a:stretch>
              <a:fillRect/>
            </a:stretch>
          </p:blipFill>
          <p:spPr>
            <a:xfrm>
              <a:off x="1623060" y="7298435"/>
              <a:ext cx="4699254" cy="2663190"/>
            </a:xfrm>
            <a:prstGeom prst="rect">
              <a:avLst/>
            </a:prstGeom>
          </p:spPr>
        </p:pic>
        <p:pic>
          <p:nvPicPr>
            <p:cNvPr id="4" name="object 4" descr=""/>
            <p:cNvPicPr/>
            <p:nvPr/>
          </p:nvPicPr>
          <p:blipFill>
            <a:blip r:embed="rId3" cstate="print"/>
            <a:stretch>
              <a:fillRect/>
            </a:stretch>
          </p:blipFill>
          <p:spPr>
            <a:xfrm>
              <a:off x="1633728" y="7298435"/>
              <a:ext cx="4694682" cy="240030"/>
            </a:xfrm>
            <a:prstGeom prst="rect">
              <a:avLst/>
            </a:prstGeom>
          </p:spPr>
        </p:pic>
        <p:pic>
          <p:nvPicPr>
            <p:cNvPr id="5" name="object 5" descr=""/>
            <p:cNvPicPr/>
            <p:nvPr/>
          </p:nvPicPr>
          <p:blipFill>
            <a:blip r:embed="rId4" cstate="print"/>
            <a:stretch>
              <a:fillRect/>
            </a:stretch>
          </p:blipFill>
          <p:spPr>
            <a:xfrm>
              <a:off x="5606795" y="7901177"/>
              <a:ext cx="212598" cy="121919"/>
            </a:xfrm>
            <a:prstGeom prst="rect">
              <a:avLst/>
            </a:prstGeom>
          </p:spPr>
        </p:pic>
        <p:sp>
          <p:nvSpPr>
            <p:cNvPr id="6" name="object 6" descr=""/>
            <p:cNvSpPr/>
            <p:nvPr/>
          </p:nvSpPr>
          <p:spPr>
            <a:xfrm>
              <a:off x="5723381" y="7773923"/>
              <a:ext cx="494030" cy="135890"/>
            </a:xfrm>
            <a:custGeom>
              <a:avLst/>
              <a:gdLst/>
              <a:ahLst/>
              <a:cxnLst/>
              <a:rect l="l" t="t" r="r" b="b"/>
              <a:pathLst>
                <a:path w="494029" h="135890">
                  <a:moveTo>
                    <a:pt x="0" y="22098"/>
                  </a:moveTo>
                  <a:lnTo>
                    <a:pt x="1738" y="13501"/>
                  </a:lnTo>
                  <a:lnTo>
                    <a:pt x="6477" y="6477"/>
                  </a:lnTo>
                  <a:lnTo>
                    <a:pt x="13501" y="1738"/>
                  </a:lnTo>
                  <a:lnTo>
                    <a:pt x="22098" y="0"/>
                  </a:lnTo>
                  <a:lnTo>
                    <a:pt x="470916" y="0"/>
                  </a:lnTo>
                  <a:lnTo>
                    <a:pt x="479952" y="1738"/>
                  </a:lnTo>
                  <a:lnTo>
                    <a:pt x="487203" y="6477"/>
                  </a:lnTo>
                  <a:lnTo>
                    <a:pt x="492025" y="13501"/>
                  </a:lnTo>
                  <a:lnTo>
                    <a:pt x="493776" y="22098"/>
                  </a:lnTo>
                  <a:lnTo>
                    <a:pt x="493776" y="112776"/>
                  </a:lnTo>
                  <a:lnTo>
                    <a:pt x="492025" y="121812"/>
                  </a:lnTo>
                  <a:lnTo>
                    <a:pt x="487203" y="129063"/>
                  </a:lnTo>
                  <a:lnTo>
                    <a:pt x="479952" y="133885"/>
                  </a:lnTo>
                  <a:lnTo>
                    <a:pt x="470916" y="135636"/>
                  </a:lnTo>
                  <a:lnTo>
                    <a:pt x="22098" y="135636"/>
                  </a:lnTo>
                  <a:lnTo>
                    <a:pt x="13501" y="133885"/>
                  </a:lnTo>
                  <a:lnTo>
                    <a:pt x="6476" y="129063"/>
                  </a:lnTo>
                  <a:lnTo>
                    <a:pt x="1738" y="121812"/>
                  </a:lnTo>
                  <a:lnTo>
                    <a:pt x="0" y="112776"/>
                  </a:lnTo>
                  <a:lnTo>
                    <a:pt x="0" y="22098"/>
                  </a:lnTo>
                  <a:close/>
                </a:path>
              </a:pathLst>
            </a:custGeom>
            <a:ln w="19037">
              <a:solidFill>
                <a:srgbClr val="FF0000"/>
              </a:solidFill>
            </a:ln>
          </p:spPr>
          <p:txBody>
            <a:bodyPr wrap="square" lIns="0" tIns="0" rIns="0" bIns="0" rtlCol="0"/>
            <a:lstStyle/>
            <a:p/>
          </p:txBody>
        </p:sp>
        <p:sp>
          <p:nvSpPr>
            <p:cNvPr id="7" name="object 7" descr=""/>
            <p:cNvSpPr/>
            <p:nvPr/>
          </p:nvSpPr>
          <p:spPr>
            <a:xfrm>
              <a:off x="3671316" y="7747253"/>
              <a:ext cx="1935480" cy="1014730"/>
            </a:xfrm>
            <a:custGeom>
              <a:avLst/>
              <a:gdLst/>
              <a:ahLst/>
              <a:cxnLst/>
              <a:rect l="l" t="t" r="r" b="b"/>
              <a:pathLst>
                <a:path w="1935479" h="1014729">
                  <a:moveTo>
                    <a:pt x="0" y="169164"/>
                  </a:moveTo>
                  <a:lnTo>
                    <a:pt x="6074" y="124089"/>
                  </a:lnTo>
                  <a:lnTo>
                    <a:pt x="23198" y="83650"/>
                  </a:lnTo>
                  <a:lnTo>
                    <a:pt x="49720" y="49434"/>
                  </a:lnTo>
                  <a:lnTo>
                    <a:pt x="83989" y="23029"/>
                  </a:lnTo>
                  <a:lnTo>
                    <a:pt x="124354" y="6021"/>
                  </a:lnTo>
                  <a:lnTo>
                    <a:pt x="169164" y="0"/>
                  </a:lnTo>
                  <a:lnTo>
                    <a:pt x="1766316" y="0"/>
                  </a:lnTo>
                  <a:lnTo>
                    <a:pt x="1811390" y="6021"/>
                  </a:lnTo>
                  <a:lnTo>
                    <a:pt x="1851829" y="23029"/>
                  </a:lnTo>
                  <a:lnTo>
                    <a:pt x="1886045" y="49434"/>
                  </a:lnTo>
                  <a:lnTo>
                    <a:pt x="1912450" y="83650"/>
                  </a:lnTo>
                  <a:lnTo>
                    <a:pt x="1929458" y="124089"/>
                  </a:lnTo>
                  <a:lnTo>
                    <a:pt x="1935480" y="169164"/>
                  </a:lnTo>
                  <a:lnTo>
                    <a:pt x="1935480" y="845058"/>
                  </a:lnTo>
                  <a:lnTo>
                    <a:pt x="1929458" y="890132"/>
                  </a:lnTo>
                  <a:lnTo>
                    <a:pt x="1912450" y="930571"/>
                  </a:lnTo>
                  <a:lnTo>
                    <a:pt x="1886045" y="964787"/>
                  </a:lnTo>
                  <a:lnTo>
                    <a:pt x="1851829" y="991192"/>
                  </a:lnTo>
                  <a:lnTo>
                    <a:pt x="1811390" y="1008200"/>
                  </a:lnTo>
                  <a:lnTo>
                    <a:pt x="1766316" y="1014222"/>
                  </a:lnTo>
                  <a:lnTo>
                    <a:pt x="169164" y="1014222"/>
                  </a:lnTo>
                  <a:lnTo>
                    <a:pt x="124354" y="1008200"/>
                  </a:lnTo>
                  <a:lnTo>
                    <a:pt x="83989" y="991192"/>
                  </a:lnTo>
                  <a:lnTo>
                    <a:pt x="49720" y="964787"/>
                  </a:lnTo>
                  <a:lnTo>
                    <a:pt x="23198" y="930571"/>
                  </a:lnTo>
                  <a:lnTo>
                    <a:pt x="6074" y="890132"/>
                  </a:lnTo>
                  <a:lnTo>
                    <a:pt x="0" y="845058"/>
                  </a:lnTo>
                  <a:lnTo>
                    <a:pt x="0" y="169164"/>
                  </a:lnTo>
                  <a:close/>
                </a:path>
              </a:pathLst>
            </a:custGeom>
            <a:ln w="19037">
              <a:solidFill>
                <a:srgbClr val="FF0000"/>
              </a:solidFill>
            </a:ln>
          </p:spPr>
          <p:txBody>
            <a:bodyPr wrap="square" lIns="0" tIns="0" rIns="0" bIns="0" rtlCol="0"/>
            <a:lstStyle/>
            <a:p/>
          </p:txBody>
        </p:sp>
      </p:grpSp>
      <p:sp>
        <p:nvSpPr>
          <p:cNvPr id="8" name="object 8" descr=""/>
          <p:cNvSpPr txBox="1"/>
          <p:nvPr/>
        </p:nvSpPr>
        <p:spPr>
          <a:xfrm>
            <a:off x="1267460" y="6400286"/>
            <a:ext cx="5203825" cy="770890"/>
          </a:xfrm>
          <a:prstGeom prst="rect">
            <a:avLst/>
          </a:prstGeom>
        </p:spPr>
        <p:txBody>
          <a:bodyPr wrap="square" lIns="0" tIns="12065" rIns="0" bIns="0" rtlCol="0" vert="horz">
            <a:spAutoFit/>
          </a:bodyPr>
          <a:lstStyle/>
          <a:p>
            <a:pPr marL="152400" indent="-139700">
              <a:lnSpc>
                <a:spcPct val="100000"/>
              </a:lnSpc>
              <a:spcBef>
                <a:spcPts val="95"/>
              </a:spcBef>
              <a:buSzPct val="90909"/>
              <a:buFont typeface="MS Mincho"/>
              <a:buChar char="●"/>
              <a:tabLst>
                <a:tab pos="152400" algn="l"/>
                <a:tab pos="1827530" algn="l"/>
              </a:tabLst>
            </a:pPr>
            <a:r>
              <a:rPr dirty="0" sz="1100" spc="-20">
                <a:latin typeface="MS Mincho"/>
                <a:cs typeface="MS Mincho"/>
              </a:rPr>
              <a:t>レセプトの</a:t>
            </a:r>
            <a:r>
              <a:rPr dirty="0" sz="1100" spc="-10">
                <a:latin typeface="MS Mincho"/>
                <a:cs typeface="MS Mincho"/>
              </a:rPr>
              <a:t>付</a:t>
            </a:r>
            <a:r>
              <a:rPr dirty="0" sz="1100" spc="-20">
                <a:latin typeface="MS Mincho"/>
                <a:cs typeface="MS Mincho"/>
              </a:rPr>
              <a:t>箋メモ入</a:t>
            </a:r>
            <a:r>
              <a:rPr dirty="0" sz="1100" spc="-50">
                <a:latin typeface="MS Mincho"/>
                <a:cs typeface="MS Mincho"/>
              </a:rPr>
              <a:t>力</a:t>
            </a:r>
            <a:r>
              <a:rPr dirty="0" sz="1100">
                <a:latin typeface="MS Mincho"/>
                <a:cs typeface="MS Mincho"/>
              </a:rPr>
              <a:t>	</a:t>
            </a:r>
            <a:r>
              <a:rPr dirty="0" sz="1100" spc="-20">
                <a:latin typeface="MS Mincho"/>
                <a:cs typeface="MS Mincho"/>
              </a:rPr>
              <a:t>（操作</a:t>
            </a:r>
            <a:r>
              <a:rPr dirty="0" sz="1100" spc="-10">
                <a:latin typeface="MS Mincho"/>
                <a:cs typeface="MS Mincho"/>
              </a:rPr>
              <a:t>マ</a:t>
            </a:r>
            <a:r>
              <a:rPr dirty="0" sz="1100" spc="-20">
                <a:latin typeface="MS Mincho"/>
                <a:cs typeface="MS Mincho"/>
              </a:rPr>
              <a:t>ニュアル</a:t>
            </a:r>
            <a:r>
              <a:rPr dirty="0" sz="1100" spc="-10">
                <a:latin typeface="MS Mincho"/>
                <a:cs typeface="MS Mincho"/>
              </a:rPr>
              <a:t>Ｐ28</a:t>
            </a:r>
            <a:r>
              <a:rPr dirty="0" sz="1100" spc="-20">
                <a:latin typeface="MS Mincho"/>
                <a:cs typeface="MS Mincho"/>
              </a:rPr>
              <a:t>参照</a:t>
            </a:r>
            <a:r>
              <a:rPr dirty="0" sz="1100" spc="-50">
                <a:latin typeface="MS Mincho"/>
                <a:cs typeface="MS Mincho"/>
              </a:rPr>
              <a:t>）</a:t>
            </a:r>
            <a:endParaRPr sz="1100">
              <a:latin typeface="MS Mincho"/>
              <a:cs typeface="MS Mincho"/>
            </a:endParaRPr>
          </a:p>
          <a:p>
            <a:pPr marL="443865" marR="5080">
              <a:lnSpc>
                <a:spcPct val="125000"/>
              </a:lnSpc>
              <a:spcBef>
                <a:spcPts val="1250"/>
              </a:spcBef>
            </a:pPr>
            <a:r>
              <a:rPr dirty="0" sz="1100" spc="-25">
                <a:latin typeface="MS Mincho"/>
                <a:cs typeface="MS Mincho"/>
              </a:rPr>
              <a:t>詳細レセプトで「電子付箋」にチェックを入れると付箋メモ入力ダイアログ画面がオフになり、付箋メモを入力できます。</a:t>
            </a:r>
            <a:endParaRPr sz="1100">
              <a:latin typeface="MS Mincho"/>
              <a:cs typeface="MS Mincho"/>
            </a:endParaRPr>
          </a:p>
        </p:txBody>
      </p:sp>
      <p:sp>
        <p:nvSpPr>
          <p:cNvPr id="9" name="object 9" descr=""/>
          <p:cNvSpPr txBox="1"/>
          <p:nvPr/>
        </p:nvSpPr>
        <p:spPr>
          <a:xfrm>
            <a:off x="3688841" y="8769095"/>
            <a:ext cx="1735455" cy="261620"/>
          </a:xfrm>
          <a:prstGeom prst="rect">
            <a:avLst/>
          </a:prstGeom>
          <a:solidFill>
            <a:srgbClr val="FFFFFF"/>
          </a:solidFill>
        </p:spPr>
        <p:txBody>
          <a:bodyPr wrap="square" lIns="0" tIns="49530" rIns="0" bIns="0" rtlCol="0" vert="horz">
            <a:spAutoFit/>
          </a:bodyPr>
          <a:lstStyle/>
          <a:p>
            <a:pPr marL="91440">
              <a:lnSpc>
                <a:spcPct val="100000"/>
              </a:lnSpc>
              <a:spcBef>
                <a:spcPts val="390"/>
              </a:spcBef>
            </a:pPr>
            <a:r>
              <a:rPr dirty="0" sz="1100" spc="-25">
                <a:solidFill>
                  <a:srgbClr val="FF0000"/>
                </a:solidFill>
                <a:latin typeface="MS Gothic"/>
                <a:cs typeface="MS Gothic"/>
              </a:rPr>
              <a:t>付箋メモ入力ダイアログ</a:t>
            </a:r>
            <a:endParaRPr sz="1100">
              <a:latin typeface="MS Gothic"/>
              <a:cs typeface="MS Gothic"/>
            </a:endParaRPr>
          </a:p>
        </p:txBody>
      </p:sp>
      <p:sp>
        <p:nvSpPr>
          <p:cNvPr id="10" name="object 10" descr=""/>
          <p:cNvSpPr txBox="1"/>
          <p:nvPr/>
        </p:nvSpPr>
        <p:spPr>
          <a:xfrm>
            <a:off x="1152397" y="544004"/>
            <a:ext cx="4286885" cy="502920"/>
          </a:xfrm>
          <a:prstGeom prst="rect">
            <a:avLst/>
          </a:prstGeom>
        </p:spPr>
        <p:txBody>
          <a:bodyPr wrap="square" lIns="0" tIns="83185" rIns="0" bIns="0" rtlCol="0" vert="horz">
            <a:spAutoFit/>
          </a:bodyPr>
          <a:lstStyle/>
          <a:p>
            <a:pPr marL="152400" indent="-139700">
              <a:lnSpc>
                <a:spcPct val="100000"/>
              </a:lnSpc>
              <a:spcBef>
                <a:spcPts val="655"/>
              </a:spcBef>
              <a:buSzPct val="90909"/>
              <a:buFont typeface="MS Mincho"/>
              <a:buChar char="●"/>
              <a:tabLst>
                <a:tab pos="152400" algn="l"/>
              </a:tabLst>
            </a:pPr>
            <a:r>
              <a:rPr dirty="0" sz="1100" spc="-25">
                <a:latin typeface="MS Mincho"/>
                <a:cs typeface="MS Mincho"/>
              </a:rPr>
              <a:t>レセプト点検画面での電子付箋印刷について</a:t>
            </a:r>
            <a:endParaRPr sz="1100">
              <a:latin typeface="MS Mincho"/>
              <a:cs typeface="MS Mincho"/>
            </a:endParaRPr>
          </a:p>
          <a:p>
            <a:pPr marL="85725">
              <a:lnSpc>
                <a:spcPct val="100000"/>
              </a:lnSpc>
              <a:spcBef>
                <a:spcPts val="560"/>
              </a:spcBef>
            </a:pPr>
            <a:r>
              <a:rPr dirty="0" sz="1100" spc="-25">
                <a:latin typeface="MS Mincho"/>
                <a:cs typeface="MS Mincho"/>
              </a:rPr>
              <a:t>「点検業務」 &gt;レセプト検索リストでも電子付箋を印刷できます。</a:t>
            </a:r>
            <a:endParaRPr sz="1100">
              <a:latin typeface="MS Mincho"/>
              <a:cs typeface="MS Mincho"/>
            </a:endParaRPr>
          </a:p>
        </p:txBody>
      </p:sp>
      <p:grpSp>
        <p:nvGrpSpPr>
          <p:cNvPr id="11" name="object 11" descr=""/>
          <p:cNvGrpSpPr/>
          <p:nvPr/>
        </p:nvGrpSpPr>
        <p:grpSpPr>
          <a:xfrm>
            <a:off x="1728216" y="1153642"/>
            <a:ext cx="4318635" cy="2557780"/>
            <a:chOff x="1728216" y="1153642"/>
            <a:chExt cx="4318635" cy="2557780"/>
          </a:xfrm>
        </p:grpSpPr>
        <p:pic>
          <p:nvPicPr>
            <p:cNvPr id="12" name="object 12" descr=""/>
            <p:cNvPicPr/>
            <p:nvPr/>
          </p:nvPicPr>
          <p:blipFill>
            <a:blip r:embed="rId5" cstate="print"/>
            <a:stretch>
              <a:fillRect/>
            </a:stretch>
          </p:blipFill>
          <p:spPr>
            <a:xfrm>
              <a:off x="1728216" y="1153642"/>
              <a:ext cx="4318254" cy="2557297"/>
            </a:xfrm>
            <a:prstGeom prst="rect">
              <a:avLst/>
            </a:prstGeom>
          </p:spPr>
        </p:pic>
        <p:pic>
          <p:nvPicPr>
            <p:cNvPr id="13" name="object 13" descr=""/>
            <p:cNvPicPr/>
            <p:nvPr/>
          </p:nvPicPr>
          <p:blipFill>
            <a:blip r:embed="rId6" cstate="print"/>
            <a:stretch>
              <a:fillRect/>
            </a:stretch>
          </p:blipFill>
          <p:spPr>
            <a:xfrm>
              <a:off x="1735836" y="1156715"/>
              <a:ext cx="4303014" cy="489203"/>
            </a:xfrm>
            <a:prstGeom prst="rect">
              <a:avLst/>
            </a:prstGeom>
          </p:spPr>
        </p:pic>
      </p:grpSp>
      <p:sp>
        <p:nvSpPr>
          <p:cNvPr id="14" name="object 14" descr=""/>
          <p:cNvSpPr txBox="1"/>
          <p:nvPr/>
        </p:nvSpPr>
        <p:spPr>
          <a:xfrm>
            <a:off x="3458717" y="1265682"/>
            <a:ext cx="1030605" cy="261620"/>
          </a:xfrm>
          <a:prstGeom prst="rect">
            <a:avLst/>
          </a:prstGeom>
          <a:solidFill>
            <a:srgbClr val="FFFFFF"/>
          </a:solidFill>
        </p:spPr>
        <p:txBody>
          <a:bodyPr wrap="square" lIns="0" tIns="48895" rIns="0" bIns="0" rtlCol="0" vert="horz">
            <a:spAutoFit/>
          </a:bodyPr>
          <a:lstStyle/>
          <a:p>
            <a:pPr marL="91440">
              <a:lnSpc>
                <a:spcPct val="100000"/>
              </a:lnSpc>
              <a:spcBef>
                <a:spcPts val="385"/>
              </a:spcBef>
            </a:pPr>
            <a:r>
              <a:rPr dirty="0" sz="1100" spc="-25">
                <a:solidFill>
                  <a:srgbClr val="FF0000"/>
                </a:solidFill>
                <a:latin typeface="MS Gothic"/>
                <a:cs typeface="MS Gothic"/>
              </a:rPr>
              <a:t>電子付箋印刷</a:t>
            </a:r>
            <a:endParaRPr sz="1100">
              <a:latin typeface="MS Gothic"/>
              <a:cs typeface="MS Gothic"/>
            </a:endParaRPr>
          </a:p>
        </p:txBody>
      </p:sp>
      <p:grpSp>
        <p:nvGrpSpPr>
          <p:cNvPr id="15" name="object 15" descr=""/>
          <p:cNvGrpSpPr/>
          <p:nvPr/>
        </p:nvGrpSpPr>
        <p:grpSpPr>
          <a:xfrm>
            <a:off x="3918965" y="1577339"/>
            <a:ext cx="2836545" cy="1648460"/>
            <a:chOff x="3918965" y="1577339"/>
            <a:chExt cx="2836545" cy="1648460"/>
          </a:xfrm>
        </p:grpSpPr>
        <p:sp>
          <p:nvSpPr>
            <p:cNvPr id="16" name="object 16" descr=""/>
            <p:cNvSpPr/>
            <p:nvPr/>
          </p:nvSpPr>
          <p:spPr>
            <a:xfrm>
              <a:off x="4321301" y="1577339"/>
              <a:ext cx="845185" cy="274320"/>
            </a:xfrm>
            <a:custGeom>
              <a:avLst/>
              <a:gdLst/>
              <a:ahLst/>
              <a:cxnLst/>
              <a:rect l="l" t="t" r="r" b="b"/>
              <a:pathLst>
                <a:path w="845185" h="274319">
                  <a:moveTo>
                    <a:pt x="769481" y="247032"/>
                  </a:moveTo>
                  <a:lnTo>
                    <a:pt x="761238" y="274320"/>
                  </a:lnTo>
                  <a:lnTo>
                    <a:pt x="845058" y="259842"/>
                  </a:lnTo>
                  <a:lnTo>
                    <a:pt x="835438" y="250697"/>
                  </a:lnTo>
                  <a:lnTo>
                    <a:pt x="781812" y="250697"/>
                  </a:lnTo>
                  <a:lnTo>
                    <a:pt x="769481" y="247032"/>
                  </a:lnTo>
                  <a:close/>
                </a:path>
                <a:path w="845185" h="274319">
                  <a:moveTo>
                    <a:pt x="774989" y="228796"/>
                  </a:moveTo>
                  <a:lnTo>
                    <a:pt x="769481" y="247032"/>
                  </a:lnTo>
                  <a:lnTo>
                    <a:pt x="781812" y="250697"/>
                  </a:lnTo>
                  <a:lnTo>
                    <a:pt x="787146" y="232410"/>
                  </a:lnTo>
                  <a:lnTo>
                    <a:pt x="774989" y="228796"/>
                  </a:lnTo>
                  <a:close/>
                </a:path>
                <a:path w="845185" h="274319">
                  <a:moveTo>
                    <a:pt x="783336" y="201168"/>
                  </a:moveTo>
                  <a:lnTo>
                    <a:pt x="774989" y="228796"/>
                  </a:lnTo>
                  <a:lnTo>
                    <a:pt x="787146" y="232410"/>
                  </a:lnTo>
                  <a:lnTo>
                    <a:pt x="781812" y="250697"/>
                  </a:lnTo>
                  <a:lnTo>
                    <a:pt x="835438" y="250697"/>
                  </a:lnTo>
                  <a:lnTo>
                    <a:pt x="783336" y="201168"/>
                  </a:lnTo>
                  <a:close/>
                </a:path>
                <a:path w="845185" h="274319">
                  <a:moveTo>
                    <a:pt x="5334" y="0"/>
                  </a:moveTo>
                  <a:lnTo>
                    <a:pt x="0" y="18288"/>
                  </a:lnTo>
                  <a:lnTo>
                    <a:pt x="769481" y="247032"/>
                  </a:lnTo>
                  <a:lnTo>
                    <a:pt x="774989" y="228796"/>
                  </a:lnTo>
                  <a:lnTo>
                    <a:pt x="5334" y="0"/>
                  </a:lnTo>
                  <a:close/>
                </a:path>
              </a:pathLst>
            </a:custGeom>
            <a:solidFill>
              <a:srgbClr val="FF0000"/>
            </a:solidFill>
          </p:spPr>
          <p:txBody>
            <a:bodyPr wrap="square" lIns="0" tIns="0" rIns="0" bIns="0" rtlCol="0"/>
            <a:lstStyle/>
            <a:p/>
          </p:txBody>
        </p:sp>
        <p:sp>
          <p:nvSpPr>
            <p:cNvPr id="17" name="object 17" descr=""/>
            <p:cNvSpPr/>
            <p:nvPr/>
          </p:nvSpPr>
          <p:spPr>
            <a:xfrm>
              <a:off x="3918965" y="2075687"/>
              <a:ext cx="2836545" cy="1149985"/>
            </a:xfrm>
            <a:custGeom>
              <a:avLst/>
              <a:gdLst/>
              <a:ahLst/>
              <a:cxnLst/>
              <a:rect l="l" t="t" r="r" b="b"/>
              <a:pathLst>
                <a:path w="2836545" h="1149985">
                  <a:moveTo>
                    <a:pt x="2836164" y="0"/>
                  </a:moveTo>
                  <a:lnTo>
                    <a:pt x="0" y="0"/>
                  </a:lnTo>
                  <a:lnTo>
                    <a:pt x="0" y="1149857"/>
                  </a:lnTo>
                  <a:lnTo>
                    <a:pt x="2836164" y="1149857"/>
                  </a:lnTo>
                  <a:lnTo>
                    <a:pt x="2836164" y="0"/>
                  </a:lnTo>
                  <a:close/>
                </a:path>
              </a:pathLst>
            </a:custGeom>
            <a:solidFill>
              <a:srgbClr val="FFFFFF"/>
            </a:solidFill>
          </p:spPr>
          <p:txBody>
            <a:bodyPr wrap="square" lIns="0" tIns="0" rIns="0" bIns="0" rtlCol="0"/>
            <a:lstStyle/>
            <a:p/>
          </p:txBody>
        </p:sp>
      </p:grpSp>
      <p:sp>
        <p:nvSpPr>
          <p:cNvPr id="18" name="object 18" descr=""/>
          <p:cNvSpPr txBox="1"/>
          <p:nvPr/>
        </p:nvSpPr>
        <p:spPr>
          <a:xfrm>
            <a:off x="3918965" y="2075688"/>
            <a:ext cx="2836545" cy="1149985"/>
          </a:xfrm>
          <a:prstGeom prst="rect">
            <a:avLst/>
          </a:prstGeom>
          <a:ln w="9525">
            <a:solidFill>
              <a:srgbClr val="FF0000"/>
            </a:solidFill>
          </a:ln>
        </p:spPr>
        <p:txBody>
          <a:bodyPr wrap="square" lIns="0" tIns="20955" rIns="0" bIns="0" rtlCol="0" vert="horz">
            <a:spAutoFit/>
          </a:bodyPr>
          <a:lstStyle/>
          <a:p>
            <a:pPr algn="just" marL="92075" marR="222885">
              <a:lnSpc>
                <a:spcPct val="125000"/>
              </a:lnSpc>
              <a:spcBef>
                <a:spcPts val="165"/>
              </a:spcBef>
            </a:pPr>
            <a:r>
              <a:rPr dirty="0" sz="1100" spc="-25">
                <a:latin typeface="MS Mincho"/>
                <a:cs typeface="MS Mincho"/>
              </a:rPr>
              <a:t>注：印刷オプション「候補病名出力」をチェック解除することで「電子付箋」を選択可能であり、印刷が可能です。</a:t>
            </a:r>
            <a:endParaRPr sz="1100">
              <a:latin typeface="MS Mincho"/>
              <a:cs typeface="MS Mincho"/>
            </a:endParaRPr>
          </a:p>
          <a:p>
            <a:pPr marL="231140" marR="222885" indent="-139700">
              <a:lnSpc>
                <a:spcPts val="1650"/>
              </a:lnSpc>
              <a:spcBef>
                <a:spcPts val="105"/>
              </a:spcBef>
            </a:pPr>
            <a:r>
              <a:rPr dirty="0" sz="1100" spc="-20">
                <a:latin typeface="MS Mincho"/>
                <a:cs typeface="MS Mincho"/>
              </a:rPr>
              <a:t>（</a:t>
            </a:r>
            <a:r>
              <a:rPr dirty="0" sz="1100" spc="-25">
                <a:latin typeface="MS Mincho"/>
                <a:cs typeface="MS Mincho"/>
              </a:rPr>
              <a:t>印刷フォーマットは「電子付箋一覧」</a:t>
            </a:r>
            <a:r>
              <a:rPr dirty="0" sz="1100" spc="-20">
                <a:latin typeface="MS Mincho"/>
                <a:cs typeface="MS Mincho"/>
              </a:rPr>
              <a:t>の印刷と同じです。</a:t>
            </a:r>
            <a:r>
              <a:rPr dirty="0" sz="1100" spc="-50">
                <a:latin typeface="MS Mincho"/>
                <a:cs typeface="MS Mincho"/>
              </a:rPr>
              <a:t>）</a:t>
            </a:r>
            <a:endParaRPr sz="1100">
              <a:latin typeface="MS Mincho"/>
              <a:cs typeface="MS Mincho"/>
            </a:endParaRPr>
          </a:p>
        </p:txBody>
      </p:sp>
      <p:grpSp>
        <p:nvGrpSpPr>
          <p:cNvPr id="19" name="object 19" descr=""/>
          <p:cNvGrpSpPr/>
          <p:nvPr/>
        </p:nvGrpSpPr>
        <p:grpSpPr>
          <a:xfrm>
            <a:off x="1671066" y="4146041"/>
            <a:ext cx="4657725" cy="1977389"/>
            <a:chOff x="1671066" y="4146041"/>
            <a:chExt cx="4657725" cy="1977389"/>
          </a:xfrm>
        </p:grpSpPr>
        <p:pic>
          <p:nvPicPr>
            <p:cNvPr id="20" name="object 20" descr=""/>
            <p:cNvPicPr/>
            <p:nvPr/>
          </p:nvPicPr>
          <p:blipFill>
            <a:blip r:embed="rId7" cstate="print"/>
            <a:stretch>
              <a:fillRect/>
            </a:stretch>
          </p:blipFill>
          <p:spPr>
            <a:xfrm>
              <a:off x="1671066" y="4146041"/>
              <a:ext cx="4657344" cy="1977389"/>
            </a:xfrm>
            <a:prstGeom prst="rect">
              <a:avLst/>
            </a:prstGeom>
          </p:spPr>
        </p:pic>
        <p:sp>
          <p:nvSpPr>
            <p:cNvPr id="21" name="object 21" descr=""/>
            <p:cNvSpPr/>
            <p:nvPr/>
          </p:nvSpPr>
          <p:spPr>
            <a:xfrm>
              <a:off x="1704594" y="4553711"/>
              <a:ext cx="392430" cy="180340"/>
            </a:xfrm>
            <a:custGeom>
              <a:avLst/>
              <a:gdLst/>
              <a:ahLst/>
              <a:cxnLst/>
              <a:rect l="l" t="t" r="r" b="b"/>
              <a:pathLst>
                <a:path w="392430" h="180339">
                  <a:moveTo>
                    <a:pt x="0" y="29717"/>
                  </a:moveTo>
                  <a:lnTo>
                    <a:pt x="2405" y="18002"/>
                  </a:lnTo>
                  <a:lnTo>
                    <a:pt x="8953" y="8572"/>
                  </a:lnTo>
                  <a:lnTo>
                    <a:pt x="18645" y="2285"/>
                  </a:lnTo>
                  <a:lnTo>
                    <a:pt x="30480" y="0"/>
                  </a:lnTo>
                  <a:lnTo>
                    <a:pt x="362712" y="0"/>
                  </a:lnTo>
                  <a:lnTo>
                    <a:pt x="374427" y="2285"/>
                  </a:lnTo>
                  <a:lnTo>
                    <a:pt x="383857" y="8572"/>
                  </a:lnTo>
                  <a:lnTo>
                    <a:pt x="390144" y="18002"/>
                  </a:lnTo>
                  <a:lnTo>
                    <a:pt x="392430" y="29717"/>
                  </a:lnTo>
                  <a:lnTo>
                    <a:pt x="392430" y="150113"/>
                  </a:lnTo>
                  <a:lnTo>
                    <a:pt x="390144" y="161829"/>
                  </a:lnTo>
                  <a:lnTo>
                    <a:pt x="383857" y="171259"/>
                  </a:lnTo>
                  <a:lnTo>
                    <a:pt x="374427" y="177545"/>
                  </a:lnTo>
                  <a:lnTo>
                    <a:pt x="362712" y="179831"/>
                  </a:lnTo>
                  <a:lnTo>
                    <a:pt x="30480" y="179831"/>
                  </a:lnTo>
                  <a:lnTo>
                    <a:pt x="18645" y="177545"/>
                  </a:lnTo>
                  <a:lnTo>
                    <a:pt x="8953" y="171259"/>
                  </a:lnTo>
                  <a:lnTo>
                    <a:pt x="2405" y="161829"/>
                  </a:lnTo>
                  <a:lnTo>
                    <a:pt x="0" y="150113"/>
                  </a:lnTo>
                  <a:lnTo>
                    <a:pt x="0" y="29717"/>
                  </a:lnTo>
                  <a:close/>
                </a:path>
              </a:pathLst>
            </a:custGeom>
            <a:ln w="12700">
              <a:solidFill>
                <a:srgbClr val="FF0000"/>
              </a:solidFill>
            </a:ln>
          </p:spPr>
          <p:txBody>
            <a:bodyPr wrap="square" lIns="0" tIns="0" rIns="0" bIns="0" rtlCol="0"/>
            <a:lstStyle/>
            <a:p/>
          </p:txBody>
        </p:sp>
        <p:sp>
          <p:nvSpPr>
            <p:cNvPr id="22" name="object 22" descr=""/>
            <p:cNvSpPr/>
            <p:nvPr/>
          </p:nvSpPr>
          <p:spPr>
            <a:xfrm>
              <a:off x="1693926" y="5267705"/>
              <a:ext cx="1476375" cy="509270"/>
            </a:xfrm>
            <a:custGeom>
              <a:avLst/>
              <a:gdLst/>
              <a:ahLst/>
              <a:cxnLst/>
              <a:rect l="l" t="t" r="r" b="b"/>
              <a:pathLst>
                <a:path w="1476375" h="509270">
                  <a:moveTo>
                    <a:pt x="0" y="85344"/>
                  </a:moveTo>
                  <a:lnTo>
                    <a:pt x="6679" y="52077"/>
                  </a:lnTo>
                  <a:lnTo>
                    <a:pt x="24860" y="24955"/>
                  </a:lnTo>
                  <a:lnTo>
                    <a:pt x="51756" y="6691"/>
                  </a:lnTo>
                  <a:lnTo>
                    <a:pt x="84582" y="0"/>
                  </a:lnTo>
                  <a:lnTo>
                    <a:pt x="1391412" y="0"/>
                  </a:lnTo>
                  <a:lnTo>
                    <a:pt x="1424237" y="6691"/>
                  </a:lnTo>
                  <a:lnTo>
                    <a:pt x="1451133" y="24955"/>
                  </a:lnTo>
                  <a:lnTo>
                    <a:pt x="1469314" y="52077"/>
                  </a:lnTo>
                  <a:lnTo>
                    <a:pt x="1475994" y="85344"/>
                  </a:lnTo>
                  <a:lnTo>
                    <a:pt x="1475994" y="424434"/>
                  </a:lnTo>
                  <a:lnTo>
                    <a:pt x="1469314" y="457259"/>
                  </a:lnTo>
                  <a:lnTo>
                    <a:pt x="1451133" y="484155"/>
                  </a:lnTo>
                  <a:lnTo>
                    <a:pt x="1424237" y="502336"/>
                  </a:lnTo>
                  <a:lnTo>
                    <a:pt x="1391412" y="509016"/>
                  </a:lnTo>
                  <a:lnTo>
                    <a:pt x="84582" y="509016"/>
                  </a:lnTo>
                  <a:lnTo>
                    <a:pt x="51756" y="502336"/>
                  </a:lnTo>
                  <a:lnTo>
                    <a:pt x="24860" y="484155"/>
                  </a:lnTo>
                  <a:lnTo>
                    <a:pt x="6679" y="457259"/>
                  </a:lnTo>
                  <a:lnTo>
                    <a:pt x="0" y="424434"/>
                  </a:lnTo>
                  <a:lnTo>
                    <a:pt x="0" y="85344"/>
                  </a:lnTo>
                  <a:close/>
                </a:path>
              </a:pathLst>
            </a:custGeom>
            <a:ln w="12700">
              <a:solidFill>
                <a:srgbClr val="FF0000"/>
              </a:solidFill>
            </a:ln>
          </p:spPr>
          <p:txBody>
            <a:bodyPr wrap="square" lIns="0" tIns="0" rIns="0" bIns="0" rtlCol="0"/>
            <a:lstStyle/>
            <a:p/>
          </p:txBody>
        </p:sp>
      </p:grpSp>
      <p:sp>
        <p:nvSpPr>
          <p:cNvPr id="23" name="object 23" descr=""/>
          <p:cNvSpPr txBox="1"/>
          <p:nvPr/>
        </p:nvSpPr>
        <p:spPr>
          <a:xfrm>
            <a:off x="3566921" y="5372100"/>
            <a:ext cx="2428240" cy="487045"/>
          </a:xfrm>
          <a:prstGeom prst="rect">
            <a:avLst/>
          </a:prstGeom>
          <a:ln w="9525">
            <a:solidFill>
              <a:srgbClr val="FF0000"/>
            </a:solidFill>
          </a:ln>
        </p:spPr>
        <p:txBody>
          <a:bodyPr wrap="square" lIns="0" tIns="20955" rIns="0" bIns="0" rtlCol="0" vert="horz">
            <a:spAutoFit/>
          </a:bodyPr>
          <a:lstStyle/>
          <a:p>
            <a:pPr marL="90805" marR="94615">
              <a:lnSpc>
                <a:spcPct val="125000"/>
              </a:lnSpc>
              <a:spcBef>
                <a:spcPts val="165"/>
              </a:spcBef>
            </a:pPr>
            <a:r>
              <a:rPr dirty="0" sz="1100" spc="-25">
                <a:latin typeface="MS Mincho"/>
                <a:cs typeface="MS Mincho"/>
              </a:rPr>
              <a:t>ここにチェックを入れると電子付箋が付いたものが抽出できます。</a:t>
            </a:r>
            <a:endParaRPr sz="1100">
              <a:latin typeface="MS Mincho"/>
              <a:cs typeface="MS Mincho"/>
            </a:endParaRPr>
          </a:p>
        </p:txBody>
      </p:sp>
      <p:sp>
        <p:nvSpPr>
          <p:cNvPr id="24" name="object 24" descr=""/>
          <p:cNvSpPr/>
          <p:nvPr/>
        </p:nvSpPr>
        <p:spPr>
          <a:xfrm>
            <a:off x="3166872" y="5394959"/>
            <a:ext cx="400050" cy="76200"/>
          </a:xfrm>
          <a:custGeom>
            <a:avLst/>
            <a:gdLst/>
            <a:ahLst/>
            <a:cxnLst/>
            <a:rect l="l" t="t" r="r" b="b"/>
            <a:pathLst>
              <a:path w="400050" h="76200">
                <a:moveTo>
                  <a:pt x="76200" y="0"/>
                </a:moveTo>
                <a:lnTo>
                  <a:pt x="0" y="38100"/>
                </a:lnTo>
                <a:lnTo>
                  <a:pt x="76200" y="76200"/>
                </a:lnTo>
                <a:lnTo>
                  <a:pt x="76200" y="48005"/>
                </a:lnTo>
                <a:lnTo>
                  <a:pt x="64007" y="48005"/>
                </a:lnTo>
                <a:lnTo>
                  <a:pt x="64007" y="28955"/>
                </a:lnTo>
                <a:lnTo>
                  <a:pt x="76200" y="28955"/>
                </a:lnTo>
                <a:lnTo>
                  <a:pt x="76200" y="0"/>
                </a:lnTo>
                <a:close/>
              </a:path>
              <a:path w="400050" h="76200">
                <a:moveTo>
                  <a:pt x="76200" y="28955"/>
                </a:moveTo>
                <a:lnTo>
                  <a:pt x="64007" y="28955"/>
                </a:lnTo>
                <a:lnTo>
                  <a:pt x="64007" y="48005"/>
                </a:lnTo>
                <a:lnTo>
                  <a:pt x="76200" y="48005"/>
                </a:lnTo>
                <a:lnTo>
                  <a:pt x="76200" y="28955"/>
                </a:lnTo>
                <a:close/>
              </a:path>
              <a:path w="400050" h="76200">
                <a:moveTo>
                  <a:pt x="400050" y="28955"/>
                </a:moveTo>
                <a:lnTo>
                  <a:pt x="76200" y="28955"/>
                </a:lnTo>
                <a:lnTo>
                  <a:pt x="76200" y="48005"/>
                </a:lnTo>
                <a:lnTo>
                  <a:pt x="400050" y="48005"/>
                </a:lnTo>
                <a:lnTo>
                  <a:pt x="400050" y="28955"/>
                </a:lnTo>
                <a:close/>
              </a:path>
            </a:pathLst>
          </a:custGeom>
          <a:solidFill>
            <a:srgbClr val="FF0000"/>
          </a:solidFill>
        </p:spPr>
        <p:txBody>
          <a:bodyPr wrap="square" lIns="0" tIns="0" rIns="0" bIns="0" rtlCol="0"/>
          <a:lstStyle/>
          <a:p/>
        </p:txBody>
      </p:sp>
      <p:pic>
        <p:nvPicPr>
          <p:cNvPr id="25" name="object 25" descr=""/>
          <p:cNvPicPr/>
          <p:nvPr/>
        </p:nvPicPr>
        <p:blipFill>
          <a:blip r:embed="rId8" cstate="print"/>
          <a:stretch>
            <a:fillRect/>
          </a:stretch>
        </p:blipFill>
        <p:spPr>
          <a:xfrm>
            <a:off x="1945385" y="1718310"/>
            <a:ext cx="773430" cy="128777"/>
          </a:xfrm>
          <a:prstGeom prst="rect">
            <a:avLst/>
          </a:prstGeom>
        </p:spPr>
      </p:pic>
      <p:sp>
        <p:nvSpPr>
          <p:cNvPr id="26" name="object 26" descr=""/>
          <p:cNvSpPr txBox="1">
            <a:spLocks noGrp="1"/>
          </p:cNvSpPr>
          <p:nvPr>
            <p:ph type="sldNum" idx="7" sz="quarter"/>
          </p:nvPr>
        </p:nvSpPr>
        <p:spPr>
          <a:prstGeom prst="rect"/>
        </p:spPr>
        <p:txBody>
          <a:bodyPr wrap="square" lIns="0" tIns="9525" rIns="0" bIns="0" rtlCol="0" vert="horz">
            <a:spAutoFit/>
          </a:bodyPr>
          <a:lstStyle/>
          <a:p>
            <a:pPr marL="38100">
              <a:lnSpc>
                <a:spcPct val="100000"/>
              </a:lnSpc>
              <a:spcBef>
                <a:spcPts val="75"/>
              </a:spcBef>
            </a:pPr>
            <a:r>
              <a:rPr dirty="0" spc="-25"/>
              <a:t>3</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descr=""/>
          <p:cNvGrpSpPr/>
          <p:nvPr/>
        </p:nvGrpSpPr>
        <p:grpSpPr>
          <a:xfrm>
            <a:off x="1105661" y="3069061"/>
            <a:ext cx="2128520" cy="3147060"/>
            <a:chOff x="1105661" y="3069061"/>
            <a:chExt cx="2128520" cy="3147060"/>
          </a:xfrm>
        </p:grpSpPr>
        <p:pic>
          <p:nvPicPr>
            <p:cNvPr id="3" name="object 3" descr=""/>
            <p:cNvPicPr/>
            <p:nvPr/>
          </p:nvPicPr>
          <p:blipFill>
            <a:blip r:embed="rId2" cstate="print"/>
            <a:stretch>
              <a:fillRect/>
            </a:stretch>
          </p:blipFill>
          <p:spPr>
            <a:xfrm>
              <a:off x="1105661" y="3069061"/>
              <a:ext cx="2128058" cy="3146572"/>
            </a:xfrm>
            <a:prstGeom prst="rect">
              <a:avLst/>
            </a:prstGeom>
          </p:spPr>
        </p:pic>
        <p:sp>
          <p:nvSpPr>
            <p:cNvPr id="4" name="object 4" descr=""/>
            <p:cNvSpPr/>
            <p:nvPr/>
          </p:nvSpPr>
          <p:spPr>
            <a:xfrm>
              <a:off x="1365503" y="4977383"/>
              <a:ext cx="1178560" cy="236220"/>
            </a:xfrm>
            <a:custGeom>
              <a:avLst/>
              <a:gdLst/>
              <a:ahLst/>
              <a:cxnLst/>
              <a:rect l="l" t="t" r="r" b="b"/>
              <a:pathLst>
                <a:path w="1178560" h="236220">
                  <a:moveTo>
                    <a:pt x="0" y="39624"/>
                  </a:moveTo>
                  <a:lnTo>
                    <a:pt x="3190" y="24110"/>
                  </a:lnTo>
                  <a:lnTo>
                    <a:pt x="11811" y="11525"/>
                  </a:lnTo>
                  <a:lnTo>
                    <a:pt x="24431" y="3083"/>
                  </a:lnTo>
                  <a:lnTo>
                    <a:pt x="39624" y="0"/>
                  </a:lnTo>
                  <a:lnTo>
                    <a:pt x="1139190" y="0"/>
                  </a:lnTo>
                  <a:lnTo>
                    <a:pt x="1154263" y="3083"/>
                  </a:lnTo>
                  <a:lnTo>
                    <a:pt x="1166622" y="11525"/>
                  </a:lnTo>
                  <a:lnTo>
                    <a:pt x="1174980" y="24110"/>
                  </a:lnTo>
                  <a:lnTo>
                    <a:pt x="1178052" y="39624"/>
                  </a:lnTo>
                  <a:lnTo>
                    <a:pt x="1178052" y="196596"/>
                  </a:lnTo>
                  <a:lnTo>
                    <a:pt x="1174980" y="212109"/>
                  </a:lnTo>
                  <a:lnTo>
                    <a:pt x="1166622" y="224694"/>
                  </a:lnTo>
                  <a:lnTo>
                    <a:pt x="1154263" y="233136"/>
                  </a:lnTo>
                  <a:lnTo>
                    <a:pt x="1139190" y="236220"/>
                  </a:lnTo>
                  <a:lnTo>
                    <a:pt x="39624" y="236220"/>
                  </a:lnTo>
                  <a:lnTo>
                    <a:pt x="24431" y="233136"/>
                  </a:lnTo>
                  <a:lnTo>
                    <a:pt x="11810" y="224694"/>
                  </a:lnTo>
                  <a:lnTo>
                    <a:pt x="3190" y="212109"/>
                  </a:lnTo>
                  <a:lnTo>
                    <a:pt x="0" y="196596"/>
                  </a:lnTo>
                  <a:lnTo>
                    <a:pt x="0" y="39624"/>
                  </a:lnTo>
                  <a:close/>
                </a:path>
              </a:pathLst>
            </a:custGeom>
            <a:ln w="19037">
              <a:solidFill>
                <a:srgbClr val="FF0000"/>
              </a:solidFill>
            </a:ln>
          </p:spPr>
          <p:txBody>
            <a:bodyPr wrap="square" lIns="0" tIns="0" rIns="0" bIns="0" rtlCol="0"/>
            <a:lstStyle/>
            <a:p/>
          </p:txBody>
        </p:sp>
      </p:grpSp>
      <p:sp>
        <p:nvSpPr>
          <p:cNvPr id="5" name="object 5" descr=""/>
          <p:cNvSpPr txBox="1"/>
          <p:nvPr/>
        </p:nvSpPr>
        <p:spPr>
          <a:xfrm>
            <a:off x="1079753" y="1296161"/>
            <a:ext cx="5398135" cy="252729"/>
          </a:xfrm>
          <a:prstGeom prst="rect">
            <a:avLst/>
          </a:prstGeom>
          <a:solidFill>
            <a:srgbClr val="98CBFF"/>
          </a:solidFill>
        </p:spPr>
        <p:txBody>
          <a:bodyPr wrap="square" lIns="0" tIns="24130" rIns="0" bIns="0" rtlCol="0" vert="horz">
            <a:spAutoFit/>
          </a:bodyPr>
          <a:lstStyle/>
          <a:p>
            <a:pPr marL="92075">
              <a:lnSpc>
                <a:spcPct val="100000"/>
              </a:lnSpc>
              <a:spcBef>
                <a:spcPts val="190"/>
              </a:spcBef>
            </a:pPr>
            <a:r>
              <a:rPr dirty="0" sz="1400" spc="-25">
                <a:latin typeface="MS Mincho"/>
                <a:cs typeface="MS Mincho"/>
              </a:rPr>
              <a:t>画面点検分担</a:t>
            </a:r>
            <a:endParaRPr sz="1400">
              <a:latin typeface="MS Mincho"/>
              <a:cs typeface="MS Mincho"/>
            </a:endParaRPr>
          </a:p>
        </p:txBody>
      </p:sp>
      <p:sp>
        <p:nvSpPr>
          <p:cNvPr id="6" name="object 6" descr=""/>
          <p:cNvSpPr txBox="1"/>
          <p:nvPr/>
        </p:nvSpPr>
        <p:spPr>
          <a:xfrm>
            <a:off x="1158494" y="1805127"/>
            <a:ext cx="5190490" cy="654050"/>
          </a:xfrm>
          <a:prstGeom prst="rect">
            <a:avLst/>
          </a:prstGeom>
        </p:spPr>
        <p:txBody>
          <a:bodyPr wrap="square" lIns="0" tIns="12700" rIns="0" bIns="0" rtlCol="0" vert="horz">
            <a:spAutoFit/>
          </a:bodyPr>
          <a:lstStyle/>
          <a:p>
            <a:pPr marL="12700" marR="562610">
              <a:lnSpc>
                <a:spcPct val="125000"/>
              </a:lnSpc>
              <a:spcBef>
                <a:spcPts val="100"/>
              </a:spcBef>
            </a:pPr>
            <a:r>
              <a:rPr dirty="0" sz="1100" spc="-25">
                <a:latin typeface="MS Mincho"/>
                <a:cs typeface="MS Mincho"/>
              </a:rPr>
              <a:t>レセプトのアップロード及び取り込みが終わると自動点検を行います。</a:t>
            </a:r>
            <a:r>
              <a:rPr dirty="0" sz="1100" spc="500">
                <a:latin typeface="MS Mincho"/>
                <a:cs typeface="MS Mincho"/>
              </a:rPr>
              <a:t> </a:t>
            </a:r>
            <a:r>
              <a:rPr dirty="0" sz="1100" spc="-25">
                <a:latin typeface="MS Mincho"/>
                <a:cs typeface="MS Mincho"/>
              </a:rPr>
              <a:t>自動点検結果で不合格のレセプトは目視で確認する点検業務を行います。</a:t>
            </a:r>
            <a:endParaRPr sz="1100">
              <a:latin typeface="MS Mincho"/>
              <a:cs typeface="MS Mincho"/>
            </a:endParaRPr>
          </a:p>
          <a:p>
            <a:pPr marL="12700">
              <a:lnSpc>
                <a:spcPct val="100000"/>
              </a:lnSpc>
              <a:spcBef>
                <a:spcPts val="330"/>
              </a:spcBef>
            </a:pPr>
            <a:r>
              <a:rPr dirty="0" sz="1100" spc="-25">
                <a:latin typeface="MS Mincho"/>
                <a:cs typeface="MS Mincho"/>
              </a:rPr>
              <a:t>複数の点検者が振り分けてそれぞれ作業が出来るように分配する機能があります。</a:t>
            </a:r>
            <a:endParaRPr sz="1100">
              <a:latin typeface="MS Mincho"/>
              <a:cs typeface="MS Mincho"/>
            </a:endParaRPr>
          </a:p>
        </p:txBody>
      </p:sp>
      <p:sp>
        <p:nvSpPr>
          <p:cNvPr id="7" name="object 7" descr=""/>
          <p:cNvSpPr/>
          <p:nvPr/>
        </p:nvSpPr>
        <p:spPr>
          <a:xfrm>
            <a:off x="3345941" y="4632197"/>
            <a:ext cx="3500120" cy="829310"/>
          </a:xfrm>
          <a:custGeom>
            <a:avLst/>
            <a:gdLst/>
            <a:ahLst/>
            <a:cxnLst/>
            <a:rect l="l" t="t" r="r" b="b"/>
            <a:pathLst>
              <a:path w="3500120" h="829310">
                <a:moveTo>
                  <a:pt x="0" y="137922"/>
                </a:moveTo>
                <a:lnTo>
                  <a:pt x="7107" y="94317"/>
                </a:lnTo>
                <a:lnTo>
                  <a:pt x="26871" y="56455"/>
                </a:lnTo>
                <a:lnTo>
                  <a:pt x="56948" y="26602"/>
                </a:lnTo>
                <a:lnTo>
                  <a:pt x="95000" y="7028"/>
                </a:lnTo>
                <a:lnTo>
                  <a:pt x="138684" y="0"/>
                </a:lnTo>
                <a:lnTo>
                  <a:pt x="3361944" y="0"/>
                </a:lnTo>
                <a:lnTo>
                  <a:pt x="3405548" y="7028"/>
                </a:lnTo>
                <a:lnTo>
                  <a:pt x="3443410" y="26602"/>
                </a:lnTo>
                <a:lnTo>
                  <a:pt x="3473263" y="56455"/>
                </a:lnTo>
                <a:lnTo>
                  <a:pt x="3492837" y="94317"/>
                </a:lnTo>
                <a:lnTo>
                  <a:pt x="3499866" y="137922"/>
                </a:lnTo>
                <a:lnTo>
                  <a:pt x="3499866" y="690372"/>
                </a:lnTo>
                <a:lnTo>
                  <a:pt x="3492837" y="734055"/>
                </a:lnTo>
                <a:lnTo>
                  <a:pt x="3473263" y="772107"/>
                </a:lnTo>
                <a:lnTo>
                  <a:pt x="3443410" y="802184"/>
                </a:lnTo>
                <a:lnTo>
                  <a:pt x="3405548" y="821948"/>
                </a:lnTo>
                <a:lnTo>
                  <a:pt x="3361944" y="829056"/>
                </a:lnTo>
                <a:lnTo>
                  <a:pt x="138684" y="829056"/>
                </a:lnTo>
                <a:lnTo>
                  <a:pt x="95000" y="821948"/>
                </a:lnTo>
                <a:lnTo>
                  <a:pt x="56948" y="802184"/>
                </a:lnTo>
                <a:lnTo>
                  <a:pt x="26871" y="772107"/>
                </a:lnTo>
                <a:lnTo>
                  <a:pt x="7107" y="734055"/>
                </a:lnTo>
                <a:lnTo>
                  <a:pt x="0" y="690372"/>
                </a:lnTo>
                <a:lnTo>
                  <a:pt x="0" y="137922"/>
                </a:lnTo>
                <a:close/>
              </a:path>
            </a:pathLst>
          </a:custGeom>
          <a:ln w="12699">
            <a:solidFill>
              <a:srgbClr val="FF0000"/>
            </a:solidFill>
          </a:ln>
        </p:spPr>
        <p:txBody>
          <a:bodyPr wrap="square" lIns="0" tIns="0" rIns="0" bIns="0" rtlCol="0"/>
          <a:lstStyle/>
          <a:p/>
        </p:txBody>
      </p:sp>
      <p:sp>
        <p:nvSpPr>
          <p:cNvPr id="8" name="object 8" descr=""/>
          <p:cNvSpPr txBox="1"/>
          <p:nvPr/>
        </p:nvSpPr>
        <p:spPr>
          <a:xfrm>
            <a:off x="3465829" y="4799025"/>
            <a:ext cx="3166110" cy="444500"/>
          </a:xfrm>
          <a:prstGeom prst="rect">
            <a:avLst/>
          </a:prstGeom>
        </p:spPr>
        <p:txBody>
          <a:bodyPr wrap="square" lIns="0" tIns="12700" rIns="0" bIns="0" rtlCol="0" vert="horz">
            <a:spAutoFit/>
          </a:bodyPr>
          <a:lstStyle/>
          <a:p>
            <a:pPr marL="12700" marR="5080">
              <a:lnSpc>
                <a:spcPct val="125000"/>
              </a:lnSpc>
              <a:spcBef>
                <a:spcPts val="100"/>
              </a:spcBef>
            </a:pPr>
            <a:r>
              <a:rPr dirty="0" sz="1100" spc="-30">
                <a:latin typeface="MS Mincho"/>
                <a:cs typeface="MS Mincho"/>
              </a:rPr>
              <a:t>ナビゲーションウィンドウの「点検業務」&gt;「画面</a:t>
            </a:r>
            <a:r>
              <a:rPr dirty="0" sz="1100" spc="-25">
                <a:latin typeface="MS Mincho"/>
                <a:cs typeface="MS Mincho"/>
              </a:rPr>
              <a:t>点検分担」をダブルクリックします。</a:t>
            </a:r>
            <a:endParaRPr sz="1100">
              <a:latin typeface="MS Mincho"/>
              <a:cs typeface="MS Mincho"/>
            </a:endParaRPr>
          </a:p>
        </p:txBody>
      </p:sp>
      <p:sp>
        <p:nvSpPr>
          <p:cNvPr id="9" name="object 9" descr=""/>
          <p:cNvSpPr txBox="1"/>
          <p:nvPr/>
        </p:nvSpPr>
        <p:spPr>
          <a:xfrm>
            <a:off x="1127250" y="6607543"/>
            <a:ext cx="1143000" cy="193040"/>
          </a:xfrm>
          <a:prstGeom prst="rect">
            <a:avLst/>
          </a:prstGeom>
        </p:spPr>
        <p:txBody>
          <a:bodyPr wrap="square" lIns="0" tIns="12065" rIns="0" bIns="0" rtlCol="0" vert="horz">
            <a:spAutoFit/>
          </a:bodyPr>
          <a:lstStyle/>
          <a:p>
            <a:pPr marL="152400" indent="-139700">
              <a:lnSpc>
                <a:spcPct val="100000"/>
              </a:lnSpc>
              <a:spcBef>
                <a:spcPts val="95"/>
              </a:spcBef>
              <a:buSzPct val="90909"/>
              <a:buFont typeface="MS Mincho"/>
              <a:buChar char="●"/>
              <a:tabLst>
                <a:tab pos="152400" algn="l"/>
              </a:tabLst>
            </a:pPr>
            <a:r>
              <a:rPr dirty="0" sz="1100" spc="-25">
                <a:latin typeface="MS Mincho"/>
                <a:cs typeface="MS Mincho"/>
              </a:rPr>
              <a:t>初期画面です。</a:t>
            </a:r>
            <a:endParaRPr sz="1100">
              <a:latin typeface="MS Mincho"/>
              <a:cs typeface="MS Mincho"/>
            </a:endParaRPr>
          </a:p>
        </p:txBody>
      </p:sp>
      <p:grpSp>
        <p:nvGrpSpPr>
          <p:cNvPr id="10" name="object 10" descr=""/>
          <p:cNvGrpSpPr/>
          <p:nvPr/>
        </p:nvGrpSpPr>
        <p:grpSpPr>
          <a:xfrm>
            <a:off x="1293113" y="6910578"/>
            <a:ext cx="5028565" cy="3286760"/>
            <a:chOff x="1293113" y="6910578"/>
            <a:chExt cx="5028565" cy="3286760"/>
          </a:xfrm>
        </p:grpSpPr>
        <p:pic>
          <p:nvPicPr>
            <p:cNvPr id="11" name="object 11" descr=""/>
            <p:cNvPicPr/>
            <p:nvPr/>
          </p:nvPicPr>
          <p:blipFill>
            <a:blip r:embed="rId3" cstate="print"/>
            <a:stretch>
              <a:fillRect/>
            </a:stretch>
          </p:blipFill>
          <p:spPr>
            <a:xfrm>
              <a:off x="1293113" y="6910578"/>
              <a:ext cx="5028459" cy="3286528"/>
            </a:xfrm>
            <a:prstGeom prst="rect">
              <a:avLst/>
            </a:prstGeom>
          </p:spPr>
        </p:pic>
        <p:sp>
          <p:nvSpPr>
            <p:cNvPr id="12" name="object 12" descr=""/>
            <p:cNvSpPr/>
            <p:nvPr/>
          </p:nvSpPr>
          <p:spPr>
            <a:xfrm>
              <a:off x="1365503" y="8669274"/>
              <a:ext cx="1862455" cy="586740"/>
            </a:xfrm>
            <a:custGeom>
              <a:avLst/>
              <a:gdLst/>
              <a:ahLst/>
              <a:cxnLst/>
              <a:rect l="l" t="t" r="r" b="b"/>
              <a:pathLst>
                <a:path w="1862455" h="586740">
                  <a:moveTo>
                    <a:pt x="1764792" y="0"/>
                  </a:moveTo>
                  <a:lnTo>
                    <a:pt x="98298" y="0"/>
                  </a:lnTo>
                  <a:lnTo>
                    <a:pt x="60114" y="7631"/>
                  </a:lnTo>
                  <a:lnTo>
                    <a:pt x="28860" y="28479"/>
                  </a:lnTo>
                  <a:lnTo>
                    <a:pt x="7750" y="59471"/>
                  </a:lnTo>
                  <a:lnTo>
                    <a:pt x="0" y="97536"/>
                  </a:lnTo>
                  <a:lnTo>
                    <a:pt x="0" y="489204"/>
                  </a:lnTo>
                  <a:lnTo>
                    <a:pt x="7750" y="527268"/>
                  </a:lnTo>
                  <a:lnTo>
                    <a:pt x="28860" y="558260"/>
                  </a:lnTo>
                  <a:lnTo>
                    <a:pt x="60114" y="579108"/>
                  </a:lnTo>
                  <a:lnTo>
                    <a:pt x="98298" y="586740"/>
                  </a:lnTo>
                  <a:lnTo>
                    <a:pt x="1764792" y="586740"/>
                  </a:lnTo>
                  <a:lnTo>
                    <a:pt x="1802856" y="579108"/>
                  </a:lnTo>
                  <a:lnTo>
                    <a:pt x="1833848" y="558260"/>
                  </a:lnTo>
                  <a:lnTo>
                    <a:pt x="1854696" y="527268"/>
                  </a:lnTo>
                  <a:lnTo>
                    <a:pt x="1862327" y="489204"/>
                  </a:lnTo>
                  <a:lnTo>
                    <a:pt x="1862327" y="97536"/>
                  </a:lnTo>
                  <a:lnTo>
                    <a:pt x="1854696" y="59471"/>
                  </a:lnTo>
                  <a:lnTo>
                    <a:pt x="1833848" y="28479"/>
                  </a:lnTo>
                  <a:lnTo>
                    <a:pt x="1802856" y="7631"/>
                  </a:lnTo>
                  <a:lnTo>
                    <a:pt x="1764792" y="0"/>
                  </a:lnTo>
                  <a:close/>
                </a:path>
              </a:pathLst>
            </a:custGeom>
            <a:solidFill>
              <a:srgbClr val="FFFFFF"/>
            </a:solidFill>
          </p:spPr>
          <p:txBody>
            <a:bodyPr wrap="square" lIns="0" tIns="0" rIns="0" bIns="0" rtlCol="0"/>
            <a:lstStyle/>
            <a:p/>
          </p:txBody>
        </p:sp>
        <p:sp>
          <p:nvSpPr>
            <p:cNvPr id="13" name="object 13" descr=""/>
            <p:cNvSpPr/>
            <p:nvPr/>
          </p:nvSpPr>
          <p:spPr>
            <a:xfrm>
              <a:off x="1365503" y="8669274"/>
              <a:ext cx="1862455" cy="586740"/>
            </a:xfrm>
            <a:custGeom>
              <a:avLst/>
              <a:gdLst/>
              <a:ahLst/>
              <a:cxnLst/>
              <a:rect l="l" t="t" r="r" b="b"/>
              <a:pathLst>
                <a:path w="1862455" h="586740">
                  <a:moveTo>
                    <a:pt x="0" y="97536"/>
                  </a:moveTo>
                  <a:lnTo>
                    <a:pt x="7750" y="59471"/>
                  </a:lnTo>
                  <a:lnTo>
                    <a:pt x="28860" y="28479"/>
                  </a:lnTo>
                  <a:lnTo>
                    <a:pt x="60114" y="7631"/>
                  </a:lnTo>
                  <a:lnTo>
                    <a:pt x="98298" y="0"/>
                  </a:lnTo>
                  <a:lnTo>
                    <a:pt x="1764792" y="0"/>
                  </a:lnTo>
                  <a:lnTo>
                    <a:pt x="1802856" y="7631"/>
                  </a:lnTo>
                  <a:lnTo>
                    <a:pt x="1833848" y="28479"/>
                  </a:lnTo>
                  <a:lnTo>
                    <a:pt x="1854696" y="59471"/>
                  </a:lnTo>
                  <a:lnTo>
                    <a:pt x="1862327" y="97536"/>
                  </a:lnTo>
                  <a:lnTo>
                    <a:pt x="1862327" y="489204"/>
                  </a:lnTo>
                  <a:lnTo>
                    <a:pt x="1854696" y="527268"/>
                  </a:lnTo>
                  <a:lnTo>
                    <a:pt x="1833848" y="558260"/>
                  </a:lnTo>
                  <a:lnTo>
                    <a:pt x="1802856" y="579108"/>
                  </a:lnTo>
                  <a:lnTo>
                    <a:pt x="1764792" y="586740"/>
                  </a:lnTo>
                  <a:lnTo>
                    <a:pt x="98298" y="586740"/>
                  </a:lnTo>
                  <a:lnTo>
                    <a:pt x="60114" y="579108"/>
                  </a:lnTo>
                  <a:lnTo>
                    <a:pt x="28860" y="558260"/>
                  </a:lnTo>
                  <a:lnTo>
                    <a:pt x="7750" y="527268"/>
                  </a:lnTo>
                  <a:lnTo>
                    <a:pt x="0" y="489204"/>
                  </a:lnTo>
                  <a:lnTo>
                    <a:pt x="0" y="97536"/>
                  </a:lnTo>
                  <a:close/>
                </a:path>
              </a:pathLst>
            </a:custGeom>
            <a:ln w="12700">
              <a:solidFill>
                <a:srgbClr val="FF0000"/>
              </a:solidFill>
            </a:ln>
          </p:spPr>
          <p:txBody>
            <a:bodyPr wrap="square" lIns="0" tIns="0" rIns="0" bIns="0" rtlCol="0"/>
            <a:lstStyle/>
            <a:p/>
          </p:txBody>
        </p:sp>
      </p:grpSp>
      <p:sp>
        <p:nvSpPr>
          <p:cNvPr id="14" name="object 14" descr=""/>
          <p:cNvSpPr txBox="1"/>
          <p:nvPr/>
        </p:nvSpPr>
        <p:spPr>
          <a:xfrm>
            <a:off x="1473200" y="8862310"/>
            <a:ext cx="1700530" cy="193040"/>
          </a:xfrm>
          <a:prstGeom prst="rect">
            <a:avLst/>
          </a:prstGeom>
        </p:spPr>
        <p:txBody>
          <a:bodyPr wrap="square" lIns="0" tIns="12065" rIns="0" bIns="0" rtlCol="0" vert="horz">
            <a:spAutoFit/>
          </a:bodyPr>
          <a:lstStyle/>
          <a:p>
            <a:pPr marL="12700">
              <a:lnSpc>
                <a:spcPct val="100000"/>
              </a:lnSpc>
              <a:spcBef>
                <a:spcPts val="95"/>
              </a:spcBef>
            </a:pPr>
            <a:r>
              <a:rPr dirty="0" sz="1100" spc="-25">
                <a:latin typeface="MS Mincho"/>
                <a:cs typeface="MS Mincho"/>
              </a:rPr>
              <a:t>接続可能なユーザーです。</a:t>
            </a:r>
            <a:endParaRPr sz="1100">
              <a:latin typeface="MS Mincho"/>
              <a:cs typeface="MS Mincho"/>
            </a:endParaRPr>
          </a:p>
        </p:txBody>
      </p:sp>
      <p:grpSp>
        <p:nvGrpSpPr>
          <p:cNvPr id="15" name="object 15" descr=""/>
          <p:cNvGrpSpPr/>
          <p:nvPr/>
        </p:nvGrpSpPr>
        <p:grpSpPr>
          <a:xfrm>
            <a:off x="3529329" y="8681211"/>
            <a:ext cx="2506980" cy="581660"/>
            <a:chOff x="3529329" y="8681211"/>
            <a:chExt cx="2506980" cy="581660"/>
          </a:xfrm>
        </p:grpSpPr>
        <p:sp>
          <p:nvSpPr>
            <p:cNvPr id="16" name="object 16" descr=""/>
            <p:cNvSpPr/>
            <p:nvPr/>
          </p:nvSpPr>
          <p:spPr>
            <a:xfrm>
              <a:off x="3535679" y="8687561"/>
              <a:ext cx="2494280" cy="568960"/>
            </a:xfrm>
            <a:custGeom>
              <a:avLst/>
              <a:gdLst/>
              <a:ahLst/>
              <a:cxnLst/>
              <a:rect l="l" t="t" r="r" b="b"/>
              <a:pathLst>
                <a:path w="2494279" h="568959">
                  <a:moveTo>
                    <a:pt x="2399538" y="0"/>
                  </a:moveTo>
                  <a:lnTo>
                    <a:pt x="94488" y="0"/>
                  </a:lnTo>
                  <a:lnTo>
                    <a:pt x="57542" y="7369"/>
                  </a:lnTo>
                  <a:lnTo>
                    <a:pt x="27527" y="27527"/>
                  </a:lnTo>
                  <a:lnTo>
                    <a:pt x="7369" y="57542"/>
                  </a:lnTo>
                  <a:lnTo>
                    <a:pt x="0" y="94488"/>
                  </a:lnTo>
                  <a:lnTo>
                    <a:pt x="0" y="473964"/>
                  </a:lnTo>
                  <a:lnTo>
                    <a:pt x="7369" y="510909"/>
                  </a:lnTo>
                  <a:lnTo>
                    <a:pt x="27527" y="540924"/>
                  </a:lnTo>
                  <a:lnTo>
                    <a:pt x="57542" y="561082"/>
                  </a:lnTo>
                  <a:lnTo>
                    <a:pt x="94488" y="568452"/>
                  </a:lnTo>
                  <a:lnTo>
                    <a:pt x="2399538" y="568452"/>
                  </a:lnTo>
                  <a:lnTo>
                    <a:pt x="2436483" y="561082"/>
                  </a:lnTo>
                  <a:lnTo>
                    <a:pt x="2466498" y="540924"/>
                  </a:lnTo>
                  <a:lnTo>
                    <a:pt x="2486656" y="510909"/>
                  </a:lnTo>
                  <a:lnTo>
                    <a:pt x="2494026" y="473964"/>
                  </a:lnTo>
                  <a:lnTo>
                    <a:pt x="2494026" y="94488"/>
                  </a:lnTo>
                  <a:lnTo>
                    <a:pt x="2486656" y="57542"/>
                  </a:lnTo>
                  <a:lnTo>
                    <a:pt x="2466498" y="27527"/>
                  </a:lnTo>
                  <a:lnTo>
                    <a:pt x="2436483" y="7369"/>
                  </a:lnTo>
                  <a:lnTo>
                    <a:pt x="2399538" y="0"/>
                  </a:lnTo>
                  <a:close/>
                </a:path>
              </a:pathLst>
            </a:custGeom>
            <a:solidFill>
              <a:srgbClr val="FFFFFF"/>
            </a:solidFill>
          </p:spPr>
          <p:txBody>
            <a:bodyPr wrap="square" lIns="0" tIns="0" rIns="0" bIns="0" rtlCol="0"/>
            <a:lstStyle/>
            <a:p/>
          </p:txBody>
        </p:sp>
        <p:sp>
          <p:nvSpPr>
            <p:cNvPr id="17" name="object 17" descr=""/>
            <p:cNvSpPr/>
            <p:nvPr/>
          </p:nvSpPr>
          <p:spPr>
            <a:xfrm>
              <a:off x="3535679" y="8687561"/>
              <a:ext cx="2494280" cy="568960"/>
            </a:xfrm>
            <a:custGeom>
              <a:avLst/>
              <a:gdLst/>
              <a:ahLst/>
              <a:cxnLst/>
              <a:rect l="l" t="t" r="r" b="b"/>
              <a:pathLst>
                <a:path w="2494279" h="568959">
                  <a:moveTo>
                    <a:pt x="0" y="94488"/>
                  </a:moveTo>
                  <a:lnTo>
                    <a:pt x="7369" y="57542"/>
                  </a:lnTo>
                  <a:lnTo>
                    <a:pt x="27527" y="27527"/>
                  </a:lnTo>
                  <a:lnTo>
                    <a:pt x="57542" y="7369"/>
                  </a:lnTo>
                  <a:lnTo>
                    <a:pt x="94488" y="0"/>
                  </a:lnTo>
                  <a:lnTo>
                    <a:pt x="2399538" y="0"/>
                  </a:lnTo>
                  <a:lnTo>
                    <a:pt x="2436483" y="7369"/>
                  </a:lnTo>
                  <a:lnTo>
                    <a:pt x="2466498" y="27527"/>
                  </a:lnTo>
                  <a:lnTo>
                    <a:pt x="2486656" y="57542"/>
                  </a:lnTo>
                  <a:lnTo>
                    <a:pt x="2494026" y="94488"/>
                  </a:lnTo>
                  <a:lnTo>
                    <a:pt x="2494026" y="473964"/>
                  </a:lnTo>
                  <a:lnTo>
                    <a:pt x="2486656" y="510909"/>
                  </a:lnTo>
                  <a:lnTo>
                    <a:pt x="2466498" y="540924"/>
                  </a:lnTo>
                  <a:lnTo>
                    <a:pt x="2436483" y="561082"/>
                  </a:lnTo>
                  <a:lnTo>
                    <a:pt x="2399538" y="568452"/>
                  </a:lnTo>
                  <a:lnTo>
                    <a:pt x="94488" y="568452"/>
                  </a:lnTo>
                  <a:lnTo>
                    <a:pt x="57542" y="561082"/>
                  </a:lnTo>
                  <a:lnTo>
                    <a:pt x="27527" y="540924"/>
                  </a:lnTo>
                  <a:lnTo>
                    <a:pt x="7369" y="510909"/>
                  </a:lnTo>
                  <a:lnTo>
                    <a:pt x="0" y="473964"/>
                  </a:lnTo>
                  <a:lnTo>
                    <a:pt x="0" y="94488"/>
                  </a:lnTo>
                  <a:close/>
                </a:path>
              </a:pathLst>
            </a:custGeom>
            <a:ln w="12700">
              <a:solidFill>
                <a:srgbClr val="FF0000"/>
              </a:solidFill>
            </a:ln>
          </p:spPr>
          <p:txBody>
            <a:bodyPr wrap="square" lIns="0" tIns="0" rIns="0" bIns="0" rtlCol="0"/>
            <a:lstStyle/>
            <a:p/>
          </p:txBody>
        </p:sp>
      </p:grpSp>
      <p:sp>
        <p:nvSpPr>
          <p:cNvPr id="18" name="object 18" descr=""/>
          <p:cNvSpPr txBox="1"/>
          <p:nvPr/>
        </p:nvSpPr>
        <p:spPr>
          <a:xfrm>
            <a:off x="3641852" y="8871453"/>
            <a:ext cx="2398395" cy="193040"/>
          </a:xfrm>
          <a:prstGeom prst="rect">
            <a:avLst/>
          </a:prstGeom>
        </p:spPr>
        <p:txBody>
          <a:bodyPr wrap="square" lIns="0" tIns="12065" rIns="0" bIns="0" rtlCol="0" vert="horz">
            <a:spAutoFit/>
          </a:bodyPr>
          <a:lstStyle/>
          <a:p>
            <a:pPr marL="12700">
              <a:lnSpc>
                <a:spcPct val="100000"/>
              </a:lnSpc>
              <a:spcBef>
                <a:spcPts val="95"/>
              </a:spcBef>
            </a:pPr>
            <a:r>
              <a:rPr dirty="0" sz="1100" spc="-25">
                <a:latin typeface="MS Mincho"/>
                <a:cs typeface="MS Mincho"/>
              </a:rPr>
              <a:t>ユーザーに分担されたレセプトです。</a:t>
            </a:r>
            <a:endParaRPr sz="1100">
              <a:latin typeface="MS Mincho"/>
              <a:cs typeface="MS Mincho"/>
            </a:endParaRPr>
          </a:p>
        </p:txBody>
      </p:sp>
      <p:sp>
        <p:nvSpPr>
          <p:cNvPr id="19" name="object 19" descr=""/>
          <p:cNvSpPr txBox="1">
            <a:spLocks noGrp="1"/>
          </p:cNvSpPr>
          <p:nvPr>
            <p:ph type="sldNum" idx="7" sz="quarter"/>
          </p:nvPr>
        </p:nvSpPr>
        <p:spPr>
          <a:prstGeom prst="rect"/>
        </p:spPr>
        <p:txBody>
          <a:bodyPr wrap="square" lIns="0" tIns="9525" rIns="0" bIns="0" rtlCol="0" vert="horz">
            <a:spAutoFit/>
          </a:bodyPr>
          <a:lstStyle/>
          <a:p>
            <a:pPr marL="38100">
              <a:lnSpc>
                <a:spcPct val="100000"/>
              </a:lnSpc>
              <a:spcBef>
                <a:spcPts val="75"/>
              </a:spcBef>
            </a:pPr>
            <a:r>
              <a:rPr dirty="0" spc="-25"/>
              <a:t>4</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descr=""/>
          <p:cNvPicPr/>
          <p:nvPr/>
        </p:nvPicPr>
        <p:blipFill>
          <a:blip r:embed="rId2" cstate="print"/>
          <a:stretch>
            <a:fillRect/>
          </a:stretch>
        </p:blipFill>
        <p:spPr>
          <a:xfrm>
            <a:off x="910589" y="1660398"/>
            <a:ext cx="5810250" cy="531876"/>
          </a:xfrm>
          <a:prstGeom prst="rect">
            <a:avLst/>
          </a:prstGeom>
        </p:spPr>
      </p:pic>
      <p:sp>
        <p:nvSpPr>
          <p:cNvPr id="3" name="object 3" descr=""/>
          <p:cNvSpPr txBox="1"/>
          <p:nvPr/>
        </p:nvSpPr>
        <p:spPr>
          <a:xfrm>
            <a:off x="1127252" y="1120390"/>
            <a:ext cx="1143000" cy="193040"/>
          </a:xfrm>
          <a:prstGeom prst="rect">
            <a:avLst/>
          </a:prstGeom>
        </p:spPr>
        <p:txBody>
          <a:bodyPr wrap="square" lIns="0" tIns="12065" rIns="0" bIns="0" rtlCol="0" vert="horz">
            <a:spAutoFit/>
          </a:bodyPr>
          <a:lstStyle/>
          <a:p>
            <a:pPr marL="152400" indent="-139700">
              <a:lnSpc>
                <a:spcPct val="100000"/>
              </a:lnSpc>
              <a:spcBef>
                <a:spcPts val="95"/>
              </a:spcBef>
              <a:buSzPct val="90909"/>
              <a:buFont typeface="MS Mincho"/>
              <a:buChar char="●"/>
              <a:tabLst>
                <a:tab pos="152400" algn="l"/>
              </a:tabLst>
            </a:pPr>
            <a:r>
              <a:rPr dirty="0" sz="1100" spc="-25">
                <a:latin typeface="MS Mincho"/>
                <a:cs typeface="MS Mincho"/>
              </a:rPr>
              <a:t>上部エリアです</a:t>
            </a:r>
            <a:endParaRPr sz="1100">
              <a:latin typeface="MS Mincho"/>
              <a:cs typeface="MS Mincho"/>
            </a:endParaRPr>
          </a:p>
        </p:txBody>
      </p:sp>
      <p:sp>
        <p:nvSpPr>
          <p:cNvPr id="4" name="object 4" descr=""/>
          <p:cNvSpPr txBox="1"/>
          <p:nvPr/>
        </p:nvSpPr>
        <p:spPr>
          <a:xfrm>
            <a:off x="3240277" y="1889248"/>
            <a:ext cx="254000" cy="299720"/>
          </a:xfrm>
          <a:prstGeom prst="rect">
            <a:avLst/>
          </a:prstGeom>
        </p:spPr>
        <p:txBody>
          <a:bodyPr wrap="square" lIns="0" tIns="12700" rIns="0" bIns="0" rtlCol="0" vert="horz">
            <a:spAutoFit/>
          </a:bodyPr>
          <a:lstStyle/>
          <a:p>
            <a:pPr marL="12700">
              <a:lnSpc>
                <a:spcPct val="100000"/>
              </a:lnSpc>
              <a:spcBef>
                <a:spcPts val="100"/>
              </a:spcBef>
            </a:pPr>
            <a:r>
              <a:rPr dirty="0" sz="1800" spc="-50">
                <a:solidFill>
                  <a:srgbClr val="FF0000"/>
                </a:solidFill>
                <a:latin typeface="MS Mincho"/>
                <a:cs typeface="MS Mincho"/>
              </a:rPr>
              <a:t>②</a:t>
            </a:r>
            <a:endParaRPr sz="1800">
              <a:latin typeface="MS Mincho"/>
              <a:cs typeface="MS Mincho"/>
            </a:endParaRPr>
          </a:p>
        </p:txBody>
      </p:sp>
      <p:sp>
        <p:nvSpPr>
          <p:cNvPr id="5" name="object 5" descr=""/>
          <p:cNvSpPr txBox="1"/>
          <p:nvPr/>
        </p:nvSpPr>
        <p:spPr>
          <a:xfrm>
            <a:off x="939807" y="1400044"/>
            <a:ext cx="254000" cy="299720"/>
          </a:xfrm>
          <a:prstGeom prst="rect">
            <a:avLst/>
          </a:prstGeom>
        </p:spPr>
        <p:txBody>
          <a:bodyPr wrap="square" lIns="0" tIns="12700" rIns="0" bIns="0" rtlCol="0" vert="horz">
            <a:spAutoFit/>
          </a:bodyPr>
          <a:lstStyle/>
          <a:p>
            <a:pPr marL="12700">
              <a:lnSpc>
                <a:spcPct val="100000"/>
              </a:lnSpc>
              <a:spcBef>
                <a:spcPts val="100"/>
              </a:spcBef>
            </a:pPr>
            <a:r>
              <a:rPr dirty="0" sz="1800" spc="-50">
                <a:solidFill>
                  <a:srgbClr val="FF0000"/>
                </a:solidFill>
                <a:latin typeface="MS Mincho"/>
                <a:cs typeface="MS Mincho"/>
              </a:rPr>
              <a:t>①</a:t>
            </a:r>
            <a:endParaRPr sz="1800">
              <a:latin typeface="MS Mincho"/>
              <a:cs typeface="MS Mincho"/>
            </a:endParaRPr>
          </a:p>
        </p:txBody>
      </p:sp>
      <p:sp>
        <p:nvSpPr>
          <p:cNvPr id="6" name="object 6" descr=""/>
          <p:cNvSpPr/>
          <p:nvPr/>
        </p:nvSpPr>
        <p:spPr>
          <a:xfrm>
            <a:off x="1047750" y="1720595"/>
            <a:ext cx="1641475" cy="220345"/>
          </a:xfrm>
          <a:custGeom>
            <a:avLst/>
            <a:gdLst/>
            <a:ahLst/>
            <a:cxnLst/>
            <a:rect l="l" t="t" r="r" b="b"/>
            <a:pathLst>
              <a:path w="1641475" h="220344">
                <a:moveTo>
                  <a:pt x="0" y="36575"/>
                </a:moveTo>
                <a:lnTo>
                  <a:pt x="2940" y="22181"/>
                </a:lnTo>
                <a:lnTo>
                  <a:pt x="10953" y="10572"/>
                </a:lnTo>
                <a:lnTo>
                  <a:pt x="22824" y="2821"/>
                </a:lnTo>
                <a:lnTo>
                  <a:pt x="37338" y="0"/>
                </a:lnTo>
                <a:lnTo>
                  <a:pt x="1604772" y="0"/>
                </a:lnTo>
                <a:lnTo>
                  <a:pt x="1619166" y="2821"/>
                </a:lnTo>
                <a:lnTo>
                  <a:pt x="1630775" y="10572"/>
                </a:lnTo>
                <a:lnTo>
                  <a:pt x="1638526" y="22181"/>
                </a:lnTo>
                <a:lnTo>
                  <a:pt x="1641348" y="36575"/>
                </a:lnTo>
                <a:lnTo>
                  <a:pt x="1641348" y="183641"/>
                </a:lnTo>
                <a:lnTo>
                  <a:pt x="1638526" y="197715"/>
                </a:lnTo>
                <a:lnTo>
                  <a:pt x="1630775" y="209359"/>
                </a:lnTo>
                <a:lnTo>
                  <a:pt x="1619166" y="217289"/>
                </a:lnTo>
                <a:lnTo>
                  <a:pt x="1604772" y="220217"/>
                </a:lnTo>
                <a:lnTo>
                  <a:pt x="37338" y="220217"/>
                </a:lnTo>
                <a:lnTo>
                  <a:pt x="22824" y="217289"/>
                </a:lnTo>
                <a:lnTo>
                  <a:pt x="10953" y="209359"/>
                </a:lnTo>
                <a:lnTo>
                  <a:pt x="2940" y="197715"/>
                </a:lnTo>
                <a:lnTo>
                  <a:pt x="0" y="183641"/>
                </a:lnTo>
                <a:lnTo>
                  <a:pt x="0" y="36575"/>
                </a:lnTo>
                <a:close/>
              </a:path>
            </a:pathLst>
          </a:custGeom>
          <a:ln w="19037">
            <a:solidFill>
              <a:srgbClr val="FF0000"/>
            </a:solidFill>
          </a:ln>
        </p:spPr>
        <p:txBody>
          <a:bodyPr wrap="square" lIns="0" tIns="0" rIns="0" bIns="0" rtlCol="0"/>
          <a:lstStyle/>
          <a:p/>
        </p:txBody>
      </p:sp>
      <p:sp>
        <p:nvSpPr>
          <p:cNvPr id="7" name="object 7" descr=""/>
          <p:cNvSpPr txBox="1"/>
          <p:nvPr/>
        </p:nvSpPr>
        <p:spPr>
          <a:xfrm>
            <a:off x="1179830" y="2385008"/>
            <a:ext cx="5632450" cy="1741805"/>
          </a:xfrm>
          <a:prstGeom prst="rect">
            <a:avLst/>
          </a:prstGeom>
        </p:spPr>
        <p:txBody>
          <a:bodyPr wrap="square" lIns="0" tIns="54610" rIns="0" bIns="0" rtlCol="0" vert="horz">
            <a:spAutoFit/>
          </a:bodyPr>
          <a:lstStyle/>
          <a:p>
            <a:pPr marL="12700">
              <a:lnSpc>
                <a:spcPct val="100000"/>
              </a:lnSpc>
              <a:spcBef>
                <a:spcPts val="430"/>
              </a:spcBef>
              <a:tabLst>
                <a:tab pos="292100" algn="l"/>
              </a:tabLst>
            </a:pPr>
            <a:r>
              <a:rPr dirty="0" sz="1100" spc="-50">
                <a:solidFill>
                  <a:srgbClr val="FF0000"/>
                </a:solidFill>
                <a:latin typeface="MS Mincho"/>
                <a:cs typeface="MS Mincho"/>
              </a:rPr>
              <a:t>①</a:t>
            </a:r>
            <a:r>
              <a:rPr dirty="0" sz="1100">
                <a:solidFill>
                  <a:srgbClr val="FF0000"/>
                </a:solidFill>
                <a:latin typeface="MS Mincho"/>
                <a:cs typeface="MS Mincho"/>
              </a:rPr>
              <a:t>	</a:t>
            </a:r>
            <a:r>
              <a:rPr dirty="0" sz="1100" spc="-25">
                <a:latin typeface="MS Mincho"/>
                <a:cs typeface="MS Mincho"/>
              </a:rPr>
              <a:t>該当する診療年月の対象レセプトの点検件数を分担できます。</a:t>
            </a:r>
            <a:endParaRPr sz="1100">
              <a:latin typeface="MS Mincho"/>
              <a:cs typeface="MS Mincho"/>
            </a:endParaRPr>
          </a:p>
          <a:p>
            <a:pPr marL="12700" marR="167005">
              <a:lnSpc>
                <a:spcPct val="125000"/>
              </a:lnSpc>
              <a:tabLst>
                <a:tab pos="1129665" algn="l"/>
              </a:tabLst>
            </a:pPr>
            <a:r>
              <a:rPr dirty="0" sz="1100" spc="-20">
                <a:latin typeface="MS Mincho"/>
                <a:cs typeface="MS Mincho"/>
              </a:rPr>
              <a:t>レ</a:t>
            </a:r>
            <a:r>
              <a:rPr dirty="0" sz="1100" spc="-10">
                <a:latin typeface="MS Mincho"/>
                <a:cs typeface="MS Mincho"/>
              </a:rPr>
              <a:t>セ</a:t>
            </a:r>
            <a:r>
              <a:rPr dirty="0" sz="1100" spc="-20">
                <a:latin typeface="MS Mincho"/>
                <a:cs typeface="MS Mincho"/>
              </a:rPr>
              <a:t>プトがア</a:t>
            </a:r>
            <a:r>
              <a:rPr dirty="0" sz="1100" spc="-10">
                <a:latin typeface="MS Mincho"/>
                <a:cs typeface="MS Mincho"/>
              </a:rPr>
              <a:t>ッ</a:t>
            </a:r>
            <a:r>
              <a:rPr dirty="0" sz="1100" spc="-20">
                <a:latin typeface="MS Mincho"/>
                <a:cs typeface="MS Mincho"/>
              </a:rPr>
              <a:t>プロード</a:t>
            </a:r>
            <a:r>
              <a:rPr dirty="0" sz="1100" spc="-10">
                <a:latin typeface="MS Mincho"/>
                <a:cs typeface="MS Mincho"/>
              </a:rPr>
              <a:t>さ</a:t>
            </a:r>
            <a:r>
              <a:rPr dirty="0" sz="1100" spc="-20">
                <a:latin typeface="MS Mincho"/>
                <a:cs typeface="MS Mincho"/>
              </a:rPr>
              <a:t>れ、正常</a:t>
            </a:r>
            <a:r>
              <a:rPr dirty="0" sz="1100" spc="-10">
                <a:latin typeface="MS Mincho"/>
                <a:cs typeface="MS Mincho"/>
              </a:rPr>
              <a:t>に</a:t>
            </a:r>
            <a:r>
              <a:rPr dirty="0" sz="1100" spc="-20">
                <a:latin typeface="MS Mincho"/>
                <a:cs typeface="MS Mincho"/>
              </a:rPr>
              <a:t>取り込ま</a:t>
            </a:r>
            <a:r>
              <a:rPr dirty="0" sz="1100" spc="-10">
                <a:latin typeface="MS Mincho"/>
                <a:cs typeface="MS Mincho"/>
              </a:rPr>
              <a:t>れ</a:t>
            </a:r>
            <a:r>
              <a:rPr dirty="0" sz="1100" spc="-20">
                <a:latin typeface="MS Mincho"/>
                <a:cs typeface="MS Mincho"/>
              </a:rPr>
              <a:t>た最新の</a:t>
            </a:r>
            <a:r>
              <a:rPr dirty="0" sz="1100" spc="-10">
                <a:latin typeface="MS Mincho"/>
                <a:cs typeface="MS Mincho"/>
              </a:rPr>
              <a:t>診</a:t>
            </a:r>
            <a:r>
              <a:rPr dirty="0" sz="1100" spc="-20">
                <a:latin typeface="MS Mincho"/>
                <a:cs typeface="MS Mincho"/>
              </a:rPr>
              <a:t>療年月が</a:t>
            </a:r>
            <a:r>
              <a:rPr dirty="0" sz="1100" spc="-10">
                <a:latin typeface="MS Mincho"/>
                <a:cs typeface="MS Mincho"/>
              </a:rPr>
              <a:t>デ</a:t>
            </a:r>
            <a:r>
              <a:rPr dirty="0" sz="1100" spc="-20">
                <a:latin typeface="MS Mincho"/>
                <a:cs typeface="MS Mincho"/>
              </a:rPr>
              <a:t>フォルト</a:t>
            </a:r>
            <a:r>
              <a:rPr dirty="0" sz="1100" spc="-10">
                <a:latin typeface="MS Mincho"/>
                <a:cs typeface="MS Mincho"/>
              </a:rPr>
              <a:t>に</a:t>
            </a:r>
            <a:r>
              <a:rPr dirty="0" sz="1100" spc="-20">
                <a:latin typeface="MS Mincho"/>
                <a:cs typeface="MS Mincho"/>
              </a:rPr>
              <a:t>設</a:t>
            </a:r>
            <a:r>
              <a:rPr dirty="0" sz="1100" spc="-50">
                <a:latin typeface="MS Mincho"/>
                <a:cs typeface="MS Mincho"/>
              </a:rPr>
              <a:t>定</a:t>
            </a:r>
            <a:r>
              <a:rPr dirty="0" sz="1100" spc="-20">
                <a:latin typeface="MS Mincho"/>
                <a:cs typeface="MS Mincho"/>
              </a:rPr>
              <a:t>さ</a:t>
            </a:r>
            <a:r>
              <a:rPr dirty="0" sz="1100" spc="-10">
                <a:latin typeface="MS Mincho"/>
                <a:cs typeface="MS Mincho"/>
              </a:rPr>
              <a:t>れ</a:t>
            </a:r>
            <a:r>
              <a:rPr dirty="0" sz="1100" spc="-20">
                <a:latin typeface="MS Mincho"/>
                <a:cs typeface="MS Mincho"/>
              </a:rPr>
              <a:t>ます</a:t>
            </a:r>
            <a:r>
              <a:rPr dirty="0" sz="1100" spc="-50">
                <a:latin typeface="MS Mincho"/>
                <a:cs typeface="MS Mincho"/>
              </a:rPr>
              <a:t>。</a:t>
            </a:r>
            <a:r>
              <a:rPr dirty="0" sz="1100">
                <a:latin typeface="MS Mincho"/>
                <a:cs typeface="MS Mincho"/>
              </a:rPr>
              <a:t>	</a:t>
            </a:r>
            <a:r>
              <a:rPr dirty="0" sz="1100" spc="-20">
                <a:latin typeface="MS Mincho"/>
                <a:cs typeface="MS Mincho"/>
              </a:rPr>
              <a:t>ボタン</a:t>
            </a:r>
            <a:r>
              <a:rPr dirty="0" sz="1100" spc="-10">
                <a:latin typeface="MS Mincho"/>
                <a:cs typeface="MS Mincho"/>
              </a:rPr>
              <a:t>は</a:t>
            </a:r>
            <a:r>
              <a:rPr dirty="0" sz="1100" spc="-20">
                <a:latin typeface="MS Mincho"/>
                <a:cs typeface="MS Mincho"/>
              </a:rPr>
              <a:t>分担され</a:t>
            </a:r>
            <a:r>
              <a:rPr dirty="0" sz="1100" spc="-10">
                <a:latin typeface="MS Mincho"/>
                <a:cs typeface="MS Mincho"/>
              </a:rPr>
              <a:t>た</a:t>
            </a:r>
            <a:r>
              <a:rPr dirty="0" sz="1100" spc="-20">
                <a:latin typeface="MS Mincho"/>
                <a:cs typeface="MS Mincho"/>
              </a:rPr>
              <a:t>内訳を照</a:t>
            </a:r>
            <a:r>
              <a:rPr dirty="0" sz="1100" spc="-10">
                <a:latin typeface="MS Mincho"/>
                <a:cs typeface="MS Mincho"/>
              </a:rPr>
              <a:t>会</a:t>
            </a:r>
            <a:r>
              <a:rPr dirty="0" sz="1100" spc="-20">
                <a:latin typeface="MS Mincho"/>
                <a:cs typeface="MS Mincho"/>
              </a:rPr>
              <a:t>します</a:t>
            </a:r>
            <a:r>
              <a:rPr dirty="0" sz="1100" spc="-50">
                <a:latin typeface="MS Mincho"/>
                <a:cs typeface="MS Mincho"/>
              </a:rPr>
              <a:t>。</a:t>
            </a:r>
            <a:endParaRPr sz="1100">
              <a:latin typeface="MS Mincho"/>
              <a:cs typeface="MS Mincho"/>
            </a:endParaRPr>
          </a:p>
          <a:p>
            <a:pPr>
              <a:lnSpc>
                <a:spcPct val="100000"/>
              </a:lnSpc>
              <a:spcBef>
                <a:spcPts val="535"/>
              </a:spcBef>
            </a:pPr>
            <a:endParaRPr sz="1100">
              <a:latin typeface="MS Mincho"/>
              <a:cs typeface="MS Mincho"/>
            </a:endParaRPr>
          </a:p>
          <a:p>
            <a:pPr marL="34925" marR="5080">
              <a:lnSpc>
                <a:spcPct val="125000"/>
              </a:lnSpc>
              <a:tabLst>
                <a:tab pos="314960" algn="l"/>
              </a:tabLst>
            </a:pPr>
            <a:r>
              <a:rPr dirty="0" sz="1100" spc="-50">
                <a:solidFill>
                  <a:srgbClr val="FF0000"/>
                </a:solidFill>
                <a:latin typeface="MS Mincho"/>
                <a:cs typeface="MS Mincho"/>
              </a:rPr>
              <a:t>②</a:t>
            </a:r>
            <a:r>
              <a:rPr dirty="0" sz="1100">
                <a:solidFill>
                  <a:srgbClr val="FF0000"/>
                </a:solidFill>
                <a:latin typeface="MS Mincho"/>
                <a:cs typeface="MS Mincho"/>
              </a:rPr>
              <a:t>	</a:t>
            </a:r>
            <a:r>
              <a:rPr dirty="0" sz="1100" spc="-25">
                <a:latin typeface="MS Mincho"/>
                <a:cs typeface="MS Mincho"/>
              </a:rPr>
              <a:t>画面点検実行するために「分配条件」を設定できます。デフォルトで「点数表区分」と「カルテ番号」の順に自動分配されます。</a:t>
            </a:r>
            <a:endParaRPr sz="1100">
              <a:latin typeface="MS Mincho"/>
              <a:cs typeface="MS Mincho"/>
            </a:endParaRPr>
          </a:p>
          <a:p>
            <a:pPr>
              <a:lnSpc>
                <a:spcPct val="100000"/>
              </a:lnSpc>
              <a:spcBef>
                <a:spcPts val="545"/>
              </a:spcBef>
            </a:pPr>
            <a:endParaRPr sz="1100">
              <a:latin typeface="MS Mincho"/>
              <a:cs typeface="MS Mincho"/>
            </a:endParaRPr>
          </a:p>
          <a:p>
            <a:pPr marL="175260">
              <a:lnSpc>
                <a:spcPct val="100000"/>
              </a:lnSpc>
              <a:tabLst>
                <a:tab pos="1780539" algn="l"/>
                <a:tab pos="3663950" algn="l"/>
              </a:tabLst>
            </a:pPr>
            <a:r>
              <a:rPr dirty="0" sz="1100" spc="-20">
                <a:latin typeface="MS Mincho"/>
                <a:cs typeface="MS Mincho"/>
              </a:rPr>
              <a:t>*</a:t>
            </a:r>
            <a:r>
              <a:rPr dirty="0" sz="1100" spc="-25">
                <a:latin typeface="MS Mincho"/>
                <a:cs typeface="MS Mincho"/>
              </a:rPr>
              <a:t>条件</a:t>
            </a:r>
            <a:r>
              <a:rPr dirty="0" sz="1100" spc="-50">
                <a:latin typeface="MS Mincho"/>
                <a:cs typeface="MS Mincho"/>
              </a:rPr>
              <a:t>は</a:t>
            </a:r>
            <a:r>
              <a:rPr dirty="0" sz="1100">
                <a:latin typeface="MS Mincho"/>
                <a:cs typeface="MS Mincho"/>
              </a:rPr>
              <a:t>	</a:t>
            </a:r>
            <a:r>
              <a:rPr dirty="0" sz="1100" spc="-25">
                <a:latin typeface="MS Mincho"/>
                <a:cs typeface="MS Mincho"/>
              </a:rPr>
              <a:t>と、</a:t>
            </a:r>
            <a:r>
              <a:rPr dirty="0" sz="1100" spc="-20">
                <a:latin typeface="MS Mincho"/>
                <a:cs typeface="MS Mincho"/>
              </a:rPr>
              <a:t>2</a:t>
            </a:r>
            <a:r>
              <a:rPr dirty="0" sz="1100" spc="-25">
                <a:latin typeface="MS Mincho"/>
                <a:cs typeface="MS Mincho"/>
              </a:rPr>
              <a:t>条件</a:t>
            </a:r>
            <a:r>
              <a:rPr dirty="0" sz="1100" spc="-50">
                <a:latin typeface="MS Mincho"/>
                <a:cs typeface="MS Mincho"/>
              </a:rPr>
              <a:t>の</a:t>
            </a:r>
            <a:r>
              <a:rPr dirty="0" sz="1100">
                <a:latin typeface="MS Mincho"/>
                <a:cs typeface="MS Mincho"/>
              </a:rPr>
              <a:t>	</a:t>
            </a:r>
            <a:r>
              <a:rPr dirty="0" sz="1100" spc="-25">
                <a:latin typeface="MS Mincho"/>
                <a:cs typeface="MS Mincho"/>
              </a:rPr>
              <a:t>中</a:t>
            </a:r>
            <a:r>
              <a:rPr dirty="0" sz="1100" spc="-10">
                <a:latin typeface="MS Mincho"/>
                <a:cs typeface="MS Mincho"/>
              </a:rPr>
              <a:t>で</a:t>
            </a:r>
            <a:r>
              <a:rPr dirty="0" sz="1100" spc="-25">
                <a:latin typeface="MS Mincho"/>
                <a:cs typeface="MS Mincho"/>
              </a:rPr>
              <a:t>変更可能</a:t>
            </a:r>
            <a:r>
              <a:rPr dirty="0" sz="1100" spc="-10">
                <a:latin typeface="MS Mincho"/>
                <a:cs typeface="MS Mincho"/>
              </a:rPr>
              <a:t>で</a:t>
            </a:r>
            <a:r>
              <a:rPr dirty="0" sz="1100" spc="-25">
                <a:latin typeface="MS Mincho"/>
                <a:cs typeface="MS Mincho"/>
              </a:rPr>
              <a:t>す</a:t>
            </a:r>
            <a:r>
              <a:rPr dirty="0" sz="1100" spc="-50">
                <a:latin typeface="MS Mincho"/>
                <a:cs typeface="MS Mincho"/>
              </a:rPr>
              <a:t>。</a:t>
            </a:r>
            <a:endParaRPr sz="1100">
              <a:latin typeface="MS Mincho"/>
              <a:cs typeface="MS Mincho"/>
            </a:endParaRPr>
          </a:p>
        </p:txBody>
      </p:sp>
      <p:grpSp>
        <p:nvGrpSpPr>
          <p:cNvPr id="8" name="object 8" descr=""/>
          <p:cNvGrpSpPr/>
          <p:nvPr/>
        </p:nvGrpSpPr>
        <p:grpSpPr>
          <a:xfrm>
            <a:off x="1897951" y="3908107"/>
            <a:ext cx="1007110" cy="911225"/>
            <a:chOff x="1897951" y="3908107"/>
            <a:chExt cx="1007110" cy="911225"/>
          </a:xfrm>
        </p:grpSpPr>
        <p:pic>
          <p:nvPicPr>
            <p:cNvPr id="9" name="object 9" descr=""/>
            <p:cNvPicPr/>
            <p:nvPr/>
          </p:nvPicPr>
          <p:blipFill>
            <a:blip r:embed="rId3" cstate="print"/>
            <a:stretch>
              <a:fillRect/>
            </a:stretch>
          </p:blipFill>
          <p:spPr>
            <a:xfrm>
              <a:off x="1904238" y="3912870"/>
              <a:ext cx="997458" cy="898050"/>
            </a:xfrm>
            <a:prstGeom prst="rect">
              <a:avLst/>
            </a:prstGeom>
          </p:spPr>
        </p:pic>
        <p:sp>
          <p:nvSpPr>
            <p:cNvPr id="10" name="object 10" descr=""/>
            <p:cNvSpPr/>
            <p:nvPr/>
          </p:nvSpPr>
          <p:spPr>
            <a:xfrm>
              <a:off x="1902714" y="3912870"/>
              <a:ext cx="997585" cy="901700"/>
            </a:xfrm>
            <a:custGeom>
              <a:avLst/>
              <a:gdLst/>
              <a:ahLst/>
              <a:cxnLst/>
              <a:rect l="l" t="t" r="r" b="b"/>
              <a:pathLst>
                <a:path w="997585" h="901700">
                  <a:moveTo>
                    <a:pt x="0" y="0"/>
                  </a:moveTo>
                  <a:lnTo>
                    <a:pt x="997458" y="0"/>
                  </a:lnTo>
                  <a:lnTo>
                    <a:pt x="997458" y="901446"/>
                  </a:lnTo>
                  <a:lnTo>
                    <a:pt x="0" y="901446"/>
                  </a:lnTo>
                  <a:lnTo>
                    <a:pt x="0" y="0"/>
                  </a:lnTo>
                  <a:close/>
                </a:path>
              </a:pathLst>
            </a:custGeom>
            <a:ln w="9525">
              <a:solidFill>
                <a:srgbClr val="000000"/>
              </a:solidFill>
            </a:ln>
          </p:spPr>
          <p:txBody>
            <a:bodyPr wrap="square" lIns="0" tIns="0" rIns="0" bIns="0" rtlCol="0"/>
            <a:lstStyle/>
            <a:p/>
          </p:txBody>
        </p:sp>
      </p:grpSp>
      <p:grpSp>
        <p:nvGrpSpPr>
          <p:cNvPr id="11" name="object 11" descr=""/>
          <p:cNvGrpSpPr/>
          <p:nvPr/>
        </p:nvGrpSpPr>
        <p:grpSpPr>
          <a:xfrm>
            <a:off x="3805999" y="3858577"/>
            <a:ext cx="989965" cy="1077595"/>
            <a:chOff x="3805999" y="3858577"/>
            <a:chExt cx="989965" cy="1077595"/>
          </a:xfrm>
        </p:grpSpPr>
        <p:pic>
          <p:nvPicPr>
            <p:cNvPr id="12" name="object 12" descr=""/>
            <p:cNvPicPr/>
            <p:nvPr/>
          </p:nvPicPr>
          <p:blipFill>
            <a:blip r:embed="rId4" cstate="print"/>
            <a:stretch>
              <a:fillRect/>
            </a:stretch>
          </p:blipFill>
          <p:spPr>
            <a:xfrm>
              <a:off x="3811523" y="3863340"/>
              <a:ext cx="976884" cy="1064167"/>
            </a:xfrm>
            <a:prstGeom prst="rect">
              <a:avLst/>
            </a:prstGeom>
          </p:spPr>
        </p:pic>
        <p:sp>
          <p:nvSpPr>
            <p:cNvPr id="13" name="object 13" descr=""/>
            <p:cNvSpPr/>
            <p:nvPr/>
          </p:nvSpPr>
          <p:spPr>
            <a:xfrm>
              <a:off x="3810761" y="3863340"/>
              <a:ext cx="980440" cy="1068070"/>
            </a:xfrm>
            <a:custGeom>
              <a:avLst/>
              <a:gdLst/>
              <a:ahLst/>
              <a:cxnLst/>
              <a:rect l="l" t="t" r="r" b="b"/>
              <a:pathLst>
                <a:path w="980439" h="1068070">
                  <a:moveTo>
                    <a:pt x="0" y="0"/>
                  </a:moveTo>
                  <a:lnTo>
                    <a:pt x="979932" y="0"/>
                  </a:lnTo>
                  <a:lnTo>
                    <a:pt x="979932" y="1067562"/>
                  </a:lnTo>
                  <a:lnTo>
                    <a:pt x="0" y="1067562"/>
                  </a:lnTo>
                  <a:lnTo>
                    <a:pt x="0" y="0"/>
                  </a:lnTo>
                  <a:close/>
                </a:path>
              </a:pathLst>
            </a:custGeom>
            <a:ln w="9525">
              <a:solidFill>
                <a:srgbClr val="000000"/>
              </a:solidFill>
            </a:ln>
          </p:spPr>
          <p:txBody>
            <a:bodyPr wrap="square" lIns="0" tIns="0" rIns="0" bIns="0" rtlCol="0"/>
            <a:lstStyle/>
            <a:p/>
          </p:txBody>
        </p:sp>
      </p:grpSp>
      <p:sp>
        <p:nvSpPr>
          <p:cNvPr id="14" name="object 14" descr=""/>
          <p:cNvSpPr txBox="1"/>
          <p:nvPr/>
        </p:nvSpPr>
        <p:spPr>
          <a:xfrm>
            <a:off x="1117346" y="4966666"/>
            <a:ext cx="3515995" cy="444500"/>
          </a:xfrm>
          <a:prstGeom prst="rect">
            <a:avLst/>
          </a:prstGeom>
        </p:spPr>
        <p:txBody>
          <a:bodyPr wrap="square" lIns="0" tIns="12700" rIns="0" bIns="0" rtlCol="0" vert="horz">
            <a:spAutoFit/>
          </a:bodyPr>
          <a:lstStyle/>
          <a:p>
            <a:pPr marL="151765" marR="5080" indent="-139700">
              <a:lnSpc>
                <a:spcPct val="125000"/>
              </a:lnSpc>
              <a:spcBef>
                <a:spcPts val="100"/>
              </a:spcBef>
              <a:buSzPct val="90909"/>
              <a:buFont typeface="MS Mincho"/>
              <a:buChar char="●"/>
              <a:tabLst>
                <a:tab pos="151765" algn="l"/>
              </a:tabLst>
            </a:pPr>
            <a:r>
              <a:rPr dirty="0" sz="1100" spc="-25">
                <a:latin typeface="MS Mincho"/>
                <a:cs typeface="MS Mincho"/>
              </a:rPr>
              <a:t>左側のリストには画面点検ユーザーが表示されます。又、それぞれに担当する点検対象を表示します。</a:t>
            </a:r>
            <a:endParaRPr sz="1100">
              <a:latin typeface="MS Mincho"/>
              <a:cs typeface="MS Mincho"/>
            </a:endParaRPr>
          </a:p>
        </p:txBody>
      </p:sp>
      <p:grpSp>
        <p:nvGrpSpPr>
          <p:cNvPr id="15" name="object 15" descr=""/>
          <p:cNvGrpSpPr/>
          <p:nvPr/>
        </p:nvGrpSpPr>
        <p:grpSpPr>
          <a:xfrm>
            <a:off x="1325880" y="5567171"/>
            <a:ext cx="2893695" cy="1363980"/>
            <a:chOff x="1325880" y="5567171"/>
            <a:chExt cx="2893695" cy="1363980"/>
          </a:xfrm>
        </p:grpSpPr>
        <p:pic>
          <p:nvPicPr>
            <p:cNvPr id="16" name="object 16" descr=""/>
            <p:cNvPicPr/>
            <p:nvPr/>
          </p:nvPicPr>
          <p:blipFill>
            <a:blip r:embed="rId5" cstate="print"/>
            <a:stretch>
              <a:fillRect/>
            </a:stretch>
          </p:blipFill>
          <p:spPr>
            <a:xfrm>
              <a:off x="1325880" y="5567171"/>
              <a:ext cx="2893314" cy="1363632"/>
            </a:xfrm>
            <a:prstGeom prst="rect">
              <a:avLst/>
            </a:prstGeom>
          </p:spPr>
        </p:pic>
        <p:sp>
          <p:nvSpPr>
            <p:cNvPr id="17" name="object 17" descr=""/>
            <p:cNvSpPr/>
            <p:nvPr/>
          </p:nvSpPr>
          <p:spPr>
            <a:xfrm>
              <a:off x="2218944" y="5852159"/>
              <a:ext cx="1282700" cy="207010"/>
            </a:xfrm>
            <a:custGeom>
              <a:avLst/>
              <a:gdLst/>
              <a:ahLst/>
              <a:cxnLst/>
              <a:rect l="l" t="t" r="r" b="b"/>
              <a:pathLst>
                <a:path w="1282700" h="207010">
                  <a:moveTo>
                    <a:pt x="0" y="34289"/>
                  </a:moveTo>
                  <a:lnTo>
                    <a:pt x="2678" y="20895"/>
                  </a:lnTo>
                  <a:lnTo>
                    <a:pt x="10001" y="10001"/>
                  </a:lnTo>
                  <a:lnTo>
                    <a:pt x="20895" y="2678"/>
                  </a:lnTo>
                  <a:lnTo>
                    <a:pt x="34290" y="0"/>
                  </a:lnTo>
                  <a:lnTo>
                    <a:pt x="1247394" y="0"/>
                  </a:lnTo>
                  <a:lnTo>
                    <a:pt x="1260907" y="2678"/>
                  </a:lnTo>
                  <a:lnTo>
                    <a:pt x="1272063" y="10001"/>
                  </a:lnTo>
                  <a:lnTo>
                    <a:pt x="1279648" y="20895"/>
                  </a:lnTo>
                  <a:lnTo>
                    <a:pt x="1282446" y="34289"/>
                  </a:lnTo>
                  <a:lnTo>
                    <a:pt x="1282446" y="172211"/>
                  </a:lnTo>
                  <a:lnTo>
                    <a:pt x="1279648" y="185606"/>
                  </a:lnTo>
                  <a:lnTo>
                    <a:pt x="1272063" y="196500"/>
                  </a:lnTo>
                  <a:lnTo>
                    <a:pt x="1260907" y="203823"/>
                  </a:lnTo>
                  <a:lnTo>
                    <a:pt x="1247394" y="206501"/>
                  </a:lnTo>
                  <a:lnTo>
                    <a:pt x="34290" y="206501"/>
                  </a:lnTo>
                  <a:lnTo>
                    <a:pt x="20895" y="203823"/>
                  </a:lnTo>
                  <a:lnTo>
                    <a:pt x="10001" y="196500"/>
                  </a:lnTo>
                  <a:lnTo>
                    <a:pt x="2678" y="185606"/>
                  </a:lnTo>
                  <a:lnTo>
                    <a:pt x="0" y="172211"/>
                  </a:lnTo>
                  <a:lnTo>
                    <a:pt x="0" y="34289"/>
                  </a:lnTo>
                  <a:close/>
                </a:path>
              </a:pathLst>
            </a:custGeom>
            <a:ln w="19037">
              <a:solidFill>
                <a:srgbClr val="FF0000"/>
              </a:solidFill>
            </a:ln>
          </p:spPr>
          <p:txBody>
            <a:bodyPr wrap="square" lIns="0" tIns="0" rIns="0" bIns="0" rtlCol="0"/>
            <a:lstStyle/>
            <a:p/>
          </p:txBody>
        </p:sp>
      </p:grpSp>
      <p:sp>
        <p:nvSpPr>
          <p:cNvPr id="18" name="object 18" descr=""/>
          <p:cNvSpPr txBox="1"/>
          <p:nvPr/>
        </p:nvSpPr>
        <p:spPr>
          <a:xfrm>
            <a:off x="1057910" y="5790686"/>
            <a:ext cx="254000" cy="299720"/>
          </a:xfrm>
          <a:prstGeom prst="rect">
            <a:avLst/>
          </a:prstGeom>
        </p:spPr>
        <p:txBody>
          <a:bodyPr wrap="square" lIns="0" tIns="12700" rIns="0" bIns="0" rtlCol="0" vert="horz">
            <a:spAutoFit/>
          </a:bodyPr>
          <a:lstStyle/>
          <a:p>
            <a:pPr marL="12700">
              <a:lnSpc>
                <a:spcPct val="100000"/>
              </a:lnSpc>
              <a:spcBef>
                <a:spcPts val="100"/>
              </a:spcBef>
            </a:pPr>
            <a:r>
              <a:rPr dirty="0" sz="1800" spc="-50">
                <a:solidFill>
                  <a:srgbClr val="FF0000"/>
                </a:solidFill>
                <a:latin typeface="MS Mincho"/>
                <a:cs typeface="MS Mincho"/>
              </a:rPr>
              <a:t>①</a:t>
            </a:r>
            <a:endParaRPr sz="1800">
              <a:latin typeface="MS Mincho"/>
              <a:cs typeface="MS Mincho"/>
            </a:endParaRPr>
          </a:p>
        </p:txBody>
      </p:sp>
      <p:sp>
        <p:nvSpPr>
          <p:cNvPr id="19" name="object 19" descr=""/>
          <p:cNvSpPr txBox="1"/>
          <p:nvPr/>
        </p:nvSpPr>
        <p:spPr>
          <a:xfrm>
            <a:off x="1325880" y="5566409"/>
            <a:ext cx="2894965" cy="1367155"/>
          </a:xfrm>
          <a:prstGeom prst="rect">
            <a:avLst/>
          </a:prstGeom>
          <a:ln w="9525">
            <a:solidFill>
              <a:srgbClr val="000000"/>
            </a:solidFill>
          </a:ln>
        </p:spPr>
        <p:txBody>
          <a:bodyPr wrap="square" lIns="0" tIns="250190" rIns="0" bIns="0" rtlCol="0" vert="horz">
            <a:spAutoFit/>
          </a:bodyPr>
          <a:lstStyle/>
          <a:p>
            <a:pPr algn="r" marR="412750">
              <a:lnSpc>
                <a:spcPct val="100000"/>
              </a:lnSpc>
              <a:spcBef>
                <a:spcPts val="1970"/>
              </a:spcBef>
            </a:pPr>
            <a:r>
              <a:rPr dirty="0" sz="1800" spc="-50">
                <a:solidFill>
                  <a:srgbClr val="FF0000"/>
                </a:solidFill>
                <a:latin typeface="MS Mincho"/>
                <a:cs typeface="MS Mincho"/>
              </a:rPr>
              <a:t>③</a:t>
            </a:r>
            <a:endParaRPr sz="1800">
              <a:latin typeface="MS Mincho"/>
              <a:cs typeface="MS Mincho"/>
            </a:endParaRPr>
          </a:p>
          <a:p>
            <a:pPr>
              <a:lnSpc>
                <a:spcPct val="100000"/>
              </a:lnSpc>
              <a:spcBef>
                <a:spcPts val="1440"/>
              </a:spcBef>
            </a:pPr>
            <a:endParaRPr sz="1800">
              <a:latin typeface="MS Mincho"/>
              <a:cs typeface="MS Mincho"/>
            </a:endParaRPr>
          </a:p>
          <a:p>
            <a:pPr marL="1739900">
              <a:lnSpc>
                <a:spcPct val="100000"/>
              </a:lnSpc>
            </a:pPr>
            <a:r>
              <a:rPr dirty="0" sz="1800" spc="-50">
                <a:solidFill>
                  <a:srgbClr val="FF0000"/>
                </a:solidFill>
                <a:latin typeface="MS Mincho"/>
                <a:cs typeface="MS Mincho"/>
              </a:rPr>
              <a:t>②</a:t>
            </a:r>
            <a:endParaRPr sz="1800">
              <a:latin typeface="MS Mincho"/>
              <a:cs typeface="MS Mincho"/>
            </a:endParaRPr>
          </a:p>
        </p:txBody>
      </p:sp>
      <p:grpSp>
        <p:nvGrpSpPr>
          <p:cNvPr id="20" name="object 20" descr=""/>
          <p:cNvGrpSpPr/>
          <p:nvPr/>
        </p:nvGrpSpPr>
        <p:grpSpPr>
          <a:xfrm>
            <a:off x="972058" y="6106293"/>
            <a:ext cx="3337560" cy="1328420"/>
            <a:chOff x="972058" y="6106293"/>
            <a:chExt cx="3337560" cy="1328420"/>
          </a:xfrm>
        </p:grpSpPr>
        <p:sp>
          <p:nvSpPr>
            <p:cNvPr id="21" name="object 21" descr=""/>
            <p:cNvSpPr/>
            <p:nvPr/>
          </p:nvSpPr>
          <p:spPr>
            <a:xfrm>
              <a:off x="2292858" y="6115811"/>
              <a:ext cx="745490" cy="813435"/>
            </a:xfrm>
            <a:custGeom>
              <a:avLst/>
              <a:gdLst/>
              <a:ahLst/>
              <a:cxnLst/>
              <a:rect l="l" t="t" r="r" b="b"/>
              <a:pathLst>
                <a:path w="745489" h="813434">
                  <a:moveTo>
                    <a:pt x="0" y="124205"/>
                  </a:moveTo>
                  <a:lnTo>
                    <a:pt x="9763" y="75866"/>
                  </a:lnTo>
                  <a:lnTo>
                    <a:pt x="36385" y="36385"/>
                  </a:lnTo>
                  <a:lnTo>
                    <a:pt x="75866" y="9763"/>
                  </a:lnTo>
                  <a:lnTo>
                    <a:pt x="124205" y="0"/>
                  </a:lnTo>
                  <a:lnTo>
                    <a:pt x="621030" y="0"/>
                  </a:lnTo>
                  <a:lnTo>
                    <a:pt x="669369" y="9763"/>
                  </a:lnTo>
                  <a:lnTo>
                    <a:pt x="708850" y="36385"/>
                  </a:lnTo>
                  <a:lnTo>
                    <a:pt x="735472" y="75866"/>
                  </a:lnTo>
                  <a:lnTo>
                    <a:pt x="745236" y="124205"/>
                  </a:lnTo>
                  <a:lnTo>
                    <a:pt x="745236" y="688847"/>
                  </a:lnTo>
                  <a:lnTo>
                    <a:pt x="735472" y="737187"/>
                  </a:lnTo>
                  <a:lnTo>
                    <a:pt x="708850" y="776668"/>
                  </a:lnTo>
                  <a:lnTo>
                    <a:pt x="669369" y="803290"/>
                  </a:lnTo>
                  <a:lnTo>
                    <a:pt x="621030" y="813053"/>
                  </a:lnTo>
                  <a:lnTo>
                    <a:pt x="124205" y="813053"/>
                  </a:lnTo>
                  <a:lnTo>
                    <a:pt x="75866" y="803290"/>
                  </a:lnTo>
                  <a:lnTo>
                    <a:pt x="36385" y="776668"/>
                  </a:lnTo>
                  <a:lnTo>
                    <a:pt x="9763" y="737187"/>
                  </a:lnTo>
                  <a:lnTo>
                    <a:pt x="0" y="688847"/>
                  </a:lnTo>
                  <a:lnTo>
                    <a:pt x="0" y="124205"/>
                  </a:lnTo>
                  <a:close/>
                </a:path>
              </a:pathLst>
            </a:custGeom>
            <a:ln w="19037">
              <a:solidFill>
                <a:srgbClr val="FF0000"/>
              </a:solidFill>
            </a:ln>
          </p:spPr>
          <p:txBody>
            <a:bodyPr wrap="square" lIns="0" tIns="0" rIns="0" bIns="0" rtlCol="0"/>
            <a:lstStyle/>
            <a:p/>
          </p:txBody>
        </p:sp>
        <p:sp>
          <p:nvSpPr>
            <p:cNvPr id="22" name="object 22" descr=""/>
            <p:cNvSpPr/>
            <p:nvPr/>
          </p:nvSpPr>
          <p:spPr>
            <a:xfrm>
              <a:off x="978408" y="6960107"/>
              <a:ext cx="3324860" cy="467995"/>
            </a:xfrm>
            <a:custGeom>
              <a:avLst/>
              <a:gdLst/>
              <a:ahLst/>
              <a:cxnLst/>
              <a:rect l="l" t="t" r="r" b="b"/>
              <a:pathLst>
                <a:path w="3324860" h="467995">
                  <a:moveTo>
                    <a:pt x="0" y="77724"/>
                  </a:moveTo>
                  <a:lnTo>
                    <a:pt x="6155" y="47255"/>
                  </a:lnTo>
                  <a:lnTo>
                    <a:pt x="22955" y="22574"/>
                  </a:lnTo>
                  <a:lnTo>
                    <a:pt x="47898" y="6036"/>
                  </a:lnTo>
                  <a:lnTo>
                    <a:pt x="78486" y="0"/>
                  </a:lnTo>
                  <a:lnTo>
                    <a:pt x="3246120" y="0"/>
                  </a:lnTo>
                  <a:lnTo>
                    <a:pt x="3276707" y="6036"/>
                  </a:lnTo>
                  <a:lnTo>
                    <a:pt x="3301650" y="22574"/>
                  </a:lnTo>
                  <a:lnTo>
                    <a:pt x="3318450" y="47255"/>
                  </a:lnTo>
                  <a:lnTo>
                    <a:pt x="3324605" y="77724"/>
                  </a:lnTo>
                  <a:lnTo>
                    <a:pt x="3324605" y="389382"/>
                  </a:lnTo>
                  <a:lnTo>
                    <a:pt x="3318450" y="419969"/>
                  </a:lnTo>
                  <a:lnTo>
                    <a:pt x="3301650" y="444912"/>
                  </a:lnTo>
                  <a:lnTo>
                    <a:pt x="3276707" y="461712"/>
                  </a:lnTo>
                  <a:lnTo>
                    <a:pt x="3246120" y="467868"/>
                  </a:lnTo>
                  <a:lnTo>
                    <a:pt x="78486" y="467868"/>
                  </a:lnTo>
                  <a:lnTo>
                    <a:pt x="47898" y="461712"/>
                  </a:lnTo>
                  <a:lnTo>
                    <a:pt x="22955" y="444912"/>
                  </a:lnTo>
                  <a:lnTo>
                    <a:pt x="6155" y="419969"/>
                  </a:lnTo>
                  <a:lnTo>
                    <a:pt x="0" y="389382"/>
                  </a:lnTo>
                  <a:lnTo>
                    <a:pt x="0" y="77724"/>
                  </a:lnTo>
                  <a:close/>
                </a:path>
              </a:pathLst>
            </a:custGeom>
            <a:ln w="12700">
              <a:solidFill>
                <a:srgbClr val="0000FF"/>
              </a:solidFill>
            </a:ln>
          </p:spPr>
          <p:txBody>
            <a:bodyPr wrap="square" lIns="0" tIns="0" rIns="0" bIns="0" rtlCol="0"/>
            <a:lstStyle/>
            <a:p/>
          </p:txBody>
        </p:sp>
      </p:grpSp>
      <p:sp>
        <p:nvSpPr>
          <p:cNvPr id="23" name="object 23" descr=""/>
          <p:cNvSpPr txBox="1"/>
          <p:nvPr/>
        </p:nvSpPr>
        <p:spPr>
          <a:xfrm>
            <a:off x="4601209" y="5495032"/>
            <a:ext cx="2538730" cy="193040"/>
          </a:xfrm>
          <a:prstGeom prst="rect">
            <a:avLst/>
          </a:prstGeom>
        </p:spPr>
        <p:txBody>
          <a:bodyPr wrap="square" lIns="0" tIns="12065" rIns="0" bIns="0" rtlCol="0" vert="horz">
            <a:spAutoFit/>
          </a:bodyPr>
          <a:lstStyle/>
          <a:p>
            <a:pPr marL="12700">
              <a:lnSpc>
                <a:spcPct val="100000"/>
              </a:lnSpc>
              <a:spcBef>
                <a:spcPts val="95"/>
              </a:spcBef>
              <a:tabLst>
                <a:tab pos="292100" algn="l"/>
              </a:tabLst>
            </a:pPr>
            <a:r>
              <a:rPr dirty="0" sz="1100" spc="-50">
                <a:solidFill>
                  <a:srgbClr val="FF0000"/>
                </a:solidFill>
                <a:latin typeface="MS Mincho"/>
                <a:cs typeface="MS Mincho"/>
              </a:rPr>
              <a:t>①</a:t>
            </a:r>
            <a:r>
              <a:rPr dirty="0" sz="1100">
                <a:solidFill>
                  <a:srgbClr val="FF0000"/>
                </a:solidFill>
                <a:latin typeface="MS Mincho"/>
                <a:cs typeface="MS Mincho"/>
              </a:rPr>
              <a:t>	</a:t>
            </a:r>
            <a:r>
              <a:rPr dirty="0" sz="1100" spc="-25">
                <a:latin typeface="MS Mincho"/>
                <a:cs typeface="MS Mincho"/>
              </a:rPr>
              <a:t>点検者の優先順位を設定できます。</a:t>
            </a:r>
            <a:endParaRPr sz="1100">
              <a:latin typeface="MS Mincho"/>
              <a:cs typeface="MS Mincho"/>
            </a:endParaRPr>
          </a:p>
        </p:txBody>
      </p:sp>
      <p:sp>
        <p:nvSpPr>
          <p:cNvPr id="24" name="object 24" descr=""/>
          <p:cNvSpPr txBox="1"/>
          <p:nvPr/>
        </p:nvSpPr>
        <p:spPr>
          <a:xfrm>
            <a:off x="1146323" y="7932366"/>
            <a:ext cx="5071110" cy="971550"/>
          </a:xfrm>
          <a:prstGeom prst="rect">
            <a:avLst/>
          </a:prstGeom>
        </p:spPr>
        <p:txBody>
          <a:bodyPr wrap="square" lIns="0" tIns="12700" rIns="0" bIns="0" rtlCol="0" vert="horz">
            <a:spAutoFit/>
          </a:bodyPr>
          <a:lstStyle/>
          <a:p>
            <a:pPr marL="311785" marR="5080" indent="-280035">
              <a:lnSpc>
                <a:spcPct val="125000"/>
              </a:lnSpc>
              <a:spcBef>
                <a:spcPts val="100"/>
              </a:spcBef>
              <a:tabLst>
                <a:tab pos="311785" algn="l"/>
              </a:tabLst>
            </a:pPr>
            <a:r>
              <a:rPr dirty="0" sz="1100" spc="-50">
                <a:solidFill>
                  <a:srgbClr val="FF0000"/>
                </a:solidFill>
                <a:latin typeface="MS Mincho"/>
                <a:cs typeface="MS Mincho"/>
              </a:rPr>
              <a:t>②</a:t>
            </a:r>
            <a:r>
              <a:rPr dirty="0" sz="1100">
                <a:solidFill>
                  <a:srgbClr val="FF0000"/>
                </a:solidFill>
                <a:latin typeface="MS Mincho"/>
                <a:cs typeface="MS Mincho"/>
              </a:rPr>
              <a:t>	</a:t>
            </a:r>
            <a:r>
              <a:rPr dirty="0" sz="1100" spc="-25">
                <a:latin typeface="MS Mincho"/>
                <a:cs typeface="MS Mincho"/>
              </a:rPr>
              <a:t>診療年月のレセプトの点数表や入院と外来分担適用可否をチェックします。チェック解除の場合は、その種類のレセプトが分担対象から除外されます。</a:t>
            </a:r>
            <a:endParaRPr sz="1100">
              <a:latin typeface="MS Mincho"/>
              <a:cs typeface="MS Mincho"/>
            </a:endParaRPr>
          </a:p>
          <a:p>
            <a:pPr marL="12700">
              <a:lnSpc>
                <a:spcPct val="100000"/>
              </a:lnSpc>
              <a:spcBef>
                <a:spcPts val="1175"/>
              </a:spcBef>
              <a:tabLst>
                <a:tab pos="292100" algn="l"/>
              </a:tabLst>
            </a:pPr>
            <a:r>
              <a:rPr dirty="0" sz="1100" spc="-50">
                <a:solidFill>
                  <a:srgbClr val="FF0000"/>
                </a:solidFill>
                <a:latin typeface="MS Mincho"/>
                <a:cs typeface="MS Mincho"/>
              </a:rPr>
              <a:t>③</a:t>
            </a:r>
            <a:r>
              <a:rPr dirty="0" sz="1100">
                <a:solidFill>
                  <a:srgbClr val="FF0000"/>
                </a:solidFill>
                <a:latin typeface="MS Mincho"/>
                <a:cs typeface="MS Mincho"/>
              </a:rPr>
              <a:t>	</a:t>
            </a:r>
            <a:r>
              <a:rPr dirty="0" sz="1100" spc="-20">
                <a:latin typeface="MS Mincho"/>
                <a:cs typeface="MS Mincho"/>
              </a:rPr>
              <a:t>適用：分担対象設定</a:t>
            </a:r>
            <a:r>
              <a:rPr dirty="0" sz="1100" spc="-10">
                <a:latin typeface="MS Mincho"/>
                <a:cs typeface="MS Mincho"/>
              </a:rPr>
              <a:t>（</a:t>
            </a:r>
            <a:r>
              <a:rPr dirty="0" sz="1100" spc="-20">
                <a:latin typeface="MS Mincho"/>
                <a:cs typeface="MS Mincho"/>
              </a:rPr>
              <a:t>チェック</a:t>
            </a:r>
            <a:r>
              <a:rPr dirty="0" sz="1100" spc="-10">
                <a:latin typeface="MS Mincho"/>
                <a:cs typeface="MS Mincho"/>
              </a:rPr>
              <a:t>）</a:t>
            </a:r>
            <a:r>
              <a:rPr dirty="0" sz="1100" spc="-25">
                <a:latin typeface="MS Mincho"/>
                <a:cs typeface="MS Mincho"/>
              </a:rPr>
              <a:t>情報を最終適用します。</a:t>
            </a:r>
            <a:endParaRPr sz="1100">
              <a:latin typeface="MS Mincho"/>
              <a:cs typeface="MS Mincho"/>
            </a:endParaRPr>
          </a:p>
          <a:p>
            <a:pPr marL="292100">
              <a:lnSpc>
                <a:spcPct val="100000"/>
              </a:lnSpc>
              <a:spcBef>
                <a:spcPts val="330"/>
              </a:spcBef>
            </a:pPr>
            <a:r>
              <a:rPr dirty="0" sz="1100" spc="-25">
                <a:latin typeface="MS Mincho"/>
                <a:cs typeface="MS Mincho"/>
              </a:rPr>
              <a:t>キャンセル：「適用」処理前の「分担対象チェック」以前に戻します。</a:t>
            </a:r>
            <a:endParaRPr sz="1100">
              <a:latin typeface="MS Mincho"/>
              <a:cs typeface="MS Mincho"/>
            </a:endParaRPr>
          </a:p>
        </p:txBody>
      </p:sp>
      <p:grpSp>
        <p:nvGrpSpPr>
          <p:cNvPr id="25" name="object 25" descr=""/>
          <p:cNvGrpSpPr/>
          <p:nvPr/>
        </p:nvGrpSpPr>
        <p:grpSpPr>
          <a:xfrm>
            <a:off x="4389691" y="5783579"/>
            <a:ext cx="2999105" cy="2021839"/>
            <a:chOff x="4389691" y="5783579"/>
            <a:chExt cx="2999105" cy="2021839"/>
          </a:xfrm>
        </p:grpSpPr>
        <p:pic>
          <p:nvPicPr>
            <p:cNvPr id="26" name="object 26" descr=""/>
            <p:cNvPicPr/>
            <p:nvPr/>
          </p:nvPicPr>
          <p:blipFill>
            <a:blip r:embed="rId6" cstate="print"/>
            <a:stretch>
              <a:fillRect/>
            </a:stretch>
          </p:blipFill>
          <p:spPr>
            <a:xfrm>
              <a:off x="5017007" y="5783579"/>
              <a:ext cx="997458" cy="1163443"/>
            </a:xfrm>
            <a:prstGeom prst="rect">
              <a:avLst/>
            </a:prstGeom>
          </p:spPr>
        </p:pic>
        <p:sp>
          <p:nvSpPr>
            <p:cNvPr id="27" name="object 27" descr=""/>
            <p:cNvSpPr/>
            <p:nvPr/>
          </p:nvSpPr>
          <p:spPr>
            <a:xfrm>
              <a:off x="5008625" y="6535673"/>
              <a:ext cx="1019175" cy="196215"/>
            </a:xfrm>
            <a:custGeom>
              <a:avLst/>
              <a:gdLst/>
              <a:ahLst/>
              <a:cxnLst/>
              <a:rect l="l" t="t" r="r" b="b"/>
              <a:pathLst>
                <a:path w="1019175" h="196215">
                  <a:moveTo>
                    <a:pt x="0" y="32765"/>
                  </a:moveTo>
                  <a:lnTo>
                    <a:pt x="2547" y="19931"/>
                  </a:lnTo>
                  <a:lnTo>
                    <a:pt x="9525" y="9524"/>
                  </a:lnTo>
                  <a:lnTo>
                    <a:pt x="19931" y="2547"/>
                  </a:lnTo>
                  <a:lnTo>
                    <a:pt x="32766" y="0"/>
                  </a:lnTo>
                  <a:lnTo>
                    <a:pt x="986790" y="0"/>
                  </a:lnTo>
                  <a:lnTo>
                    <a:pt x="999184" y="2547"/>
                  </a:lnTo>
                  <a:lnTo>
                    <a:pt x="1009364" y="9524"/>
                  </a:lnTo>
                  <a:lnTo>
                    <a:pt x="1016257" y="19931"/>
                  </a:lnTo>
                  <a:lnTo>
                    <a:pt x="1018794" y="32765"/>
                  </a:lnTo>
                  <a:lnTo>
                    <a:pt x="1018794" y="163067"/>
                  </a:lnTo>
                  <a:lnTo>
                    <a:pt x="1016257" y="175902"/>
                  </a:lnTo>
                  <a:lnTo>
                    <a:pt x="1009364" y="186308"/>
                  </a:lnTo>
                  <a:lnTo>
                    <a:pt x="999184" y="193286"/>
                  </a:lnTo>
                  <a:lnTo>
                    <a:pt x="986790" y="195833"/>
                  </a:lnTo>
                  <a:lnTo>
                    <a:pt x="32766" y="195833"/>
                  </a:lnTo>
                  <a:lnTo>
                    <a:pt x="19931" y="193286"/>
                  </a:lnTo>
                  <a:lnTo>
                    <a:pt x="9524" y="186308"/>
                  </a:lnTo>
                  <a:lnTo>
                    <a:pt x="2547" y="175902"/>
                  </a:lnTo>
                  <a:lnTo>
                    <a:pt x="0" y="163067"/>
                  </a:lnTo>
                  <a:lnTo>
                    <a:pt x="0" y="32765"/>
                  </a:lnTo>
                  <a:close/>
                </a:path>
              </a:pathLst>
            </a:custGeom>
            <a:ln w="19037">
              <a:solidFill>
                <a:srgbClr val="006FBF"/>
              </a:solidFill>
            </a:ln>
          </p:spPr>
          <p:txBody>
            <a:bodyPr wrap="square" lIns="0" tIns="0" rIns="0" bIns="0" rtlCol="0"/>
            <a:lstStyle/>
            <a:p/>
          </p:txBody>
        </p:sp>
        <p:sp>
          <p:nvSpPr>
            <p:cNvPr id="28" name="object 28" descr=""/>
            <p:cNvSpPr/>
            <p:nvPr/>
          </p:nvSpPr>
          <p:spPr>
            <a:xfrm>
              <a:off x="4770119" y="5933693"/>
              <a:ext cx="285750" cy="738505"/>
            </a:xfrm>
            <a:custGeom>
              <a:avLst/>
              <a:gdLst/>
              <a:ahLst/>
              <a:cxnLst/>
              <a:rect l="l" t="t" r="r" b="b"/>
              <a:pathLst>
                <a:path w="285750" h="738504">
                  <a:moveTo>
                    <a:pt x="162306" y="662178"/>
                  </a:moveTo>
                  <a:lnTo>
                    <a:pt x="162306" y="738378"/>
                  </a:lnTo>
                  <a:lnTo>
                    <a:pt x="220218" y="709422"/>
                  </a:lnTo>
                  <a:lnTo>
                    <a:pt x="174498" y="709422"/>
                  </a:lnTo>
                  <a:lnTo>
                    <a:pt x="174498" y="690372"/>
                  </a:lnTo>
                  <a:lnTo>
                    <a:pt x="218694" y="690372"/>
                  </a:lnTo>
                  <a:lnTo>
                    <a:pt x="162306" y="662178"/>
                  </a:lnTo>
                  <a:close/>
                </a:path>
                <a:path w="285750" h="738504">
                  <a:moveTo>
                    <a:pt x="285750" y="0"/>
                  </a:moveTo>
                  <a:lnTo>
                    <a:pt x="0" y="0"/>
                  </a:lnTo>
                  <a:lnTo>
                    <a:pt x="0" y="709422"/>
                  </a:lnTo>
                  <a:lnTo>
                    <a:pt x="162306" y="709422"/>
                  </a:lnTo>
                  <a:lnTo>
                    <a:pt x="162306" y="700278"/>
                  </a:lnTo>
                  <a:lnTo>
                    <a:pt x="19050" y="700278"/>
                  </a:lnTo>
                  <a:lnTo>
                    <a:pt x="9906" y="690372"/>
                  </a:lnTo>
                  <a:lnTo>
                    <a:pt x="19050" y="690372"/>
                  </a:lnTo>
                  <a:lnTo>
                    <a:pt x="19050" y="19050"/>
                  </a:lnTo>
                  <a:lnTo>
                    <a:pt x="9905" y="19050"/>
                  </a:lnTo>
                  <a:lnTo>
                    <a:pt x="19050" y="9144"/>
                  </a:lnTo>
                  <a:lnTo>
                    <a:pt x="285750" y="9144"/>
                  </a:lnTo>
                  <a:lnTo>
                    <a:pt x="285750" y="0"/>
                  </a:lnTo>
                  <a:close/>
                </a:path>
                <a:path w="285750" h="738504">
                  <a:moveTo>
                    <a:pt x="218694" y="690372"/>
                  </a:moveTo>
                  <a:lnTo>
                    <a:pt x="174498" y="690372"/>
                  </a:lnTo>
                  <a:lnTo>
                    <a:pt x="174498" y="709422"/>
                  </a:lnTo>
                  <a:lnTo>
                    <a:pt x="220218" y="709422"/>
                  </a:lnTo>
                  <a:lnTo>
                    <a:pt x="238506" y="700278"/>
                  </a:lnTo>
                  <a:lnTo>
                    <a:pt x="218694" y="690372"/>
                  </a:lnTo>
                  <a:close/>
                </a:path>
                <a:path w="285750" h="738504">
                  <a:moveTo>
                    <a:pt x="19050" y="690372"/>
                  </a:moveTo>
                  <a:lnTo>
                    <a:pt x="9906" y="690372"/>
                  </a:lnTo>
                  <a:lnTo>
                    <a:pt x="19050" y="700278"/>
                  </a:lnTo>
                  <a:lnTo>
                    <a:pt x="19050" y="690372"/>
                  </a:lnTo>
                  <a:close/>
                </a:path>
                <a:path w="285750" h="738504">
                  <a:moveTo>
                    <a:pt x="162306" y="690372"/>
                  </a:moveTo>
                  <a:lnTo>
                    <a:pt x="19050" y="690372"/>
                  </a:lnTo>
                  <a:lnTo>
                    <a:pt x="19050" y="700278"/>
                  </a:lnTo>
                  <a:lnTo>
                    <a:pt x="162306" y="700278"/>
                  </a:lnTo>
                  <a:lnTo>
                    <a:pt x="162306" y="690372"/>
                  </a:lnTo>
                  <a:close/>
                </a:path>
                <a:path w="285750" h="738504">
                  <a:moveTo>
                    <a:pt x="19050" y="9144"/>
                  </a:moveTo>
                  <a:lnTo>
                    <a:pt x="9905" y="19050"/>
                  </a:lnTo>
                  <a:lnTo>
                    <a:pt x="19050" y="19050"/>
                  </a:lnTo>
                  <a:lnTo>
                    <a:pt x="19050" y="9144"/>
                  </a:lnTo>
                  <a:close/>
                </a:path>
                <a:path w="285750" h="738504">
                  <a:moveTo>
                    <a:pt x="285750" y="9144"/>
                  </a:moveTo>
                  <a:lnTo>
                    <a:pt x="19050" y="9144"/>
                  </a:lnTo>
                  <a:lnTo>
                    <a:pt x="19050" y="19050"/>
                  </a:lnTo>
                  <a:lnTo>
                    <a:pt x="285750" y="19050"/>
                  </a:lnTo>
                  <a:lnTo>
                    <a:pt x="285750" y="9144"/>
                  </a:lnTo>
                  <a:close/>
                </a:path>
              </a:pathLst>
            </a:custGeom>
            <a:solidFill>
              <a:srgbClr val="006FBF"/>
            </a:solidFill>
          </p:spPr>
          <p:txBody>
            <a:bodyPr wrap="square" lIns="0" tIns="0" rIns="0" bIns="0" rtlCol="0"/>
            <a:lstStyle/>
            <a:p/>
          </p:txBody>
        </p:sp>
        <p:sp>
          <p:nvSpPr>
            <p:cNvPr id="29" name="object 29" descr=""/>
            <p:cNvSpPr/>
            <p:nvPr/>
          </p:nvSpPr>
          <p:spPr>
            <a:xfrm>
              <a:off x="5055869" y="5824727"/>
              <a:ext cx="414655" cy="236220"/>
            </a:xfrm>
            <a:custGeom>
              <a:avLst/>
              <a:gdLst/>
              <a:ahLst/>
              <a:cxnLst/>
              <a:rect l="l" t="t" r="r" b="b"/>
              <a:pathLst>
                <a:path w="414654" h="236220">
                  <a:moveTo>
                    <a:pt x="0" y="39624"/>
                  </a:moveTo>
                  <a:lnTo>
                    <a:pt x="3071" y="24431"/>
                  </a:lnTo>
                  <a:lnTo>
                    <a:pt x="11429" y="11811"/>
                  </a:lnTo>
                  <a:lnTo>
                    <a:pt x="23788" y="3190"/>
                  </a:lnTo>
                  <a:lnTo>
                    <a:pt x="38862" y="0"/>
                  </a:lnTo>
                  <a:lnTo>
                    <a:pt x="374904" y="0"/>
                  </a:lnTo>
                  <a:lnTo>
                    <a:pt x="390417" y="3190"/>
                  </a:lnTo>
                  <a:lnTo>
                    <a:pt x="403002" y="11811"/>
                  </a:lnTo>
                  <a:lnTo>
                    <a:pt x="411444" y="24431"/>
                  </a:lnTo>
                  <a:lnTo>
                    <a:pt x="414528" y="39624"/>
                  </a:lnTo>
                  <a:lnTo>
                    <a:pt x="414528" y="196596"/>
                  </a:lnTo>
                  <a:lnTo>
                    <a:pt x="411444" y="212109"/>
                  </a:lnTo>
                  <a:lnTo>
                    <a:pt x="403002" y="224694"/>
                  </a:lnTo>
                  <a:lnTo>
                    <a:pt x="390417" y="233136"/>
                  </a:lnTo>
                  <a:lnTo>
                    <a:pt x="374904" y="236220"/>
                  </a:lnTo>
                  <a:lnTo>
                    <a:pt x="38862" y="236220"/>
                  </a:lnTo>
                  <a:lnTo>
                    <a:pt x="23788" y="233136"/>
                  </a:lnTo>
                  <a:lnTo>
                    <a:pt x="11429" y="224694"/>
                  </a:lnTo>
                  <a:lnTo>
                    <a:pt x="3071" y="212109"/>
                  </a:lnTo>
                  <a:lnTo>
                    <a:pt x="0" y="196596"/>
                  </a:lnTo>
                  <a:lnTo>
                    <a:pt x="0" y="39624"/>
                  </a:lnTo>
                  <a:close/>
                </a:path>
              </a:pathLst>
            </a:custGeom>
            <a:ln w="19037">
              <a:solidFill>
                <a:srgbClr val="006FBF"/>
              </a:solidFill>
            </a:ln>
          </p:spPr>
          <p:txBody>
            <a:bodyPr wrap="square" lIns="0" tIns="0" rIns="0" bIns="0" rtlCol="0"/>
            <a:lstStyle/>
            <a:p/>
          </p:txBody>
        </p:sp>
        <p:sp>
          <p:nvSpPr>
            <p:cNvPr id="30" name="object 30" descr=""/>
            <p:cNvSpPr/>
            <p:nvPr/>
          </p:nvSpPr>
          <p:spPr>
            <a:xfrm>
              <a:off x="4394453" y="6953249"/>
              <a:ext cx="2989580" cy="847725"/>
            </a:xfrm>
            <a:custGeom>
              <a:avLst/>
              <a:gdLst/>
              <a:ahLst/>
              <a:cxnLst/>
              <a:rect l="l" t="t" r="r" b="b"/>
              <a:pathLst>
                <a:path w="2989579" h="847725">
                  <a:moveTo>
                    <a:pt x="2848356" y="0"/>
                  </a:moveTo>
                  <a:lnTo>
                    <a:pt x="140970" y="0"/>
                  </a:lnTo>
                  <a:lnTo>
                    <a:pt x="96463" y="7199"/>
                  </a:lnTo>
                  <a:lnTo>
                    <a:pt x="57771" y="27236"/>
                  </a:lnTo>
                  <a:lnTo>
                    <a:pt x="27236" y="57771"/>
                  </a:lnTo>
                  <a:lnTo>
                    <a:pt x="7199" y="96463"/>
                  </a:lnTo>
                  <a:lnTo>
                    <a:pt x="0" y="140970"/>
                  </a:lnTo>
                  <a:lnTo>
                    <a:pt x="0" y="706374"/>
                  </a:lnTo>
                  <a:lnTo>
                    <a:pt x="7199" y="750880"/>
                  </a:lnTo>
                  <a:lnTo>
                    <a:pt x="27236" y="789572"/>
                  </a:lnTo>
                  <a:lnTo>
                    <a:pt x="57771" y="820107"/>
                  </a:lnTo>
                  <a:lnTo>
                    <a:pt x="96463" y="840144"/>
                  </a:lnTo>
                  <a:lnTo>
                    <a:pt x="140970" y="847344"/>
                  </a:lnTo>
                  <a:lnTo>
                    <a:pt x="2848356" y="847344"/>
                  </a:lnTo>
                  <a:lnTo>
                    <a:pt x="2892862" y="840144"/>
                  </a:lnTo>
                  <a:lnTo>
                    <a:pt x="2931554" y="820107"/>
                  </a:lnTo>
                  <a:lnTo>
                    <a:pt x="2962089" y="789572"/>
                  </a:lnTo>
                  <a:lnTo>
                    <a:pt x="2982126" y="750880"/>
                  </a:lnTo>
                  <a:lnTo>
                    <a:pt x="2989326" y="706374"/>
                  </a:lnTo>
                  <a:lnTo>
                    <a:pt x="2989326" y="140970"/>
                  </a:lnTo>
                  <a:lnTo>
                    <a:pt x="2982126" y="96463"/>
                  </a:lnTo>
                  <a:lnTo>
                    <a:pt x="2962089" y="57771"/>
                  </a:lnTo>
                  <a:lnTo>
                    <a:pt x="2931554" y="27236"/>
                  </a:lnTo>
                  <a:lnTo>
                    <a:pt x="2892862" y="7199"/>
                  </a:lnTo>
                  <a:lnTo>
                    <a:pt x="2848356" y="0"/>
                  </a:lnTo>
                  <a:close/>
                </a:path>
              </a:pathLst>
            </a:custGeom>
            <a:solidFill>
              <a:srgbClr val="FFFFFF"/>
            </a:solidFill>
          </p:spPr>
          <p:txBody>
            <a:bodyPr wrap="square" lIns="0" tIns="0" rIns="0" bIns="0" rtlCol="0"/>
            <a:lstStyle/>
            <a:p/>
          </p:txBody>
        </p:sp>
        <p:sp>
          <p:nvSpPr>
            <p:cNvPr id="31" name="object 31" descr=""/>
            <p:cNvSpPr/>
            <p:nvPr/>
          </p:nvSpPr>
          <p:spPr>
            <a:xfrm>
              <a:off x="4394453" y="6953249"/>
              <a:ext cx="2989580" cy="847725"/>
            </a:xfrm>
            <a:custGeom>
              <a:avLst/>
              <a:gdLst/>
              <a:ahLst/>
              <a:cxnLst/>
              <a:rect l="l" t="t" r="r" b="b"/>
              <a:pathLst>
                <a:path w="2989579" h="847725">
                  <a:moveTo>
                    <a:pt x="0" y="140970"/>
                  </a:moveTo>
                  <a:lnTo>
                    <a:pt x="7199" y="96463"/>
                  </a:lnTo>
                  <a:lnTo>
                    <a:pt x="27236" y="57771"/>
                  </a:lnTo>
                  <a:lnTo>
                    <a:pt x="57771" y="27236"/>
                  </a:lnTo>
                  <a:lnTo>
                    <a:pt x="96463" y="7199"/>
                  </a:lnTo>
                  <a:lnTo>
                    <a:pt x="140970" y="0"/>
                  </a:lnTo>
                  <a:lnTo>
                    <a:pt x="2848356" y="0"/>
                  </a:lnTo>
                  <a:lnTo>
                    <a:pt x="2892862" y="7199"/>
                  </a:lnTo>
                  <a:lnTo>
                    <a:pt x="2931554" y="27236"/>
                  </a:lnTo>
                  <a:lnTo>
                    <a:pt x="2962089" y="57771"/>
                  </a:lnTo>
                  <a:lnTo>
                    <a:pt x="2982126" y="96463"/>
                  </a:lnTo>
                  <a:lnTo>
                    <a:pt x="2989326" y="140970"/>
                  </a:lnTo>
                  <a:lnTo>
                    <a:pt x="2989326" y="706374"/>
                  </a:lnTo>
                  <a:lnTo>
                    <a:pt x="2982126" y="750880"/>
                  </a:lnTo>
                  <a:lnTo>
                    <a:pt x="2962089" y="789572"/>
                  </a:lnTo>
                  <a:lnTo>
                    <a:pt x="2931554" y="820107"/>
                  </a:lnTo>
                  <a:lnTo>
                    <a:pt x="2892862" y="840144"/>
                  </a:lnTo>
                  <a:lnTo>
                    <a:pt x="2848356" y="847344"/>
                  </a:lnTo>
                  <a:lnTo>
                    <a:pt x="140970" y="847344"/>
                  </a:lnTo>
                  <a:lnTo>
                    <a:pt x="96463" y="840144"/>
                  </a:lnTo>
                  <a:lnTo>
                    <a:pt x="57771" y="820107"/>
                  </a:lnTo>
                  <a:lnTo>
                    <a:pt x="27236" y="789572"/>
                  </a:lnTo>
                  <a:lnTo>
                    <a:pt x="7199" y="750880"/>
                  </a:lnTo>
                  <a:lnTo>
                    <a:pt x="0" y="706374"/>
                  </a:lnTo>
                  <a:lnTo>
                    <a:pt x="0" y="140970"/>
                  </a:lnTo>
                  <a:close/>
                </a:path>
              </a:pathLst>
            </a:custGeom>
            <a:ln w="9524">
              <a:solidFill>
                <a:srgbClr val="000000"/>
              </a:solidFill>
            </a:ln>
          </p:spPr>
          <p:txBody>
            <a:bodyPr wrap="square" lIns="0" tIns="0" rIns="0" bIns="0" rtlCol="0"/>
            <a:lstStyle/>
            <a:p/>
          </p:txBody>
        </p:sp>
      </p:grpSp>
      <p:sp>
        <p:nvSpPr>
          <p:cNvPr id="32" name="object 32" descr=""/>
          <p:cNvSpPr txBox="1"/>
          <p:nvPr/>
        </p:nvSpPr>
        <p:spPr>
          <a:xfrm>
            <a:off x="1080769" y="7093708"/>
            <a:ext cx="3166110" cy="193040"/>
          </a:xfrm>
          <a:prstGeom prst="rect">
            <a:avLst/>
          </a:prstGeom>
        </p:spPr>
        <p:txBody>
          <a:bodyPr wrap="square" lIns="0" tIns="12065" rIns="0" bIns="0" rtlCol="0" vert="horz">
            <a:spAutoFit/>
          </a:bodyPr>
          <a:lstStyle/>
          <a:p>
            <a:pPr marL="12700">
              <a:lnSpc>
                <a:spcPct val="100000"/>
              </a:lnSpc>
              <a:spcBef>
                <a:spcPts val="95"/>
              </a:spcBef>
            </a:pPr>
            <a:r>
              <a:rPr dirty="0" sz="1100">
                <a:latin typeface="MS Mincho"/>
                <a:cs typeface="MS Mincho"/>
              </a:rPr>
              <a:t>*</a:t>
            </a:r>
            <a:r>
              <a:rPr dirty="0" sz="1100" spc="155">
                <a:latin typeface="MS Mincho"/>
                <a:cs typeface="MS Mincho"/>
              </a:rPr>
              <a:t> </a:t>
            </a:r>
            <a:r>
              <a:rPr dirty="0" sz="1100" spc="-10">
                <a:latin typeface="MS Mincho"/>
                <a:cs typeface="MS Mincho"/>
              </a:rPr>
              <a:t>2</a:t>
            </a:r>
            <a:r>
              <a:rPr dirty="0" sz="1100" spc="-25">
                <a:latin typeface="MS Mincho"/>
                <a:cs typeface="MS Mincho"/>
              </a:rPr>
              <a:t>人の所属ユーザーが登録されている場合です。</a:t>
            </a:r>
            <a:endParaRPr sz="1100">
              <a:latin typeface="MS Mincho"/>
              <a:cs typeface="MS Mincho"/>
            </a:endParaRPr>
          </a:p>
        </p:txBody>
      </p:sp>
      <p:sp>
        <p:nvSpPr>
          <p:cNvPr id="33" name="object 33" descr=""/>
          <p:cNvSpPr txBox="1"/>
          <p:nvPr/>
        </p:nvSpPr>
        <p:spPr>
          <a:xfrm>
            <a:off x="4514341" y="6920433"/>
            <a:ext cx="2678430" cy="862965"/>
          </a:xfrm>
          <a:prstGeom prst="rect">
            <a:avLst/>
          </a:prstGeom>
        </p:spPr>
        <p:txBody>
          <a:bodyPr wrap="square" lIns="0" tIns="12700" rIns="0" bIns="0" rtlCol="0" vert="horz">
            <a:spAutoFit/>
          </a:bodyPr>
          <a:lstStyle/>
          <a:p>
            <a:pPr algn="just" marL="12700" marR="5080">
              <a:lnSpc>
                <a:spcPct val="124800"/>
              </a:lnSpc>
              <a:spcBef>
                <a:spcPts val="100"/>
              </a:spcBef>
            </a:pPr>
            <a:r>
              <a:rPr dirty="0" sz="1100" spc="-25">
                <a:latin typeface="MS Mincho"/>
                <a:cs typeface="MS Mincho"/>
              </a:rPr>
              <a:t>点検者を選択し、「上へ」ボタンを押すと選択したチェックが上に移動し、「下へ」ボタンを押すと選択した点検者が下に移動</a:t>
            </a:r>
            <a:r>
              <a:rPr dirty="0" sz="1100" spc="-30">
                <a:latin typeface="MS Mincho"/>
                <a:cs typeface="MS Mincho"/>
              </a:rPr>
              <a:t>します。</a:t>
            </a:r>
            <a:endParaRPr sz="1100">
              <a:latin typeface="MS Mincho"/>
              <a:cs typeface="MS Mincho"/>
            </a:endParaRPr>
          </a:p>
        </p:txBody>
      </p:sp>
      <p:pic>
        <p:nvPicPr>
          <p:cNvPr id="34" name="object 34" descr=""/>
          <p:cNvPicPr/>
          <p:nvPr/>
        </p:nvPicPr>
        <p:blipFill>
          <a:blip r:embed="rId7" cstate="print"/>
          <a:stretch>
            <a:fillRect/>
          </a:stretch>
        </p:blipFill>
        <p:spPr>
          <a:xfrm>
            <a:off x="2024633" y="2861310"/>
            <a:ext cx="253745" cy="208025"/>
          </a:xfrm>
          <a:prstGeom prst="rect">
            <a:avLst/>
          </a:prstGeom>
        </p:spPr>
      </p:pic>
      <p:sp>
        <p:nvSpPr>
          <p:cNvPr id="35" name="object 35" descr=""/>
          <p:cNvSpPr txBox="1">
            <a:spLocks noGrp="1"/>
          </p:cNvSpPr>
          <p:nvPr>
            <p:ph type="sldNum" idx="7" sz="quarter"/>
          </p:nvPr>
        </p:nvSpPr>
        <p:spPr>
          <a:prstGeom prst="rect"/>
        </p:spPr>
        <p:txBody>
          <a:bodyPr wrap="square" lIns="0" tIns="9525" rIns="0" bIns="0" rtlCol="0" vert="horz">
            <a:spAutoFit/>
          </a:bodyPr>
          <a:lstStyle/>
          <a:p>
            <a:pPr marL="38100">
              <a:lnSpc>
                <a:spcPct val="100000"/>
              </a:lnSpc>
              <a:spcBef>
                <a:spcPts val="75"/>
              </a:spcBef>
            </a:pPr>
            <a:r>
              <a:rPr dirty="0" spc="-25"/>
              <a:t>5</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descr=""/>
          <p:cNvSpPr txBox="1"/>
          <p:nvPr/>
        </p:nvSpPr>
        <p:spPr>
          <a:xfrm>
            <a:off x="1964689" y="6833866"/>
            <a:ext cx="2397760" cy="193040"/>
          </a:xfrm>
          <a:prstGeom prst="rect">
            <a:avLst/>
          </a:prstGeom>
        </p:spPr>
        <p:txBody>
          <a:bodyPr wrap="square" lIns="0" tIns="12065" rIns="0" bIns="0" rtlCol="0" vert="horz">
            <a:spAutoFit/>
          </a:bodyPr>
          <a:lstStyle/>
          <a:p>
            <a:pPr marL="12700">
              <a:lnSpc>
                <a:spcPct val="100000"/>
              </a:lnSpc>
              <a:spcBef>
                <a:spcPts val="95"/>
              </a:spcBef>
            </a:pPr>
            <a:r>
              <a:rPr dirty="0" sz="1100" spc="-25">
                <a:latin typeface="MS Mincho"/>
                <a:cs typeface="MS Mincho"/>
              </a:rPr>
              <a:t>をクリックして自動分担処理します。</a:t>
            </a:r>
            <a:endParaRPr sz="1100">
              <a:latin typeface="MS Mincho"/>
              <a:cs typeface="MS Mincho"/>
            </a:endParaRPr>
          </a:p>
        </p:txBody>
      </p:sp>
      <p:pic>
        <p:nvPicPr>
          <p:cNvPr id="3" name="object 3" descr=""/>
          <p:cNvPicPr/>
          <p:nvPr/>
        </p:nvPicPr>
        <p:blipFill>
          <a:blip r:embed="rId2" cstate="print"/>
          <a:stretch>
            <a:fillRect/>
          </a:stretch>
        </p:blipFill>
        <p:spPr>
          <a:xfrm>
            <a:off x="1101089" y="7073645"/>
            <a:ext cx="3296412" cy="2132838"/>
          </a:xfrm>
          <a:prstGeom prst="rect">
            <a:avLst/>
          </a:prstGeom>
        </p:spPr>
      </p:pic>
      <p:grpSp>
        <p:nvGrpSpPr>
          <p:cNvPr id="4" name="object 4" descr=""/>
          <p:cNvGrpSpPr/>
          <p:nvPr/>
        </p:nvGrpSpPr>
        <p:grpSpPr>
          <a:xfrm>
            <a:off x="1206246" y="2282951"/>
            <a:ext cx="6163310" cy="2129790"/>
            <a:chOff x="1206246" y="2282951"/>
            <a:chExt cx="6163310" cy="2129790"/>
          </a:xfrm>
        </p:grpSpPr>
        <p:pic>
          <p:nvPicPr>
            <p:cNvPr id="5" name="object 5" descr=""/>
            <p:cNvPicPr/>
            <p:nvPr/>
          </p:nvPicPr>
          <p:blipFill>
            <a:blip r:embed="rId3" cstate="print"/>
            <a:stretch>
              <a:fillRect/>
            </a:stretch>
          </p:blipFill>
          <p:spPr>
            <a:xfrm>
              <a:off x="1206246" y="2282951"/>
              <a:ext cx="3503676" cy="2129790"/>
            </a:xfrm>
            <a:prstGeom prst="rect">
              <a:avLst/>
            </a:prstGeom>
          </p:spPr>
        </p:pic>
        <p:sp>
          <p:nvSpPr>
            <p:cNvPr id="6" name="object 6" descr=""/>
            <p:cNvSpPr/>
            <p:nvPr/>
          </p:nvSpPr>
          <p:spPr>
            <a:xfrm>
              <a:off x="1466088" y="3422903"/>
              <a:ext cx="2817495" cy="232410"/>
            </a:xfrm>
            <a:custGeom>
              <a:avLst/>
              <a:gdLst/>
              <a:ahLst/>
              <a:cxnLst/>
              <a:rect l="l" t="t" r="r" b="b"/>
              <a:pathLst>
                <a:path w="2817495" h="232410">
                  <a:moveTo>
                    <a:pt x="0" y="38861"/>
                  </a:moveTo>
                  <a:lnTo>
                    <a:pt x="3071" y="23788"/>
                  </a:lnTo>
                  <a:lnTo>
                    <a:pt x="11429" y="11429"/>
                  </a:lnTo>
                  <a:lnTo>
                    <a:pt x="23788" y="3071"/>
                  </a:lnTo>
                  <a:lnTo>
                    <a:pt x="38862" y="0"/>
                  </a:lnTo>
                  <a:lnTo>
                    <a:pt x="2779014" y="0"/>
                  </a:lnTo>
                  <a:lnTo>
                    <a:pt x="2793968" y="3071"/>
                  </a:lnTo>
                  <a:lnTo>
                    <a:pt x="2806065" y="11429"/>
                  </a:lnTo>
                  <a:lnTo>
                    <a:pt x="2814161" y="23788"/>
                  </a:lnTo>
                  <a:lnTo>
                    <a:pt x="2817114" y="38861"/>
                  </a:lnTo>
                  <a:lnTo>
                    <a:pt x="2817114" y="193547"/>
                  </a:lnTo>
                  <a:lnTo>
                    <a:pt x="2814161" y="208621"/>
                  </a:lnTo>
                  <a:lnTo>
                    <a:pt x="2806065" y="220979"/>
                  </a:lnTo>
                  <a:lnTo>
                    <a:pt x="2793968" y="229338"/>
                  </a:lnTo>
                  <a:lnTo>
                    <a:pt x="2779014" y="232409"/>
                  </a:lnTo>
                  <a:lnTo>
                    <a:pt x="38862" y="232409"/>
                  </a:lnTo>
                  <a:lnTo>
                    <a:pt x="23788" y="229338"/>
                  </a:lnTo>
                  <a:lnTo>
                    <a:pt x="11429" y="220979"/>
                  </a:lnTo>
                  <a:lnTo>
                    <a:pt x="3071" y="208621"/>
                  </a:lnTo>
                  <a:lnTo>
                    <a:pt x="0" y="193547"/>
                  </a:lnTo>
                  <a:lnTo>
                    <a:pt x="0" y="38861"/>
                  </a:lnTo>
                  <a:close/>
                </a:path>
              </a:pathLst>
            </a:custGeom>
            <a:ln w="19037">
              <a:solidFill>
                <a:srgbClr val="FF0000"/>
              </a:solidFill>
            </a:ln>
          </p:spPr>
          <p:txBody>
            <a:bodyPr wrap="square" lIns="0" tIns="0" rIns="0" bIns="0" rtlCol="0"/>
            <a:lstStyle/>
            <a:p/>
          </p:txBody>
        </p:sp>
        <p:sp>
          <p:nvSpPr>
            <p:cNvPr id="7" name="object 7" descr=""/>
            <p:cNvSpPr/>
            <p:nvPr/>
          </p:nvSpPr>
          <p:spPr>
            <a:xfrm>
              <a:off x="4457699" y="2843021"/>
              <a:ext cx="2912110" cy="275590"/>
            </a:xfrm>
            <a:custGeom>
              <a:avLst/>
              <a:gdLst/>
              <a:ahLst/>
              <a:cxnLst/>
              <a:rect l="l" t="t" r="r" b="b"/>
              <a:pathLst>
                <a:path w="2912109" h="275589">
                  <a:moveTo>
                    <a:pt x="2911602" y="0"/>
                  </a:moveTo>
                  <a:lnTo>
                    <a:pt x="0" y="0"/>
                  </a:lnTo>
                  <a:lnTo>
                    <a:pt x="0" y="275081"/>
                  </a:lnTo>
                  <a:lnTo>
                    <a:pt x="2911602" y="275081"/>
                  </a:lnTo>
                  <a:lnTo>
                    <a:pt x="2911602" y="0"/>
                  </a:lnTo>
                  <a:close/>
                </a:path>
              </a:pathLst>
            </a:custGeom>
            <a:solidFill>
              <a:srgbClr val="FFFFFF"/>
            </a:solidFill>
          </p:spPr>
          <p:txBody>
            <a:bodyPr wrap="square" lIns="0" tIns="0" rIns="0" bIns="0" rtlCol="0"/>
            <a:lstStyle/>
            <a:p/>
          </p:txBody>
        </p:sp>
      </p:grpSp>
      <p:sp>
        <p:nvSpPr>
          <p:cNvPr id="8" name="object 8" descr=""/>
          <p:cNvSpPr txBox="1"/>
          <p:nvPr/>
        </p:nvSpPr>
        <p:spPr>
          <a:xfrm>
            <a:off x="1022096" y="1329639"/>
            <a:ext cx="5539740" cy="654050"/>
          </a:xfrm>
          <a:prstGeom prst="rect">
            <a:avLst/>
          </a:prstGeom>
        </p:spPr>
        <p:txBody>
          <a:bodyPr wrap="square" lIns="0" tIns="54610" rIns="0" bIns="0" rtlCol="0" vert="horz">
            <a:spAutoFit/>
          </a:bodyPr>
          <a:lstStyle/>
          <a:p>
            <a:pPr marL="152400" indent="-139700">
              <a:lnSpc>
                <a:spcPct val="100000"/>
              </a:lnSpc>
              <a:spcBef>
                <a:spcPts val="430"/>
              </a:spcBef>
              <a:buSzPct val="90909"/>
              <a:buFont typeface="MS Mincho"/>
              <a:buChar char="●"/>
              <a:tabLst>
                <a:tab pos="152400" algn="l"/>
              </a:tabLst>
            </a:pPr>
            <a:r>
              <a:rPr dirty="0" sz="1100" spc="-25">
                <a:latin typeface="MS Mincho"/>
                <a:cs typeface="MS Mincho"/>
              </a:rPr>
              <a:t>レセプトの分配情報を確認する</a:t>
            </a:r>
            <a:endParaRPr sz="1100">
              <a:latin typeface="MS Mincho"/>
              <a:cs typeface="MS Mincho"/>
            </a:endParaRPr>
          </a:p>
          <a:p>
            <a:pPr marL="12700">
              <a:lnSpc>
                <a:spcPct val="100000"/>
              </a:lnSpc>
              <a:spcBef>
                <a:spcPts val="330"/>
              </a:spcBef>
            </a:pPr>
            <a:r>
              <a:rPr dirty="0" sz="1100" spc="-25">
                <a:latin typeface="MS Mincho"/>
                <a:cs typeface="MS Mincho"/>
              </a:rPr>
              <a:t>-自動点検の結果を、目視で確認する作業が画面点検です。</a:t>
            </a:r>
            <a:endParaRPr sz="1100">
              <a:latin typeface="MS Mincho"/>
              <a:cs typeface="MS Mincho"/>
            </a:endParaRPr>
          </a:p>
          <a:p>
            <a:pPr marL="12700">
              <a:lnSpc>
                <a:spcPct val="100000"/>
              </a:lnSpc>
              <a:spcBef>
                <a:spcPts val="330"/>
              </a:spcBef>
            </a:pPr>
            <a:r>
              <a:rPr dirty="0" sz="1100" spc="-25">
                <a:latin typeface="MS Mincho"/>
                <a:cs typeface="MS Mincho"/>
              </a:rPr>
              <a:t>-画面点検画面を介して、作業時にユーザー別に確認可能なレセプト件数を変更します。</a:t>
            </a:r>
            <a:endParaRPr sz="1100">
              <a:latin typeface="MS Mincho"/>
              <a:cs typeface="MS Mincho"/>
            </a:endParaRPr>
          </a:p>
        </p:txBody>
      </p:sp>
      <p:sp>
        <p:nvSpPr>
          <p:cNvPr id="9" name="object 9" descr=""/>
          <p:cNvSpPr txBox="1"/>
          <p:nvPr/>
        </p:nvSpPr>
        <p:spPr>
          <a:xfrm>
            <a:off x="4457700" y="2843022"/>
            <a:ext cx="2912110" cy="275590"/>
          </a:xfrm>
          <a:prstGeom prst="rect">
            <a:avLst/>
          </a:prstGeom>
          <a:ln w="9525">
            <a:solidFill>
              <a:srgbClr val="FF0000"/>
            </a:solidFill>
          </a:ln>
        </p:spPr>
        <p:txBody>
          <a:bodyPr wrap="square" lIns="0" tIns="62865" rIns="0" bIns="0" rtlCol="0" vert="horz">
            <a:spAutoFit/>
          </a:bodyPr>
          <a:lstStyle/>
          <a:p>
            <a:pPr marL="92075">
              <a:lnSpc>
                <a:spcPct val="100000"/>
              </a:lnSpc>
              <a:spcBef>
                <a:spcPts val="495"/>
              </a:spcBef>
            </a:pPr>
            <a:r>
              <a:rPr dirty="0" sz="1100" spc="-25">
                <a:latin typeface="MS Mincho"/>
                <a:cs typeface="MS Mincho"/>
              </a:rPr>
              <a:t>診療年月に該当するレセプトの総件数です。</a:t>
            </a:r>
            <a:endParaRPr sz="1100">
              <a:latin typeface="MS Mincho"/>
              <a:cs typeface="MS Mincho"/>
            </a:endParaRPr>
          </a:p>
        </p:txBody>
      </p:sp>
      <p:grpSp>
        <p:nvGrpSpPr>
          <p:cNvPr id="10" name="object 10" descr=""/>
          <p:cNvGrpSpPr/>
          <p:nvPr/>
        </p:nvGrpSpPr>
        <p:grpSpPr>
          <a:xfrm>
            <a:off x="1446657" y="2970657"/>
            <a:ext cx="3020695" cy="1430655"/>
            <a:chOff x="1446657" y="2970657"/>
            <a:chExt cx="3020695" cy="1430655"/>
          </a:xfrm>
        </p:grpSpPr>
        <p:sp>
          <p:nvSpPr>
            <p:cNvPr id="11" name="object 11" descr=""/>
            <p:cNvSpPr/>
            <p:nvPr/>
          </p:nvSpPr>
          <p:spPr>
            <a:xfrm>
              <a:off x="4283202" y="2980182"/>
              <a:ext cx="174625" cy="558800"/>
            </a:xfrm>
            <a:custGeom>
              <a:avLst/>
              <a:gdLst/>
              <a:ahLst/>
              <a:cxnLst/>
              <a:rect l="l" t="t" r="r" b="b"/>
              <a:pathLst>
                <a:path w="174625" h="558800">
                  <a:moveTo>
                    <a:pt x="0" y="558546"/>
                  </a:moveTo>
                  <a:lnTo>
                    <a:pt x="174498" y="0"/>
                  </a:lnTo>
                </a:path>
              </a:pathLst>
            </a:custGeom>
            <a:ln w="19037">
              <a:solidFill>
                <a:srgbClr val="FF0000"/>
              </a:solidFill>
            </a:ln>
          </p:spPr>
          <p:txBody>
            <a:bodyPr wrap="square" lIns="0" tIns="0" rIns="0" bIns="0" rtlCol="0"/>
            <a:lstStyle/>
            <a:p/>
          </p:txBody>
        </p:sp>
        <p:sp>
          <p:nvSpPr>
            <p:cNvPr id="12" name="object 12" descr=""/>
            <p:cNvSpPr/>
            <p:nvPr/>
          </p:nvSpPr>
          <p:spPr>
            <a:xfrm>
              <a:off x="1456182" y="3947160"/>
              <a:ext cx="2816860" cy="444500"/>
            </a:xfrm>
            <a:custGeom>
              <a:avLst/>
              <a:gdLst/>
              <a:ahLst/>
              <a:cxnLst/>
              <a:rect l="l" t="t" r="r" b="b"/>
              <a:pathLst>
                <a:path w="2816860" h="444500">
                  <a:moveTo>
                    <a:pt x="0" y="73914"/>
                  </a:moveTo>
                  <a:lnTo>
                    <a:pt x="5762" y="45005"/>
                  </a:lnTo>
                  <a:lnTo>
                    <a:pt x="21526" y="21526"/>
                  </a:lnTo>
                  <a:lnTo>
                    <a:pt x="45005" y="5762"/>
                  </a:lnTo>
                  <a:lnTo>
                    <a:pt x="73914" y="0"/>
                  </a:lnTo>
                  <a:lnTo>
                    <a:pt x="2742438" y="0"/>
                  </a:lnTo>
                  <a:lnTo>
                    <a:pt x="2771346" y="5762"/>
                  </a:lnTo>
                  <a:lnTo>
                    <a:pt x="2794825" y="21526"/>
                  </a:lnTo>
                  <a:lnTo>
                    <a:pt x="2810589" y="45005"/>
                  </a:lnTo>
                  <a:lnTo>
                    <a:pt x="2816352" y="73914"/>
                  </a:lnTo>
                  <a:lnTo>
                    <a:pt x="2816352" y="370332"/>
                  </a:lnTo>
                  <a:lnTo>
                    <a:pt x="2810589" y="398918"/>
                  </a:lnTo>
                  <a:lnTo>
                    <a:pt x="2794825" y="422433"/>
                  </a:lnTo>
                  <a:lnTo>
                    <a:pt x="2771346" y="438376"/>
                  </a:lnTo>
                  <a:lnTo>
                    <a:pt x="2742438" y="444246"/>
                  </a:lnTo>
                  <a:lnTo>
                    <a:pt x="73914" y="444246"/>
                  </a:lnTo>
                  <a:lnTo>
                    <a:pt x="45005" y="438376"/>
                  </a:lnTo>
                  <a:lnTo>
                    <a:pt x="21526" y="422433"/>
                  </a:lnTo>
                  <a:lnTo>
                    <a:pt x="5762" y="398918"/>
                  </a:lnTo>
                  <a:lnTo>
                    <a:pt x="0" y="370332"/>
                  </a:lnTo>
                  <a:lnTo>
                    <a:pt x="0" y="73914"/>
                  </a:lnTo>
                  <a:close/>
                </a:path>
              </a:pathLst>
            </a:custGeom>
            <a:ln w="19037">
              <a:solidFill>
                <a:srgbClr val="FF0000"/>
              </a:solidFill>
            </a:ln>
          </p:spPr>
          <p:txBody>
            <a:bodyPr wrap="square" lIns="0" tIns="0" rIns="0" bIns="0" rtlCol="0"/>
            <a:lstStyle/>
            <a:p/>
          </p:txBody>
        </p:sp>
      </p:grpSp>
      <p:sp>
        <p:nvSpPr>
          <p:cNvPr id="13" name="object 13" descr=""/>
          <p:cNvSpPr txBox="1"/>
          <p:nvPr/>
        </p:nvSpPr>
        <p:spPr>
          <a:xfrm>
            <a:off x="4477511" y="3971544"/>
            <a:ext cx="2578100" cy="515620"/>
          </a:xfrm>
          <a:prstGeom prst="rect">
            <a:avLst/>
          </a:prstGeom>
          <a:ln w="9525">
            <a:solidFill>
              <a:srgbClr val="FF0000"/>
            </a:solidFill>
          </a:ln>
        </p:spPr>
        <p:txBody>
          <a:bodyPr wrap="square" lIns="0" tIns="20320" rIns="0" bIns="0" rtlCol="0" vert="horz">
            <a:spAutoFit/>
          </a:bodyPr>
          <a:lstStyle/>
          <a:p>
            <a:pPr marL="90805" marR="105410">
              <a:lnSpc>
                <a:spcPct val="125000"/>
              </a:lnSpc>
              <a:spcBef>
                <a:spcPts val="160"/>
              </a:spcBef>
            </a:pPr>
            <a:r>
              <a:rPr dirty="0" sz="1100" spc="-25">
                <a:latin typeface="MS Mincho"/>
                <a:cs typeface="MS Mincho"/>
              </a:rPr>
              <a:t>目視で点検確認すべきユーザー別分担</a:t>
            </a:r>
            <a:r>
              <a:rPr dirty="0" sz="1100" spc="-30">
                <a:latin typeface="MS Mincho"/>
                <a:cs typeface="MS Mincho"/>
              </a:rPr>
              <a:t>件数です。</a:t>
            </a:r>
            <a:endParaRPr sz="1100">
              <a:latin typeface="MS Mincho"/>
              <a:cs typeface="MS Mincho"/>
            </a:endParaRPr>
          </a:p>
        </p:txBody>
      </p:sp>
      <p:grpSp>
        <p:nvGrpSpPr>
          <p:cNvPr id="14" name="object 14" descr=""/>
          <p:cNvGrpSpPr/>
          <p:nvPr/>
        </p:nvGrpSpPr>
        <p:grpSpPr>
          <a:xfrm>
            <a:off x="4263009" y="3403091"/>
            <a:ext cx="2764155" cy="835660"/>
            <a:chOff x="4263009" y="3403091"/>
            <a:chExt cx="2764155" cy="835660"/>
          </a:xfrm>
        </p:grpSpPr>
        <p:sp>
          <p:nvSpPr>
            <p:cNvPr id="15" name="object 15" descr=""/>
            <p:cNvSpPr/>
            <p:nvPr/>
          </p:nvSpPr>
          <p:spPr>
            <a:xfrm>
              <a:off x="4272534" y="4168901"/>
              <a:ext cx="205104" cy="60325"/>
            </a:xfrm>
            <a:custGeom>
              <a:avLst/>
              <a:gdLst/>
              <a:ahLst/>
              <a:cxnLst/>
              <a:rect l="l" t="t" r="r" b="b"/>
              <a:pathLst>
                <a:path w="205104" h="60325">
                  <a:moveTo>
                    <a:pt x="0" y="0"/>
                  </a:moveTo>
                  <a:lnTo>
                    <a:pt x="204978" y="60198"/>
                  </a:lnTo>
                </a:path>
              </a:pathLst>
            </a:custGeom>
            <a:ln w="19037">
              <a:solidFill>
                <a:srgbClr val="FF0000"/>
              </a:solidFill>
            </a:ln>
          </p:spPr>
          <p:txBody>
            <a:bodyPr wrap="square" lIns="0" tIns="0" rIns="0" bIns="0" rtlCol="0"/>
            <a:lstStyle/>
            <a:p/>
          </p:txBody>
        </p:sp>
        <p:sp>
          <p:nvSpPr>
            <p:cNvPr id="16" name="object 16" descr=""/>
            <p:cNvSpPr/>
            <p:nvPr/>
          </p:nvSpPr>
          <p:spPr>
            <a:xfrm>
              <a:off x="4485132" y="3403091"/>
              <a:ext cx="2542540" cy="304165"/>
            </a:xfrm>
            <a:custGeom>
              <a:avLst/>
              <a:gdLst/>
              <a:ahLst/>
              <a:cxnLst/>
              <a:rect l="l" t="t" r="r" b="b"/>
              <a:pathLst>
                <a:path w="2542540" h="304164">
                  <a:moveTo>
                    <a:pt x="2542032" y="0"/>
                  </a:moveTo>
                  <a:lnTo>
                    <a:pt x="0" y="0"/>
                  </a:lnTo>
                  <a:lnTo>
                    <a:pt x="0" y="304038"/>
                  </a:lnTo>
                  <a:lnTo>
                    <a:pt x="2542032" y="304038"/>
                  </a:lnTo>
                  <a:lnTo>
                    <a:pt x="2542032" y="0"/>
                  </a:lnTo>
                  <a:close/>
                </a:path>
              </a:pathLst>
            </a:custGeom>
            <a:solidFill>
              <a:srgbClr val="FFFFFF"/>
            </a:solidFill>
          </p:spPr>
          <p:txBody>
            <a:bodyPr wrap="square" lIns="0" tIns="0" rIns="0" bIns="0" rtlCol="0"/>
            <a:lstStyle/>
            <a:p/>
          </p:txBody>
        </p:sp>
      </p:grpSp>
      <p:sp>
        <p:nvSpPr>
          <p:cNvPr id="17" name="object 17" descr=""/>
          <p:cNvSpPr txBox="1"/>
          <p:nvPr/>
        </p:nvSpPr>
        <p:spPr>
          <a:xfrm>
            <a:off x="4485132" y="3403091"/>
            <a:ext cx="2542540" cy="304165"/>
          </a:xfrm>
          <a:prstGeom prst="rect">
            <a:avLst/>
          </a:prstGeom>
          <a:ln w="9525">
            <a:solidFill>
              <a:srgbClr val="FF0000"/>
            </a:solidFill>
          </a:ln>
        </p:spPr>
        <p:txBody>
          <a:bodyPr wrap="square" lIns="0" tIns="62865" rIns="0" bIns="0" rtlCol="0" vert="horz">
            <a:spAutoFit/>
          </a:bodyPr>
          <a:lstStyle/>
          <a:p>
            <a:pPr marL="92075">
              <a:lnSpc>
                <a:spcPct val="100000"/>
              </a:lnSpc>
              <a:spcBef>
                <a:spcPts val="495"/>
              </a:spcBef>
            </a:pPr>
            <a:r>
              <a:rPr dirty="0" sz="1100" spc="-25">
                <a:latin typeface="MS Mincho"/>
                <a:cs typeface="MS Mincho"/>
              </a:rPr>
              <a:t>分担されていないレセプト件数です。</a:t>
            </a:r>
            <a:endParaRPr sz="1100">
              <a:latin typeface="MS Mincho"/>
              <a:cs typeface="MS Mincho"/>
            </a:endParaRPr>
          </a:p>
        </p:txBody>
      </p:sp>
      <p:grpSp>
        <p:nvGrpSpPr>
          <p:cNvPr id="18" name="object 18" descr=""/>
          <p:cNvGrpSpPr/>
          <p:nvPr/>
        </p:nvGrpSpPr>
        <p:grpSpPr>
          <a:xfrm>
            <a:off x="1205102" y="2279523"/>
            <a:ext cx="3289935" cy="1624330"/>
            <a:chOff x="1205102" y="2279523"/>
            <a:chExt cx="3289935" cy="1624330"/>
          </a:xfrm>
        </p:grpSpPr>
        <p:sp>
          <p:nvSpPr>
            <p:cNvPr id="19" name="object 19" descr=""/>
            <p:cNvSpPr/>
            <p:nvPr/>
          </p:nvSpPr>
          <p:spPr>
            <a:xfrm>
              <a:off x="1469897" y="3701796"/>
              <a:ext cx="2817495" cy="192405"/>
            </a:xfrm>
            <a:custGeom>
              <a:avLst/>
              <a:gdLst/>
              <a:ahLst/>
              <a:cxnLst/>
              <a:rect l="l" t="t" r="r" b="b"/>
              <a:pathLst>
                <a:path w="2817495" h="192404">
                  <a:moveTo>
                    <a:pt x="0" y="32003"/>
                  </a:moveTo>
                  <a:lnTo>
                    <a:pt x="2536" y="19609"/>
                  </a:lnTo>
                  <a:lnTo>
                    <a:pt x="9429" y="9429"/>
                  </a:lnTo>
                  <a:lnTo>
                    <a:pt x="19609" y="2536"/>
                  </a:lnTo>
                  <a:lnTo>
                    <a:pt x="32004" y="0"/>
                  </a:lnTo>
                  <a:lnTo>
                    <a:pt x="2785110" y="0"/>
                  </a:lnTo>
                  <a:lnTo>
                    <a:pt x="2797504" y="2536"/>
                  </a:lnTo>
                  <a:lnTo>
                    <a:pt x="2807684" y="9429"/>
                  </a:lnTo>
                  <a:lnTo>
                    <a:pt x="2814577" y="19609"/>
                  </a:lnTo>
                  <a:lnTo>
                    <a:pt x="2817114" y="32003"/>
                  </a:lnTo>
                  <a:lnTo>
                    <a:pt x="2817114" y="160019"/>
                  </a:lnTo>
                  <a:lnTo>
                    <a:pt x="2814577" y="172414"/>
                  </a:lnTo>
                  <a:lnTo>
                    <a:pt x="2807684" y="182594"/>
                  </a:lnTo>
                  <a:lnTo>
                    <a:pt x="2797504" y="189487"/>
                  </a:lnTo>
                  <a:lnTo>
                    <a:pt x="2785110" y="192023"/>
                  </a:lnTo>
                  <a:lnTo>
                    <a:pt x="32004" y="192023"/>
                  </a:lnTo>
                  <a:lnTo>
                    <a:pt x="19609" y="189487"/>
                  </a:lnTo>
                  <a:lnTo>
                    <a:pt x="9429" y="182594"/>
                  </a:lnTo>
                  <a:lnTo>
                    <a:pt x="2536" y="172414"/>
                  </a:lnTo>
                  <a:lnTo>
                    <a:pt x="0" y="160019"/>
                  </a:lnTo>
                  <a:lnTo>
                    <a:pt x="0" y="32003"/>
                  </a:lnTo>
                  <a:close/>
                </a:path>
              </a:pathLst>
            </a:custGeom>
            <a:ln w="19037">
              <a:solidFill>
                <a:srgbClr val="FF0000"/>
              </a:solidFill>
            </a:ln>
          </p:spPr>
          <p:txBody>
            <a:bodyPr wrap="square" lIns="0" tIns="0" rIns="0" bIns="0" rtlCol="0"/>
            <a:lstStyle/>
            <a:p/>
          </p:txBody>
        </p:sp>
        <p:sp>
          <p:nvSpPr>
            <p:cNvPr id="20" name="object 20" descr=""/>
            <p:cNvSpPr/>
            <p:nvPr/>
          </p:nvSpPr>
          <p:spPr>
            <a:xfrm>
              <a:off x="4287011" y="3555492"/>
              <a:ext cx="198120" cy="242570"/>
            </a:xfrm>
            <a:custGeom>
              <a:avLst/>
              <a:gdLst/>
              <a:ahLst/>
              <a:cxnLst/>
              <a:rect l="l" t="t" r="r" b="b"/>
              <a:pathLst>
                <a:path w="198120" h="242570">
                  <a:moveTo>
                    <a:pt x="0" y="242316"/>
                  </a:moveTo>
                  <a:lnTo>
                    <a:pt x="198120" y="0"/>
                  </a:lnTo>
                </a:path>
              </a:pathLst>
            </a:custGeom>
            <a:ln w="19037">
              <a:solidFill>
                <a:srgbClr val="FF0000"/>
              </a:solidFill>
            </a:ln>
          </p:spPr>
          <p:txBody>
            <a:bodyPr wrap="square" lIns="0" tIns="0" rIns="0" bIns="0" rtlCol="0"/>
            <a:lstStyle/>
            <a:p/>
          </p:txBody>
        </p:sp>
        <p:sp>
          <p:nvSpPr>
            <p:cNvPr id="21" name="object 21" descr=""/>
            <p:cNvSpPr/>
            <p:nvPr/>
          </p:nvSpPr>
          <p:spPr>
            <a:xfrm>
              <a:off x="1214627" y="2289048"/>
              <a:ext cx="3263265" cy="231140"/>
            </a:xfrm>
            <a:custGeom>
              <a:avLst/>
              <a:gdLst/>
              <a:ahLst/>
              <a:cxnLst/>
              <a:rect l="l" t="t" r="r" b="b"/>
              <a:pathLst>
                <a:path w="3263265" h="231139">
                  <a:moveTo>
                    <a:pt x="0" y="38100"/>
                  </a:moveTo>
                  <a:lnTo>
                    <a:pt x="3071" y="23145"/>
                  </a:lnTo>
                  <a:lnTo>
                    <a:pt x="11429" y="11048"/>
                  </a:lnTo>
                  <a:lnTo>
                    <a:pt x="23788" y="2952"/>
                  </a:lnTo>
                  <a:lnTo>
                    <a:pt x="38862" y="0"/>
                  </a:lnTo>
                  <a:lnTo>
                    <a:pt x="3224022" y="0"/>
                  </a:lnTo>
                  <a:lnTo>
                    <a:pt x="3239095" y="2952"/>
                  </a:lnTo>
                  <a:lnTo>
                    <a:pt x="3251454" y="11049"/>
                  </a:lnTo>
                  <a:lnTo>
                    <a:pt x="3259812" y="23145"/>
                  </a:lnTo>
                  <a:lnTo>
                    <a:pt x="3262884" y="38100"/>
                  </a:lnTo>
                  <a:lnTo>
                    <a:pt x="3262884" y="192024"/>
                  </a:lnTo>
                  <a:lnTo>
                    <a:pt x="3259812" y="207097"/>
                  </a:lnTo>
                  <a:lnTo>
                    <a:pt x="3251454" y="219456"/>
                  </a:lnTo>
                  <a:lnTo>
                    <a:pt x="3239095" y="227814"/>
                  </a:lnTo>
                  <a:lnTo>
                    <a:pt x="3224022" y="230886"/>
                  </a:lnTo>
                  <a:lnTo>
                    <a:pt x="38862" y="230886"/>
                  </a:lnTo>
                  <a:lnTo>
                    <a:pt x="23788" y="227814"/>
                  </a:lnTo>
                  <a:lnTo>
                    <a:pt x="11429" y="219456"/>
                  </a:lnTo>
                  <a:lnTo>
                    <a:pt x="3071" y="207097"/>
                  </a:lnTo>
                  <a:lnTo>
                    <a:pt x="0" y="192024"/>
                  </a:lnTo>
                  <a:lnTo>
                    <a:pt x="0" y="38100"/>
                  </a:lnTo>
                  <a:close/>
                </a:path>
              </a:pathLst>
            </a:custGeom>
            <a:ln w="19037">
              <a:solidFill>
                <a:srgbClr val="FF0000"/>
              </a:solidFill>
            </a:ln>
          </p:spPr>
          <p:txBody>
            <a:bodyPr wrap="square" lIns="0" tIns="0" rIns="0" bIns="0" rtlCol="0"/>
            <a:lstStyle/>
            <a:p/>
          </p:txBody>
        </p:sp>
      </p:grpSp>
      <p:sp>
        <p:nvSpPr>
          <p:cNvPr id="22" name="object 22" descr=""/>
          <p:cNvSpPr txBox="1"/>
          <p:nvPr/>
        </p:nvSpPr>
        <p:spPr>
          <a:xfrm>
            <a:off x="1127252" y="4549851"/>
            <a:ext cx="5989955" cy="654050"/>
          </a:xfrm>
          <a:prstGeom prst="rect">
            <a:avLst/>
          </a:prstGeom>
        </p:spPr>
        <p:txBody>
          <a:bodyPr wrap="square" lIns="0" tIns="54610" rIns="0" bIns="0" rtlCol="0" vert="horz">
            <a:spAutoFit/>
          </a:bodyPr>
          <a:lstStyle/>
          <a:p>
            <a:pPr marL="12700">
              <a:lnSpc>
                <a:spcPct val="100000"/>
              </a:lnSpc>
              <a:spcBef>
                <a:spcPts val="430"/>
              </a:spcBef>
            </a:pPr>
            <a:r>
              <a:rPr dirty="0" sz="1100" spc="-20">
                <a:solidFill>
                  <a:srgbClr val="FF0000"/>
                </a:solidFill>
                <a:latin typeface="MS Mincho"/>
                <a:cs typeface="MS Mincho"/>
              </a:rPr>
              <a:t>①</a:t>
            </a:r>
            <a:r>
              <a:rPr dirty="0" sz="1100" spc="-25">
                <a:latin typeface="MS Mincho"/>
                <a:cs typeface="MS Mincho"/>
              </a:rPr>
              <a:t>自動分配条件に応じてレセプトをユーザー別に分配します。</a:t>
            </a:r>
            <a:endParaRPr sz="1100">
              <a:latin typeface="MS Mincho"/>
              <a:cs typeface="MS Mincho"/>
            </a:endParaRPr>
          </a:p>
          <a:p>
            <a:pPr marL="180340" marR="5080" indent="-168275">
              <a:lnSpc>
                <a:spcPct val="125000"/>
              </a:lnSpc>
              <a:buFont typeface="Arial"/>
              <a:buChar char="•"/>
              <a:tabLst>
                <a:tab pos="501015" algn="l"/>
              </a:tabLst>
            </a:pPr>
            <a:r>
              <a:rPr dirty="0" sz="1100" spc="-30">
                <a:latin typeface="MS Mincho"/>
                <a:cs typeface="MS Mincho"/>
              </a:rPr>
              <a:t>注 : 左側「点検者設定」領域のユーザーに対する入院と外来分担適用可否チェックを設定し</a:t>
            </a:r>
            <a:r>
              <a:rPr dirty="0" sz="1100" spc="-25">
                <a:latin typeface="MS Mincho"/>
                <a:cs typeface="MS Mincho"/>
              </a:rPr>
              <a:t>な	ければなりません。</a:t>
            </a:r>
            <a:endParaRPr sz="1100">
              <a:latin typeface="MS Mincho"/>
              <a:cs typeface="MS Mincho"/>
            </a:endParaRPr>
          </a:p>
        </p:txBody>
      </p:sp>
      <p:sp>
        <p:nvSpPr>
          <p:cNvPr id="23" name="object 23" descr=""/>
          <p:cNvSpPr txBox="1"/>
          <p:nvPr/>
        </p:nvSpPr>
        <p:spPr>
          <a:xfrm>
            <a:off x="2869945" y="7344405"/>
            <a:ext cx="254000" cy="299720"/>
          </a:xfrm>
          <a:prstGeom prst="rect">
            <a:avLst/>
          </a:prstGeom>
        </p:spPr>
        <p:txBody>
          <a:bodyPr wrap="square" lIns="0" tIns="12700" rIns="0" bIns="0" rtlCol="0" vert="horz">
            <a:spAutoFit/>
          </a:bodyPr>
          <a:lstStyle/>
          <a:p>
            <a:pPr marL="12700">
              <a:lnSpc>
                <a:spcPct val="100000"/>
              </a:lnSpc>
              <a:spcBef>
                <a:spcPts val="100"/>
              </a:spcBef>
            </a:pPr>
            <a:r>
              <a:rPr dirty="0" sz="1800" spc="-50">
                <a:solidFill>
                  <a:srgbClr val="FF0000"/>
                </a:solidFill>
                <a:latin typeface="MS Mincho"/>
                <a:cs typeface="MS Mincho"/>
              </a:rPr>
              <a:t>②</a:t>
            </a:r>
            <a:endParaRPr sz="1800">
              <a:latin typeface="MS Mincho"/>
              <a:cs typeface="MS Mincho"/>
            </a:endParaRPr>
          </a:p>
        </p:txBody>
      </p:sp>
      <p:sp>
        <p:nvSpPr>
          <p:cNvPr id="24" name="object 24" descr=""/>
          <p:cNvSpPr txBox="1"/>
          <p:nvPr/>
        </p:nvSpPr>
        <p:spPr>
          <a:xfrm>
            <a:off x="831588" y="2502658"/>
            <a:ext cx="254000" cy="299720"/>
          </a:xfrm>
          <a:prstGeom prst="rect">
            <a:avLst/>
          </a:prstGeom>
        </p:spPr>
        <p:txBody>
          <a:bodyPr wrap="square" lIns="0" tIns="12700" rIns="0" bIns="0" rtlCol="0" vert="horz">
            <a:spAutoFit/>
          </a:bodyPr>
          <a:lstStyle/>
          <a:p>
            <a:pPr marL="12700">
              <a:lnSpc>
                <a:spcPct val="100000"/>
              </a:lnSpc>
              <a:spcBef>
                <a:spcPts val="100"/>
              </a:spcBef>
            </a:pPr>
            <a:r>
              <a:rPr dirty="0" sz="1800" spc="-50">
                <a:solidFill>
                  <a:srgbClr val="FF0000"/>
                </a:solidFill>
                <a:latin typeface="MS Mincho"/>
                <a:cs typeface="MS Mincho"/>
              </a:rPr>
              <a:t>①</a:t>
            </a:r>
            <a:endParaRPr sz="1800">
              <a:latin typeface="MS Mincho"/>
              <a:cs typeface="MS Mincho"/>
            </a:endParaRPr>
          </a:p>
        </p:txBody>
      </p:sp>
      <p:grpSp>
        <p:nvGrpSpPr>
          <p:cNvPr id="25" name="object 25" descr=""/>
          <p:cNvGrpSpPr/>
          <p:nvPr/>
        </p:nvGrpSpPr>
        <p:grpSpPr>
          <a:xfrm>
            <a:off x="1446657" y="7380351"/>
            <a:ext cx="2960370" cy="1756410"/>
            <a:chOff x="1446657" y="7380351"/>
            <a:chExt cx="2960370" cy="1756410"/>
          </a:xfrm>
        </p:grpSpPr>
        <p:sp>
          <p:nvSpPr>
            <p:cNvPr id="26" name="object 26" descr=""/>
            <p:cNvSpPr/>
            <p:nvPr/>
          </p:nvSpPr>
          <p:spPr>
            <a:xfrm>
              <a:off x="2111502" y="7389876"/>
              <a:ext cx="742315" cy="215265"/>
            </a:xfrm>
            <a:custGeom>
              <a:avLst/>
              <a:gdLst/>
              <a:ahLst/>
              <a:cxnLst/>
              <a:rect l="l" t="t" r="r" b="b"/>
              <a:pathLst>
                <a:path w="742314" h="215265">
                  <a:moveTo>
                    <a:pt x="0" y="35813"/>
                  </a:moveTo>
                  <a:lnTo>
                    <a:pt x="2809" y="21859"/>
                  </a:lnTo>
                  <a:lnTo>
                    <a:pt x="10477" y="10477"/>
                  </a:lnTo>
                  <a:lnTo>
                    <a:pt x="21859" y="2809"/>
                  </a:lnTo>
                  <a:lnTo>
                    <a:pt x="35814" y="0"/>
                  </a:lnTo>
                  <a:lnTo>
                    <a:pt x="706374" y="0"/>
                  </a:lnTo>
                  <a:lnTo>
                    <a:pt x="720328" y="2809"/>
                  </a:lnTo>
                  <a:lnTo>
                    <a:pt x="731710" y="10477"/>
                  </a:lnTo>
                  <a:lnTo>
                    <a:pt x="739378" y="21859"/>
                  </a:lnTo>
                  <a:lnTo>
                    <a:pt x="742188" y="35813"/>
                  </a:lnTo>
                  <a:lnTo>
                    <a:pt x="742188" y="179069"/>
                  </a:lnTo>
                  <a:lnTo>
                    <a:pt x="739378" y="193024"/>
                  </a:lnTo>
                  <a:lnTo>
                    <a:pt x="731710" y="204406"/>
                  </a:lnTo>
                  <a:lnTo>
                    <a:pt x="720328" y="212074"/>
                  </a:lnTo>
                  <a:lnTo>
                    <a:pt x="706374" y="214883"/>
                  </a:lnTo>
                  <a:lnTo>
                    <a:pt x="35814" y="214883"/>
                  </a:lnTo>
                  <a:lnTo>
                    <a:pt x="21859" y="212074"/>
                  </a:lnTo>
                  <a:lnTo>
                    <a:pt x="10477" y="204406"/>
                  </a:lnTo>
                  <a:lnTo>
                    <a:pt x="2809" y="193024"/>
                  </a:lnTo>
                  <a:lnTo>
                    <a:pt x="0" y="179069"/>
                  </a:lnTo>
                  <a:lnTo>
                    <a:pt x="0" y="35813"/>
                  </a:lnTo>
                  <a:close/>
                </a:path>
              </a:pathLst>
            </a:custGeom>
            <a:ln w="19037">
              <a:solidFill>
                <a:srgbClr val="FF0000"/>
              </a:solidFill>
            </a:ln>
          </p:spPr>
          <p:txBody>
            <a:bodyPr wrap="square" lIns="0" tIns="0" rIns="0" bIns="0" rtlCol="0"/>
            <a:lstStyle/>
            <a:p/>
          </p:txBody>
        </p:sp>
        <p:sp>
          <p:nvSpPr>
            <p:cNvPr id="27" name="object 27" descr=""/>
            <p:cNvSpPr/>
            <p:nvPr/>
          </p:nvSpPr>
          <p:spPr>
            <a:xfrm>
              <a:off x="1456182" y="8669274"/>
              <a:ext cx="2941320" cy="458470"/>
            </a:xfrm>
            <a:custGeom>
              <a:avLst/>
              <a:gdLst/>
              <a:ahLst/>
              <a:cxnLst/>
              <a:rect l="l" t="t" r="r" b="b"/>
              <a:pathLst>
                <a:path w="2941320" h="458470">
                  <a:moveTo>
                    <a:pt x="0" y="76200"/>
                  </a:moveTo>
                  <a:lnTo>
                    <a:pt x="5905" y="46612"/>
                  </a:lnTo>
                  <a:lnTo>
                    <a:pt x="22097" y="22383"/>
                  </a:lnTo>
                  <a:lnTo>
                    <a:pt x="46291" y="6012"/>
                  </a:lnTo>
                  <a:lnTo>
                    <a:pt x="76200" y="0"/>
                  </a:lnTo>
                  <a:lnTo>
                    <a:pt x="2864358" y="0"/>
                  </a:lnTo>
                  <a:lnTo>
                    <a:pt x="2894385" y="6012"/>
                  </a:lnTo>
                  <a:lnTo>
                    <a:pt x="2918841" y="22383"/>
                  </a:lnTo>
                  <a:lnTo>
                    <a:pt x="2935295" y="46612"/>
                  </a:lnTo>
                  <a:lnTo>
                    <a:pt x="2941320" y="76200"/>
                  </a:lnTo>
                  <a:lnTo>
                    <a:pt x="2941320" y="381762"/>
                  </a:lnTo>
                  <a:lnTo>
                    <a:pt x="2935295" y="411670"/>
                  </a:lnTo>
                  <a:lnTo>
                    <a:pt x="2918841" y="435864"/>
                  </a:lnTo>
                  <a:lnTo>
                    <a:pt x="2894385" y="452056"/>
                  </a:lnTo>
                  <a:lnTo>
                    <a:pt x="2864358" y="457962"/>
                  </a:lnTo>
                  <a:lnTo>
                    <a:pt x="76200" y="457962"/>
                  </a:lnTo>
                  <a:lnTo>
                    <a:pt x="46291" y="452056"/>
                  </a:lnTo>
                  <a:lnTo>
                    <a:pt x="22097" y="435864"/>
                  </a:lnTo>
                  <a:lnTo>
                    <a:pt x="5905" y="411670"/>
                  </a:lnTo>
                  <a:lnTo>
                    <a:pt x="0" y="381762"/>
                  </a:lnTo>
                  <a:lnTo>
                    <a:pt x="0" y="76200"/>
                  </a:lnTo>
                  <a:close/>
                </a:path>
              </a:pathLst>
            </a:custGeom>
            <a:ln w="19037">
              <a:solidFill>
                <a:srgbClr val="FF0000"/>
              </a:solidFill>
            </a:ln>
          </p:spPr>
          <p:txBody>
            <a:bodyPr wrap="square" lIns="0" tIns="0" rIns="0" bIns="0" rtlCol="0"/>
            <a:lstStyle/>
            <a:p/>
          </p:txBody>
        </p:sp>
        <p:sp>
          <p:nvSpPr>
            <p:cNvPr id="28" name="object 28" descr=""/>
            <p:cNvSpPr/>
            <p:nvPr/>
          </p:nvSpPr>
          <p:spPr>
            <a:xfrm>
              <a:off x="1456182" y="8426196"/>
              <a:ext cx="2941320" cy="163830"/>
            </a:xfrm>
            <a:custGeom>
              <a:avLst/>
              <a:gdLst/>
              <a:ahLst/>
              <a:cxnLst/>
              <a:rect l="l" t="t" r="r" b="b"/>
              <a:pathLst>
                <a:path w="2941320" h="163829">
                  <a:moveTo>
                    <a:pt x="0" y="27431"/>
                  </a:moveTo>
                  <a:lnTo>
                    <a:pt x="2131" y="16716"/>
                  </a:lnTo>
                  <a:lnTo>
                    <a:pt x="7905" y="8000"/>
                  </a:lnTo>
                  <a:lnTo>
                    <a:pt x="16394" y="2143"/>
                  </a:lnTo>
                  <a:lnTo>
                    <a:pt x="26670" y="0"/>
                  </a:lnTo>
                  <a:lnTo>
                    <a:pt x="2913888" y="0"/>
                  </a:lnTo>
                  <a:lnTo>
                    <a:pt x="2924603" y="2143"/>
                  </a:lnTo>
                  <a:lnTo>
                    <a:pt x="2933319" y="8000"/>
                  </a:lnTo>
                  <a:lnTo>
                    <a:pt x="2939176" y="16716"/>
                  </a:lnTo>
                  <a:lnTo>
                    <a:pt x="2941320" y="27431"/>
                  </a:lnTo>
                  <a:lnTo>
                    <a:pt x="2941320" y="136397"/>
                  </a:lnTo>
                  <a:lnTo>
                    <a:pt x="2939176" y="147113"/>
                  </a:lnTo>
                  <a:lnTo>
                    <a:pt x="2933319" y="155828"/>
                  </a:lnTo>
                  <a:lnTo>
                    <a:pt x="2924603" y="161686"/>
                  </a:lnTo>
                  <a:lnTo>
                    <a:pt x="2913888" y="163829"/>
                  </a:lnTo>
                  <a:lnTo>
                    <a:pt x="26670" y="163829"/>
                  </a:lnTo>
                  <a:lnTo>
                    <a:pt x="16394" y="161686"/>
                  </a:lnTo>
                  <a:lnTo>
                    <a:pt x="7905" y="155828"/>
                  </a:lnTo>
                  <a:lnTo>
                    <a:pt x="2131" y="147113"/>
                  </a:lnTo>
                  <a:lnTo>
                    <a:pt x="0" y="136397"/>
                  </a:lnTo>
                  <a:lnTo>
                    <a:pt x="0" y="27431"/>
                  </a:lnTo>
                  <a:close/>
                </a:path>
              </a:pathLst>
            </a:custGeom>
            <a:ln w="19037">
              <a:solidFill>
                <a:srgbClr val="FF0000"/>
              </a:solidFill>
            </a:ln>
          </p:spPr>
          <p:txBody>
            <a:bodyPr wrap="square" lIns="0" tIns="0" rIns="0" bIns="0" rtlCol="0"/>
            <a:lstStyle/>
            <a:p/>
          </p:txBody>
        </p:sp>
      </p:grpSp>
      <p:grpSp>
        <p:nvGrpSpPr>
          <p:cNvPr id="29" name="object 29" descr=""/>
          <p:cNvGrpSpPr/>
          <p:nvPr/>
        </p:nvGrpSpPr>
        <p:grpSpPr>
          <a:xfrm>
            <a:off x="952246" y="2397760"/>
            <a:ext cx="1068705" cy="615950"/>
            <a:chOff x="952246" y="2397760"/>
            <a:chExt cx="1068705" cy="615950"/>
          </a:xfrm>
        </p:grpSpPr>
        <p:sp>
          <p:nvSpPr>
            <p:cNvPr id="30" name="object 30" descr=""/>
            <p:cNvSpPr/>
            <p:nvPr/>
          </p:nvSpPr>
          <p:spPr>
            <a:xfrm>
              <a:off x="1269492" y="2795016"/>
              <a:ext cx="741680" cy="208915"/>
            </a:xfrm>
            <a:custGeom>
              <a:avLst/>
              <a:gdLst/>
              <a:ahLst/>
              <a:cxnLst/>
              <a:rect l="l" t="t" r="r" b="b"/>
              <a:pathLst>
                <a:path w="741680" h="208914">
                  <a:moveTo>
                    <a:pt x="0" y="34290"/>
                  </a:moveTo>
                  <a:lnTo>
                    <a:pt x="2690" y="20895"/>
                  </a:lnTo>
                  <a:lnTo>
                    <a:pt x="10096" y="10001"/>
                  </a:lnTo>
                  <a:lnTo>
                    <a:pt x="21216" y="2678"/>
                  </a:lnTo>
                  <a:lnTo>
                    <a:pt x="35052" y="0"/>
                  </a:lnTo>
                  <a:lnTo>
                    <a:pt x="706374" y="0"/>
                  </a:lnTo>
                  <a:lnTo>
                    <a:pt x="719887" y="2678"/>
                  </a:lnTo>
                  <a:lnTo>
                    <a:pt x="731043" y="10001"/>
                  </a:lnTo>
                  <a:lnTo>
                    <a:pt x="738628" y="20895"/>
                  </a:lnTo>
                  <a:lnTo>
                    <a:pt x="741426" y="34290"/>
                  </a:lnTo>
                  <a:lnTo>
                    <a:pt x="741426" y="173736"/>
                  </a:lnTo>
                  <a:lnTo>
                    <a:pt x="738628" y="187571"/>
                  </a:lnTo>
                  <a:lnTo>
                    <a:pt x="731043" y="198691"/>
                  </a:lnTo>
                  <a:lnTo>
                    <a:pt x="719887" y="206097"/>
                  </a:lnTo>
                  <a:lnTo>
                    <a:pt x="706374" y="208788"/>
                  </a:lnTo>
                  <a:lnTo>
                    <a:pt x="35052" y="208788"/>
                  </a:lnTo>
                  <a:lnTo>
                    <a:pt x="21216" y="206097"/>
                  </a:lnTo>
                  <a:lnTo>
                    <a:pt x="10096" y="198691"/>
                  </a:lnTo>
                  <a:lnTo>
                    <a:pt x="2690" y="187571"/>
                  </a:lnTo>
                  <a:lnTo>
                    <a:pt x="0" y="173736"/>
                  </a:lnTo>
                  <a:lnTo>
                    <a:pt x="0" y="34290"/>
                  </a:lnTo>
                  <a:close/>
                </a:path>
              </a:pathLst>
            </a:custGeom>
            <a:ln w="19037">
              <a:solidFill>
                <a:srgbClr val="FF0000"/>
              </a:solidFill>
            </a:ln>
          </p:spPr>
          <p:txBody>
            <a:bodyPr wrap="square" lIns="0" tIns="0" rIns="0" bIns="0" rtlCol="0"/>
            <a:lstStyle/>
            <a:p/>
          </p:txBody>
        </p:sp>
        <p:sp>
          <p:nvSpPr>
            <p:cNvPr id="31" name="object 31" descr=""/>
            <p:cNvSpPr/>
            <p:nvPr/>
          </p:nvSpPr>
          <p:spPr>
            <a:xfrm>
              <a:off x="958596" y="2404110"/>
              <a:ext cx="256540" cy="70485"/>
            </a:xfrm>
            <a:custGeom>
              <a:avLst/>
              <a:gdLst/>
              <a:ahLst/>
              <a:cxnLst/>
              <a:rect l="l" t="t" r="r" b="b"/>
              <a:pathLst>
                <a:path w="256540" h="70485">
                  <a:moveTo>
                    <a:pt x="256031" y="0"/>
                  </a:moveTo>
                  <a:lnTo>
                    <a:pt x="0" y="0"/>
                  </a:lnTo>
                  <a:lnTo>
                    <a:pt x="0" y="70104"/>
                  </a:lnTo>
                </a:path>
              </a:pathLst>
            </a:custGeom>
            <a:ln w="12700">
              <a:solidFill>
                <a:srgbClr val="FF0000"/>
              </a:solidFill>
            </a:ln>
          </p:spPr>
          <p:txBody>
            <a:bodyPr wrap="square" lIns="0" tIns="0" rIns="0" bIns="0" rtlCol="0"/>
            <a:lstStyle/>
            <a:p/>
          </p:txBody>
        </p:sp>
        <p:sp>
          <p:nvSpPr>
            <p:cNvPr id="32" name="object 32" descr=""/>
            <p:cNvSpPr/>
            <p:nvPr/>
          </p:nvSpPr>
          <p:spPr>
            <a:xfrm>
              <a:off x="958596" y="2843022"/>
              <a:ext cx="311150" cy="56515"/>
            </a:xfrm>
            <a:custGeom>
              <a:avLst/>
              <a:gdLst/>
              <a:ahLst/>
              <a:cxnLst/>
              <a:rect l="l" t="t" r="r" b="b"/>
              <a:pathLst>
                <a:path w="311150" h="56514">
                  <a:moveTo>
                    <a:pt x="310896" y="56388"/>
                  </a:moveTo>
                  <a:lnTo>
                    <a:pt x="0" y="56388"/>
                  </a:lnTo>
                  <a:lnTo>
                    <a:pt x="0" y="0"/>
                  </a:lnTo>
                </a:path>
              </a:pathLst>
            </a:custGeom>
            <a:ln w="12699">
              <a:solidFill>
                <a:srgbClr val="FF0000"/>
              </a:solidFill>
            </a:ln>
          </p:spPr>
          <p:txBody>
            <a:bodyPr wrap="square" lIns="0" tIns="0" rIns="0" bIns="0" rtlCol="0"/>
            <a:lstStyle/>
            <a:p/>
          </p:txBody>
        </p:sp>
      </p:grpSp>
      <p:grpSp>
        <p:nvGrpSpPr>
          <p:cNvPr id="33" name="object 33" descr=""/>
          <p:cNvGrpSpPr/>
          <p:nvPr/>
        </p:nvGrpSpPr>
        <p:grpSpPr>
          <a:xfrm>
            <a:off x="3063811" y="5345239"/>
            <a:ext cx="4387215" cy="1308735"/>
            <a:chOff x="3063811" y="5345239"/>
            <a:chExt cx="4387215" cy="1308735"/>
          </a:xfrm>
        </p:grpSpPr>
        <p:pic>
          <p:nvPicPr>
            <p:cNvPr id="34" name="object 34" descr=""/>
            <p:cNvPicPr/>
            <p:nvPr/>
          </p:nvPicPr>
          <p:blipFill>
            <a:blip r:embed="rId4" cstate="print"/>
            <a:stretch>
              <a:fillRect/>
            </a:stretch>
          </p:blipFill>
          <p:spPr>
            <a:xfrm>
              <a:off x="3067811" y="5350764"/>
              <a:ext cx="2747010" cy="1296924"/>
            </a:xfrm>
            <a:prstGeom prst="rect">
              <a:avLst/>
            </a:prstGeom>
          </p:spPr>
        </p:pic>
        <p:sp>
          <p:nvSpPr>
            <p:cNvPr id="35" name="object 35" descr=""/>
            <p:cNvSpPr/>
            <p:nvPr/>
          </p:nvSpPr>
          <p:spPr>
            <a:xfrm>
              <a:off x="3068573" y="5350002"/>
              <a:ext cx="2749550" cy="1298575"/>
            </a:xfrm>
            <a:custGeom>
              <a:avLst/>
              <a:gdLst/>
              <a:ahLst/>
              <a:cxnLst/>
              <a:rect l="l" t="t" r="r" b="b"/>
              <a:pathLst>
                <a:path w="2749550" h="1298575">
                  <a:moveTo>
                    <a:pt x="0" y="0"/>
                  </a:moveTo>
                  <a:lnTo>
                    <a:pt x="2749296" y="0"/>
                  </a:lnTo>
                  <a:lnTo>
                    <a:pt x="2749296" y="1298448"/>
                  </a:lnTo>
                  <a:lnTo>
                    <a:pt x="0" y="1298448"/>
                  </a:lnTo>
                  <a:lnTo>
                    <a:pt x="0" y="0"/>
                  </a:lnTo>
                  <a:close/>
                </a:path>
              </a:pathLst>
            </a:custGeom>
            <a:ln w="9525">
              <a:solidFill>
                <a:srgbClr val="000000"/>
              </a:solidFill>
            </a:ln>
          </p:spPr>
          <p:txBody>
            <a:bodyPr wrap="square" lIns="0" tIns="0" rIns="0" bIns="0" rtlCol="0"/>
            <a:lstStyle/>
            <a:p/>
          </p:txBody>
        </p:sp>
        <p:sp>
          <p:nvSpPr>
            <p:cNvPr id="36" name="object 36" descr=""/>
            <p:cNvSpPr/>
            <p:nvPr/>
          </p:nvSpPr>
          <p:spPr>
            <a:xfrm>
              <a:off x="4002785" y="5830824"/>
              <a:ext cx="744855" cy="813435"/>
            </a:xfrm>
            <a:custGeom>
              <a:avLst/>
              <a:gdLst/>
              <a:ahLst/>
              <a:cxnLst/>
              <a:rect l="l" t="t" r="r" b="b"/>
              <a:pathLst>
                <a:path w="744854" h="813434">
                  <a:moveTo>
                    <a:pt x="0" y="124205"/>
                  </a:moveTo>
                  <a:lnTo>
                    <a:pt x="9644" y="75866"/>
                  </a:lnTo>
                  <a:lnTo>
                    <a:pt x="36004" y="36385"/>
                  </a:lnTo>
                  <a:lnTo>
                    <a:pt x="75223" y="9763"/>
                  </a:lnTo>
                  <a:lnTo>
                    <a:pt x="123444" y="0"/>
                  </a:lnTo>
                  <a:lnTo>
                    <a:pt x="620268" y="0"/>
                  </a:lnTo>
                  <a:lnTo>
                    <a:pt x="668607" y="9763"/>
                  </a:lnTo>
                  <a:lnTo>
                    <a:pt x="708088" y="36385"/>
                  </a:lnTo>
                  <a:lnTo>
                    <a:pt x="734710" y="75866"/>
                  </a:lnTo>
                  <a:lnTo>
                    <a:pt x="744474" y="124205"/>
                  </a:lnTo>
                  <a:lnTo>
                    <a:pt x="744474" y="688847"/>
                  </a:lnTo>
                  <a:lnTo>
                    <a:pt x="734710" y="737187"/>
                  </a:lnTo>
                  <a:lnTo>
                    <a:pt x="708088" y="776668"/>
                  </a:lnTo>
                  <a:lnTo>
                    <a:pt x="668607" y="803290"/>
                  </a:lnTo>
                  <a:lnTo>
                    <a:pt x="620268" y="813053"/>
                  </a:lnTo>
                  <a:lnTo>
                    <a:pt x="123444" y="813053"/>
                  </a:lnTo>
                  <a:lnTo>
                    <a:pt x="75223" y="803290"/>
                  </a:lnTo>
                  <a:lnTo>
                    <a:pt x="36004" y="776668"/>
                  </a:lnTo>
                  <a:lnTo>
                    <a:pt x="9644" y="737187"/>
                  </a:lnTo>
                  <a:lnTo>
                    <a:pt x="0" y="688847"/>
                  </a:lnTo>
                  <a:lnTo>
                    <a:pt x="0" y="124205"/>
                  </a:lnTo>
                  <a:close/>
                </a:path>
              </a:pathLst>
            </a:custGeom>
            <a:ln w="19037">
              <a:solidFill>
                <a:srgbClr val="FF0000"/>
              </a:solidFill>
            </a:ln>
          </p:spPr>
          <p:txBody>
            <a:bodyPr wrap="square" lIns="0" tIns="0" rIns="0" bIns="0" rtlCol="0"/>
            <a:lstStyle/>
            <a:p/>
          </p:txBody>
        </p:sp>
        <p:sp>
          <p:nvSpPr>
            <p:cNvPr id="37" name="object 37" descr=""/>
            <p:cNvSpPr/>
            <p:nvPr/>
          </p:nvSpPr>
          <p:spPr>
            <a:xfrm>
              <a:off x="5096255" y="5650992"/>
              <a:ext cx="2354580" cy="938530"/>
            </a:xfrm>
            <a:custGeom>
              <a:avLst/>
              <a:gdLst/>
              <a:ahLst/>
              <a:cxnLst/>
              <a:rect l="l" t="t" r="r" b="b"/>
              <a:pathLst>
                <a:path w="2354579" h="938529">
                  <a:moveTo>
                    <a:pt x="2354579" y="0"/>
                  </a:moveTo>
                  <a:lnTo>
                    <a:pt x="0" y="0"/>
                  </a:lnTo>
                  <a:lnTo>
                    <a:pt x="0" y="938022"/>
                  </a:lnTo>
                  <a:lnTo>
                    <a:pt x="2354579" y="938022"/>
                  </a:lnTo>
                  <a:lnTo>
                    <a:pt x="2354579" y="0"/>
                  </a:lnTo>
                  <a:close/>
                </a:path>
              </a:pathLst>
            </a:custGeom>
            <a:solidFill>
              <a:srgbClr val="FFFFFF"/>
            </a:solidFill>
          </p:spPr>
          <p:txBody>
            <a:bodyPr wrap="square" lIns="0" tIns="0" rIns="0" bIns="0" rtlCol="0"/>
            <a:lstStyle/>
            <a:p/>
          </p:txBody>
        </p:sp>
      </p:grpSp>
      <p:sp>
        <p:nvSpPr>
          <p:cNvPr id="38" name="object 38" descr=""/>
          <p:cNvSpPr txBox="1"/>
          <p:nvPr/>
        </p:nvSpPr>
        <p:spPr>
          <a:xfrm>
            <a:off x="5096255" y="5650991"/>
            <a:ext cx="2354580" cy="938530"/>
          </a:xfrm>
          <a:prstGeom prst="rect">
            <a:avLst/>
          </a:prstGeom>
          <a:ln w="9525">
            <a:solidFill>
              <a:srgbClr val="FF0000"/>
            </a:solidFill>
          </a:ln>
        </p:spPr>
        <p:txBody>
          <a:bodyPr wrap="square" lIns="0" tIns="20955" rIns="0" bIns="0" rtlCol="0" vert="horz">
            <a:spAutoFit/>
          </a:bodyPr>
          <a:lstStyle/>
          <a:p>
            <a:pPr marL="230504" marR="370840" indent="-139700">
              <a:lnSpc>
                <a:spcPct val="124800"/>
              </a:lnSpc>
              <a:spcBef>
                <a:spcPts val="165"/>
              </a:spcBef>
            </a:pPr>
            <a:r>
              <a:rPr dirty="0" sz="1100" spc="-25">
                <a:latin typeface="MS Mincho"/>
                <a:cs typeface="MS Mincho"/>
              </a:rPr>
              <a:t>「ユーザー</a:t>
            </a:r>
            <a:r>
              <a:rPr dirty="0" sz="1100" spc="-20">
                <a:latin typeface="MS Mincho"/>
                <a:cs typeface="MS Mincho"/>
              </a:rPr>
              <a:t>2</a:t>
            </a:r>
            <a:r>
              <a:rPr dirty="0" sz="1100" spc="-25">
                <a:latin typeface="MS Mincho"/>
                <a:cs typeface="MS Mincho"/>
              </a:rPr>
              <a:t>」は医科（</a:t>
            </a:r>
            <a:r>
              <a:rPr dirty="0" sz="1100" spc="-20">
                <a:latin typeface="MS Mincho"/>
                <a:cs typeface="MS Mincho"/>
              </a:rPr>
              <a:t>外来</a:t>
            </a:r>
            <a:r>
              <a:rPr dirty="0" sz="1100" spc="-50">
                <a:latin typeface="MS Mincho"/>
                <a:cs typeface="MS Mincho"/>
              </a:rPr>
              <a:t>）</a:t>
            </a:r>
            <a:r>
              <a:rPr dirty="0" sz="1100" spc="-25">
                <a:latin typeface="MS Mincho"/>
                <a:cs typeface="MS Mincho"/>
              </a:rPr>
              <a:t>レセプトのみ分担チェック設定し、「適用」ボタンをクリックします。</a:t>
            </a:r>
            <a:endParaRPr sz="1100">
              <a:latin typeface="MS Mincho"/>
              <a:cs typeface="MS Mincho"/>
            </a:endParaRPr>
          </a:p>
        </p:txBody>
      </p:sp>
      <p:sp>
        <p:nvSpPr>
          <p:cNvPr id="39" name="object 39" descr=""/>
          <p:cNvSpPr/>
          <p:nvPr/>
        </p:nvSpPr>
        <p:spPr>
          <a:xfrm>
            <a:off x="2353055" y="5290565"/>
            <a:ext cx="720090" cy="708660"/>
          </a:xfrm>
          <a:custGeom>
            <a:avLst/>
            <a:gdLst/>
            <a:ahLst/>
            <a:cxnLst/>
            <a:rect l="l" t="t" r="r" b="b"/>
            <a:pathLst>
              <a:path w="720089" h="708660">
                <a:moveTo>
                  <a:pt x="659154" y="662348"/>
                </a:moveTo>
                <a:lnTo>
                  <a:pt x="639317" y="682752"/>
                </a:lnTo>
                <a:lnTo>
                  <a:pt x="720089" y="708660"/>
                </a:lnTo>
                <a:lnTo>
                  <a:pt x="707409" y="671322"/>
                </a:lnTo>
                <a:lnTo>
                  <a:pt x="668273" y="671322"/>
                </a:lnTo>
                <a:lnTo>
                  <a:pt x="659154" y="662348"/>
                </a:lnTo>
                <a:close/>
              </a:path>
              <a:path w="720089" h="708660">
                <a:moveTo>
                  <a:pt x="672308" y="648818"/>
                </a:moveTo>
                <a:lnTo>
                  <a:pt x="659154" y="662348"/>
                </a:lnTo>
                <a:lnTo>
                  <a:pt x="668273" y="671322"/>
                </a:lnTo>
                <a:lnTo>
                  <a:pt x="681227" y="657606"/>
                </a:lnTo>
                <a:lnTo>
                  <a:pt x="672308" y="648818"/>
                </a:lnTo>
                <a:close/>
              </a:path>
              <a:path w="720089" h="708660">
                <a:moveTo>
                  <a:pt x="692657" y="627888"/>
                </a:moveTo>
                <a:lnTo>
                  <a:pt x="672308" y="648818"/>
                </a:lnTo>
                <a:lnTo>
                  <a:pt x="681227" y="657606"/>
                </a:lnTo>
                <a:lnTo>
                  <a:pt x="668273" y="671322"/>
                </a:lnTo>
                <a:lnTo>
                  <a:pt x="707409" y="671322"/>
                </a:lnTo>
                <a:lnTo>
                  <a:pt x="692657" y="627888"/>
                </a:lnTo>
                <a:close/>
              </a:path>
              <a:path w="720089" h="708660">
                <a:moveTo>
                  <a:pt x="13715" y="0"/>
                </a:moveTo>
                <a:lnTo>
                  <a:pt x="0" y="13715"/>
                </a:lnTo>
                <a:lnTo>
                  <a:pt x="659154" y="662348"/>
                </a:lnTo>
                <a:lnTo>
                  <a:pt x="672308" y="648818"/>
                </a:lnTo>
                <a:lnTo>
                  <a:pt x="13715" y="0"/>
                </a:lnTo>
                <a:close/>
              </a:path>
            </a:pathLst>
          </a:custGeom>
          <a:solidFill>
            <a:srgbClr val="FF0000"/>
          </a:solidFill>
        </p:spPr>
        <p:txBody>
          <a:bodyPr wrap="square" lIns="0" tIns="0" rIns="0" bIns="0" rtlCol="0"/>
          <a:lstStyle/>
          <a:p/>
        </p:txBody>
      </p:sp>
      <p:pic>
        <p:nvPicPr>
          <p:cNvPr id="40" name="object 40" descr=""/>
          <p:cNvPicPr/>
          <p:nvPr/>
        </p:nvPicPr>
        <p:blipFill>
          <a:blip r:embed="rId5" cstate="print"/>
          <a:stretch>
            <a:fillRect/>
          </a:stretch>
        </p:blipFill>
        <p:spPr>
          <a:xfrm>
            <a:off x="1323594" y="6783323"/>
            <a:ext cx="624840" cy="243839"/>
          </a:xfrm>
          <a:prstGeom prst="rect">
            <a:avLst/>
          </a:prstGeom>
        </p:spPr>
      </p:pic>
      <p:sp>
        <p:nvSpPr>
          <p:cNvPr id="41" name="object 41" descr=""/>
          <p:cNvSpPr txBox="1"/>
          <p:nvPr/>
        </p:nvSpPr>
        <p:spPr>
          <a:xfrm>
            <a:off x="4511040" y="8426195"/>
            <a:ext cx="2877820" cy="726440"/>
          </a:xfrm>
          <a:prstGeom prst="rect">
            <a:avLst/>
          </a:prstGeom>
          <a:ln w="9525">
            <a:solidFill>
              <a:srgbClr val="FF0000"/>
            </a:solidFill>
          </a:ln>
        </p:spPr>
        <p:txBody>
          <a:bodyPr wrap="square" lIns="0" tIns="62229" rIns="0" bIns="0" rtlCol="0" vert="horz">
            <a:spAutoFit/>
          </a:bodyPr>
          <a:lstStyle/>
          <a:p>
            <a:pPr marL="90805">
              <a:lnSpc>
                <a:spcPct val="100000"/>
              </a:lnSpc>
              <a:spcBef>
                <a:spcPts val="489"/>
              </a:spcBef>
            </a:pPr>
            <a:r>
              <a:rPr dirty="0" sz="1100" spc="-20">
                <a:latin typeface="MS Mincho"/>
                <a:cs typeface="MS Mincho"/>
              </a:rPr>
              <a:t>-「未分担」件数は</a:t>
            </a:r>
            <a:r>
              <a:rPr dirty="0" sz="1100" spc="-10">
                <a:latin typeface="MS Mincho"/>
                <a:cs typeface="MS Mincho"/>
              </a:rPr>
              <a:t>0</a:t>
            </a:r>
            <a:r>
              <a:rPr dirty="0" sz="1100" spc="-25">
                <a:latin typeface="MS Mincho"/>
                <a:cs typeface="MS Mincho"/>
              </a:rPr>
              <a:t>になりました。</a:t>
            </a:r>
            <a:endParaRPr sz="1100">
              <a:latin typeface="MS Mincho"/>
              <a:cs typeface="MS Mincho"/>
            </a:endParaRPr>
          </a:p>
          <a:p>
            <a:pPr marL="230504" marR="823594" indent="-139700">
              <a:lnSpc>
                <a:spcPct val="125000"/>
              </a:lnSpc>
            </a:pPr>
            <a:r>
              <a:rPr dirty="0" sz="1100" spc="-25">
                <a:latin typeface="MS Mincho"/>
                <a:cs typeface="MS Mincho"/>
              </a:rPr>
              <a:t>- ユーザー別にレセプトが分担されました。</a:t>
            </a:r>
            <a:endParaRPr sz="1100">
              <a:latin typeface="MS Mincho"/>
              <a:cs typeface="MS Mincho"/>
            </a:endParaRPr>
          </a:p>
        </p:txBody>
      </p:sp>
      <p:sp>
        <p:nvSpPr>
          <p:cNvPr id="42" name="object 42" descr=""/>
          <p:cNvSpPr txBox="1"/>
          <p:nvPr/>
        </p:nvSpPr>
        <p:spPr>
          <a:xfrm>
            <a:off x="4494276" y="7271766"/>
            <a:ext cx="2856230" cy="698500"/>
          </a:xfrm>
          <a:prstGeom prst="rect">
            <a:avLst/>
          </a:prstGeom>
          <a:ln w="9525">
            <a:solidFill>
              <a:srgbClr val="FF0000"/>
            </a:solidFill>
          </a:ln>
        </p:spPr>
        <p:txBody>
          <a:bodyPr wrap="square" lIns="0" tIns="20955" rIns="0" bIns="0" rtlCol="0" vert="horz">
            <a:spAutoFit/>
          </a:bodyPr>
          <a:lstStyle/>
          <a:p>
            <a:pPr marL="92075" marR="103505">
              <a:lnSpc>
                <a:spcPct val="125000"/>
              </a:lnSpc>
              <a:spcBef>
                <a:spcPts val="165"/>
              </a:spcBef>
            </a:pPr>
            <a:r>
              <a:rPr dirty="0" sz="1100" spc="-10">
                <a:solidFill>
                  <a:srgbClr val="FF0000"/>
                </a:solidFill>
                <a:latin typeface="MS Mincho"/>
                <a:cs typeface="MS Mincho"/>
              </a:rPr>
              <a:t>*</a:t>
            </a:r>
            <a:r>
              <a:rPr dirty="0" sz="1100" spc="-25">
                <a:latin typeface="MS Mincho"/>
                <a:cs typeface="MS Mincho"/>
              </a:rPr>
              <a:t>注：分担された件数情報は「分担確定」ボタンをクリックしなければ確定保存され</a:t>
            </a:r>
            <a:r>
              <a:rPr dirty="0" sz="1100" spc="-30">
                <a:latin typeface="MS Mincho"/>
                <a:cs typeface="MS Mincho"/>
              </a:rPr>
              <a:t>ません。</a:t>
            </a:r>
            <a:endParaRPr sz="1100">
              <a:latin typeface="MS Mincho"/>
              <a:cs typeface="MS Mincho"/>
            </a:endParaRPr>
          </a:p>
        </p:txBody>
      </p:sp>
      <p:sp>
        <p:nvSpPr>
          <p:cNvPr id="43" name="object 43" descr=""/>
          <p:cNvSpPr/>
          <p:nvPr/>
        </p:nvSpPr>
        <p:spPr>
          <a:xfrm>
            <a:off x="3205733" y="7490459"/>
            <a:ext cx="1289050" cy="161925"/>
          </a:xfrm>
          <a:custGeom>
            <a:avLst/>
            <a:gdLst/>
            <a:ahLst/>
            <a:cxnLst/>
            <a:rect l="l" t="t" r="r" b="b"/>
            <a:pathLst>
              <a:path w="1289050" h="161925">
                <a:moveTo>
                  <a:pt x="1216914" y="85344"/>
                </a:moveTo>
                <a:lnTo>
                  <a:pt x="1214062" y="113863"/>
                </a:lnTo>
                <a:lnTo>
                  <a:pt x="1226820" y="115062"/>
                </a:lnTo>
                <a:lnTo>
                  <a:pt x="1224534" y="134112"/>
                </a:lnTo>
                <a:lnTo>
                  <a:pt x="1212037" y="134112"/>
                </a:lnTo>
                <a:lnTo>
                  <a:pt x="1209294" y="161544"/>
                </a:lnTo>
                <a:lnTo>
                  <a:pt x="1278877" y="134112"/>
                </a:lnTo>
                <a:lnTo>
                  <a:pt x="1224534" y="134112"/>
                </a:lnTo>
                <a:lnTo>
                  <a:pt x="1212153" y="132948"/>
                </a:lnTo>
                <a:lnTo>
                  <a:pt x="1281828" y="132948"/>
                </a:lnTo>
                <a:lnTo>
                  <a:pt x="1288542" y="130302"/>
                </a:lnTo>
                <a:lnTo>
                  <a:pt x="1216914" y="85344"/>
                </a:lnTo>
                <a:close/>
              </a:path>
              <a:path w="1289050" h="161925">
                <a:moveTo>
                  <a:pt x="1214062" y="113863"/>
                </a:moveTo>
                <a:lnTo>
                  <a:pt x="1212153" y="132948"/>
                </a:lnTo>
                <a:lnTo>
                  <a:pt x="1224534" y="134112"/>
                </a:lnTo>
                <a:lnTo>
                  <a:pt x="1226820" y="115062"/>
                </a:lnTo>
                <a:lnTo>
                  <a:pt x="1214062" y="113863"/>
                </a:lnTo>
                <a:close/>
              </a:path>
              <a:path w="1289050" h="161925">
                <a:moveTo>
                  <a:pt x="1524" y="0"/>
                </a:moveTo>
                <a:lnTo>
                  <a:pt x="0" y="19050"/>
                </a:lnTo>
                <a:lnTo>
                  <a:pt x="1212153" y="132948"/>
                </a:lnTo>
                <a:lnTo>
                  <a:pt x="1213942" y="115062"/>
                </a:lnTo>
                <a:lnTo>
                  <a:pt x="1214062" y="113863"/>
                </a:lnTo>
                <a:lnTo>
                  <a:pt x="1524" y="0"/>
                </a:lnTo>
                <a:close/>
              </a:path>
            </a:pathLst>
          </a:custGeom>
          <a:solidFill>
            <a:srgbClr val="FF0000"/>
          </a:solidFill>
        </p:spPr>
        <p:txBody>
          <a:bodyPr wrap="square" lIns="0" tIns="0" rIns="0" bIns="0" rtlCol="0"/>
          <a:lstStyle/>
          <a:p/>
        </p:txBody>
      </p:sp>
      <p:sp>
        <p:nvSpPr>
          <p:cNvPr id="44" name="object 44" descr=""/>
          <p:cNvSpPr txBox="1"/>
          <p:nvPr/>
        </p:nvSpPr>
        <p:spPr>
          <a:xfrm>
            <a:off x="1155446" y="9348165"/>
            <a:ext cx="5958205" cy="654050"/>
          </a:xfrm>
          <a:prstGeom prst="rect">
            <a:avLst/>
          </a:prstGeom>
        </p:spPr>
        <p:txBody>
          <a:bodyPr wrap="square" lIns="0" tIns="54610" rIns="0" bIns="0" rtlCol="0" vert="horz">
            <a:spAutoFit/>
          </a:bodyPr>
          <a:lstStyle/>
          <a:p>
            <a:pPr marL="12700">
              <a:lnSpc>
                <a:spcPct val="100000"/>
              </a:lnSpc>
              <a:spcBef>
                <a:spcPts val="430"/>
              </a:spcBef>
            </a:pPr>
            <a:r>
              <a:rPr dirty="0" sz="1100" spc="95">
                <a:solidFill>
                  <a:srgbClr val="FF0000"/>
                </a:solidFill>
                <a:latin typeface="MS Mincho"/>
                <a:cs typeface="MS Mincho"/>
              </a:rPr>
              <a:t>② </a:t>
            </a:r>
            <a:r>
              <a:rPr dirty="0" sz="1100" spc="-25">
                <a:latin typeface="MS Mincho"/>
                <a:cs typeface="MS Mincho"/>
              </a:rPr>
              <a:t>自動分配条件に応じてレセプトがユーザーに分配されます。</a:t>
            </a:r>
            <a:endParaRPr sz="1100">
              <a:latin typeface="MS Mincho"/>
              <a:cs typeface="MS Mincho"/>
            </a:endParaRPr>
          </a:p>
          <a:p>
            <a:pPr marL="221615" marR="5080">
              <a:lnSpc>
                <a:spcPct val="125000"/>
              </a:lnSpc>
            </a:pPr>
            <a:r>
              <a:rPr dirty="0" sz="1100" spc="-25">
                <a:latin typeface="MS Mincho"/>
                <a:cs typeface="MS Mincho"/>
              </a:rPr>
              <a:t>又、配分された件数の編集ができるので配分された件数を確認し、「配分」ボタンを押すと配分が確定します。</a:t>
            </a:r>
            <a:endParaRPr sz="1100">
              <a:latin typeface="MS Mincho"/>
              <a:cs typeface="MS Mincho"/>
            </a:endParaRPr>
          </a:p>
        </p:txBody>
      </p:sp>
      <p:sp>
        <p:nvSpPr>
          <p:cNvPr id="45" name="object 45" descr=""/>
          <p:cNvSpPr txBox="1">
            <a:spLocks noGrp="1"/>
          </p:cNvSpPr>
          <p:nvPr>
            <p:ph type="sldNum" idx="7" sz="quarter"/>
          </p:nvPr>
        </p:nvSpPr>
        <p:spPr>
          <a:prstGeom prst="rect"/>
        </p:spPr>
        <p:txBody>
          <a:bodyPr wrap="square" lIns="0" tIns="9525" rIns="0" bIns="0" rtlCol="0" vert="horz">
            <a:spAutoFit/>
          </a:bodyPr>
          <a:lstStyle/>
          <a:p>
            <a:pPr marL="38100">
              <a:lnSpc>
                <a:spcPct val="100000"/>
              </a:lnSpc>
              <a:spcBef>
                <a:spcPts val="75"/>
              </a:spcBef>
            </a:pPr>
            <a:r>
              <a:rPr dirty="0" spc="-25"/>
              <a:t>6</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descr=""/>
          <p:cNvGrpSpPr/>
          <p:nvPr/>
        </p:nvGrpSpPr>
        <p:grpSpPr>
          <a:xfrm>
            <a:off x="1360169" y="5914644"/>
            <a:ext cx="4969510" cy="3413760"/>
            <a:chOff x="1360169" y="5914644"/>
            <a:chExt cx="4969510" cy="3413760"/>
          </a:xfrm>
        </p:grpSpPr>
        <p:pic>
          <p:nvPicPr>
            <p:cNvPr id="3" name="object 3" descr=""/>
            <p:cNvPicPr/>
            <p:nvPr/>
          </p:nvPicPr>
          <p:blipFill>
            <a:blip r:embed="rId2" cstate="print"/>
            <a:stretch>
              <a:fillRect/>
            </a:stretch>
          </p:blipFill>
          <p:spPr>
            <a:xfrm>
              <a:off x="1360169" y="5914644"/>
              <a:ext cx="4969002" cy="3276600"/>
            </a:xfrm>
            <a:prstGeom prst="rect">
              <a:avLst/>
            </a:prstGeom>
          </p:spPr>
        </p:pic>
        <p:pic>
          <p:nvPicPr>
            <p:cNvPr id="4" name="object 4" descr=""/>
            <p:cNvPicPr/>
            <p:nvPr/>
          </p:nvPicPr>
          <p:blipFill>
            <a:blip r:embed="rId3" cstate="print"/>
            <a:stretch>
              <a:fillRect/>
            </a:stretch>
          </p:blipFill>
          <p:spPr>
            <a:xfrm>
              <a:off x="3281171" y="9156954"/>
              <a:ext cx="76200" cy="171450"/>
            </a:xfrm>
            <a:prstGeom prst="rect">
              <a:avLst/>
            </a:prstGeom>
          </p:spPr>
        </p:pic>
        <p:sp>
          <p:nvSpPr>
            <p:cNvPr id="5" name="object 5" descr=""/>
            <p:cNvSpPr/>
            <p:nvPr/>
          </p:nvSpPr>
          <p:spPr>
            <a:xfrm>
              <a:off x="2983991" y="9050273"/>
              <a:ext cx="542925" cy="118110"/>
            </a:xfrm>
            <a:custGeom>
              <a:avLst/>
              <a:gdLst/>
              <a:ahLst/>
              <a:cxnLst/>
              <a:rect l="l" t="t" r="r" b="b"/>
              <a:pathLst>
                <a:path w="542925" h="118109">
                  <a:moveTo>
                    <a:pt x="542544" y="98297"/>
                  </a:moveTo>
                  <a:lnTo>
                    <a:pt x="540948" y="105894"/>
                  </a:lnTo>
                  <a:lnTo>
                    <a:pt x="536638" y="112204"/>
                  </a:lnTo>
                  <a:lnTo>
                    <a:pt x="530328" y="116514"/>
                  </a:lnTo>
                  <a:lnTo>
                    <a:pt x="522731" y="118109"/>
                  </a:lnTo>
                  <a:lnTo>
                    <a:pt x="19812" y="118109"/>
                  </a:lnTo>
                  <a:lnTo>
                    <a:pt x="12215" y="116514"/>
                  </a:lnTo>
                  <a:lnTo>
                    <a:pt x="5905" y="112204"/>
                  </a:lnTo>
                  <a:lnTo>
                    <a:pt x="1595" y="105894"/>
                  </a:lnTo>
                  <a:lnTo>
                    <a:pt x="0" y="98297"/>
                  </a:lnTo>
                  <a:lnTo>
                    <a:pt x="0" y="19811"/>
                  </a:lnTo>
                  <a:lnTo>
                    <a:pt x="1595" y="12215"/>
                  </a:lnTo>
                  <a:lnTo>
                    <a:pt x="5905" y="5905"/>
                  </a:lnTo>
                  <a:lnTo>
                    <a:pt x="12215" y="1595"/>
                  </a:lnTo>
                  <a:lnTo>
                    <a:pt x="19812" y="0"/>
                  </a:lnTo>
                  <a:lnTo>
                    <a:pt x="522731" y="0"/>
                  </a:lnTo>
                  <a:lnTo>
                    <a:pt x="530328" y="1595"/>
                  </a:lnTo>
                  <a:lnTo>
                    <a:pt x="536638" y="5905"/>
                  </a:lnTo>
                  <a:lnTo>
                    <a:pt x="540948" y="12215"/>
                  </a:lnTo>
                  <a:lnTo>
                    <a:pt x="542544" y="19811"/>
                  </a:lnTo>
                  <a:lnTo>
                    <a:pt x="542544" y="98297"/>
                  </a:lnTo>
                  <a:close/>
                </a:path>
              </a:pathLst>
            </a:custGeom>
            <a:ln w="19037">
              <a:solidFill>
                <a:srgbClr val="FF0000"/>
              </a:solidFill>
            </a:ln>
          </p:spPr>
          <p:txBody>
            <a:bodyPr wrap="square" lIns="0" tIns="0" rIns="0" bIns="0" rtlCol="0"/>
            <a:lstStyle/>
            <a:p/>
          </p:txBody>
        </p:sp>
        <p:sp>
          <p:nvSpPr>
            <p:cNvPr id="6" name="object 6" descr=""/>
            <p:cNvSpPr/>
            <p:nvPr/>
          </p:nvSpPr>
          <p:spPr>
            <a:xfrm>
              <a:off x="1423415" y="7395972"/>
              <a:ext cx="1442720" cy="222250"/>
            </a:xfrm>
            <a:custGeom>
              <a:avLst/>
              <a:gdLst/>
              <a:ahLst/>
              <a:cxnLst/>
              <a:rect l="l" t="t" r="r" b="b"/>
              <a:pathLst>
                <a:path w="1442720" h="222250">
                  <a:moveTo>
                    <a:pt x="0" y="36575"/>
                  </a:moveTo>
                  <a:lnTo>
                    <a:pt x="2928" y="22502"/>
                  </a:lnTo>
                  <a:lnTo>
                    <a:pt x="10858" y="10858"/>
                  </a:lnTo>
                  <a:lnTo>
                    <a:pt x="22502" y="2928"/>
                  </a:lnTo>
                  <a:lnTo>
                    <a:pt x="36576" y="0"/>
                  </a:lnTo>
                  <a:lnTo>
                    <a:pt x="1405890" y="0"/>
                  </a:lnTo>
                  <a:lnTo>
                    <a:pt x="1419963" y="2928"/>
                  </a:lnTo>
                  <a:lnTo>
                    <a:pt x="1431607" y="10858"/>
                  </a:lnTo>
                  <a:lnTo>
                    <a:pt x="1439537" y="22502"/>
                  </a:lnTo>
                  <a:lnTo>
                    <a:pt x="1442466" y="36575"/>
                  </a:lnTo>
                  <a:lnTo>
                    <a:pt x="1442466" y="184403"/>
                  </a:lnTo>
                  <a:lnTo>
                    <a:pt x="1439537" y="198917"/>
                  </a:lnTo>
                  <a:lnTo>
                    <a:pt x="1431607" y="210788"/>
                  </a:lnTo>
                  <a:lnTo>
                    <a:pt x="1419963" y="218801"/>
                  </a:lnTo>
                  <a:lnTo>
                    <a:pt x="1405890" y="221741"/>
                  </a:lnTo>
                  <a:lnTo>
                    <a:pt x="36576" y="221741"/>
                  </a:lnTo>
                  <a:lnTo>
                    <a:pt x="22502" y="218801"/>
                  </a:lnTo>
                  <a:lnTo>
                    <a:pt x="10858" y="210788"/>
                  </a:lnTo>
                  <a:lnTo>
                    <a:pt x="2928" y="198917"/>
                  </a:lnTo>
                  <a:lnTo>
                    <a:pt x="0" y="184403"/>
                  </a:lnTo>
                  <a:lnTo>
                    <a:pt x="0" y="36575"/>
                  </a:lnTo>
                  <a:close/>
                </a:path>
              </a:pathLst>
            </a:custGeom>
            <a:ln w="19037">
              <a:solidFill>
                <a:srgbClr val="FF0000"/>
              </a:solidFill>
            </a:ln>
          </p:spPr>
          <p:txBody>
            <a:bodyPr wrap="square" lIns="0" tIns="0" rIns="0" bIns="0" rtlCol="0"/>
            <a:lstStyle/>
            <a:p/>
          </p:txBody>
        </p:sp>
      </p:grpSp>
      <p:sp>
        <p:nvSpPr>
          <p:cNvPr id="7" name="object 7" descr=""/>
          <p:cNvSpPr txBox="1"/>
          <p:nvPr/>
        </p:nvSpPr>
        <p:spPr>
          <a:xfrm>
            <a:off x="3255264" y="7353300"/>
            <a:ext cx="2561590" cy="430530"/>
          </a:xfrm>
          <a:prstGeom prst="rect">
            <a:avLst/>
          </a:prstGeom>
          <a:solidFill>
            <a:srgbClr val="FFFFFF"/>
          </a:solidFill>
          <a:ln w="9525">
            <a:solidFill>
              <a:srgbClr val="FF0000"/>
            </a:solidFill>
          </a:ln>
        </p:spPr>
        <p:txBody>
          <a:bodyPr wrap="square" lIns="0" tIns="48895" rIns="0" bIns="0" rtlCol="0" vert="horz">
            <a:spAutoFit/>
          </a:bodyPr>
          <a:lstStyle/>
          <a:p>
            <a:pPr marL="90805" marR="158750">
              <a:lnSpc>
                <a:spcPct val="100000"/>
              </a:lnSpc>
              <a:spcBef>
                <a:spcPts val="385"/>
              </a:spcBef>
            </a:pPr>
            <a:r>
              <a:rPr dirty="0" sz="1100" spc="-25">
                <a:solidFill>
                  <a:srgbClr val="FF0000"/>
                </a:solidFill>
                <a:latin typeface="MS Mincho"/>
                <a:cs typeface="MS Mincho"/>
              </a:rPr>
              <a:t>「ユーザー</a:t>
            </a:r>
            <a:r>
              <a:rPr dirty="0" sz="1100" spc="-20">
                <a:solidFill>
                  <a:srgbClr val="FF0000"/>
                </a:solidFill>
                <a:latin typeface="MS Mincho"/>
                <a:cs typeface="MS Mincho"/>
              </a:rPr>
              <a:t>1</a:t>
            </a:r>
            <a:r>
              <a:rPr dirty="0" sz="1100" spc="-30">
                <a:solidFill>
                  <a:srgbClr val="FF0000"/>
                </a:solidFill>
                <a:latin typeface="MS Mincho"/>
                <a:cs typeface="MS Mincho"/>
              </a:rPr>
              <a:t>」に分担されたレセプト</a:t>
            </a:r>
            <a:r>
              <a:rPr dirty="0" sz="1100" spc="-25">
                <a:solidFill>
                  <a:srgbClr val="FF0000"/>
                </a:solidFill>
                <a:latin typeface="MS Mincho"/>
                <a:cs typeface="MS Mincho"/>
              </a:rPr>
              <a:t>が検索されます。</a:t>
            </a:r>
            <a:endParaRPr sz="1100">
              <a:latin typeface="MS Mincho"/>
              <a:cs typeface="MS Mincho"/>
            </a:endParaRPr>
          </a:p>
        </p:txBody>
      </p:sp>
      <p:sp>
        <p:nvSpPr>
          <p:cNvPr id="8" name="object 8" descr=""/>
          <p:cNvSpPr/>
          <p:nvPr/>
        </p:nvSpPr>
        <p:spPr>
          <a:xfrm>
            <a:off x="1535430" y="9264395"/>
            <a:ext cx="4794250" cy="486409"/>
          </a:xfrm>
          <a:custGeom>
            <a:avLst/>
            <a:gdLst/>
            <a:ahLst/>
            <a:cxnLst/>
            <a:rect l="l" t="t" r="r" b="b"/>
            <a:pathLst>
              <a:path w="4794250" h="486409">
                <a:moveTo>
                  <a:pt x="4793742" y="0"/>
                </a:moveTo>
                <a:lnTo>
                  <a:pt x="0" y="0"/>
                </a:lnTo>
                <a:lnTo>
                  <a:pt x="0" y="486155"/>
                </a:lnTo>
                <a:lnTo>
                  <a:pt x="4793742" y="486155"/>
                </a:lnTo>
                <a:lnTo>
                  <a:pt x="4793742" y="0"/>
                </a:lnTo>
                <a:close/>
              </a:path>
            </a:pathLst>
          </a:custGeom>
          <a:solidFill>
            <a:srgbClr val="FFFFFF"/>
          </a:solidFill>
        </p:spPr>
        <p:txBody>
          <a:bodyPr wrap="square" lIns="0" tIns="0" rIns="0" bIns="0" rtlCol="0"/>
          <a:lstStyle/>
          <a:p/>
        </p:txBody>
      </p:sp>
      <p:sp>
        <p:nvSpPr>
          <p:cNvPr id="9" name="object 9" descr=""/>
          <p:cNvSpPr txBox="1"/>
          <p:nvPr/>
        </p:nvSpPr>
        <p:spPr>
          <a:xfrm>
            <a:off x="1535430" y="9264395"/>
            <a:ext cx="4794250" cy="486409"/>
          </a:xfrm>
          <a:prstGeom prst="rect">
            <a:avLst/>
          </a:prstGeom>
          <a:ln w="9525">
            <a:solidFill>
              <a:srgbClr val="FF0000"/>
            </a:solidFill>
          </a:ln>
        </p:spPr>
        <p:txBody>
          <a:bodyPr wrap="square" lIns="0" tIns="20955" rIns="0" bIns="0" rtlCol="0" vert="horz">
            <a:spAutoFit/>
          </a:bodyPr>
          <a:lstStyle/>
          <a:p>
            <a:pPr marL="90805" marR="88900">
              <a:lnSpc>
                <a:spcPct val="125000"/>
              </a:lnSpc>
              <a:spcBef>
                <a:spcPts val="165"/>
              </a:spcBef>
            </a:pPr>
            <a:r>
              <a:rPr dirty="0" sz="1100" spc="-25">
                <a:latin typeface="MS Mincho"/>
                <a:cs typeface="MS Mincho"/>
              </a:rPr>
              <a:t>分担設定画面で分担処理された「ユーザー</a:t>
            </a:r>
            <a:r>
              <a:rPr dirty="0" sz="1100" spc="-20">
                <a:latin typeface="MS Mincho"/>
                <a:cs typeface="MS Mincho"/>
              </a:rPr>
              <a:t>1</a:t>
            </a:r>
            <a:r>
              <a:rPr dirty="0" sz="1100" spc="-25">
                <a:latin typeface="MS Mincho"/>
                <a:cs typeface="MS Mincho"/>
              </a:rPr>
              <a:t>」に割り当て件数は</a:t>
            </a:r>
            <a:r>
              <a:rPr dirty="0" sz="1100" spc="-20">
                <a:latin typeface="MS Mincho"/>
                <a:cs typeface="MS Mincho"/>
              </a:rPr>
              <a:t>132</a:t>
            </a:r>
            <a:r>
              <a:rPr dirty="0" sz="1100" spc="-35">
                <a:latin typeface="MS Mincho"/>
                <a:cs typeface="MS Mincho"/>
              </a:rPr>
              <a:t>件でし</a:t>
            </a:r>
            <a:r>
              <a:rPr dirty="0" sz="1100" spc="-25">
                <a:latin typeface="MS Mincho"/>
                <a:cs typeface="MS Mincho"/>
              </a:rPr>
              <a:t>た。該当するレセプトのみ目視で点検確認できます。</a:t>
            </a:r>
            <a:endParaRPr sz="1100">
              <a:latin typeface="MS Mincho"/>
              <a:cs typeface="MS Mincho"/>
            </a:endParaRPr>
          </a:p>
        </p:txBody>
      </p:sp>
      <p:grpSp>
        <p:nvGrpSpPr>
          <p:cNvPr id="10" name="object 10" descr=""/>
          <p:cNvGrpSpPr/>
          <p:nvPr/>
        </p:nvGrpSpPr>
        <p:grpSpPr>
          <a:xfrm>
            <a:off x="1419225" y="1833372"/>
            <a:ext cx="1504950" cy="3059430"/>
            <a:chOff x="1419225" y="1833372"/>
            <a:chExt cx="1504950" cy="3059430"/>
          </a:xfrm>
        </p:grpSpPr>
        <p:pic>
          <p:nvPicPr>
            <p:cNvPr id="11" name="object 11" descr=""/>
            <p:cNvPicPr/>
            <p:nvPr/>
          </p:nvPicPr>
          <p:blipFill>
            <a:blip r:embed="rId4" cstate="print"/>
            <a:stretch>
              <a:fillRect/>
            </a:stretch>
          </p:blipFill>
          <p:spPr>
            <a:xfrm>
              <a:off x="1428750" y="1833372"/>
              <a:ext cx="1495044" cy="3059429"/>
            </a:xfrm>
            <a:prstGeom prst="rect">
              <a:avLst/>
            </a:prstGeom>
          </p:spPr>
        </p:pic>
        <p:sp>
          <p:nvSpPr>
            <p:cNvPr id="12" name="object 12" descr=""/>
            <p:cNvSpPr/>
            <p:nvPr/>
          </p:nvSpPr>
          <p:spPr>
            <a:xfrm>
              <a:off x="1428750" y="4703826"/>
              <a:ext cx="1442720" cy="176530"/>
            </a:xfrm>
            <a:custGeom>
              <a:avLst/>
              <a:gdLst/>
              <a:ahLst/>
              <a:cxnLst/>
              <a:rect l="l" t="t" r="r" b="b"/>
              <a:pathLst>
                <a:path w="1442720" h="176529">
                  <a:moveTo>
                    <a:pt x="0" y="28955"/>
                  </a:moveTo>
                  <a:lnTo>
                    <a:pt x="2274" y="17680"/>
                  </a:lnTo>
                  <a:lnTo>
                    <a:pt x="8477" y="8477"/>
                  </a:lnTo>
                  <a:lnTo>
                    <a:pt x="17680" y="2274"/>
                  </a:lnTo>
                  <a:lnTo>
                    <a:pt x="28956" y="0"/>
                  </a:lnTo>
                  <a:lnTo>
                    <a:pt x="1413510" y="0"/>
                  </a:lnTo>
                  <a:lnTo>
                    <a:pt x="1424785" y="2274"/>
                  </a:lnTo>
                  <a:lnTo>
                    <a:pt x="1433988" y="8477"/>
                  </a:lnTo>
                  <a:lnTo>
                    <a:pt x="1440191" y="17680"/>
                  </a:lnTo>
                  <a:lnTo>
                    <a:pt x="1442466" y="28955"/>
                  </a:lnTo>
                  <a:lnTo>
                    <a:pt x="1442466" y="146303"/>
                  </a:lnTo>
                  <a:lnTo>
                    <a:pt x="1440191" y="158019"/>
                  </a:lnTo>
                  <a:lnTo>
                    <a:pt x="1433988" y="167449"/>
                  </a:lnTo>
                  <a:lnTo>
                    <a:pt x="1424785" y="173735"/>
                  </a:lnTo>
                  <a:lnTo>
                    <a:pt x="1413510" y="176021"/>
                  </a:lnTo>
                  <a:lnTo>
                    <a:pt x="28956" y="176021"/>
                  </a:lnTo>
                  <a:lnTo>
                    <a:pt x="17680" y="173735"/>
                  </a:lnTo>
                  <a:lnTo>
                    <a:pt x="8477" y="167449"/>
                  </a:lnTo>
                  <a:lnTo>
                    <a:pt x="2274" y="158019"/>
                  </a:lnTo>
                  <a:lnTo>
                    <a:pt x="0" y="146303"/>
                  </a:lnTo>
                  <a:lnTo>
                    <a:pt x="0" y="28955"/>
                  </a:lnTo>
                  <a:close/>
                </a:path>
              </a:pathLst>
            </a:custGeom>
            <a:ln w="19037">
              <a:solidFill>
                <a:srgbClr val="FF0000"/>
              </a:solidFill>
            </a:ln>
          </p:spPr>
          <p:txBody>
            <a:bodyPr wrap="square" lIns="0" tIns="0" rIns="0" bIns="0" rtlCol="0"/>
            <a:lstStyle/>
            <a:p/>
          </p:txBody>
        </p:sp>
      </p:grpSp>
      <p:sp>
        <p:nvSpPr>
          <p:cNvPr id="13" name="object 13" descr=""/>
          <p:cNvSpPr txBox="1"/>
          <p:nvPr/>
        </p:nvSpPr>
        <p:spPr>
          <a:xfrm>
            <a:off x="1224788" y="4555485"/>
            <a:ext cx="203200" cy="238760"/>
          </a:xfrm>
          <a:prstGeom prst="rect">
            <a:avLst/>
          </a:prstGeom>
        </p:spPr>
        <p:txBody>
          <a:bodyPr wrap="square" lIns="0" tIns="12065" rIns="0" bIns="0" rtlCol="0" vert="horz">
            <a:spAutoFit/>
          </a:bodyPr>
          <a:lstStyle/>
          <a:p>
            <a:pPr marL="12700">
              <a:lnSpc>
                <a:spcPct val="100000"/>
              </a:lnSpc>
              <a:spcBef>
                <a:spcPts val="95"/>
              </a:spcBef>
            </a:pPr>
            <a:r>
              <a:rPr dirty="0" sz="1400" spc="-50">
                <a:solidFill>
                  <a:srgbClr val="FF0000"/>
                </a:solidFill>
                <a:latin typeface="MS Gothic"/>
                <a:cs typeface="MS Gothic"/>
              </a:rPr>
              <a:t>①</a:t>
            </a:r>
            <a:endParaRPr sz="1400">
              <a:latin typeface="MS Gothic"/>
              <a:cs typeface="MS Gothic"/>
            </a:endParaRPr>
          </a:p>
        </p:txBody>
      </p:sp>
      <p:grpSp>
        <p:nvGrpSpPr>
          <p:cNvPr id="14" name="object 14" descr=""/>
          <p:cNvGrpSpPr/>
          <p:nvPr/>
        </p:nvGrpSpPr>
        <p:grpSpPr>
          <a:xfrm>
            <a:off x="3516629" y="2788157"/>
            <a:ext cx="2658745" cy="3066415"/>
            <a:chOff x="3516629" y="2788157"/>
            <a:chExt cx="2658745" cy="3066415"/>
          </a:xfrm>
        </p:grpSpPr>
        <p:pic>
          <p:nvPicPr>
            <p:cNvPr id="15" name="object 15" descr=""/>
            <p:cNvPicPr/>
            <p:nvPr/>
          </p:nvPicPr>
          <p:blipFill>
            <a:blip r:embed="rId5" cstate="print"/>
            <a:stretch>
              <a:fillRect/>
            </a:stretch>
          </p:blipFill>
          <p:spPr>
            <a:xfrm>
              <a:off x="4355591" y="2818637"/>
              <a:ext cx="1819656" cy="3035807"/>
            </a:xfrm>
            <a:prstGeom prst="rect">
              <a:avLst/>
            </a:prstGeom>
          </p:spPr>
        </p:pic>
        <p:sp>
          <p:nvSpPr>
            <p:cNvPr id="16" name="object 16" descr=""/>
            <p:cNvSpPr/>
            <p:nvPr/>
          </p:nvSpPr>
          <p:spPr>
            <a:xfrm>
              <a:off x="4940807" y="4664963"/>
              <a:ext cx="927100" cy="379095"/>
            </a:xfrm>
            <a:custGeom>
              <a:avLst/>
              <a:gdLst/>
              <a:ahLst/>
              <a:cxnLst/>
              <a:rect l="l" t="t" r="r" b="b"/>
              <a:pathLst>
                <a:path w="927100" h="379095">
                  <a:moveTo>
                    <a:pt x="0" y="63246"/>
                  </a:moveTo>
                  <a:lnTo>
                    <a:pt x="4953" y="38576"/>
                  </a:lnTo>
                  <a:lnTo>
                    <a:pt x="18478" y="18478"/>
                  </a:lnTo>
                  <a:lnTo>
                    <a:pt x="38576" y="4953"/>
                  </a:lnTo>
                  <a:lnTo>
                    <a:pt x="63246" y="0"/>
                  </a:lnTo>
                  <a:lnTo>
                    <a:pt x="863346" y="0"/>
                  </a:lnTo>
                  <a:lnTo>
                    <a:pt x="887694" y="4953"/>
                  </a:lnTo>
                  <a:lnTo>
                    <a:pt x="907827" y="18478"/>
                  </a:lnTo>
                  <a:lnTo>
                    <a:pt x="921531" y="38576"/>
                  </a:lnTo>
                  <a:lnTo>
                    <a:pt x="926591" y="63246"/>
                  </a:lnTo>
                  <a:lnTo>
                    <a:pt x="926591" y="315468"/>
                  </a:lnTo>
                  <a:lnTo>
                    <a:pt x="921531" y="340137"/>
                  </a:lnTo>
                  <a:lnTo>
                    <a:pt x="907827" y="360235"/>
                  </a:lnTo>
                  <a:lnTo>
                    <a:pt x="887694" y="373761"/>
                  </a:lnTo>
                  <a:lnTo>
                    <a:pt x="863346" y="378714"/>
                  </a:lnTo>
                  <a:lnTo>
                    <a:pt x="63246" y="378714"/>
                  </a:lnTo>
                  <a:lnTo>
                    <a:pt x="38576" y="373761"/>
                  </a:lnTo>
                  <a:lnTo>
                    <a:pt x="18478" y="360235"/>
                  </a:lnTo>
                  <a:lnTo>
                    <a:pt x="4952" y="340137"/>
                  </a:lnTo>
                  <a:lnTo>
                    <a:pt x="0" y="315468"/>
                  </a:lnTo>
                  <a:lnTo>
                    <a:pt x="0" y="63246"/>
                  </a:lnTo>
                  <a:close/>
                </a:path>
              </a:pathLst>
            </a:custGeom>
            <a:ln w="19037">
              <a:solidFill>
                <a:srgbClr val="FF0000"/>
              </a:solidFill>
            </a:ln>
          </p:spPr>
          <p:txBody>
            <a:bodyPr wrap="square" lIns="0" tIns="0" rIns="0" bIns="0" rtlCol="0"/>
            <a:lstStyle/>
            <a:p/>
          </p:txBody>
        </p:sp>
        <p:sp>
          <p:nvSpPr>
            <p:cNvPr id="17" name="object 17" descr=""/>
            <p:cNvSpPr/>
            <p:nvPr/>
          </p:nvSpPr>
          <p:spPr>
            <a:xfrm>
              <a:off x="3516629" y="2788157"/>
              <a:ext cx="1424305" cy="2105025"/>
            </a:xfrm>
            <a:custGeom>
              <a:avLst/>
              <a:gdLst/>
              <a:ahLst/>
              <a:cxnLst/>
              <a:rect l="l" t="t" r="r" b="b"/>
              <a:pathLst>
                <a:path w="1424304" h="2105025">
                  <a:moveTo>
                    <a:pt x="1347978" y="2028444"/>
                  </a:moveTo>
                  <a:lnTo>
                    <a:pt x="1347978" y="2104644"/>
                  </a:lnTo>
                  <a:lnTo>
                    <a:pt x="1405890" y="2075688"/>
                  </a:lnTo>
                  <a:lnTo>
                    <a:pt x="1360932" y="2075688"/>
                  </a:lnTo>
                  <a:lnTo>
                    <a:pt x="1360932" y="2056638"/>
                  </a:lnTo>
                  <a:lnTo>
                    <a:pt x="1404366" y="2056638"/>
                  </a:lnTo>
                  <a:lnTo>
                    <a:pt x="1347978" y="2028444"/>
                  </a:lnTo>
                  <a:close/>
                </a:path>
                <a:path w="1424304" h="2105025">
                  <a:moveTo>
                    <a:pt x="19050" y="0"/>
                  </a:moveTo>
                  <a:lnTo>
                    <a:pt x="0" y="0"/>
                  </a:lnTo>
                  <a:lnTo>
                    <a:pt x="0" y="2075688"/>
                  </a:lnTo>
                  <a:lnTo>
                    <a:pt x="1347978" y="2075688"/>
                  </a:lnTo>
                  <a:lnTo>
                    <a:pt x="1347978" y="2066544"/>
                  </a:lnTo>
                  <a:lnTo>
                    <a:pt x="19050" y="2066544"/>
                  </a:lnTo>
                  <a:lnTo>
                    <a:pt x="9906" y="2056638"/>
                  </a:lnTo>
                  <a:lnTo>
                    <a:pt x="19050" y="2056638"/>
                  </a:lnTo>
                  <a:lnTo>
                    <a:pt x="19050" y="0"/>
                  </a:lnTo>
                  <a:close/>
                </a:path>
                <a:path w="1424304" h="2105025">
                  <a:moveTo>
                    <a:pt x="1404366" y="2056638"/>
                  </a:moveTo>
                  <a:lnTo>
                    <a:pt x="1360932" y="2056638"/>
                  </a:lnTo>
                  <a:lnTo>
                    <a:pt x="1360932" y="2075688"/>
                  </a:lnTo>
                  <a:lnTo>
                    <a:pt x="1405890" y="2075688"/>
                  </a:lnTo>
                  <a:lnTo>
                    <a:pt x="1424178" y="2066544"/>
                  </a:lnTo>
                  <a:lnTo>
                    <a:pt x="1404366" y="2056638"/>
                  </a:lnTo>
                  <a:close/>
                </a:path>
                <a:path w="1424304" h="2105025">
                  <a:moveTo>
                    <a:pt x="19050" y="2056638"/>
                  </a:moveTo>
                  <a:lnTo>
                    <a:pt x="9906" y="2056638"/>
                  </a:lnTo>
                  <a:lnTo>
                    <a:pt x="19050" y="2066544"/>
                  </a:lnTo>
                  <a:lnTo>
                    <a:pt x="19050" y="2056638"/>
                  </a:lnTo>
                  <a:close/>
                </a:path>
                <a:path w="1424304" h="2105025">
                  <a:moveTo>
                    <a:pt x="1347978" y="2056638"/>
                  </a:moveTo>
                  <a:lnTo>
                    <a:pt x="19050" y="2056638"/>
                  </a:lnTo>
                  <a:lnTo>
                    <a:pt x="19050" y="2066544"/>
                  </a:lnTo>
                  <a:lnTo>
                    <a:pt x="1347978" y="2066544"/>
                  </a:lnTo>
                  <a:lnTo>
                    <a:pt x="1347978" y="2056638"/>
                  </a:lnTo>
                  <a:close/>
                </a:path>
              </a:pathLst>
            </a:custGeom>
            <a:solidFill>
              <a:srgbClr val="FF0000"/>
            </a:solidFill>
          </p:spPr>
          <p:txBody>
            <a:bodyPr wrap="square" lIns="0" tIns="0" rIns="0" bIns="0" rtlCol="0"/>
            <a:lstStyle/>
            <a:p/>
          </p:txBody>
        </p:sp>
      </p:grpSp>
      <p:sp>
        <p:nvSpPr>
          <p:cNvPr id="18" name="object 18" descr=""/>
          <p:cNvSpPr/>
          <p:nvPr/>
        </p:nvSpPr>
        <p:spPr>
          <a:xfrm>
            <a:off x="2871216" y="2058923"/>
            <a:ext cx="237490" cy="2771140"/>
          </a:xfrm>
          <a:custGeom>
            <a:avLst/>
            <a:gdLst/>
            <a:ahLst/>
            <a:cxnLst/>
            <a:rect l="l" t="t" r="r" b="b"/>
            <a:pathLst>
              <a:path w="237489" h="2771140">
                <a:moveTo>
                  <a:pt x="76199" y="2694432"/>
                </a:moveTo>
                <a:lnTo>
                  <a:pt x="0" y="2732532"/>
                </a:lnTo>
                <a:lnTo>
                  <a:pt x="76199" y="2770632"/>
                </a:lnTo>
                <a:lnTo>
                  <a:pt x="76199" y="2742438"/>
                </a:lnTo>
                <a:lnTo>
                  <a:pt x="63245" y="2742438"/>
                </a:lnTo>
                <a:lnTo>
                  <a:pt x="63245" y="2723388"/>
                </a:lnTo>
                <a:lnTo>
                  <a:pt x="76199" y="2723388"/>
                </a:lnTo>
                <a:lnTo>
                  <a:pt x="76199" y="2694432"/>
                </a:lnTo>
                <a:close/>
              </a:path>
              <a:path w="237489" h="2771140">
                <a:moveTo>
                  <a:pt x="76199" y="2723388"/>
                </a:moveTo>
                <a:lnTo>
                  <a:pt x="63245" y="2723388"/>
                </a:lnTo>
                <a:lnTo>
                  <a:pt x="63245" y="2742438"/>
                </a:lnTo>
                <a:lnTo>
                  <a:pt x="76199" y="2742438"/>
                </a:lnTo>
                <a:lnTo>
                  <a:pt x="76199" y="2723388"/>
                </a:lnTo>
                <a:close/>
              </a:path>
              <a:path w="237489" h="2771140">
                <a:moveTo>
                  <a:pt x="108965" y="2723388"/>
                </a:moveTo>
                <a:lnTo>
                  <a:pt x="76199" y="2723388"/>
                </a:lnTo>
                <a:lnTo>
                  <a:pt x="76199" y="2742438"/>
                </a:lnTo>
                <a:lnTo>
                  <a:pt x="128015" y="2742438"/>
                </a:lnTo>
                <a:lnTo>
                  <a:pt x="128015" y="2732532"/>
                </a:lnTo>
                <a:lnTo>
                  <a:pt x="108965" y="2732532"/>
                </a:lnTo>
                <a:lnTo>
                  <a:pt x="108965" y="2723388"/>
                </a:lnTo>
                <a:close/>
              </a:path>
              <a:path w="237489" h="2771140">
                <a:moveTo>
                  <a:pt x="236981" y="0"/>
                </a:moveTo>
                <a:lnTo>
                  <a:pt x="108965" y="0"/>
                </a:lnTo>
                <a:lnTo>
                  <a:pt x="108965" y="2732532"/>
                </a:lnTo>
                <a:lnTo>
                  <a:pt x="118109" y="2723388"/>
                </a:lnTo>
                <a:lnTo>
                  <a:pt x="128015" y="2723388"/>
                </a:lnTo>
                <a:lnTo>
                  <a:pt x="128015" y="19050"/>
                </a:lnTo>
                <a:lnTo>
                  <a:pt x="118109" y="19050"/>
                </a:lnTo>
                <a:lnTo>
                  <a:pt x="128015" y="9144"/>
                </a:lnTo>
                <a:lnTo>
                  <a:pt x="236981" y="9144"/>
                </a:lnTo>
                <a:lnTo>
                  <a:pt x="236981" y="0"/>
                </a:lnTo>
                <a:close/>
              </a:path>
              <a:path w="237489" h="2771140">
                <a:moveTo>
                  <a:pt x="128015" y="2723388"/>
                </a:moveTo>
                <a:lnTo>
                  <a:pt x="118109" y="2723388"/>
                </a:lnTo>
                <a:lnTo>
                  <a:pt x="108965" y="2732532"/>
                </a:lnTo>
                <a:lnTo>
                  <a:pt x="128015" y="2732532"/>
                </a:lnTo>
                <a:lnTo>
                  <a:pt x="128015" y="2723388"/>
                </a:lnTo>
                <a:close/>
              </a:path>
              <a:path w="237489" h="2771140">
                <a:moveTo>
                  <a:pt x="128015" y="9144"/>
                </a:moveTo>
                <a:lnTo>
                  <a:pt x="118109" y="19050"/>
                </a:lnTo>
                <a:lnTo>
                  <a:pt x="128015" y="19050"/>
                </a:lnTo>
                <a:lnTo>
                  <a:pt x="128015" y="9144"/>
                </a:lnTo>
                <a:close/>
              </a:path>
              <a:path w="237489" h="2771140">
                <a:moveTo>
                  <a:pt x="236981" y="9144"/>
                </a:moveTo>
                <a:lnTo>
                  <a:pt x="128015" y="9144"/>
                </a:lnTo>
                <a:lnTo>
                  <a:pt x="128015" y="19050"/>
                </a:lnTo>
                <a:lnTo>
                  <a:pt x="236981" y="19050"/>
                </a:lnTo>
                <a:lnTo>
                  <a:pt x="236981" y="9144"/>
                </a:lnTo>
                <a:close/>
              </a:path>
            </a:pathLst>
          </a:custGeom>
          <a:solidFill>
            <a:srgbClr val="FF0000"/>
          </a:solidFill>
        </p:spPr>
        <p:txBody>
          <a:bodyPr wrap="square" lIns="0" tIns="0" rIns="0" bIns="0" rtlCol="0"/>
          <a:lstStyle/>
          <a:p/>
        </p:txBody>
      </p:sp>
      <p:sp>
        <p:nvSpPr>
          <p:cNvPr id="19" name="object 19" descr=""/>
          <p:cNvSpPr txBox="1"/>
          <p:nvPr/>
        </p:nvSpPr>
        <p:spPr>
          <a:xfrm>
            <a:off x="1126489" y="965704"/>
            <a:ext cx="5994400" cy="1193800"/>
          </a:xfrm>
          <a:prstGeom prst="rect">
            <a:avLst/>
          </a:prstGeom>
        </p:spPr>
        <p:txBody>
          <a:bodyPr wrap="square" lIns="0" tIns="12065" rIns="0" bIns="0" rtlCol="0" vert="horz">
            <a:spAutoFit/>
          </a:bodyPr>
          <a:lstStyle/>
          <a:p>
            <a:pPr marL="12700">
              <a:lnSpc>
                <a:spcPct val="100000"/>
              </a:lnSpc>
              <a:spcBef>
                <a:spcPts val="95"/>
              </a:spcBef>
            </a:pPr>
            <a:r>
              <a:rPr dirty="0" sz="1100" spc="-25">
                <a:solidFill>
                  <a:srgbClr val="006FC0"/>
                </a:solidFill>
                <a:latin typeface="MS Mincho"/>
                <a:cs typeface="MS Mincho"/>
              </a:rPr>
              <a:t>分担処理後「点検業務」&gt;「</a:t>
            </a:r>
            <a:r>
              <a:rPr dirty="0" sz="1100" spc="-20">
                <a:solidFill>
                  <a:srgbClr val="4371C4"/>
                </a:solidFill>
                <a:latin typeface="MS Mincho"/>
                <a:cs typeface="MS Mincho"/>
              </a:rPr>
              <a:t>レセプト</a:t>
            </a:r>
            <a:r>
              <a:rPr dirty="0" sz="1100" spc="-25">
                <a:solidFill>
                  <a:srgbClr val="006FC0"/>
                </a:solidFill>
                <a:latin typeface="MS Mincho"/>
                <a:cs typeface="MS Mincho"/>
              </a:rPr>
              <a:t>画面点検」で確認可能です。</a:t>
            </a:r>
            <a:endParaRPr sz="1100">
              <a:latin typeface="MS Mincho"/>
              <a:cs typeface="MS Mincho"/>
            </a:endParaRPr>
          </a:p>
          <a:p>
            <a:pPr marL="152400" indent="-139700">
              <a:lnSpc>
                <a:spcPct val="100000"/>
              </a:lnSpc>
              <a:spcBef>
                <a:spcPts val="800"/>
              </a:spcBef>
              <a:buSzPct val="90909"/>
              <a:buFont typeface="MS Mincho"/>
              <a:buChar char="●"/>
              <a:tabLst>
                <a:tab pos="152400" algn="l"/>
              </a:tabLst>
            </a:pPr>
            <a:r>
              <a:rPr dirty="0" sz="1100" spc="-25">
                <a:latin typeface="MS Mincho"/>
                <a:cs typeface="MS Mincho"/>
              </a:rPr>
              <a:t>レセプト点検画面</a:t>
            </a:r>
            <a:endParaRPr sz="1100">
              <a:latin typeface="MS Mincho"/>
              <a:cs typeface="MS Mincho"/>
            </a:endParaRPr>
          </a:p>
          <a:p>
            <a:pPr marL="110489">
              <a:lnSpc>
                <a:spcPct val="100000"/>
              </a:lnSpc>
              <a:spcBef>
                <a:spcPts val="1000"/>
              </a:spcBef>
            </a:pPr>
            <a:r>
              <a:rPr dirty="0" sz="1100" spc="-25">
                <a:latin typeface="MS Mincho"/>
                <a:cs typeface="MS Mincho"/>
              </a:rPr>
              <a:t>「点検業務」 &gt; 「レセ点検画面」の「点検タブ」をクリックします。</a:t>
            </a:r>
            <a:endParaRPr sz="1100">
              <a:latin typeface="MS Mincho"/>
              <a:cs typeface="MS Mincho"/>
            </a:endParaRPr>
          </a:p>
          <a:p>
            <a:pPr>
              <a:lnSpc>
                <a:spcPct val="100000"/>
              </a:lnSpc>
              <a:spcBef>
                <a:spcPts val="690"/>
              </a:spcBef>
            </a:pPr>
            <a:endParaRPr sz="1100">
              <a:latin typeface="MS Mincho"/>
              <a:cs typeface="MS Mincho"/>
            </a:endParaRPr>
          </a:p>
          <a:p>
            <a:pPr marL="2072005">
              <a:lnSpc>
                <a:spcPct val="100000"/>
              </a:lnSpc>
            </a:pPr>
            <a:r>
              <a:rPr dirty="0" sz="1100" spc="-20">
                <a:solidFill>
                  <a:srgbClr val="FF0000"/>
                </a:solidFill>
                <a:latin typeface="MS Mincho"/>
                <a:cs typeface="MS Mincho"/>
              </a:rPr>
              <a:t>①</a:t>
            </a:r>
            <a:r>
              <a:rPr dirty="0" sz="1100" spc="-25">
                <a:latin typeface="MS Mincho"/>
                <a:cs typeface="MS Mincho"/>
              </a:rPr>
              <a:t>「点検タブ」をクリックして点検タブ領域に切り替えます。</a:t>
            </a:r>
            <a:endParaRPr sz="1100">
              <a:latin typeface="MS Mincho"/>
              <a:cs typeface="MS Mincho"/>
            </a:endParaRPr>
          </a:p>
        </p:txBody>
      </p:sp>
      <p:sp>
        <p:nvSpPr>
          <p:cNvPr id="21" name="object 21" descr=""/>
          <p:cNvSpPr txBox="1">
            <a:spLocks noGrp="1"/>
          </p:cNvSpPr>
          <p:nvPr>
            <p:ph type="sldNum" idx="7" sz="quarter"/>
          </p:nvPr>
        </p:nvSpPr>
        <p:spPr>
          <a:prstGeom prst="rect"/>
        </p:spPr>
        <p:txBody>
          <a:bodyPr wrap="square" lIns="0" tIns="9525" rIns="0" bIns="0" rtlCol="0" vert="horz">
            <a:spAutoFit/>
          </a:bodyPr>
          <a:lstStyle/>
          <a:p>
            <a:pPr marL="38100">
              <a:lnSpc>
                <a:spcPct val="100000"/>
              </a:lnSpc>
              <a:spcBef>
                <a:spcPts val="75"/>
              </a:spcBef>
            </a:pPr>
            <a:r>
              <a:rPr dirty="0" spc="-25"/>
              <a:t>7</a:t>
            </a:r>
          </a:p>
        </p:txBody>
      </p:sp>
      <p:sp>
        <p:nvSpPr>
          <p:cNvPr id="20" name="object 20" descr=""/>
          <p:cNvSpPr txBox="1"/>
          <p:nvPr/>
        </p:nvSpPr>
        <p:spPr>
          <a:xfrm>
            <a:off x="3394968" y="2563624"/>
            <a:ext cx="3096895" cy="193040"/>
          </a:xfrm>
          <a:prstGeom prst="rect">
            <a:avLst/>
          </a:prstGeom>
        </p:spPr>
        <p:txBody>
          <a:bodyPr wrap="square" lIns="0" tIns="12065" rIns="0" bIns="0" rtlCol="0" vert="horz">
            <a:spAutoFit/>
          </a:bodyPr>
          <a:lstStyle/>
          <a:p>
            <a:pPr marL="12700">
              <a:lnSpc>
                <a:spcPct val="100000"/>
              </a:lnSpc>
              <a:spcBef>
                <a:spcPts val="95"/>
              </a:spcBef>
              <a:tabLst>
                <a:tab pos="292100" algn="l"/>
              </a:tabLst>
            </a:pPr>
            <a:r>
              <a:rPr dirty="0" sz="1100" spc="-50">
                <a:solidFill>
                  <a:srgbClr val="FF0000"/>
                </a:solidFill>
                <a:latin typeface="MS Mincho"/>
                <a:cs typeface="MS Mincho"/>
              </a:rPr>
              <a:t>②</a:t>
            </a:r>
            <a:r>
              <a:rPr dirty="0" sz="1100">
                <a:solidFill>
                  <a:srgbClr val="FF0000"/>
                </a:solidFill>
                <a:latin typeface="MS Mincho"/>
                <a:cs typeface="MS Mincho"/>
              </a:rPr>
              <a:t>	</a:t>
            </a:r>
            <a:r>
              <a:rPr dirty="0" sz="1100" spc="-25">
                <a:latin typeface="MS Mincho"/>
                <a:cs typeface="MS Mincho"/>
              </a:rPr>
              <a:t>点検者分担で点検者ユーザーを選択します。</a:t>
            </a:r>
            <a:endParaRPr sz="1100">
              <a:latin typeface="MS Mincho"/>
              <a:cs typeface="MS Mincho"/>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descr=""/>
          <p:cNvPicPr/>
          <p:nvPr/>
        </p:nvPicPr>
        <p:blipFill>
          <a:blip r:embed="rId2" cstate="print"/>
          <a:stretch>
            <a:fillRect/>
          </a:stretch>
        </p:blipFill>
        <p:spPr>
          <a:xfrm>
            <a:off x="1340039" y="3331915"/>
            <a:ext cx="4938975" cy="3208330"/>
          </a:xfrm>
          <a:prstGeom prst="rect">
            <a:avLst/>
          </a:prstGeom>
        </p:spPr>
      </p:pic>
      <p:pic>
        <p:nvPicPr>
          <p:cNvPr id="3" name="object 3" descr=""/>
          <p:cNvPicPr/>
          <p:nvPr/>
        </p:nvPicPr>
        <p:blipFill>
          <a:blip r:embed="rId3" cstate="print"/>
          <a:stretch>
            <a:fillRect/>
          </a:stretch>
        </p:blipFill>
        <p:spPr>
          <a:xfrm>
            <a:off x="1242076" y="1551306"/>
            <a:ext cx="2034059" cy="462649"/>
          </a:xfrm>
          <a:prstGeom prst="rect">
            <a:avLst/>
          </a:prstGeom>
        </p:spPr>
      </p:pic>
      <p:grpSp>
        <p:nvGrpSpPr>
          <p:cNvPr id="4" name="object 4" descr=""/>
          <p:cNvGrpSpPr/>
          <p:nvPr/>
        </p:nvGrpSpPr>
        <p:grpSpPr>
          <a:xfrm>
            <a:off x="2856363" y="6401949"/>
            <a:ext cx="561340" cy="349885"/>
            <a:chOff x="2856363" y="6401949"/>
            <a:chExt cx="561340" cy="349885"/>
          </a:xfrm>
        </p:grpSpPr>
        <p:pic>
          <p:nvPicPr>
            <p:cNvPr id="5" name="object 5" descr=""/>
            <p:cNvPicPr/>
            <p:nvPr/>
          </p:nvPicPr>
          <p:blipFill>
            <a:blip r:embed="rId4" cstate="print"/>
            <a:stretch>
              <a:fillRect/>
            </a:stretch>
          </p:blipFill>
          <p:spPr>
            <a:xfrm>
              <a:off x="3086862" y="6579108"/>
              <a:ext cx="76200" cy="172212"/>
            </a:xfrm>
            <a:prstGeom prst="rect">
              <a:avLst/>
            </a:prstGeom>
          </p:spPr>
        </p:pic>
        <p:sp>
          <p:nvSpPr>
            <p:cNvPr id="6" name="object 6" descr=""/>
            <p:cNvSpPr/>
            <p:nvPr/>
          </p:nvSpPr>
          <p:spPr>
            <a:xfrm>
              <a:off x="2865882" y="6411468"/>
              <a:ext cx="542290" cy="118110"/>
            </a:xfrm>
            <a:custGeom>
              <a:avLst/>
              <a:gdLst/>
              <a:ahLst/>
              <a:cxnLst/>
              <a:rect l="l" t="t" r="r" b="b"/>
              <a:pathLst>
                <a:path w="542289" h="118109">
                  <a:moveTo>
                    <a:pt x="541782" y="98298"/>
                  </a:moveTo>
                  <a:lnTo>
                    <a:pt x="540305" y="105894"/>
                  </a:lnTo>
                  <a:lnTo>
                    <a:pt x="536257" y="112204"/>
                  </a:lnTo>
                  <a:lnTo>
                    <a:pt x="530209" y="116514"/>
                  </a:lnTo>
                  <a:lnTo>
                    <a:pt x="522731" y="118110"/>
                  </a:lnTo>
                  <a:lnTo>
                    <a:pt x="19811" y="118110"/>
                  </a:lnTo>
                  <a:lnTo>
                    <a:pt x="12215" y="116514"/>
                  </a:lnTo>
                  <a:lnTo>
                    <a:pt x="5905" y="112204"/>
                  </a:lnTo>
                  <a:lnTo>
                    <a:pt x="1595" y="105894"/>
                  </a:lnTo>
                  <a:lnTo>
                    <a:pt x="0" y="98298"/>
                  </a:lnTo>
                  <a:lnTo>
                    <a:pt x="0" y="19812"/>
                  </a:lnTo>
                  <a:lnTo>
                    <a:pt x="1595" y="12215"/>
                  </a:lnTo>
                  <a:lnTo>
                    <a:pt x="5905" y="5905"/>
                  </a:lnTo>
                  <a:lnTo>
                    <a:pt x="12215" y="1595"/>
                  </a:lnTo>
                  <a:lnTo>
                    <a:pt x="19811" y="0"/>
                  </a:lnTo>
                  <a:lnTo>
                    <a:pt x="522731" y="0"/>
                  </a:lnTo>
                  <a:lnTo>
                    <a:pt x="530209" y="1595"/>
                  </a:lnTo>
                  <a:lnTo>
                    <a:pt x="536257" y="5905"/>
                  </a:lnTo>
                  <a:lnTo>
                    <a:pt x="540305" y="12215"/>
                  </a:lnTo>
                  <a:lnTo>
                    <a:pt x="541782" y="19812"/>
                  </a:lnTo>
                  <a:lnTo>
                    <a:pt x="541782" y="98298"/>
                  </a:lnTo>
                  <a:close/>
                </a:path>
              </a:pathLst>
            </a:custGeom>
            <a:ln w="19037">
              <a:solidFill>
                <a:srgbClr val="FF0000"/>
              </a:solidFill>
            </a:ln>
          </p:spPr>
          <p:txBody>
            <a:bodyPr wrap="square" lIns="0" tIns="0" rIns="0" bIns="0" rtlCol="0"/>
            <a:lstStyle/>
            <a:p/>
          </p:txBody>
        </p:sp>
      </p:grpSp>
      <p:sp>
        <p:nvSpPr>
          <p:cNvPr id="7" name="object 7" descr=""/>
          <p:cNvSpPr txBox="1"/>
          <p:nvPr/>
        </p:nvSpPr>
        <p:spPr>
          <a:xfrm>
            <a:off x="1393697" y="6750557"/>
            <a:ext cx="5242560" cy="304165"/>
          </a:xfrm>
          <a:prstGeom prst="rect">
            <a:avLst/>
          </a:prstGeom>
          <a:ln w="9525">
            <a:solidFill>
              <a:srgbClr val="FF0000"/>
            </a:solidFill>
          </a:ln>
        </p:spPr>
        <p:txBody>
          <a:bodyPr wrap="square" lIns="0" tIns="62865" rIns="0" bIns="0" rtlCol="0" vert="horz">
            <a:spAutoFit/>
          </a:bodyPr>
          <a:lstStyle/>
          <a:p>
            <a:pPr marL="90170">
              <a:lnSpc>
                <a:spcPct val="100000"/>
              </a:lnSpc>
              <a:spcBef>
                <a:spcPts val="495"/>
              </a:spcBef>
            </a:pPr>
            <a:r>
              <a:rPr dirty="0" sz="1100" spc="-25">
                <a:latin typeface="MS Mincho"/>
                <a:cs typeface="MS Mincho"/>
              </a:rPr>
              <a:t>「ユーザー</a:t>
            </a:r>
            <a:r>
              <a:rPr dirty="0" sz="1100" spc="-20">
                <a:latin typeface="MS Mincho"/>
                <a:cs typeface="MS Mincho"/>
              </a:rPr>
              <a:t>1</a:t>
            </a:r>
            <a:r>
              <a:rPr dirty="0" sz="1100" spc="-25">
                <a:latin typeface="MS Mincho"/>
                <a:cs typeface="MS Mincho"/>
              </a:rPr>
              <a:t>」の分担件数</a:t>
            </a:r>
            <a:r>
              <a:rPr dirty="0" sz="1100" spc="-20">
                <a:latin typeface="MS Mincho"/>
                <a:cs typeface="MS Mincho"/>
              </a:rPr>
              <a:t>132</a:t>
            </a:r>
            <a:r>
              <a:rPr dirty="0" sz="1100" spc="-30">
                <a:latin typeface="MS Mincho"/>
                <a:cs typeface="MS Mincho"/>
              </a:rPr>
              <a:t>件の中、不合格レセプトのみ検索されます。</a:t>
            </a:r>
            <a:endParaRPr sz="1100">
              <a:latin typeface="MS Mincho"/>
              <a:cs typeface="MS Mincho"/>
            </a:endParaRPr>
          </a:p>
        </p:txBody>
      </p:sp>
      <p:sp>
        <p:nvSpPr>
          <p:cNvPr id="8" name="object 8" descr=""/>
          <p:cNvSpPr/>
          <p:nvPr/>
        </p:nvSpPr>
        <p:spPr>
          <a:xfrm>
            <a:off x="1681733" y="1482852"/>
            <a:ext cx="571500" cy="273685"/>
          </a:xfrm>
          <a:custGeom>
            <a:avLst/>
            <a:gdLst/>
            <a:ahLst/>
            <a:cxnLst/>
            <a:rect l="l" t="t" r="r" b="b"/>
            <a:pathLst>
              <a:path w="571500" h="273685">
                <a:moveTo>
                  <a:pt x="0" y="45720"/>
                </a:moveTo>
                <a:lnTo>
                  <a:pt x="3488" y="27967"/>
                </a:lnTo>
                <a:lnTo>
                  <a:pt x="13049" y="13430"/>
                </a:lnTo>
                <a:lnTo>
                  <a:pt x="27324" y="3607"/>
                </a:lnTo>
                <a:lnTo>
                  <a:pt x="44958" y="0"/>
                </a:lnTo>
                <a:lnTo>
                  <a:pt x="526542" y="0"/>
                </a:lnTo>
                <a:lnTo>
                  <a:pt x="544175" y="3607"/>
                </a:lnTo>
                <a:lnTo>
                  <a:pt x="558450" y="13430"/>
                </a:lnTo>
                <a:lnTo>
                  <a:pt x="568011" y="27967"/>
                </a:lnTo>
                <a:lnTo>
                  <a:pt x="571500" y="45720"/>
                </a:lnTo>
                <a:lnTo>
                  <a:pt x="571500" y="228600"/>
                </a:lnTo>
                <a:lnTo>
                  <a:pt x="568011" y="246233"/>
                </a:lnTo>
                <a:lnTo>
                  <a:pt x="558450" y="260508"/>
                </a:lnTo>
                <a:lnTo>
                  <a:pt x="544175" y="270069"/>
                </a:lnTo>
                <a:lnTo>
                  <a:pt x="526542" y="273558"/>
                </a:lnTo>
                <a:lnTo>
                  <a:pt x="44958" y="273558"/>
                </a:lnTo>
                <a:lnTo>
                  <a:pt x="27324" y="270069"/>
                </a:lnTo>
                <a:lnTo>
                  <a:pt x="13049" y="260508"/>
                </a:lnTo>
                <a:lnTo>
                  <a:pt x="3488" y="246233"/>
                </a:lnTo>
                <a:lnTo>
                  <a:pt x="0" y="228600"/>
                </a:lnTo>
                <a:lnTo>
                  <a:pt x="0" y="45720"/>
                </a:lnTo>
                <a:close/>
              </a:path>
            </a:pathLst>
          </a:custGeom>
          <a:ln w="19037">
            <a:solidFill>
              <a:srgbClr val="FF0000"/>
            </a:solidFill>
          </a:ln>
        </p:spPr>
        <p:txBody>
          <a:bodyPr wrap="square" lIns="0" tIns="0" rIns="0" bIns="0" rtlCol="0"/>
          <a:lstStyle/>
          <a:p/>
        </p:txBody>
      </p:sp>
      <p:sp>
        <p:nvSpPr>
          <p:cNvPr id="9" name="object 9" descr=""/>
          <p:cNvSpPr txBox="1"/>
          <p:nvPr/>
        </p:nvSpPr>
        <p:spPr>
          <a:xfrm>
            <a:off x="1331467" y="2165852"/>
            <a:ext cx="5202555" cy="710565"/>
          </a:xfrm>
          <a:prstGeom prst="rect">
            <a:avLst/>
          </a:prstGeom>
        </p:spPr>
        <p:txBody>
          <a:bodyPr wrap="square" lIns="0" tIns="12700" rIns="0" bIns="0" rtlCol="0" vert="horz">
            <a:spAutoFit/>
          </a:bodyPr>
          <a:lstStyle/>
          <a:p>
            <a:pPr marL="12700" marR="5080">
              <a:lnSpc>
                <a:spcPct val="125000"/>
              </a:lnSpc>
              <a:spcBef>
                <a:spcPts val="100"/>
              </a:spcBef>
            </a:pPr>
            <a:r>
              <a:rPr dirty="0" sz="1200" spc="-15">
                <a:latin typeface="MS Mincho"/>
                <a:cs typeface="MS Mincho"/>
              </a:rPr>
              <a:t>デフォルト初期画面条件は、判定が「不合格」です。勿論、目視点検対象は不合格対象ですが、分担された件数を正確に把握したい場合には条件値</a:t>
            </a:r>
            <a:endParaRPr sz="1200">
              <a:latin typeface="MS Mincho"/>
              <a:cs typeface="MS Mincho"/>
            </a:endParaRPr>
          </a:p>
          <a:p>
            <a:pPr marL="12700">
              <a:lnSpc>
                <a:spcPct val="100000"/>
              </a:lnSpc>
              <a:spcBef>
                <a:spcPts val="355"/>
              </a:spcBef>
            </a:pPr>
            <a:r>
              <a:rPr dirty="0" sz="1200" spc="-15">
                <a:latin typeface="MS Mincho"/>
                <a:cs typeface="MS Mincho"/>
              </a:rPr>
              <a:t>を「全体」に変更して確認可能です。</a:t>
            </a:r>
            <a:endParaRPr sz="1200">
              <a:latin typeface="MS Mincho"/>
              <a:cs typeface="MS Mincho"/>
            </a:endParaRPr>
          </a:p>
        </p:txBody>
      </p:sp>
      <p:sp>
        <p:nvSpPr>
          <p:cNvPr id="11" name="object 11" descr=""/>
          <p:cNvSpPr txBox="1">
            <a:spLocks noGrp="1"/>
          </p:cNvSpPr>
          <p:nvPr>
            <p:ph type="sldNum" idx="7" sz="quarter"/>
          </p:nvPr>
        </p:nvSpPr>
        <p:spPr>
          <a:prstGeom prst="rect"/>
        </p:spPr>
        <p:txBody>
          <a:bodyPr wrap="square" lIns="0" tIns="9525" rIns="0" bIns="0" rtlCol="0" vert="horz">
            <a:spAutoFit/>
          </a:bodyPr>
          <a:lstStyle/>
          <a:p>
            <a:pPr marL="38100">
              <a:lnSpc>
                <a:spcPct val="100000"/>
              </a:lnSpc>
              <a:spcBef>
                <a:spcPts val="75"/>
              </a:spcBef>
            </a:pPr>
            <a:r>
              <a:rPr dirty="0" spc="-25"/>
              <a:t>8</a:t>
            </a:r>
          </a:p>
        </p:txBody>
      </p:sp>
      <p:sp>
        <p:nvSpPr>
          <p:cNvPr id="10" name="object 10" descr=""/>
          <p:cNvSpPr txBox="1"/>
          <p:nvPr/>
        </p:nvSpPr>
        <p:spPr>
          <a:xfrm>
            <a:off x="1126489" y="1141726"/>
            <a:ext cx="3376295" cy="193040"/>
          </a:xfrm>
          <a:prstGeom prst="rect">
            <a:avLst/>
          </a:prstGeom>
        </p:spPr>
        <p:txBody>
          <a:bodyPr wrap="square" lIns="0" tIns="12065" rIns="0" bIns="0" rtlCol="0" vert="horz">
            <a:spAutoFit/>
          </a:bodyPr>
          <a:lstStyle/>
          <a:p>
            <a:pPr marL="12700">
              <a:lnSpc>
                <a:spcPct val="100000"/>
              </a:lnSpc>
              <a:spcBef>
                <a:spcPts val="95"/>
              </a:spcBef>
            </a:pPr>
            <a:r>
              <a:rPr dirty="0" sz="1100">
                <a:solidFill>
                  <a:srgbClr val="FF0000"/>
                </a:solidFill>
                <a:latin typeface="MS Mincho"/>
                <a:cs typeface="MS Mincho"/>
              </a:rPr>
              <a:t>*</a:t>
            </a:r>
            <a:r>
              <a:rPr dirty="0" sz="1100" spc="-25">
                <a:solidFill>
                  <a:srgbClr val="FF0000"/>
                </a:solidFill>
                <a:latin typeface="MS Mincho"/>
                <a:cs typeface="MS Mincho"/>
              </a:rPr>
              <a:t> 注：割り当てられた分担結果を確認する際の注意点</a:t>
            </a:r>
            <a:endParaRPr sz="1100">
              <a:latin typeface="MS Mincho"/>
              <a:cs typeface="MS Mincho"/>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562C1"/>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Application>Microsoft Office PowerPoint</Application>
  <PresentationFormat>On-screen Show (4:3)</PresentationFormat>
  <ScaleCrop>false</ScaleCrop>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user</dc:creator>
  <dc:title>Microsoft PowerPoint - チェックアイDX_マニュアル_点検業務.pptx</dc:title>
  <dcterms:created xsi:type="dcterms:W3CDTF">2024-11-20T02:25:19Z</dcterms:created>
  <dcterms:modified xsi:type="dcterms:W3CDTF">2024-11-20T02:25:19Z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2023-10-24T00:00:00Z</vt:filetime>
  </property>
  <property fmtid="{D5CDD505-2E9C-101B-9397-08002B2CF9AE}" pid="3" name="Creator">
    <vt:lpwstr>PScript5.dll Version 5.2.2</vt:lpwstr>
  </property>
  <property fmtid="{D5CDD505-2E9C-101B-9397-08002B2CF9AE}" pid="4" name="LastSaved">
    <vt:filetime>2024-11-20T00:00:00Z</vt:filetime>
  </property>
  <property fmtid="{D5CDD505-2E9C-101B-9397-08002B2CF9AE}" pid="5" name="Producer">
    <vt:lpwstr>Acrobat Distiller 23.0 (Windows)</vt:lpwstr>
  </property>
</Properties>
</file>