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Default Extension="png" ContentType="image/png"/>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7556500" cy="10693400"/>
  <p:notesSz cx="7556500" cy="10693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2600" b="0" i="0">
                <a:solidFill>
                  <a:schemeClr val="hlink"/>
                </a:solidFill>
                <a:latin typeface="MS Gothic"/>
                <a:cs typeface="MS Gothic"/>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b="0" i="0">
                <a:solidFill>
                  <a:schemeClr val="tx1"/>
                </a:solidFill>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0" i="0">
                <a:solidFill>
                  <a:schemeClr val="hlink"/>
                </a:solidFill>
                <a:latin typeface="MS Gothic"/>
                <a:cs typeface="MS Gothic"/>
              </a:defRPr>
            </a:lvl1pPr>
          </a:lstStyle>
          <a:p/>
        </p:txBody>
      </p:sp>
      <p:sp>
        <p:nvSpPr>
          <p:cNvPr id="3" name="Holder 3"/>
          <p:cNvSpPr>
            <a:spLocks noGrp="1"/>
          </p:cNvSpPr>
          <p:nvPr>
            <p:ph type="body" idx="1"/>
          </p:nvPr>
        </p:nvSpPr>
        <p:spPr/>
        <p:txBody>
          <a:bodyPr lIns="0" tIns="0" rIns="0" bIns="0"/>
          <a:lstStyle>
            <a:lvl1pPr>
              <a:defRPr b="0" i="0">
                <a:solidFill>
                  <a:schemeClr val="tx1"/>
                </a:solidFill>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0" i="0">
                <a:solidFill>
                  <a:schemeClr val="hlink"/>
                </a:solidFill>
                <a:latin typeface="MS Gothic"/>
                <a:cs typeface="MS Gothic"/>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0" i="0">
                <a:solidFill>
                  <a:schemeClr val="hlink"/>
                </a:solidFill>
                <a:latin typeface="MS Gothic"/>
                <a:cs typeface="MS Gothic"/>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575686" y="1807209"/>
            <a:ext cx="2263140" cy="422275"/>
          </a:xfrm>
          <a:prstGeom prst="rect">
            <a:avLst/>
          </a:prstGeom>
        </p:spPr>
        <p:txBody>
          <a:bodyPr wrap="square" lIns="0" tIns="0" rIns="0" bIns="0">
            <a:spAutoFit/>
          </a:bodyPr>
          <a:lstStyle>
            <a:lvl1pPr>
              <a:defRPr sz="2600" b="0" i="0">
                <a:solidFill>
                  <a:schemeClr val="hlink"/>
                </a:solidFill>
                <a:latin typeface="MS Gothic"/>
                <a:cs typeface="MS Gothic"/>
              </a:defRPr>
            </a:lvl1pPr>
          </a:lstStyle>
          <a:p/>
        </p:txBody>
      </p:sp>
      <p:sp>
        <p:nvSpPr>
          <p:cNvPr id="3" name="Holder 3"/>
          <p:cNvSpPr>
            <a:spLocks noGrp="1"/>
          </p:cNvSpPr>
          <p:nvPr>
            <p:ph type="body" idx="1"/>
          </p:nvPr>
        </p:nvSpPr>
        <p:spPr>
          <a:xfrm>
            <a:off x="1505077" y="2699383"/>
            <a:ext cx="4222750" cy="3107055"/>
          </a:xfrm>
          <a:prstGeom prst="rect">
            <a:avLst/>
          </a:prstGeom>
        </p:spPr>
        <p:txBody>
          <a:bodyPr wrap="square" lIns="0" tIns="0" rIns="0" bIns="0">
            <a:spAutoFit/>
          </a:bodyPr>
          <a:lstStyle>
            <a:lvl1pPr>
              <a:defRPr b="0" i="0">
                <a:solidFill>
                  <a:schemeClr val="tx1"/>
                </a:solidFill>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771385" y="10106012"/>
            <a:ext cx="229234" cy="177800"/>
          </a:xfrm>
          <a:prstGeom prst="rect">
            <a:avLst/>
          </a:prstGeom>
        </p:spPr>
        <p:txBody>
          <a:bodyPr wrap="square" lIns="0" tIns="0" rIns="0" bIns="0">
            <a:spAutoFit/>
          </a:bodyPr>
          <a:lstStyle>
            <a:lvl1pPr>
              <a:defRPr sz="1000" b="0" i="0">
                <a:solidFill>
                  <a:srgbClr val="888888"/>
                </a:solidFill>
                <a:latin typeface="Century"/>
                <a:cs typeface="Century"/>
              </a:defRPr>
            </a:lvl1pPr>
          </a:lstStyle>
          <a:p>
            <a:pPr marL="38100">
              <a:lnSpc>
                <a:spcPct val="100000"/>
              </a:lnSpc>
              <a:spcBef>
                <a:spcPts val="80"/>
              </a:spcBef>
            </a:pPr>
            <a:fld id="{81D60167-4931-47E6-BA6A-407CBD079E47}" type="slidenum">
              <a:rPr dirty="0" spc="-25"/>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jpg"/><Relationship Id="rId3" Type="http://schemas.openxmlformats.org/officeDocument/2006/relationships/image" Target="../media/image35.jpg"/><Relationship Id="rId4" Type="http://schemas.openxmlformats.org/officeDocument/2006/relationships/image" Target="../media/image3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jpg"/><Relationship Id="rId3" Type="http://schemas.openxmlformats.org/officeDocument/2006/relationships/image" Target="../media/image37.jpg"/><Relationship Id="rId4" Type="http://schemas.openxmlformats.org/officeDocument/2006/relationships/image" Target="../media/image38.jpg"/><Relationship Id="rId5" Type="http://schemas.openxmlformats.org/officeDocument/2006/relationships/image" Target="../media/image39.jpg"/><Relationship Id="rId6" Type="http://schemas.openxmlformats.org/officeDocument/2006/relationships/image" Target="../media/image4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1.jpg"/><Relationship Id="rId3" Type="http://schemas.openxmlformats.org/officeDocument/2006/relationships/image" Target="../media/image26.jpg"/><Relationship Id="rId4" Type="http://schemas.openxmlformats.org/officeDocument/2006/relationships/image" Target="../media/image16.jpg"/><Relationship Id="rId5" Type="http://schemas.openxmlformats.org/officeDocument/2006/relationships/image" Target="../media/image27.png"/><Relationship Id="rId6"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2.jpg"/><Relationship Id="rId3" Type="http://schemas.openxmlformats.org/officeDocument/2006/relationships/image" Target="../media/image3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3.jpg"/><Relationship Id="rId3" Type="http://schemas.openxmlformats.org/officeDocument/2006/relationships/image" Target="../media/image44.jp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3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7.jpg"/><Relationship Id="rId3" Type="http://schemas.openxmlformats.org/officeDocument/2006/relationships/image" Target="../media/image46.png"/><Relationship Id="rId4" Type="http://schemas.openxmlformats.org/officeDocument/2006/relationships/image" Target="../media/image3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8.jpg"/><Relationship Id="rId3" Type="http://schemas.openxmlformats.org/officeDocument/2006/relationships/image" Target="../media/image49.jpg"/><Relationship Id="rId4" Type="http://schemas.openxmlformats.org/officeDocument/2006/relationships/image" Target="../media/image33.jpg"/><Relationship Id="rId5" Type="http://schemas.openxmlformats.org/officeDocument/2006/relationships/image" Target="../media/image28.png"/><Relationship Id="rId6" Type="http://schemas.openxmlformats.org/officeDocument/2006/relationships/image" Target="../media/image50.png"/><Relationship Id="rId7" Type="http://schemas.openxmlformats.org/officeDocument/2006/relationships/image" Target="../media/image5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2.jpg"/><Relationship Id="rId3" Type="http://schemas.openxmlformats.org/officeDocument/2006/relationships/image" Target="../media/image53.jpg"/><Relationship Id="rId4" Type="http://schemas.openxmlformats.org/officeDocument/2006/relationships/image" Target="../media/image3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4.jpg"/><Relationship Id="rId3" Type="http://schemas.openxmlformats.org/officeDocument/2006/relationships/image" Target="../media/image55.jpg"/><Relationship Id="rId4" Type="http://schemas.openxmlformats.org/officeDocument/2006/relationships/image" Target="../media/image33.jpg"/><Relationship Id="rId5" Type="http://schemas.openxmlformats.org/officeDocument/2006/relationships/image" Target="../media/image56.png"/><Relationship Id="rId6"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7.jpg"/><Relationship Id="rId3" Type="http://schemas.openxmlformats.org/officeDocument/2006/relationships/image" Target="../media/image33.jpg"/><Relationship Id="rId4" Type="http://schemas.openxmlformats.org/officeDocument/2006/relationships/image" Target="../media/image5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g"/><Relationship Id="rId3" Type="http://schemas.openxmlformats.org/officeDocument/2006/relationships/image" Target="../media/image6.jpg"/><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9.jpg"/><Relationship Id="rId3" Type="http://schemas.openxmlformats.org/officeDocument/2006/relationships/image" Target="../media/image60.jpg"/><Relationship Id="rId4" Type="http://schemas.openxmlformats.org/officeDocument/2006/relationships/image" Target="../media/image61.jpg"/><Relationship Id="rId5" Type="http://schemas.openxmlformats.org/officeDocument/2006/relationships/image" Target="../media/image3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2.jpg"/><Relationship Id="rId3" Type="http://schemas.openxmlformats.org/officeDocument/2006/relationships/image" Target="../media/image33.jpg"/><Relationship Id="rId4" Type="http://schemas.openxmlformats.org/officeDocument/2006/relationships/image" Target="../media/image63.jpg"/><Relationship Id="rId5" Type="http://schemas.openxmlformats.org/officeDocument/2006/relationships/image" Target="../media/image6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5.jpg"/><Relationship Id="rId3" Type="http://schemas.openxmlformats.org/officeDocument/2006/relationships/image" Target="../media/image33.jpg"/><Relationship Id="rId4" Type="http://schemas.openxmlformats.org/officeDocument/2006/relationships/image" Target="../media/image6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7.jpg"/><Relationship Id="rId3" Type="http://schemas.openxmlformats.org/officeDocument/2006/relationships/image" Target="../media/image41.jpg"/><Relationship Id="rId4" Type="http://schemas.openxmlformats.org/officeDocument/2006/relationships/image" Target="../media/image16.jpg"/><Relationship Id="rId5" Type="http://schemas.openxmlformats.org/officeDocument/2006/relationships/image" Target="../media/image68.png"/><Relationship Id="rId6" Type="http://schemas.openxmlformats.org/officeDocument/2006/relationships/image" Target="../media/image18.jpg"/><Relationship Id="rId7" Type="http://schemas.openxmlformats.org/officeDocument/2006/relationships/image" Target="../media/image3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9.jpg"/><Relationship Id="rId3" Type="http://schemas.openxmlformats.org/officeDocument/2006/relationships/image" Target="../media/image70.jpg"/><Relationship Id="rId4" Type="http://schemas.openxmlformats.org/officeDocument/2006/relationships/image" Target="../media/image71.png"/><Relationship Id="rId5" Type="http://schemas.openxmlformats.org/officeDocument/2006/relationships/image" Target="../media/image16.jpg"/><Relationship Id="rId6"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2.jpg"/><Relationship Id="rId3" Type="http://schemas.openxmlformats.org/officeDocument/2006/relationships/image" Target="../media/image73.jpg"/><Relationship Id="rId4" Type="http://schemas.openxmlformats.org/officeDocument/2006/relationships/image" Target="../media/image74.png"/><Relationship Id="rId5" Type="http://schemas.openxmlformats.org/officeDocument/2006/relationships/image" Target="../media/image16.jpg"/><Relationship Id="rId6" Type="http://schemas.openxmlformats.org/officeDocument/2006/relationships/image" Target="../media/image75.png"/><Relationship Id="rId7" Type="http://schemas.openxmlformats.org/officeDocument/2006/relationships/image" Target="../media/image27.png"/><Relationship Id="rId8"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 Id="rId3" Type="http://schemas.openxmlformats.org/officeDocument/2006/relationships/hyperlink" Target="mailto:checkeye-dx@nichiigakkan.co.jp" TargetMode="External"/><Relationship Id="rId4" Type="http://schemas.openxmlformats.org/officeDocument/2006/relationships/image" Target="../media/image3.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 Id="rId3" Type="http://schemas.openxmlformats.org/officeDocument/2006/relationships/image" Target="../media/image9.jpg"/><Relationship Id="rId4" Type="http://schemas.openxmlformats.org/officeDocument/2006/relationships/image" Target="../media/image10.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g"/><Relationship Id="rId3" Type="http://schemas.openxmlformats.org/officeDocument/2006/relationships/image" Target="../media/image13.jpg"/><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g"/><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g"/><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png"/><Relationship Id="rId6" Type="http://schemas.openxmlformats.org/officeDocument/2006/relationships/image" Target="../media/image16.jpg"/><Relationship Id="rId7" Type="http://schemas.openxmlformats.org/officeDocument/2006/relationships/image" Target="../media/image23.png"/><Relationship Id="rId8"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jpg"/><Relationship Id="rId3" Type="http://schemas.openxmlformats.org/officeDocument/2006/relationships/image" Target="../media/image26.jpg"/><Relationship Id="rId4" Type="http://schemas.openxmlformats.org/officeDocument/2006/relationships/image" Target="../media/image16.jpg"/><Relationship Id="rId5" Type="http://schemas.openxmlformats.org/officeDocument/2006/relationships/image" Target="../media/image27.png"/><Relationship Id="rId6" Type="http://schemas.openxmlformats.org/officeDocument/2006/relationships/image" Target="../media/image18.jpg"/><Relationship Id="rId7"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9.png"/><Relationship Id="rId3" Type="http://schemas.openxmlformats.org/officeDocument/2006/relationships/image" Target="../media/image3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1.jpg"/><Relationship Id="rId3" Type="http://schemas.openxmlformats.org/officeDocument/2006/relationships/image" Target="../media/image32.jpg"/><Relationship Id="rId4" Type="http://schemas.openxmlformats.org/officeDocument/2006/relationships/image" Target="../media/image33.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p:spPr>
        <p:txBody>
          <a:bodyPr wrap="square" lIns="0" tIns="12700" rIns="0" bIns="0" rtlCol="0" vert="horz">
            <a:spAutoFit/>
          </a:bodyPr>
          <a:lstStyle/>
          <a:p>
            <a:pPr marL="12700">
              <a:lnSpc>
                <a:spcPct val="100000"/>
              </a:lnSpc>
              <a:spcBef>
                <a:spcPts val="100"/>
              </a:spcBef>
            </a:pPr>
            <a:r>
              <a:rPr dirty="0" sz="2300" spc="-10"/>
              <a:t>簡易</a:t>
            </a:r>
            <a:r>
              <a:rPr dirty="0" spc="-10"/>
              <a:t>マニュアル</a:t>
            </a:r>
            <a:endParaRPr sz="2300"/>
          </a:p>
        </p:txBody>
      </p:sp>
      <p:graphicFrame>
        <p:nvGraphicFramePr>
          <p:cNvPr id="3" name="object 3" descr=""/>
          <p:cNvGraphicFramePr>
            <a:graphicFrameLocks noGrp="1"/>
          </p:cNvGraphicFramePr>
          <p:nvPr/>
        </p:nvGraphicFramePr>
        <p:xfrm>
          <a:off x="1543177" y="2699383"/>
          <a:ext cx="4222750" cy="3107055"/>
        </p:xfrm>
        <a:graphic>
          <a:graphicData uri="http://schemas.openxmlformats.org/drawingml/2006/table">
            <a:tbl>
              <a:tblPr firstRow="1" bandRow="1">
                <a:tableStyleId>{2D5ABB26-0587-4C30-8999-92F81FD0307C}</a:tableStyleId>
              </a:tblPr>
              <a:tblGrid>
                <a:gridCol w="2477135"/>
                <a:gridCol w="1346200"/>
                <a:gridCol w="322579"/>
              </a:tblGrid>
              <a:tr h="274320">
                <a:tc>
                  <a:txBody>
                    <a:bodyPr/>
                    <a:lstStyle/>
                    <a:p>
                      <a:pPr marL="31750">
                        <a:lnSpc>
                          <a:spcPts val="1425"/>
                        </a:lnSpc>
                      </a:pPr>
                      <a:r>
                        <a:rPr dirty="0" sz="1200" spc="-10">
                          <a:latin typeface="MS Mincho"/>
                          <a:cs typeface="MS Mincho"/>
                        </a:rPr>
                        <a:t>１．レセプトの準備</a:t>
                      </a:r>
                      <a:endParaRPr sz="1200">
                        <a:latin typeface="MS Mincho"/>
                        <a:cs typeface="MS Mincho"/>
                      </a:endParaRPr>
                    </a:p>
                  </a:txBody>
                  <a:tcPr marL="0" marR="0" marB="0" marT="0"/>
                </a:tc>
                <a:tc>
                  <a:txBody>
                    <a:bodyPr/>
                    <a:lstStyle/>
                    <a:p>
                      <a:pPr algn="ctr" marL="39370">
                        <a:lnSpc>
                          <a:spcPts val="1425"/>
                        </a:lnSpc>
                      </a:pPr>
                      <a:r>
                        <a:rPr dirty="0" sz="1200" spc="-10">
                          <a:latin typeface="MS Mincho"/>
                          <a:cs typeface="MS Mincho"/>
                        </a:rPr>
                        <a:t>・・・・・・・</a:t>
                      </a:r>
                      <a:endParaRPr sz="1200">
                        <a:latin typeface="MS Mincho"/>
                        <a:cs typeface="MS Mincho"/>
                      </a:endParaRPr>
                    </a:p>
                  </a:txBody>
                  <a:tcPr marL="0" marR="0" marB="0" marT="0"/>
                </a:tc>
                <a:tc>
                  <a:txBody>
                    <a:bodyPr/>
                    <a:lstStyle/>
                    <a:p>
                      <a:pPr algn="r" marR="24130">
                        <a:lnSpc>
                          <a:spcPts val="1425"/>
                        </a:lnSpc>
                      </a:pPr>
                      <a:r>
                        <a:rPr dirty="0" sz="1200" spc="-50">
                          <a:latin typeface="Century"/>
                          <a:cs typeface="Century"/>
                        </a:rPr>
                        <a:t>1</a:t>
                      </a:r>
                      <a:endParaRPr sz="1200">
                        <a:latin typeface="Century"/>
                        <a:cs typeface="Century"/>
                      </a:endParaRPr>
                    </a:p>
                  </a:txBody>
                  <a:tcPr marL="0" marR="0" marB="0" marT="0"/>
                </a:tc>
              </a:tr>
              <a:tr h="365125">
                <a:tc>
                  <a:txBody>
                    <a:bodyPr/>
                    <a:lstStyle/>
                    <a:p>
                      <a:pPr marL="31750">
                        <a:lnSpc>
                          <a:spcPct val="100000"/>
                        </a:lnSpc>
                        <a:spcBef>
                          <a:spcPts val="700"/>
                        </a:spcBef>
                      </a:pPr>
                      <a:r>
                        <a:rPr dirty="0" sz="1200" spc="-10">
                          <a:latin typeface="MS Mincho"/>
                          <a:cs typeface="MS Mincho"/>
                        </a:rPr>
                        <a:t>２．ログイン</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50">
                          <a:latin typeface="Century"/>
                          <a:cs typeface="Century"/>
                        </a:rPr>
                        <a:t>1</a:t>
                      </a:r>
                      <a:endParaRPr sz="1200">
                        <a:latin typeface="Century"/>
                        <a:cs typeface="Century"/>
                      </a:endParaRPr>
                    </a:p>
                  </a:txBody>
                  <a:tcPr marL="0" marR="0" marB="0" marT="88900"/>
                </a:tc>
              </a:tr>
              <a:tr h="365760">
                <a:tc>
                  <a:txBody>
                    <a:bodyPr/>
                    <a:lstStyle/>
                    <a:p>
                      <a:pPr marL="31750">
                        <a:lnSpc>
                          <a:spcPct val="100000"/>
                        </a:lnSpc>
                        <a:spcBef>
                          <a:spcPts val="700"/>
                        </a:spcBef>
                      </a:pPr>
                      <a:r>
                        <a:rPr dirty="0" sz="1200" spc="-5">
                          <a:latin typeface="MS Mincho"/>
                          <a:cs typeface="MS Mincho"/>
                        </a:rPr>
                        <a:t>３．アップロードと自動点検</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50">
                          <a:latin typeface="Century"/>
                          <a:cs typeface="Century"/>
                        </a:rPr>
                        <a:t>2</a:t>
                      </a:r>
                      <a:endParaRPr sz="1200">
                        <a:latin typeface="Century"/>
                        <a:cs typeface="Century"/>
                      </a:endParaRPr>
                    </a:p>
                  </a:txBody>
                  <a:tcPr marL="0" marR="0" marB="0" marT="88900"/>
                </a:tc>
              </a:tr>
              <a:tr h="365125">
                <a:tc>
                  <a:txBody>
                    <a:bodyPr/>
                    <a:lstStyle/>
                    <a:p>
                      <a:pPr marL="31750">
                        <a:lnSpc>
                          <a:spcPct val="100000"/>
                        </a:lnSpc>
                        <a:spcBef>
                          <a:spcPts val="700"/>
                        </a:spcBef>
                      </a:pPr>
                      <a:r>
                        <a:rPr dirty="0" sz="1200" spc="-10">
                          <a:latin typeface="MS Mincho"/>
                          <a:cs typeface="MS Mincho"/>
                        </a:rPr>
                        <a:t>４．画面点検</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50">
                          <a:latin typeface="Century"/>
                          <a:cs typeface="Century"/>
                        </a:rPr>
                        <a:t>5</a:t>
                      </a:r>
                      <a:endParaRPr sz="1200">
                        <a:latin typeface="Century"/>
                        <a:cs typeface="Century"/>
                      </a:endParaRPr>
                    </a:p>
                  </a:txBody>
                  <a:tcPr marL="0" marR="0" marB="0" marT="88900"/>
                </a:tc>
              </a:tr>
              <a:tr h="365760">
                <a:tc>
                  <a:txBody>
                    <a:bodyPr/>
                    <a:lstStyle/>
                    <a:p>
                      <a:pPr marL="31750">
                        <a:lnSpc>
                          <a:spcPct val="100000"/>
                        </a:lnSpc>
                        <a:spcBef>
                          <a:spcPts val="700"/>
                        </a:spcBef>
                      </a:pPr>
                      <a:r>
                        <a:rPr dirty="0" sz="1200" spc="-10">
                          <a:latin typeface="MS Mincho"/>
                          <a:cs typeface="MS Mincho"/>
                        </a:rPr>
                        <a:t>５．学習機能</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25">
                          <a:latin typeface="Century"/>
                          <a:cs typeface="Century"/>
                        </a:rPr>
                        <a:t>10</a:t>
                      </a:r>
                      <a:endParaRPr sz="1200">
                        <a:latin typeface="Century"/>
                        <a:cs typeface="Century"/>
                      </a:endParaRPr>
                    </a:p>
                  </a:txBody>
                  <a:tcPr marL="0" marR="0" marB="0" marT="88900"/>
                </a:tc>
              </a:tr>
              <a:tr h="365760">
                <a:tc>
                  <a:txBody>
                    <a:bodyPr/>
                    <a:lstStyle/>
                    <a:p>
                      <a:pPr marL="335915">
                        <a:lnSpc>
                          <a:spcPct val="100000"/>
                        </a:lnSpc>
                        <a:spcBef>
                          <a:spcPts val="700"/>
                        </a:spcBef>
                      </a:pPr>
                      <a:r>
                        <a:rPr dirty="0" sz="1200" spc="-5">
                          <a:latin typeface="MS Mincho"/>
                          <a:cs typeface="MS Mincho"/>
                        </a:rPr>
                        <a:t>①チェックデータの追加</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25">
                          <a:latin typeface="Century"/>
                          <a:cs typeface="Century"/>
                        </a:rPr>
                        <a:t>12</a:t>
                      </a:r>
                      <a:endParaRPr sz="1200">
                        <a:latin typeface="Century"/>
                        <a:cs typeface="Century"/>
                      </a:endParaRPr>
                    </a:p>
                  </a:txBody>
                  <a:tcPr marL="0" marR="0" marB="0" marT="88900"/>
                </a:tc>
              </a:tr>
              <a:tr h="365125">
                <a:tc>
                  <a:txBody>
                    <a:bodyPr/>
                    <a:lstStyle/>
                    <a:p>
                      <a:pPr marL="335915">
                        <a:lnSpc>
                          <a:spcPct val="100000"/>
                        </a:lnSpc>
                        <a:spcBef>
                          <a:spcPts val="700"/>
                        </a:spcBef>
                      </a:pPr>
                      <a:r>
                        <a:rPr dirty="0" sz="1200" spc="-10">
                          <a:latin typeface="MS Mincho"/>
                          <a:cs typeface="MS Mincho"/>
                        </a:rPr>
                        <a:t>②診査対象の変更</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25">
                          <a:latin typeface="Century"/>
                          <a:cs typeface="Century"/>
                        </a:rPr>
                        <a:t>16</a:t>
                      </a:r>
                      <a:endParaRPr sz="1200">
                        <a:latin typeface="Century"/>
                        <a:cs typeface="Century"/>
                      </a:endParaRPr>
                    </a:p>
                  </a:txBody>
                  <a:tcPr marL="0" marR="0" marB="0" marT="88900"/>
                </a:tc>
              </a:tr>
              <a:tr h="365760">
                <a:tc>
                  <a:txBody>
                    <a:bodyPr/>
                    <a:lstStyle/>
                    <a:p>
                      <a:pPr marL="335915">
                        <a:lnSpc>
                          <a:spcPct val="100000"/>
                        </a:lnSpc>
                        <a:spcBef>
                          <a:spcPts val="700"/>
                        </a:spcBef>
                      </a:pPr>
                      <a:r>
                        <a:rPr dirty="0" sz="1200" spc="-5">
                          <a:latin typeface="MS Mincho"/>
                          <a:cs typeface="MS Mincho"/>
                        </a:rPr>
                        <a:t>③精密点検ルールの適応変更</a:t>
                      </a:r>
                      <a:endParaRPr sz="1200">
                        <a:latin typeface="MS Mincho"/>
                        <a:cs typeface="MS Mincho"/>
                      </a:endParaRPr>
                    </a:p>
                  </a:txBody>
                  <a:tcPr marL="0" marR="0" marB="0" marT="88900"/>
                </a:tc>
                <a:tc>
                  <a:txBody>
                    <a:bodyPr/>
                    <a:lstStyle/>
                    <a:p>
                      <a:pPr algn="ctr" marL="39370">
                        <a:lnSpc>
                          <a:spcPct val="10000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25">
                          <a:latin typeface="Century"/>
                          <a:cs typeface="Century"/>
                        </a:rPr>
                        <a:t>18</a:t>
                      </a:r>
                      <a:endParaRPr sz="1200">
                        <a:latin typeface="Century"/>
                        <a:cs typeface="Century"/>
                      </a:endParaRPr>
                    </a:p>
                  </a:txBody>
                  <a:tcPr marL="0" marR="0" marB="0" marT="88900"/>
                </a:tc>
              </a:tr>
              <a:tr h="274320">
                <a:tc>
                  <a:txBody>
                    <a:bodyPr/>
                    <a:lstStyle/>
                    <a:p>
                      <a:pPr marL="31750">
                        <a:lnSpc>
                          <a:spcPts val="1360"/>
                        </a:lnSpc>
                        <a:spcBef>
                          <a:spcPts val="700"/>
                        </a:spcBef>
                      </a:pPr>
                      <a:r>
                        <a:rPr dirty="0" sz="1200" spc="-15">
                          <a:latin typeface="MS Mincho"/>
                          <a:cs typeface="MS Mincho"/>
                        </a:rPr>
                        <a:t>６．印刷</a:t>
                      </a:r>
                      <a:endParaRPr sz="1200">
                        <a:latin typeface="MS Mincho"/>
                        <a:cs typeface="MS Mincho"/>
                      </a:endParaRPr>
                    </a:p>
                  </a:txBody>
                  <a:tcPr marL="0" marR="0" marB="0" marT="88900"/>
                </a:tc>
                <a:tc>
                  <a:txBody>
                    <a:bodyPr/>
                    <a:lstStyle/>
                    <a:p>
                      <a:pPr algn="ctr" marL="39370">
                        <a:lnSpc>
                          <a:spcPts val="1360"/>
                        </a:lnSpc>
                        <a:spcBef>
                          <a:spcPts val="700"/>
                        </a:spcBef>
                      </a:pPr>
                      <a:r>
                        <a:rPr dirty="0" sz="1200" spc="-10">
                          <a:latin typeface="MS Mincho"/>
                          <a:cs typeface="MS Mincho"/>
                        </a:rPr>
                        <a:t>・・・・・・・</a:t>
                      </a:r>
                      <a:endParaRPr sz="1200">
                        <a:latin typeface="MS Mincho"/>
                        <a:cs typeface="MS Mincho"/>
                      </a:endParaRPr>
                    </a:p>
                  </a:txBody>
                  <a:tcPr marL="0" marR="0" marB="0" marT="88900"/>
                </a:tc>
                <a:tc>
                  <a:txBody>
                    <a:bodyPr/>
                    <a:lstStyle/>
                    <a:p>
                      <a:pPr algn="r" marR="24130">
                        <a:lnSpc>
                          <a:spcPts val="1360"/>
                        </a:lnSpc>
                        <a:spcBef>
                          <a:spcPts val="700"/>
                        </a:spcBef>
                      </a:pPr>
                      <a:r>
                        <a:rPr dirty="0" sz="1200" spc="-25">
                          <a:latin typeface="Century"/>
                          <a:cs typeface="Century"/>
                        </a:rPr>
                        <a:t>23</a:t>
                      </a:r>
                      <a:endParaRPr sz="1200">
                        <a:latin typeface="Century"/>
                        <a:cs typeface="Century"/>
                      </a:endParaRPr>
                    </a:p>
                  </a:txBody>
                  <a:tcPr marL="0" marR="0" marB="0" marT="88900"/>
                </a:tc>
              </a:tr>
            </a:tbl>
          </a:graphicData>
        </a:graphic>
      </p:graphicFrame>
      <p:grpSp>
        <p:nvGrpSpPr>
          <p:cNvPr id="4" name="object 4" descr=""/>
          <p:cNvGrpSpPr/>
          <p:nvPr/>
        </p:nvGrpSpPr>
        <p:grpSpPr>
          <a:xfrm>
            <a:off x="1595564" y="7743380"/>
            <a:ext cx="4441190" cy="1160145"/>
            <a:chOff x="1595564" y="7743380"/>
            <a:chExt cx="4441190" cy="1160145"/>
          </a:xfrm>
        </p:grpSpPr>
        <p:sp>
          <p:nvSpPr>
            <p:cNvPr id="5" name="object 5" descr=""/>
            <p:cNvSpPr/>
            <p:nvPr/>
          </p:nvSpPr>
          <p:spPr>
            <a:xfrm>
              <a:off x="1597152" y="7744967"/>
              <a:ext cx="4438015" cy="1156970"/>
            </a:xfrm>
            <a:custGeom>
              <a:avLst/>
              <a:gdLst/>
              <a:ahLst/>
              <a:cxnLst/>
              <a:rect l="l" t="t" r="r" b="b"/>
              <a:pathLst>
                <a:path w="4438015" h="1156970">
                  <a:moveTo>
                    <a:pt x="4245102" y="0"/>
                  </a:moveTo>
                  <a:lnTo>
                    <a:pt x="192785" y="0"/>
                  </a:lnTo>
                  <a:lnTo>
                    <a:pt x="148596" y="5094"/>
                  </a:lnTo>
                  <a:lnTo>
                    <a:pt x="108024" y="19603"/>
                  </a:lnTo>
                  <a:lnTo>
                    <a:pt x="72227" y="42367"/>
                  </a:lnTo>
                  <a:lnTo>
                    <a:pt x="42367" y="72227"/>
                  </a:lnTo>
                  <a:lnTo>
                    <a:pt x="19603" y="108024"/>
                  </a:lnTo>
                  <a:lnTo>
                    <a:pt x="5094" y="148596"/>
                  </a:lnTo>
                  <a:lnTo>
                    <a:pt x="0" y="192786"/>
                  </a:lnTo>
                  <a:lnTo>
                    <a:pt x="0" y="963930"/>
                  </a:lnTo>
                  <a:lnTo>
                    <a:pt x="5094" y="1008119"/>
                  </a:lnTo>
                  <a:lnTo>
                    <a:pt x="19603" y="1048691"/>
                  </a:lnTo>
                  <a:lnTo>
                    <a:pt x="42367" y="1084488"/>
                  </a:lnTo>
                  <a:lnTo>
                    <a:pt x="72227" y="1114348"/>
                  </a:lnTo>
                  <a:lnTo>
                    <a:pt x="108024" y="1137112"/>
                  </a:lnTo>
                  <a:lnTo>
                    <a:pt x="148596" y="1151621"/>
                  </a:lnTo>
                  <a:lnTo>
                    <a:pt x="192785" y="1156716"/>
                  </a:lnTo>
                  <a:lnTo>
                    <a:pt x="4245102" y="1156716"/>
                  </a:lnTo>
                  <a:lnTo>
                    <a:pt x="4289291" y="1151621"/>
                  </a:lnTo>
                  <a:lnTo>
                    <a:pt x="4329863" y="1137112"/>
                  </a:lnTo>
                  <a:lnTo>
                    <a:pt x="4365660" y="1114348"/>
                  </a:lnTo>
                  <a:lnTo>
                    <a:pt x="4395520" y="1084488"/>
                  </a:lnTo>
                  <a:lnTo>
                    <a:pt x="4418284" y="1048691"/>
                  </a:lnTo>
                  <a:lnTo>
                    <a:pt x="4432793" y="1008119"/>
                  </a:lnTo>
                  <a:lnTo>
                    <a:pt x="4437888" y="963930"/>
                  </a:lnTo>
                  <a:lnTo>
                    <a:pt x="4437888" y="192786"/>
                  </a:lnTo>
                  <a:lnTo>
                    <a:pt x="4432793" y="148596"/>
                  </a:lnTo>
                  <a:lnTo>
                    <a:pt x="4418284" y="108024"/>
                  </a:lnTo>
                  <a:lnTo>
                    <a:pt x="4395520" y="72227"/>
                  </a:lnTo>
                  <a:lnTo>
                    <a:pt x="4365660" y="42367"/>
                  </a:lnTo>
                  <a:lnTo>
                    <a:pt x="4329863" y="19603"/>
                  </a:lnTo>
                  <a:lnTo>
                    <a:pt x="4289291" y="5094"/>
                  </a:lnTo>
                  <a:lnTo>
                    <a:pt x="4245102" y="0"/>
                  </a:lnTo>
                  <a:close/>
                </a:path>
              </a:pathLst>
            </a:custGeom>
            <a:solidFill>
              <a:srgbClr val="FFF1CC"/>
            </a:solidFill>
          </p:spPr>
          <p:txBody>
            <a:bodyPr wrap="square" lIns="0" tIns="0" rIns="0" bIns="0" rtlCol="0"/>
            <a:lstStyle/>
            <a:p/>
          </p:txBody>
        </p:sp>
        <p:sp>
          <p:nvSpPr>
            <p:cNvPr id="6" name="object 6" descr=""/>
            <p:cNvSpPr/>
            <p:nvPr/>
          </p:nvSpPr>
          <p:spPr>
            <a:xfrm>
              <a:off x="1597152" y="7744967"/>
              <a:ext cx="4438015" cy="1156970"/>
            </a:xfrm>
            <a:custGeom>
              <a:avLst/>
              <a:gdLst/>
              <a:ahLst/>
              <a:cxnLst/>
              <a:rect l="l" t="t" r="r" b="b"/>
              <a:pathLst>
                <a:path w="4438015" h="1156970">
                  <a:moveTo>
                    <a:pt x="0" y="192786"/>
                  </a:moveTo>
                  <a:lnTo>
                    <a:pt x="5094" y="148596"/>
                  </a:lnTo>
                  <a:lnTo>
                    <a:pt x="19603" y="108024"/>
                  </a:lnTo>
                  <a:lnTo>
                    <a:pt x="42367" y="72227"/>
                  </a:lnTo>
                  <a:lnTo>
                    <a:pt x="72227" y="42367"/>
                  </a:lnTo>
                  <a:lnTo>
                    <a:pt x="108024" y="19603"/>
                  </a:lnTo>
                  <a:lnTo>
                    <a:pt x="148596" y="5094"/>
                  </a:lnTo>
                  <a:lnTo>
                    <a:pt x="192785" y="0"/>
                  </a:lnTo>
                  <a:lnTo>
                    <a:pt x="4245102" y="0"/>
                  </a:lnTo>
                  <a:lnTo>
                    <a:pt x="4289291" y="5094"/>
                  </a:lnTo>
                  <a:lnTo>
                    <a:pt x="4329863" y="19603"/>
                  </a:lnTo>
                  <a:lnTo>
                    <a:pt x="4365660" y="42367"/>
                  </a:lnTo>
                  <a:lnTo>
                    <a:pt x="4395520" y="72227"/>
                  </a:lnTo>
                  <a:lnTo>
                    <a:pt x="4418284" y="108024"/>
                  </a:lnTo>
                  <a:lnTo>
                    <a:pt x="4432793" y="148596"/>
                  </a:lnTo>
                  <a:lnTo>
                    <a:pt x="4437888" y="192786"/>
                  </a:lnTo>
                  <a:lnTo>
                    <a:pt x="4437888" y="963930"/>
                  </a:lnTo>
                  <a:lnTo>
                    <a:pt x="4432793" y="1008119"/>
                  </a:lnTo>
                  <a:lnTo>
                    <a:pt x="4418284" y="1048691"/>
                  </a:lnTo>
                  <a:lnTo>
                    <a:pt x="4395520" y="1084488"/>
                  </a:lnTo>
                  <a:lnTo>
                    <a:pt x="4365660" y="1114348"/>
                  </a:lnTo>
                  <a:lnTo>
                    <a:pt x="4329863" y="1137112"/>
                  </a:lnTo>
                  <a:lnTo>
                    <a:pt x="4289291" y="1151621"/>
                  </a:lnTo>
                  <a:lnTo>
                    <a:pt x="4245102" y="1156716"/>
                  </a:lnTo>
                  <a:lnTo>
                    <a:pt x="192785" y="1156716"/>
                  </a:lnTo>
                  <a:lnTo>
                    <a:pt x="148596" y="1151621"/>
                  </a:lnTo>
                  <a:lnTo>
                    <a:pt x="108024" y="1137112"/>
                  </a:lnTo>
                  <a:lnTo>
                    <a:pt x="72227" y="1114348"/>
                  </a:lnTo>
                  <a:lnTo>
                    <a:pt x="42367" y="1084488"/>
                  </a:lnTo>
                  <a:lnTo>
                    <a:pt x="19603" y="1048691"/>
                  </a:lnTo>
                  <a:lnTo>
                    <a:pt x="5094" y="1008119"/>
                  </a:lnTo>
                  <a:lnTo>
                    <a:pt x="0" y="963930"/>
                  </a:lnTo>
                  <a:lnTo>
                    <a:pt x="0" y="192786"/>
                  </a:lnTo>
                  <a:close/>
                </a:path>
              </a:pathLst>
            </a:custGeom>
            <a:ln w="3175">
              <a:solidFill>
                <a:srgbClr val="000000"/>
              </a:solidFill>
            </a:ln>
          </p:spPr>
          <p:txBody>
            <a:bodyPr wrap="square" lIns="0" tIns="0" rIns="0" bIns="0" rtlCol="0"/>
            <a:lstStyle/>
            <a:p/>
          </p:txBody>
        </p:sp>
      </p:grpSp>
      <p:sp>
        <p:nvSpPr>
          <p:cNvPr id="7" name="object 7" descr=""/>
          <p:cNvSpPr txBox="1"/>
          <p:nvPr/>
        </p:nvSpPr>
        <p:spPr>
          <a:xfrm>
            <a:off x="1744217" y="7915503"/>
            <a:ext cx="4217035" cy="780415"/>
          </a:xfrm>
          <a:prstGeom prst="rect">
            <a:avLst/>
          </a:prstGeom>
        </p:spPr>
        <p:txBody>
          <a:bodyPr wrap="square" lIns="0" tIns="12065" rIns="0" bIns="0" rtlCol="0" vert="horz">
            <a:spAutoFit/>
          </a:bodyPr>
          <a:lstStyle/>
          <a:p>
            <a:pPr marL="12700" marR="5080">
              <a:lnSpc>
                <a:spcPct val="150200"/>
              </a:lnSpc>
              <a:spcBef>
                <a:spcPts val="95"/>
              </a:spcBef>
            </a:pPr>
            <a:r>
              <a:rPr dirty="0" sz="1100" spc="-15">
                <a:latin typeface="MS Mincho"/>
                <a:cs typeface="MS Mincho"/>
              </a:rPr>
              <a:t>本説明書はチェックアイ</a:t>
            </a:r>
            <a:r>
              <a:rPr dirty="0" sz="1100">
                <a:latin typeface="MS Mincho"/>
                <a:cs typeface="MS Mincho"/>
              </a:rPr>
              <a:t>DX</a:t>
            </a:r>
            <a:r>
              <a:rPr dirty="0" sz="1100" spc="-20">
                <a:latin typeface="MS Mincho"/>
                <a:cs typeface="MS Mincho"/>
              </a:rPr>
              <a:t>の基本操作について説明したものです。医療機関名、 患者氏名は仮名に変換してあります。</a:t>
            </a:r>
            <a:endParaRPr sz="1100">
              <a:latin typeface="MS Mincho"/>
              <a:cs typeface="MS Mincho"/>
            </a:endParaRPr>
          </a:p>
          <a:p>
            <a:pPr marL="12700">
              <a:lnSpc>
                <a:spcPct val="100000"/>
              </a:lnSpc>
              <a:spcBef>
                <a:spcPts val="660"/>
              </a:spcBef>
            </a:pPr>
            <a:r>
              <a:rPr dirty="0" sz="1100" spc="-20">
                <a:latin typeface="MS Mincho"/>
                <a:cs typeface="MS Mincho"/>
              </a:rPr>
              <a:t>詳細はホームページの操作マニュアルを参照してください。</a:t>
            </a:r>
            <a:endParaRPr sz="1100">
              <a:latin typeface="MS Mincho"/>
              <a:cs typeface="MS Mincho"/>
            </a:endParaRPr>
          </a:p>
        </p:txBody>
      </p:sp>
      <p:grpSp>
        <p:nvGrpSpPr>
          <p:cNvPr id="8" name="object 8" descr=""/>
          <p:cNvGrpSpPr/>
          <p:nvPr/>
        </p:nvGrpSpPr>
        <p:grpSpPr>
          <a:xfrm>
            <a:off x="1517777" y="6735952"/>
            <a:ext cx="4608830" cy="803910"/>
            <a:chOff x="1517777" y="6735952"/>
            <a:chExt cx="4608830" cy="803910"/>
          </a:xfrm>
        </p:grpSpPr>
        <p:sp>
          <p:nvSpPr>
            <p:cNvPr id="9" name="object 9" descr=""/>
            <p:cNvSpPr/>
            <p:nvPr/>
          </p:nvSpPr>
          <p:spPr>
            <a:xfrm>
              <a:off x="1520952" y="6739127"/>
              <a:ext cx="4602480" cy="797560"/>
            </a:xfrm>
            <a:custGeom>
              <a:avLst/>
              <a:gdLst/>
              <a:ahLst/>
              <a:cxnLst/>
              <a:rect l="l" t="t" r="r" b="b"/>
              <a:pathLst>
                <a:path w="4602480" h="797559">
                  <a:moveTo>
                    <a:pt x="4469638" y="0"/>
                  </a:moveTo>
                  <a:lnTo>
                    <a:pt x="132841" y="0"/>
                  </a:lnTo>
                  <a:lnTo>
                    <a:pt x="90838" y="6768"/>
                  </a:lnTo>
                  <a:lnTo>
                    <a:pt x="54370" y="25619"/>
                  </a:lnTo>
                  <a:lnTo>
                    <a:pt x="25619" y="54370"/>
                  </a:lnTo>
                  <a:lnTo>
                    <a:pt x="6768" y="90838"/>
                  </a:lnTo>
                  <a:lnTo>
                    <a:pt x="0" y="132841"/>
                  </a:lnTo>
                  <a:lnTo>
                    <a:pt x="0" y="664209"/>
                  </a:lnTo>
                  <a:lnTo>
                    <a:pt x="6768" y="706213"/>
                  </a:lnTo>
                  <a:lnTo>
                    <a:pt x="25619" y="742681"/>
                  </a:lnTo>
                  <a:lnTo>
                    <a:pt x="54370" y="771432"/>
                  </a:lnTo>
                  <a:lnTo>
                    <a:pt x="90838" y="790283"/>
                  </a:lnTo>
                  <a:lnTo>
                    <a:pt x="132841" y="797051"/>
                  </a:lnTo>
                  <a:lnTo>
                    <a:pt x="4469638" y="797051"/>
                  </a:lnTo>
                  <a:lnTo>
                    <a:pt x="4511641" y="790283"/>
                  </a:lnTo>
                  <a:lnTo>
                    <a:pt x="4548109" y="771432"/>
                  </a:lnTo>
                  <a:lnTo>
                    <a:pt x="4576860" y="742681"/>
                  </a:lnTo>
                  <a:lnTo>
                    <a:pt x="4595711" y="706213"/>
                  </a:lnTo>
                  <a:lnTo>
                    <a:pt x="4602480" y="664209"/>
                  </a:lnTo>
                  <a:lnTo>
                    <a:pt x="4602480" y="132841"/>
                  </a:lnTo>
                  <a:lnTo>
                    <a:pt x="4595711" y="90838"/>
                  </a:lnTo>
                  <a:lnTo>
                    <a:pt x="4576860" y="54370"/>
                  </a:lnTo>
                  <a:lnTo>
                    <a:pt x="4548109" y="25619"/>
                  </a:lnTo>
                  <a:lnTo>
                    <a:pt x="4511641" y="6768"/>
                  </a:lnTo>
                  <a:lnTo>
                    <a:pt x="4469638" y="0"/>
                  </a:lnTo>
                  <a:close/>
                </a:path>
              </a:pathLst>
            </a:custGeom>
            <a:solidFill>
              <a:srgbClr val="FFCCFF"/>
            </a:solidFill>
          </p:spPr>
          <p:txBody>
            <a:bodyPr wrap="square" lIns="0" tIns="0" rIns="0" bIns="0" rtlCol="0"/>
            <a:lstStyle/>
            <a:p/>
          </p:txBody>
        </p:sp>
        <p:sp>
          <p:nvSpPr>
            <p:cNvPr id="10" name="object 10" descr=""/>
            <p:cNvSpPr/>
            <p:nvPr/>
          </p:nvSpPr>
          <p:spPr>
            <a:xfrm>
              <a:off x="1520952" y="6739127"/>
              <a:ext cx="4602480" cy="797560"/>
            </a:xfrm>
            <a:custGeom>
              <a:avLst/>
              <a:gdLst/>
              <a:ahLst/>
              <a:cxnLst/>
              <a:rect l="l" t="t" r="r" b="b"/>
              <a:pathLst>
                <a:path w="4602480" h="797559">
                  <a:moveTo>
                    <a:pt x="0" y="132841"/>
                  </a:moveTo>
                  <a:lnTo>
                    <a:pt x="6768" y="90838"/>
                  </a:lnTo>
                  <a:lnTo>
                    <a:pt x="25619" y="54370"/>
                  </a:lnTo>
                  <a:lnTo>
                    <a:pt x="54370" y="25619"/>
                  </a:lnTo>
                  <a:lnTo>
                    <a:pt x="90838" y="6768"/>
                  </a:lnTo>
                  <a:lnTo>
                    <a:pt x="132841" y="0"/>
                  </a:lnTo>
                  <a:lnTo>
                    <a:pt x="4469638" y="0"/>
                  </a:lnTo>
                  <a:lnTo>
                    <a:pt x="4511641" y="6768"/>
                  </a:lnTo>
                  <a:lnTo>
                    <a:pt x="4548109" y="25619"/>
                  </a:lnTo>
                  <a:lnTo>
                    <a:pt x="4576860" y="54370"/>
                  </a:lnTo>
                  <a:lnTo>
                    <a:pt x="4595711" y="90838"/>
                  </a:lnTo>
                  <a:lnTo>
                    <a:pt x="4602480" y="132841"/>
                  </a:lnTo>
                  <a:lnTo>
                    <a:pt x="4602480" y="664209"/>
                  </a:lnTo>
                  <a:lnTo>
                    <a:pt x="4595711" y="706213"/>
                  </a:lnTo>
                  <a:lnTo>
                    <a:pt x="4576860" y="742681"/>
                  </a:lnTo>
                  <a:lnTo>
                    <a:pt x="4548109" y="771432"/>
                  </a:lnTo>
                  <a:lnTo>
                    <a:pt x="4511641" y="790283"/>
                  </a:lnTo>
                  <a:lnTo>
                    <a:pt x="4469638" y="797051"/>
                  </a:lnTo>
                  <a:lnTo>
                    <a:pt x="132841" y="797051"/>
                  </a:lnTo>
                  <a:lnTo>
                    <a:pt x="90838" y="790283"/>
                  </a:lnTo>
                  <a:lnTo>
                    <a:pt x="54370" y="771432"/>
                  </a:lnTo>
                  <a:lnTo>
                    <a:pt x="25619" y="742681"/>
                  </a:lnTo>
                  <a:lnTo>
                    <a:pt x="6768" y="706213"/>
                  </a:lnTo>
                  <a:lnTo>
                    <a:pt x="0" y="664209"/>
                  </a:lnTo>
                  <a:lnTo>
                    <a:pt x="0" y="132841"/>
                  </a:lnTo>
                  <a:close/>
                </a:path>
              </a:pathLst>
            </a:custGeom>
            <a:ln w="6349">
              <a:solidFill>
                <a:srgbClr val="000000"/>
              </a:solidFill>
            </a:ln>
          </p:spPr>
          <p:txBody>
            <a:bodyPr wrap="square" lIns="0" tIns="0" rIns="0" bIns="0" rtlCol="0"/>
            <a:lstStyle/>
            <a:p/>
          </p:txBody>
        </p:sp>
      </p:grpSp>
      <p:sp>
        <p:nvSpPr>
          <p:cNvPr id="11" name="object 11" descr=""/>
          <p:cNvSpPr txBox="1"/>
          <p:nvPr/>
        </p:nvSpPr>
        <p:spPr>
          <a:xfrm>
            <a:off x="1669542" y="6857211"/>
            <a:ext cx="4357370" cy="528320"/>
          </a:xfrm>
          <a:prstGeom prst="rect">
            <a:avLst/>
          </a:prstGeom>
        </p:spPr>
        <p:txBody>
          <a:bodyPr wrap="square" lIns="0" tIns="12700" rIns="0" bIns="0" rtlCol="0" vert="horz">
            <a:spAutoFit/>
          </a:bodyPr>
          <a:lstStyle/>
          <a:p>
            <a:pPr marL="292735" marR="5080" indent="-280670">
              <a:lnSpc>
                <a:spcPct val="150000"/>
              </a:lnSpc>
              <a:spcBef>
                <a:spcPts val="100"/>
              </a:spcBef>
            </a:pPr>
            <a:r>
              <a:rPr dirty="0" sz="1100" spc="-15">
                <a:solidFill>
                  <a:srgbClr val="FF0000"/>
                </a:solidFill>
                <a:latin typeface="MS Gothic"/>
                <a:cs typeface="MS Gothic"/>
              </a:rPr>
              <a:t>注：学習機能を実行しないとチェックアイ</a:t>
            </a:r>
            <a:r>
              <a:rPr dirty="0" sz="1100">
                <a:solidFill>
                  <a:srgbClr val="FF0000"/>
                </a:solidFill>
                <a:latin typeface="MS Gothic"/>
                <a:cs typeface="MS Gothic"/>
              </a:rPr>
              <a:t>DX</a:t>
            </a:r>
            <a:r>
              <a:rPr dirty="0" sz="1100" spc="-20">
                <a:solidFill>
                  <a:srgbClr val="FF0000"/>
                </a:solidFill>
                <a:latin typeface="MS Gothic"/>
                <a:cs typeface="MS Gothic"/>
              </a:rPr>
              <a:t>は正しく動作しません。学習機能は必ず実行してください。</a:t>
            </a:r>
            <a:endParaRPr sz="1100">
              <a:latin typeface="MS Gothic"/>
              <a:cs typeface="MS Gothic"/>
            </a:endParaRPr>
          </a:p>
        </p:txBody>
      </p:sp>
      <p:pic>
        <p:nvPicPr>
          <p:cNvPr id="12" name="object 12" descr=""/>
          <p:cNvPicPr/>
          <p:nvPr/>
        </p:nvPicPr>
        <p:blipFill>
          <a:blip r:embed="rId2" cstate="print"/>
          <a:stretch>
            <a:fillRect/>
          </a:stretch>
        </p:blipFill>
        <p:spPr>
          <a:xfrm>
            <a:off x="2525267" y="1144142"/>
            <a:ext cx="2362200" cy="495300"/>
          </a:xfrm>
          <a:prstGeom prst="rect">
            <a:avLst/>
          </a:prstGeom>
        </p:spPr>
      </p:pic>
      <p:sp>
        <p:nvSpPr>
          <p:cNvPr id="13" name="object 13" descr=""/>
          <p:cNvSpPr txBox="1"/>
          <p:nvPr/>
        </p:nvSpPr>
        <p:spPr>
          <a:xfrm>
            <a:off x="3901821" y="9347403"/>
            <a:ext cx="426720" cy="507365"/>
          </a:xfrm>
          <a:prstGeom prst="rect">
            <a:avLst/>
          </a:prstGeom>
        </p:spPr>
        <p:txBody>
          <a:bodyPr wrap="square" lIns="0" tIns="12065" rIns="0" bIns="0" rtlCol="0" vert="horz">
            <a:spAutoFit/>
          </a:bodyPr>
          <a:lstStyle/>
          <a:p>
            <a:pPr marL="12700" marR="5080">
              <a:lnSpc>
                <a:spcPct val="150500"/>
              </a:lnSpc>
              <a:spcBef>
                <a:spcPts val="95"/>
              </a:spcBef>
            </a:pPr>
            <a:r>
              <a:rPr dirty="0" sz="1050" spc="-25">
                <a:latin typeface="MS Mincho"/>
                <a:cs typeface="MS Mincho"/>
              </a:rPr>
              <a:t>開発：販売：</a:t>
            </a:r>
            <a:endParaRPr sz="1050">
              <a:latin typeface="MS Mincho"/>
              <a:cs typeface="MS Mincho"/>
            </a:endParaRPr>
          </a:p>
        </p:txBody>
      </p:sp>
      <p:pic>
        <p:nvPicPr>
          <p:cNvPr id="14" name="object 14" descr=""/>
          <p:cNvPicPr/>
          <p:nvPr/>
        </p:nvPicPr>
        <p:blipFill>
          <a:blip r:embed="rId3" cstate="print"/>
          <a:stretch>
            <a:fillRect/>
          </a:stretch>
        </p:blipFill>
        <p:spPr>
          <a:xfrm>
            <a:off x="4395263" y="9456684"/>
            <a:ext cx="1996358" cy="152601"/>
          </a:xfrm>
          <a:prstGeom prst="rect">
            <a:avLst/>
          </a:prstGeom>
        </p:spPr>
      </p:pic>
      <p:pic>
        <p:nvPicPr>
          <p:cNvPr id="15" name="object 15" descr=""/>
          <p:cNvPicPr/>
          <p:nvPr/>
        </p:nvPicPr>
        <p:blipFill>
          <a:blip r:embed="rId4" cstate="print"/>
          <a:stretch>
            <a:fillRect/>
          </a:stretch>
        </p:blipFill>
        <p:spPr>
          <a:xfrm>
            <a:off x="4361630" y="9690967"/>
            <a:ext cx="715373" cy="151656"/>
          </a:xfrm>
          <a:prstGeom prst="rect">
            <a:avLst/>
          </a:prstGeom>
        </p:spPr>
      </p:pic>
      <p:pic>
        <p:nvPicPr>
          <p:cNvPr id="16" name="object 16" descr=""/>
          <p:cNvPicPr/>
          <p:nvPr/>
        </p:nvPicPr>
        <p:blipFill>
          <a:blip r:embed="rId5" cstate="print"/>
          <a:stretch>
            <a:fillRect/>
          </a:stretch>
        </p:blipFill>
        <p:spPr>
          <a:xfrm>
            <a:off x="5197633" y="9686426"/>
            <a:ext cx="1249617" cy="1381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18488" y="5657087"/>
            <a:ext cx="4319016" cy="3255264"/>
          </a:xfrm>
          <a:prstGeom prst="rect">
            <a:avLst/>
          </a:prstGeom>
        </p:spPr>
      </p:pic>
      <p:pic>
        <p:nvPicPr>
          <p:cNvPr id="3" name="object 3" descr=""/>
          <p:cNvPicPr/>
          <p:nvPr/>
        </p:nvPicPr>
        <p:blipFill>
          <a:blip r:embed="rId3" cstate="print"/>
          <a:stretch>
            <a:fillRect/>
          </a:stretch>
        </p:blipFill>
        <p:spPr>
          <a:xfrm>
            <a:off x="1620011" y="1491995"/>
            <a:ext cx="4319015" cy="3253740"/>
          </a:xfrm>
          <a:prstGeom prst="rect">
            <a:avLst/>
          </a:prstGeom>
        </p:spPr>
      </p:pic>
      <p:sp>
        <p:nvSpPr>
          <p:cNvPr id="4" name="object 4" descr=""/>
          <p:cNvSpPr txBox="1"/>
          <p:nvPr/>
        </p:nvSpPr>
        <p:spPr>
          <a:xfrm>
            <a:off x="1158951" y="1130045"/>
            <a:ext cx="1563370"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精密点検の不合格です。</a:t>
            </a:r>
            <a:endParaRPr sz="1100">
              <a:latin typeface="MS Mincho"/>
              <a:cs typeface="MS Mincho"/>
            </a:endParaRPr>
          </a:p>
        </p:txBody>
      </p:sp>
      <p:sp>
        <p:nvSpPr>
          <p:cNvPr id="5" name="object 5" descr=""/>
          <p:cNvSpPr txBox="1"/>
          <p:nvPr/>
        </p:nvSpPr>
        <p:spPr>
          <a:xfrm>
            <a:off x="2438400" y="3236975"/>
            <a:ext cx="2947670" cy="600710"/>
          </a:xfrm>
          <a:prstGeom prst="rect">
            <a:avLst/>
          </a:prstGeom>
          <a:solidFill>
            <a:srgbClr val="FFFFFF"/>
          </a:solidFill>
          <a:ln w="9525">
            <a:solidFill>
              <a:srgbClr val="FF0000"/>
            </a:solidFill>
          </a:ln>
        </p:spPr>
        <p:txBody>
          <a:bodyPr wrap="square" lIns="0" tIns="54610" rIns="0" bIns="0" rtlCol="0" vert="horz">
            <a:spAutoFit/>
          </a:bodyPr>
          <a:lstStyle/>
          <a:p>
            <a:pPr algn="just" marL="90805" marR="193040">
              <a:lnSpc>
                <a:spcPct val="98200"/>
              </a:lnSpc>
              <a:spcBef>
                <a:spcPts val="430"/>
              </a:spcBef>
            </a:pPr>
            <a:r>
              <a:rPr dirty="0" sz="1100" spc="-20">
                <a:latin typeface="MS Mincho"/>
                <a:cs typeface="MS Mincho"/>
              </a:rPr>
              <a:t>ピオグリタゾン錠の禁忌病名である「心不全」の病名があるため、不合格となっています。</a:t>
            </a:r>
            <a:endParaRPr sz="1100">
              <a:latin typeface="MS Mincho"/>
              <a:cs typeface="MS Mincho"/>
            </a:endParaRPr>
          </a:p>
        </p:txBody>
      </p:sp>
      <p:sp>
        <p:nvSpPr>
          <p:cNvPr id="6" name="object 6" descr=""/>
          <p:cNvSpPr txBox="1"/>
          <p:nvPr/>
        </p:nvSpPr>
        <p:spPr>
          <a:xfrm>
            <a:off x="1156817" y="5297169"/>
            <a:ext cx="4914265"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メッセージをダブルクリックすると「精密点検ルール」画面が表示されます。</a:t>
            </a:r>
            <a:endParaRPr sz="1100">
              <a:latin typeface="MS Mincho"/>
              <a:cs typeface="MS Mincho"/>
            </a:endParaRPr>
          </a:p>
        </p:txBody>
      </p:sp>
      <p:sp>
        <p:nvSpPr>
          <p:cNvPr id="7" name="object 7" descr=""/>
          <p:cNvSpPr/>
          <p:nvPr/>
        </p:nvSpPr>
        <p:spPr>
          <a:xfrm>
            <a:off x="3160014" y="6115049"/>
            <a:ext cx="768350" cy="941069"/>
          </a:xfrm>
          <a:custGeom>
            <a:avLst/>
            <a:gdLst/>
            <a:ahLst/>
            <a:cxnLst/>
            <a:rect l="l" t="t" r="r" b="b"/>
            <a:pathLst>
              <a:path w="768350" h="941070">
                <a:moveTo>
                  <a:pt x="0" y="31496"/>
                </a:moveTo>
                <a:lnTo>
                  <a:pt x="2474" y="19234"/>
                </a:lnTo>
                <a:lnTo>
                  <a:pt x="9223" y="9223"/>
                </a:lnTo>
                <a:lnTo>
                  <a:pt x="19234" y="2474"/>
                </a:lnTo>
                <a:lnTo>
                  <a:pt x="31496" y="0"/>
                </a:lnTo>
                <a:lnTo>
                  <a:pt x="736600" y="0"/>
                </a:lnTo>
                <a:lnTo>
                  <a:pt x="748861" y="2474"/>
                </a:lnTo>
                <a:lnTo>
                  <a:pt x="758872" y="9223"/>
                </a:lnTo>
                <a:lnTo>
                  <a:pt x="765621" y="19234"/>
                </a:lnTo>
                <a:lnTo>
                  <a:pt x="768096" y="31496"/>
                </a:lnTo>
                <a:lnTo>
                  <a:pt x="768096" y="157480"/>
                </a:lnTo>
                <a:lnTo>
                  <a:pt x="765621" y="169741"/>
                </a:lnTo>
                <a:lnTo>
                  <a:pt x="758872" y="179752"/>
                </a:lnTo>
                <a:lnTo>
                  <a:pt x="748861" y="186501"/>
                </a:lnTo>
                <a:lnTo>
                  <a:pt x="736600" y="188975"/>
                </a:lnTo>
                <a:lnTo>
                  <a:pt x="31496" y="188975"/>
                </a:lnTo>
                <a:lnTo>
                  <a:pt x="19234" y="186501"/>
                </a:lnTo>
                <a:lnTo>
                  <a:pt x="9223" y="179752"/>
                </a:lnTo>
                <a:lnTo>
                  <a:pt x="2474" y="169741"/>
                </a:lnTo>
                <a:lnTo>
                  <a:pt x="0" y="157480"/>
                </a:lnTo>
                <a:lnTo>
                  <a:pt x="0" y="31496"/>
                </a:lnTo>
                <a:close/>
              </a:path>
              <a:path w="768350" h="941070">
                <a:moveTo>
                  <a:pt x="384048" y="188975"/>
                </a:moveTo>
                <a:lnTo>
                  <a:pt x="384048" y="941070"/>
                </a:lnTo>
              </a:path>
            </a:pathLst>
          </a:custGeom>
          <a:ln w="19050">
            <a:solidFill>
              <a:srgbClr val="FF0000"/>
            </a:solidFill>
          </a:ln>
        </p:spPr>
        <p:txBody>
          <a:bodyPr wrap="square" lIns="0" tIns="0" rIns="0" bIns="0" rtlCol="0"/>
          <a:lstStyle/>
          <a:p/>
        </p:txBody>
      </p:sp>
      <p:sp>
        <p:nvSpPr>
          <p:cNvPr id="8" name="object 8" descr=""/>
          <p:cNvSpPr txBox="1"/>
          <p:nvPr/>
        </p:nvSpPr>
        <p:spPr>
          <a:xfrm>
            <a:off x="2453639" y="7056119"/>
            <a:ext cx="2947670" cy="939165"/>
          </a:xfrm>
          <a:prstGeom prst="rect">
            <a:avLst/>
          </a:prstGeom>
          <a:solidFill>
            <a:srgbClr val="FFFFFF"/>
          </a:solidFill>
          <a:ln w="9525">
            <a:solidFill>
              <a:srgbClr val="FF0000"/>
            </a:solidFill>
          </a:ln>
        </p:spPr>
        <p:txBody>
          <a:bodyPr wrap="square" lIns="0" tIns="46355" rIns="0" bIns="0" rtlCol="0" vert="horz">
            <a:spAutoFit/>
          </a:bodyPr>
          <a:lstStyle/>
          <a:p>
            <a:pPr marL="91440" marR="187960">
              <a:lnSpc>
                <a:spcPct val="100000"/>
              </a:lnSpc>
              <a:spcBef>
                <a:spcPts val="365"/>
              </a:spcBef>
            </a:pPr>
            <a:r>
              <a:rPr dirty="0" sz="1100" spc="-10">
                <a:latin typeface="Century"/>
                <a:cs typeface="Century"/>
              </a:rPr>
              <a:t>PLY396M066</a:t>
            </a:r>
            <a:r>
              <a:rPr dirty="0" sz="1100">
                <a:latin typeface="MS Mincho"/>
                <a:cs typeface="MS Mincho"/>
              </a:rPr>
              <a:t>のように</a:t>
            </a:r>
            <a:r>
              <a:rPr dirty="0" sz="1100" spc="-20">
                <a:latin typeface="Century"/>
                <a:cs typeface="Century"/>
              </a:rPr>
              <a:t>P</a:t>
            </a:r>
            <a:r>
              <a:rPr dirty="0" sz="1100" spc="-10">
                <a:latin typeface="MS Mincho"/>
                <a:cs typeface="MS Mincho"/>
              </a:rPr>
              <a:t>で始まる精密点検</a:t>
            </a:r>
            <a:r>
              <a:rPr dirty="0" sz="1100">
                <a:latin typeface="MS Mincho"/>
                <a:cs typeface="MS Mincho"/>
              </a:rPr>
              <a:t>ルールは</a:t>
            </a:r>
            <a:r>
              <a:rPr dirty="0" sz="1100">
                <a:latin typeface="Century"/>
                <a:cs typeface="Century"/>
              </a:rPr>
              <a:t>DX </a:t>
            </a:r>
            <a:r>
              <a:rPr dirty="0" sz="1100" spc="-25">
                <a:latin typeface="Century"/>
                <a:cs typeface="Century"/>
              </a:rPr>
              <a:t>CARE</a:t>
            </a:r>
            <a:r>
              <a:rPr dirty="0" sz="1100" spc="-5">
                <a:latin typeface="MS Mincho"/>
                <a:cs typeface="MS Mincho"/>
              </a:rPr>
              <a:t>社の独自ルールです。</a:t>
            </a:r>
            <a:endParaRPr sz="1100">
              <a:latin typeface="MS Mincho"/>
              <a:cs typeface="MS Mincho"/>
            </a:endParaRPr>
          </a:p>
          <a:p>
            <a:pPr marL="91440" marR="186690">
              <a:lnSpc>
                <a:spcPct val="100000"/>
              </a:lnSpc>
              <a:spcBef>
                <a:spcPts val="1320"/>
              </a:spcBef>
            </a:pPr>
            <a:r>
              <a:rPr dirty="0" sz="1100" spc="-10">
                <a:latin typeface="Century"/>
                <a:cs typeface="Century"/>
              </a:rPr>
              <a:t>CC002M1030</a:t>
            </a:r>
            <a:r>
              <a:rPr dirty="0" sz="1100">
                <a:latin typeface="MS Mincho"/>
                <a:cs typeface="MS Mincho"/>
              </a:rPr>
              <a:t>のように</a:t>
            </a:r>
            <a:r>
              <a:rPr dirty="0" sz="1100" spc="-25">
                <a:latin typeface="Century"/>
                <a:cs typeface="Century"/>
              </a:rPr>
              <a:t>C</a:t>
            </a:r>
            <a:r>
              <a:rPr dirty="0" sz="1100" spc="-10">
                <a:latin typeface="MS Mincho"/>
                <a:cs typeface="MS Mincho"/>
              </a:rPr>
              <a:t>で始まる精密点検</a:t>
            </a:r>
            <a:r>
              <a:rPr dirty="0" sz="1100" spc="-20">
                <a:latin typeface="MS Mincho"/>
                <a:cs typeface="MS Mincho"/>
              </a:rPr>
              <a:t>ルールは支払基金の公開ルールです。</a:t>
            </a:r>
            <a:endParaRPr sz="1100">
              <a:latin typeface="MS Mincho"/>
              <a:cs typeface="MS Mincho"/>
            </a:endParaRPr>
          </a:p>
        </p:txBody>
      </p:sp>
      <p:grpSp>
        <p:nvGrpSpPr>
          <p:cNvPr id="9" name="object 9" descr=""/>
          <p:cNvGrpSpPr/>
          <p:nvPr/>
        </p:nvGrpSpPr>
        <p:grpSpPr>
          <a:xfrm>
            <a:off x="1547241" y="1493519"/>
            <a:ext cx="4390390" cy="3108960"/>
            <a:chOff x="1547241" y="1493519"/>
            <a:chExt cx="4390390" cy="3108960"/>
          </a:xfrm>
        </p:grpSpPr>
        <p:sp>
          <p:nvSpPr>
            <p:cNvPr id="10" name="object 10" descr=""/>
            <p:cNvSpPr/>
            <p:nvPr/>
          </p:nvSpPr>
          <p:spPr>
            <a:xfrm>
              <a:off x="1556766" y="4280153"/>
              <a:ext cx="2647315" cy="312420"/>
            </a:xfrm>
            <a:custGeom>
              <a:avLst/>
              <a:gdLst/>
              <a:ahLst/>
              <a:cxnLst/>
              <a:rect l="l" t="t" r="r" b="b"/>
              <a:pathLst>
                <a:path w="2647315" h="312420">
                  <a:moveTo>
                    <a:pt x="0" y="52069"/>
                  </a:moveTo>
                  <a:lnTo>
                    <a:pt x="4099" y="31825"/>
                  </a:lnTo>
                  <a:lnTo>
                    <a:pt x="15271" y="15271"/>
                  </a:lnTo>
                  <a:lnTo>
                    <a:pt x="31825" y="4099"/>
                  </a:lnTo>
                  <a:lnTo>
                    <a:pt x="52070" y="0"/>
                  </a:lnTo>
                  <a:lnTo>
                    <a:pt x="2595118" y="0"/>
                  </a:lnTo>
                  <a:lnTo>
                    <a:pt x="2615362" y="4099"/>
                  </a:lnTo>
                  <a:lnTo>
                    <a:pt x="2631916" y="15271"/>
                  </a:lnTo>
                  <a:lnTo>
                    <a:pt x="2643088" y="31825"/>
                  </a:lnTo>
                  <a:lnTo>
                    <a:pt x="2647188" y="52069"/>
                  </a:lnTo>
                  <a:lnTo>
                    <a:pt x="2647188" y="260350"/>
                  </a:lnTo>
                  <a:lnTo>
                    <a:pt x="2643088" y="280594"/>
                  </a:lnTo>
                  <a:lnTo>
                    <a:pt x="2631916" y="297148"/>
                  </a:lnTo>
                  <a:lnTo>
                    <a:pt x="2615362" y="308320"/>
                  </a:lnTo>
                  <a:lnTo>
                    <a:pt x="2595118" y="312419"/>
                  </a:lnTo>
                  <a:lnTo>
                    <a:pt x="52070" y="312419"/>
                  </a:lnTo>
                  <a:lnTo>
                    <a:pt x="31825" y="308320"/>
                  </a:lnTo>
                  <a:lnTo>
                    <a:pt x="15271" y="297148"/>
                  </a:lnTo>
                  <a:lnTo>
                    <a:pt x="4099" y="280594"/>
                  </a:lnTo>
                  <a:lnTo>
                    <a:pt x="0" y="260350"/>
                  </a:lnTo>
                  <a:lnTo>
                    <a:pt x="0" y="52069"/>
                  </a:lnTo>
                  <a:close/>
                </a:path>
              </a:pathLst>
            </a:custGeom>
            <a:ln w="19050">
              <a:solidFill>
                <a:srgbClr val="FF0000"/>
              </a:solidFill>
            </a:ln>
          </p:spPr>
          <p:txBody>
            <a:bodyPr wrap="square" lIns="0" tIns="0" rIns="0" bIns="0" rtlCol="0"/>
            <a:lstStyle/>
            <a:p/>
          </p:txBody>
        </p:sp>
        <p:pic>
          <p:nvPicPr>
            <p:cNvPr id="11" name="object 11" descr=""/>
            <p:cNvPicPr/>
            <p:nvPr/>
          </p:nvPicPr>
          <p:blipFill>
            <a:blip r:embed="rId4" cstate="print"/>
            <a:stretch>
              <a:fillRect/>
            </a:stretch>
          </p:blipFill>
          <p:spPr>
            <a:xfrm>
              <a:off x="1623060" y="1493519"/>
              <a:ext cx="4314444" cy="230124"/>
            </a:xfrm>
            <a:prstGeom prst="rect">
              <a:avLst/>
            </a:prstGeom>
          </p:spPr>
        </p:pic>
      </p:grpSp>
      <p:sp>
        <p:nvSpPr>
          <p:cNvPr id="12" name="object 12" descr=""/>
          <p:cNvSpPr txBox="1"/>
          <p:nvPr/>
        </p:nvSpPr>
        <p:spPr>
          <a:xfrm>
            <a:off x="1156817" y="9199829"/>
            <a:ext cx="5195570" cy="446405"/>
          </a:xfrm>
          <a:prstGeom prst="rect">
            <a:avLst/>
          </a:prstGeom>
        </p:spPr>
        <p:txBody>
          <a:bodyPr wrap="square" lIns="0" tIns="12065" rIns="0" bIns="0" rtlCol="0" vert="horz">
            <a:spAutoFit/>
          </a:bodyPr>
          <a:lstStyle/>
          <a:p>
            <a:pPr marL="12700" marR="5080">
              <a:lnSpc>
                <a:spcPct val="125499"/>
              </a:lnSpc>
              <a:spcBef>
                <a:spcPts val="95"/>
              </a:spcBef>
              <a:tabLst>
                <a:tab pos="2248535" algn="l"/>
                <a:tab pos="3924935" algn="l"/>
              </a:tabLst>
            </a:pPr>
            <a:r>
              <a:rPr dirty="0" sz="1100">
                <a:solidFill>
                  <a:srgbClr val="0000FF"/>
                </a:solidFill>
                <a:latin typeface="MS Mincho"/>
                <a:cs typeface="MS Mincho"/>
              </a:rPr>
              <a:t>精密点</a:t>
            </a:r>
            <a:r>
              <a:rPr dirty="0" sz="1100" spc="-15">
                <a:solidFill>
                  <a:srgbClr val="0000FF"/>
                </a:solidFill>
                <a:latin typeface="MS Mincho"/>
                <a:cs typeface="MS Mincho"/>
              </a:rPr>
              <a:t>検</a:t>
            </a:r>
            <a:r>
              <a:rPr dirty="0" sz="1100">
                <a:solidFill>
                  <a:srgbClr val="0000FF"/>
                </a:solidFill>
                <a:latin typeface="MS Mincho"/>
                <a:cs typeface="MS Mincho"/>
              </a:rPr>
              <a:t>ルー</a:t>
            </a:r>
            <a:r>
              <a:rPr dirty="0" sz="1100" spc="-15">
                <a:solidFill>
                  <a:srgbClr val="0000FF"/>
                </a:solidFill>
                <a:latin typeface="MS Mincho"/>
                <a:cs typeface="MS Mincho"/>
              </a:rPr>
              <a:t>ル</a:t>
            </a:r>
            <a:r>
              <a:rPr dirty="0" sz="1100">
                <a:solidFill>
                  <a:srgbClr val="0000FF"/>
                </a:solidFill>
                <a:latin typeface="MS Mincho"/>
                <a:cs typeface="MS Mincho"/>
              </a:rPr>
              <a:t>の詳</a:t>
            </a:r>
            <a:r>
              <a:rPr dirty="0" sz="1100" spc="-15">
                <a:solidFill>
                  <a:srgbClr val="0000FF"/>
                </a:solidFill>
                <a:latin typeface="MS Mincho"/>
                <a:cs typeface="MS Mincho"/>
              </a:rPr>
              <a:t>細は</a:t>
            </a:r>
            <a:r>
              <a:rPr dirty="0" sz="1100">
                <a:solidFill>
                  <a:srgbClr val="0000FF"/>
                </a:solidFill>
                <a:latin typeface="MS Mincho"/>
                <a:cs typeface="MS Mincho"/>
              </a:rPr>
              <a:t>「第２</a:t>
            </a:r>
            <a:r>
              <a:rPr dirty="0" sz="1100" spc="-50">
                <a:solidFill>
                  <a:srgbClr val="0000FF"/>
                </a:solidFill>
                <a:latin typeface="MS Mincho"/>
                <a:cs typeface="MS Mincho"/>
              </a:rPr>
              <a:t>章</a:t>
            </a:r>
            <a:r>
              <a:rPr dirty="0" sz="1100">
                <a:solidFill>
                  <a:srgbClr val="0000FF"/>
                </a:solidFill>
                <a:latin typeface="MS Mincho"/>
                <a:cs typeface="MS Mincho"/>
              </a:rPr>
              <a:t>	応</a:t>
            </a:r>
            <a:r>
              <a:rPr dirty="0" sz="1100" spc="-15">
                <a:solidFill>
                  <a:srgbClr val="0000FF"/>
                </a:solidFill>
                <a:latin typeface="MS Mincho"/>
                <a:cs typeface="MS Mincho"/>
              </a:rPr>
              <a:t>用</a:t>
            </a:r>
            <a:r>
              <a:rPr dirty="0" sz="1100">
                <a:solidFill>
                  <a:srgbClr val="0000FF"/>
                </a:solidFill>
                <a:latin typeface="MS Mincho"/>
                <a:cs typeface="MS Mincho"/>
              </a:rPr>
              <a:t>編」</a:t>
            </a:r>
            <a:r>
              <a:rPr dirty="0" sz="1100" spc="-15">
                <a:solidFill>
                  <a:srgbClr val="0000FF"/>
                </a:solidFill>
                <a:latin typeface="MS Mincho"/>
                <a:cs typeface="MS Mincho"/>
              </a:rPr>
              <a:t>また</a:t>
            </a:r>
            <a:r>
              <a:rPr dirty="0" sz="1100">
                <a:solidFill>
                  <a:srgbClr val="0000FF"/>
                </a:solidFill>
                <a:latin typeface="MS Mincho"/>
                <a:cs typeface="MS Mincho"/>
              </a:rPr>
              <a:t>は「第</a:t>
            </a:r>
            <a:r>
              <a:rPr dirty="0" sz="1100" spc="-15">
                <a:solidFill>
                  <a:srgbClr val="0000FF"/>
                </a:solidFill>
                <a:latin typeface="MS Mincho"/>
                <a:cs typeface="MS Mincho"/>
              </a:rPr>
              <a:t>３</a:t>
            </a:r>
            <a:r>
              <a:rPr dirty="0" sz="1100" spc="-50">
                <a:solidFill>
                  <a:srgbClr val="0000FF"/>
                </a:solidFill>
                <a:latin typeface="MS Mincho"/>
                <a:cs typeface="MS Mincho"/>
              </a:rPr>
              <a:t>章</a:t>
            </a:r>
            <a:r>
              <a:rPr dirty="0" sz="1100">
                <a:solidFill>
                  <a:srgbClr val="0000FF"/>
                </a:solidFill>
                <a:latin typeface="MS Mincho"/>
                <a:cs typeface="MS Mincho"/>
              </a:rPr>
              <a:t>	</a:t>
            </a:r>
            <a:r>
              <a:rPr dirty="0" sz="1100" spc="-15">
                <a:solidFill>
                  <a:srgbClr val="0000FF"/>
                </a:solidFill>
                <a:latin typeface="MS Mincho"/>
                <a:cs typeface="MS Mincho"/>
              </a:rPr>
              <a:t>点</a:t>
            </a:r>
            <a:r>
              <a:rPr dirty="0" sz="1100">
                <a:solidFill>
                  <a:srgbClr val="0000FF"/>
                </a:solidFill>
                <a:latin typeface="MS Mincho"/>
                <a:cs typeface="MS Mincho"/>
              </a:rPr>
              <a:t>検事</a:t>
            </a:r>
            <a:r>
              <a:rPr dirty="0" sz="1100" spc="-15">
                <a:solidFill>
                  <a:srgbClr val="0000FF"/>
                </a:solidFill>
                <a:latin typeface="MS Mincho"/>
                <a:cs typeface="MS Mincho"/>
              </a:rPr>
              <a:t>例集</a:t>
            </a:r>
            <a:r>
              <a:rPr dirty="0" sz="1100">
                <a:solidFill>
                  <a:srgbClr val="0000FF"/>
                </a:solidFill>
                <a:latin typeface="MS Mincho"/>
                <a:cs typeface="MS Mincho"/>
              </a:rPr>
              <a:t>」を参</a:t>
            </a:r>
            <a:r>
              <a:rPr dirty="0" sz="1100" spc="-50">
                <a:solidFill>
                  <a:srgbClr val="0000FF"/>
                </a:solidFill>
                <a:latin typeface="MS Mincho"/>
                <a:cs typeface="MS Mincho"/>
              </a:rPr>
              <a:t>照</a:t>
            </a:r>
            <a:r>
              <a:rPr dirty="0" sz="1100">
                <a:solidFill>
                  <a:srgbClr val="0000FF"/>
                </a:solidFill>
                <a:latin typeface="MS Mincho"/>
                <a:cs typeface="MS Mincho"/>
              </a:rPr>
              <a:t>してく</a:t>
            </a:r>
            <a:r>
              <a:rPr dirty="0" sz="1100" spc="-15">
                <a:solidFill>
                  <a:srgbClr val="0000FF"/>
                </a:solidFill>
                <a:latin typeface="MS Mincho"/>
                <a:cs typeface="MS Mincho"/>
              </a:rPr>
              <a:t>だ</a:t>
            </a:r>
            <a:r>
              <a:rPr dirty="0" sz="1100">
                <a:solidFill>
                  <a:srgbClr val="0000FF"/>
                </a:solidFill>
                <a:latin typeface="MS Mincho"/>
                <a:cs typeface="MS Mincho"/>
              </a:rPr>
              <a:t>さい</a:t>
            </a:r>
            <a:r>
              <a:rPr dirty="0" sz="1100" spc="-50">
                <a:solidFill>
                  <a:srgbClr val="0000FF"/>
                </a:solidFill>
                <a:latin typeface="MS Mincho"/>
                <a:cs typeface="MS Mincho"/>
              </a:rPr>
              <a:t>。</a:t>
            </a:r>
            <a:endParaRPr sz="1100">
              <a:latin typeface="MS Mincho"/>
              <a:cs typeface="MS Mincho"/>
            </a:endParaRPr>
          </a:p>
        </p:txBody>
      </p:sp>
      <p:pic>
        <p:nvPicPr>
          <p:cNvPr id="13" name="object 13" descr=""/>
          <p:cNvPicPr/>
          <p:nvPr/>
        </p:nvPicPr>
        <p:blipFill>
          <a:blip r:embed="rId4" cstate="print"/>
          <a:stretch>
            <a:fillRect/>
          </a:stretch>
        </p:blipFill>
        <p:spPr>
          <a:xfrm>
            <a:off x="1623060" y="5655563"/>
            <a:ext cx="4314444" cy="230124"/>
          </a:xfrm>
          <a:prstGeom prst="rect">
            <a:avLst/>
          </a:prstGeom>
        </p:spPr>
      </p:pic>
      <p:sp>
        <p:nvSpPr>
          <p:cNvPr id="14" name="object 14"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80516" y="1080515"/>
            <a:ext cx="5400040" cy="251460"/>
          </a:xfrm>
          <a:prstGeom prst="rect">
            <a:avLst/>
          </a:prstGeom>
          <a:solidFill>
            <a:srgbClr val="99CCFF"/>
          </a:solidFill>
        </p:spPr>
        <p:txBody>
          <a:bodyPr wrap="square" lIns="0" tIns="23495" rIns="0" bIns="0" rtlCol="0" vert="horz">
            <a:spAutoFit/>
          </a:bodyPr>
          <a:lstStyle/>
          <a:p>
            <a:pPr marL="90805">
              <a:lnSpc>
                <a:spcPct val="100000"/>
              </a:lnSpc>
              <a:spcBef>
                <a:spcPts val="185"/>
              </a:spcBef>
            </a:pPr>
            <a:r>
              <a:rPr dirty="0" sz="1400" spc="-15">
                <a:solidFill>
                  <a:srgbClr val="001F5F"/>
                </a:solidFill>
                <a:latin typeface="MS Gothic"/>
                <a:cs typeface="MS Gothic"/>
              </a:rPr>
              <a:t>学習機能</a:t>
            </a:r>
            <a:endParaRPr sz="1400">
              <a:latin typeface="MS Gothic"/>
              <a:cs typeface="MS Gothic"/>
            </a:endParaRPr>
          </a:p>
        </p:txBody>
      </p:sp>
      <p:sp>
        <p:nvSpPr>
          <p:cNvPr id="3" name="object 3" descr=""/>
          <p:cNvSpPr txBox="1"/>
          <p:nvPr/>
        </p:nvSpPr>
        <p:spPr>
          <a:xfrm>
            <a:off x="1158951" y="1705711"/>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最初にレセプトを自動点検した結果には、実際は審査に通るにもかかわらず不合格と判定されたレセプトが多く含まれています。</a:t>
            </a:r>
            <a:endParaRPr sz="1100">
              <a:latin typeface="MS Mincho"/>
              <a:cs typeface="MS Mincho"/>
            </a:endParaRPr>
          </a:p>
        </p:txBody>
      </p:sp>
      <p:pic>
        <p:nvPicPr>
          <p:cNvPr id="4" name="object 4" descr=""/>
          <p:cNvPicPr/>
          <p:nvPr/>
        </p:nvPicPr>
        <p:blipFill>
          <a:blip r:embed="rId2" cstate="print"/>
          <a:stretch>
            <a:fillRect/>
          </a:stretch>
        </p:blipFill>
        <p:spPr>
          <a:xfrm>
            <a:off x="1671827" y="2304287"/>
            <a:ext cx="3601212" cy="2699004"/>
          </a:xfrm>
          <a:prstGeom prst="rect">
            <a:avLst/>
          </a:prstGeom>
        </p:spPr>
      </p:pic>
      <p:sp>
        <p:nvSpPr>
          <p:cNvPr id="5" name="object 5" descr=""/>
          <p:cNvSpPr txBox="1"/>
          <p:nvPr/>
        </p:nvSpPr>
        <p:spPr>
          <a:xfrm>
            <a:off x="1218996" y="5597118"/>
            <a:ext cx="2542540" cy="862330"/>
          </a:xfrm>
          <a:prstGeom prst="rect">
            <a:avLst/>
          </a:prstGeom>
        </p:spPr>
        <p:txBody>
          <a:bodyPr wrap="square" lIns="0" tIns="11430" rIns="0" bIns="0" rtlCol="0" vert="horz">
            <a:spAutoFit/>
          </a:bodyPr>
          <a:lstStyle/>
          <a:p>
            <a:pPr algn="just" marL="12700" marR="5080">
              <a:lnSpc>
                <a:spcPct val="125000"/>
              </a:lnSpc>
              <a:spcBef>
                <a:spcPts val="90"/>
              </a:spcBef>
            </a:pPr>
            <a:r>
              <a:rPr dirty="0" sz="1100" spc="-20">
                <a:latin typeface="MS Mincho"/>
                <a:cs typeface="MS Mincho"/>
              </a:rPr>
              <a:t>チェックアイＤＸは医師、医療事務が画面点検を行いながら効率的に設定を変更</a:t>
            </a:r>
            <a:r>
              <a:rPr dirty="0" sz="1100" spc="-15">
                <a:latin typeface="MS Mincho"/>
                <a:cs typeface="MS Mincho"/>
              </a:rPr>
              <a:t>していきます。</a:t>
            </a:r>
            <a:endParaRPr sz="1100">
              <a:latin typeface="MS Mincho"/>
              <a:cs typeface="MS Mincho"/>
            </a:endParaRPr>
          </a:p>
          <a:p>
            <a:pPr marL="12700">
              <a:lnSpc>
                <a:spcPct val="100000"/>
              </a:lnSpc>
              <a:spcBef>
                <a:spcPts val="325"/>
              </a:spcBef>
            </a:pPr>
            <a:r>
              <a:rPr dirty="0" sz="1100" spc="-15">
                <a:latin typeface="MS Mincho"/>
                <a:cs typeface="MS Mincho"/>
              </a:rPr>
              <a:t>この機能を「学習機能」と呼びます。</a:t>
            </a:r>
            <a:endParaRPr sz="1100">
              <a:latin typeface="MS Mincho"/>
              <a:cs typeface="MS Mincho"/>
            </a:endParaRPr>
          </a:p>
        </p:txBody>
      </p:sp>
      <p:pic>
        <p:nvPicPr>
          <p:cNvPr id="6" name="object 6" descr=""/>
          <p:cNvPicPr/>
          <p:nvPr/>
        </p:nvPicPr>
        <p:blipFill>
          <a:blip r:embed="rId3" cstate="print"/>
          <a:stretch>
            <a:fillRect/>
          </a:stretch>
        </p:blipFill>
        <p:spPr>
          <a:xfrm>
            <a:off x="1671827" y="7008876"/>
            <a:ext cx="3601212" cy="2699004"/>
          </a:xfrm>
          <a:prstGeom prst="rect">
            <a:avLst/>
          </a:prstGeom>
        </p:spPr>
      </p:pic>
      <p:pic>
        <p:nvPicPr>
          <p:cNvPr id="7" name="object 7" descr=""/>
          <p:cNvPicPr/>
          <p:nvPr/>
        </p:nvPicPr>
        <p:blipFill>
          <a:blip r:embed="rId4" cstate="print"/>
          <a:stretch>
            <a:fillRect/>
          </a:stretch>
        </p:blipFill>
        <p:spPr>
          <a:xfrm>
            <a:off x="3950208" y="5675375"/>
            <a:ext cx="541020" cy="539496"/>
          </a:xfrm>
          <a:prstGeom prst="rect">
            <a:avLst/>
          </a:prstGeom>
        </p:spPr>
      </p:pic>
      <p:pic>
        <p:nvPicPr>
          <p:cNvPr id="8" name="object 8" descr=""/>
          <p:cNvPicPr/>
          <p:nvPr/>
        </p:nvPicPr>
        <p:blipFill>
          <a:blip r:embed="rId5" cstate="print"/>
          <a:stretch>
            <a:fillRect/>
          </a:stretch>
        </p:blipFill>
        <p:spPr>
          <a:xfrm>
            <a:off x="4724400" y="5675375"/>
            <a:ext cx="539496" cy="539496"/>
          </a:xfrm>
          <a:prstGeom prst="rect">
            <a:avLst/>
          </a:prstGeom>
        </p:spPr>
      </p:pic>
      <p:pic>
        <p:nvPicPr>
          <p:cNvPr id="9" name="object 9" descr=""/>
          <p:cNvPicPr/>
          <p:nvPr/>
        </p:nvPicPr>
        <p:blipFill>
          <a:blip r:embed="rId6" cstate="print"/>
          <a:stretch>
            <a:fillRect/>
          </a:stretch>
        </p:blipFill>
        <p:spPr>
          <a:xfrm>
            <a:off x="5497067" y="5675375"/>
            <a:ext cx="541020" cy="539496"/>
          </a:xfrm>
          <a:prstGeom prst="rect">
            <a:avLst/>
          </a:prstGeom>
        </p:spPr>
      </p:pic>
      <p:sp>
        <p:nvSpPr>
          <p:cNvPr id="10" name="object 10" descr=""/>
          <p:cNvSpPr txBox="1"/>
          <p:nvPr/>
        </p:nvSpPr>
        <p:spPr>
          <a:xfrm>
            <a:off x="1218996" y="5140832"/>
            <a:ext cx="5055235"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審査に通るレセプトは合格と判定されるように設定を変更する必要があります。</a:t>
            </a:r>
            <a:endParaRPr sz="1100">
              <a:latin typeface="MS Mincho"/>
              <a:cs typeface="MS Mincho"/>
            </a:endParaRPr>
          </a:p>
        </p:txBody>
      </p:sp>
      <p:sp>
        <p:nvSpPr>
          <p:cNvPr id="13" name="object 13"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10</a:t>
            </a:r>
          </a:p>
        </p:txBody>
      </p:sp>
      <p:sp>
        <p:nvSpPr>
          <p:cNvPr id="11" name="object 11" descr=""/>
          <p:cNvSpPr txBox="1"/>
          <p:nvPr/>
        </p:nvSpPr>
        <p:spPr>
          <a:xfrm>
            <a:off x="1218996" y="6585330"/>
            <a:ext cx="4775200"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学習機能により本当に不合格のレセプトだけを選び出せるようになります。</a:t>
            </a:r>
            <a:endParaRPr sz="1100">
              <a:latin typeface="MS Mincho"/>
              <a:cs typeface="MS Mincho"/>
            </a:endParaRPr>
          </a:p>
        </p:txBody>
      </p:sp>
      <p:sp>
        <p:nvSpPr>
          <p:cNvPr id="12" name="object 12" descr=""/>
          <p:cNvSpPr txBox="1"/>
          <p:nvPr/>
        </p:nvSpPr>
        <p:spPr>
          <a:xfrm>
            <a:off x="4067936" y="6256146"/>
            <a:ext cx="1964055" cy="177800"/>
          </a:xfrm>
          <a:prstGeom prst="rect">
            <a:avLst/>
          </a:prstGeom>
        </p:spPr>
        <p:txBody>
          <a:bodyPr wrap="square" lIns="0" tIns="12065" rIns="0" bIns="0" rtlCol="0" vert="horz">
            <a:spAutoFit/>
          </a:bodyPr>
          <a:lstStyle/>
          <a:p>
            <a:pPr marL="12700">
              <a:lnSpc>
                <a:spcPct val="100000"/>
              </a:lnSpc>
              <a:spcBef>
                <a:spcPts val="95"/>
              </a:spcBef>
              <a:tabLst>
                <a:tab pos="797560" algn="l"/>
                <a:tab pos="1443355" algn="l"/>
              </a:tabLst>
            </a:pPr>
            <a:r>
              <a:rPr dirty="0" sz="1000">
                <a:latin typeface="MS Gothic"/>
                <a:cs typeface="MS Gothic"/>
              </a:rPr>
              <a:t>通</a:t>
            </a:r>
            <a:r>
              <a:rPr dirty="0" sz="1000" spc="-50">
                <a:latin typeface="MS Gothic"/>
                <a:cs typeface="MS Gothic"/>
              </a:rPr>
              <a:t>る</a:t>
            </a:r>
            <a:r>
              <a:rPr dirty="0" sz="1000">
                <a:latin typeface="MS Gothic"/>
                <a:cs typeface="MS Gothic"/>
              </a:rPr>
              <a:t>	通</a:t>
            </a:r>
            <a:r>
              <a:rPr dirty="0" sz="1000" spc="-50">
                <a:latin typeface="MS Gothic"/>
                <a:cs typeface="MS Gothic"/>
              </a:rPr>
              <a:t>る</a:t>
            </a:r>
            <a:r>
              <a:rPr dirty="0" sz="1000">
                <a:latin typeface="MS Gothic"/>
                <a:cs typeface="MS Gothic"/>
              </a:rPr>
              <a:t>	減</a:t>
            </a:r>
            <a:r>
              <a:rPr dirty="0" sz="1000" spc="-10">
                <a:latin typeface="MS Gothic"/>
                <a:cs typeface="MS Gothic"/>
              </a:rPr>
              <a:t>点査</a:t>
            </a:r>
            <a:r>
              <a:rPr dirty="0" sz="1000" spc="-50">
                <a:latin typeface="MS Gothic"/>
                <a:cs typeface="MS Gothic"/>
              </a:rPr>
              <a:t>定</a:t>
            </a:r>
            <a:endParaRPr sz="1000">
              <a:latin typeface="MS Gothic"/>
              <a:cs typeface="MS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6761988"/>
            <a:ext cx="4320540" cy="3253740"/>
          </a:xfrm>
          <a:prstGeom prst="rect">
            <a:avLst/>
          </a:prstGeom>
        </p:spPr>
      </p:pic>
      <p:grpSp>
        <p:nvGrpSpPr>
          <p:cNvPr id="3" name="object 3" descr=""/>
          <p:cNvGrpSpPr/>
          <p:nvPr/>
        </p:nvGrpSpPr>
        <p:grpSpPr>
          <a:xfrm>
            <a:off x="1620011" y="2862071"/>
            <a:ext cx="4320540" cy="3253740"/>
            <a:chOff x="1620011" y="2862071"/>
            <a:chExt cx="4320540" cy="3253740"/>
          </a:xfrm>
        </p:grpSpPr>
        <p:pic>
          <p:nvPicPr>
            <p:cNvPr id="4" name="object 4" descr=""/>
            <p:cNvPicPr/>
            <p:nvPr/>
          </p:nvPicPr>
          <p:blipFill>
            <a:blip r:embed="rId3" cstate="print"/>
            <a:stretch>
              <a:fillRect/>
            </a:stretch>
          </p:blipFill>
          <p:spPr>
            <a:xfrm>
              <a:off x="1620011" y="2862071"/>
              <a:ext cx="4320540" cy="3253739"/>
            </a:xfrm>
            <a:prstGeom prst="rect">
              <a:avLst/>
            </a:prstGeom>
          </p:spPr>
        </p:pic>
        <p:pic>
          <p:nvPicPr>
            <p:cNvPr id="5" name="object 5" descr=""/>
            <p:cNvPicPr/>
            <p:nvPr/>
          </p:nvPicPr>
          <p:blipFill>
            <a:blip r:embed="rId4" cstate="print"/>
            <a:stretch>
              <a:fillRect/>
            </a:stretch>
          </p:blipFill>
          <p:spPr>
            <a:xfrm>
              <a:off x="1627631" y="2866643"/>
              <a:ext cx="4303776" cy="454151"/>
            </a:xfrm>
            <a:prstGeom prst="rect">
              <a:avLst/>
            </a:prstGeom>
          </p:spPr>
        </p:pic>
        <p:pic>
          <p:nvPicPr>
            <p:cNvPr id="6" name="object 6" descr=""/>
            <p:cNvPicPr/>
            <p:nvPr/>
          </p:nvPicPr>
          <p:blipFill>
            <a:blip r:embed="rId5" cstate="print"/>
            <a:stretch>
              <a:fillRect/>
            </a:stretch>
          </p:blipFill>
          <p:spPr>
            <a:xfrm>
              <a:off x="1938527" y="3406141"/>
              <a:ext cx="667512" cy="68578"/>
            </a:xfrm>
            <a:prstGeom prst="rect">
              <a:avLst/>
            </a:prstGeom>
          </p:spPr>
        </p:pic>
        <p:pic>
          <p:nvPicPr>
            <p:cNvPr id="7" name="object 7" descr=""/>
            <p:cNvPicPr/>
            <p:nvPr/>
          </p:nvPicPr>
          <p:blipFill>
            <a:blip r:embed="rId6" cstate="print"/>
            <a:stretch>
              <a:fillRect/>
            </a:stretch>
          </p:blipFill>
          <p:spPr>
            <a:xfrm>
              <a:off x="1674875" y="5169407"/>
              <a:ext cx="68580" cy="876300"/>
            </a:xfrm>
            <a:prstGeom prst="rect">
              <a:avLst/>
            </a:prstGeom>
          </p:spPr>
        </p:pic>
      </p:grpSp>
      <p:sp>
        <p:nvSpPr>
          <p:cNvPr id="8" name="object 8" descr=""/>
          <p:cNvSpPr txBox="1"/>
          <p:nvPr/>
        </p:nvSpPr>
        <p:spPr>
          <a:xfrm>
            <a:off x="1158951" y="1087983"/>
            <a:ext cx="5196205" cy="1690370"/>
          </a:xfrm>
          <a:prstGeom prst="rect">
            <a:avLst/>
          </a:prstGeom>
        </p:spPr>
        <p:txBody>
          <a:bodyPr wrap="square" lIns="0" tIns="55244" rIns="0" bIns="0" rtlCol="0" vert="horz">
            <a:spAutoFit/>
          </a:bodyPr>
          <a:lstStyle/>
          <a:p>
            <a:pPr marL="12700">
              <a:lnSpc>
                <a:spcPct val="100000"/>
              </a:lnSpc>
              <a:spcBef>
                <a:spcPts val="434"/>
              </a:spcBef>
            </a:pPr>
            <a:r>
              <a:rPr dirty="0" sz="1100" spc="-20">
                <a:solidFill>
                  <a:srgbClr val="FF0000"/>
                </a:solidFill>
                <a:latin typeface="MS Mincho"/>
                <a:cs typeface="MS Mincho"/>
              </a:rPr>
              <a:t>注：「学習機能」を実行しないとチェックアイＤＸは正常に動作しません。</a:t>
            </a:r>
            <a:endParaRPr sz="1100">
              <a:latin typeface="MS Mincho"/>
              <a:cs typeface="MS Mincho"/>
            </a:endParaRPr>
          </a:p>
          <a:p>
            <a:pPr marL="12700" marR="5715">
              <a:lnSpc>
                <a:spcPct val="124500"/>
              </a:lnSpc>
              <a:spcBef>
                <a:spcPts val="10"/>
              </a:spcBef>
            </a:pPr>
            <a:r>
              <a:rPr dirty="0" sz="1100" spc="-20">
                <a:latin typeface="MS Mincho"/>
                <a:cs typeface="MS Mincho"/>
              </a:rPr>
              <a:t>学習に要する時間は処理するレセプト件数にもよりますが、診療所で１時間程度、病院でも数日で完了します。</a:t>
            </a:r>
            <a:endParaRPr sz="1100">
              <a:latin typeface="MS Mincho"/>
              <a:cs typeface="MS Mincho"/>
            </a:endParaRPr>
          </a:p>
          <a:p>
            <a:pPr marL="12700">
              <a:lnSpc>
                <a:spcPct val="100000"/>
              </a:lnSpc>
              <a:spcBef>
                <a:spcPts val="335"/>
              </a:spcBef>
            </a:pPr>
            <a:r>
              <a:rPr dirty="0" sz="1100" spc="-20">
                <a:solidFill>
                  <a:srgbClr val="FF0000"/>
                </a:solidFill>
                <a:latin typeface="MS Mincho"/>
                <a:cs typeface="MS Mincho"/>
              </a:rPr>
              <a:t>少し面倒かもしれませんが、必ず実行してください。</a:t>
            </a:r>
            <a:endParaRPr sz="1100">
              <a:latin typeface="MS Mincho"/>
              <a:cs typeface="MS Mincho"/>
            </a:endParaRPr>
          </a:p>
          <a:p>
            <a:pPr>
              <a:lnSpc>
                <a:spcPct val="100000"/>
              </a:lnSpc>
              <a:spcBef>
                <a:spcPts val="445"/>
              </a:spcBef>
            </a:pPr>
            <a:endParaRPr sz="1100">
              <a:latin typeface="MS Mincho"/>
              <a:cs typeface="MS Mincho"/>
            </a:endParaRPr>
          </a:p>
          <a:p>
            <a:pPr marL="12700">
              <a:lnSpc>
                <a:spcPct val="100000"/>
              </a:lnSpc>
            </a:pPr>
            <a:r>
              <a:rPr dirty="0" sz="1100" spc="-20" b="1">
                <a:latin typeface="MS Mincho"/>
                <a:cs typeface="MS Mincho"/>
              </a:rPr>
              <a:t>学習前</a:t>
            </a:r>
            <a:endParaRPr sz="1100">
              <a:latin typeface="MS Mincho"/>
              <a:cs typeface="MS Mincho"/>
            </a:endParaRPr>
          </a:p>
          <a:p>
            <a:pPr marL="12700" marR="5080">
              <a:lnSpc>
                <a:spcPct val="124500"/>
              </a:lnSpc>
              <a:spcBef>
                <a:spcPts val="15"/>
              </a:spcBef>
            </a:pPr>
            <a:r>
              <a:rPr dirty="0" sz="1100" spc="-20">
                <a:latin typeface="MS Mincho"/>
                <a:cs typeface="MS Mincho"/>
              </a:rPr>
              <a:t>導入して最初にレセプトを自動点検すると沢山の不合格判定がでるのが普通です。この中には合格を不合格と誤判定しているレセプトが多く含まれます。</a:t>
            </a:r>
            <a:endParaRPr sz="1100">
              <a:latin typeface="MS Mincho"/>
              <a:cs typeface="MS Mincho"/>
            </a:endParaRPr>
          </a:p>
        </p:txBody>
      </p:sp>
      <p:sp>
        <p:nvSpPr>
          <p:cNvPr id="9" name="object 9" descr=""/>
          <p:cNvSpPr txBox="1"/>
          <p:nvPr/>
        </p:nvSpPr>
        <p:spPr>
          <a:xfrm>
            <a:off x="1158951" y="6182080"/>
            <a:ext cx="3938270" cy="446405"/>
          </a:xfrm>
          <a:prstGeom prst="rect">
            <a:avLst/>
          </a:prstGeom>
        </p:spPr>
        <p:txBody>
          <a:bodyPr wrap="square" lIns="0" tIns="55244" rIns="0" bIns="0" rtlCol="0" vert="horz">
            <a:spAutoFit/>
          </a:bodyPr>
          <a:lstStyle/>
          <a:p>
            <a:pPr marL="12700">
              <a:lnSpc>
                <a:spcPct val="100000"/>
              </a:lnSpc>
              <a:spcBef>
                <a:spcPts val="434"/>
              </a:spcBef>
            </a:pPr>
            <a:r>
              <a:rPr dirty="0" sz="1100" spc="-20" b="1">
                <a:latin typeface="MS Mincho"/>
                <a:cs typeface="MS Mincho"/>
              </a:rPr>
              <a:t>学習後</a:t>
            </a:r>
            <a:endParaRPr sz="1100">
              <a:latin typeface="MS Mincho"/>
              <a:cs typeface="MS Mincho"/>
            </a:endParaRPr>
          </a:p>
          <a:p>
            <a:pPr marL="12700">
              <a:lnSpc>
                <a:spcPct val="100000"/>
              </a:lnSpc>
              <a:spcBef>
                <a:spcPts val="335"/>
              </a:spcBef>
            </a:pPr>
            <a:r>
              <a:rPr dirty="0" sz="1100" spc="-20">
                <a:latin typeface="MS Mincho"/>
                <a:cs typeface="MS Mincho"/>
              </a:rPr>
              <a:t>学習が実行されると本当に不合格のレセプトだけが残ります。</a:t>
            </a:r>
            <a:endParaRPr sz="1100">
              <a:latin typeface="MS Mincho"/>
              <a:cs typeface="MS Mincho"/>
            </a:endParaRPr>
          </a:p>
        </p:txBody>
      </p:sp>
      <p:pic>
        <p:nvPicPr>
          <p:cNvPr id="10" name="object 10" descr=""/>
          <p:cNvPicPr/>
          <p:nvPr/>
        </p:nvPicPr>
        <p:blipFill>
          <a:blip r:embed="rId4" cstate="print"/>
          <a:stretch>
            <a:fillRect/>
          </a:stretch>
        </p:blipFill>
        <p:spPr>
          <a:xfrm>
            <a:off x="1626107" y="6766559"/>
            <a:ext cx="4303776" cy="454151"/>
          </a:xfrm>
          <a:prstGeom prst="rect">
            <a:avLst/>
          </a:prstGeom>
        </p:spPr>
      </p:pic>
      <p:pic>
        <p:nvPicPr>
          <p:cNvPr id="11" name="object 11" descr=""/>
          <p:cNvPicPr/>
          <p:nvPr/>
        </p:nvPicPr>
        <p:blipFill>
          <a:blip r:embed="rId5" cstate="print"/>
          <a:stretch>
            <a:fillRect/>
          </a:stretch>
        </p:blipFill>
        <p:spPr>
          <a:xfrm>
            <a:off x="1938527" y="7307581"/>
            <a:ext cx="667512" cy="67054"/>
          </a:xfrm>
          <a:prstGeom prst="rect">
            <a:avLst/>
          </a:prstGeom>
        </p:spPr>
      </p:pic>
      <p:pic>
        <p:nvPicPr>
          <p:cNvPr id="12" name="object 12" descr=""/>
          <p:cNvPicPr/>
          <p:nvPr/>
        </p:nvPicPr>
        <p:blipFill>
          <a:blip r:embed="rId6" cstate="print"/>
          <a:stretch>
            <a:fillRect/>
          </a:stretch>
        </p:blipFill>
        <p:spPr>
          <a:xfrm>
            <a:off x="1670304" y="9063227"/>
            <a:ext cx="68580" cy="876300"/>
          </a:xfrm>
          <a:prstGeom prst="rect">
            <a:avLst/>
          </a:prstGeom>
        </p:spPr>
      </p:pic>
      <p:sp>
        <p:nvSpPr>
          <p:cNvPr id="13" name="object 13"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20011" y="3320795"/>
            <a:ext cx="4320540" cy="3255645"/>
            <a:chOff x="1620011" y="3320795"/>
            <a:chExt cx="4320540" cy="3255645"/>
          </a:xfrm>
        </p:grpSpPr>
        <p:pic>
          <p:nvPicPr>
            <p:cNvPr id="3" name="object 3" descr=""/>
            <p:cNvPicPr/>
            <p:nvPr/>
          </p:nvPicPr>
          <p:blipFill>
            <a:blip r:embed="rId2" cstate="print"/>
            <a:stretch>
              <a:fillRect/>
            </a:stretch>
          </p:blipFill>
          <p:spPr>
            <a:xfrm>
              <a:off x="1620011" y="3320795"/>
              <a:ext cx="4320540" cy="3255264"/>
            </a:xfrm>
            <a:prstGeom prst="rect">
              <a:avLst/>
            </a:prstGeom>
          </p:spPr>
        </p:pic>
        <p:sp>
          <p:nvSpPr>
            <p:cNvPr id="4" name="object 4" descr=""/>
            <p:cNvSpPr/>
            <p:nvPr/>
          </p:nvSpPr>
          <p:spPr>
            <a:xfrm>
              <a:off x="1829561" y="4548377"/>
              <a:ext cx="363220" cy="105410"/>
            </a:xfrm>
            <a:custGeom>
              <a:avLst/>
              <a:gdLst/>
              <a:ahLst/>
              <a:cxnLst/>
              <a:rect l="l" t="t" r="r" b="b"/>
              <a:pathLst>
                <a:path w="363219" h="105410">
                  <a:moveTo>
                    <a:pt x="0" y="17525"/>
                  </a:moveTo>
                  <a:lnTo>
                    <a:pt x="0" y="7873"/>
                  </a:lnTo>
                  <a:lnTo>
                    <a:pt x="7874" y="0"/>
                  </a:lnTo>
                  <a:lnTo>
                    <a:pt x="17525" y="0"/>
                  </a:lnTo>
                  <a:lnTo>
                    <a:pt x="345186" y="0"/>
                  </a:lnTo>
                  <a:lnTo>
                    <a:pt x="354838" y="0"/>
                  </a:lnTo>
                  <a:lnTo>
                    <a:pt x="362712" y="7873"/>
                  </a:lnTo>
                  <a:lnTo>
                    <a:pt x="362712" y="17525"/>
                  </a:lnTo>
                  <a:lnTo>
                    <a:pt x="362712" y="87629"/>
                  </a:lnTo>
                  <a:lnTo>
                    <a:pt x="362712" y="97281"/>
                  </a:lnTo>
                  <a:lnTo>
                    <a:pt x="354838" y="105155"/>
                  </a:lnTo>
                  <a:lnTo>
                    <a:pt x="345186" y="105155"/>
                  </a:lnTo>
                  <a:lnTo>
                    <a:pt x="17525" y="105155"/>
                  </a:lnTo>
                  <a:lnTo>
                    <a:pt x="7874" y="105155"/>
                  </a:lnTo>
                  <a:lnTo>
                    <a:pt x="0" y="97281"/>
                  </a:lnTo>
                  <a:lnTo>
                    <a:pt x="0" y="87629"/>
                  </a:lnTo>
                  <a:lnTo>
                    <a:pt x="0" y="17525"/>
                  </a:lnTo>
                  <a:close/>
                </a:path>
              </a:pathLst>
            </a:custGeom>
            <a:ln w="19050">
              <a:solidFill>
                <a:srgbClr val="FF0000"/>
              </a:solidFill>
            </a:ln>
          </p:spPr>
          <p:txBody>
            <a:bodyPr wrap="square" lIns="0" tIns="0" rIns="0" bIns="0" rtlCol="0"/>
            <a:lstStyle/>
            <a:p/>
          </p:txBody>
        </p:sp>
      </p:grpSp>
      <p:sp>
        <p:nvSpPr>
          <p:cNvPr id="5" name="object 5" descr=""/>
          <p:cNvSpPr txBox="1"/>
          <p:nvPr/>
        </p:nvSpPr>
        <p:spPr>
          <a:xfrm>
            <a:off x="1158951" y="1087983"/>
            <a:ext cx="5200015" cy="2049780"/>
          </a:xfrm>
          <a:prstGeom prst="rect">
            <a:avLst/>
          </a:prstGeom>
        </p:spPr>
        <p:txBody>
          <a:bodyPr wrap="square" lIns="0" tIns="12065" rIns="0" bIns="0" rtlCol="0" vert="horz">
            <a:spAutoFit/>
          </a:bodyPr>
          <a:lstStyle/>
          <a:p>
            <a:pPr marL="12700" marR="9525">
              <a:lnSpc>
                <a:spcPct val="125499"/>
              </a:lnSpc>
              <a:spcBef>
                <a:spcPts val="95"/>
              </a:spcBef>
            </a:pPr>
            <a:r>
              <a:rPr dirty="0" sz="1100" spc="-20">
                <a:latin typeface="MS Mincho"/>
                <a:cs typeface="MS Mincho"/>
              </a:rPr>
              <a:t>「学習機能」には病名点検の「チェックデータの追加」「審査対象の変更」、精密点検の「適用の変更」があります。</a:t>
            </a:r>
            <a:endParaRPr sz="1100">
              <a:latin typeface="MS Mincho"/>
              <a:cs typeface="MS Mincho"/>
            </a:endParaRPr>
          </a:p>
          <a:p>
            <a:pPr>
              <a:lnSpc>
                <a:spcPct val="100000"/>
              </a:lnSpc>
            </a:pPr>
            <a:endParaRPr sz="1100">
              <a:latin typeface="MS Mincho"/>
              <a:cs typeface="MS Mincho"/>
            </a:endParaRPr>
          </a:p>
          <a:p>
            <a:pPr>
              <a:lnSpc>
                <a:spcPct val="100000"/>
              </a:lnSpc>
              <a:spcBef>
                <a:spcPts val="140"/>
              </a:spcBef>
            </a:pPr>
            <a:endParaRPr sz="1100">
              <a:latin typeface="MS Mincho"/>
              <a:cs typeface="MS Mincho"/>
            </a:endParaRPr>
          </a:p>
          <a:p>
            <a:pPr marL="12700">
              <a:lnSpc>
                <a:spcPct val="100000"/>
              </a:lnSpc>
            </a:pPr>
            <a:r>
              <a:rPr dirty="0" sz="1100" spc="-20" b="1">
                <a:latin typeface="MS Mincho"/>
                <a:cs typeface="MS Mincho"/>
              </a:rPr>
              <a:t>１．チェックデータの追加</a:t>
            </a:r>
            <a:endParaRPr sz="1100">
              <a:latin typeface="MS Mincho"/>
              <a:cs typeface="MS Mincho"/>
            </a:endParaRPr>
          </a:p>
          <a:p>
            <a:pPr algn="just" marL="12700" marR="5080">
              <a:lnSpc>
                <a:spcPct val="125000"/>
              </a:lnSpc>
              <a:spcBef>
                <a:spcPts val="10"/>
              </a:spcBef>
            </a:pPr>
            <a:r>
              <a:rPr dirty="0" sz="1100">
                <a:latin typeface="Yu Mincho"/>
                <a:cs typeface="Yu Mincho"/>
              </a:rPr>
              <a:t>チェックアイＤＸ</a:t>
            </a:r>
            <a:r>
              <a:rPr dirty="0" sz="1100" spc="-20">
                <a:latin typeface="MS Mincho"/>
                <a:cs typeface="MS Mincho"/>
              </a:rPr>
              <a:t>では医薬品、検査ごとにチェックデータと呼ばれる文字列が設定されています。この文字列を含む病名があれば「適応病名あり」、なければ「適応病名なし」と判定します。</a:t>
            </a:r>
            <a:endParaRPr sz="1100">
              <a:latin typeface="MS Mincho"/>
              <a:cs typeface="MS Mincho"/>
            </a:endParaRPr>
          </a:p>
          <a:p>
            <a:pPr>
              <a:lnSpc>
                <a:spcPct val="100000"/>
              </a:lnSpc>
              <a:spcBef>
                <a:spcPts val="595"/>
              </a:spcBef>
            </a:pPr>
            <a:endParaRPr sz="1100">
              <a:latin typeface="MS Mincho"/>
              <a:cs typeface="MS Mincho"/>
            </a:endParaRPr>
          </a:p>
          <a:p>
            <a:pPr marL="12700">
              <a:lnSpc>
                <a:spcPct val="100000"/>
              </a:lnSpc>
              <a:spcBef>
                <a:spcPts val="5"/>
              </a:spcBef>
            </a:pPr>
            <a:r>
              <a:rPr dirty="0" sz="1100" spc="-20">
                <a:latin typeface="MS Mincho"/>
                <a:cs typeface="MS Mincho"/>
              </a:rPr>
              <a:t>自動点検で不合格と判定されたレセプトの「詳細」画面を示します。</a:t>
            </a:r>
            <a:endParaRPr sz="1100">
              <a:latin typeface="MS Mincho"/>
              <a:cs typeface="MS Mincho"/>
            </a:endParaRPr>
          </a:p>
        </p:txBody>
      </p:sp>
      <p:sp>
        <p:nvSpPr>
          <p:cNvPr id="6" name="object 6" descr=""/>
          <p:cNvSpPr txBox="1"/>
          <p:nvPr/>
        </p:nvSpPr>
        <p:spPr>
          <a:xfrm>
            <a:off x="1158951" y="6794093"/>
            <a:ext cx="5333365" cy="2541905"/>
          </a:xfrm>
          <a:prstGeom prst="rect">
            <a:avLst/>
          </a:prstGeom>
        </p:spPr>
        <p:txBody>
          <a:bodyPr wrap="square" lIns="0" tIns="13335" rIns="0" bIns="0" rtlCol="0" vert="horz">
            <a:spAutoFit/>
          </a:bodyPr>
          <a:lstStyle/>
          <a:p>
            <a:pPr algn="just" marL="12700" marR="142875">
              <a:lnSpc>
                <a:spcPct val="125000"/>
              </a:lnSpc>
              <a:spcBef>
                <a:spcPts val="105"/>
              </a:spcBef>
            </a:pPr>
            <a:r>
              <a:rPr dirty="0" sz="1100">
                <a:latin typeface="MS Mincho"/>
                <a:cs typeface="MS Mincho"/>
              </a:rPr>
              <a:t>点検メッセージには「</a:t>
            </a:r>
            <a:r>
              <a:rPr dirty="0" sz="1100" spc="160">
                <a:solidFill>
                  <a:srgbClr val="00AF50"/>
                </a:solidFill>
                <a:latin typeface="MS Mincho"/>
                <a:cs typeface="MS Mincho"/>
              </a:rPr>
              <a:t>病名 </a:t>
            </a:r>
            <a:r>
              <a:rPr dirty="0" sz="1100" spc="50">
                <a:latin typeface="MS Mincho"/>
                <a:cs typeface="MS Mincho"/>
              </a:rPr>
              <a:t>単月 トラセミド</a:t>
            </a:r>
            <a:r>
              <a:rPr dirty="0" sz="1100">
                <a:latin typeface="Yu Mincho"/>
                <a:cs typeface="Yu Mincho"/>
              </a:rPr>
              <a:t>OD</a:t>
            </a:r>
            <a:r>
              <a:rPr dirty="0" sz="1100" spc="-35">
                <a:latin typeface="Yu Mincho"/>
                <a:cs typeface="Yu Mincho"/>
              </a:rPr>
              <a:t> </a:t>
            </a:r>
            <a:r>
              <a:rPr dirty="0" sz="1100">
                <a:latin typeface="MS Mincho"/>
                <a:cs typeface="MS Mincho"/>
              </a:rPr>
              <a:t>錠４ｍｇ</a:t>
            </a:r>
            <a:r>
              <a:rPr dirty="0" sz="1100" spc="-10">
                <a:latin typeface="MS Mincho"/>
                <a:cs typeface="MS Mincho"/>
              </a:rPr>
              <a:t>の病名がありません」</a:t>
            </a:r>
            <a:r>
              <a:rPr dirty="0" sz="1100" spc="-15">
                <a:latin typeface="MS Mincho"/>
                <a:cs typeface="MS Mincho"/>
              </a:rPr>
              <a:t>と表示されています。しかし、</a:t>
            </a:r>
            <a:r>
              <a:rPr dirty="0" sz="1100" spc="-5" b="1">
                <a:latin typeface="MS Mincho"/>
                <a:cs typeface="MS Mincho"/>
              </a:rPr>
              <a:t>トラセミド</a:t>
            </a:r>
            <a:r>
              <a:rPr dirty="0" sz="1100" spc="-20">
                <a:latin typeface="MS Mincho"/>
                <a:cs typeface="MS Mincho"/>
              </a:rPr>
              <a:t>はループ利尿剤であり、実際には「慢性心不全」という適応病名があるので審査は通ります。</a:t>
            </a:r>
            <a:endParaRPr sz="1100">
              <a:latin typeface="MS Mincho"/>
              <a:cs typeface="MS Mincho"/>
            </a:endParaRPr>
          </a:p>
          <a:p>
            <a:pPr algn="just" marL="12700">
              <a:lnSpc>
                <a:spcPct val="100000"/>
              </a:lnSpc>
              <a:spcBef>
                <a:spcPts val="335"/>
              </a:spcBef>
            </a:pPr>
            <a:r>
              <a:rPr dirty="0" sz="1100" spc="-5" b="1">
                <a:latin typeface="MS Mincho"/>
                <a:cs typeface="MS Mincho"/>
              </a:rPr>
              <a:t>トラセミド</a:t>
            </a:r>
            <a:r>
              <a:rPr dirty="0" sz="1100" spc="-25">
                <a:latin typeface="Yu Mincho"/>
                <a:cs typeface="Yu Mincho"/>
              </a:rPr>
              <a:t>OD</a:t>
            </a:r>
            <a:r>
              <a:rPr dirty="0" sz="1100" spc="-15">
                <a:latin typeface="Yu Mincho"/>
                <a:cs typeface="Yu Mincho"/>
              </a:rPr>
              <a:t> </a:t>
            </a:r>
            <a:r>
              <a:rPr dirty="0" sz="1100" b="1">
                <a:latin typeface="MS Mincho"/>
                <a:cs typeface="MS Mincho"/>
              </a:rPr>
              <a:t>錠４ｍｇ</a:t>
            </a:r>
            <a:r>
              <a:rPr dirty="0" sz="1100" spc="-20">
                <a:latin typeface="MS Mincho"/>
                <a:cs typeface="MS Mincho"/>
              </a:rPr>
              <a:t>の設定を変更する必要があります。</a:t>
            </a:r>
            <a:endParaRPr sz="1100">
              <a:latin typeface="MS Mincho"/>
              <a:cs typeface="MS Mincho"/>
            </a:endParaRPr>
          </a:p>
          <a:p>
            <a:pPr>
              <a:lnSpc>
                <a:spcPct val="100000"/>
              </a:lnSpc>
              <a:spcBef>
                <a:spcPts val="225"/>
              </a:spcBef>
            </a:pPr>
            <a:endParaRPr sz="1100">
              <a:latin typeface="MS Mincho"/>
              <a:cs typeface="MS Mincho"/>
            </a:endParaRPr>
          </a:p>
          <a:p>
            <a:pPr marL="12700" marR="151130">
              <a:lnSpc>
                <a:spcPct val="124500"/>
              </a:lnSpc>
            </a:pPr>
            <a:r>
              <a:rPr dirty="0" sz="1100" spc="-15">
                <a:latin typeface="MS Mincho"/>
                <a:cs typeface="MS Mincho"/>
              </a:rPr>
              <a:t>このような場合には、ピンクで表示されている</a:t>
            </a:r>
            <a:r>
              <a:rPr dirty="0" sz="1100" spc="-15" b="1">
                <a:latin typeface="MS Mincho"/>
                <a:cs typeface="MS Mincho"/>
              </a:rPr>
              <a:t>トラセミド</a:t>
            </a:r>
            <a:r>
              <a:rPr dirty="0" sz="1100" spc="-25">
                <a:latin typeface="Yu Mincho"/>
                <a:cs typeface="Yu Mincho"/>
              </a:rPr>
              <a:t>OD</a:t>
            </a:r>
            <a:r>
              <a:rPr dirty="0" sz="1100" spc="-35">
                <a:latin typeface="Yu Mincho"/>
                <a:cs typeface="Yu Mincho"/>
              </a:rPr>
              <a:t> </a:t>
            </a:r>
            <a:r>
              <a:rPr dirty="0" sz="1100" b="1">
                <a:latin typeface="MS Mincho"/>
                <a:cs typeface="MS Mincho"/>
              </a:rPr>
              <a:t>錠４ｍｇ</a:t>
            </a:r>
            <a:r>
              <a:rPr dirty="0" sz="1100" spc="-20">
                <a:latin typeface="MS Mincho"/>
                <a:cs typeface="MS Mincho"/>
              </a:rPr>
              <a:t>の行をダブ</a:t>
            </a:r>
            <a:r>
              <a:rPr dirty="0" sz="1100" spc="-15">
                <a:latin typeface="MS Mincho"/>
                <a:cs typeface="MS Mincho"/>
              </a:rPr>
              <a:t>ルクリックします。</a:t>
            </a:r>
            <a:endParaRPr sz="1100">
              <a:latin typeface="MS Mincho"/>
              <a:cs typeface="MS Mincho"/>
            </a:endParaRPr>
          </a:p>
          <a:p>
            <a:pPr marL="12700" marR="151765">
              <a:lnSpc>
                <a:spcPct val="124500"/>
              </a:lnSpc>
              <a:spcBef>
                <a:spcPts val="15"/>
              </a:spcBef>
            </a:pPr>
            <a:r>
              <a:rPr dirty="0" sz="1100" spc="-5">
                <a:latin typeface="MS Mincho"/>
                <a:cs typeface="MS Mincho"/>
              </a:rPr>
              <a:t>ダブルクリックすると、</a:t>
            </a:r>
            <a:r>
              <a:rPr dirty="0" sz="1100" spc="-5" b="1">
                <a:latin typeface="MS Mincho"/>
                <a:cs typeface="MS Mincho"/>
              </a:rPr>
              <a:t>トラセミド</a:t>
            </a:r>
            <a:r>
              <a:rPr dirty="0" sz="1100" spc="-20">
                <a:latin typeface="Yu Mincho"/>
                <a:cs typeface="Yu Mincho"/>
              </a:rPr>
              <a:t>OD</a:t>
            </a:r>
            <a:r>
              <a:rPr dirty="0" sz="1100" spc="-30">
                <a:latin typeface="Yu Mincho"/>
                <a:cs typeface="Yu Mincho"/>
              </a:rPr>
              <a:t> </a:t>
            </a:r>
            <a:r>
              <a:rPr dirty="0" sz="1100" spc="-5" b="1">
                <a:latin typeface="MS Mincho"/>
                <a:cs typeface="MS Mincho"/>
              </a:rPr>
              <a:t>錠４</a:t>
            </a:r>
            <a:r>
              <a:rPr dirty="0" sz="1100" spc="-10" b="1">
                <a:latin typeface="MS Mincho"/>
                <a:cs typeface="MS Mincho"/>
              </a:rPr>
              <a:t>ｍｇ</a:t>
            </a:r>
            <a:r>
              <a:rPr dirty="0" sz="1100" spc="-20">
                <a:latin typeface="MS Mincho"/>
                <a:cs typeface="MS Mincho"/>
              </a:rPr>
              <a:t>の「適応症修正」画面が表示されます。</a:t>
            </a:r>
            <a:endParaRPr sz="1100">
              <a:latin typeface="MS Mincho"/>
              <a:cs typeface="MS Mincho"/>
            </a:endParaRPr>
          </a:p>
          <a:p>
            <a:pPr marL="12700">
              <a:lnSpc>
                <a:spcPct val="100000"/>
              </a:lnSpc>
              <a:spcBef>
                <a:spcPts val="335"/>
              </a:spcBef>
            </a:pPr>
            <a:r>
              <a:rPr dirty="0" sz="1100" spc="-20">
                <a:latin typeface="MS Mincho"/>
                <a:cs typeface="MS Mincho"/>
              </a:rPr>
              <a:t>点検メッセージをダブルクリックしても同様に「適応症修正」画面が表示されます。</a:t>
            </a:r>
            <a:endParaRPr sz="1100">
              <a:latin typeface="MS Mincho"/>
              <a:cs typeface="MS Mincho"/>
            </a:endParaRPr>
          </a:p>
          <a:p>
            <a:pPr>
              <a:lnSpc>
                <a:spcPct val="100000"/>
              </a:lnSpc>
              <a:spcBef>
                <a:spcPts val="550"/>
              </a:spcBef>
            </a:pPr>
            <a:endParaRPr sz="1100">
              <a:latin typeface="MS Mincho"/>
              <a:cs typeface="MS Mincho"/>
            </a:endParaRPr>
          </a:p>
          <a:p>
            <a:pPr marL="12700">
              <a:lnSpc>
                <a:spcPct val="100000"/>
              </a:lnSpc>
            </a:pPr>
            <a:r>
              <a:rPr dirty="0" sz="1100" spc="-20">
                <a:solidFill>
                  <a:srgbClr val="FF0000"/>
                </a:solidFill>
                <a:latin typeface="MS Mincho"/>
                <a:cs typeface="MS Mincho"/>
              </a:rPr>
              <a:t>注：都道府県によっては「慢性心不全」で審査が通らない場合もあります。</a:t>
            </a:r>
            <a:endParaRPr sz="1100">
              <a:latin typeface="MS Mincho"/>
              <a:cs typeface="MS Mincho"/>
            </a:endParaRPr>
          </a:p>
        </p:txBody>
      </p:sp>
      <p:sp>
        <p:nvSpPr>
          <p:cNvPr id="7" name="object 7" descr=""/>
          <p:cNvSpPr txBox="1"/>
          <p:nvPr/>
        </p:nvSpPr>
        <p:spPr>
          <a:xfrm>
            <a:off x="2289048" y="4975859"/>
            <a:ext cx="3411220" cy="599440"/>
          </a:xfrm>
          <a:prstGeom prst="rect">
            <a:avLst/>
          </a:prstGeom>
          <a:solidFill>
            <a:srgbClr val="FFFFFF"/>
          </a:solidFill>
          <a:ln w="9525">
            <a:solidFill>
              <a:srgbClr val="FF0000"/>
            </a:solidFill>
          </a:ln>
        </p:spPr>
        <p:txBody>
          <a:bodyPr wrap="square" lIns="0" tIns="44450" rIns="0" bIns="0" rtlCol="0" vert="horz">
            <a:spAutoFit/>
          </a:bodyPr>
          <a:lstStyle/>
          <a:p>
            <a:pPr marL="90805" marR="795020">
              <a:lnSpc>
                <a:spcPct val="100000"/>
              </a:lnSpc>
              <a:spcBef>
                <a:spcPts val="350"/>
              </a:spcBef>
            </a:pPr>
            <a:r>
              <a:rPr dirty="0" sz="1100">
                <a:latin typeface="MS Mincho"/>
                <a:cs typeface="MS Mincho"/>
              </a:rPr>
              <a:t>トラセミド</a:t>
            </a:r>
            <a:r>
              <a:rPr dirty="0" sz="1100">
                <a:latin typeface="Century"/>
                <a:cs typeface="Century"/>
              </a:rPr>
              <a:t>OD</a:t>
            </a:r>
            <a:r>
              <a:rPr dirty="0" sz="1100" spc="-20">
                <a:latin typeface="MS Mincho"/>
                <a:cs typeface="MS Mincho"/>
              </a:rPr>
              <a:t>錠の【効能・効果】は</a:t>
            </a:r>
            <a:r>
              <a:rPr dirty="0" sz="1100" spc="500">
                <a:latin typeface="MS Mincho"/>
                <a:cs typeface="MS Mincho"/>
              </a:rPr>
              <a:t> </a:t>
            </a:r>
            <a:r>
              <a:rPr dirty="0" sz="1100" spc="-20">
                <a:latin typeface="MS Mincho"/>
                <a:cs typeface="MS Mincho"/>
              </a:rPr>
              <a:t>心性浮腫、腎性浮腫、肝性浮腫ですが、</a:t>
            </a:r>
            <a:endParaRPr sz="1100">
              <a:latin typeface="MS Mincho"/>
              <a:cs typeface="MS Mincho"/>
            </a:endParaRPr>
          </a:p>
          <a:p>
            <a:pPr marL="90805">
              <a:lnSpc>
                <a:spcPct val="100000"/>
              </a:lnSpc>
            </a:pPr>
            <a:r>
              <a:rPr dirty="0" sz="1100" spc="-20">
                <a:latin typeface="MS Mincho"/>
                <a:cs typeface="MS Mincho"/>
              </a:rPr>
              <a:t>薬理学的に「慢性心不全」は適応と判断されます。</a:t>
            </a:r>
            <a:endParaRPr sz="1100">
              <a:latin typeface="MS Mincho"/>
              <a:cs typeface="MS Mincho"/>
            </a:endParaRPr>
          </a:p>
        </p:txBody>
      </p:sp>
      <p:grpSp>
        <p:nvGrpSpPr>
          <p:cNvPr id="8" name="object 8" descr=""/>
          <p:cNvGrpSpPr/>
          <p:nvPr/>
        </p:nvGrpSpPr>
        <p:grpSpPr>
          <a:xfrm>
            <a:off x="1611249" y="3314699"/>
            <a:ext cx="4329430" cy="2969895"/>
            <a:chOff x="1611249" y="3314699"/>
            <a:chExt cx="4329430" cy="2969895"/>
          </a:xfrm>
        </p:grpSpPr>
        <p:sp>
          <p:nvSpPr>
            <p:cNvPr id="9" name="object 9" descr=""/>
            <p:cNvSpPr/>
            <p:nvPr/>
          </p:nvSpPr>
          <p:spPr>
            <a:xfrm>
              <a:off x="1620774" y="4338065"/>
              <a:ext cx="3682365" cy="1937385"/>
            </a:xfrm>
            <a:custGeom>
              <a:avLst/>
              <a:gdLst/>
              <a:ahLst/>
              <a:cxnLst/>
              <a:rect l="l" t="t" r="r" b="b"/>
              <a:pathLst>
                <a:path w="3682365" h="1937385">
                  <a:moveTo>
                    <a:pt x="1815084" y="26415"/>
                  </a:moveTo>
                  <a:lnTo>
                    <a:pt x="1817157" y="16127"/>
                  </a:lnTo>
                  <a:lnTo>
                    <a:pt x="1822815" y="7731"/>
                  </a:lnTo>
                  <a:lnTo>
                    <a:pt x="1831211" y="2073"/>
                  </a:lnTo>
                  <a:lnTo>
                    <a:pt x="1841500" y="0"/>
                  </a:lnTo>
                  <a:lnTo>
                    <a:pt x="3655567" y="0"/>
                  </a:lnTo>
                  <a:lnTo>
                    <a:pt x="3665856" y="2073"/>
                  </a:lnTo>
                  <a:lnTo>
                    <a:pt x="3674252" y="7731"/>
                  </a:lnTo>
                  <a:lnTo>
                    <a:pt x="3679910" y="16127"/>
                  </a:lnTo>
                  <a:lnTo>
                    <a:pt x="3681984" y="26415"/>
                  </a:lnTo>
                  <a:lnTo>
                    <a:pt x="3681984" y="132079"/>
                  </a:lnTo>
                  <a:lnTo>
                    <a:pt x="3679910" y="142368"/>
                  </a:lnTo>
                  <a:lnTo>
                    <a:pt x="3674252" y="150764"/>
                  </a:lnTo>
                  <a:lnTo>
                    <a:pt x="3665856" y="156422"/>
                  </a:lnTo>
                  <a:lnTo>
                    <a:pt x="3655567" y="158495"/>
                  </a:lnTo>
                  <a:lnTo>
                    <a:pt x="1841500" y="158495"/>
                  </a:lnTo>
                  <a:lnTo>
                    <a:pt x="1831211" y="156422"/>
                  </a:lnTo>
                  <a:lnTo>
                    <a:pt x="1822815" y="150764"/>
                  </a:lnTo>
                  <a:lnTo>
                    <a:pt x="1817157" y="142368"/>
                  </a:lnTo>
                  <a:lnTo>
                    <a:pt x="1815084" y="132079"/>
                  </a:lnTo>
                  <a:lnTo>
                    <a:pt x="1815084" y="26415"/>
                  </a:lnTo>
                  <a:close/>
                </a:path>
                <a:path w="3682365" h="1937385">
                  <a:moveTo>
                    <a:pt x="0" y="1798573"/>
                  </a:moveTo>
                  <a:lnTo>
                    <a:pt x="2182" y="1787818"/>
                  </a:lnTo>
                  <a:lnTo>
                    <a:pt x="8127" y="1779015"/>
                  </a:lnTo>
                  <a:lnTo>
                    <a:pt x="16930" y="1773070"/>
                  </a:lnTo>
                  <a:lnTo>
                    <a:pt x="27686" y="1770888"/>
                  </a:lnTo>
                  <a:lnTo>
                    <a:pt x="1965705" y="1770888"/>
                  </a:lnTo>
                  <a:lnTo>
                    <a:pt x="1976461" y="1773070"/>
                  </a:lnTo>
                  <a:lnTo>
                    <a:pt x="1985264" y="1779015"/>
                  </a:lnTo>
                  <a:lnTo>
                    <a:pt x="1991209" y="1787818"/>
                  </a:lnTo>
                  <a:lnTo>
                    <a:pt x="1993391" y="1798573"/>
                  </a:lnTo>
                  <a:lnTo>
                    <a:pt x="1993391" y="1909317"/>
                  </a:lnTo>
                  <a:lnTo>
                    <a:pt x="1991209" y="1920073"/>
                  </a:lnTo>
                  <a:lnTo>
                    <a:pt x="1985264" y="1928876"/>
                  </a:lnTo>
                  <a:lnTo>
                    <a:pt x="1976461" y="1934821"/>
                  </a:lnTo>
                  <a:lnTo>
                    <a:pt x="1965705" y="1937003"/>
                  </a:lnTo>
                  <a:lnTo>
                    <a:pt x="27686" y="1937003"/>
                  </a:lnTo>
                  <a:lnTo>
                    <a:pt x="16930" y="1934821"/>
                  </a:lnTo>
                  <a:lnTo>
                    <a:pt x="8127" y="1928876"/>
                  </a:lnTo>
                  <a:lnTo>
                    <a:pt x="2182" y="1920073"/>
                  </a:lnTo>
                  <a:lnTo>
                    <a:pt x="0" y="1909317"/>
                  </a:lnTo>
                  <a:lnTo>
                    <a:pt x="0" y="1798573"/>
                  </a:lnTo>
                  <a:close/>
                </a:path>
              </a:pathLst>
            </a:custGeom>
            <a:ln w="19050">
              <a:solidFill>
                <a:srgbClr val="FF0000"/>
              </a:solidFill>
            </a:ln>
          </p:spPr>
          <p:txBody>
            <a:bodyPr wrap="square" lIns="0" tIns="0" rIns="0" bIns="0" rtlCol="0"/>
            <a:lstStyle/>
            <a:p/>
          </p:txBody>
        </p:sp>
        <p:pic>
          <p:nvPicPr>
            <p:cNvPr id="10" name="object 10" descr=""/>
            <p:cNvPicPr/>
            <p:nvPr/>
          </p:nvPicPr>
          <p:blipFill>
            <a:blip r:embed="rId3" cstate="print"/>
            <a:stretch>
              <a:fillRect/>
            </a:stretch>
          </p:blipFill>
          <p:spPr>
            <a:xfrm>
              <a:off x="1624584" y="3314699"/>
              <a:ext cx="4315968" cy="228600"/>
            </a:xfrm>
            <a:prstGeom prst="rect">
              <a:avLst/>
            </a:prstGeom>
          </p:spPr>
        </p:pic>
      </p:grpSp>
      <p:sp>
        <p:nvSpPr>
          <p:cNvPr id="11" name="object 11"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6569964"/>
            <a:ext cx="4320540" cy="3253740"/>
          </a:xfrm>
          <a:prstGeom prst="rect">
            <a:avLst/>
          </a:prstGeom>
        </p:spPr>
      </p:pic>
      <p:grpSp>
        <p:nvGrpSpPr>
          <p:cNvPr id="3" name="object 3" descr=""/>
          <p:cNvGrpSpPr/>
          <p:nvPr/>
        </p:nvGrpSpPr>
        <p:grpSpPr>
          <a:xfrm>
            <a:off x="1620011" y="1447799"/>
            <a:ext cx="4320540" cy="3253740"/>
            <a:chOff x="1620011" y="1447799"/>
            <a:chExt cx="4320540" cy="3253740"/>
          </a:xfrm>
        </p:grpSpPr>
        <p:pic>
          <p:nvPicPr>
            <p:cNvPr id="4" name="object 4" descr=""/>
            <p:cNvPicPr/>
            <p:nvPr/>
          </p:nvPicPr>
          <p:blipFill>
            <a:blip r:embed="rId3" cstate="print"/>
            <a:stretch>
              <a:fillRect/>
            </a:stretch>
          </p:blipFill>
          <p:spPr>
            <a:xfrm>
              <a:off x="1620011" y="1447799"/>
              <a:ext cx="4320540" cy="3253740"/>
            </a:xfrm>
            <a:prstGeom prst="rect">
              <a:avLst/>
            </a:prstGeom>
          </p:spPr>
        </p:pic>
        <p:sp>
          <p:nvSpPr>
            <p:cNvPr id="5" name="object 5" descr=""/>
            <p:cNvSpPr/>
            <p:nvPr/>
          </p:nvSpPr>
          <p:spPr>
            <a:xfrm>
              <a:off x="3621785" y="2256281"/>
              <a:ext cx="1068705" cy="624840"/>
            </a:xfrm>
            <a:custGeom>
              <a:avLst/>
              <a:gdLst/>
              <a:ahLst/>
              <a:cxnLst/>
              <a:rect l="l" t="t" r="r" b="b"/>
              <a:pathLst>
                <a:path w="1068704" h="624839">
                  <a:moveTo>
                    <a:pt x="0" y="104140"/>
                  </a:moveTo>
                  <a:lnTo>
                    <a:pt x="8181" y="63597"/>
                  </a:lnTo>
                  <a:lnTo>
                    <a:pt x="30495" y="30495"/>
                  </a:lnTo>
                  <a:lnTo>
                    <a:pt x="63597" y="8181"/>
                  </a:lnTo>
                  <a:lnTo>
                    <a:pt x="104139" y="0"/>
                  </a:lnTo>
                  <a:lnTo>
                    <a:pt x="964184" y="0"/>
                  </a:lnTo>
                  <a:lnTo>
                    <a:pt x="1004726" y="8181"/>
                  </a:lnTo>
                  <a:lnTo>
                    <a:pt x="1037828" y="30495"/>
                  </a:lnTo>
                  <a:lnTo>
                    <a:pt x="1060142" y="63597"/>
                  </a:lnTo>
                  <a:lnTo>
                    <a:pt x="1068324" y="104140"/>
                  </a:lnTo>
                  <a:lnTo>
                    <a:pt x="1068324" y="520700"/>
                  </a:lnTo>
                  <a:lnTo>
                    <a:pt x="1060142" y="561242"/>
                  </a:lnTo>
                  <a:lnTo>
                    <a:pt x="1037828" y="594344"/>
                  </a:lnTo>
                  <a:lnTo>
                    <a:pt x="1004726" y="616658"/>
                  </a:lnTo>
                  <a:lnTo>
                    <a:pt x="964184" y="624840"/>
                  </a:lnTo>
                  <a:lnTo>
                    <a:pt x="104139" y="624840"/>
                  </a:lnTo>
                  <a:lnTo>
                    <a:pt x="63597" y="616658"/>
                  </a:lnTo>
                  <a:lnTo>
                    <a:pt x="30495" y="594344"/>
                  </a:lnTo>
                  <a:lnTo>
                    <a:pt x="8181" y="561242"/>
                  </a:lnTo>
                  <a:lnTo>
                    <a:pt x="0" y="520700"/>
                  </a:lnTo>
                  <a:lnTo>
                    <a:pt x="0" y="104140"/>
                  </a:lnTo>
                  <a:close/>
                </a:path>
              </a:pathLst>
            </a:custGeom>
            <a:ln w="19050">
              <a:solidFill>
                <a:srgbClr val="FF0000"/>
              </a:solidFill>
            </a:ln>
          </p:spPr>
          <p:txBody>
            <a:bodyPr wrap="square" lIns="0" tIns="0" rIns="0" bIns="0" rtlCol="0"/>
            <a:lstStyle/>
            <a:p/>
          </p:txBody>
        </p:sp>
      </p:grpSp>
      <p:sp>
        <p:nvSpPr>
          <p:cNvPr id="6" name="object 6" descr=""/>
          <p:cNvSpPr txBox="1"/>
          <p:nvPr/>
        </p:nvSpPr>
        <p:spPr>
          <a:xfrm>
            <a:off x="1958339" y="7734300"/>
            <a:ext cx="416559" cy="368935"/>
          </a:xfrm>
          <a:prstGeom prst="rect">
            <a:avLst/>
          </a:prstGeom>
          <a:solidFill>
            <a:srgbClr val="FFFFFF"/>
          </a:solidFill>
        </p:spPr>
        <p:txBody>
          <a:bodyPr wrap="square" lIns="0" tIns="45085" rIns="0" bIns="0" rtlCol="0" vert="horz">
            <a:spAutoFit/>
          </a:bodyPr>
          <a:lstStyle/>
          <a:p>
            <a:pPr marL="92710">
              <a:lnSpc>
                <a:spcPct val="100000"/>
              </a:lnSpc>
              <a:spcBef>
                <a:spcPts val="355"/>
              </a:spcBef>
            </a:pPr>
            <a:r>
              <a:rPr dirty="0" sz="1800" spc="-50">
                <a:solidFill>
                  <a:srgbClr val="FF0000"/>
                </a:solidFill>
                <a:latin typeface="MS Mincho"/>
                <a:cs typeface="MS Mincho"/>
              </a:rPr>
              <a:t>①</a:t>
            </a:r>
            <a:endParaRPr sz="1800">
              <a:latin typeface="MS Mincho"/>
              <a:cs typeface="MS Mincho"/>
            </a:endParaRPr>
          </a:p>
        </p:txBody>
      </p:sp>
      <p:sp>
        <p:nvSpPr>
          <p:cNvPr id="7" name="object 7" descr=""/>
          <p:cNvSpPr txBox="1"/>
          <p:nvPr/>
        </p:nvSpPr>
        <p:spPr>
          <a:xfrm>
            <a:off x="4142359" y="8192846"/>
            <a:ext cx="254635" cy="300355"/>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8" name="object 8" descr=""/>
          <p:cNvSpPr txBox="1"/>
          <p:nvPr/>
        </p:nvSpPr>
        <p:spPr>
          <a:xfrm>
            <a:off x="4957571" y="6954011"/>
            <a:ext cx="416559" cy="368935"/>
          </a:xfrm>
          <a:prstGeom prst="rect">
            <a:avLst/>
          </a:prstGeom>
          <a:solidFill>
            <a:srgbClr val="FFFFFF"/>
          </a:solidFill>
        </p:spPr>
        <p:txBody>
          <a:bodyPr wrap="square" lIns="0" tIns="45085" rIns="0" bIns="0" rtlCol="0" vert="horz">
            <a:spAutoFit/>
          </a:bodyPr>
          <a:lstStyle/>
          <a:p>
            <a:pPr marL="92710">
              <a:lnSpc>
                <a:spcPct val="100000"/>
              </a:lnSpc>
              <a:spcBef>
                <a:spcPts val="355"/>
              </a:spcBef>
            </a:pPr>
            <a:r>
              <a:rPr dirty="0" sz="1800" spc="-50">
                <a:solidFill>
                  <a:srgbClr val="FF0000"/>
                </a:solidFill>
                <a:latin typeface="MS Mincho"/>
                <a:cs typeface="MS Mincho"/>
              </a:rPr>
              <a:t>④</a:t>
            </a:r>
            <a:endParaRPr sz="1800">
              <a:latin typeface="MS Mincho"/>
              <a:cs typeface="MS Mincho"/>
            </a:endParaRPr>
          </a:p>
        </p:txBody>
      </p:sp>
      <p:sp>
        <p:nvSpPr>
          <p:cNvPr id="9" name="object 9" descr=""/>
          <p:cNvSpPr txBox="1"/>
          <p:nvPr/>
        </p:nvSpPr>
        <p:spPr>
          <a:xfrm>
            <a:off x="2950464" y="7391400"/>
            <a:ext cx="414655" cy="368935"/>
          </a:xfrm>
          <a:prstGeom prst="rect">
            <a:avLst/>
          </a:prstGeom>
          <a:solidFill>
            <a:srgbClr val="FFFFFF"/>
          </a:solidFill>
        </p:spPr>
        <p:txBody>
          <a:bodyPr wrap="square" lIns="0" tIns="45085" rIns="0" bIns="0" rtlCol="0" vert="horz">
            <a:spAutoFit/>
          </a:bodyPr>
          <a:lstStyle/>
          <a:p>
            <a:pPr marL="91440">
              <a:lnSpc>
                <a:spcPct val="100000"/>
              </a:lnSpc>
              <a:spcBef>
                <a:spcPts val="355"/>
              </a:spcBef>
            </a:pPr>
            <a:r>
              <a:rPr dirty="0" sz="1800" spc="-50">
                <a:solidFill>
                  <a:srgbClr val="FF0000"/>
                </a:solidFill>
                <a:latin typeface="MS Mincho"/>
                <a:cs typeface="MS Mincho"/>
              </a:rPr>
              <a:t>③</a:t>
            </a:r>
            <a:endParaRPr sz="1800">
              <a:latin typeface="MS Mincho"/>
              <a:cs typeface="MS Mincho"/>
            </a:endParaRPr>
          </a:p>
        </p:txBody>
      </p:sp>
      <p:pic>
        <p:nvPicPr>
          <p:cNvPr id="10" name="object 10" descr=""/>
          <p:cNvPicPr/>
          <p:nvPr/>
        </p:nvPicPr>
        <p:blipFill>
          <a:blip r:embed="rId4" cstate="print"/>
          <a:stretch>
            <a:fillRect/>
          </a:stretch>
        </p:blipFill>
        <p:spPr>
          <a:xfrm>
            <a:off x="4426458" y="8308085"/>
            <a:ext cx="216026" cy="76200"/>
          </a:xfrm>
          <a:prstGeom prst="rect">
            <a:avLst/>
          </a:prstGeom>
        </p:spPr>
      </p:pic>
      <p:pic>
        <p:nvPicPr>
          <p:cNvPr id="11" name="object 11" descr=""/>
          <p:cNvPicPr/>
          <p:nvPr/>
        </p:nvPicPr>
        <p:blipFill>
          <a:blip r:embed="rId5" cstate="print"/>
          <a:stretch>
            <a:fillRect/>
          </a:stretch>
        </p:blipFill>
        <p:spPr>
          <a:xfrm>
            <a:off x="3426714" y="7539990"/>
            <a:ext cx="216026" cy="76200"/>
          </a:xfrm>
          <a:prstGeom prst="rect">
            <a:avLst/>
          </a:prstGeom>
        </p:spPr>
      </p:pic>
      <p:sp>
        <p:nvSpPr>
          <p:cNvPr id="12" name="object 12" descr=""/>
          <p:cNvSpPr/>
          <p:nvPr/>
        </p:nvSpPr>
        <p:spPr>
          <a:xfrm>
            <a:off x="2439161" y="7809738"/>
            <a:ext cx="1202690" cy="180340"/>
          </a:xfrm>
          <a:custGeom>
            <a:avLst/>
            <a:gdLst/>
            <a:ahLst/>
            <a:cxnLst/>
            <a:rect l="l" t="t" r="r" b="b"/>
            <a:pathLst>
              <a:path w="1202689" h="180340">
                <a:moveTo>
                  <a:pt x="0" y="29972"/>
                </a:moveTo>
                <a:lnTo>
                  <a:pt x="2361" y="18323"/>
                </a:lnTo>
                <a:lnTo>
                  <a:pt x="8794" y="8794"/>
                </a:lnTo>
                <a:lnTo>
                  <a:pt x="18323" y="2361"/>
                </a:lnTo>
                <a:lnTo>
                  <a:pt x="29971" y="0"/>
                </a:lnTo>
                <a:lnTo>
                  <a:pt x="1172464" y="0"/>
                </a:lnTo>
                <a:lnTo>
                  <a:pt x="1184112" y="2361"/>
                </a:lnTo>
                <a:lnTo>
                  <a:pt x="1193641" y="8794"/>
                </a:lnTo>
                <a:lnTo>
                  <a:pt x="1200074" y="18323"/>
                </a:lnTo>
                <a:lnTo>
                  <a:pt x="1202436" y="29972"/>
                </a:lnTo>
                <a:lnTo>
                  <a:pt x="1202436" y="149860"/>
                </a:lnTo>
                <a:lnTo>
                  <a:pt x="1200074" y="161508"/>
                </a:lnTo>
                <a:lnTo>
                  <a:pt x="1193641" y="171037"/>
                </a:lnTo>
                <a:lnTo>
                  <a:pt x="1184112" y="177470"/>
                </a:lnTo>
                <a:lnTo>
                  <a:pt x="1172464" y="179832"/>
                </a:lnTo>
                <a:lnTo>
                  <a:pt x="29971" y="179832"/>
                </a:lnTo>
                <a:lnTo>
                  <a:pt x="18323" y="177470"/>
                </a:lnTo>
                <a:lnTo>
                  <a:pt x="8794" y="171037"/>
                </a:lnTo>
                <a:lnTo>
                  <a:pt x="2361" y="161508"/>
                </a:lnTo>
                <a:lnTo>
                  <a:pt x="0" y="149860"/>
                </a:lnTo>
                <a:lnTo>
                  <a:pt x="0" y="29972"/>
                </a:lnTo>
                <a:close/>
              </a:path>
            </a:pathLst>
          </a:custGeom>
          <a:ln w="19049">
            <a:solidFill>
              <a:srgbClr val="FF0000"/>
            </a:solidFill>
          </a:ln>
        </p:spPr>
        <p:txBody>
          <a:bodyPr wrap="square" lIns="0" tIns="0" rIns="0" bIns="0" rtlCol="0"/>
          <a:lstStyle/>
          <a:p/>
        </p:txBody>
      </p:sp>
      <p:sp>
        <p:nvSpPr>
          <p:cNvPr id="13" name="object 13" descr=""/>
          <p:cNvSpPr txBox="1"/>
          <p:nvPr/>
        </p:nvSpPr>
        <p:spPr>
          <a:xfrm>
            <a:off x="1158951" y="1130045"/>
            <a:ext cx="3369310" cy="193675"/>
          </a:xfrm>
          <a:prstGeom prst="rect">
            <a:avLst/>
          </a:prstGeom>
        </p:spPr>
        <p:txBody>
          <a:bodyPr wrap="square" lIns="0" tIns="12700" rIns="0" bIns="0" rtlCol="0" vert="horz">
            <a:spAutoFit/>
          </a:bodyPr>
          <a:lstStyle/>
          <a:p>
            <a:pPr marL="12700">
              <a:lnSpc>
                <a:spcPct val="100000"/>
              </a:lnSpc>
              <a:spcBef>
                <a:spcPts val="100"/>
              </a:spcBef>
            </a:pPr>
            <a:r>
              <a:rPr dirty="0" sz="1100" spc="-5" b="1">
                <a:latin typeface="MS Mincho"/>
                <a:cs typeface="MS Mincho"/>
              </a:rPr>
              <a:t>トラセミド</a:t>
            </a:r>
            <a:r>
              <a:rPr dirty="0" sz="1100" spc="-25">
                <a:latin typeface="Yu Mincho"/>
                <a:cs typeface="Yu Mincho"/>
              </a:rPr>
              <a:t>OD</a:t>
            </a:r>
            <a:r>
              <a:rPr dirty="0" sz="1100" spc="-15">
                <a:latin typeface="Yu Mincho"/>
                <a:cs typeface="Yu Mincho"/>
              </a:rPr>
              <a:t> </a:t>
            </a:r>
            <a:r>
              <a:rPr dirty="0" sz="1100" b="1">
                <a:latin typeface="MS Mincho"/>
                <a:cs typeface="MS Mincho"/>
              </a:rPr>
              <a:t>錠４ｍｇ</a:t>
            </a:r>
            <a:r>
              <a:rPr dirty="0" sz="1100" spc="-20">
                <a:latin typeface="MS Mincho"/>
                <a:cs typeface="MS Mincho"/>
              </a:rPr>
              <a:t>の「適応症修正」画面です。</a:t>
            </a:r>
            <a:endParaRPr sz="1100">
              <a:latin typeface="MS Mincho"/>
              <a:cs typeface="MS Mincho"/>
            </a:endParaRPr>
          </a:p>
        </p:txBody>
      </p:sp>
      <p:sp>
        <p:nvSpPr>
          <p:cNvPr id="14" name="object 14" descr=""/>
          <p:cNvSpPr txBox="1"/>
          <p:nvPr/>
        </p:nvSpPr>
        <p:spPr>
          <a:xfrm>
            <a:off x="1158951" y="4790312"/>
            <a:ext cx="4767580" cy="1361440"/>
          </a:xfrm>
          <a:prstGeom prst="rect">
            <a:avLst/>
          </a:prstGeom>
        </p:spPr>
        <p:txBody>
          <a:bodyPr wrap="square" lIns="0" tIns="58419" rIns="0" bIns="0" rtlCol="0" vert="horz">
            <a:spAutoFit/>
          </a:bodyPr>
          <a:lstStyle/>
          <a:p>
            <a:pPr marL="12700">
              <a:lnSpc>
                <a:spcPct val="100000"/>
              </a:lnSpc>
              <a:spcBef>
                <a:spcPts val="459"/>
              </a:spcBef>
              <a:tabLst>
                <a:tab pos="316865" algn="l"/>
              </a:tabLst>
            </a:pPr>
            <a:r>
              <a:rPr dirty="0" sz="1200" spc="-50">
                <a:solidFill>
                  <a:srgbClr val="FF0000"/>
                </a:solidFill>
                <a:latin typeface="MS Mincho"/>
                <a:cs typeface="MS Mincho"/>
              </a:rPr>
              <a:t>①</a:t>
            </a:r>
            <a:r>
              <a:rPr dirty="0" sz="1200">
                <a:solidFill>
                  <a:srgbClr val="FF0000"/>
                </a:solidFill>
                <a:latin typeface="MS Mincho"/>
                <a:cs typeface="MS Mincho"/>
              </a:rPr>
              <a:t>	</a:t>
            </a:r>
            <a:r>
              <a:rPr dirty="0" sz="1100" spc="-20">
                <a:latin typeface="MS Mincho"/>
                <a:cs typeface="MS Mincho"/>
              </a:rPr>
              <a:t>傷病名欄の「慢性心不全」をダブルクリックします。</a:t>
            </a:r>
            <a:endParaRPr sz="1100">
              <a:latin typeface="MS Mincho"/>
              <a:cs typeface="MS Mincho"/>
            </a:endParaRPr>
          </a:p>
          <a:p>
            <a:pPr marL="12700">
              <a:lnSpc>
                <a:spcPct val="100000"/>
              </a:lnSpc>
              <a:spcBef>
                <a:spcPts val="360"/>
              </a:spcBef>
              <a:tabLst>
                <a:tab pos="316865" algn="l"/>
              </a:tabLst>
            </a:pPr>
            <a:r>
              <a:rPr dirty="0" sz="1200" spc="-50">
                <a:solidFill>
                  <a:srgbClr val="FF0000"/>
                </a:solidFill>
                <a:latin typeface="MS Mincho"/>
                <a:cs typeface="MS Mincho"/>
              </a:rPr>
              <a:t>②</a:t>
            </a:r>
            <a:r>
              <a:rPr dirty="0" sz="1200">
                <a:solidFill>
                  <a:srgbClr val="FF0000"/>
                </a:solidFill>
                <a:latin typeface="MS Mincho"/>
                <a:cs typeface="MS Mincho"/>
              </a:rPr>
              <a:t>	</a:t>
            </a:r>
            <a:r>
              <a:rPr dirty="0" sz="1100" spc="-20">
                <a:latin typeface="MS Mincho"/>
                <a:cs typeface="MS Mincho"/>
              </a:rPr>
              <a:t>入力欄に「慢性心不全」の文字列が入り、</a:t>
            </a:r>
            <a:endParaRPr sz="1100">
              <a:latin typeface="MS Mincho"/>
              <a:cs typeface="MS Mincho"/>
            </a:endParaRPr>
          </a:p>
          <a:p>
            <a:pPr marL="12700">
              <a:lnSpc>
                <a:spcPct val="100000"/>
              </a:lnSpc>
              <a:spcBef>
                <a:spcPts val="360"/>
              </a:spcBef>
              <a:tabLst>
                <a:tab pos="316865" algn="l"/>
              </a:tabLst>
            </a:pPr>
            <a:r>
              <a:rPr dirty="0" sz="1200" spc="-50">
                <a:solidFill>
                  <a:srgbClr val="FF0000"/>
                </a:solidFill>
                <a:latin typeface="MS Mincho"/>
                <a:cs typeface="MS Mincho"/>
              </a:rPr>
              <a:t>③</a:t>
            </a:r>
            <a:r>
              <a:rPr dirty="0" sz="1200">
                <a:solidFill>
                  <a:srgbClr val="FF0000"/>
                </a:solidFill>
                <a:latin typeface="MS Mincho"/>
                <a:cs typeface="MS Mincho"/>
              </a:rPr>
              <a:t>	</a:t>
            </a:r>
            <a:r>
              <a:rPr dirty="0" sz="1100" spc="-20">
                <a:latin typeface="MS Mincho"/>
                <a:cs typeface="MS Mincho"/>
              </a:rPr>
              <a:t>チェックデータに「慢性心不全」が追加されます。</a:t>
            </a:r>
            <a:endParaRPr sz="1100">
              <a:latin typeface="MS Mincho"/>
              <a:cs typeface="MS Mincho"/>
            </a:endParaRPr>
          </a:p>
          <a:p>
            <a:pPr marL="12700">
              <a:lnSpc>
                <a:spcPct val="100000"/>
              </a:lnSpc>
              <a:spcBef>
                <a:spcPts val="360"/>
              </a:spcBef>
              <a:tabLst>
                <a:tab pos="316865" algn="l"/>
              </a:tabLst>
            </a:pPr>
            <a:r>
              <a:rPr dirty="0" sz="1200" spc="-50">
                <a:solidFill>
                  <a:srgbClr val="FF0000"/>
                </a:solidFill>
                <a:latin typeface="MS Mincho"/>
                <a:cs typeface="MS Mincho"/>
              </a:rPr>
              <a:t>④</a:t>
            </a:r>
            <a:r>
              <a:rPr dirty="0" sz="1200">
                <a:solidFill>
                  <a:srgbClr val="FF0000"/>
                </a:solidFill>
                <a:latin typeface="MS Mincho"/>
                <a:cs typeface="MS Mincho"/>
              </a:rPr>
              <a:t>	</a:t>
            </a:r>
            <a:r>
              <a:rPr dirty="0" sz="1100">
                <a:latin typeface="MS Mincho"/>
                <a:cs typeface="MS Mincho"/>
              </a:rPr>
              <a:t>［</a:t>
            </a:r>
            <a:r>
              <a:rPr dirty="0" sz="1100" spc="-5">
                <a:latin typeface="MS Mincho"/>
                <a:cs typeface="MS Mincho"/>
              </a:rPr>
              <a:t>閉じる</a:t>
            </a:r>
            <a:r>
              <a:rPr dirty="0" sz="1100">
                <a:latin typeface="MS Mincho"/>
                <a:cs typeface="MS Mincho"/>
              </a:rPr>
              <a:t>］</a:t>
            </a:r>
            <a:r>
              <a:rPr dirty="0" sz="1100" spc="-20">
                <a:latin typeface="MS Mincho"/>
                <a:cs typeface="MS Mincho"/>
              </a:rPr>
              <a:t>をクリックするとチェックデータの追加が確定します。</a:t>
            </a:r>
            <a:endParaRPr sz="1100">
              <a:latin typeface="MS Mincho"/>
              <a:cs typeface="MS Mincho"/>
            </a:endParaRPr>
          </a:p>
          <a:p>
            <a:pPr marL="292735" marR="5080" indent="-1905">
              <a:lnSpc>
                <a:spcPct val="125499"/>
              </a:lnSpc>
            </a:pPr>
            <a:r>
              <a:rPr dirty="0" sz="1100" spc="-5">
                <a:latin typeface="MS Mincho"/>
                <a:cs typeface="MS Mincho"/>
              </a:rPr>
              <a:t>これでチェックアイＤＸは</a:t>
            </a:r>
            <a:r>
              <a:rPr dirty="0" sz="1100" spc="-5" b="1">
                <a:latin typeface="MS Mincho"/>
                <a:cs typeface="MS Mincho"/>
              </a:rPr>
              <a:t>トラセミド</a:t>
            </a:r>
            <a:r>
              <a:rPr dirty="0" sz="1100" spc="-20">
                <a:latin typeface="Yu Mincho"/>
                <a:cs typeface="Yu Mincho"/>
              </a:rPr>
              <a:t>OD</a:t>
            </a:r>
            <a:r>
              <a:rPr dirty="0" sz="1100" spc="-50">
                <a:latin typeface="Yu Mincho"/>
                <a:cs typeface="Yu Mincho"/>
              </a:rPr>
              <a:t> </a:t>
            </a:r>
            <a:r>
              <a:rPr dirty="0" sz="1100" b="1">
                <a:latin typeface="MS Mincho"/>
                <a:cs typeface="MS Mincho"/>
              </a:rPr>
              <a:t>錠４ｍｇ</a:t>
            </a:r>
            <a:r>
              <a:rPr dirty="0" sz="1100" spc="-15">
                <a:latin typeface="MS Mincho"/>
                <a:cs typeface="MS Mincho"/>
              </a:rPr>
              <a:t>は「慢性心不全」で</a:t>
            </a:r>
            <a:r>
              <a:rPr dirty="0" sz="1100" spc="-20">
                <a:latin typeface="MS Mincho"/>
                <a:cs typeface="MS Mincho"/>
              </a:rPr>
              <a:t>審査を通ると学習しました。</a:t>
            </a:r>
            <a:endParaRPr sz="1100">
              <a:latin typeface="MS Mincho"/>
              <a:cs typeface="MS Mincho"/>
            </a:endParaRPr>
          </a:p>
        </p:txBody>
      </p:sp>
      <p:sp>
        <p:nvSpPr>
          <p:cNvPr id="15" name="object 15" descr=""/>
          <p:cNvSpPr txBox="1"/>
          <p:nvPr/>
        </p:nvSpPr>
        <p:spPr>
          <a:xfrm>
            <a:off x="3648202" y="2955417"/>
            <a:ext cx="1005840" cy="193675"/>
          </a:xfrm>
          <a:prstGeom prst="rect">
            <a:avLst/>
          </a:prstGeom>
        </p:spPr>
        <p:txBody>
          <a:bodyPr wrap="square" lIns="0" tIns="12700" rIns="0" bIns="0" rtlCol="0" vert="horz">
            <a:spAutoFit/>
          </a:bodyPr>
          <a:lstStyle/>
          <a:p>
            <a:pPr marL="12700">
              <a:lnSpc>
                <a:spcPct val="100000"/>
              </a:lnSpc>
              <a:spcBef>
                <a:spcPts val="100"/>
              </a:spcBef>
            </a:pPr>
            <a:r>
              <a:rPr dirty="0" sz="1100" spc="-15">
                <a:solidFill>
                  <a:srgbClr val="FF0000"/>
                </a:solidFill>
                <a:latin typeface="MS Mincho"/>
                <a:cs typeface="MS Mincho"/>
              </a:rPr>
              <a:t>チェックデータ</a:t>
            </a:r>
            <a:endParaRPr sz="1100">
              <a:latin typeface="MS Mincho"/>
              <a:cs typeface="MS Mincho"/>
            </a:endParaRPr>
          </a:p>
        </p:txBody>
      </p:sp>
      <p:pic>
        <p:nvPicPr>
          <p:cNvPr id="16" name="object 16" descr=""/>
          <p:cNvPicPr/>
          <p:nvPr/>
        </p:nvPicPr>
        <p:blipFill>
          <a:blip r:embed="rId6" cstate="print"/>
          <a:stretch>
            <a:fillRect/>
          </a:stretch>
        </p:blipFill>
        <p:spPr>
          <a:xfrm>
            <a:off x="1624583" y="1449323"/>
            <a:ext cx="4314444" cy="230124"/>
          </a:xfrm>
          <a:prstGeom prst="rect">
            <a:avLst/>
          </a:prstGeom>
        </p:spPr>
      </p:pic>
      <p:pic>
        <p:nvPicPr>
          <p:cNvPr id="17" name="object 17" descr=""/>
          <p:cNvPicPr/>
          <p:nvPr/>
        </p:nvPicPr>
        <p:blipFill>
          <a:blip r:embed="rId6" cstate="print"/>
          <a:stretch>
            <a:fillRect/>
          </a:stretch>
        </p:blipFill>
        <p:spPr>
          <a:xfrm>
            <a:off x="1624583" y="6566915"/>
            <a:ext cx="4314444" cy="230124"/>
          </a:xfrm>
          <a:prstGeom prst="rect">
            <a:avLst/>
          </a:prstGeom>
        </p:spPr>
      </p:pic>
      <p:sp>
        <p:nvSpPr>
          <p:cNvPr id="18" name="object 18"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2090927"/>
            <a:ext cx="4320540" cy="3255264"/>
          </a:xfrm>
          <a:prstGeom prst="rect">
            <a:avLst/>
          </a:prstGeom>
        </p:spPr>
      </p:pic>
      <p:sp>
        <p:nvSpPr>
          <p:cNvPr id="3" name="object 3" descr=""/>
          <p:cNvSpPr txBox="1"/>
          <p:nvPr/>
        </p:nvSpPr>
        <p:spPr>
          <a:xfrm>
            <a:off x="1158951" y="1089945"/>
            <a:ext cx="4497070" cy="917575"/>
          </a:xfrm>
          <a:prstGeom prst="rect">
            <a:avLst/>
          </a:prstGeom>
        </p:spPr>
        <p:txBody>
          <a:bodyPr wrap="square" lIns="0" tIns="53340" rIns="0" bIns="0" rtlCol="0" vert="horz">
            <a:spAutoFit/>
          </a:bodyPr>
          <a:lstStyle/>
          <a:p>
            <a:pPr marL="12700">
              <a:lnSpc>
                <a:spcPct val="100000"/>
              </a:lnSpc>
              <a:spcBef>
                <a:spcPts val="420"/>
              </a:spcBef>
            </a:pPr>
            <a:r>
              <a:rPr dirty="0" sz="1100">
                <a:latin typeface="MS Mincho"/>
                <a:cs typeface="MS Mincho"/>
              </a:rPr>
              <a:t>［</a:t>
            </a:r>
            <a:r>
              <a:rPr dirty="0" sz="1100" spc="-5">
                <a:latin typeface="MS Mincho"/>
                <a:cs typeface="MS Mincho"/>
              </a:rPr>
              <a:t>閉じる</a:t>
            </a:r>
            <a:r>
              <a:rPr dirty="0" sz="1100">
                <a:latin typeface="MS Mincho"/>
                <a:cs typeface="MS Mincho"/>
              </a:rPr>
              <a:t>］</a:t>
            </a:r>
            <a:r>
              <a:rPr dirty="0" sz="1100" spc="-20">
                <a:latin typeface="MS Mincho"/>
                <a:cs typeface="MS Mincho"/>
              </a:rPr>
              <a:t>で確定する前にチェックデータを変更することもできます。</a:t>
            </a:r>
            <a:endParaRPr sz="1100">
              <a:latin typeface="MS Mincho"/>
              <a:cs typeface="MS Mincho"/>
            </a:endParaRPr>
          </a:p>
          <a:p>
            <a:pPr marL="12700">
              <a:lnSpc>
                <a:spcPct val="100000"/>
              </a:lnSpc>
              <a:spcBef>
                <a:spcPts val="340"/>
              </a:spcBef>
              <a:tabLst>
                <a:tab pos="316865" algn="l"/>
              </a:tabLst>
            </a:pPr>
            <a:r>
              <a:rPr dirty="0" sz="1200" spc="-50">
                <a:solidFill>
                  <a:srgbClr val="FF0000"/>
                </a:solidFill>
                <a:latin typeface="MS Mincho"/>
                <a:cs typeface="MS Mincho"/>
              </a:rPr>
              <a:t>①</a:t>
            </a:r>
            <a:r>
              <a:rPr dirty="0" sz="1200">
                <a:solidFill>
                  <a:srgbClr val="FF0000"/>
                </a:solidFill>
                <a:latin typeface="MS Mincho"/>
                <a:cs typeface="MS Mincho"/>
              </a:rPr>
              <a:t>	</a:t>
            </a:r>
            <a:r>
              <a:rPr dirty="0" sz="1100" spc="-20">
                <a:latin typeface="MS Mincho"/>
                <a:cs typeface="MS Mincho"/>
              </a:rPr>
              <a:t>入力欄の「慢性心不全」をキーボードから「心不全」に変更し、</a:t>
            </a:r>
            <a:endParaRPr sz="1100">
              <a:latin typeface="MS Mincho"/>
              <a:cs typeface="MS Mincho"/>
            </a:endParaRPr>
          </a:p>
          <a:p>
            <a:pPr marL="12700">
              <a:lnSpc>
                <a:spcPct val="100000"/>
              </a:lnSpc>
              <a:spcBef>
                <a:spcPts val="360"/>
              </a:spcBef>
              <a:tabLst>
                <a:tab pos="316865" algn="l"/>
              </a:tabLst>
            </a:pPr>
            <a:r>
              <a:rPr dirty="0" sz="1200" spc="-50">
                <a:solidFill>
                  <a:srgbClr val="FF0000"/>
                </a:solidFill>
                <a:latin typeface="MS Mincho"/>
                <a:cs typeface="MS Mincho"/>
              </a:rPr>
              <a:t>②</a:t>
            </a:r>
            <a:r>
              <a:rPr dirty="0" sz="1200">
                <a:solidFill>
                  <a:srgbClr val="FF0000"/>
                </a:solidFill>
                <a:latin typeface="MS Mincho"/>
                <a:cs typeface="MS Mincho"/>
              </a:rPr>
              <a:t>	</a:t>
            </a:r>
            <a:r>
              <a:rPr dirty="0" sz="1100">
                <a:latin typeface="MS Mincho"/>
                <a:cs typeface="MS Mincho"/>
              </a:rPr>
              <a:t>［変更</a:t>
            </a:r>
            <a:r>
              <a:rPr dirty="0" sz="1100" spc="-15">
                <a:latin typeface="MS Mincho"/>
                <a:cs typeface="MS Mincho"/>
              </a:rPr>
              <a:t>］</a:t>
            </a:r>
            <a:r>
              <a:rPr dirty="0" sz="1100" spc="-20">
                <a:latin typeface="MS Mincho"/>
                <a:cs typeface="MS Mincho"/>
              </a:rPr>
              <a:t>をクリックすると、</a:t>
            </a:r>
            <a:endParaRPr sz="1100">
              <a:latin typeface="MS Mincho"/>
              <a:cs typeface="MS Mincho"/>
            </a:endParaRPr>
          </a:p>
          <a:p>
            <a:pPr marL="12700">
              <a:lnSpc>
                <a:spcPct val="100000"/>
              </a:lnSpc>
              <a:spcBef>
                <a:spcPts val="360"/>
              </a:spcBef>
              <a:tabLst>
                <a:tab pos="316865" algn="l"/>
              </a:tabLst>
            </a:pPr>
            <a:r>
              <a:rPr dirty="0" sz="1200" spc="-50">
                <a:solidFill>
                  <a:srgbClr val="FF0000"/>
                </a:solidFill>
                <a:latin typeface="MS Mincho"/>
                <a:cs typeface="MS Mincho"/>
              </a:rPr>
              <a:t>③</a:t>
            </a:r>
            <a:r>
              <a:rPr dirty="0" sz="1200">
                <a:solidFill>
                  <a:srgbClr val="FF0000"/>
                </a:solidFill>
                <a:latin typeface="MS Mincho"/>
                <a:cs typeface="MS Mincho"/>
              </a:rPr>
              <a:t>	</a:t>
            </a:r>
            <a:r>
              <a:rPr dirty="0" sz="1100" spc="-20">
                <a:latin typeface="MS Mincho"/>
                <a:cs typeface="MS Mincho"/>
              </a:rPr>
              <a:t>チェックデータの「慢性心不全」も「心不全」に変わります。</a:t>
            </a:r>
            <a:endParaRPr sz="1100">
              <a:latin typeface="MS Mincho"/>
              <a:cs typeface="MS Mincho"/>
            </a:endParaRPr>
          </a:p>
        </p:txBody>
      </p:sp>
      <p:sp>
        <p:nvSpPr>
          <p:cNvPr id="4" name="object 4" descr=""/>
          <p:cNvSpPr txBox="1"/>
          <p:nvPr/>
        </p:nvSpPr>
        <p:spPr>
          <a:xfrm>
            <a:off x="1158951" y="5644743"/>
            <a:ext cx="5244465" cy="2750820"/>
          </a:xfrm>
          <a:prstGeom prst="rect">
            <a:avLst/>
          </a:prstGeom>
        </p:spPr>
        <p:txBody>
          <a:bodyPr wrap="square" lIns="0" tIns="12065" rIns="0" bIns="0" rtlCol="0" vert="horz">
            <a:spAutoFit/>
          </a:bodyPr>
          <a:lstStyle/>
          <a:p>
            <a:pPr algn="just" marL="12700" marR="7620">
              <a:lnSpc>
                <a:spcPct val="125499"/>
              </a:lnSpc>
              <a:spcBef>
                <a:spcPts val="95"/>
              </a:spcBef>
            </a:pPr>
            <a:r>
              <a:rPr dirty="0" sz="1100" spc="-15">
                <a:latin typeface="MS Mincho"/>
                <a:cs typeface="MS Mincho"/>
              </a:rPr>
              <a:t>傷病名欄の病名に含まれるチェックデータを「</a:t>
            </a:r>
            <a:r>
              <a:rPr dirty="0" sz="1100">
                <a:latin typeface="Yu Mincho"/>
                <a:cs typeface="Yu Mincho"/>
              </a:rPr>
              <a:t>HIT</a:t>
            </a:r>
            <a:r>
              <a:rPr dirty="0" sz="1100" spc="-55">
                <a:latin typeface="Yu Mincho"/>
                <a:cs typeface="Yu Mincho"/>
              </a:rPr>
              <a:t> </a:t>
            </a:r>
            <a:r>
              <a:rPr dirty="0" sz="1100" spc="-5">
                <a:latin typeface="MS Mincho"/>
                <a:cs typeface="MS Mincho"/>
              </a:rPr>
              <a:t>データ」と呼び、</a:t>
            </a:r>
            <a:r>
              <a:rPr dirty="0" sz="1100">
                <a:latin typeface="Yu Mincho"/>
                <a:cs typeface="Yu Mincho"/>
              </a:rPr>
              <a:t>HIT</a:t>
            </a:r>
            <a:r>
              <a:rPr dirty="0" sz="1100" spc="-65">
                <a:latin typeface="Yu Mincho"/>
                <a:cs typeface="Yu Mincho"/>
              </a:rPr>
              <a:t> </a:t>
            </a:r>
            <a:r>
              <a:rPr dirty="0" sz="1100" spc="-15">
                <a:latin typeface="MS Mincho"/>
                <a:cs typeface="MS Mincho"/>
              </a:rPr>
              <a:t>データ欄に表示されます。</a:t>
            </a:r>
            <a:endParaRPr sz="1100">
              <a:latin typeface="MS Mincho"/>
              <a:cs typeface="MS Mincho"/>
            </a:endParaRPr>
          </a:p>
          <a:p>
            <a:pPr algn="just" marL="12700">
              <a:lnSpc>
                <a:spcPct val="100000"/>
              </a:lnSpc>
              <a:spcBef>
                <a:spcPts val="330"/>
              </a:spcBef>
            </a:pPr>
            <a:r>
              <a:rPr dirty="0" sz="1100" spc="-10">
                <a:latin typeface="MS Mincho"/>
                <a:cs typeface="MS Mincho"/>
              </a:rPr>
              <a:t>チェックデータを含む病名を「</a:t>
            </a:r>
            <a:r>
              <a:rPr dirty="0" sz="1100">
                <a:latin typeface="Yu Mincho"/>
                <a:cs typeface="Yu Mincho"/>
              </a:rPr>
              <a:t>HIT</a:t>
            </a:r>
            <a:r>
              <a:rPr dirty="0" sz="1100" spc="-60">
                <a:latin typeface="Yu Mincho"/>
                <a:cs typeface="Yu Mincho"/>
              </a:rPr>
              <a:t> </a:t>
            </a:r>
            <a:r>
              <a:rPr dirty="0" sz="1100">
                <a:latin typeface="MS Mincho"/>
                <a:cs typeface="MS Mincho"/>
              </a:rPr>
              <a:t>病名」と呼び、</a:t>
            </a:r>
            <a:r>
              <a:rPr dirty="0" sz="1100">
                <a:latin typeface="Yu Mincho"/>
                <a:cs typeface="Yu Mincho"/>
              </a:rPr>
              <a:t>HIT</a:t>
            </a:r>
            <a:r>
              <a:rPr dirty="0" sz="1100" spc="-50">
                <a:latin typeface="Yu Mincho"/>
                <a:cs typeface="Yu Mincho"/>
              </a:rPr>
              <a:t> </a:t>
            </a:r>
            <a:r>
              <a:rPr dirty="0" sz="1100" spc="-5">
                <a:latin typeface="MS Mincho"/>
                <a:cs typeface="MS Mincho"/>
              </a:rPr>
              <a:t>病名欄に表示されます。</a:t>
            </a:r>
            <a:endParaRPr sz="1100">
              <a:latin typeface="MS Mincho"/>
              <a:cs typeface="MS Mincho"/>
            </a:endParaRPr>
          </a:p>
          <a:p>
            <a:pPr algn="just" marL="12700" marR="5080">
              <a:lnSpc>
                <a:spcPct val="124500"/>
              </a:lnSpc>
              <a:spcBef>
                <a:spcPts val="10"/>
              </a:spcBef>
            </a:pPr>
            <a:r>
              <a:rPr dirty="0" sz="1100">
                <a:latin typeface="Yu Mincho"/>
                <a:cs typeface="Yu Mincho"/>
              </a:rPr>
              <a:t>HIT</a:t>
            </a:r>
            <a:r>
              <a:rPr dirty="0" sz="1100" spc="-35">
                <a:latin typeface="Yu Mincho"/>
                <a:cs typeface="Yu Mincho"/>
              </a:rPr>
              <a:t> </a:t>
            </a:r>
            <a:r>
              <a:rPr dirty="0" sz="1100" spc="-10">
                <a:latin typeface="MS Mincho"/>
                <a:cs typeface="MS Mincho"/>
              </a:rPr>
              <a:t>病名があれば「適応病名」あり、</a:t>
            </a:r>
            <a:r>
              <a:rPr dirty="0" sz="1100">
                <a:latin typeface="Yu Mincho"/>
                <a:cs typeface="Yu Mincho"/>
              </a:rPr>
              <a:t>HIT</a:t>
            </a:r>
            <a:r>
              <a:rPr dirty="0" sz="1100" spc="-50">
                <a:latin typeface="Yu Mincho"/>
                <a:cs typeface="Yu Mincho"/>
              </a:rPr>
              <a:t> </a:t>
            </a:r>
            <a:r>
              <a:rPr dirty="0" sz="1100" spc="-20">
                <a:latin typeface="MS Mincho"/>
                <a:cs typeface="MS Mincho"/>
              </a:rPr>
              <a:t>病名がなければ「適応病名」なしと判定</a:t>
            </a:r>
            <a:r>
              <a:rPr dirty="0" sz="1100" spc="-15">
                <a:latin typeface="MS Mincho"/>
                <a:cs typeface="MS Mincho"/>
              </a:rPr>
              <a:t>します。</a:t>
            </a:r>
            <a:endParaRPr sz="1100">
              <a:latin typeface="MS Mincho"/>
              <a:cs typeface="MS Mincho"/>
            </a:endParaRPr>
          </a:p>
          <a:p>
            <a:pPr algn="just" marL="12700" marR="5080">
              <a:lnSpc>
                <a:spcPct val="124500"/>
              </a:lnSpc>
              <a:spcBef>
                <a:spcPts val="15"/>
              </a:spcBef>
            </a:pPr>
            <a:r>
              <a:rPr dirty="0" sz="1100">
                <a:latin typeface="MS Mincho"/>
                <a:cs typeface="MS Mincho"/>
              </a:rPr>
              <a:t>①～③の操作により、</a:t>
            </a:r>
            <a:r>
              <a:rPr dirty="0" sz="1100">
                <a:latin typeface="Yu Mincho"/>
                <a:cs typeface="Yu Mincho"/>
              </a:rPr>
              <a:t>HIT</a:t>
            </a:r>
            <a:r>
              <a:rPr dirty="0" sz="1100" spc="-50">
                <a:latin typeface="Yu Mincho"/>
                <a:cs typeface="Yu Mincho"/>
              </a:rPr>
              <a:t> </a:t>
            </a:r>
            <a:r>
              <a:rPr dirty="0" sz="1100" spc="-5">
                <a:latin typeface="MS Mincho"/>
                <a:cs typeface="MS Mincho"/>
              </a:rPr>
              <a:t>データに「心不全」、</a:t>
            </a:r>
            <a:r>
              <a:rPr dirty="0" sz="1100">
                <a:latin typeface="Yu Mincho"/>
                <a:cs typeface="Yu Mincho"/>
              </a:rPr>
              <a:t>HIT</a:t>
            </a:r>
            <a:r>
              <a:rPr dirty="0" sz="1100" spc="-65">
                <a:latin typeface="Yu Mincho"/>
                <a:cs typeface="Yu Mincho"/>
              </a:rPr>
              <a:t> </a:t>
            </a:r>
            <a:r>
              <a:rPr dirty="0" sz="1100" spc="-10">
                <a:latin typeface="MS Mincho"/>
                <a:cs typeface="MS Mincho"/>
              </a:rPr>
              <a:t>病名に「慢性心不全」が表示</a:t>
            </a:r>
            <a:r>
              <a:rPr dirty="0" sz="1100" spc="-15">
                <a:latin typeface="MS Mincho"/>
                <a:cs typeface="MS Mincho"/>
              </a:rPr>
              <a:t>されます。</a:t>
            </a:r>
            <a:endParaRPr sz="1100">
              <a:latin typeface="MS Mincho"/>
              <a:cs typeface="MS Mincho"/>
            </a:endParaRPr>
          </a:p>
          <a:p>
            <a:pPr algn="just" marL="12700" marR="55244">
              <a:lnSpc>
                <a:spcPct val="125000"/>
              </a:lnSpc>
              <a:spcBef>
                <a:spcPts val="5"/>
              </a:spcBef>
            </a:pPr>
            <a:r>
              <a:rPr dirty="0" sz="1100" spc="-20">
                <a:latin typeface="MS Mincho"/>
                <a:cs typeface="MS Mincho"/>
              </a:rPr>
              <a:t>これで「慢性心不全」だけでなく、「心不全」を含む病名、例えば、「うっ血心不</a:t>
            </a:r>
            <a:r>
              <a:rPr dirty="0" sz="1100" spc="-5">
                <a:latin typeface="MS Mincho"/>
                <a:cs typeface="MS Mincho"/>
              </a:rPr>
              <a:t>全」や「急性心不全」も</a:t>
            </a:r>
            <a:r>
              <a:rPr dirty="0" sz="1100" spc="-5" b="1">
                <a:latin typeface="MS Mincho"/>
                <a:cs typeface="MS Mincho"/>
              </a:rPr>
              <a:t>トラセミド</a:t>
            </a:r>
            <a:r>
              <a:rPr dirty="0" sz="1100" spc="-35">
                <a:latin typeface="Yu Mincho"/>
                <a:cs typeface="Yu Mincho"/>
              </a:rPr>
              <a:t>OD </a:t>
            </a:r>
            <a:r>
              <a:rPr dirty="0" sz="1100" spc="-5" b="1">
                <a:latin typeface="MS Mincho"/>
                <a:cs typeface="MS Mincho"/>
              </a:rPr>
              <a:t>錠４</a:t>
            </a:r>
            <a:r>
              <a:rPr dirty="0" sz="1100" spc="-10" b="1">
                <a:latin typeface="MS Mincho"/>
                <a:cs typeface="MS Mincho"/>
              </a:rPr>
              <a:t>ｍｇ</a:t>
            </a:r>
            <a:r>
              <a:rPr dirty="0" sz="1100" spc="-20">
                <a:latin typeface="MS Mincho"/>
                <a:cs typeface="MS Mincho"/>
              </a:rPr>
              <a:t>の適応病名と判定し、合格と判定</a:t>
            </a:r>
            <a:r>
              <a:rPr dirty="0" sz="1100" spc="-15">
                <a:latin typeface="MS Mincho"/>
                <a:cs typeface="MS Mincho"/>
              </a:rPr>
              <a:t>するようになります。</a:t>
            </a:r>
            <a:endParaRPr sz="1100">
              <a:latin typeface="MS Mincho"/>
              <a:cs typeface="MS Mincho"/>
            </a:endParaRPr>
          </a:p>
          <a:p>
            <a:pPr>
              <a:lnSpc>
                <a:spcPct val="100000"/>
              </a:lnSpc>
              <a:spcBef>
                <a:spcPts val="225"/>
              </a:spcBef>
            </a:pPr>
            <a:endParaRPr sz="1100">
              <a:latin typeface="MS Mincho"/>
              <a:cs typeface="MS Mincho"/>
            </a:endParaRPr>
          </a:p>
          <a:p>
            <a:pPr marL="291465" marR="1842770" indent="-279400">
              <a:lnSpc>
                <a:spcPct val="124500"/>
              </a:lnSpc>
            </a:pPr>
            <a:r>
              <a:rPr dirty="0" sz="1100" spc="-5">
                <a:solidFill>
                  <a:srgbClr val="FF0000"/>
                </a:solidFill>
                <a:latin typeface="MS Mincho"/>
                <a:cs typeface="MS Mincho"/>
              </a:rPr>
              <a:t>注：医薬品は疑い病名を</a:t>
            </a:r>
            <a:r>
              <a:rPr dirty="0" sz="1100">
                <a:solidFill>
                  <a:srgbClr val="FF0000"/>
                </a:solidFill>
                <a:latin typeface="Yu Mincho"/>
                <a:cs typeface="Yu Mincho"/>
              </a:rPr>
              <a:t>HIT</a:t>
            </a:r>
            <a:r>
              <a:rPr dirty="0" sz="1100" spc="-75">
                <a:solidFill>
                  <a:srgbClr val="FF0000"/>
                </a:solidFill>
                <a:latin typeface="Yu Mincho"/>
                <a:cs typeface="Yu Mincho"/>
              </a:rPr>
              <a:t> </a:t>
            </a:r>
            <a:r>
              <a:rPr dirty="0" sz="1100" spc="-5">
                <a:solidFill>
                  <a:srgbClr val="FF0000"/>
                </a:solidFill>
                <a:latin typeface="MS Mincho"/>
                <a:cs typeface="MS Mincho"/>
              </a:rPr>
              <a:t>病名の対象としません。</a:t>
            </a:r>
            <a:r>
              <a:rPr dirty="0" sz="1100" spc="30">
                <a:solidFill>
                  <a:srgbClr val="FF0000"/>
                </a:solidFill>
                <a:latin typeface="MS Mincho"/>
                <a:cs typeface="MS Mincho"/>
              </a:rPr>
              <a:t>検査は疑い病名も</a:t>
            </a:r>
            <a:r>
              <a:rPr dirty="0" sz="1100">
                <a:solidFill>
                  <a:srgbClr val="FF0000"/>
                </a:solidFill>
                <a:latin typeface="Yu Mincho"/>
                <a:cs typeface="Yu Mincho"/>
              </a:rPr>
              <a:t>HIT</a:t>
            </a:r>
            <a:r>
              <a:rPr dirty="0" sz="1100" spc="-25">
                <a:solidFill>
                  <a:srgbClr val="FF0000"/>
                </a:solidFill>
                <a:latin typeface="Yu Mincho"/>
                <a:cs typeface="Yu Mincho"/>
              </a:rPr>
              <a:t> </a:t>
            </a:r>
            <a:r>
              <a:rPr dirty="0" sz="1100" spc="-5">
                <a:solidFill>
                  <a:srgbClr val="FF0000"/>
                </a:solidFill>
                <a:latin typeface="MS Mincho"/>
                <a:cs typeface="MS Mincho"/>
              </a:rPr>
              <a:t>病名の対象とします。</a:t>
            </a:r>
            <a:endParaRPr sz="1100">
              <a:latin typeface="MS Mincho"/>
              <a:cs typeface="MS Mincho"/>
            </a:endParaRPr>
          </a:p>
        </p:txBody>
      </p:sp>
      <p:sp>
        <p:nvSpPr>
          <p:cNvPr id="5" name="object 5" descr=""/>
          <p:cNvSpPr txBox="1"/>
          <p:nvPr/>
        </p:nvSpPr>
        <p:spPr>
          <a:xfrm>
            <a:off x="4290059" y="2549651"/>
            <a:ext cx="876300" cy="260985"/>
          </a:xfrm>
          <a:prstGeom prst="rect">
            <a:avLst/>
          </a:prstGeom>
          <a:solidFill>
            <a:srgbClr val="FFFFFF"/>
          </a:solidFill>
        </p:spPr>
        <p:txBody>
          <a:bodyPr wrap="square" lIns="0" tIns="44450" rIns="0" bIns="0" rtlCol="0" vert="horz">
            <a:spAutoFit/>
          </a:bodyPr>
          <a:lstStyle/>
          <a:p>
            <a:pPr marL="91440">
              <a:lnSpc>
                <a:spcPct val="100000"/>
              </a:lnSpc>
              <a:spcBef>
                <a:spcPts val="350"/>
              </a:spcBef>
            </a:pPr>
            <a:r>
              <a:rPr dirty="0" sz="1100" spc="-10">
                <a:solidFill>
                  <a:srgbClr val="FF0000"/>
                </a:solidFill>
                <a:latin typeface="Century"/>
                <a:cs typeface="Century"/>
              </a:rPr>
              <a:t>HIT</a:t>
            </a:r>
            <a:r>
              <a:rPr dirty="0" sz="1100" spc="-20">
                <a:solidFill>
                  <a:srgbClr val="FF0000"/>
                </a:solidFill>
                <a:latin typeface="MS Mincho"/>
                <a:cs typeface="MS Mincho"/>
              </a:rPr>
              <a:t>データ</a:t>
            </a:r>
            <a:endParaRPr sz="1100">
              <a:latin typeface="MS Mincho"/>
              <a:cs typeface="MS Mincho"/>
            </a:endParaRPr>
          </a:p>
        </p:txBody>
      </p:sp>
      <p:sp>
        <p:nvSpPr>
          <p:cNvPr id="6" name="object 6" descr=""/>
          <p:cNvSpPr txBox="1"/>
          <p:nvPr/>
        </p:nvSpPr>
        <p:spPr>
          <a:xfrm>
            <a:off x="3943350" y="3316604"/>
            <a:ext cx="1617345" cy="670560"/>
          </a:xfrm>
          <a:prstGeom prst="rect">
            <a:avLst/>
          </a:prstGeom>
        </p:spPr>
        <p:txBody>
          <a:bodyPr wrap="square" lIns="0" tIns="12700" rIns="0" bIns="0" rtlCol="0" vert="horz">
            <a:spAutoFit/>
          </a:bodyPr>
          <a:lstStyle/>
          <a:p>
            <a:pPr algn="r" marR="5080">
              <a:lnSpc>
                <a:spcPts val="2025"/>
              </a:lnSpc>
              <a:spcBef>
                <a:spcPts val="100"/>
              </a:spcBef>
            </a:pPr>
            <a:r>
              <a:rPr dirty="0" sz="1800" spc="-50">
                <a:solidFill>
                  <a:srgbClr val="FF0000"/>
                </a:solidFill>
                <a:latin typeface="MS Mincho"/>
                <a:cs typeface="MS Mincho"/>
              </a:rPr>
              <a:t>②</a:t>
            </a:r>
            <a:endParaRPr sz="1800">
              <a:latin typeface="MS Mincho"/>
              <a:cs typeface="MS Mincho"/>
            </a:endParaRPr>
          </a:p>
          <a:p>
            <a:pPr marL="12700">
              <a:lnSpc>
                <a:spcPts val="1040"/>
              </a:lnSpc>
            </a:pPr>
            <a:r>
              <a:rPr dirty="0" sz="1100" spc="-10">
                <a:solidFill>
                  <a:srgbClr val="FF0000"/>
                </a:solidFill>
                <a:latin typeface="Century"/>
                <a:cs typeface="Century"/>
              </a:rPr>
              <a:t>HIT</a:t>
            </a:r>
            <a:r>
              <a:rPr dirty="0" sz="1100" spc="-25">
                <a:solidFill>
                  <a:srgbClr val="FF0000"/>
                </a:solidFill>
                <a:latin typeface="MS Mincho"/>
                <a:cs typeface="MS Mincho"/>
              </a:rPr>
              <a:t>病名</a:t>
            </a:r>
            <a:endParaRPr sz="1100">
              <a:latin typeface="MS Mincho"/>
              <a:cs typeface="MS Mincho"/>
            </a:endParaRPr>
          </a:p>
          <a:p>
            <a:pPr marL="262255">
              <a:lnSpc>
                <a:spcPts val="2014"/>
              </a:lnSpc>
            </a:pPr>
            <a:r>
              <a:rPr dirty="0" sz="1800" spc="-50">
                <a:solidFill>
                  <a:srgbClr val="FF0000"/>
                </a:solidFill>
                <a:latin typeface="MS Mincho"/>
                <a:cs typeface="MS Mincho"/>
              </a:rPr>
              <a:t>①</a:t>
            </a:r>
            <a:endParaRPr sz="1800">
              <a:latin typeface="MS Mincho"/>
              <a:cs typeface="MS Mincho"/>
            </a:endParaRPr>
          </a:p>
        </p:txBody>
      </p:sp>
      <p:sp>
        <p:nvSpPr>
          <p:cNvPr id="7" name="object 7" descr=""/>
          <p:cNvSpPr txBox="1"/>
          <p:nvPr/>
        </p:nvSpPr>
        <p:spPr>
          <a:xfrm>
            <a:off x="3060192" y="2918459"/>
            <a:ext cx="416559" cy="368935"/>
          </a:xfrm>
          <a:prstGeom prst="rect">
            <a:avLst/>
          </a:prstGeom>
          <a:solidFill>
            <a:srgbClr val="FFFFFF"/>
          </a:solidFill>
        </p:spPr>
        <p:txBody>
          <a:bodyPr wrap="square" lIns="0" tIns="43815" rIns="0" bIns="0" rtlCol="0" vert="horz">
            <a:spAutoFit/>
          </a:bodyPr>
          <a:lstStyle/>
          <a:p>
            <a:pPr marL="91440">
              <a:lnSpc>
                <a:spcPct val="100000"/>
              </a:lnSpc>
              <a:spcBef>
                <a:spcPts val="345"/>
              </a:spcBef>
            </a:pPr>
            <a:r>
              <a:rPr dirty="0" sz="1800" spc="-50">
                <a:solidFill>
                  <a:srgbClr val="FF0000"/>
                </a:solidFill>
                <a:latin typeface="MS Mincho"/>
                <a:cs typeface="MS Mincho"/>
              </a:rPr>
              <a:t>③</a:t>
            </a:r>
            <a:endParaRPr sz="1800">
              <a:latin typeface="MS Mincho"/>
              <a:cs typeface="MS Mincho"/>
            </a:endParaRPr>
          </a:p>
        </p:txBody>
      </p:sp>
      <p:grpSp>
        <p:nvGrpSpPr>
          <p:cNvPr id="8" name="object 8" descr=""/>
          <p:cNvGrpSpPr/>
          <p:nvPr/>
        </p:nvGrpSpPr>
        <p:grpSpPr>
          <a:xfrm>
            <a:off x="1624583" y="2087879"/>
            <a:ext cx="4314825" cy="1807210"/>
            <a:chOff x="1624583" y="2087879"/>
            <a:chExt cx="4314825" cy="1807210"/>
          </a:xfrm>
        </p:grpSpPr>
        <p:pic>
          <p:nvPicPr>
            <p:cNvPr id="9" name="object 9" descr=""/>
            <p:cNvPicPr/>
            <p:nvPr/>
          </p:nvPicPr>
          <p:blipFill>
            <a:blip r:embed="rId3" cstate="print"/>
            <a:stretch>
              <a:fillRect/>
            </a:stretch>
          </p:blipFill>
          <p:spPr>
            <a:xfrm>
              <a:off x="4452366" y="3818381"/>
              <a:ext cx="216026" cy="76200"/>
            </a:xfrm>
            <a:prstGeom prst="rect">
              <a:avLst/>
            </a:prstGeom>
          </p:spPr>
        </p:pic>
        <p:pic>
          <p:nvPicPr>
            <p:cNvPr id="10" name="object 10" descr=""/>
            <p:cNvPicPr/>
            <p:nvPr/>
          </p:nvPicPr>
          <p:blipFill>
            <a:blip r:embed="rId3" cstate="print"/>
            <a:stretch>
              <a:fillRect/>
            </a:stretch>
          </p:blipFill>
          <p:spPr>
            <a:xfrm>
              <a:off x="3498341" y="3065525"/>
              <a:ext cx="216027" cy="76200"/>
            </a:xfrm>
            <a:prstGeom prst="rect">
              <a:avLst/>
            </a:prstGeom>
          </p:spPr>
        </p:pic>
        <p:sp>
          <p:nvSpPr>
            <p:cNvPr id="11" name="object 11" descr=""/>
            <p:cNvSpPr/>
            <p:nvPr/>
          </p:nvSpPr>
          <p:spPr>
            <a:xfrm>
              <a:off x="4530089" y="2811017"/>
              <a:ext cx="889000" cy="1057910"/>
            </a:xfrm>
            <a:custGeom>
              <a:avLst/>
              <a:gdLst/>
              <a:ahLst/>
              <a:cxnLst/>
              <a:rect l="l" t="t" r="r" b="b"/>
              <a:pathLst>
                <a:path w="889000" h="1057910">
                  <a:moveTo>
                    <a:pt x="472439" y="848106"/>
                  </a:moveTo>
                  <a:lnTo>
                    <a:pt x="475738" y="831806"/>
                  </a:lnTo>
                  <a:lnTo>
                    <a:pt x="484727" y="818483"/>
                  </a:lnTo>
                  <a:lnTo>
                    <a:pt x="498050" y="809494"/>
                  </a:lnTo>
                  <a:lnTo>
                    <a:pt x="514350" y="806196"/>
                  </a:lnTo>
                  <a:lnTo>
                    <a:pt x="846582" y="806196"/>
                  </a:lnTo>
                  <a:lnTo>
                    <a:pt x="862881" y="809494"/>
                  </a:lnTo>
                  <a:lnTo>
                    <a:pt x="876204" y="818483"/>
                  </a:lnTo>
                  <a:lnTo>
                    <a:pt x="885193" y="831806"/>
                  </a:lnTo>
                  <a:lnTo>
                    <a:pt x="888492" y="848106"/>
                  </a:lnTo>
                  <a:lnTo>
                    <a:pt x="888492" y="1015746"/>
                  </a:lnTo>
                  <a:lnTo>
                    <a:pt x="885193" y="1032045"/>
                  </a:lnTo>
                  <a:lnTo>
                    <a:pt x="876204" y="1045368"/>
                  </a:lnTo>
                  <a:lnTo>
                    <a:pt x="862881" y="1054357"/>
                  </a:lnTo>
                  <a:lnTo>
                    <a:pt x="846582" y="1057656"/>
                  </a:lnTo>
                  <a:lnTo>
                    <a:pt x="514350" y="1057656"/>
                  </a:lnTo>
                  <a:lnTo>
                    <a:pt x="498050" y="1054357"/>
                  </a:lnTo>
                  <a:lnTo>
                    <a:pt x="484727" y="1045368"/>
                  </a:lnTo>
                  <a:lnTo>
                    <a:pt x="475738" y="1032045"/>
                  </a:lnTo>
                  <a:lnTo>
                    <a:pt x="472439" y="1015746"/>
                  </a:lnTo>
                  <a:lnTo>
                    <a:pt x="472439" y="848106"/>
                  </a:lnTo>
                  <a:close/>
                </a:path>
                <a:path w="889000" h="1057910">
                  <a:moveTo>
                    <a:pt x="0" y="0"/>
                  </a:moveTo>
                  <a:lnTo>
                    <a:pt x="137413" y="90297"/>
                  </a:lnTo>
                </a:path>
                <a:path w="889000" h="1057910">
                  <a:moveTo>
                    <a:pt x="0" y="803910"/>
                  </a:moveTo>
                  <a:lnTo>
                    <a:pt x="190246" y="623316"/>
                  </a:lnTo>
                </a:path>
              </a:pathLst>
            </a:custGeom>
            <a:ln w="19050">
              <a:solidFill>
                <a:srgbClr val="FF0000"/>
              </a:solidFill>
            </a:ln>
          </p:spPr>
          <p:txBody>
            <a:bodyPr wrap="square" lIns="0" tIns="0" rIns="0" bIns="0" rtlCol="0"/>
            <a:lstStyle/>
            <a:p/>
          </p:txBody>
        </p:sp>
        <p:pic>
          <p:nvPicPr>
            <p:cNvPr id="12" name="object 12" descr=""/>
            <p:cNvPicPr/>
            <p:nvPr/>
          </p:nvPicPr>
          <p:blipFill>
            <a:blip r:embed="rId4" cstate="print"/>
            <a:stretch>
              <a:fillRect/>
            </a:stretch>
          </p:blipFill>
          <p:spPr>
            <a:xfrm>
              <a:off x="1624583" y="2087879"/>
              <a:ext cx="4314444" cy="230124"/>
            </a:xfrm>
            <a:prstGeom prst="rect">
              <a:avLst/>
            </a:prstGeom>
          </p:spPr>
        </p:pic>
      </p:grpSp>
      <p:sp>
        <p:nvSpPr>
          <p:cNvPr id="13" name="object 13"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4506467"/>
            <a:ext cx="4320540" cy="3253740"/>
          </a:xfrm>
          <a:prstGeom prst="rect">
            <a:avLst/>
          </a:prstGeom>
        </p:spPr>
      </p:pic>
      <p:grpSp>
        <p:nvGrpSpPr>
          <p:cNvPr id="3" name="object 3" descr=""/>
          <p:cNvGrpSpPr/>
          <p:nvPr/>
        </p:nvGrpSpPr>
        <p:grpSpPr>
          <a:xfrm>
            <a:off x="1620011" y="1446275"/>
            <a:ext cx="4320540" cy="1780539"/>
            <a:chOff x="1620011" y="1446275"/>
            <a:chExt cx="4320540" cy="1780539"/>
          </a:xfrm>
        </p:grpSpPr>
        <p:pic>
          <p:nvPicPr>
            <p:cNvPr id="4" name="object 4" descr=""/>
            <p:cNvPicPr/>
            <p:nvPr/>
          </p:nvPicPr>
          <p:blipFill>
            <a:blip r:embed="rId3" cstate="print"/>
            <a:stretch>
              <a:fillRect/>
            </a:stretch>
          </p:blipFill>
          <p:spPr>
            <a:xfrm>
              <a:off x="1620011" y="1447799"/>
              <a:ext cx="4320540" cy="1778507"/>
            </a:xfrm>
            <a:prstGeom prst="rect">
              <a:avLst/>
            </a:prstGeom>
          </p:spPr>
        </p:pic>
        <p:sp>
          <p:nvSpPr>
            <p:cNvPr id="5" name="object 5" descr=""/>
            <p:cNvSpPr/>
            <p:nvPr/>
          </p:nvSpPr>
          <p:spPr>
            <a:xfrm>
              <a:off x="5574029" y="2186177"/>
              <a:ext cx="347980" cy="268605"/>
            </a:xfrm>
            <a:custGeom>
              <a:avLst/>
              <a:gdLst/>
              <a:ahLst/>
              <a:cxnLst/>
              <a:rect l="l" t="t" r="r" b="b"/>
              <a:pathLst>
                <a:path w="347979" h="268605">
                  <a:moveTo>
                    <a:pt x="0" y="44703"/>
                  </a:moveTo>
                  <a:lnTo>
                    <a:pt x="3520" y="27324"/>
                  </a:lnTo>
                  <a:lnTo>
                    <a:pt x="13112" y="13112"/>
                  </a:lnTo>
                  <a:lnTo>
                    <a:pt x="27324" y="3520"/>
                  </a:lnTo>
                  <a:lnTo>
                    <a:pt x="44704" y="0"/>
                  </a:lnTo>
                  <a:lnTo>
                    <a:pt x="302768" y="0"/>
                  </a:lnTo>
                  <a:lnTo>
                    <a:pt x="320147" y="3520"/>
                  </a:lnTo>
                  <a:lnTo>
                    <a:pt x="334359" y="13112"/>
                  </a:lnTo>
                  <a:lnTo>
                    <a:pt x="343951" y="27324"/>
                  </a:lnTo>
                  <a:lnTo>
                    <a:pt x="347472" y="44703"/>
                  </a:lnTo>
                  <a:lnTo>
                    <a:pt x="347472" y="223520"/>
                  </a:lnTo>
                  <a:lnTo>
                    <a:pt x="343951" y="240899"/>
                  </a:lnTo>
                  <a:lnTo>
                    <a:pt x="334359" y="255111"/>
                  </a:lnTo>
                  <a:lnTo>
                    <a:pt x="320147" y="264703"/>
                  </a:lnTo>
                  <a:lnTo>
                    <a:pt x="302768" y="268224"/>
                  </a:lnTo>
                  <a:lnTo>
                    <a:pt x="44704" y="268224"/>
                  </a:lnTo>
                  <a:lnTo>
                    <a:pt x="27324" y="264703"/>
                  </a:lnTo>
                  <a:lnTo>
                    <a:pt x="13112" y="255111"/>
                  </a:lnTo>
                  <a:lnTo>
                    <a:pt x="3520" y="240899"/>
                  </a:lnTo>
                  <a:lnTo>
                    <a:pt x="0" y="223520"/>
                  </a:lnTo>
                  <a:lnTo>
                    <a:pt x="0" y="44703"/>
                  </a:lnTo>
                  <a:close/>
                </a:path>
              </a:pathLst>
            </a:custGeom>
            <a:ln w="19050">
              <a:solidFill>
                <a:srgbClr val="FF0000"/>
              </a:solidFill>
            </a:ln>
          </p:spPr>
          <p:txBody>
            <a:bodyPr wrap="square" lIns="0" tIns="0" rIns="0" bIns="0" rtlCol="0"/>
            <a:lstStyle/>
            <a:p/>
          </p:txBody>
        </p:sp>
        <p:pic>
          <p:nvPicPr>
            <p:cNvPr id="6" name="object 6" descr=""/>
            <p:cNvPicPr/>
            <p:nvPr/>
          </p:nvPicPr>
          <p:blipFill>
            <a:blip r:embed="rId4" cstate="print"/>
            <a:stretch>
              <a:fillRect/>
            </a:stretch>
          </p:blipFill>
          <p:spPr>
            <a:xfrm>
              <a:off x="1624583" y="1446275"/>
              <a:ext cx="4315968" cy="230124"/>
            </a:xfrm>
            <a:prstGeom prst="rect">
              <a:avLst/>
            </a:prstGeom>
          </p:spPr>
        </p:pic>
      </p:grpSp>
      <p:sp>
        <p:nvSpPr>
          <p:cNvPr id="7" name="object 7" descr=""/>
          <p:cNvSpPr txBox="1"/>
          <p:nvPr/>
        </p:nvSpPr>
        <p:spPr>
          <a:xfrm>
            <a:off x="1158951" y="1130045"/>
            <a:ext cx="1846580" cy="193675"/>
          </a:xfrm>
          <a:prstGeom prst="rect">
            <a:avLst/>
          </a:prstGeom>
        </p:spPr>
        <p:txBody>
          <a:bodyPr wrap="square" lIns="0" tIns="12700" rIns="0" bIns="0" rtlCol="0" vert="horz">
            <a:spAutoFit/>
          </a:bodyPr>
          <a:lstStyle/>
          <a:p>
            <a:pPr marL="12700">
              <a:lnSpc>
                <a:spcPct val="100000"/>
              </a:lnSpc>
              <a:spcBef>
                <a:spcPts val="100"/>
              </a:spcBef>
            </a:pPr>
            <a:r>
              <a:rPr dirty="0" sz="1100" spc="-10">
                <a:latin typeface="MS Mincho"/>
                <a:cs typeface="MS Mincho"/>
              </a:rPr>
              <a:t>「詳細」画面にもどったら、</a:t>
            </a:r>
            <a:endParaRPr sz="1100">
              <a:latin typeface="MS Mincho"/>
              <a:cs typeface="MS Mincho"/>
            </a:endParaRPr>
          </a:p>
        </p:txBody>
      </p:sp>
      <p:sp>
        <p:nvSpPr>
          <p:cNvPr id="8" name="object 8" descr=""/>
          <p:cNvSpPr txBox="1"/>
          <p:nvPr/>
        </p:nvSpPr>
        <p:spPr>
          <a:xfrm>
            <a:off x="3431540" y="1130045"/>
            <a:ext cx="2823845"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をクリックして次のレセプトへ移動します。</a:t>
            </a:r>
            <a:endParaRPr sz="1100">
              <a:latin typeface="MS Mincho"/>
              <a:cs typeface="MS Mincho"/>
            </a:endParaRPr>
          </a:p>
        </p:txBody>
      </p:sp>
      <p:sp>
        <p:nvSpPr>
          <p:cNvPr id="9" name="object 9" descr=""/>
          <p:cNvSpPr txBox="1"/>
          <p:nvPr/>
        </p:nvSpPr>
        <p:spPr>
          <a:xfrm>
            <a:off x="1158951" y="3445865"/>
            <a:ext cx="5054600" cy="8655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自動再点検が実行されるので、少し時間がかかります。自動再点検は変更されたチェックデータをもとに行われます。</a:t>
            </a:r>
            <a:endParaRPr sz="1100">
              <a:latin typeface="MS Mincho"/>
              <a:cs typeface="MS Mincho"/>
            </a:endParaRPr>
          </a:p>
          <a:p>
            <a:pPr>
              <a:lnSpc>
                <a:spcPct val="100000"/>
              </a:lnSpc>
              <a:spcBef>
                <a:spcPts val="550"/>
              </a:spcBef>
            </a:pPr>
            <a:endParaRPr sz="1100">
              <a:latin typeface="MS Mincho"/>
              <a:cs typeface="MS Mincho"/>
            </a:endParaRPr>
          </a:p>
          <a:p>
            <a:pPr marL="12700">
              <a:lnSpc>
                <a:spcPct val="100000"/>
              </a:lnSpc>
            </a:pPr>
            <a:r>
              <a:rPr dirty="0" sz="1100" spc="-20">
                <a:latin typeface="MS Mincho"/>
                <a:cs typeface="MS Mincho"/>
              </a:rPr>
              <a:t>次のレセプトが表示されます。</a:t>
            </a:r>
            <a:endParaRPr sz="1100">
              <a:latin typeface="MS Mincho"/>
              <a:cs typeface="MS Mincho"/>
            </a:endParaRPr>
          </a:p>
        </p:txBody>
      </p:sp>
      <p:sp>
        <p:nvSpPr>
          <p:cNvPr id="10" name="object 10" descr=""/>
          <p:cNvSpPr txBox="1"/>
          <p:nvPr/>
        </p:nvSpPr>
        <p:spPr>
          <a:xfrm>
            <a:off x="1158951" y="7958683"/>
            <a:ext cx="5237480" cy="1493520"/>
          </a:xfrm>
          <a:prstGeom prst="rect">
            <a:avLst/>
          </a:prstGeom>
        </p:spPr>
        <p:txBody>
          <a:bodyPr wrap="square" lIns="0" tIns="12700" rIns="0" bIns="0" rtlCol="0" vert="horz">
            <a:spAutoFit/>
          </a:bodyPr>
          <a:lstStyle/>
          <a:p>
            <a:pPr marL="12700" marR="46990">
              <a:lnSpc>
                <a:spcPct val="125099"/>
              </a:lnSpc>
              <a:spcBef>
                <a:spcPts val="100"/>
              </a:spcBef>
            </a:pPr>
            <a:r>
              <a:rPr dirty="0" sz="1100" spc="-15">
                <a:latin typeface="MS Mincho"/>
                <a:cs typeface="MS Mincho"/>
              </a:rPr>
              <a:t>「急性肺炎」の病名があるのに、</a:t>
            </a:r>
            <a:r>
              <a:rPr dirty="0" sz="1100" spc="-15" b="1">
                <a:latin typeface="MS Mincho"/>
                <a:cs typeface="MS Mincho"/>
              </a:rPr>
              <a:t>セフキソン静注用</a:t>
            </a:r>
            <a:r>
              <a:rPr dirty="0" sz="1100" b="1">
                <a:latin typeface="MS Mincho"/>
                <a:cs typeface="MS Mincho"/>
              </a:rPr>
              <a:t>１ｇ</a:t>
            </a:r>
            <a:r>
              <a:rPr dirty="0" sz="1100" spc="-20">
                <a:latin typeface="MS Mincho"/>
                <a:cs typeface="MS Mincho"/>
              </a:rPr>
              <a:t>が不合格になっています。</a:t>
            </a:r>
            <a:r>
              <a:rPr dirty="0" sz="1100" spc="-15">
                <a:latin typeface="MS Mincho"/>
                <a:cs typeface="MS Mincho"/>
              </a:rPr>
              <a:t>これはチェックデータのせいではなく、</a:t>
            </a:r>
            <a:r>
              <a:rPr dirty="0" sz="1100" spc="-15" b="1">
                <a:latin typeface="MS Mincho"/>
                <a:cs typeface="MS Mincho"/>
              </a:rPr>
              <a:t>セフキソン静注用</a:t>
            </a:r>
            <a:r>
              <a:rPr dirty="0" sz="1100" b="1">
                <a:latin typeface="MS Mincho"/>
                <a:cs typeface="MS Mincho"/>
              </a:rPr>
              <a:t>１ｇ</a:t>
            </a:r>
            <a:r>
              <a:rPr dirty="0" sz="1100" spc="-15">
                <a:latin typeface="MS Mincho"/>
                <a:cs typeface="MS Mincho"/>
              </a:rPr>
              <a:t>の算定日が</a:t>
            </a:r>
            <a:r>
              <a:rPr dirty="0" sz="1100" spc="-10">
                <a:latin typeface="Yu Mincho"/>
                <a:cs typeface="Yu Mincho"/>
              </a:rPr>
              <a:t>7</a:t>
            </a:r>
            <a:r>
              <a:rPr dirty="0" sz="1100">
                <a:latin typeface="MS Mincho"/>
                <a:cs typeface="MS Mincho"/>
              </a:rPr>
              <a:t>月</a:t>
            </a:r>
            <a:r>
              <a:rPr dirty="0" sz="1100" spc="-10">
                <a:latin typeface="Yu Mincho"/>
                <a:cs typeface="Yu Mincho"/>
              </a:rPr>
              <a:t>25</a:t>
            </a:r>
            <a:r>
              <a:rPr dirty="0" sz="1100" spc="-50">
                <a:latin typeface="MS Mincho"/>
                <a:cs typeface="MS Mincho"/>
              </a:rPr>
              <a:t>日</a:t>
            </a:r>
            <a:r>
              <a:rPr dirty="0" sz="1100" spc="-15">
                <a:latin typeface="MS Mincho"/>
                <a:cs typeface="MS Mincho"/>
              </a:rPr>
              <a:t>なのに、「急性肺炎」の診療開始日が翌日の</a:t>
            </a:r>
            <a:r>
              <a:rPr dirty="0" sz="1100" spc="-10">
                <a:latin typeface="Yu Mincho"/>
                <a:cs typeface="Yu Mincho"/>
              </a:rPr>
              <a:t>7</a:t>
            </a:r>
            <a:r>
              <a:rPr dirty="0" sz="1100">
                <a:latin typeface="MS Mincho"/>
                <a:cs typeface="MS Mincho"/>
              </a:rPr>
              <a:t>月</a:t>
            </a:r>
            <a:r>
              <a:rPr dirty="0" sz="1100" spc="-10">
                <a:latin typeface="Yu Mincho"/>
                <a:cs typeface="Yu Mincho"/>
              </a:rPr>
              <a:t>26</a:t>
            </a:r>
            <a:r>
              <a:rPr dirty="0" sz="1100" spc="-20">
                <a:latin typeface="MS Mincho"/>
                <a:cs typeface="MS Mincho"/>
              </a:rPr>
              <a:t>日になっているためです。</a:t>
            </a:r>
            <a:endParaRPr sz="1100">
              <a:latin typeface="MS Mincho"/>
              <a:cs typeface="MS Mincho"/>
            </a:endParaRPr>
          </a:p>
          <a:p>
            <a:pPr marL="12700" marR="5080">
              <a:lnSpc>
                <a:spcPct val="124500"/>
              </a:lnSpc>
              <a:spcBef>
                <a:spcPts val="15"/>
              </a:spcBef>
            </a:pPr>
            <a:r>
              <a:rPr dirty="0" sz="1100" spc="-5">
                <a:latin typeface="Yu Mincho"/>
                <a:cs typeface="Yu Mincho"/>
              </a:rPr>
              <a:t>チェックアイＤＸ </a:t>
            </a:r>
            <a:r>
              <a:rPr dirty="0" sz="1100" spc="-20">
                <a:latin typeface="MS Mincho"/>
                <a:cs typeface="MS Mincho"/>
              </a:rPr>
              <a:t>はこのように算定日と診療開始日の不一致も検出することができます。</a:t>
            </a:r>
            <a:endParaRPr sz="1100">
              <a:latin typeface="MS Mincho"/>
              <a:cs typeface="MS Mincho"/>
            </a:endParaRPr>
          </a:p>
          <a:p>
            <a:pPr marL="12700" marR="10160">
              <a:lnSpc>
                <a:spcPct val="124500"/>
              </a:lnSpc>
              <a:spcBef>
                <a:spcPts val="15"/>
              </a:spcBef>
              <a:tabLst>
                <a:tab pos="5078730" algn="l"/>
              </a:tabLst>
            </a:pPr>
            <a:r>
              <a:rPr dirty="0" sz="1100">
                <a:latin typeface="MS Mincho"/>
                <a:cs typeface="MS Mincho"/>
              </a:rPr>
              <a:t>このレセプトは正しく</a:t>
            </a:r>
            <a:r>
              <a:rPr dirty="0" sz="1100" spc="-15">
                <a:latin typeface="MS Mincho"/>
                <a:cs typeface="MS Mincho"/>
              </a:rPr>
              <a:t>判</a:t>
            </a:r>
            <a:r>
              <a:rPr dirty="0" sz="1100">
                <a:latin typeface="MS Mincho"/>
                <a:cs typeface="MS Mincho"/>
              </a:rPr>
              <a:t>定さ</a:t>
            </a:r>
            <a:r>
              <a:rPr dirty="0" sz="1100" spc="-15">
                <a:latin typeface="MS Mincho"/>
                <a:cs typeface="MS Mincho"/>
              </a:rPr>
              <a:t>れ</a:t>
            </a:r>
            <a:r>
              <a:rPr dirty="0" sz="1100">
                <a:latin typeface="MS Mincho"/>
                <a:cs typeface="MS Mincho"/>
              </a:rPr>
              <a:t>てお</a:t>
            </a:r>
            <a:r>
              <a:rPr dirty="0" sz="1100" spc="-15">
                <a:latin typeface="MS Mincho"/>
                <a:cs typeface="MS Mincho"/>
              </a:rPr>
              <a:t>り</a:t>
            </a:r>
            <a:r>
              <a:rPr dirty="0" sz="1100">
                <a:latin typeface="MS Mincho"/>
                <a:cs typeface="MS Mincho"/>
              </a:rPr>
              <a:t>、設</a:t>
            </a:r>
            <a:r>
              <a:rPr dirty="0" sz="1100" spc="-15">
                <a:latin typeface="MS Mincho"/>
                <a:cs typeface="MS Mincho"/>
              </a:rPr>
              <a:t>定</a:t>
            </a:r>
            <a:r>
              <a:rPr dirty="0" sz="1100">
                <a:latin typeface="MS Mincho"/>
                <a:cs typeface="MS Mincho"/>
              </a:rPr>
              <a:t>を変</a:t>
            </a:r>
            <a:r>
              <a:rPr dirty="0" sz="1100" spc="-15">
                <a:latin typeface="MS Mincho"/>
                <a:cs typeface="MS Mincho"/>
              </a:rPr>
              <a:t>更</a:t>
            </a:r>
            <a:r>
              <a:rPr dirty="0" sz="1100">
                <a:latin typeface="MS Mincho"/>
                <a:cs typeface="MS Mincho"/>
              </a:rPr>
              <a:t>する</a:t>
            </a:r>
            <a:r>
              <a:rPr dirty="0" sz="1100" spc="-15">
                <a:latin typeface="MS Mincho"/>
                <a:cs typeface="MS Mincho"/>
              </a:rPr>
              <a:t>必</a:t>
            </a:r>
            <a:r>
              <a:rPr dirty="0" sz="1100">
                <a:latin typeface="MS Mincho"/>
                <a:cs typeface="MS Mincho"/>
              </a:rPr>
              <a:t>要が</a:t>
            </a:r>
            <a:r>
              <a:rPr dirty="0" sz="1100" spc="-15">
                <a:latin typeface="MS Mincho"/>
                <a:cs typeface="MS Mincho"/>
              </a:rPr>
              <a:t>な</a:t>
            </a:r>
            <a:r>
              <a:rPr dirty="0" sz="1100">
                <a:latin typeface="MS Mincho"/>
                <a:cs typeface="MS Mincho"/>
              </a:rPr>
              <a:t>いの</a:t>
            </a:r>
            <a:r>
              <a:rPr dirty="0" sz="1100" spc="-15">
                <a:latin typeface="MS Mincho"/>
                <a:cs typeface="MS Mincho"/>
              </a:rPr>
              <a:t>で</a:t>
            </a:r>
            <a:r>
              <a:rPr dirty="0" sz="1100" spc="-50">
                <a:latin typeface="MS Mincho"/>
                <a:cs typeface="MS Mincho"/>
              </a:rPr>
              <a:t>、</a:t>
            </a:r>
            <a:r>
              <a:rPr dirty="0" sz="1100">
                <a:latin typeface="MS Mincho"/>
                <a:cs typeface="MS Mincho"/>
              </a:rPr>
              <a:t>	</a:t>
            </a:r>
            <a:r>
              <a:rPr dirty="0" sz="1100" spc="-50">
                <a:latin typeface="MS Mincho"/>
                <a:cs typeface="MS Mincho"/>
              </a:rPr>
              <a:t>を</a:t>
            </a:r>
            <a:r>
              <a:rPr dirty="0" sz="1100">
                <a:latin typeface="MS Mincho"/>
                <a:cs typeface="MS Mincho"/>
              </a:rPr>
              <a:t>クリッ</a:t>
            </a:r>
            <a:r>
              <a:rPr dirty="0" sz="1100" spc="-15">
                <a:latin typeface="MS Mincho"/>
                <a:cs typeface="MS Mincho"/>
              </a:rPr>
              <a:t>ク</a:t>
            </a:r>
            <a:r>
              <a:rPr dirty="0" sz="1100">
                <a:latin typeface="MS Mincho"/>
                <a:cs typeface="MS Mincho"/>
              </a:rPr>
              <a:t>して</a:t>
            </a:r>
            <a:r>
              <a:rPr dirty="0" sz="1100" spc="-15">
                <a:latin typeface="MS Mincho"/>
                <a:cs typeface="MS Mincho"/>
              </a:rPr>
              <a:t>次</a:t>
            </a:r>
            <a:r>
              <a:rPr dirty="0" sz="1100">
                <a:latin typeface="MS Mincho"/>
                <a:cs typeface="MS Mincho"/>
              </a:rPr>
              <a:t>のレ</a:t>
            </a:r>
            <a:r>
              <a:rPr dirty="0" sz="1100" spc="-15">
                <a:latin typeface="MS Mincho"/>
                <a:cs typeface="MS Mincho"/>
              </a:rPr>
              <a:t>セプ</a:t>
            </a:r>
            <a:r>
              <a:rPr dirty="0" sz="1100">
                <a:latin typeface="MS Mincho"/>
                <a:cs typeface="MS Mincho"/>
              </a:rPr>
              <a:t>トへ移</a:t>
            </a:r>
            <a:r>
              <a:rPr dirty="0" sz="1100" spc="-15">
                <a:latin typeface="MS Mincho"/>
                <a:cs typeface="MS Mincho"/>
              </a:rPr>
              <a:t>動</a:t>
            </a:r>
            <a:r>
              <a:rPr dirty="0" sz="1100">
                <a:latin typeface="MS Mincho"/>
                <a:cs typeface="MS Mincho"/>
              </a:rPr>
              <a:t>しま</a:t>
            </a:r>
            <a:r>
              <a:rPr dirty="0" sz="1100" spc="-15">
                <a:latin typeface="MS Mincho"/>
                <a:cs typeface="MS Mincho"/>
              </a:rPr>
              <a:t>す</a:t>
            </a:r>
            <a:r>
              <a:rPr dirty="0" sz="1100" spc="-50">
                <a:latin typeface="MS Mincho"/>
                <a:cs typeface="MS Mincho"/>
              </a:rPr>
              <a:t>。</a:t>
            </a:r>
            <a:endParaRPr sz="1100">
              <a:latin typeface="MS Mincho"/>
              <a:cs typeface="MS Mincho"/>
            </a:endParaRPr>
          </a:p>
        </p:txBody>
      </p:sp>
      <p:pic>
        <p:nvPicPr>
          <p:cNvPr id="11" name="object 11" descr=""/>
          <p:cNvPicPr/>
          <p:nvPr/>
        </p:nvPicPr>
        <p:blipFill>
          <a:blip r:embed="rId5" cstate="print"/>
          <a:stretch>
            <a:fillRect/>
          </a:stretch>
        </p:blipFill>
        <p:spPr>
          <a:xfrm>
            <a:off x="3041502" y="1111971"/>
            <a:ext cx="326206" cy="239853"/>
          </a:xfrm>
          <a:prstGeom prst="rect">
            <a:avLst/>
          </a:prstGeom>
        </p:spPr>
      </p:pic>
      <p:pic>
        <p:nvPicPr>
          <p:cNvPr id="12" name="object 12" descr=""/>
          <p:cNvPicPr/>
          <p:nvPr/>
        </p:nvPicPr>
        <p:blipFill>
          <a:blip r:embed="rId5" cstate="print"/>
          <a:stretch>
            <a:fillRect/>
          </a:stretch>
        </p:blipFill>
        <p:spPr>
          <a:xfrm>
            <a:off x="5851758" y="9032199"/>
            <a:ext cx="326206" cy="239853"/>
          </a:xfrm>
          <a:prstGeom prst="rect">
            <a:avLst/>
          </a:prstGeom>
        </p:spPr>
      </p:pic>
      <p:grpSp>
        <p:nvGrpSpPr>
          <p:cNvPr id="13" name="object 13" descr=""/>
          <p:cNvGrpSpPr/>
          <p:nvPr/>
        </p:nvGrpSpPr>
        <p:grpSpPr>
          <a:xfrm>
            <a:off x="1252347" y="6452996"/>
            <a:ext cx="4521200" cy="574675"/>
            <a:chOff x="1252347" y="6452996"/>
            <a:chExt cx="4521200" cy="574675"/>
          </a:xfrm>
        </p:grpSpPr>
        <p:sp>
          <p:nvSpPr>
            <p:cNvPr id="14" name="object 14" descr=""/>
            <p:cNvSpPr/>
            <p:nvPr/>
          </p:nvSpPr>
          <p:spPr>
            <a:xfrm>
              <a:off x="1520190" y="6462521"/>
              <a:ext cx="1858010" cy="108585"/>
            </a:xfrm>
            <a:custGeom>
              <a:avLst/>
              <a:gdLst/>
              <a:ahLst/>
              <a:cxnLst/>
              <a:rect l="l" t="t" r="r" b="b"/>
              <a:pathLst>
                <a:path w="1858010" h="108584">
                  <a:moveTo>
                    <a:pt x="0" y="18034"/>
                  </a:moveTo>
                  <a:lnTo>
                    <a:pt x="1424" y="11037"/>
                  </a:lnTo>
                  <a:lnTo>
                    <a:pt x="5302" y="5302"/>
                  </a:lnTo>
                  <a:lnTo>
                    <a:pt x="11037" y="1424"/>
                  </a:lnTo>
                  <a:lnTo>
                    <a:pt x="18034" y="0"/>
                  </a:lnTo>
                  <a:lnTo>
                    <a:pt x="1839722" y="0"/>
                  </a:lnTo>
                  <a:lnTo>
                    <a:pt x="1846718" y="1424"/>
                  </a:lnTo>
                  <a:lnTo>
                    <a:pt x="1852453" y="5302"/>
                  </a:lnTo>
                  <a:lnTo>
                    <a:pt x="1856331" y="11037"/>
                  </a:lnTo>
                  <a:lnTo>
                    <a:pt x="1857756" y="18034"/>
                  </a:lnTo>
                  <a:lnTo>
                    <a:pt x="1857756" y="90170"/>
                  </a:lnTo>
                  <a:lnTo>
                    <a:pt x="1856331" y="97166"/>
                  </a:lnTo>
                  <a:lnTo>
                    <a:pt x="1852453" y="102901"/>
                  </a:lnTo>
                  <a:lnTo>
                    <a:pt x="1846718" y="106779"/>
                  </a:lnTo>
                  <a:lnTo>
                    <a:pt x="1839722" y="108203"/>
                  </a:lnTo>
                  <a:lnTo>
                    <a:pt x="18034" y="108203"/>
                  </a:lnTo>
                  <a:lnTo>
                    <a:pt x="11037" y="106779"/>
                  </a:lnTo>
                  <a:lnTo>
                    <a:pt x="5302" y="102901"/>
                  </a:lnTo>
                  <a:lnTo>
                    <a:pt x="1424" y="97166"/>
                  </a:lnTo>
                  <a:lnTo>
                    <a:pt x="0" y="90170"/>
                  </a:lnTo>
                  <a:lnTo>
                    <a:pt x="0" y="18034"/>
                  </a:lnTo>
                  <a:close/>
                </a:path>
              </a:pathLst>
            </a:custGeom>
            <a:ln w="19050">
              <a:solidFill>
                <a:srgbClr val="FF0000"/>
              </a:solidFill>
            </a:ln>
          </p:spPr>
          <p:txBody>
            <a:bodyPr wrap="square" lIns="0" tIns="0" rIns="0" bIns="0" rtlCol="0"/>
            <a:lstStyle/>
            <a:p/>
          </p:txBody>
        </p:sp>
        <p:pic>
          <p:nvPicPr>
            <p:cNvPr id="15" name="object 15" descr=""/>
            <p:cNvPicPr/>
            <p:nvPr/>
          </p:nvPicPr>
          <p:blipFill>
            <a:blip r:embed="rId6" cstate="print"/>
            <a:stretch>
              <a:fillRect/>
            </a:stretch>
          </p:blipFill>
          <p:spPr>
            <a:xfrm>
              <a:off x="1261872" y="6694944"/>
              <a:ext cx="4498004" cy="322029"/>
            </a:xfrm>
            <a:prstGeom prst="rect">
              <a:avLst/>
            </a:prstGeom>
          </p:spPr>
        </p:pic>
        <p:sp>
          <p:nvSpPr>
            <p:cNvPr id="16" name="object 16" descr=""/>
            <p:cNvSpPr/>
            <p:nvPr/>
          </p:nvSpPr>
          <p:spPr>
            <a:xfrm>
              <a:off x="1257109" y="6690105"/>
              <a:ext cx="4511675" cy="332740"/>
            </a:xfrm>
            <a:custGeom>
              <a:avLst/>
              <a:gdLst/>
              <a:ahLst/>
              <a:cxnLst/>
              <a:rect l="l" t="t" r="r" b="b"/>
              <a:pathLst>
                <a:path w="4511675" h="332740">
                  <a:moveTo>
                    <a:pt x="0" y="332613"/>
                  </a:moveTo>
                  <a:lnTo>
                    <a:pt x="4511421" y="332613"/>
                  </a:lnTo>
                  <a:lnTo>
                    <a:pt x="4511421" y="0"/>
                  </a:lnTo>
                  <a:lnTo>
                    <a:pt x="0" y="0"/>
                  </a:lnTo>
                  <a:lnTo>
                    <a:pt x="0" y="332613"/>
                  </a:lnTo>
                  <a:close/>
                </a:path>
              </a:pathLst>
            </a:custGeom>
            <a:ln w="9525">
              <a:solidFill>
                <a:srgbClr val="FF0000"/>
              </a:solidFill>
            </a:ln>
          </p:spPr>
          <p:txBody>
            <a:bodyPr wrap="square" lIns="0" tIns="0" rIns="0" bIns="0" rtlCol="0"/>
            <a:lstStyle/>
            <a:p/>
          </p:txBody>
        </p:sp>
        <p:pic>
          <p:nvPicPr>
            <p:cNvPr id="17" name="object 17" descr=""/>
            <p:cNvPicPr/>
            <p:nvPr/>
          </p:nvPicPr>
          <p:blipFill>
            <a:blip r:embed="rId7" cstate="print"/>
            <a:stretch>
              <a:fillRect/>
            </a:stretch>
          </p:blipFill>
          <p:spPr>
            <a:xfrm>
              <a:off x="2410205" y="6570725"/>
              <a:ext cx="76200" cy="125095"/>
            </a:xfrm>
            <a:prstGeom prst="rect">
              <a:avLst/>
            </a:prstGeom>
          </p:spPr>
        </p:pic>
      </p:grpSp>
      <p:pic>
        <p:nvPicPr>
          <p:cNvPr id="18" name="object 18" descr=""/>
          <p:cNvPicPr/>
          <p:nvPr/>
        </p:nvPicPr>
        <p:blipFill>
          <a:blip r:embed="rId4" cstate="print"/>
          <a:stretch>
            <a:fillRect/>
          </a:stretch>
        </p:blipFill>
        <p:spPr>
          <a:xfrm>
            <a:off x="1624583" y="4506467"/>
            <a:ext cx="4315968" cy="228600"/>
          </a:xfrm>
          <a:prstGeom prst="rect">
            <a:avLst/>
          </a:prstGeom>
        </p:spPr>
      </p:pic>
      <p:sp>
        <p:nvSpPr>
          <p:cNvPr id="19" name="object 19"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6688835"/>
            <a:ext cx="4320540" cy="3253740"/>
          </a:xfrm>
          <a:prstGeom prst="rect">
            <a:avLst/>
          </a:prstGeom>
        </p:spPr>
      </p:pic>
      <p:grpSp>
        <p:nvGrpSpPr>
          <p:cNvPr id="3" name="object 3" descr=""/>
          <p:cNvGrpSpPr/>
          <p:nvPr/>
        </p:nvGrpSpPr>
        <p:grpSpPr>
          <a:xfrm>
            <a:off x="1620011" y="2705099"/>
            <a:ext cx="4320540" cy="3253740"/>
            <a:chOff x="1620011" y="2705099"/>
            <a:chExt cx="4320540" cy="3253740"/>
          </a:xfrm>
        </p:grpSpPr>
        <p:pic>
          <p:nvPicPr>
            <p:cNvPr id="4" name="object 4" descr=""/>
            <p:cNvPicPr/>
            <p:nvPr/>
          </p:nvPicPr>
          <p:blipFill>
            <a:blip r:embed="rId3" cstate="print"/>
            <a:stretch>
              <a:fillRect/>
            </a:stretch>
          </p:blipFill>
          <p:spPr>
            <a:xfrm>
              <a:off x="1620011" y="2705099"/>
              <a:ext cx="4320540" cy="3253740"/>
            </a:xfrm>
            <a:prstGeom prst="rect">
              <a:avLst/>
            </a:prstGeom>
          </p:spPr>
        </p:pic>
        <p:sp>
          <p:nvSpPr>
            <p:cNvPr id="5" name="object 5" descr=""/>
            <p:cNvSpPr/>
            <p:nvPr/>
          </p:nvSpPr>
          <p:spPr>
            <a:xfrm>
              <a:off x="3435857" y="3760469"/>
              <a:ext cx="1943100" cy="147955"/>
            </a:xfrm>
            <a:custGeom>
              <a:avLst/>
              <a:gdLst/>
              <a:ahLst/>
              <a:cxnLst/>
              <a:rect l="l" t="t" r="r" b="b"/>
              <a:pathLst>
                <a:path w="1943100" h="147954">
                  <a:moveTo>
                    <a:pt x="0" y="24638"/>
                  </a:moveTo>
                  <a:lnTo>
                    <a:pt x="1938" y="15055"/>
                  </a:lnTo>
                  <a:lnTo>
                    <a:pt x="7223" y="7223"/>
                  </a:lnTo>
                  <a:lnTo>
                    <a:pt x="15055" y="1938"/>
                  </a:lnTo>
                  <a:lnTo>
                    <a:pt x="24637" y="0"/>
                  </a:lnTo>
                  <a:lnTo>
                    <a:pt x="1918462" y="0"/>
                  </a:lnTo>
                  <a:lnTo>
                    <a:pt x="1928044" y="1938"/>
                  </a:lnTo>
                  <a:lnTo>
                    <a:pt x="1935876" y="7223"/>
                  </a:lnTo>
                  <a:lnTo>
                    <a:pt x="1941161" y="15055"/>
                  </a:lnTo>
                  <a:lnTo>
                    <a:pt x="1943100" y="24638"/>
                  </a:lnTo>
                  <a:lnTo>
                    <a:pt x="1943100" y="123190"/>
                  </a:lnTo>
                  <a:lnTo>
                    <a:pt x="1941161" y="132772"/>
                  </a:lnTo>
                  <a:lnTo>
                    <a:pt x="1935876" y="140604"/>
                  </a:lnTo>
                  <a:lnTo>
                    <a:pt x="1928044" y="145889"/>
                  </a:lnTo>
                  <a:lnTo>
                    <a:pt x="1918462" y="147828"/>
                  </a:lnTo>
                  <a:lnTo>
                    <a:pt x="24637" y="147828"/>
                  </a:lnTo>
                  <a:lnTo>
                    <a:pt x="15055" y="145889"/>
                  </a:lnTo>
                  <a:lnTo>
                    <a:pt x="7223" y="140604"/>
                  </a:lnTo>
                  <a:lnTo>
                    <a:pt x="1938" y="132772"/>
                  </a:lnTo>
                  <a:lnTo>
                    <a:pt x="0" y="123190"/>
                  </a:lnTo>
                  <a:lnTo>
                    <a:pt x="0" y="24638"/>
                  </a:lnTo>
                  <a:close/>
                </a:path>
              </a:pathLst>
            </a:custGeom>
            <a:ln w="19050">
              <a:solidFill>
                <a:srgbClr val="FF0000"/>
              </a:solidFill>
            </a:ln>
          </p:spPr>
          <p:txBody>
            <a:bodyPr wrap="square" lIns="0" tIns="0" rIns="0" bIns="0" rtlCol="0"/>
            <a:lstStyle/>
            <a:p/>
          </p:txBody>
        </p:sp>
        <p:pic>
          <p:nvPicPr>
            <p:cNvPr id="6" name="object 6" descr=""/>
            <p:cNvPicPr/>
            <p:nvPr/>
          </p:nvPicPr>
          <p:blipFill>
            <a:blip r:embed="rId4" cstate="print"/>
            <a:stretch>
              <a:fillRect/>
            </a:stretch>
          </p:blipFill>
          <p:spPr>
            <a:xfrm>
              <a:off x="1624583" y="2705099"/>
              <a:ext cx="4315968" cy="228600"/>
            </a:xfrm>
            <a:prstGeom prst="rect">
              <a:avLst/>
            </a:prstGeom>
          </p:spPr>
        </p:pic>
      </p:grpSp>
      <p:sp>
        <p:nvSpPr>
          <p:cNvPr id="7" name="object 7" descr=""/>
          <p:cNvSpPr txBox="1"/>
          <p:nvPr/>
        </p:nvSpPr>
        <p:spPr>
          <a:xfrm>
            <a:off x="1158951" y="1087983"/>
            <a:ext cx="5195570" cy="1493520"/>
          </a:xfrm>
          <a:prstGeom prst="rect">
            <a:avLst/>
          </a:prstGeom>
        </p:spPr>
        <p:txBody>
          <a:bodyPr wrap="square" lIns="0" tIns="55244" rIns="0" bIns="0" rtlCol="0" vert="horz">
            <a:spAutoFit/>
          </a:bodyPr>
          <a:lstStyle/>
          <a:p>
            <a:pPr marL="12700">
              <a:lnSpc>
                <a:spcPct val="100000"/>
              </a:lnSpc>
              <a:spcBef>
                <a:spcPts val="434"/>
              </a:spcBef>
            </a:pPr>
            <a:r>
              <a:rPr dirty="0" sz="1100" spc="-15" b="1">
                <a:latin typeface="MS Mincho"/>
                <a:cs typeface="MS Mincho"/>
              </a:rPr>
              <a:t>２．審査対象の変更</a:t>
            </a:r>
            <a:endParaRPr sz="1100">
              <a:latin typeface="MS Mincho"/>
              <a:cs typeface="MS Mincho"/>
            </a:endParaRPr>
          </a:p>
          <a:p>
            <a:pPr marL="12700">
              <a:lnSpc>
                <a:spcPct val="100000"/>
              </a:lnSpc>
              <a:spcBef>
                <a:spcPts val="335"/>
              </a:spcBef>
              <a:tabLst>
                <a:tab pos="2807970" algn="l"/>
                <a:tab pos="3225165" algn="l"/>
              </a:tabLst>
            </a:pPr>
            <a:r>
              <a:rPr dirty="0" sz="1100">
                <a:latin typeface="MS Mincho"/>
                <a:cs typeface="MS Mincho"/>
              </a:rPr>
              <a:t>次のレ</a:t>
            </a:r>
            <a:r>
              <a:rPr dirty="0" sz="1100" spc="-15">
                <a:latin typeface="MS Mincho"/>
                <a:cs typeface="MS Mincho"/>
              </a:rPr>
              <a:t>セ</a:t>
            </a:r>
            <a:r>
              <a:rPr dirty="0" sz="1100">
                <a:latin typeface="MS Mincho"/>
                <a:cs typeface="MS Mincho"/>
              </a:rPr>
              <a:t>プト</a:t>
            </a:r>
            <a:r>
              <a:rPr dirty="0" sz="1100" spc="-15">
                <a:latin typeface="MS Mincho"/>
                <a:cs typeface="MS Mincho"/>
              </a:rPr>
              <a:t>の</a:t>
            </a:r>
            <a:r>
              <a:rPr dirty="0" sz="1100">
                <a:latin typeface="MS Mincho"/>
                <a:cs typeface="MS Mincho"/>
              </a:rPr>
              <a:t>「詳</a:t>
            </a:r>
            <a:r>
              <a:rPr dirty="0" sz="1100" spc="-15">
                <a:latin typeface="MS Mincho"/>
                <a:cs typeface="MS Mincho"/>
              </a:rPr>
              <a:t>細」</a:t>
            </a:r>
            <a:r>
              <a:rPr dirty="0" sz="1100">
                <a:latin typeface="MS Mincho"/>
                <a:cs typeface="MS Mincho"/>
              </a:rPr>
              <a:t>画面で</a:t>
            </a:r>
            <a:r>
              <a:rPr dirty="0" sz="1100" spc="-15">
                <a:latin typeface="MS Mincho"/>
                <a:cs typeface="MS Mincho"/>
              </a:rPr>
              <a:t>す</a:t>
            </a:r>
            <a:r>
              <a:rPr dirty="0" sz="1100">
                <a:latin typeface="MS Mincho"/>
                <a:cs typeface="MS Mincho"/>
              </a:rPr>
              <a:t>。「</a:t>
            </a:r>
            <a:r>
              <a:rPr dirty="0" sz="1100" spc="-10">
                <a:solidFill>
                  <a:srgbClr val="00AF50"/>
                </a:solidFill>
                <a:latin typeface="MS Mincho"/>
                <a:cs typeface="MS Mincho"/>
              </a:rPr>
              <a:t>病</a:t>
            </a:r>
            <a:r>
              <a:rPr dirty="0" sz="1100" spc="-50">
                <a:solidFill>
                  <a:srgbClr val="00AF50"/>
                </a:solidFill>
                <a:latin typeface="MS Mincho"/>
                <a:cs typeface="MS Mincho"/>
              </a:rPr>
              <a:t>名</a:t>
            </a:r>
            <a:r>
              <a:rPr dirty="0" sz="1100">
                <a:solidFill>
                  <a:srgbClr val="00AF50"/>
                </a:solidFill>
                <a:latin typeface="MS Mincho"/>
                <a:cs typeface="MS Mincho"/>
              </a:rPr>
              <a:t>	</a:t>
            </a:r>
            <a:r>
              <a:rPr dirty="0" sz="1100" spc="-15">
                <a:latin typeface="MS Mincho"/>
                <a:cs typeface="MS Mincho"/>
              </a:rPr>
              <a:t>単</a:t>
            </a:r>
            <a:r>
              <a:rPr dirty="0" sz="1100" spc="-50">
                <a:latin typeface="MS Mincho"/>
                <a:cs typeface="MS Mincho"/>
              </a:rPr>
              <a:t>月</a:t>
            </a:r>
            <a:r>
              <a:rPr dirty="0" sz="1100">
                <a:latin typeface="MS Mincho"/>
                <a:cs typeface="MS Mincho"/>
              </a:rPr>
              <a:t>	ブロ</a:t>
            </a:r>
            <a:r>
              <a:rPr dirty="0" sz="1100" spc="-15">
                <a:latin typeface="MS Mincho"/>
                <a:cs typeface="MS Mincho"/>
              </a:rPr>
              <a:t>チ</a:t>
            </a:r>
            <a:r>
              <a:rPr dirty="0" sz="1100">
                <a:latin typeface="MS Mincho"/>
                <a:cs typeface="MS Mincho"/>
              </a:rPr>
              <a:t>ゾラ</a:t>
            </a:r>
            <a:r>
              <a:rPr dirty="0" sz="1100" spc="-15">
                <a:latin typeface="MS Mincho"/>
                <a:cs typeface="MS Mincho"/>
              </a:rPr>
              <a:t>ム</a:t>
            </a:r>
            <a:r>
              <a:rPr dirty="0" sz="1100">
                <a:latin typeface="MS Mincho"/>
                <a:cs typeface="MS Mincho"/>
              </a:rPr>
              <a:t>錠</a:t>
            </a:r>
            <a:r>
              <a:rPr dirty="0" sz="1100" spc="-10">
                <a:latin typeface="MS Mincho"/>
                <a:cs typeface="MS Mincho"/>
              </a:rPr>
              <a:t>０．２５ｍｇ</a:t>
            </a:r>
            <a:endParaRPr sz="1100">
              <a:latin typeface="MS Mincho"/>
              <a:cs typeface="MS Mincho"/>
            </a:endParaRPr>
          </a:p>
          <a:p>
            <a:pPr marL="12700" marR="5715">
              <a:lnSpc>
                <a:spcPts val="1660"/>
              </a:lnSpc>
              <a:spcBef>
                <a:spcPts val="95"/>
              </a:spcBef>
            </a:pPr>
            <a:r>
              <a:rPr dirty="0" sz="1100" spc="-20">
                <a:latin typeface="MS Mincho"/>
                <a:cs typeface="MS Mincho"/>
              </a:rPr>
              <a:t>「トーワ」の病名がありません」とメッセージが表示され、不合格に判定されています。</a:t>
            </a:r>
            <a:endParaRPr sz="1100">
              <a:latin typeface="MS Mincho"/>
              <a:cs typeface="MS Mincho"/>
            </a:endParaRPr>
          </a:p>
          <a:p>
            <a:pPr marL="12700">
              <a:lnSpc>
                <a:spcPct val="100000"/>
              </a:lnSpc>
              <a:spcBef>
                <a:spcPts val="210"/>
              </a:spcBef>
            </a:pPr>
            <a:r>
              <a:rPr dirty="0" sz="1100" spc="-5">
                <a:latin typeface="MS Mincho"/>
                <a:cs typeface="MS Mincho"/>
              </a:rPr>
              <a:t>確かに</a:t>
            </a:r>
            <a:r>
              <a:rPr dirty="0" sz="1100" spc="-10" b="1">
                <a:latin typeface="MS Mincho"/>
                <a:cs typeface="MS Mincho"/>
              </a:rPr>
              <a:t>ブロチゾラム錠０．２５ｍｇ「トーワ」</a:t>
            </a:r>
            <a:r>
              <a:rPr dirty="0" sz="1100" spc="-20">
                <a:latin typeface="MS Mincho"/>
                <a:cs typeface="MS Mincho"/>
              </a:rPr>
              <a:t>の適応病名はありませんが、都道府</a:t>
            </a:r>
            <a:endParaRPr sz="1100">
              <a:latin typeface="MS Mincho"/>
              <a:cs typeface="MS Mincho"/>
            </a:endParaRPr>
          </a:p>
          <a:p>
            <a:pPr marL="12700" marR="5080">
              <a:lnSpc>
                <a:spcPct val="124500"/>
              </a:lnSpc>
              <a:spcBef>
                <a:spcPts val="10"/>
              </a:spcBef>
            </a:pPr>
            <a:r>
              <a:rPr dirty="0" sz="1100" spc="-10">
                <a:latin typeface="MS Mincho"/>
                <a:cs typeface="MS Mincho"/>
              </a:rPr>
              <a:t>県によっては、</a:t>
            </a:r>
            <a:r>
              <a:rPr dirty="0" sz="1100" spc="-10" b="1">
                <a:latin typeface="MS Mincho"/>
                <a:cs typeface="MS Mincho"/>
              </a:rPr>
              <a:t>ブロチゾラム錠０．２５ｍｇ</a:t>
            </a:r>
            <a:r>
              <a:rPr dirty="0" sz="1100" spc="-20">
                <a:latin typeface="MS Mincho"/>
                <a:cs typeface="MS Mincho"/>
              </a:rPr>
              <a:t>のような睡眠薬は病名がなくても審査</a:t>
            </a:r>
            <a:r>
              <a:rPr dirty="0" sz="1100" spc="-15">
                <a:latin typeface="MS Mincho"/>
                <a:cs typeface="MS Mincho"/>
              </a:rPr>
              <a:t>を通してくれます。</a:t>
            </a:r>
            <a:endParaRPr sz="1100">
              <a:latin typeface="MS Mincho"/>
              <a:cs typeface="MS Mincho"/>
            </a:endParaRPr>
          </a:p>
        </p:txBody>
      </p:sp>
      <p:sp>
        <p:nvSpPr>
          <p:cNvPr id="8" name="object 8" descr=""/>
          <p:cNvSpPr txBox="1"/>
          <p:nvPr/>
        </p:nvSpPr>
        <p:spPr>
          <a:xfrm>
            <a:off x="1158951" y="6142456"/>
            <a:ext cx="5195570" cy="446405"/>
          </a:xfrm>
          <a:prstGeom prst="rect">
            <a:avLst/>
          </a:prstGeom>
        </p:spPr>
        <p:txBody>
          <a:bodyPr wrap="square" lIns="0" tIns="12065" rIns="0" bIns="0" rtlCol="0" vert="horz">
            <a:spAutoFit/>
          </a:bodyPr>
          <a:lstStyle/>
          <a:p>
            <a:pPr marL="12700" marR="5080">
              <a:lnSpc>
                <a:spcPct val="125499"/>
              </a:lnSpc>
              <a:spcBef>
                <a:spcPts val="95"/>
              </a:spcBef>
            </a:pPr>
            <a:r>
              <a:rPr dirty="0" sz="1100" spc="-10" b="1">
                <a:latin typeface="MS Mincho"/>
                <a:cs typeface="MS Mincho"/>
              </a:rPr>
              <a:t>ブロチゾラム錠０．２５ｍｇ「トーワ」</a:t>
            </a:r>
            <a:r>
              <a:rPr dirty="0" sz="1100" spc="-20">
                <a:latin typeface="MS Mincho"/>
                <a:cs typeface="MS Mincho"/>
              </a:rPr>
              <a:t>の行をダブルクリックして「適応症修正」</a:t>
            </a:r>
            <a:r>
              <a:rPr dirty="0" sz="1100" spc="-15">
                <a:latin typeface="MS Mincho"/>
                <a:cs typeface="MS Mincho"/>
              </a:rPr>
              <a:t>画面を開きます。審査対象は外来、入院ともに「</a:t>
            </a:r>
            <a:r>
              <a:rPr dirty="0" sz="1100" spc="-10">
                <a:latin typeface="Yu Mincho"/>
                <a:cs typeface="Yu Mincho"/>
              </a:rPr>
              <a:t>ON</a:t>
            </a:r>
            <a:r>
              <a:rPr dirty="0" sz="1100" spc="-15">
                <a:latin typeface="MS Mincho"/>
                <a:cs typeface="MS Mincho"/>
              </a:rPr>
              <a:t>」になっています。</a:t>
            </a:r>
            <a:endParaRPr sz="1100">
              <a:latin typeface="MS Mincho"/>
              <a:cs typeface="MS Mincho"/>
            </a:endParaRPr>
          </a:p>
        </p:txBody>
      </p:sp>
      <p:sp>
        <p:nvSpPr>
          <p:cNvPr id="9" name="object 9" descr=""/>
          <p:cNvSpPr/>
          <p:nvPr/>
        </p:nvSpPr>
        <p:spPr>
          <a:xfrm>
            <a:off x="4612385" y="8462009"/>
            <a:ext cx="626745" cy="429895"/>
          </a:xfrm>
          <a:custGeom>
            <a:avLst/>
            <a:gdLst/>
            <a:ahLst/>
            <a:cxnLst/>
            <a:rect l="l" t="t" r="r" b="b"/>
            <a:pathLst>
              <a:path w="626745" h="429895">
                <a:moveTo>
                  <a:pt x="0" y="71628"/>
                </a:moveTo>
                <a:lnTo>
                  <a:pt x="5637" y="43773"/>
                </a:lnTo>
                <a:lnTo>
                  <a:pt x="21002" y="21002"/>
                </a:lnTo>
                <a:lnTo>
                  <a:pt x="43773" y="5637"/>
                </a:lnTo>
                <a:lnTo>
                  <a:pt x="71627" y="0"/>
                </a:lnTo>
                <a:lnTo>
                  <a:pt x="554736" y="0"/>
                </a:lnTo>
                <a:lnTo>
                  <a:pt x="582590" y="5637"/>
                </a:lnTo>
                <a:lnTo>
                  <a:pt x="605361" y="21002"/>
                </a:lnTo>
                <a:lnTo>
                  <a:pt x="620726" y="43773"/>
                </a:lnTo>
                <a:lnTo>
                  <a:pt x="626363" y="71628"/>
                </a:lnTo>
                <a:lnTo>
                  <a:pt x="626363" y="358140"/>
                </a:lnTo>
                <a:lnTo>
                  <a:pt x="620726" y="385994"/>
                </a:lnTo>
                <a:lnTo>
                  <a:pt x="605361" y="408765"/>
                </a:lnTo>
                <a:lnTo>
                  <a:pt x="582590" y="424130"/>
                </a:lnTo>
                <a:lnTo>
                  <a:pt x="554736" y="429768"/>
                </a:lnTo>
                <a:lnTo>
                  <a:pt x="71627" y="429768"/>
                </a:lnTo>
                <a:lnTo>
                  <a:pt x="43773" y="424130"/>
                </a:lnTo>
                <a:lnTo>
                  <a:pt x="21002" y="408765"/>
                </a:lnTo>
                <a:lnTo>
                  <a:pt x="5637" y="385994"/>
                </a:lnTo>
                <a:lnTo>
                  <a:pt x="0" y="358140"/>
                </a:lnTo>
                <a:lnTo>
                  <a:pt x="0" y="71628"/>
                </a:lnTo>
                <a:close/>
              </a:path>
            </a:pathLst>
          </a:custGeom>
          <a:ln w="19050">
            <a:solidFill>
              <a:srgbClr val="FF0000"/>
            </a:solidFill>
          </a:ln>
        </p:spPr>
        <p:txBody>
          <a:bodyPr wrap="square" lIns="0" tIns="0" rIns="0" bIns="0" rtlCol="0"/>
          <a:lstStyle/>
          <a:p/>
        </p:txBody>
      </p:sp>
      <p:pic>
        <p:nvPicPr>
          <p:cNvPr id="10" name="object 10" descr=""/>
          <p:cNvPicPr/>
          <p:nvPr/>
        </p:nvPicPr>
        <p:blipFill>
          <a:blip r:embed="rId4" cstate="print"/>
          <a:stretch>
            <a:fillRect/>
          </a:stretch>
        </p:blipFill>
        <p:spPr>
          <a:xfrm>
            <a:off x="1624583" y="6687311"/>
            <a:ext cx="4314444" cy="230124"/>
          </a:xfrm>
          <a:prstGeom prst="rect">
            <a:avLst/>
          </a:prstGeom>
        </p:spPr>
      </p:pic>
      <p:sp>
        <p:nvSpPr>
          <p:cNvPr id="11" name="object 11"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1382267"/>
            <a:ext cx="4320540" cy="3253739"/>
          </a:xfrm>
          <a:prstGeom prst="rect">
            <a:avLst/>
          </a:prstGeom>
        </p:spPr>
      </p:pic>
      <p:grpSp>
        <p:nvGrpSpPr>
          <p:cNvPr id="3" name="object 3" descr=""/>
          <p:cNvGrpSpPr/>
          <p:nvPr/>
        </p:nvGrpSpPr>
        <p:grpSpPr>
          <a:xfrm>
            <a:off x="1620011" y="5836919"/>
            <a:ext cx="4320540" cy="3255645"/>
            <a:chOff x="1620011" y="5836919"/>
            <a:chExt cx="4320540" cy="3255645"/>
          </a:xfrm>
        </p:grpSpPr>
        <p:pic>
          <p:nvPicPr>
            <p:cNvPr id="4" name="object 4" descr=""/>
            <p:cNvPicPr/>
            <p:nvPr/>
          </p:nvPicPr>
          <p:blipFill>
            <a:blip r:embed="rId3" cstate="print"/>
            <a:stretch>
              <a:fillRect/>
            </a:stretch>
          </p:blipFill>
          <p:spPr>
            <a:xfrm>
              <a:off x="1620011" y="5836919"/>
              <a:ext cx="4320540" cy="3255264"/>
            </a:xfrm>
            <a:prstGeom prst="rect">
              <a:avLst/>
            </a:prstGeom>
          </p:spPr>
        </p:pic>
        <p:sp>
          <p:nvSpPr>
            <p:cNvPr id="5" name="object 5" descr=""/>
            <p:cNvSpPr/>
            <p:nvPr/>
          </p:nvSpPr>
          <p:spPr>
            <a:xfrm>
              <a:off x="5574029" y="6592061"/>
              <a:ext cx="347980" cy="268605"/>
            </a:xfrm>
            <a:custGeom>
              <a:avLst/>
              <a:gdLst/>
              <a:ahLst/>
              <a:cxnLst/>
              <a:rect l="l" t="t" r="r" b="b"/>
              <a:pathLst>
                <a:path w="347979" h="268604">
                  <a:moveTo>
                    <a:pt x="0" y="44704"/>
                  </a:moveTo>
                  <a:lnTo>
                    <a:pt x="3520" y="27324"/>
                  </a:lnTo>
                  <a:lnTo>
                    <a:pt x="13112" y="13112"/>
                  </a:lnTo>
                  <a:lnTo>
                    <a:pt x="27324" y="3520"/>
                  </a:lnTo>
                  <a:lnTo>
                    <a:pt x="44704" y="0"/>
                  </a:lnTo>
                  <a:lnTo>
                    <a:pt x="302768" y="0"/>
                  </a:lnTo>
                  <a:lnTo>
                    <a:pt x="320147" y="3520"/>
                  </a:lnTo>
                  <a:lnTo>
                    <a:pt x="334359" y="13112"/>
                  </a:lnTo>
                  <a:lnTo>
                    <a:pt x="343951" y="27324"/>
                  </a:lnTo>
                  <a:lnTo>
                    <a:pt x="347472" y="44704"/>
                  </a:lnTo>
                  <a:lnTo>
                    <a:pt x="347472" y="223520"/>
                  </a:lnTo>
                  <a:lnTo>
                    <a:pt x="343951" y="240899"/>
                  </a:lnTo>
                  <a:lnTo>
                    <a:pt x="334359" y="255111"/>
                  </a:lnTo>
                  <a:lnTo>
                    <a:pt x="320147" y="264703"/>
                  </a:lnTo>
                  <a:lnTo>
                    <a:pt x="302768" y="268224"/>
                  </a:lnTo>
                  <a:lnTo>
                    <a:pt x="44704" y="268224"/>
                  </a:lnTo>
                  <a:lnTo>
                    <a:pt x="27324" y="264703"/>
                  </a:lnTo>
                  <a:lnTo>
                    <a:pt x="13112" y="255111"/>
                  </a:lnTo>
                  <a:lnTo>
                    <a:pt x="3520" y="240899"/>
                  </a:lnTo>
                  <a:lnTo>
                    <a:pt x="0" y="223520"/>
                  </a:lnTo>
                  <a:lnTo>
                    <a:pt x="0" y="44704"/>
                  </a:lnTo>
                  <a:close/>
                </a:path>
              </a:pathLst>
            </a:custGeom>
            <a:ln w="19050">
              <a:solidFill>
                <a:srgbClr val="FF0000"/>
              </a:solidFill>
            </a:ln>
          </p:spPr>
          <p:txBody>
            <a:bodyPr wrap="square" lIns="0" tIns="0" rIns="0" bIns="0" rtlCol="0"/>
            <a:lstStyle/>
            <a:p/>
          </p:txBody>
        </p:sp>
        <p:pic>
          <p:nvPicPr>
            <p:cNvPr id="6" name="object 6" descr=""/>
            <p:cNvPicPr/>
            <p:nvPr/>
          </p:nvPicPr>
          <p:blipFill>
            <a:blip r:embed="rId4" cstate="print"/>
            <a:stretch>
              <a:fillRect/>
            </a:stretch>
          </p:blipFill>
          <p:spPr>
            <a:xfrm>
              <a:off x="1624583" y="5836919"/>
              <a:ext cx="4314444" cy="230124"/>
            </a:xfrm>
            <a:prstGeom prst="rect">
              <a:avLst/>
            </a:prstGeom>
          </p:spPr>
        </p:pic>
      </p:grpSp>
      <p:sp>
        <p:nvSpPr>
          <p:cNvPr id="7" name="object 7" descr=""/>
          <p:cNvSpPr txBox="1"/>
          <p:nvPr/>
        </p:nvSpPr>
        <p:spPr>
          <a:xfrm>
            <a:off x="1158951" y="1130045"/>
            <a:ext cx="3065145" cy="193675"/>
          </a:xfrm>
          <a:prstGeom prst="rect">
            <a:avLst/>
          </a:prstGeom>
        </p:spPr>
        <p:txBody>
          <a:bodyPr wrap="square" lIns="0" tIns="12700" rIns="0" bIns="0" rtlCol="0" vert="horz">
            <a:spAutoFit/>
          </a:bodyPr>
          <a:lstStyle/>
          <a:p>
            <a:pPr marL="12700">
              <a:lnSpc>
                <a:spcPct val="100000"/>
              </a:lnSpc>
              <a:spcBef>
                <a:spcPts val="100"/>
              </a:spcBef>
            </a:pPr>
            <a:r>
              <a:rPr dirty="0" sz="1100">
                <a:latin typeface="MS Mincho"/>
                <a:cs typeface="MS Mincho"/>
              </a:rPr>
              <a:t>審査対象を「</a:t>
            </a:r>
            <a:r>
              <a:rPr dirty="0" sz="1100" spc="-10">
                <a:latin typeface="Yu Mincho"/>
                <a:cs typeface="Yu Mincho"/>
              </a:rPr>
              <a:t>ON</a:t>
            </a:r>
            <a:r>
              <a:rPr dirty="0" sz="1100">
                <a:latin typeface="MS Mincho"/>
                <a:cs typeface="MS Mincho"/>
              </a:rPr>
              <a:t>」から「</a:t>
            </a:r>
            <a:r>
              <a:rPr dirty="0" sz="1100" spc="-10">
                <a:latin typeface="Yu Mincho"/>
                <a:cs typeface="Yu Mincho"/>
              </a:rPr>
              <a:t>OFF</a:t>
            </a:r>
            <a:r>
              <a:rPr dirty="0" sz="1100" spc="-15">
                <a:latin typeface="MS Mincho"/>
                <a:cs typeface="MS Mincho"/>
              </a:rPr>
              <a:t>」に変更します。</a:t>
            </a:r>
            <a:endParaRPr sz="1100">
              <a:latin typeface="MS Mincho"/>
              <a:cs typeface="MS Mincho"/>
            </a:endParaRPr>
          </a:p>
        </p:txBody>
      </p:sp>
      <p:sp>
        <p:nvSpPr>
          <p:cNvPr id="8" name="object 8" descr=""/>
          <p:cNvSpPr txBox="1"/>
          <p:nvPr/>
        </p:nvSpPr>
        <p:spPr>
          <a:xfrm>
            <a:off x="1158951" y="4712944"/>
            <a:ext cx="5227320" cy="1074420"/>
          </a:xfrm>
          <a:prstGeom prst="rect">
            <a:avLst/>
          </a:prstGeom>
        </p:spPr>
        <p:txBody>
          <a:bodyPr wrap="square" lIns="0" tIns="12065" rIns="0" bIns="0" rtlCol="0" vert="horz">
            <a:spAutoFit/>
          </a:bodyPr>
          <a:lstStyle/>
          <a:p>
            <a:pPr marL="12700" marR="36830">
              <a:lnSpc>
                <a:spcPct val="125499"/>
              </a:lnSpc>
              <a:spcBef>
                <a:spcPts val="95"/>
              </a:spcBef>
            </a:pPr>
            <a:r>
              <a:rPr dirty="0" sz="1100" spc="-10">
                <a:latin typeface="MS Mincho"/>
                <a:cs typeface="MS Mincho"/>
              </a:rPr>
              <a:t>これにより、</a:t>
            </a:r>
            <a:r>
              <a:rPr dirty="0" sz="1100" spc="-10" b="1">
                <a:latin typeface="MS Mincho"/>
                <a:cs typeface="MS Mincho"/>
              </a:rPr>
              <a:t>ブロチゾラム錠０．２５ｍｇ</a:t>
            </a:r>
            <a:r>
              <a:rPr dirty="0" sz="1100" spc="-15" b="1">
                <a:latin typeface="MS Mincho"/>
                <a:cs typeface="MS Mincho"/>
              </a:rPr>
              <a:t>「トーワ」</a:t>
            </a:r>
            <a:r>
              <a:rPr dirty="0" sz="1100" spc="-20">
                <a:latin typeface="MS Mincho"/>
                <a:cs typeface="MS Mincho"/>
              </a:rPr>
              <a:t>は審査対象外となり、病名がなくても「合格」と判定されるようになります。</a:t>
            </a:r>
            <a:endParaRPr sz="1100">
              <a:latin typeface="MS Mincho"/>
              <a:cs typeface="MS Mincho"/>
            </a:endParaRPr>
          </a:p>
          <a:p>
            <a:pPr>
              <a:lnSpc>
                <a:spcPct val="100000"/>
              </a:lnSpc>
              <a:spcBef>
                <a:spcPts val="229"/>
              </a:spcBef>
            </a:pPr>
            <a:endParaRPr sz="1100">
              <a:latin typeface="MS Mincho"/>
              <a:cs typeface="MS Mincho"/>
            </a:endParaRPr>
          </a:p>
          <a:p>
            <a:pPr marL="12700" marR="5080">
              <a:lnSpc>
                <a:spcPct val="124500"/>
              </a:lnSpc>
              <a:tabLst>
                <a:tab pos="2973705" algn="l"/>
              </a:tabLst>
            </a:pPr>
            <a:r>
              <a:rPr dirty="0" sz="1100">
                <a:latin typeface="MS Mincho"/>
                <a:cs typeface="MS Mincho"/>
              </a:rPr>
              <a:t>[閉じる</a:t>
            </a:r>
            <a:r>
              <a:rPr dirty="0" sz="1100">
                <a:latin typeface="Yu Mincho"/>
                <a:cs typeface="Yu Mincho"/>
              </a:rPr>
              <a:t>]</a:t>
            </a:r>
            <a:r>
              <a:rPr dirty="0" sz="1100" spc="-20">
                <a:latin typeface="Yu Mincho"/>
                <a:cs typeface="Yu Mincho"/>
              </a:rPr>
              <a:t> </a:t>
            </a:r>
            <a:r>
              <a:rPr dirty="0" sz="1100">
                <a:latin typeface="MS Mincho"/>
                <a:cs typeface="MS Mincho"/>
              </a:rPr>
              <a:t>で画面を閉じ、「詳細」</a:t>
            </a:r>
            <a:r>
              <a:rPr dirty="0" sz="1100" spc="-15">
                <a:latin typeface="MS Mincho"/>
                <a:cs typeface="MS Mincho"/>
              </a:rPr>
              <a:t>画</a:t>
            </a:r>
            <a:r>
              <a:rPr dirty="0" sz="1100">
                <a:latin typeface="MS Mincho"/>
                <a:cs typeface="MS Mincho"/>
              </a:rPr>
              <a:t>面</a:t>
            </a:r>
            <a:r>
              <a:rPr dirty="0" sz="1100" spc="-50">
                <a:latin typeface="MS Mincho"/>
                <a:cs typeface="MS Mincho"/>
              </a:rPr>
              <a:t>の</a:t>
            </a:r>
            <a:r>
              <a:rPr dirty="0" sz="1100">
                <a:latin typeface="MS Mincho"/>
                <a:cs typeface="MS Mincho"/>
              </a:rPr>
              <a:t>	をクリックして次の</a:t>
            </a:r>
            <a:r>
              <a:rPr dirty="0" sz="1100" spc="-15">
                <a:latin typeface="MS Mincho"/>
                <a:cs typeface="MS Mincho"/>
              </a:rPr>
              <a:t>レ</a:t>
            </a:r>
            <a:r>
              <a:rPr dirty="0" sz="1100">
                <a:latin typeface="MS Mincho"/>
                <a:cs typeface="MS Mincho"/>
              </a:rPr>
              <a:t>セプ</a:t>
            </a:r>
            <a:r>
              <a:rPr dirty="0" sz="1100" spc="-15">
                <a:latin typeface="MS Mincho"/>
                <a:cs typeface="MS Mincho"/>
              </a:rPr>
              <a:t>ト</a:t>
            </a:r>
            <a:r>
              <a:rPr dirty="0" sz="1100">
                <a:latin typeface="MS Mincho"/>
                <a:cs typeface="MS Mincho"/>
              </a:rPr>
              <a:t>へ移</a:t>
            </a:r>
            <a:r>
              <a:rPr dirty="0" sz="1100" spc="-50">
                <a:latin typeface="MS Mincho"/>
                <a:cs typeface="MS Mincho"/>
              </a:rPr>
              <a:t>動</a:t>
            </a:r>
            <a:r>
              <a:rPr dirty="0" sz="1100">
                <a:latin typeface="MS Mincho"/>
                <a:cs typeface="MS Mincho"/>
              </a:rPr>
              <a:t>します</a:t>
            </a:r>
            <a:r>
              <a:rPr dirty="0" sz="1100" spc="-50">
                <a:latin typeface="MS Mincho"/>
                <a:cs typeface="MS Mincho"/>
              </a:rPr>
              <a:t>。</a:t>
            </a:r>
            <a:endParaRPr sz="1100">
              <a:latin typeface="MS Mincho"/>
              <a:cs typeface="MS Mincho"/>
            </a:endParaRPr>
          </a:p>
        </p:txBody>
      </p:sp>
      <p:sp>
        <p:nvSpPr>
          <p:cNvPr id="9" name="object 9" descr=""/>
          <p:cNvSpPr txBox="1"/>
          <p:nvPr/>
        </p:nvSpPr>
        <p:spPr>
          <a:xfrm>
            <a:off x="1158951" y="9147708"/>
            <a:ext cx="5195570" cy="655955"/>
          </a:xfrm>
          <a:prstGeom prst="rect">
            <a:avLst/>
          </a:prstGeom>
        </p:spPr>
        <p:txBody>
          <a:bodyPr wrap="square" lIns="0" tIns="13335" rIns="0" bIns="0" rtlCol="0" vert="horz">
            <a:spAutoFit/>
          </a:bodyPr>
          <a:lstStyle/>
          <a:p>
            <a:pPr algn="just" marL="12700" marR="5080">
              <a:lnSpc>
                <a:spcPct val="125099"/>
              </a:lnSpc>
              <a:spcBef>
                <a:spcPts val="105"/>
              </a:spcBef>
            </a:pPr>
            <a:r>
              <a:rPr dirty="0" sz="1100" spc="-20">
                <a:latin typeface="MS Mincho"/>
                <a:cs typeface="MS Mincho"/>
              </a:rPr>
              <a:t>自動再点検が実行されるので、少し時間がかかります。自動再点検により、残りの</a:t>
            </a:r>
            <a:r>
              <a:rPr dirty="0" sz="1100" spc="-15">
                <a:latin typeface="MS Mincho"/>
                <a:cs typeface="MS Mincho"/>
              </a:rPr>
              <a:t>不合格レセプトに</a:t>
            </a:r>
            <a:r>
              <a:rPr dirty="0" sz="1100" spc="-10" b="1">
                <a:latin typeface="MS Mincho"/>
                <a:cs typeface="MS Mincho"/>
              </a:rPr>
              <a:t>ブロチゾラム錠０．２５ｍｇ「トーワ」</a:t>
            </a:r>
            <a:r>
              <a:rPr dirty="0" sz="1100" spc="-20">
                <a:latin typeface="MS Mincho"/>
                <a:cs typeface="MS Mincho"/>
              </a:rPr>
              <a:t>が含まれていれば、不合格が合格の判定に変わります。</a:t>
            </a:r>
            <a:endParaRPr sz="1100">
              <a:latin typeface="MS Mincho"/>
              <a:cs typeface="MS Mincho"/>
            </a:endParaRPr>
          </a:p>
        </p:txBody>
      </p:sp>
      <p:grpSp>
        <p:nvGrpSpPr>
          <p:cNvPr id="10" name="object 10" descr=""/>
          <p:cNvGrpSpPr/>
          <p:nvPr/>
        </p:nvGrpSpPr>
        <p:grpSpPr>
          <a:xfrm>
            <a:off x="4622672" y="3050285"/>
            <a:ext cx="612140" cy="502284"/>
            <a:chOff x="4622672" y="3050285"/>
            <a:chExt cx="612140" cy="502284"/>
          </a:xfrm>
        </p:grpSpPr>
        <p:sp>
          <p:nvSpPr>
            <p:cNvPr id="11" name="object 11" descr=""/>
            <p:cNvSpPr/>
            <p:nvPr/>
          </p:nvSpPr>
          <p:spPr>
            <a:xfrm>
              <a:off x="4632197" y="3201161"/>
              <a:ext cx="593090" cy="341630"/>
            </a:xfrm>
            <a:custGeom>
              <a:avLst/>
              <a:gdLst/>
              <a:ahLst/>
              <a:cxnLst/>
              <a:rect l="l" t="t" r="r" b="b"/>
              <a:pathLst>
                <a:path w="593089" h="341629">
                  <a:moveTo>
                    <a:pt x="0" y="56896"/>
                  </a:moveTo>
                  <a:lnTo>
                    <a:pt x="4478" y="34772"/>
                  </a:lnTo>
                  <a:lnTo>
                    <a:pt x="16684" y="16684"/>
                  </a:lnTo>
                  <a:lnTo>
                    <a:pt x="34772" y="4478"/>
                  </a:lnTo>
                  <a:lnTo>
                    <a:pt x="56896" y="0"/>
                  </a:lnTo>
                  <a:lnTo>
                    <a:pt x="535939" y="0"/>
                  </a:lnTo>
                  <a:lnTo>
                    <a:pt x="558063" y="4478"/>
                  </a:lnTo>
                  <a:lnTo>
                    <a:pt x="576151" y="16684"/>
                  </a:lnTo>
                  <a:lnTo>
                    <a:pt x="588357" y="34772"/>
                  </a:lnTo>
                  <a:lnTo>
                    <a:pt x="592836" y="56896"/>
                  </a:lnTo>
                  <a:lnTo>
                    <a:pt x="592836" y="284479"/>
                  </a:lnTo>
                  <a:lnTo>
                    <a:pt x="588357" y="306603"/>
                  </a:lnTo>
                  <a:lnTo>
                    <a:pt x="576151" y="324691"/>
                  </a:lnTo>
                  <a:lnTo>
                    <a:pt x="558063" y="336897"/>
                  </a:lnTo>
                  <a:lnTo>
                    <a:pt x="535939" y="341375"/>
                  </a:lnTo>
                  <a:lnTo>
                    <a:pt x="56896" y="341375"/>
                  </a:lnTo>
                  <a:lnTo>
                    <a:pt x="34772" y="336897"/>
                  </a:lnTo>
                  <a:lnTo>
                    <a:pt x="16684" y="324691"/>
                  </a:lnTo>
                  <a:lnTo>
                    <a:pt x="4478" y="306603"/>
                  </a:lnTo>
                  <a:lnTo>
                    <a:pt x="0" y="284479"/>
                  </a:lnTo>
                  <a:lnTo>
                    <a:pt x="0" y="56896"/>
                  </a:lnTo>
                  <a:close/>
                </a:path>
              </a:pathLst>
            </a:custGeom>
            <a:ln w="19050">
              <a:solidFill>
                <a:srgbClr val="FF0000"/>
              </a:solidFill>
            </a:ln>
          </p:spPr>
          <p:txBody>
            <a:bodyPr wrap="square" lIns="0" tIns="0" rIns="0" bIns="0" rtlCol="0"/>
            <a:lstStyle/>
            <a:p/>
          </p:txBody>
        </p:sp>
        <p:pic>
          <p:nvPicPr>
            <p:cNvPr id="12" name="object 12" descr=""/>
            <p:cNvPicPr/>
            <p:nvPr/>
          </p:nvPicPr>
          <p:blipFill>
            <a:blip r:embed="rId5" cstate="print"/>
            <a:stretch>
              <a:fillRect/>
            </a:stretch>
          </p:blipFill>
          <p:spPr>
            <a:xfrm>
              <a:off x="4857749" y="3050285"/>
              <a:ext cx="76200" cy="248157"/>
            </a:xfrm>
            <a:prstGeom prst="rect">
              <a:avLst/>
            </a:prstGeom>
          </p:spPr>
        </p:pic>
      </p:grpSp>
      <p:pic>
        <p:nvPicPr>
          <p:cNvPr id="13" name="object 13" descr=""/>
          <p:cNvPicPr/>
          <p:nvPr/>
        </p:nvPicPr>
        <p:blipFill>
          <a:blip r:embed="rId6" cstate="print"/>
          <a:stretch>
            <a:fillRect/>
          </a:stretch>
        </p:blipFill>
        <p:spPr>
          <a:xfrm>
            <a:off x="3765454" y="5377648"/>
            <a:ext cx="327640" cy="239853"/>
          </a:xfrm>
          <a:prstGeom prst="rect">
            <a:avLst/>
          </a:prstGeom>
        </p:spPr>
      </p:pic>
      <p:pic>
        <p:nvPicPr>
          <p:cNvPr id="14" name="object 14" descr=""/>
          <p:cNvPicPr/>
          <p:nvPr/>
        </p:nvPicPr>
        <p:blipFill>
          <a:blip r:embed="rId4" cstate="print"/>
          <a:stretch>
            <a:fillRect/>
          </a:stretch>
        </p:blipFill>
        <p:spPr>
          <a:xfrm>
            <a:off x="1624583" y="1367027"/>
            <a:ext cx="4314444" cy="228600"/>
          </a:xfrm>
          <a:prstGeom prst="rect">
            <a:avLst/>
          </a:prstGeom>
        </p:spPr>
      </p:pic>
      <p:sp>
        <p:nvSpPr>
          <p:cNvPr id="15" name="object 15"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20011" y="2319527"/>
            <a:ext cx="4320540" cy="3255645"/>
            <a:chOff x="1620011" y="2319527"/>
            <a:chExt cx="4320540" cy="3255645"/>
          </a:xfrm>
        </p:grpSpPr>
        <p:pic>
          <p:nvPicPr>
            <p:cNvPr id="3" name="object 3" descr=""/>
            <p:cNvPicPr/>
            <p:nvPr/>
          </p:nvPicPr>
          <p:blipFill>
            <a:blip r:embed="rId2" cstate="print"/>
            <a:stretch>
              <a:fillRect/>
            </a:stretch>
          </p:blipFill>
          <p:spPr>
            <a:xfrm>
              <a:off x="1620011" y="2319527"/>
              <a:ext cx="4320540" cy="3255264"/>
            </a:xfrm>
            <a:prstGeom prst="rect">
              <a:avLst/>
            </a:prstGeom>
          </p:spPr>
        </p:pic>
        <p:pic>
          <p:nvPicPr>
            <p:cNvPr id="4" name="object 4" descr=""/>
            <p:cNvPicPr/>
            <p:nvPr/>
          </p:nvPicPr>
          <p:blipFill>
            <a:blip r:embed="rId3" cstate="print"/>
            <a:stretch>
              <a:fillRect/>
            </a:stretch>
          </p:blipFill>
          <p:spPr>
            <a:xfrm>
              <a:off x="1624583" y="2319527"/>
              <a:ext cx="4315968" cy="230124"/>
            </a:xfrm>
            <a:prstGeom prst="rect">
              <a:avLst/>
            </a:prstGeom>
          </p:spPr>
        </p:pic>
      </p:grpSp>
      <p:sp>
        <p:nvSpPr>
          <p:cNvPr id="5" name="object 5" descr=""/>
          <p:cNvSpPr txBox="1"/>
          <p:nvPr/>
        </p:nvSpPr>
        <p:spPr>
          <a:xfrm>
            <a:off x="1158951" y="1087983"/>
            <a:ext cx="5195570" cy="1074420"/>
          </a:xfrm>
          <a:prstGeom prst="rect">
            <a:avLst/>
          </a:prstGeom>
        </p:spPr>
        <p:txBody>
          <a:bodyPr wrap="square" lIns="0" tIns="55244" rIns="0" bIns="0" rtlCol="0" vert="horz">
            <a:spAutoFit/>
          </a:bodyPr>
          <a:lstStyle/>
          <a:p>
            <a:pPr marL="12700">
              <a:lnSpc>
                <a:spcPct val="100000"/>
              </a:lnSpc>
              <a:spcBef>
                <a:spcPts val="434"/>
              </a:spcBef>
            </a:pPr>
            <a:r>
              <a:rPr dirty="0" sz="1100" spc="-20" b="1">
                <a:latin typeface="MS Mincho"/>
                <a:cs typeface="MS Mincho"/>
              </a:rPr>
              <a:t>３．精密点検ルールの適用変更</a:t>
            </a:r>
            <a:endParaRPr sz="1100">
              <a:latin typeface="MS Mincho"/>
              <a:cs typeface="MS Mincho"/>
            </a:endParaRPr>
          </a:p>
          <a:p>
            <a:pPr marL="12700">
              <a:lnSpc>
                <a:spcPct val="100000"/>
              </a:lnSpc>
              <a:spcBef>
                <a:spcPts val="335"/>
              </a:spcBef>
            </a:pPr>
            <a:r>
              <a:rPr dirty="0" sz="1100" spc="-10" b="1">
                <a:latin typeface="MS Mincho"/>
                <a:cs typeface="MS Mincho"/>
              </a:rPr>
              <a:t>セレコックス錠１００ｍｇ</a:t>
            </a:r>
            <a:r>
              <a:rPr dirty="0" sz="1100" spc="-20">
                <a:latin typeface="MS Mincho"/>
                <a:cs typeface="MS Mincho"/>
              </a:rPr>
              <a:t>が不合格になっています。</a:t>
            </a:r>
            <a:endParaRPr sz="1100">
              <a:latin typeface="MS Mincho"/>
              <a:cs typeface="MS Mincho"/>
            </a:endParaRPr>
          </a:p>
          <a:p>
            <a:pPr marL="12700">
              <a:lnSpc>
                <a:spcPct val="100000"/>
              </a:lnSpc>
              <a:spcBef>
                <a:spcPts val="325"/>
              </a:spcBef>
              <a:tabLst>
                <a:tab pos="1689100" algn="l"/>
              </a:tabLst>
            </a:pPr>
            <a:r>
              <a:rPr dirty="0" sz="1100">
                <a:latin typeface="MS Mincho"/>
                <a:cs typeface="MS Mincho"/>
              </a:rPr>
              <a:t>点検メ</a:t>
            </a:r>
            <a:r>
              <a:rPr dirty="0" sz="1100" spc="-15">
                <a:latin typeface="MS Mincho"/>
                <a:cs typeface="MS Mincho"/>
              </a:rPr>
              <a:t>ッ</a:t>
            </a:r>
            <a:r>
              <a:rPr dirty="0" sz="1100">
                <a:latin typeface="MS Mincho"/>
                <a:cs typeface="MS Mincho"/>
              </a:rPr>
              <a:t>セー</a:t>
            </a:r>
            <a:r>
              <a:rPr dirty="0" sz="1100" spc="-15">
                <a:latin typeface="MS Mincho"/>
                <a:cs typeface="MS Mincho"/>
              </a:rPr>
              <a:t>ジ</a:t>
            </a:r>
            <a:r>
              <a:rPr dirty="0" sz="1100">
                <a:latin typeface="MS Mincho"/>
                <a:cs typeface="MS Mincho"/>
              </a:rPr>
              <a:t>は「</a:t>
            </a:r>
            <a:r>
              <a:rPr dirty="0" sz="1100" spc="-15">
                <a:solidFill>
                  <a:srgbClr val="004DFF"/>
                </a:solidFill>
                <a:latin typeface="MS Mincho"/>
                <a:cs typeface="MS Mincho"/>
              </a:rPr>
              <a:t>精</a:t>
            </a:r>
            <a:r>
              <a:rPr dirty="0" sz="1100" spc="-50">
                <a:solidFill>
                  <a:srgbClr val="004DFF"/>
                </a:solidFill>
                <a:latin typeface="MS Mincho"/>
                <a:cs typeface="MS Mincho"/>
              </a:rPr>
              <a:t>密</a:t>
            </a:r>
            <a:r>
              <a:rPr dirty="0" sz="1100">
                <a:solidFill>
                  <a:srgbClr val="004DFF"/>
                </a:solidFill>
                <a:latin typeface="MS Mincho"/>
                <a:cs typeface="MS Mincho"/>
              </a:rPr>
              <a:t>	</a:t>
            </a:r>
            <a:r>
              <a:rPr dirty="0" sz="1100">
                <a:latin typeface="MS Mincho"/>
                <a:cs typeface="MS Mincho"/>
              </a:rPr>
              <a:t>単月</a:t>
            </a:r>
            <a:r>
              <a:rPr dirty="0" sz="1100" spc="-15">
                <a:latin typeface="MS Mincho"/>
                <a:cs typeface="MS Mincho"/>
              </a:rPr>
              <a:t>」</a:t>
            </a:r>
            <a:r>
              <a:rPr dirty="0" sz="1100">
                <a:latin typeface="MS Mincho"/>
                <a:cs typeface="MS Mincho"/>
              </a:rPr>
              <a:t>とな</a:t>
            </a:r>
            <a:r>
              <a:rPr dirty="0" sz="1100" spc="-15">
                <a:latin typeface="MS Mincho"/>
                <a:cs typeface="MS Mincho"/>
              </a:rPr>
              <a:t>っ</a:t>
            </a:r>
            <a:r>
              <a:rPr dirty="0" sz="1100">
                <a:latin typeface="MS Mincho"/>
                <a:cs typeface="MS Mincho"/>
              </a:rPr>
              <a:t>てい</a:t>
            </a:r>
            <a:r>
              <a:rPr dirty="0" sz="1100" spc="-15">
                <a:latin typeface="MS Mincho"/>
                <a:cs typeface="MS Mincho"/>
              </a:rPr>
              <a:t>ます</a:t>
            </a:r>
            <a:r>
              <a:rPr dirty="0" sz="1100">
                <a:latin typeface="MS Mincho"/>
                <a:cs typeface="MS Mincho"/>
              </a:rPr>
              <a:t>。</a:t>
            </a:r>
            <a:r>
              <a:rPr dirty="0" sz="1100">
                <a:solidFill>
                  <a:srgbClr val="004DFF"/>
                </a:solidFill>
                <a:latin typeface="MS Mincho"/>
                <a:cs typeface="MS Mincho"/>
              </a:rPr>
              <a:t>精密</a:t>
            </a:r>
            <a:r>
              <a:rPr dirty="0" sz="1100" spc="-15">
                <a:latin typeface="MS Mincho"/>
                <a:cs typeface="MS Mincho"/>
              </a:rPr>
              <a:t>と</a:t>
            </a:r>
            <a:r>
              <a:rPr dirty="0" sz="1100">
                <a:latin typeface="MS Mincho"/>
                <a:cs typeface="MS Mincho"/>
              </a:rPr>
              <a:t>は精</a:t>
            </a:r>
            <a:r>
              <a:rPr dirty="0" sz="1100" spc="-15">
                <a:latin typeface="MS Mincho"/>
                <a:cs typeface="MS Mincho"/>
              </a:rPr>
              <a:t>密</a:t>
            </a:r>
            <a:r>
              <a:rPr dirty="0" sz="1100">
                <a:latin typeface="MS Mincho"/>
                <a:cs typeface="MS Mincho"/>
              </a:rPr>
              <a:t>点検</a:t>
            </a:r>
            <a:r>
              <a:rPr dirty="0" sz="1100" spc="-15">
                <a:latin typeface="MS Mincho"/>
                <a:cs typeface="MS Mincho"/>
              </a:rPr>
              <a:t>によ</a:t>
            </a:r>
            <a:r>
              <a:rPr dirty="0" sz="1100">
                <a:latin typeface="MS Mincho"/>
                <a:cs typeface="MS Mincho"/>
              </a:rPr>
              <a:t>る不合</a:t>
            </a:r>
            <a:r>
              <a:rPr dirty="0" sz="1100" spc="-50">
                <a:latin typeface="MS Mincho"/>
                <a:cs typeface="MS Mincho"/>
              </a:rPr>
              <a:t>格</a:t>
            </a:r>
            <a:endParaRPr sz="1100">
              <a:latin typeface="MS Mincho"/>
              <a:cs typeface="MS Mincho"/>
            </a:endParaRPr>
          </a:p>
          <a:p>
            <a:pPr marL="12700" marR="145415">
              <a:lnSpc>
                <a:spcPct val="124500"/>
              </a:lnSpc>
              <a:spcBef>
                <a:spcPts val="10"/>
              </a:spcBef>
            </a:pPr>
            <a:r>
              <a:rPr dirty="0" sz="1100" spc="-20">
                <a:latin typeface="MS Mincho"/>
                <a:cs typeface="MS Mincho"/>
              </a:rPr>
              <a:t>の意味です。メッセージの内容は「アスピリン喘息の既往、消化性潰瘍、重篤な肝・腎障害、重篤な心機能不全等に禁忌ではないでしょうか」です。</a:t>
            </a:r>
            <a:endParaRPr sz="1100">
              <a:latin typeface="MS Mincho"/>
              <a:cs typeface="MS Mincho"/>
            </a:endParaRPr>
          </a:p>
        </p:txBody>
      </p:sp>
      <p:sp>
        <p:nvSpPr>
          <p:cNvPr id="6" name="object 6" descr=""/>
          <p:cNvSpPr txBox="1"/>
          <p:nvPr/>
        </p:nvSpPr>
        <p:spPr>
          <a:xfrm>
            <a:off x="1158951" y="5806287"/>
            <a:ext cx="5195570" cy="655320"/>
          </a:xfrm>
          <a:prstGeom prst="rect">
            <a:avLst/>
          </a:prstGeom>
        </p:spPr>
        <p:txBody>
          <a:bodyPr wrap="square" lIns="0" tIns="13335" rIns="0" bIns="0" rtlCol="0" vert="horz">
            <a:spAutoFit/>
          </a:bodyPr>
          <a:lstStyle/>
          <a:p>
            <a:pPr marL="12700" marR="5080">
              <a:lnSpc>
                <a:spcPct val="125000"/>
              </a:lnSpc>
              <a:spcBef>
                <a:spcPts val="105"/>
              </a:spcBef>
            </a:pPr>
            <a:r>
              <a:rPr dirty="0" sz="1100" spc="-15">
                <a:latin typeface="MS Mincho"/>
                <a:cs typeface="MS Mincho"/>
              </a:rPr>
              <a:t>確かに添付文書によれば、</a:t>
            </a:r>
            <a:r>
              <a:rPr dirty="0" sz="1100" spc="-10" b="1">
                <a:latin typeface="MS Mincho"/>
                <a:cs typeface="MS Mincho"/>
              </a:rPr>
              <a:t>セレコックス錠１００ｍｇ</a:t>
            </a:r>
            <a:r>
              <a:rPr dirty="0" sz="1100" spc="-20">
                <a:latin typeface="MS Mincho"/>
                <a:cs typeface="MS Mincho"/>
              </a:rPr>
              <a:t>は「重篤な心機能不全のある患者」には禁忌となっています。このレセプトでは「心臓性浮腫」があるので、</a:t>
            </a:r>
            <a:r>
              <a:rPr dirty="0" sz="1100" spc="-50">
                <a:latin typeface="MS Mincho"/>
                <a:cs typeface="MS Mincho"/>
              </a:rPr>
              <a:t> </a:t>
            </a:r>
            <a:r>
              <a:rPr dirty="0" sz="1100" spc="-40">
                <a:latin typeface="MS Mincho"/>
                <a:cs typeface="MS Mincho"/>
              </a:rPr>
              <a:t>チェックアイＤＸ は禁忌と判断しました。</a:t>
            </a:r>
            <a:endParaRPr sz="1100">
              <a:latin typeface="MS Mincho"/>
              <a:cs typeface="MS Mincho"/>
            </a:endParaRPr>
          </a:p>
        </p:txBody>
      </p:sp>
      <p:grpSp>
        <p:nvGrpSpPr>
          <p:cNvPr id="7" name="object 7" descr=""/>
          <p:cNvGrpSpPr/>
          <p:nvPr/>
        </p:nvGrpSpPr>
        <p:grpSpPr>
          <a:xfrm>
            <a:off x="1642872" y="6554747"/>
            <a:ext cx="4284345" cy="2910840"/>
            <a:chOff x="1642872" y="6554747"/>
            <a:chExt cx="4284345" cy="2910840"/>
          </a:xfrm>
        </p:grpSpPr>
        <p:pic>
          <p:nvPicPr>
            <p:cNvPr id="8" name="object 8" descr=""/>
            <p:cNvPicPr/>
            <p:nvPr/>
          </p:nvPicPr>
          <p:blipFill>
            <a:blip r:embed="rId4" cstate="print"/>
            <a:stretch>
              <a:fillRect/>
            </a:stretch>
          </p:blipFill>
          <p:spPr>
            <a:xfrm>
              <a:off x="1642872" y="6554747"/>
              <a:ext cx="4283964" cy="2910802"/>
            </a:xfrm>
            <a:prstGeom prst="rect">
              <a:avLst/>
            </a:prstGeom>
          </p:spPr>
        </p:pic>
        <p:sp>
          <p:nvSpPr>
            <p:cNvPr id="9" name="object 9" descr=""/>
            <p:cNvSpPr/>
            <p:nvPr/>
          </p:nvSpPr>
          <p:spPr>
            <a:xfrm>
              <a:off x="1823466" y="8693657"/>
              <a:ext cx="968375" cy="0"/>
            </a:xfrm>
            <a:custGeom>
              <a:avLst/>
              <a:gdLst/>
              <a:ahLst/>
              <a:cxnLst/>
              <a:rect l="l" t="t" r="r" b="b"/>
              <a:pathLst>
                <a:path w="968375" h="0">
                  <a:moveTo>
                    <a:pt x="0" y="0"/>
                  </a:moveTo>
                  <a:lnTo>
                    <a:pt x="968247" y="0"/>
                  </a:lnTo>
                </a:path>
              </a:pathLst>
            </a:custGeom>
            <a:ln w="19050">
              <a:solidFill>
                <a:srgbClr val="FF0000"/>
              </a:solidFill>
            </a:ln>
          </p:spPr>
          <p:txBody>
            <a:bodyPr wrap="square" lIns="0" tIns="0" rIns="0" bIns="0" rtlCol="0"/>
            <a:lstStyle/>
            <a:p/>
          </p:txBody>
        </p:sp>
      </p:grpSp>
      <p:sp>
        <p:nvSpPr>
          <p:cNvPr id="10" name="object 10"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80516" y="1295399"/>
            <a:ext cx="5400040" cy="251460"/>
          </a:xfrm>
          <a:prstGeom prst="rect">
            <a:avLst/>
          </a:prstGeom>
          <a:solidFill>
            <a:srgbClr val="99CCFF"/>
          </a:solidFill>
        </p:spPr>
        <p:txBody>
          <a:bodyPr wrap="square" lIns="0" tIns="24130" rIns="0" bIns="0" rtlCol="0" vert="horz">
            <a:spAutoFit/>
          </a:bodyPr>
          <a:lstStyle/>
          <a:p>
            <a:pPr marL="90805">
              <a:lnSpc>
                <a:spcPct val="100000"/>
              </a:lnSpc>
              <a:spcBef>
                <a:spcPts val="190"/>
              </a:spcBef>
            </a:pPr>
            <a:r>
              <a:rPr dirty="0" sz="1400" spc="-15">
                <a:solidFill>
                  <a:srgbClr val="001F5F"/>
                </a:solidFill>
                <a:latin typeface="MS Gothic"/>
                <a:cs typeface="MS Gothic"/>
              </a:rPr>
              <a:t>レセプトの準備</a:t>
            </a:r>
            <a:endParaRPr sz="1400">
              <a:latin typeface="MS Gothic"/>
              <a:cs typeface="MS Gothic"/>
            </a:endParaRPr>
          </a:p>
        </p:txBody>
      </p:sp>
      <p:sp>
        <p:nvSpPr>
          <p:cNvPr id="3" name="object 3" descr=""/>
          <p:cNvSpPr txBox="1"/>
          <p:nvPr/>
        </p:nvSpPr>
        <p:spPr>
          <a:xfrm>
            <a:off x="1158951" y="1629892"/>
            <a:ext cx="5333365" cy="1284605"/>
          </a:xfrm>
          <a:prstGeom prst="rect">
            <a:avLst/>
          </a:prstGeom>
        </p:spPr>
        <p:txBody>
          <a:bodyPr wrap="square" lIns="0" tIns="12700" rIns="0" bIns="0" rtlCol="0" vert="horz">
            <a:spAutoFit/>
          </a:bodyPr>
          <a:lstStyle/>
          <a:p>
            <a:pPr marL="12700" marR="5080">
              <a:lnSpc>
                <a:spcPct val="125200"/>
              </a:lnSpc>
              <a:spcBef>
                <a:spcPts val="100"/>
              </a:spcBef>
            </a:pPr>
            <a:r>
              <a:rPr dirty="0" sz="1100" spc="-15">
                <a:latin typeface="MS Mincho"/>
                <a:cs typeface="MS Mincho"/>
              </a:rPr>
              <a:t>直近の電子レセプトを準備します。複数の過去レセプトがあればより望ましいです。院内処方であれば提出済のレセプトを、院外処方の場合には処方箋の内容を含んだ</a:t>
            </a:r>
            <a:r>
              <a:rPr dirty="0" sz="1100">
                <a:latin typeface="MS Mincho"/>
                <a:cs typeface="MS Mincho"/>
              </a:rPr>
              <a:t> </a:t>
            </a:r>
            <a:r>
              <a:rPr dirty="0" sz="1100" spc="-5">
                <a:latin typeface="MS Mincho"/>
                <a:cs typeface="MS Mincho"/>
              </a:rPr>
              <a:t>チェック用のレセプトを</a:t>
            </a:r>
            <a:r>
              <a:rPr dirty="0" sz="1100">
                <a:latin typeface="Century"/>
                <a:cs typeface="Century"/>
              </a:rPr>
              <a:t>US</a:t>
            </a:r>
            <a:r>
              <a:rPr dirty="0" sz="1100" spc="-5">
                <a:latin typeface="Century"/>
                <a:cs typeface="Century"/>
              </a:rPr>
              <a:t>B</a:t>
            </a:r>
            <a:r>
              <a:rPr dirty="0" sz="1100" spc="-15">
                <a:latin typeface="MS Mincho"/>
                <a:cs typeface="MS Mincho"/>
              </a:rPr>
              <a:t>メモリーあるいはハードディスクなどにいれて用意し</a:t>
            </a:r>
            <a:r>
              <a:rPr dirty="0" sz="1100" spc="-5">
                <a:latin typeface="MS Mincho"/>
                <a:cs typeface="MS Mincho"/>
              </a:rPr>
              <a:t>てください。</a:t>
            </a:r>
            <a:endParaRPr sz="1100">
              <a:latin typeface="MS Mincho"/>
              <a:cs typeface="MS Mincho"/>
            </a:endParaRPr>
          </a:p>
          <a:p>
            <a:pPr marL="12700">
              <a:lnSpc>
                <a:spcPct val="100000"/>
              </a:lnSpc>
              <a:spcBef>
                <a:spcPts val="325"/>
              </a:spcBef>
            </a:pPr>
            <a:r>
              <a:rPr dirty="0" sz="1100" spc="-20">
                <a:solidFill>
                  <a:srgbClr val="FF0000"/>
                </a:solidFill>
                <a:latin typeface="MS Mincho"/>
                <a:cs typeface="MS Mincho"/>
              </a:rPr>
              <a:t>注：チェック用レセプトの作成法はレセコンのサポート業者にご相談ください。</a:t>
            </a:r>
            <a:endParaRPr sz="1100">
              <a:latin typeface="MS Mincho"/>
              <a:cs typeface="MS Mincho"/>
            </a:endParaRPr>
          </a:p>
          <a:p>
            <a:pPr marL="292735">
              <a:lnSpc>
                <a:spcPct val="100000"/>
              </a:lnSpc>
              <a:spcBef>
                <a:spcPts val="335"/>
              </a:spcBef>
            </a:pPr>
            <a:r>
              <a:rPr dirty="0" sz="1100" spc="-20">
                <a:solidFill>
                  <a:srgbClr val="FF0000"/>
                </a:solidFill>
                <a:latin typeface="MS Mincho"/>
                <a:cs typeface="MS Mincho"/>
              </a:rPr>
              <a:t>レセコンの機種によってはチェック用レセプトが作成できない場合があります。</a:t>
            </a:r>
            <a:endParaRPr sz="1100">
              <a:latin typeface="MS Mincho"/>
              <a:cs typeface="MS Mincho"/>
            </a:endParaRPr>
          </a:p>
        </p:txBody>
      </p:sp>
      <p:sp>
        <p:nvSpPr>
          <p:cNvPr id="4" name="object 4" descr=""/>
          <p:cNvSpPr txBox="1"/>
          <p:nvPr/>
        </p:nvSpPr>
        <p:spPr>
          <a:xfrm>
            <a:off x="2732277" y="688593"/>
            <a:ext cx="2097405" cy="299720"/>
          </a:xfrm>
          <a:prstGeom prst="rect">
            <a:avLst/>
          </a:prstGeom>
        </p:spPr>
        <p:txBody>
          <a:bodyPr wrap="square" lIns="0" tIns="12700" rIns="0" bIns="0" rtlCol="0" vert="horz">
            <a:spAutoFit/>
          </a:bodyPr>
          <a:lstStyle/>
          <a:p>
            <a:pPr marL="12700">
              <a:lnSpc>
                <a:spcPct val="100000"/>
              </a:lnSpc>
              <a:spcBef>
                <a:spcPts val="100"/>
              </a:spcBef>
              <a:tabLst>
                <a:tab pos="933450" algn="l"/>
              </a:tabLst>
            </a:pPr>
            <a:r>
              <a:rPr dirty="0" sz="1800" spc="-10" b="1">
                <a:latin typeface="MS Gothic"/>
                <a:cs typeface="MS Gothic"/>
              </a:rPr>
              <a:t>第１</a:t>
            </a:r>
            <a:r>
              <a:rPr dirty="0" sz="1800" spc="-50" b="1">
                <a:latin typeface="MS Gothic"/>
                <a:cs typeface="MS Gothic"/>
              </a:rPr>
              <a:t>章</a:t>
            </a:r>
            <a:r>
              <a:rPr dirty="0" sz="1800" b="1">
                <a:latin typeface="MS Gothic"/>
                <a:cs typeface="MS Gothic"/>
              </a:rPr>
              <a:t>	</a:t>
            </a:r>
            <a:r>
              <a:rPr dirty="0" sz="1800" spc="-10" b="1">
                <a:latin typeface="MS Gothic"/>
                <a:cs typeface="MS Gothic"/>
              </a:rPr>
              <a:t>基本操作</a:t>
            </a:r>
            <a:r>
              <a:rPr dirty="0" sz="1800" spc="-50" b="1">
                <a:latin typeface="MS Gothic"/>
                <a:cs typeface="MS Gothic"/>
              </a:rPr>
              <a:t>編</a:t>
            </a:r>
            <a:endParaRPr sz="1800">
              <a:latin typeface="MS Gothic"/>
              <a:cs typeface="MS Gothic"/>
            </a:endParaRPr>
          </a:p>
        </p:txBody>
      </p:sp>
      <p:grpSp>
        <p:nvGrpSpPr>
          <p:cNvPr id="5" name="object 5" descr=""/>
          <p:cNvGrpSpPr/>
          <p:nvPr/>
        </p:nvGrpSpPr>
        <p:grpSpPr>
          <a:xfrm>
            <a:off x="1610423" y="3009455"/>
            <a:ext cx="4339590" cy="1895475"/>
            <a:chOff x="1610423" y="3009455"/>
            <a:chExt cx="4339590" cy="1895475"/>
          </a:xfrm>
        </p:grpSpPr>
        <p:pic>
          <p:nvPicPr>
            <p:cNvPr id="6" name="object 6" descr=""/>
            <p:cNvPicPr/>
            <p:nvPr/>
          </p:nvPicPr>
          <p:blipFill>
            <a:blip r:embed="rId2" cstate="print"/>
            <a:stretch>
              <a:fillRect/>
            </a:stretch>
          </p:blipFill>
          <p:spPr>
            <a:xfrm>
              <a:off x="1620012" y="3019043"/>
              <a:ext cx="4320540" cy="1876044"/>
            </a:xfrm>
            <a:prstGeom prst="rect">
              <a:avLst/>
            </a:prstGeom>
          </p:spPr>
        </p:pic>
        <p:sp>
          <p:nvSpPr>
            <p:cNvPr id="7" name="object 7" descr=""/>
            <p:cNvSpPr/>
            <p:nvPr/>
          </p:nvSpPr>
          <p:spPr>
            <a:xfrm>
              <a:off x="1615186" y="3014217"/>
              <a:ext cx="4330065" cy="1885950"/>
            </a:xfrm>
            <a:custGeom>
              <a:avLst/>
              <a:gdLst/>
              <a:ahLst/>
              <a:cxnLst/>
              <a:rect l="l" t="t" r="r" b="b"/>
              <a:pathLst>
                <a:path w="4330065" h="1885950">
                  <a:moveTo>
                    <a:pt x="0" y="1885569"/>
                  </a:moveTo>
                  <a:lnTo>
                    <a:pt x="4330065" y="1885569"/>
                  </a:lnTo>
                  <a:lnTo>
                    <a:pt x="4330065" y="0"/>
                  </a:lnTo>
                  <a:lnTo>
                    <a:pt x="0" y="0"/>
                  </a:lnTo>
                  <a:lnTo>
                    <a:pt x="0" y="1885569"/>
                  </a:lnTo>
                  <a:close/>
                </a:path>
              </a:pathLst>
            </a:custGeom>
            <a:ln w="9525">
              <a:solidFill>
                <a:srgbClr val="000000"/>
              </a:solidFill>
            </a:ln>
          </p:spPr>
          <p:txBody>
            <a:bodyPr wrap="square" lIns="0" tIns="0" rIns="0" bIns="0" rtlCol="0"/>
            <a:lstStyle/>
            <a:p/>
          </p:txBody>
        </p:sp>
      </p:grpSp>
      <p:sp>
        <p:nvSpPr>
          <p:cNvPr id="8" name="object 8" descr=""/>
          <p:cNvSpPr txBox="1"/>
          <p:nvPr/>
        </p:nvSpPr>
        <p:spPr>
          <a:xfrm>
            <a:off x="2979420" y="3837431"/>
            <a:ext cx="2795270" cy="262255"/>
          </a:xfrm>
          <a:prstGeom prst="rect">
            <a:avLst/>
          </a:prstGeom>
          <a:solidFill>
            <a:srgbClr val="FFFFFF"/>
          </a:solidFill>
        </p:spPr>
        <p:txBody>
          <a:bodyPr wrap="square" lIns="0" tIns="51435" rIns="0" bIns="0" rtlCol="0" vert="horz">
            <a:spAutoFit/>
          </a:bodyPr>
          <a:lstStyle/>
          <a:p>
            <a:pPr marL="92710">
              <a:lnSpc>
                <a:spcPct val="100000"/>
              </a:lnSpc>
              <a:spcBef>
                <a:spcPts val="405"/>
              </a:spcBef>
            </a:pPr>
            <a:r>
              <a:rPr dirty="0" sz="1100">
                <a:solidFill>
                  <a:srgbClr val="FF0000"/>
                </a:solidFill>
                <a:latin typeface="MS Gothic"/>
                <a:cs typeface="MS Gothic"/>
              </a:rPr>
              <a:t>USB</a:t>
            </a:r>
            <a:r>
              <a:rPr dirty="0" sz="1100" spc="-20">
                <a:solidFill>
                  <a:srgbClr val="FF0000"/>
                </a:solidFill>
                <a:latin typeface="MS Gothic"/>
                <a:cs typeface="MS Gothic"/>
              </a:rPr>
              <a:t>メモリーに保存した電子レセプトの例</a:t>
            </a:r>
            <a:endParaRPr sz="1100">
              <a:latin typeface="MS Gothic"/>
              <a:cs typeface="MS Gothic"/>
            </a:endParaRPr>
          </a:p>
        </p:txBody>
      </p:sp>
      <p:sp>
        <p:nvSpPr>
          <p:cNvPr id="9" name="object 9" descr=""/>
          <p:cNvSpPr txBox="1"/>
          <p:nvPr/>
        </p:nvSpPr>
        <p:spPr>
          <a:xfrm>
            <a:off x="1158951" y="5579109"/>
            <a:ext cx="3780154" cy="193675"/>
          </a:xfrm>
          <a:prstGeom prst="rect">
            <a:avLst/>
          </a:prstGeom>
        </p:spPr>
        <p:txBody>
          <a:bodyPr wrap="square" lIns="0" tIns="13335" rIns="0" bIns="0" rtlCol="0" vert="horz">
            <a:spAutoFit/>
          </a:bodyPr>
          <a:lstStyle/>
          <a:p>
            <a:pPr marL="12700">
              <a:lnSpc>
                <a:spcPct val="100000"/>
              </a:lnSpc>
              <a:spcBef>
                <a:spcPts val="105"/>
              </a:spcBef>
            </a:pPr>
            <a:r>
              <a:rPr dirty="0" sz="1100" spc="-10">
                <a:latin typeface="Century"/>
                <a:cs typeface="Century"/>
              </a:rPr>
              <a:t>ID</a:t>
            </a:r>
            <a:r>
              <a:rPr dirty="0" sz="1100" spc="-10">
                <a:latin typeface="MS Mincho"/>
                <a:cs typeface="MS Mincho"/>
              </a:rPr>
              <a:t>、パスワードを入力して、［</a:t>
            </a:r>
            <a:r>
              <a:rPr dirty="0" sz="1100" spc="-10">
                <a:latin typeface="Century"/>
                <a:cs typeface="Century"/>
              </a:rPr>
              <a:t>Login</a:t>
            </a:r>
            <a:r>
              <a:rPr dirty="0" sz="1100" spc="-10">
                <a:latin typeface="MS Mincho"/>
                <a:cs typeface="MS Mincho"/>
              </a:rPr>
              <a:t>］</a:t>
            </a:r>
            <a:r>
              <a:rPr dirty="0" sz="1100" spc="-15">
                <a:latin typeface="MS Mincho"/>
                <a:cs typeface="MS Mincho"/>
              </a:rPr>
              <a:t>をクリックします。</a:t>
            </a:r>
            <a:endParaRPr sz="1100">
              <a:latin typeface="MS Mincho"/>
              <a:cs typeface="MS Mincho"/>
            </a:endParaRPr>
          </a:p>
        </p:txBody>
      </p:sp>
      <p:sp>
        <p:nvSpPr>
          <p:cNvPr id="10" name="object 10" descr=""/>
          <p:cNvSpPr txBox="1"/>
          <p:nvPr/>
        </p:nvSpPr>
        <p:spPr>
          <a:xfrm>
            <a:off x="1158951" y="8404097"/>
            <a:ext cx="1991360" cy="193675"/>
          </a:xfrm>
          <a:prstGeom prst="rect">
            <a:avLst/>
          </a:prstGeom>
        </p:spPr>
        <p:txBody>
          <a:bodyPr wrap="square" lIns="0" tIns="12700" rIns="0" bIns="0" rtlCol="0" vert="horz">
            <a:spAutoFit/>
          </a:bodyPr>
          <a:lstStyle/>
          <a:p>
            <a:pPr marL="12700">
              <a:lnSpc>
                <a:spcPct val="100000"/>
              </a:lnSpc>
              <a:spcBef>
                <a:spcPts val="100"/>
              </a:spcBef>
            </a:pPr>
            <a:r>
              <a:rPr dirty="0" sz="1100">
                <a:solidFill>
                  <a:srgbClr val="FF0000"/>
                </a:solidFill>
                <a:latin typeface="MS Mincho"/>
                <a:cs typeface="MS Mincho"/>
              </a:rPr>
              <a:t>注：ブラウザは</a:t>
            </a:r>
            <a:r>
              <a:rPr dirty="0" sz="1100">
                <a:solidFill>
                  <a:srgbClr val="FF0000"/>
                </a:solidFill>
                <a:latin typeface="Century"/>
                <a:cs typeface="Century"/>
              </a:rPr>
              <a:t>Google</a:t>
            </a:r>
            <a:r>
              <a:rPr dirty="0" sz="1100" spc="-75">
                <a:solidFill>
                  <a:srgbClr val="FF0000"/>
                </a:solidFill>
                <a:latin typeface="Century"/>
                <a:cs typeface="Century"/>
              </a:rPr>
              <a:t> </a:t>
            </a:r>
            <a:r>
              <a:rPr dirty="0" sz="1100" spc="-10">
                <a:solidFill>
                  <a:srgbClr val="FF0000"/>
                </a:solidFill>
                <a:latin typeface="Century"/>
                <a:cs typeface="Century"/>
              </a:rPr>
              <a:t>Chrome</a:t>
            </a:r>
            <a:endParaRPr sz="1100">
              <a:latin typeface="Century"/>
              <a:cs typeface="Century"/>
            </a:endParaRPr>
          </a:p>
        </p:txBody>
      </p:sp>
      <p:sp>
        <p:nvSpPr>
          <p:cNvPr id="11" name="object 11" descr=""/>
          <p:cNvSpPr txBox="1"/>
          <p:nvPr/>
        </p:nvSpPr>
        <p:spPr>
          <a:xfrm>
            <a:off x="3899661" y="8404097"/>
            <a:ext cx="1427480" cy="193675"/>
          </a:xfrm>
          <a:prstGeom prst="rect">
            <a:avLst/>
          </a:prstGeom>
        </p:spPr>
        <p:txBody>
          <a:bodyPr wrap="square" lIns="0" tIns="12700" rIns="0" bIns="0" rtlCol="0" vert="horz">
            <a:spAutoFit/>
          </a:bodyPr>
          <a:lstStyle/>
          <a:p>
            <a:pPr marL="12700">
              <a:lnSpc>
                <a:spcPct val="100000"/>
              </a:lnSpc>
              <a:spcBef>
                <a:spcPts val="100"/>
              </a:spcBef>
            </a:pPr>
            <a:r>
              <a:rPr dirty="0" sz="1100" spc="-5">
                <a:solidFill>
                  <a:srgbClr val="FF0000"/>
                </a:solidFill>
                <a:latin typeface="MS Mincho"/>
                <a:cs typeface="MS Mincho"/>
              </a:rPr>
              <a:t>を使用してください。</a:t>
            </a:r>
            <a:endParaRPr sz="1100">
              <a:latin typeface="MS Mincho"/>
              <a:cs typeface="MS Mincho"/>
            </a:endParaRPr>
          </a:p>
        </p:txBody>
      </p:sp>
      <p:pic>
        <p:nvPicPr>
          <p:cNvPr id="12" name="object 12" descr=""/>
          <p:cNvPicPr/>
          <p:nvPr/>
        </p:nvPicPr>
        <p:blipFill>
          <a:blip r:embed="rId3" cstate="print"/>
          <a:stretch>
            <a:fillRect/>
          </a:stretch>
        </p:blipFill>
        <p:spPr>
          <a:xfrm>
            <a:off x="3195827" y="8282940"/>
            <a:ext cx="685800" cy="556259"/>
          </a:xfrm>
          <a:prstGeom prst="rect">
            <a:avLst/>
          </a:prstGeom>
        </p:spPr>
      </p:pic>
      <p:sp>
        <p:nvSpPr>
          <p:cNvPr id="13" name="object 13" descr=""/>
          <p:cNvSpPr txBox="1"/>
          <p:nvPr/>
        </p:nvSpPr>
        <p:spPr>
          <a:xfrm>
            <a:off x="1080516" y="5161787"/>
            <a:ext cx="5400040" cy="253365"/>
          </a:xfrm>
          <a:prstGeom prst="rect">
            <a:avLst/>
          </a:prstGeom>
          <a:solidFill>
            <a:srgbClr val="99CCFF"/>
          </a:solidFill>
        </p:spPr>
        <p:txBody>
          <a:bodyPr wrap="square" lIns="0" tIns="40005" rIns="0" bIns="0" rtlCol="0" vert="horz">
            <a:spAutoFit/>
          </a:bodyPr>
          <a:lstStyle/>
          <a:p>
            <a:pPr marL="90805">
              <a:lnSpc>
                <a:spcPct val="100000"/>
              </a:lnSpc>
              <a:spcBef>
                <a:spcPts val="315"/>
              </a:spcBef>
            </a:pPr>
            <a:r>
              <a:rPr dirty="0" sz="1200" spc="-15">
                <a:solidFill>
                  <a:srgbClr val="001F5F"/>
                </a:solidFill>
                <a:latin typeface="MS Gothic"/>
                <a:cs typeface="MS Gothic"/>
              </a:rPr>
              <a:t>ログイン</a:t>
            </a:r>
            <a:endParaRPr sz="1200">
              <a:latin typeface="MS Gothic"/>
              <a:cs typeface="MS Gothic"/>
            </a:endParaRPr>
          </a:p>
        </p:txBody>
      </p:sp>
      <p:sp>
        <p:nvSpPr>
          <p:cNvPr id="14" name="object 14" descr=""/>
          <p:cNvSpPr txBox="1"/>
          <p:nvPr/>
        </p:nvSpPr>
        <p:spPr>
          <a:xfrm>
            <a:off x="1158951" y="8891752"/>
            <a:ext cx="5334635" cy="629285"/>
          </a:xfrm>
          <a:prstGeom prst="rect">
            <a:avLst/>
          </a:prstGeom>
        </p:spPr>
        <p:txBody>
          <a:bodyPr wrap="square" lIns="0" tIns="12700" rIns="0" bIns="0" rtlCol="0" vert="horz">
            <a:spAutoFit/>
          </a:bodyPr>
          <a:lstStyle/>
          <a:p>
            <a:pPr marL="12700" marR="5080">
              <a:lnSpc>
                <a:spcPct val="120000"/>
              </a:lnSpc>
              <a:spcBef>
                <a:spcPts val="100"/>
              </a:spcBef>
            </a:pPr>
            <a:r>
              <a:rPr dirty="0" sz="1100" spc="-20">
                <a:latin typeface="MS Mincho"/>
                <a:cs typeface="MS Mincho"/>
              </a:rPr>
              <a:t>スマートフォンのショートメールに確認コードが送られますので入力してください。</a:t>
            </a:r>
            <a:r>
              <a:rPr dirty="0" sz="1100" spc="-15">
                <a:latin typeface="MS Mincho"/>
                <a:cs typeface="MS Mincho"/>
              </a:rPr>
              <a:t>チェックアイＤＸにログインします</a:t>
            </a:r>
            <a:r>
              <a:rPr dirty="0" sz="1100" spc="-10">
                <a:latin typeface="MS Mincho"/>
                <a:cs typeface="MS Mincho"/>
              </a:rPr>
              <a:t>（</a:t>
            </a:r>
            <a:r>
              <a:rPr dirty="0" sz="1100" spc="-15">
                <a:latin typeface="MS Mincho"/>
                <a:cs typeface="MS Mincho"/>
              </a:rPr>
              <a:t>２段階認証</a:t>
            </a:r>
            <a:r>
              <a:rPr dirty="0" sz="1100">
                <a:latin typeface="MS Mincho"/>
                <a:cs typeface="MS Mincho"/>
              </a:rPr>
              <a:t>）</a:t>
            </a:r>
            <a:r>
              <a:rPr dirty="0" sz="1100" spc="-50">
                <a:latin typeface="MS Mincho"/>
                <a:cs typeface="MS Mincho"/>
              </a:rPr>
              <a:t>。</a:t>
            </a:r>
            <a:endParaRPr sz="1100">
              <a:latin typeface="MS Mincho"/>
              <a:cs typeface="MS Mincho"/>
            </a:endParaRPr>
          </a:p>
          <a:p>
            <a:pPr marL="12700">
              <a:lnSpc>
                <a:spcPct val="100000"/>
              </a:lnSpc>
              <a:spcBef>
                <a:spcPts val="260"/>
              </a:spcBef>
            </a:pPr>
            <a:r>
              <a:rPr dirty="0" sz="1100" spc="-20">
                <a:solidFill>
                  <a:srgbClr val="FF0000"/>
                </a:solidFill>
                <a:latin typeface="MS Mincho"/>
                <a:cs typeface="MS Mincho"/>
              </a:rPr>
              <a:t>注：２段階認証は初回だけです。次回からは要求されません。</a:t>
            </a:r>
            <a:endParaRPr sz="1100">
              <a:latin typeface="MS Mincho"/>
              <a:cs typeface="MS Mincho"/>
            </a:endParaRPr>
          </a:p>
        </p:txBody>
      </p:sp>
      <p:grpSp>
        <p:nvGrpSpPr>
          <p:cNvPr id="15" name="object 15" descr=""/>
          <p:cNvGrpSpPr/>
          <p:nvPr/>
        </p:nvGrpSpPr>
        <p:grpSpPr>
          <a:xfrm>
            <a:off x="1144524" y="6054851"/>
            <a:ext cx="5101590" cy="1767839"/>
            <a:chOff x="1144524" y="6054851"/>
            <a:chExt cx="5101590" cy="1767839"/>
          </a:xfrm>
        </p:grpSpPr>
        <p:pic>
          <p:nvPicPr>
            <p:cNvPr id="16" name="object 16"/>
            <p:cNvPicPr/>
            <p:nvPr/>
          </p:nvPicPr>
          <p:blipFill>
            <a:blip r:embed="rId4" cstate="print"/>
            <a:stretch>
              <a:fillRect/>
            </a:stretch>
          </p:blipFill>
          <p:spPr>
            <a:xfrm>
              <a:off x="1144524" y="6054851"/>
              <a:ext cx="5101259" cy="1664785"/>
            </a:xfrm>
            <a:prstGeom prst="rect">
              <a:avLst/>
            </a:prstGeom>
          </p:spPr>
        </p:pic>
        <p:sp>
          <p:nvSpPr>
            <p:cNvPr id="17" name="object 17" descr=""/>
            <p:cNvSpPr/>
            <p:nvPr/>
          </p:nvSpPr>
          <p:spPr>
            <a:xfrm>
              <a:off x="2900934" y="6605777"/>
              <a:ext cx="1603375" cy="1207135"/>
            </a:xfrm>
            <a:custGeom>
              <a:avLst/>
              <a:gdLst/>
              <a:ahLst/>
              <a:cxnLst/>
              <a:rect l="l" t="t" r="r" b="b"/>
              <a:pathLst>
                <a:path w="1603375" h="1207134">
                  <a:moveTo>
                    <a:pt x="0" y="201167"/>
                  </a:moveTo>
                  <a:lnTo>
                    <a:pt x="5311" y="155034"/>
                  </a:lnTo>
                  <a:lnTo>
                    <a:pt x="20442" y="112689"/>
                  </a:lnTo>
                  <a:lnTo>
                    <a:pt x="44187" y="75338"/>
                  </a:lnTo>
                  <a:lnTo>
                    <a:pt x="75338" y="44187"/>
                  </a:lnTo>
                  <a:lnTo>
                    <a:pt x="112689" y="20442"/>
                  </a:lnTo>
                  <a:lnTo>
                    <a:pt x="155034" y="5311"/>
                  </a:lnTo>
                  <a:lnTo>
                    <a:pt x="201168" y="0"/>
                  </a:lnTo>
                  <a:lnTo>
                    <a:pt x="1402080" y="0"/>
                  </a:lnTo>
                  <a:lnTo>
                    <a:pt x="1448213" y="5311"/>
                  </a:lnTo>
                  <a:lnTo>
                    <a:pt x="1490558" y="20442"/>
                  </a:lnTo>
                  <a:lnTo>
                    <a:pt x="1527909" y="44187"/>
                  </a:lnTo>
                  <a:lnTo>
                    <a:pt x="1559060" y="75338"/>
                  </a:lnTo>
                  <a:lnTo>
                    <a:pt x="1582805" y="112689"/>
                  </a:lnTo>
                  <a:lnTo>
                    <a:pt x="1597936" y="155034"/>
                  </a:lnTo>
                  <a:lnTo>
                    <a:pt x="1603248" y="201167"/>
                  </a:lnTo>
                  <a:lnTo>
                    <a:pt x="1603248" y="1005839"/>
                  </a:lnTo>
                  <a:lnTo>
                    <a:pt x="1597936" y="1051973"/>
                  </a:lnTo>
                  <a:lnTo>
                    <a:pt x="1582805" y="1094318"/>
                  </a:lnTo>
                  <a:lnTo>
                    <a:pt x="1559060" y="1131669"/>
                  </a:lnTo>
                  <a:lnTo>
                    <a:pt x="1527909" y="1162820"/>
                  </a:lnTo>
                  <a:lnTo>
                    <a:pt x="1490558" y="1186565"/>
                  </a:lnTo>
                  <a:lnTo>
                    <a:pt x="1448213" y="1201696"/>
                  </a:lnTo>
                  <a:lnTo>
                    <a:pt x="1402080" y="1207007"/>
                  </a:lnTo>
                  <a:lnTo>
                    <a:pt x="201168" y="1207007"/>
                  </a:lnTo>
                  <a:lnTo>
                    <a:pt x="155034" y="1201696"/>
                  </a:lnTo>
                  <a:lnTo>
                    <a:pt x="112689" y="1186565"/>
                  </a:lnTo>
                  <a:lnTo>
                    <a:pt x="75338" y="1162820"/>
                  </a:lnTo>
                  <a:lnTo>
                    <a:pt x="44187" y="1131669"/>
                  </a:lnTo>
                  <a:lnTo>
                    <a:pt x="20442" y="1094318"/>
                  </a:lnTo>
                  <a:lnTo>
                    <a:pt x="5311" y="1051973"/>
                  </a:lnTo>
                  <a:lnTo>
                    <a:pt x="0" y="1005839"/>
                  </a:lnTo>
                  <a:lnTo>
                    <a:pt x="0" y="201167"/>
                  </a:lnTo>
                  <a:close/>
                </a:path>
              </a:pathLst>
            </a:custGeom>
            <a:ln w="19050">
              <a:solidFill>
                <a:srgbClr val="FF0000"/>
              </a:solidFill>
            </a:ln>
          </p:spPr>
          <p:txBody>
            <a:bodyPr wrap="square" lIns="0" tIns="0" rIns="0" bIns="0" rtlCol="0"/>
            <a:lstStyle/>
            <a:p/>
          </p:txBody>
        </p:sp>
      </p:grpSp>
      <p:sp>
        <p:nvSpPr>
          <p:cNvPr id="18" name="object 18"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3480815"/>
            <a:ext cx="4320540" cy="3253739"/>
          </a:xfrm>
          <a:prstGeom prst="rect">
            <a:avLst/>
          </a:prstGeom>
        </p:spPr>
      </p:pic>
      <p:grpSp>
        <p:nvGrpSpPr>
          <p:cNvPr id="3" name="object 3" descr=""/>
          <p:cNvGrpSpPr/>
          <p:nvPr/>
        </p:nvGrpSpPr>
        <p:grpSpPr>
          <a:xfrm>
            <a:off x="1516761" y="1962911"/>
            <a:ext cx="4424045" cy="946785"/>
            <a:chOff x="1516761" y="1962911"/>
            <a:chExt cx="4424045" cy="946785"/>
          </a:xfrm>
        </p:grpSpPr>
        <p:pic>
          <p:nvPicPr>
            <p:cNvPr id="4" name="object 4" descr=""/>
            <p:cNvPicPr/>
            <p:nvPr/>
          </p:nvPicPr>
          <p:blipFill>
            <a:blip r:embed="rId3" cstate="print"/>
            <a:stretch>
              <a:fillRect/>
            </a:stretch>
          </p:blipFill>
          <p:spPr>
            <a:xfrm>
              <a:off x="1620012" y="1962911"/>
              <a:ext cx="4320540" cy="946403"/>
            </a:xfrm>
            <a:prstGeom prst="rect">
              <a:avLst/>
            </a:prstGeom>
          </p:spPr>
        </p:pic>
        <p:sp>
          <p:nvSpPr>
            <p:cNvPr id="5" name="object 5" descr=""/>
            <p:cNvSpPr/>
            <p:nvPr/>
          </p:nvSpPr>
          <p:spPr>
            <a:xfrm>
              <a:off x="1526286" y="2393441"/>
              <a:ext cx="2689860" cy="297180"/>
            </a:xfrm>
            <a:custGeom>
              <a:avLst/>
              <a:gdLst/>
              <a:ahLst/>
              <a:cxnLst/>
              <a:rect l="l" t="t" r="r" b="b"/>
              <a:pathLst>
                <a:path w="2689860" h="297180">
                  <a:moveTo>
                    <a:pt x="0" y="49530"/>
                  </a:moveTo>
                  <a:lnTo>
                    <a:pt x="3899" y="30271"/>
                  </a:lnTo>
                  <a:lnTo>
                    <a:pt x="14525" y="14525"/>
                  </a:lnTo>
                  <a:lnTo>
                    <a:pt x="30271" y="3899"/>
                  </a:lnTo>
                  <a:lnTo>
                    <a:pt x="49529" y="0"/>
                  </a:lnTo>
                  <a:lnTo>
                    <a:pt x="2640329" y="0"/>
                  </a:lnTo>
                  <a:lnTo>
                    <a:pt x="2659588" y="3899"/>
                  </a:lnTo>
                  <a:lnTo>
                    <a:pt x="2675334" y="14525"/>
                  </a:lnTo>
                  <a:lnTo>
                    <a:pt x="2685960" y="30271"/>
                  </a:lnTo>
                  <a:lnTo>
                    <a:pt x="2689860" y="49530"/>
                  </a:lnTo>
                  <a:lnTo>
                    <a:pt x="2689860" y="247650"/>
                  </a:lnTo>
                  <a:lnTo>
                    <a:pt x="2685960" y="266908"/>
                  </a:lnTo>
                  <a:lnTo>
                    <a:pt x="2675334" y="282654"/>
                  </a:lnTo>
                  <a:lnTo>
                    <a:pt x="2659588" y="293280"/>
                  </a:lnTo>
                  <a:lnTo>
                    <a:pt x="2640329" y="297180"/>
                  </a:lnTo>
                  <a:lnTo>
                    <a:pt x="49529" y="297180"/>
                  </a:lnTo>
                  <a:lnTo>
                    <a:pt x="30271" y="293280"/>
                  </a:lnTo>
                  <a:lnTo>
                    <a:pt x="14525" y="282654"/>
                  </a:lnTo>
                  <a:lnTo>
                    <a:pt x="3899" y="266908"/>
                  </a:lnTo>
                  <a:lnTo>
                    <a:pt x="0" y="247650"/>
                  </a:lnTo>
                  <a:lnTo>
                    <a:pt x="0" y="49530"/>
                  </a:lnTo>
                  <a:close/>
                </a:path>
              </a:pathLst>
            </a:custGeom>
            <a:ln w="19050">
              <a:solidFill>
                <a:srgbClr val="FF0000"/>
              </a:solidFill>
            </a:ln>
          </p:spPr>
          <p:txBody>
            <a:bodyPr wrap="square" lIns="0" tIns="0" rIns="0" bIns="0" rtlCol="0"/>
            <a:lstStyle/>
            <a:p/>
          </p:txBody>
        </p:sp>
      </p:grpSp>
      <p:sp>
        <p:nvSpPr>
          <p:cNvPr id="6" name="object 6" descr=""/>
          <p:cNvSpPr txBox="1"/>
          <p:nvPr/>
        </p:nvSpPr>
        <p:spPr>
          <a:xfrm>
            <a:off x="1158951" y="1087983"/>
            <a:ext cx="5195570" cy="655320"/>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しかし、実際はそこまで厳密ではなく、都道府県によっては「心臓性浮腫」があっ</a:t>
            </a:r>
            <a:r>
              <a:rPr dirty="0" sz="1100" spc="-10">
                <a:latin typeface="MS Mincho"/>
                <a:cs typeface="MS Mincho"/>
              </a:rPr>
              <a:t>ても</a:t>
            </a:r>
            <a:r>
              <a:rPr dirty="0" sz="1100" spc="-10" b="1">
                <a:latin typeface="MS Mincho"/>
                <a:cs typeface="MS Mincho"/>
              </a:rPr>
              <a:t>セレコックス錠１００ｍｇ</a:t>
            </a:r>
            <a:r>
              <a:rPr dirty="0" sz="1100" spc="-25">
                <a:latin typeface="MS Mincho"/>
                <a:cs typeface="MS Mincho"/>
              </a:rPr>
              <a:t>は通ります。</a:t>
            </a:r>
            <a:endParaRPr sz="1100">
              <a:latin typeface="MS Mincho"/>
              <a:cs typeface="MS Mincho"/>
            </a:endParaRPr>
          </a:p>
          <a:p>
            <a:pPr marL="12700">
              <a:lnSpc>
                <a:spcPct val="100000"/>
              </a:lnSpc>
              <a:spcBef>
                <a:spcPts val="325"/>
              </a:spcBef>
            </a:pPr>
            <a:r>
              <a:rPr dirty="0" sz="1100" spc="-20">
                <a:latin typeface="MS Mincho"/>
                <a:cs typeface="MS Mincho"/>
              </a:rPr>
              <a:t>このような場合には、点検メッセージをダブルクリックします。</a:t>
            </a:r>
            <a:endParaRPr sz="1100">
              <a:latin typeface="MS Mincho"/>
              <a:cs typeface="MS Mincho"/>
            </a:endParaRPr>
          </a:p>
        </p:txBody>
      </p:sp>
      <p:sp>
        <p:nvSpPr>
          <p:cNvPr id="7" name="object 7" descr=""/>
          <p:cNvSpPr txBox="1"/>
          <p:nvPr/>
        </p:nvSpPr>
        <p:spPr>
          <a:xfrm>
            <a:off x="1158951" y="3178556"/>
            <a:ext cx="5054600"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「精密点検ルール」画面が表示されます。「適用」を「適用外」に変更すると、</a:t>
            </a:r>
            <a:endParaRPr sz="1100">
              <a:latin typeface="MS Mincho"/>
              <a:cs typeface="MS Mincho"/>
            </a:endParaRPr>
          </a:p>
        </p:txBody>
      </p:sp>
      <p:sp>
        <p:nvSpPr>
          <p:cNvPr id="8" name="object 8" descr=""/>
          <p:cNvSpPr txBox="1"/>
          <p:nvPr/>
        </p:nvSpPr>
        <p:spPr>
          <a:xfrm>
            <a:off x="1158951" y="8639657"/>
            <a:ext cx="5054600" cy="446405"/>
          </a:xfrm>
          <a:prstGeom prst="rect">
            <a:avLst/>
          </a:prstGeom>
        </p:spPr>
        <p:txBody>
          <a:bodyPr wrap="square" lIns="0" tIns="12065" rIns="0" bIns="0" rtlCol="0" vert="horz">
            <a:spAutoFit/>
          </a:bodyPr>
          <a:lstStyle/>
          <a:p>
            <a:pPr marL="12700" marR="5080">
              <a:lnSpc>
                <a:spcPct val="125499"/>
              </a:lnSpc>
              <a:spcBef>
                <a:spcPts val="95"/>
              </a:spcBef>
            </a:pPr>
            <a:r>
              <a:rPr dirty="0" sz="1100" spc="-15">
                <a:latin typeface="MS Mincho"/>
                <a:cs typeface="MS Mincho"/>
              </a:rPr>
              <a:t>この精密点検ルールは適用されなくなり、以後、「心臓性浮腫」があっても</a:t>
            </a:r>
            <a:r>
              <a:rPr dirty="0" sz="1100" spc="-25" b="1">
                <a:latin typeface="MS Mincho"/>
                <a:cs typeface="MS Mincho"/>
              </a:rPr>
              <a:t>セレ</a:t>
            </a:r>
            <a:r>
              <a:rPr dirty="0" sz="1100" spc="-10" b="1">
                <a:latin typeface="MS Mincho"/>
                <a:cs typeface="MS Mincho"/>
              </a:rPr>
              <a:t>コックス錠１００ｍｇ</a:t>
            </a:r>
            <a:r>
              <a:rPr dirty="0" sz="1100" spc="-20">
                <a:latin typeface="MS Mincho"/>
                <a:cs typeface="MS Mincho"/>
              </a:rPr>
              <a:t>は通ると判定するようになります。</a:t>
            </a:r>
            <a:endParaRPr sz="1100">
              <a:latin typeface="MS Mincho"/>
              <a:cs typeface="MS Mincho"/>
            </a:endParaRPr>
          </a:p>
        </p:txBody>
      </p:sp>
      <p:grpSp>
        <p:nvGrpSpPr>
          <p:cNvPr id="9" name="object 9" descr=""/>
          <p:cNvGrpSpPr/>
          <p:nvPr/>
        </p:nvGrpSpPr>
        <p:grpSpPr>
          <a:xfrm>
            <a:off x="1620011" y="7054595"/>
            <a:ext cx="4320540" cy="1343025"/>
            <a:chOff x="1620011" y="7054595"/>
            <a:chExt cx="4320540" cy="1343025"/>
          </a:xfrm>
        </p:grpSpPr>
        <p:pic>
          <p:nvPicPr>
            <p:cNvPr id="10" name="object 10" descr=""/>
            <p:cNvPicPr/>
            <p:nvPr/>
          </p:nvPicPr>
          <p:blipFill>
            <a:blip r:embed="rId4" cstate="print"/>
            <a:stretch>
              <a:fillRect/>
            </a:stretch>
          </p:blipFill>
          <p:spPr>
            <a:xfrm>
              <a:off x="1620011" y="7054595"/>
              <a:ext cx="4320540" cy="1342644"/>
            </a:xfrm>
            <a:prstGeom prst="rect">
              <a:avLst/>
            </a:prstGeom>
          </p:spPr>
        </p:pic>
        <p:sp>
          <p:nvSpPr>
            <p:cNvPr id="11" name="object 11" descr=""/>
            <p:cNvSpPr/>
            <p:nvPr/>
          </p:nvSpPr>
          <p:spPr>
            <a:xfrm>
              <a:off x="4545329" y="7320533"/>
              <a:ext cx="76200" cy="302895"/>
            </a:xfrm>
            <a:custGeom>
              <a:avLst/>
              <a:gdLst/>
              <a:ahLst/>
              <a:cxnLst/>
              <a:rect l="l" t="t" r="r" b="b"/>
              <a:pathLst>
                <a:path w="76200" h="302895">
                  <a:moveTo>
                    <a:pt x="28575" y="226313"/>
                  </a:moveTo>
                  <a:lnTo>
                    <a:pt x="0" y="226313"/>
                  </a:lnTo>
                  <a:lnTo>
                    <a:pt x="38100" y="302513"/>
                  </a:lnTo>
                  <a:lnTo>
                    <a:pt x="69850" y="239013"/>
                  </a:lnTo>
                  <a:lnTo>
                    <a:pt x="28575" y="239013"/>
                  </a:lnTo>
                  <a:lnTo>
                    <a:pt x="28575" y="226313"/>
                  </a:lnTo>
                  <a:close/>
                </a:path>
                <a:path w="76200" h="302895">
                  <a:moveTo>
                    <a:pt x="47625" y="0"/>
                  </a:moveTo>
                  <a:lnTo>
                    <a:pt x="28575" y="0"/>
                  </a:lnTo>
                  <a:lnTo>
                    <a:pt x="28575" y="239013"/>
                  </a:lnTo>
                  <a:lnTo>
                    <a:pt x="47625" y="239013"/>
                  </a:lnTo>
                  <a:lnTo>
                    <a:pt x="47625" y="0"/>
                  </a:lnTo>
                  <a:close/>
                </a:path>
                <a:path w="76200" h="302895">
                  <a:moveTo>
                    <a:pt x="76200" y="226313"/>
                  </a:moveTo>
                  <a:lnTo>
                    <a:pt x="47625" y="226313"/>
                  </a:lnTo>
                  <a:lnTo>
                    <a:pt x="47625" y="239013"/>
                  </a:lnTo>
                  <a:lnTo>
                    <a:pt x="69850" y="239013"/>
                  </a:lnTo>
                  <a:lnTo>
                    <a:pt x="76200" y="226313"/>
                  </a:lnTo>
                  <a:close/>
                </a:path>
              </a:pathLst>
            </a:custGeom>
            <a:solidFill>
              <a:srgbClr val="FF0000"/>
            </a:solidFill>
          </p:spPr>
          <p:txBody>
            <a:bodyPr wrap="square" lIns="0" tIns="0" rIns="0" bIns="0" rtlCol="0"/>
            <a:lstStyle/>
            <a:p/>
          </p:txBody>
        </p:sp>
        <p:pic>
          <p:nvPicPr>
            <p:cNvPr id="12" name="object 12" descr=""/>
            <p:cNvPicPr/>
            <p:nvPr/>
          </p:nvPicPr>
          <p:blipFill>
            <a:blip r:embed="rId5" cstate="print"/>
            <a:stretch>
              <a:fillRect/>
            </a:stretch>
          </p:blipFill>
          <p:spPr>
            <a:xfrm>
              <a:off x="1624583" y="7054595"/>
              <a:ext cx="4315968" cy="230124"/>
            </a:xfrm>
            <a:prstGeom prst="rect">
              <a:avLst/>
            </a:prstGeom>
          </p:spPr>
        </p:pic>
      </p:grpSp>
      <p:grpSp>
        <p:nvGrpSpPr>
          <p:cNvPr id="13" name="object 13" descr=""/>
          <p:cNvGrpSpPr/>
          <p:nvPr/>
        </p:nvGrpSpPr>
        <p:grpSpPr>
          <a:xfrm>
            <a:off x="3883533" y="3745229"/>
            <a:ext cx="1035685" cy="687705"/>
            <a:chOff x="3883533" y="3745229"/>
            <a:chExt cx="1035685" cy="687705"/>
          </a:xfrm>
        </p:grpSpPr>
        <p:sp>
          <p:nvSpPr>
            <p:cNvPr id="14" name="object 14" descr=""/>
            <p:cNvSpPr/>
            <p:nvPr/>
          </p:nvSpPr>
          <p:spPr>
            <a:xfrm>
              <a:off x="3893058" y="3935729"/>
              <a:ext cx="1016635" cy="487680"/>
            </a:xfrm>
            <a:custGeom>
              <a:avLst/>
              <a:gdLst/>
              <a:ahLst/>
              <a:cxnLst/>
              <a:rect l="l" t="t" r="r" b="b"/>
              <a:pathLst>
                <a:path w="1016635" h="487679">
                  <a:moveTo>
                    <a:pt x="0" y="81279"/>
                  </a:moveTo>
                  <a:lnTo>
                    <a:pt x="6395" y="49666"/>
                  </a:lnTo>
                  <a:lnTo>
                    <a:pt x="23828" y="23828"/>
                  </a:lnTo>
                  <a:lnTo>
                    <a:pt x="49666" y="6395"/>
                  </a:lnTo>
                  <a:lnTo>
                    <a:pt x="81279" y="0"/>
                  </a:lnTo>
                  <a:lnTo>
                    <a:pt x="935227" y="0"/>
                  </a:lnTo>
                  <a:lnTo>
                    <a:pt x="966841" y="6395"/>
                  </a:lnTo>
                  <a:lnTo>
                    <a:pt x="992679" y="23828"/>
                  </a:lnTo>
                  <a:lnTo>
                    <a:pt x="1010112" y="49666"/>
                  </a:lnTo>
                  <a:lnTo>
                    <a:pt x="1016507" y="81279"/>
                  </a:lnTo>
                  <a:lnTo>
                    <a:pt x="1016507" y="406400"/>
                  </a:lnTo>
                  <a:lnTo>
                    <a:pt x="1010112" y="438013"/>
                  </a:lnTo>
                  <a:lnTo>
                    <a:pt x="992679" y="463851"/>
                  </a:lnTo>
                  <a:lnTo>
                    <a:pt x="966841" y="481284"/>
                  </a:lnTo>
                  <a:lnTo>
                    <a:pt x="935227" y="487679"/>
                  </a:lnTo>
                  <a:lnTo>
                    <a:pt x="81279" y="487679"/>
                  </a:lnTo>
                  <a:lnTo>
                    <a:pt x="49666" y="481284"/>
                  </a:lnTo>
                  <a:lnTo>
                    <a:pt x="23828" y="463851"/>
                  </a:lnTo>
                  <a:lnTo>
                    <a:pt x="6395" y="438013"/>
                  </a:lnTo>
                  <a:lnTo>
                    <a:pt x="0" y="406400"/>
                  </a:lnTo>
                  <a:lnTo>
                    <a:pt x="0" y="81279"/>
                  </a:lnTo>
                  <a:close/>
                </a:path>
              </a:pathLst>
            </a:custGeom>
            <a:ln w="19050">
              <a:solidFill>
                <a:srgbClr val="FF0000"/>
              </a:solidFill>
            </a:ln>
          </p:spPr>
          <p:txBody>
            <a:bodyPr wrap="square" lIns="0" tIns="0" rIns="0" bIns="0" rtlCol="0"/>
            <a:lstStyle/>
            <a:p/>
          </p:txBody>
        </p:sp>
        <p:sp>
          <p:nvSpPr>
            <p:cNvPr id="15" name="object 15" descr=""/>
            <p:cNvSpPr/>
            <p:nvPr/>
          </p:nvSpPr>
          <p:spPr>
            <a:xfrm>
              <a:off x="4266438" y="3745229"/>
              <a:ext cx="76200" cy="302895"/>
            </a:xfrm>
            <a:custGeom>
              <a:avLst/>
              <a:gdLst/>
              <a:ahLst/>
              <a:cxnLst/>
              <a:rect l="l" t="t" r="r" b="b"/>
              <a:pathLst>
                <a:path w="76200" h="302895">
                  <a:moveTo>
                    <a:pt x="28575" y="226313"/>
                  </a:moveTo>
                  <a:lnTo>
                    <a:pt x="0" y="226313"/>
                  </a:lnTo>
                  <a:lnTo>
                    <a:pt x="38100" y="302513"/>
                  </a:lnTo>
                  <a:lnTo>
                    <a:pt x="69850" y="239013"/>
                  </a:lnTo>
                  <a:lnTo>
                    <a:pt x="28575" y="239013"/>
                  </a:lnTo>
                  <a:lnTo>
                    <a:pt x="28575" y="226313"/>
                  </a:lnTo>
                  <a:close/>
                </a:path>
                <a:path w="76200" h="302895">
                  <a:moveTo>
                    <a:pt x="47625" y="0"/>
                  </a:moveTo>
                  <a:lnTo>
                    <a:pt x="28575" y="0"/>
                  </a:lnTo>
                  <a:lnTo>
                    <a:pt x="28575" y="239013"/>
                  </a:lnTo>
                  <a:lnTo>
                    <a:pt x="47625" y="239013"/>
                  </a:lnTo>
                  <a:lnTo>
                    <a:pt x="47625" y="0"/>
                  </a:lnTo>
                  <a:close/>
                </a:path>
                <a:path w="76200" h="302895">
                  <a:moveTo>
                    <a:pt x="76200" y="226313"/>
                  </a:moveTo>
                  <a:lnTo>
                    <a:pt x="47625" y="226313"/>
                  </a:lnTo>
                  <a:lnTo>
                    <a:pt x="47625" y="239013"/>
                  </a:lnTo>
                  <a:lnTo>
                    <a:pt x="69850" y="239013"/>
                  </a:lnTo>
                  <a:lnTo>
                    <a:pt x="76200" y="226313"/>
                  </a:lnTo>
                  <a:close/>
                </a:path>
              </a:pathLst>
            </a:custGeom>
            <a:solidFill>
              <a:srgbClr val="FF0000"/>
            </a:solidFill>
          </p:spPr>
          <p:txBody>
            <a:bodyPr wrap="square" lIns="0" tIns="0" rIns="0" bIns="0" rtlCol="0"/>
            <a:lstStyle/>
            <a:p/>
          </p:txBody>
        </p:sp>
      </p:grpSp>
      <p:pic>
        <p:nvPicPr>
          <p:cNvPr id="16" name="object 16" descr=""/>
          <p:cNvPicPr/>
          <p:nvPr/>
        </p:nvPicPr>
        <p:blipFill>
          <a:blip r:embed="rId5" cstate="print"/>
          <a:stretch>
            <a:fillRect/>
          </a:stretch>
        </p:blipFill>
        <p:spPr>
          <a:xfrm>
            <a:off x="1624583" y="3461003"/>
            <a:ext cx="4315968" cy="230124"/>
          </a:xfrm>
          <a:prstGeom prst="rect">
            <a:avLst/>
          </a:prstGeom>
        </p:spPr>
      </p:pic>
      <p:sp>
        <p:nvSpPr>
          <p:cNvPr id="17" name="object 17"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577721" y="1854707"/>
            <a:ext cx="4363085" cy="3255645"/>
            <a:chOff x="1577721" y="1854707"/>
            <a:chExt cx="4363085" cy="3255645"/>
          </a:xfrm>
        </p:grpSpPr>
        <p:pic>
          <p:nvPicPr>
            <p:cNvPr id="3" name="object 3" descr=""/>
            <p:cNvPicPr/>
            <p:nvPr/>
          </p:nvPicPr>
          <p:blipFill>
            <a:blip r:embed="rId2" cstate="print"/>
            <a:stretch>
              <a:fillRect/>
            </a:stretch>
          </p:blipFill>
          <p:spPr>
            <a:xfrm>
              <a:off x="1620012" y="1856231"/>
              <a:ext cx="4320540" cy="3253740"/>
            </a:xfrm>
            <a:prstGeom prst="rect">
              <a:avLst/>
            </a:prstGeom>
          </p:spPr>
        </p:pic>
        <p:sp>
          <p:nvSpPr>
            <p:cNvPr id="4" name="object 4" descr=""/>
            <p:cNvSpPr/>
            <p:nvPr/>
          </p:nvSpPr>
          <p:spPr>
            <a:xfrm>
              <a:off x="1587246" y="4633721"/>
              <a:ext cx="2595880" cy="262255"/>
            </a:xfrm>
            <a:custGeom>
              <a:avLst/>
              <a:gdLst/>
              <a:ahLst/>
              <a:cxnLst/>
              <a:rect l="l" t="t" r="r" b="b"/>
              <a:pathLst>
                <a:path w="2595879" h="262254">
                  <a:moveTo>
                    <a:pt x="0" y="43687"/>
                  </a:moveTo>
                  <a:lnTo>
                    <a:pt x="3432" y="26681"/>
                  </a:lnTo>
                  <a:lnTo>
                    <a:pt x="12795" y="12795"/>
                  </a:lnTo>
                  <a:lnTo>
                    <a:pt x="26681" y="3432"/>
                  </a:lnTo>
                  <a:lnTo>
                    <a:pt x="43687" y="0"/>
                  </a:lnTo>
                  <a:lnTo>
                    <a:pt x="2551683" y="0"/>
                  </a:lnTo>
                  <a:lnTo>
                    <a:pt x="2568690" y="3432"/>
                  </a:lnTo>
                  <a:lnTo>
                    <a:pt x="2582576" y="12795"/>
                  </a:lnTo>
                  <a:lnTo>
                    <a:pt x="2591939" y="26681"/>
                  </a:lnTo>
                  <a:lnTo>
                    <a:pt x="2595371" y="43687"/>
                  </a:lnTo>
                  <a:lnTo>
                    <a:pt x="2595371" y="218439"/>
                  </a:lnTo>
                  <a:lnTo>
                    <a:pt x="2591939" y="235446"/>
                  </a:lnTo>
                  <a:lnTo>
                    <a:pt x="2582576" y="249332"/>
                  </a:lnTo>
                  <a:lnTo>
                    <a:pt x="2568690" y="258695"/>
                  </a:lnTo>
                  <a:lnTo>
                    <a:pt x="2551683" y="262127"/>
                  </a:lnTo>
                  <a:lnTo>
                    <a:pt x="43687" y="262127"/>
                  </a:lnTo>
                  <a:lnTo>
                    <a:pt x="26681" y="258695"/>
                  </a:lnTo>
                  <a:lnTo>
                    <a:pt x="12795" y="249332"/>
                  </a:lnTo>
                  <a:lnTo>
                    <a:pt x="3432" y="235446"/>
                  </a:lnTo>
                  <a:lnTo>
                    <a:pt x="0" y="218439"/>
                  </a:lnTo>
                  <a:lnTo>
                    <a:pt x="0" y="43687"/>
                  </a:lnTo>
                  <a:close/>
                </a:path>
              </a:pathLst>
            </a:custGeom>
            <a:ln w="19050">
              <a:solidFill>
                <a:srgbClr val="FF0000"/>
              </a:solidFill>
            </a:ln>
          </p:spPr>
          <p:txBody>
            <a:bodyPr wrap="square" lIns="0" tIns="0" rIns="0" bIns="0" rtlCol="0"/>
            <a:lstStyle/>
            <a:p/>
          </p:txBody>
        </p:sp>
        <p:sp>
          <p:nvSpPr>
            <p:cNvPr id="5" name="object 5" descr=""/>
            <p:cNvSpPr/>
            <p:nvPr/>
          </p:nvSpPr>
          <p:spPr>
            <a:xfrm>
              <a:off x="3140202" y="3135629"/>
              <a:ext cx="324485" cy="76200"/>
            </a:xfrm>
            <a:custGeom>
              <a:avLst/>
              <a:gdLst/>
              <a:ahLst/>
              <a:cxnLst/>
              <a:rect l="l" t="t" r="r" b="b"/>
              <a:pathLst>
                <a:path w="324485" h="76200">
                  <a:moveTo>
                    <a:pt x="247776" y="0"/>
                  </a:moveTo>
                  <a:lnTo>
                    <a:pt x="247776" y="76200"/>
                  </a:lnTo>
                  <a:lnTo>
                    <a:pt x="304926" y="47625"/>
                  </a:lnTo>
                  <a:lnTo>
                    <a:pt x="260476" y="47625"/>
                  </a:lnTo>
                  <a:lnTo>
                    <a:pt x="260476" y="28575"/>
                  </a:lnTo>
                  <a:lnTo>
                    <a:pt x="304926" y="28575"/>
                  </a:lnTo>
                  <a:lnTo>
                    <a:pt x="247776" y="0"/>
                  </a:lnTo>
                  <a:close/>
                </a:path>
                <a:path w="324485" h="76200">
                  <a:moveTo>
                    <a:pt x="247776" y="28575"/>
                  </a:moveTo>
                  <a:lnTo>
                    <a:pt x="0" y="28575"/>
                  </a:lnTo>
                  <a:lnTo>
                    <a:pt x="0" y="47625"/>
                  </a:lnTo>
                  <a:lnTo>
                    <a:pt x="247776" y="47625"/>
                  </a:lnTo>
                  <a:lnTo>
                    <a:pt x="247776" y="28575"/>
                  </a:lnTo>
                  <a:close/>
                </a:path>
                <a:path w="324485" h="76200">
                  <a:moveTo>
                    <a:pt x="304926" y="28575"/>
                  </a:moveTo>
                  <a:lnTo>
                    <a:pt x="260476" y="28575"/>
                  </a:lnTo>
                  <a:lnTo>
                    <a:pt x="260476" y="47625"/>
                  </a:lnTo>
                  <a:lnTo>
                    <a:pt x="304926" y="47625"/>
                  </a:lnTo>
                  <a:lnTo>
                    <a:pt x="323976" y="38100"/>
                  </a:lnTo>
                  <a:lnTo>
                    <a:pt x="304926" y="28575"/>
                  </a:lnTo>
                  <a:close/>
                </a:path>
              </a:pathLst>
            </a:custGeom>
            <a:solidFill>
              <a:srgbClr val="FF0000"/>
            </a:solidFill>
          </p:spPr>
          <p:txBody>
            <a:bodyPr wrap="square" lIns="0" tIns="0" rIns="0" bIns="0" rtlCol="0"/>
            <a:lstStyle/>
            <a:p/>
          </p:txBody>
        </p:sp>
        <p:pic>
          <p:nvPicPr>
            <p:cNvPr id="6" name="object 6" descr=""/>
            <p:cNvPicPr/>
            <p:nvPr/>
          </p:nvPicPr>
          <p:blipFill>
            <a:blip r:embed="rId3" cstate="print"/>
            <a:stretch>
              <a:fillRect/>
            </a:stretch>
          </p:blipFill>
          <p:spPr>
            <a:xfrm>
              <a:off x="1624584" y="1854707"/>
              <a:ext cx="4315968" cy="228600"/>
            </a:xfrm>
            <a:prstGeom prst="rect">
              <a:avLst/>
            </a:prstGeom>
          </p:spPr>
        </p:pic>
      </p:grpSp>
      <p:sp>
        <p:nvSpPr>
          <p:cNvPr id="7" name="object 7" descr=""/>
          <p:cNvSpPr txBox="1"/>
          <p:nvPr/>
        </p:nvSpPr>
        <p:spPr>
          <a:xfrm>
            <a:off x="1158951" y="1087983"/>
            <a:ext cx="5340350" cy="655320"/>
          </a:xfrm>
          <a:prstGeom prst="rect">
            <a:avLst/>
          </a:prstGeom>
        </p:spPr>
        <p:txBody>
          <a:bodyPr wrap="square" lIns="0" tIns="13335" rIns="0" bIns="0" rtlCol="0" vert="horz">
            <a:spAutoFit/>
          </a:bodyPr>
          <a:lstStyle/>
          <a:p>
            <a:pPr marL="12700" marR="5080">
              <a:lnSpc>
                <a:spcPct val="125000"/>
              </a:lnSpc>
              <a:spcBef>
                <a:spcPts val="105"/>
              </a:spcBef>
            </a:pPr>
            <a:r>
              <a:rPr dirty="0" sz="1100" spc="-10">
                <a:latin typeface="MS Mincho"/>
                <a:cs typeface="MS Mincho"/>
              </a:rPr>
              <a:t>「特定疾患処方管理加算２に対応する</a:t>
            </a:r>
            <a:r>
              <a:rPr dirty="0" sz="1100" spc="-10">
                <a:latin typeface="Yu Mincho"/>
                <a:cs typeface="Yu Mincho"/>
              </a:rPr>
              <a:t>28</a:t>
            </a:r>
            <a:r>
              <a:rPr dirty="0" sz="1100" spc="-15">
                <a:latin typeface="MS Mincho"/>
                <a:cs typeface="MS Mincho"/>
              </a:rPr>
              <a:t>日以上の処方がない」として不合格になったレセプトです。しかし、</a:t>
            </a:r>
            <a:r>
              <a:rPr dirty="0" sz="1100" spc="-10" b="1">
                <a:latin typeface="MS Mincho"/>
                <a:cs typeface="MS Mincho"/>
              </a:rPr>
              <a:t>ザファテック錠１００</a:t>
            </a:r>
            <a:r>
              <a:rPr dirty="0" sz="1100" b="1">
                <a:latin typeface="MS Mincho"/>
                <a:cs typeface="MS Mincho"/>
              </a:rPr>
              <a:t>ｍｇ</a:t>
            </a:r>
            <a:r>
              <a:rPr dirty="0" sz="1100" spc="-15">
                <a:latin typeface="MS Mincho"/>
                <a:cs typeface="MS Mincho"/>
              </a:rPr>
              <a:t>は週１回服用する糖尿病の治 療</a:t>
            </a:r>
            <a:r>
              <a:rPr dirty="0" sz="1100" spc="-5">
                <a:latin typeface="MS Mincho"/>
                <a:cs typeface="MS Mincho"/>
              </a:rPr>
              <a:t>薬で、</a:t>
            </a:r>
            <a:r>
              <a:rPr dirty="0" sz="1100">
                <a:latin typeface="MS Mincho"/>
                <a:cs typeface="MS Mincho"/>
              </a:rPr>
              <a:t>4錠</a:t>
            </a:r>
            <a:r>
              <a:rPr dirty="0" sz="1100" spc="-15">
                <a:latin typeface="MS Mincho"/>
                <a:cs typeface="MS Mincho"/>
              </a:rPr>
              <a:t>（</a:t>
            </a:r>
            <a:r>
              <a:rPr dirty="0" sz="1100" spc="-15">
                <a:latin typeface="Yu Mincho"/>
                <a:cs typeface="Yu Mincho"/>
              </a:rPr>
              <a:t>4</a:t>
            </a:r>
            <a:r>
              <a:rPr dirty="0" sz="1100" spc="-5">
                <a:latin typeface="MS Mincho"/>
                <a:cs typeface="MS Mincho"/>
              </a:rPr>
              <a:t>週間分</a:t>
            </a:r>
            <a:r>
              <a:rPr dirty="0" sz="1100" spc="-15">
                <a:latin typeface="MS Mincho"/>
                <a:cs typeface="MS Mincho"/>
              </a:rPr>
              <a:t>）処方した場合でも特定疾患処方管理加算２が算定できます。</a:t>
            </a:r>
            <a:endParaRPr sz="1100">
              <a:latin typeface="MS Mincho"/>
              <a:cs typeface="MS Mincho"/>
            </a:endParaRPr>
          </a:p>
        </p:txBody>
      </p:sp>
      <p:sp>
        <p:nvSpPr>
          <p:cNvPr id="8" name="object 8" descr=""/>
          <p:cNvSpPr txBox="1"/>
          <p:nvPr/>
        </p:nvSpPr>
        <p:spPr>
          <a:xfrm>
            <a:off x="1158951" y="5297778"/>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このような場合には、点検メッセージをダブルクリックして「精密点検ルール」画面を開き、「この患者だけ適用外」にチェックを入れます。</a:t>
            </a:r>
            <a:endParaRPr sz="1100">
              <a:latin typeface="MS Mincho"/>
              <a:cs typeface="MS Mincho"/>
            </a:endParaRPr>
          </a:p>
        </p:txBody>
      </p:sp>
      <p:sp>
        <p:nvSpPr>
          <p:cNvPr id="9" name="object 9" descr=""/>
          <p:cNvSpPr txBox="1"/>
          <p:nvPr/>
        </p:nvSpPr>
        <p:spPr>
          <a:xfrm>
            <a:off x="1158951" y="8434806"/>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これにより、この患者については、この精密点検ルールが適用されなくなります。この患者以外については、この精密点検ルールは適用されます。</a:t>
            </a:r>
            <a:endParaRPr sz="1100">
              <a:latin typeface="MS Mincho"/>
              <a:cs typeface="MS Mincho"/>
            </a:endParaRPr>
          </a:p>
        </p:txBody>
      </p:sp>
      <p:grpSp>
        <p:nvGrpSpPr>
          <p:cNvPr id="10" name="object 10" descr=""/>
          <p:cNvGrpSpPr/>
          <p:nvPr/>
        </p:nvGrpSpPr>
        <p:grpSpPr>
          <a:xfrm>
            <a:off x="1620011" y="5987795"/>
            <a:ext cx="4325620" cy="2222500"/>
            <a:chOff x="1620011" y="5987795"/>
            <a:chExt cx="4325620" cy="2222500"/>
          </a:xfrm>
        </p:grpSpPr>
        <p:pic>
          <p:nvPicPr>
            <p:cNvPr id="11" name="object 11" descr=""/>
            <p:cNvPicPr/>
            <p:nvPr/>
          </p:nvPicPr>
          <p:blipFill>
            <a:blip r:embed="rId4" cstate="print"/>
            <a:stretch>
              <a:fillRect/>
            </a:stretch>
          </p:blipFill>
          <p:spPr>
            <a:xfrm>
              <a:off x="1620011" y="5987795"/>
              <a:ext cx="4320540" cy="2221992"/>
            </a:xfrm>
            <a:prstGeom prst="rect">
              <a:avLst/>
            </a:prstGeom>
          </p:spPr>
        </p:pic>
        <p:pic>
          <p:nvPicPr>
            <p:cNvPr id="12" name="object 12" descr=""/>
            <p:cNvPicPr/>
            <p:nvPr/>
          </p:nvPicPr>
          <p:blipFill>
            <a:blip r:embed="rId5" cstate="print"/>
            <a:stretch>
              <a:fillRect/>
            </a:stretch>
          </p:blipFill>
          <p:spPr>
            <a:xfrm>
              <a:off x="4653533" y="6686549"/>
              <a:ext cx="235330" cy="76200"/>
            </a:xfrm>
            <a:prstGeom prst="rect">
              <a:avLst/>
            </a:prstGeom>
          </p:spPr>
        </p:pic>
        <p:sp>
          <p:nvSpPr>
            <p:cNvPr id="13" name="object 13" descr=""/>
            <p:cNvSpPr/>
            <p:nvPr/>
          </p:nvSpPr>
          <p:spPr>
            <a:xfrm>
              <a:off x="3900677" y="6407657"/>
              <a:ext cx="1068705" cy="478790"/>
            </a:xfrm>
            <a:custGeom>
              <a:avLst/>
              <a:gdLst/>
              <a:ahLst/>
              <a:cxnLst/>
              <a:rect l="l" t="t" r="r" b="b"/>
              <a:pathLst>
                <a:path w="1068704" h="478790">
                  <a:moveTo>
                    <a:pt x="0" y="79755"/>
                  </a:moveTo>
                  <a:lnTo>
                    <a:pt x="6264" y="48702"/>
                  </a:lnTo>
                  <a:lnTo>
                    <a:pt x="23352" y="23352"/>
                  </a:lnTo>
                  <a:lnTo>
                    <a:pt x="48702" y="6264"/>
                  </a:lnTo>
                  <a:lnTo>
                    <a:pt x="79756" y="0"/>
                  </a:lnTo>
                  <a:lnTo>
                    <a:pt x="988568" y="0"/>
                  </a:lnTo>
                  <a:lnTo>
                    <a:pt x="1019621" y="6264"/>
                  </a:lnTo>
                  <a:lnTo>
                    <a:pt x="1044971" y="23352"/>
                  </a:lnTo>
                  <a:lnTo>
                    <a:pt x="1062059" y="48702"/>
                  </a:lnTo>
                  <a:lnTo>
                    <a:pt x="1068324" y="79755"/>
                  </a:lnTo>
                  <a:lnTo>
                    <a:pt x="1068324" y="398779"/>
                  </a:lnTo>
                  <a:lnTo>
                    <a:pt x="1062059" y="429833"/>
                  </a:lnTo>
                  <a:lnTo>
                    <a:pt x="1044971" y="455183"/>
                  </a:lnTo>
                  <a:lnTo>
                    <a:pt x="1019621" y="472271"/>
                  </a:lnTo>
                  <a:lnTo>
                    <a:pt x="988568" y="478536"/>
                  </a:lnTo>
                  <a:lnTo>
                    <a:pt x="79756" y="478536"/>
                  </a:lnTo>
                  <a:lnTo>
                    <a:pt x="48702" y="472271"/>
                  </a:lnTo>
                  <a:lnTo>
                    <a:pt x="23352" y="455183"/>
                  </a:lnTo>
                  <a:lnTo>
                    <a:pt x="6264" y="429833"/>
                  </a:lnTo>
                  <a:lnTo>
                    <a:pt x="0" y="398779"/>
                  </a:lnTo>
                  <a:lnTo>
                    <a:pt x="0" y="79755"/>
                  </a:lnTo>
                  <a:close/>
                </a:path>
              </a:pathLst>
            </a:custGeom>
            <a:ln w="19050">
              <a:solidFill>
                <a:srgbClr val="FF0000"/>
              </a:solidFill>
            </a:ln>
          </p:spPr>
          <p:txBody>
            <a:bodyPr wrap="square" lIns="0" tIns="0" rIns="0" bIns="0" rtlCol="0"/>
            <a:lstStyle/>
            <a:p/>
          </p:txBody>
        </p:sp>
        <p:pic>
          <p:nvPicPr>
            <p:cNvPr id="14" name="object 14" descr=""/>
            <p:cNvPicPr/>
            <p:nvPr/>
          </p:nvPicPr>
          <p:blipFill>
            <a:blip r:embed="rId3" cstate="print"/>
            <a:stretch>
              <a:fillRect/>
            </a:stretch>
          </p:blipFill>
          <p:spPr>
            <a:xfrm>
              <a:off x="1629155" y="5990843"/>
              <a:ext cx="4315968" cy="230124"/>
            </a:xfrm>
            <a:prstGeom prst="rect">
              <a:avLst/>
            </a:prstGeom>
          </p:spPr>
        </p:pic>
      </p:grpSp>
      <p:sp>
        <p:nvSpPr>
          <p:cNvPr id="15" name="object 15"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530477" y="1671827"/>
            <a:ext cx="4410075" cy="3253740"/>
            <a:chOff x="1530477" y="1671827"/>
            <a:chExt cx="4410075" cy="3253740"/>
          </a:xfrm>
        </p:grpSpPr>
        <p:pic>
          <p:nvPicPr>
            <p:cNvPr id="3" name="object 3" descr=""/>
            <p:cNvPicPr/>
            <p:nvPr/>
          </p:nvPicPr>
          <p:blipFill>
            <a:blip r:embed="rId2" cstate="print"/>
            <a:stretch>
              <a:fillRect/>
            </a:stretch>
          </p:blipFill>
          <p:spPr>
            <a:xfrm>
              <a:off x="1620012" y="1671827"/>
              <a:ext cx="4320540" cy="3253740"/>
            </a:xfrm>
            <a:prstGeom prst="rect">
              <a:avLst/>
            </a:prstGeom>
          </p:spPr>
        </p:pic>
        <p:sp>
          <p:nvSpPr>
            <p:cNvPr id="4" name="object 4" descr=""/>
            <p:cNvSpPr/>
            <p:nvPr/>
          </p:nvSpPr>
          <p:spPr>
            <a:xfrm>
              <a:off x="1540002" y="4424933"/>
              <a:ext cx="2689860" cy="289560"/>
            </a:xfrm>
            <a:custGeom>
              <a:avLst/>
              <a:gdLst/>
              <a:ahLst/>
              <a:cxnLst/>
              <a:rect l="l" t="t" r="r" b="b"/>
              <a:pathLst>
                <a:path w="2689860" h="289560">
                  <a:moveTo>
                    <a:pt x="0" y="48260"/>
                  </a:moveTo>
                  <a:lnTo>
                    <a:pt x="3790" y="29467"/>
                  </a:lnTo>
                  <a:lnTo>
                    <a:pt x="14128" y="14128"/>
                  </a:lnTo>
                  <a:lnTo>
                    <a:pt x="29467" y="3790"/>
                  </a:lnTo>
                  <a:lnTo>
                    <a:pt x="48259" y="0"/>
                  </a:lnTo>
                  <a:lnTo>
                    <a:pt x="2641600" y="0"/>
                  </a:lnTo>
                  <a:lnTo>
                    <a:pt x="2660392" y="3790"/>
                  </a:lnTo>
                  <a:lnTo>
                    <a:pt x="2675731" y="14128"/>
                  </a:lnTo>
                  <a:lnTo>
                    <a:pt x="2686069" y="29467"/>
                  </a:lnTo>
                  <a:lnTo>
                    <a:pt x="2689860" y="48260"/>
                  </a:lnTo>
                  <a:lnTo>
                    <a:pt x="2689860" y="241300"/>
                  </a:lnTo>
                  <a:lnTo>
                    <a:pt x="2686069" y="260092"/>
                  </a:lnTo>
                  <a:lnTo>
                    <a:pt x="2675731" y="275431"/>
                  </a:lnTo>
                  <a:lnTo>
                    <a:pt x="2660392" y="285769"/>
                  </a:lnTo>
                  <a:lnTo>
                    <a:pt x="2641600" y="289560"/>
                  </a:lnTo>
                  <a:lnTo>
                    <a:pt x="48259" y="289560"/>
                  </a:lnTo>
                  <a:lnTo>
                    <a:pt x="29467" y="285769"/>
                  </a:lnTo>
                  <a:lnTo>
                    <a:pt x="14128" y="275431"/>
                  </a:lnTo>
                  <a:lnTo>
                    <a:pt x="3790" y="260092"/>
                  </a:lnTo>
                  <a:lnTo>
                    <a:pt x="0" y="241300"/>
                  </a:lnTo>
                  <a:lnTo>
                    <a:pt x="0" y="48260"/>
                  </a:lnTo>
                  <a:close/>
                </a:path>
              </a:pathLst>
            </a:custGeom>
            <a:ln w="19050">
              <a:solidFill>
                <a:srgbClr val="FF0000"/>
              </a:solidFill>
            </a:ln>
          </p:spPr>
          <p:txBody>
            <a:bodyPr wrap="square" lIns="0" tIns="0" rIns="0" bIns="0" rtlCol="0"/>
            <a:lstStyle/>
            <a:p/>
          </p:txBody>
        </p:sp>
        <p:pic>
          <p:nvPicPr>
            <p:cNvPr id="5" name="object 5" descr=""/>
            <p:cNvPicPr/>
            <p:nvPr/>
          </p:nvPicPr>
          <p:blipFill>
            <a:blip r:embed="rId3" cstate="print"/>
            <a:stretch>
              <a:fillRect/>
            </a:stretch>
          </p:blipFill>
          <p:spPr>
            <a:xfrm>
              <a:off x="1624584" y="1671827"/>
              <a:ext cx="4315968" cy="230124"/>
            </a:xfrm>
            <a:prstGeom prst="rect">
              <a:avLst/>
            </a:prstGeom>
          </p:spPr>
        </p:pic>
      </p:grpSp>
      <p:sp>
        <p:nvSpPr>
          <p:cNvPr id="6" name="object 6" descr=""/>
          <p:cNvSpPr txBox="1"/>
          <p:nvPr/>
        </p:nvSpPr>
        <p:spPr>
          <a:xfrm>
            <a:off x="1158951" y="1087983"/>
            <a:ext cx="4774565" cy="446405"/>
          </a:xfrm>
          <a:prstGeom prst="rect">
            <a:avLst/>
          </a:prstGeom>
        </p:spPr>
        <p:txBody>
          <a:bodyPr wrap="square" lIns="0" tIns="55244" rIns="0" bIns="0" rtlCol="0" vert="horz">
            <a:spAutoFit/>
          </a:bodyPr>
          <a:lstStyle/>
          <a:p>
            <a:pPr marL="12700">
              <a:lnSpc>
                <a:spcPct val="100000"/>
              </a:lnSpc>
              <a:spcBef>
                <a:spcPts val="434"/>
              </a:spcBef>
            </a:pPr>
            <a:r>
              <a:rPr dirty="0" sz="1100" spc="-20">
                <a:latin typeface="MS Mincho"/>
                <a:cs typeface="MS Mincho"/>
              </a:rPr>
              <a:t>精密点検ルールに明らかな誤りがある場合の処理です。</a:t>
            </a:r>
            <a:endParaRPr sz="1100">
              <a:latin typeface="MS Mincho"/>
              <a:cs typeface="MS Mincho"/>
            </a:endParaRPr>
          </a:p>
          <a:p>
            <a:pPr marL="12700">
              <a:lnSpc>
                <a:spcPct val="100000"/>
              </a:lnSpc>
              <a:spcBef>
                <a:spcPts val="335"/>
              </a:spcBef>
            </a:pPr>
            <a:r>
              <a:rPr dirty="0" sz="1100" spc="-20">
                <a:latin typeface="MS Mincho"/>
                <a:cs typeface="MS Mincho"/>
              </a:rPr>
              <a:t>点検メッセージをダブルクリックして「精密点検ルール」画面を開きます。</a:t>
            </a:r>
            <a:endParaRPr sz="1100">
              <a:latin typeface="MS Mincho"/>
              <a:cs typeface="MS Mincho"/>
            </a:endParaRPr>
          </a:p>
        </p:txBody>
      </p:sp>
      <p:sp>
        <p:nvSpPr>
          <p:cNvPr id="7" name="object 7" descr=""/>
          <p:cNvSpPr txBox="1"/>
          <p:nvPr/>
        </p:nvSpPr>
        <p:spPr>
          <a:xfrm>
            <a:off x="1158951" y="5268315"/>
            <a:ext cx="4817745" cy="865505"/>
          </a:xfrm>
          <a:prstGeom prst="rect">
            <a:avLst/>
          </a:prstGeom>
        </p:spPr>
        <p:txBody>
          <a:bodyPr wrap="square" lIns="0" tIns="12065" rIns="0" bIns="0" rtlCol="0" vert="horz">
            <a:spAutoFit/>
          </a:bodyPr>
          <a:lstStyle/>
          <a:p>
            <a:pPr marL="12700" marR="744855">
              <a:lnSpc>
                <a:spcPct val="125499"/>
              </a:lnSpc>
              <a:spcBef>
                <a:spcPts val="95"/>
              </a:spcBef>
            </a:pPr>
            <a:r>
              <a:rPr dirty="0" sz="1100" spc="-20">
                <a:latin typeface="MS Mincho"/>
                <a:cs typeface="MS Mincho"/>
              </a:rPr>
              <a:t>「ルールの誤り」にチェックを入れ、誤りの事由を選択します。このルールは自動的に「適用外」になります。</a:t>
            </a:r>
            <a:endParaRPr sz="1100">
              <a:latin typeface="MS Mincho"/>
              <a:cs typeface="MS Mincho"/>
            </a:endParaRPr>
          </a:p>
          <a:p>
            <a:pPr marL="152400" marR="5080" indent="-140335">
              <a:lnSpc>
                <a:spcPts val="1660"/>
              </a:lnSpc>
              <a:spcBef>
                <a:spcPts val="85"/>
              </a:spcBef>
            </a:pPr>
            <a:r>
              <a:rPr dirty="0" sz="1100" spc="-35">
                <a:solidFill>
                  <a:srgbClr val="006FC0"/>
                </a:solidFill>
                <a:latin typeface="MS Mincho"/>
                <a:cs typeface="MS Mincho"/>
              </a:rPr>
              <a:t>＜ルールの誤りの指摘はチェックアイＤＸ の精密点検ルールのメンテナンス</a:t>
            </a:r>
            <a:r>
              <a:rPr dirty="0" sz="1100" spc="-20">
                <a:solidFill>
                  <a:srgbClr val="006FC0"/>
                </a:solidFill>
                <a:latin typeface="MS Mincho"/>
                <a:cs typeface="MS Mincho"/>
              </a:rPr>
              <a:t>に参考にさせて頂きます＞</a:t>
            </a:r>
            <a:endParaRPr sz="1100">
              <a:latin typeface="MS Mincho"/>
              <a:cs typeface="MS Mincho"/>
            </a:endParaRPr>
          </a:p>
        </p:txBody>
      </p:sp>
      <p:grpSp>
        <p:nvGrpSpPr>
          <p:cNvPr id="8" name="object 8" descr=""/>
          <p:cNvGrpSpPr/>
          <p:nvPr/>
        </p:nvGrpSpPr>
        <p:grpSpPr>
          <a:xfrm>
            <a:off x="1620011" y="6230111"/>
            <a:ext cx="4320540" cy="3253740"/>
            <a:chOff x="1620011" y="6230111"/>
            <a:chExt cx="4320540" cy="3253740"/>
          </a:xfrm>
        </p:grpSpPr>
        <p:pic>
          <p:nvPicPr>
            <p:cNvPr id="9" name="object 9" descr=""/>
            <p:cNvPicPr/>
            <p:nvPr/>
          </p:nvPicPr>
          <p:blipFill>
            <a:blip r:embed="rId4" cstate="print"/>
            <a:stretch>
              <a:fillRect/>
            </a:stretch>
          </p:blipFill>
          <p:spPr>
            <a:xfrm>
              <a:off x="1620011" y="6230111"/>
              <a:ext cx="4320540" cy="3253740"/>
            </a:xfrm>
            <a:prstGeom prst="rect">
              <a:avLst/>
            </a:prstGeom>
          </p:spPr>
        </p:pic>
        <p:sp>
          <p:nvSpPr>
            <p:cNvPr id="10" name="object 10" descr=""/>
            <p:cNvSpPr/>
            <p:nvPr/>
          </p:nvSpPr>
          <p:spPr>
            <a:xfrm>
              <a:off x="3126486" y="6878573"/>
              <a:ext cx="855344" cy="867410"/>
            </a:xfrm>
            <a:custGeom>
              <a:avLst/>
              <a:gdLst/>
              <a:ahLst/>
              <a:cxnLst/>
              <a:rect l="l" t="t" r="r" b="b"/>
              <a:pathLst>
                <a:path w="855345" h="867409">
                  <a:moveTo>
                    <a:pt x="0" y="142493"/>
                  </a:moveTo>
                  <a:lnTo>
                    <a:pt x="7260" y="97438"/>
                  </a:lnTo>
                  <a:lnTo>
                    <a:pt x="27480" y="58320"/>
                  </a:lnTo>
                  <a:lnTo>
                    <a:pt x="58320" y="27480"/>
                  </a:lnTo>
                  <a:lnTo>
                    <a:pt x="97438" y="7260"/>
                  </a:lnTo>
                  <a:lnTo>
                    <a:pt x="142493" y="0"/>
                  </a:lnTo>
                  <a:lnTo>
                    <a:pt x="712469" y="0"/>
                  </a:lnTo>
                  <a:lnTo>
                    <a:pt x="757525" y="7260"/>
                  </a:lnTo>
                  <a:lnTo>
                    <a:pt x="796643" y="27480"/>
                  </a:lnTo>
                  <a:lnTo>
                    <a:pt x="827483" y="58320"/>
                  </a:lnTo>
                  <a:lnTo>
                    <a:pt x="847703" y="97438"/>
                  </a:lnTo>
                  <a:lnTo>
                    <a:pt x="854963" y="142493"/>
                  </a:lnTo>
                  <a:lnTo>
                    <a:pt x="854963" y="724661"/>
                  </a:lnTo>
                  <a:lnTo>
                    <a:pt x="847703" y="769717"/>
                  </a:lnTo>
                  <a:lnTo>
                    <a:pt x="827483" y="808835"/>
                  </a:lnTo>
                  <a:lnTo>
                    <a:pt x="796643" y="839675"/>
                  </a:lnTo>
                  <a:lnTo>
                    <a:pt x="757525" y="859895"/>
                  </a:lnTo>
                  <a:lnTo>
                    <a:pt x="712469" y="867155"/>
                  </a:lnTo>
                  <a:lnTo>
                    <a:pt x="142493" y="867155"/>
                  </a:lnTo>
                  <a:lnTo>
                    <a:pt x="97438" y="859895"/>
                  </a:lnTo>
                  <a:lnTo>
                    <a:pt x="58320" y="839675"/>
                  </a:lnTo>
                  <a:lnTo>
                    <a:pt x="27480" y="808835"/>
                  </a:lnTo>
                  <a:lnTo>
                    <a:pt x="7260" y="769717"/>
                  </a:lnTo>
                  <a:lnTo>
                    <a:pt x="0" y="724661"/>
                  </a:lnTo>
                  <a:lnTo>
                    <a:pt x="0" y="142493"/>
                  </a:lnTo>
                  <a:close/>
                </a:path>
              </a:pathLst>
            </a:custGeom>
            <a:ln w="19050">
              <a:solidFill>
                <a:srgbClr val="FF0000"/>
              </a:solidFill>
            </a:ln>
          </p:spPr>
          <p:txBody>
            <a:bodyPr wrap="square" lIns="0" tIns="0" rIns="0" bIns="0" rtlCol="0"/>
            <a:lstStyle/>
            <a:p/>
          </p:txBody>
        </p:sp>
        <p:pic>
          <p:nvPicPr>
            <p:cNvPr id="11" name="object 11" descr=""/>
            <p:cNvPicPr/>
            <p:nvPr/>
          </p:nvPicPr>
          <p:blipFill>
            <a:blip r:embed="rId3" cstate="print"/>
            <a:stretch>
              <a:fillRect/>
            </a:stretch>
          </p:blipFill>
          <p:spPr>
            <a:xfrm>
              <a:off x="1624583" y="6230111"/>
              <a:ext cx="4315968" cy="230124"/>
            </a:xfrm>
            <a:prstGeom prst="rect">
              <a:avLst/>
            </a:prstGeom>
          </p:spPr>
        </p:pic>
      </p:grpSp>
      <p:sp>
        <p:nvSpPr>
          <p:cNvPr id="12" name="object 12"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1636775"/>
            <a:ext cx="4320540" cy="3253740"/>
          </a:xfrm>
          <a:prstGeom prst="rect">
            <a:avLst/>
          </a:prstGeom>
        </p:spPr>
      </p:pic>
      <p:grpSp>
        <p:nvGrpSpPr>
          <p:cNvPr id="3" name="object 3" descr=""/>
          <p:cNvGrpSpPr/>
          <p:nvPr/>
        </p:nvGrpSpPr>
        <p:grpSpPr>
          <a:xfrm>
            <a:off x="1620011" y="5657087"/>
            <a:ext cx="4320540" cy="3253740"/>
            <a:chOff x="1620011" y="5657087"/>
            <a:chExt cx="4320540" cy="3253740"/>
          </a:xfrm>
        </p:grpSpPr>
        <p:pic>
          <p:nvPicPr>
            <p:cNvPr id="4" name="object 4" descr=""/>
            <p:cNvPicPr/>
            <p:nvPr/>
          </p:nvPicPr>
          <p:blipFill>
            <a:blip r:embed="rId3" cstate="print"/>
            <a:stretch>
              <a:fillRect/>
            </a:stretch>
          </p:blipFill>
          <p:spPr>
            <a:xfrm>
              <a:off x="1620011" y="5657087"/>
              <a:ext cx="4320540" cy="3253740"/>
            </a:xfrm>
            <a:prstGeom prst="rect">
              <a:avLst/>
            </a:prstGeom>
          </p:spPr>
        </p:pic>
        <p:pic>
          <p:nvPicPr>
            <p:cNvPr id="5" name="object 5" descr=""/>
            <p:cNvPicPr/>
            <p:nvPr/>
          </p:nvPicPr>
          <p:blipFill>
            <a:blip r:embed="rId4" cstate="print"/>
            <a:stretch>
              <a:fillRect/>
            </a:stretch>
          </p:blipFill>
          <p:spPr>
            <a:xfrm>
              <a:off x="1626107" y="5666231"/>
              <a:ext cx="4303776" cy="454151"/>
            </a:xfrm>
            <a:prstGeom prst="rect">
              <a:avLst/>
            </a:prstGeom>
          </p:spPr>
        </p:pic>
        <p:pic>
          <p:nvPicPr>
            <p:cNvPr id="6" name="object 6" descr=""/>
            <p:cNvPicPr/>
            <p:nvPr/>
          </p:nvPicPr>
          <p:blipFill>
            <a:blip r:embed="rId5" cstate="print"/>
            <a:stretch>
              <a:fillRect/>
            </a:stretch>
          </p:blipFill>
          <p:spPr>
            <a:xfrm>
              <a:off x="1930907" y="6185916"/>
              <a:ext cx="685800" cy="89914"/>
            </a:xfrm>
            <a:prstGeom prst="rect">
              <a:avLst/>
            </a:prstGeom>
          </p:spPr>
        </p:pic>
        <p:pic>
          <p:nvPicPr>
            <p:cNvPr id="7" name="object 7" descr=""/>
            <p:cNvPicPr/>
            <p:nvPr/>
          </p:nvPicPr>
          <p:blipFill>
            <a:blip r:embed="rId6" cstate="print"/>
            <a:stretch>
              <a:fillRect/>
            </a:stretch>
          </p:blipFill>
          <p:spPr>
            <a:xfrm>
              <a:off x="1667255" y="7962899"/>
              <a:ext cx="68580" cy="876300"/>
            </a:xfrm>
            <a:prstGeom prst="rect">
              <a:avLst/>
            </a:prstGeom>
          </p:spPr>
        </p:pic>
      </p:grpSp>
      <p:sp>
        <p:nvSpPr>
          <p:cNvPr id="8" name="object 8" descr=""/>
          <p:cNvSpPr txBox="1"/>
          <p:nvPr/>
        </p:nvSpPr>
        <p:spPr>
          <a:xfrm>
            <a:off x="1158951" y="1087983"/>
            <a:ext cx="5112385" cy="446405"/>
          </a:xfrm>
          <a:prstGeom prst="rect">
            <a:avLst/>
          </a:prstGeom>
        </p:spPr>
        <p:txBody>
          <a:bodyPr wrap="square" lIns="0" tIns="12065" rIns="0" bIns="0" rtlCol="0" vert="horz">
            <a:spAutoFit/>
          </a:bodyPr>
          <a:lstStyle/>
          <a:p>
            <a:pPr marL="12700" marR="5080">
              <a:lnSpc>
                <a:spcPct val="125499"/>
              </a:lnSpc>
              <a:spcBef>
                <a:spcPts val="95"/>
              </a:spcBef>
            </a:pPr>
            <a:r>
              <a:rPr dirty="0" sz="1100" spc="-15">
                <a:latin typeface="MS Mincho"/>
                <a:cs typeface="MS Mincho"/>
              </a:rPr>
              <a:t>画面点検、学習機能を実行し、最後のレセプトまできたら</a:t>
            </a:r>
            <a:r>
              <a:rPr dirty="0" sz="1100" spc="-20">
                <a:latin typeface="Yu Mincho"/>
                <a:cs typeface="Yu Mincho"/>
              </a:rPr>
              <a:t>[ </a:t>
            </a:r>
            <a:r>
              <a:rPr dirty="0" sz="1100">
                <a:latin typeface="MS Mincho"/>
                <a:cs typeface="MS Mincho"/>
              </a:rPr>
              <a:t>閉じる</a:t>
            </a:r>
            <a:r>
              <a:rPr dirty="0" sz="1100" spc="-15">
                <a:latin typeface="Yu Mincho"/>
                <a:cs typeface="Yu Mincho"/>
              </a:rPr>
              <a:t>] </a:t>
            </a:r>
            <a:r>
              <a:rPr dirty="0" sz="1100" spc="-10">
                <a:latin typeface="MS Mincho"/>
                <a:cs typeface="MS Mincho"/>
              </a:rPr>
              <a:t>をクリックし</a:t>
            </a:r>
            <a:r>
              <a:rPr dirty="0" sz="1100" spc="-20">
                <a:latin typeface="MS Mincho"/>
                <a:cs typeface="MS Mincho"/>
              </a:rPr>
              <a:t>ます。</a:t>
            </a:r>
            <a:endParaRPr sz="1100">
              <a:latin typeface="MS Mincho"/>
              <a:cs typeface="MS Mincho"/>
            </a:endParaRPr>
          </a:p>
        </p:txBody>
      </p:sp>
      <p:sp>
        <p:nvSpPr>
          <p:cNvPr id="9" name="object 9" descr=""/>
          <p:cNvSpPr txBox="1"/>
          <p:nvPr/>
        </p:nvSpPr>
        <p:spPr>
          <a:xfrm>
            <a:off x="1158951" y="5115534"/>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自動再点検が実行され、不合格レセプトの数は少なくなりました。本当に不合格のレセプトだけが残りました。</a:t>
            </a:r>
            <a:endParaRPr sz="1100">
              <a:latin typeface="MS Mincho"/>
              <a:cs typeface="MS Mincho"/>
            </a:endParaRPr>
          </a:p>
        </p:txBody>
      </p:sp>
      <p:sp>
        <p:nvSpPr>
          <p:cNvPr id="10" name="object 10" descr=""/>
          <p:cNvSpPr txBox="1"/>
          <p:nvPr/>
        </p:nvSpPr>
        <p:spPr>
          <a:xfrm>
            <a:off x="1158951" y="9080957"/>
            <a:ext cx="4914900"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過去のレセプトがあれば、同様の操作を過去のレセプトについても行います。学習の対象となるレセプトの数は次第に少なくなります。</a:t>
            </a:r>
            <a:endParaRPr sz="1100">
              <a:latin typeface="MS Mincho"/>
              <a:cs typeface="MS Mincho"/>
            </a:endParaRPr>
          </a:p>
        </p:txBody>
      </p:sp>
      <p:sp>
        <p:nvSpPr>
          <p:cNvPr id="11" name="object 11" descr=""/>
          <p:cNvSpPr/>
          <p:nvPr/>
        </p:nvSpPr>
        <p:spPr>
          <a:xfrm>
            <a:off x="5366765" y="2024633"/>
            <a:ext cx="516890" cy="268605"/>
          </a:xfrm>
          <a:custGeom>
            <a:avLst/>
            <a:gdLst/>
            <a:ahLst/>
            <a:cxnLst/>
            <a:rect l="l" t="t" r="r" b="b"/>
            <a:pathLst>
              <a:path w="516889" h="268605">
                <a:moveTo>
                  <a:pt x="0" y="44703"/>
                </a:moveTo>
                <a:lnTo>
                  <a:pt x="3520" y="27324"/>
                </a:lnTo>
                <a:lnTo>
                  <a:pt x="13112" y="13112"/>
                </a:lnTo>
                <a:lnTo>
                  <a:pt x="27324" y="3520"/>
                </a:lnTo>
                <a:lnTo>
                  <a:pt x="44704" y="0"/>
                </a:lnTo>
                <a:lnTo>
                  <a:pt x="471932" y="0"/>
                </a:lnTo>
                <a:lnTo>
                  <a:pt x="489311" y="3520"/>
                </a:lnTo>
                <a:lnTo>
                  <a:pt x="503523" y="13112"/>
                </a:lnTo>
                <a:lnTo>
                  <a:pt x="513115" y="27324"/>
                </a:lnTo>
                <a:lnTo>
                  <a:pt x="516636" y="44703"/>
                </a:lnTo>
                <a:lnTo>
                  <a:pt x="516636" y="223520"/>
                </a:lnTo>
                <a:lnTo>
                  <a:pt x="513115" y="240899"/>
                </a:lnTo>
                <a:lnTo>
                  <a:pt x="503523" y="255111"/>
                </a:lnTo>
                <a:lnTo>
                  <a:pt x="489311" y="264703"/>
                </a:lnTo>
                <a:lnTo>
                  <a:pt x="471932" y="268224"/>
                </a:lnTo>
                <a:lnTo>
                  <a:pt x="44704" y="268224"/>
                </a:lnTo>
                <a:lnTo>
                  <a:pt x="27324" y="264703"/>
                </a:lnTo>
                <a:lnTo>
                  <a:pt x="13112" y="255111"/>
                </a:lnTo>
                <a:lnTo>
                  <a:pt x="3520" y="240899"/>
                </a:lnTo>
                <a:lnTo>
                  <a:pt x="0" y="223520"/>
                </a:lnTo>
                <a:lnTo>
                  <a:pt x="0" y="44703"/>
                </a:lnTo>
                <a:close/>
              </a:path>
            </a:pathLst>
          </a:custGeom>
          <a:ln w="19050">
            <a:solidFill>
              <a:srgbClr val="FF0000"/>
            </a:solidFill>
          </a:ln>
        </p:spPr>
        <p:txBody>
          <a:bodyPr wrap="square" lIns="0" tIns="0" rIns="0" bIns="0" rtlCol="0"/>
          <a:lstStyle/>
          <a:p/>
        </p:txBody>
      </p:sp>
      <p:pic>
        <p:nvPicPr>
          <p:cNvPr id="12" name="object 12" descr=""/>
          <p:cNvPicPr/>
          <p:nvPr/>
        </p:nvPicPr>
        <p:blipFill>
          <a:blip r:embed="rId7" cstate="print"/>
          <a:stretch>
            <a:fillRect/>
          </a:stretch>
        </p:blipFill>
        <p:spPr>
          <a:xfrm>
            <a:off x="1624583" y="1642871"/>
            <a:ext cx="4314444" cy="230124"/>
          </a:xfrm>
          <a:prstGeom prst="rect">
            <a:avLst/>
          </a:prstGeom>
        </p:spPr>
      </p:pic>
      <p:sp>
        <p:nvSpPr>
          <p:cNvPr id="13" name="object 13"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2095499"/>
            <a:ext cx="4320540" cy="1080516"/>
          </a:xfrm>
          <a:prstGeom prst="rect">
            <a:avLst/>
          </a:prstGeom>
        </p:spPr>
      </p:pic>
      <p:pic>
        <p:nvPicPr>
          <p:cNvPr id="3" name="object 3" descr=""/>
          <p:cNvPicPr/>
          <p:nvPr/>
        </p:nvPicPr>
        <p:blipFill>
          <a:blip r:embed="rId3" cstate="print"/>
          <a:stretch>
            <a:fillRect/>
          </a:stretch>
        </p:blipFill>
        <p:spPr>
          <a:xfrm>
            <a:off x="1620011" y="4732019"/>
            <a:ext cx="4320540" cy="4771644"/>
          </a:xfrm>
          <a:prstGeom prst="rect">
            <a:avLst/>
          </a:prstGeom>
        </p:spPr>
      </p:pic>
      <p:sp>
        <p:nvSpPr>
          <p:cNvPr id="4" name="object 4" descr=""/>
          <p:cNvSpPr txBox="1"/>
          <p:nvPr/>
        </p:nvSpPr>
        <p:spPr>
          <a:xfrm>
            <a:off x="1080516" y="1080515"/>
            <a:ext cx="5400040" cy="251460"/>
          </a:xfrm>
          <a:prstGeom prst="rect">
            <a:avLst/>
          </a:prstGeom>
          <a:solidFill>
            <a:srgbClr val="99CCFF"/>
          </a:solidFill>
        </p:spPr>
        <p:txBody>
          <a:bodyPr wrap="square" lIns="0" tIns="23495" rIns="0" bIns="0" rtlCol="0" vert="horz">
            <a:spAutoFit/>
          </a:bodyPr>
          <a:lstStyle/>
          <a:p>
            <a:pPr marL="90805">
              <a:lnSpc>
                <a:spcPct val="100000"/>
              </a:lnSpc>
              <a:spcBef>
                <a:spcPts val="185"/>
              </a:spcBef>
            </a:pPr>
            <a:r>
              <a:rPr dirty="0" sz="1400" spc="-25">
                <a:solidFill>
                  <a:srgbClr val="001F5F"/>
                </a:solidFill>
                <a:latin typeface="MS Gothic"/>
                <a:cs typeface="MS Gothic"/>
              </a:rPr>
              <a:t>印刷</a:t>
            </a:r>
            <a:endParaRPr sz="1400">
              <a:latin typeface="MS Gothic"/>
              <a:cs typeface="MS Gothic"/>
            </a:endParaRPr>
          </a:p>
        </p:txBody>
      </p:sp>
      <p:sp>
        <p:nvSpPr>
          <p:cNvPr id="5" name="object 5" descr=""/>
          <p:cNvSpPr txBox="1"/>
          <p:nvPr/>
        </p:nvSpPr>
        <p:spPr>
          <a:xfrm>
            <a:off x="1158951" y="1659762"/>
            <a:ext cx="4077970"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右上の[印刷]をクリックすると不合格レセプトが印刷されます。</a:t>
            </a:r>
            <a:endParaRPr sz="1100">
              <a:latin typeface="MS Mincho"/>
              <a:cs typeface="MS Mincho"/>
            </a:endParaRPr>
          </a:p>
        </p:txBody>
      </p:sp>
      <p:sp>
        <p:nvSpPr>
          <p:cNvPr id="6" name="object 6" descr=""/>
          <p:cNvSpPr txBox="1"/>
          <p:nvPr/>
        </p:nvSpPr>
        <p:spPr>
          <a:xfrm>
            <a:off x="1158951" y="3513175"/>
            <a:ext cx="5283835" cy="1031240"/>
          </a:xfrm>
          <a:prstGeom prst="rect">
            <a:avLst/>
          </a:prstGeom>
        </p:spPr>
        <p:txBody>
          <a:bodyPr wrap="square" lIns="0" tIns="12700" rIns="0" bIns="0" rtlCol="0" vert="horz">
            <a:spAutoFit/>
          </a:bodyPr>
          <a:lstStyle/>
          <a:p>
            <a:pPr marL="12700" marR="5080">
              <a:lnSpc>
                <a:spcPct val="150000"/>
              </a:lnSpc>
              <a:spcBef>
                <a:spcPts val="100"/>
              </a:spcBef>
            </a:pPr>
            <a:r>
              <a:rPr dirty="0" sz="1100" spc="-15">
                <a:latin typeface="MS Mincho"/>
                <a:cs typeface="MS Mincho"/>
              </a:rPr>
              <a:t>病名漏れ点検のリスト印刷のレイアウトです。右側には</a:t>
            </a:r>
            <a:r>
              <a:rPr dirty="0" sz="1100" spc="-20">
                <a:latin typeface="Century"/>
                <a:cs typeface="Century"/>
              </a:rPr>
              <a:t>AI</a:t>
            </a:r>
            <a:r>
              <a:rPr dirty="0" sz="1100" spc="-15">
                <a:latin typeface="MS Mincho"/>
                <a:cs typeface="MS Mincho"/>
              </a:rPr>
              <a:t>(人工知能</a:t>
            </a:r>
            <a:r>
              <a:rPr dirty="0" sz="1100">
                <a:latin typeface="MS Mincho"/>
                <a:cs typeface="MS Mincho"/>
              </a:rPr>
              <a:t>）</a:t>
            </a:r>
            <a:r>
              <a:rPr dirty="0" sz="1100" spc="-25">
                <a:latin typeface="MS Mincho"/>
                <a:cs typeface="MS Mincho"/>
              </a:rPr>
              <a:t>が予測した、</a:t>
            </a:r>
            <a:r>
              <a:rPr dirty="0" sz="1100" spc="-20">
                <a:latin typeface="MS Mincho"/>
                <a:cs typeface="MS Mincho"/>
              </a:rPr>
              <a:t>漏れていた病名の候補が印刷されます。医師は候補病名の中から実際に漏れていた</a:t>
            </a:r>
            <a:r>
              <a:rPr dirty="0" sz="1100" spc="-15">
                <a:latin typeface="MS Mincho"/>
                <a:cs typeface="MS Mincho"/>
              </a:rPr>
              <a:t>病名に〇をつけて事務に渡します</a:t>
            </a:r>
            <a:r>
              <a:rPr dirty="0" sz="1100">
                <a:latin typeface="MS Mincho"/>
                <a:cs typeface="MS Mincho"/>
              </a:rPr>
              <a:t>（</a:t>
            </a:r>
            <a:r>
              <a:rPr dirty="0" sz="1100" spc="-15">
                <a:latin typeface="MS Mincho"/>
                <a:cs typeface="MS Mincho"/>
              </a:rPr>
              <a:t>該当する病名がなければ手書き</a:t>
            </a:r>
            <a:r>
              <a:rPr dirty="0" sz="1100">
                <a:latin typeface="MS Mincho"/>
                <a:cs typeface="MS Mincho"/>
              </a:rPr>
              <a:t>）</a:t>
            </a:r>
            <a:r>
              <a:rPr dirty="0" sz="1100" spc="-20">
                <a:latin typeface="MS Mincho"/>
                <a:cs typeface="MS Mincho"/>
              </a:rPr>
              <a:t>。候補病名は最大で５個まで印刷されます。</a:t>
            </a:r>
            <a:endParaRPr sz="1100">
              <a:latin typeface="MS Mincho"/>
              <a:cs typeface="MS Mincho"/>
            </a:endParaRPr>
          </a:p>
        </p:txBody>
      </p:sp>
      <p:sp>
        <p:nvSpPr>
          <p:cNvPr id="7" name="object 7" descr=""/>
          <p:cNvSpPr txBox="1"/>
          <p:nvPr/>
        </p:nvSpPr>
        <p:spPr>
          <a:xfrm>
            <a:off x="4612894" y="5145150"/>
            <a:ext cx="1424940" cy="193675"/>
          </a:xfrm>
          <a:prstGeom prst="rect">
            <a:avLst/>
          </a:prstGeom>
        </p:spPr>
        <p:txBody>
          <a:bodyPr wrap="square" lIns="0" tIns="13335" rIns="0" bIns="0" rtlCol="0" vert="horz">
            <a:spAutoFit/>
          </a:bodyPr>
          <a:lstStyle/>
          <a:p>
            <a:pPr marL="12700">
              <a:lnSpc>
                <a:spcPct val="100000"/>
              </a:lnSpc>
              <a:spcBef>
                <a:spcPts val="105"/>
              </a:spcBef>
            </a:pPr>
            <a:r>
              <a:rPr dirty="0" sz="1100">
                <a:solidFill>
                  <a:srgbClr val="FF0000"/>
                </a:solidFill>
                <a:latin typeface="MS Gothic"/>
                <a:cs typeface="MS Gothic"/>
              </a:rPr>
              <a:t>AI</a:t>
            </a:r>
            <a:r>
              <a:rPr dirty="0" sz="1100" spc="-15">
                <a:solidFill>
                  <a:srgbClr val="FF0000"/>
                </a:solidFill>
                <a:latin typeface="MS Gothic"/>
                <a:cs typeface="MS Gothic"/>
              </a:rPr>
              <a:t>が予測した候補病名</a:t>
            </a:r>
            <a:endParaRPr sz="1100">
              <a:latin typeface="MS Gothic"/>
              <a:cs typeface="MS Gothic"/>
            </a:endParaRPr>
          </a:p>
        </p:txBody>
      </p:sp>
      <p:grpSp>
        <p:nvGrpSpPr>
          <p:cNvPr id="8" name="object 8" descr=""/>
          <p:cNvGrpSpPr/>
          <p:nvPr/>
        </p:nvGrpSpPr>
        <p:grpSpPr>
          <a:xfrm>
            <a:off x="3062097" y="5893688"/>
            <a:ext cx="2032635" cy="898525"/>
            <a:chOff x="3062097" y="5893688"/>
            <a:chExt cx="2032635" cy="898525"/>
          </a:xfrm>
        </p:grpSpPr>
        <p:sp>
          <p:nvSpPr>
            <p:cNvPr id="9" name="object 9" descr=""/>
            <p:cNvSpPr/>
            <p:nvPr/>
          </p:nvSpPr>
          <p:spPr>
            <a:xfrm>
              <a:off x="4972050" y="6256781"/>
              <a:ext cx="113030" cy="525780"/>
            </a:xfrm>
            <a:custGeom>
              <a:avLst/>
              <a:gdLst/>
              <a:ahLst/>
              <a:cxnLst/>
              <a:rect l="l" t="t" r="r" b="b"/>
              <a:pathLst>
                <a:path w="113029" h="525779">
                  <a:moveTo>
                    <a:pt x="0" y="18796"/>
                  </a:moveTo>
                  <a:lnTo>
                    <a:pt x="1472" y="11465"/>
                  </a:lnTo>
                  <a:lnTo>
                    <a:pt x="5492" y="5492"/>
                  </a:lnTo>
                  <a:lnTo>
                    <a:pt x="11465" y="1472"/>
                  </a:lnTo>
                  <a:lnTo>
                    <a:pt x="18796" y="0"/>
                  </a:lnTo>
                  <a:lnTo>
                    <a:pt x="93979" y="0"/>
                  </a:lnTo>
                  <a:lnTo>
                    <a:pt x="101310" y="1472"/>
                  </a:lnTo>
                  <a:lnTo>
                    <a:pt x="107283" y="5492"/>
                  </a:lnTo>
                  <a:lnTo>
                    <a:pt x="111303" y="11465"/>
                  </a:lnTo>
                  <a:lnTo>
                    <a:pt x="112775" y="18796"/>
                  </a:lnTo>
                  <a:lnTo>
                    <a:pt x="112775" y="506984"/>
                  </a:lnTo>
                  <a:lnTo>
                    <a:pt x="111303" y="514314"/>
                  </a:lnTo>
                  <a:lnTo>
                    <a:pt x="107283" y="520287"/>
                  </a:lnTo>
                  <a:lnTo>
                    <a:pt x="101310" y="524307"/>
                  </a:lnTo>
                  <a:lnTo>
                    <a:pt x="93979" y="525779"/>
                  </a:lnTo>
                  <a:lnTo>
                    <a:pt x="18796" y="525779"/>
                  </a:lnTo>
                  <a:lnTo>
                    <a:pt x="11465" y="524307"/>
                  </a:lnTo>
                  <a:lnTo>
                    <a:pt x="5492" y="520287"/>
                  </a:lnTo>
                  <a:lnTo>
                    <a:pt x="1472" y="514314"/>
                  </a:lnTo>
                  <a:lnTo>
                    <a:pt x="0" y="506984"/>
                  </a:lnTo>
                  <a:lnTo>
                    <a:pt x="0" y="18796"/>
                  </a:lnTo>
                  <a:close/>
                </a:path>
              </a:pathLst>
            </a:custGeom>
            <a:ln w="19050">
              <a:solidFill>
                <a:srgbClr val="FF0000"/>
              </a:solidFill>
            </a:ln>
          </p:spPr>
          <p:txBody>
            <a:bodyPr wrap="square" lIns="0" tIns="0" rIns="0" bIns="0" rtlCol="0"/>
            <a:lstStyle/>
            <a:p/>
          </p:txBody>
        </p:sp>
        <p:pic>
          <p:nvPicPr>
            <p:cNvPr id="10" name="object 10" descr=""/>
            <p:cNvPicPr/>
            <p:nvPr/>
          </p:nvPicPr>
          <p:blipFill>
            <a:blip r:embed="rId4" cstate="print"/>
            <a:stretch>
              <a:fillRect/>
            </a:stretch>
          </p:blipFill>
          <p:spPr>
            <a:xfrm>
              <a:off x="3062097" y="5893688"/>
              <a:ext cx="162305" cy="162306"/>
            </a:xfrm>
            <a:prstGeom prst="rect">
              <a:avLst/>
            </a:prstGeom>
          </p:spPr>
        </p:pic>
        <p:sp>
          <p:nvSpPr>
            <p:cNvPr id="11" name="object 11" descr=""/>
            <p:cNvSpPr/>
            <p:nvPr/>
          </p:nvSpPr>
          <p:spPr>
            <a:xfrm>
              <a:off x="3143250" y="6060185"/>
              <a:ext cx="0" cy="272415"/>
            </a:xfrm>
            <a:custGeom>
              <a:avLst/>
              <a:gdLst/>
              <a:ahLst/>
              <a:cxnLst/>
              <a:rect l="l" t="t" r="r" b="b"/>
              <a:pathLst>
                <a:path w="0" h="272414">
                  <a:moveTo>
                    <a:pt x="0" y="0"/>
                  </a:moveTo>
                  <a:lnTo>
                    <a:pt x="0" y="272033"/>
                  </a:lnTo>
                </a:path>
              </a:pathLst>
            </a:custGeom>
            <a:ln w="19050">
              <a:solidFill>
                <a:srgbClr val="FF0000"/>
              </a:solidFill>
            </a:ln>
          </p:spPr>
          <p:txBody>
            <a:bodyPr wrap="square" lIns="0" tIns="0" rIns="0" bIns="0" rtlCol="0"/>
            <a:lstStyle/>
            <a:p/>
          </p:txBody>
        </p:sp>
      </p:grpSp>
      <p:sp>
        <p:nvSpPr>
          <p:cNvPr id="12" name="object 12" descr=""/>
          <p:cNvSpPr txBox="1"/>
          <p:nvPr/>
        </p:nvSpPr>
        <p:spPr>
          <a:xfrm>
            <a:off x="2793492" y="6332219"/>
            <a:ext cx="1877695" cy="429895"/>
          </a:xfrm>
          <a:prstGeom prst="rect">
            <a:avLst/>
          </a:prstGeom>
          <a:ln w="9525">
            <a:solidFill>
              <a:srgbClr val="FF0000"/>
            </a:solidFill>
          </a:ln>
        </p:spPr>
        <p:txBody>
          <a:bodyPr wrap="square" lIns="0" tIns="50800" rIns="0" bIns="0" rtlCol="0" vert="horz">
            <a:spAutoFit/>
          </a:bodyPr>
          <a:lstStyle/>
          <a:p>
            <a:pPr marL="92075" marR="100965">
              <a:lnSpc>
                <a:spcPct val="100000"/>
              </a:lnSpc>
              <a:spcBef>
                <a:spcPts val="400"/>
              </a:spcBef>
            </a:pPr>
            <a:r>
              <a:rPr dirty="0" sz="1100" spc="-20">
                <a:latin typeface="MS Mincho"/>
                <a:cs typeface="MS Mincho"/>
              </a:rPr>
              <a:t>医薬品の番号と候補病名の</a:t>
            </a:r>
            <a:r>
              <a:rPr dirty="0" sz="1100" spc="-15">
                <a:latin typeface="MS Mincho"/>
                <a:cs typeface="MS Mincho"/>
              </a:rPr>
              <a:t>番号が対応します。</a:t>
            </a:r>
            <a:endParaRPr sz="1100">
              <a:latin typeface="MS Mincho"/>
              <a:cs typeface="MS Mincho"/>
            </a:endParaRPr>
          </a:p>
        </p:txBody>
      </p:sp>
      <p:sp>
        <p:nvSpPr>
          <p:cNvPr id="13" name="object 13" descr=""/>
          <p:cNvSpPr/>
          <p:nvPr/>
        </p:nvSpPr>
        <p:spPr>
          <a:xfrm>
            <a:off x="4671821" y="5362193"/>
            <a:ext cx="506095" cy="1186180"/>
          </a:xfrm>
          <a:custGeom>
            <a:avLst/>
            <a:gdLst/>
            <a:ahLst/>
            <a:cxnLst/>
            <a:rect l="l" t="t" r="r" b="b"/>
            <a:pathLst>
              <a:path w="506095" h="1186179">
                <a:moveTo>
                  <a:pt x="0" y="1185799"/>
                </a:moveTo>
                <a:lnTo>
                  <a:pt x="291718" y="1178052"/>
                </a:lnTo>
              </a:path>
              <a:path w="506095" h="1186179">
                <a:moveTo>
                  <a:pt x="505967" y="0"/>
                </a:moveTo>
                <a:lnTo>
                  <a:pt x="505967" y="266573"/>
                </a:lnTo>
              </a:path>
            </a:pathLst>
          </a:custGeom>
          <a:ln w="19050">
            <a:solidFill>
              <a:srgbClr val="FF0000"/>
            </a:solidFill>
          </a:ln>
        </p:spPr>
        <p:txBody>
          <a:bodyPr wrap="square" lIns="0" tIns="0" rIns="0" bIns="0" rtlCol="0"/>
          <a:lstStyle/>
          <a:p/>
        </p:txBody>
      </p:sp>
      <p:sp>
        <p:nvSpPr>
          <p:cNvPr id="14" name="object 14" descr=""/>
          <p:cNvSpPr/>
          <p:nvPr/>
        </p:nvSpPr>
        <p:spPr>
          <a:xfrm>
            <a:off x="5177790" y="2620517"/>
            <a:ext cx="605155" cy="247015"/>
          </a:xfrm>
          <a:custGeom>
            <a:avLst/>
            <a:gdLst/>
            <a:ahLst/>
            <a:cxnLst/>
            <a:rect l="l" t="t" r="r" b="b"/>
            <a:pathLst>
              <a:path w="605154" h="247014">
                <a:moveTo>
                  <a:pt x="0" y="41148"/>
                </a:moveTo>
                <a:lnTo>
                  <a:pt x="3232" y="25128"/>
                </a:lnTo>
                <a:lnTo>
                  <a:pt x="12049" y="12049"/>
                </a:lnTo>
                <a:lnTo>
                  <a:pt x="25128" y="3232"/>
                </a:lnTo>
                <a:lnTo>
                  <a:pt x="41148" y="0"/>
                </a:lnTo>
                <a:lnTo>
                  <a:pt x="563880" y="0"/>
                </a:lnTo>
                <a:lnTo>
                  <a:pt x="579899" y="3232"/>
                </a:lnTo>
                <a:lnTo>
                  <a:pt x="592978" y="12049"/>
                </a:lnTo>
                <a:lnTo>
                  <a:pt x="601795" y="25128"/>
                </a:lnTo>
                <a:lnTo>
                  <a:pt x="605027" y="41148"/>
                </a:lnTo>
                <a:lnTo>
                  <a:pt x="605027" y="205740"/>
                </a:lnTo>
                <a:lnTo>
                  <a:pt x="601795" y="221759"/>
                </a:lnTo>
                <a:lnTo>
                  <a:pt x="592978" y="234838"/>
                </a:lnTo>
                <a:lnTo>
                  <a:pt x="579899" y="243655"/>
                </a:lnTo>
                <a:lnTo>
                  <a:pt x="563880" y="246888"/>
                </a:lnTo>
                <a:lnTo>
                  <a:pt x="41148" y="246888"/>
                </a:lnTo>
                <a:lnTo>
                  <a:pt x="25128" y="243655"/>
                </a:lnTo>
                <a:lnTo>
                  <a:pt x="12049" y="234838"/>
                </a:lnTo>
                <a:lnTo>
                  <a:pt x="3232" y="221759"/>
                </a:lnTo>
                <a:lnTo>
                  <a:pt x="0" y="205740"/>
                </a:lnTo>
                <a:lnTo>
                  <a:pt x="0" y="41148"/>
                </a:lnTo>
                <a:close/>
              </a:path>
            </a:pathLst>
          </a:custGeom>
          <a:ln w="19050">
            <a:solidFill>
              <a:srgbClr val="FF0000"/>
            </a:solidFill>
          </a:ln>
        </p:spPr>
        <p:txBody>
          <a:bodyPr wrap="square" lIns="0" tIns="0" rIns="0" bIns="0" rtlCol="0"/>
          <a:lstStyle/>
          <a:p/>
        </p:txBody>
      </p:sp>
      <p:pic>
        <p:nvPicPr>
          <p:cNvPr id="15" name="object 15" descr=""/>
          <p:cNvPicPr/>
          <p:nvPr/>
        </p:nvPicPr>
        <p:blipFill>
          <a:blip r:embed="rId5" cstate="print"/>
          <a:stretch>
            <a:fillRect/>
          </a:stretch>
        </p:blipFill>
        <p:spPr>
          <a:xfrm>
            <a:off x="1630679" y="2106167"/>
            <a:ext cx="4303776" cy="455675"/>
          </a:xfrm>
          <a:prstGeom prst="rect">
            <a:avLst/>
          </a:prstGeom>
        </p:spPr>
      </p:pic>
      <p:pic>
        <p:nvPicPr>
          <p:cNvPr id="16" name="object 16" descr=""/>
          <p:cNvPicPr/>
          <p:nvPr/>
        </p:nvPicPr>
        <p:blipFill>
          <a:blip r:embed="rId6" cstate="print"/>
          <a:stretch>
            <a:fillRect/>
          </a:stretch>
        </p:blipFill>
        <p:spPr>
          <a:xfrm>
            <a:off x="1933955" y="2639567"/>
            <a:ext cx="667512" cy="67055"/>
          </a:xfrm>
          <a:prstGeom prst="rect">
            <a:avLst/>
          </a:prstGeom>
        </p:spPr>
      </p:pic>
      <p:sp>
        <p:nvSpPr>
          <p:cNvPr id="17" name="object 17"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6358127"/>
            <a:ext cx="4319016" cy="3253740"/>
          </a:xfrm>
          <a:prstGeom prst="rect">
            <a:avLst/>
          </a:prstGeom>
        </p:spPr>
      </p:pic>
      <p:sp>
        <p:nvSpPr>
          <p:cNvPr id="3" name="object 3" descr=""/>
          <p:cNvSpPr txBox="1"/>
          <p:nvPr/>
        </p:nvSpPr>
        <p:spPr>
          <a:xfrm>
            <a:off x="1158951" y="1130045"/>
            <a:ext cx="2961005"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リスト印刷の精密点検の印刷レイアウトです。</a:t>
            </a:r>
            <a:endParaRPr sz="1100">
              <a:latin typeface="MS Mincho"/>
              <a:cs typeface="MS Mincho"/>
            </a:endParaRPr>
          </a:p>
        </p:txBody>
      </p:sp>
      <p:pic>
        <p:nvPicPr>
          <p:cNvPr id="4" name="object 4" descr=""/>
          <p:cNvPicPr/>
          <p:nvPr/>
        </p:nvPicPr>
        <p:blipFill>
          <a:blip r:embed="rId3" cstate="print"/>
          <a:stretch>
            <a:fillRect/>
          </a:stretch>
        </p:blipFill>
        <p:spPr>
          <a:xfrm>
            <a:off x="1620011" y="1505711"/>
            <a:ext cx="4320540" cy="4091940"/>
          </a:xfrm>
          <a:prstGeom prst="rect">
            <a:avLst/>
          </a:prstGeom>
        </p:spPr>
      </p:pic>
      <p:sp>
        <p:nvSpPr>
          <p:cNvPr id="5" name="object 5" descr=""/>
          <p:cNvSpPr txBox="1"/>
          <p:nvPr/>
        </p:nvSpPr>
        <p:spPr>
          <a:xfrm>
            <a:off x="1292478" y="5890386"/>
            <a:ext cx="3237865"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用途に応じてレイアウトを切り替えて印刷します。</a:t>
            </a:r>
            <a:endParaRPr sz="1100">
              <a:latin typeface="MS Mincho"/>
              <a:cs typeface="MS Mincho"/>
            </a:endParaRPr>
          </a:p>
        </p:txBody>
      </p:sp>
      <p:sp>
        <p:nvSpPr>
          <p:cNvPr id="6" name="object 6" descr=""/>
          <p:cNvSpPr txBox="1"/>
          <p:nvPr/>
        </p:nvSpPr>
        <p:spPr>
          <a:xfrm>
            <a:off x="2077211" y="8763000"/>
            <a:ext cx="3429000" cy="262255"/>
          </a:xfrm>
          <a:prstGeom prst="rect">
            <a:avLst/>
          </a:prstGeom>
          <a:solidFill>
            <a:srgbClr val="FFFFFF"/>
          </a:solidFill>
        </p:spPr>
        <p:txBody>
          <a:bodyPr wrap="square" lIns="0" tIns="52069" rIns="0" bIns="0" rtlCol="0" vert="horz">
            <a:spAutoFit/>
          </a:bodyPr>
          <a:lstStyle/>
          <a:p>
            <a:pPr marL="90805">
              <a:lnSpc>
                <a:spcPct val="100000"/>
              </a:lnSpc>
              <a:spcBef>
                <a:spcPts val="409"/>
              </a:spcBef>
            </a:pPr>
            <a:r>
              <a:rPr dirty="0" sz="1100" spc="-20">
                <a:solidFill>
                  <a:srgbClr val="FF0000"/>
                </a:solidFill>
                <a:latin typeface="MS Gothic"/>
                <a:cs typeface="MS Gothic"/>
              </a:rPr>
              <a:t>チェックの入ったレセプトが印刷対象となります。</a:t>
            </a:r>
            <a:endParaRPr sz="1100">
              <a:latin typeface="MS Gothic"/>
              <a:cs typeface="MS Gothic"/>
            </a:endParaRPr>
          </a:p>
        </p:txBody>
      </p:sp>
      <p:grpSp>
        <p:nvGrpSpPr>
          <p:cNvPr id="7" name="object 7" descr=""/>
          <p:cNvGrpSpPr/>
          <p:nvPr/>
        </p:nvGrpSpPr>
        <p:grpSpPr>
          <a:xfrm>
            <a:off x="1624583" y="6367271"/>
            <a:ext cx="4304030" cy="2360295"/>
            <a:chOff x="1624583" y="6367271"/>
            <a:chExt cx="4304030" cy="2360295"/>
          </a:xfrm>
        </p:grpSpPr>
        <p:pic>
          <p:nvPicPr>
            <p:cNvPr id="8" name="object 8" descr=""/>
            <p:cNvPicPr/>
            <p:nvPr/>
          </p:nvPicPr>
          <p:blipFill>
            <a:blip r:embed="rId4" cstate="print"/>
            <a:stretch>
              <a:fillRect/>
            </a:stretch>
          </p:blipFill>
          <p:spPr>
            <a:xfrm>
              <a:off x="3365754" y="8547353"/>
              <a:ext cx="76200" cy="179959"/>
            </a:xfrm>
            <a:prstGeom prst="rect">
              <a:avLst/>
            </a:prstGeom>
          </p:spPr>
        </p:pic>
        <p:pic>
          <p:nvPicPr>
            <p:cNvPr id="9" name="object 9" descr=""/>
            <p:cNvPicPr/>
            <p:nvPr/>
          </p:nvPicPr>
          <p:blipFill>
            <a:blip r:embed="rId5" cstate="print"/>
            <a:stretch>
              <a:fillRect/>
            </a:stretch>
          </p:blipFill>
          <p:spPr>
            <a:xfrm>
              <a:off x="1624583" y="6367271"/>
              <a:ext cx="4303776" cy="454151"/>
            </a:xfrm>
            <a:prstGeom prst="rect">
              <a:avLst/>
            </a:prstGeom>
          </p:spPr>
        </p:pic>
      </p:grpSp>
      <p:sp>
        <p:nvSpPr>
          <p:cNvPr id="10" name="object 10" descr=""/>
          <p:cNvSpPr txBox="1"/>
          <p:nvPr/>
        </p:nvSpPr>
        <p:spPr>
          <a:xfrm>
            <a:off x="3425444" y="6633209"/>
            <a:ext cx="865505" cy="193675"/>
          </a:xfrm>
          <a:prstGeom prst="rect">
            <a:avLst/>
          </a:prstGeom>
        </p:spPr>
        <p:txBody>
          <a:bodyPr wrap="square" lIns="0" tIns="13335" rIns="0" bIns="0" rtlCol="0" vert="horz">
            <a:spAutoFit/>
          </a:bodyPr>
          <a:lstStyle/>
          <a:p>
            <a:pPr marL="12700">
              <a:lnSpc>
                <a:spcPct val="100000"/>
              </a:lnSpc>
              <a:spcBef>
                <a:spcPts val="105"/>
              </a:spcBef>
            </a:pPr>
            <a:r>
              <a:rPr dirty="0" sz="1100" spc="-15">
                <a:solidFill>
                  <a:srgbClr val="FF0000"/>
                </a:solidFill>
                <a:latin typeface="MS Gothic"/>
                <a:cs typeface="MS Gothic"/>
              </a:rPr>
              <a:t>カード型印刷</a:t>
            </a:r>
            <a:endParaRPr sz="1100">
              <a:latin typeface="MS Gothic"/>
              <a:cs typeface="MS Gothic"/>
            </a:endParaRPr>
          </a:p>
        </p:txBody>
      </p:sp>
      <p:sp>
        <p:nvSpPr>
          <p:cNvPr id="11" name="object 11" descr=""/>
          <p:cNvSpPr/>
          <p:nvPr/>
        </p:nvSpPr>
        <p:spPr>
          <a:xfrm>
            <a:off x="4411979" y="6594347"/>
            <a:ext cx="1031875" cy="262255"/>
          </a:xfrm>
          <a:custGeom>
            <a:avLst/>
            <a:gdLst/>
            <a:ahLst/>
            <a:cxnLst/>
            <a:rect l="l" t="t" r="r" b="b"/>
            <a:pathLst>
              <a:path w="1031875" h="262254">
                <a:moveTo>
                  <a:pt x="1031748" y="0"/>
                </a:moveTo>
                <a:lnTo>
                  <a:pt x="0" y="0"/>
                </a:lnTo>
                <a:lnTo>
                  <a:pt x="0" y="262128"/>
                </a:lnTo>
                <a:lnTo>
                  <a:pt x="1031748" y="262128"/>
                </a:lnTo>
                <a:lnTo>
                  <a:pt x="1031748" y="0"/>
                </a:lnTo>
                <a:close/>
              </a:path>
            </a:pathLst>
          </a:custGeom>
          <a:solidFill>
            <a:srgbClr val="FFFFFF"/>
          </a:solidFill>
        </p:spPr>
        <p:txBody>
          <a:bodyPr wrap="square" lIns="0" tIns="0" rIns="0" bIns="0" rtlCol="0"/>
          <a:lstStyle/>
          <a:p/>
        </p:txBody>
      </p:sp>
      <p:sp>
        <p:nvSpPr>
          <p:cNvPr id="12" name="object 12" descr=""/>
          <p:cNvSpPr txBox="1"/>
          <p:nvPr/>
        </p:nvSpPr>
        <p:spPr>
          <a:xfrm>
            <a:off x="4491990" y="6633209"/>
            <a:ext cx="865505" cy="193675"/>
          </a:xfrm>
          <a:prstGeom prst="rect">
            <a:avLst/>
          </a:prstGeom>
        </p:spPr>
        <p:txBody>
          <a:bodyPr wrap="square" lIns="0" tIns="13335" rIns="0" bIns="0" rtlCol="0" vert="horz">
            <a:spAutoFit/>
          </a:bodyPr>
          <a:lstStyle/>
          <a:p>
            <a:pPr marL="12700">
              <a:lnSpc>
                <a:spcPct val="100000"/>
              </a:lnSpc>
              <a:spcBef>
                <a:spcPts val="105"/>
              </a:spcBef>
            </a:pPr>
            <a:r>
              <a:rPr dirty="0" sz="1100" spc="-15">
                <a:solidFill>
                  <a:srgbClr val="FF0000"/>
                </a:solidFill>
                <a:latin typeface="MS Gothic"/>
                <a:cs typeface="MS Gothic"/>
              </a:rPr>
              <a:t>電子付箋印刷</a:t>
            </a:r>
            <a:endParaRPr sz="1100">
              <a:latin typeface="MS Gothic"/>
              <a:cs typeface="MS Gothic"/>
            </a:endParaRPr>
          </a:p>
        </p:txBody>
      </p:sp>
      <p:grpSp>
        <p:nvGrpSpPr>
          <p:cNvPr id="13" name="object 13" descr=""/>
          <p:cNvGrpSpPr/>
          <p:nvPr/>
        </p:nvGrpSpPr>
        <p:grpSpPr>
          <a:xfrm>
            <a:off x="1667255" y="6794372"/>
            <a:ext cx="3256915" cy="2755265"/>
            <a:chOff x="1667255" y="6794372"/>
            <a:chExt cx="3256915" cy="2755265"/>
          </a:xfrm>
        </p:grpSpPr>
        <p:sp>
          <p:nvSpPr>
            <p:cNvPr id="14" name="object 14" descr=""/>
            <p:cNvSpPr/>
            <p:nvPr/>
          </p:nvSpPr>
          <p:spPr>
            <a:xfrm>
              <a:off x="3863848" y="6813295"/>
              <a:ext cx="474980" cy="194310"/>
            </a:xfrm>
            <a:custGeom>
              <a:avLst/>
              <a:gdLst/>
              <a:ahLst/>
              <a:cxnLst/>
              <a:rect l="l" t="t" r="r" b="b"/>
              <a:pathLst>
                <a:path w="474979" h="194309">
                  <a:moveTo>
                    <a:pt x="400148" y="167280"/>
                  </a:moveTo>
                  <a:lnTo>
                    <a:pt x="390143" y="194056"/>
                  </a:lnTo>
                  <a:lnTo>
                    <a:pt x="474852" y="185039"/>
                  </a:lnTo>
                  <a:lnTo>
                    <a:pt x="462441" y="171704"/>
                  </a:lnTo>
                  <a:lnTo>
                    <a:pt x="411988" y="171704"/>
                  </a:lnTo>
                  <a:lnTo>
                    <a:pt x="400148" y="167280"/>
                  </a:lnTo>
                  <a:close/>
                </a:path>
                <a:path w="474979" h="194309">
                  <a:moveTo>
                    <a:pt x="406802" y="149473"/>
                  </a:moveTo>
                  <a:lnTo>
                    <a:pt x="400148" y="167280"/>
                  </a:lnTo>
                  <a:lnTo>
                    <a:pt x="411988" y="171704"/>
                  </a:lnTo>
                  <a:lnTo>
                    <a:pt x="418718" y="153924"/>
                  </a:lnTo>
                  <a:lnTo>
                    <a:pt x="406802" y="149473"/>
                  </a:lnTo>
                  <a:close/>
                </a:path>
                <a:path w="474979" h="194309">
                  <a:moveTo>
                    <a:pt x="416813" y="122682"/>
                  </a:moveTo>
                  <a:lnTo>
                    <a:pt x="406802" y="149473"/>
                  </a:lnTo>
                  <a:lnTo>
                    <a:pt x="418718" y="153924"/>
                  </a:lnTo>
                  <a:lnTo>
                    <a:pt x="411988" y="171704"/>
                  </a:lnTo>
                  <a:lnTo>
                    <a:pt x="462441" y="171704"/>
                  </a:lnTo>
                  <a:lnTo>
                    <a:pt x="416813" y="122682"/>
                  </a:lnTo>
                  <a:close/>
                </a:path>
                <a:path w="474979" h="194309">
                  <a:moveTo>
                    <a:pt x="6603" y="0"/>
                  </a:moveTo>
                  <a:lnTo>
                    <a:pt x="0" y="17780"/>
                  </a:lnTo>
                  <a:lnTo>
                    <a:pt x="400148" y="167280"/>
                  </a:lnTo>
                  <a:lnTo>
                    <a:pt x="406802" y="149473"/>
                  </a:lnTo>
                  <a:lnTo>
                    <a:pt x="6603" y="0"/>
                  </a:lnTo>
                  <a:close/>
                </a:path>
              </a:pathLst>
            </a:custGeom>
            <a:solidFill>
              <a:srgbClr val="FF0000"/>
            </a:solidFill>
          </p:spPr>
          <p:txBody>
            <a:bodyPr wrap="square" lIns="0" tIns="0" rIns="0" bIns="0" rtlCol="0"/>
            <a:lstStyle/>
            <a:p/>
          </p:txBody>
        </p:sp>
        <p:pic>
          <p:nvPicPr>
            <p:cNvPr id="15" name="object 15" descr=""/>
            <p:cNvPicPr/>
            <p:nvPr/>
          </p:nvPicPr>
          <p:blipFill>
            <a:blip r:embed="rId6" cstate="print"/>
            <a:stretch>
              <a:fillRect/>
            </a:stretch>
          </p:blipFill>
          <p:spPr>
            <a:xfrm>
              <a:off x="4734305" y="6794372"/>
              <a:ext cx="189611" cy="202946"/>
            </a:xfrm>
            <a:prstGeom prst="rect">
              <a:avLst/>
            </a:prstGeom>
          </p:spPr>
        </p:pic>
        <p:pic>
          <p:nvPicPr>
            <p:cNvPr id="16" name="object 16" descr=""/>
            <p:cNvPicPr/>
            <p:nvPr/>
          </p:nvPicPr>
          <p:blipFill>
            <a:blip r:embed="rId7" cstate="print"/>
            <a:stretch>
              <a:fillRect/>
            </a:stretch>
          </p:blipFill>
          <p:spPr>
            <a:xfrm>
              <a:off x="1932431" y="6891529"/>
              <a:ext cx="667512" cy="67054"/>
            </a:xfrm>
            <a:prstGeom prst="rect">
              <a:avLst/>
            </a:prstGeom>
          </p:spPr>
        </p:pic>
        <p:pic>
          <p:nvPicPr>
            <p:cNvPr id="17" name="object 17" descr=""/>
            <p:cNvPicPr/>
            <p:nvPr/>
          </p:nvPicPr>
          <p:blipFill>
            <a:blip r:embed="rId8" cstate="print"/>
            <a:stretch>
              <a:fillRect/>
            </a:stretch>
          </p:blipFill>
          <p:spPr>
            <a:xfrm>
              <a:off x="1667255" y="8673083"/>
              <a:ext cx="68580" cy="876300"/>
            </a:xfrm>
            <a:prstGeom prst="rect">
              <a:avLst/>
            </a:prstGeom>
          </p:spPr>
        </p:pic>
      </p:grpSp>
      <p:sp>
        <p:nvSpPr>
          <p:cNvPr id="18" name="object 18"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509775" y="7131913"/>
            <a:ext cx="1842770" cy="528955"/>
          </a:xfrm>
          <a:prstGeom prst="rect">
            <a:avLst/>
          </a:prstGeom>
        </p:spPr>
        <p:txBody>
          <a:bodyPr wrap="square" lIns="0" tIns="96520" rIns="0" bIns="0" rtlCol="0" vert="horz">
            <a:spAutoFit/>
          </a:bodyPr>
          <a:lstStyle/>
          <a:p>
            <a:pPr marL="12700">
              <a:lnSpc>
                <a:spcPct val="100000"/>
              </a:lnSpc>
              <a:spcBef>
                <a:spcPts val="760"/>
              </a:spcBef>
              <a:tabLst>
                <a:tab pos="572135" algn="l"/>
              </a:tabLst>
            </a:pPr>
            <a:r>
              <a:rPr dirty="0" sz="1100">
                <a:latin typeface="MS Mincho"/>
                <a:cs typeface="MS Mincho"/>
              </a:rPr>
              <a:t>□開</a:t>
            </a:r>
            <a:r>
              <a:rPr dirty="0" sz="1100" spc="-50">
                <a:latin typeface="MS Mincho"/>
                <a:cs typeface="MS Mincho"/>
              </a:rPr>
              <a:t>発</a:t>
            </a:r>
            <a:r>
              <a:rPr dirty="0" sz="1100">
                <a:latin typeface="MS Mincho"/>
                <a:cs typeface="MS Mincho"/>
              </a:rPr>
              <a:t>	DX</a:t>
            </a:r>
            <a:r>
              <a:rPr dirty="0" sz="1100" spc="15">
                <a:latin typeface="MS Mincho"/>
                <a:cs typeface="MS Mincho"/>
              </a:rPr>
              <a:t> </a:t>
            </a:r>
            <a:r>
              <a:rPr dirty="0" sz="1100" spc="-10">
                <a:latin typeface="MS Mincho"/>
                <a:cs typeface="MS Mincho"/>
              </a:rPr>
              <a:t>CARE</a:t>
            </a:r>
            <a:r>
              <a:rPr dirty="0" sz="1100">
                <a:latin typeface="MS Mincho"/>
                <a:cs typeface="MS Mincho"/>
              </a:rPr>
              <a:t>株</a:t>
            </a:r>
            <a:r>
              <a:rPr dirty="0" sz="1100" spc="-15">
                <a:latin typeface="MS Mincho"/>
                <a:cs typeface="MS Mincho"/>
              </a:rPr>
              <a:t>式会</a:t>
            </a:r>
            <a:r>
              <a:rPr dirty="0" sz="1100" spc="-50">
                <a:latin typeface="MS Mincho"/>
                <a:cs typeface="MS Mincho"/>
              </a:rPr>
              <a:t>社</a:t>
            </a:r>
            <a:endParaRPr sz="1100">
              <a:latin typeface="MS Mincho"/>
              <a:cs typeface="MS Mincho"/>
            </a:endParaRPr>
          </a:p>
          <a:p>
            <a:pPr marL="12700">
              <a:lnSpc>
                <a:spcPct val="100000"/>
              </a:lnSpc>
              <a:spcBef>
                <a:spcPts val="660"/>
              </a:spcBef>
              <a:tabLst>
                <a:tab pos="572135" algn="l"/>
              </a:tabLst>
            </a:pPr>
            <a:r>
              <a:rPr dirty="0" sz="1100">
                <a:latin typeface="MS Mincho"/>
                <a:cs typeface="MS Mincho"/>
              </a:rPr>
              <a:t>□販</a:t>
            </a:r>
            <a:r>
              <a:rPr dirty="0" sz="1100" spc="-50">
                <a:latin typeface="MS Mincho"/>
                <a:cs typeface="MS Mincho"/>
              </a:rPr>
              <a:t>売</a:t>
            </a:r>
            <a:r>
              <a:rPr dirty="0" sz="1100">
                <a:latin typeface="MS Mincho"/>
                <a:cs typeface="MS Mincho"/>
              </a:rPr>
              <a:t>	株式</a:t>
            </a:r>
            <a:r>
              <a:rPr dirty="0" sz="1100" spc="-15">
                <a:latin typeface="MS Mincho"/>
                <a:cs typeface="MS Mincho"/>
              </a:rPr>
              <a:t>会</a:t>
            </a:r>
            <a:r>
              <a:rPr dirty="0" sz="1100">
                <a:latin typeface="MS Mincho"/>
                <a:cs typeface="MS Mincho"/>
              </a:rPr>
              <a:t>社ニ</a:t>
            </a:r>
            <a:r>
              <a:rPr dirty="0" sz="1100" spc="-15">
                <a:latin typeface="MS Mincho"/>
                <a:cs typeface="MS Mincho"/>
              </a:rPr>
              <a:t>チイ</a:t>
            </a:r>
            <a:r>
              <a:rPr dirty="0" sz="1100">
                <a:latin typeface="MS Mincho"/>
                <a:cs typeface="MS Mincho"/>
              </a:rPr>
              <a:t>学</a:t>
            </a:r>
            <a:r>
              <a:rPr dirty="0" sz="1100" spc="-50">
                <a:latin typeface="MS Mincho"/>
                <a:cs typeface="MS Mincho"/>
              </a:rPr>
              <a:t>館</a:t>
            </a:r>
            <a:endParaRPr sz="1100">
              <a:latin typeface="MS Mincho"/>
              <a:cs typeface="MS Mincho"/>
            </a:endParaRPr>
          </a:p>
        </p:txBody>
      </p:sp>
      <p:sp>
        <p:nvSpPr>
          <p:cNvPr id="3" name="object 3" descr=""/>
          <p:cNvSpPr txBox="1"/>
          <p:nvPr/>
        </p:nvSpPr>
        <p:spPr>
          <a:xfrm>
            <a:off x="4952238" y="6667245"/>
            <a:ext cx="1509395" cy="223520"/>
          </a:xfrm>
          <a:prstGeom prst="rect">
            <a:avLst/>
          </a:prstGeom>
        </p:spPr>
        <p:txBody>
          <a:bodyPr wrap="square" lIns="0" tIns="12065" rIns="0" bIns="0" rtlCol="0" vert="horz">
            <a:spAutoFit/>
          </a:bodyPr>
          <a:lstStyle/>
          <a:p>
            <a:pPr marL="12700">
              <a:lnSpc>
                <a:spcPct val="100000"/>
              </a:lnSpc>
              <a:spcBef>
                <a:spcPts val="95"/>
              </a:spcBef>
            </a:pPr>
            <a:r>
              <a:rPr dirty="0" sz="1300" spc="-25">
                <a:latin typeface="MS Gothic"/>
                <a:cs typeface="MS Gothic"/>
              </a:rPr>
              <a:t>２０２３年７月５日</a:t>
            </a:r>
            <a:endParaRPr sz="1300">
              <a:latin typeface="MS Gothic"/>
              <a:cs typeface="MS Gothic"/>
            </a:endParaRPr>
          </a:p>
        </p:txBody>
      </p:sp>
      <p:sp>
        <p:nvSpPr>
          <p:cNvPr id="4" name="object 4" descr=""/>
          <p:cNvSpPr/>
          <p:nvPr/>
        </p:nvSpPr>
        <p:spPr>
          <a:xfrm>
            <a:off x="1081277" y="7046214"/>
            <a:ext cx="5400040" cy="0"/>
          </a:xfrm>
          <a:custGeom>
            <a:avLst/>
            <a:gdLst/>
            <a:ahLst/>
            <a:cxnLst/>
            <a:rect l="l" t="t" r="r" b="b"/>
            <a:pathLst>
              <a:path w="5400040" h="0">
                <a:moveTo>
                  <a:pt x="0" y="0"/>
                </a:moveTo>
                <a:lnTo>
                  <a:pt x="5400040" y="0"/>
                </a:lnTo>
              </a:path>
            </a:pathLst>
          </a:custGeom>
          <a:ln w="19050">
            <a:solidFill>
              <a:srgbClr val="000000"/>
            </a:solidFill>
          </a:ln>
        </p:spPr>
        <p:txBody>
          <a:bodyPr wrap="square" lIns="0" tIns="0" rIns="0" bIns="0" rtlCol="0"/>
          <a:lstStyle/>
          <a:p/>
        </p:txBody>
      </p:sp>
      <p:sp>
        <p:nvSpPr>
          <p:cNvPr id="5" name="object 5" descr=""/>
          <p:cNvSpPr txBox="1"/>
          <p:nvPr/>
        </p:nvSpPr>
        <p:spPr>
          <a:xfrm>
            <a:off x="1158951" y="4788255"/>
            <a:ext cx="5054600" cy="446405"/>
          </a:xfrm>
          <a:prstGeom prst="rect">
            <a:avLst/>
          </a:prstGeom>
        </p:spPr>
        <p:txBody>
          <a:bodyPr wrap="square" lIns="0" tIns="12065" rIns="0" bIns="0" rtlCol="0" vert="horz">
            <a:spAutoFit/>
          </a:bodyPr>
          <a:lstStyle/>
          <a:p>
            <a:pPr marL="292735" marR="5080" indent="-280670">
              <a:lnSpc>
                <a:spcPct val="125499"/>
              </a:lnSpc>
              <a:spcBef>
                <a:spcPts val="95"/>
              </a:spcBef>
            </a:pPr>
            <a:r>
              <a:rPr dirty="0" sz="1100" spc="-20">
                <a:solidFill>
                  <a:srgbClr val="006FC0"/>
                </a:solidFill>
                <a:latin typeface="MS Mincho"/>
                <a:cs typeface="MS Mincho"/>
              </a:rPr>
              <a:t>注：チェックアイＤＸによる判定の結果生じた返戻、減点、査定につきましては責任を負いかねますのでご了承ください。</a:t>
            </a:r>
            <a:endParaRPr sz="1100">
              <a:latin typeface="MS Mincho"/>
              <a:cs typeface="MS Mincho"/>
            </a:endParaRPr>
          </a:p>
        </p:txBody>
      </p:sp>
      <p:sp>
        <p:nvSpPr>
          <p:cNvPr id="6" name="object 6" descr=""/>
          <p:cNvSpPr/>
          <p:nvPr/>
        </p:nvSpPr>
        <p:spPr>
          <a:xfrm>
            <a:off x="1080516" y="4517135"/>
            <a:ext cx="5400040" cy="0"/>
          </a:xfrm>
          <a:custGeom>
            <a:avLst/>
            <a:gdLst/>
            <a:ahLst/>
            <a:cxnLst/>
            <a:rect l="l" t="t" r="r" b="b"/>
            <a:pathLst>
              <a:path w="5400040" h="0">
                <a:moveTo>
                  <a:pt x="0" y="0"/>
                </a:moveTo>
                <a:lnTo>
                  <a:pt x="5400040" y="0"/>
                </a:lnTo>
              </a:path>
            </a:pathLst>
          </a:custGeom>
          <a:ln w="6350">
            <a:solidFill>
              <a:srgbClr val="000000"/>
            </a:solidFill>
          </a:ln>
        </p:spPr>
        <p:txBody>
          <a:bodyPr wrap="square" lIns="0" tIns="0" rIns="0" bIns="0" rtlCol="0"/>
          <a:lstStyle/>
          <a:p/>
        </p:txBody>
      </p:sp>
      <p:sp>
        <p:nvSpPr>
          <p:cNvPr id="7" name="object 7" descr=""/>
          <p:cNvSpPr txBox="1"/>
          <p:nvPr/>
        </p:nvSpPr>
        <p:spPr>
          <a:xfrm>
            <a:off x="2186177" y="6129908"/>
            <a:ext cx="2998470" cy="422275"/>
          </a:xfrm>
          <a:prstGeom prst="rect">
            <a:avLst/>
          </a:prstGeom>
        </p:spPr>
        <p:txBody>
          <a:bodyPr wrap="square" lIns="0" tIns="13335" rIns="0" bIns="0" rtlCol="0" vert="horz">
            <a:spAutoFit/>
          </a:bodyPr>
          <a:lstStyle/>
          <a:p>
            <a:pPr marL="12700">
              <a:lnSpc>
                <a:spcPct val="100000"/>
              </a:lnSpc>
              <a:spcBef>
                <a:spcPts val="105"/>
              </a:spcBef>
            </a:pPr>
            <a:r>
              <a:rPr dirty="0" sz="2600" spc="-15">
                <a:latin typeface="MS Gothic"/>
                <a:cs typeface="MS Gothic"/>
              </a:rPr>
              <a:t>基本操作マニュアル</a:t>
            </a:r>
            <a:endParaRPr sz="2600">
              <a:latin typeface="MS Gothic"/>
              <a:cs typeface="MS Gothic"/>
            </a:endParaRPr>
          </a:p>
        </p:txBody>
      </p:sp>
      <p:pic>
        <p:nvPicPr>
          <p:cNvPr id="8" name="object 8" descr=""/>
          <p:cNvPicPr/>
          <p:nvPr/>
        </p:nvPicPr>
        <p:blipFill>
          <a:blip r:embed="rId2" cstate="print"/>
          <a:stretch>
            <a:fillRect/>
          </a:stretch>
        </p:blipFill>
        <p:spPr>
          <a:xfrm>
            <a:off x="2503932" y="5594222"/>
            <a:ext cx="2362199" cy="495300"/>
          </a:xfrm>
          <a:prstGeom prst="rect">
            <a:avLst/>
          </a:prstGeom>
        </p:spPr>
      </p:pic>
      <p:sp>
        <p:nvSpPr>
          <p:cNvPr id="9" name="object 9" descr=""/>
          <p:cNvSpPr txBox="1"/>
          <p:nvPr/>
        </p:nvSpPr>
        <p:spPr>
          <a:xfrm>
            <a:off x="1509775" y="8237981"/>
            <a:ext cx="2680970" cy="1035050"/>
          </a:xfrm>
          <a:prstGeom prst="rect">
            <a:avLst/>
          </a:prstGeom>
        </p:spPr>
        <p:txBody>
          <a:bodyPr wrap="square" lIns="0" tIns="12700" rIns="0" bIns="0" rtlCol="0" vert="horz">
            <a:spAutoFit/>
          </a:bodyPr>
          <a:lstStyle/>
          <a:p>
            <a:pPr marL="152400" indent="-139700">
              <a:lnSpc>
                <a:spcPct val="100000"/>
              </a:lnSpc>
              <a:spcBef>
                <a:spcPts val="100"/>
              </a:spcBef>
              <a:buSzPct val="90909"/>
              <a:buFont typeface="MS Mincho"/>
              <a:buChar char="■"/>
              <a:tabLst>
                <a:tab pos="152400" algn="l"/>
              </a:tabLst>
            </a:pPr>
            <a:r>
              <a:rPr dirty="0" sz="1100" spc="-15">
                <a:latin typeface="MS Gothic"/>
                <a:cs typeface="MS Gothic"/>
              </a:rPr>
              <a:t>お問い合わせ</a:t>
            </a:r>
            <a:endParaRPr sz="1100">
              <a:latin typeface="MS Gothic"/>
              <a:cs typeface="MS Gothic"/>
            </a:endParaRPr>
          </a:p>
          <a:p>
            <a:pPr>
              <a:lnSpc>
                <a:spcPct val="100000"/>
              </a:lnSpc>
            </a:pPr>
            <a:endParaRPr sz="1100">
              <a:latin typeface="MS Gothic"/>
              <a:cs typeface="MS Gothic"/>
            </a:endParaRPr>
          </a:p>
          <a:p>
            <a:pPr>
              <a:lnSpc>
                <a:spcPct val="100000"/>
              </a:lnSpc>
              <a:spcBef>
                <a:spcPts val="465"/>
              </a:spcBef>
            </a:pPr>
            <a:endParaRPr sz="1100">
              <a:latin typeface="MS Gothic"/>
              <a:cs typeface="MS Gothic"/>
            </a:endParaRPr>
          </a:p>
          <a:p>
            <a:pPr marL="12700">
              <a:lnSpc>
                <a:spcPct val="100000"/>
              </a:lnSpc>
              <a:tabLst>
                <a:tab pos="1130935" algn="l"/>
              </a:tabLst>
            </a:pPr>
            <a:r>
              <a:rPr dirty="0" sz="1100">
                <a:latin typeface="MS Mincho"/>
                <a:cs typeface="MS Mincho"/>
              </a:rPr>
              <a:t>チェッ</a:t>
            </a:r>
            <a:r>
              <a:rPr dirty="0" sz="1100" spc="-15">
                <a:latin typeface="MS Mincho"/>
                <a:cs typeface="MS Mincho"/>
              </a:rPr>
              <a:t>ク</a:t>
            </a:r>
            <a:r>
              <a:rPr dirty="0" sz="1100">
                <a:latin typeface="MS Mincho"/>
                <a:cs typeface="MS Mincho"/>
              </a:rPr>
              <a:t>アイ</a:t>
            </a:r>
            <a:r>
              <a:rPr dirty="0" sz="1100" spc="-25">
                <a:latin typeface="MS Mincho"/>
                <a:cs typeface="MS Mincho"/>
              </a:rPr>
              <a:t>DX</a:t>
            </a:r>
            <a:r>
              <a:rPr dirty="0" sz="1100">
                <a:latin typeface="MS Mincho"/>
                <a:cs typeface="MS Mincho"/>
              </a:rPr>
              <a:t>	サ</a:t>
            </a:r>
            <a:r>
              <a:rPr dirty="0" sz="1100" spc="-15">
                <a:latin typeface="MS Mincho"/>
                <a:cs typeface="MS Mincho"/>
              </a:rPr>
              <a:t>ポー</a:t>
            </a:r>
            <a:r>
              <a:rPr dirty="0" sz="1100">
                <a:latin typeface="MS Mincho"/>
                <a:cs typeface="MS Mincho"/>
              </a:rPr>
              <a:t>ト窓</a:t>
            </a:r>
            <a:r>
              <a:rPr dirty="0" sz="1100" spc="-50">
                <a:latin typeface="MS Mincho"/>
                <a:cs typeface="MS Mincho"/>
              </a:rPr>
              <a:t>口</a:t>
            </a:r>
            <a:endParaRPr sz="1100">
              <a:latin typeface="MS Mincho"/>
              <a:cs typeface="MS Mincho"/>
            </a:endParaRPr>
          </a:p>
          <a:p>
            <a:pPr marL="12700">
              <a:lnSpc>
                <a:spcPct val="100000"/>
              </a:lnSpc>
              <a:spcBef>
                <a:spcPts val="660"/>
              </a:spcBef>
            </a:pPr>
            <a:r>
              <a:rPr dirty="0" sz="1100">
                <a:latin typeface="MS Mincho"/>
                <a:cs typeface="MS Mincho"/>
              </a:rPr>
              <a:t>E-</a:t>
            </a:r>
            <a:r>
              <a:rPr dirty="0" sz="1100" spc="-10">
                <a:latin typeface="MS Mincho"/>
                <a:cs typeface="MS Mincho"/>
              </a:rPr>
              <a:t>mail：</a:t>
            </a:r>
            <a:r>
              <a:rPr dirty="0" sz="1100" spc="-10">
                <a:latin typeface="MS Mincho"/>
                <a:cs typeface="MS Mincho"/>
                <a:hlinkClick r:id="rId3"/>
              </a:rPr>
              <a:t>checkeye-dx@nichiigakkan.co.jp</a:t>
            </a:r>
            <a:endParaRPr sz="1100">
              <a:latin typeface="MS Mincho"/>
              <a:cs typeface="MS Mincho"/>
            </a:endParaRPr>
          </a:p>
        </p:txBody>
      </p:sp>
      <p:pic>
        <p:nvPicPr>
          <p:cNvPr id="10" name="object 10" descr=""/>
          <p:cNvPicPr/>
          <p:nvPr/>
        </p:nvPicPr>
        <p:blipFill>
          <a:blip r:embed="rId4" cstate="print"/>
          <a:stretch>
            <a:fillRect/>
          </a:stretch>
        </p:blipFill>
        <p:spPr>
          <a:xfrm>
            <a:off x="1476698" y="8572574"/>
            <a:ext cx="715373" cy="152771"/>
          </a:xfrm>
          <a:prstGeom prst="rect">
            <a:avLst/>
          </a:prstGeom>
        </p:spPr>
      </p:pic>
      <p:pic>
        <p:nvPicPr>
          <p:cNvPr id="11" name="object 11" descr=""/>
          <p:cNvPicPr/>
          <p:nvPr/>
        </p:nvPicPr>
        <p:blipFill>
          <a:blip r:embed="rId5" cstate="print"/>
          <a:stretch>
            <a:fillRect/>
          </a:stretch>
        </p:blipFill>
        <p:spPr>
          <a:xfrm>
            <a:off x="2312670" y="8568045"/>
            <a:ext cx="1248156" cy="13919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80516" y="1080515"/>
            <a:ext cx="5400040" cy="251460"/>
          </a:xfrm>
          <a:prstGeom prst="rect">
            <a:avLst/>
          </a:prstGeom>
          <a:solidFill>
            <a:srgbClr val="99CCFF"/>
          </a:solidFill>
        </p:spPr>
        <p:txBody>
          <a:bodyPr wrap="square" lIns="0" tIns="23495" rIns="0" bIns="0" rtlCol="0" vert="horz">
            <a:spAutoFit/>
          </a:bodyPr>
          <a:lstStyle/>
          <a:p>
            <a:pPr marL="90805">
              <a:lnSpc>
                <a:spcPct val="100000"/>
              </a:lnSpc>
              <a:spcBef>
                <a:spcPts val="185"/>
              </a:spcBef>
            </a:pPr>
            <a:r>
              <a:rPr dirty="0" sz="1400" spc="-20">
                <a:solidFill>
                  <a:srgbClr val="001F5F"/>
                </a:solidFill>
                <a:latin typeface="MS Gothic"/>
                <a:cs typeface="MS Gothic"/>
              </a:rPr>
              <a:t>アップロードと自動点検</a:t>
            </a:r>
            <a:endParaRPr sz="1400">
              <a:latin typeface="MS Gothic"/>
              <a:cs typeface="MS Gothic"/>
            </a:endParaRPr>
          </a:p>
        </p:txBody>
      </p:sp>
      <p:sp>
        <p:nvSpPr>
          <p:cNvPr id="3" name="object 3" descr=""/>
          <p:cNvSpPr txBox="1"/>
          <p:nvPr/>
        </p:nvSpPr>
        <p:spPr>
          <a:xfrm>
            <a:off x="1158951" y="1540865"/>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ログインしたら、左側のナビゲーションウィンドウの「点検業務」をダブルクリッ</a:t>
            </a:r>
            <a:r>
              <a:rPr dirty="0" sz="1100" spc="-15">
                <a:latin typeface="MS Mincho"/>
                <a:cs typeface="MS Mincho"/>
              </a:rPr>
              <a:t>クします。</a:t>
            </a:r>
            <a:endParaRPr sz="1100">
              <a:latin typeface="MS Mincho"/>
              <a:cs typeface="MS Mincho"/>
            </a:endParaRPr>
          </a:p>
        </p:txBody>
      </p:sp>
      <p:sp>
        <p:nvSpPr>
          <p:cNvPr id="4" name="object 4" descr=""/>
          <p:cNvSpPr txBox="1"/>
          <p:nvPr/>
        </p:nvSpPr>
        <p:spPr>
          <a:xfrm>
            <a:off x="1158951" y="3656202"/>
            <a:ext cx="3378200" cy="581660"/>
          </a:xfrm>
          <a:prstGeom prst="rect">
            <a:avLst/>
          </a:prstGeom>
        </p:spPr>
        <p:txBody>
          <a:bodyPr wrap="square" lIns="0" tIns="12700" rIns="0" bIns="0" rtlCol="0" vert="horz">
            <a:spAutoFit/>
          </a:bodyPr>
          <a:lstStyle/>
          <a:p>
            <a:pPr marL="92710">
              <a:lnSpc>
                <a:spcPct val="100000"/>
              </a:lnSpc>
              <a:spcBef>
                <a:spcPts val="100"/>
              </a:spcBef>
            </a:pPr>
            <a:r>
              <a:rPr dirty="0" sz="1100" spc="-20">
                <a:solidFill>
                  <a:srgbClr val="FF0000"/>
                </a:solidFill>
                <a:latin typeface="MS Mincho"/>
                <a:cs typeface="MS Mincho"/>
              </a:rPr>
              <a:t>ナビゲーションウィンドウ</a:t>
            </a:r>
            <a:endParaRPr sz="1100">
              <a:latin typeface="MS Mincho"/>
              <a:cs typeface="MS Mincho"/>
            </a:endParaRPr>
          </a:p>
          <a:p>
            <a:pPr>
              <a:lnSpc>
                <a:spcPct val="100000"/>
              </a:lnSpc>
              <a:spcBef>
                <a:spcPts val="305"/>
              </a:spcBef>
            </a:pPr>
            <a:endParaRPr sz="1100">
              <a:latin typeface="MS Mincho"/>
              <a:cs typeface="MS Mincho"/>
            </a:endParaRPr>
          </a:p>
          <a:p>
            <a:pPr marL="12700">
              <a:lnSpc>
                <a:spcPct val="100000"/>
              </a:lnSpc>
            </a:pPr>
            <a:r>
              <a:rPr dirty="0" sz="1100" spc="-20">
                <a:latin typeface="MS Mincho"/>
                <a:cs typeface="MS Mincho"/>
              </a:rPr>
              <a:t>続けて、「受付及び点検」をダブルクリックします。</a:t>
            </a:r>
            <a:endParaRPr sz="1100">
              <a:latin typeface="MS Mincho"/>
              <a:cs typeface="MS Mincho"/>
            </a:endParaRPr>
          </a:p>
        </p:txBody>
      </p:sp>
      <p:sp>
        <p:nvSpPr>
          <p:cNvPr id="5" name="object 5" descr=""/>
          <p:cNvSpPr txBox="1"/>
          <p:nvPr/>
        </p:nvSpPr>
        <p:spPr>
          <a:xfrm>
            <a:off x="1158951" y="6133845"/>
            <a:ext cx="2541905"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「受付及び点検」画面が表示されます。</a:t>
            </a:r>
            <a:endParaRPr sz="1100">
              <a:latin typeface="MS Mincho"/>
              <a:cs typeface="MS Mincho"/>
            </a:endParaRPr>
          </a:p>
        </p:txBody>
      </p:sp>
      <p:pic>
        <p:nvPicPr>
          <p:cNvPr id="6" name="object 6" descr=""/>
          <p:cNvPicPr/>
          <p:nvPr/>
        </p:nvPicPr>
        <p:blipFill>
          <a:blip r:embed="rId2" cstate="print"/>
          <a:stretch>
            <a:fillRect/>
          </a:stretch>
        </p:blipFill>
        <p:spPr>
          <a:xfrm>
            <a:off x="1659659" y="3495981"/>
            <a:ext cx="1101533" cy="139674"/>
          </a:xfrm>
          <a:prstGeom prst="rect">
            <a:avLst/>
          </a:prstGeom>
        </p:spPr>
      </p:pic>
      <p:pic>
        <p:nvPicPr>
          <p:cNvPr id="7" name="object 7"/>
          <p:cNvPicPr/>
          <p:nvPr/>
        </p:nvPicPr>
        <p:blipFill>
          <a:blip r:embed="rId3" cstate="print"/>
          <a:stretch>
            <a:fillRect/>
          </a:stretch>
        </p:blipFill>
        <p:spPr>
          <a:xfrm>
            <a:off x="1627632" y="6524243"/>
            <a:ext cx="4376928" cy="3297936"/>
          </a:xfrm>
          <a:prstGeom prst="rect">
            <a:avLst/>
          </a:prstGeom>
        </p:spPr>
      </p:pic>
      <p:grpSp>
        <p:nvGrpSpPr>
          <p:cNvPr id="8" name="object 8" descr=""/>
          <p:cNvGrpSpPr/>
          <p:nvPr/>
        </p:nvGrpSpPr>
        <p:grpSpPr>
          <a:xfrm>
            <a:off x="1635251" y="2087879"/>
            <a:ext cx="4333240" cy="1270000"/>
            <a:chOff x="1635251" y="2087879"/>
            <a:chExt cx="4333240" cy="1270000"/>
          </a:xfrm>
        </p:grpSpPr>
        <p:pic>
          <p:nvPicPr>
            <p:cNvPr id="9" name="object 9" descr=""/>
            <p:cNvPicPr/>
            <p:nvPr/>
          </p:nvPicPr>
          <p:blipFill>
            <a:blip r:embed="rId4" cstate="print"/>
            <a:stretch>
              <a:fillRect/>
            </a:stretch>
          </p:blipFill>
          <p:spPr>
            <a:xfrm>
              <a:off x="1635251" y="2087879"/>
              <a:ext cx="4332732" cy="1269492"/>
            </a:xfrm>
            <a:prstGeom prst="rect">
              <a:avLst/>
            </a:prstGeom>
          </p:spPr>
        </p:pic>
        <p:sp>
          <p:nvSpPr>
            <p:cNvPr id="10" name="object 10" descr=""/>
            <p:cNvSpPr/>
            <p:nvPr/>
          </p:nvSpPr>
          <p:spPr>
            <a:xfrm>
              <a:off x="1683257" y="2865881"/>
              <a:ext cx="605155" cy="189230"/>
            </a:xfrm>
            <a:custGeom>
              <a:avLst/>
              <a:gdLst/>
              <a:ahLst/>
              <a:cxnLst/>
              <a:rect l="l" t="t" r="r" b="b"/>
              <a:pathLst>
                <a:path w="605155" h="189230">
                  <a:moveTo>
                    <a:pt x="0" y="31496"/>
                  </a:moveTo>
                  <a:lnTo>
                    <a:pt x="2474" y="19234"/>
                  </a:lnTo>
                  <a:lnTo>
                    <a:pt x="9223" y="9223"/>
                  </a:lnTo>
                  <a:lnTo>
                    <a:pt x="19234" y="2474"/>
                  </a:lnTo>
                  <a:lnTo>
                    <a:pt x="31496" y="0"/>
                  </a:lnTo>
                  <a:lnTo>
                    <a:pt x="573532" y="0"/>
                  </a:lnTo>
                  <a:lnTo>
                    <a:pt x="585793" y="2474"/>
                  </a:lnTo>
                  <a:lnTo>
                    <a:pt x="595804" y="9223"/>
                  </a:lnTo>
                  <a:lnTo>
                    <a:pt x="602553" y="19234"/>
                  </a:lnTo>
                  <a:lnTo>
                    <a:pt x="605028" y="31496"/>
                  </a:lnTo>
                  <a:lnTo>
                    <a:pt x="605028" y="157479"/>
                  </a:lnTo>
                  <a:lnTo>
                    <a:pt x="602553" y="169741"/>
                  </a:lnTo>
                  <a:lnTo>
                    <a:pt x="595804" y="179752"/>
                  </a:lnTo>
                  <a:lnTo>
                    <a:pt x="585793" y="186501"/>
                  </a:lnTo>
                  <a:lnTo>
                    <a:pt x="573532" y="188975"/>
                  </a:lnTo>
                  <a:lnTo>
                    <a:pt x="31496" y="188975"/>
                  </a:lnTo>
                  <a:lnTo>
                    <a:pt x="19234" y="186501"/>
                  </a:lnTo>
                  <a:lnTo>
                    <a:pt x="9223" y="179752"/>
                  </a:lnTo>
                  <a:lnTo>
                    <a:pt x="2474" y="169741"/>
                  </a:lnTo>
                  <a:lnTo>
                    <a:pt x="0" y="157479"/>
                  </a:lnTo>
                  <a:lnTo>
                    <a:pt x="0" y="31496"/>
                  </a:lnTo>
                  <a:close/>
                </a:path>
              </a:pathLst>
            </a:custGeom>
            <a:ln w="19050">
              <a:solidFill>
                <a:srgbClr val="FF0000"/>
              </a:solidFill>
            </a:ln>
          </p:spPr>
          <p:txBody>
            <a:bodyPr wrap="square" lIns="0" tIns="0" rIns="0" bIns="0" rtlCol="0"/>
            <a:lstStyle/>
            <a:p/>
          </p:txBody>
        </p:sp>
      </p:grpSp>
      <p:grpSp>
        <p:nvGrpSpPr>
          <p:cNvPr id="11" name="object 11" descr=""/>
          <p:cNvGrpSpPr/>
          <p:nvPr/>
        </p:nvGrpSpPr>
        <p:grpSpPr>
          <a:xfrm>
            <a:off x="1575816" y="4347971"/>
            <a:ext cx="4352925" cy="1577340"/>
            <a:chOff x="1575816" y="4347971"/>
            <a:chExt cx="4352925" cy="1577340"/>
          </a:xfrm>
        </p:grpSpPr>
        <p:pic>
          <p:nvPicPr>
            <p:cNvPr id="12" name="object 12" descr=""/>
            <p:cNvPicPr/>
            <p:nvPr/>
          </p:nvPicPr>
          <p:blipFill>
            <a:blip r:embed="rId5" cstate="print"/>
            <a:stretch>
              <a:fillRect/>
            </a:stretch>
          </p:blipFill>
          <p:spPr>
            <a:xfrm>
              <a:off x="1575816" y="4347971"/>
              <a:ext cx="4352544" cy="1577339"/>
            </a:xfrm>
            <a:prstGeom prst="rect">
              <a:avLst/>
            </a:prstGeom>
          </p:spPr>
        </p:pic>
        <p:sp>
          <p:nvSpPr>
            <p:cNvPr id="13" name="object 13" descr=""/>
            <p:cNvSpPr/>
            <p:nvPr/>
          </p:nvSpPr>
          <p:spPr>
            <a:xfrm>
              <a:off x="1727454" y="5252465"/>
              <a:ext cx="605155" cy="189230"/>
            </a:xfrm>
            <a:custGeom>
              <a:avLst/>
              <a:gdLst/>
              <a:ahLst/>
              <a:cxnLst/>
              <a:rect l="l" t="t" r="r" b="b"/>
              <a:pathLst>
                <a:path w="605155" h="189229">
                  <a:moveTo>
                    <a:pt x="0" y="31495"/>
                  </a:moveTo>
                  <a:lnTo>
                    <a:pt x="2474" y="19234"/>
                  </a:lnTo>
                  <a:lnTo>
                    <a:pt x="9223" y="9223"/>
                  </a:lnTo>
                  <a:lnTo>
                    <a:pt x="19234" y="2474"/>
                  </a:lnTo>
                  <a:lnTo>
                    <a:pt x="31495" y="0"/>
                  </a:lnTo>
                  <a:lnTo>
                    <a:pt x="573532" y="0"/>
                  </a:lnTo>
                  <a:lnTo>
                    <a:pt x="585793" y="2474"/>
                  </a:lnTo>
                  <a:lnTo>
                    <a:pt x="595804" y="9223"/>
                  </a:lnTo>
                  <a:lnTo>
                    <a:pt x="602553" y="19234"/>
                  </a:lnTo>
                  <a:lnTo>
                    <a:pt x="605027" y="31495"/>
                  </a:lnTo>
                  <a:lnTo>
                    <a:pt x="605027" y="157479"/>
                  </a:lnTo>
                  <a:lnTo>
                    <a:pt x="602553" y="169741"/>
                  </a:lnTo>
                  <a:lnTo>
                    <a:pt x="595804" y="179752"/>
                  </a:lnTo>
                  <a:lnTo>
                    <a:pt x="585793" y="186501"/>
                  </a:lnTo>
                  <a:lnTo>
                    <a:pt x="573532" y="188975"/>
                  </a:lnTo>
                  <a:lnTo>
                    <a:pt x="31495" y="188975"/>
                  </a:lnTo>
                  <a:lnTo>
                    <a:pt x="19234" y="186501"/>
                  </a:lnTo>
                  <a:lnTo>
                    <a:pt x="9223" y="179752"/>
                  </a:lnTo>
                  <a:lnTo>
                    <a:pt x="2474" y="169741"/>
                  </a:lnTo>
                  <a:lnTo>
                    <a:pt x="0" y="157479"/>
                  </a:lnTo>
                  <a:lnTo>
                    <a:pt x="0" y="31495"/>
                  </a:lnTo>
                  <a:close/>
                </a:path>
              </a:pathLst>
            </a:custGeom>
            <a:ln w="19050">
              <a:solidFill>
                <a:srgbClr val="FF0000"/>
              </a:solidFill>
            </a:ln>
          </p:spPr>
          <p:txBody>
            <a:bodyPr wrap="square" lIns="0" tIns="0" rIns="0" bIns="0" rtlCol="0"/>
            <a:lstStyle/>
            <a:p/>
          </p:txBody>
        </p:sp>
      </p:grpSp>
      <p:sp>
        <p:nvSpPr>
          <p:cNvPr id="14" name="object 14"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2285999"/>
            <a:ext cx="4320540" cy="2246376"/>
          </a:xfrm>
          <a:prstGeom prst="rect">
            <a:avLst/>
          </a:prstGeom>
        </p:spPr>
      </p:pic>
      <p:sp>
        <p:nvSpPr>
          <p:cNvPr id="3" name="object 3" descr=""/>
          <p:cNvSpPr txBox="1"/>
          <p:nvPr/>
        </p:nvSpPr>
        <p:spPr>
          <a:xfrm>
            <a:off x="1158951" y="1086711"/>
            <a:ext cx="5194935" cy="1113790"/>
          </a:xfrm>
          <a:prstGeom prst="rect">
            <a:avLst/>
          </a:prstGeom>
        </p:spPr>
        <p:txBody>
          <a:bodyPr wrap="square" lIns="0" tIns="59055" rIns="0" bIns="0" rtlCol="0" vert="horz">
            <a:spAutoFit/>
          </a:bodyPr>
          <a:lstStyle/>
          <a:p>
            <a:pPr marL="12700">
              <a:lnSpc>
                <a:spcPct val="100000"/>
              </a:lnSpc>
              <a:spcBef>
                <a:spcPts val="465"/>
              </a:spcBef>
              <a:tabLst>
                <a:tab pos="316865" algn="l"/>
              </a:tabLst>
            </a:pPr>
            <a:r>
              <a:rPr dirty="0" sz="1200" spc="-50">
                <a:solidFill>
                  <a:srgbClr val="FF0000"/>
                </a:solidFill>
                <a:latin typeface="MS Mincho"/>
                <a:cs typeface="MS Mincho"/>
              </a:rPr>
              <a:t>①</a:t>
            </a:r>
            <a:r>
              <a:rPr dirty="0" sz="1200">
                <a:solidFill>
                  <a:srgbClr val="FF0000"/>
                </a:solidFill>
                <a:latin typeface="MS Mincho"/>
                <a:cs typeface="MS Mincho"/>
              </a:rPr>
              <a:t>	</a:t>
            </a:r>
            <a:r>
              <a:rPr dirty="0" sz="1100" spc="-20">
                <a:latin typeface="MS Mincho"/>
                <a:cs typeface="MS Mincho"/>
              </a:rPr>
              <a:t>[レセプト取込] をクリックします。</a:t>
            </a:r>
            <a:endParaRPr sz="1100">
              <a:latin typeface="MS Mincho"/>
              <a:cs typeface="MS Mincho"/>
            </a:endParaRPr>
          </a:p>
          <a:p>
            <a:pPr marL="292735">
              <a:lnSpc>
                <a:spcPct val="100000"/>
              </a:lnSpc>
              <a:spcBef>
                <a:spcPts val="340"/>
              </a:spcBef>
            </a:pPr>
            <a:r>
              <a:rPr dirty="0" sz="1100" spc="-20">
                <a:latin typeface="MS Mincho"/>
                <a:cs typeface="MS Mincho"/>
              </a:rPr>
              <a:t>取込むレセプトを選択する画面が表示されますので、</a:t>
            </a:r>
            <a:endParaRPr sz="1100">
              <a:latin typeface="MS Mincho"/>
              <a:cs typeface="MS Mincho"/>
            </a:endParaRPr>
          </a:p>
          <a:p>
            <a:pPr marL="12700">
              <a:lnSpc>
                <a:spcPct val="100000"/>
              </a:lnSpc>
              <a:spcBef>
                <a:spcPts val="345"/>
              </a:spcBef>
              <a:tabLst>
                <a:tab pos="316865" algn="l"/>
              </a:tabLst>
            </a:pPr>
            <a:r>
              <a:rPr dirty="0" sz="1200" spc="-50">
                <a:solidFill>
                  <a:srgbClr val="FF0000"/>
                </a:solidFill>
                <a:latin typeface="MS Mincho"/>
                <a:cs typeface="MS Mincho"/>
              </a:rPr>
              <a:t>②</a:t>
            </a:r>
            <a:r>
              <a:rPr dirty="0" sz="1200">
                <a:solidFill>
                  <a:srgbClr val="FF0000"/>
                </a:solidFill>
                <a:latin typeface="MS Mincho"/>
                <a:cs typeface="MS Mincho"/>
              </a:rPr>
              <a:t>	</a:t>
            </a:r>
            <a:r>
              <a:rPr dirty="0" sz="1100" spc="-20">
                <a:latin typeface="MS Mincho"/>
                <a:cs typeface="MS Mincho"/>
              </a:rPr>
              <a:t>[追加] をクリックします。</a:t>
            </a:r>
            <a:endParaRPr sz="1100">
              <a:latin typeface="MS Mincho"/>
              <a:cs typeface="MS Mincho"/>
            </a:endParaRPr>
          </a:p>
          <a:p>
            <a:pPr marL="292735" marR="5080">
              <a:lnSpc>
                <a:spcPct val="124500"/>
              </a:lnSpc>
              <a:spcBef>
                <a:spcPts val="25"/>
              </a:spcBef>
            </a:pPr>
            <a:r>
              <a:rPr dirty="0" sz="1100" spc="-20">
                <a:latin typeface="MS Mincho"/>
                <a:cs typeface="MS Mincho"/>
              </a:rPr>
              <a:t>中央のマークをダブルクリックするか、電子レセプトのファイルをドラックしても同様に追加されます。</a:t>
            </a:r>
            <a:endParaRPr sz="1100">
              <a:latin typeface="MS Mincho"/>
              <a:cs typeface="MS Mincho"/>
            </a:endParaRPr>
          </a:p>
        </p:txBody>
      </p:sp>
      <p:sp>
        <p:nvSpPr>
          <p:cNvPr id="4" name="object 4" descr=""/>
          <p:cNvSpPr txBox="1"/>
          <p:nvPr/>
        </p:nvSpPr>
        <p:spPr>
          <a:xfrm>
            <a:off x="1158951" y="5079593"/>
            <a:ext cx="5194935" cy="446405"/>
          </a:xfrm>
          <a:prstGeom prst="rect">
            <a:avLst/>
          </a:prstGeom>
        </p:spPr>
        <p:txBody>
          <a:bodyPr wrap="square" lIns="0" tIns="55244" rIns="0" bIns="0" rtlCol="0" vert="horz">
            <a:spAutoFit/>
          </a:bodyPr>
          <a:lstStyle/>
          <a:p>
            <a:pPr marL="12700">
              <a:lnSpc>
                <a:spcPct val="100000"/>
              </a:lnSpc>
              <a:spcBef>
                <a:spcPts val="434"/>
              </a:spcBef>
            </a:pPr>
            <a:r>
              <a:rPr dirty="0" sz="1100" spc="-20">
                <a:latin typeface="MS Mincho"/>
                <a:cs typeface="MS Mincho"/>
              </a:rPr>
              <a:t>取込むレセプトを選択する画面が表示されますので、点検する国保の電子レセプト</a:t>
            </a:r>
            <a:endParaRPr sz="1100">
              <a:latin typeface="MS Mincho"/>
              <a:cs typeface="MS Mincho"/>
            </a:endParaRPr>
          </a:p>
          <a:p>
            <a:pPr marL="12700">
              <a:lnSpc>
                <a:spcPct val="100000"/>
              </a:lnSpc>
              <a:spcBef>
                <a:spcPts val="335"/>
              </a:spcBef>
            </a:pPr>
            <a:r>
              <a:rPr dirty="0" sz="1100" spc="-10">
                <a:latin typeface="MS Mincho"/>
                <a:cs typeface="MS Mincho"/>
              </a:rPr>
              <a:t>（</a:t>
            </a:r>
            <a:r>
              <a:rPr dirty="0" sz="1100" spc="-10">
                <a:latin typeface="Century"/>
                <a:cs typeface="Century"/>
              </a:rPr>
              <a:t>RECEIPTC.UKE</a:t>
            </a:r>
            <a:r>
              <a:rPr dirty="0" sz="1100" spc="-10">
                <a:latin typeface="MS Mincho"/>
                <a:cs typeface="MS Mincho"/>
              </a:rPr>
              <a:t>）</a:t>
            </a:r>
            <a:r>
              <a:rPr dirty="0" sz="1100">
                <a:latin typeface="MS Mincho"/>
                <a:cs typeface="MS Mincho"/>
              </a:rPr>
              <a:t>を指定して、[開く(</a:t>
            </a:r>
            <a:r>
              <a:rPr dirty="0" sz="1100">
                <a:latin typeface="Century"/>
                <a:cs typeface="Century"/>
              </a:rPr>
              <a:t>O</a:t>
            </a:r>
            <a:r>
              <a:rPr dirty="0" sz="1100" spc="-5">
                <a:latin typeface="MS Mincho"/>
                <a:cs typeface="MS Mincho"/>
              </a:rPr>
              <a:t>)] をクリックします。</a:t>
            </a:r>
            <a:endParaRPr sz="1100">
              <a:latin typeface="MS Mincho"/>
              <a:cs typeface="MS Mincho"/>
            </a:endParaRPr>
          </a:p>
        </p:txBody>
      </p:sp>
      <p:grpSp>
        <p:nvGrpSpPr>
          <p:cNvPr id="5" name="object 5" descr=""/>
          <p:cNvGrpSpPr/>
          <p:nvPr/>
        </p:nvGrpSpPr>
        <p:grpSpPr>
          <a:xfrm>
            <a:off x="1620011" y="5795771"/>
            <a:ext cx="4320540" cy="3038475"/>
            <a:chOff x="1620011" y="5795771"/>
            <a:chExt cx="4320540" cy="3038475"/>
          </a:xfrm>
        </p:grpSpPr>
        <p:pic>
          <p:nvPicPr>
            <p:cNvPr id="6" name="object 6" descr=""/>
            <p:cNvPicPr/>
            <p:nvPr/>
          </p:nvPicPr>
          <p:blipFill>
            <a:blip r:embed="rId3" cstate="print"/>
            <a:stretch>
              <a:fillRect/>
            </a:stretch>
          </p:blipFill>
          <p:spPr>
            <a:xfrm>
              <a:off x="1620011" y="5795771"/>
              <a:ext cx="4320540" cy="3028188"/>
            </a:xfrm>
            <a:prstGeom prst="rect">
              <a:avLst/>
            </a:prstGeom>
          </p:spPr>
        </p:pic>
        <p:sp>
          <p:nvSpPr>
            <p:cNvPr id="7" name="object 7" descr=""/>
            <p:cNvSpPr/>
            <p:nvPr/>
          </p:nvSpPr>
          <p:spPr>
            <a:xfrm>
              <a:off x="2384297" y="7640573"/>
              <a:ext cx="360045" cy="76200"/>
            </a:xfrm>
            <a:custGeom>
              <a:avLst/>
              <a:gdLst/>
              <a:ahLst/>
              <a:cxnLst/>
              <a:rect l="l" t="t" r="r" b="b"/>
              <a:pathLst>
                <a:path w="360044" h="76200">
                  <a:moveTo>
                    <a:pt x="76200" y="0"/>
                  </a:moveTo>
                  <a:lnTo>
                    <a:pt x="0" y="38099"/>
                  </a:lnTo>
                  <a:lnTo>
                    <a:pt x="76200" y="76199"/>
                  </a:lnTo>
                  <a:lnTo>
                    <a:pt x="76200" y="47624"/>
                  </a:lnTo>
                  <a:lnTo>
                    <a:pt x="63500" y="47624"/>
                  </a:lnTo>
                  <a:lnTo>
                    <a:pt x="63500" y="28574"/>
                  </a:lnTo>
                  <a:lnTo>
                    <a:pt x="76200" y="28574"/>
                  </a:lnTo>
                  <a:lnTo>
                    <a:pt x="76200" y="0"/>
                  </a:lnTo>
                  <a:close/>
                </a:path>
                <a:path w="360044" h="76200">
                  <a:moveTo>
                    <a:pt x="76200" y="28574"/>
                  </a:moveTo>
                  <a:lnTo>
                    <a:pt x="63500" y="28574"/>
                  </a:lnTo>
                  <a:lnTo>
                    <a:pt x="63500" y="47624"/>
                  </a:lnTo>
                  <a:lnTo>
                    <a:pt x="76200" y="47624"/>
                  </a:lnTo>
                  <a:lnTo>
                    <a:pt x="76200" y="28574"/>
                  </a:lnTo>
                  <a:close/>
                </a:path>
                <a:path w="360044" h="76200">
                  <a:moveTo>
                    <a:pt x="360044" y="28574"/>
                  </a:moveTo>
                  <a:lnTo>
                    <a:pt x="76200" y="28574"/>
                  </a:lnTo>
                  <a:lnTo>
                    <a:pt x="76200" y="47624"/>
                  </a:lnTo>
                  <a:lnTo>
                    <a:pt x="360044" y="47624"/>
                  </a:lnTo>
                  <a:lnTo>
                    <a:pt x="360044" y="28574"/>
                  </a:lnTo>
                  <a:close/>
                </a:path>
              </a:pathLst>
            </a:custGeom>
            <a:solidFill>
              <a:srgbClr val="FF0000"/>
            </a:solidFill>
          </p:spPr>
          <p:txBody>
            <a:bodyPr wrap="square" lIns="0" tIns="0" rIns="0" bIns="0" rtlCol="0"/>
            <a:lstStyle/>
            <a:p/>
          </p:txBody>
        </p:sp>
        <p:sp>
          <p:nvSpPr>
            <p:cNvPr id="8" name="object 8" descr=""/>
            <p:cNvSpPr/>
            <p:nvPr/>
          </p:nvSpPr>
          <p:spPr>
            <a:xfrm>
              <a:off x="4687061" y="8559545"/>
              <a:ext cx="719455" cy="265430"/>
            </a:xfrm>
            <a:custGeom>
              <a:avLst/>
              <a:gdLst/>
              <a:ahLst/>
              <a:cxnLst/>
              <a:rect l="l" t="t" r="r" b="b"/>
              <a:pathLst>
                <a:path w="719454" h="265429">
                  <a:moveTo>
                    <a:pt x="0" y="44196"/>
                  </a:moveTo>
                  <a:lnTo>
                    <a:pt x="3476" y="27003"/>
                  </a:lnTo>
                  <a:lnTo>
                    <a:pt x="12953" y="12954"/>
                  </a:lnTo>
                  <a:lnTo>
                    <a:pt x="27003" y="3476"/>
                  </a:lnTo>
                  <a:lnTo>
                    <a:pt x="44196" y="0"/>
                  </a:lnTo>
                  <a:lnTo>
                    <a:pt x="675132" y="0"/>
                  </a:lnTo>
                  <a:lnTo>
                    <a:pt x="692324" y="3476"/>
                  </a:lnTo>
                  <a:lnTo>
                    <a:pt x="706374" y="12954"/>
                  </a:lnTo>
                  <a:lnTo>
                    <a:pt x="715851" y="27003"/>
                  </a:lnTo>
                  <a:lnTo>
                    <a:pt x="719327" y="44196"/>
                  </a:lnTo>
                  <a:lnTo>
                    <a:pt x="719327" y="220980"/>
                  </a:lnTo>
                  <a:lnTo>
                    <a:pt x="715851" y="238172"/>
                  </a:lnTo>
                  <a:lnTo>
                    <a:pt x="706374" y="252222"/>
                  </a:lnTo>
                  <a:lnTo>
                    <a:pt x="692324" y="261699"/>
                  </a:lnTo>
                  <a:lnTo>
                    <a:pt x="675132" y="265176"/>
                  </a:lnTo>
                  <a:lnTo>
                    <a:pt x="44196" y="265176"/>
                  </a:lnTo>
                  <a:lnTo>
                    <a:pt x="27003" y="261699"/>
                  </a:lnTo>
                  <a:lnTo>
                    <a:pt x="12954" y="252222"/>
                  </a:lnTo>
                  <a:lnTo>
                    <a:pt x="3476" y="238172"/>
                  </a:lnTo>
                  <a:lnTo>
                    <a:pt x="0" y="220980"/>
                  </a:lnTo>
                  <a:lnTo>
                    <a:pt x="0" y="44196"/>
                  </a:lnTo>
                  <a:close/>
                </a:path>
              </a:pathLst>
            </a:custGeom>
            <a:ln w="19049">
              <a:solidFill>
                <a:srgbClr val="FF0000"/>
              </a:solidFill>
            </a:ln>
          </p:spPr>
          <p:txBody>
            <a:bodyPr wrap="square" lIns="0" tIns="0" rIns="0" bIns="0" rtlCol="0"/>
            <a:lstStyle/>
            <a:p/>
          </p:txBody>
        </p:sp>
      </p:grpSp>
      <p:grpSp>
        <p:nvGrpSpPr>
          <p:cNvPr id="9" name="object 9" descr=""/>
          <p:cNvGrpSpPr/>
          <p:nvPr/>
        </p:nvGrpSpPr>
        <p:grpSpPr>
          <a:xfrm>
            <a:off x="1627632" y="1989200"/>
            <a:ext cx="4304030" cy="2380615"/>
            <a:chOff x="1627632" y="1989200"/>
            <a:chExt cx="4304030" cy="2380615"/>
          </a:xfrm>
        </p:grpSpPr>
        <p:sp>
          <p:nvSpPr>
            <p:cNvPr id="10" name="object 10" descr=""/>
            <p:cNvSpPr/>
            <p:nvPr/>
          </p:nvSpPr>
          <p:spPr>
            <a:xfrm>
              <a:off x="1896618" y="3745229"/>
              <a:ext cx="485140" cy="242570"/>
            </a:xfrm>
            <a:custGeom>
              <a:avLst/>
              <a:gdLst/>
              <a:ahLst/>
              <a:cxnLst/>
              <a:rect l="l" t="t" r="r" b="b"/>
              <a:pathLst>
                <a:path w="485139" h="242570">
                  <a:moveTo>
                    <a:pt x="0" y="40385"/>
                  </a:moveTo>
                  <a:lnTo>
                    <a:pt x="3167" y="24645"/>
                  </a:lnTo>
                  <a:lnTo>
                    <a:pt x="11810" y="11810"/>
                  </a:lnTo>
                  <a:lnTo>
                    <a:pt x="24645" y="3167"/>
                  </a:lnTo>
                  <a:lnTo>
                    <a:pt x="40386" y="0"/>
                  </a:lnTo>
                  <a:lnTo>
                    <a:pt x="444245" y="0"/>
                  </a:lnTo>
                  <a:lnTo>
                    <a:pt x="459986" y="3167"/>
                  </a:lnTo>
                  <a:lnTo>
                    <a:pt x="472820" y="11810"/>
                  </a:lnTo>
                  <a:lnTo>
                    <a:pt x="481464" y="24645"/>
                  </a:lnTo>
                  <a:lnTo>
                    <a:pt x="484631" y="40385"/>
                  </a:lnTo>
                  <a:lnTo>
                    <a:pt x="484631" y="201929"/>
                  </a:lnTo>
                  <a:lnTo>
                    <a:pt x="481464" y="217670"/>
                  </a:lnTo>
                  <a:lnTo>
                    <a:pt x="472821" y="230504"/>
                  </a:lnTo>
                  <a:lnTo>
                    <a:pt x="459986" y="239148"/>
                  </a:lnTo>
                  <a:lnTo>
                    <a:pt x="444245" y="242315"/>
                  </a:lnTo>
                  <a:lnTo>
                    <a:pt x="40386" y="242315"/>
                  </a:lnTo>
                  <a:lnTo>
                    <a:pt x="24645" y="239148"/>
                  </a:lnTo>
                  <a:lnTo>
                    <a:pt x="11811" y="230504"/>
                  </a:lnTo>
                  <a:lnTo>
                    <a:pt x="3167" y="217670"/>
                  </a:lnTo>
                  <a:lnTo>
                    <a:pt x="0" y="201929"/>
                  </a:lnTo>
                  <a:lnTo>
                    <a:pt x="0" y="40385"/>
                  </a:lnTo>
                  <a:close/>
                </a:path>
              </a:pathLst>
            </a:custGeom>
            <a:ln w="19050">
              <a:solidFill>
                <a:srgbClr val="FF0000"/>
              </a:solidFill>
            </a:ln>
          </p:spPr>
          <p:txBody>
            <a:bodyPr wrap="square" lIns="0" tIns="0" rIns="0" bIns="0" rtlCol="0"/>
            <a:lstStyle/>
            <a:p/>
          </p:txBody>
        </p:sp>
        <p:pic>
          <p:nvPicPr>
            <p:cNvPr id="11" name="object 11"/>
            <p:cNvPicPr/>
            <p:nvPr/>
          </p:nvPicPr>
          <p:blipFill>
            <a:blip r:embed="rId4" cstate="print"/>
            <a:stretch>
              <a:fillRect/>
            </a:stretch>
          </p:blipFill>
          <p:spPr>
            <a:xfrm>
              <a:off x="1627632" y="2313431"/>
              <a:ext cx="4303776" cy="2055876"/>
            </a:xfrm>
            <a:prstGeom prst="rect">
              <a:avLst/>
            </a:prstGeom>
          </p:spPr>
        </p:pic>
        <p:sp>
          <p:nvSpPr>
            <p:cNvPr id="12" name="object 12" descr=""/>
            <p:cNvSpPr/>
            <p:nvPr/>
          </p:nvSpPr>
          <p:spPr>
            <a:xfrm>
              <a:off x="3197098" y="1989200"/>
              <a:ext cx="106680" cy="1353820"/>
            </a:xfrm>
            <a:custGeom>
              <a:avLst/>
              <a:gdLst/>
              <a:ahLst/>
              <a:cxnLst/>
              <a:rect l="l" t="t" r="r" b="b"/>
              <a:pathLst>
                <a:path w="106679" h="1353820">
                  <a:moveTo>
                    <a:pt x="0" y="1275587"/>
                  </a:moveTo>
                  <a:lnTo>
                    <a:pt x="34543" y="1353438"/>
                  </a:lnTo>
                  <a:lnTo>
                    <a:pt x="69694" y="1290447"/>
                  </a:lnTo>
                  <a:lnTo>
                    <a:pt x="46989" y="1290447"/>
                  </a:lnTo>
                  <a:lnTo>
                    <a:pt x="27939" y="1289557"/>
                  </a:lnTo>
                  <a:lnTo>
                    <a:pt x="28423" y="1279016"/>
                  </a:lnTo>
                  <a:lnTo>
                    <a:pt x="28522" y="1276873"/>
                  </a:lnTo>
                  <a:lnTo>
                    <a:pt x="0" y="1275587"/>
                  </a:lnTo>
                  <a:close/>
                </a:path>
                <a:path w="106679" h="1353820">
                  <a:moveTo>
                    <a:pt x="28522" y="1276873"/>
                  </a:moveTo>
                  <a:lnTo>
                    <a:pt x="27939" y="1289557"/>
                  </a:lnTo>
                  <a:lnTo>
                    <a:pt x="46989" y="1290447"/>
                  </a:lnTo>
                  <a:lnTo>
                    <a:pt x="47514" y="1279016"/>
                  </a:lnTo>
                  <a:lnTo>
                    <a:pt x="47573" y="1277732"/>
                  </a:lnTo>
                  <a:lnTo>
                    <a:pt x="28522" y="1276873"/>
                  </a:lnTo>
                  <a:close/>
                </a:path>
                <a:path w="106679" h="1353820">
                  <a:moveTo>
                    <a:pt x="47573" y="1277732"/>
                  </a:moveTo>
                  <a:lnTo>
                    <a:pt x="47030" y="1289557"/>
                  </a:lnTo>
                  <a:lnTo>
                    <a:pt x="46989" y="1290447"/>
                  </a:lnTo>
                  <a:lnTo>
                    <a:pt x="69694" y="1290447"/>
                  </a:lnTo>
                  <a:lnTo>
                    <a:pt x="76073" y="1279016"/>
                  </a:lnTo>
                  <a:lnTo>
                    <a:pt x="47573" y="1277732"/>
                  </a:lnTo>
                  <a:close/>
                </a:path>
                <a:path w="106679" h="1353820">
                  <a:moveTo>
                    <a:pt x="87122" y="0"/>
                  </a:moveTo>
                  <a:lnTo>
                    <a:pt x="28581" y="1275587"/>
                  </a:lnTo>
                  <a:lnTo>
                    <a:pt x="28522" y="1276873"/>
                  </a:lnTo>
                  <a:lnTo>
                    <a:pt x="47573" y="1277732"/>
                  </a:lnTo>
                  <a:lnTo>
                    <a:pt x="106172" y="761"/>
                  </a:lnTo>
                  <a:lnTo>
                    <a:pt x="87122" y="0"/>
                  </a:lnTo>
                  <a:close/>
                </a:path>
              </a:pathLst>
            </a:custGeom>
            <a:solidFill>
              <a:srgbClr val="FF0000"/>
            </a:solidFill>
          </p:spPr>
          <p:txBody>
            <a:bodyPr wrap="square" lIns="0" tIns="0" rIns="0" bIns="0" rtlCol="0"/>
            <a:lstStyle/>
            <a:p/>
          </p:txBody>
        </p:sp>
      </p:grpSp>
      <p:sp>
        <p:nvSpPr>
          <p:cNvPr id="13" name="object 13" descr=""/>
          <p:cNvSpPr txBox="1"/>
          <p:nvPr/>
        </p:nvSpPr>
        <p:spPr>
          <a:xfrm>
            <a:off x="1370457" y="3473577"/>
            <a:ext cx="1059180" cy="1108710"/>
          </a:xfrm>
          <a:prstGeom prst="rect">
            <a:avLst/>
          </a:prstGeom>
        </p:spPr>
        <p:txBody>
          <a:bodyPr wrap="square" lIns="0" tIns="12700" rIns="0" bIns="0" rtlCol="0" vert="horz">
            <a:spAutoFit/>
          </a:bodyPr>
          <a:lstStyle/>
          <a:p>
            <a:pPr algn="r" marR="508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a:p>
            <a:pPr>
              <a:lnSpc>
                <a:spcPct val="100000"/>
              </a:lnSpc>
              <a:spcBef>
                <a:spcPts val="1864"/>
              </a:spcBef>
            </a:pPr>
            <a:endParaRPr sz="1800">
              <a:latin typeface="MS Mincho"/>
              <a:cs typeface="MS Mincho"/>
            </a:endParaRPr>
          </a:p>
          <a:p>
            <a:pPr marL="12700">
              <a:lnSpc>
                <a:spcPct val="100000"/>
              </a:lnSpc>
            </a:pPr>
            <a:r>
              <a:rPr dirty="0" sz="1800" spc="-50">
                <a:solidFill>
                  <a:srgbClr val="FF0000"/>
                </a:solidFill>
                <a:latin typeface="MS Mincho"/>
                <a:cs typeface="MS Mincho"/>
              </a:rPr>
              <a:t>①</a:t>
            </a:r>
            <a:endParaRPr sz="1800">
              <a:latin typeface="MS Mincho"/>
              <a:cs typeface="MS Mincho"/>
            </a:endParaRPr>
          </a:p>
        </p:txBody>
      </p:sp>
      <p:sp>
        <p:nvSpPr>
          <p:cNvPr id="14" name="object 14" descr=""/>
          <p:cNvSpPr/>
          <p:nvPr/>
        </p:nvSpPr>
        <p:spPr>
          <a:xfrm>
            <a:off x="1707642" y="3755897"/>
            <a:ext cx="1036319" cy="818515"/>
          </a:xfrm>
          <a:custGeom>
            <a:avLst/>
            <a:gdLst/>
            <a:ahLst/>
            <a:cxnLst/>
            <a:rect l="l" t="t" r="r" b="b"/>
            <a:pathLst>
              <a:path w="1036319" h="818514">
                <a:moveTo>
                  <a:pt x="0" y="617727"/>
                </a:moveTo>
                <a:lnTo>
                  <a:pt x="3145" y="602081"/>
                </a:lnTo>
                <a:lnTo>
                  <a:pt x="11731" y="589327"/>
                </a:lnTo>
                <a:lnTo>
                  <a:pt x="24485" y="580741"/>
                </a:lnTo>
                <a:lnTo>
                  <a:pt x="40131" y="577595"/>
                </a:lnTo>
                <a:lnTo>
                  <a:pt x="633476" y="577595"/>
                </a:lnTo>
                <a:lnTo>
                  <a:pt x="649122" y="580741"/>
                </a:lnTo>
                <a:lnTo>
                  <a:pt x="661876" y="589327"/>
                </a:lnTo>
                <a:lnTo>
                  <a:pt x="670462" y="602081"/>
                </a:lnTo>
                <a:lnTo>
                  <a:pt x="673607" y="617727"/>
                </a:lnTo>
                <a:lnTo>
                  <a:pt x="673607" y="778255"/>
                </a:lnTo>
                <a:lnTo>
                  <a:pt x="670462" y="793902"/>
                </a:lnTo>
                <a:lnTo>
                  <a:pt x="661876" y="806656"/>
                </a:lnTo>
                <a:lnTo>
                  <a:pt x="649122" y="815242"/>
                </a:lnTo>
                <a:lnTo>
                  <a:pt x="633476" y="818387"/>
                </a:lnTo>
                <a:lnTo>
                  <a:pt x="40131" y="818387"/>
                </a:lnTo>
                <a:lnTo>
                  <a:pt x="24485" y="815242"/>
                </a:lnTo>
                <a:lnTo>
                  <a:pt x="11731" y="806656"/>
                </a:lnTo>
                <a:lnTo>
                  <a:pt x="3145" y="793902"/>
                </a:lnTo>
                <a:lnTo>
                  <a:pt x="0" y="778255"/>
                </a:lnTo>
                <a:lnTo>
                  <a:pt x="0" y="617727"/>
                </a:lnTo>
                <a:close/>
              </a:path>
              <a:path w="1036319" h="818514">
                <a:moveTo>
                  <a:pt x="515112" y="31241"/>
                </a:moveTo>
                <a:lnTo>
                  <a:pt x="517564" y="19073"/>
                </a:lnTo>
                <a:lnTo>
                  <a:pt x="524256" y="9143"/>
                </a:lnTo>
                <a:lnTo>
                  <a:pt x="534185" y="2452"/>
                </a:lnTo>
                <a:lnTo>
                  <a:pt x="546353" y="0"/>
                </a:lnTo>
                <a:lnTo>
                  <a:pt x="1005077" y="0"/>
                </a:lnTo>
                <a:lnTo>
                  <a:pt x="1017246" y="2452"/>
                </a:lnTo>
                <a:lnTo>
                  <a:pt x="1027176" y="9144"/>
                </a:lnTo>
                <a:lnTo>
                  <a:pt x="1033867" y="19073"/>
                </a:lnTo>
                <a:lnTo>
                  <a:pt x="1036319" y="31241"/>
                </a:lnTo>
                <a:lnTo>
                  <a:pt x="1036319" y="156209"/>
                </a:lnTo>
                <a:lnTo>
                  <a:pt x="1033867" y="168378"/>
                </a:lnTo>
                <a:lnTo>
                  <a:pt x="1027176" y="178307"/>
                </a:lnTo>
                <a:lnTo>
                  <a:pt x="1017246" y="184999"/>
                </a:lnTo>
                <a:lnTo>
                  <a:pt x="1005077" y="187451"/>
                </a:lnTo>
                <a:lnTo>
                  <a:pt x="546353" y="187451"/>
                </a:lnTo>
                <a:lnTo>
                  <a:pt x="534185" y="184999"/>
                </a:lnTo>
                <a:lnTo>
                  <a:pt x="524256" y="178307"/>
                </a:lnTo>
                <a:lnTo>
                  <a:pt x="517564" y="168378"/>
                </a:lnTo>
                <a:lnTo>
                  <a:pt x="515112" y="156209"/>
                </a:lnTo>
                <a:lnTo>
                  <a:pt x="515112" y="31241"/>
                </a:lnTo>
                <a:close/>
              </a:path>
            </a:pathLst>
          </a:custGeom>
          <a:ln w="19050">
            <a:solidFill>
              <a:srgbClr val="FF0000"/>
            </a:solidFill>
          </a:ln>
        </p:spPr>
        <p:txBody>
          <a:bodyPr wrap="square" lIns="0" tIns="0" rIns="0" bIns="0" rtlCol="0"/>
          <a:lstStyle/>
          <a:p/>
        </p:txBody>
      </p:sp>
      <p:sp>
        <p:nvSpPr>
          <p:cNvPr id="15" name="object 15"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20011" y="2157983"/>
            <a:ext cx="4320540" cy="2245360"/>
            <a:chOff x="1620011" y="2157983"/>
            <a:chExt cx="4320540" cy="2245360"/>
          </a:xfrm>
        </p:grpSpPr>
        <p:pic>
          <p:nvPicPr>
            <p:cNvPr id="3" name="object 3" descr=""/>
            <p:cNvPicPr/>
            <p:nvPr/>
          </p:nvPicPr>
          <p:blipFill>
            <a:blip r:embed="rId2" cstate="print"/>
            <a:stretch>
              <a:fillRect/>
            </a:stretch>
          </p:blipFill>
          <p:spPr>
            <a:xfrm>
              <a:off x="1620011" y="2157983"/>
              <a:ext cx="4320540" cy="2244852"/>
            </a:xfrm>
            <a:prstGeom prst="rect">
              <a:avLst/>
            </a:prstGeom>
          </p:spPr>
        </p:pic>
        <p:sp>
          <p:nvSpPr>
            <p:cNvPr id="4" name="object 4" descr=""/>
            <p:cNvSpPr/>
            <p:nvPr/>
          </p:nvSpPr>
          <p:spPr>
            <a:xfrm>
              <a:off x="2818637" y="3752849"/>
              <a:ext cx="483234" cy="268605"/>
            </a:xfrm>
            <a:custGeom>
              <a:avLst/>
              <a:gdLst/>
              <a:ahLst/>
              <a:cxnLst/>
              <a:rect l="l" t="t" r="r" b="b"/>
              <a:pathLst>
                <a:path w="483235" h="268604">
                  <a:moveTo>
                    <a:pt x="0" y="44703"/>
                  </a:moveTo>
                  <a:lnTo>
                    <a:pt x="3520" y="27324"/>
                  </a:lnTo>
                  <a:lnTo>
                    <a:pt x="13112" y="13112"/>
                  </a:lnTo>
                  <a:lnTo>
                    <a:pt x="27324" y="3520"/>
                  </a:lnTo>
                  <a:lnTo>
                    <a:pt x="44704" y="0"/>
                  </a:lnTo>
                  <a:lnTo>
                    <a:pt x="438403" y="0"/>
                  </a:lnTo>
                  <a:lnTo>
                    <a:pt x="455783" y="3520"/>
                  </a:lnTo>
                  <a:lnTo>
                    <a:pt x="469995" y="13112"/>
                  </a:lnTo>
                  <a:lnTo>
                    <a:pt x="479587" y="27324"/>
                  </a:lnTo>
                  <a:lnTo>
                    <a:pt x="483108" y="44703"/>
                  </a:lnTo>
                  <a:lnTo>
                    <a:pt x="483108" y="223519"/>
                  </a:lnTo>
                  <a:lnTo>
                    <a:pt x="479587" y="240899"/>
                  </a:lnTo>
                  <a:lnTo>
                    <a:pt x="469995" y="255111"/>
                  </a:lnTo>
                  <a:lnTo>
                    <a:pt x="455783" y="264703"/>
                  </a:lnTo>
                  <a:lnTo>
                    <a:pt x="438403" y="268224"/>
                  </a:lnTo>
                  <a:lnTo>
                    <a:pt x="44704" y="268224"/>
                  </a:lnTo>
                  <a:lnTo>
                    <a:pt x="27324" y="264703"/>
                  </a:lnTo>
                  <a:lnTo>
                    <a:pt x="13112" y="255111"/>
                  </a:lnTo>
                  <a:lnTo>
                    <a:pt x="3520" y="240899"/>
                  </a:lnTo>
                  <a:lnTo>
                    <a:pt x="0" y="223519"/>
                  </a:lnTo>
                  <a:lnTo>
                    <a:pt x="0" y="44703"/>
                  </a:lnTo>
                  <a:close/>
                </a:path>
              </a:pathLst>
            </a:custGeom>
            <a:ln w="19050">
              <a:solidFill>
                <a:srgbClr val="FF0000"/>
              </a:solidFill>
            </a:ln>
          </p:spPr>
          <p:txBody>
            <a:bodyPr wrap="square" lIns="0" tIns="0" rIns="0" bIns="0" rtlCol="0"/>
            <a:lstStyle/>
            <a:p/>
          </p:txBody>
        </p:sp>
        <p:pic>
          <p:nvPicPr>
            <p:cNvPr id="5" name="object 5" descr=""/>
            <p:cNvPicPr/>
            <p:nvPr/>
          </p:nvPicPr>
          <p:blipFill>
            <a:blip r:embed="rId3" cstate="print"/>
            <a:stretch>
              <a:fillRect/>
            </a:stretch>
          </p:blipFill>
          <p:spPr>
            <a:xfrm>
              <a:off x="1624583" y="2186939"/>
              <a:ext cx="4309872" cy="455675"/>
            </a:xfrm>
            <a:prstGeom prst="rect">
              <a:avLst/>
            </a:prstGeom>
          </p:spPr>
        </p:pic>
      </p:grpSp>
      <p:sp>
        <p:nvSpPr>
          <p:cNvPr id="6" name="object 6" descr=""/>
          <p:cNvSpPr txBox="1"/>
          <p:nvPr/>
        </p:nvSpPr>
        <p:spPr>
          <a:xfrm>
            <a:off x="1158951" y="1087983"/>
            <a:ext cx="5194935" cy="865505"/>
          </a:xfrm>
          <a:prstGeom prst="rect">
            <a:avLst/>
          </a:prstGeom>
        </p:spPr>
        <p:txBody>
          <a:bodyPr wrap="square" lIns="0" tIns="12065" rIns="0" bIns="0" rtlCol="0" vert="horz">
            <a:spAutoFit/>
          </a:bodyPr>
          <a:lstStyle/>
          <a:p>
            <a:pPr marL="12700" marR="73660">
              <a:lnSpc>
                <a:spcPct val="125499"/>
              </a:lnSpc>
              <a:spcBef>
                <a:spcPts val="95"/>
              </a:spcBef>
            </a:pPr>
            <a:r>
              <a:rPr dirty="0" sz="1100" spc="-20">
                <a:latin typeface="MS Mincho"/>
                <a:cs typeface="MS Mincho"/>
              </a:rPr>
              <a:t>レセプトファイルが正しく取込まれていることを確認したら、[アップロード] を</a:t>
            </a:r>
            <a:r>
              <a:rPr dirty="0" sz="1100" spc="-15">
                <a:latin typeface="MS Mincho"/>
                <a:cs typeface="MS Mincho"/>
              </a:rPr>
              <a:t>クリックします。</a:t>
            </a:r>
            <a:endParaRPr sz="1100">
              <a:latin typeface="MS Mincho"/>
              <a:cs typeface="MS Mincho"/>
            </a:endParaRPr>
          </a:p>
          <a:p>
            <a:pPr marL="292735" marR="5080" indent="-280670">
              <a:lnSpc>
                <a:spcPts val="1660"/>
              </a:lnSpc>
              <a:spcBef>
                <a:spcPts val="85"/>
              </a:spcBef>
            </a:pPr>
            <a:r>
              <a:rPr dirty="0" sz="1100" spc="-20">
                <a:solidFill>
                  <a:srgbClr val="FF0000"/>
                </a:solidFill>
                <a:latin typeface="MS Mincho"/>
                <a:cs typeface="MS Mincho"/>
              </a:rPr>
              <a:t>注：レセプトファイルは暗号化して送信され、サーバ上では個人情報は暗号化して保存されます。</a:t>
            </a:r>
            <a:endParaRPr sz="1100">
              <a:latin typeface="MS Mincho"/>
              <a:cs typeface="MS Mincho"/>
            </a:endParaRPr>
          </a:p>
        </p:txBody>
      </p:sp>
      <p:sp>
        <p:nvSpPr>
          <p:cNvPr id="7" name="object 7" descr=""/>
          <p:cNvSpPr txBox="1"/>
          <p:nvPr/>
        </p:nvSpPr>
        <p:spPr>
          <a:xfrm>
            <a:off x="1158951" y="4679060"/>
            <a:ext cx="4216400"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アップロードに続いて、レセプト取込、自動点検が実行されます。</a:t>
            </a:r>
            <a:endParaRPr sz="1100">
              <a:latin typeface="MS Mincho"/>
              <a:cs typeface="MS Mincho"/>
            </a:endParaRPr>
          </a:p>
        </p:txBody>
      </p:sp>
      <p:sp>
        <p:nvSpPr>
          <p:cNvPr id="8" name="object 8" descr=""/>
          <p:cNvSpPr txBox="1"/>
          <p:nvPr/>
        </p:nvSpPr>
        <p:spPr>
          <a:xfrm>
            <a:off x="1158951" y="8454364"/>
            <a:ext cx="5194935" cy="865505"/>
          </a:xfrm>
          <a:prstGeom prst="rect">
            <a:avLst/>
          </a:prstGeom>
        </p:spPr>
        <p:txBody>
          <a:bodyPr wrap="square" lIns="0" tIns="12065" rIns="0" bIns="0" rtlCol="0" vert="horz">
            <a:spAutoFit/>
          </a:bodyPr>
          <a:lstStyle/>
          <a:p>
            <a:pPr marL="12700" marR="5080">
              <a:lnSpc>
                <a:spcPct val="125499"/>
              </a:lnSpc>
              <a:spcBef>
                <a:spcPts val="95"/>
              </a:spcBef>
            </a:pPr>
            <a:r>
              <a:rPr dirty="0" sz="1100" spc="-20">
                <a:latin typeface="MS Mincho"/>
                <a:cs typeface="MS Mincho"/>
              </a:rPr>
              <a:t>レセプト取込は、アップロードしたレセプトをデータベースに登録する作業です。自動点検は病名点検、精密点検を連続して行う作業です。</a:t>
            </a:r>
            <a:endParaRPr sz="1100">
              <a:latin typeface="MS Mincho"/>
              <a:cs typeface="MS Mincho"/>
            </a:endParaRPr>
          </a:p>
          <a:p>
            <a:pPr marL="12700">
              <a:lnSpc>
                <a:spcPct val="100000"/>
              </a:lnSpc>
              <a:spcBef>
                <a:spcPts val="325"/>
              </a:spcBef>
            </a:pPr>
            <a:r>
              <a:rPr dirty="0" sz="1100" spc="-20">
                <a:latin typeface="MS Mincho"/>
                <a:cs typeface="MS Mincho"/>
              </a:rPr>
              <a:t>自動点検が終わると結果が表示されます。</a:t>
            </a:r>
            <a:endParaRPr sz="1100">
              <a:latin typeface="MS Mincho"/>
              <a:cs typeface="MS Mincho"/>
            </a:endParaRPr>
          </a:p>
          <a:p>
            <a:pPr marL="12700">
              <a:lnSpc>
                <a:spcPct val="100000"/>
              </a:lnSpc>
              <a:spcBef>
                <a:spcPts val="335"/>
              </a:spcBef>
            </a:pPr>
            <a:r>
              <a:rPr dirty="0" sz="1100" spc="-20">
                <a:latin typeface="MS Mincho"/>
                <a:cs typeface="MS Mincho"/>
              </a:rPr>
              <a:t>引き続き、社保のレセプトを同様に処理します。</a:t>
            </a:r>
            <a:endParaRPr sz="1100">
              <a:latin typeface="MS Mincho"/>
              <a:cs typeface="MS Mincho"/>
            </a:endParaRPr>
          </a:p>
        </p:txBody>
      </p:sp>
      <p:pic>
        <p:nvPicPr>
          <p:cNvPr id="9" name="object 9" descr=""/>
          <p:cNvPicPr/>
          <p:nvPr/>
        </p:nvPicPr>
        <p:blipFill>
          <a:blip r:embed="rId4" cstate="print"/>
          <a:stretch>
            <a:fillRect/>
          </a:stretch>
        </p:blipFill>
        <p:spPr>
          <a:xfrm>
            <a:off x="1620011" y="5023103"/>
            <a:ext cx="4320540" cy="3253740"/>
          </a:xfrm>
          <a:prstGeom prst="rect">
            <a:avLst/>
          </a:prstGeom>
        </p:spPr>
      </p:pic>
      <p:sp>
        <p:nvSpPr>
          <p:cNvPr id="10" name="object 10" descr=""/>
          <p:cNvSpPr txBox="1"/>
          <p:nvPr/>
        </p:nvSpPr>
        <p:spPr>
          <a:xfrm>
            <a:off x="4143755" y="6144767"/>
            <a:ext cx="1030605" cy="260985"/>
          </a:xfrm>
          <a:prstGeom prst="rect">
            <a:avLst/>
          </a:prstGeom>
          <a:solidFill>
            <a:srgbClr val="FFFFFF"/>
          </a:solidFill>
        </p:spPr>
        <p:txBody>
          <a:bodyPr wrap="square" lIns="0" tIns="44450" rIns="0" bIns="0" rtlCol="0" vert="horz">
            <a:spAutoFit/>
          </a:bodyPr>
          <a:lstStyle/>
          <a:p>
            <a:pPr marL="91440">
              <a:lnSpc>
                <a:spcPct val="100000"/>
              </a:lnSpc>
              <a:spcBef>
                <a:spcPts val="350"/>
              </a:spcBef>
            </a:pPr>
            <a:r>
              <a:rPr dirty="0" sz="1100" spc="-15">
                <a:solidFill>
                  <a:srgbClr val="FF0000"/>
                </a:solidFill>
                <a:latin typeface="MS Mincho"/>
                <a:cs typeface="MS Mincho"/>
              </a:rPr>
              <a:t>レセプト取込</a:t>
            </a:r>
            <a:endParaRPr sz="1100">
              <a:latin typeface="MS Mincho"/>
              <a:cs typeface="MS Mincho"/>
            </a:endParaRPr>
          </a:p>
        </p:txBody>
      </p:sp>
      <p:sp>
        <p:nvSpPr>
          <p:cNvPr id="11" name="object 11" descr=""/>
          <p:cNvSpPr txBox="1"/>
          <p:nvPr/>
        </p:nvSpPr>
        <p:spPr>
          <a:xfrm>
            <a:off x="4283964" y="7234427"/>
            <a:ext cx="749935" cy="262255"/>
          </a:xfrm>
          <a:prstGeom prst="rect">
            <a:avLst/>
          </a:prstGeom>
          <a:solidFill>
            <a:srgbClr val="FFFFFF"/>
          </a:solidFill>
        </p:spPr>
        <p:txBody>
          <a:bodyPr wrap="square" lIns="0" tIns="45085" rIns="0" bIns="0" rtlCol="0" vert="horz">
            <a:spAutoFit/>
          </a:bodyPr>
          <a:lstStyle/>
          <a:p>
            <a:pPr marL="92710">
              <a:lnSpc>
                <a:spcPct val="100000"/>
              </a:lnSpc>
              <a:spcBef>
                <a:spcPts val="355"/>
              </a:spcBef>
            </a:pPr>
            <a:r>
              <a:rPr dirty="0" sz="1100" spc="-15">
                <a:solidFill>
                  <a:srgbClr val="FF0000"/>
                </a:solidFill>
                <a:latin typeface="MS Mincho"/>
                <a:cs typeface="MS Mincho"/>
              </a:rPr>
              <a:t>自動点検</a:t>
            </a:r>
            <a:endParaRPr sz="1100">
              <a:latin typeface="MS Mincho"/>
              <a:cs typeface="MS Mincho"/>
            </a:endParaRPr>
          </a:p>
        </p:txBody>
      </p:sp>
      <p:grpSp>
        <p:nvGrpSpPr>
          <p:cNvPr id="12" name="object 12" descr=""/>
          <p:cNvGrpSpPr/>
          <p:nvPr/>
        </p:nvGrpSpPr>
        <p:grpSpPr>
          <a:xfrm>
            <a:off x="1621536" y="5036819"/>
            <a:ext cx="4312920" cy="3176270"/>
            <a:chOff x="1621536" y="5036819"/>
            <a:chExt cx="4312920" cy="3176270"/>
          </a:xfrm>
        </p:grpSpPr>
        <p:sp>
          <p:nvSpPr>
            <p:cNvPr id="13" name="object 13" descr=""/>
            <p:cNvSpPr/>
            <p:nvPr/>
          </p:nvSpPr>
          <p:spPr>
            <a:xfrm>
              <a:off x="4144518" y="6406133"/>
              <a:ext cx="360045" cy="810895"/>
            </a:xfrm>
            <a:custGeom>
              <a:avLst/>
              <a:gdLst/>
              <a:ahLst/>
              <a:cxnLst/>
              <a:rect l="l" t="t" r="r" b="b"/>
              <a:pathLst>
                <a:path w="360045" h="810895">
                  <a:moveTo>
                    <a:pt x="360045" y="0"/>
                  </a:moveTo>
                  <a:lnTo>
                    <a:pt x="0" y="179959"/>
                  </a:lnTo>
                </a:path>
                <a:path w="360045" h="810895">
                  <a:moveTo>
                    <a:pt x="360045" y="810895"/>
                  </a:moveTo>
                  <a:lnTo>
                    <a:pt x="0" y="630936"/>
                  </a:lnTo>
                </a:path>
              </a:pathLst>
            </a:custGeom>
            <a:ln w="19050">
              <a:solidFill>
                <a:srgbClr val="FF0000"/>
              </a:solidFill>
            </a:ln>
          </p:spPr>
          <p:txBody>
            <a:bodyPr wrap="square" lIns="0" tIns="0" rIns="0" bIns="0" rtlCol="0"/>
            <a:lstStyle/>
            <a:p/>
          </p:txBody>
        </p:sp>
        <p:pic>
          <p:nvPicPr>
            <p:cNvPr id="14" name="object 14" descr=""/>
            <p:cNvPicPr/>
            <p:nvPr/>
          </p:nvPicPr>
          <p:blipFill>
            <a:blip r:embed="rId3" cstate="print"/>
            <a:stretch>
              <a:fillRect/>
            </a:stretch>
          </p:blipFill>
          <p:spPr>
            <a:xfrm>
              <a:off x="1621536" y="5036819"/>
              <a:ext cx="4312920" cy="455675"/>
            </a:xfrm>
            <a:prstGeom prst="rect">
              <a:avLst/>
            </a:prstGeom>
          </p:spPr>
        </p:pic>
        <p:pic>
          <p:nvPicPr>
            <p:cNvPr id="15" name="object 15" descr=""/>
            <p:cNvPicPr/>
            <p:nvPr/>
          </p:nvPicPr>
          <p:blipFill>
            <a:blip r:embed="rId5" cstate="print"/>
            <a:stretch>
              <a:fillRect/>
            </a:stretch>
          </p:blipFill>
          <p:spPr>
            <a:xfrm>
              <a:off x="1670304" y="7336535"/>
              <a:ext cx="68580" cy="876300"/>
            </a:xfrm>
            <a:prstGeom prst="rect">
              <a:avLst/>
            </a:prstGeom>
          </p:spPr>
        </p:pic>
      </p:grpSp>
      <p:sp>
        <p:nvSpPr>
          <p:cNvPr id="16" name="object 16"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7671815"/>
            <a:ext cx="4320540" cy="2247900"/>
          </a:xfrm>
          <a:prstGeom prst="rect">
            <a:avLst/>
          </a:prstGeom>
        </p:spPr>
      </p:pic>
      <p:pic>
        <p:nvPicPr>
          <p:cNvPr id="3" name="object 3" descr=""/>
          <p:cNvPicPr/>
          <p:nvPr/>
        </p:nvPicPr>
        <p:blipFill>
          <a:blip r:embed="rId3" cstate="print"/>
          <a:stretch>
            <a:fillRect/>
          </a:stretch>
        </p:blipFill>
        <p:spPr>
          <a:xfrm>
            <a:off x="1572767" y="4861559"/>
            <a:ext cx="4320539" cy="2249424"/>
          </a:xfrm>
          <a:prstGeom prst="rect">
            <a:avLst/>
          </a:prstGeom>
        </p:spPr>
      </p:pic>
      <p:sp>
        <p:nvSpPr>
          <p:cNvPr id="4" name="object 4" descr=""/>
          <p:cNvSpPr txBox="1"/>
          <p:nvPr/>
        </p:nvSpPr>
        <p:spPr>
          <a:xfrm>
            <a:off x="1080516" y="1080515"/>
            <a:ext cx="5400040" cy="251460"/>
          </a:xfrm>
          <a:prstGeom prst="rect">
            <a:avLst/>
          </a:prstGeom>
          <a:solidFill>
            <a:srgbClr val="99CCFF"/>
          </a:solidFill>
        </p:spPr>
        <p:txBody>
          <a:bodyPr wrap="square" lIns="0" tIns="23495" rIns="0" bIns="0" rtlCol="0" vert="horz">
            <a:spAutoFit/>
          </a:bodyPr>
          <a:lstStyle/>
          <a:p>
            <a:pPr marL="90805">
              <a:lnSpc>
                <a:spcPct val="100000"/>
              </a:lnSpc>
              <a:spcBef>
                <a:spcPts val="185"/>
              </a:spcBef>
            </a:pPr>
            <a:r>
              <a:rPr dirty="0" sz="1400" spc="-15">
                <a:solidFill>
                  <a:srgbClr val="001F5F"/>
                </a:solidFill>
                <a:latin typeface="MS Gothic"/>
                <a:cs typeface="MS Gothic"/>
              </a:rPr>
              <a:t>画面点検</a:t>
            </a:r>
            <a:endParaRPr sz="1400">
              <a:latin typeface="MS Gothic"/>
              <a:cs typeface="MS Gothic"/>
            </a:endParaRPr>
          </a:p>
        </p:txBody>
      </p:sp>
      <p:sp>
        <p:nvSpPr>
          <p:cNvPr id="5" name="object 5" descr=""/>
          <p:cNvSpPr txBox="1"/>
          <p:nvPr/>
        </p:nvSpPr>
        <p:spPr>
          <a:xfrm>
            <a:off x="1158951" y="1514068"/>
            <a:ext cx="5194935" cy="446405"/>
          </a:xfrm>
          <a:prstGeom prst="rect">
            <a:avLst/>
          </a:prstGeom>
        </p:spPr>
        <p:txBody>
          <a:bodyPr wrap="square" lIns="0" tIns="12065" rIns="0" bIns="0" rtlCol="0" vert="horz">
            <a:spAutoFit/>
          </a:bodyPr>
          <a:lstStyle/>
          <a:p>
            <a:pPr marL="12700" marR="5080">
              <a:lnSpc>
                <a:spcPct val="125499"/>
              </a:lnSpc>
              <a:spcBef>
                <a:spcPts val="95"/>
              </a:spcBef>
            </a:pPr>
            <a:r>
              <a:rPr dirty="0" sz="1100" spc="-15">
                <a:latin typeface="MS Mincho"/>
                <a:cs typeface="MS Mincho"/>
              </a:rPr>
              <a:t>自動点検には「増減点事由のＡ」</a:t>
            </a:r>
            <a:r>
              <a:rPr dirty="0" sz="1100">
                <a:latin typeface="MS Mincho"/>
                <a:cs typeface="MS Mincho"/>
              </a:rPr>
              <a:t>（</a:t>
            </a:r>
            <a:r>
              <a:rPr dirty="0" sz="1100" spc="-10">
                <a:latin typeface="MS Mincho"/>
                <a:cs typeface="MS Mincho"/>
              </a:rPr>
              <a:t>病名漏れ</a:t>
            </a:r>
            <a:r>
              <a:rPr dirty="0" sz="1100" spc="-15">
                <a:latin typeface="MS Mincho"/>
                <a:cs typeface="MS Mincho"/>
              </a:rPr>
              <a:t>）</a:t>
            </a:r>
            <a:r>
              <a:rPr dirty="0" sz="1100" spc="-20">
                <a:latin typeface="MS Mincho"/>
                <a:cs typeface="MS Mincho"/>
              </a:rPr>
              <a:t>に対応する「病名点検」と「増減点事由のＢからＤ」に相当する「精密点検」があります。</a:t>
            </a:r>
            <a:endParaRPr sz="1100">
              <a:latin typeface="MS Mincho"/>
              <a:cs typeface="MS Mincho"/>
            </a:endParaRPr>
          </a:p>
        </p:txBody>
      </p:sp>
      <p:grpSp>
        <p:nvGrpSpPr>
          <p:cNvPr id="6" name="object 6" descr=""/>
          <p:cNvGrpSpPr/>
          <p:nvPr/>
        </p:nvGrpSpPr>
        <p:grpSpPr>
          <a:xfrm>
            <a:off x="2152967" y="2053907"/>
            <a:ext cx="3448050" cy="1974850"/>
            <a:chOff x="2152967" y="2053907"/>
            <a:chExt cx="3448050" cy="1974850"/>
          </a:xfrm>
        </p:grpSpPr>
        <p:pic>
          <p:nvPicPr>
            <p:cNvPr id="7" name="object 7" descr=""/>
            <p:cNvPicPr/>
            <p:nvPr/>
          </p:nvPicPr>
          <p:blipFill>
            <a:blip r:embed="rId4" cstate="print"/>
            <a:stretch>
              <a:fillRect/>
            </a:stretch>
          </p:blipFill>
          <p:spPr>
            <a:xfrm>
              <a:off x="2194602" y="2072653"/>
              <a:ext cx="3337437" cy="1854550"/>
            </a:xfrm>
            <a:prstGeom prst="rect">
              <a:avLst/>
            </a:prstGeom>
          </p:spPr>
        </p:pic>
        <p:sp>
          <p:nvSpPr>
            <p:cNvPr id="8" name="object 8" descr=""/>
            <p:cNvSpPr/>
            <p:nvPr/>
          </p:nvSpPr>
          <p:spPr>
            <a:xfrm>
              <a:off x="2157729" y="2058669"/>
              <a:ext cx="3438525" cy="1965325"/>
            </a:xfrm>
            <a:custGeom>
              <a:avLst/>
              <a:gdLst/>
              <a:ahLst/>
              <a:cxnLst/>
              <a:rect l="l" t="t" r="r" b="b"/>
              <a:pathLst>
                <a:path w="3438525" h="1965325">
                  <a:moveTo>
                    <a:pt x="0" y="1964817"/>
                  </a:moveTo>
                  <a:lnTo>
                    <a:pt x="3438525" y="1964817"/>
                  </a:lnTo>
                  <a:lnTo>
                    <a:pt x="3438525" y="0"/>
                  </a:lnTo>
                  <a:lnTo>
                    <a:pt x="0" y="0"/>
                  </a:lnTo>
                  <a:lnTo>
                    <a:pt x="0" y="1964817"/>
                  </a:lnTo>
                  <a:close/>
                </a:path>
              </a:pathLst>
            </a:custGeom>
            <a:ln w="9525">
              <a:solidFill>
                <a:srgbClr val="000000"/>
              </a:solidFill>
            </a:ln>
          </p:spPr>
          <p:txBody>
            <a:bodyPr wrap="square" lIns="0" tIns="0" rIns="0" bIns="0" rtlCol="0"/>
            <a:lstStyle/>
            <a:p/>
          </p:txBody>
        </p:sp>
      </p:grpSp>
      <p:sp>
        <p:nvSpPr>
          <p:cNvPr id="9" name="object 9" descr=""/>
          <p:cNvSpPr txBox="1"/>
          <p:nvPr/>
        </p:nvSpPr>
        <p:spPr>
          <a:xfrm>
            <a:off x="1158951" y="4105503"/>
            <a:ext cx="5055235" cy="655320"/>
          </a:xfrm>
          <a:prstGeom prst="rect">
            <a:avLst/>
          </a:prstGeom>
        </p:spPr>
        <p:txBody>
          <a:bodyPr wrap="square" lIns="0" tIns="55244" rIns="0" bIns="0" rtlCol="0" vert="horz">
            <a:spAutoFit/>
          </a:bodyPr>
          <a:lstStyle/>
          <a:p>
            <a:pPr marL="12700">
              <a:lnSpc>
                <a:spcPct val="100000"/>
              </a:lnSpc>
              <a:spcBef>
                <a:spcPts val="434"/>
              </a:spcBef>
            </a:pPr>
            <a:r>
              <a:rPr dirty="0" sz="1100" spc="-20">
                <a:latin typeface="MS Mincho"/>
                <a:cs typeface="MS Mincho"/>
              </a:rPr>
              <a:t>自動点検の結果を目視で確認する作業が画面点検です。</a:t>
            </a:r>
            <a:endParaRPr sz="1100">
              <a:latin typeface="MS Mincho"/>
              <a:cs typeface="MS Mincho"/>
            </a:endParaRPr>
          </a:p>
          <a:p>
            <a:pPr marL="12700" marR="5080">
              <a:lnSpc>
                <a:spcPct val="124500"/>
              </a:lnSpc>
              <a:spcBef>
                <a:spcPts val="10"/>
              </a:spcBef>
              <a:tabLst>
                <a:tab pos="3365500" algn="l"/>
              </a:tabLst>
            </a:pPr>
            <a:r>
              <a:rPr dirty="0" sz="1100">
                <a:latin typeface="MS Mincho"/>
                <a:cs typeface="MS Mincho"/>
              </a:rPr>
              <a:t>レセプ</a:t>
            </a:r>
            <a:r>
              <a:rPr dirty="0" sz="1100" spc="-15">
                <a:latin typeface="MS Mincho"/>
                <a:cs typeface="MS Mincho"/>
              </a:rPr>
              <a:t>ト</a:t>
            </a:r>
            <a:r>
              <a:rPr dirty="0" sz="1100">
                <a:latin typeface="MS Mincho"/>
                <a:cs typeface="MS Mincho"/>
              </a:rPr>
              <a:t>の取</a:t>
            </a:r>
            <a:r>
              <a:rPr dirty="0" sz="1100" spc="-15">
                <a:latin typeface="MS Mincho"/>
                <a:cs typeface="MS Mincho"/>
              </a:rPr>
              <a:t>込</a:t>
            </a:r>
            <a:r>
              <a:rPr dirty="0" sz="1100">
                <a:latin typeface="MS Mincho"/>
                <a:cs typeface="MS Mincho"/>
              </a:rPr>
              <a:t>、自</a:t>
            </a:r>
            <a:r>
              <a:rPr dirty="0" sz="1100" spc="-15">
                <a:latin typeface="MS Mincho"/>
                <a:cs typeface="MS Mincho"/>
              </a:rPr>
              <a:t>動点</a:t>
            </a:r>
            <a:r>
              <a:rPr dirty="0" sz="1100">
                <a:latin typeface="MS Mincho"/>
                <a:cs typeface="MS Mincho"/>
              </a:rPr>
              <a:t>検が終</a:t>
            </a:r>
            <a:r>
              <a:rPr dirty="0" sz="1100" spc="-15">
                <a:latin typeface="MS Mincho"/>
                <a:cs typeface="MS Mincho"/>
              </a:rPr>
              <a:t>わ</a:t>
            </a:r>
            <a:r>
              <a:rPr dirty="0" sz="1100">
                <a:latin typeface="MS Mincho"/>
                <a:cs typeface="MS Mincho"/>
              </a:rPr>
              <a:t>った</a:t>
            </a:r>
            <a:r>
              <a:rPr dirty="0" sz="1100" spc="-15">
                <a:latin typeface="MS Mincho"/>
                <a:cs typeface="MS Mincho"/>
              </a:rPr>
              <a:t>ら</a:t>
            </a:r>
            <a:r>
              <a:rPr dirty="0" sz="1100">
                <a:latin typeface="MS Mincho"/>
                <a:cs typeface="MS Mincho"/>
              </a:rPr>
              <a:t>、左</a:t>
            </a:r>
            <a:r>
              <a:rPr dirty="0" sz="1100" spc="-15">
                <a:latin typeface="MS Mincho"/>
                <a:cs typeface="MS Mincho"/>
              </a:rPr>
              <a:t>上</a:t>
            </a:r>
            <a:r>
              <a:rPr dirty="0" sz="1100" spc="-50">
                <a:latin typeface="MS Mincho"/>
                <a:cs typeface="MS Mincho"/>
              </a:rPr>
              <a:t>の</a:t>
            </a:r>
            <a:r>
              <a:rPr dirty="0" sz="1100">
                <a:latin typeface="MS Mincho"/>
                <a:cs typeface="MS Mincho"/>
              </a:rPr>
              <a:t>	を</a:t>
            </a:r>
            <a:r>
              <a:rPr dirty="0" sz="1100" spc="-15">
                <a:latin typeface="MS Mincho"/>
                <a:cs typeface="MS Mincho"/>
              </a:rPr>
              <a:t>ク</a:t>
            </a:r>
            <a:r>
              <a:rPr dirty="0" sz="1100">
                <a:latin typeface="MS Mincho"/>
                <a:cs typeface="MS Mincho"/>
              </a:rPr>
              <a:t>リッ</a:t>
            </a:r>
            <a:r>
              <a:rPr dirty="0" sz="1100" spc="-15">
                <a:latin typeface="MS Mincho"/>
                <a:cs typeface="MS Mincho"/>
              </a:rPr>
              <a:t>ク</a:t>
            </a:r>
            <a:r>
              <a:rPr dirty="0" sz="1100">
                <a:latin typeface="MS Mincho"/>
                <a:cs typeface="MS Mincho"/>
              </a:rPr>
              <a:t>して</a:t>
            </a:r>
            <a:r>
              <a:rPr dirty="0" sz="1100" spc="-15">
                <a:latin typeface="MS Mincho"/>
                <a:cs typeface="MS Mincho"/>
              </a:rPr>
              <a:t>、ナ</a:t>
            </a:r>
            <a:r>
              <a:rPr dirty="0" sz="1100">
                <a:latin typeface="MS Mincho"/>
                <a:cs typeface="MS Mincho"/>
              </a:rPr>
              <a:t>ビゲ</a:t>
            </a:r>
            <a:r>
              <a:rPr dirty="0" sz="1100" spc="-50">
                <a:latin typeface="MS Mincho"/>
                <a:cs typeface="MS Mincho"/>
              </a:rPr>
              <a:t>ー</a:t>
            </a:r>
            <a:r>
              <a:rPr dirty="0" sz="1100">
                <a:latin typeface="MS Mincho"/>
                <a:cs typeface="MS Mincho"/>
              </a:rPr>
              <a:t>ション</a:t>
            </a:r>
            <a:r>
              <a:rPr dirty="0" sz="1100" spc="-15">
                <a:latin typeface="MS Mincho"/>
                <a:cs typeface="MS Mincho"/>
              </a:rPr>
              <a:t>ウ</a:t>
            </a:r>
            <a:r>
              <a:rPr dirty="0" sz="1100">
                <a:latin typeface="MS Mincho"/>
                <a:cs typeface="MS Mincho"/>
              </a:rPr>
              <a:t>ィン</a:t>
            </a:r>
            <a:r>
              <a:rPr dirty="0" sz="1100" spc="-15">
                <a:latin typeface="MS Mincho"/>
                <a:cs typeface="MS Mincho"/>
              </a:rPr>
              <a:t>ド</a:t>
            </a:r>
            <a:r>
              <a:rPr dirty="0" sz="1100">
                <a:latin typeface="MS Mincho"/>
                <a:cs typeface="MS Mincho"/>
              </a:rPr>
              <a:t>ウを</a:t>
            </a:r>
            <a:r>
              <a:rPr dirty="0" sz="1100" spc="-15">
                <a:latin typeface="MS Mincho"/>
                <a:cs typeface="MS Mincho"/>
              </a:rPr>
              <a:t>開き</a:t>
            </a:r>
            <a:r>
              <a:rPr dirty="0" sz="1100">
                <a:latin typeface="MS Mincho"/>
                <a:cs typeface="MS Mincho"/>
              </a:rPr>
              <a:t>ます</a:t>
            </a:r>
            <a:r>
              <a:rPr dirty="0" sz="1100" spc="-50">
                <a:latin typeface="MS Mincho"/>
                <a:cs typeface="MS Mincho"/>
              </a:rPr>
              <a:t>。</a:t>
            </a:r>
            <a:endParaRPr sz="1100">
              <a:latin typeface="MS Mincho"/>
              <a:cs typeface="MS Mincho"/>
            </a:endParaRPr>
          </a:p>
        </p:txBody>
      </p:sp>
      <p:sp>
        <p:nvSpPr>
          <p:cNvPr id="10" name="object 10" descr=""/>
          <p:cNvSpPr txBox="1"/>
          <p:nvPr/>
        </p:nvSpPr>
        <p:spPr>
          <a:xfrm>
            <a:off x="1158951" y="7304277"/>
            <a:ext cx="5333365" cy="193675"/>
          </a:xfrm>
          <a:prstGeom prst="rect">
            <a:avLst/>
          </a:prstGeom>
        </p:spPr>
        <p:txBody>
          <a:bodyPr wrap="square" lIns="0" tIns="13335" rIns="0" bIns="0" rtlCol="0" vert="horz">
            <a:spAutoFit/>
          </a:bodyPr>
          <a:lstStyle/>
          <a:p>
            <a:pPr marL="12700">
              <a:lnSpc>
                <a:spcPct val="100000"/>
              </a:lnSpc>
              <a:spcBef>
                <a:spcPts val="105"/>
              </a:spcBef>
            </a:pPr>
            <a:r>
              <a:rPr dirty="0" sz="1100" spc="-20">
                <a:latin typeface="MS Mincho"/>
                <a:cs typeface="MS Mincho"/>
              </a:rPr>
              <a:t>ナビゲーションウィンドウが開いたら、「レセ画面点検」をダブルクリックします。</a:t>
            </a:r>
            <a:endParaRPr sz="1100">
              <a:latin typeface="MS Mincho"/>
              <a:cs typeface="MS Mincho"/>
            </a:endParaRPr>
          </a:p>
        </p:txBody>
      </p:sp>
      <p:grpSp>
        <p:nvGrpSpPr>
          <p:cNvPr id="11" name="object 11" descr=""/>
          <p:cNvGrpSpPr/>
          <p:nvPr/>
        </p:nvGrpSpPr>
        <p:grpSpPr>
          <a:xfrm>
            <a:off x="1564005" y="4384772"/>
            <a:ext cx="4317365" cy="1137920"/>
            <a:chOff x="1564005" y="4384772"/>
            <a:chExt cx="4317365" cy="1137920"/>
          </a:xfrm>
        </p:grpSpPr>
        <p:pic>
          <p:nvPicPr>
            <p:cNvPr id="12" name="object 12" descr=""/>
            <p:cNvPicPr/>
            <p:nvPr/>
          </p:nvPicPr>
          <p:blipFill>
            <a:blip r:embed="rId5" cstate="print"/>
            <a:stretch>
              <a:fillRect/>
            </a:stretch>
          </p:blipFill>
          <p:spPr>
            <a:xfrm>
              <a:off x="4305057" y="4384772"/>
              <a:ext cx="158197" cy="236577"/>
            </a:xfrm>
            <a:prstGeom prst="rect">
              <a:avLst/>
            </a:prstGeom>
          </p:spPr>
        </p:pic>
        <p:pic>
          <p:nvPicPr>
            <p:cNvPr id="13" name="object 13" descr=""/>
            <p:cNvPicPr/>
            <p:nvPr/>
          </p:nvPicPr>
          <p:blipFill>
            <a:blip r:embed="rId6" cstate="print"/>
            <a:stretch>
              <a:fillRect/>
            </a:stretch>
          </p:blipFill>
          <p:spPr>
            <a:xfrm>
              <a:off x="1577340" y="4884419"/>
              <a:ext cx="4303776" cy="454151"/>
            </a:xfrm>
            <a:prstGeom prst="rect">
              <a:avLst/>
            </a:prstGeom>
          </p:spPr>
        </p:pic>
        <p:sp>
          <p:nvSpPr>
            <p:cNvPr id="14" name="object 14" descr=""/>
            <p:cNvSpPr/>
            <p:nvPr/>
          </p:nvSpPr>
          <p:spPr>
            <a:xfrm>
              <a:off x="1789938" y="4501133"/>
              <a:ext cx="2496185" cy="900430"/>
            </a:xfrm>
            <a:custGeom>
              <a:avLst/>
              <a:gdLst/>
              <a:ahLst/>
              <a:cxnLst/>
              <a:rect l="l" t="t" r="r" b="b"/>
              <a:pathLst>
                <a:path w="2496185" h="900429">
                  <a:moveTo>
                    <a:pt x="0" y="900049"/>
                  </a:moveTo>
                  <a:lnTo>
                    <a:pt x="2495677" y="0"/>
                  </a:lnTo>
                </a:path>
              </a:pathLst>
            </a:custGeom>
            <a:ln w="19049">
              <a:solidFill>
                <a:srgbClr val="FF0000"/>
              </a:solidFill>
            </a:ln>
          </p:spPr>
          <p:txBody>
            <a:bodyPr wrap="square" lIns="0" tIns="0" rIns="0" bIns="0" rtlCol="0"/>
            <a:lstStyle/>
            <a:p/>
          </p:txBody>
        </p:sp>
        <p:pic>
          <p:nvPicPr>
            <p:cNvPr id="15" name="object 15" descr=""/>
            <p:cNvPicPr/>
            <p:nvPr/>
          </p:nvPicPr>
          <p:blipFill>
            <a:blip r:embed="rId7" cstate="print"/>
            <a:stretch>
              <a:fillRect/>
            </a:stretch>
          </p:blipFill>
          <p:spPr>
            <a:xfrm>
              <a:off x="1564005" y="5287136"/>
              <a:ext cx="235457" cy="235458"/>
            </a:xfrm>
            <a:prstGeom prst="rect">
              <a:avLst/>
            </a:prstGeom>
          </p:spPr>
        </p:pic>
      </p:grpSp>
      <p:grpSp>
        <p:nvGrpSpPr>
          <p:cNvPr id="16" name="object 16" descr=""/>
          <p:cNvGrpSpPr/>
          <p:nvPr/>
        </p:nvGrpSpPr>
        <p:grpSpPr>
          <a:xfrm>
            <a:off x="1627632" y="7676388"/>
            <a:ext cx="4304030" cy="2068195"/>
            <a:chOff x="1627632" y="7676388"/>
            <a:chExt cx="4304030" cy="2068195"/>
          </a:xfrm>
        </p:grpSpPr>
        <p:sp>
          <p:nvSpPr>
            <p:cNvPr id="17" name="object 17" descr=""/>
            <p:cNvSpPr/>
            <p:nvPr/>
          </p:nvSpPr>
          <p:spPr>
            <a:xfrm>
              <a:off x="1789938" y="8666226"/>
              <a:ext cx="524510" cy="198120"/>
            </a:xfrm>
            <a:custGeom>
              <a:avLst/>
              <a:gdLst/>
              <a:ahLst/>
              <a:cxnLst/>
              <a:rect l="l" t="t" r="r" b="b"/>
              <a:pathLst>
                <a:path w="524510" h="198120">
                  <a:moveTo>
                    <a:pt x="0" y="33019"/>
                  </a:moveTo>
                  <a:lnTo>
                    <a:pt x="2587" y="20145"/>
                  </a:lnTo>
                  <a:lnTo>
                    <a:pt x="9652" y="9651"/>
                  </a:lnTo>
                  <a:lnTo>
                    <a:pt x="20145" y="2587"/>
                  </a:lnTo>
                  <a:lnTo>
                    <a:pt x="33019" y="0"/>
                  </a:lnTo>
                  <a:lnTo>
                    <a:pt x="491236" y="0"/>
                  </a:lnTo>
                  <a:lnTo>
                    <a:pt x="504110" y="2587"/>
                  </a:lnTo>
                  <a:lnTo>
                    <a:pt x="514603" y="9651"/>
                  </a:lnTo>
                  <a:lnTo>
                    <a:pt x="521668" y="20145"/>
                  </a:lnTo>
                  <a:lnTo>
                    <a:pt x="524256" y="33019"/>
                  </a:lnTo>
                  <a:lnTo>
                    <a:pt x="524256" y="165099"/>
                  </a:lnTo>
                  <a:lnTo>
                    <a:pt x="521668" y="177974"/>
                  </a:lnTo>
                  <a:lnTo>
                    <a:pt x="514604" y="188467"/>
                  </a:lnTo>
                  <a:lnTo>
                    <a:pt x="504110" y="195532"/>
                  </a:lnTo>
                  <a:lnTo>
                    <a:pt x="491236" y="198119"/>
                  </a:lnTo>
                  <a:lnTo>
                    <a:pt x="33019" y="198119"/>
                  </a:lnTo>
                  <a:lnTo>
                    <a:pt x="20145" y="195532"/>
                  </a:lnTo>
                  <a:lnTo>
                    <a:pt x="9652" y="188467"/>
                  </a:lnTo>
                  <a:lnTo>
                    <a:pt x="2587" y="177974"/>
                  </a:lnTo>
                  <a:lnTo>
                    <a:pt x="0" y="165099"/>
                  </a:lnTo>
                  <a:lnTo>
                    <a:pt x="0" y="33019"/>
                  </a:lnTo>
                  <a:close/>
                </a:path>
              </a:pathLst>
            </a:custGeom>
            <a:ln w="19050">
              <a:solidFill>
                <a:srgbClr val="FF0000"/>
              </a:solidFill>
            </a:ln>
          </p:spPr>
          <p:txBody>
            <a:bodyPr wrap="square" lIns="0" tIns="0" rIns="0" bIns="0" rtlCol="0"/>
            <a:lstStyle/>
            <a:p/>
          </p:txBody>
        </p:sp>
        <p:pic>
          <p:nvPicPr>
            <p:cNvPr id="18" name="object 18" descr=""/>
            <p:cNvPicPr/>
            <p:nvPr/>
          </p:nvPicPr>
          <p:blipFill>
            <a:blip r:embed="rId6" cstate="print"/>
            <a:stretch>
              <a:fillRect/>
            </a:stretch>
          </p:blipFill>
          <p:spPr>
            <a:xfrm>
              <a:off x="1627632" y="7676388"/>
              <a:ext cx="4303776" cy="455675"/>
            </a:xfrm>
            <a:prstGeom prst="rect">
              <a:avLst/>
            </a:prstGeom>
          </p:spPr>
        </p:pic>
        <p:pic>
          <p:nvPicPr>
            <p:cNvPr id="19" name="object 19" descr=""/>
            <p:cNvPicPr/>
            <p:nvPr/>
          </p:nvPicPr>
          <p:blipFill>
            <a:blip r:embed="rId8" cstate="print"/>
            <a:stretch>
              <a:fillRect/>
            </a:stretch>
          </p:blipFill>
          <p:spPr>
            <a:xfrm>
              <a:off x="1662684" y="8148828"/>
              <a:ext cx="1086612" cy="1595628"/>
            </a:xfrm>
            <a:prstGeom prst="rect">
              <a:avLst/>
            </a:prstGeom>
          </p:spPr>
        </p:pic>
      </p:grpSp>
      <p:sp>
        <p:nvSpPr>
          <p:cNvPr id="20" name="object 20"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5495543"/>
            <a:ext cx="4319016" cy="3252216"/>
          </a:xfrm>
          <a:prstGeom prst="rect">
            <a:avLst/>
          </a:prstGeom>
        </p:spPr>
      </p:pic>
      <p:grpSp>
        <p:nvGrpSpPr>
          <p:cNvPr id="3" name="object 3" descr=""/>
          <p:cNvGrpSpPr/>
          <p:nvPr/>
        </p:nvGrpSpPr>
        <p:grpSpPr>
          <a:xfrm>
            <a:off x="1620011" y="1488947"/>
            <a:ext cx="4320540" cy="3253740"/>
            <a:chOff x="1620011" y="1488947"/>
            <a:chExt cx="4320540" cy="3253740"/>
          </a:xfrm>
        </p:grpSpPr>
        <p:pic>
          <p:nvPicPr>
            <p:cNvPr id="4" name="object 4" descr=""/>
            <p:cNvPicPr/>
            <p:nvPr/>
          </p:nvPicPr>
          <p:blipFill>
            <a:blip r:embed="rId3" cstate="print"/>
            <a:stretch>
              <a:fillRect/>
            </a:stretch>
          </p:blipFill>
          <p:spPr>
            <a:xfrm>
              <a:off x="1620011" y="1488947"/>
              <a:ext cx="4320540" cy="3253740"/>
            </a:xfrm>
            <a:prstGeom prst="rect">
              <a:avLst/>
            </a:prstGeom>
          </p:spPr>
        </p:pic>
        <p:sp>
          <p:nvSpPr>
            <p:cNvPr id="5" name="object 5" descr=""/>
            <p:cNvSpPr/>
            <p:nvPr/>
          </p:nvSpPr>
          <p:spPr>
            <a:xfrm>
              <a:off x="3060953" y="2433065"/>
              <a:ext cx="2705100" cy="222885"/>
            </a:xfrm>
            <a:custGeom>
              <a:avLst/>
              <a:gdLst/>
              <a:ahLst/>
              <a:cxnLst/>
              <a:rect l="l" t="t" r="r" b="b"/>
              <a:pathLst>
                <a:path w="2705100" h="222885">
                  <a:moveTo>
                    <a:pt x="0" y="37084"/>
                  </a:moveTo>
                  <a:lnTo>
                    <a:pt x="2919" y="22663"/>
                  </a:lnTo>
                  <a:lnTo>
                    <a:pt x="10874" y="10874"/>
                  </a:lnTo>
                  <a:lnTo>
                    <a:pt x="22663" y="2919"/>
                  </a:lnTo>
                  <a:lnTo>
                    <a:pt x="37083" y="0"/>
                  </a:lnTo>
                  <a:lnTo>
                    <a:pt x="2668016" y="0"/>
                  </a:lnTo>
                  <a:lnTo>
                    <a:pt x="2682436" y="2919"/>
                  </a:lnTo>
                  <a:lnTo>
                    <a:pt x="2694225" y="10874"/>
                  </a:lnTo>
                  <a:lnTo>
                    <a:pt x="2702180" y="22663"/>
                  </a:lnTo>
                  <a:lnTo>
                    <a:pt x="2705099" y="37084"/>
                  </a:lnTo>
                  <a:lnTo>
                    <a:pt x="2705099" y="185420"/>
                  </a:lnTo>
                  <a:lnTo>
                    <a:pt x="2702180" y="199840"/>
                  </a:lnTo>
                  <a:lnTo>
                    <a:pt x="2694225" y="211629"/>
                  </a:lnTo>
                  <a:lnTo>
                    <a:pt x="2682436" y="219584"/>
                  </a:lnTo>
                  <a:lnTo>
                    <a:pt x="2668016" y="222503"/>
                  </a:lnTo>
                  <a:lnTo>
                    <a:pt x="37083" y="222503"/>
                  </a:lnTo>
                  <a:lnTo>
                    <a:pt x="22663" y="219584"/>
                  </a:lnTo>
                  <a:lnTo>
                    <a:pt x="10874" y="211629"/>
                  </a:lnTo>
                  <a:lnTo>
                    <a:pt x="2919" y="199840"/>
                  </a:lnTo>
                  <a:lnTo>
                    <a:pt x="0" y="185420"/>
                  </a:lnTo>
                  <a:lnTo>
                    <a:pt x="0" y="37084"/>
                  </a:lnTo>
                  <a:close/>
                </a:path>
              </a:pathLst>
            </a:custGeom>
            <a:ln w="19050">
              <a:solidFill>
                <a:srgbClr val="FF0000"/>
              </a:solidFill>
            </a:ln>
          </p:spPr>
          <p:txBody>
            <a:bodyPr wrap="square" lIns="0" tIns="0" rIns="0" bIns="0" rtlCol="0"/>
            <a:lstStyle/>
            <a:p/>
          </p:txBody>
        </p:sp>
        <p:pic>
          <p:nvPicPr>
            <p:cNvPr id="6" name="object 6" descr=""/>
            <p:cNvPicPr/>
            <p:nvPr/>
          </p:nvPicPr>
          <p:blipFill>
            <a:blip r:embed="rId4" cstate="print"/>
            <a:stretch>
              <a:fillRect/>
            </a:stretch>
          </p:blipFill>
          <p:spPr>
            <a:xfrm>
              <a:off x="1629155" y="1488947"/>
              <a:ext cx="4303776" cy="455675"/>
            </a:xfrm>
            <a:prstGeom prst="rect">
              <a:avLst/>
            </a:prstGeom>
          </p:spPr>
        </p:pic>
        <p:pic>
          <p:nvPicPr>
            <p:cNvPr id="7" name="object 7" descr=""/>
            <p:cNvPicPr/>
            <p:nvPr/>
          </p:nvPicPr>
          <p:blipFill>
            <a:blip r:embed="rId5" cstate="print"/>
            <a:stretch>
              <a:fillRect/>
            </a:stretch>
          </p:blipFill>
          <p:spPr>
            <a:xfrm>
              <a:off x="1935479" y="2034539"/>
              <a:ext cx="667512" cy="67055"/>
            </a:xfrm>
            <a:prstGeom prst="rect">
              <a:avLst/>
            </a:prstGeom>
          </p:spPr>
        </p:pic>
        <p:pic>
          <p:nvPicPr>
            <p:cNvPr id="8" name="object 8" descr=""/>
            <p:cNvPicPr/>
            <p:nvPr/>
          </p:nvPicPr>
          <p:blipFill>
            <a:blip r:embed="rId6" cstate="print"/>
            <a:stretch>
              <a:fillRect/>
            </a:stretch>
          </p:blipFill>
          <p:spPr>
            <a:xfrm>
              <a:off x="1671827" y="3791711"/>
              <a:ext cx="68580" cy="876300"/>
            </a:xfrm>
            <a:prstGeom prst="rect">
              <a:avLst/>
            </a:prstGeom>
          </p:spPr>
        </p:pic>
      </p:grpSp>
      <p:sp>
        <p:nvSpPr>
          <p:cNvPr id="9" name="object 9" descr=""/>
          <p:cNvSpPr txBox="1"/>
          <p:nvPr/>
        </p:nvSpPr>
        <p:spPr>
          <a:xfrm>
            <a:off x="1158951" y="1130045"/>
            <a:ext cx="4914265" cy="193675"/>
          </a:xfrm>
          <a:prstGeom prst="rect">
            <a:avLst/>
          </a:prstGeom>
        </p:spPr>
        <p:txBody>
          <a:bodyPr wrap="square" lIns="0" tIns="12700" rIns="0" bIns="0" rtlCol="0" vert="horz">
            <a:spAutoFit/>
          </a:bodyPr>
          <a:lstStyle/>
          <a:p>
            <a:pPr marL="12700">
              <a:lnSpc>
                <a:spcPct val="100000"/>
              </a:lnSpc>
              <a:spcBef>
                <a:spcPts val="100"/>
              </a:spcBef>
            </a:pPr>
            <a:r>
              <a:rPr dirty="0" sz="1100" spc="-20">
                <a:latin typeface="MS Mincho"/>
                <a:cs typeface="MS Mincho"/>
              </a:rPr>
              <a:t>不合格レセプトのリストが表示されます。患者氏名をダブルクリックします。</a:t>
            </a:r>
            <a:endParaRPr sz="1100">
              <a:latin typeface="MS Mincho"/>
              <a:cs typeface="MS Mincho"/>
            </a:endParaRPr>
          </a:p>
        </p:txBody>
      </p:sp>
      <p:sp>
        <p:nvSpPr>
          <p:cNvPr id="10" name="object 10" descr=""/>
          <p:cNvSpPr txBox="1"/>
          <p:nvPr/>
        </p:nvSpPr>
        <p:spPr>
          <a:xfrm>
            <a:off x="1158951" y="8773514"/>
            <a:ext cx="5195570" cy="865505"/>
          </a:xfrm>
          <a:prstGeom prst="rect">
            <a:avLst/>
          </a:prstGeom>
        </p:spPr>
        <p:txBody>
          <a:bodyPr wrap="square" lIns="0" tIns="13335" rIns="0" bIns="0" rtlCol="0" vert="horz">
            <a:spAutoFit/>
          </a:bodyPr>
          <a:lstStyle/>
          <a:p>
            <a:pPr algn="just" marL="12700" marR="5080">
              <a:lnSpc>
                <a:spcPct val="125000"/>
              </a:lnSpc>
              <a:spcBef>
                <a:spcPts val="105"/>
              </a:spcBef>
            </a:pPr>
            <a:r>
              <a:rPr dirty="0" sz="1100" spc="-20">
                <a:latin typeface="MS Mincho"/>
                <a:cs typeface="MS Mincho"/>
              </a:rPr>
              <a:t>画面左下の点検メッセージ欄に不合格と判定された診療行為、医薬品の名称と不合</a:t>
            </a:r>
            <a:r>
              <a:rPr dirty="0" sz="1100" spc="-15">
                <a:latin typeface="MS Mincho"/>
                <a:cs typeface="MS Mincho"/>
              </a:rPr>
              <a:t>格内容が表示されます。該当する診療行為、医薬品は色（</a:t>
            </a:r>
            <a:r>
              <a:rPr dirty="0" sz="1100" spc="-10">
                <a:latin typeface="MS Mincho"/>
                <a:cs typeface="MS Mincho"/>
              </a:rPr>
              <a:t>ピンク、橙色</a:t>
            </a:r>
            <a:r>
              <a:rPr dirty="0" sz="1100" spc="-15">
                <a:latin typeface="MS Mincho"/>
                <a:cs typeface="MS Mincho"/>
              </a:rPr>
              <a:t>）がついて区別されます。</a:t>
            </a:r>
            <a:endParaRPr sz="1100">
              <a:latin typeface="MS Mincho"/>
              <a:cs typeface="MS Mincho"/>
            </a:endParaRPr>
          </a:p>
          <a:p>
            <a:pPr algn="just" marL="12700">
              <a:lnSpc>
                <a:spcPct val="100000"/>
              </a:lnSpc>
              <a:spcBef>
                <a:spcPts val="335"/>
              </a:spcBef>
            </a:pPr>
            <a:r>
              <a:rPr dirty="0" sz="1100" spc="-5">
                <a:latin typeface="MS Mincho"/>
                <a:cs typeface="MS Mincho"/>
              </a:rPr>
              <a:t>画面を確認したら、    をクリックして次のレセプトに移動します。</a:t>
            </a:r>
            <a:endParaRPr sz="1100">
              <a:latin typeface="MS Mincho"/>
              <a:cs typeface="MS Mincho"/>
            </a:endParaRPr>
          </a:p>
        </p:txBody>
      </p:sp>
      <p:pic>
        <p:nvPicPr>
          <p:cNvPr id="11" name="object 11" descr=""/>
          <p:cNvPicPr/>
          <p:nvPr/>
        </p:nvPicPr>
        <p:blipFill>
          <a:blip r:embed="rId7" cstate="print"/>
          <a:stretch>
            <a:fillRect/>
          </a:stretch>
        </p:blipFill>
        <p:spPr>
          <a:xfrm>
            <a:off x="2495910" y="9417771"/>
            <a:ext cx="326206" cy="239853"/>
          </a:xfrm>
          <a:prstGeom prst="rect">
            <a:avLst/>
          </a:prstGeom>
        </p:spPr>
      </p:pic>
      <p:sp>
        <p:nvSpPr>
          <p:cNvPr id="12" name="object 12" descr=""/>
          <p:cNvSpPr/>
          <p:nvPr/>
        </p:nvSpPr>
        <p:spPr>
          <a:xfrm>
            <a:off x="5563361" y="6249161"/>
            <a:ext cx="330835" cy="234950"/>
          </a:xfrm>
          <a:custGeom>
            <a:avLst/>
            <a:gdLst/>
            <a:ahLst/>
            <a:cxnLst/>
            <a:rect l="l" t="t" r="r" b="b"/>
            <a:pathLst>
              <a:path w="330835" h="234950">
                <a:moveTo>
                  <a:pt x="0" y="39116"/>
                </a:moveTo>
                <a:lnTo>
                  <a:pt x="3075" y="23895"/>
                </a:lnTo>
                <a:lnTo>
                  <a:pt x="11461" y="11461"/>
                </a:lnTo>
                <a:lnTo>
                  <a:pt x="23895" y="3075"/>
                </a:lnTo>
                <a:lnTo>
                  <a:pt x="39115" y="0"/>
                </a:lnTo>
                <a:lnTo>
                  <a:pt x="291591" y="0"/>
                </a:lnTo>
                <a:lnTo>
                  <a:pt x="306812" y="3075"/>
                </a:lnTo>
                <a:lnTo>
                  <a:pt x="319246" y="11461"/>
                </a:lnTo>
                <a:lnTo>
                  <a:pt x="327632" y="23895"/>
                </a:lnTo>
                <a:lnTo>
                  <a:pt x="330708" y="39116"/>
                </a:lnTo>
                <a:lnTo>
                  <a:pt x="330708" y="195580"/>
                </a:lnTo>
                <a:lnTo>
                  <a:pt x="327632" y="210800"/>
                </a:lnTo>
                <a:lnTo>
                  <a:pt x="319246" y="223234"/>
                </a:lnTo>
                <a:lnTo>
                  <a:pt x="306812" y="231620"/>
                </a:lnTo>
                <a:lnTo>
                  <a:pt x="291591" y="234696"/>
                </a:lnTo>
                <a:lnTo>
                  <a:pt x="39115" y="234696"/>
                </a:lnTo>
                <a:lnTo>
                  <a:pt x="23895" y="231620"/>
                </a:lnTo>
                <a:lnTo>
                  <a:pt x="11461" y="223234"/>
                </a:lnTo>
                <a:lnTo>
                  <a:pt x="3075" y="210800"/>
                </a:lnTo>
                <a:lnTo>
                  <a:pt x="0" y="195580"/>
                </a:lnTo>
                <a:lnTo>
                  <a:pt x="0" y="39116"/>
                </a:lnTo>
                <a:close/>
              </a:path>
            </a:pathLst>
          </a:custGeom>
          <a:ln w="19050">
            <a:solidFill>
              <a:srgbClr val="FF0000"/>
            </a:solidFill>
          </a:ln>
        </p:spPr>
        <p:txBody>
          <a:bodyPr wrap="square" lIns="0" tIns="0" rIns="0" bIns="0" rtlCol="0"/>
          <a:lstStyle/>
          <a:p/>
        </p:txBody>
      </p:sp>
      <p:sp>
        <p:nvSpPr>
          <p:cNvPr id="13" name="object 13" descr=""/>
          <p:cNvSpPr txBox="1"/>
          <p:nvPr/>
        </p:nvSpPr>
        <p:spPr>
          <a:xfrm>
            <a:off x="2062988" y="7527416"/>
            <a:ext cx="1005840" cy="193675"/>
          </a:xfrm>
          <a:prstGeom prst="rect">
            <a:avLst/>
          </a:prstGeom>
        </p:spPr>
        <p:txBody>
          <a:bodyPr wrap="square" lIns="0" tIns="12700" rIns="0" bIns="0" rtlCol="0" vert="horz">
            <a:spAutoFit/>
          </a:bodyPr>
          <a:lstStyle/>
          <a:p>
            <a:pPr marL="12700">
              <a:lnSpc>
                <a:spcPct val="100000"/>
              </a:lnSpc>
              <a:spcBef>
                <a:spcPts val="100"/>
              </a:spcBef>
            </a:pPr>
            <a:r>
              <a:rPr dirty="0" sz="1100" spc="-15">
                <a:solidFill>
                  <a:srgbClr val="FF0000"/>
                </a:solidFill>
                <a:latin typeface="MS Mincho"/>
                <a:cs typeface="MS Mincho"/>
              </a:rPr>
              <a:t>点検メッセージ</a:t>
            </a:r>
            <a:endParaRPr sz="1100">
              <a:latin typeface="MS Mincho"/>
              <a:cs typeface="MS Mincho"/>
            </a:endParaRPr>
          </a:p>
        </p:txBody>
      </p:sp>
      <p:grpSp>
        <p:nvGrpSpPr>
          <p:cNvPr id="14" name="object 14" descr=""/>
          <p:cNvGrpSpPr/>
          <p:nvPr/>
        </p:nvGrpSpPr>
        <p:grpSpPr>
          <a:xfrm>
            <a:off x="1656969" y="7770621"/>
            <a:ext cx="2166620" cy="731520"/>
            <a:chOff x="1656969" y="7770621"/>
            <a:chExt cx="2166620" cy="731520"/>
          </a:xfrm>
        </p:grpSpPr>
        <p:sp>
          <p:nvSpPr>
            <p:cNvPr id="15" name="object 15" descr=""/>
            <p:cNvSpPr/>
            <p:nvPr/>
          </p:nvSpPr>
          <p:spPr>
            <a:xfrm>
              <a:off x="2124456" y="7776971"/>
              <a:ext cx="290830" cy="390525"/>
            </a:xfrm>
            <a:custGeom>
              <a:avLst/>
              <a:gdLst/>
              <a:ahLst/>
              <a:cxnLst/>
              <a:rect l="l" t="t" r="r" b="b"/>
              <a:pathLst>
                <a:path w="290830" h="390525">
                  <a:moveTo>
                    <a:pt x="290321" y="0"/>
                  </a:moveTo>
                  <a:lnTo>
                    <a:pt x="0" y="390524"/>
                  </a:lnTo>
                </a:path>
              </a:pathLst>
            </a:custGeom>
            <a:ln w="12700">
              <a:solidFill>
                <a:srgbClr val="FF0000"/>
              </a:solidFill>
            </a:ln>
          </p:spPr>
          <p:txBody>
            <a:bodyPr wrap="square" lIns="0" tIns="0" rIns="0" bIns="0" rtlCol="0"/>
            <a:lstStyle/>
            <a:p/>
          </p:txBody>
        </p:sp>
        <p:sp>
          <p:nvSpPr>
            <p:cNvPr id="16" name="object 16" descr=""/>
            <p:cNvSpPr/>
            <p:nvPr/>
          </p:nvSpPr>
          <p:spPr>
            <a:xfrm>
              <a:off x="1666494" y="8167877"/>
              <a:ext cx="2147570" cy="325120"/>
            </a:xfrm>
            <a:custGeom>
              <a:avLst/>
              <a:gdLst/>
              <a:ahLst/>
              <a:cxnLst/>
              <a:rect l="l" t="t" r="r" b="b"/>
              <a:pathLst>
                <a:path w="2147570" h="325120">
                  <a:moveTo>
                    <a:pt x="0" y="54101"/>
                  </a:moveTo>
                  <a:lnTo>
                    <a:pt x="4256" y="33057"/>
                  </a:lnTo>
                  <a:lnTo>
                    <a:pt x="15859" y="15859"/>
                  </a:lnTo>
                  <a:lnTo>
                    <a:pt x="33057" y="4256"/>
                  </a:lnTo>
                  <a:lnTo>
                    <a:pt x="54101" y="0"/>
                  </a:lnTo>
                  <a:lnTo>
                    <a:pt x="2093214" y="0"/>
                  </a:lnTo>
                  <a:lnTo>
                    <a:pt x="2114258" y="4256"/>
                  </a:lnTo>
                  <a:lnTo>
                    <a:pt x="2131456" y="15859"/>
                  </a:lnTo>
                  <a:lnTo>
                    <a:pt x="2143059" y="33057"/>
                  </a:lnTo>
                  <a:lnTo>
                    <a:pt x="2147316" y="54101"/>
                  </a:lnTo>
                  <a:lnTo>
                    <a:pt x="2147316" y="270509"/>
                  </a:lnTo>
                  <a:lnTo>
                    <a:pt x="2143059" y="291554"/>
                  </a:lnTo>
                  <a:lnTo>
                    <a:pt x="2131456" y="308752"/>
                  </a:lnTo>
                  <a:lnTo>
                    <a:pt x="2114258" y="320355"/>
                  </a:lnTo>
                  <a:lnTo>
                    <a:pt x="2093214" y="324611"/>
                  </a:lnTo>
                  <a:lnTo>
                    <a:pt x="54101" y="324611"/>
                  </a:lnTo>
                  <a:lnTo>
                    <a:pt x="33057" y="320355"/>
                  </a:lnTo>
                  <a:lnTo>
                    <a:pt x="15859" y="308752"/>
                  </a:lnTo>
                  <a:lnTo>
                    <a:pt x="4256" y="291554"/>
                  </a:lnTo>
                  <a:lnTo>
                    <a:pt x="0" y="270509"/>
                  </a:lnTo>
                  <a:lnTo>
                    <a:pt x="0" y="54101"/>
                  </a:lnTo>
                  <a:close/>
                </a:path>
              </a:pathLst>
            </a:custGeom>
            <a:ln w="19049">
              <a:solidFill>
                <a:srgbClr val="FF0000"/>
              </a:solidFill>
            </a:ln>
          </p:spPr>
          <p:txBody>
            <a:bodyPr wrap="square" lIns="0" tIns="0" rIns="0" bIns="0" rtlCol="0"/>
            <a:lstStyle/>
            <a:p/>
          </p:txBody>
        </p:sp>
      </p:grpSp>
      <p:sp>
        <p:nvSpPr>
          <p:cNvPr id="17" name="object 17" descr=""/>
          <p:cNvSpPr txBox="1"/>
          <p:nvPr/>
        </p:nvSpPr>
        <p:spPr>
          <a:xfrm>
            <a:off x="1158951" y="5010403"/>
            <a:ext cx="5195570" cy="355600"/>
          </a:xfrm>
          <a:prstGeom prst="rect">
            <a:avLst/>
          </a:prstGeom>
        </p:spPr>
        <p:txBody>
          <a:bodyPr wrap="square" lIns="0" tIns="23495" rIns="0" bIns="0" rtlCol="0" vert="horz">
            <a:spAutoFit/>
          </a:bodyPr>
          <a:lstStyle/>
          <a:p>
            <a:pPr marL="12700" marR="5080">
              <a:lnSpc>
                <a:spcPts val="1270"/>
              </a:lnSpc>
              <a:spcBef>
                <a:spcPts val="185"/>
              </a:spcBef>
            </a:pPr>
            <a:r>
              <a:rPr dirty="0" sz="1100" spc="-20">
                <a:latin typeface="MS Mincho"/>
                <a:cs typeface="MS Mincho"/>
              </a:rPr>
              <a:t>左側に傷病名、右側に診療行為、医薬品が表示されます。この画面を「詳細」画面</a:t>
            </a:r>
            <a:r>
              <a:rPr dirty="0" sz="1100" spc="-15">
                <a:latin typeface="MS Mincho"/>
                <a:cs typeface="MS Mincho"/>
              </a:rPr>
              <a:t>と呼びます。</a:t>
            </a:r>
            <a:endParaRPr sz="1100">
              <a:latin typeface="MS Mincho"/>
              <a:cs typeface="MS Mincho"/>
            </a:endParaRPr>
          </a:p>
        </p:txBody>
      </p:sp>
      <p:sp>
        <p:nvSpPr>
          <p:cNvPr id="18" name="object 18" descr=""/>
          <p:cNvSpPr txBox="1"/>
          <p:nvPr/>
        </p:nvSpPr>
        <p:spPr>
          <a:xfrm>
            <a:off x="2242185" y="6953757"/>
            <a:ext cx="865505" cy="193675"/>
          </a:xfrm>
          <a:prstGeom prst="rect">
            <a:avLst/>
          </a:prstGeom>
        </p:spPr>
        <p:txBody>
          <a:bodyPr wrap="square" lIns="0" tIns="13335" rIns="0" bIns="0" rtlCol="0" vert="horz">
            <a:spAutoFit/>
          </a:bodyPr>
          <a:lstStyle/>
          <a:p>
            <a:pPr marL="12700">
              <a:lnSpc>
                <a:spcPct val="100000"/>
              </a:lnSpc>
              <a:spcBef>
                <a:spcPts val="105"/>
              </a:spcBef>
            </a:pPr>
            <a:r>
              <a:rPr dirty="0" sz="1100" spc="-15">
                <a:solidFill>
                  <a:srgbClr val="FF0000"/>
                </a:solidFill>
                <a:latin typeface="MS Mincho"/>
                <a:cs typeface="MS Mincho"/>
              </a:rPr>
              <a:t>「詳細」画面</a:t>
            </a:r>
            <a:endParaRPr sz="1100">
              <a:latin typeface="MS Mincho"/>
              <a:cs typeface="MS Mincho"/>
            </a:endParaRPr>
          </a:p>
        </p:txBody>
      </p:sp>
      <p:sp>
        <p:nvSpPr>
          <p:cNvPr id="19" name="object 19" descr=""/>
          <p:cNvSpPr/>
          <p:nvPr/>
        </p:nvSpPr>
        <p:spPr>
          <a:xfrm>
            <a:off x="3194304" y="7219188"/>
            <a:ext cx="2947670" cy="429895"/>
          </a:xfrm>
          <a:custGeom>
            <a:avLst/>
            <a:gdLst/>
            <a:ahLst/>
            <a:cxnLst/>
            <a:rect l="l" t="t" r="r" b="b"/>
            <a:pathLst>
              <a:path w="2947670" h="429895">
                <a:moveTo>
                  <a:pt x="2947416" y="0"/>
                </a:moveTo>
                <a:lnTo>
                  <a:pt x="0" y="0"/>
                </a:lnTo>
                <a:lnTo>
                  <a:pt x="0" y="429768"/>
                </a:lnTo>
                <a:lnTo>
                  <a:pt x="2947416" y="429768"/>
                </a:lnTo>
                <a:lnTo>
                  <a:pt x="2947416" y="0"/>
                </a:lnTo>
                <a:close/>
              </a:path>
            </a:pathLst>
          </a:custGeom>
          <a:solidFill>
            <a:srgbClr val="FFFFFF"/>
          </a:solidFill>
        </p:spPr>
        <p:txBody>
          <a:bodyPr wrap="square" lIns="0" tIns="0" rIns="0" bIns="0" rtlCol="0"/>
          <a:lstStyle/>
          <a:p/>
        </p:txBody>
      </p:sp>
      <p:sp>
        <p:nvSpPr>
          <p:cNvPr id="20" name="object 20" descr=""/>
          <p:cNvSpPr txBox="1"/>
          <p:nvPr/>
        </p:nvSpPr>
        <p:spPr>
          <a:xfrm>
            <a:off x="3194304" y="7219188"/>
            <a:ext cx="2947670" cy="429895"/>
          </a:xfrm>
          <a:prstGeom prst="rect">
            <a:avLst/>
          </a:prstGeom>
          <a:ln w="9525">
            <a:solidFill>
              <a:srgbClr val="FF0000"/>
            </a:solidFill>
          </a:ln>
        </p:spPr>
        <p:txBody>
          <a:bodyPr wrap="square" lIns="0" tIns="62229" rIns="0" bIns="0" rtlCol="0" vert="horz">
            <a:spAutoFit/>
          </a:bodyPr>
          <a:lstStyle/>
          <a:p>
            <a:pPr marL="91440" marR="193040">
              <a:lnSpc>
                <a:spcPts val="1270"/>
              </a:lnSpc>
              <a:spcBef>
                <a:spcPts val="489"/>
              </a:spcBef>
            </a:pPr>
            <a:r>
              <a:rPr dirty="0" sz="1100" spc="-20">
                <a:latin typeface="MS Mincho"/>
                <a:cs typeface="MS Mincho"/>
              </a:rPr>
              <a:t>ロスバスタチンに対する病名がないので、このまま提出すれば減点査定されます。</a:t>
            </a:r>
            <a:endParaRPr sz="1100">
              <a:latin typeface="MS Mincho"/>
              <a:cs typeface="MS Mincho"/>
            </a:endParaRPr>
          </a:p>
        </p:txBody>
      </p:sp>
      <p:pic>
        <p:nvPicPr>
          <p:cNvPr id="21" name="object 21" descr=""/>
          <p:cNvPicPr/>
          <p:nvPr/>
        </p:nvPicPr>
        <p:blipFill>
          <a:blip r:embed="rId4" cstate="print"/>
          <a:stretch>
            <a:fillRect/>
          </a:stretch>
        </p:blipFill>
        <p:spPr>
          <a:xfrm>
            <a:off x="1627632" y="5500115"/>
            <a:ext cx="4303776" cy="454151"/>
          </a:xfrm>
          <a:prstGeom prst="rect">
            <a:avLst/>
          </a:prstGeom>
        </p:spPr>
      </p:pic>
      <p:sp>
        <p:nvSpPr>
          <p:cNvPr id="22" name="object 22"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6817" y="1130045"/>
            <a:ext cx="5194935" cy="2454275"/>
          </a:xfrm>
          <a:prstGeom prst="rect">
            <a:avLst/>
          </a:prstGeom>
        </p:spPr>
        <p:txBody>
          <a:bodyPr wrap="square" lIns="0" tIns="12700" rIns="0" bIns="0" rtlCol="0" vert="horz">
            <a:spAutoFit/>
          </a:bodyPr>
          <a:lstStyle/>
          <a:p>
            <a:pPr marL="294640" indent="-280035">
              <a:lnSpc>
                <a:spcPct val="100000"/>
              </a:lnSpc>
              <a:spcBef>
                <a:spcPts val="100"/>
              </a:spcBef>
              <a:buClr>
                <a:srgbClr val="7E7E7E"/>
              </a:buClr>
              <a:buFont typeface="MS Mincho"/>
              <a:buChar char="●"/>
              <a:tabLst>
                <a:tab pos="294640" algn="l"/>
              </a:tabLst>
            </a:pPr>
            <a:r>
              <a:rPr dirty="0" sz="1100" spc="-20" b="1">
                <a:latin typeface="MS Mincho"/>
                <a:cs typeface="MS Mincho"/>
              </a:rPr>
              <a:t>薬価判断</a:t>
            </a:r>
            <a:endParaRPr sz="1100">
              <a:latin typeface="MS Mincho"/>
              <a:cs typeface="MS Mincho"/>
            </a:endParaRPr>
          </a:p>
          <a:p>
            <a:pPr>
              <a:lnSpc>
                <a:spcPct val="100000"/>
              </a:lnSpc>
              <a:spcBef>
                <a:spcPts val="1120"/>
              </a:spcBef>
            </a:pPr>
            <a:endParaRPr sz="1100">
              <a:latin typeface="MS Mincho"/>
              <a:cs typeface="MS Mincho"/>
            </a:endParaRPr>
          </a:p>
          <a:p>
            <a:pPr marL="292735" marR="285115" indent="-280670">
              <a:lnSpc>
                <a:spcPct val="125499"/>
              </a:lnSpc>
              <a:spcBef>
                <a:spcPts val="5"/>
              </a:spcBef>
            </a:pPr>
            <a:r>
              <a:rPr dirty="0" sz="1100" spc="-20">
                <a:solidFill>
                  <a:srgbClr val="FF0000"/>
                </a:solidFill>
                <a:latin typeface="MS Mincho"/>
                <a:cs typeface="MS Mincho"/>
              </a:rPr>
              <a:t>注：初期状態では薬価が７円以上の医薬品について病名漏れ点検を行います。</a:t>
            </a:r>
            <a:r>
              <a:rPr dirty="0" sz="1100" spc="-50">
                <a:solidFill>
                  <a:srgbClr val="FF0000"/>
                </a:solidFill>
                <a:latin typeface="MS Mincho"/>
                <a:cs typeface="MS Mincho"/>
              </a:rPr>
              <a:t> </a:t>
            </a:r>
            <a:r>
              <a:rPr dirty="0" sz="1100" spc="-20">
                <a:solidFill>
                  <a:srgbClr val="FF0000"/>
                </a:solidFill>
                <a:latin typeface="MS Mincho"/>
                <a:cs typeface="MS Mincho"/>
              </a:rPr>
              <a:t>７円未満の医薬品は適応病名がなくても無条件に合格と判定します。</a:t>
            </a:r>
            <a:endParaRPr sz="1100">
              <a:latin typeface="MS Mincho"/>
              <a:cs typeface="MS Mincho"/>
            </a:endParaRPr>
          </a:p>
          <a:p>
            <a:pPr>
              <a:lnSpc>
                <a:spcPct val="100000"/>
              </a:lnSpc>
              <a:spcBef>
                <a:spcPts val="380"/>
              </a:spcBef>
            </a:pPr>
            <a:endParaRPr sz="1100">
              <a:latin typeface="MS Mincho"/>
              <a:cs typeface="MS Mincho"/>
            </a:endParaRPr>
          </a:p>
          <a:p>
            <a:pPr marL="12700">
              <a:lnSpc>
                <a:spcPct val="100000"/>
              </a:lnSpc>
            </a:pPr>
            <a:r>
              <a:rPr dirty="0" sz="1100" spc="-20">
                <a:latin typeface="MS Mincho"/>
                <a:cs typeface="MS Mincho"/>
              </a:rPr>
              <a:t>７円未満の医薬品も病名漏れ点検の対象としたい場合には、</a:t>
            </a:r>
            <a:endParaRPr sz="1100">
              <a:latin typeface="MS Mincho"/>
              <a:cs typeface="MS Mincho"/>
            </a:endParaRPr>
          </a:p>
          <a:p>
            <a:pPr marL="152400">
              <a:lnSpc>
                <a:spcPct val="100000"/>
              </a:lnSpc>
              <a:spcBef>
                <a:spcPts val="340"/>
              </a:spcBef>
            </a:pPr>
            <a:r>
              <a:rPr dirty="0" sz="1100" spc="-20">
                <a:latin typeface="MS Mincho"/>
                <a:cs typeface="MS Mincho"/>
              </a:rPr>
              <a:t>「情報管理」画面で「薬価判断」のチェックを外してください。</a:t>
            </a:r>
            <a:endParaRPr sz="1100">
              <a:latin typeface="MS Mincho"/>
              <a:cs typeface="MS Mincho"/>
            </a:endParaRPr>
          </a:p>
          <a:p>
            <a:pPr>
              <a:lnSpc>
                <a:spcPct val="100000"/>
              </a:lnSpc>
              <a:spcBef>
                <a:spcPts val="1085"/>
              </a:spcBef>
            </a:pPr>
            <a:endParaRPr sz="1100">
              <a:latin typeface="MS Mincho"/>
              <a:cs typeface="MS Mincho"/>
            </a:endParaRPr>
          </a:p>
          <a:p>
            <a:pPr marL="12700">
              <a:lnSpc>
                <a:spcPct val="100000"/>
              </a:lnSpc>
              <a:spcBef>
                <a:spcPts val="5"/>
              </a:spcBef>
            </a:pPr>
            <a:r>
              <a:rPr dirty="0" sz="1100" spc="-20" b="1">
                <a:latin typeface="MS Mincho"/>
                <a:cs typeface="MS Mincho"/>
              </a:rPr>
              <a:t>＜薬価判断のチェックの外し方＞</a:t>
            </a:r>
            <a:endParaRPr sz="1100">
              <a:latin typeface="MS Mincho"/>
              <a:cs typeface="MS Mincho"/>
            </a:endParaRPr>
          </a:p>
          <a:p>
            <a:pPr marL="12700" marR="5080">
              <a:lnSpc>
                <a:spcPct val="124500"/>
              </a:lnSpc>
              <a:spcBef>
                <a:spcPts val="15"/>
              </a:spcBef>
            </a:pPr>
            <a:r>
              <a:rPr dirty="0" sz="1100" spc="-20">
                <a:latin typeface="MS Mincho"/>
                <a:cs typeface="MS Mincho"/>
              </a:rPr>
              <a:t>ナビゲーションウィンドウの「システム管理」の「情報管理」をダブルクリックします。</a:t>
            </a:r>
            <a:endParaRPr sz="1100">
              <a:latin typeface="MS Mincho"/>
              <a:cs typeface="MS Mincho"/>
            </a:endParaRPr>
          </a:p>
        </p:txBody>
      </p:sp>
      <p:sp>
        <p:nvSpPr>
          <p:cNvPr id="3" name="object 3" descr=""/>
          <p:cNvSpPr txBox="1"/>
          <p:nvPr/>
        </p:nvSpPr>
        <p:spPr>
          <a:xfrm>
            <a:off x="1156512" y="5242915"/>
            <a:ext cx="5333365" cy="446405"/>
          </a:xfrm>
          <a:prstGeom prst="rect">
            <a:avLst/>
          </a:prstGeom>
        </p:spPr>
        <p:txBody>
          <a:bodyPr wrap="square" lIns="0" tIns="55244" rIns="0" bIns="0" rtlCol="0" vert="horz">
            <a:spAutoFit/>
          </a:bodyPr>
          <a:lstStyle/>
          <a:p>
            <a:pPr marL="12700">
              <a:lnSpc>
                <a:spcPct val="100000"/>
              </a:lnSpc>
              <a:spcBef>
                <a:spcPts val="434"/>
              </a:spcBef>
            </a:pPr>
            <a:r>
              <a:rPr dirty="0" sz="1100" spc="-20">
                <a:latin typeface="MS Mincho"/>
                <a:cs typeface="MS Mincho"/>
              </a:rPr>
              <a:t>「情報管理」画面が表示されます。</a:t>
            </a:r>
            <a:endParaRPr sz="1100">
              <a:latin typeface="MS Mincho"/>
              <a:cs typeface="MS Mincho"/>
            </a:endParaRPr>
          </a:p>
          <a:p>
            <a:pPr marL="12700">
              <a:lnSpc>
                <a:spcPct val="100000"/>
              </a:lnSpc>
              <a:spcBef>
                <a:spcPts val="335"/>
              </a:spcBef>
            </a:pPr>
            <a:r>
              <a:rPr dirty="0" sz="1100" spc="-20">
                <a:latin typeface="MS Mincho"/>
                <a:cs typeface="MS Mincho"/>
              </a:rPr>
              <a:t>「薬価判断」のチェックを外すと７円未満の医薬品も病名漏れ点検の対象とします。</a:t>
            </a:r>
            <a:endParaRPr sz="1100">
              <a:latin typeface="MS Mincho"/>
              <a:cs typeface="MS Mincho"/>
            </a:endParaRPr>
          </a:p>
        </p:txBody>
      </p:sp>
      <p:grpSp>
        <p:nvGrpSpPr>
          <p:cNvPr id="4" name="object 4" descr=""/>
          <p:cNvGrpSpPr/>
          <p:nvPr/>
        </p:nvGrpSpPr>
        <p:grpSpPr>
          <a:xfrm>
            <a:off x="1645920" y="3720083"/>
            <a:ext cx="1484630" cy="1321435"/>
            <a:chOff x="1645920" y="3720083"/>
            <a:chExt cx="1484630" cy="1321435"/>
          </a:xfrm>
        </p:grpSpPr>
        <p:pic>
          <p:nvPicPr>
            <p:cNvPr id="5" name="object 5" descr=""/>
            <p:cNvPicPr/>
            <p:nvPr/>
          </p:nvPicPr>
          <p:blipFill>
            <a:blip r:embed="rId2" cstate="print"/>
            <a:stretch>
              <a:fillRect/>
            </a:stretch>
          </p:blipFill>
          <p:spPr>
            <a:xfrm>
              <a:off x="1645920" y="3720083"/>
              <a:ext cx="1484486" cy="1321308"/>
            </a:xfrm>
            <a:prstGeom prst="rect">
              <a:avLst/>
            </a:prstGeom>
          </p:spPr>
        </p:pic>
        <p:sp>
          <p:nvSpPr>
            <p:cNvPr id="6" name="object 6" descr=""/>
            <p:cNvSpPr/>
            <p:nvPr/>
          </p:nvSpPr>
          <p:spPr>
            <a:xfrm>
              <a:off x="1876806" y="4504181"/>
              <a:ext cx="551815" cy="147955"/>
            </a:xfrm>
            <a:custGeom>
              <a:avLst/>
              <a:gdLst/>
              <a:ahLst/>
              <a:cxnLst/>
              <a:rect l="l" t="t" r="r" b="b"/>
              <a:pathLst>
                <a:path w="551814" h="147954">
                  <a:moveTo>
                    <a:pt x="0" y="24637"/>
                  </a:moveTo>
                  <a:lnTo>
                    <a:pt x="1938" y="15055"/>
                  </a:lnTo>
                  <a:lnTo>
                    <a:pt x="7223" y="7223"/>
                  </a:lnTo>
                  <a:lnTo>
                    <a:pt x="15055" y="1938"/>
                  </a:lnTo>
                  <a:lnTo>
                    <a:pt x="24637" y="0"/>
                  </a:lnTo>
                  <a:lnTo>
                    <a:pt x="527050" y="0"/>
                  </a:lnTo>
                  <a:lnTo>
                    <a:pt x="536632" y="1938"/>
                  </a:lnTo>
                  <a:lnTo>
                    <a:pt x="544464" y="7223"/>
                  </a:lnTo>
                  <a:lnTo>
                    <a:pt x="549749" y="15055"/>
                  </a:lnTo>
                  <a:lnTo>
                    <a:pt x="551688" y="24637"/>
                  </a:lnTo>
                  <a:lnTo>
                    <a:pt x="551688" y="123189"/>
                  </a:lnTo>
                  <a:lnTo>
                    <a:pt x="549749" y="132772"/>
                  </a:lnTo>
                  <a:lnTo>
                    <a:pt x="544464" y="140604"/>
                  </a:lnTo>
                  <a:lnTo>
                    <a:pt x="536632" y="145889"/>
                  </a:lnTo>
                  <a:lnTo>
                    <a:pt x="527050" y="147827"/>
                  </a:lnTo>
                  <a:lnTo>
                    <a:pt x="24637" y="147827"/>
                  </a:lnTo>
                  <a:lnTo>
                    <a:pt x="15055" y="145889"/>
                  </a:lnTo>
                  <a:lnTo>
                    <a:pt x="7223" y="140604"/>
                  </a:lnTo>
                  <a:lnTo>
                    <a:pt x="1938" y="132772"/>
                  </a:lnTo>
                  <a:lnTo>
                    <a:pt x="0" y="123189"/>
                  </a:lnTo>
                  <a:lnTo>
                    <a:pt x="0" y="24637"/>
                  </a:lnTo>
                  <a:close/>
                </a:path>
              </a:pathLst>
            </a:custGeom>
            <a:ln w="19050">
              <a:solidFill>
                <a:srgbClr val="FF0000"/>
              </a:solidFill>
            </a:ln>
          </p:spPr>
          <p:txBody>
            <a:bodyPr wrap="square" lIns="0" tIns="0" rIns="0" bIns="0" rtlCol="0"/>
            <a:lstStyle/>
            <a:p/>
          </p:txBody>
        </p:sp>
      </p:grpSp>
      <p:grpSp>
        <p:nvGrpSpPr>
          <p:cNvPr id="7" name="object 7" descr=""/>
          <p:cNvGrpSpPr/>
          <p:nvPr/>
        </p:nvGrpSpPr>
        <p:grpSpPr>
          <a:xfrm>
            <a:off x="1647444" y="5841491"/>
            <a:ext cx="4320540" cy="3253740"/>
            <a:chOff x="1647444" y="5841491"/>
            <a:chExt cx="4320540" cy="3253740"/>
          </a:xfrm>
        </p:grpSpPr>
        <p:pic>
          <p:nvPicPr>
            <p:cNvPr id="8" name="object 8" descr=""/>
            <p:cNvPicPr/>
            <p:nvPr/>
          </p:nvPicPr>
          <p:blipFill>
            <a:blip r:embed="rId3" cstate="print"/>
            <a:stretch>
              <a:fillRect/>
            </a:stretch>
          </p:blipFill>
          <p:spPr>
            <a:xfrm>
              <a:off x="1647444" y="5841491"/>
              <a:ext cx="4320539" cy="3253740"/>
            </a:xfrm>
            <a:prstGeom prst="rect">
              <a:avLst/>
            </a:prstGeom>
          </p:spPr>
        </p:pic>
        <p:sp>
          <p:nvSpPr>
            <p:cNvPr id="9" name="object 9" descr=""/>
            <p:cNvSpPr/>
            <p:nvPr/>
          </p:nvSpPr>
          <p:spPr>
            <a:xfrm>
              <a:off x="3903726" y="6354317"/>
              <a:ext cx="1160145" cy="325120"/>
            </a:xfrm>
            <a:custGeom>
              <a:avLst/>
              <a:gdLst/>
              <a:ahLst/>
              <a:cxnLst/>
              <a:rect l="l" t="t" r="r" b="b"/>
              <a:pathLst>
                <a:path w="1160145" h="325120">
                  <a:moveTo>
                    <a:pt x="0" y="54101"/>
                  </a:moveTo>
                  <a:lnTo>
                    <a:pt x="4256" y="33057"/>
                  </a:lnTo>
                  <a:lnTo>
                    <a:pt x="15859" y="15859"/>
                  </a:lnTo>
                  <a:lnTo>
                    <a:pt x="33057" y="4256"/>
                  </a:lnTo>
                  <a:lnTo>
                    <a:pt x="54101" y="0"/>
                  </a:lnTo>
                  <a:lnTo>
                    <a:pt x="1105662" y="0"/>
                  </a:lnTo>
                  <a:lnTo>
                    <a:pt x="1126706" y="4256"/>
                  </a:lnTo>
                  <a:lnTo>
                    <a:pt x="1143904" y="15859"/>
                  </a:lnTo>
                  <a:lnTo>
                    <a:pt x="1155507" y="33057"/>
                  </a:lnTo>
                  <a:lnTo>
                    <a:pt x="1159764" y="54101"/>
                  </a:lnTo>
                  <a:lnTo>
                    <a:pt x="1159764" y="270510"/>
                  </a:lnTo>
                  <a:lnTo>
                    <a:pt x="1155507" y="291554"/>
                  </a:lnTo>
                  <a:lnTo>
                    <a:pt x="1143904" y="308752"/>
                  </a:lnTo>
                  <a:lnTo>
                    <a:pt x="1126706" y="320355"/>
                  </a:lnTo>
                  <a:lnTo>
                    <a:pt x="1105662" y="324612"/>
                  </a:lnTo>
                  <a:lnTo>
                    <a:pt x="54101" y="324612"/>
                  </a:lnTo>
                  <a:lnTo>
                    <a:pt x="33057" y="320355"/>
                  </a:lnTo>
                  <a:lnTo>
                    <a:pt x="15859" y="308752"/>
                  </a:lnTo>
                  <a:lnTo>
                    <a:pt x="4256" y="291554"/>
                  </a:lnTo>
                  <a:lnTo>
                    <a:pt x="0" y="270510"/>
                  </a:lnTo>
                  <a:lnTo>
                    <a:pt x="0" y="54101"/>
                  </a:lnTo>
                  <a:close/>
                </a:path>
              </a:pathLst>
            </a:custGeom>
            <a:ln w="19050">
              <a:solidFill>
                <a:srgbClr val="FF0000"/>
              </a:solidFill>
            </a:ln>
          </p:spPr>
          <p:txBody>
            <a:bodyPr wrap="square" lIns="0" tIns="0" rIns="0" bIns="0" rtlCol="0"/>
            <a:lstStyle/>
            <a:p/>
          </p:txBody>
        </p:sp>
      </p:grpSp>
      <p:sp>
        <p:nvSpPr>
          <p:cNvPr id="10" name="object 10"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20011" y="5658611"/>
            <a:ext cx="4320540" cy="3255264"/>
          </a:xfrm>
          <a:prstGeom prst="rect">
            <a:avLst/>
          </a:prstGeom>
        </p:spPr>
      </p:pic>
      <p:pic>
        <p:nvPicPr>
          <p:cNvPr id="3" name="object 3" descr=""/>
          <p:cNvPicPr/>
          <p:nvPr/>
        </p:nvPicPr>
        <p:blipFill>
          <a:blip r:embed="rId3" cstate="print"/>
          <a:stretch>
            <a:fillRect/>
          </a:stretch>
        </p:blipFill>
        <p:spPr>
          <a:xfrm>
            <a:off x="1620011" y="1728215"/>
            <a:ext cx="4320540" cy="3253739"/>
          </a:xfrm>
          <a:prstGeom prst="rect">
            <a:avLst/>
          </a:prstGeom>
        </p:spPr>
      </p:pic>
      <p:sp>
        <p:nvSpPr>
          <p:cNvPr id="4" name="object 4" descr=""/>
          <p:cNvSpPr txBox="1"/>
          <p:nvPr/>
        </p:nvSpPr>
        <p:spPr>
          <a:xfrm>
            <a:off x="1158951" y="1087983"/>
            <a:ext cx="4774565" cy="446405"/>
          </a:xfrm>
          <a:prstGeom prst="rect">
            <a:avLst/>
          </a:prstGeom>
        </p:spPr>
        <p:txBody>
          <a:bodyPr wrap="square" lIns="0" tIns="55244" rIns="0" bIns="0" rtlCol="0" vert="horz">
            <a:spAutoFit/>
          </a:bodyPr>
          <a:lstStyle/>
          <a:p>
            <a:pPr marL="12700">
              <a:lnSpc>
                <a:spcPct val="100000"/>
              </a:lnSpc>
              <a:spcBef>
                <a:spcPts val="434"/>
              </a:spcBef>
            </a:pPr>
            <a:r>
              <a:rPr dirty="0" sz="1100" spc="-20">
                <a:latin typeface="MS Mincho"/>
                <a:cs typeface="MS Mincho"/>
              </a:rPr>
              <a:t>検査の病名漏れもチェックします。</a:t>
            </a:r>
            <a:endParaRPr sz="1100">
              <a:latin typeface="MS Mincho"/>
              <a:cs typeface="MS Mincho"/>
            </a:endParaRPr>
          </a:p>
          <a:p>
            <a:pPr marL="12700">
              <a:lnSpc>
                <a:spcPct val="100000"/>
              </a:lnSpc>
              <a:spcBef>
                <a:spcPts val="335"/>
              </a:spcBef>
            </a:pPr>
            <a:r>
              <a:rPr dirty="0" sz="1100" spc="-20">
                <a:latin typeface="MS Mincho"/>
                <a:cs typeface="MS Mincho"/>
              </a:rPr>
              <a:t>セット検査は「生化学的判断料Ⅰ」に対して適応病名の有無を判断します。</a:t>
            </a:r>
            <a:endParaRPr sz="1100">
              <a:latin typeface="MS Mincho"/>
              <a:cs typeface="MS Mincho"/>
            </a:endParaRPr>
          </a:p>
        </p:txBody>
      </p:sp>
      <p:sp>
        <p:nvSpPr>
          <p:cNvPr id="5" name="object 5" descr=""/>
          <p:cNvSpPr txBox="1"/>
          <p:nvPr/>
        </p:nvSpPr>
        <p:spPr>
          <a:xfrm>
            <a:off x="2484120" y="2827019"/>
            <a:ext cx="2948940" cy="431800"/>
          </a:xfrm>
          <a:prstGeom prst="rect">
            <a:avLst/>
          </a:prstGeom>
          <a:solidFill>
            <a:srgbClr val="FFFFFF"/>
          </a:solidFill>
          <a:ln w="9525">
            <a:solidFill>
              <a:srgbClr val="FF0000"/>
            </a:solidFill>
          </a:ln>
        </p:spPr>
        <p:txBody>
          <a:bodyPr wrap="square" lIns="0" tIns="45720" rIns="0" bIns="0" rtlCol="0" vert="horz">
            <a:spAutoFit/>
          </a:bodyPr>
          <a:lstStyle/>
          <a:p>
            <a:pPr marL="92075" marR="173990">
              <a:lnSpc>
                <a:spcPct val="100000"/>
              </a:lnSpc>
              <a:spcBef>
                <a:spcPts val="360"/>
              </a:spcBef>
            </a:pPr>
            <a:r>
              <a:rPr dirty="0" sz="1100" spc="-10">
                <a:latin typeface="Century"/>
                <a:cs typeface="Century"/>
              </a:rPr>
              <a:t>HbA1c</a:t>
            </a:r>
            <a:r>
              <a:rPr dirty="0" sz="1100" spc="-20">
                <a:latin typeface="MS Mincho"/>
                <a:cs typeface="MS Mincho"/>
              </a:rPr>
              <a:t>に対する病名がないので、このまま提出すれば減点査定されます。</a:t>
            </a:r>
            <a:endParaRPr sz="1100">
              <a:latin typeface="MS Mincho"/>
              <a:cs typeface="MS Mincho"/>
            </a:endParaRPr>
          </a:p>
        </p:txBody>
      </p:sp>
      <p:sp>
        <p:nvSpPr>
          <p:cNvPr id="6" name="object 6" descr=""/>
          <p:cNvSpPr txBox="1"/>
          <p:nvPr/>
        </p:nvSpPr>
        <p:spPr>
          <a:xfrm>
            <a:off x="1156817" y="5296280"/>
            <a:ext cx="3589020" cy="193675"/>
          </a:xfrm>
          <a:prstGeom prst="rect">
            <a:avLst/>
          </a:prstGeom>
        </p:spPr>
        <p:txBody>
          <a:bodyPr wrap="square" lIns="0" tIns="13335" rIns="0" bIns="0" rtlCol="0" vert="horz">
            <a:spAutoFit/>
          </a:bodyPr>
          <a:lstStyle/>
          <a:p>
            <a:pPr marL="12700">
              <a:lnSpc>
                <a:spcPct val="100000"/>
              </a:lnSpc>
              <a:spcBef>
                <a:spcPts val="105"/>
              </a:spcBef>
            </a:pPr>
            <a:r>
              <a:rPr dirty="0" sz="1100" spc="-5">
                <a:latin typeface="MS Mincho"/>
                <a:cs typeface="MS Mincho"/>
              </a:rPr>
              <a:t>初診日を</a:t>
            </a:r>
            <a:r>
              <a:rPr dirty="0" sz="1100">
                <a:latin typeface="MS Mincho"/>
                <a:cs typeface="MS Mincho"/>
              </a:rPr>
              <a:t>OFF</a:t>
            </a:r>
            <a:r>
              <a:rPr dirty="0" sz="1100" spc="-20">
                <a:latin typeface="MS Mincho"/>
                <a:cs typeface="MS Mincho"/>
              </a:rPr>
              <a:t>にすると、初診日は審査対象外となります。</a:t>
            </a:r>
            <a:endParaRPr sz="1100">
              <a:latin typeface="MS Mincho"/>
              <a:cs typeface="MS Mincho"/>
            </a:endParaRPr>
          </a:p>
        </p:txBody>
      </p:sp>
      <p:sp>
        <p:nvSpPr>
          <p:cNvPr id="7" name="object 7" descr=""/>
          <p:cNvSpPr/>
          <p:nvPr/>
        </p:nvSpPr>
        <p:spPr>
          <a:xfrm>
            <a:off x="5144261" y="7451597"/>
            <a:ext cx="600710" cy="262255"/>
          </a:xfrm>
          <a:custGeom>
            <a:avLst/>
            <a:gdLst/>
            <a:ahLst/>
            <a:cxnLst/>
            <a:rect l="l" t="t" r="r" b="b"/>
            <a:pathLst>
              <a:path w="600710" h="262254">
                <a:moveTo>
                  <a:pt x="0" y="43688"/>
                </a:moveTo>
                <a:lnTo>
                  <a:pt x="3432" y="26681"/>
                </a:lnTo>
                <a:lnTo>
                  <a:pt x="12795" y="12795"/>
                </a:lnTo>
                <a:lnTo>
                  <a:pt x="26681" y="3432"/>
                </a:lnTo>
                <a:lnTo>
                  <a:pt x="43687" y="0"/>
                </a:lnTo>
                <a:lnTo>
                  <a:pt x="556767" y="0"/>
                </a:lnTo>
                <a:lnTo>
                  <a:pt x="573774" y="3432"/>
                </a:lnTo>
                <a:lnTo>
                  <a:pt x="587660" y="12795"/>
                </a:lnTo>
                <a:lnTo>
                  <a:pt x="597023" y="26681"/>
                </a:lnTo>
                <a:lnTo>
                  <a:pt x="600455" y="43688"/>
                </a:lnTo>
                <a:lnTo>
                  <a:pt x="600455" y="218440"/>
                </a:lnTo>
                <a:lnTo>
                  <a:pt x="597023" y="235446"/>
                </a:lnTo>
                <a:lnTo>
                  <a:pt x="587660" y="249332"/>
                </a:lnTo>
                <a:lnTo>
                  <a:pt x="573774" y="258695"/>
                </a:lnTo>
                <a:lnTo>
                  <a:pt x="556767" y="262128"/>
                </a:lnTo>
                <a:lnTo>
                  <a:pt x="43687" y="262128"/>
                </a:lnTo>
                <a:lnTo>
                  <a:pt x="26681" y="258695"/>
                </a:lnTo>
                <a:lnTo>
                  <a:pt x="12795" y="249332"/>
                </a:lnTo>
                <a:lnTo>
                  <a:pt x="3432" y="235446"/>
                </a:lnTo>
                <a:lnTo>
                  <a:pt x="0" y="218440"/>
                </a:lnTo>
                <a:lnTo>
                  <a:pt x="0" y="43688"/>
                </a:lnTo>
                <a:close/>
              </a:path>
            </a:pathLst>
          </a:custGeom>
          <a:ln w="19049">
            <a:solidFill>
              <a:srgbClr val="FF0000"/>
            </a:solidFill>
          </a:ln>
        </p:spPr>
        <p:txBody>
          <a:bodyPr wrap="square" lIns="0" tIns="0" rIns="0" bIns="0" rtlCol="0"/>
          <a:lstStyle/>
          <a:p/>
        </p:txBody>
      </p:sp>
      <p:pic>
        <p:nvPicPr>
          <p:cNvPr id="8" name="object 8" descr=""/>
          <p:cNvPicPr/>
          <p:nvPr/>
        </p:nvPicPr>
        <p:blipFill>
          <a:blip r:embed="rId4" cstate="print"/>
          <a:stretch>
            <a:fillRect/>
          </a:stretch>
        </p:blipFill>
        <p:spPr>
          <a:xfrm>
            <a:off x="1624583" y="1728215"/>
            <a:ext cx="4314444" cy="228600"/>
          </a:xfrm>
          <a:prstGeom prst="rect">
            <a:avLst/>
          </a:prstGeom>
        </p:spPr>
      </p:pic>
      <p:pic>
        <p:nvPicPr>
          <p:cNvPr id="9" name="object 9" descr=""/>
          <p:cNvPicPr/>
          <p:nvPr/>
        </p:nvPicPr>
        <p:blipFill>
          <a:blip r:embed="rId4" cstate="print"/>
          <a:stretch>
            <a:fillRect/>
          </a:stretch>
        </p:blipFill>
        <p:spPr>
          <a:xfrm>
            <a:off x="1624583" y="5658611"/>
            <a:ext cx="4314444" cy="230124"/>
          </a:xfrm>
          <a:prstGeom prst="rect">
            <a:avLst/>
          </a:prstGeom>
        </p:spPr>
      </p:pic>
      <p:sp>
        <p:nvSpPr>
          <p:cNvPr id="10" name="object 10" descr=""/>
          <p:cNvSpPr txBox="1">
            <a:spLocks noGrp="1"/>
          </p:cNvSpPr>
          <p:nvPr>
            <p:ph type="sldNum" idx="7" sz="quarter"/>
          </p:nvPr>
        </p:nvSpPr>
        <p:spPr>
          <a:prstGeom prst="rect"/>
        </p:spPr>
        <p:txBody>
          <a:bodyPr wrap="square" lIns="0" tIns="10160" rIns="0" bIns="0" rtlCol="0" vert="horz">
            <a:spAutoFit/>
          </a:bodyPr>
          <a:lstStyle/>
          <a:p>
            <a:pPr marL="38100">
              <a:lnSpc>
                <a:spcPct val="100000"/>
              </a:lnSpc>
              <a:spcBef>
                <a:spcPts val="80"/>
              </a:spcBef>
            </a:pPr>
            <a:r>
              <a:rPr dirty="0" spc="-25"/>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honda</dc:creator>
  <dc:title>チェックアイDX_簡易マニュアル</dc:title>
  <dcterms:created xsi:type="dcterms:W3CDTF">2024-11-20T01:42:21Z</dcterms:created>
  <dcterms:modified xsi:type="dcterms:W3CDTF">2024-11-20T01:42:21Z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2023-07-05T00:00:00Z</vt:filetime>
  </property>
  <property fmtid="{D5CDD505-2E9C-101B-9397-08002B2CF9AE}" pid="3" name="Creator">
    <vt:lpwstr>Microsoft® PowerPoint® for Microsoft 365</vt:lpwstr>
  </property>
  <property fmtid="{D5CDD505-2E9C-101B-9397-08002B2CF9AE}" pid="4" name="LastSaved">
    <vt:filetime>2024-11-20T00:00:00Z</vt:filetime>
  </property>
  <property fmtid="{D5CDD505-2E9C-101B-9397-08002B2CF9AE}" pid="5" name="Producer">
    <vt:lpwstr>Microsoft® PowerPoint® for Microsoft 365</vt:lpwstr>
  </property>
</Properties>
</file>