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docProps/app.xml" ContentType="application/vnd.openxmlformats-officedocument.extended-properties+xml"/>
  <Override PartName="/docProps/core.xml" ContentType="application/vnd.openxmlformats-package.core-propertie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s/slide1.xml" ContentType="application/vnd.openxmlformats-officedocument.presentationml.slide+xml"/>
  <Default Extension="jpg" ContentType="image/jpg"/>
  <Default Extension="png" ContentType="image/png"/>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Lst>
  <p:sldSz cx="7556500" cy="10693400"/>
  <p:notesSz cx="7556500" cy="10693400"/>
  <p:defaultTextStyle>
    <a:defPPr>
      <a:defRPr kern="0"/>
    </a:def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viewProps" Target="viewProps.xml"/><Relationship Id="rId4" Type="http://schemas.openxmlformats.org/officeDocument/2006/relationships/presProps" Target="presProps.xml"/><Relationship Id="rId5" Type="http://schemas.openxmlformats.org/officeDocument/2006/relationships/tableStyles" Target="tableStyles.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slide" Target="slides/slide91.xml"/><Relationship Id="rId97" Type="http://schemas.openxmlformats.org/officeDocument/2006/relationships/slide" Target="slides/slide92.xml"/><Relationship Id="rId98" Type="http://schemas.openxmlformats.org/officeDocument/2006/relationships/slide" Target="slides/slide9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314954"/>
            <a:ext cx="6428422" cy="2245614"/>
          </a:xfrm>
          <a:prstGeom prst="rect">
            <a:avLst/>
          </a:prstGeom>
        </p:spPr>
        <p:txBody>
          <a:bodyPr wrap="square" lIns="0" tIns="0" rIns="0" bIns="0">
            <a:spAutoFit/>
          </a:bodyPr>
          <a:lstStyle>
            <a:lvl1pPr>
              <a:defRPr sz="2600" b="0" i="0">
                <a:solidFill>
                  <a:schemeClr val="tx1"/>
                </a:solidFill>
                <a:latin typeface="MS Gothic"/>
                <a:cs typeface="MS Gothic"/>
              </a:defRPr>
            </a:lvl1pPr>
          </a:lstStyle>
          <a:p/>
        </p:txBody>
      </p:sp>
      <p:sp>
        <p:nvSpPr>
          <p:cNvPr id="3" name="Holder 3"/>
          <p:cNvSpPr>
            <a:spLocks noGrp="1"/>
          </p:cNvSpPr>
          <p:nvPr>
            <p:ph type="subTitle" idx="4"/>
          </p:nvPr>
        </p:nvSpPr>
        <p:spPr>
          <a:xfrm>
            <a:off x="1134427" y="5988304"/>
            <a:ext cx="5293995" cy="2673350"/>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0" i="0">
                <a:solidFill>
                  <a:schemeClr val="tx1"/>
                </a:solidFill>
                <a:latin typeface="MS Gothic"/>
                <a:cs typeface="MS Gothic"/>
              </a:defRPr>
            </a:lvl1pPr>
          </a:lstStyle>
          <a:p/>
        </p:txBody>
      </p:sp>
      <p:sp>
        <p:nvSpPr>
          <p:cNvPr id="3" name="Holder 3"/>
          <p:cNvSpPr>
            <a:spLocks noGrp="1"/>
          </p:cNvSpPr>
          <p:nvPr>
            <p:ph type="body" idx="1"/>
          </p:nvPr>
        </p:nvSpPr>
        <p:spPr/>
        <p:txBody>
          <a:bodyPr lIns="0" tIns="0" rIns="0" bIns="0"/>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0" i="0">
                <a:solidFill>
                  <a:schemeClr val="tx1"/>
                </a:solidFill>
                <a:latin typeface="MS Gothic"/>
                <a:cs typeface="MS Gothic"/>
              </a:defRPr>
            </a:lvl1pPr>
          </a:lstStyle>
          <a:p/>
        </p:txBody>
      </p:sp>
      <p:sp>
        <p:nvSpPr>
          <p:cNvPr id="3" name="Holder 3"/>
          <p:cNvSpPr>
            <a:spLocks noGrp="1"/>
          </p:cNvSpPr>
          <p:nvPr>
            <p:ph idx="2" sz="half"/>
          </p:nvPr>
        </p:nvSpPr>
        <p:spPr>
          <a:xfrm>
            <a:off x="378142" y="2459482"/>
            <a:ext cx="3289839" cy="7057644"/>
          </a:xfrm>
          <a:prstGeom prst="rect">
            <a:avLst/>
          </a:prstGeom>
        </p:spPr>
        <p:txBody>
          <a:bodyPr wrap="square" lIns="0" tIns="0" rIns="0" bIns="0">
            <a:spAutoFit/>
          </a:bodyPr>
          <a:lstStyle>
            <a:lvl1pPr>
              <a:defRPr/>
            </a:lvl1pPr>
          </a:lstStyle>
          <a:p/>
        </p:txBody>
      </p:sp>
      <p:sp>
        <p:nvSpPr>
          <p:cNvPr id="4" name="Holder 4"/>
          <p:cNvSpPr>
            <a:spLocks noGrp="1"/>
          </p:cNvSpPr>
          <p:nvPr>
            <p:ph idx="3" sz="half"/>
          </p:nvPr>
        </p:nvSpPr>
        <p:spPr>
          <a:xfrm>
            <a:off x="3894867" y="2459482"/>
            <a:ext cx="3289839" cy="7057644"/>
          </a:xfrm>
          <a:prstGeom prst="rect">
            <a:avLst/>
          </a:prstGeom>
        </p:spPr>
        <p:txBody>
          <a:bodyPr wrap="square" lIns="0" tIns="0" rIns="0" bIns="0">
            <a:spAutoFit/>
          </a:bodyPr>
          <a:lstStyle>
            <a:lvl1pPr>
              <a:defRPr/>
            </a:lvl1pPr>
          </a:lstStyle>
          <a:p/>
        </p:txBody>
      </p:sp>
      <p:sp>
        <p:nvSpPr>
          <p:cNvPr id="5" name="Holder 5"/>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7" name="Holder 7"/>
          <p:cNvSpPr>
            <a:spLocks noGrp="1"/>
          </p:cNvSpPr>
          <p:nvPr>
            <p:ph type="sldNum" idx="7" sz="quarter"/>
          </p:nvPr>
        </p:nvSpPr>
        <p:spPr/>
        <p:txBody>
          <a:bodyPr lIns="0" tIns="0" rIns="0" bIns="0"/>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0" i="0">
                <a:solidFill>
                  <a:schemeClr val="tx1"/>
                </a:solidFill>
                <a:latin typeface="MS Gothic"/>
                <a:cs typeface="MS Gothic"/>
              </a:defRPr>
            </a:lvl1pPr>
          </a:lstStyle>
          <a:p/>
        </p:txBody>
      </p:sp>
      <p:sp>
        <p:nvSpPr>
          <p:cNvPr id="3" name="Holder 3"/>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5" name="Holder 5"/>
          <p:cNvSpPr>
            <a:spLocks noGrp="1"/>
          </p:cNvSpPr>
          <p:nvPr>
            <p:ph type="sldNum" idx="7" sz="quarter"/>
          </p:nvPr>
        </p:nvSpPr>
        <p:spPr/>
        <p:txBody>
          <a:bodyPr lIns="0" tIns="0" rIns="0" bIns="0"/>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obj">
  <p:cSld name="Blank">
    <p:spTree>
      <p:nvGrpSpPr>
        <p:cNvPr id="1" name=""/>
        <p:cNvGrpSpPr/>
        <p:nvPr/>
      </p:nvGrpSpPr>
      <p:grpSpPr>
        <a:xfrm>
          <a:off x="0" y="0"/>
          <a:ext cx="0" cy="0"/>
          <a:chOff x="0" y="0"/>
          <a:chExt cx="0" cy="0"/>
        </a:xfrm>
      </p:grpSpPr>
      <p:sp>
        <p:nvSpPr>
          <p:cNvPr id="2" name="Holder 2"/>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4" name="Holder 4"/>
          <p:cNvSpPr>
            <a:spLocks noGrp="1"/>
          </p:cNvSpPr>
          <p:nvPr>
            <p:ph type="sldNum" idx="7" sz="quarter"/>
          </p:nvPr>
        </p:nvSpPr>
        <p:spPr/>
        <p:txBody>
          <a:bodyPr lIns="0" tIns="0" rIns="0" bIns="0"/>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564383" y="912063"/>
            <a:ext cx="2339975" cy="422909"/>
          </a:xfrm>
          <a:prstGeom prst="rect">
            <a:avLst/>
          </a:prstGeom>
        </p:spPr>
        <p:txBody>
          <a:bodyPr wrap="square" lIns="0" tIns="0" rIns="0" bIns="0">
            <a:spAutoFit/>
          </a:bodyPr>
          <a:lstStyle>
            <a:lvl1pPr>
              <a:defRPr sz="2600" b="0" i="0">
                <a:solidFill>
                  <a:schemeClr val="tx1"/>
                </a:solidFill>
                <a:latin typeface="MS Gothic"/>
                <a:cs typeface="MS Gothic"/>
              </a:defRPr>
            </a:lvl1pPr>
          </a:lstStyle>
          <a:p/>
        </p:txBody>
      </p:sp>
      <p:sp>
        <p:nvSpPr>
          <p:cNvPr id="3" name="Holder 3"/>
          <p:cNvSpPr>
            <a:spLocks noGrp="1"/>
          </p:cNvSpPr>
          <p:nvPr>
            <p:ph type="body" idx="1"/>
          </p:nvPr>
        </p:nvSpPr>
        <p:spPr>
          <a:xfrm>
            <a:off x="378142" y="2459482"/>
            <a:ext cx="6806565" cy="7057644"/>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a:xfrm>
            <a:off x="2571369" y="9944862"/>
            <a:ext cx="2420112" cy="53467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idx="6" sz="half"/>
          </p:nvPr>
        </p:nvSpPr>
        <p:spPr>
          <a:xfrm>
            <a:off x="378142" y="9944862"/>
            <a:ext cx="1739455"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a:xfrm>
            <a:off x="6771385" y="10106012"/>
            <a:ext cx="229234" cy="177800"/>
          </a:xfrm>
          <a:prstGeom prst="rect">
            <a:avLst/>
          </a:prstGeom>
        </p:spPr>
        <p:txBody>
          <a:bodyPr wrap="square" lIns="0" tIns="0" rIns="0" bIns="0">
            <a:spAutoFit/>
          </a:bodyPr>
          <a:lstStyle>
            <a:lvl1pPr>
              <a:defRPr sz="1000" b="0" i="0">
                <a:solidFill>
                  <a:srgbClr val="888888"/>
                </a:solidFill>
                <a:latin typeface="Century"/>
                <a:cs typeface="Century"/>
              </a:defRPr>
            </a:lvl1pPr>
          </a:lstStyle>
          <a:p>
            <a:pPr marL="38100">
              <a:lnSpc>
                <a:spcPct val="100000"/>
              </a:lnSpc>
              <a:spcBef>
                <a:spcPts val="80"/>
              </a:spcBef>
            </a:pPr>
            <a:fld id="{81D60167-4931-47E6-BA6A-407CBD079E47}" type="slidenum">
              <a:rPr dirty="0" spc="-25"/>
              <a:t>#</a:t>
            </a:fld>
          </a:p>
        </p:txBody>
      </p:sp>
    </p:spTree>
  </p:cSld>
  <p:clrMap folHlink="folHlink" hlink="hlink" accent1="accent1" accent2="accent2" accent3="accent3" accent4="accent4" accent5="accent5" accent6="accent6" tx2="dk2" bg2="lt2" tx1="dk1" bg1="lt1"/>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6.jpg"/><Relationship Id="rId3" Type="http://schemas.openxmlformats.org/officeDocument/2006/relationships/image" Target="../media/image37.jpg"/><Relationship Id="rId4" Type="http://schemas.openxmlformats.org/officeDocument/2006/relationships/image" Target="../media/image3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8.jpg"/><Relationship Id="rId3" Type="http://schemas.openxmlformats.org/officeDocument/2006/relationships/image" Target="../media/image39.jpg"/><Relationship Id="rId4" Type="http://schemas.openxmlformats.org/officeDocument/2006/relationships/image" Target="../media/image40.jpg"/><Relationship Id="rId5" Type="http://schemas.openxmlformats.org/officeDocument/2006/relationships/image" Target="../media/image41.jpg"/><Relationship Id="rId6" Type="http://schemas.openxmlformats.org/officeDocument/2006/relationships/image" Target="../media/image4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3.jpg"/><Relationship Id="rId3" Type="http://schemas.openxmlformats.org/officeDocument/2006/relationships/image" Target="../media/image28.jpg"/><Relationship Id="rId4" Type="http://schemas.openxmlformats.org/officeDocument/2006/relationships/image" Target="../media/image18.jpg"/><Relationship Id="rId5" Type="http://schemas.openxmlformats.org/officeDocument/2006/relationships/image" Target="../media/image29.png"/><Relationship Id="rId6"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4.jpg"/><Relationship Id="rId3" Type="http://schemas.openxmlformats.org/officeDocument/2006/relationships/image" Target="../media/image3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5.jpg"/><Relationship Id="rId3" Type="http://schemas.openxmlformats.org/officeDocument/2006/relationships/image" Target="../media/image46.jp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3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9.jpg"/><Relationship Id="rId3" Type="http://schemas.openxmlformats.org/officeDocument/2006/relationships/image" Target="../media/image48.pn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0.jpg"/><Relationship Id="rId3" Type="http://schemas.openxmlformats.org/officeDocument/2006/relationships/image" Target="../media/image51.jpg"/><Relationship Id="rId4" Type="http://schemas.openxmlformats.org/officeDocument/2006/relationships/image" Target="../media/image31.jpg"/><Relationship Id="rId5" Type="http://schemas.openxmlformats.org/officeDocument/2006/relationships/image" Target="../media/image30.png"/><Relationship Id="rId6" Type="http://schemas.openxmlformats.org/officeDocument/2006/relationships/image" Target="../media/image52.png"/><Relationship Id="rId7"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4.jpg"/><Relationship Id="rId3" Type="http://schemas.openxmlformats.org/officeDocument/2006/relationships/image" Target="../media/image55.jpg"/><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6.jpg"/><Relationship Id="rId3" Type="http://schemas.openxmlformats.org/officeDocument/2006/relationships/image" Target="../media/image57.jpg"/><Relationship Id="rId4" Type="http://schemas.openxmlformats.org/officeDocument/2006/relationships/image" Target="../media/image31.jpg"/><Relationship Id="rId5" Type="http://schemas.openxmlformats.org/officeDocument/2006/relationships/image" Target="../media/image58.png"/><Relationship Id="rId6"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9.jpg"/><Relationship Id="rId3" Type="http://schemas.openxmlformats.org/officeDocument/2006/relationships/image" Target="../media/image31.jpg"/><Relationship Id="rId4" Type="http://schemas.openxmlformats.org/officeDocument/2006/relationships/image" Target="../media/image6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jpg"/><Relationship Id="rId3" Type="http://schemas.openxmlformats.org/officeDocument/2006/relationships/image" Target="../media/image6.jpg"/><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1.jpg"/><Relationship Id="rId3" Type="http://schemas.openxmlformats.org/officeDocument/2006/relationships/image" Target="../media/image62.jpg"/><Relationship Id="rId4" Type="http://schemas.openxmlformats.org/officeDocument/2006/relationships/image" Target="../media/image63.jpg"/><Relationship Id="rId5" Type="http://schemas.openxmlformats.org/officeDocument/2006/relationships/image" Target="../media/image3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4.jpg"/><Relationship Id="rId3" Type="http://schemas.openxmlformats.org/officeDocument/2006/relationships/image" Target="../media/image31.jpg"/><Relationship Id="rId4" Type="http://schemas.openxmlformats.org/officeDocument/2006/relationships/image" Target="../media/image65.jpg"/><Relationship Id="rId5" Type="http://schemas.openxmlformats.org/officeDocument/2006/relationships/image" Target="../media/image6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7.jpg"/><Relationship Id="rId3" Type="http://schemas.openxmlformats.org/officeDocument/2006/relationships/image" Target="../media/image31.jpg"/><Relationship Id="rId4" Type="http://schemas.openxmlformats.org/officeDocument/2006/relationships/image" Target="../media/image6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9.jpg"/><Relationship Id="rId3" Type="http://schemas.openxmlformats.org/officeDocument/2006/relationships/image" Target="../media/image43.jpg"/><Relationship Id="rId4" Type="http://schemas.openxmlformats.org/officeDocument/2006/relationships/image" Target="../media/image18.jpg"/><Relationship Id="rId5" Type="http://schemas.openxmlformats.org/officeDocument/2006/relationships/image" Target="../media/image70.png"/><Relationship Id="rId6" Type="http://schemas.openxmlformats.org/officeDocument/2006/relationships/image" Target="../media/image20.jpg"/><Relationship Id="rId7" Type="http://schemas.openxmlformats.org/officeDocument/2006/relationships/image" Target="../media/image3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1.jpg"/><Relationship Id="rId3" Type="http://schemas.openxmlformats.org/officeDocument/2006/relationships/image" Target="../media/image72.jpg"/><Relationship Id="rId4" Type="http://schemas.openxmlformats.org/officeDocument/2006/relationships/image" Target="../media/image73.png"/><Relationship Id="rId5" Type="http://schemas.openxmlformats.org/officeDocument/2006/relationships/image" Target="../media/image18.jpg"/><Relationship Id="rId6"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4.jpg"/><Relationship Id="rId3" Type="http://schemas.openxmlformats.org/officeDocument/2006/relationships/image" Target="../media/image75.png"/><Relationship Id="rId4" Type="http://schemas.openxmlformats.org/officeDocument/2006/relationships/image" Target="../media/image18.jpg"/><Relationship Id="rId5" Type="http://schemas.openxmlformats.org/officeDocument/2006/relationships/image" Target="../media/image76.png"/><Relationship Id="rId6" Type="http://schemas.openxmlformats.org/officeDocument/2006/relationships/image" Target="../media/image29.png"/><Relationship Id="rId7" Type="http://schemas.openxmlformats.org/officeDocument/2006/relationships/image" Target="../media/image20.jpg"/><Relationship Id="rId8" Type="http://schemas.openxmlformats.org/officeDocument/2006/relationships/image" Target="../media/image7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8.jpg"/><Relationship Id="rId3" Type="http://schemas.openxmlformats.org/officeDocument/2006/relationships/image" Target="../media/image79.jpg"/><Relationship Id="rId4" Type="http://schemas.openxmlformats.org/officeDocument/2006/relationships/image" Target="../media/image18.jpg"/><Relationship Id="rId5" Type="http://schemas.openxmlformats.org/officeDocument/2006/relationships/image" Target="../media/image80.png"/><Relationship Id="rId6" Type="http://schemas.openxmlformats.org/officeDocument/2006/relationships/image" Target="../media/image70.png"/><Relationship Id="rId7" Type="http://schemas.openxmlformats.org/officeDocument/2006/relationships/image" Target="../media/image29.png"/><Relationship Id="rId8" Type="http://schemas.openxmlformats.org/officeDocument/2006/relationships/image" Target="../media/image2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1.jpg"/><Relationship Id="rId3" Type="http://schemas.openxmlformats.org/officeDocument/2006/relationships/image" Target="../media/image82.png"/><Relationship Id="rId4" Type="http://schemas.openxmlformats.org/officeDocument/2006/relationships/image" Target="../media/image3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3.jpg"/><Relationship Id="rId3" Type="http://schemas.openxmlformats.org/officeDocument/2006/relationships/image" Target="../media/image84.png"/><Relationship Id="rId4" Type="http://schemas.openxmlformats.org/officeDocument/2006/relationships/image" Target="../media/image85.jpg"/><Relationship Id="rId5" Type="http://schemas.openxmlformats.org/officeDocument/2006/relationships/image" Target="../media/image3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6.jpg"/><Relationship Id="rId3" Type="http://schemas.openxmlformats.org/officeDocument/2006/relationships/image" Target="../media/image87.jpg"/><Relationship Id="rId4" Type="http://schemas.openxmlformats.org/officeDocument/2006/relationships/image" Target="../media/image88.png"/><Relationship Id="rId5" Type="http://schemas.openxmlformats.org/officeDocument/2006/relationships/image" Target="../media/image31.jpg"/><Relationship Id="rId6" Type="http://schemas.openxmlformats.org/officeDocument/2006/relationships/image" Target="../media/image8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 Id="rId3" Type="http://schemas.openxmlformats.org/officeDocument/2006/relationships/image" Target="../media/image9.jpg"/><Relationship Id="rId4" Type="http://schemas.openxmlformats.org/officeDocument/2006/relationships/image" Target="../media/image10.png"/><Relationship Id="rId5" Type="http://schemas.openxmlformats.org/officeDocument/2006/relationships/image" Target="../media/image11.jpg"/><Relationship Id="rId6" Type="http://schemas.openxmlformats.org/officeDocument/2006/relationships/image" Target="../media/image12.png"/><Relationship Id="rId7" Type="http://schemas.openxmlformats.org/officeDocument/2006/relationships/image" Target="../media/image1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0.jpg"/><Relationship Id="rId3" Type="http://schemas.openxmlformats.org/officeDocument/2006/relationships/image" Target="../media/image91.jpg"/><Relationship Id="rId4" Type="http://schemas.openxmlformats.org/officeDocument/2006/relationships/image" Target="../media/image92.png"/><Relationship Id="rId5" Type="http://schemas.openxmlformats.org/officeDocument/2006/relationships/image" Target="../media/image31.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3.jpg"/><Relationship Id="rId3" Type="http://schemas.openxmlformats.org/officeDocument/2006/relationships/image" Target="../media/image94.jpg"/><Relationship Id="rId4" Type="http://schemas.openxmlformats.org/officeDocument/2006/relationships/image" Target="../media/image95.jpg"/><Relationship Id="rId5" Type="http://schemas.openxmlformats.org/officeDocument/2006/relationships/image" Target="../media/image3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6.jpg"/><Relationship Id="rId3" Type="http://schemas.openxmlformats.org/officeDocument/2006/relationships/image" Target="../media/image97.jpg"/><Relationship Id="rId4" Type="http://schemas.openxmlformats.org/officeDocument/2006/relationships/image" Target="../media/image3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8.jpg"/><Relationship Id="rId3" Type="http://schemas.openxmlformats.org/officeDocument/2006/relationships/hyperlink" Target="https://www.mhlw.go.jp/content/12400000/000678301.xlsx" TargetMode="External"/><Relationship Id="rId4" Type="http://schemas.openxmlformats.org/officeDocument/2006/relationships/image" Target="../media/image3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9.jpg"/><Relationship Id="rId3" Type="http://schemas.openxmlformats.org/officeDocument/2006/relationships/image" Target="../media/image100.jpg"/><Relationship Id="rId4" Type="http://schemas.openxmlformats.org/officeDocument/2006/relationships/image" Target="../media/image18.jpg"/><Relationship Id="rId5" Type="http://schemas.openxmlformats.org/officeDocument/2006/relationships/image" Target="../media/image29.png"/><Relationship Id="rId6" Type="http://schemas.openxmlformats.org/officeDocument/2006/relationships/image" Target="../media/image2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1.jpg"/><Relationship Id="rId3" Type="http://schemas.openxmlformats.org/officeDocument/2006/relationships/image" Target="../media/image102.jpg"/><Relationship Id="rId4" Type="http://schemas.openxmlformats.org/officeDocument/2006/relationships/image" Target="../media/image103.jpg"/><Relationship Id="rId5" Type="http://schemas.openxmlformats.org/officeDocument/2006/relationships/image" Target="../media/image80.png"/><Relationship Id="rId6" Type="http://schemas.openxmlformats.org/officeDocument/2006/relationships/image" Target="../media/image1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4.jpg"/><Relationship Id="rId3" Type="http://schemas.openxmlformats.org/officeDocument/2006/relationships/image" Target="../media/image105.jpg"/><Relationship Id="rId4" Type="http://schemas.openxmlformats.org/officeDocument/2006/relationships/image" Target="../media/image18.jpg"/><Relationship Id="rId5" Type="http://schemas.openxmlformats.org/officeDocument/2006/relationships/image" Target="../media/image2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6.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10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8.jpg"/><Relationship Id="rId3" Type="http://schemas.openxmlformats.org/officeDocument/2006/relationships/image" Target="../media/image18.jpg"/><Relationship Id="rId4" Type="http://schemas.openxmlformats.org/officeDocument/2006/relationships/image" Target="../media/image70.png"/><Relationship Id="rId5" Type="http://schemas.openxmlformats.org/officeDocument/2006/relationships/image" Target="../media/image20.jpg"/><Relationship Id="rId6" Type="http://schemas.openxmlformats.org/officeDocument/2006/relationships/image" Target="../media/image109.jpg"/><Relationship Id="rId7" Type="http://schemas.openxmlformats.org/officeDocument/2006/relationships/image" Target="../media/image1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1.jpg"/><Relationship Id="rId3" Type="http://schemas.openxmlformats.org/officeDocument/2006/relationships/image" Target="../media/image112.jpg"/><Relationship Id="rId4" Type="http://schemas.openxmlformats.org/officeDocument/2006/relationships/image" Target="../media/image18.jpg"/><Relationship Id="rId5" Type="http://schemas.openxmlformats.org/officeDocument/2006/relationships/image" Target="../media/image70.png"/><Relationship Id="rId6" Type="http://schemas.openxmlformats.org/officeDocument/2006/relationships/image" Target="../media/image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jpg"/><Relationship Id="rId3" Type="http://schemas.openxmlformats.org/officeDocument/2006/relationships/image" Target="../media/image15.jpg"/><Relationship Id="rId4" Type="http://schemas.openxmlformats.org/officeDocument/2006/relationships/image" Target="../media/image16.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3.jpg"/><Relationship Id="rId3" Type="http://schemas.openxmlformats.org/officeDocument/2006/relationships/image" Target="../media/image18.jpg"/><Relationship Id="rId4" Type="http://schemas.openxmlformats.org/officeDocument/2006/relationships/image" Target="../media/image29.png"/><Relationship Id="rId5" Type="http://schemas.openxmlformats.org/officeDocument/2006/relationships/image" Target="../media/image114.jpg"/><Relationship Id="rId6" Type="http://schemas.openxmlformats.org/officeDocument/2006/relationships/image" Target="../media/image11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6.jpg"/><Relationship Id="rId3" Type="http://schemas.openxmlformats.org/officeDocument/2006/relationships/image" Target="../media/image117.jpg"/><Relationship Id="rId4" Type="http://schemas.openxmlformats.org/officeDocument/2006/relationships/image" Target="../media/image18.jpg"/><Relationship Id="rId5" Type="http://schemas.openxmlformats.org/officeDocument/2006/relationships/image" Target="../media/image20.jpg"/><Relationship Id="rId6" Type="http://schemas.openxmlformats.org/officeDocument/2006/relationships/image" Target="../media/image118.png"/><Relationship Id="rId7" Type="http://schemas.openxmlformats.org/officeDocument/2006/relationships/image" Target="../media/image119.png"/><Relationship Id="rId8" Type="http://schemas.openxmlformats.org/officeDocument/2006/relationships/image" Target="../media/image120.png"/><Relationship Id="rId9" Type="http://schemas.openxmlformats.org/officeDocument/2006/relationships/image" Target="../media/image12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2.jpg"/><Relationship Id="rId3" Type="http://schemas.openxmlformats.org/officeDocument/2006/relationships/image" Target="../media/image123.png"/><Relationship Id="rId4" Type="http://schemas.openxmlformats.org/officeDocument/2006/relationships/image" Target="../media/image18.jpg"/><Relationship Id="rId5" Type="http://schemas.openxmlformats.org/officeDocument/2006/relationships/image" Target="../media/image124.jpg"/><Relationship Id="rId6" Type="http://schemas.openxmlformats.org/officeDocument/2006/relationships/image" Target="../media/image125.jpg"/><Relationship Id="rId7" Type="http://schemas.openxmlformats.org/officeDocument/2006/relationships/image" Target="../media/image7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6.jpg"/><Relationship Id="rId3" Type="http://schemas.openxmlformats.org/officeDocument/2006/relationships/image" Target="../media/image127.jpg"/><Relationship Id="rId4" Type="http://schemas.openxmlformats.org/officeDocument/2006/relationships/image" Target="../media/image128.png"/><Relationship Id="rId5" Type="http://schemas.openxmlformats.org/officeDocument/2006/relationships/image" Target="../media/image129.png"/><Relationship Id="rId6" Type="http://schemas.openxmlformats.org/officeDocument/2006/relationships/image" Target="../media/image18.jpg"/><Relationship Id="rId7" Type="http://schemas.openxmlformats.org/officeDocument/2006/relationships/image" Target="../media/image2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0.jpg"/><Relationship Id="rId3" Type="http://schemas.openxmlformats.org/officeDocument/2006/relationships/image" Target="../media/image131.png"/><Relationship Id="rId4" Type="http://schemas.openxmlformats.org/officeDocument/2006/relationships/image" Target="../media/image20.jpg"/><Relationship Id="rId5" Type="http://schemas.openxmlformats.org/officeDocument/2006/relationships/image" Target="../media/image132.png"/><Relationship Id="rId6" Type="http://schemas.openxmlformats.org/officeDocument/2006/relationships/image" Target="../media/image1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3.jpg"/><Relationship Id="rId3" Type="http://schemas.openxmlformats.org/officeDocument/2006/relationships/image" Target="../media/image134.png"/><Relationship Id="rId4" Type="http://schemas.openxmlformats.org/officeDocument/2006/relationships/image" Target="../media/image18.jpg"/><Relationship Id="rId5" Type="http://schemas.openxmlformats.org/officeDocument/2006/relationships/image" Target="../media/image20.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5.jpg"/><Relationship Id="rId3" Type="http://schemas.openxmlformats.org/officeDocument/2006/relationships/image" Target="../media/image136.jpg"/><Relationship Id="rId4" Type="http://schemas.openxmlformats.org/officeDocument/2006/relationships/image" Target="../media/image18.jpg"/><Relationship Id="rId5" Type="http://schemas.openxmlformats.org/officeDocument/2006/relationships/image" Target="../media/image20.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7.jpg"/><Relationship Id="rId3" Type="http://schemas.openxmlformats.org/officeDocument/2006/relationships/image" Target="../media/image138.jpg"/><Relationship Id="rId4" Type="http://schemas.openxmlformats.org/officeDocument/2006/relationships/image" Target="../media/image139.png"/><Relationship Id="rId5" Type="http://schemas.openxmlformats.org/officeDocument/2006/relationships/image" Target="../media/image18.jpg"/><Relationship Id="rId6" Type="http://schemas.openxmlformats.org/officeDocument/2006/relationships/image" Target="../media/image20.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0.jpg"/><Relationship Id="rId3" Type="http://schemas.openxmlformats.org/officeDocument/2006/relationships/image" Target="../media/image141.jpg"/><Relationship Id="rId4" Type="http://schemas.openxmlformats.org/officeDocument/2006/relationships/image" Target="../media/image142.png"/><Relationship Id="rId5" Type="http://schemas.openxmlformats.org/officeDocument/2006/relationships/image" Target="../media/image18.jpg"/><Relationship Id="rId6" Type="http://schemas.openxmlformats.org/officeDocument/2006/relationships/image" Target="../media/image2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jpg"/><Relationship Id="rId3" Type="http://schemas.openxmlformats.org/officeDocument/2006/relationships/image" Target="../media/image18.jpg"/><Relationship Id="rId4" Type="http://schemas.openxmlformats.org/officeDocument/2006/relationships/image" Target="../media/image19.jpg"/><Relationship Id="rId5" Type="http://schemas.openxmlformats.org/officeDocument/2006/relationships/image" Target="../media/image20.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3.jpg"/><Relationship Id="rId3" Type="http://schemas.openxmlformats.org/officeDocument/2006/relationships/image" Target="../media/image144.jpg"/><Relationship Id="rId4" Type="http://schemas.openxmlformats.org/officeDocument/2006/relationships/image" Target="../media/image18.jpg"/><Relationship Id="rId5" Type="http://schemas.openxmlformats.org/officeDocument/2006/relationships/image" Target="../media/image20.jpg"/><Relationship Id="rId6" Type="http://schemas.openxmlformats.org/officeDocument/2006/relationships/image" Target="../media/image7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5.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146.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7.jpg"/><Relationship Id="rId3" Type="http://schemas.openxmlformats.org/officeDocument/2006/relationships/image" Target="../media/image148.jpg"/><Relationship Id="rId4" Type="http://schemas.openxmlformats.org/officeDocument/2006/relationships/image" Target="../media/image31.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9.jpg"/><Relationship Id="rId3" Type="http://schemas.openxmlformats.org/officeDocument/2006/relationships/image" Target="../media/image150.jpg"/><Relationship Id="rId4" Type="http://schemas.openxmlformats.org/officeDocument/2006/relationships/image" Target="../media/image151.jpg"/><Relationship Id="rId5" Type="http://schemas.openxmlformats.org/officeDocument/2006/relationships/image" Target="../media/image31.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2.jpg"/><Relationship Id="rId3" Type="http://schemas.openxmlformats.org/officeDocument/2006/relationships/image" Target="../media/image153.jpg"/><Relationship Id="rId4" Type="http://schemas.openxmlformats.org/officeDocument/2006/relationships/image" Target="../media/image154.jpg"/><Relationship Id="rId5" Type="http://schemas.openxmlformats.org/officeDocument/2006/relationships/image" Target="../media/image31.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5.jpg"/><Relationship Id="rId3" Type="http://schemas.openxmlformats.org/officeDocument/2006/relationships/image" Target="../media/image156.jpg"/><Relationship Id="rId4" Type="http://schemas.openxmlformats.org/officeDocument/2006/relationships/image" Target="../media/image31.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7.jpg"/><Relationship Id="rId3" Type="http://schemas.openxmlformats.org/officeDocument/2006/relationships/image" Target="../media/image158.jpg"/><Relationship Id="rId4" Type="http://schemas.openxmlformats.org/officeDocument/2006/relationships/image" Target="../media/image159.jpg"/><Relationship Id="rId5" Type="http://schemas.openxmlformats.org/officeDocument/2006/relationships/image" Target="../media/image31.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0.jpg"/><Relationship Id="rId3" Type="http://schemas.openxmlformats.org/officeDocument/2006/relationships/image" Target="../media/image161.jpg"/><Relationship Id="rId4" Type="http://schemas.openxmlformats.org/officeDocument/2006/relationships/image" Target="../media/image31.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2.jpg"/><Relationship Id="rId3" Type="http://schemas.openxmlformats.org/officeDocument/2006/relationships/image" Target="../media/image163.jpg"/><Relationship Id="rId4" Type="http://schemas.openxmlformats.org/officeDocument/2006/relationships/image" Target="../media/image3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4.jpg"/><Relationship Id="rId3" Type="http://schemas.openxmlformats.org/officeDocument/2006/relationships/image" Target="../media/image165.png"/><Relationship Id="rId4" Type="http://schemas.openxmlformats.org/officeDocument/2006/relationships/image" Target="../media/image166.png"/><Relationship Id="rId5" Type="http://schemas.openxmlformats.org/officeDocument/2006/relationships/image" Target="../media/image31.jpg"/><Relationship Id="rId6" Type="http://schemas.openxmlformats.org/officeDocument/2006/relationships/hyperlink" Target="https://www.ssk.or.jp/seikyushiharai/ssk_cc/ssk_cc_300320/index.html#cms07"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g"/><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png"/><Relationship Id="rId6" Type="http://schemas.openxmlformats.org/officeDocument/2006/relationships/image" Target="../media/image18.jpg"/><Relationship Id="rId7" Type="http://schemas.openxmlformats.org/officeDocument/2006/relationships/image" Target="../media/image25.png"/><Relationship Id="rId8" Type="http://schemas.openxmlformats.org/officeDocument/2006/relationships/image" Target="../media/image2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7.jpg"/><Relationship Id="rId3" Type="http://schemas.openxmlformats.org/officeDocument/2006/relationships/image" Target="../media/image168.jpg"/><Relationship Id="rId4" Type="http://schemas.openxmlformats.org/officeDocument/2006/relationships/image" Target="../media/image31.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9.png"/><Relationship Id="rId3" Type="http://schemas.openxmlformats.org/officeDocument/2006/relationships/image" Target="../media/image170.jpg"/><Relationship Id="rId4" Type="http://schemas.openxmlformats.org/officeDocument/2006/relationships/image" Target="../media/image18.jpg"/><Relationship Id="rId5" Type="http://schemas.openxmlformats.org/officeDocument/2006/relationships/image" Target="../media/image20.jpg"/><Relationship Id="rId6" Type="http://schemas.openxmlformats.org/officeDocument/2006/relationships/image" Target="../media/image171.jpg"/><Relationship Id="rId7" Type="http://schemas.openxmlformats.org/officeDocument/2006/relationships/image" Target="../media/image17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3.jpg"/><Relationship Id="rId3" Type="http://schemas.openxmlformats.org/officeDocument/2006/relationships/image" Target="../media/image18.jpg"/><Relationship Id="rId4" Type="http://schemas.openxmlformats.org/officeDocument/2006/relationships/image" Target="../media/image174.png"/><Relationship Id="rId5" Type="http://schemas.openxmlformats.org/officeDocument/2006/relationships/image" Target="../media/image175.jpg"/><Relationship Id="rId6" Type="http://schemas.openxmlformats.org/officeDocument/2006/relationships/image" Target="../media/image20.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6.jpg"/><Relationship Id="rId3" Type="http://schemas.openxmlformats.org/officeDocument/2006/relationships/image" Target="../media/image177.jpg"/><Relationship Id="rId4" Type="http://schemas.openxmlformats.org/officeDocument/2006/relationships/image" Target="../media/image18.jpg"/><Relationship Id="rId5" Type="http://schemas.openxmlformats.org/officeDocument/2006/relationships/image" Target="../media/image178.jpg"/><Relationship Id="rId6" Type="http://schemas.openxmlformats.org/officeDocument/2006/relationships/image" Target="../media/image179.jpg"/><Relationship Id="rId7" Type="http://schemas.openxmlformats.org/officeDocument/2006/relationships/image" Target="../media/image180.jpg"/><Relationship Id="rId8" Type="http://schemas.openxmlformats.org/officeDocument/2006/relationships/image" Target="../media/image181.jpg"/><Relationship Id="rId9" Type="http://schemas.openxmlformats.org/officeDocument/2006/relationships/image" Target="../media/image182.jpg"/><Relationship Id="rId10" Type="http://schemas.openxmlformats.org/officeDocument/2006/relationships/image" Target="../media/image183.jpg"/><Relationship Id="rId11" Type="http://schemas.openxmlformats.org/officeDocument/2006/relationships/image" Target="../media/image184.jpg"/><Relationship Id="rId12" Type="http://schemas.openxmlformats.org/officeDocument/2006/relationships/image" Target="../media/image20.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5.jpg"/><Relationship Id="rId3" Type="http://schemas.openxmlformats.org/officeDocument/2006/relationships/image" Target="../media/image18.jpg"/><Relationship Id="rId4" Type="http://schemas.openxmlformats.org/officeDocument/2006/relationships/image" Target="../media/image186.jpg"/><Relationship Id="rId5" Type="http://schemas.openxmlformats.org/officeDocument/2006/relationships/image" Target="../media/image187.png"/><Relationship Id="rId6" Type="http://schemas.openxmlformats.org/officeDocument/2006/relationships/image" Target="../media/image188.jpg"/><Relationship Id="rId7" Type="http://schemas.openxmlformats.org/officeDocument/2006/relationships/image" Target="../media/image189.png"/><Relationship Id="rId8" Type="http://schemas.openxmlformats.org/officeDocument/2006/relationships/image" Target="../media/image20.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0.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191.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2.jpg"/><Relationship Id="rId3" Type="http://schemas.openxmlformats.org/officeDocument/2006/relationships/image" Target="../media/image193.jpg"/><Relationship Id="rId4" Type="http://schemas.openxmlformats.org/officeDocument/2006/relationships/image" Target="../media/image80.png"/><Relationship Id="rId5" Type="http://schemas.openxmlformats.org/officeDocument/2006/relationships/image" Target="../media/image189.png"/><Relationship Id="rId6" Type="http://schemas.openxmlformats.org/officeDocument/2006/relationships/image" Target="../media/image18.jpg"/><Relationship Id="rId7" Type="http://schemas.openxmlformats.org/officeDocument/2006/relationships/image" Target="../media/image20.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4.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19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6.jpg"/><Relationship Id="rId3" Type="http://schemas.openxmlformats.org/officeDocument/2006/relationships/image" Target="../media/image197.png"/><Relationship Id="rId4" Type="http://schemas.openxmlformats.org/officeDocument/2006/relationships/image" Target="../media/image18.jpg"/><Relationship Id="rId5" Type="http://schemas.openxmlformats.org/officeDocument/2006/relationships/image" Target="../media/image20.jpg"/><Relationship Id="rId6" Type="http://schemas.openxmlformats.org/officeDocument/2006/relationships/image" Target="../media/image198.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9.jpg"/><Relationship Id="rId3" Type="http://schemas.openxmlformats.org/officeDocument/2006/relationships/image" Target="../media/image18.jpg"/><Relationship Id="rId4" Type="http://schemas.openxmlformats.org/officeDocument/2006/relationships/image" Target="../media/image200.png"/><Relationship Id="rId5" Type="http://schemas.openxmlformats.org/officeDocument/2006/relationships/image" Target="../media/image201.jpg"/><Relationship Id="rId6"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jpg"/><Relationship Id="rId3" Type="http://schemas.openxmlformats.org/officeDocument/2006/relationships/image" Target="../media/image28.jpg"/><Relationship Id="rId4" Type="http://schemas.openxmlformats.org/officeDocument/2006/relationships/image" Target="../media/image18.jpg"/><Relationship Id="rId5" Type="http://schemas.openxmlformats.org/officeDocument/2006/relationships/image" Target="../media/image29.png"/><Relationship Id="rId6" Type="http://schemas.openxmlformats.org/officeDocument/2006/relationships/image" Target="../media/image20.jpg"/><Relationship Id="rId7" Type="http://schemas.openxmlformats.org/officeDocument/2006/relationships/image" Target="../media/image30.png"/><Relationship Id="rId8" Type="http://schemas.openxmlformats.org/officeDocument/2006/relationships/image" Target="../media/image31.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2.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03.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4.jpg"/><Relationship Id="rId3" Type="http://schemas.openxmlformats.org/officeDocument/2006/relationships/image" Target="../media/image205.jpg"/><Relationship Id="rId4"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6.jpg"/><Relationship Id="rId3" Type="http://schemas.openxmlformats.org/officeDocument/2006/relationships/image" Target="../media/image207.jpg"/><Relationship Id="rId4" Type="http://schemas.openxmlformats.org/officeDocument/2006/relationships/image" Target="../media/image31.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8.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09.png"/><Relationship Id="rId6" Type="http://schemas.openxmlformats.org/officeDocument/2006/relationships/image" Target="../media/image210.png"/><Relationship Id="rId7" Type="http://schemas.openxmlformats.org/officeDocument/2006/relationships/image" Target="../media/image21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2.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13.jpg"/><Relationship Id="rId6" Type="http://schemas.openxmlformats.org/officeDocument/2006/relationships/image" Target="../media/image214.png"/><Relationship Id="rId7" Type="http://schemas.openxmlformats.org/officeDocument/2006/relationships/image" Target="../media/image21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6.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17.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8.jpg"/><Relationship Id="rId3" Type="http://schemas.openxmlformats.org/officeDocument/2006/relationships/image" Target="../media/image219.jpg"/><Relationship Id="rId4" Type="http://schemas.openxmlformats.org/officeDocument/2006/relationships/image" Target="../media/image220.jpg"/><Relationship Id="rId5" Type="http://schemas.openxmlformats.org/officeDocument/2006/relationships/image" Target="../media/image18.jpg"/><Relationship Id="rId6" Type="http://schemas.openxmlformats.org/officeDocument/2006/relationships/image" Target="../media/image20.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1.jpg"/><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22.png"/><Relationship Id="rId6" Type="http://schemas.openxmlformats.org/officeDocument/2006/relationships/image" Target="../media/image223.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4.jpg"/><Relationship Id="rId3" Type="http://schemas.openxmlformats.org/officeDocument/2006/relationships/image" Target="../media/image225.jpg"/><Relationship Id="rId4" Type="http://schemas.openxmlformats.org/officeDocument/2006/relationships/image" Target="../media/image18.jpg"/><Relationship Id="rId5" Type="http://schemas.openxmlformats.org/officeDocument/2006/relationships/image" Target="../media/image226.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7.jpg"/><Relationship Id="rId3" Type="http://schemas.openxmlformats.org/officeDocument/2006/relationships/image" Target="../media/image228.jpg"/><Relationship Id="rId4" Type="http://schemas.openxmlformats.org/officeDocument/2006/relationships/image" Target="../media/image18.jpg"/><Relationship Id="rId5" Type="http://schemas.openxmlformats.org/officeDocument/2006/relationships/image" Target="../media/image2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2.png"/><Relationship Id="rId3" Type="http://schemas.openxmlformats.org/officeDocument/2006/relationships/image" Target="../media/image3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0.jpg"/><Relationship Id="rId3" Type="http://schemas.openxmlformats.org/officeDocument/2006/relationships/image" Target="../media/image231.jpg"/><Relationship Id="rId4" Type="http://schemas.openxmlformats.org/officeDocument/2006/relationships/image" Target="../media/image31.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2.jpg"/><Relationship Id="rId3" Type="http://schemas.openxmlformats.org/officeDocument/2006/relationships/image" Target="../media/image233.jpg"/><Relationship Id="rId4" Type="http://schemas.openxmlformats.org/officeDocument/2006/relationships/image" Target="../media/image31.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4.jpg"/><Relationship Id="rId3" Type="http://schemas.openxmlformats.org/officeDocument/2006/relationships/image" Target="../media/image235.jpg"/><Relationship Id="rId4" Type="http://schemas.openxmlformats.org/officeDocument/2006/relationships/image" Target="../media/image236.jpg"/><Relationship Id="rId5" Type="http://schemas.openxmlformats.org/officeDocument/2006/relationships/image" Target="../media/image31.jp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7.jpg"/><Relationship Id="rId3" Type="http://schemas.openxmlformats.org/officeDocument/2006/relationships/image" Target="../media/image238.jpg"/><Relationship Id="rId4" Type="http://schemas.openxmlformats.org/officeDocument/2006/relationships/image" Target="../media/image31.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9.jpg"/><Relationship Id="rId3" Type="http://schemas.openxmlformats.org/officeDocument/2006/relationships/image" Target="../media/image240.jpg"/><Relationship Id="rId4" Type="http://schemas.openxmlformats.org/officeDocument/2006/relationships/image" Target="../media/image241.jpg"/><Relationship Id="rId5" Type="http://schemas.openxmlformats.org/officeDocument/2006/relationships/image" Target="../media/image31.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2.jpg"/><Relationship Id="rId3" Type="http://schemas.openxmlformats.org/officeDocument/2006/relationships/image" Target="../media/image243.jpg"/><Relationship Id="rId4" Type="http://schemas.openxmlformats.org/officeDocument/2006/relationships/image" Target="../media/image31.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4.jpg"/><Relationship Id="rId3" Type="http://schemas.openxmlformats.org/officeDocument/2006/relationships/image" Target="../media/image245.jpg"/><Relationship Id="rId4" Type="http://schemas.openxmlformats.org/officeDocument/2006/relationships/image" Target="../media/image31.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6.jpg"/><Relationship Id="rId3" Type="http://schemas.openxmlformats.org/officeDocument/2006/relationships/image" Target="../media/image247.png"/><Relationship Id="rId4" Type="http://schemas.openxmlformats.org/officeDocument/2006/relationships/image" Target="../media/image248.jpg"/><Relationship Id="rId5" Type="http://schemas.openxmlformats.org/officeDocument/2006/relationships/image" Target="../media/image31.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9.jpg"/><Relationship Id="rId3" Type="http://schemas.openxmlformats.org/officeDocument/2006/relationships/image" Target="../media/image250.jpg"/><Relationship Id="rId4" Type="http://schemas.openxmlformats.org/officeDocument/2006/relationships/image" Target="../media/image251.jpg"/><Relationship Id="rId5" Type="http://schemas.openxmlformats.org/officeDocument/2006/relationships/image" Target="../media/image31.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2.jpg"/><Relationship Id="rId3" Type="http://schemas.openxmlformats.org/officeDocument/2006/relationships/image" Target="../media/image253.jpg"/><Relationship Id="rId4" Type="http://schemas.openxmlformats.org/officeDocument/2006/relationships/image" Target="../media/image254.jpg"/><Relationship Id="rId5" Type="http://schemas.openxmlformats.org/officeDocument/2006/relationships/image" Target="../media/image3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4.jpg"/><Relationship Id="rId3" Type="http://schemas.openxmlformats.org/officeDocument/2006/relationships/image" Target="../media/image35.jpg"/><Relationship Id="rId4" Type="http://schemas.openxmlformats.org/officeDocument/2006/relationships/image" Target="../media/image31.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5.jpg"/><Relationship Id="rId3" Type="http://schemas.openxmlformats.org/officeDocument/2006/relationships/image" Target="../media/image256.jpg"/><Relationship Id="rId4" Type="http://schemas.openxmlformats.org/officeDocument/2006/relationships/image" Target="../media/image257.jpg"/><Relationship Id="rId5" Type="http://schemas.openxmlformats.org/officeDocument/2006/relationships/image" Target="../media/image3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8.jpg"/><Relationship Id="rId3" Type="http://schemas.openxmlformats.org/officeDocument/2006/relationships/image" Target="../media/image259.jpg"/><Relationship Id="rId4" Type="http://schemas.openxmlformats.org/officeDocument/2006/relationships/image" Target="../media/image260.jpg"/><Relationship Id="rId5" Type="http://schemas.openxmlformats.org/officeDocument/2006/relationships/image" Target="../media/image31.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1.jpg"/><Relationship Id="rId3" Type="http://schemas.openxmlformats.org/officeDocument/2006/relationships/image" Target="../media/image262.jpg"/><Relationship Id="rId4" Type="http://schemas.openxmlformats.org/officeDocument/2006/relationships/image" Target="../media/image31.jp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mailto:checkeye-dx@nichiigakkan.co.jp" TargetMode="Externa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4089272" y="2908528"/>
            <a:ext cx="1423035" cy="780415"/>
          </a:xfrm>
          <a:prstGeom prst="rect">
            <a:avLst/>
          </a:prstGeom>
        </p:spPr>
        <p:txBody>
          <a:bodyPr wrap="square" lIns="0" tIns="12065" rIns="0" bIns="0" rtlCol="0" vert="horz">
            <a:spAutoFit/>
          </a:bodyPr>
          <a:lstStyle/>
          <a:p>
            <a:pPr marL="12700" marR="5080">
              <a:lnSpc>
                <a:spcPct val="150100"/>
              </a:lnSpc>
              <a:spcBef>
                <a:spcPts val="95"/>
              </a:spcBef>
            </a:pPr>
            <a:r>
              <a:rPr dirty="0" sz="1100" spc="-20">
                <a:latin typeface="MS Mincho"/>
                <a:cs typeface="MS Mincho"/>
              </a:rPr>
              <a:t>１．複数病名チェック</a:t>
            </a:r>
            <a:r>
              <a:rPr dirty="0" sz="1100" spc="-50">
                <a:latin typeface="MS Mincho"/>
                <a:cs typeface="MS Mincho"/>
              </a:rPr>
              <a:t> </a:t>
            </a:r>
            <a:r>
              <a:rPr dirty="0" sz="1100" spc="-20">
                <a:latin typeface="MS Mincho"/>
                <a:cs typeface="MS Mincho"/>
              </a:rPr>
              <a:t>２．併用薬設定</a:t>
            </a:r>
            <a:r>
              <a:rPr dirty="0" sz="1100" spc="500">
                <a:latin typeface="MS Mincho"/>
                <a:cs typeface="MS Mincho"/>
              </a:rPr>
              <a:t>  </a:t>
            </a:r>
            <a:r>
              <a:rPr dirty="0" sz="1100" spc="-15">
                <a:latin typeface="MS Mincho"/>
                <a:cs typeface="MS Mincho"/>
              </a:rPr>
              <a:t>３．誤判定病名設定</a:t>
            </a:r>
            <a:endParaRPr sz="1100">
              <a:latin typeface="MS Mincho"/>
              <a:cs typeface="MS Mincho"/>
            </a:endParaRPr>
          </a:p>
        </p:txBody>
      </p:sp>
      <p:sp>
        <p:nvSpPr>
          <p:cNvPr id="3" name="object 3" descr=""/>
          <p:cNvSpPr txBox="1"/>
          <p:nvPr/>
        </p:nvSpPr>
        <p:spPr>
          <a:xfrm>
            <a:off x="5625846" y="2908528"/>
            <a:ext cx="584835" cy="780415"/>
          </a:xfrm>
          <a:prstGeom prst="rect">
            <a:avLst/>
          </a:prstGeom>
        </p:spPr>
        <p:txBody>
          <a:bodyPr wrap="square" lIns="0" tIns="96520" rIns="0" bIns="0" rtlCol="0" vert="horz">
            <a:spAutoFit/>
          </a:bodyPr>
          <a:lstStyle/>
          <a:p>
            <a:pPr marL="12700">
              <a:lnSpc>
                <a:spcPct val="100000"/>
              </a:lnSpc>
              <a:spcBef>
                <a:spcPts val="760"/>
              </a:spcBef>
            </a:pPr>
            <a:r>
              <a:rPr dirty="0" sz="1100" spc="-20">
                <a:latin typeface="MS Mincho"/>
                <a:cs typeface="MS Mincho"/>
              </a:rPr>
              <a:t>・・・・</a:t>
            </a:r>
            <a:endParaRPr sz="1100">
              <a:latin typeface="MS Mincho"/>
              <a:cs typeface="MS Mincho"/>
            </a:endParaRPr>
          </a:p>
          <a:p>
            <a:pPr marL="12700">
              <a:lnSpc>
                <a:spcPct val="100000"/>
              </a:lnSpc>
              <a:spcBef>
                <a:spcPts val="660"/>
              </a:spcBef>
            </a:pPr>
            <a:r>
              <a:rPr dirty="0" sz="1100" spc="-20">
                <a:latin typeface="MS Mincho"/>
                <a:cs typeface="MS Mincho"/>
              </a:rPr>
              <a:t>・・・・</a:t>
            </a:r>
            <a:endParaRPr sz="1100">
              <a:latin typeface="MS Mincho"/>
              <a:cs typeface="MS Mincho"/>
            </a:endParaRPr>
          </a:p>
          <a:p>
            <a:pPr marL="12700">
              <a:lnSpc>
                <a:spcPct val="100000"/>
              </a:lnSpc>
              <a:spcBef>
                <a:spcPts val="660"/>
              </a:spcBef>
            </a:pPr>
            <a:r>
              <a:rPr dirty="0" sz="1100" spc="-20">
                <a:latin typeface="MS Mincho"/>
                <a:cs typeface="MS Mincho"/>
              </a:rPr>
              <a:t>・・・・</a:t>
            </a:r>
            <a:endParaRPr sz="1100">
              <a:latin typeface="MS Mincho"/>
              <a:cs typeface="MS Mincho"/>
            </a:endParaRPr>
          </a:p>
        </p:txBody>
      </p:sp>
      <p:sp>
        <p:nvSpPr>
          <p:cNvPr id="4" name="object 4" descr=""/>
          <p:cNvSpPr txBox="1"/>
          <p:nvPr/>
        </p:nvSpPr>
        <p:spPr>
          <a:xfrm>
            <a:off x="3949065" y="3663162"/>
            <a:ext cx="2278380" cy="779780"/>
          </a:xfrm>
          <a:prstGeom prst="rect">
            <a:avLst/>
          </a:prstGeom>
        </p:spPr>
        <p:txBody>
          <a:bodyPr wrap="square" lIns="0" tIns="12700" rIns="0" bIns="0" rtlCol="0" vert="horz">
            <a:spAutoFit/>
          </a:bodyPr>
          <a:lstStyle/>
          <a:p>
            <a:pPr algn="just" marL="12700" marR="5080" indent="153670">
              <a:lnSpc>
                <a:spcPct val="150000"/>
              </a:lnSpc>
              <a:spcBef>
                <a:spcPts val="100"/>
              </a:spcBef>
            </a:pPr>
            <a:r>
              <a:rPr dirty="0" sz="1100" spc="-20">
                <a:latin typeface="MS Mincho"/>
                <a:cs typeface="MS Mincho"/>
              </a:rPr>
              <a:t>４．設定金額にかかわらず点検・</a:t>
            </a:r>
            <a:r>
              <a:rPr dirty="0" sz="1100" spc="-10">
                <a:latin typeface="MS Mincho"/>
                <a:cs typeface="MS Mincho"/>
              </a:rPr>
              <a:t>試行的公開ルールのチェック ・・</a:t>
            </a:r>
            <a:r>
              <a:rPr dirty="0" sz="1100" spc="-20">
                <a:latin typeface="MS Mincho"/>
                <a:cs typeface="MS Mincho"/>
              </a:rPr>
              <a:t>オリジナルチェックリスト・・・・</a:t>
            </a:r>
            <a:endParaRPr sz="1100">
              <a:latin typeface="MS Mincho"/>
              <a:cs typeface="MS Mincho"/>
            </a:endParaRPr>
          </a:p>
        </p:txBody>
      </p:sp>
      <p:sp>
        <p:nvSpPr>
          <p:cNvPr id="5" name="object 5" descr=""/>
          <p:cNvSpPr txBox="1"/>
          <p:nvPr/>
        </p:nvSpPr>
        <p:spPr>
          <a:xfrm>
            <a:off x="6197381" y="1766855"/>
            <a:ext cx="180340" cy="5924550"/>
          </a:xfrm>
          <a:prstGeom prst="rect">
            <a:avLst/>
          </a:prstGeom>
        </p:spPr>
        <p:txBody>
          <a:bodyPr wrap="square" lIns="0" tIns="0" rIns="0" bIns="0" rtlCol="0" vert="horz">
            <a:spAutoFit/>
          </a:bodyPr>
          <a:lstStyle/>
          <a:p>
            <a:pPr marL="40005">
              <a:lnSpc>
                <a:spcPts val="1170"/>
              </a:lnSpc>
            </a:pPr>
            <a:r>
              <a:rPr dirty="0" sz="1100" spc="-50">
                <a:latin typeface="MS Mincho"/>
                <a:cs typeface="MS Mincho"/>
              </a:rPr>
              <a:t>・</a:t>
            </a:r>
            <a:endParaRPr sz="1100">
              <a:latin typeface="MS Mincho"/>
              <a:cs typeface="MS Mincho"/>
            </a:endParaRPr>
          </a:p>
          <a:p>
            <a:pPr marL="40005">
              <a:lnSpc>
                <a:spcPct val="100000"/>
              </a:lnSpc>
              <a:spcBef>
                <a:spcPts val="660"/>
              </a:spcBef>
            </a:pPr>
            <a:r>
              <a:rPr dirty="0" sz="1100" spc="-50">
                <a:latin typeface="MS Mincho"/>
                <a:cs typeface="MS Mincho"/>
              </a:rPr>
              <a:t>・</a:t>
            </a:r>
            <a:endParaRPr sz="1100">
              <a:latin typeface="MS Mincho"/>
              <a:cs typeface="MS Mincho"/>
            </a:endParaRPr>
          </a:p>
          <a:p>
            <a:pPr marL="40005">
              <a:lnSpc>
                <a:spcPct val="100000"/>
              </a:lnSpc>
              <a:spcBef>
                <a:spcPts val="660"/>
              </a:spcBef>
            </a:pPr>
            <a:r>
              <a:rPr dirty="0" sz="1100" spc="-50">
                <a:latin typeface="MS Mincho"/>
                <a:cs typeface="MS Mincho"/>
              </a:rPr>
              <a:t>・</a:t>
            </a:r>
            <a:endParaRPr sz="1100">
              <a:latin typeface="MS Mincho"/>
              <a:cs typeface="MS Mincho"/>
            </a:endParaRPr>
          </a:p>
          <a:p>
            <a:pPr marL="40005">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marL="16510">
              <a:lnSpc>
                <a:spcPct val="100000"/>
              </a:lnSpc>
              <a:spcBef>
                <a:spcPts val="660"/>
              </a:spcBef>
            </a:pPr>
            <a:r>
              <a:rPr dirty="0" sz="1100" spc="-50">
                <a:latin typeface="MS Mincho"/>
                <a:cs typeface="MS Mincho"/>
              </a:rPr>
              <a:t>・</a:t>
            </a:r>
            <a:endParaRPr sz="1100">
              <a:latin typeface="MS Mincho"/>
              <a:cs typeface="MS Mincho"/>
            </a:endParaRPr>
          </a:p>
          <a:p>
            <a:pPr marL="15240">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5"/>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ts val="1255"/>
              </a:lnSpc>
              <a:spcBef>
                <a:spcPts val="660"/>
              </a:spcBef>
            </a:pPr>
            <a:r>
              <a:rPr dirty="0" sz="1100" spc="-50">
                <a:latin typeface="MS Mincho"/>
                <a:cs typeface="MS Mincho"/>
              </a:rPr>
              <a:t>・</a:t>
            </a:r>
            <a:endParaRPr sz="1100">
              <a:latin typeface="MS Mincho"/>
              <a:cs typeface="MS Mincho"/>
            </a:endParaRPr>
          </a:p>
        </p:txBody>
      </p:sp>
      <p:sp>
        <p:nvSpPr>
          <p:cNvPr id="6" name="object 6"/>
          <p:cNvSpPr txBox="1">
            <a:spLocks noGrp="1"/>
          </p:cNvSpPr>
          <p:nvPr>
            <p:ph type="title"/>
          </p:nvPr>
        </p:nvSpPr>
        <p:spPr>
          <a:prstGeom prst="rect"/>
        </p:spPr>
        <p:txBody>
          <a:bodyPr wrap="square" lIns="0" tIns="13335" rIns="0" bIns="0" rtlCol="0" vert="horz">
            <a:spAutoFit/>
          </a:bodyPr>
          <a:lstStyle/>
          <a:p>
            <a:pPr marL="12700">
              <a:lnSpc>
                <a:spcPct val="100000"/>
              </a:lnSpc>
              <a:spcBef>
                <a:spcPts val="105"/>
              </a:spcBef>
            </a:pPr>
            <a:r>
              <a:rPr dirty="0" spc="-20"/>
              <a:t>操作マニュアル</a:t>
            </a:r>
          </a:p>
        </p:txBody>
      </p:sp>
      <p:sp>
        <p:nvSpPr>
          <p:cNvPr id="7" name="object 7" descr=""/>
          <p:cNvSpPr txBox="1"/>
          <p:nvPr/>
        </p:nvSpPr>
        <p:spPr>
          <a:xfrm>
            <a:off x="973632" y="1690243"/>
            <a:ext cx="1983105" cy="793115"/>
          </a:xfrm>
          <a:prstGeom prst="rect">
            <a:avLst/>
          </a:prstGeom>
        </p:spPr>
        <p:txBody>
          <a:bodyPr wrap="square" lIns="0" tIns="12700" rIns="0" bIns="0" rtlCol="0" vert="horz">
            <a:spAutoFit/>
          </a:bodyPr>
          <a:lstStyle/>
          <a:p>
            <a:pPr marL="12700">
              <a:lnSpc>
                <a:spcPct val="100000"/>
              </a:lnSpc>
              <a:spcBef>
                <a:spcPts val="100"/>
              </a:spcBef>
              <a:tabLst>
                <a:tab pos="723900" algn="l"/>
              </a:tabLst>
            </a:pPr>
            <a:r>
              <a:rPr dirty="0" sz="1400">
                <a:latin typeface="MS Gothic"/>
                <a:cs typeface="MS Gothic"/>
              </a:rPr>
              <a:t>第１</a:t>
            </a:r>
            <a:r>
              <a:rPr dirty="0" sz="1400" spc="-50">
                <a:latin typeface="MS Gothic"/>
                <a:cs typeface="MS Gothic"/>
              </a:rPr>
              <a:t>章</a:t>
            </a:r>
            <a:r>
              <a:rPr dirty="0" sz="1400">
                <a:latin typeface="MS Gothic"/>
                <a:cs typeface="MS Gothic"/>
              </a:rPr>
              <a:t>	基本</a:t>
            </a:r>
            <a:r>
              <a:rPr dirty="0" sz="1400" spc="-10">
                <a:latin typeface="MS Gothic"/>
                <a:cs typeface="MS Gothic"/>
              </a:rPr>
              <a:t>操作</a:t>
            </a:r>
            <a:r>
              <a:rPr dirty="0" sz="1400" spc="-50">
                <a:latin typeface="MS Gothic"/>
                <a:cs typeface="MS Gothic"/>
              </a:rPr>
              <a:t>編</a:t>
            </a:r>
            <a:endParaRPr sz="1400">
              <a:latin typeface="MS Gothic"/>
              <a:cs typeface="MS Gothic"/>
            </a:endParaRPr>
          </a:p>
          <a:p>
            <a:pPr marL="12700" marR="5080">
              <a:lnSpc>
                <a:spcPct val="150000"/>
              </a:lnSpc>
              <a:spcBef>
                <a:spcPts val="400"/>
              </a:spcBef>
              <a:tabLst>
                <a:tab pos="1131570" algn="l"/>
              </a:tabLst>
            </a:pPr>
            <a:r>
              <a:rPr dirty="0" sz="1100">
                <a:latin typeface="MS Mincho"/>
                <a:cs typeface="MS Mincho"/>
              </a:rPr>
              <a:t>レセプ</a:t>
            </a:r>
            <a:r>
              <a:rPr dirty="0" sz="1100" spc="-15">
                <a:latin typeface="MS Mincho"/>
                <a:cs typeface="MS Mincho"/>
              </a:rPr>
              <a:t>ト</a:t>
            </a:r>
            <a:r>
              <a:rPr dirty="0" sz="1100">
                <a:latin typeface="MS Mincho"/>
                <a:cs typeface="MS Mincho"/>
              </a:rPr>
              <a:t>の準</a:t>
            </a:r>
            <a:r>
              <a:rPr dirty="0" sz="1100" spc="-50">
                <a:latin typeface="MS Mincho"/>
                <a:cs typeface="MS Mincho"/>
              </a:rPr>
              <a:t>備</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50">
                <a:latin typeface="MS Mincho"/>
                <a:cs typeface="MS Mincho"/>
              </a:rPr>
              <a:t>・</a:t>
            </a:r>
            <a:r>
              <a:rPr dirty="0" sz="1100">
                <a:latin typeface="MS Mincho"/>
                <a:cs typeface="MS Mincho"/>
              </a:rPr>
              <a:t>ログイ</a:t>
            </a:r>
            <a:r>
              <a:rPr dirty="0" sz="1100" spc="-50">
                <a:latin typeface="MS Mincho"/>
                <a:cs typeface="MS Mincho"/>
              </a:rPr>
              <a:t>ン</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50">
                <a:latin typeface="MS Mincho"/>
                <a:cs typeface="MS Mincho"/>
              </a:rPr>
              <a:t>・</a:t>
            </a:r>
            <a:endParaRPr sz="1100">
              <a:latin typeface="MS Mincho"/>
              <a:cs typeface="MS Mincho"/>
            </a:endParaRPr>
          </a:p>
        </p:txBody>
      </p:sp>
      <p:sp>
        <p:nvSpPr>
          <p:cNvPr id="8" name="object 8" descr=""/>
          <p:cNvSpPr txBox="1"/>
          <p:nvPr/>
        </p:nvSpPr>
        <p:spPr>
          <a:xfrm>
            <a:off x="973632" y="2540888"/>
            <a:ext cx="198247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アップロードと自動点検・・・</a:t>
            </a:r>
            <a:endParaRPr sz="1100">
              <a:latin typeface="MS Mincho"/>
              <a:cs typeface="MS Mincho"/>
            </a:endParaRPr>
          </a:p>
        </p:txBody>
      </p:sp>
      <p:sp>
        <p:nvSpPr>
          <p:cNvPr id="9" name="object 9" descr=""/>
          <p:cNvSpPr txBox="1"/>
          <p:nvPr/>
        </p:nvSpPr>
        <p:spPr>
          <a:xfrm>
            <a:off x="973632" y="2709138"/>
            <a:ext cx="586740" cy="528320"/>
          </a:xfrm>
          <a:prstGeom prst="rect">
            <a:avLst/>
          </a:prstGeom>
        </p:spPr>
        <p:txBody>
          <a:bodyPr wrap="square" lIns="0" tIns="12700" rIns="0" bIns="0" rtlCol="0" vert="horz">
            <a:spAutoFit/>
          </a:bodyPr>
          <a:lstStyle/>
          <a:p>
            <a:pPr marL="12700" marR="5080">
              <a:lnSpc>
                <a:spcPct val="150000"/>
              </a:lnSpc>
              <a:spcBef>
                <a:spcPts val="100"/>
              </a:spcBef>
            </a:pPr>
            <a:r>
              <a:rPr dirty="0" sz="1100" spc="-15">
                <a:latin typeface="MS Mincho"/>
                <a:cs typeface="MS Mincho"/>
              </a:rPr>
              <a:t>画面点検学習機能</a:t>
            </a:r>
            <a:endParaRPr sz="1100">
              <a:latin typeface="MS Mincho"/>
              <a:cs typeface="MS Mincho"/>
            </a:endParaRPr>
          </a:p>
        </p:txBody>
      </p:sp>
      <p:sp>
        <p:nvSpPr>
          <p:cNvPr id="10" name="object 10" descr=""/>
          <p:cNvSpPr txBox="1"/>
          <p:nvPr/>
        </p:nvSpPr>
        <p:spPr>
          <a:xfrm>
            <a:off x="2943075" y="2070131"/>
            <a:ext cx="182245" cy="2152650"/>
          </a:xfrm>
          <a:prstGeom prst="rect">
            <a:avLst/>
          </a:prstGeom>
        </p:spPr>
        <p:txBody>
          <a:bodyPr wrap="square" lIns="0" tIns="0" rIns="0" bIns="0" rtlCol="0" vert="horz">
            <a:spAutoFit/>
          </a:bodyPr>
          <a:lstStyle/>
          <a:p>
            <a:pPr>
              <a:lnSpc>
                <a:spcPts val="1170"/>
              </a:lnSpc>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marL="41275">
              <a:lnSpc>
                <a:spcPct val="100000"/>
              </a:lnSpc>
              <a:spcBef>
                <a:spcPts val="660"/>
              </a:spcBef>
            </a:pPr>
            <a:r>
              <a:rPr dirty="0" sz="1100" spc="-50">
                <a:latin typeface="MS Mincho"/>
                <a:cs typeface="MS Mincho"/>
              </a:rPr>
              <a:t>・</a:t>
            </a:r>
            <a:endParaRPr sz="1100">
              <a:latin typeface="MS Mincho"/>
              <a:cs typeface="MS Mincho"/>
            </a:endParaRPr>
          </a:p>
          <a:p>
            <a:pPr>
              <a:lnSpc>
                <a:spcPct val="100000"/>
              </a:lnSpc>
              <a:spcBef>
                <a:spcPts val="660"/>
              </a:spcBef>
            </a:pPr>
            <a:r>
              <a:rPr dirty="0" sz="1100" spc="-50">
                <a:latin typeface="MS Mincho"/>
                <a:cs typeface="MS Mincho"/>
              </a:rPr>
              <a:t>・</a:t>
            </a:r>
            <a:endParaRPr sz="1100">
              <a:latin typeface="MS Mincho"/>
              <a:cs typeface="MS Mincho"/>
            </a:endParaRPr>
          </a:p>
          <a:p>
            <a:pPr marR="33020">
              <a:lnSpc>
                <a:spcPct val="150000"/>
              </a:lnSpc>
            </a:pPr>
            <a:r>
              <a:rPr dirty="0" sz="1100" spc="-50">
                <a:latin typeface="MS Mincho"/>
                <a:cs typeface="MS Mincho"/>
              </a:rPr>
              <a:t>・更</a:t>
            </a:r>
            <a:endParaRPr sz="1100">
              <a:latin typeface="MS Mincho"/>
              <a:cs typeface="MS Mincho"/>
            </a:endParaRPr>
          </a:p>
          <a:p>
            <a:pPr>
              <a:lnSpc>
                <a:spcPts val="1255"/>
              </a:lnSpc>
              <a:spcBef>
                <a:spcPts val="660"/>
              </a:spcBef>
            </a:pPr>
            <a:r>
              <a:rPr dirty="0" sz="1100" spc="-50">
                <a:latin typeface="MS Mincho"/>
                <a:cs typeface="MS Mincho"/>
              </a:rPr>
              <a:t>・</a:t>
            </a:r>
            <a:endParaRPr sz="1100">
              <a:latin typeface="MS Mincho"/>
              <a:cs typeface="MS Mincho"/>
            </a:endParaRPr>
          </a:p>
        </p:txBody>
      </p:sp>
      <p:sp>
        <p:nvSpPr>
          <p:cNvPr id="11" name="object 11" descr=""/>
          <p:cNvSpPr/>
          <p:nvPr/>
        </p:nvSpPr>
        <p:spPr>
          <a:xfrm>
            <a:off x="3064764" y="1950719"/>
            <a:ext cx="365760" cy="2344420"/>
          </a:xfrm>
          <a:custGeom>
            <a:avLst/>
            <a:gdLst/>
            <a:ahLst/>
            <a:cxnLst/>
            <a:rect l="l" t="t" r="r" b="b"/>
            <a:pathLst>
              <a:path w="365760" h="2344420">
                <a:moveTo>
                  <a:pt x="365760" y="0"/>
                </a:moveTo>
                <a:lnTo>
                  <a:pt x="0" y="0"/>
                </a:lnTo>
                <a:lnTo>
                  <a:pt x="0" y="2343911"/>
                </a:lnTo>
                <a:lnTo>
                  <a:pt x="365760" y="2343911"/>
                </a:lnTo>
                <a:lnTo>
                  <a:pt x="365760" y="0"/>
                </a:lnTo>
                <a:close/>
              </a:path>
            </a:pathLst>
          </a:custGeom>
          <a:solidFill>
            <a:srgbClr val="FFFFFF"/>
          </a:solidFill>
        </p:spPr>
        <p:txBody>
          <a:bodyPr wrap="square" lIns="0" tIns="0" rIns="0" bIns="0" rtlCol="0"/>
          <a:lstStyle/>
          <a:p/>
        </p:txBody>
      </p:sp>
      <p:sp>
        <p:nvSpPr>
          <p:cNvPr id="12" name="object 12" descr=""/>
          <p:cNvSpPr/>
          <p:nvPr/>
        </p:nvSpPr>
        <p:spPr>
          <a:xfrm>
            <a:off x="6315455" y="1652015"/>
            <a:ext cx="349250" cy="6154420"/>
          </a:xfrm>
          <a:custGeom>
            <a:avLst/>
            <a:gdLst/>
            <a:ahLst/>
            <a:cxnLst/>
            <a:rect l="l" t="t" r="r" b="b"/>
            <a:pathLst>
              <a:path w="349250" h="6154420">
                <a:moveTo>
                  <a:pt x="348996" y="0"/>
                </a:moveTo>
                <a:lnTo>
                  <a:pt x="0" y="0"/>
                </a:lnTo>
                <a:lnTo>
                  <a:pt x="0" y="6153912"/>
                </a:lnTo>
                <a:lnTo>
                  <a:pt x="348996" y="6153912"/>
                </a:lnTo>
                <a:lnTo>
                  <a:pt x="348996" y="0"/>
                </a:lnTo>
                <a:close/>
              </a:path>
            </a:pathLst>
          </a:custGeom>
          <a:solidFill>
            <a:srgbClr val="FFFFFF"/>
          </a:solidFill>
        </p:spPr>
        <p:txBody>
          <a:bodyPr wrap="square" lIns="0" tIns="0" rIns="0" bIns="0" rtlCol="0"/>
          <a:lstStyle/>
          <a:p/>
        </p:txBody>
      </p:sp>
      <p:graphicFrame>
        <p:nvGraphicFramePr>
          <p:cNvPr id="13" name="object 13" descr=""/>
          <p:cNvGraphicFramePr>
            <a:graphicFrameLocks noGrp="1"/>
          </p:cNvGraphicFramePr>
          <p:nvPr/>
        </p:nvGraphicFramePr>
        <p:xfrm>
          <a:off x="4349115" y="1749124"/>
          <a:ext cx="2332355" cy="921385"/>
        </p:xfrm>
        <a:graphic>
          <a:graphicData uri="http://schemas.openxmlformats.org/drawingml/2006/table">
            <a:tbl>
              <a:tblPr firstRow="1" bandRow="1">
                <a:tableStyleId>{2D5ABB26-0587-4C30-8999-92F81FD0307C}</a:tableStyleId>
              </a:tblPr>
              <a:tblGrid>
                <a:gridCol w="1100455"/>
                <a:gridCol w="878205"/>
                <a:gridCol w="277494"/>
              </a:tblGrid>
              <a:tr h="209550">
                <a:tc>
                  <a:txBody>
                    <a:bodyPr/>
                    <a:lstStyle/>
                    <a:p>
                      <a:pPr marL="31750">
                        <a:lnSpc>
                          <a:spcPts val="1310"/>
                        </a:lnSpc>
                      </a:pPr>
                      <a:r>
                        <a:rPr dirty="0" sz="1100" spc="-15">
                          <a:latin typeface="MS Mincho"/>
                          <a:cs typeface="MS Mincho"/>
                        </a:rPr>
                        <a:t>コメント</a:t>
                      </a:r>
                      <a:endParaRPr sz="1100">
                        <a:latin typeface="MS Mincho"/>
                        <a:cs typeface="MS Mincho"/>
                      </a:endParaRPr>
                    </a:p>
                  </a:txBody>
                  <a:tcPr marL="0" marR="0" marB="0" marT="0"/>
                </a:tc>
                <a:tc>
                  <a:txBody>
                    <a:bodyPr/>
                    <a:lstStyle/>
                    <a:p>
                      <a:pPr algn="r" marR="83185">
                        <a:lnSpc>
                          <a:spcPts val="1310"/>
                        </a:lnSpc>
                      </a:pPr>
                      <a:r>
                        <a:rPr dirty="0" sz="1100" spc="-15">
                          <a:latin typeface="MS Mincho"/>
                          <a:cs typeface="MS Mincho"/>
                        </a:rPr>
                        <a:t>・・・・</a:t>
                      </a:r>
                      <a:endParaRPr sz="1100">
                        <a:latin typeface="MS Mincho"/>
                        <a:cs typeface="MS Mincho"/>
                      </a:endParaRPr>
                    </a:p>
                  </a:txBody>
                  <a:tcPr marL="0" marR="0" marB="0" marT="0"/>
                </a:tc>
                <a:tc>
                  <a:txBody>
                    <a:bodyPr/>
                    <a:lstStyle/>
                    <a:p>
                      <a:pPr algn="ctr" marL="57785">
                        <a:lnSpc>
                          <a:spcPts val="1310"/>
                        </a:lnSpc>
                      </a:pPr>
                      <a:r>
                        <a:rPr dirty="0" sz="1100" spc="-25">
                          <a:latin typeface="Century"/>
                          <a:cs typeface="Century"/>
                        </a:rPr>
                        <a:t>42</a:t>
                      </a:r>
                      <a:endParaRPr sz="1100">
                        <a:latin typeface="Century"/>
                        <a:cs typeface="Century"/>
                      </a:endParaRPr>
                    </a:p>
                  </a:txBody>
                  <a:tcPr marL="0" marR="0" marB="0" marT="0"/>
                </a:tc>
              </a:tr>
              <a:tr h="250825">
                <a:tc>
                  <a:txBody>
                    <a:bodyPr/>
                    <a:lstStyle/>
                    <a:p>
                      <a:pPr marL="31750">
                        <a:lnSpc>
                          <a:spcPct val="100000"/>
                        </a:lnSpc>
                        <a:spcBef>
                          <a:spcPts val="315"/>
                        </a:spcBef>
                      </a:pPr>
                      <a:r>
                        <a:rPr dirty="0" sz="1100" spc="-10">
                          <a:latin typeface="MS Mincho"/>
                          <a:cs typeface="MS Mincho"/>
                        </a:rPr>
                        <a:t>テンプレート</a:t>
                      </a:r>
                      <a:endParaRPr sz="1100">
                        <a:latin typeface="MS Mincho"/>
                        <a:cs typeface="MS Mincho"/>
                      </a:endParaRPr>
                    </a:p>
                  </a:txBody>
                  <a:tcPr marL="0" marR="0" marB="0" marT="40005"/>
                </a:tc>
                <a:tc>
                  <a:txBody>
                    <a:bodyPr/>
                    <a:lstStyle/>
                    <a:p>
                      <a:pPr algn="r" marR="83185">
                        <a:lnSpc>
                          <a:spcPct val="100000"/>
                        </a:lnSpc>
                        <a:spcBef>
                          <a:spcPts val="315"/>
                        </a:spcBef>
                      </a:pPr>
                      <a:r>
                        <a:rPr dirty="0" sz="1100" spc="-15">
                          <a:latin typeface="MS Mincho"/>
                          <a:cs typeface="MS Mincho"/>
                        </a:rPr>
                        <a:t>・・・・</a:t>
                      </a:r>
                      <a:endParaRPr sz="1100">
                        <a:latin typeface="MS Mincho"/>
                        <a:cs typeface="MS Mincho"/>
                      </a:endParaRPr>
                    </a:p>
                  </a:txBody>
                  <a:tcPr marL="0" marR="0" marB="0" marT="40005"/>
                </a:tc>
                <a:tc>
                  <a:txBody>
                    <a:bodyPr/>
                    <a:lstStyle/>
                    <a:p>
                      <a:pPr algn="ctr" marL="57785">
                        <a:lnSpc>
                          <a:spcPct val="100000"/>
                        </a:lnSpc>
                        <a:spcBef>
                          <a:spcPts val="315"/>
                        </a:spcBef>
                      </a:pPr>
                      <a:r>
                        <a:rPr dirty="0" sz="1100" spc="-25">
                          <a:latin typeface="Century"/>
                          <a:cs typeface="Century"/>
                        </a:rPr>
                        <a:t>45</a:t>
                      </a:r>
                      <a:endParaRPr sz="1100">
                        <a:latin typeface="Century"/>
                        <a:cs typeface="Century"/>
                      </a:endParaRPr>
                    </a:p>
                  </a:txBody>
                  <a:tcPr marL="0" marR="0" marB="0" marT="40005"/>
                </a:tc>
              </a:tr>
              <a:tr h="251460">
                <a:tc>
                  <a:txBody>
                    <a:bodyPr/>
                    <a:lstStyle/>
                    <a:p>
                      <a:pPr marL="31750">
                        <a:lnSpc>
                          <a:spcPct val="100000"/>
                        </a:lnSpc>
                        <a:spcBef>
                          <a:spcPts val="315"/>
                        </a:spcBef>
                      </a:pPr>
                      <a:r>
                        <a:rPr dirty="0" sz="1100" spc="-15">
                          <a:latin typeface="MS Mincho"/>
                          <a:cs typeface="MS Mincho"/>
                        </a:rPr>
                        <a:t>複数条件</a:t>
                      </a:r>
                      <a:endParaRPr sz="1100">
                        <a:latin typeface="MS Mincho"/>
                        <a:cs typeface="MS Mincho"/>
                      </a:endParaRPr>
                    </a:p>
                  </a:txBody>
                  <a:tcPr marL="0" marR="0" marB="0" marT="40005"/>
                </a:tc>
                <a:tc>
                  <a:txBody>
                    <a:bodyPr/>
                    <a:lstStyle/>
                    <a:p>
                      <a:pPr algn="r" marR="83185">
                        <a:lnSpc>
                          <a:spcPct val="100000"/>
                        </a:lnSpc>
                        <a:spcBef>
                          <a:spcPts val="315"/>
                        </a:spcBef>
                      </a:pPr>
                      <a:r>
                        <a:rPr dirty="0" sz="1100" spc="-15">
                          <a:latin typeface="MS Mincho"/>
                          <a:cs typeface="MS Mincho"/>
                        </a:rPr>
                        <a:t>・・・・</a:t>
                      </a:r>
                      <a:endParaRPr sz="1100">
                        <a:latin typeface="MS Mincho"/>
                        <a:cs typeface="MS Mincho"/>
                      </a:endParaRPr>
                    </a:p>
                  </a:txBody>
                  <a:tcPr marL="0" marR="0" marB="0" marT="40005"/>
                </a:tc>
                <a:tc>
                  <a:txBody>
                    <a:bodyPr/>
                    <a:lstStyle/>
                    <a:p>
                      <a:pPr algn="ctr" marL="57785">
                        <a:lnSpc>
                          <a:spcPct val="100000"/>
                        </a:lnSpc>
                        <a:spcBef>
                          <a:spcPts val="315"/>
                        </a:spcBef>
                      </a:pPr>
                      <a:r>
                        <a:rPr dirty="0" sz="1100" spc="-25">
                          <a:latin typeface="Century"/>
                          <a:cs typeface="Century"/>
                        </a:rPr>
                        <a:t>46</a:t>
                      </a:r>
                      <a:endParaRPr sz="1100">
                        <a:latin typeface="Century"/>
                        <a:cs typeface="Century"/>
                      </a:endParaRPr>
                    </a:p>
                  </a:txBody>
                  <a:tcPr marL="0" marR="0" marB="0" marT="40005"/>
                </a:tc>
              </a:tr>
              <a:tr h="209550">
                <a:tc>
                  <a:txBody>
                    <a:bodyPr/>
                    <a:lstStyle/>
                    <a:p>
                      <a:pPr marL="31750">
                        <a:lnSpc>
                          <a:spcPts val="1240"/>
                        </a:lnSpc>
                        <a:spcBef>
                          <a:spcPts val="315"/>
                        </a:spcBef>
                      </a:pPr>
                      <a:r>
                        <a:rPr dirty="0" sz="1100" spc="-15">
                          <a:latin typeface="MS Mincho"/>
                          <a:cs typeface="MS Mincho"/>
                        </a:rPr>
                        <a:t>詳細条件</a:t>
                      </a:r>
                      <a:endParaRPr sz="1100">
                        <a:latin typeface="MS Mincho"/>
                        <a:cs typeface="MS Mincho"/>
                      </a:endParaRPr>
                    </a:p>
                  </a:txBody>
                  <a:tcPr marL="0" marR="0" marB="0" marT="40005"/>
                </a:tc>
                <a:tc>
                  <a:txBody>
                    <a:bodyPr/>
                    <a:lstStyle/>
                    <a:p>
                      <a:pPr algn="r" marR="83185">
                        <a:lnSpc>
                          <a:spcPts val="1240"/>
                        </a:lnSpc>
                        <a:spcBef>
                          <a:spcPts val="315"/>
                        </a:spcBef>
                      </a:pPr>
                      <a:r>
                        <a:rPr dirty="0" sz="1100" spc="-15">
                          <a:latin typeface="MS Mincho"/>
                          <a:cs typeface="MS Mincho"/>
                        </a:rPr>
                        <a:t>・・・・</a:t>
                      </a:r>
                      <a:endParaRPr sz="1100">
                        <a:latin typeface="MS Mincho"/>
                        <a:cs typeface="MS Mincho"/>
                      </a:endParaRPr>
                    </a:p>
                  </a:txBody>
                  <a:tcPr marL="0" marR="0" marB="0" marT="40005"/>
                </a:tc>
                <a:tc>
                  <a:txBody>
                    <a:bodyPr/>
                    <a:lstStyle/>
                    <a:p>
                      <a:pPr algn="ctr" marL="57785">
                        <a:lnSpc>
                          <a:spcPts val="1240"/>
                        </a:lnSpc>
                        <a:spcBef>
                          <a:spcPts val="315"/>
                        </a:spcBef>
                      </a:pPr>
                      <a:r>
                        <a:rPr dirty="0" sz="1100" spc="-25">
                          <a:latin typeface="Century"/>
                          <a:cs typeface="Century"/>
                        </a:rPr>
                        <a:t>47</a:t>
                      </a:r>
                      <a:endParaRPr sz="1100">
                        <a:latin typeface="Century"/>
                        <a:cs typeface="Century"/>
                      </a:endParaRPr>
                    </a:p>
                  </a:txBody>
                  <a:tcPr marL="0" marR="0" marB="0" marT="40005"/>
                </a:tc>
              </a:tr>
            </a:tbl>
          </a:graphicData>
        </a:graphic>
      </p:graphicFrame>
      <p:sp>
        <p:nvSpPr>
          <p:cNvPr id="14" name="object 14" descr=""/>
          <p:cNvSpPr txBox="1"/>
          <p:nvPr/>
        </p:nvSpPr>
        <p:spPr>
          <a:xfrm>
            <a:off x="3949065" y="2657068"/>
            <a:ext cx="2637155" cy="1786255"/>
          </a:xfrm>
          <a:prstGeom prst="rect">
            <a:avLst/>
          </a:prstGeom>
        </p:spPr>
        <p:txBody>
          <a:bodyPr wrap="square" lIns="0" tIns="96520" rIns="0" bIns="0" rtlCol="0" vert="horz">
            <a:spAutoFit/>
          </a:bodyPr>
          <a:lstStyle/>
          <a:p>
            <a:pPr marL="12700">
              <a:lnSpc>
                <a:spcPct val="100000"/>
              </a:lnSpc>
              <a:spcBef>
                <a:spcPts val="760"/>
              </a:spcBef>
              <a:tabLst>
                <a:tab pos="1410335" algn="l"/>
                <a:tab pos="2468245" algn="l"/>
              </a:tabLst>
            </a:pPr>
            <a:r>
              <a:rPr dirty="0" sz="1100">
                <a:latin typeface="MS Mincho"/>
                <a:cs typeface="MS Mincho"/>
              </a:rPr>
              <a:t>「適応</a:t>
            </a:r>
            <a:r>
              <a:rPr dirty="0" sz="1100" spc="-15">
                <a:latin typeface="MS Mincho"/>
                <a:cs typeface="MS Mincho"/>
              </a:rPr>
              <a:t>症</a:t>
            </a:r>
            <a:r>
              <a:rPr dirty="0" sz="1100">
                <a:latin typeface="MS Mincho"/>
                <a:cs typeface="MS Mincho"/>
              </a:rPr>
              <a:t>修正</a:t>
            </a:r>
            <a:r>
              <a:rPr dirty="0" sz="1100" spc="-15">
                <a:latin typeface="MS Mincho"/>
                <a:cs typeface="MS Mincho"/>
              </a:rPr>
              <a:t>」</a:t>
            </a:r>
            <a:r>
              <a:rPr dirty="0" sz="1100">
                <a:latin typeface="MS Mincho"/>
                <a:cs typeface="MS Mincho"/>
              </a:rPr>
              <a:t>画</a:t>
            </a:r>
            <a:r>
              <a:rPr dirty="0" sz="1100" spc="-50">
                <a:latin typeface="MS Mincho"/>
                <a:cs typeface="MS Mincho"/>
              </a:rPr>
              <a:t>面</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15">
                <a:latin typeface="MS Mincho"/>
                <a:cs typeface="MS Mincho"/>
              </a:rPr>
              <a:t>・</a:t>
            </a:r>
            <a:r>
              <a:rPr dirty="0" sz="1100" spc="-50">
                <a:latin typeface="MS Mincho"/>
                <a:cs typeface="MS Mincho"/>
              </a:rPr>
              <a:t>・</a:t>
            </a:r>
            <a:r>
              <a:rPr dirty="0" sz="1100">
                <a:latin typeface="MS Mincho"/>
                <a:cs typeface="MS Mincho"/>
              </a:rPr>
              <a:t>	</a:t>
            </a:r>
            <a:r>
              <a:rPr dirty="0" sz="1100" spc="-25">
                <a:latin typeface="Century"/>
                <a:cs typeface="Century"/>
              </a:rPr>
              <a:t>51</a:t>
            </a:r>
            <a:endParaRPr sz="1100">
              <a:latin typeface="Century"/>
              <a:cs typeface="Century"/>
            </a:endParaRPr>
          </a:p>
          <a:p>
            <a:pPr algn="r" marR="5080">
              <a:lnSpc>
                <a:spcPct val="100000"/>
              </a:lnSpc>
              <a:spcBef>
                <a:spcPts val="660"/>
              </a:spcBef>
            </a:pPr>
            <a:r>
              <a:rPr dirty="0" sz="1100" spc="-25">
                <a:latin typeface="Century"/>
                <a:cs typeface="Century"/>
              </a:rPr>
              <a:t>51</a:t>
            </a:r>
            <a:endParaRPr sz="1100">
              <a:latin typeface="Century"/>
              <a:cs typeface="Century"/>
            </a:endParaRPr>
          </a:p>
          <a:p>
            <a:pPr algn="r" marR="5080">
              <a:lnSpc>
                <a:spcPct val="100000"/>
              </a:lnSpc>
              <a:spcBef>
                <a:spcPts val="660"/>
              </a:spcBef>
            </a:pPr>
            <a:r>
              <a:rPr dirty="0" sz="1100" spc="-25">
                <a:latin typeface="Century"/>
                <a:cs typeface="Century"/>
              </a:rPr>
              <a:t>54</a:t>
            </a:r>
            <a:endParaRPr sz="1100">
              <a:latin typeface="Century"/>
              <a:cs typeface="Century"/>
            </a:endParaRPr>
          </a:p>
          <a:p>
            <a:pPr algn="r" marR="5080">
              <a:lnSpc>
                <a:spcPct val="100000"/>
              </a:lnSpc>
              <a:spcBef>
                <a:spcPts val="660"/>
              </a:spcBef>
            </a:pPr>
            <a:r>
              <a:rPr dirty="0" sz="1100" spc="-25">
                <a:latin typeface="Century"/>
                <a:cs typeface="Century"/>
              </a:rPr>
              <a:t>56</a:t>
            </a:r>
            <a:endParaRPr sz="1100">
              <a:latin typeface="Century"/>
              <a:cs typeface="Century"/>
            </a:endParaRPr>
          </a:p>
          <a:p>
            <a:pPr algn="r" marR="5080">
              <a:lnSpc>
                <a:spcPct val="100000"/>
              </a:lnSpc>
              <a:spcBef>
                <a:spcPts val="660"/>
              </a:spcBef>
            </a:pPr>
            <a:r>
              <a:rPr dirty="0" sz="1100" spc="-25">
                <a:latin typeface="Century"/>
                <a:cs typeface="Century"/>
              </a:rPr>
              <a:t>57</a:t>
            </a:r>
            <a:endParaRPr sz="1100">
              <a:latin typeface="Century"/>
              <a:cs typeface="Century"/>
            </a:endParaRPr>
          </a:p>
          <a:p>
            <a:pPr algn="r" marR="5080">
              <a:lnSpc>
                <a:spcPct val="100000"/>
              </a:lnSpc>
              <a:spcBef>
                <a:spcPts val="660"/>
              </a:spcBef>
            </a:pPr>
            <a:r>
              <a:rPr dirty="0" sz="1100" spc="-25">
                <a:latin typeface="Century"/>
                <a:cs typeface="Century"/>
              </a:rPr>
              <a:t>58</a:t>
            </a:r>
            <a:endParaRPr sz="1100">
              <a:latin typeface="Century"/>
              <a:cs typeface="Century"/>
            </a:endParaRPr>
          </a:p>
          <a:p>
            <a:pPr algn="r" marR="5080">
              <a:lnSpc>
                <a:spcPct val="100000"/>
              </a:lnSpc>
              <a:spcBef>
                <a:spcPts val="660"/>
              </a:spcBef>
            </a:pPr>
            <a:r>
              <a:rPr dirty="0" sz="1100" spc="-25">
                <a:latin typeface="Century"/>
                <a:cs typeface="Century"/>
              </a:rPr>
              <a:t>60</a:t>
            </a:r>
            <a:endParaRPr sz="1100">
              <a:latin typeface="Century"/>
              <a:cs typeface="Century"/>
            </a:endParaRPr>
          </a:p>
        </p:txBody>
      </p:sp>
      <p:graphicFrame>
        <p:nvGraphicFramePr>
          <p:cNvPr id="15" name="object 15" descr=""/>
          <p:cNvGraphicFramePr>
            <a:graphicFrameLocks noGrp="1"/>
          </p:cNvGraphicFramePr>
          <p:nvPr/>
        </p:nvGraphicFramePr>
        <p:xfrm>
          <a:off x="3930015" y="4515438"/>
          <a:ext cx="2751455" cy="3181985"/>
        </p:xfrm>
        <a:graphic>
          <a:graphicData uri="http://schemas.openxmlformats.org/drawingml/2006/table">
            <a:tbl>
              <a:tblPr firstRow="1" bandRow="1">
                <a:tableStyleId>{2D5ABB26-0587-4C30-8999-92F81FD0307C}</a:tableStyleId>
              </a:tblPr>
              <a:tblGrid>
                <a:gridCol w="1290955"/>
                <a:gridCol w="1087120"/>
                <a:gridCol w="297180"/>
              </a:tblGrid>
              <a:tr h="209550">
                <a:tc>
                  <a:txBody>
                    <a:bodyPr/>
                    <a:lstStyle/>
                    <a:p>
                      <a:pPr marL="31750">
                        <a:lnSpc>
                          <a:spcPts val="1310"/>
                        </a:lnSpc>
                      </a:pPr>
                      <a:r>
                        <a:rPr dirty="0" sz="1100" spc="-15">
                          <a:latin typeface="MS Mincho"/>
                          <a:cs typeface="MS Mincho"/>
                        </a:rPr>
                        <a:t>レセプト解析</a:t>
                      </a:r>
                      <a:endParaRPr sz="1100">
                        <a:latin typeface="MS Mincho"/>
                        <a:cs typeface="MS Mincho"/>
                      </a:endParaRPr>
                    </a:p>
                  </a:txBody>
                  <a:tcPr marL="0" marR="0" marB="0" marT="0"/>
                </a:tc>
                <a:tc>
                  <a:txBody>
                    <a:bodyPr/>
                    <a:lstStyle/>
                    <a:p>
                      <a:pPr algn="r" marR="102235">
                        <a:lnSpc>
                          <a:spcPts val="1310"/>
                        </a:lnSpc>
                      </a:pPr>
                      <a:r>
                        <a:rPr dirty="0" sz="1100" spc="-20">
                          <a:latin typeface="MS Mincho"/>
                          <a:cs typeface="MS Mincho"/>
                        </a:rPr>
                        <a:t>・・・・・・・</a:t>
                      </a:r>
                      <a:endParaRPr sz="1100">
                        <a:latin typeface="MS Mincho"/>
                        <a:cs typeface="MS Mincho"/>
                      </a:endParaRPr>
                    </a:p>
                  </a:txBody>
                  <a:tcPr marL="0" marR="0" marB="0" marT="0"/>
                </a:tc>
                <a:tc>
                  <a:txBody>
                    <a:bodyPr/>
                    <a:lstStyle/>
                    <a:p>
                      <a:pPr algn="ctr" marL="78105">
                        <a:lnSpc>
                          <a:spcPts val="1310"/>
                        </a:lnSpc>
                      </a:pPr>
                      <a:r>
                        <a:rPr dirty="0" sz="1100" spc="-25">
                          <a:latin typeface="Century"/>
                          <a:cs typeface="Century"/>
                        </a:rPr>
                        <a:t>61</a:t>
                      </a:r>
                      <a:endParaRPr sz="1100">
                        <a:latin typeface="Century"/>
                        <a:cs typeface="Century"/>
                      </a:endParaRPr>
                    </a:p>
                  </a:txBody>
                  <a:tcPr marL="0" marR="0" marB="0" marT="0"/>
                </a:tc>
              </a:tr>
              <a:tr h="251460">
                <a:tc>
                  <a:txBody>
                    <a:bodyPr/>
                    <a:lstStyle/>
                    <a:p>
                      <a:pPr marL="171450">
                        <a:lnSpc>
                          <a:spcPct val="100000"/>
                        </a:lnSpc>
                        <a:spcBef>
                          <a:spcPts val="315"/>
                        </a:spcBef>
                      </a:pPr>
                      <a:r>
                        <a:rPr dirty="0" sz="1100" spc="-20">
                          <a:latin typeface="MS Mincho"/>
                          <a:cs typeface="MS Mincho"/>
                        </a:rPr>
                        <a:t>１．時系列解析</a:t>
                      </a:r>
                      <a:endParaRPr sz="1100">
                        <a:latin typeface="MS Mincho"/>
                        <a:cs typeface="MS Mincho"/>
                      </a:endParaRPr>
                    </a:p>
                  </a:txBody>
                  <a:tcPr marL="0" marR="0" marB="0" marT="40005"/>
                </a:tc>
                <a:tc>
                  <a:txBody>
                    <a:bodyPr/>
                    <a:lstStyle/>
                    <a:p>
                      <a:pPr algn="r" marR="102235">
                        <a:lnSpc>
                          <a:spcPct val="100000"/>
                        </a:lnSpc>
                        <a:spcBef>
                          <a:spcPts val="315"/>
                        </a:spcBef>
                      </a:pPr>
                      <a:r>
                        <a:rPr dirty="0" sz="1100" spc="-20">
                          <a:latin typeface="MS Mincho"/>
                          <a:cs typeface="MS Mincho"/>
                        </a:rPr>
                        <a:t>・・・・</a:t>
                      </a:r>
                      <a:endParaRPr sz="1100">
                        <a:latin typeface="MS Mincho"/>
                        <a:cs typeface="MS Mincho"/>
                      </a:endParaRPr>
                    </a:p>
                  </a:txBody>
                  <a:tcPr marL="0" marR="0" marB="0" marT="40005"/>
                </a:tc>
                <a:tc>
                  <a:txBody>
                    <a:bodyPr/>
                    <a:lstStyle/>
                    <a:p>
                      <a:pPr algn="ctr" marL="78105">
                        <a:lnSpc>
                          <a:spcPct val="100000"/>
                        </a:lnSpc>
                        <a:spcBef>
                          <a:spcPts val="315"/>
                        </a:spcBef>
                      </a:pPr>
                      <a:r>
                        <a:rPr dirty="0" sz="1100" spc="-25">
                          <a:latin typeface="Century"/>
                          <a:cs typeface="Century"/>
                        </a:rPr>
                        <a:t>61</a:t>
                      </a:r>
                      <a:endParaRPr sz="1100">
                        <a:latin typeface="Century"/>
                        <a:cs typeface="Century"/>
                      </a:endParaRPr>
                    </a:p>
                  </a:txBody>
                  <a:tcPr marL="0" marR="0" marB="0" marT="40005"/>
                </a:tc>
              </a:tr>
              <a:tr h="250825">
                <a:tc>
                  <a:txBody>
                    <a:bodyPr/>
                    <a:lstStyle/>
                    <a:p>
                      <a:pPr algn="r">
                        <a:lnSpc>
                          <a:spcPct val="100000"/>
                        </a:lnSpc>
                        <a:spcBef>
                          <a:spcPts val="315"/>
                        </a:spcBef>
                      </a:pPr>
                      <a:r>
                        <a:rPr dirty="0" sz="1100" spc="-15">
                          <a:latin typeface="MS Mincho"/>
                          <a:cs typeface="MS Mincho"/>
                        </a:rPr>
                        <a:t>２．個別項目集計</a:t>
                      </a:r>
                      <a:endParaRPr sz="1100">
                        <a:latin typeface="MS Mincho"/>
                        <a:cs typeface="MS Mincho"/>
                      </a:endParaRPr>
                    </a:p>
                  </a:txBody>
                  <a:tcPr marL="0" marR="0" marB="0" marT="40005"/>
                </a:tc>
                <a:tc>
                  <a:txBody>
                    <a:bodyPr/>
                    <a:lstStyle/>
                    <a:p>
                      <a:pPr algn="r" marR="102235">
                        <a:lnSpc>
                          <a:spcPct val="100000"/>
                        </a:lnSpc>
                        <a:spcBef>
                          <a:spcPts val="315"/>
                        </a:spcBef>
                      </a:pPr>
                      <a:r>
                        <a:rPr dirty="0" sz="1100" spc="-20">
                          <a:latin typeface="MS Mincho"/>
                          <a:cs typeface="MS Mincho"/>
                        </a:rPr>
                        <a:t>・・・・</a:t>
                      </a:r>
                      <a:endParaRPr sz="1100">
                        <a:latin typeface="MS Mincho"/>
                        <a:cs typeface="MS Mincho"/>
                      </a:endParaRPr>
                    </a:p>
                  </a:txBody>
                  <a:tcPr marL="0" marR="0" marB="0" marT="40005"/>
                </a:tc>
                <a:tc>
                  <a:txBody>
                    <a:bodyPr/>
                    <a:lstStyle/>
                    <a:p>
                      <a:pPr algn="ctr" marL="78105">
                        <a:lnSpc>
                          <a:spcPct val="100000"/>
                        </a:lnSpc>
                        <a:spcBef>
                          <a:spcPts val="315"/>
                        </a:spcBef>
                      </a:pPr>
                      <a:r>
                        <a:rPr dirty="0" sz="1100" spc="-25">
                          <a:latin typeface="Century"/>
                          <a:cs typeface="Century"/>
                        </a:rPr>
                        <a:t>63</a:t>
                      </a:r>
                      <a:endParaRPr sz="1100">
                        <a:latin typeface="Century"/>
                        <a:cs typeface="Century"/>
                      </a:endParaRPr>
                    </a:p>
                  </a:txBody>
                  <a:tcPr marL="0" marR="0" marB="0" marT="40005"/>
                </a:tc>
              </a:tr>
              <a:tr h="251460">
                <a:tc>
                  <a:txBody>
                    <a:bodyPr/>
                    <a:lstStyle/>
                    <a:p>
                      <a:pPr marL="171450">
                        <a:lnSpc>
                          <a:spcPct val="100000"/>
                        </a:lnSpc>
                        <a:spcBef>
                          <a:spcPts val="315"/>
                        </a:spcBef>
                      </a:pPr>
                      <a:r>
                        <a:rPr dirty="0" sz="1100" spc="-15">
                          <a:latin typeface="MS Mincho"/>
                          <a:cs typeface="MS Mincho"/>
                        </a:rPr>
                        <a:t>３．縦覧集計</a:t>
                      </a:r>
                      <a:endParaRPr sz="1100">
                        <a:latin typeface="MS Mincho"/>
                        <a:cs typeface="MS Mincho"/>
                      </a:endParaRPr>
                    </a:p>
                  </a:txBody>
                  <a:tcPr marL="0" marR="0" marB="0" marT="40005"/>
                </a:tc>
                <a:tc>
                  <a:txBody>
                    <a:bodyPr/>
                    <a:lstStyle/>
                    <a:p>
                      <a:pPr algn="r" marR="102235">
                        <a:lnSpc>
                          <a:spcPct val="100000"/>
                        </a:lnSpc>
                        <a:spcBef>
                          <a:spcPts val="315"/>
                        </a:spcBef>
                      </a:pPr>
                      <a:r>
                        <a:rPr dirty="0" sz="1100" spc="-20">
                          <a:latin typeface="MS Mincho"/>
                          <a:cs typeface="MS Mincho"/>
                        </a:rPr>
                        <a:t>・・・・</a:t>
                      </a:r>
                      <a:endParaRPr sz="1100">
                        <a:latin typeface="MS Mincho"/>
                        <a:cs typeface="MS Mincho"/>
                      </a:endParaRPr>
                    </a:p>
                  </a:txBody>
                  <a:tcPr marL="0" marR="0" marB="0" marT="40005"/>
                </a:tc>
                <a:tc>
                  <a:txBody>
                    <a:bodyPr/>
                    <a:lstStyle/>
                    <a:p>
                      <a:pPr algn="ctr" marL="78105">
                        <a:lnSpc>
                          <a:spcPct val="100000"/>
                        </a:lnSpc>
                        <a:spcBef>
                          <a:spcPts val="315"/>
                        </a:spcBef>
                      </a:pPr>
                      <a:r>
                        <a:rPr dirty="0" sz="1100" spc="-25">
                          <a:latin typeface="Century"/>
                          <a:cs typeface="Century"/>
                        </a:rPr>
                        <a:t>65</a:t>
                      </a:r>
                      <a:endParaRPr sz="1100">
                        <a:latin typeface="Century"/>
                        <a:cs typeface="Century"/>
                      </a:endParaRPr>
                    </a:p>
                  </a:txBody>
                  <a:tcPr marL="0" marR="0" marB="0" marT="40005"/>
                </a:tc>
              </a:tr>
              <a:tr h="251460">
                <a:tc>
                  <a:txBody>
                    <a:bodyPr/>
                    <a:lstStyle/>
                    <a:p>
                      <a:pPr marL="31750">
                        <a:lnSpc>
                          <a:spcPct val="100000"/>
                        </a:lnSpc>
                        <a:spcBef>
                          <a:spcPts val="315"/>
                        </a:spcBef>
                      </a:pPr>
                      <a:r>
                        <a:rPr dirty="0" sz="1100" spc="-15">
                          <a:latin typeface="MS Mincho"/>
                          <a:cs typeface="MS Mincho"/>
                        </a:rPr>
                        <a:t>増減点連絡書</a:t>
                      </a:r>
                      <a:endParaRPr sz="1100">
                        <a:latin typeface="MS Mincho"/>
                        <a:cs typeface="MS Mincho"/>
                      </a:endParaRPr>
                    </a:p>
                  </a:txBody>
                  <a:tcPr marL="0" marR="0" marB="0" marT="40005"/>
                </a:tc>
                <a:tc>
                  <a:txBody>
                    <a:bodyPr/>
                    <a:lstStyle/>
                    <a:p>
                      <a:pPr algn="r" marR="102235">
                        <a:lnSpc>
                          <a:spcPct val="100000"/>
                        </a:lnSpc>
                        <a:spcBef>
                          <a:spcPts val="315"/>
                        </a:spcBef>
                      </a:pPr>
                      <a:r>
                        <a:rPr dirty="0" sz="1100" spc="-25">
                          <a:latin typeface="MS Mincho"/>
                          <a:cs typeface="MS Mincho"/>
                        </a:rPr>
                        <a:t>・・・・・・</a:t>
                      </a:r>
                      <a:endParaRPr sz="1100">
                        <a:latin typeface="MS Mincho"/>
                        <a:cs typeface="MS Mincho"/>
                      </a:endParaRPr>
                    </a:p>
                  </a:txBody>
                  <a:tcPr marL="0" marR="0" marB="0" marT="40005"/>
                </a:tc>
                <a:tc>
                  <a:txBody>
                    <a:bodyPr/>
                    <a:lstStyle/>
                    <a:p>
                      <a:pPr algn="ctr" marL="78105">
                        <a:lnSpc>
                          <a:spcPct val="100000"/>
                        </a:lnSpc>
                        <a:spcBef>
                          <a:spcPts val="315"/>
                        </a:spcBef>
                      </a:pPr>
                      <a:r>
                        <a:rPr dirty="0" sz="1100" spc="-25">
                          <a:latin typeface="Century"/>
                          <a:cs typeface="Century"/>
                        </a:rPr>
                        <a:t>67</a:t>
                      </a:r>
                      <a:endParaRPr sz="1100">
                        <a:latin typeface="Century"/>
                        <a:cs typeface="Century"/>
                      </a:endParaRPr>
                    </a:p>
                  </a:txBody>
                  <a:tcPr marL="0" marR="0" marB="0" marT="40005"/>
                </a:tc>
              </a:tr>
              <a:tr h="209550">
                <a:tc>
                  <a:txBody>
                    <a:bodyPr/>
                    <a:lstStyle/>
                    <a:p>
                      <a:pPr algn="r">
                        <a:lnSpc>
                          <a:spcPts val="1240"/>
                        </a:lnSpc>
                        <a:spcBef>
                          <a:spcPts val="315"/>
                        </a:spcBef>
                      </a:pPr>
                      <a:r>
                        <a:rPr dirty="0" sz="1100" spc="-15">
                          <a:latin typeface="MS Mincho"/>
                          <a:cs typeface="MS Mincho"/>
                        </a:rPr>
                        <a:t>チェックデータ管理</a:t>
                      </a:r>
                      <a:endParaRPr sz="1100">
                        <a:latin typeface="MS Mincho"/>
                        <a:cs typeface="MS Mincho"/>
                      </a:endParaRPr>
                    </a:p>
                  </a:txBody>
                  <a:tcPr marL="0" marR="0" marB="0" marT="40005"/>
                </a:tc>
                <a:tc>
                  <a:txBody>
                    <a:bodyPr/>
                    <a:lstStyle/>
                    <a:p>
                      <a:pPr algn="r" marR="102235">
                        <a:lnSpc>
                          <a:spcPts val="1240"/>
                        </a:lnSpc>
                        <a:spcBef>
                          <a:spcPts val="315"/>
                        </a:spcBef>
                      </a:pPr>
                      <a:r>
                        <a:rPr dirty="0" sz="1100" spc="-25">
                          <a:latin typeface="MS Mincho"/>
                          <a:cs typeface="MS Mincho"/>
                        </a:rPr>
                        <a:t>・・・・・・</a:t>
                      </a:r>
                      <a:endParaRPr sz="1100">
                        <a:latin typeface="MS Mincho"/>
                        <a:cs typeface="MS Mincho"/>
                      </a:endParaRPr>
                    </a:p>
                  </a:txBody>
                  <a:tcPr marL="0" marR="0" marB="0" marT="40005"/>
                </a:tc>
                <a:tc>
                  <a:txBody>
                    <a:bodyPr/>
                    <a:lstStyle/>
                    <a:p>
                      <a:pPr algn="ctr" marL="78105">
                        <a:lnSpc>
                          <a:spcPts val="1240"/>
                        </a:lnSpc>
                        <a:spcBef>
                          <a:spcPts val="315"/>
                        </a:spcBef>
                      </a:pPr>
                      <a:r>
                        <a:rPr dirty="0" sz="1100" spc="-25">
                          <a:latin typeface="Century"/>
                          <a:cs typeface="Century"/>
                        </a:rPr>
                        <a:t>70</a:t>
                      </a:r>
                      <a:endParaRPr sz="1100">
                        <a:latin typeface="Century"/>
                        <a:cs typeface="Century"/>
                      </a:endParaRPr>
                    </a:p>
                  </a:txBody>
                  <a:tcPr marL="0" marR="0" marB="0" marT="40005"/>
                </a:tc>
              </a:tr>
              <a:tr h="292735">
                <a:tc gridSpan="2">
                  <a:txBody>
                    <a:bodyPr/>
                    <a:lstStyle/>
                    <a:p>
                      <a:pPr marL="171450">
                        <a:lnSpc>
                          <a:spcPct val="100000"/>
                        </a:lnSpc>
                        <a:spcBef>
                          <a:spcPts val="645"/>
                        </a:spcBef>
                        <a:tabLst>
                          <a:tab pos="1988820" algn="l"/>
                        </a:tabLst>
                      </a:pPr>
                      <a:r>
                        <a:rPr dirty="0" sz="1100">
                          <a:latin typeface="MS Mincho"/>
                          <a:cs typeface="MS Mincho"/>
                        </a:rPr>
                        <a:t>１．</a:t>
                      </a:r>
                      <a:r>
                        <a:rPr dirty="0" sz="1100" spc="-15">
                          <a:latin typeface="MS Mincho"/>
                          <a:cs typeface="MS Mincho"/>
                        </a:rPr>
                        <a:t>チ</a:t>
                      </a:r>
                      <a:r>
                        <a:rPr dirty="0" sz="1100">
                          <a:latin typeface="MS Mincho"/>
                          <a:cs typeface="MS Mincho"/>
                        </a:rPr>
                        <a:t>ェッ</a:t>
                      </a:r>
                      <a:r>
                        <a:rPr dirty="0" sz="1100" spc="-15">
                          <a:latin typeface="MS Mincho"/>
                          <a:cs typeface="MS Mincho"/>
                        </a:rPr>
                        <a:t>ク</a:t>
                      </a:r>
                      <a:r>
                        <a:rPr dirty="0" sz="1100">
                          <a:latin typeface="MS Mincho"/>
                          <a:cs typeface="MS Mincho"/>
                        </a:rPr>
                        <a:t>デー</a:t>
                      </a:r>
                      <a:r>
                        <a:rPr dirty="0" sz="1100" spc="-15">
                          <a:latin typeface="MS Mincho"/>
                          <a:cs typeface="MS Mincho"/>
                        </a:rPr>
                        <a:t>タの</a:t>
                      </a:r>
                      <a:r>
                        <a:rPr dirty="0" sz="1100">
                          <a:latin typeface="MS Mincho"/>
                          <a:cs typeface="MS Mincho"/>
                        </a:rPr>
                        <a:t>複</a:t>
                      </a:r>
                      <a:r>
                        <a:rPr dirty="0" sz="1100" spc="-50">
                          <a:latin typeface="MS Mincho"/>
                          <a:cs typeface="MS Mincho"/>
                        </a:rPr>
                        <a:t>写</a:t>
                      </a:r>
                      <a:r>
                        <a:rPr dirty="0" sz="1100">
                          <a:latin typeface="MS Mincho"/>
                          <a:cs typeface="MS Mincho"/>
                        </a:rPr>
                        <a:t>	</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81915"/>
                </a:tc>
                <a:tc hMerge="1">
                  <a:txBody>
                    <a:bodyPr/>
                    <a:lstStyle/>
                    <a:p>
                      <a:pPr/>
                    </a:p>
                  </a:txBody>
                  <a:tcPr marL="0" marR="0" marB="0" marT="0"/>
                </a:tc>
                <a:tc>
                  <a:txBody>
                    <a:bodyPr/>
                    <a:lstStyle/>
                    <a:p>
                      <a:pPr algn="ctr" marL="78105">
                        <a:lnSpc>
                          <a:spcPct val="100000"/>
                        </a:lnSpc>
                        <a:spcBef>
                          <a:spcPts val="645"/>
                        </a:spcBef>
                      </a:pPr>
                      <a:r>
                        <a:rPr dirty="0" sz="1100" spc="-25">
                          <a:latin typeface="Century"/>
                          <a:cs typeface="Century"/>
                        </a:rPr>
                        <a:t>70</a:t>
                      </a:r>
                      <a:endParaRPr sz="1100">
                        <a:latin typeface="Century"/>
                        <a:cs typeface="Century"/>
                      </a:endParaRPr>
                    </a:p>
                  </a:txBody>
                  <a:tcPr marL="0" marR="0" marB="0" marT="81915"/>
                </a:tc>
              </a:tr>
              <a:tr h="250825">
                <a:tc gridSpan="2">
                  <a:txBody>
                    <a:bodyPr/>
                    <a:lstStyle/>
                    <a:p>
                      <a:pPr marL="171450">
                        <a:lnSpc>
                          <a:spcPct val="100000"/>
                        </a:lnSpc>
                        <a:spcBef>
                          <a:spcPts val="315"/>
                        </a:spcBef>
                        <a:tabLst>
                          <a:tab pos="1988820" algn="l"/>
                        </a:tabLst>
                      </a:pPr>
                      <a:r>
                        <a:rPr dirty="0" sz="1100">
                          <a:latin typeface="MS Mincho"/>
                          <a:cs typeface="MS Mincho"/>
                        </a:rPr>
                        <a:t>２．</a:t>
                      </a:r>
                      <a:r>
                        <a:rPr dirty="0" sz="1100" spc="-15">
                          <a:latin typeface="MS Mincho"/>
                          <a:cs typeface="MS Mincho"/>
                        </a:rPr>
                        <a:t>適</a:t>
                      </a:r>
                      <a:r>
                        <a:rPr dirty="0" sz="1100">
                          <a:latin typeface="MS Mincho"/>
                          <a:cs typeface="MS Mincho"/>
                        </a:rPr>
                        <a:t>応症</a:t>
                      </a:r>
                      <a:r>
                        <a:rPr dirty="0" sz="1100" spc="-15">
                          <a:latin typeface="MS Mincho"/>
                          <a:cs typeface="MS Mincho"/>
                        </a:rPr>
                        <a:t>・</a:t>
                      </a:r>
                      <a:r>
                        <a:rPr dirty="0" sz="1100">
                          <a:latin typeface="MS Mincho"/>
                          <a:cs typeface="MS Mincho"/>
                        </a:rPr>
                        <a:t>適応</a:t>
                      </a:r>
                      <a:r>
                        <a:rPr dirty="0" sz="1100" spc="-15">
                          <a:latin typeface="MS Mincho"/>
                          <a:cs typeface="MS Mincho"/>
                        </a:rPr>
                        <a:t>部位</a:t>
                      </a:r>
                      <a:r>
                        <a:rPr dirty="0" sz="1100">
                          <a:latin typeface="MS Mincho"/>
                          <a:cs typeface="MS Mincho"/>
                        </a:rPr>
                        <a:t>修</a:t>
                      </a:r>
                      <a:r>
                        <a:rPr dirty="0" sz="1100" spc="-50">
                          <a:latin typeface="MS Mincho"/>
                          <a:cs typeface="MS Mincho"/>
                        </a:rPr>
                        <a:t>正</a:t>
                      </a:r>
                      <a:r>
                        <a:rPr dirty="0" sz="1100">
                          <a:latin typeface="MS Mincho"/>
                          <a:cs typeface="MS Mincho"/>
                        </a:rPr>
                        <a:t>	</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ct val="100000"/>
                        </a:lnSpc>
                        <a:spcBef>
                          <a:spcPts val="315"/>
                        </a:spcBef>
                      </a:pPr>
                      <a:r>
                        <a:rPr dirty="0" sz="1100" spc="-25">
                          <a:latin typeface="Century"/>
                          <a:cs typeface="Century"/>
                        </a:rPr>
                        <a:t>72</a:t>
                      </a:r>
                      <a:endParaRPr sz="1100">
                        <a:latin typeface="Century"/>
                        <a:cs typeface="Century"/>
                      </a:endParaRPr>
                    </a:p>
                  </a:txBody>
                  <a:tcPr marL="0" marR="0" marB="0" marT="40005"/>
                </a:tc>
              </a:tr>
              <a:tr h="251460">
                <a:tc gridSpan="2">
                  <a:txBody>
                    <a:bodyPr/>
                    <a:lstStyle/>
                    <a:p>
                      <a:pPr marL="171450">
                        <a:lnSpc>
                          <a:spcPct val="100000"/>
                        </a:lnSpc>
                        <a:spcBef>
                          <a:spcPts val="315"/>
                        </a:spcBef>
                        <a:tabLst>
                          <a:tab pos="1848485" algn="l"/>
                        </a:tabLst>
                      </a:pPr>
                      <a:r>
                        <a:rPr dirty="0" sz="1100">
                          <a:latin typeface="MS Mincho"/>
                          <a:cs typeface="MS Mincho"/>
                        </a:rPr>
                        <a:t>３．</a:t>
                      </a:r>
                      <a:r>
                        <a:rPr dirty="0" sz="1100" spc="-15">
                          <a:latin typeface="MS Mincho"/>
                          <a:cs typeface="MS Mincho"/>
                        </a:rPr>
                        <a:t>学</a:t>
                      </a:r>
                      <a:r>
                        <a:rPr dirty="0" sz="1100">
                          <a:latin typeface="MS Mincho"/>
                          <a:cs typeface="MS Mincho"/>
                        </a:rPr>
                        <a:t>習デ</a:t>
                      </a:r>
                      <a:r>
                        <a:rPr dirty="0" sz="1100" spc="-15">
                          <a:latin typeface="MS Mincho"/>
                          <a:cs typeface="MS Mincho"/>
                        </a:rPr>
                        <a:t>ー</a:t>
                      </a:r>
                      <a:r>
                        <a:rPr dirty="0" sz="1100">
                          <a:latin typeface="MS Mincho"/>
                          <a:cs typeface="MS Mincho"/>
                        </a:rPr>
                        <a:t>タ変</a:t>
                      </a:r>
                      <a:r>
                        <a:rPr dirty="0" sz="1100" spc="-15">
                          <a:latin typeface="MS Mincho"/>
                          <a:cs typeface="MS Mincho"/>
                        </a:rPr>
                        <a:t>更履</a:t>
                      </a:r>
                      <a:r>
                        <a:rPr dirty="0" sz="1100" spc="-50">
                          <a:latin typeface="MS Mincho"/>
                          <a:cs typeface="MS Mincho"/>
                        </a:rPr>
                        <a:t>歴</a:t>
                      </a:r>
                      <a:r>
                        <a:rPr dirty="0" sz="1100">
                          <a:latin typeface="MS Mincho"/>
                          <a:cs typeface="MS Mincho"/>
                        </a:rPr>
                        <a:t>	・</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ct val="100000"/>
                        </a:lnSpc>
                        <a:spcBef>
                          <a:spcPts val="315"/>
                        </a:spcBef>
                      </a:pPr>
                      <a:r>
                        <a:rPr dirty="0" sz="1100" spc="-25">
                          <a:latin typeface="Century"/>
                          <a:cs typeface="Century"/>
                        </a:rPr>
                        <a:t>73</a:t>
                      </a:r>
                      <a:endParaRPr sz="1100">
                        <a:latin typeface="Century"/>
                        <a:cs typeface="Century"/>
                      </a:endParaRPr>
                    </a:p>
                  </a:txBody>
                  <a:tcPr marL="0" marR="0" marB="0" marT="40005"/>
                </a:tc>
              </a:tr>
              <a:tr h="250825">
                <a:tc gridSpan="2">
                  <a:txBody>
                    <a:bodyPr/>
                    <a:lstStyle/>
                    <a:p>
                      <a:pPr marL="31750">
                        <a:lnSpc>
                          <a:spcPct val="100000"/>
                        </a:lnSpc>
                        <a:spcBef>
                          <a:spcPts val="315"/>
                        </a:spcBef>
                        <a:tabLst>
                          <a:tab pos="1290320" algn="l"/>
                        </a:tabLst>
                      </a:pPr>
                      <a:r>
                        <a:rPr dirty="0" sz="1100">
                          <a:latin typeface="MS Mincho"/>
                          <a:cs typeface="MS Mincho"/>
                        </a:rPr>
                        <a:t>情報管</a:t>
                      </a:r>
                      <a:r>
                        <a:rPr dirty="0" sz="1100" spc="-50">
                          <a:latin typeface="MS Mincho"/>
                          <a:cs typeface="MS Mincho"/>
                        </a:rPr>
                        <a:t>理</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ct val="100000"/>
                        </a:lnSpc>
                        <a:spcBef>
                          <a:spcPts val="315"/>
                        </a:spcBef>
                      </a:pPr>
                      <a:r>
                        <a:rPr dirty="0" sz="1100" spc="-25">
                          <a:latin typeface="Century"/>
                          <a:cs typeface="Century"/>
                        </a:rPr>
                        <a:t>74</a:t>
                      </a:r>
                      <a:endParaRPr sz="1100">
                        <a:latin typeface="Century"/>
                        <a:cs typeface="Century"/>
                      </a:endParaRPr>
                    </a:p>
                  </a:txBody>
                  <a:tcPr marL="0" marR="0" marB="0" marT="40005"/>
                </a:tc>
              </a:tr>
              <a:tr h="251460">
                <a:tc gridSpan="2">
                  <a:txBody>
                    <a:bodyPr/>
                    <a:lstStyle/>
                    <a:p>
                      <a:pPr marL="31750">
                        <a:lnSpc>
                          <a:spcPct val="100000"/>
                        </a:lnSpc>
                        <a:spcBef>
                          <a:spcPts val="315"/>
                        </a:spcBef>
                        <a:tabLst>
                          <a:tab pos="1290320" algn="l"/>
                        </a:tabLst>
                      </a:pPr>
                      <a:r>
                        <a:rPr dirty="0" sz="1100">
                          <a:latin typeface="MS Mincho"/>
                          <a:cs typeface="MS Mincho"/>
                        </a:rPr>
                        <a:t>マスタ</a:t>
                      </a:r>
                      <a:r>
                        <a:rPr dirty="0" sz="1100" spc="-15">
                          <a:latin typeface="MS Mincho"/>
                          <a:cs typeface="MS Mincho"/>
                        </a:rPr>
                        <a:t>ー</a:t>
                      </a:r>
                      <a:r>
                        <a:rPr dirty="0" sz="1100">
                          <a:latin typeface="MS Mincho"/>
                          <a:cs typeface="MS Mincho"/>
                        </a:rPr>
                        <a:t>管</a:t>
                      </a:r>
                      <a:r>
                        <a:rPr dirty="0" sz="1100" spc="-50">
                          <a:latin typeface="MS Mincho"/>
                          <a:cs typeface="MS Mincho"/>
                        </a:rPr>
                        <a:t>理</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ct val="100000"/>
                        </a:lnSpc>
                        <a:spcBef>
                          <a:spcPts val="315"/>
                        </a:spcBef>
                      </a:pPr>
                      <a:r>
                        <a:rPr dirty="0" sz="1100" spc="-25">
                          <a:latin typeface="Century"/>
                          <a:cs typeface="Century"/>
                        </a:rPr>
                        <a:t>77</a:t>
                      </a:r>
                      <a:endParaRPr sz="1100">
                        <a:latin typeface="Century"/>
                        <a:cs typeface="Century"/>
                      </a:endParaRPr>
                    </a:p>
                  </a:txBody>
                  <a:tcPr marL="0" marR="0" marB="0" marT="40005"/>
                </a:tc>
              </a:tr>
              <a:tr h="250825">
                <a:tc gridSpan="2">
                  <a:txBody>
                    <a:bodyPr/>
                    <a:lstStyle/>
                    <a:p>
                      <a:pPr marL="171450">
                        <a:lnSpc>
                          <a:spcPct val="100000"/>
                        </a:lnSpc>
                        <a:spcBef>
                          <a:spcPts val="315"/>
                        </a:spcBef>
                        <a:tabLst>
                          <a:tab pos="1708150" algn="l"/>
                        </a:tabLst>
                      </a:pPr>
                      <a:r>
                        <a:rPr dirty="0" sz="1100">
                          <a:latin typeface="MS Mincho"/>
                          <a:cs typeface="MS Mincho"/>
                        </a:rPr>
                        <a:t>１．</a:t>
                      </a:r>
                      <a:r>
                        <a:rPr dirty="0" sz="1100" spc="-15">
                          <a:latin typeface="MS Mincho"/>
                          <a:cs typeface="MS Mincho"/>
                        </a:rPr>
                        <a:t>基</a:t>
                      </a:r>
                      <a:r>
                        <a:rPr dirty="0" sz="1100">
                          <a:latin typeface="MS Mincho"/>
                          <a:cs typeface="MS Mincho"/>
                        </a:rPr>
                        <a:t>本マ</a:t>
                      </a:r>
                      <a:r>
                        <a:rPr dirty="0" sz="1100" spc="-15">
                          <a:latin typeface="MS Mincho"/>
                          <a:cs typeface="MS Mincho"/>
                        </a:rPr>
                        <a:t>ス</a:t>
                      </a:r>
                      <a:r>
                        <a:rPr dirty="0" sz="1100">
                          <a:latin typeface="MS Mincho"/>
                          <a:cs typeface="MS Mincho"/>
                        </a:rPr>
                        <a:t>タ</a:t>
                      </a:r>
                      <a:r>
                        <a:rPr dirty="0" sz="1100" spc="-50">
                          <a:latin typeface="MS Mincho"/>
                          <a:cs typeface="MS Mincho"/>
                        </a:rPr>
                        <a:t>ー</a:t>
                      </a:r>
                      <a:r>
                        <a:rPr dirty="0" sz="1100">
                          <a:latin typeface="MS Mincho"/>
                          <a:cs typeface="MS Mincho"/>
                        </a:rPr>
                        <a:t>	・・</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ct val="100000"/>
                        </a:lnSpc>
                        <a:spcBef>
                          <a:spcPts val="315"/>
                        </a:spcBef>
                      </a:pPr>
                      <a:r>
                        <a:rPr dirty="0" sz="1100" spc="-25">
                          <a:latin typeface="Century"/>
                          <a:cs typeface="Century"/>
                        </a:rPr>
                        <a:t>77</a:t>
                      </a:r>
                      <a:endParaRPr sz="1100">
                        <a:latin typeface="Century"/>
                        <a:cs typeface="Century"/>
                      </a:endParaRPr>
                    </a:p>
                  </a:txBody>
                  <a:tcPr marL="0" marR="0" marB="0" marT="40005"/>
                </a:tc>
              </a:tr>
              <a:tr h="209550">
                <a:tc gridSpan="2">
                  <a:txBody>
                    <a:bodyPr/>
                    <a:lstStyle/>
                    <a:p>
                      <a:pPr marL="171450">
                        <a:lnSpc>
                          <a:spcPts val="1240"/>
                        </a:lnSpc>
                        <a:spcBef>
                          <a:spcPts val="315"/>
                        </a:spcBef>
                        <a:tabLst>
                          <a:tab pos="1708150" algn="l"/>
                        </a:tabLst>
                      </a:pPr>
                      <a:r>
                        <a:rPr dirty="0" sz="1100">
                          <a:latin typeface="MS Mincho"/>
                          <a:cs typeface="MS Mincho"/>
                        </a:rPr>
                        <a:t>２．</a:t>
                      </a:r>
                      <a:r>
                        <a:rPr dirty="0" sz="1100" spc="-15">
                          <a:latin typeface="MS Mincho"/>
                          <a:cs typeface="MS Mincho"/>
                        </a:rPr>
                        <a:t>電</a:t>
                      </a:r>
                      <a:r>
                        <a:rPr dirty="0" sz="1100">
                          <a:latin typeface="MS Mincho"/>
                          <a:cs typeface="MS Mincho"/>
                        </a:rPr>
                        <a:t>子点</a:t>
                      </a:r>
                      <a:r>
                        <a:rPr dirty="0" sz="1100" spc="-15">
                          <a:latin typeface="MS Mincho"/>
                          <a:cs typeface="MS Mincho"/>
                        </a:rPr>
                        <a:t>数</a:t>
                      </a:r>
                      <a:r>
                        <a:rPr dirty="0" sz="1100" spc="-50">
                          <a:latin typeface="MS Mincho"/>
                          <a:cs typeface="MS Mincho"/>
                        </a:rPr>
                        <a:t>表</a:t>
                      </a:r>
                      <a:r>
                        <a:rPr dirty="0" sz="1100">
                          <a:latin typeface="MS Mincho"/>
                          <a:cs typeface="MS Mincho"/>
                        </a:rPr>
                        <a:t>	・・</a:t>
                      </a:r>
                      <a:r>
                        <a:rPr dirty="0" sz="1100" spc="-15">
                          <a:latin typeface="MS Mincho"/>
                          <a:cs typeface="MS Mincho"/>
                        </a:rPr>
                        <a:t>・</a:t>
                      </a:r>
                      <a:r>
                        <a:rPr dirty="0" sz="1100" spc="-50">
                          <a:latin typeface="MS Mincho"/>
                          <a:cs typeface="MS Mincho"/>
                        </a:rPr>
                        <a:t>・</a:t>
                      </a:r>
                      <a:endParaRPr sz="1100">
                        <a:latin typeface="MS Mincho"/>
                        <a:cs typeface="MS Mincho"/>
                      </a:endParaRPr>
                    </a:p>
                  </a:txBody>
                  <a:tcPr marL="0" marR="0" marB="0" marT="40005"/>
                </a:tc>
                <a:tc hMerge="1">
                  <a:txBody>
                    <a:bodyPr/>
                    <a:lstStyle/>
                    <a:p>
                      <a:pPr/>
                    </a:p>
                  </a:txBody>
                  <a:tcPr marL="0" marR="0" marB="0" marT="0"/>
                </a:tc>
                <a:tc>
                  <a:txBody>
                    <a:bodyPr/>
                    <a:lstStyle/>
                    <a:p>
                      <a:pPr algn="ctr" marL="78105">
                        <a:lnSpc>
                          <a:spcPts val="1240"/>
                        </a:lnSpc>
                        <a:spcBef>
                          <a:spcPts val="315"/>
                        </a:spcBef>
                      </a:pPr>
                      <a:r>
                        <a:rPr dirty="0" sz="1100" spc="-25">
                          <a:latin typeface="Century"/>
                          <a:cs typeface="Century"/>
                        </a:rPr>
                        <a:t>78</a:t>
                      </a:r>
                      <a:endParaRPr sz="1100">
                        <a:latin typeface="Century"/>
                        <a:cs typeface="Century"/>
                      </a:endParaRPr>
                    </a:p>
                  </a:txBody>
                  <a:tcPr marL="0" marR="0" marB="0" marT="40005"/>
                </a:tc>
              </a:tr>
            </a:tbl>
          </a:graphicData>
        </a:graphic>
      </p:graphicFrame>
      <p:sp>
        <p:nvSpPr>
          <p:cNvPr id="16" name="object 16" descr=""/>
          <p:cNvSpPr txBox="1"/>
          <p:nvPr/>
        </p:nvSpPr>
        <p:spPr>
          <a:xfrm>
            <a:off x="3949065" y="7952613"/>
            <a:ext cx="1625600" cy="568325"/>
          </a:xfrm>
          <a:prstGeom prst="rect">
            <a:avLst/>
          </a:prstGeom>
        </p:spPr>
        <p:txBody>
          <a:bodyPr wrap="square" lIns="0" tIns="12700" rIns="0" bIns="0" rtlCol="0" vert="horz">
            <a:spAutoFit/>
          </a:bodyPr>
          <a:lstStyle/>
          <a:p>
            <a:pPr marL="12700">
              <a:lnSpc>
                <a:spcPct val="100000"/>
              </a:lnSpc>
              <a:spcBef>
                <a:spcPts val="100"/>
              </a:spcBef>
              <a:tabLst>
                <a:tab pos="723900" algn="l"/>
              </a:tabLst>
            </a:pPr>
            <a:r>
              <a:rPr dirty="0" sz="1400">
                <a:latin typeface="MS Gothic"/>
                <a:cs typeface="MS Gothic"/>
              </a:rPr>
              <a:t>第３</a:t>
            </a:r>
            <a:r>
              <a:rPr dirty="0" sz="1400" spc="-50">
                <a:latin typeface="MS Gothic"/>
                <a:cs typeface="MS Gothic"/>
              </a:rPr>
              <a:t>章</a:t>
            </a:r>
            <a:r>
              <a:rPr dirty="0" sz="1400">
                <a:latin typeface="MS Gothic"/>
                <a:cs typeface="MS Gothic"/>
              </a:rPr>
              <a:t>	点検</a:t>
            </a:r>
            <a:r>
              <a:rPr dirty="0" sz="1400" spc="-15">
                <a:latin typeface="MS Gothic"/>
                <a:cs typeface="MS Gothic"/>
              </a:rPr>
              <a:t>事例</a:t>
            </a:r>
            <a:r>
              <a:rPr dirty="0" sz="1400" spc="-50">
                <a:latin typeface="MS Gothic"/>
                <a:cs typeface="MS Gothic"/>
              </a:rPr>
              <a:t>集</a:t>
            </a:r>
            <a:endParaRPr sz="1400">
              <a:latin typeface="MS Gothic"/>
              <a:cs typeface="MS Gothic"/>
            </a:endParaRPr>
          </a:p>
          <a:p>
            <a:pPr marL="12700">
              <a:lnSpc>
                <a:spcPct val="100000"/>
              </a:lnSpc>
              <a:spcBef>
                <a:spcPts val="1270"/>
              </a:spcBef>
            </a:pPr>
            <a:r>
              <a:rPr dirty="0" sz="1100" spc="-15">
                <a:latin typeface="MS Mincho"/>
                <a:cs typeface="MS Mincho"/>
              </a:rPr>
              <a:t>事前審査の実例</a:t>
            </a:r>
            <a:endParaRPr sz="1100">
              <a:latin typeface="MS Mincho"/>
              <a:cs typeface="MS Mincho"/>
            </a:endParaRPr>
          </a:p>
        </p:txBody>
      </p:sp>
      <p:sp>
        <p:nvSpPr>
          <p:cNvPr id="17" name="object 17" descr=""/>
          <p:cNvSpPr txBox="1"/>
          <p:nvPr/>
        </p:nvSpPr>
        <p:spPr>
          <a:xfrm>
            <a:off x="6197835" y="8359298"/>
            <a:ext cx="140335" cy="140335"/>
          </a:xfrm>
          <a:prstGeom prst="rect">
            <a:avLst/>
          </a:prstGeom>
        </p:spPr>
        <p:txBody>
          <a:bodyPr wrap="square" lIns="0" tIns="0" rIns="0" bIns="0" rtlCol="0" vert="horz">
            <a:spAutoFit/>
          </a:bodyPr>
          <a:lstStyle/>
          <a:p>
            <a:pPr>
              <a:lnSpc>
                <a:spcPts val="1105"/>
              </a:lnSpc>
            </a:pPr>
            <a:r>
              <a:rPr dirty="0" sz="1100" spc="-50">
                <a:latin typeface="MS Mincho"/>
                <a:cs typeface="MS Mincho"/>
              </a:rPr>
              <a:t>・</a:t>
            </a:r>
            <a:endParaRPr sz="1100">
              <a:latin typeface="MS Mincho"/>
              <a:cs typeface="MS Mincho"/>
            </a:endParaRPr>
          </a:p>
        </p:txBody>
      </p:sp>
      <p:sp>
        <p:nvSpPr>
          <p:cNvPr id="18" name="object 18" descr=""/>
          <p:cNvSpPr txBox="1"/>
          <p:nvPr/>
        </p:nvSpPr>
        <p:spPr>
          <a:xfrm>
            <a:off x="5625846" y="8326881"/>
            <a:ext cx="58483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a:t>
            </a:r>
            <a:endParaRPr sz="1100">
              <a:latin typeface="MS Mincho"/>
              <a:cs typeface="MS Mincho"/>
            </a:endParaRPr>
          </a:p>
        </p:txBody>
      </p:sp>
      <p:sp>
        <p:nvSpPr>
          <p:cNvPr id="19" name="object 19" descr=""/>
          <p:cNvSpPr txBox="1"/>
          <p:nvPr/>
        </p:nvSpPr>
        <p:spPr>
          <a:xfrm>
            <a:off x="973632" y="6138773"/>
            <a:ext cx="1005840" cy="528320"/>
          </a:xfrm>
          <a:prstGeom prst="rect">
            <a:avLst/>
          </a:prstGeom>
        </p:spPr>
        <p:txBody>
          <a:bodyPr wrap="square" lIns="0" tIns="12700" rIns="0" bIns="0" rtlCol="0" vert="horz">
            <a:spAutoFit/>
          </a:bodyPr>
          <a:lstStyle/>
          <a:p>
            <a:pPr marL="12700" marR="5080" indent="139700">
              <a:lnSpc>
                <a:spcPct val="150000"/>
              </a:lnSpc>
              <a:spcBef>
                <a:spcPts val="100"/>
              </a:spcBef>
            </a:pPr>
            <a:r>
              <a:rPr dirty="0" sz="1100" spc="-15">
                <a:latin typeface="MS Mincho"/>
                <a:cs typeface="MS Mincho"/>
              </a:rPr>
              <a:t>５．電子付箋部位チェック</a:t>
            </a:r>
            <a:endParaRPr sz="1100">
              <a:latin typeface="MS Mincho"/>
              <a:cs typeface="MS Mincho"/>
            </a:endParaRPr>
          </a:p>
        </p:txBody>
      </p:sp>
      <p:sp>
        <p:nvSpPr>
          <p:cNvPr id="20" name="object 20" descr=""/>
          <p:cNvSpPr txBox="1"/>
          <p:nvPr/>
        </p:nvSpPr>
        <p:spPr>
          <a:xfrm>
            <a:off x="2232786" y="6138773"/>
            <a:ext cx="723900" cy="528320"/>
          </a:xfrm>
          <a:prstGeom prst="rect">
            <a:avLst/>
          </a:prstGeom>
        </p:spPr>
        <p:txBody>
          <a:bodyPr wrap="square" lIns="0" tIns="96520" rIns="0" bIns="0" rtlCol="0" vert="horz">
            <a:spAutoFit/>
          </a:bodyPr>
          <a:lstStyle/>
          <a:p>
            <a:pPr marL="12700">
              <a:lnSpc>
                <a:spcPct val="100000"/>
              </a:lnSpc>
              <a:spcBef>
                <a:spcPts val="760"/>
              </a:spcBef>
            </a:pPr>
            <a:r>
              <a:rPr dirty="0" sz="1100" spc="-20">
                <a:latin typeface="MS Mincho"/>
                <a:cs typeface="MS Mincho"/>
              </a:rPr>
              <a:t>・・・・・</a:t>
            </a:r>
            <a:endParaRPr sz="1100">
              <a:latin typeface="MS Mincho"/>
              <a:cs typeface="MS Mincho"/>
            </a:endParaRPr>
          </a:p>
          <a:p>
            <a:pPr marL="12700">
              <a:lnSpc>
                <a:spcPct val="100000"/>
              </a:lnSpc>
              <a:spcBef>
                <a:spcPts val="660"/>
              </a:spcBef>
            </a:pPr>
            <a:r>
              <a:rPr dirty="0" sz="1100" spc="-20">
                <a:latin typeface="MS Mincho"/>
                <a:cs typeface="MS Mincho"/>
              </a:rPr>
              <a:t>・・・・・</a:t>
            </a:r>
            <a:endParaRPr sz="1100">
              <a:latin typeface="MS Mincho"/>
              <a:cs typeface="MS Mincho"/>
            </a:endParaRPr>
          </a:p>
        </p:txBody>
      </p:sp>
      <p:sp>
        <p:nvSpPr>
          <p:cNvPr id="21" name="object 21" descr=""/>
          <p:cNvSpPr txBox="1"/>
          <p:nvPr/>
        </p:nvSpPr>
        <p:spPr>
          <a:xfrm>
            <a:off x="973632" y="6724904"/>
            <a:ext cx="198247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コメントコード漏れのチェック</a:t>
            </a:r>
            <a:endParaRPr sz="1100">
              <a:latin typeface="MS Mincho"/>
              <a:cs typeface="MS Mincho"/>
            </a:endParaRPr>
          </a:p>
        </p:txBody>
      </p:sp>
      <p:sp>
        <p:nvSpPr>
          <p:cNvPr id="22" name="object 22" descr=""/>
          <p:cNvSpPr txBox="1"/>
          <p:nvPr/>
        </p:nvSpPr>
        <p:spPr>
          <a:xfrm>
            <a:off x="973632" y="6893153"/>
            <a:ext cx="865505" cy="528320"/>
          </a:xfrm>
          <a:prstGeom prst="rect">
            <a:avLst/>
          </a:prstGeom>
        </p:spPr>
        <p:txBody>
          <a:bodyPr wrap="square" lIns="0" tIns="12700" rIns="0" bIns="0" rtlCol="0" vert="horz">
            <a:spAutoFit/>
          </a:bodyPr>
          <a:lstStyle/>
          <a:p>
            <a:pPr marL="12700" marR="5080">
              <a:lnSpc>
                <a:spcPct val="150000"/>
              </a:lnSpc>
              <a:spcBef>
                <a:spcPts val="100"/>
              </a:spcBef>
            </a:pPr>
            <a:r>
              <a:rPr dirty="0" sz="1100" spc="-15">
                <a:latin typeface="MS Mincho"/>
                <a:cs typeface="MS Mincho"/>
              </a:rPr>
              <a:t>候補病名表示レセプト抽出</a:t>
            </a:r>
            <a:endParaRPr sz="1100">
              <a:latin typeface="MS Mincho"/>
              <a:cs typeface="MS Mincho"/>
            </a:endParaRPr>
          </a:p>
        </p:txBody>
      </p:sp>
      <p:sp>
        <p:nvSpPr>
          <p:cNvPr id="23" name="object 23" descr=""/>
          <p:cNvSpPr txBox="1"/>
          <p:nvPr/>
        </p:nvSpPr>
        <p:spPr>
          <a:xfrm>
            <a:off x="2232786" y="6893153"/>
            <a:ext cx="723900" cy="528320"/>
          </a:xfrm>
          <a:prstGeom prst="rect">
            <a:avLst/>
          </a:prstGeom>
        </p:spPr>
        <p:txBody>
          <a:bodyPr wrap="square" lIns="0" tIns="96520" rIns="0" bIns="0" rtlCol="0" vert="horz">
            <a:spAutoFit/>
          </a:bodyPr>
          <a:lstStyle/>
          <a:p>
            <a:pPr marL="12700">
              <a:lnSpc>
                <a:spcPct val="100000"/>
              </a:lnSpc>
              <a:spcBef>
                <a:spcPts val="760"/>
              </a:spcBef>
            </a:pPr>
            <a:r>
              <a:rPr dirty="0" sz="1100" spc="-20">
                <a:latin typeface="MS Mincho"/>
                <a:cs typeface="MS Mincho"/>
              </a:rPr>
              <a:t>・・・・・</a:t>
            </a:r>
            <a:endParaRPr sz="1100">
              <a:latin typeface="MS Mincho"/>
              <a:cs typeface="MS Mincho"/>
            </a:endParaRPr>
          </a:p>
          <a:p>
            <a:pPr marL="12700">
              <a:lnSpc>
                <a:spcPct val="100000"/>
              </a:lnSpc>
              <a:spcBef>
                <a:spcPts val="660"/>
              </a:spcBef>
            </a:pPr>
            <a:r>
              <a:rPr dirty="0" sz="1100" spc="-20">
                <a:latin typeface="MS Mincho"/>
                <a:cs typeface="MS Mincho"/>
              </a:rPr>
              <a:t>・・・・・</a:t>
            </a:r>
            <a:endParaRPr sz="1100">
              <a:latin typeface="MS Mincho"/>
              <a:cs typeface="MS Mincho"/>
            </a:endParaRPr>
          </a:p>
        </p:txBody>
      </p:sp>
      <p:sp>
        <p:nvSpPr>
          <p:cNvPr id="24" name="object 24" descr=""/>
          <p:cNvSpPr txBox="1"/>
          <p:nvPr/>
        </p:nvSpPr>
        <p:spPr>
          <a:xfrm>
            <a:off x="1151940" y="7479538"/>
            <a:ext cx="1819910" cy="193675"/>
          </a:xfrm>
          <a:prstGeom prst="rect">
            <a:avLst/>
          </a:prstGeom>
        </p:spPr>
        <p:txBody>
          <a:bodyPr wrap="square" lIns="0" tIns="12700" rIns="0" bIns="0" rtlCol="0" vert="horz">
            <a:spAutoFit/>
          </a:bodyPr>
          <a:lstStyle/>
          <a:p>
            <a:pPr marL="12700">
              <a:lnSpc>
                <a:spcPct val="100000"/>
              </a:lnSpc>
              <a:spcBef>
                <a:spcPts val="100"/>
              </a:spcBef>
              <a:tabLst>
                <a:tab pos="1385570" algn="l"/>
              </a:tabLst>
            </a:pPr>
            <a:r>
              <a:rPr dirty="0" sz="1100">
                <a:latin typeface="MS Mincho"/>
                <a:cs typeface="MS Mincho"/>
              </a:rPr>
              <a:t>１．レセプト抽</a:t>
            </a:r>
            <a:r>
              <a:rPr dirty="0" sz="1100" spc="-50">
                <a:latin typeface="MS Mincho"/>
                <a:cs typeface="MS Mincho"/>
              </a:rPr>
              <a:t>出</a:t>
            </a:r>
            <a:r>
              <a:rPr dirty="0" sz="1100">
                <a:latin typeface="MS Mincho"/>
                <a:cs typeface="MS Mincho"/>
              </a:rPr>
              <a:t>	・・</a:t>
            </a:r>
            <a:r>
              <a:rPr dirty="0" sz="1100" spc="-50">
                <a:latin typeface="MS Mincho"/>
                <a:cs typeface="MS Mincho"/>
              </a:rPr>
              <a:t>・</a:t>
            </a:r>
            <a:endParaRPr sz="1100">
              <a:latin typeface="MS Mincho"/>
              <a:cs typeface="MS Mincho"/>
            </a:endParaRPr>
          </a:p>
        </p:txBody>
      </p:sp>
      <p:sp>
        <p:nvSpPr>
          <p:cNvPr id="25" name="object 25" descr=""/>
          <p:cNvSpPr txBox="1"/>
          <p:nvPr/>
        </p:nvSpPr>
        <p:spPr>
          <a:xfrm>
            <a:off x="1151940" y="7647787"/>
            <a:ext cx="1819910" cy="1031240"/>
          </a:xfrm>
          <a:prstGeom prst="rect">
            <a:avLst/>
          </a:prstGeom>
        </p:spPr>
        <p:txBody>
          <a:bodyPr wrap="square" lIns="0" tIns="12700" rIns="0" bIns="0" rtlCol="0" vert="horz">
            <a:spAutoFit/>
          </a:bodyPr>
          <a:lstStyle/>
          <a:p>
            <a:pPr algn="just" marL="12700" marR="5080">
              <a:lnSpc>
                <a:spcPct val="150000"/>
              </a:lnSpc>
              <a:spcBef>
                <a:spcPts val="100"/>
              </a:spcBef>
            </a:pPr>
            <a:r>
              <a:rPr dirty="0" sz="1100">
                <a:latin typeface="MS Mincho"/>
                <a:cs typeface="MS Mincho"/>
              </a:rPr>
              <a:t>２．印刷</a:t>
            </a:r>
            <a:r>
              <a:rPr dirty="0" sz="1100" spc="3640">
                <a:latin typeface="MS Mincho"/>
                <a:cs typeface="MS Mincho"/>
              </a:rPr>
              <a:t> </a:t>
            </a:r>
            <a:r>
              <a:rPr dirty="0" sz="1100">
                <a:latin typeface="MS Mincho"/>
                <a:cs typeface="MS Mincho"/>
              </a:rPr>
              <a:t>・・・・・ </a:t>
            </a:r>
            <a:r>
              <a:rPr dirty="0" sz="1100" spc="10">
                <a:latin typeface="MS Mincho"/>
                <a:cs typeface="MS Mincho"/>
              </a:rPr>
              <a:t>３．抽出ルール ・・・・・</a:t>
            </a:r>
            <a:r>
              <a:rPr dirty="0" sz="1100">
                <a:latin typeface="MS Mincho"/>
                <a:cs typeface="MS Mincho"/>
              </a:rPr>
              <a:t> </a:t>
            </a:r>
            <a:r>
              <a:rPr dirty="0" sz="1100" spc="-25">
                <a:latin typeface="MS Mincho"/>
                <a:cs typeface="MS Mincho"/>
              </a:rPr>
              <a:t>４．抽出ルールの編集 ・ ・</a:t>
            </a:r>
            <a:r>
              <a:rPr dirty="0" sz="1100">
                <a:latin typeface="MS Mincho"/>
                <a:cs typeface="MS Mincho"/>
              </a:rPr>
              <a:t> </a:t>
            </a:r>
            <a:r>
              <a:rPr dirty="0" sz="1100" spc="15">
                <a:latin typeface="MS Mincho"/>
                <a:cs typeface="MS Mincho"/>
              </a:rPr>
              <a:t>５．新規の抽出ルール ・・</a:t>
            </a:r>
            <a:endParaRPr sz="1100">
              <a:latin typeface="MS Mincho"/>
              <a:cs typeface="MS Mincho"/>
            </a:endParaRPr>
          </a:p>
        </p:txBody>
      </p:sp>
      <p:sp>
        <p:nvSpPr>
          <p:cNvPr id="26" name="object 26" descr=""/>
          <p:cNvSpPr txBox="1"/>
          <p:nvPr/>
        </p:nvSpPr>
        <p:spPr>
          <a:xfrm>
            <a:off x="973632" y="1949043"/>
            <a:ext cx="2378710" cy="6724015"/>
          </a:xfrm>
          <a:prstGeom prst="rect">
            <a:avLst/>
          </a:prstGeom>
        </p:spPr>
        <p:txBody>
          <a:bodyPr wrap="square" lIns="0" tIns="96520" rIns="0" bIns="0" rtlCol="0" vert="horz">
            <a:spAutoFit/>
          </a:bodyPr>
          <a:lstStyle/>
          <a:p>
            <a:pPr algn="r" marR="5080">
              <a:lnSpc>
                <a:spcPct val="100000"/>
              </a:lnSpc>
              <a:spcBef>
                <a:spcPts val="760"/>
              </a:spcBef>
            </a:pPr>
            <a:r>
              <a:rPr dirty="0" sz="1100" spc="-50">
                <a:latin typeface="Century"/>
                <a:cs typeface="Century"/>
              </a:rPr>
              <a:t>1</a:t>
            </a:r>
            <a:endParaRPr sz="1100">
              <a:latin typeface="Century"/>
              <a:cs typeface="Century"/>
            </a:endParaRPr>
          </a:p>
          <a:p>
            <a:pPr algn="r" marR="5080">
              <a:lnSpc>
                <a:spcPct val="100000"/>
              </a:lnSpc>
              <a:spcBef>
                <a:spcPts val="660"/>
              </a:spcBef>
            </a:pPr>
            <a:r>
              <a:rPr dirty="0" sz="1100" spc="-50">
                <a:latin typeface="Century"/>
                <a:cs typeface="Century"/>
              </a:rPr>
              <a:t>1</a:t>
            </a:r>
            <a:endParaRPr sz="1100">
              <a:latin typeface="Century"/>
              <a:cs typeface="Century"/>
            </a:endParaRPr>
          </a:p>
          <a:p>
            <a:pPr algn="r" marR="5080">
              <a:lnSpc>
                <a:spcPct val="100000"/>
              </a:lnSpc>
              <a:spcBef>
                <a:spcPts val="660"/>
              </a:spcBef>
            </a:pPr>
            <a:r>
              <a:rPr dirty="0" sz="1100" spc="-50">
                <a:latin typeface="Century"/>
                <a:cs typeface="Century"/>
              </a:rPr>
              <a:t>2</a:t>
            </a:r>
            <a:endParaRPr sz="1100">
              <a:latin typeface="Century"/>
              <a:cs typeface="Century"/>
            </a:endParaRPr>
          </a:p>
          <a:p>
            <a:pPr algn="r" marR="5080">
              <a:lnSpc>
                <a:spcPct val="100000"/>
              </a:lnSpc>
              <a:spcBef>
                <a:spcPts val="705"/>
              </a:spcBef>
              <a:tabLst>
                <a:tab pos="1155700" algn="l"/>
              </a:tabLst>
            </a:pPr>
            <a:r>
              <a:rPr dirty="0" sz="1100">
                <a:latin typeface="MS Mincho"/>
                <a:cs typeface="MS Mincho"/>
              </a:rPr>
              <a:t>・</a:t>
            </a:r>
            <a:r>
              <a:rPr dirty="0" sz="1100" spc="-15">
                <a:latin typeface="MS Mincho"/>
                <a:cs typeface="MS Mincho"/>
              </a:rPr>
              <a:t>・・</a:t>
            </a:r>
            <a:r>
              <a:rPr dirty="0" sz="1100">
                <a:latin typeface="MS Mincho"/>
                <a:cs typeface="MS Mincho"/>
              </a:rPr>
              <a:t>・・</a:t>
            </a:r>
            <a:r>
              <a:rPr dirty="0" sz="1100" spc="-50">
                <a:latin typeface="MS Mincho"/>
                <a:cs typeface="MS Mincho"/>
              </a:rPr>
              <a:t>・</a:t>
            </a:r>
            <a:r>
              <a:rPr dirty="0" sz="1100">
                <a:latin typeface="MS Mincho"/>
                <a:cs typeface="MS Mincho"/>
              </a:rPr>
              <a:t>	</a:t>
            </a:r>
            <a:r>
              <a:rPr dirty="0" baseline="2525" sz="1650" spc="-75">
                <a:latin typeface="Century"/>
                <a:cs typeface="Century"/>
              </a:rPr>
              <a:t>5</a:t>
            </a:r>
            <a:endParaRPr baseline="2525" sz="1650">
              <a:latin typeface="Century"/>
              <a:cs typeface="Century"/>
            </a:endParaRPr>
          </a:p>
          <a:p>
            <a:pPr algn="r" marR="5080">
              <a:lnSpc>
                <a:spcPct val="100000"/>
              </a:lnSpc>
              <a:spcBef>
                <a:spcPts val="660"/>
              </a:spcBef>
              <a:tabLst>
                <a:tab pos="1040130" algn="l"/>
              </a:tabLst>
            </a:pPr>
            <a:r>
              <a:rPr dirty="0" sz="1100">
                <a:latin typeface="MS Mincho"/>
                <a:cs typeface="MS Mincho"/>
              </a:rPr>
              <a:t>・・・・・</a:t>
            </a:r>
            <a:r>
              <a:rPr dirty="0" sz="1100" spc="-50">
                <a:latin typeface="MS Mincho"/>
                <a:cs typeface="MS Mincho"/>
              </a:rPr>
              <a:t>・</a:t>
            </a:r>
            <a:r>
              <a:rPr dirty="0" sz="1100">
                <a:latin typeface="MS Mincho"/>
                <a:cs typeface="MS Mincho"/>
              </a:rPr>
              <a:t>	</a:t>
            </a:r>
            <a:r>
              <a:rPr dirty="0" baseline="2525" sz="1650" spc="-37">
                <a:latin typeface="Century"/>
                <a:cs typeface="Century"/>
              </a:rPr>
              <a:t>10</a:t>
            </a:r>
            <a:endParaRPr baseline="2525" sz="1650">
              <a:latin typeface="Century"/>
              <a:cs typeface="Century"/>
            </a:endParaRPr>
          </a:p>
          <a:p>
            <a:pPr algn="r" marR="5080">
              <a:lnSpc>
                <a:spcPct val="100000"/>
              </a:lnSpc>
              <a:spcBef>
                <a:spcPts val="660"/>
              </a:spcBef>
              <a:tabLst>
                <a:tab pos="2056764" algn="l"/>
              </a:tabLst>
            </a:pPr>
            <a:r>
              <a:rPr dirty="0" sz="1100">
                <a:latin typeface="MS Mincho"/>
                <a:cs typeface="MS Mincho"/>
              </a:rPr>
              <a:t>１．</a:t>
            </a:r>
            <a:r>
              <a:rPr dirty="0" sz="1100" spc="-15">
                <a:latin typeface="MS Mincho"/>
                <a:cs typeface="MS Mincho"/>
              </a:rPr>
              <a:t>チ</a:t>
            </a:r>
            <a:r>
              <a:rPr dirty="0" sz="1100">
                <a:latin typeface="MS Mincho"/>
                <a:cs typeface="MS Mincho"/>
              </a:rPr>
              <a:t>ェッ</a:t>
            </a:r>
            <a:r>
              <a:rPr dirty="0" sz="1100" spc="-15">
                <a:latin typeface="MS Mincho"/>
                <a:cs typeface="MS Mincho"/>
              </a:rPr>
              <a:t>ク</a:t>
            </a:r>
            <a:r>
              <a:rPr dirty="0" sz="1100">
                <a:latin typeface="MS Mincho"/>
                <a:cs typeface="MS Mincho"/>
              </a:rPr>
              <a:t>デー</a:t>
            </a:r>
            <a:r>
              <a:rPr dirty="0" sz="1100" spc="-15">
                <a:latin typeface="MS Mincho"/>
                <a:cs typeface="MS Mincho"/>
              </a:rPr>
              <a:t>タの</a:t>
            </a:r>
            <a:r>
              <a:rPr dirty="0" sz="1100">
                <a:latin typeface="MS Mincho"/>
                <a:cs typeface="MS Mincho"/>
              </a:rPr>
              <a:t>追加</a:t>
            </a:r>
            <a:r>
              <a:rPr dirty="0" sz="1100" spc="-50">
                <a:latin typeface="MS Mincho"/>
                <a:cs typeface="MS Mincho"/>
              </a:rPr>
              <a:t>・</a:t>
            </a:r>
            <a:r>
              <a:rPr dirty="0" sz="1100">
                <a:latin typeface="MS Mincho"/>
                <a:cs typeface="MS Mincho"/>
              </a:rPr>
              <a:t>	</a:t>
            </a:r>
            <a:r>
              <a:rPr dirty="0" baseline="2525" sz="1650" spc="-37">
                <a:latin typeface="Century"/>
                <a:cs typeface="Century"/>
              </a:rPr>
              <a:t>12</a:t>
            </a:r>
            <a:endParaRPr baseline="2525" sz="1650">
              <a:latin typeface="Century"/>
              <a:cs typeface="Century"/>
            </a:endParaRPr>
          </a:p>
          <a:p>
            <a:pPr algn="r" marR="5080">
              <a:lnSpc>
                <a:spcPct val="100000"/>
              </a:lnSpc>
              <a:spcBef>
                <a:spcPts val="660"/>
              </a:spcBef>
              <a:tabLst>
                <a:tab pos="1395730" algn="l"/>
                <a:tab pos="2056764" algn="l"/>
              </a:tabLst>
            </a:pPr>
            <a:r>
              <a:rPr dirty="0" sz="1100">
                <a:latin typeface="MS Mincho"/>
                <a:cs typeface="MS Mincho"/>
              </a:rPr>
              <a:t>２．</a:t>
            </a:r>
            <a:r>
              <a:rPr dirty="0" sz="1100" spc="-15">
                <a:latin typeface="MS Mincho"/>
                <a:cs typeface="MS Mincho"/>
              </a:rPr>
              <a:t>審</a:t>
            </a:r>
            <a:r>
              <a:rPr dirty="0" sz="1100">
                <a:latin typeface="MS Mincho"/>
                <a:cs typeface="MS Mincho"/>
              </a:rPr>
              <a:t>査対</a:t>
            </a:r>
            <a:r>
              <a:rPr dirty="0" sz="1100" spc="-15">
                <a:latin typeface="MS Mincho"/>
                <a:cs typeface="MS Mincho"/>
              </a:rPr>
              <a:t>象</a:t>
            </a:r>
            <a:r>
              <a:rPr dirty="0" sz="1100">
                <a:latin typeface="MS Mincho"/>
                <a:cs typeface="MS Mincho"/>
              </a:rPr>
              <a:t>の変</a:t>
            </a:r>
            <a:r>
              <a:rPr dirty="0" sz="1100" spc="-50">
                <a:latin typeface="MS Mincho"/>
                <a:cs typeface="MS Mincho"/>
              </a:rPr>
              <a:t>更</a:t>
            </a:r>
            <a:r>
              <a:rPr dirty="0" sz="1100">
                <a:latin typeface="MS Mincho"/>
                <a:cs typeface="MS Mincho"/>
              </a:rPr>
              <a:t>	・・</a:t>
            </a:r>
            <a:r>
              <a:rPr dirty="0" sz="1100" spc="-50">
                <a:latin typeface="MS Mincho"/>
                <a:cs typeface="MS Mincho"/>
              </a:rPr>
              <a:t>・</a:t>
            </a:r>
            <a:r>
              <a:rPr dirty="0" sz="1100">
                <a:latin typeface="MS Mincho"/>
                <a:cs typeface="MS Mincho"/>
              </a:rPr>
              <a:t>	</a:t>
            </a:r>
            <a:r>
              <a:rPr dirty="0" baseline="2525" sz="1650" spc="-37">
                <a:latin typeface="Century"/>
                <a:cs typeface="Century"/>
              </a:rPr>
              <a:t>16</a:t>
            </a:r>
            <a:endParaRPr baseline="2525" sz="1650">
              <a:latin typeface="Century"/>
              <a:cs typeface="Century"/>
            </a:endParaRPr>
          </a:p>
          <a:p>
            <a:pPr algn="r" marR="5080">
              <a:lnSpc>
                <a:spcPct val="100000"/>
              </a:lnSpc>
              <a:spcBef>
                <a:spcPts val="660"/>
              </a:spcBef>
              <a:tabLst>
                <a:tab pos="2056764" algn="l"/>
              </a:tabLst>
            </a:pPr>
            <a:r>
              <a:rPr dirty="0" sz="1100">
                <a:latin typeface="MS Mincho"/>
                <a:cs typeface="MS Mincho"/>
              </a:rPr>
              <a:t>３．</a:t>
            </a:r>
            <a:r>
              <a:rPr dirty="0" sz="1100" spc="-15">
                <a:latin typeface="MS Mincho"/>
                <a:cs typeface="MS Mincho"/>
              </a:rPr>
              <a:t>精</a:t>
            </a:r>
            <a:r>
              <a:rPr dirty="0" sz="1100">
                <a:latin typeface="MS Mincho"/>
                <a:cs typeface="MS Mincho"/>
              </a:rPr>
              <a:t>密点</a:t>
            </a:r>
            <a:r>
              <a:rPr dirty="0" sz="1100" spc="-15">
                <a:latin typeface="MS Mincho"/>
                <a:cs typeface="MS Mincho"/>
              </a:rPr>
              <a:t>検</a:t>
            </a:r>
            <a:r>
              <a:rPr dirty="0" sz="1100">
                <a:latin typeface="MS Mincho"/>
                <a:cs typeface="MS Mincho"/>
              </a:rPr>
              <a:t>ルー</a:t>
            </a:r>
            <a:r>
              <a:rPr dirty="0" sz="1100" spc="-15">
                <a:latin typeface="MS Mincho"/>
                <a:cs typeface="MS Mincho"/>
              </a:rPr>
              <a:t>ルの</a:t>
            </a:r>
            <a:r>
              <a:rPr dirty="0" sz="1100">
                <a:latin typeface="MS Mincho"/>
                <a:cs typeface="MS Mincho"/>
              </a:rPr>
              <a:t>適用</a:t>
            </a:r>
            <a:r>
              <a:rPr dirty="0" sz="1100" spc="-50">
                <a:latin typeface="MS Mincho"/>
                <a:cs typeface="MS Mincho"/>
              </a:rPr>
              <a:t>変</a:t>
            </a:r>
            <a:r>
              <a:rPr dirty="0" sz="1100">
                <a:latin typeface="MS Mincho"/>
                <a:cs typeface="MS Mincho"/>
              </a:rPr>
              <a:t>	</a:t>
            </a:r>
            <a:r>
              <a:rPr dirty="0" baseline="2525" sz="1650" spc="-37">
                <a:latin typeface="Century"/>
                <a:cs typeface="Century"/>
              </a:rPr>
              <a:t>18</a:t>
            </a:r>
            <a:endParaRPr baseline="2525" sz="1650">
              <a:latin typeface="Century"/>
              <a:cs typeface="Century"/>
            </a:endParaRPr>
          </a:p>
          <a:p>
            <a:pPr algn="r" marR="5080">
              <a:lnSpc>
                <a:spcPct val="100000"/>
              </a:lnSpc>
              <a:spcBef>
                <a:spcPts val="660"/>
              </a:spcBef>
              <a:tabLst>
                <a:tab pos="1118870" algn="l"/>
                <a:tab pos="2197100" algn="l"/>
              </a:tabLst>
            </a:pPr>
            <a:r>
              <a:rPr dirty="0" sz="1100">
                <a:latin typeface="MS Mincho"/>
                <a:cs typeface="MS Mincho"/>
              </a:rPr>
              <a:t>印</a:t>
            </a:r>
            <a:r>
              <a:rPr dirty="0" sz="1100" spc="-50">
                <a:latin typeface="MS Mincho"/>
                <a:cs typeface="MS Mincho"/>
              </a:rPr>
              <a:t>刷</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50">
                <a:latin typeface="MS Mincho"/>
                <a:cs typeface="MS Mincho"/>
              </a:rPr>
              <a:t>・</a:t>
            </a:r>
            <a:r>
              <a:rPr dirty="0" sz="1100">
                <a:latin typeface="MS Mincho"/>
                <a:cs typeface="MS Mincho"/>
              </a:rPr>
              <a:t>	</a:t>
            </a:r>
            <a:r>
              <a:rPr dirty="0" baseline="2525" sz="1650" spc="-37">
                <a:latin typeface="Century"/>
                <a:cs typeface="Century"/>
              </a:rPr>
              <a:t>23</a:t>
            </a:r>
            <a:endParaRPr baseline="2525" sz="1650">
              <a:latin typeface="Century"/>
              <a:cs typeface="Century"/>
            </a:endParaRPr>
          </a:p>
          <a:p>
            <a:pPr marL="12700">
              <a:lnSpc>
                <a:spcPct val="100000"/>
              </a:lnSpc>
              <a:spcBef>
                <a:spcPts val="1130"/>
              </a:spcBef>
              <a:tabLst>
                <a:tab pos="723900" algn="l"/>
              </a:tabLst>
            </a:pPr>
            <a:r>
              <a:rPr dirty="0" sz="1400">
                <a:latin typeface="MS Gothic"/>
                <a:cs typeface="MS Gothic"/>
              </a:rPr>
              <a:t>第２</a:t>
            </a:r>
            <a:r>
              <a:rPr dirty="0" sz="1400" spc="-50">
                <a:latin typeface="MS Gothic"/>
                <a:cs typeface="MS Gothic"/>
              </a:rPr>
              <a:t>章</a:t>
            </a:r>
            <a:r>
              <a:rPr dirty="0" sz="1400">
                <a:latin typeface="MS Gothic"/>
                <a:cs typeface="MS Gothic"/>
              </a:rPr>
              <a:t>	応用</a:t>
            </a:r>
            <a:r>
              <a:rPr dirty="0" sz="1400" spc="-50">
                <a:latin typeface="MS Gothic"/>
                <a:cs typeface="MS Gothic"/>
              </a:rPr>
              <a:t>編</a:t>
            </a:r>
            <a:endParaRPr sz="1400">
              <a:latin typeface="MS Gothic"/>
              <a:cs typeface="MS Gothic"/>
            </a:endParaRPr>
          </a:p>
          <a:p>
            <a:pPr algn="r" marR="5080">
              <a:lnSpc>
                <a:spcPct val="100000"/>
              </a:lnSpc>
              <a:spcBef>
                <a:spcPts val="1090"/>
              </a:spcBef>
              <a:tabLst>
                <a:tab pos="2197100" algn="l"/>
              </a:tabLst>
            </a:pPr>
            <a:r>
              <a:rPr dirty="0" sz="1100">
                <a:latin typeface="MS Mincho"/>
                <a:cs typeface="MS Mincho"/>
              </a:rPr>
              <a:t>画面点</a:t>
            </a:r>
            <a:r>
              <a:rPr dirty="0" sz="1100" spc="-15">
                <a:latin typeface="MS Mincho"/>
                <a:cs typeface="MS Mincho"/>
              </a:rPr>
              <a:t>検</a:t>
            </a:r>
            <a:r>
              <a:rPr dirty="0" sz="1100">
                <a:latin typeface="MS Mincho"/>
                <a:cs typeface="MS Mincho"/>
              </a:rPr>
              <a:t>・・</a:t>
            </a:r>
            <a:r>
              <a:rPr dirty="0" sz="1100" spc="-15">
                <a:latin typeface="MS Mincho"/>
                <a:cs typeface="MS Mincho"/>
              </a:rPr>
              <a:t>・</a:t>
            </a:r>
            <a:r>
              <a:rPr dirty="0" sz="1100">
                <a:latin typeface="MS Mincho"/>
                <a:cs typeface="MS Mincho"/>
              </a:rPr>
              <a:t>・・</a:t>
            </a:r>
            <a:r>
              <a:rPr dirty="0" sz="1100" spc="-15">
                <a:latin typeface="MS Mincho"/>
                <a:cs typeface="MS Mincho"/>
              </a:rPr>
              <a:t>・・</a:t>
            </a:r>
            <a:r>
              <a:rPr dirty="0" sz="1100">
                <a:latin typeface="MS Mincho"/>
                <a:cs typeface="MS Mincho"/>
              </a:rPr>
              <a:t>・・</a:t>
            </a:r>
            <a:r>
              <a:rPr dirty="0" sz="1100" spc="-50">
                <a:latin typeface="MS Mincho"/>
                <a:cs typeface="MS Mincho"/>
              </a:rPr>
              <a:t>・</a:t>
            </a:r>
            <a:r>
              <a:rPr dirty="0" sz="1100">
                <a:latin typeface="MS Mincho"/>
                <a:cs typeface="MS Mincho"/>
              </a:rPr>
              <a:t>	</a:t>
            </a:r>
            <a:r>
              <a:rPr dirty="0" baseline="2525" sz="1650" spc="-37">
                <a:latin typeface="Century"/>
                <a:cs typeface="Century"/>
              </a:rPr>
              <a:t>25</a:t>
            </a:r>
            <a:endParaRPr baseline="2525" sz="1650">
              <a:latin typeface="Century"/>
              <a:cs typeface="Century"/>
            </a:endParaRPr>
          </a:p>
          <a:p>
            <a:pPr algn="r" marR="5080">
              <a:lnSpc>
                <a:spcPct val="100000"/>
              </a:lnSpc>
              <a:spcBef>
                <a:spcPts val="665"/>
              </a:spcBef>
              <a:tabLst>
                <a:tab pos="978535" algn="l"/>
                <a:tab pos="2197100" algn="l"/>
              </a:tabLst>
            </a:pPr>
            <a:r>
              <a:rPr dirty="0" sz="1100">
                <a:latin typeface="MS Mincho"/>
                <a:cs typeface="MS Mincho"/>
              </a:rPr>
              <a:t>「詳細」画</a:t>
            </a:r>
            <a:r>
              <a:rPr dirty="0" sz="1100" spc="-50">
                <a:latin typeface="MS Mincho"/>
                <a:cs typeface="MS Mincho"/>
              </a:rPr>
              <a:t>面</a:t>
            </a:r>
            <a:r>
              <a:rPr dirty="0" sz="1100">
                <a:latin typeface="MS Mincho"/>
                <a:cs typeface="MS Mincho"/>
              </a:rPr>
              <a:t>	・・・・・・</a:t>
            </a:r>
            <a:r>
              <a:rPr dirty="0" sz="1100" spc="-50">
                <a:latin typeface="MS Mincho"/>
                <a:cs typeface="MS Mincho"/>
              </a:rPr>
              <a:t>・</a:t>
            </a:r>
            <a:r>
              <a:rPr dirty="0" sz="1100">
                <a:latin typeface="MS Mincho"/>
                <a:cs typeface="MS Mincho"/>
              </a:rPr>
              <a:t>	</a:t>
            </a:r>
            <a:r>
              <a:rPr dirty="0" baseline="2525" sz="1650" spc="-37">
                <a:latin typeface="Century"/>
                <a:cs typeface="Century"/>
              </a:rPr>
              <a:t>26</a:t>
            </a:r>
            <a:endParaRPr baseline="2525" sz="1650">
              <a:latin typeface="Century"/>
              <a:cs typeface="Century"/>
            </a:endParaRPr>
          </a:p>
          <a:p>
            <a:pPr algn="r" marR="5080">
              <a:lnSpc>
                <a:spcPct val="100000"/>
              </a:lnSpc>
              <a:spcBef>
                <a:spcPts val="660"/>
              </a:spcBef>
              <a:tabLst>
                <a:tab pos="1395730" algn="l"/>
                <a:tab pos="2056764" algn="l"/>
              </a:tabLst>
            </a:pPr>
            <a:r>
              <a:rPr dirty="0" sz="1100">
                <a:latin typeface="MS Mincho"/>
                <a:cs typeface="MS Mincho"/>
              </a:rPr>
              <a:t>１．</a:t>
            </a:r>
            <a:r>
              <a:rPr dirty="0" sz="1100" spc="-15">
                <a:latin typeface="MS Mincho"/>
                <a:cs typeface="MS Mincho"/>
              </a:rPr>
              <a:t>「</a:t>
            </a:r>
            <a:r>
              <a:rPr dirty="0" sz="1100">
                <a:latin typeface="MS Mincho"/>
                <a:cs typeface="MS Mincho"/>
              </a:rPr>
              <a:t>算定</a:t>
            </a:r>
            <a:r>
              <a:rPr dirty="0" sz="1100" spc="-15">
                <a:latin typeface="MS Mincho"/>
                <a:cs typeface="MS Mincho"/>
              </a:rPr>
              <a:t>日</a:t>
            </a:r>
            <a:r>
              <a:rPr dirty="0" sz="1100">
                <a:latin typeface="MS Mincho"/>
                <a:cs typeface="MS Mincho"/>
              </a:rPr>
              <a:t>」画</a:t>
            </a:r>
            <a:r>
              <a:rPr dirty="0" sz="1100" spc="-50">
                <a:latin typeface="MS Mincho"/>
                <a:cs typeface="MS Mincho"/>
              </a:rPr>
              <a:t>面</a:t>
            </a:r>
            <a:r>
              <a:rPr dirty="0" sz="1100">
                <a:latin typeface="MS Mincho"/>
                <a:cs typeface="MS Mincho"/>
              </a:rPr>
              <a:t>	・・</a:t>
            </a:r>
            <a:r>
              <a:rPr dirty="0" sz="1100" spc="-50">
                <a:latin typeface="MS Mincho"/>
                <a:cs typeface="MS Mincho"/>
              </a:rPr>
              <a:t>・</a:t>
            </a:r>
            <a:r>
              <a:rPr dirty="0" sz="1100">
                <a:latin typeface="MS Mincho"/>
                <a:cs typeface="MS Mincho"/>
              </a:rPr>
              <a:t>	</a:t>
            </a:r>
            <a:r>
              <a:rPr dirty="0" baseline="2525" sz="1650" spc="-37">
                <a:latin typeface="Century"/>
                <a:cs typeface="Century"/>
              </a:rPr>
              <a:t>26</a:t>
            </a:r>
            <a:endParaRPr baseline="2525" sz="1650">
              <a:latin typeface="Century"/>
              <a:cs typeface="Century"/>
            </a:endParaRPr>
          </a:p>
          <a:p>
            <a:pPr algn="r" marR="5080">
              <a:lnSpc>
                <a:spcPct val="100000"/>
              </a:lnSpc>
              <a:spcBef>
                <a:spcPts val="660"/>
              </a:spcBef>
              <a:tabLst>
                <a:tab pos="1409700" algn="l"/>
                <a:tab pos="2056764" algn="l"/>
              </a:tabLst>
            </a:pPr>
            <a:r>
              <a:rPr dirty="0" sz="1100">
                <a:latin typeface="MS Mincho"/>
                <a:cs typeface="MS Mincho"/>
              </a:rPr>
              <a:t>２．「日次」画</a:t>
            </a:r>
            <a:r>
              <a:rPr dirty="0" sz="1100" spc="-50">
                <a:latin typeface="MS Mincho"/>
                <a:cs typeface="MS Mincho"/>
              </a:rPr>
              <a:t>面</a:t>
            </a:r>
            <a:r>
              <a:rPr dirty="0" sz="1100">
                <a:latin typeface="MS Mincho"/>
                <a:cs typeface="MS Mincho"/>
              </a:rPr>
              <a:t>	・・</a:t>
            </a:r>
            <a:r>
              <a:rPr dirty="0" sz="1100" spc="-50">
                <a:latin typeface="MS Mincho"/>
                <a:cs typeface="MS Mincho"/>
              </a:rPr>
              <a:t>・</a:t>
            </a:r>
            <a:r>
              <a:rPr dirty="0" sz="1100">
                <a:latin typeface="MS Mincho"/>
                <a:cs typeface="MS Mincho"/>
              </a:rPr>
              <a:t>	</a:t>
            </a:r>
            <a:r>
              <a:rPr dirty="0" baseline="2525" sz="1650" spc="-37">
                <a:latin typeface="Century"/>
                <a:cs typeface="Century"/>
              </a:rPr>
              <a:t>27</a:t>
            </a:r>
            <a:endParaRPr baseline="2525" sz="1650">
              <a:latin typeface="Century"/>
              <a:cs typeface="Century"/>
            </a:endParaRPr>
          </a:p>
          <a:p>
            <a:pPr algn="r" marR="5080">
              <a:lnSpc>
                <a:spcPct val="100000"/>
              </a:lnSpc>
              <a:spcBef>
                <a:spcPts val="660"/>
              </a:spcBef>
              <a:tabLst>
                <a:tab pos="1257300" algn="l"/>
                <a:tab pos="2056764" algn="l"/>
              </a:tabLst>
            </a:pPr>
            <a:r>
              <a:rPr dirty="0" sz="1100">
                <a:latin typeface="MS Mincho"/>
                <a:cs typeface="MS Mincho"/>
              </a:rPr>
              <a:t>３．</a:t>
            </a:r>
            <a:r>
              <a:rPr dirty="0" sz="1100" spc="-15">
                <a:latin typeface="MS Mincho"/>
                <a:cs typeface="MS Mincho"/>
              </a:rPr>
              <a:t>「</a:t>
            </a:r>
            <a:r>
              <a:rPr dirty="0" sz="1100">
                <a:latin typeface="MS Mincho"/>
                <a:cs typeface="MS Mincho"/>
              </a:rPr>
              <a:t>縦覧</a:t>
            </a:r>
            <a:r>
              <a:rPr dirty="0" sz="1100" spc="-15">
                <a:latin typeface="MS Mincho"/>
                <a:cs typeface="MS Mincho"/>
              </a:rPr>
              <a:t>」</a:t>
            </a:r>
            <a:r>
              <a:rPr dirty="0" sz="1100">
                <a:latin typeface="MS Mincho"/>
                <a:cs typeface="MS Mincho"/>
              </a:rPr>
              <a:t>画</a:t>
            </a:r>
            <a:r>
              <a:rPr dirty="0" sz="1100" spc="-50">
                <a:latin typeface="MS Mincho"/>
                <a:cs typeface="MS Mincho"/>
              </a:rPr>
              <a:t>面</a:t>
            </a:r>
            <a:r>
              <a:rPr dirty="0" sz="1100">
                <a:latin typeface="MS Mincho"/>
                <a:cs typeface="MS Mincho"/>
              </a:rPr>
              <a:t>	</a:t>
            </a:r>
            <a:r>
              <a:rPr dirty="0" sz="1100" spc="-15">
                <a:latin typeface="MS Mincho"/>
                <a:cs typeface="MS Mincho"/>
              </a:rPr>
              <a:t>・</a:t>
            </a:r>
            <a:r>
              <a:rPr dirty="0" sz="1100">
                <a:latin typeface="MS Mincho"/>
                <a:cs typeface="MS Mincho"/>
              </a:rPr>
              <a:t>・・</a:t>
            </a:r>
            <a:r>
              <a:rPr dirty="0" sz="1100" spc="-50">
                <a:latin typeface="MS Mincho"/>
                <a:cs typeface="MS Mincho"/>
              </a:rPr>
              <a:t>・</a:t>
            </a:r>
            <a:r>
              <a:rPr dirty="0" sz="1100">
                <a:latin typeface="MS Mincho"/>
                <a:cs typeface="MS Mincho"/>
              </a:rPr>
              <a:t>	</a:t>
            </a:r>
            <a:r>
              <a:rPr dirty="0" baseline="2525" sz="1650" spc="-37">
                <a:latin typeface="Century"/>
                <a:cs typeface="Century"/>
              </a:rPr>
              <a:t>27</a:t>
            </a:r>
            <a:endParaRPr baseline="2525" sz="1650">
              <a:latin typeface="Century"/>
              <a:cs typeface="Century"/>
            </a:endParaRPr>
          </a:p>
          <a:p>
            <a:pPr algn="r" marR="5080">
              <a:lnSpc>
                <a:spcPct val="100000"/>
              </a:lnSpc>
              <a:spcBef>
                <a:spcPts val="660"/>
              </a:spcBef>
              <a:tabLst>
                <a:tab pos="2056764" algn="l"/>
              </a:tabLst>
            </a:pPr>
            <a:r>
              <a:rPr dirty="0" sz="1100">
                <a:latin typeface="MS Mincho"/>
                <a:cs typeface="MS Mincho"/>
              </a:rPr>
              <a:t>４．</a:t>
            </a:r>
            <a:r>
              <a:rPr dirty="0" sz="1100" spc="-15">
                <a:latin typeface="MS Mincho"/>
                <a:cs typeface="MS Mincho"/>
              </a:rPr>
              <a:t>「</a:t>
            </a:r>
            <a:r>
              <a:rPr dirty="0" sz="1100">
                <a:latin typeface="MS Mincho"/>
                <a:cs typeface="MS Mincho"/>
              </a:rPr>
              <a:t>関連</a:t>
            </a:r>
            <a:r>
              <a:rPr dirty="0" sz="1100" spc="-15">
                <a:latin typeface="MS Mincho"/>
                <a:cs typeface="MS Mincho"/>
              </a:rPr>
              <a:t>レ</a:t>
            </a:r>
            <a:r>
              <a:rPr dirty="0" sz="1100">
                <a:latin typeface="MS Mincho"/>
                <a:cs typeface="MS Mincho"/>
              </a:rPr>
              <a:t>セプ</a:t>
            </a:r>
            <a:r>
              <a:rPr dirty="0" sz="1100" spc="-15">
                <a:latin typeface="MS Mincho"/>
                <a:cs typeface="MS Mincho"/>
              </a:rPr>
              <a:t>ト」</a:t>
            </a:r>
            <a:r>
              <a:rPr dirty="0" sz="1100">
                <a:latin typeface="MS Mincho"/>
                <a:cs typeface="MS Mincho"/>
              </a:rPr>
              <a:t>画面</a:t>
            </a:r>
            <a:r>
              <a:rPr dirty="0" sz="1100" spc="-50">
                <a:latin typeface="MS Mincho"/>
                <a:cs typeface="MS Mincho"/>
              </a:rPr>
              <a:t>・</a:t>
            </a:r>
            <a:r>
              <a:rPr dirty="0" sz="1100">
                <a:latin typeface="MS Mincho"/>
                <a:cs typeface="MS Mincho"/>
              </a:rPr>
              <a:t>	</a:t>
            </a:r>
            <a:r>
              <a:rPr dirty="0" baseline="2525" sz="1650" spc="-37">
                <a:latin typeface="Century"/>
                <a:cs typeface="Century"/>
              </a:rPr>
              <a:t>28</a:t>
            </a:r>
            <a:endParaRPr baseline="2525" sz="1650">
              <a:latin typeface="Century"/>
              <a:cs typeface="Century"/>
            </a:endParaRPr>
          </a:p>
          <a:p>
            <a:pPr algn="r" marR="5080">
              <a:lnSpc>
                <a:spcPct val="100000"/>
              </a:lnSpc>
              <a:spcBef>
                <a:spcPts val="610"/>
              </a:spcBef>
            </a:pPr>
            <a:r>
              <a:rPr dirty="0" sz="1100" spc="-25">
                <a:latin typeface="Century"/>
                <a:cs typeface="Century"/>
              </a:rPr>
              <a:t>28</a:t>
            </a:r>
            <a:endParaRPr sz="1100">
              <a:latin typeface="Century"/>
              <a:cs typeface="Century"/>
            </a:endParaRPr>
          </a:p>
          <a:p>
            <a:pPr algn="r" marR="5080">
              <a:lnSpc>
                <a:spcPct val="100000"/>
              </a:lnSpc>
              <a:spcBef>
                <a:spcPts val="660"/>
              </a:spcBef>
            </a:pPr>
            <a:r>
              <a:rPr dirty="0" sz="1100" spc="-25">
                <a:latin typeface="Century"/>
                <a:cs typeface="Century"/>
              </a:rPr>
              <a:t>29</a:t>
            </a:r>
            <a:endParaRPr sz="1100">
              <a:latin typeface="Century"/>
              <a:cs typeface="Century"/>
            </a:endParaRPr>
          </a:p>
          <a:p>
            <a:pPr algn="r" marR="5080">
              <a:lnSpc>
                <a:spcPct val="100000"/>
              </a:lnSpc>
              <a:spcBef>
                <a:spcPts val="660"/>
              </a:spcBef>
            </a:pPr>
            <a:r>
              <a:rPr dirty="0" sz="1100" spc="-25">
                <a:latin typeface="Century"/>
                <a:cs typeface="Century"/>
              </a:rPr>
              <a:t>32</a:t>
            </a:r>
            <a:endParaRPr sz="1100">
              <a:latin typeface="Century"/>
              <a:cs typeface="Century"/>
            </a:endParaRPr>
          </a:p>
          <a:p>
            <a:pPr algn="r" marR="5080">
              <a:lnSpc>
                <a:spcPct val="100000"/>
              </a:lnSpc>
              <a:spcBef>
                <a:spcPts val="660"/>
              </a:spcBef>
            </a:pPr>
            <a:r>
              <a:rPr dirty="0" sz="1100" spc="-25">
                <a:latin typeface="Century"/>
                <a:cs typeface="Century"/>
              </a:rPr>
              <a:t>33</a:t>
            </a:r>
            <a:endParaRPr sz="1100">
              <a:latin typeface="Century"/>
              <a:cs typeface="Century"/>
            </a:endParaRPr>
          </a:p>
          <a:p>
            <a:pPr algn="r" marR="5080">
              <a:lnSpc>
                <a:spcPct val="100000"/>
              </a:lnSpc>
              <a:spcBef>
                <a:spcPts val="660"/>
              </a:spcBef>
            </a:pPr>
            <a:r>
              <a:rPr dirty="0" sz="1100" spc="-25">
                <a:latin typeface="Century"/>
                <a:cs typeface="Century"/>
              </a:rPr>
              <a:t>37</a:t>
            </a:r>
            <a:endParaRPr sz="1100">
              <a:latin typeface="Century"/>
              <a:cs typeface="Century"/>
            </a:endParaRPr>
          </a:p>
          <a:p>
            <a:pPr algn="r" marR="5080">
              <a:lnSpc>
                <a:spcPct val="100000"/>
              </a:lnSpc>
              <a:spcBef>
                <a:spcPts val="660"/>
              </a:spcBef>
            </a:pPr>
            <a:r>
              <a:rPr dirty="0" sz="1100" spc="-25">
                <a:latin typeface="Century"/>
                <a:cs typeface="Century"/>
              </a:rPr>
              <a:t>37</a:t>
            </a:r>
            <a:endParaRPr sz="1100">
              <a:latin typeface="Century"/>
              <a:cs typeface="Century"/>
            </a:endParaRPr>
          </a:p>
          <a:p>
            <a:pPr algn="r" marR="5080">
              <a:lnSpc>
                <a:spcPct val="100000"/>
              </a:lnSpc>
              <a:spcBef>
                <a:spcPts val="660"/>
              </a:spcBef>
            </a:pPr>
            <a:r>
              <a:rPr dirty="0" sz="1100" spc="-25">
                <a:latin typeface="Century"/>
                <a:cs typeface="Century"/>
              </a:rPr>
              <a:t>39</a:t>
            </a:r>
            <a:endParaRPr sz="1100">
              <a:latin typeface="Century"/>
              <a:cs typeface="Century"/>
            </a:endParaRPr>
          </a:p>
          <a:p>
            <a:pPr algn="r" marR="5080">
              <a:lnSpc>
                <a:spcPct val="100000"/>
              </a:lnSpc>
              <a:spcBef>
                <a:spcPts val="660"/>
              </a:spcBef>
            </a:pPr>
            <a:r>
              <a:rPr dirty="0" sz="1100" spc="-25">
                <a:latin typeface="Century"/>
                <a:cs typeface="Century"/>
              </a:rPr>
              <a:t>40</a:t>
            </a:r>
            <a:endParaRPr sz="1100">
              <a:latin typeface="Century"/>
              <a:cs typeface="Century"/>
            </a:endParaRPr>
          </a:p>
          <a:p>
            <a:pPr algn="r" marR="5080">
              <a:lnSpc>
                <a:spcPct val="100000"/>
              </a:lnSpc>
              <a:spcBef>
                <a:spcPts val="660"/>
              </a:spcBef>
            </a:pPr>
            <a:r>
              <a:rPr dirty="0" sz="1100" spc="-25">
                <a:latin typeface="Century"/>
                <a:cs typeface="Century"/>
              </a:rPr>
              <a:t>41</a:t>
            </a:r>
            <a:endParaRPr sz="1100">
              <a:latin typeface="Century"/>
              <a:cs typeface="Century"/>
            </a:endParaRPr>
          </a:p>
          <a:p>
            <a:pPr algn="r" marR="5080">
              <a:lnSpc>
                <a:spcPct val="100000"/>
              </a:lnSpc>
              <a:spcBef>
                <a:spcPts val="660"/>
              </a:spcBef>
            </a:pPr>
            <a:r>
              <a:rPr dirty="0" sz="1100" spc="-25">
                <a:latin typeface="Century"/>
                <a:cs typeface="Century"/>
              </a:rPr>
              <a:t>42</a:t>
            </a:r>
            <a:endParaRPr sz="1100">
              <a:latin typeface="Century"/>
              <a:cs typeface="Century"/>
            </a:endParaRPr>
          </a:p>
        </p:txBody>
      </p:sp>
      <p:sp>
        <p:nvSpPr>
          <p:cNvPr id="27" name="object 27" descr=""/>
          <p:cNvSpPr/>
          <p:nvPr/>
        </p:nvSpPr>
        <p:spPr>
          <a:xfrm>
            <a:off x="6315455" y="8221979"/>
            <a:ext cx="349250" cy="314325"/>
          </a:xfrm>
          <a:custGeom>
            <a:avLst/>
            <a:gdLst/>
            <a:ahLst/>
            <a:cxnLst/>
            <a:rect l="l" t="t" r="r" b="b"/>
            <a:pathLst>
              <a:path w="349250" h="314325">
                <a:moveTo>
                  <a:pt x="348996" y="0"/>
                </a:moveTo>
                <a:lnTo>
                  <a:pt x="0" y="0"/>
                </a:lnTo>
                <a:lnTo>
                  <a:pt x="0" y="313943"/>
                </a:lnTo>
                <a:lnTo>
                  <a:pt x="348996" y="313943"/>
                </a:lnTo>
                <a:lnTo>
                  <a:pt x="348996" y="0"/>
                </a:lnTo>
                <a:close/>
              </a:path>
            </a:pathLst>
          </a:custGeom>
          <a:solidFill>
            <a:srgbClr val="FFFFFF"/>
          </a:solidFill>
        </p:spPr>
        <p:txBody>
          <a:bodyPr wrap="square" lIns="0" tIns="0" rIns="0" bIns="0" rtlCol="0"/>
          <a:lstStyle/>
          <a:p/>
        </p:txBody>
      </p:sp>
      <p:sp>
        <p:nvSpPr>
          <p:cNvPr id="28" name="object 28" descr=""/>
          <p:cNvSpPr txBox="1"/>
          <p:nvPr/>
        </p:nvSpPr>
        <p:spPr>
          <a:xfrm>
            <a:off x="6405117" y="8305038"/>
            <a:ext cx="180975" cy="193675"/>
          </a:xfrm>
          <a:prstGeom prst="rect">
            <a:avLst/>
          </a:prstGeom>
        </p:spPr>
        <p:txBody>
          <a:bodyPr wrap="square" lIns="0" tIns="12700" rIns="0" bIns="0" rtlCol="0" vert="horz">
            <a:spAutoFit/>
          </a:bodyPr>
          <a:lstStyle/>
          <a:p>
            <a:pPr marL="12700">
              <a:lnSpc>
                <a:spcPct val="100000"/>
              </a:lnSpc>
              <a:spcBef>
                <a:spcPts val="100"/>
              </a:spcBef>
            </a:pPr>
            <a:r>
              <a:rPr dirty="0" sz="1100" spc="-25">
                <a:latin typeface="Century"/>
                <a:cs typeface="Century"/>
              </a:rPr>
              <a:t>79</a:t>
            </a:r>
            <a:endParaRPr sz="1100">
              <a:latin typeface="Century"/>
              <a:cs typeface="Century"/>
            </a:endParaRPr>
          </a:p>
        </p:txBody>
      </p:sp>
      <p:pic>
        <p:nvPicPr>
          <p:cNvPr id="29" name="object 29" descr=""/>
          <p:cNvPicPr/>
          <p:nvPr/>
        </p:nvPicPr>
        <p:blipFill>
          <a:blip r:embed="rId2" cstate="print"/>
          <a:stretch>
            <a:fillRect/>
          </a:stretch>
        </p:blipFill>
        <p:spPr>
          <a:xfrm>
            <a:off x="4489751" y="10029536"/>
            <a:ext cx="1996358" cy="151489"/>
          </a:xfrm>
          <a:prstGeom prst="rect">
            <a:avLst/>
          </a:prstGeom>
        </p:spPr>
      </p:pic>
      <p:pic>
        <p:nvPicPr>
          <p:cNvPr id="30" name="object 30" descr=""/>
          <p:cNvPicPr/>
          <p:nvPr/>
        </p:nvPicPr>
        <p:blipFill>
          <a:blip r:embed="rId3" cstate="print"/>
          <a:stretch>
            <a:fillRect/>
          </a:stretch>
        </p:blipFill>
        <p:spPr>
          <a:xfrm>
            <a:off x="2551176" y="377570"/>
            <a:ext cx="2362200" cy="495300"/>
          </a:xfrm>
          <a:prstGeom prst="rect">
            <a:avLst/>
          </a:prstGeom>
        </p:spPr>
      </p:pic>
      <p:pic>
        <p:nvPicPr>
          <p:cNvPr id="31" name="object 31" descr=""/>
          <p:cNvPicPr/>
          <p:nvPr/>
        </p:nvPicPr>
        <p:blipFill>
          <a:blip r:embed="rId4" cstate="print"/>
          <a:stretch>
            <a:fillRect/>
          </a:stretch>
        </p:blipFill>
        <p:spPr>
          <a:xfrm>
            <a:off x="4456118" y="10262689"/>
            <a:ext cx="715373" cy="152771"/>
          </a:xfrm>
          <a:prstGeom prst="rect">
            <a:avLst/>
          </a:prstGeom>
        </p:spPr>
      </p:pic>
      <p:pic>
        <p:nvPicPr>
          <p:cNvPr id="32" name="object 32" descr=""/>
          <p:cNvPicPr/>
          <p:nvPr/>
        </p:nvPicPr>
        <p:blipFill>
          <a:blip r:embed="rId5" cstate="print"/>
          <a:stretch>
            <a:fillRect/>
          </a:stretch>
        </p:blipFill>
        <p:spPr>
          <a:xfrm>
            <a:off x="5292121" y="10258160"/>
            <a:ext cx="1249617" cy="139191"/>
          </a:xfrm>
          <a:prstGeom prst="rect">
            <a:avLst/>
          </a:prstGeom>
        </p:spPr>
      </p:pic>
      <p:grpSp>
        <p:nvGrpSpPr>
          <p:cNvPr id="33" name="object 33" descr=""/>
          <p:cNvGrpSpPr/>
          <p:nvPr/>
        </p:nvGrpSpPr>
        <p:grpSpPr>
          <a:xfrm>
            <a:off x="1205420" y="8962580"/>
            <a:ext cx="5055235" cy="753110"/>
            <a:chOff x="1205420" y="8962580"/>
            <a:chExt cx="5055235" cy="753110"/>
          </a:xfrm>
        </p:grpSpPr>
        <p:sp>
          <p:nvSpPr>
            <p:cNvPr id="34" name="object 34" descr=""/>
            <p:cNvSpPr/>
            <p:nvPr/>
          </p:nvSpPr>
          <p:spPr>
            <a:xfrm>
              <a:off x="1207008" y="8964167"/>
              <a:ext cx="5052060" cy="749935"/>
            </a:xfrm>
            <a:custGeom>
              <a:avLst/>
              <a:gdLst/>
              <a:ahLst/>
              <a:cxnLst/>
              <a:rect l="l" t="t" r="r" b="b"/>
              <a:pathLst>
                <a:path w="5052060" h="749934">
                  <a:moveTo>
                    <a:pt x="4927092" y="0"/>
                  </a:moveTo>
                  <a:lnTo>
                    <a:pt x="124967" y="0"/>
                  </a:lnTo>
                  <a:lnTo>
                    <a:pt x="76327" y="9828"/>
                  </a:lnTo>
                  <a:lnTo>
                    <a:pt x="36604" y="36623"/>
                  </a:lnTo>
                  <a:lnTo>
                    <a:pt x="9821" y="76348"/>
                  </a:lnTo>
                  <a:lnTo>
                    <a:pt x="0" y="124968"/>
                  </a:lnTo>
                  <a:lnTo>
                    <a:pt x="0" y="624840"/>
                  </a:lnTo>
                  <a:lnTo>
                    <a:pt x="9821" y="673480"/>
                  </a:lnTo>
                  <a:lnTo>
                    <a:pt x="36604" y="713203"/>
                  </a:lnTo>
                  <a:lnTo>
                    <a:pt x="76327" y="739986"/>
                  </a:lnTo>
                  <a:lnTo>
                    <a:pt x="124967" y="749808"/>
                  </a:lnTo>
                  <a:lnTo>
                    <a:pt x="4927092" y="749808"/>
                  </a:lnTo>
                  <a:lnTo>
                    <a:pt x="4975711" y="739988"/>
                  </a:lnTo>
                  <a:lnTo>
                    <a:pt x="5015436" y="713208"/>
                  </a:lnTo>
                  <a:lnTo>
                    <a:pt x="5042231" y="673485"/>
                  </a:lnTo>
                  <a:lnTo>
                    <a:pt x="5052059" y="624840"/>
                  </a:lnTo>
                  <a:lnTo>
                    <a:pt x="5052059" y="124968"/>
                  </a:lnTo>
                  <a:lnTo>
                    <a:pt x="5042231" y="76348"/>
                  </a:lnTo>
                  <a:lnTo>
                    <a:pt x="5015436" y="36623"/>
                  </a:lnTo>
                  <a:lnTo>
                    <a:pt x="4975711" y="9828"/>
                  </a:lnTo>
                  <a:lnTo>
                    <a:pt x="4927092" y="0"/>
                  </a:lnTo>
                  <a:close/>
                </a:path>
              </a:pathLst>
            </a:custGeom>
            <a:solidFill>
              <a:srgbClr val="FFF1CC"/>
            </a:solidFill>
          </p:spPr>
          <p:txBody>
            <a:bodyPr wrap="square" lIns="0" tIns="0" rIns="0" bIns="0" rtlCol="0"/>
            <a:lstStyle/>
            <a:p/>
          </p:txBody>
        </p:sp>
        <p:sp>
          <p:nvSpPr>
            <p:cNvPr id="35" name="object 35" descr=""/>
            <p:cNvSpPr/>
            <p:nvPr/>
          </p:nvSpPr>
          <p:spPr>
            <a:xfrm>
              <a:off x="1207008" y="8964167"/>
              <a:ext cx="5052060" cy="749935"/>
            </a:xfrm>
            <a:custGeom>
              <a:avLst/>
              <a:gdLst/>
              <a:ahLst/>
              <a:cxnLst/>
              <a:rect l="l" t="t" r="r" b="b"/>
              <a:pathLst>
                <a:path w="5052060" h="749934">
                  <a:moveTo>
                    <a:pt x="0" y="124968"/>
                  </a:moveTo>
                  <a:lnTo>
                    <a:pt x="9821" y="76348"/>
                  </a:lnTo>
                  <a:lnTo>
                    <a:pt x="36604" y="36623"/>
                  </a:lnTo>
                  <a:lnTo>
                    <a:pt x="76327" y="9828"/>
                  </a:lnTo>
                  <a:lnTo>
                    <a:pt x="124967" y="0"/>
                  </a:lnTo>
                  <a:lnTo>
                    <a:pt x="4927092" y="0"/>
                  </a:lnTo>
                  <a:lnTo>
                    <a:pt x="4975711" y="9828"/>
                  </a:lnTo>
                  <a:lnTo>
                    <a:pt x="5015436" y="36623"/>
                  </a:lnTo>
                  <a:lnTo>
                    <a:pt x="5042231" y="76348"/>
                  </a:lnTo>
                  <a:lnTo>
                    <a:pt x="5052059" y="124968"/>
                  </a:lnTo>
                  <a:lnTo>
                    <a:pt x="5052059" y="624840"/>
                  </a:lnTo>
                  <a:lnTo>
                    <a:pt x="5042231" y="673485"/>
                  </a:lnTo>
                  <a:lnTo>
                    <a:pt x="5015436" y="713208"/>
                  </a:lnTo>
                  <a:lnTo>
                    <a:pt x="4975711" y="739988"/>
                  </a:lnTo>
                  <a:lnTo>
                    <a:pt x="4927092" y="749808"/>
                  </a:lnTo>
                  <a:lnTo>
                    <a:pt x="124967" y="749808"/>
                  </a:lnTo>
                  <a:lnTo>
                    <a:pt x="76327" y="739986"/>
                  </a:lnTo>
                  <a:lnTo>
                    <a:pt x="36604" y="713203"/>
                  </a:lnTo>
                  <a:lnTo>
                    <a:pt x="9821" y="673480"/>
                  </a:lnTo>
                  <a:lnTo>
                    <a:pt x="0" y="624840"/>
                  </a:lnTo>
                  <a:lnTo>
                    <a:pt x="0" y="124968"/>
                  </a:lnTo>
                  <a:close/>
                </a:path>
              </a:pathLst>
            </a:custGeom>
            <a:ln w="3175">
              <a:solidFill>
                <a:srgbClr val="000000"/>
              </a:solidFill>
            </a:ln>
          </p:spPr>
          <p:txBody>
            <a:bodyPr wrap="square" lIns="0" tIns="0" rIns="0" bIns="0" rtlCol="0"/>
            <a:lstStyle/>
            <a:p/>
          </p:txBody>
        </p:sp>
      </p:grpSp>
      <p:sp>
        <p:nvSpPr>
          <p:cNvPr id="36" name="object 36" descr=""/>
          <p:cNvSpPr txBox="1"/>
          <p:nvPr/>
        </p:nvSpPr>
        <p:spPr>
          <a:xfrm>
            <a:off x="1332738" y="9113265"/>
            <a:ext cx="4733925" cy="1313815"/>
          </a:xfrm>
          <a:prstGeom prst="rect">
            <a:avLst/>
          </a:prstGeom>
        </p:spPr>
        <p:txBody>
          <a:bodyPr wrap="square" lIns="0" tIns="13335" rIns="0" bIns="0" rtlCol="0" vert="horz">
            <a:spAutoFit/>
          </a:bodyPr>
          <a:lstStyle/>
          <a:p>
            <a:pPr marL="12700">
              <a:lnSpc>
                <a:spcPct val="100000"/>
              </a:lnSpc>
              <a:spcBef>
                <a:spcPts val="105"/>
              </a:spcBef>
            </a:pPr>
            <a:r>
              <a:rPr dirty="0" sz="1050" spc="145">
                <a:latin typeface="MS Mincho"/>
                <a:cs typeface="MS Mincho"/>
              </a:rPr>
              <a:t>本説明書は「チェックアイ</a:t>
            </a:r>
            <a:r>
              <a:rPr dirty="0" sz="1050" spc="100">
                <a:latin typeface="MS Mincho"/>
                <a:cs typeface="MS Mincho"/>
              </a:rPr>
              <a:t>DX</a:t>
            </a:r>
            <a:r>
              <a:rPr dirty="0" sz="1050" spc="125">
                <a:latin typeface="MS Mincho"/>
                <a:cs typeface="MS Mincho"/>
              </a:rPr>
              <a:t> 」の機能について説明したものです。</a:t>
            </a:r>
            <a:endParaRPr sz="1050">
              <a:latin typeface="MS Mincho"/>
              <a:cs typeface="MS Mincho"/>
            </a:endParaRPr>
          </a:p>
          <a:p>
            <a:pPr marL="12700">
              <a:lnSpc>
                <a:spcPct val="100000"/>
              </a:lnSpc>
              <a:spcBef>
                <a:spcPts val="900"/>
              </a:spcBef>
            </a:pPr>
            <a:r>
              <a:rPr dirty="0" sz="1050" spc="-20">
                <a:latin typeface="MS Mincho"/>
                <a:cs typeface="MS Mincho"/>
              </a:rPr>
              <a:t>医療機関名、 患者氏名は仮名に変換してあります。</a:t>
            </a:r>
            <a:endParaRPr sz="1050">
              <a:latin typeface="MS Mincho"/>
              <a:cs typeface="MS Mincho"/>
            </a:endParaRPr>
          </a:p>
          <a:p>
            <a:pPr>
              <a:lnSpc>
                <a:spcPct val="100000"/>
              </a:lnSpc>
            </a:pPr>
            <a:endParaRPr sz="1050">
              <a:latin typeface="MS Mincho"/>
              <a:cs typeface="MS Mincho"/>
            </a:endParaRPr>
          </a:p>
          <a:p>
            <a:pPr>
              <a:lnSpc>
                <a:spcPct val="100000"/>
              </a:lnSpc>
              <a:spcBef>
                <a:spcPts val="190"/>
              </a:spcBef>
            </a:pPr>
            <a:endParaRPr sz="1050">
              <a:latin typeface="MS Mincho"/>
              <a:cs typeface="MS Mincho"/>
            </a:endParaRPr>
          </a:p>
          <a:p>
            <a:pPr algn="ctr" marL="2675890" marR="1649095">
              <a:lnSpc>
                <a:spcPct val="150500"/>
              </a:lnSpc>
            </a:pPr>
            <a:r>
              <a:rPr dirty="0" sz="1050" spc="-25">
                <a:latin typeface="MS Mincho"/>
                <a:cs typeface="MS Mincho"/>
              </a:rPr>
              <a:t>開発：販売：</a:t>
            </a:r>
            <a:endParaRPr sz="1050">
              <a:latin typeface="MS Mincho"/>
              <a:cs typeface="MS Minch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18488" y="5657087"/>
            <a:ext cx="4319016" cy="3255264"/>
          </a:xfrm>
          <a:prstGeom prst="rect">
            <a:avLst/>
          </a:prstGeom>
        </p:spPr>
      </p:pic>
      <p:pic>
        <p:nvPicPr>
          <p:cNvPr id="3" name="object 3" descr=""/>
          <p:cNvPicPr/>
          <p:nvPr/>
        </p:nvPicPr>
        <p:blipFill>
          <a:blip r:embed="rId3" cstate="print"/>
          <a:stretch>
            <a:fillRect/>
          </a:stretch>
        </p:blipFill>
        <p:spPr>
          <a:xfrm>
            <a:off x="1620011" y="1491995"/>
            <a:ext cx="4319015" cy="3253740"/>
          </a:xfrm>
          <a:prstGeom prst="rect">
            <a:avLst/>
          </a:prstGeom>
        </p:spPr>
      </p:pic>
      <p:sp>
        <p:nvSpPr>
          <p:cNvPr id="4" name="object 4" descr=""/>
          <p:cNvSpPr txBox="1"/>
          <p:nvPr/>
        </p:nvSpPr>
        <p:spPr>
          <a:xfrm>
            <a:off x="1158951" y="1130045"/>
            <a:ext cx="156337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精密点検の不合格です。</a:t>
            </a:r>
            <a:endParaRPr sz="1100">
              <a:latin typeface="MS Mincho"/>
              <a:cs typeface="MS Mincho"/>
            </a:endParaRPr>
          </a:p>
        </p:txBody>
      </p:sp>
      <p:sp>
        <p:nvSpPr>
          <p:cNvPr id="5" name="object 5" descr=""/>
          <p:cNvSpPr txBox="1"/>
          <p:nvPr/>
        </p:nvSpPr>
        <p:spPr>
          <a:xfrm>
            <a:off x="2438400" y="3236975"/>
            <a:ext cx="2947670" cy="600710"/>
          </a:xfrm>
          <a:prstGeom prst="rect">
            <a:avLst/>
          </a:prstGeom>
          <a:solidFill>
            <a:srgbClr val="FFFFFF"/>
          </a:solidFill>
          <a:ln w="9525">
            <a:solidFill>
              <a:srgbClr val="FF0000"/>
            </a:solidFill>
          </a:ln>
        </p:spPr>
        <p:txBody>
          <a:bodyPr wrap="square" lIns="0" tIns="54610" rIns="0" bIns="0" rtlCol="0" vert="horz">
            <a:spAutoFit/>
          </a:bodyPr>
          <a:lstStyle/>
          <a:p>
            <a:pPr algn="just" marL="90805" marR="193040">
              <a:lnSpc>
                <a:spcPct val="98200"/>
              </a:lnSpc>
              <a:spcBef>
                <a:spcPts val="430"/>
              </a:spcBef>
            </a:pPr>
            <a:r>
              <a:rPr dirty="0" sz="1100" spc="-20">
                <a:latin typeface="MS Mincho"/>
                <a:cs typeface="MS Mincho"/>
              </a:rPr>
              <a:t>ピオグリタゾン錠の禁忌病名である「心不全」の病名があるため、不合格となっています。</a:t>
            </a:r>
            <a:endParaRPr sz="1100">
              <a:latin typeface="MS Mincho"/>
              <a:cs typeface="MS Mincho"/>
            </a:endParaRPr>
          </a:p>
        </p:txBody>
      </p:sp>
      <p:sp>
        <p:nvSpPr>
          <p:cNvPr id="6" name="object 6" descr=""/>
          <p:cNvSpPr txBox="1"/>
          <p:nvPr/>
        </p:nvSpPr>
        <p:spPr>
          <a:xfrm>
            <a:off x="1156817" y="5297169"/>
            <a:ext cx="491426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メッセージをダブルクリックすると「精密点検ルール」画面が表示されます。</a:t>
            </a:r>
            <a:endParaRPr sz="1100">
              <a:latin typeface="MS Mincho"/>
              <a:cs typeface="MS Mincho"/>
            </a:endParaRPr>
          </a:p>
        </p:txBody>
      </p:sp>
      <p:sp>
        <p:nvSpPr>
          <p:cNvPr id="7" name="object 7" descr=""/>
          <p:cNvSpPr/>
          <p:nvPr/>
        </p:nvSpPr>
        <p:spPr>
          <a:xfrm>
            <a:off x="3160014" y="6115049"/>
            <a:ext cx="768350" cy="941069"/>
          </a:xfrm>
          <a:custGeom>
            <a:avLst/>
            <a:gdLst/>
            <a:ahLst/>
            <a:cxnLst/>
            <a:rect l="l" t="t" r="r" b="b"/>
            <a:pathLst>
              <a:path w="768350" h="941070">
                <a:moveTo>
                  <a:pt x="0" y="31496"/>
                </a:moveTo>
                <a:lnTo>
                  <a:pt x="2474" y="19234"/>
                </a:lnTo>
                <a:lnTo>
                  <a:pt x="9223" y="9223"/>
                </a:lnTo>
                <a:lnTo>
                  <a:pt x="19234" y="2474"/>
                </a:lnTo>
                <a:lnTo>
                  <a:pt x="31496" y="0"/>
                </a:lnTo>
                <a:lnTo>
                  <a:pt x="736600" y="0"/>
                </a:lnTo>
                <a:lnTo>
                  <a:pt x="748861" y="2474"/>
                </a:lnTo>
                <a:lnTo>
                  <a:pt x="758872" y="9223"/>
                </a:lnTo>
                <a:lnTo>
                  <a:pt x="765621" y="19234"/>
                </a:lnTo>
                <a:lnTo>
                  <a:pt x="768096" y="31496"/>
                </a:lnTo>
                <a:lnTo>
                  <a:pt x="768096" y="157480"/>
                </a:lnTo>
                <a:lnTo>
                  <a:pt x="765621" y="169741"/>
                </a:lnTo>
                <a:lnTo>
                  <a:pt x="758872" y="179752"/>
                </a:lnTo>
                <a:lnTo>
                  <a:pt x="748861" y="186501"/>
                </a:lnTo>
                <a:lnTo>
                  <a:pt x="736600" y="188975"/>
                </a:lnTo>
                <a:lnTo>
                  <a:pt x="31496" y="188975"/>
                </a:lnTo>
                <a:lnTo>
                  <a:pt x="19234" y="186501"/>
                </a:lnTo>
                <a:lnTo>
                  <a:pt x="9223" y="179752"/>
                </a:lnTo>
                <a:lnTo>
                  <a:pt x="2474" y="169741"/>
                </a:lnTo>
                <a:lnTo>
                  <a:pt x="0" y="157480"/>
                </a:lnTo>
                <a:lnTo>
                  <a:pt x="0" y="31496"/>
                </a:lnTo>
                <a:close/>
              </a:path>
              <a:path w="768350" h="941070">
                <a:moveTo>
                  <a:pt x="384048" y="188975"/>
                </a:moveTo>
                <a:lnTo>
                  <a:pt x="384048" y="941070"/>
                </a:lnTo>
              </a:path>
            </a:pathLst>
          </a:custGeom>
          <a:ln w="19050">
            <a:solidFill>
              <a:srgbClr val="FF0000"/>
            </a:solidFill>
          </a:ln>
        </p:spPr>
        <p:txBody>
          <a:bodyPr wrap="square" lIns="0" tIns="0" rIns="0" bIns="0" rtlCol="0"/>
          <a:lstStyle/>
          <a:p/>
        </p:txBody>
      </p:sp>
      <p:sp>
        <p:nvSpPr>
          <p:cNvPr id="8" name="object 8" descr=""/>
          <p:cNvSpPr txBox="1"/>
          <p:nvPr/>
        </p:nvSpPr>
        <p:spPr>
          <a:xfrm>
            <a:off x="2453639" y="7056119"/>
            <a:ext cx="2947670" cy="939165"/>
          </a:xfrm>
          <a:prstGeom prst="rect">
            <a:avLst/>
          </a:prstGeom>
          <a:solidFill>
            <a:srgbClr val="FFFFFF"/>
          </a:solidFill>
          <a:ln w="9525">
            <a:solidFill>
              <a:srgbClr val="FF0000"/>
            </a:solidFill>
          </a:ln>
        </p:spPr>
        <p:txBody>
          <a:bodyPr wrap="square" lIns="0" tIns="46355" rIns="0" bIns="0" rtlCol="0" vert="horz">
            <a:spAutoFit/>
          </a:bodyPr>
          <a:lstStyle/>
          <a:p>
            <a:pPr marL="91440" marR="187960">
              <a:lnSpc>
                <a:spcPct val="100000"/>
              </a:lnSpc>
              <a:spcBef>
                <a:spcPts val="365"/>
              </a:spcBef>
            </a:pPr>
            <a:r>
              <a:rPr dirty="0" sz="1100" spc="-10">
                <a:latin typeface="Century"/>
                <a:cs typeface="Century"/>
              </a:rPr>
              <a:t>PLY396M066</a:t>
            </a:r>
            <a:r>
              <a:rPr dirty="0" sz="1100">
                <a:latin typeface="MS Mincho"/>
                <a:cs typeface="MS Mincho"/>
              </a:rPr>
              <a:t>のように</a:t>
            </a:r>
            <a:r>
              <a:rPr dirty="0" sz="1100" spc="-20">
                <a:latin typeface="Century"/>
                <a:cs typeface="Century"/>
              </a:rPr>
              <a:t>P</a:t>
            </a:r>
            <a:r>
              <a:rPr dirty="0" sz="1100" spc="-10">
                <a:latin typeface="MS Mincho"/>
                <a:cs typeface="MS Mincho"/>
              </a:rPr>
              <a:t>で始まる精密点検</a:t>
            </a:r>
            <a:r>
              <a:rPr dirty="0" sz="1100">
                <a:latin typeface="MS Mincho"/>
                <a:cs typeface="MS Mincho"/>
              </a:rPr>
              <a:t>ルールは</a:t>
            </a:r>
            <a:r>
              <a:rPr dirty="0" sz="1100">
                <a:latin typeface="Century"/>
                <a:cs typeface="Century"/>
              </a:rPr>
              <a:t>DX </a:t>
            </a:r>
            <a:r>
              <a:rPr dirty="0" sz="1100" spc="-25">
                <a:latin typeface="Century"/>
                <a:cs typeface="Century"/>
              </a:rPr>
              <a:t>CARE</a:t>
            </a:r>
            <a:r>
              <a:rPr dirty="0" sz="1100" spc="-5">
                <a:latin typeface="MS Mincho"/>
                <a:cs typeface="MS Mincho"/>
              </a:rPr>
              <a:t>社の独自ルールです。</a:t>
            </a:r>
            <a:endParaRPr sz="1100">
              <a:latin typeface="MS Mincho"/>
              <a:cs typeface="MS Mincho"/>
            </a:endParaRPr>
          </a:p>
          <a:p>
            <a:pPr marL="91440" marR="186690">
              <a:lnSpc>
                <a:spcPct val="100000"/>
              </a:lnSpc>
              <a:spcBef>
                <a:spcPts val="1320"/>
              </a:spcBef>
            </a:pPr>
            <a:r>
              <a:rPr dirty="0" sz="1100" spc="-10">
                <a:latin typeface="Century"/>
                <a:cs typeface="Century"/>
              </a:rPr>
              <a:t>CC002M1030</a:t>
            </a:r>
            <a:r>
              <a:rPr dirty="0" sz="1100">
                <a:latin typeface="MS Mincho"/>
                <a:cs typeface="MS Mincho"/>
              </a:rPr>
              <a:t>のように</a:t>
            </a:r>
            <a:r>
              <a:rPr dirty="0" sz="1100" spc="-25">
                <a:latin typeface="Century"/>
                <a:cs typeface="Century"/>
              </a:rPr>
              <a:t>C</a:t>
            </a:r>
            <a:r>
              <a:rPr dirty="0" sz="1100" spc="-10">
                <a:latin typeface="MS Mincho"/>
                <a:cs typeface="MS Mincho"/>
              </a:rPr>
              <a:t>で始まる精密点検</a:t>
            </a:r>
            <a:r>
              <a:rPr dirty="0" sz="1100" spc="-20">
                <a:latin typeface="MS Mincho"/>
                <a:cs typeface="MS Mincho"/>
              </a:rPr>
              <a:t>ルールは支払基金の公開ルールです。</a:t>
            </a:r>
            <a:endParaRPr sz="1100">
              <a:latin typeface="MS Mincho"/>
              <a:cs typeface="MS Mincho"/>
            </a:endParaRPr>
          </a:p>
        </p:txBody>
      </p:sp>
      <p:grpSp>
        <p:nvGrpSpPr>
          <p:cNvPr id="9" name="object 9" descr=""/>
          <p:cNvGrpSpPr/>
          <p:nvPr/>
        </p:nvGrpSpPr>
        <p:grpSpPr>
          <a:xfrm>
            <a:off x="1547241" y="1493519"/>
            <a:ext cx="4390390" cy="3108960"/>
            <a:chOff x="1547241" y="1493519"/>
            <a:chExt cx="4390390" cy="3108960"/>
          </a:xfrm>
        </p:grpSpPr>
        <p:sp>
          <p:nvSpPr>
            <p:cNvPr id="10" name="object 10" descr=""/>
            <p:cNvSpPr/>
            <p:nvPr/>
          </p:nvSpPr>
          <p:spPr>
            <a:xfrm>
              <a:off x="1556766" y="4280153"/>
              <a:ext cx="2647315" cy="312420"/>
            </a:xfrm>
            <a:custGeom>
              <a:avLst/>
              <a:gdLst/>
              <a:ahLst/>
              <a:cxnLst/>
              <a:rect l="l" t="t" r="r" b="b"/>
              <a:pathLst>
                <a:path w="2647315" h="312420">
                  <a:moveTo>
                    <a:pt x="0" y="52069"/>
                  </a:moveTo>
                  <a:lnTo>
                    <a:pt x="4099" y="31825"/>
                  </a:lnTo>
                  <a:lnTo>
                    <a:pt x="15271" y="15271"/>
                  </a:lnTo>
                  <a:lnTo>
                    <a:pt x="31825" y="4099"/>
                  </a:lnTo>
                  <a:lnTo>
                    <a:pt x="52070" y="0"/>
                  </a:lnTo>
                  <a:lnTo>
                    <a:pt x="2595118" y="0"/>
                  </a:lnTo>
                  <a:lnTo>
                    <a:pt x="2615362" y="4099"/>
                  </a:lnTo>
                  <a:lnTo>
                    <a:pt x="2631916" y="15271"/>
                  </a:lnTo>
                  <a:lnTo>
                    <a:pt x="2643088" y="31825"/>
                  </a:lnTo>
                  <a:lnTo>
                    <a:pt x="2647188" y="52069"/>
                  </a:lnTo>
                  <a:lnTo>
                    <a:pt x="2647188" y="260350"/>
                  </a:lnTo>
                  <a:lnTo>
                    <a:pt x="2643088" y="280594"/>
                  </a:lnTo>
                  <a:lnTo>
                    <a:pt x="2631916" y="297148"/>
                  </a:lnTo>
                  <a:lnTo>
                    <a:pt x="2615362" y="308320"/>
                  </a:lnTo>
                  <a:lnTo>
                    <a:pt x="2595118" y="312419"/>
                  </a:lnTo>
                  <a:lnTo>
                    <a:pt x="52070" y="312419"/>
                  </a:lnTo>
                  <a:lnTo>
                    <a:pt x="31825" y="308320"/>
                  </a:lnTo>
                  <a:lnTo>
                    <a:pt x="15271" y="297148"/>
                  </a:lnTo>
                  <a:lnTo>
                    <a:pt x="4099" y="280594"/>
                  </a:lnTo>
                  <a:lnTo>
                    <a:pt x="0" y="260350"/>
                  </a:lnTo>
                  <a:lnTo>
                    <a:pt x="0" y="52069"/>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23060" y="1493519"/>
              <a:ext cx="4314444" cy="230124"/>
            </a:xfrm>
            <a:prstGeom prst="rect">
              <a:avLst/>
            </a:prstGeom>
          </p:spPr>
        </p:pic>
      </p:grpSp>
      <p:sp>
        <p:nvSpPr>
          <p:cNvPr id="12" name="object 12" descr=""/>
          <p:cNvSpPr txBox="1"/>
          <p:nvPr/>
        </p:nvSpPr>
        <p:spPr>
          <a:xfrm>
            <a:off x="1156817" y="9199829"/>
            <a:ext cx="5195570" cy="446405"/>
          </a:xfrm>
          <a:prstGeom prst="rect">
            <a:avLst/>
          </a:prstGeom>
        </p:spPr>
        <p:txBody>
          <a:bodyPr wrap="square" lIns="0" tIns="12065" rIns="0" bIns="0" rtlCol="0" vert="horz">
            <a:spAutoFit/>
          </a:bodyPr>
          <a:lstStyle/>
          <a:p>
            <a:pPr marL="12700" marR="5080">
              <a:lnSpc>
                <a:spcPct val="125499"/>
              </a:lnSpc>
              <a:spcBef>
                <a:spcPts val="95"/>
              </a:spcBef>
              <a:tabLst>
                <a:tab pos="2248535" algn="l"/>
                <a:tab pos="3924935" algn="l"/>
              </a:tabLst>
            </a:pPr>
            <a:r>
              <a:rPr dirty="0" sz="1100">
                <a:solidFill>
                  <a:srgbClr val="0000FF"/>
                </a:solidFill>
                <a:latin typeface="MS Mincho"/>
                <a:cs typeface="MS Mincho"/>
              </a:rPr>
              <a:t>精密点</a:t>
            </a:r>
            <a:r>
              <a:rPr dirty="0" sz="1100" spc="-15">
                <a:solidFill>
                  <a:srgbClr val="0000FF"/>
                </a:solidFill>
                <a:latin typeface="MS Mincho"/>
                <a:cs typeface="MS Mincho"/>
              </a:rPr>
              <a:t>検</a:t>
            </a:r>
            <a:r>
              <a:rPr dirty="0" sz="1100">
                <a:solidFill>
                  <a:srgbClr val="0000FF"/>
                </a:solidFill>
                <a:latin typeface="MS Mincho"/>
                <a:cs typeface="MS Mincho"/>
              </a:rPr>
              <a:t>ルー</a:t>
            </a:r>
            <a:r>
              <a:rPr dirty="0" sz="1100" spc="-15">
                <a:solidFill>
                  <a:srgbClr val="0000FF"/>
                </a:solidFill>
                <a:latin typeface="MS Mincho"/>
                <a:cs typeface="MS Mincho"/>
              </a:rPr>
              <a:t>ル</a:t>
            </a:r>
            <a:r>
              <a:rPr dirty="0" sz="1100">
                <a:solidFill>
                  <a:srgbClr val="0000FF"/>
                </a:solidFill>
                <a:latin typeface="MS Mincho"/>
                <a:cs typeface="MS Mincho"/>
              </a:rPr>
              <a:t>の詳</a:t>
            </a:r>
            <a:r>
              <a:rPr dirty="0" sz="1100" spc="-15">
                <a:solidFill>
                  <a:srgbClr val="0000FF"/>
                </a:solidFill>
                <a:latin typeface="MS Mincho"/>
                <a:cs typeface="MS Mincho"/>
              </a:rPr>
              <a:t>細は</a:t>
            </a:r>
            <a:r>
              <a:rPr dirty="0" sz="1100">
                <a:solidFill>
                  <a:srgbClr val="0000FF"/>
                </a:solidFill>
                <a:latin typeface="MS Mincho"/>
                <a:cs typeface="MS Mincho"/>
              </a:rPr>
              <a:t>「第２</a:t>
            </a:r>
            <a:r>
              <a:rPr dirty="0" sz="1100" spc="-50">
                <a:solidFill>
                  <a:srgbClr val="0000FF"/>
                </a:solidFill>
                <a:latin typeface="MS Mincho"/>
                <a:cs typeface="MS Mincho"/>
              </a:rPr>
              <a:t>章</a:t>
            </a:r>
            <a:r>
              <a:rPr dirty="0" sz="1100">
                <a:solidFill>
                  <a:srgbClr val="0000FF"/>
                </a:solidFill>
                <a:latin typeface="MS Mincho"/>
                <a:cs typeface="MS Mincho"/>
              </a:rPr>
              <a:t>	応</a:t>
            </a:r>
            <a:r>
              <a:rPr dirty="0" sz="1100" spc="-15">
                <a:solidFill>
                  <a:srgbClr val="0000FF"/>
                </a:solidFill>
                <a:latin typeface="MS Mincho"/>
                <a:cs typeface="MS Mincho"/>
              </a:rPr>
              <a:t>用</a:t>
            </a:r>
            <a:r>
              <a:rPr dirty="0" sz="1100">
                <a:solidFill>
                  <a:srgbClr val="0000FF"/>
                </a:solidFill>
                <a:latin typeface="MS Mincho"/>
                <a:cs typeface="MS Mincho"/>
              </a:rPr>
              <a:t>編」</a:t>
            </a:r>
            <a:r>
              <a:rPr dirty="0" sz="1100" spc="-15">
                <a:solidFill>
                  <a:srgbClr val="0000FF"/>
                </a:solidFill>
                <a:latin typeface="MS Mincho"/>
                <a:cs typeface="MS Mincho"/>
              </a:rPr>
              <a:t>また</a:t>
            </a:r>
            <a:r>
              <a:rPr dirty="0" sz="1100">
                <a:solidFill>
                  <a:srgbClr val="0000FF"/>
                </a:solidFill>
                <a:latin typeface="MS Mincho"/>
                <a:cs typeface="MS Mincho"/>
              </a:rPr>
              <a:t>は「第</a:t>
            </a:r>
            <a:r>
              <a:rPr dirty="0" sz="1100" spc="-15">
                <a:solidFill>
                  <a:srgbClr val="0000FF"/>
                </a:solidFill>
                <a:latin typeface="MS Mincho"/>
                <a:cs typeface="MS Mincho"/>
              </a:rPr>
              <a:t>３</a:t>
            </a:r>
            <a:r>
              <a:rPr dirty="0" sz="1100" spc="-50">
                <a:solidFill>
                  <a:srgbClr val="0000FF"/>
                </a:solidFill>
                <a:latin typeface="MS Mincho"/>
                <a:cs typeface="MS Mincho"/>
              </a:rPr>
              <a:t>章</a:t>
            </a:r>
            <a:r>
              <a:rPr dirty="0" sz="1100">
                <a:solidFill>
                  <a:srgbClr val="0000FF"/>
                </a:solidFill>
                <a:latin typeface="MS Mincho"/>
                <a:cs typeface="MS Mincho"/>
              </a:rPr>
              <a:t>	</a:t>
            </a:r>
            <a:r>
              <a:rPr dirty="0" sz="1100" spc="-15">
                <a:solidFill>
                  <a:srgbClr val="0000FF"/>
                </a:solidFill>
                <a:latin typeface="MS Mincho"/>
                <a:cs typeface="MS Mincho"/>
              </a:rPr>
              <a:t>点</a:t>
            </a:r>
            <a:r>
              <a:rPr dirty="0" sz="1100">
                <a:solidFill>
                  <a:srgbClr val="0000FF"/>
                </a:solidFill>
                <a:latin typeface="MS Mincho"/>
                <a:cs typeface="MS Mincho"/>
              </a:rPr>
              <a:t>検事</a:t>
            </a:r>
            <a:r>
              <a:rPr dirty="0" sz="1100" spc="-15">
                <a:solidFill>
                  <a:srgbClr val="0000FF"/>
                </a:solidFill>
                <a:latin typeface="MS Mincho"/>
                <a:cs typeface="MS Mincho"/>
              </a:rPr>
              <a:t>例集</a:t>
            </a:r>
            <a:r>
              <a:rPr dirty="0" sz="1100">
                <a:solidFill>
                  <a:srgbClr val="0000FF"/>
                </a:solidFill>
                <a:latin typeface="MS Mincho"/>
                <a:cs typeface="MS Mincho"/>
              </a:rPr>
              <a:t>」を参</a:t>
            </a:r>
            <a:r>
              <a:rPr dirty="0" sz="1100" spc="-50">
                <a:solidFill>
                  <a:srgbClr val="0000FF"/>
                </a:solidFill>
                <a:latin typeface="MS Mincho"/>
                <a:cs typeface="MS Mincho"/>
              </a:rPr>
              <a:t>照</a:t>
            </a:r>
            <a:r>
              <a:rPr dirty="0" sz="1100">
                <a:solidFill>
                  <a:srgbClr val="0000FF"/>
                </a:solidFill>
                <a:latin typeface="MS Mincho"/>
                <a:cs typeface="MS Mincho"/>
              </a:rPr>
              <a:t>してく</a:t>
            </a:r>
            <a:r>
              <a:rPr dirty="0" sz="1100" spc="-15">
                <a:solidFill>
                  <a:srgbClr val="0000FF"/>
                </a:solidFill>
                <a:latin typeface="MS Mincho"/>
                <a:cs typeface="MS Mincho"/>
              </a:rPr>
              <a:t>だ</a:t>
            </a:r>
            <a:r>
              <a:rPr dirty="0" sz="1100">
                <a:solidFill>
                  <a:srgbClr val="0000FF"/>
                </a:solidFill>
                <a:latin typeface="MS Mincho"/>
                <a:cs typeface="MS Mincho"/>
              </a:rPr>
              <a:t>さい</a:t>
            </a:r>
            <a:r>
              <a:rPr dirty="0" sz="1100" spc="-50">
                <a:solidFill>
                  <a:srgbClr val="0000FF"/>
                </a:solidFill>
                <a:latin typeface="MS Mincho"/>
                <a:cs typeface="MS Mincho"/>
              </a:rPr>
              <a:t>。</a:t>
            </a:r>
            <a:endParaRPr sz="1100">
              <a:latin typeface="MS Mincho"/>
              <a:cs typeface="MS Mincho"/>
            </a:endParaRPr>
          </a:p>
        </p:txBody>
      </p:sp>
      <p:pic>
        <p:nvPicPr>
          <p:cNvPr id="13" name="object 13" descr=""/>
          <p:cNvPicPr/>
          <p:nvPr/>
        </p:nvPicPr>
        <p:blipFill>
          <a:blip r:embed="rId4" cstate="print"/>
          <a:stretch>
            <a:fillRect/>
          </a:stretch>
        </p:blipFill>
        <p:spPr>
          <a:xfrm>
            <a:off x="1623060" y="5655563"/>
            <a:ext cx="4314444" cy="230124"/>
          </a:xfrm>
          <a:prstGeom prst="rect">
            <a:avLst/>
          </a:prstGeom>
        </p:spPr>
      </p:pic>
      <p:sp>
        <p:nvSpPr>
          <p:cNvPr id="14" name="object 14"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9</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学習機能</a:t>
            </a:r>
            <a:endParaRPr sz="1400">
              <a:latin typeface="MS Gothic"/>
              <a:cs typeface="MS Gothic"/>
            </a:endParaRPr>
          </a:p>
        </p:txBody>
      </p:sp>
      <p:sp>
        <p:nvSpPr>
          <p:cNvPr id="3" name="object 3" descr=""/>
          <p:cNvSpPr txBox="1"/>
          <p:nvPr/>
        </p:nvSpPr>
        <p:spPr>
          <a:xfrm>
            <a:off x="1158951" y="1705711"/>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最初にレセプトを自動点検した結果には、実際は審査に通るにもかかわらず不合格と判定されたレセプトが多く含まれています。</a:t>
            </a:r>
            <a:endParaRPr sz="1100">
              <a:latin typeface="MS Mincho"/>
              <a:cs typeface="MS Mincho"/>
            </a:endParaRPr>
          </a:p>
        </p:txBody>
      </p:sp>
      <p:pic>
        <p:nvPicPr>
          <p:cNvPr id="4" name="object 4" descr=""/>
          <p:cNvPicPr/>
          <p:nvPr/>
        </p:nvPicPr>
        <p:blipFill>
          <a:blip r:embed="rId2" cstate="print"/>
          <a:stretch>
            <a:fillRect/>
          </a:stretch>
        </p:blipFill>
        <p:spPr>
          <a:xfrm>
            <a:off x="1671827" y="2304287"/>
            <a:ext cx="3601212" cy="2699004"/>
          </a:xfrm>
          <a:prstGeom prst="rect">
            <a:avLst/>
          </a:prstGeom>
        </p:spPr>
      </p:pic>
      <p:sp>
        <p:nvSpPr>
          <p:cNvPr id="5" name="object 5" descr=""/>
          <p:cNvSpPr txBox="1"/>
          <p:nvPr/>
        </p:nvSpPr>
        <p:spPr>
          <a:xfrm>
            <a:off x="1218996" y="5597118"/>
            <a:ext cx="2542540" cy="862330"/>
          </a:xfrm>
          <a:prstGeom prst="rect">
            <a:avLst/>
          </a:prstGeom>
        </p:spPr>
        <p:txBody>
          <a:bodyPr wrap="square" lIns="0" tIns="11430" rIns="0" bIns="0" rtlCol="0" vert="horz">
            <a:spAutoFit/>
          </a:bodyPr>
          <a:lstStyle/>
          <a:p>
            <a:pPr algn="just" marL="12700" marR="5080">
              <a:lnSpc>
                <a:spcPct val="125000"/>
              </a:lnSpc>
              <a:spcBef>
                <a:spcPts val="90"/>
              </a:spcBef>
            </a:pPr>
            <a:r>
              <a:rPr dirty="0" sz="1100" spc="-20">
                <a:latin typeface="MS Mincho"/>
                <a:cs typeface="MS Mincho"/>
              </a:rPr>
              <a:t>チェックアイＤＸは医師、医療事務が画面点検を行いながら効率的に設定を変更</a:t>
            </a:r>
            <a:r>
              <a:rPr dirty="0" sz="1100" spc="-15">
                <a:latin typeface="MS Mincho"/>
                <a:cs typeface="MS Mincho"/>
              </a:rPr>
              <a:t>していきます。</a:t>
            </a:r>
            <a:endParaRPr sz="1100">
              <a:latin typeface="MS Mincho"/>
              <a:cs typeface="MS Mincho"/>
            </a:endParaRPr>
          </a:p>
          <a:p>
            <a:pPr marL="12700">
              <a:lnSpc>
                <a:spcPct val="100000"/>
              </a:lnSpc>
              <a:spcBef>
                <a:spcPts val="325"/>
              </a:spcBef>
            </a:pPr>
            <a:r>
              <a:rPr dirty="0" sz="1100" spc="-15">
                <a:latin typeface="MS Mincho"/>
                <a:cs typeface="MS Mincho"/>
              </a:rPr>
              <a:t>この機能を「学習機能」と呼びます。</a:t>
            </a:r>
            <a:endParaRPr sz="1100">
              <a:latin typeface="MS Mincho"/>
              <a:cs typeface="MS Mincho"/>
            </a:endParaRPr>
          </a:p>
        </p:txBody>
      </p:sp>
      <p:pic>
        <p:nvPicPr>
          <p:cNvPr id="6" name="object 6" descr=""/>
          <p:cNvPicPr/>
          <p:nvPr/>
        </p:nvPicPr>
        <p:blipFill>
          <a:blip r:embed="rId3" cstate="print"/>
          <a:stretch>
            <a:fillRect/>
          </a:stretch>
        </p:blipFill>
        <p:spPr>
          <a:xfrm>
            <a:off x="1671827" y="7008876"/>
            <a:ext cx="3601212" cy="2699004"/>
          </a:xfrm>
          <a:prstGeom prst="rect">
            <a:avLst/>
          </a:prstGeom>
        </p:spPr>
      </p:pic>
      <p:pic>
        <p:nvPicPr>
          <p:cNvPr id="7" name="object 7" descr=""/>
          <p:cNvPicPr/>
          <p:nvPr/>
        </p:nvPicPr>
        <p:blipFill>
          <a:blip r:embed="rId4" cstate="print"/>
          <a:stretch>
            <a:fillRect/>
          </a:stretch>
        </p:blipFill>
        <p:spPr>
          <a:xfrm>
            <a:off x="3950208" y="5675375"/>
            <a:ext cx="541020" cy="539496"/>
          </a:xfrm>
          <a:prstGeom prst="rect">
            <a:avLst/>
          </a:prstGeom>
        </p:spPr>
      </p:pic>
      <p:pic>
        <p:nvPicPr>
          <p:cNvPr id="8" name="object 8" descr=""/>
          <p:cNvPicPr/>
          <p:nvPr/>
        </p:nvPicPr>
        <p:blipFill>
          <a:blip r:embed="rId5" cstate="print"/>
          <a:stretch>
            <a:fillRect/>
          </a:stretch>
        </p:blipFill>
        <p:spPr>
          <a:xfrm>
            <a:off x="4724400" y="5675375"/>
            <a:ext cx="539496" cy="539496"/>
          </a:xfrm>
          <a:prstGeom prst="rect">
            <a:avLst/>
          </a:prstGeom>
        </p:spPr>
      </p:pic>
      <p:pic>
        <p:nvPicPr>
          <p:cNvPr id="9" name="object 9" descr=""/>
          <p:cNvPicPr/>
          <p:nvPr/>
        </p:nvPicPr>
        <p:blipFill>
          <a:blip r:embed="rId6" cstate="print"/>
          <a:stretch>
            <a:fillRect/>
          </a:stretch>
        </p:blipFill>
        <p:spPr>
          <a:xfrm>
            <a:off x="5497067" y="5675375"/>
            <a:ext cx="541020" cy="539496"/>
          </a:xfrm>
          <a:prstGeom prst="rect">
            <a:avLst/>
          </a:prstGeom>
        </p:spPr>
      </p:pic>
      <p:sp>
        <p:nvSpPr>
          <p:cNvPr id="10" name="object 10" descr=""/>
          <p:cNvSpPr txBox="1"/>
          <p:nvPr/>
        </p:nvSpPr>
        <p:spPr>
          <a:xfrm>
            <a:off x="1218996" y="5140832"/>
            <a:ext cx="505523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審査に通るレセプトは合格と判定されるように設定を変更する必要があります。</a:t>
            </a:r>
            <a:endParaRPr sz="1100">
              <a:latin typeface="MS Mincho"/>
              <a:cs typeface="MS Mincho"/>
            </a:endParaRPr>
          </a:p>
        </p:txBody>
      </p:sp>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10</a:t>
            </a:r>
          </a:p>
        </p:txBody>
      </p:sp>
      <p:sp>
        <p:nvSpPr>
          <p:cNvPr id="11" name="object 11" descr=""/>
          <p:cNvSpPr txBox="1"/>
          <p:nvPr/>
        </p:nvSpPr>
        <p:spPr>
          <a:xfrm>
            <a:off x="1218996" y="6585330"/>
            <a:ext cx="477520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学習機能により本当に不合格のレセプトだけを選び出せるようになります。</a:t>
            </a:r>
            <a:endParaRPr sz="1100">
              <a:latin typeface="MS Mincho"/>
              <a:cs typeface="MS Mincho"/>
            </a:endParaRPr>
          </a:p>
        </p:txBody>
      </p:sp>
      <p:sp>
        <p:nvSpPr>
          <p:cNvPr id="12" name="object 12" descr=""/>
          <p:cNvSpPr txBox="1"/>
          <p:nvPr/>
        </p:nvSpPr>
        <p:spPr>
          <a:xfrm>
            <a:off x="4067936" y="6256146"/>
            <a:ext cx="1964055" cy="177800"/>
          </a:xfrm>
          <a:prstGeom prst="rect">
            <a:avLst/>
          </a:prstGeom>
        </p:spPr>
        <p:txBody>
          <a:bodyPr wrap="square" lIns="0" tIns="12065" rIns="0" bIns="0" rtlCol="0" vert="horz">
            <a:spAutoFit/>
          </a:bodyPr>
          <a:lstStyle/>
          <a:p>
            <a:pPr marL="12700">
              <a:lnSpc>
                <a:spcPct val="100000"/>
              </a:lnSpc>
              <a:spcBef>
                <a:spcPts val="95"/>
              </a:spcBef>
              <a:tabLst>
                <a:tab pos="797560" algn="l"/>
                <a:tab pos="1443355" algn="l"/>
              </a:tabLst>
            </a:pPr>
            <a:r>
              <a:rPr dirty="0" sz="1000">
                <a:latin typeface="MS Gothic"/>
                <a:cs typeface="MS Gothic"/>
              </a:rPr>
              <a:t>通</a:t>
            </a:r>
            <a:r>
              <a:rPr dirty="0" sz="1000" spc="-50">
                <a:latin typeface="MS Gothic"/>
                <a:cs typeface="MS Gothic"/>
              </a:rPr>
              <a:t>る</a:t>
            </a:r>
            <a:r>
              <a:rPr dirty="0" sz="1000">
                <a:latin typeface="MS Gothic"/>
                <a:cs typeface="MS Gothic"/>
              </a:rPr>
              <a:t>	通</a:t>
            </a:r>
            <a:r>
              <a:rPr dirty="0" sz="1000" spc="-50">
                <a:latin typeface="MS Gothic"/>
                <a:cs typeface="MS Gothic"/>
              </a:rPr>
              <a:t>る</a:t>
            </a:r>
            <a:r>
              <a:rPr dirty="0" sz="1000">
                <a:latin typeface="MS Gothic"/>
                <a:cs typeface="MS Gothic"/>
              </a:rPr>
              <a:t>	減</a:t>
            </a:r>
            <a:r>
              <a:rPr dirty="0" sz="1000" spc="-10">
                <a:latin typeface="MS Gothic"/>
                <a:cs typeface="MS Gothic"/>
              </a:rPr>
              <a:t>点査</a:t>
            </a:r>
            <a:r>
              <a:rPr dirty="0" sz="1000" spc="-50">
                <a:latin typeface="MS Gothic"/>
                <a:cs typeface="MS Gothic"/>
              </a:rPr>
              <a:t>定</a:t>
            </a:r>
            <a:endParaRPr sz="1000">
              <a:latin typeface="MS Gothic"/>
              <a:cs typeface="MS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761988"/>
            <a:ext cx="4320540" cy="3253740"/>
          </a:xfrm>
          <a:prstGeom prst="rect">
            <a:avLst/>
          </a:prstGeom>
        </p:spPr>
      </p:pic>
      <p:grpSp>
        <p:nvGrpSpPr>
          <p:cNvPr id="3" name="object 3" descr=""/>
          <p:cNvGrpSpPr/>
          <p:nvPr/>
        </p:nvGrpSpPr>
        <p:grpSpPr>
          <a:xfrm>
            <a:off x="1620011" y="2862071"/>
            <a:ext cx="4320540" cy="3253740"/>
            <a:chOff x="1620011" y="2862071"/>
            <a:chExt cx="4320540" cy="3253740"/>
          </a:xfrm>
        </p:grpSpPr>
        <p:pic>
          <p:nvPicPr>
            <p:cNvPr id="4" name="object 4" descr=""/>
            <p:cNvPicPr/>
            <p:nvPr/>
          </p:nvPicPr>
          <p:blipFill>
            <a:blip r:embed="rId3" cstate="print"/>
            <a:stretch>
              <a:fillRect/>
            </a:stretch>
          </p:blipFill>
          <p:spPr>
            <a:xfrm>
              <a:off x="1620011" y="2862071"/>
              <a:ext cx="4320540" cy="3253739"/>
            </a:xfrm>
            <a:prstGeom prst="rect">
              <a:avLst/>
            </a:prstGeom>
          </p:spPr>
        </p:pic>
        <p:pic>
          <p:nvPicPr>
            <p:cNvPr id="5" name="object 5" descr=""/>
            <p:cNvPicPr/>
            <p:nvPr/>
          </p:nvPicPr>
          <p:blipFill>
            <a:blip r:embed="rId4" cstate="print"/>
            <a:stretch>
              <a:fillRect/>
            </a:stretch>
          </p:blipFill>
          <p:spPr>
            <a:xfrm>
              <a:off x="1627631" y="2866643"/>
              <a:ext cx="4303776" cy="454151"/>
            </a:xfrm>
            <a:prstGeom prst="rect">
              <a:avLst/>
            </a:prstGeom>
          </p:spPr>
        </p:pic>
        <p:pic>
          <p:nvPicPr>
            <p:cNvPr id="6" name="object 6" descr=""/>
            <p:cNvPicPr/>
            <p:nvPr/>
          </p:nvPicPr>
          <p:blipFill>
            <a:blip r:embed="rId5" cstate="print"/>
            <a:stretch>
              <a:fillRect/>
            </a:stretch>
          </p:blipFill>
          <p:spPr>
            <a:xfrm>
              <a:off x="1938527" y="3406141"/>
              <a:ext cx="667512" cy="68578"/>
            </a:xfrm>
            <a:prstGeom prst="rect">
              <a:avLst/>
            </a:prstGeom>
          </p:spPr>
        </p:pic>
        <p:pic>
          <p:nvPicPr>
            <p:cNvPr id="7" name="object 7" descr=""/>
            <p:cNvPicPr/>
            <p:nvPr/>
          </p:nvPicPr>
          <p:blipFill>
            <a:blip r:embed="rId6" cstate="print"/>
            <a:stretch>
              <a:fillRect/>
            </a:stretch>
          </p:blipFill>
          <p:spPr>
            <a:xfrm>
              <a:off x="1671827" y="5172455"/>
              <a:ext cx="68580" cy="876300"/>
            </a:xfrm>
            <a:prstGeom prst="rect">
              <a:avLst/>
            </a:prstGeom>
          </p:spPr>
        </p:pic>
      </p:grpSp>
      <p:sp>
        <p:nvSpPr>
          <p:cNvPr id="8" name="object 8" descr=""/>
          <p:cNvSpPr txBox="1"/>
          <p:nvPr/>
        </p:nvSpPr>
        <p:spPr>
          <a:xfrm>
            <a:off x="1158951" y="1087983"/>
            <a:ext cx="5196205" cy="1690370"/>
          </a:xfrm>
          <a:prstGeom prst="rect">
            <a:avLst/>
          </a:prstGeom>
        </p:spPr>
        <p:txBody>
          <a:bodyPr wrap="square" lIns="0" tIns="55244" rIns="0" bIns="0" rtlCol="0" vert="horz">
            <a:spAutoFit/>
          </a:bodyPr>
          <a:lstStyle/>
          <a:p>
            <a:pPr marL="12700">
              <a:lnSpc>
                <a:spcPct val="100000"/>
              </a:lnSpc>
              <a:spcBef>
                <a:spcPts val="434"/>
              </a:spcBef>
            </a:pPr>
            <a:r>
              <a:rPr dirty="0" sz="1100" spc="-20">
                <a:solidFill>
                  <a:srgbClr val="FF0000"/>
                </a:solidFill>
                <a:latin typeface="MS Mincho"/>
                <a:cs typeface="MS Mincho"/>
              </a:rPr>
              <a:t>注：「学習機能」を実行しないとチェックアイＤＸは正常に動作しません。</a:t>
            </a:r>
            <a:endParaRPr sz="1100">
              <a:latin typeface="MS Mincho"/>
              <a:cs typeface="MS Mincho"/>
            </a:endParaRPr>
          </a:p>
          <a:p>
            <a:pPr marL="12700" marR="5715">
              <a:lnSpc>
                <a:spcPct val="124500"/>
              </a:lnSpc>
              <a:spcBef>
                <a:spcPts val="10"/>
              </a:spcBef>
            </a:pPr>
            <a:r>
              <a:rPr dirty="0" sz="1100" spc="-20">
                <a:latin typeface="MS Mincho"/>
                <a:cs typeface="MS Mincho"/>
              </a:rPr>
              <a:t>学習に要する時間は処理するレセプト件数にもよりますが、診療所で１時間程度、病院でも数日で完了します。</a:t>
            </a:r>
            <a:endParaRPr sz="1100">
              <a:latin typeface="MS Mincho"/>
              <a:cs typeface="MS Mincho"/>
            </a:endParaRPr>
          </a:p>
          <a:p>
            <a:pPr marL="12700">
              <a:lnSpc>
                <a:spcPct val="100000"/>
              </a:lnSpc>
              <a:spcBef>
                <a:spcPts val="335"/>
              </a:spcBef>
            </a:pPr>
            <a:r>
              <a:rPr dirty="0" sz="1100" spc="-20">
                <a:solidFill>
                  <a:srgbClr val="FF0000"/>
                </a:solidFill>
                <a:latin typeface="MS Mincho"/>
                <a:cs typeface="MS Mincho"/>
              </a:rPr>
              <a:t>少し面倒かもしれませんが、必ず実行してください。</a:t>
            </a:r>
            <a:endParaRPr sz="1100">
              <a:latin typeface="MS Mincho"/>
              <a:cs typeface="MS Mincho"/>
            </a:endParaRPr>
          </a:p>
          <a:p>
            <a:pPr>
              <a:lnSpc>
                <a:spcPct val="100000"/>
              </a:lnSpc>
              <a:spcBef>
                <a:spcPts val="445"/>
              </a:spcBef>
            </a:pPr>
            <a:endParaRPr sz="1100">
              <a:latin typeface="MS Mincho"/>
              <a:cs typeface="MS Mincho"/>
            </a:endParaRPr>
          </a:p>
          <a:p>
            <a:pPr marL="12700">
              <a:lnSpc>
                <a:spcPct val="100000"/>
              </a:lnSpc>
            </a:pPr>
            <a:r>
              <a:rPr dirty="0" sz="1100" spc="-20" b="1">
                <a:latin typeface="MS Mincho"/>
                <a:cs typeface="MS Mincho"/>
              </a:rPr>
              <a:t>学習前</a:t>
            </a:r>
            <a:endParaRPr sz="1100">
              <a:latin typeface="MS Mincho"/>
              <a:cs typeface="MS Mincho"/>
            </a:endParaRPr>
          </a:p>
          <a:p>
            <a:pPr marL="12700" marR="5080">
              <a:lnSpc>
                <a:spcPct val="124500"/>
              </a:lnSpc>
              <a:spcBef>
                <a:spcPts val="15"/>
              </a:spcBef>
            </a:pPr>
            <a:r>
              <a:rPr dirty="0" sz="1100" spc="-20">
                <a:latin typeface="MS Mincho"/>
                <a:cs typeface="MS Mincho"/>
              </a:rPr>
              <a:t>導入して最初にレセプトを自動点検すると沢山の不合格判定がでるのが普通です。この中には合格を不合格と誤判定しているレセプトが多く含まれます。</a:t>
            </a:r>
            <a:endParaRPr sz="1100">
              <a:latin typeface="MS Mincho"/>
              <a:cs typeface="MS Mincho"/>
            </a:endParaRPr>
          </a:p>
        </p:txBody>
      </p:sp>
      <p:sp>
        <p:nvSpPr>
          <p:cNvPr id="9" name="object 9" descr=""/>
          <p:cNvSpPr txBox="1"/>
          <p:nvPr/>
        </p:nvSpPr>
        <p:spPr>
          <a:xfrm>
            <a:off x="1158951" y="6182080"/>
            <a:ext cx="3938270" cy="446405"/>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学習後</a:t>
            </a:r>
            <a:endParaRPr sz="1100">
              <a:latin typeface="MS Mincho"/>
              <a:cs typeface="MS Mincho"/>
            </a:endParaRPr>
          </a:p>
          <a:p>
            <a:pPr marL="12700">
              <a:lnSpc>
                <a:spcPct val="100000"/>
              </a:lnSpc>
              <a:spcBef>
                <a:spcPts val="335"/>
              </a:spcBef>
            </a:pPr>
            <a:r>
              <a:rPr dirty="0" sz="1100" spc="-20">
                <a:latin typeface="MS Mincho"/>
                <a:cs typeface="MS Mincho"/>
              </a:rPr>
              <a:t>学習が実行されると本当に不合格のレセプトだけが残ります。</a:t>
            </a:r>
            <a:endParaRPr sz="1100">
              <a:latin typeface="MS Mincho"/>
              <a:cs typeface="MS Mincho"/>
            </a:endParaRPr>
          </a:p>
        </p:txBody>
      </p:sp>
      <p:pic>
        <p:nvPicPr>
          <p:cNvPr id="10" name="object 10" descr=""/>
          <p:cNvPicPr/>
          <p:nvPr/>
        </p:nvPicPr>
        <p:blipFill>
          <a:blip r:embed="rId4" cstate="print"/>
          <a:stretch>
            <a:fillRect/>
          </a:stretch>
        </p:blipFill>
        <p:spPr>
          <a:xfrm>
            <a:off x="1626107" y="6766559"/>
            <a:ext cx="4303776" cy="454151"/>
          </a:xfrm>
          <a:prstGeom prst="rect">
            <a:avLst/>
          </a:prstGeom>
        </p:spPr>
      </p:pic>
      <p:pic>
        <p:nvPicPr>
          <p:cNvPr id="11" name="object 11" descr=""/>
          <p:cNvPicPr/>
          <p:nvPr/>
        </p:nvPicPr>
        <p:blipFill>
          <a:blip r:embed="rId5" cstate="print"/>
          <a:stretch>
            <a:fillRect/>
          </a:stretch>
        </p:blipFill>
        <p:spPr>
          <a:xfrm>
            <a:off x="1938527" y="7307581"/>
            <a:ext cx="667512" cy="67054"/>
          </a:xfrm>
          <a:prstGeom prst="rect">
            <a:avLst/>
          </a:prstGeom>
        </p:spPr>
      </p:pic>
      <p:pic>
        <p:nvPicPr>
          <p:cNvPr id="12" name="object 12" descr=""/>
          <p:cNvPicPr/>
          <p:nvPr/>
        </p:nvPicPr>
        <p:blipFill>
          <a:blip r:embed="rId6" cstate="print"/>
          <a:stretch>
            <a:fillRect/>
          </a:stretch>
        </p:blipFill>
        <p:spPr>
          <a:xfrm>
            <a:off x="1671827" y="9076943"/>
            <a:ext cx="68580" cy="876300"/>
          </a:xfrm>
          <a:prstGeom prst="rect">
            <a:avLst/>
          </a:prstGeom>
        </p:spPr>
      </p:pic>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3320795"/>
            <a:ext cx="4320540" cy="3255645"/>
            <a:chOff x="1620011" y="3320795"/>
            <a:chExt cx="4320540" cy="3255645"/>
          </a:xfrm>
        </p:grpSpPr>
        <p:pic>
          <p:nvPicPr>
            <p:cNvPr id="3" name="object 3" descr=""/>
            <p:cNvPicPr/>
            <p:nvPr/>
          </p:nvPicPr>
          <p:blipFill>
            <a:blip r:embed="rId2" cstate="print"/>
            <a:stretch>
              <a:fillRect/>
            </a:stretch>
          </p:blipFill>
          <p:spPr>
            <a:xfrm>
              <a:off x="1620011" y="3320795"/>
              <a:ext cx="4320540" cy="3255264"/>
            </a:xfrm>
            <a:prstGeom prst="rect">
              <a:avLst/>
            </a:prstGeom>
          </p:spPr>
        </p:pic>
        <p:sp>
          <p:nvSpPr>
            <p:cNvPr id="4" name="object 4" descr=""/>
            <p:cNvSpPr/>
            <p:nvPr/>
          </p:nvSpPr>
          <p:spPr>
            <a:xfrm>
              <a:off x="1829561" y="4548377"/>
              <a:ext cx="363220" cy="105410"/>
            </a:xfrm>
            <a:custGeom>
              <a:avLst/>
              <a:gdLst/>
              <a:ahLst/>
              <a:cxnLst/>
              <a:rect l="l" t="t" r="r" b="b"/>
              <a:pathLst>
                <a:path w="363219" h="105410">
                  <a:moveTo>
                    <a:pt x="0" y="17525"/>
                  </a:moveTo>
                  <a:lnTo>
                    <a:pt x="0" y="7873"/>
                  </a:lnTo>
                  <a:lnTo>
                    <a:pt x="7874" y="0"/>
                  </a:lnTo>
                  <a:lnTo>
                    <a:pt x="17525" y="0"/>
                  </a:lnTo>
                  <a:lnTo>
                    <a:pt x="345186" y="0"/>
                  </a:lnTo>
                  <a:lnTo>
                    <a:pt x="354838" y="0"/>
                  </a:lnTo>
                  <a:lnTo>
                    <a:pt x="362712" y="7873"/>
                  </a:lnTo>
                  <a:lnTo>
                    <a:pt x="362712" y="17525"/>
                  </a:lnTo>
                  <a:lnTo>
                    <a:pt x="362712" y="87629"/>
                  </a:lnTo>
                  <a:lnTo>
                    <a:pt x="362712" y="97281"/>
                  </a:lnTo>
                  <a:lnTo>
                    <a:pt x="354838" y="105155"/>
                  </a:lnTo>
                  <a:lnTo>
                    <a:pt x="345186" y="105155"/>
                  </a:lnTo>
                  <a:lnTo>
                    <a:pt x="17525" y="105155"/>
                  </a:lnTo>
                  <a:lnTo>
                    <a:pt x="7874" y="105155"/>
                  </a:lnTo>
                  <a:lnTo>
                    <a:pt x="0" y="97281"/>
                  </a:lnTo>
                  <a:lnTo>
                    <a:pt x="0" y="87629"/>
                  </a:lnTo>
                  <a:lnTo>
                    <a:pt x="0" y="17525"/>
                  </a:lnTo>
                  <a:close/>
                </a:path>
              </a:pathLst>
            </a:custGeom>
            <a:ln w="19050">
              <a:solidFill>
                <a:srgbClr val="FF0000"/>
              </a:solidFill>
            </a:ln>
          </p:spPr>
          <p:txBody>
            <a:bodyPr wrap="square" lIns="0" tIns="0" rIns="0" bIns="0" rtlCol="0"/>
            <a:lstStyle/>
            <a:p/>
          </p:txBody>
        </p:sp>
      </p:grpSp>
      <p:sp>
        <p:nvSpPr>
          <p:cNvPr id="5" name="object 5" descr=""/>
          <p:cNvSpPr txBox="1"/>
          <p:nvPr/>
        </p:nvSpPr>
        <p:spPr>
          <a:xfrm>
            <a:off x="1158951" y="1087983"/>
            <a:ext cx="5200015" cy="2049780"/>
          </a:xfrm>
          <a:prstGeom prst="rect">
            <a:avLst/>
          </a:prstGeom>
        </p:spPr>
        <p:txBody>
          <a:bodyPr wrap="square" lIns="0" tIns="12065" rIns="0" bIns="0" rtlCol="0" vert="horz">
            <a:spAutoFit/>
          </a:bodyPr>
          <a:lstStyle/>
          <a:p>
            <a:pPr marL="12700" marR="9525">
              <a:lnSpc>
                <a:spcPct val="125499"/>
              </a:lnSpc>
              <a:spcBef>
                <a:spcPts val="95"/>
              </a:spcBef>
            </a:pPr>
            <a:r>
              <a:rPr dirty="0" sz="1100" spc="-20">
                <a:latin typeface="MS Mincho"/>
                <a:cs typeface="MS Mincho"/>
              </a:rPr>
              <a:t>「学習機能」には病名点検の「チェックデータの追加」「審査対象の変更」、精密点検の「適用の変更」があります。</a:t>
            </a:r>
            <a:endParaRPr sz="1100">
              <a:latin typeface="MS Mincho"/>
              <a:cs typeface="MS Mincho"/>
            </a:endParaRPr>
          </a:p>
          <a:p>
            <a:pPr>
              <a:lnSpc>
                <a:spcPct val="100000"/>
              </a:lnSpc>
            </a:pPr>
            <a:endParaRPr sz="1100">
              <a:latin typeface="MS Mincho"/>
              <a:cs typeface="MS Mincho"/>
            </a:endParaRPr>
          </a:p>
          <a:p>
            <a:pPr>
              <a:lnSpc>
                <a:spcPct val="100000"/>
              </a:lnSpc>
              <a:spcBef>
                <a:spcPts val="140"/>
              </a:spcBef>
            </a:pPr>
            <a:endParaRPr sz="1100">
              <a:latin typeface="MS Mincho"/>
              <a:cs typeface="MS Mincho"/>
            </a:endParaRPr>
          </a:p>
          <a:p>
            <a:pPr marL="12700">
              <a:lnSpc>
                <a:spcPct val="100000"/>
              </a:lnSpc>
            </a:pPr>
            <a:r>
              <a:rPr dirty="0" sz="1100" spc="-20" b="1">
                <a:latin typeface="MS Mincho"/>
                <a:cs typeface="MS Mincho"/>
              </a:rPr>
              <a:t>１．チェックデータの追加</a:t>
            </a:r>
            <a:endParaRPr sz="1100">
              <a:latin typeface="MS Mincho"/>
              <a:cs typeface="MS Mincho"/>
            </a:endParaRPr>
          </a:p>
          <a:p>
            <a:pPr algn="just" marL="12700" marR="5080">
              <a:lnSpc>
                <a:spcPct val="125000"/>
              </a:lnSpc>
              <a:spcBef>
                <a:spcPts val="10"/>
              </a:spcBef>
            </a:pPr>
            <a:r>
              <a:rPr dirty="0" sz="1100">
                <a:latin typeface="Yu Mincho"/>
                <a:cs typeface="Yu Mincho"/>
              </a:rPr>
              <a:t>チェックアイＤＸ</a:t>
            </a:r>
            <a:r>
              <a:rPr dirty="0" sz="1100" spc="-20">
                <a:latin typeface="MS Mincho"/>
                <a:cs typeface="MS Mincho"/>
              </a:rPr>
              <a:t>では医薬品、検査ごとにチェックデータと呼ばれる文字列が設定されています。この文字列を含む病名があれば「適応病名あり」、なければ「適応病名なし」と判定します。</a:t>
            </a:r>
            <a:endParaRPr sz="1100">
              <a:latin typeface="MS Mincho"/>
              <a:cs typeface="MS Mincho"/>
            </a:endParaRPr>
          </a:p>
          <a:p>
            <a:pPr>
              <a:lnSpc>
                <a:spcPct val="100000"/>
              </a:lnSpc>
              <a:spcBef>
                <a:spcPts val="595"/>
              </a:spcBef>
            </a:pPr>
            <a:endParaRPr sz="1100">
              <a:latin typeface="MS Mincho"/>
              <a:cs typeface="MS Mincho"/>
            </a:endParaRPr>
          </a:p>
          <a:p>
            <a:pPr marL="12700">
              <a:lnSpc>
                <a:spcPct val="100000"/>
              </a:lnSpc>
              <a:spcBef>
                <a:spcPts val="5"/>
              </a:spcBef>
            </a:pPr>
            <a:r>
              <a:rPr dirty="0" sz="1100" spc="-20">
                <a:latin typeface="MS Mincho"/>
                <a:cs typeface="MS Mincho"/>
              </a:rPr>
              <a:t>自動点検で不合格と判定されたレセプトの「詳細」画面を示します。</a:t>
            </a:r>
            <a:endParaRPr sz="1100">
              <a:latin typeface="MS Mincho"/>
              <a:cs typeface="MS Mincho"/>
            </a:endParaRPr>
          </a:p>
        </p:txBody>
      </p:sp>
      <p:sp>
        <p:nvSpPr>
          <p:cNvPr id="6" name="object 6" descr=""/>
          <p:cNvSpPr txBox="1"/>
          <p:nvPr/>
        </p:nvSpPr>
        <p:spPr>
          <a:xfrm>
            <a:off x="1158951" y="6794093"/>
            <a:ext cx="5333365" cy="2541905"/>
          </a:xfrm>
          <a:prstGeom prst="rect">
            <a:avLst/>
          </a:prstGeom>
        </p:spPr>
        <p:txBody>
          <a:bodyPr wrap="square" lIns="0" tIns="13335" rIns="0" bIns="0" rtlCol="0" vert="horz">
            <a:spAutoFit/>
          </a:bodyPr>
          <a:lstStyle/>
          <a:p>
            <a:pPr algn="just" marL="12700" marR="142875">
              <a:lnSpc>
                <a:spcPct val="125000"/>
              </a:lnSpc>
              <a:spcBef>
                <a:spcPts val="105"/>
              </a:spcBef>
            </a:pPr>
            <a:r>
              <a:rPr dirty="0" sz="1100">
                <a:latin typeface="MS Mincho"/>
                <a:cs typeface="MS Mincho"/>
              </a:rPr>
              <a:t>点検メッセージには「</a:t>
            </a:r>
            <a:r>
              <a:rPr dirty="0" sz="1100" spc="160">
                <a:solidFill>
                  <a:srgbClr val="00AF50"/>
                </a:solidFill>
                <a:latin typeface="MS Mincho"/>
                <a:cs typeface="MS Mincho"/>
              </a:rPr>
              <a:t>病名 </a:t>
            </a:r>
            <a:r>
              <a:rPr dirty="0" sz="1100" spc="50">
                <a:latin typeface="MS Mincho"/>
                <a:cs typeface="MS Mincho"/>
              </a:rPr>
              <a:t>単月 トラセミド</a:t>
            </a:r>
            <a:r>
              <a:rPr dirty="0" sz="1100">
                <a:latin typeface="Yu Mincho"/>
                <a:cs typeface="Yu Mincho"/>
              </a:rPr>
              <a:t>OD</a:t>
            </a:r>
            <a:r>
              <a:rPr dirty="0" sz="1100" spc="-35">
                <a:latin typeface="Yu Mincho"/>
                <a:cs typeface="Yu Mincho"/>
              </a:rPr>
              <a:t> </a:t>
            </a:r>
            <a:r>
              <a:rPr dirty="0" sz="1100">
                <a:latin typeface="MS Mincho"/>
                <a:cs typeface="MS Mincho"/>
              </a:rPr>
              <a:t>錠４ｍｇ</a:t>
            </a:r>
            <a:r>
              <a:rPr dirty="0" sz="1100" spc="-10">
                <a:latin typeface="MS Mincho"/>
                <a:cs typeface="MS Mincho"/>
              </a:rPr>
              <a:t>の病名がありません」</a:t>
            </a:r>
            <a:r>
              <a:rPr dirty="0" sz="1100" spc="-15">
                <a:latin typeface="MS Mincho"/>
                <a:cs typeface="MS Mincho"/>
              </a:rPr>
              <a:t>と表示されています。しかし、</a:t>
            </a:r>
            <a:r>
              <a:rPr dirty="0" sz="1100" spc="-5" b="1">
                <a:latin typeface="MS Mincho"/>
                <a:cs typeface="MS Mincho"/>
              </a:rPr>
              <a:t>トラセミド</a:t>
            </a:r>
            <a:r>
              <a:rPr dirty="0" sz="1100" spc="-20">
                <a:latin typeface="MS Mincho"/>
                <a:cs typeface="MS Mincho"/>
              </a:rPr>
              <a:t>はループ利尿剤であり、実際には「慢性心不全」という適応病名があるので審査は通ります。</a:t>
            </a:r>
            <a:endParaRPr sz="1100">
              <a:latin typeface="MS Mincho"/>
              <a:cs typeface="MS Mincho"/>
            </a:endParaRPr>
          </a:p>
          <a:p>
            <a:pPr algn="just" marL="12700">
              <a:lnSpc>
                <a:spcPct val="100000"/>
              </a:lnSpc>
              <a:spcBef>
                <a:spcPts val="335"/>
              </a:spcBef>
            </a:pPr>
            <a:r>
              <a:rPr dirty="0" sz="1100" spc="-5" b="1">
                <a:latin typeface="MS Mincho"/>
                <a:cs typeface="MS Mincho"/>
              </a:rPr>
              <a:t>トラセミド</a:t>
            </a:r>
            <a:r>
              <a:rPr dirty="0" sz="1100" spc="-25">
                <a:latin typeface="Yu Mincho"/>
                <a:cs typeface="Yu Mincho"/>
              </a:rPr>
              <a:t>OD</a:t>
            </a:r>
            <a:r>
              <a:rPr dirty="0" sz="1100" spc="-15">
                <a:latin typeface="Yu Mincho"/>
                <a:cs typeface="Yu Mincho"/>
              </a:rPr>
              <a:t> </a:t>
            </a:r>
            <a:r>
              <a:rPr dirty="0" sz="1100" b="1">
                <a:latin typeface="MS Mincho"/>
                <a:cs typeface="MS Mincho"/>
              </a:rPr>
              <a:t>錠４ｍｇ</a:t>
            </a:r>
            <a:r>
              <a:rPr dirty="0" sz="1100" spc="-20">
                <a:latin typeface="MS Mincho"/>
                <a:cs typeface="MS Mincho"/>
              </a:rPr>
              <a:t>の設定を変更する必要があります。</a:t>
            </a:r>
            <a:endParaRPr sz="1100">
              <a:latin typeface="MS Mincho"/>
              <a:cs typeface="MS Mincho"/>
            </a:endParaRPr>
          </a:p>
          <a:p>
            <a:pPr>
              <a:lnSpc>
                <a:spcPct val="100000"/>
              </a:lnSpc>
              <a:spcBef>
                <a:spcPts val="225"/>
              </a:spcBef>
            </a:pPr>
            <a:endParaRPr sz="1100">
              <a:latin typeface="MS Mincho"/>
              <a:cs typeface="MS Mincho"/>
            </a:endParaRPr>
          </a:p>
          <a:p>
            <a:pPr marL="12700" marR="151130">
              <a:lnSpc>
                <a:spcPct val="124500"/>
              </a:lnSpc>
            </a:pPr>
            <a:r>
              <a:rPr dirty="0" sz="1100" spc="-15">
                <a:latin typeface="MS Mincho"/>
                <a:cs typeface="MS Mincho"/>
              </a:rPr>
              <a:t>このような場合には、ピンクで表示されている</a:t>
            </a:r>
            <a:r>
              <a:rPr dirty="0" sz="1100" spc="-15" b="1">
                <a:latin typeface="MS Mincho"/>
                <a:cs typeface="MS Mincho"/>
              </a:rPr>
              <a:t>トラセミド</a:t>
            </a:r>
            <a:r>
              <a:rPr dirty="0" sz="1100" spc="-25">
                <a:latin typeface="Yu Mincho"/>
                <a:cs typeface="Yu Mincho"/>
              </a:rPr>
              <a:t>OD</a:t>
            </a:r>
            <a:r>
              <a:rPr dirty="0" sz="1100" spc="-35">
                <a:latin typeface="Yu Mincho"/>
                <a:cs typeface="Yu Mincho"/>
              </a:rPr>
              <a:t> </a:t>
            </a:r>
            <a:r>
              <a:rPr dirty="0" sz="1100" b="1">
                <a:latin typeface="MS Mincho"/>
                <a:cs typeface="MS Mincho"/>
              </a:rPr>
              <a:t>錠４ｍｇ</a:t>
            </a:r>
            <a:r>
              <a:rPr dirty="0" sz="1100" spc="-20">
                <a:latin typeface="MS Mincho"/>
                <a:cs typeface="MS Mincho"/>
              </a:rPr>
              <a:t>の行をダブ</a:t>
            </a:r>
            <a:r>
              <a:rPr dirty="0" sz="1100" spc="-15">
                <a:latin typeface="MS Mincho"/>
                <a:cs typeface="MS Mincho"/>
              </a:rPr>
              <a:t>ルクリックします。</a:t>
            </a:r>
            <a:endParaRPr sz="1100">
              <a:latin typeface="MS Mincho"/>
              <a:cs typeface="MS Mincho"/>
            </a:endParaRPr>
          </a:p>
          <a:p>
            <a:pPr marL="12700" marR="151765">
              <a:lnSpc>
                <a:spcPct val="124500"/>
              </a:lnSpc>
              <a:spcBef>
                <a:spcPts val="15"/>
              </a:spcBef>
            </a:pPr>
            <a:r>
              <a:rPr dirty="0" sz="1100" spc="-5">
                <a:latin typeface="MS Mincho"/>
                <a:cs typeface="MS Mincho"/>
              </a:rPr>
              <a:t>ダブルクリックすると、</a:t>
            </a:r>
            <a:r>
              <a:rPr dirty="0" sz="1100" spc="-5" b="1">
                <a:latin typeface="MS Mincho"/>
                <a:cs typeface="MS Mincho"/>
              </a:rPr>
              <a:t>トラセミド</a:t>
            </a:r>
            <a:r>
              <a:rPr dirty="0" sz="1100" spc="-20">
                <a:latin typeface="Yu Mincho"/>
                <a:cs typeface="Yu Mincho"/>
              </a:rPr>
              <a:t>OD</a:t>
            </a:r>
            <a:r>
              <a:rPr dirty="0" sz="1100" spc="-30">
                <a:latin typeface="Yu Mincho"/>
                <a:cs typeface="Yu Mincho"/>
              </a:rPr>
              <a:t> </a:t>
            </a:r>
            <a:r>
              <a:rPr dirty="0" sz="1100" spc="-5" b="1">
                <a:latin typeface="MS Mincho"/>
                <a:cs typeface="MS Mincho"/>
              </a:rPr>
              <a:t>錠４</a:t>
            </a:r>
            <a:r>
              <a:rPr dirty="0" sz="1100" spc="-10" b="1">
                <a:latin typeface="MS Mincho"/>
                <a:cs typeface="MS Mincho"/>
              </a:rPr>
              <a:t>ｍｇ</a:t>
            </a:r>
            <a:r>
              <a:rPr dirty="0" sz="1100" spc="-20">
                <a:latin typeface="MS Mincho"/>
                <a:cs typeface="MS Mincho"/>
              </a:rPr>
              <a:t>の「適応症修正」画面が表示されます。</a:t>
            </a:r>
            <a:endParaRPr sz="1100">
              <a:latin typeface="MS Mincho"/>
              <a:cs typeface="MS Mincho"/>
            </a:endParaRPr>
          </a:p>
          <a:p>
            <a:pPr marL="12700">
              <a:lnSpc>
                <a:spcPct val="100000"/>
              </a:lnSpc>
              <a:spcBef>
                <a:spcPts val="335"/>
              </a:spcBef>
            </a:pPr>
            <a:r>
              <a:rPr dirty="0" sz="1100" spc="-20">
                <a:latin typeface="MS Mincho"/>
                <a:cs typeface="MS Mincho"/>
              </a:rPr>
              <a:t>点検メッセージをダブルクリックしても同様に「適応症修正」画面が表示されます。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solidFill>
                  <a:srgbClr val="FF0000"/>
                </a:solidFill>
                <a:latin typeface="MS Mincho"/>
                <a:cs typeface="MS Mincho"/>
              </a:rPr>
              <a:t>注：都道府県によっては「慢性心不全」で審査が通らない場合もあります。</a:t>
            </a:r>
            <a:endParaRPr sz="1100">
              <a:latin typeface="MS Mincho"/>
              <a:cs typeface="MS Mincho"/>
            </a:endParaRPr>
          </a:p>
        </p:txBody>
      </p:sp>
      <p:sp>
        <p:nvSpPr>
          <p:cNvPr id="7" name="object 7" descr=""/>
          <p:cNvSpPr txBox="1"/>
          <p:nvPr/>
        </p:nvSpPr>
        <p:spPr>
          <a:xfrm>
            <a:off x="2289048" y="4975859"/>
            <a:ext cx="3411220" cy="768350"/>
          </a:xfrm>
          <a:prstGeom prst="rect">
            <a:avLst/>
          </a:prstGeom>
          <a:solidFill>
            <a:srgbClr val="FFFFFF"/>
          </a:solidFill>
          <a:ln w="9525">
            <a:solidFill>
              <a:srgbClr val="FF0000"/>
            </a:solidFill>
          </a:ln>
        </p:spPr>
        <p:txBody>
          <a:bodyPr wrap="square" lIns="0" tIns="44450" rIns="0" bIns="0" rtlCol="0" vert="horz">
            <a:spAutoFit/>
          </a:bodyPr>
          <a:lstStyle/>
          <a:p>
            <a:pPr marL="90805" marR="994410">
              <a:lnSpc>
                <a:spcPct val="100000"/>
              </a:lnSpc>
              <a:spcBef>
                <a:spcPts val="350"/>
              </a:spcBef>
            </a:pPr>
            <a:r>
              <a:rPr dirty="0" sz="1100">
                <a:latin typeface="MS Mincho"/>
                <a:cs typeface="MS Mincho"/>
              </a:rPr>
              <a:t>トラセミド</a:t>
            </a:r>
            <a:r>
              <a:rPr dirty="0" sz="1100">
                <a:latin typeface="Century"/>
                <a:cs typeface="Century"/>
              </a:rPr>
              <a:t>OD</a:t>
            </a:r>
            <a:r>
              <a:rPr dirty="0" sz="1100" spc="-20">
                <a:latin typeface="MS Mincho"/>
                <a:cs typeface="MS Mincho"/>
              </a:rPr>
              <a:t>錠の【効能・効果】は心性浮腫、腎性浮腫、肝性浮腫</a:t>
            </a:r>
            <a:endParaRPr sz="1100">
              <a:latin typeface="MS Mincho"/>
              <a:cs typeface="MS Mincho"/>
            </a:endParaRPr>
          </a:p>
          <a:p>
            <a:pPr marL="90805" marR="99060">
              <a:lnSpc>
                <a:spcPts val="1270"/>
              </a:lnSpc>
              <a:spcBef>
                <a:spcPts val="130"/>
              </a:spcBef>
            </a:pPr>
            <a:r>
              <a:rPr dirty="0" sz="1100" spc="-20">
                <a:latin typeface="MS Mincho"/>
                <a:cs typeface="MS Mincho"/>
              </a:rPr>
              <a:t>であるが、薬理学的に「慢性心不全」は適応と判断</a:t>
            </a:r>
            <a:r>
              <a:rPr dirty="0" sz="1100" spc="-15">
                <a:latin typeface="MS Mincho"/>
                <a:cs typeface="MS Mincho"/>
              </a:rPr>
              <a:t>される。</a:t>
            </a:r>
            <a:endParaRPr sz="1100">
              <a:latin typeface="MS Mincho"/>
              <a:cs typeface="MS Mincho"/>
            </a:endParaRPr>
          </a:p>
        </p:txBody>
      </p:sp>
      <p:grpSp>
        <p:nvGrpSpPr>
          <p:cNvPr id="8" name="object 8" descr=""/>
          <p:cNvGrpSpPr/>
          <p:nvPr/>
        </p:nvGrpSpPr>
        <p:grpSpPr>
          <a:xfrm>
            <a:off x="1611249" y="3314699"/>
            <a:ext cx="4329430" cy="2969895"/>
            <a:chOff x="1611249" y="3314699"/>
            <a:chExt cx="4329430" cy="2969895"/>
          </a:xfrm>
        </p:grpSpPr>
        <p:sp>
          <p:nvSpPr>
            <p:cNvPr id="9" name="object 9" descr=""/>
            <p:cNvSpPr/>
            <p:nvPr/>
          </p:nvSpPr>
          <p:spPr>
            <a:xfrm>
              <a:off x="1620774" y="4338065"/>
              <a:ext cx="3682365" cy="1937385"/>
            </a:xfrm>
            <a:custGeom>
              <a:avLst/>
              <a:gdLst/>
              <a:ahLst/>
              <a:cxnLst/>
              <a:rect l="l" t="t" r="r" b="b"/>
              <a:pathLst>
                <a:path w="3682365" h="1937385">
                  <a:moveTo>
                    <a:pt x="1815084" y="26415"/>
                  </a:moveTo>
                  <a:lnTo>
                    <a:pt x="1817157" y="16127"/>
                  </a:lnTo>
                  <a:lnTo>
                    <a:pt x="1822815" y="7731"/>
                  </a:lnTo>
                  <a:lnTo>
                    <a:pt x="1831211" y="2073"/>
                  </a:lnTo>
                  <a:lnTo>
                    <a:pt x="1841500" y="0"/>
                  </a:lnTo>
                  <a:lnTo>
                    <a:pt x="3655567" y="0"/>
                  </a:lnTo>
                  <a:lnTo>
                    <a:pt x="3665856" y="2073"/>
                  </a:lnTo>
                  <a:lnTo>
                    <a:pt x="3674252" y="7731"/>
                  </a:lnTo>
                  <a:lnTo>
                    <a:pt x="3679910" y="16127"/>
                  </a:lnTo>
                  <a:lnTo>
                    <a:pt x="3681984" y="26415"/>
                  </a:lnTo>
                  <a:lnTo>
                    <a:pt x="3681984" y="132079"/>
                  </a:lnTo>
                  <a:lnTo>
                    <a:pt x="3679910" y="142368"/>
                  </a:lnTo>
                  <a:lnTo>
                    <a:pt x="3674252" y="150764"/>
                  </a:lnTo>
                  <a:lnTo>
                    <a:pt x="3665856" y="156422"/>
                  </a:lnTo>
                  <a:lnTo>
                    <a:pt x="3655567" y="158495"/>
                  </a:lnTo>
                  <a:lnTo>
                    <a:pt x="1841500" y="158495"/>
                  </a:lnTo>
                  <a:lnTo>
                    <a:pt x="1831211" y="156422"/>
                  </a:lnTo>
                  <a:lnTo>
                    <a:pt x="1822815" y="150764"/>
                  </a:lnTo>
                  <a:lnTo>
                    <a:pt x="1817157" y="142368"/>
                  </a:lnTo>
                  <a:lnTo>
                    <a:pt x="1815084" y="132079"/>
                  </a:lnTo>
                  <a:lnTo>
                    <a:pt x="1815084" y="26415"/>
                  </a:lnTo>
                  <a:close/>
                </a:path>
                <a:path w="3682365" h="1937385">
                  <a:moveTo>
                    <a:pt x="0" y="1798573"/>
                  </a:moveTo>
                  <a:lnTo>
                    <a:pt x="2182" y="1787818"/>
                  </a:lnTo>
                  <a:lnTo>
                    <a:pt x="8127" y="1779015"/>
                  </a:lnTo>
                  <a:lnTo>
                    <a:pt x="16930" y="1773070"/>
                  </a:lnTo>
                  <a:lnTo>
                    <a:pt x="27686" y="1770888"/>
                  </a:lnTo>
                  <a:lnTo>
                    <a:pt x="1965705" y="1770888"/>
                  </a:lnTo>
                  <a:lnTo>
                    <a:pt x="1976461" y="1773070"/>
                  </a:lnTo>
                  <a:lnTo>
                    <a:pt x="1985264" y="1779015"/>
                  </a:lnTo>
                  <a:lnTo>
                    <a:pt x="1991209" y="1787818"/>
                  </a:lnTo>
                  <a:lnTo>
                    <a:pt x="1993391" y="1798573"/>
                  </a:lnTo>
                  <a:lnTo>
                    <a:pt x="1993391" y="1909317"/>
                  </a:lnTo>
                  <a:lnTo>
                    <a:pt x="1991209" y="1920073"/>
                  </a:lnTo>
                  <a:lnTo>
                    <a:pt x="1985264" y="1928876"/>
                  </a:lnTo>
                  <a:lnTo>
                    <a:pt x="1976461" y="1934821"/>
                  </a:lnTo>
                  <a:lnTo>
                    <a:pt x="1965705" y="1937003"/>
                  </a:lnTo>
                  <a:lnTo>
                    <a:pt x="27686" y="1937003"/>
                  </a:lnTo>
                  <a:lnTo>
                    <a:pt x="16930" y="1934821"/>
                  </a:lnTo>
                  <a:lnTo>
                    <a:pt x="8127" y="1928876"/>
                  </a:lnTo>
                  <a:lnTo>
                    <a:pt x="2182" y="1920073"/>
                  </a:lnTo>
                  <a:lnTo>
                    <a:pt x="0" y="1909317"/>
                  </a:lnTo>
                  <a:lnTo>
                    <a:pt x="0" y="1798573"/>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3" cstate="print"/>
            <a:stretch>
              <a:fillRect/>
            </a:stretch>
          </p:blipFill>
          <p:spPr>
            <a:xfrm>
              <a:off x="1624584" y="3314699"/>
              <a:ext cx="4315968" cy="228600"/>
            </a:xfrm>
            <a:prstGeom prst="rect">
              <a:avLst/>
            </a:prstGeom>
          </p:spPr>
        </p:pic>
      </p:grpSp>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569964"/>
            <a:ext cx="4320540" cy="3253740"/>
          </a:xfrm>
          <a:prstGeom prst="rect">
            <a:avLst/>
          </a:prstGeom>
        </p:spPr>
      </p:pic>
      <p:grpSp>
        <p:nvGrpSpPr>
          <p:cNvPr id="3" name="object 3" descr=""/>
          <p:cNvGrpSpPr/>
          <p:nvPr/>
        </p:nvGrpSpPr>
        <p:grpSpPr>
          <a:xfrm>
            <a:off x="1620011" y="1447799"/>
            <a:ext cx="4320540" cy="3253740"/>
            <a:chOff x="1620011" y="1447799"/>
            <a:chExt cx="4320540" cy="3253740"/>
          </a:xfrm>
        </p:grpSpPr>
        <p:pic>
          <p:nvPicPr>
            <p:cNvPr id="4" name="object 4" descr=""/>
            <p:cNvPicPr/>
            <p:nvPr/>
          </p:nvPicPr>
          <p:blipFill>
            <a:blip r:embed="rId3" cstate="print"/>
            <a:stretch>
              <a:fillRect/>
            </a:stretch>
          </p:blipFill>
          <p:spPr>
            <a:xfrm>
              <a:off x="1620011" y="1447799"/>
              <a:ext cx="4320540" cy="3253740"/>
            </a:xfrm>
            <a:prstGeom prst="rect">
              <a:avLst/>
            </a:prstGeom>
          </p:spPr>
        </p:pic>
        <p:sp>
          <p:nvSpPr>
            <p:cNvPr id="5" name="object 5" descr=""/>
            <p:cNvSpPr/>
            <p:nvPr/>
          </p:nvSpPr>
          <p:spPr>
            <a:xfrm>
              <a:off x="3621785" y="2256281"/>
              <a:ext cx="1068705" cy="624840"/>
            </a:xfrm>
            <a:custGeom>
              <a:avLst/>
              <a:gdLst/>
              <a:ahLst/>
              <a:cxnLst/>
              <a:rect l="l" t="t" r="r" b="b"/>
              <a:pathLst>
                <a:path w="1068704" h="624839">
                  <a:moveTo>
                    <a:pt x="0" y="104140"/>
                  </a:moveTo>
                  <a:lnTo>
                    <a:pt x="8181" y="63597"/>
                  </a:lnTo>
                  <a:lnTo>
                    <a:pt x="30495" y="30495"/>
                  </a:lnTo>
                  <a:lnTo>
                    <a:pt x="63597" y="8181"/>
                  </a:lnTo>
                  <a:lnTo>
                    <a:pt x="104139" y="0"/>
                  </a:lnTo>
                  <a:lnTo>
                    <a:pt x="964184" y="0"/>
                  </a:lnTo>
                  <a:lnTo>
                    <a:pt x="1004726" y="8181"/>
                  </a:lnTo>
                  <a:lnTo>
                    <a:pt x="1037828" y="30495"/>
                  </a:lnTo>
                  <a:lnTo>
                    <a:pt x="1060142" y="63597"/>
                  </a:lnTo>
                  <a:lnTo>
                    <a:pt x="1068324" y="104140"/>
                  </a:lnTo>
                  <a:lnTo>
                    <a:pt x="1068324" y="520700"/>
                  </a:lnTo>
                  <a:lnTo>
                    <a:pt x="1060142" y="561242"/>
                  </a:lnTo>
                  <a:lnTo>
                    <a:pt x="1037828" y="594344"/>
                  </a:lnTo>
                  <a:lnTo>
                    <a:pt x="1004726" y="616658"/>
                  </a:lnTo>
                  <a:lnTo>
                    <a:pt x="964184" y="624840"/>
                  </a:lnTo>
                  <a:lnTo>
                    <a:pt x="104139" y="624840"/>
                  </a:lnTo>
                  <a:lnTo>
                    <a:pt x="63597" y="616658"/>
                  </a:lnTo>
                  <a:lnTo>
                    <a:pt x="30495" y="594344"/>
                  </a:lnTo>
                  <a:lnTo>
                    <a:pt x="8181" y="561242"/>
                  </a:lnTo>
                  <a:lnTo>
                    <a:pt x="0" y="520700"/>
                  </a:lnTo>
                  <a:lnTo>
                    <a:pt x="0" y="104140"/>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958339" y="7734300"/>
            <a:ext cx="416559" cy="368935"/>
          </a:xfrm>
          <a:prstGeom prst="rect">
            <a:avLst/>
          </a:prstGeom>
          <a:solidFill>
            <a:srgbClr val="FFFFFF"/>
          </a:solidFill>
        </p:spPr>
        <p:txBody>
          <a:bodyPr wrap="square" lIns="0" tIns="45085" rIns="0" bIns="0" rtlCol="0" vert="horz">
            <a:spAutoFit/>
          </a:bodyPr>
          <a:lstStyle/>
          <a:p>
            <a:pPr marL="92710">
              <a:lnSpc>
                <a:spcPct val="100000"/>
              </a:lnSpc>
              <a:spcBef>
                <a:spcPts val="355"/>
              </a:spcBef>
            </a:pPr>
            <a:r>
              <a:rPr dirty="0" sz="1800" spc="-50">
                <a:solidFill>
                  <a:srgbClr val="FF0000"/>
                </a:solidFill>
                <a:latin typeface="MS Mincho"/>
                <a:cs typeface="MS Mincho"/>
              </a:rPr>
              <a:t>①</a:t>
            </a:r>
            <a:endParaRPr sz="1800">
              <a:latin typeface="MS Mincho"/>
              <a:cs typeface="MS Mincho"/>
            </a:endParaRPr>
          </a:p>
        </p:txBody>
      </p:sp>
      <p:sp>
        <p:nvSpPr>
          <p:cNvPr id="7" name="object 7" descr=""/>
          <p:cNvSpPr txBox="1"/>
          <p:nvPr/>
        </p:nvSpPr>
        <p:spPr>
          <a:xfrm>
            <a:off x="4142359" y="8192846"/>
            <a:ext cx="254635" cy="300355"/>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sp>
        <p:nvSpPr>
          <p:cNvPr id="8" name="object 8" descr=""/>
          <p:cNvSpPr txBox="1"/>
          <p:nvPr/>
        </p:nvSpPr>
        <p:spPr>
          <a:xfrm>
            <a:off x="4957571" y="6954011"/>
            <a:ext cx="416559" cy="368935"/>
          </a:xfrm>
          <a:prstGeom prst="rect">
            <a:avLst/>
          </a:prstGeom>
          <a:solidFill>
            <a:srgbClr val="FFFFFF"/>
          </a:solidFill>
        </p:spPr>
        <p:txBody>
          <a:bodyPr wrap="square" lIns="0" tIns="45085" rIns="0" bIns="0" rtlCol="0" vert="horz">
            <a:spAutoFit/>
          </a:bodyPr>
          <a:lstStyle/>
          <a:p>
            <a:pPr marL="92710">
              <a:lnSpc>
                <a:spcPct val="100000"/>
              </a:lnSpc>
              <a:spcBef>
                <a:spcPts val="355"/>
              </a:spcBef>
            </a:pPr>
            <a:r>
              <a:rPr dirty="0" sz="1800" spc="-50">
                <a:solidFill>
                  <a:srgbClr val="FF0000"/>
                </a:solidFill>
                <a:latin typeface="MS Mincho"/>
                <a:cs typeface="MS Mincho"/>
              </a:rPr>
              <a:t>④</a:t>
            </a:r>
            <a:endParaRPr sz="1800">
              <a:latin typeface="MS Mincho"/>
              <a:cs typeface="MS Mincho"/>
            </a:endParaRPr>
          </a:p>
        </p:txBody>
      </p:sp>
      <p:sp>
        <p:nvSpPr>
          <p:cNvPr id="9" name="object 9" descr=""/>
          <p:cNvSpPr txBox="1"/>
          <p:nvPr/>
        </p:nvSpPr>
        <p:spPr>
          <a:xfrm>
            <a:off x="2950464" y="7391400"/>
            <a:ext cx="414655" cy="368935"/>
          </a:xfrm>
          <a:prstGeom prst="rect">
            <a:avLst/>
          </a:prstGeom>
          <a:solidFill>
            <a:srgbClr val="FFFFFF"/>
          </a:solidFill>
        </p:spPr>
        <p:txBody>
          <a:bodyPr wrap="square" lIns="0" tIns="45085" rIns="0" bIns="0" rtlCol="0" vert="horz">
            <a:spAutoFit/>
          </a:bodyPr>
          <a:lstStyle/>
          <a:p>
            <a:pPr marL="91440">
              <a:lnSpc>
                <a:spcPct val="100000"/>
              </a:lnSpc>
              <a:spcBef>
                <a:spcPts val="355"/>
              </a:spcBef>
            </a:pPr>
            <a:r>
              <a:rPr dirty="0" sz="1800" spc="-50">
                <a:solidFill>
                  <a:srgbClr val="FF0000"/>
                </a:solidFill>
                <a:latin typeface="MS Mincho"/>
                <a:cs typeface="MS Mincho"/>
              </a:rPr>
              <a:t>③</a:t>
            </a:r>
            <a:endParaRPr sz="1800">
              <a:latin typeface="MS Mincho"/>
              <a:cs typeface="MS Mincho"/>
            </a:endParaRPr>
          </a:p>
        </p:txBody>
      </p:sp>
      <p:pic>
        <p:nvPicPr>
          <p:cNvPr id="10" name="object 10" descr=""/>
          <p:cNvPicPr/>
          <p:nvPr/>
        </p:nvPicPr>
        <p:blipFill>
          <a:blip r:embed="rId4" cstate="print"/>
          <a:stretch>
            <a:fillRect/>
          </a:stretch>
        </p:blipFill>
        <p:spPr>
          <a:xfrm>
            <a:off x="4426458" y="8308085"/>
            <a:ext cx="216026" cy="76200"/>
          </a:xfrm>
          <a:prstGeom prst="rect">
            <a:avLst/>
          </a:prstGeom>
        </p:spPr>
      </p:pic>
      <p:pic>
        <p:nvPicPr>
          <p:cNvPr id="11" name="object 11" descr=""/>
          <p:cNvPicPr/>
          <p:nvPr/>
        </p:nvPicPr>
        <p:blipFill>
          <a:blip r:embed="rId5" cstate="print"/>
          <a:stretch>
            <a:fillRect/>
          </a:stretch>
        </p:blipFill>
        <p:spPr>
          <a:xfrm>
            <a:off x="3426714" y="7539990"/>
            <a:ext cx="216026" cy="76200"/>
          </a:xfrm>
          <a:prstGeom prst="rect">
            <a:avLst/>
          </a:prstGeom>
        </p:spPr>
      </p:pic>
      <p:sp>
        <p:nvSpPr>
          <p:cNvPr id="12" name="object 12" descr=""/>
          <p:cNvSpPr/>
          <p:nvPr/>
        </p:nvSpPr>
        <p:spPr>
          <a:xfrm>
            <a:off x="2439161" y="7809738"/>
            <a:ext cx="1202690" cy="180340"/>
          </a:xfrm>
          <a:custGeom>
            <a:avLst/>
            <a:gdLst/>
            <a:ahLst/>
            <a:cxnLst/>
            <a:rect l="l" t="t" r="r" b="b"/>
            <a:pathLst>
              <a:path w="1202689" h="180340">
                <a:moveTo>
                  <a:pt x="0" y="29972"/>
                </a:moveTo>
                <a:lnTo>
                  <a:pt x="2361" y="18323"/>
                </a:lnTo>
                <a:lnTo>
                  <a:pt x="8794" y="8794"/>
                </a:lnTo>
                <a:lnTo>
                  <a:pt x="18323" y="2361"/>
                </a:lnTo>
                <a:lnTo>
                  <a:pt x="29971" y="0"/>
                </a:lnTo>
                <a:lnTo>
                  <a:pt x="1172464" y="0"/>
                </a:lnTo>
                <a:lnTo>
                  <a:pt x="1184112" y="2361"/>
                </a:lnTo>
                <a:lnTo>
                  <a:pt x="1193641" y="8794"/>
                </a:lnTo>
                <a:lnTo>
                  <a:pt x="1200074" y="18323"/>
                </a:lnTo>
                <a:lnTo>
                  <a:pt x="1202436" y="29972"/>
                </a:lnTo>
                <a:lnTo>
                  <a:pt x="1202436" y="149860"/>
                </a:lnTo>
                <a:lnTo>
                  <a:pt x="1200074" y="161508"/>
                </a:lnTo>
                <a:lnTo>
                  <a:pt x="1193641" y="171037"/>
                </a:lnTo>
                <a:lnTo>
                  <a:pt x="1184112" y="177470"/>
                </a:lnTo>
                <a:lnTo>
                  <a:pt x="1172464" y="179832"/>
                </a:lnTo>
                <a:lnTo>
                  <a:pt x="29971" y="179832"/>
                </a:lnTo>
                <a:lnTo>
                  <a:pt x="18323" y="177470"/>
                </a:lnTo>
                <a:lnTo>
                  <a:pt x="8794" y="171037"/>
                </a:lnTo>
                <a:lnTo>
                  <a:pt x="2361" y="161508"/>
                </a:lnTo>
                <a:lnTo>
                  <a:pt x="0" y="149860"/>
                </a:lnTo>
                <a:lnTo>
                  <a:pt x="0" y="29972"/>
                </a:lnTo>
                <a:close/>
              </a:path>
            </a:pathLst>
          </a:custGeom>
          <a:ln w="19049">
            <a:solidFill>
              <a:srgbClr val="FF0000"/>
            </a:solidFill>
          </a:ln>
        </p:spPr>
        <p:txBody>
          <a:bodyPr wrap="square" lIns="0" tIns="0" rIns="0" bIns="0" rtlCol="0"/>
          <a:lstStyle/>
          <a:p/>
        </p:txBody>
      </p:sp>
      <p:sp>
        <p:nvSpPr>
          <p:cNvPr id="13" name="object 13" descr=""/>
          <p:cNvSpPr txBox="1"/>
          <p:nvPr/>
        </p:nvSpPr>
        <p:spPr>
          <a:xfrm>
            <a:off x="1158951" y="1130045"/>
            <a:ext cx="3369310" cy="193675"/>
          </a:xfrm>
          <a:prstGeom prst="rect">
            <a:avLst/>
          </a:prstGeom>
        </p:spPr>
        <p:txBody>
          <a:bodyPr wrap="square" lIns="0" tIns="12700" rIns="0" bIns="0" rtlCol="0" vert="horz">
            <a:spAutoFit/>
          </a:bodyPr>
          <a:lstStyle/>
          <a:p>
            <a:pPr marL="12700">
              <a:lnSpc>
                <a:spcPct val="100000"/>
              </a:lnSpc>
              <a:spcBef>
                <a:spcPts val="100"/>
              </a:spcBef>
            </a:pPr>
            <a:r>
              <a:rPr dirty="0" sz="1100" spc="-5" b="1">
                <a:latin typeface="MS Mincho"/>
                <a:cs typeface="MS Mincho"/>
              </a:rPr>
              <a:t>トラセミド</a:t>
            </a:r>
            <a:r>
              <a:rPr dirty="0" sz="1100" spc="-25">
                <a:latin typeface="Yu Mincho"/>
                <a:cs typeface="Yu Mincho"/>
              </a:rPr>
              <a:t>OD</a:t>
            </a:r>
            <a:r>
              <a:rPr dirty="0" sz="1100" spc="-15">
                <a:latin typeface="Yu Mincho"/>
                <a:cs typeface="Yu Mincho"/>
              </a:rPr>
              <a:t> </a:t>
            </a:r>
            <a:r>
              <a:rPr dirty="0" sz="1100" b="1">
                <a:latin typeface="MS Mincho"/>
                <a:cs typeface="MS Mincho"/>
              </a:rPr>
              <a:t>錠４ｍｇ</a:t>
            </a:r>
            <a:r>
              <a:rPr dirty="0" sz="1100" spc="-20">
                <a:latin typeface="MS Mincho"/>
                <a:cs typeface="MS Mincho"/>
              </a:rPr>
              <a:t>の「適応症修正」画面です。</a:t>
            </a:r>
            <a:endParaRPr sz="1100">
              <a:latin typeface="MS Mincho"/>
              <a:cs typeface="MS Mincho"/>
            </a:endParaRPr>
          </a:p>
        </p:txBody>
      </p:sp>
      <p:sp>
        <p:nvSpPr>
          <p:cNvPr id="14" name="object 14" descr=""/>
          <p:cNvSpPr txBox="1"/>
          <p:nvPr/>
        </p:nvSpPr>
        <p:spPr>
          <a:xfrm>
            <a:off x="1158951" y="4790312"/>
            <a:ext cx="4767580" cy="1361440"/>
          </a:xfrm>
          <a:prstGeom prst="rect">
            <a:avLst/>
          </a:prstGeom>
        </p:spPr>
        <p:txBody>
          <a:bodyPr wrap="square" lIns="0" tIns="58419" rIns="0" bIns="0" rtlCol="0" vert="horz">
            <a:spAutoFit/>
          </a:bodyPr>
          <a:lstStyle/>
          <a:p>
            <a:pPr marL="12700">
              <a:lnSpc>
                <a:spcPct val="100000"/>
              </a:lnSpc>
              <a:spcBef>
                <a:spcPts val="459"/>
              </a:spcBef>
              <a:tabLst>
                <a:tab pos="316865"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傷病名欄の「慢性心不全」をダブルクリックします。</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入力欄に「慢性心不全」の文字列が入り、</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③</a:t>
            </a:r>
            <a:r>
              <a:rPr dirty="0" sz="1200">
                <a:solidFill>
                  <a:srgbClr val="FF0000"/>
                </a:solidFill>
                <a:latin typeface="MS Mincho"/>
                <a:cs typeface="MS Mincho"/>
              </a:rPr>
              <a:t>	</a:t>
            </a:r>
            <a:r>
              <a:rPr dirty="0" sz="1100" spc="-20">
                <a:latin typeface="MS Mincho"/>
                <a:cs typeface="MS Mincho"/>
              </a:rPr>
              <a:t>チェックデータに「慢性心不全」が追加されます。</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④</a:t>
            </a:r>
            <a:r>
              <a:rPr dirty="0" sz="1200">
                <a:solidFill>
                  <a:srgbClr val="FF0000"/>
                </a:solidFill>
                <a:latin typeface="MS Mincho"/>
                <a:cs typeface="MS Mincho"/>
              </a:rPr>
              <a:t>	</a:t>
            </a:r>
            <a:r>
              <a:rPr dirty="0" sz="1100">
                <a:latin typeface="MS Mincho"/>
                <a:cs typeface="MS Mincho"/>
              </a:rPr>
              <a:t>［</a:t>
            </a:r>
            <a:r>
              <a:rPr dirty="0" sz="1100" spc="-5">
                <a:latin typeface="MS Mincho"/>
                <a:cs typeface="MS Mincho"/>
              </a:rPr>
              <a:t>閉じる</a:t>
            </a:r>
            <a:r>
              <a:rPr dirty="0" sz="1100">
                <a:latin typeface="MS Mincho"/>
                <a:cs typeface="MS Mincho"/>
              </a:rPr>
              <a:t>］</a:t>
            </a:r>
            <a:r>
              <a:rPr dirty="0" sz="1100" spc="-20">
                <a:latin typeface="MS Mincho"/>
                <a:cs typeface="MS Mincho"/>
              </a:rPr>
              <a:t>をクリックするとチェックデータの追加が確定します。</a:t>
            </a:r>
            <a:endParaRPr sz="1100">
              <a:latin typeface="MS Mincho"/>
              <a:cs typeface="MS Mincho"/>
            </a:endParaRPr>
          </a:p>
          <a:p>
            <a:pPr marL="292735" marR="5080" indent="-1905">
              <a:lnSpc>
                <a:spcPct val="125499"/>
              </a:lnSpc>
            </a:pPr>
            <a:r>
              <a:rPr dirty="0" sz="1100" spc="-5">
                <a:latin typeface="MS Mincho"/>
                <a:cs typeface="MS Mincho"/>
              </a:rPr>
              <a:t>これでチェックアイＤＸは</a:t>
            </a:r>
            <a:r>
              <a:rPr dirty="0" sz="1100" spc="-5" b="1">
                <a:latin typeface="MS Mincho"/>
                <a:cs typeface="MS Mincho"/>
              </a:rPr>
              <a:t>トラセミド</a:t>
            </a:r>
            <a:r>
              <a:rPr dirty="0" sz="1100" spc="-20">
                <a:latin typeface="Yu Mincho"/>
                <a:cs typeface="Yu Mincho"/>
              </a:rPr>
              <a:t>OD</a:t>
            </a:r>
            <a:r>
              <a:rPr dirty="0" sz="1100" spc="-50">
                <a:latin typeface="Yu Mincho"/>
                <a:cs typeface="Yu Mincho"/>
              </a:rPr>
              <a:t> </a:t>
            </a:r>
            <a:r>
              <a:rPr dirty="0" sz="1100" b="1">
                <a:latin typeface="MS Mincho"/>
                <a:cs typeface="MS Mincho"/>
              </a:rPr>
              <a:t>錠４ｍｇ</a:t>
            </a:r>
            <a:r>
              <a:rPr dirty="0" sz="1100" spc="-15">
                <a:latin typeface="MS Mincho"/>
                <a:cs typeface="MS Mincho"/>
              </a:rPr>
              <a:t>は「慢性心不全」で</a:t>
            </a:r>
            <a:r>
              <a:rPr dirty="0" sz="1100" spc="-20">
                <a:latin typeface="MS Mincho"/>
                <a:cs typeface="MS Mincho"/>
              </a:rPr>
              <a:t>審査を通ると学習しました。</a:t>
            </a:r>
            <a:endParaRPr sz="1100">
              <a:latin typeface="MS Mincho"/>
              <a:cs typeface="MS Mincho"/>
            </a:endParaRPr>
          </a:p>
        </p:txBody>
      </p:sp>
      <p:sp>
        <p:nvSpPr>
          <p:cNvPr id="15" name="object 15" descr=""/>
          <p:cNvSpPr txBox="1"/>
          <p:nvPr/>
        </p:nvSpPr>
        <p:spPr>
          <a:xfrm>
            <a:off x="3648202" y="2955417"/>
            <a:ext cx="1005840"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Mincho"/>
                <a:cs typeface="MS Mincho"/>
              </a:rPr>
              <a:t>チェックデータ</a:t>
            </a:r>
            <a:endParaRPr sz="1100">
              <a:latin typeface="MS Mincho"/>
              <a:cs typeface="MS Mincho"/>
            </a:endParaRPr>
          </a:p>
        </p:txBody>
      </p:sp>
      <p:pic>
        <p:nvPicPr>
          <p:cNvPr id="16" name="object 16" descr=""/>
          <p:cNvPicPr/>
          <p:nvPr/>
        </p:nvPicPr>
        <p:blipFill>
          <a:blip r:embed="rId6" cstate="print"/>
          <a:stretch>
            <a:fillRect/>
          </a:stretch>
        </p:blipFill>
        <p:spPr>
          <a:xfrm>
            <a:off x="1624583" y="1449323"/>
            <a:ext cx="4314444" cy="230124"/>
          </a:xfrm>
          <a:prstGeom prst="rect">
            <a:avLst/>
          </a:prstGeom>
        </p:spPr>
      </p:pic>
      <p:pic>
        <p:nvPicPr>
          <p:cNvPr id="17" name="object 17" descr=""/>
          <p:cNvPicPr/>
          <p:nvPr/>
        </p:nvPicPr>
        <p:blipFill>
          <a:blip r:embed="rId6" cstate="print"/>
          <a:stretch>
            <a:fillRect/>
          </a:stretch>
        </p:blipFill>
        <p:spPr>
          <a:xfrm>
            <a:off x="1624583" y="6566915"/>
            <a:ext cx="4314444" cy="230124"/>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090927"/>
            <a:ext cx="4320540" cy="3255264"/>
          </a:xfrm>
          <a:prstGeom prst="rect">
            <a:avLst/>
          </a:prstGeom>
        </p:spPr>
      </p:pic>
      <p:sp>
        <p:nvSpPr>
          <p:cNvPr id="3" name="object 3" descr=""/>
          <p:cNvSpPr txBox="1"/>
          <p:nvPr/>
        </p:nvSpPr>
        <p:spPr>
          <a:xfrm>
            <a:off x="1158951" y="1089945"/>
            <a:ext cx="4497070" cy="917575"/>
          </a:xfrm>
          <a:prstGeom prst="rect">
            <a:avLst/>
          </a:prstGeom>
        </p:spPr>
        <p:txBody>
          <a:bodyPr wrap="square" lIns="0" tIns="53340" rIns="0" bIns="0" rtlCol="0" vert="horz">
            <a:spAutoFit/>
          </a:bodyPr>
          <a:lstStyle/>
          <a:p>
            <a:pPr marL="12700">
              <a:lnSpc>
                <a:spcPct val="100000"/>
              </a:lnSpc>
              <a:spcBef>
                <a:spcPts val="420"/>
              </a:spcBef>
            </a:pPr>
            <a:r>
              <a:rPr dirty="0" sz="1100">
                <a:latin typeface="MS Mincho"/>
                <a:cs typeface="MS Mincho"/>
              </a:rPr>
              <a:t>［</a:t>
            </a:r>
            <a:r>
              <a:rPr dirty="0" sz="1100" spc="-5">
                <a:latin typeface="MS Mincho"/>
                <a:cs typeface="MS Mincho"/>
              </a:rPr>
              <a:t>閉じる</a:t>
            </a:r>
            <a:r>
              <a:rPr dirty="0" sz="1100">
                <a:latin typeface="MS Mincho"/>
                <a:cs typeface="MS Mincho"/>
              </a:rPr>
              <a:t>］</a:t>
            </a:r>
            <a:r>
              <a:rPr dirty="0" sz="1100" spc="-20">
                <a:latin typeface="MS Mincho"/>
                <a:cs typeface="MS Mincho"/>
              </a:rPr>
              <a:t>で確定する前にチェックデータを変更することもできます。</a:t>
            </a:r>
            <a:endParaRPr sz="1100">
              <a:latin typeface="MS Mincho"/>
              <a:cs typeface="MS Mincho"/>
            </a:endParaRPr>
          </a:p>
          <a:p>
            <a:pPr marL="12700">
              <a:lnSpc>
                <a:spcPct val="100000"/>
              </a:lnSpc>
              <a:spcBef>
                <a:spcPts val="340"/>
              </a:spcBef>
              <a:tabLst>
                <a:tab pos="316865"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入力欄の「慢性心不全」をキーボードから「心不全」に変更し、</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a:latin typeface="MS Mincho"/>
                <a:cs typeface="MS Mincho"/>
              </a:rPr>
              <a:t>［変更</a:t>
            </a:r>
            <a:r>
              <a:rPr dirty="0" sz="1100" spc="-15">
                <a:latin typeface="MS Mincho"/>
                <a:cs typeface="MS Mincho"/>
              </a:rPr>
              <a:t>］</a:t>
            </a:r>
            <a:r>
              <a:rPr dirty="0" sz="1100" spc="-20">
                <a:latin typeface="MS Mincho"/>
                <a:cs typeface="MS Mincho"/>
              </a:rPr>
              <a:t>をクリックすると、</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③</a:t>
            </a:r>
            <a:r>
              <a:rPr dirty="0" sz="1200">
                <a:solidFill>
                  <a:srgbClr val="FF0000"/>
                </a:solidFill>
                <a:latin typeface="MS Mincho"/>
                <a:cs typeface="MS Mincho"/>
              </a:rPr>
              <a:t>	</a:t>
            </a:r>
            <a:r>
              <a:rPr dirty="0" sz="1100" spc="-20">
                <a:latin typeface="MS Mincho"/>
                <a:cs typeface="MS Mincho"/>
              </a:rPr>
              <a:t>チェックデータの「慢性心不全」も「心不全」に変わります。</a:t>
            </a:r>
            <a:endParaRPr sz="1100">
              <a:latin typeface="MS Mincho"/>
              <a:cs typeface="MS Mincho"/>
            </a:endParaRPr>
          </a:p>
        </p:txBody>
      </p:sp>
      <p:sp>
        <p:nvSpPr>
          <p:cNvPr id="4" name="object 4" descr=""/>
          <p:cNvSpPr txBox="1"/>
          <p:nvPr/>
        </p:nvSpPr>
        <p:spPr>
          <a:xfrm>
            <a:off x="1158951" y="5644743"/>
            <a:ext cx="5244465" cy="2750820"/>
          </a:xfrm>
          <a:prstGeom prst="rect">
            <a:avLst/>
          </a:prstGeom>
        </p:spPr>
        <p:txBody>
          <a:bodyPr wrap="square" lIns="0" tIns="12065" rIns="0" bIns="0" rtlCol="0" vert="horz">
            <a:spAutoFit/>
          </a:bodyPr>
          <a:lstStyle/>
          <a:p>
            <a:pPr algn="just" marL="12700" marR="7620">
              <a:lnSpc>
                <a:spcPct val="125499"/>
              </a:lnSpc>
              <a:spcBef>
                <a:spcPts val="95"/>
              </a:spcBef>
            </a:pPr>
            <a:r>
              <a:rPr dirty="0" sz="1100" spc="-15">
                <a:latin typeface="MS Mincho"/>
                <a:cs typeface="MS Mincho"/>
              </a:rPr>
              <a:t>傷病名欄の病名に含まれるチェックデータを「</a:t>
            </a:r>
            <a:r>
              <a:rPr dirty="0" sz="1100">
                <a:latin typeface="Yu Mincho"/>
                <a:cs typeface="Yu Mincho"/>
              </a:rPr>
              <a:t>HIT</a:t>
            </a:r>
            <a:r>
              <a:rPr dirty="0" sz="1100" spc="-55">
                <a:latin typeface="Yu Mincho"/>
                <a:cs typeface="Yu Mincho"/>
              </a:rPr>
              <a:t> </a:t>
            </a:r>
            <a:r>
              <a:rPr dirty="0" sz="1100" spc="-5">
                <a:latin typeface="MS Mincho"/>
                <a:cs typeface="MS Mincho"/>
              </a:rPr>
              <a:t>データ」と呼び、</a:t>
            </a:r>
            <a:r>
              <a:rPr dirty="0" sz="1100">
                <a:latin typeface="Yu Mincho"/>
                <a:cs typeface="Yu Mincho"/>
              </a:rPr>
              <a:t>HIT</a:t>
            </a:r>
            <a:r>
              <a:rPr dirty="0" sz="1100" spc="-65">
                <a:latin typeface="Yu Mincho"/>
                <a:cs typeface="Yu Mincho"/>
              </a:rPr>
              <a:t> </a:t>
            </a:r>
            <a:r>
              <a:rPr dirty="0" sz="1100" spc="-15">
                <a:latin typeface="MS Mincho"/>
                <a:cs typeface="MS Mincho"/>
              </a:rPr>
              <a:t>データ欄に表示されます。</a:t>
            </a:r>
            <a:endParaRPr sz="1100">
              <a:latin typeface="MS Mincho"/>
              <a:cs typeface="MS Mincho"/>
            </a:endParaRPr>
          </a:p>
          <a:p>
            <a:pPr algn="just" marL="12700">
              <a:lnSpc>
                <a:spcPct val="100000"/>
              </a:lnSpc>
              <a:spcBef>
                <a:spcPts val="330"/>
              </a:spcBef>
            </a:pPr>
            <a:r>
              <a:rPr dirty="0" sz="1100" spc="-10">
                <a:latin typeface="MS Mincho"/>
                <a:cs typeface="MS Mincho"/>
              </a:rPr>
              <a:t>チェックデータを含む病名を「</a:t>
            </a:r>
            <a:r>
              <a:rPr dirty="0" sz="1100">
                <a:latin typeface="Yu Mincho"/>
                <a:cs typeface="Yu Mincho"/>
              </a:rPr>
              <a:t>HIT</a:t>
            </a:r>
            <a:r>
              <a:rPr dirty="0" sz="1100" spc="-60">
                <a:latin typeface="Yu Mincho"/>
                <a:cs typeface="Yu Mincho"/>
              </a:rPr>
              <a:t> </a:t>
            </a:r>
            <a:r>
              <a:rPr dirty="0" sz="1100">
                <a:latin typeface="MS Mincho"/>
                <a:cs typeface="MS Mincho"/>
              </a:rPr>
              <a:t>病名」と呼び、</a:t>
            </a:r>
            <a:r>
              <a:rPr dirty="0" sz="1100">
                <a:latin typeface="Yu Mincho"/>
                <a:cs typeface="Yu Mincho"/>
              </a:rPr>
              <a:t>HIT</a:t>
            </a:r>
            <a:r>
              <a:rPr dirty="0" sz="1100" spc="-50">
                <a:latin typeface="Yu Mincho"/>
                <a:cs typeface="Yu Mincho"/>
              </a:rPr>
              <a:t> </a:t>
            </a:r>
            <a:r>
              <a:rPr dirty="0" sz="1100" spc="-5">
                <a:latin typeface="MS Mincho"/>
                <a:cs typeface="MS Mincho"/>
              </a:rPr>
              <a:t>病名欄に表示されます。</a:t>
            </a:r>
            <a:endParaRPr sz="1100">
              <a:latin typeface="MS Mincho"/>
              <a:cs typeface="MS Mincho"/>
            </a:endParaRPr>
          </a:p>
          <a:p>
            <a:pPr algn="just" marL="12700" marR="5080">
              <a:lnSpc>
                <a:spcPct val="124500"/>
              </a:lnSpc>
              <a:spcBef>
                <a:spcPts val="10"/>
              </a:spcBef>
            </a:pPr>
            <a:r>
              <a:rPr dirty="0" sz="1100">
                <a:latin typeface="Yu Mincho"/>
                <a:cs typeface="Yu Mincho"/>
              </a:rPr>
              <a:t>HIT</a:t>
            </a:r>
            <a:r>
              <a:rPr dirty="0" sz="1100" spc="-35">
                <a:latin typeface="Yu Mincho"/>
                <a:cs typeface="Yu Mincho"/>
              </a:rPr>
              <a:t> </a:t>
            </a:r>
            <a:r>
              <a:rPr dirty="0" sz="1100" spc="-10">
                <a:latin typeface="MS Mincho"/>
                <a:cs typeface="MS Mincho"/>
              </a:rPr>
              <a:t>病名があれば「適応病名」あり、</a:t>
            </a:r>
            <a:r>
              <a:rPr dirty="0" sz="1100">
                <a:latin typeface="Yu Mincho"/>
                <a:cs typeface="Yu Mincho"/>
              </a:rPr>
              <a:t>HIT</a:t>
            </a:r>
            <a:r>
              <a:rPr dirty="0" sz="1100" spc="-50">
                <a:latin typeface="Yu Mincho"/>
                <a:cs typeface="Yu Mincho"/>
              </a:rPr>
              <a:t> </a:t>
            </a:r>
            <a:r>
              <a:rPr dirty="0" sz="1100" spc="-20">
                <a:latin typeface="MS Mincho"/>
                <a:cs typeface="MS Mincho"/>
              </a:rPr>
              <a:t>病名がなければ「適応病名」なしと判定</a:t>
            </a:r>
            <a:r>
              <a:rPr dirty="0" sz="1100" spc="-15">
                <a:latin typeface="MS Mincho"/>
                <a:cs typeface="MS Mincho"/>
              </a:rPr>
              <a:t>します。</a:t>
            </a:r>
            <a:endParaRPr sz="1100">
              <a:latin typeface="MS Mincho"/>
              <a:cs typeface="MS Mincho"/>
            </a:endParaRPr>
          </a:p>
          <a:p>
            <a:pPr algn="just" marL="12700" marR="5080">
              <a:lnSpc>
                <a:spcPct val="124500"/>
              </a:lnSpc>
              <a:spcBef>
                <a:spcPts val="15"/>
              </a:spcBef>
            </a:pPr>
            <a:r>
              <a:rPr dirty="0" sz="1100">
                <a:latin typeface="MS Mincho"/>
                <a:cs typeface="MS Mincho"/>
              </a:rPr>
              <a:t>①～③の操作により、</a:t>
            </a:r>
            <a:r>
              <a:rPr dirty="0" sz="1100">
                <a:latin typeface="Yu Mincho"/>
                <a:cs typeface="Yu Mincho"/>
              </a:rPr>
              <a:t>HIT</a:t>
            </a:r>
            <a:r>
              <a:rPr dirty="0" sz="1100" spc="-50">
                <a:latin typeface="Yu Mincho"/>
                <a:cs typeface="Yu Mincho"/>
              </a:rPr>
              <a:t> </a:t>
            </a:r>
            <a:r>
              <a:rPr dirty="0" sz="1100" spc="-5">
                <a:latin typeface="MS Mincho"/>
                <a:cs typeface="MS Mincho"/>
              </a:rPr>
              <a:t>データに「心不全」、</a:t>
            </a:r>
            <a:r>
              <a:rPr dirty="0" sz="1100">
                <a:latin typeface="Yu Mincho"/>
                <a:cs typeface="Yu Mincho"/>
              </a:rPr>
              <a:t>HIT</a:t>
            </a:r>
            <a:r>
              <a:rPr dirty="0" sz="1100" spc="-65">
                <a:latin typeface="Yu Mincho"/>
                <a:cs typeface="Yu Mincho"/>
              </a:rPr>
              <a:t> </a:t>
            </a:r>
            <a:r>
              <a:rPr dirty="0" sz="1100" spc="-10">
                <a:latin typeface="MS Mincho"/>
                <a:cs typeface="MS Mincho"/>
              </a:rPr>
              <a:t>病名に「慢性心不全」が表示</a:t>
            </a:r>
            <a:r>
              <a:rPr dirty="0" sz="1100" spc="-15">
                <a:latin typeface="MS Mincho"/>
                <a:cs typeface="MS Mincho"/>
              </a:rPr>
              <a:t>されます。</a:t>
            </a:r>
            <a:endParaRPr sz="1100">
              <a:latin typeface="MS Mincho"/>
              <a:cs typeface="MS Mincho"/>
            </a:endParaRPr>
          </a:p>
          <a:p>
            <a:pPr algn="just" marL="12700" marR="55244">
              <a:lnSpc>
                <a:spcPct val="125000"/>
              </a:lnSpc>
              <a:spcBef>
                <a:spcPts val="5"/>
              </a:spcBef>
            </a:pPr>
            <a:r>
              <a:rPr dirty="0" sz="1100" spc="-20">
                <a:latin typeface="MS Mincho"/>
                <a:cs typeface="MS Mincho"/>
              </a:rPr>
              <a:t>これで「慢性心不全」だけでなく、「心不全」を含む病名、例えば、「うっ血心不</a:t>
            </a:r>
            <a:r>
              <a:rPr dirty="0" sz="1100" spc="-5">
                <a:latin typeface="MS Mincho"/>
                <a:cs typeface="MS Mincho"/>
              </a:rPr>
              <a:t>全」や「急性心不全」も</a:t>
            </a:r>
            <a:r>
              <a:rPr dirty="0" sz="1100" spc="-5" b="1">
                <a:latin typeface="MS Mincho"/>
                <a:cs typeface="MS Mincho"/>
              </a:rPr>
              <a:t>トラセミド</a:t>
            </a:r>
            <a:r>
              <a:rPr dirty="0" sz="1100" spc="-35">
                <a:latin typeface="Yu Mincho"/>
                <a:cs typeface="Yu Mincho"/>
              </a:rPr>
              <a:t>OD </a:t>
            </a:r>
            <a:r>
              <a:rPr dirty="0" sz="1100" spc="-5" b="1">
                <a:latin typeface="MS Mincho"/>
                <a:cs typeface="MS Mincho"/>
              </a:rPr>
              <a:t>錠４</a:t>
            </a:r>
            <a:r>
              <a:rPr dirty="0" sz="1100" spc="-10" b="1">
                <a:latin typeface="MS Mincho"/>
                <a:cs typeface="MS Mincho"/>
              </a:rPr>
              <a:t>ｍｇ</a:t>
            </a:r>
            <a:r>
              <a:rPr dirty="0" sz="1100" spc="-20">
                <a:latin typeface="MS Mincho"/>
                <a:cs typeface="MS Mincho"/>
              </a:rPr>
              <a:t>の適応病名と判定し、合格と判定</a:t>
            </a:r>
            <a:r>
              <a:rPr dirty="0" sz="1100" spc="-15">
                <a:latin typeface="MS Mincho"/>
                <a:cs typeface="MS Mincho"/>
              </a:rPr>
              <a:t>するようになります。</a:t>
            </a:r>
            <a:endParaRPr sz="1100">
              <a:latin typeface="MS Mincho"/>
              <a:cs typeface="MS Mincho"/>
            </a:endParaRPr>
          </a:p>
          <a:p>
            <a:pPr>
              <a:lnSpc>
                <a:spcPct val="100000"/>
              </a:lnSpc>
              <a:spcBef>
                <a:spcPts val="225"/>
              </a:spcBef>
            </a:pPr>
            <a:endParaRPr sz="1100">
              <a:latin typeface="MS Mincho"/>
              <a:cs typeface="MS Mincho"/>
            </a:endParaRPr>
          </a:p>
          <a:p>
            <a:pPr marL="291465" marR="1842770" indent="-279400">
              <a:lnSpc>
                <a:spcPct val="124500"/>
              </a:lnSpc>
            </a:pPr>
            <a:r>
              <a:rPr dirty="0" sz="1100" spc="-5">
                <a:solidFill>
                  <a:srgbClr val="FF0000"/>
                </a:solidFill>
                <a:latin typeface="MS Mincho"/>
                <a:cs typeface="MS Mincho"/>
              </a:rPr>
              <a:t>注：医薬品は疑い病名を</a:t>
            </a:r>
            <a:r>
              <a:rPr dirty="0" sz="1100">
                <a:solidFill>
                  <a:srgbClr val="FF0000"/>
                </a:solidFill>
                <a:latin typeface="Yu Mincho"/>
                <a:cs typeface="Yu Mincho"/>
              </a:rPr>
              <a:t>HIT</a:t>
            </a:r>
            <a:r>
              <a:rPr dirty="0" sz="1100" spc="-75">
                <a:solidFill>
                  <a:srgbClr val="FF0000"/>
                </a:solidFill>
                <a:latin typeface="Yu Mincho"/>
                <a:cs typeface="Yu Mincho"/>
              </a:rPr>
              <a:t> </a:t>
            </a:r>
            <a:r>
              <a:rPr dirty="0" sz="1100" spc="-5">
                <a:solidFill>
                  <a:srgbClr val="FF0000"/>
                </a:solidFill>
                <a:latin typeface="MS Mincho"/>
                <a:cs typeface="MS Mincho"/>
              </a:rPr>
              <a:t>病名の対象としません。</a:t>
            </a:r>
            <a:r>
              <a:rPr dirty="0" sz="1100" spc="30">
                <a:solidFill>
                  <a:srgbClr val="FF0000"/>
                </a:solidFill>
                <a:latin typeface="MS Mincho"/>
                <a:cs typeface="MS Mincho"/>
              </a:rPr>
              <a:t>検査は疑い病名も</a:t>
            </a:r>
            <a:r>
              <a:rPr dirty="0" sz="1100">
                <a:solidFill>
                  <a:srgbClr val="FF0000"/>
                </a:solidFill>
                <a:latin typeface="Yu Mincho"/>
                <a:cs typeface="Yu Mincho"/>
              </a:rPr>
              <a:t>HIT</a:t>
            </a:r>
            <a:r>
              <a:rPr dirty="0" sz="1100" spc="-25">
                <a:solidFill>
                  <a:srgbClr val="FF0000"/>
                </a:solidFill>
                <a:latin typeface="Yu Mincho"/>
                <a:cs typeface="Yu Mincho"/>
              </a:rPr>
              <a:t> </a:t>
            </a:r>
            <a:r>
              <a:rPr dirty="0" sz="1100" spc="-5">
                <a:solidFill>
                  <a:srgbClr val="FF0000"/>
                </a:solidFill>
                <a:latin typeface="MS Mincho"/>
                <a:cs typeface="MS Mincho"/>
              </a:rPr>
              <a:t>病名の対象とします。</a:t>
            </a:r>
            <a:endParaRPr sz="1100">
              <a:latin typeface="MS Mincho"/>
              <a:cs typeface="MS Mincho"/>
            </a:endParaRPr>
          </a:p>
        </p:txBody>
      </p:sp>
      <p:sp>
        <p:nvSpPr>
          <p:cNvPr id="5" name="object 5" descr=""/>
          <p:cNvSpPr txBox="1"/>
          <p:nvPr/>
        </p:nvSpPr>
        <p:spPr>
          <a:xfrm>
            <a:off x="4290059" y="2549651"/>
            <a:ext cx="876300" cy="260985"/>
          </a:xfrm>
          <a:prstGeom prst="rect">
            <a:avLst/>
          </a:prstGeom>
          <a:solidFill>
            <a:srgbClr val="FFFFFF"/>
          </a:solidFill>
        </p:spPr>
        <p:txBody>
          <a:bodyPr wrap="square" lIns="0" tIns="44450" rIns="0" bIns="0" rtlCol="0" vert="horz">
            <a:spAutoFit/>
          </a:bodyPr>
          <a:lstStyle/>
          <a:p>
            <a:pPr marL="91440">
              <a:lnSpc>
                <a:spcPct val="100000"/>
              </a:lnSpc>
              <a:spcBef>
                <a:spcPts val="350"/>
              </a:spcBef>
            </a:pPr>
            <a:r>
              <a:rPr dirty="0" sz="1100" spc="-10">
                <a:solidFill>
                  <a:srgbClr val="FF0000"/>
                </a:solidFill>
                <a:latin typeface="Century"/>
                <a:cs typeface="Century"/>
              </a:rPr>
              <a:t>HIT</a:t>
            </a:r>
            <a:r>
              <a:rPr dirty="0" sz="1100" spc="-20">
                <a:solidFill>
                  <a:srgbClr val="FF0000"/>
                </a:solidFill>
                <a:latin typeface="MS Mincho"/>
                <a:cs typeface="MS Mincho"/>
              </a:rPr>
              <a:t>データ</a:t>
            </a:r>
            <a:endParaRPr sz="1100">
              <a:latin typeface="MS Mincho"/>
              <a:cs typeface="MS Mincho"/>
            </a:endParaRPr>
          </a:p>
        </p:txBody>
      </p:sp>
      <p:sp>
        <p:nvSpPr>
          <p:cNvPr id="6" name="object 6" descr=""/>
          <p:cNvSpPr txBox="1"/>
          <p:nvPr/>
        </p:nvSpPr>
        <p:spPr>
          <a:xfrm>
            <a:off x="3943350" y="3316604"/>
            <a:ext cx="1617345" cy="670560"/>
          </a:xfrm>
          <a:prstGeom prst="rect">
            <a:avLst/>
          </a:prstGeom>
        </p:spPr>
        <p:txBody>
          <a:bodyPr wrap="square" lIns="0" tIns="12700" rIns="0" bIns="0" rtlCol="0" vert="horz">
            <a:spAutoFit/>
          </a:bodyPr>
          <a:lstStyle/>
          <a:p>
            <a:pPr algn="r" marR="5080">
              <a:lnSpc>
                <a:spcPts val="2025"/>
              </a:lnSpc>
              <a:spcBef>
                <a:spcPts val="100"/>
              </a:spcBef>
            </a:pPr>
            <a:r>
              <a:rPr dirty="0" sz="1800" spc="-50">
                <a:solidFill>
                  <a:srgbClr val="FF0000"/>
                </a:solidFill>
                <a:latin typeface="MS Mincho"/>
                <a:cs typeface="MS Mincho"/>
              </a:rPr>
              <a:t>②</a:t>
            </a:r>
            <a:endParaRPr sz="1800">
              <a:latin typeface="MS Mincho"/>
              <a:cs typeface="MS Mincho"/>
            </a:endParaRPr>
          </a:p>
          <a:p>
            <a:pPr marL="12700">
              <a:lnSpc>
                <a:spcPts val="1040"/>
              </a:lnSpc>
            </a:pPr>
            <a:r>
              <a:rPr dirty="0" sz="1100" spc="-10">
                <a:solidFill>
                  <a:srgbClr val="FF0000"/>
                </a:solidFill>
                <a:latin typeface="Century"/>
                <a:cs typeface="Century"/>
              </a:rPr>
              <a:t>HIT</a:t>
            </a:r>
            <a:r>
              <a:rPr dirty="0" sz="1100" spc="-25">
                <a:solidFill>
                  <a:srgbClr val="FF0000"/>
                </a:solidFill>
                <a:latin typeface="MS Mincho"/>
                <a:cs typeface="MS Mincho"/>
              </a:rPr>
              <a:t>病名</a:t>
            </a:r>
            <a:endParaRPr sz="1100">
              <a:latin typeface="MS Mincho"/>
              <a:cs typeface="MS Mincho"/>
            </a:endParaRPr>
          </a:p>
          <a:p>
            <a:pPr marL="262255">
              <a:lnSpc>
                <a:spcPts val="2014"/>
              </a:lnSpc>
            </a:pPr>
            <a:r>
              <a:rPr dirty="0" sz="1800" spc="-50">
                <a:solidFill>
                  <a:srgbClr val="FF0000"/>
                </a:solidFill>
                <a:latin typeface="MS Mincho"/>
                <a:cs typeface="MS Mincho"/>
              </a:rPr>
              <a:t>①</a:t>
            </a:r>
            <a:endParaRPr sz="1800">
              <a:latin typeface="MS Mincho"/>
              <a:cs typeface="MS Mincho"/>
            </a:endParaRPr>
          </a:p>
        </p:txBody>
      </p:sp>
      <p:sp>
        <p:nvSpPr>
          <p:cNvPr id="7" name="object 7" descr=""/>
          <p:cNvSpPr txBox="1"/>
          <p:nvPr/>
        </p:nvSpPr>
        <p:spPr>
          <a:xfrm>
            <a:off x="3060192" y="2918459"/>
            <a:ext cx="416559" cy="368935"/>
          </a:xfrm>
          <a:prstGeom prst="rect">
            <a:avLst/>
          </a:prstGeom>
          <a:solidFill>
            <a:srgbClr val="FFFFFF"/>
          </a:solidFill>
        </p:spPr>
        <p:txBody>
          <a:bodyPr wrap="square" lIns="0" tIns="43815" rIns="0" bIns="0" rtlCol="0" vert="horz">
            <a:spAutoFit/>
          </a:bodyPr>
          <a:lstStyle/>
          <a:p>
            <a:pPr marL="91440">
              <a:lnSpc>
                <a:spcPct val="100000"/>
              </a:lnSpc>
              <a:spcBef>
                <a:spcPts val="345"/>
              </a:spcBef>
            </a:pPr>
            <a:r>
              <a:rPr dirty="0" sz="1800" spc="-50">
                <a:solidFill>
                  <a:srgbClr val="FF0000"/>
                </a:solidFill>
                <a:latin typeface="MS Mincho"/>
                <a:cs typeface="MS Mincho"/>
              </a:rPr>
              <a:t>③</a:t>
            </a:r>
            <a:endParaRPr sz="1800">
              <a:latin typeface="MS Mincho"/>
              <a:cs typeface="MS Mincho"/>
            </a:endParaRPr>
          </a:p>
        </p:txBody>
      </p:sp>
      <p:grpSp>
        <p:nvGrpSpPr>
          <p:cNvPr id="8" name="object 8" descr=""/>
          <p:cNvGrpSpPr/>
          <p:nvPr/>
        </p:nvGrpSpPr>
        <p:grpSpPr>
          <a:xfrm>
            <a:off x="1624583" y="2087879"/>
            <a:ext cx="4314825" cy="1807210"/>
            <a:chOff x="1624583" y="2087879"/>
            <a:chExt cx="4314825" cy="1807210"/>
          </a:xfrm>
        </p:grpSpPr>
        <p:pic>
          <p:nvPicPr>
            <p:cNvPr id="9" name="object 9" descr=""/>
            <p:cNvPicPr/>
            <p:nvPr/>
          </p:nvPicPr>
          <p:blipFill>
            <a:blip r:embed="rId3" cstate="print"/>
            <a:stretch>
              <a:fillRect/>
            </a:stretch>
          </p:blipFill>
          <p:spPr>
            <a:xfrm>
              <a:off x="4452366" y="3818381"/>
              <a:ext cx="216026" cy="76200"/>
            </a:xfrm>
            <a:prstGeom prst="rect">
              <a:avLst/>
            </a:prstGeom>
          </p:spPr>
        </p:pic>
        <p:pic>
          <p:nvPicPr>
            <p:cNvPr id="10" name="object 10" descr=""/>
            <p:cNvPicPr/>
            <p:nvPr/>
          </p:nvPicPr>
          <p:blipFill>
            <a:blip r:embed="rId3" cstate="print"/>
            <a:stretch>
              <a:fillRect/>
            </a:stretch>
          </p:blipFill>
          <p:spPr>
            <a:xfrm>
              <a:off x="3498341" y="3065525"/>
              <a:ext cx="216027" cy="76200"/>
            </a:xfrm>
            <a:prstGeom prst="rect">
              <a:avLst/>
            </a:prstGeom>
          </p:spPr>
        </p:pic>
        <p:sp>
          <p:nvSpPr>
            <p:cNvPr id="11" name="object 11" descr=""/>
            <p:cNvSpPr/>
            <p:nvPr/>
          </p:nvSpPr>
          <p:spPr>
            <a:xfrm>
              <a:off x="4530089" y="2811017"/>
              <a:ext cx="889000" cy="1057910"/>
            </a:xfrm>
            <a:custGeom>
              <a:avLst/>
              <a:gdLst/>
              <a:ahLst/>
              <a:cxnLst/>
              <a:rect l="l" t="t" r="r" b="b"/>
              <a:pathLst>
                <a:path w="889000" h="1057910">
                  <a:moveTo>
                    <a:pt x="472439" y="848106"/>
                  </a:moveTo>
                  <a:lnTo>
                    <a:pt x="475738" y="831806"/>
                  </a:lnTo>
                  <a:lnTo>
                    <a:pt x="484727" y="818483"/>
                  </a:lnTo>
                  <a:lnTo>
                    <a:pt x="498050" y="809494"/>
                  </a:lnTo>
                  <a:lnTo>
                    <a:pt x="514350" y="806196"/>
                  </a:lnTo>
                  <a:lnTo>
                    <a:pt x="846582" y="806196"/>
                  </a:lnTo>
                  <a:lnTo>
                    <a:pt x="862881" y="809494"/>
                  </a:lnTo>
                  <a:lnTo>
                    <a:pt x="876204" y="818483"/>
                  </a:lnTo>
                  <a:lnTo>
                    <a:pt x="885193" y="831806"/>
                  </a:lnTo>
                  <a:lnTo>
                    <a:pt x="888492" y="848106"/>
                  </a:lnTo>
                  <a:lnTo>
                    <a:pt x="888492" y="1015746"/>
                  </a:lnTo>
                  <a:lnTo>
                    <a:pt x="885193" y="1032045"/>
                  </a:lnTo>
                  <a:lnTo>
                    <a:pt x="876204" y="1045368"/>
                  </a:lnTo>
                  <a:lnTo>
                    <a:pt x="862881" y="1054357"/>
                  </a:lnTo>
                  <a:lnTo>
                    <a:pt x="846582" y="1057656"/>
                  </a:lnTo>
                  <a:lnTo>
                    <a:pt x="514350" y="1057656"/>
                  </a:lnTo>
                  <a:lnTo>
                    <a:pt x="498050" y="1054357"/>
                  </a:lnTo>
                  <a:lnTo>
                    <a:pt x="484727" y="1045368"/>
                  </a:lnTo>
                  <a:lnTo>
                    <a:pt x="475738" y="1032045"/>
                  </a:lnTo>
                  <a:lnTo>
                    <a:pt x="472439" y="1015746"/>
                  </a:lnTo>
                  <a:lnTo>
                    <a:pt x="472439" y="848106"/>
                  </a:lnTo>
                  <a:close/>
                </a:path>
                <a:path w="889000" h="1057910">
                  <a:moveTo>
                    <a:pt x="0" y="0"/>
                  </a:moveTo>
                  <a:lnTo>
                    <a:pt x="137413" y="90297"/>
                  </a:lnTo>
                </a:path>
                <a:path w="889000" h="1057910">
                  <a:moveTo>
                    <a:pt x="0" y="803910"/>
                  </a:moveTo>
                  <a:lnTo>
                    <a:pt x="190246" y="623316"/>
                  </a:lnTo>
                </a:path>
              </a:pathLst>
            </a:custGeom>
            <a:ln w="19050">
              <a:solidFill>
                <a:srgbClr val="FF0000"/>
              </a:solidFill>
            </a:ln>
          </p:spPr>
          <p:txBody>
            <a:bodyPr wrap="square" lIns="0" tIns="0" rIns="0" bIns="0" rtlCol="0"/>
            <a:lstStyle/>
            <a:p/>
          </p:txBody>
        </p:sp>
        <p:pic>
          <p:nvPicPr>
            <p:cNvPr id="12" name="object 12" descr=""/>
            <p:cNvPicPr/>
            <p:nvPr/>
          </p:nvPicPr>
          <p:blipFill>
            <a:blip r:embed="rId4" cstate="print"/>
            <a:stretch>
              <a:fillRect/>
            </a:stretch>
          </p:blipFill>
          <p:spPr>
            <a:xfrm>
              <a:off x="1624583" y="2087879"/>
              <a:ext cx="4314444" cy="230124"/>
            </a:xfrm>
            <a:prstGeom prst="rect">
              <a:avLst/>
            </a:prstGeom>
          </p:spPr>
        </p:pic>
      </p:grpSp>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4506467"/>
            <a:ext cx="4320540" cy="3253740"/>
          </a:xfrm>
          <a:prstGeom prst="rect">
            <a:avLst/>
          </a:prstGeom>
        </p:spPr>
      </p:pic>
      <p:grpSp>
        <p:nvGrpSpPr>
          <p:cNvPr id="3" name="object 3" descr=""/>
          <p:cNvGrpSpPr/>
          <p:nvPr/>
        </p:nvGrpSpPr>
        <p:grpSpPr>
          <a:xfrm>
            <a:off x="1620011" y="1446275"/>
            <a:ext cx="4320540" cy="1780539"/>
            <a:chOff x="1620011" y="1446275"/>
            <a:chExt cx="4320540" cy="1780539"/>
          </a:xfrm>
        </p:grpSpPr>
        <p:pic>
          <p:nvPicPr>
            <p:cNvPr id="4" name="object 4" descr=""/>
            <p:cNvPicPr/>
            <p:nvPr/>
          </p:nvPicPr>
          <p:blipFill>
            <a:blip r:embed="rId3" cstate="print"/>
            <a:stretch>
              <a:fillRect/>
            </a:stretch>
          </p:blipFill>
          <p:spPr>
            <a:xfrm>
              <a:off x="1620011" y="1447799"/>
              <a:ext cx="4320540" cy="1778507"/>
            </a:xfrm>
            <a:prstGeom prst="rect">
              <a:avLst/>
            </a:prstGeom>
          </p:spPr>
        </p:pic>
        <p:sp>
          <p:nvSpPr>
            <p:cNvPr id="5" name="object 5" descr=""/>
            <p:cNvSpPr/>
            <p:nvPr/>
          </p:nvSpPr>
          <p:spPr>
            <a:xfrm>
              <a:off x="5574029" y="2186177"/>
              <a:ext cx="347980" cy="268605"/>
            </a:xfrm>
            <a:custGeom>
              <a:avLst/>
              <a:gdLst/>
              <a:ahLst/>
              <a:cxnLst/>
              <a:rect l="l" t="t" r="r" b="b"/>
              <a:pathLst>
                <a:path w="347979" h="268605">
                  <a:moveTo>
                    <a:pt x="0" y="44703"/>
                  </a:moveTo>
                  <a:lnTo>
                    <a:pt x="3520" y="27324"/>
                  </a:lnTo>
                  <a:lnTo>
                    <a:pt x="13112" y="13112"/>
                  </a:lnTo>
                  <a:lnTo>
                    <a:pt x="27324" y="3520"/>
                  </a:lnTo>
                  <a:lnTo>
                    <a:pt x="44704" y="0"/>
                  </a:lnTo>
                  <a:lnTo>
                    <a:pt x="302768" y="0"/>
                  </a:lnTo>
                  <a:lnTo>
                    <a:pt x="320147" y="3520"/>
                  </a:lnTo>
                  <a:lnTo>
                    <a:pt x="334359" y="13112"/>
                  </a:lnTo>
                  <a:lnTo>
                    <a:pt x="343951" y="27324"/>
                  </a:lnTo>
                  <a:lnTo>
                    <a:pt x="347472" y="44703"/>
                  </a:lnTo>
                  <a:lnTo>
                    <a:pt x="347472" y="223520"/>
                  </a:lnTo>
                  <a:lnTo>
                    <a:pt x="343951" y="240899"/>
                  </a:lnTo>
                  <a:lnTo>
                    <a:pt x="334359" y="255111"/>
                  </a:lnTo>
                  <a:lnTo>
                    <a:pt x="320147" y="264703"/>
                  </a:lnTo>
                  <a:lnTo>
                    <a:pt x="302768" y="268224"/>
                  </a:lnTo>
                  <a:lnTo>
                    <a:pt x="44704" y="268224"/>
                  </a:lnTo>
                  <a:lnTo>
                    <a:pt x="27324" y="264703"/>
                  </a:lnTo>
                  <a:lnTo>
                    <a:pt x="13112" y="255111"/>
                  </a:lnTo>
                  <a:lnTo>
                    <a:pt x="3520" y="240899"/>
                  </a:lnTo>
                  <a:lnTo>
                    <a:pt x="0" y="223520"/>
                  </a:lnTo>
                  <a:lnTo>
                    <a:pt x="0" y="44703"/>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1446275"/>
              <a:ext cx="4315968" cy="230124"/>
            </a:xfrm>
            <a:prstGeom prst="rect">
              <a:avLst/>
            </a:prstGeom>
          </p:spPr>
        </p:pic>
      </p:grpSp>
      <p:sp>
        <p:nvSpPr>
          <p:cNvPr id="7" name="object 7" descr=""/>
          <p:cNvSpPr txBox="1"/>
          <p:nvPr/>
        </p:nvSpPr>
        <p:spPr>
          <a:xfrm>
            <a:off x="1158951" y="1130045"/>
            <a:ext cx="1846580" cy="193675"/>
          </a:xfrm>
          <a:prstGeom prst="rect">
            <a:avLst/>
          </a:prstGeom>
        </p:spPr>
        <p:txBody>
          <a:bodyPr wrap="square" lIns="0" tIns="12700" rIns="0" bIns="0" rtlCol="0" vert="horz">
            <a:spAutoFit/>
          </a:bodyPr>
          <a:lstStyle/>
          <a:p>
            <a:pPr marL="12700">
              <a:lnSpc>
                <a:spcPct val="100000"/>
              </a:lnSpc>
              <a:spcBef>
                <a:spcPts val="100"/>
              </a:spcBef>
            </a:pPr>
            <a:r>
              <a:rPr dirty="0" sz="1100" spc="-10">
                <a:latin typeface="MS Mincho"/>
                <a:cs typeface="MS Mincho"/>
              </a:rPr>
              <a:t>「詳細」画面にもどったら、</a:t>
            </a:r>
            <a:endParaRPr sz="1100">
              <a:latin typeface="MS Mincho"/>
              <a:cs typeface="MS Mincho"/>
            </a:endParaRPr>
          </a:p>
        </p:txBody>
      </p:sp>
      <p:sp>
        <p:nvSpPr>
          <p:cNvPr id="8" name="object 8" descr=""/>
          <p:cNvSpPr txBox="1"/>
          <p:nvPr/>
        </p:nvSpPr>
        <p:spPr>
          <a:xfrm>
            <a:off x="3431540" y="1130045"/>
            <a:ext cx="282384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をクリックして次のレセプトへ移動します。</a:t>
            </a:r>
            <a:endParaRPr sz="1100">
              <a:latin typeface="MS Mincho"/>
              <a:cs typeface="MS Mincho"/>
            </a:endParaRPr>
          </a:p>
        </p:txBody>
      </p:sp>
      <p:sp>
        <p:nvSpPr>
          <p:cNvPr id="9" name="object 9" descr=""/>
          <p:cNvSpPr txBox="1"/>
          <p:nvPr/>
        </p:nvSpPr>
        <p:spPr>
          <a:xfrm>
            <a:off x="1158951" y="3445865"/>
            <a:ext cx="5054600" cy="8655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自動再点検が実行されるので、少し時間がかかります。自動再点検は変更されたチェックデータをもとに行われます。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次のレセプトが表示されます。</a:t>
            </a:r>
            <a:endParaRPr sz="1100">
              <a:latin typeface="MS Mincho"/>
              <a:cs typeface="MS Mincho"/>
            </a:endParaRPr>
          </a:p>
        </p:txBody>
      </p:sp>
      <p:sp>
        <p:nvSpPr>
          <p:cNvPr id="10" name="object 10" descr=""/>
          <p:cNvSpPr txBox="1"/>
          <p:nvPr/>
        </p:nvSpPr>
        <p:spPr>
          <a:xfrm>
            <a:off x="1158951" y="7958683"/>
            <a:ext cx="5232400" cy="1493520"/>
          </a:xfrm>
          <a:prstGeom prst="rect">
            <a:avLst/>
          </a:prstGeom>
        </p:spPr>
        <p:txBody>
          <a:bodyPr wrap="square" lIns="0" tIns="12700" rIns="0" bIns="0" rtlCol="0" vert="horz">
            <a:spAutoFit/>
          </a:bodyPr>
          <a:lstStyle/>
          <a:p>
            <a:pPr marL="12700" marR="41910">
              <a:lnSpc>
                <a:spcPct val="125099"/>
              </a:lnSpc>
              <a:spcBef>
                <a:spcPts val="100"/>
              </a:spcBef>
            </a:pPr>
            <a:r>
              <a:rPr dirty="0" sz="1100" spc="-15">
                <a:latin typeface="MS Mincho"/>
                <a:cs typeface="MS Mincho"/>
              </a:rPr>
              <a:t>「急性肺炎」の病名があるのに、</a:t>
            </a:r>
            <a:r>
              <a:rPr dirty="0" sz="1100" spc="-15" b="1">
                <a:latin typeface="MS Mincho"/>
                <a:cs typeface="MS Mincho"/>
              </a:rPr>
              <a:t>セフキソン静注用</a:t>
            </a:r>
            <a:r>
              <a:rPr dirty="0" sz="1100" b="1">
                <a:latin typeface="MS Mincho"/>
                <a:cs typeface="MS Mincho"/>
              </a:rPr>
              <a:t>１ｇ</a:t>
            </a:r>
            <a:r>
              <a:rPr dirty="0" sz="1100" spc="-20">
                <a:latin typeface="MS Mincho"/>
                <a:cs typeface="MS Mincho"/>
              </a:rPr>
              <a:t>が不合格になっています。</a:t>
            </a:r>
            <a:r>
              <a:rPr dirty="0" sz="1100" spc="-15">
                <a:latin typeface="MS Mincho"/>
                <a:cs typeface="MS Mincho"/>
              </a:rPr>
              <a:t>これはチェックデータのせいではなく、</a:t>
            </a:r>
            <a:r>
              <a:rPr dirty="0" sz="1100" spc="-15" b="1">
                <a:latin typeface="MS Mincho"/>
                <a:cs typeface="MS Mincho"/>
              </a:rPr>
              <a:t>セフキソン静注用</a:t>
            </a:r>
            <a:r>
              <a:rPr dirty="0" sz="1100" b="1">
                <a:latin typeface="MS Mincho"/>
                <a:cs typeface="MS Mincho"/>
              </a:rPr>
              <a:t>１ｇ</a:t>
            </a:r>
            <a:r>
              <a:rPr dirty="0" sz="1100" spc="-15">
                <a:latin typeface="MS Mincho"/>
                <a:cs typeface="MS Mincho"/>
              </a:rPr>
              <a:t>の算定日が</a:t>
            </a:r>
            <a:r>
              <a:rPr dirty="0" sz="1100" spc="-10">
                <a:latin typeface="Yu Mincho"/>
                <a:cs typeface="Yu Mincho"/>
              </a:rPr>
              <a:t>7</a:t>
            </a:r>
            <a:r>
              <a:rPr dirty="0" sz="1100">
                <a:latin typeface="MS Mincho"/>
                <a:cs typeface="MS Mincho"/>
              </a:rPr>
              <a:t>月</a:t>
            </a:r>
            <a:r>
              <a:rPr dirty="0" sz="1100" spc="-10">
                <a:latin typeface="Yu Mincho"/>
                <a:cs typeface="Yu Mincho"/>
              </a:rPr>
              <a:t>25</a:t>
            </a:r>
            <a:r>
              <a:rPr dirty="0" sz="1100" spc="-50">
                <a:latin typeface="MS Mincho"/>
                <a:cs typeface="MS Mincho"/>
              </a:rPr>
              <a:t>日</a:t>
            </a:r>
            <a:r>
              <a:rPr dirty="0" sz="1100" spc="-15">
                <a:latin typeface="MS Mincho"/>
                <a:cs typeface="MS Mincho"/>
              </a:rPr>
              <a:t>なのに、「急性肺炎」の診療開始日が翌日の</a:t>
            </a:r>
            <a:r>
              <a:rPr dirty="0" sz="1100" spc="-10">
                <a:latin typeface="Yu Mincho"/>
                <a:cs typeface="Yu Mincho"/>
              </a:rPr>
              <a:t>7</a:t>
            </a:r>
            <a:r>
              <a:rPr dirty="0" sz="1100">
                <a:latin typeface="MS Mincho"/>
                <a:cs typeface="MS Mincho"/>
              </a:rPr>
              <a:t>月</a:t>
            </a:r>
            <a:r>
              <a:rPr dirty="0" sz="1100" spc="-10">
                <a:latin typeface="Yu Mincho"/>
                <a:cs typeface="Yu Mincho"/>
              </a:rPr>
              <a:t>26</a:t>
            </a:r>
            <a:r>
              <a:rPr dirty="0" sz="1100" spc="-20">
                <a:latin typeface="MS Mincho"/>
                <a:cs typeface="MS Mincho"/>
              </a:rPr>
              <a:t>日になっているためです。</a:t>
            </a:r>
            <a:endParaRPr sz="1100">
              <a:latin typeface="MS Mincho"/>
              <a:cs typeface="MS Mincho"/>
            </a:endParaRPr>
          </a:p>
          <a:p>
            <a:pPr marL="12700" marR="112395">
              <a:lnSpc>
                <a:spcPct val="124500"/>
              </a:lnSpc>
              <a:spcBef>
                <a:spcPts val="15"/>
              </a:spcBef>
            </a:pPr>
            <a:r>
              <a:rPr dirty="0" sz="1100" spc="-20">
                <a:latin typeface="MS Mincho"/>
                <a:cs typeface="MS Mincho"/>
              </a:rPr>
              <a:t>チェックアイＤＸ はこのように算定日と診療開始日の不一致も検出することがで</a:t>
            </a:r>
            <a:r>
              <a:rPr dirty="0" sz="1100" spc="-15">
                <a:latin typeface="MS Mincho"/>
                <a:cs typeface="MS Mincho"/>
              </a:rPr>
              <a:t>きます。</a:t>
            </a:r>
            <a:endParaRPr sz="1100">
              <a:latin typeface="MS Mincho"/>
              <a:cs typeface="MS Mincho"/>
            </a:endParaRPr>
          </a:p>
          <a:p>
            <a:pPr marL="12700" marR="5080">
              <a:lnSpc>
                <a:spcPct val="124500"/>
              </a:lnSpc>
              <a:spcBef>
                <a:spcPts val="15"/>
              </a:spcBef>
              <a:tabLst>
                <a:tab pos="5078730" algn="l"/>
              </a:tabLst>
            </a:pPr>
            <a:r>
              <a:rPr dirty="0" sz="1100">
                <a:latin typeface="MS Mincho"/>
                <a:cs typeface="MS Mincho"/>
              </a:rPr>
              <a:t>このレセプトは正しく</a:t>
            </a:r>
            <a:r>
              <a:rPr dirty="0" sz="1100" spc="-15">
                <a:latin typeface="MS Mincho"/>
                <a:cs typeface="MS Mincho"/>
              </a:rPr>
              <a:t>判</a:t>
            </a:r>
            <a:r>
              <a:rPr dirty="0" sz="1100">
                <a:latin typeface="MS Mincho"/>
                <a:cs typeface="MS Mincho"/>
              </a:rPr>
              <a:t>定さ</a:t>
            </a:r>
            <a:r>
              <a:rPr dirty="0" sz="1100" spc="-15">
                <a:latin typeface="MS Mincho"/>
                <a:cs typeface="MS Mincho"/>
              </a:rPr>
              <a:t>れ</a:t>
            </a:r>
            <a:r>
              <a:rPr dirty="0" sz="1100">
                <a:latin typeface="MS Mincho"/>
                <a:cs typeface="MS Mincho"/>
              </a:rPr>
              <a:t>てお</a:t>
            </a:r>
            <a:r>
              <a:rPr dirty="0" sz="1100" spc="-15">
                <a:latin typeface="MS Mincho"/>
                <a:cs typeface="MS Mincho"/>
              </a:rPr>
              <a:t>り</a:t>
            </a:r>
            <a:r>
              <a:rPr dirty="0" sz="1100">
                <a:latin typeface="MS Mincho"/>
                <a:cs typeface="MS Mincho"/>
              </a:rPr>
              <a:t>、設</a:t>
            </a:r>
            <a:r>
              <a:rPr dirty="0" sz="1100" spc="-15">
                <a:latin typeface="MS Mincho"/>
                <a:cs typeface="MS Mincho"/>
              </a:rPr>
              <a:t>定</a:t>
            </a:r>
            <a:r>
              <a:rPr dirty="0" sz="1100">
                <a:latin typeface="MS Mincho"/>
                <a:cs typeface="MS Mincho"/>
              </a:rPr>
              <a:t>を変</a:t>
            </a:r>
            <a:r>
              <a:rPr dirty="0" sz="1100" spc="-15">
                <a:latin typeface="MS Mincho"/>
                <a:cs typeface="MS Mincho"/>
              </a:rPr>
              <a:t>更</a:t>
            </a:r>
            <a:r>
              <a:rPr dirty="0" sz="1100">
                <a:latin typeface="MS Mincho"/>
                <a:cs typeface="MS Mincho"/>
              </a:rPr>
              <a:t>する</a:t>
            </a:r>
            <a:r>
              <a:rPr dirty="0" sz="1100" spc="-15">
                <a:latin typeface="MS Mincho"/>
                <a:cs typeface="MS Mincho"/>
              </a:rPr>
              <a:t>必</a:t>
            </a:r>
            <a:r>
              <a:rPr dirty="0" sz="1100">
                <a:latin typeface="MS Mincho"/>
                <a:cs typeface="MS Mincho"/>
              </a:rPr>
              <a:t>要が</a:t>
            </a:r>
            <a:r>
              <a:rPr dirty="0" sz="1100" spc="-15">
                <a:latin typeface="MS Mincho"/>
                <a:cs typeface="MS Mincho"/>
              </a:rPr>
              <a:t>な</a:t>
            </a:r>
            <a:r>
              <a:rPr dirty="0" sz="1100">
                <a:latin typeface="MS Mincho"/>
                <a:cs typeface="MS Mincho"/>
              </a:rPr>
              <a:t>いの</a:t>
            </a:r>
            <a:r>
              <a:rPr dirty="0" sz="1100" spc="-15">
                <a:latin typeface="MS Mincho"/>
                <a:cs typeface="MS Mincho"/>
              </a:rPr>
              <a:t>で</a:t>
            </a:r>
            <a:r>
              <a:rPr dirty="0" sz="1100" spc="-50">
                <a:latin typeface="MS Mincho"/>
                <a:cs typeface="MS Mincho"/>
              </a:rPr>
              <a:t>、</a:t>
            </a:r>
            <a:r>
              <a:rPr dirty="0" sz="1100">
                <a:latin typeface="MS Mincho"/>
                <a:cs typeface="MS Mincho"/>
              </a:rPr>
              <a:t>	</a:t>
            </a:r>
            <a:r>
              <a:rPr dirty="0" sz="1100" spc="-50">
                <a:latin typeface="MS Mincho"/>
                <a:cs typeface="MS Mincho"/>
              </a:rPr>
              <a:t>を</a:t>
            </a:r>
            <a:r>
              <a:rPr dirty="0" sz="1100">
                <a:latin typeface="MS Mincho"/>
                <a:cs typeface="MS Mincho"/>
              </a:rPr>
              <a:t>クリッ</a:t>
            </a:r>
            <a:r>
              <a:rPr dirty="0" sz="1100" spc="-15">
                <a:latin typeface="MS Mincho"/>
                <a:cs typeface="MS Mincho"/>
              </a:rPr>
              <a:t>ク</a:t>
            </a:r>
            <a:r>
              <a:rPr dirty="0" sz="1100">
                <a:latin typeface="MS Mincho"/>
                <a:cs typeface="MS Mincho"/>
              </a:rPr>
              <a:t>して</a:t>
            </a:r>
            <a:r>
              <a:rPr dirty="0" sz="1100" spc="-15">
                <a:latin typeface="MS Mincho"/>
                <a:cs typeface="MS Mincho"/>
              </a:rPr>
              <a:t>次</a:t>
            </a:r>
            <a:r>
              <a:rPr dirty="0" sz="1100">
                <a:latin typeface="MS Mincho"/>
                <a:cs typeface="MS Mincho"/>
              </a:rPr>
              <a:t>のレ</a:t>
            </a:r>
            <a:r>
              <a:rPr dirty="0" sz="1100" spc="-15">
                <a:latin typeface="MS Mincho"/>
                <a:cs typeface="MS Mincho"/>
              </a:rPr>
              <a:t>セプ</a:t>
            </a:r>
            <a:r>
              <a:rPr dirty="0" sz="1100">
                <a:latin typeface="MS Mincho"/>
                <a:cs typeface="MS Mincho"/>
              </a:rPr>
              <a:t>トへ移</a:t>
            </a:r>
            <a:r>
              <a:rPr dirty="0" sz="1100" spc="-15">
                <a:latin typeface="MS Mincho"/>
                <a:cs typeface="MS Mincho"/>
              </a:rPr>
              <a:t>動</a:t>
            </a:r>
            <a:r>
              <a:rPr dirty="0" sz="1100">
                <a:latin typeface="MS Mincho"/>
                <a:cs typeface="MS Mincho"/>
              </a:rPr>
              <a:t>しま</a:t>
            </a:r>
            <a:r>
              <a:rPr dirty="0" sz="1100" spc="-15">
                <a:latin typeface="MS Mincho"/>
                <a:cs typeface="MS Mincho"/>
              </a:rPr>
              <a:t>す</a:t>
            </a:r>
            <a:r>
              <a:rPr dirty="0" sz="1100" spc="-50">
                <a:latin typeface="MS Mincho"/>
                <a:cs typeface="MS Mincho"/>
              </a:rPr>
              <a:t>。</a:t>
            </a:r>
            <a:endParaRPr sz="1100">
              <a:latin typeface="MS Mincho"/>
              <a:cs typeface="MS Mincho"/>
            </a:endParaRPr>
          </a:p>
        </p:txBody>
      </p:sp>
      <p:pic>
        <p:nvPicPr>
          <p:cNvPr id="11" name="object 11" descr=""/>
          <p:cNvPicPr/>
          <p:nvPr/>
        </p:nvPicPr>
        <p:blipFill>
          <a:blip r:embed="rId5" cstate="print"/>
          <a:stretch>
            <a:fillRect/>
          </a:stretch>
        </p:blipFill>
        <p:spPr>
          <a:xfrm>
            <a:off x="3041502" y="1111971"/>
            <a:ext cx="326206" cy="239853"/>
          </a:xfrm>
          <a:prstGeom prst="rect">
            <a:avLst/>
          </a:prstGeom>
        </p:spPr>
      </p:pic>
      <p:pic>
        <p:nvPicPr>
          <p:cNvPr id="12" name="object 12" descr=""/>
          <p:cNvPicPr/>
          <p:nvPr/>
        </p:nvPicPr>
        <p:blipFill>
          <a:blip r:embed="rId5" cstate="print"/>
          <a:stretch>
            <a:fillRect/>
          </a:stretch>
        </p:blipFill>
        <p:spPr>
          <a:xfrm>
            <a:off x="5851758" y="9032199"/>
            <a:ext cx="326206" cy="239853"/>
          </a:xfrm>
          <a:prstGeom prst="rect">
            <a:avLst/>
          </a:prstGeom>
        </p:spPr>
      </p:pic>
      <p:grpSp>
        <p:nvGrpSpPr>
          <p:cNvPr id="13" name="object 13" descr=""/>
          <p:cNvGrpSpPr/>
          <p:nvPr/>
        </p:nvGrpSpPr>
        <p:grpSpPr>
          <a:xfrm>
            <a:off x="1252347" y="6452996"/>
            <a:ext cx="4521200" cy="574675"/>
            <a:chOff x="1252347" y="6452996"/>
            <a:chExt cx="4521200" cy="574675"/>
          </a:xfrm>
        </p:grpSpPr>
        <p:sp>
          <p:nvSpPr>
            <p:cNvPr id="14" name="object 14" descr=""/>
            <p:cNvSpPr/>
            <p:nvPr/>
          </p:nvSpPr>
          <p:spPr>
            <a:xfrm>
              <a:off x="1520190" y="6462521"/>
              <a:ext cx="1858010" cy="108585"/>
            </a:xfrm>
            <a:custGeom>
              <a:avLst/>
              <a:gdLst/>
              <a:ahLst/>
              <a:cxnLst/>
              <a:rect l="l" t="t" r="r" b="b"/>
              <a:pathLst>
                <a:path w="1858010" h="108584">
                  <a:moveTo>
                    <a:pt x="0" y="18034"/>
                  </a:moveTo>
                  <a:lnTo>
                    <a:pt x="1424" y="11037"/>
                  </a:lnTo>
                  <a:lnTo>
                    <a:pt x="5302" y="5302"/>
                  </a:lnTo>
                  <a:lnTo>
                    <a:pt x="11037" y="1424"/>
                  </a:lnTo>
                  <a:lnTo>
                    <a:pt x="18034" y="0"/>
                  </a:lnTo>
                  <a:lnTo>
                    <a:pt x="1839722" y="0"/>
                  </a:lnTo>
                  <a:lnTo>
                    <a:pt x="1846718" y="1424"/>
                  </a:lnTo>
                  <a:lnTo>
                    <a:pt x="1852453" y="5302"/>
                  </a:lnTo>
                  <a:lnTo>
                    <a:pt x="1856331" y="11037"/>
                  </a:lnTo>
                  <a:lnTo>
                    <a:pt x="1857756" y="18034"/>
                  </a:lnTo>
                  <a:lnTo>
                    <a:pt x="1857756" y="90170"/>
                  </a:lnTo>
                  <a:lnTo>
                    <a:pt x="1856331" y="97166"/>
                  </a:lnTo>
                  <a:lnTo>
                    <a:pt x="1852453" y="102901"/>
                  </a:lnTo>
                  <a:lnTo>
                    <a:pt x="1846718" y="106779"/>
                  </a:lnTo>
                  <a:lnTo>
                    <a:pt x="1839722" y="108203"/>
                  </a:lnTo>
                  <a:lnTo>
                    <a:pt x="18034" y="108203"/>
                  </a:lnTo>
                  <a:lnTo>
                    <a:pt x="11037" y="106779"/>
                  </a:lnTo>
                  <a:lnTo>
                    <a:pt x="5302" y="102901"/>
                  </a:lnTo>
                  <a:lnTo>
                    <a:pt x="1424" y="97166"/>
                  </a:lnTo>
                  <a:lnTo>
                    <a:pt x="0" y="90170"/>
                  </a:lnTo>
                  <a:lnTo>
                    <a:pt x="0" y="18034"/>
                  </a:lnTo>
                  <a:close/>
                </a:path>
              </a:pathLst>
            </a:custGeom>
            <a:ln w="19050">
              <a:solidFill>
                <a:srgbClr val="FF0000"/>
              </a:solidFill>
            </a:ln>
          </p:spPr>
          <p:txBody>
            <a:bodyPr wrap="square" lIns="0" tIns="0" rIns="0" bIns="0" rtlCol="0"/>
            <a:lstStyle/>
            <a:p/>
          </p:txBody>
        </p:sp>
        <p:pic>
          <p:nvPicPr>
            <p:cNvPr id="15" name="object 15" descr=""/>
            <p:cNvPicPr/>
            <p:nvPr/>
          </p:nvPicPr>
          <p:blipFill>
            <a:blip r:embed="rId6" cstate="print"/>
            <a:stretch>
              <a:fillRect/>
            </a:stretch>
          </p:blipFill>
          <p:spPr>
            <a:xfrm>
              <a:off x="1261872" y="6694944"/>
              <a:ext cx="4498004" cy="322029"/>
            </a:xfrm>
            <a:prstGeom prst="rect">
              <a:avLst/>
            </a:prstGeom>
          </p:spPr>
        </p:pic>
        <p:sp>
          <p:nvSpPr>
            <p:cNvPr id="16" name="object 16" descr=""/>
            <p:cNvSpPr/>
            <p:nvPr/>
          </p:nvSpPr>
          <p:spPr>
            <a:xfrm>
              <a:off x="1257109" y="6690105"/>
              <a:ext cx="4511675" cy="332740"/>
            </a:xfrm>
            <a:custGeom>
              <a:avLst/>
              <a:gdLst/>
              <a:ahLst/>
              <a:cxnLst/>
              <a:rect l="l" t="t" r="r" b="b"/>
              <a:pathLst>
                <a:path w="4511675" h="332740">
                  <a:moveTo>
                    <a:pt x="0" y="332613"/>
                  </a:moveTo>
                  <a:lnTo>
                    <a:pt x="4511421" y="332613"/>
                  </a:lnTo>
                  <a:lnTo>
                    <a:pt x="4511421" y="0"/>
                  </a:lnTo>
                  <a:lnTo>
                    <a:pt x="0" y="0"/>
                  </a:lnTo>
                  <a:lnTo>
                    <a:pt x="0" y="332613"/>
                  </a:lnTo>
                  <a:close/>
                </a:path>
              </a:pathLst>
            </a:custGeom>
            <a:ln w="9525">
              <a:solidFill>
                <a:srgbClr val="FF0000"/>
              </a:solidFill>
            </a:ln>
          </p:spPr>
          <p:txBody>
            <a:bodyPr wrap="square" lIns="0" tIns="0" rIns="0" bIns="0" rtlCol="0"/>
            <a:lstStyle/>
            <a:p/>
          </p:txBody>
        </p:sp>
        <p:pic>
          <p:nvPicPr>
            <p:cNvPr id="17" name="object 17" descr=""/>
            <p:cNvPicPr/>
            <p:nvPr/>
          </p:nvPicPr>
          <p:blipFill>
            <a:blip r:embed="rId7" cstate="print"/>
            <a:stretch>
              <a:fillRect/>
            </a:stretch>
          </p:blipFill>
          <p:spPr>
            <a:xfrm>
              <a:off x="2410205" y="6570725"/>
              <a:ext cx="76200" cy="125095"/>
            </a:xfrm>
            <a:prstGeom prst="rect">
              <a:avLst/>
            </a:prstGeom>
          </p:spPr>
        </p:pic>
      </p:grpSp>
      <p:pic>
        <p:nvPicPr>
          <p:cNvPr id="18" name="object 18" descr=""/>
          <p:cNvPicPr/>
          <p:nvPr/>
        </p:nvPicPr>
        <p:blipFill>
          <a:blip r:embed="rId4" cstate="print"/>
          <a:stretch>
            <a:fillRect/>
          </a:stretch>
        </p:blipFill>
        <p:spPr>
          <a:xfrm>
            <a:off x="1624583" y="4506467"/>
            <a:ext cx="4315968" cy="228600"/>
          </a:xfrm>
          <a:prstGeom prst="rect">
            <a:avLst/>
          </a:prstGeom>
        </p:spPr>
      </p:pic>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688835"/>
            <a:ext cx="4320540" cy="3253740"/>
          </a:xfrm>
          <a:prstGeom prst="rect">
            <a:avLst/>
          </a:prstGeom>
        </p:spPr>
      </p:pic>
      <p:grpSp>
        <p:nvGrpSpPr>
          <p:cNvPr id="3" name="object 3" descr=""/>
          <p:cNvGrpSpPr/>
          <p:nvPr/>
        </p:nvGrpSpPr>
        <p:grpSpPr>
          <a:xfrm>
            <a:off x="1620011" y="2705099"/>
            <a:ext cx="4320540" cy="3253740"/>
            <a:chOff x="1620011" y="2705099"/>
            <a:chExt cx="4320540" cy="3253740"/>
          </a:xfrm>
        </p:grpSpPr>
        <p:pic>
          <p:nvPicPr>
            <p:cNvPr id="4" name="object 4" descr=""/>
            <p:cNvPicPr/>
            <p:nvPr/>
          </p:nvPicPr>
          <p:blipFill>
            <a:blip r:embed="rId3" cstate="print"/>
            <a:stretch>
              <a:fillRect/>
            </a:stretch>
          </p:blipFill>
          <p:spPr>
            <a:xfrm>
              <a:off x="1620011" y="2705099"/>
              <a:ext cx="4320540" cy="3253740"/>
            </a:xfrm>
            <a:prstGeom prst="rect">
              <a:avLst/>
            </a:prstGeom>
          </p:spPr>
        </p:pic>
        <p:sp>
          <p:nvSpPr>
            <p:cNvPr id="5" name="object 5" descr=""/>
            <p:cNvSpPr/>
            <p:nvPr/>
          </p:nvSpPr>
          <p:spPr>
            <a:xfrm>
              <a:off x="3435857" y="3760469"/>
              <a:ext cx="1943100" cy="147955"/>
            </a:xfrm>
            <a:custGeom>
              <a:avLst/>
              <a:gdLst/>
              <a:ahLst/>
              <a:cxnLst/>
              <a:rect l="l" t="t" r="r" b="b"/>
              <a:pathLst>
                <a:path w="1943100" h="147954">
                  <a:moveTo>
                    <a:pt x="0" y="24638"/>
                  </a:moveTo>
                  <a:lnTo>
                    <a:pt x="1938" y="15055"/>
                  </a:lnTo>
                  <a:lnTo>
                    <a:pt x="7223" y="7223"/>
                  </a:lnTo>
                  <a:lnTo>
                    <a:pt x="15055" y="1938"/>
                  </a:lnTo>
                  <a:lnTo>
                    <a:pt x="24637" y="0"/>
                  </a:lnTo>
                  <a:lnTo>
                    <a:pt x="1918462" y="0"/>
                  </a:lnTo>
                  <a:lnTo>
                    <a:pt x="1928044" y="1938"/>
                  </a:lnTo>
                  <a:lnTo>
                    <a:pt x="1935876" y="7223"/>
                  </a:lnTo>
                  <a:lnTo>
                    <a:pt x="1941161" y="15055"/>
                  </a:lnTo>
                  <a:lnTo>
                    <a:pt x="1943100" y="24638"/>
                  </a:lnTo>
                  <a:lnTo>
                    <a:pt x="1943100" y="123190"/>
                  </a:lnTo>
                  <a:lnTo>
                    <a:pt x="1941161" y="132772"/>
                  </a:lnTo>
                  <a:lnTo>
                    <a:pt x="1935876" y="140604"/>
                  </a:lnTo>
                  <a:lnTo>
                    <a:pt x="1928044" y="145889"/>
                  </a:lnTo>
                  <a:lnTo>
                    <a:pt x="1918462" y="147828"/>
                  </a:lnTo>
                  <a:lnTo>
                    <a:pt x="24637" y="147828"/>
                  </a:lnTo>
                  <a:lnTo>
                    <a:pt x="15055" y="145889"/>
                  </a:lnTo>
                  <a:lnTo>
                    <a:pt x="7223" y="140604"/>
                  </a:lnTo>
                  <a:lnTo>
                    <a:pt x="1938" y="132772"/>
                  </a:lnTo>
                  <a:lnTo>
                    <a:pt x="0" y="123190"/>
                  </a:lnTo>
                  <a:lnTo>
                    <a:pt x="0" y="24638"/>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2705099"/>
              <a:ext cx="4315968" cy="228600"/>
            </a:xfrm>
            <a:prstGeom prst="rect">
              <a:avLst/>
            </a:prstGeom>
          </p:spPr>
        </p:pic>
      </p:grpSp>
      <p:sp>
        <p:nvSpPr>
          <p:cNvPr id="7" name="object 7" descr=""/>
          <p:cNvSpPr txBox="1"/>
          <p:nvPr/>
        </p:nvSpPr>
        <p:spPr>
          <a:xfrm>
            <a:off x="1158951" y="1087983"/>
            <a:ext cx="5195570" cy="14935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２．審査対象の変更</a:t>
            </a:r>
            <a:endParaRPr sz="1100">
              <a:latin typeface="MS Mincho"/>
              <a:cs typeface="MS Mincho"/>
            </a:endParaRPr>
          </a:p>
          <a:p>
            <a:pPr marL="12700">
              <a:lnSpc>
                <a:spcPct val="100000"/>
              </a:lnSpc>
              <a:spcBef>
                <a:spcPts val="335"/>
              </a:spcBef>
              <a:tabLst>
                <a:tab pos="2807970" algn="l"/>
                <a:tab pos="3225165" algn="l"/>
              </a:tabLst>
            </a:pPr>
            <a:r>
              <a:rPr dirty="0" sz="1100">
                <a:latin typeface="MS Mincho"/>
                <a:cs typeface="MS Mincho"/>
              </a:rPr>
              <a:t>次のレ</a:t>
            </a:r>
            <a:r>
              <a:rPr dirty="0" sz="1100" spc="-15">
                <a:latin typeface="MS Mincho"/>
                <a:cs typeface="MS Mincho"/>
              </a:rPr>
              <a:t>セ</a:t>
            </a:r>
            <a:r>
              <a:rPr dirty="0" sz="1100">
                <a:latin typeface="MS Mincho"/>
                <a:cs typeface="MS Mincho"/>
              </a:rPr>
              <a:t>プト</a:t>
            </a:r>
            <a:r>
              <a:rPr dirty="0" sz="1100" spc="-15">
                <a:latin typeface="MS Mincho"/>
                <a:cs typeface="MS Mincho"/>
              </a:rPr>
              <a:t>の</a:t>
            </a:r>
            <a:r>
              <a:rPr dirty="0" sz="1100">
                <a:latin typeface="MS Mincho"/>
                <a:cs typeface="MS Mincho"/>
              </a:rPr>
              <a:t>「詳</a:t>
            </a:r>
            <a:r>
              <a:rPr dirty="0" sz="1100" spc="-15">
                <a:latin typeface="MS Mincho"/>
                <a:cs typeface="MS Mincho"/>
              </a:rPr>
              <a:t>細」</a:t>
            </a:r>
            <a:r>
              <a:rPr dirty="0" sz="1100">
                <a:latin typeface="MS Mincho"/>
                <a:cs typeface="MS Mincho"/>
              </a:rPr>
              <a:t>画面で</a:t>
            </a:r>
            <a:r>
              <a:rPr dirty="0" sz="1100" spc="-15">
                <a:latin typeface="MS Mincho"/>
                <a:cs typeface="MS Mincho"/>
              </a:rPr>
              <a:t>す</a:t>
            </a:r>
            <a:r>
              <a:rPr dirty="0" sz="1100">
                <a:latin typeface="MS Mincho"/>
                <a:cs typeface="MS Mincho"/>
              </a:rPr>
              <a:t>。「</a:t>
            </a:r>
            <a:r>
              <a:rPr dirty="0" sz="1100" spc="-10">
                <a:solidFill>
                  <a:srgbClr val="00AF50"/>
                </a:solidFill>
                <a:latin typeface="MS Mincho"/>
                <a:cs typeface="MS Mincho"/>
              </a:rPr>
              <a:t>病</a:t>
            </a:r>
            <a:r>
              <a:rPr dirty="0" sz="1100" spc="-50">
                <a:solidFill>
                  <a:srgbClr val="00AF50"/>
                </a:solidFill>
                <a:latin typeface="MS Mincho"/>
                <a:cs typeface="MS Mincho"/>
              </a:rPr>
              <a:t>名</a:t>
            </a:r>
            <a:r>
              <a:rPr dirty="0" sz="1100">
                <a:solidFill>
                  <a:srgbClr val="00AF50"/>
                </a:solidFill>
                <a:latin typeface="MS Mincho"/>
                <a:cs typeface="MS Mincho"/>
              </a:rPr>
              <a:t>	</a:t>
            </a:r>
            <a:r>
              <a:rPr dirty="0" sz="1100" spc="-15">
                <a:latin typeface="MS Mincho"/>
                <a:cs typeface="MS Mincho"/>
              </a:rPr>
              <a:t>単</a:t>
            </a:r>
            <a:r>
              <a:rPr dirty="0" sz="1100" spc="-50">
                <a:latin typeface="MS Mincho"/>
                <a:cs typeface="MS Mincho"/>
              </a:rPr>
              <a:t>月</a:t>
            </a:r>
            <a:r>
              <a:rPr dirty="0" sz="1100">
                <a:latin typeface="MS Mincho"/>
                <a:cs typeface="MS Mincho"/>
              </a:rPr>
              <a:t>	ブロ</a:t>
            </a:r>
            <a:r>
              <a:rPr dirty="0" sz="1100" spc="-15">
                <a:latin typeface="MS Mincho"/>
                <a:cs typeface="MS Mincho"/>
              </a:rPr>
              <a:t>チ</a:t>
            </a:r>
            <a:r>
              <a:rPr dirty="0" sz="1100">
                <a:latin typeface="MS Mincho"/>
                <a:cs typeface="MS Mincho"/>
              </a:rPr>
              <a:t>ゾラ</a:t>
            </a:r>
            <a:r>
              <a:rPr dirty="0" sz="1100" spc="-15">
                <a:latin typeface="MS Mincho"/>
                <a:cs typeface="MS Mincho"/>
              </a:rPr>
              <a:t>ム</a:t>
            </a:r>
            <a:r>
              <a:rPr dirty="0" sz="1100">
                <a:latin typeface="MS Mincho"/>
                <a:cs typeface="MS Mincho"/>
              </a:rPr>
              <a:t>錠</a:t>
            </a:r>
            <a:r>
              <a:rPr dirty="0" sz="1100" spc="-10">
                <a:latin typeface="MS Mincho"/>
                <a:cs typeface="MS Mincho"/>
              </a:rPr>
              <a:t>０．２５ｍｇ</a:t>
            </a:r>
            <a:endParaRPr sz="1100">
              <a:latin typeface="MS Mincho"/>
              <a:cs typeface="MS Mincho"/>
            </a:endParaRPr>
          </a:p>
          <a:p>
            <a:pPr marL="12700" marR="5715">
              <a:lnSpc>
                <a:spcPts val="1660"/>
              </a:lnSpc>
              <a:spcBef>
                <a:spcPts val="95"/>
              </a:spcBef>
            </a:pPr>
            <a:r>
              <a:rPr dirty="0" sz="1100" spc="-20">
                <a:latin typeface="MS Mincho"/>
                <a:cs typeface="MS Mincho"/>
              </a:rPr>
              <a:t>「トーワ」の病名がありません」とメッセージが表示され、不合格に判定されています。</a:t>
            </a:r>
            <a:endParaRPr sz="1100">
              <a:latin typeface="MS Mincho"/>
              <a:cs typeface="MS Mincho"/>
            </a:endParaRPr>
          </a:p>
          <a:p>
            <a:pPr marL="12700">
              <a:lnSpc>
                <a:spcPct val="100000"/>
              </a:lnSpc>
              <a:spcBef>
                <a:spcPts val="210"/>
              </a:spcBef>
            </a:pPr>
            <a:r>
              <a:rPr dirty="0" sz="1100" spc="-5">
                <a:latin typeface="MS Mincho"/>
                <a:cs typeface="MS Mincho"/>
              </a:rPr>
              <a:t>確かに</a:t>
            </a:r>
            <a:r>
              <a:rPr dirty="0" sz="1100" spc="-10" b="1">
                <a:latin typeface="MS Mincho"/>
                <a:cs typeface="MS Mincho"/>
              </a:rPr>
              <a:t>ブロチゾラム錠０．２５ｍｇ「トーワ」</a:t>
            </a:r>
            <a:r>
              <a:rPr dirty="0" sz="1100" spc="-20">
                <a:latin typeface="MS Mincho"/>
                <a:cs typeface="MS Mincho"/>
              </a:rPr>
              <a:t>の適応病名はありませんが、都道府</a:t>
            </a:r>
            <a:endParaRPr sz="1100">
              <a:latin typeface="MS Mincho"/>
              <a:cs typeface="MS Mincho"/>
            </a:endParaRPr>
          </a:p>
          <a:p>
            <a:pPr marL="12700" marR="5080">
              <a:lnSpc>
                <a:spcPct val="124500"/>
              </a:lnSpc>
              <a:spcBef>
                <a:spcPts val="10"/>
              </a:spcBef>
            </a:pPr>
            <a:r>
              <a:rPr dirty="0" sz="1100" spc="-10">
                <a:latin typeface="MS Mincho"/>
                <a:cs typeface="MS Mincho"/>
              </a:rPr>
              <a:t>県によっては、</a:t>
            </a:r>
            <a:r>
              <a:rPr dirty="0" sz="1100" spc="-10" b="1">
                <a:latin typeface="MS Mincho"/>
                <a:cs typeface="MS Mincho"/>
              </a:rPr>
              <a:t>ブロチゾラム錠０．２５ｍｇ</a:t>
            </a:r>
            <a:r>
              <a:rPr dirty="0" sz="1100" spc="-20">
                <a:latin typeface="MS Mincho"/>
                <a:cs typeface="MS Mincho"/>
              </a:rPr>
              <a:t>のような睡眠薬は病名がなくても審査</a:t>
            </a:r>
            <a:r>
              <a:rPr dirty="0" sz="1100" spc="-15">
                <a:latin typeface="MS Mincho"/>
                <a:cs typeface="MS Mincho"/>
              </a:rPr>
              <a:t>を通してくれます。</a:t>
            </a:r>
            <a:endParaRPr sz="1100">
              <a:latin typeface="MS Mincho"/>
              <a:cs typeface="MS Mincho"/>
            </a:endParaRPr>
          </a:p>
        </p:txBody>
      </p:sp>
      <p:sp>
        <p:nvSpPr>
          <p:cNvPr id="8" name="object 8" descr=""/>
          <p:cNvSpPr txBox="1"/>
          <p:nvPr/>
        </p:nvSpPr>
        <p:spPr>
          <a:xfrm>
            <a:off x="1158951" y="6142456"/>
            <a:ext cx="5195570" cy="446405"/>
          </a:xfrm>
          <a:prstGeom prst="rect">
            <a:avLst/>
          </a:prstGeom>
        </p:spPr>
        <p:txBody>
          <a:bodyPr wrap="square" lIns="0" tIns="12065" rIns="0" bIns="0" rtlCol="0" vert="horz">
            <a:spAutoFit/>
          </a:bodyPr>
          <a:lstStyle/>
          <a:p>
            <a:pPr marL="12700" marR="5080">
              <a:lnSpc>
                <a:spcPct val="125499"/>
              </a:lnSpc>
              <a:spcBef>
                <a:spcPts val="95"/>
              </a:spcBef>
            </a:pPr>
            <a:r>
              <a:rPr dirty="0" sz="1100" spc="-10" b="1">
                <a:latin typeface="MS Mincho"/>
                <a:cs typeface="MS Mincho"/>
              </a:rPr>
              <a:t>ブロチゾラム錠０．２５ｍｇ「トーワ」</a:t>
            </a:r>
            <a:r>
              <a:rPr dirty="0" sz="1100" spc="-20">
                <a:latin typeface="MS Mincho"/>
                <a:cs typeface="MS Mincho"/>
              </a:rPr>
              <a:t>の行をダブルクリックして「適応症修正」</a:t>
            </a:r>
            <a:r>
              <a:rPr dirty="0" sz="1100" spc="-15">
                <a:latin typeface="MS Mincho"/>
                <a:cs typeface="MS Mincho"/>
              </a:rPr>
              <a:t>画面を開きます。審査対象は外来、入院ともに「</a:t>
            </a:r>
            <a:r>
              <a:rPr dirty="0" sz="1100" spc="-10">
                <a:latin typeface="Yu Mincho"/>
                <a:cs typeface="Yu Mincho"/>
              </a:rPr>
              <a:t>ON</a:t>
            </a:r>
            <a:r>
              <a:rPr dirty="0" sz="1100" spc="-15">
                <a:latin typeface="MS Mincho"/>
                <a:cs typeface="MS Mincho"/>
              </a:rPr>
              <a:t>」になっています。</a:t>
            </a:r>
            <a:endParaRPr sz="1100">
              <a:latin typeface="MS Mincho"/>
              <a:cs typeface="MS Mincho"/>
            </a:endParaRPr>
          </a:p>
        </p:txBody>
      </p:sp>
      <p:sp>
        <p:nvSpPr>
          <p:cNvPr id="9" name="object 9" descr=""/>
          <p:cNvSpPr/>
          <p:nvPr/>
        </p:nvSpPr>
        <p:spPr>
          <a:xfrm>
            <a:off x="4612385" y="8462009"/>
            <a:ext cx="626745" cy="429895"/>
          </a:xfrm>
          <a:custGeom>
            <a:avLst/>
            <a:gdLst/>
            <a:ahLst/>
            <a:cxnLst/>
            <a:rect l="l" t="t" r="r" b="b"/>
            <a:pathLst>
              <a:path w="626745" h="429895">
                <a:moveTo>
                  <a:pt x="0" y="71628"/>
                </a:moveTo>
                <a:lnTo>
                  <a:pt x="5637" y="43773"/>
                </a:lnTo>
                <a:lnTo>
                  <a:pt x="21002" y="21002"/>
                </a:lnTo>
                <a:lnTo>
                  <a:pt x="43773" y="5637"/>
                </a:lnTo>
                <a:lnTo>
                  <a:pt x="71627" y="0"/>
                </a:lnTo>
                <a:lnTo>
                  <a:pt x="554736" y="0"/>
                </a:lnTo>
                <a:lnTo>
                  <a:pt x="582590" y="5637"/>
                </a:lnTo>
                <a:lnTo>
                  <a:pt x="605361" y="21002"/>
                </a:lnTo>
                <a:lnTo>
                  <a:pt x="620726" y="43773"/>
                </a:lnTo>
                <a:lnTo>
                  <a:pt x="626363" y="71628"/>
                </a:lnTo>
                <a:lnTo>
                  <a:pt x="626363" y="358140"/>
                </a:lnTo>
                <a:lnTo>
                  <a:pt x="620726" y="385994"/>
                </a:lnTo>
                <a:lnTo>
                  <a:pt x="605361" y="408765"/>
                </a:lnTo>
                <a:lnTo>
                  <a:pt x="582590" y="424130"/>
                </a:lnTo>
                <a:lnTo>
                  <a:pt x="554736" y="429768"/>
                </a:lnTo>
                <a:lnTo>
                  <a:pt x="71627" y="429768"/>
                </a:lnTo>
                <a:lnTo>
                  <a:pt x="43773" y="424130"/>
                </a:lnTo>
                <a:lnTo>
                  <a:pt x="21002" y="408765"/>
                </a:lnTo>
                <a:lnTo>
                  <a:pt x="5637" y="385994"/>
                </a:lnTo>
                <a:lnTo>
                  <a:pt x="0" y="358140"/>
                </a:lnTo>
                <a:lnTo>
                  <a:pt x="0" y="71628"/>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1624583" y="6687311"/>
            <a:ext cx="4314444" cy="230124"/>
          </a:xfrm>
          <a:prstGeom prst="rect">
            <a:avLst/>
          </a:prstGeom>
        </p:spPr>
      </p:pic>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1382267"/>
            <a:ext cx="4320540" cy="3253739"/>
          </a:xfrm>
          <a:prstGeom prst="rect">
            <a:avLst/>
          </a:prstGeom>
        </p:spPr>
      </p:pic>
      <p:grpSp>
        <p:nvGrpSpPr>
          <p:cNvPr id="3" name="object 3" descr=""/>
          <p:cNvGrpSpPr/>
          <p:nvPr/>
        </p:nvGrpSpPr>
        <p:grpSpPr>
          <a:xfrm>
            <a:off x="1620011" y="5836919"/>
            <a:ext cx="4320540" cy="3255645"/>
            <a:chOff x="1620011" y="5836919"/>
            <a:chExt cx="4320540" cy="3255645"/>
          </a:xfrm>
        </p:grpSpPr>
        <p:pic>
          <p:nvPicPr>
            <p:cNvPr id="4" name="object 4" descr=""/>
            <p:cNvPicPr/>
            <p:nvPr/>
          </p:nvPicPr>
          <p:blipFill>
            <a:blip r:embed="rId3" cstate="print"/>
            <a:stretch>
              <a:fillRect/>
            </a:stretch>
          </p:blipFill>
          <p:spPr>
            <a:xfrm>
              <a:off x="1620011" y="5836919"/>
              <a:ext cx="4320540" cy="3255264"/>
            </a:xfrm>
            <a:prstGeom prst="rect">
              <a:avLst/>
            </a:prstGeom>
          </p:spPr>
        </p:pic>
        <p:sp>
          <p:nvSpPr>
            <p:cNvPr id="5" name="object 5" descr=""/>
            <p:cNvSpPr/>
            <p:nvPr/>
          </p:nvSpPr>
          <p:spPr>
            <a:xfrm>
              <a:off x="5574029" y="6592061"/>
              <a:ext cx="347980" cy="268605"/>
            </a:xfrm>
            <a:custGeom>
              <a:avLst/>
              <a:gdLst/>
              <a:ahLst/>
              <a:cxnLst/>
              <a:rect l="l" t="t" r="r" b="b"/>
              <a:pathLst>
                <a:path w="347979" h="268604">
                  <a:moveTo>
                    <a:pt x="0" y="44704"/>
                  </a:moveTo>
                  <a:lnTo>
                    <a:pt x="3520" y="27324"/>
                  </a:lnTo>
                  <a:lnTo>
                    <a:pt x="13112" y="13112"/>
                  </a:lnTo>
                  <a:lnTo>
                    <a:pt x="27324" y="3520"/>
                  </a:lnTo>
                  <a:lnTo>
                    <a:pt x="44704" y="0"/>
                  </a:lnTo>
                  <a:lnTo>
                    <a:pt x="302768" y="0"/>
                  </a:lnTo>
                  <a:lnTo>
                    <a:pt x="320147" y="3520"/>
                  </a:lnTo>
                  <a:lnTo>
                    <a:pt x="334359" y="13112"/>
                  </a:lnTo>
                  <a:lnTo>
                    <a:pt x="343951" y="27324"/>
                  </a:lnTo>
                  <a:lnTo>
                    <a:pt x="347472" y="44704"/>
                  </a:lnTo>
                  <a:lnTo>
                    <a:pt x="347472" y="223520"/>
                  </a:lnTo>
                  <a:lnTo>
                    <a:pt x="343951" y="240899"/>
                  </a:lnTo>
                  <a:lnTo>
                    <a:pt x="334359" y="255111"/>
                  </a:lnTo>
                  <a:lnTo>
                    <a:pt x="320147" y="264703"/>
                  </a:lnTo>
                  <a:lnTo>
                    <a:pt x="302768" y="268224"/>
                  </a:lnTo>
                  <a:lnTo>
                    <a:pt x="44704" y="268224"/>
                  </a:lnTo>
                  <a:lnTo>
                    <a:pt x="27324" y="264703"/>
                  </a:lnTo>
                  <a:lnTo>
                    <a:pt x="13112" y="255111"/>
                  </a:lnTo>
                  <a:lnTo>
                    <a:pt x="3520" y="240899"/>
                  </a:lnTo>
                  <a:lnTo>
                    <a:pt x="0" y="223520"/>
                  </a:lnTo>
                  <a:lnTo>
                    <a:pt x="0" y="44704"/>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5836919"/>
              <a:ext cx="4314444" cy="230124"/>
            </a:xfrm>
            <a:prstGeom prst="rect">
              <a:avLst/>
            </a:prstGeom>
          </p:spPr>
        </p:pic>
      </p:grpSp>
      <p:sp>
        <p:nvSpPr>
          <p:cNvPr id="7" name="object 7" descr=""/>
          <p:cNvSpPr txBox="1"/>
          <p:nvPr/>
        </p:nvSpPr>
        <p:spPr>
          <a:xfrm>
            <a:off x="1158951" y="1130045"/>
            <a:ext cx="3065145" cy="193675"/>
          </a:xfrm>
          <a:prstGeom prst="rect">
            <a:avLst/>
          </a:prstGeom>
        </p:spPr>
        <p:txBody>
          <a:bodyPr wrap="square" lIns="0" tIns="12700" rIns="0" bIns="0" rtlCol="0" vert="horz">
            <a:spAutoFit/>
          </a:bodyPr>
          <a:lstStyle/>
          <a:p>
            <a:pPr marL="12700">
              <a:lnSpc>
                <a:spcPct val="100000"/>
              </a:lnSpc>
              <a:spcBef>
                <a:spcPts val="100"/>
              </a:spcBef>
            </a:pPr>
            <a:r>
              <a:rPr dirty="0" sz="1100">
                <a:latin typeface="MS Mincho"/>
                <a:cs typeface="MS Mincho"/>
              </a:rPr>
              <a:t>審査対象を「</a:t>
            </a:r>
            <a:r>
              <a:rPr dirty="0" sz="1100" spc="-10">
                <a:latin typeface="Yu Mincho"/>
                <a:cs typeface="Yu Mincho"/>
              </a:rPr>
              <a:t>ON</a:t>
            </a:r>
            <a:r>
              <a:rPr dirty="0" sz="1100">
                <a:latin typeface="MS Mincho"/>
                <a:cs typeface="MS Mincho"/>
              </a:rPr>
              <a:t>」から「</a:t>
            </a:r>
            <a:r>
              <a:rPr dirty="0" sz="1100" spc="-10">
                <a:latin typeface="Yu Mincho"/>
                <a:cs typeface="Yu Mincho"/>
              </a:rPr>
              <a:t>OFF</a:t>
            </a:r>
            <a:r>
              <a:rPr dirty="0" sz="1100" spc="-15">
                <a:latin typeface="MS Mincho"/>
                <a:cs typeface="MS Mincho"/>
              </a:rPr>
              <a:t>」に変更します。</a:t>
            </a:r>
            <a:endParaRPr sz="1100">
              <a:latin typeface="MS Mincho"/>
              <a:cs typeface="MS Mincho"/>
            </a:endParaRPr>
          </a:p>
        </p:txBody>
      </p:sp>
      <p:sp>
        <p:nvSpPr>
          <p:cNvPr id="8" name="object 8" descr=""/>
          <p:cNvSpPr txBox="1"/>
          <p:nvPr/>
        </p:nvSpPr>
        <p:spPr>
          <a:xfrm>
            <a:off x="1158951" y="4712944"/>
            <a:ext cx="5227320" cy="1074420"/>
          </a:xfrm>
          <a:prstGeom prst="rect">
            <a:avLst/>
          </a:prstGeom>
        </p:spPr>
        <p:txBody>
          <a:bodyPr wrap="square" lIns="0" tIns="12065" rIns="0" bIns="0" rtlCol="0" vert="horz">
            <a:spAutoFit/>
          </a:bodyPr>
          <a:lstStyle/>
          <a:p>
            <a:pPr marL="12700" marR="36830">
              <a:lnSpc>
                <a:spcPct val="125499"/>
              </a:lnSpc>
              <a:spcBef>
                <a:spcPts val="95"/>
              </a:spcBef>
            </a:pPr>
            <a:r>
              <a:rPr dirty="0" sz="1100" spc="-10">
                <a:latin typeface="MS Mincho"/>
                <a:cs typeface="MS Mincho"/>
              </a:rPr>
              <a:t>これにより、</a:t>
            </a:r>
            <a:r>
              <a:rPr dirty="0" sz="1100" spc="-10" b="1">
                <a:latin typeface="MS Mincho"/>
                <a:cs typeface="MS Mincho"/>
              </a:rPr>
              <a:t>ブロチゾラム錠０．２５ｍｇ</a:t>
            </a:r>
            <a:r>
              <a:rPr dirty="0" sz="1100" spc="-15" b="1">
                <a:latin typeface="MS Mincho"/>
                <a:cs typeface="MS Mincho"/>
              </a:rPr>
              <a:t>「トーワ」</a:t>
            </a:r>
            <a:r>
              <a:rPr dirty="0" sz="1100" spc="-20">
                <a:latin typeface="MS Mincho"/>
                <a:cs typeface="MS Mincho"/>
              </a:rPr>
              <a:t>は審査対象外となり、病名がなくても「合格」と判定されるようになります。</a:t>
            </a:r>
            <a:endParaRPr sz="1100">
              <a:latin typeface="MS Mincho"/>
              <a:cs typeface="MS Mincho"/>
            </a:endParaRPr>
          </a:p>
          <a:p>
            <a:pPr>
              <a:lnSpc>
                <a:spcPct val="100000"/>
              </a:lnSpc>
              <a:spcBef>
                <a:spcPts val="229"/>
              </a:spcBef>
            </a:pPr>
            <a:endParaRPr sz="1100">
              <a:latin typeface="MS Mincho"/>
              <a:cs typeface="MS Mincho"/>
            </a:endParaRPr>
          </a:p>
          <a:p>
            <a:pPr marL="12700" marR="5080">
              <a:lnSpc>
                <a:spcPct val="124500"/>
              </a:lnSpc>
              <a:tabLst>
                <a:tab pos="2973705" algn="l"/>
              </a:tabLst>
            </a:pPr>
            <a:r>
              <a:rPr dirty="0" sz="1100">
                <a:latin typeface="MS Mincho"/>
                <a:cs typeface="MS Mincho"/>
              </a:rPr>
              <a:t>[閉じる</a:t>
            </a:r>
            <a:r>
              <a:rPr dirty="0" sz="1100">
                <a:latin typeface="Yu Mincho"/>
                <a:cs typeface="Yu Mincho"/>
              </a:rPr>
              <a:t>]</a:t>
            </a:r>
            <a:r>
              <a:rPr dirty="0" sz="1100" spc="-20">
                <a:latin typeface="Yu Mincho"/>
                <a:cs typeface="Yu Mincho"/>
              </a:rPr>
              <a:t> </a:t>
            </a:r>
            <a:r>
              <a:rPr dirty="0" sz="1100">
                <a:latin typeface="MS Mincho"/>
                <a:cs typeface="MS Mincho"/>
              </a:rPr>
              <a:t>で画面を閉じ、「詳細」</a:t>
            </a:r>
            <a:r>
              <a:rPr dirty="0" sz="1100" spc="-15">
                <a:latin typeface="MS Mincho"/>
                <a:cs typeface="MS Mincho"/>
              </a:rPr>
              <a:t>画</a:t>
            </a:r>
            <a:r>
              <a:rPr dirty="0" sz="1100">
                <a:latin typeface="MS Mincho"/>
                <a:cs typeface="MS Mincho"/>
              </a:rPr>
              <a:t>面</a:t>
            </a:r>
            <a:r>
              <a:rPr dirty="0" sz="1100" spc="-50">
                <a:latin typeface="MS Mincho"/>
                <a:cs typeface="MS Mincho"/>
              </a:rPr>
              <a:t>の</a:t>
            </a:r>
            <a:r>
              <a:rPr dirty="0" sz="1100">
                <a:latin typeface="MS Mincho"/>
                <a:cs typeface="MS Mincho"/>
              </a:rPr>
              <a:t>	をクリックして次の</a:t>
            </a:r>
            <a:r>
              <a:rPr dirty="0" sz="1100" spc="-15">
                <a:latin typeface="MS Mincho"/>
                <a:cs typeface="MS Mincho"/>
              </a:rPr>
              <a:t>レ</a:t>
            </a:r>
            <a:r>
              <a:rPr dirty="0" sz="1100">
                <a:latin typeface="MS Mincho"/>
                <a:cs typeface="MS Mincho"/>
              </a:rPr>
              <a:t>セプ</a:t>
            </a:r>
            <a:r>
              <a:rPr dirty="0" sz="1100" spc="-15">
                <a:latin typeface="MS Mincho"/>
                <a:cs typeface="MS Mincho"/>
              </a:rPr>
              <a:t>ト</a:t>
            </a:r>
            <a:r>
              <a:rPr dirty="0" sz="1100">
                <a:latin typeface="MS Mincho"/>
                <a:cs typeface="MS Mincho"/>
              </a:rPr>
              <a:t>へ移</a:t>
            </a:r>
            <a:r>
              <a:rPr dirty="0" sz="1100" spc="-50">
                <a:latin typeface="MS Mincho"/>
                <a:cs typeface="MS Mincho"/>
              </a:rPr>
              <a:t>動</a:t>
            </a:r>
            <a:r>
              <a:rPr dirty="0" sz="1100">
                <a:latin typeface="MS Mincho"/>
                <a:cs typeface="MS Mincho"/>
              </a:rPr>
              <a:t>します</a:t>
            </a:r>
            <a:r>
              <a:rPr dirty="0" sz="1100" spc="-50">
                <a:latin typeface="MS Mincho"/>
                <a:cs typeface="MS Mincho"/>
              </a:rPr>
              <a:t>。</a:t>
            </a:r>
            <a:endParaRPr sz="1100">
              <a:latin typeface="MS Mincho"/>
              <a:cs typeface="MS Mincho"/>
            </a:endParaRPr>
          </a:p>
        </p:txBody>
      </p:sp>
      <p:sp>
        <p:nvSpPr>
          <p:cNvPr id="9" name="object 9" descr=""/>
          <p:cNvSpPr txBox="1"/>
          <p:nvPr/>
        </p:nvSpPr>
        <p:spPr>
          <a:xfrm>
            <a:off x="1158951" y="9147708"/>
            <a:ext cx="5195570" cy="655955"/>
          </a:xfrm>
          <a:prstGeom prst="rect">
            <a:avLst/>
          </a:prstGeom>
        </p:spPr>
        <p:txBody>
          <a:bodyPr wrap="square" lIns="0" tIns="13335" rIns="0" bIns="0" rtlCol="0" vert="horz">
            <a:spAutoFit/>
          </a:bodyPr>
          <a:lstStyle/>
          <a:p>
            <a:pPr algn="just" marL="12700" marR="5080">
              <a:lnSpc>
                <a:spcPct val="125099"/>
              </a:lnSpc>
              <a:spcBef>
                <a:spcPts val="105"/>
              </a:spcBef>
            </a:pPr>
            <a:r>
              <a:rPr dirty="0" sz="1100" spc="-20">
                <a:latin typeface="MS Mincho"/>
                <a:cs typeface="MS Mincho"/>
              </a:rPr>
              <a:t>自動再点検が実行されるので、少し時間がかかります。自動再点検により、残りの</a:t>
            </a:r>
            <a:r>
              <a:rPr dirty="0" sz="1100" spc="-15">
                <a:latin typeface="MS Mincho"/>
                <a:cs typeface="MS Mincho"/>
              </a:rPr>
              <a:t>不合格レセプトに</a:t>
            </a:r>
            <a:r>
              <a:rPr dirty="0" sz="1100" spc="-10" b="1">
                <a:latin typeface="MS Mincho"/>
                <a:cs typeface="MS Mincho"/>
              </a:rPr>
              <a:t>ブロチゾラム錠０．２５ｍｇ「トーワ」</a:t>
            </a:r>
            <a:r>
              <a:rPr dirty="0" sz="1100" spc="-20">
                <a:latin typeface="MS Mincho"/>
                <a:cs typeface="MS Mincho"/>
              </a:rPr>
              <a:t>が含まれていれば、不合格が合格の判定に変わります。</a:t>
            </a:r>
            <a:endParaRPr sz="1100">
              <a:latin typeface="MS Mincho"/>
              <a:cs typeface="MS Mincho"/>
            </a:endParaRPr>
          </a:p>
        </p:txBody>
      </p:sp>
      <p:grpSp>
        <p:nvGrpSpPr>
          <p:cNvPr id="10" name="object 10" descr=""/>
          <p:cNvGrpSpPr/>
          <p:nvPr/>
        </p:nvGrpSpPr>
        <p:grpSpPr>
          <a:xfrm>
            <a:off x="4622672" y="3050285"/>
            <a:ext cx="612140" cy="502284"/>
            <a:chOff x="4622672" y="3050285"/>
            <a:chExt cx="612140" cy="502284"/>
          </a:xfrm>
        </p:grpSpPr>
        <p:sp>
          <p:nvSpPr>
            <p:cNvPr id="11" name="object 11" descr=""/>
            <p:cNvSpPr/>
            <p:nvPr/>
          </p:nvSpPr>
          <p:spPr>
            <a:xfrm>
              <a:off x="4632197" y="3201161"/>
              <a:ext cx="593090" cy="341630"/>
            </a:xfrm>
            <a:custGeom>
              <a:avLst/>
              <a:gdLst/>
              <a:ahLst/>
              <a:cxnLst/>
              <a:rect l="l" t="t" r="r" b="b"/>
              <a:pathLst>
                <a:path w="593089" h="341629">
                  <a:moveTo>
                    <a:pt x="0" y="56896"/>
                  </a:moveTo>
                  <a:lnTo>
                    <a:pt x="4478" y="34772"/>
                  </a:lnTo>
                  <a:lnTo>
                    <a:pt x="16684" y="16684"/>
                  </a:lnTo>
                  <a:lnTo>
                    <a:pt x="34772" y="4478"/>
                  </a:lnTo>
                  <a:lnTo>
                    <a:pt x="56896" y="0"/>
                  </a:lnTo>
                  <a:lnTo>
                    <a:pt x="535939" y="0"/>
                  </a:lnTo>
                  <a:lnTo>
                    <a:pt x="558063" y="4478"/>
                  </a:lnTo>
                  <a:lnTo>
                    <a:pt x="576151" y="16684"/>
                  </a:lnTo>
                  <a:lnTo>
                    <a:pt x="588357" y="34772"/>
                  </a:lnTo>
                  <a:lnTo>
                    <a:pt x="592836" y="56896"/>
                  </a:lnTo>
                  <a:lnTo>
                    <a:pt x="592836" y="284479"/>
                  </a:lnTo>
                  <a:lnTo>
                    <a:pt x="588357" y="306603"/>
                  </a:lnTo>
                  <a:lnTo>
                    <a:pt x="576151" y="324691"/>
                  </a:lnTo>
                  <a:lnTo>
                    <a:pt x="558063" y="336897"/>
                  </a:lnTo>
                  <a:lnTo>
                    <a:pt x="535939" y="341375"/>
                  </a:lnTo>
                  <a:lnTo>
                    <a:pt x="56896" y="341375"/>
                  </a:lnTo>
                  <a:lnTo>
                    <a:pt x="34772" y="336897"/>
                  </a:lnTo>
                  <a:lnTo>
                    <a:pt x="16684" y="324691"/>
                  </a:lnTo>
                  <a:lnTo>
                    <a:pt x="4478" y="306603"/>
                  </a:lnTo>
                  <a:lnTo>
                    <a:pt x="0" y="284479"/>
                  </a:lnTo>
                  <a:lnTo>
                    <a:pt x="0" y="56896"/>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5" cstate="print"/>
            <a:stretch>
              <a:fillRect/>
            </a:stretch>
          </p:blipFill>
          <p:spPr>
            <a:xfrm>
              <a:off x="4857749" y="3050285"/>
              <a:ext cx="76200" cy="248157"/>
            </a:xfrm>
            <a:prstGeom prst="rect">
              <a:avLst/>
            </a:prstGeom>
          </p:spPr>
        </p:pic>
      </p:grpSp>
      <p:pic>
        <p:nvPicPr>
          <p:cNvPr id="13" name="object 13" descr=""/>
          <p:cNvPicPr/>
          <p:nvPr/>
        </p:nvPicPr>
        <p:blipFill>
          <a:blip r:embed="rId6" cstate="print"/>
          <a:stretch>
            <a:fillRect/>
          </a:stretch>
        </p:blipFill>
        <p:spPr>
          <a:xfrm>
            <a:off x="3765454" y="5377648"/>
            <a:ext cx="327640" cy="239853"/>
          </a:xfrm>
          <a:prstGeom prst="rect">
            <a:avLst/>
          </a:prstGeom>
        </p:spPr>
      </p:pic>
      <p:pic>
        <p:nvPicPr>
          <p:cNvPr id="14" name="object 14" descr=""/>
          <p:cNvPicPr/>
          <p:nvPr/>
        </p:nvPicPr>
        <p:blipFill>
          <a:blip r:embed="rId4" cstate="print"/>
          <a:stretch>
            <a:fillRect/>
          </a:stretch>
        </p:blipFill>
        <p:spPr>
          <a:xfrm>
            <a:off x="1624583" y="1367027"/>
            <a:ext cx="4314444" cy="228600"/>
          </a:xfrm>
          <a:prstGeom prst="rect">
            <a:avLst/>
          </a:prstGeom>
        </p:spPr>
      </p:pic>
      <p:sp>
        <p:nvSpPr>
          <p:cNvPr id="15" name="object 15"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2319527"/>
            <a:ext cx="4320540" cy="3255645"/>
            <a:chOff x="1620011" y="2319527"/>
            <a:chExt cx="4320540" cy="3255645"/>
          </a:xfrm>
        </p:grpSpPr>
        <p:pic>
          <p:nvPicPr>
            <p:cNvPr id="3" name="object 3" descr=""/>
            <p:cNvPicPr/>
            <p:nvPr/>
          </p:nvPicPr>
          <p:blipFill>
            <a:blip r:embed="rId2" cstate="print"/>
            <a:stretch>
              <a:fillRect/>
            </a:stretch>
          </p:blipFill>
          <p:spPr>
            <a:xfrm>
              <a:off x="1620011" y="2319527"/>
              <a:ext cx="4320540" cy="3255264"/>
            </a:xfrm>
            <a:prstGeom prst="rect">
              <a:avLst/>
            </a:prstGeom>
          </p:spPr>
        </p:pic>
        <p:pic>
          <p:nvPicPr>
            <p:cNvPr id="4" name="object 4" descr=""/>
            <p:cNvPicPr/>
            <p:nvPr/>
          </p:nvPicPr>
          <p:blipFill>
            <a:blip r:embed="rId3" cstate="print"/>
            <a:stretch>
              <a:fillRect/>
            </a:stretch>
          </p:blipFill>
          <p:spPr>
            <a:xfrm>
              <a:off x="1624583" y="2319527"/>
              <a:ext cx="4315968" cy="230124"/>
            </a:xfrm>
            <a:prstGeom prst="rect">
              <a:avLst/>
            </a:prstGeom>
          </p:spPr>
        </p:pic>
      </p:grpSp>
      <p:sp>
        <p:nvSpPr>
          <p:cNvPr id="5" name="object 5" descr=""/>
          <p:cNvSpPr txBox="1"/>
          <p:nvPr/>
        </p:nvSpPr>
        <p:spPr>
          <a:xfrm>
            <a:off x="1158951" y="1087983"/>
            <a:ext cx="5195570" cy="1074420"/>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３．精密点検ルールの適用変更</a:t>
            </a:r>
            <a:endParaRPr sz="1100">
              <a:latin typeface="MS Mincho"/>
              <a:cs typeface="MS Mincho"/>
            </a:endParaRPr>
          </a:p>
          <a:p>
            <a:pPr marL="12700">
              <a:lnSpc>
                <a:spcPct val="100000"/>
              </a:lnSpc>
              <a:spcBef>
                <a:spcPts val="335"/>
              </a:spcBef>
            </a:pPr>
            <a:r>
              <a:rPr dirty="0" sz="1100" spc="-10" b="1">
                <a:latin typeface="MS Mincho"/>
                <a:cs typeface="MS Mincho"/>
              </a:rPr>
              <a:t>セレコックス錠１００ｍｇ</a:t>
            </a:r>
            <a:r>
              <a:rPr dirty="0" sz="1100" spc="-20">
                <a:latin typeface="MS Mincho"/>
                <a:cs typeface="MS Mincho"/>
              </a:rPr>
              <a:t>が不合格になっています。</a:t>
            </a:r>
            <a:endParaRPr sz="1100">
              <a:latin typeface="MS Mincho"/>
              <a:cs typeface="MS Mincho"/>
            </a:endParaRPr>
          </a:p>
          <a:p>
            <a:pPr marL="12700">
              <a:lnSpc>
                <a:spcPct val="100000"/>
              </a:lnSpc>
              <a:spcBef>
                <a:spcPts val="325"/>
              </a:spcBef>
              <a:tabLst>
                <a:tab pos="1689100" algn="l"/>
              </a:tabLst>
            </a:pPr>
            <a:r>
              <a:rPr dirty="0" sz="1100">
                <a:latin typeface="MS Mincho"/>
                <a:cs typeface="MS Mincho"/>
              </a:rPr>
              <a:t>点検メ</a:t>
            </a:r>
            <a:r>
              <a:rPr dirty="0" sz="1100" spc="-15">
                <a:latin typeface="MS Mincho"/>
                <a:cs typeface="MS Mincho"/>
              </a:rPr>
              <a:t>ッ</a:t>
            </a:r>
            <a:r>
              <a:rPr dirty="0" sz="1100">
                <a:latin typeface="MS Mincho"/>
                <a:cs typeface="MS Mincho"/>
              </a:rPr>
              <a:t>セー</a:t>
            </a:r>
            <a:r>
              <a:rPr dirty="0" sz="1100" spc="-15">
                <a:latin typeface="MS Mincho"/>
                <a:cs typeface="MS Mincho"/>
              </a:rPr>
              <a:t>ジ</a:t>
            </a:r>
            <a:r>
              <a:rPr dirty="0" sz="1100">
                <a:latin typeface="MS Mincho"/>
                <a:cs typeface="MS Mincho"/>
              </a:rPr>
              <a:t>は「</a:t>
            </a:r>
            <a:r>
              <a:rPr dirty="0" sz="1100" spc="-15">
                <a:solidFill>
                  <a:srgbClr val="004DFF"/>
                </a:solidFill>
                <a:latin typeface="MS Mincho"/>
                <a:cs typeface="MS Mincho"/>
              </a:rPr>
              <a:t>精</a:t>
            </a:r>
            <a:r>
              <a:rPr dirty="0" sz="1100" spc="-50">
                <a:solidFill>
                  <a:srgbClr val="004DFF"/>
                </a:solidFill>
                <a:latin typeface="MS Mincho"/>
                <a:cs typeface="MS Mincho"/>
              </a:rPr>
              <a:t>密</a:t>
            </a:r>
            <a:r>
              <a:rPr dirty="0" sz="1100">
                <a:solidFill>
                  <a:srgbClr val="004DFF"/>
                </a:solidFill>
                <a:latin typeface="MS Mincho"/>
                <a:cs typeface="MS Mincho"/>
              </a:rPr>
              <a:t>	</a:t>
            </a:r>
            <a:r>
              <a:rPr dirty="0" sz="1100">
                <a:latin typeface="MS Mincho"/>
                <a:cs typeface="MS Mincho"/>
              </a:rPr>
              <a:t>単月</a:t>
            </a:r>
            <a:r>
              <a:rPr dirty="0" sz="1100" spc="-15">
                <a:latin typeface="MS Mincho"/>
                <a:cs typeface="MS Mincho"/>
              </a:rPr>
              <a:t>」</a:t>
            </a:r>
            <a:r>
              <a:rPr dirty="0" sz="1100">
                <a:latin typeface="MS Mincho"/>
                <a:cs typeface="MS Mincho"/>
              </a:rPr>
              <a:t>とな</a:t>
            </a:r>
            <a:r>
              <a:rPr dirty="0" sz="1100" spc="-15">
                <a:latin typeface="MS Mincho"/>
                <a:cs typeface="MS Mincho"/>
              </a:rPr>
              <a:t>っ</a:t>
            </a:r>
            <a:r>
              <a:rPr dirty="0" sz="1100">
                <a:latin typeface="MS Mincho"/>
                <a:cs typeface="MS Mincho"/>
              </a:rPr>
              <a:t>てい</a:t>
            </a:r>
            <a:r>
              <a:rPr dirty="0" sz="1100" spc="-15">
                <a:latin typeface="MS Mincho"/>
                <a:cs typeface="MS Mincho"/>
              </a:rPr>
              <a:t>ます</a:t>
            </a:r>
            <a:r>
              <a:rPr dirty="0" sz="1100">
                <a:latin typeface="MS Mincho"/>
                <a:cs typeface="MS Mincho"/>
              </a:rPr>
              <a:t>。</a:t>
            </a:r>
            <a:r>
              <a:rPr dirty="0" sz="1100">
                <a:solidFill>
                  <a:srgbClr val="004DFF"/>
                </a:solidFill>
                <a:latin typeface="MS Mincho"/>
                <a:cs typeface="MS Mincho"/>
              </a:rPr>
              <a:t>精密</a:t>
            </a:r>
            <a:r>
              <a:rPr dirty="0" sz="1100" spc="-15">
                <a:latin typeface="MS Mincho"/>
                <a:cs typeface="MS Mincho"/>
              </a:rPr>
              <a:t>と</a:t>
            </a:r>
            <a:r>
              <a:rPr dirty="0" sz="1100">
                <a:latin typeface="MS Mincho"/>
                <a:cs typeface="MS Mincho"/>
              </a:rPr>
              <a:t>は精</a:t>
            </a:r>
            <a:r>
              <a:rPr dirty="0" sz="1100" spc="-15">
                <a:latin typeface="MS Mincho"/>
                <a:cs typeface="MS Mincho"/>
              </a:rPr>
              <a:t>密</a:t>
            </a:r>
            <a:r>
              <a:rPr dirty="0" sz="1100">
                <a:latin typeface="MS Mincho"/>
                <a:cs typeface="MS Mincho"/>
              </a:rPr>
              <a:t>点検</a:t>
            </a:r>
            <a:r>
              <a:rPr dirty="0" sz="1100" spc="-15">
                <a:latin typeface="MS Mincho"/>
                <a:cs typeface="MS Mincho"/>
              </a:rPr>
              <a:t>によ</a:t>
            </a:r>
            <a:r>
              <a:rPr dirty="0" sz="1100">
                <a:latin typeface="MS Mincho"/>
                <a:cs typeface="MS Mincho"/>
              </a:rPr>
              <a:t>る不合</a:t>
            </a:r>
            <a:r>
              <a:rPr dirty="0" sz="1100" spc="-50">
                <a:latin typeface="MS Mincho"/>
                <a:cs typeface="MS Mincho"/>
              </a:rPr>
              <a:t>格</a:t>
            </a:r>
            <a:endParaRPr sz="1100">
              <a:latin typeface="MS Mincho"/>
              <a:cs typeface="MS Mincho"/>
            </a:endParaRPr>
          </a:p>
          <a:p>
            <a:pPr marL="12700" marR="145415">
              <a:lnSpc>
                <a:spcPct val="124500"/>
              </a:lnSpc>
              <a:spcBef>
                <a:spcPts val="10"/>
              </a:spcBef>
            </a:pPr>
            <a:r>
              <a:rPr dirty="0" sz="1100" spc="-20">
                <a:latin typeface="MS Mincho"/>
                <a:cs typeface="MS Mincho"/>
              </a:rPr>
              <a:t>の意味です。メッセージの内容は「アスピリン喘息の既往、消化性潰瘍、重篤な肝・腎障害、重篤な心機能不全等に禁忌ではないでしょうか」です。</a:t>
            </a:r>
            <a:endParaRPr sz="1100">
              <a:latin typeface="MS Mincho"/>
              <a:cs typeface="MS Mincho"/>
            </a:endParaRPr>
          </a:p>
        </p:txBody>
      </p:sp>
      <p:sp>
        <p:nvSpPr>
          <p:cNvPr id="6" name="object 6" descr=""/>
          <p:cNvSpPr txBox="1"/>
          <p:nvPr/>
        </p:nvSpPr>
        <p:spPr>
          <a:xfrm>
            <a:off x="1158951" y="5806287"/>
            <a:ext cx="5195570" cy="655320"/>
          </a:xfrm>
          <a:prstGeom prst="rect">
            <a:avLst/>
          </a:prstGeom>
        </p:spPr>
        <p:txBody>
          <a:bodyPr wrap="square" lIns="0" tIns="13335" rIns="0" bIns="0" rtlCol="0" vert="horz">
            <a:spAutoFit/>
          </a:bodyPr>
          <a:lstStyle/>
          <a:p>
            <a:pPr marL="12700" marR="5080">
              <a:lnSpc>
                <a:spcPct val="125000"/>
              </a:lnSpc>
              <a:spcBef>
                <a:spcPts val="105"/>
              </a:spcBef>
            </a:pPr>
            <a:r>
              <a:rPr dirty="0" sz="1100" spc="-15">
                <a:latin typeface="MS Mincho"/>
                <a:cs typeface="MS Mincho"/>
              </a:rPr>
              <a:t>確かに添付文書によれば、</a:t>
            </a:r>
            <a:r>
              <a:rPr dirty="0" sz="1100" spc="-10" b="1">
                <a:latin typeface="MS Mincho"/>
                <a:cs typeface="MS Mincho"/>
              </a:rPr>
              <a:t>セレコックス錠１００ｍｇ</a:t>
            </a:r>
            <a:r>
              <a:rPr dirty="0" sz="1100" spc="-20">
                <a:latin typeface="MS Mincho"/>
                <a:cs typeface="MS Mincho"/>
              </a:rPr>
              <a:t>は「重篤な心機能不全のある患者」には禁忌となっています。このレセプトでは「心臓性浮腫」があるので、</a:t>
            </a:r>
            <a:r>
              <a:rPr dirty="0" sz="1100" spc="-50">
                <a:latin typeface="MS Mincho"/>
                <a:cs typeface="MS Mincho"/>
              </a:rPr>
              <a:t> </a:t>
            </a:r>
            <a:r>
              <a:rPr dirty="0" sz="1100" spc="-40">
                <a:latin typeface="MS Mincho"/>
                <a:cs typeface="MS Mincho"/>
              </a:rPr>
              <a:t>チェックアイＤＸ は禁忌と判断しました。</a:t>
            </a:r>
            <a:endParaRPr sz="1100">
              <a:latin typeface="MS Mincho"/>
              <a:cs typeface="MS Mincho"/>
            </a:endParaRPr>
          </a:p>
        </p:txBody>
      </p:sp>
      <p:grpSp>
        <p:nvGrpSpPr>
          <p:cNvPr id="7" name="object 7" descr=""/>
          <p:cNvGrpSpPr/>
          <p:nvPr/>
        </p:nvGrpSpPr>
        <p:grpSpPr>
          <a:xfrm>
            <a:off x="1642872" y="6554747"/>
            <a:ext cx="4284345" cy="2910840"/>
            <a:chOff x="1642872" y="6554747"/>
            <a:chExt cx="4284345" cy="2910840"/>
          </a:xfrm>
        </p:grpSpPr>
        <p:pic>
          <p:nvPicPr>
            <p:cNvPr id="8" name="object 8" descr=""/>
            <p:cNvPicPr/>
            <p:nvPr/>
          </p:nvPicPr>
          <p:blipFill>
            <a:blip r:embed="rId4" cstate="print"/>
            <a:stretch>
              <a:fillRect/>
            </a:stretch>
          </p:blipFill>
          <p:spPr>
            <a:xfrm>
              <a:off x="1642872" y="6554747"/>
              <a:ext cx="4283964" cy="2910802"/>
            </a:xfrm>
            <a:prstGeom prst="rect">
              <a:avLst/>
            </a:prstGeom>
          </p:spPr>
        </p:pic>
        <p:sp>
          <p:nvSpPr>
            <p:cNvPr id="9" name="object 9" descr=""/>
            <p:cNvSpPr/>
            <p:nvPr/>
          </p:nvSpPr>
          <p:spPr>
            <a:xfrm>
              <a:off x="1823466" y="8693657"/>
              <a:ext cx="968375" cy="0"/>
            </a:xfrm>
            <a:custGeom>
              <a:avLst/>
              <a:gdLst/>
              <a:ahLst/>
              <a:cxnLst/>
              <a:rect l="l" t="t" r="r" b="b"/>
              <a:pathLst>
                <a:path w="968375" h="0">
                  <a:moveTo>
                    <a:pt x="0" y="0"/>
                  </a:moveTo>
                  <a:lnTo>
                    <a:pt x="968247" y="0"/>
                  </a:lnTo>
                </a:path>
              </a:pathLst>
            </a:custGeom>
            <a:ln w="19050">
              <a:solidFill>
                <a:srgbClr val="FF0000"/>
              </a:solidFill>
            </a:ln>
          </p:spPr>
          <p:txBody>
            <a:bodyPr wrap="square" lIns="0" tIns="0" rIns="0" bIns="0" rtlCol="0"/>
            <a:lstStyle/>
            <a:p/>
          </p:txBody>
        </p:sp>
      </p:grpSp>
      <p:sp>
        <p:nvSpPr>
          <p:cNvPr id="10" name="object 1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295399"/>
            <a:ext cx="5400040" cy="251460"/>
          </a:xfrm>
          <a:prstGeom prst="rect">
            <a:avLst/>
          </a:prstGeom>
          <a:solidFill>
            <a:srgbClr val="99CCFF"/>
          </a:solidFill>
        </p:spPr>
        <p:txBody>
          <a:bodyPr wrap="square" lIns="0" tIns="24130" rIns="0" bIns="0" rtlCol="0" vert="horz">
            <a:spAutoFit/>
          </a:bodyPr>
          <a:lstStyle/>
          <a:p>
            <a:pPr marL="90805">
              <a:lnSpc>
                <a:spcPct val="100000"/>
              </a:lnSpc>
              <a:spcBef>
                <a:spcPts val="190"/>
              </a:spcBef>
            </a:pPr>
            <a:r>
              <a:rPr dirty="0" sz="1400" spc="-15">
                <a:solidFill>
                  <a:srgbClr val="001F5F"/>
                </a:solidFill>
                <a:latin typeface="MS Gothic"/>
                <a:cs typeface="MS Gothic"/>
              </a:rPr>
              <a:t>レセプトの準備</a:t>
            </a:r>
            <a:endParaRPr sz="1400">
              <a:latin typeface="MS Gothic"/>
              <a:cs typeface="MS Gothic"/>
            </a:endParaRPr>
          </a:p>
        </p:txBody>
      </p:sp>
      <p:sp>
        <p:nvSpPr>
          <p:cNvPr id="3" name="object 3" descr=""/>
          <p:cNvSpPr txBox="1"/>
          <p:nvPr/>
        </p:nvSpPr>
        <p:spPr>
          <a:xfrm>
            <a:off x="1158951" y="1629892"/>
            <a:ext cx="5333365" cy="1284605"/>
          </a:xfrm>
          <a:prstGeom prst="rect">
            <a:avLst/>
          </a:prstGeom>
        </p:spPr>
        <p:txBody>
          <a:bodyPr wrap="square" lIns="0" tIns="12700" rIns="0" bIns="0" rtlCol="0" vert="horz">
            <a:spAutoFit/>
          </a:bodyPr>
          <a:lstStyle/>
          <a:p>
            <a:pPr marL="12700" marR="5080">
              <a:lnSpc>
                <a:spcPct val="125200"/>
              </a:lnSpc>
              <a:spcBef>
                <a:spcPts val="100"/>
              </a:spcBef>
            </a:pPr>
            <a:r>
              <a:rPr dirty="0" sz="1100" spc="-15">
                <a:latin typeface="MS Mincho"/>
                <a:cs typeface="MS Mincho"/>
              </a:rPr>
              <a:t>直近の電子レセプトを準備します。複数の過去レセプトがあればより望ましいです。院内処方であれば提出済のレセプトを、院外処方の場合には処方箋の内容を含んだ</a:t>
            </a:r>
            <a:r>
              <a:rPr dirty="0" sz="1100">
                <a:latin typeface="MS Mincho"/>
                <a:cs typeface="MS Mincho"/>
              </a:rPr>
              <a:t> </a:t>
            </a:r>
            <a:r>
              <a:rPr dirty="0" sz="1100" spc="-5">
                <a:latin typeface="MS Mincho"/>
                <a:cs typeface="MS Mincho"/>
              </a:rPr>
              <a:t>チェック用のレセプトを</a:t>
            </a:r>
            <a:r>
              <a:rPr dirty="0" sz="1100">
                <a:latin typeface="Century"/>
                <a:cs typeface="Century"/>
              </a:rPr>
              <a:t>US</a:t>
            </a:r>
            <a:r>
              <a:rPr dirty="0" sz="1100" spc="-5">
                <a:latin typeface="Century"/>
                <a:cs typeface="Century"/>
              </a:rPr>
              <a:t>B</a:t>
            </a:r>
            <a:r>
              <a:rPr dirty="0" sz="1100" spc="-15">
                <a:latin typeface="MS Mincho"/>
                <a:cs typeface="MS Mincho"/>
              </a:rPr>
              <a:t>メモリーあるいはハードディスクなどにいれて用意し</a:t>
            </a:r>
            <a:r>
              <a:rPr dirty="0" sz="1100" spc="-5">
                <a:latin typeface="MS Mincho"/>
                <a:cs typeface="MS Mincho"/>
              </a:rPr>
              <a:t>てください。</a:t>
            </a:r>
            <a:endParaRPr sz="1100">
              <a:latin typeface="MS Mincho"/>
              <a:cs typeface="MS Mincho"/>
            </a:endParaRPr>
          </a:p>
          <a:p>
            <a:pPr marL="12700">
              <a:lnSpc>
                <a:spcPct val="100000"/>
              </a:lnSpc>
              <a:spcBef>
                <a:spcPts val="325"/>
              </a:spcBef>
            </a:pPr>
            <a:r>
              <a:rPr dirty="0" sz="1100" spc="-20">
                <a:solidFill>
                  <a:srgbClr val="FF0000"/>
                </a:solidFill>
                <a:latin typeface="MS Mincho"/>
                <a:cs typeface="MS Mincho"/>
              </a:rPr>
              <a:t>注：チェック用レセプトの作成法はレセコンのサポート業者にご相談ください。</a:t>
            </a:r>
            <a:endParaRPr sz="1100">
              <a:latin typeface="MS Mincho"/>
              <a:cs typeface="MS Mincho"/>
            </a:endParaRPr>
          </a:p>
          <a:p>
            <a:pPr marL="292735">
              <a:lnSpc>
                <a:spcPct val="100000"/>
              </a:lnSpc>
              <a:spcBef>
                <a:spcPts val="335"/>
              </a:spcBef>
            </a:pPr>
            <a:r>
              <a:rPr dirty="0" sz="1100" spc="-20">
                <a:solidFill>
                  <a:srgbClr val="FF0000"/>
                </a:solidFill>
                <a:latin typeface="MS Mincho"/>
                <a:cs typeface="MS Mincho"/>
              </a:rPr>
              <a:t>レセコンの機種によってはチェック用レセプトが作成できない場合があります。</a:t>
            </a:r>
            <a:endParaRPr sz="1100">
              <a:latin typeface="MS Mincho"/>
              <a:cs typeface="MS Mincho"/>
            </a:endParaRPr>
          </a:p>
        </p:txBody>
      </p:sp>
      <p:sp>
        <p:nvSpPr>
          <p:cNvPr id="4" name="object 4" descr=""/>
          <p:cNvSpPr txBox="1"/>
          <p:nvPr/>
        </p:nvSpPr>
        <p:spPr>
          <a:xfrm>
            <a:off x="2732277" y="688593"/>
            <a:ext cx="2097405" cy="299720"/>
          </a:xfrm>
          <a:prstGeom prst="rect">
            <a:avLst/>
          </a:prstGeom>
        </p:spPr>
        <p:txBody>
          <a:bodyPr wrap="square" lIns="0" tIns="12700" rIns="0" bIns="0" rtlCol="0" vert="horz">
            <a:spAutoFit/>
          </a:bodyPr>
          <a:lstStyle/>
          <a:p>
            <a:pPr marL="12700">
              <a:lnSpc>
                <a:spcPct val="100000"/>
              </a:lnSpc>
              <a:spcBef>
                <a:spcPts val="100"/>
              </a:spcBef>
              <a:tabLst>
                <a:tab pos="933450" algn="l"/>
              </a:tabLst>
            </a:pPr>
            <a:r>
              <a:rPr dirty="0" sz="1800" spc="-10" b="1">
                <a:latin typeface="MS Gothic"/>
                <a:cs typeface="MS Gothic"/>
              </a:rPr>
              <a:t>第１</a:t>
            </a:r>
            <a:r>
              <a:rPr dirty="0" sz="1800" spc="-50" b="1">
                <a:latin typeface="MS Gothic"/>
                <a:cs typeface="MS Gothic"/>
              </a:rPr>
              <a:t>章</a:t>
            </a:r>
            <a:r>
              <a:rPr dirty="0" sz="1800" b="1">
                <a:latin typeface="MS Gothic"/>
                <a:cs typeface="MS Gothic"/>
              </a:rPr>
              <a:t>	</a:t>
            </a:r>
            <a:r>
              <a:rPr dirty="0" sz="1800" spc="-10" b="1">
                <a:latin typeface="MS Gothic"/>
                <a:cs typeface="MS Gothic"/>
              </a:rPr>
              <a:t>基本操作</a:t>
            </a:r>
            <a:r>
              <a:rPr dirty="0" sz="1800" spc="-50" b="1">
                <a:latin typeface="MS Gothic"/>
                <a:cs typeface="MS Gothic"/>
              </a:rPr>
              <a:t>編</a:t>
            </a:r>
            <a:endParaRPr sz="1800">
              <a:latin typeface="MS Gothic"/>
              <a:cs typeface="MS Gothic"/>
            </a:endParaRPr>
          </a:p>
        </p:txBody>
      </p:sp>
      <p:grpSp>
        <p:nvGrpSpPr>
          <p:cNvPr id="5" name="object 5" descr=""/>
          <p:cNvGrpSpPr/>
          <p:nvPr/>
        </p:nvGrpSpPr>
        <p:grpSpPr>
          <a:xfrm>
            <a:off x="1610423" y="3009455"/>
            <a:ext cx="4339590" cy="1895475"/>
            <a:chOff x="1610423" y="3009455"/>
            <a:chExt cx="4339590" cy="1895475"/>
          </a:xfrm>
        </p:grpSpPr>
        <p:pic>
          <p:nvPicPr>
            <p:cNvPr id="6" name="object 6" descr=""/>
            <p:cNvPicPr/>
            <p:nvPr/>
          </p:nvPicPr>
          <p:blipFill>
            <a:blip r:embed="rId2" cstate="print"/>
            <a:stretch>
              <a:fillRect/>
            </a:stretch>
          </p:blipFill>
          <p:spPr>
            <a:xfrm>
              <a:off x="1620012" y="3019043"/>
              <a:ext cx="4320540" cy="1876044"/>
            </a:xfrm>
            <a:prstGeom prst="rect">
              <a:avLst/>
            </a:prstGeom>
          </p:spPr>
        </p:pic>
        <p:sp>
          <p:nvSpPr>
            <p:cNvPr id="7" name="object 7" descr=""/>
            <p:cNvSpPr/>
            <p:nvPr/>
          </p:nvSpPr>
          <p:spPr>
            <a:xfrm>
              <a:off x="1615186" y="3014217"/>
              <a:ext cx="4330065" cy="1885950"/>
            </a:xfrm>
            <a:custGeom>
              <a:avLst/>
              <a:gdLst/>
              <a:ahLst/>
              <a:cxnLst/>
              <a:rect l="l" t="t" r="r" b="b"/>
              <a:pathLst>
                <a:path w="4330065" h="1885950">
                  <a:moveTo>
                    <a:pt x="0" y="1885569"/>
                  </a:moveTo>
                  <a:lnTo>
                    <a:pt x="4330065" y="1885569"/>
                  </a:lnTo>
                  <a:lnTo>
                    <a:pt x="4330065" y="0"/>
                  </a:lnTo>
                  <a:lnTo>
                    <a:pt x="0" y="0"/>
                  </a:lnTo>
                  <a:lnTo>
                    <a:pt x="0" y="1885569"/>
                  </a:lnTo>
                  <a:close/>
                </a:path>
              </a:pathLst>
            </a:custGeom>
            <a:ln w="9525">
              <a:solidFill>
                <a:srgbClr val="000000"/>
              </a:solidFill>
            </a:ln>
          </p:spPr>
          <p:txBody>
            <a:bodyPr wrap="square" lIns="0" tIns="0" rIns="0" bIns="0" rtlCol="0"/>
            <a:lstStyle/>
            <a:p/>
          </p:txBody>
        </p:sp>
      </p:grpSp>
      <p:sp>
        <p:nvSpPr>
          <p:cNvPr id="8" name="object 8" descr=""/>
          <p:cNvSpPr txBox="1"/>
          <p:nvPr/>
        </p:nvSpPr>
        <p:spPr>
          <a:xfrm>
            <a:off x="2979420" y="3837431"/>
            <a:ext cx="2795270" cy="262255"/>
          </a:xfrm>
          <a:prstGeom prst="rect">
            <a:avLst/>
          </a:prstGeom>
          <a:solidFill>
            <a:srgbClr val="FFFFFF"/>
          </a:solidFill>
        </p:spPr>
        <p:txBody>
          <a:bodyPr wrap="square" lIns="0" tIns="51435" rIns="0" bIns="0" rtlCol="0" vert="horz">
            <a:spAutoFit/>
          </a:bodyPr>
          <a:lstStyle/>
          <a:p>
            <a:pPr marL="92710">
              <a:lnSpc>
                <a:spcPct val="100000"/>
              </a:lnSpc>
              <a:spcBef>
                <a:spcPts val="405"/>
              </a:spcBef>
            </a:pPr>
            <a:r>
              <a:rPr dirty="0" sz="1100">
                <a:solidFill>
                  <a:srgbClr val="FF0000"/>
                </a:solidFill>
                <a:latin typeface="MS Gothic"/>
                <a:cs typeface="MS Gothic"/>
              </a:rPr>
              <a:t>USB</a:t>
            </a:r>
            <a:r>
              <a:rPr dirty="0" sz="1100" spc="-20">
                <a:solidFill>
                  <a:srgbClr val="FF0000"/>
                </a:solidFill>
                <a:latin typeface="MS Gothic"/>
                <a:cs typeface="MS Gothic"/>
              </a:rPr>
              <a:t>メモリーに保存した電子レセプトの例</a:t>
            </a:r>
            <a:endParaRPr sz="1100">
              <a:latin typeface="MS Gothic"/>
              <a:cs typeface="MS Gothic"/>
            </a:endParaRPr>
          </a:p>
        </p:txBody>
      </p:sp>
      <p:sp>
        <p:nvSpPr>
          <p:cNvPr id="9" name="object 9" descr=""/>
          <p:cNvSpPr txBox="1"/>
          <p:nvPr/>
        </p:nvSpPr>
        <p:spPr>
          <a:xfrm>
            <a:off x="1158951" y="5579109"/>
            <a:ext cx="3780154" cy="193675"/>
          </a:xfrm>
          <a:prstGeom prst="rect">
            <a:avLst/>
          </a:prstGeom>
        </p:spPr>
        <p:txBody>
          <a:bodyPr wrap="square" lIns="0" tIns="13335" rIns="0" bIns="0" rtlCol="0" vert="horz">
            <a:spAutoFit/>
          </a:bodyPr>
          <a:lstStyle/>
          <a:p>
            <a:pPr marL="12700">
              <a:lnSpc>
                <a:spcPct val="100000"/>
              </a:lnSpc>
              <a:spcBef>
                <a:spcPts val="105"/>
              </a:spcBef>
            </a:pPr>
            <a:r>
              <a:rPr dirty="0" sz="1100" spc="-10">
                <a:latin typeface="Century"/>
                <a:cs typeface="Century"/>
              </a:rPr>
              <a:t>ID</a:t>
            </a:r>
            <a:r>
              <a:rPr dirty="0" sz="1100" spc="-10">
                <a:latin typeface="MS Mincho"/>
                <a:cs typeface="MS Mincho"/>
              </a:rPr>
              <a:t>、パスワードを入力して、［</a:t>
            </a:r>
            <a:r>
              <a:rPr dirty="0" sz="1100" spc="-10">
                <a:latin typeface="Century"/>
                <a:cs typeface="Century"/>
              </a:rPr>
              <a:t>Login</a:t>
            </a:r>
            <a:r>
              <a:rPr dirty="0" sz="1100" spc="-10">
                <a:latin typeface="MS Mincho"/>
                <a:cs typeface="MS Mincho"/>
              </a:rPr>
              <a:t>］</a:t>
            </a:r>
            <a:r>
              <a:rPr dirty="0" sz="1100" spc="-15">
                <a:latin typeface="MS Mincho"/>
                <a:cs typeface="MS Mincho"/>
              </a:rPr>
              <a:t>をクリックします。</a:t>
            </a:r>
            <a:endParaRPr sz="1100">
              <a:latin typeface="MS Mincho"/>
              <a:cs typeface="MS Mincho"/>
            </a:endParaRPr>
          </a:p>
        </p:txBody>
      </p:sp>
      <p:sp>
        <p:nvSpPr>
          <p:cNvPr id="10" name="object 10" descr=""/>
          <p:cNvSpPr txBox="1"/>
          <p:nvPr/>
        </p:nvSpPr>
        <p:spPr>
          <a:xfrm>
            <a:off x="1158951" y="8404097"/>
            <a:ext cx="1991360" cy="193675"/>
          </a:xfrm>
          <a:prstGeom prst="rect">
            <a:avLst/>
          </a:prstGeom>
        </p:spPr>
        <p:txBody>
          <a:bodyPr wrap="square" lIns="0" tIns="12700" rIns="0" bIns="0" rtlCol="0" vert="horz">
            <a:spAutoFit/>
          </a:bodyPr>
          <a:lstStyle/>
          <a:p>
            <a:pPr marL="12700">
              <a:lnSpc>
                <a:spcPct val="100000"/>
              </a:lnSpc>
              <a:spcBef>
                <a:spcPts val="100"/>
              </a:spcBef>
            </a:pPr>
            <a:r>
              <a:rPr dirty="0" sz="1100">
                <a:solidFill>
                  <a:srgbClr val="FF0000"/>
                </a:solidFill>
                <a:latin typeface="MS Mincho"/>
                <a:cs typeface="MS Mincho"/>
              </a:rPr>
              <a:t>注：ブラウザは</a:t>
            </a:r>
            <a:r>
              <a:rPr dirty="0" sz="1100">
                <a:solidFill>
                  <a:srgbClr val="FF0000"/>
                </a:solidFill>
                <a:latin typeface="Century"/>
                <a:cs typeface="Century"/>
              </a:rPr>
              <a:t>Google</a:t>
            </a:r>
            <a:r>
              <a:rPr dirty="0" sz="1100" spc="-75">
                <a:solidFill>
                  <a:srgbClr val="FF0000"/>
                </a:solidFill>
                <a:latin typeface="Century"/>
                <a:cs typeface="Century"/>
              </a:rPr>
              <a:t> </a:t>
            </a:r>
            <a:r>
              <a:rPr dirty="0" sz="1100" spc="-10">
                <a:solidFill>
                  <a:srgbClr val="FF0000"/>
                </a:solidFill>
                <a:latin typeface="Century"/>
                <a:cs typeface="Century"/>
              </a:rPr>
              <a:t>Chrome</a:t>
            </a:r>
            <a:endParaRPr sz="1100">
              <a:latin typeface="Century"/>
              <a:cs typeface="Century"/>
            </a:endParaRPr>
          </a:p>
        </p:txBody>
      </p:sp>
      <p:sp>
        <p:nvSpPr>
          <p:cNvPr id="11" name="object 11" descr=""/>
          <p:cNvSpPr txBox="1"/>
          <p:nvPr/>
        </p:nvSpPr>
        <p:spPr>
          <a:xfrm>
            <a:off x="3899661" y="8404097"/>
            <a:ext cx="1427480" cy="193675"/>
          </a:xfrm>
          <a:prstGeom prst="rect">
            <a:avLst/>
          </a:prstGeom>
        </p:spPr>
        <p:txBody>
          <a:bodyPr wrap="square" lIns="0" tIns="12700" rIns="0" bIns="0" rtlCol="0" vert="horz">
            <a:spAutoFit/>
          </a:bodyPr>
          <a:lstStyle/>
          <a:p>
            <a:pPr marL="12700">
              <a:lnSpc>
                <a:spcPct val="100000"/>
              </a:lnSpc>
              <a:spcBef>
                <a:spcPts val="100"/>
              </a:spcBef>
            </a:pPr>
            <a:r>
              <a:rPr dirty="0" sz="1100" spc="-5">
                <a:solidFill>
                  <a:srgbClr val="FF0000"/>
                </a:solidFill>
                <a:latin typeface="MS Mincho"/>
                <a:cs typeface="MS Mincho"/>
              </a:rPr>
              <a:t>を使用してください。</a:t>
            </a:r>
            <a:endParaRPr sz="1100">
              <a:latin typeface="MS Mincho"/>
              <a:cs typeface="MS Mincho"/>
            </a:endParaRPr>
          </a:p>
        </p:txBody>
      </p:sp>
      <p:pic>
        <p:nvPicPr>
          <p:cNvPr id="12" name="object 12" descr=""/>
          <p:cNvPicPr/>
          <p:nvPr/>
        </p:nvPicPr>
        <p:blipFill>
          <a:blip r:embed="rId3" cstate="print"/>
          <a:stretch>
            <a:fillRect/>
          </a:stretch>
        </p:blipFill>
        <p:spPr>
          <a:xfrm>
            <a:off x="3195827" y="8282940"/>
            <a:ext cx="685800" cy="556259"/>
          </a:xfrm>
          <a:prstGeom prst="rect">
            <a:avLst/>
          </a:prstGeom>
        </p:spPr>
      </p:pic>
      <p:sp>
        <p:nvSpPr>
          <p:cNvPr id="13" name="object 13" descr=""/>
          <p:cNvSpPr txBox="1"/>
          <p:nvPr/>
        </p:nvSpPr>
        <p:spPr>
          <a:xfrm>
            <a:off x="1080516" y="5161787"/>
            <a:ext cx="5400040" cy="253365"/>
          </a:xfrm>
          <a:prstGeom prst="rect">
            <a:avLst/>
          </a:prstGeom>
          <a:solidFill>
            <a:srgbClr val="99CCFF"/>
          </a:solidFill>
        </p:spPr>
        <p:txBody>
          <a:bodyPr wrap="square" lIns="0" tIns="40005" rIns="0" bIns="0" rtlCol="0" vert="horz">
            <a:spAutoFit/>
          </a:bodyPr>
          <a:lstStyle/>
          <a:p>
            <a:pPr marL="90805">
              <a:lnSpc>
                <a:spcPct val="100000"/>
              </a:lnSpc>
              <a:spcBef>
                <a:spcPts val="315"/>
              </a:spcBef>
            </a:pPr>
            <a:r>
              <a:rPr dirty="0" sz="1200" spc="-15">
                <a:solidFill>
                  <a:srgbClr val="001F5F"/>
                </a:solidFill>
                <a:latin typeface="MS Gothic"/>
                <a:cs typeface="MS Gothic"/>
              </a:rPr>
              <a:t>ログイン</a:t>
            </a:r>
            <a:endParaRPr sz="1200">
              <a:latin typeface="MS Gothic"/>
              <a:cs typeface="MS Gothic"/>
            </a:endParaRPr>
          </a:p>
        </p:txBody>
      </p:sp>
      <p:sp>
        <p:nvSpPr>
          <p:cNvPr id="14" name="object 14" descr=""/>
          <p:cNvSpPr txBox="1"/>
          <p:nvPr/>
        </p:nvSpPr>
        <p:spPr>
          <a:xfrm>
            <a:off x="1158951" y="8891752"/>
            <a:ext cx="5334635" cy="629285"/>
          </a:xfrm>
          <a:prstGeom prst="rect">
            <a:avLst/>
          </a:prstGeom>
        </p:spPr>
        <p:txBody>
          <a:bodyPr wrap="square" lIns="0" tIns="12700" rIns="0" bIns="0" rtlCol="0" vert="horz">
            <a:spAutoFit/>
          </a:bodyPr>
          <a:lstStyle/>
          <a:p>
            <a:pPr marL="12700" marR="5080">
              <a:lnSpc>
                <a:spcPct val="120000"/>
              </a:lnSpc>
              <a:spcBef>
                <a:spcPts val="100"/>
              </a:spcBef>
            </a:pPr>
            <a:r>
              <a:rPr dirty="0" sz="1100" spc="-20">
                <a:latin typeface="MS Mincho"/>
                <a:cs typeface="MS Mincho"/>
              </a:rPr>
              <a:t>スマートフォンのショートメールに確認コードが送られますので入力してください。</a:t>
            </a:r>
            <a:r>
              <a:rPr dirty="0" sz="1100" spc="-15">
                <a:latin typeface="MS Mincho"/>
                <a:cs typeface="MS Mincho"/>
              </a:rPr>
              <a:t>チェックアイＤＸにログインします</a:t>
            </a:r>
            <a:r>
              <a:rPr dirty="0" sz="1100" spc="-10">
                <a:latin typeface="MS Mincho"/>
                <a:cs typeface="MS Mincho"/>
              </a:rPr>
              <a:t>（</a:t>
            </a:r>
            <a:r>
              <a:rPr dirty="0" sz="1100" spc="-15">
                <a:latin typeface="MS Mincho"/>
                <a:cs typeface="MS Mincho"/>
              </a:rPr>
              <a:t>２段階認証</a:t>
            </a:r>
            <a:r>
              <a:rPr dirty="0" sz="1100">
                <a:latin typeface="MS Mincho"/>
                <a:cs typeface="MS Mincho"/>
              </a:rPr>
              <a:t>）</a:t>
            </a:r>
            <a:r>
              <a:rPr dirty="0" sz="1100" spc="-50">
                <a:latin typeface="MS Mincho"/>
                <a:cs typeface="MS Mincho"/>
              </a:rPr>
              <a:t>。</a:t>
            </a:r>
            <a:endParaRPr sz="1100">
              <a:latin typeface="MS Mincho"/>
              <a:cs typeface="MS Mincho"/>
            </a:endParaRPr>
          </a:p>
          <a:p>
            <a:pPr marL="12700">
              <a:lnSpc>
                <a:spcPct val="100000"/>
              </a:lnSpc>
              <a:spcBef>
                <a:spcPts val="260"/>
              </a:spcBef>
            </a:pPr>
            <a:r>
              <a:rPr dirty="0" sz="1100" spc="-20">
                <a:solidFill>
                  <a:srgbClr val="FF0000"/>
                </a:solidFill>
                <a:latin typeface="MS Mincho"/>
                <a:cs typeface="MS Mincho"/>
              </a:rPr>
              <a:t>注：２段階認証は初回だけです。次回からは要求されません。</a:t>
            </a:r>
            <a:endParaRPr sz="1100">
              <a:latin typeface="MS Mincho"/>
              <a:cs typeface="MS Mincho"/>
            </a:endParaRPr>
          </a:p>
        </p:txBody>
      </p:sp>
      <p:grpSp>
        <p:nvGrpSpPr>
          <p:cNvPr id="15" name="object 15" descr=""/>
          <p:cNvGrpSpPr/>
          <p:nvPr/>
        </p:nvGrpSpPr>
        <p:grpSpPr>
          <a:xfrm>
            <a:off x="1144524" y="6054851"/>
            <a:ext cx="5101590" cy="1767839"/>
            <a:chOff x="1144524" y="6054851"/>
            <a:chExt cx="5101590" cy="1767839"/>
          </a:xfrm>
        </p:grpSpPr>
        <p:pic>
          <p:nvPicPr>
            <p:cNvPr id="16" name="object 16"/>
            <p:cNvPicPr/>
            <p:nvPr/>
          </p:nvPicPr>
          <p:blipFill>
            <a:blip r:embed="rId4" cstate="print"/>
            <a:stretch>
              <a:fillRect/>
            </a:stretch>
          </p:blipFill>
          <p:spPr>
            <a:xfrm>
              <a:off x="1144524" y="6054851"/>
              <a:ext cx="5101259" cy="1664785"/>
            </a:xfrm>
            <a:prstGeom prst="rect">
              <a:avLst/>
            </a:prstGeom>
          </p:spPr>
        </p:pic>
        <p:sp>
          <p:nvSpPr>
            <p:cNvPr id="17" name="object 17" descr=""/>
            <p:cNvSpPr/>
            <p:nvPr/>
          </p:nvSpPr>
          <p:spPr>
            <a:xfrm>
              <a:off x="2900934" y="6605777"/>
              <a:ext cx="1603375" cy="1207135"/>
            </a:xfrm>
            <a:custGeom>
              <a:avLst/>
              <a:gdLst/>
              <a:ahLst/>
              <a:cxnLst/>
              <a:rect l="l" t="t" r="r" b="b"/>
              <a:pathLst>
                <a:path w="1603375" h="1207134">
                  <a:moveTo>
                    <a:pt x="0" y="201167"/>
                  </a:moveTo>
                  <a:lnTo>
                    <a:pt x="5311" y="155034"/>
                  </a:lnTo>
                  <a:lnTo>
                    <a:pt x="20442" y="112689"/>
                  </a:lnTo>
                  <a:lnTo>
                    <a:pt x="44187" y="75338"/>
                  </a:lnTo>
                  <a:lnTo>
                    <a:pt x="75338" y="44187"/>
                  </a:lnTo>
                  <a:lnTo>
                    <a:pt x="112689" y="20442"/>
                  </a:lnTo>
                  <a:lnTo>
                    <a:pt x="155034" y="5311"/>
                  </a:lnTo>
                  <a:lnTo>
                    <a:pt x="201168" y="0"/>
                  </a:lnTo>
                  <a:lnTo>
                    <a:pt x="1402080" y="0"/>
                  </a:lnTo>
                  <a:lnTo>
                    <a:pt x="1448213" y="5311"/>
                  </a:lnTo>
                  <a:lnTo>
                    <a:pt x="1490558" y="20442"/>
                  </a:lnTo>
                  <a:lnTo>
                    <a:pt x="1527909" y="44187"/>
                  </a:lnTo>
                  <a:lnTo>
                    <a:pt x="1559060" y="75338"/>
                  </a:lnTo>
                  <a:lnTo>
                    <a:pt x="1582805" y="112689"/>
                  </a:lnTo>
                  <a:lnTo>
                    <a:pt x="1597936" y="155034"/>
                  </a:lnTo>
                  <a:lnTo>
                    <a:pt x="1603248" y="201167"/>
                  </a:lnTo>
                  <a:lnTo>
                    <a:pt x="1603248" y="1005839"/>
                  </a:lnTo>
                  <a:lnTo>
                    <a:pt x="1597936" y="1051973"/>
                  </a:lnTo>
                  <a:lnTo>
                    <a:pt x="1582805" y="1094318"/>
                  </a:lnTo>
                  <a:lnTo>
                    <a:pt x="1559060" y="1131669"/>
                  </a:lnTo>
                  <a:lnTo>
                    <a:pt x="1527909" y="1162820"/>
                  </a:lnTo>
                  <a:lnTo>
                    <a:pt x="1490558" y="1186565"/>
                  </a:lnTo>
                  <a:lnTo>
                    <a:pt x="1448213" y="1201696"/>
                  </a:lnTo>
                  <a:lnTo>
                    <a:pt x="1402080" y="1207007"/>
                  </a:lnTo>
                  <a:lnTo>
                    <a:pt x="201168" y="1207007"/>
                  </a:lnTo>
                  <a:lnTo>
                    <a:pt x="155034" y="1201696"/>
                  </a:lnTo>
                  <a:lnTo>
                    <a:pt x="112689" y="1186565"/>
                  </a:lnTo>
                  <a:lnTo>
                    <a:pt x="75338" y="1162820"/>
                  </a:lnTo>
                  <a:lnTo>
                    <a:pt x="44187" y="1131669"/>
                  </a:lnTo>
                  <a:lnTo>
                    <a:pt x="20442" y="1094318"/>
                  </a:lnTo>
                  <a:lnTo>
                    <a:pt x="5311" y="1051973"/>
                  </a:lnTo>
                  <a:lnTo>
                    <a:pt x="0" y="1005839"/>
                  </a:lnTo>
                  <a:lnTo>
                    <a:pt x="0" y="201167"/>
                  </a:lnTo>
                  <a:close/>
                </a:path>
              </a:pathLst>
            </a:custGeom>
            <a:ln w="19050">
              <a:solidFill>
                <a:srgbClr val="FF0000"/>
              </a:solidFill>
            </a:ln>
          </p:spPr>
          <p:txBody>
            <a:bodyPr wrap="square" lIns="0" tIns="0" rIns="0" bIns="0" rtlCol="0"/>
            <a:lstStyle/>
            <a:p/>
          </p:txBody>
        </p:sp>
      </p:grpSp>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3480815"/>
            <a:ext cx="4320540" cy="3253739"/>
          </a:xfrm>
          <a:prstGeom prst="rect">
            <a:avLst/>
          </a:prstGeom>
        </p:spPr>
      </p:pic>
      <p:grpSp>
        <p:nvGrpSpPr>
          <p:cNvPr id="3" name="object 3" descr=""/>
          <p:cNvGrpSpPr/>
          <p:nvPr/>
        </p:nvGrpSpPr>
        <p:grpSpPr>
          <a:xfrm>
            <a:off x="1516761" y="1962911"/>
            <a:ext cx="4424045" cy="946785"/>
            <a:chOff x="1516761" y="1962911"/>
            <a:chExt cx="4424045" cy="946785"/>
          </a:xfrm>
        </p:grpSpPr>
        <p:pic>
          <p:nvPicPr>
            <p:cNvPr id="4" name="object 4" descr=""/>
            <p:cNvPicPr/>
            <p:nvPr/>
          </p:nvPicPr>
          <p:blipFill>
            <a:blip r:embed="rId3" cstate="print"/>
            <a:stretch>
              <a:fillRect/>
            </a:stretch>
          </p:blipFill>
          <p:spPr>
            <a:xfrm>
              <a:off x="1620012" y="1962911"/>
              <a:ext cx="4320540" cy="946403"/>
            </a:xfrm>
            <a:prstGeom prst="rect">
              <a:avLst/>
            </a:prstGeom>
          </p:spPr>
        </p:pic>
        <p:sp>
          <p:nvSpPr>
            <p:cNvPr id="5" name="object 5" descr=""/>
            <p:cNvSpPr/>
            <p:nvPr/>
          </p:nvSpPr>
          <p:spPr>
            <a:xfrm>
              <a:off x="1526286" y="2393441"/>
              <a:ext cx="2689860" cy="297180"/>
            </a:xfrm>
            <a:custGeom>
              <a:avLst/>
              <a:gdLst/>
              <a:ahLst/>
              <a:cxnLst/>
              <a:rect l="l" t="t" r="r" b="b"/>
              <a:pathLst>
                <a:path w="2689860" h="297180">
                  <a:moveTo>
                    <a:pt x="0" y="49530"/>
                  </a:moveTo>
                  <a:lnTo>
                    <a:pt x="3899" y="30271"/>
                  </a:lnTo>
                  <a:lnTo>
                    <a:pt x="14525" y="14525"/>
                  </a:lnTo>
                  <a:lnTo>
                    <a:pt x="30271" y="3899"/>
                  </a:lnTo>
                  <a:lnTo>
                    <a:pt x="49529" y="0"/>
                  </a:lnTo>
                  <a:lnTo>
                    <a:pt x="2640329" y="0"/>
                  </a:lnTo>
                  <a:lnTo>
                    <a:pt x="2659588" y="3899"/>
                  </a:lnTo>
                  <a:lnTo>
                    <a:pt x="2675334" y="14525"/>
                  </a:lnTo>
                  <a:lnTo>
                    <a:pt x="2685960" y="30271"/>
                  </a:lnTo>
                  <a:lnTo>
                    <a:pt x="2689860" y="49530"/>
                  </a:lnTo>
                  <a:lnTo>
                    <a:pt x="2689860" y="247650"/>
                  </a:lnTo>
                  <a:lnTo>
                    <a:pt x="2685960" y="266908"/>
                  </a:lnTo>
                  <a:lnTo>
                    <a:pt x="2675334" y="282654"/>
                  </a:lnTo>
                  <a:lnTo>
                    <a:pt x="2659588" y="293280"/>
                  </a:lnTo>
                  <a:lnTo>
                    <a:pt x="2640329" y="297180"/>
                  </a:lnTo>
                  <a:lnTo>
                    <a:pt x="49529" y="297180"/>
                  </a:lnTo>
                  <a:lnTo>
                    <a:pt x="30271" y="293280"/>
                  </a:lnTo>
                  <a:lnTo>
                    <a:pt x="14525" y="282654"/>
                  </a:lnTo>
                  <a:lnTo>
                    <a:pt x="3899" y="266908"/>
                  </a:lnTo>
                  <a:lnTo>
                    <a:pt x="0" y="247650"/>
                  </a:lnTo>
                  <a:lnTo>
                    <a:pt x="0" y="49530"/>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983"/>
            <a:ext cx="5195570" cy="655320"/>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しかし、実際はそこまで厳密ではなく、都道府県によっては「心臓性浮腫」があっ</a:t>
            </a:r>
            <a:r>
              <a:rPr dirty="0" sz="1100" spc="-10">
                <a:latin typeface="MS Mincho"/>
                <a:cs typeface="MS Mincho"/>
              </a:rPr>
              <a:t>ても</a:t>
            </a:r>
            <a:r>
              <a:rPr dirty="0" sz="1100" spc="-10" b="1">
                <a:latin typeface="MS Mincho"/>
                <a:cs typeface="MS Mincho"/>
              </a:rPr>
              <a:t>セレコックス錠１００ｍｇ</a:t>
            </a:r>
            <a:r>
              <a:rPr dirty="0" sz="1100" spc="-25">
                <a:latin typeface="MS Mincho"/>
                <a:cs typeface="MS Mincho"/>
              </a:rPr>
              <a:t>は通ります。</a:t>
            </a:r>
            <a:endParaRPr sz="1100">
              <a:latin typeface="MS Mincho"/>
              <a:cs typeface="MS Mincho"/>
            </a:endParaRPr>
          </a:p>
          <a:p>
            <a:pPr marL="12700">
              <a:lnSpc>
                <a:spcPct val="100000"/>
              </a:lnSpc>
              <a:spcBef>
                <a:spcPts val="325"/>
              </a:spcBef>
            </a:pPr>
            <a:r>
              <a:rPr dirty="0" sz="1100" spc="-20">
                <a:latin typeface="MS Mincho"/>
                <a:cs typeface="MS Mincho"/>
              </a:rPr>
              <a:t>このような場合には、点検メッセージをダブルクリックします。</a:t>
            </a:r>
            <a:endParaRPr sz="1100">
              <a:latin typeface="MS Mincho"/>
              <a:cs typeface="MS Mincho"/>
            </a:endParaRPr>
          </a:p>
        </p:txBody>
      </p:sp>
      <p:sp>
        <p:nvSpPr>
          <p:cNvPr id="7" name="object 7" descr=""/>
          <p:cNvSpPr txBox="1"/>
          <p:nvPr/>
        </p:nvSpPr>
        <p:spPr>
          <a:xfrm>
            <a:off x="1158951" y="3178556"/>
            <a:ext cx="505460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「精密点検ルール」画面が表示されます。「適用」を「適用外」に変更すると、</a:t>
            </a:r>
            <a:endParaRPr sz="1100">
              <a:latin typeface="MS Mincho"/>
              <a:cs typeface="MS Mincho"/>
            </a:endParaRPr>
          </a:p>
        </p:txBody>
      </p:sp>
      <p:sp>
        <p:nvSpPr>
          <p:cNvPr id="8" name="object 8" descr=""/>
          <p:cNvSpPr txBox="1"/>
          <p:nvPr/>
        </p:nvSpPr>
        <p:spPr>
          <a:xfrm>
            <a:off x="1158951" y="8639657"/>
            <a:ext cx="5054600"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この精密点検ルールは適用されなくなり、以後、「心臓性浮腫」があっても</a:t>
            </a:r>
            <a:r>
              <a:rPr dirty="0" sz="1100" spc="-25" b="1">
                <a:latin typeface="MS Mincho"/>
                <a:cs typeface="MS Mincho"/>
              </a:rPr>
              <a:t>セレ</a:t>
            </a:r>
            <a:r>
              <a:rPr dirty="0" sz="1100" spc="-10" b="1">
                <a:latin typeface="MS Mincho"/>
                <a:cs typeface="MS Mincho"/>
              </a:rPr>
              <a:t>コックス錠１００ｍｇ</a:t>
            </a:r>
            <a:r>
              <a:rPr dirty="0" sz="1100" spc="-20">
                <a:latin typeface="MS Mincho"/>
                <a:cs typeface="MS Mincho"/>
              </a:rPr>
              <a:t>は通ると判定するようになります。</a:t>
            </a:r>
            <a:endParaRPr sz="1100">
              <a:latin typeface="MS Mincho"/>
              <a:cs typeface="MS Mincho"/>
            </a:endParaRPr>
          </a:p>
        </p:txBody>
      </p:sp>
      <p:grpSp>
        <p:nvGrpSpPr>
          <p:cNvPr id="9" name="object 9" descr=""/>
          <p:cNvGrpSpPr/>
          <p:nvPr/>
        </p:nvGrpSpPr>
        <p:grpSpPr>
          <a:xfrm>
            <a:off x="1620011" y="7054595"/>
            <a:ext cx="4320540" cy="1343025"/>
            <a:chOff x="1620011" y="7054595"/>
            <a:chExt cx="4320540" cy="1343025"/>
          </a:xfrm>
        </p:grpSpPr>
        <p:pic>
          <p:nvPicPr>
            <p:cNvPr id="10" name="object 10" descr=""/>
            <p:cNvPicPr/>
            <p:nvPr/>
          </p:nvPicPr>
          <p:blipFill>
            <a:blip r:embed="rId4" cstate="print"/>
            <a:stretch>
              <a:fillRect/>
            </a:stretch>
          </p:blipFill>
          <p:spPr>
            <a:xfrm>
              <a:off x="1620011" y="7054595"/>
              <a:ext cx="4320540" cy="1342644"/>
            </a:xfrm>
            <a:prstGeom prst="rect">
              <a:avLst/>
            </a:prstGeom>
          </p:spPr>
        </p:pic>
        <p:sp>
          <p:nvSpPr>
            <p:cNvPr id="11" name="object 11" descr=""/>
            <p:cNvSpPr/>
            <p:nvPr/>
          </p:nvSpPr>
          <p:spPr>
            <a:xfrm>
              <a:off x="4545329" y="7320533"/>
              <a:ext cx="76200" cy="302895"/>
            </a:xfrm>
            <a:custGeom>
              <a:avLst/>
              <a:gdLst/>
              <a:ahLst/>
              <a:cxnLst/>
              <a:rect l="l" t="t" r="r" b="b"/>
              <a:pathLst>
                <a:path w="76200" h="302895">
                  <a:moveTo>
                    <a:pt x="28575" y="226313"/>
                  </a:moveTo>
                  <a:lnTo>
                    <a:pt x="0" y="226313"/>
                  </a:lnTo>
                  <a:lnTo>
                    <a:pt x="38100" y="302513"/>
                  </a:lnTo>
                  <a:lnTo>
                    <a:pt x="69850" y="239013"/>
                  </a:lnTo>
                  <a:lnTo>
                    <a:pt x="28575" y="239013"/>
                  </a:lnTo>
                  <a:lnTo>
                    <a:pt x="28575" y="226313"/>
                  </a:lnTo>
                  <a:close/>
                </a:path>
                <a:path w="76200" h="302895">
                  <a:moveTo>
                    <a:pt x="47625" y="0"/>
                  </a:moveTo>
                  <a:lnTo>
                    <a:pt x="28575" y="0"/>
                  </a:lnTo>
                  <a:lnTo>
                    <a:pt x="28575" y="239013"/>
                  </a:lnTo>
                  <a:lnTo>
                    <a:pt x="47625" y="239013"/>
                  </a:lnTo>
                  <a:lnTo>
                    <a:pt x="47625" y="0"/>
                  </a:lnTo>
                  <a:close/>
                </a:path>
                <a:path w="76200" h="302895">
                  <a:moveTo>
                    <a:pt x="76200" y="226313"/>
                  </a:moveTo>
                  <a:lnTo>
                    <a:pt x="47625" y="226313"/>
                  </a:lnTo>
                  <a:lnTo>
                    <a:pt x="47625" y="239013"/>
                  </a:lnTo>
                  <a:lnTo>
                    <a:pt x="69850" y="239013"/>
                  </a:lnTo>
                  <a:lnTo>
                    <a:pt x="76200" y="226313"/>
                  </a:lnTo>
                  <a:close/>
                </a:path>
              </a:pathLst>
            </a:custGeom>
            <a:solidFill>
              <a:srgbClr val="FF0000"/>
            </a:solidFill>
          </p:spPr>
          <p:txBody>
            <a:bodyPr wrap="square" lIns="0" tIns="0" rIns="0" bIns="0" rtlCol="0"/>
            <a:lstStyle/>
            <a:p/>
          </p:txBody>
        </p:sp>
        <p:pic>
          <p:nvPicPr>
            <p:cNvPr id="12" name="object 12" descr=""/>
            <p:cNvPicPr/>
            <p:nvPr/>
          </p:nvPicPr>
          <p:blipFill>
            <a:blip r:embed="rId5" cstate="print"/>
            <a:stretch>
              <a:fillRect/>
            </a:stretch>
          </p:blipFill>
          <p:spPr>
            <a:xfrm>
              <a:off x="1624583" y="7054595"/>
              <a:ext cx="4315968" cy="230124"/>
            </a:xfrm>
            <a:prstGeom prst="rect">
              <a:avLst/>
            </a:prstGeom>
          </p:spPr>
        </p:pic>
      </p:grpSp>
      <p:grpSp>
        <p:nvGrpSpPr>
          <p:cNvPr id="13" name="object 13" descr=""/>
          <p:cNvGrpSpPr/>
          <p:nvPr/>
        </p:nvGrpSpPr>
        <p:grpSpPr>
          <a:xfrm>
            <a:off x="3883533" y="3745229"/>
            <a:ext cx="1035685" cy="687705"/>
            <a:chOff x="3883533" y="3745229"/>
            <a:chExt cx="1035685" cy="687705"/>
          </a:xfrm>
        </p:grpSpPr>
        <p:sp>
          <p:nvSpPr>
            <p:cNvPr id="14" name="object 14" descr=""/>
            <p:cNvSpPr/>
            <p:nvPr/>
          </p:nvSpPr>
          <p:spPr>
            <a:xfrm>
              <a:off x="3893058" y="3935729"/>
              <a:ext cx="1016635" cy="487680"/>
            </a:xfrm>
            <a:custGeom>
              <a:avLst/>
              <a:gdLst/>
              <a:ahLst/>
              <a:cxnLst/>
              <a:rect l="l" t="t" r="r" b="b"/>
              <a:pathLst>
                <a:path w="1016635" h="487679">
                  <a:moveTo>
                    <a:pt x="0" y="81279"/>
                  </a:moveTo>
                  <a:lnTo>
                    <a:pt x="6395" y="49666"/>
                  </a:lnTo>
                  <a:lnTo>
                    <a:pt x="23828" y="23828"/>
                  </a:lnTo>
                  <a:lnTo>
                    <a:pt x="49666" y="6395"/>
                  </a:lnTo>
                  <a:lnTo>
                    <a:pt x="81279" y="0"/>
                  </a:lnTo>
                  <a:lnTo>
                    <a:pt x="935227" y="0"/>
                  </a:lnTo>
                  <a:lnTo>
                    <a:pt x="966841" y="6395"/>
                  </a:lnTo>
                  <a:lnTo>
                    <a:pt x="992679" y="23828"/>
                  </a:lnTo>
                  <a:lnTo>
                    <a:pt x="1010112" y="49666"/>
                  </a:lnTo>
                  <a:lnTo>
                    <a:pt x="1016507" y="81279"/>
                  </a:lnTo>
                  <a:lnTo>
                    <a:pt x="1016507" y="406400"/>
                  </a:lnTo>
                  <a:lnTo>
                    <a:pt x="1010112" y="438013"/>
                  </a:lnTo>
                  <a:lnTo>
                    <a:pt x="992679" y="463851"/>
                  </a:lnTo>
                  <a:lnTo>
                    <a:pt x="966841" y="481284"/>
                  </a:lnTo>
                  <a:lnTo>
                    <a:pt x="935227" y="487679"/>
                  </a:lnTo>
                  <a:lnTo>
                    <a:pt x="81279" y="487679"/>
                  </a:lnTo>
                  <a:lnTo>
                    <a:pt x="49666" y="481284"/>
                  </a:lnTo>
                  <a:lnTo>
                    <a:pt x="23828" y="463851"/>
                  </a:lnTo>
                  <a:lnTo>
                    <a:pt x="6395" y="438013"/>
                  </a:lnTo>
                  <a:lnTo>
                    <a:pt x="0" y="406400"/>
                  </a:lnTo>
                  <a:lnTo>
                    <a:pt x="0" y="81279"/>
                  </a:lnTo>
                  <a:close/>
                </a:path>
              </a:pathLst>
            </a:custGeom>
            <a:ln w="19050">
              <a:solidFill>
                <a:srgbClr val="FF0000"/>
              </a:solidFill>
            </a:ln>
          </p:spPr>
          <p:txBody>
            <a:bodyPr wrap="square" lIns="0" tIns="0" rIns="0" bIns="0" rtlCol="0"/>
            <a:lstStyle/>
            <a:p/>
          </p:txBody>
        </p:sp>
        <p:sp>
          <p:nvSpPr>
            <p:cNvPr id="15" name="object 15" descr=""/>
            <p:cNvSpPr/>
            <p:nvPr/>
          </p:nvSpPr>
          <p:spPr>
            <a:xfrm>
              <a:off x="4266438" y="3745229"/>
              <a:ext cx="76200" cy="302895"/>
            </a:xfrm>
            <a:custGeom>
              <a:avLst/>
              <a:gdLst/>
              <a:ahLst/>
              <a:cxnLst/>
              <a:rect l="l" t="t" r="r" b="b"/>
              <a:pathLst>
                <a:path w="76200" h="302895">
                  <a:moveTo>
                    <a:pt x="28575" y="226313"/>
                  </a:moveTo>
                  <a:lnTo>
                    <a:pt x="0" y="226313"/>
                  </a:lnTo>
                  <a:lnTo>
                    <a:pt x="38100" y="302513"/>
                  </a:lnTo>
                  <a:lnTo>
                    <a:pt x="69850" y="239013"/>
                  </a:lnTo>
                  <a:lnTo>
                    <a:pt x="28575" y="239013"/>
                  </a:lnTo>
                  <a:lnTo>
                    <a:pt x="28575" y="226313"/>
                  </a:lnTo>
                  <a:close/>
                </a:path>
                <a:path w="76200" h="302895">
                  <a:moveTo>
                    <a:pt x="47625" y="0"/>
                  </a:moveTo>
                  <a:lnTo>
                    <a:pt x="28575" y="0"/>
                  </a:lnTo>
                  <a:lnTo>
                    <a:pt x="28575" y="239013"/>
                  </a:lnTo>
                  <a:lnTo>
                    <a:pt x="47625" y="239013"/>
                  </a:lnTo>
                  <a:lnTo>
                    <a:pt x="47625" y="0"/>
                  </a:lnTo>
                  <a:close/>
                </a:path>
                <a:path w="76200" h="302895">
                  <a:moveTo>
                    <a:pt x="76200" y="226313"/>
                  </a:moveTo>
                  <a:lnTo>
                    <a:pt x="47625" y="226313"/>
                  </a:lnTo>
                  <a:lnTo>
                    <a:pt x="47625" y="239013"/>
                  </a:lnTo>
                  <a:lnTo>
                    <a:pt x="69850" y="239013"/>
                  </a:lnTo>
                  <a:lnTo>
                    <a:pt x="76200" y="226313"/>
                  </a:lnTo>
                  <a:close/>
                </a:path>
              </a:pathLst>
            </a:custGeom>
            <a:solidFill>
              <a:srgbClr val="FF0000"/>
            </a:solidFill>
          </p:spPr>
          <p:txBody>
            <a:bodyPr wrap="square" lIns="0" tIns="0" rIns="0" bIns="0" rtlCol="0"/>
            <a:lstStyle/>
            <a:p/>
          </p:txBody>
        </p:sp>
      </p:grpSp>
      <p:pic>
        <p:nvPicPr>
          <p:cNvPr id="16" name="object 16" descr=""/>
          <p:cNvPicPr/>
          <p:nvPr/>
        </p:nvPicPr>
        <p:blipFill>
          <a:blip r:embed="rId5" cstate="print"/>
          <a:stretch>
            <a:fillRect/>
          </a:stretch>
        </p:blipFill>
        <p:spPr>
          <a:xfrm>
            <a:off x="1624583" y="3461003"/>
            <a:ext cx="4315968" cy="230124"/>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577721" y="1854707"/>
            <a:ext cx="4363085" cy="3255645"/>
            <a:chOff x="1577721" y="1854707"/>
            <a:chExt cx="4363085" cy="3255645"/>
          </a:xfrm>
        </p:grpSpPr>
        <p:pic>
          <p:nvPicPr>
            <p:cNvPr id="3" name="object 3" descr=""/>
            <p:cNvPicPr/>
            <p:nvPr/>
          </p:nvPicPr>
          <p:blipFill>
            <a:blip r:embed="rId2" cstate="print"/>
            <a:stretch>
              <a:fillRect/>
            </a:stretch>
          </p:blipFill>
          <p:spPr>
            <a:xfrm>
              <a:off x="1620012" y="1856231"/>
              <a:ext cx="4320540" cy="3253740"/>
            </a:xfrm>
            <a:prstGeom prst="rect">
              <a:avLst/>
            </a:prstGeom>
          </p:spPr>
        </p:pic>
        <p:sp>
          <p:nvSpPr>
            <p:cNvPr id="4" name="object 4" descr=""/>
            <p:cNvSpPr/>
            <p:nvPr/>
          </p:nvSpPr>
          <p:spPr>
            <a:xfrm>
              <a:off x="1587246" y="4633721"/>
              <a:ext cx="2595880" cy="262255"/>
            </a:xfrm>
            <a:custGeom>
              <a:avLst/>
              <a:gdLst/>
              <a:ahLst/>
              <a:cxnLst/>
              <a:rect l="l" t="t" r="r" b="b"/>
              <a:pathLst>
                <a:path w="2595879" h="262254">
                  <a:moveTo>
                    <a:pt x="0" y="43687"/>
                  </a:moveTo>
                  <a:lnTo>
                    <a:pt x="3432" y="26681"/>
                  </a:lnTo>
                  <a:lnTo>
                    <a:pt x="12795" y="12795"/>
                  </a:lnTo>
                  <a:lnTo>
                    <a:pt x="26681" y="3432"/>
                  </a:lnTo>
                  <a:lnTo>
                    <a:pt x="43687" y="0"/>
                  </a:lnTo>
                  <a:lnTo>
                    <a:pt x="2551683" y="0"/>
                  </a:lnTo>
                  <a:lnTo>
                    <a:pt x="2568690" y="3432"/>
                  </a:lnTo>
                  <a:lnTo>
                    <a:pt x="2582576" y="12795"/>
                  </a:lnTo>
                  <a:lnTo>
                    <a:pt x="2591939" y="26681"/>
                  </a:lnTo>
                  <a:lnTo>
                    <a:pt x="2595371" y="43687"/>
                  </a:lnTo>
                  <a:lnTo>
                    <a:pt x="2595371" y="218439"/>
                  </a:lnTo>
                  <a:lnTo>
                    <a:pt x="2591939" y="235446"/>
                  </a:lnTo>
                  <a:lnTo>
                    <a:pt x="2582576" y="249332"/>
                  </a:lnTo>
                  <a:lnTo>
                    <a:pt x="2568690" y="258695"/>
                  </a:lnTo>
                  <a:lnTo>
                    <a:pt x="2551683" y="262127"/>
                  </a:lnTo>
                  <a:lnTo>
                    <a:pt x="43687" y="262127"/>
                  </a:lnTo>
                  <a:lnTo>
                    <a:pt x="26681" y="258695"/>
                  </a:lnTo>
                  <a:lnTo>
                    <a:pt x="12795" y="249332"/>
                  </a:lnTo>
                  <a:lnTo>
                    <a:pt x="3432" y="235446"/>
                  </a:lnTo>
                  <a:lnTo>
                    <a:pt x="0" y="218439"/>
                  </a:lnTo>
                  <a:lnTo>
                    <a:pt x="0" y="43687"/>
                  </a:lnTo>
                  <a:close/>
                </a:path>
              </a:pathLst>
            </a:custGeom>
            <a:ln w="19050">
              <a:solidFill>
                <a:srgbClr val="FF0000"/>
              </a:solidFill>
            </a:ln>
          </p:spPr>
          <p:txBody>
            <a:bodyPr wrap="square" lIns="0" tIns="0" rIns="0" bIns="0" rtlCol="0"/>
            <a:lstStyle/>
            <a:p/>
          </p:txBody>
        </p:sp>
        <p:sp>
          <p:nvSpPr>
            <p:cNvPr id="5" name="object 5" descr=""/>
            <p:cNvSpPr/>
            <p:nvPr/>
          </p:nvSpPr>
          <p:spPr>
            <a:xfrm>
              <a:off x="3140202" y="3135629"/>
              <a:ext cx="324485" cy="76200"/>
            </a:xfrm>
            <a:custGeom>
              <a:avLst/>
              <a:gdLst/>
              <a:ahLst/>
              <a:cxnLst/>
              <a:rect l="l" t="t" r="r" b="b"/>
              <a:pathLst>
                <a:path w="324485" h="76200">
                  <a:moveTo>
                    <a:pt x="247776" y="0"/>
                  </a:moveTo>
                  <a:lnTo>
                    <a:pt x="247776" y="76200"/>
                  </a:lnTo>
                  <a:lnTo>
                    <a:pt x="304926" y="47625"/>
                  </a:lnTo>
                  <a:lnTo>
                    <a:pt x="260476" y="47625"/>
                  </a:lnTo>
                  <a:lnTo>
                    <a:pt x="260476" y="28575"/>
                  </a:lnTo>
                  <a:lnTo>
                    <a:pt x="304926" y="28575"/>
                  </a:lnTo>
                  <a:lnTo>
                    <a:pt x="247776" y="0"/>
                  </a:lnTo>
                  <a:close/>
                </a:path>
                <a:path w="324485" h="76200">
                  <a:moveTo>
                    <a:pt x="247776" y="28575"/>
                  </a:moveTo>
                  <a:lnTo>
                    <a:pt x="0" y="28575"/>
                  </a:lnTo>
                  <a:lnTo>
                    <a:pt x="0" y="47625"/>
                  </a:lnTo>
                  <a:lnTo>
                    <a:pt x="247776" y="47625"/>
                  </a:lnTo>
                  <a:lnTo>
                    <a:pt x="247776" y="28575"/>
                  </a:lnTo>
                  <a:close/>
                </a:path>
                <a:path w="324485" h="76200">
                  <a:moveTo>
                    <a:pt x="304926" y="28575"/>
                  </a:moveTo>
                  <a:lnTo>
                    <a:pt x="260476" y="28575"/>
                  </a:lnTo>
                  <a:lnTo>
                    <a:pt x="260476" y="47625"/>
                  </a:lnTo>
                  <a:lnTo>
                    <a:pt x="304926" y="47625"/>
                  </a:lnTo>
                  <a:lnTo>
                    <a:pt x="323976" y="38100"/>
                  </a:lnTo>
                  <a:lnTo>
                    <a:pt x="304926" y="28575"/>
                  </a:lnTo>
                  <a:close/>
                </a:path>
              </a:pathLst>
            </a:custGeom>
            <a:solidFill>
              <a:srgbClr val="FF0000"/>
            </a:solidFill>
          </p:spPr>
          <p:txBody>
            <a:bodyPr wrap="square" lIns="0" tIns="0" rIns="0" bIns="0" rtlCol="0"/>
            <a:lstStyle/>
            <a:p/>
          </p:txBody>
        </p:sp>
        <p:pic>
          <p:nvPicPr>
            <p:cNvPr id="6" name="object 6" descr=""/>
            <p:cNvPicPr/>
            <p:nvPr/>
          </p:nvPicPr>
          <p:blipFill>
            <a:blip r:embed="rId3" cstate="print"/>
            <a:stretch>
              <a:fillRect/>
            </a:stretch>
          </p:blipFill>
          <p:spPr>
            <a:xfrm>
              <a:off x="1624584" y="1854707"/>
              <a:ext cx="4315968" cy="228600"/>
            </a:xfrm>
            <a:prstGeom prst="rect">
              <a:avLst/>
            </a:prstGeom>
          </p:spPr>
        </p:pic>
      </p:grpSp>
      <p:sp>
        <p:nvSpPr>
          <p:cNvPr id="7" name="object 7" descr=""/>
          <p:cNvSpPr txBox="1"/>
          <p:nvPr/>
        </p:nvSpPr>
        <p:spPr>
          <a:xfrm>
            <a:off x="1158951" y="1087983"/>
            <a:ext cx="5340350" cy="655320"/>
          </a:xfrm>
          <a:prstGeom prst="rect">
            <a:avLst/>
          </a:prstGeom>
        </p:spPr>
        <p:txBody>
          <a:bodyPr wrap="square" lIns="0" tIns="13335" rIns="0" bIns="0" rtlCol="0" vert="horz">
            <a:spAutoFit/>
          </a:bodyPr>
          <a:lstStyle/>
          <a:p>
            <a:pPr marL="12700" marR="5080">
              <a:lnSpc>
                <a:spcPct val="125000"/>
              </a:lnSpc>
              <a:spcBef>
                <a:spcPts val="105"/>
              </a:spcBef>
            </a:pPr>
            <a:r>
              <a:rPr dirty="0" sz="1100" spc="-10">
                <a:latin typeface="MS Mincho"/>
                <a:cs typeface="MS Mincho"/>
              </a:rPr>
              <a:t>「特定疾患処方管理加算２に対応する</a:t>
            </a:r>
            <a:r>
              <a:rPr dirty="0" sz="1100" spc="-10">
                <a:latin typeface="Yu Mincho"/>
                <a:cs typeface="Yu Mincho"/>
              </a:rPr>
              <a:t>28</a:t>
            </a:r>
            <a:r>
              <a:rPr dirty="0" sz="1100" spc="-15">
                <a:latin typeface="MS Mincho"/>
                <a:cs typeface="MS Mincho"/>
              </a:rPr>
              <a:t>日以上の処方がない」として不合格になったレセプトです。しかし、</a:t>
            </a:r>
            <a:r>
              <a:rPr dirty="0" sz="1100" spc="-10" b="1">
                <a:latin typeface="MS Mincho"/>
                <a:cs typeface="MS Mincho"/>
              </a:rPr>
              <a:t>ザファテック錠１００</a:t>
            </a:r>
            <a:r>
              <a:rPr dirty="0" sz="1100" b="1">
                <a:latin typeface="MS Mincho"/>
                <a:cs typeface="MS Mincho"/>
              </a:rPr>
              <a:t>ｍｇ</a:t>
            </a:r>
            <a:r>
              <a:rPr dirty="0" sz="1100" spc="-15">
                <a:latin typeface="MS Mincho"/>
                <a:cs typeface="MS Mincho"/>
              </a:rPr>
              <a:t>は週１回服用する糖尿病の治 療</a:t>
            </a:r>
            <a:r>
              <a:rPr dirty="0" sz="1100" spc="-5">
                <a:latin typeface="MS Mincho"/>
                <a:cs typeface="MS Mincho"/>
              </a:rPr>
              <a:t>薬で、</a:t>
            </a:r>
            <a:r>
              <a:rPr dirty="0" sz="1100">
                <a:latin typeface="MS Mincho"/>
                <a:cs typeface="MS Mincho"/>
              </a:rPr>
              <a:t>4錠</a:t>
            </a:r>
            <a:r>
              <a:rPr dirty="0" sz="1100" spc="-15">
                <a:latin typeface="MS Mincho"/>
                <a:cs typeface="MS Mincho"/>
              </a:rPr>
              <a:t>（</a:t>
            </a:r>
            <a:r>
              <a:rPr dirty="0" sz="1100" spc="-15">
                <a:latin typeface="Yu Mincho"/>
                <a:cs typeface="Yu Mincho"/>
              </a:rPr>
              <a:t>4</a:t>
            </a:r>
            <a:r>
              <a:rPr dirty="0" sz="1100" spc="-5">
                <a:latin typeface="MS Mincho"/>
                <a:cs typeface="MS Mincho"/>
              </a:rPr>
              <a:t>週間分</a:t>
            </a:r>
            <a:r>
              <a:rPr dirty="0" sz="1100" spc="-15">
                <a:latin typeface="MS Mincho"/>
                <a:cs typeface="MS Mincho"/>
              </a:rPr>
              <a:t>）処方した場合でも特定疾患処方管理加算２が算定できます。</a:t>
            </a:r>
            <a:endParaRPr sz="1100">
              <a:latin typeface="MS Mincho"/>
              <a:cs typeface="MS Mincho"/>
            </a:endParaRPr>
          </a:p>
        </p:txBody>
      </p:sp>
      <p:sp>
        <p:nvSpPr>
          <p:cNvPr id="8" name="object 8" descr=""/>
          <p:cNvSpPr txBox="1"/>
          <p:nvPr/>
        </p:nvSpPr>
        <p:spPr>
          <a:xfrm>
            <a:off x="1158951" y="5297778"/>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このような場合には、点検メッセージをダブルクリックして「精密点検ルール」画面を開き、「この患者だけ適用外」にチェックを入れます。</a:t>
            </a:r>
            <a:endParaRPr sz="1100">
              <a:latin typeface="MS Mincho"/>
              <a:cs typeface="MS Mincho"/>
            </a:endParaRPr>
          </a:p>
        </p:txBody>
      </p:sp>
      <p:sp>
        <p:nvSpPr>
          <p:cNvPr id="9" name="object 9" descr=""/>
          <p:cNvSpPr txBox="1"/>
          <p:nvPr/>
        </p:nvSpPr>
        <p:spPr>
          <a:xfrm>
            <a:off x="1158951" y="8434806"/>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これにより、この患者については、この精密点検ルールが適用されなくなります。この患者以外については、この精密点検ルールは適用されます。</a:t>
            </a:r>
            <a:endParaRPr sz="1100">
              <a:latin typeface="MS Mincho"/>
              <a:cs typeface="MS Mincho"/>
            </a:endParaRPr>
          </a:p>
        </p:txBody>
      </p:sp>
      <p:grpSp>
        <p:nvGrpSpPr>
          <p:cNvPr id="10" name="object 10" descr=""/>
          <p:cNvGrpSpPr/>
          <p:nvPr/>
        </p:nvGrpSpPr>
        <p:grpSpPr>
          <a:xfrm>
            <a:off x="1620011" y="5987795"/>
            <a:ext cx="4325620" cy="2222500"/>
            <a:chOff x="1620011" y="5987795"/>
            <a:chExt cx="4325620" cy="2222500"/>
          </a:xfrm>
        </p:grpSpPr>
        <p:pic>
          <p:nvPicPr>
            <p:cNvPr id="11" name="object 11" descr=""/>
            <p:cNvPicPr/>
            <p:nvPr/>
          </p:nvPicPr>
          <p:blipFill>
            <a:blip r:embed="rId4" cstate="print"/>
            <a:stretch>
              <a:fillRect/>
            </a:stretch>
          </p:blipFill>
          <p:spPr>
            <a:xfrm>
              <a:off x="1620011" y="5987795"/>
              <a:ext cx="4320540" cy="2221992"/>
            </a:xfrm>
            <a:prstGeom prst="rect">
              <a:avLst/>
            </a:prstGeom>
          </p:spPr>
        </p:pic>
        <p:pic>
          <p:nvPicPr>
            <p:cNvPr id="12" name="object 12" descr=""/>
            <p:cNvPicPr/>
            <p:nvPr/>
          </p:nvPicPr>
          <p:blipFill>
            <a:blip r:embed="rId5" cstate="print"/>
            <a:stretch>
              <a:fillRect/>
            </a:stretch>
          </p:blipFill>
          <p:spPr>
            <a:xfrm>
              <a:off x="4653533" y="6686549"/>
              <a:ext cx="235330" cy="76200"/>
            </a:xfrm>
            <a:prstGeom prst="rect">
              <a:avLst/>
            </a:prstGeom>
          </p:spPr>
        </p:pic>
        <p:sp>
          <p:nvSpPr>
            <p:cNvPr id="13" name="object 13" descr=""/>
            <p:cNvSpPr/>
            <p:nvPr/>
          </p:nvSpPr>
          <p:spPr>
            <a:xfrm>
              <a:off x="3900677" y="6407657"/>
              <a:ext cx="1068705" cy="478790"/>
            </a:xfrm>
            <a:custGeom>
              <a:avLst/>
              <a:gdLst/>
              <a:ahLst/>
              <a:cxnLst/>
              <a:rect l="l" t="t" r="r" b="b"/>
              <a:pathLst>
                <a:path w="1068704" h="478790">
                  <a:moveTo>
                    <a:pt x="0" y="79755"/>
                  </a:moveTo>
                  <a:lnTo>
                    <a:pt x="6264" y="48702"/>
                  </a:lnTo>
                  <a:lnTo>
                    <a:pt x="23352" y="23352"/>
                  </a:lnTo>
                  <a:lnTo>
                    <a:pt x="48702" y="6264"/>
                  </a:lnTo>
                  <a:lnTo>
                    <a:pt x="79756" y="0"/>
                  </a:lnTo>
                  <a:lnTo>
                    <a:pt x="988568" y="0"/>
                  </a:lnTo>
                  <a:lnTo>
                    <a:pt x="1019621" y="6264"/>
                  </a:lnTo>
                  <a:lnTo>
                    <a:pt x="1044971" y="23352"/>
                  </a:lnTo>
                  <a:lnTo>
                    <a:pt x="1062059" y="48702"/>
                  </a:lnTo>
                  <a:lnTo>
                    <a:pt x="1068324" y="79755"/>
                  </a:lnTo>
                  <a:lnTo>
                    <a:pt x="1068324" y="398779"/>
                  </a:lnTo>
                  <a:lnTo>
                    <a:pt x="1062059" y="429833"/>
                  </a:lnTo>
                  <a:lnTo>
                    <a:pt x="1044971" y="455183"/>
                  </a:lnTo>
                  <a:lnTo>
                    <a:pt x="1019621" y="472271"/>
                  </a:lnTo>
                  <a:lnTo>
                    <a:pt x="988568" y="478536"/>
                  </a:lnTo>
                  <a:lnTo>
                    <a:pt x="79756" y="478536"/>
                  </a:lnTo>
                  <a:lnTo>
                    <a:pt x="48702" y="472271"/>
                  </a:lnTo>
                  <a:lnTo>
                    <a:pt x="23352" y="455183"/>
                  </a:lnTo>
                  <a:lnTo>
                    <a:pt x="6264" y="429833"/>
                  </a:lnTo>
                  <a:lnTo>
                    <a:pt x="0" y="398779"/>
                  </a:lnTo>
                  <a:lnTo>
                    <a:pt x="0" y="79755"/>
                  </a:lnTo>
                  <a:close/>
                </a:path>
              </a:pathLst>
            </a:custGeom>
            <a:ln w="19050">
              <a:solidFill>
                <a:srgbClr val="FF0000"/>
              </a:solidFill>
            </a:ln>
          </p:spPr>
          <p:txBody>
            <a:bodyPr wrap="square" lIns="0" tIns="0" rIns="0" bIns="0" rtlCol="0"/>
            <a:lstStyle/>
            <a:p/>
          </p:txBody>
        </p:sp>
        <p:pic>
          <p:nvPicPr>
            <p:cNvPr id="14" name="object 14" descr=""/>
            <p:cNvPicPr/>
            <p:nvPr/>
          </p:nvPicPr>
          <p:blipFill>
            <a:blip r:embed="rId3" cstate="print"/>
            <a:stretch>
              <a:fillRect/>
            </a:stretch>
          </p:blipFill>
          <p:spPr>
            <a:xfrm>
              <a:off x="1629155" y="5990843"/>
              <a:ext cx="4315968" cy="230124"/>
            </a:xfrm>
            <a:prstGeom prst="rect">
              <a:avLst/>
            </a:prstGeom>
          </p:spPr>
        </p:pic>
      </p:grpSp>
      <p:sp>
        <p:nvSpPr>
          <p:cNvPr id="15" name="object 15"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530477" y="1671827"/>
            <a:ext cx="4410075" cy="3253740"/>
            <a:chOff x="1530477" y="1671827"/>
            <a:chExt cx="4410075" cy="3253740"/>
          </a:xfrm>
        </p:grpSpPr>
        <p:pic>
          <p:nvPicPr>
            <p:cNvPr id="3" name="object 3" descr=""/>
            <p:cNvPicPr/>
            <p:nvPr/>
          </p:nvPicPr>
          <p:blipFill>
            <a:blip r:embed="rId2" cstate="print"/>
            <a:stretch>
              <a:fillRect/>
            </a:stretch>
          </p:blipFill>
          <p:spPr>
            <a:xfrm>
              <a:off x="1620012" y="1671827"/>
              <a:ext cx="4320540" cy="3253740"/>
            </a:xfrm>
            <a:prstGeom prst="rect">
              <a:avLst/>
            </a:prstGeom>
          </p:spPr>
        </p:pic>
        <p:sp>
          <p:nvSpPr>
            <p:cNvPr id="4" name="object 4" descr=""/>
            <p:cNvSpPr/>
            <p:nvPr/>
          </p:nvSpPr>
          <p:spPr>
            <a:xfrm>
              <a:off x="1540002" y="4424933"/>
              <a:ext cx="2689860" cy="289560"/>
            </a:xfrm>
            <a:custGeom>
              <a:avLst/>
              <a:gdLst/>
              <a:ahLst/>
              <a:cxnLst/>
              <a:rect l="l" t="t" r="r" b="b"/>
              <a:pathLst>
                <a:path w="2689860" h="289560">
                  <a:moveTo>
                    <a:pt x="0" y="48260"/>
                  </a:moveTo>
                  <a:lnTo>
                    <a:pt x="3790" y="29467"/>
                  </a:lnTo>
                  <a:lnTo>
                    <a:pt x="14128" y="14128"/>
                  </a:lnTo>
                  <a:lnTo>
                    <a:pt x="29467" y="3790"/>
                  </a:lnTo>
                  <a:lnTo>
                    <a:pt x="48259" y="0"/>
                  </a:lnTo>
                  <a:lnTo>
                    <a:pt x="2641600" y="0"/>
                  </a:lnTo>
                  <a:lnTo>
                    <a:pt x="2660392" y="3790"/>
                  </a:lnTo>
                  <a:lnTo>
                    <a:pt x="2675731" y="14128"/>
                  </a:lnTo>
                  <a:lnTo>
                    <a:pt x="2686069" y="29467"/>
                  </a:lnTo>
                  <a:lnTo>
                    <a:pt x="2689860" y="48260"/>
                  </a:lnTo>
                  <a:lnTo>
                    <a:pt x="2689860" y="241300"/>
                  </a:lnTo>
                  <a:lnTo>
                    <a:pt x="2686069" y="260092"/>
                  </a:lnTo>
                  <a:lnTo>
                    <a:pt x="2675731" y="275431"/>
                  </a:lnTo>
                  <a:lnTo>
                    <a:pt x="2660392" y="285769"/>
                  </a:lnTo>
                  <a:lnTo>
                    <a:pt x="2641600" y="289560"/>
                  </a:lnTo>
                  <a:lnTo>
                    <a:pt x="48259" y="289560"/>
                  </a:lnTo>
                  <a:lnTo>
                    <a:pt x="29467" y="285769"/>
                  </a:lnTo>
                  <a:lnTo>
                    <a:pt x="14128" y="275431"/>
                  </a:lnTo>
                  <a:lnTo>
                    <a:pt x="3790" y="260092"/>
                  </a:lnTo>
                  <a:lnTo>
                    <a:pt x="0" y="241300"/>
                  </a:lnTo>
                  <a:lnTo>
                    <a:pt x="0" y="48260"/>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24584" y="1671827"/>
              <a:ext cx="4315968" cy="230124"/>
            </a:xfrm>
            <a:prstGeom prst="rect">
              <a:avLst/>
            </a:prstGeom>
          </p:spPr>
        </p:pic>
      </p:grpSp>
      <p:sp>
        <p:nvSpPr>
          <p:cNvPr id="6" name="object 6" descr=""/>
          <p:cNvSpPr txBox="1"/>
          <p:nvPr/>
        </p:nvSpPr>
        <p:spPr>
          <a:xfrm>
            <a:off x="1158951" y="1087983"/>
            <a:ext cx="477456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精密点検ルールに明らかな誤りがある場合の処理です。</a:t>
            </a:r>
            <a:endParaRPr sz="1100">
              <a:latin typeface="MS Mincho"/>
              <a:cs typeface="MS Mincho"/>
            </a:endParaRPr>
          </a:p>
          <a:p>
            <a:pPr marL="12700">
              <a:lnSpc>
                <a:spcPct val="100000"/>
              </a:lnSpc>
              <a:spcBef>
                <a:spcPts val="335"/>
              </a:spcBef>
            </a:pPr>
            <a:r>
              <a:rPr dirty="0" sz="1100" spc="-20">
                <a:latin typeface="MS Mincho"/>
                <a:cs typeface="MS Mincho"/>
              </a:rPr>
              <a:t>点検メッセージをダブルクリックして「精密点検ルール」画面を開きます。</a:t>
            </a:r>
            <a:endParaRPr sz="1100">
              <a:latin typeface="MS Mincho"/>
              <a:cs typeface="MS Mincho"/>
            </a:endParaRPr>
          </a:p>
        </p:txBody>
      </p:sp>
      <p:sp>
        <p:nvSpPr>
          <p:cNvPr id="7" name="object 7" descr=""/>
          <p:cNvSpPr txBox="1"/>
          <p:nvPr/>
        </p:nvSpPr>
        <p:spPr>
          <a:xfrm>
            <a:off x="1158951" y="5268315"/>
            <a:ext cx="4817745" cy="865505"/>
          </a:xfrm>
          <a:prstGeom prst="rect">
            <a:avLst/>
          </a:prstGeom>
        </p:spPr>
        <p:txBody>
          <a:bodyPr wrap="square" lIns="0" tIns="12065" rIns="0" bIns="0" rtlCol="0" vert="horz">
            <a:spAutoFit/>
          </a:bodyPr>
          <a:lstStyle/>
          <a:p>
            <a:pPr marL="12700" marR="744855">
              <a:lnSpc>
                <a:spcPct val="125499"/>
              </a:lnSpc>
              <a:spcBef>
                <a:spcPts val="95"/>
              </a:spcBef>
            </a:pPr>
            <a:r>
              <a:rPr dirty="0" sz="1100" spc="-20">
                <a:latin typeface="MS Mincho"/>
                <a:cs typeface="MS Mincho"/>
              </a:rPr>
              <a:t>「ルールの誤り」にチェックを入れ、誤りの事由を選択します。このルールは自動的に「適用外」になります。</a:t>
            </a:r>
            <a:endParaRPr sz="1100">
              <a:latin typeface="MS Mincho"/>
              <a:cs typeface="MS Mincho"/>
            </a:endParaRPr>
          </a:p>
          <a:p>
            <a:pPr marL="152400" marR="5080" indent="-140335">
              <a:lnSpc>
                <a:spcPts val="1660"/>
              </a:lnSpc>
              <a:spcBef>
                <a:spcPts val="85"/>
              </a:spcBef>
            </a:pPr>
            <a:r>
              <a:rPr dirty="0" sz="1100" spc="-35">
                <a:solidFill>
                  <a:srgbClr val="006FC0"/>
                </a:solidFill>
                <a:latin typeface="MS Mincho"/>
                <a:cs typeface="MS Mincho"/>
              </a:rPr>
              <a:t>＜ルールの誤りの指摘はチェックアイＤＸ の精密点検ルールのメンテナンス</a:t>
            </a:r>
            <a:r>
              <a:rPr dirty="0" sz="1100" spc="-20">
                <a:solidFill>
                  <a:srgbClr val="006FC0"/>
                </a:solidFill>
                <a:latin typeface="MS Mincho"/>
                <a:cs typeface="MS Mincho"/>
              </a:rPr>
              <a:t>に参考にさせて頂きます＞</a:t>
            </a:r>
            <a:endParaRPr sz="1100">
              <a:latin typeface="MS Mincho"/>
              <a:cs typeface="MS Mincho"/>
            </a:endParaRPr>
          </a:p>
        </p:txBody>
      </p:sp>
      <p:grpSp>
        <p:nvGrpSpPr>
          <p:cNvPr id="8" name="object 8" descr=""/>
          <p:cNvGrpSpPr/>
          <p:nvPr/>
        </p:nvGrpSpPr>
        <p:grpSpPr>
          <a:xfrm>
            <a:off x="1620011" y="6230111"/>
            <a:ext cx="4320540" cy="3253740"/>
            <a:chOff x="1620011" y="6230111"/>
            <a:chExt cx="4320540" cy="3253740"/>
          </a:xfrm>
        </p:grpSpPr>
        <p:pic>
          <p:nvPicPr>
            <p:cNvPr id="9" name="object 9" descr=""/>
            <p:cNvPicPr/>
            <p:nvPr/>
          </p:nvPicPr>
          <p:blipFill>
            <a:blip r:embed="rId4" cstate="print"/>
            <a:stretch>
              <a:fillRect/>
            </a:stretch>
          </p:blipFill>
          <p:spPr>
            <a:xfrm>
              <a:off x="1620011" y="6230111"/>
              <a:ext cx="4320540" cy="3253740"/>
            </a:xfrm>
            <a:prstGeom prst="rect">
              <a:avLst/>
            </a:prstGeom>
          </p:spPr>
        </p:pic>
        <p:sp>
          <p:nvSpPr>
            <p:cNvPr id="10" name="object 10" descr=""/>
            <p:cNvSpPr/>
            <p:nvPr/>
          </p:nvSpPr>
          <p:spPr>
            <a:xfrm>
              <a:off x="3126486" y="6878573"/>
              <a:ext cx="855344" cy="867410"/>
            </a:xfrm>
            <a:custGeom>
              <a:avLst/>
              <a:gdLst/>
              <a:ahLst/>
              <a:cxnLst/>
              <a:rect l="l" t="t" r="r" b="b"/>
              <a:pathLst>
                <a:path w="855345" h="867409">
                  <a:moveTo>
                    <a:pt x="0" y="142493"/>
                  </a:moveTo>
                  <a:lnTo>
                    <a:pt x="7260" y="97438"/>
                  </a:lnTo>
                  <a:lnTo>
                    <a:pt x="27480" y="58320"/>
                  </a:lnTo>
                  <a:lnTo>
                    <a:pt x="58320" y="27480"/>
                  </a:lnTo>
                  <a:lnTo>
                    <a:pt x="97438" y="7260"/>
                  </a:lnTo>
                  <a:lnTo>
                    <a:pt x="142493" y="0"/>
                  </a:lnTo>
                  <a:lnTo>
                    <a:pt x="712469" y="0"/>
                  </a:lnTo>
                  <a:lnTo>
                    <a:pt x="757525" y="7260"/>
                  </a:lnTo>
                  <a:lnTo>
                    <a:pt x="796643" y="27480"/>
                  </a:lnTo>
                  <a:lnTo>
                    <a:pt x="827483" y="58320"/>
                  </a:lnTo>
                  <a:lnTo>
                    <a:pt x="847703" y="97438"/>
                  </a:lnTo>
                  <a:lnTo>
                    <a:pt x="854963" y="142493"/>
                  </a:lnTo>
                  <a:lnTo>
                    <a:pt x="854963" y="724661"/>
                  </a:lnTo>
                  <a:lnTo>
                    <a:pt x="847703" y="769717"/>
                  </a:lnTo>
                  <a:lnTo>
                    <a:pt x="827483" y="808835"/>
                  </a:lnTo>
                  <a:lnTo>
                    <a:pt x="796643" y="839675"/>
                  </a:lnTo>
                  <a:lnTo>
                    <a:pt x="757525" y="859895"/>
                  </a:lnTo>
                  <a:lnTo>
                    <a:pt x="712469" y="867155"/>
                  </a:lnTo>
                  <a:lnTo>
                    <a:pt x="142493" y="867155"/>
                  </a:lnTo>
                  <a:lnTo>
                    <a:pt x="97438" y="859895"/>
                  </a:lnTo>
                  <a:lnTo>
                    <a:pt x="58320" y="839675"/>
                  </a:lnTo>
                  <a:lnTo>
                    <a:pt x="27480" y="808835"/>
                  </a:lnTo>
                  <a:lnTo>
                    <a:pt x="7260" y="769717"/>
                  </a:lnTo>
                  <a:lnTo>
                    <a:pt x="0" y="724661"/>
                  </a:lnTo>
                  <a:lnTo>
                    <a:pt x="0" y="142493"/>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3" cstate="print"/>
            <a:stretch>
              <a:fillRect/>
            </a:stretch>
          </p:blipFill>
          <p:spPr>
            <a:xfrm>
              <a:off x="1624583" y="6230111"/>
              <a:ext cx="4315968" cy="230124"/>
            </a:xfrm>
            <a:prstGeom prst="rect">
              <a:avLst/>
            </a:prstGeom>
          </p:spPr>
        </p:pic>
      </p:grpSp>
      <p:sp>
        <p:nvSpPr>
          <p:cNvPr id="12" name="object 1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1636775"/>
            <a:ext cx="4320540" cy="3253740"/>
          </a:xfrm>
          <a:prstGeom prst="rect">
            <a:avLst/>
          </a:prstGeom>
        </p:spPr>
      </p:pic>
      <p:grpSp>
        <p:nvGrpSpPr>
          <p:cNvPr id="3" name="object 3" descr=""/>
          <p:cNvGrpSpPr/>
          <p:nvPr/>
        </p:nvGrpSpPr>
        <p:grpSpPr>
          <a:xfrm>
            <a:off x="1620011" y="5657087"/>
            <a:ext cx="4320540" cy="3253740"/>
            <a:chOff x="1620011" y="5657087"/>
            <a:chExt cx="4320540" cy="3253740"/>
          </a:xfrm>
        </p:grpSpPr>
        <p:pic>
          <p:nvPicPr>
            <p:cNvPr id="4" name="object 4" descr=""/>
            <p:cNvPicPr/>
            <p:nvPr/>
          </p:nvPicPr>
          <p:blipFill>
            <a:blip r:embed="rId3" cstate="print"/>
            <a:stretch>
              <a:fillRect/>
            </a:stretch>
          </p:blipFill>
          <p:spPr>
            <a:xfrm>
              <a:off x="1620011" y="5657087"/>
              <a:ext cx="4320540" cy="3253740"/>
            </a:xfrm>
            <a:prstGeom prst="rect">
              <a:avLst/>
            </a:prstGeom>
          </p:spPr>
        </p:pic>
        <p:pic>
          <p:nvPicPr>
            <p:cNvPr id="5" name="object 5" descr=""/>
            <p:cNvPicPr/>
            <p:nvPr/>
          </p:nvPicPr>
          <p:blipFill>
            <a:blip r:embed="rId4" cstate="print"/>
            <a:stretch>
              <a:fillRect/>
            </a:stretch>
          </p:blipFill>
          <p:spPr>
            <a:xfrm>
              <a:off x="1626107" y="5666231"/>
              <a:ext cx="4303776" cy="454151"/>
            </a:xfrm>
            <a:prstGeom prst="rect">
              <a:avLst/>
            </a:prstGeom>
          </p:spPr>
        </p:pic>
        <p:pic>
          <p:nvPicPr>
            <p:cNvPr id="6" name="object 6" descr=""/>
            <p:cNvPicPr/>
            <p:nvPr/>
          </p:nvPicPr>
          <p:blipFill>
            <a:blip r:embed="rId5" cstate="print"/>
            <a:stretch>
              <a:fillRect/>
            </a:stretch>
          </p:blipFill>
          <p:spPr>
            <a:xfrm>
              <a:off x="1935479" y="6185916"/>
              <a:ext cx="685800" cy="89914"/>
            </a:xfrm>
            <a:prstGeom prst="rect">
              <a:avLst/>
            </a:prstGeom>
          </p:spPr>
        </p:pic>
        <p:pic>
          <p:nvPicPr>
            <p:cNvPr id="7" name="object 7" descr=""/>
            <p:cNvPicPr/>
            <p:nvPr/>
          </p:nvPicPr>
          <p:blipFill>
            <a:blip r:embed="rId6" cstate="print"/>
            <a:stretch>
              <a:fillRect/>
            </a:stretch>
          </p:blipFill>
          <p:spPr>
            <a:xfrm>
              <a:off x="1665731" y="7987283"/>
              <a:ext cx="68580" cy="876300"/>
            </a:xfrm>
            <a:prstGeom prst="rect">
              <a:avLst/>
            </a:prstGeom>
          </p:spPr>
        </p:pic>
      </p:grpSp>
      <p:sp>
        <p:nvSpPr>
          <p:cNvPr id="8" name="object 8" descr=""/>
          <p:cNvSpPr txBox="1"/>
          <p:nvPr/>
        </p:nvSpPr>
        <p:spPr>
          <a:xfrm>
            <a:off x="1158951" y="1087983"/>
            <a:ext cx="511238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画面点検、学習機能を実行し、最後のレセプトまできたら</a:t>
            </a:r>
            <a:r>
              <a:rPr dirty="0" sz="1100" spc="-20">
                <a:latin typeface="Yu Mincho"/>
                <a:cs typeface="Yu Mincho"/>
              </a:rPr>
              <a:t>[ </a:t>
            </a:r>
            <a:r>
              <a:rPr dirty="0" sz="1100">
                <a:latin typeface="MS Mincho"/>
                <a:cs typeface="MS Mincho"/>
              </a:rPr>
              <a:t>閉じる</a:t>
            </a:r>
            <a:r>
              <a:rPr dirty="0" sz="1100" spc="-15">
                <a:latin typeface="Yu Mincho"/>
                <a:cs typeface="Yu Mincho"/>
              </a:rPr>
              <a:t>] </a:t>
            </a:r>
            <a:r>
              <a:rPr dirty="0" sz="1100" spc="-10">
                <a:latin typeface="MS Mincho"/>
                <a:cs typeface="MS Mincho"/>
              </a:rPr>
              <a:t>をクリックし</a:t>
            </a:r>
            <a:r>
              <a:rPr dirty="0" sz="1100" spc="-20">
                <a:latin typeface="MS Mincho"/>
                <a:cs typeface="MS Mincho"/>
              </a:rPr>
              <a:t>ます。</a:t>
            </a:r>
            <a:endParaRPr sz="1100">
              <a:latin typeface="MS Mincho"/>
              <a:cs typeface="MS Mincho"/>
            </a:endParaRPr>
          </a:p>
        </p:txBody>
      </p:sp>
      <p:sp>
        <p:nvSpPr>
          <p:cNvPr id="9" name="object 9" descr=""/>
          <p:cNvSpPr txBox="1"/>
          <p:nvPr/>
        </p:nvSpPr>
        <p:spPr>
          <a:xfrm>
            <a:off x="1158951" y="5115534"/>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自動再点検が実行され、不合格レセプトの数は少なくなりました。本当に不合格のレセプトだけが残りました。</a:t>
            </a:r>
            <a:endParaRPr sz="1100">
              <a:latin typeface="MS Mincho"/>
              <a:cs typeface="MS Mincho"/>
            </a:endParaRPr>
          </a:p>
        </p:txBody>
      </p:sp>
      <p:sp>
        <p:nvSpPr>
          <p:cNvPr id="10" name="object 10" descr=""/>
          <p:cNvSpPr txBox="1"/>
          <p:nvPr/>
        </p:nvSpPr>
        <p:spPr>
          <a:xfrm>
            <a:off x="1158951" y="9080957"/>
            <a:ext cx="4914900"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過去のレセプトがあれば、同様の操作を過去のレセプトについても行います。学習の対象となるレセプトの数は次第に少なくなります。</a:t>
            </a:r>
            <a:endParaRPr sz="1100">
              <a:latin typeface="MS Mincho"/>
              <a:cs typeface="MS Mincho"/>
            </a:endParaRPr>
          </a:p>
        </p:txBody>
      </p:sp>
      <p:sp>
        <p:nvSpPr>
          <p:cNvPr id="11" name="object 11" descr=""/>
          <p:cNvSpPr/>
          <p:nvPr/>
        </p:nvSpPr>
        <p:spPr>
          <a:xfrm>
            <a:off x="5366765" y="2024633"/>
            <a:ext cx="516890" cy="268605"/>
          </a:xfrm>
          <a:custGeom>
            <a:avLst/>
            <a:gdLst/>
            <a:ahLst/>
            <a:cxnLst/>
            <a:rect l="l" t="t" r="r" b="b"/>
            <a:pathLst>
              <a:path w="516889" h="268605">
                <a:moveTo>
                  <a:pt x="0" y="44703"/>
                </a:moveTo>
                <a:lnTo>
                  <a:pt x="3520" y="27324"/>
                </a:lnTo>
                <a:lnTo>
                  <a:pt x="13112" y="13112"/>
                </a:lnTo>
                <a:lnTo>
                  <a:pt x="27324" y="3520"/>
                </a:lnTo>
                <a:lnTo>
                  <a:pt x="44704" y="0"/>
                </a:lnTo>
                <a:lnTo>
                  <a:pt x="471932" y="0"/>
                </a:lnTo>
                <a:lnTo>
                  <a:pt x="489311" y="3520"/>
                </a:lnTo>
                <a:lnTo>
                  <a:pt x="503523" y="13112"/>
                </a:lnTo>
                <a:lnTo>
                  <a:pt x="513115" y="27324"/>
                </a:lnTo>
                <a:lnTo>
                  <a:pt x="516636" y="44703"/>
                </a:lnTo>
                <a:lnTo>
                  <a:pt x="516636" y="223520"/>
                </a:lnTo>
                <a:lnTo>
                  <a:pt x="513115" y="240899"/>
                </a:lnTo>
                <a:lnTo>
                  <a:pt x="503523" y="255111"/>
                </a:lnTo>
                <a:lnTo>
                  <a:pt x="489311" y="264703"/>
                </a:lnTo>
                <a:lnTo>
                  <a:pt x="471932" y="268224"/>
                </a:lnTo>
                <a:lnTo>
                  <a:pt x="44704" y="268224"/>
                </a:lnTo>
                <a:lnTo>
                  <a:pt x="27324" y="264703"/>
                </a:lnTo>
                <a:lnTo>
                  <a:pt x="13112" y="255111"/>
                </a:lnTo>
                <a:lnTo>
                  <a:pt x="3520" y="240899"/>
                </a:lnTo>
                <a:lnTo>
                  <a:pt x="0" y="223520"/>
                </a:lnTo>
                <a:lnTo>
                  <a:pt x="0" y="44703"/>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7" cstate="print"/>
          <a:stretch>
            <a:fillRect/>
          </a:stretch>
        </p:blipFill>
        <p:spPr>
          <a:xfrm>
            <a:off x="1624583" y="1641347"/>
            <a:ext cx="4314444" cy="230124"/>
          </a:xfrm>
          <a:prstGeom prst="rect">
            <a:avLst/>
          </a:prstGeom>
        </p:spPr>
      </p:pic>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095499"/>
            <a:ext cx="4320540" cy="1080516"/>
          </a:xfrm>
          <a:prstGeom prst="rect">
            <a:avLst/>
          </a:prstGeom>
        </p:spPr>
      </p:pic>
      <p:pic>
        <p:nvPicPr>
          <p:cNvPr id="3" name="object 3" descr=""/>
          <p:cNvPicPr/>
          <p:nvPr/>
        </p:nvPicPr>
        <p:blipFill>
          <a:blip r:embed="rId3" cstate="print"/>
          <a:stretch>
            <a:fillRect/>
          </a:stretch>
        </p:blipFill>
        <p:spPr>
          <a:xfrm>
            <a:off x="1620011" y="4732019"/>
            <a:ext cx="4320540" cy="4771644"/>
          </a:xfrm>
          <a:prstGeom prst="rect">
            <a:avLst/>
          </a:prstGeom>
        </p:spPr>
      </p:pic>
      <p:sp>
        <p:nvSpPr>
          <p:cNvPr id="4" name="object 4"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5">
                <a:solidFill>
                  <a:srgbClr val="001F5F"/>
                </a:solidFill>
                <a:latin typeface="MS Gothic"/>
                <a:cs typeface="MS Gothic"/>
              </a:rPr>
              <a:t>印刷</a:t>
            </a:r>
            <a:endParaRPr sz="1400">
              <a:latin typeface="MS Gothic"/>
              <a:cs typeface="MS Gothic"/>
            </a:endParaRPr>
          </a:p>
        </p:txBody>
      </p:sp>
      <p:sp>
        <p:nvSpPr>
          <p:cNvPr id="5" name="object 5" descr=""/>
          <p:cNvSpPr txBox="1"/>
          <p:nvPr/>
        </p:nvSpPr>
        <p:spPr>
          <a:xfrm>
            <a:off x="1158951" y="1659762"/>
            <a:ext cx="407797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右上の[印刷]をクリックすると不合格レセプトが印刷されます。</a:t>
            </a:r>
            <a:endParaRPr sz="1100">
              <a:latin typeface="MS Mincho"/>
              <a:cs typeface="MS Mincho"/>
            </a:endParaRPr>
          </a:p>
        </p:txBody>
      </p:sp>
      <p:sp>
        <p:nvSpPr>
          <p:cNvPr id="6" name="object 6" descr=""/>
          <p:cNvSpPr txBox="1"/>
          <p:nvPr/>
        </p:nvSpPr>
        <p:spPr>
          <a:xfrm>
            <a:off x="1158951" y="3513175"/>
            <a:ext cx="5283835" cy="1031240"/>
          </a:xfrm>
          <a:prstGeom prst="rect">
            <a:avLst/>
          </a:prstGeom>
        </p:spPr>
        <p:txBody>
          <a:bodyPr wrap="square" lIns="0" tIns="12700" rIns="0" bIns="0" rtlCol="0" vert="horz">
            <a:spAutoFit/>
          </a:bodyPr>
          <a:lstStyle/>
          <a:p>
            <a:pPr marL="12700" marR="5080">
              <a:lnSpc>
                <a:spcPct val="150000"/>
              </a:lnSpc>
              <a:spcBef>
                <a:spcPts val="100"/>
              </a:spcBef>
            </a:pPr>
            <a:r>
              <a:rPr dirty="0" sz="1100" spc="-15">
                <a:latin typeface="MS Mincho"/>
                <a:cs typeface="MS Mincho"/>
              </a:rPr>
              <a:t>病名漏れ点検のリスト印刷のレイアウトです。右側には</a:t>
            </a:r>
            <a:r>
              <a:rPr dirty="0" sz="1100" spc="-20">
                <a:latin typeface="Century"/>
                <a:cs typeface="Century"/>
              </a:rPr>
              <a:t>AI</a:t>
            </a:r>
            <a:r>
              <a:rPr dirty="0" sz="1100" spc="-15">
                <a:latin typeface="MS Mincho"/>
                <a:cs typeface="MS Mincho"/>
              </a:rPr>
              <a:t>(人工知能</a:t>
            </a:r>
            <a:r>
              <a:rPr dirty="0" sz="1100">
                <a:latin typeface="MS Mincho"/>
                <a:cs typeface="MS Mincho"/>
              </a:rPr>
              <a:t>）</a:t>
            </a:r>
            <a:r>
              <a:rPr dirty="0" sz="1100" spc="-25">
                <a:latin typeface="MS Mincho"/>
                <a:cs typeface="MS Mincho"/>
              </a:rPr>
              <a:t>が予測した、</a:t>
            </a:r>
            <a:r>
              <a:rPr dirty="0" sz="1100" spc="-20">
                <a:latin typeface="MS Mincho"/>
                <a:cs typeface="MS Mincho"/>
              </a:rPr>
              <a:t>漏れていた病名の候補が印刷されます。医師は候補病名の中から実際に漏れていた</a:t>
            </a:r>
            <a:r>
              <a:rPr dirty="0" sz="1100" spc="-15">
                <a:latin typeface="MS Mincho"/>
                <a:cs typeface="MS Mincho"/>
              </a:rPr>
              <a:t>病名に〇をつけて事務に渡します</a:t>
            </a:r>
            <a:r>
              <a:rPr dirty="0" sz="1100">
                <a:latin typeface="MS Mincho"/>
                <a:cs typeface="MS Mincho"/>
              </a:rPr>
              <a:t>（</a:t>
            </a:r>
            <a:r>
              <a:rPr dirty="0" sz="1100" spc="-15">
                <a:latin typeface="MS Mincho"/>
                <a:cs typeface="MS Mincho"/>
              </a:rPr>
              <a:t>該当する病名がなければ手書き</a:t>
            </a:r>
            <a:r>
              <a:rPr dirty="0" sz="1100">
                <a:latin typeface="MS Mincho"/>
                <a:cs typeface="MS Mincho"/>
              </a:rPr>
              <a:t>）</a:t>
            </a:r>
            <a:r>
              <a:rPr dirty="0" sz="1100" spc="-20">
                <a:latin typeface="MS Mincho"/>
                <a:cs typeface="MS Mincho"/>
              </a:rPr>
              <a:t>。候補病名は最大で５個まで印刷されます。</a:t>
            </a:r>
            <a:endParaRPr sz="1100">
              <a:latin typeface="MS Mincho"/>
              <a:cs typeface="MS Mincho"/>
            </a:endParaRPr>
          </a:p>
        </p:txBody>
      </p:sp>
      <p:sp>
        <p:nvSpPr>
          <p:cNvPr id="7" name="object 7" descr=""/>
          <p:cNvSpPr txBox="1"/>
          <p:nvPr/>
        </p:nvSpPr>
        <p:spPr>
          <a:xfrm>
            <a:off x="4612894" y="5145150"/>
            <a:ext cx="1424940" cy="193675"/>
          </a:xfrm>
          <a:prstGeom prst="rect">
            <a:avLst/>
          </a:prstGeom>
        </p:spPr>
        <p:txBody>
          <a:bodyPr wrap="square" lIns="0" tIns="13335" rIns="0" bIns="0" rtlCol="0" vert="horz">
            <a:spAutoFit/>
          </a:bodyPr>
          <a:lstStyle/>
          <a:p>
            <a:pPr marL="12700">
              <a:lnSpc>
                <a:spcPct val="100000"/>
              </a:lnSpc>
              <a:spcBef>
                <a:spcPts val="105"/>
              </a:spcBef>
            </a:pPr>
            <a:r>
              <a:rPr dirty="0" sz="1100">
                <a:solidFill>
                  <a:srgbClr val="FF0000"/>
                </a:solidFill>
                <a:latin typeface="MS Gothic"/>
                <a:cs typeface="MS Gothic"/>
              </a:rPr>
              <a:t>AI</a:t>
            </a:r>
            <a:r>
              <a:rPr dirty="0" sz="1100" spc="-15">
                <a:solidFill>
                  <a:srgbClr val="FF0000"/>
                </a:solidFill>
                <a:latin typeface="MS Gothic"/>
                <a:cs typeface="MS Gothic"/>
              </a:rPr>
              <a:t>が予測した候補病名</a:t>
            </a:r>
            <a:endParaRPr sz="1100">
              <a:latin typeface="MS Gothic"/>
              <a:cs typeface="MS Gothic"/>
            </a:endParaRPr>
          </a:p>
        </p:txBody>
      </p:sp>
      <p:grpSp>
        <p:nvGrpSpPr>
          <p:cNvPr id="8" name="object 8" descr=""/>
          <p:cNvGrpSpPr/>
          <p:nvPr/>
        </p:nvGrpSpPr>
        <p:grpSpPr>
          <a:xfrm>
            <a:off x="3062097" y="5893688"/>
            <a:ext cx="2032635" cy="898525"/>
            <a:chOff x="3062097" y="5893688"/>
            <a:chExt cx="2032635" cy="898525"/>
          </a:xfrm>
        </p:grpSpPr>
        <p:sp>
          <p:nvSpPr>
            <p:cNvPr id="9" name="object 9" descr=""/>
            <p:cNvSpPr/>
            <p:nvPr/>
          </p:nvSpPr>
          <p:spPr>
            <a:xfrm>
              <a:off x="4972050" y="6256781"/>
              <a:ext cx="113030" cy="525780"/>
            </a:xfrm>
            <a:custGeom>
              <a:avLst/>
              <a:gdLst/>
              <a:ahLst/>
              <a:cxnLst/>
              <a:rect l="l" t="t" r="r" b="b"/>
              <a:pathLst>
                <a:path w="113029" h="525779">
                  <a:moveTo>
                    <a:pt x="0" y="18796"/>
                  </a:moveTo>
                  <a:lnTo>
                    <a:pt x="1472" y="11465"/>
                  </a:lnTo>
                  <a:lnTo>
                    <a:pt x="5492" y="5492"/>
                  </a:lnTo>
                  <a:lnTo>
                    <a:pt x="11465" y="1472"/>
                  </a:lnTo>
                  <a:lnTo>
                    <a:pt x="18796" y="0"/>
                  </a:lnTo>
                  <a:lnTo>
                    <a:pt x="93979" y="0"/>
                  </a:lnTo>
                  <a:lnTo>
                    <a:pt x="101310" y="1472"/>
                  </a:lnTo>
                  <a:lnTo>
                    <a:pt x="107283" y="5492"/>
                  </a:lnTo>
                  <a:lnTo>
                    <a:pt x="111303" y="11465"/>
                  </a:lnTo>
                  <a:lnTo>
                    <a:pt x="112775" y="18796"/>
                  </a:lnTo>
                  <a:lnTo>
                    <a:pt x="112775" y="506984"/>
                  </a:lnTo>
                  <a:lnTo>
                    <a:pt x="111303" y="514314"/>
                  </a:lnTo>
                  <a:lnTo>
                    <a:pt x="107283" y="520287"/>
                  </a:lnTo>
                  <a:lnTo>
                    <a:pt x="101310" y="524307"/>
                  </a:lnTo>
                  <a:lnTo>
                    <a:pt x="93979" y="525779"/>
                  </a:lnTo>
                  <a:lnTo>
                    <a:pt x="18796" y="525779"/>
                  </a:lnTo>
                  <a:lnTo>
                    <a:pt x="11465" y="524307"/>
                  </a:lnTo>
                  <a:lnTo>
                    <a:pt x="5492" y="520287"/>
                  </a:lnTo>
                  <a:lnTo>
                    <a:pt x="1472" y="514314"/>
                  </a:lnTo>
                  <a:lnTo>
                    <a:pt x="0" y="506984"/>
                  </a:lnTo>
                  <a:lnTo>
                    <a:pt x="0" y="18796"/>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3062097" y="5893688"/>
              <a:ext cx="162305" cy="162306"/>
            </a:xfrm>
            <a:prstGeom prst="rect">
              <a:avLst/>
            </a:prstGeom>
          </p:spPr>
        </p:pic>
        <p:sp>
          <p:nvSpPr>
            <p:cNvPr id="11" name="object 11" descr=""/>
            <p:cNvSpPr/>
            <p:nvPr/>
          </p:nvSpPr>
          <p:spPr>
            <a:xfrm>
              <a:off x="3143250" y="6060185"/>
              <a:ext cx="0" cy="272415"/>
            </a:xfrm>
            <a:custGeom>
              <a:avLst/>
              <a:gdLst/>
              <a:ahLst/>
              <a:cxnLst/>
              <a:rect l="l" t="t" r="r" b="b"/>
              <a:pathLst>
                <a:path w="0" h="272414">
                  <a:moveTo>
                    <a:pt x="0" y="0"/>
                  </a:moveTo>
                  <a:lnTo>
                    <a:pt x="0" y="272033"/>
                  </a:lnTo>
                </a:path>
              </a:pathLst>
            </a:custGeom>
            <a:ln w="19050">
              <a:solidFill>
                <a:srgbClr val="FF0000"/>
              </a:solidFill>
            </a:ln>
          </p:spPr>
          <p:txBody>
            <a:bodyPr wrap="square" lIns="0" tIns="0" rIns="0" bIns="0" rtlCol="0"/>
            <a:lstStyle/>
            <a:p/>
          </p:txBody>
        </p:sp>
      </p:grpSp>
      <p:sp>
        <p:nvSpPr>
          <p:cNvPr id="12" name="object 12" descr=""/>
          <p:cNvSpPr txBox="1"/>
          <p:nvPr/>
        </p:nvSpPr>
        <p:spPr>
          <a:xfrm>
            <a:off x="2793492" y="6332219"/>
            <a:ext cx="1877695" cy="429895"/>
          </a:xfrm>
          <a:prstGeom prst="rect">
            <a:avLst/>
          </a:prstGeom>
          <a:ln w="9525">
            <a:solidFill>
              <a:srgbClr val="FF0000"/>
            </a:solidFill>
          </a:ln>
        </p:spPr>
        <p:txBody>
          <a:bodyPr wrap="square" lIns="0" tIns="50800" rIns="0" bIns="0" rtlCol="0" vert="horz">
            <a:spAutoFit/>
          </a:bodyPr>
          <a:lstStyle/>
          <a:p>
            <a:pPr marL="92075" marR="100965">
              <a:lnSpc>
                <a:spcPct val="100000"/>
              </a:lnSpc>
              <a:spcBef>
                <a:spcPts val="400"/>
              </a:spcBef>
            </a:pPr>
            <a:r>
              <a:rPr dirty="0" sz="1100" spc="-20">
                <a:latin typeface="MS Mincho"/>
                <a:cs typeface="MS Mincho"/>
              </a:rPr>
              <a:t>医薬品の番号と候補病名の</a:t>
            </a:r>
            <a:r>
              <a:rPr dirty="0" sz="1100" spc="-15">
                <a:latin typeface="MS Mincho"/>
                <a:cs typeface="MS Mincho"/>
              </a:rPr>
              <a:t>番号が対応します。</a:t>
            </a:r>
            <a:endParaRPr sz="1100">
              <a:latin typeface="MS Mincho"/>
              <a:cs typeface="MS Mincho"/>
            </a:endParaRPr>
          </a:p>
        </p:txBody>
      </p:sp>
      <p:sp>
        <p:nvSpPr>
          <p:cNvPr id="13" name="object 13" descr=""/>
          <p:cNvSpPr/>
          <p:nvPr/>
        </p:nvSpPr>
        <p:spPr>
          <a:xfrm>
            <a:off x="4671821" y="5362193"/>
            <a:ext cx="506095" cy="1186180"/>
          </a:xfrm>
          <a:custGeom>
            <a:avLst/>
            <a:gdLst/>
            <a:ahLst/>
            <a:cxnLst/>
            <a:rect l="l" t="t" r="r" b="b"/>
            <a:pathLst>
              <a:path w="506095" h="1186179">
                <a:moveTo>
                  <a:pt x="0" y="1185799"/>
                </a:moveTo>
                <a:lnTo>
                  <a:pt x="291718" y="1178052"/>
                </a:lnTo>
              </a:path>
              <a:path w="506095" h="1186179">
                <a:moveTo>
                  <a:pt x="505967" y="0"/>
                </a:moveTo>
                <a:lnTo>
                  <a:pt x="505967" y="266573"/>
                </a:lnTo>
              </a:path>
            </a:pathLst>
          </a:custGeom>
          <a:ln w="19050">
            <a:solidFill>
              <a:srgbClr val="FF0000"/>
            </a:solidFill>
          </a:ln>
        </p:spPr>
        <p:txBody>
          <a:bodyPr wrap="square" lIns="0" tIns="0" rIns="0" bIns="0" rtlCol="0"/>
          <a:lstStyle/>
          <a:p/>
        </p:txBody>
      </p:sp>
      <p:sp>
        <p:nvSpPr>
          <p:cNvPr id="14" name="object 14" descr=""/>
          <p:cNvSpPr/>
          <p:nvPr/>
        </p:nvSpPr>
        <p:spPr>
          <a:xfrm>
            <a:off x="5177790" y="2620517"/>
            <a:ext cx="605155" cy="247015"/>
          </a:xfrm>
          <a:custGeom>
            <a:avLst/>
            <a:gdLst/>
            <a:ahLst/>
            <a:cxnLst/>
            <a:rect l="l" t="t" r="r" b="b"/>
            <a:pathLst>
              <a:path w="605154" h="247014">
                <a:moveTo>
                  <a:pt x="0" y="41148"/>
                </a:moveTo>
                <a:lnTo>
                  <a:pt x="3232" y="25128"/>
                </a:lnTo>
                <a:lnTo>
                  <a:pt x="12049" y="12049"/>
                </a:lnTo>
                <a:lnTo>
                  <a:pt x="25128" y="3232"/>
                </a:lnTo>
                <a:lnTo>
                  <a:pt x="41148" y="0"/>
                </a:lnTo>
                <a:lnTo>
                  <a:pt x="563880" y="0"/>
                </a:lnTo>
                <a:lnTo>
                  <a:pt x="579899" y="3232"/>
                </a:lnTo>
                <a:lnTo>
                  <a:pt x="592978" y="12049"/>
                </a:lnTo>
                <a:lnTo>
                  <a:pt x="601795" y="25128"/>
                </a:lnTo>
                <a:lnTo>
                  <a:pt x="605027" y="41148"/>
                </a:lnTo>
                <a:lnTo>
                  <a:pt x="605027" y="205740"/>
                </a:lnTo>
                <a:lnTo>
                  <a:pt x="601795" y="221759"/>
                </a:lnTo>
                <a:lnTo>
                  <a:pt x="592978" y="234838"/>
                </a:lnTo>
                <a:lnTo>
                  <a:pt x="579899" y="243655"/>
                </a:lnTo>
                <a:lnTo>
                  <a:pt x="563880" y="246888"/>
                </a:lnTo>
                <a:lnTo>
                  <a:pt x="41148" y="246888"/>
                </a:lnTo>
                <a:lnTo>
                  <a:pt x="25128" y="243655"/>
                </a:lnTo>
                <a:lnTo>
                  <a:pt x="12049" y="234838"/>
                </a:lnTo>
                <a:lnTo>
                  <a:pt x="3232" y="221759"/>
                </a:lnTo>
                <a:lnTo>
                  <a:pt x="0" y="205740"/>
                </a:lnTo>
                <a:lnTo>
                  <a:pt x="0" y="41148"/>
                </a:lnTo>
                <a:close/>
              </a:path>
            </a:pathLst>
          </a:custGeom>
          <a:ln w="19050">
            <a:solidFill>
              <a:srgbClr val="FF0000"/>
            </a:solidFill>
          </a:ln>
        </p:spPr>
        <p:txBody>
          <a:bodyPr wrap="square" lIns="0" tIns="0" rIns="0" bIns="0" rtlCol="0"/>
          <a:lstStyle/>
          <a:p/>
        </p:txBody>
      </p:sp>
      <p:pic>
        <p:nvPicPr>
          <p:cNvPr id="15" name="object 15" descr=""/>
          <p:cNvPicPr/>
          <p:nvPr/>
        </p:nvPicPr>
        <p:blipFill>
          <a:blip r:embed="rId5" cstate="print"/>
          <a:stretch>
            <a:fillRect/>
          </a:stretch>
        </p:blipFill>
        <p:spPr>
          <a:xfrm>
            <a:off x="1630679" y="2106167"/>
            <a:ext cx="4303776" cy="455675"/>
          </a:xfrm>
          <a:prstGeom prst="rect">
            <a:avLst/>
          </a:prstGeom>
        </p:spPr>
      </p:pic>
      <p:pic>
        <p:nvPicPr>
          <p:cNvPr id="16" name="object 16" descr=""/>
          <p:cNvPicPr/>
          <p:nvPr/>
        </p:nvPicPr>
        <p:blipFill>
          <a:blip r:embed="rId6" cstate="print"/>
          <a:stretch>
            <a:fillRect/>
          </a:stretch>
        </p:blipFill>
        <p:spPr>
          <a:xfrm>
            <a:off x="1933955" y="2639567"/>
            <a:ext cx="667512" cy="67055"/>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358127"/>
            <a:ext cx="4319016" cy="3253740"/>
          </a:xfrm>
          <a:prstGeom prst="rect">
            <a:avLst/>
          </a:prstGeom>
        </p:spPr>
      </p:pic>
      <p:sp>
        <p:nvSpPr>
          <p:cNvPr id="3" name="object 3" descr=""/>
          <p:cNvSpPr txBox="1"/>
          <p:nvPr/>
        </p:nvSpPr>
        <p:spPr>
          <a:xfrm>
            <a:off x="1158951" y="1130045"/>
            <a:ext cx="29610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リスト印刷の精密点検の印刷レイアウトです。</a:t>
            </a:r>
            <a:endParaRPr sz="1100">
              <a:latin typeface="MS Mincho"/>
              <a:cs typeface="MS Mincho"/>
            </a:endParaRPr>
          </a:p>
        </p:txBody>
      </p:sp>
      <p:sp>
        <p:nvSpPr>
          <p:cNvPr id="4" name="object 4" descr=""/>
          <p:cNvSpPr txBox="1"/>
          <p:nvPr/>
        </p:nvSpPr>
        <p:spPr>
          <a:xfrm>
            <a:off x="1292478" y="5974206"/>
            <a:ext cx="323786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用途に応じてレイアウトを切り替えて印刷します。</a:t>
            </a:r>
            <a:endParaRPr sz="1100">
              <a:latin typeface="MS Mincho"/>
              <a:cs typeface="MS Mincho"/>
            </a:endParaRPr>
          </a:p>
        </p:txBody>
      </p:sp>
      <p:sp>
        <p:nvSpPr>
          <p:cNvPr id="5" name="object 5" descr=""/>
          <p:cNvSpPr txBox="1"/>
          <p:nvPr/>
        </p:nvSpPr>
        <p:spPr>
          <a:xfrm>
            <a:off x="2077211" y="8763000"/>
            <a:ext cx="3429000" cy="262255"/>
          </a:xfrm>
          <a:prstGeom prst="rect">
            <a:avLst/>
          </a:prstGeom>
          <a:solidFill>
            <a:srgbClr val="FFFFFF"/>
          </a:solidFill>
        </p:spPr>
        <p:txBody>
          <a:bodyPr wrap="square" lIns="0" tIns="52069" rIns="0" bIns="0" rtlCol="0" vert="horz">
            <a:spAutoFit/>
          </a:bodyPr>
          <a:lstStyle/>
          <a:p>
            <a:pPr marL="90805">
              <a:lnSpc>
                <a:spcPct val="100000"/>
              </a:lnSpc>
              <a:spcBef>
                <a:spcPts val="409"/>
              </a:spcBef>
            </a:pPr>
            <a:r>
              <a:rPr dirty="0" sz="1100" spc="-20">
                <a:solidFill>
                  <a:srgbClr val="FF0000"/>
                </a:solidFill>
                <a:latin typeface="MS Gothic"/>
                <a:cs typeface="MS Gothic"/>
              </a:rPr>
              <a:t>チェックの入ったレセプトが印刷対象となります。</a:t>
            </a:r>
            <a:endParaRPr sz="1100">
              <a:latin typeface="MS Gothic"/>
              <a:cs typeface="MS Gothic"/>
            </a:endParaRPr>
          </a:p>
        </p:txBody>
      </p:sp>
      <p:grpSp>
        <p:nvGrpSpPr>
          <p:cNvPr id="6" name="object 6" descr=""/>
          <p:cNvGrpSpPr/>
          <p:nvPr/>
        </p:nvGrpSpPr>
        <p:grpSpPr>
          <a:xfrm>
            <a:off x="1624583" y="6367271"/>
            <a:ext cx="4304030" cy="2360295"/>
            <a:chOff x="1624583" y="6367271"/>
            <a:chExt cx="4304030" cy="2360295"/>
          </a:xfrm>
        </p:grpSpPr>
        <p:pic>
          <p:nvPicPr>
            <p:cNvPr id="7" name="object 7" descr=""/>
            <p:cNvPicPr/>
            <p:nvPr/>
          </p:nvPicPr>
          <p:blipFill>
            <a:blip r:embed="rId3" cstate="print"/>
            <a:stretch>
              <a:fillRect/>
            </a:stretch>
          </p:blipFill>
          <p:spPr>
            <a:xfrm>
              <a:off x="3365754" y="8547353"/>
              <a:ext cx="76200" cy="179959"/>
            </a:xfrm>
            <a:prstGeom prst="rect">
              <a:avLst/>
            </a:prstGeom>
          </p:spPr>
        </p:pic>
        <p:pic>
          <p:nvPicPr>
            <p:cNvPr id="8" name="object 8" descr=""/>
            <p:cNvPicPr/>
            <p:nvPr/>
          </p:nvPicPr>
          <p:blipFill>
            <a:blip r:embed="rId4" cstate="print"/>
            <a:stretch>
              <a:fillRect/>
            </a:stretch>
          </p:blipFill>
          <p:spPr>
            <a:xfrm>
              <a:off x="1624583" y="6367271"/>
              <a:ext cx="4303776" cy="454151"/>
            </a:xfrm>
            <a:prstGeom prst="rect">
              <a:avLst/>
            </a:prstGeom>
          </p:spPr>
        </p:pic>
      </p:grpSp>
      <p:sp>
        <p:nvSpPr>
          <p:cNvPr id="9" name="object 9" descr=""/>
          <p:cNvSpPr txBox="1"/>
          <p:nvPr/>
        </p:nvSpPr>
        <p:spPr>
          <a:xfrm>
            <a:off x="3425444" y="6633209"/>
            <a:ext cx="865505" cy="193675"/>
          </a:xfrm>
          <a:prstGeom prst="rect">
            <a:avLst/>
          </a:prstGeom>
        </p:spPr>
        <p:txBody>
          <a:bodyPr wrap="square" lIns="0" tIns="13335" rIns="0" bIns="0" rtlCol="0" vert="horz">
            <a:spAutoFit/>
          </a:bodyPr>
          <a:lstStyle/>
          <a:p>
            <a:pPr marL="12700">
              <a:lnSpc>
                <a:spcPct val="100000"/>
              </a:lnSpc>
              <a:spcBef>
                <a:spcPts val="105"/>
              </a:spcBef>
            </a:pPr>
            <a:r>
              <a:rPr dirty="0" sz="1100" spc="-15">
                <a:solidFill>
                  <a:srgbClr val="FF0000"/>
                </a:solidFill>
                <a:latin typeface="MS Gothic"/>
                <a:cs typeface="MS Gothic"/>
              </a:rPr>
              <a:t>カード型印刷</a:t>
            </a:r>
            <a:endParaRPr sz="1100">
              <a:latin typeface="MS Gothic"/>
              <a:cs typeface="MS Gothic"/>
            </a:endParaRPr>
          </a:p>
        </p:txBody>
      </p:sp>
      <p:sp>
        <p:nvSpPr>
          <p:cNvPr id="10" name="object 10" descr=""/>
          <p:cNvSpPr/>
          <p:nvPr/>
        </p:nvSpPr>
        <p:spPr>
          <a:xfrm>
            <a:off x="4411979" y="6594347"/>
            <a:ext cx="1031875" cy="262255"/>
          </a:xfrm>
          <a:custGeom>
            <a:avLst/>
            <a:gdLst/>
            <a:ahLst/>
            <a:cxnLst/>
            <a:rect l="l" t="t" r="r" b="b"/>
            <a:pathLst>
              <a:path w="1031875" h="262254">
                <a:moveTo>
                  <a:pt x="1031748" y="0"/>
                </a:moveTo>
                <a:lnTo>
                  <a:pt x="0" y="0"/>
                </a:lnTo>
                <a:lnTo>
                  <a:pt x="0" y="262128"/>
                </a:lnTo>
                <a:lnTo>
                  <a:pt x="1031748" y="262128"/>
                </a:lnTo>
                <a:lnTo>
                  <a:pt x="1031748" y="0"/>
                </a:lnTo>
                <a:close/>
              </a:path>
            </a:pathLst>
          </a:custGeom>
          <a:solidFill>
            <a:srgbClr val="FFFFFF"/>
          </a:solidFill>
        </p:spPr>
        <p:txBody>
          <a:bodyPr wrap="square" lIns="0" tIns="0" rIns="0" bIns="0" rtlCol="0"/>
          <a:lstStyle/>
          <a:p/>
        </p:txBody>
      </p:sp>
      <p:sp>
        <p:nvSpPr>
          <p:cNvPr id="11" name="object 11" descr=""/>
          <p:cNvSpPr txBox="1"/>
          <p:nvPr/>
        </p:nvSpPr>
        <p:spPr>
          <a:xfrm>
            <a:off x="4491990" y="6633209"/>
            <a:ext cx="865505" cy="193675"/>
          </a:xfrm>
          <a:prstGeom prst="rect">
            <a:avLst/>
          </a:prstGeom>
        </p:spPr>
        <p:txBody>
          <a:bodyPr wrap="square" lIns="0" tIns="13335" rIns="0" bIns="0" rtlCol="0" vert="horz">
            <a:spAutoFit/>
          </a:bodyPr>
          <a:lstStyle/>
          <a:p>
            <a:pPr marL="12700">
              <a:lnSpc>
                <a:spcPct val="100000"/>
              </a:lnSpc>
              <a:spcBef>
                <a:spcPts val="105"/>
              </a:spcBef>
            </a:pPr>
            <a:r>
              <a:rPr dirty="0" sz="1100" spc="-15">
                <a:solidFill>
                  <a:srgbClr val="FF0000"/>
                </a:solidFill>
                <a:latin typeface="MS Gothic"/>
                <a:cs typeface="MS Gothic"/>
              </a:rPr>
              <a:t>電子付箋印刷</a:t>
            </a:r>
            <a:endParaRPr sz="1100">
              <a:latin typeface="MS Gothic"/>
              <a:cs typeface="MS Gothic"/>
            </a:endParaRPr>
          </a:p>
        </p:txBody>
      </p:sp>
      <p:grpSp>
        <p:nvGrpSpPr>
          <p:cNvPr id="12" name="object 12" descr=""/>
          <p:cNvGrpSpPr/>
          <p:nvPr/>
        </p:nvGrpSpPr>
        <p:grpSpPr>
          <a:xfrm>
            <a:off x="1671827" y="6794372"/>
            <a:ext cx="3252470" cy="2733675"/>
            <a:chOff x="1671827" y="6794372"/>
            <a:chExt cx="3252470" cy="2733675"/>
          </a:xfrm>
        </p:grpSpPr>
        <p:sp>
          <p:nvSpPr>
            <p:cNvPr id="13" name="object 13" descr=""/>
            <p:cNvSpPr/>
            <p:nvPr/>
          </p:nvSpPr>
          <p:spPr>
            <a:xfrm>
              <a:off x="3863848" y="6813295"/>
              <a:ext cx="474980" cy="194310"/>
            </a:xfrm>
            <a:custGeom>
              <a:avLst/>
              <a:gdLst/>
              <a:ahLst/>
              <a:cxnLst/>
              <a:rect l="l" t="t" r="r" b="b"/>
              <a:pathLst>
                <a:path w="474979" h="194309">
                  <a:moveTo>
                    <a:pt x="400148" y="167280"/>
                  </a:moveTo>
                  <a:lnTo>
                    <a:pt x="390143" y="194056"/>
                  </a:lnTo>
                  <a:lnTo>
                    <a:pt x="474852" y="185039"/>
                  </a:lnTo>
                  <a:lnTo>
                    <a:pt x="462441" y="171704"/>
                  </a:lnTo>
                  <a:lnTo>
                    <a:pt x="411988" y="171704"/>
                  </a:lnTo>
                  <a:lnTo>
                    <a:pt x="400148" y="167280"/>
                  </a:lnTo>
                  <a:close/>
                </a:path>
                <a:path w="474979" h="194309">
                  <a:moveTo>
                    <a:pt x="406802" y="149473"/>
                  </a:moveTo>
                  <a:lnTo>
                    <a:pt x="400148" y="167280"/>
                  </a:lnTo>
                  <a:lnTo>
                    <a:pt x="411988" y="171704"/>
                  </a:lnTo>
                  <a:lnTo>
                    <a:pt x="418718" y="153924"/>
                  </a:lnTo>
                  <a:lnTo>
                    <a:pt x="406802" y="149473"/>
                  </a:lnTo>
                  <a:close/>
                </a:path>
                <a:path w="474979" h="194309">
                  <a:moveTo>
                    <a:pt x="416813" y="122682"/>
                  </a:moveTo>
                  <a:lnTo>
                    <a:pt x="406802" y="149473"/>
                  </a:lnTo>
                  <a:lnTo>
                    <a:pt x="418718" y="153924"/>
                  </a:lnTo>
                  <a:lnTo>
                    <a:pt x="411988" y="171704"/>
                  </a:lnTo>
                  <a:lnTo>
                    <a:pt x="462441" y="171704"/>
                  </a:lnTo>
                  <a:lnTo>
                    <a:pt x="416813" y="122682"/>
                  </a:lnTo>
                  <a:close/>
                </a:path>
                <a:path w="474979" h="194309">
                  <a:moveTo>
                    <a:pt x="6603" y="0"/>
                  </a:moveTo>
                  <a:lnTo>
                    <a:pt x="0" y="17780"/>
                  </a:lnTo>
                  <a:lnTo>
                    <a:pt x="400148" y="167280"/>
                  </a:lnTo>
                  <a:lnTo>
                    <a:pt x="406802" y="149473"/>
                  </a:lnTo>
                  <a:lnTo>
                    <a:pt x="6603" y="0"/>
                  </a:lnTo>
                  <a:close/>
                </a:path>
              </a:pathLst>
            </a:custGeom>
            <a:solidFill>
              <a:srgbClr val="FF0000"/>
            </a:solidFill>
          </p:spPr>
          <p:txBody>
            <a:bodyPr wrap="square" lIns="0" tIns="0" rIns="0" bIns="0" rtlCol="0"/>
            <a:lstStyle/>
            <a:p/>
          </p:txBody>
        </p:sp>
        <p:pic>
          <p:nvPicPr>
            <p:cNvPr id="14" name="object 14" descr=""/>
            <p:cNvPicPr/>
            <p:nvPr/>
          </p:nvPicPr>
          <p:blipFill>
            <a:blip r:embed="rId5" cstate="print"/>
            <a:stretch>
              <a:fillRect/>
            </a:stretch>
          </p:blipFill>
          <p:spPr>
            <a:xfrm>
              <a:off x="4734305" y="6794372"/>
              <a:ext cx="189611" cy="202946"/>
            </a:xfrm>
            <a:prstGeom prst="rect">
              <a:avLst/>
            </a:prstGeom>
          </p:spPr>
        </p:pic>
        <p:pic>
          <p:nvPicPr>
            <p:cNvPr id="15" name="object 15" descr=""/>
            <p:cNvPicPr/>
            <p:nvPr/>
          </p:nvPicPr>
          <p:blipFill>
            <a:blip r:embed="rId6" cstate="print"/>
            <a:stretch>
              <a:fillRect/>
            </a:stretch>
          </p:blipFill>
          <p:spPr>
            <a:xfrm>
              <a:off x="1932431" y="6891529"/>
              <a:ext cx="667512" cy="67054"/>
            </a:xfrm>
            <a:prstGeom prst="rect">
              <a:avLst/>
            </a:prstGeom>
          </p:spPr>
        </p:pic>
        <p:pic>
          <p:nvPicPr>
            <p:cNvPr id="16" name="object 16" descr=""/>
            <p:cNvPicPr/>
            <p:nvPr/>
          </p:nvPicPr>
          <p:blipFill>
            <a:blip r:embed="rId7" cstate="print"/>
            <a:stretch>
              <a:fillRect/>
            </a:stretch>
          </p:blipFill>
          <p:spPr>
            <a:xfrm>
              <a:off x="1671827" y="8651747"/>
              <a:ext cx="68580" cy="876300"/>
            </a:xfrm>
            <a:prstGeom prst="rect">
              <a:avLst/>
            </a:prstGeom>
          </p:spPr>
        </p:pic>
      </p:grpSp>
      <p:pic>
        <p:nvPicPr>
          <p:cNvPr id="17" name="object 17" descr=""/>
          <p:cNvPicPr/>
          <p:nvPr/>
        </p:nvPicPr>
        <p:blipFill>
          <a:blip r:embed="rId8" cstate="print"/>
          <a:stretch>
            <a:fillRect/>
          </a:stretch>
        </p:blipFill>
        <p:spPr>
          <a:xfrm>
            <a:off x="1627632" y="1485899"/>
            <a:ext cx="4288536" cy="4294632"/>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7452359"/>
            <a:ext cx="4320540" cy="1976627"/>
          </a:xfrm>
          <a:prstGeom prst="rect">
            <a:avLst/>
          </a:prstGeom>
        </p:spPr>
      </p:pic>
      <p:pic>
        <p:nvPicPr>
          <p:cNvPr id="3" name="object 3" descr=""/>
          <p:cNvPicPr/>
          <p:nvPr/>
        </p:nvPicPr>
        <p:blipFill>
          <a:blip r:embed="rId3" cstate="print"/>
          <a:stretch>
            <a:fillRect/>
          </a:stretch>
        </p:blipFill>
        <p:spPr>
          <a:xfrm>
            <a:off x="1620011" y="2953511"/>
            <a:ext cx="4320540" cy="3255264"/>
          </a:xfrm>
          <a:prstGeom prst="rect">
            <a:avLst/>
          </a:prstGeom>
        </p:spPr>
      </p:pic>
      <p:sp>
        <p:nvSpPr>
          <p:cNvPr id="4" name="object 4" descr=""/>
          <p:cNvSpPr txBox="1"/>
          <p:nvPr/>
        </p:nvSpPr>
        <p:spPr>
          <a:xfrm>
            <a:off x="1080516" y="1342643"/>
            <a:ext cx="5400040" cy="253365"/>
          </a:xfrm>
          <a:prstGeom prst="rect">
            <a:avLst/>
          </a:prstGeom>
          <a:solidFill>
            <a:srgbClr val="99CCFF"/>
          </a:solidFill>
        </p:spPr>
        <p:txBody>
          <a:bodyPr wrap="square" lIns="0" tIns="24765" rIns="0" bIns="0" rtlCol="0" vert="horz">
            <a:spAutoFit/>
          </a:bodyPr>
          <a:lstStyle/>
          <a:p>
            <a:pPr marL="90805">
              <a:lnSpc>
                <a:spcPct val="100000"/>
              </a:lnSpc>
              <a:spcBef>
                <a:spcPts val="195"/>
              </a:spcBef>
            </a:pPr>
            <a:r>
              <a:rPr dirty="0" sz="1400" spc="-20">
                <a:solidFill>
                  <a:srgbClr val="001F5F"/>
                </a:solidFill>
                <a:latin typeface="MS Gothic"/>
                <a:cs typeface="MS Gothic"/>
              </a:rPr>
              <a:t>画面点検</a:t>
            </a:r>
            <a:endParaRPr sz="1400">
              <a:latin typeface="MS Gothic"/>
              <a:cs typeface="MS Gothic"/>
            </a:endParaRPr>
          </a:p>
        </p:txBody>
      </p:sp>
      <p:sp>
        <p:nvSpPr>
          <p:cNvPr id="5" name="object 5" descr=""/>
          <p:cNvSpPr txBox="1"/>
          <p:nvPr/>
        </p:nvSpPr>
        <p:spPr>
          <a:xfrm>
            <a:off x="1158951" y="1867255"/>
            <a:ext cx="5196840" cy="865505"/>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「レセ画面点検」のリストのカルテ番号、患者氏名の色は、合格は黒色、病名点検</a:t>
            </a:r>
            <a:r>
              <a:rPr dirty="0" sz="1100">
                <a:latin typeface="MS Mincho"/>
                <a:cs typeface="MS Mincho"/>
              </a:rPr>
              <a:t>不合格</a:t>
            </a:r>
            <a:r>
              <a:rPr dirty="0" sz="1100" spc="-15">
                <a:latin typeface="MS Mincho"/>
                <a:cs typeface="MS Mincho"/>
              </a:rPr>
              <a:t>（病名漏れ、部位不一致）</a:t>
            </a:r>
            <a:r>
              <a:rPr dirty="0" sz="1100" spc="-10">
                <a:latin typeface="MS Mincho"/>
                <a:cs typeface="MS Mincho"/>
              </a:rPr>
              <a:t>は</a:t>
            </a:r>
            <a:r>
              <a:rPr dirty="0" sz="1100" b="1">
                <a:solidFill>
                  <a:srgbClr val="00AF50"/>
                </a:solidFill>
                <a:latin typeface="MS Mincho"/>
                <a:cs typeface="MS Mincho"/>
              </a:rPr>
              <a:t>緑色</a:t>
            </a:r>
            <a:r>
              <a:rPr dirty="0" sz="1100" spc="-15">
                <a:latin typeface="MS Mincho"/>
                <a:cs typeface="MS Mincho"/>
              </a:rPr>
              <a:t>、精密点検不合格は</a:t>
            </a:r>
            <a:r>
              <a:rPr dirty="0" sz="1100" b="1">
                <a:solidFill>
                  <a:srgbClr val="004DFF"/>
                </a:solidFill>
                <a:latin typeface="MS Mincho"/>
                <a:cs typeface="MS Mincho"/>
              </a:rPr>
              <a:t>青色</a:t>
            </a:r>
            <a:r>
              <a:rPr dirty="0" sz="1100" spc="-15">
                <a:latin typeface="MS Mincho"/>
                <a:cs typeface="MS Mincho"/>
              </a:rPr>
              <a:t>、病名点検不合格と精密点検不合格の混在は</a:t>
            </a:r>
            <a:r>
              <a:rPr dirty="0" sz="1100" b="1">
                <a:solidFill>
                  <a:srgbClr val="660000"/>
                </a:solidFill>
                <a:latin typeface="MS Mincho"/>
                <a:cs typeface="MS Mincho"/>
              </a:rPr>
              <a:t>茶色</a:t>
            </a:r>
            <a:r>
              <a:rPr dirty="0" sz="1100" spc="-20">
                <a:latin typeface="MS Mincho"/>
                <a:cs typeface="MS Mincho"/>
              </a:rPr>
              <a:t>で表示されます。</a:t>
            </a:r>
            <a:endParaRPr sz="1100">
              <a:latin typeface="MS Mincho"/>
              <a:cs typeface="MS Mincho"/>
            </a:endParaRPr>
          </a:p>
          <a:p>
            <a:pPr marL="12700">
              <a:lnSpc>
                <a:spcPct val="100000"/>
              </a:lnSpc>
              <a:spcBef>
                <a:spcPts val="340"/>
              </a:spcBef>
            </a:pPr>
            <a:r>
              <a:rPr dirty="0" sz="1100" spc="-20">
                <a:latin typeface="MS Mincho"/>
                <a:cs typeface="MS Mincho"/>
              </a:rPr>
              <a:t>リストは「詳細検索領域」の条件で切り替わります。</a:t>
            </a:r>
            <a:endParaRPr sz="1100">
              <a:latin typeface="MS Mincho"/>
              <a:cs typeface="MS Mincho"/>
            </a:endParaRPr>
          </a:p>
        </p:txBody>
      </p:sp>
      <p:sp>
        <p:nvSpPr>
          <p:cNvPr id="6" name="object 6" descr=""/>
          <p:cNvSpPr txBox="1"/>
          <p:nvPr/>
        </p:nvSpPr>
        <p:spPr>
          <a:xfrm>
            <a:off x="1914270" y="6350634"/>
            <a:ext cx="4510405" cy="920115"/>
          </a:xfrm>
          <a:prstGeom prst="rect">
            <a:avLst/>
          </a:prstGeom>
        </p:spPr>
        <p:txBody>
          <a:bodyPr wrap="square" lIns="0" tIns="58419" rIns="0" bIns="0" rtlCol="0" vert="horz">
            <a:spAutoFit/>
          </a:bodyPr>
          <a:lstStyle/>
          <a:p>
            <a:pPr marL="12700">
              <a:lnSpc>
                <a:spcPct val="100000"/>
              </a:lnSpc>
              <a:spcBef>
                <a:spcPts val="459"/>
              </a:spcBef>
            </a:pPr>
            <a:r>
              <a:rPr dirty="0" sz="1200">
                <a:solidFill>
                  <a:srgbClr val="FF0000"/>
                </a:solidFill>
                <a:latin typeface="MS Mincho"/>
                <a:cs typeface="MS Mincho"/>
              </a:rPr>
              <a:t>①</a:t>
            </a:r>
            <a:r>
              <a:rPr dirty="0" sz="1200">
                <a:latin typeface="MS Mincho"/>
                <a:cs typeface="MS Mincho"/>
              </a:rPr>
              <a:t>「</a:t>
            </a:r>
            <a:r>
              <a:rPr dirty="0" sz="1100" spc="-20">
                <a:latin typeface="MS Mincho"/>
                <a:cs typeface="MS Mincho"/>
              </a:rPr>
              <a:t>点検タブ」をクリックし、</a:t>
            </a:r>
            <a:endParaRPr sz="1100">
              <a:latin typeface="MS Mincho"/>
              <a:cs typeface="MS Mincho"/>
            </a:endParaRPr>
          </a:p>
          <a:p>
            <a:pPr marL="12700">
              <a:lnSpc>
                <a:spcPct val="100000"/>
              </a:lnSpc>
              <a:spcBef>
                <a:spcPts val="360"/>
              </a:spcBef>
              <a:tabLst>
                <a:tab pos="30480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900">
                <a:solidFill>
                  <a:srgbClr val="FF0000"/>
                </a:solidFill>
                <a:latin typeface="MS Mincho"/>
                <a:cs typeface="MS Mincho"/>
              </a:rPr>
              <a:t>■</a:t>
            </a:r>
            <a:r>
              <a:rPr dirty="0" sz="1100" spc="-5">
                <a:latin typeface="MS Mincho"/>
                <a:cs typeface="MS Mincho"/>
              </a:rPr>
              <a:t>点検結果を</a:t>
            </a:r>
            <a:r>
              <a:rPr dirty="0" sz="1100" spc="-15">
                <a:solidFill>
                  <a:srgbClr val="004DFF"/>
                </a:solidFill>
                <a:latin typeface="MS Mincho"/>
                <a:cs typeface="MS Mincho"/>
              </a:rPr>
              <a:t>⦿精密点検</a:t>
            </a:r>
            <a:r>
              <a:rPr dirty="0" sz="1100" spc="-20">
                <a:latin typeface="MS Mincho"/>
                <a:cs typeface="MS Mincho"/>
              </a:rPr>
              <a:t>に切り替えると、</a:t>
            </a:r>
            <a:endParaRPr sz="1100">
              <a:latin typeface="MS Mincho"/>
              <a:cs typeface="MS Mincho"/>
            </a:endParaRPr>
          </a:p>
          <a:p>
            <a:pPr marL="292735">
              <a:lnSpc>
                <a:spcPct val="100000"/>
              </a:lnSpc>
              <a:spcBef>
                <a:spcPts val="340"/>
              </a:spcBef>
            </a:pPr>
            <a:r>
              <a:rPr dirty="0" sz="1100" spc="-20">
                <a:latin typeface="MS Mincho"/>
                <a:cs typeface="MS Mincho"/>
              </a:rPr>
              <a:t>精密点検不合格を含むレセプトのリストが表示されます。</a:t>
            </a:r>
            <a:endParaRPr sz="1100">
              <a:latin typeface="MS Mincho"/>
              <a:cs typeface="MS Mincho"/>
            </a:endParaRPr>
          </a:p>
          <a:p>
            <a:pPr marL="12700">
              <a:lnSpc>
                <a:spcPct val="100000"/>
              </a:lnSpc>
              <a:spcBef>
                <a:spcPts val="345"/>
              </a:spcBef>
            </a:pPr>
            <a:r>
              <a:rPr dirty="0" sz="1200">
                <a:solidFill>
                  <a:srgbClr val="FF0000"/>
                </a:solidFill>
                <a:latin typeface="MS Mincho"/>
                <a:cs typeface="MS Mincho"/>
              </a:rPr>
              <a:t>③</a:t>
            </a:r>
            <a:r>
              <a:rPr dirty="0" sz="1100" spc="-20">
                <a:latin typeface="MS Mincho"/>
                <a:cs typeface="MS Mincho"/>
              </a:rPr>
              <a:t>「医療機関名タブ」をクリックすると元の詳細検索領域に戻ります。</a:t>
            </a:r>
            <a:endParaRPr sz="1100">
              <a:latin typeface="MS Mincho"/>
              <a:cs typeface="MS Mincho"/>
            </a:endParaRPr>
          </a:p>
        </p:txBody>
      </p:sp>
      <p:grpSp>
        <p:nvGrpSpPr>
          <p:cNvPr id="7" name="object 7" descr=""/>
          <p:cNvGrpSpPr/>
          <p:nvPr/>
        </p:nvGrpSpPr>
        <p:grpSpPr>
          <a:xfrm>
            <a:off x="1736217" y="3437000"/>
            <a:ext cx="2683510" cy="1773555"/>
            <a:chOff x="1736217" y="3437000"/>
            <a:chExt cx="2683510" cy="1773555"/>
          </a:xfrm>
        </p:grpSpPr>
        <p:sp>
          <p:nvSpPr>
            <p:cNvPr id="8" name="object 8" descr=""/>
            <p:cNvSpPr/>
            <p:nvPr/>
          </p:nvSpPr>
          <p:spPr>
            <a:xfrm>
              <a:off x="1745742" y="3446525"/>
              <a:ext cx="1332230" cy="1754505"/>
            </a:xfrm>
            <a:custGeom>
              <a:avLst/>
              <a:gdLst/>
              <a:ahLst/>
              <a:cxnLst/>
              <a:rect l="l" t="t" r="r" b="b"/>
              <a:pathLst>
                <a:path w="1332230" h="1754504">
                  <a:moveTo>
                    <a:pt x="0" y="221996"/>
                  </a:moveTo>
                  <a:lnTo>
                    <a:pt x="4512" y="177270"/>
                  </a:lnTo>
                  <a:lnTo>
                    <a:pt x="17452" y="135606"/>
                  </a:lnTo>
                  <a:lnTo>
                    <a:pt x="37926" y="97897"/>
                  </a:lnTo>
                  <a:lnTo>
                    <a:pt x="65039" y="65039"/>
                  </a:lnTo>
                  <a:lnTo>
                    <a:pt x="97897" y="37926"/>
                  </a:lnTo>
                  <a:lnTo>
                    <a:pt x="135606" y="17452"/>
                  </a:lnTo>
                  <a:lnTo>
                    <a:pt x="177270" y="4512"/>
                  </a:lnTo>
                  <a:lnTo>
                    <a:pt x="221995" y="0"/>
                  </a:lnTo>
                  <a:lnTo>
                    <a:pt x="1109980" y="0"/>
                  </a:lnTo>
                  <a:lnTo>
                    <a:pt x="1154705" y="4512"/>
                  </a:lnTo>
                  <a:lnTo>
                    <a:pt x="1196369" y="17452"/>
                  </a:lnTo>
                  <a:lnTo>
                    <a:pt x="1234078" y="37926"/>
                  </a:lnTo>
                  <a:lnTo>
                    <a:pt x="1266936" y="65039"/>
                  </a:lnTo>
                  <a:lnTo>
                    <a:pt x="1294049" y="97897"/>
                  </a:lnTo>
                  <a:lnTo>
                    <a:pt x="1314523" y="135606"/>
                  </a:lnTo>
                  <a:lnTo>
                    <a:pt x="1327463" y="177270"/>
                  </a:lnTo>
                  <a:lnTo>
                    <a:pt x="1331976" y="221996"/>
                  </a:lnTo>
                  <a:lnTo>
                    <a:pt x="1331976" y="1532127"/>
                  </a:lnTo>
                  <a:lnTo>
                    <a:pt x="1327463" y="1576853"/>
                  </a:lnTo>
                  <a:lnTo>
                    <a:pt x="1314523" y="1618517"/>
                  </a:lnTo>
                  <a:lnTo>
                    <a:pt x="1294049" y="1656226"/>
                  </a:lnTo>
                  <a:lnTo>
                    <a:pt x="1266936" y="1689084"/>
                  </a:lnTo>
                  <a:lnTo>
                    <a:pt x="1234078" y="1716197"/>
                  </a:lnTo>
                  <a:lnTo>
                    <a:pt x="1196369" y="1736671"/>
                  </a:lnTo>
                  <a:lnTo>
                    <a:pt x="1154705" y="1749611"/>
                  </a:lnTo>
                  <a:lnTo>
                    <a:pt x="1109980" y="1754123"/>
                  </a:lnTo>
                  <a:lnTo>
                    <a:pt x="221995" y="1754123"/>
                  </a:lnTo>
                  <a:lnTo>
                    <a:pt x="177270" y="1749611"/>
                  </a:lnTo>
                  <a:lnTo>
                    <a:pt x="135606" y="1736671"/>
                  </a:lnTo>
                  <a:lnTo>
                    <a:pt x="97897" y="1716197"/>
                  </a:lnTo>
                  <a:lnTo>
                    <a:pt x="65039" y="1689084"/>
                  </a:lnTo>
                  <a:lnTo>
                    <a:pt x="37926" y="1656226"/>
                  </a:lnTo>
                  <a:lnTo>
                    <a:pt x="17452" y="1618517"/>
                  </a:lnTo>
                  <a:lnTo>
                    <a:pt x="4512" y="1576853"/>
                  </a:lnTo>
                  <a:lnTo>
                    <a:pt x="0" y="1532127"/>
                  </a:lnTo>
                  <a:lnTo>
                    <a:pt x="0" y="221996"/>
                  </a:lnTo>
                  <a:close/>
                </a:path>
              </a:pathLst>
            </a:custGeom>
            <a:ln w="19050">
              <a:solidFill>
                <a:srgbClr val="FF0000"/>
              </a:solidFill>
            </a:ln>
          </p:spPr>
          <p:txBody>
            <a:bodyPr wrap="square" lIns="0" tIns="0" rIns="0" bIns="0" rtlCol="0"/>
            <a:lstStyle/>
            <a:p/>
          </p:txBody>
        </p:sp>
        <p:sp>
          <p:nvSpPr>
            <p:cNvPr id="9" name="object 9" descr=""/>
            <p:cNvSpPr/>
            <p:nvPr/>
          </p:nvSpPr>
          <p:spPr>
            <a:xfrm>
              <a:off x="3529584" y="4038612"/>
              <a:ext cx="890269" cy="523240"/>
            </a:xfrm>
            <a:custGeom>
              <a:avLst/>
              <a:gdLst/>
              <a:ahLst/>
              <a:cxnLst/>
              <a:rect l="l" t="t" r="r" b="b"/>
              <a:pathLst>
                <a:path w="890270" h="523239">
                  <a:moveTo>
                    <a:pt x="890016" y="0"/>
                  </a:moveTo>
                  <a:lnTo>
                    <a:pt x="0" y="0"/>
                  </a:lnTo>
                  <a:lnTo>
                    <a:pt x="0" y="260591"/>
                  </a:lnTo>
                  <a:lnTo>
                    <a:pt x="0" y="522719"/>
                  </a:lnTo>
                  <a:lnTo>
                    <a:pt x="890016" y="522719"/>
                  </a:lnTo>
                  <a:lnTo>
                    <a:pt x="890016" y="260591"/>
                  </a:lnTo>
                  <a:lnTo>
                    <a:pt x="890016" y="0"/>
                  </a:lnTo>
                  <a:close/>
                </a:path>
              </a:pathLst>
            </a:custGeom>
            <a:solidFill>
              <a:srgbClr val="FFFFFF"/>
            </a:solidFill>
          </p:spPr>
          <p:txBody>
            <a:bodyPr wrap="square" lIns="0" tIns="0" rIns="0" bIns="0" rtlCol="0"/>
            <a:lstStyle/>
            <a:p/>
          </p:txBody>
        </p:sp>
      </p:grpSp>
      <p:sp>
        <p:nvSpPr>
          <p:cNvPr id="10" name="object 10" descr=""/>
          <p:cNvSpPr txBox="1"/>
          <p:nvPr/>
        </p:nvSpPr>
        <p:spPr>
          <a:xfrm>
            <a:off x="3608959" y="3983202"/>
            <a:ext cx="725805" cy="548005"/>
          </a:xfrm>
          <a:prstGeom prst="rect">
            <a:avLst/>
          </a:prstGeom>
        </p:spPr>
        <p:txBody>
          <a:bodyPr wrap="square" lIns="0" tIns="12700" rIns="0" bIns="0" rtlCol="0" vert="horz">
            <a:spAutoFit/>
          </a:bodyPr>
          <a:lstStyle/>
          <a:p>
            <a:pPr marL="12700" marR="5080">
              <a:lnSpc>
                <a:spcPct val="155800"/>
              </a:lnSpc>
              <a:spcBef>
                <a:spcPts val="100"/>
              </a:spcBef>
            </a:pPr>
            <a:r>
              <a:rPr dirty="0" sz="1100">
                <a:solidFill>
                  <a:srgbClr val="FF0000"/>
                </a:solidFill>
                <a:latin typeface="MS Gothic"/>
                <a:cs typeface="MS Gothic"/>
              </a:rPr>
              <a:t>病名</a:t>
            </a:r>
            <a:r>
              <a:rPr dirty="0" sz="1100">
                <a:solidFill>
                  <a:srgbClr val="00AF50"/>
                </a:solidFill>
                <a:latin typeface="MS Gothic"/>
                <a:cs typeface="MS Gothic"/>
              </a:rPr>
              <a:t>（</a:t>
            </a:r>
            <a:r>
              <a:rPr dirty="0" sz="1100" spc="-15">
                <a:solidFill>
                  <a:srgbClr val="00AF50"/>
                </a:solidFill>
                <a:latin typeface="MS Gothic"/>
                <a:cs typeface="MS Gothic"/>
              </a:rPr>
              <a:t>緑</a:t>
            </a:r>
            <a:r>
              <a:rPr dirty="0" sz="1100" spc="-50" b="1">
                <a:solidFill>
                  <a:srgbClr val="00AF50"/>
                </a:solidFill>
                <a:latin typeface="MS Gothic"/>
                <a:cs typeface="MS Gothic"/>
              </a:rPr>
              <a:t>）</a:t>
            </a:r>
            <a:r>
              <a:rPr dirty="0" sz="1100">
                <a:solidFill>
                  <a:srgbClr val="FF0000"/>
                </a:solidFill>
                <a:latin typeface="MS Gothic"/>
                <a:cs typeface="MS Gothic"/>
              </a:rPr>
              <a:t>精密</a:t>
            </a:r>
            <a:r>
              <a:rPr dirty="0" sz="1100">
                <a:solidFill>
                  <a:srgbClr val="0000FF"/>
                </a:solidFill>
                <a:latin typeface="MS Gothic"/>
                <a:cs typeface="MS Gothic"/>
              </a:rPr>
              <a:t>（</a:t>
            </a:r>
            <a:r>
              <a:rPr dirty="0" sz="1100" spc="-10">
                <a:solidFill>
                  <a:srgbClr val="0000FF"/>
                </a:solidFill>
                <a:latin typeface="MS Gothic"/>
                <a:cs typeface="MS Gothic"/>
              </a:rPr>
              <a:t>青</a:t>
            </a:r>
            <a:r>
              <a:rPr dirty="0" sz="1100" spc="-50">
                <a:solidFill>
                  <a:srgbClr val="0000FF"/>
                </a:solidFill>
                <a:latin typeface="MS Gothic"/>
                <a:cs typeface="MS Gothic"/>
              </a:rPr>
              <a:t>）</a:t>
            </a:r>
            <a:endParaRPr sz="1100">
              <a:latin typeface="MS Gothic"/>
              <a:cs typeface="MS Gothic"/>
            </a:endParaRPr>
          </a:p>
        </p:txBody>
      </p:sp>
      <p:sp>
        <p:nvSpPr>
          <p:cNvPr id="11" name="object 11" descr=""/>
          <p:cNvSpPr/>
          <p:nvPr/>
        </p:nvSpPr>
        <p:spPr>
          <a:xfrm>
            <a:off x="3105911" y="5061203"/>
            <a:ext cx="1313815" cy="262255"/>
          </a:xfrm>
          <a:custGeom>
            <a:avLst/>
            <a:gdLst/>
            <a:ahLst/>
            <a:cxnLst/>
            <a:rect l="l" t="t" r="r" b="b"/>
            <a:pathLst>
              <a:path w="1313814" h="262254">
                <a:moveTo>
                  <a:pt x="1313688" y="0"/>
                </a:moveTo>
                <a:lnTo>
                  <a:pt x="0" y="0"/>
                </a:lnTo>
                <a:lnTo>
                  <a:pt x="0" y="262127"/>
                </a:lnTo>
                <a:lnTo>
                  <a:pt x="1313688" y="262127"/>
                </a:lnTo>
                <a:lnTo>
                  <a:pt x="1313688" y="0"/>
                </a:lnTo>
                <a:close/>
              </a:path>
            </a:pathLst>
          </a:custGeom>
          <a:solidFill>
            <a:srgbClr val="FFFFFF"/>
          </a:solidFill>
        </p:spPr>
        <p:txBody>
          <a:bodyPr wrap="square" lIns="0" tIns="0" rIns="0" bIns="0" rtlCol="0"/>
          <a:lstStyle/>
          <a:p/>
        </p:txBody>
      </p:sp>
      <p:sp>
        <p:nvSpPr>
          <p:cNvPr id="12" name="object 12" descr=""/>
          <p:cNvSpPr txBox="1"/>
          <p:nvPr/>
        </p:nvSpPr>
        <p:spPr>
          <a:xfrm>
            <a:off x="3185922" y="5099684"/>
            <a:ext cx="1144270" cy="193675"/>
          </a:xfrm>
          <a:prstGeom prst="rect">
            <a:avLst/>
          </a:prstGeom>
        </p:spPr>
        <p:txBody>
          <a:bodyPr wrap="square" lIns="0" tIns="13335" rIns="0" bIns="0" rtlCol="0" vert="horz">
            <a:spAutoFit/>
          </a:bodyPr>
          <a:lstStyle/>
          <a:p>
            <a:pPr marL="12700">
              <a:lnSpc>
                <a:spcPct val="100000"/>
              </a:lnSpc>
              <a:spcBef>
                <a:spcPts val="105"/>
              </a:spcBef>
            </a:pPr>
            <a:r>
              <a:rPr dirty="0" sz="1100" spc="-5">
                <a:solidFill>
                  <a:srgbClr val="FF0000"/>
                </a:solidFill>
                <a:latin typeface="MS Gothic"/>
                <a:cs typeface="MS Gothic"/>
              </a:rPr>
              <a:t>病名＋精密</a:t>
            </a:r>
            <a:r>
              <a:rPr dirty="0" sz="1100">
                <a:solidFill>
                  <a:srgbClr val="C00000"/>
                </a:solidFill>
                <a:latin typeface="MS Gothic"/>
                <a:cs typeface="MS Gothic"/>
              </a:rPr>
              <a:t>（</a:t>
            </a:r>
            <a:r>
              <a:rPr dirty="0" sz="1100" spc="-15">
                <a:solidFill>
                  <a:srgbClr val="C00000"/>
                </a:solidFill>
                <a:latin typeface="MS Gothic"/>
                <a:cs typeface="MS Gothic"/>
              </a:rPr>
              <a:t>茶</a:t>
            </a:r>
            <a:r>
              <a:rPr dirty="0" sz="1100" spc="-50">
                <a:solidFill>
                  <a:srgbClr val="C00000"/>
                </a:solidFill>
                <a:latin typeface="MS Gothic"/>
                <a:cs typeface="MS Gothic"/>
              </a:rPr>
              <a:t>）</a:t>
            </a:r>
            <a:endParaRPr sz="1100">
              <a:latin typeface="MS Gothic"/>
              <a:cs typeface="MS Gothic"/>
            </a:endParaRPr>
          </a:p>
        </p:txBody>
      </p:sp>
      <p:sp>
        <p:nvSpPr>
          <p:cNvPr id="13" name="object 13" descr=""/>
          <p:cNvSpPr/>
          <p:nvPr/>
        </p:nvSpPr>
        <p:spPr>
          <a:xfrm>
            <a:off x="2596133" y="8288273"/>
            <a:ext cx="459105" cy="207645"/>
          </a:xfrm>
          <a:custGeom>
            <a:avLst/>
            <a:gdLst/>
            <a:ahLst/>
            <a:cxnLst/>
            <a:rect l="l" t="t" r="r" b="b"/>
            <a:pathLst>
              <a:path w="459105" h="207645">
                <a:moveTo>
                  <a:pt x="0" y="34543"/>
                </a:moveTo>
                <a:lnTo>
                  <a:pt x="2718" y="21109"/>
                </a:lnTo>
                <a:lnTo>
                  <a:pt x="10128" y="10128"/>
                </a:lnTo>
                <a:lnTo>
                  <a:pt x="21109" y="2718"/>
                </a:lnTo>
                <a:lnTo>
                  <a:pt x="34543" y="0"/>
                </a:lnTo>
                <a:lnTo>
                  <a:pt x="424180" y="0"/>
                </a:lnTo>
                <a:lnTo>
                  <a:pt x="437614" y="2718"/>
                </a:lnTo>
                <a:lnTo>
                  <a:pt x="448595" y="10128"/>
                </a:lnTo>
                <a:lnTo>
                  <a:pt x="456005" y="21109"/>
                </a:lnTo>
                <a:lnTo>
                  <a:pt x="458724" y="34543"/>
                </a:lnTo>
                <a:lnTo>
                  <a:pt x="458724" y="172719"/>
                </a:lnTo>
                <a:lnTo>
                  <a:pt x="456005" y="186154"/>
                </a:lnTo>
                <a:lnTo>
                  <a:pt x="448595" y="197135"/>
                </a:lnTo>
                <a:lnTo>
                  <a:pt x="437614" y="204545"/>
                </a:lnTo>
                <a:lnTo>
                  <a:pt x="424180" y="207263"/>
                </a:lnTo>
                <a:lnTo>
                  <a:pt x="34543" y="207263"/>
                </a:lnTo>
                <a:lnTo>
                  <a:pt x="21109" y="204545"/>
                </a:lnTo>
                <a:lnTo>
                  <a:pt x="10128" y="197135"/>
                </a:lnTo>
                <a:lnTo>
                  <a:pt x="2718" y="186154"/>
                </a:lnTo>
                <a:lnTo>
                  <a:pt x="0" y="172719"/>
                </a:lnTo>
                <a:lnTo>
                  <a:pt x="0" y="34543"/>
                </a:lnTo>
                <a:close/>
              </a:path>
            </a:pathLst>
          </a:custGeom>
          <a:ln w="19050">
            <a:solidFill>
              <a:srgbClr val="FF0000"/>
            </a:solidFill>
          </a:ln>
        </p:spPr>
        <p:txBody>
          <a:bodyPr wrap="square" lIns="0" tIns="0" rIns="0" bIns="0" rtlCol="0"/>
          <a:lstStyle/>
          <a:p/>
        </p:txBody>
      </p:sp>
      <p:grpSp>
        <p:nvGrpSpPr>
          <p:cNvPr id="14" name="object 14" descr=""/>
          <p:cNvGrpSpPr/>
          <p:nvPr/>
        </p:nvGrpSpPr>
        <p:grpSpPr>
          <a:xfrm>
            <a:off x="1421891" y="7254620"/>
            <a:ext cx="4512945" cy="885190"/>
            <a:chOff x="1421891" y="7254620"/>
            <a:chExt cx="4512945" cy="885190"/>
          </a:xfrm>
        </p:grpSpPr>
        <p:sp>
          <p:nvSpPr>
            <p:cNvPr id="15" name="object 15" descr=""/>
            <p:cNvSpPr/>
            <p:nvPr/>
          </p:nvSpPr>
          <p:spPr>
            <a:xfrm>
              <a:off x="1835658" y="7914893"/>
              <a:ext cx="866140" cy="215265"/>
            </a:xfrm>
            <a:custGeom>
              <a:avLst/>
              <a:gdLst/>
              <a:ahLst/>
              <a:cxnLst/>
              <a:rect l="l" t="t" r="r" b="b"/>
              <a:pathLst>
                <a:path w="866139" h="215265">
                  <a:moveTo>
                    <a:pt x="0" y="35814"/>
                  </a:moveTo>
                  <a:lnTo>
                    <a:pt x="2809" y="21859"/>
                  </a:lnTo>
                  <a:lnTo>
                    <a:pt x="10477" y="10477"/>
                  </a:lnTo>
                  <a:lnTo>
                    <a:pt x="21859" y="2809"/>
                  </a:lnTo>
                  <a:lnTo>
                    <a:pt x="35814" y="0"/>
                  </a:lnTo>
                  <a:lnTo>
                    <a:pt x="829818" y="0"/>
                  </a:lnTo>
                  <a:lnTo>
                    <a:pt x="843772" y="2809"/>
                  </a:lnTo>
                  <a:lnTo>
                    <a:pt x="855154" y="10477"/>
                  </a:lnTo>
                  <a:lnTo>
                    <a:pt x="862822" y="21859"/>
                  </a:lnTo>
                  <a:lnTo>
                    <a:pt x="865632" y="35814"/>
                  </a:lnTo>
                  <a:lnTo>
                    <a:pt x="865632" y="179070"/>
                  </a:lnTo>
                  <a:lnTo>
                    <a:pt x="862822" y="193024"/>
                  </a:lnTo>
                  <a:lnTo>
                    <a:pt x="855154" y="204406"/>
                  </a:lnTo>
                  <a:lnTo>
                    <a:pt x="843772" y="212074"/>
                  </a:lnTo>
                  <a:lnTo>
                    <a:pt x="829818" y="214884"/>
                  </a:lnTo>
                  <a:lnTo>
                    <a:pt x="35814" y="214884"/>
                  </a:lnTo>
                  <a:lnTo>
                    <a:pt x="21859" y="212074"/>
                  </a:lnTo>
                  <a:lnTo>
                    <a:pt x="10477" y="204406"/>
                  </a:lnTo>
                  <a:lnTo>
                    <a:pt x="2809" y="193024"/>
                  </a:lnTo>
                  <a:lnTo>
                    <a:pt x="0" y="179070"/>
                  </a:lnTo>
                  <a:lnTo>
                    <a:pt x="0" y="35814"/>
                  </a:lnTo>
                  <a:close/>
                </a:path>
              </a:pathLst>
            </a:custGeom>
            <a:ln w="19049">
              <a:solidFill>
                <a:srgbClr val="FF0000"/>
              </a:solidFill>
            </a:ln>
          </p:spPr>
          <p:txBody>
            <a:bodyPr wrap="square" lIns="0" tIns="0" rIns="0" bIns="0" rtlCol="0"/>
            <a:lstStyle/>
            <a:p/>
          </p:txBody>
        </p:sp>
        <p:pic>
          <p:nvPicPr>
            <p:cNvPr id="16" name="object 16" descr=""/>
            <p:cNvPicPr/>
            <p:nvPr/>
          </p:nvPicPr>
          <p:blipFill>
            <a:blip r:embed="rId4" cstate="print"/>
            <a:stretch>
              <a:fillRect/>
            </a:stretch>
          </p:blipFill>
          <p:spPr>
            <a:xfrm>
              <a:off x="1630679" y="7453883"/>
              <a:ext cx="4303776" cy="454151"/>
            </a:xfrm>
            <a:prstGeom prst="rect">
              <a:avLst/>
            </a:prstGeom>
          </p:spPr>
        </p:pic>
        <p:sp>
          <p:nvSpPr>
            <p:cNvPr id="17" name="object 17" descr=""/>
            <p:cNvSpPr/>
            <p:nvPr/>
          </p:nvSpPr>
          <p:spPr>
            <a:xfrm>
              <a:off x="2268474" y="7254620"/>
              <a:ext cx="412115" cy="661035"/>
            </a:xfrm>
            <a:custGeom>
              <a:avLst/>
              <a:gdLst/>
              <a:ahLst/>
              <a:cxnLst/>
              <a:rect l="l" t="t" r="r" b="b"/>
              <a:pathLst>
                <a:path w="412114" h="661034">
                  <a:moveTo>
                    <a:pt x="7493" y="575945"/>
                  </a:moveTo>
                  <a:lnTo>
                    <a:pt x="0" y="660908"/>
                  </a:lnTo>
                  <a:lnTo>
                    <a:pt x="72389" y="615950"/>
                  </a:lnTo>
                  <a:lnTo>
                    <a:pt x="65591" y="611759"/>
                  </a:lnTo>
                  <a:lnTo>
                    <a:pt x="41401" y="611759"/>
                  </a:lnTo>
                  <a:lnTo>
                    <a:pt x="25145" y="601853"/>
                  </a:lnTo>
                  <a:lnTo>
                    <a:pt x="31854" y="590962"/>
                  </a:lnTo>
                  <a:lnTo>
                    <a:pt x="7493" y="575945"/>
                  </a:lnTo>
                  <a:close/>
                </a:path>
                <a:path w="412114" h="661034">
                  <a:moveTo>
                    <a:pt x="31854" y="590962"/>
                  </a:moveTo>
                  <a:lnTo>
                    <a:pt x="25145" y="601853"/>
                  </a:lnTo>
                  <a:lnTo>
                    <a:pt x="41401" y="611759"/>
                  </a:lnTo>
                  <a:lnTo>
                    <a:pt x="48058" y="600951"/>
                  </a:lnTo>
                  <a:lnTo>
                    <a:pt x="31854" y="590962"/>
                  </a:lnTo>
                  <a:close/>
                </a:path>
                <a:path w="412114" h="661034">
                  <a:moveTo>
                    <a:pt x="48058" y="600951"/>
                  </a:moveTo>
                  <a:lnTo>
                    <a:pt x="41401" y="611759"/>
                  </a:lnTo>
                  <a:lnTo>
                    <a:pt x="65591" y="611759"/>
                  </a:lnTo>
                  <a:lnTo>
                    <a:pt x="48058" y="600951"/>
                  </a:lnTo>
                  <a:close/>
                </a:path>
                <a:path w="412114" h="661034">
                  <a:moveTo>
                    <a:pt x="395858" y="0"/>
                  </a:moveTo>
                  <a:lnTo>
                    <a:pt x="31854" y="590962"/>
                  </a:lnTo>
                  <a:lnTo>
                    <a:pt x="48058" y="600951"/>
                  </a:lnTo>
                  <a:lnTo>
                    <a:pt x="412114" y="9906"/>
                  </a:lnTo>
                  <a:lnTo>
                    <a:pt x="395858" y="0"/>
                  </a:lnTo>
                  <a:close/>
                </a:path>
              </a:pathLst>
            </a:custGeom>
            <a:solidFill>
              <a:srgbClr val="FF0000"/>
            </a:solidFill>
          </p:spPr>
          <p:txBody>
            <a:bodyPr wrap="square" lIns="0" tIns="0" rIns="0" bIns="0" rtlCol="0"/>
            <a:lstStyle/>
            <a:p/>
          </p:txBody>
        </p:sp>
        <p:sp>
          <p:nvSpPr>
            <p:cNvPr id="18" name="object 18" descr=""/>
            <p:cNvSpPr/>
            <p:nvPr/>
          </p:nvSpPr>
          <p:spPr>
            <a:xfrm>
              <a:off x="1421891" y="7562087"/>
              <a:ext cx="416559" cy="368935"/>
            </a:xfrm>
            <a:custGeom>
              <a:avLst/>
              <a:gdLst/>
              <a:ahLst/>
              <a:cxnLst/>
              <a:rect l="l" t="t" r="r" b="b"/>
              <a:pathLst>
                <a:path w="416560" h="368934">
                  <a:moveTo>
                    <a:pt x="416052" y="0"/>
                  </a:moveTo>
                  <a:lnTo>
                    <a:pt x="0" y="0"/>
                  </a:lnTo>
                  <a:lnTo>
                    <a:pt x="0" y="368808"/>
                  </a:lnTo>
                  <a:lnTo>
                    <a:pt x="416052" y="368808"/>
                  </a:lnTo>
                  <a:lnTo>
                    <a:pt x="416052" y="0"/>
                  </a:lnTo>
                  <a:close/>
                </a:path>
              </a:pathLst>
            </a:custGeom>
            <a:solidFill>
              <a:srgbClr val="FFFFFF"/>
            </a:solidFill>
          </p:spPr>
          <p:txBody>
            <a:bodyPr wrap="square" lIns="0" tIns="0" rIns="0" bIns="0" rtlCol="0"/>
            <a:lstStyle/>
            <a:p/>
          </p:txBody>
        </p:sp>
      </p:grpSp>
      <p:grpSp>
        <p:nvGrpSpPr>
          <p:cNvPr id="19" name="object 19" descr=""/>
          <p:cNvGrpSpPr/>
          <p:nvPr/>
        </p:nvGrpSpPr>
        <p:grpSpPr>
          <a:xfrm>
            <a:off x="1626107" y="2958083"/>
            <a:ext cx="4304030" cy="3467100"/>
            <a:chOff x="1626107" y="2958083"/>
            <a:chExt cx="4304030" cy="3467100"/>
          </a:xfrm>
        </p:grpSpPr>
        <p:pic>
          <p:nvPicPr>
            <p:cNvPr id="20" name="object 20" descr=""/>
            <p:cNvPicPr/>
            <p:nvPr/>
          </p:nvPicPr>
          <p:blipFill>
            <a:blip r:embed="rId5" cstate="print"/>
            <a:stretch>
              <a:fillRect/>
            </a:stretch>
          </p:blipFill>
          <p:spPr>
            <a:xfrm>
              <a:off x="4293869" y="4138421"/>
              <a:ext cx="251967" cy="76199"/>
            </a:xfrm>
            <a:prstGeom prst="rect">
              <a:avLst/>
            </a:prstGeom>
          </p:spPr>
        </p:pic>
        <p:pic>
          <p:nvPicPr>
            <p:cNvPr id="21" name="object 21" descr=""/>
            <p:cNvPicPr/>
            <p:nvPr/>
          </p:nvPicPr>
          <p:blipFill>
            <a:blip r:embed="rId5" cstate="print"/>
            <a:stretch>
              <a:fillRect/>
            </a:stretch>
          </p:blipFill>
          <p:spPr>
            <a:xfrm>
              <a:off x="4293869" y="4397501"/>
              <a:ext cx="251967" cy="76200"/>
            </a:xfrm>
            <a:prstGeom prst="rect">
              <a:avLst/>
            </a:prstGeom>
          </p:spPr>
        </p:pic>
        <p:pic>
          <p:nvPicPr>
            <p:cNvPr id="22" name="object 22" descr=""/>
            <p:cNvPicPr/>
            <p:nvPr/>
          </p:nvPicPr>
          <p:blipFill>
            <a:blip r:embed="rId5" cstate="print"/>
            <a:stretch>
              <a:fillRect/>
            </a:stretch>
          </p:blipFill>
          <p:spPr>
            <a:xfrm>
              <a:off x="4293869" y="5157977"/>
              <a:ext cx="251967" cy="76200"/>
            </a:xfrm>
            <a:prstGeom prst="rect">
              <a:avLst/>
            </a:prstGeom>
          </p:spPr>
        </p:pic>
        <p:sp>
          <p:nvSpPr>
            <p:cNvPr id="23" name="object 23" descr=""/>
            <p:cNvSpPr/>
            <p:nvPr/>
          </p:nvSpPr>
          <p:spPr>
            <a:xfrm>
              <a:off x="1782317" y="5971793"/>
              <a:ext cx="1332230" cy="443865"/>
            </a:xfrm>
            <a:custGeom>
              <a:avLst/>
              <a:gdLst/>
              <a:ahLst/>
              <a:cxnLst/>
              <a:rect l="l" t="t" r="r" b="b"/>
              <a:pathLst>
                <a:path w="1332230" h="443864">
                  <a:moveTo>
                    <a:pt x="0" y="32512"/>
                  </a:moveTo>
                  <a:lnTo>
                    <a:pt x="2561" y="19877"/>
                  </a:lnTo>
                  <a:lnTo>
                    <a:pt x="9540" y="9540"/>
                  </a:lnTo>
                  <a:lnTo>
                    <a:pt x="19877" y="2561"/>
                  </a:lnTo>
                  <a:lnTo>
                    <a:pt x="32512" y="0"/>
                  </a:lnTo>
                  <a:lnTo>
                    <a:pt x="1299464" y="0"/>
                  </a:lnTo>
                  <a:lnTo>
                    <a:pt x="1312098" y="2561"/>
                  </a:lnTo>
                  <a:lnTo>
                    <a:pt x="1322435" y="9540"/>
                  </a:lnTo>
                  <a:lnTo>
                    <a:pt x="1329414" y="19877"/>
                  </a:lnTo>
                  <a:lnTo>
                    <a:pt x="1331976" y="32512"/>
                  </a:lnTo>
                  <a:lnTo>
                    <a:pt x="1331976" y="162560"/>
                  </a:lnTo>
                  <a:lnTo>
                    <a:pt x="1329414" y="175194"/>
                  </a:lnTo>
                  <a:lnTo>
                    <a:pt x="1322435" y="185531"/>
                  </a:lnTo>
                  <a:lnTo>
                    <a:pt x="1312098" y="192510"/>
                  </a:lnTo>
                  <a:lnTo>
                    <a:pt x="1299464" y="195072"/>
                  </a:lnTo>
                  <a:lnTo>
                    <a:pt x="32512" y="195072"/>
                  </a:lnTo>
                  <a:lnTo>
                    <a:pt x="19877" y="192510"/>
                  </a:lnTo>
                  <a:lnTo>
                    <a:pt x="9540" y="185531"/>
                  </a:lnTo>
                  <a:lnTo>
                    <a:pt x="2561" y="175194"/>
                  </a:lnTo>
                  <a:lnTo>
                    <a:pt x="0" y="162560"/>
                  </a:lnTo>
                  <a:lnTo>
                    <a:pt x="0" y="32512"/>
                  </a:lnTo>
                  <a:close/>
                </a:path>
                <a:path w="1332230" h="443864">
                  <a:moveTo>
                    <a:pt x="746759" y="195072"/>
                  </a:moveTo>
                  <a:lnTo>
                    <a:pt x="746759" y="443864"/>
                  </a:lnTo>
                </a:path>
              </a:pathLst>
            </a:custGeom>
            <a:ln w="19050">
              <a:solidFill>
                <a:srgbClr val="FF0000"/>
              </a:solidFill>
            </a:ln>
          </p:spPr>
          <p:txBody>
            <a:bodyPr wrap="square" lIns="0" tIns="0" rIns="0" bIns="0" rtlCol="0"/>
            <a:lstStyle/>
            <a:p/>
          </p:txBody>
        </p:sp>
        <p:pic>
          <p:nvPicPr>
            <p:cNvPr id="24" name="object 24" descr=""/>
            <p:cNvPicPr/>
            <p:nvPr/>
          </p:nvPicPr>
          <p:blipFill>
            <a:blip r:embed="rId4" cstate="print"/>
            <a:stretch>
              <a:fillRect/>
            </a:stretch>
          </p:blipFill>
          <p:spPr>
            <a:xfrm>
              <a:off x="1626107" y="2958083"/>
              <a:ext cx="4303776" cy="455675"/>
            </a:xfrm>
            <a:prstGeom prst="rect">
              <a:avLst/>
            </a:prstGeom>
          </p:spPr>
        </p:pic>
        <p:pic>
          <p:nvPicPr>
            <p:cNvPr id="25" name="object 25" descr=""/>
            <p:cNvPicPr/>
            <p:nvPr/>
          </p:nvPicPr>
          <p:blipFill>
            <a:blip r:embed="rId6" cstate="print"/>
            <a:stretch>
              <a:fillRect/>
            </a:stretch>
          </p:blipFill>
          <p:spPr>
            <a:xfrm>
              <a:off x="1923287" y="3483863"/>
              <a:ext cx="685800" cy="89916"/>
            </a:xfrm>
            <a:prstGeom prst="rect">
              <a:avLst/>
            </a:prstGeom>
          </p:spPr>
        </p:pic>
        <p:sp>
          <p:nvSpPr>
            <p:cNvPr id="26" name="object 26" descr=""/>
            <p:cNvSpPr/>
            <p:nvPr/>
          </p:nvSpPr>
          <p:spPr>
            <a:xfrm>
              <a:off x="1912619" y="3473195"/>
              <a:ext cx="1031875" cy="260985"/>
            </a:xfrm>
            <a:custGeom>
              <a:avLst/>
              <a:gdLst/>
              <a:ahLst/>
              <a:cxnLst/>
              <a:rect l="l" t="t" r="r" b="b"/>
              <a:pathLst>
                <a:path w="1031875" h="260985">
                  <a:moveTo>
                    <a:pt x="1031747" y="0"/>
                  </a:moveTo>
                  <a:lnTo>
                    <a:pt x="0" y="0"/>
                  </a:lnTo>
                  <a:lnTo>
                    <a:pt x="0" y="260603"/>
                  </a:lnTo>
                  <a:lnTo>
                    <a:pt x="1031747" y="260603"/>
                  </a:lnTo>
                  <a:lnTo>
                    <a:pt x="1031747" y="0"/>
                  </a:lnTo>
                  <a:close/>
                </a:path>
              </a:pathLst>
            </a:custGeom>
            <a:solidFill>
              <a:srgbClr val="FFFFFF"/>
            </a:solidFill>
          </p:spPr>
          <p:txBody>
            <a:bodyPr wrap="square" lIns="0" tIns="0" rIns="0" bIns="0" rtlCol="0"/>
            <a:lstStyle/>
            <a:p/>
          </p:txBody>
        </p:sp>
      </p:grpSp>
      <p:sp>
        <p:nvSpPr>
          <p:cNvPr id="27" name="object 27" descr=""/>
          <p:cNvSpPr txBox="1"/>
          <p:nvPr/>
        </p:nvSpPr>
        <p:spPr>
          <a:xfrm>
            <a:off x="2113788" y="8217407"/>
            <a:ext cx="414655" cy="368935"/>
          </a:xfrm>
          <a:prstGeom prst="rect">
            <a:avLst/>
          </a:prstGeom>
          <a:solidFill>
            <a:srgbClr val="FFFFFF"/>
          </a:solidFill>
        </p:spPr>
        <p:txBody>
          <a:bodyPr wrap="square" lIns="0" tIns="45085" rIns="0" bIns="0" rtlCol="0" vert="horz">
            <a:spAutoFit/>
          </a:bodyPr>
          <a:lstStyle/>
          <a:p>
            <a:pPr marL="90805">
              <a:lnSpc>
                <a:spcPct val="100000"/>
              </a:lnSpc>
              <a:spcBef>
                <a:spcPts val="355"/>
              </a:spcBef>
            </a:pPr>
            <a:r>
              <a:rPr dirty="0" sz="1800" spc="-50">
                <a:solidFill>
                  <a:srgbClr val="FF0000"/>
                </a:solidFill>
                <a:latin typeface="MS Mincho"/>
                <a:cs typeface="MS Mincho"/>
              </a:rPr>
              <a:t>②</a:t>
            </a:r>
            <a:endParaRPr sz="1800">
              <a:latin typeface="MS Mincho"/>
              <a:cs typeface="MS Mincho"/>
            </a:endParaRPr>
          </a:p>
        </p:txBody>
      </p:sp>
      <p:sp>
        <p:nvSpPr>
          <p:cNvPr id="28" name="object 28" descr=""/>
          <p:cNvSpPr txBox="1"/>
          <p:nvPr/>
        </p:nvSpPr>
        <p:spPr>
          <a:xfrm>
            <a:off x="2962782" y="688593"/>
            <a:ext cx="1636395" cy="299720"/>
          </a:xfrm>
          <a:prstGeom prst="rect">
            <a:avLst/>
          </a:prstGeom>
        </p:spPr>
        <p:txBody>
          <a:bodyPr wrap="square" lIns="0" tIns="12700" rIns="0" bIns="0" rtlCol="0" vert="horz">
            <a:spAutoFit/>
          </a:bodyPr>
          <a:lstStyle/>
          <a:p>
            <a:pPr marL="12700">
              <a:lnSpc>
                <a:spcPct val="100000"/>
              </a:lnSpc>
              <a:spcBef>
                <a:spcPts val="100"/>
              </a:spcBef>
              <a:tabLst>
                <a:tab pos="932815" algn="l"/>
              </a:tabLst>
            </a:pPr>
            <a:r>
              <a:rPr dirty="0" sz="1800" spc="-10" b="1">
                <a:latin typeface="MS Gothic"/>
                <a:cs typeface="MS Gothic"/>
              </a:rPr>
              <a:t>第２</a:t>
            </a:r>
            <a:r>
              <a:rPr dirty="0" sz="1800" spc="-50" b="1">
                <a:latin typeface="MS Gothic"/>
                <a:cs typeface="MS Gothic"/>
              </a:rPr>
              <a:t>章</a:t>
            </a:r>
            <a:r>
              <a:rPr dirty="0" sz="1800" b="1">
                <a:latin typeface="MS Gothic"/>
                <a:cs typeface="MS Gothic"/>
              </a:rPr>
              <a:t>	</a:t>
            </a:r>
            <a:r>
              <a:rPr dirty="0" sz="1800" spc="-10" b="1">
                <a:latin typeface="MS Gothic"/>
                <a:cs typeface="MS Gothic"/>
              </a:rPr>
              <a:t>応用</a:t>
            </a:r>
            <a:r>
              <a:rPr dirty="0" sz="1800" spc="-50" b="1">
                <a:latin typeface="MS Gothic"/>
                <a:cs typeface="MS Gothic"/>
              </a:rPr>
              <a:t>編</a:t>
            </a:r>
            <a:endParaRPr sz="1800">
              <a:latin typeface="MS Gothic"/>
              <a:cs typeface="MS Gothic"/>
            </a:endParaRPr>
          </a:p>
        </p:txBody>
      </p:sp>
      <p:sp>
        <p:nvSpPr>
          <p:cNvPr id="29" name="object 29" descr=""/>
          <p:cNvSpPr txBox="1"/>
          <p:nvPr/>
        </p:nvSpPr>
        <p:spPr>
          <a:xfrm>
            <a:off x="1501266" y="7594218"/>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③</a:t>
            </a:r>
            <a:endParaRPr sz="1800">
              <a:latin typeface="MS Mincho"/>
              <a:cs typeface="MS Mincho"/>
            </a:endParaRPr>
          </a:p>
        </p:txBody>
      </p:sp>
      <p:pic>
        <p:nvPicPr>
          <p:cNvPr id="30" name="object 30" descr=""/>
          <p:cNvPicPr/>
          <p:nvPr/>
        </p:nvPicPr>
        <p:blipFill>
          <a:blip r:embed="rId7" cstate="print"/>
          <a:stretch>
            <a:fillRect/>
          </a:stretch>
        </p:blipFill>
        <p:spPr>
          <a:xfrm>
            <a:off x="1932432" y="8001000"/>
            <a:ext cx="667512" cy="67054"/>
          </a:xfrm>
          <a:prstGeom prst="rect">
            <a:avLst/>
          </a:prstGeom>
        </p:spPr>
      </p:pic>
      <p:sp>
        <p:nvSpPr>
          <p:cNvPr id="31" name="object 31" descr=""/>
          <p:cNvSpPr txBox="1"/>
          <p:nvPr/>
        </p:nvSpPr>
        <p:spPr>
          <a:xfrm>
            <a:off x="1912620" y="3473195"/>
            <a:ext cx="1031875" cy="260985"/>
          </a:xfrm>
          <a:prstGeom prst="rect">
            <a:avLst/>
          </a:prstGeom>
        </p:spPr>
        <p:txBody>
          <a:bodyPr wrap="square" lIns="0" tIns="50800" rIns="0" bIns="0" rtlCol="0" vert="horz">
            <a:spAutoFit/>
          </a:bodyPr>
          <a:lstStyle/>
          <a:p>
            <a:pPr marL="92075">
              <a:lnSpc>
                <a:spcPct val="100000"/>
              </a:lnSpc>
              <a:spcBef>
                <a:spcPts val="400"/>
              </a:spcBef>
            </a:pPr>
            <a:r>
              <a:rPr dirty="0" sz="1100" spc="-15">
                <a:solidFill>
                  <a:srgbClr val="FF0000"/>
                </a:solidFill>
                <a:latin typeface="MS Gothic"/>
                <a:cs typeface="MS Gothic"/>
              </a:rPr>
              <a:t>詳細検索領域</a:t>
            </a:r>
            <a:endParaRPr sz="1100">
              <a:latin typeface="MS Gothic"/>
              <a:cs typeface="MS Gothic"/>
            </a:endParaRPr>
          </a:p>
        </p:txBody>
      </p:sp>
      <p:grpSp>
        <p:nvGrpSpPr>
          <p:cNvPr id="32" name="object 32" descr=""/>
          <p:cNvGrpSpPr/>
          <p:nvPr/>
        </p:nvGrpSpPr>
        <p:grpSpPr>
          <a:xfrm>
            <a:off x="1336547" y="5266943"/>
            <a:ext cx="414655" cy="992505"/>
            <a:chOff x="1336547" y="5266943"/>
            <a:chExt cx="414655" cy="992505"/>
          </a:xfrm>
        </p:grpSpPr>
        <p:pic>
          <p:nvPicPr>
            <p:cNvPr id="33" name="object 33" descr=""/>
            <p:cNvPicPr/>
            <p:nvPr/>
          </p:nvPicPr>
          <p:blipFill>
            <a:blip r:embed="rId8" cstate="print"/>
            <a:stretch>
              <a:fillRect/>
            </a:stretch>
          </p:blipFill>
          <p:spPr>
            <a:xfrm>
              <a:off x="1671827" y="5266943"/>
              <a:ext cx="68580" cy="876300"/>
            </a:xfrm>
            <a:prstGeom prst="rect">
              <a:avLst/>
            </a:prstGeom>
          </p:spPr>
        </p:pic>
        <p:sp>
          <p:nvSpPr>
            <p:cNvPr id="34" name="object 34" descr=""/>
            <p:cNvSpPr/>
            <p:nvPr/>
          </p:nvSpPr>
          <p:spPr>
            <a:xfrm>
              <a:off x="1336547" y="5890259"/>
              <a:ext cx="414655" cy="368935"/>
            </a:xfrm>
            <a:custGeom>
              <a:avLst/>
              <a:gdLst/>
              <a:ahLst/>
              <a:cxnLst/>
              <a:rect l="l" t="t" r="r" b="b"/>
              <a:pathLst>
                <a:path w="414655" h="368935">
                  <a:moveTo>
                    <a:pt x="414528" y="0"/>
                  </a:moveTo>
                  <a:lnTo>
                    <a:pt x="0" y="0"/>
                  </a:lnTo>
                  <a:lnTo>
                    <a:pt x="0" y="368808"/>
                  </a:lnTo>
                  <a:lnTo>
                    <a:pt x="414528" y="368808"/>
                  </a:lnTo>
                  <a:lnTo>
                    <a:pt x="414528" y="0"/>
                  </a:lnTo>
                  <a:close/>
                </a:path>
              </a:pathLst>
            </a:custGeom>
            <a:solidFill>
              <a:srgbClr val="FFFFFF"/>
            </a:solidFill>
          </p:spPr>
          <p:txBody>
            <a:bodyPr wrap="square" lIns="0" tIns="0" rIns="0" bIns="0" rtlCol="0"/>
            <a:lstStyle/>
            <a:p/>
          </p:txBody>
        </p:sp>
      </p:grpSp>
      <p:sp>
        <p:nvSpPr>
          <p:cNvPr id="35" name="object 35" descr=""/>
          <p:cNvSpPr txBox="1"/>
          <p:nvPr/>
        </p:nvSpPr>
        <p:spPr>
          <a:xfrm>
            <a:off x="1415033" y="5922644"/>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36" name="object 3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18488" y="2801111"/>
            <a:ext cx="4322445" cy="6684645"/>
            <a:chOff x="1618488" y="2801111"/>
            <a:chExt cx="4322445" cy="6684645"/>
          </a:xfrm>
        </p:grpSpPr>
        <p:pic>
          <p:nvPicPr>
            <p:cNvPr id="3" name="object 3" descr=""/>
            <p:cNvPicPr/>
            <p:nvPr/>
          </p:nvPicPr>
          <p:blipFill>
            <a:blip r:embed="rId2" cstate="print"/>
            <a:stretch>
              <a:fillRect/>
            </a:stretch>
          </p:blipFill>
          <p:spPr>
            <a:xfrm>
              <a:off x="1618488" y="2801111"/>
              <a:ext cx="4320540" cy="3253740"/>
            </a:xfrm>
            <a:prstGeom prst="rect">
              <a:avLst/>
            </a:prstGeom>
          </p:spPr>
        </p:pic>
        <p:pic>
          <p:nvPicPr>
            <p:cNvPr id="4" name="object 4" descr=""/>
            <p:cNvPicPr/>
            <p:nvPr/>
          </p:nvPicPr>
          <p:blipFill>
            <a:blip r:embed="rId3" cstate="print"/>
            <a:stretch>
              <a:fillRect/>
            </a:stretch>
          </p:blipFill>
          <p:spPr>
            <a:xfrm>
              <a:off x="1620012" y="6230111"/>
              <a:ext cx="4320540" cy="3255264"/>
            </a:xfrm>
            <a:prstGeom prst="rect">
              <a:avLst/>
            </a:prstGeom>
          </p:spPr>
        </p:pic>
        <p:sp>
          <p:nvSpPr>
            <p:cNvPr id="5" name="object 5" descr=""/>
            <p:cNvSpPr/>
            <p:nvPr/>
          </p:nvSpPr>
          <p:spPr>
            <a:xfrm>
              <a:off x="5366766" y="4513325"/>
              <a:ext cx="490855" cy="161925"/>
            </a:xfrm>
            <a:custGeom>
              <a:avLst/>
              <a:gdLst/>
              <a:ahLst/>
              <a:cxnLst/>
              <a:rect l="l" t="t" r="r" b="b"/>
              <a:pathLst>
                <a:path w="490854" h="161925">
                  <a:moveTo>
                    <a:pt x="0" y="26924"/>
                  </a:moveTo>
                  <a:lnTo>
                    <a:pt x="2117" y="16448"/>
                  </a:lnTo>
                  <a:lnTo>
                    <a:pt x="7889" y="7889"/>
                  </a:lnTo>
                  <a:lnTo>
                    <a:pt x="16448" y="2117"/>
                  </a:lnTo>
                  <a:lnTo>
                    <a:pt x="26924" y="0"/>
                  </a:lnTo>
                  <a:lnTo>
                    <a:pt x="463804" y="0"/>
                  </a:lnTo>
                  <a:lnTo>
                    <a:pt x="474279" y="2117"/>
                  </a:lnTo>
                  <a:lnTo>
                    <a:pt x="482838" y="7889"/>
                  </a:lnTo>
                  <a:lnTo>
                    <a:pt x="488610" y="16448"/>
                  </a:lnTo>
                  <a:lnTo>
                    <a:pt x="490728" y="26924"/>
                  </a:lnTo>
                  <a:lnTo>
                    <a:pt x="490728" y="134620"/>
                  </a:lnTo>
                  <a:lnTo>
                    <a:pt x="488610" y="145095"/>
                  </a:lnTo>
                  <a:lnTo>
                    <a:pt x="482838" y="153654"/>
                  </a:lnTo>
                  <a:lnTo>
                    <a:pt x="474279" y="159426"/>
                  </a:lnTo>
                  <a:lnTo>
                    <a:pt x="463804" y="161544"/>
                  </a:lnTo>
                  <a:lnTo>
                    <a:pt x="26924" y="161544"/>
                  </a:lnTo>
                  <a:lnTo>
                    <a:pt x="16448" y="159426"/>
                  </a:lnTo>
                  <a:lnTo>
                    <a:pt x="7889" y="153654"/>
                  </a:lnTo>
                  <a:lnTo>
                    <a:pt x="2117" y="145095"/>
                  </a:lnTo>
                  <a:lnTo>
                    <a:pt x="0" y="134620"/>
                  </a:lnTo>
                  <a:lnTo>
                    <a:pt x="0" y="26924"/>
                  </a:lnTo>
                  <a:close/>
                </a:path>
              </a:pathLst>
            </a:custGeom>
            <a:ln w="19049">
              <a:solidFill>
                <a:srgbClr val="FF0000"/>
              </a:solidFill>
            </a:ln>
          </p:spPr>
          <p:txBody>
            <a:bodyPr wrap="square" lIns="0" tIns="0" rIns="0" bIns="0" rtlCol="0"/>
            <a:lstStyle/>
            <a:p/>
          </p:txBody>
        </p:sp>
        <p:sp>
          <p:nvSpPr>
            <p:cNvPr id="6" name="object 6" descr=""/>
            <p:cNvSpPr/>
            <p:nvPr/>
          </p:nvSpPr>
          <p:spPr>
            <a:xfrm>
              <a:off x="5574029" y="4674869"/>
              <a:ext cx="76200" cy="1548130"/>
            </a:xfrm>
            <a:custGeom>
              <a:avLst/>
              <a:gdLst/>
              <a:ahLst/>
              <a:cxnLst/>
              <a:rect l="l" t="t" r="r" b="b"/>
              <a:pathLst>
                <a:path w="76200" h="1548129">
                  <a:moveTo>
                    <a:pt x="28575" y="1471802"/>
                  </a:moveTo>
                  <a:lnTo>
                    <a:pt x="0" y="1471802"/>
                  </a:lnTo>
                  <a:lnTo>
                    <a:pt x="38100" y="1548002"/>
                  </a:lnTo>
                  <a:lnTo>
                    <a:pt x="69850" y="1484502"/>
                  </a:lnTo>
                  <a:lnTo>
                    <a:pt x="28575" y="1484502"/>
                  </a:lnTo>
                  <a:lnTo>
                    <a:pt x="28575" y="1471802"/>
                  </a:lnTo>
                  <a:close/>
                </a:path>
                <a:path w="76200" h="1548129">
                  <a:moveTo>
                    <a:pt x="47625" y="0"/>
                  </a:moveTo>
                  <a:lnTo>
                    <a:pt x="28575" y="0"/>
                  </a:lnTo>
                  <a:lnTo>
                    <a:pt x="28575" y="1484502"/>
                  </a:lnTo>
                  <a:lnTo>
                    <a:pt x="47625" y="1484502"/>
                  </a:lnTo>
                  <a:lnTo>
                    <a:pt x="47625" y="0"/>
                  </a:lnTo>
                  <a:close/>
                </a:path>
                <a:path w="76200" h="1548129">
                  <a:moveTo>
                    <a:pt x="76200" y="1471802"/>
                  </a:moveTo>
                  <a:lnTo>
                    <a:pt x="47625" y="1471802"/>
                  </a:lnTo>
                  <a:lnTo>
                    <a:pt x="47625" y="1484502"/>
                  </a:lnTo>
                  <a:lnTo>
                    <a:pt x="69850" y="1484502"/>
                  </a:lnTo>
                  <a:lnTo>
                    <a:pt x="76200" y="1471802"/>
                  </a:lnTo>
                  <a:close/>
                </a:path>
              </a:pathLst>
            </a:custGeom>
            <a:solidFill>
              <a:srgbClr val="FF0000"/>
            </a:solidFill>
          </p:spPr>
          <p:txBody>
            <a:bodyPr wrap="square" lIns="0" tIns="0" rIns="0" bIns="0" rtlCol="0"/>
            <a:lstStyle/>
            <a:p/>
          </p:txBody>
        </p:sp>
      </p:grpSp>
      <p:sp>
        <p:nvSpPr>
          <p:cNvPr id="7" name="object 7"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「詳細」画面</a:t>
            </a:r>
            <a:endParaRPr sz="1400">
              <a:latin typeface="MS Gothic"/>
              <a:cs typeface="MS Gothic"/>
            </a:endParaRPr>
          </a:p>
        </p:txBody>
      </p:sp>
      <p:sp>
        <p:nvSpPr>
          <p:cNvPr id="8" name="object 8" descr=""/>
          <p:cNvSpPr txBox="1"/>
          <p:nvPr/>
        </p:nvSpPr>
        <p:spPr>
          <a:xfrm>
            <a:off x="1158951" y="1547215"/>
            <a:ext cx="5195570" cy="1189990"/>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「詳細」画面には、画面レイアウトを切り替えて、状況に応じてより効率的に画面</a:t>
            </a:r>
            <a:r>
              <a:rPr dirty="0" sz="1100" spc="-15">
                <a:latin typeface="MS Mincho"/>
                <a:cs typeface="MS Mincho"/>
              </a:rPr>
              <a:t>点検を行う機能を備えています。</a:t>
            </a:r>
            <a:endParaRPr sz="1100">
              <a:latin typeface="MS Mincho"/>
              <a:cs typeface="MS Mincho"/>
            </a:endParaRPr>
          </a:p>
          <a:p>
            <a:pPr marL="12700">
              <a:lnSpc>
                <a:spcPct val="100000"/>
              </a:lnSpc>
              <a:spcBef>
                <a:spcPts val="1240"/>
              </a:spcBef>
            </a:pPr>
            <a:r>
              <a:rPr dirty="0" sz="1100" spc="-15" b="1">
                <a:latin typeface="MS Mincho"/>
                <a:cs typeface="MS Mincho"/>
              </a:rPr>
              <a:t>１．「算定日」画面</a:t>
            </a:r>
            <a:endParaRPr sz="1100">
              <a:latin typeface="MS Mincho"/>
              <a:cs typeface="MS Mincho"/>
            </a:endParaRPr>
          </a:p>
          <a:p>
            <a:pPr marL="12700" marR="5080">
              <a:lnSpc>
                <a:spcPct val="124500"/>
              </a:lnSpc>
              <a:spcBef>
                <a:spcPts val="10"/>
              </a:spcBef>
            </a:pPr>
            <a:r>
              <a:rPr dirty="0" sz="1100" spc="-15">
                <a:latin typeface="MS Mincho"/>
                <a:cs typeface="MS Mincho"/>
              </a:rPr>
              <a:t>診療行為、医薬品の算定日を一覧にした画面です。</a:t>
            </a:r>
            <a:r>
              <a:rPr dirty="0" sz="1100">
                <a:latin typeface="MS Mincho"/>
                <a:cs typeface="MS Mincho"/>
              </a:rPr>
              <a:t>［</a:t>
            </a:r>
            <a:r>
              <a:rPr dirty="0" sz="1100" spc="-10">
                <a:latin typeface="MS Mincho"/>
                <a:cs typeface="MS Mincho"/>
              </a:rPr>
              <a:t>算定日</a:t>
            </a:r>
            <a:r>
              <a:rPr dirty="0" sz="1100">
                <a:latin typeface="MS Mincho"/>
                <a:cs typeface="MS Mincho"/>
              </a:rPr>
              <a:t>］</a:t>
            </a:r>
            <a:r>
              <a:rPr dirty="0" sz="1100" spc="-20">
                <a:latin typeface="MS Mincho"/>
                <a:cs typeface="MS Mincho"/>
              </a:rPr>
              <a:t>をクリックすると表</a:t>
            </a:r>
            <a:r>
              <a:rPr dirty="0" sz="1100" spc="-15">
                <a:latin typeface="MS Mincho"/>
                <a:cs typeface="MS Mincho"/>
              </a:rPr>
              <a:t>示されます。</a:t>
            </a:r>
            <a:endParaRPr sz="1100">
              <a:latin typeface="MS Mincho"/>
              <a:cs typeface="MS Mincho"/>
            </a:endParaRPr>
          </a:p>
        </p:txBody>
      </p:sp>
      <p:sp>
        <p:nvSpPr>
          <p:cNvPr id="9" name="object 9" descr=""/>
          <p:cNvSpPr txBox="1"/>
          <p:nvPr/>
        </p:nvSpPr>
        <p:spPr>
          <a:xfrm>
            <a:off x="3199002" y="8765793"/>
            <a:ext cx="1005840"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Gothic"/>
                <a:cs typeface="MS Gothic"/>
              </a:rPr>
              <a:t>「算定日」画面</a:t>
            </a:r>
            <a:endParaRPr sz="1100">
              <a:latin typeface="MS Gothic"/>
              <a:cs typeface="MS Gothic"/>
            </a:endParaRPr>
          </a:p>
        </p:txBody>
      </p:sp>
      <p:grpSp>
        <p:nvGrpSpPr>
          <p:cNvPr id="10" name="object 10" descr=""/>
          <p:cNvGrpSpPr/>
          <p:nvPr/>
        </p:nvGrpSpPr>
        <p:grpSpPr>
          <a:xfrm>
            <a:off x="1623060" y="2801111"/>
            <a:ext cx="4316095" cy="3659504"/>
            <a:chOff x="1623060" y="2801111"/>
            <a:chExt cx="4316095" cy="3659504"/>
          </a:xfrm>
        </p:grpSpPr>
        <p:pic>
          <p:nvPicPr>
            <p:cNvPr id="11" name="object 11" descr=""/>
            <p:cNvPicPr/>
            <p:nvPr/>
          </p:nvPicPr>
          <p:blipFill>
            <a:blip r:embed="rId4" cstate="print"/>
            <a:stretch>
              <a:fillRect/>
            </a:stretch>
          </p:blipFill>
          <p:spPr>
            <a:xfrm>
              <a:off x="1623060" y="2801111"/>
              <a:ext cx="4315968" cy="228600"/>
            </a:xfrm>
            <a:prstGeom prst="rect">
              <a:avLst/>
            </a:prstGeom>
          </p:spPr>
        </p:pic>
        <p:pic>
          <p:nvPicPr>
            <p:cNvPr id="12" name="object 12" descr=""/>
            <p:cNvPicPr/>
            <p:nvPr/>
          </p:nvPicPr>
          <p:blipFill>
            <a:blip r:embed="rId4" cstate="print"/>
            <a:stretch>
              <a:fillRect/>
            </a:stretch>
          </p:blipFill>
          <p:spPr>
            <a:xfrm>
              <a:off x="1623060" y="6230111"/>
              <a:ext cx="4315968" cy="230124"/>
            </a:xfrm>
            <a:prstGeom prst="rect">
              <a:avLst/>
            </a:prstGeom>
          </p:spPr>
        </p:pic>
      </p:grpSp>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26</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090927"/>
            <a:ext cx="4320540" cy="3255264"/>
          </a:xfrm>
          <a:prstGeom prst="rect">
            <a:avLst/>
          </a:prstGeom>
        </p:spPr>
      </p:pic>
      <p:grpSp>
        <p:nvGrpSpPr>
          <p:cNvPr id="3" name="object 3" descr=""/>
          <p:cNvGrpSpPr/>
          <p:nvPr/>
        </p:nvGrpSpPr>
        <p:grpSpPr>
          <a:xfrm>
            <a:off x="5661817" y="1133855"/>
            <a:ext cx="588645" cy="822960"/>
            <a:chOff x="5661817" y="1133855"/>
            <a:chExt cx="588645" cy="822960"/>
          </a:xfrm>
        </p:grpSpPr>
        <p:pic>
          <p:nvPicPr>
            <p:cNvPr id="4" name="object 4" descr=""/>
            <p:cNvPicPr/>
            <p:nvPr/>
          </p:nvPicPr>
          <p:blipFill>
            <a:blip r:embed="rId3" cstate="print"/>
            <a:stretch>
              <a:fillRect/>
            </a:stretch>
          </p:blipFill>
          <p:spPr>
            <a:xfrm>
              <a:off x="5661817" y="1133855"/>
              <a:ext cx="588105" cy="822959"/>
            </a:xfrm>
            <a:prstGeom prst="rect">
              <a:avLst/>
            </a:prstGeom>
          </p:spPr>
        </p:pic>
        <p:sp>
          <p:nvSpPr>
            <p:cNvPr id="5" name="object 5" descr=""/>
            <p:cNvSpPr/>
            <p:nvPr/>
          </p:nvSpPr>
          <p:spPr>
            <a:xfrm>
              <a:off x="5724905" y="1604009"/>
              <a:ext cx="431800" cy="180340"/>
            </a:xfrm>
            <a:custGeom>
              <a:avLst/>
              <a:gdLst/>
              <a:ahLst/>
              <a:cxnLst/>
              <a:rect l="l" t="t" r="r" b="b"/>
              <a:pathLst>
                <a:path w="431800" h="180339">
                  <a:moveTo>
                    <a:pt x="0" y="29972"/>
                  </a:moveTo>
                  <a:lnTo>
                    <a:pt x="2361" y="18323"/>
                  </a:lnTo>
                  <a:lnTo>
                    <a:pt x="8794" y="8794"/>
                  </a:lnTo>
                  <a:lnTo>
                    <a:pt x="18323" y="2361"/>
                  </a:lnTo>
                  <a:lnTo>
                    <a:pt x="29972" y="0"/>
                  </a:lnTo>
                  <a:lnTo>
                    <a:pt x="401320" y="0"/>
                  </a:lnTo>
                  <a:lnTo>
                    <a:pt x="412968" y="2361"/>
                  </a:lnTo>
                  <a:lnTo>
                    <a:pt x="422497" y="8794"/>
                  </a:lnTo>
                  <a:lnTo>
                    <a:pt x="428930" y="18323"/>
                  </a:lnTo>
                  <a:lnTo>
                    <a:pt x="431292" y="29972"/>
                  </a:lnTo>
                  <a:lnTo>
                    <a:pt x="431292" y="149859"/>
                  </a:lnTo>
                  <a:lnTo>
                    <a:pt x="428930" y="161508"/>
                  </a:lnTo>
                  <a:lnTo>
                    <a:pt x="422497" y="171037"/>
                  </a:lnTo>
                  <a:lnTo>
                    <a:pt x="412968" y="177470"/>
                  </a:lnTo>
                  <a:lnTo>
                    <a:pt x="401320" y="179831"/>
                  </a:lnTo>
                  <a:lnTo>
                    <a:pt x="29972" y="179831"/>
                  </a:lnTo>
                  <a:lnTo>
                    <a:pt x="18323" y="177470"/>
                  </a:lnTo>
                  <a:lnTo>
                    <a:pt x="8794" y="171037"/>
                  </a:lnTo>
                  <a:lnTo>
                    <a:pt x="2361" y="161508"/>
                  </a:lnTo>
                  <a:lnTo>
                    <a:pt x="0" y="149859"/>
                  </a:lnTo>
                  <a:lnTo>
                    <a:pt x="0" y="29972"/>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983"/>
            <a:ext cx="3589020" cy="8655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２．「日次」画面</a:t>
            </a:r>
            <a:endParaRPr sz="1100">
              <a:latin typeface="MS Mincho"/>
              <a:cs typeface="MS Mincho"/>
            </a:endParaRPr>
          </a:p>
          <a:p>
            <a:pPr marL="12700">
              <a:lnSpc>
                <a:spcPct val="100000"/>
              </a:lnSpc>
              <a:spcBef>
                <a:spcPts val="335"/>
              </a:spcBef>
            </a:pPr>
            <a:r>
              <a:rPr dirty="0" sz="1100" spc="-20">
                <a:latin typeface="MS Mincho"/>
                <a:cs typeface="MS Mincho"/>
              </a:rPr>
              <a:t>月単位ではなく日単位の画面です。</a:t>
            </a:r>
            <a:endParaRPr sz="1100">
              <a:latin typeface="MS Mincho"/>
              <a:cs typeface="MS Mincho"/>
            </a:endParaRPr>
          </a:p>
          <a:p>
            <a:pPr marL="12700">
              <a:lnSpc>
                <a:spcPct val="100000"/>
              </a:lnSpc>
              <a:spcBef>
                <a:spcPts val="325"/>
              </a:spcBef>
            </a:pPr>
            <a:r>
              <a:rPr dirty="0" sz="1100" spc="-20">
                <a:latin typeface="MS Mincho"/>
                <a:cs typeface="MS Mincho"/>
              </a:rPr>
              <a:t>「詳細」画面の[日次] をクリックすると表示されます。</a:t>
            </a:r>
            <a:endParaRPr sz="1100">
              <a:latin typeface="MS Mincho"/>
              <a:cs typeface="MS Mincho"/>
            </a:endParaRPr>
          </a:p>
          <a:p>
            <a:pPr marL="12700">
              <a:lnSpc>
                <a:spcPct val="100000"/>
              </a:lnSpc>
              <a:spcBef>
                <a:spcPts val="335"/>
              </a:spcBef>
            </a:pPr>
            <a:r>
              <a:rPr dirty="0" sz="1100">
                <a:latin typeface="MS Mincho"/>
                <a:cs typeface="MS Mincho"/>
              </a:rPr>
              <a:t>［日次</a:t>
            </a:r>
            <a:r>
              <a:rPr dirty="0" sz="1100" spc="-15">
                <a:latin typeface="MS Mincho"/>
                <a:cs typeface="MS Mincho"/>
              </a:rPr>
              <a:t>］</a:t>
            </a:r>
            <a:r>
              <a:rPr dirty="0" sz="1100" spc="-5">
                <a:latin typeface="MS Mincho"/>
                <a:cs typeface="MS Mincho"/>
              </a:rPr>
              <a:t>のボタンは</a:t>
            </a:r>
            <a:r>
              <a:rPr dirty="0" sz="1100" spc="-15">
                <a:latin typeface="MS Mincho"/>
                <a:cs typeface="MS Mincho"/>
              </a:rPr>
              <a:t>［</a:t>
            </a:r>
            <a:r>
              <a:rPr dirty="0" sz="1100" spc="-10">
                <a:latin typeface="MS Mincho"/>
                <a:cs typeface="MS Mincho"/>
              </a:rPr>
              <a:t>月次</a:t>
            </a:r>
            <a:r>
              <a:rPr dirty="0" sz="1100">
                <a:latin typeface="MS Mincho"/>
                <a:cs typeface="MS Mincho"/>
              </a:rPr>
              <a:t>］</a:t>
            </a:r>
            <a:r>
              <a:rPr dirty="0" sz="1100" spc="-20">
                <a:latin typeface="MS Mincho"/>
                <a:cs typeface="MS Mincho"/>
              </a:rPr>
              <a:t>に変わります。</a:t>
            </a:r>
            <a:endParaRPr sz="1100">
              <a:latin typeface="MS Mincho"/>
              <a:cs typeface="MS Mincho"/>
            </a:endParaRPr>
          </a:p>
        </p:txBody>
      </p:sp>
      <p:sp>
        <p:nvSpPr>
          <p:cNvPr id="7" name="object 7" descr=""/>
          <p:cNvSpPr txBox="1"/>
          <p:nvPr/>
        </p:nvSpPr>
        <p:spPr>
          <a:xfrm>
            <a:off x="1158951" y="5463387"/>
            <a:ext cx="3658870" cy="8655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３．「縦覧」画面</a:t>
            </a:r>
            <a:endParaRPr sz="1100">
              <a:latin typeface="MS Mincho"/>
              <a:cs typeface="MS Mincho"/>
            </a:endParaRPr>
          </a:p>
          <a:p>
            <a:pPr marL="12700">
              <a:lnSpc>
                <a:spcPct val="100000"/>
              </a:lnSpc>
              <a:spcBef>
                <a:spcPts val="335"/>
              </a:spcBef>
            </a:pPr>
            <a:r>
              <a:rPr dirty="0" sz="1100" spc="-20">
                <a:latin typeface="MS Mincho"/>
                <a:cs typeface="MS Mincho"/>
              </a:rPr>
              <a:t>過去６ヶ月間の診療行為、医薬品を縦覧表示します。</a:t>
            </a:r>
            <a:endParaRPr sz="1100">
              <a:latin typeface="MS Mincho"/>
              <a:cs typeface="MS Mincho"/>
            </a:endParaRPr>
          </a:p>
          <a:p>
            <a:pPr marL="12700" marR="5080">
              <a:lnSpc>
                <a:spcPts val="1660"/>
              </a:lnSpc>
              <a:spcBef>
                <a:spcPts val="80"/>
              </a:spcBef>
            </a:pPr>
            <a:r>
              <a:rPr dirty="0" sz="1100" spc="-10">
                <a:latin typeface="MS Mincho"/>
                <a:cs typeface="MS Mincho"/>
              </a:rPr>
              <a:t>「詳細」画面の</a:t>
            </a:r>
            <a:r>
              <a:rPr dirty="0" sz="1100">
                <a:latin typeface="MS Mincho"/>
                <a:cs typeface="MS Mincho"/>
              </a:rPr>
              <a:t>［</a:t>
            </a:r>
            <a:r>
              <a:rPr dirty="0" sz="1100" spc="-10">
                <a:latin typeface="MS Mincho"/>
                <a:cs typeface="MS Mincho"/>
              </a:rPr>
              <a:t>縦覧</a:t>
            </a:r>
            <a:r>
              <a:rPr dirty="0" sz="1100" spc="-15">
                <a:latin typeface="MS Mincho"/>
                <a:cs typeface="MS Mincho"/>
              </a:rPr>
              <a:t>］</a:t>
            </a:r>
            <a:r>
              <a:rPr dirty="0" sz="1100" spc="-20">
                <a:latin typeface="MS Mincho"/>
                <a:cs typeface="MS Mincho"/>
              </a:rPr>
              <a:t>をクリックすると表示されます。縦覧点検の内容を確認するような場合に使います。</a:t>
            </a:r>
            <a:endParaRPr sz="1100">
              <a:latin typeface="MS Mincho"/>
              <a:cs typeface="MS Mincho"/>
            </a:endParaRPr>
          </a:p>
        </p:txBody>
      </p:sp>
      <p:pic>
        <p:nvPicPr>
          <p:cNvPr id="8" name="object 8" descr=""/>
          <p:cNvPicPr/>
          <p:nvPr/>
        </p:nvPicPr>
        <p:blipFill>
          <a:blip r:embed="rId4" cstate="print"/>
          <a:stretch>
            <a:fillRect/>
          </a:stretch>
        </p:blipFill>
        <p:spPr>
          <a:xfrm>
            <a:off x="1620011" y="6458711"/>
            <a:ext cx="4320540" cy="3253740"/>
          </a:xfrm>
          <a:prstGeom prst="rect">
            <a:avLst/>
          </a:prstGeom>
        </p:spPr>
      </p:pic>
      <p:sp>
        <p:nvSpPr>
          <p:cNvPr id="9" name="object 9" descr=""/>
          <p:cNvSpPr txBox="1"/>
          <p:nvPr/>
        </p:nvSpPr>
        <p:spPr>
          <a:xfrm>
            <a:off x="2136394" y="3998213"/>
            <a:ext cx="865505"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Gothic"/>
                <a:cs typeface="MS Gothic"/>
              </a:rPr>
              <a:t>「日次」画面</a:t>
            </a:r>
            <a:endParaRPr sz="1100">
              <a:latin typeface="MS Gothic"/>
              <a:cs typeface="MS Gothic"/>
            </a:endParaRPr>
          </a:p>
        </p:txBody>
      </p:sp>
      <p:sp>
        <p:nvSpPr>
          <p:cNvPr id="10" name="object 10" descr=""/>
          <p:cNvSpPr txBox="1"/>
          <p:nvPr/>
        </p:nvSpPr>
        <p:spPr>
          <a:xfrm>
            <a:off x="4390644" y="8700515"/>
            <a:ext cx="1030605" cy="260985"/>
          </a:xfrm>
          <a:prstGeom prst="rect">
            <a:avLst/>
          </a:prstGeom>
          <a:solidFill>
            <a:srgbClr val="FFFFFF"/>
          </a:solidFill>
        </p:spPr>
        <p:txBody>
          <a:bodyPr wrap="square" lIns="0" tIns="51435" rIns="0" bIns="0" rtlCol="0" vert="horz">
            <a:spAutoFit/>
          </a:bodyPr>
          <a:lstStyle/>
          <a:p>
            <a:pPr marL="92075">
              <a:lnSpc>
                <a:spcPct val="100000"/>
              </a:lnSpc>
              <a:spcBef>
                <a:spcPts val="405"/>
              </a:spcBef>
            </a:pPr>
            <a:r>
              <a:rPr dirty="0" sz="1100" spc="-15">
                <a:solidFill>
                  <a:srgbClr val="FF0000"/>
                </a:solidFill>
                <a:latin typeface="MS Gothic"/>
                <a:cs typeface="MS Gothic"/>
              </a:rPr>
              <a:t>「縦覧」画面</a:t>
            </a:r>
            <a:endParaRPr sz="1100">
              <a:latin typeface="MS Gothic"/>
              <a:cs typeface="MS Gothic"/>
            </a:endParaRPr>
          </a:p>
        </p:txBody>
      </p:sp>
      <p:grpSp>
        <p:nvGrpSpPr>
          <p:cNvPr id="11" name="object 11" descr=""/>
          <p:cNvGrpSpPr/>
          <p:nvPr/>
        </p:nvGrpSpPr>
        <p:grpSpPr>
          <a:xfrm>
            <a:off x="5661817" y="5526023"/>
            <a:ext cx="588645" cy="824865"/>
            <a:chOff x="5661817" y="5526023"/>
            <a:chExt cx="588645" cy="824865"/>
          </a:xfrm>
        </p:grpSpPr>
        <p:pic>
          <p:nvPicPr>
            <p:cNvPr id="12" name="object 12" descr=""/>
            <p:cNvPicPr/>
            <p:nvPr/>
          </p:nvPicPr>
          <p:blipFill>
            <a:blip r:embed="rId3" cstate="print"/>
            <a:stretch>
              <a:fillRect/>
            </a:stretch>
          </p:blipFill>
          <p:spPr>
            <a:xfrm>
              <a:off x="5661817" y="5526023"/>
              <a:ext cx="588105" cy="824484"/>
            </a:xfrm>
            <a:prstGeom prst="rect">
              <a:avLst/>
            </a:prstGeom>
          </p:spPr>
        </p:pic>
        <p:sp>
          <p:nvSpPr>
            <p:cNvPr id="13" name="object 13" descr=""/>
            <p:cNvSpPr/>
            <p:nvPr/>
          </p:nvSpPr>
          <p:spPr>
            <a:xfrm>
              <a:off x="5724905" y="6115049"/>
              <a:ext cx="431800" cy="181610"/>
            </a:xfrm>
            <a:custGeom>
              <a:avLst/>
              <a:gdLst/>
              <a:ahLst/>
              <a:cxnLst/>
              <a:rect l="l" t="t" r="r" b="b"/>
              <a:pathLst>
                <a:path w="431800" h="181610">
                  <a:moveTo>
                    <a:pt x="0" y="30225"/>
                  </a:moveTo>
                  <a:lnTo>
                    <a:pt x="2383" y="18484"/>
                  </a:lnTo>
                  <a:lnTo>
                    <a:pt x="8874" y="8874"/>
                  </a:lnTo>
                  <a:lnTo>
                    <a:pt x="18484" y="2383"/>
                  </a:lnTo>
                  <a:lnTo>
                    <a:pt x="30226" y="0"/>
                  </a:lnTo>
                  <a:lnTo>
                    <a:pt x="401066" y="0"/>
                  </a:lnTo>
                  <a:lnTo>
                    <a:pt x="412807" y="2383"/>
                  </a:lnTo>
                  <a:lnTo>
                    <a:pt x="422417" y="8874"/>
                  </a:lnTo>
                  <a:lnTo>
                    <a:pt x="428908" y="18484"/>
                  </a:lnTo>
                  <a:lnTo>
                    <a:pt x="431292" y="30225"/>
                  </a:lnTo>
                  <a:lnTo>
                    <a:pt x="431292" y="151130"/>
                  </a:lnTo>
                  <a:lnTo>
                    <a:pt x="428908" y="162871"/>
                  </a:lnTo>
                  <a:lnTo>
                    <a:pt x="422417" y="172481"/>
                  </a:lnTo>
                  <a:lnTo>
                    <a:pt x="412807" y="178972"/>
                  </a:lnTo>
                  <a:lnTo>
                    <a:pt x="401066" y="181356"/>
                  </a:lnTo>
                  <a:lnTo>
                    <a:pt x="30226" y="181356"/>
                  </a:lnTo>
                  <a:lnTo>
                    <a:pt x="18484" y="178972"/>
                  </a:lnTo>
                  <a:lnTo>
                    <a:pt x="8874" y="172481"/>
                  </a:lnTo>
                  <a:lnTo>
                    <a:pt x="2383" y="162871"/>
                  </a:lnTo>
                  <a:lnTo>
                    <a:pt x="0" y="151130"/>
                  </a:lnTo>
                  <a:lnTo>
                    <a:pt x="0" y="30225"/>
                  </a:lnTo>
                  <a:close/>
                </a:path>
              </a:pathLst>
            </a:custGeom>
            <a:ln w="19049">
              <a:solidFill>
                <a:srgbClr val="FF0000"/>
              </a:solidFill>
            </a:ln>
          </p:spPr>
          <p:txBody>
            <a:bodyPr wrap="square" lIns="0" tIns="0" rIns="0" bIns="0" rtlCol="0"/>
            <a:lstStyle/>
            <a:p/>
          </p:txBody>
        </p:sp>
      </p:grpSp>
      <p:pic>
        <p:nvPicPr>
          <p:cNvPr id="14" name="object 14" descr=""/>
          <p:cNvPicPr/>
          <p:nvPr/>
        </p:nvPicPr>
        <p:blipFill>
          <a:blip r:embed="rId5" cstate="print"/>
          <a:stretch>
            <a:fillRect/>
          </a:stretch>
        </p:blipFill>
        <p:spPr>
          <a:xfrm>
            <a:off x="1624583" y="2090927"/>
            <a:ext cx="4315968" cy="230124"/>
          </a:xfrm>
          <a:prstGeom prst="rect">
            <a:avLst/>
          </a:prstGeom>
        </p:spPr>
      </p:pic>
      <p:pic>
        <p:nvPicPr>
          <p:cNvPr id="15" name="object 15" descr=""/>
          <p:cNvPicPr/>
          <p:nvPr/>
        </p:nvPicPr>
        <p:blipFill>
          <a:blip r:embed="rId5" cstate="print"/>
          <a:stretch>
            <a:fillRect/>
          </a:stretch>
        </p:blipFill>
        <p:spPr>
          <a:xfrm>
            <a:off x="1624583" y="6443471"/>
            <a:ext cx="4315968" cy="230124"/>
          </a:xfrm>
          <a:prstGeom prst="rect">
            <a:avLst/>
          </a:prstGeom>
        </p:spPr>
      </p:pic>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343977" y="6618731"/>
            <a:ext cx="4596765" cy="3255645"/>
            <a:chOff x="1343977" y="6618731"/>
            <a:chExt cx="4596765" cy="3255645"/>
          </a:xfrm>
        </p:grpSpPr>
        <p:pic>
          <p:nvPicPr>
            <p:cNvPr id="3" name="object 3" descr=""/>
            <p:cNvPicPr/>
            <p:nvPr/>
          </p:nvPicPr>
          <p:blipFill>
            <a:blip r:embed="rId2" cstate="print"/>
            <a:stretch>
              <a:fillRect/>
            </a:stretch>
          </p:blipFill>
          <p:spPr>
            <a:xfrm>
              <a:off x="1620011" y="6618731"/>
              <a:ext cx="4320540" cy="3255264"/>
            </a:xfrm>
            <a:prstGeom prst="rect">
              <a:avLst/>
            </a:prstGeom>
          </p:spPr>
        </p:pic>
        <p:sp>
          <p:nvSpPr>
            <p:cNvPr id="4" name="object 4" descr=""/>
            <p:cNvSpPr/>
            <p:nvPr/>
          </p:nvSpPr>
          <p:spPr>
            <a:xfrm>
              <a:off x="1348739" y="7206995"/>
              <a:ext cx="3571240" cy="431800"/>
            </a:xfrm>
            <a:custGeom>
              <a:avLst/>
              <a:gdLst/>
              <a:ahLst/>
              <a:cxnLst/>
              <a:rect l="l" t="t" r="r" b="b"/>
              <a:pathLst>
                <a:path w="3571240" h="431800">
                  <a:moveTo>
                    <a:pt x="3570732" y="0"/>
                  </a:moveTo>
                  <a:lnTo>
                    <a:pt x="0" y="0"/>
                  </a:lnTo>
                  <a:lnTo>
                    <a:pt x="0" y="431292"/>
                  </a:lnTo>
                  <a:lnTo>
                    <a:pt x="3570732" y="431292"/>
                  </a:lnTo>
                  <a:lnTo>
                    <a:pt x="3570732" y="0"/>
                  </a:lnTo>
                  <a:close/>
                </a:path>
              </a:pathLst>
            </a:custGeom>
            <a:solidFill>
              <a:srgbClr val="FFFFFF"/>
            </a:solidFill>
          </p:spPr>
          <p:txBody>
            <a:bodyPr wrap="square" lIns="0" tIns="0" rIns="0" bIns="0" rtlCol="0"/>
            <a:lstStyle/>
            <a:p/>
          </p:txBody>
        </p:sp>
        <p:sp>
          <p:nvSpPr>
            <p:cNvPr id="5" name="object 5" descr=""/>
            <p:cNvSpPr/>
            <p:nvPr/>
          </p:nvSpPr>
          <p:spPr>
            <a:xfrm>
              <a:off x="1348739" y="7206995"/>
              <a:ext cx="3571240" cy="431800"/>
            </a:xfrm>
            <a:custGeom>
              <a:avLst/>
              <a:gdLst/>
              <a:ahLst/>
              <a:cxnLst/>
              <a:rect l="l" t="t" r="r" b="b"/>
              <a:pathLst>
                <a:path w="3571240" h="431800">
                  <a:moveTo>
                    <a:pt x="0" y="431292"/>
                  </a:moveTo>
                  <a:lnTo>
                    <a:pt x="3570732" y="431292"/>
                  </a:lnTo>
                  <a:lnTo>
                    <a:pt x="3570732" y="0"/>
                  </a:lnTo>
                  <a:lnTo>
                    <a:pt x="0" y="0"/>
                  </a:lnTo>
                  <a:lnTo>
                    <a:pt x="0" y="431292"/>
                  </a:lnTo>
                  <a:close/>
                </a:path>
              </a:pathLst>
            </a:custGeom>
            <a:ln w="9525">
              <a:solidFill>
                <a:srgbClr val="FF0000"/>
              </a:solidFill>
            </a:ln>
          </p:spPr>
          <p:txBody>
            <a:bodyPr wrap="square" lIns="0" tIns="0" rIns="0" bIns="0" rtlCol="0"/>
            <a:lstStyle/>
            <a:p/>
          </p:txBody>
        </p:sp>
      </p:grpSp>
      <p:sp>
        <p:nvSpPr>
          <p:cNvPr id="6" name="object 6" descr=""/>
          <p:cNvSpPr txBox="1"/>
          <p:nvPr/>
        </p:nvSpPr>
        <p:spPr>
          <a:xfrm>
            <a:off x="1351533" y="5814161"/>
            <a:ext cx="3797300"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５．電子付箋</a:t>
            </a:r>
            <a:endParaRPr sz="1100">
              <a:latin typeface="MS Mincho"/>
              <a:cs typeface="MS Mincho"/>
            </a:endParaRPr>
          </a:p>
          <a:p>
            <a:pPr marL="12700" marR="5080">
              <a:lnSpc>
                <a:spcPct val="124500"/>
              </a:lnSpc>
              <a:spcBef>
                <a:spcPts val="10"/>
              </a:spcBef>
            </a:pPr>
            <a:r>
              <a:rPr dirty="0" sz="1100" spc="-20">
                <a:latin typeface="MS Mincho"/>
                <a:cs typeface="MS Mincho"/>
              </a:rPr>
              <a:t>電子付箋にチェックをいれると電子付箋の画面になります。付箋メモを入力することもできます。</a:t>
            </a:r>
            <a:endParaRPr sz="1100">
              <a:latin typeface="MS Mincho"/>
              <a:cs typeface="MS Mincho"/>
            </a:endParaRPr>
          </a:p>
        </p:txBody>
      </p:sp>
      <p:sp>
        <p:nvSpPr>
          <p:cNvPr id="7" name="object 7" descr=""/>
          <p:cNvSpPr txBox="1"/>
          <p:nvPr/>
        </p:nvSpPr>
        <p:spPr>
          <a:xfrm>
            <a:off x="1428114" y="7239127"/>
            <a:ext cx="3378200" cy="36131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付箋のついたレセプトはナビゲーションウィンドウの</a:t>
            </a:r>
            <a:endParaRPr sz="1100">
              <a:latin typeface="MS Mincho"/>
              <a:cs typeface="MS Mincho"/>
            </a:endParaRPr>
          </a:p>
          <a:p>
            <a:pPr marL="12700">
              <a:lnSpc>
                <a:spcPct val="100000"/>
              </a:lnSpc>
            </a:pPr>
            <a:r>
              <a:rPr dirty="0" sz="1100" spc="-20">
                <a:latin typeface="MS Mincho"/>
                <a:cs typeface="MS Mincho"/>
              </a:rPr>
              <a:t>「電子付箋一覧」から参照できます。</a:t>
            </a:r>
            <a:endParaRPr sz="1100">
              <a:latin typeface="MS Mincho"/>
              <a:cs typeface="MS Mincho"/>
            </a:endParaRPr>
          </a:p>
        </p:txBody>
      </p:sp>
      <p:sp>
        <p:nvSpPr>
          <p:cNvPr id="8" name="object 8" descr=""/>
          <p:cNvSpPr/>
          <p:nvPr/>
        </p:nvSpPr>
        <p:spPr>
          <a:xfrm>
            <a:off x="4315205" y="8935973"/>
            <a:ext cx="0" cy="197485"/>
          </a:xfrm>
          <a:custGeom>
            <a:avLst/>
            <a:gdLst/>
            <a:ahLst/>
            <a:cxnLst/>
            <a:rect l="l" t="t" r="r" b="b"/>
            <a:pathLst>
              <a:path w="0" h="197484">
                <a:moveTo>
                  <a:pt x="0" y="0"/>
                </a:moveTo>
                <a:lnTo>
                  <a:pt x="0" y="197357"/>
                </a:lnTo>
              </a:path>
            </a:pathLst>
          </a:custGeom>
          <a:ln w="19050">
            <a:solidFill>
              <a:srgbClr val="FF0000"/>
            </a:solidFill>
          </a:ln>
        </p:spPr>
        <p:txBody>
          <a:bodyPr wrap="square" lIns="0" tIns="0" rIns="0" bIns="0" rtlCol="0"/>
          <a:lstStyle/>
          <a:p/>
        </p:txBody>
      </p:sp>
      <p:sp>
        <p:nvSpPr>
          <p:cNvPr id="9" name="object 9" descr=""/>
          <p:cNvSpPr txBox="1"/>
          <p:nvPr/>
        </p:nvSpPr>
        <p:spPr>
          <a:xfrm>
            <a:off x="3575303" y="9133331"/>
            <a:ext cx="1737360" cy="262255"/>
          </a:xfrm>
          <a:prstGeom prst="rect">
            <a:avLst/>
          </a:prstGeom>
          <a:solidFill>
            <a:srgbClr val="FFFFFF"/>
          </a:solidFill>
        </p:spPr>
        <p:txBody>
          <a:bodyPr wrap="square" lIns="0" tIns="52069" rIns="0" bIns="0" rtlCol="0" vert="horz">
            <a:spAutoFit/>
          </a:bodyPr>
          <a:lstStyle/>
          <a:p>
            <a:pPr marL="92710">
              <a:lnSpc>
                <a:spcPct val="100000"/>
              </a:lnSpc>
              <a:spcBef>
                <a:spcPts val="409"/>
              </a:spcBef>
            </a:pPr>
            <a:r>
              <a:rPr dirty="0" sz="1100" spc="-20">
                <a:solidFill>
                  <a:srgbClr val="FF0000"/>
                </a:solidFill>
                <a:latin typeface="MS Gothic"/>
                <a:cs typeface="MS Gothic"/>
              </a:rPr>
              <a:t>付箋メモ入力ダイアログ</a:t>
            </a:r>
            <a:endParaRPr sz="1100">
              <a:latin typeface="MS Gothic"/>
              <a:cs typeface="MS Gothic"/>
            </a:endParaRPr>
          </a:p>
        </p:txBody>
      </p:sp>
      <p:sp>
        <p:nvSpPr>
          <p:cNvPr id="10" name="object 10" descr=""/>
          <p:cNvSpPr txBox="1"/>
          <p:nvPr/>
        </p:nvSpPr>
        <p:spPr>
          <a:xfrm>
            <a:off x="1158951" y="1087983"/>
            <a:ext cx="2544445" cy="865505"/>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４．「関連レセプト」画面</a:t>
            </a:r>
            <a:endParaRPr sz="1100">
              <a:latin typeface="MS Mincho"/>
              <a:cs typeface="MS Mincho"/>
            </a:endParaRPr>
          </a:p>
          <a:p>
            <a:pPr marL="12700" marR="5080">
              <a:lnSpc>
                <a:spcPct val="124500"/>
              </a:lnSpc>
              <a:spcBef>
                <a:spcPts val="10"/>
              </a:spcBef>
            </a:pPr>
            <a:r>
              <a:rPr dirty="0" sz="1100" spc="-15">
                <a:latin typeface="MS Mincho"/>
                <a:cs typeface="MS Mincho"/>
              </a:rPr>
              <a:t>他月や入院等の関連レセプトがある場合</a:t>
            </a:r>
            <a:r>
              <a:rPr dirty="0" sz="1100" spc="-20">
                <a:latin typeface="MS Mincho"/>
                <a:cs typeface="MS Mincho"/>
              </a:rPr>
              <a:t>には右下にリスト表示されます。</a:t>
            </a:r>
            <a:endParaRPr sz="1100">
              <a:latin typeface="MS Mincho"/>
              <a:cs typeface="MS Mincho"/>
            </a:endParaRPr>
          </a:p>
          <a:p>
            <a:pPr marL="12700">
              <a:lnSpc>
                <a:spcPct val="100000"/>
              </a:lnSpc>
              <a:spcBef>
                <a:spcPts val="335"/>
              </a:spcBef>
            </a:pPr>
            <a:r>
              <a:rPr dirty="0" sz="1100" spc="-20">
                <a:latin typeface="MS Mincho"/>
                <a:cs typeface="MS Mincho"/>
              </a:rPr>
              <a:t>ダブルクリックすると表示されます。</a:t>
            </a:r>
            <a:endParaRPr sz="1100">
              <a:latin typeface="MS Mincho"/>
              <a:cs typeface="MS Mincho"/>
            </a:endParaRPr>
          </a:p>
        </p:txBody>
      </p:sp>
      <p:grpSp>
        <p:nvGrpSpPr>
          <p:cNvPr id="11" name="object 11" descr=""/>
          <p:cNvGrpSpPr/>
          <p:nvPr/>
        </p:nvGrpSpPr>
        <p:grpSpPr>
          <a:xfrm>
            <a:off x="1620011" y="1318259"/>
            <a:ext cx="4690745" cy="4137660"/>
            <a:chOff x="1620011" y="1318259"/>
            <a:chExt cx="4690745" cy="4137660"/>
          </a:xfrm>
        </p:grpSpPr>
        <p:pic>
          <p:nvPicPr>
            <p:cNvPr id="12" name="object 12" descr=""/>
            <p:cNvPicPr/>
            <p:nvPr/>
          </p:nvPicPr>
          <p:blipFill>
            <a:blip r:embed="rId3" cstate="print"/>
            <a:stretch>
              <a:fillRect/>
            </a:stretch>
          </p:blipFill>
          <p:spPr>
            <a:xfrm>
              <a:off x="1620011" y="2200655"/>
              <a:ext cx="4320540" cy="3255264"/>
            </a:xfrm>
            <a:prstGeom prst="rect">
              <a:avLst/>
            </a:prstGeom>
          </p:spPr>
        </p:pic>
        <p:pic>
          <p:nvPicPr>
            <p:cNvPr id="13" name="object 13" descr=""/>
            <p:cNvPicPr/>
            <p:nvPr/>
          </p:nvPicPr>
          <p:blipFill>
            <a:blip r:embed="rId4" cstate="print"/>
            <a:stretch>
              <a:fillRect/>
            </a:stretch>
          </p:blipFill>
          <p:spPr>
            <a:xfrm>
              <a:off x="3779519" y="1318259"/>
              <a:ext cx="2520696" cy="710183"/>
            </a:xfrm>
            <a:prstGeom prst="rect">
              <a:avLst/>
            </a:prstGeom>
          </p:spPr>
        </p:pic>
        <p:sp>
          <p:nvSpPr>
            <p:cNvPr id="14" name="object 14" descr=""/>
            <p:cNvSpPr/>
            <p:nvPr/>
          </p:nvSpPr>
          <p:spPr>
            <a:xfrm>
              <a:off x="4252722" y="1509521"/>
              <a:ext cx="2048510" cy="167640"/>
            </a:xfrm>
            <a:custGeom>
              <a:avLst/>
              <a:gdLst/>
              <a:ahLst/>
              <a:cxnLst/>
              <a:rect l="l" t="t" r="r" b="b"/>
              <a:pathLst>
                <a:path w="2048510" h="167639">
                  <a:moveTo>
                    <a:pt x="0" y="27939"/>
                  </a:moveTo>
                  <a:lnTo>
                    <a:pt x="2186" y="17037"/>
                  </a:lnTo>
                  <a:lnTo>
                    <a:pt x="8159" y="8159"/>
                  </a:lnTo>
                  <a:lnTo>
                    <a:pt x="17037" y="2186"/>
                  </a:lnTo>
                  <a:lnTo>
                    <a:pt x="27939" y="0"/>
                  </a:lnTo>
                  <a:lnTo>
                    <a:pt x="2020315" y="0"/>
                  </a:lnTo>
                  <a:lnTo>
                    <a:pt x="2031218" y="2186"/>
                  </a:lnTo>
                  <a:lnTo>
                    <a:pt x="2040096" y="8159"/>
                  </a:lnTo>
                  <a:lnTo>
                    <a:pt x="2046069" y="17037"/>
                  </a:lnTo>
                  <a:lnTo>
                    <a:pt x="2048255" y="27939"/>
                  </a:lnTo>
                  <a:lnTo>
                    <a:pt x="2048255" y="139700"/>
                  </a:lnTo>
                  <a:lnTo>
                    <a:pt x="2046069" y="150602"/>
                  </a:lnTo>
                  <a:lnTo>
                    <a:pt x="2040096" y="159480"/>
                  </a:lnTo>
                  <a:lnTo>
                    <a:pt x="2031218" y="165453"/>
                  </a:lnTo>
                  <a:lnTo>
                    <a:pt x="2020315" y="167639"/>
                  </a:lnTo>
                  <a:lnTo>
                    <a:pt x="27939" y="167639"/>
                  </a:lnTo>
                  <a:lnTo>
                    <a:pt x="17037" y="165453"/>
                  </a:lnTo>
                  <a:lnTo>
                    <a:pt x="8159" y="159480"/>
                  </a:lnTo>
                  <a:lnTo>
                    <a:pt x="2186" y="150602"/>
                  </a:lnTo>
                  <a:lnTo>
                    <a:pt x="0" y="139700"/>
                  </a:lnTo>
                  <a:lnTo>
                    <a:pt x="0" y="27939"/>
                  </a:lnTo>
                  <a:close/>
                </a:path>
              </a:pathLst>
            </a:custGeom>
            <a:ln w="19050">
              <a:solidFill>
                <a:srgbClr val="FF0000"/>
              </a:solidFill>
            </a:ln>
          </p:spPr>
          <p:txBody>
            <a:bodyPr wrap="square" lIns="0" tIns="0" rIns="0" bIns="0" rtlCol="0"/>
            <a:lstStyle/>
            <a:p/>
          </p:txBody>
        </p:sp>
      </p:grpSp>
      <p:sp>
        <p:nvSpPr>
          <p:cNvPr id="15" name="object 15" descr=""/>
          <p:cNvSpPr txBox="1"/>
          <p:nvPr/>
        </p:nvSpPr>
        <p:spPr>
          <a:xfrm>
            <a:off x="2647314" y="4216653"/>
            <a:ext cx="725170" cy="193675"/>
          </a:xfrm>
          <a:prstGeom prst="rect">
            <a:avLst/>
          </a:prstGeom>
        </p:spPr>
        <p:txBody>
          <a:bodyPr wrap="square" lIns="0" tIns="13335" rIns="0" bIns="0" rtlCol="0" vert="horz">
            <a:spAutoFit/>
          </a:bodyPr>
          <a:lstStyle/>
          <a:p>
            <a:pPr marL="12700">
              <a:lnSpc>
                <a:spcPct val="100000"/>
              </a:lnSpc>
              <a:spcBef>
                <a:spcPts val="105"/>
              </a:spcBef>
            </a:pPr>
            <a:r>
              <a:rPr dirty="0" sz="1100" spc="-15" b="1">
                <a:solidFill>
                  <a:srgbClr val="FF0000"/>
                </a:solidFill>
                <a:latin typeface="MS Gothic"/>
                <a:cs typeface="MS Gothic"/>
              </a:rPr>
              <a:t>前月の画面</a:t>
            </a:r>
            <a:endParaRPr sz="1100">
              <a:latin typeface="MS Gothic"/>
              <a:cs typeface="MS Gothic"/>
            </a:endParaRPr>
          </a:p>
        </p:txBody>
      </p:sp>
      <p:pic>
        <p:nvPicPr>
          <p:cNvPr id="16" name="object 16" descr=""/>
          <p:cNvPicPr/>
          <p:nvPr/>
        </p:nvPicPr>
        <p:blipFill>
          <a:blip r:embed="rId5" cstate="print"/>
          <a:stretch>
            <a:fillRect/>
          </a:stretch>
        </p:blipFill>
        <p:spPr>
          <a:xfrm>
            <a:off x="1624583" y="2199131"/>
            <a:ext cx="4314444" cy="230124"/>
          </a:xfrm>
          <a:prstGeom prst="rect">
            <a:avLst/>
          </a:prstGeom>
        </p:spPr>
      </p:pic>
      <p:sp>
        <p:nvSpPr>
          <p:cNvPr id="17" name="object 17" descr=""/>
          <p:cNvSpPr txBox="1"/>
          <p:nvPr/>
        </p:nvSpPr>
        <p:spPr>
          <a:xfrm>
            <a:off x="4122420" y="2353055"/>
            <a:ext cx="1030605" cy="262255"/>
          </a:xfrm>
          <a:prstGeom prst="rect">
            <a:avLst/>
          </a:prstGeom>
          <a:solidFill>
            <a:srgbClr val="FFFFFF"/>
          </a:solidFill>
        </p:spPr>
        <p:txBody>
          <a:bodyPr wrap="square" lIns="0" tIns="51435" rIns="0" bIns="0" rtlCol="0" vert="horz">
            <a:spAutoFit/>
          </a:bodyPr>
          <a:lstStyle/>
          <a:p>
            <a:pPr marL="90805">
              <a:lnSpc>
                <a:spcPct val="100000"/>
              </a:lnSpc>
              <a:spcBef>
                <a:spcPts val="405"/>
              </a:spcBef>
            </a:pPr>
            <a:r>
              <a:rPr dirty="0" sz="1100" spc="-15">
                <a:solidFill>
                  <a:srgbClr val="FF0000"/>
                </a:solidFill>
                <a:latin typeface="MS Gothic"/>
                <a:cs typeface="MS Gothic"/>
              </a:rPr>
              <a:t>関連レセプト</a:t>
            </a:r>
            <a:endParaRPr sz="1100">
              <a:latin typeface="MS Gothic"/>
              <a:cs typeface="MS Gothic"/>
            </a:endParaRPr>
          </a:p>
        </p:txBody>
      </p:sp>
      <p:sp>
        <p:nvSpPr>
          <p:cNvPr id="18" name="object 18" descr=""/>
          <p:cNvSpPr/>
          <p:nvPr/>
        </p:nvSpPr>
        <p:spPr>
          <a:xfrm>
            <a:off x="5238750" y="1677161"/>
            <a:ext cx="76200" cy="995680"/>
          </a:xfrm>
          <a:custGeom>
            <a:avLst/>
            <a:gdLst/>
            <a:ahLst/>
            <a:cxnLst/>
            <a:rect l="l" t="t" r="r" b="b"/>
            <a:pathLst>
              <a:path w="76200" h="995680">
                <a:moveTo>
                  <a:pt x="28575" y="919226"/>
                </a:moveTo>
                <a:lnTo>
                  <a:pt x="0" y="919226"/>
                </a:lnTo>
                <a:lnTo>
                  <a:pt x="38100" y="995426"/>
                </a:lnTo>
                <a:lnTo>
                  <a:pt x="69850" y="931926"/>
                </a:lnTo>
                <a:lnTo>
                  <a:pt x="28575" y="931926"/>
                </a:lnTo>
                <a:lnTo>
                  <a:pt x="28575" y="919226"/>
                </a:lnTo>
                <a:close/>
              </a:path>
              <a:path w="76200" h="995680">
                <a:moveTo>
                  <a:pt x="47625" y="0"/>
                </a:moveTo>
                <a:lnTo>
                  <a:pt x="28575" y="0"/>
                </a:lnTo>
                <a:lnTo>
                  <a:pt x="28575" y="931926"/>
                </a:lnTo>
                <a:lnTo>
                  <a:pt x="47625" y="931926"/>
                </a:lnTo>
                <a:lnTo>
                  <a:pt x="47625" y="0"/>
                </a:lnTo>
                <a:close/>
              </a:path>
              <a:path w="76200" h="995680">
                <a:moveTo>
                  <a:pt x="76200" y="919226"/>
                </a:moveTo>
                <a:lnTo>
                  <a:pt x="47625" y="919226"/>
                </a:lnTo>
                <a:lnTo>
                  <a:pt x="47625" y="931926"/>
                </a:lnTo>
                <a:lnTo>
                  <a:pt x="69850" y="931926"/>
                </a:lnTo>
                <a:lnTo>
                  <a:pt x="76200" y="919226"/>
                </a:lnTo>
                <a:close/>
              </a:path>
            </a:pathLst>
          </a:custGeom>
          <a:solidFill>
            <a:srgbClr val="FF0000"/>
          </a:solidFill>
        </p:spPr>
        <p:txBody>
          <a:bodyPr wrap="square" lIns="0" tIns="0" rIns="0" bIns="0" rtlCol="0"/>
          <a:lstStyle/>
          <a:p/>
        </p:txBody>
      </p:sp>
      <p:grpSp>
        <p:nvGrpSpPr>
          <p:cNvPr id="19" name="object 19" descr=""/>
          <p:cNvGrpSpPr/>
          <p:nvPr/>
        </p:nvGrpSpPr>
        <p:grpSpPr>
          <a:xfrm>
            <a:off x="1623060" y="6621779"/>
            <a:ext cx="4316095" cy="2407920"/>
            <a:chOff x="1623060" y="6621779"/>
            <a:chExt cx="4316095" cy="2407920"/>
          </a:xfrm>
        </p:grpSpPr>
        <p:pic>
          <p:nvPicPr>
            <p:cNvPr id="20" name="object 20" descr=""/>
            <p:cNvPicPr/>
            <p:nvPr/>
          </p:nvPicPr>
          <p:blipFill>
            <a:blip r:embed="rId5" cstate="print"/>
            <a:stretch>
              <a:fillRect/>
            </a:stretch>
          </p:blipFill>
          <p:spPr>
            <a:xfrm>
              <a:off x="1623060" y="6621779"/>
              <a:ext cx="4315968" cy="230124"/>
            </a:xfrm>
            <a:prstGeom prst="rect">
              <a:avLst/>
            </a:prstGeom>
          </p:spPr>
        </p:pic>
        <p:pic>
          <p:nvPicPr>
            <p:cNvPr id="21" name="object 21"/>
            <p:cNvPicPr/>
            <p:nvPr/>
          </p:nvPicPr>
          <p:blipFill>
            <a:blip r:embed="rId6" cstate="print"/>
            <a:stretch>
              <a:fillRect/>
            </a:stretch>
          </p:blipFill>
          <p:spPr>
            <a:xfrm>
              <a:off x="1850136" y="8049767"/>
              <a:ext cx="1435608" cy="979932"/>
            </a:xfrm>
            <a:prstGeom prst="rect">
              <a:avLst/>
            </a:prstGeom>
          </p:spPr>
        </p:pic>
        <p:sp>
          <p:nvSpPr>
            <p:cNvPr id="22" name="object 22" descr=""/>
            <p:cNvSpPr/>
            <p:nvPr/>
          </p:nvSpPr>
          <p:spPr>
            <a:xfrm>
              <a:off x="1887474" y="7578470"/>
              <a:ext cx="291465" cy="912494"/>
            </a:xfrm>
            <a:custGeom>
              <a:avLst/>
              <a:gdLst/>
              <a:ahLst/>
              <a:cxnLst/>
              <a:rect l="l" t="t" r="r" b="b"/>
              <a:pathLst>
                <a:path w="291464" h="912495">
                  <a:moveTo>
                    <a:pt x="245208" y="841970"/>
                  </a:moveTo>
                  <a:lnTo>
                    <a:pt x="217805" y="850011"/>
                  </a:lnTo>
                  <a:lnTo>
                    <a:pt x="275844" y="912368"/>
                  </a:lnTo>
                  <a:lnTo>
                    <a:pt x="286331" y="854202"/>
                  </a:lnTo>
                  <a:lnTo>
                    <a:pt x="248793" y="854202"/>
                  </a:lnTo>
                  <a:lnTo>
                    <a:pt x="245208" y="841970"/>
                  </a:lnTo>
                  <a:close/>
                </a:path>
                <a:path w="291464" h="912495">
                  <a:moveTo>
                    <a:pt x="263521" y="836597"/>
                  </a:moveTo>
                  <a:lnTo>
                    <a:pt x="245208" y="841970"/>
                  </a:lnTo>
                  <a:lnTo>
                    <a:pt x="248793" y="854202"/>
                  </a:lnTo>
                  <a:lnTo>
                    <a:pt x="267081" y="848741"/>
                  </a:lnTo>
                  <a:lnTo>
                    <a:pt x="263521" y="836597"/>
                  </a:lnTo>
                  <a:close/>
                </a:path>
                <a:path w="291464" h="912495">
                  <a:moveTo>
                    <a:pt x="290956" y="828548"/>
                  </a:moveTo>
                  <a:lnTo>
                    <a:pt x="263521" y="836597"/>
                  </a:lnTo>
                  <a:lnTo>
                    <a:pt x="267081" y="848741"/>
                  </a:lnTo>
                  <a:lnTo>
                    <a:pt x="248793" y="854202"/>
                  </a:lnTo>
                  <a:lnTo>
                    <a:pt x="286331" y="854202"/>
                  </a:lnTo>
                  <a:lnTo>
                    <a:pt x="290956" y="828548"/>
                  </a:lnTo>
                  <a:close/>
                </a:path>
                <a:path w="291464" h="912495">
                  <a:moveTo>
                    <a:pt x="18287" y="0"/>
                  </a:moveTo>
                  <a:lnTo>
                    <a:pt x="0" y="5334"/>
                  </a:lnTo>
                  <a:lnTo>
                    <a:pt x="245208" y="841970"/>
                  </a:lnTo>
                  <a:lnTo>
                    <a:pt x="263521" y="836597"/>
                  </a:lnTo>
                  <a:lnTo>
                    <a:pt x="18287" y="0"/>
                  </a:lnTo>
                  <a:close/>
                </a:path>
              </a:pathLst>
            </a:custGeom>
            <a:solidFill>
              <a:srgbClr val="FF0000"/>
            </a:solidFill>
          </p:spPr>
          <p:txBody>
            <a:bodyPr wrap="square" lIns="0" tIns="0" rIns="0" bIns="0" rtlCol="0"/>
            <a:lstStyle/>
            <a:p/>
          </p:txBody>
        </p:sp>
      </p:gr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アップロードと自動点検</a:t>
            </a:r>
            <a:endParaRPr sz="1400">
              <a:latin typeface="MS Gothic"/>
              <a:cs typeface="MS Gothic"/>
            </a:endParaRPr>
          </a:p>
        </p:txBody>
      </p:sp>
      <p:sp>
        <p:nvSpPr>
          <p:cNvPr id="3" name="object 3" descr=""/>
          <p:cNvSpPr txBox="1"/>
          <p:nvPr/>
        </p:nvSpPr>
        <p:spPr>
          <a:xfrm>
            <a:off x="1158951" y="1540865"/>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ログインしたら、左側のナビゲーションウィンドウの「点検業務」をダブルクリッ</a:t>
            </a:r>
            <a:r>
              <a:rPr dirty="0" sz="1100" spc="-15">
                <a:latin typeface="MS Mincho"/>
                <a:cs typeface="MS Mincho"/>
              </a:rPr>
              <a:t>クします。</a:t>
            </a:r>
            <a:endParaRPr sz="1100">
              <a:latin typeface="MS Mincho"/>
              <a:cs typeface="MS Mincho"/>
            </a:endParaRPr>
          </a:p>
        </p:txBody>
      </p:sp>
      <p:sp>
        <p:nvSpPr>
          <p:cNvPr id="4" name="object 4" descr=""/>
          <p:cNvSpPr txBox="1"/>
          <p:nvPr/>
        </p:nvSpPr>
        <p:spPr>
          <a:xfrm>
            <a:off x="1158951" y="3656202"/>
            <a:ext cx="3378200" cy="581660"/>
          </a:xfrm>
          <a:prstGeom prst="rect">
            <a:avLst/>
          </a:prstGeom>
        </p:spPr>
        <p:txBody>
          <a:bodyPr wrap="square" lIns="0" tIns="12700" rIns="0" bIns="0" rtlCol="0" vert="horz">
            <a:spAutoFit/>
          </a:bodyPr>
          <a:lstStyle/>
          <a:p>
            <a:pPr marL="92710">
              <a:lnSpc>
                <a:spcPct val="100000"/>
              </a:lnSpc>
              <a:spcBef>
                <a:spcPts val="100"/>
              </a:spcBef>
            </a:pPr>
            <a:r>
              <a:rPr dirty="0" sz="1100" spc="-20">
                <a:solidFill>
                  <a:srgbClr val="FF0000"/>
                </a:solidFill>
                <a:latin typeface="MS Mincho"/>
                <a:cs typeface="MS Mincho"/>
              </a:rPr>
              <a:t>ナビゲーションウィンドウ</a:t>
            </a:r>
            <a:endParaRPr sz="1100">
              <a:latin typeface="MS Mincho"/>
              <a:cs typeface="MS Mincho"/>
            </a:endParaRPr>
          </a:p>
          <a:p>
            <a:pPr>
              <a:lnSpc>
                <a:spcPct val="100000"/>
              </a:lnSpc>
              <a:spcBef>
                <a:spcPts val="305"/>
              </a:spcBef>
            </a:pPr>
            <a:endParaRPr sz="1100">
              <a:latin typeface="MS Mincho"/>
              <a:cs typeface="MS Mincho"/>
            </a:endParaRPr>
          </a:p>
          <a:p>
            <a:pPr marL="12700">
              <a:lnSpc>
                <a:spcPct val="100000"/>
              </a:lnSpc>
            </a:pPr>
            <a:r>
              <a:rPr dirty="0" sz="1100" spc="-20">
                <a:latin typeface="MS Mincho"/>
                <a:cs typeface="MS Mincho"/>
              </a:rPr>
              <a:t>続けて、「受付及び点検」をダブルクリックします。</a:t>
            </a:r>
            <a:endParaRPr sz="1100">
              <a:latin typeface="MS Mincho"/>
              <a:cs typeface="MS Mincho"/>
            </a:endParaRPr>
          </a:p>
        </p:txBody>
      </p:sp>
      <p:sp>
        <p:nvSpPr>
          <p:cNvPr id="5" name="object 5" descr=""/>
          <p:cNvSpPr txBox="1"/>
          <p:nvPr/>
        </p:nvSpPr>
        <p:spPr>
          <a:xfrm>
            <a:off x="1158951" y="6133845"/>
            <a:ext cx="254190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「受付及び点検」画面が表示されます。</a:t>
            </a:r>
            <a:endParaRPr sz="1100">
              <a:latin typeface="MS Mincho"/>
              <a:cs typeface="MS Mincho"/>
            </a:endParaRPr>
          </a:p>
        </p:txBody>
      </p:sp>
      <p:pic>
        <p:nvPicPr>
          <p:cNvPr id="6" name="object 6" descr=""/>
          <p:cNvPicPr/>
          <p:nvPr/>
        </p:nvPicPr>
        <p:blipFill>
          <a:blip r:embed="rId2" cstate="print"/>
          <a:stretch>
            <a:fillRect/>
          </a:stretch>
        </p:blipFill>
        <p:spPr>
          <a:xfrm>
            <a:off x="1659659" y="3495981"/>
            <a:ext cx="1101533" cy="139674"/>
          </a:xfrm>
          <a:prstGeom prst="rect">
            <a:avLst/>
          </a:prstGeom>
        </p:spPr>
      </p:pic>
      <p:grpSp>
        <p:nvGrpSpPr>
          <p:cNvPr id="7" name="object 7" descr=""/>
          <p:cNvGrpSpPr/>
          <p:nvPr/>
        </p:nvGrpSpPr>
        <p:grpSpPr>
          <a:xfrm>
            <a:off x="1620011" y="2093975"/>
            <a:ext cx="4311650" cy="1278890"/>
            <a:chOff x="1620011" y="2093975"/>
            <a:chExt cx="4311650" cy="1278890"/>
          </a:xfrm>
        </p:grpSpPr>
        <p:pic>
          <p:nvPicPr>
            <p:cNvPr id="8" name="object 8"/>
            <p:cNvPicPr/>
            <p:nvPr/>
          </p:nvPicPr>
          <p:blipFill>
            <a:blip r:embed="rId3" cstate="print"/>
            <a:stretch>
              <a:fillRect/>
            </a:stretch>
          </p:blipFill>
          <p:spPr>
            <a:xfrm>
              <a:off x="1620011" y="2093975"/>
              <a:ext cx="4311396" cy="1277111"/>
            </a:xfrm>
            <a:prstGeom prst="rect">
              <a:avLst/>
            </a:prstGeom>
          </p:spPr>
        </p:pic>
        <p:pic>
          <p:nvPicPr>
            <p:cNvPr id="9" name="object 9" descr=""/>
            <p:cNvPicPr/>
            <p:nvPr/>
          </p:nvPicPr>
          <p:blipFill>
            <a:blip r:embed="rId4" cstate="print"/>
            <a:stretch>
              <a:fillRect/>
            </a:stretch>
          </p:blipFill>
          <p:spPr>
            <a:xfrm>
              <a:off x="1667255" y="2572511"/>
              <a:ext cx="1066800" cy="800100"/>
            </a:xfrm>
            <a:prstGeom prst="rect">
              <a:avLst/>
            </a:prstGeom>
          </p:spPr>
        </p:pic>
        <p:sp>
          <p:nvSpPr>
            <p:cNvPr id="10" name="object 10" descr=""/>
            <p:cNvSpPr/>
            <p:nvPr/>
          </p:nvSpPr>
          <p:spPr>
            <a:xfrm>
              <a:off x="1683257" y="2870453"/>
              <a:ext cx="605155" cy="189230"/>
            </a:xfrm>
            <a:custGeom>
              <a:avLst/>
              <a:gdLst/>
              <a:ahLst/>
              <a:cxnLst/>
              <a:rect l="l" t="t" r="r" b="b"/>
              <a:pathLst>
                <a:path w="605155" h="189230">
                  <a:moveTo>
                    <a:pt x="0" y="31496"/>
                  </a:moveTo>
                  <a:lnTo>
                    <a:pt x="2474" y="19234"/>
                  </a:lnTo>
                  <a:lnTo>
                    <a:pt x="9223" y="9223"/>
                  </a:lnTo>
                  <a:lnTo>
                    <a:pt x="19234" y="2474"/>
                  </a:lnTo>
                  <a:lnTo>
                    <a:pt x="31496" y="0"/>
                  </a:lnTo>
                  <a:lnTo>
                    <a:pt x="573532" y="0"/>
                  </a:lnTo>
                  <a:lnTo>
                    <a:pt x="585793" y="2474"/>
                  </a:lnTo>
                  <a:lnTo>
                    <a:pt x="595804" y="9223"/>
                  </a:lnTo>
                  <a:lnTo>
                    <a:pt x="602553" y="19234"/>
                  </a:lnTo>
                  <a:lnTo>
                    <a:pt x="605028" y="31496"/>
                  </a:lnTo>
                  <a:lnTo>
                    <a:pt x="605028" y="157479"/>
                  </a:lnTo>
                  <a:lnTo>
                    <a:pt x="602553" y="169741"/>
                  </a:lnTo>
                  <a:lnTo>
                    <a:pt x="595804" y="179752"/>
                  </a:lnTo>
                  <a:lnTo>
                    <a:pt x="585793" y="186501"/>
                  </a:lnTo>
                  <a:lnTo>
                    <a:pt x="573532" y="188975"/>
                  </a:lnTo>
                  <a:lnTo>
                    <a:pt x="31496" y="188975"/>
                  </a:lnTo>
                  <a:lnTo>
                    <a:pt x="19234" y="186501"/>
                  </a:lnTo>
                  <a:lnTo>
                    <a:pt x="9223" y="179752"/>
                  </a:lnTo>
                  <a:lnTo>
                    <a:pt x="2474" y="169741"/>
                  </a:lnTo>
                  <a:lnTo>
                    <a:pt x="0" y="157479"/>
                  </a:lnTo>
                  <a:lnTo>
                    <a:pt x="0" y="31496"/>
                  </a:lnTo>
                  <a:close/>
                </a:path>
              </a:pathLst>
            </a:custGeom>
            <a:ln w="19050">
              <a:solidFill>
                <a:srgbClr val="FF0000"/>
              </a:solidFill>
            </a:ln>
          </p:spPr>
          <p:txBody>
            <a:bodyPr wrap="square" lIns="0" tIns="0" rIns="0" bIns="0" rtlCol="0"/>
            <a:lstStyle/>
            <a:p/>
          </p:txBody>
        </p:sp>
      </p:grpSp>
      <p:grpSp>
        <p:nvGrpSpPr>
          <p:cNvPr id="11" name="object 11" descr=""/>
          <p:cNvGrpSpPr/>
          <p:nvPr/>
        </p:nvGrpSpPr>
        <p:grpSpPr>
          <a:xfrm>
            <a:off x="1620011" y="4360163"/>
            <a:ext cx="4377055" cy="1574800"/>
            <a:chOff x="1620011" y="4360163"/>
            <a:chExt cx="4377055" cy="1574800"/>
          </a:xfrm>
        </p:grpSpPr>
        <p:pic>
          <p:nvPicPr>
            <p:cNvPr id="12" name="object 12"/>
            <p:cNvPicPr/>
            <p:nvPr/>
          </p:nvPicPr>
          <p:blipFill>
            <a:blip r:embed="rId5" cstate="print"/>
            <a:stretch>
              <a:fillRect/>
            </a:stretch>
          </p:blipFill>
          <p:spPr>
            <a:xfrm>
              <a:off x="1620011" y="4360163"/>
              <a:ext cx="4376928" cy="1574291"/>
            </a:xfrm>
            <a:prstGeom prst="rect">
              <a:avLst/>
            </a:prstGeom>
          </p:spPr>
        </p:pic>
        <p:pic>
          <p:nvPicPr>
            <p:cNvPr id="13" name="object 13" descr=""/>
            <p:cNvPicPr/>
            <p:nvPr/>
          </p:nvPicPr>
          <p:blipFill>
            <a:blip r:embed="rId6" cstate="print"/>
            <a:stretch>
              <a:fillRect/>
            </a:stretch>
          </p:blipFill>
          <p:spPr>
            <a:xfrm>
              <a:off x="1645919" y="4843271"/>
              <a:ext cx="1092708" cy="1088136"/>
            </a:xfrm>
            <a:prstGeom prst="rect">
              <a:avLst/>
            </a:prstGeom>
          </p:spPr>
        </p:pic>
        <p:sp>
          <p:nvSpPr>
            <p:cNvPr id="14" name="object 14" descr=""/>
            <p:cNvSpPr/>
            <p:nvPr/>
          </p:nvSpPr>
          <p:spPr>
            <a:xfrm>
              <a:off x="1782317" y="5272277"/>
              <a:ext cx="605155" cy="187960"/>
            </a:xfrm>
            <a:custGeom>
              <a:avLst/>
              <a:gdLst/>
              <a:ahLst/>
              <a:cxnLst/>
              <a:rect l="l" t="t" r="r" b="b"/>
              <a:pathLst>
                <a:path w="605155" h="187960">
                  <a:moveTo>
                    <a:pt x="0" y="31241"/>
                  </a:moveTo>
                  <a:lnTo>
                    <a:pt x="2452" y="19073"/>
                  </a:lnTo>
                  <a:lnTo>
                    <a:pt x="9143" y="9143"/>
                  </a:lnTo>
                  <a:lnTo>
                    <a:pt x="19073" y="2452"/>
                  </a:lnTo>
                  <a:lnTo>
                    <a:pt x="31242" y="0"/>
                  </a:lnTo>
                  <a:lnTo>
                    <a:pt x="573786" y="0"/>
                  </a:lnTo>
                  <a:lnTo>
                    <a:pt x="585954" y="2452"/>
                  </a:lnTo>
                  <a:lnTo>
                    <a:pt x="595883" y="9144"/>
                  </a:lnTo>
                  <a:lnTo>
                    <a:pt x="602575" y="19073"/>
                  </a:lnTo>
                  <a:lnTo>
                    <a:pt x="605027" y="31241"/>
                  </a:lnTo>
                  <a:lnTo>
                    <a:pt x="605027" y="156209"/>
                  </a:lnTo>
                  <a:lnTo>
                    <a:pt x="602575" y="168378"/>
                  </a:lnTo>
                  <a:lnTo>
                    <a:pt x="595883" y="178307"/>
                  </a:lnTo>
                  <a:lnTo>
                    <a:pt x="585954" y="184999"/>
                  </a:lnTo>
                  <a:lnTo>
                    <a:pt x="573786" y="187451"/>
                  </a:lnTo>
                  <a:lnTo>
                    <a:pt x="31242" y="187451"/>
                  </a:lnTo>
                  <a:lnTo>
                    <a:pt x="19073" y="184999"/>
                  </a:lnTo>
                  <a:lnTo>
                    <a:pt x="9143" y="178307"/>
                  </a:lnTo>
                  <a:lnTo>
                    <a:pt x="2452" y="168378"/>
                  </a:lnTo>
                  <a:lnTo>
                    <a:pt x="0" y="156209"/>
                  </a:lnTo>
                  <a:lnTo>
                    <a:pt x="0" y="31241"/>
                  </a:lnTo>
                  <a:close/>
                </a:path>
              </a:pathLst>
            </a:custGeom>
            <a:ln w="19049">
              <a:solidFill>
                <a:srgbClr val="FF0000"/>
              </a:solidFill>
            </a:ln>
          </p:spPr>
          <p:txBody>
            <a:bodyPr wrap="square" lIns="0" tIns="0" rIns="0" bIns="0" rtlCol="0"/>
            <a:lstStyle/>
            <a:p/>
          </p:txBody>
        </p:sp>
      </p:grpSp>
      <p:pic>
        <p:nvPicPr>
          <p:cNvPr id="15" name="object 15"/>
          <p:cNvPicPr/>
          <p:nvPr/>
        </p:nvPicPr>
        <p:blipFill>
          <a:blip r:embed="rId7" cstate="print"/>
          <a:stretch>
            <a:fillRect/>
          </a:stretch>
        </p:blipFill>
        <p:spPr>
          <a:xfrm>
            <a:off x="1627632" y="6524243"/>
            <a:ext cx="4376928" cy="3297936"/>
          </a:xfrm>
          <a:prstGeom prst="rect">
            <a:avLst/>
          </a:prstGeom>
        </p:spPr>
      </p:pic>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281927"/>
            <a:ext cx="4320540" cy="3253740"/>
          </a:xfrm>
          <a:prstGeom prst="rect">
            <a:avLst/>
          </a:prstGeom>
        </p:spPr>
      </p:pic>
      <p:grpSp>
        <p:nvGrpSpPr>
          <p:cNvPr id="3" name="object 3" descr=""/>
          <p:cNvGrpSpPr/>
          <p:nvPr/>
        </p:nvGrpSpPr>
        <p:grpSpPr>
          <a:xfrm>
            <a:off x="1438655" y="2183891"/>
            <a:ext cx="4502150" cy="3253740"/>
            <a:chOff x="1438655" y="2183891"/>
            <a:chExt cx="4502150" cy="3253740"/>
          </a:xfrm>
        </p:grpSpPr>
        <p:pic>
          <p:nvPicPr>
            <p:cNvPr id="4" name="object 4" descr=""/>
            <p:cNvPicPr/>
            <p:nvPr/>
          </p:nvPicPr>
          <p:blipFill>
            <a:blip r:embed="rId3" cstate="print"/>
            <a:stretch>
              <a:fillRect/>
            </a:stretch>
          </p:blipFill>
          <p:spPr>
            <a:xfrm>
              <a:off x="1620011" y="2183891"/>
              <a:ext cx="4320540" cy="3253740"/>
            </a:xfrm>
            <a:prstGeom prst="rect">
              <a:avLst/>
            </a:prstGeom>
          </p:spPr>
        </p:pic>
        <p:sp>
          <p:nvSpPr>
            <p:cNvPr id="5" name="object 5" descr=""/>
            <p:cNvSpPr/>
            <p:nvPr/>
          </p:nvSpPr>
          <p:spPr>
            <a:xfrm>
              <a:off x="1438655" y="4421123"/>
              <a:ext cx="2583180" cy="431800"/>
            </a:xfrm>
            <a:custGeom>
              <a:avLst/>
              <a:gdLst/>
              <a:ahLst/>
              <a:cxnLst/>
              <a:rect l="l" t="t" r="r" b="b"/>
              <a:pathLst>
                <a:path w="2583179" h="431800">
                  <a:moveTo>
                    <a:pt x="2583180" y="0"/>
                  </a:moveTo>
                  <a:lnTo>
                    <a:pt x="0" y="0"/>
                  </a:lnTo>
                  <a:lnTo>
                    <a:pt x="0" y="431291"/>
                  </a:lnTo>
                  <a:lnTo>
                    <a:pt x="2583180" y="431291"/>
                  </a:lnTo>
                  <a:lnTo>
                    <a:pt x="2583180" y="0"/>
                  </a:lnTo>
                  <a:close/>
                </a:path>
              </a:pathLst>
            </a:custGeom>
            <a:solidFill>
              <a:srgbClr val="FFFFFF"/>
            </a:solidFill>
          </p:spPr>
          <p:txBody>
            <a:bodyPr wrap="square" lIns="0" tIns="0" rIns="0" bIns="0" rtlCol="0"/>
            <a:lstStyle/>
            <a:p/>
          </p:txBody>
        </p:sp>
      </p:grpSp>
      <p:sp>
        <p:nvSpPr>
          <p:cNvPr id="6" name="object 6"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部位チェック</a:t>
            </a:r>
            <a:endParaRPr sz="1400">
              <a:latin typeface="MS Gothic"/>
              <a:cs typeface="MS Gothic"/>
            </a:endParaRPr>
          </a:p>
        </p:txBody>
      </p:sp>
      <p:sp>
        <p:nvSpPr>
          <p:cNvPr id="7" name="object 7" descr=""/>
          <p:cNvSpPr txBox="1"/>
          <p:nvPr/>
        </p:nvSpPr>
        <p:spPr>
          <a:xfrm>
            <a:off x="1158951" y="1474698"/>
            <a:ext cx="5195570" cy="655320"/>
          </a:xfrm>
          <a:prstGeom prst="rect">
            <a:avLst/>
          </a:prstGeom>
        </p:spPr>
        <p:txBody>
          <a:bodyPr wrap="square" lIns="0" tIns="13335" rIns="0" bIns="0" rtlCol="0" vert="horz">
            <a:spAutoFit/>
          </a:bodyPr>
          <a:lstStyle/>
          <a:p>
            <a:pPr marL="12700" marR="5080">
              <a:lnSpc>
                <a:spcPct val="125000"/>
              </a:lnSpc>
              <a:spcBef>
                <a:spcPts val="105"/>
              </a:spcBef>
              <a:tabLst>
                <a:tab pos="1689100" algn="l"/>
              </a:tabLst>
            </a:pPr>
            <a:r>
              <a:rPr dirty="0" sz="1100">
                <a:latin typeface="MS Mincho"/>
                <a:cs typeface="MS Mincho"/>
              </a:rPr>
              <a:t>湿布部</a:t>
            </a:r>
            <a:r>
              <a:rPr dirty="0" sz="1100" spc="-15">
                <a:latin typeface="MS Mincho"/>
                <a:cs typeface="MS Mincho"/>
              </a:rPr>
              <a:t>位</a:t>
            </a:r>
            <a:r>
              <a:rPr dirty="0" sz="1100">
                <a:latin typeface="MS Mincho"/>
                <a:cs typeface="MS Mincho"/>
              </a:rPr>
              <a:t>のコ</a:t>
            </a:r>
            <a:r>
              <a:rPr dirty="0" sz="1100" spc="-15">
                <a:latin typeface="MS Mincho"/>
                <a:cs typeface="MS Mincho"/>
              </a:rPr>
              <a:t>メ</a:t>
            </a:r>
            <a:r>
              <a:rPr dirty="0" sz="1100">
                <a:latin typeface="MS Mincho"/>
                <a:cs typeface="MS Mincho"/>
              </a:rPr>
              <a:t>ント</a:t>
            </a:r>
            <a:r>
              <a:rPr dirty="0" sz="1100" spc="-15">
                <a:latin typeface="MS Mincho"/>
                <a:cs typeface="MS Mincho"/>
              </a:rPr>
              <a:t>「</a:t>
            </a:r>
            <a:r>
              <a:rPr dirty="0" sz="1100" spc="-50">
                <a:latin typeface="MS Mincho"/>
                <a:cs typeface="MS Mincho"/>
              </a:rPr>
              <a:t>足</a:t>
            </a:r>
            <a:r>
              <a:rPr dirty="0" sz="1100">
                <a:latin typeface="MS Mincho"/>
                <a:cs typeface="MS Mincho"/>
              </a:rPr>
              <a:t>	１日</a:t>
            </a:r>
            <a:r>
              <a:rPr dirty="0" sz="1100" spc="-15">
                <a:latin typeface="MS Mincho"/>
                <a:cs typeface="MS Mincho"/>
              </a:rPr>
              <a:t>１</a:t>
            </a:r>
            <a:r>
              <a:rPr dirty="0" sz="1100">
                <a:latin typeface="MS Mincho"/>
                <a:cs typeface="MS Mincho"/>
              </a:rPr>
              <a:t>枚</a:t>
            </a:r>
            <a:r>
              <a:rPr dirty="0" sz="1100" spc="-10">
                <a:latin typeface="MS Mincho"/>
                <a:cs typeface="MS Mincho"/>
              </a:rPr>
              <a:t>１４</a:t>
            </a:r>
            <a:r>
              <a:rPr dirty="0" sz="1100">
                <a:latin typeface="MS Mincho"/>
                <a:cs typeface="MS Mincho"/>
              </a:rPr>
              <a:t>日分</a:t>
            </a:r>
            <a:r>
              <a:rPr dirty="0" sz="1100" spc="-15">
                <a:latin typeface="MS Mincho"/>
                <a:cs typeface="MS Mincho"/>
              </a:rPr>
              <a:t>」に</a:t>
            </a:r>
            <a:r>
              <a:rPr dirty="0" sz="1100">
                <a:latin typeface="MS Mincho"/>
                <a:cs typeface="MS Mincho"/>
              </a:rPr>
              <a:t>対応す</a:t>
            </a:r>
            <a:r>
              <a:rPr dirty="0" sz="1100" spc="-15">
                <a:latin typeface="MS Mincho"/>
                <a:cs typeface="MS Mincho"/>
              </a:rPr>
              <a:t>る</a:t>
            </a:r>
            <a:r>
              <a:rPr dirty="0" sz="1100">
                <a:latin typeface="MS Mincho"/>
                <a:cs typeface="MS Mincho"/>
              </a:rPr>
              <a:t>病名</a:t>
            </a:r>
            <a:r>
              <a:rPr dirty="0" sz="1100" spc="-15">
                <a:latin typeface="MS Mincho"/>
                <a:cs typeface="MS Mincho"/>
              </a:rPr>
              <a:t>が</a:t>
            </a:r>
            <a:r>
              <a:rPr dirty="0" sz="1100">
                <a:latin typeface="MS Mincho"/>
                <a:cs typeface="MS Mincho"/>
              </a:rPr>
              <a:t>ない</a:t>
            </a:r>
            <a:r>
              <a:rPr dirty="0" sz="1100" spc="-15">
                <a:latin typeface="MS Mincho"/>
                <a:cs typeface="MS Mincho"/>
              </a:rPr>
              <a:t>ので</a:t>
            </a:r>
            <a:r>
              <a:rPr dirty="0" sz="1100">
                <a:latin typeface="MS Mincho"/>
                <a:cs typeface="MS Mincho"/>
              </a:rPr>
              <a:t>不合格</a:t>
            </a:r>
            <a:r>
              <a:rPr dirty="0" sz="1100" spc="-50">
                <a:latin typeface="MS Mincho"/>
                <a:cs typeface="MS Mincho"/>
              </a:rPr>
              <a:t>と</a:t>
            </a:r>
            <a:r>
              <a:rPr dirty="0" sz="1100">
                <a:latin typeface="MS Mincho"/>
                <a:cs typeface="MS Mincho"/>
              </a:rPr>
              <a:t>判定さ</a:t>
            </a:r>
            <a:r>
              <a:rPr dirty="0" sz="1100" spc="-15">
                <a:latin typeface="MS Mincho"/>
                <a:cs typeface="MS Mincho"/>
              </a:rPr>
              <a:t>れ</a:t>
            </a:r>
            <a:r>
              <a:rPr dirty="0" sz="1100">
                <a:latin typeface="MS Mincho"/>
                <a:cs typeface="MS Mincho"/>
              </a:rPr>
              <a:t>てい</a:t>
            </a:r>
            <a:r>
              <a:rPr dirty="0" sz="1100" spc="-15">
                <a:latin typeface="MS Mincho"/>
                <a:cs typeface="MS Mincho"/>
              </a:rPr>
              <a:t>ま</a:t>
            </a:r>
            <a:r>
              <a:rPr dirty="0" sz="1100">
                <a:latin typeface="MS Mincho"/>
                <a:cs typeface="MS Mincho"/>
              </a:rPr>
              <a:t>す。</a:t>
            </a:r>
            <a:r>
              <a:rPr dirty="0" sz="1100" spc="-15">
                <a:latin typeface="MS Mincho"/>
                <a:cs typeface="MS Mincho"/>
              </a:rPr>
              <a:t>部位</a:t>
            </a:r>
            <a:r>
              <a:rPr dirty="0" sz="1100">
                <a:latin typeface="MS Mincho"/>
                <a:cs typeface="MS Mincho"/>
              </a:rPr>
              <a:t>チェッ</a:t>
            </a:r>
            <a:r>
              <a:rPr dirty="0" sz="1100" spc="-15">
                <a:latin typeface="MS Mincho"/>
                <a:cs typeface="MS Mincho"/>
              </a:rPr>
              <a:t>ク</a:t>
            </a:r>
            <a:r>
              <a:rPr dirty="0" sz="1100">
                <a:latin typeface="MS Mincho"/>
                <a:cs typeface="MS Mincho"/>
              </a:rPr>
              <a:t>では</a:t>
            </a:r>
            <a:r>
              <a:rPr dirty="0" sz="1100" spc="-15">
                <a:latin typeface="MS Mincho"/>
                <a:cs typeface="MS Mincho"/>
              </a:rPr>
              <a:t>、</a:t>
            </a:r>
            <a:r>
              <a:rPr dirty="0" sz="1100">
                <a:latin typeface="MS Mincho"/>
                <a:cs typeface="MS Mincho"/>
              </a:rPr>
              <a:t>コメ</a:t>
            </a:r>
            <a:r>
              <a:rPr dirty="0" sz="1100" spc="-15">
                <a:latin typeface="MS Mincho"/>
                <a:cs typeface="MS Mincho"/>
              </a:rPr>
              <a:t>ント</a:t>
            </a:r>
            <a:r>
              <a:rPr dirty="0" sz="1100">
                <a:latin typeface="MS Mincho"/>
                <a:cs typeface="MS Mincho"/>
              </a:rPr>
              <a:t>の部位</a:t>
            </a:r>
            <a:r>
              <a:rPr dirty="0" sz="1100" spc="-15">
                <a:latin typeface="MS Mincho"/>
                <a:cs typeface="MS Mincho"/>
              </a:rPr>
              <a:t>と</a:t>
            </a:r>
            <a:r>
              <a:rPr dirty="0" sz="1100">
                <a:latin typeface="MS Mincho"/>
                <a:cs typeface="MS Mincho"/>
              </a:rPr>
              <a:t>病名</a:t>
            </a:r>
            <a:r>
              <a:rPr dirty="0" sz="1100" spc="-15">
                <a:latin typeface="MS Mincho"/>
                <a:cs typeface="MS Mincho"/>
              </a:rPr>
              <a:t>の</a:t>
            </a:r>
            <a:r>
              <a:rPr dirty="0" sz="1100">
                <a:latin typeface="MS Mincho"/>
                <a:cs typeface="MS Mincho"/>
              </a:rPr>
              <a:t>整合</a:t>
            </a:r>
            <a:r>
              <a:rPr dirty="0" sz="1100" spc="-15">
                <a:latin typeface="MS Mincho"/>
                <a:cs typeface="MS Mincho"/>
              </a:rPr>
              <a:t>性、</a:t>
            </a:r>
            <a:r>
              <a:rPr dirty="0" sz="1100">
                <a:latin typeface="MS Mincho"/>
                <a:cs typeface="MS Mincho"/>
              </a:rPr>
              <a:t>左右</a:t>
            </a:r>
            <a:r>
              <a:rPr dirty="0" sz="1100" spc="-50">
                <a:latin typeface="MS Mincho"/>
                <a:cs typeface="MS Mincho"/>
              </a:rPr>
              <a:t>を</a:t>
            </a:r>
            <a:r>
              <a:rPr dirty="0" sz="1100" spc="-50">
                <a:latin typeface="MS Mincho"/>
                <a:cs typeface="MS Mincho"/>
              </a:rPr>
              <a:t> </a:t>
            </a:r>
            <a:r>
              <a:rPr dirty="0" sz="1100">
                <a:latin typeface="MS Mincho"/>
                <a:cs typeface="MS Mincho"/>
              </a:rPr>
              <a:t>チェッ</a:t>
            </a:r>
            <a:r>
              <a:rPr dirty="0" sz="1100" spc="-15">
                <a:latin typeface="MS Mincho"/>
                <a:cs typeface="MS Mincho"/>
              </a:rPr>
              <a:t>ク</a:t>
            </a:r>
            <a:r>
              <a:rPr dirty="0" sz="1100">
                <a:latin typeface="MS Mincho"/>
                <a:cs typeface="MS Mincho"/>
              </a:rPr>
              <a:t>しま</a:t>
            </a:r>
            <a:r>
              <a:rPr dirty="0" sz="1100" spc="-15">
                <a:latin typeface="MS Mincho"/>
                <a:cs typeface="MS Mincho"/>
              </a:rPr>
              <a:t>す</a:t>
            </a:r>
            <a:r>
              <a:rPr dirty="0" sz="1100" spc="-50">
                <a:latin typeface="MS Mincho"/>
                <a:cs typeface="MS Mincho"/>
              </a:rPr>
              <a:t>。</a:t>
            </a:r>
            <a:endParaRPr sz="1100">
              <a:latin typeface="MS Mincho"/>
              <a:cs typeface="MS Mincho"/>
            </a:endParaRPr>
          </a:p>
        </p:txBody>
      </p:sp>
      <p:sp>
        <p:nvSpPr>
          <p:cNvPr id="8" name="object 8" descr=""/>
          <p:cNvSpPr txBox="1"/>
          <p:nvPr/>
        </p:nvSpPr>
        <p:spPr>
          <a:xfrm>
            <a:off x="1062634" y="5554192"/>
            <a:ext cx="5195570" cy="655320"/>
          </a:xfrm>
          <a:prstGeom prst="rect">
            <a:avLst/>
          </a:prstGeom>
        </p:spPr>
        <p:txBody>
          <a:bodyPr wrap="square" lIns="0" tIns="12700" rIns="0" bIns="0" rtlCol="0" vert="horz">
            <a:spAutoFit/>
          </a:bodyPr>
          <a:lstStyle/>
          <a:p>
            <a:pPr algn="just" marL="12700" marR="5080">
              <a:lnSpc>
                <a:spcPct val="125099"/>
              </a:lnSpc>
              <a:spcBef>
                <a:spcPts val="100"/>
              </a:spcBef>
            </a:pPr>
            <a:r>
              <a:rPr dirty="0" sz="1100" spc="-20">
                <a:latin typeface="MS Mincho"/>
                <a:cs typeface="MS Mincho"/>
              </a:rPr>
              <a:t>不合格となった診療行為、医薬品のコメントをダブルクリックすると「部位適応症修正」画面が表示されます。この画面で部位のチェックデータを追加、編集するこ</a:t>
            </a:r>
            <a:r>
              <a:rPr dirty="0" sz="1100" spc="-15">
                <a:latin typeface="MS Mincho"/>
                <a:cs typeface="MS Mincho"/>
              </a:rPr>
              <a:t>とができます。</a:t>
            </a:r>
            <a:endParaRPr sz="1100">
              <a:latin typeface="MS Mincho"/>
              <a:cs typeface="MS Mincho"/>
            </a:endParaRPr>
          </a:p>
        </p:txBody>
      </p:sp>
      <p:sp>
        <p:nvSpPr>
          <p:cNvPr id="9" name="object 9" descr=""/>
          <p:cNvSpPr txBox="1"/>
          <p:nvPr/>
        </p:nvSpPr>
        <p:spPr>
          <a:xfrm>
            <a:off x="1062634" y="9624161"/>
            <a:ext cx="5358130" cy="406400"/>
          </a:xfrm>
          <a:prstGeom prst="rect">
            <a:avLst/>
          </a:prstGeom>
        </p:spPr>
        <p:txBody>
          <a:bodyPr wrap="square" lIns="0" tIns="50800" rIns="0" bIns="0" rtlCol="0" vert="horz">
            <a:spAutoFit/>
          </a:bodyPr>
          <a:lstStyle/>
          <a:p>
            <a:pPr marL="12700">
              <a:lnSpc>
                <a:spcPct val="100000"/>
              </a:lnSpc>
              <a:spcBef>
                <a:spcPts val="400"/>
              </a:spcBef>
            </a:pPr>
            <a:r>
              <a:rPr dirty="0" sz="1000" spc="-15">
                <a:solidFill>
                  <a:srgbClr val="FF0000"/>
                </a:solidFill>
                <a:latin typeface="MS Mincho"/>
                <a:cs typeface="MS Mincho"/>
              </a:rPr>
              <a:t>注：部位チェックの要、不要は「情報管理」の「部位チェックの可否」で設定してください。</a:t>
            </a:r>
            <a:endParaRPr sz="1000">
              <a:latin typeface="MS Mincho"/>
              <a:cs typeface="MS Mincho"/>
            </a:endParaRPr>
          </a:p>
          <a:p>
            <a:pPr marL="266700">
              <a:lnSpc>
                <a:spcPct val="100000"/>
              </a:lnSpc>
              <a:spcBef>
                <a:spcPts val="300"/>
              </a:spcBef>
            </a:pPr>
            <a:r>
              <a:rPr dirty="0" sz="1000" spc="-10">
                <a:solidFill>
                  <a:srgbClr val="FF0000"/>
                </a:solidFill>
                <a:latin typeface="MS Mincho"/>
                <a:cs typeface="MS Mincho"/>
              </a:rPr>
              <a:t>（70ページ参照</a:t>
            </a:r>
            <a:r>
              <a:rPr dirty="0" sz="1000" spc="-50">
                <a:solidFill>
                  <a:srgbClr val="FF0000"/>
                </a:solidFill>
                <a:latin typeface="MS Mincho"/>
                <a:cs typeface="MS Mincho"/>
              </a:rPr>
              <a:t>）</a:t>
            </a:r>
            <a:endParaRPr sz="1000">
              <a:latin typeface="MS Mincho"/>
              <a:cs typeface="MS Mincho"/>
            </a:endParaRPr>
          </a:p>
        </p:txBody>
      </p:sp>
      <p:sp>
        <p:nvSpPr>
          <p:cNvPr id="10" name="object 10" descr=""/>
          <p:cNvSpPr txBox="1"/>
          <p:nvPr/>
        </p:nvSpPr>
        <p:spPr>
          <a:xfrm>
            <a:off x="1438655" y="4421123"/>
            <a:ext cx="2583180" cy="431800"/>
          </a:xfrm>
          <a:prstGeom prst="rect">
            <a:avLst/>
          </a:prstGeom>
          <a:ln w="9525">
            <a:solidFill>
              <a:srgbClr val="FF0000"/>
            </a:solidFill>
          </a:ln>
        </p:spPr>
        <p:txBody>
          <a:bodyPr wrap="square" lIns="0" tIns="44450" rIns="0" bIns="0" rtlCol="0" vert="horz">
            <a:spAutoFit/>
          </a:bodyPr>
          <a:lstStyle/>
          <a:p>
            <a:pPr marL="92075" marR="107314">
              <a:lnSpc>
                <a:spcPct val="100000"/>
              </a:lnSpc>
              <a:spcBef>
                <a:spcPts val="350"/>
              </a:spcBef>
            </a:pPr>
            <a:r>
              <a:rPr dirty="0" sz="1100" spc="-20">
                <a:latin typeface="MS Mincho"/>
                <a:cs typeface="MS Mincho"/>
              </a:rPr>
              <a:t>メッセージは「〇〇の部位に対応する病名がありません」と表示されます。</a:t>
            </a:r>
            <a:endParaRPr sz="1100">
              <a:latin typeface="MS Mincho"/>
              <a:cs typeface="MS Mincho"/>
            </a:endParaRPr>
          </a:p>
        </p:txBody>
      </p:sp>
      <p:sp>
        <p:nvSpPr>
          <p:cNvPr id="11" name="object 11" descr=""/>
          <p:cNvSpPr/>
          <p:nvPr/>
        </p:nvSpPr>
        <p:spPr>
          <a:xfrm>
            <a:off x="1438655" y="8383523"/>
            <a:ext cx="3147060" cy="600710"/>
          </a:xfrm>
          <a:custGeom>
            <a:avLst/>
            <a:gdLst/>
            <a:ahLst/>
            <a:cxnLst/>
            <a:rect l="l" t="t" r="r" b="b"/>
            <a:pathLst>
              <a:path w="3147060" h="600709">
                <a:moveTo>
                  <a:pt x="3147060" y="0"/>
                </a:moveTo>
                <a:lnTo>
                  <a:pt x="0" y="0"/>
                </a:lnTo>
                <a:lnTo>
                  <a:pt x="0" y="600455"/>
                </a:lnTo>
                <a:lnTo>
                  <a:pt x="3147060" y="600455"/>
                </a:lnTo>
                <a:lnTo>
                  <a:pt x="3147060" y="0"/>
                </a:lnTo>
                <a:close/>
              </a:path>
            </a:pathLst>
          </a:custGeom>
          <a:solidFill>
            <a:srgbClr val="FFFFFF"/>
          </a:solidFill>
        </p:spPr>
        <p:txBody>
          <a:bodyPr wrap="square" lIns="0" tIns="0" rIns="0" bIns="0" rtlCol="0"/>
          <a:lstStyle/>
          <a:p/>
        </p:txBody>
      </p:sp>
      <p:sp>
        <p:nvSpPr>
          <p:cNvPr id="12" name="object 12" descr=""/>
          <p:cNvSpPr txBox="1"/>
          <p:nvPr/>
        </p:nvSpPr>
        <p:spPr>
          <a:xfrm>
            <a:off x="1438655" y="8383523"/>
            <a:ext cx="3147060" cy="600710"/>
          </a:xfrm>
          <a:prstGeom prst="rect">
            <a:avLst/>
          </a:prstGeom>
          <a:ln w="9525">
            <a:solidFill>
              <a:srgbClr val="FF0000"/>
            </a:solidFill>
          </a:ln>
        </p:spPr>
        <p:txBody>
          <a:bodyPr wrap="square" lIns="0" tIns="46355" rIns="0" bIns="0" rtlCol="0" vert="horz">
            <a:spAutoFit/>
          </a:bodyPr>
          <a:lstStyle/>
          <a:p>
            <a:pPr marL="92075">
              <a:lnSpc>
                <a:spcPct val="100000"/>
              </a:lnSpc>
              <a:spcBef>
                <a:spcPts val="365"/>
              </a:spcBef>
            </a:pPr>
            <a:r>
              <a:rPr dirty="0" sz="1100" spc="-20">
                <a:latin typeface="MS Mincho"/>
                <a:cs typeface="MS Mincho"/>
              </a:rPr>
              <a:t>「変形性膝関節症」も「足」の部位に含め</a:t>
            </a:r>
            <a:endParaRPr sz="1100">
              <a:latin typeface="MS Mincho"/>
              <a:cs typeface="MS Mincho"/>
            </a:endParaRPr>
          </a:p>
          <a:p>
            <a:pPr marL="92075" marR="111760">
              <a:lnSpc>
                <a:spcPct val="100000"/>
              </a:lnSpc>
            </a:pPr>
            <a:r>
              <a:rPr dirty="0" sz="1100" spc="-20">
                <a:latin typeface="MS Mincho"/>
                <a:cs typeface="MS Mincho"/>
              </a:rPr>
              <a:t>るのであれば、チェックデータに追加します。次回より合格判定します。</a:t>
            </a:r>
            <a:endParaRPr sz="1100">
              <a:latin typeface="MS Mincho"/>
              <a:cs typeface="MS Mincho"/>
            </a:endParaRPr>
          </a:p>
        </p:txBody>
      </p:sp>
      <p:grpSp>
        <p:nvGrpSpPr>
          <p:cNvPr id="13" name="object 13" descr=""/>
          <p:cNvGrpSpPr/>
          <p:nvPr/>
        </p:nvGrpSpPr>
        <p:grpSpPr>
          <a:xfrm>
            <a:off x="1304544" y="2999231"/>
            <a:ext cx="4950460" cy="923925"/>
            <a:chOff x="1304544" y="2999231"/>
            <a:chExt cx="4950460" cy="923925"/>
          </a:xfrm>
        </p:grpSpPr>
        <p:pic>
          <p:nvPicPr>
            <p:cNvPr id="14" name="object 14" descr=""/>
            <p:cNvPicPr/>
            <p:nvPr/>
          </p:nvPicPr>
          <p:blipFill>
            <a:blip r:embed="rId4" cstate="print"/>
            <a:stretch>
              <a:fillRect/>
            </a:stretch>
          </p:blipFill>
          <p:spPr>
            <a:xfrm>
              <a:off x="1304544" y="2999231"/>
              <a:ext cx="4949952" cy="637766"/>
            </a:xfrm>
            <a:prstGeom prst="rect">
              <a:avLst/>
            </a:prstGeom>
          </p:spPr>
        </p:pic>
        <p:sp>
          <p:nvSpPr>
            <p:cNvPr id="15" name="object 15" descr=""/>
            <p:cNvSpPr/>
            <p:nvPr/>
          </p:nvSpPr>
          <p:spPr>
            <a:xfrm>
              <a:off x="1477518" y="3382517"/>
              <a:ext cx="1621790" cy="234950"/>
            </a:xfrm>
            <a:custGeom>
              <a:avLst/>
              <a:gdLst/>
              <a:ahLst/>
              <a:cxnLst/>
              <a:rect l="l" t="t" r="r" b="b"/>
              <a:pathLst>
                <a:path w="1621789" h="234950">
                  <a:moveTo>
                    <a:pt x="0" y="39116"/>
                  </a:moveTo>
                  <a:lnTo>
                    <a:pt x="3075" y="23895"/>
                  </a:lnTo>
                  <a:lnTo>
                    <a:pt x="11461" y="11461"/>
                  </a:lnTo>
                  <a:lnTo>
                    <a:pt x="23895" y="3075"/>
                  </a:lnTo>
                  <a:lnTo>
                    <a:pt x="39115" y="0"/>
                  </a:lnTo>
                  <a:lnTo>
                    <a:pt x="1582420" y="0"/>
                  </a:lnTo>
                  <a:lnTo>
                    <a:pt x="1597640" y="3075"/>
                  </a:lnTo>
                  <a:lnTo>
                    <a:pt x="1610074" y="11461"/>
                  </a:lnTo>
                  <a:lnTo>
                    <a:pt x="1618460" y="23895"/>
                  </a:lnTo>
                  <a:lnTo>
                    <a:pt x="1621536" y="39116"/>
                  </a:lnTo>
                  <a:lnTo>
                    <a:pt x="1621536" y="195580"/>
                  </a:lnTo>
                  <a:lnTo>
                    <a:pt x="1618460" y="210800"/>
                  </a:lnTo>
                  <a:lnTo>
                    <a:pt x="1610074" y="223234"/>
                  </a:lnTo>
                  <a:lnTo>
                    <a:pt x="1597640" y="231620"/>
                  </a:lnTo>
                  <a:lnTo>
                    <a:pt x="1582420" y="234696"/>
                  </a:lnTo>
                  <a:lnTo>
                    <a:pt x="39115" y="234696"/>
                  </a:lnTo>
                  <a:lnTo>
                    <a:pt x="23895" y="231620"/>
                  </a:lnTo>
                  <a:lnTo>
                    <a:pt x="11461" y="223234"/>
                  </a:lnTo>
                  <a:lnTo>
                    <a:pt x="3075" y="210800"/>
                  </a:lnTo>
                  <a:lnTo>
                    <a:pt x="0" y="195580"/>
                  </a:lnTo>
                  <a:lnTo>
                    <a:pt x="0" y="39116"/>
                  </a:lnTo>
                  <a:close/>
                </a:path>
              </a:pathLst>
            </a:custGeom>
            <a:ln w="19050">
              <a:solidFill>
                <a:srgbClr val="FF0000"/>
              </a:solidFill>
            </a:ln>
          </p:spPr>
          <p:txBody>
            <a:bodyPr wrap="square" lIns="0" tIns="0" rIns="0" bIns="0" rtlCol="0"/>
            <a:lstStyle/>
            <a:p/>
          </p:txBody>
        </p:sp>
        <p:sp>
          <p:nvSpPr>
            <p:cNvPr id="16" name="object 16" descr=""/>
            <p:cNvSpPr/>
            <p:nvPr/>
          </p:nvSpPr>
          <p:spPr>
            <a:xfrm>
              <a:off x="3397758" y="3595877"/>
              <a:ext cx="204470" cy="327025"/>
            </a:xfrm>
            <a:custGeom>
              <a:avLst/>
              <a:gdLst/>
              <a:ahLst/>
              <a:cxnLst/>
              <a:rect l="l" t="t" r="r" b="b"/>
              <a:pathLst>
                <a:path w="204470" h="327025">
                  <a:moveTo>
                    <a:pt x="74637" y="88728"/>
                  </a:moveTo>
                  <a:lnTo>
                    <a:pt x="41835" y="108113"/>
                  </a:lnTo>
                  <a:lnTo>
                    <a:pt x="171068" y="326771"/>
                  </a:lnTo>
                  <a:lnTo>
                    <a:pt x="203962" y="307339"/>
                  </a:lnTo>
                  <a:lnTo>
                    <a:pt x="74637" y="88728"/>
                  </a:lnTo>
                  <a:close/>
                </a:path>
                <a:path w="204470" h="327025">
                  <a:moveTo>
                    <a:pt x="0" y="0"/>
                  </a:moveTo>
                  <a:lnTo>
                    <a:pt x="9016" y="127507"/>
                  </a:lnTo>
                  <a:lnTo>
                    <a:pt x="41835" y="108113"/>
                  </a:lnTo>
                  <a:lnTo>
                    <a:pt x="32130" y="91694"/>
                  </a:lnTo>
                  <a:lnTo>
                    <a:pt x="64896" y="72262"/>
                  </a:lnTo>
                  <a:lnTo>
                    <a:pt x="102499" y="72262"/>
                  </a:lnTo>
                  <a:lnTo>
                    <a:pt x="107441" y="69341"/>
                  </a:lnTo>
                  <a:lnTo>
                    <a:pt x="0" y="0"/>
                  </a:lnTo>
                  <a:close/>
                </a:path>
                <a:path w="204470" h="327025">
                  <a:moveTo>
                    <a:pt x="64896" y="72262"/>
                  </a:moveTo>
                  <a:lnTo>
                    <a:pt x="32130" y="91694"/>
                  </a:lnTo>
                  <a:lnTo>
                    <a:pt x="41835" y="108113"/>
                  </a:lnTo>
                  <a:lnTo>
                    <a:pt x="74637" y="88728"/>
                  </a:lnTo>
                  <a:lnTo>
                    <a:pt x="64896" y="72262"/>
                  </a:lnTo>
                  <a:close/>
                </a:path>
                <a:path w="204470" h="327025">
                  <a:moveTo>
                    <a:pt x="102499" y="72262"/>
                  </a:moveTo>
                  <a:lnTo>
                    <a:pt x="64896" y="72262"/>
                  </a:lnTo>
                  <a:lnTo>
                    <a:pt x="74637" y="88728"/>
                  </a:lnTo>
                  <a:lnTo>
                    <a:pt x="102499" y="72262"/>
                  </a:lnTo>
                  <a:close/>
                </a:path>
              </a:pathLst>
            </a:custGeom>
            <a:solidFill>
              <a:srgbClr val="000000"/>
            </a:solidFill>
          </p:spPr>
          <p:txBody>
            <a:bodyPr wrap="square" lIns="0" tIns="0" rIns="0" bIns="0" rtlCol="0"/>
            <a:lstStyle/>
            <a:p/>
          </p:txBody>
        </p:sp>
      </p:grpSp>
      <p:sp>
        <p:nvSpPr>
          <p:cNvPr id="17" name="object 17" descr=""/>
          <p:cNvSpPr txBox="1"/>
          <p:nvPr/>
        </p:nvSpPr>
        <p:spPr>
          <a:xfrm>
            <a:off x="2287523" y="2560319"/>
            <a:ext cx="2725420" cy="262255"/>
          </a:xfrm>
          <a:prstGeom prst="rect">
            <a:avLst/>
          </a:prstGeom>
          <a:solidFill>
            <a:srgbClr val="FFFFFF"/>
          </a:solidFill>
          <a:ln w="9525">
            <a:solidFill>
              <a:srgbClr val="FF0000"/>
            </a:solidFill>
          </a:ln>
        </p:spPr>
        <p:txBody>
          <a:bodyPr wrap="square" lIns="0" tIns="45719" rIns="0" bIns="0" rtlCol="0" vert="horz">
            <a:spAutoFit/>
          </a:bodyPr>
          <a:lstStyle/>
          <a:p>
            <a:pPr marL="92075">
              <a:lnSpc>
                <a:spcPct val="100000"/>
              </a:lnSpc>
              <a:spcBef>
                <a:spcPts val="359"/>
              </a:spcBef>
            </a:pPr>
            <a:r>
              <a:rPr dirty="0" sz="1100">
                <a:latin typeface="MS Mincho"/>
                <a:cs typeface="MS Mincho"/>
              </a:rPr>
              <a:t>コメントは</a:t>
            </a:r>
            <a:r>
              <a:rPr dirty="0" sz="1100" b="1">
                <a:solidFill>
                  <a:srgbClr val="CC00CC"/>
                </a:solidFill>
                <a:latin typeface="BIZ UDPGothic"/>
                <a:cs typeface="BIZ UDPGothic"/>
              </a:rPr>
              <a:t>紫色の太字</a:t>
            </a:r>
            <a:r>
              <a:rPr dirty="0" sz="1100" spc="-20">
                <a:latin typeface="MS Mincho"/>
                <a:cs typeface="MS Mincho"/>
              </a:rPr>
              <a:t>で表示されます。</a:t>
            </a:r>
            <a:endParaRPr sz="1100">
              <a:latin typeface="MS Mincho"/>
              <a:cs typeface="MS Mincho"/>
            </a:endParaRPr>
          </a:p>
        </p:txBody>
      </p:sp>
      <p:grpSp>
        <p:nvGrpSpPr>
          <p:cNvPr id="18" name="object 18" descr=""/>
          <p:cNvGrpSpPr/>
          <p:nvPr/>
        </p:nvGrpSpPr>
        <p:grpSpPr>
          <a:xfrm>
            <a:off x="1624583" y="2185415"/>
            <a:ext cx="4314825" cy="1207135"/>
            <a:chOff x="1624583" y="2185415"/>
            <a:chExt cx="4314825" cy="1207135"/>
          </a:xfrm>
        </p:grpSpPr>
        <p:sp>
          <p:nvSpPr>
            <p:cNvPr id="19" name="object 19" descr=""/>
            <p:cNvSpPr/>
            <p:nvPr/>
          </p:nvSpPr>
          <p:spPr>
            <a:xfrm>
              <a:off x="2489453" y="2823209"/>
              <a:ext cx="414020" cy="560070"/>
            </a:xfrm>
            <a:custGeom>
              <a:avLst/>
              <a:gdLst/>
              <a:ahLst/>
              <a:cxnLst/>
              <a:rect l="l" t="t" r="r" b="b"/>
              <a:pathLst>
                <a:path w="414019" h="560070">
                  <a:moveTo>
                    <a:pt x="0" y="559816"/>
                  </a:moveTo>
                  <a:lnTo>
                    <a:pt x="413638" y="0"/>
                  </a:lnTo>
                </a:path>
              </a:pathLst>
            </a:custGeom>
            <a:ln w="19050">
              <a:solidFill>
                <a:srgbClr val="FF0000"/>
              </a:solidFill>
            </a:ln>
          </p:spPr>
          <p:txBody>
            <a:bodyPr wrap="square" lIns="0" tIns="0" rIns="0" bIns="0" rtlCol="0"/>
            <a:lstStyle/>
            <a:p/>
          </p:txBody>
        </p:sp>
        <p:pic>
          <p:nvPicPr>
            <p:cNvPr id="20" name="object 20" descr=""/>
            <p:cNvPicPr/>
            <p:nvPr/>
          </p:nvPicPr>
          <p:blipFill>
            <a:blip r:embed="rId5" cstate="print"/>
            <a:stretch>
              <a:fillRect/>
            </a:stretch>
          </p:blipFill>
          <p:spPr>
            <a:xfrm>
              <a:off x="1624583" y="2185415"/>
              <a:ext cx="4314444" cy="230124"/>
            </a:xfrm>
            <a:prstGeom prst="rect">
              <a:avLst/>
            </a:prstGeom>
          </p:spPr>
        </p:pic>
      </p:grpSp>
      <p:pic>
        <p:nvPicPr>
          <p:cNvPr id="21" name="object 21" descr=""/>
          <p:cNvPicPr/>
          <p:nvPr/>
        </p:nvPicPr>
        <p:blipFill>
          <a:blip r:embed="rId5" cstate="print"/>
          <a:stretch>
            <a:fillRect/>
          </a:stretch>
        </p:blipFill>
        <p:spPr>
          <a:xfrm>
            <a:off x="1624583" y="6275831"/>
            <a:ext cx="4314444" cy="230124"/>
          </a:xfrm>
          <a:prstGeom prst="rect">
            <a:avLst/>
          </a:prstGeom>
        </p:spPr>
      </p:pic>
      <p:sp>
        <p:nvSpPr>
          <p:cNvPr id="22" name="object 22" descr=""/>
          <p:cNvSpPr txBox="1"/>
          <p:nvPr/>
        </p:nvSpPr>
        <p:spPr>
          <a:xfrm>
            <a:off x="2840735" y="6432803"/>
            <a:ext cx="2159635" cy="260985"/>
          </a:xfrm>
          <a:prstGeom prst="rect">
            <a:avLst/>
          </a:prstGeom>
          <a:solidFill>
            <a:srgbClr val="FFFFFF"/>
          </a:solidFill>
        </p:spPr>
        <p:txBody>
          <a:bodyPr wrap="square" lIns="0" tIns="50800" rIns="0" bIns="0" rtlCol="0" vert="horz">
            <a:spAutoFit/>
          </a:bodyPr>
          <a:lstStyle/>
          <a:p>
            <a:pPr marL="92075">
              <a:lnSpc>
                <a:spcPct val="100000"/>
              </a:lnSpc>
              <a:spcBef>
                <a:spcPts val="400"/>
              </a:spcBef>
            </a:pPr>
            <a:r>
              <a:rPr dirty="0" sz="1100" spc="-20">
                <a:solidFill>
                  <a:srgbClr val="FF0000"/>
                </a:solidFill>
                <a:latin typeface="MS Gothic"/>
                <a:cs typeface="MS Gothic"/>
              </a:rPr>
              <a:t>「適応コメント部位修正」画面</a:t>
            </a:r>
            <a:endParaRPr sz="1100">
              <a:latin typeface="MS Gothic"/>
              <a:cs typeface="MS Gothic"/>
            </a:endParaRPr>
          </a:p>
        </p:txBody>
      </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29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513332" y="1699259"/>
            <a:ext cx="4320540" cy="3078480"/>
            <a:chOff x="1513332" y="1699259"/>
            <a:chExt cx="4320540" cy="3078480"/>
          </a:xfrm>
        </p:grpSpPr>
        <p:pic>
          <p:nvPicPr>
            <p:cNvPr id="3" name="object 3" descr=""/>
            <p:cNvPicPr/>
            <p:nvPr/>
          </p:nvPicPr>
          <p:blipFill>
            <a:blip r:embed="rId2" cstate="print"/>
            <a:stretch>
              <a:fillRect/>
            </a:stretch>
          </p:blipFill>
          <p:spPr>
            <a:xfrm>
              <a:off x="1513332" y="1699259"/>
              <a:ext cx="4320540" cy="2961132"/>
            </a:xfrm>
            <a:prstGeom prst="rect">
              <a:avLst/>
            </a:prstGeom>
          </p:spPr>
        </p:pic>
        <p:sp>
          <p:nvSpPr>
            <p:cNvPr id="4" name="object 4" descr=""/>
            <p:cNvSpPr/>
            <p:nvPr/>
          </p:nvSpPr>
          <p:spPr>
            <a:xfrm>
              <a:off x="1513332" y="4346447"/>
              <a:ext cx="4272280" cy="431800"/>
            </a:xfrm>
            <a:custGeom>
              <a:avLst/>
              <a:gdLst/>
              <a:ahLst/>
              <a:cxnLst/>
              <a:rect l="l" t="t" r="r" b="b"/>
              <a:pathLst>
                <a:path w="4272280" h="431800">
                  <a:moveTo>
                    <a:pt x="4271772" y="0"/>
                  </a:moveTo>
                  <a:lnTo>
                    <a:pt x="0" y="0"/>
                  </a:lnTo>
                  <a:lnTo>
                    <a:pt x="0" y="431291"/>
                  </a:lnTo>
                  <a:lnTo>
                    <a:pt x="4271772" y="431291"/>
                  </a:lnTo>
                  <a:lnTo>
                    <a:pt x="4271772" y="0"/>
                  </a:lnTo>
                  <a:close/>
                </a:path>
              </a:pathLst>
            </a:custGeom>
            <a:solidFill>
              <a:srgbClr val="FFFFFF"/>
            </a:solidFill>
          </p:spPr>
          <p:txBody>
            <a:bodyPr wrap="square" lIns="0" tIns="0" rIns="0" bIns="0" rtlCol="0"/>
            <a:lstStyle/>
            <a:p/>
          </p:txBody>
        </p:sp>
      </p:grpSp>
      <p:sp>
        <p:nvSpPr>
          <p:cNvPr id="5" name="object 5" descr=""/>
          <p:cNvSpPr txBox="1"/>
          <p:nvPr/>
        </p:nvSpPr>
        <p:spPr>
          <a:xfrm>
            <a:off x="1158951" y="1087983"/>
            <a:ext cx="5125085" cy="446405"/>
          </a:xfrm>
          <a:prstGeom prst="rect">
            <a:avLst/>
          </a:prstGeom>
        </p:spPr>
        <p:txBody>
          <a:bodyPr wrap="square" lIns="0" tIns="12065" rIns="0" bIns="0" rtlCol="0" vert="horz">
            <a:spAutoFit/>
          </a:bodyPr>
          <a:lstStyle/>
          <a:p>
            <a:pPr marL="12700" marR="5080">
              <a:lnSpc>
                <a:spcPct val="125499"/>
              </a:lnSpc>
              <a:spcBef>
                <a:spcPts val="95"/>
              </a:spcBef>
            </a:pPr>
            <a:r>
              <a:rPr dirty="0" sz="1100">
                <a:latin typeface="MS Mincho"/>
                <a:cs typeface="MS Mincho"/>
              </a:rPr>
              <a:t>令和2年</a:t>
            </a:r>
            <a:r>
              <a:rPr dirty="0" sz="1100" spc="-10">
                <a:latin typeface="MS Mincho"/>
                <a:cs typeface="MS Mincho"/>
              </a:rPr>
              <a:t>10</a:t>
            </a:r>
            <a:r>
              <a:rPr dirty="0" sz="1100" spc="-20">
                <a:latin typeface="MS Mincho"/>
                <a:cs typeface="MS Mincho"/>
              </a:rPr>
              <a:t>月よりレントゲンや超音波の部位はコード入力することが義務化されました。</a:t>
            </a:r>
            <a:endParaRPr sz="1100">
              <a:latin typeface="MS Mincho"/>
              <a:cs typeface="MS Mincho"/>
            </a:endParaRPr>
          </a:p>
        </p:txBody>
      </p:sp>
      <p:sp>
        <p:nvSpPr>
          <p:cNvPr id="6" name="object 6" descr=""/>
          <p:cNvSpPr txBox="1"/>
          <p:nvPr/>
        </p:nvSpPr>
        <p:spPr>
          <a:xfrm>
            <a:off x="1062634" y="5214975"/>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コード入力した「部位」もチェックの対象となります。部位に対応した傷病名があるか、部位の左右と傷病名の左右は矛盾しないかをチェックします。</a:t>
            </a:r>
            <a:endParaRPr sz="1100">
              <a:latin typeface="MS Mincho"/>
              <a:cs typeface="MS Mincho"/>
            </a:endParaRPr>
          </a:p>
        </p:txBody>
      </p:sp>
      <p:grpSp>
        <p:nvGrpSpPr>
          <p:cNvPr id="7" name="object 7" descr=""/>
          <p:cNvGrpSpPr/>
          <p:nvPr/>
        </p:nvGrpSpPr>
        <p:grpSpPr>
          <a:xfrm>
            <a:off x="1620011" y="6301739"/>
            <a:ext cx="4860290" cy="3253740"/>
            <a:chOff x="1620011" y="6301739"/>
            <a:chExt cx="4860290" cy="3253740"/>
          </a:xfrm>
        </p:grpSpPr>
        <p:pic>
          <p:nvPicPr>
            <p:cNvPr id="8" name="object 8" descr=""/>
            <p:cNvPicPr/>
            <p:nvPr/>
          </p:nvPicPr>
          <p:blipFill>
            <a:blip r:embed="rId3" cstate="print"/>
            <a:stretch>
              <a:fillRect/>
            </a:stretch>
          </p:blipFill>
          <p:spPr>
            <a:xfrm>
              <a:off x="1620011" y="6301739"/>
              <a:ext cx="4320540" cy="3253740"/>
            </a:xfrm>
            <a:prstGeom prst="rect">
              <a:avLst/>
            </a:prstGeom>
          </p:spPr>
        </p:pic>
        <p:sp>
          <p:nvSpPr>
            <p:cNvPr id="9" name="object 9" descr=""/>
            <p:cNvSpPr/>
            <p:nvPr/>
          </p:nvSpPr>
          <p:spPr>
            <a:xfrm>
              <a:off x="2368295" y="7644383"/>
              <a:ext cx="4112260" cy="431800"/>
            </a:xfrm>
            <a:custGeom>
              <a:avLst/>
              <a:gdLst/>
              <a:ahLst/>
              <a:cxnLst/>
              <a:rect l="l" t="t" r="r" b="b"/>
              <a:pathLst>
                <a:path w="4112260" h="431800">
                  <a:moveTo>
                    <a:pt x="4111752" y="0"/>
                  </a:moveTo>
                  <a:lnTo>
                    <a:pt x="0" y="0"/>
                  </a:lnTo>
                  <a:lnTo>
                    <a:pt x="0" y="431292"/>
                  </a:lnTo>
                  <a:lnTo>
                    <a:pt x="4111752" y="431292"/>
                  </a:lnTo>
                  <a:lnTo>
                    <a:pt x="4111752" y="0"/>
                  </a:lnTo>
                  <a:close/>
                </a:path>
              </a:pathLst>
            </a:custGeom>
            <a:solidFill>
              <a:srgbClr val="FFFFFF"/>
            </a:solidFill>
          </p:spPr>
          <p:txBody>
            <a:bodyPr wrap="square" lIns="0" tIns="0" rIns="0" bIns="0" rtlCol="0"/>
            <a:lstStyle/>
            <a:p/>
          </p:txBody>
        </p:sp>
      </p:grpSp>
      <p:sp>
        <p:nvSpPr>
          <p:cNvPr id="10" name="object 10" descr=""/>
          <p:cNvSpPr txBox="1"/>
          <p:nvPr/>
        </p:nvSpPr>
        <p:spPr>
          <a:xfrm>
            <a:off x="2368295" y="7644383"/>
            <a:ext cx="4112260" cy="431800"/>
          </a:xfrm>
          <a:prstGeom prst="rect">
            <a:avLst/>
          </a:prstGeom>
          <a:ln w="9525">
            <a:solidFill>
              <a:srgbClr val="FF0000"/>
            </a:solidFill>
          </a:ln>
        </p:spPr>
        <p:txBody>
          <a:bodyPr wrap="square" lIns="0" tIns="62865" rIns="0" bIns="0" rtlCol="0" vert="horz">
            <a:spAutoFit/>
          </a:bodyPr>
          <a:lstStyle/>
          <a:p>
            <a:pPr marL="92075" marR="99695">
              <a:lnSpc>
                <a:spcPts val="1270"/>
              </a:lnSpc>
              <a:spcBef>
                <a:spcPts val="495"/>
              </a:spcBef>
            </a:pPr>
            <a:r>
              <a:rPr dirty="0" sz="1100" spc="-20">
                <a:latin typeface="MS Mincho"/>
                <a:cs typeface="MS Mincho"/>
              </a:rPr>
              <a:t>部位チェックの設定を変更したい場合には該当する部位または部位を含む検査名をダブルクリックします。</a:t>
            </a:r>
            <a:endParaRPr sz="1100">
              <a:latin typeface="MS Mincho"/>
              <a:cs typeface="MS Mincho"/>
            </a:endParaRPr>
          </a:p>
        </p:txBody>
      </p:sp>
      <p:grpSp>
        <p:nvGrpSpPr>
          <p:cNvPr id="11" name="object 11" descr=""/>
          <p:cNvGrpSpPr/>
          <p:nvPr/>
        </p:nvGrpSpPr>
        <p:grpSpPr>
          <a:xfrm>
            <a:off x="1208532" y="6675119"/>
            <a:ext cx="4950460" cy="794385"/>
            <a:chOff x="1208532" y="6675119"/>
            <a:chExt cx="4950460" cy="794385"/>
          </a:xfrm>
        </p:grpSpPr>
        <p:pic>
          <p:nvPicPr>
            <p:cNvPr id="12" name="object 12" descr=""/>
            <p:cNvPicPr/>
            <p:nvPr/>
          </p:nvPicPr>
          <p:blipFill>
            <a:blip r:embed="rId4" cstate="print"/>
            <a:stretch>
              <a:fillRect/>
            </a:stretch>
          </p:blipFill>
          <p:spPr>
            <a:xfrm>
              <a:off x="1208532" y="6675119"/>
              <a:ext cx="4949952" cy="423672"/>
            </a:xfrm>
            <a:prstGeom prst="rect">
              <a:avLst/>
            </a:prstGeom>
          </p:spPr>
        </p:pic>
        <p:sp>
          <p:nvSpPr>
            <p:cNvPr id="13" name="object 13" descr=""/>
            <p:cNvSpPr/>
            <p:nvPr/>
          </p:nvSpPr>
          <p:spPr>
            <a:xfrm>
              <a:off x="3397758" y="7142225"/>
              <a:ext cx="204470" cy="327025"/>
            </a:xfrm>
            <a:custGeom>
              <a:avLst/>
              <a:gdLst/>
              <a:ahLst/>
              <a:cxnLst/>
              <a:rect l="l" t="t" r="r" b="b"/>
              <a:pathLst>
                <a:path w="204470" h="327025">
                  <a:moveTo>
                    <a:pt x="74637" y="88728"/>
                  </a:moveTo>
                  <a:lnTo>
                    <a:pt x="41835" y="108113"/>
                  </a:lnTo>
                  <a:lnTo>
                    <a:pt x="171068" y="326770"/>
                  </a:lnTo>
                  <a:lnTo>
                    <a:pt x="203962" y="307339"/>
                  </a:lnTo>
                  <a:lnTo>
                    <a:pt x="74637" y="88728"/>
                  </a:lnTo>
                  <a:close/>
                </a:path>
                <a:path w="204470" h="327025">
                  <a:moveTo>
                    <a:pt x="0" y="0"/>
                  </a:moveTo>
                  <a:lnTo>
                    <a:pt x="9016" y="127507"/>
                  </a:lnTo>
                  <a:lnTo>
                    <a:pt x="41835" y="108113"/>
                  </a:lnTo>
                  <a:lnTo>
                    <a:pt x="32130" y="91693"/>
                  </a:lnTo>
                  <a:lnTo>
                    <a:pt x="64896" y="72262"/>
                  </a:lnTo>
                  <a:lnTo>
                    <a:pt x="102499" y="72262"/>
                  </a:lnTo>
                  <a:lnTo>
                    <a:pt x="107441" y="69341"/>
                  </a:lnTo>
                  <a:lnTo>
                    <a:pt x="0" y="0"/>
                  </a:lnTo>
                  <a:close/>
                </a:path>
                <a:path w="204470" h="327025">
                  <a:moveTo>
                    <a:pt x="64896" y="72262"/>
                  </a:moveTo>
                  <a:lnTo>
                    <a:pt x="32130" y="91693"/>
                  </a:lnTo>
                  <a:lnTo>
                    <a:pt x="41835" y="108113"/>
                  </a:lnTo>
                  <a:lnTo>
                    <a:pt x="74637" y="88728"/>
                  </a:lnTo>
                  <a:lnTo>
                    <a:pt x="64896" y="72262"/>
                  </a:lnTo>
                  <a:close/>
                </a:path>
                <a:path w="204470" h="327025">
                  <a:moveTo>
                    <a:pt x="102499" y="72262"/>
                  </a:moveTo>
                  <a:lnTo>
                    <a:pt x="64896" y="72262"/>
                  </a:lnTo>
                  <a:lnTo>
                    <a:pt x="74637" y="88728"/>
                  </a:lnTo>
                  <a:lnTo>
                    <a:pt x="102499" y="72262"/>
                  </a:lnTo>
                  <a:close/>
                </a:path>
              </a:pathLst>
            </a:custGeom>
            <a:solidFill>
              <a:srgbClr val="000000"/>
            </a:solidFill>
          </p:spPr>
          <p:txBody>
            <a:bodyPr wrap="square" lIns="0" tIns="0" rIns="0" bIns="0" rtlCol="0"/>
            <a:lstStyle/>
            <a:p/>
          </p:txBody>
        </p:sp>
        <p:sp>
          <p:nvSpPr>
            <p:cNvPr id="14" name="object 14" descr=""/>
            <p:cNvSpPr/>
            <p:nvPr/>
          </p:nvSpPr>
          <p:spPr>
            <a:xfrm>
              <a:off x="1608582" y="6845045"/>
              <a:ext cx="1621790" cy="234950"/>
            </a:xfrm>
            <a:custGeom>
              <a:avLst/>
              <a:gdLst/>
              <a:ahLst/>
              <a:cxnLst/>
              <a:rect l="l" t="t" r="r" b="b"/>
              <a:pathLst>
                <a:path w="1621789" h="234950">
                  <a:moveTo>
                    <a:pt x="0" y="39116"/>
                  </a:moveTo>
                  <a:lnTo>
                    <a:pt x="3075" y="23895"/>
                  </a:lnTo>
                  <a:lnTo>
                    <a:pt x="11461" y="11461"/>
                  </a:lnTo>
                  <a:lnTo>
                    <a:pt x="23895" y="3075"/>
                  </a:lnTo>
                  <a:lnTo>
                    <a:pt x="39116" y="0"/>
                  </a:lnTo>
                  <a:lnTo>
                    <a:pt x="1582420" y="0"/>
                  </a:lnTo>
                  <a:lnTo>
                    <a:pt x="1597640" y="3075"/>
                  </a:lnTo>
                  <a:lnTo>
                    <a:pt x="1610074" y="11461"/>
                  </a:lnTo>
                  <a:lnTo>
                    <a:pt x="1618460" y="23895"/>
                  </a:lnTo>
                  <a:lnTo>
                    <a:pt x="1621536" y="39116"/>
                  </a:lnTo>
                  <a:lnTo>
                    <a:pt x="1621536" y="195580"/>
                  </a:lnTo>
                  <a:lnTo>
                    <a:pt x="1618460" y="210800"/>
                  </a:lnTo>
                  <a:lnTo>
                    <a:pt x="1610074" y="223234"/>
                  </a:lnTo>
                  <a:lnTo>
                    <a:pt x="1597640" y="231620"/>
                  </a:lnTo>
                  <a:lnTo>
                    <a:pt x="1582420" y="234696"/>
                  </a:lnTo>
                  <a:lnTo>
                    <a:pt x="39116" y="234696"/>
                  </a:lnTo>
                  <a:lnTo>
                    <a:pt x="23895" y="231620"/>
                  </a:lnTo>
                  <a:lnTo>
                    <a:pt x="11461" y="223234"/>
                  </a:lnTo>
                  <a:lnTo>
                    <a:pt x="3075" y="210800"/>
                  </a:lnTo>
                  <a:lnTo>
                    <a:pt x="0" y="195580"/>
                  </a:lnTo>
                  <a:lnTo>
                    <a:pt x="0" y="39116"/>
                  </a:lnTo>
                  <a:close/>
                </a:path>
              </a:pathLst>
            </a:custGeom>
            <a:ln w="19050">
              <a:solidFill>
                <a:srgbClr val="FF0000"/>
              </a:solidFill>
            </a:ln>
          </p:spPr>
          <p:txBody>
            <a:bodyPr wrap="square" lIns="0" tIns="0" rIns="0" bIns="0" rtlCol="0"/>
            <a:lstStyle/>
            <a:p/>
          </p:txBody>
        </p:sp>
      </p:grpSp>
      <p:sp>
        <p:nvSpPr>
          <p:cNvPr id="15" name="object 15" descr=""/>
          <p:cNvSpPr txBox="1"/>
          <p:nvPr/>
        </p:nvSpPr>
        <p:spPr>
          <a:xfrm>
            <a:off x="2418588" y="6022847"/>
            <a:ext cx="3429000" cy="260985"/>
          </a:xfrm>
          <a:prstGeom prst="rect">
            <a:avLst/>
          </a:prstGeom>
          <a:ln w="9525">
            <a:solidFill>
              <a:srgbClr val="FF0000"/>
            </a:solidFill>
          </a:ln>
        </p:spPr>
        <p:txBody>
          <a:bodyPr wrap="square" lIns="0" tIns="44450" rIns="0" bIns="0" rtlCol="0" vert="horz">
            <a:spAutoFit/>
          </a:bodyPr>
          <a:lstStyle/>
          <a:p>
            <a:pPr marL="90805">
              <a:lnSpc>
                <a:spcPct val="100000"/>
              </a:lnSpc>
              <a:spcBef>
                <a:spcPts val="350"/>
              </a:spcBef>
            </a:pPr>
            <a:r>
              <a:rPr dirty="0" sz="1100" spc="-20">
                <a:latin typeface="MS Mincho"/>
                <a:cs typeface="MS Mincho"/>
              </a:rPr>
              <a:t>コード入力された部位は黒字のまま表示されます。</a:t>
            </a:r>
            <a:endParaRPr sz="1100">
              <a:latin typeface="MS Mincho"/>
              <a:cs typeface="MS Mincho"/>
            </a:endParaRPr>
          </a:p>
        </p:txBody>
      </p:sp>
      <p:sp>
        <p:nvSpPr>
          <p:cNvPr id="16" name="object 16" descr=""/>
          <p:cNvSpPr txBox="1"/>
          <p:nvPr/>
        </p:nvSpPr>
        <p:spPr>
          <a:xfrm>
            <a:off x="1513332" y="4346447"/>
            <a:ext cx="4272280" cy="431800"/>
          </a:xfrm>
          <a:prstGeom prst="rect">
            <a:avLst/>
          </a:prstGeom>
          <a:ln w="9525">
            <a:solidFill>
              <a:srgbClr val="FF0000"/>
            </a:solidFill>
          </a:ln>
        </p:spPr>
        <p:txBody>
          <a:bodyPr wrap="square" lIns="0" tIns="62230" rIns="0" bIns="0" rtlCol="0" vert="horz">
            <a:spAutoFit/>
          </a:bodyPr>
          <a:lstStyle/>
          <a:p>
            <a:pPr marL="92075" marR="119380">
              <a:lnSpc>
                <a:spcPts val="1270"/>
              </a:lnSpc>
              <a:spcBef>
                <a:spcPts val="490"/>
              </a:spcBef>
            </a:pPr>
            <a:r>
              <a:rPr dirty="0" sz="1100" spc="-20">
                <a:latin typeface="MS Mincho"/>
                <a:cs typeface="MS Mincho"/>
              </a:rPr>
              <a:t>例えば、単純撮影の写真撮影の部位が「膝」の場合は、レセプト</a:t>
            </a:r>
            <a:r>
              <a:rPr dirty="0" sz="1100">
                <a:latin typeface="MS Mincho"/>
                <a:cs typeface="MS Mincho"/>
              </a:rPr>
              <a:t>電算処理コードの</a:t>
            </a:r>
            <a:r>
              <a:rPr dirty="0" sz="1100" spc="-10">
                <a:latin typeface="Century"/>
                <a:cs typeface="Century"/>
              </a:rPr>
              <a:t>830181500</a:t>
            </a:r>
            <a:r>
              <a:rPr dirty="0" sz="1100" spc="-15">
                <a:latin typeface="MS Mincho"/>
                <a:cs typeface="MS Mincho"/>
              </a:rPr>
              <a:t>を入力します。</a:t>
            </a:r>
            <a:endParaRPr sz="1100">
              <a:latin typeface="MS Mincho"/>
              <a:cs typeface="MS Mincho"/>
            </a:endParaRPr>
          </a:p>
        </p:txBody>
      </p:sp>
      <p:sp>
        <p:nvSpPr>
          <p:cNvPr id="17" name="object 17" descr=""/>
          <p:cNvSpPr/>
          <p:nvPr/>
        </p:nvSpPr>
        <p:spPr>
          <a:xfrm>
            <a:off x="3397758" y="3531869"/>
            <a:ext cx="2311400" cy="0"/>
          </a:xfrm>
          <a:custGeom>
            <a:avLst/>
            <a:gdLst/>
            <a:ahLst/>
            <a:cxnLst/>
            <a:rect l="l" t="t" r="r" b="b"/>
            <a:pathLst>
              <a:path w="2311400" h="0">
                <a:moveTo>
                  <a:pt x="0" y="0"/>
                </a:moveTo>
                <a:lnTo>
                  <a:pt x="2311400" y="0"/>
                </a:lnTo>
              </a:path>
            </a:pathLst>
          </a:custGeom>
          <a:ln w="19050">
            <a:solidFill>
              <a:srgbClr val="FF0000"/>
            </a:solidFill>
          </a:ln>
        </p:spPr>
        <p:txBody>
          <a:bodyPr wrap="square" lIns="0" tIns="0" rIns="0" bIns="0" rtlCol="0"/>
          <a:lstStyle/>
          <a:p/>
        </p:txBody>
      </p:sp>
      <p:sp>
        <p:nvSpPr>
          <p:cNvPr id="18" name="object 18" descr=""/>
          <p:cNvSpPr/>
          <p:nvPr/>
        </p:nvSpPr>
        <p:spPr>
          <a:xfrm>
            <a:off x="1400555" y="8534400"/>
            <a:ext cx="2583180" cy="429895"/>
          </a:xfrm>
          <a:custGeom>
            <a:avLst/>
            <a:gdLst/>
            <a:ahLst/>
            <a:cxnLst/>
            <a:rect l="l" t="t" r="r" b="b"/>
            <a:pathLst>
              <a:path w="2583179" h="429895">
                <a:moveTo>
                  <a:pt x="2583180" y="0"/>
                </a:moveTo>
                <a:lnTo>
                  <a:pt x="0" y="0"/>
                </a:lnTo>
                <a:lnTo>
                  <a:pt x="0" y="429768"/>
                </a:lnTo>
                <a:lnTo>
                  <a:pt x="2583180" y="429768"/>
                </a:lnTo>
                <a:lnTo>
                  <a:pt x="2583180" y="0"/>
                </a:lnTo>
                <a:close/>
              </a:path>
            </a:pathLst>
          </a:custGeom>
          <a:solidFill>
            <a:srgbClr val="FFFFFF"/>
          </a:solidFill>
        </p:spPr>
        <p:txBody>
          <a:bodyPr wrap="square" lIns="0" tIns="0" rIns="0" bIns="0" rtlCol="0"/>
          <a:lstStyle/>
          <a:p/>
        </p:txBody>
      </p:sp>
      <p:sp>
        <p:nvSpPr>
          <p:cNvPr id="19" name="object 19" descr=""/>
          <p:cNvSpPr txBox="1"/>
          <p:nvPr/>
        </p:nvSpPr>
        <p:spPr>
          <a:xfrm>
            <a:off x="1400555" y="8534400"/>
            <a:ext cx="2583180" cy="429895"/>
          </a:xfrm>
          <a:prstGeom prst="rect">
            <a:avLst/>
          </a:prstGeom>
          <a:ln w="9525">
            <a:solidFill>
              <a:srgbClr val="FF0000"/>
            </a:solidFill>
          </a:ln>
        </p:spPr>
        <p:txBody>
          <a:bodyPr wrap="square" lIns="0" tIns="45085" rIns="0" bIns="0" rtlCol="0" vert="horz">
            <a:spAutoFit/>
          </a:bodyPr>
          <a:lstStyle/>
          <a:p>
            <a:pPr marL="92075" marR="107314">
              <a:lnSpc>
                <a:spcPct val="100000"/>
              </a:lnSpc>
              <a:spcBef>
                <a:spcPts val="355"/>
              </a:spcBef>
            </a:pPr>
            <a:r>
              <a:rPr dirty="0" sz="1100" spc="-20">
                <a:latin typeface="MS Mincho"/>
                <a:cs typeface="MS Mincho"/>
              </a:rPr>
              <a:t>メッセージは「〇〇の部位に対応する病名がありません」と表示されます。</a:t>
            </a:r>
            <a:endParaRPr sz="1100">
              <a:latin typeface="MS Mincho"/>
              <a:cs typeface="MS Mincho"/>
            </a:endParaRPr>
          </a:p>
        </p:txBody>
      </p:sp>
      <p:grpSp>
        <p:nvGrpSpPr>
          <p:cNvPr id="20" name="object 20" descr=""/>
          <p:cNvGrpSpPr/>
          <p:nvPr/>
        </p:nvGrpSpPr>
        <p:grpSpPr>
          <a:xfrm>
            <a:off x="1623060" y="6269608"/>
            <a:ext cx="4314825" cy="561975"/>
            <a:chOff x="1623060" y="6269608"/>
            <a:chExt cx="4314825" cy="561975"/>
          </a:xfrm>
        </p:grpSpPr>
        <p:pic>
          <p:nvPicPr>
            <p:cNvPr id="21" name="object 21" descr=""/>
            <p:cNvPicPr/>
            <p:nvPr/>
          </p:nvPicPr>
          <p:blipFill>
            <a:blip r:embed="rId5" cstate="print"/>
            <a:stretch>
              <a:fillRect/>
            </a:stretch>
          </p:blipFill>
          <p:spPr>
            <a:xfrm>
              <a:off x="1623060" y="6300215"/>
              <a:ext cx="4314444" cy="230124"/>
            </a:xfrm>
            <a:prstGeom prst="rect">
              <a:avLst/>
            </a:prstGeom>
          </p:spPr>
        </p:pic>
        <p:sp>
          <p:nvSpPr>
            <p:cNvPr id="22" name="object 22" descr=""/>
            <p:cNvSpPr/>
            <p:nvPr/>
          </p:nvSpPr>
          <p:spPr>
            <a:xfrm>
              <a:off x="2634234" y="6269608"/>
              <a:ext cx="1090295" cy="561975"/>
            </a:xfrm>
            <a:custGeom>
              <a:avLst/>
              <a:gdLst/>
              <a:ahLst/>
              <a:cxnLst/>
              <a:rect l="l" t="t" r="r" b="b"/>
              <a:pathLst>
                <a:path w="1090295" h="561975">
                  <a:moveTo>
                    <a:pt x="50546" y="493140"/>
                  </a:moveTo>
                  <a:lnTo>
                    <a:pt x="0" y="561594"/>
                  </a:lnTo>
                  <a:lnTo>
                    <a:pt x="85217" y="560959"/>
                  </a:lnTo>
                  <a:lnTo>
                    <a:pt x="75153" y="541274"/>
                  </a:lnTo>
                  <a:lnTo>
                    <a:pt x="60960" y="541274"/>
                  </a:lnTo>
                  <a:lnTo>
                    <a:pt x="52197" y="524383"/>
                  </a:lnTo>
                  <a:lnTo>
                    <a:pt x="63558" y="518594"/>
                  </a:lnTo>
                  <a:lnTo>
                    <a:pt x="50546" y="493140"/>
                  </a:lnTo>
                  <a:close/>
                </a:path>
                <a:path w="1090295" h="561975">
                  <a:moveTo>
                    <a:pt x="63558" y="518594"/>
                  </a:moveTo>
                  <a:lnTo>
                    <a:pt x="52197" y="524383"/>
                  </a:lnTo>
                  <a:lnTo>
                    <a:pt x="60960" y="541274"/>
                  </a:lnTo>
                  <a:lnTo>
                    <a:pt x="72220" y="535537"/>
                  </a:lnTo>
                  <a:lnTo>
                    <a:pt x="63558" y="518594"/>
                  </a:lnTo>
                  <a:close/>
                </a:path>
                <a:path w="1090295" h="561975">
                  <a:moveTo>
                    <a:pt x="72220" y="535537"/>
                  </a:moveTo>
                  <a:lnTo>
                    <a:pt x="60960" y="541274"/>
                  </a:lnTo>
                  <a:lnTo>
                    <a:pt x="75153" y="541274"/>
                  </a:lnTo>
                  <a:lnTo>
                    <a:pt x="72220" y="535537"/>
                  </a:lnTo>
                  <a:close/>
                </a:path>
                <a:path w="1090295" h="561975">
                  <a:moveTo>
                    <a:pt x="1081532" y="0"/>
                  </a:moveTo>
                  <a:lnTo>
                    <a:pt x="63558" y="518594"/>
                  </a:lnTo>
                  <a:lnTo>
                    <a:pt x="72220" y="535537"/>
                  </a:lnTo>
                  <a:lnTo>
                    <a:pt x="1090168" y="17017"/>
                  </a:lnTo>
                  <a:lnTo>
                    <a:pt x="1081532" y="0"/>
                  </a:lnTo>
                  <a:close/>
                </a:path>
              </a:pathLst>
            </a:custGeom>
            <a:solidFill>
              <a:srgbClr val="FF0000"/>
            </a:solidFill>
          </p:spPr>
          <p:txBody>
            <a:bodyPr wrap="square" lIns="0" tIns="0" rIns="0" bIns="0" rtlCol="0"/>
            <a:lstStyle/>
            <a:p/>
          </p:txBody>
        </p:sp>
      </p:gr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260591"/>
            <a:ext cx="4320540" cy="3253740"/>
          </a:xfrm>
          <a:prstGeom prst="rect">
            <a:avLst/>
          </a:prstGeom>
        </p:spPr>
      </p:pic>
      <p:grpSp>
        <p:nvGrpSpPr>
          <p:cNvPr id="3" name="object 3" descr=""/>
          <p:cNvGrpSpPr/>
          <p:nvPr/>
        </p:nvGrpSpPr>
        <p:grpSpPr>
          <a:xfrm>
            <a:off x="1208532" y="1903475"/>
            <a:ext cx="4729480" cy="3253740"/>
            <a:chOff x="1208532" y="1903475"/>
            <a:chExt cx="4729480" cy="3253740"/>
          </a:xfrm>
        </p:grpSpPr>
        <p:pic>
          <p:nvPicPr>
            <p:cNvPr id="4" name="object 4" descr=""/>
            <p:cNvPicPr/>
            <p:nvPr/>
          </p:nvPicPr>
          <p:blipFill>
            <a:blip r:embed="rId3" cstate="print"/>
            <a:stretch>
              <a:fillRect/>
            </a:stretch>
          </p:blipFill>
          <p:spPr>
            <a:xfrm>
              <a:off x="1618488" y="1903475"/>
              <a:ext cx="4319016" cy="3253740"/>
            </a:xfrm>
            <a:prstGeom prst="rect">
              <a:avLst/>
            </a:prstGeom>
          </p:spPr>
        </p:pic>
        <p:sp>
          <p:nvSpPr>
            <p:cNvPr id="5" name="object 5" descr=""/>
            <p:cNvSpPr/>
            <p:nvPr/>
          </p:nvSpPr>
          <p:spPr>
            <a:xfrm>
              <a:off x="1208532" y="3340607"/>
              <a:ext cx="2710180" cy="600710"/>
            </a:xfrm>
            <a:custGeom>
              <a:avLst/>
              <a:gdLst/>
              <a:ahLst/>
              <a:cxnLst/>
              <a:rect l="l" t="t" r="r" b="b"/>
              <a:pathLst>
                <a:path w="2710179" h="600710">
                  <a:moveTo>
                    <a:pt x="2709672" y="0"/>
                  </a:moveTo>
                  <a:lnTo>
                    <a:pt x="0" y="0"/>
                  </a:lnTo>
                  <a:lnTo>
                    <a:pt x="0" y="600455"/>
                  </a:lnTo>
                  <a:lnTo>
                    <a:pt x="2709672" y="600455"/>
                  </a:lnTo>
                  <a:lnTo>
                    <a:pt x="2709672" y="0"/>
                  </a:lnTo>
                  <a:close/>
                </a:path>
              </a:pathLst>
            </a:custGeom>
            <a:solidFill>
              <a:srgbClr val="FFFFFF"/>
            </a:solidFill>
          </p:spPr>
          <p:txBody>
            <a:bodyPr wrap="square" lIns="0" tIns="0" rIns="0" bIns="0" rtlCol="0"/>
            <a:lstStyle/>
            <a:p/>
          </p:txBody>
        </p:sp>
      </p:grpSp>
      <p:sp>
        <p:nvSpPr>
          <p:cNvPr id="6" name="object 6" descr=""/>
          <p:cNvSpPr txBox="1"/>
          <p:nvPr/>
        </p:nvSpPr>
        <p:spPr>
          <a:xfrm>
            <a:off x="1158951" y="1087983"/>
            <a:ext cx="5195570"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15">
                <a:latin typeface="MS Mincho"/>
                <a:cs typeface="MS Mincho"/>
              </a:rPr>
              <a:t>コード入力された「部位」をダブルクリックして開く画面は、「単純撮影</a:t>
            </a:r>
            <a:r>
              <a:rPr dirty="0" sz="1100">
                <a:latin typeface="MS Mincho"/>
                <a:cs typeface="MS Mincho"/>
              </a:rPr>
              <a:t>（ロ）</a:t>
            </a:r>
            <a:r>
              <a:rPr dirty="0" sz="1100" spc="-50">
                <a:latin typeface="MS Mincho"/>
                <a:cs typeface="MS Mincho"/>
              </a:rPr>
              <a:t>の</a:t>
            </a:r>
            <a:r>
              <a:rPr dirty="0" sz="1100" spc="-20">
                <a:latin typeface="MS Mincho"/>
                <a:cs typeface="MS Mincho"/>
              </a:rPr>
              <a:t>写真撮影」の「適応症修正」画面です。コード入力された部位のチェックデータを</a:t>
            </a:r>
            <a:r>
              <a:rPr dirty="0" sz="1100" spc="-10">
                <a:latin typeface="MS Mincho"/>
                <a:cs typeface="MS Mincho"/>
              </a:rPr>
              <a:t>修正するためには、</a:t>
            </a:r>
            <a:r>
              <a:rPr dirty="0" sz="1100" spc="-15">
                <a:latin typeface="MS Mincho"/>
                <a:cs typeface="MS Mincho"/>
              </a:rPr>
              <a:t>［コード部位チェックへ］</a:t>
            </a:r>
            <a:r>
              <a:rPr dirty="0" sz="1100" spc="-20">
                <a:latin typeface="MS Mincho"/>
                <a:cs typeface="MS Mincho"/>
              </a:rPr>
              <a:t>をクリックします。</a:t>
            </a:r>
            <a:endParaRPr sz="1100">
              <a:latin typeface="MS Mincho"/>
              <a:cs typeface="MS Mincho"/>
            </a:endParaRPr>
          </a:p>
        </p:txBody>
      </p:sp>
      <p:sp>
        <p:nvSpPr>
          <p:cNvPr id="7" name="object 7" descr=""/>
          <p:cNvSpPr txBox="1"/>
          <p:nvPr/>
        </p:nvSpPr>
        <p:spPr>
          <a:xfrm>
            <a:off x="1062634" y="5606897"/>
            <a:ext cx="533336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コード入力した部位の「膝」の「適応コード部位修正」画面が表示されます。コー</a:t>
            </a:r>
            <a:r>
              <a:rPr dirty="0" sz="1100" spc="-50">
                <a:latin typeface="MS Mincho"/>
                <a:cs typeface="MS Mincho"/>
              </a:rPr>
              <a:t> </a:t>
            </a:r>
            <a:r>
              <a:rPr dirty="0" sz="1100" spc="-20">
                <a:latin typeface="MS Mincho"/>
                <a:cs typeface="MS Mincho"/>
              </a:rPr>
              <a:t>ド部位の「膝」のチェックデータを含む病名がないので不合格と判定されています。</a:t>
            </a:r>
            <a:endParaRPr sz="1100">
              <a:latin typeface="MS Mincho"/>
              <a:cs typeface="MS Mincho"/>
            </a:endParaRPr>
          </a:p>
        </p:txBody>
      </p:sp>
      <p:sp>
        <p:nvSpPr>
          <p:cNvPr id="8" name="object 8" descr=""/>
          <p:cNvSpPr txBox="1"/>
          <p:nvPr/>
        </p:nvSpPr>
        <p:spPr>
          <a:xfrm>
            <a:off x="1208532" y="3340607"/>
            <a:ext cx="2710180" cy="600710"/>
          </a:xfrm>
          <a:prstGeom prst="rect">
            <a:avLst/>
          </a:prstGeom>
          <a:ln w="9525">
            <a:solidFill>
              <a:srgbClr val="FF0000"/>
            </a:solidFill>
          </a:ln>
        </p:spPr>
        <p:txBody>
          <a:bodyPr wrap="square" lIns="0" tIns="51435" rIns="0" bIns="0" rtlCol="0" vert="horz">
            <a:spAutoFit/>
          </a:bodyPr>
          <a:lstStyle/>
          <a:p>
            <a:pPr marL="91440">
              <a:lnSpc>
                <a:spcPct val="100000"/>
              </a:lnSpc>
              <a:spcBef>
                <a:spcPts val="405"/>
              </a:spcBef>
            </a:pPr>
            <a:r>
              <a:rPr dirty="0" sz="1100" spc="-20">
                <a:latin typeface="MS Mincho"/>
                <a:cs typeface="MS Mincho"/>
              </a:rPr>
              <a:t>表示されるチェックデータは「単純撮影</a:t>
            </a:r>
            <a:endParaRPr sz="1100">
              <a:latin typeface="MS Mincho"/>
              <a:cs typeface="MS Mincho"/>
            </a:endParaRPr>
          </a:p>
          <a:p>
            <a:pPr marL="91440" marR="93980">
              <a:lnSpc>
                <a:spcPts val="1270"/>
              </a:lnSpc>
              <a:spcBef>
                <a:spcPts val="80"/>
              </a:spcBef>
            </a:pPr>
            <a:r>
              <a:rPr dirty="0" sz="1100">
                <a:latin typeface="MS Mincho"/>
                <a:cs typeface="MS Mincho"/>
              </a:rPr>
              <a:t>（ロ）</a:t>
            </a:r>
            <a:r>
              <a:rPr dirty="0" sz="1100" spc="-20">
                <a:latin typeface="MS Mincho"/>
                <a:cs typeface="MS Mincho"/>
              </a:rPr>
              <a:t>の写真撮影」の適応病名のチェッ</a:t>
            </a:r>
            <a:r>
              <a:rPr dirty="0" sz="1100" spc="-15">
                <a:latin typeface="MS Mincho"/>
                <a:cs typeface="MS Mincho"/>
              </a:rPr>
              <a:t>クデータです。</a:t>
            </a:r>
            <a:endParaRPr sz="1100">
              <a:latin typeface="MS Mincho"/>
              <a:cs typeface="MS Mincho"/>
            </a:endParaRPr>
          </a:p>
        </p:txBody>
      </p:sp>
      <p:grpSp>
        <p:nvGrpSpPr>
          <p:cNvPr id="9" name="object 9" descr=""/>
          <p:cNvGrpSpPr/>
          <p:nvPr/>
        </p:nvGrpSpPr>
        <p:grpSpPr>
          <a:xfrm>
            <a:off x="1623060" y="1901951"/>
            <a:ext cx="4314825" cy="842644"/>
            <a:chOff x="1623060" y="1901951"/>
            <a:chExt cx="4314825" cy="842644"/>
          </a:xfrm>
        </p:grpSpPr>
        <p:sp>
          <p:nvSpPr>
            <p:cNvPr id="10" name="object 10" descr=""/>
            <p:cNvSpPr/>
            <p:nvPr/>
          </p:nvSpPr>
          <p:spPr>
            <a:xfrm>
              <a:off x="5086350" y="2527553"/>
              <a:ext cx="634365" cy="207645"/>
            </a:xfrm>
            <a:custGeom>
              <a:avLst/>
              <a:gdLst/>
              <a:ahLst/>
              <a:cxnLst/>
              <a:rect l="l" t="t" r="r" b="b"/>
              <a:pathLst>
                <a:path w="634364" h="207644">
                  <a:moveTo>
                    <a:pt x="0" y="34544"/>
                  </a:moveTo>
                  <a:lnTo>
                    <a:pt x="2718" y="21109"/>
                  </a:lnTo>
                  <a:lnTo>
                    <a:pt x="10128" y="10128"/>
                  </a:lnTo>
                  <a:lnTo>
                    <a:pt x="21109" y="2718"/>
                  </a:lnTo>
                  <a:lnTo>
                    <a:pt x="34544" y="0"/>
                  </a:lnTo>
                  <a:lnTo>
                    <a:pt x="599439" y="0"/>
                  </a:lnTo>
                  <a:lnTo>
                    <a:pt x="612874" y="2718"/>
                  </a:lnTo>
                  <a:lnTo>
                    <a:pt x="623855" y="10128"/>
                  </a:lnTo>
                  <a:lnTo>
                    <a:pt x="631265" y="21109"/>
                  </a:lnTo>
                  <a:lnTo>
                    <a:pt x="633984" y="34544"/>
                  </a:lnTo>
                  <a:lnTo>
                    <a:pt x="633984" y="172720"/>
                  </a:lnTo>
                  <a:lnTo>
                    <a:pt x="631265" y="186154"/>
                  </a:lnTo>
                  <a:lnTo>
                    <a:pt x="623855" y="197135"/>
                  </a:lnTo>
                  <a:lnTo>
                    <a:pt x="612874" y="204545"/>
                  </a:lnTo>
                  <a:lnTo>
                    <a:pt x="599439" y="207263"/>
                  </a:lnTo>
                  <a:lnTo>
                    <a:pt x="34544" y="207263"/>
                  </a:lnTo>
                  <a:lnTo>
                    <a:pt x="21109" y="204545"/>
                  </a:lnTo>
                  <a:lnTo>
                    <a:pt x="10128" y="197135"/>
                  </a:lnTo>
                  <a:lnTo>
                    <a:pt x="2718" y="186154"/>
                  </a:lnTo>
                  <a:lnTo>
                    <a:pt x="0" y="172720"/>
                  </a:lnTo>
                  <a:lnTo>
                    <a:pt x="0" y="34544"/>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23060" y="1901951"/>
              <a:ext cx="4314444" cy="230124"/>
            </a:xfrm>
            <a:prstGeom prst="rect">
              <a:avLst/>
            </a:prstGeom>
          </p:spPr>
        </p:pic>
      </p:grpSp>
      <p:sp>
        <p:nvSpPr>
          <p:cNvPr id="12" name="object 12" descr=""/>
          <p:cNvSpPr/>
          <p:nvPr/>
        </p:nvSpPr>
        <p:spPr>
          <a:xfrm>
            <a:off x="1176527" y="7517891"/>
            <a:ext cx="2188845" cy="768350"/>
          </a:xfrm>
          <a:custGeom>
            <a:avLst/>
            <a:gdLst/>
            <a:ahLst/>
            <a:cxnLst/>
            <a:rect l="l" t="t" r="r" b="b"/>
            <a:pathLst>
              <a:path w="2188845" h="768350">
                <a:moveTo>
                  <a:pt x="2188464" y="0"/>
                </a:moveTo>
                <a:lnTo>
                  <a:pt x="0" y="0"/>
                </a:lnTo>
                <a:lnTo>
                  <a:pt x="0" y="768096"/>
                </a:lnTo>
                <a:lnTo>
                  <a:pt x="2188464" y="768096"/>
                </a:lnTo>
                <a:lnTo>
                  <a:pt x="2188464" y="0"/>
                </a:lnTo>
                <a:close/>
              </a:path>
            </a:pathLst>
          </a:custGeom>
          <a:solidFill>
            <a:srgbClr val="FFFFFF"/>
          </a:solidFill>
        </p:spPr>
        <p:txBody>
          <a:bodyPr wrap="square" lIns="0" tIns="0" rIns="0" bIns="0" rtlCol="0"/>
          <a:lstStyle/>
          <a:p/>
        </p:txBody>
      </p:sp>
      <p:sp>
        <p:nvSpPr>
          <p:cNvPr id="13" name="object 13" descr=""/>
          <p:cNvSpPr txBox="1"/>
          <p:nvPr/>
        </p:nvSpPr>
        <p:spPr>
          <a:xfrm>
            <a:off x="1176527" y="7517891"/>
            <a:ext cx="2188845" cy="768350"/>
          </a:xfrm>
          <a:prstGeom prst="rect">
            <a:avLst/>
          </a:prstGeom>
          <a:ln w="9525">
            <a:solidFill>
              <a:srgbClr val="FF0000"/>
            </a:solidFill>
          </a:ln>
        </p:spPr>
        <p:txBody>
          <a:bodyPr wrap="square" lIns="0" tIns="52705" rIns="0" bIns="0" rtlCol="0" vert="horz">
            <a:spAutoFit/>
          </a:bodyPr>
          <a:lstStyle/>
          <a:p>
            <a:pPr algn="just" marL="91440" marR="131445">
              <a:lnSpc>
                <a:spcPct val="98800"/>
              </a:lnSpc>
              <a:spcBef>
                <a:spcPts val="415"/>
              </a:spcBef>
            </a:pPr>
            <a:r>
              <a:rPr dirty="0" sz="1100" spc="-20">
                <a:latin typeface="MS Mincho"/>
                <a:cs typeface="MS Mincho"/>
              </a:rPr>
              <a:t>撮影部位の「膝」が、「右下肢痛」の病名で通る場合には「右下肢痛」をダブルクリックしてチェックデータに追加します。</a:t>
            </a:r>
            <a:endParaRPr sz="1100">
              <a:latin typeface="MS Mincho"/>
              <a:cs typeface="MS Mincho"/>
            </a:endParaRPr>
          </a:p>
        </p:txBody>
      </p:sp>
      <p:pic>
        <p:nvPicPr>
          <p:cNvPr id="14" name="object 14" descr=""/>
          <p:cNvPicPr/>
          <p:nvPr/>
        </p:nvPicPr>
        <p:blipFill>
          <a:blip r:embed="rId4" cstate="print"/>
          <a:stretch>
            <a:fillRect/>
          </a:stretch>
        </p:blipFill>
        <p:spPr>
          <a:xfrm>
            <a:off x="1623060" y="6251447"/>
            <a:ext cx="4314444" cy="230124"/>
          </a:xfrm>
          <a:prstGeom prst="rect">
            <a:avLst/>
          </a:prstGeom>
        </p:spPr>
      </p:pic>
      <p:sp>
        <p:nvSpPr>
          <p:cNvPr id="15" name="object 15" descr=""/>
          <p:cNvSpPr txBox="1"/>
          <p:nvPr/>
        </p:nvSpPr>
        <p:spPr>
          <a:xfrm>
            <a:off x="3051048" y="2040635"/>
            <a:ext cx="1454150" cy="262255"/>
          </a:xfrm>
          <a:prstGeom prst="rect">
            <a:avLst/>
          </a:prstGeom>
          <a:solidFill>
            <a:srgbClr val="FFFFFF"/>
          </a:solidFill>
        </p:spPr>
        <p:txBody>
          <a:bodyPr wrap="square" lIns="0" tIns="51435" rIns="0" bIns="0" rtlCol="0" vert="horz">
            <a:spAutoFit/>
          </a:bodyPr>
          <a:lstStyle/>
          <a:p>
            <a:pPr marL="92075">
              <a:lnSpc>
                <a:spcPct val="100000"/>
              </a:lnSpc>
              <a:spcBef>
                <a:spcPts val="405"/>
              </a:spcBef>
            </a:pPr>
            <a:r>
              <a:rPr dirty="0" sz="1100" spc="-15">
                <a:solidFill>
                  <a:srgbClr val="FF0000"/>
                </a:solidFill>
                <a:latin typeface="MS Gothic"/>
                <a:cs typeface="MS Gothic"/>
              </a:rPr>
              <a:t>「適応症修正」画面</a:t>
            </a:r>
            <a:endParaRPr sz="1100">
              <a:latin typeface="MS Gothic"/>
              <a:cs typeface="MS Gothic"/>
            </a:endParaRPr>
          </a:p>
        </p:txBody>
      </p:sp>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31</a:t>
            </a:r>
          </a:p>
        </p:txBody>
      </p:sp>
      <p:sp>
        <p:nvSpPr>
          <p:cNvPr id="16" name="object 16" descr=""/>
          <p:cNvSpPr txBox="1"/>
          <p:nvPr/>
        </p:nvSpPr>
        <p:spPr>
          <a:xfrm>
            <a:off x="2869692" y="6472427"/>
            <a:ext cx="2018030" cy="260985"/>
          </a:xfrm>
          <a:prstGeom prst="rect">
            <a:avLst/>
          </a:prstGeom>
          <a:solidFill>
            <a:srgbClr val="FFFFFF"/>
          </a:solidFill>
        </p:spPr>
        <p:txBody>
          <a:bodyPr wrap="square" lIns="0" tIns="51435" rIns="0" bIns="0" rtlCol="0" vert="horz">
            <a:spAutoFit/>
          </a:bodyPr>
          <a:lstStyle/>
          <a:p>
            <a:pPr marL="91440">
              <a:lnSpc>
                <a:spcPct val="100000"/>
              </a:lnSpc>
              <a:spcBef>
                <a:spcPts val="405"/>
              </a:spcBef>
            </a:pPr>
            <a:r>
              <a:rPr dirty="0" sz="1100" spc="-20">
                <a:solidFill>
                  <a:srgbClr val="FF0000"/>
                </a:solidFill>
                <a:latin typeface="MS Gothic"/>
                <a:cs typeface="MS Gothic"/>
              </a:rPr>
              <a:t>「適応コード部位修正」画面</a:t>
            </a:r>
            <a:endParaRPr sz="1100">
              <a:latin typeface="MS Gothic"/>
              <a:cs typeface="MS Gothic"/>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574291" y="2109215"/>
            <a:ext cx="4364990" cy="3253740"/>
            <a:chOff x="1574291" y="2109215"/>
            <a:chExt cx="4364990" cy="3253740"/>
          </a:xfrm>
        </p:grpSpPr>
        <p:pic>
          <p:nvPicPr>
            <p:cNvPr id="3" name="object 3" descr=""/>
            <p:cNvPicPr/>
            <p:nvPr/>
          </p:nvPicPr>
          <p:blipFill>
            <a:blip r:embed="rId2" cstate="print"/>
            <a:stretch>
              <a:fillRect/>
            </a:stretch>
          </p:blipFill>
          <p:spPr>
            <a:xfrm>
              <a:off x="1620011" y="2109215"/>
              <a:ext cx="4319016" cy="3253739"/>
            </a:xfrm>
            <a:prstGeom prst="rect">
              <a:avLst/>
            </a:prstGeom>
          </p:spPr>
        </p:pic>
        <p:sp>
          <p:nvSpPr>
            <p:cNvPr id="4" name="object 4" descr=""/>
            <p:cNvSpPr/>
            <p:nvPr/>
          </p:nvSpPr>
          <p:spPr>
            <a:xfrm>
              <a:off x="1574291" y="3986783"/>
              <a:ext cx="4272280" cy="431800"/>
            </a:xfrm>
            <a:custGeom>
              <a:avLst/>
              <a:gdLst/>
              <a:ahLst/>
              <a:cxnLst/>
              <a:rect l="l" t="t" r="r" b="b"/>
              <a:pathLst>
                <a:path w="4272280" h="431800">
                  <a:moveTo>
                    <a:pt x="4271772" y="0"/>
                  </a:moveTo>
                  <a:lnTo>
                    <a:pt x="0" y="0"/>
                  </a:lnTo>
                  <a:lnTo>
                    <a:pt x="0" y="431291"/>
                  </a:lnTo>
                  <a:lnTo>
                    <a:pt x="4271772" y="431291"/>
                  </a:lnTo>
                  <a:lnTo>
                    <a:pt x="4271772" y="0"/>
                  </a:lnTo>
                  <a:close/>
                </a:path>
              </a:pathLst>
            </a:custGeom>
            <a:solidFill>
              <a:srgbClr val="FFFFFF"/>
            </a:solidFill>
          </p:spPr>
          <p:txBody>
            <a:bodyPr wrap="square" lIns="0" tIns="0" rIns="0" bIns="0" rtlCol="0"/>
            <a:lstStyle/>
            <a:p/>
          </p:txBody>
        </p:sp>
      </p:grpSp>
      <p:sp>
        <p:nvSpPr>
          <p:cNvPr id="5" name="object 5"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コメントコード漏れのチェック</a:t>
            </a:r>
            <a:endParaRPr sz="1400">
              <a:latin typeface="MS Gothic"/>
              <a:cs typeface="MS Gothic"/>
            </a:endParaRPr>
          </a:p>
        </p:txBody>
      </p:sp>
      <p:sp>
        <p:nvSpPr>
          <p:cNvPr id="6" name="object 6" descr=""/>
          <p:cNvSpPr txBox="1"/>
          <p:nvPr/>
        </p:nvSpPr>
        <p:spPr>
          <a:xfrm>
            <a:off x="1158951" y="1474698"/>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a:latin typeface="MS Mincho"/>
                <a:cs typeface="MS Mincho"/>
              </a:rPr>
              <a:t>2020年</a:t>
            </a:r>
            <a:r>
              <a:rPr dirty="0" sz="1100" spc="-10">
                <a:latin typeface="MS Mincho"/>
                <a:cs typeface="MS Mincho"/>
              </a:rPr>
              <a:t>10</a:t>
            </a:r>
            <a:r>
              <a:rPr dirty="0" sz="1100" spc="-20">
                <a:latin typeface="MS Mincho"/>
                <a:cs typeface="MS Mincho"/>
              </a:rPr>
              <a:t>月より摘要欄のコメントコードの義務化されました。必要なコメントコードが記録されていない場合、精密点検で不合格に判定されます。</a:t>
            </a:r>
            <a:endParaRPr sz="1100">
              <a:latin typeface="MS Mincho"/>
              <a:cs typeface="MS Mincho"/>
            </a:endParaRPr>
          </a:p>
        </p:txBody>
      </p:sp>
      <p:sp>
        <p:nvSpPr>
          <p:cNvPr id="7" name="object 7" descr=""/>
          <p:cNvSpPr txBox="1"/>
          <p:nvPr/>
        </p:nvSpPr>
        <p:spPr>
          <a:xfrm>
            <a:off x="1062634" y="5723991"/>
            <a:ext cx="5122545" cy="8655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レセプト摘要欄のコード記載は「別表Ⅰ」に規定されています。</a:t>
            </a:r>
            <a:endParaRPr sz="1100">
              <a:latin typeface="MS Mincho"/>
              <a:cs typeface="MS Mincho"/>
            </a:endParaRPr>
          </a:p>
          <a:p>
            <a:pPr marL="12700" marR="5080">
              <a:lnSpc>
                <a:spcPct val="125000"/>
              </a:lnSpc>
              <a:spcBef>
                <a:spcPts val="5"/>
              </a:spcBef>
            </a:pPr>
            <a:r>
              <a:rPr dirty="0" sz="1100" spc="-15">
                <a:latin typeface="MS Mincho"/>
                <a:cs typeface="MS Mincho"/>
              </a:rPr>
              <a:t>「別表Ⅰ 」は、「別表Ⅰ 診療報酬明細書の「摘要」欄への記載事項等一覧 （</a:t>
            </a:r>
            <a:r>
              <a:rPr dirty="0" sz="1100" spc="-50">
                <a:latin typeface="MS Mincho"/>
                <a:cs typeface="MS Mincho"/>
              </a:rPr>
              <a:t>医</a:t>
            </a:r>
            <a:r>
              <a:rPr dirty="0" sz="1100">
                <a:latin typeface="MS Mincho"/>
                <a:cs typeface="MS Mincho"/>
              </a:rPr>
              <a:t>科）</a:t>
            </a:r>
            <a:r>
              <a:rPr dirty="0" sz="1100" spc="-15">
                <a:latin typeface="MS Mincho"/>
                <a:cs typeface="MS Mincho"/>
              </a:rPr>
              <a:t> 」として以下の</a:t>
            </a:r>
            <a:r>
              <a:rPr dirty="0" sz="1100" spc="-10">
                <a:latin typeface="MS Mincho"/>
                <a:cs typeface="MS Mincho"/>
              </a:rPr>
              <a:t>URL</a:t>
            </a:r>
            <a:r>
              <a:rPr dirty="0" sz="1100" spc="-20">
                <a:latin typeface="MS Mincho"/>
                <a:cs typeface="MS Mincho"/>
              </a:rPr>
              <a:t>からファイル形式でダウンロードすることが可能です。</a:t>
            </a:r>
            <a:r>
              <a:rPr dirty="0" sz="1100" spc="-50">
                <a:latin typeface="MS Mincho"/>
                <a:cs typeface="MS Mincho"/>
              </a:rPr>
              <a:t> </a:t>
            </a:r>
            <a:r>
              <a:rPr dirty="0" u="sng" sz="1100" spc="-10">
                <a:solidFill>
                  <a:srgbClr val="0462C1"/>
                </a:solidFill>
                <a:uFill>
                  <a:solidFill>
                    <a:srgbClr val="0462C1"/>
                  </a:solidFill>
                </a:uFill>
                <a:latin typeface="Calibri"/>
                <a:cs typeface="Calibri"/>
                <a:hlinkClick r:id="rId3"/>
              </a:rPr>
              <a:t>https://www.mhlw.go.jp/content/12400000/000678301.xlsx</a:t>
            </a:r>
            <a:endParaRPr sz="1100">
              <a:latin typeface="Calibri"/>
              <a:cs typeface="Calibri"/>
            </a:endParaRPr>
          </a:p>
        </p:txBody>
      </p:sp>
      <p:sp>
        <p:nvSpPr>
          <p:cNvPr id="8" name="object 8" descr=""/>
          <p:cNvSpPr txBox="1"/>
          <p:nvPr/>
        </p:nvSpPr>
        <p:spPr>
          <a:xfrm>
            <a:off x="1574291" y="3986783"/>
            <a:ext cx="4272280" cy="431800"/>
          </a:xfrm>
          <a:prstGeom prst="rect">
            <a:avLst/>
          </a:prstGeom>
          <a:ln w="9525">
            <a:solidFill>
              <a:srgbClr val="FF0000"/>
            </a:solidFill>
          </a:ln>
        </p:spPr>
        <p:txBody>
          <a:bodyPr wrap="square" lIns="0" tIns="45085" rIns="0" bIns="0" rtlCol="0" vert="horz">
            <a:spAutoFit/>
          </a:bodyPr>
          <a:lstStyle/>
          <a:p>
            <a:pPr marL="92075" marR="216535">
              <a:lnSpc>
                <a:spcPct val="100000"/>
              </a:lnSpc>
              <a:spcBef>
                <a:spcPts val="355"/>
              </a:spcBef>
            </a:pPr>
            <a:r>
              <a:rPr dirty="0" sz="1100" spc="-40">
                <a:latin typeface="MS Mincho"/>
                <a:cs typeface="MS Mincho"/>
              </a:rPr>
              <a:t>「在医総管」「 在宅移行早期加算」に必要なコメントコードが</a:t>
            </a:r>
            <a:r>
              <a:rPr dirty="0" sz="1100" spc="-20">
                <a:latin typeface="MS Mincho"/>
                <a:cs typeface="MS Mincho"/>
              </a:rPr>
              <a:t>記録されていないため不合格と判定されています。</a:t>
            </a:r>
            <a:endParaRPr sz="1100">
              <a:latin typeface="MS Mincho"/>
              <a:cs typeface="MS Mincho"/>
            </a:endParaRPr>
          </a:p>
        </p:txBody>
      </p:sp>
      <p:grpSp>
        <p:nvGrpSpPr>
          <p:cNvPr id="9" name="object 9" descr=""/>
          <p:cNvGrpSpPr/>
          <p:nvPr/>
        </p:nvGrpSpPr>
        <p:grpSpPr>
          <a:xfrm>
            <a:off x="1611249" y="2116835"/>
            <a:ext cx="4328160" cy="3181985"/>
            <a:chOff x="1611249" y="2116835"/>
            <a:chExt cx="4328160" cy="3181985"/>
          </a:xfrm>
        </p:grpSpPr>
        <p:sp>
          <p:nvSpPr>
            <p:cNvPr id="10" name="object 10" descr=""/>
            <p:cNvSpPr/>
            <p:nvPr/>
          </p:nvSpPr>
          <p:spPr>
            <a:xfrm>
              <a:off x="1620774" y="4880609"/>
              <a:ext cx="2533015" cy="408940"/>
            </a:xfrm>
            <a:custGeom>
              <a:avLst/>
              <a:gdLst/>
              <a:ahLst/>
              <a:cxnLst/>
              <a:rect l="l" t="t" r="r" b="b"/>
              <a:pathLst>
                <a:path w="2533015" h="408939">
                  <a:moveTo>
                    <a:pt x="0" y="68072"/>
                  </a:moveTo>
                  <a:lnTo>
                    <a:pt x="5349" y="41576"/>
                  </a:lnTo>
                  <a:lnTo>
                    <a:pt x="19938" y="19938"/>
                  </a:lnTo>
                  <a:lnTo>
                    <a:pt x="41576" y="5349"/>
                  </a:lnTo>
                  <a:lnTo>
                    <a:pt x="68071" y="0"/>
                  </a:lnTo>
                  <a:lnTo>
                    <a:pt x="2464816" y="0"/>
                  </a:lnTo>
                  <a:lnTo>
                    <a:pt x="2491311" y="5349"/>
                  </a:lnTo>
                  <a:lnTo>
                    <a:pt x="2512949" y="19938"/>
                  </a:lnTo>
                  <a:lnTo>
                    <a:pt x="2527538" y="41576"/>
                  </a:lnTo>
                  <a:lnTo>
                    <a:pt x="2532888" y="68072"/>
                  </a:lnTo>
                  <a:lnTo>
                    <a:pt x="2532888" y="340360"/>
                  </a:lnTo>
                  <a:lnTo>
                    <a:pt x="2527538" y="366855"/>
                  </a:lnTo>
                  <a:lnTo>
                    <a:pt x="2512949" y="388493"/>
                  </a:lnTo>
                  <a:lnTo>
                    <a:pt x="2491311" y="403082"/>
                  </a:lnTo>
                  <a:lnTo>
                    <a:pt x="2464816" y="408432"/>
                  </a:lnTo>
                  <a:lnTo>
                    <a:pt x="68071" y="408432"/>
                  </a:lnTo>
                  <a:lnTo>
                    <a:pt x="41576" y="403082"/>
                  </a:lnTo>
                  <a:lnTo>
                    <a:pt x="19939" y="388493"/>
                  </a:lnTo>
                  <a:lnTo>
                    <a:pt x="5349" y="366855"/>
                  </a:lnTo>
                  <a:lnTo>
                    <a:pt x="0" y="340360"/>
                  </a:lnTo>
                  <a:lnTo>
                    <a:pt x="0" y="68072"/>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24584" y="2116835"/>
              <a:ext cx="4314444" cy="230124"/>
            </a:xfrm>
            <a:prstGeom prst="rect">
              <a:avLst/>
            </a:prstGeom>
          </p:spPr>
        </p:pic>
      </p:grpSp>
      <p:sp>
        <p:nvSpPr>
          <p:cNvPr id="12" name="object 1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32</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324855"/>
            <a:ext cx="4320540" cy="3253740"/>
          </a:xfrm>
          <a:prstGeom prst="rect">
            <a:avLst/>
          </a:prstGeom>
        </p:spPr>
      </p:pic>
      <p:grpSp>
        <p:nvGrpSpPr>
          <p:cNvPr id="3" name="object 3" descr=""/>
          <p:cNvGrpSpPr/>
          <p:nvPr/>
        </p:nvGrpSpPr>
        <p:grpSpPr>
          <a:xfrm>
            <a:off x="1620011" y="2186939"/>
            <a:ext cx="4333240" cy="1964689"/>
            <a:chOff x="1620011" y="2186939"/>
            <a:chExt cx="4333240" cy="1964689"/>
          </a:xfrm>
        </p:grpSpPr>
        <p:pic>
          <p:nvPicPr>
            <p:cNvPr id="4" name="object 4" descr=""/>
            <p:cNvPicPr/>
            <p:nvPr/>
          </p:nvPicPr>
          <p:blipFill>
            <a:blip r:embed="rId3" cstate="print"/>
            <a:stretch>
              <a:fillRect/>
            </a:stretch>
          </p:blipFill>
          <p:spPr>
            <a:xfrm>
              <a:off x="1620011" y="2186939"/>
              <a:ext cx="4332732" cy="1964436"/>
            </a:xfrm>
            <a:prstGeom prst="rect">
              <a:avLst/>
            </a:prstGeom>
          </p:spPr>
        </p:pic>
        <p:sp>
          <p:nvSpPr>
            <p:cNvPr id="5" name="object 5" descr=""/>
            <p:cNvSpPr/>
            <p:nvPr/>
          </p:nvSpPr>
          <p:spPr>
            <a:xfrm>
              <a:off x="4703826" y="2823209"/>
              <a:ext cx="576580" cy="250190"/>
            </a:xfrm>
            <a:custGeom>
              <a:avLst/>
              <a:gdLst/>
              <a:ahLst/>
              <a:cxnLst/>
              <a:rect l="l" t="t" r="r" b="b"/>
              <a:pathLst>
                <a:path w="576579" h="250189">
                  <a:moveTo>
                    <a:pt x="0" y="41655"/>
                  </a:moveTo>
                  <a:lnTo>
                    <a:pt x="3276" y="25449"/>
                  </a:lnTo>
                  <a:lnTo>
                    <a:pt x="12207" y="12207"/>
                  </a:lnTo>
                  <a:lnTo>
                    <a:pt x="25449" y="3276"/>
                  </a:lnTo>
                  <a:lnTo>
                    <a:pt x="41656" y="0"/>
                  </a:lnTo>
                  <a:lnTo>
                    <a:pt x="534415" y="0"/>
                  </a:lnTo>
                  <a:lnTo>
                    <a:pt x="550622" y="3276"/>
                  </a:lnTo>
                  <a:lnTo>
                    <a:pt x="563864" y="12207"/>
                  </a:lnTo>
                  <a:lnTo>
                    <a:pt x="572795" y="25449"/>
                  </a:lnTo>
                  <a:lnTo>
                    <a:pt x="576072" y="41655"/>
                  </a:lnTo>
                  <a:lnTo>
                    <a:pt x="576072" y="208279"/>
                  </a:lnTo>
                  <a:lnTo>
                    <a:pt x="572795" y="224486"/>
                  </a:lnTo>
                  <a:lnTo>
                    <a:pt x="563864" y="237728"/>
                  </a:lnTo>
                  <a:lnTo>
                    <a:pt x="550622" y="246659"/>
                  </a:lnTo>
                  <a:lnTo>
                    <a:pt x="534415" y="249935"/>
                  </a:lnTo>
                  <a:lnTo>
                    <a:pt x="41656" y="249935"/>
                  </a:lnTo>
                  <a:lnTo>
                    <a:pt x="25449" y="246659"/>
                  </a:lnTo>
                  <a:lnTo>
                    <a:pt x="12207" y="237728"/>
                  </a:lnTo>
                  <a:lnTo>
                    <a:pt x="3276" y="224486"/>
                  </a:lnTo>
                  <a:lnTo>
                    <a:pt x="0" y="208279"/>
                  </a:lnTo>
                  <a:lnTo>
                    <a:pt x="0" y="41655"/>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47443" y="2202179"/>
              <a:ext cx="4305300" cy="455675"/>
            </a:xfrm>
            <a:prstGeom prst="rect">
              <a:avLst/>
            </a:prstGeom>
          </p:spPr>
        </p:pic>
        <p:pic>
          <p:nvPicPr>
            <p:cNvPr id="7" name="object 7" descr=""/>
            <p:cNvPicPr/>
            <p:nvPr/>
          </p:nvPicPr>
          <p:blipFill>
            <a:blip r:embed="rId5" cstate="print"/>
            <a:stretch>
              <a:fillRect/>
            </a:stretch>
          </p:blipFill>
          <p:spPr>
            <a:xfrm>
              <a:off x="1943099" y="2732531"/>
              <a:ext cx="667512" cy="67055"/>
            </a:xfrm>
            <a:prstGeom prst="rect">
              <a:avLst/>
            </a:prstGeom>
          </p:spPr>
        </p:pic>
      </p:grpSp>
      <p:sp>
        <p:nvSpPr>
          <p:cNvPr id="8" name="object 8"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候補病名表示</a:t>
            </a:r>
            <a:endParaRPr sz="1400">
              <a:latin typeface="MS Gothic"/>
              <a:cs typeface="MS Gothic"/>
            </a:endParaRPr>
          </a:p>
        </p:txBody>
      </p:sp>
      <p:sp>
        <p:nvSpPr>
          <p:cNvPr id="9" name="object 9" descr=""/>
          <p:cNvSpPr txBox="1"/>
          <p:nvPr/>
        </p:nvSpPr>
        <p:spPr>
          <a:xfrm>
            <a:off x="1158951" y="1520799"/>
            <a:ext cx="519493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病名漏れレセプトの漏れていた病名の候補を画面から選択して印刷する機能です。</a:t>
            </a:r>
            <a:endParaRPr sz="1100">
              <a:latin typeface="MS Mincho"/>
              <a:cs typeface="MS Mincho"/>
            </a:endParaRPr>
          </a:p>
          <a:p>
            <a:pPr marL="12700">
              <a:lnSpc>
                <a:spcPct val="100000"/>
              </a:lnSpc>
              <a:spcBef>
                <a:spcPts val="335"/>
              </a:spcBef>
            </a:pPr>
            <a:r>
              <a:rPr dirty="0" sz="1100" spc="-10">
                <a:latin typeface="MS Mincho"/>
                <a:cs typeface="MS Mincho"/>
              </a:rPr>
              <a:t>「レセ画面点検」の</a:t>
            </a:r>
            <a:r>
              <a:rPr dirty="0" sz="1100" spc="-15">
                <a:latin typeface="MS Mincho"/>
                <a:cs typeface="MS Mincho"/>
              </a:rPr>
              <a:t>［候補病名表示</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10" name="object 10" descr=""/>
          <p:cNvSpPr txBox="1"/>
          <p:nvPr/>
        </p:nvSpPr>
        <p:spPr>
          <a:xfrm>
            <a:off x="1158951" y="4322419"/>
            <a:ext cx="4357370" cy="90170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「候補病名選択」画面が表示されます。</a:t>
            </a:r>
            <a:endParaRPr sz="1100">
              <a:latin typeface="MS Mincho"/>
              <a:cs typeface="MS Mincho"/>
            </a:endParaRPr>
          </a:p>
          <a:p>
            <a:pPr marL="12700">
              <a:lnSpc>
                <a:spcPct val="100000"/>
              </a:lnSpc>
              <a:spcBef>
                <a:spcPts val="335"/>
              </a:spcBef>
            </a:pPr>
            <a:r>
              <a:rPr dirty="0" sz="1100" spc="-20">
                <a:latin typeface="MS Mincho"/>
                <a:cs typeface="MS Mincho"/>
              </a:rPr>
              <a:t>病名漏れの医薬品、検査に対応する候補病名が右側に表示されます。</a:t>
            </a:r>
            <a:endParaRPr sz="1100">
              <a:latin typeface="MS Mincho"/>
              <a:cs typeface="MS Mincho"/>
            </a:endParaRPr>
          </a:p>
          <a:p>
            <a:pPr marL="12700">
              <a:lnSpc>
                <a:spcPct val="100000"/>
              </a:lnSpc>
              <a:spcBef>
                <a:spcPts val="345"/>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該当する病名にチェックを入れ、</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次の患者に移動します。</a:t>
            </a:r>
            <a:endParaRPr sz="1100">
              <a:latin typeface="MS Mincho"/>
              <a:cs typeface="MS Mincho"/>
            </a:endParaRPr>
          </a:p>
        </p:txBody>
      </p:sp>
      <p:sp>
        <p:nvSpPr>
          <p:cNvPr id="11" name="object 11" descr=""/>
          <p:cNvSpPr txBox="1"/>
          <p:nvPr/>
        </p:nvSpPr>
        <p:spPr>
          <a:xfrm>
            <a:off x="1158951" y="8713698"/>
            <a:ext cx="48012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候補病名はこれまでに処理したレセプトから</a:t>
            </a:r>
            <a:r>
              <a:rPr dirty="0" sz="1100" spc="-20">
                <a:latin typeface="Century"/>
                <a:cs typeface="Century"/>
              </a:rPr>
              <a:t>AI</a:t>
            </a:r>
            <a:r>
              <a:rPr dirty="0" sz="1100" spc="-20">
                <a:latin typeface="MS Mincho"/>
                <a:cs typeface="MS Mincho"/>
              </a:rPr>
              <a:t>（</a:t>
            </a:r>
            <a:r>
              <a:rPr dirty="0" sz="1100">
                <a:latin typeface="MS Mincho"/>
                <a:cs typeface="MS Mincho"/>
              </a:rPr>
              <a:t>人工知能）</a:t>
            </a:r>
            <a:r>
              <a:rPr dirty="0" sz="1100" spc="-20">
                <a:latin typeface="MS Mincho"/>
                <a:cs typeface="MS Mincho"/>
              </a:rPr>
              <a:t>が予測します。候補病名の集計はサーバーが自動で行います。</a:t>
            </a:r>
            <a:endParaRPr sz="1100">
              <a:latin typeface="MS Mincho"/>
              <a:cs typeface="MS Mincho"/>
            </a:endParaRPr>
          </a:p>
        </p:txBody>
      </p:sp>
      <p:sp>
        <p:nvSpPr>
          <p:cNvPr id="12" name="object 12" descr=""/>
          <p:cNvSpPr/>
          <p:nvPr/>
        </p:nvSpPr>
        <p:spPr>
          <a:xfrm>
            <a:off x="4467605" y="6281165"/>
            <a:ext cx="251460" cy="251460"/>
          </a:xfrm>
          <a:custGeom>
            <a:avLst/>
            <a:gdLst/>
            <a:ahLst/>
            <a:cxnLst/>
            <a:rect l="l" t="t" r="r" b="b"/>
            <a:pathLst>
              <a:path w="251460" h="251459">
                <a:moveTo>
                  <a:pt x="0" y="125729"/>
                </a:moveTo>
                <a:lnTo>
                  <a:pt x="9876" y="76777"/>
                </a:lnTo>
                <a:lnTo>
                  <a:pt x="36814" y="36814"/>
                </a:lnTo>
                <a:lnTo>
                  <a:pt x="76777" y="9876"/>
                </a:lnTo>
                <a:lnTo>
                  <a:pt x="125730" y="0"/>
                </a:lnTo>
                <a:lnTo>
                  <a:pt x="174682" y="9876"/>
                </a:lnTo>
                <a:lnTo>
                  <a:pt x="214645" y="36814"/>
                </a:lnTo>
                <a:lnTo>
                  <a:pt x="241583" y="76777"/>
                </a:lnTo>
                <a:lnTo>
                  <a:pt x="251460" y="125729"/>
                </a:lnTo>
                <a:lnTo>
                  <a:pt x="241583" y="174682"/>
                </a:lnTo>
                <a:lnTo>
                  <a:pt x="214645" y="214645"/>
                </a:lnTo>
                <a:lnTo>
                  <a:pt x="174682" y="241583"/>
                </a:lnTo>
                <a:lnTo>
                  <a:pt x="125730" y="251459"/>
                </a:lnTo>
                <a:lnTo>
                  <a:pt x="76777" y="241583"/>
                </a:lnTo>
                <a:lnTo>
                  <a:pt x="36814" y="214645"/>
                </a:lnTo>
                <a:lnTo>
                  <a:pt x="9876" y="174682"/>
                </a:lnTo>
                <a:lnTo>
                  <a:pt x="0" y="125729"/>
                </a:lnTo>
                <a:close/>
              </a:path>
            </a:pathLst>
          </a:custGeom>
          <a:ln w="19050">
            <a:solidFill>
              <a:srgbClr val="FF0000"/>
            </a:solidFill>
          </a:ln>
        </p:spPr>
        <p:txBody>
          <a:bodyPr wrap="square" lIns="0" tIns="0" rIns="0" bIns="0" rtlCol="0"/>
          <a:lstStyle/>
          <a:p/>
        </p:txBody>
      </p:sp>
      <p:sp>
        <p:nvSpPr>
          <p:cNvPr id="13" name="object 13" descr=""/>
          <p:cNvSpPr/>
          <p:nvPr/>
        </p:nvSpPr>
        <p:spPr>
          <a:xfrm>
            <a:off x="4520946" y="5883401"/>
            <a:ext cx="390525" cy="253365"/>
          </a:xfrm>
          <a:custGeom>
            <a:avLst/>
            <a:gdLst/>
            <a:ahLst/>
            <a:cxnLst/>
            <a:rect l="l" t="t" r="r" b="b"/>
            <a:pathLst>
              <a:path w="390525" h="253364">
                <a:moveTo>
                  <a:pt x="0" y="42164"/>
                </a:moveTo>
                <a:lnTo>
                  <a:pt x="3319" y="25771"/>
                </a:lnTo>
                <a:lnTo>
                  <a:pt x="12366" y="12366"/>
                </a:lnTo>
                <a:lnTo>
                  <a:pt x="25771" y="3319"/>
                </a:lnTo>
                <a:lnTo>
                  <a:pt x="42163" y="0"/>
                </a:lnTo>
                <a:lnTo>
                  <a:pt x="347979" y="0"/>
                </a:lnTo>
                <a:lnTo>
                  <a:pt x="364372" y="3319"/>
                </a:lnTo>
                <a:lnTo>
                  <a:pt x="377777" y="12366"/>
                </a:lnTo>
                <a:lnTo>
                  <a:pt x="386824" y="25771"/>
                </a:lnTo>
                <a:lnTo>
                  <a:pt x="390143" y="42164"/>
                </a:lnTo>
                <a:lnTo>
                  <a:pt x="390143" y="210820"/>
                </a:lnTo>
                <a:lnTo>
                  <a:pt x="386824" y="227212"/>
                </a:lnTo>
                <a:lnTo>
                  <a:pt x="377777" y="240617"/>
                </a:lnTo>
                <a:lnTo>
                  <a:pt x="364372" y="249664"/>
                </a:lnTo>
                <a:lnTo>
                  <a:pt x="347979" y="252984"/>
                </a:lnTo>
                <a:lnTo>
                  <a:pt x="42163" y="252984"/>
                </a:lnTo>
                <a:lnTo>
                  <a:pt x="25771" y="249664"/>
                </a:lnTo>
                <a:lnTo>
                  <a:pt x="12366" y="240617"/>
                </a:lnTo>
                <a:lnTo>
                  <a:pt x="3319" y="227212"/>
                </a:lnTo>
                <a:lnTo>
                  <a:pt x="0" y="210820"/>
                </a:lnTo>
                <a:lnTo>
                  <a:pt x="0" y="42164"/>
                </a:lnTo>
                <a:close/>
              </a:path>
            </a:pathLst>
          </a:custGeom>
          <a:ln w="19050">
            <a:solidFill>
              <a:srgbClr val="FF0000"/>
            </a:solidFill>
          </a:ln>
        </p:spPr>
        <p:txBody>
          <a:bodyPr wrap="square" lIns="0" tIns="0" rIns="0" bIns="0" rtlCol="0"/>
          <a:lstStyle/>
          <a:p/>
        </p:txBody>
      </p:sp>
      <p:sp>
        <p:nvSpPr>
          <p:cNvPr id="14" name="object 14" descr=""/>
          <p:cNvSpPr txBox="1"/>
          <p:nvPr/>
        </p:nvSpPr>
        <p:spPr>
          <a:xfrm>
            <a:off x="4029455" y="6219443"/>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①</a:t>
            </a:r>
            <a:endParaRPr sz="1800">
              <a:latin typeface="MS Mincho"/>
              <a:cs typeface="MS Mincho"/>
            </a:endParaRPr>
          </a:p>
        </p:txBody>
      </p:sp>
      <p:pic>
        <p:nvPicPr>
          <p:cNvPr id="15" name="object 15" descr=""/>
          <p:cNvPicPr/>
          <p:nvPr/>
        </p:nvPicPr>
        <p:blipFill>
          <a:blip r:embed="rId4" cstate="print"/>
          <a:stretch>
            <a:fillRect/>
          </a:stretch>
        </p:blipFill>
        <p:spPr>
          <a:xfrm>
            <a:off x="1627632" y="5327903"/>
            <a:ext cx="4303776" cy="455675"/>
          </a:xfrm>
          <a:prstGeom prst="rect">
            <a:avLst/>
          </a:prstGeom>
        </p:spPr>
      </p:pic>
      <p:sp>
        <p:nvSpPr>
          <p:cNvPr id="16" name="object 16" descr=""/>
          <p:cNvSpPr txBox="1"/>
          <p:nvPr/>
        </p:nvSpPr>
        <p:spPr>
          <a:xfrm>
            <a:off x="4507991" y="5451347"/>
            <a:ext cx="414655" cy="368935"/>
          </a:xfrm>
          <a:prstGeom prst="rect">
            <a:avLst/>
          </a:prstGeom>
          <a:solidFill>
            <a:srgbClr val="FFFFFF"/>
          </a:solidFill>
        </p:spPr>
        <p:txBody>
          <a:bodyPr wrap="square" lIns="0" tIns="44450" rIns="0" bIns="0" rtlCol="0" vert="horz">
            <a:spAutoFit/>
          </a:bodyPr>
          <a:lstStyle/>
          <a:p>
            <a:pPr marL="91440">
              <a:lnSpc>
                <a:spcPct val="100000"/>
              </a:lnSpc>
              <a:spcBef>
                <a:spcPts val="350"/>
              </a:spcBef>
            </a:pPr>
            <a:r>
              <a:rPr dirty="0" sz="1800" spc="-50">
                <a:solidFill>
                  <a:srgbClr val="FF0000"/>
                </a:solidFill>
                <a:latin typeface="MS Mincho"/>
                <a:cs typeface="MS Mincho"/>
              </a:rPr>
              <a:t>②</a:t>
            </a:r>
            <a:endParaRPr sz="1800">
              <a:latin typeface="MS Mincho"/>
              <a:cs typeface="MS Mincho"/>
            </a:endParaRPr>
          </a:p>
        </p:txBody>
      </p:sp>
      <p:pic>
        <p:nvPicPr>
          <p:cNvPr id="17" name="object 17" descr=""/>
          <p:cNvPicPr/>
          <p:nvPr/>
        </p:nvPicPr>
        <p:blipFill>
          <a:blip r:embed="rId6" cstate="print"/>
          <a:stretch>
            <a:fillRect/>
          </a:stretch>
        </p:blipFill>
        <p:spPr>
          <a:xfrm>
            <a:off x="1674876" y="7644383"/>
            <a:ext cx="68580" cy="876300"/>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5196205" cy="810260"/>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複数の医薬品、検査で病名漏れがある場合には、病名漏れの医薬品、検査をクリックすると候補病名が切り替わります。</a:t>
            </a:r>
            <a:endParaRPr sz="1100">
              <a:latin typeface="MS Mincho"/>
              <a:cs typeface="MS Mincho"/>
            </a:endParaRPr>
          </a:p>
          <a:p>
            <a:pPr>
              <a:lnSpc>
                <a:spcPct val="100000"/>
              </a:lnSpc>
              <a:spcBef>
                <a:spcPts val="114"/>
              </a:spcBef>
            </a:pPr>
            <a:endParaRPr sz="1100">
              <a:latin typeface="MS Mincho"/>
              <a:cs typeface="MS Mincho"/>
            </a:endParaRPr>
          </a:p>
          <a:p>
            <a:pPr marL="12700">
              <a:lnSpc>
                <a:spcPct val="100000"/>
              </a:lnSpc>
              <a:tabLst>
                <a:tab pos="292735" algn="l"/>
              </a:tabLst>
            </a:pPr>
            <a:r>
              <a:rPr dirty="0" sz="1100" spc="-50">
                <a:solidFill>
                  <a:srgbClr val="FF0000"/>
                </a:solidFill>
                <a:latin typeface="MS Mincho"/>
                <a:cs typeface="MS Mincho"/>
              </a:rPr>
              <a:t>①</a:t>
            </a:r>
            <a:r>
              <a:rPr dirty="0" sz="1100">
                <a:solidFill>
                  <a:srgbClr val="FF0000"/>
                </a:solidFill>
                <a:latin typeface="MS Mincho"/>
                <a:cs typeface="MS Mincho"/>
              </a:rPr>
              <a:t>	</a:t>
            </a:r>
            <a:r>
              <a:rPr dirty="0" sz="1100" spc="-10">
                <a:latin typeface="MS Mincho"/>
                <a:cs typeface="MS Mincho"/>
              </a:rPr>
              <a:t>ＨｂＡ１ｃ</a:t>
            </a:r>
            <a:r>
              <a:rPr dirty="0" sz="1100" spc="-20">
                <a:latin typeface="MS Mincho"/>
                <a:cs typeface="MS Mincho"/>
              </a:rPr>
              <a:t>の候補病名の中から「糖尿病」にチェックを入れます。</a:t>
            </a:r>
            <a:endParaRPr sz="1100">
              <a:latin typeface="MS Mincho"/>
              <a:cs typeface="MS Mincho"/>
            </a:endParaRPr>
          </a:p>
        </p:txBody>
      </p:sp>
      <p:sp>
        <p:nvSpPr>
          <p:cNvPr id="3" name="object 3" descr=""/>
          <p:cNvSpPr txBox="1"/>
          <p:nvPr/>
        </p:nvSpPr>
        <p:spPr>
          <a:xfrm>
            <a:off x="1158951" y="4272533"/>
            <a:ext cx="4928870" cy="482600"/>
          </a:xfrm>
          <a:prstGeom prst="rect">
            <a:avLst/>
          </a:prstGeom>
        </p:spPr>
        <p:txBody>
          <a:bodyPr wrap="square" lIns="0" tIns="58419" rIns="0" bIns="0" rtlCol="0" vert="horz">
            <a:spAutoFit/>
          </a:bodyPr>
          <a:lstStyle/>
          <a:p>
            <a:pPr marL="12700">
              <a:lnSpc>
                <a:spcPct val="100000"/>
              </a:lnSpc>
              <a:spcBef>
                <a:spcPts val="459"/>
              </a:spcBef>
              <a:tabLst>
                <a:tab pos="30480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10">
                <a:latin typeface="MS Mincho"/>
                <a:cs typeface="MS Mincho"/>
              </a:rPr>
              <a:t>ＨＢｓ</a:t>
            </a:r>
            <a:r>
              <a:rPr dirty="0" sz="1100" spc="-15">
                <a:latin typeface="MS Mincho"/>
                <a:cs typeface="MS Mincho"/>
              </a:rPr>
              <a:t>抗原をクリックすると、ＨＢ</a:t>
            </a:r>
            <a:r>
              <a:rPr dirty="0" sz="1100" spc="-10">
                <a:latin typeface="MS Mincho"/>
                <a:cs typeface="MS Mincho"/>
              </a:rPr>
              <a:t>ｓ</a:t>
            </a:r>
            <a:r>
              <a:rPr dirty="0" sz="1100" spc="-20">
                <a:latin typeface="MS Mincho"/>
                <a:cs typeface="MS Mincho"/>
              </a:rPr>
              <a:t>抗原の候補病名に切り替わります。</a:t>
            </a:r>
            <a:endParaRPr sz="1100">
              <a:latin typeface="MS Mincho"/>
              <a:cs typeface="MS Mincho"/>
            </a:endParaRPr>
          </a:p>
          <a:p>
            <a:pPr marL="12700">
              <a:lnSpc>
                <a:spcPct val="100000"/>
              </a:lnSpc>
              <a:spcBef>
                <a:spcPts val="360"/>
              </a:spcBef>
            </a:pPr>
            <a:r>
              <a:rPr dirty="0" sz="1200">
                <a:solidFill>
                  <a:srgbClr val="FF0000"/>
                </a:solidFill>
                <a:latin typeface="MS Mincho"/>
                <a:cs typeface="MS Mincho"/>
              </a:rPr>
              <a:t>③</a:t>
            </a:r>
            <a:r>
              <a:rPr dirty="0" sz="1100" spc="-20">
                <a:latin typeface="MS Mincho"/>
                <a:cs typeface="MS Mincho"/>
              </a:rPr>
              <a:t>「Ｂ型肝炎の疑い」にチェックを入れます。</a:t>
            </a:r>
            <a:endParaRPr sz="1100">
              <a:latin typeface="MS Mincho"/>
              <a:cs typeface="MS Mincho"/>
            </a:endParaRPr>
          </a:p>
        </p:txBody>
      </p:sp>
      <p:sp>
        <p:nvSpPr>
          <p:cNvPr id="4" name="object 4" descr=""/>
          <p:cNvSpPr txBox="1"/>
          <p:nvPr/>
        </p:nvSpPr>
        <p:spPr>
          <a:xfrm>
            <a:off x="1158951" y="6862998"/>
            <a:ext cx="4688205" cy="483870"/>
          </a:xfrm>
          <a:prstGeom prst="rect">
            <a:avLst/>
          </a:prstGeom>
        </p:spPr>
        <p:txBody>
          <a:bodyPr wrap="square" lIns="0" tIns="59054" rIns="0" bIns="0" rtlCol="0" vert="horz">
            <a:spAutoFit/>
          </a:bodyPr>
          <a:lstStyle/>
          <a:p>
            <a:pPr marL="12700">
              <a:lnSpc>
                <a:spcPct val="100000"/>
              </a:lnSpc>
              <a:spcBef>
                <a:spcPts val="464"/>
              </a:spcBef>
              <a:tabLst>
                <a:tab pos="316865" algn="l"/>
              </a:tabLst>
            </a:pPr>
            <a:r>
              <a:rPr dirty="0" sz="1200" spc="-50">
                <a:solidFill>
                  <a:srgbClr val="FF0000"/>
                </a:solidFill>
                <a:latin typeface="MS Mincho"/>
                <a:cs typeface="MS Mincho"/>
              </a:rPr>
              <a:t>④</a:t>
            </a:r>
            <a:r>
              <a:rPr dirty="0" sz="1200">
                <a:solidFill>
                  <a:srgbClr val="FF0000"/>
                </a:solidFill>
                <a:latin typeface="MS Mincho"/>
                <a:cs typeface="MS Mincho"/>
              </a:rPr>
              <a:t>	</a:t>
            </a:r>
            <a:r>
              <a:rPr dirty="0" sz="1100" spc="-15">
                <a:latin typeface="MS Mincho"/>
                <a:cs typeface="MS Mincho"/>
              </a:rPr>
              <a:t>ＨＣＶ抗体定性・定量をクリックし、</a:t>
            </a:r>
            <a:endParaRPr sz="1100">
              <a:latin typeface="MS Mincho"/>
              <a:cs typeface="MS Mincho"/>
            </a:endParaRPr>
          </a:p>
          <a:p>
            <a:pPr marL="12700">
              <a:lnSpc>
                <a:spcPct val="100000"/>
              </a:lnSpc>
              <a:spcBef>
                <a:spcPts val="360"/>
              </a:spcBef>
              <a:tabLst>
                <a:tab pos="2834005" algn="l"/>
                <a:tab pos="3136900" algn="l"/>
              </a:tabLst>
            </a:pPr>
            <a:r>
              <a:rPr dirty="0" sz="1200">
                <a:solidFill>
                  <a:srgbClr val="FF0000"/>
                </a:solidFill>
                <a:latin typeface="MS Mincho"/>
                <a:cs typeface="MS Mincho"/>
              </a:rPr>
              <a:t>⑤</a:t>
            </a:r>
            <a:r>
              <a:rPr dirty="0" sz="1100">
                <a:latin typeface="MS Mincho"/>
                <a:cs typeface="MS Mincho"/>
              </a:rPr>
              <a:t>「Ｃ型</a:t>
            </a:r>
            <a:r>
              <a:rPr dirty="0" sz="1100" spc="-15">
                <a:latin typeface="MS Mincho"/>
                <a:cs typeface="MS Mincho"/>
              </a:rPr>
              <a:t>肝</a:t>
            </a:r>
            <a:r>
              <a:rPr dirty="0" sz="1100">
                <a:latin typeface="MS Mincho"/>
                <a:cs typeface="MS Mincho"/>
              </a:rPr>
              <a:t>炎の</a:t>
            </a:r>
            <a:r>
              <a:rPr dirty="0" sz="1100" spc="-15">
                <a:latin typeface="MS Mincho"/>
                <a:cs typeface="MS Mincho"/>
              </a:rPr>
              <a:t>疑</a:t>
            </a:r>
            <a:r>
              <a:rPr dirty="0" sz="1100">
                <a:latin typeface="MS Mincho"/>
                <a:cs typeface="MS Mincho"/>
              </a:rPr>
              <a:t>い」</a:t>
            </a:r>
            <a:r>
              <a:rPr dirty="0" sz="1100" spc="-15">
                <a:latin typeface="MS Mincho"/>
                <a:cs typeface="MS Mincho"/>
              </a:rPr>
              <a:t>に</a:t>
            </a:r>
            <a:r>
              <a:rPr dirty="0" sz="1100">
                <a:latin typeface="MS Mincho"/>
                <a:cs typeface="MS Mincho"/>
              </a:rPr>
              <a:t>チェッ</a:t>
            </a:r>
            <a:r>
              <a:rPr dirty="0" sz="1100" spc="-15">
                <a:latin typeface="MS Mincho"/>
                <a:cs typeface="MS Mincho"/>
              </a:rPr>
              <a:t>ク</a:t>
            </a:r>
            <a:r>
              <a:rPr dirty="0" sz="1100">
                <a:latin typeface="MS Mincho"/>
                <a:cs typeface="MS Mincho"/>
              </a:rPr>
              <a:t>を入</a:t>
            </a:r>
            <a:r>
              <a:rPr dirty="0" sz="1100" spc="-15">
                <a:latin typeface="MS Mincho"/>
                <a:cs typeface="MS Mincho"/>
              </a:rPr>
              <a:t>れ</a:t>
            </a:r>
            <a:r>
              <a:rPr dirty="0" sz="1100" spc="-50">
                <a:latin typeface="MS Mincho"/>
                <a:cs typeface="MS Mincho"/>
              </a:rPr>
              <a:t>、</a:t>
            </a:r>
            <a:r>
              <a:rPr dirty="0" sz="1100">
                <a:latin typeface="MS Mincho"/>
                <a:cs typeface="MS Mincho"/>
              </a:rPr>
              <a:t>	</a:t>
            </a:r>
            <a:r>
              <a:rPr dirty="0" sz="1200" spc="-50">
                <a:solidFill>
                  <a:srgbClr val="FF0000"/>
                </a:solidFill>
                <a:latin typeface="MS Mincho"/>
                <a:cs typeface="MS Mincho"/>
              </a:rPr>
              <a:t>⑥</a:t>
            </a:r>
            <a:r>
              <a:rPr dirty="0" sz="1200">
                <a:solidFill>
                  <a:srgbClr val="FF0000"/>
                </a:solidFill>
                <a:latin typeface="MS Mincho"/>
                <a:cs typeface="MS Mincho"/>
              </a:rPr>
              <a:t>	</a:t>
            </a:r>
            <a:r>
              <a:rPr dirty="0" sz="1100">
                <a:latin typeface="MS Mincho"/>
                <a:cs typeface="MS Mincho"/>
              </a:rPr>
              <a:t>次の患</a:t>
            </a:r>
            <a:r>
              <a:rPr dirty="0" sz="1100" spc="-15">
                <a:latin typeface="MS Mincho"/>
                <a:cs typeface="MS Mincho"/>
              </a:rPr>
              <a:t>者</a:t>
            </a:r>
            <a:r>
              <a:rPr dirty="0" sz="1100">
                <a:latin typeface="MS Mincho"/>
                <a:cs typeface="MS Mincho"/>
              </a:rPr>
              <a:t>に移</a:t>
            </a:r>
            <a:r>
              <a:rPr dirty="0" sz="1100" spc="-15">
                <a:latin typeface="MS Mincho"/>
                <a:cs typeface="MS Mincho"/>
              </a:rPr>
              <a:t>動</a:t>
            </a:r>
            <a:r>
              <a:rPr dirty="0" sz="1100">
                <a:latin typeface="MS Mincho"/>
                <a:cs typeface="MS Mincho"/>
              </a:rPr>
              <a:t>しま</a:t>
            </a:r>
            <a:r>
              <a:rPr dirty="0" sz="1100" spc="-15">
                <a:latin typeface="MS Mincho"/>
                <a:cs typeface="MS Mincho"/>
              </a:rPr>
              <a:t>す</a:t>
            </a:r>
            <a:r>
              <a:rPr dirty="0" sz="1100" spc="-50">
                <a:latin typeface="MS Mincho"/>
                <a:cs typeface="MS Mincho"/>
              </a:rPr>
              <a:t>。</a:t>
            </a:r>
            <a:endParaRPr sz="1100">
              <a:latin typeface="MS Mincho"/>
              <a:cs typeface="MS Mincho"/>
            </a:endParaRPr>
          </a:p>
        </p:txBody>
      </p:sp>
      <p:pic>
        <p:nvPicPr>
          <p:cNvPr id="5" name="object 5" descr=""/>
          <p:cNvPicPr/>
          <p:nvPr/>
        </p:nvPicPr>
        <p:blipFill>
          <a:blip r:embed="rId2" cstate="print"/>
          <a:stretch>
            <a:fillRect/>
          </a:stretch>
        </p:blipFill>
        <p:spPr>
          <a:xfrm>
            <a:off x="1620011" y="2026919"/>
            <a:ext cx="4320540" cy="2165604"/>
          </a:xfrm>
          <a:prstGeom prst="rect">
            <a:avLst/>
          </a:prstGeom>
        </p:spPr>
      </p:pic>
      <p:grpSp>
        <p:nvGrpSpPr>
          <p:cNvPr id="6" name="object 6" descr=""/>
          <p:cNvGrpSpPr/>
          <p:nvPr/>
        </p:nvGrpSpPr>
        <p:grpSpPr>
          <a:xfrm>
            <a:off x="1620011" y="4930139"/>
            <a:ext cx="4320540" cy="1628139"/>
            <a:chOff x="1620011" y="4930139"/>
            <a:chExt cx="4320540" cy="1628139"/>
          </a:xfrm>
        </p:grpSpPr>
        <p:pic>
          <p:nvPicPr>
            <p:cNvPr id="7" name="object 7" descr=""/>
            <p:cNvPicPr/>
            <p:nvPr/>
          </p:nvPicPr>
          <p:blipFill>
            <a:blip r:embed="rId3" cstate="print"/>
            <a:stretch>
              <a:fillRect/>
            </a:stretch>
          </p:blipFill>
          <p:spPr>
            <a:xfrm>
              <a:off x="1620011" y="4930139"/>
              <a:ext cx="4320540" cy="1627632"/>
            </a:xfrm>
            <a:prstGeom prst="rect">
              <a:avLst/>
            </a:prstGeom>
          </p:spPr>
        </p:pic>
        <p:sp>
          <p:nvSpPr>
            <p:cNvPr id="8" name="object 8" descr=""/>
            <p:cNvSpPr/>
            <p:nvPr/>
          </p:nvSpPr>
          <p:spPr>
            <a:xfrm>
              <a:off x="2650236" y="5862827"/>
              <a:ext cx="416559" cy="368935"/>
            </a:xfrm>
            <a:custGeom>
              <a:avLst/>
              <a:gdLst/>
              <a:ahLst/>
              <a:cxnLst/>
              <a:rect l="l" t="t" r="r" b="b"/>
              <a:pathLst>
                <a:path w="416560" h="368935">
                  <a:moveTo>
                    <a:pt x="416051" y="0"/>
                  </a:moveTo>
                  <a:lnTo>
                    <a:pt x="0" y="0"/>
                  </a:lnTo>
                  <a:lnTo>
                    <a:pt x="0" y="368808"/>
                  </a:lnTo>
                  <a:lnTo>
                    <a:pt x="416051" y="368808"/>
                  </a:lnTo>
                  <a:lnTo>
                    <a:pt x="416051" y="0"/>
                  </a:lnTo>
                  <a:close/>
                </a:path>
              </a:pathLst>
            </a:custGeom>
            <a:solidFill>
              <a:srgbClr val="FFFFFF"/>
            </a:solidFill>
          </p:spPr>
          <p:txBody>
            <a:bodyPr wrap="square" lIns="0" tIns="0" rIns="0" bIns="0" rtlCol="0"/>
            <a:lstStyle/>
            <a:p/>
          </p:txBody>
        </p:sp>
      </p:grpSp>
      <p:pic>
        <p:nvPicPr>
          <p:cNvPr id="9" name="object 9" descr=""/>
          <p:cNvPicPr/>
          <p:nvPr/>
        </p:nvPicPr>
        <p:blipFill>
          <a:blip r:embed="rId4" cstate="print"/>
          <a:stretch>
            <a:fillRect/>
          </a:stretch>
        </p:blipFill>
        <p:spPr>
          <a:xfrm>
            <a:off x="1620011" y="7446264"/>
            <a:ext cx="4320540" cy="2165604"/>
          </a:xfrm>
          <a:prstGeom prst="rect">
            <a:avLst/>
          </a:prstGeom>
        </p:spPr>
      </p:pic>
      <p:sp>
        <p:nvSpPr>
          <p:cNvPr id="10" name="object 10" descr=""/>
          <p:cNvSpPr txBox="1"/>
          <p:nvPr/>
        </p:nvSpPr>
        <p:spPr>
          <a:xfrm>
            <a:off x="3959352" y="2833115"/>
            <a:ext cx="416559" cy="368935"/>
          </a:xfrm>
          <a:prstGeom prst="rect">
            <a:avLst/>
          </a:prstGeom>
          <a:solidFill>
            <a:srgbClr val="FFFFFF"/>
          </a:solidFill>
        </p:spPr>
        <p:txBody>
          <a:bodyPr wrap="square" lIns="0" tIns="44450" rIns="0" bIns="0" rtlCol="0" vert="horz">
            <a:spAutoFit/>
          </a:bodyPr>
          <a:lstStyle/>
          <a:p>
            <a:pPr marL="92710">
              <a:lnSpc>
                <a:spcPct val="100000"/>
              </a:lnSpc>
              <a:spcBef>
                <a:spcPts val="350"/>
              </a:spcBef>
            </a:pPr>
            <a:r>
              <a:rPr dirty="0" sz="1800" spc="-50">
                <a:solidFill>
                  <a:srgbClr val="FF0000"/>
                </a:solidFill>
                <a:latin typeface="MS Mincho"/>
                <a:cs typeface="MS Mincho"/>
              </a:rPr>
              <a:t>①</a:t>
            </a:r>
            <a:endParaRPr sz="1800">
              <a:latin typeface="MS Mincho"/>
              <a:cs typeface="MS Mincho"/>
            </a:endParaRPr>
          </a:p>
        </p:txBody>
      </p:sp>
      <p:sp>
        <p:nvSpPr>
          <p:cNvPr id="11" name="object 11" descr=""/>
          <p:cNvSpPr txBox="1"/>
          <p:nvPr/>
        </p:nvSpPr>
        <p:spPr>
          <a:xfrm>
            <a:off x="2650235" y="5862827"/>
            <a:ext cx="416559" cy="368935"/>
          </a:xfrm>
          <a:prstGeom prst="rect">
            <a:avLst/>
          </a:prstGeom>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②</a:t>
            </a:r>
            <a:endParaRPr sz="1800">
              <a:latin typeface="MS Mincho"/>
              <a:cs typeface="MS Mincho"/>
            </a:endParaRPr>
          </a:p>
        </p:txBody>
      </p:sp>
      <p:sp>
        <p:nvSpPr>
          <p:cNvPr id="12" name="object 12" descr=""/>
          <p:cNvSpPr txBox="1"/>
          <p:nvPr/>
        </p:nvSpPr>
        <p:spPr>
          <a:xfrm>
            <a:off x="2620517" y="9338564"/>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④</a:t>
            </a:r>
            <a:endParaRPr sz="1800">
              <a:latin typeface="MS Mincho"/>
              <a:cs typeface="MS Mincho"/>
            </a:endParaRPr>
          </a:p>
        </p:txBody>
      </p:sp>
      <p:sp>
        <p:nvSpPr>
          <p:cNvPr id="13" name="object 13" descr=""/>
          <p:cNvSpPr txBox="1"/>
          <p:nvPr/>
        </p:nvSpPr>
        <p:spPr>
          <a:xfrm>
            <a:off x="3870959" y="5701283"/>
            <a:ext cx="414655" cy="368935"/>
          </a:xfrm>
          <a:prstGeom prst="rect">
            <a:avLst/>
          </a:prstGeom>
          <a:solidFill>
            <a:srgbClr val="FFFFFF"/>
          </a:solidFill>
        </p:spPr>
        <p:txBody>
          <a:bodyPr wrap="square" lIns="0" tIns="43815" rIns="0" bIns="0" rtlCol="0" vert="horz">
            <a:spAutoFit/>
          </a:bodyPr>
          <a:lstStyle/>
          <a:p>
            <a:pPr marL="90805">
              <a:lnSpc>
                <a:spcPct val="100000"/>
              </a:lnSpc>
              <a:spcBef>
                <a:spcPts val="345"/>
              </a:spcBef>
            </a:pPr>
            <a:r>
              <a:rPr dirty="0" sz="1800" spc="-50">
                <a:solidFill>
                  <a:srgbClr val="FF0000"/>
                </a:solidFill>
                <a:latin typeface="MS Mincho"/>
                <a:cs typeface="MS Mincho"/>
              </a:rPr>
              <a:t>③</a:t>
            </a:r>
            <a:endParaRPr sz="1800">
              <a:latin typeface="MS Mincho"/>
              <a:cs typeface="MS Mincho"/>
            </a:endParaRPr>
          </a:p>
        </p:txBody>
      </p:sp>
      <p:sp>
        <p:nvSpPr>
          <p:cNvPr id="14" name="object 14" descr=""/>
          <p:cNvSpPr/>
          <p:nvPr/>
        </p:nvSpPr>
        <p:spPr>
          <a:xfrm>
            <a:off x="3870959" y="8232647"/>
            <a:ext cx="414655" cy="368935"/>
          </a:xfrm>
          <a:custGeom>
            <a:avLst/>
            <a:gdLst/>
            <a:ahLst/>
            <a:cxnLst/>
            <a:rect l="l" t="t" r="r" b="b"/>
            <a:pathLst>
              <a:path w="414654" h="368934">
                <a:moveTo>
                  <a:pt x="414527" y="0"/>
                </a:moveTo>
                <a:lnTo>
                  <a:pt x="0" y="0"/>
                </a:lnTo>
                <a:lnTo>
                  <a:pt x="0" y="368807"/>
                </a:lnTo>
                <a:lnTo>
                  <a:pt x="414527" y="368807"/>
                </a:lnTo>
                <a:lnTo>
                  <a:pt x="414527" y="0"/>
                </a:lnTo>
                <a:close/>
              </a:path>
            </a:pathLst>
          </a:custGeom>
          <a:solidFill>
            <a:srgbClr val="FFFFFF"/>
          </a:solidFill>
        </p:spPr>
        <p:txBody>
          <a:bodyPr wrap="square" lIns="0" tIns="0" rIns="0" bIns="0" rtlCol="0"/>
          <a:lstStyle/>
          <a:p/>
        </p:txBody>
      </p:sp>
      <p:sp>
        <p:nvSpPr>
          <p:cNvPr id="15" name="object 15" descr=""/>
          <p:cNvSpPr txBox="1"/>
          <p:nvPr/>
        </p:nvSpPr>
        <p:spPr>
          <a:xfrm>
            <a:off x="3949700" y="8265413"/>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⑤</a:t>
            </a:r>
            <a:endParaRPr sz="1800">
              <a:latin typeface="MS Mincho"/>
              <a:cs typeface="MS Mincho"/>
            </a:endParaRPr>
          </a:p>
        </p:txBody>
      </p:sp>
      <p:grpSp>
        <p:nvGrpSpPr>
          <p:cNvPr id="16" name="object 16" descr=""/>
          <p:cNvGrpSpPr/>
          <p:nvPr/>
        </p:nvGrpSpPr>
        <p:grpSpPr>
          <a:xfrm>
            <a:off x="1624583" y="2036063"/>
            <a:ext cx="4304030" cy="1020444"/>
            <a:chOff x="1624583" y="2036063"/>
            <a:chExt cx="4304030" cy="1020444"/>
          </a:xfrm>
        </p:grpSpPr>
        <p:pic>
          <p:nvPicPr>
            <p:cNvPr id="17" name="object 17" descr=""/>
            <p:cNvPicPr/>
            <p:nvPr/>
          </p:nvPicPr>
          <p:blipFill>
            <a:blip r:embed="rId5" cstate="print"/>
            <a:stretch>
              <a:fillRect/>
            </a:stretch>
          </p:blipFill>
          <p:spPr>
            <a:xfrm>
              <a:off x="4376166" y="2980181"/>
              <a:ext cx="251968" cy="76200"/>
            </a:xfrm>
            <a:prstGeom prst="rect">
              <a:avLst/>
            </a:prstGeom>
          </p:spPr>
        </p:pic>
        <p:pic>
          <p:nvPicPr>
            <p:cNvPr id="18" name="object 18" descr=""/>
            <p:cNvPicPr/>
            <p:nvPr/>
          </p:nvPicPr>
          <p:blipFill>
            <a:blip r:embed="rId6" cstate="print"/>
            <a:stretch>
              <a:fillRect/>
            </a:stretch>
          </p:blipFill>
          <p:spPr>
            <a:xfrm>
              <a:off x="1624583" y="2036063"/>
              <a:ext cx="4303776" cy="454151"/>
            </a:xfrm>
            <a:prstGeom prst="rect">
              <a:avLst/>
            </a:prstGeom>
          </p:spPr>
        </p:pic>
      </p:grpSp>
      <p:grpSp>
        <p:nvGrpSpPr>
          <p:cNvPr id="19" name="object 19" descr=""/>
          <p:cNvGrpSpPr/>
          <p:nvPr/>
        </p:nvGrpSpPr>
        <p:grpSpPr>
          <a:xfrm>
            <a:off x="1630679" y="4948427"/>
            <a:ext cx="4304030" cy="1160780"/>
            <a:chOff x="1630679" y="4948427"/>
            <a:chExt cx="4304030" cy="1160780"/>
          </a:xfrm>
        </p:grpSpPr>
        <p:pic>
          <p:nvPicPr>
            <p:cNvPr id="20" name="object 20" descr=""/>
            <p:cNvPicPr/>
            <p:nvPr/>
          </p:nvPicPr>
          <p:blipFill>
            <a:blip r:embed="rId5" cstate="print"/>
            <a:stretch>
              <a:fillRect/>
            </a:stretch>
          </p:blipFill>
          <p:spPr>
            <a:xfrm>
              <a:off x="2957321" y="6032753"/>
              <a:ext cx="251967" cy="76200"/>
            </a:xfrm>
            <a:prstGeom prst="rect">
              <a:avLst/>
            </a:prstGeom>
          </p:spPr>
        </p:pic>
        <p:pic>
          <p:nvPicPr>
            <p:cNvPr id="21" name="object 21" descr=""/>
            <p:cNvPicPr/>
            <p:nvPr/>
          </p:nvPicPr>
          <p:blipFill>
            <a:blip r:embed="rId5" cstate="print"/>
            <a:stretch>
              <a:fillRect/>
            </a:stretch>
          </p:blipFill>
          <p:spPr>
            <a:xfrm>
              <a:off x="4286250" y="5848349"/>
              <a:ext cx="251967" cy="76200"/>
            </a:xfrm>
            <a:prstGeom prst="rect">
              <a:avLst/>
            </a:prstGeom>
          </p:spPr>
        </p:pic>
        <p:pic>
          <p:nvPicPr>
            <p:cNvPr id="22" name="object 22" descr=""/>
            <p:cNvPicPr/>
            <p:nvPr/>
          </p:nvPicPr>
          <p:blipFill>
            <a:blip r:embed="rId6" cstate="print"/>
            <a:stretch>
              <a:fillRect/>
            </a:stretch>
          </p:blipFill>
          <p:spPr>
            <a:xfrm>
              <a:off x="1630679" y="4948427"/>
              <a:ext cx="4303776" cy="454151"/>
            </a:xfrm>
            <a:prstGeom prst="rect">
              <a:avLst/>
            </a:prstGeom>
          </p:spPr>
        </p:pic>
      </p:grpSp>
      <p:grpSp>
        <p:nvGrpSpPr>
          <p:cNvPr id="23" name="object 23" descr=""/>
          <p:cNvGrpSpPr/>
          <p:nvPr/>
        </p:nvGrpSpPr>
        <p:grpSpPr>
          <a:xfrm>
            <a:off x="1624583" y="7450835"/>
            <a:ext cx="4304030" cy="2078355"/>
            <a:chOff x="1624583" y="7450835"/>
            <a:chExt cx="4304030" cy="2078355"/>
          </a:xfrm>
        </p:grpSpPr>
        <p:pic>
          <p:nvPicPr>
            <p:cNvPr id="24" name="object 24" descr=""/>
            <p:cNvPicPr/>
            <p:nvPr/>
          </p:nvPicPr>
          <p:blipFill>
            <a:blip r:embed="rId5" cstate="print"/>
            <a:stretch>
              <a:fillRect/>
            </a:stretch>
          </p:blipFill>
          <p:spPr>
            <a:xfrm>
              <a:off x="2942081" y="9452609"/>
              <a:ext cx="251968" cy="76200"/>
            </a:xfrm>
            <a:prstGeom prst="rect">
              <a:avLst/>
            </a:prstGeom>
          </p:spPr>
        </p:pic>
        <p:pic>
          <p:nvPicPr>
            <p:cNvPr id="25" name="object 25" descr=""/>
            <p:cNvPicPr/>
            <p:nvPr/>
          </p:nvPicPr>
          <p:blipFill>
            <a:blip r:embed="rId5" cstate="print"/>
            <a:stretch>
              <a:fillRect/>
            </a:stretch>
          </p:blipFill>
          <p:spPr>
            <a:xfrm>
              <a:off x="4249673" y="8379713"/>
              <a:ext cx="251967" cy="76200"/>
            </a:xfrm>
            <a:prstGeom prst="rect">
              <a:avLst/>
            </a:prstGeom>
          </p:spPr>
        </p:pic>
        <p:sp>
          <p:nvSpPr>
            <p:cNvPr id="26" name="object 26" descr=""/>
            <p:cNvSpPr/>
            <p:nvPr/>
          </p:nvSpPr>
          <p:spPr>
            <a:xfrm>
              <a:off x="4522469" y="8007857"/>
              <a:ext cx="416559" cy="226060"/>
            </a:xfrm>
            <a:custGeom>
              <a:avLst/>
              <a:gdLst/>
              <a:ahLst/>
              <a:cxnLst/>
              <a:rect l="l" t="t" r="r" b="b"/>
              <a:pathLst>
                <a:path w="416560" h="226059">
                  <a:moveTo>
                    <a:pt x="0" y="37592"/>
                  </a:moveTo>
                  <a:lnTo>
                    <a:pt x="2962" y="22985"/>
                  </a:lnTo>
                  <a:lnTo>
                    <a:pt x="11033" y="11033"/>
                  </a:lnTo>
                  <a:lnTo>
                    <a:pt x="22985" y="2962"/>
                  </a:lnTo>
                  <a:lnTo>
                    <a:pt x="37591" y="0"/>
                  </a:lnTo>
                  <a:lnTo>
                    <a:pt x="378459" y="0"/>
                  </a:lnTo>
                  <a:lnTo>
                    <a:pt x="393066" y="2962"/>
                  </a:lnTo>
                  <a:lnTo>
                    <a:pt x="405018" y="11033"/>
                  </a:lnTo>
                  <a:lnTo>
                    <a:pt x="413089" y="22985"/>
                  </a:lnTo>
                  <a:lnTo>
                    <a:pt x="416051" y="37592"/>
                  </a:lnTo>
                  <a:lnTo>
                    <a:pt x="416051" y="187959"/>
                  </a:lnTo>
                  <a:lnTo>
                    <a:pt x="413089" y="202566"/>
                  </a:lnTo>
                  <a:lnTo>
                    <a:pt x="405018" y="214518"/>
                  </a:lnTo>
                  <a:lnTo>
                    <a:pt x="393066" y="222589"/>
                  </a:lnTo>
                  <a:lnTo>
                    <a:pt x="378459" y="225551"/>
                  </a:lnTo>
                  <a:lnTo>
                    <a:pt x="37591" y="225551"/>
                  </a:lnTo>
                  <a:lnTo>
                    <a:pt x="22985" y="222589"/>
                  </a:lnTo>
                  <a:lnTo>
                    <a:pt x="11033" y="214518"/>
                  </a:lnTo>
                  <a:lnTo>
                    <a:pt x="2962" y="202566"/>
                  </a:lnTo>
                  <a:lnTo>
                    <a:pt x="0" y="187959"/>
                  </a:lnTo>
                  <a:lnTo>
                    <a:pt x="0" y="37592"/>
                  </a:lnTo>
                  <a:close/>
                </a:path>
              </a:pathLst>
            </a:custGeom>
            <a:ln w="19050">
              <a:solidFill>
                <a:srgbClr val="FF0000"/>
              </a:solidFill>
            </a:ln>
          </p:spPr>
          <p:txBody>
            <a:bodyPr wrap="square" lIns="0" tIns="0" rIns="0" bIns="0" rtlCol="0"/>
            <a:lstStyle/>
            <a:p/>
          </p:txBody>
        </p:sp>
        <p:pic>
          <p:nvPicPr>
            <p:cNvPr id="27" name="object 27" descr=""/>
            <p:cNvPicPr/>
            <p:nvPr/>
          </p:nvPicPr>
          <p:blipFill>
            <a:blip r:embed="rId6" cstate="print"/>
            <a:stretch>
              <a:fillRect/>
            </a:stretch>
          </p:blipFill>
          <p:spPr>
            <a:xfrm>
              <a:off x="1624583" y="7450835"/>
              <a:ext cx="4303776" cy="454151"/>
            </a:xfrm>
            <a:prstGeom prst="rect">
              <a:avLst/>
            </a:prstGeom>
          </p:spPr>
        </p:pic>
      </p:grpSp>
      <p:sp>
        <p:nvSpPr>
          <p:cNvPr id="28" name="object 28" descr=""/>
          <p:cNvSpPr txBox="1"/>
          <p:nvPr/>
        </p:nvSpPr>
        <p:spPr>
          <a:xfrm>
            <a:off x="4501896" y="7586471"/>
            <a:ext cx="414655" cy="370840"/>
          </a:xfrm>
          <a:prstGeom prst="rect">
            <a:avLst/>
          </a:prstGeom>
          <a:solidFill>
            <a:srgbClr val="FFFFFF"/>
          </a:solidFill>
        </p:spPr>
        <p:txBody>
          <a:bodyPr wrap="square" lIns="0" tIns="45720" rIns="0" bIns="0" rtlCol="0" vert="horz">
            <a:spAutoFit/>
          </a:bodyPr>
          <a:lstStyle/>
          <a:p>
            <a:pPr marL="91440">
              <a:lnSpc>
                <a:spcPct val="100000"/>
              </a:lnSpc>
              <a:spcBef>
                <a:spcPts val="360"/>
              </a:spcBef>
            </a:pPr>
            <a:r>
              <a:rPr dirty="0" sz="1800" spc="-50">
                <a:solidFill>
                  <a:srgbClr val="FF0000"/>
                </a:solidFill>
                <a:latin typeface="MS Mincho"/>
                <a:cs typeface="MS Mincho"/>
              </a:rPr>
              <a:t>⑥</a:t>
            </a:r>
            <a:endParaRPr sz="1800">
              <a:latin typeface="MS Mincho"/>
              <a:cs typeface="MS Mincho"/>
            </a:endParaRPr>
          </a:p>
        </p:txBody>
      </p:sp>
      <p:sp>
        <p:nvSpPr>
          <p:cNvPr id="29" name="object 2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464807"/>
            <a:ext cx="4320540" cy="3253740"/>
          </a:xfrm>
          <a:prstGeom prst="rect">
            <a:avLst/>
          </a:prstGeom>
        </p:spPr>
      </p:pic>
      <p:grpSp>
        <p:nvGrpSpPr>
          <p:cNvPr id="3" name="object 3" descr=""/>
          <p:cNvGrpSpPr/>
          <p:nvPr/>
        </p:nvGrpSpPr>
        <p:grpSpPr>
          <a:xfrm>
            <a:off x="1620011" y="1729739"/>
            <a:ext cx="4320540" cy="3253740"/>
            <a:chOff x="1620011" y="1729739"/>
            <a:chExt cx="4320540" cy="3253740"/>
          </a:xfrm>
        </p:grpSpPr>
        <p:pic>
          <p:nvPicPr>
            <p:cNvPr id="4" name="object 4" descr=""/>
            <p:cNvPicPr/>
            <p:nvPr/>
          </p:nvPicPr>
          <p:blipFill>
            <a:blip r:embed="rId3" cstate="print"/>
            <a:stretch>
              <a:fillRect/>
            </a:stretch>
          </p:blipFill>
          <p:spPr>
            <a:xfrm>
              <a:off x="1620011" y="1729739"/>
              <a:ext cx="4320540" cy="3253740"/>
            </a:xfrm>
            <a:prstGeom prst="rect">
              <a:avLst/>
            </a:prstGeom>
          </p:spPr>
        </p:pic>
        <p:sp>
          <p:nvSpPr>
            <p:cNvPr id="5" name="object 5" descr=""/>
            <p:cNvSpPr/>
            <p:nvPr/>
          </p:nvSpPr>
          <p:spPr>
            <a:xfrm>
              <a:off x="5218938" y="4383785"/>
              <a:ext cx="422275" cy="256540"/>
            </a:xfrm>
            <a:custGeom>
              <a:avLst/>
              <a:gdLst/>
              <a:ahLst/>
              <a:cxnLst/>
              <a:rect l="l" t="t" r="r" b="b"/>
              <a:pathLst>
                <a:path w="422275" h="256539">
                  <a:moveTo>
                    <a:pt x="0" y="42672"/>
                  </a:moveTo>
                  <a:lnTo>
                    <a:pt x="3345" y="26038"/>
                  </a:lnTo>
                  <a:lnTo>
                    <a:pt x="12477" y="12477"/>
                  </a:lnTo>
                  <a:lnTo>
                    <a:pt x="26038" y="3345"/>
                  </a:lnTo>
                  <a:lnTo>
                    <a:pt x="42672" y="0"/>
                  </a:lnTo>
                  <a:lnTo>
                    <a:pt x="379475" y="0"/>
                  </a:lnTo>
                  <a:lnTo>
                    <a:pt x="396109" y="3345"/>
                  </a:lnTo>
                  <a:lnTo>
                    <a:pt x="409670" y="12477"/>
                  </a:lnTo>
                  <a:lnTo>
                    <a:pt x="418802" y="26038"/>
                  </a:lnTo>
                  <a:lnTo>
                    <a:pt x="422148" y="42672"/>
                  </a:lnTo>
                  <a:lnTo>
                    <a:pt x="422148" y="213360"/>
                  </a:lnTo>
                  <a:lnTo>
                    <a:pt x="418802" y="229993"/>
                  </a:lnTo>
                  <a:lnTo>
                    <a:pt x="409670" y="243554"/>
                  </a:lnTo>
                  <a:lnTo>
                    <a:pt x="396109" y="252686"/>
                  </a:lnTo>
                  <a:lnTo>
                    <a:pt x="379475" y="256032"/>
                  </a:lnTo>
                  <a:lnTo>
                    <a:pt x="42672" y="256032"/>
                  </a:lnTo>
                  <a:lnTo>
                    <a:pt x="26038" y="252686"/>
                  </a:lnTo>
                  <a:lnTo>
                    <a:pt x="12477" y="243554"/>
                  </a:lnTo>
                  <a:lnTo>
                    <a:pt x="3345" y="229993"/>
                  </a:lnTo>
                  <a:lnTo>
                    <a:pt x="0" y="213360"/>
                  </a:lnTo>
                  <a:lnTo>
                    <a:pt x="0" y="42672"/>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373"/>
            <a:ext cx="5131435" cy="482600"/>
          </a:xfrm>
          <a:prstGeom prst="rect">
            <a:avLst/>
          </a:prstGeom>
        </p:spPr>
        <p:txBody>
          <a:bodyPr wrap="square" lIns="0" tIns="12700" rIns="0" bIns="0" rtlCol="0" vert="horz">
            <a:spAutoFit/>
          </a:bodyPr>
          <a:lstStyle/>
          <a:p>
            <a:pPr marL="12700" marR="5080">
              <a:lnSpc>
                <a:spcPct val="125000"/>
              </a:lnSpc>
              <a:spcBef>
                <a:spcPts val="100"/>
              </a:spcBef>
              <a:tabLst>
                <a:tab pos="645795" algn="l"/>
              </a:tabLst>
            </a:pPr>
            <a:r>
              <a:rPr dirty="0" sz="1200">
                <a:latin typeface="MS Mincho"/>
                <a:cs typeface="MS Mincho"/>
              </a:rPr>
              <a:t>該当する病名が候補病名の中にない場合には、</a:t>
            </a:r>
            <a:r>
              <a:rPr dirty="0" sz="1200">
                <a:solidFill>
                  <a:srgbClr val="FF0000"/>
                </a:solidFill>
                <a:latin typeface="MS Mincho"/>
                <a:cs typeface="MS Mincho"/>
              </a:rPr>
              <a:t>①</a:t>
            </a:r>
            <a:r>
              <a:rPr dirty="0" sz="1200" spc="-140">
                <a:solidFill>
                  <a:srgbClr val="FF0000"/>
                </a:solidFill>
                <a:latin typeface="MS Mincho"/>
                <a:cs typeface="MS Mincho"/>
              </a:rPr>
              <a:t> </a:t>
            </a:r>
            <a:r>
              <a:rPr dirty="0" sz="1200">
                <a:latin typeface="MS Mincho"/>
                <a:cs typeface="MS Mincho"/>
              </a:rPr>
              <a:t>［病名追加］をクリッ</a:t>
            </a:r>
            <a:r>
              <a:rPr dirty="0" sz="1200" spc="-50">
                <a:latin typeface="MS Mincho"/>
                <a:cs typeface="MS Mincho"/>
              </a:rPr>
              <a:t>ク</a:t>
            </a:r>
            <a:r>
              <a:rPr dirty="0" sz="1200">
                <a:latin typeface="MS Mincho"/>
                <a:cs typeface="MS Mincho"/>
              </a:rPr>
              <a:t>し</a:t>
            </a:r>
            <a:r>
              <a:rPr dirty="0" sz="1200" spc="185">
                <a:latin typeface="MS Mincho"/>
                <a:cs typeface="MS Mincho"/>
              </a:rPr>
              <a:t>、</a:t>
            </a:r>
            <a:r>
              <a:rPr dirty="0" sz="1200" spc="-50">
                <a:solidFill>
                  <a:srgbClr val="FF0000"/>
                </a:solidFill>
                <a:latin typeface="MS Mincho"/>
                <a:cs typeface="MS Mincho"/>
              </a:rPr>
              <a:t>②</a:t>
            </a:r>
            <a:r>
              <a:rPr dirty="0" sz="1200">
                <a:solidFill>
                  <a:srgbClr val="FF0000"/>
                </a:solidFill>
                <a:latin typeface="MS Mincho"/>
                <a:cs typeface="MS Mincho"/>
              </a:rPr>
              <a:t>	</a:t>
            </a:r>
            <a:r>
              <a:rPr dirty="0" sz="1200">
                <a:latin typeface="MS Mincho"/>
                <a:cs typeface="MS Mincho"/>
              </a:rPr>
              <a:t>キーボードから病名を入力して追加します</a:t>
            </a:r>
            <a:r>
              <a:rPr dirty="0" sz="1200" spc="-50">
                <a:latin typeface="MS Mincho"/>
                <a:cs typeface="MS Mincho"/>
              </a:rPr>
              <a:t>。</a:t>
            </a:r>
            <a:endParaRPr sz="1200">
              <a:latin typeface="MS Mincho"/>
              <a:cs typeface="MS Mincho"/>
            </a:endParaRPr>
          </a:p>
        </p:txBody>
      </p:sp>
      <p:sp>
        <p:nvSpPr>
          <p:cNvPr id="7" name="object 7" descr=""/>
          <p:cNvSpPr txBox="1"/>
          <p:nvPr/>
        </p:nvSpPr>
        <p:spPr>
          <a:xfrm>
            <a:off x="1158951" y="5115320"/>
            <a:ext cx="4750435" cy="1204595"/>
          </a:xfrm>
          <a:prstGeom prst="rect">
            <a:avLst/>
          </a:prstGeom>
        </p:spPr>
        <p:txBody>
          <a:bodyPr wrap="square" lIns="0" tIns="57785" rIns="0" bIns="0" rtlCol="0" vert="horz">
            <a:spAutoFit/>
          </a:bodyPr>
          <a:lstStyle/>
          <a:p>
            <a:pPr marL="12700">
              <a:lnSpc>
                <a:spcPct val="100000"/>
              </a:lnSpc>
              <a:spcBef>
                <a:spcPts val="455"/>
              </a:spcBef>
            </a:pPr>
            <a:r>
              <a:rPr dirty="0" sz="1200" spc="-5">
                <a:solidFill>
                  <a:srgbClr val="FF0000"/>
                </a:solidFill>
                <a:latin typeface="MS Mincho"/>
                <a:cs typeface="MS Mincho"/>
              </a:rPr>
              <a:t>注：１個の医薬品、検査で選択できる候補病名は１個です。</a:t>
            </a:r>
            <a:endParaRPr sz="1200">
              <a:latin typeface="MS Mincho"/>
              <a:cs typeface="MS Mincho"/>
            </a:endParaRPr>
          </a:p>
          <a:p>
            <a:pPr marL="317500">
              <a:lnSpc>
                <a:spcPct val="100000"/>
              </a:lnSpc>
              <a:spcBef>
                <a:spcPts val="360"/>
              </a:spcBef>
            </a:pPr>
            <a:r>
              <a:rPr dirty="0" sz="1200" spc="-15">
                <a:solidFill>
                  <a:srgbClr val="FF0000"/>
                </a:solidFill>
                <a:latin typeface="MS Mincho"/>
                <a:cs typeface="MS Mincho"/>
              </a:rPr>
              <a:t>２個以上必要な場合にはフリーコメント欄に入力してください。</a:t>
            </a:r>
            <a:endParaRPr sz="1200">
              <a:latin typeface="MS Mincho"/>
              <a:cs typeface="MS Mincho"/>
            </a:endParaRPr>
          </a:p>
          <a:p>
            <a:pPr>
              <a:lnSpc>
                <a:spcPct val="100000"/>
              </a:lnSpc>
              <a:spcBef>
                <a:spcPts val="885"/>
              </a:spcBef>
            </a:pPr>
            <a:endParaRPr sz="1200">
              <a:latin typeface="MS Mincho"/>
              <a:cs typeface="MS Mincho"/>
            </a:endParaRPr>
          </a:p>
          <a:p>
            <a:pPr marL="12700">
              <a:lnSpc>
                <a:spcPct val="100000"/>
              </a:lnSpc>
              <a:spcBef>
                <a:spcPts val="5"/>
              </a:spcBef>
            </a:pPr>
            <a:r>
              <a:rPr dirty="0" sz="1200" spc="-5">
                <a:latin typeface="MS Mincho"/>
                <a:cs typeface="MS Mincho"/>
              </a:rPr>
              <a:t>精密点検で不合格の場合には候補病名は表示されません。</a:t>
            </a:r>
            <a:endParaRPr sz="1200">
              <a:latin typeface="MS Mincho"/>
              <a:cs typeface="MS Mincho"/>
            </a:endParaRPr>
          </a:p>
          <a:p>
            <a:pPr marL="12700">
              <a:lnSpc>
                <a:spcPct val="100000"/>
              </a:lnSpc>
              <a:spcBef>
                <a:spcPts val="359"/>
              </a:spcBef>
            </a:pPr>
            <a:r>
              <a:rPr dirty="0" sz="1200" spc="-5">
                <a:latin typeface="MS Mincho"/>
                <a:cs typeface="MS Mincho"/>
              </a:rPr>
              <a:t>フリーテキスト欄に入力すれば、入力した内容が印刷されます。</a:t>
            </a:r>
            <a:endParaRPr sz="1200">
              <a:latin typeface="MS Mincho"/>
              <a:cs typeface="MS Mincho"/>
            </a:endParaRPr>
          </a:p>
        </p:txBody>
      </p:sp>
      <p:sp>
        <p:nvSpPr>
          <p:cNvPr id="8" name="object 8" descr=""/>
          <p:cNvSpPr txBox="1"/>
          <p:nvPr/>
        </p:nvSpPr>
        <p:spPr>
          <a:xfrm>
            <a:off x="4710684" y="4349495"/>
            <a:ext cx="416559" cy="368935"/>
          </a:xfrm>
          <a:prstGeom prst="rect">
            <a:avLst/>
          </a:prstGeom>
          <a:solidFill>
            <a:srgbClr val="FFFFFF"/>
          </a:solidFill>
        </p:spPr>
        <p:txBody>
          <a:bodyPr wrap="square" lIns="0" tIns="44450" rIns="0" bIns="0" rtlCol="0" vert="horz">
            <a:spAutoFit/>
          </a:bodyPr>
          <a:lstStyle/>
          <a:p>
            <a:pPr marL="92710">
              <a:lnSpc>
                <a:spcPct val="100000"/>
              </a:lnSpc>
              <a:spcBef>
                <a:spcPts val="350"/>
              </a:spcBef>
            </a:pPr>
            <a:r>
              <a:rPr dirty="0" sz="1800" spc="-50">
                <a:solidFill>
                  <a:srgbClr val="FF0000"/>
                </a:solidFill>
                <a:latin typeface="MS Mincho"/>
                <a:cs typeface="MS Mincho"/>
              </a:rPr>
              <a:t>①</a:t>
            </a:r>
            <a:endParaRPr sz="1800">
              <a:latin typeface="MS Mincho"/>
              <a:cs typeface="MS Mincho"/>
            </a:endParaRPr>
          </a:p>
        </p:txBody>
      </p:sp>
      <p:sp>
        <p:nvSpPr>
          <p:cNvPr id="9" name="object 9" descr=""/>
          <p:cNvSpPr txBox="1"/>
          <p:nvPr/>
        </p:nvSpPr>
        <p:spPr>
          <a:xfrm>
            <a:off x="2663951" y="3319271"/>
            <a:ext cx="416559" cy="368935"/>
          </a:xfrm>
          <a:prstGeom prst="rect">
            <a:avLst/>
          </a:prstGeom>
          <a:solidFill>
            <a:srgbClr val="FFFFFF"/>
          </a:solidFill>
        </p:spPr>
        <p:txBody>
          <a:bodyPr wrap="square" lIns="0" tIns="43815" rIns="0" bIns="0" rtlCol="0" vert="horz">
            <a:spAutoFit/>
          </a:bodyPr>
          <a:lstStyle/>
          <a:p>
            <a:pPr marL="91440">
              <a:lnSpc>
                <a:spcPct val="100000"/>
              </a:lnSpc>
              <a:spcBef>
                <a:spcPts val="345"/>
              </a:spcBef>
            </a:pPr>
            <a:r>
              <a:rPr dirty="0" sz="1800" spc="-50">
                <a:solidFill>
                  <a:srgbClr val="FF0000"/>
                </a:solidFill>
                <a:latin typeface="MS Mincho"/>
                <a:cs typeface="MS Mincho"/>
              </a:rPr>
              <a:t>②</a:t>
            </a:r>
            <a:endParaRPr sz="1800">
              <a:latin typeface="MS Mincho"/>
              <a:cs typeface="MS Mincho"/>
            </a:endParaRPr>
          </a:p>
        </p:txBody>
      </p:sp>
      <p:sp>
        <p:nvSpPr>
          <p:cNvPr id="10" name="object 10" descr=""/>
          <p:cNvSpPr/>
          <p:nvPr/>
        </p:nvSpPr>
        <p:spPr>
          <a:xfrm>
            <a:off x="4210050" y="9161526"/>
            <a:ext cx="1521460" cy="441959"/>
          </a:xfrm>
          <a:custGeom>
            <a:avLst/>
            <a:gdLst/>
            <a:ahLst/>
            <a:cxnLst/>
            <a:rect l="l" t="t" r="r" b="b"/>
            <a:pathLst>
              <a:path w="1521460" h="441959">
                <a:moveTo>
                  <a:pt x="0" y="73659"/>
                </a:moveTo>
                <a:lnTo>
                  <a:pt x="5794" y="45005"/>
                </a:lnTo>
                <a:lnTo>
                  <a:pt x="21590" y="21589"/>
                </a:lnTo>
                <a:lnTo>
                  <a:pt x="45005" y="5794"/>
                </a:lnTo>
                <a:lnTo>
                  <a:pt x="73660" y="0"/>
                </a:lnTo>
                <a:lnTo>
                  <a:pt x="1447291" y="0"/>
                </a:lnTo>
                <a:lnTo>
                  <a:pt x="1475946" y="5794"/>
                </a:lnTo>
                <a:lnTo>
                  <a:pt x="1499362" y="21589"/>
                </a:lnTo>
                <a:lnTo>
                  <a:pt x="1515157" y="45005"/>
                </a:lnTo>
                <a:lnTo>
                  <a:pt x="1520952" y="73659"/>
                </a:lnTo>
                <a:lnTo>
                  <a:pt x="1520952" y="368299"/>
                </a:lnTo>
                <a:lnTo>
                  <a:pt x="1515157" y="396970"/>
                </a:lnTo>
                <a:lnTo>
                  <a:pt x="1499362" y="420384"/>
                </a:lnTo>
                <a:lnTo>
                  <a:pt x="1475946" y="436170"/>
                </a:lnTo>
                <a:lnTo>
                  <a:pt x="1447291" y="441959"/>
                </a:lnTo>
                <a:lnTo>
                  <a:pt x="73660" y="441959"/>
                </a:lnTo>
                <a:lnTo>
                  <a:pt x="45005" y="436170"/>
                </a:lnTo>
                <a:lnTo>
                  <a:pt x="21589" y="420384"/>
                </a:lnTo>
                <a:lnTo>
                  <a:pt x="5794" y="396970"/>
                </a:lnTo>
                <a:lnTo>
                  <a:pt x="0" y="368299"/>
                </a:lnTo>
                <a:lnTo>
                  <a:pt x="0" y="73659"/>
                </a:lnTo>
                <a:close/>
              </a:path>
            </a:pathLst>
          </a:custGeom>
          <a:ln w="19050">
            <a:solidFill>
              <a:srgbClr val="FF0000"/>
            </a:solidFill>
          </a:ln>
        </p:spPr>
        <p:txBody>
          <a:bodyPr wrap="square" lIns="0" tIns="0" rIns="0" bIns="0" rtlCol="0"/>
          <a:lstStyle/>
          <a:p/>
        </p:txBody>
      </p:sp>
      <p:grpSp>
        <p:nvGrpSpPr>
          <p:cNvPr id="11" name="object 11" descr=""/>
          <p:cNvGrpSpPr/>
          <p:nvPr/>
        </p:nvGrpSpPr>
        <p:grpSpPr>
          <a:xfrm>
            <a:off x="1627632" y="1746503"/>
            <a:ext cx="4304030" cy="3168650"/>
            <a:chOff x="1627632" y="1746503"/>
            <a:chExt cx="4304030" cy="3168650"/>
          </a:xfrm>
        </p:grpSpPr>
        <p:pic>
          <p:nvPicPr>
            <p:cNvPr id="12" name="object 12" descr=""/>
            <p:cNvPicPr/>
            <p:nvPr/>
          </p:nvPicPr>
          <p:blipFill>
            <a:blip r:embed="rId4" cstate="print"/>
            <a:stretch>
              <a:fillRect/>
            </a:stretch>
          </p:blipFill>
          <p:spPr>
            <a:xfrm>
              <a:off x="1627632" y="1746503"/>
              <a:ext cx="4303776" cy="454151"/>
            </a:xfrm>
            <a:prstGeom prst="rect">
              <a:avLst/>
            </a:prstGeom>
          </p:spPr>
        </p:pic>
        <p:pic>
          <p:nvPicPr>
            <p:cNvPr id="13" name="object 13" descr=""/>
            <p:cNvPicPr/>
            <p:nvPr/>
          </p:nvPicPr>
          <p:blipFill>
            <a:blip r:embed="rId5" cstate="print"/>
            <a:stretch>
              <a:fillRect/>
            </a:stretch>
          </p:blipFill>
          <p:spPr>
            <a:xfrm>
              <a:off x="1670304" y="4038599"/>
              <a:ext cx="68580" cy="876300"/>
            </a:xfrm>
            <a:prstGeom prst="rect">
              <a:avLst/>
            </a:prstGeom>
          </p:spPr>
        </p:pic>
      </p:grpSp>
      <p:pic>
        <p:nvPicPr>
          <p:cNvPr id="14" name="object 14" descr=""/>
          <p:cNvPicPr/>
          <p:nvPr/>
        </p:nvPicPr>
        <p:blipFill>
          <a:blip r:embed="rId4" cstate="print"/>
          <a:stretch>
            <a:fillRect/>
          </a:stretch>
        </p:blipFill>
        <p:spPr>
          <a:xfrm>
            <a:off x="1630679" y="6469379"/>
            <a:ext cx="4303776" cy="454151"/>
          </a:xfrm>
          <a:prstGeom prst="rect">
            <a:avLst/>
          </a:prstGeom>
        </p:spPr>
      </p:pic>
      <p:pic>
        <p:nvPicPr>
          <p:cNvPr id="15" name="object 15" descr=""/>
          <p:cNvPicPr/>
          <p:nvPr/>
        </p:nvPicPr>
        <p:blipFill>
          <a:blip r:embed="rId5" cstate="print"/>
          <a:stretch>
            <a:fillRect/>
          </a:stretch>
        </p:blipFill>
        <p:spPr>
          <a:xfrm>
            <a:off x="1670304" y="8767571"/>
            <a:ext cx="68580" cy="876300"/>
          </a:xfrm>
          <a:prstGeom prst="rect">
            <a:avLst/>
          </a:prstGeom>
        </p:spPr>
      </p:pic>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35</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504187"/>
            <a:ext cx="4320540" cy="3253740"/>
            <a:chOff x="1620011" y="1504187"/>
            <a:chExt cx="4320540" cy="3253740"/>
          </a:xfrm>
        </p:grpSpPr>
        <p:pic>
          <p:nvPicPr>
            <p:cNvPr id="3" name="object 3" descr=""/>
            <p:cNvPicPr/>
            <p:nvPr/>
          </p:nvPicPr>
          <p:blipFill>
            <a:blip r:embed="rId2" cstate="print"/>
            <a:stretch>
              <a:fillRect/>
            </a:stretch>
          </p:blipFill>
          <p:spPr>
            <a:xfrm>
              <a:off x="1620011" y="1504187"/>
              <a:ext cx="4320540" cy="3253740"/>
            </a:xfrm>
            <a:prstGeom prst="rect">
              <a:avLst/>
            </a:prstGeom>
          </p:spPr>
        </p:pic>
        <p:sp>
          <p:nvSpPr>
            <p:cNvPr id="4" name="object 4" descr=""/>
            <p:cNvSpPr/>
            <p:nvPr/>
          </p:nvSpPr>
          <p:spPr>
            <a:xfrm>
              <a:off x="4892802" y="2058161"/>
              <a:ext cx="410209" cy="248920"/>
            </a:xfrm>
            <a:custGeom>
              <a:avLst/>
              <a:gdLst/>
              <a:ahLst/>
              <a:cxnLst/>
              <a:rect l="l" t="t" r="r" b="b"/>
              <a:pathLst>
                <a:path w="410210" h="248919">
                  <a:moveTo>
                    <a:pt x="0" y="41401"/>
                  </a:moveTo>
                  <a:lnTo>
                    <a:pt x="3254" y="25288"/>
                  </a:lnTo>
                  <a:lnTo>
                    <a:pt x="12128" y="12128"/>
                  </a:lnTo>
                  <a:lnTo>
                    <a:pt x="25288" y="3254"/>
                  </a:lnTo>
                  <a:lnTo>
                    <a:pt x="41401" y="0"/>
                  </a:lnTo>
                  <a:lnTo>
                    <a:pt x="368553" y="0"/>
                  </a:lnTo>
                  <a:lnTo>
                    <a:pt x="384667" y="3254"/>
                  </a:lnTo>
                  <a:lnTo>
                    <a:pt x="397827" y="12128"/>
                  </a:lnTo>
                  <a:lnTo>
                    <a:pt x="406701" y="25288"/>
                  </a:lnTo>
                  <a:lnTo>
                    <a:pt x="409956" y="41401"/>
                  </a:lnTo>
                  <a:lnTo>
                    <a:pt x="409956" y="207010"/>
                  </a:lnTo>
                  <a:lnTo>
                    <a:pt x="406701" y="223123"/>
                  </a:lnTo>
                  <a:lnTo>
                    <a:pt x="397827" y="236283"/>
                  </a:lnTo>
                  <a:lnTo>
                    <a:pt x="384667" y="245157"/>
                  </a:lnTo>
                  <a:lnTo>
                    <a:pt x="368553" y="248412"/>
                  </a:lnTo>
                  <a:lnTo>
                    <a:pt x="41401" y="248412"/>
                  </a:lnTo>
                  <a:lnTo>
                    <a:pt x="25288" y="245157"/>
                  </a:lnTo>
                  <a:lnTo>
                    <a:pt x="12128" y="236283"/>
                  </a:lnTo>
                  <a:lnTo>
                    <a:pt x="3254" y="223123"/>
                  </a:lnTo>
                  <a:lnTo>
                    <a:pt x="0" y="207010"/>
                  </a:lnTo>
                  <a:lnTo>
                    <a:pt x="0" y="41401"/>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29155" y="1508759"/>
              <a:ext cx="4303776" cy="454151"/>
            </a:xfrm>
            <a:prstGeom prst="rect">
              <a:avLst/>
            </a:prstGeom>
          </p:spPr>
        </p:pic>
        <p:pic>
          <p:nvPicPr>
            <p:cNvPr id="6" name="object 6" descr=""/>
            <p:cNvPicPr/>
            <p:nvPr/>
          </p:nvPicPr>
          <p:blipFill>
            <a:blip r:embed="rId4" cstate="print"/>
            <a:stretch>
              <a:fillRect/>
            </a:stretch>
          </p:blipFill>
          <p:spPr>
            <a:xfrm>
              <a:off x="1670303" y="3843527"/>
              <a:ext cx="68580" cy="876300"/>
            </a:xfrm>
            <a:prstGeom prst="rect">
              <a:avLst/>
            </a:prstGeom>
          </p:spPr>
        </p:pic>
      </p:grpSp>
      <p:sp>
        <p:nvSpPr>
          <p:cNvPr id="7" name="object 7" descr=""/>
          <p:cNvSpPr txBox="1"/>
          <p:nvPr/>
        </p:nvSpPr>
        <p:spPr>
          <a:xfrm>
            <a:off x="1158951" y="1130045"/>
            <a:ext cx="4356735" cy="193675"/>
          </a:xfrm>
          <a:prstGeom prst="rect">
            <a:avLst/>
          </a:prstGeom>
        </p:spPr>
        <p:txBody>
          <a:bodyPr wrap="square" lIns="0" tIns="12700" rIns="0" bIns="0" rtlCol="0" vert="horz">
            <a:spAutoFit/>
          </a:bodyPr>
          <a:lstStyle/>
          <a:p>
            <a:pPr marL="12700">
              <a:lnSpc>
                <a:spcPct val="100000"/>
              </a:lnSpc>
              <a:spcBef>
                <a:spcPts val="100"/>
              </a:spcBef>
            </a:pPr>
            <a:r>
              <a:rPr dirty="0" sz="1100" spc="-15">
                <a:latin typeface="MS Mincho"/>
                <a:cs typeface="MS Mincho"/>
              </a:rPr>
              <a:t>最後の患者までチェックが完了したら、</a:t>
            </a:r>
            <a:r>
              <a:rPr dirty="0" sz="1100">
                <a:latin typeface="MS Mincho"/>
                <a:cs typeface="MS Mincho"/>
              </a:rPr>
              <a:t>［</a:t>
            </a:r>
            <a:r>
              <a:rPr dirty="0" sz="1100" spc="-10">
                <a:latin typeface="MS Mincho"/>
                <a:cs typeface="MS Mincho"/>
              </a:rPr>
              <a:t>印刷</a:t>
            </a:r>
            <a:r>
              <a:rPr dirty="0" sz="1100" spc="-15">
                <a:latin typeface="MS Mincho"/>
                <a:cs typeface="MS Mincho"/>
              </a:rPr>
              <a:t>］をクリックします。</a:t>
            </a:r>
            <a:endParaRPr sz="1100">
              <a:latin typeface="MS Mincho"/>
              <a:cs typeface="MS Mincho"/>
            </a:endParaRPr>
          </a:p>
        </p:txBody>
      </p:sp>
      <p:sp>
        <p:nvSpPr>
          <p:cNvPr id="8" name="object 8" descr=""/>
          <p:cNvSpPr txBox="1"/>
          <p:nvPr/>
        </p:nvSpPr>
        <p:spPr>
          <a:xfrm>
            <a:off x="1158951" y="5169153"/>
            <a:ext cx="296100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チェックした候補病名が右側に印刷されます。</a:t>
            </a:r>
            <a:endParaRPr sz="1100">
              <a:latin typeface="MS Mincho"/>
              <a:cs typeface="MS Mincho"/>
            </a:endParaRPr>
          </a:p>
        </p:txBody>
      </p:sp>
      <p:grpSp>
        <p:nvGrpSpPr>
          <p:cNvPr id="9" name="object 9" descr=""/>
          <p:cNvGrpSpPr/>
          <p:nvPr/>
        </p:nvGrpSpPr>
        <p:grpSpPr>
          <a:xfrm>
            <a:off x="1620011" y="5623559"/>
            <a:ext cx="4320540" cy="3251835"/>
            <a:chOff x="1620011" y="5623559"/>
            <a:chExt cx="4320540" cy="3251835"/>
          </a:xfrm>
        </p:grpSpPr>
        <p:pic>
          <p:nvPicPr>
            <p:cNvPr id="10" name="object 10" descr=""/>
            <p:cNvPicPr/>
            <p:nvPr/>
          </p:nvPicPr>
          <p:blipFill>
            <a:blip r:embed="rId5" cstate="print"/>
            <a:stretch>
              <a:fillRect/>
            </a:stretch>
          </p:blipFill>
          <p:spPr>
            <a:xfrm>
              <a:off x="1620011" y="5623559"/>
              <a:ext cx="4320540" cy="3241548"/>
            </a:xfrm>
            <a:prstGeom prst="rect">
              <a:avLst/>
            </a:prstGeom>
          </p:spPr>
        </p:pic>
        <p:sp>
          <p:nvSpPr>
            <p:cNvPr id="11" name="object 11" descr=""/>
            <p:cNvSpPr/>
            <p:nvPr/>
          </p:nvSpPr>
          <p:spPr>
            <a:xfrm>
              <a:off x="4862322" y="6576821"/>
              <a:ext cx="733425" cy="2289175"/>
            </a:xfrm>
            <a:custGeom>
              <a:avLst/>
              <a:gdLst/>
              <a:ahLst/>
              <a:cxnLst/>
              <a:rect l="l" t="t" r="r" b="b"/>
              <a:pathLst>
                <a:path w="733425" h="2289175">
                  <a:moveTo>
                    <a:pt x="0" y="122173"/>
                  </a:moveTo>
                  <a:lnTo>
                    <a:pt x="9606" y="74634"/>
                  </a:lnTo>
                  <a:lnTo>
                    <a:pt x="35798" y="35798"/>
                  </a:lnTo>
                  <a:lnTo>
                    <a:pt x="74634" y="9606"/>
                  </a:lnTo>
                  <a:lnTo>
                    <a:pt x="122174" y="0"/>
                  </a:lnTo>
                  <a:lnTo>
                    <a:pt x="610869" y="0"/>
                  </a:lnTo>
                  <a:lnTo>
                    <a:pt x="658409" y="9606"/>
                  </a:lnTo>
                  <a:lnTo>
                    <a:pt x="697245" y="35798"/>
                  </a:lnTo>
                  <a:lnTo>
                    <a:pt x="723437" y="74634"/>
                  </a:lnTo>
                  <a:lnTo>
                    <a:pt x="733043" y="122173"/>
                  </a:lnTo>
                  <a:lnTo>
                    <a:pt x="733043" y="2166873"/>
                  </a:lnTo>
                  <a:lnTo>
                    <a:pt x="723437" y="2214413"/>
                  </a:lnTo>
                  <a:lnTo>
                    <a:pt x="697245" y="2253249"/>
                  </a:lnTo>
                  <a:lnTo>
                    <a:pt x="658409" y="2279441"/>
                  </a:lnTo>
                  <a:lnTo>
                    <a:pt x="610869" y="2289047"/>
                  </a:lnTo>
                  <a:lnTo>
                    <a:pt x="122174" y="2289047"/>
                  </a:lnTo>
                  <a:lnTo>
                    <a:pt x="74634" y="2279441"/>
                  </a:lnTo>
                  <a:lnTo>
                    <a:pt x="35798" y="2253249"/>
                  </a:lnTo>
                  <a:lnTo>
                    <a:pt x="9606" y="2214413"/>
                  </a:lnTo>
                  <a:lnTo>
                    <a:pt x="0" y="2166873"/>
                  </a:lnTo>
                  <a:lnTo>
                    <a:pt x="0" y="122173"/>
                  </a:lnTo>
                  <a:close/>
                </a:path>
              </a:pathLst>
            </a:custGeom>
            <a:ln w="19050">
              <a:solidFill>
                <a:srgbClr val="FF0000"/>
              </a:solidFill>
            </a:ln>
          </p:spPr>
          <p:txBody>
            <a:bodyPr wrap="square" lIns="0" tIns="0" rIns="0" bIns="0" rtlCol="0"/>
            <a:lstStyle/>
            <a:p/>
          </p:txBody>
        </p:sp>
      </p:grpSp>
      <p:sp>
        <p:nvSpPr>
          <p:cNvPr id="12" name="object 1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36</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6633971"/>
            <a:ext cx="4320540" cy="3255645"/>
            <a:chOff x="1620011" y="6633971"/>
            <a:chExt cx="4320540" cy="3255645"/>
          </a:xfrm>
        </p:grpSpPr>
        <p:pic>
          <p:nvPicPr>
            <p:cNvPr id="3" name="object 3" descr=""/>
            <p:cNvPicPr/>
            <p:nvPr/>
          </p:nvPicPr>
          <p:blipFill>
            <a:blip r:embed="rId2" cstate="print"/>
            <a:stretch>
              <a:fillRect/>
            </a:stretch>
          </p:blipFill>
          <p:spPr>
            <a:xfrm>
              <a:off x="1620011" y="6633971"/>
              <a:ext cx="4320540" cy="3255264"/>
            </a:xfrm>
            <a:prstGeom prst="rect">
              <a:avLst/>
            </a:prstGeom>
          </p:spPr>
        </p:pic>
        <p:sp>
          <p:nvSpPr>
            <p:cNvPr id="4" name="object 4" descr=""/>
            <p:cNvSpPr/>
            <p:nvPr/>
          </p:nvSpPr>
          <p:spPr>
            <a:xfrm>
              <a:off x="2657094" y="7558277"/>
              <a:ext cx="510540" cy="208915"/>
            </a:xfrm>
            <a:custGeom>
              <a:avLst/>
              <a:gdLst/>
              <a:ahLst/>
              <a:cxnLst/>
              <a:rect l="l" t="t" r="r" b="b"/>
              <a:pathLst>
                <a:path w="510539" h="208915">
                  <a:moveTo>
                    <a:pt x="0" y="34797"/>
                  </a:moveTo>
                  <a:lnTo>
                    <a:pt x="2740" y="21270"/>
                  </a:lnTo>
                  <a:lnTo>
                    <a:pt x="10207" y="10207"/>
                  </a:lnTo>
                  <a:lnTo>
                    <a:pt x="21270" y="2740"/>
                  </a:lnTo>
                  <a:lnTo>
                    <a:pt x="34798" y="0"/>
                  </a:lnTo>
                  <a:lnTo>
                    <a:pt x="475742" y="0"/>
                  </a:lnTo>
                  <a:lnTo>
                    <a:pt x="489269" y="2740"/>
                  </a:lnTo>
                  <a:lnTo>
                    <a:pt x="500332" y="10207"/>
                  </a:lnTo>
                  <a:lnTo>
                    <a:pt x="507799" y="21270"/>
                  </a:lnTo>
                  <a:lnTo>
                    <a:pt x="510539" y="34797"/>
                  </a:lnTo>
                  <a:lnTo>
                    <a:pt x="510539" y="173989"/>
                  </a:lnTo>
                  <a:lnTo>
                    <a:pt x="507799" y="187517"/>
                  </a:lnTo>
                  <a:lnTo>
                    <a:pt x="500332" y="198580"/>
                  </a:lnTo>
                  <a:lnTo>
                    <a:pt x="489269" y="206047"/>
                  </a:lnTo>
                  <a:lnTo>
                    <a:pt x="475742" y="208787"/>
                  </a:lnTo>
                  <a:lnTo>
                    <a:pt x="34798" y="208787"/>
                  </a:lnTo>
                  <a:lnTo>
                    <a:pt x="21270" y="206047"/>
                  </a:lnTo>
                  <a:lnTo>
                    <a:pt x="10207" y="198580"/>
                  </a:lnTo>
                  <a:lnTo>
                    <a:pt x="2740" y="187517"/>
                  </a:lnTo>
                  <a:lnTo>
                    <a:pt x="0" y="173989"/>
                  </a:lnTo>
                  <a:lnTo>
                    <a:pt x="0" y="34797"/>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24583" y="6638543"/>
              <a:ext cx="4303776" cy="455675"/>
            </a:xfrm>
            <a:prstGeom prst="rect">
              <a:avLst/>
            </a:prstGeom>
          </p:spPr>
        </p:pic>
        <p:pic>
          <p:nvPicPr>
            <p:cNvPr id="6" name="object 6" descr=""/>
            <p:cNvPicPr/>
            <p:nvPr/>
          </p:nvPicPr>
          <p:blipFill>
            <a:blip r:embed="rId4" cstate="print"/>
            <a:stretch>
              <a:fillRect/>
            </a:stretch>
          </p:blipFill>
          <p:spPr>
            <a:xfrm>
              <a:off x="1937003" y="7159751"/>
              <a:ext cx="685800" cy="89915"/>
            </a:xfrm>
            <a:prstGeom prst="rect">
              <a:avLst/>
            </a:prstGeom>
          </p:spPr>
        </p:pic>
        <p:pic>
          <p:nvPicPr>
            <p:cNvPr id="7" name="object 7" descr=""/>
            <p:cNvPicPr/>
            <p:nvPr/>
          </p:nvPicPr>
          <p:blipFill>
            <a:blip r:embed="rId5" cstate="print"/>
            <a:stretch>
              <a:fillRect/>
            </a:stretch>
          </p:blipFill>
          <p:spPr>
            <a:xfrm>
              <a:off x="1671827" y="8927591"/>
              <a:ext cx="68580" cy="876299"/>
            </a:xfrm>
            <a:prstGeom prst="rect">
              <a:avLst/>
            </a:prstGeom>
          </p:spPr>
        </p:pic>
      </p:grpSp>
      <p:sp>
        <p:nvSpPr>
          <p:cNvPr id="8" name="object 8"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レセプト抽出</a:t>
            </a:r>
            <a:endParaRPr sz="1400">
              <a:latin typeface="MS Gothic"/>
              <a:cs typeface="MS Gothic"/>
            </a:endParaRPr>
          </a:p>
        </p:txBody>
      </p:sp>
      <p:sp>
        <p:nvSpPr>
          <p:cNvPr id="9" name="object 9" descr=""/>
          <p:cNvSpPr txBox="1"/>
          <p:nvPr/>
        </p:nvSpPr>
        <p:spPr>
          <a:xfrm>
            <a:off x="1158951" y="1504924"/>
            <a:ext cx="5243830" cy="1284605"/>
          </a:xfrm>
          <a:prstGeom prst="rect">
            <a:avLst/>
          </a:prstGeom>
        </p:spPr>
        <p:txBody>
          <a:bodyPr wrap="square" lIns="0" tIns="12065" rIns="0" bIns="0" rtlCol="0" vert="horz">
            <a:spAutoFit/>
          </a:bodyPr>
          <a:lstStyle/>
          <a:p>
            <a:pPr marL="12700" marR="6985">
              <a:lnSpc>
                <a:spcPct val="125499"/>
              </a:lnSpc>
              <a:spcBef>
                <a:spcPts val="95"/>
              </a:spcBef>
            </a:pPr>
            <a:r>
              <a:rPr dirty="0" sz="1100" spc="-5">
                <a:latin typeface="MS Mincho"/>
                <a:cs typeface="MS Mincho"/>
              </a:rPr>
              <a:t>レセプト抽出とは設定された抽出ルールに合致したレセプトを審査月のレセプトの</a:t>
            </a:r>
            <a:r>
              <a:rPr dirty="0" sz="1100" spc="-20">
                <a:latin typeface="MS Mincho"/>
                <a:cs typeface="MS Mincho"/>
              </a:rPr>
              <a:t>中から抽出する機能です。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15" b="1">
                <a:latin typeface="MS Mincho"/>
                <a:cs typeface="MS Mincho"/>
              </a:rPr>
              <a:t>１．レセプト抽出</a:t>
            </a:r>
            <a:endParaRPr sz="1100">
              <a:latin typeface="MS Mincho"/>
              <a:cs typeface="MS Mincho"/>
            </a:endParaRPr>
          </a:p>
          <a:p>
            <a:pPr marL="12700" marR="5080">
              <a:lnSpc>
                <a:spcPts val="1660"/>
              </a:lnSpc>
              <a:spcBef>
                <a:spcPts val="85"/>
              </a:spcBef>
            </a:pPr>
            <a:r>
              <a:rPr dirty="0" sz="1100" spc="-5">
                <a:latin typeface="MS Mincho"/>
                <a:cs typeface="MS Mincho"/>
              </a:rPr>
              <a:t>ナビゲーションウィンドウの「点検業務」の「レセプト抽出」をダブルクリックし</a:t>
            </a:r>
            <a:r>
              <a:rPr dirty="0" sz="1100" spc="-20">
                <a:latin typeface="MS Mincho"/>
                <a:cs typeface="MS Mincho"/>
              </a:rPr>
              <a:t>ます。</a:t>
            </a:r>
            <a:endParaRPr sz="1100">
              <a:latin typeface="MS Mincho"/>
              <a:cs typeface="MS Mincho"/>
            </a:endParaRPr>
          </a:p>
        </p:txBody>
      </p:sp>
      <p:sp>
        <p:nvSpPr>
          <p:cNvPr id="10" name="object 10" descr=""/>
          <p:cNvSpPr/>
          <p:nvPr/>
        </p:nvSpPr>
        <p:spPr>
          <a:xfrm>
            <a:off x="3053333" y="4133087"/>
            <a:ext cx="342900" cy="114300"/>
          </a:xfrm>
          <a:custGeom>
            <a:avLst/>
            <a:gdLst/>
            <a:ahLst/>
            <a:cxnLst/>
            <a:rect l="l" t="t" r="r" b="b"/>
            <a:pathLst>
              <a:path w="342900" h="114300">
                <a:moveTo>
                  <a:pt x="228600" y="0"/>
                </a:moveTo>
                <a:lnTo>
                  <a:pt x="228600" y="114300"/>
                </a:lnTo>
                <a:lnTo>
                  <a:pt x="304800" y="76200"/>
                </a:lnTo>
                <a:lnTo>
                  <a:pt x="247650" y="76200"/>
                </a:lnTo>
                <a:lnTo>
                  <a:pt x="247650" y="38100"/>
                </a:lnTo>
                <a:lnTo>
                  <a:pt x="304800" y="38100"/>
                </a:lnTo>
                <a:lnTo>
                  <a:pt x="228600" y="0"/>
                </a:lnTo>
                <a:close/>
              </a:path>
              <a:path w="342900" h="114300">
                <a:moveTo>
                  <a:pt x="228600" y="38100"/>
                </a:moveTo>
                <a:lnTo>
                  <a:pt x="0" y="38100"/>
                </a:lnTo>
                <a:lnTo>
                  <a:pt x="0" y="76200"/>
                </a:lnTo>
                <a:lnTo>
                  <a:pt x="228600" y="76200"/>
                </a:lnTo>
                <a:lnTo>
                  <a:pt x="228600" y="38100"/>
                </a:lnTo>
                <a:close/>
              </a:path>
              <a:path w="342900" h="114300">
                <a:moveTo>
                  <a:pt x="304800" y="38100"/>
                </a:moveTo>
                <a:lnTo>
                  <a:pt x="247650" y="38100"/>
                </a:lnTo>
                <a:lnTo>
                  <a:pt x="247650" y="76200"/>
                </a:lnTo>
                <a:lnTo>
                  <a:pt x="304800" y="76200"/>
                </a:lnTo>
                <a:lnTo>
                  <a:pt x="342900" y="57150"/>
                </a:lnTo>
                <a:lnTo>
                  <a:pt x="304800" y="38100"/>
                </a:lnTo>
                <a:close/>
              </a:path>
            </a:pathLst>
          </a:custGeom>
          <a:solidFill>
            <a:srgbClr val="FF0000"/>
          </a:solidFill>
        </p:spPr>
        <p:txBody>
          <a:bodyPr wrap="square" lIns="0" tIns="0" rIns="0" bIns="0" rtlCol="0"/>
          <a:lstStyle/>
          <a:p/>
        </p:txBody>
      </p:sp>
      <p:grpSp>
        <p:nvGrpSpPr>
          <p:cNvPr id="11" name="object 11" descr=""/>
          <p:cNvGrpSpPr/>
          <p:nvPr/>
        </p:nvGrpSpPr>
        <p:grpSpPr>
          <a:xfrm>
            <a:off x="3268726" y="2877311"/>
            <a:ext cx="3018155" cy="3290570"/>
            <a:chOff x="3268726" y="2877311"/>
            <a:chExt cx="3018155" cy="3290570"/>
          </a:xfrm>
        </p:grpSpPr>
        <p:pic>
          <p:nvPicPr>
            <p:cNvPr id="12" name="object 12"/>
            <p:cNvPicPr/>
            <p:nvPr/>
          </p:nvPicPr>
          <p:blipFill>
            <a:blip r:embed="rId6" cstate="print"/>
            <a:stretch>
              <a:fillRect/>
            </a:stretch>
          </p:blipFill>
          <p:spPr>
            <a:xfrm>
              <a:off x="3585972" y="2877311"/>
              <a:ext cx="2551176" cy="3226308"/>
            </a:xfrm>
            <a:prstGeom prst="rect">
              <a:avLst/>
            </a:prstGeom>
          </p:spPr>
        </p:pic>
        <p:sp>
          <p:nvSpPr>
            <p:cNvPr id="13" name="object 13" descr=""/>
            <p:cNvSpPr/>
            <p:nvPr/>
          </p:nvSpPr>
          <p:spPr>
            <a:xfrm>
              <a:off x="3816096" y="5122925"/>
              <a:ext cx="114300" cy="302895"/>
            </a:xfrm>
            <a:custGeom>
              <a:avLst/>
              <a:gdLst/>
              <a:ahLst/>
              <a:cxnLst/>
              <a:rect l="l" t="t" r="r" b="b"/>
              <a:pathLst>
                <a:path w="114300" h="302895">
                  <a:moveTo>
                    <a:pt x="76200" y="95250"/>
                  </a:moveTo>
                  <a:lnTo>
                    <a:pt x="38100" y="95250"/>
                  </a:lnTo>
                  <a:lnTo>
                    <a:pt x="38100" y="302895"/>
                  </a:lnTo>
                  <a:lnTo>
                    <a:pt x="76200" y="302895"/>
                  </a:lnTo>
                  <a:lnTo>
                    <a:pt x="76200" y="95250"/>
                  </a:lnTo>
                  <a:close/>
                </a:path>
                <a:path w="114300" h="302895">
                  <a:moveTo>
                    <a:pt x="57150" y="0"/>
                  </a:moveTo>
                  <a:lnTo>
                    <a:pt x="0" y="114300"/>
                  </a:lnTo>
                  <a:lnTo>
                    <a:pt x="38100" y="114300"/>
                  </a:lnTo>
                  <a:lnTo>
                    <a:pt x="38100" y="95250"/>
                  </a:lnTo>
                  <a:lnTo>
                    <a:pt x="104775" y="95250"/>
                  </a:lnTo>
                  <a:lnTo>
                    <a:pt x="57150" y="0"/>
                  </a:lnTo>
                  <a:close/>
                </a:path>
                <a:path w="114300" h="302895">
                  <a:moveTo>
                    <a:pt x="104775" y="95250"/>
                  </a:moveTo>
                  <a:lnTo>
                    <a:pt x="76200" y="95250"/>
                  </a:lnTo>
                  <a:lnTo>
                    <a:pt x="76200" y="114300"/>
                  </a:lnTo>
                  <a:lnTo>
                    <a:pt x="114300" y="114300"/>
                  </a:lnTo>
                  <a:lnTo>
                    <a:pt x="104775" y="95250"/>
                  </a:lnTo>
                  <a:close/>
                </a:path>
              </a:pathLst>
            </a:custGeom>
            <a:solidFill>
              <a:srgbClr val="FF0000"/>
            </a:solidFill>
          </p:spPr>
          <p:txBody>
            <a:bodyPr wrap="square" lIns="0" tIns="0" rIns="0" bIns="0" rtlCol="0"/>
            <a:lstStyle/>
            <a:p/>
          </p:txBody>
        </p:sp>
        <p:sp>
          <p:nvSpPr>
            <p:cNvPr id="14" name="object 14" descr=""/>
            <p:cNvSpPr/>
            <p:nvPr/>
          </p:nvSpPr>
          <p:spPr>
            <a:xfrm>
              <a:off x="3275076" y="5332475"/>
              <a:ext cx="3005455" cy="829310"/>
            </a:xfrm>
            <a:custGeom>
              <a:avLst/>
              <a:gdLst/>
              <a:ahLst/>
              <a:cxnLst/>
              <a:rect l="l" t="t" r="r" b="b"/>
              <a:pathLst>
                <a:path w="3005454" h="829310">
                  <a:moveTo>
                    <a:pt x="2867152" y="0"/>
                  </a:moveTo>
                  <a:lnTo>
                    <a:pt x="138175" y="0"/>
                  </a:lnTo>
                  <a:lnTo>
                    <a:pt x="94496" y="7042"/>
                  </a:lnTo>
                  <a:lnTo>
                    <a:pt x="56564" y="26655"/>
                  </a:lnTo>
                  <a:lnTo>
                    <a:pt x="26655" y="56564"/>
                  </a:lnTo>
                  <a:lnTo>
                    <a:pt x="7042" y="94496"/>
                  </a:lnTo>
                  <a:lnTo>
                    <a:pt x="0" y="138175"/>
                  </a:lnTo>
                  <a:lnTo>
                    <a:pt x="0" y="690880"/>
                  </a:lnTo>
                  <a:lnTo>
                    <a:pt x="7042" y="734559"/>
                  </a:lnTo>
                  <a:lnTo>
                    <a:pt x="26655" y="772491"/>
                  </a:lnTo>
                  <a:lnTo>
                    <a:pt x="56564" y="802400"/>
                  </a:lnTo>
                  <a:lnTo>
                    <a:pt x="94496" y="822013"/>
                  </a:lnTo>
                  <a:lnTo>
                    <a:pt x="138175" y="829056"/>
                  </a:lnTo>
                  <a:lnTo>
                    <a:pt x="2867152" y="829056"/>
                  </a:lnTo>
                  <a:lnTo>
                    <a:pt x="2910831" y="822013"/>
                  </a:lnTo>
                  <a:lnTo>
                    <a:pt x="2948763" y="802400"/>
                  </a:lnTo>
                  <a:lnTo>
                    <a:pt x="2978672" y="772491"/>
                  </a:lnTo>
                  <a:lnTo>
                    <a:pt x="2998285" y="734559"/>
                  </a:lnTo>
                  <a:lnTo>
                    <a:pt x="3005328" y="690880"/>
                  </a:lnTo>
                  <a:lnTo>
                    <a:pt x="3005328" y="138175"/>
                  </a:lnTo>
                  <a:lnTo>
                    <a:pt x="2998285" y="94496"/>
                  </a:lnTo>
                  <a:lnTo>
                    <a:pt x="2978672" y="56564"/>
                  </a:lnTo>
                  <a:lnTo>
                    <a:pt x="2948763" y="26655"/>
                  </a:lnTo>
                  <a:lnTo>
                    <a:pt x="2910831" y="7042"/>
                  </a:lnTo>
                  <a:lnTo>
                    <a:pt x="2867152" y="0"/>
                  </a:lnTo>
                  <a:close/>
                </a:path>
              </a:pathLst>
            </a:custGeom>
            <a:solidFill>
              <a:srgbClr val="FFFFFF"/>
            </a:solidFill>
          </p:spPr>
          <p:txBody>
            <a:bodyPr wrap="square" lIns="0" tIns="0" rIns="0" bIns="0" rtlCol="0"/>
            <a:lstStyle/>
            <a:p/>
          </p:txBody>
        </p:sp>
        <p:sp>
          <p:nvSpPr>
            <p:cNvPr id="15" name="object 15" descr=""/>
            <p:cNvSpPr/>
            <p:nvPr/>
          </p:nvSpPr>
          <p:spPr>
            <a:xfrm>
              <a:off x="3275076" y="5332475"/>
              <a:ext cx="3005455" cy="829310"/>
            </a:xfrm>
            <a:custGeom>
              <a:avLst/>
              <a:gdLst/>
              <a:ahLst/>
              <a:cxnLst/>
              <a:rect l="l" t="t" r="r" b="b"/>
              <a:pathLst>
                <a:path w="3005454" h="829310">
                  <a:moveTo>
                    <a:pt x="0" y="138175"/>
                  </a:moveTo>
                  <a:lnTo>
                    <a:pt x="7042" y="94496"/>
                  </a:lnTo>
                  <a:lnTo>
                    <a:pt x="26655" y="56564"/>
                  </a:lnTo>
                  <a:lnTo>
                    <a:pt x="56564" y="26655"/>
                  </a:lnTo>
                  <a:lnTo>
                    <a:pt x="94496" y="7042"/>
                  </a:lnTo>
                  <a:lnTo>
                    <a:pt x="138175" y="0"/>
                  </a:lnTo>
                  <a:lnTo>
                    <a:pt x="2867152" y="0"/>
                  </a:lnTo>
                  <a:lnTo>
                    <a:pt x="2910831" y="7042"/>
                  </a:lnTo>
                  <a:lnTo>
                    <a:pt x="2948763" y="26655"/>
                  </a:lnTo>
                  <a:lnTo>
                    <a:pt x="2978672" y="56564"/>
                  </a:lnTo>
                  <a:lnTo>
                    <a:pt x="2998285" y="94496"/>
                  </a:lnTo>
                  <a:lnTo>
                    <a:pt x="3005328" y="138175"/>
                  </a:lnTo>
                  <a:lnTo>
                    <a:pt x="3005328" y="690880"/>
                  </a:lnTo>
                  <a:lnTo>
                    <a:pt x="2998285" y="734559"/>
                  </a:lnTo>
                  <a:lnTo>
                    <a:pt x="2978672" y="772491"/>
                  </a:lnTo>
                  <a:lnTo>
                    <a:pt x="2948763" y="802400"/>
                  </a:lnTo>
                  <a:lnTo>
                    <a:pt x="2910831" y="822013"/>
                  </a:lnTo>
                  <a:lnTo>
                    <a:pt x="2867152" y="829056"/>
                  </a:lnTo>
                  <a:lnTo>
                    <a:pt x="138175" y="829056"/>
                  </a:lnTo>
                  <a:lnTo>
                    <a:pt x="94496" y="822013"/>
                  </a:lnTo>
                  <a:lnTo>
                    <a:pt x="56564" y="802400"/>
                  </a:lnTo>
                  <a:lnTo>
                    <a:pt x="26655" y="772491"/>
                  </a:lnTo>
                  <a:lnTo>
                    <a:pt x="7042" y="734559"/>
                  </a:lnTo>
                  <a:lnTo>
                    <a:pt x="0" y="690880"/>
                  </a:lnTo>
                  <a:lnTo>
                    <a:pt x="0" y="138175"/>
                  </a:lnTo>
                  <a:close/>
                </a:path>
              </a:pathLst>
            </a:custGeom>
            <a:ln w="12700">
              <a:solidFill>
                <a:srgbClr val="FF0000"/>
              </a:solidFill>
            </a:ln>
          </p:spPr>
          <p:txBody>
            <a:bodyPr wrap="square" lIns="0" tIns="0" rIns="0" bIns="0" rtlCol="0"/>
            <a:lstStyle/>
            <a:p/>
          </p:txBody>
        </p:sp>
      </p:grpSp>
      <p:sp>
        <p:nvSpPr>
          <p:cNvPr id="16" name="object 16" descr=""/>
          <p:cNvSpPr txBox="1"/>
          <p:nvPr/>
        </p:nvSpPr>
        <p:spPr>
          <a:xfrm>
            <a:off x="1158951" y="5398134"/>
            <a:ext cx="4935855" cy="1138555"/>
          </a:xfrm>
          <a:prstGeom prst="rect">
            <a:avLst/>
          </a:prstGeom>
        </p:spPr>
        <p:txBody>
          <a:bodyPr wrap="square" lIns="0" tIns="13335" rIns="0" bIns="0" rtlCol="0" vert="horz">
            <a:spAutoFit/>
          </a:bodyPr>
          <a:lstStyle/>
          <a:p>
            <a:pPr marL="2247900" marR="5080">
              <a:lnSpc>
                <a:spcPct val="100000"/>
              </a:lnSpc>
              <a:spcBef>
                <a:spcPts val="105"/>
              </a:spcBef>
            </a:pPr>
            <a:r>
              <a:rPr dirty="0" sz="1100">
                <a:latin typeface="MS Mincho"/>
                <a:cs typeface="MS Mincho"/>
              </a:rPr>
              <a:t>予め</a:t>
            </a:r>
            <a:r>
              <a:rPr dirty="0" sz="1100" spc="-10">
                <a:latin typeface="Century"/>
                <a:cs typeface="Century"/>
              </a:rPr>
              <a:t>18</a:t>
            </a:r>
            <a:r>
              <a:rPr dirty="0" sz="1100" spc="-20">
                <a:latin typeface="MS Mincho"/>
                <a:cs typeface="MS Mincho"/>
              </a:rPr>
              <a:t>個の抽出ルールが設定され、このう</a:t>
            </a:r>
            <a:r>
              <a:rPr dirty="0" sz="1100">
                <a:latin typeface="MS Mincho"/>
                <a:cs typeface="MS Mincho"/>
              </a:rPr>
              <a:t>ち</a:t>
            </a:r>
            <a:r>
              <a:rPr dirty="0" sz="1100" spc="-10">
                <a:latin typeface="Century"/>
                <a:cs typeface="Century"/>
              </a:rPr>
              <a:t>6</a:t>
            </a:r>
            <a:r>
              <a:rPr dirty="0" sz="1100" spc="-20">
                <a:latin typeface="MS Mincho"/>
                <a:cs typeface="MS Mincho"/>
              </a:rPr>
              <a:t>個にチェックが入り抽出が有効です。不要なルールのチェックを外し、必要な</a:t>
            </a:r>
            <a:r>
              <a:rPr dirty="0" sz="1100">
                <a:latin typeface="MS Mincho"/>
                <a:cs typeface="MS Mincho"/>
              </a:rPr>
              <a:t> </a:t>
            </a:r>
            <a:r>
              <a:rPr dirty="0" sz="1100" spc="-20">
                <a:latin typeface="MS Mincho"/>
                <a:cs typeface="MS Mincho"/>
              </a:rPr>
              <a:t>ルールにチェックを入れてください。</a:t>
            </a:r>
            <a:endParaRPr sz="1100">
              <a:latin typeface="MS Mincho"/>
              <a:cs typeface="MS Mincho"/>
            </a:endParaRPr>
          </a:p>
          <a:p>
            <a:pPr>
              <a:lnSpc>
                <a:spcPct val="100000"/>
              </a:lnSpc>
              <a:spcBef>
                <a:spcPts val="725"/>
              </a:spcBef>
            </a:pPr>
            <a:endParaRPr sz="1100">
              <a:latin typeface="MS Mincho"/>
              <a:cs typeface="MS Mincho"/>
            </a:endParaRPr>
          </a:p>
          <a:p>
            <a:pPr marL="12700">
              <a:lnSpc>
                <a:spcPct val="100000"/>
              </a:lnSpc>
            </a:pPr>
            <a:r>
              <a:rPr dirty="0" sz="1100">
                <a:latin typeface="MS Mincho"/>
                <a:cs typeface="MS Mincho"/>
              </a:rPr>
              <a:t>［</a:t>
            </a:r>
            <a:r>
              <a:rPr dirty="0" sz="1100" spc="-5">
                <a:latin typeface="MS Mincho"/>
                <a:cs typeface="MS Mincho"/>
              </a:rPr>
              <a:t>レセ抽出</a:t>
            </a:r>
            <a:r>
              <a:rPr dirty="0" sz="1100">
                <a:latin typeface="MS Mincho"/>
                <a:cs typeface="MS Mincho"/>
              </a:rPr>
              <a:t>］</a:t>
            </a:r>
            <a:r>
              <a:rPr dirty="0" sz="1100" spc="-20">
                <a:latin typeface="MS Mincho"/>
                <a:cs typeface="MS Mincho"/>
              </a:rPr>
              <a:t>をクリックすると抽出が始まります。</a:t>
            </a:r>
            <a:endParaRPr sz="1100">
              <a:latin typeface="MS Mincho"/>
              <a:cs typeface="MS Mincho"/>
            </a:endParaRPr>
          </a:p>
        </p:txBody>
      </p:sp>
      <p:grpSp>
        <p:nvGrpSpPr>
          <p:cNvPr id="17" name="object 17" descr=""/>
          <p:cNvGrpSpPr/>
          <p:nvPr/>
        </p:nvGrpSpPr>
        <p:grpSpPr>
          <a:xfrm>
            <a:off x="1699260" y="2869691"/>
            <a:ext cx="1178560" cy="3314700"/>
            <a:chOff x="1699260" y="2869691"/>
            <a:chExt cx="1178560" cy="3314700"/>
          </a:xfrm>
        </p:grpSpPr>
        <p:pic>
          <p:nvPicPr>
            <p:cNvPr id="18" name="object 18" descr=""/>
            <p:cNvPicPr/>
            <p:nvPr/>
          </p:nvPicPr>
          <p:blipFill>
            <a:blip r:embed="rId7" cstate="print"/>
            <a:stretch>
              <a:fillRect/>
            </a:stretch>
          </p:blipFill>
          <p:spPr>
            <a:xfrm>
              <a:off x="1699260" y="2869691"/>
              <a:ext cx="1178052" cy="3314700"/>
            </a:xfrm>
            <a:prstGeom prst="rect">
              <a:avLst/>
            </a:prstGeom>
          </p:spPr>
        </p:pic>
        <p:sp>
          <p:nvSpPr>
            <p:cNvPr id="19" name="object 19" descr=""/>
            <p:cNvSpPr/>
            <p:nvPr/>
          </p:nvSpPr>
          <p:spPr>
            <a:xfrm>
              <a:off x="1835658" y="4114037"/>
              <a:ext cx="672465" cy="154305"/>
            </a:xfrm>
            <a:custGeom>
              <a:avLst/>
              <a:gdLst/>
              <a:ahLst/>
              <a:cxnLst/>
              <a:rect l="l" t="t" r="r" b="b"/>
              <a:pathLst>
                <a:path w="672464" h="154304">
                  <a:moveTo>
                    <a:pt x="0" y="25653"/>
                  </a:moveTo>
                  <a:lnTo>
                    <a:pt x="2008" y="15644"/>
                  </a:lnTo>
                  <a:lnTo>
                    <a:pt x="7493" y="7492"/>
                  </a:lnTo>
                  <a:lnTo>
                    <a:pt x="15644" y="2008"/>
                  </a:lnTo>
                  <a:lnTo>
                    <a:pt x="25654" y="0"/>
                  </a:lnTo>
                  <a:lnTo>
                    <a:pt x="646430" y="0"/>
                  </a:lnTo>
                  <a:lnTo>
                    <a:pt x="656439" y="2008"/>
                  </a:lnTo>
                  <a:lnTo>
                    <a:pt x="664591" y="7493"/>
                  </a:lnTo>
                  <a:lnTo>
                    <a:pt x="670075" y="15644"/>
                  </a:lnTo>
                  <a:lnTo>
                    <a:pt x="672084" y="25653"/>
                  </a:lnTo>
                  <a:lnTo>
                    <a:pt x="672084" y="128270"/>
                  </a:lnTo>
                  <a:lnTo>
                    <a:pt x="670075" y="138279"/>
                  </a:lnTo>
                  <a:lnTo>
                    <a:pt x="664591" y="146430"/>
                  </a:lnTo>
                  <a:lnTo>
                    <a:pt x="656439" y="151915"/>
                  </a:lnTo>
                  <a:lnTo>
                    <a:pt x="646430" y="153924"/>
                  </a:lnTo>
                  <a:lnTo>
                    <a:pt x="25654" y="153924"/>
                  </a:lnTo>
                  <a:lnTo>
                    <a:pt x="15644" y="151915"/>
                  </a:lnTo>
                  <a:lnTo>
                    <a:pt x="7493" y="146431"/>
                  </a:lnTo>
                  <a:lnTo>
                    <a:pt x="2008" y="138279"/>
                  </a:lnTo>
                  <a:lnTo>
                    <a:pt x="0" y="128270"/>
                  </a:lnTo>
                  <a:lnTo>
                    <a:pt x="0" y="25653"/>
                  </a:lnTo>
                  <a:close/>
                </a:path>
              </a:pathLst>
            </a:custGeom>
            <a:ln w="19050">
              <a:solidFill>
                <a:srgbClr val="FF0000"/>
              </a:solidFill>
            </a:ln>
          </p:spPr>
          <p:txBody>
            <a:bodyPr wrap="square" lIns="0" tIns="0" rIns="0" bIns="0" rtlCol="0"/>
            <a:lstStyle/>
            <a:p/>
          </p:txBody>
        </p:sp>
      </p:grpSp>
      <p:sp>
        <p:nvSpPr>
          <p:cNvPr id="20" name="object 2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37</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324599"/>
            <a:ext cx="4320540" cy="3253739"/>
          </a:xfrm>
          <a:prstGeom prst="rect">
            <a:avLst/>
          </a:prstGeom>
        </p:spPr>
      </p:pic>
      <p:grpSp>
        <p:nvGrpSpPr>
          <p:cNvPr id="3" name="object 3" descr=""/>
          <p:cNvGrpSpPr/>
          <p:nvPr/>
        </p:nvGrpSpPr>
        <p:grpSpPr>
          <a:xfrm>
            <a:off x="1620011" y="1778507"/>
            <a:ext cx="4320540" cy="3253740"/>
            <a:chOff x="1620011" y="1778507"/>
            <a:chExt cx="4320540" cy="3253740"/>
          </a:xfrm>
        </p:grpSpPr>
        <p:pic>
          <p:nvPicPr>
            <p:cNvPr id="4" name="object 4" descr=""/>
            <p:cNvPicPr/>
            <p:nvPr/>
          </p:nvPicPr>
          <p:blipFill>
            <a:blip r:embed="rId3" cstate="print"/>
            <a:stretch>
              <a:fillRect/>
            </a:stretch>
          </p:blipFill>
          <p:spPr>
            <a:xfrm>
              <a:off x="1620011" y="1778507"/>
              <a:ext cx="4320540" cy="3253740"/>
            </a:xfrm>
            <a:prstGeom prst="rect">
              <a:avLst/>
            </a:prstGeom>
          </p:spPr>
        </p:pic>
        <p:pic>
          <p:nvPicPr>
            <p:cNvPr id="5" name="object 5" descr=""/>
            <p:cNvPicPr/>
            <p:nvPr/>
          </p:nvPicPr>
          <p:blipFill>
            <a:blip r:embed="rId4" cstate="print"/>
            <a:stretch>
              <a:fillRect/>
            </a:stretch>
          </p:blipFill>
          <p:spPr>
            <a:xfrm>
              <a:off x="1627631" y="1783079"/>
              <a:ext cx="4303776" cy="454151"/>
            </a:xfrm>
            <a:prstGeom prst="rect">
              <a:avLst/>
            </a:prstGeom>
          </p:spPr>
        </p:pic>
        <p:pic>
          <p:nvPicPr>
            <p:cNvPr id="6" name="object 6" descr=""/>
            <p:cNvPicPr/>
            <p:nvPr/>
          </p:nvPicPr>
          <p:blipFill>
            <a:blip r:embed="rId5" cstate="print"/>
            <a:stretch>
              <a:fillRect/>
            </a:stretch>
          </p:blipFill>
          <p:spPr>
            <a:xfrm>
              <a:off x="1932431" y="2308859"/>
              <a:ext cx="685800" cy="89916"/>
            </a:xfrm>
            <a:prstGeom prst="rect">
              <a:avLst/>
            </a:prstGeom>
          </p:spPr>
        </p:pic>
        <p:pic>
          <p:nvPicPr>
            <p:cNvPr id="7" name="object 7" descr=""/>
            <p:cNvPicPr/>
            <p:nvPr/>
          </p:nvPicPr>
          <p:blipFill>
            <a:blip r:embed="rId6" cstate="print"/>
            <a:stretch>
              <a:fillRect/>
            </a:stretch>
          </p:blipFill>
          <p:spPr>
            <a:xfrm>
              <a:off x="1671827" y="4093463"/>
              <a:ext cx="68580" cy="876300"/>
            </a:xfrm>
            <a:prstGeom prst="rect">
              <a:avLst/>
            </a:prstGeom>
          </p:spPr>
        </p:pic>
      </p:grpSp>
      <p:sp>
        <p:nvSpPr>
          <p:cNvPr id="8" name="object 8" descr=""/>
          <p:cNvSpPr txBox="1"/>
          <p:nvPr/>
        </p:nvSpPr>
        <p:spPr>
          <a:xfrm>
            <a:off x="1158951" y="1087983"/>
            <a:ext cx="4775200"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抽出結果のリストが表示されます。</a:t>
            </a:r>
            <a:endParaRPr sz="1100">
              <a:latin typeface="MS Mincho"/>
              <a:cs typeface="MS Mincho"/>
            </a:endParaRPr>
          </a:p>
          <a:p>
            <a:pPr marL="12700">
              <a:lnSpc>
                <a:spcPct val="100000"/>
              </a:lnSpc>
              <a:spcBef>
                <a:spcPts val="335"/>
              </a:spcBef>
            </a:pPr>
            <a:r>
              <a:rPr dirty="0" sz="1100" spc="-20">
                <a:latin typeface="MS Mincho"/>
                <a:cs typeface="MS Mincho"/>
              </a:rPr>
              <a:t>患者氏名をダブルクリックすると抽出結果の「詳細」画面が表示されます。</a:t>
            </a:r>
            <a:endParaRPr sz="1100">
              <a:latin typeface="MS Mincho"/>
              <a:cs typeface="MS Mincho"/>
            </a:endParaRPr>
          </a:p>
        </p:txBody>
      </p:sp>
      <p:sp>
        <p:nvSpPr>
          <p:cNvPr id="9" name="object 9" descr=""/>
          <p:cNvSpPr txBox="1"/>
          <p:nvPr/>
        </p:nvSpPr>
        <p:spPr>
          <a:xfrm>
            <a:off x="1158951" y="5435955"/>
            <a:ext cx="5194935" cy="866140"/>
          </a:xfrm>
          <a:prstGeom prst="rect">
            <a:avLst/>
          </a:prstGeom>
        </p:spPr>
        <p:txBody>
          <a:bodyPr wrap="square" lIns="0" tIns="12700" rIns="0" bIns="0" rtlCol="0" vert="horz">
            <a:spAutoFit/>
          </a:bodyPr>
          <a:lstStyle/>
          <a:p>
            <a:pPr marL="12700" marR="5080">
              <a:lnSpc>
                <a:spcPct val="125600"/>
              </a:lnSpc>
              <a:spcBef>
                <a:spcPts val="100"/>
              </a:spcBef>
            </a:pPr>
            <a:r>
              <a:rPr dirty="0" sz="1100" spc="-10">
                <a:latin typeface="MS Mincho"/>
                <a:cs typeface="MS Mincho"/>
              </a:rPr>
              <a:t>「受付及び点検」の</a:t>
            </a:r>
            <a:r>
              <a:rPr dirty="0" sz="1100" spc="-15">
                <a:latin typeface="MS Mincho"/>
                <a:cs typeface="MS Mincho"/>
              </a:rPr>
              <a:t>［レセプト抽出</a:t>
            </a:r>
            <a:r>
              <a:rPr dirty="0" sz="1100">
                <a:latin typeface="MS Mincho"/>
                <a:cs typeface="MS Mincho"/>
              </a:rPr>
              <a:t>］</a:t>
            </a:r>
            <a:r>
              <a:rPr dirty="0" sz="1100" spc="-20">
                <a:latin typeface="MS Mincho"/>
                <a:cs typeface="MS Mincho"/>
              </a:rPr>
              <a:t>をクリックしても、同様にレセプト抽出が実</a:t>
            </a:r>
            <a:r>
              <a:rPr dirty="0" sz="1100" spc="-15">
                <a:latin typeface="MS Mincho"/>
                <a:cs typeface="MS Mincho"/>
              </a:rPr>
              <a:t>行されます。</a:t>
            </a:r>
            <a:endParaRPr sz="1100">
              <a:latin typeface="MS Mincho"/>
              <a:cs typeface="MS Mincho"/>
            </a:endParaRPr>
          </a:p>
          <a:p>
            <a:pPr marL="12700" marR="5080">
              <a:lnSpc>
                <a:spcPts val="1660"/>
              </a:lnSpc>
              <a:spcBef>
                <a:spcPts val="80"/>
              </a:spcBef>
            </a:pPr>
            <a:r>
              <a:rPr dirty="0" sz="1100" spc="-20">
                <a:latin typeface="MS Mincho"/>
                <a:cs typeface="MS Mincho"/>
              </a:rPr>
              <a:t>抽出ルールの設定が終わったら、こちらのボタンからレセプト抽出を行うほうが便</a:t>
            </a:r>
            <a:r>
              <a:rPr dirty="0" sz="1100" spc="-15">
                <a:latin typeface="MS Mincho"/>
                <a:cs typeface="MS Mincho"/>
              </a:rPr>
              <a:t>利です。</a:t>
            </a:r>
            <a:endParaRPr sz="1100">
              <a:latin typeface="MS Mincho"/>
              <a:cs typeface="MS Mincho"/>
            </a:endParaRPr>
          </a:p>
        </p:txBody>
      </p:sp>
      <p:sp>
        <p:nvSpPr>
          <p:cNvPr id="10" name="object 10" descr=""/>
          <p:cNvSpPr/>
          <p:nvPr/>
        </p:nvSpPr>
        <p:spPr>
          <a:xfrm>
            <a:off x="3780282" y="8364473"/>
            <a:ext cx="530860" cy="234950"/>
          </a:xfrm>
          <a:custGeom>
            <a:avLst/>
            <a:gdLst/>
            <a:ahLst/>
            <a:cxnLst/>
            <a:rect l="l" t="t" r="r" b="b"/>
            <a:pathLst>
              <a:path w="530860" h="234950">
                <a:moveTo>
                  <a:pt x="0" y="39115"/>
                </a:moveTo>
                <a:lnTo>
                  <a:pt x="3075" y="23895"/>
                </a:lnTo>
                <a:lnTo>
                  <a:pt x="11461" y="11461"/>
                </a:lnTo>
                <a:lnTo>
                  <a:pt x="23895" y="3075"/>
                </a:lnTo>
                <a:lnTo>
                  <a:pt x="39115" y="0"/>
                </a:lnTo>
                <a:lnTo>
                  <a:pt x="491235" y="0"/>
                </a:lnTo>
                <a:lnTo>
                  <a:pt x="506456" y="3075"/>
                </a:lnTo>
                <a:lnTo>
                  <a:pt x="518890" y="11461"/>
                </a:lnTo>
                <a:lnTo>
                  <a:pt x="527276" y="23895"/>
                </a:lnTo>
                <a:lnTo>
                  <a:pt x="530351" y="39115"/>
                </a:lnTo>
                <a:lnTo>
                  <a:pt x="530351" y="195579"/>
                </a:lnTo>
                <a:lnTo>
                  <a:pt x="527276" y="210800"/>
                </a:lnTo>
                <a:lnTo>
                  <a:pt x="518890" y="223234"/>
                </a:lnTo>
                <a:lnTo>
                  <a:pt x="506456" y="231620"/>
                </a:lnTo>
                <a:lnTo>
                  <a:pt x="491235" y="234695"/>
                </a:lnTo>
                <a:lnTo>
                  <a:pt x="39115" y="234695"/>
                </a:lnTo>
                <a:lnTo>
                  <a:pt x="23895" y="231620"/>
                </a:lnTo>
                <a:lnTo>
                  <a:pt x="11461" y="223234"/>
                </a:lnTo>
                <a:lnTo>
                  <a:pt x="3075" y="210800"/>
                </a:lnTo>
                <a:lnTo>
                  <a:pt x="0" y="195579"/>
                </a:lnTo>
                <a:lnTo>
                  <a:pt x="0" y="39115"/>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30679" y="6329171"/>
            <a:ext cx="4303776" cy="454151"/>
          </a:xfrm>
          <a:prstGeom prst="rect">
            <a:avLst/>
          </a:prstGeom>
        </p:spPr>
      </p:pic>
      <p:pic>
        <p:nvPicPr>
          <p:cNvPr id="12" name="object 12" descr=""/>
          <p:cNvPicPr/>
          <p:nvPr/>
        </p:nvPicPr>
        <p:blipFill>
          <a:blip r:embed="rId6" cstate="print"/>
          <a:stretch>
            <a:fillRect/>
          </a:stretch>
        </p:blipFill>
        <p:spPr>
          <a:xfrm>
            <a:off x="1671827" y="8651747"/>
            <a:ext cx="68580" cy="876300"/>
          </a:xfrm>
          <a:prstGeom prst="rect">
            <a:avLst/>
          </a:prstGeom>
        </p:spPr>
      </p:pic>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38</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285999"/>
            <a:ext cx="4320540" cy="2246376"/>
          </a:xfrm>
          <a:prstGeom prst="rect">
            <a:avLst/>
          </a:prstGeom>
        </p:spPr>
      </p:pic>
      <p:sp>
        <p:nvSpPr>
          <p:cNvPr id="3" name="object 3" descr=""/>
          <p:cNvSpPr txBox="1"/>
          <p:nvPr/>
        </p:nvSpPr>
        <p:spPr>
          <a:xfrm>
            <a:off x="1158951" y="1086711"/>
            <a:ext cx="5194935" cy="1113790"/>
          </a:xfrm>
          <a:prstGeom prst="rect">
            <a:avLst/>
          </a:prstGeom>
        </p:spPr>
        <p:txBody>
          <a:bodyPr wrap="square" lIns="0" tIns="59055" rIns="0" bIns="0" rtlCol="0" vert="horz">
            <a:spAutoFit/>
          </a:bodyPr>
          <a:lstStyle/>
          <a:p>
            <a:pPr marL="12700">
              <a:lnSpc>
                <a:spcPct val="100000"/>
              </a:lnSpc>
              <a:spcBef>
                <a:spcPts val="465"/>
              </a:spcBef>
              <a:tabLst>
                <a:tab pos="316865"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[レセプト取込] をクリックします。</a:t>
            </a:r>
            <a:endParaRPr sz="1100">
              <a:latin typeface="MS Mincho"/>
              <a:cs typeface="MS Mincho"/>
            </a:endParaRPr>
          </a:p>
          <a:p>
            <a:pPr marL="292735">
              <a:lnSpc>
                <a:spcPct val="100000"/>
              </a:lnSpc>
              <a:spcBef>
                <a:spcPts val="340"/>
              </a:spcBef>
            </a:pPr>
            <a:r>
              <a:rPr dirty="0" sz="1100" spc="-20">
                <a:latin typeface="MS Mincho"/>
                <a:cs typeface="MS Mincho"/>
              </a:rPr>
              <a:t>取込むレセプトを選択する画面が表示されますので、</a:t>
            </a:r>
            <a:endParaRPr sz="1100">
              <a:latin typeface="MS Mincho"/>
              <a:cs typeface="MS Mincho"/>
            </a:endParaRPr>
          </a:p>
          <a:p>
            <a:pPr marL="12700">
              <a:lnSpc>
                <a:spcPct val="100000"/>
              </a:lnSpc>
              <a:spcBef>
                <a:spcPts val="345"/>
              </a:spcBef>
              <a:tabLst>
                <a:tab pos="316865"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[追加] をクリックします。</a:t>
            </a:r>
            <a:endParaRPr sz="1100">
              <a:latin typeface="MS Mincho"/>
              <a:cs typeface="MS Mincho"/>
            </a:endParaRPr>
          </a:p>
          <a:p>
            <a:pPr marL="292735" marR="5080">
              <a:lnSpc>
                <a:spcPct val="124500"/>
              </a:lnSpc>
              <a:spcBef>
                <a:spcPts val="25"/>
              </a:spcBef>
            </a:pPr>
            <a:r>
              <a:rPr dirty="0" sz="1100" spc="-20">
                <a:latin typeface="MS Mincho"/>
                <a:cs typeface="MS Mincho"/>
              </a:rPr>
              <a:t>中央のマークをダブルクリックするか、電子レセプトのファイルをドラックしても同様に追加されます。</a:t>
            </a:r>
            <a:endParaRPr sz="1100">
              <a:latin typeface="MS Mincho"/>
              <a:cs typeface="MS Mincho"/>
            </a:endParaRPr>
          </a:p>
        </p:txBody>
      </p:sp>
      <p:sp>
        <p:nvSpPr>
          <p:cNvPr id="4" name="object 4" descr=""/>
          <p:cNvSpPr txBox="1"/>
          <p:nvPr/>
        </p:nvSpPr>
        <p:spPr>
          <a:xfrm>
            <a:off x="1158951" y="5079593"/>
            <a:ext cx="519493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取込むレセプトを選択する画面が表示されますので、点検する国保の電子レセプト</a:t>
            </a:r>
            <a:endParaRPr sz="1100">
              <a:latin typeface="MS Mincho"/>
              <a:cs typeface="MS Mincho"/>
            </a:endParaRPr>
          </a:p>
          <a:p>
            <a:pPr marL="12700">
              <a:lnSpc>
                <a:spcPct val="100000"/>
              </a:lnSpc>
              <a:spcBef>
                <a:spcPts val="335"/>
              </a:spcBef>
            </a:pPr>
            <a:r>
              <a:rPr dirty="0" sz="1100" spc="-10">
                <a:latin typeface="MS Mincho"/>
                <a:cs typeface="MS Mincho"/>
              </a:rPr>
              <a:t>（</a:t>
            </a:r>
            <a:r>
              <a:rPr dirty="0" sz="1100" spc="-10">
                <a:latin typeface="Century"/>
                <a:cs typeface="Century"/>
              </a:rPr>
              <a:t>RECEIPTC.UKE</a:t>
            </a:r>
            <a:r>
              <a:rPr dirty="0" sz="1100" spc="-10">
                <a:latin typeface="MS Mincho"/>
                <a:cs typeface="MS Mincho"/>
              </a:rPr>
              <a:t>）</a:t>
            </a:r>
            <a:r>
              <a:rPr dirty="0" sz="1100">
                <a:latin typeface="MS Mincho"/>
                <a:cs typeface="MS Mincho"/>
              </a:rPr>
              <a:t>を指定して、[開く(</a:t>
            </a:r>
            <a:r>
              <a:rPr dirty="0" sz="1100">
                <a:latin typeface="Century"/>
                <a:cs typeface="Century"/>
              </a:rPr>
              <a:t>O</a:t>
            </a:r>
            <a:r>
              <a:rPr dirty="0" sz="1100" spc="-5">
                <a:latin typeface="MS Mincho"/>
                <a:cs typeface="MS Mincho"/>
              </a:rPr>
              <a:t>)] をクリックします。</a:t>
            </a:r>
            <a:endParaRPr sz="1100">
              <a:latin typeface="MS Mincho"/>
              <a:cs typeface="MS Mincho"/>
            </a:endParaRPr>
          </a:p>
        </p:txBody>
      </p:sp>
      <p:grpSp>
        <p:nvGrpSpPr>
          <p:cNvPr id="5" name="object 5" descr=""/>
          <p:cNvGrpSpPr/>
          <p:nvPr/>
        </p:nvGrpSpPr>
        <p:grpSpPr>
          <a:xfrm>
            <a:off x="1620011" y="5795771"/>
            <a:ext cx="4320540" cy="3038475"/>
            <a:chOff x="1620011" y="5795771"/>
            <a:chExt cx="4320540" cy="3038475"/>
          </a:xfrm>
        </p:grpSpPr>
        <p:pic>
          <p:nvPicPr>
            <p:cNvPr id="6" name="object 6" descr=""/>
            <p:cNvPicPr/>
            <p:nvPr/>
          </p:nvPicPr>
          <p:blipFill>
            <a:blip r:embed="rId3" cstate="print"/>
            <a:stretch>
              <a:fillRect/>
            </a:stretch>
          </p:blipFill>
          <p:spPr>
            <a:xfrm>
              <a:off x="1620011" y="5795771"/>
              <a:ext cx="4320540" cy="3028188"/>
            </a:xfrm>
            <a:prstGeom prst="rect">
              <a:avLst/>
            </a:prstGeom>
          </p:spPr>
        </p:pic>
        <p:sp>
          <p:nvSpPr>
            <p:cNvPr id="7" name="object 7" descr=""/>
            <p:cNvSpPr/>
            <p:nvPr/>
          </p:nvSpPr>
          <p:spPr>
            <a:xfrm>
              <a:off x="2384297" y="7640573"/>
              <a:ext cx="360045" cy="76200"/>
            </a:xfrm>
            <a:custGeom>
              <a:avLst/>
              <a:gdLst/>
              <a:ahLst/>
              <a:cxnLst/>
              <a:rect l="l" t="t" r="r" b="b"/>
              <a:pathLst>
                <a:path w="360044" h="76200">
                  <a:moveTo>
                    <a:pt x="76200" y="0"/>
                  </a:moveTo>
                  <a:lnTo>
                    <a:pt x="0" y="38099"/>
                  </a:lnTo>
                  <a:lnTo>
                    <a:pt x="76200" y="76199"/>
                  </a:lnTo>
                  <a:lnTo>
                    <a:pt x="76200" y="47624"/>
                  </a:lnTo>
                  <a:lnTo>
                    <a:pt x="63500" y="47624"/>
                  </a:lnTo>
                  <a:lnTo>
                    <a:pt x="63500" y="28574"/>
                  </a:lnTo>
                  <a:lnTo>
                    <a:pt x="76200" y="28574"/>
                  </a:lnTo>
                  <a:lnTo>
                    <a:pt x="76200" y="0"/>
                  </a:lnTo>
                  <a:close/>
                </a:path>
                <a:path w="360044" h="76200">
                  <a:moveTo>
                    <a:pt x="76200" y="28574"/>
                  </a:moveTo>
                  <a:lnTo>
                    <a:pt x="63500" y="28574"/>
                  </a:lnTo>
                  <a:lnTo>
                    <a:pt x="63500" y="47624"/>
                  </a:lnTo>
                  <a:lnTo>
                    <a:pt x="76200" y="47624"/>
                  </a:lnTo>
                  <a:lnTo>
                    <a:pt x="76200" y="28574"/>
                  </a:lnTo>
                  <a:close/>
                </a:path>
                <a:path w="360044" h="76200">
                  <a:moveTo>
                    <a:pt x="360044" y="28574"/>
                  </a:moveTo>
                  <a:lnTo>
                    <a:pt x="76200" y="28574"/>
                  </a:lnTo>
                  <a:lnTo>
                    <a:pt x="76200" y="47624"/>
                  </a:lnTo>
                  <a:lnTo>
                    <a:pt x="360044" y="47624"/>
                  </a:lnTo>
                  <a:lnTo>
                    <a:pt x="360044" y="28574"/>
                  </a:lnTo>
                  <a:close/>
                </a:path>
              </a:pathLst>
            </a:custGeom>
            <a:solidFill>
              <a:srgbClr val="FF0000"/>
            </a:solidFill>
          </p:spPr>
          <p:txBody>
            <a:bodyPr wrap="square" lIns="0" tIns="0" rIns="0" bIns="0" rtlCol="0"/>
            <a:lstStyle/>
            <a:p/>
          </p:txBody>
        </p:sp>
        <p:sp>
          <p:nvSpPr>
            <p:cNvPr id="8" name="object 8" descr=""/>
            <p:cNvSpPr/>
            <p:nvPr/>
          </p:nvSpPr>
          <p:spPr>
            <a:xfrm>
              <a:off x="4687061" y="8559545"/>
              <a:ext cx="719455" cy="265430"/>
            </a:xfrm>
            <a:custGeom>
              <a:avLst/>
              <a:gdLst/>
              <a:ahLst/>
              <a:cxnLst/>
              <a:rect l="l" t="t" r="r" b="b"/>
              <a:pathLst>
                <a:path w="719454" h="265429">
                  <a:moveTo>
                    <a:pt x="0" y="44196"/>
                  </a:moveTo>
                  <a:lnTo>
                    <a:pt x="3476" y="27003"/>
                  </a:lnTo>
                  <a:lnTo>
                    <a:pt x="12953" y="12954"/>
                  </a:lnTo>
                  <a:lnTo>
                    <a:pt x="27003" y="3476"/>
                  </a:lnTo>
                  <a:lnTo>
                    <a:pt x="44196" y="0"/>
                  </a:lnTo>
                  <a:lnTo>
                    <a:pt x="675132" y="0"/>
                  </a:lnTo>
                  <a:lnTo>
                    <a:pt x="692324" y="3476"/>
                  </a:lnTo>
                  <a:lnTo>
                    <a:pt x="706374" y="12954"/>
                  </a:lnTo>
                  <a:lnTo>
                    <a:pt x="715851" y="27003"/>
                  </a:lnTo>
                  <a:lnTo>
                    <a:pt x="719327" y="44196"/>
                  </a:lnTo>
                  <a:lnTo>
                    <a:pt x="719327" y="220980"/>
                  </a:lnTo>
                  <a:lnTo>
                    <a:pt x="715851" y="238172"/>
                  </a:lnTo>
                  <a:lnTo>
                    <a:pt x="706374" y="252222"/>
                  </a:lnTo>
                  <a:lnTo>
                    <a:pt x="692324" y="261699"/>
                  </a:lnTo>
                  <a:lnTo>
                    <a:pt x="675132" y="265176"/>
                  </a:lnTo>
                  <a:lnTo>
                    <a:pt x="44196" y="265176"/>
                  </a:lnTo>
                  <a:lnTo>
                    <a:pt x="27003" y="261699"/>
                  </a:lnTo>
                  <a:lnTo>
                    <a:pt x="12954" y="252222"/>
                  </a:lnTo>
                  <a:lnTo>
                    <a:pt x="3476" y="238172"/>
                  </a:lnTo>
                  <a:lnTo>
                    <a:pt x="0" y="220980"/>
                  </a:lnTo>
                  <a:lnTo>
                    <a:pt x="0" y="44196"/>
                  </a:lnTo>
                  <a:close/>
                </a:path>
              </a:pathLst>
            </a:custGeom>
            <a:ln w="19049">
              <a:solidFill>
                <a:srgbClr val="FF0000"/>
              </a:solidFill>
            </a:ln>
          </p:spPr>
          <p:txBody>
            <a:bodyPr wrap="square" lIns="0" tIns="0" rIns="0" bIns="0" rtlCol="0"/>
            <a:lstStyle/>
            <a:p/>
          </p:txBody>
        </p:sp>
      </p:grpSp>
      <p:grpSp>
        <p:nvGrpSpPr>
          <p:cNvPr id="9" name="object 9" descr=""/>
          <p:cNvGrpSpPr/>
          <p:nvPr/>
        </p:nvGrpSpPr>
        <p:grpSpPr>
          <a:xfrm>
            <a:off x="1627632" y="1989200"/>
            <a:ext cx="4304030" cy="2380615"/>
            <a:chOff x="1627632" y="1989200"/>
            <a:chExt cx="4304030" cy="2380615"/>
          </a:xfrm>
        </p:grpSpPr>
        <p:sp>
          <p:nvSpPr>
            <p:cNvPr id="10" name="object 10" descr=""/>
            <p:cNvSpPr/>
            <p:nvPr/>
          </p:nvSpPr>
          <p:spPr>
            <a:xfrm>
              <a:off x="1896618" y="3745229"/>
              <a:ext cx="485140" cy="242570"/>
            </a:xfrm>
            <a:custGeom>
              <a:avLst/>
              <a:gdLst/>
              <a:ahLst/>
              <a:cxnLst/>
              <a:rect l="l" t="t" r="r" b="b"/>
              <a:pathLst>
                <a:path w="485139" h="242570">
                  <a:moveTo>
                    <a:pt x="0" y="40385"/>
                  </a:moveTo>
                  <a:lnTo>
                    <a:pt x="3167" y="24645"/>
                  </a:lnTo>
                  <a:lnTo>
                    <a:pt x="11810" y="11810"/>
                  </a:lnTo>
                  <a:lnTo>
                    <a:pt x="24645" y="3167"/>
                  </a:lnTo>
                  <a:lnTo>
                    <a:pt x="40386" y="0"/>
                  </a:lnTo>
                  <a:lnTo>
                    <a:pt x="444245" y="0"/>
                  </a:lnTo>
                  <a:lnTo>
                    <a:pt x="459986" y="3167"/>
                  </a:lnTo>
                  <a:lnTo>
                    <a:pt x="472820" y="11810"/>
                  </a:lnTo>
                  <a:lnTo>
                    <a:pt x="481464" y="24645"/>
                  </a:lnTo>
                  <a:lnTo>
                    <a:pt x="484631" y="40385"/>
                  </a:lnTo>
                  <a:lnTo>
                    <a:pt x="484631" y="201929"/>
                  </a:lnTo>
                  <a:lnTo>
                    <a:pt x="481464" y="217670"/>
                  </a:lnTo>
                  <a:lnTo>
                    <a:pt x="472821" y="230504"/>
                  </a:lnTo>
                  <a:lnTo>
                    <a:pt x="459986" y="239148"/>
                  </a:lnTo>
                  <a:lnTo>
                    <a:pt x="444245" y="242315"/>
                  </a:lnTo>
                  <a:lnTo>
                    <a:pt x="40386" y="242315"/>
                  </a:lnTo>
                  <a:lnTo>
                    <a:pt x="24645" y="239148"/>
                  </a:lnTo>
                  <a:lnTo>
                    <a:pt x="11811" y="230504"/>
                  </a:lnTo>
                  <a:lnTo>
                    <a:pt x="3167" y="217670"/>
                  </a:lnTo>
                  <a:lnTo>
                    <a:pt x="0" y="201929"/>
                  </a:lnTo>
                  <a:lnTo>
                    <a:pt x="0" y="40385"/>
                  </a:lnTo>
                  <a:close/>
                </a:path>
              </a:pathLst>
            </a:custGeom>
            <a:ln w="19050">
              <a:solidFill>
                <a:srgbClr val="FF0000"/>
              </a:solidFill>
            </a:ln>
          </p:spPr>
          <p:txBody>
            <a:bodyPr wrap="square" lIns="0" tIns="0" rIns="0" bIns="0" rtlCol="0"/>
            <a:lstStyle/>
            <a:p/>
          </p:txBody>
        </p:sp>
        <p:pic>
          <p:nvPicPr>
            <p:cNvPr id="11" name="object 11"/>
            <p:cNvPicPr/>
            <p:nvPr/>
          </p:nvPicPr>
          <p:blipFill>
            <a:blip r:embed="rId4" cstate="print"/>
            <a:stretch>
              <a:fillRect/>
            </a:stretch>
          </p:blipFill>
          <p:spPr>
            <a:xfrm>
              <a:off x="1627632" y="2313431"/>
              <a:ext cx="4303776" cy="2055876"/>
            </a:xfrm>
            <a:prstGeom prst="rect">
              <a:avLst/>
            </a:prstGeom>
          </p:spPr>
        </p:pic>
        <p:sp>
          <p:nvSpPr>
            <p:cNvPr id="12" name="object 12" descr=""/>
            <p:cNvSpPr/>
            <p:nvPr/>
          </p:nvSpPr>
          <p:spPr>
            <a:xfrm>
              <a:off x="3197098" y="1989200"/>
              <a:ext cx="106680" cy="1353820"/>
            </a:xfrm>
            <a:custGeom>
              <a:avLst/>
              <a:gdLst/>
              <a:ahLst/>
              <a:cxnLst/>
              <a:rect l="l" t="t" r="r" b="b"/>
              <a:pathLst>
                <a:path w="106679" h="1353820">
                  <a:moveTo>
                    <a:pt x="0" y="1275587"/>
                  </a:moveTo>
                  <a:lnTo>
                    <a:pt x="34543" y="1353438"/>
                  </a:lnTo>
                  <a:lnTo>
                    <a:pt x="69694" y="1290447"/>
                  </a:lnTo>
                  <a:lnTo>
                    <a:pt x="46989" y="1290447"/>
                  </a:lnTo>
                  <a:lnTo>
                    <a:pt x="27939" y="1289557"/>
                  </a:lnTo>
                  <a:lnTo>
                    <a:pt x="28423" y="1279016"/>
                  </a:lnTo>
                  <a:lnTo>
                    <a:pt x="28522" y="1276873"/>
                  </a:lnTo>
                  <a:lnTo>
                    <a:pt x="0" y="1275587"/>
                  </a:lnTo>
                  <a:close/>
                </a:path>
                <a:path w="106679" h="1353820">
                  <a:moveTo>
                    <a:pt x="28522" y="1276873"/>
                  </a:moveTo>
                  <a:lnTo>
                    <a:pt x="27939" y="1289557"/>
                  </a:lnTo>
                  <a:lnTo>
                    <a:pt x="46989" y="1290447"/>
                  </a:lnTo>
                  <a:lnTo>
                    <a:pt x="47514" y="1279016"/>
                  </a:lnTo>
                  <a:lnTo>
                    <a:pt x="47573" y="1277732"/>
                  </a:lnTo>
                  <a:lnTo>
                    <a:pt x="28522" y="1276873"/>
                  </a:lnTo>
                  <a:close/>
                </a:path>
                <a:path w="106679" h="1353820">
                  <a:moveTo>
                    <a:pt x="47573" y="1277732"/>
                  </a:moveTo>
                  <a:lnTo>
                    <a:pt x="47030" y="1289557"/>
                  </a:lnTo>
                  <a:lnTo>
                    <a:pt x="46989" y="1290447"/>
                  </a:lnTo>
                  <a:lnTo>
                    <a:pt x="69694" y="1290447"/>
                  </a:lnTo>
                  <a:lnTo>
                    <a:pt x="76073" y="1279016"/>
                  </a:lnTo>
                  <a:lnTo>
                    <a:pt x="47573" y="1277732"/>
                  </a:lnTo>
                  <a:close/>
                </a:path>
                <a:path w="106679" h="1353820">
                  <a:moveTo>
                    <a:pt x="87122" y="0"/>
                  </a:moveTo>
                  <a:lnTo>
                    <a:pt x="28581" y="1275587"/>
                  </a:lnTo>
                  <a:lnTo>
                    <a:pt x="28522" y="1276873"/>
                  </a:lnTo>
                  <a:lnTo>
                    <a:pt x="47573" y="1277732"/>
                  </a:lnTo>
                  <a:lnTo>
                    <a:pt x="106172" y="761"/>
                  </a:lnTo>
                  <a:lnTo>
                    <a:pt x="87122" y="0"/>
                  </a:lnTo>
                  <a:close/>
                </a:path>
              </a:pathLst>
            </a:custGeom>
            <a:solidFill>
              <a:srgbClr val="FF0000"/>
            </a:solidFill>
          </p:spPr>
          <p:txBody>
            <a:bodyPr wrap="square" lIns="0" tIns="0" rIns="0" bIns="0" rtlCol="0"/>
            <a:lstStyle/>
            <a:p/>
          </p:txBody>
        </p:sp>
      </p:grpSp>
      <p:sp>
        <p:nvSpPr>
          <p:cNvPr id="13" name="object 13" descr=""/>
          <p:cNvSpPr txBox="1"/>
          <p:nvPr/>
        </p:nvSpPr>
        <p:spPr>
          <a:xfrm>
            <a:off x="1370457" y="3473577"/>
            <a:ext cx="1059180" cy="1108710"/>
          </a:xfrm>
          <a:prstGeom prst="rect">
            <a:avLst/>
          </a:prstGeom>
        </p:spPr>
        <p:txBody>
          <a:bodyPr wrap="square" lIns="0" tIns="12700" rIns="0" bIns="0" rtlCol="0" vert="horz">
            <a:spAutoFit/>
          </a:bodyPr>
          <a:lstStyle/>
          <a:p>
            <a:pPr algn="r" marR="508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a:p>
            <a:pPr>
              <a:lnSpc>
                <a:spcPct val="100000"/>
              </a:lnSpc>
              <a:spcBef>
                <a:spcPts val="1864"/>
              </a:spcBef>
            </a:pPr>
            <a:endParaRPr sz="1800">
              <a:latin typeface="MS Mincho"/>
              <a:cs typeface="MS Mincho"/>
            </a:endParaRPr>
          </a:p>
          <a:p>
            <a:pPr marL="12700">
              <a:lnSpc>
                <a:spcPct val="100000"/>
              </a:lnSpc>
            </a:pPr>
            <a:r>
              <a:rPr dirty="0" sz="1800" spc="-50">
                <a:solidFill>
                  <a:srgbClr val="FF0000"/>
                </a:solidFill>
                <a:latin typeface="MS Mincho"/>
                <a:cs typeface="MS Mincho"/>
              </a:rPr>
              <a:t>①</a:t>
            </a:r>
            <a:endParaRPr sz="1800">
              <a:latin typeface="MS Mincho"/>
              <a:cs typeface="MS Mincho"/>
            </a:endParaRPr>
          </a:p>
        </p:txBody>
      </p:sp>
      <p:sp>
        <p:nvSpPr>
          <p:cNvPr id="14" name="object 14" descr=""/>
          <p:cNvSpPr/>
          <p:nvPr/>
        </p:nvSpPr>
        <p:spPr>
          <a:xfrm>
            <a:off x="1707642" y="3755897"/>
            <a:ext cx="1036319" cy="818515"/>
          </a:xfrm>
          <a:custGeom>
            <a:avLst/>
            <a:gdLst/>
            <a:ahLst/>
            <a:cxnLst/>
            <a:rect l="l" t="t" r="r" b="b"/>
            <a:pathLst>
              <a:path w="1036319" h="818514">
                <a:moveTo>
                  <a:pt x="0" y="617727"/>
                </a:moveTo>
                <a:lnTo>
                  <a:pt x="3145" y="602081"/>
                </a:lnTo>
                <a:lnTo>
                  <a:pt x="11731" y="589327"/>
                </a:lnTo>
                <a:lnTo>
                  <a:pt x="24485" y="580741"/>
                </a:lnTo>
                <a:lnTo>
                  <a:pt x="40131" y="577595"/>
                </a:lnTo>
                <a:lnTo>
                  <a:pt x="633476" y="577595"/>
                </a:lnTo>
                <a:lnTo>
                  <a:pt x="649122" y="580741"/>
                </a:lnTo>
                <a:lnTo>
                  <a:pt x="661876" y="589327"/>
                </a:lnTo>
                <a:lnTo>
                  <a:pt x="670462" y="602081"/>
                </a:lnTo>
                <a:lnTo>
                  <a:pt x="673607" y="617727"/>
                </a:lnTo>
                <a:lnTo>
                  <a:pt x="673607" y="778255"/>
                </a:lnTo>
                <a:lnTo>
                  <a:pt x="670462" y="793902"/>
                </a:lnTo>
                <a:lnTo>
                  <a:pt x="661876" y="806656"/>
                </a:lnTo>
                <a:lnTo>
                  <a:pt x="649122" y="815242"/>
                </a:lnTo>
                <a:lnTo>
                  <a:pt x="633476" y="818387"/>
                </a:lnTo>
                <a:lnTo>
                  <a:pt x="40131" y="818387"/>
                </a:lnTo>
                <a:lnTo>
                  <a:pt x="24485" y="815242"/>
                </a:lnTo>
                <a:lnTo>
                  <a:pt x="11731" y="806656"/>
                </a:lnTo>
                <a:lnTo>
                  <a:pt x="3145" y="793902"/>
                </a:lnTo>
                <a:lnTo>
                  <a:pt x="0" y="778255"/>
                </a:lnTo>
                <a:lnTo>
                  <a:pt x="0" y="617727"/>
                </a:lnTo>
                <a:close/>
              </a:path>
              <a:path w="1036319" h="818514">
                <a:moveTo>
                  <a:pt x="515112" y="31241"/>
                </a:moveTo>
                <a:lnTo>
                  <a:pt x="517564" y="19073"/>
                </a:lnTo>
                <a:lnTo>
                  <a:pt x="524256" y="9143"/>
                </a:lnTo>
                <a:lnTo>
                  <a:pt x="534185" y="2452"/>
                </a:lnTo>
                <a:lnTo>
                  <a:pt x="546353" y="0"/>
                </a:lnTo>
                <a:lnTo>
                  <a:pt x="1005077" y="0"/>
                </a:lnTo>
                <a:lnTo>
                  <a:pt x="1017246" y="2452"/>
                </a:lnTo>
                <a:lnTo>
                  <a:pt x="1027176" y="9144"/>
                </a:lnTo>
                <a:lnTo>
                  <a:pt x="1033867" y="19073"/>
                </a:lnTo>
                <a:lnTo>
                  <a:pt x="1036319" y="31241"/>
                </a:lnTo>
                <a:lnTo>
                  <a:pt x="1036319" y="156209"/>
                </a:lnTo>
                <a:lnTo>
                  <a:pt x="1033867" y="168378"/>
                </a:lnTo>
                <a:lnTo>
                  <a:pt x="1027176" y="178307"/>
                </a:lnTo>
                <a:lnTo>
                  <a:pt x="1017246" y="184999"/>
                </a:lnTo>
                <a:lnTo>
                  <a:pt x="1005077" y="187451"/>
                </a:lnTo>
                <a:lnTo>
                  <a:pt x="546353" y="187451"/>
                </a:lnTo>
                <a:lnTo>
                  <a:pt x="534185" y="184999"/>
                </a:lnTo>
                <a:lnTo>
                  <a:pt x="524256" y="178307"/>
                </a:lnTo>
                <a:lnTo>
                  <a:pt x="517564" y="168378"/>
                </a:lnTo>
                <a:lnTo>
                  <a:pt x="515112" y="156209"/>
                </a:lnTo>
                <a:lnTo>
                  <a:pt x="515112" y="31241"/>
                </a:lnTo>
                <a:close/>
              </a:path>
            </a:pathLst>
          </a:custGeom>
          <a:ln w="19050">
            <a:solidFill>
              <a:srgbClr val="FF0000"/>
            </a:solidFill>
          </a:ln>
        </p:spPr>
        <p:txBody>
          <a:bodyPr wrap="square" lIns="0" tIns="0" rIns="0" bIns="0" rtlCol="0"/>
          <a:lstStyle/>
          <a:p/>
        </p:txBody>
      </p:sp>
      <p:sp>
        <p:nvSpPr>
          <p:cNvPr id="15" name="object 15"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725167"/>
            <a:ext cx="4320540" cy="952500"/>
            <a:chOff x="1620011" y="1725167"/>
            <a:chExt cx="4320540" cy="952500"/>
          </a:xfrm>
        </p:grpSpPr>
        <p:pic>
          <p:nvPicPr>
            <p:cNvPr id="3" name="object 3" descr=""/>
            <p:cNvPicPr/>
            <p:nvPr/>
          </p:nvPicPr>
          <p:blipFill>
            <a:blip r:embed="rId2" cstate="print"/>
            <a:stretch>
              <a:fillRect/>
            </a:stretch>
          </p:blipFill>
          <p:spPr>
            <a:xfrm>
              <a:off x="1620011" y="1725167"/>
              <a:ext cx="4320540" cy="952500"/>
            </a:xfrm>
            <a:prstGeom prst="rect">
              <a:avLst/>
            </a:prstGeom>
          </p:spPr>
        </p:pic>
        <p:sp>
          <p:nvSpPr>
            <p:cNvPr id="4" name="object 4" descr=""/>
            <p:cNvSpPr/>
            <p:nvPr/>
          </p:nvSpPr>
          <p:spPr>
            <a:xfrm>
              <a:off x="4979670" y="2274569"/>
              <a:ext cx="457200" cy="216535"/>
            </a:xfrm>
            <a:custGeom>
              <a:avLst/>
              <a:gdLst/>
              <a:ahLst/>
              <a:cxnLst/>
              <a:rect l="l" t="t" r="r" b="b"/>
              <a:pathLst>
                <a:path w="457200" h="216535">
                  <a:moveTo>
                    <a:pt x="0" y="36068"/>
                  </a:moveTo>
                  <a:lnTo>
                    <a:pt x="2831" y="22020"/>
                  </a:lnTo>
                  <a:lnTo>
                    <a:pt x="10556" y="10556"/>
                  </a:lnTo>
                  <a:lnTo>
                    <a:pt x="22020" y="2831"/>
                  </a:lnTo>
                  <a:lnTo>
                    <a:pt x="36067" y="0"/>
                  </a:lnTo>
                  <a:lnTo>
                    <a:pt x="421131" y="0"/>
                  </a:lnTo>
                  <a:lnTo>
                    <a:pt x="435179" y="2831"/>
                  </a:lnTo>
                  <a:lnTo>
                    <a:pt x="446643" y="10556"/>
                  </a:lnTo>
                  <a:lnTo>
                    <a:pt x="454368" y="22020"/>
                  </a:lnTo>
                  <a:lnTo>
                    <a:pt x="457200" y="36068"/>
                  </a:lnTo>
                  <a:lnTo>
                    <a:pt x="457200" y="180340"/>
                  </a:lnTo>
                  <a:lnTo>
                    <a:pt x="454368" y="194387"/>
                  </a:lnTo>
                  <a:lnTo>
                    <a:pt x="446643" y="205851"/>
                  </a:lnTo>
                  <a:lnTo>
                    <a:pt x="435179" y="213576"/>
                  </a:lnTo>
                  <a:lnTo>
                    <a:pt x="421131" y="216408"/>
                  </a:lnTo>
                  <a:lnTo>
                    <a:pt x="36067" y="216408"/>
                  </a:lnTo>
                  <a:lnTo>
                    <a:pt x="22020" y="213576"/>
                  </a:lnTo>
                  <a:lnTo>
                    <a:pt x="10556" y="205851"/>
                  </a:lnTo>
                  <a:lnTo>
                    <a:pt x="2831" y="194387"/>
                  </a:lnTo>
                  <a:lnTo>
                    <a:pt x="0" y="180340"/>
                  </a:lnTo>
                  <a:lnTo>
                    <a:pt x="0" y="36068"/>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24583" y="1726691"/>
              <a:ext cx="4303776" cy="455675"/>
            </a:xfrm>
            <a:prstGeom prst="rect">
              <a:avLst/>
            </a:prstGeom>
          </p:spPr>
        </p:pic>
        <p:pic>
          <p:nvPicPr>
            <p:cNvPr id="6" name="object 6" descr=""/>
            <p:cNvPicPr/>
            <p:nvPr/>
          </p:nvPicPr>
          <p:blipFill>
            <a:blip r:embed="rId4" cstate="print"/>
            <a:stretch>
              <a:fillRect/>
            </a:stretch>
          </p:blipFill>
          <p:spPr>
            <a:xfrm>
              <a:off x="1930907" y="2269235"/>
              <a:ext cx="669036" cy="67055"/>
            </a:xfrm>
            <a:prstGeom prst="rect">
              <a:avLst/>
            </a:prstGeom>
          </p:spPr>
        </p:pic>
      </p:grpSp>
      <p:sp>
        <p:nvSpPr>
          <p:cNvPr id="7" name="object 7" descr=""/>
          <p:cNvSpPr txBox="1"/>
          <p:nvPr/>
        </p:nvSpPr>
        <p:spPr>
          <a:xfrm>
            <a:off x="1158951" y="1087983"/>
            <a:ext cx="3937635" cy="4464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２．印刷</a:t>
            </a:r>
            <a:endParaRPr sz="1100">
              <a:latin typeface="MS Mincho"/>
              <a:cs typeface="MS Mincho"/>
            </a:endParaRPr>
          </a:p>
          <a:p>
            <a:pPr marL="12700">
              <a:lnSpc>
                <a:spcPct val="100000"/>
              </a:lnSpc>
              <a:spcBef>
                <a:spcPts val="335"/>
              </a:spcBef>
            </a:pPr>
            <a:r>
              <a:rPr dirty="0" sz="1100" spc="-10">
                <a:latin typeface="MS Mincho"/>
                <a:cs typeface="MS Mincho"/>
              </a:rPr>
              <a:t>印刷形式を選択して</a:t>
            </a:r>
            <a:r>
              <a:rPr dirty="0" sz="1100" spc="-15">
                <a:latin typeface="MS Mincho"/>
                <a:cs typeface="MS Mincho"/>
              </a:rPr>
              <a:t>［</a:t>
            </a:r>
            <a:r>
              <a:rPr dirty="0" sz="1100" spc="-10">
                <a:latin typeface="MS Mincho"/>
                <a:cs typeface="MS Mincho"/>
              </a:rPr>
              <a:t>印刷</a:t>
            </a:r>
            <a:r>
              <a:rPr dirty="0" sz="1100">
                <a:latin typeface="MS Mincho"/>
                <a:cs typeface="MS Mincho"/>
              </a:rPr>
              <a:t>］</a:t>
            </a:r>
            <a:r>
              <a:rPr dirty="0" sz="1100" spc="-20">
                <a:latin typeface="MS Mincho"/>
                <a:cs typeface="MS Mincho"/>
              </a:rPr>
              <a:t>をクリックすると印刷されます。</a:t>
            </a:r>
            <a:endParaRPr sz="1100">
              <a:latin typeface="MS Mincho"/>
              <a:cs typeface="MS Mincho"/>
            </a:endParaRPr>
          </a:p>
        </p:txBody>
      </p:sp>
      <p:sp>
        <p:nvSpPr>
          <p:cNvPr id="8" name="object 8" descr=""/>
          <p:cNvSpPr txBox="1"/>
          <p:nvPr/>
        </p:nvSpPr>
        <p:spPr>
          <a:xfrm>
            <a:off x="1158951" y="6883654"/>
            <a:ext cx="226123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「標題型」の印刷レイアウトです。</a:t>
            </a:r>
            <a:endParaRPr sz="1100">
              <a:latin typeface="MS Mincho"/>
              <a:cs typeface="MS Mincho"/>
            </a:endParaRPr>
          </a:p>
        </p:txBody>
      </p:sp>
      <p:sp>
        <p:nvSpPr>
          <p:cNvPr id="9" name="object 9" descr=""/>
          <p:cNvSpPr txBox="1"/>
          <p:nvPr/>
        </p:nvSpPr>
        <p:spPr>
          <a:xfrm>
            <a:off x="1158951" y="2939542"/>
            <a:ext cx="240157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「リスト型」の印刷レイアウトです。</a:t>
            </a:r>
            <a:endParaRPr sz="1100">
              <a:latin typeface="MS Mincho"/>
              <a:cs typeface="MS Mincho"/>
            </a:endParaRPr>
          </a:p>
        </p:txBody>
      </p:sp>
      <p:grpSp>
        <p:nvGrpSpPr>
          <p:cNvPr id="10" name="object 10" descr=""/>
          <p:cNvGrpSpPr/>
          <p:nvPr/>
        </p:nvGrpSpPr>
        <p:grpSpPr>
          <a:xfrm>
            <a:off x="1577339" y="3314255"/>
            <a:ext cx="4404360" cy="3164840"/>
            <a:chOff x="1577339" y="3314255"/>
            <a:chExt cx="4404360" cy="3164840"/>
          </a:xfrm>
        </p:grpSpPr>
        <p:pic>
          <p:nvPicPr>
            <p:cNvPr id="11" name="object 11" descr=""/>
            <p:cNvPicPr/>
            <p:nvPr/>
          </p:nvPicPr>
          <p:blipFill>
            <a:blip r:embed="rId5" cstate="print"/>
            <a:stretch>
              <a:fillRect/>
            </a:stretch>
          </p:blipFill>
          <p:spPr>
            <a:xfrm>
              <a:off x="1830546" y="3717627"/>
              <a:ext cx="3725550" cy="2504644"/>
            </a:xfrm>
            <a:prstGeom prst="rect">
              <a:avLst/>
            </a:prstGeom>
          </p:spPr>
        </p:pic>
        <p:sp>
          <p:nvSpPr>
            <p:cNvPr id="12" name="object 12" descr=""/>
            <p:cNvSpPr/>
            <p:nvPr/>
          </p:nvSpPr>
          <p:spPr>
            <a:xfrm>
              <a:off x="1615185" y="3319017"/>
              <a:ext cx="4330065" cy="3054985"/>
            </a:xfrm>
            <a:custGeom>
              <a:avLst/>
              <a:gdLst/>
              <a:ahLst/>
              <a:cxnLst/>
              <a:rect l="l" t="t" r="r" b="b"/>
              <a:pathLst>
                <a:path w="4330065" h="3054985">
                  <a:moveTo>
                    <a:pt x="0" y="3054476"/>
                  </a:moveTo>
                  <a:lnTo>
                    <a:pt x="4330065" y="3054476"/>
                  </a:lnTo>
                  <a:lnTo>
                    <a:pt x="4330065" y="0"/>
                  </a:lnTo>
                  <a:lnTo>
                    <a:pt x="0" y="0"/>
                  </a:lnTo>
                  <a:lnTo>
                    <a:pt x="0" y="3054476"/>
                  </a:lnTo>
                  <a:close/>
                </a:path>
              </a:pathLst>
            </a:custGeom>
            <a:ln w="9525">
              <a:solidFill>
                <a:srgbClr val="000000"/>
              </a:solidFill>
            </a:ln>
          </p:spPr>
          <p:txBody>
            <a:bodyPr wrap="square" lIns="0" tIns="0" rIns="0" bIns="0" rtlCol="0"/>
            <a:lstStyle/>
            <a:p/>
          </p:txBody>
        </p:sp>
        <p:sp>
          <p:nvSpPr>
            <p:cNvPr id="13" name="object 13" descr=""/>
            <p:cNvSpPr/>
            <p:nvPr/>
          </p:nvSpPr>
          <p:spPr>
            <a:xfrm>
              <a:off x="1577339" y="6324600"/>
              <a:ext cx="4404360" cy="154305"/>
            </a:xfrm>
            <a:custGeom>
              <a:avLst/>
              <a:gdLst/>
              <a:ahLst/>
              <a:cxnLst/>
              <a:rect l="l" t="t" r="r" b="b"/>
              <a:pathLst>
                <a:path w="4404360" h="154304">
                  <a:moveTo>
                    <a:pt x="4404360" y="0"/>
                  </a:moveTo>
                  <a:lnTo>
                    <a:pt x="0" y="0"/>
                  </a:lnTo>
                  <a:lnTo>
                    <a:pt x="0" y="153924"/>
                  </a:lnTo>
                  <a:lnTo>
                    <a:pt x="4404360" y="153924"/>
                  </a:lnTo>
                  <a:lnTo>
                    <a:pt x="4404360" y="0"/>
                  </a:lnTo>
                  <a:close/>
                </a:path>
              </a:pathLst>
            </a:custGeom>
            <a:solidFill>
              <a:srgbClr val="FFFFFF"/>
            </a:solidFill>
          </p:spPr>
          <p:txBody>
            <a:bodyPr wrap="square" lIns="0" tIns="0" rIns="0" bIns="0" rtlCol="0"/>
            <a:lstStyle/>
            <a:p/>
          </p:txBody>
        </p:sp>
      </p:grpSp>
      <p:grpSp>
        <p:nvGrpSpPr>
          <p:cNvPr id="14" name="object 14" descr=""/>
          <p:cNvGrpSpPr/>
          <p:nvPr/>
        </p:nvGrpSpPr>
        <p:grpSpPr>
          <a:xfrm>
            <a:off x="1610423" y="7214234"/>
            <a:ext cx="4414520" cy="2803525"/>
            <a:chOff x="1610423" y="7214234"/>
            <a:chExt cx="4414520" cy="2803525"/>
          </a:xfrm>
        </p:grpSpPr>
        <p:pic>
          <p:nvPicPr>
            <p:cNvPr id="15" name="object 15" descr=""/>
            <p:cNvPicPr/>
            <p:nvPr/>
          </p:nvPicPr>
          <p:blipFill>
            <a:blip r:embed="rId6" cstate="print"/>
            <a:stretch>
              <a:fillRect/>
            </a:stretch>
          </p:blipFill>
          <p:spPr>
            <a:xfrm>
              <a:off x="1803085" y="7590150"/>
              <a:ext cx="3771318" cy="1172449"/>
            </a:xfrm>
            <a:prstGeom prst="rect">
              <a:avLst/>
            </a:prstGeom>
          </p:spPr>
        </p:pic>
        <p:sp>
          <p:nvSpPr>
            <p:cNvPr id="16" name="object 16" descr=""/>
            <p:cNvSpPr/>
            <p:nvPr/>
          </p:nvSpPr>
          <p:spPr>
            <a:xfrm>
              <a:off x="1615186" y="7218997"/>
              <a:ext cx="4330065" cy="2666365"/>
            </a:xfrm>
            <a:custGeom>
              <a:avLst/>
              <a:gdLst/>
              <a:ahLst/>
              <a:cxnLst/>
              <a:rect l="l" t="t" r="r" b="b"/>
              <a:pathLst>
                <a:path w="4330065" h="2666365">
                  <a:moveTo>
                    <a:pt x="0" y="2665857"/>
                  </a:moveTo>
                  <a:lnTo>
                    <a:pt x="4330065" y="2665857"/>
                  </a:lnTo>
                  <a:lnTo>
                    <a:pt x="4330065" y="0"/>
                  </a:lnTo>
                  <a:lnTo>
                    <a:pt x="0" y="0"/>
                  </a:lnTo>
                  <a:lnTo>
                    <a:pt x="0" y="2665857"/>
                  </a:lnTo>
                  <a:close/>
                </a:path>
              </a:pathLst>
            </a:custGeom>
            <a:ln w="9525">
              <a:solidFill>
                <a:srgbClr val="000000"/>
              </a:solidFill>
            </a:ln>
          </p:spPr>
          <p:txBody>
            <a:bodyPr wrap="square" lIns="0" tIns="0" rIns="0" bIns="0" rtlCol="0"/>
            <a:lstStyle/>
            <a:p/>
          </p:txBody>
        </p:sp>
        <p:sp>
          <p:nvSpPr>
            <p:cNvPr id="17" name="object 17" descr=""/>
            <p:cNvSpPr/>
            <p:nvPr/>
          </p:nvSpPr>
          <p:spPr>
            <a:xfrm>
              <a:off x="1620012" y="9861803"/>
              <a:ext cx="4404360" cy="155575"/>
            </a:xfrm>
            <a:custGeom>
              <a:avLst/>
              <a:gdLst/>
              <a:ahLst/>
              <a:cxnLst/>
              <a:rect l="l" t="t" r="r" b="b"/>
              <a:pathLst>
                <a:path w="4404360" h="155575">
                  <a:moveTo>
                    <a:pt x="4404360" y="0"/>
                  </a:moveTo>
                  <a:lnTo>
                    <a:pt x="0" y="0"/>
                  </a:lnTo>
                  <a:lnTo>
                    <a:pt x="0" y="155447"/>
                  </a:lnTo>
                  <a:lnTo>
                    <a:pt x="4404360" y="155447"/>
                  </a:lnTo>
                  <a:lnTo>
                    <a:pt x="4404360" y="0"/>
                  </a:lnTo>
                  <a:close/>
                </a:path>
              </a:pathLst>
            </a:custGeom>
            <a:solidFill>
              <a:srgbClr val="FFFFFF"/>
            </a:solidFill>
          </p:spPr>
          <p:txBody>
            <a:bodyPr wrap="square" lIns="0" tIns="0" rIns="0" bIns="0" rtlCol="0"/>
            <a:lstStyle/>
            <a:p/>
          </p:txBody>
        </p:sp>
      </p:grpSp>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39</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40</a:t>
            </a:r>
          </a:p>
        </p:txBody>
      </p:sp>
      <p:sp>
        <p:nvSpPr>
          <p:cNvPr id="2" name="object 2" descr=""/>
          <p:cNvSpPr txBox="1"/>
          <p:nvPr/>
        </p:nvSpPr>
        <p:spPr>
          <a:xfrm>
            <a:off x="1158951" y="1130045"/>
            <a:ext cx="5383530" cy="8576945"/>
          </a:xfrm>
          <a:prstGeom prst="rect">
            <a:avLst/>
          </a:prstGeom>
        </p:spPr>
        <p:txBody>
          <a:bodyPr wrap="square" lIns="0" tIns="12700" rIns="0" bIns="0" rtlCol="0" vert="horz">
            <a:spAutoFit/>
          </a:bodyPr>
          <a:lstStyle/>
          <a:p>
            <a:pPr marL="12700">
              <a:lnSpc>
                <a:spcPct val="100000"/>
              </a:lnSpc>
              <a:spcBef>
                <a:spcPts val="100"/>
              </a:spcBef>
            </a:pPr>
            <a:r>
              <a:rPr dirty="0" sz="1100" spc="-15" b="1">
                <a:latin typeface="MS Mincho"/>
                <a:cs typeface="MS Mincho"/>
              </a:rPr>
              <a:t>３．抽出ルール</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１．急性期、疑い病名の整理</a:t>
            </a:r>
            <a:endParaRPr sz="1100">
              <a:latin typeface="MS Mincho"/>
              <a:cs typeface="MS Mincho"/>
            </a:endParaRPr>
          </a:p>
          <a:p>
            <a:pPr marL="12700">
              <a:lnSpc>
                <a:spcPct val="100000"/>
              </a:lnSpc>
              <a:spcBef>
                <a:spcPts val="340"/>
              </a:spcBef>
            </a:pPr>
            <a:r>
              <a:rPr dirty="0" sz="1100" spc="-20">
                <a:latin typeface="MS Mincho"/>
                <a:cs typeface="MS Mincho"/>
              </a:rPr>
              <a:t>急性期病名あるいは疑い病名が２ヶ月以上続いたレセプトを抽出します。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２．病名が多いレセプトの整理</a:t>
            </a:r>
            <a:endParaRPr sz="1100">
              <a:latin typeface="MS Mincho"/>
              <a:cs typeface="MS Mincho"/>
            </a:endParaRPr>
          </a:p>
          <a:p>
            <a:pPr marL="12700">
              <a:lnSpc>
                <a:spcPct val="100000"/>
              </a:lnSpc>
              <a:spcBef>
                <a:spcPts val="320"/>
              </a:spcBef>
            </a:pPr>
            <a:r>
              <a:rPr dirty="0" sz="1100" spc="-20">
                <a:latin typeface="MS Mincho"/>
                <a:cs typeface="MS Mincho"/>
              </a:rPr>
              <a:t>病名の数が一定数以上、初期状態では８個以上のレセプトを抽出します。</a:t>
            </a:r>
            <a:endParaRPr sz="1100">
              <a:latin typeface="MS Mincho"/>
              <a:cs typeface="MS Mincho"/>
            </a:endParaRPr>
          </a:p>
          <a:p>
            <a:pPr>
              <a:lnSpc>
                <a:spcPct val="100000"/>
              </a:lnSpc>
              <a:spcBef>
                <a:spcPts val="555"/>
              </a:spcBef>
            </a:pPr>
            <a:endParaRPr sz="1100">
              <a:latin typeface="MS Mincho"/>
              <a:cs typeface="MS Mincho"/>
            </a:endParaRPr>
          </a:p>
          <a:p>
            <a:pPr marL="12700">
              <a:lnSpc>
                <a:spcPct val="100000"/>
              </a:lnSpc>
            </a:pPr>
            <a:r>
              <a:rPr dirty="0" sz="1100" spc="-15">
                <a:latin typeface="MS Mincho"/>
                <a:cs typeface="MS Mincho"/>
              </a:rPr>
              <a:t>３．ワープロ病名</a:t>
            </a:r>
            <a:endParaRPr sz="1100">
              <a:latin typeface="MS Mincho"/>
              <a:cs typeface="MS Mincho"/>
            </a:endParaRPr>
          </a:p>
          <a:p>
            <a:pPr marL="12700">
              <a:lnSpc>
                <a:spcPct val="100000"/>
              </a:lnSpc>
              <a:spcBef>
                <a:spcPts val="335"/>
              </a:spcBef>
            </a:pPr>
            <a:r>
              <a:rPr dirty="0" sz="1100" spc="-5">
                <a:latin typeface="MS Mincho"/>
                <a:cs typeface="MS Mincho"/>
              </a:rPr>
              <a:t>ワープロ病名</a:t>
            </a:r>
            <a:r>
              <a:rPr dirty="0" sz="1100" spc="-15">
                <a:latin typeface="MS Mincho"/>
                <a:cs typeface="MS Mincho"/>
              </a:rPr>
              <a:t>（未コード化傷病名</a:t>
            </a:r>
            <a:r>
              <a:rPr dirty="0" sz="1100">
                <a:latin typeface="MS Mincho"/>
                <a:cs typeface="MS Mincho"/>
              </a:rPr>
              <a:t>）</a:t>
            </a:r>
            <a:r>
              <a:rPr dirty="0" sz="1100" spc="-20">
                <a:latin typeface="MS Mincho"/>
                <a:cs typeface="MS Mincho"/>
              </a:rPr>
              <a:t>を含むレセプトを抽出します。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15">
                <a:latin typeface="MS Mincho"/>
                <a:cs typeface="MS Mincho"/>
              </a:rPr>
              <a:t>４．同一病名の重複</a:t>
            </a:r>
            <a:endParaRPr sz="1100">
              <a:latin typeface="MS Mincho"/>
              <a:cs typeface="MS Mincho"/>
            </a:endParaRPr>
          </a:p>
          <a:p>
            <a:pPr marL="12700">
              <a:lnSpc>
                <a:spcPct val="100000"/>
              </a:lnSpc>
              <a:spcBef>
                <a:spcPts val="325"/>
              </a:spcBef>
            </a:pPr>
            <a:r>
              <a:rPr dirty="0" sz="1100" spc="-20">
                <a:latin typeface="MS Mincho"/>
                <a:cs typeface="MS Mincho"/>
              </a:rPr>
              <a:t>同一レセプト内に同一の傷病名が存在するレセプトを抽出します。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５．外来管理加算の請求漏れ</a:t>
            </a:r>
            <a:endParaRPr sz="1100">
              <a:latin typeface="MS Mincho"/>
              <a:cs typeface="MS Mincho"/>
            </a:endParaRPr>
          </a:p>
          <a:p>
            <a:pPr marL="12700">
              <a:lnSpc>
                <a:spcPct val="100000"/>
              </a:lnSpc>
              <a:spcBef>
                <a:spcPts val="335"/>
              </a:spcBef>
            </a:pPr>
            <a:r>
              <a:rPr dirty="0" sz="1100" spc="-20">
                <a:latin typeface="MS Mincho"/>
                <a:cs typeface="MS Mincho"/>
              </a:rPr>
              <a:t>外来管理加算が算定可能なのに算定されていないレセプトを抽出します。</a:t>
            </a:r>
            <a:endParaRPr sz="1100">
              <a:latin typeface="MS Mincho"/>
              <a:cs typeface="MS Mincho"/>
            </a:endParaRPr>
          </a:p>
          <a:p>
            <a:pPr marL="152400" marR="332740" indent="-140335">
              <a:lnSpc>
                <a:spcPts val="1660"/>
              </a:lnSpc>
              <a:spcBef>
                <a:spcPts val="95"/>
              </a:spcBef>
            </a:pPr>
            <a:r>
              <a:rPr dirty="0" sz="1100" spc="-15">
                <a:solidFill>
                  <a:srgbClr val="FF0000"/>
                </a:solidFill>
                <a:latin typeface="MS Mincho"/>
                <a:cs typeface="MS Mincho"/>
              </a:rPr>
              <a:t>※レセプトからだけからは判断できない未算定（</a:t>
            </a:r>
            <a:r>
              <a:rPr dirty="0" sz="1100" spc="-20">
                <a:solidFill>
                  <a:srgbClr val="FF0000"/>
                </a:solidFill>
                <a:latin typeface="MS Mincho"/>
                <a:cs typeface="MS Mincho"/>
              </a:rPr>
              <a:t>例えば、他医療機関に入院して</a:t>
            </a:r>
            <a:r>
              <a:rPr dirty="0" sz="1100" spc="-15">
                <a:solidFill>
                  <a:srgbClr val="FF0000"/>
                </a:solidFill>
                <a:latin typeface="MS Mincho"/>
                <a:cs typeface="MS Mincho"/>
              </a:rPr>
              <a:t>いる患者の外来受診等</a:t>
            </a:r>
            <a:r>
              <a:rPr dirty="0" sz="1100">
                <a:solidFill>
                  <a:srgbClr val="FF0000"/>
                </a:solidFill>
                <a:latin typeface="MS Mincho"/>
                <a:cs typeface="MS Mincho"/>
              </a:rPr>
              <a:t>）</a:t>
            </a:r>
            <a:r>
              <a:rPr dirty="0" sz="1100" spc="-20">
                <a:solidFill>
                  <a:srgbClr val="FF0000"/>
                </a:solidFill>
                <a:latin typeface="MS Mincho"/>
                <a:cs typeface="MS Mincho"/>
              </a:rPr>
              <a:t>を含みます。以下同。</a:t>
            </a:r>
            <a:endParaRPr sz="1100">
              <a:latin typeface="MS Mincho"/>
              <a:cs typeface="MS Mincho"/>
            </a:endParaRPr>
          </a:p>
          <a:p>
            <a:pPr>
              <a:lnSpc>
                <a:spcPct val="100000"/>
              </a:lnSpc>
              <a:spcBef>
                <a:spcPts val="434"/>
              </a:spcBef>
            </a:pPr>
            <a:endParaRPr sz="1100">
              <a:latin typeface="MS Mincho"/>
              <a:cs typeface="MS Mincho"/>
            </a:endParaRPr>
          </a:p>
          <a:p>
            <a:pPr marL="12700">
              <a:lnSpc>
                <a:spcPct val="100000"/>
              </a:lnSpc>
              <a:spcBef>
                <a:spcPts val="5"/>
              </a:spcBef>
            </a:pPr>
            <a:r>
              <a:rPr dirty="0" sz="1100" spc="-20">
                <a:latin typeface="MS Mincho"/>
                <a:cs typeface="MS Mincho"/>
              </a:rPr>
              <a:t>６．特定疾患処方管理加算１の請求漏れ</a:t>
            </a:r>
            <a:endParaRPr sz="1100">
              <a:latin typeface="MS Mincho"/>
              <a:cs typeface="MS Mincho"/>
            </a:endParaRPr>
          </a:p>
          <a:p>
            <a:pPr marL="12700">
              <a:lnSpc>
                <a:spcPct val="100000"/>
              </a:lnSpc>
              <a:spcBef>
                <a:spcPts val="320"/>
              </a:spcBef>
            </a:pPr>
            <a:r>
              <a:rPr dirty="0" sz="1100" spc="-5">
                <a:latin typeface="MS Mincho"/>
                <a:cs typeface="MS Mincho"/>
              </a:rPr>
              <a:t>特定疾患処方管理加算１が算定可能なのに算定されていないレセプトを抽出します。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７．特定疾患処方管理加算２の請求漏れ</a:t>
            </a:r>
            <a:endParaRPr sz="1100">
              <a:latin typeface="MS Mincho"/>
              <a:cs typeface="MS Mincho"/>
            </a:endParaRPr>
          </a:p>
          <a:p>
            <a:pPr marL="12700">
              <a:lnSpc>
                <a:spcPct val="100000"/>
              </a:lnSpc>
              <a:spcBef>
                <a:spcPts val="340"/>
              </a:spcBef>
            </a:pPr>
            <a:r>
              <a:rPr dirty="0" sz="1100" spc="-5">
                <a:latin typeface="MS Mincho"/>
                <a:cs typeface="MS Mincho"/>
              </a:rPr>
              <a:t>特定疾患処方管理加算２が算定可能なのに算定されていないレセプトを抽出します。</a:t>
            </a:r>
            <a:endParaRPr sz="1100">
              <a:latin typeface="MS Mincho"/>
              <a:cs typeface="MS Mincho"/>
            </a:endParaRPr>
          </a:p>
          <a:p>
            <a:pPr>
              <a:lnSpc>
                <a:spcPct val="100000"/>
              </a:lnSpc>
              <a:spcBef>
                <a:spcPts val="545"/>
              </a:spcBef>
            </a:pPr>
            <a:endParaRPr sz="1100">
              <a:latin typeface="MS Mincho"/>
              <a:cs typeface="MS Mincho"/>
            </a:endParaRPr>
          </a:p>
          <a:p>
            <a:pPr marL="12700">
              <a:lnSpc>
                <a:spcPct val="100000"/>
              </a:lnSpc>
              <a:spcBef>
                <a:spcPts val="5"/>
              </a:spcBef>
            </a:pPr>
            <a:r>
              <a:rPr dirty="0" sz="1100" spc="-20">
                <a:latin typeface="MS Mincho"/>
                <a:cs typeface="MS Mincho"/>
              </a:rPr>
              <a:t>８．特定疾患療養管理料の請求漏れ</a:t>
            </a:r>
            <a:endParaRPr sz="1100">
              <a:latin typeface="MS Mincho"/>
              <a:cs typeface="MS Mincho"/>
            </a:endParaRPr>
          </a:p>
          <a:p>
            <a:pPr marL="12700">
              <a:lnSpc>
                <a:spcPct val="100000"/>
              </a:lnSpc>
              <a:spcBef>
                <a:spcPts val="320"/>
              </a:spcBef>
            </a:pPr>
            <a:r>
              <a:rPr dirty="0" sz="1100" spc="-20">
                <a:latin typeface="MS Mincho"/>
                <a:cs typeface="MS Mincho"/>
              </a:rPr>
              <a:t>特定疾患療養管理料が算定可能なのに算定されていないレセプトを抽出します。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20">
                <a:latin typeface="MS Mincho"/>
                <a:cs typeface="MS Mincho"/>
              </a:rPr>
              <a:t>９．地域包括診療加算の請求漏れ</a:t>
            </a:r>
            <a:endParaRPr sz="1100">
              <a:latin typeface="MS Mincho"/>
              <a:cs typeface="MS Mincho"/>
            </a:endParaRPr>
          </a:p>
          <a:p>
            <a:pPr marL="12700">
              <a:lnSpc>
                <a:spcPct val="100000"/>
              </a:lnSpc>
              <a:spcBef>
                <a:spcPts val="340"/>
              </a:spcBef>
            </a:pPr>
            <a:r>
              <a:rPr dirty="0" sz="1100" spc="-20">
                <a:latin typeface="MS Mincho"/>
                <a:cs typeface="MS Mincho"/>
              </a:rPr>
              <a:t>地域包括診療加算が算定可能なのに算定されていないレセプトを抽出します。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45">
                <a:latin typeface="MS Mincho"/>
                <a:cs typeface="MS Mincho"/>
              </a:rPr>
              <a:t>１０． 時間外、深夜、休日加算のコメント漏れ</a:t>
            </a:r>
            <a:endParaRPr sz="1100">
              <a:latin typeface="MS Mincho"/>
              <a:cs typeface="MS Mincho"/>
            </a:endParaRPr>
          </a:p>
          <a:p>
            <a:pPr marL="12700" marR="146050">
              <a:lnSpc>
                <a:spcPts val="1660"/>
              </a:lnSpc>
              <a:spcBef>
                <a:spcPts val="95"/>
              </a:spcBef>
            </a:pPr>
            <a:r>
              <a:rPr dirty="0" sz="1100" spc="-5">
                <a:latin typeface="MS Mincho"/>
                <a:cs typeface="MS Mincho"/>
              </a:rPr>
              <a:t>再診の時間外、深夜、休日加算を算定しているのにコメントがないレセプトを抽出</a:t>
            </a:r>
            <a:r>
              <a:rPr dirty="0" sz="1100" spc="-15">
                <a:latin typeface="MS Mincho"/>
                <a:cs typeface="MS Mincho"/>
              </a:rPr>
              <a:t>します。</a:t>
            </a:r>
            <a:endParaRPr sz="1100">
              <a:latin typeface="MS Mincho"/>
              <a:cs typeface="MS Mincho"/>
            </a:endParaRPr>
          </a:p>
          <a:p>
            <a:pPr>
              <a:lnSpc>
                <a:spcPct val="100000"/>
              </a:lnSpc>
              <a:spcBef>
                <a:spcPts val="434"/>
              </a:spcBef>
            </a:pPr>
            <a:endParaRPr sz="1100">
              <a:latin typeface="MS Mincho"/>
              <a:cs typeface="MS Mincho"/>
            </a:endParaRPr>
          </a:p>
          <a:p>
            <a:pPr marL="12700">
              <a:lnSpc>
                <a:spcPct val="100000"/>
              </a:lnSpc>
            </a:pPr>
            <a:r>
              <a:rPr dirty="0" sz="1100" spc="-45">
                <a:latin typeface="MS Mincho"/>
                <a:cs typeface="MS Mincho"/>
              </a:rPr>
              <a:t>１１． 内視鏡前検査のコメント漏れ</a:t>
            </a:r>
            <a:endParaRPr sz="1100">
              <a:latin typeface="MS Mincho"/>
              <a:cs typeface="MS Mincho"/>
            </a:endParaRPr>
          </a:p>
          <a:p>
            <a:pPr marL="12700" marR="143510">
              <a:lnSpc>
                <a:spcPts val="1660"/>
              </a:lnSpc>
              <a:spcBef>
                <a:spcPts val="95"/>
              </a:spcBef>
            </a:pPr>
            <a:r>
              <a:rPr dirty="0" sz="1100" spc="-5">
                <a:latin typeface="MS Mincho"/>
                <a:cs typeface="MS Mincho"/>
              </a:rPr>
              <a:t>内視鏡検査の前に感染症の血液検査を行い、それに対する「内視鏡前検査」という</a:t>
            </a:r>
            <a:r>
              <a:rPr dirty="0" sz="1100" spc="-20">
                <a:latin typeface="MS Mincho"/>
                <a:cs typeface="MS Mincho"/>
              </a:rPr>
              <a:t>コメントがないレセプトを抽出します。</a:t>
            </a:r>
            <a:endParaRPr sz="1100">
              <a:latin typeface="MS Mincho"/>
              <a:cs typeface="MS Mincho"/>
            </a:endParaRPr>
          </a:p>
          <a:p>
            <a:pPr>
              <a:lnSpc>
                <a:spcPct val="100000"/>
              </a:lnSpc>
              <a:spcBef>
                <a:spcPts val="434"/>
              </a:spcBef>
            </a:pPr>
            <a:endParaRPr sz="1100">
              <a:latin typeface="MS Mincho"/>
              <a:cs typeface="MS Mincho"/>
            </a:endParaRPr>
          </a:p>
          <a:p>
            <a:pPr marL="12700">
              <a:lnSpc>
                <a:spcPct val="100000"/>
              </a:lnSpc>
            </a:pPr>
            <a:r>
              <a:rPr dirty="0" sz="1100" spc="-45">
                <a:latin typeface="MS Mincho"/>
                <a:cs typeface="MS Mincho"/>
              </a:rPr>
              <a:t>１２． 向精神薬の多剤投与</a:t>
            </a:r>
            <a:endParaRPr sz="1100">
              <a:latin typeface="MS Mincho"/>
              <a:cs typeface="MS Mincho"/>
            </a:endParaRPr>
          </a:p>
          <a:p>
            <a:pPr marL="12700">
              <a:lnSpc>
                <a:spcPct val="100000"/>
              </a:lnSpc>
              <a:spcBef>
                <a:spcPts val="325"/>
              </a:spcBef>
            </a:pPr>
            <a:r>
              <a:rPr dirty="0" sz="1100" spc="-20">
                <a:latin typeface="MS Mincho"/>
                <a:cs typeface="MS Mincho"/>
              </a:rPr>
              <a:t>向精神薬の多剤投与に該当するレセプトを抽出します。</a:t>
            </a:r>
            <a:endParaRPr sz="1100">
              <a:latin typeface="MS Mincho"/>
              <a:cs typeface="MS Mincho"/>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452615"/>
            <a:ext cx="4320540" cy="3253740"/>
          </a:xfrm>
          <a:prstGeom prst="rect">
            <a:avLst/>
          </a:prstGeom>
        </p:spPr>
      </p:pic>
      <p:grpSp>
        <p:nvGrpSpPr>
          <p:cNvPr id="3" name="object 3" descr=""/>
          <p:cNvGrpSpPr/>
          <p:nvPr/>
        </p:nvGrpSpPr>
        <p:grpSpPr>
          <a:xfrm>
            <a:off x="1620011" y="2130551"/>
            <a:ext cx="4657725" cy="3253740"/>
            <a:chOff x="1620011" y="2130551"/>
            <a:chExt cx="4657725" cy="3253740"/>
          </a:xfrm>
        </p:grpSpPr>
        <p:pic>
          <p:nvPicPr>
            <p:cNvPr id="4" name="object 4" descr=""/>
            <p:cNvPicPr/>
            <p:nvPr/>
          </p:nvPicPr>
          <p:blipFill>
            <a:blip r:embed="rId3" cstate="print"/>
            <a:stretch>
              <a:fillRect/>
            </a:stretch>
          </p:blipFill>
          <p:spPr>
            <a:xfrm>
              <a:off x="1620011" y="2130551"/>
              <a:ext cx="4320540" cy="3253740"/>
            </a:xfrm>
            <a:prstGeom prst="rect">
              <a:avLst/>
            </a:prstGeom>
          </p:spPr>
        </p:pic>
        <p:sp>
          <p:nvSpPr>
            <p:cNvPr id="5" name="object 5" descr=""/>
            <p:cNvSpPr/>
            <p:nvPr/>
          </p:nvSpPr>
          <p:spPr>
            <a:xfrm>
              <a:off x="3265932" y="4392167"/>
              <a:ext cx="3005455" cy="829310"/>
            </a:xfrm>
            <a:custGeom>
              <a:avLst/>
              <a:gdLst/>
              <a:ahLst/>
              <a:cxnLst/>
              <a:rect l="l" t="t" r="r" b="b"/>
              <a:pathLst>
                <a:path w="3005454" h="829310">
                  <a:moveTo>
                    <a:pt x="2867152" y="0"/>
                  </a:moveTo>
                  <a:lnTo>
                    <a:pt x="138175" y="0"/>
                  </a:lnTo>
                  <a:lnTo>
                    <a:pt x="94496" y="7042"/>
                  </a:lnTo>
                  <a:lnTo>
                    <a:pt x="56564" y="26655"/>
                  </a:lnTo>
                  <a:lnTo>
                    <a:pt x="26655" y="56564"/>
                  </a:lnTo>
                  <a:lnTo>
                    <a:pt x="7042" y="94496"/>
                  </a:lnTo>
                  <a:lnTo>
                    <a:pt x="0" y="138175"/>
                  </a:lnTo>
                  <a:lnTo>
                    <a:pt x="0" y="690879"/>
                  </a:lnTo>
                  <a:lnTo>
                    <a:pt x="7042" y="734559"/>
                  </a:lnTo>
                  <a:lnTo>
                    <a:pt x="26655" y="772491"/>
                  </a:lnTo>
                  <a:lnTo>
                    <a:pt x="56564" y="802400"/>
                  </a:lnTo>
                  <a:lnTo>
                    <a:pt x="94496" y="822013"/>
                  </a:lnTo>
                  <a:lnTo>
                    <a:pt x="138175" y="829055"/>
                  </a:lnTo>
                  <a:lnTo>
                    <a:pt x="2867152" y="829055"/>
                  </a:lnTo>
                  <a:lnTo>
                    <a:pt x="2910831" y="822013"/>
                  </a:lnTo>
                  <a:lnTo>
                    <a:pt x="2948763" y="802400"/>
                  </a:lnTo>
                  <a:lnTo>
                    <a:pt x="2978672" y="772491"/>
                  </a:lnTo>
                  <a:lnTo>
                    <a:pt x="2998285" y="734559"/>
                  </a:lnTo>
                  <a:lnTo>
                    <a:pt x="3005328" y="690879"/>
                  </a:lnTo>
                  <a:lnTo>
                    <a:pt x="3005328" y="138175"/>
                  </a:lnTo>
                  <a:lnTo>
                    <a:pt x="2998285" y="94496"/>
                  </a:lnTo>
                  <a:lnTo>
                    <a:pt x="2978672" y="56564"/>
                  </a:lnTo>
                  <a:lnTo>
                    <a:pt x="2948763" y="26655"/>
                  </a:lnTo>
                  <a:lnTo>
                    <a:pt x="2910831" y="7042"/>
                  </a:lnTo>
                  <a:lnTo>
                    <a:pt x="2867152" y="0"/>
                  </a:lnTo>
                  <a:close/>
                </a:path>
              </a:pathLst>
            </a:custGeom>
            <a:solidFill>
              <a:srgbClr val="FFFFFF"/>
            </a:solidFill>
          </p:spPr>
          <p:txBody>
            <a:bodyPr wrap="square" lIns="0" tIns="0" rIns="0" bIns="0" rtlCol="0"/>
            <a:lstStyle/>
            <a:p/>
          </p:txBody>
        </p:sp>
        <p:sp>
          <p:nvSpPr>
            <p:cNvPr id="6" name="object 6" descr=""/>
            <p:cNvSpPr/>
            <p:nvPr/>
          </p:nvSpPr>
          <p:spPr>
            <a:xfrm>
              <a:off x="3265932" y="4392167"/>
              <a:ext cx="3005455" cy="829310"/>
            </a:xfrm>
            <a:custGeom>
              <a:avLst/>
              <a:gdLst/>
              <a:ahLst/>
              <a:cxnLst/>
              <a:rect l="l" t="t" r="r" b="b"/>
              <a:pathLst>
                <a:path w="3005454" h="829310">
                  <a:moveTo>
                    <a:pt x="0" y="138175"/>
                  </a:moveTo>
                  <a:lnTo>
                    <a:pt x="7042" y="94496"/>
                  </a:lnTo>
                  <a:lnTo>
                    <a:pt x="26655" y="56564"/>
                  </a:lnTo>
                  <a:lnTo>
                    <a:pt x="56564" y="26655"/>
                  </a:lnTo>
                  <a:lnTo>
                    <a:pt x="94496" y="7042"/>
                  </a:lnTo>
                  <a:lnTo>
                    <a:pt x="138175" y="0"/>
                  </a:lnTo>
                  <a:lnTo>
                    <a:pt x="2867152" y="0"/>
                  </a:lnTo>
                  <a:lnTo>
                    <a:pt x="2910831" y="7042"/>
                  </a:lnTo>
                  <a:lnTo>
                    <a:pt x="2948763" y="26655"/>
                  </a:lnTo>
                  <a:lnTo>
                    <a:pt x="2978672" y="56564"/>
                  </a:lnTo>
                  <a:lnTo>
                    <a:pt x="2998285" y="94496"/>
                  </a:lnTo>
                  <a:lnTo>
                    <a:pt x="3005328" y="138175"/>
                  </a:lnTo>
                  <a:lnTo>
                    <a:pt x="3005328" y="690879"/>
                  </a:lnTo>
                  <a:lnTo>
                    <a:pt x="2998285" y="734559"/>
                  </a:lnTo>
                  <a:lnTo>
                    <a:pt x="2978672" y="772491"/>
                  </a:lnTo>
                  <a:lnTo>
                    <a:pt x="2948763" y="802400"/>
                  </a:lnTo>
                  <a:lnTo>
                    <a:pt x="2910831" y="822013"/>
                  </a:lnTo>
                  <a:lnTo>
                    <a:pt x="2867152" y="829055"/>
                  </a:lnTo>
                  <a:lnTo>
                    <a:pt x="138175" y="829055"/>
                  </a:lnTo>
                  <a:lnTo>
                    <a:pt x="94496" y="822013"/>
                  </a:lnTo>
                  <a:lnTo>
                    <a:pt x="56564" y="802400"/>
                  </a:lnTo>
                  <a:lnTo>
                    <a:pt x="26655" y="772491"/>
                  </a:lnTo>
                  <a:lnTo>
                    <a:pt x="7042" y="734559"/>
                  </a:lnTo>
                  <a:lnTo>
                    <a:pt x="0" y="690879"/>
                  </a:lnTo>
                  <a:lnTo>
                    <a:pt x="0" y="138175"/>
                  </a:lnTo>
                  <a:close/>
                </a:path>
              </a:pathLst>
            </a:custGeom>
            <a:ln w="12699">
              <a:solidFill>
                <a:srgbClr val="FF0000"/>
              </a:solidFill>
            </a:ln>
          </p:spPr>
          <p:txBody>
            <a:bodyPr wrap="square" lIns="0" tIns="0" rIns="0" bIns="0" rtlCol="0"/>
            <a:lstStyle/>
            <a:p/>
          </p:txBody>
        </p:sp>
      </p:grpSp>
      <p:sp>
        <p:nvSpPr>
          <p:cNvPr id="7" name="object 7" descr=""/>
          <p:cNvSpPr txBox="1"/>
          <p:nvPr/>
        </p:nvSpPr>
        <p:spPr>
          <a:xfrm>
            <a:off x="1158951" y="1087983"/>
            <a:ext cx="5196205" cy="8655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４．抽出ルールの編集</a:t>
            </a:r>
            <a:endParaRPr sz="1100">
              <a:latin typeface="MS Mincho"/>
              <a:cs typeface="MS Mincho"/>
            </a:endParaRPr>
          </a:p>
          <a:p>
            <a:pPr marL="12700">
              <a:lnSpc>
                <a:spcPct val="100000"/>
              </a:lnSpc>
              <a:spcBef>
                <a:spcPts val="335"/>
              </a:spcBef>
            </a:pPr>
            <a:r>
              <a:rPr dirty="0" sz="1100" spc="-25">
                <a:latin typeface="MS Mincho"/>
                <a:cs typeface="MS Mincho"/>
              </a:rPr>
              <a:t>抽出ルールをダブルクリックすると、抽出ルールの詳細が表示されます。</a:t>
            </a:r>
            <a:endParaRPr sz="1100">
              <a:latin typeface="MS Mincho"/>
              <a:cs typeface="MS Mincho"/>
            </a:endParaRPr>
          </a:p>
          <a:p>
            <a:pPr marL="12700" marR="5080">
              <a:lnSpc>
                <a:spcPts val="1660"/>
              </a:lnSpc>
              <a:spcBef>
                <a:spcPts val="80"/>
              </a:spcBef>
              <a:tabLst>
                <a:tab pos="1969135" algn="l"/>
              </a:tabLst>
            </a:pPr>
            <a:r>
              <a:rPr dirty="0" sz="1100">
                <a:latin typeface="MS Mincho"/>
                <a:cs typeface="MS Mincho"/>
              </a:rPr>
              <a:t>左上に</a:t>
            </a:r>
            <a:r>
              <a:rPr dirty="0" sz="1100" spc="-15">
                <a:latin typeface="MS Mincho"/>
                <a:cs typeface="MS Mincho"/>
              </a:rPr>
              <a:t>「</a:t>
            </a:r>
            <a:r>
              <a:rPr dirty="0" sz="1100">
                <a:latin typeface="MS Mincho"/>
                <a:cs typeface="MS Mincho"/>
              </a:rPr>
              <a:t>変更</a:t>
            </a:r>
            <a:r>
              <a:rPr dirty="0" sz="1100" spc="-15">
                <a:latin typeface="MS Mincho"/>
                <a:cs typeface="MS Mincho"/>
              </a:rPr>
              <a:t>モ</a:t>
            </a:r>
            <a:r>
              <a:rPr dirty="0" sz="1100">
                <a:latin typeface="MS Mincho"/>
                <a:cs typeface="MS Mincho"/>
              </a:rPr>
              <a:t>ード</a:t>
            </a:r>
            <a:r>
              <a:rPr dirty="0" sz="1100" spc="-15">
                <a:latin typeface="MS Mincho"/>
                <a:cs typeface="MS Mincho"/>
              </a:rPr>
              <a:t>」と</a:t>
            </a:r>
            <a:r>
              <a:rPr dirty="0" sz="1100">
                <a:latin typeface="MS Mincho"/>
                <a:cs typeface="MS Mincho"/>
              </a:rPr>
              <a:t>表示さ</a:t>
            </a:r>
            <a:r>
              <a:rPr dirty="0" sz="1100" spc="-15">
                <a:latin typeface="MS Mincho"/>
                <a:cs typeface="MS Mincho"/>
              </a:rPr>
              <a:t>れ</a:t>
            </a:r>
            <a:r>
              <a:rPr dirty="0" sz="1100">
                <a:latin typeface="MS Mincho"/>
                <a:cs typeface="MS Mincho"/>
              </a:rPr>
              <a:t>てい</a:t>
            </a:r>
            <a:r>
              <a:rPr dirty="0" sz="1100" spc="-15">
                <a:latin typeface="MS Mincho"/>
                <a:cs typeface="MS Mincho"/>
              </a:rPr>
              <a:t>る</a:t>
            </a:r>
            <a:r>
              <a:rPr dirty="0" sz="1100">
                <a:latin typeface="MS Mincho"/>
                <a:cs typeface="MS Mincho"/>
              </a:rPr>
              <a:t>ルー</a:t>
            </a:r>
            <a:r>
              <a:rPr dirty="0" sz="1100" spc="-15">
                <a:latin typeface="MS Mincho"/>
                <a:cs typeface="MS Mincho"/>
              </a:rPr>
              <a:t>ルは</a:t>
            </a:r>
            <a:r>
              <a:rPr dirty="0" sz="1100">
                <a:latin typeface="MS Mincho"/>
                <a:cs typeface="MS Mincho"/>
              </a:rPr>
              <a:t>設定を</a:t>
            </a:r>
            <a:r>
              <a:rPr dirty="0" sz="1100" spc="-15">
                <a:latin typeface="MS Mincho"/>
                <a:cs typeface="MS Mincho"/>
              </a:rPr>
              <a:t>変</a:t>
            </a:r>
            <a:r>
              <a:rPr dirty="0" sz="1100">
                <a:latin typeface="MS Mincho"/>
                <a:cs typeface="MS Mincho"/>
              </a:rPr>
              <a:t>更す</a:t>
            </a:r>
            <a:r>
              <a:rPr dirty="0" sz="1100" spc="-15">
                <a:latin typeface="MS Mincho"/>
                <a:cs typeface="MS Mincho"/>
              </a:rPr>
              <a:t>る</a:t>
            </a:r>
            <a:r>
              <a:rPr dirty="0" sz="1100">
                <a:latin typeface="MS Mincho"/>
                <a:cs typeface="MS Mincho"/>
              </a:rPr>
              <a:t>こと</a:t>
            </a:r>
            <a:r>
              <a:rPr dirty="0" sz="1100" spc="-15">
                <a:latin typeface="MS Mincho"/>
                <a:cs typeface="MS Mincho"/>
              </a:rPr>
              <a:t>がで</a:t>
            </a:r>
            <a:r>
              <a:rPr dirty="0" sz="1100">
                <a:latin typeface="MS Mincho"/>
                <a:cs typeface="MS Mincho"/>
              </a:rPr>
              <a:t>きます</a:t>
            </a:r>
            <a:r>
              <a:rPr dirty="0" sz="1100" spc="-50">
                <a:latin typeface="MS Mincho"/>
                <a:cs typeface="MS Mincho"/>
              </a:rPr>
              <a:t>。 </a:t>
            </a:r>
            <a:r>
              <a:rPr dirty="0" sz="1100">
                <a:latin typeface="MS Mincho"/>
                <a:cs typeface="MS Mincho"/>
              </a:rPr>
              <a:t>１．急</a:t>
            </a:r>
            <a:r>
              <a:rPr dirty="0" sz="1100" spc="-15">
                <a:latin typeface="MS Mincho"/>
                <a:cs typeface="MS Mincho"/>
              </a:rPr>
              <a:t>性</a:t>
            </a:r>
            <a:r>
              <a:rPr dirty="0" sz="1100">
                <a:latin typeface="MS Mincho"/>
                <a:cs typeface="MS Mincho"/>
              </a:rPr>
              <a:t>期、</a:t>
            </a:r>
            <a:r>
              <a:rPr dirty="0" sz="1100" spc="-15">
                <a:latin typeface="MS Mincho"/>
                <a:cs typeface="MS Mincho"/>
              </a:rPr>
              <a:t>疑</a:t>
            </a:r>
            <a:r>
              <a:rPr dirty="0" sz="1100">
                <a:latin typeface="MS Mincho"/>
                <a:cs typeface="MS Mincho"/>
              </a:rPr>
              <a:t>い病</a:t>
            </a:r>
            <a:r>
              <a:rPr dirty="0" sz="1100" spc="-15">
                <a:latin typeface="MS Mincho"/>
                <a:cs typeface="MS Mincho"/>
              </a:rPr>
              <a:t>名の</a:t>
            </a:r>
            <a:r>
              <a:rPr dirty="0" sz="1100">
                <a:latin typeface="MS Mincho"/>
                <a:cs typeface="MS Mincho"/>
              </a:rPr>
              <a:t>整</a:t>
            </a:r>
            <a:r>
              <a:rPr dirty="0" sz="1100" spc="-50">
                <a:latin typeface="MS Mincho"/>
                <a:cs typeface="MS Mincho"/>
              </a:rPr>
              <a:t>理</a:t>
            </a:r>
            <a:r>
              <a:rPr dirty="0" sz="1100">
                <a:latin typeface="MS Mincho"/>
                <a:cs typeface="MS Mincho"/>
              </a:rPr>
              <a:t>	</a:t>
            </a:r>
            <a:r>
              <a:rPr dirty="0" sz="1100" spc="-15">
                <a:latin typeface="MS Mincho"/>
                <a:cs typeface="MS Mincho"/>
              </a:rPr>
              <a:t>を</a:t>
            </a:r>
            <a:r>
              <a:rPr dirty="0" sz="1100">
                <a:latin typeface="MS Mincho"/>
                <a:cs typeface="MS Mincho"/>
              </a:rPr>
              <a:t>ダブ</a:t>
            </a:r>
            <a:r>
              <a:rPr dirty="0" sz="1100" spc="-15">
                <a:latin typeface="MS Mincho"/>
                <a:cs typeface="MS Mincho"/>
              </a:rPr>
              <a:t>ル</a:t>
            </a:r>
            <a:r>
              <a:rPr dirty="0" sz="1100">
                <a:latin typeface="MS Mincho"/>
                <a:cs typeface="MS Mincho"/>
              </a:rPr>
              <a:t>クリ</a:t>
            </a:r>
            <a:r>
              <a:rPr dirty="0" sz="1100" spc="-15">
                <a:latin typeface="MS Mincho"/>
                <a:cs typeface="MS Mincho"/>
              </a:rPr>
              <a:t>ック</a:t>
            </a:r>
            <a:r>
              <a:rPr dirty="0" sz="1100">
                <a:latin typeface="MS Mincho"/>
                <a:cs typeface="MS Mincho"/>
              </a:rPr>
              <a:t>した画</a:t>
            </a:r>
            <a:r>
              <a:rPr dirty="0" sz="1100" spc="-15">
                <a:latin typeface="MS Mincho"/>
                <a:cs typeface="MS Mincho"/>
              </a:rPr>
              <a:t>面</a:t>
            </a:r>
            <a:r>
              <a:rPr dirty="0" sz="1100">
                <a:latin typeface="MS Mincho"/>
                <a:cs typeface="MS Mincho"/>
              </a:rPr>
              <a:t>です</a:t>
            </a:r>
            <a:r>
              <a:rPr dirty="0" sz="1100" spc="-50">
                <a:latin typeface="MS Mincho"/>
                <a:cs typeface="MS Mincho"/>
              </a:rPr>
              <a:t>。</a:t>
            </a:r>
            <a:endParaRPr sz="1100">
              <a:latin typeface="MS Mincho"/>
              <a:cs typeface="MS Mincho"/>
            </a:endParaRPr>
          </a:p>
        </p:txBody>
      </p:sp>
      <p:sp>
        <p:nvSpPr>
          <p:cNvPr id="8" name="object 8" descr=""/>
          <p:cNvSpPr txBox="1"/>
          <p:nvPr/>
        </p:nvSpPr>
        <p:spPr>
          <a:xfrm>
            <a:off x="1158951" y="5662650"/>
            <a:ext cx="5154295" cy="655320"/>
          </a:xfrm>
          <a:prstGeom prst="rect">
            <a:avLst/>
          </a:prstGeom>
        </p:spPr>
        <p:txBody>
          <a:bodyPr wrap="square" lIns="0" tIns="55244" rIns="0" bIns="0" rtlCol="0" vert="horz">
            <a:spAutoFit/>
          </a:bodyPr>
          <a:lstStyle/>
          <a:p>
            <a:pPr marL="12700">
              <a:lnSpc>
                <a:spcPct val="100000"/>
              </a:lnSpc>
              <a:spcBef>
                <a:spcPts val="434"/>
              </a:spcBef>
              <a:tabLst>
                <a:tab pos="2108200" algn="l"/>
              </a:tabLst>
            </a:pPr>
            <a:r>
              <a:rPr dirty="0" sz="1100">
                <a:latin typeface="MS Mincho"/>
                <a:cs typeface="MS Mincho"/>
              </a:rPr>
              <a:t>２．病</a:t>
            </a:r>
            <a:r>
              <a:rPr dirty="0" sz="1100" spc="-15">
                <a:latin typeface="MS Mincho"/>
                <a:cs typeface="MS Mincho"/>
              </a:rPr>
              <a:t>名</a:t>
            </a:r>
            <a:r>
              <a:rPr dirty="0" sz="1100">
                <a:latin typeface="MS Mincho"/>
                <a:cs typeface="MS Mincho"/>
              </a:rPr>
              <a:t>が多</a:t>
            </a:r>
            <a:r>
              <a:rPr dirty="0" sz="1100" spc="-15">
                <a:latin typeface="MS Mincho"/>
                <a:cs typeface="MS Mincho"/>
              </a:rPr>
              <a:t>い</a:t>
            </a:r>
            <a:r>
              <a:rPr dirty="0" sz="1100">
                <a:latin typeface="MS Mincho"/>
                <a:cs typeface="MS Mincho"/>
              </a:rPr>
              <a:t>レセ</a:t>
            </a:r>
            <a:r>
              <a:rPr dirty="0" sz="1100" spc="-15">
                <a:latin typeface="MS Mincho"/>
                <a:cs typeface="MS Mincho"/>
              </a:rPr>
              <a:t>プト</a:t>
            </a:r>
            <a:r>
              <a:rPr dirty="0" sz="1100">
                <a:latin typeface="MS Mincho"/>
                <a:cs typeface="MS Mincho"/>
              </a:rPr>
              <a:t>の整</a:t>
            </a:r>
            <a:r>
              <a:rPr dirty="0" sz="1100" spc="-50">
                <a:latin typeface="MS Mincho"/>
                <a:cs typeface="MS Mincho"/>
              </a:rPr>
              <a:t>理</a:t>
            </a:r>
            <a:r>
              <a:rPr dirty="0" sz="1100">
                <a:latin typeface="MS Mincho"/>
                <a:cs typeface="MS Mincho"/>
              </a:rPr>
              <a:t>	をダ</a:t>
            </a:r>
            <a:r>
              <a:rPr dirty="0" sz="1100" spc="-15">
                <a:latin typeface="MS Mincho"/>
                <a:cs typeface="MS Mincho"/>
              </a:rPr>
              <a:t>ブ</a:t>
            </a:r>
            <a:r>
              <a:rPr dirty="0" sz="1100">
                <a:latin typeface="MS Mincho"/>
                <a:cs typeface="MS Mincho"/>
              </a:rPr>
              <a:t>ルク</a:t>
            </a:r>
            <a:r>
              <a:rPr dirty="0" sz="1100" spc="-15">
                <a:latin typeface="MS Mincho"/>
                <a:cs typeface="MS Mincho"/>
              </a:rPr>
              <a:t>リッ</a:t>
            </a:r>
            <a:r>
              <a:rPr dirty="0" sz="1100">
                <a:latin typeface="MS Mincho"/>
                <a:cs typeface="MS Mincho"/>
              </a:rPr>
              <a:t>クした</a:t>
            </a:r>
            <a:r>
              <a:rPr dirty="0" sz="1100" spc="-15">
                <a:latin typeface="MS Mincho"/>
                <a:cs typeface="MS Mincho"/>
              </a:rPr>
              <a:t>画</a:t>
            </a:r>
            <a:r>
              <a:rPr dirty="0" sz="1100">
                <a:latin typeface="MS Mincho"/>
                <a:cs typeface="MS Mincho"/>
              </a:rPr>
              <a:t>面で</a:t>
            </a:r>
            <a:r>
              <a:rPr dirty="0" sz="1100" spc="-10">
                <a:latin typeface="MS Mincho"/>
                <a:cs typeface="MS Mincho"/>
              </a:rPr>
              <a:t>す</a:t>
            </a:r>
            <a:r>
              <a:rPr dirty="0" sz="1100" spc="-50">
                <a:latin typeface="MS Mincho"/>
                <a:cs typeface="MS Mincho"/>
              </a:rPr>
              <a:t>。</a:t>
            </a:r>
            <a:endParaRPr sz="1100">
              <a:latin typeface="MS Mincho"/>
              <a:cs typeface="MS Mincho"/>
            </a:endParaRPr>
          </a:p>
          <a:p>
            <a:pPr marL="12700" marR="5080">
              <a:lnSpc>
                <a:spcPct val="124500"/>
              </a:lnSpc>
              <a:spcBef>
                <a:spcPts val="10"/>
              </a:spcBef>
            </a:pPr>
            <a:r>
              <a:rPr dirty="0" sz="1100">
                <a:latin typeface="MS Mincho"/>
                <a:cs typeface="MS Mincho"/>
              </a:rPr>
              <a:t>病名１の指定件数の「</a:t>
            </a:r>
            <a:r>
              <a:rPr dirty="0" sz="1100" spc="-10">
                <a:latin typeface="Century"/>
                <a:cs typeface="Century"/>
              </a:rPr>
              <a:t>8</a:t>
            </a:r>
            <a:r>
              <a:rPr dirty="0" sz="1100" spc="-15">
                <a:latin typeface="MS Mincho"/>
                <a:cs typeface="MS Mincho"/>
              </a:rPr>
              <a:t>」から「</a:t>
            </a:r>
            <a:r>
              <a:rPr dirty="0" sz="1100" spc="-10">
                <a:latin typeface="Century"/>
                <a:cs typeface="Century"/>
              </a:rPr>
              <a:t>16</a:t>
            </a:r>
            <a:r>
              <a:rPr dirty="0" sz="1100" spc="-10">
                <a:latin typeface="MS Mincho"/>
                <a:cs typeface="MS Mincho"/>
              </a:rPr>
              <a:t>」に変更し、</a:t>
            </a:r>
            <a:r>
              <a:rPr dirty="0" sz="1100">
                <a:latin typeface="MS Mincho"/>
                <a:cs typeface="MS Mincho"/>
              </a:rPr>
              <a:t>［</a:t>
            </a:r>
            <a:r>
              <a:rPr dirty="0" sz="1100" spc="-10">
                <a:latin typeface="MS Mincho"/>
                <a:cs typeface="MS Mincho"/>
              </a:rPr>
              <a:t>条件登録</a:t>
            </a:r>
            <a:r>
              <a:rPr dirty="0" sz="1100" spc="-15">
                <a:latin typeface="MS Mincho"/>
                <a:cs typeface="MS Mincho"/>
              </a:rPr>
              <a:t>］をクリックすると、</a:t>
            </a:r>
            <a:r>
              <a:rPr dirty="0" sz="1100">
                <a:latin typeface="MS Mincho"/>
                <a:cs typeface="MS Mincho"/>
              </a:rPr>
              <a:t>病名の数が</a:t>
            </a:r>
            <a:r>
              <a:rPr dirty="0" sz="1100" spc="-10">
                <a:latin typeface="Century"/>
                <a:cs typeface="Century"/>
              </a:rPr>
              <a:t>16</a:t>
            </a:r>
            <a:r>
              <a:rPr dirty="0" sz="1100" spc="-20">
                <a:latin typeface="MS Mincho"/>
                <a:cs typeface="MS Mincho"/>
              </a:rPr>
              <a:t>個以上のレセプトと抽出するように変更されます。</a:t>
            </a:r>
            <a:endParaRPr sz="1100">
              <a:latin typeface="MS Mincho"/>
              <a:cs typeface="MS Mincho"/>
            </a:endParaRPr>
          </a:p>
        </p:txBody>
      </p:sp>
      <p:sp>
        <p:nvSpPr>
          <p:cNvPr id="9" name="object 9" descr=""/>
          <p:cNvSpPr txBox="1"/>
          <p:nvPr/>
        </p:nvSpPr>
        <p:spPr>
          <a:xfrm>
            <a:off x="3386073" y="4466309"/>
            <a:ext cx="2766060" cy="655320"/>
          </a:xfrm>
          <a:prstGeom prst="rect">
            <a:avLst/>
          </a:prstGeom>
        </p:spPr>
        <p:txBody>
          <a:bodyPr wrap="square" lIns="0" tIns="55244" rIns="0" bIns="0" rtlCol="0" vert="horz">
            <a:spAutoFit/>
          </a:bodyPr>
          <a:lstStyle/>
          <a:p>
            <a:pPr marL="12700">
              <a:lnSpc>
                <a:spcPct val="100000"/>
              </a:lnSpc>
              <a:spcBef>
                <a:spcPts val="434"/>
              </a:spcBef>
              <a:tabLst>
                <a:tab pos="632460" algn="l"/>
              </a:tabLst>
            </a:pPr>
            <a:r>
              <a:rPr dirty="0" sz="1100">
                <a:latin typeface="MS Mincho"/>
                <a:cs typeface="MS Mincho"/>
              </a:rPr>
              <a:t>「</a:t>
            </a:r>
            <a:r>
              <a:rPr dirty="0" sz="1100" spc="-20">
                <a:latin typeface="Century"/>
                <a:cs typeface="Century"/>
              </a:rPr>
              <a:t>G001</a:t>
            </a:r>
            <a:r>
              <a:rPr dirty="0" sz="1100">
                <a:latin typeface="Century"/>
                <a:cs typeface="Century"/>
              </a:rPr>
              <a:t>	</a:t>
            </a:r>
            <a:r>
              <a:rPr dirty="0" sz="1100">
                <a:latin typeface="MS Mincho"/>
                <a:cs typeface="MS Mincho"/>
              </a:rPr>
              <a:t>急性期文字列」を選択し</a:t>
            </a:r>
            <a:r>
              <a:rPr dirty="0" sz="1100" spc="-50">
                <a:latin typeface="MS Mincho"/>
                <a:cs typeface="MS Mincho"/>
              </a:rPr>
              <a:t>、</a:t>
            </a:r>
            <a:endParaRPr sz="1100">
              <a:latin typeface="MS Mincho"/>
              <a:cs typeface="MS Mincho"/>
            </a:endParaRPr>
          </a:p>
          <a:p>
            <a:pPr marL="12700" marR="5080">
              <a:lnSpc>
                <a:spcPct val="124800"/>
              </a:lnSpc>
              <a:spcBef>
                <a:spcPts val="5"/>
              </a:spcBef>
            </a:pPr>
            <a:r>
              <a:rPr dirty="0" sz="1100">
                <a:latin typeface="MS Mincho"/>
                <a:cs typeface="MS Mincho"/>
              </a:rPr>
              <a:t>［項目追加］</a:t>
            </a:r>
            <a:r>
              <a:rPr dirty="0" sz="1100" spc="-5">
                <a:latin typeface="MS Mincho"/>
                <a:cs typeface="MS Mincho"/>
              </a:rPr>
              <a:t>をクリックすると急性期文字</a:t>
            </a:r>
            <a:r>
              <a:rPr dirty="0" sz="1100" spc="-20">
                <a:latin typeface="MS Mincho"/>
                <a:cs typeface="MS Mincho"/>
              </a:rPr>
              <a:t>列を追加することができます。</a:t>
            </a:r>
            <a:endParaRPr sz="1100">
              <a:latin typeface="MS Mincho"/>
              <a:cs typeface="MS Mincho"/>
            </a:endParaRPr>
          </a:p>
        </p:txBody>
      </p:sp>
      <p:grpSp>
        <p:nvGrpSpPr>
          <p:cNvPr id="10" name="object 10" descr=""/>
          <p:cNvGrpSpPr/>
          <p:nvPr/>
        </p:nvGrpSpPr>
        <p:grpSpPr>
          <a:xfrm>
            <a:off x="1630679" y="2136647"/>
            <a:ext cx="4304030" cy="3179445"/>
            <a:chOff x="1630679" y="2136647"/>
            <a:chExt cx="4304030" cy="3179445"/>
          </a:xfrm>
        </p:grpSpPr>
        <p:sp>
          <p:nvSpPr>
            <p:cNvPr id="11" name="object 11" descr=""/>
            <p:cNvSpPr/>
            <p:nvPr/>
          </p:nvSpPr>
          <p:spPr>
            <a:xfrm>
              <a:off x="3577589" y="3063239"/>
              <a:ext cx="363220" cy="114300"/>
            </a:xfrm>
            <a:custGeom>
              <a:avLst/>
              <a:gdLst/>
              <a:ahLst/>
              <a:cxnLst/>
              <a:rect l="l" t="t" r="r" b="b"/>
              <a:pathLst>
                <a:path w="363220" h="114300">
                  <a:moveTo>
                    <a:pt x="248793" y="0"/>
                  </a:moveTo>
                  <a:lnTo>
                    <a:pt x="248793" y="114300"/>
                  </a:lnTo>
                  <a:lnTo>
                    <a:pt x="324993" y="76200"/>
                  </a:lnTo>
                  <a:lnTo>
                    <a:pt x="267843" y="76200"/>
                  </a:lnTo>
                  <a:lnTo>
                    <a:pt x="267843" y="38100"/>
                  </a:lnTo>
                  <a:lnTo>
                    <a:pt x="324993" y="38100"/>
                  </a:lnTo>
                  <a:lnTo>
                    <a:pt x="248793" y="0"/>
                  </a:lnTo>
                  <a:close/>
                </a:path>
                <a:path w="363220" h="114300">
                  <a:moveTo>
                    <a:pt x="248793" y="38100"/>
                  </a:moveTo>
                  <a:lnTo>
                    <a:pt x="0" y="38100"/>
                  </a:lnTo>
                  <a:lnTo>
                    <a:pt x="0" y="76200"/>
                  </a:lnTo>
                  <a:lnTo>
                    <a:pt x="248793" y="76200"/>
                  </a:lnTo>
                  <a:lnTo>
                    <a:pt x="248793" y="38100"/>
                  </a:lnTo>
                  <a:close/>
                </a:path>
                <a:path w="363220" h="114300">
                  <a:moveTo>
                    <a:pt x="324993" y="38100"/>
                  </a:moveTo>
                  <a:lnTo>
                    <a:pt x="267843" y="38100"/>
                  </a:lnTo>
                  <a:lnTo>
                    <a:pt x="267843" y="76200"/>
                  </a:lnTo>
                  <a:lnTo>
                    <a:pt x="324993" y="76200"/>
                  </a:lnTo>
                  <a:lnTo>
                    <a:pt x="363093" y="57150"/>
                  </a:lnTo>
                  <a:lnTo>
                    <a:pt x="324993" y="38100"/>
                  </a:lnTo>
                  <a:close/>
                </a:path>
              </a:pathLst>
            </a:custGeom>
            <a:solidFill>
              <a:srgbClr val="FF0000"/>
            </a:solidFill>
          </p:spPr>
          <p:txBody>
            <a:bodyPr wrap="square" lIns="0" tIns="0" rIns="0" bIns="0" rtlCol="0"/>
            <a:lstStyle/>
            <a:p/>
          </p:txBody>
        </p:sp>
        <p:sp>
          <p:nvSpPr>
            <p:cNvPr id="12" name="object 12" descr=""/>
            <p:cNvSpPr/>
            <p:nvPr/>
          </p:nvSpPr>
          <p:spPr>
            <a:xfrm>
              <a:off x="1847849" y="2724149"/>
              <a:ext cx="2705100" cy="1229995"/>
            </a:xfrm>
            <a:custGeom>
              <a:avLst/>
              <a:gdLst/>
              <a:ahLst/>
              <a:cxnLst/>
              <a:rect l="l" t="t" r="r" b="b"/>
              <a:pathLst>
                <a:path w="2705100" h="1229995">
                  <a:moveTo>
                    <a:pt x="2193036" y="40385"/>
                  </a:moveTo>
                  <a:lnTo>
                    <a:pt x="2196203" y="24645"/>
                  </a:lnTo>
                  <a:lnTo>
                    <a:pt x="2204847" y="11810"/>
                  </a:lnTo>
                  <a:lnTo>
                    <a:pt x="2217681" y="3167"/>
                  </a:lnTo>
                  <a:lnTo>
                    <a:pt x="2233422" y="0"/>
                  </a:lnTo>
                  <a:lnTo>
                    <a:pt x="2664714" y="0"/>
                  </a:lnTo>
                  <a:lnTo>
                    <a:pt x="2680454" y="3167"/>
                  </a:lnTo>
                  <a:lnTo>
                    <a:pt x="2693289" y="11810"/>
                  </a:lnTo>
                  <a:lnTo>
                    <a:pt x="2701932" y="24645"/>
                  </a:lnTo>
                  <a:lnTo>
                    <a:pt x="2705100" y="40385"/>
                  </a:lnTo>
                  <a:lnTo>
                    <a:pt x="2705100" y="201929"/>
                  </a:lnTo>
                  <a:lnTo>
                    <a:pt x="2701932" y="217670"/>
                  </a:lnTo>
                  <a:lnTo>
                    <a:pt x="2693289" y="230504"/>
                  </a:lnTo>
                  <a:lnTo>
                    <a:pt x="2680454" y="239148"/>
                  </a:lnTo>
                  <a:lnTo>
                    <a:pt x="2664714" y="242315"/>
                  </a:lnTo>
                  <a:lnTo>
                    <a:pt x="2233422" y="242315"/>
                  </a:lnTo>
                  <a:lnTo>
                    <a:pt x="2217681" y="239148"/>
                  </a:lnTo>
                  <a:lnTo>
                    <a:pt x="2204847" y="230504"/>
                  </a:lnTo>
                  <a:lnTo>
                    <a:pt x="2196203" y="217670"/>
                  </a:lnTo>
                  <a:lnTo>
                    <a:pt x="2193036" y="201929"/>
                  </a:lnTo>
                  <a:lnTo>
                    <a:pt x="2193036" y="40385"/>
                  </a:lnTo>
                  <a:close/>
                </a:path>
                <a:path w="2705100" h="1229995">
                  <a:moveTo>
                    <a:pt x="0" y="60198"/>
                  </a:moveTo>
                  <a:lnTo>
                    <a:pt x="3167" y="44457"/>
                  </a:lnTo>
                  <a:lnTo>
                    <a:pt x="11810" y="31622"/>
                  </a:lnTo>
                  <a:lnTo>
                    <a:pt x="24645" y="22979"/>
                  </a:lnTo>
                  <a:lnTo>
                    <a:pt x="40386" y="19811"/>
                  </a:lnTo>
                  <a:lnTo>
                    <a:pt x="470154" y="19811"/>
                  </a:lnTo>
                  <a:lnTo>
                    <a:pt x="485894" y="22979"/>
                  </a:lnTo>
                  <a:lnTo>
                    <a:pt x="498729" y="31622"/>
                  </a:lnTo>
                  <a:lnTo>
                    <a:pt x="507372" y="44457"/>
                  </a:lnTo>
                  <a:lnTo>
                    <a:pt x="510539" y="60198"/>
                  </a:lnTo>
                  <a:lnTo>
                    <a:pt x="510539" y="221741"/>
                  </a:lnTo>
                  <a:lnTo>
                    <a:pt x="507372" y="237482"/>
                  </a:lnTo>
                  <a:lnTo>
                    <a:pt x="498729" y="250316"/>
                  </a:lnTo>
                  <a:lnTo>
                    <a:pt x="485894" y="258960"/>
                  </a:lnTo>
                  <a:lnTo>
                    <a:pt x="470154" y="262127"/>
                  </a:lnTo>
                  <a:lnTo>
                    <a:pt x="40386" y="262127"/>
                  </a:lnTo>
                  <a:lnTo>
                    <a:pt x="24645" y="258960"/>
                  </a:lnTo>
                  <a:lnTo>
                    <a:pt x="11811" y="250316"/>
                  </a:lnTo>
                  <a:lnTo>
                    <a:pt x="3167" y="237482"/>
                  </a:lnTo>
                  <a:lnTo>
                    <a:pt x="0" y="221741"/>
                  </a:lnTo>
                  <a:lnTo>
                    <a:pt x="0" y="60198"/>
                  </a:lnTo>
                  <a:close/>
                </a:path>
                <a:path w="2705100" h="1229995">
                  <a:moveTo>
                    <a:pt x="74675" y="1229867"/>
                  </a:moveTo>
                  <a:lnTo>
                    <a:pt x="1365885" y="1229867"/>
                  </a:lnTo>
                </a:path>
              </a:pathLst>
            </a:custGeom>
            <a:ln w="19050">
              <a:solidFill>
                <a:srgbClr val="FF0000"/>
              </a:solidFill>
            </a:ln>
          </p:spPr>
          <p:txBody>
            <a:bodyPr wrap="square" lIns="0" tIns="0" rIns="0" bIns="0" rtlCol="0"/>
            <a:lstStyle/>
            <a:p/>
          </p:txBody>
        </p:sp>
        <p:pic>
          <p:nvPicPr>
            <p:cNvPr id="13" name="object 13" descr=""/>
            <p:cNvPicPr/>
            <p:nvPr/>
          </p:nvPicPr>
          <p:blipFill>
            <a:blip r:embed="rId4" cstate="print"/>
            <a:stretch>
              <a:fillRect/>
            </a:stretch>
          </p:blipFill>
          <p:spPr>
            <a:xfrm>
              <a:off x="1630679" y="2136647"/>
              <a:ext cx="4303776" cy="454151"/>
            </a:xfrm>
            <a:prstGeom prst="rect">
              <a:avLst/>
            </a:prstGeom>
          </p:spPr>
        </p:pic>
        <p:pic>
          <p:nvPicPr>
            <p:cNvPr id="14" name="object 14" descr=""/>
            <p:cNvPicPr/>
            <p:nvPr/>
          </p:nvPicPr>
          <p:blipFill>
            <a:blip r:embed="rId5" cstate="print"/>
            <a:stretch>
              <a:fillRect/>
            </a:stretch>
          </p:blipFill>
          <p:spPr>
            <a:xfrm>
              <a:off x="1671827" y="4439411"/>
              <a:ext cx="68580" cy="876300"/>
            </a:xfrm>
            <a:prstGeom prst="rect">
              <a:avLst/>
            </a:prstGeom>
          </p:spPr>
        </p:pic>
      </p:grpSp>
      <p:grpSp>
        <p:nvGrpSpPr>
          <p:cNvPr id="15" name="object 15" descr=""/>
          <p:cNvGrpSpPr/>
          <p:nvPr/>
        </p:nvGrpSpPr>
        <p:grpSpPr>
          <a:xfrm>
            <a:off x="1630679" y="6458711"/>
            <a:ext cx="4430395" cy="3171825"/>
            <a:chOff x="1630679" y="6458711"/>
            <a:chExt cx="4430395" cy="3171825"/>
          </a:xfrm>
        </p:grpSpPr>
        <p:pic>
          <p:nvPicPr>
            <p:cNvPr id="16" name="object 16" descr=""/>
            <p:cNvPicPr/>
            <p:nvPr/>
          </p:nvPicPr>
          <p:blipFill>
            <a:blip r:embed="rId6" cstate="print"/>
            <a:stretch>
              <a:fillRect/>
            </a:stretch>
          </p:blipFill>
          <p:spPr>
            <a:xfrm>
              <a:off x="3391661" y="7721345"/>
              <a:ext cx="76200" cy="236727"/>
            </a:xfrm>
            <a:prstGeom prst="rect">
              <a:avLst/>
            </a:prstGeom>
          </p:spPr>
        </p:pic>
        <p:sp>
          <p:nvSpPr>
            <p:cNvPr id="17" name="object 17" descr=""/>
            <p:cNvSpPr/>
            <p:nvPr/>
          </p:nvSpPr>
          <p:spPr>
            <a:xfrm>
              <a:off x="5058917" y="7721345"/>
              <a:ext cx="76200" cy="1054100"/>
            </a:xfrm>
            <a:custGeom>
              <a:avLst/>
              <a:gdLst/>
              <a:ahLst/>
              <a:cxnLst/>
              <a:rect l="l" t="t" r="r" b="b"/>
              <a:pathLst>
                <a:path w="76200" h="1054100">
                  <a:moveTo>
                    <a:pt x="28575" y="977646"/>
                  </a:moveTo>
                  <a:lnTo>
                    <a:pt x="0" y="977646"/>
                  </a:lnTo>
                  <a:lnTo>
                    <a:pt x="38100" y="1053846"/>
                  </a:lnTo>
                  <a:lnTo>
                    <a:pt x="69850" y="990346"/>
                  </a:lnTo>
                  <a:lnTo>
                    <a:pt x="28575" y="990346"/>
                  </a:lnTo>
                  <a:lnTo>
                    <a:pt x="28575" y="977646"/>
                  </a:lnTo>
                  <a:close/>
                </a:path>
                <a:path w="76200" h="1054100">
                  <a:moveTo>
                    <a:pt x="47625" y="0"/>
                  </a:moveTo>
                  <a:lnTo>
                    <a:pt x="28575" y="0"/>
                  </a:lnTo>
                  <a:lnTo>
                    <a:pt x="28575" y="990346"/>
                  </a:lnTo>
                  <a:lnTo>
                    <a:pt x="47625" y="990346"/>
                  </a:lnTo>
                  <a:lnTo>
                    <a:pt x="47625" y="0"/>
                  </a:lnTo>
                  <a:close/>
                </a:path>
                <a:path w="76200" h="1054100">
                  <a:moveTo>
                    <a:pt x="76200" y="977646"/>
                  </a:moveTo>
                  <a:lnTo>
                    <a:pt x="47625" y="977646"/>
                  </a:lnTo>
                  <a:lnTo>
                    <a:pt x="47625" y="990346"/>
                  </a:lnTo>
                  <a:lnTo>
                    <a:pt x="69850" y="990346"/>
                  </a:lnTo>
                  <a:lnTo>
                    <a:pt x="76200" y="977646"/>
                  </a:lnTo>
                  <a:close/>
                </a:path>
              </a:pathLst>
            </a:custGeom>
            <a:solidFill>
              <a:srgbClr val="FF0000"/>
            </a:solidFill>
          </p:spPr>
          <p:txBody>
            <a:bodyPr wrap="square" lIns="0" tIns="0" rIns="0" bIns="0" rtlCol="0"/>
            <a:lstStyle/>
            <a:p/>
          </p:txBody>
        </p:sp>
        <p:pic>
          <p:nvPicPr>
            <p:cNvPr id="18" name="object 18" descr=""/>
            <p:cNvPicPr/>
            <p:nvPr/>
          </p:nvPicPr>
          <p:blipFill>
            <a:blip r:embed="rId7" cstate="print"/>
            <a:stretch>
              <a:fillRect/>
            </a:stretch>
          </p:blipFill>
          <p:spPr>
            <a:xfrm>
              <a:off x="4131563" y="8811767"/>
              <a:ext cx="1929384" cy="519683"/>
            </a:xfrm>
            <a:prstGeom prst="rect">
              <a:avLst/>
            </a:prstGeom>
          </p:spPr>
        </p:pic>
        <p:pic>
          <p:nvPicPr>
            <p:cNvPr id="19" name="object 19" descr=""/>
            <p:cNvPicPr/>
            <p:nvPr/>
          </p:nvPicPr>
          <p:blipFill>
            <a:blip r:embed="rId4" cstate="print"/>
            <a:stretch>
              <a:fillRect/>
            </a:stretch>
          </p:blipFill>
          <p:spPr>
            <a:xfrm>
              <a:off x="1630679" y="6458711"/>
              <a:ext cx="4303776" cy="454151"/>
            </a:xfrm>
            <a:prstGeom prst="rect">
              <a:avLst/>
            </a:prstGeom>
          </p:spPr>
        </p:pic>
        <p:sp>
          <p:nvSpPr>
            <p:cNvPr id="20" name="object 20" descr=""/>
            <p:cNvSpPr/>
            <p:nvPr/>
          </p:nvSpPr>
          <p:spPr>
            <a:xfrm>
              <a:off x="2554223" y="6891527"/>
              <a:ext cx="3007360" cy="829310"/>
            </a:xfrm>
            <a:custGeom>
              <a:avLst/>
              <a:gdLst/>
              <a:ahLst/>
              <a:cxnLst/>
              <a:rect l="l" t="t" r="r" b="b"/>
              <a:pathLst>
                <a:path w="3007360" h="829309">
                  <a:moveTo>
                    <a:pt x="2868676" y="0"/>
                  </a:moveTo>
                  <a:lnTo>
                    <a:pt x="138175" y="0"/>
                  </a:lnTo>
                  <a:lnTo>
                    <a:pt x="94496" y="7042"/>
                  </a:lnTo>
                  <a:lnTo>
                    <a:pt x="56564" y="26655"/>
                  </a:lnTo>
                  <a:lnTo>
                    <a:pt x="26655" y="56564"/>
                  </a:lnTo>
                  <a:lnTo>
                    <a:pt x="7042" y="94496"/>
                  </a:lnTo>
                  <a:lnTo>
                    <a:pt x="0" y="138175"/>
                  </a:lnTo>
                  <a:lnTo>
                    <a:pt x="0" y="690879"/>
                  </a:lnTo>
                  <a:lnTo>
                    <a:pt x="7042" y="734559"/>
                  </a:lnTo>
                  <a:lnTo>
                    <a:pt x="26655" y="772491"/>
                  </a:lnTo>
                  <a:lnTo>
                    <a:pt x="56564" y="802400"/>
                  </a:lnTo>
                  <a:lnTo>
                    <a:pt x="94496" y="822013"/>
                  </a:lnTo>
                  <a:lnTo>
                    <a:pt x="138175" y="829055"/>
                  </a:lnTo>
                  <a:lnTo>
                    <a:pt x="2868676" y="829055"/>
                  </a:lnTo>
                  <a:lnTo>
                    <a:pt x="2912355" y="822013"/>
                  </a:lnTo>
                  <a:lnTo>
                    <a:pt x="2950287" y="802400"/>
                  </a:lnTo>
                  <a:lnTo>
                    <a:pt x="2980196" y="772491"/>
                  </a:lnTo>
                  <a:lnTo>
                    <a:pt x="2999809" y="734559"/>
                  </a:lnTo>
                  <a:lnTo>
                    <a:pt x="3006852" y="690879"/>
                  </a:lnTo>
                  <a:lnTo>
                    <a:pt x="3006852" y="138175"/>
                  </a:lnTo>
                  <a:lnTo>
                    <a:pt x="2999809" y="94496"/>
                  </a:lnTo>
                  <a:lnTo>
                    <a:pt x="2980196" y="56564"/>
                  </a:lnTo>
                  <a:lnTo>
                    <a:pt x="2950287" y="26655"/>
                  </a:lnTo>
                  <a:lnTo>
                    <a:pt x="2912355" y="7042"/>
                  </a:lnTo>
                  <a:lnTo>
                    <a:pt x="2868676" y="0"/>
                  </a:lnTo>
                  <a:close/>
                </a:path>
              </a:pathLst>
            </a:custGeom>
            <a:solidFill>
              <a:srgbClr val="FFFFFF"/>
            </a:solidFill>
          </p:spPr>
          <p:txBody>
            <a:bodyPr wrap="square" lIns="0" tIns="0" rIns="0" bIns="0" rtlCol="0"/>
            <a:lstStyle/>
            <a:p/>
          </p:txBody>
        </p:sp>
        <p:sp>
          <p:nvSpPr>
            <p:cNvPr id="21" name="object 21" descr=""/>
            <p:cNvSpPr/>
            <p:nvPr/>
          </p:nvSpPr>
          <p:spPr>
            <a:xfrm>
              <a:off x="2554223" y="6891527"/>
              <a:ext cx="3007360" cy="829310"/>
            </a:xfrm>
            <a:custGeom>
              <a:avLst/>
              <a:gdLst/>
              <a:ahLst/>
              <a:cxnLst/>
              <a:rect l="l" t="t" r="r" b="b"/>
              <a:pathLst>
                <a:path w="3007360" h="829309">
                  <a:moveTo>
                    <a:pt x="0" y="138175"/>
                  </a:moveTo>
                  <a:lnTo>
                    <a:pt x="7042" y="94496"/>
                  </a:lnTo>
                  <a:lnTo>
                    <a:pt x="26655" y="56564"/>
                  </a:lnTo>
                  <a:lnTo>
                    <a:pt x="56564" y="26655"/>
                  </a:lnTo>
                  <a:lnTo>
                    <a:pt x="94496" y="7042"/>
                  </a:lnTo>
                  <a:lnTo>
                    <a:pt x="138175" y="0"/>
                  </a:lnTo>
                  <a:lnTo>
                    <a:pt x="2868676" y="0"/>
                  </a:lnTo>
                  <a:lnTo>
                    <a:pt x="2912355" y="7042"/>
                  </a:lnTo>
                  <a:lnTo>
                    <a:pt x="2950287" y="26655"/>
                  </a:lnTo>
                  <a:lnTo>
                    <a:pt x="2980196" y="56564"/>
                  </a:lnTo>
                  <a:lnTo>
                    <a:pt x="2999809" y="94496"/>
                  </a:lnTo>
                  <a:lnTo>
                    <a:pt x="3006852" y="138175"/>
                  </a:lnTo>
                  <a:lnTo>
                    <a:pt x="3006852" y="690879"/>
                  </a:lnTo>
                  <a:lnTo>
                    <a:pt x="2999809" y="734559"/>
                  </a:lnTo>
                  <a:lnTo>
                    <a:pt x="2980196" y="772491"/>
                  </a:lnTo>
                  <a:lnTo>
                    <a:pt x="2950287" y="802400"/>
                  </a:lnTo>
                  <a:lnTo>
                    <a:pt x="2912355" y="822013"/>
                  </a:lnTo>
                  <a:lnTo>
                    <a:pt x="2868676" y="829055"/>
                  </a:lnTo>
                  <a:lnTo>
                    <a:pt x="138175" y="829055"/>
                  </a:lnTo>
                  <a:lnTo>
                    <a:pt x="94496" y="822013"/>
                  </a:lnTo>
                  <a:lnTo>
                    <a:pt x="56564" y="802400"/>
                  </a:lnTo>
                  <a:lnTo>
                    <a:pt x="26655" y="772491"/>
                  </a:lnTo>
                  <a:lnTo>
                    <a:pt x="7042" y="734559"/>
                  </a:lnTo>
                  <a:lnTo>
                    <a:pt x="0" y="690879"/>
                  </a:lnTo>
                  <a:lnTo>
                    <a:pt x="0" y="138175"/>
                  </a:lnTo>
                  <a:close/>
                </a:path>
              </a:pathLst>
            </a:custGeom>
            <a:ln w="12699">
              <a:solidFill>
                <a:srgbClr val="FF0000"/>
              </a:solidFill>
            </a:ln>
          </p:spPr>
          <p:txBody>
            <a:bodyPr wrap="square" lIns="0" tIns="0" rIns="0" bIns="0" rtlCol="0"/>
            <a:lstStyle/>
            <a:p/>
          </p:txBody>
        </p:sp>
        <p:pic>
          <p:nvPicPr>
            <p:cNvPr id="22" name="object 22" descr=""/>
            <p:cNvPicPr/>
            <p:nvPr/>
          </p:nvPicPr>
          <p:blipFill>
            <a:blip r:embed="rId8" cstate="print"/>
            <a:stretch>
              <a:fillRect/>
            </a:stretch>
          </p:blipFill>
          <p:spPr>
            <a:xfrm>
              <a:off x="2772155" y="7200899"/>
              <a:ext cx="1167383" cy="355092"/>
            </a:xfrm>
            <a:prstGeom prst="rect">
              <a:avLst/>
            </a:prstGeom>
          </p:spPr>
        </p:pic>
        <p:sp>
          <p:nvSpPr>
            <p:cNvPr id="23" name="object 23" descr=""/>
            <p:cNvSpPr/>
            <p:nvPr/>
          </p:nvSpPr>
          <p:spPr>
            <a:xfrm>
              <a:off x="3940301" y="7341869"/>
              <a:ext cx="356870" cy="76200"/>
            </a:xfrm>
            <a:custGeom>
              <a:avLst/>
              <a:gdLst/>
              <a:ahLst/>
              <a:cxnLst/>
              <a:rect l="l" t="t" r="r" b="b"/>
              <a:pathLst>
                <a:path w="356870" h="76200">
                  <a:moveTo>
                    <a:pt x="280162" y="0"/>
                  </a:moveTo>
                  <a:lnTo>
                    <a:pt x="280162" y="76199"/>
                  </a:lnTo>
                  <a:lnTo>
                    <a:pt x="337312" y="47624"/>
                  </a:lnTo>
                  <a:lnTo>
                    <a:pt x="292862" y="47624"/>
                  </a:lnTo>
                  <a:lnTo>
                    <a:pt x="292862" y="28574"/>
                  </a:lnTo>
                  <a:lnTo>
                    <a:pt x="337312" y="28574"/>
                  </a:lnTo>
                  <a:lnTo>
                    <a:pt x="280162" y="0"/>
                  </a:lnTo>
                  <a:close/>
                </a:path>
                <a:path w="356870" h="76200">
                  <a:moveTo>
                    <a:pt x="280162" y="28574"/>
                  </a:moveTo>
                  <a:lnTo>
                    <a:pt x="0" y="28574"/>
                  </a:lnTo>
                  <a:lnTo>
                    <a:pt x="0" y="47624"/>
                  </a:lnTo>
                  <a:lnTo>
                    <a:pt x="280162" y="47624"/>
                  </a:lnTo>
                  <a:lnTo>
                    <a:pt x="280162" y="28574"/>
                  </a:lnTo>
                  <a:close/>
                </a:path>
                <a:path w="356870" h="76200">
                  <a:moveTo>
                    <a:pt x="337312" y="28574"/>
                  </a:moveTo>
                  <a:lnTo>
                    <a:pt x="292862" y="28574"/>
                  </a:lnTo>
                  <a:lnTo>
                    <a:pt x="292862" y="47624"/>
                  </a:lnTo>
                  <a:lnTo>
                    <a:pt x="337312" y="47624"/>
                  </a:lnTo>
                  <a:lnTo>
                    <a:pt x="356362" y="38099"/>
                  </a:lnTo>
                  <a:lnTo>
                    <a:pt x="337312" y="28574"/>
                  </a:lnTo>
                  <a:close/>
                </a:path>
              </a:pathLst>
            </a:custGeom>
            <a:solidFill>
              <a:srgbClr val="000000"/>
            </a:solidFill>
          </p:spPr>
          <p:txBody>
            <a:bodyPr wrap="square" lIns="0" tIns="0" rIns="0" bIns="0" rtlCol="0"/>
            <a:lstStyle/>
            <a:p/>
          </p:txBody>
        </p:sp>
        <p:pic>
          <p:nvPicPr>
            <p:cNvPr id="24" name="object 24" descr=""/>
            <p:cNvPicPr/>
            <p:nvPr/>
          </p:nvPicPr>
          <p:blipFill>
            <a:blip r:embed="rId9" cstate="print"/>
            <a:stretch>
              <a:fillRect/>
            </a:stretch>
          </p:blipFill>
          <p:spPr>
            <a:xfrm>
              <a:off x="4291583" y="7196327"/>
              <a:ext cx="1167384" cy="355091"/>
            </a:xfrm>
            <a:prstGeom prst="rect">
              <a:avLst/>
            </a:prstGeom>
          </p:spPr>
        </p:pic>
        <p:pic>
          <p:nvPicPr>
            <p:cNvPr id="25" name="object 25" descr=""/>
            <p:cNvPicPr/>
            <p:nvPr/>
          </p:nvPicPr>
          <p:blipFill>
            <a:blip r:embed="rId5" cstate="print"/>
            <a:stretch>
              <a:fillRect/>
            </a:stretch>
          </p:blipFill>
          <p:spPr>
            <a:xfrm>
              <a:off x="1671827" y="8753855"/>
              <a:ext cx="68580" cy="876299"/>
            </a:xfrm>
            <a:prstGeom prst="rect">
              <a:avLst/>
            </a:prstGeom>
          </p:spPr>
        </p:pic>
      </p:grpSp>
      <p:sp>
        <p:nvSpPr>
          <p:cNvPr id="26" name="object 26" descr=""/>
          <p:cNvSpPr/>
          <p:nvPr/>
        </p:nvSpPr>
        <p:spPr>
          <a:xfrm>
            <a:off x="3483102" y="8673845"/>
            <a:ext cx="457200" cy="269875"/>
          </a:xfrm>
          <a:custGeom>
            <a:avLst/>
            <a:gdLst/>
            <a:ahLst/>
            <a:cxnLst/>
            <a:rect l="l" t="t" r="r" b="b"/>
            <a:pathLst>
              <a:path w="457200" h="269875">
                <a:moveTo>
                  <a:pt x="0" y="44958"/>
                </a:moveTo>
                <a:lnTo>
                  <a:pt x="3524" y="27432"/>
                </a:lnTo>
                <a:lnTo>
                  <a:pt x="13144" y="13144"/>
                </a:lnTo>
                <a:lnTo>
                  <a:pt x="27431" y="3524"/>
                </a:lnTo>
                <a:lnTo>
                  <a:pt x="44958" y="0"/>
                </a:lnTo>
                <a:lnTo>
                  <a:pt x="412242" y="0"/>
                </a:lnTo>
                <a:lnTo>
                  <a:pt x="429768" y="3524"/>
                </a:lnTo>
                <a:lnTo>
                  <a:pt x="444055" y="13144"/>
                </a:lnTo>
                <a:lnTo>
                  <a:pt x="453675" y="27432"/>
                </a:lnTo>
                <a:lnTo>
                  <a:pt x="457200" y="44958"/>
                </a:lnTo>
                <a:lnTo>
                  <a:pt x="457200" y="224790"/>
                </a:lnTo>
                <a:lnTo>
                  <a:pt x="453675" y="242316"/>
                </a:lnTo>
                <a:lnTo>
                  <a:pt x="444055" y="256603"/>
                </a:lnTo>
                <a:lnTo>
                  <a:pt x="429768" y="266223"/>
                </a:lnTo>
                <a:lnTo>
                  <a:pt x="412242" y="269748"/>
                </a:lnTo>
                <a:lnTo>
                  <a:pt x="44958" y="269748"/>
                </a:lnTo>
                <a:lnTo>
                  <a:pt x="27432" y="266223"/>
                </a:lnTo>
                <a:lnTo>
                  <a:pt x="13144" y="256603"/>
                </a:lnTo>
                <a:lnTo>
                  <a:pt x="3524" y="242316"/>
                </a:lnTo>
                <a:lnTo>
                  <a:pt x="0" y="224790"/>
                </a:lnTo>
                <a:lnTo>
                  <a:pt x="0" y="44958"/>
                </a:lnTo>
                <a:close/>
              </a:path>
            </a:pathLst>
          </a:custGeom>
          <a:ln w="19050">
            <a:solidFill>
              <a:srgbClr val="FF0000"/>
            </a:solidFill>
          </a:ln>
        </p:spPr>
        <p:txBody>
          <a:bodyPr wrap="square" lIns="0" tIns="0" rIns="0" bIns="0" rtlCol="0"/>
          <a:lstStyle/>
          <a:p/>
        </p:txBody>
      </p:sp>
      <p:sp>
        <p:nvSpPr>
          <p:cNvPr id="27" name="object 27" descr=""/>
          <p:cNvSpPr/>
          <p:nvPr/>
        </p:nvSpPr>
        <p:spPr>
          <a:xfrm>
            <a:off x="1910333" y="8163305"/>
            <a:ext cx="1083945" cy="0"/>
          </a:xfrm>
          <a:custGeom>
            <a:avLst/>
            <a:gdLst/>
            <a:ahLst/>
            <a:cxnLst/>
            <a:rect l="l" t="t" r="r" b="b"/>
            <a:pathLst>
              <a:path w="1083945" h="0">
                <a:moveTo>
                  <a:pt x="0" y="0"/>
                </a:moveTo>
                <a:lnTo>
                  <a:pt x="1083564" y="0"/>
                </a:lnTo>
              </a:path>
            </a:pathLst>
          </a:custGeom>
          <a:ln w="19050">
            <a:solidFill>
              <a:srgbClr val="FF0000"/>
            </a:solidFill>
          </a:ln>
        </p:spPr>
        <p:txBody>
          <a:bodyPr wrap="square" lIns="0" tIns="0" rIns="0" bIns="0" rtlCol="0"/>
          <a:lstStyle/>
          <a:p/>
        </p:txBody>
      </p:sp>
      <p:sp>
        <p:nvSpPr>
          <p:cNvPr id="28" name="object 2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41</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286755"/>
            <a:ext cx="4320540" cy="1975103"/>
          </a:xfrm>
          <a:prstGeom prst="rect">
            <a:avLst/>
          </a:prstGeom>
        </p:spPr>
      </p:pic>
      <p:grpSp>
        <p:nvGrpSpPr>
          <p:cNvPr id="3" name="object 3" descr=""/>
          <p:cNvGrpSpPr/>
          <p:nvPr/>
        </p:nvGrpSpPr>
        <p:grpSpPr>
          <a:xfrm>
            <a:off x="1620011" y="3494531"/>
            <a:ext cx="4320540" cy="1211580"/>
            <a:chOff x="1620011" y="3494531"/>
            <a:chExt cx="4320540" cy="1211580"/>
          </a:xfrm>
        </p:grpSpPr>
        <p:pic>
          <p:nvPicPr>
            <p:cNvPr id="4" name="object 4" descr=""/>
            <p:cNvPicPr/>
            <p:nvPr/>
          </p:nvPicPr>
          <p:blipFill>
            <a:blip r:embed="rId3" cstate="print"/>
            <a:stretch>
              <a:fillRect/>
            </a:stretch>
          </p:blipFill>
          <p:spPr>
            <a:xfrm>
              <a:off x="1620011" y="3494531"/>
              <a:ext cx="4320540" cy="1211579"/>
            </a:xfrm>
            <a:prstGeom prst="rect">
              <a:avLst/>
            </a:prstGeom>
          </p:spPr>
        </p:pic>
        <p:sp>
          <p:nvSpPr>
            <p:cNvPr id="5" name="object 5" descr=""/>
            <p:cNvSpPr/>
            <p:nvPr/>
          </p:nvSpPr>
          <p:spPr>
            <a:xfrm>
              <a:off x="1863089" y="4342637"/>
              <a:ext cx="451484" cy="227329"/>
            </a:xfrm>
            <a:custGeom>
              <a:avLst/>
              <a:gdLst/>
              <a:ahLst/>
              <a:cxnLst/>
              <a:rect l="l" t="t" r="r" b="b"/>
              <a:pathLst>
                <a:path w="451485" h="227329">
                  <a:moveTo>
                    <a:pt x="0" y="37846"/>
                  </a:moveTo>
                  <a:lnTo>
                    <a:pt x="2966" y="23092"/>
                  </a:lnTo>
                  <a:lnTo>
                    <a:pt x="11064" y="11064"/>
                  </a:lnTo>
                  <a:lnTo>
                    <a:pt x="23092" y="2966"/>
                  </a:lnTo>
                  <a:lnTo>
                    <a:pt x="37846" y="0"/>
                  </a:lnTo>
                  <a:lnTo>
                    <a:pt x="413258" y="0"/>
                  </a:lnTo>
                  <a:lnTo>
                    <a:pt x="428011" y="2966"/>
                  </a:lnTo>
                  <a:lnTo>
                    <a:pt x="440039" y="11064"/>
                  </a:lnTo>
                  <a:lnTo>
                    <a:pt x="448137" y="23092"/>
                  </a:lnTo>
                  <a:lnTo>
                    <a:pt x="451104" y="37846"/>
                  </a:lnTo>
                  <a:lnTo>
                    <a:pt x="451104" y="189230"/>
                  </a:lnTo>
                  <a:lnTo>
                    <a:pt x="448137" y="203983"/>
                  </a:lnTo>
                  <a:lnTo>
                    <a:pt x="440039" y="216011"/>
                  </a:lnTo>
                  <a:lnTo>
                    <a:pt x="428011" y="224109"/>
                  </a:lnTo>
                  <a:lnTo>
                    <a:pt x="413258" y="227075"/>
                  </a:lnTo>
                  <a:lnTo>
                    <a:pt x="37846" y="227075"/>
                  </a:lnTo>
                  <a:lnTo>
                    <a:pt x="23092" y="224109"/>
                  </a:lnTo>
                  <a:lnTo>
                    <a:pt x="11064" y="216011"/>
                  </a:lnTo>
                  <a:lnTo>
                    <a:pt x="2966" y="203983"/>
                  </a:lnTo>
                  <a:lnTo>
                    <a:pt x="0" y="189230"/>
                  </a:lnTo>
                  <a:lnTo>
                    <a:pt x="0" y="37846"/>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30679" y="3506723"/>
              <a:ext cx="4303776" cy="455675"/>
            </a:xfrm>
            <a:prstGeom prst="rect">
              <a:avLst/>
            </a:prstGeom>
          </p:spPr>
        </p:pic>
      </p:grpSp>
      <p:sp>
        <p:nvSpPr>
          <p:cNvPr id="7" name="object 7" descr=""/>
          <p:cNvSpPr txBox="1"/>
          <p:nvPr/>
        </p:nvSpPr>
        <p:spPr>
          <a:xfrm>
            <a:off x="1158951" y="1087983"/>
            <a:ext cx="5194935"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５．新規の抽出ルール</a:t>
            </a:r>
            <a:endParaRPr sz="1100">
              <a:latin typeface="MS Mincho"/>
              <a:cs typeface="MS Mincho"/>
            </a:endParaRPr>
          </a:p>
          <a:p>
            <a:pPr marL="12700" marR="5080">
              <a:lnSpc>
                <a:spcPct val="124500"/>
              </a:lnSpc>
              <a:spcBef>
                <a:spcPts val="10"/>
              </a:spcBef>
            </a:pPr>
            <a:r>
              <a:rPr dirty="0" sz="1100">
                <a:latin typeface="MS Mincho"/>
                <a:cs typeface="MS Mincho"/>
              </a:rPr>
              <a:t>［</a:t>
            </a:r>
            <a:r>
              <a:rPr dirty="0" sz="1100" spc="-10">
                <a:latin typeface="MS Mincho"/>
                <a:cs typeface="MS Mincho"/>
              </a:rPr>
              <a:t>抽出ルール管理</a:t>
            </a:r>
            <a:r>
              <a:rPr dirty="0" sz="1100">
                <a:latin typeface="MS Mincho"/>
                <a:cs typeface="MS Mincho"/>
              </a:rPr>
              <a:t>］</a:t>
            </a:r>
            <a:r>
              <a:rPr dirty="0" sz="1100" spc="-15">
                <a:latin typeface="MS Mincho"/>
                <a:cs typeface="MS Mincho"/>
              </a:rPr>
              <a:t>をクリックし、「抽出ルール管理」画面を開き、［</a:t>
            </a:r>
            <a:r>
              <a:rPr dirty="0" sz="1100" spc="-10">
                <a:latin typeface="MS Mincho"/>
                <a:cs typeface="MS Mincho"/>
              </a:rPr>
              <a:t>新規</a:t>
            </a:r>
            <a:r>
              <a:rPr dirty="0" sz="1100">
                <a:latin typeface="MS Mincho"/>
                <a:cs typeface="MS Mincho"/>
              </a:rPr>
              <a:t>］</a:t>
            </a:r>
            <a:r>
              <a:rPr dirty="0" sz="1100" spc="-25">
                <a:latin typeface="MS Mincho"/>
                <a:cs typeface="MS Mincho"/>
              </a:rPr>
              <a:t>をク</a:t>
            </a:r>
            <a:r>
              <a:rPr dirty="0" sz="1100" spc="-20">
                <a:latin typeface="MS Mincho"/>
                <a:cs typeface="MS Mincho"/>
              </a:rPr>
              <a:t>リックすると、新しい抽出ルールを作成することができます。</a:t>
            </a:r>
            <a:endParaRPr sz="1100">
              <a:latin typeface="MS Mincho"/>
              <a:cs typeface="MS Mincho"/>
            </a:endParaRPr>
          </a:p>
        </p:txBody>
      </p:sp>
      <p:sp>
        <p:nvSpPr>
          <p:cNvPr id="8" name="object 8" descr=""/>
          <p:cNvSpPr txBox="1"/>
          <p:nvPr/>
        </p:nvSpPr>
        <p:spPr>
          <a:xfrm>
            <a:off x="1239418" y="4987289"/>
            <a:ext cx="505587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新規ルールには「病名」「コメント」「テンプレート／複数条件」があります。</a:t>
            </a:r>
            <a:endParaRPr sz="1100">
              <a:latin typeface="MS Mincho"/>
              <a:cs typeface="MS Mincho"/>
            </a:endParaRPr>
          </a:p>
        </p:txBody>
      </p:sp>
      <p:sp>
        <p:nvSpPr>
          <p:cNvPr id="9" name="object 9" descr=""/>
          <p:cNvSpPr txBox="1"/>
          <p:nvPr/>
        </p:nvSpPr>
        <p:spPr>
          <a:xfrm>
            <a:off x="1105611" y="7528940"/>
            <a:ext cx="533336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「コメント」に切り替えると、コメントに関するルールを設定する画面になります。</a:t>
            </a:r>
            <a:endParaRPr sz="1100">
              <a:latin typeface="MS Mincho"/>
              <a:cs typeface="MS Mincho"/>
            </a:endParaRPr>
          </a:p>
        </p:txBody>
      </p:sp>
      <p:sp>
        <p:nvSpPr>
          <p:cNvPr id="10" name="object 10" descr=""/>
          <p:cNvSpPr/>
          <p:nvPr/>
        </p:nvSpPr>
        <p:spPr>
          <a:xfrm>
            <a:off x="3069335" y="5498591"/>
            <a:ext cx="1313815" cy="260985"/>
          </a:xfrm>
          <a:custGeom>
            <a:avLst/>
            <a:gdLst/>
            <a:ahLst/>
            <a:cxnLst/>
            <a:rect l="l" t="t" r="r" b="b"/>
            <a:pathLst>
              <a:path w="1313814" h="260985">
                <a:moveTo>
                  <a:pt x="1313688" y="0"/>
                </a:moveTo>
                <a:lnTo>
                  <a:pt x="0" y="0"/>
                </a:lnTo>
                <a:lnTo>
                  <a:pt x="0" y="260603"/>
                </a:lnTo>
                <a:lnTo>
                  <a:pt x="1313688" y="260603"/>
                </a:lnTo>
                <a:lnTo>
                  <a:pt x="1313688" y="0"/>
                </a:lnTo>
                <a:close/>
              </a:path>
            </a:pathLst>
          </a:custGeom>
          <a:solidFill>
            <a:srgbClr val="FFFFFF"/>
          </a:solidFill>
        </p:spPr>
        <p:txBody>
          <a:bodyPr wrap="square" lIns="0" tIns="0" rIns="0" bIns="0" rtlCol="0"/>
          <a:lstStyle/>
          <a:p/>
        </p:txBody>
      </p:sp>
      <p:sp>
        <p:nvSpPr>
          <p:cNvPr id="11" name="object 11" descr=""/>
          <p:cNvSpPr txBox="1"/>
          <p:nvPr/>
        </p:nvSpPr>
        <p:spPr>
          <a:xfrm>
            <a:off x="3162045" y="5568600"/>
            <a:ext cx="1117600" cy="140335"/>
          </a:xfrm>
          <a:prstGeom prst="rect">
            <a:avLst/>
          </a:prstGeom>
        </p:spPr>
        <p:txBody>
          <a:bodyPr wrap="square" lIns="0" tIns="0" rIns="0" bIns="0" rtlCol="0" vert="horz">
            <a:spAutoFit/>
          </a:bodyPr>
          <a:lstStyle/>
          <a:p>
            <a:pPr>
              <a:lnSpc>
                <a:spcPts val="1105"/>
              </a:lnSpc>
              <a:tabLst>
                <a:tab pos="839469" algn="l"/>
              </a:tabLst>
            </a:pPr>
            <a:r>
              <a:rPr dirty="0" sz="1100">
                <a:solidFill>
                  <a:srgbClr val="FF0000"/>
                </a:solidFill>
                <a:latin typeface="MS Gothic"/>
                <a:cs typeface="MS Gothic"/>
              </a:rPr>
              <a:t>新規モ</a:t>
            </a:r>
            <a:r>
              <a:rPr dirty="0" sz="1100" spc="-15">
                <a:solidFill>
                  <a:srgbClr val="FF0000"/>
                </a:solidFill>
                <a:latin typeface="MS Gothic"/>
                <a:cs typeface="MS Gothic"/>
              </a:rPr>
              <a:t>ー</a:t>
            </a:r>
            <a:r>
              <a:rPr dirty="0" sz="1100" spc="-50">
                <a:solidFill>
                  <a:srgbClr val="FF0000"/>
                </a:solidFill>
                <a:latin typeface="MS Gothic"/>
                <a:cs typeface="MS Gothic"/>
              </a:rPr>
              <a:t>ド</a:t>
            </a:r>
            <a:r>
              <a:rPr dirty="0" sz="1100">
                <a:solidFill>
                  <a:srgbClr val="FF0000"/>
                </a:solidFill>
                <a:latin typeface="MS Gothic"/>
                <a:cs typeface="MS Gothic"/>
              </a:rPr>
              <a:t>	</a:t>
            </a:r>
            <a:r>
              <a:rPr dirty="0" sz="1100" spc="-15">
                <a:solidFill>
                  <a:srgbClr val="FF0000"/>
                </a:solidFill>
                <a:latin typeface="MS Gothic"/>
                <a:cs typeface="MS Gothic"/>
              </a:rPr>
              <a:t>病</a:t>
            </a:r>
            <a:r>
              <a:rPr dirty="0" sz="1100" spc="-50">
                <a:solidFill>
                  <a:srgbClr val="FF0000"/>
                </a:solidFill>
                <a:latin typeface="MS Gothic"/>
                <a:cs typeface="MS Gothic"/>
              </a:rPr>
              <a:t>名</a:t>
            </a:r>
            <a:endParaRPr sz="1100">
              <a:latin typeface="MS Gothic"/>
              <a:cs typeface="MS Gothic"/>
            </a:endParaRPr>
          </a:p>
        </p:txBody>
      </p:sp>
      <p:sp>
        <p:nvSpPr>
          <p:cNvPr id="12" name="object 12" descr=""/>
          <p:cNvSpPr/>
          <p:nvPr/>
        </p:nvSpPr>
        <p:spPr>
          <a:xfrm>
            <a:off x="1904238" y="6041897"/>
            <a:ext cx="497205" cy="464820"/>
          </a:xfrm>
          <a:custGeom>
            <a:avLst/>
            <a:gdLst/>
            <a:ahLst/>
            <a:cxnLst/>
            <a:rect l="l" t="t" r="r" b="b"/>
            <a:pathLst>
              <a:path w="497205" h="464820">
                <a:moveTo>
                  <a:pt x="0" y="77470"/>
                </a:moveTo>
                <a:lnTo>
                  <a:pt x="6086" y="47309"/>
                </a:lnTo>
                <a:lnTo>
                  <a:pt x="22685" y="22685"/>
                </a:lnTo>
                <a:lnTo>
                  <a:pt x="47309" y="6086"/>
                </a:lnTo>
                <a:lnTo>
                  <a:pt x="77469" y="0"/>
                </a:lnTo>
                <a:lnTo>
                  <a:pt x="419354" y="0"/>
                </a:lnTo>
                <a:lnTo>
                  <a:pt x="449514" y="6086"/>
                </a:lnTo>
                <a:lnTo>
                  <a:pt x="474138" y="22685"/>
                </a:lnTo>
                <a:lnTo>
                  <a:pt x="490737" y="47309"/>
                </a:lnTo>
                <a:lnTo>
                  <a:pt x="496824" y="77470"/>
                </a:lnTo>
                <a:lnTo>
                  <a:pt x="496824" y="387350"/>
                </a:lnTo>
                <a:lnTo>
                  <a:pt x="490737" y="417510"/>
                </a:lnTo>
                <a:lnTo>
                  <a:pt x="474138" y="442134"/>
                </a:lnTo>
                <a:lnTo>
                  <a:pt x="449514" y="458733"/>
                </a:lnTo>
                <a:lnTo>
                  <a:pt x="419354" y="464820"/>
                </a:lnTo>
                <a:lnTo>
                  <a:pt x="77469" y="464820"/>
                </a:lnTo>
                <a:lnTo>
                  <a:pt x="47309" y="458733"/>
                </a:lnTo>
                <a:lnTo>
                  <a:pt x="22685" y="442134"/>
                </a:lnTo>
                <a:lnTo>
                  <a:pt x="6086" y="417510"/>
                </a:lnTo>
                <a:lnTo>
                  <a:pt x="0" y="387350"/>
                </a:lnTo>
                <a:lnTo>
                  <a:pt x="0" y="77470"/>
                </a:lnTo>
                <a:close/>
              </a:path>
            </a:pathLst>
          </a:custGeom>
          <a:ln w="19050">
            <a:solidFill>
              <a:srgbClr val="FF0000"/>
            </a:solidFill>
          </a:ln>
        </p:spPr>
        <p:txBody>
          <a:bodyPr wrap="square" lIns="0" tIns="0" rIns="0" bIns="0" rtlCol="0"/>
          <a:lstStyle/>
          <a:p/>
        </p:txBody>
      </p:sp>
      <p:grpSp>
        <p:nvGrpSpPr>
          <p:cNvPr id="13" name="object 13" descr=""/>
          <p:cNvGrpSpPr/>
          <p:nvPr/>
        </p:nvGrpSpPr>
        <p:grpSpPr>
          <a:xfrm>
            <a:off x="1620011" y="7909559"/>
            <a:ext cx="4320540" cy="1973580"/>
            <a:chOff x="1620011" y="7909559"/>
            <a:chExt cx="4320540" cy="1973580"/>
          </a:xfrm>
        </p:grpSpPr>
        <p:sp>
          <p:nvSpPr>
            <p:cNvPr id="14" name="object 14" descr=""/>
            <p:cNvSpPr/>
            <p:nvPr/>
          </p:nvSpPr>
          <p:spPr>
            <a:xfrm>
              <a:off x="2420873" y="8378189"/>
              <a:ext cx="342900" cy="201295"/>
            </a:xfrm>
            <a:custGeom>
              <a:avLst/>
              <a:gdLst/>
              <a:ahLst/>
              <a:cxnLst/>
              <a:rect l="l" t="t" r="r" b="b"/>
              <a:pathLst>
                <a:path w="342900" h="201295">
                  <a:moveTo>
                    <a:pt x="0" y="33528"/>
                  </a:moveTo>
                  <a:lnTo>
                    <a:pt x="2631" y="20466"/>
                  </a:lnTo>
                  <a:lnTo>
                    <a:pt x="9810" y="9810"/>
                  </a:lnTo>
                  <a:lnTo>
                    <a:pt x="20466" y="2631"/>
                  </a:lnTo>
                  <a:lnTo>
                    <a:pt x="33527" y="0"/>
                  </a:lnTo>
                  <a:lnTo>
                    <a:pt x="309371" y="0"/>
                  </a:lnTo>
                  <a:lnTo>
                    <a:pt x="322433" y="2631"/>
                  </a:lnTo>
                  <a:lnTo>
                    <a:pt x="333089" y="9810"/>
                  </a:lnTo>
                  <a:lnTo>
                    <a:pt x="340268" y="20466"/>
                  </a:lnTo>
                  <a:lnTo>
                    <a:pt x="342900" y="33528"/>
                  </a:lnTo>
                  <a:lnTo>
                    <a:pt x="342900" y="167640"/>
                  </a:lnTo>
                  <a:lnTo>
                    <a:pt x="340268" y="180701"/>
                  </a:lnTo>
                  <a:lnTo>
                    <a:pt x="333089" y="191357"/>
                  </a:lnTo>
                  <a:lnTo>
                    <a:pt x="322433" y="198536"/>
                  </a:lnTo>
                  <a:lnTo>
                    <a:pt x="309371" y="201168"/>
                  </a:lnTo>
                  <a:lnTo>
                    <a:pt x="33527" y="201168"/>
                  </a:lnTo>
                  <a:lnTo>
                    <a:pt x="20466" y="198536"/>
                  </a:lnTo>
                  <a:lnTo>
                    <a:pt x="9810" y="191357"/>
                  </a:lnTo>
                  <a:lnTo>
                    <a:pt x="2631" y="180701"/>
                  </a:lnTo>
                  <a:lnTo>
                    <a:pt x="0" y="167640"/>
                  </a:lnTo>
                  <a:lnTo>
                    <a:pt x="0" y="33528"/>
                  </a:lnTo>
                  <a:close/>
                </a:path>
              </a:pathLst>
            </a:custGeom>
            <a:ln w="19050">
              <a:solidFill>
                <a:srgbClr val="FF0000"/>
              </a:solidFill>
            </a:ln>
          </p:spPr>
          <p:txBody>
            <a:bodyPr wrap="square" lIns="0" tIns="0" rIns="0" bIns="0" rtlCol="0"/>
            <a:lstStyle/>
            <a:p/>
          </p:txBody>
        </p:sp>
        <p:pic>
          <p:nvPicPr>
            <p:cNvPr id="15" name="object 15" descr=""/>
            <p:cNvPicPr/>
            <p:nvPr/>
          </p:nvPicPr>
          <p:blipFill>
            <a:blip r:embed="rId5" cstate="print"/>
            <a:stretch>
              <a:fillRect/>
            </a:stretch>
          </p:blipFill>
          <p:spPr>
            <a:xfrm>
              <a:off x="1620011" y="7909559"/>
              <a:ext cx="4320540" cy="1973580"/>
            </a:xfrm>
            <a:prstGeom prst="rect">
              <a:avLst/>
            </a:prstGeom>
          </p:spPr>
        </p:pic>
        <p:sp>
          <p:nvSpPr>
            <p:cNvPr id="16" name="object 16" descr=""/>
            <p:cNvSpPr/>
            <p:nvPr/>
          </p:nvSpPr>
          <p:spPr>
            <a:xfrm>
              <a:off x="2634106" y="9099041"/>
              <a:ext cx="85725" cy="257810"/>
            </a:xfrm>
            <a:custGeom>
              <a:avLst/>
              <a:gdLst/>
              <a:ahLst/>
              <a:cxnLst/>
              <a:rect l="l" t="t" r="r" b="b"/>
              <a:pathLst>
                <a:path w="85725" h="257809">
                  <a:moveTo>
                    <a:pt x="57150" y="71374"/>
                  </a:moveTo>
                  <a:lnTo>
                    <a:pt x="28575" y="71374"/>
                  </a:lnTo>
                  <a:lnTo>
                    <a:pt x="28448" y="257429"/>
                  </a:lnTo>
                  <a:lnTo>
                    <a:pt x="57023" y="257429"/>
                  </a:lnTo>
                  <a:lnTo>
                    <a:pt x="57150" y="71374"/>
                  </a:lnTo>
                  <a:close/>
                </a:path>
                <a:path w="85725" h="257809">
                  <a:moveTo>
                    <a:pt x="42799" y="0"/>
                  </a:moveTo>
                  <a:lnTo>
                    <a:pt x="0" y="85725"/>
                  </a:lnTo>
                  <a:lnTo>
                    <a:pt x="28565" y="85725"/>
                  </a:lnTo>
                  <a:lnTo>
                    <a:pt x="28575" y="71374"/>
                  </a:lnTo>
                  <a:lnTo>
                    <a:pt x="78538" y="71374"/>
                  </a:lnTo>
                  <a:lnTo>
                    <a:pt x="42799" y="0"/>
                  </a:lnTo>
                  <a:close/>
                </a:path>
                <a:path w="85725" h="257809">
                  <a:moveTo>
                    <a:pt x="78538" y="71374"/>
                  </a:moveTo>
                  <a:lnTo>
                    <a:pt x="57150" y="71374"/>
                  </a:lnTo>
                  <a:lnTo>
                    <a:pt x="57140" y="85725"/>
                  </a:lnTo>
                  <a:lnTo>
                    <a:pt x="85725" y="85725"/>
                  </a:lnTo>
                  <a:lnTo>
                    <a:pt x="78538" y="71374"/>
                  </a:lnTo>
                  <a:close/>
                </a:path>
              </a:pathLst>
            </a:custGeom>
            <a:solidFill>
              <a:srgbClr val="FF0000"/>
            </a:solidFill>
          </p:spPr>
          <p:txBody>
            <a:bodyPr wrap="square" lIns="0" tIns="0" rIns="0" bIns="0" rtlCol="0"/>
            <a:lstStyle/>
            <a:p/>
          </p:txBody>
        </p:sp>
      </p:grpSp>
      <p:grpSp>
        <p:nvGrpSpPr>
          <p:cNvPr id="17" name="object 17" descr=""/>
          <p:cNvGrpSpPr/>
          <p:nvPr/>
        </p:nvGrpSpPr>
        <p:grpSpPr>
          <a:xfrm>
            <a:off x="1620011" y="1865375"/>
            <a:ext cx="4320540" cy="1239520"/>
            <a:chOff x="1620011" y="1865375"/>
            <a:chExt cx="4320540" cy="1239520"/>
          </a:xfrm>
        </p:grpSpPr>
        <p:pic>
          <p:nvPicPr>
            <p:cNvPr id="18" name="object 18" descr=""/>
            <p:cNvPicPr/>
            <p:nvPr/>
          </p:nvPicPr>
          <p:blipFill>
            <a:blip r:embed="rId6" cstate="print"/>
            <a:stretch>
              <a:fillRect/>
            </a:stretch>
          </p:blipFill>
          <p:spPr>
            <a:xfrm>
              <a:off x="1620011" y="1865375"/>
              <a:ext cx="4320540" cy="1239011"/>
            </a:xfrm>
            <a:prstGeom prst="rect">
              <a:avLst/>
            </a:prstGeom>
          </p:spPr>
        </p:pic>
        <p:sp>
          <p:nvSpPr>
            <p:cNvPr id="19" name="object 19" descr=""/>
            <p:cNvSpPr/>
            <p:nvPr/>
          </p:nvSpPr>
          <p:spPr>
            <a:xfrm>
              <a:off x="2001773" y="2765297"/>
              <a:ext cx="623570" cy="226060"/>
            </a:xfrm>
            <a:custGeom>
              <a:avLst/>
              <a:gdLst/>
              <a:ahLst/>
              <a:cxnLst/>
              <a:rect l="l" t="t" r="r" b="b"/>
              <a:pathLst>
                <a:path w="623569" h="226060">
                  <a:moveTo>
                    <a:pt x="0" y="37591"/>
                  </a:moveTo>
                  <a:lnTo>
                    <a:pt x="2962" y="22985"/>
                  </a:lnTo>
                  <a:lnTo>
                    <a:pt x="11033" y="11033"/>
                  </a:lnTo>
                  <a:lnTo>
                    <a:pt x="22985" y="2962"/>
                  </a:lnTo>
                  <a:lnTo>
                    <a:pt x="37592" y="0"/>
                  </a:lnTo>
                  <a:lnTo>
                    <a:pt x="585724" y="0"/>
                  </a:lnTo>
                  <a:lnTo>
                    <a:pt x="600330" y="2962"/>
                  </a:lnTo>
                  <a:lnTo>
                    <a:pt x="612282" y="11033"/>
                  </a:lnTo>
                  <a:lnTo>
                    <a:pt x="620353" y="22985"/>
                  </a:lnTo>
                  <a:lnTo>
                    <a:pt x="623315" y="37591"/>
                  </a:lnTo>
                  <a:lnTo>
                    <a:pt x="623315" y="187959"/>
                  </a:lnTo>
                  <a:lnTo>
                    <a:pt x="620353" y="202566"/>
                  </a:lnTo>
                  <a:lnTo>
                    <a:pt x="612282" y="214518"/>
                  </a:lnTo>
                  <a:lnTo>
                    <a:pt x="600330" y="222589"/>
                  </a:lnTo>
                  <a:lnTo>
                    <a:pt x="585724" y="225551"/>
                  </a:lnTo>
                  <a:lnTo>
                    <a:pt x="37592" y="225551"/>
                  </a:lnTo>
                  <a:lnTo>
                    <a:pt x="22985" y="222589"/>
                  </a:lnTo>
                  <a:lnTo>
                    <a:pt x="11033" y="214518"/>
                  </a:lnTo>
                  <a:lnTo>
                    <a:pt x="2962" y="202566"/>
                  </a:lnTo>
                  <a:lnTo>
                    <a:pt x="0" y="187959"/>
                  </a:lnTo>
                  <a:lnTo>
                    <a:pt x="0" y="37591"/>
                  </a:lnTo>
                  <a:close/>
                </a:path>
              </a:pathLst>
            </a:custGeom>
            <a:ln w="19050">
              <a:solidFill>
                <a:srgbClr val="FF0000"/>
              </a:solidFill>
            </a:ln>
          </p:spPr>
          <p:txBody>
            <a:bodyPr wrap="square" lIns="0" tIns="0" rIns="0" bIns="0" rtlCol="0"/>
            <a:lstStyle/>
            <a:p/>
          </p:txBody>
        </p:sp>
        <p:pic>
          <p:nvPicPr>
            <p:cNvPr id="20" name="object 20" descr=""/>
            <p:cNvPicPr/>
            <p:nvPr/>
          </p:nvPicPr>
          <p:blipFill>
            <a:blip r:embed="rId4" cstate="print"/>
            <a:stretch>
              <a:fillRect/>
            </a:stretch>
          </p:blipFill>
          <p:spPr>
            <a:xfrm>
              <a:off x="1630679" y="1871471"/>
              <a:ext cx="4303776" cy="455675"/>
            </a:xfrm>
            <a:prstGeom prst="rect">
              <a:avLst/>
            </a:prstGeom>
          </p:spPr>
        </p:pic>
        <p:pic>
          <p:nvPicPr>
            <p:cNvPr id="21" name="object 21" descr=""/>
            <p:cNvPicPr/>
            <p:nvPr/>
          </p:nvPicPr>
          <p:blipFill>
            <a:blip r:embed="rId7" cstate="print"/>
            <a:stretch>
              <a:fillRect/>
            </a:stretch>
          </p:blipFill>
          <p:spPr>
            <a:xfrm>
              <a:off x="1923287" y="2392679"/>
              <a:ext cx="685800" cy="89916"/>
            </a:xfrm>
            <a:prstGeom prst="rect">
              <a:avLst/>
            </a:prstGeom>
          </p:spPr>
        </p:pic>
      </p:grpSp>
      <p:sp>
        <p:nvSpPr>
          <p:cNvPr id="22" name="object 22" descr=""/>
          <p:cNvSpPr/>
          <p:nvPr/>
        </p:nvSpPr>
        <p:spPr>
          <a:xfrm>
            <a:off x="3310635" y="3150869"/>
            <a:ext cx="85725" cy="279400"/>
          </a:xfrm>
          <a:custGeom>
            <a:avLst/>
            <a:gdLst/>
            <a:ahLst/>
            <a:cxnLst/>
            <a:rect l="l" t="t" r="r" b="b"/>
            <a:pathLst>
              <a:path w="85725" h="279400">
                <a:moveTo>
                  <a:pt x="28575" y="193675"/>
                </a:moveTo>
                <a:lnTo>
                  <a:pt x="0" y="193675"/>
                </a:lnTo>
                <a:lnTo>
                  <a:pt x="42925" y="279400"/>
                </a:lnTo>
                <a:lnTo>
                  <a:pt x="78623" y="207899"/>
                </a:lnTo>
                <a:lnTo>
                  <a:pt x="28575" y="207899"/>
                </a:lnTo>
                <a:lnTo>
                  <a:pt x="28575" y="193675"/>
                </a:lnTo>
                <a:close/>
              </a:path>
              <a:path w="85725" h="279400">
                <a:moveTo>
                  <a:pt x="57150" y="0"/>
                </a:moveTo>
                <a:lnTo>
                  <a:pt x="28575" y="0"/>
                </a:lnTo>
                <a:lnTo>
                  <a:pt x="28575" y="207899"/>
                </a:lnTo>
                <a:lnTo>
                  <a:pt x="57150" y="207899"/>
                </a:lnTo>
                <a:lnTo>
                  <a:pt x="57150" y="0"/>
                </a:lnTo>
                <a:close/>
              </a:path>
              <a:path w="85725" h="279400">
                <a:moveTo>
                  <a:pt x="85725" y="193675"/>
                </a:moveTo>
                <a:lnTo>
                  <a:pt x="57150" y="193675"/>
                </a:lnTo>
                <a:lnTo>
                  <a:pt x="57150" y="207899"/>
                </a:lnTo>
                <a:lnTo>
                  <a:pt x="78623" y="207899"/>
                </a:lnTo>
                <a:lnTo>
                  <a:pt x="85725" y="193675"/>
                </a:lnTo>
                <a:close/>
              </a:path>
            </a:pathLst>
          </a:custGeom>
          <a:solidFill>
            <a:srgbClr val="FF0000"/>
          </a:solidFill>
        </p:spPr>
        <p:txBody>
          <a:bodyPr wrap="square" lIns="0" tIns="0" rIns="0" bIns="0" rtlCol="0"/>
          <a:lstStyle/>
          <a:p/>
        </p:txBody>
      </p:sp>
      <p:sp>
        <p:nvSpPr>
          <p:cNvPr id="23" name="object 23" descr=""/>
          <p:cNvSpPr txBox="1"/>
          <p:nvPr/>
        </p:nvSpPr>
        <p:spPr>
          <a:xfrm>
            <a:off x="2479548" y="8423147"/>
            <a:ext cx="1595755" cy="262255"/>
          </a:xfrm>
          <a:prstGeom prst="rect">
            <a:avLst/>
          </a:prstGeom>
          <a:solidFill>
            <a:srgbClr val="FFFFFF"/>
          </a:solidFill>
        </p:spPr>
        <p:txBody>
          <a:bodyPr wrap="square" lIns="0" tIns="52704" rIns="0" bIns="0" rtlCol="0" vert="horz">
            <a:spAutoFit/>
          </a:bodyPr>
          <a:lstStyle/>
          <a:p>
            <a:pPr marL="91440">
              <a:lnSpc>
                <a:spcPct val="100000"/>
              </a:lnSpc>
              <a:spcBef>
                <a:spcPts val="414"/>
              </a:spcBef>
              <a:tabLst>
                <a:tab pos="931544" algn="l"/>
              </a:tabLst>
            </a:pPr>
            <a:r>
              <a:rPr dirty="0" sz="1100">
                <a:solidFill>
                  <a:srgbClr val="FF0000"/>
                </a:solidFill>
                <a:latin typeface="MS Gothic"/>
                <a:cs typeface="MS Gothic"/>
              </a:rPr>
              <a:t>新規モ</a:t>
            </a:r>
            <a:r>
              <a:rPr dirty="0" sz="1100" spc="-15">
                <a:solidFill>
                  <a:srgbClr val="FF0000"/>
                </a:solidFill>
                <a:latin typeface="MS Gothic"/>
                <a:cs typeface="MS Gothic"/>
              </a:rPr>
              <a:t>ー</a:t>
            </a:r>
            <a:r>
              <a:rPr dirty="0" sz="1100" spc="-50">
                <a:solidFill>
                  <a:srgbClr val="FF0000"/>
                </a:solidFill>
                <a:latin typeface="MS Gothic"/>
                <a:cs typeface="MS Gothic"/>
              </a:rPr>
              <a:t>ド</a:t>
            </a:r>
            <a:r>
              <a:rPr dirty="0" sz="1100">
                <a:solidFill>
                  <a:srgbClr val="FF0000"/>
                </a:solidFill>
                <a:latin typeface="MS Gothic"/>
                <a:cs typeface="MS Gothic"/>
              </a:rPr>
              <a:t>	</a:t>
            </a:r>
            <a:r>
              <a:rPr dirty="0" sz="1100" spc="-15">
                <a:solidFill>
                  <a:srgbClr val="FF0000"/>
                </a:solidFill>
                <a:latin typeface="MS Gothic"/>
                <a:cs typeface="MS Gothic"/>
              </a:rPr>
              <a:t>コ</a:t>
            </a:r>
            <a:r>
              <a:rPr dirty="0" sz="1100">
                <a:solidFill>
                  <a:srgbClr val="FF0000"/>
                </a:solidFill>
                <a:latin typeface="MS Gothic"/>
                <a:cs typeface="MS Gothic"/>
              </a:rPr>
              <a:t>メン</a:t>
            </a:r>
            <a:r>
              <a:rPr dirty="0" sz="1100" spc="-50">
                <a:solidFill>
                  <a:srgbClr val="FF0000"/>
                </a:solidFill>
                <a:latin typeface="MS Gothic"/>
                <a:cs typeface="MS Gothic"/>
              </a:rPr>
              <a:t>ト</a:t>
            </a:r>
            <a:endParaRPr sz="1100">
              <a:latin typeface="MS Gothic"/>
              <a:cs typeface="MS Gothic"/>
            </a:endParaRPr>
          </a:p>
        </p:txBody>
      </p:sp>
      <p:pic>
        <p:nvPicPr>
          <p:cNvPr id="24" name="object 24" descr=""/>
          <p:cNvPicPr/>
          <p:nvPr/>
        </p:nvPicPr>
        <p:blipFill>
          <a:blip r:embed="rId4" cstate="print"/>
          <a:stretch>
            <a:fillRect/>
          </a:stretch>
        </p:blipFill>
        <p:spPr>
          <a:xfrm>
            <a:off x="1627632" y="5291327"/>
            <a:ext cx="4303776" cy="455675"/>
          </a:xfrm>
          <a:prstGeom prst="rect">
            <a:avLst/>
          </a:prstGeom>
        </p:spPr>
      </p:pic>
      <p:pic>
        <p:nvPicPr>
          <p:cNvPr id="25" name="object 25" descr=""/>
          <p:cNvPicPr/>
          <p:nvPr/>
        </p:nvPicPr>
        <p:blipFill>
          <a:blip r:embed="rId4" cstate="print"/>
          <a:stretch>
            <a:fillRect/>
          </a:stretch>
        </p:blipFill>
        <p:spPr>
          <a:xfrm>
            <a:off x="1630679" y="7912607"/>
            <a:ext cx="4303776" cy="455675"/>
          </a:xfrm>
          <a:prstGeom prst="rect">
            <a:avLst/>
          </a:prstGeom>
        </p:spPr>
      </p:pic>
      <p:sp>
        <p:nvSpPr>
          <p:cNvPr id="26" name="object 2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42</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683763"/>
            <a:ext cx="4319016" cy="2706624"/>
          </a:xfrm>
          <a:prstGeom prst="rect">
            <a:avLst/>
          </a:prstGeom>
        </p:spPr>
      </p:pic>
      <p:grpSp>
        <p:nvGrpSpPr>
          <p:cNvPr id="3" name="object 3" descr=""/>
          <p:cNvGrpSpPr/>
          <p:nvPr/>
        </p:nvGrpSpPr>
        <p:grpSpPr>
          <a:xfrm>
            <a:off x="1620011" y="6224015"/>
            <a:ext cx="4469130" cy="3253740"/>
            <a:chOff x="1620011" y="6224015"/>
            <a:chExt cx="4469130" cy="3253740"/>
          </a:xfrm>
        </p:grpSpPr>
        <p:pic>
          <p:nvPicPr>
            <p:cNvPr id="4" name="object 4" descr=""/>
            <p:cNvPicPr/>
            <p:nvPr/>
          </p:nvPicPr>
          <p:blipFill>
            <a:blip r:embed="rId3" cstate="print"/>
            <a:stretch>
              <a:fillRect/>
            </a:stretch>
          </p:blipFill>
          <p:spPr>
            <a:xfrm>
              <a:off x="1620011" y="6224015"/>
              <a:ext cx="4320540" cy="3253740"/>
            </a:xfrm>
            <a:prstGeom prst="rect">
              <a:avLst/>
            </a:prstGeom>
          </p:spPr>
        </p:pic>
        <p:sp>
          <p:nvSpPr>
            <p:cNvPr id="5" name="object 5" descr=""/>
            <p:cNvSpPr/>
            <p:nvPr/>
          </p:nvSpPr>
          <p:spPr>
            <a:xfrm>
              <a:off x="1943861" y="7174229"/>
              <a:ext cx="1338580" cy="1426845"/>
            </a:xfrm>
            <a:custGeom>
              <a:avLst/>
              <a:gdLst/>
              <a:ahLst/>
              <a:cxnLst/>
              <a:rect l="l" t="t" r="r" b="b"/>
              <a:pathLst>
                <a:path w="1338579" h="1426845">
                  <a:moveTo>
                    <a:pt x="0" y="53848"/>
                  </a:moveTo>
                  <a:lnTo>
                    <a:pt x="4234" y="32896"/>
                  </a:lnTo>
                  <a:lnTo>
                    <a:pt x="15779" y="15779"/>
                  </a:lnTo>
                  <a:lnTo>
                    <a:pt x="32896" y="4234"/>
                  </a:lnTo>
                  <a:lnTo>
                    <a:pt x="53848" y="0"/>
                  </a:lnTo>
                  <a:lnTo>
                    <a:pt x="1223264" y="0"/>
                  </a:lnTo>
                  <a:lnTo>
                    <a:pt x="1244215" y="4234"/>
                  </a:lnTo>
                  <a:lnTo>
                    <a:pt x="1261332" y="15779"/>
                  </a:lnTo>
                  <a:lnTo>
                    <a:pt x="1272877" y="32896"/>
                  </a:lnTo>
                  <a:lnTo>
                    <a:pt x="1277112" y="53848"/>
                  </a:lnTo>
                  <a:lnTo>
                    <a:pt x="1277112" y="269239"/>
                  </a:lnTo>
                  <a:lnTo>
                    <a:pt x="1272877" y="290191"/>
                  </a:lnTo>
                  <a:lnTo>
                    <a:pt x="1261332" y="307308"/>
                  </a:lnTo>
                  <a:lnTo>
                    <a:pt x="1244215" y="318853"/>
                  </a:lnTo>
                  <a:lnTo>
                    <a:pt x="1223264" y="323087"/>
                  </a:lnTo>
                  <a:lnTo>
                    <a:pt x="53848" y="323087"/>
                  </a:lnTo>
                  <a:lnTo>
                    <a:pt x="32896" y="318853"/>
                  </a:lnTo>
                  <a:lnTo>
                    <a:pt x="15779" y="307308"/>
                  </a:lnTo>
                  <a:lnTo>
                    <a:pt x="4234" y="290191"/>
                  </a:lnTo>
                  <a:lnTo>
                    <a:pt x="0" y="269239"/>
                  </a:lnTo>
                  <a:lnTo>
                    <a:pt x="0" y="53848"/>
                  </a:lnTo>
                  <a:close/>
                </a:path>
                <a:path w="1338579" h="1426845">
                  <a:moveTo>
                    <a:pt x="995171" y="1224533"/>
                  </a:moveTo>
                  <a:lnTo>
                    <a:pt x="998339" y="1208793"/>
                  </a:lnTo>
                  <a:lnTo>
                    <a:pt x="1006982" y="1195958"/>
                  </a:lnTo>
                  <a:lnTo>
                    <a:pt x="1019817" y="1187315"/>
                  </a:lnTo>
                  <a:lnTo>
                    <a:pt x="1035557" y="1184147"/>
                  </a:lnTo>
                  <a:lnTo>
                    <a:pt x="1297686" y="1184147"/>
                  </a:lnTo>
                  <a:lnTo>
                    <a:pt x="1313426" y="1187315"/>
                  </a:lnTo>
                  <a:lnTo>
                    <a:pt x="1326261" y="1195958"/>
                  </a:lnTo>
                  <a:lnTo>
                    <a:pt x="1334904" y="1208793"/>
                  </a:lnTo>
                  <a:lnTo>
                    <a:pt x="1338072" y="1224533"/>
                  </a:lnTo>
                  <a:lnTo>
                    <a:pt x="1338072" y="1386077"/>
                  </a:lnTo>
                  <a:lnTo>
                    <a:pt x="1334904" y="1401818"/>
                  </a:lnTo>
                  <a:lnTo>
                    <a:pt x="1326261" y="1414652"/>
                  </a:lnTo>
                  <a:lnTo>
                    <a:pt x="1313426" y="1423296"/>
                  </a:lnTo>
                  <a:lnTo>
                    <a:pt x="1297686" y="1426464"/>
                  </a:lnTo>
                  <a:lnTo>
                    <a:pt x="1035557" y="1426464"/>
                  </a:lnTo>
                  <a:lnTo>
                    <a:pt x="1019817" y="1423296"/>
                  </a:lnTo>
                  <a:lnTo>
                    <a:pt x="1006982" y="1414652"/>
                  </a:lnTo>
                  <a:lnTo>
                    <a:pt x="998339" y="1401818"/>
                  </a:lnTo>
                  <a:lnTo>
                    <a:pt x="995171" y="1386077"/>
                  </a:lnTo>
                  <a:lnTo>
                    <a:pt x="995171" y="1224533"/>
                  </a:lnTo>
                  <a:close/>
                </a:path>
              </a:pathLst>
            </a:custGeom>
            <a:ln w="19050">
              <a:solidFill>
                <a:srgbClr val="FF0000"/>
              </a:solidFill>
            </a:ln>
          </p:spPr>
          <p:txBody>
            <a:bodyPr wrap="square" lIns="0" tIns="0" rIns="0" bIns="0" rtlCol="0"/>
            <a:lstStyle/>
            <a:p/>
          </p:txBody>
        </p:sp>
        <p:sp>
          <p:nvSpPr>
            <p:cNvPr id="6" name="object 6" descr=""/>
            <p:cNvSpPr/>
            <p:nvPr/>
          </p:nvSpPr>
          <p:spPr>
            <a:xfrm>
              <a:off x="3076955" y="7851647"/>
              <a:ext cx="3005455" cy="274320"/>
            </a:xfrm>
            <a:custGeom>
              <a:avLst/>
              <a:gdLst/>
              <a:ahLst/>
              <a:cxnLst/>
              <a:rect l="l" t="t" r="r" b="b"/>
              <a:pathLst>
                <a:path w="3005454" h="274320">
                  <a:moveTo>
                    <a:pt x="2959608" y="0"/>
                  </a:moveTo>
                  <a:lnTo>
                    <a:pt x="45719" y="0"/>
                  </a:lnTo>
                  <a:lnTo>
                    <a:pt x="27914" y="3589"/>
                  </a:lnTo>
                  <a:lnTo>
                    <a:pt x="13382" y="13382"/>
                  </a:lnTo>
                  <a:lnTo>
                    <a:pt x="3589" y="27914"/>
                  </a:lnTo>
                  <a:lnTo>
                    <a:pt x="0" y="45720"/>
                  </a:lnTo>
                  <a:lnTo>
                    <a:pt x="0" y="228600"/>
                  </a:lnTo>
                  <a:lnTo>
                    <a:pt x="3589" y="246405"/>
                  </a:lnTo>
                  <a:lnTo>
                    <a:pt x="13382" y="260937"/>
                  </a:lnTo>
                  <a:lnTo>
                    <a:pt x="27914" y="270730"/>
                  </a:lnTo>
                  <a:lnTo>
                    <a:pt x="45719" y="274320"/>
                  </a:lnTo>
                  <a:lnTo>
                    <a:pt x="2959608" y="274320"/>
                  </a:lnTo>
                  <a:lnTo>
                    <a:pt x="2977413" y="270730"/>
                  </a:lnTo>
                  <a:lnTo>
                    <a:pt x="2991945" y="260937"/>
                  </a:lnTo>
                  <a:lnTo>
                    <a:pt x="3001738" y="246405"/>
                  </a:lnTo>
                  <a:lnTo>
                    <a:pt x="3005328" y="228600"/>
                  </a:lnTo>
                  <a:lnTo>
                    <a:pt x="3005328" y="45720"/>
                  </a:lnTo>
                  <a:lnTo>
                    <a:pt x="3001738" y="27914"/>
                  </a:lnTo>
                  <a:lnTo>
                    <a:pt x="2991945" y="13382"/>
                  </a:lnTo>
                  <a:lnTo>
                    <a:pt x="2977413" y="3589"/>
                  </a:lnTo>
                  <a:lnTo>
                    <a:pt x="2959608" y="0"/>
                  </a:lnTo>
                  <a:close/>
                </a:path>
              </a:pathLst>
            </a:custGeom>
            <a:solidFill>
              <a:srgbClr val="FFFFFF"/>
            </a:solidFill>
          </p:spPr>
          <p:txBody>
            <a:bodyPr wrap="square" lIns="0" tIns="0" rIns="0" bIns="0" rtlCol="0"/>
            <a:lstStyle/>
            <a:p/>
          </p:txBody>
        </p:sp>
        <p:sp>
          <p:nvSpPr>
            <p:cNvPr id="7" name="object 7" descr=""/>
            <p:cNvSpPr/>
            <p:nvPr/>
          </p:nvSpPr>
          <p:spPr>
            <a:xfrm>
              <a:off x="3076955" y="7851647"/>
              <a:ext cx="3005455" cy="274320"/>
            </a:xfrm>
            <a:custGeom>
              <a:avLst/>
              <a:gdLst/>
              <a:ahLst/>
              <a:cxnLst/>
              <a:rect l="l" t="t" r="r" b="b"/>
              <a:pathLst>
                <a:path w="3005454" h="274320">
                  <a:moveTo>
                    <a:pt x="0" y="45720"/>
                  </a:moveTo>
                  <a:lnTo>
                    <a:pt x="3589" y="27914"/>
                  </a:lnTo>
                  <a:lnTo>
                    <a:pt x="13382" y="13382"/>
                  </a:lnTo>
                  <a:lnTo>
                    <a:pt x="27914" y="3589"/>
                  </a:lnTo>
                  <a:lnTo>
                    <a:pt x="45719" y="0"/>
                  </a:lnTo>
                  <a:lnTo>
                    <a:pt x="2959608" y="0"/>
                  </a:lnTo>
                  <a:lnTo>
                    <a:pt x="2977413" y="3589"/>
                  </a:lnTo>
                  <a:lnTo>
                    <a:pt x="2991945" y="13382"/>
                  </a:lnTo>
                  <a:lnTo>
                    <a:pt x="3001738" y="27914"/>
                  </a:lnTo>
                  <a:lnTo>
                    <a:pt x="3005328" y="45720"/>
                  </a:lnTo>
                  <a:lnTo>
                    <a:pt x="3005328" y="228600"/>
                  </a:lnTo>
                  <a:lnTo>
                    <a:pt x="3001738" y="246405"/>
                  </a:lnTo>
                  <a:lnTo>
                    <a:pt x="2991945" y="260937"/>
                  </a:lnTo>
                  <a:lnTo>
                    <a:pt x="2977413" y="270730"/>
                  </a:lnTo>
                  <a:lnTo>
                    <a:pt x="2959608" y="274320"/>
                  </a:lnTo>
                  <a:lnTo>
                    <a:pt x="45719" y="274320"/>
                  </a:lnTo>
                  <a:lnTo>
                    <a:pt x="27914" y="270730"/>
                  </a:lnTo>
                  <a:lnTo>
                    <a:pt x="13382" y="260937"/>
                  </a:lnTo>
                  <a:lnTo>
                    <a:pt x="3589" y="246405"/>
                  </a:lnTo>
                  <a:lnTo>
                    <a:pt x="0" y="228600"/>
                  </a:lnTo>
                  <a:lnTo>
                    <a:pt x="0" y="45720"/>
                  </a:lnTo>
                  <a:close/>
                </a:path>
              </a:pathLst>
            </a:custGeom>
            <a:ln w="12700">
              <a:solidFill>
                <a:srgbClr val="FF0000"/>
              </a:solidFill>
            </a:ln>
          </p:spPr>
          <p:txBody>
            <a:bodyPr wrap="square" lIns="0" tIns="0" rIns="0" bIns="0" rtlCol="0"/>
            <a:lstStyle/>
            <a:p/>
          </p:txBody>
        </p:sp>
      </p:grpSp>
      <p:sp>
        <p:nvSpPr>
          <p:cNvPr id="8" name="object 8" descr=""/>
          <p:cNvSpPr txBox="1"/>
          <p:nvPr/>
        </p:nvSpPr>
        <p:spPr>
          <a:xfrm>
            <a:off x="1158951" y="1074266"/>
            <a:ext cx="4904740" cy="1526540"/>
          </a:xfrm>
          <a:prstGeom prst="rect">
            <a:avLst/>
          </a:prstGeom>
        </p:spPr>
        <p:txBody>
          <a:bodyPr wrap="square" lIns="0" tIns="68580" rIns="0" bIns="0" rtlCol="0" vert="horz">
            <a:spAutoFit/>
          </a:bodyPr>
          <a:lstStyle/>
          <a:p>
            <a:pPr marL="12700">
              <a:lnSpc>
                <a:spcPct val="100000"/>
              </a:lnSpc>
              <a:spcBef>
                <a:spcPts val="540"/>
              </a:spcBef>
            </a:pPr>
            <a:r>
              <a:rPr dirty="0" sz="1100" spc="-20">
                <a:latin typeface="MS Mincho"/>
                <a:cs typeface="MS Mincho"/>
              </a:rPr>
              <a:t>「内視鏡前検査のコメント漏れ」の抽出ルールの設定方法を説明します。</a:t>
            </a:r>
            <a:endParaRPr sz="1100">
              <a:latin typeface="MS Mincho"/>
              <a:cs typeface="MS Mincho"/>
            </a:endParaRPr>
          </a:p>
          <a:p>
            <a:pPr marL="12700">
              <a:lnSpc>
                <a:spcPct val="100000"/>
              </a:lnSpc>
              <a:spcBef>
                <a:spcPts val="445"/>
              </a:spcBef>
            </a:pPr>
            <a:r>
              <a:rPr dirty="0" sz="1100">
                <a:solidFill>
                  <a:srgbClr val="FF0000"/>
                </a:solidFill>
                <a:latin typeface="MS Mincho"/>
                <a:cs typeface="MS Mincho"/>
              </a:rPr>
              <a:t>①</a:t>
            </a:r>
            <a:r>
              <a:rPr dirty="0" sz="1100" spc="-20">
                <a:latin typeface="MS Mincho"/>
                <a:cs typeface="MS Mincho"/>
              </a:rPr>
              <a:t>「略称」「抽出ルール名」を入力し、</a:t>
            </a:r>
            <a:endParaRPr sz="1100">
              <a:latin typeface="MS Mincho"/>
              <a:cs typeface="MS Mincho"/>
            </a:endParaRPr>
          </a:p>
          <a:p>
            <a:pPr marL="12700">
              <a:lnSpc>
                <a:spcPct val="100000"/>
              </a:lnSpc>
              <a:spcBef>
                <a:spcPts val="375"/>
              </a:spcBef>
              <a:tabLst>
                <a:tab pos="2806065" algn="l"/>
                <a:tab pos="3225165" algn="l"/>
              </a:tabLst>
            </a:pPr>
            <a:r>
              <a:rPr dirty="0" sz="1100">
                <a:solidFill>
                  <a:srgbClr val="FF0000"/>
                </a:solidFill>
                <a:latin typeface="MS Mincho"/>
                <a:cs typeface="MS Mincho"/>
              </a:rPr>
              <a:t>②</a:t>
            </a:r>
            <a:r>
              <a:rPr dirty="0" sz="1100">
                <a:latin typeface="MS Mincho"/>
                <a:cs typeface="MS Mincho"/>
              </a:rPr>
              <a:t>「コメント対象」に</a:t>
            </a:r>
            <a:r>
              <a:rPr dirty="0" sz="1100" spc="-15">
                <a:latin typeface="MS Mincho"/>
                <a:cs typeface="MS Mincho"/>
              </a:rPr>
              <a:t>「</a:t>
            </a:r>
            <a:r>
              <a:rPr dirty="0" sz="1100">
                <a:latin typeface="MS Mincho"/>
                <a:cs typeface="MS Mincho"/>
              </a:rPr>
              <a:t>感染</a:t>
            </a:r>
            <a:r>
              <a:rPr dirty="0" sz="1100" spc="-15">
                <a:latin typeface="MS Mincho"/>
                <a:cs typeface="MS Mincho"/>
              </a:rPr>
              <a:t>症</a:t>
            </a:r>
            <a:r>
              <a:rPr dirty="0" sz="1100">
                <a:latin typeface="MS Mincho"/>
                <a:cs typeface="MS Mincho"/>
              </a:rPr>
              <a:t>検査</a:t>
            </a:r>
            <a:r>
              <a:rPr dirty="0" sz="1100" spc="-50">
                <a:latin typeface="MS Mincho"/>
                <a:cs typeface="MS Mincho"/>
              </a:rPr>
              <a:t>」</a:t>
            </a:r>
            <a:r>
              <a:rPr dirty="0" sz="1100">
                <a:latin typeface="MS Mincho"/>
                <a:cs typeface="MS Mincho"/>
              </a:rPr>
              <a:t>	有</a:t>
            </a:r>
            <a:r>
              <a:rPr dirty="0" sz="1100" spc="-50">
                <a:latin typeface="Cambria Math"/>
                <a:cs typeface="Cambria Math"/>
              </a:rPr>
              <a:t>⦿</a:t>
            </a:r>
            <a:r>
              <a:rPr dirty="0" sz="1100">
                <a:latin typeface="Cambria Math"/>
                <a:cs typeface="Cambria Math"/>
              </a:rPr>
              <a:t>	</a:t>
            </a:r>
            <a:r>
              <a:rPr dirty="0" sz="1100">
                <a:latin typeface="MS Mincho"/>
                <a:cs typeface="MS Mincho"/>
              </a:rPr>
              <a:t>無</a:t>
            </a:r>
            <a:r>
              <a:rPr dirty="0" sz="1100" spc="-50">
                <a:latin typeface="MS Mincho"/>
                <a:cs typeface="MS Mincho"/>
              </a:rPr>
              <a:t>〇</a:t>
            </a:r>
            <a:endParaRPr sz="1100">
              <a:latin typeface="MS Mincho"/>
              <a:cs typeface="MS Mincho"/>
            </a:endParaRPr>
          </a:p>
          <a:p>
            <a:pPr marL="12700">
              <a:lnSpc>
                <a:spcPct val="100000"/>
              </a:lnSpc>
              <a:spcBef>
                <a:spcPts val="320"/>
              </a:spcBef>
              <a:tabLst>
                <a:tab pos="2806065" algn="l"/>
                <a:tab pos="3225165" algn="l"/>
                <a:tab pos="3644265" algn="l"/>
              </a:tabLst>
            </a:pPr>
            <a:r>
              <a:rPr dirty="0" sz="1100">
                <a:solidFill>
                  <a:srgbClr val="FF0000"/>
                </a:solidFill>
                <a:latin typeface="MS Mincho"/>
                <a:cs typeface="MS Mincho"/>
              </a:rPr>
              <a:t>③</a:t>
            </a:r>
            <a:r>
              <a:rPr dirty="0" sz="1100">
                <a:latin typeface="MS Mincho"/>
                <a:cs typeface="MS Mincho"/>
              </a:rPr>
              <a:t>「コメント文字列」</a:t>
            </a:r>
            <a:r>
              <a:rPr dirty="0" sz="1100" spc="-10">
                <a:latin typeface="MS Mincho"/>
                <a:cs typeface="MS Mincho"/>
              </a:rPr>
              <a:t>に</a:t>
            </a:r>
            <a:r>
              <a:rPr dirty="0" sz="1100">
                <a:latin typeface="MS Mincho"/>
                <a:cs typeface="MS Mincho"/>
              </a:rPr>
              <a:t>「検</a:t>
            </a:r>
            <a:r>
              <a:rPr dirty="0" sz="1100" spc="-15">
                <a:latin typeface="MS Mincho"/>
                <a:cs typeface="MS Mincho"/>
              </a:rPr>
              <a:t>査</a:t>
            </a:r>
            <a:r>
              <a:rPr dirty="0" sz="1100">
                <a:latin typeface="MS Mincho"/>
                <a:cs typeface="MS Mincho"/>
              </a:rPr>
              <a:t>コメ</a:t>
            </a:r>
            <a:r>
              <a:rPr dirty="0" sz="1100" spc="-15">
                <a:latin typeface="MS Mincho"/>
                <a:cs typeface="MS Mincho"/>
              </a:rPr>
              <a:t>ン</a:t>
            </a:r>
            <a:r>
              <a:rPr dirty="0" sz="1100">
                <a:latin typeface="MS Mincho"/>
                <a:cs typeface="MS Mincho"/>
              </a:rPr>
              <a:t>ト</a:t>
            </a:r>
            <a:r>
              <a:rPr dirty="0" sz="1100" spc="-50">
                <a:latin typeface="MS Mincho"/>
                <a:cs typeface="MS Mincho"/>
              </a:rPr>
              <a:t>」</a:t>
            </a:r>
            <a:r>
              <a:rPr dirty="0" sz="1100">
                <a:latin typeface="MS Mincho"/>
                <a:cs typeface="MS Mincho"/>
              </a:rPr>
              <a:t>	有</a:t>
            </a:r>
            <a:r>
              <a:rPr dirty="0" sz="1100" spc="-50">
                <a:latin typeface="MS Mincho"/>
                <a:cs typeface="MS Mincho"/>
              </a:rPr>
              <a:t>〇</a:t>
            </a:r>
            <a:r>
              <a:rPr dirty="0" sz="1100">
                <a:latin typeface="MS Mincho"/>
                <a:cs typeface="MS Mincho"/>
              </a:rPr>
              <a:t>	無</a:t>
            </a:r>
            <a:r>
              <a:rPr dirty="0" sz="1100" spc="-50">
                <a:latin typeface="Cambria Math"/>
                <a:cs typeface="Cambria Math"/>
              </a:rPr>
              <a:t>⦿</a:t>
            </a:r>
            <a:r>
              <a:rPr dirty="0" sz="1100">
                <a:latin typeface="Cambria Math"/>
                <a:cs typeface="Cambria Math"/>
              </a:rPr>
              <a:t>	</a:t>
            </a:r>
            <a:r>
              <a:rPr dirty="0" sz="1100">
                <a:latin typeface="MS Mincho"/>
                <a:cs typeface="MS Mincho"/>
              </a:rPr>
              <a:t>と入力し</a:t>
            </a:r>
            <a:r>
              <a:rPr dirty="0" sz="1100" spc="-50">
                <a:latin typeface="MS Mincho"/>
                <a:cs typeface="MS Mincho"/>
              </a:rPr>
              <a:t>、</a:t>
            </a:r>
            <a:endParaRPr sz="1100">
              <a:latin typeface="MS Mincho"/>
              <a:cs typeface="MS Mincho"/>
            </a:endParaRPr>
          </a:p>
          <a:p>
            <a:pPr marL="12700">
              <a:lnSpc>
                <a:spcPct val="100000"/>
              </a:lnSpc>
              <a:spcBef>
                <a:spcPts val="340"/>
              </a:spcBef>
            </a:pPr>
            <a:r>
              <a:rPr dirty="0" sz="1100">
                <a:solidFill>
                  <a:srgbClr val="FF0000"/>
                </a:solidFill>
                <a:latin typeface="MS Mincho"/>
                <a:cs typeface="MS Mincho"/>
              </a:rPr>
              <a:t>④</a:t>
            </a:r>
            <a:r>
              <a:rPr dirty="0" sz="1100">
                <a:latin typeface="MS Mincho"/>
                <a:cs typeface="MS Mincho"/>
              </a:rPr>
              <a:t>［適用］</a:t>
            </a:r>
            <a:r>
              <a:rPr dirty="0" sz="1100" spc="-10">
                <a:latin typeface="MS Mincho"/>
                <a:cs typeface="MS Mincho"/>
              </a:rPr>
              <a:t>をクリックすると、右の</a:t>
            </a:r>
            <a:r>
              <a:rPr dirty="0" sz="1100" spc="-10">
                <a:latin typeface="Century"/>
                <a:cs typeface="Century"/>
              </a:rPr>
              <a:t>G001</a:t>
            </a:r>
            <a:r>
              <a:rPr dirty="0" sz="1100" spc="-15">
                <a:latin typeface="MS Mincho"/>
                <a:cs typeface="MS Mincho"/>
              </a:rPr>
              <a:t>、</a:t>
            </a:r>
            <a:r>
              <a:rPr dirty="0" sz="1100" spc="-10">
                <a:latin typeface="Century"/>
                <a:cs typeface="Century"/>
              </a:rPr>
              <a:t>G002</a:t>
            </a:r>
            <a:r>
              <a:rPr dirty="0" sz="1100" spc="-20">
                <a:latin typeface="MS Mincho"/>
                <a:cs typeface="MS Mincho"/>
              </a:rPr>
              <a:t>の名称に文字列が入ります。</a:t>
            </a:r>
            <a:endParaRPr sz="1100">
              <a:latin typeface="MS Mincho"/>
              <a:cs typeface="MS Mincho"/>
            </a:endParaRPr>
          </a:p>
          <a:p>
            <a:pPr marL="12700">
              <a:lnSpc>
                <a:spcPct val="100000"/>
              </a:lnSpc>
              <a:spcBef>
                <a:spcPts val="320"/>
              </a:spcBef>
            </a:pPr>
            <a:r>
              <a:rPr dirty="0" sz="1100">
                <a:solidFill>
                  <a:srgbClr val="FF0000"/>
                </a:solidFill>
                <a:latin typeface="MS Mincho"/>
                <a:cs typeface="MS Mincho"/>
              </a:rPr>
              <a:t>⑤</a:t>
            </a:r>
            <a:r>
              <a:rPr dirty="0" sz="1100" spc="-20">
                <a:latin typeface="MS Mincho"/>
                <a:cs typeface="MS Mincho"/>
              </a:rPr>
              <a:t>「感染症検査」をクリックして選択し、</a:t>
            </a:r>
            <a:endParaRPr sz="1100">
              <a:latin typeface="MS Mincho"/>
              <a:cs typeface="MS Mincho"/>
            </a:endParaRPr>
          </a:p>
          <a:p>
            <a:pPr marL="12700">
              <a:lnSpc>
                <a:spcPct val="100000"/>
              </a:lnSpc>
              <a:spcBef>
                <a:spcPts val="340"/>
              </a:spcBef>
            </a:pPr>
            <a:r>
              <a:rPr dirty="0" sz="1100">
                <a:solidFill>
                  <a:srgbClr val="FF0000"/>
                </a:solidFill>
                <a:latin typeface="MS Mincho"/>
                <a:cs typeface="MS Mincho"/>
              </a:rPr>
              <a:t>⑥</a:t>
            </a:r>
            <a:r>
              <a:rPr dirty="0" sz="1100">
                <a:latin typeface="MS Mincho"/>
                <a:cs typeface="MS Mincho"/>
              </a:rPr>
              <a:t>［</a:t>
            </a:r>
            <a:r>
              <a:rPr dirty="0" sz="1100" spc="-10">
                <a:latin typeface="MS Mincho"/>
                <a:cs typeface="MS Mincho"/>
              </a:rPr>
              <a:t>項目追加</a:t>
            </a:r>
            <a:r>
              <a:rPr dirty="0" sz="1100" spc="-15">
                <a:latin typeface="MS Mincho"/>
                <a:cs typeface="MS Mincho"/>
              </a:rPr>
              <a:t>］</a:t>
            </a:r>
            <a:r>
              <a:rPr dirty="0" sz="1100" spc="-20">
                <a:latin typeface="MS Mincho"/>
                <a:cs typeface="MS Mincho"/>
              </a:rPr>
              <a:t>をクリックして項目を追加します。</a:t>
            </a:r>
            <a:endParaRPr sz="1100">
              <a:latin typeface="MS Mincho"/>
              <a:cs typeface="MS Mincho"/>
            </a:endParaRPr>
          </a:p>
        </p:txBody>
      </p:sp>
      <p:sp>
        <p:nvSpPr>
          <p:cNvPr id="9" name="object 9" descr=""/>
          <p:cNvSpPr txBox="1"/>
          <p:nvPr/>
        </p:nvSpPr>
        <p:spPr>
          <a:xfrm>
            <a:off x="1158951" y="5543397"/>
            <a:ext cx="5121910" cy="447040"/>
          </a:xfrm>
          <a:prstGeom prst="rect">
            <a:avLst/>
          </a:prstGeom>
        </p:spPr>
        <p:txBody>
          <a:bodyPr wrap="square" lIns="0" tIns="12065" rIns="0" bIns="0" rtlCol="0" vert="horz">
            <a:spAutoFit/>
          </a:bodyPr>
          <a:lstStyle/>
          <a:p>
            <a:pPr marL="12700" marR="5080">
              <a:lnSpc>
                <a:spcPct val="125699"/>
              </a:lnSpc>
              <a:spcBef>
                <a:spcPts val="95"/>
              </a:spcBef>
              <a:tabLst>
                <a:tab pos="494030" algn="l"/>
              </a:tabLst>
            </a:pPr>
            <a:r>
              <a:rPr dirty="0" sz="1100" spc="-20">
                <a:latin typeface="Century"/>
                <a:cs typeface="Century"/>
              </a:rPr>
              <a:t>G001</a:t>
            </a:r>
            <a:r>
              <a:rPr dirty="0" sz="1100">
                <a:latin typeface="Century"/>
                <a:cs typeface="Century"/>
              </a:rPr>
              <a:t>	</a:t>
            </a:r>
            <a:r>
              <a:rPr dirty="0" sz="1100" spc="-15">
                <a:latin typeface="MS Mincho"/>
                <a:cs typeface="MS Mincho"/>
              </a:rPr>
              <a:t>感染症検査を設定します。目的の診療行為</a:t>
            </a:r>
            <a:r>
              <a:rPr dirty="0" sz="1100">
                <a:latin typeface="MS Mincho"/>
                <a:cs typeface="MS Mincho"/>
              </a:rPr>
              <a:t>（</a:t>
            </a:r>
            <a:r>
              <a:rPr dirty="0" sz="1100" spc="-10">
                <a:latin typeface="MS Mincho"/>
                <a:cs typeface="MS Mincho"/>
              </a:rPr>
              <a:t>検査</a:t>
            </a:r>
            <a:r>
              <a:rPr dirty="0" sz="1100">
                <a:latin typeface="MS Mincho"/>
                <a:cs typeface="MS Mincho"/>
              </a:rPr>
              <a:t>）</a:t>
            </a:r>
            <a:r>
              <a:rPr dirty="0" sz="1100" spc="-20">
                <a:latin typeface="MS Mincho"/>
                <a:cs typeface="MS Mincho"/>
              </a:rPr>
              <a:t>を検索し、該当する診</a:t>
            </a:r>
            <a:r>
              <a:rPr dirty="0" sz="1100" spc="-10">
                <a:latin typeface="MS Mincho"/>
                <a:cs typeface="MS Mincho"/>
              </a:rPr>
              <a:t>療行為をダブルクリックするか、</a:t>
            </a:r>
            <a:r>
              <a:rPr dirty="0" sz="1100">
                <a:latin typeface="MS Mincho"/>
                <a:cs typeface="MS Mincho"/>
              </a:rPr>
              <a:t>［</a:t>
            </a:r>
            <a:r>
              <a:rPr dirty="0" sz="1100" spc="-285">
                <a:latin typeface="MS Mincho"/>
                <a:cs typeface="MS Mincho"/>
              </a:rPr>
              <a:t> </a:t>
            </a:r>
            <a:r>
              <a:rPr dirty="0" sz="1100">
                <a:latin typeface="Century"/>
                <a:cs typeface="Century"/>
              </a:rPr>
              <a:t>↓</a:t>
            </a:r>
            <a:r>
              <a:rPr dirty="0" sz="1100">
                <a:latin typeface="MS Mincho"/>
                <a:cs typeface="MS Mincho"/>
              </a:rPr>
              <a:t>追加］</a:t>
            </a:r>
            <a:r>
              <a:rPr dirty="0" sz="1100" spc="-20">
                <a:latin typeface="MS Mincho"/>
                <a:cs typeface="MS Mincho"/>
              </a:rPr>
              <a:t>をクリックすると追加されます。</a:t>
            </a:r>
            <a:endParaRPr sz="1100">
              <a:latin typeface="MS Mincho"/>
              <a:cs typeface="MS Mincho"/>
            </a:endParaRPr>
          </a:p>
        </p:txBody>
      </p:sp>
      <p:grpSp>
        <p:nvGrpSpPr>
          <p:cNvPr id="10" name="object 10" descr=""/>
          <p:cNvGrpSpPr/>
          <p:nvPr/>
        </p:nvGrpSpPr>
        <p:grpSpPr>
          <a:xfrm>
            <a:off x="1548383" y="4422647"/>
            <a:ext cx="2403475" cy="760730"/>
            <a:chOff x="1548383" y="4422647"/>
            <a:chExt cx="2403475" cy="760730"/>
          </a:xfrm>
        </p:grpSpPr>
        <p:pic>
          <p:nvPicPr>
            <p:cNvPr id="11" name="object 11" descr=""/>
            <p:cNvPicPr/>
            <p:nvPr/>
          </p:nvPicPr>
          <p:blipFill>
            <a:blip r:embed="rId4" cstate="print"/>
            <a:stretch>
              <a:fillRect/>
            </a:stretch>
          </p:blipFill>
          <p:spPr>
            <a:xfrm>
              <a:off x="3740276" y="4497704"/>
              <a:ext cx="211074" cy="221741"/>
            </a:xfrm>
            <a:prstGeom prst="rect">
              <a:avLst/>
            </a:prstGeom>
          </p:spPr>
        </p:pic>
        <p:pic>
          <p:nvPicPr>
            <p:cNvPr id="12" name="object 12" descr=""/>
            <p:cNvPicPr/>
            <p:nvPr/>
          </p:nvPicPr>
          <p:blipFill>
            <a:blip r:embed="rId5" cstate="print"/>
            <a:stretch>
              <a:fillRect/>
            </a:stretch>
          </p:blipFill>
          <p:spPr>
            <a:xfrm>
              <a:off x="3723513" y="4889372"/>
              <a:ext cx="211074" cy="220218"/>
            </a:xfrm>
            <a:prstGeom prst="rect">
              <a:avLst/>
            </a:prstGeom>
          </p:spPr>
        </p:pic>
        <p:sp>
          <p:nvSpPr>
            <p:cNvPr id="13" name="object 13" descr=""/>
            <p:cNvSpPr/>
            <p:nvPr/>
          </p:nvSpPr>
          <p:spPr>
            <a:xfrm>
              <a:off x="1548384" y="4422647"/>
              <a:ext cx="414655" cy="760730"/>
            </a:xfrm>
            <a:custGeom>
              <a:avLst/>
              <a:gdLst/>
              <a:ahLst/>
              <a:cxnLst/>
              <a:rect l="l" t="t" r="r" b="b"/>
              <a:pathLst>
                <a:path w="414655" h="760729">
                  <a:moveTo>
                    <a:pt x="414528" y="391668"/>
                  </a:moveTo>
                  <a:lnTo>
                    <a:pt x="0" y="391668"/>
                  </a:lnTo>
                  <a:lnTo>
                    <a:pt x="0" y="760476"/>
                  </a:lnTo>
                  <a:lnTo>
                    <a:pt x="414528" y="760476"/>
                  </a:lnTo>
                  <a:lnTo>
                    <a:pt x="414528" y="391668"/>
                  </a:lnTo>
                  <a:close/>
                </a:path>
                <a:path w="414655" h="760729">
                  <a:moveTo>
                    <a:pt x="414528" y="0"/>
                  </a:moveTo>
                  <a:lnTo>
                    <a:pt x="0" y="0"/>
                  </a:lnTo>
                  <a:lnTo>
                    <a:pt x="0" y="370332"/>
                  </a:lnTo>
                  <a:lnTo>
                    <a:pt x="414528" y="370332"/>
                  </a:lnTo>
                  <a:lnTo>
                    <a:pt x="414528" y="0"/>
                  </a:lnTo>
                  <a:close/>
                </a:path>
              </a:pathLst>
            </a:custGeom>
            <a:solidFill>
              <a:srgbClr val="FFFFFF"/>
            </a:solidFill>
          </p:spPr>
          <p:txBody>
            <a:bodyPr wrap="square" lIns="0" tIns="0" rIns="0" bIns="0" rtlCol="0"/>
            <a:lstStyle/>
            <a:p/>
          </p:txBody>
        </p:sp>
      </p:grpSp>
      <p:sp>
        <p:nvSpPr>
          <p:cNvPr id="14" name="object 14" descr=""/>
          <p:cNvSpPr/>
          <p:nvPr/>
        </p:nvSpPr>
        <p:spPr>
          <a:xfrm>
            <a:off x="4123182" y="3449573"/>
            <a:ext cx="411480" cy="201295"/>
          </a:xfrm>
          <a:custGeom>
            <a:avLst/>
            <a:gdLst/>
            <a:ahLst/>
            <a:cxnLst/>
            <a:rect l="l" t="t" r="r" b="b"/>
            <a:pathLst>
              <a:path w="411479" h="201295">
                <a:moveTo>
                  <a:pt x="0" y="33527"/>
                </a:moveTo>
                <a:lnTo>
                  <a:pt x="2631" y="20466"/>
                </a:lnTo>
                <a:lnTo>
                  <a:pt x="9810" y="9810"/>
                </a:lnTo>
                <a:lnTo>
                  <a:pt x="20466" y="2631"/>
                </a:lnTo>
                <a:lnTo>
                  <a:pt x="33527" y="0"/>
                </a:lnTo>
                <a:lnTo>
                  <a:pt x="377951" y="0"/>
                </a:lnTo>
                <a:lnTo>
                  <a:pt x="391013" y="2631"/>
                </a:lnTo>
                <a:lnTo>
                  <a:pt x="401669" y="9810"/>
                </a:lnTo>
                <a:lnTo>
                  <a:pt x="408848" y="20466"/>
                </a:lnTo>
                <a:lnTo>
                  <a:pt x="411479" y="33527"/>
                </a:lnTo>
                <a:lnTo>
                  <a:pt x="411479" y="167639"/>
                </a:lnTo>
                <a:lnTo>
                  <a:pt x="408848" y="180701"/>
                </a:lnTo>
                <a:lnTo>
                  <a:pt x="401669" y="191357"/>
                </a:lnTo>
                <a:lnTo>
                  <a:pt x="391013" y="198536"/>
                </a:lnTo>
                <a:lnTo>
                  <a:pt x="377951" y="201167"/>
                </a:lnTo>
                <a:lnTo>
                  <a:pt x="33527" y="201167"/>
                </a:lnTo>
                <a:lnTo>
                  <a:pt x="20466" y="198536"/>
                </a:lnTo>
                <a:lnTo>
                  <a:pt x="9810" y="191357"/>
                </a:lnTo>
                <a:lnTo>
                  <a:pt x="2631" y="180701"/>
                </a:lnTo>
                <a:lnTo>
                  <a:pt x="0" y="167639"/>
                </a:lnTo>
                <a:lnTo>
                  <a:pt x="0" y="33527"/>
                </a:lnTo>
                <a:close/>
              </a:path>
            </a:pathLst>
          </a:custGeom>
          <a:ln w="19050">
            <a:solidFill>
              <a:srgbClr val="FF0000"/>
            </a:solidFill>
          </a:ln>
        </p:spPr>
        <p:txBody>
          <a:bodyPr wrap="square" lIns="0" tIns="0" rIns="0" bIns="0" rtlCol="0"/>
          <a:lstStyle/>
          <a:p/>
        </p:txBody>
      </p:sp>
      <p:sp>
        <p:nvSpPr>
          <p:cNvPr id="15" name="object 15" descr=""/>
          <p:cNvSpPr/>
          <p:nvPr/>
        </p:nvSpPr>
        <p:spPr>
          <a:xfrm>
            <a:off x="1548383" y="3872483"/>
            <a:ext cx="414655" cy="370840"/>
          </a:xfrm>
          <a:custGeom>
            <a:avLst/>
            <a:gdLst/>
            <a:ahLst/>
            <a:cxnLst/>
            <a:rect l="l" t="t" r="r" b="b"/>
            <a:pathLst>
              <a:path w="414655" h="370839">
                <a:moveTo>
                  <a:pt x="414528" y="0"/>
                </a:moveTo>
                <a:lnTo>
                  <a:pt x="0" y="0"/>
                </a:lnTo>
                <a:lnTo>
                  <a:pt x="0" y="370332"/>
                </a:lnTo>
                <a:lnTo>
                  <a:pt x="414528" y="370332"/>
                </a:lnTo>
                <a:lnTo>
                  <a:pt x="414528" y="0"/>
                </a:lnTo>
                <a:close/>
              </a:path>
            </a:pathLst>
          </a:custGeom>
          <a:solidFill>
            <a:srgbClr val="FFFFFF"/>
          </a:solidFill>
        </p:spPr>
        <p:txBody>
          <a:bodyPr wrap="square" lIns="0" tIns="0" rIns="0" bIns="0" rtlCol="0"/>
          <a:lstStyle/>
          <a:p/>
        </p:txBody>
      </p:sp>
      <p:sp>
        <p:nvSpPr>
          <p:cNvPr id="16" name="object 16" descr=""/>
          <p:cNvSpPr txBox="1"/>
          <p:nvPr/>
        </p:nvSpPr>
        <p:spPr>
          <a:xfrm>
            <a:off x="1627123" y="3905250"/>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17" name="object 17" descr=""/>
          <p:cNvSpPr txBox="1"/>
          <p:nvPr/>
        </p:nvSpPr>
        <p:spPr>
          <a:xfrm>
            <a:off x="1627123" y="4338446"/>
            <a:ext cx="254000" cy="808355"/>
          </a:xfrm>
          <a:prstGeom prst="rect">
            <a:avLst/>
          </a:prstGeom>
        </p:spPr>
        <p:txBody>
          <a:bodyPr wrap="square" lIns="0" tIns="129539" rIns="0" bIns="0" rtlCol="0" vert="horz">
            <a:spAutoFit/>
          </a:bodyPr>
          <a:lstStyle/>
          <a:p>
            <a:pPr marL="12700">
              <a:lnSpc>
                <a:spcPct val="100000"/>
              </a:lnSpc>
              <a:spcBef>
                <a:spcPts val="1019"/>
              </a:spcBef>
            </a:pPr>
            <a:r>
              <a:rPr dirty="0" sz="1800" spc="-50">
                <a:solidFill>
                  <a:srgbClr val="FF0000"/>
                </a:solidFill>
                <a:latin typeface="MS Mincho"/>
                <a:cs typeface="MS Mincho"/>
              </a:rPr>
              <a:t>②</a:t>
            </a:r>
            <a:endParaRPr sz="1800">
              <a:latin typeface="MS Mincho"/>
              <a:cs typeface="MS Mincho"/>
            </a:endParaRPr>
          </a:p>
          <a:p>
            <a:pPr marL="12700">
              <a:lnSpc>
                <a:spcPct val="100000"/>
              </a:lnSpc>
              <a:spcBef>
                <a:spcPts val="919"/>
              </a:spcBef>
            </a:pPr>
            <a:r>
              <a:rPr dirty="0" sz="1800" spc="-50">
                <a:solidFill>
                  <a:srgbClr val="FF0000"/>
                </a:solidFill>
                <a:latin typeface="MS Mincho"/>
                <a:cs typeface="MS Mincho"/>
              </a:rPr>
              <a:t>③</a:t>
            </a:r>
            <a:endParaRPr sz="1800">
              <a:latin typeface="MS Mincho"/>
              <a:cs typeface="MS Mincho"/>
            </a:endParaRPr>
          </a:p>
        </p:txBody>
      </p:sp>
      <p:sp>
        <p:nvSpPr>
          <p:cNvPr id="18" name="object 18" descr=""/>
          <p:cNvSpPr/>
          <p:nvPr/>
        </p:nvSpPr>
        <p:spPr>
          <a:xfrm>
            <a:off x="4040885" y="3757421"/>
            <a:ext cx="1755775" cy="169545"/>
          </a:xfrm>
          <a:custGeom>
            <a:avLst/>
            <a:gdLst/>
            <a:ahLst/>
            <a:cxnLst/>
            <a:rect l="l" t="t" r="r" b="b"/>
            <a:pathLst>
              <a:path w="1755775" h="169545">
                <a:moveTo>
                  <a:pt x="0" y="28193"/>
                </a:moveTo>
                <a:lnTo>
                  <a:pt x="2208" y="17198"/>
                </a:lnTo>
                <a:lnTo>
                  <a:pt x="8239" y="8239"/>
                </a:lnTo>
                <a:lnTo>
                  <a:pt x="17198" y="2208"/>
                </a:lnTo>
                <a:lnTo>
                  <a:pt x="28193" y="0"/>
                </a:lnTo>
                <a:lnTo>
                  <a:pt x="1727453" y="0"/>
                </a:lnTo>
                <a:lnTo>
                  <a:pt x="1738449" y="2208"/>
                </a:lnTo>
                <a:lnTo>
                  <a:pt x="1747408" y="8239"/>
                </a:lnTo>
                <a:lnTo>
                  <a:pt x="1753439" y="17198"/>
                </a:lnTo>
                <a:lnTo>
                  <a:pt x="1755648" y="28193"/>
                </a:lnTo>
                <a:lnTo>
                  <a:pt x="1755648" y="140969"/>
                </a:lnTo>
                <a:lnTo>
                  <a:pt x="1753439" y="151965"/>
                </a:lnTo>
                <a:lnTo>
                  <a:pt x="1747408" y="160924"/>
                </a:lnTo>
                <a:lnTo>
                  <a:pt x="1738449" y="166955"/>
                </a:lnTo>
                <a:lnTo>
                  <a:pt x="1727453" y="169163"/>
                </a:lnTo>
                <a:lnTo>
                  <a:pt x="28193" y="169163"/>
                </a:lnTo>
                <a:lnTo>
                  <a:pt x="17198" y="166955"/>
                </a:lnTo>
                <a:lnTo>
                  <a:pt x="8239" y="160924"/>
                </a:lnTo>
                <a:lnTo>
                  <a:pt x="2208" y="151965"/>
                </a:lnTo>
                <a:lnTo>
                  <a:pt x="0" y="140969"/>
                </a:lnTo>
                <a:lnTo>
                  <a:pt x="0" y="28193"/>
                </a:lnTo>
                <a:close/>
              </a:path>
            </a:pathLst>
          </a:custGeom>
          <a:ln w="19049">
            <a:solidFill>
              <a:srgbClr val="FF0000"/>
            </a:solidFill>
          </a:ln>
        </p:spPr>
        <p:txBody>
          <a:bodyPr wrap="square" lIns="0" tIns="0" rIns="0" bIns="0" rtlCol="0"/>
          <a:lstStyle/>
          <a:p/>
        </p:txBody>
      </p:sp>
      <p:sp>
        <p:nvSpPr>
          <p:cNvPr id="19" name="object 19" descr=""/>
          <p:cNvSpPr/>
          <p:nvPr/>
        </p:nvSpPr>
        <p:spPr>
          <a:xfrm>
            <a:off x="1981961" y="3926585"/>
            <a:ext cx="1481455" cy="317500"/>
          </a:xfrm>
          <a:custGeom>
            <a:avLst/>
            <a:gdLst/>
            <a:ahLst/>
            <a:cxnLst/>
            <a:rect l="l" t="t" r="r" b="b"/>
            <a:pathLst>
              <a:path w="1481454" h="317500">
                <a:moveTo>
                  <a:pt x="0" y="52831"/>
                </a:moveTo>
                <a:lnTo>
                  <a:pt x="4147" y="32254"/>
                </a:lnTo>
                <a:lnTo>
                  <a:pt x="15462" y="15462"/>
                </a:lnTo>
                <a:lnTo>
                  <a:pt x="32254" y="4147"/>
                </a:lnTo>
                <a:lnTo>
                  <a:pt x="52831" y="0"/>
                </a:lnTo>
                <a:lnTo>
                  <a:pt x="1428496" y="0"/>
                </a:lnTo>
                <a:lnTo>
                  <a:pt x="1449073" y="4147"/>
                </a:lnTo>
                <a:lnTo>
                  <a:pt x="1465865" y="15462"/>
                </a:lnTo>
                <a:lnTo>
                  <a:pt x="1477180" y="32254"/>
                </a:lnTo>
                <a:lnTo>
                  <a:pt x="1481327" y="52831"/>
                </a:lnTo>
                <a:lnTo>
                  <a:pt x="1481327" y="264160"/>
                </a:lnTo>
                <a:lnTo>
                  <a:pt x="1477180" y="284737"/>
                </a:lnTo>
                <a:lnTo>
                  <a:pt x="1465865" y="301529"/>
                </a:lnTo>
                <a:lnTo>
                  <a:pt x="1449073" y="312844"/>
                </a:lnTo>
                <a:lnTo>
                  <a:pt x="1428496" y="316992"/>
                </a:lnTo>
                <a:lnTo>
                  <a:pt x="52831" y="316992"/>
                </a:lnTo>
                <a:lnTo>
                  <a:pt x="32254" y="312844"/>
                </a:lnTo>
                <a:lnTo>
                  <a:pt x="15462" y="301529"/>
                </a:lnTo>
                <a:lnTo>
                  <a:pt x="4147" y="284737"/>
                </a:lnTo>
                <a:lnTo>
                  <a:pt x="0" y="264160"/>
                </a:lnTo>
                <a:lnTo>
                  <a:pt x="0" y="52831"/>
                </a:lnTo>
                <a:close/>
              </a:path>
            </a:pathLst>
          </a:custGeom>
          <a:ln w="19050">
            <a:solidFill>
              <a:srgbClr val="FF0000"/>
            </a:solidFill>
          </a:ln>
        </p:spPr>
        <p:txBody>
          <a:bodyPr wrap="square" lIns="0" tIns="0" rIns="0" bIns="0" rtlCol="0"/>
          <a:lstStyle/>
          <a:p/>
        </p:txBody>
      </p:sp>
      <p:sp>
        <p:nvSpPr>
          <p:cNvPr id="20" name="object 20" descr=""/>
          <p:cNvSpPr/>
          <p:nvPr/>
        </p:nvSpPr>
        <p:spPr>
          <a:xfrm>
            <a:off x="1980438" y="4523993"/>
            <a:ext cx="1765300" cy="550545"/>
          </a:xfrm>
          <a:custGeom>
            <a:avLst/>
            <a:gdLst/>
            <a:ahLst/>
            <a:cxnLst/>
            <a:rect l="l" t="t" r="r" b="b"/>
            <a:pathLst>
              <a:path w="1765300" h="550545">
                <a:moveTo>
                  <a:pt x="0" y="24129"/>
                </a:moveTo>
                <a:lnTo>
                  <a:pt x="1895" y="14733"/>
                </a:lnTo>
                <a:lnTo>
                  <a:pt x="7064" y="7064"/>
                </a:lnTo>
                <a:lnTo>
                  <a:pt x="14733" y="1895"/>
                </a:lnTo>
                <a:lnTo>
                  <a:pt x="24130" y="0"/>
                </a:lnTo>
                <a:lnTo>
                  <a:pt x="1740662" y="0"/>
                </a:lnTo>
                <a:lnTo>
                  <a:pt x="1750058" y="1895"/>
                </a:lnTo>
                <a:lnTo>
                  <a:pt x="1757727" y="7064"/>
                </a:lnTo>
                <a:lnTo>
                  <a:pt x="1762896" y="14733"/>
                </a:lnTo>
                <a:lnTo>
                  <a:pt x="1764791" y="24129"/>
                </a:lnTo>
                <a:lnTo>
                  <a:pt x="1764791" y="120650"/>
                </a:lnTo>
                <a:lnTo>
                  <a:pt x="1762896" y="130046"/>
                </a:lnTo>
                <a:lnTo>
                  <a:pt x="1757727" y="137715"/>
                </a:lnTo>
                <a:lnTo>
                  <a:pt x="1750058" y="142884"/>
                </a:lnTo>
                <a:lnTo>
                  <a:pt x="1740662" y="144779"/>
                </a:lnTo>
                <a:lnTo>
                  <a:pt x="24130" y="144779"/>
                </a:lnTo>
                <a:lnTo>
                  <a:pt x="14733" y="142884"/>
                </a:lnTo>
                <a:lnTo>
                  <a:pt x="7064" y="137715"/>
                </a:lnTo>
                <a:lnTo>
                  <a:pt x="1895" y="130046"/>
                </a:lnTo>
                <a:lnTo>
                  <a:pt x="0" y="120650"/>
                </a:lnTo>
                <a:lnTo>
                  <a:pt x="0" y="24129"/>
                </a:lnTo>
                <a:close/>
              </a:path>
              <a:path w="1765300" h="550545">
                <a:moveTo>
                  <a:pt x="0" y="426974"/>
                </a:moveTo>
                <a:lnTo>
                  <a:pt x="1938" y="417391"/>
                </a:lnTo>
                <a:lnTo>
                  <a:pt x="7223" y="409559"/>
                </a:lnTo>
                <a:lnTo>
                  <a:pt x="15055" y="404274"/>
                </a:lnTo>
                <a:lnTo>
                  <a:pt x="24637" y="402336"/>
                </a:lnTo>
                <a:lnTo>
                  <a:pt x="1740153" y="402336"/>
                </a:lnTo>
                <a:lnTo>
                  <a:pt x="1749736" y="404274"/>
                </a:lnTo>
                <a:lnTo>
                  <a:pt x="1757568" y="409559"/>
                </a:lnTo>
                <a:lnTo>
                  <a:pt x="1762853" y="417391"/>
                </a:lnTo>
                <a:lnTo>
                  <a:pt x="1764791" y="426974"/>
                </a:lnTo>
                <a:lnTo>
                  <a:pt x="1764791" y="525526"/>
                </a:lnTo>
                <a:lnTo>
                  <a:pt x="1762853" y="535108"/>
                </a:lnTo>
                <a:lnTo>
                  <a:pt x="1757568" y="542940"/>
                </a:lnTo>
                <a:lnTo>
                  <a:pt x="1749736" y="548225"/>
                </a:lnTo>
                <a:lnTo>
                  <a:pt x="1740153" y="550163"/>
                </a:lnTo>
                <a:lnTo>
                  <a:pt x="24637" y="550163"/>
                </a:lnTo>
                <a:lnTo>
                  <a:pt x="15055" y="548225"/>
                </a:lnTo>
                <a:lnTo>
                  <a:pt x="7223" y="542940"/>
                </a:lnTo>
                <a:lnTo>
                  <a:pt x="1938" y="535108"/>
                </a:lnTo>
                <a:lnTo>
                  <a:pt x="0" y="525526"/>
                </a:lnTo>
                <a:lnTo>
                  <a:pt x="0" y="426974"/>
                </a:lnTo>
                <a:close/>
              </a:path>
            </a:pathLst>
          </a:custGeom>
          <a:ln w="19050">
            <a:solidFill>
              <a:srgbClr val="FF0000"/>
            </a:solidFill>
          </a:ln>
        </p:spPr>
        <p:txBody>
          <a:bodyPr wrap="square" lIns="0" tIns="0" rIns="0" bIns="0" rtlCol="0"/>
          <a:lstStyle/>
          <a:p/>
        </p:txBody>
      </p:sp>
      <p:sp>
        <p:nvSpPr>
          <p:cNvPr id="21" name="object 21" descr=""/>
          <p:cNvSpPr txBox="1"/>
          <p:nvPr/>
        </p:nvSpPr>
        <p:spPr>
          <a:xfrm>
            <a:off x="3991355" y="4629911"/>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④</a:t>
            </a:r>
            <a:endParaRPr sz="1800">
              <a:latin typeface="MS Mincho"/>
              <a:cs typeface="MS Mincho"/>
            </a:endParaRPr>
          </a:p>
        </p:txBody>
      </p:sp>
      <p:sp>
        <p:nvSpPr>
          <p:cNvPr id="22" name="object 22" descr=""/>
          <p:cNvSpPr txBox="1"/>
          <p:nvPr/>
        </p:nvSpPr>
        <p:spPr>
          <a:xfrm>
            <a:off x="3668014" y="3720465"/>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⑤</a:t>
            </a:r>
            <a:endParaRPr sz="1800">
              <a:latin typeface="MS Mincho"/>
              <a:cs typeface="MS Mincho"/>
            </a:endParaRPr>
          </a:p>
        </p:txBody>
      </p:sp>
      <p:sp>
        <p:nvSpPr>
          <p:cNvPr id="23" name="object 23" descr=""/>
          <p:cNvSpPr txBox="1"/>
          <p:nvPr/>
        </p:nvSpPr>
        <p:spPr>
          <a:xfrm>
            <a:off x="3085100" y="7900796"/>
            <a:ext cx="2989580" cy="193675"/>
          </a:xfrm>
          <a:prstGeom prst="rect">
            <a:avLst/>
          </a:prstGeom>
        </p:spPr>
        <p:txBody>
          <a:bodyPr wrap="square" lIns="0" tIns="12700" rIns="0" bIns="0" rtlCol="0" vert="horz">
            <a:spAutoFit/>
          </a:bodyPr>
          <a:lstStyle/>
          <a:p>
            <a:pPr marL="96520">
              <a:lnSpc>
                <a:spcPct val="100000"/>
              </a:lnSpc>
              <a:spcBef>
                <a:spcPts val="100"/>
              </a:spcBef>
            </a:pPr>
            <a:r>
              <a:rPr dirty="0" sz="1100" spc="-10">
                <a:latin typeface="MS Mincho"/>
                <a:cs typeface="MS Mincho"/>
              </a:rPr>
              <a:t>※ＨＢｓ</a:t>
            </a:r>
            <a:r>
              <a:rPr dirty="0" sz="1100" spc="-20">
                <a:latin typeface="MS Mincho"/>
                <a:cs typeface="MS Mincho"/>
              </a:rPr>
              <a:t>は全角でないと検索されません。</a:t>
            </a:r>
            <a:endParaRPr sz="1100">
              <a:latin typeface="MS Mincho"/>
              <a:cs typeface="MS Mincho"/>
            </a:endParaRPr>
          </a:p>
        </p:txBody>
      </p:sp>
      <p:pic>
        <p:nvPicPr>
          <p:cNvPr id="24" name="object 24" descr=""/>
          <p:cNvPicPr/>
          <p:nvPr/>
        </p:nvPicPr>
        <p:blipFill>
          <a:blip r:embed="rId6" cstate="print"/>
          <a:stretch>
            <a:fillRect/>
          </a:stretch>
        </p:blipFill>
        <p:spPr>
          <a:xfrm>
            <a:off x="1629155" y="2688335"/>
            <a:ext cx="4305300" cy="455675"/>
          </a:xfrm>
          <a:prstGeom prst="rect">
            <a:avLst/>
          </a:prstGeom>
        </p:spPr>
      </p:pic>
      <p:grpSp>
        <p:nvGrpSpPr>
          <p:cNvPr id="25" name="object 25" descr=""/>
          <p:cNvGrpSpPr/>
          <p:nvPr/>
        </p:nvGrpSpPr>
        <p:grpSpPr>
          <a:xfrm>
            <a:off x="1623060" y="6227063"/>
            <a:ext cx="4304030" cy="3195955"/>
            <a:chOff x="1623060" y="6227063"/>
            <a:chExt cx="4304030" cy="3195955"/>
          </a:xfrm>
        </p:grpSpPr>
        <p:pic>
          <p:nvPicPr>
            <p:cNvPr id="26" name="object 26" descr=""/>
            <p:cNvPicPr/>
            <p:nvPr/>
          </p:nvPicPr>
          <p:blipFill>
            <a:blip r:embed="rId6" cstate="print"/>
            <a:stretch>
              <a:fillRect/>
            </a:stretch>
          </p:blipFill>
          <p:spPr>
            <a:xfrm>
              <a:off x="1623060" y="6227063"/>
              <a:ext cx="4303776" cy="454151"/>
            </a:xfrm>
            <a:prstGeom prst="rect">
              <a:avLst/>
            </a:prstGeom>
          </p:spPr>
        </p:pic>
        <p:pic>
          <p:nvPicPr>
            <p:cNvPr id="27" name="object 27" descr=""/>
            <p:cNvPicPr/>
            <p:nvPr/>
          </p:nvPicPr>
          <p:blipFill>
            <a:blip r:embed="rId7" cstate="print"/>
            <a:stretch>
              <a:fillRect/>
            </a:stretch>
          </p:blipFill>
          <p:spPr>
            <a:xfrm>
              <a:off x="1671828" y="8546591"/>
              <a:ext cx="68580" cy="876299"/>
            </a:xfrm>
            <a:prstGeom prst="rect">
              <a:avLst/>
            </a:prstGeom>
          </p:spPr>
        </p:pic>
      </p:grpSp>
      <p:sp>
        <p:nvSpPr>
          <p:cNvPr id="28" name="object 28" descr=""/>
          <p:cNvSpPr txBox="1"/>
          <p:nvPr/>
        </p:nvSpPr>
        <p:spPr>
          <a:xfrm>
            <a:off x="4108513" y="3018853"/>
            <a:ext cx="424180" cy="378460"/>
          </a:xfrm>
          <a:prstGeom prst="rect">
            <a:avLst/>
          </a:prstGeom>
          <a:solidFill>
            <a:srgbClr val="FFFFFF"/>
          </a:solidFill>
        </p:spPr>
        <p:txBody>
          <a:bodyPr wrap="square" lIns="0" tIns="48895" rIns="0" bIns="0" rtlCol="0" vert="horz">
            <a:spAutoFit/>
          </a:bodyPr>
          <a:lstStyle/>
          <a:p>
            <a:pPr marL="95885">
              <a:lnSpc>
                <a:spcPct val="100000"/>
              </a:lnSpc>
              <a:spcBef>
                <a:spcPts val="385"/>
              </a:spcBef>
            </a:pPr>
            <a:r>
              <a:rPr dirty="0" sz="1800" spc="-50">
                <a:solidFill>
                  <a:srgbClr val="FF0000"/>
                </a:solidFill>
                <a:latin typeface="MS Mincho"/>
                <a:cs typeface="MS Mincho"/>
              </a:rPr>
              <a:t>⑥</a:t>
            </a:r>
            <a:endParaRPr sz="1800">
              <a:latin typeface="MS Mincho"/>
              <a:cs typeface="MS Mincho"/>
            </a:endParaRPr>
          </a:p>
        </p:txBody>
      </p:sp>
      <p:sp>
        <p:nvSpPr>
          <p:cNvPr id="29" name="object 2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43</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217919"/>
            <a:ext cx="4319016" cy="3255264"/>
          </a:xfrm>
          <a:prstGeom prst="rect">
            <a:avLst/>
          </a:prstGeom>
        </p:spPr>
      </p:pic>
      <p:grpSp>
        <p:nvGrpSpPr>
          <p:cNvPr id="3" name="object 3" descr=""/>
          <p:cNvGrpSpPr/>
          <p:nvPr/>
        </p:nvGrpSpPr>
        <p:grpSpPr>
          <a:xfrm>
            <a:off x="1620011" y="1665731"/>
            <a:ext cx="4320540" cy="1353820"/>
            <a:chOff x="1620011" y="1665731"/>
            <a:chExt cx="4320540" cy="1353820"/>
          </a:xfrm>
        </p:grpSpPr>
        <p:pic>
          <p:nvPicPr>
            <p:cNvPr id="4" name="object 4" descr=""/>
            <p:cNvPicPr/>
            <p:nvPr/>
          </p:nvPicPr>
          <p:blipFill>
            <a:blip r:embed="rId3" cstate="print"/>
            <a:stretch>
              <a:fillRect/>
            </a:stretch>
          </p:blipFill>
          <p:spPr>
            <a:xfrm>
              <a:off x="1620011" y="1665731"/>
              <a:ext cx="4320540" cy="1353311"/>
            </a:xfrm>
            <a:prstGeom prst="rect">
              <a:avLst/>
            </a:prstGeom>
          </p:spPr>
        </p:pic>
        <p:sp>
          <p:nvSpPr>
            <p:cNvPr id="5" name="object 5" descr=""/>
            <p:cNvSpPr/>
            <p:nvPr/>
          </p:nvSpPr>
          <p:spPr>
            <a:xfrm>
              <a:off x="3537966" y="1939289"/>
              <a:ext cx="477520" cy="228600"/>
            </a:xfrm>
            <a:custGeom>
              <a:avLst/>
              <a:gdLst/>
              <a:ahLst/>
              <a:cxnLst/>
              <a:rect l="l" t="t" r="r" b="b"/>
              <a:pathLst>
                <a:path w="477520" h="228600">
                  <a:moveTo>
                    <a:pt x="0" y="38100"/>
                  </a:moveTo>
                  <a:lnTo>
                    <a:pt x="2988" y="23252"/>
                  </a:lnTo>
                  <a:lnTo>
                    <a:pt x="11144" y="11144"/>
                  </a:lnTo>
                  <a:lnTo>
                    <a:pt x="23252" y="2988"/>
                  </a:lnTo>
                  <a:lnTo>
                    <a:pt x="38100" y="0"/>
                  </a:lnTo>
                  <a:lnTo>
                    <a:pt x="438912" y="0"/>
                  </a:lnTo>
                  <a:lnTo>
                    <a:pt x="453759" y="2988"/>
                  </a:lnTo>
                  <a:lnTo>
                    <a:pt x="465867" y="11144"/>
                  </a:lnTo>
                  <a:lnTo>
                    <a:pt x="474023" y="23252"/>
                  </a:lnTo>
                  <a:lnTo>
                    <a:pt x="477012" y="38100"/>
                  </a:lnTo>
                  <a:lnTo>
                    <a:pt x="477012" y="190500"/>
                  </a:lnTo>
                  <a:lnTo>
                    <a:pt x="474023" y="205347"/>
                  </a:lnTo>
                  <a:lnTo>
                    <a:pt x="465867" y="217455"/>
                  </a:lnTo>
                  <a:lnTo>
                    <a:pt x="453759" y="225611"/>
                  </a:lnTo>
                  <a:lnTo>
                    <a:pt x="438912" y="228600"/>
                  </a:lnTo>
                  <a:lnTo>
                    <a:pt x="38100" y="228600"/>
                  </a:lnTo>
                  <a:lnTo>
                    <a:pt x="23252" y="225611"/>
                  </a:lnTo>
                  <a:lnTo>
                    <a:pt x="11144" y="217455"/>
                  </a:lnTo>
                  <a:lnTo>
                    <a:pt x="2988" y="205347"/>
                  </a:lnTo>
                  <a:lnTo>
                    <a:pt x="0" y="190500"/>
                  </a:lnTo>
                  <a:lnTo>
                    <a:pt x="0" y="38100"/>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74875" y="2071115"/>
              <a:ext cx="68580" cy="876300"/>
            </a:xfrm>
            <a:prstGeom prst="rect">
              <a:avLst/>
            </a:prstGeom>
          </p:spPr>
        </p:pic>
      </p:grpSp>
      <p:sp>
        <p:nvSpPr>
          <p:cNvPr id="7" name="object 7" descr=""/>
          <p:cNvSpPr txBox="1"/>
          <p:nvPr/>
        </p:nvSpPr>
        <p:spPr>
          <a:xfrm>
            <a:off x="1158951" y="1087983"/>
            <a:ext cx="3797300" cy="446405"/>
          </a:xfrm>
          <a:prstGeom prst="rect">
            <a:avLst/>
          </a:prstGeom>
        </p:spPr>
        <p:txBody>
          <a:bodyPr wrap="square" lIns="0" tIns="55244" rIns="0" bIns="0" rtlCol="0" vert="horz">
            <a:spAutoFit/>
          </a:bodyPr>
          <a:lstStyle/>
          <a:p>
            <a:pPr marL="12700">
              <a:lnSpc>
                <a:spcPct val="100000"/>
              </a:lnSpc>
              <a:spcBef>
                <a:spcPts val="434"/>
              </a:spcBef>
            </a:pPr>
            <a:r>
              <a:rPr dirty="0" sz="1100" spc="-15">
                <a:latin typeface="MS Mincho"/>
                <a:cs typeface="MS Mincho"/>
              </a:rPr>
              <a:t>必要な診療行為を追加したら、［</a:t>
            </a:r>
            <a:r>
              <a:rPr dirty="0" sz="1100">
                <a:latin typeface="MS Mincho"/>
                <a:cs typeface="MS Mincho"/>
              </a:rPr>
              <a:t>適用</a:t>
            </a:r>
            <a:r>
              <a:rPr dirty="0" sz="1100" spc="-15">
                <a:latin typeface="MS Mincho"/>
                <a:cs typeface="MS Mincho"/>
              </a:rPr>
              <a:t>］</a:t>
            </a:r>
            <a:r>
              <a:rPr dirty="0" sz="1100" spc="-20">
                <a:latin typeface="MS Mincho"/>
                <a:cs typeface="MS Mincho"/>
              </a:rPr>
              <a:t>をクリックします。</a:t>
            </a:r>
            <a:endParaRPr sz="1100">
              <a:latin typeface="MS Mincho"/>
              <a:cs typeface="MS Mincho"/>
            </a:endParaRPr>
          </a:p>
          <a:p>
            <a:pPr marL="12700">
              <a:lnSpc>
                <a:spcPct val="100000"/>
              </a:lnSpc>
              <a:spcBef>
                <a:spcPts val="335"/>
              </a:spcBef>
              <a:tabLst>
                <a:tab pos="494030" algn="l"/>
                <a:tab pos="1332230" algn="l"/>
              </a:tabLst>
            </a:pPr>
            <a:r>
              <a:rPr dirty="0" sz="1100" spc="-20">
                <a:latin typeface="Century"/>
                <a:cs typeface="Century"/>
              </a:rPr>
              <a:t>G001</a:t>
            </a:r>
            <a:r>
              <a:rPr dirty="0" sz="1100">
                <a:latin typeface="Century"/>
                <a:cs typeface="Century"/>
              </a:rPr>
              <a:t>	</a:t>
            </a:r>
            <a:r>
              <a:rPr dirty="0" sz="1100">
                <a:latin typeface="MS Mincho"/>
                <a:cs typeface="MS Mincho"/>
              </a:rPr>
              <a:t>感染症検</a:t>
            </a:r>
            <a:r>
              <a:rPr dirty="0" sz="1100" spc="-50">
                <a:latin typeface="MS Mincho"/>
                <a:cs typeface="MS Mincho"/>
              </a:rPr>
              <a:t>査</a:t>
            </a:r>
            <a:r>
              <a:rPr dirty="0" sz="1100">
                <a:latin typeface="MS Mincho"/>
                <a:cs typeface="MS Mincho"/>
              </a:rPr>
              <a:t>	に３個の診療行為が</a:t>
            </a:r>
            <a:r>
              <a:rPr dirty="0" sz="1100" spc="-15">
                <a:latin typeface="MS Mincho"/>
                <a:cs typeface="MS Mincho"/>
              </a:rPr>
              <a:t>追</a:t>
            </a:r>
            <a:r>
              <a:rPr dirty="0" sz="1100">
                <a:latin typeface="MS Mincho"/>
                <a:cs typeface="MS Mincho"/>
              </a:rPr>
              <a:t>加さ</a:t>
            </a:r>
            <a:r>
              <a:rPr dirty="0" sz="1100" spc="-15">
                <a:latin typeface="MS Mincho"/>
                <a:cs typeface="MS Mincho"/>
              </a:rPr>
              <a:t>れ</a:t>
            </a:r>
            <a:r>
              <a:rPr dirty="0" sz="1100">
                <a:latin typeface="MS Mincho"/>
                <a:cs typeface="MS Mincho"/>
              </a:rPr>
              <a:t>まし</a:t>
            </a:r>
            <a:r>
              <a:rPr dirty="0" sz="1100" spc="-15">
                <a:latin typeface="MS Mincho"/>
                <a:cs typeface="MS Mincho"/>
              </a:rPr>
              <a:t>た</a:t>
            </a:r>
            <a:r>
              <a:rPr dirty="0" sz="1100" spc="-50">
                <a:latin typeface="MS Mincho"/>
                <a:cs typeface="MS Mincho"/>
              </a:rPr>
              <a:t>。</a:t>
            </a:r>
            <a:endParaRPr sz="1100">
              <a:latin typeface="MS Mincho"/>
              <a:cs typeface="MS Mincho"/>
            </a:endParaRPr>
          </a:p>
        </p:txBody>
      </p:sp>
      <p:sp>
        <p:nvSpPr>
          <p:cNvPr id="8" name="object 8" descr=""/>
          <p:cNvSpPr txBox="1"/>
          <p:nvPr/>
        </p:nvSpPr>
        <p:spPr>
          <a:xfrm>
            <a:off x="1158951" y="5427953"/>
            <a:ext cx="5383530" cy="655320"/>
          </a:xfrm>
          <a:prstGeom prst="rect">
            <a:avLst/>
          </a:prstGeom>
        </p:spPr>
        <p:txBody>
          <a:bodyPr wrap="square" lIns="0" tIns="13335" rIns="0" bIns="0" rtlCol="0" vert="horz">
            <a:spAutoFit/>
          </a:bodyPr>
          <a:lstStyle/>
          <a:p>
            <a:pPr marL="12700" marR="5080">
              <a:lnSpc>
                <a:spcPct val="125000"/>
              </a:lnSpc>
              <a:spcBef>
                <a:spcPts val="105"/>
              </a:spcBef>
              <a:tabLst>
                <a:tab pos="498475" algn="l"/>
                <a:tab pos="1349375" algn="l"/>
                <a:tab pos="3108325" algn="l"/>
              </a:tabLst>
            </a:pPr>
            <a:r>
              <a:rPr dirty="0" sz="1100" spc="-20">
                <a:latin typeface="Century"/>
                <a:cs typeface="Century"/>
              </a:rPr>
              <a:t>G001</a:t>
            </a:r>
            <a:r>
              <a:rPr dirty="0" sz="1100">
                <a:latin typeface="Century"/>
                <a:cs typeface="Century"/>
              </a:rPr>
              <a:t>	</a:t>
            </a:r>
            <a:r>
              <a:rPr dirty="0" sz="1100">
                <a:latin typeface="MS Mincho"/>
                <a:cs typeface="MS Mincho"/>
              </a:rPr>
              <a:t>感染症検</a:t>
            </a:r>
            <a:r>
              <a:rPr dirty="0" sz="1100" spc="-50">
                <a:latin typeface="MS Mincho"/>
                <a:cs typeface="MS Mincho"/>
              </a:rPr>
              <a:t>査</a:t>
            </a:r>
            <a:r>
              <a:rPr dirty="0" sz="1100">
                <a:latin typeface="MS Mincho"/>
                <a:cs typeface="MS Mincho"/>
              </a:rPr>
              <a:t>	に３個の診療行為、</a:t>
            </a:r>
            <a:r>
              <a:rPr dirty="0" sz="1100" spc="-20">
                <a:latin typeface="Century"/>
                <a:cs typeface="Century"/>
              </a:rPr>
              <a:t>G002</a:t>
            </a:r>
            <a:r>
              <a:rPr dirty="0" sz="1100">
                <a:latin typeface="Century"/>
                <a:cs typeface="Century"/>
              </a:rPr>
              <a:t>	</a:t>
            </a:r>
            <a:r>
              <a:rPr dirty="0" sz="1100">
                <a:latin typeface="MS Mincho"/>
                <a:cs typeface="MS Mincho"/>
              </a:rPr>
              <a:t>内視鏡前検査に文字</a:t>
            </a:r>
            <a:r>
              <a:rPr dirty="0" sz="1100" spc="-10">
                <a:latin typeface="MS Mincho"/>
                <a:cs typeface="MS Mincho"/>
              </a:rPr>
              <a:t>列</a:t>
            </a:r>
            <a:r>
              <a:rPr dirty="0" sz="1100">
                <a:latin typeface="MS Mincho"/>
                <a:cs typeface="MS Mincho"/>
              </a:rPr>
              <a:t>が追加さ</a:t>
            </a:r>
            <a:r>
              <a:rPr dirty="0" sz="1100" spc="-50">
                <a:latin typeface="MS Mincho"/>
                <a:cs typeface="MS Mincho"/>
              </a:rPr>
              <a:t>れ</a:t>
            </a:r>
            <a:r>
              <a:rPr dirty="0" sz="1100" spc="-50">
                <a:latin typeface="MS Mincho"/>
                <a:cs typeface="MS Mincho"/>
              </a:rPr>
              <a:t> </a:t>
            </a:r>
            <a:r>
              <a:rPr dirty="0" sz="1100">
                <a:latin typeface="MS Mincho"/>
                <a:cs typeface="MS Mincho"/>
              </a:rPr>
              <a:t>ました。［条件登</a:t>
            </a:r>
            <a:r>
              <a:rPr dirty="0" sz="1100" spc="-10">
                <a:latin typeface="MS Mincho"/>
                <a:cs typeface="MS Mincho"/>
              </a:rPr>
              <a:t>録</a:t>
            </a:r>
            <a:r>
              <a:rPr dirty="0" sz="1100">
                <a:latin typeface="MS Mincho"/>
                <a:cs typeface="MS Mincho"/>
              </a:rPr>
              <a:t>］をクリックすると「感染症検査があり、内視鏡前検査が無い</a:t>
            </a:r>
            <a:r>
              <a:rPr dirty="0" sz="1100" spc="-50">
                <a:latin typeface="MS Mincho"/>
                <a:cs typeface="MS Mincho"/>
              </a:rPr>
              <a:t>場</a:t>
            </a:r>
            <a:r>
              <a:rPr dirty="0" sz="1100">
                <a:latin typeface="MS Mincho"/>
                <a:cs typeface="MS Mincho"/>
              </a:rPr>
              <a:t>合抽</a:t>
            </a:r>
            <a:r>
              <a:rPr dirty="0" sz="1100" spc="-15">
                <a:latin typeface="MS Mincho"/>
                <a:cs typeface="MS Mincho"/>
              </a:rPr>
              <a:t>出</a:t>
            </a:r>
            <a:r>
              <a:rPr dirty="0" sz="1100">
                <a:latin typeface="MS Mincho"/>
                <a:cs typeface="MS Mincho"/>
              </a:rPr>
              <a:t>する」</a:t>
            </a:r>
            <a:r>
              <a:rPr dirty="0" sz="1100" spc="-180">
                <a:latin typeface="MS Mincho"/>
                <a:cs typeface="MS Mincho"/>
              </a:rPr>
              <a:t> </a:t>
            </a:r>
            <a:r>
              <a:rPr dirty="0" sz="1100" spc="-15">
                <a:latin typeface="MS Mincho"/>
                <a:cs typeface="MS Mincho"/>
              </a:rPr>
              <a:t>と</a:t>
            </a:r>
            <a:r>
              <a:rPr dirty="0" sz="1100">
                <a:latin typeface="MS Mincho"/>
                <a:cs typeface="MS Mincho"/>
              </a:rPr>
              <a:t>い</a:t>
            </a:r>
            <a:r>
              <a:rPr dirty="0" sz="1100" spc="-15">
                <a:latin typeface="MS Mincho"/>
                <a:cs typeface="MS Mincho"/>
              </a:rPr>
              <a:t>う</a:t>
            </a:r>
            <a:r>
              <a:rPr dirty="0" sz="1100">
                <a:latin typeface="MS Mincho"/>
                <a:cs typeface="MS Mincho"/>
              </a:rPr>
              <a:t>抽出ル</a:t>
            </a:r>
            <a:r>
              <a:rPr dirty="0" sz="1100" spc="-15">
                <a:latin typeface="MS Mincho"/>
                <a:cs typeface="MS Mincho"/>
              </a:rPr>
              <a:t>ー</a:t>
            </a:r>
            <a:r>
              <a:rPr dirty="0" sz="1100">
                <a:latin typeface="MS Mincho"/>
                <a:cs typeface="MS Mincho"/>
              </a:rPr>
              <a:t>ルが</a:t>
            </a:r>
            <a:r>
              <a:rPr dirty="0" sz="1100" spc="-15">
                <a:latin typeface="MS Mincho"/>
                <a:cs typeface="MS Mincho"/>
              </a:rPr>
              <a:t>登</a:t>
            </a:r>
            <a:r>
              <a:rPr dirty="0" sz="1100">
                <a:latin typeface="MS Mincho"/>
                <a:cs typeface="MS Mincho"/>
              </a:rPr>
              <a:t>録さ</a:t>
            </a:r>
            <a:r>
              <a:rPr dirty="0" sz="1100" spc="-10">
                <a:latin typeface="MS Mincho"/>
                <a:cs typeface="MS Mincho"/>
              </a:rPr>
              <a:t>れ</a:t>
            </a:r>
            <a:r>
              <a:rPr dirty="0" sz="1100" spc="-15">
                <a:latin typeface="MS Mincho"/>
                <a:cs typeface="MS Mincho"/>
              </a:rPr>
              <a:t>、</a:t>
            </a:r>
            <a:r>
              <a:rPr dirty="0" sz="1100">
                <a:latin typeface="MS Mincho"/>
                <a:cs typeface="MS Mincho"/>
              </a:rPr>
              <a:t>［保存</a:t>
            </a:r>
            <a:r>
              <a:rPr dirty="0" sz="1100" spc="-15">
                <a:latin typeface="MS Mincho"/>
                <a:cs typeface="MS Mincho"/>
              </a:rPr>
              <a:t>］</a:t>
            </a:r>
            <a:r>
              <a:rPr dirty="0" sz="1100">
                <a:latin typeface="MS Mincho"/>
                <a:cs typeface="MS Mincho"/>
              </a:rPr>
              <a:t>をク</a:t>
            </a:r>
            <a:r>
              <a:rPr dirty="0" sz="1100" spc="-15">
                <a:latin typeface="MS Mincho"/>
                <a:cs typeface="MS Mincho"/>
              </a:rPr>
              <a:t>リ</a:t>
            </a:r>
            <a:r>
              <a:rPr dirty="0" sz="1100">
                <a:latin typeface="MS Mincho"/>
                <a:cs typeface="MS Mincho"/>
              </a:rPr>
              <a:t>ック</a:t>
            </a:r>
            <a:r>
              <a:rPr dirty="0" sz="1100" spc="-15">
                <a:latin typeface="MS Mincho"/>
                <a:cs typeface="MS Mincho"/>
              </a:rPr>
              <a:t>して</a:t>
            </a:r>
            <a:r>
              <a:rPr dirty="0" sz="1100">
                <a:latin typeface="MS Mincho"/>
                <a:cs typeface="MS Mincho"/>
              </a:rPr>
              <a:t>保存し</a:t>
            </a:r>
            <a:r>
              <a:rPr dirty="0" sz="1100" spc="-15">
                <a:latin typeface="MS Mincho"/>
                <a:cs typeface="MS Mincho"/>
              </a:rPr>
              <a:t>ま</a:t>
            </a:r>
            <a:r>
              <a:rPr dirty="0" sz="1100">
                <a:latin typeface="MS Mincho"/>
                <a:cs typeface="MS Mincho"/>
              </a:rPr>
              <a:t>す</a:t>
            </a:r>
            <a:r>
              <a:rPr dirty="0" sz="1100" spc="-50">
                <a:latin typeface="MS Mincho"/>
                <a:cs typeface="MS Mincho"/>
              </a:rPr>
              <a:t>。</a:t>
            </a:r>
            <a:endParaRPr sz="1100">
              <a:latin typeface="MS Mincho"/>
              <a:cs typeface="MS Mincho"/>
            </a:endParaRPr>
          </a:p>
        </p:txBody>
      </p:sp>
      <p:sp>
        <p:nvSpPr>
          <p:cNvPr id="9" name="object 9" descr=""/>
          <p:cNvSpPr/>
          <p:nvPr/>
        </p:nvSpPr>
        <p:spPr>
          <a:xfrm>
            <a:off x="3563873" y="8529065"/>
            <a:ext cx="424180" cy="262255"/>
          </a:xfrm>
          <a:custGeom>
            <a:avLst/>
            <a:gdLst/>
            <a:ahLst/>
            <a:cxnLst/>
            <a:rect l="l" t="t" r="r" b="b"/>
            <a:pathLst>
              <a:path w="424179" h="262254">
                <a:moveTo>
                  <a:pt x="0" y="43688"/>
                </a:moveTo>
                <a:lnTo>
                  <a:pt x="3432" y="26681"/>
                </a:lnTo>
                <a:lnTo>
                  <a:pt x="12795" y="12795"/>
                </a:lnTo>
                <a:lnTo>
                  <a:pt x="26681" y="3432"/>
                </a:lnTo>
                <a:lnTo>
                  <a:pt x="43687" y="0"/>
                </a:lnTo>
                <a:lnTo>
                  <a:pt x="379984" y="0"/>
                </a:lnTo>
                <a:lnTo>
                  <a:pt x="396990" y="3432"/>
                </a:lnTo>
                <a:lnTo>
                  <a:pt x="410876" y="12795"/>
                </a:lnTo>
                <a:lnTo>
                  <a:pt x="420239" y="26681"/>
                </a:lnTo>
                <a:lnTo>
                  <a:pt x="423672" y="43688"/>
                </a:lnTo>
                <a:lnTo>
                  <a:pt x="423672" y="218440"/>
                </a:lnTo>
                <a:lnTo>
                  <a:pt x="420239" y="235446"/>
                </a:lnTo>
                <a:lnTo>
                  <a:pt x="410876" y="249332"/>
                </a:lnTo>
                <a:lnTo>
                  <a:pt x="396990" y="258695"/>
                </a:lnTo>
                <a:lnTo>
                  <a:pt x="379984" y="262128"/>
                </a:lnTo>
                <a:lnTo>
                  <a:pt x="43687" y="262128"/>
                </a:lnTo>
                <a:lnTo>
                  <a:pt x="26681" y="258695"/>
                </a:lnTo>
                <a:lnTo>
                  <a:pt x="12795" y="249332"/>
                </a:lnTo>
                <a:lnTo>
                  <a:pt x="3432" y="235446"/>
                </a:lnTo>
                <a:lnTo>
                  <a:pt x="0" y="218440"/>
                </a:lnTo>
                <a:lnTo>
                  <a:pt x="0" y="43688"/>
                </a:lnTo>
                <a:close/>
              </a:path>
            </a:pathLst>
          </a:custGeom>
          <a:ln w="19050">
            <a:solidFill>
              <a:srgbClr val="FF0000"/>
            </a:solidFill>
          </a:ln>
        </p:spPr>
        <p:txBody>
          <a:bodyPr wrap="square" lIns="0" tIns="0" rIns="0" bIns="0" rtlCol="0"/>
          <a:lstStyle/>
          <a:p/>
        </p:txBody>
      </p:sp>
      <p:sp>
        <p:nvSpPr>
          <p:cNvPr id="10" name="object 10" descr=""/>
          <p:cNvSpPr txBox="1"/>
          <p:nvPr/>
        </p:nvSpPr>
        <p:spPr>
          <a:xfrm>
            <a:off x="1247952" y="3104743"/>
            <a:ext cx="4328795" cy="655320"/>
          </a:xfrm>
          <a:prstGeom prst="rect">
            <a:avLst/>
          </a:prstGeom>
        </p:spPr>
        <p:txBody>
          <a:bodyPr wrap="square" lIns="0" tIns="55244" rIns="0" bIns="0" rtlCol="0" vert="horz">
            <a:spAutoFit/>
          </a:bodyPr>
          <a:lstStyle/>
          <a:p>
            <a:pPr marL="12700">
              <a:lnSpc>
                <a:spcPct val="100000"/>
              </a:lnSpc>
              <a:spcBef>
                <a:spcPts val="434"/>
              </a:spcBef>
              <a:tabLst>
                <a:tab pos="494030" algn="l"/>
                <a:tab pos="1471295" algn="l"/>
              </a:tabLst>
            </a:pPr>
            <a:r>
              <a:rPr dirty="0" sz="1100" spc="-20">
                <a:latin typeface="Century"/>
                <a:cs typeface="Century"/>
              </a:rPr>
              <a:t>G002</a:t>
            </a:r>
            <a:r>
              <a:rPr dirty="0" sz="1100">
                <a:latin typeface="Century"/>
                <a:cs typeface="Century"/>
              </a:rPr>
              <a:t>	</a:t>
            </a:r>
            <a:r>
              <a:rPr dirty="0" sz="1100">
                <a:latin typeface="MS Mincho"/>
                <a:cs typeface="MS Mincho"/>
              </a:rPr>
              <a:t>検査コメン</a:t>
            </a:r>
            <a:r>
              <a:rPr dirty="0" sz="1100" spc="-50">
                <a:latin typeface="MS Mincho"/>
                <a:cs typeface="MS Mincho"/>
              </a:rPr>
              <a:t>ト</a:t>
            </a:r>
            <a:r>
              <a:rPr dirty="0" sz="1100">
                <a:latin typeface="MS Mincho"/>
                <a:cs typeface="MS Mincho"/>
              </a:rPr>
              <a:t>	に文字列を追加する場合</a:t>
            </a:r>
            <a:r>
              <a:rPr dirty="0" sz="1100" spc="-15">
                <a:latin typeface="MS Mincho"/>
                <a:cs typeface="MS Mincho"/>
              </a:rPr>
              <a:t>に</a:t>
            </a:r>
            <a:r>
              <a:rPr dirty="0" sz="1100">
                <a:latin typeface="MS Mincho"/>
                <a:cs typeface="MS Mincho"/>
              </a:rPr>
              <a:t>は</a:t>
            </a:r>
            <a:r>
              <a:rPr dirty="0" sz="1100" spc="-50">
                <a:latin typeface="MS Mincho"/>
                <a:cs typeface="MS Mincho"/>
              </a:rPr>
              <a:t>、</a:t>
            </a:r>
            <a:endParaRPr sz="1100">
              <a:latin typeface="MS Mincho"/>
              <a:cs typeface="MS Mincho"/>
            </a:endParaRPr>
          </a:p>
          <a:p>
            <a:pPr marL="12700">
              <a:lnSpc>
                <a:spcPct val="100000"/>
              </a:lnSpc>
              <a:spcBef>
                <a:spcPts val="335"/>
              </a:spcBef>
            </a:pPr>
            <a:r>
              <a:rPr dirty="0" sz="1100" spc="-15">
                <a:latin typeface="MS Mincho"/>
                <a:cs typeface="MS Mincho"/>
              </a:rPr>
              <a:t>文字列の欄に「内視鏡前検査」と入力し、</a:t>
            </a:r>
            <a:r>
              <a:rPr dirty="0" sz="1100" spc="-10">
                <a:latin typeface="MS Mincho"/>
                <a:cs typeface="MS Mincho"/>
              </a:rPr>
              <a:t>［</a:t>
            </a:r>
            <a:r>
              <a:rPr dirty="0" sz="1100" spc="-10">
                <a:latin typeface="Century"/>
                <a:cs typeface="Century"/>
              </a:rPr>
              <a:t>↓</a:t>
            </a:r>
            <a:r>
              <a:rPr dirty="0" sz="1100">
                <a:latin typeface="MS Mincho"/>
                <a:cs typeface="MS Mincho"/>
              </a:rPr>
              <a:t>追加］</a:t>
            </a:r>
            <a:r>
              <a:rPr dirty="0" sz="1100" spc="-114">
                <a:latin typeface="MS Mincho"/>
                <a:cs typeface="MS Mincho"/>
              </a:rPr>
              <a:t> をクリックし、</a:t>
            </a:r>
            <a:endParaRPr sz="1100">
              <a:latin typeface="MS Mincho"/>
              <a:cs typeface="MS Mincho"/>
            </a:endParaRPr>
          </a:p>
          <a:p>
            <a:pPr marL="12700">
              <a:lnSpc>
                <a:spcPct val="100000"/>
              </a:lnSpc>
              <a:spcBef>
                <a:spcPts val="325"/>
              </a:spcBef>
            </a:pPr>
            <a:r>
              <a:rPr dirty="0" sz="1100">
                <a:latin typeface="MS Mincho"/>
                <a:cs typeface="MS Mincho"/>
              </a:rPr>
              <a:t>［適用</a:t>
            </a:r>
            <a:r>
              <a:rPr dirty="0" sz="1100" spc="-15">
                <a:latin typeface="MS Mincho"/>
                <a:cs typeface="MS Mincho"/>
              </a:rPr>
              <a:t>］</a:t>
            </a:r>
            <a:r>
              <a:rPr dirty="0" sz="1100" spc="-20">
                <a:latin typeface="MS Mincho"/>
                <a:cs typeface="MS Mincho"/>
              </a:rPr>
              <a:t>をクリックします。</a:t>
            </a:r>
            <a:endParaRPr sz="1100">
              <a:latin typeface="MS Mincho"/>
              <a:cs typeface="MS Mincho"/>
            </a:endParaRPr>
          </a:p>
        </p:txBody>
      </p:sp>
      <p:grpSp>
        <p:nvGrpSpPr>
          <p:cNvPr id="11" name="object 11" descr=""/>
          <p:cNvGrpSpPr/>
          <p:nvPr/>
        </p:nvGrpSpPr>
        <p:grpSpPr>
          <a:xfrm>
            <a:off x="1620011" y="3877055"/>
            <a:ext cx="4320540" cy="1355090"/>
            <a:chOff x="1620011" y="3877055"/>
            <a:chExt cx="4320540" cy="1355090"/>
          </a:xfrm>
        </p:grpSpPr>
        <p:pic>
          <p:nvPicPr>
            <p:cNvPr id="12" name="object 12" descr=""/>
            <p:cNvPicPr/>
            <p:nvPr/>
          </p:nvPicPr>
          <p:blipFill>
            <a:blip r:embed="rId5" cstate="print"/>
            <a:stretch>
              <a:fillRect/>
            </a:stretch>
          </p:blipFill>
          <p:spPr>
            <a:xfrm>
              <a:off x="1620011" y="3877055"/>
              <a:ext cx="4320540" cy="1354836"/>
            </a:xfrm>
            <a:prstGeom prst="rect">
              <a:avLst/>
            </a:prstGeom>
          </p:spPr>
        </p:pic>
        <p:sp>
          <p:nvSpPr>
            <p:cNvPr id="13" name="object 13" descr=""/>
            <p:cNvSpPr/>
            <p:nvPr/>
          </p:nvSpPr>
          <p:spPr>
            <a:xfrm>
              <a:off x="1885949" y="4110989"/>
              <a:ext cx="2182495" cy="228600"/>
            </a:xfrm>
            <a:custGeom>
              <a:avLst/>
              <a:gdLst/>
              <a:ahLst/>
              <a:cxnLst/>
              <a:rect l="l" t="t" r="r" b="b"/>
              <a:pathLst>
                <a:path w="2182495" h="228600">
                  <a:moveTo>
                    <a:pt x="0" y="38100"/>
                  </a:moveTo>
                  <a:lnTo>
                    <a:pt x="2988" y="23252"/>
                  </a:lnTo>
                  <a:lnTo>
                    <a:pt x="11144" y="11144"/>
                  </a:lnTo>
                  <a:lnTo>
                    <a:pt x="23252" y="2988"/>
                  </a:lnTo>
                  <a:lnTo>
                    <a:pt x="38100" y="0"/>
                  </a:lnTo>
                  <a:lnTo>
                    <a:pt x="2144267" y="0"/>
                  </a:lnTo>
                  <a:lnTo>
                    <a:pt x="2159115" y="2988"/>
                  </a:lnTo>
                  <a:lnTo>
                    <a:pt x="2171223" y="11144"/>
                  </a:lnTo>
                  <a:lnTo>
                    <a:pt x="2179379" y="23252"/>
                  </a:lnTo>
                  <a:lnTo>
                    <a:pt x="2182367" y="38100"/>
                  </a:lnTo>
                  <a:lnTo>
                    <a:pt x="2182367" y="190500"/>
                  </a:lnTo>
                  <a:lnTo>
                    <a:pt x="2179379" y="205347"/>
                  </a:lnTo>
                  <a:lnTo>
                    <a:pt x="2171223" y="217455"/>
                  </a:lnTo>
                  <a:lnTo>
                    <a:pt x="2159115" y="225611"/>
                  </a:lnTo>
                  <a:lnTo>
                    <a:pt x="2144267" y="228600"/>
                  </a:lnTo>
                  <a:lnTo>
                    <a:pt x="38100" y="228600"/>
                  </a:lnTo>
                  <a:lnTo>
                    <a:pt x="23252" y="225611"/>
                  </a:lnTo>
                  <a:lnTo>
                    <a:pt x="11144" y="217455"/>
                  </a:lnTo>
                  <a:lnTo>
                    <a:pt x="2988" y="205347"/>
                  </a:lnTo>
                  <a:lnTo>
                    <a:pt x="0" y="190500"/>
                  </a:lnTo>
                  <a:lnTo>
                    <a:pt x="0" y="38100"/>
                  </a:lnTo>
                  <a:close/>
                </a:path>
              </a:pathLst>
            </a:custGeom>
            <a:ln w="19050">
              <a:solidFill>
                <a:srgbClr val="FF0000"/>
              </a:solidFill>
            </a:ln>
          </p:spPr>
          <p:txBody>
            <a:bodyPr wrap="square" lIns="0" tIns="0" rIns="0" bIns="0" rtlCol="0"/>
            <a:lstStyle/>
            <a:p/>
          </p:txBody>
        </p:sp>
        <p:pic>
          <p:nvPicPr>
            <p:cNvPr id="14" name="object 14" descr=""/>
            <p:cNvPicPr/>
            <p:nvPr/>
          </p:nvPicPr>
          <p:blipFill>
            <a:blip r:embed="rId4" cstate="print"/>
            <a:stretch>
              <a:fillRect/>
            </a:stretch>
          </p:blipFill>
          <p:spPr>
            <a:xfrm>
              <a:off x="1671827" y="4283963"/>
              <a:ext cx="68580" cy="876300"/>
            </a:xfrm>
            <a:prstGeom prst="rect">
              <a:avLst/>
            </a:prstGeom>
          </p:spPr>
        </p:pic>
      </p:grpSp>
      <p:sp>
        <p:nvSpPr>
          <p:cNvPr id="15" name="object 15" descr=""/>
          <p:cNvSpPr/>
          <p:nvPr/>
        </p:nvSpPr>
        <p:spPr>
          <a:xfrm>
            <a:off x="2920745" y="7005065"/>
            <a:ext cx="424180" cy="262255"/>
          </a:xfrm>
          <a:custGeom>
            <a:avLst/>
            <a:gdLst/>
            <a:ahLst/>
            <a:cxnLst/>
            <a:rect l="l" t="t" r="r" b="b"/>
            <a:pathLst>
              <a:path w="424179" h="262254">
                <a:moveTo>
                  <a:pt x="0" y="43687"/>
                </a:moveTo>
                <a:lnTo>
                  <a:pt x="3432" y="26681"/>
                </a:lnTo>
                <a:lnTo>
                  <a:pt x="12795" y="12795"/>
                </a:lnTo>
                <a:lnTo>
                  <a:pt x="26681" y="3432"/>
                </a:lnTo>
                <a:lnTo>
                  <a:pt x="43687" y="0"/>
                </a:lnTo>
                <a:lnTo>
                  <a:pt x="379983" y="0"/>
                </a:lnTo>
                <a:lnTo>
                  <a:pt x="396990" y="3432"/>
                </a:lnTo>
                <a:lnTo>
                  <a:pt x="410876" y="12795"/>
                </a:lnTo>
                <a:lnTo>
                  <a:pt x="420239" y="26681"/>
                </a:lnTo>
                <a:lnTo>
                  <a:pt x="423671" y="43687"/>
                </a:lnTo>
                <a:lnTo>
                  <a:pt x="423671" y="218439"/>
                </a:lnTo>
                <a:lnTo>
                  <a:pt x="420239" y="235446"/>
                </a:lnTo>
                <a:lnTo>
                  <a:pt x="410876" y="249332"/>
                </a:lnTo>
                <a:lnTo>
                  <a:pt x="396990" y="258695"/>
                </a:lnTo>
                <a:lnTo>
                  <a:pt x="379983" y="262127"/>
                </a:lnTo>
                <a:lnTo>
                  <a:pt x="43687" y="262127"/>
                </a:lnTo>
                <a:lnTo>
                  <a:pt x="26681" y="258695"/>
                </a:lnTo>
                <a:lnTo>
                  <a:pt x="12795" y="249332"/>
                </a:lnTo>
                <a:lnTo>
                  <a:pt x="3432" y="235446"/>
                </a:lnTo>
                <a:lnTo>
                  <a:pt x="0" y="218439"/>
                </a:lnTo>
                <a:lnTo>
                  <a:pt x="0" y="43687"/>
                </a:lnTo>
                <a:close/>
              </a:path>
            </a:pathLst>
          </a:custGeom>
          <a:ln w="19050">
            <a:solidFill>
              <a:srgbClr val="FF0000"/>
            </a:solidFill>
          </a:ln>
        </p:spPr>
        <p:txBody>
          <a:bodyPr wrap="square" lIns="0" tIns="0" rIns="0" bIns="0" rtlCol="0"/>
          <a:lstStyle/>
          <a:p/>
        </p:txBody>
      </p:sp>
      <p:pic>
        <p:nvPicPr>
          <p:cNvPr id="16" name="object 16" descr=""/>
          <p:cNvPicPr/>
          <p:nvPr/>
        </p:nvPicPr>
        <p:blipFill>
          <a:blip r:embed="rId6" cstate="print"/>
          <a:stretch>
            <a:fillRect/>
          </a:stretch>
        </p:blipFill>
        <p:spPr>
          <a:xfrm>
            <a:off x="1624583" y="6227063"/>
            <a:ext cx="4303776" cy="454151"/>
          </a:xfrm>
          <a:prstGeom prst="rect">
            <a:avLst/>
          </a:prstGeom>
        </p:spPr>
      </p:pic>
      <p:pic>
        <p:nvPicPr>
          <p:cNvPr id="17" name="object 17" descr=""/>
          <p:cNvPicPr/>
          <p:nvPr/>
        </p:nvPicPr>
        <p:blipFill>
          <a:blip r:embed="rId4" cstate="print"/>
          <a:stretch>
            <a:fillRect/>
          </a:stretch>
        </p:blipFill>
        <p:spPr>
          <a:xfrm>
            <a:off x="1671827" y="8526779"/>
            <a:ext cx="68580" cy="876299"/>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44</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16963" y="6126479"/>
            <a:ext cx="4319016" cy="3253740"/>
          </a:xfrm>
          <a:prstGeom prst="rect">
            <a:avLst/>
          </a:prstGeom>
        </p:spPr>
      </p:pic>
      <p:grpSp>
        <p:nvGrpSpPr>
          <p:cNvPr id="3" name="object 3" descr=""/>
          <p:cNvGrpSpPr/>
          <p:nvPr/>
        </p:nvGrpSpPr>
        <p:grpSpPr>
          <a:xfrm>
            <a:off x="1620011" y="1866899"/>
            <a:ext cx="4320540" cy="3253740"/>
            <a:chOff x="1620011" y="1866899"/>
            <a:chExt cx="4320540" cy="3253740"/>
          </a:xfrm>
        </p:grpSpPr>
        <p:pic>
          <p:nvPicPr>
            <p:cNvPr id="4" name="object 4" descr=""/>
            <p:cNvPicPr/>
            <p:nvPr/>
          </p:nvPicPr>
          <p:blipFill>
            <a:blip r:embed="rId3" cstate="print"/>
            <a:stretch>
              <a:fillRect/>
            </a:stretch>
          </p:blipFill>
          <p:spPr>
            <a:xfrm>
              <a:off x="1620011" y="1866899"/>
              <a:ext cx="4320540" cy="3253740"/>
            </a:xfrm>
            <a:prstGeom prst="rect">
              <a:avLst/>
            </a:prstGeom>
          </p:spPr>
        </p:pic>
        <p:sp>
          <p:nvSpPr>
            <p:cNvPr id="5" name="object 5" descr=""/>
            <p:cNvSpPr/>
            <p:nvPr/>
          </p:nvSpPr>
          <p:spPr>
            <a:xfrm>
              <a:off x="2730245" y="2830829"/>
              <a:ext cx="820419" cy="960119"/>
            </a:xfrm>
            <a:custGeom>
              <a:avLst/>
              <a:gdLst/>
              <a:ahLst/>
              <a:cxnLst/>
              <a:rect l="l" t="t" r="r" b="b"/>
              <a:pathLst>
                <a:path w="820420" h="960120">
                  <a:moveTo>
                    <a:pt x="74676" y="43687"/>
                  </a:moveTo>
                  <a:lnTo>
                    <a:pt x="78108" y="26681"/>
                  </a:lnTo>
                  <a:lnTo>
                    <a:pt x="87471" y="12795"/>
                  </a:lnTo>
                  <a:lnTo>
                    <a:pt x="101357" y="3432"/>
                  </a:lnTo>
                  <a:lnTo>
                    <a:pt x="118364" y="0"/>
                  </a:lnTo>
                  <a:lnTo>
                    <a:pt x="776224" y="0"/>
                  </a:lnTo>
                  <a:lnTo>
                    <a:pt x="793230" y="3432"/>
                  </a:lnTo>
                  <a:lnTo>
                    <a:pt x="807116" y="12795"/>
                  </a:lnTo>
                  <a:lnTo>
                    <a:pt x="816479" y="26681"/>
                  </a:lnTo>
                  <a:lnTo>
                    <a:pt x="819912" y="43687"/>
                  </a:lnTo>
                  <a:lnTo>
                    <a:pt x="819912" y="218439"/>
                  </a:lnTo>
                  <a:lnTo>
                    <a:pt x="816479" y="235446"/>
                  </a:lnTo>
                  <a:lnTo>
                    <a:pt x="807116" y="249332"/>
                  </a:lnTo>
                  <a:lnTo>
                    <a:pt x="793230" y="258695"/>
                  </a:lnTo>
                  <a:lnTo>
                    <a:pt x="776224" y="262127"/>
                  </a:lnTo>
                  <a:lnTo>
                    <a:pt x="118364" y="262127"/>
                  </a:lnTo>
                  <a:lnTo>
                    <a:pt x="101357" y="258695"/>
                  </a:lnTo>
                  <a:lnTo>
                    <a:pt x="87471" y="249332"/>
                  </a:lnTo>
                  <a:lnTo>
                    <a:pt x="78108" y="235446"/>
                  </a:lnTo>
                  <a:lnTo>
                    <a:pt x="74676" y="218439"/>
                  </a:lnTo>
                  <a:lnTo>
                    <a:pt x="74676" y="43687"/>
                  </a:lnTo>
                  <a:close/>
                </a:path>
                <a:path w="820420" h="960120">
                  <a:moveTo>
                    <a:pt x="0" y="715009"/>
                  </a:moveTo>
                  <a:lnTo>
                    <a:pt x="3855" y="695938"/>
                  </a:lnTo>
                  <a:lnTo>
                    <a:pt x="14366" y="680354"/>
                  </a:lnTo>
                  <a:lnTo>
                    <a:pt x="29950" y="669843"/>
                  </a:lnTo>
                  <a:lnTo>
                    <a:pt x="49022" y="665987"/>
                  </a:lnTo>
                  <a:lnTo>
                    <a:pt x="616966" y="665987"/>
                  </a:lnTo>
                  <a:lnTo>
                    <a:pt x="636037" y="669843"/>
                  </a:lnTo>
                  <a:lnTo>
                    <a:pt x="651621" y="680354"/>
                  </a:lnTo>
                  <a:lnTo>
                    <a:pt x="662132" y="695938"/>
                  </a:lnTo>
                  <a:lnTo>
                    <a:pt x="665988" y="715009"/>
                  </a:lnTo>
                  <a:lnTo>
                    <a:pt x="665988" y="911098"/>
                  </a:lnTo>
                  <a:lnTo>
                    <a:pt x="662132" y="930169"/>
                  </a:lnTo>
                  <a:lnTo>
                    <a:pt x="651621" y="945753"/>
                  </a:lnTo>
                  <a:lnTo>
                    <a:pt x="636037" y="956264"/>
                  </a:lnTo>
                  <a:lnTo>
                    <a:pt x="616966" y="960120"/>
                  </a:lnTo>
                  <a:lnTo>
                    <a:pt x="49022" y="960120"/>
                  </a:lnTo>
                  <a:lnTo>
                    <a:pt x="29950" y="956264"/>
                  </a:lnTo>
                  <a:lnTo>
                    <a:pt x="14366" y="945753"/>
                  </a:lnTo>
                  <a:lnTo>
                    <a:pt x="3855" y="930169"/>
                  </a:lnTo>
                  <a:lnTo>
                    <a:pt x="0" y="911098"/>
                  </a:lnTo>
                  <a:lnTo>
                    <a:pt x="0" y="715009"/>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6107" y="1872995"/>
              <a:ext cx="4303776" cy="454151"/>
            </a:xfrm>
            <a:prstGeom prst="rect">
              <a:avLst/>
            </a:prstGeom>
          </p:spPr>
        </p:pic>
        <p:pic>
          <p:nvPicPr>
            <p:cNvPr id="7" name="object 7" descr=""/>
            <p:cNvPicPr/>
            <p:nvPr/>
          </p:nvPicPr>
          <p:blipFill>
            <a:blip r:embed="rId5" cstate="print"/>
            <a:stretch>
              <a:fillRect/>
            </a:stretch>
          </p:blipFill>
          <p:spPr>
            <a:xfrm>
              <a:off x="1671827" y="4178807"/>
              <a:ext cx="68580" cy="876300"/>
            </a:xfrm>
            <a:prstGeom prst="rect">
              <a:avLst/>
            </a:prstGeom>
          </p:spPr>
        </p:pic>
      </p:grpSp>
      <p:sp>
        <p:nvSpPr>
          <p:cNvPr id="8" name="object 8" descr=""/>
          <p:cNvSpPr txBox="1"/>
          <p:nvPr/>
        </p:nvSpPr>
        <p:spPr>
          <a:xfrm>
            <a:off x="1158951" y="1087983"/>
            <a:ext cx="5194935" cy="65532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テンプレートから新規ルールを作成する方法を説明します。</a:t>
            </a:r>
            <a:endParaRPr sz="1100">
              <a:latin typeface="MS Mincho"/>
              <a:cs typeface="MS Mincho"/>
            </a:endParaRPr>
          </a:p>
          <a:p>
            <a:pPr marL="12700" marR="5080">
              <a:lnSpc>
                <a:spcPct val="124500"/>
              </a:lnSpc>
              <a:spcBef>
                <a:spcPts val="10"/>
              </a:spcBef>
            </a:pPr>
            <a:r>
              <a:rPr dirty="0" sz="1100" spc="-15">
                <a:latin typeface="MS Mincho"/>
                <a:cs typeface="MS Mincho"/>
              </a:rPr>
              <a:t>「テンプレート／複数条件」に切り替えて、［テンプレート選択</a:t>
            </a:r>
            <a:r>
              <a:rPr dirty="0" sz="1100">
                <a:latin typeface="MS Mincho"/>
                <a:cs typeface="MS Mincho"/>
              </a:rPr>
              <a:t>］</a:t>
            </a:r>
            <a:r>
              <a:rPr dirty="0" sz="1100" spc="-20">
                <a:latin typeface="MS Mincho"/>
                <a:cs typeface="MS Mincho"/>
              </a:rPr>
              <a:t>をクリックしま</a:t>
            </a:r>
            <a:r>
              <a:rPr dirty="0" sz="1100" spc="-25">
                <a:latin typeface="MS Mincho"/>
                <a:cs typeface="MS Mincho"/>
              </a:rPr>
              <a:t>す。</a:t>
            </a:r>
            <a:endParaRPr sz="1100">
              <a:latin typeface="MS Mincho"/>
              <a:cs typeface="MS Mincho"/>
            </a:endParaRPr>
          </a:p>
        </p:txBody>
      </p:sp>
      <p:sp>
        <p:nvSpPr>
          <p:cNvPr id="9" name="object 9" descr=""/>
          <p:cNvSpPr txBox="1"/>
          <p:nvPr/>
        </p:nvSpPr>
        <p:spPr>
          <a:xfrm>
            <a:off x="1158951" y="5435955"/>
            <a:ext cx="5226050" cy="447040"/>
          </a:xfrm>
          <a:prstGeom prst="rect">
            <a:avLst/>
          </a:prstGeom>
        </p:spPr>
        <p:txBody>
          <a:bodyPr wrap="square" lIns="0" tIns="12700" rIns="0" bIns="0" rtlCol="0" vert="horz">
            <a:spAutoFit/>
          </a:bodyPr>
          <a:lstStyle/>
          <a:p>
            <a:pPr marL="12700" marR="5080">
              <a:lnSpc>
                <a:spcPct val="125600"/>
              </a:lnSpc>
              <a:spcBef>
                <a:spcPts val="100"/>
              </a:spcBef>
            </a:pPr>
            <a:r>
              <a:rPr dirty="0" sz="1100" spc="-15">
                <a:latin typeface="MS Mincho"/>
                <a:cs typeface="MS Mincho"/>
              </a:rPr>
              <a:t>テンプレートリストの中から選択し、ダブルクリックします。「</a:t>
            </a:r>
            <a:r>
              <a:rPr dirty="0" sz="1100" spc="-10">
                <a:latin typeface="Century"/>
                <a:cs typeface="Century"/>
              </a:rPr>
              <a:t>ID</a:t>
            </a:r>
            <a:r>
              <a:rPr dirty="0" sz="1100" spc="-20">
                <a:latin typeface="MS Mincho"/>
                <a:cs typeface="MS Mincho"/>
              </a:rPr>
              <a:t>」「略称」「名</a:t>
            </a:r>
            <a:r>
              <a:rPr dirty="0" sz="1100" spc="-15">
                <a:latin typeface="MS Mincho"/>
                <a:cs typeface="MS Mincho"/>
              </a:rPr>
              <a:t>称」に内容が転写され、確認したら</a:t>
            </a:r>
            <a:r>
              <a:rPr dirty="0" sz="1100">
                <a:latin typeface="MS Mincho"/>
                <a:cs typeface="MS Mincho"/>
              </a:rPr>
              <a:t>［</a:t>
            </a:r>
            <a:r>
              <a:rPr dirty="0" sz="1100" spc="-15">
                <a:latin typeface="MS Mincho"/>
                <a:cs typeface="MS Mincho"/>
              </a:rPr>
              <a:t>設定登録］をクリックします。</a:t>
            </a:r>
            <a:endParaRPr sz="1100">
              <a:latin typeface="MS Mincho"/>
              <a:cs typeface="MS Mincho"/>
            </a:endParaRPr>
          </a:p>
        </p:txBody>
      </p:sp>
      <p:sp>
        <p:nvSpPr>
          <p:cNvPr id="10" name="object 10" descr=""/>
          <p:cNvSpPr/>
          <p:nvPr/>
        </p:nvSpPr>
        <p:spPr>
          <a:xfrm>
            <a:off x="3691890" y="7530845"/>
            <a:ext cx="638810" cy="269875"/>
          </a:xfrm>
          <a:custGeom>
            <a:avLst/>
            <a:gdLst/>
            <a:ahLst/>
            <a:cxnLst/>
            <a:rect l="l" t="t" r="r" b="b"/>
            <a:pathLst>
              <a:path w="638810" h="269875">
                <a:moveTo>
                  <a:pt x="0" y="44958"/>
                </a:moveTo>
                <a:lnTo>
                  <a:pt x="3524" y="27432"/>
                </a:lnTo>
                <a:lnTo>
                  <a:pt x="13144" y="13144"/>
                </a:lnTo>
                <a:lnTo>
                  <a:pt x="27431" y="3524"/>
                </a:lnTo>
                <a:lnTo>
                  <a:pt x="44958" y="0"/>
                </a:lnTo>
                <a:lnTo>
                  <a:pt x="593598" y="0"/>
                </a:lnTo>
                <a:lnTo>
                  <a:pt x="611124" y="3524"/>
                </a:lnTo>
                <a:lnTo>
                  <a:pt x="625411" y="13144"/>
                </a:lnTo>
                <a:lnTo>
                  <a:pt x="635031" y="27432"/>
                </a:lnTo>
                <a:lnTo>
                  <a:pt x="638556" y="44958"/>
                </a:lnTo>
                <a:lnTo>
                  <a:pt x="638556" y="224790"/>
                </a:lnTo>
                <a:lnTo>
                  <a:pt x="635031" y="242316"/>
                </a:lnTo>
                <a:lnTo>
                  <a:pt x="625411" y="256603"/>
                </a:lnTo>
                <a:lnTo>
                  <a:pt x="611124" y="266223"/>
                </a:lnTo>
                <a:lnTo>
                  <a:pt x="593598" y="269748"/>
                </a:lnTo>
                <a:lnTo>
                  <a:pt x="44958" y="269748"/>
                </a:lnTo>
                <a:lnTo>
                  <a:pt x="27432" y="266223"/>
                </a:lnTo>
                <a:lnTo>
                  <a:pt x="13144" y="256603"/>
                </a:lnTo>
                <a:lnTo>
                  <a:pt x="3524" y="242316"/>
                </a:lnTo>
                <a:lnTo>
                  <a:pt x="0" y="224790"/>
                </a:lnTo>
                <a:lnTo>
                  <a:pt x="0" y="44958"/>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30679" y="6146291"/>
            <a:ext cx="4303776" cy="454151"/>
          </a:xfrm>
          <a:prstGeom prst="rect">
            <a:avLst/>
          </a:prstGeom>
        </p:spPr>
      </p:pic>
      <p:pic>
        <p:nvPicPr>
          <p:cNvPr id="12" name="object 12" descr=""/>
          <p:cNvPicPr/>
          <p:nvPr/>
        </p:nvPicPr>
        <p:blipFill>
          <a:blip r:embed="rId5" cstate="print"/>
          <a:stretch>
            <a:fillRect/>
          </a:stretch>
        </p:blipFill>
        <p:spPr>
          <a:xfrm>
            <a:off x="1667255" y="8436864"/>
            <a:ext cx="68580" cy="876300"/>
          </a:xfrm>
          <a:prstGeom prst="rect">
            <a:avLst/>
          </a:prstGeom>
        </p:spPr>
      </p:pic>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45</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374891"/>
            <a:ext cx="4320540" cy="3253740"/>
          </a:xfrm>
          <a:prstGeom prst="rect">
            <a:avLst/>
          </a:prstGeom>
        </p:spPr>
      </p:pic>
      <p:grpSp>
        <p:nvGrpSpPr>
          <p:cNvPr id="3" name="object 3" descr=""/>
          <p:cNvGrpSpPr/>
          <p:nvPr/>
        </p:nvGrpSpPr>
        <p:grpSpPr>
          <a:xfrm>
            <a:off x="1620011" y="2090927"/>
            <a:ext cx="4320540" cy="3255645"/>
            <a:chOff x="1620011" y="2090927"/>
            <a:chExt cx="4320540" cy="3255645"/>
          </a:xfrm>
        </p:grpSpPr>
        <p:pic>
          <p:nvPicPr>
            <p:cNvPr id="4" name="object 4" descr=""/>
            <p:cNvPicPr/>
            <p:nvPr/>
          </p:nvPicPr>
          <p:blipFill>
            <a:blip r:embed="rId3" cstate="print"/>
            <a:stretch>
              <a:fillRect/>
            </a:stretch>
          </p:blipFill>
          <p:spPr>
            <a:xfrm>
              <a:off x="1620011" y="2090927"/>
              <a:ext cx="4320540" cy="3255264"/>
            </a:xfrm>
            <a:prstGeom prst="rect">
              <a:avLst/>
            </a:prstGeom>
          </p:spPr>
        </p:pic>
        <p:sp>
          <p:nvSpPr>
            <p:cNvPr id="5" name="object 5" descr=""/>
            <p:cNvSpPr/>
            <p:nvPr/>
          </p:nvSpPr>
          <p:spPr>
            <a:xfrm>
              <a:off x="2111501" y="2830829"/>
              <a:ext cx="2421890" cy="1617345"/>
            </a:xfrm>
            <a:custGeom>
              <a:avLst/>
              <a:gdLst/>
              <a:ahLst/>
              <a:cxnLst/>
              <a:rect l="l" t="t" r="r" b="b"/>
              <a:pathLst>
                <a:path w="2421890" h="1617345">
                  <a:moveTo>
                    <a:pt x="1984248" y="39370"/>
                  </a:moveTo>
                  <a:lnTo>
                    <a:pt x="1987345" y="24056"/>
                  </a:lnTo>
                  <a:lnTo>
                    <a:pt x="1995789" y="11541"/>
                  </a:lnTo>
                  <a:lnTo>
                    <a:pt x="2008304" y="3097"/>
                  </a:lnTo>
                  <a:lnTo>
                    <a:pt x="2023618" y="0"/>
                  </a:lnTo>
                  <a:lnTo>
                    <a:pt x="2382266" y="0"/>
                  </a:lnTo>
                  <a:lnTo>
                    <a:pt x="2397579" y="3097"/>
                  </a:lnTo>
                  <a:lnTo>
                    <a:pt x="2410094" y="11541"/>
                  </a:lnTo>
                  <a:lnTo>
                    <a:pt x="2418538" y="24056"/>
                  </a:lnTo>
                  <a:lnTo>
                    <a:pt x="2421636" y="39370"/>
                  </a:lnTo>
                  <a:lnTo>
                    <a:pt x="2421636" y="196850"/>
                  </a:lnTo>
                  <a:lnTo>
                    <a:pt x="2418538" y="212163"/>
                  </a:lnTo>
                  <a:lnTo>
                    <a:pt x="2410094" y="224678"/>
                  </a:lnTo>
                  <a:lnTo>
                    <a:pt x="2397579" y="233122"/>
                  </a:lnTo>
                  <a:lnTo>
                    <a:pt x="2382266" y="236220"/>
                  </a:lnTo>
                  <a:lnTo>
                    <a:pt x="2023618" y="236220"/>
                  </a:lnTo>
                  <a:lnTo>
                    <a:pt x="2008304" y="233122"/>
                  </a:lnTo>
                  <a:lnTo>
                    <a:pt x="1995789" y="224678"/>
                  </a:lnTo>
                  <a:lnTo>
                    <a:pt x="1987345" y="212163"/>
                  </a:lnTo>
                  <a:lnTo>
                    <a:pt x="1984248" y="196850"/>
                  </a:lnTo>
                  <a:lnTo>
                    <a:pt x="1984248" y="39370"/>
                  </a:lnTo>
                  <a:close/>
                </a:path>
                <a:path w="2421890" h="1617345">
                  <a:moveTo>
                    <a:pt x="0" y="1360424"/>
                  </a:moveTo>
                  <a:lnTo>
                    <a:pt x="4034" y="1340459"/>
                  </a:lnTo>
                  <a:lnTo>
                    <a:pt x="15033" y="1324149"/>
                  </a:lnTo>
                  <a:lnTo>
                    <a:pt x="31343" y="1313150"/>
                  </a:lnTo>
                  <a:lnTo>
                    <a:pt x="51308" y="1309115"/>
                  </a:lnTo>
                  <a:lnTo>
                    <a:pt x="1783588" y="1309115"/>
                  </a:lnTo>
                  <a:lnTo>
                    <a:pt x="1803552" y="1313150"/>
                  </a:lnTo>
                  <a:lnTo>
                    <a:pt x="1819862" y="1324149"/>
                  </a:lnTo>
                  <a:lnTo>
                    <a:pt x="1830861" y="1340459"/>
                  </a:lnTo>
                  <a:lnTo>
                    <a:pt x="1834896" y="1360424"/>
                  </a:lnTo>
                  <a:lnTo>
                    <a:pt x="1834896" y="1565655"/>
                  </a:lnTo>
                  <a:lnTo>
                    <a:pt x="1830861" y="1585620"/>
                  </a:lnTo>
                  <a:lnTo>
                    <a:pt x="1819862" y="1601930"/>
                  </a:lnTo>
                  <a:lnTo>
                    <a:pt x="1803552" y="1612929"/>
                  </a:lnTo>
                  <a:lnTo>
                    <a:pt x="1783588" y="1616964"/>
                  </a:lnTo>
                  <a:lnTo>
                    <a:pt x="51308" y="1616964"/>
                  </a:lnTo>
                  <a:lnTo>
                    <a:pt x="31343" y="1612929"/>
                  </a:lnTo>
                  <a:lnTo>
                    <a:pt x="15033" y="1601930"/>
                  </a:lnTo>
                  <a:lnTo>
                    <a:pt x="4034" y="1585620"/>
                  </a:lnTo>
                  <a:lnTo>
                    <a:pt x="0" y="1565655"/>
                  </a:lnTo>
                  <a:lnTo>
                    <a:pt x="0" y="1360424"/>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6107" y="2097023"/>
              <a:ext cx="4303776" cy="455675"/>
            </a:xfrm>
            <a:prstGeom prst="rect">
              <a:avLst/>
            </a:prstGeom>
          </p:spPr>
        </p:pic>
        <p:pic>
          <p:nvPicPr>
            <p:cNvPr id="7" name="object 7" descr=""/>
            <p:cNvPicPr/>
            <p:nvPr/>
          </p:nvPicPr>
          <p:blipFill>
            <a:blip r:embed="rId5" cstate="print"/>
            <a:stretch>
              <a:fillRect/>
            </a:stretch>
          </p:blipFill>
          <p:spPr>
            <a:xfrm>
              <a:off x="1674875" y="4405883"/>
              <a:ext cx="68580" cy="876300"/>
            </a:xfrm>
            <a:prstGeom prst="rect">
              <a:avLst/>
            </a:prstGeom>
          </p:spPr>
        </p:pic>
      </p:grpSp>
      <p:sp>
        <p:nvSpPr>
          <p:cNvPr id="8" name="object 8" descr=""/>
          <p:cNvSpPr txBox="1"/>
          <p:nvPr/>
        </p:nvSpPr>
        <p:spPr>
          <a:xfrm>
            <a:off x="1158951" y="1087983"/>
            <a:ext cx="5243195" cy="865505"/>
          </a:xfrm>
          <a:prstGeom prst="rect">
            <a:avLst/>
          </a:prstGeom>
        </p:spPr>
        <p:txBody>
          <a:bodyPr wrap="square" lIns="0" tIns="13335" rIns="0" bIns="0" rtlCol="0" vert="horz">
            <a:spAutoFit/>
          </a:bodyPr>
          <a:lstStyle/>
          <a:p>
            <a:pPr algn="just" marL="12700" marR="5080">
              <a:lnSpc>
                <a:spcPct val="125000"/>
              </a:lnSpc>
              <a:spcBef>
                <a:spcPts val="105"/>
              </a:spcBef>
            </a:pPr>
            <a:r>
              <a:rPr dirty="0" sz="1100">
                <a:latin typeface="MS Mincho"/>
                <a:cs typeface="MS Mincho"/>
              </a:rPr>
              <a:t>複数条件の設定です。複数条件の</a:t>
            </a:r>
            <a:r>
              <a:rPr dirty="0" sz="1100">
                <a:latin typeface="Century"/>
                <a:cs typeface="Century"/>
              </a:rPr>
              <a:t>G001</a:t>
            </a:r>
            <a:r>
              <a:rPr dirty="0" sz="1100">
                <a:latin typeface="MS Mincho"/>
                <a:cs typeface="MS Mincho"/>
              </a:rPr>
              <a:t>に名称を入力し、有無を設定し、［適用</a:t>
            </a:r>
            <a:r>
              <a:rPr dirty="0" sz="1100" spc="-50">
                <a:latin typeface="MS Mincho"/>
                <a:cs typeface="MS Mincho"/>
              </a:rPr>
              <a:t>］</a:t>
            </a:r>
            <a:r>
              <a:rPr dirty="0" sz="1100" spc="-15">
                <a:latin typeface="MS Mincho"/>
                <a:cs typeface="MS Mincho"/>
              </a:rPr>
              <a:t>をクリックします。</a:t>
            </a:r>
            <a:r>
              <a:rPr dirty="0" sz="1100" spc="-10">
                <a:latin typeface="Century"/>
                <a:cs typeface="Century"/>
              </a:rPr>
              <a:t>G002</a:t>
            </a:r>
            <a:r>
              <a:rPr dirty="0" sz="1100" spc="-15">
                <a:latin typeface="MS Mincho"/>
                <a:cs typeface="MS Mincho"/>
              </a:rPr>
              <a:t>も同様に処理します。右側の</a:t>
            </a:r>
            <a:r>
              <a:rPr dirty="0" sz="1100" spc="-10">
                <a:latin typeface="Century"/>
                <a:cs typeface="Century"/>
              </a:rPr>
              <a:t>G001</a:t>
            </a:r>
            <a:r>
              <a:rPr dirty="0" sz="1100" spc="-15">
                <a:latin typeface="MS Mincho"/>
                <a:cs typeface="MS Mincho"/>
              </a:rPr>
              <a:t>、</a:t>
            </a:r>
            <a:r>
              <a:rPr dirty="0" sz="1100" spc="-10">
                <a:latin typeface="Century"/>
                <a:cs typeface="Century"/>
              </a:rPr>
              <a:t>G002</a:t>
            </a:r>
            <a:r>
              <a:rPr dirty="0" sz="1100" spc="-20">
                <a:latin typeface="MS Mincho"/>
                <a:cs typeface="MS Mincho"/>
              </a:rPr>
              <a:t>の名称が入りました。</a:t>
            </a:r>
            <a:endParaRPr sz="1100">
              <a:latin typeface="MS Mincho"/>
              <a:cs typeface="MS Mincho"/>
            </a:endParaRPr>
          </a:p>
          <a:p>
            <a:pPr marL="12700">
              <a:lnSpc>
                <a:spcPct val="100000"/>
              </a:lnSpc>
              <a:spcBef>
                <a:spcPts val="335"/>
              </a:spcBef>
            </a:pPr>
            <a:r>
              <a:rPr dirty="0" sz="1100">
                <a:latin typeface="MS Mincho"/>
                <a:cs typeface="MS Mincho"/>
              </a:rPr>
              <a:t>［</a:t>
            </a:r>
            <a:r>
              <a:rPr dirty="0" sz="1100" spc="-5">
                <a:latin typeface="MS Mincho"/>
                <a:cs typeface="MS Mincho"/>
              </a:rPr>
              <a:t>項目追加</a:t>
            </a:r>
            <a:r>
              <a:rPr dirty="0" sz="1100">
                <a:latin typeface="MS Mincho"/>
                <a:cs typeface="MS Mincho"/>
              </a:rPr>
              <a:t>］</a:t>
            </a:r>
            <a:r>
              <a:rPr dirty="0" sz="1100" spc="-20">
                <a:latin typeface="MS Mincho"/>
                <a:cs typeface="MS Mincho"/>
              </a:rPr>
              <a:t>をクリックして項目を追加します。</a:t>
            </a:r>
            <a:endParaRPr sz="1100">
              <a:latin typeface="MS Mincho"/>
              <a:cs typeface="MS Mincho"/>
            </a:endParaRPr>
          </a:p>
        </p:txBody>
      </p:sp>
      <p:sp>
        <p:nvSpPr>
          <p:cNvPr id="9" name="object 9" descr=""/>
          <p:cNvSpPr txBox="1"/>
          <p:nvPr/>
        </p:nvSpPr>
        <p:spPr>
          <a:xfrm>
            <a:off x="1153464" y="5604484"/>
            <a:ext cx="519493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項目が追加され、「「終夜睡眠ポリグラフィー」があり、「脳波判断料」が無い場</a:t>
            </a:r>
            <a:r>
              <a:rPr dirty="0" sz="1100" spc="-15">
                <a:latin typeface="MS Mincho"/>
                <a:cs typeface="MS Mincho"/>
              </a:rPr>
              <a:t>合抽出する」というルールが作成されました。［</a:t>
            </a:r>
            <a:r>
              <a:rPr dirty="0" sz="1100">
                <a:latin typeface="MS Mincho"/>
                <a:cs typeface="MS Mincho"/>
              </a:rPr>
              <a:t>保存］</a:t>
            </a:r>
            <a:r>
              <a:rPr dirty="0" sz="1100" spc="-20">
                <a:latin typeface="MS Mincho"/>
                <a:cs typeface="MS Mincho"/>
              </a:rPr>
              <a:t>をクリックして画面を閉じます。</a:t>
            </a:r>
            <a:endParaRPr sz="1100">
              <a:latin typeface="MS Mincho"/>
              <a:cs typeface="MS Mincho"/>
            </a:endParaRPr>
          </a:p>
        </p:txBody>
      </p:sp>
      <p:sp>
        <p:nvSpPr>
          <p:cNvPr id="10" name="object 10" descr=""/>
          <p:cNvSpPr/>
          <p:nvPr/>
        </p:nvSpPr>
        <p:spPr>
          <a:xfrm>
            <a:off x="2897885" y="7140702"/>
            <a:ext cx="411480" cy="256540"/>
          </a:xfrm>
          <a:custGeom>
            <a:avLst/>
            <a:gdLst/>
            <a:ahLst/>
            <a:cxnLst/>
            <a:rect l="l" t="t" r="r" b="b"/>
            <a:pathLst>
              <a:path w="411479" h="256540">
                <a:moveTo>
                  <a:pt x="0" y="42672"/>
                </a:moveTo>
                <a:lnTo>
                  <a:pt x="3345" y="26038"/>
                </a:lnTo>
                <a:lnTo>
                  <a:pt x="12477" y="12477"/>
                </a:lnTo>
                <a:lnTo>
                  <a:pt x="26038" y="3345"/>
                </a:lnTo>
                <a:lnTo>
                  <a:pt x="42671" y="0"/>
                </a:lnTo>
                <a:lnTo>
                  <a:pt x="368808" y="0"/>
                </a:lnTo>
                <a:lnTo>
                  <a:pt x="385441" y="3345"/>
                </a:lnTo>
                <a:lnTo>
                  <a:pt x="399002" y="12477"/>
                </a:lnTo>
                <a:lnTo>
                  <a:pt x="408134" y="26038"/>
                </a:lnTo>
                <a:lnTo>
                  <a:pt x="411479" y="42672"/>
                </a:lnTo>
                <a:lnTo>
                  <a:pt x="411479" y="213360"/>
                </a:lnTo>
                <a:lnTo>
                  <a:pt x="408134" y="229993"/>
                </a:lnTo>
                <a:lnTo>
                  <a:pt x="399002" y="243554"/>
                </a:lnTo>
                <a:lnTo>
                  <a:pt x="385441" y="252686"/>
                </a:lnTo>
                <a:lnTo>
                  <a:pt x="368808" y="256032"/>
                </a:lnTo>
                <a:lnTo>
                  <a:pt x="42671" y="256032"/>
                </a:lnTo>
                <a:lnTo>
                  <a:pt x="26038" y="252686"/>
                </a:lnTo>
                <a:lnTo>
                  <a:pt x="12477" y="243554"/>
                </a:lnTo>
                <a:lnTo>
                  <a:pt x="3345" y="229993"/>
                </a:lnTo>
                <a:lnTo>
                  <a:pt x="0" y="213360"/>
                </a:lnTo>
                <a:lnTo>
                  <a:pt x="0" y="42672"/>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4" cstate="print"/>
          <a:stretch>
            <a:fillRect/>
          </a:stretch>
        </p:blipFill>
        <p:spPr>
          <a:xfrm>
            <a:off x="1630679" y="6384035"/>
            <a:ext cx="4303776" cy="454151"/>
          </a:xfrm>
          <a:prstGeom prst="rect">
            <a:avLst/>
          </a:prstGeom>
        </p:spPr>
      </p:pic>
      <p:pic>
        <p:nvPicPr>
          <p:cNvPr id="12" name="object 12" descr=""/>
          <p:cNvPicPr/>
          <p:nvPr/>
        </p:nvPicPr>
        <p:blipFill>
          <a:blip r:embed="rId5" cstate="print"/>
          <a:stretch>
            <a:fillRect/>
          </a:stretch>
        </p:blipFill>
        <p:spPr>
          <a:xfrm>
            <a:off x="1674876" y="8674607"/>
            <a:ext cx="68580" cy="876300"/>
          </a:xfrm>
          <a:prstGeom prst="rect">
            <a:avLst/>
          </a:prstGeom>
        </p:spPr>
      </p:pic>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46</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498091" y="2354579"/>
            <a:ext cx="4442460" cy="3255645"/>
            <a:chOff x="1498091" y="2354579"/>
            <a:chExt cx="4442460" cy="3255645"/>
          </a:xfrm>
        </p:grpSpPr>
        <p:pic>
          <p:nvPicPr>
            <p:cNvPr id="3" name="object 3" descr=""/>
            <p:cNvPicPr/>
            <p:nvPr/>
          </p:nvPicPr>
          <p:blipFill>
            <a:blip r:embed="rId2" cstate="print"/>
            <a:stretch>
              <a:fillRect/>
            </a:stretch>
          </p:blipFill>
          <p:spPr>
            <a:xfrm>
              <a:off x="1620011" y="2354579"/>
              <a:ext cx="4320540" cy="3255264"/>
            </a:xfrm>
            <a:prstGeom prst="rect">
              <a:avLst/>
            </a:prstGeom>
          </p:spPr>
        </p:pic>
        <p:sp>
          <p:nvSpPr>
            <p:cNvPr id="4" name="object 4" descr=""/>
            <p:cNvSpPr/>
            <p:nvPr/>
          </p:nvSpPr>
          <p:spPr>
            <a:xfrm>
              <a:off x="1998725" y="3269741"/>
              <a:ext cx="2818130" cy="939165"/>
            </a:xfrm>
            <a:custGeom>
              <a:avLst/>
              <a:gdLst/>
              <a:ahLst/>
              <a:cxnLst/>
              <a:rect l="l" t="t" r="r" b="b"/>
              <a:pathLst>
                <a:path w="2818129" h="939164">
                  <a:moveTo>
                    <a:pt x="0" y="747014"/>
                  </a:moveTo>
                  <a:lnTo>
                    <a:pt x="3010" y="732073"/>
                  </a:lnTo>
                  <a:lnTo>
                    <a:pt x="11223" y="719883"/>
                  </a:lnTo>
                  <a:lnTo>
                    <a:pt x="23413" y="711670"/>
                  </a:lnTo>
                  <a:lnTo>
                    <a:pt x="38354" y="708660"/>
                  </a:lnTo>
                  <a:lnTo>
                    <a:pt x="391413" y="708660"/>
                  </a:lnTo>
                  <a:lnTo>
                    <a:pt x="406354" y="711670"/>
                  </a:lnTo>
                  <a:lnTo>
                    <a:pt x="418544" y="719883"/>
                  </a:lnTo>
                  <a:lnTo>
                    <a:pt x="426757" y="732073"/>
                  </a:lnTo>
                  <a:lnTo>
                    <a:pt x="429768" y="747014"/>
                  </a:lnTo>
                  <a:lnTo>
                    <a:pt x="429768" y="900430"/>
                  </a:lnTo>
                  <a:lnTo>
                    <a:pt x="426757" y="915370"/>
                  </a:lnTo>
                  <a:lnTo>
                    <a:pt x="418544" y="927560"/>
                  </a:lnTo>
                  <a:lnTo>
                    <a:pt x="406354" y="935773"/>
                  </a:lnTo>
                  <a:lnTo>
                    <a:pt x="391413" y="938784"/>
                  </a:lnTo>
                  <a:lnTo>
                    <a:pt x="38354" y="938784"/>
                  </a:lnTo>
                  <a:lnTo>
                    <a:pt x="23413" y="935773"/>
                  </a:lnTo>
                  <a:lnTo>
                    <a:pt x="11223" y="927560"/>
                  </a:lnTo>
                  <a:lnTo>
                    <a:pt x="3010" y="915370"/>
                  </a:lnTo>
                  <a:lnTo>
                    <a:pt x="0" y="900430"/>
                  </a:lnTo>
                  <a:lnTo>
                    <a:pt x="0" y="747014"/>
                  </a:lnTo>
                  <a:close/>
                </a:path>
                <a:path w="2818129" h="939164">
                  <a:moveTo>
                    <a:pt x="2087879" y="31496"/>
                  </a:moveTo>
                  <a:lnTo>
                    <a:pt x="2090354" y="19234"/>
                  </a:lnTo>
                  <a:lnTo>
                    <a:pt x="2097103" y="9223"/>
                  </a:lnTo>
                  <a:lnTo>
                    <a:pt x="2107114" y="2474"/>
                  </a:lnTo>
                  <a:lnTo>
                    <a:pt x="2119376" y="0"/>
                  </a:lnTo>
                  <a:lnTo>
                    <a:pt x="2786379" y="0"/>
                  </a:lnTo>
                  <a:lnTo>
                    <a:pt x="2798641" y="2474"/>
                  </a:lnTo>
                  <a:lnTo>
                    <a:pt x="2808652" y="9223"/>
                  </a:lnTo>
                  <a:lnTo>
                    <a:pt x="2815401" y="19234"/>
                  </a:lnTo>
                  <a:lnTo>
                    <a:pt x="2817876" y="31496"/>
                  </a:lnTo>
                  <a:lnTo>
                    <a:pt x="2817876" y="157480"/>
                  </a:lnTo>
                  <a:lnTo>
                    <a:pt x="2815401" y="169741"/>
                  </a:lnTo>
                  <a:lnTo>
                    <a:pt x="2808652" y="179752"/>
                  </a:lnTo>
                  <a:lnTo>
                    <a:pt x="2798641" y="186501"/>
                  </a:lnTo>
                  <a:lnTo>
                    <a:pt x="2786379" y="188975"/>
                  </a:lnTo>
                  <a:lnTo>
                    <a:pt x="2119376" y="188975"/>
                  </a:lnTo>
                  <a:lnTo>
                    <a:pt x="2107114" y="186501"/>
                  </a:lnTo>
                  <a:lnTo>
                    <a:pt x="2097103" y="179752"/>
                  </a:lnTo>
                  <a:lnTo>
                    <a:pt x="2090354" y="169741"/>
                  </a:lnTo>
                  <a:lnTo>
                    <a:pt x="2087879" y="157480"/>
                  </a:lnTo>
                  <a:lnTo>
                    <a:pt x="2087879" y="31496"/>
                  </a:lnTo>
                  <a:close/>
                </a:path>
              </a:pathLst>
            </a:custGeom>
            <a:ln w="19050">
              <a:solidFill>
                <a:srgbClr val="FF0000"/>
              </a:solidFill>
            </a:ln>
          </p:spPr>
          <p:txBody>
            <a:bodyPr wrap="square" lIns="0" tIns="0" rIns="0" bIns="0" rtlCol="0"/>
            <a:lstStyle/>
            <a:p/>
          </p:txBody>
        </p:sp>
        <p:sp>
          <p:nvSpPr>
            <p:cNvPr id="5" name="object 5" descr=""/>
            <p:cNvSpPr/>
            <p:nvPr/>
          </p:nvSpPr>
          <p:spPr>
            <a:xfrm>
              <a:off x="1498091" y="3907535"/>
              <a:ext cx="414655" cy="368935"/>
            </a:xfrm>
            <a:custGeom>
              <a:avLst/>
              <a:gdLst/>
              <a:ahLst/>
              <a:cxnLst/>
              <a:rect l="l" t="t" r="r" b="b"/>
              <a:pathLst>
                <a:path w="414655" h="368935">
                  <a:moveTo>
                    <a:pt x="414528" y="0"/>
                  </a:moveTo>
                  <a:lnTo>
                    <a:pt x="0" y="0"/>
                  </a:lnTo>
                  <a:lnTo>
                    <a:pt x="0" y="368808"/>
                  </a:lnTo>
                  <a:lnTo>
                    <a:pt x="414528" y="368808"/>
                  </a:lnTo>
                  <a:lnTo>
                    <a:pt x="414528" y="0"/>
                  </a:lnTo>
                  <a:close/>
                </a:path>
              </a:pathLst>
            </a:custGeom>
            <a:solidFill>
              <a:srgbClr val="FFFFFF"/>
            </a:solidFill>
          </p:spPr>
          <p:txBody>
            <a:bodyPr wrap="square" lIns="0" tIns="0" rIns="0" bIns="0" rtlCol="0"/>
            <a:lstStyle/>
            <a:p/>
          </p:txBody>
        </p:sp>
      </p:grpSp>
      <p:sp>
        <p:nvSpPr>
          <p:cNvPr id="6" name="object 6" descr=""/>
          <p:cNvSpPr txBox="1"/>
          <p:nvPr/>
        </p:nvSpPr>
        <p:spPr>
          <a:xfrm>
            <a:off x="1158951" y="1087983"/>
            <a:ext cx="5333365" cy="1074420"/>
          </a:xfrm>
          <a:prstGeom prst="rect">
            <a:avLst/>
          </a:prstGeom>
        </p:spPr>
        <p:txBody>
          <a:bodyPr wrap="square" lIns="0" tIns="55244" rIns="0" bIns="0" rtlCol="0" vert="horz">
            <a:spAutoFit/>
          </a:bodyPr>
          <a:lstStyle/>
          <a:p>
            <a:pPr marL="12700">
              <a:lnSpc>
                <a:spcPct val="100000"/>
              </a:lnSpc>
              <a:spcBef>
                <a:spcPts val="434"/>
              </a:spcBef>
            </a:pPr>
            <a:r>
              <a:rPr dirty="0" sz="1100" spc="-15">
                <a:latin typeface="MS Mincho"/>
                <a:cs typeface="MS Mincho"/>
              </a:rPr>
              <a:t>複雑な抽出ルールを作成する方法を説明します。</a:t>
            </a:r>
            <a:endParaRPr sz="1100">
              <a:latin typeface="MS Mincho"/>
              <a:cs typeface="MS Mincho"/>
            </a:endParaRPr>
          </a:p>
          <a:p>
            <a:pPr marL="12700">
              <a:lnSpc>
                <a:spcPct val="100000"/>
              </a:lnSpc>
              <a:spcBef>
                <a:spcPts val="335"/>
              </a:spcBef>
            </a:pPr>
            <a:r>
              <a:rPr dirty="0" sz="1100" spc="-20">
                <a:latin typeface="MS Mincho"/>
                <a:cs typeface="MS Mincho"/>
              </a:rPr>
              <a:t>１．「再診の高血圧でスタチンを長期投与している患者を抽出する」を設定します。</a:t>
            </a:r>
            <a:endParaRPr sz="1100">
              <a:latin typeface="MS Mincho"/>
              <a:cs typeface="MS Mincho"/>
            </a:endParaRPr>
          </a:p>
          <a:p>
            <a:pPr marL="12700" marR="283845">
              <a:lnSpc>
                <a:spcPts val="1660"/>
              </a:lnSpc>
              <a:spcBef>
                <a:spcPts val="95"/>
              </a:spcBef>
            </a:pPr>
            <a:r>
              <a:rPr dirty="0" sz="1100" spc="-20">
                <a:latin typeface="MS Mincho"/>
                <a:cs typeface="MS Mincho"/>
              </a:rPr>
              <a:t>①「詳細条件」にチェックを入れ、略称、抽出ルール名を入れます。②新規をクリックして第１段階を設定します。③マッピンググループ管理をクリックして</a:t>
            </a:r>
            <a:endParaRPr sz="1100">
              <a:latin typeface="MS Mincho"/>
              <a:cs typeface="MS Mincho"/>
            </a:endParaRPr>
          </a:p>
          <a:p>
            <a:pPr marL="12700">
              <a:lnSpc>
                <a:spcPct val="100000"/>
              </a:lnSpc>
              <a:spcBef>
                <a:spcPts val="210"/>
              </a:spcBef>
            </a:pPr>
            <a:r>
              <a:rPr dirty="0" sz="1100" spc="-15">
                <a:latin typeface="MS Mincho"/>
                <a:cs typeface="MS Mincho"/>
              </a:rPr>
              <a:t>「グループ新規」を選択、④グループ名称を入力して</a:t>
            </a:r>
            <a:r>
              <a:rPr dirty="0" sz="1100" spc="-10">
                <a:latin typeface="MS Mincho"/>
                <a:cs typeface="MS Mincho"/>
              </a:rPr>
              <a:t>［</a:t>
            </a:r>
            <a:r>
              <a:rPr dirty="0" sz="1100" spc="-10">
                <a:latin typeface="Century"/>
                <a:cs typeface="Century"/>
              </a:rPr>
              <a:t>OK</a:t>
            </a:r>
            <a:r>
              <a:rPr dirty="0" sz="1100" spc="-1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7" name="object 7" descr=""/>
          <p:cNvSpPr txBox="1"/>
          <p:nvPr/>
        </p:nvSpPr>
        <p:spPr>
          <a:xfrm>
            <a:off x="1158951" y="5725134"/>
            <a:ext cx="5121910" cy="446405"/>
          </a:xfrm>
          <a:prstGeom prst="rect">
            <a:avLst/>
          </a:prstGeom>
        </p:spPr>
        <p:txBody>
          <a:bodyPr wrap="square" lIns="0" tIns="12065" rIns="0" bIns="0" rtlCol="0" vert="horz">
            <a:spAutoFit/>
          </a:bodyPr>
          <a:lstStyle/>
          <a:p>
            <a:pPr marL="12700" marR="5080">
              <a:lnSpc>
                <a:spcPct val="125499"/>
              </a:lnSpc>
              <a:spcBef>
                <a:spcPts val="95"/>
              </a:spcBef>
            </a:pPr>
            <a:r>
              <a:rPr dirty="0" sz="1100" spc="-10">
                <a:latin typeface="Century"/>
                <a:cs typeface="Century"/>
              </a:rPr>
              <a:t>G001</a:t>
            </a:r>
            <a:r>
              <a:rPr dirty="0" sz="1100" spc="-15">
                <a:latin typeface="MS Mincho"/>
                <a:cs typeface="MS Mincho"/>
              </a:rPr>
              <a:t>の「再診」のグループを設定したら、</a:t>
            </a:r>
            <a:r>
              <a:rPr dirty="0" sz="1100">
                <a:latin typeface="MS Mincho"/>
                <a:cs typeface="MS Mincho"/>
              </a:rPr>
              <a:t>⑤［</a:t>
            </a:r>
            <a:r>
              <a:rPr dirty="0" sz="1100" spc="-15">
                <a:latin typeface="MS Mincho"/>
                <a:cs typeface="MS Mincho"/>
              </a:rPr>
              <a:t>グループ追加］をクリックし、第</a:t>
            </a:r>
            <a:r>
              <a:rPr dirty="0" sz="1100" spc="-50">
                <a:latin typeface="MS Mincho"/>
                <a:cs typeface="MS Mincho"/>
              </a:rPr>
              <a:t> </a:t>
            </a:r>
            <a:r>
              <a:rPr dirty="0" sz="1100">
                <a:latin typeface="MS Mincho"/>
                <a:cs typeface="MS Mincho"/>
              </a:rPr>
              <a:t>１段階と</a:t>
            </a:r>
            <a:r>
              <a:rPr dirty="0" sz="1100" spc="-10">
                <a:latin typeface="Century"/>
                <a:cs typeface="Century"/>
              </a:rPr>
              <a:t>G001</a:t>
            </a:r>
            <a:r>
              <a:rPr dirty="0" sz="1100" spc="-5">
                <a:latin typeface="MS Mincho"/>
                <a:cs typeface="MS Mincho"/>
              </a:rPr>
              <a:t>のマッピング</a:t>
            </a:r>
            <a:r>
              <a:rPr dirty="0" sz="1100" spc="-15">
                <a:latin typeface="MS Mincho"/>
                <a:cs typeface="MS Mincho"/>
              </a:rPr>
              <a:t>（</a:t>
            </a:r>
            <a:r>
              <a:rPr dirty="0" sz="1100" spc="-5">
                <a:latin typeface="MS Mincho"/>
                <a:cs typeface="MS Mincho"/>
              </a:rPr>
              <a:t>関連付け</a:t>
            </a:r>
            <a:r>
              <a:rPr dirty="0" sz="1100">
                <a:latin typeface="MS Mincho"/>
                <a:cs typeface="MS Mincho"/>
              </a:rPr>
              <a:t>）</a:t>
            </a:r>
            <a:r>
              <a:rPr dirty="0" sz="1100" spc="-25">
                <a:latin typeface="MS Mincho"/>
                <a:cs typeface="MS Mincho"/>
              </a:rPr>
              <a:t>を行います。</a:t>
            </a:r>
            <a:endParaRPr sz="1100">
              <a:latin typeface="MS Mincho"/>
              <a:cs typeface="MS Mincho"/>
            </a:endParaRPr>
          </a:p>
        </p:txBody>
      </p:sp>
      <p:sp>
        <p:nvSpPr>
          <p:cNvPr id="8" name="object 8" descr=""/>
          <p:cNvSpPr txBox="1"/>
          <p:nvPr/>
        </p:nvSpPr>
        <p:spPr>
          <a:xfrm>
            <a:off x="1576577" y="3939920"/>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sp>
        <p:nvSpPr>
          <p:cNvPr id="9" name="object 9" descr=""/>
          <p:cNvSpPr txBox="1"/>
          <p:nvPr/>
        </p:nvSpPr>
        <p:spPr>
          <a:xfrm>
            <a:off x="3948684" y="3976115"/>
            <a:ext cx="416559" cy="370840"/>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④</a:t>
            </a:r>
            <a:endParaRPr sz="1800">
              <a:latin typeface="MS Mincho"/>
              <a:cs typeface="MS Mincho"/>
            </a:endParaRPr>
          </a:p>
        </p:txBody>
      </p:sp>
      <p:grpSp>
        <p:nvGrpSpPr>
          <p:cNvPr id="10" name="object 10" descr=""/>
          <p:cNvGrpSpPr/>
          <p:nvPr/>
        </p:nvGrpSpPr>
        <p:grpSpPr>
          <a:xfrm>
            <a:off x="1620011" y="6408419"/>
            <a:ext cx="4320540" cy="3253740"/>
            <a:chOff x="1620011" y="6408419"/>
            <a:chExt cx="4320540" cy="3253740"/>
          </a:xfrm>
        </p:grpSpPr>
        <p:sp>
          <p:nvSpPr>
            <p:cNvPr id="11" name="object 11" descr=""/>
            <p:cNvSpPr/>
            <p:nvPr/>
          </p:nvSpPr>
          <p:spPr>
            <a:xfrm>
              <a:off x="2599181" y="8053577"/>
              <a:ext cx="464820" cy="262255"/>
            </a:xfrm>
            <a:custGeom>
              <a:avLst/>
              <a:gdLst/>
              <a:ahLst/>
              <a:cxnLst/>
              <a:rect l="l" t="t" r="r" b="b"/>
              <a:pathLst>
                <a:path w="464819" h="262254">
                  <a:moveTo>
                    <a:pt x="0" y="43687"/>
                  </a:moveTo>
                  <a:lnTo>
                    <a:pt x="3432" y="26681"/>
                  </a:lnTo>
                  <a:lnTo>
                    <a:pt x="12795" y="12795"/>
                  </a:lnTo>
                  <a:lnTo>
                    <a:pt x="26681" y="3432"/>
                  </a:lnTo>
                  <a:lnTo>
                    <a:pt x="43687" y="0"/>
                  </a:lnTo>
                  <a:lnTo>
                    <a:pt x="421131" y="0"/>
                  </a:lnTo>
                  <a:lnTo>
                    <a:pt x="438138" y="3432"/>
                  </a:lnTo>
                  <a:lnTo>
                    <a:pt x="452024" y="12795"/>
                  </a:lnTo>
                  <a:lnTo>
                    <a:pt x="461387" y="26681"/>
                  </a:lnTo>
                  <a:lnTo>
                    <a:pt x="464819" y="43687"/>
                  </a:lnTo>
                  <a:lnTo>
                    <a:pt x="464819" y="218439"/>
                  </a:lnTo>
                  <a:lnTo>
                    <a:pt x="461387" y="235446"/>
                  </a:lnTo>
                  <a:lnTo>
                    <a:pt x="452024" y="249332"/>
                  </a:lnTo>
                  <a:lnTo>
                    <a:pt x="438138" y="258695"/>
                  </a:lnTo>
                  <a:lnTo>
                    <a:pt x="421131" y="262127"/>
                  </a:lnTo>
                  <a:lnTo>
                    <a:pt x="43687" y="262127"/>
                  </a:lnTo>
                  <a:lnTo>
                    <a:pt x="26681" y="258695"/>
                  </a:lnTo>
                  <a:lnTo>
                    <a:pt x="12795" y="249332"/>
                  </a:lnTo>
                  <a:lnTo>
                    <a:pt x="3432" y="235446"/>
                  </a:lnTo>
                  <a:lnTo>
                    <a:pt x="0" y="218439"/>
                  </a:lnTo>
                  <a:lnTo>
                    <a:pt x="0" y="43687"/>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3" cstate="print"/>
            <a:stretch>
              <a:fillRect/>
            </a:stretch>
          </p:blipFill>
          <p:spPr>
            <a:xfrm>
              <a:off x="1620011" y="6408419"/>
              <a:ext cx="4320540" cy="3253740"/>
            </a:xfrm>
            <a:prstGeom prst="rect">
              <a:avLst/>
            </a:prstGeom>
          </p:spPr>
        </p:pic>
        <p:sp>
          <p:nvSpPr>
            <p:cNvPr id="13" name="object 13" descr=""/>
            <p:cNvSpPr/>
            <p:nvPr/>
          </p:nvSpPr>
          <p:spPr>
            <a:xfrm>
              <a:off x="3118865" y="8020049"/>
              <a:ext cx="535305" cy="230504"/>
            </a:xfrm>
            <a:custGeom>
              <a:avLst/>
              <a:gdLst/>
              <a:ahLst/>
              <a:cxnLst/>
              <a:rect l="l" t="t" r="r" b="b"/>
              <a:pathLst>
                <a:path w="535304" h="230504">
                  <a:moveTo>
                    <a:pt x="0" y="38353"/>
                  </a:moveTo>
                  <a:lnTo>
                    <a:pt x="3010" y="23413"/>
                  </a:lnTo>
                  <a:lnTo>
                    <a:pt x="11223" y="11223"/>
                  </a:lnTo>
                  <a:lnTo>
                    <a:pt x="23413" y="3010"/>
                  </a:lnTo>
                  <a:lnTo>
                    <a:pt x="38353" y="0"/>
                  </a:lnTo>
                  <a:lnTo>
                    <a:pt x="496569" y="0"/>
                  </a:lnTo>
                  <a:lnTo>
                    <a:pt x="511510" y="3010"/>
                  </a:lnTo>
                  <a:lnTo>
                    <a:pt x="523700" y="11223"/>
                  </a:lnTo>
                  <a:lnTo>
                    <a:pt x="531913" y="23413"/>
                  </a:lnTo>
                  <a:lnTo>
                    <a:pt x="534923" y="38353"/>
                  </a:lnTo>
                  <a:lnTo>
                    <a:pt x="534923" y="191769"/>
                  </a:lnTo>
                  <a:lnTo>
                    <a:pt x="531913" y="206710"/>
                  </a:lnTo>
                  <a:lnTo>
                    <a:pt x="523700" y="218900"/>
                  </a:lnTo>
                  <a:lnTo>
                    <a:pt x="511510" y="227113"/>
                  </a:lnTo>
                  <a:lnTo>
                    <a:pt x="496569" y="230123"/>
                  </a:lnTo>
                  <a:lnTo>
                    <a:pt x="38353" y="230123"/>
                  </a:lnTo>
                  <a:lnTo>
                    <a:pt x="23413" y="227113"/>
                  </a:lnTo>
                  <a:lnTo>
                    <a:pt x="11223" y="218900"/>
                  </a:lnTo>
                  <a:lnTo>
                    <a:pt x="3010" y="206710"/>
                  </a:lnTo>
                  <a:lnTo>
                    <a:pt x="0" y="191769"/>
                  </a:lnTo>
                  <a:lnTo>
                    <a:pt x="0" y="38353"/>
                  </a:lnTo>
                  <a:close/>
                </a:path>
              </a:pathLst>
            </a:custGeom>
            <a:ln w="19050">
              <a:solidFill>
                <a:srgbClr val="FF0000"/>
              </a:solidFill>
            </a:ln>
          </p:spPr>
          <p:txBody>
            <a:bodyPr wrap="square" lIns="0" tIns="0" rIns="0" bIns="0" rtlCol="0"/>
            <a:lstStyle/>
            <a:p/>
          </p:txBody>
        </p:sp>
      </p:grpSp>
      <p:sp>
        <p:nvSpPr>
          <p:cNvPr id="14" name="object 14" descr=""/>
          <p:cNvSpPr txBox="1"/>
          <p:nvPr/>
        </p:nvSpPr>
        <p:spPr>
          <a:xfrm>
            <a:off x="2639567" y="7944611"/>
            <a:ext cx="416559" cy="370840"/>
          </a:xfrm>
          <a:prstGeom prst="rect">
            <a:avLst/>
          </a:prstGeom>
          <a:solidFill>
            <a:srgbClr val="FFFFFF"/>
          </a:solidFill>
        </p:spPr>
        <p:txBody>
          <a:bodyPr wrap="square" lIns="0" tIns="45720" rIns="0" bIns="0" rtlCol="0" vert="horz">
            <a:spAutoFit/>
          </a:bodyPr>
          <a:lstStyle/>
          <a:p>
            <a:pPr marL="92075">
              <a:lnSpc>
                <a:spcPct val="100000"/>
              </a:lnSpc>
              <a:spcBef>
                <a:spcPts val="360"/>
              </a:spcBef>
            </a:pPr>
            <a:r>
              <a:rPr dirty="0" sz="1800" spc="-50">
                <a:solidFill>
                  <a:srgbClr val="FF0000"/>
                </a:solidFill>
                <a:latin typeface="MS Mincho"/>
                <a:cs typeface="MS Mincho"/>
              </a:rPr>
              <a:t>⑤</a:t>
            </a:r>
            <a:endParaRPr sz="1800">
              <a:latin typeface="MS Mincho"/>
              <a:cs typeface="MS Mincho"/>
            </a:endParaRPr>
          </a:p>
        </p:txBody>
      </p:sp>
      <p:grpSp>
        <p:nvGrpSpPr>
          <p:cNvPr id="15" name="object 15" descr=""/>
          <p:cNvGrpSpPr/>
          <p:nvPr/>
        </p:nvGrpSpPr>
        <p:grpSpPr>
          <a:xfrm>
            <a:off x="1187196" y="8237219"/>
            <a:ext cx="2417445" cy="351790"/>
            <a:chOff x="1187196" y="8237219"/>
            <a:chExt cx="2417445" cy="351790"/>
          </a:xfrm>
        </p:grpSpPr>
        <p:sp>
          <p:nvSpPr>
            <p:cNvPr id="16" name="object 16" descr=""/>
            <p:cNvSpPr/>
            <p:nvPr/>
          </p:nvSpPr>
          <p:spPr>
            <a:xfrm>
              <a:off x="3262249" y="8240648"/>
              <a:ext cx="342265" cy="348615"/>
            </a:xfrm>
            <a:custGeom>
              <a:avLst/>
              <a:gdLst/>
              <a:ahLst/>
              <a:cxnLst/>
              <a:rect l="l" t="t" r="r" b="b"/>
              <a:pathLst>
                <a:path w="342264" h="348615">
                  <a:moveTo>
                    <a:pt x="266064" y="271906"/>
                  </a:moveTo>
                  <a:lnTo>
                    <a:pt x="266064" y="348106"/>
                  </a:lnTo>
                  <a:lnTo>
                    <a:pt x="323214" y="319531"/>
                  </a:lnTo>
                  <a:lnTo>
                    <a:pt x="278764" y="319531"/>
                  </a:lnTo>
                  <a:lnTo>
                    <a:pt x="278764" y="300481"/>
                  </a:lnTo>
                  <a:lnTo>
                    <a:pt x="323214" y="300481"/>
                  </a:lnTo>
                  <a:lnTo>
                    <a:pt x="266064" y="271906"/>
                  </a:lnTo>
                  <a:close/>
                </a:path>
                <a:path w="342264" h="348615">
                  <a:moveTo>
                    <a:pt x="12064" y="0"/>
                  </a:moveTo>
                  <a:lnTo>
                    <a:pt x="0" y="0"/>
                  </a:lnTo>
                  <a:lnTo>
                    <a:pt x="0" y="319531"/>
                  </a:lnTo>
                  <a:lnTo>
                    <a:pt x="266064" y="319531"/>
                  </a:lnTo>
                  <a:lnTo>
                    <a:pt x="266064" y="310006"/>
                  </a:lnTo>
                  <a:lnTo>
                    <a:pt x="19050" y="310006"/>
                  </a:lnTo>
                  <a:lnTo>
                    <a:pt x="9525" y="300481"/>
                  </a:lnTo>
                  <a:lnTo>
                    <a:pt x="19050" y="300481"/>
                  </a:lnTo>
                  <a:lnTo>
                    <a:pt x="19050" y="19049"/>
                  </a:lnTo>
                  <a:lnTo>
                    <a:pt x="9525" y="19049"/>
                  </a:lnTo>
                  <a:lnTo>
                    <a:pt x="12064" y="16509"/>
                  </a:lnTo>
                  <a:lnTo>
                    <a:pt x="12064" y="0"/>
                  </a:lnTo>
                  <a:close/>
                </a:path>
                <a:path w="342264" h="348615">
                  <a:moveTo>
                    <a:pt x="323214" y="300481"/>
                  </a:moveTo>
                  <a:lnTo>
                    <a:pt x="278764" y="300481"/>
                  </a:lnTo>
                  <a:lnTo>
                    <a:pt x="278764" y="319531"/>
                  </a:lnTo>
                  <a:lnTo>
                    <a:pt x="323214" y="319531"/>
                  </a:lnTo>
                  <a:lnTo>
                    <a:pt x="342264" y="310006"/>
                  </a:lnTo>
                  <a:lnTo>
                    <a:pt x="323214" y="300481"/>
                  </a:lnTo>
                  <a:close/>
                </a:path>
                <a:path w="342264" h="348615">
                  <a:moveTo>
                    <a:pt x="19050" y="300481"/>
                  </a:moveTo>
                  <a:lnTo>
                    <a:pt x="9525" y="300481"/>
                  </a:lnTo>
                  <a:lnTo>
                    <a:pt x="19050" y="310006"/>
                  </a:lnTo>
                  <a:lnTo>
                    <a:pt x="19050" y="300481"/>
                  </a:lnTo>
                  <a:close/>
                </a:path>
                <a:path w="342264" h="348615">
                  <a:moveTo>
                    <a:pt x="266064" y="300481"/>
                  </a:moveTo>
                  <a:lnTo>
                    <a:pt x="19050" y="300481"/>
                  </a:lnTo>
                  <a:lnTo>
                    <a:pt x="19050" y="310006"/>
                  </a:lnTo>
                  <a:lnTo>
                    <a:pt x="266064" y="310006"/>
                  </a:lnTo>
                  <a:lnTo>
                    <a:pt x="266064" y="300481"/>
                  </a:lnTo>
                  <a:close/>
                </a:path>
                <a:path w="342264" h="348615">
                  <a:moveTo>
                    <a:pt x="12064" y="16509"/>
                  </a:moveTo>
                  <a:lnTo>
                    <a:pt x="9525" y="19049"/>
                  </a:lnTo>
                  <a:lnTo>
                    <a:pt x="12064" y="19049"/>
                  </a:lnTo>
                  <a:lnTo>
                    <a:pt x="12064" y="16509"/>
                  </a:lnTo>
                  <a:close/>
                </a:path>
                <a:path w="342264" h="348615">
                  <a:moveTo>
                    <a:pt x="19050" y="9524"/>
                  </a:moveTo>
                  <a:lnTo>
                    <a:pt x="12064" y="16509"/>
                  </a:lnTo>
                  <a:lnTo>
                    <a:pt x="12064" y="19049"/>
                  </a:lnTo>
                  <a:lnTo>
                    <a:pt x="19050" y="19049"/>
                  </a:lnTo>
                  <a:lnTo>
                    <a:pt x="19050" y="9524"/>
                  </a:lnTo>
                  <a:close/>
                </a:path>
              </a:pathLst>
            </a:custGeom>
            <a:solidFill>
              <a:srgbClr val="FF0000"/>
            </a:solidFill>
          </p:spPr>
          <p:txBody>
            <a:bodyPr wrap="square" lIns="0" tIns="0" rIns="0" bIns="0" rtlCol="0"/>
            <a:lstStyle/>
            <a:p/>
          </p:txBody>
        </p:sp>
        <p:sp>
          <p:nvSpPr>
            <p:cNvPr id="17" name="object 17" descr=""/>
            <p:cNvSpPr/>
            <p:nvPr/>
          </p:nvSpPr>
          <p:spPr>
            <a:xfrm>
              <a:off x="1187196" y="8237219"/>
              <a:ext cx="810895" cy="277495"/>
            </a:xfrm>
            <a:custGeom>
              <a:avLst/>
              <a:gdLst/>
              <a:ahLst/>
              <a:cxnLst/>
              <a:rect l="l" t="t" r="r" b="b"/>
              <a:pathLst>
                <a:path w="810894" h="277495">
                  <a:moveTo>
                    <a:pt x="810767" y="0"/>
                  </a:moveTo>
                  <a:lnTo>
                    <a:pt x="0" y="0"/>
                  </a:lnTo>
                  <a:lnTo>
                    <a:pt x="0" y="277367"/>
                  </a:lnTo>
                  <a:lnTo>
                    <a:pt x="810767" y="277367"/>
                  </a:lnTo>
                  <a:lnTo>
                    <a:pt x="810767" y="0"/>
                  </a:lnTo>
                  <a:close/>
                </a:path>
              </a:pathLst>
            </a:custGeom>
            <a:solidFill>
              <a:srgbClr val="FFFFFF"/>
            </a:solidFill>
          </p:spPr>
          <p:txBody>
            <a:bodyPr wrap="square" lIns="0" tIns="0" rIns="0" bIns="0" rtlCol="0"/>
            <a:lstStyle/>
            <a:p/>
          </p:txBody>
        </p:sp>
      </p:grpSp>
      <p:grpSp>
        <p:nvGrpSpPr>
          <p:cNvPr id="18" name="object 18" descr=""/>
          <p:cNvGrpSpPr/>
          <p:nvPr/>
        </p:nvGrpSpPr>
        <p:grpSpPr>
          <a:xfrm>
            <a:off x="1630679" y="2362199"/>
            <a:ext cx="4304030" cy="1033780"/>
            <a:chOff x="1630679" y="2362199"/>
            <a:chExt cx="4304030" cy="1033780"/>
          </a:xfrm>
        </p:grpSpPr>
        <p:pic>
          <p:nvPicPr>
            <p:cNvPr id="19" name="object 19" descr=""/>
            <p:cNvPicPr/>
            <p:nvPr/>
          </p:nvPicPr>
          <p:blipFill>
            <a:blip r:embed="rId4" cstate="print"/>
            <a:stretch>
              <a:fillRect/>
            </a:stretch>
          </p:blipFill>
          <p:spPr>
            <a:xfrm>
              <a:off x="4661153" y="2963417"/>
              <a:ext cx="76200" cy="216026"/>
            </a:xfrm>
            <a:prstGeom prst="rect">
              <a:avLst/>
            </a:prstGeom>
          </p:spPr>
        </p:pic>
        <p:pic>
          <p:nvPicPr>
            <p:cNvPr id="20" name="object 20" descr=""/>
            <p:cNvPicPr/>
            <p:nvPr/>
          </p:nvPicPr>
          <p:blipFill>
            <a:blip r:embed="rId4" cstate="print"/>
            <a:stretch>
              <a:fillRect/>
            </a:stretch>
          </p:blipFill>
          <p:spPr>
            <a:xfrm>
              <a:off x="3679697" y="3179825"/>
              <a:ext cx="76200" cy="216026"/>
            </a:xfrm>
            <a:prstGeom prst="rect">
              <a:avLst/>
            </a:prstGeom>
          </p:spPr>
        </p:pic>
        <p:pic>
          <p:nvPicPr>
            <p:cNvPr id="21" name="object 21" descr=""/>
            <p:cNvPicPr/>
            <p:nvPr/>
          </p:nvPicPr>
          <p:blipFill>
            <a:blip r:embed="rId5" cstate="print"/>
            <a:stretch>
              <a:fillRect/>
            </a:stretch>
          </p:blipFill>
          <p:spPr>
            <a:xfrm>
              <a:off x="1630679" y="2362199"/>
              <a:ext cx="4303776" cy="454151"/>
            </a:xfrm>
            <a:prstGeom prst="rect">
              <a:avLst/>
            </a:prstGeom>
          </p:spPr>
        </p:pic>
      </p:grpSp>
      <p:sp>
        <p:nvSpPr>
          <p:cNvPr id="22" name="object 22" descr=""/>
          <p:cNvSpPr txBox="1"/>
          <p:nvPr/>
        </p:nvSpPr>
        <p:spPr>
          <a:xfrm>
            <a:off x="1266571" y="8270239"/>
            <a:ext cx="635000" cy="208279"/>
          </a:xfrm>
          <a:prstGeom prst="rect">
            <a:avLst/>
          </a:prstGeom>
        </p:spPr>
        <p:txBody>
          <a:bodyPr wrap="square" lIns="0" tIns="12700" rIns="0" bIns="0" rtlCol="0" vert="horz">
            <a:spAutoFit/>
          </a:bodyPr>
          <a:lstStyle/>
          <a:p>
            <a:pPr marL="12700">
              <a:lnSpc>
                <a:spcPct val="100000"/>
              </a:lnSpc>
              <a:spcBef>
                <a:spcPts val="100"/>
              </a:spcBef>
            </a:pPr>
            <a:r>
              <a:rPr dirty="0" sz="1200" spc="-15">
                <a:solidFill>
                  <a:srgbClr val="FF0000"/>
                </a:solidFill>
                <a:latin typeface="MS Mincho"/>
                <a:cs typeface="MS Mincho"/>
              </a:rPr>
              <a:t>第１段階</a:t>
            </a:r>
            <a:endParaRPr sz="1200">
              <a:latin typeface="MS Mincho"/>
              <a:cs typeface="MS Mincho"/>
            </a:endParaRPr>
          </a:p>
        </p:txBody>
      </p:sp>
      <p:sp>
        <p:nvSpPr>
          <p:cNvPr id="23" name="object 23" descr=""/>
          <p:cNvSpPr txBox="1"/>
          <p:nvPr/>
        </p:nvSpPr>
        <p:spPr>
          <a:xfrm>
            <a:off x="3345179" y="7395971"/>
            <a:ext cx="603885" cy="277495"/>
          </a:xfrm>
          <a:prstGeom prst="rect">
            <a:avLst/>
          </a:prstGeom>
          <a:solidFill>
            <a:srgbClr val="FFFFFF"/>
          </a:solidFill>
        </p:spPr>
        <p:txBody>
          <a:bodyPr wrap="square" lIns="0" tIns="43180" rIns="0" bIns="0" rtlCol="0" vert="horz">
            <a:spAutoFit/>
          </a:bodyPr>
          <a:lstStyle/>
          <a:p>
            <a:pPr marL="114300">
              <a:lnSpc>
                <a:spcPct val="100000"/>
              </a:lnSpc>
              <a:spcBef>
                <a:spcPts val="340"/>
              </a:spcBef>
            </a:pPr>
            <a:r>
              <a:rPr dirty="0" sz="1200" spc="-20">
                <a:solidFill>
                  <a:srgbClr val="FF0000"/>
                </a:solidFill>
                <a:latin typeface="Century"/>
                <a:cs typeface="Century"/>
              </a:rPr>
              <a:t>G001</a:t>
            </a:r>
            <a:endParaRPr sz="1200">
              <a:latin typeface="Century"/>
              <a:cs typeface="Century"/>
            </a:endParaRPr>
          </a:p>
        </p:txBody>
      </p:sp>
      <p:grpSp>
        <p:nvGrpSpPr>
          <p:cNvPr id="24" name="object 24" descr=""/>
          <p:cNvGrpSpPr/>
          <p:nvPr/>
        </p:nvGrpSpPr>
        <p:grpSpPr>
          <a:xfrm>
            <a:off x="1630679" y="6414515"/>
            <a:ext cx="4304030" cy="3183890"/>
            <a:chOff x="1630679" y="6414515"/>
            <a:chExt cx="4304030" cy="3183890"/>
          </a:xfrm>
        </p:grpSpPr>
        <p:sp>
          <p:nvSpPr>
            <p:cNvPr id="25" name="object 25" descr=""/>
            <p:cNvSpPr/>
            <p:nvPr/>
          </p:nvSpPr>
          <p:spPr>
            <a:xfrm>
              <a:off x="1998726" y="7504937"/>
              <a:ext cx="2269490" cy="929640"/>
            </a:xfrm>
            <a:custGeom>
              <a:avLst/>
              <a:gdLst/>
              <a:ahLst/>
              <a:cxnLst/>
              <a:rect l="l" t="t" r="r" b="b"/>
              <a:pathLst>
                <a:path w="2269490" h="929640">
                  <a:moveTo>
                    <a:pt x="318262" y="891540"/>
                  </a:moveTo>
                  <a:lnTo>
                    <a:pt x="299212" y="882015"/>
                  </a:lnTo>
                  <a:lnTo>
                    <a:pt x="242062" y="853440"/>
                  </a:lnTo>
                  <a:lnTo>
                    <a:pt x="242062" y="882015"/>
                  </a:lnTo>
                  <a:lnTo>
                    <a:pt x="0" y="882015"/>
                  </a:lnTo>
                  <a:lnTo>
                    <a:pt x="0" y="901065"/>
                  </a:lnTo>
                  <a:lnTo>
                    <a:pt x="242062" y="901065"/>
                  </a:lnTo>
                  <a:lnTo>
                    <a:pt x="242062" y="929640"/>
                  </a:lnTo>
                  <a:lnTo>
                    <a:pt x="299212" y="901065"/>
                  </a:lnTo>
                  <a:lnTo>
                    <a:pt x="318262" y="891540"/>
                  </a:lnTo>
                  <a:close/>
                </a:path>
                <a:path w="2269490" h="929640">
                  <a:moveTo>
                    <a:pt x="2268982" y="38100"/>
                  </a:moveTo>
                  <a:lnTo>
                    <a:pt x="2249932" y="28575"/>
                  </a:lnTo>
                  <a:lnTo>
                    <a:pt x="2192782" y="0"/>
                  </a:lnTo>
                  <a:lnTo>
                    <a:pt x="2192782" y="28575"/>
                  </a:lnTo>
                  <a:lnTo>
                    <a:pt x="1950720" y="28575"/>
                  </a:lnTo>
                  <a:lnTo>
                    <a:pt x="1950720" y="47625"/>
                  </a:lnTo>
                  <a:lnTo>
                    <a:pt x="2192782" y="47625"/>
                  </a:lnTo>
                  <a:lnTo>
                    <a:pt x="2192782" y="76200"/>
                  </a:lnTo>
                  <a:lnTo>
                    <a:pt x="2249932" y="47625"/>
                  </a:lnTo>
                  <a:lnTo>
                    <a:pt x="2268982" y="38100"/>
                  </a:lnTo>
                  <a:close/>
                </a:path>
              </a:pathLst>
            </a:custGeom>
            <a:solidFill>
              <a:srgbClr val="FF0000"/>
            </a:solidFill>
          </p:spPr>
          <p:txBody>
            <a:bodyPr wrap="square" lIns="0" tIns="0" rIns="0" bIns="0" rtlCol="0"/>
            <a:lstStyle/>
            <a:p/>
          </p:txBody>
        </p:sp>
        <p:pic>
          <p:nvPicPr>
            <p:cNvPr id="26" name="object 26" descr=""/>
            <p:cNvPicPr/>
            <p:nvPr/>
          </p:nvPicPr>
          <p:blipFill>
            <a:blip r:embed="rId5" cstate="print"/>
            <a:stretch>
              <a:fillRect/>
            </a:stretch>
          </p:blipFill>
          <p:spPr>
            <a:xfrm>
              <a:off x="1630679" y="6414515"/>
              <a:ext cx="4303776" cy="454151"/>
            </a:xfrm>
            <a:prstGeom prst="rect">
              <a:avLst/>
            </a:prstGeom>
          </p:spPr>
        </p:pic>
        <p:pic>
          <p:nvPicPr>
            <p:cNvPr id="27" name="object 27" descr=""/>
            <p:cNvPicPr/>
            <p:nvPr/>
          </p:nvPicPr>
          <p:blipFill>
            <a:blip r:embed="rId6" cstate="print"/>
            <a:stretch>
              <a:fillRect/>
            </a:stretch>
          </p:blipFill>
          <p:spPr>
            <a:xfrm>
              <a:off x="1670303" y="8723375"/>
              <a:ext cx="68580" cy="874776"/>
            </a:xfrm>
            <a:prstGeom prst="rect">
              <a:avLst/>
            </a:prstGeom>
          </p:spPr>
        </p:pic>
      </p:grpSp>
      <p:sp>
        <p:nvSpPr>
          <p:cNvPr id="28" name="object 28" descr=""/>
          <p:cNvSpPr txBox="1"/>
          <p:nvPr/>
        </p:nvSpPr>
        <p:spPr>
          <a:xfrm>
            <a:off x="3509771" y="2749295"/>
            <a:ext cx="416559" cy="370840"/>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①</a:t>
            </a:r>
            <a:endParaRPr sz="1800">
              <a:latin typeface="MS Mincho"/>
              <a:cs typeface="MS Mincho"/>
            </a:endParaRPr>
          </a:p>
        </p:txBody>
      </p:sp>
      <p:sp>
        <p:nvSpPr>
          <p:cNvPr id="29" name="object 29" descr=""/>
          <p:cNvSpPr txBox="1"/>
          <p:nvPr/>
        </p:nvSpPr>
        <p:spPr>
          <a:xfrm>
            <a:off x="4471415" y="2564891"/>
            <a:ext cx="414655" cy="368935"/>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③</a:t>
            </a:r>
            <a:endParaRPr sz="1800">
              <a:latin typeface="MS Mincho"/>
              <a:cs typeface="MS Mincho"/>
            </a:endParaRPr>
          </a:p>
        </p:txBody>
      </p:sp>
      <p:pic>
        <p:nvPicPr>
          <p:cNvPr id="30" name="object 30" descr=""/>
          <p:cNvPicPr/>
          <p:nvPr/>
        </p:nvPicPr>
        <p:blipFill>
          <a:blip r:embed="rId6" cstate="print"/>
          <a:stretch>
            <a:fillRect/>
          </a:stretch>
        </p:blipFill>
        <p:spPr>
          <a:xfrm>
            <a:off x="1671827" y="4657343"/>
            <a:ext cx="68580" cy="876300"/>
          </a:xfrm>
          <a:prstGeom prst="rect">
            <a:avLst/>
          </a:prstGeom>
        </p:spPr>
      </p:pic>
      <p:sp>
        <p:nvSpPr>
          <p:cNvPr id="31" name="object 3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47</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775703"/>
            <a:ext cx="4320540" cy="3253740"/>
          </a:xfrm>
          <a:prstGeom prst="rect">
            <a:avLst/>
          </a:prstGeom>
        </p:spPr>
      </p:pic>
      <p:grpSp>
        <p:nvGrpSpPr>
          <p:cNvPr id="3" name="object 3" descr=""/>
          <p:cNvGrpSpPr/>
          <p:nvPr/>
        </p:nvGrpSpPr>
        <p:grpSpPr>
          <a:xfrm>
            <a:off x="1620011" y="2310383"/>
            <a:ext cx="4320540" cy="3253740"/>
            <a:chOff x="1620011" y="2310383"/>
            <a:chExt cx="4320540" cy="3253740"/>
          </a:xfrm>
        </p:grpSpPr>
        <p:pic>
          <p:nvPicPr>
            <p:cNvPr id="4" name="object 4" descr=""/>
            <p:cNvPicPr/>
            <p:nvPr/>
          </p:nvPicPr>
          <p:blipFill>
            <a:blip r:embed="rId3" cstate="print"/>
            <a:stretch>
              <a:fillRect/>
            </a:stretch>
          </p:blipFill>
          <p:spPr>
            <a:xfrm>
              <a:off x="1620011" y="2310383"/>
              <a:ext cx="4320540" cy="3253740"/>
            </a:xfrm>
            <a:prstGeom prst="rect">
              <a:avLst/>
            </a:prstGeom>
          </p:spPr>
        </p:pic>
        <p:sp>
          <p:nvSpPr>
            <p:cNvPr id="5" name="object 5" descr=""/>
            <p:cNvSpPr/>
            <p:nvPr/>
          </p:nvSpPr>
          <p:spPr>
            <a:xfrm>
              <a:off x="3440429" y="4784597"/>
              <a:ext cx="509270" cy="216535"/>
            </a:xfrm>
            <a:custGeom>
              <a:avLst/>
              <a:gdLst/>
              <a:ahLst/>
              <a:cxnLst/>
              <a:rect l="l" t="t" r="r" b="b"/>
              <a:pathLst>
                <a:path w="509270" h="216535">
                  <a:moveTo>
                    <a:pt x="0" y="36068"/>
                  </a:moveTo>
                  <a:lnTo>
                    <a:pt x="2831" y="22020"/>
                  </a:lnTo>
                  <a:lnTo>
                    <a:pt x="10556" y="10556"/>
                  </a:lnTo>
                  <a:lnTo>
                    <a:pt x="22020" y="2831"/>
                  </a:lnTo>
                  <a:lnTo>
                    <a:pt x="36068" y="0"/>
                  </a:lnTo>
                  <a:lnTo>
                    <a:pt x="472948" y="0"/>
                  </a:lnTo>
                  <a:lnTo>
                    <a:pt x="486995" y="2831"/>
                  </a:lnTo>
                  <a:lnTo>
                    <a:pt x="498459" y="10556"/>
                  </a:lnTo>
                  <a:lnTo>
                    <a:pt x="506184" y="22020"/>
                  </a:lnTo>
                  <a:lnTo>
                    <a:pt x="509016" y="36068"/>
                  </a:lnTo>
                  <a:lnTo>
                    <a:pt x="509016" y="180339"/>
                  </a:lnTo>
                  <a:lnTo>
                    <a:pt x="506184" y="194387"/>
                  </a:lnTo>
                  <a:lnTo>
                    <a:pt x="498459" y="205851"/>
                  </a:lnTo>
                  <a:lnTo>
                    <a:pt x="486995" y="213576"/>
                  </a:lnTo>
                  <a:lnTo>
                    <a:pt x="472948" y="216408"/>
                  </a:lnTo>
                  <a:lnTo>
                    <a:pt x="36068" y="216408"/>
                  </a:lnTo>
                  <a:lnTo>
                    <a:pt x="22020" y="213576"/>
                  </a:lnTo>
                  <a:lnTo>
                    <a:pt x="10556" y="205851"/>
                  </a:lnTo>
                  <a:lnTo>
                    <a:pt x="2831" y="194387"/>
                  </a:lnTo>
                  <a:lnTo>
                    <a:pt x="0" y="180339"/>
                  </a:lnTo>
                  <a:lnTo>
                    <a:pt x="0" y="36068"/>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983"/>
            <a:ext cx="5250815" cy="1074420"/>
          </a:xfrm>
          <a:prstGeom prst="rect">
            <a:avLst/>
          </a:prstGeom>
        </p:spPr>
        <p:txBody>
          <a:bodyPr wrap="square" lIns="0" tIns="12065" rIns="0" bIns="0" rtlCol="0" vert="horz">
            <a:spAutoFit/>
          </a:bodyPr>
          <a:lstStyle/>
          <a:p>
            <a:pPr marL="12700" marR="10795">
              <a:lnSpc>
                <a:spcPct val="125499"/>
              </a:lnSpc>
              <a:spcBef>
                <a:spcPts val="95"/>
              </a:spcBef>
            </a:pPr>
            <a:r>
              <a:rPr dirty="0" sz="1100">
                <a:latin typeface="MS Mincho"/>
                <a:cs typeface="MS Mincho"/>
              </a:rPr>
              <a:t>①［新規］</a:t>
            </a:r>
            <a:r>
              <a:rPr dirty="0" sz="1100" spc="-10">
                <a:latin typeface="MS Mincho"/>
                <a:cs typeface="MS Mincho"/>
              </a:rPr>
              <a:t>をクリックして第２段階を設定します。②適用区分を「傷病名」に変更</a:t>
            </a:r>
            <a:r>
              <a:rPr dirty="0" sz="1100" spc="-5">
                <a:latin typeface="MS Mincho"/>
                <a:cs typeface="MS Mincho"/>
              </a:rPr>
              <a:t>し、③</a:t>
            </a:r>
            <a:r>
              <a:rPr dirty="0" sz="1100" spc="-10">
                <a:latin typeface="MS Mincho"/>
                <a:cs typeface="MS Mincho"/>
              </a:rPr>
              <a:t>［段階条件登録</a:t>
            </a:r>
            <a:r>
              <a:rPr dirty="0" sz="1100" spc="-15">
                <a:latin typeface="MS Mincho"/>
                <a:cs typeface="MS Mincho"/>
              </a:rPr>
              <a:t>］をクリックします。</a:t>
            </a:r>
            <a:endParaRPr sz="1100">
              <a:latin typeface="MS Mincho"/>
              <a:cs typeface="MS Mincho"/>
            </a:endParaRPr>
          </a:p>
          <a:p>
            <a:pPr marL="12700">
              <a:lnSpc>
                <a:spcPct val="100000"/>
              </a:lnSpc>
              <a:spcBef>
                <a:spcPts val="325"/>
              </a:spcBef>
            </a:pPr>
            <a:r>
              <a:rPr dirty="0" sz="1100" spc="-20">
                <a:latin typeface="MS Mincho"/>
                <a:cs typeface="MS Mincho"/>
              </a:rPr>
              <a:t>④「マッピンググループ管理」をクリックして「グループ新規」を選択、</a:t>
            </a:r>
            <a:endParaRPr sz="1100">
              <a:latin typeface="MS Mincho"/>
              <a:cs typeface="MS Mincho"/>
            </a:endParaRPr>
          </a:p>
          <a:p>
            <a:pPr marL="12700" marR="5080">
              <a:lnSpc>
                <a:spcPct val="124500"/>
              </a:lnSpc>
              <a:spcBef>
                <a:spcPts val="15"/>
              </a:spcBef>
            </a:pPr>
            <a:r>
              <a:rPr dirty="0" sz="1100" spc="45">
                <a:latin typeface="MS Mincho"/>
                <a:cs typeface="MS Mincho"/>
              </a:rPr>
              <a:t>⑤グループ名称を入力し、適用区分を「傷病名」に変更します。</a:t>
            </a:r>
            <a:r>
              <a:rPr dirty="0" sz="1100">
                <a:latin typeface="Century"/>
                <a:cs typeface="Century"/>
              </a:rPr>
              <a:t>G002</a:t>
            </a:r>
            <a:r>
              <a:rPr dirty="0" sz="1100" spc="45">
                <a:latin typeface="MS Mincho"/>
                <a:cs typeface="MS Mincho"/>
              </a:rPr>
              <a:t>に「高血</a:t>
            </a:r>
            <a:r>
              <a:rPr dirty="0" sz="1100" spc="20">
                <a:latin typeface="MS Mincho"/>
                <a:cs typeface="MS Mincho"/>
              </a:rPr>
              <a:t>圧」の傷病名を設定し、</a:t>
            </a:r>
            <a:r>
              <a:rPr dirty="0" sz="1100">
                <a:latin typeface="MS Mincho"/>
                <a:cs typeface="MS Mincho"/>
              </a:rPr>
              <a:t>［グループ追加］</a:t>
            </a:r>
            <a:r>
              <a:rPr dirty="0" sz="1100" spc="-20">
                <a:latin typeface="MS Mincho"/>
                <a:cs typeface="MS Mincho"/>
              </a:rPr>
              <a:t>で第２段階とマッピングします。</a:t>
            </a:r>
            <a:endParaRPr sz="1100">
              <a:latin typeface="MS Mincho"/>
              <a:cs typeface="MS Mincho"/>
            </a:endParaRPr>
          </a:p>
        </p:txBody>
      </p:sp>
      <p:sp>
        <p:nvSpPr>
          <p:cNvPr id="7" name="object 7" descr=""/>
          <p:cNvSpPr txBox="1"/>
          <p:nvPr/>
        </p:nvSpPr>
        <p:spPr>
          <a:xfrm>
            <a:off x="1153464" y="5604484"/>
            <a:ext cx="5333365" cy="1074420"/>
          </a:xfrm>
          <a:prstGeom prst="rect">
            <a:avLst/>
          </a:prstGeom>
        </p:spPr>
        <p:txBody>
          <a:bodyPr wrap="square" lIns="0" tIns="13335" rIns="0" bIns="0" rtlCol="0" vert="horz">
            <a:spAutoFit/>
          </a:bodyPr>
          <a:lstStyle/>
          <a:p>
            <a:pPr marL="12700" marR="5080">
              <a:lnSpc>
                <a:spcPct val="125000"/>
              </a:lnSpc>
              <a:spcBef>
                <a:spcPts val="105"/>
              </a:spcBef>
            </a:pPr>
            <a:r>
              <a:rPr dirty="0" sz="1100" spc="-15">
                <a:latin typeface="MS Mincho"/>
                <a:cs typeface="MS Mincho"/>
              </a:rPr>
              <a:t>⑥第３段階で集計区分を「全体コード」に変更すると細かな設定ができるようにな</a:t>
            </a:r>
            <a:r>
              <a:rPr dirty="0" sz="1100">
                <a:latin typeface="MS Mincho"/>
                <a:cs typeface="MS Mincho"/>
              </a:rPr>
              <a:t> </a:t>
            </a:r>
            <a:r>
              <a:rPr dirty="0" sz="1100" spc="-15">
                <a:latin typeface="MS Mincho"/>
                <a:cs typeface="MS Mincho"/>
              </a:rPr>
              <a:t>ります。適用区分を「医薬品」、集計範囲を「同一処方内」、集計項目を「回数」、</a:t>
            </a:r>
            <a:r>
              <a:rPr dirty="0" sz="1100" spc="-10">
                <a:latin typeface="MS Mincho"/>
                <a:cs typeface="MS Mincho"/>
              </a:rPr>
              <a:t>比較演算子を「以上」、比較値を「</a:t>
            </a:r>
            <a:r>
              <a:rPr dirty="0" sz="1100" spc="-5">
                <a:latin typeface="Century"/>
                <a:cs typeface="Century"/>
              </a:rPr>
              <a:t>28</a:t>
            </a:r>
            <a:r>
              <a:rPr dirty="0" sz="1100" spc="-15">
                <a:latin typeface="MS Mincho"/>
                <a:cs typeface="MS Mincho"/>
              </a:rPr>
              <a:t>」と設定します。</a:t>
            </a:r>
            <a:r>
              <a:rPr dirty="0" sz="1100" spc="-5">
                <a:latin typeface="Century"/>
                <a:cs typeface="Century"/>
              </a:rPr>
              <a:t>G003</a:t>
            </a:r>
            <a:r>
              <a:rPr dirty="0" sz="1100" spc="-15">
                <a:latin typeface="MS Mincho"/>
                <a:cs typeface="MS Mincho"/>
              </a:rPr>
              <a:t>に医薬品の「スタチン</a:t>
            </a:r>
            <a:r>
              <a:rPr dirty="0" sz="1100">
                <a:latin typeface="MS Mincho"/>
                <a:cs typeface="MS Mincho"/>
              </a:rPr>
              <a:t>」を設定し、第</a:t>
            </a:r>
            <a:r>
              <a:rPr dirty="0" sz="1100" spc="-5">
                <a:latin typeface="Century"/>
                <a:cs typeface="Century"/>
              </a:rPr>
              <a:t>3</a:t>
            </a:r>
            <a:r>
              <a:rPr dirty="0" sz="1100" spc="-35">
                <a:latin typeface="MS Mincho"/>
                <a:cs typeface="MS Mincho"/>
              </a:rPr>
              <a:t>段階とマッピングした後、⑦ </a:t>
            </a:r>
            <a:r>
              <a:rPr dirty="0" sz="1100">
                <a:latin typeface="MS Mincho"/>
                <a:cs typeface="MS Mincho"/>
              </a:rPr>
              <a:t>［段階条件登録］</a:t>
            </a:r>
            <a:r>
              <a:rPr dirty="0" sz="1100" spc="20">
                <a:latin typeface="MS Mincho"/>
                <a:cs typeface="MS Mincho"/>
              </a:rPr>
              <a:t>をクリック、最後に</a:t>
            </a:r>
            <a:r>
              <a:rPr dirty="0" sz="1100">
                <a:latin typeface="MS Mincho"/>
                <a:cs typeface="MS Mincho"/>
              </a:rPr>
              <a:t>⑧</a:t>
            </a:r>
            <a:r>
              <a:rPr dirty="0" sz="1100" spc="-15">
                <a:latin typeface="MS Mincho"/>
                <a:cs typeface="MS Mincho"/>
              </a:rPr>
              <a:t>［</a:t>
            </a:r>
            <a:r>
              <a:rPr dirty="0" sz="1100">
                <a:latin typeface="MS Mincho"/>
                <a:cs typeface="MS Mincho"/>
              </a:rPr>
              <a:t>保存</a:t>
            </a:r>
            <a:r>
              <a:rPr dirty="0" sz="1100" spc="-15">
                <a:latin typeface="MS Mincho"/>
                <a:cs typeface="MS Mincho"/>
              </a:rPr>
              <a:t>］をクリックして完了です。</a:t>
            </a:r>
            <a:endParaRPr sz="1100">
              <a:latin typeface="MS Mincho"/>
              <a:cs typeface="MS Mincho"/>
            </a:endParaRPr>
          </a:p>
        </p:txBody>
      </p:sp>
      <p:sp>
        <p:nvSpPr>
          <p:cNvPr id="8" name="object 8" descr=""/>
          <p:cNvSpPr/>
          <p:nvPr/>
        </p:nvSpPr>
        <p:spPr>
          <a:xfrm>
            <a:off x="2897885" y="7544561"/>
            <a:ext cx="411480" cy="254635"/>
          </a:xfrm>
          <a:custGeom>
            <a:avLst/>
            <a:gdLst/>
            <a:ahLst/>
            <a:cxnLst/>
            <a:rect l="l" t="t" r="r" b="b"/>
            <a:pathLst>
              <a:path w="411479" h="254634">
                <a:moveTo>
                  <a:pt x="0" y="42418"/>
                </a:moveTo>
                <a:lnTo>
                  <a:pt x="3341" y="25931"/>
                </a:lnTo>
                <a:lnTo>
                  <a:pt x="12445" y="12445"/>
                </a:lnTo>
                <a:lnTo>
                  <a:pt x="25931" y="3341"/>
                </a:lnTo>
                <a:lnTo>
                  <a:pt x="42418" y="0"/>
                </a:lnTo>
                <a:lnTo>
                  <a:pt x="369062" y="0"/>
                </a:lnTo>
                <a:lnTo>
                  <a:pt x="385548" y="3341"/>
                </a:lnTo>
                <a:lnTo>
                  <a:pt x="399033" y="12445"/>
                </a:lnTo>
                <a:lnTo>
                  <a:pt x="408138" y="25931"/>
                </a:lnTo>
                <a:lnTo>
                  <a:pt x="411479" y="42418"/>
                </a:lnTo>
                <a:lnTo>
                  <a:pt x="411479" y="212090"/>
                </a:lnTo>
                <a:lnTo>
                  <a:pt x="408138" y="228576"/>
                </a:lnTo>
                <a:lnTo>
                  <a:pt x="399033" y="242062"/>
                </a:lnTo>
                <a:lnTo>
                  <a:pt x="385548" y="251166"/>
                </a:lnTo>
                <a:lnTo>
                  <a:pt x="369062" y="254508"/>
                </a:lnTo>
                <a:lnTo>
                  <a:pt x="42418" y="254508"/>
                </a:lnTo>
                <a:lnTo>
                  <a:pt x="25931" y="251166"/>
                </a:lnTo>
                <a:lnTo>
                  <a:pt x="12445" y="242062"/>
                </a:lnTo>
                <a:lnTo>
                  <a:pt x="3341" y="228576"/>
                </a:lnTo>
                <a:lnTo>
                  <a:pt x="0" y="212090"/>
                </a:lnTo>
                <a:lnTo>
                  <a:pt x="0" y="42418"/>
                </a:lnTo>
                <a:close/>
              </a:path>
            </a:pathLst>
          </a:custGeom>
          <a:ln w="19050">
            <a:solidFill>
              <a:srgbClr val="FF0000"/>
            </a:solidFill>
          </a:ln>
        </p:spPr>
        <p:txBody>
          <a:bodyPr wrap="square" lIns="0" tIns="0" rIns="0" bIns="0" rtlCol="0"/>
          <a:lstStyle/>
          <a:p/>
        </p:txBody>
      </p:sp>
      <p:sp>
        <p:nvSpPr>
          <p:cNvPr id="9" name="object 9" descr=""/>
          <p:cNvSpPr/>
          <p:nvPr/>
        </p:nvSpPr>
        <p:spPr>
          <a:xfrm>
            <a:off x="1768601" y="9265157"/>
            <a:ext cx="2112645" cy="617220"/>
          </a:xfrm>
          <a:custGeom>
            <a:avLst/>
            <a:gdLst/>
            <a:ahLst/>
            <a:cxnLst/>
            <a:rect l="l" t="t" r="r" b="b"/>
            <a:pathLst>
              <a:path w="2112645" h="617220">
                <a:moveTo>
                  <a:pt x="0" y="109219"/>
                </a:moveTo>
                <a:lnTo>
                  <a:pt x="7981" y="69663"/>
                </a:lnTo>
                <a:lnTo>
                  <a:pt x="29749" y="37369"/>
                </a:lnTo>
                <a:lnTo>
                  <a:pt x="62043" y="15601"/>
                </a:lnTo>
                <a:lnTo>
                  <a:pt x="101600" y="7619"/>
                </a:lnTo>
                <a:lnTo>
                  <a:pt x="1570227" y="7619"/>
                </a:lnTo>
                <a:lnTo>
                  <a:pt x="1609784" y="15601"/>
                </a:lnTo>
                <a:lnTo>
                  <a:pt x="1642078" y="37369"/>
                </a:lnTo>
                <a:lnTo>
                  <a:pt x="1663846" y="69663"/>
                </a:lnTo>
                <a:lnTo>
                  <a:pt x="1671827" y="109219"/>
                </a:lnTo>
                <a:lnTo>
                  <a:pt x="1671827" y="515619"/>
                </a:lnTo>
                <a:lnTo>
                  <a:pt x="1663846" y="555165"/>
                </a:lnTo>
                <a:lnTo>
                  <a:pt x="1642078" y="587460"/>
                </a:lnTo>
                <a:lnTo>
                  <a:pt x="1609784" y="609235"/>
                </a:lnTo>
                <a:lnTo>
                  <a:pt x="1570227" y="617219"/>
                </a:lnTo>
                <a:lnTo>
                  <a:pt x="101600" y="617219"/>
                </a:lnTo>
                <a:lnTo>
                  <a:pt x="62043" y="609235"/>
                </a:lnTo>
                <a:lnTo>
                  <a:pt x="29749" y="587460"/>
                </a:lnTo>
                <a:lnTo>
                  <a:pt x="7981" y="555165"/>
                </a:lnTo>
                <a:lnTo>
                  <a:pt x="0" y="515619"/>
                </a:lnTo>
                <a:lnTo>
                  <a:pt x="0" y="109219"/>
                </a:lnTo>
                <a:close/>
              </a:path>
              <a:path w="2112645" h="617220">
                <a:moveTo>
                  <a:pt x="1702308" y="42671"/>
                </a:moveTo>
                <a:lnTo>
                  <a:pt x="1705653" y="26038"/>
                </a:lnTo>
                <a:lnTo>
                  <a:pt x="1714785" y="12477"/>
                </a:lnTo>
                <a:lnTo>
                  <a:pt x="1728346" y="3345"/>
                </a:lnTo>
                <a:lnTo>
                  <a:pt x="1744980" y="0"/>
                </a:lnTo>
                <a:lnTo>
                  <a:pt x="2069592" y="0"/>
                </a:lnTo>
                <a:lnTo>
                  <a:pt x="2086225" y="3345"/>
                </a:lnTo>
                <a:lnTo>
                  <a:pt x="2099786" y="12477"/>
                </a:lnTo>
                <a:lnTo>
                  <a:pt x="2108918" y="26038"/>
                </a:lnTo>
                <a:lnTo>
                  <a:pt x="2112264" y="42671"/>
                </a:lnTo>
                <a:lnTo>
                  <a:pt x="2112264" y="213359"/>
                </a:lnTo>
                <a:lnTo>
                  <a:pt x="2108918" y="229971"/>
                </a:lnTo>
                <a:lnTo>
                  <a:pt x="2099786" y="243535"/>
                </a:lnTo>
                <a:lnTo>
                  <a:pt x="2086225" y="252679"/>
                </a:lnTo>
                <a:lnTo>
                  <a:pt x="2069592" y="256031"/>
                </a:lnTo>
                <a:lnTo>
                  <a:pt x="1744980" y="256031"/>
                </a:lnTo>
                <a:lnTo>
                  <a:pt x="1728346" y="252679"/>
                </a:lnTo>
                <a:lnTo>
                  <a:pt x="1714785" y="243535"/>
                </a:lnTo>
                <a:lnTo>
                  <a:pt x="1705653" y="229971"/>
                </a:lnTo>
                <a:lnTo>
                  <a:pt x="1702308" y="213359"/>
                </a:lnTo>
                <a:lnTo>
                  <a:pt x="1702308" y="42671"/>
                </a:lnTo>
                <a:close/>
              </a:path>
            </a:pathLst>
          </a:custGeom>
          <a:ln w="19050">
            <a:solidFill>
              <a:srgbClr val="FF0000"/>
            </a:solidFill>
          </a:ln>
        </p:spPr>
        <p:txBody>
          <a:bodyPr wrap="square" lIns="0" tIns="0" rIns="0" bIns="0" rtlCol="0"/>
          <a:lstStyle/>
          <a:p/>
        </p:txBody>
      </p:sp>
      <p:sp>
        <p:nvSpPr>
          <p:cNvPr id="10" name="object 10" descr=""/>
          <p:cNvSpPr txBox="1"/>
          <p:nvPr/>
        </p:nvSpPr>
        <p:spPr>
          <a:xfrm>
            <a:off x="2471927" y="7498079"/>
            <a:ext cx="416559" cy="368935"/>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⑧</a:t>
            </a:r>
            <a:endParaRPr sz="1800">
              <a:latin typeface="MS Mincho"/>
              <a:cs typeface="MS Mincho"/>
            </a:endParaRPr>
          </a:p>
        </p:txBody>
      </p:sp>
      <p:sp>
        <p:nvSpPr>
          <p:cNvPr id="11" name="object 11" descr=""/>
          <p:cNvSpPr txBox="1"/>
          <p:nvPr/>
        </p:nvSpPr>
        <p:spPr>
          <a:xfrm>
            <a:off x="1793748" y="4724399"/>
            <a:ext cx="416559" cy="370840"/>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②</a:t>
            </a:r>
            <a:endParaRPr sz="1800">
              <a:latin typeface="MS Mincho"/>
              <a:cs typeface="MS Mincho"/>
            </a:endParaRPr>
          </a:p>
        </p:txBody>
      </p:sp>
      <p:sp>
        <p:nvSpPr>
          <p:cNvPr id="12" name="object 12" descr=""/>
          <p:cNvSpPr txBox="1"/>
          <p:nvPr/>
        </p:nvSpPr>
        <p:spPr>
          <a:xfrm>
            <a:off x="3465576" y="5045963"/>
            <a:ext cx="414655" cy="370840"/>
          </a:xfrm>
          <a:prstGeom prst="rect">
            <a:avLst/>
          </a:prstGeom>
          <a:solidFill>
            <a:srgbClr val="FFFFFF"/>
          </a:solidFill>
        </p:spPr>
        <p:txBody>
          <a:bodyPr wrap="square" lIns="0" tIns="45085" rIns="0" bIns="0" rtlCol="0" vert="horz">
            <a:spAutoFit/>
          </a:bodyPr>
          <a:lstStyle/>
          <a:p>
            <a:pPr marL="91440">
              <a:lnSpc>
                <a:spcPct val="100000"/>
              </a:lnSpc>
              <a:spcBef>
                <a:spcPts val="355"/>
              </a:spcBef>
            </a:pPr>
            <a:r>
              <a:rPr dirty="0" sz="1800" spc="-50">
                <a:solidFill>
                  <a:srgbClr val="FF0000"/>
                </a:solidFill>
                <a:latin typeface="MS Mincho"/>
                <a:cs typeface="MS Mincho"/>
              </a:rPr>
              <a:t>③</a:t>
            </a:r>
            <a:endParaRPr sz="1800">
              <a:latin typeface="MS Mincho"/>
              <a:cs typeface="MS Mincho"/>
            </a:endParaRPr>
          </a:p>
        </p:txBody>
      </p:sp>
      <p:sp>
        <p:nvSpPr>
          <p:cNvPr id="13" name="object 13" descr=""/>
          <p:cNvSpPr txBox="1"/>
          <p:nvPr/>
        </p:nvSpPr>
        <p:spPr>
          <a:xfrm>
            <a:off x="3925823" y="4366259"/>
            <a:ext cx="416559" cy="368935"/>
          </a:xfrm>
          <a:prstGeom prst="rect">
            <a:avLst/>
          </a:prstGeom>
          <a:solidFill>
            <a:srgbClr val="FFFFFF"/>
          </a:solidFill>
        </p:spPr>
        <p:txBody>
          <a:bodyPr wrap="square" lIns="0" tIns="44450" rIns="0" bIns="0" rtlCol="0" vert="horz">
            <a:spAutoFit/>
          </a:bodyPr>
          <a:lstStyle/>
          <a:p>
            <a:pPr marL="92710">
              <a:lnSpc>
                <a:spcPct val="100000"/>
              </a:lnSpc>
              <a:spcBef>
                <a:spcPts val="350"/>
              </a:spcBef>
            </a:pPr>
            <a:r>
              <a:rPr dirty="0" sz="1800" spc="-50">
                <a:solidFill>
                  <a:srgbClr val="FF0000"/>
                </a:solidFill>
                <a:latin typeface="MS Mincho"/>
                <a:cs typeface="MS Mincho"/>
              </a:rPr>
              <a:t>⑤</a:t>
            </a:r>
            <a:endParaRPr sz="1800">
              <a:latin typeface="MS Mincho"/>
              <a:cs typeface="MS Mincho"/>
            </a:endParaRPr>
          </a:p>
        </p:txBody>
      </p:sp>
      <p:grpSp>
        <p:nvGrpSpPr>
          <p:cNvPr id="14" name="object 14" descr=""/>
          <p:cNvGrpSpPr/>
          <p:nvPr/>
        </p:nvGrpSpPr>
        <p:grpSpPr>
          <a:xfrm>
            <a:off x="1306067" y="2960369"/>
            <a:ext cx="3437890" cy="2039620"/>
            <a:chOff x="1306067" y="2960369"/>
            <a:chExt cx="3437890" cy="2039620"/>
          </a:xfrm>
        </p:grpSpPr>
        <p:sp>
          <p:nvSpPr>
            <p:cNvPr id="15" name="object 15" descr=""/>
            <p:cNvSpPr/>
            <p:nvPr/>
          </p:nvSpPr>
          <p:spPr>
            <a:xfrm>
              <a:off x="2271521" y="4775453"/>
              <a:ext cx="844550" cy="215265"/>
            </a:xfrm>
            <a:custGeom>
              <a:avLst/>
              <a:gdLst/>
              <a:ahLst/>
              <a:cxnLst/>
              <a:rect l="l" t="t" r="r" b="b"/>
              <a:pathLst>
                <a:path w="844550" h="215264">
                  <a:moveTo>
                    <a:pt x="0" y="35813"/>
                  </a:moveTo>
                  <a:lnTo>
                    <a:pt x="2809" y="21859"/>
                  </a:lnTo>
                  <a:lnTo>
                    <a:pt x="10477" y="10477"/>
                  </a:lnTo>
                  <a:lnTo>
                    <a:pt x="21859" y="2809"/>
                  </a:lnTo>
                  <a:lnTo>
                    <a:pt x="35813" y="0"/>
                  </a:lnTo>
                  <a:lnTo>
                    <a:pt x="808482" y="0"/>
                  </a:lnTo>
                  <a:lnTo>
                    <a:pt x="822436" y="2809"/>
                  </a:lnTo>
                  <a:lnTo>
                    <a:pt x="833818" y="10477"/>
                  </a:lnTo>
                  <a:lnTo>
                    <a:pt x="841486" y="21859"/>
                  </a:lnTo>
                  <a:lnTo>
                    <a:pt x="844295" y="35813"/>
                  </a:lnTo>
                  <a:lnTo>
                    <a:pt x="844295" y="179069"/>
                  </a:lnTo>
                  <a:lnTo>
                    <a:pt x="841486" y="193024"/>
                  </a:lnTo>
                  <a:lnTo>
                    <a:pt x="833818" y="204406"/>
                  </a:lnTo>
                  <a:lnTo>
                    <a:pt x="822436" y="212074"/>
                  </a:lnTo>
                  <a:lnTo>
                    <a:pt x="808482" y="214883"/>
                  </a:lnTo>
                  <a:lnTo>
                    <a:pt x="35813" y="214883"/>
                  </a:lnTo>
                  <a:lnTo>
                    <a:pt x="21859" y="212074"/>
                  </a:lnTo>
                  <a:lnTo>
                    <a:pt x="10477" y="204406"/>
                  </a:lnTo>
                  <a:lnTo>
                    <a:pt x="2809" y="193024"/>
                  </a:lnTo>
                  <a:lnTo>
                    <a:pt x="0" y="179069"/>
                  </a:lnTo>
                  <a:lnTo>
                    <a:pt x="0" y="35813"/>
                  </a:lnTo>
                  <a:close/>
                </a:path>
              </a:pathLst>
            </a:custGeom>
            <a:ln w="19050">
              <a:solidFill>
                <a:srgbClr val="FF0000"/>
              </a:solidFill>
            </a:ln>
          </p:spPr>
          <p:txBody>
            <a:bodyPr wrap="square" lIns="0" tIns="0" rIns="0" bIns="0" rtlCol="0"/>
            <a:lstStyle/>
            <a:p/>
          </p:txBody>
        </p:sp>
        <p:pic>
          <p:nvPicPr>
            <p:cNvPr id="16" name="object 16" descr=""/>
            <p:cNvPicPr/>
            <p:nvPr/>
          </p:nvPicPr>
          <p:blipFill>
            <a:blip r:embed="rId4" cstate="print"/>
            <a:stretch>
              <a:fillRect/>
            </a:stretch>
          </p:blipFill>
          <p:spPr>
            <a:xfrm>
              <a:off x="4667250" y="2960369"/>
              <a:ext cx="76200" cy="216027"/>
            </a:xfrm>
            <a:prstGeom prst="rect">
              <a:avLst/>
            </a:prstGeom>
          </p:spPr>
        </p:pic>
        <p:sp>
          <p:nvSpPr>
            <p:cNvPr id="17" name="object 17" descr=""/>
            <p:cNvSpPr/>
            <p:nvPr/>
          </p:nvSpPr>
          <p:spPr>
            <a:xfrm>
              <a:off x="1753361" y="3929633"/>
              <a:ext cx="2159635" cy="744220"/>
            </a:xfrm>
            <a:custGeom>
              <a:avLst/>
              <a:gdLst/>
              <a:ahLst/>
              <a:cxnLst/>
              <a:rect l="l" t="t" r="r" b="b"/>
              <a:pathLst>
                <a:path w="2159635" h="744220">
                  <a:moveTo>
                    <a:pt x="1511808" y="564641"/>
                  </a:moveTo>
                  <a:lnTo>
                    <a:pt x="1514617" y="550687"/>
                  </a:lnTo>
                  <a:lnTo>
                    <a:pt x="1522285" y="539305"/>
                  </a:lnTo>
                  <a:lnTo>
                    <a:pt x="1533667" y="531637"/>
                  </a:lnTo>
                  <a:lnTo>
                    <a:pt x="1547622" y="528827"/>
                  </a:lnTo>
                  <a:lnTo>
                    <a:pt x="2123693" y="528827"/>
                  </a:lnTo>
                  <a:lnTo>
                    <a:pt x="2137648" y="531637"/>
                  </a:lnTo>
                  <a:lnTo>
                    <a:pt x="2149030" y="539305"/>
                  </a:lnTo>
                  <a:lnTo>
                    <a:pt x="2156698" y="550687"/>
                  </a:lnTo>
                  <a:lnTo>
                    <a:pt x="2159508" y="564641"/>
                  </a:lnTo>
                  <a:lnTo>
                    <a:pt x="2159508" y="707898"/>
                  </a:lnTo>
                  <a:lnTo>
                    <a:pt x="2156698" y="721852"/>
                  </a:lnTo>
                  <a:lnTo>
                    <a:pt x="2149030" y="733234"/>
                  </a:lnTo>
                  <a:lnTo>
                    <a:pt x="2137648" y="740902"/>
                  </a:lnTo>
                  <a:lnTo>
                    <a:pt x="2123693" y="743712"/>
                  </a:lnTo>
                  <a:lnTo>
                    <a:pt x="1547622" y="743712"/>
                  </a:lnTo>
                  <a:lnTo>
                    <a:pt x="1533667" y="740902"/>
                  </a:lnTo>
                  <a:lnTo>
                    <a:pt x="1522285" y="733234"/>
                  </a:lnTo>
                  <a:lnTo>
                    <a:pt x="1514617" y="721852"/>
                  </a:lnTo>
                  <a:lnTo>
                    <a:pt x="1511808" y="707898"/>
                  </a:lnTo>
                  <a:lnTo>
                    <a:pt x="1511808" y="564641"/>
                  </a:lnTo>
                  <a:close/>
                </a:path>
                <a:path w="2159635" h="744220">
                  <a:moveTo>
                    <a:pt x="0" y="36068"/>
                  </a:moveTo>
                  <a:lnTo>
                    <a:pt x="2831" y="22020"/>
                  </a:lnTo>
                  <a:lnTo>
                    <a:pt x="10556" y="10556"/>
                  </a:lnTo>
                  <a:lnTo>
                    <a:pt x="22020" y="2831"/>
                  </a:lnTo>
                  <a:lnTo>
                    <a:pt x="36068" y="0"/>
                  </a:lnTo>
                  <a:lnTo>
                    <a:pt x="474471" y="0"/>
                  </a:lnTo>
                  <a:lnTo>
                    <a:pt x="488519" y="2831"/>
                  </a:lnTo>
                  <a:lnTo>
                    <a:pt x="499983" y="10556"/>
                  </a:lnTo>
                  <a:lnTo>
                    <a:pt x="507708" y="22020"/>
                  </a:lnTo>
                  <a:lnTo>
                    <a:pt x="510539" y="36068"/>
                  </a:lnTo>
                  <a:lnTo>
                    <a:pt x="510539" y="180340"/>
                  </a:lnTo>
                  <a:lnTo>
                    <a:pt x="507708" y="194387"/>
                  </a:lnTo>
                  <a:lnTo>
                    <a:pt x="499983" y="205851"/>
                  </a:lnTo>
                  <a:lnTo>
                    <a:pt x="488519" y="213576"/>
                  </a:lnTo>
                  <a:lnTo>
                    <a:pt x="474471" y="216407"/>
                  </a:lnTo>
                  <a:lnTo>
                    <a:pt x="36068" y="216407"/>
                  </a:lnTo>
                  <a:lnTo>
                    <a:pt x="22020" y="213576"/>
                  </a:lnTo>
                  <a:lnTo>
                    <a:pt x="10556" y="205851"/>
                  </a:lnTo>
                  <a:lnTo>
                    <a:pt x="2831" y="194387"/>
                  </a:lnTo>
                  <a:lnTo>
                    <a:pt x="0" y="180340"/>
                  </a:lnTo>
                  <a:lnTo>
                    <a:pt x="0" y="36068"/>
                  </a:lnTo>
                  <a:close/>
                </a:path>
              </a:pathLst>
            </a:custGeom>
            <a:ln w="19050">
              <a:solidFill>
                <a:srgbClr val="FF0000"/>
              </a:solidFill>
            </a:ln>
          </p:spPr>
          <p:txBody>
            <a:bodyPr wrap="square" lIns="0" tIns="0" rIns="0" bIns="0" rtlCol="0"/>
            <a:lstStyle/>
            <a:p/>
          </p:txBody>
        </p:sp>
        <p:sp>
          <p:nvSpPr>
            <p:cNvPr id="18" name="object 18" descr=""/>
            <p:cNvSpPr/>
            <p:nvPr/>
          </p:nvSpPr>
          <p:spPr>
            <a:xfrm>
              <a:off x="1306067" y="3852671"/>
              <a:ext cx="416559" cy="368935"/>
            </a:xfrm>
            <a:custGeom>
              <a:avLst/>
              <a:gdLst/>
              <a:ahLst/>
              <a:cxnLst/>
              <a:rect l="l" t="t" r="r" b="b"/>
              <a:pathLst>
                <a:path w="416560" h="368935">
                  <a:moveTo>
                    <a:pt x="416051" y="0"/>
                  </a:moveTo>
                  <a:lnTo>
                    <a:pt x="0" y="0"/>
                  </a:lnTo>
                  <a:lnTo>
                    <a:pt x="0" y="368807"/>
                  </a:lnTo>
                  <a:lnTo>
                    <a:pt x="416051" y="368807"/>
                  </a:lnTo>
                  <a:lnTo>
                    <a:pt x="416051" y="0"/>
                  </a:lnTo>
                  <a:close/>
                </a:path>
              </a:pathLst>
            </a:custGeom>
            <a:solidFill>
              <a:srgbClr val="FFFFFF"/>
            </a:solidFill>
          </p:spPr>
          <p:txBody>
            <a:bodyPr wrap="square" lIns="0" tIns="0" rIns="0" bIns="0" rtlCol="0"/>
            <a:lstStyle/>
            <a:p/>
          </p:txBody>
        </p:sp>
      </p:grpSp>
      <p:sp>
        <p:nvSpPr>
          <p:cNvPr id="19" name="object 19" descr=""/>
          <p:cNvSpPr txBox="1"/>
          <p:nvPr/>
        </p:nvSpPr>
        <p:spPr>
          <a:xfrm>
            <a:off x="1385442" y="3884802"/>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20" name="object 20" descr=""/>
          <p:cNvSpPr txBox="1"/>
          <p:nvPr/>
        </p:nvSpPr>
        <p:spPr>
          <a:xfrm>
            <a:off x="3925823" y="9208007"/>
            <a:ext cx="416559" cy="368935"/>
          </a:xfrm>
          <a:prstGeom prst="rect">
            <a:avLst/>
          </a:prstGeom>
          <a:solidFill>
            <a:srgbClr val="FFFFFF"/>
          </a:solidFill>
        </p:spPr>
        <p:txBody>
          <a:bodyPr wrap="square" lIns="0" tIns="45085" rIns="0" bIns="0" rtlCol="0" vert="horz">
            <a:spAutoFit/>
          </a:bodyPr>
          <a:lstStyle/>
          <a:p>
            <a:pPr marL="92710">
              <a:lnSpc>
                <a:spcPct val="100000"/>
              </a:lnSpc>
              <a:spcBef>
                <a:spcPts val="355"/>
              </a:spcBef>
            </a:pPr>
            <a:r>
              <a:rPr dirty="0" sz="1800" spc="-50">
                <a:solidFill>
                  <a:srgbClr val="FF0000"/>
                </a:solidFill>
                <a:latin typeface="MS Mincho"/>
                <a:cs typeface="MS Mincho"/>
              </a:rPr>
              <a:t>⑦</a:t>
            </a:r>
            <a:endParaRPr sz="1800">
              <a:latin typeface="MS Mincho"/>
              <a:cs typeface="MS Mincho"/>
            </a:endParaRPr>
          </a:p>
        </p:txBody>
      </p:sp>
      <p:pic>
        <p:nvPicPr>
          <p:cNvPr id="21" name="object 21" descr=""/>
          <p:cNvPicPr/>
          <p:nvPr/>
        </p:nvPicPr>
        <p:blipFill>
          <a:blip r:embed="rId5" cstate="print"/>
          <a:stretch>
            <a:fillRect/>
          </a:stretch>
        </p:blipFill>
        <p:spPr>
          <a:xfrm>
            <a:off x="1624583" y="2319527"/>
            <a:ext cx="4303776" cy="455675"/>
          </a:xfrm>
          <a:prstGeom prst="rect">
            <a:avLst/>
          </a:prstGeom>
        </p:spPr>
      </p:pic>
      <p:sp>
        <p:nvSpPr>
          <p:cNvPr id="22" name="object 22" descr=""/>
          <p:cNvSpPr txBox="1"/>
          <p:nvPr/>
        </p:nvSpPr>
        <p:spPr>
          <a:xfrm>
            <a:off x="4471415" y="2599943"/>
            <a:ext cx="414655" cy="368935"/>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④</a:t>
            </a:r>
            <a:endParaRPr sz="1800">
              <a:latin typeface="MS Mincho"/>
              <a:cs typeface="MS Mincho"/>
            </a:endParaRPr>
          </a:p>
        </p:txBody>
      </p:sp>
      <p:pic>
        <p:nvPicPr>
          <p:cNvPr id="23" name="object 23" descr=""/>
          <p:cNvPicPr/>
          <p:nvPr/>
        </p:nvPicPr>
        <p:blipFill>
          <a:blip r:embed="rId5" cstate="print"/>
          <a:stretch>
            <a:fillRect/>
          </a:stretch>
        </p:blipFill>
        <p:spPr>
          <a:xfrm>
            <a:off x="1630679" y="6780276"/>
            <a:ext cx="4303776" cy="455675"/>
          </a:xfrm>
          <a:prstGeom prst="rect">
            <a:avLst/>
          </a:prstGeom>
        </p:spPr>
      </p:pic>
      <p:grpSp>
        <p:nvGrpSpPr>
          <p:cNvPr id="24" name="object 24" descr=""/>
          <p:cNvGrpSpPr/>
          <p:nvPr/>
        </p:nvGrpSpPr>
        <p:grpSpPr>
          <a:xfrm>
            <a:off x="1322832" y="9076943"/>
            <a:ext cx="417830" cy="876300"/>
            <a:chOff x="1322832" y="9076943"/>
            <a:chExt cx="417830" cy="876300"/>
          </a:xfrm>
        </p:grpSpPr>
        <p:pic>
          <p:nvPicPr>
            <p:cNvPr id="25" name="object 25" descr=""/>
            <p:cNvPicPr/>
            <p:nvPr/>
          </p:nvPicPr>
          <p:blipFill>
            <a:blip r:embed="rId6" cstate="print"/>
            <a:stretch>
              <a:fillRect/>
            </a:stretch>
          </p:blipFill>
          <p:spPr>
            <a:xfrm>
              <a:off x="1671828" y="9076943"/>
              <a:ext cx="68580" cy="876300"/>
            </a:xfrm>
            <a:prstGeom prst="rect">
              <a:avLst/>
            </a:prstGeom>
          </p:spPr>
        </p:pic>
        <p:sp>
          <p:nvSpPr>
            <p:cNvPr id="26" name="object 26" descr=""/>
            <p:cNvSpPr/>
            <p:nvPr/>
          </p:nvSpPr>
          <p:spPr>
            <a:xfrm>
              <a:off x="1322832" y="9407651"/>
              <a:ext cx="414655" cy="368935"/>
            </a:xfrm>
            <a:custGeom>
              <a:avLst/>
              <a:gdLst/>
              <a:ahLst/>
              <a:cxnLst/>
              <a:rect l="l" t="t" r="r" b="b"/>
              <a:pathLst>
                <a:path w="414655" h="368934">
                  <a:moveTo>
                    <a:pt x="414528" y="0"/>
                  </a:moveTo>
                  <a:lnTo>
                    <a:pt x="0" y="0"/>
                  </a:lnTo>
                  <a:lnTo>
                    <a:pt x="0" y="368807"/>
                  </a:lnTo>
                  <a:lnTo>
                    <a:pt x="414528" y="368807"/>
                  </a:lnTo>
                  <a:lnTo>
                    <a:pt x="414528" y="0"/>
                  </a:lnTo>
                  <a:close/>
                </a:path>
              </a:pathLst>
            </a:custGeom>
            <a:solidFill>
              <a:srgbClr val="FFFFFF"/>
            </a:solidFill>
          </p:spPr>
          <p:txBody>
            <a:bodyPr wrap="square" lIns="0" tIns="0" rIns="0" bIns="0" rtlCol="0"/>
            <a:lstStyle/>
            <a:p/>
          </p:txBody>
        </p:sp>
      </p:grpSp>
      <p:sp>
        <p:nvSpPr>
          <p:cNvPr id="27" name="object 27" descr=""/>
          <p:cNvSpPr txBox="1"/>
          <p:nvPr/>
        </p:nvSpPr>
        <p:spPr>
          <a:xfrm>
            <a:off x="1400936" y="9439757"/>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⑥</a:t>
            </a:r>
            <a:endParaRPr sz="1800">
              <a:latin typeface="MS Mincho"/>
              <a:cs typeface="MS Mincho"/>
            </a:endParaRPr>
          </a:p>
        </p:txBody>
      </p:sp>
      <p:pic>
        <p:nvPicPr>
          <p:cNvPr id="28" name="object 28" descr=""/>
          <p:cNvPicPr/>
          <p:nvPr/>
        </p:nvPicPr>
        <p:blipFill>
          <a:blip r:embed="rId6" cstate="print"/>
          <a:stretch>
            <a:fillRect/>
          </a:stretch>
        </p:blipFill>
        <p:spPr>
          <a:xfrm>
            <a:off x="1671827" y="4622291"/>
            <a:ext cx="68580" cy="876300"/>
          </a:xfrm>
          <a:prstGeom prst="rect">
            <a:avLst/>
          </a:prstGeom>
        </p:spPr>
      </p:pic>
      <p:sp>
        <p:nvSpPr>
          <p:cNvPr id="29" name="object 2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48</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2157983"/>
            <a:ext cx="4320540" cy="2245360"/>
            <a:chOff x="1620011" y="2157983"/>
            <a:chExt cx="4320540" cy="2245360"/>
          </a:xfrm>
        </p:grpSpPr>
        <p:pic>
          <p:nvPicPr>
            <p:cNvPr id="3" name="object 3" descr=""/>
            <p:cNvPicPr/>
            <p:nvPr/>
          </p:nvPicPr>
          <p:blipFill>
            <a:blip r:embed="rId2" cstate="print"/>
            <a:stretch>
              <a:fillRect/>
            </a:stretch>
          </p:blipFill>
          <p:spPr>
            <a:xfrm>
              <a:off x="1620011" y="2157983"/>
              <a:ext cx="4320540" cy="2244852"/>
            </a:xfrm>
            <a:prstGeom prst="rect">
              <a:avLst/>
            </a:prstGeom>
          </p:spPr>
        </p:pic>
        <p:sp>
          <p:nvSpPr>
            <p:cNvPr id="4" name="object 4" descr=""/>
            <p:cNvSpPr/>
            <p:nvPr/>
          </p:nvSpPr>
          <p:spPr>
            <a:xfrm>
              <a:off x="2818637" y="3752849"/>
              <a:ext cx="483234" cy="268605"/>
            </a:xfrm>
            <a:custGeom>
              <a:avLst/>
              <a:gdLst/>
              <a:ahLst/>
              <a:cxnLst/>
              <a:rect l="l" t="t" r="r" b="b"/>
              <a:pathLst>
                <a:path w="483235" h="268604">
                  <a:moveTo>
                    <a:pt x="0" y="44703"/>
                  </a:moveTo>
                  <a:lnTo>
                    <a:pt x="3520" y="27324"/>
                  </a:lnTo>
                  <a:lnTo>
                    <a:pt x="13112" y="13112"/>
                  </a:lnTo>
                  <a:lnTo>
                    <a:pt x="27324" y="3520"/>
                  </a:lnTo>
                  <a:lnTo>
                    <a:pt x="44704" y="0"/>
                  </a:lnTo>
                  <a:lnTo>
                    <a:pt x="438403" y="0"/>
                  </a:lnTo>
                  <a:lnTo>
                    <a:pt x="455783" y="3520"/>
                  </a:lnTo>
                  <a:lnTo>
                    <a:pt x="469995" y="13112"/>
                  </a:lnTo>
                  <a:lnTo>
                    <a:pt x="479587" y="27324"/>
                  </a:lnTo>
                  <a:lnTo>
                    <a:pt x="483108" y="44703"/>
                  </a:lnTo>
                  <a:lnTo>
                    <a:pt x="483108" y="223519"/>
                  </a:lnTo>
                  <a:lnTo>
                    <a:pt x="479587" y="240899"/>
                  </a:lnTo>
                  <a:lnTo>
                    <a:pt x="469995" y="255111"/>
                  </a:lnTo>
                  <a:lnTo>
                    <a:pt x="455783" y="264703"/>
                  </a:lnTo>
                  <a:lnTo>
                    <a:pt x="438403" y="268224"/>
                  </a:lnTo>
                  <a:lnTo>
                    <a:pt x="44704" y="268224"/>
                  </a:lnTo>
                  <a:lnTo>
                    <a:pt x="27324" y="264703"/>
                  </a:lnTo>
                  <a:lnTo>
                    <a:pt x="13112" y="255111"/>
                  </a:lnTo>
                  <a:lnTo>
                    <a:pt x="3520" y="240899"/>
                  </a:lnTo>
                  <a:lnTo>
                    <a:pt x="0" y="223519"/>
                  </a:lnTo>
                  <a:lnTo>
                    <a:pt x="0" y="44703"/>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24583" y="2186939"/>
              <a:ext cx="4309872" cy="455675"/>
            </a:xfrm>
            <a:prstGeom prst="rect">
              <a:avLst/>
            </a:prstGeom>
          </p:spPr>
        </p:pic>
      </p:grpSp>
      <p:sp>
        <p:nvSpPr>
          <p:cNvPr id="6" name="object 6" descr=""/>
          <p:cNvSpPr txBox="1"/>
          <p:nvPr/>
        </p:nvSpPr>
        <p:spPr>
          <a:xfrm>
            <a:off x="1158951" y="1087983"/>
            <a:ext cx="5194935" cy="865505"/>
          </a:xfrm>
          <a:prstGeom prst="rect">
            <a:avLst/>
          </a:prstGeom>
        </p:spPr>
        <p:txBody>
          <a:bodyPr wrap="square" lIns="0" tIns="12065" rIns="0" bIns="0" rtlCol="0" vert="horz">
            <a:spAutoFit/>
          </a:bodyPr>
          <a:lstStyle/>
          <a:p>
            <a:pPr marL="12700" marR="73660">
              <a:lnSpc>
                <a:spcPct val="125499"/>
              </a:lnSpc>
              <a:spcBef>
                <a:spcPts val="95"/>
              </a:spcBef>
            </a:pPr>
            <a:r>
              <a:rPr dirty="0" sz="1100" spc="-20">
                <a:latin typeface="MS Mincho"/>
                <a:cs typeface="MS Mincho"/>
              </a:rPr>
              <a:t>レセプトファイルが正しく取込まれていることを確認したら、[アップロード] を</a:t>
            </a:r>
            <a:r>
              <a:rPr dirty="0" sz="1100" spc="-15">
                <a:latin typeface="MS Mincho"/>
                <a:cs typeface="MS Mincho"/>
              </a:rPr>
              <a:t>クリックします。</a:t>
            </a:r>
            <a:endParaRPr sz="1100">
              <a:latin typeface="MS Mincho"/>
              <a:cs typeface="MS Mincho"/>
            </a:endParaRPr>
          </a:p>
          <a:p>
            <a:pPr marL="292735" marR="5080" indent="-280670">
              <a:lnSpc>
                <a:spcPts val="1660"/>
              </a:lnSpc>
              <a:spcBef>
                <a:spcPts val="85"/>
              </a:spcBef>
            </a:pPr>
            <a:r>
              <a:rPr dirty="0" sz="1100" spc="-20">
                <a:solidFill>
                  <a:srgbClr val="FF0000"/>
                </a:solidFill>
                <a:latin typeface="MS Mincho"/>
                <a:cs typeface="MS Mincho"/>
              </a:rPr>
              <a:t>注：レセプトファイルは暗号化して送信され、サーバ上では個人情報は暗号化して保存されます。</a:t>
            </a:r>
            <a:endParaRPr sz="1100">
              <a:latin typeface="MS Mincho"/>
              <a:cs typeface="MS Mincho"/>
            </a:endParaRPr>
          </a:p>
        </p:txBody>
      </p:sp>
      <p:sp>
        <p:nvSpPr>
          <p:cNvPr id="7" name="object 7" descr=""/>
          <p:cNvSpPr txBox="1"/>
          <p:nvPr/>
        </p:nvSpPr>
        <p:spPr>
          <a:xfrm>
            <a:off x="1158951" y="4679060"/>
            <a:ext cx="421640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アップロードに続いて、レセプト取込、自動点検が実行されます。</a:t>
            </a:r>
            <a:endParaRPr sz="1100">
              <a:latin typeface="MS Mincho"/>
              <a:cs typeface="MS Mincho"/>
            </a:endParaRPr>
          </a:p>
        </p:txBody>
      </p:sp>
      <p:sp>
        <p:nvSpPr>
          <p:cNvPr id="8" name="object 8" descr=""/>
          <p:cNvSpPr txBox="1"/>
          <p:nvPr/>
        </p:nvSpPr>
        <p:spPr>
          <a:xfrm>
            <a:off x="1158951" y="8454364"/>
            <a:ext cx="5194935" cy="8655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レセプト取込は、アップロードしたレセプトをデータベースに登録する作業です。自動点検は病名点検、精密点検を連続して行う作業です。</a:t>
            </a:r>
            <a:endParaRPr sz="1100">
              <a:latin typeface="MS Mincho"/>
              <a:cs typeface="MS Mincho"/>
            </a:endParaRPr>
          </a:p>
          <a:p>
            <a:pPr marL="12700">
              <a:lnSpc>
                <a:spcPct val="100000"/>
              </a:lnSpc>
              <a:spcBef>
                <a:spcPts val="325"/>
              </a:spcBef>
            </a:pPr>
            <a:r>
              <a:rPr dirty="0" sz="1100" spc="-20">
                <a:latin typeface="MS Mincho"/>
                <a:cs typeface="MS Mincho"/>
              </a:rPr>
              <a:t>自動点検が終わると結果が表示されます。</a:t>
            </a:r>
            <a:endParaRPr sz="1100">
              <a:latin typeface="MS Mincho"/>
              <a:cs typeface="MS Mincho"/>
            </a:endParaRPr>
          </a:p>
          <a:p>
            <a:pPr marL="12700">
              <a:lnSpc>
                <a:spcPct val="100000"/>
              </a:lnSpc>
              <a:spcBef>
                <a:spcPts val="335"/>
              </a:spcBef>
            </a:pPr>
            <a:r>
              <a:rPr dirty="0" sz="1100" spc="-20">
                <a:latin typeface="MS Mincho"/>
                <a:cs typeface="MS Mincho"/>
              </a:rPr>
              <a:t>引き続き、社保のレセプトを同様に処理します。</a:t>
            </a:r>
            <a:endParaRPr sz="1100">
              <a:latin typeface="MS Mincho"/>
              <a:cs typeface="MS Mincho"/>
            </a:endParaRPr>
          </a:p>
        </p:txBody>
      </p:sp>
      <p:pic>
        <p:nvPicPr>
          <p:cNvPr id="9" name="object 9" descr=""/>
          <p:cNvPicPr/>
          <p:nvPr/>
        </p:nvPicPr>
        <p:blipFill>
          <a:blip r:embed="rId4" cstate="print"/>
          <a:stretch>
            <a:fillRect/>
          </a:stretch>
        </p:blipFill>
        <p:spPr>
          <a:xfrm>
            <a:off x="1620011" y="5023103"/>
            <a:ext cx="4320540" cy="3253740"/>
          </a:xfrm>
          <a:prstGeom prst="rect">
            <a:avLst/>
          </a:prstGeom>
        </p:spPr>
      </p:pic>
      <p:sp>
        <p:nvSpPr>
          <p:cNvPr id="10" name="object 10" descr=""/>
          <p:cNvSpPr txBox="1"/>
          <p:nvPr/>
        </p:nvSpPr>
        <p:spPr>
          <a:xfrm>
            <a:off x="4143755" y="6144767"/>
            <a:ext cx="1030605" cy="260985"/>
          </a:xfrm>
          <a:prstGeom prst="rect">
            <a:avLst/>
          </a:prstGeom>
          <a:solidFill>
            <a:srgbClr val="FFFFFF"/>
          </a:solidFill>
        </p:spPr>
        <p:txBody>
          <a:bodyPr wrap="square" lIns="0" tIns="44450" rIns="0" bIns="0" rtlCol="0" vert="horz">
            <a:spAutoFit/>
          </a:bodyPr>
          <a:lstStyle/>
          <a:p>
            <a:pPr marL="91440">
              <a:lnSpc>
                <a:spcPct val="100000"/>
              </a:lnSpc>
              <a:spcBef>
                <a:spcPts val="350"/>
              </a:spcBef>
            </a:pPr>
            <a:r>
              <a:rPr dirty="0" sz="1100" spc="-15">
                <a:solidFill>
                  <a:srgbClr val="FF0000"/>
                </a:solidFill>
                <a:latin typeface="MS Mincho"/>
                <a:cs typeface="MS Mincho"/>
              </a:rPr>
              <a:t>レセプト取込</a:t>
            </a:r>
            <a:endParaRPr sz="1100">
              <a:latin typeface="MS Mincho"/>
              <a:cs typeface="MS Mincho"/>
            </a:endParaRPr>
          </a:p>
        </p:txBody>
      </p:sp>
      <p:sp>
        <p:nvSpPr>
          <p:cNvPr id="11" name="object 11" descr=""/>
          <p:cNvSpPr txBox="1"/>
          <p:nvPr/>
        </p:nvSpPr>
        <p:spPr>
          <a:xfrm>
            <a:off x="4283964" y="7234427"/>
            <a:ext cx="749935" cy="262255"/>
          </a:xfrm>
          <a:prstGeom prst="rect">
            <a:avLst/>
          </a:prstGeom>
          <a:solidFill>
            <a:srgbClr val="FFFFFF"/>
          </a:solidFill>
        </p:spPr>
        <p:txBody>
          <a:bodyPr wrap="square" lIns="0" tIns="45085" rIns="0" bIns="0" rtlCol="0" vert="horz">
            <a:spAutoFit/>
          </a:bodyPr>
          <a:lstStyle/>
          <a:p>
            <a:pPr marL="92710">
              <a:lnSpc>
                <a:spcPct val="100000"/>
              </a:lnSpc>
              <a:spcBef>
                <a:spcPts val="355"/>
              </a:spcBef>
            </a:pPr>
            <a:r>
              <a:rPr dirty="0" sz="1100" spc="-15">
                <a:solidFill>
                  <a:srgbClr val="FF0000"/>
                </a:solidFill>
                <a:latin typeface="MS Mincho"/>
                <a:cs typeface="MS Mincho"/>
              </a:rPr>
              <a:t>自動点検</a:t>
            </a:r>
            <a:endParaRPr sz="1100">
              <a:latin typeface="MS Mincho"/>
              <a:cs typeface="MS Mincho"/>
            </a:endParaRPr>
          </a:p>
        </p:txBody>
      </p:sp>
      <p:grpSp>
        <p:nvGrpSpPr>
          <p:cNvPr id="12" name="object 12" descr=""/>
          <p:cNvGrpSpPr/>
          <p:nvPr/>
        </p:nvGrpSpPr>
        <p:grpSpPr>
          <a:xfrm>
            <a:off x="1621536" y="5036819"/>
            <a:ext cx="4312920" cy="3185160"/>
            <a:chOff x="1621536" y="5036819"/>
            <a:chExt cx="4312920" cy="3185160"/>
          </a:xfrm>
        </p:grpSpPr>
        <p:sp>
          <p:nvSpPr>
            <p:cNvPr id="13" name="object 13" descr=""/>
            <p:cNvSpPr/>
            <p:nvPr/>
          </p:nvSpPr>
          <p:spPr>
            <a:xfrm>
              <a:off x="4144518" y="6406133"/>
              <a:ext cx="360045" cy="810895"/>
            </a:xfrm>
            <a:custGeom>
              <a:avLst/>
              <a:gdLst/>
              <a:ahLst/>
              <a:cxnLst/>
              <a:rect l="l" t="t" r="r" b="b"/>
              <a:pathLst>
                <a:path w="360045" h="810895">
                  <a:moveTo>
                    <a:pt x="360045" y="0"/>
                  </a:moveTo>
                  <a:lnTo>
                    <a:pt x="0" y="179959"/>
                  </a:lnTo>
                </a:path>
                <a:path w="360045" h="810895">
                  <a:moveTo>
                    <a:pt x="360045" y="810895"/>
                  </a:moveTo>
                  <a:lnTo>
                    <a:pt x="0" y="630936"/>
                  </a:lnTo>
                </a:path>
              </a:pathLst>
            </a:custGeom>
            <a:ln w="19050">
              <a:solidFill>
                <a:srgbClr val="FF0000"/>
              </a:solidFill>
            </a:ln>
          </p:spPr>
          <p:txBody>
            <a:bodyPr wrap="square" lIns="0" tIns="0" rIns="0" bIns="0" rtlCol="0"/>
            <a:lstStyle/>
            <a:p/>
          </p:txBody>
        </p:sp>
        <p:pic>
          <p:nvPicPr>
            <p:cNvPr id="14" name="object 14" descr=""/>
            <p:cNvPicPr/>
            <p:nvPr/>
          </p:nvPicPr>
          <p:blipFill>
            <a:blip r:embed="rId3" cstate="print"/>
            <a:stretch>
              <a:fillRect/>
            </a:stretch>
          </p:blipFill>
          <p:spPr>
            <a:xfrm>
              <a:off x="1621536" y="5036819"/>
              <a:ext cx="4312920" cy="455675"/>
            </a:xfrm>
            <a:prstGeom prst="rect">
              <a:avLst/>
            </a:prstGeom>
          </p:spPr>
        </p:pic>
        <p:pic>
          <p:nvPicPr>
            <p:cNvPr id="15" name="object 15" descr=""/>
            <p:cNvPicPr/>
            <p:nvPr/>
          </p:nvPicPr>
          <p:blipFill>
            <a:blip r:embed="rId5" cstate="print"/>
            <a:stretch>
              <a:fillRect/>
            </a:stretch>
          </p:blipFill>
          <p:spPr>
            <a:xfrm>
              <a:off x="1670304" y="7345679"/>
              <a:ext cx="68580" cy="876299"/>
            </a:xfrm>
            <a:prstGeom prst="rect">
              <a:avLst/>
            </a:prstGeom>
          </p:spPr>
        </p:pic>
      </p:grpSp>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312163" y="2090927"/>
            <a:ext cx="4628515" cy="3255645"/>
            <a:chOff x="1312163" y="2090927"/>
            <a:chExt cx="4628515" cy="3255645"/>
          </a:xfrm>
        </p:grpSpPr>
        <p:pic>
          <p:nvPicPr>
            <p:cNvPr id="3" name="object 3" descr=""/>
            <p:cNvPicPr/>
            <p:nvPr/>
          </p:nvPicPr>
          <p:blipFill>
            <a:blip r:embed="rId2" cstate="print"/>
            <a:stretch>
              <a:fillRect/>
            </a:stretch>
          </p:blipFill>
          <p:spPr>
            <a:xfrm>
              <a:off x="1620011" y="2090927"/>
              <a:ext cx="4320540" cy="3255264"/>
            </a:xfrm>
            <a:prstGeom prst="rect">
              <a:avLst/>
            </a:prstGeom>
          </p:spPr>
        </p:pic>
        <p:sp>
          <p:nvSpPr>
            <p:cNvPr id="4" name="object 4" descr=""/>
            <p:cNvSpPr/>
            <p:nvPr/>
          </p:nvSpPr>
          <p:spPr>
            <a:xfrm>
              <a:off x="1792986" y="3888485"/>
              <a:ext cx="2265045" cy="1432560"/>
            </a:xfrm>
            <a:custGeom>
              <a:avLst/>
              <a:gdLst/>
              <a:ahLst/>
              <a:cxnLst/>
              <a:rect l="l" t="t" r="r" b="b"/>
              <a:pathLst>
                <a:path w="2265045" h="1432560">
                  <a:moveTo>
                    <a:pt x="45719" y="45720"/>
                  </a:moveTo>
                  <a:lnTo>
                    <a:pt x="49309" y="27914"/>
                  </a:lnTo>
                  <a:lnTo>
                    <a:pt x="59102" y="13382"/>
                  </a:lnTo>
                  <a:lnTo>
                    <a:pt x="73634" y="3589"/>
                  </a:lnTo>
                  <a:lnTo>
                    <a:pt x="91439" y="0"/>
                  </a:lnTo>
                  <a:lnTo>
                    <a:pt x="2218943" y="0"/>
                  </a:lnTo>
                  <a:lnTo>
                    <a:pt x="2236749" y="3589"/>
                  </a:lnTo>
                  <a:lnTo>
                    <a:pt x="2251281" y="13382"/>
                  </a:lnTo>
                  <a:lnTo>
                    <a:pt x="2261074" y="27914"/>
                  </a:lnTo>
                  <a:lnTo>
                    <a:pt x="2264664" y="45720"/>
                  </a:lnTo>
                  <a:lnTo>
                    <a:pt x="2264664" y="228600"/>
                  </a:lnTo>
                  <a:lnTo>
                    <a:pt x="2261074" y="246405"/>
                  </a:lnTo>
                  <a:lnTo>
                    <a:pt x="2251281" y="260937"/>
                  </a:lnTo>
                  <a:lnTo>
                    <a:pt x="2236749" y="270730"/>
                  </a:lnTo>
                  <a:lnTo>
                    <a:pt x="2218943" y="274320"/>
                  </a:lnTo>
                  <a:lnTo>
                    <a:pt x="91439" y="274320"/>
                  </a:lnTo>
                  <a:lnTo>
                    <a:pt x="73634" y="270730"/>
                  </a:lnTo>
                  <a:lnTo>
                    <a:pt x="59102" y="260937"/>
                  </a:lnTo>
                  <a:lnTo>
                    <a:pt x="49309" y="246405"/>
                  </a:lnTo>
                  <a:lnTo>
                    <a:pt x="45719" y="228600"/>
                  </a:lnTo>
                  <a:lnTo>
                    <a:pt x="45719" y="45720"/>
                  </a:lnTo>
                  <a:close/>
                </a:path>
                <a:path w="2265045" h="1432560">
                  <a:moveTo>
                    <a:pt x="0" y="800100"/>
                  </a:moveTo>
                  <a:lnTo>
                    <a:pt x="9941" y="750867"/>
                  </a:lnTo>
                  <a:lnTo>
                    <a:pt x="37052" y="710660"/>
                  </a:lnTo>
                  <a:lnTo>
                    <a:pt x="77259" y="683549"/>
                  </a:lnTo>
                  <a:lnTo>
                    <a:pt x="126491" y="673608"/>
                  </a:lnTo>
                  <a:lnTo>
                    <a:pt x="1528572" y="673608"/>
                  </a:lnTo>
                  <a:lnTo>
                    <a:pt x="1577804" y="683549"/>
                  </a:lnTo>
                  <a:lnTo>
                    <a:pt x="1618011" y="710660"/>
                  </a:lnTo>
                  <a:lnTo>
                    <a:pt x="1645122" y="750867"/>
                  </a:lnTo>
                  <a:lnTo>
                    <a:pt x="1655064" y="800100"/>
                  </a:lnTo>
                  <a:lnTo>
                    <a:pt x="1655064" y="1306068"/>
                  </a:lnTo>
                  <a:lnTo>
                    <a:pt x="1645122" y="1355300"/>
                  </a:lnTo>
                  <a:lnTo>
                    <a:pt x="1618011" y="1395507"/>
                  </a:lnTo>
                  <a:lnTo>
                    <a:pt x="1577804" y="1422618"/>
                  </a:lnTo>
                  <a:lnTo>
                    <a:pt x="1528572" y="1432560"/>
                  </a:lnTo>
                  <a:lnTo>
                    <a:pt x="126491" y="1432560"/>
                  </a:lnTo>
                  <a:lnTo>
                    <a:pt x="77259" y="1422618"/>
                  </a:lnTo>
                  <a:lnTo>
                    <a:pt x="37052" y="1395507"/>
                  </a:lnTo>
                  <a:lnTo>
                    <a:pt x="9941" y="1355300"/>
                  </a:lnTo>
                  <a:lnTo>
                    <a:pt x="0" y="1306068"/>
                  </a:lnTo>
                  <a:lnTo>
                    <a:pt x="0" y="800100"/>
                  </a:lnTo>
                  <a:close/>
                </a:path>
              </a:pathLst>
            </a:custGeom>
            <a:ln w="19050">
              <a:solidFill>
                <a:srgbClr val="FF0000"/>
              </a:solidFill>
            </a:ln>
          </p:spPr>
          <p:txBody>
            <a:bodyPr wrap="square" lIns="0" tIns="0" rIns="0" bIns="0" rtlCol="0"/>
            <a:lstStyle/>
            <a:p/>
          </p:txBody>
        </p:sp>
        <p:sp>
          <p:nvSpPr>
            <p:cNvPr id="5" name="object 5" descr=""/>
            <p:cNvSpPr/>
            <p:nvPr/>
          </p:nvSpPr>
          <p:spPr>
            <a:xfrm>
              <a:off x="1312163" y="3881627"/>
              <a:ext cx="416559" cy="368935"/>
            </a:xfrm>
            <a:custGeom>
              <a:avLst/>
              <a:gdLst/>
              <a:ahLst/>
              <a:cxnLst/>
              <a:rect l="l" t="t" r="r" b="b"/>
              <a:pathLst>
                <a:path w="416560" h="368935">
                  <a:moveTo>
                    <a:pt x="416051" y="0"/>
                  </a:moveTo>
                  <a:lnTo>
                    <a:pt x="0" y="0"/>
                  </a:lnTo>
                  <a:lnTo>
                    <a:pt x="0" y="368807"/>
                  </a:lnTo>
                  <a:lnTo>
                    <a:pt x="416051" y="368807"/>
                  </a:lnTo>
                  <a:lnTo>
                    <a:pt x="416051" y="0"/>
                  </a:lnTo>
                  <a:close/>
                </a:path>
              </a:pathLst>
            </a:custGeom>
            <a:solidFill>
              <a:srgbClr val="FFFFFF"/>
            </a:solidFill>
          </p:spPr>
          <p:txBody>
            <a:bodyPr wrap="square" lIns="0" tIns="0" rIns="0" bIns="0" rtlCol="0"/>
            <a:lstStyle/>
            <a:p/>
          </p:txBody>
        </p:sp>
      </p:grpSp>
      <p:sp>
        <p:nvSpPr>
          <p:cNvPr id="6" name="object 6" descr=""/>
          <p:cNvSpPr txBox="1"/>
          <p:nvPr/>
        </p:nvSpPr>
        <p:spPr>
          <a:xfrm>
            <a:off x="1158951" y="1087983"/>
            <a:ext cx="5200650" cy="865505"/>
          </a:xfrm>
          <a:prstGeom prst="rect">
            <a:avLst/>
          </a:prstGeom>
        </p:spPr>
        <p:txBody>
          <a:bodyPr wrap="square" lIns="0" tIns="55244" rIns="0" bIns="0" rtlCol="0" vert="horz">
            <a:spAutoFit/>
          </a:bodyPr>
          <a:lstStyle/>
          <a:p>
            <a:pPr marL="12700">
              <a:lnSpc>
                <a:spcPct val="100000"/>
              </a:lnSpc>
              <a:spcBef>
                <a:spcPts val="434"/>
              </a:spcBef>
            </a:pPr>
            <a:r>
              <a:rPr dirty="0" sz="1100">
                <a:latin typeface="MS Mincho"/>
                <a:cs typeface="MS Mincho"/>
              </a:rPr>
              <a:t>２．「</a:t>
            </a:r>
            <a:r>
              <a:rPr dirty="0" sz="1100" spc="-10">
                <a:latin typeface="Century"/>
                <a:cs typeface="Century"/>
              </a:rPr>
              <a:t>14</a:t>
            </a:r>
            <a:r>
              <a:rPr dirty="0" sz="1100" spc="-20">
                <a:latin typeface="MS Mincho"/>
                <a:cs typeface="MS Mincho"/>
              </a:rPr>
              <a:t>日を超えて抗生剤を使用した場合に抽出する」を設定します。</a:t>
            </a:r>
            <a:endParaRPr sz="1100">
              <a:latin typeface="MS Mincho"/>
              <a:cs typeface="MS Mincho"/>
            </a:endParaRPr>
          </a:p>
          <a:p>
            <a:pPr marL="12700">
              <a:lnSpc>
                <a:spcPct val="100000"/>
              </a:lnSpc>
              <a:spcBef>
                <a:spcPts val="335"/>
              </a:spcBef>
            </a:pPr>
            <a:r>
              <a:rPr dirty="0" sz="1100" spc="-25">
                <a:latin typeface="MS Mincho"/>
                <a:cs typeface="MS Mincho"/>
              </a:rPr>
              <a:t>①「詳細条件」の新規をクリックして適用区分を「医薬品」で設定します。</a:t>
            </a:r>
            <a:endParaRPr sz="1100">
              <a:latin typeface="MS Mincho"/>
              <a:cs typeface="MS Mincho"/>
            </a:endParaRPr>
          </a:p>
          <a:p>
            <a:pPr marL="127000" marR="5080" indent="-114935">
              <a:lnSpc>
                <a:spcPts val="1660"/>
              </a:lnSpc>
              <a:spcBef>
                <a:spcPts val="80"/>
              </a:spcBef>
            </a:pPr>
            <a:r>
              <a:rPr dirty="0" sz="1100" spc="-15">
                <a:latin typeface="MS Mincho"/>
                <a:cs typeface="MS Mincho"/>
              </a:rPr>
              <a:t>②新規に「抗生剤」のグループを作成し、「メロペン点滴用キット</a:t>
            </a:r>
            <a:r>
              <a:rPr dirty="0" sz="1100">
                <a:latin typeface="Century"/>
                <a:cs typeface="Century"/>
              </a:rPr>
              <a:t>…</a:t>
            </a:r>
            <a:r>
              <a:rPr dirty="0" sz="1100" spc="-25">
                <a:latin typeface="MS Mincho"/>
                <a:cs typeface="MS Mincho"/>
              </a:rPr>
              <a:t>」「ゾシン配</a:t>
            </a:r>
            <a:r>
              <a:rPr dirty="0" sz="1100">
                <a:latin typeface="MS Mincho"/>
                <a:cs typeface="MS Mincho"/>
              </a:rPr>
              <a:t>合点滴静注用バック</a:t>
            </a:r>
            <a:r>
              <a:rPr dirty="0" sz="1100">
                <a:latin typeface="Century"/>
                <a:cs typeface="Century"/>
              </a:rPr>
              <a:t>…</a:t>
            </a:r>
            <a:r>
              <a:rPr dirty="0" sz="1100" spc="-20">
                <a:latin typeface="MS Mincho"/>
                <a:cs typeface="MS Mincho"/>
              </a:rPr>
              <a:t>」を追加します。</a:t>
            </a:r>
            <a:endParaRPr sz="1100">
              <a:latin typeface="MS Mincho"/>
              <a:cs typeface="MS Mincho"/>
            </a:endParaRPr>
          </a:p>
        </p:txBody>
      </p:sp>
      <p:sp>
        <p:nvSpPr>
          <p:cNvPr id="7" name="object 7" descr=""/>
          <p:cNvSpPr txBox="1"/>
          <p:nvPr/>
        </p:nvSpPr>
        <p:spPr>
          <a:xfrm>
            <a:off x="1158951" y="5487390"/>
            <a:ext cx="5215255" cy="1912620"/>
          </a:xfrm>
          <a:prstGeom prst="rect">
            <a:avLst/>
          </a:prstGeom>
        </p:spPr>
        <p:txBody>
          <a:bodyPr wrap="square" lIns="0" tIns="13335" rIns="0" bIns="0" rtlCol="0" vert="horz">
            <a:spAutoFit/>
          </a:bodyPr>
          <a:lstStyle/>
          <a:p>
            <a:pPr algn="just" marL="12700" marR="5080">
              <a:lnSpc>
                <a:spcPct val="125000"/>
              </a:lnSpc>
              <a:spcBef>
                <a:spcPts val="105"/>
              </a:spcBef>
            </a:pPr>
            <a:r>
              <a:rPr dirty="0" sz="1100">
                <a:latin typeface="MS Mincho"/>
                <a:cs typeface="MS Mincho"/>
              </a:rPr>
              <a:t>③抗生剤の種類ごとに</a:t>
            </a:r>
            <a:r>
              <a:rPr dirty="0" sz="1100" spc="-10">
                <a:latin typeface="Century"/>
                <a:cs typeface="Century"/>
              </a:rPr>
              <a:t>14</a:t>
            </a:r>
            <a:r>
              <a:rPr dirty="0" sz="1100" spc="-20">
                <a:latin typeface="MS Mincho"/>
                <a:cs typeface="MS Mincho"/>
              </a:rPr>
              <a:t>日を超えているかどうか判定するために集計区分を「コード別」に変更します。適用区分を「医薬品」、月またぎで投与日数を判定するため</a:t>
            </a:r>
            <a:r>
              <a:rPr dirty="0" sz="1100" spc="-10">
                <a:latin typeface="MS Mincho"/>
                <a:cs typeface="MS Mincho"/>
              </a:rPr>
              <a:t>に集計範囲を「</a:t>
            </a:r>
            <a:r>
              <a:rPr dirty="0" sz="1100">
                <a:latin typeface="MS Mincho"/>
                <a:cs typeface="MS Mincho"/>
              </a:rPr>
              <a:t>～１</a:t>
            </a:r>
            <a:r>
              <a:rPr dirty="0" sz="1100" spc="-20">
                <a:latin typeface="MS Mincho"/>
                <a:cs typeface="MS Mincho"/>
              </a:rPr>
              <a:t>か月前」、集計項目を「回数」、比較演算子を「超える」、比</a:t>
            </a:r>
            <a:r>
              <a:rPr dirty="0" sz="1100">
                <a:latin typeface="MS Mincho"/>
                <a:cs typeface="MS Mincho"/>
              </a:rPr>
              <a:t>較値を「</a:t>
            </a:r>
            <a:r>
              <a:rPr dirty="0" sz="1100" spc="-10">
                <a:latin typeface="Century"/>
                <a:cs typeface="Century"/>
              </a:rPr>
              <a:t>14</a:t>
            </a:r>
            <a:r>
              <a:rPr dirty="0" sz="1100" spc="-10">
                <a:latin typeface="MS Mincho"/>
                <a:cs typeface="MS Mincho"/>
              </a:rPr>
              <a:t>」と設定します。④［段階条件登録</a:t>
            </a:r>
            <a:r>
              <a:rPr dirty="0" sz="1100">
                <a:latin typeface="MS Mincho"/>
                <a:cs typeface="MS Mincho"/>
              </a:rPr>
              <a:t>］</a:t>
            </a:r>
            <a:r>
              <a:rPr dirty="0" sz="1100" spc="-20">
                <a:latin typeface="MS Mincho"/>
                <a:cs typeface="MS Mincho"/>
              </a:rPr>
              <a:t>をクリックし、⑤マッピングした</a:t>
            </a:r>
            <a:r>
              <a:rPr dirty="0" sz="1100" spc="-5">
                <a:latin typeface="MS Mincho"/>
                <a:cs typeface="MS Mincho"/>
              </a:rPr>
              <a:t>後、⑥</a:t>
            </a:r>
            <a:r>
              <a:rPr dirty="0" sz="1100" spc="-10">
                <a:latin typeface="MS Mincho"/>
                <a:cs typeface="MS Mincho"/>
              </a:rPr>
              <a:t>［</a:t>
            </a:r>
            <a:r>
              <a:rPr dirty="0" sz="1100">
                <a:latin typeface="MS Mincho"/>
                <a:cs typeface="MS Mincho"/>
              </a:rPr>
              <a:t>保存</a:t>
            </a:r>
            <a:r>
              <a:rPr dirty="0" sz="1100" spc="-15">
                <a:latin typeface="MS Mincho"/>
                <a:cs typeface="MS Mincho"/>
              </a:rPr>
              <a:t>］</a:t>
            </a:r>
            <a:r>
              <a:rPr dirty="0" sz="1100" spc="-20">
                <a:latin typeface="MS Mincho"/>
                <a:cs typeface="MS Mincho"/>
              </a:rPr>
              <a:t>をクリックして完了です。</a:t>
            </a:r>
            <a:endParaRPr sz="1100">
              <a:latin typeface="MS Mincho"/>
              <a:cs typeface="MS Mincho"/>
            </a:endParaRPr>
          </a:p>
          <a:p>
            <a:pPr>
              <a:lnSpc>
                <a:spcPct val="100000"/>
              </a:lnSpc>
              <a:spcBef>
                <a:spcPts val="215"/>
              </a:spcBef>
            </a:pPr>
            <a:endParaRPr sz="1100">
              <a:latin typeface="MS Mincho"/>
              <a:cs typeface="MS Mincho"/>
            </a:endParaRPr>
          </a:p>
          <a:p>
            <a:pPr marL="12700" marR="25400">
              <a:lnSpc>
                <a:spcPct val="125499"/>
              </a:lnSpc>
            </a:pPr>
            <a:r>
              <a:rPr dirty="0" sz="1100" spc="-15">
                <a:latin typeface="MS Mincho"/>
                <a:cs typeface="MS Mincho"/>
              </a:rPr>
              <a:t>「レセプト抽出」画面で</a:t>
            </a:r>
            <a:r>
              <a:rPr dirty="0" sz="1100">
                <a:latin typeface="MS Mincho"/>
                <a:cs typeface="MS Mincho"/>
              </a:rPr>
              <a:t>⑦［</a:t>
            </a:r>
            <a:r>
              <a:rPr dirty="0" sz="1100" spc="-15">
                <a:latin typeface="MS Mincho"/>
                <a:cs typeface="MS Mincho"/>
              </a:rPr>
              <a:t>レセプト抽出</a:t>
            </a:r>
            <a:r>
              <a:rPr dirty="0" sz="1100">
                <a:latin typeface="MS Mincho"/>
                <a:cs typeface="MS Mincho"/>
              </a:rPr>
              <a:t>］</a:t>
            </a:r>
            <a:r>
              <a:rPr dirty="0" sz="1100" spc="-20">
                <a:latin typeface="MS Mincho"/>
                <a:cs typeface="MS Mincho"/>
              </a:rPr>
              <a:t>をクリックすると該当するレセプトが</a:t>
            </a:r>
            <a:r>
              <a:rPr dirty="0" sz="1100" spc="-15">
                <a:latin typeface="MS Mincho"/>
                <a:cs typeface="MS Mincho"/>
              </a:rPr>
              <a:t>抽出されます。</a:t>
            </a:r>
            <a:endParaRPr sz="1100">
              <a:latin typeface="MS Mincho"/>
              <a:cs typeface="MS Mincho"/>
            </a:endParaRPr>
          </a:p>
          <a:p>
            <a:pPr marL="12700">
              <a:lnSpc>
                <a:spcPct val="100000"/>
              </a:lnSpc>
              <a:spcBef>
                <a:spcPts val="325"/>
              </a:spcBef>
            </a:pPr>
            <a:r>
              <a:rPr dirty="0" sz="1100" spc="-20">
                <a:latin typeface="MS Mincho"/>
                <a:cs typeface="MS Mincho"/>
              </a:rPr>
              <a:t>⑧患者氏名をクリックすると「詳細」画面が表示されます。</a:t>
            </a:r>
            <a:endParaRPr sz="1100">
              <a:latin typeface="MS Mincho"/>
              <a:cs typeface="MS Mincho"/>
            </a:endParaRPr>
          </a:p>
        </p:txBody>
      </p:sp>
      <p:sp>
        <p:nvSpPr>
          <p:cNvPr id="8" name="object 8" descr=""/>
          <p:cNvSpPr txBox="1"/>
          <p:nvPr/>
        </p:nvSpPr>
        <p:spPr>
          <a:xfrm>
            <a:off x="1391792" y="3913377"/>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9" name="object 9" descr=""/>
          <p:cNvSpPr txBox="1"/>
          <p:nvPr/>
        </p:nvSpPr>
        <p:spPr>
          <a:xfrm>
            <a:off x="6119240" y="3119449"/>
            <a:ext cx="254635" cy="300355"/>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sp>
        <p:nvSpPr>
          <p:cNvPr id="10" name="object 10" descr=""/>
          <p:cNvSpPr/>
          <p:nvPr/>
        </p:nvSpPr>
        <p:spPr>
          <a:xfrm>
            <a:off x="2920745" y="2849117"/>
            <a:ext cx="2992120" cy="692150"/>
          </a:xfrm>
          <a:custGeom>
            <a:avLst/>
            <a:gdLst/>
            <a:ahLst/>
            <a:cxnLst/>
            <a:rect l="l" t="t" r="r" b="b"/>
            <a:pathLst>
              <a:path w="2992120" h="692150">
                <a:moveTo>
                  <a:pt x="1130808" y="244856"/>
                </a:moveTo>
                <a:lnTo>
                  <a:pt x="1137830" y="210044"/>
                </a:lnTo>
                <a:lnTo>
                  <a:pt x="1156985" y="181625"/>
                </a:lnTo>
                <a:lnTo>
                  <a:pt x="1185404" y="162470"/>
                </a:lnTo>
                <a:lnTo>
                  <a:pt x="1220216" y="155448"/>
                </a:lnTo>
                <a:lnTo>
                  <a:pt x="2902204" y="155448"/>
                </a:lnTo>
                <a:lnTo>
                  <a:pt x="2937015" y="162470"/>
                </a:lnTo>
                <a:lnTo>
                  <a:pt x="2965434" y="181625"/>
                </a:lnTo>
                <a:lnTo>
                  <a:pt x="2984589" y="210044"/>
                </a:lnTo>
                <a:lnTo>
                  <a:pt x="2991612" y="244856"/>
                </a:lnTo>
                <a:lnTo>
                  <a:pt x="2991612" y="602488"/>
                </a:lnTo>
                <a:lnTo>
                  <a:pt x="2984589" y="637299"/>
                </a:lnTo>
                <a:lnTo>
                  <a:pt x="2965434" y="665718"/>
                </a:lnTo>
                <a:lnTo>
                  <a:pt x="2937015" y="684873"/>
                </a:lnTo>
                <a:lnTo>
                  <a:pt x="2902204" y="691896"/>
                </a:lnTo>
                <a:lnTo>
                  <a:pt x="1220216" y="691896"/>
                </a:lnTo>
                <a:lnTo>
                  <a:pt x="1185404" y="684873"/>
                </a:lnTo>
                <a:lnTo>
                  <a:pt x="1156985" y="665718"/>
                </a:lnTo>
                <a:lnTo>
                  <a:pt x="1137830" y="637299"/>
                </a:lnTo>
                <a:lnTo>
                  <a:pt x="1130808" y="602488"/>
                </a:lnTo>
                <a:lnTo>
                  <a:pt x="1130808" y="244856"/>
                </a:lnTo>
                <a:close/>
              </a:path>
              <a:path w="2992120" h="692150">
                <a:moveTo>
                  <a:pt x="0" y="42418"/>
                </a:moveTo>
                <a:lnTo>
                  <a:pt x="3341" y="25931"/>
                </a:lnTo>
                <a:lnTo>
                  <a:pt x="12445" y="12446"/>
                </a:lnTo>
                <a:lnTo>
                  <a:pt x="25931" y="3341"/>
                </a:lnTo>
                <a:lnTo>
                  <a:pt x="42418" y="0"/>
                </a:lnTo>
                <a:lnTo>
                  <a:pt x="367538" y="0"/>
                </a:lnTo>
                <a:lnTo>
                  <a:pt x="384024" y="3341"/>
                </a:lnTo>
                <a:lnTo>
                  <a:pt x="397509" y="12445"/>
                </a:lnTo>
                <a:lnTo>
                  <a:pt x="406614" y="25931"/>
                </a:lnTo>
                <a:lnTo>
                  <a:pt x="409956" y="42418"/>
                </a:lnTo>
                <a:lnTo>
                  <a:pt x="409956" y="212090"/>
                </a:lnTo>
                <a:lnTo>
                  <a:pt x="406614" y="228576"/>
                </a:lnTo>
                <a:lnTo>
                  <a:pt x="397509" y="242062"/>
                </a:lnTo>
                <a:lnTo>
                  <a:pt x="384024" y="251166"/>
                </a:lnTo>
                <a:lnTo>
                  <a:pt x="367538" y="254508"/>
                </a:lnTo>
                <a:lnTo>
                  <a:pt x="42418" y="254508"/>
                </a:lnTo>
                <a:lnTo>
                  <a:pt x="25931" y="251166"/>
                </a:lnTo>
                <a:lnTo>
                  <a:pt x="12445" y="242062"/>
                </a:lnTo>
                <a:lnTo>
                  <a:pt x="3341" y="228576"/>
                </a:lnTo>
                <a:lnTo>
                  <a:pt x="0" y="212090"/>
                </a:lnTo>
                <a:lnTo>
                  <a:pt x="0" y="42418"/>
                </a:lnTo>
                <a:close/>
              </a:path>
            </a:pathLst>
          </a:custGeom>
          <a:ln w="19050">
            <a:solidFill>
              <a:srgbClr val="FF0000"/>
            </a:solidFill>
          </a:ln>
        </p:spPr>
        <p:txBody>
          <a:bodyPr wrap="square" lIns="0" tIns="0" rIns="0" bIns="0" rtlCol="0"/>
          <a:lstStyle/>
          <a:p/>
        </p:txBody>
      </p:sp>
      <p:sp>
        <p:nvSpPr>
          <p:cNvPr id="11" name="object 11" descr=""/>
          <p:cNvSpPr txBox="1"/>
          <p:nvPr/>
        </p:nvSpPr>
        <p:spPr>
          <a:xfrm>
            <a:off x="2494788" y="2805683"/>
            <a:ext cx="416559" cy="368935"/>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⑥</a:t>
            </a:r>
            <a:endParaRPr sz="1800">
              <a:latin typeface="MS Mincho"/>
              <a:cs typeface="MS Mincho"/>
            </a:endParaRPr>
          </a:p>
        </p:txBody>
      </p:sp>
      <p:sp>
        <p:nvSpPr>
          <p:cNvPr id="12" name="object 12" descr=""/>
          <p:cNvSpPr/>
          <p:nvPr/>
        </p:nvSpPr>
        <p:spPr>
          <a:xfrm>
            <a:off x="3493770" y="4620005"/>
            <a:ext cx="410209" cy="254635"/>
          </a:xfrm>
          <a:custGeom>
            <a:avLst/>
            <a:gdLst/>
            <a:ahLst/>
            <a:cxnLst/>
            <a:rect l="l" t="t" r="r" b="b"/>
            <a:pathLst>
              <a:path w="410210" h="254635">
                <a:moveTo>
                  <a:pt x="0" y="42417"/>
                </a:moveTo>
                <a:lnTo>
                  <a:pt x="3341" y="25931"/>
                </a:lnTo>
                <a:lnTo>
                  <a:pt x="12446" y="12446"/>
                </a:lnTo>
                <a:lnTo>
                  <a:pt x="25931" y="3341"/>
                </a:lnTo>
                <a:lnTo>
                  <a:pt x="42417" y="0"/>
                </a:lnTo>
                <a:lnTo>
                  <a:pt x="367538" y="0"/>
                </a:lnTo>
                <a:lnTo>
                  <a:pt x="384024" y="3341"/>
                </a:lnTo>
                <a:lnTo>
                  <a:pt x="397509" y="12446"/>
                </a:lnTo>
                <a:lnTo>
                  <a:pt x="406614" y="25931"/>
                </a:lnTo>
                <a:lnTo>
                  <a:pt x="409955" y="42417"/>
                </a:lnTo>
                <a:lnTo>
                  <a:pt x="409955" y="212089"/>
                </a:lnTo>
                <a:lnTo>
                  <a:pt x="406614" y="228576"/>
                </a:lnTo>
                <a:lnTo>
                  <a:pt x="397509" y="242061"/>
                </a:lnTo>
                <a:lnTo>
                  <a:pt x="384024" y="251166"/>
                </a:lnTo>
                <a:lnTo>
                  <a:pt x="367538" y="254507"/>
                </a:lnTo>
                <a:lnTo>
                  <a:pt x="42417" y="254507"/>
                </a:lnTo>
                <a:lnTo>
                  <a:pt x="25931" y="251166"/>
                </a:lnTo>
                <a:lnTo>
                  <a:pt x="12446" y="242061"/>
                </a:lnTo>
                <a:lnTo>
                  <a:pt x="3341" y="228576"/>
                </a:lnTo>
                <a:lnTo>
                  <a:pt x="0" y="212089"/>
                </a:lnTo>
                <a:lnTo>
                  <a:pt x="0" y="42417"/>
                </a:lnTo>
                <a:close/>
              </a:path>
            </a:pathLst>
          </a:custGeom>
          <a:ln w="19050">
            <a:solidFill>
              <a:srgbClr val="FF0000"/>
            </a:solidFill>
          </a:ln>
        </p:spPr>
        <p:txBody>
          <a:bodyPr wrap="square" lIns="0" tIns="0" rIns="0" bIns="0" rtlCol="0"/>
          <a:lstStyle/>
          <a:p/>
        </p:txBody>
      </p:sp>
      <p:sp>
        <p:nvSpPr>
          <p:cNvPr id="13" name="object 13" descr=""/>
          <p:cNvSpPr txBox="1"/>
          <p:nvPr/>
        </p:nvSpPr>
        <p:spPr>
          <a:xfrm>
            <a:off x="3948684" y="4561331"/>
            <a:ext cx="416559" cy="368935"/>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④</a:t>
            </a:r>
            <a:endParaRPr sz="1800">
              <a:latin typeface="MS Mincho"/>
              <a:cs typeface="MS Mincho"/>
            </a:endParaRPr>
          </a:p>
        </p:txBody>
      </p:sp>
      <p:grpSp>
        <p:nvGrpSpPr>
          <p:cNvPr id="14" name="object 14" descr=""/>
          <p:cNvGrpSpPr/>
          <p:nvPr/>
        </p:nvGrpSpPr>
        <p:grpSpPr>
          <a:xfrm>
            <a:off x="1620011" y="7578852"/>
            <a:ext cx="4320540" cy="1508760"/>
            <a:chOff x="1620011" y="7578852"/>
            <a:chExt cx="4320540" cy="1508760"/>
          </a:xfrm>
        </p:grpSpPr>
        <p:sp>
          <p:nvSpPr>
            <p:cNvPr id="15" name="object 15" descr=""/>
            <p:cNvSpPr/>
            <p:nvPr/>
          </p:nvSpPr>
          <p:spPr>
            <a:xfrm>
              <a:off x="2666237" y="8073390"/>
              <a:ext cx="483234" cy="265430"/>
            </a:xfrm>
            <a:custGeom>
              <a:avLst/>
              <a:gdLst/>
              <a:ahLst/>
              <a:cxnLst/>
              <a:rect l="l" t="t" r="r" b="b"/>
              <a:pathLst>
                <a:path w="483235" h="265429">
                  <a:moveTo>
                    <a:pt x="0" y="44196"/>
                  </a:moveTo>
                  <a:lnTo>
                    <a:pt x="3476" y="27003"/>
                  </a:lnTo>
                  <a:lnTo>
                    <a:pt x="12954" y="12954"/>
                  </a:lnTo>
                  <a:lnTo>
                    <a:pt x="27003" y="3476"/>
                  </a:lnTo>
                  <a:lnTo>
                    <a:pt x="44195" y="0"/>
                  </a:lnTo>
                  <a:lnTo>
                    <a:pt x="438912" y="0"/>
                  </a:lnTo>
                  <a:lnTo>
                    <a:pt x="456104" y="3476"/>
                  </a:lnTo>
                  <a:lnTo>
                    <a:pt x="470153" y="12954"/>
                  </a:lnTo>
                  <a:lnTo>
                    <a:pt x="479631" y="27003"/>
                  </a:lnTo>
                  <a:lnTo>
                    <a:pt x="483107" y="44196"/>
                  </a:lnTo>
                  <a:lnTo>
                    <a:pt x="483107" y="220980"/>
                  </a:lnTo>
                  <a:lnTo>
                    <a:pt x="479631" y="238172"/>
                  </a:lnTo>
                  <a:lnTo>
                    <a:pt x="470153" y="252222"/>
                  </a:lnTo>
                  <a:lnTo>
                    <a:pt x="456104" y="261699"/>
                  </a:lnTo>
                  <a:lnTo>
                    <a:pt x="438912" y="265176"/>
                  </a:lnTo>
                  <a:lnTo>
                    <a:pt x="44195" y="265176"/>
                  </a:lnTo>
                  <a:lnTo>
                    <a:pt x="27003" y="261699"/>
                  </a:lnTo>
                  <a:lnTo>
                    <a:pt x="12954" y="252222"/>
                  </a:lnTo>
                  <a:lnTo>
                    <a:pt x="3476" y="238172"/>
                  </a:lnTo>
                  <a:lnTo>
                    <a:pt x="0" y="220980"/>
                  </a:lnTo>
                  <a:lnTo>
                    <a:pt x="0" y="44196"/>
                  </a:lnTo>
                  <a:close/>
                </a:path>
              </a:pathLst>
            </a:custGeom>
            <a:ln w="19050">
              <a:solidFill>
                <a:srgbClr val="FF0000"/>
              </a:solidFill>
            </a:ln>
          </p:spPr>
          <p:txBody>
            <a:bodyPr wrap="square" lIns="0" tIns="0" rIns="0" bIns="0" rtlCol="0"/>
            <a:lstStyle/>
            <a:p/>
          </p:txBody>
        </p:sp>
        <p:pic>
          <p:nvPicPr>
            <p:cNvPr id="16" name="object 16" descr=""/>
            <p:cNvPicPr/>
            <p:nvPr/>
          </p:nvPicPr>
          <p:blipFill>
            <a:blip r:embed="rId3" cstate="print"/>
            <a:stretch>
              <a:fillRect/>
            </a:stretch>
          </p:blipFill>
          <p:spPr>
            <a:xfrm>
              <a:off x="1620011" y="7578852"/>
              <a:ext cx="4320540" cy="1508760"/>
            </a:xfrm>
            <a:prstGeom prst="rect">
              <a:avLst/>
            </a:prstGeom>
          </p:spPr>
        </p:pic>
        <p:sp>
          <p:nvSpPr>
            <p:cNvPr id="17" name="object 17" descr=""/>
            <p:cNvSpPr/>
            <p:nvPr/>
          </p:nvSpPr>
          <p:spPr>
            <a:xfrm>
              <a:off x="2666237" y="8463534"/>
              <a:ext cx="3007360" cy="231775"/>
            </a:xfrm>
            <a:custGeom>
              <a:avLst/>
              <a:gdLst/>
              <a:ahLst/>
              <a:cxnLst/>
              <a:rect l="l" t="t" r="r" b="b"/>
              <a:pathLst>
                <a:path w="3007360" h="231775">
                  <a:moveTo>
                    <a:pt x="483107" y="31242"/>
                  </a:moveTo>
                  <a:lnTo>
                    <a:pt x="485560" y="19073"/>
                  </a:lnTo>
                  <a:lnTo>
                    <a:pt x="492252" y="9143"/>
                  </a:lnTo>
                  <a:lnTo>
                    <a:pt x="502181" y="2452"/>
                  </a:lnTo>
                  <a:lnTo>
                    <a:pt x="514350" y="0"/>
                  </a:lnTo>
                  <a:lnTo>
                    <a:pt x="2975610" y="0"/>
                  </a:lnTo>
                  <a:lnTo>
                    <a:pt x="2987778" y="2452"/>
                  </a:lnTo>
                  <a:lnTo>
                    <a:pt x="2997708" y="9143"/>
                  </a:lnTo>
                  <a:lnTo>
                    <a:pt x="3004399" y="19073"/>
                  </a:lnTo>
                  <a:lnTo>
                    <a:pt x="3006852" y="31242"/>
                  </a:lnTo>
                  <a:lnTo>
                    <a:pt x="3006852" y="156210"/>
                  </a:lnTo>
                  <a:lnTo>
                    <a:pt x="3004399" y="168378"/>
                  </a:lnTo>
                  <a:lnTo>
                    <a:pt x="2997708" y="178307"/>
                  </a:lnTo>
                  <a:lnTo>
                    <a:pt x="2987778" y="184999"/>
                  </a:lnTo>
                  <a:lnTo>
                    <a:pt x="2975610" y="187451"/>
                  </a:lnTo>
                  <a:lnTo>
                    <a:pt x="514350" y="187451"/>
                  </a:lnTo>
                  <a:lnTo>
                    <a:pt x="502181" y="184999"/>
                  </a:lnTo>
                  <a:lnTo>
                    <a:pt x="492251" y="178307"/>
                  </a:lnTo>
                  <a:lnTo>
                    <a:pt x="485560" y="168378"/>
                  </a:lnTo>
                  <a:lnTo>
                    <a:pt x="483107" y="156210"/>
                  </a:lnTo>
                  <a:lnTo>
                    <a:pt x="483107" y="31242"/>
                  </a:lnTo>
                  <a:close/>
                </a:path>
                <a:path w="3007360" h="231775">
                  <a:moveTo>
                    <a:pt x="0" y="75437"/>
                  </a:moveTo>
                  <a:lnTo>
                    <a:pt x="2452" y="63269"/>
                  </a:lnTo>
                  <a:lnTo>
                    <a:pt x="9143" y="53339"/>
                  </a:lnTo>
                  <a:lnTo>
                    <a:pt x="19073" y="46648"/>
                  </a:lnTo>
                  <a:lnTo>
                    <a:pt x="31242" y="44195"/>
                  </a:lnTo>
                  <a:lnTo>
                    <a:pt x="389381" y="44195"/>
                  </a:lnTo>
                  <a:lnTo>
                    <a:pt x="401550" y="46648"/>
                  </a:lnTo>
                  <a:lnTo>
                    <a:pt x="411480" y="53340"/>
                  </a:lnTo>
                  <a:lnTo>
                    <a:pt x="418171" y="63269"/>
                  </a:lnTo>
                  <a:lnTo>
                    <a:pt x="420624" y="75437"/>
                  </a:lnTo>
                  <a:lnTo>
                    <a:pt x="420624" y="200406"/>
                  </a:lnTo>
                  <a:lnTo>
                    <a:pt x="418171" y="212574"/>
                  </a:lnTo>
                  <a:lnTo>
                    <a:pt x="411480" y="222504"/>
                  </a:lnTo>
                  <a:lnTo>
                    <a:pt x="401550" y="229195"/>
                  </a:lnTo>
                  <a:lnTo>
                    <a:pt x="389381" y="231648"/>
                  </a:lnTo>
                  <a:lnTo>
                    <a:pt x="31242" y="231648"/>
                  </a:lnTo>
                  <a:lnTo>
                    <a:pt x="19073" y="229195"/>
                  </a:lnTo>
                  <a:lnTo>
                    <a:pt x="9143" y="222503"/>
                  </a:lnTo>
                  <a:lnTo>
                    <a:pt x="2452" y="212574"/>
                  </a:lnTo>
                  <a:lnTo>
                    <a:pt x="0" y="200406"/>
                  </a:lnTo>
                  <a:lnTo>
                    <a:pt x="0" y="75437"/>
                  </a:lnTo>
                  <a:close/>
                </a:path>
              </a:pathLst>
            </a:custGeom>
            <a:ln w="19050">
              <a:solidFill>
                <a:srgbClr val="FF0000"/>
              </a:solidFill>
            </a:ln>
          </p:spPr>
          <p:txBody>
            <a:bodyPr wrap="square" lIns="0" tIns="0" rIns="0" bIns="0" rtlCol="0"/>
            <a:lstStyle/>
            <a:p/>
          </p:txBody>
        </p:sp>
      </p:grpSp>
      <p:sp>
        <p:nvSpPr>
          <p:cNvPr id="18" name="object 18" descr=""/>
          <p:cNvSpPr txBox="1"/>
          <p:nvPr/>
        </p:nvSpPr>
        <p:spPr>
          <a:xfrm>
            <a:off x="2188464" y="8415527"/>
            <a:ext cx="414655" cy="368935"/>
          </a:xfrm>
          <a:prstGeom prst="rect">
            <a:avLst/>
          </a:prstGeom>
          <a:solidFill>
            <a:srgbClr val="FFFFFF"/>
          </a:solidFill>
        </p:spPr>
        <p:txBody>
          <a:bodyPr wrap="square" lIns="0" tIns="45085" rIns="0" bIns="0" rtlCol="0" vert="horz">
            <a:spAutoFit/>
          </a:bodyPr>
          <a:lstStyle/>
          <a:p>
            <a:pPr marL="90805">
              <a:lnSpc>
                <a:spcPct val="100000"/>
              </a:lnSpc>
              <a:spcBef>
                <a:spcPts val="355"/>
              </a:spcBef>
            </a:pPr>
            <a:r>
              <a:rPr dirty="0" sz="1800" spc="-50">
                <a:solidFill>
                  <a:srgbClr val="FF0000"/>
                </a:solidFill>
                <a:latin typeface="MS Mincho"/>
                <a:cs typeface="MS Mincho"/>
              </a:rPr>
              <a:t>⑦</a:t>
            </a:r>
            <a:endParaRPr sz="1800">
              <a:latin typeface="MS Mincho"/>
              <a:cs typeface="MS Mincho"/>
            </a:endParaRPr>
          </a:p>
        </p:txBody>
      </p:sp>
      <p:sp>
        <p:nvSpPr>
          <p:cNvPr id="19" name="object 19" descr=""/>
          <p:cNvSpPr txBox="1"/>
          <p:nvPr/>
        </p:nvSpPr>
        <p:spPr>
          <a:xfrm>
            <a:off x="3119627" y="8072627"/>
            <a:ext cx="414655" cy="368935"/>
          </a:xfrm>
          <a:prstGeom prst="rect">
            <a:avLst/>
          </a:prstGeom>
          <a:solidFill>
            <a:srgbClr val="FFFFFF"/>
          </a:solidFill>
        </p:spPr>
        <p:txBody>
          <a:bodyPr wrap="square" lIns="0" tIns="45085" rIns="0" bIns="0" rtlCol="0" vert="horz">
            <a:spAutoFit/>
          </a:bodyPr>
          <a:lstStyle/>
          <a:p>
            <a:pPr marL="91440">
              <a:lnSpc>
                <a:spcPct val="100000"/>
              </a:lnSpc>
              <a:spcBef>
                <a:spcPts val="355"/>
              </a:spcBef>
            </a:pPr>
            <a:r>
              <a:rPr dirty="0" sz="1800" spc="-50">
                <a:solidFill>
                  <a:srgbClr val="FF0000"/>
                </a:solidFill>
                <a:latin typeface="MS Mincho"/>
                <a:cs typeface="MS Mincho"/>
              </a:rPr>
              <a:t>⑧</a:t>
            </a:r>
            <a:endParaRPr sz="1800">
              <a:latin typeface="MS Mincho"/>
              <a:cs typeface="MS Mincho"/>
            </a:endParaRPr>
          </a:p>
        </p:txBody>
      </p:sp>
      <p:sp>
        <p:nvSpPr>
          <p:cNvPr id="20" name="object 20" descr=""/>
          <p:cNvSpPr txBox="1"/>
          <p:nvPr/>
        </p:nvSpPr>
        <p:spPr>
          <a:xfrm>
            <a:off x="3194304" y="3300983"/>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⑤</a:t>
            </a:r>
            <a:endParaRPr sz="1800">
              <a:latin typeface="MS Mincho"/>
              <a:cs typeface="MS Mincho"/>
            </a:endParaRPr>
          </a:p>
        </p:txBody>
      </p:sp>
      <p:grpSp>
        <p:nvGrpSpPr>
          <p:cNvPr id="21" name="object 21" descr=""/>
          <p:cNvGrpSpPr/>
          <p:nvPr/>
        </p:nvGrpSpPr>
        <p:grpSpPr>
          <a:xfrm>
            <a:off x="1312163" y="2097023"/>
            <a:ext cx="4615180" cy="3194685"/>
            <a:chOff x="1312163" y="2097023"/>
            <a:chExt cx="4615180" cy="3194685"/>
          </a:xfrm>
        </p:grpSpPr>
        <p:sp>
          <p:nvSpPr>
            <p:cNvPr id="22" name="object 22" descr=""/>
            <p:cNvSpPr/>
            <p:nvPr/>
          </p:nvSpPr>
          <p:spPr>
            <a:xfrm>
              <a:off x="3149346" y="3670553"/>
              <a:ext cx="459105" cy="184785"/>
            </a:xfrm>
            <a:custGeom>
              <a:avLst/>
              <a:gdLst/>
              <a:ahLst/>
              <a:cxnLst/>
              <a:rect l="l" t="t" r="r" b="b"/>
              <a:pathLst>
                <a:path w="459104" h="184785">
                  <a:moveTo>
                    <a:pt x="0" y="30733"/>
                  </a:moveTo>
                  <a:lnTo>
                    <a:pt x="2409" y="18752"/>
                  </a:lnTo>
                  <a:lnTo>
                    <a:pt x="8985" y="8985"/>
                  </a:lnTo>
                  <a:lnTo>
                    <a:pt x="18752" y="2409"/>
                  </a:lnTo>
                  <a:lnTo>
                    <a:pt x="30734" y="0"/>
                  </a:lnTo>
                  <a:lnTo>
                    <a:pt x="427990" y="0"/>
                  </a:lnTo>
                  <a:lnTo>
                    <a:pt x="439971" y="2409"/>
                  </a:lnTo>
                  <a:lnTo>
                    <a:pt x="449738" y="8985"/>
                  </a:lnTo>
                  <a:lnTo>
                    <a:pt x="456314" y="18752"/>
                  </a:lnTo>
                  <a:lnTo>
                    <a:pt x="458724" y="30733"/>
                  </a:lnTo>
                  <a:lnTo>
                    <a:pt x="458724" y="153670"/>
                  </a:lnTo>
                  <a:lnTo>
                    <a:pt x="456314" y="165651"/>
                  </a:lnTo>
                  <a:lnTo>
                    <a:pt x="449738" y="175418"/>
                  </a:lnTo>
                  <a:lnTo>
                    <a:pt x="439971" y="181994"/>
                  </a:lnTo>
                  <a:lnTo>
                    <a:pt x="427990" y="184403"/>
                  </a:lnTo>
                  <a:lnTo>
                    <a:pt x="30734" y="184403"/>
                  </a:lnTo>
                  <a:lnTo>
                    <a:pt x="18752" y="181994"/>
                  </a:lnTo>
                  <a:lnTo>
                    <a:pt x="8985" y="175418"/>
                  </a:lnTo>
                  <a:lnTo>
                    <a:pt x="2409" y="165651"/>
                  </a:lnTo>
                  <a:lnTo>
                    <a:pt x="0" y="153670"/>
                  </a:lnTo>
                  <a:lnTo>
                    <a:pt x="0" y="30733"/>
                  </a:lnTo>
                  <a:close/>
                </a:path>
              </a:pathLst>
            </a:custGeom>
            <a:ln w="19050">
              <a:solidFill>
                <a:srgbClr val="FF0000"/>
              </a:solidFill>
            </a:ln>
          </p:spPr>
          <p:txBody>
            <a:bodyPr wrap="square" lIns="0" tIns="0" rIns="0" bIns="0" rtlCol="0"/>
            <a:lstStyle/>
            <a:p/>
          </p:txBody>
        </p:sp>
        <p:pic>
          <p:nvPicPr>
            <p:cNvPr id="23" name="object 23" descr=""/>
            <p:cNvPicPr/>
            <p:nvPr/>
          </p:nvPicPr>
          <p:blipFill>
            <a:blip r:embed="rId4" cstate="print"/>
            <a:stretch>
              <a:fillRect/>
            </a:stretch>
          </p:blipFill>
          <p:spPr>
            <a:xfrm>
              <a:off x="1623059" y="2097023"/>
              <a:ext cx="4303776" cy="454151"/>
            </a:xfrm>
            <a:prstGeom prst="rect">
              <a:avLst/>
            </a:prstGeom>
          </p:spPr>
        </p:pic>
        <p:pic>
          <p:nvPicPr>
            <p:cNvPr id="24" name="object 24" descr=""/>
            <p:cNvPicPr/>
            <p:nvPr/>
          </p:nvPicPr>
          <p:blipFill>
            <a:blip r:embed="rId5" cstate="print"/>
            <a:stretch>
              <a:fillRect/>
            </a:stretch>
          </p:blipFill>
          <p:spPr>
            <a:xfrm>
              <a:off x="1670304" y="4415027"/>
              <a:ext cx="68580" cy="876300"/>
            </a:xfrm>
            <a:prstGeom prst="rect">
              <a:avLst/>
            </a:prstGeom>
          </p:spPr>
        </p:pic>
        <p:sp>
          <p:nvSpPr>
            <p:cNvPr id="25" name="object 25" descr=""/>
            <p:cNvSpPr/>
            <p:nvPr/>
          </p:nvSpPr>
          <p:spPr>
            <a:xfrm>
              <a:off x="1312163" y="4751831"/>
              <a:ext cx="416559" cy="368935"/>
            </a:xfrm>
            <a:custGeom>
              <a:avLst/>
              <a:gdLst/>
              <a:ahLst/>
              <a:cxnLst/>
              <a:rect l="l" t="t" r="r" b="b"/>
              <a:pathLst>
                <a:path w="416560" h="368935">
                  <a:moveTo>
                    <a:pt x="416051" y="0"/>
                  </a:moveTo>
                  <a:lnTo>
                    <a:pt x="0" y="0"/>
                  </a:lnTo>
                  <a:lnTo>
                    <a:pt x="0" y="368808"/>
                  </a:lnTo>
                  <a:lnTo>
                    <a:pt x="416051" y="368808"/>
                  </a:lnTo>
                  <a:lnTo>
                    <a:pt x="416051" y="0"/>
                  </a:lnTo>
                  <a:close/>
                </a:path>
              </a:pathLst>
            </a:custGeom>
            <a:solidFill>
              <a:srgbClr val="FFFFFF"/>
            </a:solidFill>
          </p:spPr>
          <p:txBody>
            <a:bodyPr wrap="square" lIns="0" tIns="0" rIns="0" bIns="0" rtlCol="0"/>
            <a:lstStyle/>
            <a:p/>
          </p:txBody>
        </p:sp>
      </p:grpSp>
      <p:grpSp>
        <p:nvGrpSpPr>
          <p:cNvPr id="26" name="object 26" descr=""/>
          <p:cNvGrpSpPr/>
          <p:nvPr/>
        </p:nvGrpSpPr>
        <p:grpSpPr>
          <a:xfrm>
            <a:off x="1635251" y="7587995"/>
            <a:ext cx="4304030" cy="609600"/>
            <a:chOff x="1635251" y="7587995"/>
            <a:chExt cx="4304030" cy="609600"/>
          </a:xfrm>
        </p:grpSpPr>
        <p:pic>
          <p:nvPicPr>
            <p:cNvPr id="27" name="object 27" descr=""/>
            <p:cNvPicPr/>
            <p:nvPr/>
          </p:nvPicPr>
          <p:blipFill>
            <a:blip r:embed="rId4" cstate="print"/>
            <a:stretch>
              <a:fillRect/>
            </a:stretch>
          </p:blipFill>
          <p:spPr>
            <a:xfrm>
              <a:off x="1635251" y="7587995"/>
              <a:ext cx="4303776" cy="454151"/>
            </a:xfrm>
            <a:prstGeom prst="rect">
              <a:avLst/>
            </a:prstGeom>
          </p:spPr>
        </p:pic>
        <p:pic>
          <p:nvPicPr>
            <p:cNvPr id="28" name="object 28" descr=""/>
            <p:cNvPicPr/>
            <p:nvPr/>
          </p:nvPicPr>
          <p:blipFill>
            <a:blip r:embed="rId6" cstate="print"/>
            <a:stretch>
              <a:fillRect/>
            </a:stretch>
          </p:blipFill>
          <p:spPr>
            <a:xfrm>
              <a:off x="1926335" y="8107681"/>
              <a:ext cx="685800" cy="89914"/>
            </a:xfrm>
            <a:prstGeom prst="rect">
              <a:avLst/>
            </a:prstGeom>
          </p:spPr>
        </p:pic>
      </p:grpSp>
      <p:sp>
        <p:nvSpPr>
          <p:cNvPr id="29" name="object 29" descr=""/>
          <p:cNvSpPr txBox="1"/>
          <p:nvPr/>
        </p:nvSpPr>
        <p:spPr>
          <a:xfrm>
            <a:off x="1391792" y="4783962"/>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③</a:t>
            </a:r>
            <a:endParaRPr sz="1800">
              <a:latin typeface="MS Mincho"/>
              <a:cs typeface="MS Mincho"/>
            </a:endParaRPr>
          </a:p>
        </p:txBody>
      </p:sp>
      <p:sp>
        <p:nvSpPr>
          <p:cNvPr id="30" name="object 3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49</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5244465" cy="865505"/>
          </a:xfrm>
          <a:prstGeom prst="rect">
            <a:avLst/>
          </a:prstGeom>
        </p:spPr>
        <p:txBody>
          <a:bodyPr wrap="square" lIns="0" tIns="13335" rIns="0" bIns="0" rtlCol="0" vert="horz">
            <a:spAutoFit/>
          </a:bodyPr>
          <a:lstStyle/>
          <a:p>
            <a:pPr algn="just" marL="12700" marR="5080">
              <a:lnSpc>
                <a:spcPct val="125000"/>
              </a:lnSpc>
              <a:spcBef>
                <a:spcPts val="105"/>
              </a:spcBef>
            </a:pPr>
            <a:r>
              <a:rPr dirty="0" sz="1100">
                <a:latin typeface="MS Mincho"/>
                <a:cs typeface="MS Mincho"/>
              </a:rPr>
              <a:t>「詳細」画面が表示されます。「ゾシン配合点滴静注用パック</a:t>
            </a:r>
            <a:r>
              <a:rPr dirty="0" sz="1100">
                <a:latin typeface="Century"/>
                <a:cs typeface="Century"/>
              </a:rPr>
              <a:t>…</a:t>
            </a:r>
            <a:r>
              <a:rPr dirty="0" sz="1100" spc="-10">
                <a:latin typeface="MS Mincho"/>
                <a:cs typeface="MS Mincho"/>
              </a:rPr>
              <a:t>」が９日使用され</a:t>
            </a:r>
            <a:r>
              <a:rPr dirty="0" sz="1100">
                <a:latin typeface="MS Mincho"/>
                <a:cs typeface="MS Mincho"/>
              </a:rPr>
              <a:t>ています。</a:t>
            </a:r>
            <a:r>
              <a:rPr dirty="0" sz="1100" spc="-10">
                <a:latin typeface="Century"/>
                <a:cs typeface="Century"/>
              </a:rPr>
              <a:t>14</a:t>
            </a:r>
            <a:r>
              <a:rPr dirty="0" sz="1100" spc="-5">
                <a:latin typeface="MS Mincho"/>
                <a:cs typeface="MS Mincho"/>
              </a:rPr>
              <a:t>日以下ですが、月またぎかもしれません。このように、抽出結果を確</a:t>
            </a:r>
            <a:r>
              <a:rPr dirty="0" sz="1100" spc="-10">
                <a:latin typeface="MS Mincho"/>
                <a:cs typeface="MS Mincho"/>
              </a:rPr>
              <a:t>認したい場合のために</a:t>
            </a:r>
            <a:r>
              <a:rPr dirty="0" sz="1100" spc="-15">
                <a:latin typeface="MS Mincho"/>
                <a:cs typeface="MS Mincho"/>
              </a:rPr>
              <a:t>［</a:t>
            </a:r>
            <a:r>
              <a:rPr dirty="0" sz="1100">
                <a:latin typeface="MS Mincho"/>
                <a:cs typeface="MS Mincho"/>
              </a:rPr>
              <a:t>縦覧</a:t>
            </a:r>
            <a:r>
              <a:rPr dirty="0" sz="1100" spc="-10">
                <a:latin typeface="MS Mincho"/>
                <a:cs typeface="MS Mincho"/>
              </a:rPr>
              <a:t>］［</a:t>
            </a:r>
            <a:r>
              <a:rPr dirty="0" sz="1100" spc="-5">
                <a:latin typeface="MS Mincho"/>
                <a:cs typeface="MS Mincho"/>
              </a:rPr>
              <a:t>算定日</a:t>
            </a:r>
            <a:r>
              <a:rPr dirty="0" sz="1100">
                <a:latin typeface="MS Mincho"/>
                <a:cs typeface="MS Mincho"/>
              </a:rPr>
              <a:t>］</a:t>
            </a:r>
            <a:r>
              <a:rPr dirty="0" sz="1100" spc="-20">
                <a:latin typeface="MS Mincho"/>
                <a:cs typeface="MS Mincho"/>
              </a:rPr>
              <a:t>のボタンが設けられています。</a:t>
            </a:r>
            <a:endParaRPr sz="1100">
              <a:latin typeface="MS Mincho"/>
              <a:cs typeface="MS Mincho"/>
            </a:endParaRPr>
          </a:p>
          <a:p>
            <a:pPr marL="12700">
              <a:lnSpc>
                <a:spcPct val="100000"/>
              </a:lnSpc>
              <a:spcBef>
                <a:spcPts val="335"/>
              </a:spcBef>
            </a:pPr>
            <a:r>
              <a:rPr dirty="0" sz="1100" spc="-5">
                <a:latin typeface="MS Mincho"/>
                <a:cs typeface="MS Mincho"/>
              </a:rPr>
              <a:t>ここでは</a:t>
            </a:r>
            <a:r>
              <a:rPr dirty="0" sz="1100">
                <a:latin typeface="MS Mincho"/>
                <a:cs typeface="MS Mincho"/>
              </a:rPr>
              <a:t>［</a:t>
            </a:r>
            <a:r>
              <a:rPr dirty="0" sz="1100" spc="-10">
                <a:latin typeface="MS Mincho"/>
                <a:cs typeface="MS Mincho"/>
              </a:rPr>
              <a:t>縦覧</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3" name="object 3" descr=""/>
          <p:cNvSpPr txBox="1"/>
          <p:nvPr/>
        </p:nvSpPr>
        <p:spPr>
          <a:xfrm>
            <a:off x="1153464" y="5604484"/>
            <a:ext cx="517461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5">
                <a:latin typeface="MS Mincho"/>
                <a:cs typeface="MS Mincho"/>
              </a:rPr>
              <a:t>「縦覧」画面が表示されます。「ゾシン配合点滴静注用パック</a:t>
            </a:r>
            <a:r>
              <a:rPr dirty="0" sz="1100" spc="-15">
                <a:latin typeface="Century"/>
                <a:cs typeface="Century"/>
              </a:rPr>
              <a:t>…</a:t>
            </a:r>
            <a:r>
              <a:rPr dirty="0" sz="1100" spc="-5">
                <a:latin typeface="MS Mincho"/>
                <a:cs typeface="MS Mincho"/>
              </a:rPr>
              <a:t>」が今月に</a:t>
            </a:r>
            <a:r>
              <a:rPr dirty="0" sz="1100" spc="-10">
                <a:latin typeface="Century"/>
                <a:cs typeface="Century"/>
              </a:rPr>
              <a:t>9</a:t>
            </a:r>
            <a:r>
              <a:rPr dirty="0" sz="1100" spc="-35">
                <a:latin typeface="MS Mincho"/>
                <a:cs typeface="MS Mincho"/>
              </a:rPr>
              <a:t>日、</a:t>
            </a:r>
            <a:r>
              <a:rPr dirty="0" sz="1100" spc="-5">
                <a:latin typeface="MS Mincho"/>
                <a:cs typeface="MS Mincho"/>
              </a:rPr>
              <a:t>前月に</a:t>
            </a:r>
            <a:r>
              <a:rPr dirty="0" sz="1100" spc="-10">
                <a:latin typeface="Century"/>
                <a:cs typeface="Century"/>
              </a:rPr>
              <a:t>6</a:t>
            </a:r>
            <a:r>
              <a:rPr dirty="0" sz="1100">
                <a:latin typeface="MS Mincho"/>
                <a:cs typeface="MS Mincho"/>
              </a:rPr>
              <a:t>日、あわせて</a:t>
            </a:r>
            <a:r>
              <a:rPr dirty="0" sz="1100" spc="-10">
                <a:latin typeface="Century"/>
                <a:cs typeface="Century"/>
              </a:rPr>
              <a:t>15</a:t>
            </a:r>
            <a:r>
              <a:rPr dirty="0" sz="1100" spc="-15">
                <a:latin typeface="MS Mincho"/>
                <a:cs typeface="MS Mincho"/>
              </a:rPr>
              <a:t>日使用しており、</a:t>
            </a:r>
            <a:r>
              <a:rPr dirty="0" sz="1100" spc="-10">
                <a:latin typeface="Century"/>
                <a:cs typeface="Century"/>
              </a:rPr>
              <a:t>14</a:t>
            </a:r>
            <a:r>
              <a:rPr dirty="0" sz="1100" spc="-20">
                <a:latin typeface="MS Mincho"/>
                <a:cs typeface="MS Mincho"/>
              </a:rPr>
              <a:t>日を超えているために抽出されたこと</a:t>
            </a:r>
            <a:r>
              <a:rPr dirty="0" sz="1100" spc="-15">
                <a:latin typeface="MS Mincho"/>
                <a:cs typeface="MS Mincho"/>
              </a:rPr>
              <a:t>が確認されます。</a:t>
            </a:r>
            <a:endParaRPr sz="1100">
              <a:latin typeface="MS Mincho"/>
              <a:cs typeface="MS Mincho"/>
            </a:endParaRPr>
          </a:p>
        </p:txBody>
      </p:sp>
      <p:grpSp>
        <p:nvGrpSpPr>
          <p:cNvPr id="4" name="object 4" descr=""/>
          <p:cNvGrpSpPr/>
          <p:nvPr/>
        </p:nvGrpSpPr>
        <p:grpSpPr>
          <a:xfrm>
            <a:off x="1514855" y="2068067"/>
            <a:ext cx="4320540" cy="3253740"/>
            <a:chOff x="1514855" y="2068067"/>
            <a:chExt cx="4320540" cy="3253740"/>
          </a:xfrm>
        </p:grpSpPr>
        <p:pic>
          <p:nvPicPr>
            <p:cNvPr id="5" name="object 5" descr=""/>
            <p:cNvPicPr/>
            <p:nvPr/>
          </p:nvPicPr>
          <p:blipFill>
            <a:blip r:embed="rId2" cstate="print"/>
            <a:stretch>
              <a:fillRect/>
            </a:stretch>
          </p:blipFill>
          <p:spPr>
            <a:xfrm>
              <a:off x="1514855" y="2068067"/>
              <a:ext cx="4320540" cy="3253739"/>
            </a:xfrm>
            <a:prstGeom prst="rect">
              <a:avLst/>
            </a:prstGeom>
          </p:spPr>
        </p:pic>
        <p:sp>
          <p:nvSpPr>
            <p:cNvPr id="6" name="object 6" descr=""/>
            <p:cNvSpPr/>
            <p:nvPr/>
          </p:nvSpPr>
          <p:spPr>
            <a:xfrm>
              <a:off x="1724405" y="2850641"/>
              <a:ext cx="4046220" cy="2144395"/>
            </a:xfrm>
            <a:custGeom>
              <a:avLst/>
              <a:gdLst/>
              <a:ahLst/>
              <a:cxnLst/>
              <a:rect l="l" t="t" r="r" b="b"/>
              <a:pathLst>
                <a:path w="4046220" h="2144395">
                  <a:moveTo>
                    <a:pt x="0" y="42672"/>
                  </a:moveTo>
                  <a:lnTo>
                    <a:pt x="3345" y="26038"/>
                  </a:lnTo>
                  <a:lnTo>
                    <a:pt x="12477" y="12477"/>
                  </a:lnTo>
                  <a:lnTo>
                    <a:pt x="26038" y="3345"/>
                  </a:lnTo>
                  <a:lnTo>
                    <a:pt x="42671" y="0"/>
                  </a:lnTo>
                  <a:lnTo>
                    <a:pt x="516636" y="0"/>
                  </a:lnTo>
                  <a:lnTo>
                    <a:pt x="533269" y="3345"/>
                  </a:lnTo>
                  <a:lnTo>
                    <a:pt x="546830" y="12477"/>
                  </a:lnTo>
                  <a:lnTo>
                    <a:pt x="555962" y="26038"/>
                  </a:lnTo>
                  <a:lnTo>
                    <a:pt x="559307" y="42672"/>
                  </a:lnTo>
                  <a:lnTo>
                    <a:pt x="559307" y="213360"/>
                  </a:lnTo>
                  <a:lnTo>
                    <a:pt x="555962" y="229993"/>
                  </a:lnTo>
                  <a:lnTo>
                    <a:pt x="546830" y="243554"/>
                  </a:lnTo>
                  <a:lnTo>
                    <a:pt x="533269" y="252686"/>
                  </a:lnTo>
                  <a:lnTo>
                    <a:pt x="516636" y="256032"/>
                  </a:lnTo>
                  <a:lnTo>
                    <a:pt x="42671" y="256032"/>
                  </a:lnTo>
                  <a:lnTo>
                    <a:pt x="26038" y="252686"/>
                  </a:lnTo>
                  <a:lnTo>
                    <a:pt x="12477" y="243554"/>
                  </a:lnTo>
                  <a:lnTo>
                    <a:pt x="3345" y="229993"/>
                  </a:lnTo>
                  <a:lnTo>
                    <a:pt x="0" y="213360"/>
                  </a:lnTo>
                  <a:lnTo>
                    <a:pt x="0" y="42672"/>
                  </a:lnTo>
                  <a:close/>
                </a:path>
                <a:path w="4046220" h="2144395">
                  <a:moveTo>
                    <a:pt x="1952244" y="1930908"/>
                  </a:moveTo>
                  <a:lnTo>
                    <a:pt x="1955589" y="1914274"/>
                  </a:lnTo>
                  <a:lnTo>
                    <a:pt x="1964721" y="1900713"/>
                  </a:lnTo>
                  <a:lnTo>
                    <a:pt x="1978282" y="1891581"/>
                  </a:lnTo>
                  <a:lnTo>
                    <a:pt x="1994916" y="1888236"/>
                  </a:lnTo>
                  <a:lnTo>
                    <a:pt x="4003548" y="1888236"/>
                  </a:lnTo>
                  <a:lnTo>
                    <a:pt x="4020181" y="1891581"/>
                  </a:lnTo>
                  <a:lnTo>
                    <a:pt x="4033742" y="1900713"/>
                  </a:lnTo>
                  <a:lnTo>
                    <a:pt x="4042874" y="1914274"/>
                  </a:lnTo>
                  <a:lnTo>
                    <a:pt x="4046220" y="1930908"/>
                  </a:lnTo>
                  <a:lnTo>
                    <a:pt x="4046220" y="2101596"/>
                  </a:lnTo>
                  <a:lnTo>
                    <a:pt x="4042874" y="2118229"/>
                  </a:lnTo>
                  <a:lnTo>
                    <a:pt x="4033742" y="2131790"/>
                  </a:lnTo>
                  <a:lnTo>
                    <a:pt x="4020181" y="2140922"/>
                  </a:lnTo>
                  <a:lnTo>
                    <a:pt x="4003548" y="2144268"/>
                  </a:lnTo>
                  <a:lnTo>
                    <a:pt x="1994916" y="2144268"/>
                  </a:lnTo>
                  <a:lnTo>
                    <a:pt x="1978282" y="2140922"/>
                  </a:lnTo>
                  <a:lnTo>
                    <a:pt x="1964721" y="2131790"/>
                  </a:lnTo>
                  <a:lnTo>
                    <a:pt x="1955589" y="2118229"/>
                  </a:lnTo>
                  <a:lnTo>
                    <a:pt x="1952244" y="2101596"/>
                  </a:lnTo>
                  <a:lnTo>
                    <a:pt x="1952244" y="1930908"/>
                  </a:lnTo>
                  <a:close/>
                </a:path>
              </a:pathLst>
            </a:custGeom>
            <a:ln w="19050">
              <a:solidFill>
                <a:srgbClr val="FF0000"/>
              </a:solidFill>
            </a:ln>
          </p:spPr>
          <p:txBody>
            <a:bodyPr wrap="square" lIns="0" tIns="0" rIns="0" bIns="0" rtlCol="0"/>
            <a:lstStyle/>
            <a:p/>
          </p:txBody>
        </p:sp>
        <p:pic>
          <p:nvPicPr>
            <p:cNvPr id="7" name="object 7" descr=""/>
            <p:cNvPicPr/>
            <p:nvPr/>
          </p:nvPicPr>
          <p:blipFill>
            <a:blip r:embed="rId3" cstate="print"/>
            <a:stretch>
              <a:fillRect/>
            </a:stretch>
          </p:blipFill>
          <p:spPr>
            <a:xfrm>
              <a:off x="1527047" y="2072639"/>
              <a:ext cx="4303776" cy="454151"/>
            </a:xfrm>
            <a:prstGeom prst="rect">
              <a:avLst/>
            </a:prstGeom>
          </p:spPr>
        </p:pic>
        <p:pic>
          <p:nvPicPr>
            <p:cNvPr id="8" name="object 8" descr=""/>
            <p:cNvPicPr/>
            <p:nvPr/>
          </p:nvPicPr>
          <p:blipFill>
            <a:blip r:embed="rId4" cstate="print"/>
            <a:stretch>
              <a:fillRect/>
            </a:stretch>
          </p:blipFill>
          <p:spPr>
            <a:xfrm>
              <a:off x="1565147" y="4376927"/>
              <a:ext cx="68579" cy="876300"/>
            </a:xfrm>
            <a:prstGeom prst="rect">
              <a:avLst/>
            </a:prstGeom>
          </p:spPr>
        </p:pic>
      </p:grpSp>
      <p:grpSp>
        <p:nvGrpSpPr>
          <p:cNvPr id="9" name="object 9" descr=""/>
          <p:cNvGrpSpPr/>
          <p:nvPr/>
        </p:nvGrpSpPr>
        <p:grpSpPr>
          <a:xfrm>
            <a:off x="1514855" y="6358127"/>
            <a:ext cx="4320540" cy="3253740"/>
            <a:chOff x="1514855" y="6358127"/>
            <a:chExt cx="4320540" cy="3253740"/>
          </a:xfrm>
        </p:grpSpPr>
        <p:pic>
          <p:nvPicPr>
            <p:cNvPr id="10" name="object 10" descr=""/>
            <p:cNvPicPr/>
            <p:nvPr/>
          </p:nvPicPr>
          <p:blipFill>
            <a:blip r:embed="rId5" cstate="print"/>
            <a:stretch>
              <a:fillRect/>
            </a:stretch>
          </p:blipFill>
          <p:spPr>
            <a:xfrm>
              <a:off x="1514855" y="6358127"/>
              <a:ext cx="4320540" cy="3253740"/>
            </a:xfrm>
            <a:prstGeom prst="rect">
              <a:avLst/>
            </a:prstGeom>
          </p:spPr>
        </p:pic>
        <p:sp>
          <p:nvSpPr>
            <p:cNvPr id="11" name="object 11" descr=""/>
            <p:cNvSpPr/>
            <p:nvPr/>
          </p:nvSpPr>
          <p:spPr>
            <a:xfrm>
              <a:off x="1724405" y="8838437"/>
              <a:ext cx="2095500" cy="254635"/>
            </a:xfrm>
            <a:custGeom>
              <a:avLst/>
              <a:gdLst/>
              <a:ahLst/>
              <a:cxnLst/>
              <a:rect l="l" t="t" r="r" b="b"/>
              <a:pathLst>
                <a:path w="2095500" h="254634">
                  <a:moveTo>
                    <a:pt x="0" y="42418"/>
                  </a:moveTo>
                  <a:lnTo>
                    <a:pt x="3341" y="25931"/>
                  </a:lnTo>
                  <a:lnTo>
                    <a:pt x="12445" y="12446"/>
                  </a:lnTo>
                  <a:lnTo>
                    <a:pt x="25931" y="3341"/>
                  </a:lnTo>
                  <a:lnTo>
                    <a:pt x="42418" y="0"/>
                  </a:lnTo>
                  <a:lnTo>
                    <a:pt x="2053082" y="0"/>
                  </a:lnTo>
                  <a:lnTo>
                    <a:pt x="2069568" y="3341"/>
                  </a:lnTo>
                  <a:lnTo>
                    <a:pt x="2083053" y="12446"/>
                  </a:lnTo>
                  <a:lnTo>
                    <a:pt x="2092158" y="25931"/>
                  </a:lnTo>
                  <a:lnTo>
                    <a:pt x="2095499" y="42418"/>
                  </a:lnTo>
                  <a:lnTo>
                    <a:pt x="2095499" y="212090"/>
                  </a:lnTo>
                  <a:lnTo>
                    <a:pt x="2092158" y="228576"/>
                  </a:lnTo>
                  <a:lnTo>
                    <a:pt x="2083053" y="242062"/>
                  </a:lnTo>
                  <a:lnTo>
                    <a:pt x="2069568" y="251166"/>
                  </a:lnTo>
                  <a:lnTo>
                    <a:pt x="2053082" y="254508"/>
                  </a:lnTo>
                  <a:lnTo>
                    <a:pt x="42418" y="254508"/>
                  </a:lnTo>
                  <a:lnTo>
                    <a:pt x="25931" y="251166"/>
                  </a:lnTo>
                  <a:lnTo>
                    <a:pt x="12445" y="242062"/>
                  </a:lnTo>
                  <a:lnTo>
                    <a:pt x="3341" y="228576"/>
                  </a:lnTo>
                  <a:lnTo>
                    <a:pt x="0" y="212090"/>
                  </a:lnTo>
                  <a:lnTo>
                    <a:pt x="0" y="42418"/>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3" cstate="print"/>
            <a:stretch>
              <a:fillRect/>
            </a:stretch>
          </p:blipFill>
          <p:spPr>
            <a:xfrm>
              <a:off x="1527047" y="6362699"/>
              <a:ext cx="4303776" cy="455675"/>
            </a:xfrm>
            <a:prstGeom prst="rect">
              <a:avLst/>
            </a:prstGeom>
          </p:spPr>
        </p:pic>
        <p:pic>
          <p:nvPicPr>
            <p:cNvPr id="13" name="object 13" descr=""/>
            <p:cNvPicPr/>
            <p:nvPr/>
          </p:nvPicPr>
          <p:blipFill>
            <a:blip r:embed="rId4" cstate="print"/>
            <a:stretch>
              <a:fillRect/>
            </a:stretch>
          </p:blipFill>
          <p:spPr>
            <a:xfrm>
              <a:off x="1565147" y="8653271"/>
              <a:ext cx="68579" cy="876300"/>
            </a:xfrm>
            <a:prstGeom prst="rect">
              <a:avLst/>
            </a:prstGeom>
          </p:spPr>
        </p:pic>
      </p:grpSp>
      <p:sp>
        <p:nvSpPr>
          <p:cNvPr id="14" name="object 14"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101852" y="4902707"/>
            <a:ext cx="4838700" cy="3255645"/>
            <a:chOff x="1101852" y="4902707"/>
            <a:chExt cx="4838700" cy="3255645"/>
          </a:xfrm>
        </p:grpSpPr>
        <p:pic>
          <p:nvPicPr>
            <p:cNvPr id="3" name="object 3" descr=""/>
            <p:cNvPicPr/>
            <p:nvPr/>
          </p:nvPicPr>
          <p:blipFill>
            <a:blip r:embed="rId2" cstate="print"/>
            <a:stretch>
              <a:fillRect/>
            </a:stretch>
          </p:blipFill>
          <p:spPr>
            <a:xfrm>
              <a:off x="1620012" y="4902707"/>
              <a:ext cx="4320540" cy="3255264"/>
            </a:xfrm>
            <a:prstGeom prst="rect">
              <a:avLst/>
            </a:prstGeom>
          </p:spPr>
        </p:pic>
        <p:sp>
          <p:nvSpPr>
            <p:cNvPr id="4" name="object 4" descr=""/>
            <p:cNvSpPr/>
            <p:nvPr/>
          </p:nvSpPr>
          <p:spPr>
            <a:xfrm>
              <a:off x="3643122" y="5878829"/>
              <a:ext cx="1056640" cy="394970"/>
            </a:xfrm>
            <a:custGeom>
              <a:avLst/>
              <a:gdLst/>
              <a:ahLst/>
              <a:cxnLst/>
              <a:rect l="l" t="t" r="r" b="b"/>
              <a:pathLst>
                <a:path w="1056639" h="394970">
                  <a:moveTo>
                    <a:pt x="0" y="65786"/>
                  </a:moveTo>
                  <a:lnTo>
                    <a:pt x="5171" y="40183"/>
                  </a:lnTo>
                  <a:lnTo>
                    <a:pt x="19272" y="19272"/>
                  </a:lnTo>
                  <a:lnTo>
                    <a:pt x="40183" y="5171"/>
                  </a:lnTo>
                  <a:lnTo>
                    <a:pt x="65786" y="0"/>
                  </a:lnTo>
                  <a:lnTo>
                    <a:pt x="990345" y="0"/>
                  </a:lnTo>
                  <a:lnTo>
                    <a:pt x="1015948" y="5171"/>
                  </a:lnTo>
                  <a:lnTo>
                    <a:pt x="1036859" y="19272"/>
                  </a:lnTo>
                  <a:lnTo>
                    <a:pt x="1050960" y="40183"/>
                  </a:lnTo>
                  <a:lnTo>
                    <a:pt x="1056131" y="65786"/>
                  </a:lnTo>
                  <a:lnTo>
                    <a:pt x="1056131" y="328929"/>
                  </a:lnTo>
                  <a:lnTo>
                    <a:pt x="1050960" y="354532"/>
                  </a:lnTo>
                  <a:lnTo>
                    <a:pt x="1036859" y="375443"/>
                  </a:lnTo>
                  <a:lnTo>
                    <a:pt x="1015948" y="389544"/>
                  </a:lnTo>
                  <a:lnTo>
                    <a:pt x="990345" y="394715"/>
                  </a:lnTo>
                  <a:lnTo>
                    <a:pt x="65786" y="394715"/>
                  </a:lnTo>
                  <a:lnTo>
                    <a:pt x="40183" y="389544"/>
                  </a:lnTo>
                  <a:lnTo>
                    <a:pt x="19272" y="375443"/>
                  </a:lnTo>
                  <a:lnTo>
                    <a:pt x="5171" y="354532"/>
                  </a:lnTo>
                  <a:lnTo>
                    <a:pt x="0" y="328929"/>
                  </a:lnTo>
                  <a:lnTo>
                    <a:pt x="0" y="65786"/>
                  </a:lnTo>
                  <a:close/>
                </a:path>
              </a:pathLst>
            </a:custGeom>
            <a:ln w="19049">
              <a:solidFill>
                <a:srgbClr val="FF0000"/>
              </a:solidFill>
            </a:ln>
          </p:spPr>
          <p:txBody>
            <a:bodyPr wrap="square" lIns="0" tIns="0" rIns="0" bIns="0" rtlCol="0"/>
            <a:lstStyle/>
            <a:p/>
          </p:txBody>
        </p:sp>
        <p:sp>
          <p:nvSpPr>
            <p:cNvPr id="5" name="object 5" descr=""/>
            <p:cNvSpPr/>
            <p:nvPr/>
          </p:nvSpPr>
          <p:spPr>
            <a:xfrm>
              <a:off x="3633978" y="6294881"/>
              <a:ext cx="1056640" cy="224154"/>
            </a:xfrm>
            <a:custGeom>
              <a:avLst/>
              <a:gdLst/>
              <a:ahLst/>
              <a:cxnLst/>
              <a:rect l="l" t="t" r="r" b="b"/>
              <a:pathLst>
                <a:path w="1056639" h="224154">
                  <a:moveTo>
                    <a:pt x="0" y="37337"/>
                  </a:moveTo>
                  <a:lnTo>
                    <a:pt x="2940" y="22824"/>
                  </a:lnTo>
                  <a:lnTo>
                    <a:pt x="10953" y="10953"/>
                  </a:lnTo>
                  <a:lnTo>
                    <a:pt x="22824" y="2940"/>
                  </a:lnTo>
                  <a:lnTo>
                    <a:pt x="37337" y="0"/>
                  </a:lnTo>
                  <a:lnTo>
                    <a:pt x="1018794" y="0"/>
                  </a:lnTo>
                  <a:lnTo>
                    <a:pt x="1033307" y="2940"/>
                  </a:lnTo>
                  <a:lnTo>
                    <a:pt x="1045178" y="10953"/>
                  </a:lnTo>
                  <a:lnTo>
                    <a:pt x="1053191" y="22824"/>
                  </a:lnTo>
                  <a:lnTo>
                    <a:pt x="1056132" y="37337"/>
                  </a:lnTo>
                  <a:lnTo>
                    <a:pt x="1056132" y="186689"/>
                  </a:lnTo>
                  <a:lnTo>
                    <a:pt x="1053191" y="201203"/>
                  </a:lnTo>
                  <a:lnTo>
                    <a:pt x="1045178" y="213074"/>
                  </a:lnTo>
                  <a:lnTo>
                    <a:pt x="1033307" y="221087"/>
                  </a:lnTo>
                  <a:lnTo>
                    <a:pt x="1018794" y="224027"/>
                  </a:lnTo>
                  <a:lnTo>
                    <a:pt x="37337" y="224027"/>
                  </a:lnTo>
                  <a:lnTo>
                    <a:pt x="22824" y="221087"/>
                  </a:lnTo>
                  <a:lnTo>
                    <a:pt x="10953" y="213074"/>
                  </a:lnTo>
                  <a:lnTo>
                    <a:pt x="2940" y="201203"/>
                  </a:lnTo>
                  <a:lnTo>
                    <a:pt x="0" y="186689"/>
                  </a:lnTo>
                  <a:lnTo>
                    <a:pt x="0" y="37337"/>
                  </a:lnTo>
                  <a:close/>
                </a:path>
              </a:pathLst>
            </a:custGeom>
            <a:ln w="19050">
              <a:solidFill>
                <a:srgbClr val="0000FF"/>
              </a:solidFill>
            </a:ln>
          </p:spPr>
          <p:txBody>
            <a:bodyPr wrap="square" lIns="0" tIns="0" rIns="0" bIns="0" rtlCol="0"/>
            <a:lstStyle/>
            <a:p/>
          </p:txBody>
        </p:sp>
        <p:sp>
          <p:nvSpPr>
            <p:cNvPr id="6" name="object 6" descr=""/>
            <p:cNvSpPr/>
            <p:nvPr/>
          </p:nvSpPr>
          <p:spPr>
            <a:xfrm>
              <a:off x="4670298" y="7038593"/>
              <a:ext cx="929640" cy="167640"/>
            </a:xfrm>
            <a:custGeom>
              <a:avLst/>
              <a:gdLst/>
              <a:ahLst/>
              <a:cxnLst/>
              <a:rect l="l" t="t" r="r" b="b"/>
              <a:pathLst>
                <a:path w="929639" h="167640">
                  <a:moveTo>
                    <a:pt x="0" y="27940"/>
                  </a:moveTo>
                  <a:lnTo>
                    <a:pt x="2186" y="17037"/>
                  </a:lnTo>
                  <a:lnTo>
                    <a:pt x="8159" y="8159"/>
                  </a:lnTo>
                  <a:lnTo>
                    <a:pt x="17037" y="2186"/>
                  </a:lnTo>
                  <a:lnTo>
                    <a:pt x="27939" y="0"/>
                  </a:lnTo>
                  <a:lnTo>
                    <a:pt x="901700" y="0"/>
                  </a:lnTo>
                  <a:lnTo>
                    <a:pt x="912602" y="2186"/>
                  </a:lnTo>
                  <a:lnTo>
                    <a:pt x="921480" y="8159"/>
                  </a:lnTo>
                  <a:lnTo>
                    <a:pt x="927453" y="17037"/>
                  </a:lnTo>
                  <a:lnTo>
                    <a:pt x="929639" y="27940"/>
                  </a:lnTo>
                  <a:lnTo>
                    <a:pt x="929639" y="139700"/>
                  </a:lnTo>
                  <a:lnTo>
                    <a:pt x="927453" y="150602"/>
                  </a:lnTo>
                  <a:lnTo>
                    <a:pt x="921480" y="159480"/>
                  </a:lnTo>
                  <a:lnTo>
                    <a:pt x="912602" y="165453"/>
                  </a:lnTo>
                  <a:lnTo>
                    <a:pt x="901700" y="167640"/>
                  </a:lnTo>
                  <a:lnTo>
                    <a:pt x="27939" y="167640"/>
                  </a:lnTo>
                  <a:lnTo>
                    <a:pt x="17037" y="165453"/>
                  </a:lnTo>
                  <a:lnTo>
                    <a:pt x="8159" y="159480"/>
                  </a:lnTo>
                  <a:lnTo>
                    <a:pt x="2186" y="150602"/>
                  </a:lnTo>
                  <a:lnTo>
                    <a:pt x="0" y="139700"/>
                  </a:lnTo>
                  <a:lnTo>
                    <a:pt x="0" y="27940"/>
                  </a:lnTo>
                  <a:close/>
                </a:path>
              </a:pathLst>
            </a:custGeom>
            <a:ln w="19050">
              <a:solidFill>
                <a:srgbClr val="FF0000"/>
              </a:solidFill>
            </a:ln>
          </p:spPr>
          <p:txBody>
            <a:bodyPr wrap="square" lIns="0" tIns="0" rIns="0" bIns="0" rtlCol="0"/>
            <a:lstStyle/>
            <a:p/>
          </p:txBody>
        </p:sp>
        <p:sp>
          <p:nvSpPr>
            <p:cNvPr id="7" name="object 7" descr=""/>
            <p:cNvSpPr/>
            <p:nvPr/>
          </p:nvSpPr>
          <p:spPr>
            <a:xfrm>
              <a:off x="1101852" y="5839967"/>
              <a:ext cx="2301240" cy="431800"/>
            </a:xfrm>
            <a:custGeom>
              <a:avLst/>
              <a:gdLst/>
              <a:ahLst/>
              <a:cxnLst/>
              <a:rect l="l" t="t" r="r" b="b"/>
              <a:pathLst>
                <a:path w="2301240" h="431800">
                  <a:moveTo>
                    <a:pt x="2301240" y="0"/>
                  </a:moveTo>
                  <a:lnTo>
                    <a:pt x="0" y="0"/>
                  </a:lnTo>
                  <a:lnTo>
                    <a:pt x="0" y="431291"/>
                  </a:lnTo>
                  <a:lnTo>
                    <a:pt x="2301240" y="431291"/>
                  </a:lnTo>
                  <a:lnTo>
                    <a:pt x="2301240" y="0"/>
                  </a:lnTo>
                  <a:close/>
                </a:path>
              </a:pathLst>
            </a:custGeom>
            <a:solidFill>
              <a:srgbClr val="FFFFFF"/>
            </a:solidFill>
          </p:spPr>
          <p:txBody>
            <a:bodyPr wrap="square" lIns="0" tIns="0" rIns="0" bIns="0" rtlCol="0"/>
            <a:lstStyle/>
            <a:p/>
          </p:txBody>
        </p:sp>
      </p:grpSp>
      <p:sp>
        <p:nvSpPr>
          <p:cNvPr id="8" name="object 8"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「適応症修正」画面</a:t>
            </a:r>
            <a:endParaRPr sz="1400">
              <a:latin typeface="MS Gothic"/>
              <a:cs typeface="MS Gothic"/>
            </a:endParaRPr>
          </a:p>
        </p:txBody>
      </p:sp>
      <p:sp>
        <p:nvSpPr>
          <p:cNvPr id="9" name="object 9" descr=""/>
          <p:cNvSpPr txBox="1"/>
          <p:nvPr/>
        </p:nvSpPr>
        <p:spPr>
          <a:xfrm>
            <a:off x="1158951" y="1580870"/>
            <a:ext cx="5194935" cy="1171575"/>
          </a:xfrm>
          <a:prstGeom prst="rect">
            <a:avLst/>
          </a:prstGeom>
        </p:spPr>
        <p:txBody>
          <a:bodyPr wrap="square" lIns="0" tIns="12700" rIns="0" bIns="0" rtlCol="0" vert="horz">
            <a:spAutoFit/>
          </a:bodyPr>
          <a:lstStyle/>
          <a:p>
            <a:pPr marL="12700" marR="5080">
              <a:lnSpc>
                <a:spcPct val="125600"/>
              </a:lnSpc>
              <a:spcBef>
                <a:spcPts val="100"/>
              </a:spcBef>
            </a:pPr>
            <a:r>
              <a:rPr dirty="0" sz="1100" spc="-20">
                <a:latin typeface="MS Mincho"/>
                <a:cs typeface="MS Mincho"/>
              </a:rPr>
              <a:t>「適応症修正」画面では、チェックデータの追加や審査対象の変更以外にも状況に応じたチェックの設定を行うことができます。</a:t>
            </a:r>
            <a:endParaRPr sz="1100">
              <a:latin typeface="MS Mincho"/>
              <a:cs typeface="MS Mincho"/>
            </a:endParaRPr>
          </a:p>
          <a:p>
            <a:pPr marL="12700">
              <a:lnSpc>
                <a:spcPct val="100000"/>
              </a:lnSpc>
              <a:spcBef>
                <a:spcPts val="1085"/>
              </a:spcBef>
            </a:pPr>
            <a:r>
              <a:rPr dirty="0" sz="1100" spc="-15" b="1">
                <a:latin typeface="MS Mincho"/>
                <a:cs typeface="MS Mincho"/>
              </a:rPr>
              <a:t>１．複数病名チェック</a:t>
            </a:r>
            <a:endParaRPr sz="1100">
              <a:latin typeface="MS Mincho"/>
              <a:cs typeface="MS Mincho"/>
            </a:endParaRPr>
          </a:p>
          <a:p>
            <a:pPr marL="12700">
              <a:lnSpc>
                <a:spcPct val="100000"/>
              </a:lnSpc>
              <a:spcBef>
                <a:spcPts val="335"/>
              </a:spcBef>
            </a:pPr>
            <a:r>
              <a:rPr dirty="0" sz="1100" spc="-10" b="1">
                <a:latin typeface="MS Mincho"/>
                <a:cs typeface="MS Mincho"/>
              </a:rPr>
              <a:t>アマルエット配合錠</a:t>
            </a:r>
            <a:r>
              <a:rPr dirty="0" sz="1100" spc="-20">
                <a:latin typeface="MS Mincho"/>
                <a:cs typeface="MS Mincho"/>
              </a:rPr>
              <a:t>はアムロジピンとアトルバスタチンの配合剤です。</a:t>
            </a:r>
            <a:endParaRPr sz="1100">
              <a:latin typeface="MS Mincho"/>
              <a:cs typeface="MS Mincho"/>
            </a:endParaRPr>
          </a:p>
          <a:p>
            <a:pPr marL="12700">
              <a:lnSpc>
                <a:spcPct val="100000"/>
              </a:lnSpc>
              <a:spcBef>
                <a:spcPts val="325"/>
              </a:spcBef>
            </a:pPr>
            <a:r>
              <a:rPr dirty="0" sz="1100" spc="-20">
                <a:latin typeface="MS Mincho"/>
                <a:cs typeface="MS Mincho"/>
              </a:rPr>
              <a:t>保険請求ではアムロジピンとアトルバスタチンの両方の適応病名が必要です。</a:t>
            </a:r>
            <a:endParaRPr sz="1100">
              <a:latin typeface="MS Mincho"/>
              <a:cs typeface="MS Mincho"/>
            </a:endParaRPr>
          </a:p>
        </p:txBody>
      </p:sp>
      <p:sp>
        <p:nvSpPr>
          <p:cNvPr id="10" name="object 10" descr=""/>
          <p:cNvSpPr txBox="1"/>
          <p:nvPr/>
        </p:nvSpPr>
        <p:spPr>
          <a:xfrm>
            <a:off x="1158951" y="4214850"/>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チェックアイＤＸはこのように２種類以上の病名が必要な薬剤のチェックを行うこ</a:t>
            </a:r>
            <a:r>
              <a:rPr dirty="0" sz="1100" spc="-15">
                <a:latin typeface="MS Mincho"/>
                <a:cs typeface="MS Mincho"/>
              </a:rPr>
              <a:t>とができます。</a:t>
            </a:r>
            <a:endParaRPr sz="1100">
              <a:latin typeface="MS Mincho"/>
              <a:cs typeface="MS Mincho"/>
            </a:endParaRPr>
          </a:p>
        </p:txBody>
      </p:sp>
      <p:sp>
        <p:nvSpPr>
          <p:cNvPr id="11" name="object 11" descr=""/>
          <p:cNvSpPr txBox="1"/>
          <p:nvPr/>
        </p:nvSpPr>
        <p:spPr>
          <a:xfrm>
            <a:off x="1158951" y="8217763"/>
            <a:ext cx="5194935" cy="1074420"/>
          </a:xfrm>
          <a:prstGeom prst="rect">
            <a:avLst/>
          </a:prstGeom>
        </p:spPr>
        <p:txBody>
          <a:bodyPr wrap="square" lIns="0" tIns="13335" rIns="0" bIns="0" rtlCol="0" vert="horz">
            <a:spAutoFit/>
          </a:bodyPr>
          <a:lstStyle/>
          <a:p>
            <a:pPr marL="12700" marR="5080">
              <a:lnSpc>
                <a:spcPct val="125000"/>
              </a:lnSpc>
              <a:spcBef>
                <a:spcPts val="105"/>
              </a:spcBef>
            </a:pPr>
            <a:r>
              <a:rPr dirty="0" sz="1100" spc="-10" b="1">
                <a:latin typeface="MS Mincho"/>
                <a:cs typeface="MS Mincho"/>
              </a:rPr>
              <a:t>アマルエット配合錠</a:t>
            </a:r>
            <a:r>
              <a:rPr dirty="0" sz="1100" spc="-20">
                <a:latin typeface="MS Mincho"/>
                <a:cs typeface="MS Mincho"/>
              </a:rPr>
              <a:t>において、「高コレステ，高脂血症，脂質異常， 脂質代謝異</a:t>
            </a:r>
            <a:r>
              <a:rPr dirty="0" sz="1100" spc="-10">
                <a:latin typeface="MS Mincho"/>
                <a:cs typeface="MS Mincho"/>
              </a:rPr>
              <a:t>常」はグループ</a:t>
            </a:r>
            <a:r>
              <a:rPr dirty="0" sz="1100">
                <a:latin typeface="MS Mincho"/>
                <a:cs typeface="MS Mincho"/>
              </a:rPr>
              <a:t>１（</a:t>
            </a:r>
            <a:r>
              <a:rPr dirty="0" sz="1100" spc="-15">
                <a:latin typeface="MS Mincho"/>
                <a:cs typeface="MS Mincho"/>
              </a:rPr>
              <a:t>アトルバスタチン）の、「高血圧，狭心症」はグループ</a:t>
            </a:r>
            <a:r>
              <a:rPr dirty="0" sz="1100">
                <a:latin typeface="MS Mincho"/>
                <a:cs typeface="MS Mincho"/>
              </a:rPr>
              <a:t>２（</a:t>
            </a:r>
            <a:r>
              <a:rPr dirty="0" sz="1100" spc="-50">
                <a:latin typeface="MS Mincho"/>
                <a:cs typeface="MS Mincho"/>
              </a:rPr>
              <a:t>ア</a:t>
            </a:r>
            <a:r>
              <a:rPr dirty="0" sz="1100" spc="-5">
                <a:latin typeface="MS Mincho"/>
                <a:cs typeface="MS Mincho"/>
              </a:rPr>
              <a:t>ムロジピン</a:t>
            </a:r>
            <a:r>
              <a:rPr dirty="0" sz="1100">
                <a:latin typeface="MS Mincho"/>
                <a:cs typeface="MS Mincho"/>
              </a:rPr>
              <a:t>）</a:t>
            </a:r>
            <a:r>
              <a:rPr dirty="0" sz="1100" spc="-20">
                <a:latin typeface="MS Mincho"/>
                <a:cs typeface="MS Mincho"/>
              </a:rPr>
              <a:t>のチェックデータです。</a:t>
            </a:r>
            <a:endParaRPr sz="1100">
              <a:latin typeface="MS Mincho"/>
              <a:cs typeface="MS Mincho"/>
            </a:endParaRPr>
          </a:p>
          <a:p>
            <a:pPr marL="12700" marR="5080">
              <a:lnSpc>
                <a:spcPct val="124500"/>
              </a:lnSpc>
              <a:spcBef>
                <a:spcPts val="10"/>
              </a:spcBef>
            </a:pPr>
            <a:r>
              <a:rPr dirty="0" sz="1100" spc="-20">
                <a:latin typeface="MS Mincho"/>
                <a:cs typeface="MS Mincho"/>
              </a:rPr>
              <a:t>グループ１のチェックデータを含む病名と、グループ２のチェックデータを含む病名の両方がある場合に合格と判定されます。</a:t>
            </a:r>
            <a:endParaRPr sz="1100">
              <a:latin typeface="MS Mincho"/>
              <a:cs typeface="MS Mincho"/>
            </a:endParaRPr>
          </a:p>
        </p:txBody>
      </p:sp>
      <p:pic>
        <p:nvPicPr>
          <p:cNvPr id="12" name="object 12" descr=""/>
          <p:cNvPicPr/>
          <p:nvPr/>
        </p:nvPicPr>
        <p:blipFill>
          <a:blip r:embed="rId3" cstate="print"/>
          <a:stretch>
            <a:fillRect/>
          </a:stretch>
        </p:blipFill>
        <p:spPr>
          <a:xfrm>
            <a:off x="2144341" y="2959777"/>
            <a:ext cx="2855779" cy="1173141"/>
          </a:xfrm>
          <a:prstGeom prst="rect">
            <a:avLst/>
          </a:prstGeom>
        </p:spPr>
      </p:pic>
      <p:sp>
        <p:nvSpPr>
          <p:cNvPr id="13" name="object 13" descr=""/>
          <p:cNvSpPr txBox="1"/>
          <p:nvPr/>
        </p:nvSpPr>
        <p:spPr>
          <a:xfrm>
            <a:off x="1101852" y="5839967"/>
            <a:ext cx="2301240" cy="431800"/>
          </a:xfrm>
          <a:prstGeom prst="rect">
            <a:avLst/>
          </a:prstGeom>
          <a:ln w="9525">
            <a:solidFill>
              <a:srgbClr val="FF0000"/>
            </a:solidFill>
          </a:ln>
        </p:spPr>
        <p:txBody>
          <a:bodyPr wrap="square" lIns="0" tIns="45085" rIns="0" bIns="0" rtlCol="0" vert="horz">
            <a:spAutoFit/>
          </a:bodyPr>
          <a:lstStyle/>
          <a:p>
            <a:pPr marL="91440" marR="104775">
              <a:lnSpc>
                <a:spcPct val="100000"/>
              </a:lnSpc>
              <a:spcBef>
                <a:spcPts val="355"/>
              </a:spcBef>
            </a:pPr>
            <a:r>
              <a:rPr dirty="0" sz="1100" spc="-5">
                <a:latin typeface="MS Mincho"/>
                <a:cs typeface="MS Mincho"/>
              </a:rPr>
              <a:t>グループ</a:t>
            </a:r>
            <a:r>
              <a:rPr dirty="0" sz="1100">
                <a:latin typeface="MS Mincho"/>
                <a:cs typeface="MS Mincho"/>
              </a:rPr>
              <a:t>１（</a:t>
            </a:r>
            <a:r>
              <a:rPr dirty="0" sz="1100" spc="-15">
                <a:latin typeface="MS Mincho"/>
                <a:cs typeface="MS Mincho"/>
              </a:rPr>
              <a:t>アトルバスタチン</a:t>
            </a:r>
            <a:r>
              <a:rPr dirty="0" sz="1100" spc="-50">
                <a:latin typeface="MS Mincho"/>
                <a:cs typeface="MS Mincho"/>
              </a:rPr>
              <a:t>）</a:t>
            </a:r>
            <a:r>
              <a:rPr dirty="0" sz="1100" spc="-15">
                <a:latin typeface="MS Mincho"/>
                <a:cs typeface="MS Mincho"/>
              </a:rPr>
              <a:t>のチェックデータ</a:t>
            </a:r>
            <a:endParaRPr sz="1100">
              <a:latin typeface="MS Mincho"/>
              <a:cs typeface="MS Mincho"/>
            </a:endParaRPr>
          </a:p>
        </p:txBody>
      </p:sp>
      <p:sp>
        <p:nvSpPr>
          <p:cNvPr id="14" name="object 14" descr=""/>
          <p:cNvSpPr/>
          <p:nvPr/>
        </p:nvSpPr>
        <p:spPr>
          <a:xfrm>
            <a:off x="1101852" y="6411467"/>
            <a:ext cx="2293620" cy="431800"/>
          </a:xfrm>
          <a:custGeom>
            <a:avLst/>
            <a:gdLst/>
            <a:ahLst/>
            <a:cxnLst/>
            <a:rect l="l" t="t" r="r" b="b"/>
            <a:pathLst>
              <a:path w="2293620" h="431800">
                <a:moveTo>
                  <a:pt x="2293620" y="0"/>
                </a:moveTo>
                <a:lnTo>
                  <a:pt x="0" y="0"/>
                </a:lnTo>
                <a:lnTo>
                  <a:pt x="0" y="431291"/>
                </a:lnTo>
                <a:lnTo>
                  <a:pt x="2293620" y="431291"/>
                </a:lnTo>
                <a:lnTo>
                  <a:pt x="2293620" y="0"/>
                </a:lnTo>
                <a:close/>
              </a:path>
            </a:pathLst>
          </a:custGeom>
          <a:solidFill>
            <a:srgbClr val="FFFFFF"/>
          </a:solidFill>
        </p:spPr>
        <p:txBody>
          <a:bodyPr wrap="square" lIns="0" tIns="0" rIns="0" bIns="0" rtlCol="0"/>
          <a:lstStyle/>
          <a:p/>
        </p:txBody>
      </p:sp>
      <p:sp>
        <p:nvSpPr>
          <p:cNvPr id="15" name="object 15" descr=""/>
          <p:cNvSpPr txBox="1"/>
          <p:nvPr/>
        </p:nvSpPr>
        <p:spPr>
          <a:xfrm>
            <a:off x="1101852" y="6411467"/>
            <a:ext cx="2293620" cy="431800"/>
          </a:xfrm>
          <a:prstGeom prst="rect">
            <a:avLst/>
          </a:prstGeom>
          <a:ln w="9525">
            <a:solidFill>
              <a:srgbClr val="0000FF"/>
            </a:solidFill>
          </a:ln>
        </p:spPr>
        <p:txBody>
          <a:bodyPr wrap="square" lIns="0" tIns="45720" rIns="0" bIns="0" rtlCol="0" vert="horz">
            <a:spAutoFit/>
          </a:bodyPr>
          <a:lstStyle/>
          <a:p>
            <a:pPr marL="91440" marR="377190">
              <a:lnSpc>
                <a:spcPct val="100000"/>
              </a:lnSpc>
              <a:spcBef>
                <a:spcPts val="360"/>
              </a:spcBef>
            </a:pPr>
            <a:r>
              <a:rPr dirty="0" sz="1100" spc="-5">
                <a:latin typeface="MS Mincho"/>
                <a:cs typeface="MS Mincho"/>
              </a:rPr>
              <a:t>グループ</a:t>
            </a:r>
            <a:r>
              <a:rPr dirty="0" sz="1100">
                <a:latin typeface="MS Mincho"/>
                <a:cs typeface="MS Mincho"/>
              </a:rPr>
              <a:t>２（</a:t>
            </a:r>
            <a:r>
              <a:rPr dirty="0" sz="1100" spc="-15">
                <a:latin typeface="MS Mincho"/>
                <a:cs typeface="MS Mincho"/>
              </a:rPr>
              <a:t>アムロジピン</a:t>
            </a:r>
            <a:r>
              <a:rPr dirty="0" sz="1100" spc="-50">
                <a:latin typeface="MS Mincho"/>
                <a:cs typeface="MS Mincho"/>
              </a:rPr>
              <a:t>）</a:t>
            </a:r>
            <a:r>
              <a:rPr dirty="0" sz="1100" spc="-15">
                <a:latin typeface="MS Mincho"/>
                <a:cs typeface="MS Mincho"/>
              </a:rPr>
              <a:t>のチェックデータ</a:t>
            </a:r>
            <a:endParaRPr sz="1100">
              <a:latin typeface="MS Mincho"/>
              <a:cs typeface="MS Mincho"/>
            </a:endParaRPr>
          </a:p>
        </p:txBody>
      </p:sp>
      <p:grpSp>
        <p:nvGrpSpPr>
          <p:cNvPr id="16" name="object 16" descr=""/>
          <p:cNvGrpSpPr/>
          <p:nvPr/>
        </p:nvGrpSpPr>
        <p:grpSpPr>
          <a:xfrm>
            <a:off x="1624583" y="4899659"/>
            <a:ext cx="4314825" cy="2232660"/>
            <a:chOff x="1624583" y="4899659"/>
            <a:chExt cx="4314825" cy="2232660"/>
          </a:xfrm>
        </p:grpSpPr>
        <p:sp>
          <p:nvSpPr>
            <p:cNvPr id="17" name="object 17" descr=""/>
            <p:cNvSpPr/>
            <p:nvPr/>
          </p:nvSpPr>
          <p:spPr>
            <a:xfrm>
              <a:off x="3403854" y="6055613"/>
              <a:ext cx="231775" cy="0"/>
            </a:xfrm>
            <a:custGeom>
              <a:avLst/>
              <a:gdLst/>
              <a:ahLst/>
              <a:cxnLst/>
              <a:rect l="l" t="t" r="r" b="b"/>
              <a:pathLst>
                <a:path w="231775" h="0">
                  <a:moveTo>
                    <a:pt x="231521" y="0"/>
                  </a:moveTo>
                  <a:lnTo>
                    <a:pt x="0" y="0"/>
                  </a:lnTo>
                </a:path>
              </a:pathLst>
            </a:custGeom>
            <a:ln w="19050">
              <a:solidFill>
                <a:srgbClr val="FF0000"/>
              </a:solidFill>
            </a:ln>
          </p:spPr>
          <p:txBody>
            <a:bodyPr wrap="square" lIns="0" tIns="0" rIns="0" bIns="0" rtlCol="0"/>
            <a:lstStyle/>
            <a:p/>
          </p:txBody>
        </p:sp>
        <p:sp>
          <p:nvSpPr>
            <p:cNvPr id="18" name="object 18" descr=""/>
            <p:cNvSpPr/>
            <p:nvPr/>
          </p:nvSpPr>
          <p:spPr>
            <a:xfrm>
              <a:off x="3396233" y="6412229"/>
              <a:ext cx="239395" cy="215900"/>
            </a:xfrm>
            <a:custGeom>
              <a:avLst/>
              <a:gdLst/>
              <a:ahLst/>
              <a:cxnLst/>
              <a:rect l="l" t="t" r="r" b="b"/>
              <a:pathLst>
                <a:path w="239395" h="215900">
                  <a:moveTo>
                    <a:pt x="239140" y="0"/>
                  </a:moveTo>
                  <a:lnTo>
                    <a:pt x="0" y="215391"/>
                  </a:lnTo>
                </a:path>
              </a:pathLst>
            </a:custGeom>
            <a:ln w="19049">
              <a:solidFill>
                <a:srgbClr val="0000FF"/>
              </a:solidFill>
            </a:ln>
          </p:spPr>
          <p:txBody>
            <a:bodyPr wrap="square" lIns="0" tIns="0" rIns="0" bIns="0" rtlCol="0"/>
            <a:lstStyle/>
            <a:p/>
          </p:txBody>
        </p:sp>
        <p:sp>
          <p:nvSpPr>
            <p:cNvPr id="19" name="object 19" descr=""/>
            <p:cNvSpPr/>
            <p:nvPr/>
          </p:nvSpPr>
          <p:spPr>
            <a:xfrm>
              <a:off x="4412741" y="7122413"/>
              <a:ext cx="258445" cy="0"/>
            </a:xfrm>
            <a:custGeom>
              <a:avLst/>
              <a:gdLst/>
              <a:ahLst/>
              <a:cxnLst/>
              <a:rect l="l" t="t" r="r" b="b"/>
              <a:pathLst>
                <a:path w="258445" h="0">
                  <a:moveTo>
                    <a:pt x="0" y="0"/>
                  </a:moveTo>
                  <a:lnTo>
                    <a:pt x="258063" y="0"/>
                  </a:lnTo>
                </a:path>
              </a:pathLst>
            </a:custGeom>
            <a:ln w="19050">
              <a:solidFill>
                <a:srgbClr val="FF0000"/>
              </a:solidFill>
            </a:ln>
          </p:spPr>
          <p:txBody>
            <a:bodyPr wrap="square" lIns="0" tIns="0" rIns="0" bIns="0" rtlCol="0"/>
            <a:lstStyle/>
            <a:p/>
          </p:txBody>
        </p:sp>
        <p:pic>
          <p:nvPicPr>
            <p:cNvPr id="20" name="object 20" descr=""/>
            <p:cNvPicPr/>
            <p:nvPr/>
          </p:nvPicPr>
          <p:blipFill>
            <a:blip r:embed="rId4" cstate="print"/>
            <a:stretch>
              <a:fillRect/>
            </a:stretch>
          </p:blipFill>
          <p:spPr>
            <a:xfrm>
              <a:off x="1624583" y="4899659"/>
              <a:ext cx="4314444" cy="230124"/>
            </a:xfrm>
            <a:prstGeom prst="rect">
              <a:avLst/>
            </a:prstGeom>
          </p:spPr>
        </p:pic>
      </p:grpSp>
      <p:sp>
        <p:nvSpPr>
          <p:cNvPr id="21" name="object 21" descr=""/>
          <p:cNvSpPr txBox="1"/>
          <p:nvPr/>
        </p:nvSpPr>
        <p:spPr>
          <a:xfrm>
            <a:off x="3177667" y="7023607"/>
            <a:ext cx="1144270" cy="193675"/>
          </a:xfrm>
          <a:prstGeom prst="rect">
            <a:avLst/>
          </a:prstGeom>
        </p:spPr>
        <p:txBody>
          <a:bodyPr wrap="square" lIns="0" tIns="13335" rIns="0" bIns="0" rtlCol="0" vert="horz">
            <a:spAutoFit/>
          </a:bodyPr>
          <a:lstStyle/>
          <a:p>
            <a:pPr marL="12700">
              <a:lnSpc>
                <a:spcPct val="100000"/>
              </a:lnSpc>
              <a:spcBef>
                <a:spcPts val="105"/>
              </a:spcBef>
            </a:pPr>
            <a:r>
              <a:rPr dirty="0" sz="1100" spc="-15">
                <a:solidFill>
                  <a:srgbClr val="FF0000"/>
                </a:solidFill>
                <a:latin typeface="MS Mincho"/>
                <a:cs typeface="MS Mincho"/>
              </a:rPr>
              <a:t>複数病名チェック</a:t>
            </a:r>
            <a:endParaRPr sz="1100">
              <a:latin typeface="MS Mincho"/>
              <a:cs typeface="MS Mincho"/>
            </a:endParaRPr>
          </a:p>
        </p:txBody>
      </p:sp>
      <p:sp>
        <p:nvSpPr>
          <p:cNvPr id="22" name="object 2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51</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2084831"/>
            <a:ext cx="4320540" cy="3253740"/>
            <a:chOff x="1620011" y="2084831"/>
            <a:chExt cx="4320540" cy="3253740"/>
          </a:xfrm>
        </p:grpSpPr>
        <p:pic>
          <p:nvPicPr>
            <p:cNvPr id="3" name="object 3" descr=""/>
            <p:cNvPicPr/>
            <p:nvPr/>
          </p:nvPicPr>
          <p:blipFill>
            <a:blip r:embed="rId2" cstate="print"/>
            <a:stretch>
              <a:fillRect/>
            </a:stretch>
          </p:blipFill>
          <p:spPr>
            <a:xfrm>
              <a:off x="1620011" y="2084831"/>
              <a:ext cx="4320540" cy="3253740"/>
            </a:xfrm>
            <a:prstGeom prst="rect">
              <a:avLst/>
            </a:prstGeom>
          </p:spPr>
        </p:pic>
        <p:sp>
          <p:nvSpPr>
            <p:cNvPr id="4" name="object 4" descr=""/>
            <p:cNvSpPr/>
            <p:nvPr/>
          </p:nvSpPr>
          <p:spPr>
            <a:xfrm>
              <a:off x="3653789" y="2884169"/>
              <a:ext cx="1971039" cy="1518285"/>
            </a:xfrm>
            <a:custGeom>
              <a:avLst/>
              <a:gdLst/>
              <a:ahLst/>
              <a:cxnLst/>
              <a:rect l="l" t="t" r="r" b="b"/>
              <a:pathLst>
                <a:path w="1971039" h="1518285">
                  <a:moveTo>
                    <a:pt x="0" y="64008"/>
                  </a:moveTo>
                  <a:lnTo>
                    <a:pt x="5036" y="39112"/>
                  </a:lnTo>
                  <a:lnTo>
                    <a:pt x="18764" y="18764"/>
                  </a:lnTo>
                  <a:lnTo>
                    <a:pt x="39112" y="5036"/>
                  </a:lnTo>
                  <a:lnTo>
                    <a:pt x="64008" y="0"/>
                  </a:lnTo>
                  <a:lnTo>
                    <a:pt x="1019556" y="0"/>
                  </a:lnTo>
                  <a:lnTo>
                    <a:pt x="1044451" y="5036"/>
                  </a:lnTo>
                  <a:lnTo>
                    <a:pt x="1064799" y="18764"/>
                  </a:lnTo>
                  <a:lnTo>
                    <a:pt x="1078527" y="39112"/>
                  </a:lnTo>
                  <a:lnTo>
                    <a:pt x="1083564" y="64008"/>
                  </a:lnTo>
                  <a:lnTo>
                    <a:pt x="1083564" y="320040"/>
                  </a:lnTo>
                  <a:lnTo>
                    <a:pt x="1078527" y="344935"/>
                  </a:lnTo>
                  <a:lnTo>
                    <a:pt x="1064799" y="365283"/>
                  </a:lnTo>
                  <a:lnTo>
                    <a:pt x="1044451" y="379011"/>
                  </a:lnTo>
                  <a:lnTo>
                    <a:pt x="1019556" y="384048"/>
                  </a:lnTo>
                  <a:lnTo>
                    <a:pt x="64008" y="384048"/>
                  </a:lnTo>
                  <a:lnTo>
                    <a:pt x="39112" y="379011"/>
                  </a:lnTo>
                  <a:lnTo>
                    <a:pt x="18764" y="365283"/>
                  </a:lnTo>
                  <a:lnTo>
                    <a:pt x="5036" y="344935"/>
                  </a:lnTo>
                  <a:lnTo>
                    <a:pt x="0" y="320040"/>
                  </a:lnTo>
                  <a:lnTo>
                    <a:pt x="0" y="64008"/>
                  </a:lnTo>
                  <a:close/>
                </a:path>
                <a:path w="1971039" h="1518285">
                  <a:moveTo>
                    <a:pt x="1040892" y="1376934"/>
                  </a:moveTo>
                  <a:lnTo>
                    <a:pt x="1043100" y="1365938"/>
                  </a:lnTo>
                  <a:lnTo>
                    <a:pt x="1049131" y="1356979"/>
                  </a:lnTo>
                  <a:lnTo>
                    <a:pt x="1058090" y="1350948"/>
                  </a:lnTo>
                  <a:lnTo>
                    <a:pt x="1069086" y="1348740"/>
                  </a:lnTo>
                  <a:lnTo>
                    <a:pt x="1942338" y="1348740"/>
                  </a:lnTo>
                  <a:lnTo>
                    <a:pt x="1953333" y="1350948"/>
                  </a:lnTo>
                  <a:lnTo>
                    <a:pt x="1962292" y="1356979"/>
                  </a:lnTo>
                  <a:lnTo>
                    <a:pt x="1968323" y="1365938"/>
                  </a:lnTo>
                  <a:lnTo>
                    <a:pt x="1970532" y="1376934"/>
                  </a:lnTo>
                  <a:lnTo>
                    <a:pt x="1970532" y="1489710"/>
                  </a:lnTo>
                  <a:lnTo>
                    <a:pt x="1968323" y="1500705"/>
                  </a:lnTo>
                  <a:lnTo>
                    <a:pt x="1962292" y="1509664"/>
                  </a:lnTo>
                  <a:lnTo>
                    <a:pt x="1953333" y="1515695"/>
                  </a:lnTo>
                  <a:lnTo>
                    <a:pt x="1942338" y="1517904"/>
                  </a:lnTo>
                  <a:lnTo>
                    <a:pt x="1069086" y="1517904"/>
                  </a:lnTo>
                  <a:lnTo>
                    <a:pt x="1058090" y="1515695"/>
                  </a:lnTo>
                  <a:lnTo>
                    <a:pt x="1049131" y="1509664"/>
                  </a:lnTo>
                  <a:lnTo>
                    <a:pt x="1043100" y="1500705"/>
                  </a:lnTo>
                  <a:lnTo>
                    <a:pt x="1040892" y="1489710"/>
                  </a:lnTo>
                  <a:lnTo>
                    <a:pt x="1040892" y="1376934"/>
                  </a:lnTo>
                  <a:close/>
                </a:path>
              </a:pathLst>
            </a:custGeom>
            <a:ln w="19050">
              <a:solidFill>
                <a:srgbClr val="FF0000"/>
              </a:solidFill>
            </a:ln>
          </p:spPr>
          <p:txBody>
            <a:bodyPr wrap="square" lIns="0" tIns="0" rIns="0" bIns="0" rtlCol="0"/>
            <a:lstStyle/>
            <a:p/>
          </p:txBody>
        </p:sp>
      </p:grpSp>
      <p:sp>
        <p:nvSpPr>
          <p:cNvPr id="5" name="object 5" descr=""/>
          <p:cNvSpPr txBox="1"/>
          <p:nvPr/>
        </p:nvSpPr>
        <p:spPr>
          <a:xfrm>
            <a:off x="1158951" y="1087983"/>
            <a:ext cx="5195570" cy="655320"/>
          </a:xfrm>
          <a:prstGeom prst="rect">
            <a:avLst/>
          </a:prstGeom>
        </p:spPr>
        <p:txBody>
          <a:bodyPr wrap="square" lIns="0" tIns="13335" rIns="0" bIns="0" rtlCol="0" vert="horz">
            <a:spAutoFit/>
          </a:bodyPr>
          <a:lstStyle/>
          <a:p>
            <a:pPr marL="12700" marR="5080">
              <a:lnSpc>
                <a:spcPct val="125000"/>
              </a:lnSpc>
              <a:spcBef>
                <a:spcPts val="105"/>
              </a:spcBef>
            </a:pPr>
            <a:r>
              <a:rPr dirty="0" sz="1100" spc="-15" b="1">
                <a:latin typeface="MS Mincho"/>
                <a:cs typeface="MS Mincho"/>
              </a:rPr>
              <a:t>アーガメイト２０％ゼリー</a:t>
            </a:r>
            <a:r>
              <a:rPr dirty="0" sz="1100" b="1">
                <a:latin typeface="MS Mincho"/>
                <a:cs typeface="MS Mincho"/>
              </a:rPr>
              <a:t>２５ｇ</a:t>
            </a:r>
            <a:r>
              <a:rPr dirty="0" sz="1100" spc="-20">
                <a:latin typeface="MS Mincho"/>
                <a:cs typeface="MS Mincho"/>
              </a:rPr>
              <a:t>の効能・効果は「急性および慢性腎不全に伴う高カリウム血症」です。 複数病名が設定されているので、「慢性腎不全」がなければ、「高カリウム血症」の病名だけでは不合格に判定されます。</a:t>
            </a:r>
            <a:endParaRPr sz="1100">
              <a:latin typeface="MS Mincho"/>
              <a:cs typeface="MS Mincho"/>
            </a:endParaRPr>
          </a:p>
        </p:txBody>
      </p:sp>
      <p:sp>
        <p:nvSpPr>
          <p:cNvPr id="6" name="object 6" descr=""/>
          <p:cNvSpPr txBox="1"/>
          <p:nvPr/>
        </p:nvSpPr>
        <p:spPr>
          <a:xfrm>
            <a:off x="1158951" y="5495645"/>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複数病名のチェックをはずすと、どちらのグループを残すかのダイアログが表示さ</a:t>
            </a:r>
            <a:r>
              <a:rPr dirty="0" sz="1100" spc="-15">
                <a:latin typeface="MS Mincho"/>
                <a:cs typeface="MS Mincho"/>
              </a:rPr>
              <a:t>れます。</a:t>
            </a:r>
            <a:endParaRPr sz="1100">
              <a:latin typeface="MS Mincho"/>
              <a:cs typeface="MS Mincho"/>
            </a:endParaRPr>
          </a:p>
        </p:txBody>
      </p:sp>
      <p:sp>
        <p:nvSpPr>
          <p:cNvPr id="7" name="object 7" descr=""/>
          <p:cNvSpPr txBox="1"/>
          <p:nvPr/>
        </p:nvSpPr>
        <p:spPr>
          <a:xfrm>
            <a:off x="1158951" y="7217511"/>
            <a:ext cx="5140960" cy="446405"/>
          </a:xfrm>
          <a:prstGeom prst="rect">
            <a:avLst/>
          </a:prstGeom>
        </p:spPr>
        <p:txBody>
          <a:bodyPr wrap="square" lIns="0" tIns="12065" rIns="0" bIns="0" rtlCol="0" vert="horz">
            <a:spAutoFit/>
          </a:bodyPr>
          <a:lstStyle/>
          <a:p>
            <a:pPr marL="12700" marR="5080">
              <a:lnSpc>
                <a:spcPct val="125499"/>
              </a:lnSpc>
              <a:spcBef>
                <a:spcPts val="95"/>
              </a:spcBef>
            </a:pPr>
            <a:r>
              <a:rPr dirty="0" sz="1100">
                <a:latin typeface="MS Mincho"/>
                <a:cs typeface="MS Mincho"/>
              </a:rPr>
              <a:t>グループ１を残し、</a:t>
            </a:r>
            <a:r>
              <a:rPr dirty="0" sz="1100" spc="-10">
                <a:latin typeface="MS Mincho"/>
                <a:cs typeface="MS Mincho"/>
              </a:rPr>
              <a:t>［</a:t>
            </a:r>
            <a:r>
              <a:rPr dirty="0" sz="1100" spc="-10">
                <a:latin typeface="Century"/>
                <a:cs typeface="Century"/>
              </a:rPr>
              <a:t>OK</a:t>
            </a:r>
            <a:r>
              <a:rPr dirty="0" sz="1100" spc="-10">
                <a:latin typeface="MS Mincho"/>
                <a:cs typeface="MS Mincho"/>
              </a:rPr>
              <a:t>］</a:t>
            </a:r>
            <a:r>
              <a:rPr dirty="0" sz="1100" spc="-15">
                <a:latin typeface="MS Mincho"/>
                <a:cs typeface="MS Mincho"/>
              </a:rPr>
              <a:t>をクリックすると、複数病名の設定が解除され「高カ</a:t>
            </a:r>
            <a:r>
              <a:rPr dirty="0" sz="1100" spc="-20">
                <a:latin typeface="MS Mincho"/>
                <a:cs typeface="MS Mincho"/>
              </a:rPr>
              <a:t>リウム血症」のチェックデータのみが残りました。</a:t>
            </a:r>
            <a:endParaRPr sz="1100">
              <a:latin typeface="MS Mincho"/>
              <a:cs typeface="MS Mincho"/>
            </a:endParaRPr>
          </a:p>
        </p:txBody>
      </p:sp>
      <p:sp>
        <p:nvSpPr>
          <p:cNvPr id="8" name="object 8" descr=""/>
          <p:cNvSpPr txBox="1"/>
          <p:nvPr/>
        </p:nvSpPr>
        <p:spPr>
          <a:xfrm>
            <a:off x="1158951" y="8867647"/>
            <a:ext cx="491426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これで、「高カリウム血症」の病名だけでも合格と判定するようになります。</a:t>
            </a:r>
            <a:endParaRPr sz="1100">
              <a:latin typeface="MS Mincho"/>
              <a:cs typeface="MS Mincho"/>
            </a:endParaRPr>
          </a:p>
        </p:txBody>
      </p:sp>
      <p:grpSp>
        <p:nvGrpSpPr>
          <p:cNvPr id="9" name="object 9" descr=""/>
          <p:cNvGrpSpPr/>
          <p:nvPr/>
        </p:nvGrpSpPr>
        <p:grpSpPr>
          <a:xfrm>
            <a:off x="1620011" y="5773292"/>
            <a:ext cx="4320540" cy="1289050"/>
            <a:chOff x="1620011" y="5773292"/>
            <a:chExt cx="4320540" cy="1289050"/>
          </a:xfrm>
        </p:grpSpPr>
        <p:pic>
          <p:nvPicPr>
            <p:cNvPr id="10" name="object 10" descr=""/>
            <p:cNvPicPr/>
            <p:nvPr/>
          </p:nvPicPr>
          <p:blipFill>
            <a:blip r:embed="rId3" cstate="print"/>
            <a:stretch>
              <a:fillRect/>
            </a:stretch>
          </p:blipFill>
          <p:spPr>
            <a:xfrm>
              <a:off x="1620011" y="6118859"/>
              <a:ext cx="4320540" cy="943356"/>
            </a:xfrm>
            <a:prstGeom prst="rect">
              <a:avLst/>
            </a:prstGeom>
          </p:spPr>
        </p:pic>
        <p:sp>
          <p:nvSpPr>
            <p:cNvPr id="11" name="object 11" descr=""/>
            <p:cNvSpPr/>
            <p:nvPr/>
          </p:nvSpPr>
          <p:spPr>
            <a:xfrm>
              <a:off x="4976621" y="5782817"/>
              <a:ext cx="370205" cy="396875"/>
            </a:xfrm>
            <a:custGeom>
              <a:avLst/>
              <a:gdLst/>
              <a:ahLst/>
              <a:cxnLst/>
              <a:rect l="l" t="t" r="r" b="b"/>
              <a:pathLst>
                <a:path w="370204" h="396875">
                  <a:moveTo>
                    <a:pt x="369824" y="0"/>
                  </a:moveTo>
                  <a:lnTo>
                    <a:pt x="0" y="396748"/>
                  </a:lnTo>
                </a:path>
              </a:pathLst>
            </a:custGeom>
            <a:ln w="19050">
              <a:solidFill>
                <a:srgbClr val="FF0000"/>
              </a:solidFill>
            </a:ln>
          </p:spPr>
          <p:txBody>
            <a:bodyPr wrap="square" lIns="0" tIns="0" rIns="0" bIns="0" rtlCol="0"/>
            <a:lstStyle/>
            <a:p/>
          </p:txBody>
        </p:sp>
      </p:grpSp>
      <p:pic>
        <p:nvPicPr>
          <p:cNvPr id="12" name="object 12" descr=""/>
          <p:cNvPicPr/>
          <p:nvPr/>
        </p:nvPicPr>
        <p:blipFill>
          <a:blip r:embed="rId4" cstate="print"/>
          <a:stretch>
            <a:fillRect/>
          </a:stretch>
        </p:blipFill>
        <p:spPr>
          <a:xfrm>
            <a:off x="1620011" y="7786115"/>
            <a:ext cx="4320540" cy="943356"/>
          </a:xfrm>
          <a:prstGeom prst="rect">
            <a:avLst/>
          </a:prstGeom>
        </p:spPr>
      </p:pic>
      <p:sp>
        <p:nvSpPr>
          <p:cNvPr id="13" name="object 13" descr=""/>
          <p:cNvSpPr txBox="1"/>
          <p:nvPr/>
        </p:nvSpPr>
        <p:spPr>
          <a:xfrm>
            <a:off x="3148583" y="4186427"/>
            <a:ext cx="1313815" cy="260985"/>
          </a:xfrm>
          <a:prstGeom prst="rect">
            <a:avLst/>
          </a:prstGeom>
          <a:solidFill>
            <a:srgbClr val="FFFFFF"/>
          </a:solidFill>
        </p:spPr>
        <p:txBody>
          <a:bodyPr wrap="square" lIns="0" tIns="44450" rIns="0" bIns="0" rtlCol="0" vert="horz">
            <a:spAutoFit/>
          </a:bodyPr>
          <a:lstStyle/>
          <a:p>
            <a:pPr marL="92710">
              <a:lnSpc>
                <a:spcPct val="100000"/>
              </a:lnSpc>
              <a:spcBef>
                <a:spcPts val="350"/>
              </a:spcBef>
            </a:pPr>
            <a:r>
              <a:rPr dirty="0" sz="1100" spc="-15">
                <a:solidFill>
                  <a:srgbClr val="FF0000"/>
                </a:solidFill>
                <a:latin typeface="MS Mincho"/>
                <a:cs typeface="MS Mincho"/>
              </a:rPr>
              <a:t>複数病名チェック</a:t>
            </a:r>
            <a:endParaRPr sz="1100">
              <a:latin typeface="MS Mincho"/>
              <a:cs typeface="MS Mincho"/>
            </a:endParaRPr>
          </a:p>
        </p:txBody>
      </p:sp>
      <p:grpSp>
        <p:nvGrpSpPr>
          <p:cNvPr id="14" name="object 14" descr=""/>
          <p:cNvGrpSpPr/>
          <p:nvPr/>
        </p:nvGrpSpPr>
        <p:grpSpPr>
          <a:xfrm>
            <a:off x="1284732" y="3066668"/>
            <a:ext cx="3418840" cy="1259840"/>
            <a:chOff x="1284732" y="3066668"/>
            <a:chExt cx="3418840" cy="1259840"/>
          </a:xfrm>
        </p:grpSpPr>
        <p:sp>
          <p:nvSpPr>
            <p:cNvPr id="15" name="object 15" descr=""/>
            <p:cNvSpPr/>
            <p:nvPr/>
          </p:nvSpPr>
          <p:spPr>
            <a:xfrm>
              <a:off x="3096005" y="3076193"/>
              <a:ext cx="1597660" cy="1240790"/>
            </a:xfrm>
            <a:custGeom>
              <a:avLst/>
              <a:gdLst/>
              <a:ahLst/>
              <a:cxnLst/>
              <a:rect l="l" t="t" r="r" b="b"/>
              <a:pathLst>
                <a:path w="1597660" h="1240789">
                  <a:moveTo>
                    <a:pt x="1339595" y="1240536"/>
                  </a:moveTo>
                  <a:lnTo>
                    <a:pt x="1597659" y="1240536"/>
                  </a:lnTo>
                </a:path>
                <a:path w="1597660" h="1240789">
                  <a:moveTo>
                    <a:pt x="558165" y="0"/>
                  </a:moveTo>
                  <a:lnTo>
                    <a:pt x="0" y="351155"/>
                  </a:lnTo>
                </a:path>
              </a:pathLst>
            </a:custGeom>
            <a:ln w="19050">
              <a:solidFill>
                <a:srgbClr val="FF0000"/>
              </a:solidFill>
            </a:ln>
          </p:spPr>
          <p:txBody>
            <a:bodyPr wrap="square" lIns="0" tIns="0" rIns="0" bIns="0" rtlCol="0"/>
            <a:lstStyle/>
            <a:p/>
          </p:txBody>
        </p:sp>
        <p:sp>
          <p:nvSpPr>
            <p:cNvPr id="16" name="object 16" descr=""/>
            <p:cNvSpPr/>
            <p:nvPr/>
          </p:nvSpPr>
          <p:spPr>
            <a:xfrm>
              <a:off x="1284732" y="3378707"/>
              <a:ext cx="2723515" cy="600710"/>
            </a:xfrm>
            <a:custGeom>
              <a:avLst/>
              <a:gdLst/>
              <a:ahLst/>
              <a:cxnLst/>
              <a:rect l="l" t="t" r="r" b="b"/>
              <a:pathLst>
                <a:path w="2723515" h="600710">
                  <a:moveTo>
                    <a:pt x="2723388" y="0"/>
                  </a:moveTo>
                  <a:lnTo>
                    <a:pt x="0" y="0"/>
                  </a:lnTo>
                  <a:lnTo>
                    <a:pt x="0" y="600455"/>
                  </a:lnTo>
                  <a:lnTo>
                    <a:pt x="2723388" y="600455"/>
                  </a:lnTo>
                  <a:lnTo>
                    <a:pt x="2723388" y="0"/>
                  </a:lnTo>
                  <a:close/>
                </a:path>
              </a:pathLst>
            </a:custGeom>
            <a:solidFill>
              <a:srgbClr val="FFFFFF"/>
            </a:solidFill>
          </p:spPr>
          <p:txBody>
            <a:bodyPr wrap="square" lIns="0" tIns="0" rIns="0" bIns="0" rtlCol="0"/>
            <a:lstStyle/>
            <a:p/>
          </p:txBody>
        </p:sp>
      </p:grpSp>
      <p:sp>
        <p:nvSpPr>
          <p:cNvPr id="17" name="object 17" descr=""/>
          <p:cNvSpPr txBox="1"/>
          <p:nvPr/>
        </p:nvSpPr>
        <p:spPr>
          <a:xfrm>
            <a:off x="1284732" y="3378707"/>
            <a:ext cx="2723515" cy="600710"/>
          </a:xfrm>
          <a:prstGeom prst="rect">
            <a:avLst/>
          </a:prstGeom>
          <a:ln w="9525">
            <a:solidFill>
              <a:srgbClr val="FF0000"/>
            </a:solidFill>
          </a:ln>
        </p:spPr>
        <p:txBody>
          <a:bodyPr wrap="square" lIns="0" tIns="44450" rIns="0" bIns="0" rtlCol="0" vert="horz">
            <a:spAutoFit/>
          </a:bodyPr>
          <a:lstStyle/>
          <a:p>
            <a:pPr marL="90805" marR="527050">
              <a:lnSpc>
                <a:spcPct val="100000"/>
              </a:lnSpc>
              <a:spcBef>
                <a:spcPts val="350"/>
              </a:spcBef>
            </a:pPr>
            <a:r>
              <a:rPr dirty="0" sz="1100" spc="-20">
                <a:latin typeface="MS Mincho"/>
                <a:cs typeface="MS Mincho"/>
              </a:rPr>
              <a:t>グループ１に「高カリウム血症」グループ２に「腎不全」</a:t>
            </a:r>
            <a:endParaRPr sz="1100">
              <a:latin typeface="MS Mincho"/>
              <a:cs typeface="MS Mincho"/>
            </a:endParaRPr>
          </a:p>
          <a:p>
            <a:pPr marL="90805">
              <a:lnSpc>
                <a:spcPct val="100000"/>
              </a:lnSpc>
            </a:pPr>
            <a:r>
              <a:rPr dirty="0" sz="1100" spc="-20">
                <a:latin typeface="MS Mincho"/>
                <a:cs typeface="MS Mincho"/>
              </a:rPr>
              <a:t>のチェックデータが設定されています。</a:t>
            </a:r>
            <a:endParaRPr sz="1100">
              <a:latin typeface="MS Mincho"/>
              <a:cs typeface="MS Mincho"/>
            </a:endParaRPr>
          </a:p>
        </p:txBody>
      </p:sp>
      <p:pic>
        <p:nvPicPr>
          <p:cNvPr id="18" name="object 18" descr=""/>
          <p:cNvPicPr/>
          <p:nvPr/>
        </p:nvPicPr>
        <p:blipFill>
          <a:blip r:embed="rId5" cstate="print"/>
          <a:stretch>
            <a:fillRect/>
          </a:stretch>
        </p:blipFill>
        <p:spPr>
          <a:xfrm>
            <a:off x="1624583" y="2086355"/>
            <a:ext cx="4314444" cy="230124"/>
          </a:xfrm>
          <a:prstGeom prst="rect">
            <a:avLst/>
          </a:prstGeom>
        </p:spPr>
      </p:pic>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52</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868423"/>
            <a:ext cx="4320540" cy="2670175"/>
            <a:chOff x="1620011" y="1868423"/>
            <a:chExt cx="4320540" cy="2670175"/>
          </a:xfrm>
        </p:grpSpPr>
        <p:pic>
          <p:nvPicPr>
            <p:cNvPr id="3" name="object 3" descr=""/>
            <p:cNvPicPr/>
            <p:nvPr/>
          </p:nvPicPr>
          <p:blipFill>
            <a:blip r:embed="rId2" cstate="print"/>
            <a:stretch>
              <a:fillRect/>
            </a:stretch>
          </p:blipFill>
          <p:spPr>
            <a:xfrm>
              <a:off x="1620011" y="1868423"/>
              <a:ext cx="4320540" cy="2670047"/>
            </a:xfrm>
            <a:prstGeom prst="rect">
              <a:avLst/>
            </a:prstGeom>
          </p:spPr>
        </p:pic>
        <p:sp>
          <p:nvSpPr>
            <p:cNvPr id="4" name="object 4" descr=""/>
            <p:cNvSpPr/>
            <p:nvPr/>
          </p:nvSpPr>
          <p:spPr>
            <a:xfrm>
              <a:off x="2495550" y="3342893"/>
              <a:ext cx="2702560" cy="954405"/>
            </a:xfrm>
            <a:custGeom>
              <a:avLst/>
              <a:gdLst/>
              <a:ahLst/>
              <a:cxnLst/>
              <a:rect l="l" t="t" r="r" b="b"/>
              <a:pathLst>
                <a:path w="2702560" h="954404">
                  <a:moveTo>
                    <a:pt x="0" y="26924"/>
                  </a:moveTo>
                  <a:lnTo>
                    <a:pt x="2117" y="16448"/>
                  </a:lnTo>
                  <a:lnTo>
                    <a:pt x="7889" y="7889"/>
                  </a:lnTo>
                  <a:lnTo>
                    <a:pt x="16448" y="2117"/>
                  </a:lnTo>
                  <a:lnTo>
                    <a:pt x="26924" y="0"/>
                  </a:lnTo>
                  <a:lnTo>
                    <a:pt x="1202944" y="0"/>
                  </a:lnTo>
                  <a:lnTo>
                    <a:pt x="1213419" y="2117"/>
                  </a:lnTo>
                  <a:lnTo>
                    <a:pt x="1221978" y="7889"/>
                  </a:lnTo>
                  <a:lnTo>
                    <a:pt x="1227750" y="16448"/>
                  </a:lnTo>
                  <a:lnTo>
                    <a:pt x="1229867" y="26924"/>
                  </a:lnTo>
                  <a:lnTo>
                    <a:pt x="1229867" y="134620"/>
                  </a:lnTo>
                  <a:lnTo>
                    <a:pt x="1227750" y="145095"/>
                  </a:lnTo>
                  <a:lnTo>
                    <a:pt x="1221978" y="153654"/>
                  </a:lnTo>
                  <a:lnTo>
                    <a:pt x="1213419" y="159426"/>
                  </a:lnTo>
                  <a:lnTo>
                    <a:pt x="1202944" y="161544"/>
                  </a:lnTo>
                  <a:lnTo>
                    <a:pt x="26924" y="161544"/>
                  </a:lnTo>
                  <a:lnTo>
                    <a:pt x="16448" y="159426"/>
                  </a:lnTo>
                  <a:lnTo>
                    <a:pt x="7889" y="153654"/>
                  </a:lnTo>
                  <a:lnTo>
                    <a:pt x="2117" y="145095"/>
                  </a:lnTo>
                  <a:lnTo>
                    <a:pt x="0" y="134620"/>
                  </a:lnTo>
                  <a:lnTo>
                    <a:pt x="0" y="26924"/>
                  </a:lnTo>
                  <a:close/>
                </a:path>
                <a:path w="2702560" h="954404">
                  <a:moveTo>
                    <a:pt x="2124455" y="825754"/>
                  </a:moveTo>
                  <a:lnTo>
                    <a:pt x="2126464" y="815744"/>
                  </a:lnTo>
                  <a:lnTo>
                    <a:pt x="2131948" y="807593"/>
                  </a:lnTo>
                  <a:lnTo>
                    <a:pt x="2140100" y="802108"/>
                  </a:lnTo>
                  <a:lnTo>
                    <a:pt x="2150110" y="800100"/>
                  </a:lnTo>
                  <a:lnTo>
                    <a:pt x="2676398" y="800100"/>
                  </a:lnTo>
                  <a:lnTo>
                    <a:pt x="2686407" y="802108"/>
                  </a:lnTo>
                  <a:lnTo>
                    <a:pt x="2694558" y="807593"/>
                  </a:lnTo>
                  <a:lnTo>
                    <a:pt x="2700043" y="815744"/>
                  </a:lnTo>
                  <a:lnTo>
                    <a:pt x="2702052" y="825754"/>
                  </a:lnTo>
                  <a:lnTo>
                    <a:pt x="2702052" y="928370"/>
                  </a:lnTo>
                  <a:lnTo>
                    <a:pt x="2700043" y="938379"/>
                  </a:lnTo>
                  <a:lnTo>
                    <a:pt x="2694559" y="946531"/>
                  </a:lnTo>
                  <a:lnTo>
                    <a:pt x="2686407" y="952015"/>
                  </a:lnTo>
                  <a:lnTo>
                    <a:pt x="2676398" y="954024"/>
                  </a:lnTo>
                  <a:lnTo>
                    <a:pt x="2150110" y="954024"/>
                  </a:lnTo>
                  <a:lnTo>
                    <a:pt x="2140100" y="952015"/>
                  </a:lnTo>
                  <a:lnTo>
                    <a:pt x="2131949" y="946531"/>
                  </a:lnTo>
                  <a:lnTo>
                    <a:pt x="2126464" y="938379"/>
                  </a:lnTo>
                  <a:lnTo>
                    <a:pt x="2124455" y="928370"/>
                  </a:lnTo>
                  <a:lnTo>
                    <a:pt x="2124455" y="825754"/>
                  </a:lnTo>
                  <a:close/>
                </a:path>
              </a:pathLst>
            </a:custGeom>
            <a:ln w="19050">
              <a:solidFill>
                <a:srgbClr val="FF0000"/>
              </a:solidFill>
            </a:ln>
          </p:spPr>
          <p:txBody>
            <a:bodyPr wrap="square" lIns="0" tIns="0" rIns="0" bIns="0" rtlCol="0"/>
            <a:lstStyle/>
            <a:p/>
          </p:txBody>
        </p:sp>
      </p:grpSp>
      <p:sp>
        <p:nvSpPr>
          <p:cNvPr id="5" name="object 5" descr=""/>
          <p:cNvSpPr txBox="1"/>
          <p:nvPr/>
        </p:nvSpPr>
        <p:spPr>
          <a:xfrm>
            <a:off x="1158951" y="1089945"/>
            <a:ext cx="2706370" cy="688975"/>
          </a:xfrm>
          <a:prstGeom prst="rect">
            <a:avLst/>
          </a:prstGeom>
        </p:spPr>
        <p:txBody>
          <a:bodyPr wrap="square" lIns="0" tIns="53340" rIns="0" bIns="0" rtlCol="0" vert="horz">
            <a:spAutoFit/>
          </a:bodyPr>
          <a:lstStyle/>
          <a:p>
            <a:pPr marL="12700">
              <a:lnSpc>
                <a:spcPct val="100000"/>
              </a:lnSpc>
              <a:spcBef>
                <a:spcPts val="420"/>
              </a:spcBef>
            </a:pPr>
            <a:r>
              <a:rPr dirty="0" sz="1100" spc="-20">
                <a:latin typeface="MS Mincho"/>
                <a:cs typeface="MS Mincho"/>
              </a:rPr>
              <a:t>複数病名を設定するためには、</a:t>
            </a:r>
            <a:endParaRPr sz="1100">
              <a:latin typeface="MS Mincho"/>
              <a:cs typeface="MS Mincho"/>
            </a:endParaRPr>
          </a:p>
          <a:p>
            <a:pPr marL="12700">
              <a:lnSpc>
                <a:spcPct val="100000"/>
              </a:lnSpc>
              <a:spcBef>
                <a:spcPts val="340"/>
              </a:spcBef>
              <a:tabLst>
                <a:tab pos="316865"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複数病名にチェックを入れたうえで</a:t>
            </a:r>
            <a:endParaRPr sz="1100">
              <a:latin typeface="MS Mincho"/>
              <a:cs typeface="MS Mincho"/>
            </a:endParaRPr>
          </a:p>
          <a:p>
            <a:pPr marL="12700">
              <a:lnSpc>
                <a:spcPct val="100000"/>
              </a:lnSpc>
              <a:spcBef>
                <a:spcPts val="360"/>
              </a:spcBef>
              <a:tabLst>
                <a:tab pos="316865"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慢性腎不全をダブルクリックします。</a:t>
            </a:r>
            <a:endParaRPr sz="1100">
              <a:latin typeface="MS Mincho"/>
              <a:cs typeface="MS Mincho"/>
            </a:endParaRPr>
          </a:p>
        </p:txBody>
      </p:sp>
      <p:sp>
        <p:nvSpPr>
          <p:cNvPr id="6" name="object 6" descr=""/>
          <p:cNvSpPr txBox="1"/>
          <p:nvPr/>
        </p:nvSpPr>
        <p:spPr>
          <a:xfrm>
            <a:off x="1158951" y="4622647"/>
            <a:ext cx="3658870"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どのグループに追加するかのダイアログが表示されます。</a:t>
            </a:r>
            <a:r>
              <a:rPr dirty="0" sz="1100">
                <a:latin typeface="MS Mincho"/>
                <a:cs typeface="MS Mincho"/>
              </a:rPr>
              <a:t>グループ２を選択して</a:t>
            </a:r>
            <a:r>
              <a:rPr dirty="0" sz="1100" spc="-10">
                <a:latin typeface="MS Mincho"/>
                <a:cs typeface="MS Mincho"/>
              </a:rPr>
              <a:t>［</a:t>
            </a:r>
            <a:r>
              <a:rPr dirty="0" sz="1100" spc="-10">
                <a:latin typeface="Century"/>
                <a:cs typeface="Century"/>
              </a:rPr>
              <a:t>OK</a:t>
            </a:r>
            <a:r>
              <a:rPr dirty="0" sz="1100" spc="-10">
                <a:latin typeface="MS Mincho"/>
                <a:cs typeface="MS Mincho"/>
              </a:rPr>
              <a:t>］</a:t>
            </a:r>
            <a:r>
              <a:rPr dirty="0" sz="1100" spc="-20">
                <a:latin typeface="MS Mincho"/>
                <a:cs typeface="MS Mincho"/>
              </a:rPr>
              <a:t>をクリックすると、</a:t>
            </a:r>
            <a:endParaRPr sz="1100">
              <a:latin typeface="MS Mincho"/>
              <a:cs typeface="MS Mincho"/>
            </a:endParaRPr>
          </a:p>
        </p:txBody>
      </p:sp>
      <p:sp>
        <p:nvSpPr>
          <p:cNvPr id="7" name="object 7" descr=""/>
          <p:cNvSpPr txBox="1"/>
          <p:nvPr/>
        </p:nvSpPr>
        <p:spPr>
          <a:xfrm>
            <a:off x="1158951" y="6337528"/>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複数病名設定で、グループ１に「高カリウム血症」、グループ２に「慢性腎不全」のチェックデータが設定されます。</a:t>
            </a:r>
            <a:endParaRPr sz="1100">
              <a:latin typeface="MS Mincho"/>
              <a:cs typeface="MS Mincho"/>
            </a:endParaRPr>
          </a:p>
        </p:txBody>
      </p:sp>
      <p:pic>
        <p:nvPicPr>
          <p:cNvPr id="8" name="object 8" descr=""/>
          <p:cNvPicPr/>
          <p:nvPr/>
        </p:nvPicPr>
        <p:blipFill>
          <a:blip r:embed="rId3" cstate="print"/>
          <a:stretch>
            <a:fillRect/>
          </a:stretch>
        </p:blipFill>
        <p:spPr>
          <a:xfrm>
            <a:off x="1620011" y="5181599"/>
            <a:ext cx="4320540" cy="943355"/>
          </a:xfrm>
          <a:prstGeom prst="rect">
            <a:avLst/>
          </a:prstGeom>
        </p:spPr>
      </p:pic>
      <p:grpSp>
        <p:nvGrpSpPr>
          <p:cNvPr id="9" name="object 9" descr=""/>
          <p:cNvGrpSpPr/>
          <p:nvPr/>
        </p:nvGrpSpPr>
        <p:grpSpPr>
          <a:xfrm>
            <a:off x="1620011" y="7013447"/>
            <a:ext cx="4320540" cy="1952625"/>
            <a:chOff x="1620011" y="7013447"/>
            <a:chExt cx="4320540" cy="1952625"/>
          </a:xfrm>
        </p:grpSpPr>
        <p:pic>
          <p:nvPicPr>
            <p:cNvPr id="10" name="object 10" descr=""/>
            <p:cNvPicPr/>
            <p:nvPr/>
          </p:nvPicPr>
          <p:blipFill>
            <a:blip r:embed="rId4" cstate="print"/>
            <a:stretch>
              <a:fillRect/>
            </a:stretch>
          </p:blipFill>
          <p:spPr>
            <a:xfrm>
              <a:off x="1620011" y="7013447"/>
              <a:ext cx="4320540" cy="1952244"/>
            </a:xfrm>
            <a:prstGeom prst="rect">
              <a:avLst/>
            </a:prstGeom>
          </p:spPr>
        </p:pic>
        <p:sp>
          <p:nvSpPr>
            <p:cNvPr id="11" name="object 11" descr=""/>
            <p:cNvSpPr/>
            <p:nvPr/>
          </p:nvSpPr>
          <p:spPr>
            <a:xfrm>
              <a:off x="3611117" y="7873745"/>
              <a:ext cx="1163320" cy="363220"/>
            </a:xfrm>
            <a:custGeom>
              <a:avLst/>
              <a:gdLst/>
              <a:ahLst/>
              <a:cxnLst/>
              <a:rect l="l" t="t" r="r" b="b"/>
              <a:pathLst>
                <a:path w="1163320" h="363220">
                  <a:moveTo>
                    <a:pt x="0" y="60452"/>
                  </a:moveTo>
                  <a:lnTo>
                    <a:pt x="4748" y="36915"/>
                  </a:lnTo>
                  <a:lnTo>
                    <a:pt x="17700" y="17700"/>
                  </a:lnTo>
                  <a:lnTo>
                    <a:pt x="36915" y="4748"/>
                  </a:lnTo>
                  <a:lnTo>
                    <a:pt x="60452" y="0"/>
                  </a:lnTo>
                  <a:lnTo>
                    <a:pt x="1102360" y="0"/>
                  </a:lnTo>
                  <a:lnTo>
                    <a:pt x="1125896" y="4748"/>
                  </a:lnTo>
                  <a:lnTo>
                    <a:pt x="1145111" y="17700"/>
                  </a:lnTo>
                  <a:lnTo>
                    <a:pt x="1158063" y="36915"/>
                  </a:lnTo>
                  <a:lnTo>
                    <a:pt x="1162812" y="60452"/>
                  </a:lnTo>
                  <a:lnTo>
                    <a:pt x="1162812" y="302260"/>
                  </a:lnTo>
                  <a:lnTo>
                    <a:pt x="1158063" y="325796"/>
                  </a:lnTo>
                  <a:lnTo>
                    <a:pt x="1145111" y="345011"/>
                  </a:lnTo>
                  <a:lnTo>
                    <a:pt x="1125896" y="357963"/>
                  </a:lnTo>
                  <a:lnTo>
                    <a:pt x="1102360" y="362712"/>
                  </a:lnTo>
                  <a:lnTo>
                    <a:pt x="60452" y="362712"/>
                  </a:lnTo>
                  <a:lnTo>
                    <a:pt x="36915" y="357963"/>
                  </a:lnTo>
                  <a:lnTo>
                    <a:pt x="17700" y="345011"/>
                  </a:lnTo>
                  <a:lnTo>
                    <a:pt x="4748" y="325796"/>
                  </a:lnTo>
                  <a:lnTo>
                    <a:pt x="0" y="302260"/>
                  </a:lnTo>
                  <a:lnTo>
                    <a:pt x="0" y="60452"/>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5" cstate="print"/>
            <a:stretch>
              <a:fillRect/>
            </a:stretch>
          </p:blipFill>
          <p:spPr>
            <a:xfrm>
              <a:off x="1624583" y="7013447"/>
              <a:ext cx="4315968" cy="230124"/>
            </a:xfrm>
            <a:prstGeom prst="rect">
              <a:avLst/>
            </a:prstGeom>
          </p:spPr>
        </p:pic>
      </p:grpSp>
      <p:sp>
        <p:nvSpPr>
          <p:cNvPr id="13" name="object 13" descr=""/>
          <p:cNvSpPr txBox="1"/>
          <p:nvPr/>
        </p:nvSpPr>
        <p:spPr>
          <a:xfrm>
            <a:off x="4283202" y="4073778"/>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14" name="object 14" descr=""/>
          <p:cNvSpPr/>
          <p:nvPr/>
        </p:nvSpPr>
        <p:spPr>
          <a:xfrm>
            <a:off x="2055876" y="3236975"/>
            <a:ext cx="414655" cy="370840"/>
          </a:xfrm>
          <a:custGeom>
            <a:avLst/>
            <a:gdLst/>
            <a:ahLst/>
            <a:cxnLst/>
            <a:rect l="l" t="t" r="r" b="b"/>
            <a:pathLst>
              <a:path w="414655" h="370839">
                <a:moveTo>
                  <a:pt x="414527" y="0"/>
                </a:moveTo>
                <a:lnTo>
                  <a:pt x="0" y="0"/>
                </a:lnTo>
                <a:lnTo>
                  <a:pt x="0" y="370331"/>
                </a:lnTo>
                <a:lnTo>
                  <a:pt x="414527" y="370331"/>
                </a:lnTo>
                <a:lnTo>
                  <a:pt x="414527" y="0"/>
                </a:lnTo>
                <a:close/>
              </a:path>
            </a:pathLst>
          </a:custGeom>
          <a:solidFill>
            <a:srgbClr val="FFFFFF"/>
          </a:solidFill>
        </p:spPr>
        <p:txBody>
          <a:bodyPr wrap="square" lIns="0" tIns="0" rIns="0" bIns="0" rtlCol="0"/>
          <a:lstStyle/>
          <a:p/>
        </p:txBody>
      </p:sp>
      <p:sp>
        <p:nvSpPr>
          <p:cNvPr id="15" name="object 15" descr=""/>
          <p:cNvSpPr txBox="1"/>
          <p:nvPr/>
        </p:nvSpPr>
        <p:spPr>
          <a:xfrm>
            <a:off x="2134361" y="3269741"/>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pic>
        <p:nvPicPr>
          <p:cNvPr id="16" name="object 16" descr=""/>
          <p:cNvPicPr/>
          <p:nvPr/>
        </p:nvPicPr>
        <p:blipFill>
          <a:blip r:embed="rId5" cstate="print"/>
          <a:stretch>
            <a:fillRect/>
          </a:stretch>
        </p:blipFill>
        <p:spPr>
          <a:xfrm>
            <a:off x="1626107" y="1869947"/>
            <a:ext cx="4314444" cy="228600"/>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53</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487167"/>
            <a:ext cx="4320540" cy="3255263"/>
          </a:xfrm>
          <a:prstGeom prst="rect">
            <a:avLst/>
          </a:prstGeom>
        </p:spPr>
      </p:pic>
      <p:grpSp>
        <p:nvGrpSpPr>
          <p:cNvPr id="3" name="object 3" descr=""/>
          <p:cNvGrpSpPr/>
          <p:nvPr/>
        </p:nvGrpSpPr>
        <p:grpSpPr>
          <a:xfrm>
            <a:off x="1620011" y="6411467"/>
            <a:ext cx="4320540" cy="3253740"/>
            <a:chOff x="1620011" y="6411467"/>
            <a:chExt cx="4320540" cy="3253740"/>
          </a:xfrm>
        </p:grpSpPr>
        <p:pic>
          <p:nvPicPr>
            <p:cNvPr id="4" name="object 4" descr=""/>
            <p:cNvPicPr/>
            <p:nvPr/>
          </p:nvPicPr>
          <p:blipFill>
            <a:blip r:embed="rId3" cstate="print"/>
            <a:stretch>
              <a:fillRect/>
            </a:stretch>
          </p:blipFill>
          <p:spPr>
            <a:xfrm>
              <a:off x="1620011" y="6411467"/>
              <a:ext cx="4320540" cy="3253740"/>
            </a:xfrm>
            <a:prstGeom prst="rect">
              <a:avLst/>
            </a:prstGeom>
          </p:spPr>
        </p:pic>
        <p:sp>
          <p:nvSpPr>
            <p:cNvPr id="5" name="object 5" descr=""/>
            <p:cNvSpPr/>
            <p:nvPr/>
          </p:nvSpPr>
          <p:spPr>
            <a:xfrm>
              <a:off x="2972561" y="7608569"/>
              <a:ext cx="887094" cy="215265"/>
            </a:xfrm>
            <a:custGeom>
              <a:avLst/>
              <a:gdLst/>
              <a:ahLst/>
              <a:cxnLst/>
              <a:rect l="l" t="t" r="r" b="b"/>
              <a:pathLst>
                <a:path w="887095" h="215265">
                  <a:moveTo>
                    <a:pt x="0" y="35813"/>
                  </a:moveTo>
                  <a:lnTo>
                    <a:pt x="2809" y="21859"/>
                  </a:lnTo>
                  <a:lnTo>
                    <a:pt x="10477" y="10477"/>
                  </a:lnTo>
                  <a:lnTo>
                    <a:pt x="21859" y="2809"/>
                  </a:lnTo>
                  <a:lnTo>
                    <a:pt x="35813" y="0"/>
                  </a:lnTo>
                  <a:lnTo>
                    <a:pt x="851153" y="0"/>
                  </a:lnTo>
                  <a:lnTo>
                    <a:pt x="865108" y="2809"/>
                  </a:lnTo>
                  <a:lnTo>
                    <a:pt x="876490" y="10477"/>
                  </a:lnTo>
                  <a:lnTo>
                    <a:pt x="884158" y="21859"/>
                  </a:lnTo>
                  <a:lnTo>
                    <a:pt x="886967" y="35813"/>
                  </a:lnTo>
                  <a:lnTo>
                    <a:pt x="886967" y="179069"/>
                  </a:lnTo>
                  <a:lnTo>
                    <a:pt x="884158" y="193024"/>
                  </a:lnTo>
                  <a:lnTo>
                    <a:pt x="876490" y="204406"/>
                  </a:lnTo>
                  <a:lnTo>
                    <a:pt x="865108" y="212074"/>
                  </a:lnTo>
                  <a:lnTo>
                    <a:pt x="851153" y="214883"/>
                  </a:lnTo>
                  <a:lnTo>
                    <a:pt x="35813" y="214883"/>
                  </a:lnTo>
                  <a:lnTo>
                    <a:pt x="21859" y="212074"/>
                  </a:lnTo>
                  <a:lnTo>
                    <a:pt x="10477" y="204406"/>
                  </a:lnTo>
                  <a:lnTo>
                    <a:pt x="2809" y="193024"/>
                  </a:lnTo>
                  <a:lnTo>
                    <a:pt x="0" y="179069"/>
                  </a:lnTo>
                  <a:lnTo>
                    <a:pt x="0" y="35813"/>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983"/>
            <a:ext cx="5196205" cy="10744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２．併用薬設定</a:t>
            </a:r>
            <a:endParaRPr sz="1100">
              <a:latin typeface="MS Mincho"/>
              <a:cs typeface="MS Mincho"/>
            </a:endParaRPr>
          </a:p>
          <a:p>
            <a:pPr algn="just" marL="12700" marR="5080">
              <a:lnSpc>
                <a:spcPct val="125000"/>
              </a:lnSpc>
              <a:spcBef>
                <a:spcPts val="5"/>
              </a:spcBef>
            </a:pPr>
            <a:r>
              <a:rPr dirty="0" sz="1100" spc="-5">
                <a:latin typeface="MS Mincho"/>
                <a:cs typeface="MS Mincho"/>
              </a:rPr>
              <a:t>鎮痛薬の</a:t>
            </a:r>
            <a:r>
              <a:rPr dirty="0" sz="1100" spc="-15" b="1">
                <a:latin typeface="MS Mincho"/>
                <a:cs typeface="MS Mincho"/>
              </a:rPr>
              <a:t>ロキソプロフェン</a:t>
            </a:r>
            <a:r>
              <a:rPr dirty="0" sz="1100" spc="-15">
                <a:latin typeface="MS Mincho"/>
                <a:cs typeface="MS Mincho"/>
              </a:rPr>
              <a:t>の消化器症状の予防に胃薬の</a:t>
            </a:r>
            <a:r>
              <a:rPr dirty="0" sz="1100" spc="-5" b="1">
                <a:latin typeface="MS Mincho"/>
                <a:cs typeface="MS Mincho"/>
              </a:rPr>
              <a:t>ファモチジン</a:t>
            </a:r>
            <a:r>
              <a:rPr dirty="0" sz="1100" spc="-20">
                <a:latin typeface="MS Mincho"/>
                <a:cs typeface="MS Mincho"/>
              </a:rPr>
              <a:t>を併用するよ</a:t>
            </a:r>
            <a:r>
              <a:rPr dirty="0" sz="1100" spc="-10">
                <a:latin typeface="MS Mincho"/>
                <a:cs typeface="MS Mincho"/>
              </a:rPr>
              <a:t>うな場合、</a:t>
            </a:r>
            <a:r>
              <a:rPr dirty="0" sz="1100" spc="-10" b="1">
                <a:latin typeface="MS Mincho"/>
                <a:cs typeface="MS Mincho"/>
              </a:rPr>
              <a:t>ファモチジン</a:t>
            </a:r>
            <a:r>
              <a:rPr dirty="0" sz="1100" spc="-20">
                <a:latin typeface="MS Mincho"/>
                <a:cs typeface="MS Mincho"/>
              </a:rPr>
              <a:t>の併用薬として設定すると、胃炎などの病名がなくても合格と判定してくれるようになります。</a:t>
            </a:r>
            <a:endParaRPr sz="1100">
              <a:latin typeface="MS Mincho"/>
              <a:cs typeface="MS Mincho"/>
            </a:endParaRPr>
          </a:p>
          <a:p>
            <a:pPr marL="12700">
              <a:lnSpc>
                <a:spcPct val="100000"/>
              </a:lnSpc>
              <a:spcBef>
                <a:spcPts val="325"/>
              </a:spcBef>
            </a:pPr>
            <a:r>
              <a:rPr dirty="0" sz="1100" spc="-15">
                <a:latin typeface="MS Mincho"/>
                <a:cs typeface="MS Mincho"/>
              </a:rPr>
              <a:t>ファモチジンの「適応症修正」画面を開き、［併用薬設定</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7" name="object 7" descr=""/>
          <p:cNvSpPr txBox="1"/>
          <p:nvPr/>
        </p:nvSpPr>
        <p:spPr>
          <a:xfrm>
            <a:off x="1158951" y="5875121"/>
            <a:ext cx="309943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「併用薬設定」画面が表示されます。</a:t>
            </a:r>
            <a:endParaRPr sz="1100">
              <a:latin typeface="MS Mincho"/>
              <a:cs typeface="MS Mincho"/>
            </a:endParaRPr>
          </a:p>
          <a:p>
            <a:pPr marL="12700">
              <a:lnSpc>
                <a:spcPct val="100000"/>
              </a:lnSpc>
              <a:spcBef>
                <a:spcPts val="335"/>
              </a:spcBef>
            </a:pPr>
            <a:r>
              <a:rPr dirty="0" sz="1100">
                <a:latin typeface="MS Mincho"/>
                <a:cs typeface="MS Mincho"/>
              </a:rPr>
              <a:t>［</a:t>
            </a:r>
            <a:r>
              <a:rPr dirty="0" sz="1100" spc="-15">
                <a:latin typeface="MS Mincho"/>
                <a:cs typeface="MS Mincho"/>
              </a:rPr>
              <a:t>医薬品／診療行為を選択</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8" name="object 8" descr=""/>
          <p:cNvSpPr txBox="1"/>
          <p:nvPr/>
        </p:nvSpPr>
        <p:spPr>
          <a:xfrm>
            <a:off x="3436365" y="8540241"/>
            <a:ext cx="1284605"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Gothic"/>
                <a:cs typeface="MS Gothic"/>
              </a:rPr>
              <a:t>「併用薬設定」画面</a:t>
            </a:r>
            <a:endParaRPr sz="1100">
              <a:latin typeface="MS Gothic"/>
              <a:cs typeface="MS Gothic"/>
            </a:endParaRPr>
          </a:p>
        </p:txBody>
      </p:sp>
      <p:sp>
        <p:nvSpPr>
          <p:cNvPr id="9" name="object 9" descr=""/>
          <p:cNvSpPr/>
          <p:nvPr/>
        </p:nvSpPr>
        <p:spPr>
          <a:xfrm>
            <a:off x="4668773" y="4994909"/>
            <a:ext cx="523240" cy="203200"/>
          </a:xfrm>
          <a:custGeom>
            <a:avLst/>
            <a:gdLst/>
            <a:ahLst/>
            <a:cxnLst/>
            <a:rect l="l" t="t" r="r" b="b"/>
            <a:pathLst>
              <a:path w="523239" h="203200">
                <a:moveTo>
                  <a:pt x="0" y="33782"/>
                </a:moveTo>
                <a:lnTo>
                  <a:pt x="2653" y="20627"/>
                </a:lnTo>
                <a:lnTo>
                  <a:pt x="9890" y="9890"/>
                </a:lnTo>
                <a:lnTo>
                  <a:pt x="20627" y="2653"/>
                </a:lnTo>
                <a:lnTo>
                  <a:pt x="33781" y="0"/>
                </a:lnTo>
                <a:lnTo>
                  <a:pt x="488950" y="0"/>
                </a:lnTo>
                <a:lnTo>
                  <a:pt x="502104" y="2653"/>
                </a:lnTo>
                <a:lnTo>
                  <a:pt x="512841" y="9890"/>
                </a:lnTo>
                <a:lnTo>
                  <a:pt x="520078" y="20627"/>
                </a:lnTo>
                <a:lnTo>
                  <a:pt x="522731" y="33782"/>
                </a:lnTo>
                <a:lnTo>
                  <a:pt x="522731" y="168910"/>
                </a:lnTo>
                <a:lnTo>
                  <a:pt x="520078" y="182064"/>
                </a:lnTo>
                <a:lnTo>
                  <a:pt x="512841" y="192801"/>
                </a:lnTo>
                <a:lnTo>
                  <a:pt x="502104" y="200038"/>
                </a:lnTo>
                <a:lnTo>
                  <a:pt x="488950" y="202691"/>
                </a:lnTo>
                <a:lnTo>
                  <a:pt x="33781" y="202691"/>
                </a:lnTo>
                <a:lnTo>
                  <a:pt x="20627" y="200038"/>
                </a:lnTo>
                <a:lnTo>
                  <a:pt x="9890" y="192801"/>
                </a:lnTo>
                <a:lnTo>
                  <a:pt x="2653" y="182064"/>
                </a:lnTo>
                <a:lnTo>
                  <a:pt x="0" y="168910"/>
                </a:lnTo>
                <a:lnTo>
                  <a:pt x="0" y="33782"/>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1624583" y="2487167"/>
            <a:ext cx="4314444" cy="230124"/>
          </a:xfrm>
          <a:prstGeom prst="rect">
            <a:avLst/>
          </a:prstGeom>
        </p:spPr>
      </p:pic>
      <p:pic>
        <p:nvPicPr>
          <p:cNvPr id="11" name="object 11" descr=""/>
          <p:cNvPicPr/>
          <p:nvPr/>
        </p:nvPicPr>
        <p:blipFill>
          <a:blip r:embed="rId4" cstate="print"/>
          <a:stretch>
            <a:fillRect/>
          </a:stretch>
        </p:blipFill>
        <p:spPr>
          <a:xfrm>
            <a:off x="1624583" y="6411467"/>
            <a:ext cx="4314444" cy="230124"/>
          </a:xfrm>
          <a:prstGeom prst="rect">
            <a:avLst/>
          </a:prstGeom>
        </p:spPr>
      </p:pic>
      <p:sp>
        <p:nvSpPr>
          <p:cNvPr id="12" name="object 1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54</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7074407"/>
            <a:ext cx="4320540" cy="2481072"/>
          </a:xfrm>
          <a:prstGeom prst="rect">
            <a:avLst/>
          </a:prstGeom>
        </p:spPr>
      </p:pic>
      <p:pic>
        <p:nvPicPr>
          <p:cNvPr id="3" name="object 3" descr=""/>
          <p:cNvPicPr/>
          <p:nvPr/>
        </p:nvPicPr>
        <p:blipFill>
          <a:blip r:embed="rId3" cstate="print"/>
          <a:stretch>
            <a:fillRect/>
          </a:stretch>
        </p:blipFill>
        <p:spPr>
          <a:xfrm>
            <a:off x="1620011" y="4523231"/>
            <a:ext cx="4320540" cy="1711452"/>
          </a:xfrm>
          <a:prstGeom prst="rect">
            <a:avLst/>
          </a:prstGeom>
        </p:spPr>
      </p:pic>
      <p:grpSp>
        <p:nvGrpSpPr>
          <p:cNvPr id="4" name="object 4" descr=""/>
          <p:cNvGrpSpPr/>
          <p:nvPr/>
        </p:nvGrpSpPr>
        <p:grpSpPr>
          <a:xfrm>
            <a:off x="1620011" y="2150363"/>
            <a:ext cx="4320540" cy="1713230"/>
            <a:chOff x="1620011" y="2150363"/>
            <a:chExt cx="4320540" cy="1713230"/>
          </a:xfrm>
        </p:grpSpPr>
        <p:pic>
          <p:nvPicPr>
            <p:cNvPr id="5" name="object 5" descr=""/>
            <p:cNvPicPr/>
            <p:nvPr/>
          </p:nvPicPr>
          <p:blipFill>
            <a:blip r:embed="rId4" cstate="print"/>
            <a:stretch>
              <a:fillRect/>
            </a:stretch>
          </p:blipFill>
          <p:spPr>
            <a:xfrm>
              <a:off x="1620011" y="2150363"/>
              <a:ext cx="4320540" cy="1712976"/>
            </a:xfrm>
            <a:prstGeom prst="rect">
              <a:avLst/>
            </a:prstGeom>
          </p:spPr>
        </p:pic>
        <p:sp>
          <p:nvSpPr>
            <p:cNvPr id="6" name="object 6" descr=""/>
            <p:cNvSpPr/>
            <p:nvPr/>
          </p:nvSpPr>
          <p:spPr>
            <a:xfrm>
              <a:off x="3031997" y="3202685"/>
              <a:ext cx="2616835" cy="638810"/>
            </a:xfrm>
            <a:custGeom>
              <a:avLst/>
              <a:gdLst/>
              <a:ahLst/>
              <a:cxnLst/>
              <a:rect l="l" t="t" r="r" b="b"/>
              <a:pathLst>
                <a:path w="2616835" h="638810">
                  <a:moveTo>
                    <a:pt x="1130807" y="27940"/>
                  </a:moveTo>
                  <a:lnTo>
                    <a:pt x="1132994" y="17037"/>
                  </a:lnTo>
                  <a:lnTo>
                    <a:pt x="1138967" y="8159"/>
                  </a:lnTo>
                  <a:lnTo>
                    <a:pt x="1147845" y="2186"/>
                  </a:lnTo>
                  <a:lnTo>
                    <a:pt x="1158748" y="0"/>
                  </a:lnTo>
                  <a:lnTo>
                    <a:pt x="2588767" y="0"/>
                  </a:lnTo>
                  <a:lnTo>
                    <a:pt x="2599616" y="2186"/>
                  </a:lnTo>
                  <a:lnTo>
                    <a:pt x="2608500" y="8159"/>
                  </a:lnTo>
                  <a:lnTo>
                    <a:pt x="2614503" y="17037"/>
                  </a:lnTo>
                  <a:lnTo>
                    <a:pt x="2616707" y="27940"/>
                  </a:lnTo>
                  <a:lnTo>
                    <a:pt x="2616707" y="139700"/>
                  </a:lnTo>
                  <a:lnTo>
                    <a:pt x="2614503" y="150602"/>
                  </a:lnTo>
                  <a:lnTo>
                    <a:pt x="2608500" y="159480"/>
                  </a:lnTo>
                  <a:lnTo>
                    <a:pt x="2599616" y="165453"/>
                  </a:lnTo>
                  <a:lnTo>
                    <a:pt x="2588767" y="167640"/>
                  </a:lnTo>
                  <a:lnTo>
                    <a:pt x="1158748" y="167640"/>
                  </a:lnTo>
                  <a:lnTo>
                    <a:pt x="1147845" y="165453"/>
                  </a:lnTo>
                  <a:lnTo>
                    <a:pt x="1138967" y="159480"/>
                  </a:lnTo>
                  <a:lnTo>
                    <a:pt x="1132994" y="150602"/>
                  </a:lnTo>
                  <a:lnTo>
                    <a:pt x="1130807" y="139700"/>
                  </a:lnTo>
                  <a:lnTo>
                    <a:pt x="1130807" y="27940"/>
                  </a:lnTo>
                  <a:close/>
                </a:path>
                <a:path w="2616835" h="638810">
                  <a:moveTo>
                    <a:pt x="0" y="512825"/>
                  </a:moveTo>
                  <a:lnTo>
                    <a:pt x="9941" y="463873"/>
                  </a:lnTo>
                  <a:lnTo>
                    <a:pt x="37052" y="423910"/>
                  </a:lnTo>
                  <a:lnTo>
                    <a:pt x="77259" y="396972"/>
                  </a:lnTo>
                  <a:lnTo>
                    <a:pt x="126491" y="387096"/>
                  </a:lnTo>
                  <a:lnTo>
                    <a:pt x="175724" y="396972"/>
                  </a:lnTo>
                  <a:lnTo>
                    <a:pt x="215931" y="423910"/>
                  </a:lnTo>
                  <a:lnTo>
                    <a:pt x="243042" y="463873"/>
                  </a:lnTo>
                  <a:lnTo>
                    <a:pt x="252984" y="512825"/>
                  </a:lnTo>
                  <a:lnTo>
                    <a:pt x="243042" y="561778"/>
                  </a:lnTo>
                  <a:lnTo>
                    <a:pt x="215931" y="601741"/>
                  </a:lnTo>
                  <a:lnTo>
                    <a:pt x="175724" y="628679"/>
                  </a:lnTo>
                  <a:lnTo>
                    <a:pt x="126491" y="638555"/>
                  </a:lnTo>
                  <a:lnTo>
                    <a:pt x="77259" y="628679"/>
                  </a:lnTo>
                  <a:lnTo>
                    <a:pt x="37052" y="601741"/>
                  </a:lnTo>
                  <a:lnTo>
                    <a:pt x="9941" y="561778"/>
                  </a:lnTo>
                  <a:lnTo>
                    <a:pt x="0" y="512825"/>
                  </a:lnTo>
                  <a:close/>
                </a:path>
                <a:path w="2616835" h="638810">
                  <a:moveTo>
                    <a:pt x="1872996" y="137668"/>
                  </a:moveTo>
                  <a:lnTo>
                    <a:pt x="1875915" y="123247"/>
                  </a:lnTo>
                  <a:lnTo>
                    <a:pt x="1883870" y="111458"/>
                  </a:lnTo>
                  <a:lnTo>
                    <a:pt x="1895659" y="103503"/>
                  </a:lnTo>
                  <a:lnTo>
                    <a:pt x="1910079" y="100583"/>
                  </a:lnTo>
                  <a:lnTo>
                    <a:pt x="2233676" y="100583"/>
                  </a:lnTo>
                  <a:lnTo>
                    <a:pt x="2248096" y="103503"/>
                  </a:lnTo>
                  <a:lnTo>
                    <a:pt x="2259885" y="111458"/>
                  </a:lnTo>
                  <a:lnTo>
                    <a:pt x="2267840" y="123247"/>
                  </a:lnTo>
                  <a:lnTo>
                    <a:pt x="2270760" y="137668"/>
                  </a:lnTo>
                  <a:lnTo>
                    <a:pt x="2270760" y="286003"/>
                  </a:lnTo>
                  <a:lnTo>
                    <a:pt x="2267840" y="300424"/>
                  </a:lnTo>
                  <a:lnTo>
                    <a:pt x="2259885" y="312213"/>
                  </a:lnTo>
                  <a:lnTo>
                    <a:pt x="2248096" y="320168"/>
                  </a:lnTo>
                  <a:lnTo>
                    <a:pt x="2233676" y="323088"/>
                  </a:lnTo>
                  <a:lnTo>
                    <a:pt x="1910079" y="323088"/>
                  </a:lnTo>
                  <a:lnTo>
                    <a:pt x="1895659" y="320168"/>
                  </a:lnTo>
                  <a:lnTo>
                    <a:pt x="1883870" y="312213"/>
                  </a:lnTo>
                  <a:lnTo>
                    <a:pt x="1875915" y="300424"/>
                  </a:lnTo>
                  <a:lnTo>
                    <a:pt x="1872996" y="286003"/>
                  </a:lnTo>
                  <a:lnTo>
                    <a:pt x="1872996" y="137668"/>
                  </a:lnTo>
                  <a:close/>
                </a:path>
              </a:pathLst>
            </a:custGeom>
            <a:ln w="19050">
              <a:solidFill>
                <a:srgbClr val="FF0000"/>
              </a:solidFill>
            </a:ln>
          </p:spPr>
          <p:txBody>
            <a:bodyPr wrap="square" lIns="0" tIns="0" rIns="0" bIns="0" rtlCol="0"/>
            <a:lstStyle/>
            <a:p/>
          </p:txBody>
        </p:sp>
      </p:grpSp>
      <p:sp>
        <p:nvSpPr>
          <p:cNvPr id="7" name="object 7" descr=""/>
          <p:cNvSpPr txBox="1"/>
          <p:nvPr/>
        </p:nvSpPr>
        <p:spPr>
          <a:xfrm>
            <a:off x="1158951" y="1089945"/>
            <a:ext cx="4788535" cy="917575"/>
          </a:xfrm>
          <a:prstGeom prst="rect">
            <a:avLst/>
          </a:prstGeom>
        </p:spPr>
        <p:txBody>
          <a:bodyPr wrap="square" lIns="0" tIns="53340" rIns="0" bIns="0" rtlCol="0" vert="horz">
            <a:spAutoFit/>
          </a:bodyPr>
          <a:lstStyle/>
          <a:p>
            <a:pPr marL="12700">
              <a:lnSpc>
                <a:spcPct val="100000"/>
              </a:lnSpc>
              <a:spcBef>
                <a:spcPts val="420"/>
              </a:spcBef>
            </a:pPr>
            <a:r>
              <a:rPr dirty="0" sz="1100" spc="-20">
                <a:latin typeface="MS Mincho"/>
                <a:cs typeface="MS Mincho"/>
              </a:rPr>
              <a:t>「医薬品／診療行為選択」画面が表示されます。</a:t>
            </a:r>
            <a:endParaRPr sz="1100">
              <a:latin typeface="MS Mincho"/>
              <a:cs typeface="MS Mincho"/>
            </a:endParaRPr>
          </a:p>
          <a:p>
            <a:pPr marL="12700">
              <a:lnSpc>
                <a:spcPct val="100000"/>
              </a:lnSpc>
              <a:spcBef>
                <a:spcPts val="340"/>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15">
                <a:latin typeface="MS Mincho"/>
                <a:cs typeface="MS Mincho"/>
              </a:rPr>
              <a:t>検索欄に「ロキソプロフェン」と入力して［</a:t>
            </a:r>
            <a:r>
              <a:rPr dirty="0" sz="1100">
                <a:latin typeface="MS Mincho"/>
                <a:cs typeface="MS Mincho"/>
              </a:rPr>
              <a:t>検索］</a:t>
            </a:r>
            <a:r>
              <a:rPr dirty="0" sz="1100" spc="-20">
                <a:latin typeface="MS Mincho"/>
                <a:cs typeface="MS Mincho"/>
              </a:rPr>
              <a:t>をクリックします。</a:t>
            </a:r>
            <a:endParaRPr sz="1100">
              <a:latin typeface="MS Mincho"/>
              <a:cs typeface="MS Mincho"/>
            </a:endParaRPr>
          </a:p>
          <a:p>
            <a:pPr marL="12700">
              <a:lnSpc>
                <a:spcPct val="100000"/>
              </a:lnSpc>
              <a:spcBef>
                <a:spcPts val="360"/>
              </a:spcBef>
              <a:tabLst>
                <a:tab pos="30353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10" b="1">
                <a:latin typeface="MS Mincho"/>
                <a:cs typeface="MS Mincho"/>
              </a:rPr>
              <a:t>ロキソプロフェンＮａ錠６０ｍｇ</a:t>
            </a:r>
            <a:r>
              <a:rPr dirty="0" sz="1100" spc="-15" b="1">
                <a:latin typeface="MS Mincho"/>
                <a:cs typeface="MS Mincho"/>
              </a:rPr>
              <a:t>「トーワ」</a:t>
            </a:r>
            <a:r>
              <a:rPr dirty="0" sz="1100" spc="-15">
                <a:latin typeface="MS Mincho"/>
                <a:cs typeface="MS Mincho"/>
              </a:rPr>
              <a:t>にチェックをいれて、</a:t>
            </a:r>
            <a:endParaRPr sz="1100">
              <a:latin typeface="MS Mincho"/>
              <a:cs typeface="MS Mincho"/>
            </a:endParaRPr>
          </a:p>
          <a:p>
            <a:pPr marL="12700">
              <a:lnSpc>
                <a:spcPct val="100000"/>
              </a:lnSpc>
              <a:spcBef>
                <a:spcPts val="360"/>
              </a:spcBef>
            </a:pPr>
            <a:r>
              <a:rPr dirty="0" sz="1200" spc="10">
                <a:solidFill>
                  <a:srgbClr val="FF0000"/>
                </a:solidFill>
                <a:latin typeface="MS Mincho"/>
                <a:cs typeface="MS Mincho"/>
              </a:rPr>
              <a:t>③ </a:t>
            </a:r>
            <a:r>
              <a:rPr dirty="0" sz="1100">
                <a:latin typeface="MS Mincho"/>
                <a:cs typeface="MS Mincho"/>
              </a:rPr>
              <a:t>［</a:t>
            </a:r>
            <a:r>
              <a:rPr dirty="0" sz="1100">
                <a:latin typeface="Century"/>
                <a:cs typeface="Century"/>
              </a:rPr>
              <a:t>OK</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8" name="object 8" descr=""/>
          <p:cNvSpPr txBox="1"/>
          <p:nvPr/>
        </p:nvSpPr>
        <p:spPr>
          <a:xfrm>
            <a:off x="1158951" y="3997299"/>
            <a:ext cx="5125085" cy="446405"/>
          </a:xfrm>
          <a:prstGeom prst="rect">
            <a:avLst/>
          </a:prstGeom>
        </p:spPr>
        <p:txBody>
          <a:bodyPr wrap="square" lIns="0" tIns="55244" rIns="0" bIns="0" rtlCol="0" vert="horz">
            <a:spAutoFit/>
          </a:bodyPr>
          <a:lstStyle/>
          <a:p>
            <a:pPr marL="12700">
              <a:lnSpc>
                <a:spcPct val="100000"/>
              </a:lnSpc>
              <a:spcBef>
                <a:spcPts val="434"/>
              </a:spcBef>
            </a:pPr>
            <a:r>
              <a:rPr dirty="0" sz="1100" spc="-10" b="1">
                <a:latin typeface="MS Mincho"/>
                <a:cs typeface="MS Mincho"/>
              </a:rPr>
              <a:t>ロキソプロフェンＮａ</a:t>
            </a:r>
            <a:r>
              <a:rPr dirty="0" sz="1100" spc="-15" b="1">
                <a:latin typeface="MS Mincho"/>
                <a:cs typeface="MS Mincho"/>
              </a:rPr>
              <a:t>錠</a:t>
            </a:r>
            <a:r>
              <a:rPr dirty="0" sz="1100" spc="-10" b="1">
                <a:latin typeface="MS Mincho"/>
                <a:cs typeface="MS Mincho"/>
              </a:rPr>
              <a:t>６０ｍｇ</a:t>
            </a:r>
            <a:r>
              <a:rPr dirty="0" sz="1100" spc="-5" b="1">
                <a:latin typeface="MS Mincho"/>
                <a:cs typeface="MS Mincho"/>
              </a:rPr>
              <a:t>「トーワ」 </a:t>
            </a:r>
            <a:r>
              <a:rPr dirty="0" sz="1100" spc="-20">
                <a:latin typeface="MS Mincho"/>
                <a:cs typeface="MS Mincho"/>
              </a:rPr>
              <a:t>が設定されているのを確認したら、</a:t>
            </a:r>
            <a:endParaRPr sz="1100">
              <a:latin typeface="MS Mincho"/>
              <a:cs typeface="MS Mincho"/>
            </a:endParaRPr>
          </a:p>
          <a:p>
            <a:pPr marL="12700">
              <a:lnSpc>
                <a:spcPct val="100000"/>
              </a:lnSpc>
              <a:spcBef>
                <a:spcPts val="335"/>
              </a:spcBef>
            </a:pPr>
            <a:r>
              <a:rPr dirty="0" sz="1100">
                <a:latin typeface="MS Mincho"/>
                <a:cs typeface="MS Mincho"/>
              </a:rPr>
              <a:t>［</a:t>
            </a:r>
            <a:r>
              <a:rPr dirty="0" sz="1100" spc="-5">
                <a:latin typeface="MS Mincho"/>
                <a:cs typeface="MS Mincho"/>
              </a:rPr>
              <a:t>閉じる</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9" name="object 9" descr=""/>
          <p:cNvSpPr txBox="1"/>
          <p:nvPr/>
        </p:nvSpPr>
        <p:spPr>
          <a:xfrm>
            <a:off x="1158951" y="6424396"/>
            <a:ext cx="5195570" cy="446405"/>
          </a:xfrm>
          <a:prstGeom prst="rect">
            <a:avLst/>
          </a:prstGeom>
        </p:spPr>
        <p:txBody>
          <a:bodyPr wrap="square" lIns="0" tIns="12065" rIns="0" bIns="0" rtlCol="0" vert="horz">
            <a:spAutoFit/>
          </a:bodyPr>
          <a:lstStyle/>
          <a:p>
            <a:pPr marL="12700" marR="5080">
              <a:lnSpc>
                <a:spcPct val="125499"/>
              </a:lnSpc>
              <a:spcBef>
                <a:spcPts val="95"/>
              </a:spcBef>
            </a:pPr>
            <a:r>
              <a:rPr dirty="0" sz="1100" spc="-10" b="1">
                <a:latin typeface="MS Mincho"/>
                <a:cs typeface="MS Mincho"/>
              </a:rPr>
              <a:t>ロキソプロフェンＮａ</a:t>
            </a:r>
            <a:r>
              <a:rPr dirty="0" sz="1100" spc="-15" b="1">
                <a:latin typeface="MS Mincho"/>
                <a:cs typeface="MS Mincho"/>
              </a:rPr>
              <a:t>錠</a:t>
            </a:r>
            <a:r>
              <a:rPr dirty="0" sz="1100" spc="-10" b="1">
                <a:latin typeface="MS Mincho"/>
                <a:cs typeface="MS Mincho"/>
              </a:rPr>
              <a:t>６０ｍｇ</a:t>
            </a:r>
            <a:r>
              <a:rPr dirty="0" sz="1100" spc="-5" b="1">
                <a:latin typeface="MS Mincho"/>
                <a:cs typeface="MS Mincho"/>
              </a:rPr>
              <a:t>「トーワ」</a:t>
            </a:r>
            <a:r>
              <a:rPr dirty="0" sz="1100" spc="-15">
                <a:latin typeface="MS Mincho"/>
                <a:cs typeface="MS Mincho"/>
              </a:rPr>
              <a:t>が</a:t>
            </a:r>
            <a:r>
              <a:rPr dirty="0" sz="1100" spc="-15" b="1">
                <a:latin typeface="MS Mincho"/>
                <a:cs typeface="MS Mincho"/>
              </a:rPr>
              <a:t>ファモチジン錠２</a:t>
            </a:r>
            <a:r>
              <a:rPr dirty="0" sz="1100" spc="-10" b="1">
                <a:latin typeface="MS Mincho"/>
                <a:cs typeface="MS Mincho"/>
              </a:rPr>
              <a:t>０ｍｇ</a:t>
            </a:r>
            <a:r>
              <a:rPr dirty="0" sz="1100" spc="-20" b="1">
                <a:latin typeface="MS Mincho"/>
                <a:cs typeface="MS Mincho"/>
              </a:rPr>
              <a:t>「トーワ」</a:t>
            </a:r>
            <a:r>
              <a:rPr dirty="0" sz="1100" spc="-20">
                <a:latin typeface="MS Mincho"/>
                <a:cs typeface="MS Mincho"/>
              </a:rPr>
              <a:t>の併用薬として設定されました。</a:t>
            </a:r>
            <a:endParaRPr sz="1100">
              <a:latin typeface="MS Mincho"/>
              <a:cs typeface="MS Mincho"/>
            </a:endParaRPr>
          </a:p>
        </p:txBody>
      </p:sp>
      <p:sp>
        <p:nvSpPr>
          <p:cNvPr id="10" name="object 10" descr=""/>
          <p:cNvSpPr/>
          <p:nvPr/>
        </p:nvSpPr>
        <p:spPr>
          <a:xfrm>
            <a:off x="5052821" y="5421629"/>
            <a:ext cx="498475" cy="242570"/>
          </a:xfrm>
          <a:custGeom>
            <a:avLst/>
            <a:gdLst/>
            <a:ahLst/>
            <a:cxnLst/>
            <a:rect l="l" t="t" r="r" b="b"/>
            <a:pathLst>
              <a:path w="498475" h="242570">
                <a:moveTo>
                  <a:pt x="0" y="40386"/>
                </a:moveTo>
                <a:lnTo>
                  <a:pt x="3167" y="24645"/>
                </a:lnTo>
                <a:lnTo>
                  <a:pt x="11810" y="11811"/>
                </a:lnTo>
                <a:lnTo>
                  <a:pt x="24645" y="3167"/>
                </a:lnTo>
                <a:lnTo>
                  <a:pt x="40386" y="0"/>
                </a:lnTo>
                <a:lnTo>
                  <a:pt x="457962" y="0"/>
                </a:lnTo>
                <a:lnTo>
                  <a:pt x="473702" y="3167"/>
                </a:lnTo>
                <a:lnTo>
                  <a:pt x="486537" y="11810"/>
                </a:lnTo>
                <a:lnTo>
                  <a:pt x="495180" y="24645"/>
                </a:lnTo>
                <a:lnTo>
                  <a:pt x="498348" y="40386"/>
                </a:lnTo>
                <a:lnTo>
                  <a:pt x="498348" y="201929"/>
                </a:lnTo>
                <a:lnTo>
                  <a:pt x="495180" y="217670"/>
                </a:lnTo>
                <a:lnTo>
                  <a:pt x="486537" y="230504"/>
                </a:lnTo>
                <a:lnTo>
                  <a:pt x="473702" y="239148"/>
                </a:lnTo>
                <a:lnTo>
                  <a:pt x="457962" y="242315"/>
                </a:lnTo>
                <a:lnTo>
                  <a:pt x="40386" y="242315"/>
                </a:lnTo>
                <a:lnTo>
                  <a:pt x="24645" y="239148"/>
                </a:lnTo>
                <a:lnTo>
                  <a:pt x="11811" y="230504"/>
                </a:lnTo>
                <a:lnTo>
                  <a:pt x="3167" y="217670"/>
                </a:lnTo>
                <a:lnTo>
                  <a:pt x="0" y="201929"/>
                </a:lnTo>
                <a:lnTo>
                  <a:pt x="0" y="40386"/>
                </a:lnTo>
                <a:close/>
              </a:path>
            </a:pathLst>
          </a:custGeom>
          <a:ln w="19050">
            <a:solidFill>
              <a:srgbClr val="FF0000"/>
            </a:solidFill>
          </a:ln>
        </p:spPr>
        <p:txBody>
          <a:bodyPr wrap="square" lIns="0" tIns="0" rIns="0" bIns="0" rtlCol="0"/>
          <a:lstStyle/>
          <a:p/>
        </p:txBody>
      </p:sp>
      <p:sp>
        <p:nvSpPr>
          <p:cNvPr id="11" name="object 11" descr=""/>
          <p:cNvSpPr/>
          <p:nvPr/>
        </p:nvSpPr>
        <p:spPr>
          <a:xfrm>
            <a:off x="4586478" y="8876538"/>
            <a:ext cx="1149350" cy="276225"/>
          </a:xfrm>
          <a:custGeom>
            <a:avLst/>
            <a:gdLst/>
            <a:ahLst/>
            <a:cxnLst/>
            <a:rect l="l" t="t" r="r" b="b"/>
            <a:pathLst>
              <a:path w="1149350" h="276225">
                <a:moveTo>
                  <a:pt x="0" y="45974"/>
                </a:moveTo>
                <a:lnTo>
                  <a:pt x="3611" y="28074"/>
                </a:lnTo>
                <a:lnTo>
                  <a:pt x="13462" y="13462"/>
                </a:lnTo>
                <a:lnTo>
                  <a:pt x="28074" y="3611"/>
                </a:lnTo>
                <a:lnTo>
                  <a:pt x="45974" y="0"/>
                </a:lnTo>
                <a:lnTo>
                  <a:pt x="1103122" y="0"/>
                </a:lnTo>
                <a:lnTo>
                  <a:pt x="1121021" y="3611"/>
                </a:lnTo>
                <a:lnTo>
                  <a:pt x="1135634" y="13462"/>
                </a:lnTo>
                <a:lnTo>
                  <a:pt x="1145484" y="28074"/>
                </a:lnTo>
                <a:lnTo>
                  <a:pt x="1149096" y="45974"/>
                </a:lnTo>
                <a:lnTo>
                  <a:pt x="1149096" y="229870"/>
                </a:lnTo>
                <a:lnTo>
                  <a:pt x="1145484" y="247769"/>
                </a:lnTo>
                <a:lnTo>
                  <a:pt x="1135634" y="262382"/>
                </a:lnTo>
                <a:lnTo>
                  <a:pt x="1121021" y="272232"/>
                </a:lnTo>
                <a:lnTo>
                  <a:pt x="1103122" y="275844"/>
                </a:lnTo>
                <a:lnTo>
                  <a:pt x="45974" y="275844"/>
                </a:lnTo>
                <a:lnTo>
                  <a:pt x="28074" y="272232"/>
                </a:lnTo>
                <a:lnTo>
                  <a:pt x="13462" y="262382"/>
                </a:lnTo>
                <a:lnTo>
                  <a:pt x="3611" y="247769"/>
                </a:lnTo>
                <a:lnTo>
                  <a:pt x="0" y="229870"/>
                </a:lnTo>
                <a:lnTo>
                  <a:pt x="0" y="45974"/>
                </a:lnTo>
                <a:close/>
              </a:path>
            </a:pathLst>
          </a:custGeom>
          <a:ln w="19050">
            <a:solidFill>
              <a:srgbClr val="FF0000"/>
            </a:solidFill>
          </a:ln>
        </p:spPr>
        <p:txBody>
          <a:bodyPr wrap="square" lIns="0" tIns="0" rIns="0" bIns="0" rtlCol="0"/>
          <a:lstStyle/>
          <a:p/>
        </p:txBody>
      </p:sp>
      <p:sp>
        <p:nvSpPr>
          <p:cNvPr id="12" name="object 12" descr=""/>
          <p:cNvSpPr txBox="1"/>
          <p:nvPr/>
        </p:nvSpPr>
        <p:spPr>
          <a:xfrm>
            <a:off x="4213859" y="2761487"/>
            <a:ext cx="416559" cy="370840"/>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①</a:t>
            </a:r>
            <a:endParaRPr sz="1800">
              <a:latin typeface="MS Mincho"/>
              <a:cs typeface="MS Mincho"/>
            </a:endParaRPr>
          </a:p>
        </p:txBody>
      </p:sp>
      <p:sp>
        <p:nvSpPr>
          <p:cNvPr id="13" name="object 13" descr=""/>
          <p:cNvSpPr/>
          <p:nvPr/>
        </p:nvSpPr>
        <p:spPr>
          <a:xfrm>
            <a:off x="2554223" y="3531107"/>
            <a:ext cx="416559" cy="368935"/>
          </a:xfrm>
          <a:custGeom>
            <a:avLst/>
            <a:gdLst/>
            <a:ahLst/>
            <a:cxnLst/>
            <a:rect l="l" t="t" r="r" b="b"/>
            <a:pathLst>
              <a:path w="416560" h="368935">
                <a:moveTo>
                  <a:pt x="416051" y="0"/>
                </a:moveTo>
                <a:lnTo>
                  <a:pt x="0" y="0"/>
                </a:lnTo>
                <a:lnTo>
                  <a:pt x="0" y="368807"/>
                </a:lnTo>
                <a:lnTo>
                  <a:pt x="416051" y="368807"/>
                </a:lnTo>
                <a:lnTo>
                  <a:pt x="416051" y="0"/>
                </a:lnTo>
                <a:close/>
              </a:path>
            </a:pathLst>
          </a:custGeom>
          <a:solidFill>
            <a:srgbClr val="FFFFFF"/>
          </a:solidFill>
        </p:spPr>
        <p:txBody>
          <a:bodyPr wrap="square" lIns="0" tIns="0" rIns="0" bIns="0" rtlCol="0"/>
          <a:lstStyle/>
          <a:p/>
        </p:txBody>
      </p:sp>
      <p:sp>
        <p:nvSpPr>
          <p:cNvPr id="14" name="object 14" descr=""/>
          <p:cNvSpPr txBox="1"/>
          <p:nvPr/>
        </p:nvSpPr>
        <p:spPr>
          <a:xfrm>
            <a:off x="2633598" y="3562350"/>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sp>
        <p:nvSpPr>
          <p:cNvPr id="15" name="object 15" descr=""/>
          <p:cNvSpPr/>
          <p:nvPr/>
        </p:nvSpPr>
        <p:spPr>
          <a:xfrm>
            <a:off x="4895088" y="3569207"/>
            <a:ext cx="416559" cy="368935"/>
          </a:xfrm>
          <a:custGeom>
            <a:avLst/>
            <a:gdLst/>
            <a:ahLst/>
            <a:cxnLst/>
            <a:rect l="l" t="t" r="r" b="b"/>
            <a:pathLst>
              <a:path w="416560" h="368935">
                <a:moveTo>
                  <a:pt x="416051" y="0"/>
                </a:moveTo>
                <a:lnTo>
                  <a:pt x="0" y="0"/>
                </a:lnTo>
                <a:lnTo>
                  <a:pt x="0" y="368807"/>
                </a:lnTo>
                <a:lnTo>
                  <a:pt x="416051" y="368807"/>
                </a:lnTo>
                <a:lnTo>
                  <a:pt x="416051" y="0"/>
                </a:lnTo>
                <a:close/>
              </a:path>
            </a:pathLst>
          </a:custGeom>
          <a:solidFill>
            <a:srgbClr val="FFFFFF"/>
          </a:solidFill>
        </p:spPr>
        <p:txBody>
          <a:bodyPr wrap="square" lIns="0" tIns="0" rIns="0" bIns="0" rtlCol="0"/>
          <a:lstStyle/>
          <a:p/>
        </p:txBody>
      </p:sp>
      <p:sp>
        <p:nvSpPr>
          <p:cNvPr id="16" name="object 16" descr=""/>
          <p:cNvSpPr txBox="1"/>
          <p:nvPr/>
        </p:nvSpPr>
        <p:spPr>
          <a:xfrm>
            <a:off x="4975097" y="3601339"/>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③</a:t>
            </a:r>
            <a:endParaRPr sz="1800">
              <a:latin typeface="MS Mincho"/>
              <a:cs typeface="MS Mincho"/>
            </a:endParaRPr>
          </a:p>
        </p:txBody>
      </p:sp>
      <p:pic>
        <p:nvPicPr>
          <p:cNvPr id="17" name="object 17" descr=""/>
          <p:cNvPicPr/>
          <p:nvPr/>
        </p:nvPicPr>
        <p:blipFill>
          <a:blip r:embed="rId5" cstate="print"/>
          <a:stretch>
            <a:fillRect/>
          </a:stretch>
        </p:blipFill>
        <p:spPr>
          <a:xfrm>
            <a:off x="1624583" y="2144267"/>
            <a:ext cx="4315968" cy="230124"/>
          </a:xfrm>
          <a:prstGeom prst="rect">
            <a:avLst/>
          </a:prstGeom>
        </p:spPr>
      </p:pic>
      <p:pic>
        <p:nvPicPr>
          <p:cNvPr id="18" name="object 18" descr=""/>
          <p:cNvPicPr/>
          <p:nvPr/>
        </p:nvPicPr>
        <p:blipFill>
          <a:blip r:embed="rId5" cstate="print"/>
          <a:stretch>
            <a:fillRect/>
          </a:stretch>
        </p:blipFill>
        <p:spPr>
          <a:xfrm>
            <a:off x="1624583" y="4521707"/>
            <a:ext cx="4315968" cy="230124"/>
          </a:xfrm>
          <a:prstGeom prst="rect">
            <a:avLst/>
          </a:prstGeom>
        </p:spPr>
      </p:pic>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55</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994659"/>
            <a:ext cx="4320540" cy="3255264"/>
          </a:xfrm>
          <a:prstGeom prst="rect">
            <a:avLst/>
          </a:prstGeom>
        </p:spPr>
      </p:pic>
      <p:grpSp>
        <p:nvGrpSpPr>
          <p:cNvPr id="3" name="object 3" descr=""/>
          <p:cNvGrpSpPr/>
          <p:nvPr/>
        </p:nvGrpSpPr>
        <p:grpSpPr>
          <a:xfrm>
            <a:off x="1620011" y="7142988"/>
            <a:ext cx="4320540" cy="2186940"/>
            <a:chOff x="1620011" y="7142988"/>
            <a:chExt cx="4320540" cy="2186940"/>
          </a:xfrm>
        </p:grpSpPr>
        <p:pic>
          <p:nvPicPr>
            <p:cNvPr id="4" name="object 4" descr=""/>
            <p:cNvPicPr/>
            <p:nvPr/>
          </p:nvPicPr>
          <p:blipFill>
            <a:blip r:embed="rId3" cstate="print"/>
            <a:stretch>
              <a:fillRect/>
            </a:stretch>
          </p:blipFill>
          <p:spPr>
            <a:xfrm>
              <a:off x="1620011" y="7142988"/>
              <a:ext cx="4320540" cy="2110740"/>
            </a:xfrm>
            <a:prstGeom prst="rect">
              <a:avLst/>
            </a:prstGeom>
          </p:spPr>
        </p:pic>
        <p:sp>
          <p:nvSpPr>
            <p:cNvPr id="5" name="object 5" descr=""/>
            <p:cNvSpPr/>
            <p:nvPr/>
          </p:nvSpPr>
          <p:spPr>
            <a:xfrm>
              <a:off x="3033522" y="7988046"/>
              <a:ext cx="2749550" cy="1332230"/>
            </a:xfrm>
            <a:custGeom>
              <a:avLst/>
              <a:gdLst/>
              <a:ahLst/>
              <a:cxnLst/>
              <a:rect l="l" t="t" r="r" b="b"/>
              <a:pathLst>
                <a:path w="2749550" h="1332229">
                  <a:moveTo>
                    <a:pt x="0" y="221996"/>
                  </a:moveTo>
                  <a:lnTo>
                    <a:pt x="4512" y="177270"/>
                  </a:lnTo>
                  <a:lnTo>
                    <a:pt x="17452" y="135606"/>
                  </a:lnTo>
                  <a:lnTo>
                    <a:pt x="37926" y="97897"/>
                  </a:lnTo>
                  <a:lnTo>
                    <a:pt x="65039" y="65039"/>
                  </a:lnTo>
                  <a:lnTo>
                    <a:pt x="97897" y="37926"/>
                  </a:lnTo>
                  <a:lnTo>
                    <a:pt x="135606" y="17452"/>
                  </a:lnTo>
                  <a:lnTo>
                    <a:pt x="177270" y="4512"/>
                  </a:lnTo>
                  <a:lnTo>
                    <a:pt x="221995" y="0"/>
                  </a:lnTo>
                  <a:lnTo>
                    <a:pt x="2527300" y="0"/>
                  </a:lnTo>
                  <a:lnTo>
                    <a:pt x="2572025" y="4512"/>
                  </a:lnTo>
                  <a:lnTo>
                    <a:pt x="2613689" y="17452"/>
                  </a:lnTo>
                  <a:lnTo>
                    <a:pt x="2651398" y="37926"/>
                  </a:lnTo>
                  <a:lnTo>
                    <a:pt x="2684256" y="65039"/>
                  </a:lnTo>
                  <a:lnTo>
                    <a:pt x="2711369" y="97897"/>
                  </a:lnTo>
                  <a:lnTo>
                    <a:pt x="2731843" y="135606"/>
                  </a:lnTo>
                  <a:lnTo>
                    <a:pt x="2744783" y="177270"/>
                  </a:lnTo>
                  <a:lnTo>
                    <a:pt x="2749295" y="221996"/>
                  </a:lnTo>
                  <a:lnTo>
                    <a:pt x="2749295" y="1109980"/>
                  </a:lnTo>
                  <a:lnTo>
                    <a:pt x="2744783" y="1154705"/>
                  </a:lnTo>
                  <a:lnTo>
                    <a:pt x="2731843" y="1196369"/>
                  </a:lnTo>
                  <a:lnTo>
                    <a:pt x="2711369" y="1234078"/>
                  </a:lnTo>
                  <a:lnTo>
                    <a:pt x="2684256" y="1266936"/>
                  </a:lnTo>
                  <a:lnTo>
                    <a:pt x="2651398" y="1294049"/>
                  </a:lnTo>
                  <a:lnTo>
                    <a:pt x="2613689" y="1314523"/>
                  </a:lnTo>
                  <a:lnTo>
                    <a:pt x="2572025" y="1327463"/>
                  </a:lnTo>
                  <a:lnTo>
                    <a:pt x="2527300" y="1331976"/>
                  </a:lnTo>
                  <a:lnTo>
                    <a:pt x="221995" y="1331976"/>
                  </a:lnTo>
                  <a:lnTo>
                    <a:pt x="177270" y="1327463"/>
                  </a:lnTo>
                  <a:lnTo>
                    <a:pt x="135606" y="1314523"/>
                  </a:lnTo>
                  <a:lnTo>
                    <a:pt x="97897" y="1294049"/>
                  </a:lnTo>
                  <a:lnTo>
                    <a:pt x="65039" y="1266936"/>
                  </a:lnTo>
                  <a:lnTo>
                    <a:pt x="37926" y="1234078"/>
                  </a:lnTo>
                  <a:lnTo>
                    <a:pt x="17452" y="1196369"/>
                  </a:lnTo>
                  <a:lnTo>
                    <a:pt x="4512" y="1154705"/>
                  </a:lnTo>
                  <a:lnTo>
                    <a:pt x="0" y="1109980"/>
                  </a:lnTo>
                  <a:lnTo>
                    <a:pt x="0" y="221996"/>
                  </a:lnTo>
                  <a:close/>
                </a:path>
              </a:pathLst>
            </a:custGeom>
            <a:ln w="19049">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7142988"/>
              <a:ext cx="4314444" cy="230124"/>
            </a:xfrm>
            <a:prstGeom prst="rect">
              <a:avLst/>
            </a:prstGeom>
          </p:spPr>
        </p:pic>
      </p:grpSp>
      <p:sp>
        <p:nvSpPr>
          <p:cNvPr id="7" name="object 7" descr=""/>
          <p:cNvSpPr txBox="1"/>
          <p:nvPr/>
        </p:nvSpPr>
        <p:spPr>
          <a:xfrm>
            <a:off x="1158951" y="1087983"/>
            <a:ext cx="5194935" cy="17037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３．誤判定病名設定</a:t>
            </a:r>
            <a:endParaRPr sz="1100">
              <a:latin typeface="MS Mincho"/>
              <a:cs typeface="MS Mincho"/>
            </a:endParaRPr>
          </a:p>
          <a:p>
            <a:pPr marL="12700" marR="5080">
              <a:lnSpc>
                <a:spcPct val="124500"/>
              </a:lnSpc>
              <a:spcBef>
                <a:spcPts val="10"/>
              </a:spcBef>
            </a:pPr>
            <a:r>
              <a:rPr dirty="0" sz="1100" spc="-10" b="1">
                <a:latin typeface="MS Mincho"/>
                <a:cs typeface="MS Mincho"/>
              </a:rPr>
              <a:t>クラビット点眼液</a:t>
            </a:r>
            <a:r>
              <a:rPr dirty="0" sz="1100" spc="-20">
                <a:latin typeface="MS Mincho"/>
                <a:cs typeface="MS Mincho"/>
              </a:rPr>
              <a:t>の適応症に「結膜炎」があり、チェックデータにも「結膜炎」が</a:t>
            </a:r>
            <a:r>
              <a:rPr dirty="0" sz="1100" spc="-15">
                <a:latin typeface="MS Mincho"/>
                <a:cs typeface="MS Mincho"/>
              </a:rPr>
              <a:t>設定されています。</a:t>
            </a:r>
            <a:endParaRPr sz="1100">
              <a:latin typeface="MS Mincho"/>
              <a:cs typeface="MS Mincho"/>
            </a:endParaRPr>
          </a:p>
          <a:p>
            <a:pPr marL="12700" marR="5080">
              <a:lnSpc>
                <a:spcPct val="124500"/>
              </a:lnSpc>
              <a:spcBef>
                <a:spcPts val="15"/>
              </a:spcBef>
            </a:pPr>
            <a:r>
              <a:rPr dirty="0" sz="1100" spc="-10" b="1">
                <a:latin typeface="MS Mincho"/>
                <a:cs typeface="MS Mincho"/>
              </a:rPr>
              <a:t>クラビット点眼液</a:t>
            </a:r>
            <a:r>
              <a:rPr dirty="0" sz="1100" spc="-20">
                <a:latin typeface="MS Mincho"/>
                <a:cs typeface="MS Mincho"/>
              </a:rPr>
              <a:t>は抗菌薬を含む点眼液なので、「アレルギー性結膜炎」は薬理学的に適応外になります。</a:t>
            </a:r>
            <a:endParaRPr sz="1100">
              <a:latin typeface="MS Mincho"/>
              <a:cs typeface="MS Mincho"/>
            </a:endParaRPr>
          </a:p>
          <a:p>
            <a:pPr marL="12700" marR="5080">
              <a:lnSpc>
                <a:spcPct val="124500"/>
              </a:lnSpc>
              <a:spcBef>
                <a:spcPts val="10"/>
              </a:spcBef>
            </a:pPr>
            <a:r>
              <a:rPr dirty="0" sz="1100" spc="-20">
                <a:latin typeface="MS Mincho"/>
                <a:cs typeface="MS Mincho"/>
              </a:rPr>
              <a:t>しかし、チェックデータに「結膜炎」が設定されているため、「アレルギー性結膜炎」を合格と誤判定してしまいます。</a:t>
            </a:r>
            <a:endParaRPr sz="1100">
              <a:latin typeface="MS Mincho"/>
              <a:cs typeface="MS Mincho"/>
            </a:endParaRPr>
          </a:p>
          <a:p>
            <a:pPr marL="12700">
              <a:lnSpc>
                <a:spcPct val="100000"/>
              </a:lnSpc>
              <a:spcBef>
                <a:spcPts val="340"/>
              </a:spcBef>
            </a:pPr>
            <a:r>
              <a:rPr dirty="0" sz="1100" spc="-20">
                <a:latin typeface="MS Mincho"/>
                <a:cs typeface="MS Mincho"/>
              </a:rPr>
              <a:t>これを回避するために誤判定病名があらかじめ設定されています。</a:t>
            </a:r>
            <a:endParaRPr sz="1100">
              <a:latin typeface="MS Mincho"/>
              <a:cs typeface="MS Mincho"/>
            </a:endParaRPr>
          </a:p>
        </p:txBody>
      </p:sp>
      <p:sp>
        <p:nvSpPr>
          <p:cNvPr id="8" name="object 8" descr=""/>
          <p:cNvSpPr txBox="1"/>
          <p:nvPr/>
        </p:nvSpPr>
        <p:spPr>
          <a:xfrm>
            <a:off x="1158951" y="6324066"/>
            <a:ext cx="5195570" cy="655320"/>
          </a:xfrm>
          <a:prstGeom prst="rect">
            <a:avLst/>
          </a:prstGeom>
        </p:spPr>
        <p:txBody>
          <a:bodyPr wrap="square" lIns="0" tIns="55244" rIns="0" bIns="0" rtlCol="0" vert="horz">
            <a:spAutoFit/>
          </a:bodyPr>
          <a:lstStyle/>
          <a:p>
            <a:pPr marL="12700">
              <a:lnSpc>
                <a:spcPct val="100000"/>
              </a:lnSpc>
              <a:spcBef>
                <a:spcPts val="434"/>
              </a:spcBef>
            </a:pPr>
            <a:r>
              <a:rPr dirty="0" sz="1100" spc="-15">
                <a:latin typeface="MS Mincho"/>
                <a:cs typeface="MS Mincho"/>
              </a:rPr>
              <a:t>誤判定病名に設定された病名は、仮に</a:t>
            </a:r>
            <a:r>
              <a:rPr dirty="0" sz="1100" spc="-10">
                <a:latin typeface="MS Mincho"/>
                <a:cs typeface="MS Mincho"/>
              </a:rPr>
              <a:t>HIT</a:t>
            </a:r>
            <a:r>
              <a:rPr dirty="0" sz="1100" spc="-20">
                <a:latin typeface="MS Mincho"/>
                <a:cs typeface="MS Mincho"/>
              </a:rPr>
              <a:t>病名があっても不合格と判定します。</a:t>
            </a:r>
            <a:endParaRPr sz="1100">
              <a:latin typeface="MS Mincho"/>
              <a:cs typeface="MS Mincho"/>
            </a:endParaRPr>
          </a:p>
          <a:p>
            <a:pPr marL="12700" marR="5080">
              <a:lnSpc>
                <a:spcPct val="124500"/>
              </a:lnSpc>
              <a:spcBef>
                <a:spcPts val="10"/>
              </a:spcBef>
            </a:pPr>
            <a:r>
              <a:rPr dirty="0" sz="1100" spc="-15">
                <a:latin typeface="MS Mincho"/>
                <a:cs typeface="MS Mincho"/>
              </a:rPr>
              <a:t>あたらに誤判定病名を設定する場合には、</a:t>
            </a:r>
            <a:r>
              <a:rPr dirty="0" sz="1100">
                <a:latin typeface="MS Mincho"/>
                <a:cs typeface="MS Mincho"/>
              </a:rPr>
              <a:t>［</a:t>
            </a:r>
            <a:r>
              <a:rPr dirty="0" sz="1100" spc="-15">
                <a:latin typeface="MS Mincho"/>
                <a:cs typeface="MS Mincho"/>
              </a:rPr>
              <a:t>誤判定病名登録</a:t>
            </a:r>
            <a:r>
              <a:rPr dirty="0" sz="1100">
                <a:latin typeface="MS Mincho"/>
                <a:cs typeface="MS Mincho"/>
              </a:rPr>
              <a:t>］</a:t>
            </a:r>
            <a:r>
              <a:rPr dirty="0" sz="1100" spc="-20">
                <a:latin typeface="MS Mincho"/>
                <a:cs typeface="MS Mincho"/>
              </a:rPr>
              <a:t>をクリックすると、設定画面が表示されます。</a:t>
            </a:r>
            <a:endParaRPr sz="1100">
              <a:latin typeface="MS Mincho"/>
              <a:cs typeface="MS Mincho"/>
            </a:endParaRPr>
          </a:p>
        </p:txBody>
      </p:sp>
      <p:sp>
        <p:nvSpPr>
          <p:cNvPr id="9" name="object 9" descr=""/>
          <p:cNvSpPr/>
          <p:nvPr/>
        </p:nvSpPr>
        <p:spPr>
          <a:xfrm>
            <a:off x="4633721" y="5776721"/>
            <a:ext cx="1149350" cy="356870"/>
          </a:xfrm>
          <a:custGeom>
            <a:avLst/>
            <a:gdLst/>
            <a:ahLst/>
            <a:cxnLst/>
            <a:rect l="l" t="t" r="r" b="b"/>
            <a:pathLst>
              <a:path w="1149350" h="356870">
                <a:moveTo>
                  <a:pt x="0" y="59436"/>
                </a:moveTo>
                <a:lnTo>
                  <a:pt x="4679" y="36325"/>
                </a:lnTo>
                <a:lnTo>
                  <a:pt x="17430" y="17430"/>
                </a:lnTo>
                <a:lnTo>
                  <a:pt x="36325" y="4679"/>
                </a:lnTo>
                <a:lnTo>
                  <a:pt x="59436" y="0"/>
                </a:lnTo>
                <a:lnTo>
                  <a:pt x="1089660" y="0"/>
                </a:lnTo>
                <a:lnTo>
                  <a:pt x="1112770" y="4679"/>
                </a:lnTo>
                <a:lnTo>
                  <a:pt x="1131665" y="17430"/>
                </a:lnTo>
                <a:lnTo>
                  <a:pt x="1144416" y="36325"/>
                </a:lnTo>
                <a:lnTo>
                  <a:pt x="1149095" y="59436"/>
                </a:lnTo>
                <a:lnTo>
                  <a:pt x="1149095" y="297179"/>
                </a:lnTo>
                <a:lnTo>
                  <a:pt x="1144416" y="320290"/>
                </a:lnTo>
                <a:lnTo>
                  <a:pt x="1131665" y="339185"/>
                </a:lnTo>
                <a:lnTo>
                  <a:pt x="1112770" y="351936"/>
                </a:lnTo>
                <a:lnTo>
                  <a:pt x="1089660" y="356615"/>
                </a:lnTo>
                <a:lnTo>
                  <a:pt x="59436" y="356615"/>
                </a:lnTo>
                <a:lnTo>
                  <a:pt x="36325" y="351936"/>
                </a:lnTo>
                <a:lnTo>
                  <a:pt x="17430" y="339185"/>
                </a:lnTo>
                <a:lnTo>
                  <a:pt x="4679" y="320290"/>
                </a:lnTo>
                <a:lnTo>
                  <a:pt x="0" y="297179"/>
                </a:lnTo>
                <a:lnTo>
                  <a:pt x="0" y="59436"/>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1624583" y="2994659"/>
            <a:ext cx="4314444" cy="230124"/>
          </a:xfrm>
          <a:prstGeom prst="rect">
            <a:avLst/>
          </a:prstGeom>
        </p:spPr>
      </p:pic>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56</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15439" y="2584703"/>
            <a:ext cx="4320540" cy="3253740"/>
          </a:xfrm>
          <a:prstGeom prst="rect">
            <a:avLst/>
          </a:prstGeom>
        </p:spPr>
      </p:pic>
      <p:grpSp>
        <p:nvGrpSpPr>
          <p:cNvPr id="3" name="object 3" descr=""/>
          <p:cNvGrpSpPr/>
          <p:nvPr/>
        </p:nvGrpSpPr>
        <p:grpSpPr>
          <a:xfrm>
            <a:off x="1620011" y="6470903"/>
            <a:ext cx="4320540" cy="3253740"/>
            <a:chOff x="1620011" y="6470903"/>
            <a:chExt cx="4320540" cy="3253740"/>
          </a:xfrm>
        </p:grpSpPr>
        <p:pic>
          <p:nvPicPr>
            <p:cNvPr id="4" name="object 4" descr=""/>
            <p:cNvPicPr/>
            <p:nvPr/>
          </p:nvPicPr>
          <p:blipFill>
            <a:blip r:embed="rId3" cstate="print"/>
            <a:stretch>
              <a:fillRect/>
            </a:stretch>
          </p:blipFill>
          <p:spPr>
            <a:xfrm>
              <a:off x="1620011" y="6470903"/>
              <a:ext cx="4320540" cy="3253740"/>
            </a:xfrm>
            <a:prstGeom prst="rect">
              <a:avLst/>
            </a:prstGeom>
          </p:spPr>
        </p:pic>
        <p:sp>
          <p:nvSpPr>
            <p:cNvPr id="5" name="object 5" descr=""/>
            <p:cNvSpPr/>
            <p:nvPr/>
          </p:nvSpPr>
          <p:spPr>
            <a:xfrm>
              <a:off x="3358133" y="7991093"/>
              <a:ext cx="2063750" cy="215265"/>
            </a:xfrm>
            <a:custGeom>
              <a:avLst/>
              <a:gdLst/>
              <a:ahLst/>
              <a:cxnLst/>
              <a:rect l="l" t="t" r="r" b="b"/>
              <a:pathLst>
                <a:path w="2063750" h="215265">
                  <a:moveTo>
                    <a:pt x="0" y="35814"/>
                  </a:moveTo>
                  <a:lnTo>
                    <a:pt x="2809" y="21859"/>
                  </a:lnTo>
                  <a:lnTo>
                    <a:pt x="10477" y="10477"/>
                  </a:lnTo>
                  <a:lnTo>
                    <a:pt x="21859" y="2809"/>
                  </a:lnTo>
                  <a:lnTo>
                    <a:pt x="35813" y="0"/>
                  </a:lnTo>
                  <a:lnTo>
                    <a:pt x="2027681" y="0"/>
                  </a:lnTo>
                  <a:lnTo>
                    <a:pt x="2041636" y="2809"/>
                  </a:lnTo>
                  <a:lnTo>
                    <a:pt x="2053018" y="10477"/>
                  </a:lnTo>
                  <a:lnTo>
                    <a:pt x="2060686" y="21859"/>
                  </a:lnTo>
                  <a:lnTo>
                    <a:pt x="2063495" y="35814"/>
                  </a:lnTo>
                  <a:lnTo>
                    <a:pt x="2063495" y="179070"/>
                  </a:lnTo>
                  <a:lnTo>
                    <a:pt x="2060686" y="193024"/>
                  </a:lnTo>
                  <a:lnTo>
                    <a:pt x="2053018" y="204406"/>
                  </a:lnTo>
                  <a:lnTo>
                    <a:pt x="2041636" y="212074"/>
                  </a:lnTo>
                  <a:lnTo>
                    <a:pt x="2027681" y="214884"/>
                  </a:lnTo>
                  <a:lnTo>
                    <a:pt x="35813" y="214884"/>
                  </a:lnTo>
                  <a:lnTo>
                    <a:pt x="21859" y="212074"/>
                  </a:lnTo>
                  <a:lnTo>
                    <a:pt x="10477" y="204406"/>
                  </a:lnTo>
                  <a:lnTo>
                    <a:pt x="2809" y="193024"/>
                  </a:lnTo>
                  <a:lnTo>
                    <a:pt x="0" y="179070"/>
                  </a:lnTo>
                  <a:lnTo>
                    <a:pt x="0" y="35814"/>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6470903"/>
              <a:ext cx="4314444" cy="228600"/>
            </a:xfrm>
            <a:prstGeom prst="rect">
              <a:avLst/>
            </a:prstGeom>
          </p:spPr>
        </p:pic>
      </p:grpSp>
      <p:sp>
        <p:nvSpPr>
          <p:cNvPr id="7" name="object 7" descr=""/>
          <p:cNvSpPr txBox="1"/>
          <p:nvPr/>
        </p:nvSpPr>
        <p:spPr>
          <a:xfrm>
            <a:off x="1158951" y="1087983"/>
            <a:ext cx="5125720" cy="1284605"/>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４．設定金額にかかわらず点検</a:t>
            </a:r>
            <a:endParaRPr sz="1100">
              <a:latin typeface="MS Mincho"/>
              <a:cs typeface="MS Mincho"/>
            </a:endParaRPr>
          </a:p>
          <a:p>
            <a:pPr marL="12700" marR="5080">
              <a:lnSpc>
                <a:spcPct val="124500"/>
              </a:lnSpc>
              <a:spcBef>
                <a:spcPts val="10"/>
              </a:spcBef>
            </a:pPr>
            <a:r>
              <a:rPr dirty="0" sz="1100" spc="-15">
                <a:latin typeface="MS Mincho"/>
                <a:cs typeface="MS Mincho"/>
              </a:rPr>
              <a:t>薬価判断にチェックがはいっている場合、</a:t>
            </a:r>
            <a:r>
              <a:rPr dirty="0" sz="1100">
                <a:latin typeface="MS Mincho"/>
                <a:cs typeface="MS Mincho"/>
              </a:rPr>
              <a:t>7</a:t>
            </a:r>
            <a:r>
              <a:rPr dirty="0" sz="1100" spc="-20">
                <a:latin typeface="MS Mincho"/>
                <a:cs typeface="MS Mincho"/>
              </a:rPr>
              <a:t>円未満の安い医薬品は適応病名がなくても合格判定となります。</a:t>
            </a:r>
            <a:endParaRPr sz="1100">
              <a:latin typeface="MS Mincho"/>
              <a:cs typeface="MS Mincho"/>
            </a:endParaRPr>
          </a:p>
          <a:p>
            <a:pPr marL="12700" marR="5080">
              <a:lnSpc>
                <a:spcPct val="124500"/>
              </a:lnSpc>
              <a:spcBef>
                <a:spcPts val="15"/>
              </a:spcBef>
            </a:pPr>
            <a:r>
              <a:rPr dirty="0" sz="1100" spc="-5" b="1">
                <a:latin typeface="MS Mincho"/>
                <a:cs typeface="MS Mincho"/>
              </a:rPr>
              <a:t>トランコロン錠</a:t>
            </a:r>
            <a:r>
              <a:rPr dirty="0" sz="1100" spc="-15">
                <a:latin typeface="MS Mincho"/>
                <a:cs typeface="MS Mincho"/>
              </a:rPr>
              <a:t>の薬価は</a:t>
            </a:r>
            <a:r>
              <a:rPr dirty="0" sz="1100">
                <a:latin typeface="MS Mincho"/>
                <a:cs typeface="MS Mincho"/>
              </a:rPr>
              <a:t>5.7</a:t>
            </a:r>
            <a:r>
              <a:rPr dirty="0" sz="1100" spc="-20">
                <a:latin typeface="MS Mincho"/>
                <a:cs typeface="MS Mincho"/>
              </a:rPr>
              <a:t>円なのでチェックの対象外ですが、これにチェックをかけたい場合には、「設定金額未満なら点検除外」を</a:t>
            </a:r>
            <a:endParaRPr sz="1100">
              <a:latin typeface="MS Mincho"/>
              <a:cs typeface="MS Mincho"/>
            </a:endParaRPr>
          </a:p>
          <a:p>
            <a:pPr marL="12700">
              <a:lnSpc>
                <a:spcPct val="100000"/>
              </a:lnSpc>
              <a:spcBef>
                <a:spcPts val="335"/>
              </a:spcBef>
            </a:pPr>
            <a:r>
              <a:rPr dirty="0" sz="1100" spc="-20">
                <a:latin typeface="MS Mincho"/>
                <a:cs typeface="MS Mincho"/>
              </a:rPr>
              <a:t>「設定金額にかかわらず点検」に変更します。</a:t>
            </a:r>
            <a:endParaRPr sz="1100">
              <a:latin typeface="MS Mincho"/>
              <a:cs typeface="MS Mincho"/>
            </a:endParaRPr>
          </a:p>
        </p:txBody>
      </p:sp>
      <p:sp>
        <p:nvSpPr>
          <p:cNvPr id="8" name="object 8" descr=""/>
          <p:cNvSpPr txBox="1"/>
          <p:nvPr/>
        </p:nvSpPr>
        <p:spPr>
          <a:xfrm>
            <a:off x="1158951" y="6062217"/>
            <a:ext cx="282130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適応病名がなければ不合格判定となります。</a:t>
            </a:r>
            <a:endParaRPr sz="1100">
              <a:latin typeface="MS Mincho"/>
              <a:cs typeface="MS Mincho"/>
            </a:endParaRPr>
          </a:p>
        </p:txBody>
      </p:sp>
      <p:sp>
        <p:nvSpPr>
          <p:cNvPr id="9" name="object 9" descr=""/>
          <p:cNvSpPr/>
          <p:nvPr/>
        </p:nvSpPr>
        <p:spPr>
          <a:xfrm>
            <a:off x="4581905" y="5010149"/>
            <a:ext cx="1179830" cy="381000"/>
          </a:xfrm>
          <a:custGeom>
            <a:avLst/>
            <a:gdLst/>
            <a:ahLst/>
            <a:cxnLst/>
            <a:rect l="l" t="t" r="r" b="b"/>
            <a:pathLst>
              <a:path w="1179829" h="381000">
                <a:moveTo>
                  <a:pt x="0" y="63500"/>
                </a:moveTo>
                <a:lnTo>
                  <a:pt x="4992" y="38790"/>
                </a:lnTo>
                <a:lnTo>
                  <a:pt x="18605" y="18605"/>
                </a:lnTo>
                <a:lnTo>
                  <a:pt x="38790" y="4992"/>
                </a:lnTo>
                <a:lnTo>
                  <a:pt x="63500" y="0"/>
                </a:lnTo>
                <a:lnTo>
                  <a:pt x="1116076" y="0"/>
                </a:lnTo>
                <a:lnTo>
                  <a:pt x="1140785" y="4992"/>
                </a:lnTo>
                <a:lnTo>
                  <a:pt x="1160970" y="18605"/>
                </a:lnTo>
                <a:lnTo>
                  <a:pt x="1174583" y="38790"/>
                </a:lnTo>
                <a:lnTo>
                  <a:pt x="1179576" y="63500"/>
                </a:lnTo>
                <a:lnTo>
                  <a:pt x="1179576" y="317500"/>
                </a:lnTo>
                <a:lnTo>
                  <a:pt x="1174583" y="342209"/>
                </a:lnTo>
                <a:lnTo>
                  <a:pt x="1160970" y="362394"/>
                </a:lnTo>
                <a:lnTo>
                  <a:pt x="1140785" y="376007"/>
                </a:lnTo>
                <a:lnTo>
                  <a:pt x="1116076" y="381000"/>
                </a:lnTo>
                <a:lnTo>
                  <a:pt x="63500" y="381000"/>
                </a:lnTo>
                <a:lnTo>
                  <a:pt x="38790" y="376007"/>
                </a:lnTo>
                <a:lnTo>
                  <a:pt x="18605" y="362394"/>
                </a:lnTo>
                <a:lnTo>
                  <a:pt x="4992" y="342209"/>
                </a:lnTo>
                <a:lnTo>
                  <a:pt x="0" y="317500"/>
                </a:lnTo>
                <a:lnTo>
                  <a:pt x="0" y="63500"/>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1620011" y="2589275"/>
            <a:ext cx="4314444" cy="230124"/>
          </a:xfrm>
          <a:prstGeom prst="rect">
            <a:avLst/>
          </a:prstGeom>
        </p:spPr>
      </p:pic>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57</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199388" y="4764023"/>
            <a:ext cx="4951730" cy="3256915"/>
            <a:chOff x="1199388" y="4764023"/>
            <a:chExt cx="4951730" cy="3256915"/>
          </a:xfrm>
        </p:grpSpPr>
        <p:pic>
          <p:nvPicPr>
            <p:cNvPr id="3" name="object 3" descr=""/>
            <p:cNvPicPr/>
            <p:nvPr/>
          </p:nvPicPr>
          <p:blipFill>
            <a:blip r:embed="rId2" cstate="print"/>
            <a:stretch>
              <a:fillRect/>
            </a:stretch>
          </p:blipFill>
          <p:spPr>
            <a:xfrm>
              <a:off x="1601724" y="4765547"/>
              <a:ext cx="4320540" cy="3255264"/>
            </a:xfrm>
            <a:prstGeom prst="rect">
              <a:avLst/>
            </a:prstGeom>
          </p:spPr>
        </p:pic>
        <p:sp>
          <p:nvSpPr>
            <p:cNvPr id="4" name="object 4" descr=""/>
            <p:cNvSpPr/>
            <p:nvPr/>
          </p:nvSpPr>
          <p:spPr>
            <a:xfrm>
              <a:off x="1738122" y="6947153"/>
              <a:ext cx="540385" cy="0"/>
            </a:xfrm>
            <a:custGeom>
              <a:avLst/>
              <a:gdLst/>
              <a:ahLst/>
              <a:cxnLst/>
              <a:rect l="l" t="t" r="r" b="b"/>
              <a:pathLst>
                <a:path w="540385" h="0">
                  <a:moveTo>
                    <a:pt x="0" y="0"/>
                  </a:moveTo>
                  <a:lnTo>
                    <a:pt x="540003" y="0"/>
                  </a:lnTo>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199388" y="6701027"/>
              <a:ext cx="4951476" cy="461772"/>
            </a:xfrm>
            <a:prstGeom prst="rect">
              <a:avLst/>
            </a:prstGeom>
          </p:spPr>
        </p:pic>
        <p:pic>
          <p:nvPicPr>
            <p:cNvPr id="6" name="object 6" descr=""/>
            <p:cNvPicPr/>
            <p:nvPr/>
          </p:nvPicPr>
          <p:blipFill>
            <a:blip r:embed="rId4" cstate="print"/>
            <a:stretch>
              <a:fillRect/>
            </a:stretch>
          </p:blipFill>
          <p:spPr>
            <a:xfrm>
              <a:off x="3324605" y="6529450"/>
              <a:ext cx="206502" cy="196723"/>
            </a:xfrm>
            <a:prstGeom prst="rect">
              <a:avLst/>
            </a:prstGeom>
          </p:spPr>
        </p:pic>
        <p:sp>
          <p:nvSpPr>
            <p:cNvPr id="7" name="object 7" descr=""/>
            <p:cNvSpPr/>
            <p:nvPr/>
          </p:nvSpPr>
          <p:spPr>
            <a:xfrm>
              <a:off x="1558290" y="6749033"/>
              <a:ext cx="2418715" cy="353695"/>
            </a:xfrm>
            <a:custGeom>
              <a:avLst/>
              <a:gdLst/>
              <a:ahLst/>
              <a:cxnLst/>
              <a:rect l="l" t="t" r="r" b="b"/>
              <a:pathLst>
                <a:path w="2418715" h="353695">
                  <a:moveTo>
                    <a:pt x="6096" y="353567"/>
                  </a:moveTo>
                  <a:lnTo>
                    <a:pt x="408940" y="353567"/>
                  </a:lnTo>
                </a:path>
                <a:path w="2418715" h="353695">
                  <a:moveTo>
                    <a:pt x="0" y="32512"/>
                  </a:moveTo>
                  <a:lnTo>
                    <a:pt x="2561" y="19877"/>
                  </a:lnTo>
                  <a:lnTo>
                    <a:pt x="9540" y="9540"/>
                  </a:lnTo>
                  <a:lnTo>
                    <a:pt x="19877" y="2561"/>
                  </a:lnTo>
                  <a:lnTo>
                    <a:pt x="32512" y="0"/>
                  </a:lnTo>
                  <a:lnTo>
                    <a:pt x="2386076" y="0"/>
                  </a:lnTo>
                  <a:lnTo>
                    <a:pt x="2398710" y="2561"/>
                  </a:lnTo>
                  <a:lnTo>
                    <a:pt x="2409047" y="9540"/>
                  </a:lnTo>
                  <a:lnTo>
                    <a:pt x="2416026" y="19877"/>
                  </a:lnTo>
                  <a:lnTo>
                    <a:pt x="2418588" y="32512"/>
                  </a:lnTo>
                  <a:lnTo>
                    <a:pt x="2418588" y="162560"/>
                  </a:lnTo>
                  <a:lnTo>
                    <a:pt x="2416026" y="175194"/>
                  </a:lnTo>
                  <a:lnTo>
                    <a:pt x="2409047" y="185531"/>
                  </a:lnTo>
                  <a:lnTo>
                    <a:pt x="2398710" y="192510"/>
                  </a:lnTo>
                  <a:lnTo>
                    <a:pt x="2386076" y="195072"/>
                  </a:lnTo>
                  <a:lnTo>
                    <a:pt x="32512" y="195072"/>
                  </a:lnTo>
                  <a:lnTo>
                    <a:pt x="19877" y="192510"/>
                  </a:lnTo>
                  <a:lnTo>
                    <a:pt x="9540" y="185531"/>
                  </a:lnTo>
                  <a:lnTo>
                    <a:pt x="2561" y="175194"/>
                  </a:lnTo>
                  <a:lnTo>
                    <a:pt x="0" y="162560"/>
                  </a:lnTo>
                  <a:lnTo>
                    <a:pt x="0" y="32512"/>
                  </a:lnTo>
                  <a:close/>
                </a:path>
              </a:pathLst>
            </a:custGeom>
            <a:ln w="19050">
              <a:solidFill>
                <a:srgbClr val="FF0000"/>
              </a:solidFill>
            </a:ln>
          </p:spPr>
          <p:txBody>
            <a:bodyPr wrap="square" lIns="0" tIns="0" rIns="0" bIns="0" rtlCol="0"/>
            <a:lstStyle/>
            <a:p/>
          </p:txBody>
        </p:sp>
        <p:pic>
          <p:nvPicPr>
            <p:cNvPr id="8" name="object 8" descr=""/>
            <p:cNvPicPr/>
            <p:nvPr/>
          </p:nvPicPr>
          <p:blipFill>
            <a:blip r:embed="rId5" cstate="print"/>
            <a:stretch>
              <a:fillRect/>
            </a:stretch>
          </p:blipFill>
          <p:spPr>
            <a:xfrm>
              <a:off x="1610868" y="4764023"/>
              <a:ext cx="4314444" cy="230124"/>
            </a:xfrm>
            <a:prstGeom prst="rect">
              <a:avLst/>
            </a:prstGeom>
          </p:spPr>
        </p:pic>
      </p:grpSp>
      <p:sp>
        <p:nvSpPr>
          <p:cNvPr id="9" name="object 9"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試行的公開ルールのチェック</a:t>
            </a:r>
            <a:endParaRPr sz="1400">
              <a:latin typeface="MS Gothic"/>
              <a:cs typeface="MS Gothic"/>
            </a:endParaRPr>
          </a:p>
        </p:txBody>
      </p:sp>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58</a:t>
            </a:r>
          </a:p>
        </p:txBody>
      </p:sp>
      <p:sp>
        <p:nvSpPr>
          <p:cNvPr id="10" name="object 10" descr=""/>
          <p:cNvSpPr txBox="1"/>
          <p:nvPr/>
        </p:nvSpPr>
        <p:spPr>
          <a:xfrm>
            <a:off x="1071473" y="1474698"/>
            <a:ext cx="5283200" cy="3121660"/>
          </a:xfrm>
          <a:prstGeom prst="rect">
            <a:avLst/>
          </a:prstGeom>
        </p:spPr>
        <p:txBody>
          <a:bodyPr wrap="square" lIns="0" tIns="12065" rIns="0" bIns="0" rtlCol="0" vert="horz">
            <a:spAutoFit/>
          </a:bodyPr>
          <a:lstStyle/>
          <a:p>
            <a:pPr marL="99695" marR="146050">
              <a:lnSpc>
                <a:spcPct val="125499"/>
              </a:lnSpc>
              <a:spcBef>
                <a:spcPts val="95"/>
              </a:spcBef>
            </a:pPr>
            <a:r>
              <a:rPr dirty="0" sz="1100" spc="-20">
                <a:latin typeface="MS Mincho"/>
                <a:cs typeface="MS Mincho"/>
              </a:rPr>
              <a:t>支払基金は試行的に医薬品の適応病名、年齢による最大投与量、最大投与日数のチェックルールを公開しました。</a:t>
            </a:r>
            <a:endParaRPr sz="1100">
              <a:latin typeface="MS Mincho"/>
              <a:cs typeface="MS Mincho"/>
            </a:endParaRPr>
          </a:p>
          <a:p>
            <a:pPr marL="99695">
              <a:lnSpc>
                <a:spcPct val="100000"/>
              </a:lnSpc>
              <a:spcBef>
                <a:spcPts val="325"/>
              </a:spcBef>
            </a:pPr>
            <a:r>
              <a:rPr dirty="0" sz="1100" spc="-20">
                <a:latin typeface="MS Mincho"/>
                <a:cs typeface="MS Mincho"/>
              </a:rPr>
              <a:t>社会保険診療報酬支払基金</a:t>
            </a:r>
            <a:endParaRPr sz="1100">
              <a:latin typeface="MS Mincho"/>
              <a:cs typeface="MS Mincho"/>
            </a:endParaRPr>
          </a:p>
          <a:p>
            <a:pPr marL="99695">
              <a:lnSpc>
                <a:spcPct val="100000"/>
              </a:lnSpc>
              <a:spcBef>
                <a:spcPts val="335"/>
              </a:spcBef>
            </a:pPr>
            <a:r>
              <a:rPr dirty="0" sz="1100" spc="-20">
                <a:latin typeface="MS Mincho"/>
                <a:cs typeface="MS Mincho"/>
              </a:rPr>
              <a:t>「コンピュータチェックに関する公開基準及びコンピュータチェック対象事例」</a:t>
            </a:r>
            <a:endParaRPr sz="1100">
              <a:latin typeface="MS Mincho"/>
              <a:cs typeface="MS Mincho"/>
            </a:endParaRPr>
          </a:p>
          <a:p>
            <a:pPr marL="99695">
              <a:lnSpc>
                <a:spcPct val="100000"/>
              </a:lnSpc>
              <a:spcBef>
                <a:spcPts val="325"/>
              </a:spcBef>
            </a:pPr>
            <a:r>
              <a:rPr dirty="0" u="sng" sz="1100" spc="-10">
                <a:solidFill>
                  <a:srgbClr val="0462C1"/>
                </a:solidFill>
                <a:uFill>
                  <a:solidFill>
                    <a:srgbClr val="0462C1"/>
                  </a:solidFill>
                </a:uFill>
                <a:latin typeface="MS Mincho"/>
                <a:cs typeface="MS Mincho"/>
                <a:hlinkClick r:id="rId6"/>
              </a:rPr>
              <a:t>https://www.ssk.or.jp/seikyushiharai/ssk_cc/ssk_cc_300320/index.html#cms07</a:t>
            </a:r>
            <a:endParaRPr sz="1100">
              <a:latin typeface="MS Mincho"/>
              <a:cs typeface="MS Mincho"/>
            </a:endParaRPr>
          </a:p>
          <a:p>
            <a:pPr>
              <a:lnSpc>
                <a:spcPct val="100000"/>
              </a:lnSpc>
              <a:spcBef>
                <a:spcPts val="215"/>
              </a:spcBef>
            </a:pPr>
            <a:endParaRPr sz="1100">
              <a:latin typeface="MS Mincho"/>
              <a:cs typeface="MS Mincho"/>
            </a:endParaRPr>
          </a:p>
          <a:p>
            <a:pPr marL="99695" marR="5715">
              <a:lnSpc>
                <a:spcPct val="125499"/>
              </a:lnSpc>
            </a:pPr>
            <a:r>
              <a:rPr dirty="0" sz="1100" spc="-20">
                <a:latin typeface="MS Mincho"/>
                <a:cs typeface="MS Mincho"/>
              </a:rPr>
              <a:t>上記のサイトでは、コンピュータ対象事例は、ファイル形式でダウンロードできる</a:t>
            </a:r>
            <a:r>
              <a:rPr dirty="0" sz="1100" spc="-15">
                <a:latin typeface="MS Mincho"/>
                <a:cs typeface="MS Mincho"/>
              </a:rPr>
              <a:t>ようになっています。（</a:t>
            </a:r>
            <a:r>
              <a:rPr dirty="0" sz="1100" spc="-5">
                <a:latin typeface="MS Mincho"/>
                <a:cs typeface="MS Mincho"/>
              </a:rPr>
              <a:t>最新公開日は</a:t>
            </a:r>
            <a:r>
              <a:rPr dirty="0" sz="1100" spc="-10">
                <a:latin typeface="MS Mincho"/>
                <a:cs typeface="MS Mincho"/>
              </a:rPr>
              <a:t>2023年４月２８日</a:t>
            </a:r>
            <a:r>
              <a:rPr dirty="0" sz="1100" spc="-50">
                <a:latin typeface="MS Mincho"/>
                <a:cs typeface="MS Mincho"/>
              </a:rPr>
              <a:t>）</a:t>
            </a:r>
            <a:endParaRPr sz="1100">
              <a:latin typeface="MS Mincho"/>
              <a:cs typeface="MS Mincho"/>
            </a:endParaRPr>
          </a:p>
          <a:p>
            <a:pPr>
              <a:lnSpc>
                <a:spcPct val="100000"/>
              </a:lnSpc>
              <a:spcBef>
                <a:spcPts val="225"/>
              </a:spcBef>
            </a:pPr>
            <a:endParaRPr sz="1100">
              <a:latin typeface="MS Mincho"/>
              <a:cs typeface="MS Mincho"/>
            </a:endParaRPr>
          </a:p>
          <a:p>
            <a:pPr marL="99695" marR="5080">
              <a:lnSpc>
                <a:spcPct val="124500"/>
              </a:lnSpc>
            </a:pPr>
            <a:r>
              <a:rPr dirty="0" sz="1100" spc="-15">
                <a:latin typeface="MS Mincho"/>
                <a:cs typeface="MS Mincho"/>
              </a:rPr>
              <a:t>そのの例として、ウルソデオキシコール酸錠１０</a:t>
            </a:r>
            <a:r>
              <a:rPr dirty="0" sz="1100" spc="-10">
                <a:latin typeface="MS Mincho"/>
                <a:cs typeface="MS Mincho"/>
              </a:rPr>
              <a:t>０ｍｇ</a:t>
            </a:r>
            <a:r>
              <a:rPr dirty="0" sz="1100" spc="-5" b="1">
                <a:latin typeface="MS Mincho"/>
                <a:cs typeface="MS Mincho"/>
              </a:rPr>
              <a:t>「トーワ」</a:t>
            </a:r>
            <a:r>
              <a:rPr dirty="0" sz="1100" spc="-20">
                <a:latin typeface="MS Mincho"/>
                <a:cs typeface="MS Mincho"/>
              </a:rPr>
              <a:t>は慢性肝炎では</a:t>
            </a:r>
            <a:r>
              <a:rPr dirty="0" sz="1100" spc="-50">
                <a:latin typeface="MS Mincho"/>
                <a:cs typeface="MS Mincho"/>
              </a:rPr>
              <a:t> </a:t>
            </a:r>
            <a:r>
              <a:rPr dirty="0" sz="1100" spc="-20">
                <a:latin typeface="MS Mincho"/>
                <a:cs typeface="MS Mincho"/>
              </a:rPr>
              <a:t>３錠が最大投与量として公開されています。</a:t>
            </a:r>
            <a:endParaRPr sz="1100">
              <a:latin typeface="MS Mincho"/>
              <a:cs typeface="MS Mincho"/>
            </a:endParaRPr>
          </a:p>
          <a:p>
            <a:pPr marL="12700" marR="92710">
              <a:lnSpc>
                <a:spcPct val="125499"/>
              </a:lnSpc>
              <a:spcBef>
                <a:spcPts val="1270"/>
              </a:spcBef>
            </a:pPr>
            <a:r>
              <a:rPr dirty="0" sz="1100" spc="-10">
                <a:latin typeface="MS Mincho"/>
                <a:cs typeface="MS Mincho"/>
              </a:rPr>
              <a:t>「慢性肝炎」の病名で</a:t>
            </a:r>
            <a:r>
              <a:rPr dirty="0" sz="1100" spc="-15" b="1">
                <a:latin typeface="MS Mincho"/>
                <a:cs typeface="MS Mincho"/>
              </a:rPr>
              <a:t>ウルソデオキシコール酸錠１００</a:t>
            </a:r>
            <a:r>
              <a:rPr dirty="0" sz="1100" spc="-10" b="1">
                <a:latin typeface="MS Mincho"/>
                <a:cs typeface="MS Mincho"/>
              </a:rPr>
              <a:t>ｍｇ</a:t>
            </a:r>
            <a:r>
              <a:rPr dirty="0" sz="1100" spc="-20">
                <a:latin typeface="MS Mincho"/>
                <a:cs typeface="MS Mincho"/>
              </a:rPr>
              <a:t>が６錠処方されているので、最大投与量を超えているとして不合格に判定されています。</a:t>
            </a:r>
            <a:endParaRPr sz="1100">
              <a:latin typeface="MS Mincho"/>
              <a:cs typeface="MS Mincho"/>
            </a:endParaRPr>
          </a:p>
          <a:p>
            <a:pPr marL="12700">
              <a:lnSpc>
                <a:spcPct val="100000"/>
              </a:lnSpc>
              <a:spcBef>
                <a:spcPts val="320"/>
              </a:spcBef>
            </a:pPr>
            <a:r>
              <a:rPr dirty="0" sz="1100" spc="-15">
                <a:latin typeface="MS Mincho"/>
                <a:cs typeface="MS Mincho"/>
              </a:rPr>
              <a:t>試行的公開ルールによる不合格のコメントは「</a:t>
            </a:r>
            <a:r>
              <a:rPr dirty="0" sz="1100" spc="-10" b="1">
                <a:solidFill>
                  <a:srgbClr val="CC00CC"/>
                </a:solidFill>
                <a:latin typeface="MS Mincho"/>
                <a:cs typeface="MS Mincho"/>
              </a:rPr>
              <a:t>公開</a:t>
            </a:r>
            <a:r>
              <a:rPr dirty="0" sz="1100" spc="-20">
                <a:latin typeface="MS Mincho"/>
                <a:cs typeface="MS Mincho"/>
              </a:rPr>
              <a:t>」と紫色で表示されます。</a:t>
            </a:r>
            <a:endParaRPr sz="1100">
              <a:latin typeface="MS Mincho"/>
              <a:cs typeface="MS Minch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7671815"/>
            <a:ext cx="4320540" cy="2247900"/>
          </a:xfrm>
          <a:prstGeom prst="rect">
            <a:avLst/>
          </a:prstGeom>
        </p:spPr>
      </p:pic>
      <p:pic>
        <p:nvPicPr>
          <p:cNvPr id="3" name="object 3" descr=""/>
          <p:cNvPicPr/>
          <p:nvPr/>
        </p:nvPicPr>
        <p:blipFill>
          <a:blip r:embed="rId3" cstate="print"/>
          <a:stretch>
            <a:fillRect/>
          </a:stretch>
        </p:blipFill>
        <p:spPr>
          <a:xfrm>
            <a:off x="1572767" y="4861559"/>
            <a:ext cx="4320539" cy="2249424"/>
          </a:xfrm>
          <a:prstGeom prst="rect">
            <a:avLst/>
          </a:prstGeom>
        </p:spPr>
      </p:pic>
      <p:sp>
        <p:nvSpPr>
          <p:cNvPr id="4" name="object 4"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画面点検</a:t>
            </a:r>
            <a:endParaRPr sz="1400">
              <a:latin typeface="MS Gothic"/>
              <a:cs typeface="MS Gothic"/>
            </a:endParaRPr>
          </a:p>
        </p:txBody>
      </p:sp>
      <p:sp>
        <p:nvSpPr>
          <p:cNvPr id="5" name="object 5" descr=""/>
          <p:cNvSpPr txBox="1"/>
          <p:nvPr/>
        </p:nvSpPr>
        <p:spPr>
          <a:xfrm>
            <a:off x="1158951" y="1514068"/>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自動点検には「増減点事由のＡ」</a:t>
            </a:r>
            <a:r>
              <a:rPr dirty="0" sz="1100">
                <a:latin typeface="MS Mincho"/>
                <a:cs typeface="MS Mincho"/>
              </a:rPr>
              <a:t>（</a:t>
            </a:r>
            <a:r>
              <a:rPr dirty="0" sz="1100" spc="-10">
                <a:latin typeface="MS Mincho"/>
                <a:cs typeface="MS Mincho"/>
              </a:rPr>
              <a:t>病名漏れ</a:t>
            </a:r>
            <a:r>
              <a:rPr dirty="0" sz="1100" spc="-15">
                <a:latin typeface="MS Mincho"/>
                <a:cs typeface="MS Mincho"/>
              </a:rPr>
              <a:t>）</a:t>
            </a:r>
            <a:r>
              <a:rPr dirty="0" sz="1100" spc="-20">
                <a:latin typeface="MS Mincho"/>
                <a:cs typeface="MS Mincho"/>
              </a:rPr>
              <a:t>に対応する「病名点検」と「増減点事由のＢからＤ」に相当する「精密点検」があります。</a:t>
            </a:r>
            <a:endParaRPr sz="1100">
              <a:latin typeface="MS Mincho"/>
              <a:cs typeface="MS Mincho"/>
            </a:endParaRPr>
          </a:p>
        </p:txBody>
      </p:sp>
      <p:grpSp>
        <p:nvGrpSpPr>
          <p:cNvPr id="6" name="object 6" descr=""/>
          <p:cNvGrpSpPr/>
          <p:nvPr/>
        </p:nvGrpSpPr>
        <p:grpSpPr>
          <a:xfrm>
            <a:off x="2152967" y="2053907"/>
            <a:ext cx="3448050" cy="1974850"/>
            <a:chOff x="2152967" y="2053907"/>
            <a:chExt cx="3448050" cy="1974850"/>
          </a:xfrm>
        </p:grpSpPr>
        <p:pic>
          <p:nvPicPr>
            <p:cNvPr id="7" name="object 7" descr=""/>
            <p:cNvPicPr/>
            <p:nvPr/>
          </p:nvPicPr>
          <p:blipFill>
            <a:blip r:embed="rId4" cstate="print"/>
            <a:stretch>
              <a:fillRect/>
            </a:stretch>
          </p:blipFill>
          <p:spPr>
            <a:xfrm>
              <a:off x="2194602" y="2072653"/>
              <a:ext cx="3337437" cy="1854550"/>
            </a:xfrm>
            <a:prstGeom prst="rect">
              <a:avLst/>
            </a:prstGeom>
          </p:spPr>
        </p:pic>
        <p:sp>
          <p:nvSpPr>
            <p:cNvPr id="8" name="object 8" descr=""/>
            <p:cNvSpPr/>
            <p:nvPr/>
          </p:nvSpPr>
          <p:spPr>
            <a:xfrm>
              <a:off x="2157729" y="2058669"/>
              <a:ext cx="3438525" cy="1965325"/>
            </a:xfrm>
            <a:custGeom>
              <a:avLst/>
              <a:gdLst/>
              <a:ahLst/>
              <a:cxnLst/>
              <a:rect l="l" t="t" r="r" b="b"/>
              <a:pathLst>
                <a:path w="3438525" h="1965325">
                  <a:moveTo>
                    <a:pt x="0" y="1964817"/>
                  </a:moveTo>
                  <a:lnTo>
                    <a:pt x="3438525" y="1964817"/>
                  </a:lnTo>
                  <a:lnTo>
                    <a:pt x="3438525" y="0"/>
                  </a:lnTo>
                  <a:lnTo>
                    <a:pt x="0" y="0"/>
                  </a:lnTo>
                  <a:lnTo>
                    <a:pt x="0" y="1964817"/>
                  </a:lnTo>
                  <a:close/>
                </a:path>
              </a:pathLst>
            </a:custGeom>
            <a:ln w="9525">
              <a:solidFill>
                <a:srgbClr val="000000"/>
              </a:solidFill>
            </a:ln>
          </p:spPr>
          <p:txBody>
            <a:bodyPr wrap="square" lIns="0" tIns="0" rIns="0" bIns="0" rtlCol="0"/>
            <a:lstStyle/>
            <a:p/>
          </p:txBody>
        </p:sp>
      </p:grpSp>
      <p:sp>
        <p:nvSpPr>
          <p:cNvPr id="9" name="object 9" descr=""/>
          <p:cNvSpPr txBox="1"/>
          <p:nvPr/>
        </p:nvSpPr>
        <p:spPr>
          <a:xfrm>
            <a:off x="1158951" y="4105503"/>
            <a:ext cx="5055235" cy="65532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自動点検の結果を目視で確認する作業が画面点検です。</a:t>
            </a:r>
            <a:endParaRPr sz="1100">
              <a:latin typeface="MS Mincho"/>
              <a:cs typeface="MS Mincho"/>
            </a:endParaRPr>
          </a:p>
          <a:p>
            <a:pPr marL="12700" marR="5080">
              <a:lnSpc>
                <a:spcPct val="124500"/>
              </a:lnSpc>
              <a:spcBef>
                <a:spcPts val="10"/>
              </a:spcBef>
              <a:tabLst>
                <a:tab pos="3365500" algn="l"/>
              </a:tabLst>
            </a:pPr>
            <a:r>
              <a:rPr dirty="0" sz="1100">
                <a:latin typeface="MS Mincho"/>
                <a:cs typeface="MS Mincho"/>
              </a:rPr>
              <a:t>レセプ</a:t>
            </a:r>
            <a:r>
              <a:rPr dirty="0" sz="1100" spc="-15">
                <a:latin typeface="MS Mincho"/>
                <a:cs typeface="MS Mincho"/>
              </a:rPr>
              <a:t>ト</a:t>
            </a:r>
            <a:r>
              <a:rPr dirty="0" sz="1100">
                <a:latin typeface="MS Mincho"/>
                <a:cs typeface="MS Mincho"/>
              </a:rPr>
              <a:t>の取</a:t>
            </a:r>
            <a:r>
              <a:rPr dirty="0" sz="1100" spc="-15">
                <a:latin typeface="MS Mincho"/>
                <a:cs typeface="MS Mincho"/>
              </a:rPr>
              <a:t>込</a:t>
            </a:r>
            <a:r>
              <a:rPr dirty="0" sz="1100">
                <a:latin typeface="MS Mincho"/>
                <a:cs typeface="MS Mincho"/>
              </a:rPr>
              <a:t>、自</a:t>
            </a:r>
            <a:r>
              <a:rPr dirty="0" sz="1100" spc="-15">
                <a:latin typeface="MS Mincho"/>
                <a:cs typeface="MS Mincho"/>
              </a:rPr>
              <a:t>動点</a:t>
            </a:r>
            <a:r>
              <a:rPr dirty="0" sz="1100">
                <a:latin typeface="MS Mincho"/>
                <a:cs typeface="MS Mincho"/>
              </a:rPr>
              <a:t>検が終</a:t>
            </a:r>
            <a:r>
              <a:rPr dirty="0" sz="1100" spc="-15">
                <a:latin typeface="MS Mincho"/>
                <a:cs typeface="MS Mincho"/>
              </a:rPr>
              <a:t>わ</a:t>
            </a:r>
            <a:r>
              <a:rPr dirty="0" sz="1100">
                <a:latin typeface="MS Mincho"/>
                <a:cs typeface="MS Mincho"/>
              </a:rPr>
              <a:t>った</a:t>
            </a:r>
            <a:r>
              <a:rPr dirty="0" sz="1100" spc="-15">
                <a:latin typeface="MS Mincho"/>
                <a:cs typeface="MS Mincho"/>
              </a:rPr>
              <a:t>ら</a:t>
            </a:r>
            <a:r>
              <a:rPr dirty="0" sz="1100">
                <a:latin typeface="MS Mincho"/>
                <a:cs typeface="MS Mincho"/>
              </a:rPr>
              <a:t>、左</a:t>
            </a:r>
            <a:r>
              <a:rPr dirty="0" sz="1100" spc="-15">
                <a:latin typeface="MS Mincho"/>
                <a:cs typeface="MS Mincho"/>
              </a:rPr>
              <a:t>上</a:t>
            </a:r>
            <a:r>
              <a:rPr dirty="0" sz="1100" spc="-50">
                <a:latin typeface="MS Mincho"/>
                <a:cs typeface="MS Mincho"/>
              </a:rPr>
              <a:t>の</a:t>
            </a:r>
            <a:r>
              <a:rPr dirty="0" sz="1100">
                <a:latin typeface="MS Mincho"/>
                <a:cs typeface="MS Mincho"/>
              </a:rPr>
              <a:t>	を</a:t>
            </a:r>
            <a:r>
              <a:rPr dirty="0" sz="1100" spc="-15">
                <a:latin typeface="MS Mincho"/>
                <a:cs typeface="MS Mincho"/>
              </a:rPr>
              <a:t>ク</a:t>
            </a:r>
            <a:r>
              <a:rPr dirty="0" sz="1100">
                <a:latin typeface="MS Mincho"/>
                <a:cs typeface="MS Mincho"/>
              </a:rPr>
              <a:t>リッ</a:t>
            </a:r>
            <a:r>
              <a:rPr dirty="0" sz="1100" spc="-15">
                <a:latin typeface="MS Mincho"/>
                <a:cs typeface="MS Mincho"/>
              </a:rPr>
              <a:t>ク</a:t>
            </a:r>
            <a:r>
              <a:rPr dirty="0" sz="1100">
                <a:latin typeface="MS Mincho"/>
                <a:cs typeface="MS Mincho"/>
              </a:rPr>
              <a:t>して</a:t>
            </a:r>
            <a:r>
              <a:rPr dirty="0" sz="1100" spc="-15">
                <a:latin typeface="MS Mincho"/>
                <a:cs typeface="MS Mincho"/>
              </a:rPr>
              <a:t>、ナ</a:t>
            </a:r>
            <a:r>
              <a:rPr dirty="0" sz="1100">
                <a:latin typeface="MS Mincho"/>
                <a:cs typeface="MS Mincho"/>
              </a:rPr>
              <a:t>ビゲ</a:t>
            </a:r>
            <a:r>
              <a:rPr dirty="0" sz="1100" spc="-50">
                <a:latin typeface="MS Mincho"/>
                <a:cs typeface="MS Mincho"/>
              </a:rPr>
              <a:t>ー</a:t>
            </a:r>
            <a:r>
              <a:rPr dirty="0" sz="1100">
                <a:latin typeface="MS Mincho"/>
                <a:cs typeface="MS Mincho"/>
              </a:rPr>
              <a:t>ション</a:t>
            </a:r>
            <a:r>
              <a:rPr dirty="0" sz="1100" spc="-15">
                <a:latin typeface="MS Mincho"/>
                <a:cs typeface="MS Mincho"/>
              </a:rPr>
              <a:t>ウ</a:t>
            </a:r>
            <a:r>
              <a:rPr dirty="0" sz="1100">
                <a:latin typeface="MS Mincho"/>
                <a:cs typeface="MS Mincho"/>
              </a:rPr>
              <a:t>ィン</a:t>
            </a:r>
            <a:r>
              <a:rPr dirty="0" sz="1100" spc="-15">
                <a:latin typeface="MS Mincho"/>
                <a:cs typeface="MS Mincho"/>
              </a:rPr>
              <a:t>ド</a:t>
            </a:r>
            <a:r>
              <a:rPr dirty="0" sz="1100">
                <a:latin typeface="MS Mincho"/>
                <a:cs typeface="MS Mincho"/>
              </a:rPr>
              <a:t>ウを</a:t>
            </a:r>
            <a:r>
              <a:rPr dirty="0" sz="1100" spc="-15">
                <a:latin typeface="MS Mincho"/>
                <a:cs typeface="MS Mincho"/>
              </a:rPr>
              <a:t>開き</a:t>
            </a:r>
            <a:r>
              <a:rPr dirty="0" sz="1100">
                <a:latin typeface="MS Mincho"/>
                <a:cs typeface="MS Mincho"/>
              </a:rPr>
              <a:t>ます</a:t>
            </a:r>
            <a:r>
              <a:rPr dirty="0" sz="1100" spc="-50">
                <a:latin typeface="MS Mincho"/>
                <a:cs typeface="MS Mincho"/>
              </a:rPr>
              <a:t>。</a:t>
            </a:r>
            <a:endParaRPr sz="1100">
              <a:latin typeface="MS Mincho"/>
              <a:cs typeface="MS Mincho"/>
            </a:endParaRPr>
          </a:p>
        </p:txBody>
      </p:sp>
      <p:sp>
        <p:nvSpPr>
          <p:cNvPr id="10" name="object 10" descr=""/>
          <p:cNvSpPr txBox="1"/>
          <p:nvPr/>
        </p:nvSpPr>
        <p:spPr>
          <a:xfrm>
            <a:off x="1158951" y="7304277"/>
            <a:ext cx="533336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ナビゲーションウィンドウが開いたら、「レセ画面点検」をダブルクリックします。</a:t>
            </a:r>
            <a:endParaRPr sz="1100">
              <a:latin typeface="MS Mincho"/>
              <a:cs typeface="MS Mincho"/>
            </a:endParaRPr>
          </a:p>
        </p:txBody>
      </p:sp>
      <p:grpSp>
        <p:nvGrpSpPr>
          <p:cNvPr id="11" name="object 11" descr=""/>
          <p:cNvGrpSpPr/>
          <p:nvPr/>
        </p:nvGrpSpPr>
        <p:grpSpPr>
          <a:xfrm>
            <a:off x="1564005" y="4384772"/>
            <a:ext cx="4317365" cy="1137920"/>
            <a:chOff x="1564005" y="4384772"/>
            <a:chExt cx="4317365" cy="1137920"/>
          </a:xfrm>
        </p:grpSpPr>
        <p:pic>
          <p:nvPicPr>
            <p:cNvPr id="12" name="object 12" descr=""/>
            <p:cNvPicPr/>
            <p:nvPr/>
          </p:nvPicPr>
          <p:blipFill>
            <a:blip r:embed="rId5" cstate="print"/>
            <a:stretch>
              <a:fillRect/>
            </a:stretch>
          </p:blipFill>
          <p:spPr>
            <a:xfrm>
              <a:off x="4315725" y="4384772"/>
              <a:ext cx="158197" cy="236577"/>
            </a:xfrm>
            <a:prstGeom prst="rect">
              <a:avLst/>
            </a:prstGeom>
          </p:spPr>
        </p:pic>
        <p:pic>
          <p:nvPicPr>
            <p:cNvPr id="13" name="object 13" descr=""/>
            <p:cNvPicPr/>
            <p:nvPr/>
          </p:nvPicPr>
          <p:blipFill>
            <a:blip r:embed="rId6" cstate="print"/>
            <a:stretch>
              <a:fillRect/>
            </a:stretch>
          </p:blipFill>
          <p:spPr>
            <a:xfrm>
              <a:off x="1577340" y="4884419"/>
              <a:ext cx="4303776" cy="454151"/>
            </a:xfrm>
            <a:prstGeom prst="rect">
              <a:avLst/>
            </a:prstGeom>
          </p:spPr>
        </p:pic>
        <p:sp>
          <p:nvSpPr>
            <p:cNvPr id="14" name="object 14" descr=""/>
            <p:cNvSpPr/>
            <p:nvPr/>
          </p:nvSpPr>
          <p:spPr>
            <a:xfrm>
              <a:off x="1789938" y="4501133"/>
              <a:ext cx="2496185" cy="900430"/>
            </a:xfrm>
            <a:custGeom>
              <a:avLst/>
              <a:gdLst/>
              <a:ahLst/>
              <a:cxnLst/>
              <a:rect l="l" t="t" r="r" b="b"/>
              <a:pathLst>
                <a:path w="2496185" h="900429">
                  <a:moveTo>
                    <a:pt x="0" y="900049"/>
                  </a:moveTo>
                  <a:lnTo>
                    <a:pt x="2495677" y="0"/>
                  </a:lnTo>
                </a:path>
              </a:pathLst>
            </a:custGeom>
            <a:ln w="19049">
              <a:solidFill>
                <a:srgbClr val="FF0000"/>
              </a:solidFill>
            </a:ln>
          </p:spPr>
          <p:txBody>
            <a:bodyPr wrap="square" lIns="0" tIns="0" rIns="0" bIns="0" rtlCol="0"/>
            <a:lstStyle/>
            <a:p/>
          </p:txBody>
        </p:sp>
        <p:pic>
          <p:nvPicPr>
            <p:cNvPr id="15" name="object 15" descr=""/>
            <p:cNvPicPr/>
            <p:nvPr/>
          </p:nvPicPr>
          <p:blipFill>
            <a:blip r:embed="rId7" cstate="print"/>
            <a:stretch>
              <a:fillRect/>
            </a:stretch>
          </p:blipFill>
          <p:spPr>
            <a:xfrm>
              <a:off x="1564005" y="5287136"/>
              <a:ext cx="235457" cy="235458"/>
            </a:xfrm>
            <a:prstGeom prst="rect">
              <a:avLst/>
            </a:prstGeom>
          </p:spPr>
        </p:pic>
      </p:grpSp>
      <p:grpSp>
        <p:nvGrpSpPr>
          <p:cNvPr id="16" name="object 16" descr=""/>
          <p:cNvGrpSpPr/>
          <p:nvPr/>
        </p:nvGrpSpPr>
        <p:grpSpPr>
          <a:xfrm>
            <a:off x="1627632" y="7676388"/>
            <a:ext cx="4304030" cy="2052955"/>
            <a:chOff x="1627632" y="7676388"/>
            <a:chExt cx="4304030" cy="2052955"/>
          </a:xfrm>
        </p:grpSpPr>
        <p:pic>
          <p:nvPicPr>
            <p:cNvPr id="17" name="object 17" descr=""/>
            <p:cNvPicPr/>
            <p:nvPr/>
          </p:nvPicPr>
          <p:blipFill>
            <a:blip r:embed="rId6" cstate="print"/>
            <a:stretch>
              <a:fillRect/>
            </a:stretch>
          </p:blipFill>
          <p:spPr>
            <a:xfrm>
              <a:off x="1627632" y="7676388"/>
              <a:ext cx="4303776" cy="455675"/>
            </a:xfrm>
            <a:prstGeom prst="rect">
              <a:avLst/>
            </a:prstGeom>
          </p:spPr>
        </p:pic>
        <p:pic>
          <p:nvPicPr>
            <p:cNvPr id="18" name="object 18" descr=""/>
            <p:cNvPicPr/>
            <p:nvPr/>
          </p:nvPicPr>
          <p:blipFill>
            <a:blip r:embed="rId8" cstate="print"/>
            <a:stretch>
              <a:fillRect/>
            </a:stretch>
          </p:blipFill>
          <p:spPr>
            <a:xfrm>
              <a:off x="1655064" y="8148828"/>
              <a:ext cx="1062227" cy="1580388"/>
            </a:xfrm>
            <a:prstGeom prst="rect">
              <a:avLst/>
            </a:prstGeom>
          </p:spPr>
        </p:pic>
        <p:sp>
          <p:nvSpPr>
            <p:cNvPr id="19" name="object 19" descr=""/>
            <p:cNvSpPr/>
            <p:nvPr/>
          </p:nvSpPr>
          <p:spPr>
            <a:xfrm>
              <a:off x="1803654" y="8658605"/>
              <a:ext cx="524510" cy="198120"/>
            </a:xfrm>
            <a:custGeom>
              <a:avLst/>
              <a:gdLst/>
              <a:ahLst/>
              <a:cxnLst/>
              <a:rect l="l" t="t" r="r" b="b"/>
              <a:pathLst>
                <a:path w="524510" h="198120">
                  <a:moveTo>
                    <a:pt x="0" y="33019"/>
                  </a:moveTo>
                  <a:lnTo>
                    <a:pt x="2587" y="20145"/>
                  </a:lnTo>
                  <a:lnTo>
                    <a:pt x="9651" y="9652"/>
                  </a:lnTo>
                  <a:lnTo>
                    <a:pt x="20145" y="2587"/>
                  </a:lnTo>
                  <a:lnTo>
                    <a:pt x="33019" y="0"/>
                  </a:lnTo>
                  <a:lnTo>
                    <a:pt x="491235" y="0"/>
                  </a:lnTo>
                  <a:lnTo>
                    <a:pt x="504110" y="2587"/>
                  </a:lnTo>
                  <a:lnTo>
                    <a:pt x="514604" y="9652"/>
                  </a:lnTo>
                  <a:lnTo>
                    <a:pt x="521668" y="20145"/>
                  </a:lnTo>
                  <a:lnTo>
                    <a:pt x="524256" y="33019"/>
                  </a:lnTo>
                  <a:lnTo>
                    <a:pt x="524256" y="165100"/>
                  </a:lnTo>
                  <a:lnTo>
                    <a:pt x="521668" y="177974"/>
                  </a:lnTo>
                  <a:lnTo>
                    <a:pt x="514603" y="188467"/>
                  </a:lnTo>
                  <a:lnTo>
                    <a:pt x="504110" y="195532"/>
                  </a:lnTo>
                  <a:lnTo>
                    <a:pt x="491235" y="198119"/>
                  </a:lnTo>
                  <a:lnTo>
                    <a:pt x="33019" y="198119"/>
                  </a:lnTo>
                  <a:lnTo>
                    <a:pt x="20145" y="195532"/>
                  </a:lnTo>
                  <a:lnTo>
                    <a:pt x="9652" y="188468"/>
                  </a:lnTo>
                  <a:lnTo>
                    <a:pt x="2587" y="177974"/>
                  </a:lnTo>
                  <a:lnTo>
                    <a:pt x="0" y="165100"/>
                  </a:lnTo>
                  <a:lnTo>
                    <a:pt x="0" y="33019"/>
                  </a:lnTo>
                  <a:close/>
                </a:path>
              </a:pathLst>
            </a:custGeom>
            <a:ln w="19050">
              <a:solidFill>
                <a:srgbClr val="FF0000"/>
              </a:solidFill>
            </a:ln>
          </p:spPr>
          <p:txBody>
            <a:bodyPr wrap="square" lIns="0" tIns="0" rIns="0" bIns="0" rtlCol="0"/>
            <a:lstStyle/>
            <a:p/>
          </p:txBody>
        </p:sp>
      </p:grpSp>
      <p:sp>
        <p:nvSpPr>
          <p:cNvPr id="20" name="object 2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084831"/>
            <a:ext cx="4320540" cy="3253740"/>
          </a:xfrm>
          <a:prstGeom prst="rect">
            <a:avLst/>
          </a:prstGeom>
        </p:spPr>
      </p:pic>
      <p:grpSp>
        <p:nvGrpSpPr>
          <p:cNvPr id="3" name="object 3" descr=""/>
          <p:cNvGrpSpPr/>
          <p:nvPr/>
        </p:nvGrpSpPr>
        <p:grpSpPr>
          <a:xfrm>
            <a:off x="1620011" y="6373367"/>
            <a:ext cx="4320540" cy="3253740"/>
            <a:chOff x="1620011" y="6373367"/>
            <a:chExt cx="4320540" cy="3253740"/>
          </a:xfrm>
        </p:grpSpPr>
        <p:pic>
          <p:nvPicPr>
            <p:cNvPr id="4" name="object 4" descr=""/>
            <p:cNvPicPr/>
            <p:nvPr/>
          </p:nvPicPr>
          <p:blipFill>
            <a:blip r:embed="rId3" cstate="print"/>
            <a:stretch>
              <a:fillRect/>
            </a:stretch>
          </p:blipFill>
          <p:spPr>
            <a:xfrm>
              <a:off x="1620011" y="6373367"/>
              <a:ext cx="4320540" cy="3253740"/>
            </a:xfrm>
            <a:prstGeom prst="rect">
              <a:avLst/>
            </a:prstGeom>
          </p:spPr>
        </p:pic>
        <p:sp>
          <p:nvSpPr>
            <p:cNvPr id="5" name="object 5" descr=""/>
            <p:cNvSpPr/>
            <p:nvPr/>
          </p:nvSpPr>
          <p:spPr>
            <a:xfrm>
              <a:off x="3615689" y="7439405"/>
              <a:ext cx="2049780" cy="2082164"/>
            </a:xfrm>
            <a:custGeom>
              <a:avLst/>
              <a:gdLst/>
              <a:ahLst/>
              <a:cxnLst/>
              <a:rect l="l" t="t" r="r" b="b"/>
              <a:pathLst>
                <a:path w="2049779" h="2082165">
                  <a:moveTo>
                    <a:pt x="0" y="177800"/>
                  </a:moveTo>
                  <a:lnTo>
                    <a:pt x="6352" y="130542"/>
                  </a:lnTo>
                  <a:lnTo>
                    <a:pt x="24280" y="88072"/>
                  </a:lnTo>
                  <a:lnTo>
                    <a:pt x="52085" y="52085"/>
                  </a:lnTo>
                  <a:lnTo>
                    <a:pt x="88072" y="24280"/>
                  </a:lnTo>
                  <a:lnTo>
                    <a:pt x="130542" y="6352"/>
                  </a:lnTo>
                  <a:lnTo>
                    <a:pt x="177800" y="0"/>
                  </a:lnTo>
                  <a:lnTo>
                    <a:pt x="889000" y="0"/>
                  </a:lnTo>
                  <a:lnTo>
                    <a:pt x="936257" y="6352"/>
                  </a:lnTo>
                  <a:lnTo>
                    <a:pt x="978727" y="24280"/>
                  </a:lnTo>
                  <a:lnTo>
                    <a:pt x="1014714" y="52085"/>
                  </a:lnTo>
                  <a:lnTo>
                    <a:pt x="1042519" y="88072"/>
                  </a:lnTo>
                  <a:lnTo>
                    <a:pt x="1060447" y="130542"/>
                  </a:lnTo>
                  <a:lnTo>
                    <a:pt x="1066800" y="177800"/>
                  </a:lnTo>
                  <a:lnTo>
                    <a:pt x="1066800" y="1903983"/>
                  </a:lnTo>
                  <a:lnTo>
                    <a:pt x="1060447" y="1951250"/>
                  </a:lnTo>
                  <a:lnTo>
                    <a:pt x="1042519" y="1993723"/>
                  </a:lnTo>
                  <a:lnTo>
                    <a:pt x="1014714" y="2029707"/>
                  </a:lnTo>
                  <a:lnTo>
                    <a:pt x="978727" y="2057509"/>
                  </a:lnTo>
                  <a:lnTo>
                    <a:pt x="936257" y="2075432"/>
                  </a:lnTo>
                  <a:lnTo>
                    <a:pt x="889000" y="2081783"/>
                  </a:lnTo>
                  <a:lnTo>
                    <a:pt x="177800" y="2081783"/>
                  </a:lnTo>
                  <a:lnTo>
                    <a:pt x="130542" y="2075432"/>
                  </a:lnTo>
                  <a:lnTo>
                    <a:pt x="88072" y="2057509"/>
                  </a:lnTo>
                  <a:lnTo>
                    <a:pt x="52085" y="2029707"/>
                  </a:lnTo>
                  <a:lnTo>
                    <a:pt x="24280" y="1993723"/>
                  </a:lnTo>
                  <a:lnTo>
                    <a:pt x="6352" y="1951250"/>
                  </a:lnTo>
                  <a:lnTo>
                    <a:pt x="0" y="1903983"/>
                  </a:lnTo>
                  <a:lnTo>
                    <a:pt x="0" y="177800"/>
                  </a:lnTo>
                  <a:close/>
                </a:path>
                <a:path w="2049779" h="2082165">
                  <a:moveTo>
                    <a:pt x="1100327" y="299719"/>
                  </a:moveTo>
                  <a:lnTo>
                    <a:pt x="1109981" y="251846"/>
                  </a:lnTo>
                  <a:lnTo>
                    <a:pt x="1136316" y="212772"/>
                  </a:lnTo>
                  <a:lnTo>
                    <a:pt x="1175390" y="186437"/>
                  </a:lnTo>
                  <a:lnTo>
                    <a:pt x="1223264" y="176783"/>
                  </a:lnTo>
                  <a:lnTo>
                    <a:pt x="1926844" y="176783"/>
                  </a:lnTo>
                  <a:lnTo>
                    <a:pt x="1974717" y="186437"/>
                  </a:lnTo>
                  <a:lnTo>
                    <a:pt x="2013791" y="212772"/>
                  </a:lnTo>
                  <a:lnTo>
                    <a:pt x="2040126" y="251846"/>
                  </a:lnTo>
                  <a:lnTo>
                    <a:pt x="2049780" y="299719"/>
                  </a:lnTo>
                  <a:lnTo>
                    <a:pt x="2049780" y="791463"/>
                  </a:lnTo>
                  <a:lnTo>
                    <a:pt x="2040126" y="839337"/>
                  </a:lnTo>
                  <a:lnTo>
                    <a:pt x="2013791" y="878411"/>
                  </a:lnTo>
                  <a:lnTo>
                    <a:pt x="1974717" y="904746"/>
                  </a:lnTo>
                  <a:lnTo>
                    <a:pt x="1926844" y="914400"/>
                  </a:lnTo>
                  <a:lnTo>
                    <a:pt x="1223264" y="914400"/>
                  </a:lnTo>
                  <a:lnTo>
                    <a:pt x="1175390" y="904746"/>
                  </a:lnTo>
                  <a:lnTo>
                    <a:pt x="1136316" y="878411"/>
                  </a:lnTo>
                  <a:lnTo>
                    <a:pt x="1109981" y="839337"/>
                  </a:lnTo>
                  <a:lnTo>
                    <a:pt x="1100327" y="791463"/>
                  </a:lnTo>
                  <a:lnTo>
                    <a:pt x="1100327" y="299719"/>
                  </a:lnTo>
                  <a:close/>
                </a:path>
              </a:pathLst>
            </a:custGeom>
            <a:ln w="19050">
              <a:solidFill>
                <a:srgbClr val="FF0000"/>
              </a:solidFill>
            </a:ln>
          </p:spPr>
          <p:txBody>
            <a:bodyPr wrap="square" lIns="0" tIns="0" rIns="0" bIns="0" rtlCol="0"/>
            <a:lstStyle/>
            <a:p/>
          </p:txBody>
        </p:sp>
      </p:grpSp>
      <p:sp>
        <p:nvSpPr>
          <p:cNvPr id="6" name="object 6" descr=""/>
          <p:cNvSpPr txBox="1"/>
          <p:nvPr/>
        </p:nvSpPr>
        <p:spPr>
          <a:xfrm>
            <a:off x="1158951" y="1087983"/>
            <a:ext cx="5194935" cy="8655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ウルソデオキシコール酸錠１００</a:t>
            </a:r>
            <a:r>
              <a:rPr dirty="0" sz="1100" spc="-10">
                <a:latin typeface="MS Mincho"/>
                <a:cs typeface="MS Mincho"/>
              </a:rPr>
              <a:t>ｍｇ</a:t>
            </a:r>
            <a:r>
              <a:rPr dirty="0" sz="1100" spc="-20">
                <a:latin typeface="MS Mincho"/>
                <a:cs typeface="MS Mincho"/>
              </a:rPr>
              <a:t>をダブルクリックすると、「適応症修正」画</a:t>
            </a:r>
            <a:r>
              <a:rPr dirty="0" sz="1100" spc="-15">
                <a:latin typeface="MS Mincho"/>
                <a:cs typeface="MS Mincho"/>
              </a:rPr>
              <a:t>面が表示されます。</a:t>
            </a:r>
            <a:endParaRPr sz="1100">
              <a:latin typeface="MS Mincho"/>
              <a:cs typeface="MS Mincho"/>
            </a:endParaRPr>
          </a:p>
          <a:p>
            <a:pPr marL="12700" marR="5080">
              <a:lnSpc>
                <a:spcPts val="1660"/>
              </a:lnSpc>
              <a:spcBef>
                <a:spcPts val="85"/>
              </a:spcBef>
            </a:pPr>
            <a:r>
              <a:rPr dirty="0" sz="1100" spc="-15">
                <a:latin typeface="MS Mincho"/>
                <a:cs typeface="MS Mincho"/>
              </a:rPr>
              <a:t>試行的公開ルールの医薬品の場合、</a:t>
            </a:r>
            <a:r>
              <a:rPr dirty="0" sz="1100">
                <a:latin typeface="MS Mincho"/>
                <a:cs typeface="MS Mincho"/>
              </a:rPr>
              <a:t>［</a:t>
            </a:r>
            <a:r>
              <a:rPr dirty="0" sz="1100" spc="-15">
                <a:latin typeface="MS Mincho"/>
                <a:cs typeface="MS Mincho"/>
              </a:rPr>
              <a:t>公開ルールによる病名点検</a:t>
            </a:r>
            <a:r>
              <a:rPr dirty="0" sz="1100">
                <a:latin typeface="MS Mincho"/>
                <a:cs typeface="MS Mincho"/>
              </a:rPr>
              <a:t>］</a:t>
            </a:r>
            <a:r>
              <a:rPr dirty="0" sz="1100" spc="-20">
                <a:latin typeface="MS Mincho"/>
                <a:cs typeface="MS Mincho"/>
              </a:rPr>
              <a:t>のタブがあるのが通常の「適応症修正」画面と異なります。</a:t>
            </a:r>
            <a:endParaRPr sz="1100">
              <a:latin typeface="MS Mincho"/>
              <a:cs typeface="MS Mincho"/>
            </a:endParaRPr>
          </a:p>
        </p:txBody>
      </p:sp>
      <p:sp>
        <p:nvSpPr>
          <p:cNvPr id="7" name="object 7" descr=""/>
          <p:cNvSpPr txBox="1"/>
          <p:nvPr/>
        </p:nvSpPr>
        <p:spPr>
          <a:xfrm>
            <a:off x="1062634" y="5592927"/>
            <a:ext cx="519493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a:latin typeface="MS Mincho"/>
                <a:cs typeface="MS Mincho"/>
              </a:rPr>
              <a:t>［</a:t>
            </a:r>
            <a:r>
              <a:rPr dirty="0" sz="1100" spc="-15">
                <a:latin typeface="MS Mincho"/>
                <a:cs typeface="MS Mincho"/>
              </a:rPr>
              <a:t>公開ルールによる病名点検</a:t>
            </a:r>
            <a:r>
              <a:rPr dirty="0" sz="1100">
                <a:latin typeface="MS Mincho"/>
                <a:cs typeface="MS Mincho"/>
              </a:rPr>
              <a:t>］</a:t>
            </a:r>
            <a:r>
              <a:rPr dirty="0" sz="1100" spc="-20">
                <a:latin typeface="MS Mincho"/>
                <a:cs typeface="MS Mincho"/>
              </a:rPr>
              <a:t>をクリックすると、公開ルールの設定画面が表示されます。公開ルールは適応病名を傷病名コードで照合します。該当する傷病名コードがあれば、年齢、最大投与量、最大投与日数の設定情報が表示されます。</a:t>
            </a:r>
            <a:endParaRPr sz="1100">
              <a:latin typeface="MS Mincho"/>
              <a:cs typeface="MS Mincho"/>
            </a:endParaRPr>
          </a:p>
        </p:txBody>
      </p:sp>
      <p:sp>
        <p:nvSpPr>
          <p:cNvPr id="8" name="object 8" descr=""/>
          <p:cNvSpPr/>
          <p:nvPr/>
        </p:nvSpPr>
        <p:spPr>
          <a:xfrm>
            <a:off x="3367278" y="2385821"/>
            <a:ext cx="1068705" cy="280670"/>
          </a:xfrm>
          <a:custGeom>
            <a:avLst/>
            <a:gdLst/>
            <a:ahLst/>
            <a:cxnLst/>
            <a:rect l="l" t="t" r="r" b="b"/>
            <a:pathLst>
              <a:path w="1068704" h="280669">
                <a:moveTo>
                  <a:pt x="0" y="46735"/>
                </a:moveTo>
                <a:lnTo>
                  <a:pt x="3677" y="28557"/>
                </a:lnTo>
                <a:lnTo>
                  <a:pt x="13700" y="13700"/>
                </a:lnTo>
                <a:lnTo>
                  <a:pt x="28557" y="3677"/>
                </a:lnTo>
                <a:lnTo>
                  <a:pt x="46736" y="0"/>
                </a:lnTo>
                <a:lnTo>
                  <a:pt x="1021588" y="0"/>
                </a:lnTo>
                <a:lnTo>
                  <a:pt x="1039766" y="3677"/>
                </a:lnTo>
                <a:lnTo>
                  <a:pt x="1054623" y="13700"/>
                </a:lnTo>
                <a:lnTo>
                  <a:pt x="1064646" y="28557"/>
                </a:lnTo>
                <a:lnTo>
                  <a:pt x="1068324" y="46735"/>
                </a:lnTo>
                <a:lnTo>
                  <a:pt x="1068324" y="233679"/>
                </a:lnTo>
                <a:lnTo>
                  <a:pt x="1064646" y="251858"/>
                </a:lnTo>
                <a:lnTo>
                  <a:pt x="1054623" y="266715"/>
                </a:lnTo>
                <a:lnTo>
                  <a:pt x="1039766" y="276738"/>
                </a:lnTo>
                <a:lnTo>
                  <a:pt x="1021588" y="280415"/>
                </a:lnTo>
                <a:lnTo>
                  <a:pt x="46736" y="280415"/>
                </a:lnTo>
                <a:lnTo>
                  <a:pt x="28557" y="276738"/>
                </a:lnTo>
                <a:lnTo>
                  <a:pt x="13700" y="266715"/>
                </a:lnTo>
                <a:lnTo>
                  <a:pt x="3677" y="251858"/>
                </a:lnTo>
                <a:lnTo>
                  <a:pt x="0" y="233679"/>
                </a:lnTo>
                <a:lnTo>
                  <a:pt x="0" y="46735"/>
                </a:lnTo>
                <a:close/>
              </a:path>
            </a:pathLst>
          </a:custGeom>
          <a:ln w="19050">
            <a:solidFill>
              <a:srgbClr val="FF0000"/>
            </a:solidFill>
          </a:ln>
        </p:spPr>
        <p:txBody>
          <a:bodyPr wrap="square" lIns="0" tIns="0" rIns="0" bIns="0" rtlCol="0"/>
          <a:lstStyle/>
          <a:p/>
        </p:txBody>
      </p:sp>
      <p:sp>
        <p:nvSpPr>
          <p:cNvPr id="9" name="object 9" descr=""/>
          <p:cNvSpPr txBox="1"/>
          <p:nvPr/>
        </p:nvSpPr>
        <p:spPr>
          <a:xfrm>
            <a:off x="2781300" y="3858767"/>
            <a:ext cx="1454150" cy="262255"/>
          </a:xfrm>
          <a:prstGeom prst="rect">
            <a:avLst/>
          </a:prstGeom>
          <a:solidFill>
            <a:srgbClr val="FFFFFF"/>
          </a:solidFill>
        </p:spPr>
        <p:txBody>
          <a:bodyPr wrap="square" lIns="0" tIns="51435" rIns="0" bIns="0" rtlCol="0" vert="horz">
            <a:spAutoFit/>
          </a:bodyPr>
          <a:lstStyle/>
          <a:p>
            <a:pPr marL="91440">
              <a:lnSpc>
                <a:spcPct val="100000"/>
              </a:lnSpc>
              <a:spcBef>
                <a:spcPts val="405"/>
              </a:spcBef>
            </a:pPr>
            <a:r>
              <a:rPr dirty="0" sz="1100" spc="-15">
                <a:solidFill>
                  <a:srgbClr val="FF0000"/>
                </a:solidFill>
                <a:latin typeface="MS Gothic"/>
                <a:cs typeface="MS Gothic"/>
              </a:rPr>
              <a:t>「適応症修正」画面</a:t>
            </a:r>
            <a:endParaRPr sz="1100">
              <a:latin typeface="MS Gothic"/>
              <a:cs typeface="MS Gothic"/>
            </a:endParaRPr>
          </a:p>
        </p:txBody>
      </p:sp>
      <p:sp>
        <p:nvSpPr>
          <p:cNvPr id="10" name="object 10" descr=""/>
          <p:cNvSpPr txBox="1"/>
          <p:nvPr/>
        </p:nvSpPr>
        <p:spPr>
          <a:xfrm>
            <a:off x="1749551" y="8353043"/>
            <a:ext cx="1736089" cy="260985"/>
          </a:xfrm>
          <a:prstGeom prst="rect">
            <a:avLst/>
          </a:prstGeom>
          <a:solidFill>
            <a:srgbClr val="FFFFFF"/>
          </a:solidFill>
        </p:spPr>
        <p:txBody>
          <a:bodyPr wrap="square" lIns="0" tIns="50800" rIns="0" bIns="0" rtlCol="0" vert="horz">
            <a:spAutoFit/>
          </a:bodyPr>
          <a:lstStyle/>
          <a:p>
            <a:pPr marL="91440">
              <a:lnSpc>
                <a:spcPct val="100000"/>
              </a:lnSpc>
              <a:spcBef>
                <a:spcPts val="400"/>
              </a:spcBef>
            </a:pPr>
            <a:r>
              <a:rPr dirty="0" sz="1100" spc="-20">
                <a:solidFill>
                  <a:srgbClr val="FF0000"/>
                </a:solidFill>
                <a:latin typeface="MS Gothic"/>
                <a:cs typeface="MS Gothic"/>
              </a:rPr>
              <a:t>傷病名コードと適応病名</a:t>
            </a:r>
            <a:endParaRPr sz="1100">
              <a:latin typeface="MS Gothic"/>
              <a:cs typeface="MS Gothic"/>
            </a:endParaRPr>
          </a:p>
        </p:txBody>
      </p:sp>
      <p:sp>
        <p:nvSpPr>
          <p:cNvPr id="11" name="object 11" descr=""/>
          <p:cNvSpPr/>
          <p:nvPr/>
        </p:nvSpPr>
        <p:spPr>
          <a:xfrm>
            <a:off x="5731764" y="7869935"/>
            <a:ext cx="890269" cy="260985"/>
          </a:xfrm>
          <a:custGeom>
            <a:avLst/>
            <a:gdLst/>
            <a:ahLst/>
            <a:cxnLst/>
            <a:rect l="l" t="t" r="r" b="b"/>
            <a:pathLst>
              <a:path w="890270" h="260984">
                <a:moveTo>
                  <a:pt x="890015" y="0"/>
                </a:moveTo>
                <a:lnTo>
                  <a:pt x="0" y="0"/>
                </a:lnTo>
                <a:lnTo>
                  <a:pt x="0" y="260604"/>
                </a:lnTo>
                <a:lnTo>
                  <a:pt x="890015" y="260604"/>
                </a:lnTo>
                <a:lnTo>
                  <a:pt x="890015" y="0"/>
                </a:lnTo>
                <a:close/>
              </a:path>
            </a:pathLst>
          </a:custGeom>
          <a:solidFill>
            <a:srgbClr val="FFFFFF"/>
          </a:solidFill>
        </p:spPr>
        <p:txBody>
          <a:bodyPr wrap="square" lIns="0" tIns="0" rIns="0" bIns="0" rtlCol="0"/>
          <a:lstStyle/>
          <a:p/>
        </p:txBody>
      </p:sp>
      <p:sp>
        <p:nvSpPr>
          <p:cNvPr id="12" name="object 12" descr=""/>
          <p:cNvSpPr txBox="1"/>
          <p:nvPr/>
        </p:nvSpPr>
        <p:spPr>
          <a:xfrm>
            <a:off x="5811139" y="7908163"/>
            <a:ext cx="725170"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Gothic"/>
                <a:cs typeface="MS Gothic"/>
              </a:rPr>
              <a:t>ルール定義</a:t>
            </a:r>
            <a:endParaRPr sz="1100">
              <a:latin typeface="MS Gothic"/>
              <a:cs typeface="MS Gothic"/>
            </a:endParaRPr>
          </a:p>
        </p:txBody>
      </p:sp>
      <p:grpSp>
        <p:nvGrpSpPr>
          <p:cNvPr id="13" name="object 13" descr=""/>
          <p:cNvGrpSpPr/>
          <p:nvPr/>
        </p:nvGrpSpPr>
        <p:grpSpPr>
          <a:xfrm>
            <a:off x="4706492" y="8344280"/>
            <a:ext cx="2081530" cy="755650"/>
            <a:chOff x="4706492" y="8344280"/>
            <a:chExt cx="2081530" cy="755650"/>
          </a:xfrm>
        </p:grpSpPr>
        <p:sp>
          <p:nvSpPr>
            <p:cNvPr id="14" name="object 14" descr=""/>
            <p:cNvSpPr/>
            <p:nvPr/>
          </p:nvSpPr>
          <p:spPr>
            <a:xfrm>
              <a:off x="4716017" y="8353805"/>
              <a:ext cx="949960" cy="736600"/>
            </a:xfrm>
            <a:custGeom>
              <a:avLst/>
              <a:gdLst/>
              <a:ahLst/>
              <a:cxnLst/>
              <a:rect l="l" t="t" r="r" b="b"/>
              <a:pathLst>
                <a:path w="949960" h="736600">
                  <a:moveTo>
                    <a:pt x="0" y="122681"/>
                  </a:moveTo>
                  <a:lnTo>
                    <a:pt x="9632" y="74902"/>
                  </a:lnTo>
                  <a:lnTo>
                    <a:pt x="35909" y="35909"/>
                  </a:lnTo>
                  <a:lnTo>
                    <a:pt x="74902" y="9632"/>
                  </a:lnTo>
                  <a:lnTo>
                    <a:pt x="122682" y="0"/>
                  </a:lnTo>
                  <a:lnTo>
                    <a:pt x="826770" y="0"/>
                  </a:lnTo>
                  <a:lnTo>
                    <a:pt x="874496" y="9632"/>
                  </a:lnTo>
                  <a:lnTo>
                    <a:pt x="913495" y="35909"/>
                  </a:lnTo>
                  <a:lnTo>
                    <a:pt x="939801" y="74902"/>
                  </a:lnTo>
                  <a:lnTo>
                    <a:pt x="949452" y="122681"/>
                  </a:lnTo>
                  <a:lnTo>
                    <a:pt x="949452" y="613409"/>
                  </a:lnTo>
                  <a:lnTo>
                    <a:pt x="939801" y="661136"/>
                  </a:lnTo>
                  <a:lnTo>
                    <a:pt x="913495" y="700135"/>
                  </a:lnTo>
                  <a:lnTo>
                    <a:pt x="874496" y="726441"/>
                  </a:lnTo>
                  <a:lnTo>
                    <a:pt x="826770" y="736091"/>
                  </a:lnTo>
                  <a:lnTo>
                    <a:pt x="122682" y="736091"/>
                  </a:lnTo>
                  <a:lnTo>
                    <a:pt x="74902" y="726441"/>
                  </a:lnTo>
                  <a:lnTo>
                    <a:pt x="35909" y="700135"/>
                  </a:lnTo>
                  <a:lnTo>
                    <a:pt x="9632" y="661136"/>
                  </a:lnTo>
                  <a:lnTo>
                    <a:pt x="0" y="613409"/>
                  </a:lnTo>
                  <a:lnTo>
                    <a:pt x="0" y="122681"/>
                  </a:lnTo>
                  <a:close/>
                </a:path>
              </a:pathLst>
            </a:custGeom>
            <a:ln w="19050">
              <a:solidFill>
                <a:srgbClr val="FF0000"/>
              </a:solidFill>
            </a:ln>
          </p:spPr>
          <p:txBody>
            <a:bodyPr wrap="square" lIns="0" tIns="0" rIns="0" bIns="0" rtlCol="0"/>
            <a:lstStyle/>
            <a:p/>
          </p:txBody>
        </p:sp>
        <p:sp>
          <p:nvSpPr>
            <p:cNvPr id="15" name="object 15" descr=""/>
            <p:cNvSpPr/>
            <p:nvPr/>
          </p:nvSpPr>
          <p:spPr>
            <a:xfrm>
              <a:off x="5757671" y="8609075"/>
              <a:ext cx="1030605" cy="262255"/>
            </a:xfrm>
            <a:custGeom>
              <a:avLst/>
              <a:gdLst/>
              <a:ahLst/>
              <a:cxnLst/>
              <a:rect l="l" t="t" r="r" b="b"/>
              <a:pathLst>
                <a:path w="1030604" h="262254">
                  <a:moveTo>
                    <a:pt x="1030224" y="0"/>
                  </a:moveTo>
                  <a:lnTo>
                    <a:pt x="0" y="0"/>
                  </a:lnTo>
                  <a:lnTo>
                    <a:pt x="0" y="262127"/>
                  </a:lnTo>
                  <a:lnTo>
                    <a:pt x="1030224" y="262127"/>
                  </a:lnTo>
                  <a:lnTo>
                    <a:pt x="1030224" y="0"/>
                  </a:lnTo>
                  <a:close/>
                </a:path>
              </a:pathLst>
            </a:custGeom>
            <a:solidFill>
              <a:srgbClr val="FFFFFF"/>
            </a:solidFill>
          </p:spPr>
          <p:txBody>
            <a:bodyPr wrap="square" lIns="0" tIns="0" rIns="0" bIns="0" rtlCol="0"/>
            <a:lstStyle/>
            <a:p/>
          </p:txBody>
        </p:sp>
      </p:grpSp>
      <p:sp>
        <p:nvSpPr>
          <p:cNvPr id="16" name="object 16" descr=""/>
          <p:cNvSpPr txBox="1"/>
          <p:nvPr/>
        </p:nvSpPr>
        <p:spPr>
          <a:xfrm>
            <a:off x="5837046" y="8647938"/>
            <a:ext cx="865505"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Gothic"/>
                <a:cs typeface="MS Gothic"/>
              </a:rPr>
              <a:t>レセプト情報</a:t>
            </a:r>
            <a:endParaRPr sz="1100">
              <a:latin typeface="MS Gothic"/>
              <a:cs typeface="MS Gothic"/>
            </a:endParaRPr>
          </a:p>
        </p:txBody>
      </p:sp>
      <p:pic>
        <p:nvPicPr>
          <p:cNvPr id="17" name="object 17" descr=""/>
          <p:cNvPicPr/>
          <p:nvPr/>
        </p:nvPicPr>
        <p:blipFill>
          <a:blip r:embed="rId4" cstate="print"/>
          <a:stretch>
            <a:fillRect/>
          </a:stretch>
        </p:blipFill>
        <p:spPr>
          <a:xfrm>
            <a:off x="1624583" y="2077211"/>
            <a:ext cx="4314444" cy="230124"/>
          </a:xfrm>
          <a:prstGeom prst="rect">
            <a:avLst/>
          </a:prstGeom>
        </p:spPr>
      </p:pic>
      <p:pic>
        <p:nvPicPr>
          <p:cNvPr id="18" name="object 18" descr=""/>
          <p:cNvPicPr/>
          <p:nvPr/>
        </p:nvPicPr>
        <p:blipFill>
          <a:blip r:embed="rId4" cstate="print"/>
          <a:stretch>
            <a:fillRect/>
          </a:stretch>
        </p:blipFill>
        <p:spPr>
          <a:xfrm>
            <a:off x="1624583" y="6374891"/>
            <a:ext cx="4314444" cy="228600"/>
          </a:xfrm>
          <a:prstGeom prst="rect">
            <a:avLst/>
          </a:prstGeom>
        </p:spPr>
      </p:pic>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59</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084831"/>
            <a:ext cx="1407531" cy="1542287"/>
          </a:xfrm>
          <a:prstGeom prst="rect">
            <a:avLst/>
          </a:prstGeom>
        </p:spPr>
      </p:pic>
      <p:sp>
        <p:nvSpPr>
          <p:cNvPr id="3" name="object 3"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オリジナルチェックリスト</a:t>
            </a:r>
            <a:endParaRPr sz="1400">
              <a:latin typeface="MS Gothic"/>
              <a:cs typeface="MS Gothic"/>
            </a:endParaRPr>
          </a:p>
        </p:txBody>
      </p:sp>
      <p:grpSp>
        <p:nvGrpSpPr>
          <p:cNvPr id="4" name="object 4" descr=""/>
          <p:cNvGrpSpPr/>
          <p:nvPr/>
        </p:nvGrpSpPr>
        <p:grpSpPr>
          <a:xfrm>
            <a:off x="1620011" y="4149851"/>
            <a:ext cx="4320540" cy="3255645"/>
            <a:chOff x="1620011" y="4149851"/>
            <a:chExt cx="4320540" cy="3255645"/>
          </a:xfrm>
        </p:grpSpPr>
        <p:pic>
          <p:nvPicPr>
            <p:cNvPr id="5" name="object 5" descr=""/>
            <p:cNvPicPr/>
            <p:nvPr/>
          </p:nvPicPr>
          <p:blipFill>
            <a:blip r:embed="rId3" cstate="print"/>
            <a:stretch>
              <a:fillRect/>
            </a:stretch>
          </p:blipFill>
          <p:spPr>
            <a:xfrm>
              <a:off x="1620011" y="4149851"/>
              <a:ext cx="4320540" cy="3255264"/>
            </a:xfrm>
            <a:prstGeom prst="rect">
              <a:avLst/>
            </a:prstGeom>
          </p:spPr>
        </p:pic>
        <p:sp>
          <p:nvSpPr>
            <p:cNvPr id="6" name="object 6" descr=""/>
            <p:cNvSpPr/>
            <p:nvPr/>
          </p:nvSpPr>
          <p:spPr>
            <a:xfrm>
              <a:off x="3614166" y="4652009"/>
              <a:ext cx="414655" cy="262255"/>
            </a:xfrm>
            <a:custGeom>
              <a:avLst/>
              <a:gdLst/>
              <a:ahLst/>
              <a:cxnLst/>
              <a:rect l="l" t="t" r="r" b="b"/>
              <a:pathLst>
                <a:path w="414654" h="262254">
                  <a:moveTo>
                    <a:pt x="0" y="43687"/>
                  </a:moveTo>
                  <a:lnTo>
                    <a:pt x="3432" y="26681"/>
                  </a:lnTo>
                  <a:lnTo>
                    <a:pt x="12795" y="12795"/>
                  </a:lnTo>
                  <a:lnTo>
                    <a:pt x="26681" y="3432"/>
                  </a:lnTo>
                  <a:lnTo>
                    <a:pt x="43687" y="0"/>
                  </a:lnTo>
                  <a:lnTo>
                    <a:pt x="370839" y="0"/>
                  </a:lnTo>
                  <a:lnTo>
                    <a:pt x="387846" y="3432"/>
                  </a:lnTo>
                  <a:lnTo>
                    <a:pt x="401732" y="12795"/>
                  </a:lnTo>
                  <a:lnTo>
                    <a:pt x="411095" y="26681"/>
                  </a:lnTo>
                  <a:lnTo>
                    <a:pt x="414528" y="43687"/>
                  </a:lnTo>
                  <a:lnTo>
                    <a:pt x="414528" y="218439"/>
                  </a:lnTo>
                  <a:lnTo>
                    <a:pt x="411095" y="235446"/>
                  </a:lnTo>
                  <a:lnTo>
                    <a:pt x="401732" y="249332"/>
                  </a:lnTo>
                  <a:lnTo>
                    <a:pt x="387846" y="258695"/>
                  </a:lnTo>
                  <a:lnTo>
                    <a:pt x="370839" y="262127"/>
                  </a:lnTo>
                  <a:lnTo>
                    <a:pt x="43687" y="262127"/>
                  </a:lnTo>
                  <a:lnTo>
                    <a:pt x="26681" y="258695"/>
                  </a:lnTo>
                  <a:lnTo>
                    <a:pt x="12795" y="249332"/>
                  </a:lnTo>
                  <a:lnTo>
                    <a:pt x="3432" y="235446"/>
                  </a:lnTo>
                  <a:lnTo>
                    <a:pt x="0" y="218439"/>
                  </a:lnTo>
                  <a:lnTo>
                    <a:pt x="0" y="43687"/>
                  </a:lnTo>
                  <a:close/>
                </a:path>
              </a:pathLst>
            </a:custGeom>
            <a:ln w="19050">
              <a:solidFill>
                <a:srgbClr val="FF0000"/>
              </a:solidFill>
            </a:ln>
          </p:spPr>
          <p:txBody>
            <a:bodyPr wrap="square" lIns="0" tIns="0" rIns="0" bIns="0" rtlCol="0"/>
            <a:lstStyle/>
            <a:p/>
          </p:txBody>
        </p:sp>
        <p:pic>
          <p:nvPicPr>
            <p:cNvPr id="7" name="object 7" descr=""/>
            <p:cNvPicPr/>
            <p:nvPr/>
          </p:nvPicPr>
          <p:blipFill>
            <a:blip r:embed="rId4" cstate="print"/>
            <a:stretch>
              <a:fillRect/>
            </a:stretch>
          </p:blipFill>
          <p:spPr>
            <a:xfrm>
              <a:off x="1630679" y="4151375"/>
              <a:ext cx="4303776" cy="455676"/>
            </a:xfrm>
            <a:prstGeom prst="rect">
              <a:avLst/>
            </a:prstGeom>
          </p:spPr>
        </p:pic>
        <p:pic>
          <p:nvPicPr>
            <p:cNvPr id="8" name="object 8" descr=""/>
            <p:cNvPicPr/>
            <p:nvPr/>
          </p:nvPicPr>
          <p:blipFill>
            <a:blip r:embed="rId5" cstate="print"/>
            <a:stretch>
              <a:fillRect/>
            </a:stretch>
          </p:blipFill>
          <p:spPr>
            <a:xfrm>
              <a:off x="1671827" y="6463283"/>
              <a:ext cx="68580" cy="876300"/>
            </a:xfrm>
            <a:prstGeom prst="rect">
              <a:avLst/>
            </a:prstGeom>
          </p:spPr>
        </p:pic>
      </p:grpSp>
      <p:grpSp>
        <p:nvGrpSpPr>
          <p:cNvPr id="9" name="object 9" descr=""/>
          <p:cNvGrpSpPr/>
          <p:nvPr/>
        </p:nvGrpSpPr>
        <p:grpSpPr>
          <a:xfrm>
            <a:off x="3418141" y="1932241"/>
            <a:ext cx="2908300" cy="1731645"/>
            <a:chOff x="3418141" y="1932241"/>
            <a:chExt cx="2908300" cy="1731645"/>
          </a:xfrm>
        </p:grpSpPr>
        <p:sp>
          <p:nvSpPr>
            <p:cNvPr id="10" name="object 10" descr=""/>
            <p:cNvSpPr/>
            <p:nvPr/>
          </p:nvSpPr>
          <p:spPr>
            <a:xfrm>
              <a:off x="3422903" y="1937003"/>
              <a:ext cx="2898775" cy="1722120"/>
            </a:xfrm>
            <a:custGeom>
              <a:avLst/>
              <a:gdLst/>
              <a:ahLst/>
              <a:cxnLst/>
              <a:rect l="l" t="t" r="r" b="b"/>
              <a:pathLst>
                <a:path w="2898775" h="1722120">
                  <a:moveTo>
                    <a:pt x="2611628" y="0"/>
                  </a:moveTo>
                  <a:lnTo>
                    <a:pt x="287020" y="0"/>
                  </a:lnTo>
                  <a:lnTo>
                    <a:pt x="240468" y="3757"/>
                  </a:lnTo>
                  <a:lnTo>
                    <a:pt x="196307" y="14634"/>
                  </a:lnTo>
                  <a:lnTo>
                    <a:pt x="155126" y="32040"/>
                  </a:lnTo>
                  <a:lnTo>
                    <a:pt x="117518" y="55384"/>
                  </a:lnTo>
                  <a:lnTo>
                    <a:pt x="84074" y="84074"/>
                  </a:lnTo>
                  <a:lnTo>
                    <a:pt x="55384" y="117518"/>
                  </a:lnTo>
                  <a:lnTo>
                    <a:pt x="32040" y="155126"/>
                  </a:lnTo>
                  <a:lnTo>
                    <a:pt x="14634" y="196307"/>
                  </a:lnTo>
                  <a:lnTo>
                    <a:pt x="3757" y="240468"/>
                  </a:lnTo>
                  <a:lnTo>
                    <a:pt x="0" y="287020"/>
                  </a:lnTo>
                  <a:lnTo>
                    <a:pt x="0" y="1435100"/>
                  </a:lnTo>
                  <a:lnTo>
                    <a:pt x="3757" y="1481651"/>
                  </a:lnTo>
                  <a:lnTo>
                    <a:pt x="14634" y="1525812"/>
                  </a:lnTo>
                  <a:lnTo>
                    <a:pt x="32040" y="1566993"/>
                  </a:lnTo>
                  <a:lnTo>
                    <a:pt x="55384" y="1604601"/>
                  </a:lnTo>
                  <a:lnTo>
                    <a:pt x="84074" y="1638046"/>
                  </a:lnTo>
                  <a:lnTo>
                    <a:pt x="117518" y="1666735"/>
                  </a:lnTo>
                  <a:lnTo>
                    <a:pt x="155126" y="1690079"/>
                  </a:lnTo>
                  <a:lnTo>
                    <a:pt x="196307" y="1707485"/>
                  </a:lnTo>
                  <a:lnTo>
                    <a:pt x="240468" y="1718362"/>
                  </a:lnTo>
                  <a:lnTo>
                    <a:pt x="287020" y="1722120"/>
                  </a:lnTo>
                  <a:lnTo>
                    <a:pt x="2611628" y="1722120"/>
                  </a:lnTo>
                  <a:lnTo>
                    <a:pt x="2658179" y="1718362"/>
                  </a:lnTo>
                  <a:lnTo>
                    <a:pt x="2702340" y="1707485"/>
                  </a:lnTo>
                  <a:lnTo>
                    <a:pt x="2743521" y="1690079"/>
                  </a:lnTo>
                  <a:lnTo>
                    <a:pt x="2781129" y="1666735"/>
                  </a:lnTo>
                  <a:lnTo>
                    <a:pt x="2814574" y="1638045"/>
                  </a:lnTo>
                  <a:lnTo>
                    <a:pt x="2843263" y="1604601"/>
                  </a:lnTo>
                  <a:lnTo>
                    <a:pt x="2866607" y="1566993"/>
                  </a:lnTo>
                  <a:lnTo>
                    <a:pt x="2884013" y="1525812"/>
                  </a:lnTo>
                  <a:lnTo>
                    <a:pt x="2894890" y="1481651"/>
                  </a:lnTo>
                  <a:lnTo>
                    <a:pt x="2898648" y="1435100"/>
                  </a:lnTo>
                  <a:lnTo>
                    <a:pt x="2898648" y="287020"/>
                  </a:lnTo>
                  <a:lnTo>
                    <a:pt x="2894890" y="240468"/>
                  </a:lnTo>
                  <a:lnTo>
                    <a:pt x="2884013" y="196307"/>
                  </a:lnTo>
                  <a:lnTo>
                    <a:pt x="2866607" y="155126"/>
                  </a:lnTo>
                  <a:lnTo>
                    <a:pt x="2843263" y="117518"/>
                  </a:lnTo>
                  <a:lnTo>
                    <a:pt x="2814574" y="84074"/>
                  </a:lnTo>
                  <a:lnTo>
                    <a:pt x="2781129" y="55384"/>
                  </a:lnTo>
                  <a:lnTo>
                    <a:pt x="2743521" y="32040"/>
                  </a:lnTo>
                  <a:lnTo>
                    <a:pt x="2702340" y="14634"/>
                  </a:lnTo>
                  <a:lnTo>
                    <a:pt x="2658179" y="3757"/>
                  </a:lnTo>
                  <a:lnTo>
                    <a:pt x="2611628" y="0"/>
                  </a:lnTo>
                  <a:close/>
                </a:path>
              </a:pathLst>
            </a:custGeom>
            <a:solidFill>
              <a:srgbClr val="FFFFCC"/>
            </a:solidFill>
          </p:spPr>
          <p:txBody>
            <a:bodyPr wrap="square" lIns="0" tIns="0" rIns="0" bIns="0" rtlCol="0"/>
            <a:lstStyle/>
            <a:p/>
          </p:txBody>
        </p:sp>
        <p:sp>
          <p:nvSpPr>
            <p:cNvPr id="11" name="object 11" descr=""/>
            <p:cNvSpPr/>
            <p:nvPr/>
          </p:nvSpPr>
          <p:spPr>
            <a:xfrm>
              <a:off x="3422903" y="1937003"/>
              <a:ext cx="2898775" cy="1722120"/>
            </a:xfrm>
            <a:custGeom>
              <a:avLst/>
              <a:gdLst/>
              <a:ahLst/>
              <a:cxnLst/>
              <a:rect l="l" t="t" r="r" b="b"/>
              <a:pathLst>
                <a:path w="2898775" h="1722120">
                  <a:moveTo>
                    <a:pt x="0" y="287020"/>
                  </a:moveTo>
                  <a:lnTo>
                    <a:pt x="3757" y="240468"/>
                  </a:lnTo>
                  <a:lnTo>
                    <a:pt x="14634" y="196307"/>
                  </a:lnTo>
                  <a:lnTo>
                    <a:pt x="32040" y="155126"/>
                  </a:lnTo>
                  <a:lnTo>
                    <a:pt x="55384" y="117518"/>
                  </a:lnTo>
                  <a:lnTo>
                    <a:pt x="84074" y="84074"/>
                  </a:lnTo>
                  <a:lnTo>
                    <a:pt x="117518" y="55384"/>
                  </a:lnTo>
                  <a:lnTo>
                    <a:pt x="155126" y="32040"/>
                  </a:lnTo>
                  <a:lnTo>
                    <a:pt x="196307" y="14634"/>
                  </a:lnTo>
                  <a:lnTo>
                    <a:pt x="240468" y="3757"/>
                  </a:lnTo>
                  <a:lnTo>
                    <a:pt x="287020" y="0"/>
                  </a:lnTo>
                  <a:lnTo>
                    <a:pt x="2611628" y="0"/>
                  </a:lnTo>
                  <a:lnTo>
                    <a:pt x="2658179" y="3757"/>
                  </a:lnTo>
                  <a:lnTo>
                    <a:pt x="2702340" y="14634"/>
                  </a:lnTo>
                  <a:lnTo>
                    <a:pt x="2743521" y="32040"/>
                  </a:lnTo>
                  <a:lnTo>
                    <a:pt x="2781129" y="55384"/>
                  </a:lnTo>
                  <a:lnTo>
                    <a:pt x="2814574" y="84074"/>
                  </a:lnTo>
                  <a:lnTo>
                    <a:pt x="2843263" y="117518"/>
                  </a:lnTo>
                  <a:lnTo>
                    <a:pt x="2866607" y="155126"/>
                  </a:lnTo>
                  <a:lnTo>
                    <a:pt x="2884013" y="196307"/>
                  </a:lnTo>
                  <a:lnTo>
                    <a:pt x="2894890" y="240468"/>
                  </a:lnTo>
                  <a:lnTo>
                    <a:pt x="2898648" y="287020"/>
                  </a:lnTo>
                  <a:lnTo>
                    <a:pt x="2898648" y="1435100"/>
                  </a:lnTo>
                  <a:lnTo>
                    <a:pt x="2894890" y="1481651"/>
                  </a:lnTo>
                  <a:lnTo>
                    <a:pt x="2884013" y="1525812"/>
                  </a:lnTo>
                  <a:lnTo>
                    <a:pt x="2866607" y="1566993"/>
                  </a:lnTo>
                  <a:lnTo>
                    <a:pt x="2843263" y="1604601"/>
                  </a:lnTo>
                  <a:lnTo>
                    <a:pt x="2814574" y="1638045"/>
                  </a:lnTo>
                  <a:lnTo>
                    <a:pt x="2781129" y="1666735"/>
                  </a:lnTo>
                  <a:lnTo>
                    <a:pt x="2743521" y="1690079"/>
                  </a:lnTo>
                  <a:lnTo>
                    <a:pt x="2702340" y="1707485"/>
                  </a:lnTo>
                  <a:lnTo>
                    <a:pt x="2658179" y="1718362"/>
                  </a:lnTo>
                  <a:lnTo>
                    <a:pt x="2611628" y="1722120"/>
                  </a:lnTo>
                  <a:lnTo>
                    <a:pt x="287020" y="1722120"/>
                  </a:lnTo>
                  <a:lnTo>
                    <a:pt x="240468" y="1718362"/>
                  </a:lnTo>
                  <a:lnTo>
                    <a:pt x="196307" y="1707485"/>
                  </a:lnTo>
                  <a:lnTo>
                    <a:pt x="155126" y="1690079"/>
                  </a:lnTo>
                  <a:lnTo>
                    <a:pt x="117518" y="1666735"/>
                  </a:lnTo>
                  <a:lnTo>
                    <a:pt x="84074" y="1638046"/>
                  </a:lnTo>
                  <a:lnTo>
                    <a:pt x="55384" y="1604601"/>
                  </a:lnTo>
                  <a:lnTo>
                    <a:pt x="32040" y="1566993"/>
                  </a:lnTo>
                  <a:lnTo>
                    <a:pt x="14634" y="1525812"/>
                  </a:lnTo>
                  <a:lnTo>
                    <a:pt x="3757" y="1481651"/>
                  </a:lnTo>
                  <a:lnTo>
                    <a:pt x="0" y="1435100"/>
                  </a:lnTo>
                  <a:lnTo>
                    <a:pt x="0" y="287020"/>
                  </a:lnTo>
                  <a:close/>
                </a:path>
              </a:pathLst>
            </a:custGeom>
            <a:ln w="9524">
              <a:solidFill>
                <a:srgbClr val="C00000"/>
              </a:solidFill>
            </a:ln>
          </p:spPr>
          <p:txBody>
            <a:bodyPr wrap="square" lIns="0" tIns="0" rIns="0" bIns="0" rtlCol="0"/>
            <a:lstStyle/>
            <a:p/>
          </p:txBody>
        </p:sp>
      </p:grpSp>
      <p:sp>
        <p:nvSpPr>
          <p:cNvPr id="12" name="object 12" descr=""/>
          <p:cNvSpPr txBox="1"/>
          <p:nvPr/>
        </p:nvSpPr>
        <p:spPr>
          <a:xfrm>
            <a:off x="1158951" y="1580870"/>
            <a:ext cx="5195570" cy="2439035"/>
          </a:xfrm>
          <a:prstGeom prst="rect">
            <a:avLst/>
          </a:prstGeom>
        </p:spPr>
        <p:txBody>
          <a:bodyPr wrap="square" lIns="0" tIns="12700" rIns="0" bIns="0" rtlCol="0" vert="horz">
            <a:spAutoFit/>
          </a:bodyPr>
          <a:lstStyle/>
          <a:p>
            <a:pPr marL="12700" marR="5080">
              <a:lnSpc>
                <a:spcPct val="125600"/>
              </a:lnSpc>
              <a:spcBef>
                <a:spcPts val="100"/>
              </a:spcBef>
            </a:pPr>
            <a:r>
              <a:rPr dirty="0" sz="1100" spc="-20">
                <a:latin typeface="MS Mincho"/>
                <a:cs typeface="MS Mincho"/>
              </a:rPr>
              <a:t>ナビゲーションウィンドウの「点検業務」の「チェックリスト」をダブルクリック</a:t>
            </a:r>
            <a:r>
              <a:rPr dirty="0" sz="1100" spc="-15">
                <a:latin typeface="MS Mincho"/>
                <a:cs typeface="MS Mincho"/>
              </a:rPr>
              <a:t>します。</a:t>
            </a:r>
            <a:endParaRPr sz="1100">
              <a:latin typeface="MS Mincho"/>
              <a:cs typeface="MS Mincho"/>
            </a:endParaRPr>
          </a:p>
          <a:p>
            <a:pPr algn="just" marL="2440305" marR="231140">
              <a:lnSpc>
                <a:spcPct val="125099"/>
              </a:lnSpc>
              <a:spcBef>
                <a:spcPts val="315"/>
              </a:spcBef>
            </a:pPr>
            <a:r>
              <a:rPr dirty="0" sz="1100" spc="-20">
                <a:latin typeface="MS Mincho"/>
                <a:cs typeface="MS Mincho"/>
              </a:rPr>
              <a:t>保険医協会では日常診療の中で陥りやすい請求漏れをまとめた「請求漏れチェックリスト」を作成しています。</a:t>
            </a:r>
            <a:endParaRPr sz="1100">
              <a:latin typeface="MS Mincho"/>
              <a:cs typeface="MS Mincho"/>
            </a:endParaRPr>
          </a:p>
          <a:p>
            <a:pPr algn="just" marL="2440305" marR="231140">
              <a:lnSpc>
                <a:spcPct val="124800"/>
              </a:lnSpc>
              <a:spcBef>
                <a:spcPts val="10"/>
              </a:spcBef>
            </a:pPr>
            <a:r>
              <a:rPr dirty="0" sz="1100" spc="-20">
                <a:latin typeface="MS Mincho"/>
                <a:cs typeface="MS Mincho"/>
              </a:rPr>
              <a:t>この中から、チェックアイＤＸがチェックしたレセプトに関連したものだけを抽出したものがオリジナル請求漏れチェッ</a:t>
            </a:r>
            <a:r>
              <a:rPr dirty="0" sz="1100" spc="-15">
                <a:latin typeface="MS Mincho"/>
                <a:cs typeface="MS Mincho"/>
              </a:rPr>
              <a:t>クリストです。</a:t>
            </a:r>
            <a:endParaRPr sz="1100">
              <a:latin typeface="MS Mincho"/>
              <a:cs typeface="MS Mincho"/>
            </a:endParaRPr>
          </a:p>
          <a:p>
            <a:pPr>
              <a:lnSpc>
                <a:spcPct val="100000"/>
              </a:lnSpc>
              <a:spcBef>
                <a:spcPts val="1065"/>
              </a:spcBef>
            </a:pPr>
            <a:endParaRPr sz="1100">
              <a:latin typeface="MS Mincho"/>
              <a:cs typeface="MS Mincho"/>
            </a:endParaRPr>
          </a:p>
          <a:p>
            <a:pPr marL="12700">
              <a:lnSpc>
                <a:spcPct val="100000"/>
              </a:lnSpc>
            </a:pPr>
            <a:r>
              <a:rPr dirty="0" sz="1100">
                <a:latin typeface="MS Mincho"/>
                <a:cs typeface="MS Mincho"/>
              </a:rPr>
              <a:t>［集計</a:t>
            </a:r>
            <a:r>
              <a:rPr dirty="0" sz="1100" spc="-15">
                <a:latin typeface="MS Mincho"/>
                <a:cs typeface="MS Mincho"/>
              </a:rPr>
              <a:t>］</a:t>
            </a:r>
            <a:r>
              <a:rPr dirty="0" sz="1100" spc="-20">
                <a:latin typeface="MS Mincho"/>
                <a:cs typeface="MS Mincho"/>
              </a:rPr>
              <a:t>をクリックすると、請求漏れチェックリストが表示されます。</a:t>
            </a:r>
            <a:endParaRPr sz="1100">
              <a:latin typeface="MS Mincho"/>
              <a:cs typeface="MS Mincho"/>
            </a:endParaRPr>
          </a:p>
        </p:txBody>
      </p:sp>
      <p:sp>
        <p:nvSpPr>
          <p:cNvPr id="13" name="object 13" descr=""/>
          <p:cNvSpPr txBox="1"/>
          <p:nvPr/>
        </p:nvSpPr>
        <p:spPr>
          <a:xfrm>
            <a:off x="1158951" y="7482687"/>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「カルテ記載チェックリスト」のタブをクリックし、</a:t>
            </a:r>
            <a:r>
              <a:rPr dirty="0" sz="1100">
                <a:latin typeface="MS Mincho"/>
                <a:cs typeface="MS Mincho"/>
              </a:rPr>
              <a:t>［</a:t>
            </a:r>
            <a:r>
              <a:rPr dirty="0" sz="1100" spc="-10">
                <a:latin typeface="MS Mincho"/>
                <a:cs typeface="MS Mincho"/>
              </a:rPr>
              <a:t>集計</a:t>
            </a:r>
            <a:r>
              <a:rPr dirty="0" sz="1100">
                <a:latin typeface="MS Mincho"/>
                <a:cs typeface="MS Mincho"/>
              </a:rPr>
              <a:t>］</a:t>
            </a:r>
            <a:r>
              <a:rPr dirty="0" sz="1100" spc="-20">
                <a:latin typeface="MS Mincho"/>
                <a:cs typeface="MS Mincho"/>
              </a:rPr>
              <a:t>をクリックすると、カルテ記載チェックリストが表示されます。</a:t>
            </a:r>
            <a:endParaRPr sz="1100">
              <a:latin typeface="MS Mincho"/>
              <a:cs typeface="MS Mincho"/>
            </a:endParaRPr>
          </a:p>
        </p:txBody>
      </p:sp>
      <p:grpSp>
        <p:nvGrpSpPr>
          <p:cNvPr id="14" name="object 14" descr=""/>
          <p:cNvGrpSpPr/>
          <p:nvPr/>
        </p:nvGrpSpPr>
        <p:grpSpPr>
          <a:xfrm>
            <a:off x="1620011" y="8060435"/>
            <a:ext cx="4320540" cy="1841500"/>
            <a:chOff x="1620011" y="8060435"/>
            <a:chExt cx="4320540" cy="1841500"/>
          </a:xfrm>
        </p:grpSpPr>
        <p:pic>
          <p:nvPicPr>
            <p:cNvPr id="15" name="object 15" descr=""/>
            <p:cNvPicPr/>
            <p:nvPr/>
          </p:nvPicPr>
          <p:blipFill>
            <a:blip r:embed="rId6" cstate="print"/>
            <a:stretch>
              <a:fillRect/>
            </a:stretch>
          </p:blipFill>
          <p:spPr>
            <a:xfrm>
              <a:off x="1620011" y="8060435"/>
              <a:ext cx="4320540" cy="1840992"/>
            </a:xfrm>
            <a:prstGeom prst="rect">
              <a:avLst/>
            </a:prstGeom>
          </p:spPr>
        </p:pic>
        <p:sp>
          <p:nvSpPr>
            <p:cNvPr id="16" name="object 16" descr=""/>
            <p:cNvSpPr/>
            <p:nvPr/>
          </p:nvSpPr>
          <p:spPr>
            <a:xfrm>
              <a:off x="2490977" y="8556497"/>
              <a:ext cx="1537970" cy="632460"/>
            </a:xfrm>
            <a:custGeom>
              <a:avLst/>
              <a:gdLst/>
              <a:ahLst/>
              <a:cxnLst/>
              <a:rect l="l" t="t" r="r" b="b"/>
              <a:pathLst>
                <a:path w="1537970" h="632459">
                  <a:moveTo>
                    <a:pt x="1123188" y="43434"/>
                  </a:moveTo>
                  <a:lnTo>
                    <a:pt x="1126599" y="26521"/>
                  </a:lnTo>
                  <a:lnTo>
                    <a:pt x="1135903" y="12715"/>
                  </a:lnTo>
                  <a:lnTo>
                    <a:pt x="1149709" y="3411"/>
                  </a:lnTo>
                  <a:lnTo>
                    <a:pt x="1166622" y="0"/>
                  </a:lnTo>
                  <a:lnTo>
                    <a:pt x="1494282" y="0"/>
                  </a:lnTo>
                  <a:lnTo>
                    <a:pt x="1511194" y="3411"/>
                  </a:lnTo>
                  <a:lnTo>
                    <a:pt x="1525000" y="12715"/>
                  </a:lnTo>
                  <a:lnTo>
                    <a:pt x="1534304" y="26521"/>
                  </a:lnTo>
                  <a:lnTo>
                    <a:pt x="1537716" y="43434"/>
                  </a:lnTo>
                  <a:lnTo>
                    <a:pt x="1537716" y="217170"/>
                  </a:lnTo>
                  <a:lnTo>
                    <a:pt x="1534304" y="234082"/>
                  </a:lnTo>
                  <a:lnTo>
                    <a:pt x="1525000" y="247888"/>
                  </a:lnTo>
                  <a:lnTo>
                    <a:pt x="1511194" y="257192"/>
                  </a:lnTo>
                  <a:lnTo>
                    <a:pt x="1494282" y="260604"/>
                  </a:lnTo>
                  <a:lnTo>
                    <a:pt x="1166622" y="260604"/>
                  </a:lnTo>
                  <a:lnTo>
                    <a:pt x="1149709" y="257192"/>
                  </a:lnTo>
                  <a:lnTo>
                    <a:pt x="1135903" y="247888"/>
                  </a:lnTo>
                  <a:lnTo>
                    <a:pt x="1126599" y="234082"/>
                  </a:lnTo>
                  <a:lnTo>
                    <a:pt x="1123188" y="217170"/>
                  </a:lnTo>
                  <a:lnTo>
                    <a:pt x="1123188" y="43434"/>
                  </a:lnTo>
                  <a:close/>
                </a:path>
                <a:path w="1537970" h="632459">
                  <a:moveTo>
                    <a:pt x="0" y="459740"/>
                  </a:moveTo>
                  <a:lnTo>
                    <a:pt x="2718" y="446305"/>
                  </a:lnTo>
                  <a:lnTo>
                    <a:pt x="10128" y="435324"/>
                  </a:lnTo>
                  <a:lnTo>
                    <a:pt x="21109" y="427914"/>
                  </a:lnTo>
                  <a:lnTo>
                    <a:pt x="34544" y="425196"/>
                  </a:lnTo>
                  <a:lnTo>
                    <a:pt x="791463" y="425196"/>
                  </a:lnTo>
                  <a:lnTo>
                    <a:pt x="804898" y="427914"/>
                  </a:lnTo>
                  <a:lnTo>
                    <a:pt x="815879" y="435324"/>
                  </a:lnTo>
                  <a:lnTo>
                    <a:pt x="823289" y="446305"/>
                  </a:lnTo>
                  <a:lnTo>
                    <a:pt x="826008" y="459740"/>
                  </a:lnTo>
                  <a:lnTo>
                    <a:pt x="826008" y="597916"/>
                  </a:lnTo>
                  <a:lnTo>
                    <a:pt x="823289" y="611350"/>
                  </a:lnTo>
                  <a:lnTo>
                    <a:pt x="815879" y="622331"/>
                  </a:lnTo>
                  <a:lnTo>
                    <a:pt x="804898" y="629741"/>
                  </a:lnTo>
                  <a:lnTo>
                    <a:pt x="791463" y="632460"/>
                  </a:lnTo>
                  <a:lnTo>
                    <a:pt x="34544" y="632460"/>
                  </a:lnTo>
                  <a:lnTo>
                    <a:pt x="21109" y="629741"/>
                  </a:lnTo>
                  <a:lnTo>
                    <a:pt x="10128" y="622331"/>
                  </a:lnTo>
                  <a:lnTo>
                    <a:pt x="2718" y="611350"/>
                  </a:lnTo>
                  <a:lnTo>
                    <a:pt x="0" y="597916"/>
                  </a:lnTo>
                  <a:lnTo>
                    <a:pt x="0" y="459740"/>
                  </a:lnTo>
                  <a:close/>
                </a:path>
              </a:pathLst>
            </a:custGeom>
            <a:ln w="19050">
              <a:solidFill>
                <a:srgbClr val="FF0000"/>
              </a:solidFill>
            </a:ln>
          </p:spPr>
          <p:txBody>
            <a:bodyPr wrap="square" lIns="0" tIns="0" rIns="0" bIns="0" rtlCol="0"/>
            <a:lstStyle/>
            <a:p/>
          </p:txBody>
        </p:sp>
        <p:pic>
          <p:nvPicPr>
            <p:cNvPr id="17" name="object 17" descr=""/>
            <p:cNvPicPr/>
            <p:nvPr/>
          </p:nvPicPr>
          <p:blipFill>
            <a:blip r:embed="rId4" cstate="print"/>
            <a:stretch>
              <a:fillRect/>
            </a:stretch>
          </p:blipFill>
          <p:spPr>
            <a:xfrm>
              <a:off x="1630679" y="8065007"/>
              <a:ext cx="4303776" cy="454151"/>
            </a:xfrm>
            <a:prstGeom prst="rect">
              <a:avLst/>
            </a:prstGeom>
          </p:spPr>
        </p:pic>
      </p:grpSp>
      <p:grpSp>
        <p:nvGrpSpPr>
          <p:cNvPr id="18" name="object 18" descr=""/>
          <p:cNvGrpSpPr/>
          <p:nvPr/>
        </p:nvGrpSpPr>
        <p:grpSpPr>
          <a:xfrm>
            <a:off x="1665732" y="2116835"/>
            <a:ext cx="1374775" cy="1542415"/>
            <a:chOff x="1665732" y="2116835"/>
            <a:chExt cx="1374775" cy="1542415"/>
          </a:xfrm>
        </p:grpSpPr>
        <p:pic>
          <p:nvPicPr>
            <p:cNvPr id="19" name="object 19" descr=""/>
            <p:cNvPicPr/>
            <p:nvPr/>
          </p:nvPicPr>
          <p:blipFill>
            <a:blip r:embed="rId7" cstate="print"/>
            <a:stretch>
              <a:fillRect/>
            </a:stretch>
          </p:blipFill>
          <p:spPr>
            <a:xfrm>
              <a:off x="1665732" y="2116835"/>
              <a:ext cx="1374647" cy="1505712"/>
            </a:xfrm>
            <a:prstGeom prst="rect">
              <a:avLst/>
            </a:prstGeom>
          </p:spPr>
        </p:pic>
        <p:sp>
          <p:nvSpPr>
            <p:cNvPr id="20" name="object 20" descr=""/>
            <p:cNvSpPr/>
            <p:nvPr/>
          </p:nvSpPr>
          <p:spPr>
            <a:xfrm>
              <a:off x="1901190" y="3473957"/>
              <a:ext cx="638810" cy="175260"/>
            </a:xfrm>
            <a:custGeom>
              <a:avLst/>
              <a:gdLst/>
              <a:ahLst/>
              <a:cxnLst/>
              <a:rect l="l" t="t" r="r" b="b"/>
              <a:pathLst>
                <a:path w="638810" h="175260">
                  <a:moveTo>
                    <a:pt x="0" y="29209"/>
                  </a:moveTo>
                  <a:lnTo>
                    <a:pt x="2295" y="17841"/>
                  </a:lnTo>
                  <a:lnTo>
                    <a:pt x="8556" y="8556"/>
                  </a:lnTo>
                  <a:lnTo>
                    <a:pt x="17841" y="2295"/>
                  </a:lnTo>
                  <a:lnTo>
                    <a:pt x="29210" y="0"/>
                  </a:lnTo>
                  <a:lnTo>
                    <a:pt x="609346" y="0"/>
                  </a:lnTo>
                  <a:lnTo>
                    <a:pt x="620714" y="2295"/>
                  </a:lnTo>
                  <a:lnTo>
                    <a:pt x="629999" y="8556"/>
                  </a:lnTo>
                  <a:lnTo>
                    <a:pt x="636260" y="17841"/>
                  </a:lnTo>
                  <a:lnTo>
                    <a:pt x="638556" y="29209"/>
                  </a:lnTo>
                  <a:lnTo>
                    <a:pt x="638556" y="146050"/>
                  </a:lnTo>
                  <a:lnTo>
                    <a:pt x="636260" y="157418"/>
                  </a:lnTo>
                  <a:lnTo>
                    <a:pt x="629999" y="166703"/>
                  </a:lnTo>
                  <a:lnTo>
                    <a:pt x="620714" y="172964"/>
                  </a:lnTo>
                  <a:lnTo>
                    <a:pt x="609346" y="175259"/>
                  </a:lnTo>
                  <a:lnTo>
                    <a:pt x="29210" y="175259"/>
                  </a:lnTo>
                  <a:lnTo>
                    <a:pt x="17841" y="172964"/>
                  </a:lnTo>
                  <a:lnTo>
                    <a:pt x="8556" y="166703"/>
                  </a:lnTo>
                  <a:lnTo>
                    <a:pt x="2295" y="157418"/>
                  </a:lnTo>
                  <a:lnTo>
                    <a:pt x="0" y="146050"/>
                  </a:lnTo>
                  <a:lnTo>
                    <a:pt x="0" y="29209"/>
                  </a:lnTo>
                  <a:close/>
                </a:path>
              </a:pathLst>
            </a:custGeom>
            <a:ln w="19050">
              <a:solidFill>
                <a:srgbClr val="FF0000"/>
              </a:solidFill>
            </a:ln>
          </p:spPr>
          <p:txBody>
            <a:bodyPr wrap="square" lIns="0" tIns="0" rIns="0" bIns="0" rtlCol="0"/>
            <a:lstStyle/>
            <a:p/>
          </p:txBody>
        </p:sp>
      </p:grpSp>
      <p:sp>
        <p:nvSpPr>
          <p:cNvPr id="21" name="object 2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レセプト解析</a:t>
            </a:r>
            <a:endParaRPr sz="1400">
              <a:latin typeface="MS Gothic"/>
              <a:cs typeface="MS Gothic"/>
            </a:endParaRPr>
          </a:p>
        </p:txBody>
      </p:sp>
      <p:sp>
        <p:nvSpPr>
          <p:cNvPr id="3" name="object 3" descr=""/>
          <p:cNvSpPr txBox="1"/>
          <p:nvPr/>
        </p:nvSpPr>
        <p:spPr>
          <a:xfrm>
            <a:off x="1158951" y="1628368"/>
            <a:ext cx="5333365" cy="8655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１．時系列解析</a:t>
            </a:r>
            <a:endParaRPr sz="1100">
              <a:latin typeface="MS Mincho"/>
              <a:cs typeface="MS Mincho"/>
            </a:endParaRPr>
          </a:p>
          <a:p>
            <a:pPr marL="12700" marR="5080">
              <a:lnSpc>
                <a:spcPct val="124500"/>
              </a:lnSpc>
              <a:spcBef>
                <a:spcPts val="10"/>
              </a:spcBef>
            </a:pPr>
            <a:r>
              <a:rPr dirty="0" sz="1100" spc="-20">
                <a:latin typeface="MS Mincho"/>
                <a:cs typeface="MS Mincho"/>
              </a:rPr>
              <a:t>ナビゲーションウィンドウの「レセプト解析」の「時系列解析」をクリックすると、レセプトデータを集計し時系列表示します。</a:t>
            </a:r>
            <a:endParaRPr sz="1100">
              <a:latin typeface="MS Mincho"/>
              <a:cs typeface="MS Mincho"/>
            </a:endParaRPr>
          </a:p>
          <a:p>
            <a:pPr marL="12700">
              <a:lnSpc>
                <a:spcPct val="100000"/>
              </a:lnSpc>
              <a:spcBef>
                <a:spcPts val="335"/>
              </a:spcBef>
            </a:pPr>
            <a:r>
              <a:rPr dirty="0" sz="1100" spc="-20">
                <a:solidFill>
                  <a:srgbClr val="FF0000"/>
                </a:solidFill>
                <a:latin typeface="MS Mincho"/>
                <a:cs typeface="MS Mincho"/>
              </a:rPr>
              <a:t>注：集計にしばらく時間がかかる場合があります。</a:t>
            </a:r>
            <a:endParaRPr sz="1100">
              <a:latin typeface="MS Mincho"/>
              <a:cs typeface="MS Mincho"/>
            </a:endParaRPr>
          </a:p>
        </p:txBody>
      </p:sp>
      <p:sp>
        <p:nvSpPr>
          <p:cNvPr id="4" name="object 4" descr=""/>
          <p:cNvSpPr txBox="1"/>
          <p:nvPr/>
        </p:nvSpPr>
        <p:spPr>
          <a:xfrm>
            <a:off x="1158951" y="6070828"/>
            <a:ext cx="519620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最初に総括表が表示されます。タブをクリックすると対応する表、グラフが表示さ</a:t>
            </a:r>
            <a:r>
              <a:rPr dirty="0" sz="1100" spc="-15">
                <a:latin typeface="MS Mincho"/>
                <a:cs typeface="MS Mincho"/>
              </a:rPr>
              <a:t>れます。</a:t>
            </a:r>
            <a:endParaRPr sz="1100">
              <a:latin typeface="MS Mincho"/>
              <a:cs typeface="MS Mincho"/>
            </a:endParaRPr>
          </a:p>
        </p:txBody>
      </p:sp>
      <p:grpSp>
        <p:nvGrpSpPr>
          <p:cNvPr id="5" name="object 5" descr=""/>
          <p:cNvGrpSpPr/>
          <p:nvPr/>
        </p:nvGrpSpPr>
        <p:grpSpPr>
          <a:xfrm>
            <a:off x="1620011" y="2612135"/>
            <a:ext cx="4320540" cy="3255645"/>
            <a:chOff x="1620011" y="2612135"/>
            <a:chExt cx="4320540" cy="3255645"/>
          </a:xfrm>
        </p:grpSpPr>
        <p:pic>
          <p:nvPicPr>
            <p:cNvPr id="6" name="object 6" descr=""/>
            <p:cNvPicPr/>
            <p:nvPr/>
          </p:nvPicPr>
          <p:blipFill>
            <a:blip r:embed="rId2" cstate="print"/>
            <a:stretch>
              <a:fillRect/>
            </a:stretch>
          </p:blipFill>
          <p:spPr>
            <a:xfrm>
              <a:off x="1620011" y="2612135"/>
              <a:ext cx="4320540" cy="3255264"/>
            </a:xfrm>
            <a:prstGeom prst="rect">
              <a:avLst/>
            </a:prstGeom>
          </p:spPr>
        </p:pic>
        <p:pic>
          <p:nvPicPr>
            <p:cNvPr id="7" name="object 7" descr=""/>
            <p:cNvPicPr/>
            <p:nvPr/>
          </p:nvPicPr>
          <p:blipFill>
            <a:blip r:embed="rId3" cstate="print"/>
            <a:stretch>
              <a:fillRect/>
            </a:stretch>
          </p:blipFill>
          <p:spPr>
            <a:xfrm>
              <a:off x="1630679" y="2631947"/>
              <a:ext cx="4303776" cy="454151"/>
            </a:xfrm>
            <a:prstGeom prst="rect">
              <a:avLst/>
            </a:prstGeom>
          </p:spPr>
        </p:pic>
        <p:pic>
          <p:nvPicPr>
            <p:cNvPr id="8" name="object 8" descr=""/>
            <p:cNvPicPr/>
            <p:nvPr/>
          </p:nvPicPr>
          <p:blipFill>
            <a:blip r:embed="rId4" cstate="print"/>
            <a:stretch>
              <a:fillRect/>
            </a:stretch>
          </p:blipFill>
          <p:spPr>
            <a:xfrm>
              <a:off x="1661159" y="3090671"/>
              <a:ext cx="1094232" cy="1027176"/>
            </a:xfrm>
            <a:prstGeom prst="rect">
              <a:avLst/>
            </a:prstGeom>
          </p:spPr>
        </p:pic>
      </p:grpSp>
      <p:grpSp>
        <p:nvGrpSpPr>
          <p:cNvPr id="9" name="object 9" descr=""/>
          <p:cNvGrpSpPr/>
          <p:nvPr/>
        </p:nvGrpSpPr>
        <p:grpSpPr>
          <a:xfrm>
            <a:off x="1620011" y="6320789"/>
            <a:ext cx="4320540" cy="3514090"/>
            <a:chOff x="1620011" y="6320789"/>
            <a:chExt cx="4320540" cy="3514090"/>
          </a:xfrm>
        </p:grpSpPr>
        <p:pic>
          <p:nvPicPr>
            <p:cNvPr id="10" name="object 10" descr=""/>
            <p:cNvPicPr/>
            <p:nvPr/>
          </p:nvPicPr>
          <p:blipFill>
            <a:blip r:embed="rId5" cstate="print"/>
            <a:stretch>
              <a:fillRect/>
            </a:stretch>
          </p:blipFill>
          <p:spPr>
            <a:xfrm>
              <a:off x="1620011" y="6579107"/>
              <a:ext cx="4320540" cy="3255264"/>
            </a:xfrm>
            <a:prstGeom prst="rect">
              <a:avLst/>
            </a:prstGeom>
          </p:spPr>
        </p:pic>
        <p:sp>
          <p:nvSpPr>
            <p:cNvPr id="11" name="object 11" descr=""/>
            <p:cNvSpPr/>
            <p:nvPr/>
          </p:nvSpPr>
          <p:spPr>
            <a:xfrm>
              <a:off x="2166365" y="7255001"/>
              <a:ext cx="2252980" cy="236220"/>
            </a:xfrm>
            <a:custGeom>
              <a:avLst/>
              <a:gdLst/>
              <a:ahLst/>
              <a:cxnLst/>
              <a:rect l="l" t="t" r="r" b="b"/>
              <a:pathLst>
                <a:path w="2252979" h="236220">
                  <a:moveTo>
                    <a:pt x="0" y="39370"/>
                  </a:moveTo>
                  <a:lnTo>
                    <a:pt x="3097" y="24056"/>
                  </a:lnTo>
                  <a:lnTo>
                    <a:pt x="11541" y="11541"/>
                  </a:lnTo>
                  <a:lnTo>
                    <a:pt x="24056" y="3097"/>
                  </a:lnTo>
                  <a:lnTo>
                    <a:pt x="39369" y="0"/>
                  </a:lnTo>
                  <a:lnTo>
                    <a:pt x="2213101" y="0"/>
                  </a:lnTo>
                  <a:lnTo>
                    <a:pt x="2228415" y="3097"/>
                  </a:lnTo>
                  <a:lnTo>
                    <a:pt x="2240930" y="11541"/>
                  </a:lnTo>
                  <a:lnTo>
                    <a:pt x="2249374" y="24056"/>
                  </a:lnTo>
                  <a:lnTo>
                    <a:pt x="2252472" y="39370"/>
                  </a:lnTo>
                  <a:lnTo>
                    <a:pt x="2252472" y="196850"/>
                  </a:lnTo>
                  <a:lnTo>
                    <a:pt x="2249374" y="212163"/>
                  </a:lnTo>
                  <a:lnTo>
                    <a:pt x="2240930" y="224678"/>
                  </a:lnTo>
                  <a:lnTo>
                    <a:pt x="2228415" y="233122"/>
                  </a:lnTo>
                  <a:lnTo>
                    <a:pt x="2213101" y="236220"/>
                  </a:lnTo>
                  <a:lnTo>
                    <a:pt x="39369" y="236220"/>
                  </a:lnTo>
                  <a:lnTo>
                    <a:pt x="24056" y="233122"/>
                  </a:lnTo>
                  <a:lnTo>
                    <a:pt x="11541" y="224678"/>
                  </a:lnTo>
                  <a:lnTo>
                    <a:pt x="3097" y="212163"/>
                  </a:lnTo>
                  <a:lnTo>
                    <a:pt x="0" y="196850"/>
                  </a:lnTo>
                  <a:lnTo>
                    <a:pt x="0" y="39370"/>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3" cstate="print"/>
            <a:stretch>
              <a:fillRect/>
            </a:stretch>
          </p:blipFill>
          <p:spPr>
            <a:xfrm>
              <a:off x="1630679" y="6589775"/>
              <a:ext cx="4303776" cy="454151"/>
            </a:xfrm>
            <a:prstGeom prst="rect">
              <a:avLst/>
            </a:prstGeom>
          </p:spPr>
        </p:pic>
        <p:sp>
          <p:nvSpPr>
            <p:cNvPr id="13" name="object 13" descr=""/>
            <p:cNvSpPr/>
            <p:nvPr/>
          </p:nvSpPr>
          <p:spPr>
            <a:xfrm>
              <a:off x="3295650" y="6320789"/>
              <a:ext cx="0" cy="934719"/>
            </a:xfrm>
            <a:custGeom>
              <a:avLst/>
              <a:gdLst/>
              <a:ahLst/>
              <a:cxnLst/>
              <a:rect l="l" t="t" r="r" b="b"/>
              <a:pathLst>
                <a:path w="0" h="934720">
                  <a:moveTo>
                    <a:pt x="0" y="0"/>
                  </a:moveTo>
                  <a:lnTo>
                    <a:pt x="0" y="934593"/>
                  </a:lnTo>
                </a:path>
              </a:pathLst>
            </a:custGeom>
            <a:ln w="19050">
              <a:solidFill>
                <a:srgbClr val="FF0000"/>
              </a:solidFill>
            </a:ln>
          </p:spPr>
          <p:txBody>
            <a:bodyPr wrap="square" lIns="0" tIns="0" rIns="0" bIns="0" rtlCol="0"/>
            <a:lstStyle/>
            <a:p/>
          </p:txBody>
        </p:sp>
        <p:pic>
          <p:nvPicPr>
            <p:cNvPr id="14" name="object 14" descr=""/>
            <p:cNvPicPr/>
            <p:nvPr/>
          </p:nvPicPr>
          <p:blipFill>
            <a:blip r:embed="rId6" cstate="print"/>
            <a:stretch>
              <a:fillRect/>
            </a:stretch>
          </p:blipFill>
          <p:spPr>
            <a:xfrm>
              <a:off x="1671827" y="8880347"/>
              <a:ext cx="68580" cy="876300"/>
            </a:xfrm>
            <a:prstGeom prst="rect">
              <a:avLst/>
            </a:prstGeom>
          </p:spPr>
        </p:pic>
      </p:grpSp>
      <p:sp>
        <p:nvSpPr>
          <p:cNvPr id="15" name="object 15"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61</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080516" y="4957571"/>
            <a:ext cx="5303520" cy="4683760"/>
            <a:chOff x="1080516" y="4957571"/>
            <a:chExt cx="5303520" cy="4683760"/>
          </a:xfrm>
        </p:grpSpPr>
        <p:pic>
          <p:nvPicPr>
            <p:cNvPr id="3" name="object 3" descr=""/>
            <p:cNvPicPr/>
            <p:nvPr/>
          </p:nvPicPr>
          <p:blipFill>
            <a:blip r:embed="rId2" cstate="print"/>
            <a:stretch>
              <a:fillRect/>
            </a:stretch>
          </p:blipFill>
          <p:spPr>
            <a:xfrm>
              <a:off x="1080516" y="5199887"/>
              <a:ext cx="4319016" cy="3253740"/>
            </a:xfrm>
            <a:prstGeom prst="rect">
              <a:avLst/>
            </a:prstGeom>
          </p:spPr>
        </p:pic>
        <p:pic>
          <p:nvPicPr>
            <p:cNvPr id="4" name="object 4" descr=""/>
            <p:cNvPicPr/>
            <p:nvPr/>
          </p:nvPicPr>
          <p:blipFill>
            <a:blip r:embed="rId3" cstate="print"/>
            <a:stretch>
              <a:fillRect/>
            </a:stretch>
          </p:blipFill>
          <p:spPr>
            <a:xfrm>
              <a:off x="2065019" y="6385559"/>
              <a:ext cx="4319015" cy="3255264"/>
            </a:xfrm>
            <a:prstGeom prst="rect">
              <a:avLst/>
            </a:prstGeom>
          </p:spPr>
        </p:pic>
        <p:sp>
          <p:nvSpPr>
            <p:cNvPr id="5" name="object 5" descr=""/>
            <p:cNvSpPr/>
            <p:nvPr/>
          </p:nvSpPr>
          <p:spPr>
            <a:xfrm>
              <a:off x="1332738" y="5500877"/>
              <a:ext cx="3340735" cy="1754505"/>
            </a:xfrm>
            <a:custGeom>
              <a:avLst/>
              <a:gdLst/>
              <a:ahLst/>
              <a:cxnLst/>
              <a:rect l="l" t="t" r="r" b="b"/>
              <a:pathLst>
                <a:path w="3340735" h="1754504">
                  <a:moveTo>
                    <a:pt x="2090420" y="1463039"/>
                  </a:moveTo>
                  <a:lnTo>
                    <a:pt x="1834895" y="1754251"/>
                  </a:lnTo>
                </a:path>
                <a:path w="3340735" h="1754504">
                  <a:moveTo>
                    <a:pt x="0" y="540003"/>
                  </a:moveTo>
                  <a:lnTo>
                    <a:pt x="3877" y="520838"/>
                  </a:lnTo>
                  <a:lnTo>
                    <a:pt x="14446" y="505174"/>
                  </a:lnTo>
                  <a:lnTo>
                    <a:pt x="30110" y="494605"/>
                  </a:lnTo>
                  <a:lnTo>
                    <a:pt x="49275" y="490727"/>
                  </a:lnTo>
                  <a:lnTo>
                    <a:pt x="3291332" y="490727"/>
                  </a:lnTo>
                  <a:lnTo>
                    <a:pt x="3310497" y="494605"/>
                  </a:lnTo>
                  <a:lnTo>
                    <a:pt x="3326161" y="505174"/>
                  </a:lnTo>
                  <a:lnTo>
                    <a:pt x="3336730" y="520838"/>
                  </a:lnTo>
                  <a:lnTo>
                    <a:pt x="3340608" y="540003"/>
                  </a:lnTo>
                  <a:lnTo>
                    <a:pt x="3340608" y="737107"/>
                  </a:lnTo>
                  <a:lnTo>
                    <a:pt x="3336730" y="756273"/>
                  </a:lnTo>
                  <a:lnTo>
                    <a:pt x="3326161" y="771937"/>
                  </a:lnTo>
                  <a:lnTo>
                    <a:pt x="3310497" y="782506"/>
                  </a:lnTo>
                  <a:lnTo>
                    <a:pt x="3291332" y="786383"/>
                  </a:lnTo>
                  <a:lnTo>
                    <a:pt x="49275" y="786383"/>
                  </a:lnTo>
                  <a:lnTo>
                    <a:pt x="30110" y="782506"/>
                  </a:lnTo>
                  <a:lnTo>
                    <a:pt x="14446" y="771937"/>
                  </a:lnTo>
                  <a:lnTo>
                    <a:pt x="3877" y="756273"/>
                  </a:lnTo>
                  <a:lnTo>
                    <a:pt x="0" y="737107"/>
                  </a:lnTo>
                  <a:lnTo>
                    <a:pt x="0" y="540003"/>
                  </a:lnTo>
                  <a:close/>
                </a:path>
                <a:path w="3340735" h="1754504">
                  <a:moveTo>
                    <a:pt x="2836672" y="0"/>
                  </a:moveTo>
                  <a:lnTo>
                    <a:pt x="2363724" y="477900"/>
                  </a:lnTo>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086612" y="5204459"/>
              <a:ext cx="4303776" cy="455675"/>
            </a:xfrm>
            <a:prstGeom prst="rect">
              <a:avLst/>
            </a:prstGeom>
          </p:spPr>
        </p:pic>
        <p:sp>
          <p:nvSpPr>
            <p:cNvPr id="7" name="object 7" descr=""/>
            <p:cNvSpPr/>
            <p:nvPr/>
          </p:nvSpPr>
          <p:spPr>
            <a:xfrm>
              <a:off x="3765804" y="4957571"/>
              <a:ext cx="2443480" cy="704215"/>
            </a:xfrm>
            <a:custGeom>
              <a:avLst/>
              <a:gdLst/>
              <a:ahLst/>
              <a:cxnLst/>
              <a:rect l="l" t="t" r="r" b="b"/>
              <a:pathLst>
                <a:path w="2443479" h="704214">
                  <a:moveTo>
                    <a:pt x="2442972" y="0"/>
                  </a:moveTo>
                  <a:lnTo>
                    <a:pt x="0" y="0"/>
                  </a:lnTo>
                  <a:lnTo>
                    <a:pt x="0" y="704088"/>
                  </a:lnTo>
                  <a:lnTo>
                    <a:pt x="2442972" y="704088"/>
                  </a:lnTo>
                  <a:lnTo>
                    <a:pt x="2442972" y="0"/>
                  </a:lnTo>
                  <a:close/>
                </a:path>
              </a:pathLst>
            </a:custGeom>
            <a:solidFill>
              <a:srgbClr val="FFFFFF"/>
            </a:solidFill>
          </p:spPr>
          <p:txBody>
            <a:bodyPr wrap="square" lIns="0" tIns="0" rIns="0" bIns="0" rtlCol="0"/>
            <a:lstStyle/>
            <a:p/>
          </p:txBody>
        </p:sp>
      </p:grpSp>
      <p:sp>
        <p:nvSpPr>
          <p:cNvPr id="8" name="object 8" descr=""/>
          <p:cNvSpPr txBox="1"/>
          <p:nvPr/>
        </p:nvSpPr>
        <p:spPr>
          <a:xfrm>
            <a:off x="1158951" y="1130045"/>
            <a:ext cx="240157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表、グラフのレイアウトを示します。</a:t>
            </a:r>
            <a:endParaRPr sz="1100">
              <a:latin typeface="MS Mincho"/>
              <a:cs typeface="MS Mincho"/>
            </a:endParaRPr>
          </a:p>
        </p:txBody>
      </p:sp>
      <p:sp>
        <p:nvSpPr>
          <p:cNvPr id="9" name="object 9" descr=""/>
          <p:cNvSpPr txBox="1"/>
          <p:nvPr/>
        </p:nvSpPr>
        <p:spPr>
          <a:xfrm>
            <a:off x="1672589" y="1500632"/>
            <a:ext cx="4464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総括表</a:t>
            </a:r>
            <a:endParaRPr sz="1100">
              <a:latin typeface="MS Mincho"/>
              <a:cs typeface="MS Mincho"/>
            </a:endParaRPr>
          </a:p>
        </p:txBody>
      </p:sp>
      <p:sp>
        <p:nvSpPr>
          <p:cNvPr id="10" name="object 10" descr=""/>
          <p:cNvSpPr txBox="1"/>
          <p:nvPr/>
        </p:nvSpPr>
        <p:spPr>
          <a:xfrm>
            <a:off x="3495802" y="1500632"/>
            <a:ext cx="586740" cy="193675"/>
          </a:xfrm>
          <a:prstGeom prst="rect">
            <a:avLst/>
          </a:prstGeom>
        </p:spPr>
        <p:txBody>
          <a:bodyPr wrap="square" lIns="0" tIns="12700" rIns="0" bIns="0" rtlCol="0" vert="horz">
            <a:spAutoFit/>
          </a:bodyPr>
          <a:lstStyle/>
          <a:p>
            <a:pPr marL="12700">
              <a:lnSpc>
                <a:spcPct val="100000"/>
              </a:lnSpc>
              <a:spcBef>
                <a:spcPts val="100"/>
              </a:spcBef>
            </a:pPr>
            <a:r>
              <a:rPr dirty="0" sz="1100" spc="-15">
                <a:latin typeface="MS Mincho"/>
                <a:cs typeface="MS Mincho"/>
              </a:rPr>
              <a:t>保険種別</a:t>
            </a:r>
            <a:endParaRPr sz="1100">
              <a:latin typeface="MS Mincho"/>
              <a:cs typeface="MS Mincho"/>
            </a:endParaRPr>
          </a:p>
        </p:txBody>
      </p:sp>
      <p:sp>
        <p:nvSpPr>
          <p:cNvPr id="11" name="object 11" descr=""/>
          <p:cNvSpPr txBox="1"/>
          <p:nvPr/>
        </p:nvSpPr>
        <p:spPr>
          <a:xfrm>
            <a:off x="5432552" y="1500632"/>
            <a:ext cx="4464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患者数</a:t>
            </a:r>
            <a:endParaRPr sz="1100">
              <a:latin typeface="MS Mincho"/>
              <a:cs typeface="MS Mincho"/>
            </a:endParaRPr>
          </a:p>
        </p:txBody>
      </p:sp>
      <p:sp>
        <p:nvSpPr>
          <p:cNvPr id="12" name="object 12" descr=""/>
          <p:cNvSpPr txBox="1"/>
          <p:nvPr/>
        </p:nvSpPr>
        <p:spPr>
          <a:xfrm>
            <a:off x="1672589" y="3266312"/>
            <a:ext cx="4464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請求額</a:t>
            </a:r>
            <a:endParaRPr sz="1100">
              <a:latin typeface="MS Mincho"/>
              <a:cs typeface="MS Mincho"/>
            </a:endParaRPr>
          </a:p>
        </p:txBody>
      </p:sp>
      <p:sp>
        <p:nvSpPr>
          <p:cNvPr id="13" name="object 13" descr=""/>
          <p:cNvSpPr txBox="1"/>
          <p:nvPr/>
        </p:nvSpPr>
        <p:spPr>
          <a:xfrm>
            <a:off x="3576320" y="3266312"/>
            <a:ext cx="4464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診察料</a:t>
            </a:r>
            <a:endParaRPr sz="1100">
              <a:latin typeface="MS Mincho"/>
              <a:cs typeface="MS Mincho"/>
            </a:endParaRPr>
          </a:p>
        </p:txBody>
      </p:sp>
      <p:sp>
        <p:nvSpPr>
          <p:cNvPr id="14" name="object 14" descr=""/>
          <p:cNvSpPr txBox="1"/>
          <p:nvPr/>
        </p:nvSpPr>
        <p:spPr>
          <a:xfrm>
            <a:off x="5237479" y="3266312"/>
            <a:ext cx="725170" cy="193675"/>
          </a:xfrm>
          <a:prstGeom prst="rect">
            <a:avLst/>
          </a:prstGeom>
        </p:spPr>
        <p:txBody>
          <a:bodyPr wrap="square" lIns="0" tIns="12700" rIns="0" bIns="0" rtlCol="0" vert="horz">
            <a:spAutoFit/>
          </a:bodyPr>
          <a:lstStyle/>
          <a:p>
            <a:pPr marL="12700">
              <a:lnSpc>
                <a:spcPct val="100000"/>
              </a:lnSpc>
              <a:spcBef>
                <a:spcPts val="100"/>
              </a:spcBef>
            </a:pPr>
            <a:r>
              <a:rPr dirty="0" sz="1100" spc="-15">
                <a:latin typeface="MS Mincho"/>
                <a:cs typeface="MS Mincho"/>
              </a:rPr>
              <a:t>前年同月比</a:t>
            </a:r>
            <a:endParaRPr sz="1100">
              <a:latin typeface="MS Mincho"/>
              <a:cs typeface="MS Mincho"/>
            </a:endParaRPr>
          </a:p>
        </p:txBody>
      </p:sp>
      <p:grpSp>
        <p:nvGrpSpPr>
          <p:cNvPr id="15" name="object 15" descr=""/>
          <p:cNvGrpSpPr/>
          <p:nvPr/>
        </p:nvGrpSpPr>
        <p:grpSpPr>
          <a:xfrm>
            <a:off x="1080516" y="1799843"/>
            <a:ext cx="1693545" cy="1274445"/>
            <a:chOff x="1080516" y="1799843"/>
            <a:chExt cx="1693545" cy="1274445"/>
          </a:xfrm>
        </p:grpSpPr>
        <p:pic>
          <p:nvPicPr>
            <p:cNvPr id="16" name="object 16" descr=""/>
            <p:cNvPicPr/>
            <p:nvPr/>
          </p:nvPicPr>
          <p:blipFill>
            <a:blip r:embed="rId5" cstate="print"/>
            <a:stretch>
              <a:fillRect/>
            </a:stretch>
          </p:blipFill>
          <p:spPr>
            <a:xfrm>
              <a:off x="1080516" y="1799843"/>
              <a:ext cx="1691639" cy="1274064"/>
            </a:xfrm>
            <a:prstGeom prst="rect">
              <a:avLst/>
            </a:prstGeom>
          </p:spPr>
        </p:pic>
        <p:pic>
          <p:nvPicPr>
            <p:cNvPr id="17" name="object 17" descr=""/>
            <p:cNvPicPr/>
            <p:nvPr/>
          </p:nvPicPr>
          <p:blipFill>
            <a:blip r:embed="rId6" cstate="print"/>
            <a:stretch>
              <a:fillRect/>
            </a:stretch>
          </p:blipFill>
          <p:spPr>
            <a:xfrm>
              <a:off x="1086612" y="1804415"/>
              <a:ext cx="1687068" cy="172211"/>
            </a:xfrm>
            <a:prstGeom prst="rect">
              <a:avLst/>
            </a:prstGeom>
          </p:spPr>
        </p:pic>
      </p:grpSp>
      <p:grpSp>
        <p:nvGrpSpPr>
          <p:cNvPr id="18" name="object 18" descr=""/>
          <p:cNvGrpSpPr/>
          <p:nvPr/>
        </p:nvGrpSpPr>
        <p:grpSpPr>
          <a:xfrm>
            <a:off x="2923032" y="1799843"/>
            <a:ext cx="1694814" cy="1274445"/>
            <a:chOff x="2923032" y="1799843"/>
            <a:chExt cx="1694814" cy="1274445"/>
          </a:xfrm>
        </p:grpSpPr>
        <p:pic>
          <p:nvPicPr>
            <p:cNvPr id="19" name="object 19" descr=""/>
            <p:cNvPicPr/>
            <p:nvPr/>
          </p:nvPicPr>
          <p:blipFill>
            <a:blip r:embed="rId7" cstate="print"/>
            <a:stretch>
              <a:fillRect/>
            </a:stretch>
          </p:blipFill>
          <p:spPr>
            <a:xfrm>
              <a:off x="2923032" y="1799843"/>
              <a:ext cx="1691640" cy="1274064"/>
            </a:xfrm>
            <a:prstGeom prst="rect">
              <a:avLst/>
            </a:prstGeom>
          </p:spPr>
        </p:pic>
        <p:pic>
          <p:nvPicPr>
            <p:cNvPr id="20" name="object 20" descr=""/>
            <p:cNvPicPr/>
            <p:nvPr/>
          </p:nvPicPr>
          <p:blipFill>
            <a:blip r:embed="rId6" cstate="print"/>
            <a:stretch>
              <a:fillRect/>
            </a:stretch>
          </p:blipFill>
          <p:spPr>
            <a:xfrm>
              <a:off x="2929128" y="1804415"/>
              <a:ext cx="1688592" cy="172211"/>
            </a:xfrm>
            <a:prstGeom prst="rect">
              <a:avLst/>
            </a:prstGeom>
          </p:spPr>
        </p:pic>
      </p:grpSp>
      <p:grpSp>
        <p:nvGrpSpPr>
          <p:cNvPr id="21" name="object 21" descr=""/>
          <p:cNvGrpSpPr/>
          <p:nvPr/>
        </p:nvGrpSpPr>
        <p:grpSpPr>
          <a:xfrm>
            <a:off x="4788408" y="1799843"/>
            <a:ext cx="1691639" cy="1274445"/>
            <a:chOff x="4788408" y="1799843"/>
            <a:chExt cx="1691639" cy="1274445"/>
          </a:xfrm>
        </p:grpSpPr>
        <p:pic>
          <p:nvPicPr>
            <p:cNvPr id="22" name="object 22" descr=""/>
            <p:cNvPicPr/>
            <p:nvPr/>
          </p:nvPicPr>
          <p:blipFill>
            <a:blip r:embed="rId8" cstate="print"/>
            <a:stretch>
              <a:fillRect/>
            </a:stretch>
          </p:blipFill>
          <p:spPr>
            <a:xfrm>
              <a:off x="4788408" y="1799843"/>
              <a:ext cx="1691639" cy="1274064"/>
            </a:xfrm>
            <a:prstGeom prst="rect">
              <a:avLst/>
            </a:prstGeom>
          </p:spPr>
        </p:pic>
        <p:pic>
          <p:nvPicPr>
            <p:cNvPr id="23" name="object 23" descr=""/>
            <p:cNvPicPr/>
            <p:nvPr/>
          </p:nvPicPr>
          <p:blipFill>
            <a:blip r:embed="rId6" cstate="print"/>
            <a:stretch>
              <a:fillRect/>
            </a:stretch>
          </p:blipFill>
          <p:spPr>
            <a:xfrm>
              <a:off x="4791456" y="1802891"/>
              <a:ext cx="1688592" cy="172211"/>
            </a:xfrm>
            <a:prstGeom prst="rect">
              <a:avLst/>
            </a:prstGeom>
          </p:spPr>
        </p:pic>
      </p:grpSp>
      <p:grpSp>
        <p:nvGrpSpPr>
          <p:cNvPr id="24" name="object 24" descr=""/>
          <p:cNvGrpSpPr/>
          <p:nvPr/>
        </p:nvGrpSpPr>
        <p:grpSpPr>
          <a:xfrm>
            <a:off x="1080516" y="3525011"/>
            <a:ext cx="1691639" cy="1274445"/>
            <a:chOff x="1080516" y="3525011"/>
            <a:chExt cx="1691639" cy="1274445"/>
          </a:xfrm>
        </p:grpSpPr>
        <p:pic>
          <p:nvPicPr>
            <p:cNvPr id="25" name="object 25" descr=""/>
            <p:cNvPicPr/>
            <p:nvPr/>
          </p:nvPicPr>
          <p:blipFill>
            <a:blip r:embed="rId9" cstate="print"/>
            <a:stretch>
              <a:fillRect/>
            </a:stretch>
          </p:blipFill>
          <p:spPr>
            <a:xfrm>
              <a:off x="1080516" y="3525011"/>
              <a:ext cx="1691639" cy="1274064"/>
            </a:xfrm>
            <a:prstGeom prst="rect">
              <a:avLst/>
            </a:prstGeom>
          </p:spPr>
        </p:pic>
        <p:pic>
          <p:nvPicPr>
            <p:cNvPr id="26" name="object 26" descr=""/>
            <p:cNvPicPr/>
            <p:nvPr/>
          </p:nvPicPr>
          <p:blipFill>
            <a:blip r:embed="rId6" cstate="print"/>
            <a:stretch>
              <a:fillRect/>
            </a:stretch>
          </p:blipFill>
          <p:spPr>
            <a:xfrm>
              <a:off x="1083564" y="3526535"/>
              <a:ext cx="1688592" cy="172211"/>
            </a:xfrm>
            <a:prstGeom prst="rect">
              <a:avLst/>
            </a:prstGeom>
          </p:spPr>
        </p:pic>
      </p:grpSp>
      <p:grpSp>
        <p:nvGrpSpPr>
          <p:cNvPr id="27" name="object 27" descr=""/>
          <p:cNvGrpSpPr/>
          <p:nvPr/>
        </p:nvGrpSpPr>
        <p:grpSpPr>
          <a:xfrm>
            <a:off x="2919983" y="3529583"/>
            <a:ext cx="1693545" cy="1274445"/>
            <a:chOff x="2919983" y="3529583"/>
            <a:chExt cx="1693545" cy="1274445"/>
          </a:xfrm>
        </p:grpSpPr>
        <p:pic>
          <p:nvPicPr>
            <p:cNvPr id="28" name="object 28" descr=""/>
            <p:cNvPicPr/>
            <p:nvPr/>
          </p:nvPicPr>
          <p:blipFill>
            <a:blip r:embed="rId10" cstate="print"/>
            <a:stretch>
              <a:fillRect/>
            </a:stretch>
          </p:blipFill>
          <p:spPr>
            <a:xfrm>
              <a:off x="2919983" y="3529583"/>
              <a:ext cx="1693164" cy="1274064"/>
            </a:xfrm>
            <a:prstGeom prst="rect">
              <a:avLst/>
            </a:prstGeom>
          </p:spPr>
        </p:pic>
        <p:pic>
          <p:nvPicPr>
            <p:cNvPr id="29" name="object 29" descr=""/>
            <p:cNvPicPr/>
            <p:nvPr/>
          </p:nvPicPr>
          <p:blipFill>
            <a:blip r:embed="rId6" cstate="print"/>
            <a:stretch>
              <a:fillRect/>
            </a:stretch>
          </p:blipFill>
          <p:spPr>
            <a:xfrm>
              <a:off x="2924555" y="3532631"/>
              <a:ext cx="1688592" cy="173735"/>
            </a:xfrm>
            <a:prstGeom prst="rect">
              <a:avLst/>
            </a:prstGeom>
          </p:spPr>
        </p:pic>
      </p:grpSp>
      <p:grpSp>
        <p:nvGrpSpPr>
          <p:cNvPr id="30" name="object 30" descr=""/>
          <p:cNvGrpSpPr/>
          <p:nvPr/>
        </p:nvGrpSpPr>
        <p:grpSpPr>
          <a:xfrm>
            <a:off x="4788408" y="3526535"/>
            <a:ext cx="1691639" cy="1275715"/>
            <a:chOff x="4788408" y="3526535"/>
            <a:chExt cx="1691639" cy="1275715"/>
          </a:xfrm>
        </p:grpSpPr>
        <p:pic>
          <p:nvPicPr>
            <p:cNvPr id="31" name="object 31" descr=""/>
            <p:cNvPicPr/>
            <p:nvPr/>
          </p:nvPicPr>
          <p:blipFill>
            <a:blip r:embed="rId11" cstate="print"/>
            <a:stretch>
              <a:fillRect/>
            </a:stretch>
          </p:blipFill>
          <p:spPr>
            <a:xfrm>
              <a:off x="4788408" y="3526535"/>
              <a:ext cx="1691639" cy="1275588"/>
            </a:xfrm>
            <a:prstGeom prst="rect">
              <a:avLst/>
            </a:prstGeom>
          </p:spPr>
        </p:pic>
        <p:pic>
          <p:nvPicPr>
            <p:cNvPr id="32" name="object 32" descr=""/>
            <p:cNvPicPr/>
            <p:nvPr/>
          </p:nvPicPr>
          <p:blipFill>
            <a:blip r:embed="rId6" cstate="print"/>
            <a:stretch>
              <a:fillRect/>
            </a:stretch>
          </p:blipFill>
          <p:spPr>
            <a:xfrm>
              <a:off x="4791456" y="3528059"/>
              <a:ext cx="1688592" cy="173735"/>
            </a:xfrm>
            <a:prstGeom prst="rect">
              <a:avLst/>
            </a:prstGeom>
          </p:spPr>
        </p:pic>
      </p:grpSp>
      <p:sp>
        <p:nvSpPr>
          <p:cNvPr id="33" name="object 33" descr=""/>
          <p:cNvSpPr txBox="1"/>
          <p:nvPr/>
        </p:nvSpPr>
        <p:spPr>
          <a:xfrm>
            <a:off x="3765803" y="4957571"/>
            <a:ext cx="2443480" cy="704215"/>
          </a:xfrm>
          <a:prstGeom prst="rect">
            <a:avLst/>
          </a:prstGeom>
          <a:ln w="9525">
            <a:solidFill>
              <a:srgbClr val="FF0000"/>
            </a:solidFill>
          </a:ln>
        </p:spPr>
        <p:txBody>
          <a:bodyPr wrap="square" lIns="0" tIns="64135" rIns="0" bIns="0" rtlCol="0" vert="horz">
            <a:spAutoFit/>
          </a:bodyPr>
          <a:lstStyle/>
          <a:p>
            <a:pPr marL="92710">
              <a:lnSpc>
                <a:spcPct val="100000"/>
              </a:lnSpc>
              <a:spcBef>
                <a:spcPts val="505"/>
              </a:spcBef>
            </a:pPr>
            <a:r>
              <a:rPr dirty="0" sz="1100" spc="-20">
                <a:latin typeface="MS Mincho"/>
                <a:cs typeface="MS Mincho"/>
              </a:rPr>
              <a:t>「総請求額」「レセプト１件当り」</a:t>
            </a:r>
            <a:endParaRPr sz="1100">
              <a:latin typeface="MS Mincho"/>
              <a:cs typeface="MS Mincho"/>
            </a:endParaRPr>
          </a:p>
          <a:p>
            <a:pPr marL="92710" marR="106680">
              <a:lnSpc>
                <a:spcPct val="124500"/>
              </a:lnSpc>
              <a:spcBef>
                <a:spcPts val="10"/>
              </a:spcBef>
            </a:pPr>
            <a:r>
              <a:rPr dirty="0" sz="1100" spc="-20">
                <a:latin typeface="MS Mincho"/>
                <a:cs typeface="MS Mincho"/>
              </a:rPr>
              <a:t>「レセプト１日当り」を切り替える</a:t>
            </a:r>
            <a:r>
              <a:rPr dirty="0" sz="1100" spc="-15">
                <a:latin typeface="MS Mincho"/>
                <a:cs typeface="MS Mincho"/>
              </a:rPr>
              <a:t>タブです。</a:t>
            </a:r>
            <a:endParaRPr sz="1100">
              <a:latin typeface="MS Mincho"/>
              <a:cs typeface="MS Mincho"/>
            </a:endParaRPr>
          </a:p>
        </p:txBody>
      </p:sp>
      <p:grpSp>
        <p:nvGrpSpPr>
          <p:cNvPr id="34" name="object 34" descr=""/>
          <p:cNvGrpSpPr/>
          <p:nvPr/>
        </p:nvGrpSpPr>
        <p:grpSpPr>
          <a:xfrm>
            <a:off x="868680" y="6391655"/>
            <a:ext cx="5514340" cy="3171825"/>
            <a:chOff x="868680" y="6391655"/>
            <a:chExt cx="5514340" cy="3171825"/>
          </a:xfrm>
        </p:grpSpPr>
        <p:pic>
          <p:nvPicPr>
            <p:cNvPr id="35" name="object 35" descr=""/>
            <p:cNvPicPr/>
            <p:nvPr/>
          </p:nvPicPr>
          <p:blipFill>
            <a:blip r:embed="rId4" cstate="print"/>
            <a:stretch>
              <a:fillRect/>
            </a:stretch>
          </p:blipFill>
          <p:spPr>
            <a:xfrm>
              <a:off x="2077212" y="6391655"/>
              <a:ext cx="4305300" cy="455675"/>
            </a:xfrm>
            <a:prstGeom prst="rect">
              <a:avLst/>
            </a:prstGeom>
          </p:spPr>
        </p:pic>
        <p:sp>
          <p:nvSpPr>
            <p:cNvPr id="36" name="object 36" descr=""/>
            <p:cNvSpPr/>
            <p:nvPr/>
          </p:nvSpPr>
          <p:spPr>
            <a:xfrm>
              <a:off x="3423665" y="6828281"/>
              <a:ext cx="544195" cy="273050"/>
            </a:xfrm>
            <a:custGeom>
              <a:avLst/>
              <a:gdLst/>
              <a:ahLst/>
              <a:cxnLst/>
              <a:rect l="l" t="t" r="r" b="b"/>
              <a:pathLst>
                <a:path w="544195" h="273050">
                  <a:moveTo>
                    <a:pt x="0" y="45465"/>
                  </a:moveTo>
                  <a:lnTo>
                    <a:pt x="3567" y="27753"/>
                  </a:lnTo>
                  <a:lnTo>
                    <a:pt x="13303" y="13303"/>
                  </a:lnTo>
                  <a:lnTo>
                    <a:pt x="27753" y="3567"/>
                  </a:lnTo>
                  <a:lnTo>
                    <a:pt x="45466" y="0"/>
                  </a:lnTo>
                  <a:lnTo>
                    <a:pt x="498601" y="0"/>
                  </a:lnTo>
                  <a:lnTo>
                    <a:pt x="516314" y="3567"/>
                  </a:lnTo>
                  <a:lnTo>
                    <a:pt x="530764" y="13303"/>
                  </a:lnTo>
                  <a:lnTo>
                    <a:pt x="540500" y="27753"/>
                  </a:lnTo>
                  <a:lnTo>
                    <a:pt x="544068" y="45465"/>
                  </a:lnTo>
                  <a:lnTo>
                    <a:pt x="544068" y="227329"/>
                  </a:lnTo>
                  <a:lnTo>
                    <a:pt x="540500" y="245042"/>
                  </a:lnTo>
                  <a:lnTo>
                    <a:pt x="530764" y="259492"/>
                  </a:lnTo>
                  <a:lnTo>
                    <a:pt x="516314" y="269228"/>
                  </a:lnTo>
                  <a:lnTo>
                    <a:pt x="498601" y="272796"/>
                  </a:lnTo>
                  <a:lnTo>
                    <a:pt x="45466" y="272796"/>
                  </a:lnTo>
                  <a:lnTo>
                    <a:pt x="27753" y="269228"/>
                  </a:lnTo>
                  <a:lnTo>
                    <a:pt x="13303" y="259492"/>
                  </a:lnTo>
                  <a:lnTo>
                    <a:pt x="3567" y="245042"/>
                  </a:lnTo>
                  <a:lnTo>
                    <a:pt x="0" y="227329"/>
                  </a:lnTo>
                  <a:lnTo>
                    <a:pt x="0" y="45465"/>
                  </a:lnTo>
                  <a:close/>
                </a:path>
              </a:pathLst>
            </a:custGeom>
            <a:ln w="19050">
              <a:solidFill>
                <a:srgbClr val="FF0000"/>
              </a:solidFill>
            </a:ln>
          </p:spPr>
          <p:txBody>
            <a:bodyPr wrap="square" lIns="0" tIns="0" rIns="0" bIns="0" rtlCol="0"/>
            <a:lstStyle/>
            <a:p/>
          </p:txBody>
        </p:sp>
        <p:pic>
          <p:nvPicPr>
            <p:cNvPr id="37" name="object 37" descr=""/>
            <p:cNvPicPr/>
            <p:nvPr/>
          </p:nvPicPr>
          <p:blipFill>
            <a:blip r:embed="rId12" cstate="print"/>
            <a:stretch>
              <a:fillRect/>
            </a:stretch>
          </p:blipFill>
          <p:spPr>
            <a:xfrm>
              <a:off x="1132332" y="7530083"/>
              <a:ext cx="68580" cy="876300"/>
            </a:xfrm>
            <a:prstGeom prst="rect">
              <a:avLst/>
            </a:prstGeom>
          </p:spPr>
        </p:pic>
        <p:pic>
          <p:nvPicPr>
            <p:cNvPr id="38" name="object 38" descr=""/>
            <p:cNvPicPr/>
            <p:nvPr/>
          </p:nvPicPr>
          <p:blipFill>
            <a:blip r:embed="rId12" cstate="print"/>
            <a:stretch>
              <a:fillRect/>
            </a:stretch>
          </p:blipFill>
          <p:spPr>
            <a:xfrm>
              <a:off x="2118360" y="8686799"/>
              <a:ext cx="67056" cy="876300"/>
            </a:xfrm>
            <a:prstGeom prst="rect">
              <a:avLst/>
            </a:prstGeom>
          </p:spPr>
        </p:pic>
        <p:sp>
          <p:nvSpPr>
            <p:cNvPr id="39" name="object 39" descr=""/>
            <p:cNvSpPr/>
            <p:nvPr/>
          </p:nvSpPr>
          <p:spPr>
            <a:xfrm>
              <a:off x="868680" y="7203947"/>
              <a:ext cx="2371725" cy="486409"/>
            </a:xfrm>
            <a:custGeom>
              <a:avLst/>
              <a:gdLst/>
              <a:ahLst/>
              <a:cxnLst/>
              <a:rect l="l" t="t" r="r" b="b"/>
              <a:pathLst>
                <a:path w="2371725" h="486409">
                  <a:moveTo>
                    <a:pt x="2371344" y="0"/>
                  </a:moveTo>
                  <a:lnTo>
                    <a:pt x="0" y="0"/>
                  </a:lnTo>
                  <a:lnTo>
                    <a:pt x="0" y="486156"/>
                  </a:lnTo>
                  <a:lnTo>
                    <a:pt x="2371344" y="486156"/>
                  </a:lnTo>
                  <a:lnTo>
                    <a:pt x="2371344" y="0"/>
                  </a:lnTo>
                  <a:close/>
                </a:path>
              </a:pathLst>
            </a:custGeom>
            <a:solidFill>
              <a:srgbClr val="FFFFFF"/>
            </a:solidFill>
          </p:spPr>
          <p:txBody>
            <a:bodyPr wrap="square" lIns="0" tIns="0" rIns="0" bIns="0" rtlCol="0"/>
            <a:lstStyle/>
            <a:p/>
          </p:txBody>
        </p:sp>
      </p:grpSp>
      <p:sp>
        <p:nvSpPr>
          <p:cNvPr id="40" name="object 40" descr=""/>
          <p:cNvSpPr txBox="1"/>
          <p:nvPr/>
        </p:nvSpPr>
        <p:spPr>
          <a:xfrm>
            <a:off x="868680" y="7203947"/>
            <a:ext cx="2371725" cy="486409"/>
          </a:xfrm>
          <a:prstGeom prst="rect">
            <a:avLst/>
          </a:prstGeom>
          <a:ln w="9525">
            <a:solidFill>
              <a:srgbClr val="FF0000"/>
            </a:solidFill>
          </a:ln>
        </p:spPr>
        <p:txBody>
          <a:bodyPr wrap="square" lIns="0" tIns="63500" rIns="0" bIns="0" rtlCol="0" vert="horz">
            <a:spAutoFit/>
          </a:bodyPr>
          <a:lstStyle/>
          <a:p>
            <a:pPr marL="91440">
              <a:lnSpc>
                <a:spcPct val="100000"/>
              </a:lnSpc>
              <a:spcBef>
                <a:spcPts val="500"/>
              </a:spcBef>
            </a:pPr>
            <a:r>
              <a:rPr dirty="0" sz="1100" spc="-20">
                <a:latin typeface="MS Mincho"/>
                <a:cs typeface="MS Mincho"/>
              </a:rPr>
              <a:t>表示期間を切り替えると最大で</a:t>
            </a:r>
            <a:endParaRPr sz="1100">
              <a:latin typeface="MS Mincho"/>
              <a:cs typeface="MS Mincho"/>
            </a:endParaRPr>
          </a:p>
          <a:p>
            <a:pPr marL="91440">
              <a:lnSpc>
                <a:spcPct val="100000"/>
              </a:lnSpc>
              <a:spcBef>
                <a:spcPts val="335"/>
              </a:spcBef>
            </a:pPr>
            <a:r>
              <a:rPr dirty="0" sz="1100">
                <a:latin typeface="MS Mincho"/>
                <a:cs typeface="MS Mincho"/>
              </a:rPr>
              <a:t>24</a:t>
            </a:r>
            <a:r>
              <a:rPr dirty="0" sz="1100" spc="-20">
                <a:latin typeface="MS Mincho"/>
                <a:cs typeface="MS Mincho"/>
              </a:rPr>
              <a:t> ヶ月間のグラフを表示します。</a:t>
            </a:r>
            <a:endParaRPr sz="1100">
              <a:latin typeface="MS Mincho"/>
              <a:cs typeface="MS Mincho"/>
            </a:endParaRPr>
          </a:p>
        </p:txBody>
      </p:sp>
      <p:sp>
        <p:nvSpPr>
          <p:cNvPr id="41" name="object 4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62</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5054600" cy="446405"/>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２．個別項目集計</a:t>
            </a:r>
            <a:endParaRPr sz="1100">
              <a:latin typeface="MS Mincho"/>
              <a:cs typeface="MS Mincho"/>
            </a:endParaRPr>
          </a:p>
          <a:p>
            <a:pPr marL="12700">
              <a:lnSpc>
                <a:spcPct val="100000"/>
              </a:lnSpc>
              <a:spcBef>
                <a:spcPts val="335"/>
              </a:spcBef>
            </a:pPr>
            <a:r>
              <a:rPr dirty="0" sz="1100">
                <a:latin typeface="MS Mincho"/>
                <a:cs typeface="MS Mincho"/>
              </a:rPr>
              <a:t>［</a:t>
            </a:r>
            <a:r>
              <a:rPr dirty="0" sz="1100" spc="-10">
                <a:latin typeface="MS Mincho"/>
                <a:cs typeface="MS Mincho"/>
              </a:rPr>
              <a:t>個別項目集計</a:t>
            </a:r>
            <a:r>
              <a:rPr dirty="0" sz="1100">
                <a:latin typeface="MS Mincho"/>
                <a:cs typeface="MS Mincho"/>
              </a:rPr>
              <a:t>］</a:t>
            </a:r>
            <a:r>
              <a:rPr dirty="0" sz="1100" spc="-20">
                <a:latin typeface="MS Mincho"/>
                <a:cs typeface="MS Mincho"/>
              </a:rPr>
              <a:t>をクリックすると、「個別項目集計」画面に切り替わります。</a:t>
            </a:r>
            <a:endParaRPr sz="1100">
              <a:latin typeface="MS Mincho"/>
              <a:cs typeface="MS Mincho"/>
            </a:endParaRPr>
          </a:p>
        </p:txBody>
      </p:sp>
      <p:sp>
        <p:nvSpPr>
          <p:cNvPr id="3" name="object 3" descr=""/>
          <p:cNvSpPr txBox="1"/>
          <p:nvPr/>
        </p:nvSpPr>
        <p:spPr>
          <a:xfrm>
            <a:off x="1158951" y="2921355"/>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ナビゲーションウィンドウの「個別項目集計」をダブルクリックしても同じ画面が</a:t>
            </a:r>
            <a:r>
              <a:rPr dirty="0" sz="1100" spc="-15">
                <a:latin typeface="MS Mincho"/>
                <a:cs typeface="MS Mincho"/>
              </a:rPr>
              <a:t>表示されます。</a:t>
            </a:r>
            <a:endParaRPr sz="1100">
              <a:latin typeface="MS Mincho"/>
              <a:cs typeface="MS Mincho"/>
            </a:endParaRPr>
          </a:p>
        </p:txBody>
      </p:sp>
      <p:sp>
        <p:nvSpPr>
          <p:cNvPr id="4" name="object 4" descr=""/>
          <p:cNvSpPr txBox="1"/>
          <p:nvPr/>
        </p:nvSpPr>
        <p:spPr>
          <a:xfrm>
            <a:off x="1158951" y="5586254"/>
            <a:ext cx="5208905" cy="901700"/>
          </a:xfrm>
          <a:prstGeom prst="rect">
            <a:avLst/>
          </a:prstGeom>
        </p:spPr>
        <p:txBody>
          <a:bodyPr wrap="square" lIns="0" tIns="53340" rIns="0" bIns="0" rtlCol="0" vert="horz">
            <a:spAutoFit/>
          </a:bodyPr>
          <a:lstStyle/>
          <a:p>
            <a:pPr marL="12700">
              <a:lnSpc>
                <a:spcPct val="100000"/>
              </a:lnSpc>
              <a:spcBef>
                <a:spcPts val="420"/>
              </a:spcBef>
            </a:pPr>
            <a:r>
              <a:rPr dirty="0" sz="1100" spc="-20">
                <a:latin typeface="MS Mincho"/>
                <a:cs typeface="MS Mincho"/>
              </a:rPr>
              <a:t>「個別項目集計」画面が表示されます。</a:t>
            </a:r>
            <a:endParaRPr sz="1100">
              <a:latin typeface="MS Mincho"/>
              <a:cs typeface="MS Mincho"/>
            </a:endParaRPr>
          </a:p>
          <a:p>
            <a:pPr marL="12700">
              <a:lnSpc>
                <a:spcPct val="100000"/>
              </a:lnSpc>
              <a:spcBef>
                <a:spcPts val="340"/>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診療行為の左にチェックをいれて</a:t>
            </a:r>
            <a:endParaRPr sz="1100">
              <a:latin typeface="MS Mincho"/>
              <a:cs typeface="MS Mincho"/>
            </a:endParaRPr>
          </a:p>
          <a:p>
            <a:pPr marL="292735" marR="5080" indent="-280670">
              <a:lnSpc>
                <a:spcPct val="124400"/>
              </a:lnSpc>
              <a:spcBef>
                <a:spcPts val="10"/>
              </a:spcBef>
            </a:pPr>
            <a:r>
              <a:rPr dirty="0" sz="1200">
                <a:solidFill>
                  <a:srgbClr val="FF0000"/>
                </a:solidFill>
                <a:latin typeface="MS Mincho"/>
                <a:cs typeface="MS Mincho"/>
              </a:rPr>
              <a:t>②</a:t>
            </a:r>
            <a:r>
              <a:rPr dirty="0" sz="1100">
                <a:latin typeface="MS Mincho"/>
                <a:cs typeface="MS Mincho"/>
              </a:rPr>
              <a:t>［</a:t>
            </a:r>
            <a:r>
              <a:rPr dirty="0" sz="1100" spc="-10">
                <a:latin typeface="MS Mincho"/>
                <a:cs typeface="MS Mincho"/>
              </a:rPr>
              <a:t>レセプト検索</a:t>
            </a:r>
            <a:r>
              <a:rPr dirty="0" sz="1100">
                <a:latin typeface="MS Mincho"/>
                <a:cs typeface="MS Mincho"/>
              </a:rPr>
              <a:t>］</a:t>
            </a:r>
            <a:r>
              <a:rPr dirty="0" sz="1100" spc="-20">
                <a:latin typeface="MS Mincho"/>
                <a:cs typeface="MS Mincho"/>
              </a:rPr>
              <a:t>をクリックすると、チェックを入れた診療行為を含むレセプトのリストが表示されます。</a:t>
            </a:r>
            <a:endParaRPr sz="1100">
              <a:latin typeface="MS Mincho"/>
              <a:cs typeface="MS Mincho"/>
            </a:endParaRPr>
          </a:p>
        </p:txBody>
      </p:sp>
      <p:grpSp>
        <p:nvGrpSpPr>
          <p:cNvPr id="5" name="object 5" descr=""/>
          <p:cNvGrpSpPr/>
          <p:nvPr/>
        </p:nvGrpSpPr>
        <p:grpSpPr>
          <a:xfrm>
            <a:off x="1620011" y="1648967"/>
            <a:ext cx="4320540" cy="1082040"/>
            <a:chOff x="1620011" y="1648967"/>
            <a:chExt cx="4320540" cy="1082040"/>
          </a:xfrm>
        </p:grpSpPr>
        <p:pic>
          <p:nvPicPr>
            <p:cNvPr id="6" name="object 6" descr=""/>
            <p:cNvPicPr/>
            <p:nvPr/>
          </p:nvPicPr>
          <p:blipFill>
            <a:blip r:embed="rId2" cstate="print"/>
            <a:stretch>
              <a:fillRect/>
            </a:stretch>
          </p:blipFill>
          <p:spPr>
            <a:xfrm>
              <a:off x="1620011" y="1648967"/>
              <a:ext cx="4320540" cy="1082040"/>
            </a:xfrm>
            <a:prstGeom prst="rect">
              <a:avLst/>
            </a:prstGeom>
          </p:spPr>
        </p:pic>
        <p:sp>
          <p:nvSpPr>
            <p:cNvPr id="7" name="object 7" descr=""/>
            <p:cNvSpPr/>
            <p:nvPr/>
          </p:nvSpPr>
          <p:spPr>
            <a:xfrm>
              <a:off x="5090921" y="2132837"/>
              <a:ext cx="558165" cy="242570"/>
            </a:xfrm>
            <a:custGeom>
              <a:avLst/>
              <a:gdLst/>
              <a:ahLst/>
              <a:cxnLst/>
              <a:rect l="l" t="t" r="r" b="b"/>
              <a:pathLst>
                <a:path w="558164" h="242569">
                  <a:moveTo>
                    <a:pt x="0" y="40386"/>
                  </a:moveTo>
                  <a:lnTo>
                    <a:pt x="3167" y="24645"/>
                  </a:lnTo>
                  <a:lnTo>
                    <a:pt x="11810" y="11811"/>
                  </a:lnTo>
                  <a:lnTo>
                    <a:pt x="24645" y="3167"/>
                  </a:lnTo>
                  <a:lnTo>
                    <a:pt x="40386" y="0"/>
                  </a:lnTo>
                  <a:lnTo>
                    <a:pt x="517398" y="0"/>
                  </a:lnTo>
                  <a:lnTo>
                    <a:pt x="533138" y="3167"/>
                  </a:lnTo>
                  <a:lnTo>
                    <a:pt x="545973" y="11811"/>
                  </a:lnTo>
                  <a:lnTo>
                    <a:pt x="554616" y="24645"/>
                  </a:lnTo>
                  <a:lnTo>
                    <a:pt x="557783" y="40386"/>
                  </a:lnTo>
                  <a:lnTo>
                    <a:pt x="557783" y="201929"/>
                  </a:lnTo>
                  <a:lnTo>
                    <a:pt x="554616" y="217670"/>
                  </a:lnTo>
                  <a:lnTo>
                    <a:pt x="545973" y="230504"/>
                  </a:lnTo>
                  <a:lnTo>
                    <a:pt x="533138" y="239148"/>
                  </a:lnTo>
                  <a:lnTo>
                    <a:pt x="517398" y="242316"/>
                  </a:lnTo>
                  <a:lnTo>
                    <a:pt x="40386" y="242316"/>
                  </a:lnTo>
                  <a:lnTo>
                    <a:pt x="24645" y="239148"/>
                  </a:lnTo>
                  <a:lnTo>
                    <a:pt x="11811" y="230504"/>
                  </a:lnTo>
                  <a:lnTo>
                    <a:pt x="3167" y="217670"/>
                  </a:lnTo>
                  <a:lnTo>
                    <a:pt x="0" y="201929"/>
                  </a:lnTo>
                  <a:lnTo>
                    <a:pt x="0" y="40386"/>
                  </a:lnTo>
                  <a:close/>
                </a:path>
              </a:pathLst>
            </a:custGeom>
            <a:ln w="19050">
              <a:solidFill>
                <a:srgbClr val="FF0000"/>
              </a:solidFill>
            </a:ln>
          </p:spPr>
          <p:txBody>
            <a:bodyPr wrap="square" lIns="0" tIns="0" rIns="0" bIns="0" rtlCol="0"/>
            <a:lstStyle/>
            <a:p/>
          </p:txBody>
        </p:sp>
        <p:pic>
          <p:nvPicPr>
            <p:cNvPr id="8" name="object 8" descr=""/>
            <p:cNvPicPr/>
            <p:nvPr/>
          </p:nvPicPr>
          <p:blipFill>
            <a:blip r:embed="rId3" cstate="print"/>
            <a:stretch>
              <a:fillRect/>
            </a:stretch>
          </p:blipFill>
          <p:spPr>
            <a:xfrm>
              <a:off x="1630679" y="1653539"/>
              <a:ext cx="4303776" cy="454151"/>
            </a:xfrm>
            <a:prstGeom prst="rect">
              <a:avLst/>
            </a:prstGeom>
          </p:spPr>
        </p:pic>
      </p:grpSp>
      <p:grpSp>
        <p:nvGrpSpPr>
          <p:cNvPr id="9" name="object 9" descr=""/>
          <p:cNvGrpSpPr/>
          <p:nvPr/>
        </p:nvGrpSpPr>
        <p:grpSpPr>
          <a:xfrm>
            <a:off x="1620011" y="3509771"/>
            <a:ext cx="4320540" cy="1897380"/>
            <a:chOff x="1620011" y="3509771"/>
            <a:chExt cx="4320540" cy="1897380"/>
          </a:xfrm>
        </p:grpSpPr>
        <p:pic>
          <p:nvPicPr>
            <p:cNvPr id="10" name="object 10" descr=""/>
            <p:cNvPicPr/>
            <p:nvPr/>
          </p:nvPicPr>
          <p:blipFill>
            <a:blip r:embed="rId4" cstate="print"/>
            <a:stretch>
              <a:fillRect/>
            </a:stretch>
          </p:blipFill>
          <p:spPr>
            <a:xfrm>
              <a:off x="1620011" y="3509771"/>
              <a:ext cx="4320540" cy="1897380"/>
            </a:xfrm>
            <a:prstGeom prst="rect">
              <a:avLst/>
            </a:prstGeom>
          </p:spPr>
        </p:pic>
        <p:pic>
          <p:nvPicPr>
            <p:cNvPr id="11" name="object 11" descr=""/>
            <p:cNvPicPr/>
            <p:nvPr/>
          </p:nvPicPr>
          <p:blipFill>
            <a:blip r:embed="rId3" cstate="print"/>
            <a:stretch>
              <a:fillRect/>
            </a:stretch>
          </p:blipFill>
          <p:spPr>
            <a:xfrm>
              <a:off x="1630679" y="3514343"/>
              <a:ext cx="4303776" cy="455675"/>
            </a:xfrm>
            <a:prstGeom prst="rect">
              <a:avLst/>
            </a:prstGeom>
          </p:spPr>
        </p:pic>
        <p:pic>
          <p:nvPicPr>
            <p:cNvPr id="12" name="object 12" descr=""/>
            <p:cNvPicPr/>
            <p:nvPr/>
          </p:nvPicPr>
          <p:blipFill>
            <a:blip r:embed="rId5" cstate="print"/>
            <a:stretch>
              <a:fillRect/>
            </a:stretch>
          </p:blipFill>
          <p:spPr>
            <a:xfrm>
              <a:off x="1648967" y="3982211"/>
              <a:ext cx="1101852" cy="1033272"/>
            </a:xfrm>
            <a:prstGeom prst="rect">
              <a:avLst/>
            </a:prstGeom>
          </p:spPr>
        </p:pic>
        <p:sp>
          <p:nvSpPr>
            <p:cNvPr id="13" name="object 13" descr=""/>
            <p:cNvSpPr/>
            <p:nvPr/>
          </p:nvSpPr>
          <p:spPr>
            <a:xfrm>
              <a:off x="1856993" y="4801361"/>
              <a:ext cx="483234" cy="216535"/>
            </a:xfrm>
            <a:custGeom>
              <a:avLst/>
              <a:gdLst/>
              <a:ahLst/>
              <a:cxnLst/>
              <a:rect l="l" t="t" r="r" b="b"/>
              <a:pathLst>
                <a:path w="483235" h="216535">
                  <a:moveTo>
                    <a:pt x="0" y="36068"/>
                  </a:moveTo>
                  <a:lnTo>
                    <a:pt x="2831" y="22020"/>
                  </a:lnTo>
                  <a:lnTo>
                    <a:pt x="10556" y="10556"/>
                  </a:lnTo>
                  <a:lnTo>
                    <a:pt x="22020" y="2831"/>
                  </a:lnTo>
                  <a:lnTo>
                    <a:pt x="36068" y="0"/>
                  </a:lnTo>
                  <a:lnTo>
                    <a:pt x="447039" y="0"/>
                  </a:lnTo>
                  <a:lnTo>
                    <a:pt x="461087" y="2831"/>
                  </a:lnTo>
                  <a:lnTo>
                    <a:pt x="472551" y="10556"/>
                  </a:lnTo>
                  <a:lnTo>
                    <a:pt x="480276" y="22020"/>
                  </a:lnTo>
                  <a:lnTo>
                    <a:pt x="483107" y="36068"/>
                  </a:lnTo>
                  <a:lnTo>
                    <a:pt x="483107" y="180339"/>
                  </a:lnTo>
                  <a:lnTo>
                    <a:pt x="480276" y="194387"/>
                  </a:lnTo>
                  <a:lnTo>
                    <a:pt x="472551" y="205851"/>
                  </a:lnTo>
                  <a:lnTo>
                    <a:pt x="461087" y="213576"/>
                  </a:lnTo>
                  <a:lnTo>
                    <a:pt x="447039" y="216408"/>
                  </a:lnTo>
                  <a:lnTo>
                    <a:pt x="36068" y="216408"/>
                  </a:lnTo>
                  <a:lnTo>
                    <a:pt x="22020" y="213576"/>
                  </a:lnTo>
                  <a:lnTo>
                    <a:pt x="10556" y="205851"/>
                  </a:lnTo>
                  <a:lnTo>
                    <a:pt x="2831" y="194387"/>
                  </a:lnTo>
                  <a:lnTo>
                    <a:pt x="0" y="180339"/>
                  </a:lnTo>
                  <a:lnTo>
                    <a:pt x="0" y="36068"/>
                  </a:lnTo>
                  <a:close/>
                </a:path>
              </a:pathLst>
            </a:custGeom>
            <a:ln w="19050">
              <a:solidFill>
                <a:srgbClr val="FF0000"/>
              </a:solidFill>
            </a:ln>
          </p:spPr>
          <p:txBody>
            <a:bodyPr wrap="square" lIns="0" tIns="0" rIns="0" bIns="0" rtlCol="0"/>
            <a:lstStyle/>
            <a:p/>
          </p:txBody>
        </p:sp>
      </p:grpSp>
      <p:grpSp>
        <p:nvGrpSpPr>
          <p:cNvPr id="14" name="object 14" descr=""/>
          <p:cNvGrpSpPr/>
          <p:nvPr/>
        </p:nvGrpSpPr>
        <p:grpSpPr>
          <a:xfrm>
            <a:off x="1620011" y="6612635"/>
            <a:ext cx="4320540" cy="3255645"/>
            <a:chOff x="1620011" y="6612635"/>
            <a:chExt cx="4320540" cy="3255645"/>
          </a:xfrm>
        </p:grpSpPr>
        <p:pic>
          <p:nvPicPr>
            <p:cNvPr id="15" name="object 15" descr=""/>
            <p:cNvPicPr/>
            <p:nvPr/>
          </p:nvPicPr>
          <p:blipFill>
            <a:blip r:embed="rId6" cstate="print"/>
            <a:stretch>
              <a:fillRect/>
            </a:stretch>
          </p:blipFill>
          <p:spPr>
            <a:xfrm>
              <a:off x="1620011" y="6612635"/>
              <a:ext cx="4320540" cy="3255264"/>
            </a:xfrm>
            <a:prstGeom prst="rect">
              <a:avLst/>
            </a:prstGeom>
          </p:spPr>
        </p:pic>
        <p:sp>
          <p:nvSpPr>
            <p:cNvPr id="16" name="object 16" descr=""/>
            <p:cNvSpPr/>
            <p:nvPr/>
          </p:nvSpPr>
          <p:spPr>
            <a:xfrm>
              <a:off x="1856993" y="7296149"/>
              <a:ext cx="2319655" cy="692150"/>
            </a:xfrm>
            <a:custGeom>
              <a:avLst/>
              <a:gdLst/>
              <a:ahLst/>
              <a:cxnLst/>
              <a:rect l="l" t="t" r="r" b="b"/>
              <a:pathLst>
                <a:path w="2319654" h="692150">
                  <a:moveTo>
                    <a:pt x="0" y="35814"/>
                  </a:moveTo>
                  <a:lnTo>
                    <a:pt x="2809" y="21859"/>
                  </a:lnTo>
                  <a:lnTo>
                    <a:pt x="10477" y="10477"/>
                  </a:lnTo>
                  <a:lnTo>
                    <a:pt x="21859" y="2809"/>
                  </a:lnTo>
                  <a:lnTo>
                    <a:pt x="35813" y="0"/>
                  </a:lnTo>
                  <a:lnTo>
                    <a:pt x="447294" y="0"/>
                  </a:lnTo>
                  <a:lnTo>
                    <a:pt x="461248" y="2809"/>
                  </a:lnTo>
                  <a:lnTo>
                    <a:pt x="472630" y="10477"/>
                  </a:lnTo>
                  <a:lnTo>
                    <a:pt x="480298" y="21859"/>
                  </a:lnTo>
                  <a:lnTo>
                    <a:pt x="483107" y="35814"/>
                  </a:lnTo>
                  <a:lnTo>
                    <a:pt x="483107" y="179070"/>
                  </a:lnTo>
                  <a:lnTo>
                    <a:pt x="480298" y="193024"/>
                  </a:lnTo>
                  <a:lnTo>
                    <a:pt x="472630" y="204406"/>
                  </a:lnTo>
                  <a:lnTo>
                    <a:pt x="461248" y="212074"/>
                  </a:lnTo>
                  <a:lnTo>
                    <a:pt x="447294" y="214884"/>
                  </a:lnTo>
                  <a:lnTo>
                    <a:pt x="35813" y="214884"/>
                  </a:lnTo>
                  <a:lnTo>
                    <a:pt x="21859" y="212074"/>
                  </a:lnTo>
                  <a:lnTo>
                    <a:pt x="10477" y="204406"/>
                  </a:lnTo>
                  <a:lnTo>
                    <a:pt x="2809" y="193024"/>
                  </a:lnTo>
                  <a:lnTo>
                    <a:pt x="0" y="179070"/>
                  </a:lnTo>
                  <a:lnTo>
                    <a:pt x="0" y="35814"/>
                  </a:lnTo>
                  <a:close/>
                </a:path>
                <a:path w="2319654" h="692150">
                  <a:moveTo>
                    <a:pt x="483107" y="163830"/>
                  </a:moveTo>
                  <a:lnTo>
                    <a:pt x="485917" y="149875"/>
                  </a:lnTo>
                  <a:lnTo>
                    <a:pt x="493585" y="138493"/>
                  </a:lnTo>
                  <a:lnTo>
                    <a:pt x="504967" y="130825"/>
                  </a:lnTo>
                  <a:lnTo>
                    <a:pt x="518922" y="128016"/>
                  </a:lnTo>
                  <a:lnTo>
                    <a:pt x="2283714" y="128016"/>
                  </a:lnTo>
                  <a:lnTo>
                    <a:pt x="2297668" y="130825"/>
                  </a:lnTo>
                  <a:lnTo>
                    <a:pt x="2309050" y="138493"/>
                  </a:lnTo>
                  <a:lnTo>
                    <a:pt x="2316718" y="149875"/>
                  </a:lnTo>
                  <a:lnTo>
                    <a:pt x="2319528" y="163830"/>
                  </a:lnTo>
                  <a:lnTo>
                    <a:pt x="2319528" y="307086"/>
                  </a:lnTo>
                  <a:lnTo>
                    <a:pt x="2316718" y="321040"/>
                  </a:lnTo>
                  <a:lnTo>
                    <a:pt x="2309050" y="332422"/>
                  </a:lnTo>
                  <a:lnTo>
                    <a:pt x="2297668" y="340090"/>
                  </a:lnTo>
                  <a:lnTo>
                    <a:pt x="2283714" y="342900"/>
                  </a:lnTo>
                  <a:lnTo>
                    <a:pt x="518922" y="342900"/>
                  </a:lnTo>
                  <a:lnTo>
                    <a:pt x="504967" y="340090"/>
                  </a:lnTo>
                  <a:lnTo>
                    <a:pt x="493585" y="332422"/>
                  </a:lnTo>
                  <a:lnTo>
                    <a:pt x="485917" y="321040"/>
                  </a:lnTo>
                  <a:lnTo>
                    <a:pt x="483107" y="307086"/>
                  </a:lnTo>
                  <a:lnTo>
                    <a:pt x="483107" y="163830"/>
                  </a:lnTo>
                  <a:close/>
                </a:path>
                <a:path w="2319654" h="692150">
                  <a:moveTo>
                    <a:pt x="1402080" y="336804"/>
                  </a:moveTo>
                  <a:lnTo>
                    <a:pt x="1924304" y="691769"/>
                  </a:lnTo>
                </a:path>
              </a:pathLst>
            </a:custGeom>
            <a:ln w="19050">
              <a:solidFill>
                <a:srgbClr val="FF0000"/>
              </a:solidFill>
            </a:ln>
          </p:spPr>
          <p:txBody>
            <a:bodyPr wrap="square" lIns="0" tIns="0" rIns="0" bIns="0" rtlCol="0"/>
            <a:lstStyle/>
            <a:p/>
          </p:txBody>
        </p:sp>
      </p:grpSp>
      <p:sp>
        <p:nvSpPr>
          <p:cNvPr id="17" name="object 17" descr=""/>
          <p:cNvSpPr txBox="1"/>
          <p:nvPr/>
        </p:nvSpPr>
        <p:spPr>
          <a:xfrm>
            <a:off x="3645408" y="7862315"/>
            <a:ext cx="1724025" cy="262255"/>
          </a:xfrm>
          <a:prstGeom prst="rect">
            <a:avLst/>
          </a:prstGeom>
          <a:solidFill>
            <a:srgbClr val="FFFFFF"/>
          </a:solidFill>
          <a:ln w="9525">
            <a:solidFill>
              <a:srgbClr val="FF0000"/>
            </a:solidFill>
          </a:ln>
        </p:spPr>
        <p:txBody>
          <a:bodyPr wrap="square" lIns="0" tIns="46355" rIns="0" bIns="0" rtlCol="0" vert="horz">
            <a:spAutoFit/>
          </a:bodyPr>
          <a:lstStyle/>
          <a:p>
            <a:pPr marL="92710">
              <a:lnSpc>
                <a:spcPct val="100000"/>
              </a:lnSpc>
              <a:spcBef>
                <a:spcPts val="365"/>
              </a:spcBef>
            </a:pPr>
            <a:r>
              <a:rPr dirty="0" sz="1100" spc="-20">
                <a:latin typeface="MS Mincho"/>
                <a:cs typeface="MS Mincho"/>
              </a:rPr>
              <a:t>タブで切り替わります。</a:t>
            </a:r>
            <a:endParaRPr sz="1100">
              <a:latin typeface="MS Mincho"/>
              <a:cs typeface="MS Mincho"/>
            </a:endParaRPr>
          </a:p>
        </p:txBody>
      </p:sp>
      <p:sp>
        <p:nvSpPr>
          <p:cNvPr id="18" name="object 18" descr=""/>
          <p:cNvSpPr/>
          <p:nvPr/>
        </p:nvSpPr>
        <p:spPr>
          <a:xfrm>
            <a:off x="1363980" y="8558783"/>
            <a:ext cx="414655" cy="368935"/>
          </a:xfrm>
          <a:custGeom>
            <a:avLst/>
            <a:gdLst/>
            <a:ahLst/>
            <a:cxnLst/>
            <a:rect l="l" t="t" r="r" b="b"/>
            <a:pathLst>
              <a:path w="414655" h="368934">
                <a:moveTo>
                  <a:pt x="414528" y="0"/>
                </a:moveTo>
                <a:lnTo>
                  <a:pt x="0" y="0"/>
                </a:lnTo>
                <a:lnTo>
                  <a:pt x="0" y="368807"/>
                </a:lnTo>
                <a:lnTo>
                  <a:pt x="414528" y="368807"/>
                </a:lnTo>
                <a:lnTo>
                  <a:pt x="414528" y="0"/>
                </a:lnTo>
                <a:close/>
              </a:path>
            </a:pathLst>
          </a:custGeom>
          <a:solidFill>
            <a:srgbClr val="FFFFFF"/>
          </a:solidFill>
        </p:spPr>
        <p:txBody>
          <a:bodyPr wrap="square" lIns="0" tIns="0" rIns="0" bIns="0" rtlCol="0"/>
          <a:lstStyle/>
          <a:p/>
        </p:txBody>
      </p:sp>
      <p:sp>
        <p:nvSpPr>
          <p:cNvPr id="19" name="object 19" descr=""/>
          <p:cNvSpPr txBox="1"/>
          <p:nvPr/>
        </p:nvSpPr>
        <p:spPr>
          <a:xfrm>
            <a:off x="1442085" y="8591550"/>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20" name="object 20" descr=""/>
          <p:cNvSpPr/>
          <p:nvPr/>
        </p:nvSpPr>
        <p:spPr>
          <a:xfrm>
            <a:off x="1368552" y="7237476"/>
            <a:ext cx="414655" cy="370840"/>
          </a:xfrm>
          <a:custGeom>
            <a:avLst/>
            <a:gdLst/>
            <a:ahLst/>
            <a:cxnLst/>
            <a:rect l="l" t="t" r="r" b="b"/>
            <a:pathLst>
              <a:path w="414655" h="370840">
                <a:moveTo>
                  <a:pt x="414528" y="0"/>
                </a:moveTo>
                <a:lnTo>
                  <a:pt x="0" y="0"/>
                </a:lnTo>
                <a:lnTo>
                  <a:pt x="0" y="370331"/>
                </a:lnTo>
                <a:lnTo>
                  <a:pt x="414528" y="370331"/>
                </a:lnTo>
                <a:lnTo>
                  <a:pt x="414528" y="0"/>
                </a:lnTo>
                <a:close/>
              </a:path>
            </a:pathLst>
          </a:custGeom>
          <a:solidFill>
            <a:srgbClr val="FFFFFF"/>
          </a:solidFill>
        </p:spPr>
        <p:txBody>
          <a:bodyPr wrap="square" lIns="0" tIns="0" rIns="0" bIns="0" rtlCol="0"/>
          <a:lstStyle/>
          <a:p/>
        </p:txBody>
      </p:sp>
      <p:sp>
        <p:nvSpPr>
          <p:cNvPr id="21" name="object 21" descr=""/>
          <p:cNvSpPr txBox="1"/>
          <p:nvPr/>
        </p:nvSpPr>
        <p:spPr>
          <a:xfrm>
            <a:off x="1447038" y="7270495"/>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②</a:t>
            </a:r>
            <a:endParaRPr sz="1800">
              <a:latin typeface="MS Mincho"/>
              <a:cs typeface="MS Mincho"/>
            </a:endParaRPr>
          </a:p>
        </p:txBody>
      </p:sp>
      <p:grpSp>
        <p:nvGrpSpPr>
          <p:cNvPr id="22" name="object 22" descr=""/>
          <p:cNvGrpSpPr/>
          <p:nvPr/>
        </p:nvGrpSpPr>
        <p:grpSpPr>
          <a:xfrm>
            <a:off x="1630679" y="6617207"/>
            <a:ext cx="4304030" cy="3191510"/>
            <a:chOff x="1630679" y="6617207"/>
            <a:chExt cx="4304030" cy="3191510"/>
          </a:xfrm>
        </p:grpSpPr>
        <p:pic>
          <p:nvPicPr>
            <p:cNvPr id="23" name="object 23" descr=""/>
            <p:cNvPicPr/>
            <p:nvPr/>
          </p:nvPicPr>
          <p:blipFill>
            <a:blip r:embed="rId7" cstate="print"/>
            <a:stretch>
              <a:fillRect/>
            </a:stretch>
          </p:blipFill>
          <p:spPr>
            <a:xfrm>
              <a:off x="1674113" y="8714993"/>
              <a:ext cx="251968" cy="76200"/>
            </a:xfrm>
            <a:prstGeom prst="rect">
              <a:avLst/>
            </a:prstGeom>
          </p:spPr>
        </p:pic>
        <p:pic>
          <p:nvPicPr>
            <p:cNvPr id="24" name="object 24" descr=""/>
            <p:cNvPicPr/>
            <p:nvPr/>
          </p:nvPicPr>
          <p:blipFill>
            <a:blip r:embed="rId3" cstate="print"/>
            <a:stretch>
              <a:fillRect/>
            </a:stretch>
          </p:blipFill>
          <p:spPr>
            <a:xfrm>
              <a:off x="1630679" y="6617207"/>
              <a:ext cx="4303776" cy="455675"/>
            </a:xfrm>
            <a:prstGeom prst="rect">
              <a:avLst/>
            </a:prstGeom>
          </p:spPr>
        </p:pic>
        <p:pic>
          <p:nvPicPr>
            <p:cNvPr id="25" name="object 25" descr=""/>
            <p:cNvPicPr/>
            <p:nvPr/>
          </p:nvPicPr>
          <p:blipFill>
            <a:blip r:embed="rId8" cstate="print"/>
            <a:stretch>
              <a:fillRect/>
            </a:stretch>
          </p:blipFill>
          <p:spPr>
            <a:xfrm>
              <a:off x="1671827" y="8932163"/>
              <a:ext cx="68580" cy="876300"/>
            </a:xfrm>
            <a:prstGeom prst="rect">
              <a:avLst/>
            </a:prstGeom>
          </p:spPr>
        </p:pic>
      </p:grpSp>
      <p:sp>
        <p:nvSpPr>
          <p:cNvPr id="26" name="object 2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63</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43567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チェックを入れた診療行為を含むレセプトのリストが表示されます。患者氏名をダブルクリックすると「詳細」画面が表示されます。</a:t>
            </a:r>
            <a:endParaRPr sz="1100">
              <a:latin typeface="MS Mincho"/>
              <a:cs typeface="MS Mincho"/>
            </a:endParaRPr>
          </a:p>
        </p:txBody>
      </p:sp>
      <p:sp>
        <p:nvSpPr>
          <p:cNvPr id="3" name="object 3" descr=""/>
          <p:cNvSpPr txBox="1"/>
          <p:nvPr/>
        </p:nvSpPr>
        <p:spPr>
          <a:xfrm>
            <a:off x="1158951" y="5188432"/>
            <a:ext cx="4216400" cy="446405"/>
          </a:xfrm>
          <a:prstGeom prst="rect">
            <a:avLst/>
          </a:prstGeom>
        </p:spPr>
        <p:txBody>
          <a:bodyPr wrap="square" lIns="0" tIns="55244" rIns="0" bIns="0" rtlCol="0" vert="horz">
            <a:spAutoFit/>
          </a:bodyPr>
          <a:lstStyle/>
          <a:p>
            <a:pPr marL="12700">
              <a:lnSpc>
                <a:spcPct val="100000"/>
              </a:lnSpc>
              <a:spcBef>
                <a:spcPts val="434"/>
              </a:spcBef>
            </a:pPr>
            <a:r>
              <a:rPr dirty="0" sz="1100">
                <a:latin typeface="MS Mincho"/>
                <a:cs typeface="MS Mincho"/>
              </a:rPr>
              <a:t>［戻る</a:t>
            </a:r>
            <a:r>
              <a:rPr dirty="0" sz="1100" spc="-15">
                <a:latin typeface="MS Mincho"/>
                <a:cs typeface="MS Mincho"/>
              </a:rPr>
              <a:t>］</a:t>
            </a:r>
            <a:r>
              <a:rPr dirty="0" sz="1100" spc="-20">
                <a:latin typeface="MS Mincho"/>
                <a:cs typeface="MS Mincho"/>
              </a:rPr>
              <a:t>で元のリストに戻ります。</a:t>
            </a:r>
            <a:endParaRPr sz="1100">
              <a:latin typeface="MS Mincho"/>
              <a:cs typeface="MS Mincho"/>
            </a:endParaRPr>
          </a:p>
          <a:p>
            <a:pPr marL="12700">
              <a:lnSpc>
                <a:spcPct val="100000"/>
              </a:lnSpc>
              <a:spcBef>
                <a:spcPts val="335"/>
              </a:spcBef>
            </a:pPr>
            <a:r>
              <a:rPr dirty="0" sz="1100" spc="-20">
                <a:solidFill>
                  <a:srgbClr val="FF0000"/>
                </a:solidFill>
                <a:latin typeface="MS Mincho"/>
                <a:cs typeface="MS Mincho"/>
              </a:rPr>
              <a:t>注：個別集計項目の「詳細」画面では学習機能は実行できません。</a:t>
            </a:r>
            <a:endParaRPr sz="1100">
              <a:latin typeface="MS Mincho"/>
              <a:cs typeface="MS Mincho"/>
            </a:endParaRPr>
          </a:p>
        </p:txBody>
      </p:sp>
      <p:grpSp>
        <p:nvGrpSpPr>
          <p:cNvPr id="4" name="object 4" descr=""/>
          <p:cNvGrpSpPr/>
          <p:nvPr/>
        </p:nvGrpSpPr>
        <p:grpSpPr>
          <a:xfrm>
            <a:off x="1620011" y="1624583"/>
            <a:ext cx="4320540" cy="3253740"/>
            <a:chOff x="1620011" y="1624583"/>
            <a:chExt cx="4320540" cy="3253740"/>
          </a:xfrm>
        </p:grpSpPr>
        <p:pic>
          <p:nvPicPr>
            <p:cNvPr id="5" name="object 5" descr=""/>
            <p:cNvPicPr/>
            <p:nvPr/>
          </p:nvPicPr>
          <p:blipFill>
            <a:blip r:embed="rId2" cstate="print"/>
            <a:stretch>
              <a:fillRect/>
            </a:stretch>
          </p:blipFill>
          <p:spPr>
            <a:xfrm>
              <a:off x="1620011" y="1624583"/>
              <a:ext cx="4320540" cy="3253740"/>
            </a:xfrm>
            <a:prstGeom prst="rect">
              <a:avLst/>
            </a:prstGeom>
          </p:spPr>
        </p:pic>
        <p:pic>
          <p:nvPicPr>
            <p:cNvPr id="6" name="object 6" descr=""/>
            <p:cNvPicPr/>
            <p:nvPr/>
          </p:nvPicPr>
          <p:blipFill>
            <a:blip r:embed="rId3" cstate="print"/>
            <a:stretch>
              <a:fillRect/>
            </a:stretch>
          </p:blipFill>
          <p:spPr>
            <a:xfrm>
              <a:off x="1630679" y="1629155"/>
              <a:ext cx="4303776" cy="455675"/>
            </a:xfrm>
            <a:prstGeom prst="rect">
              <a:avLst/>
            </a:prstGeom>
          </p:spPr>
        </p:pic>
        <p:pic>
          <p:nvPicPr>
            <p:cNvPr id="7" name="object 7" descr=""/>
            <p:cNvPicPr/>
            <p:nvPr/>
          </p:nvPicPr>
          <p:blipFill>
            <a:blip r:embed="rId4" cstate="print"/>
            <a:stretch>
              <a:fillRect/>
            </a:stretch>
          </p:blipFill>
          <p:spPr>
            <a:xfrm>
              <a:off x="1670303" y="3916679"/>
              <a:ext cx="68580" cy="876300"/>
            </a:xfrm>
            <a:prstGeom prst="rect">
              <a:avLst/>
            </a:prstGeom>
          </p:spPr>
        </p:pic>
      </p:grpSp>
      <p:grpSp>
        <p:nvGrpSpPr>
          <p:cNvPr id="8" name="object 8" descr=""/>
          <p:cNvGrpSpPr/>
          <p:nvPr/>
        </p:nvGrpSpPr>
        <p:grpSpPr>
          <a:xfrm>
            <a:off x="1620011" y="5739383"/>
            <a:ext cx="4320540" cy="3253740"/>
            <a:chOff x="1620011" y="5739383"/>
            <a:chExt cx="4320540" cy="3253740"/>
          </a:xfrm>
        </p:grpSpPr>
        <p:pic>
          <p:nvPicPr>
            <p:cNvPr id="9" name="object 9" descr=""/>
            <p:cNvPicPr/>
            <p:nvPr/>
          </p:nvPicPr>
          <p:blipFill>
            <a:blip r:embed="rId5" cstate="print"/>
            <a:stretch>
              <a:fillRect/>
            </a:stretch>
          </p:blipFill>
          <p:spPr>
            <a:xfrm>
              <a:off x="1620011" y="5739383"/>
              <a:ext cx="4320540" cy="3253740"/>
            </a:xfrm>
            <a:prstGeom prst="rect">
              <a:avLst/>
            </a:prstGeom>
          </p:spPr>
        </p:pic>
        <p:sp>
          <p:nvSpPr>
            <p:cNvPr id="10" name="object 10" descr=""/>
            <p:cNvSpPr/>
            <p:nvPr/>
          </p:nvSpPr>
          <p:spPr>
            <a:xfrm>
              <a:off x="3281933" y="6657593"/>
              <a:ext cx="498475" cy="228600"/>
            </a:xfrm>
            <a:custGeom>
              <a:avLst/>
              <a:gdLst/>
              <a:ahLst/>
              <a:cxnLst/>
              <a:rect l="l" t="t" r="r" b="b"/>
              <a:pathLst>
                <a:path w="498475" h="228600">
                  <a:moveTo>
                    <a:pt x="0" y="38100"/>
                  </a:moveTo>
                  <a:lnTo>
                    <a:pt x="2988" y="23252"/>
                  </a:lnTo>
                  <a:lnTo>
                    <a:pt x="11144" y="11144"/>
                  </a:lnTo>
                  <a:lnTo>
                    <a:pt x="23252" y="2988"/>
                  </a:lnTo>
                  <a:lnTo>
                    <a:pt x="38100" y="0"/>
                  </a:lnTo>
                  <a:lnTo>
                    <a:pt x="460248" y="0"/>
                  </a:lnTo>
                  <a:lnTo>
                    <a:pt x="475095" y="2988"/>
                  </a:lnTo>
                  <a:lnTo>
                    <a:pt x="487203" y="11144"/>
                  </a:lnTo>
                  <a:lnTo>
                    <a:pt x="495359" y="23252"/>
                  </a:lnTo>
                  <a:lnTo>
                    <a:pt x="498348" y="38100"/>
                  </a:lnTo>
                  <a:lnTo>
                    <a:pt x="498348" y="190500"/>
                  </a:lnTo>
                  <a:lnTo>
                    <a:pt x="495359" y="205347"/>
                  </a:lnTo>
                  <a:lnTo>
                    <a:pt x="487203" y="217455"/>
                  </a:lnTo>
                  <a:lnTo>
                    <a:pt x="475095" y="225611"/>
                  </a:lnTo>
                  <a:lnTo>
                    <a:pt x="460248" y="228600"/>
                  </a:lnTo>
                  <a:lnTo>
                    <a:pt x="38100" y="228600"/>
                  </a:lnTo>
                  <a:lnTo>
                    <a:pt x="23252" y="225611"/>
                  </a:lnTo>
                  <a:lnTo>
                    <a:pt x="11144" y="217455"/>
                  </a:lnTo>
                  <a:lnTo>
                    <a:pt x="2988" y="205347"/>
                  </a:lnTo>
                  <a:lnTo>
                    <a:pt x="0" y="190500"/>
                  </a:lnTo>
                  <a:lnTo>
                    <a:pt x="0" y="38100"/>
                  </a:lnTo>
                  <a:close/>
                </a:path>
              </a:pathLst>
            </a:custGeom>
            <a:ln w="19050">
              <a:solidFill>
                <a:srgbClr val="FF0000"/>
              </a:solidFill>
            </a:ln>
          </p:spPr>
          <p:txBody>
            <a:bodyPr wrap="square" lIns="0" tIns="0" rIns="0" bIns="0" rtlCol="0"/>
            <a:lstStyle/>
            <a:p/>
          </p:txBody>
        </p:sp>
        <p:pic>
          <p:nvPicPr>
            <p:cNvPr id="11" name="object 11" descr=""/>
            <p:cNvPicPr/>
            <p:nvPr/>
          </p:nvPicPr>
          <p:blipFill>
            <a:blip r:embed="rId3" cstate="print"/>
            <a:stretch>
              <a:fillRect/>
            </a:stretch>
          </p:blipFill>
          <p:spPr>
            <a:xfrm>
              <a:off x="1630679" y="5743955"/>
              <a:ext cx="4303776" cy="454151"/>
            </a:xfrm>
            <a:prstGeom prst="rect">
              <a:avLst/>
            </a:prstGeom>
          </p:spPr>
        </p:pic>
        <p:pic>
          <p:nvPicPr>
            <p:cNvPr id="12" name="object 12" descr=""/>
            <p:cNvPicPr/>
            <p:nvPr/>
          </p:nvPicPr>
          <p:blipFill>
            <a:blip r:embed="rId4" cstate="print"/>
            <a:stretch>
              <a:fillRect/>
            </a:stretch>
          </p:blipFill>
          <p:spPr>
            <a:xfrm>
              <a:off x="1674875" y="8048243"/>
              <a:ext cx="68580" cy="876300"/>
            </a:xfrm>
            <a:prstGeom prst="rect">
              <a:avLst/>
            </a:prstGeom>
          </p:spPr>
        </p:pic>
      </p:grpSp>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64</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5194935"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３．縦覧集計</a:t>
            </a:r>
            <a:endParaRPr sz="1100">
              <a:latin typeface="MS Mincho"/>
              <a:cs typeface="MS Mincho"/>
            </a:endParaRPr>
          </a:p>
          <a:p>
            <a:pPr marL="12700" marR="5080">
              <a:lnSpc>
                <a:spcPct val="124500"/>
              </a:lnSpc>
              <a:spcBef>
                <a:spcPts val="10"/>
              </a:spcBef>
            </a:pPr>
            <a:r>
              <a:rPr dirty="0" sz="1100" spc="-15">
                <a:latin typeface="MS Mincho"/>
                <a:cs typeface="MS Mincho"/>
              </a:rPr>
              <a:t>「個別項目集計」画面の</a:t>
            </a:r>
            <a:r>
              <a:rPr dirty="0" sz="1100">
                <a:latin typeface="MS Mincho"/>
                <a:cs typeface="MS Mincho"/>
              </a:rPr>
              <a:t>［</a:t>
            </a:r>
            <a:r>
              <a:rPr dirty="0" sz="1100" spc="-5">
                <a:latin typeface="MS Mincho"/>
                <a:cs typeface="MS Mincho"/>
              </a:rPr>
              <a:t>縦覧集計</a:t>
            </a:r>
            <a:r>
              <a:rPr dirty="0" sz="1100">
                <a:latin typeface="MS Mincho"/>
                <a:cs typeface="MS Mincho"/>
              </a:rPr>
              <a:t>］</a:t>
            </a:r>
            <a:r>
              <a:rPr dirty="0" sz="1100" spc="-20">
                <a:latin typeface="MS Mincho"/>
                <a:cs typeface="MS Mincho"/>
              </a:rPr>
              <a:t>をクリックすると、「縦覧集計」画面に切り</a:t>
            </a:r>
            <a:r>
              <a:rPr dirty="0" sz="1100" spc="-15">
                <a:latin typeface="MS Mincho"/>
                <a:cs typeface="MS Mincho"/>
              </a:rPr>
              <a:t>替わります。</a:t>
            </a:r>
            <a:endParaRPr sz="1100">
              <a:latin typeface="MS Mincho"/>
              <a:cs typeface="MS Mincho"/>
            </a:endParaRPr>
          </a:p>
        </p:txBody>
      </p:sp>
      <p:sp>
        <p:nvSpPr>
          <p:cNvPr id="3" name="object 3" descr=""/>
          <p:cNvSpPr txBox="1"/>
          <p:nvPr/>
        </p:nvSpPr>
        <p:spPr>
          <a:xfrm>
            <a:off x="1158951" y="5303806"/>
            <a:ext cx="4091940" cy="688975"/>
          </a:xfrm>
          <a:prstGeom prst="rect">
            <a:avLst/>
          </a:prstGeom>
        </p:spPr>
        <p:txBody>
          <a:bodyPr wrap="square" lIns="0" tIns="53340" rIns="0" bIns="0" rtlCol="0" vert="horz">
            <a:spAutoFit/>
          </a:bodyPr>
          <a:lstStyle/>
          <a:p>
            <a:pPr marL="12700">
              <a:lnSpc>
                <a:spcPct val="100000"/>
              </a:lnSpc>
              <a:spcBef>
                <a:spcPts val="420"/>
              </a:spcBef>
            </a:pPr>
            <a:r>
              <a:rPr dirty="0" sz="1100" spc="-20">
                <a:latin typeface="MS Mincho"/>
                <a:cs typeface="MS Mincho"/>
              </a:rPr>
              <a:t>「縦覧集計」画面が表示されます。</a:t>
            </a:r>
            <a:endParaRPr sz="1100">
              <a:latin typeface="MS Mincho"/>
              <a:cs typeface="MS Mincho"/>
            </a:endParaRPr>
          </a:p>
          <a:p>
            <a:pPr marL="12700">
              <a:lnSpc>
                <a:spcPct val="100000"/>
              </a:lnSpc>
              <a:spcBef>
                <a:spcPts val="340"/>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グラフにしたい診療行為、医薬品の左にチェックをいれて、</a:t>
            </a:r>
            <a:endParaRPr sz="1100">
              <a:latin typeface="MS Mincho"/>
              <a:cs typeface="MS Mincho"/>
            </a:endParaRPr>
          </a:p>
          <a:p>
            <a:pPr marL="12700">
              <a:lnSpc>
                <a:spcPct val="100000"/>
              </a:lnSpc>
              <a:spcBef>
                <a:spcPts val="360"/>
              </a:spcBef>
            </a:pPr>
            <a:r>
              <a:rPr dirty="0" sz="1200" spc="-25">
                <a:solidFill>
                  <a:srgbClr val="FF0000"/>
                </a:solidFill>
                <a:latin typeface="MS Mincho"/>
                <a:cs typeface="MS Mincho"/>
              </a:rPr>
              <a:t>② </a:t>
            </a:r>
            <a:r>
              <a:rPr dirty="0" sz="1100">
                <a:latin typeface="MS Mincho"/>
                <a:cs typeface="MS Mincho"/>
              </a:rPr>
              <a:t>［</a:t>
            </a:r>
            <a:r>
              <a:rPr dirty="0" sz="1100" spc="-15">
                <a:latin typeface="MS Mincho"/>
                <a:cs typeface="MS Mincho"/>
              </a:rPr>
              <a:t>グラフ表示</a:t>
            </a:r>
            <a:r>
              <a:rPr dirty="0" sz="1100">
                <a:latin typeface="MS Mincho"/>
                <a:cs typeface="MS Mincho"/>
              </a:rPr>
              <a:t>］</a:t>
            </a:r>
            <a:r>
              <a:rPr dirty="0" sz="1100" spc="-20">
                <a:latin typeface="MS Mincho"/>
                <a:cs typeface="MS Mincho"/>
              </a:rPr>
              <a:t>をクリックします。</a:t>
            </a:r>
            <a:endParaRPr sz="1100">
              <a:latin typeface="MS Mincho"/>
              <a:cs typeface="MS Mincho"/>
            </a:endParaRPr>
          </a:p>
        </p:txBody>
      </p:sp>
      <p:pic>
        <p:nvPicPr>
          <p:cNvPr id="4" name="object 4" descr=""/>
          <p:cNvPicPr/>
          <p:nvPr/>
        </p:nvPicPr>
        <p:blipFill>
          <a:blip r:embed="rId2" cstate="print"/>
          <a:stretch>
            <a:fillRect/>
          </a:stretch>
        </p:blipFill>
        <p:spPr>
          <a:xfrm>
            <a:off x="1620011" y="1847087"/>
            <a:ext cx="4320540" cy="3253740"/>
          </a:xfrm>
          <a:prstGeom prst="rect">
            <a:avLst/>
          </a:prstGeom>
        </p:spPr>
      </p:pic>
      <p:grpSp>
        <p:nvGrpSpPr>
          <p:cNvPr id="5" name="object 5" descr=""/>
          <p:cNvGrpSpPr/>
          <p:nvPr/>
        </p:nvGrpSpPr>
        <p:grpSpPr>
          <a:xfrm>
            <a:off x="1593341" y="6076187"/>
            <a:ext cx="4347210" cy="3255645"/>
            <a:chOff x="1593341" y="6076187"/>
            <a:chExt cx="4347210" cy="3255645"/>
          </a:xfrm>
        </p:grpSpPr>
        <p:pic>
          <p:nvPicPr>
            <p:cNvPr id="6" name="object 6" descr=""/>
            <p:cNvPicPr/>
            <p:nvPr/>
          </p:nvPicPr>
          <p:blipFill>
            <a:blip r:embed="rId3" cstate="print"/>
            <a:stretch>
              <a:fillRect/>
            </a:stretch>
          </p:blipFill>
          <p:spPr>
            <a:xfrm>
              <a:off x="1620011" y="6076187"/>
              <a:ext cx="4320540" cy="3255264"/>
            </a:xfrm>
            <a:prstGeom prst="rect">
              <a:avLst/>
            </a:prstGeom>
          </p:spPr>
        </p:pic>
        <p:sp>
          <p:nvSpPr>
            <p:cNvPr id="7" name="object 7" descr=""/>
            <p:cNvSpPr/>
            <p:nvPr/>
          </p:nvSpPr>
          <p:spPr>
            <a:xfrm>
              <a:off x="1796033" y="6738365"/>
              <a:ext cx="571500" cy="234950"/>
            </a:xfrm>
            <a:custGeom>
              <a:avLst/>
              <a:gdLst/>
              <a:ahLst/>
              <a:cxnLst/>
              <a:rect l="l" t="t" r="r" b="b"/>
              <a:pathLst>
                <a:path w="571500" h="234950">
                  <a:moveTo>
                    <a:pt x="0" y="39115"/>
                  </a:moveTo>
                  <a:lnTo>
                    <a:pt x="3075" y="23895"/>
                  </a:lnTo>
                  <a:lnTo>
                    <a:pt x="11461" y="11461"/>
                  </a:lnTo>
                  <a:lnTo>
                    <a:pt x="23895" y="3075"/>
                  </a:lnTo>
                  <a:lnTo>
                    <a:pt x="39116" y="0"/>
                  </a:lnTo>
                  <a:lnTo>
                    <a:pt x="532384" y="0"/>
                  </a:lnTo>
                  <a:lnTo>
                    <a:pt x="547604" y="3075"/>
                  </a:lnTo>
                  <a:lnTo>
                    <a:pt x="560038" y="11461"/>
                  </a:lnTo>
                  <a:lnTo>
                    <a:pt x="568424" y="23895"/>
                  </a:lnTo>
                  <a:lnTo>
                    <a:pt x="571500" y="39115"/>
                  </a:lnTo>
                  <a:lnTo>
                    <a:pt x="571500" y="195579"/>
                  </a:lnTo>
                  <a:lnTo>
                    <a:pt x="568424" y="210800"/>
                  </a:lnTo>
                  <a:lnTo>
                    <a:pt x="560038" y="223234"/>
                  </a:lnTo>
                  <a:lnTo>
                    <a:pt x="547604" y="231620"/>
                  </a:lnTo>
                  <a:lnTo>
                    <a:pt x="532384" y="234695"/>
                  </a:lnTo>
                  <a:lnTo>
                    <a:pt x="39116" y="234695"/>
                  </a:lnTo>
                  <a:lnTo>
                    <a:pt x="23895" y="231620"/>
                  </a:lnTo>
                  <a:lnTo>
                    <a:pt x="11461" y="223234"/>
                  </a:lnTo>
                  <a:lnTo>
                    <a:pt x="3075" y="210800"/>
                  </a:lnTo>
                  <a:lnTo>
                    <a:pt x="0" y="195579"/>
                  </a:lnTo>
                  <a:lnTo>
                    <a:pt x="0" y="39115"/>
                  </a:lnTo>
                  <a:close/>
                </a:path>
              </a:pathLst>
            </a:custGeom>
            <a:ln w="19050">
              <a:solidFill>
                <a:srgbClr val="FF0000"/>
              </a:solidFill>
            </a:ln>
          </p:spPr>
          <p:txBody>
            <a:bodyPr wrap="square" lIns="0" tIns="0" rIns="0" bIns="0" rtlCol="0"/>
            <a:lstStyle/>
            <a:p/>
          </p:txBody>
        </p:sp>
        <p:pic>
          <p:nvPicPr>
            <p:cNvPr id="8" name="object 8" descr=""/>
            <p:cNvPicPr/>
            <p:nvPr/>
          </p:nvPicPr>
          <p:blipFill>
            <a:blip r:embed="rId4" cstate="print"/>
            <a:stretch>
              <a:fillRect/>
            </a:stretch>
          </p:blipFill>
          <p:spPr>
            <a:xfrm>
              <a:off x="1607057" y="8276081"/>
              <a:ext cx="251967" cy="76200"/>
            </a:xfrm>
            <a:prstGeom prst="rect">
              <a:avLst/>
            </a:prstGeom>
          </p:spPr>
        </p:pic>
        <p:pic>
          <p:nvPicPr>
            <p:cNvPr id="9" name="object 9" descr=""/>
            <p:cNvPicPr/>
            <p:nvPr/>
          </p:nvPicPr>
          <p:blipFill>
            <a:blip r:embed="rId5" cstate="print"/>
            <a:stretch>
              <a:fillRect/>
            </a:stretch>
          </p:blipFill>
          <p:spPr>
            <a:xfrm>
              <a:off x="1593341" y="7206233"/>
              <a:ext cx="251968" cy="76200"/>
            </a:xfrm>
            <a:prstGeom prst="rect">
              <a:avLst/>
            </a:prstGeom>
          </p:spPr>
        </p:pic>
      </p:grpSp>
      <p:sp>
        <p:nvSpPr>
          <p:cNvPr id="10" name="object 10" descr=""/>
          <p:cNvSpPr txBox="1"/>
          <p:nvPr/>
        </p:nvSpPr>
        <p:spPr>
          <a:xfrm>
            <a:off x="2982467" y="3811523"/>
            <a:ext cx="1595755" cy="262255"/>
          </a:xfrm>
          <a:prstGeom prst="rect">
            <a:avLst/>
          </a:prstGeom>
          <a:solidFill>
            <a:srgbClr val="FFFFFF"/>
          </a:solidFill>
        </p:spPr>
        <p:txBody>
          <a:bodyPr wrap="square" lIns="0" tIns="52069" rIns="0" bIns="0" rtlCol="0" vert="horz">
            <a:spAutoFit/>
          </a:bodyPr>
          <a:lstStyle/>
          <a:p>
            <a:pPr marL="91440">
              <a:lnSpc>
                <a:spcPct val="100000"/>
              </a:lnSpc>
              <a:spcBef>
                <a:spcPts val="409"/>
              </a:spcBef>
            </a:pPr>
            <a:r>
              <a:rPr dirty="0" sz="1100" spc="-15">
                <a:solidFill>
                  <a:srgbClr val="FF0000"/>
                </a:solidFill>
                <a:latin typeface="MS Gothic"/>
                <a:cs typeface="MS Gothic"/>
              </a:rPr>
              <a:t>「個別項目集計」画面</a:t>
            </a:r>
            <a:endParaRPr sz="1100">
              <a:latin typeface="MS Gothic"/>
              <a:cs typeface="MS Gothic"/>
            </a:endParaRPr>
          </a:p>
        </p:txBody>
      </p:sp>
      <p:sp>
        <p:nvSpPr>
          <p:cNvPr id="11" name="object 11" descr=""/>
          <p:cNvSpPr txBox="1"/>
          <p:nvPr/>
        </p:nvSpPr>
        <p:spPr>
          <a:xfrm>
            <a:off x="3122676" y="7866888"/>
            <a:ext cx="1313815" cy="262255"/>
          </a:xfrm>
          <a:prstGeom prst="rect">
            <a:avLst/>
          </a:prstGeom>
          <a:solidFill>
            <a:srgbClr val="FFFFFF"/>
          </a:solidFill>
        </p:spPr>
        <p:txBody>
          <a:bodyPr wrap="square" lIns="0" tIns="52069" rIns="0" bIns="0" rtlCol="0" vert="horz">
            <a:spAutoFit/>
          </a:bodyPr>
          <a:lstStyle/>
          <a:p>
            <a:pPr marL="92710">
              <a:lnSpc>
                <a:spcPct val="100000"/>
              </a:lnSpc>
              <a:spcBef>
                <a:spcPts val="409"/>
              </a:spcBef>
            </a:pPr>
            <a:r>
              <a:rPr dirty="0" sz="1100" spc="-15">
                <a:solidFill>
                  <a:srgbClr val="FF0000"/>
                </a:solidFill>
                <a:latin typeface="MS Gothic"/>
                <a:cs typeface="MS Gothic"/>
              </a:rPr>
              <a:t>「縦覧集計」画面</a:t>
            </a:r>
            <a:endParaRPr sz="1100">
              <a:latin typeface="MS Gothic"/>
              <a:cs typeface="MS Gothic"/>
            </a:endParaRPr>
          </a:p>
        </p:txBody>
      </p:sp>
      <p:pic>
        <p:nvPicPr>
          <p:cNvPr id="12" name="object 12" descr=""/>
          <p:cNvPicPr/>
          <p:nvPr/>
        </p:nvPicPr>
        <p:blipFill>
          <a:blip r:embed="rId6" cstate="print"/>
          <a:stretch>
            <a:fillRect/>
          </a:stretch>
        </p:blipFill>
        <p:spPr>
          <a:xfrm>
            <a:off x="1630679" y="6080759"/>
            <a:ext cx="4303776" cy="454151"/>
          </a:xfrm>
          <a:prstGeom prst="rect">
            <a:avLst/>
          </a:prstGeom>
        </p:spPr>
      </p:pic>
      <p:grpSp>
        <p:nvGrpSpPr>
          <p:cNvPr id="13" name="object 13" descr=""/>
          <p:cNvGrpSpPr/>
          <p:nvPr/>
        </p:nvGrpSpPr>
        <p:grpSpPr>
          <a:xfrm>
            <a:off x="1630679" y="1851659"/>
            <a:ext cx="4304030" cy="3180715"/>
            <a:chOff x="1630679" y="1851659"/>
            <a:chExt cx="4304030" cy="3180715"/>
          </a:xfrm>
        </p:grpSpPr>
        <p:pic>
          <p:nvPicPr>
            <p:cNvPr id="14" name="object 14" descr=""/>
            <p:cNvPicPr/>
            <p:nvPr/>
          </p:nvPicPr>
          <p:blipFill>
            <a:blip r:embed="rId6" cstate="print"/>
            <a:stretch>
              <a:fillRect/>
            </a:stretch>
          </p:blipFill>
          <p:spPr>
            <a:xfrm>
              <a:off x="1630679" y="1851659"/>
              <a:ext cx="4303776" cy="454151"/>
            </a:xfrm>
            <a:prstGeom prst="rect">
              <a:avLst/>
            </a:prstGeom>
          </p:spPr>
        </p:pic>
        <p:pic>
          <p:nvPicPr>
            <p:cNvPr id="15" name="object 15" descr=""/>
            <p:cNvPicPr/>
            <p:nvPr/>
          </p:nvPicPr>
          <p:blipFill>
            <a:blip r:embed="rId7" cstate="print"/>
            <a:stretch>
              <a:fillRect/>
            </a:stretch>
          </p:blipFill>
          <p:spPr>
            <a:xfrm>
              <a:off x="1670303" y="4155947"/>
              <a:ext cx="68580" cy="876300"/>
            </a:xfrm>
            <a:prstGeom prst="rect">
              <a:avLst/>
            </a:prstGeom>
          </p:spPr>
        </p:pic>
      </p:grpSp>
      <p:sp>
        <p:nvSpPr>
          <p:cNvPr id="16" name="object 16" descr=""/>
          <p:cNvSpPr txBox="1"/>
          <p:nvPr/>
        </p:nvSpPr>
        <p:spPr>
          <a:xfrm>
            <a:off x="1909572" y="6350507"/>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②</a:t>
            </a:r>
            <a:endParaRPr sz="1800">
              <a:latin typeface="MS Mincho"/>
              <a:cs typeface="MS Mincho"/>
            </a:endParaRPr>
          </a:p>
        </p:txBody>
      </p:sp>
      <p:grpSp>
        <p:nvGrpSpPr>
          <p:cNvPr id="17" name="object 17" descr=""/>
          <p:cNvGrpSpPr/>
          <p:nvPr/>
        </p:nvGrpSpPr>
        <p:grpSpPr>
          <a:xfrm>
            <a:off x="1300352" y="7074789"/>
            <a:ext cx="558800" cy="2188210"/>
            <a:chOff x="1300352" y="7074789"/>
            <a:chExt cx="558800" cy="2188210"/>
          </a:xfrm>
        </p:grpSpPr>
        <p:pic>
          <p:nvPicPr>
            <p:cNvPr id="18" name="object 18" descr=""/>
            <p:cNvPicPr/>
            <p:nvPr/>
          </p:nvPicPr>
          <p:blipFill>
            <a:blip r:embed="rId7" cstate="print"/>
            <a:stretch>
              <a:fillRect/>
            </a:stretch>
          </p:blipFill>
          <p:spPr>
            <a:xfrm>
              <a:off x="1667255" y="8386572"/>
              <a:ext cx="68580" cy="876300"/>
            </a:xfrm>
            <a:prstGeom prst="rect">
              <a:avLst/>
            </a:prstGeom>
          </p:spPr>
        </p:pic>
        <p:pic>
          <p:nvPicPr>
            <p:cNvPr id="19" name="object 19" descr=""/>
            <p:cNvPicPr/>
            <p:nvPr/>
          </p:nvPicPr>
          <p:blipFill>
            <a:blip r:embed="rId4" cstate="print"/>
            <a:stretch>
              <a:fillRect/>
            </a:stretch>
          </p:blipFill>
          <p:spPr>
            <a:xfrm>
              <a:off x="1607057" y="8695182"/>
              <a:ext cx="251967" cy="76200"/>
            </a:xfrm>
            <a:prstGeom prst="rect">
              <a:avLst/>
            </a:prstGeom>
          </p:spPr>
        </p:pic>
        <p:sp>
          <p:nvSpPr>
            <p:cNvPr id="20" name="object 20" descr=""/>
            <p:cNvSpPr/>
            <p:nvPr/>
          </p:nvSpPr>
          <p:spPr>
            <a:xfrm>
              <a:off x="1309877" y="7084314"/>
              <a:ext cx="295910" cy="1892935"/>
            </a:xfrm>
            <a:custGeom>
              <a:avLst/>
              <a:gdLst/>
              <a:ahLst/>
              <a:cxnLst/>
              <a:rect l="l" t="t" r="r" b="b"/>
              <a:pathLst>
                <a:path w="295909" h="1892934">
                  <a:moveTo>
                    <a:pt x="246380" y="0"/>
                  </a:moveTo>
                  <a:lnTo>
                    <a:pt x="49275" y="0"/>
                  </a:lnTo>
                  <a:lnTo>
                    <a:pt x="30110" y="3877"/>
                  </a:lnTo>
                  <a:lnTo>
                    <a:pt x="14446" y="14446"/>
                  </a:lnTo>
                  <a:lnTo>
                    <a:pt x="3877" y="30110"/>
                  </a:lnTo>
                  <a:lnTo>
                    <a:pt x="0" y="49275"/>
                  </a:lnTo>
                  <a:lnTo>
                    <a:pt x="0" y="1843532"/>
                  </a:lnTo>
                  <a:lnTo>
                    <a:pt x="3877" y="1862697"/>
                  </a:lnTo>
                  <a:lnTo>
                    <a:pt x="14446" y="1878361"/>
                  </a:lnTo>
                  <a:lnTo>
                    <a:pt x="30110" y="1888930"/>
                  </a:lnTo>
                  <a:lnTo>
                    <a:pt x="49275" y="1892808"/>
                  </a:lnTo>
                  <a:lnTo>
                    <a:pt x="246380" y="1892808"/>
                  </a:lnTo>
                  <a:lnTo>
                    <a:pt x="265545" y="1888930"/>
                  </a:lnTo>
                  <a:lnTo>
                    <a:pt x="281209" y="1878361"/>
                  </a:lnTo>
                  <a:lnTo>
                    <a:pt x="291778" y="1862697"/>
                  </a:lnTo>
                  <a:lnTo>
                    <a:pt x="295656" y="1843532"/>
                  </a:lnTo>
                  <a:lnTo>
                    <a:pt x="295656" y="49275"/>
                  </a:lnTo>
                  <a:lnTo>
                    <a:pt x="291778" y="30110"/>
                  </a:lnTo>
                  <a:lnTo>
                    <a:pt x="281209" y="14446"/>
                  </a:lnTo>
                  <a:lnTo>
                    <a:pt x="265545" y="3877"/>
                  </a:lnTo>
                  <a:lnTo>
                    <a:pt x="246380" y="0"/>
                  </a:lnTo>
                  <a:close/>
                </a:path>
              </a:pathLst>
            </a:custGeom>
            <a:solidFill>
              <a:srgbClr val="FFFFFF"/>
            </a:solidFill>
          </p:spPr>
          <p:txBody>
            <a:bodyPr wrap="square" lIns="0" tIns="0" rIns="0" bIns="0" rtlCol="0"/>
            <a:lstStyle/>
            <a:p/>
          </p:txBody>
        </p:sp>
        <p:sp>
          <p:nvSpPr>
            <p:cNvPr id="21" name="object 21" descr=""/>
            <p:cNvSpPr/>
            <p:nvPr/>
          </p:nvSpPr>
          <p:spPr>
            <a:xfrm>
              <a:off x="1309877" y="7084314"/>
              <a:ext cx="295910" cy="1892935"/>
            </a:xfrm>
            <a:custGeom>
              <a:avLst/>
              <a:gdLst/>
              <a:ahLst/>
              <a:cxnLst/>
              <a:rect l="l" t="t" r="r" b="b"/>
              <a:pathLst>
                <a:path w="295909" h="1892934">
                  <a:moveTo>
                    <a:pt x="0" y="49275"/>
                  </a:moveTo>
                  <a:lnTo>
                    <a:pt x="3877" y="30110"/>
                  </a:lnTo>
                  <a:lnTo>
                    <a:pt x="14446" y="14446"/>
                  </a:lnTo>
                  <a:lnTo>
                    <a:pt x="30110" y="3877"/>
                  </a:lnTo>
                  <a:lnTo>
                    <a:pt x="49275" y="0"/>
                  </a:lnTo>
                  <a:lnTo>
                    <a:pt x="246380" y="0"/>
                  </a:lnTo>
                  <a:lnTo>
                    <a:pt x="265545" y="3877"/>
                  </a:lnTo>
                  <a:lnTo>
                    <a:pt x="281209" y="14446"/>
                  </a:lnTo>
                  <a:lnTo>
                    <a:pt x="291778" y="30110"/>
                  </a:lnTo>
                  <a:lnTo>
                    <a:pt x="295656" y="49275"/>
                  </a:lnTo>
                  <a:lnTo>
                    <a:pt x="295656" y="1843532"/>
                  </a:lnTo>
                  <a:lnTo>
                    <a:pt x="291778" y="1862697"/>
                  </a:lnTo>
                  <a:lnTo>
                    <a:pt x="281209" y="1878361"/>
                  </a:lnTo>
                  <a:lnTo>
                    <a:pt x="265545" y="1888930"/>
                  </a:lnTo>
                  <a:lnTo>
                    <a:pt x="246380" y="1892808"/>
                  </a:lnTo>
                  <a:lnTo>
                    <a:pt x="49275" y="1892808"/>
                  </a:lnTo>
                  <a:lnTo>
                    <a:pt x="30110" y="1888930"/>
                  </a:lnTo>
                  <a:lnTo>
                    <a:pt x="14446" y="1878361"/>
                  </a:lnTo>
                  <a:lnTo>
                    <a:pt x="3877" y="1862697"/>
                  </a:lnTo>
                  <a:lnTo>
                    <a:pt x="0" y="1843532"/>
                  </a:lnTo>
                  <a:lnTo>
                    <a:pt x="0" y="49275"/>
                  </a:lnTo>
                  <a:close/>
                </a:path>
              </a:pathLst>
            </a:custGeom>
            <a:ln w="19050">
              <a:solidFill>
                <a:srgbClr val="FF0000"/>
              </a:solidFill>
            </a:ln>
          </p:spPr>
          <p:txBody>
            <a:bodyPr wrap="square" lIns="0" tIns="0" rIns="0" bIns="0" rtlCol="0"/>
            <a:lstStyle/>
            <a:p/>
          </p:txBody>
        </p:sp>
      </p:grpSp>
      <p:sp>
        <p:nvSpPr>
          <p:cNvPr id="22" name="object 22" descr=""/>
          <p:cNvSpPr txBox="1"/>
          <p:nvPr/>
        </p:nvSpPr>
        <p:spPr>
          <a:xfrm>
            <a:off x="1326641" y="7803895"/>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65</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130045"/>
            <a:ext cx="212280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縦覧集計グラフが表示されます。</a:t>
            </a:r>
            <a:endParaRPr sz="1100">
              <a:latin typeface="MS Mincho"/>
              <a:cs typeface="MS Mincho"/>
            </a:endParaRPr>
          </a:p>
        </p:txBody>
      </p:sp>
      <p:sp>
        <p:nvSpPr>
          <p:cNvPr id="3" name="object 3" descr=""/>
          <p:cNvSpPr txBox="1"/>
          <p:nvPr/>
        </p:nvSpPr>
        <p:spPr>
          <a:xfrm>
            <a:off x="1158951" y="5153024"/>
            <a:ext cx="3308350" cy="193675"/>
          </a:xfrm>
          <a:prstGeom prst="rect">
            <a:avLst/>
          </a:prstGeom>
        </p:spPr>
        <p:txBody>
          <a:bodyPr wrap="square" lIns="0" tIns="13335" rIns="0" bIns="0" rtlCol="0" vert="horz">
            <a:spAutoFit/>
          </a:bodyPr>
          <a:lstStyle/>
          <a:p>
            <a:pPr marL="12700">
              <a:lnSpc>
                <a:spcPct val="100000"/>
              </a:lnSpc>
              <a:spcBef>
                <a:spcPts val="105"/>
              </a:spcBef>
            </a:pPr>
            <a:r>
              <a:rPr dirty="0" sz="1100" spc="-15">
                <a:latin typeface="MS Mincho"/>
                <a:cs typeface="MS Mincho"/>
              </a:rPr>
              <a:t>グラフ化する項目は最大で</a:t>
            </a:r>
            <a:r>
              <a:rPr dirty="0" sz="1100">
                <a:latin typeface="MS Mincho"/>
                <a:cs typeface="MS Mincho"/>
              </a:rPr>
              <a:t>10</a:t>
            </a:r>
            <a:r>
              <a:rPr dirty="0" sz="1100" spc="-20">
                <a:latin typeface="MS Mincho"/>
                <a:cs typeface="MS Mincho"/>
              </a:rPr>
              <a:t> 個まで選択できます。</a:t>
            </a:r>
            <a:endParaRPr sz="1100">
              <a:latin typeface="MS Mincho"/>
              <a:cs typeface="MS Mincho"/>
            </a:endParaRPr>
          </a:p>
        </p:txBody>
      </p:sp>
      <p:grpSp>
        <p:nvGrpSpPr>
          <p:cNvPr id="4" name="object 4" descr=""/>
          <p:cNvGrpSpPr/>
          <p:nvPr/>
        </p:nvGrpSpPr>
        <p:grpSpPr>
          <a:xfrm>
            <a:off x="1620011" y="1566671"/>
            <a:ext cx="4320540" cy="3253740"/>
            <a:chOff x="1620011" y="1566671"/>
            <a:chExt cx="4320540" cy="3253740"/>
          </a:xfrm>
        </p:grpSpPr>
        <p:pic>
          <p:nvPicPr>
            <p:cNvPr id="5" name="object 5" descr=""/>
            <p:cNvPicPr/>
            <p:nvPr/>
          </p:nvPicPr>
          <p:blipFill>
            <a:blip r:embed="rId2" cstate="print"/>
            <a:stretch>
              <a:fillRect/>
            </a:stretch>
          </p:blipFill>
          <p:spPr>
            <a:xfrm>
              <a:off x="1620011" y="1566671"/>
              <a:ext cx="4320540" cy="3253739"/>
            </a:xfrm>
            <a:prstGeom prst="rect">
              <a:avLst/>
            </a:prstGeom>
          </p:spPr>
        </p:pic>
        <p:pic>
          <p:nvPicPr>
            <p:cNvPr id="6" name="object 6" descr=""/>
            <p:cNvPicPr/>
            <p:nvPr/>
          </p:nvPicPr>
          <p:blipFill>
            <a:blip r:embed="rId3" cstate="print"/>
            <a:stretch>
              <a:fillRect/>
            </a:stretch>
          </p:blipFill>
          <p:spPr>
            <a:xfrm>
              <a:off x="1624583" y="1571243"/>
              <a:ext cx="4303776" cy="454151"/>
            </a:xfrm>
            <a:prstGeom prst="rect">
              <a:avLst/>
            </a:prstGeom>
          </p:spPr>
        </p:pic>
        <p:pic>
          <p:nvPicPr>
            <p:cNvPr id="7" name="object 7" descr=""/>
            <p:cNvPicPr/>
            <p:nvPr/>
          </p:nvPicPr>
          <p:blipFill>
            <a:blip r:embed="rId4" cstate="print"/>
            <a:stretch>
              <a:fillRect/>
            </a:stretch>
          </p:blipFill>
          <p:spPr>
            <a:xfrm>
              <a:off x="1670303" y="3874007"/>
              <a:ext cx="68580" cy="876300"/>
            </a:xfrm>
            <a:prstGeom prst="rect">
              <a:avLst/>
            </a:prstGeom>
          </p:spPr>
        </p:pic>
      </p:grpSp>
      <p:grpSp>
        <p:nvGrpSpPr>
          <p:cNvPr id="8" name="object 8" descr=""/>
          <p:cNvGrpSpPr/>
          <p:nvPr/>
        </p:nvGrpSpPr>
        <p:grpSpPr>
          <a:xfrm>
            <a:off x="684276" y="5800343"/>
            <a:ext cx="5256530" cy="3253740"/>
            <a:chOff x="684276" y="5800343"/>
            <a:chExt cx="5256530" cy="3253740"/>
          </a:xfrm>
        </p:grpSpPr>
        <p:pic>
          <p:nvPicPr>
            <p:cNvPr id="9" name="object 9" descr=""/>
            <p:cNvPicPr/>
            <p:nvPr/>
          </p:nvPicPr>
          <p:blipFill>
            <a:blip r:embed="rId5" cstate="print"/>
            <a:stretch>
              <a:fillRect/>
            </a:stretch>
          </p:blipFill>
          <p:spPr>
            <a:xfrm>
              <a:off x="1620012" y="5800343"/>
              <a:ext cx="4320540" cy="3253740"/>
            </a:xfrm>
            <a:prstGeom prst="rect">
              <a:avLst/>
            </a:prstGeom>
          </p:spPr>
        </p:pic>
        <p:pic>
          <p:nvPicPr>
            <p:cNvPr id="10" name="object 10" descr=""/>
            <p:cNvPicPr/>
            <p:nvPr/>
          </p:nvPicPr>
          <p:blipFill>
            <a:blip r:embed="rId3" cstate="print"/>
            <a:stretch>
              <a:fillRect/>
            </a:stretch>
          </p:blipFill>
          <p:spPr>
            <a:xfrm>
              <a:off x="1624584" y="5804915"/>
              <a:ext cx="4303776" cy="454151"/>
            </a:xfrm>
            <a:prstGeom prst="rect">
              <a:avLst/>
            </a:prstGeom>
          </p:spPr>
        </p:pic>
        <p:pic>
          <p:nvPicPr>
            <p:cNvPr id="11" name="object 11" descr=""/>
            <p:cNvPicPr/>
            <p:nvPr/>
          </p:nvPicPr>
          <p:blipFill>
            <a:blip r:embed="rId4" cstate="print"/>
            <a:stretch>
              <a:fillRect/>
            </a:stretch>
          </p:blipFill>
          <p:spPr>
            <a:xfrm>
              <a:off x="1667256" y="8101583"/>
              <a:ext cx="68580" cy="876300"/>
            </a:xfrm>
            <a:prstGeom prst="rect">
              <a:avLst/>
            </a:prstGeom>
          </p:spPr>
        </p:pic>
        <p:sp>
          <p:nvSpPr>
            <p:cNvPr id="12" name="object 12" descr=""/>
            <p:cNvSpPr/>
            <p:nvPr/>
          </p:nvSpPr>
          <p:spPr>
            <a:xfrm>
              <a:off x="684276" y="7769351"/>
              <a:ext cx="2186940" cy="431800"/>
            </a:xfrm>
            <a:custGeom>
              <a:avLst/>
              <a:gdLst/>
              <a:ahLst/>
              <a:cxnLst/>
              <a:rect l="l" t="t" r="r" b="b"/>
              <a:pathLst>
                <a:path w="2186940" h="431800">
                  <a:moveTo>
                    <a:pt x="2186940" y="0"/>
                  </a:moveTo>
                  <a:lnTo>
                    <a:pt x="0" y="0"/>
                  </a:lnTo>
                  <a:lnTo>
                    <a:pt x="0" y="431291"/>
                  </a:lnTo>
                  <a:lnTo>
                    <a:pt x="2186940" y="431291"/>
                  </a:lnTo>
                  <a:lnTo>
                    <a:pt x="2186940" y="0"/>
                  </a:lnTo>
                  <a:close/>
                </a:path>
              </a:pathLst>
            </a:custGeom>
            <a:solidFill>
              <a:srgbClr val="FFFFFF"/>
            </a:solidFill>
          </p:spPr>
          <p:txBody>
            <a:bodyPr wrap="square" lIns="0" tIns="0" rIns="0" bIns="0" rtlCol="0"/>
            <a:lstStyle/>
            <a:p/>
          </p:txBody>
        </p:sp>
      </p:grpSp>
      <p:sp>
        <p:nvSpPr>
          <p:cNvPr id="13" name="object 13" descr=""/>
          <p:cNvSpPr txBox="1"/>
          <p:nvPr/>
        </p:nvSpPr>
        <p:spPr>
          <a:xfrm>
            <a:off x="684276" y="7769352"/>
            <a:ext cx="2186940" cy="431800"/>
          </a:xfrm>
          <a:prstGeom prst="rect">
            <a:avLst/>
          </a:prstGeom>
          <a:ln w="9525">
            <a:solidFill>
              <a:srgbClr val="FF0000"/>
            </a:solidFill>
          </a:ln>
        </p:spPr>
        <p:txBody>
          <a:bodyPr wrap="square" lIns="0" tIns="52069" rIns="0" bIns="0" rtlCol="0" vert="horz">
            <a:spAutoFit/>
          </a:bodyPr>
          <a:lstStyle/>
          <a:p>
            <a:pPr marL="91440" marR="130175">
              <a:lnSpc>
                <a:spcPct val="100000"/>
              </a:lnSpc>
              <a:spcBef>
                <a:spcPts val="409"/>
              </a:spcBef>
            </a:pPr>
            <a:r>
              <a:rPr dirty="0" sz="1100" spc="-20">
                <a:latin typeface="MS Mincho"/>
                <a:cs typeface="MS Mincho"/>
              </a:rPr>
              <a:t>チェックを外すと対応する項目</a:t>
            </a:r>
            <a:r>
              <a:rPr dirty="0" sz="1100" spc="-15">
                <a:latin typeface="MS Mincho"/>
                <a:cs typeface="MS Mincho"/>
              </a:rPr>
              <a:t>のグラフも消えます。</a:t>
            </a:r>
            <a:endParaRPr sz="1100">
              <a:latin typeface="MS Mincho"/>
              <a:cs typeface="MS Mincho"/>
            </a:endParaRPr>
          </a:p>
        </p:txBody>
      </p:sp>
      <p:grpSp>
        <p:nvGrpSpPr>
          <p:cNvPr id="14" name="object 14" descr=""/>
          <p:cNvGrpSpPr/>
          <p:nvPr/>
        </p:nvGrpSpPr>
        <p:grpSpPr>
          <a:xfrm>
            <a:off x="1612772" y="8205977"/>
            <a:ext cx="280035" cy="271780"/>
            <a:chOff x="1612772" y="8205977"/>
            <a:chExt cx="280035" cy="271780"/>
          </a:xfrm>
        </p:grpSpPr>
        <p:sp>
          <p:nvSpPr>
            <p:cNvPr id="15" name="object 15" descr=""/>
            <p:cNvSpPr/>
            <p:nvPr/>
          </p:nvSpPr>
          <p:spPr>
            <a:xfrm>
              <a:off x="1622297" y="8401049"/>
              <a:ext cx="270510" cy="76200"/>
            </a:xfrm>
            <a:custGeom>
              <a:avLst/>
              <a:gdLst/>
              <a:ahLst/>
              <a:cxnLst/>
              <a:rect l="l" t="t" r="r" b="b"/>
              <a:pathLst>
                <a:path w="270510" h="76200">
                  <a:moveTo>
                    <a:pt x="193928" y="0"/>
                  </a:moveTo>
                  <a:lnTo>
                    <a:pt x="193928" y="76199"/>
                  </a:lnTo>
                  <a:lnTo>
                    <a:pt x="251078" y="47624"/>
                  </a:lnTo>
                  <a:lnTo>
                    <a:pt x="206628" y="47624"/>
                  </a:lnTo>
                  <a:lnTo>
                    <a:pt x="206628" y="28574"/>
                  </a:lnTo>
                  <a:lnTo>
                    <a:pt x="251078" y="28574"/>
                  </a:lnTo>
                  <a:lnTo>
                    <a:pt x="193928" y="0"/>
                  </a:lnTo>
                  <a:close/>
                </a:path>
                <a:path w="270510" h="76200">
                  <a:moveTo>
                    <a:pt x="193928" y="28574"/>
                  </a:moveTo>
                  <a:lnTo>
                    <a:pt x="0" y="28574"/>
                  </a:lnTo>
                  <a:lnTo>
                    <a:pt x="0" y="47624"/>
                  </a:lnTo>
                  <a:lnTo>
                    <a:pt x="193928" y="47624"/>
                  </a:lnTo>
                  <a:lnTo>
                    <a:pt x="193928" y="28574"/>
                  </a:lnTo>
                  <a:close/>
                </a:path>
                <a:path w="270510" h="76200">
                  <a:moveTo>
                    <a:pt x="251078" y="28574"/>
                  </a:moveTo>
                  <a:lnTo>
                    <a:pt x="206628" y="28574"/>
                  </a:lnTo>
                  <a:lnTo>
                    <a:pt x="206628" y="47624"/>
                  </a:lnTo>
                  <a:lnTo>
                    <a:pt x="251078" y="47624"/>
                  </a:lnTo>
                  <a:lnTo>
                    <a:pt x="270128" y="38099"/>
                  </a:lnTo>
                  <a:lnTo>
                    <a:pt x="251078" y="28574"/>
                  </a:lnTo>
                  <a:close/>
                </a:path>
              </a:pathLst>
            </a:custGeom>
            <a:solidFill>
              <a:srgbClr val="FF0000"/>
            </a:solidFill>
          </p:spPr>
          <p:txBody>
            <a:bodyPr wrap="square" lIns="0" tIns="0" rIns="0" bIns="0" rtlCol="0"/>
            <a:lstStyle/>
            <a:p/>
          </p:txBody>
        </p:sp>
        <p:sp>
          <p:nvSpPr>
            <p:cNvPr id="16" name="object 16" descr=""/>
            <p:cNvSpPr/>
            <p:nvPr/>
          </p:nvSpPr>
          <p:spPr>
            <a:xfrm>
              <a:off x="1622297" y="8205977"/>
              <a:ext cx="0" cy="243204"/>
            </a:xfrm>
            <a:custGeom>
              <a:avLst/>
              <a:gdLst/>
              <a:ahLst/>
              <a:cxnLst/>
              <a:rect l="l" t="t" r="r" b="b"/>
              <a:pathLst>
                <a:path w="0" h="243204">
                  <a:moveTo>
                    <a:pt x="0" y="0"/>
                  </a:moveTo>
                  <a:lnTo>
                    <a:pt x="0" y="242950"/>
                  </a:lnTo>
                </a:path>
              </a:pathLst>
            </a:custGeom>
            <a:ln w="19050">
              <a:solidFill>
                <a:srgbClr val="FF0000"/>
              </a:solidFill>
            </a:ln>
          </p:spPr>
          <p:txBody>
            <a:bodyPr wrap="square" lIns="0" tIns="0" rIns="0" bIns="0" rtlCol="0"/>
            <a:lstStyle/>
            <a:p/>
          </p:txBody>
        </p:sp>
      </p:grpSp>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66</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増減点連絡書</a:t>
            </a:r>
            <a:endParaRPr sz="1400">
              <a:latin typeface="MS Gothic"/>
              <a:cs typeface="MS Gothic"/>
            </a:endParaRPr>
          </a:p>
        </p:txBody>
      </p:sp>
      <p:sp>
        <p:nvSpPr>
          <p:cNvPr id="3" name="object 3" descr=""/>
          <p:cNvSpPr txBox="1"/>
          <p:nvPr/>
        </p:nvSpPr>
        <p:spPr>
          <a:xfrm>
            <a:off x="1158951" y="1623186"/>
            <a:ext cx="435673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増減点連絡書はオンライン請求のサーバーからダウンロードします。</a:t>
            </a:r>
            <a:endParaRPr sz="1100">
              <a:latin typeface="MS Mincho"/>
              <a:cs typeface="MS Mincho"/>
            </a:endParaRPr>
          </a:p>
        </p:txBody>
      </p:sp>
      <p:sp>
        <p:nvSpPr>
          <p:cNvPr id="4" name="object 4" descr=""/>
          <p:cNvSpPr txBox="1"/>
          <p:nvPr/>
        </p:nvSpPr>
        <p:spPr>
          <a:xfrm>
            <a:off x="1158951" y="3798163"/>
            <a:ext cx="4704715" cy="446405"/>
          </a:xfrm>
          <a:prstGeom prst="rect">
            <a:avLst/>
          </a:prstGeom>
        </p:spPr>
        <p:txBody>
          <a:bodyPr wrap="square" lIns="0" tIns="55244" rIns="0" bIns="0" rtlCol="0" vert="horz">
            <a:spAutoFit/>
          </a:bodyPr>
          <a:lstStyle/>
          <a:p>
            <a:pPr marL="12700">
              <a:lnSpc>
                <a:spcPct val="100000"/>
              </a:lnSpc>
              <a:spcBef>
                <a:spcPts val="434"/>
              </a:spcBef>
            </a:pPr>
            <a:r>
              <a:rPr dirty="0" sz="1100" spc="-15">
                <a:latin typeface="MS Mincho"/>
                <a:cs typeface="MS Mincho"/>
              </a:rPr>
              <a:t>「受付及び点検」画面のデータ種別を「</a:t>
            </a:r>
            <a:r>
              <a:rPr dirty="0" sz="1100">
                <a:latin typeface="MS Mincho"/>
                <a:cs typeface="MS Mincho"/>
              </a:rPr>
              <a:t>(4)</a:t>
            </a:r>
            <a:r>
              <a:rPr dirty="0" sz="1100" spc="-20">
                <a:latin typeface="MS Mincho"/>
                <a:cs typeface="MS Mincho"/>
              </a:rPr>
              <a:t>増減点連絡書」に切り替えて、</a:t>
            </a:r>
            <a:endParaRPr sz="1100">
              <a:latin typeface="MS Mincho"/>
              <a:cs typeface="MS Mincho"/>
            </a:endParaRPr>
          </a:p>
          <a:p>
            <a:pPr marL="12700">
              <a:lnSpc>
                <a:spcPct val="100000"/>
              </a:lnSpc>
              <a:spcBef>
                <a:spcPts val="335"/>
              </a:spcBef>
            </a:pPr>
            <a:r>
              <a:rPr dirty="0" sz="1100">
                <a:latin typeface="MS Mincho"/>
                <a:cs typeface="MS Mincho"/>
              </a:rPr>
              <a:t>［</a:t>
            </a:r>
            <a:r>
              <a:rPr dirty="0" sz="1100" spc="-15">
                <a:latin typeface="MS Mincho"/>
                <a:cs typeface="MS Mincho"/>
              </a:rPr>
              <a:t>増減点連絡書取り組み</a:t>
            </a:r>
            <a:r>
              <a:rPr dirty="0" sz="1100">
                <a:latin typeface="MS Mincho"/>
                <a:cs typeface="MS Mincho"/>
              </a:rPr>
              <a:t>］</a:t>
            </a:r>
            <a:r>
              <a:rPr dirty="0" sz="1100" spc="-15">
                <a:latin typeface="MS Mincho"/>
                <a:cs typeface="MS Mincho"/>
              </a:rPr>
              <a:t>をクリックします。</a:t>
            </a:r>
            <a:endParaRPr sz="1100">
              <a:latin typeface="MS Mincho"/>
              <a:cs typeface="MS Mincho"/>
            </a:endParaRPr>
          </a:p>
        </p:txBody>
      </p:sp>
      <p:sp>
        <p:nvSpPr>
          <p:cNvPr id="5" name="object 5" descr=""/>
          <p:cNvSpPr txBox="1"/>
          <p:nvPr/>
        </p:nvSpPr>
        <p:spPr>
          <a:xfrm>
            <a:off x="1158951" y="7828915"/>
            <a:ext cx="4986020" cy="193675"/>
          </a:xfrm>
          <a:prstGeom prst="rect">
            <a:avLst/>
          </a:prstGeom>
        </p:spPr>
        <p:txBody>
          <a:bodyPr wrap="square" lIns="0" tIns="12700" rIns="0" bIns="0" rtlCol="0" vert="horz">
            <a:spAutoFit/>
          </a:bodyPr>
          <a:lstStyle/>
          <a:p>
            <a:pPr marL="12700">
              <a:lnSpc>
                <a:spcPct val="100000"/>
              </a:lnSpc>
              <a:spcBef>
                <a:spcPts val="100"/>
              </a:spcBef>
            </a:pPr>
            <a:r>
              <a:rPr dirty="0" sz="1100" spc="-15">
                <a:latin typeface="MS Mincho"/>
                <a:cs typeface="MS Mincho"/>
              </a:rPr>
              <a:t>ダウンロードした増減点連絡書の</a:t>
            </a:r>
            <a:r>
              <a:rPr dirty="0" sz="1100">
                <a:latin typeface="MS Mincho"/>
                <a:cs typeface="MS Mincho"/>
              </a:rPr>
              <a:t>csv</a:t>
            </a:r>
            <a:r>
              <a:rPr dirty="0" sz="1100" spc="-20">
                <a:latin typeface="MS Mincho"/>
                <a:cs typeface="MS Mincho"/>
              </a:rPr>
              <a:t>ファイルを選択し、アップロードします。</a:t>
            </a:r>
            <a:endParaRPr sz="1100">
              <a:latin typeface="MS Mincho"/>
              <a:cs typeface="MS Mincho"/>
            </a:endParaRPr>
          </a:p>
        </p:txBody>
      </p:sp>
      <p:grpSp>
        <p:nvGrpSpPr>
          <p:cNvPr id="6" name="object 6" descr=""/>
          <p:cNvGrpSpPr/>
          <p:nvPr/>
        </p:nvGrpSpPr>
        <p:grpSpPr>
          <a:xfrm>
            <a:off x="1950720" y="2005625"/>
            <a:ext cx="3657600" cy="1649095"/>
            <a:chOff x="1950720" y="2005625"/>
            <a:chExt cx="3657600" cy="1649095"/>
          </a:xfrm>
        </p:grpSpPr>
        <p:pic>
          <p:nvPicPr>
            <p:cNvPr id="7" name="object 7" descr=""/>
            <p:cNvPicPr/>
            <p:nvPr/>
          </p:nvPicPr>
          <p:blipFill>
            <a:blip r:embed="rId2" cstate="print"/>
            <a:stretch>
              <a:fillRect/>
            </a:stretch>
          </p:blipFill>
          <p:spPr>
            <a:xfrm>
              <a:off x="1950720" y="2005625"/>
              <a:ext cx="3657600" cy="1648926"/>
            </a:xfrm>
            <a:prstGeom prst="rect">
              <a:avLst/>
            </a:prstGeom>
          </p:spPr>
        </p:pic>
        <p:sp>
          <p:nvSpPr>
            <p:cNvPr id="8" name="object 8" descr=""/>
            <p:cNvSpPr/>
            <p:nvPr/>
          </p:nvSpPr>
          <p:spPr>
            <a:xfrm>
              <a:off x="2067306" y="3007613"/>
              <a:ext cx="2755900" cy="356870"/>
            </a:xfrm>
            <a:custGeom>
              <a:avLst/>
              <a:gdLst/>
              <a:ahLst/>
              <a:cxnLst/>
              <a:rect l="l" t="t" r="r" b="b"/>
              <a:pathLst>
                <a:path w="2755900" h="356870">
                  <a:moveTo>
                    <a:pt x="0" y="220725"/>
                  </a:moveTo>
                  <a:lnTo>
                    <a:pt x="2139" y="210157"/>
                  </a:lnTo>
                  <a:lnTo>
                    <a:pt x="7969" y="201517"/>
                  </a:lnTo>
                  <a:lnTo>
                    <a:pt x="16609" y="195687"/>
                  </a:lnTo>
                  <a:lnTo>
                    <a:pt x="27177" y="193548"/>
                  </a:lnTo>
                  <a:lnTo>
                    <a:pt x="448310" y="193548"/>
                  </a:lnTo>
                  <a:lnTo>
                    <a:pt x="458878" y="195687"/>
                  </a:lnTo>
                  <a:lnTo>
                    <a:pt x="467518" y="201517"/>
                  </a:lnTo>
                  <a:lnTo>
                    <a:pt x="473348" y="210157"/>
                  </a:lnTo>
                  <a:lnTo>
                    <a:pt x="475488" y="220725"/>
                  </a:lnTo>
                  <a:lnTo>
                    <a:pt x="475488" y="329438"/>
                  </a:lnTo>
                  <a:lnTo>
                    <a:pt x="473348" y="340006"/>
                  </a:lnTo>
                  <a:lnTo>
                    <a:pt x="467518" y="348646"/>
                  </a:lnTo>
                  <a:lnTo>
                    <a:pt x="458878" y="354476"/>
                  </a:lnTo>
                  <a:lnTo>
                    <a:pt x="448310" y="356616"/>
                  </a:lnTo>
                  <a:lnTo>
                    <a:pt x="27177" y="356616"/>
                  </a:lnTo>
                  <a:lnTo>
                    <a:pt x="16609" y="354476"/>
                  </a:lnTo>
                  <a:lnTo>
                    <a:pt x="7969" y="348646"/>
                  </a:lnTo>
                  <a:lnTo>
                    <a:pt x="2139" y="340006"/>
                  </a:lnTo>
                  <a:lnTo>
                    <a:pt x="0" y="329438"/>
                  </a:lnTo>
                  <a:lnTo>
                    <a:pt x="0" y="220725"/>
                  </a:lnTo>
                  <a:close/>
                </a:path>
                <a:path w="2755900" h="356870">
                  <a:moveTo>
                    <a:pt x="2205228" y="26924"/>
                  </a:moveTo>
                  <a:lnTo>
                    <a:pt x="2207345" y="16448"/>
                  </a:lnTo>
                  <a:lnTo>
                    <a:pt x="2213117" y="7889"/>
                  </a:lnTo>
                  <a:lnTo>
                    <a:pt x="2221676" y="2117"/>
                  </a:lnTo>
                  <a:lnTo>
                    <a:pt x="2232152" y="0"/>
                  </a:lnTo>
                  <a:lnTo>
                    <a:pt x="2728468" y="0"/>
                  </a:lnTo>
                  <a:lnTo>
                    <a:pt x="2738943" y="2117"/>
                  </a:lnTo>
                  <a:lnTo>
                    <a:pt x="2747502" y="7889"/>
                  </a:lnTo>
                  <a:lnTo>
                    <a:pt x="2753274" y="16448"/>
                  </a:lnTo>
                  <a:lnTo>
                    <a:pt x="2755392" y="26924"/>
                  </a:lnTo>
                  <a:lnTo>
                    <a:pt x="2755392" y="134620"/>
                  </a:lnTo>
                  <a:lnTo>
                    <a:pt x="2753274" y="145095"/>
                  </a:lnTo>
                  <a:lnTo>
                    <a:pt x="2747502" y="153654"/>
                  </a:lnTo>
                  <a:lnTo>
                    <a:pt x="2738943" y="159426"/>
                  </a:lnTo>
                  <a:lnTo>
                    <a:pt x="2728468" y="161544"/>
                  </a:lnTo>
                  <a:lnTo>
                    <a:pt x="2232152" y="161544"/>
                  </a:lnTo>
                  <a:lnTo>
                    <a:pt x="2221676" y="159426"/>
                  </a:lnTo>
                  <a:lnTo>
                    <a:pt x="2213117" y="153654"/>
                  </a:lnTo>
                  <a:lnTo>
                    <a:pt x="2207345" y="145095"/>
                  </a:lnTo>
                  <a:lnTo>
                    <a:pt x="2205228" y="134620"/>
                  </a:lnTo>
                  <a:lnTo>
                    <a:pt x="2205228" y="26924"/>
                  </a:lnTo>
                  <a:close/>
                </a:path>
              </a:pathLst>
            </a:custGeom>
            <a:ln w="19050">
              <a:solidFill>
                <a:srgbClr val="FF0000"/>
              </a:solidFill>
            </a:ln>
          </p:spPr>
          <p:txBody>
            <a:bodyPr wrap="square" lIns="0" tIns="0" rIns="0" bIns="0" rtlCol="0"/>
            <a:lstStyle/>
            <a:p/>
          </p:txBody>
        </p:sp>
      </p:grpSp>
      <p:grpSp>
        <p:nvGrpSpPr>
          <p:cNvPr id="9" name="object 9" descr=""/>
          <p:cNvGrpSpPr/>
          <p:nvPr/>
        </p:nvGrpSpPr>
        <p:grpSpPr>
          <a:xfrm>
            <a:off x="1613916" y="4389119"/>
            <a:ext cx="4333240" cy="3264535"/>
            <a:chOff x="1613916" y="4389119"/>
            <a:chExt cx="4333240" cy="3264535"/>
          </a:xfrm>
        </p:grpSpPr>
        <p:pic>
          <p:nvPicPr>
            <p:cNvPr id="10" name="object 10" descr=""/>
            <p:cNvPicPr/>
            <p:nvPr/>
          </p:nvPicPr>
          <p:blipFill>
            <a:blip r:embed="rId3" cstate="print"/>
            <a:stretch>
              <a:fillRect/>
            </a:stretch>
          </p:blipFill>
          <p:spPr>
            <a:xfrm>
              <a:off x="1613916" y="4389119"/>
              <a:ext cx="4332732" cy="3264408"/>
            </a:xfrm>
            <a:prstGeom prst="rect">
              <a:avLst/>
            </a:prstGeom>
          </p:spPr>
        </p:pic>
        <p:sp>
          <p:nvSpPr>
            <p:cNvPr id="11" name="object 11" descr=""/>
            <p:cNvSpPr/>
            <p:nvPr/>
          </p:nvSpPr>
          <p:spPr>
            <a:xfrm>
              <a:off x="1741170" y="4949189"/>
              <a:ext cx="1290955" cy="1708785"/>
            </a:xfrm>
            <a:custGeom>
              <a:avLst/>
              <a:gdLst/>
              <a:ahLst/>
              <a:cxnLst/>
              <a:rect l="l" t="t" r="r" b="b"/>
              <a:pathLst>
                <a:path w="1290955" h="1708784">
                  <a:moveTo>
                    <a:pt x="163068" y="66294"/>
                  </a:moveTo>
                  <a:lnTo>
                    <a:pt x="168282" y="40505"/>
                  </a:lnTo>
                  <a:lnTo>
                    <a:pt x="182499" y="19431"/>
                  </a:lnTo>
                  <a:lnTo>
                    <a:pt x="203573" y="5214"/>
                  </a:lnTo>
                  <a:lnTo>
                    <a:pt x="229362" y="0"/>
                  </a:lnTo>
                  <a:lnTo>
                    <a:pt x="1224534" y="0"/>
                  </a:lnTo>
                  <a:lnTo>
                    <a:pt x="1250322" y="5214"/>
                  </a:lnTo>
                  <a:lnTo>
                    <a:pt x="1271397" y="19430"/>
                  </a:lnTo>
                  <a:lnTo>
                    <a:pt x="1285613" y="40505"/>
                  </a:lnTo>
                  <a:lnTo>
                    <a:pt x="1290828" y="66294"/>
                  </a:lnTo>
                  <a:lnTo>
                    <a:pt x="1290828" y="331470"/>
                  </a:lnTo>
                  <a:lnTo>
                    <a:pt x="1285613" y="357258"/>
                  </a:lnTo>
                  <a:lnTo>
                    <a:pt x="1271397" y="378333"/>
                  </a:lnTo>
                  <a:lnTo>
                    <a:pt x="1250322" y="392549"/>
                  </a:lnTo>
                  <a:lnTo>
                    <a:pt x="1224534" y="397764"/>
                  </a:lnTo>
                  <a:lnTo>
                    <a:pt x="229362" y="397764"/>
                  </a:lnTo>
                  <a:lnTo>
                    <a:pt x="203573" y="392549"/>
                  </a:lnTo>
                  <a:lnTo>
                    <a:pt x="182499" y="378333"/>
                  </a:lnTo>
                  <a:lnTo>
                    <a:pt x="168282" y="357258"/>
                  </a:lnTo>
                  <a:lnTo>
                    <a:pt x="163068" y="331470"/>
                  </a:lnTo>
                  <a:lnTo>
                    <a:pt x="163068" y="66294"/>
                  </a:lnTo>
                  <a:close/>
                </a:path>
                <a:path w="1290955" h="1708784">
                  <a:moveTo>
                    <a:pt x="0" y="1531874"/>
                  </a:moveTo>
                  <a:lnTo>
                    <a:pt x="2766" y="1518106"/>
                  </a:lnTo>
                  <a:lnTo>
                    <a:pt x="10318" y="1506886"/>
                  </a:lnTo>
                  <a:lnTo>
                    <a:pt x="21538" y="1499334"/>
                  </a:lnTo>
                  <a:lnTo>
                    <a:pt x="35306" y="1496568"/>
                  </a:lnTo>
                  <a:lnTo>
                    <a:pt x="691642" y="1496568"/>
                  </a:lnTo>
                  <a:lnTo>
                    <a:pt x="705409" y="1499334"/>
                  </a:lnTo>
                  <a:lnTo>
                    <a:pt x="716629" y="1506886"/>
                  </a:lnTo>
                  <a:lnTo>
                    <a:pt x="724181" y="1518106"/>
                  </a:lnTo>
                  <a:lnTo>
                    <a:pt x="726948" y="1531874"/>
                  </a:lnTo>
                  <a:lnTo>
                    <a:pt x="726948" y="1673098"/>
                  </a:lnTo>
                  <a:lnTo>
                    <a:pt x="724181" y="1686865"/>
                  </a:lnTo>
                  <a:lnTo>
                    <a:pt x="716629" y="1698085"/>
                  </a:lnTo>
                  <a:lnTo>
                    <a:pt x="705409" y="1705637"/>
                  </a:lnTo>
                  <a:lnTo>
                    <a:pt x="691642" y="1708404"/>
                  </a:lnTo>
                  <a:lnTo>
                    <a:pt x="35306" y="1708404"/>
                  </a:lnTo>
                  <a:lnTo>
                    <a:pt x="21538" y="1705637"/>
                  </a:lnTo>
                  <a:lnTo>
                    <a:pt x="10318" y="1698085"/>
                  </a:lnTo>
                  <a:lnTo>
                    <a:pt x="2766" y="1686865"/>
                  </a:lnTo>
                  <a:lnTo>
                    <a:pt x="0" y="1673098"/>
                  </a:lnTo>
                  <a:lnTo>
                    <a:pt x="0" y="1531874"/>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4" cstate="print"/>
            <a:stretch>
              <a:fillRect/>
            </a:stretch>
          </p:blipFill>
          <p:spPr>
            <a:xfrm>
              <a:off x="1636776" y="4398263"/>
              <a:ext cx="4303776" cy="454151"/>
            </a:xfrm>
            <a:prstGeom prst="rect">
              <a:avLst/>
            </a:prstGeom>
          </p:spPr>
        </p:pic>
        <p:pic>
          <p:nvPicPr>
            <p:cNvPr id="13" name="object 13" descr=""/>
            <p:cNvPicPr/>
            <p:nvPr/>
          </p:nvPicPr>
          <p:blipFill>
            <a:blip r:embed="rId5" cstate="print"/>
            <a:stretch>
              <a:fillRect/>
            </a:stretch>
          </p:blipFill>
          <p:spPr>
            <a:xfrm>
              <a:off x="1665732" y="6696455"/>
              <a:ext cx="68580" cy="876300"/>
            </a:xfrm>
            <a:prstGeom prst="rect">
              <a:avLst/>
            </a:prstGeom>
          </p:spPr>
        </p:pic>
      </p:grpSp>
      <p:grpSp>
        <p:nvGrpSpPr>
          <p:cNvPr id="14" name="object 14" descr=""/>
          <p:cNvGrpSpPr/>
          <p:nvPr/>
        </p:nvGrpSpPr>
        <p:grpSpPr>
          <a:xfrm>
            <a:off x="1836420" y="8177783"/>
            <a:ext cx="3886200" cy="1268095"/>
            <a:chOff x="1836420" y="8177783"/>
            <a:chExt cx="3886200" cy="1268095"/>
          </a:xfrm>
        </p:grpSpPr>
        <p:pic>
          <p:nvPicPr>
            <p:cNvPr id="15" name="object 15" descr=""/>
            <p:cNvPicPr/>
            <p:nvPr/>
          </p:nvPicPr>
          <p:blipFill>
            <a:blip r:embed="rId6" cstate="print"/>
            <a:stretch>
              <a:fillRect/>
            </a:stretch>
          </p:blipFill>
          <p:spPr>
            <a:xfrm>
              <a:off x="1836420" y="8177783"/>
              <a:ext cx="3886200" cy="1267968"/>
            </a:xfrm>
            <a:prstGeom prst="rect">
              <a:avLst/>
            </a:prstGeom>
          </p:spPr>
        </p:pic>
        <p:sp>
          <p:nvSpPr>
            <p:cNvPr id="16" name="object 16" descr=""/>
            <p:cNvSpPr/>
            <p:nvPr/>
          </p:nvSpPr>
          <p:spPr>
            <a:xfrm>
              <a:off x="2542794" y="8708897"/>
              <a:ext cx="3066415" cy="192405"/>
            </a:xfrm>
            <a:custGeom>
              <a:avLst/>
              <a:gdLst/>
              <a:ahLst/>
              <a:cxnLst/>
              <a:rect l="l" t="t" r="r" b="b"/>
              <a:pathLst>
                <a:path w="3066415" h="192404">
                  <a:moveTo>
                    <a:pt x="0" y="32004"/>
                  </a:moveTo>
                  <a:lnTo>
                    <a:pt x="2518" y="19556"/>
                  </a:lnTo>
                  <a:lnTo>
                    <a:pt x="9382" y="9382"/>
                  </a:lnTo>
                  <a:lnTo>
                    <a:pt x="19556" y="2518"/>
                  </a:lnTo>
                  <a:lnTo>
                    <a:pt x="32004" y="0"/>
                  </a:lnTo>
                  <a:lnTo>
                    <a:pt x="3034284" y="0"/>
                  </a:lnTo>
                  <a:lnTo>
                    <a:pt x="3046731" y="2518"/>
                  </a:lnTo>
                  <a:lnTo>
                    <a:pt x="3056905" y="9382"/>
                  </a:lnTo>
                  <a:lnTo>
                    <a:pt x="3063769" y="19556"/>
                  </a:lnTo>
                  <a:lnTo>
                    <a:pt x="3066288" y="32004"/>
                  </a:lnTo>
                  <a:lnTo>
                    <a:pt x="3066288" y="160020"/>
                  </a:lnTo>
                  <a:lnTo>
                    <a:pt x="3063769" y="172467"/>
                  </a:lnTo>
                  <a:lnTo>
                    <a:pt x="3056905" y="182641"/>
                  </a:lnTo>
                  <a:lnTo>
                    <a:pt x="3046731" y="189505"/>
                  </a:lnTo>
                  <a:lnTo>
                    <a:pt x="3034284" y="192024"/>
                  </a:lnTo>
                  <a:lnTo>
                    <a:pt x="32004" y="192024"/>
                  </a:lnTo>
                  <a:lnTo>
                    <a:pt x="19556" y="189505"/>
                  </a:lnTo>
                  <a:lnTo>
                    <a:pt x="9382" y="182641"/>
                  </a:lnTo>
                  <a:lnTo>
                    <a:pt x="2518" y="172467"/>
                  </a:lnTo>
                  <a:lnTo>
                    <a:pt x="0" y="160020"/>
                  </a:lnTo>
                  <a:lnTo>
                    <a:pt x="0" y="32004"/>
                  </a:lnTo>
                  <a:close/>
                </a:path>
              </a:pathLst>
            </a:custGeom>
            <a:ln w="19050">
              <a:solidFill>
                <a:srgbClr val="FF0000"/>
              </a:solidFill>
            </a:ln>
          </p:spPr>
          <p:txBody>
            <a:bodyPr wrap="square" lIns="0" tIns="0" rIns="0" bIns="0" rtlCol="0"/>
            <a:lstStyle/>
            <a:p/>
          </p:txBody>
        </p:sp>
      </p:grpSp>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67</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18488" y="1697735"/>
            <a:ext cx="4320540" cy="3253740"/>
            <a:chOff x="1618488" y="1697735"/>
            <a:chExt cx="4320540" cy="3253740"/>
          </a:xfrm>
        </p:grpSpPr>
        <p:pic>
          <p:nvPicPr>
            <p:cNvPr id="3" name="object 3" descr=""/>
            <p:cNvPicPr/>
            <p:nvPr/>
          </p:nvPicPr>
          <p:blipFill>
            <a:blip r:embed="rId2" cstate="print"/>
            <a:stretch>
              <a:fillRect/>
            </a:stretch>
          </p:blipFill>
          <p:spPr>
            <a:xfrm>
              <a:off x="1618488" y="1697735"/>
              <a:ext cx="4320540" cy="3253740"/>
            </a:xfrm>
            <a:prstGeom prst="rect">
              <a:avLst/>
            </a:prstGeom>
          </p:spPr>
        </p:pic>
        <p:pic>
          <p:nvPicPr>
            <p:cNvPr id="4" name="object 4" descr=""/>
            <p:cNvPicPr/>
            <p:nvPr/>
          </p:nvPicPr>
          <p:blipFill>
            <a:blip r:embed="rId3" cstate="print"/>
            <a:stretch>
              <a:fillRect/>
            </a:stretch>
          </p:blipFill>
          <p:spPr>
            <a:xfrm>
              <a:off x="1627632" y="1700783"/>
              <a:ext cx="4303776" cy="454151"/>
            </a:xfrm>
            <a:prstGeom prst="rect">
              <a:avLst/>
            </a:prstGeom>
          </p:spPr>
        </p:pic>
        <p:pic>
          <p:nvPicPr>
            <p:cNvPr id="5" name="object 5" descr=""/>
            <p:cNvPicPr/>
            <p:nvPr/>
          </p:nvPicPr>
          <p:blipFill>
            <a:blip r:embed="rId4" cstate="print"/>
            <a:stretch>
              <a:fillRect/>
            </a:stretch>
          </p:blipFill>
          <p:spPr>
            <a:xfrm>
              <a:off x="1679448" y="2179319"/>
              <a:ext cx="1062227" cy="1616963"/>
            </a:xfrm>
            <a:prstGeom prst="rect">
              <a:avLst/>
            </a:prstGeom>
          </p:spPr>
        </p:pic>
        <p:sp>
          <p:nvSpPr>
            <p:cNvPr id="6" name="object 6" descr=""/>
            <p:cNvSpPr/>
            <p:nvPr/>
          </p:nvSpPr>
          <p:spPr>
            <a:xfrm>
              <a:off x="1797558" y="3004565"/>
              <a:ext cx="594360" cy="157480"/>
            </a:xfrm>
            <a:custGeom>
              <a:avLst/>
              <a:gdLst/>
              <a:ahLst/>
              <a:cxnLst/>
              <a:rect l="l" t="t" r="r" b="b"/>
              <a:pathLst>
                <a:path w="594360" h="157480">
                  <a:moveTo>
                    <a:pt x="0" y="26162"/>
                  </a:moveTo>
                  <a:lnTo>
                    <a:pt x="2051" y="15966"/>
                  </a:lnTo>
                  <a:lnTo>
                    <a:pt x="7651" y="7651"/>
                  </a:lnTo>
                  <a:lnTo>
                    <a:pt x="15966" y="2051"/>
                  </a:lnTo>
                  <a:lnTo>
                    <a:pt x="26162" y="0"/>
                  </a:lnTo>
                  <a:lnTo>
                    <a:pt x="568198" y="0"/>
                  </a:lnTo>
                  <a:lnTo>
                    <a:pt x="578393" y="2051"/>
                  </a:lnTo>
                  <a:lnTo>
                    <a:pt x="586708" y="7651"/>
                  </a:lnTo>
                  <a:lnTo>
                    <a:pt x="592308" y="15966"/>
                  </a:lnTo>
                  <a:lnTo>
                    <a:pt x="594360" y="26162"/>
                  </a:lnTo>
                  <a:lnTo>
                    <a:pt x="594360" y="130810"/>
                  </a:lnTo>
                  <a:lnTo>
                    <a:pt x="592308" y="141005"/>
                  </a:lnTo>
                  <a:lnTo>
                    <a:pt x="586708" y="149320"/>
                  </a:lnTo>
                  <a:lnTo>
                    <a:pt x="578393" y="154920"/>
                  </a:lnTo>
                  <a:lnTo>
                    <a:pt x="568198" y="156972"/>
                  </a:lnTo>
                  <a:lnTo>
                    <a:pt x="26162" y="156972"/>
                  </a:lnTo>
                  <a:lnTo>
                    <a:pt x="15966" y="154920"/>
                  </a:lnTo>
                  <a:lnTo>
                    <a:pt x="7651" y="149320"/>
                  </a:lnTo>
                  <a:lnTo>
                    <a:pt x="2051" y="141005"/>
                  </a:lnTo>
                  <a:lnTo>
                    <a:pt x="0" y="130810"/>
                  </a:lnTo>
                  <a:lnTo>
                    <a:pt x="0" y="26162"/>
                  </a:lnTo>
                  <a:close/>
                </a:path>
              </a:pathLst>
            </a:custGeom>
            <a:ln w="19050">
              <a:solidFill>
                <a:srgbClr val="FF0000"/>
              </a:solidFill>
            </a:ln>
          </p:spPr>
          <p:txBody>
            <a:bodyPr wrap="square" lIns="0" tIns="0" rIns="0" bIns="0" rtlCol="0"/>
            <a:lstStyle/>
            <a:p/>
          </p:txBody>
        </p:sp>
      </p:grpSp>
      <p:sp>
        <p:nvSpPr>
          <p:cNvPr id="7" name="object 7" descr=""/>
          <p:cNvSpPr txBox="1"/>
          <p:nvPr/>
        </p:nvSpPr>
        <p:spPr>
          <a:xfrm>
            <a:off x="1158951" y="1087983"/>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アプロードが完了したら、ナビゲーションウィンドウを開き、「増減点連絡書」をダブルクリックします。</a:t>
            </a:r>
            <a:endParaRPr sz="1100">
              <a:latin typeface="MS Mincho"/>
              <a:cs typeface="MS Mincho"/>
            </a:endParaRPr>
          </a:p>
        </p:txBody>
      </p:sp>
      <p:sp>
        <p:nvSpPr>
          <p:cNvPr id="8" name="object 8" descr=""/>
          <p:cNvSpPr txBox="1"/>
          <p:nvPr/>
        </p:nvSpPr>
        <p:spPr>
          <a:xfrm>
            <a:off x="1158951" y="5301843"/>
            <a:ext cx="519493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増減点連絡書のリストが表示されます。リストをダブルクリックすると内容が表示</a:t>
            </a:r>
            <a:r>
              <a:rPr dirty="0" sz="1100" spc="-15">
                <a:latin typeface="MS Mincho"/>
                <a:cs typeface="MS Mincho"/>
              </a:rPr>
              <a:t>されます。</a:t>
            </a:r>
            <a:endParaRPr sz="1100">
              <a:latin typeface="MS Mincho"/>
              <a:cs typeface="MS Mincho"/>
            </a:endParaRPr>
          </a:p>
        </p:txBody>
      </p:sp>
      <p:grpSp>
        <p:nvGrpSpPr>
          <p:cNvPr id="9" name="object 9" descr=""/>
          <p:cNvGrpSpPr/>
          <p:nvPr/>
        </p:nvGrpSpPr>
        <p:grpSpPr>
          <a:xfrm>
            <a:off x="1620011" y="6068567"/>
            <a:ext cx="4320540" cy="3253740"/>
            <a:chOff x="1620011" y="6068567"/>
            <a:chExt cx="4320540" cy="3253740"/>
          </a:xfrm>
        </p:grpSpPr>
        <p:pic>
          <p:nvPicPr>
            <p:cNvPr id="10" name="object 10" descr=""/>
            <p:cNvPicPr/>
            <p:nvPr/>
          </p:nvPicPr>
          <p:blipFill>
            <a:blip r:embed="rId5" cstate="print"/>
            <a:stretch>
              <a:fillRect/>
            </a:stretch>
          </p:blipFill>
          <p:spPr>
            <a:xfrm>
              <a:off x="1620011" y="6068567"/>
              <a:ext cx="4320540" cy="3253740"/>
            </a:xfrm>
            <a:prstGeom prst="rect">
              <a:avLst/>
            </a:prstGeom>
          </p:spPr>
        </p:pic>
        <p:pic>
          <p:nvPicPr>
            <p:cNvPr id="11" name="object 11" descr=""/>
            <p:cNvPicPr/>
            <p:nvPr/>
          </p:nvPicPr>
          <p:blipFill>
            <a:blip r:embed="rId3" cstate="print"/>
            <a:stretch>
              <a:fillRect/>
            </a:stretch>
          </p:blipFill>
          <p:spPr>
            <a:xfrm>
              <a:off x="1626107" y="6071615"/>
              <a:ext cx="4303776" cy="454151"/>
            </a:xfrm>
            <a:prstGeom prst="rect">
              <a:avLst/>
            </a:prstGeom>
          </p:spPr>
        </p:pic>
        <p:pic>
          <p:nvPicPr>
            <p:cNvPr id="12" name="object 12" descr=""/>
            <p:cNvPicPr/>
            <p:nvPr/>
          </p:nvPicPr>
          <p:blipFill>
            <a:blip r:embed="rId6" cstate="print"/>
            <a:stretch>
              <a:fillRect/>
            </a:stretch>
          </p:blipFill>
          <p:spPr>
            <a:xfrm>
              <a:off x="1670303" y="8391144"/>
              <a:ext cx="68580" cy="876299"/>
            </a:xfrm>
            <a:prstGeom prst="rect">
              <a:avLst/>
            </a:prstGeom>
          </p:spPr>
        </p:pic>
      </p:grpSp>
      <p:sp>
        <p:nvSpPr>
          <p:cNvPr id="13" name="object 1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495543"/>
            <a:ext cx="4319016" cy="3252216"/>
          </a:xfrm>
          <a:prstGeom prst="rect">
            <a:avLst/>
          </a:prstGeom>
        </p:spPr>
      </p:pic>
      <p:grpSp>
        <p:nvGrpSpPr>
          <p:cNvPr id="3" name="object 3" descr=""/>
          <p:cNvGrpSpPr/>
          <p:nvPr/>
        </p:nvGrpSpPr>
        <p:grpSpPr>
          <a:xfrm>
            <a:off x="1620011" y="1488947"/>
            <a:ext cx="4320540" cy="3253740"/>
            <a:chOff x="1620011" y="1488947"/>
            <a:chExt cx="4320540" cy="3253740"/>
          </a:xfrm>
        </p:grpSpPr>
        <p:pic>
          <p:nvPicPr>
            <p:cNvPr id="4" name="object 4" descr=""/>
            <p:cNvPicPr/>
            <p:nvPr/>
          </p:nvPicPr>
          <p:blipFill>
            <a:blip r:embed="rId3" cstate="print"/>
            <a:stretch>
              <a:fillRect/>
            </a:stretch>
          </p:blipFill>
          <p:spPr>
            <a:xfrm>
              <a:off x="1620011" y="1488947"/>
              <a:ext cx="4320540" cy="3253740"/>
            </a:xfrm>
            <a:prstGeom prst="rect">
              <a:avLst/>
            </a:prstGeom>
          </p:spPr>
        </p:pic>
        <p:sp>
          <p:nvSpPr>
            <p:cNvPr id="5" name="object 5" descr=""/>
            <p:cNvSpPr/>
            <p:nvPr/>
          </p:nvSpPr>
          <p:spPr>
            <a:xfrm>
              <a:off x="3060953" y="2433065"/>
              <a:ext cx="2705100" cy="222885"/>
            </a:xfrm>
            <a:custGeom>
              <a:avLst/>
              <a:gdLst/>
              <a:ahLst/>
              <a:cxnLst/>
              <a:rect l="l" t="t" r="r" b="b"/>
              <a:pathLst>
                <a:path w="2705100" h="222885">
                  <a:moveTo>
                    <a:pt x="0" y="37084"/>
                  </a:moveTo>
                  <a:lnTo>
                    <a:pt x="2919" y="22663"/>
                  </a:lnTo>
                  <a:lnTo>
                    <a:pt x="10874" y="10874"/>
                  </a:lnTo>
                  <a:lnTo>
                    <a:pt x="22663" y="2919"/>
                  </a:lnTo>
                  <a:lnTo>
                    <a:pt x="37083" y="0"/>
                  </a:lnTo>
                  <a:lnTo>
                    <a:pt x="2668016" y="0"/>
                  </a:lnTo>
                  <a:lnTo>
                    <a:pt x="2682436" y="2919"/>
                  </a:lnTo>
                  <a:lnTo>
                    <a:pt x="2694225" y="10874"/>
                  </a:lnTo>
                  <a:lnTo>
                    <a:pt x="2702180" y="22663"/>
                  </a:lnTo>
                  <a:lnTo>
                    <a:pt x="2705099" y="37084"/>
                  </a:lnTo>
                  <a:lnTo>
                    <a:pt x="2705099" y="185420"/>
                  </a:lnTo>
                  <a:lnTo>
                    <a:pt x="2702180" y="199840"/>
                  </a:lnTo>
                  <a:lnTo>
                    <a:pt x="2694225" y="211629"/>
                  </a:lnTo>
                  <a:lnTo>
                    <a:pt x="2682436" y="219584"/>
                  </a:lnTo>
                  <a:lnTo>
                    <a:pt x="2668016" y="222503"/>
                  </a:lnTo>
                  <a:lnTo>
                    <a:pt x="37083" y="222503"/>
                  </a:lnTo>
                  <a:lnTo>
                    <a:pt x="22663" y="219584"/>
                  </a:lnTo>
                  <a:lnTo>
                    <a:pt x="10874" y="211629"/>
                  </a:lnTo>
                  <a:lnTo>
                    <a:pt x="2919" y="199840"/>
                  </a:lnTo>
                  <a:lnTo>
                    <a:pt x="0" y="185420"/>
                  </a:lnTo>
                  <a:lnTo>
                    <a:pt x="0" y="37084"/>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9155" y="1488947"/>
              <a:ext cx="4303776" cy="455675"/>
            </a:xfrm>
            <a:prstGeom prst="rect">
              <a:avLst/>
            </a:prstGeom>
          </p:spPr>
        </p:pic>
        <p:pic>
          <p:nvPicPr>
            <p:cNvPr id="7" name="object 7" descr=""/>
            <p:cNvPicPr/>
            <p:nvPr/>
          </p:nvPicPr>
          <p:blipFill>
            <a:blip r:embed="rId5" cstate="print"/>
            <a:stretch>
              <a:fillRect/>
            </a:stretch>
          </p:blipFill>
          <p:spPr>
            <a:xfrm>
              <a:off x="1935479" y="2034539"/>
              <a:ext cx="667512" cy="67055"/>
            </a:xfrm>
            <a:prstGeom prst="rect">
              <a:avLst/>
            </a:prstGeom>
          </p:spPr>
        </p:pic>
        <p:pic>
          <p:nvPicPr>
            <p:cNvPr id="8" name="object 8" descr=""/>
            <p:cNvPicPr/>
            <p:nvPr/>
          </p:nvPicPr>
          <p:blipFill>
            <a:blip r:embed="rId6" cstate="print"/>
            <a:stretch>
              <a:fillRect/>
            </a:stretch>
          </p:blipFill>
          <p:spPr>
            <a:xfrm>
              <a:off x="1670303" y="3808475"/>
              <a:ext cx="68580" cy="874775"/>
            </a:xfrm>
            <a:prstGeom prst="rect">
              <a:avLst/>
            </a:prstGeom>
          </p:spPr>
        </p:pic>
      </p:grpSp>
      <p:sp>
        <p:nvSpPr>
          <p:cNvPr id="9" name="object 9" descr=""/>
          <p:cNvSpPr txBox="1"/>
          <p:nvPr/>
        </p:nvSpPr>
        <p:spPr>
          <a:xfrm>
            <a:off x="1158951" y="1130045"/>
            <a:ext cx="491426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不合格レセプトのリストが表示されます。患者氏名をダブルクリックします。</a:t>
            </a:r>
            <a:endParaRPr sz="1100">
              <a:latin typeface="MS Mincho"/>
              <a:cs typeface="MS Mincho"/>
            </a:endParaRPr>
          </a:p>
        </p:txBody>
      </p:sp>
      <p:sp>
        <p:nvSpPr>
          <p:cNvPr id="10" name="object 10" descr=""/>
          <p:cNvSpPr txBox="1"/>
          <p:nvPr/>
        </p:nvSpPr>
        <p:spPr>
          <a:xfrm>
            <a:off x="1158951" y="8773514"/>
            <a:ext cx="5195570" cy="865505"/>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画面左下の点検メッセージ欄に不合格と判定された診療行為、医薬品の名称と不合</a:t>
            </a:r>
            <a:r>
              <a:rPr dirty="0" sz="1100" spc="-15">
                <a:latin typeface="MS Mincho"/>
                <a:cs typeface="MS Mincho"/>
              </a:rPr>
              <a:t>格内容が表示されます。該当する診療行為、医薬品は色（</a:t>
            </a:r>
            <a:r>
              <a:rPr dirty="0" sz="1100" spc="-10">
                <a:latin typeface="MS Mincho"/>
                <a:cs typeface="MS Mincho"/>
              </a:rPr>
              <a:t>ピンク、橙色</a:t>
            </a:r>
            <a:r>
              <a:rPr dirty="0" sz="1100" spc="-15">
                <a:latin typeface="MS Mincho"/>
                <a:cs typeface="MS Mincho"/>
              </a:rPr>
              <a:t>）がついて区別されます。</a:t>
            </a:r>
            <a:endParaRPr sz="1100">
              <a:latin typeface="MS Mincho"/>
              <a:cs typeface="MS Mincho"/>
            </a:endParaRPr>
          </a:p>
          <a:p>
            <a:pPr algn="just" marL="12700">
              <a:lnSpc>
                <a:spcPct val="100000"/>
              </a:lnSpc>
              <a:spcBef>
                <a:spcPts val="335"/>
              </a:spcBef>
            </a:pPr>
            <a:r>
              <a:rPr dirty="0" sz="1100" spc="-5">
                <a:latin typeface="MS Mincho"/>
                <a:cs typeface="MS Mincho"/>
              </a:rPr>
              <a:t>画面を確認したら、    をクリックして次のレセプトに移動します。</a:t>
            </a:r>
            <a:endParaRPr sz="1100">
              <a:latin typeface="MS Mincho"/>
              <a:cs typeface="MS Mincho"/>
            </a:endParaRPr>
          </a:p>
        </p:txBody>
      </p:sp>
      <p:pic>
        <p:nvPicPr>
          <p:cNvPr id="11" name="object 11" descr=""/>
          <p:cNvPicPr/>
          <p:nvPr/>
        </p:nvPicPr>
        <p:blipFill>
          <a:blip r:embed="rId7" cstate="print"/>
          <a:stretch>
            <a:fillRect/>
          </a:stretch>
        </p:blipFill>
        <p:spPr>
          <a:xfrm>
            <a:off x="2495910" y="9417771"/>
            <a:ext cx="326206" cy="239853"/>
          </a:xfrm>
          <a:prstGeom prst="rect">
            <a:avLst/>
          </a:prstGeom>
        </p:spPr>
      </p:pic>
      <p:sp>
        <p:nvSpPr>
          <p:cNvPr id="12" name="object 12" descr=""/>
          <p:cNvSpPr/>
          <p:nvPr/>
        </p:nvSpPr>
        <p:spPr>
          <a:xfrm>
            <a:off x="5563361" y="6249161"/>
            <a:ext cx="330835" cy="234950"/>
          </a:xfrm>
          <a:custGeom>
            <a:avLst/>
            <a:gdLst/>
            <a:ahLst/>
            <a:cxnLst/>
            <a:rect l="l" t="t" r="r" b="b"/>
            <a:pathLst>
              <a:path w="330835" h="234950">
                <a:moveTo>
                  <a:pt x="0" y="39116"/>
                </a:moveTo>
                <a:lnTo>
                  <a:pt x="3075" y="23895"/>
                </a:lnTo>
                <a:lnTo>
                  <a:pt x="11461" y="11461"/>
                </a:lnTo>
                <a:lnTo>
                  <a:pt x="23895" y="3075"/>
                </a:lnTo>
                <a:lnTo>
                  <a:pt x="39115" y="0"/>
                </a:lnTo>
                <a:lnTo>
                  <a:pt x="291591" y="0"/>
                </a:lnTo>
                <a:lnTo>
                  <a:pt x="306812" y="3075"/>
                </a:lnTo>
                <a:lnTo>
                  <a:pt x="319246" y="11461"/>
                </a:lnTo>
                <a:lnTo>
                  <a:pt x="327632" y="23895"/>
                </a:lnTo>
                <a:lnTo>
                  <a:pt x="330708" y="39116"/>
                </a:lnTo>
                <a:lnTo>
                  <a:pt x="330708" y="195580"/>
                </a:lnTo>
                <a:lnTo>
                  <a:pt x="327632" y="210800"/>
                </a:lnTo>
                <a:lnTo>
                  <a:pt x="319246" y="223234"/>
                </a:lnTo>
                <a:lnTo>
                  <a:pt x="306812" y="231620"/>
                </a:lnTo>
                <a:lnTo>
                  <a:pt x="291591" y="234696"/>
                </a:lnTo>
                <a:lnTo>
                  <a:pt x="39115" y="234696"/>
                </a:lnTo>
                <a:lnTo>
                  <a:pt x="23895" y="231620"/>
                </a:lnTo>
                <a:lnTo>
                  <a:pt x="11461" y="223234"/>
                </a:lnTo>
                <a:lnTo>
                  <a:pt x="3075" y="210800"/>
                </a:lnTo>
                <a:lnTo>
                  <a:pt x="0" y="195580"/>
                </a:lnTo>
                <a:lnTo>
                  <a:pt x="0" y="39116"/>
                </a:lnTo>
                <a:close/>
              </a:path>
            </a:pathLst>
          </a:custGeom>
          <a:ln w="19050">
            <a:solidFill>
              <a:srgbClr val="FF0000"/>
            </a:solidFill>
          </a:ln>
        </p:spPr>
        <p:txBody>
          <a:bodyPr wrap="square" lIns="0" tIns="0" rIns="0" bIns="0" rtlCol="0"/>
          <a:lstStyle/>
          <a:p/>
        </p:txBody>
      </p:sp>
      <p:sp>
        <p:nvSpPr>
          <p:cNvPr id="13" name="object 13" descr=""/>
          <p:cNvSpPr txBox="1"/>
          <p:nvPr/>
        </p:nvSpPr>
        <p:spPr>
          <a:xfrm>
            <a:off x="2062988" y="7527416"/>
            <a:ext cx="1005840" cy="19367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Mincho"/>
                <a:cs typeface="MS Mincho"/>
              </a:rPr>
              <a:t>点検メッセージ</a:t>
            </a:r>
            <a:endParaRPr sz="1100">
              <a:latin typeface="MS Mincho"/>
              <a:cs typeface="MS Mincho"/>
            </a:endParaRPr>
          </a:p>
        </p:txBody>
      </p:sp>
      <p:grpSp>
        <p:nvGrpSpPr>
          <p:cNvPr id="14" name="object 14" descr=""/>
          <p:cNvGrpSpPr/>
          <p:nvPr/>
        </p:nvGrpSpPr>
        <p:grpSpPr>
          <a:xfrm>
            <a:off x="1656969" y="7770621"/>
            <a:ext cx="2166620" cy="731520"/>
            <a:chOff x="1656969" y="7770621"/>
            <a:chExt cx="2166620" cy="731520"/>
          </a:xfrm>
        </p:grpSpPr>
        <p:sp>
          <p:nvSpPr>
            <p:cNvPr id="15" name="object 15" descr=""/>
            <p:cNvSpPr/>
            <p:nvPr/>
          </p:nvSpPr>
          <p:spPr>
            <a:xfrm>
              <a:off x="2124456" y="7776971"/>
              <a:ext cx="290830" cy="390525"/>
            </a:xfrm>
            <a:custGeom>
              <a:avLst/>
              <a:gdLst/>
              <a:ahLst/>
              <a:cxnLst/>
              <a:rect l="l" t="t" r="r" b="b"/>
              <a:pathLst>
                <a:path w="290830" h="390525">
                  <a:moveTo>
                    <a:pt x="290321" y="0"/>
                  </a:moveTo>
                  <a:lnTo>
                    <a:pt x="0" y="390524"/>
                  </a:lnTo>
                </a:path>
              </a:pathLst>
            </a:custGeom>
            <a:ln w="12700">
              <a:solidFill>
                <a:srgbClr val="FF0000"/>
              </a:solidFill>
            </a:ln>
          </p:spPr>
          <p:txBody>
            <a:bodyPr wrap="square" lIns="0" tIns="0" rIns="0" bIns="0" rtlCol="0"/>
            <a:lstStyle/>
            <a:p/>
          </p:txBody>
        </p:sp>
        <p:sp>
          <p:nvSpPr>
            <p:cNvPr id="16" name="object 16" descr=""/>
            <p:cNvSpPr/>
            <p:nvPr/>
          </p:nvSpPr>
          <p:spPr>
            <a:xfrm>
              <a:off x="1666494" y="8167877"/>
              <a:ext cx="2147570" cy="325120"/>
            </a:xfrm>
            <a:custGeom>
              <a:avLst/>
              <a:gdLst/>
              <a:ahLst/>
              <a:cxnLst/>
              <a:rect l="l" t="t" r="r" b="b"/>
              <a:pathLst>
                <a:path w="2147570" h="325120">
                  <a:moveTo>
                    <a:pt x="0" y="54101"/>
                  </a:moveTo>
                  <a:lnTo>
                    <a:pt x="4256" y="33057"/>
                  </a:lnTo>
                  <a:lnTo>
                    <a:pt x="15859" y="15859"/>
                  </a:lnTo>
                  <a:lnTo>
                    <a:pt x="33057" y="4256"/>
                  </a:lnTo>
                  <a:lnTo>
                    <a:pt x="54101" y="0"/>
                  </a:lnTo>
                  <a:lnTo>
                    <a:pt x="2093214" y="0"/>
                  </a:lnTo>
                  <a:lnTo>
                    <a:pt x="2114258" y="4256"/>
                  </a:lnTo>
                  <a:lnTo>
                    <a:pt x="2131456" y="15859"/>
                  </a:lnTo>
                  <a:lnTo>
                    <a:pt x="2143059" y="33057"/>
                  </a:lnTo>
                  <a:lnTo>
                    <a:pt x="2147316" y="54101"/>
                  </a:lnTo>
                  <a:lnTo>
                    <a:pt x="2147316" y="270509"/>
                  </a:lnTo>
                  <a:lnTo>
                    <a:pt x="2143059" y="291554"/>
                  </a:lnTo>
                  <a:lnTo>
                    <a:pt x="2131456" y="308752"/>
                  </a:lnTo>
                  <a:lnTo>
                    <a:pt x="2114258" y="320355"/>
                  </a:lnTo>
                  <a:lnTo>
                    <a:pt x="2093214" y="324611"/>
                  </a:lnTo>
                  <a:lnTo>
                    <a:pt x="54101" y="324611"/>
                  </a:lnTo>
                  <a:lnTo>
                    <a:pt x="33057" y="320355"/>
                  </a:lnTo>
                  <a:lnTo>
                    <a:pt x="15859" y="308752"/>
                  </a:lnTo>
                  <a:lnTo>
                    <a:pt x="4256" y="291554"/>
                  </a:lnTo>
                  <a:lnTo>
                    <a:pt x="0" y="270509"/>
                  </a:lnTo>
                  <a:lnTo>
                    <a:pt x="0" y="54101"/>
                  </a:lnTo>
                  <a:close/>
                </a:path>
              </a:pathLst>
            </a:custGeom>
            <a:ln w="19049">
              <a:solidFill>
                <a:srgbClr val="FF0000"/>
              </a:solidFill>
            </a:ln>
          </p:spPr>
          <p:txBody>
            <a:bodyPr wrap="square" lIns="0" tIns="0" rIns="0" bIns="0" rtlCol="0"/>
            <a:lstStyle/>
            <a:p/>
          </p:txBody>
        </p:sp>
      </p:grpSp>
      <p:sp>
        <p:nvSpPr>
          <p:cNvPr id="17" name="object 17" descr=""/>
          <p:cNvSpPr txBox="1"/>
          <p:nvPr/>
        </p:nvSpPr>
        <p:spPr>
          <a:xfrm>
            <a:off x="1158951" y="5010403"/>
            <a:ext cx="5195570" cy="355600"/>
          </a:xfrm>
          <a:prstGeom prst="rect">
            <a:avLst/>
          </a:prstGeom>
        </p:spPr>
        <p:txBody>
          <a:bodyPr wrap="square" lIns="0" tIns="23495" rIns="0" bIns="0" rtlCol="0" vert="horz">
            <a:spAutoFit/>
          </a:bodyPr>
          <a:lstStyle/>
          <a:p>
            <a:pPr marL="12700" marR="5080">
              <a:lnSpc>
                <a:spcPts val="1270"/>
              </a:lnSpc>
              <a:spcBef>
                <a:spcPts val="185"/>
              </a:spcBef>
            </a:pPr>
            <a:r>
              <a:rPr dirty="0" sz="1100" spc="-20">
                <a:latin typeface="MS Mincho"/>
                <a:cs typeface="MS Mincho"/>
              </a:rPr>
              <a:t>左側に傷病名、右側に診療行為、医薬品が表示されます。この画面を「詳細」画面</a:t>
            </a:r>
            <a:r>
              <a:rPr dirty="0" sz="1100" spc="-15">
                <a:latin typeface="MS Mincho"/>
                <a:cs typeface="MS Mincho"/>
              </a:rPr>
              <a:t>と呼びます。</a:t>
            </a:r>
            <a:endParaRPr sz="1100">
              <a:latin typeface="MS Mincho"/>
              <a:cs typeface="MS Mincho"/>
            </a:endParaRPr>
          </a:p>
        </p:txBody>
      </p:sp>
      <p:sp>
        <p:nvSpPr>
          <p:cNvPr id="18" name="object 18" descr=""/>
          <p:cNvSpPr txBox="1"/>
          <p:nvPr/>
        </p:nvSpPr>
        <p:spPr>
          <a:xfrm>
            <a:off x="2242185" y="6953757"/>
            <a:ext cx="865505" cy="193675"/>
          </a:xfrm>
          <a:prstGeom prst="rect">
            <a:avLst/>
          </a:prstGeom>
        </p:spPr>
        <p:txBody>
          <a:bodyPr wrap="square" lIns="0" tIns="13335" rIns="0" bIns="0" rtlCol="0" vert="horz">
            <a:spAutoFit/>
          </a:bodyPr>
          <a:lstStyle/>
          <a:p>
            <a:pPr marL="12700">
              <a:lnSpc>
                <a:spcPct val="100000"/>
              </a:lnSpc>
              <a:spcBef>
                <a:spcPts val="105"/>
              </a:spcBef>
            </a:pPr>
            <a:r>
              <a:rPr dirty="0" sz="1100" spc="-15">
                <a:solidFill>
                  <a:srgbClr val="FF0000"/>
                </a:solidFill>
                <a:latin typeface="MS Mincho"/>
                <a:cs typeface="MS Mincho"/>
              </a:rPr>
              <a:t>「詳細」画面</a:t>
            </a:r>
            <a:endParaRPr sz="1100">
              <a:latin typeface="MS Mincho"/>
              <a:cs typeface="MS Mincho"/>
            </a:endParaRPr>
          </a:p>
        </p:txBody>
      </p:sp>
      <p:sp>
        <p:nvSpPr>
          <p:cNvPr id="19" name="object 19" descr=""/>
          <p:cNvSpPr/>
          <p:nvPr/>
        </p:nvSpPr>
        <p:spPr>
          <a:xfrm>
            <a:off x="3194304" y="7219188"/>
            <a:ext cx="2947670" cy="429895"/>
          </a:xfrm>
          <a:custGeom>
            <a:avLst/>
            <a:gdLst/>
            <a:ahLst/>
            <a:cxnLst/>
            <a:rect l="l" t="t" r="r" b="b"/>
            <a:pathLst>
              <a:path w="2947670" h="429895">
                <a:moveTo>
                  <a:pt x="2947416" y="0"/>
                </a:moveTo>
                <a:lnTo>
                  <a:pt x="0" y="0"/>
                </a:lnTo>
                <a:lnTo>
                  <a:pt x="0" y="429768"/>
                </a:lnTo>
                <a:lnTo>
                  <a:pt x="2947416" y="429768"/>
                </a:lnTo>
                <a:lnTo>
                  <a:pt x="2947416" y="0"/>
                </a:lnTo>
                <a:close/>
              </a:path>
            </a:pathLst>
          </a:custGeom>
          <a:solidFill>
            <a:srgbClr val="FFFFFF"/>
          </a:solidFill>
        </p:spPr>
        <p:txBody>
          <a:bodyPr wrap="square" lIns="0" tIns="0" rIns="0" bIns="0" rtlCol="0"/>
          <a:lstStyle/>
          <a:p/>
        </p:txBody>
      </p:sp>
      <p:sp>
        <p:nvSpPr>
          <p:cNvPr id="20" name="object 20" descr=""/>
          <p:cNvSpPr txBox="1"/>
          <p:nvPr/>
        </p:nvSpPr>
        <p:spPr>
          <a:xfrm>
            <a:off x="3194304" y="7219188"/>
            <a:ext cx="2947670" cy="429895"/>
          </a:xfrm>
          <a:prstGeom prst="rect">
            <a:avLst/>
          </a:prstGeom>
          <a:ln w="9525">
            <a:solidFill>
              <a:srgbClr val="FF0000"/>
            </a:solidFill>
          </a:ln>
        </p:spPr>
        <p:txBody>
          <a:bodyPr wrap="square" lIns="0" tIns="62229" rIns="0" bIns="0" rtlCol="0" vert="horz">
            <a:spAutoFit/>
          </a:bodyPr>
          <a:lstStyle/>
          <a:p>
            <a:pPr marL="91440" marR="193040">
              <a:lnSpc>
                <a:spcPts val="1270"/>
              </a:lnSpc>
              <a:spcBef>
                <a:spcPts val="489"/>
              </a:spcBef>
            </a:pPr>
            <a:r>
              <a:rPr dirty="0" sz="1100" spc="-20">
                <a:latin typeface="MS Mincho"/>
                <a:cs typeface="MS Mincho"/>
              </a:rPr>
              <a:t>ロスバスタチンに対する病名がないので、このまま提出すれば減点査定されます。</a:t>
            </a:r>
            <a:endParaRPr sz="1100">
              <a:latin typeface="MS Mincho"/>
              <a:cs typeface="MS Mincho"/>
            </a:endParaRPr>
          </a:p>
        </p:txBody>
      </p:sp>
      <p:pic>
        <p:nvPicPr>
          <p:cNvPr id="21" name="object 21" descr=""/>
          <p:cNvPicPr/>
          <p:nvPr/>
        </p:nvPicPr>
        <p:blipFill>
          <a:blip r:embed="rId8" cstate="print"/>
          <a:stretch>
            <a:fillRect/>
          </a:stretch>
        </p:blipFill>
        <p:spPr>
          <a:xfrm>
            <a:off x="1624583" y="5494019"/>
            <a:ext cx="4314444" cy="230124"/>
          </a:xfrm>
          <a:prstGeom prst="rect">
            <a:avLst/>
          </a:prstGeom>
        </p:spPr>
      </p:pic>
      <p:sp>
        <p:nvSpPr>
          <p:cNvPr id="22" name="object 2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5196205" cy="655320"/>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増減点連絡書の内容が表示されます。</a:t>
            </a:r>
            <a:r>
              <a:rPr dirty="0" sz="1100" spc="-10" b="1">
                <a:latin typeface="MS Mincho"/>
                <a:cs typeface="MS Mincho"/>
              </a:rPr>
              <a:t>ジクロフェナクナトリウムテープ１５ｍｇ</a:t>
            </a:r>
            <a:r>
              <a:rPr dirty="0" sz="1100" spc="-50">
                <a:latin typeface="MS Mincho"/>
                <a:cs typeface="MS Mincho"/>
              </a:rPr>
              <a:t>が</a:t>
            </a:r>
            <a:r>
              <a:rPr dirty="0" sz="1100" spc="-15">
                <a:latin typeface="MS Mincho"/>
                <a:cs typeface="MS Mincho"/>
              </a:rPr>
              <a:t>減点されています。</a:t>
            </a:r>
            <a:endParaRPr sz="1100">
              <a:latin typeface="MS Mincho"/>
              <a:cs typeface="MS Mincho"/>
            </a:endParaRPr>
          </a:p>
          <a:p>
            <a:pPr marL="12700">
              <a:lnSpc>
                <a:spcPct val="100000"/>
              </a:lnSpc>
              <a:spcBef>
                <a:spcPts val="325"/>
              </a:spcBef>
            </a:pPr>
            <a:r>
              <a:rPr dirty="0" sz="1100">
                <a:latin typeface="MS Mincho"/>
                <a:cs typeface="MS Mincho"/>
              </a:rPr>
              <a:t>［</a:t>
            </a:r>
            <a:r>
              <a:rPr dirty="0" sz="1100" spc="-10">
                <a:latin typeface="MS Mincho"/>
                <a:cs typeface="MS Mincho"/>
              </a:rPr>
              <a:t>レセプト閲覧</a:t>
            </a:r>
            <a:r>
              <a:rPr dirty="0" sz="1100">
                <a:latin typeface="MS Mincho"/>
                <a:cs typeface="MS Mincho"/>
              </a:rPr>
              <a:t>］</a:t>
            </a:r>
            <a:r>
              <a:rPr dirty="0" sz="1100" spc="-20">
                <a:latin typeface="MS Mincho"/>
                <a:cs typeface="MS Mincho"/>
              </a:rPr>
              <a:t>をクリックすると、減点されたレセプトが表示されます。</a:t>
            </a:r>
            <a:endParaRPr sz="1100">
              <a:latin typeface="MS Mincho"/>
              <a:cs typeface="MS Mincho"/>
            </a:endParaRPr>
          </a:p>
        </p:txBody>
      </p:sp>
      <p:sp>
        <p:nvSpPr>
          <p:cNvPr id="3" name="object 3" descr=""/>
          <p:cNvSpPr txBox="1"/>
          <p:nvPr/>
        </p:nvSpPr>
        <p:spPr>
          <a:xfrm>
            <a:off x="1158951" y="5424271"/>
            <a:ext cx="5195570"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15">
                <a:latin typeface="MS Mincho"/>
                <a:cs typeface="MS Mincho"/>
              </a:rPr>
              <a:t>減点されたレセプトです。「筋肉痛」は</a:t>
            </a:r>
            <a:r>
              <a:rPr dirty="0" sz="1100" spc="-15" b="1">
                <a:latin typeface="MS Mincho"/>
                <a:cs typeface="MS Mincho"/>
              </a:rPr>
              <a:t>ジクロフェナクナトリウムテープ</a:t>
            </a:r>
            <a:r>
              <a:rPr dirty="0" sz="1100" spc="-20" b="1">
                <a:latin typeface="MS Mincho"/>
                <a:cs typeface="MS Mincho"/>
              </a:rPr>
              <a:t>１５ｍｇ</a:t>
            </a:r>
            <a:r>
              <a:rPr dirty="0" sz="1100" spc="-20">
                <a:latin typeface="MS Mincho"/>
                <a:cs typeface="MS Mincho"/>
              </a:rPr>
              <a:t>がの適応症ですが、「筋肉痛」の病名だけで長期間処方していたので減点の対象と</a:t>
            </a:r>
            <a:r>
              <a:rPr dirty="0" sz="1100" spc="-5">
                <a:latin typeface="MS Mincho"/>
                <a:cs typeface="MS Mincho"/>
              </a:rPr>
              <a:t>なりました。</a:t>
            </a:r>
            <a:r>
              <a:rPr dirty="0" sz="1100" spc="-15">
                <a:latin typeface="MS Mincho"/>
                <a:cs typeface="MS Mincho"/>
              </a:rPr>
              <a:t>（この判断は都道府県によって異なります</a:t>
            </a:r>
            <a:r>
              <a:rPr dirty="0" sz="1100" spc="-50">
                <a:latin typeface="MS Mincho"/>
                <a:cs typeface="MS Mincho"/>
              </a:rPr>
              <a:t>）</a:t>
            </a:r>
            <a:endParaRPr sz="1100">
              <a:latin typeface="MS Mincho"/>
              <a:cs typeface="MS Mincho"/>
            </a:endParaRPr>
          </a:p>
        </p:txBody>
      </p:sp>
      <p:grpSp>
        <p:nvGrpSpPr>
          <p:cNvPr id="4" name="object 4" descr=""/>
          <p:cNvGrpSpPr/>
          <p:nvPr/>
        </p:nvGrpSpPr>
        <p:grpSpPr>
          <a:xfrm>
            <a:off x="1620011" y="2022347"/>
            <a:ext cx="4320540" cy="3253740"/>
            <a:chOff x="1620011" y="2022347"/>
            <a:chExt cx="4320540" cy="3253740"/>
          </a:xfrm>
        </p:grpSpPr>
        <p:pic>
          <p:nvPicPr>
            <p:cNvPr id="5" name="object 5" descr=""/>
            <p:cNvPicPr/>
            <p:nvPr/>
          </p:nvPicPr>
          <p:blipFill>
            <a:blip r:embed="rId2" cstate="print"/>
            <a:stretch>
              <a:fillRect/>
            </a:stretch>
          </p:blipFill>
          <p:spPr>
            <a:xfrm>
              <a:off x="1620011" y="2022347"/>
              <a:ext cx="4320540" cy="3253740"/>
            </a:xfrm>
            <a:prstGeom prst="rect">
              <a:avLst/>
            </a:prstGeom>
          </p:spPr>
        </p:pic>
        <p:sp>
          <p:nvSpPr>
            <p:cNvPr id="6" name="object 6" descr=""/>
            <p:cNvSpPr/>
            <p:nvPr/>
          </p:nvSpPr>
          <p:spPr>
            <a:xfrm>
              <a:off x="3176777" y="2666237"/>
              <a:ext cx="2147570" cy="728980"/>
            </a:xfrm>
            <a:custGeom>
              <a:avLst/>
              <a:gdLst/>
              <a:ahLst/>
              <a:cxnLst/>
              <a:rect l="l" t="t" r="r" b="b"/>
              <a:pathLst>
                <a:path w="2147570" h="728979">
                  <a:moveTo>
                    <a:pt x="1671827" y="36575"/>
                  </a:moveTo>
                  <a:lnTo>
                    <a:pt x="1674703" y="22342"/>
                  </a:lnTo>
                  <a:lnTo>
                    <a:pt x="1682543" y="10715"/>
                  </a:lnTo>
                  <a:lnTo>
                    <a:pt x="1694170" y="2875"/>
                  </a:lnTo>
                  <a:lnTo>
                    <a:pt x="1708404" y="0"/>
                  </a:lnTo>
                  <a:lnTo>
                    <a:pt x="2110740" y="0"/>
                  </a:lnTo>
                  <a:lnTo>
                    <a:pt x="2124973" y="2875"/>
                  </a:lnTo>
                  <a:lnTo>
                    <a:pt x="2136600" y="10715"/>
                  </a:lnTo>
                  <a:lnTo>
                    <a:pt x="2144440" y="22342"/>
                  </a:lnTo>
                  <a:lnTo>
                    <a:pt x="2147316" y="36575"/>
                  </a:lnTo>
                  <a:lnTo>
                    <a:pt x="2147316" y="182879"/>
                  </a:lnTo>
                  <a:lnTo>
                    <a:pt x="2144440" y="197113"/>
                  </a:lnTo>
                  <a:lnTo>
                    <a:pt x="2136600" y="208740"/>
                  </a:lnTo>
                  <a:lnTo>
                    <a:pt x="2124973" y="216580"/>
                  </a:lnTo>
                  <a:lnTo>
                    <a:pt x="2110740" y="219455"/>
                  </a:lnTo>
                  <a:lnTo>
                    <a:pt x="1708404" y="219455"/>
                  </a:lnTo>
                  <a:lnTo>
                    <a:pt x="1694170" y="216580"/>
                  </a:lnTo>
                  <a:lnTo>
                    <a:pt x="1682543" y="208740"/>
                  </a:lnTo>
                  <a:lnTo>
                    <a:pt x="1674703" y="197113"/>
                  </a:lnTo>
                  <a:lnTo>
                    <a:pt x="1671827" y="182879"/>
                  </a:lnTo>
                  <a:lnTo>
                    <a:pt x="1671827" y="36575"/>
                  </a:lnTo>
                  <a:close/>
                </a:path>
                <a:path w="2147570" h="728979">
                  <a:moveTo>
                    <a:pt x="0" y="577342"/>
                  </a:moveTo>
                  <a:lnTo>
                    <a:pt x="2383" y="565600"/>
                  </a:lnTo>
                  <a:lnTo>
                    <a:pt x="8874" y="555990"/>
                  </a:lnTo>
                  <a:lnTo>
                    <a:pt x="18484" y="549499"/>
                  </a:lnTo>
                  <a:lnTo>
                    <a:pt x="30226" y="547116"/>
                  </a:lnTo>
                  <a:lnTo>
                    <a:pt x="1365758" y="547116"/>
                  </a:lnTo>
                  <a:lnTo>
                    <a:pt x="1377499" y="549499"/>
                  </a:lnTo>
                  <a:lnTo>
                    <a:pt x="1387109" y="555990"/>
                  </a:lnTo>
                  <a:lnTo>
                    <a:pt x="1393600" y="565600"/>
                  </a:lnTo>
                  <a:lnTo>
                    <a:pt x="1395984" y="577342"/>
                  </a:lnTo>
                  <a:lnTo>
                    <a:pt x="1395984" y="698246"/>
                  </a:lnTo>
                  <a:lnTo>
                    <a:pt x="1393600" y="709987"/>
                  </a:lnTo>
                  <a:lnTo>
                    <a:pt x="1387109" y="719597"/>
                  </a:lnTo>
                  <a:lnTo>
                    <a:pt x="1377499" y="726088"/>
                  </a:lnTo>
                  <a:lnTo>
                    <a:pt x="1365758" y="728472"/>
                  </a:lnTo>
                  <a:lnTo>
                    <a:pt x="30226" y="728472"/>
                  </a:lnTo>
                  <a:lnTo>
                    <a:pt x="18484" y="726088"/>
                  </a:lnTo>
                  <a:lnTo>
                    <a:pt x="8874" y="719597"/>
                  </a:lnTo>
                  <a:lnTo>
                    <a:pt x="2383" y="709987"/>
                  </a:lnTo>
                  <a:lnTo>
                    <a:pt x="0" y="698246"/>
                  </a:lnTo>
                  <a:lnTo>
                    <a:pt x="0" y="577342"/>
                  </a:lnTo>
                  <a:close/>
                </a:path>
              </a:pathLst>
            </a:custGeom>
            <a:ln w="19050">
              <a:solidFill>
                <a:srgbClr val="FF0000"/>
              </a:solidFill>
            </a:ln>
          </p:spPr>
          <p:txBody>
            <a:bodyPr wrap="square" lIns="0" tIns="0" rIns="0" bIns="0" rtlCol="0"/>
            <a:lstStyle/>
            <a:p/>
          </p:txBody>
        </p:sp>
        <p:pic>
          <p:nvPicPr>
            <p:cNvPr id="7" name="object 7" descr=""/>
            <p:cNvPicPr/>
            <p:nvPr/>
          </p:nvPicPr>
          <p:blipFill>
            <a:blip r:embed="rId3" cstate="print"/>
            <a:stretch>
              <a:fillRect/>
            </a:stretch>
          </p:blipFill>
          <p:spPr>
            <a:xfrm>
              <a:off x="1630679" y="2028443"/>
              <a:ext cx="4303776" cy="455675"/>
            </a:xfrm>
            <a:prstGeom prst="rect">
              <a:avLst/>
            </a:prstGeom>
          </p:spPr>
        </p:pic>
        <p:pic>
          <p:nvPicPr>
            <p:cNvPr id="8" name="object 8" descr=""/>
            <p:cNvPicPr/>
            <p:nvPr/>
          </p:nvPicPr>
          <p:blipFill>
            <a:blip r:embed="rId4" cstate="print"/>
            <a:stretch>
              <a:fillRect/>
            </a:stretch>
          </p:blipFill>
          <p:spPr>
            <a:xfrm>
              <a:off x="1670303" y="4331207"/>
              <a:ext cx="68580" cy="876300"/>
            </a:xfrm>
            <a:prstGeom prst="rect">
              <a:avLst/>
            </a:prstGeom>
          </p:spPr>
        </p:pic>
      </p:grpSp>
      <p:grpSp>
        <p:nvGrpSpPr>
          <p:cNvPr id="9" name="object 9" descr=""/>
          <p:cNvGrpSpPr/>
          <p:nvPr/>
        </p:nvGrpSpPr>
        <p:grpSpPr>
          <a:xfrm>
            <a:off x="1620011" y="6291071"/>
            <a:ext cx="4320540" cy="3253740"/>
            <a:chOff x="1620011" y="6291071"/>
            <a:chExt cx="4320540" cy="3253740"/>
          </a:xfrm>
        </p:grpSpPr>
        <p:pic>
          <p:nvPicPr>
            <p:cNvPr id="10" name="object 10" descr=""/>
            <p:cNvPicPr/>
            <p:nvPr/>
          </p:nvPicPr>
          <p:blipFill>
            <a:blip r:embed="rId5" cstate="print"/>
            <a:stretch>
              <a:fillRect/>
            </a:stretch>
          </p:blipFill>
          <p:spPr>
            <a:xfrm>
              <a:off x="1620011" y="6291071"/>
              <a:ext cx="4320540" cy="3253740"/>
            </a:xfrm>
            <a:prstGeom prst="rect">
              <a:avLst/>
            </a:prstGeom>
          </p:spPr>
        </p:pic>
        <p:sp>
          <p:nvSpPr>
            <p:cNvPr id="11" name="object 11" descr=""/>
            <p:cNvSpPr/>
            <p:nvPr/>
          </p:nvSpPr>
          <p:spPr>
            <a:xfrm>
              <a:off x="2004821" y="7829549"/>
              <a:ext cx="3839210" cy="676910"/>
            </a:xfrm>
            <a:custGeom>
              <a:avLst/>
              <a:gdLst/>
              <a:ahLst/>
              <a:cxnLst/>
              <a:rect l="l" t="t" r="r" b="b"/>
              <a:pathLst>
                <a:path w="3839210" h="676909">
                  <a:moveTo>
                    <a:pt x="0" y="22859"/>
                  </a:moveTo>
                  <a:lnTo>
                    <a:pt x="1803" y="13983"/>
                  </a:lnTo>
                  <a:lnTo>
                    <a:pt x="6715" y="6715"/>
                  </a:lnTo>
                  <a:lnTo>
                    <a:pt x="13983" y="1803"/>
                  </a:lnTo>
                  <a:lnTo>
                    <a:pt x="22859" y="0"/>
                  </a:lnTo>
                  <a:lnTo>
                    <a:pt x="396239" y="0"/>
                  </a:lnTo>
                  <a:lnTo>
                    <a:pt x="405116" y="1803"/>
                  </a:lnTo>
                  <a:lnTo>
                    <a:pt x="412384" y="6715"/>
                  </a:lnTo>
                  <a:lnTo>
                    <a:pt x="417296" y="13983"/>
                  </a:lnTo>
                  <a:lnTo>
                    <a:pt x="419100" y="22859"/>
                  </a:lnTo>
                  <a:lnTo>
                    <a:pt x="419100" y="114299"/>
                  </a:lnTo>
                  <a:lnTo>
                    <a:pt x="417296" y="123176"/>
                  </a:lnTo>
                  <a:lnTo>
                    <a:pt x="412384" y="130444"/>
                  </a:lnTo>
                  <a:lnTo>
                    <a:pt x="405116" y="135356"/>
                  </a:lnTo>
                  <a:lnTo>
                    <a:pt x="396239" y="137159"/>
                  </a:lnTo>
                  <a:lnTo>
                    <a:pt x="22859" y="137159"/>
                  </a:lnTo>
                  <a:lnTo>
                    <a:pt x="13983" y="135356"/>
                  </a:lnTo>
                  <a:lnTo>
                    <a:pt x="6715" y="130444"/>
                  </a:lnTo>
                  <a:lnTo>
                    <a:pt x="1803" y="123176"/>
                  </a:lnTo>
                  <a:lnTo>
                    <a:pt x="0" y="114299"/>
                  </a:lnTo>
                  <a:lnTo>
                    <a:pt x="0" y="22859"/>
                  </a:lnTo>
                  <a:close/>
                </a:path>
                <a:path w="3839210" h="676909">
                  <a:moveTo>
                    <a:pt x="1775460" y="321055"/>
                  </a:moveTo>
                  <a:lnTo>
                    <a:pt x="1781053" y="293387"/>
                  </a:lnTo>
                  <a:lnTo>
                    <a:pt x="1796303" y="270779"/>
                  </a:lnTo>
                  <a:lnTo>
                    <a:pt x="1818911" y="255529"/>
                  </a:lnTo>
                  <a:lnTo>
                    <a:pt x="1846579" y="249935"/>
                  </a:lnTo>
                  <a:lnTo>
                    <a:pt x="3767836" y="249935"/>
                  </a:lnTo>
                  <a:lnTo>
                    <a:pt x="3795504" y="255529"/>
                  </a:lnTo>
                  <a:lnTo>
                    <a:pt x="3818112" y="270779"/>
                  </a:lnTo>
                  <a:lnTo>
                    <a:pt x="3833362" y="293387"/>
                  </a:lnTo>
                  <a:lnTo>
                    <a:pt x="3838955" y="321055"/>
                  </a:lnTo>
                  <a:lnTo>
                    <a:pt x="3838955" y="605535"/>
                  </a:lnTo>
                  <a:lnTo>
                    <a:pt x="3833362" y="633204"/>
                  </a:lnTo>
                  <a:lnTo>
                    <a:pt x="3818112" y="655812"/>
                  </a:lnTo>
                  <a:lnTo>
                    <a:pt x="3795504" y="671062"/>
                  </a:lnTo>
                  <a:lnTo>
                    <a:pt x="3767836" y="676655"/>
                  </a:lnTo>
                  <a:lnTo>
                    <a:pt x="1846579" y="676655"/>
                  </a:lnTo>
                  <a:lnTo>
                    <a:pt x="1818911" y="671062"/>
                  </a:lnTo>
                  <a:lnTo>
                    <a:pt x="1796303" y="655812"/>
                  </a:lnTo>
                  <a:lnTo>
                    <a:pt x="1781053" y="633204"/>
                  </a:lnTo>
                  <a:lnTo>
                    <a:pt x="1775460" y="605535"/>
                  </a:lnTo>
                  <a:lnTo>
                    <a:pt x="1775460" y="321055"/>
                  </a:lnTo>
                  <a:close/>
                </a:path>
              </a:pathLst>
            </a:custGeom>
            <a:ln w="19050">
              <a:solidFill>
                <a:srgbClr val="FF0000"/>
              </a:solidFill>
            </a:ln>
          </p:spPr>
          <p:txBody>
            <a:bodyPr wrap="square" lIns="0" tIns="0" rIns="0" bIns="0" rtlCol="0"/>
            <a:lstStyle/>
            <a:p/>
          </p:txBody>
        </p:sp>
        <p:pic>
          <p:nvPicPr>
            <p:cNvPr id="12" name="object 12" descr=""/>
            <p:cNvPicPr/>
            <p:nvPr/>
          </p:nvPicPr>
          <p:blipFill>
            <a:blip r:embed="rId3" cstate="print"/>
            <a:stretch>
              <a:fillRect/>
            </a:stretch>
          </p:blipFill>
          <p:spPr>
            <a:xfrm>
              <a:off x="1630679" y="6295643"/>
              <a:ext cx="4303776" cy="455675"/>
            </a:xfrm>
            <a:prstGeom prst="rect">
              <a:avLst/>
            </a:prstGeom>
          </p:spPr>
        </p:pic>
        <p:pic>
          <p:nvPicPr>
            <p:cNvPr id="13" name="object 13" descr=""/>
            <p:cNvPicPr/>
            <p:nvPr/>
          </p:nvPicPr>
          <p:blipFill>
            <a:blip r:embed="rId4" cstate="print"/>
            <a:stretch>
              <a:fillRect/>
            </a:stretch>
          </p:blipFill>
          <p:spPr>
            <a:xfrm>
              <a:off x="1667255" y="8593835"/>
              <a:ext cx="68580" cy="876300"/>
            </a:xfrm>
            <a:prstGeom prst="rect">
              <a:avLst/>
            </a:prstGeom>
          </p:spPr>
        </p:pic>
      </p:grpSp>
      <p:sp>
        <p:nvSpPr>
          <p:cNvPr id="14" name="object 14"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69</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2418587"/>
            <a:ext cx="4320540" cy="3255264"/>
          </a:xfrm>
          <a:prstGeom prst="rect">
            <a:avLst/>
          </a:prstGeom>
        </p:spPr>
      </p:pic>
      <p:grpSp>
        <p:nvGrpSpPr>
          <p:cNvPr id="3" name="object 3" descr=""/>
          <p:cNvGrpSpPr/>
          <p:nvPr/>
        </p:nvGrpSpPr>
        <p:grpSpPr>
          <a:xfrm>
            <a:off x="1620011" y="6787895"/>
            <a:ext cx="4320540" cy="3253740"/>
            <a:chOff x="1620011" y="6787895"/>
            <a:chExt cx="4320540" cy="3253740"/>
          </a:xfrm>
        </p:grpSpPr>
        <p:pic>
          <p:nvPicPr>
            <p:cNvPr id="4" name="object 4" descr=""/>
            <p:cNvPicPr/>
            <p:nvPr/>
          </p:nvPicPr>
          <p:blipFill>
            <a:blip r:embed="rId3" cstate="print"/>
            <a:stretch>
              <a:fillRect/>
            </a:stretch>
          </p:blipFill>
          <p:spPr>
            <a:xfrm>
              <a:off x="1620011" y="6787895"/>
              <a:ext cx="4320540" cy="3253740"/>
            </a:xfrm>
            <a:prstGeom prst="rect">
              <a:avLst/>
            </a:prstGeom>
          </p:spPr>
        </p:pic>
        <p:sp>
          <p:nvSpPr>
            <p:cNvPr id="5" name="object 5" descr=""/>
            <p:cNvSpPr/>
            <p:nvPr/>
          </p:nvSpPr>
          <p:spPr>
            <a:xfrm>
              <a:off x="4187189" y="7404353"/>
              <a:ext cx="1559560" cy="2308860"/>
            </a:xfrm>
            <a:custGeom>
              <a:avLst/>
              <a:gdLst/>
              <a:ahLst/>
              <a:cxnLst/>
              <a:rect l="l" t="t" r="r" b="b"/>
              <a:pathLst>
                <a:path w="1559560" h="2308859">
                  <a:moveTo>
                    <a:pt x="0" y="69341"/>
                  </a:moveTo>
                  <a:lnTo>
                    <a:pt x="5441" y="42326"/>
                  </a:lnTo>
                  <a:lnTo>
                    <a:pt x="20288" y="20288"/>
                  </a:lnTo>
                  <a:lnTo>
                    <a:pt x="42326" y="5441"/>
                  </a:lnTo>
                  <a:lnTo>
                    <a:pt x="69342" y="0"/>
                  </a:lnTo>
                  <a:lnTo>
                    <a:pt x="1489710" y="0"/>
                  </a:lnTo>
                  <a:lnTo>
                    <a:pt x="1516725" y="5441"/>
                  </a:lnTo>
                  <a:lnTo>
                    <a:pt x="1538763" y="20288"/>
                  </a:lnTo>
                  <a:lnTo>
                    <a:pt x="1553610" y="42326"/>
                  </a:lnTo>
                  <a:lnTo>
                    <a:pt x="1559052" y="69341"/>
                  </a:lnTo>
                  <a:lnTo>
                    <a:pt x="1559052" y="346709"/>
                  </a:lnTo>
                  <a:lnTo>
                    <a:pt x="1553610" y="373725"/>
                  </a:lnTo>
                  <a:lnTo>
                    <a:pt x="1538763" y="395763"/>
                  </a:lnTo>
                  <a:lnTo>
                    <a:pt x="1516725" y="410610"/>
                  </a:lnTo>
                  <a:lnTo>
                    <a:pt x="1489710" y="416051"/>
                  </a:lnTo>
                  <a:lnTo>
                    <a:pt x="69342" y="416051"/>
                  </a:lnTo>
                  <a:lnTo>
                    <a:pt x="42326" y="410610"/>
                  </a:lnTo>
                  <a:lnTo>
                    <a:pt x="20288" y="395763"/>
                  </a:lnTo>
                  <a:lnTo>
                    <a:pt x="5441" y="373725"/>
                  </a:lnTo>
                  <a:lnTo>
                    <a:pt x="0" y="346709"/>
                  </a:lnTo>
                  <a:lnTo>
                    <a:pt x="0" y="69341"/>
                  </a:lnTo>
                  <a:close/>
                </a:path>
                <a:path w="1559560" h="2308859">
                  <a:moveTo>
                    <a:pt x="65532" y="2146299"/>
                  </a:moveTo>
                  <a:lnTo>
                    <a:pt x="68093" y="2133644"/>
                  </a:lnTo>
                  <a:lnTo>
                    <a:pt x="75072" y="2123309"/>
                  </a:lnTo>
                  <a:lnTo>
                    <a:pt x="85409" y="2116342"/>
                  </a:lnTo>
                  <a:lnTo>
                    <a:pt x="98044" y="2113788"/>
                  </a:lnTo>
                  <a:lnTo>
                    <a:pt x="490220" y="2113788"/>
                  </a:lnTo>
                  <a:lnTo>
                    <a:pt x="502854" y="2116342"/>
                  </a:lnTo>
                  <a:lnTo>
                    <a:pt x="513191" y="2123309"/>
                  </a:lnTo>
                  <a:lnTo>
                    <a:pt x="520170" y="2133644"/>
                  </a:lnTo>
                  <a:lnTo>
                    <a:pt x="522732" y="2146299"/>
                  </a:lnTo>
                  <a:lnTo>
                    <a:pt x="522732" y="2276347"/>
                  </a:lnTo>
                  <a:lnTo>
                    <a:pt x="520170" y="2289003"/>
                  </a:lnTo>
                  <a:lnTo>
                    <a:pt x="513191" y="2299338"/>
                  </a:lnTo>
                  <a:lnTo>
                    <a:pt x="502854" y="2306305"/>
                  </a:lnTo>
                  <a:lnTo>
                    <a:pt x="490220" y="2308860"/>
                  </a:lnTo>
                  <a:lnTo>
                    <a:pt x="98044" y="2308860"/>
                  </a:lnTo>
                  <a:lnTo>
                    <a:pt x="85409" y="2306305"/>
                  </a:lnTo>
                  <a:lnTo>
                    <a:pt x="75072" y="2299338"/>
                  </a:lnTo>
                  <a:lnTo>
                    <a:pt x="68093" y="2289003"/>
                  </a:lnTo>
                  <a:lnTo>
                    <a:pt x="65532" y="2276347"/>
                  </a:lnTo>
                  <a:lnTo>
                    <a:pt x="65532" y="2146299"/>
                  </a:lnTo>
                  <a:close/>
                </a:path>
              </a:pathLst>
            </a:custGeom>
            <a:ln w="19050">
              <a:solidFill>
                <a:srgbClr val="FF0000"/>
              </a:solidFill>
            </a:ln>
          </p:spPr>
          <p:txBody>
            <a:bodyPr wrap="square" lIns="0" tIns="0" rIns="0" bIns="0" rtlCol="0"/>
            <a:lstStyle/>
            <a:p/>
          </p:txBody>
        </p:sp>
        <p:sp>
          <p:nvSpPr>
            <p:cNvPr id="6" name="object 6" descr=""/>
            <p:cNvSpPr/>
            <p:nvPr/>
          </p:nvSpPr>
          <p:spPr>
            <a:xfrm>
              <a:off x="3967733" y="8044433"/>
              <a:ext cx="269240" cy="76200"/>
            </a:xfrm>
            <a:custGeom>
              <a:avLst/>
              <a:gdLst/>
              <a:ahLst/>
              <a:cxnLst/>
              <a:rect l="l" t="t" r="r" b="b"/>
              <a:pathLst>
                <a:path w="269239" h="76200">
                  <a:moveTo>
                    <a:pt x="192786" y="0"/>
                  </a:moveTo>
                  <a:lnTo>
                    <a:pt x="192786" y="76200"/>
                  </a:lnTo>
                  <a:lnTo>
                    <a:pt x="249936" y="47625"/>
                  </a:lnTo>
                  <a:lnTo>
                    <a:pt x="205486" y="47625"/>
                  </a:lnTo>
                  <a:lnTo>
                    <a:pt x="205486" y="28575"/>
                  </a:lnTo>
                  <a:lnTo>
                    <a:pt x="249936" y="28575"/>
                  </a:lnTo>
                  <a:lnTo>
                    <a:pt x="192786" y="0"/>
                  </a:lnTo>
                  <a:close/>
                </a:path>
                <a:path w="269239" h="76200">
                  <a:moveTo>
                    <a:pt x="192786" y="28575"/>
                  </a:moveTo>
                  <a:lnTo>
                    <a:pt x="0" y="28575"/>
                  </a:lnTo>
                  <a:lnTo>
                    <a:pt x="0" y="47625"/>
                  </a:lnTo>
                  <a:lnTo>
                    <a:pt x="192786" y="47625"/>
                  </a:lnTo>
                  <a:lnTo>
                    <a:pt x="192786" y="28575"/>
                  </a:lnTo>
                  <a:close/>
                </a:path>
                <a:path w="269239" h="76200">
                  <a:moveTo>
                    <a:pt x="249936" y="28575"/>
                  </a:moveTo>
                  <a:lnTo>
                    <a:pt x="205486" y="28575"/>
                  </a:lnTo>
                  <a:lnTo>
                    <a:pt x="205486" y="47625"/>
                  </a:lnTo>
                  <a:lnTo>
                    <a:pt x="249936" y="47625"/>
                  </a:lnTo>
                  <a:lnTo>
                    <a:pt x="268986" y="38100"/>
                  </a:lnTo>
                  <a:lnTo>
                    <a:pt x="249936" y="28575"/>
                  </a:lnTo>
                  <a:close/>
                </a:path>
              </a:pathLst>
            </a:custGeom>
            <a:solidFill>
              <a:srgbClr val="FF0000"/>
            </a:solidFill>
          </p:spPr>
          <p:txBody>
            <a:bodyPr wrap="square" lIns="0" tIns="0" rIns="0" bIns="0" rtlCol="0"/>
            <a:lstStyle/>
            <a:p/>
          </p:txBody>
        </p:sp>
      </p:grpSp>
      <p:sp>
        <p:nvSpPr>
          <p:cNvPr id="7" name="object 7"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20">
                <a:solidFill>
                  <a:srgbClr val="001F5F"/>
                </a:solidFill>
                <a:latin typeface="MS Gothic"/>
                <a:cs typeface="MS Gothic"/>
              </a:rPr>
              <a:t>チェックデータ管理</a:t>
            </a:r>
            <a:endParaRPr sz="1400">
              <a:latin typeface="MS Gothic"/>
              <a:cs typeface="MS Gothic"/>
            </a:endParaRPr>
          </a:p>
        </p:txBody>
      </p:sp>
      <p:sp>
        <p:nvSpPr>
          <p:cNvPr id="8" name="object 8" descr=""/>
          <p:cNvSpPr txBox="1"/>
          <p:nvPr/>
        </p:nvSpPr>
        <p:spPr>
          <a:xfrm>
            <a:off x="1158951" y="1580870"/>
            <a:ext cx="4914900" cy="655320"/>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１．チェックデータの複写</a:t>
            </a:r>
            <a:endParaRPr sz="1100">
              <a:latin typeface="MS Mincho"/>
              <a:cs typeface="MS Mincho"/>
            </a:endParaRPr>
          </a:p>
          <a:p>
            <a:pPr marL="12700">
              <a:lnSpc>
                <a:spcPct val="100000"/>
              </a:lnSpc>
              <a:spcBef>
                <a:spcPts val="340"/>
              </a:spcBef>
            </a:pPr>
            <a:r>
              <a:rPr dirty="0" sz="1100" spc="-20">
                <a:latin typeface="MS Mincho"/>
                <a:cs typeface="MS Mincho"/>
              </a:rPr>
              <a:t>同じ効能・効果の診療行為、医薬品のチェックデータをコピーする機能です。</a:t>
            </a:r>
            <a:endParaRPr sz="1100">
              <a:latin typeface="MS Mincho"/>
              <a:cs typeface="MS Mincho"/>
            </a:endParaRPr>
          </a:p>
          <a:p>
            <a:pPr marL="12700">
              <a:lnSpc>
                <a:spcPct val="100000"/>
              </a:lnSpc>
              <a:spcBef>
                <a:spcPts val="325"/>
              </a:spcBef>
            </a:pPr>
            <a:r>
              <a:rPr dirty="0" sz="1100" spc="-15">
                <a:latin typeface="MS Mincho"/>
                <a:cs typeface="MS Mincho"/>
              </a:rPr>
              <a:t>「適応症修正」画面で［</a:t>
            </a:r>
            <a:r>
              <a:rPr dirty="0" sz="1100">
                <a:latin typeface="MS Mincho"/>
                <a:cs typeface="MS Mincho"/>
              </a:rPr>
              <a:t>複写］</a:t>
            </a:r>
            <a:r>
              <a:rPr dirty="0" sz="1100" spc="-20">
                <a:latin typeface="MS Mincho"/>
                <a:cs typeface="MS Mincho"/>
              </a:rPr>
              <a:t>をクリックします。</a:t>
            </a:r>
            <a:endParaRPr sz="1100">
              <a:latin typeface="MS Mincho"/>
              <a:cs typeface="MS Mincho"/>
            </a:endParaRPr>
          </a:p>
        </p:txBody>
      </p:sp>
      <p:sp>
        <p:nvSpPr>
          <p:cNvPr id="9" name="object 9" descr=""/>
          <p:cNvSpPr txBox="1"/>
          <p:nvPr/>
        </p:nvSpPr>
        <p:spPr>
          <a:xfrm>
            <a:off x="1158951" y="5891435"/>
            <a:ext cx="4183379" cy="688975"/>
          </a:xfrm>
          <a:prstGeom prst="rect">
            <a:avLst/>
          </a:prstGeom>
        </p:spPr>
        <p:txBody>
          <a:bodyPr wrap="square" lIns="0" tIns="53340" rIns="0" bIns="0" rtlCol="0" vert="horz">
            <a:spAutoFit/>
          </a:bodyPr>
          <a:lstStyle/>
          <a:p>
            <a:pPr marL="12700">
              <a:lnSpc>
                <a:spcPct val="100000"/>
              </a:lnSpc>
              <a:spcBef>
                <a:spcPts val="420"/>
              </a:spcBef>
            </a:pPr>
            <a:r>
              <a:rPr dirty="0" sz="1100" spc="-20">
                <a:latin typeface="MS Mincho"/>
                <a:cs typeface="MS Mincho"/>
              </a:rPr>
              <a:t>「診療行為選択」画面が表示されます。</a:t>
            </a:r>
            <a:endParaRPr sz="1100">
              <a:latin typeface="MS Mincho"/>
              <a:cs typeface="MS Mincho"/>
            </a:endParaRPr>
          </a:p>
          <a:p>
            <a:pPr marL="12700">
              <a:lnSpc>
                <a:spcPct val="100000"/>
              </a:lnSpc>
              <a:spcBef>
                <a:spcPts val="340"/>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コピー元の診療行為、医薬品を検索し、</a:t>
            </a:r>
            <a:endParaRPr sz="1100">
              <a:latin typeface="MS Mincho"/>
              <a:cs typeface="MS Mincho"/>
            </a:endParaRPr>
          </a:p>
          <a:p>
            <a:pPr marL="12700">
              <a:lnSpc>
                <a:spcPct val="100000"/>
              </a:lnSpc>
              <a:spcBef>
                <a:spcPts val="360"/>
              </a:spcBef>
              <a:tabLst>
                <a:tab pos="304800" algn="l"/>
                <a:tab pos="2120265" algn="l"/>
                <a:tab pos="241300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a:latin typeface="MS Mincho"/>
                <a:cs typeface="MS Mincho"/>
              </a:rPr>
              <a:t>該当するものを選択</a:t>
            </a:r>
            <a:r>
              <a:rPr dirty="0" sz="1100" spc="-15">
                <a:latin typeface="MS Mincho"/>
                <a:cs typeface="MS Mincho"/>
              </a:rPr>
              <a:t>し</a:t>
            </a:r>
            <a:r>
              <a:rPr dirty="0" sz="1100">
                <a:latin typeface="MS Mincho"/>
                <a:cs typeface="MS Mincho"/>
              </a:rPr>
              <a:t>て</a:t>
            </a:r>
            <a:r>
              <a:rPr dirty="0" sz="1100" spc="-50">
                <a:latin typeface="MS Mincho"/>
                <a:cs typeface="MS Mincho"/>
              </a:rPr>
              <a:t>、</a:t>
            </a:r>
            <a:r>
              <a:rPr dirty="0" sz="1100">
                <a:latin typeface="MS Mincho"/>
                <a:cs typeface="MS Mincho"/>
              </a:rPr>
              <a:t>	</a:t>
            </a:r>
            <a:r>
              <a:rPr dirty="0" sz="1200" spc="-50">
                <a:solidFill>
                  <a:srgbClr val="FF0000"/>
                </a:solidFill>
                <a:latin typeface="MS Mincho"/>
                <a:cs typeface="MS Mincho"/>
              </a:rPr>
              <a:t>③</a:t>
            </a:r>
            <a:r>
              <a:rPr dirty="0" sz="1200">
                <a:solidFill>
                  <a:srgbClr val="FF0000"/>
                </a:solidFill>
                <a:latin typeface="MS Mincho"/>
                <a:cs typeface="MS Mincho"/>
              </a:rPr>
              <a:t>	</a:t>
            </a:r>
            <a:r>
              <a:rPr dirty="0" sz="1100">
                <a:latin typeface="MS Mincho"/>
                <a:cs typeface="MS Mincho"/>
              </a:rPr>
              <a:t>［</a:t>
            </a:r>
            <a:r>
              <a:rPr dirty="0" sz="1100">
                <a:latin typeface="Century"/>
                <a:cs typeface="Century"/>
              </a:rPr>
              <a:t>OK</a:t>
            </a:r>
            <a:r>
              <a:rPr dirty="0" sz="1100">
                <a:latin typeface="MS Mincho"/>
                <a:cs typeface="MS Mincho"/>
              </a:rPr>
              <a:t>］を</a:t>
            </a:r>
            <a:r>
              <a:rPr dirty="0" sz="1100" spc="-15">
                <a:latin typeface="MS Mincho"/>
                <a:cs typeface="MS Mincho"/>
              </a:rPr>
              <a:t>ク</a:t>
            </a:r>
            <a:r>
              <a:rPr dirty="0" sz="1100">
                <a:latin typeface="MS Mincho"/>
                <a:cs typeface="MS Mincho"/>
              </a:rPr>
              <a:t>リッ</a:t>
            </a:r>
            <a:r>
              <a:rPr dirty="0" sz="1100" spc="-15">
                <a:latin typeface="MS Mincho"/>
                <a:cs typeface="MS Mincho"/>
              </a:rPr>
              <a:t>ク</a:t>
            </a:r>
            <a:r>
              <a:rPr dirty="0" sz="1100">
                <a:latin typeface="MS Mincho"/>
                <a:cs typeface="MS Mincho"/>
              </a:rPr>
              <a:t>しま</a:t>
            </a:r>
            <a:r>
              <a:rPr dirty="0" sz="1100" spc="-15">
                <a:latin typeface="MS Mincho"/>
                <a:cs typeface="MS Mincho"/>
              </a:rPr>
              <a:t>す</a:t>
            </a:r>
            <a:r>
              <a:rPr dirty="0" sz="1100" spc="-50">
                <a:latin typeface="MS Mincho"/>
                <a:cs typeface="MS Mincho"/>
              </a:rPr>
              <a:t>。</a:t>
            </a:r>
            <a:endParaRPr sz="1100">
              <a:latin typeface="MS Mincho"/>
              <a:cs typeface="MS Mincho"/>
            </a:endParaRPr>
          </a:p>
        </p:txBody>
      </p:sp>
      <p:sp>
        <p:nvSpPr>
          <p:cNvPr id="10" name="object 10" descr=""/>
          <p:cNvSpPr/>
          <p:nvPr/>
        </p:nvSpPr>
        <p:spPr>
          <a:xfrm>
            <a:off x="3522726" y="2993897"/>
            <a:ext cx="551815" cy="256540"/>
          </a:xfrm>
          <a:custGeom>
            <a:avLst/>
            <a:gdLst/>
            <a:ahLst/>
            <a:cxnLst/>
            <a:rect l="l" t="t" r="r" b="b"/>
            <a:pathLst>
              <a:path w="551814" h="256539">
                <a:moveTo>
                  <a:pt x="0" y="42671"/>
                </a:moveTo>
                <a:lnTo>
                  <a:pt x="3345" y="26038"/>
                </a:lnTo>
                <a:lnTo>
                  <a:pt x="12477" y="12477"/>
                </a:lnTo>
                <a:lnTo>
                  <a:pt x="26038" y="3345"/>
                </a:lnTo>
                <a:lnTo>
                  <a:pt x="42672" y="0"/>
                </a:lnTo>
                <a:lnTo>
                  <a:pt x="509015" y="0"/>
                </a:lnTo>
                <a:lnTo>
                  <a:pt x="525649" y="3345"/>
                </a:lnTo>
                <a:lnTo>
                  <a:pt x="539210" y="12477"/>
                </a:lnTo>
                <a:lnTo>
                  <a:pt x="548342" y="26038"/>
                </a:lnTo>
                <a:lnTo>
                  <a:pt x="551688" y="42671"/>
                </a:lnTo>
                <a:lnTo>
                  <a:pt x="551688" y="213359"/>
                </a:lnTo>
                <a:lnTo>
                  <a:pt x="548342" y="229993"/>
                </a:lnTo>
                <a:lnTo>
                  <a:pt x="539210" y="243554"/>
                </a:lnTo>
                <a:lnTo>
                  <a:pt x="525649" y="252686"/>
                </a:lnTo>
                <a:lnTo>
                  <a:pt x="509015" y="256031"/>
                </a:lnTo>
                <a:lnTo>
                  <a:pt x="42672" y="256031"/>
                </a:lnTo>
                <a:lnTo>
                  <a:pt x="26038" y="252686"/>
                </a:lnTo>
                <a:lnTo>
                  <a:pt x="12477" y="243554"/>
                </a:lnTo>
                <a:lnTo>
                  <a:pt x="3345" y="229993"/>
                </a:lnTo>
                <a:lnTo>
                  <a:pt x="0" y="213359"/>
                </a:lnTo>
                <a:lnTo>
                  <a:pt x="0" y="42671"/>
                </a:lnTo>
                <a:close/>
              </a:path>
            </a:pathLst>
          </a:custGeom>
          <a:ln w="19050">
            <a:solidFill>
              <a:srgbClr val="FF0000"/>
            </a:solidFill>
          </a:ln>
        </p:spPr>
        <p:txBody>
          <a:bodyPr wrap="square" lIns="0" tIns="0" rIns="0" bIns="0" rtlCol="0"/>
          <a:lstStyle/>
          <a:p/>
        </p:txBody>
      </p:sp>
      <p:sp>
        <p:nvSpPr>
          <p:cNvPr id="11" name="object 11" descr=""/>
          <p:cNvSpPr txBox="1"/>
          <p:nvPr/>
        </p:nvSpPr>
        <p:spPr>
          <a:xfrm>
            <a:off x="3695700" y="7423403"/>
            <a:ext cx="414655" cy="368935"/>
          </a:xfrm>
          <a:prstGeom prst="rect">
            <a:avLst/>
          </a:prstGeom>
          <a:solidFill>
            <a:srgbClr val="FFFFFF"/>
          </a:solidFill>
        </p:spPr>
        <p:txBody>
          <a:bodyPr wrap="square" lIns="0" tIns="45085" rIns="0" bIns="0" rtlCol="0" vert="horz">
            <a:spAutoFit/>
          </a:bodyPr>
          <a:lstStyle/>
          <a:p>
            <a:pPr marL="90805">
              <a:lnSpc>
                <a:spcPct val="100000"/>
              </a:lnSpc>
              <a:spcBef>
                <a:spcPts val="355"/>
              </a:spcBef>
            </a:pPr>
            <a:r>
              <a:rPr dirty="0" sz="1800" spc="-50">
                <a:solidFill>
                  <a:srgbClr val="FF0000"/>
                </a:solidFill>
                <a:latin typeface="MS Mincho"/>
                <a:cs typeface="MS Mincho"/>
              </a:rPr>
              <a:t>①</a:t>
            </a:r>
            <a:endParaRPr sz="1800">
              <a:latin typeface="MS Mincho"/>
              <a:cs typeface="MS Mincho"/>
            </a:endParaRPr>
          </a:p>
        </p:txBody>
      </p:sp>
      <p:sp>
        <p:nvSpPr>
          <p:cNvPr id="12" name="object 12" descr=""/>
          <p:cNvSpPr txBox="1"/>
          <p:nvPr/>
        </p:nvSpPr>
        <p:spPr>
          <a:xfrm>
            <a:off x="3550920" y="7897367"/>
            <a:ext cx="416559" cy="370840"/>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②</a:t>
            </a:r>
            <a:endParaRPr sz="1800">
              <a:latin typeface="MS Mincho"/>
              <a:cs typeface="MS Mincho"/>
            </a:endParaRPr>
          </a:p>
        </p:txBody>
      </p:sp>
      <p:sp>
        <p:nvSpPr>
          <p:cNvPr id="13" name="object 13" descr=""/>
          <p:cNvSpPr txBox="1"/>
          <p:nvPr/>
        </p:nvSpPr>
        <p:spPr>
          <a:xfrm>
            <a:off x="3794759" y="9403079"/>
            <a:ext cx="416559" cy="370840"/>
          </a:xfrm>
          <a:prstGeom prst="rect">
            <a:avLst/>
          </a:prstGeom>
          <a:solidFill>
            <a:srgbClr val="FFFFFF"/>
          </a:solidFill>
        </p:spPr>
        <p:txBody>
          <a:bodyPr wrap="square" lIns="0" tIns="45720" rIns="0" bIns="0" rtlCol="0" vert="horz">
            <a:spAutoFit/>
          </a:bodyPr>
          <a:lstStyle/>
          <a:p>
            <a:pPr marL="92075">
              <a:lnSpc>
                <a:spcPct val="100000"/>
              </a:lnSpc>
              <a:spcBef>
                <a:spcPts val="360"/>
              </a:spcBef>
            </a:pPr>
            <a:r>
              <a:rPr dirty="0" sz="1800" spc="-50">
                <a:solidFill>
                  <a:srgbClr val="FF0000"/>
                </a:solidFill>
                <a:latin typeface="MS Mincho"/>
                <a:cs typeface="MS Mincho"/>
              </a:rPr>
              <a:t>③</a:t>
            </a:r>
            <a:endParaRPr sz="1800">
              <a:latin typeface="MS Mincho"/>
              <a:cs typeface="MS Mincho"/>
            </a:endParaRPr>
          </a:p>
        </p:txBody>
      </p:sp>
      <p:pic>
        <p:nvPicPr>
          <p:cNvPr id="14" name="object 14" descr=""/>
          <p:cNvPicPr/>
          <p:nvPr/>
        </p:nvPicPr>
        <p:blipFill>
          <a:blip r:embed="rId4" cstate="print"/>
          <a:stretch>
            <a:fillRect/>
          </a:stretch>
        </p:blipFill>
        <p:spPr>
          <a:xfrm>
            <a:off x="1623060" y="2424683"/>
            <a:ext cx="4314444" cy="228600"/>
          </a:xfrm>
          <a:prstGeom prst="rect">
            <a:avLst/>
          </a:prstGeom>
        </p:spPr>
      </p:pic>
      <p:pic>
        <p:nvPicPr>
          <p:cNvPr id="15" name="object 15" descr=""/>
          <p:cNvPicPr/>
          <p:nvPr/>
        </p:nvPicPr>
        <p:blipFill>
          <a:blip r:embed="rId4" cstate="print"/>
          <a:stretch>
            <a:fillRect/>
          </a:stretch>
        </p:blipFill>
        <p:spPr>
          <a:xfrm>
            <a:off x="1623060" y="6787895"/>
            <a:ext cx="4314444" cy="230124"/>
          </a:xfrm>
          <a:prstGeom prst="rect">
            <a:avLst/>
          </a:prstGeom>
        </p:spPr>
      </p:pic>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70</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013703"/>
            <a:ext cx="4320540" cy="3255264"/>
          </a:xfrm>
          <a:prstGeom prst="rect">
            <a:avLst/>
          </a:prstGeom>
        </p:spPr>
      </p:pic>
      <p:grpSp>
        <p:nvGrpSpPr>
          <p:cNvPr id="3" name="object 3" descr=""/>
          <p:cNvGrpSpPr/>
          <p:nvPr/>
        </p:nvGrpSpPr>
        <p:grpSpPr>
          <a:xfrm>
            <a:off x="1620011" y="1880615"/>
            <a:ext cx="4320540" cy="3253740"/>
            <a:chOff x="1620011" y="1880615"/>
            <a:chExt cx="4320540" cy="3253740"/>
          </a:xfrm>
        </p:grpSpPr>
        <p:pic>
          <p:nvPicPr>
            <p:cNvPr id="4" name="object 4" descr=""/>
            <p:cNvPicPr/>
            <p:nvPr/>
          </p:nvPicPr>
          <p:blipFill>
            <a:blip r:embed="rId3" cstate="print"/>
            <a:stretch>
              <a:fillRect/>
            </a:stretch>
          </p:blipFill>
          <p:spPr>
            <a:xfrm>
              <a:off x="1620011" y="1880615"/>
              <a:ext cx="4320540" cy="3253739"/>
            </a:xfrm>
            <a:prstGeom prst="rect">
              <a:avLst/>
            </a:prstGeom>
          </p:spPr>
        </p:pic>
        <p:sp>
          <p:nvSpPr>
            <p:cNvPr id="5" name="object 5" descr=""/>
            <p:cNvSpPr/>
            <p:nvPr/>
          </p:nvSpPr>
          <p:spPr>
            <a:xfrm>
              <a:off x="5258561" y="2725673"/>
              <a:ext cx="394970" cy="201295"/>
            </a:xfrm>
            <a:custGeom>
              <a:avLst/>
              <a:gdLst/>
              <a:ahLst/>
              <a:cxnLst/>
              <a:rect l="l" t="t" r="r" b="b"/>
              <a:pathLst>
                <a:path w="394970" h="201294">
                  <a:moveTo>
                    <a:pt x="0" y="33527"/>
                  </a:moveTo>
                  <a:lnTo>
                    <a:pt x="2631" y="20466"/>
                  </a:lnTo>
                  <a:lnTo>
                    <a:pt x="9810" y="9810"/>
                  </a:lnTo>
                  <a:lnTo>
                    <a:pt x="20466" y="2631"/>
                  </a:lnTo>
                  <a:lnTo>
                    <a:pt x="33527" y="0"/>
                  </a:lnTo>
                  <a:lnTo>
                    <a:pt x="361188" y="0"/>
                  </a:lnTo>
                  <a:lnTo>
                    <a:pt x="374249" y="2631"/>
                  </a:lnTo>
                  <a:lnTo>
                    <a:pt x="384905" y="9810"/>
                  </a:lnTo>
                  <a:lnTo>
                    <a:pt x="392084" y="20466"/>
                  </a:lnTo>
                  <a:lnTo>
                    <a:pt x="394715" y="33527"/>
                  </a:lnTo>
                  <a:lnTo>
                    <a:pt x="394715" y="167639"/>
                  </a:lnTo>
                  <a:lnTo>
                    <a:pt x="392084" y="180701"/>
                  </a:lnTo>
                  <a:lnTo>
                    <a:pt x="384905" y="191357"/>
                  </a:lnTo>
                  <a:lnTo>
                    <a:pt x="374249" y="198536"/>
                  </a:lnTo>
                  <a:lnTo>
                    <a:pt x="361188" y="201167"/>
                  </a:lnTo>
                  <a:lnTo>
                    <a:pt x="33527" y="201167"/>
                  </a:lnTo>
                  <a:lnTo>
                    <a:pt x="20466" y="198536"/>
                  </a:lnTo>
                  <a:lnTo>
                    <a:pt x="9810" y="191357"/>
                  </a:lnTo>
                  <a:lnTo>
                    <a:pt x="2631" y="180701"/>
                  </a:lnTo>
                  <a:lnTo>
                    <a:pt x="0" y="167639"/>
                  </a:lnTo>
                  <a:lnTo>
                    <a:pt x="0" y="33527"/>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1883663"/>
              <a:ext cx="4315968" cy="230124"/>
            </a:xfrm>
            <a:prstGeom prst="rect">
              <a:avLst/>
            </a:prstGeom>
          </p:spPr>
        </p:pic>
      </p:grpSp>
      <p:sp>
        <p:nvSpPr>
          <p:cNvPr id="7" name="object 7" descr=""/>
          <p:cNvSpPr txBox="1"/>
          <p:nvPr/>
        </p:nvSpPr>
        <p:spPr>
          <a:xfrm>
            <a:off x="1158951" y="1087983"/>
            <a:ext cx="4497070" cy="65532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選択した診療行為、医薬品のチェックデータが表示されます。</a:t>
            </a:r>
            <a:endParaRPr sz="1100">
              <a:latin typeface="MS Mincho"/>
              <a:cs typeface="MS Mincho"/>
            </a:endParaRPr>
          </a:p>
          <a:p>
            <a:pPr marL="12700">
              <a:lnSpc>
                <a:spcPct val="100000"/>
              </a:lnSpc>
              <a:spcBef>
                <a:spcPts val="335"/>
              </a:spcBef>
            </a:pPr>
            <a:r>
              <a:rPr dirty="0" sz="1100" spc="-20">
                <a:latin typeface="MS Mincho"/>
                <a:cs typeface="MS Mincho"/>
              </a:rPr>
              <a:t>学習したチェックデータは赤字で表示され、チェックが入っています。</a:t>
            </a:r>
            <a:endParaRPr sz="1100">
              <a:latin typeface="MS Mincho"/>
              <a:cs typeface="MS Mincho"/>
            </a:endParaRPr>
          </a:p>
          <a:p>
            <a:pPr marL="12700">
              <a:lnSpc>
                <a:spcPct val="100000"/>
              </a:lnSpc>
              <a:spcBef>
                <a:spcPts val="325"/>
              </a:spcBef>
            </a:pPr>
            <a:r>
              <a:rPr dirty="0" sz="1100">
                <a:latin typeface="MS Mincho"/>
                <a:cs typeface="MS Mincho"/>
              </a:rPr>
              <a:t>［複写</a:t>
            </a:r>
            <a:r>
              <a:rPr dirty="0" sz="1100" spc="-15">
                <a:latin typeface="MS Mincho"/>
                <a:cs typeface="MS Mincho"/>
              </a:rPr>
              <a:t>］</a:t>
            </a:r>
            <a:r>
              <a:rPr dirty="0" sz="1100" spc="-20">
                <a:latin typeface="MS Mincho"/>
                <a:cs typeface="MS Mincho"/>
              </a:rPr>
              <a:t>をクリックします。</a:t>
            </a:r>
            <a:endParaRPr sz="1100">
              <a:latin typeface="MS Mincho"/>
              <a:cs typeface="MS Mincho"/>
            </a:endParaRPr>
          </a:p>
        </p:txBody>
      </p:sp>
      <p:sp>
        <p:nvSpPr>
          <p:cNvPr id="8" name="object 8" descr=""/>
          <p:cNvSpPr txBox="1"/>
          <p:nvPr/>
        </p:nvSpPr>
        <p:spPr>
          <a:xfrm>
            <a:off x="1158951" y="5409412"/>
            <a:ext cx="491426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チェックのはいったチェックデータがコピーされます。</a:t>
            </a:r>
            <a:endParaRPr sz="1100">
              <a:latin typeface="MS Mincho"/>
              <a:cs typeface="MS Mincho"/>
            </a:endParaRPr>
          </a:p>
          <a:p>
            <a:pPr marL="12700">
              <a:lnSpc>
                <a:spcPct val="100000"/>
              </a:lnSpc>
              <a:spcBef>
                <a:spcPts val="335"/>
              </a:spcBef>
            </a:pPr>
            <a:r>
              <a:rPr dirty="0" sz="1100" spc="-20">
                <a:solidFill>
                  <a:srgbClr val="FF0000"/>
                </a:solidFill>
                <a:latin typeface="MS Mincho"/>
                <a:cs typeface="MS Mincho"/>
              </a:rPr>
              <a:t>※元からあるチェックデータと重複するチェックデータはコピーされません。</a:t>
            </a:r>
            <a:endParaRPr sz="1100">
              <a:latin typeface="MS Mincho"/>
              <a:cs typeface="MS Mincho"/>
            </a:endParaRPr>
          </a:p>
        </p:txBody>
      </p:sp>
      <p:sp>
        <p:nvSpPr>
          <p:cNvPr id="9" name="object 9" descr=""/>
          <p:cNvSpPr/>
          <p:nvPr/>
        </p:nvSpPr>
        <p:spPr>
          <a:xfrm>
            <a:off x="3624834" y="6962393"/>
            <a:ext cx="847725" cy="341630"/>
          </a:xfrm>
          <a:custGeom>
            <a:avLst/>
            <a:gdLst/>
            <a:ahLst/>
            <a:cxnLst/>
            <a:rect l="l" t="t" r="r" b="b"/>
            <a:pathLst>
              <a:path w="847725" h="341629">
                <a:moveTo>
                  <a:pt x="0" y="56896"/>
                </a:moveTo>
                <a:lnTo>
                  <a:pt x="4478" y="34772"/>
                </a:lnTo>
                <a:lnTo>
                  <a:pt x="16684" y="16684"/>
                </a:lnTo>
                <a:lnTo>
                  <a:pt x="34772" y="4478"/>
                </a:lnTo>
                <a:lnTo>
                  <a:pt x="56895" y="0"/>
                </a:lnTo>
                <a:lnTo>
                  <a:pt x="790448" y="0"/>
                </a:lnTo>
                <a:lnTo>
                  <a:pt x="812571" y="4478"/>
                </a:lnTo>
                <a:lnTo>
                  <a:pt x="830659" y="16684"/>
                </a:lnTo>
                <a:lnTo>
                  <a:pt x="842865" y="34772"/>
                </a:lnTo>
                <a:lnTo>
                  <a:pt x="847343" y="56896"/>
                </a:lnTo>
                <a:lnTo>
                  <a:pt x="847343" y="284480"/>
                </a:lnTo>
                <a:lnTo>
                  <a:pt x="842865" y="306603"/>
                </a:lnTo>
                <a:lnTo>
                  <a:pt x="830659" y="324691"/>
                </a:lnTo>
                <a:lnTo>
                  <a:pt x="812571" y="336897"/>
                </a:lnTo>
                <a:lnTo>
                  <a:pt x="790448" y="341376"/>
                </a:lnTo>
                <a:lnTo>
                  <a:pt x="56895" y="341376"/>
                </a:lnTo>
                <a:lnTo>
                  <a:pt x="34772" y="336897"/>
                </a:lnTo>
                <a:lnTo>
                  <a:pt x="16684" y="324691"/>
                </a:lnTo>
                <a:lnTo>
                  <a:pt x="4478" y="306603"/>
                </a:lnTo>
                <a:lnTo>
                  <a:pt x="0" y="284480"/>
                </a:lnTo>
                <a:lnTo>
                  <a:pt x="0" y="56896"/>
                </a:lnTo>
                <a:close/>
              </a:path>
            </a:pathLst>
          </a:custGeom>
          <a:ln w="19050">
            <a:solidFill>
              <a:srgbClr val="FF0000"/>
            </a:solidFill>
          </a:ln>
        </p:spPr>
        <p:txBody>
          <a:bodyPr wrap="square" lIns="0" tIns="0" rIns="0" bIns="0" rtlCol="0"/>
          <a:lstStyle/>
          <a:p/>
        </p:txBody>
      </p:sp>
      <p:pic>
        <p:nvPicPr>
          <p:cNvPr id="10" name="object 10" descr=""/>
          <p:cNvPicPr/>
          <p:nvPr/>
        </p:nvPicPr>
        <p:blipFill>
          <a:blip r:embed="rId4" cstate="print"/>
          <a:stretch>
            <a:fillRect/>
          </a:stretch>
        </p:blipFill>
        <p:spPr>
          <a:xfrm>
            <a:off x="1624583" y="6009131"/>
            <a:ext cx="4314444" cy="230124"/>
          </a:xfrm>
          <a:prstGeom prst="rect">
            <a:avLst/>
          </a:prstGeom>
        </p:spPr>
      </p:pic>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71</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3880103"/>
            <a:ext cx="4320540" cy="3255645"/>
            <a:chOff x="1620011" y="3880103"/>
            <a:chExt cx="4320540" cy="3255645"/>
          </a:xfrm>
        </p:grpSpPr>
        <p:pic>
          <p:nvPicPr>
            <p:cNvPr id="3" name="object 3" descr=""/>
            <p:cNvPicPr/>
            <p:nvPr/>
          </p:nvPicPr>
          <p:blipFill>
            <a:blip r:embed="rId2" cstate="print"/>
            <a:stretch>
              <a:fillRect/>
            </a:stretch>
          </p:blipFill>
          <p:spPr>
            <a:xfrm>
              <a:off x="1620011" y="3880103"/>
              <a:ext cx="4320540" cy="3255264"/>
            </a:xfrm>
            <a:prstGeom prst="rect">
              <a:avLst/>
            </a:prstGeom>
          </p:spPr>
        </p:pic>
        <p:sp>
          <p:nvSpPr>
            <p:cNvPr id="4" name="object 4" descr=""/>
            <p:cNvSpPr/>
            <p:nvPr/>
          </p:nvSpPr>
          <p:spPr>
            <a:xfrm>
              <a:off x="4545329" y="4828793"/>
              <a:ext cx="1274445" cy="2002789"/>
            </a:xfrm>
            <a:custGeom>
              <a:avLst/>
              <a:gdLst/>
              <a:ahLst/>
              <a:cxnLst/>
              <a:rect l="l" t="t" r="r" b="b"/>
              <a:pathLst>
                <a:path w="1274445" h="2002790">
                  <a:moveTo>
                    <a:pt x="0" y="212343"/>
                  </a:moveTo>
                  <a:lnTo>
                    <a:pt x="5610" y="163672"/>
                  </a:lnTo>
                  <a:lnTo>
                    <a:pt x="21592" y="118983"/>
                  </a:lnTo>
                  <a:lnTo>
                    <a:pt x="46666" y="79556"/>
                  </a:lnTo>
                  <a:lnTo>
                    <a:pt x="79556" y="46666"/>
                  </a:lnTo>
                  <a:lnTo>
                    <a:pt x="118983" y="21592"/>
                  </a:lnTo>
                  <a:lnTo>
                    <a:pt x="163672" y="5610"/>
                  </a:lnTo>
                  <a:lnTo>
                    <a:pt x="212344" y="0"/>
                  </a:lnTo>
                  <a:lnTo>
                    <a:pt x="1061720" y="0"/>
                  </a:lnTo>
                  <a:lnTo>
                    <a:pt x="1110391" y="5610"/>
                  </a:lnTo>
                  <a:lnTo>
                    <a:pt x="1155080" y="21592"/>
                  </a:lnTo>
                  <a:lnTo>
                    <a:pt x="1194507" y="46666"/>
                  </a:lnTo>
                  <a:lnTo>
                    <a:pt x="1227397" y="79556"/>
                  </a:lnTo>
                  <a:lnTo>
                    <a:pt x="1252471" y="118983"/>
                  </a:lnTo>
                  <a:lnTo>
                    <a:pt x="1268453" y="163672"/>
                  </a:lnTo>
                  <a:lnTo>
                    <a:pt x="1274064" y="212343"/>
                  </a:lnTo>
                  <a:lnTo>
                    <a:pt x="1274064" y="1790191"/>
                  </a:lnTo>
                  <a:lnTo>
                    <a:pt x="1268453" y="1838863"/>
                  </a:lnTo>
                  <a:lnTo>
                    <a:pt x="1252471" y="1883552"/>
                  </a:lnTo>
                  <a:lnTo>
                    <a:pt x="1227397" y="1922979"/>
                  </a:lnTo>
                  <a:lnTo>
                    <a:pt x="1194507" y="1955869"/>
                  </a:lnTo>
                  <a:lnTo>
                    <a:pt x="1155080" y="1980943"/>
                  </a:lnTo>
                  <a:lnTo>
                    <a:pt x="1110391" y="1996925"/>
                  </a:lnTo>
                  <a:lnTo>
                    <a:pt x="1061720" y="2002536"/>
                  </a:lnTo>
                  <a:lnTo>
                    <a:pt x="212344" y="2002536"/>
                  </a:lnTo>
                  <a:lnTo>
                    <a:pt x="163672" y="1996925"/>
                  </a:lnTo>
                  <a:lnTo>
                    <a:pt x="118983" y="1980943"/>
                  </a:lnTo>
                  <a:lnTo>
                    <a:pt x="79556" y="1955869"/>
                  </a:lnTo>
                  <a:lnTo>
                    <a:pt x="46666" y="1922979"/>
                  </a:lnTo>
                  <a:lnTo>
                    <a:pt x="21592" y="1883552"/>
                  </a:lnTo>
                  <a:lnTo>
                    <a:pt x="5610" y="1838863"/>
                  </a:lnTo>
                  <a:lnTo>
                    <a:pt x="0" y="1790191"/>
                  </a:lnTo>
                  <a:lnTo>
                    <a:pt x="0" y="212343"/>
                  </a:lnTo>
                  <a:close/>
                </a:path>
              </a:pathLst>
            </a:custGeom>
            <a:ln w="19050">
              <a:solidFill>
                <a:srgbClr val="FF0000"/>
              </a:solidFill>
            </a:ln>
          </p:spPr>
          <p:txBody>
            <a:bodyPr wrap="square" lIns="0" tIns="0" rIns="0" bIns="0" rtlCol="0"/>
            <a:lstStyle/>
            <a:p/>
          </p:txBody>
        </p:sp>
      </p:grpSp>
      <p:sp>
        <p:nvSpPr>
          <p:cNvPr id="5" name="object 5" descr=""/>
          <p:cNvSpPr txBox="1"/>
          <p:nvPr/>
        </p:nvSpPr>
        <p:spPr>
          <a:xfrm>
            <a:off x="1158951" y="1087983"/>
            <a:ext cx="5194935"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２．適応症修正・適応部位修正</a:t>
            </a:r>
            <a:endParaRPr sz="1100">
              <a:latin typeface="MS Mincho"/>
              <a:cs typeface="MS Mincho"/>
            </a:endParaRPr>
          </a:p>
          <a:p>
            <a:pPr marL="12700" marR="5080">
              <a:lnSpc>
                <a:spcPct val="124500"/>
              </a:lnSpc>
              <a:spcBef>
                <a:spcPts val="10"/>
              </a:spcBef>
            </a:pPr>
            <a:r>
              <a:rPr dirty="0" sz="1100" spc="-20">
                <a:latin typeface="MS Mincho"/>
                <a:cs typeface="MS Mincho"/>
              </a:rPr>
              <a:t>ナビゲーションウィンドウの「システム管理」の「適応症修正」をダブルクリック</a:t>
            </a:r>
            <a:r>
              <a:rPr dirty="0" sz="1100" spc="-15">
                <a:latin typeface="MS Mincho"/>
                <a:cs typeface="MS Mincho"/>
              </a:rPr>
              <a:t>します。</a:t>
            </a:r>
            <a:endParaRPr sz="1100">
              <a:latin typeface="MS Mincho"/>
              <a:cs typeface="MS Mincho"/>
            </a:endParaRPr>
          </a:p>
        </p:txBody>
      </p:sp>
      <p:sp>
        <p:nvSpPr>
          <p:cNvPr id="6" name="object 6" descr=""/>
          <p:cNvSpPr txBox="1"/>
          <p:nvPr/>
        </p:nvSpPr>
        <p:spPr>
          <a:xfrm>
            <a:off x="1233017" y="3236721"/>
            <a:ext cx="3251835" cy="482600"/>
          </a:xfrm>
          <a:prstGeom prst="rect">
            <a:avLst/>
          </a:prstGeom>
        </p:spPr>
        <p:txBody>
          <a:bodyPr wrap="square" lIns="0" tIns="58419" rIns="0" bIns="0" rtlCol="0" vert="horz">
            <a:spAutoFit/>
          </a:bodyPr>
          <a:lstStyle/>
          <a:p>
            <a:pPr marL="12700">
              <a:lnSpc>
                <a:spcPct val="100000"/>
              </a:lnSpc>
              <a:spcBef>
                <a:spcPts val="459"/>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目的の診療行為、医薬品を検索し、</a:t>
            </a:r>
            <a:endParaRPr sz="1100">
              <a:latin typeface="MS Mincho"/>
              <a:cs typeface="MS Mincho"/>
            </a:endParaRPr>
          </a:p>
          <a:p>
            <a:pPr marL="12700">
              <a:lnSpc>
                <a:spcPct val="100000"/>
              </a:lnSpc>
              <a:spcBef>
                <a:spcPts val="360"/>
              </a:spcBef>
              <a:tabLst>
                <a:tab pos="30480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チェックデータの編集を行うことができます。</a:t>
            </a:r>
            <a:endParaRPr sz="1100">
              <a:latin typeface="MS Mincho"/>
              <a:cs typeface="MS Mincho"/>
            </a:endParaRPr>
          </a:p>
        </p:txBody>
      </p:sp>
      <p:sp>
        <p:nvSpPr>
          <p:cNvPr id="7" name="object 7" descr=""/>
          <p:cNvSpPr txBox="1"/>
          <p:nvPr/>
        </p:nvSpPr>
        <p:spPr>
          <a:xfrm>
            <a:off x="1158951" y="7393025"/>
            <a:ext cx="512508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同様に「適応コード部位修正」 「適応コメント部位修正」をダブルクリックすると、部位のチェックデータの編集を行うことができます。</a:t>
            </a:r>
            <a:endParaRPr sz="1100">
              <a:latin typeface="MS Mincho"/>
              <a:cs typeface="MS Mincho"/>
            </a:endParaRPr>
          </a:p>
        </p:txBody>
      </p:sp>
      <p:sp>
        <p:nvSpPr>
          <p:cNvPr id="8" name="object 8" descr=""/>
          <p:cNvSpPr txBox="1"/>
          <p:nvPr/>
        </p:nvSpPr>
        <p:spPr>
          <a:xfrm>
            <a:off x="1347342" y="4583683"/>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9" name="object 9" descr=""/>
          <p:cNvSpPr txBox="1"/>
          <p:nvPr/>
        </p:nvSpPr>
        <p:spPr>
          <a:xfrm>
            <a:off x="4107179" y="5599175"/>
            <a:ext cx="416559" cy="368935"/>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②</a:t>
            </a:r>
            <a:endParaRPr sz="1800">
              <a:latin typeface="MS Mincho"/>
              <a:cs typeface="MS Mincho"/>
            </a:endParaRPr>
          </a:p>
        </p:txBody>
      </p:sp>
      <p:grpSp>
        <p:nvGrpSpPr>
          <p:cNvPr id="10" name="object 10" descr=""/>
          <p:cNvGrpSpPr/>
          <p:nvPr/>
        </p:nvGrpSpPr>
        <p:grpSpPr>
          <a:xfrm>
            <a:off x="1627632" y="3886199"/>
            <a:ext cx="4304030" cy="3176270"/>
            <a:chOff x="1627632" y="3886199"/>
            <a:chExt cx="4304030" cy="3176270"/>
          </a:xfrm>
        </p:grpSpPr>
        <p:pic>
          <p:nvPicPr>
            <p:cNvPr id="11" name="object 11" descr=""/>
            <p:cNvPicPr/>
            <p:nvPr/>
          </p:nvPicPr>
          <p:blipFill>
            <a:blip r:embed="rId3" cstate="print"/>
            <a:stretch>
              <a:fillRect/>
            </a:stretch>
          </p:blipFill>
          <p:spPr>
            <a:xfrm>
              <a:off x="1627632" y="3886199"/>
              <a:ext cx="4303776" cy="455676"/>
            </a:xfrm>
            <a:prstGeom prst="rect">
              <a:avLst/>
            </a:prstGeom>
          </p:spPr>
        </p:pic>
        <p:sp>
          <p:nvSpPr>
            <p:cNvPr id="12" name="object 12" descr=""/>
            <p:cNvSpPr/>
            <p:nvPr/>
          </p:nvSpPr>
          <p:spPr>
            <a:xfrm>
              <a:off x="1742694" y="4269485"/>
              <a:ext cx="1586865" cy="934719"/>
            </a:xfrm>
            <a:custGeom>
              <a:avLst/>
              <a:gdLst/>
              <a:ahLst/>
              <a:cxnLst/>
              <a:rect l="l" t="t" r="r" b="b"/>
              <a:pathLst>
                <a:path w="1586864" h="934720">
                  <a:moveTo>
                    <a:pt x="0" y="155701"/>
                  </a:moveTo>
                  <a:lnTo>
                    <a:pt x="7939" y="106493"/>
                  </a:lnTo>
                  <a:lnTo>
                    <a:pt x="30045" y="63751"/>
                  </a:lnTo>
                  <a:lnTo>
                    <a:pt x="63751" y="30045"/>
                  </a:lnTo>
                  <a:lnTo>
                    <a:pt x="106493" y="7939"/>
                  </a:lnTo>
                  <a:lnTo>
                    <a:pt x="155701" y="0"/>
                  </a:lnTo>
                  <a:lnTo>
                    <a:pt x="1430782" y="0"/>
                  </a:lnTo>
                  <a:lnTo>
                    <a:pt x="1479990" y="7939"/>
                  </a:lnTo>
                  <a:lnTo>
                    <a:pt x="1522732" y="30045"/>
                  </a:lnTo>
                  <a:lnTo>
                    <a:pt x="1556438" y="63751"/>
                  </a:lnTo>
                  <a:lnTo>
                    <a:pt x="1578544" y="106493"/>
                  </a:lnTo>
                  <a:lnTo>
                    <a:pt x="1586483" y="155701"/>
                  </a:lnTo>
                  <a:lnTo>
                    <a:pt x="1586483" y="778510"/>
                  </a:lnTo>
                  <a:lnTo>
                    <a:pt x="1578544" y="827718"/>
                  </a:lnTo>
                  <a:lnTo>
                    <a:pt x="1556438" y="870460"/>
                  </a:lnTo>
                  <a:lnTo>
                    <a:pt x="1522732" y="904166"/>
                  </a:lnTo>
                  <a:lnTo>
                    <a:pt x="1479990" y="926272"/>
                  </a:lnTo>
                  <a:lnTo>
                    <a:pt x="1430782" y="934212"/>
                  </a:lnTo>
                  <a:lnTo>
                    <a:pt x="155701" y="934212"/>
                  </a:lnTo>
                  <a:lnTo>
                    <a:pt x="106493" y="926272"/>
                  </a:lnTo>
                  <a:lnTo>
                    <a:pt x="63751" y="904166"/>
                  </a:lnTo>
                  <a:lnTo>
                    <a:pt x="30045" y="870460"/>
                  </a:lnTo>
                  <a:lnTo>
                    <a:pt x="7939" y="827718"/>
                  </a:lnTo>
                  <a:lnTo>
                    <a:pt x="0" y="778510"/>
                  </a:lnTo>
                  <a:lnTo>
                    <a:pt x="0" y="155701"/>
                  </a:lnTo>
                  <a:close/>
                </a:path>
              </a:pathLst>
            </a:custGeom>
            <a:ln w="19050">
              <a:solidFill>
                <a:srgbClr val="FF0000"/>
              </a:solidFill>
            </a:ln>
          </p:spPr>
          <p:txBody>
            <a:bodyPr wrap="square" lIns="0" tIns="0" rIns="0" bIns="0" rtlCol="0"/>
            <a:lstStyle/>
            <a:p/>
          </p:txBody>
        </p:sp>
        <p:pic>
          <p:nvPicPr>
            <p:cNvPr id="13" name="object 13" descr=""/>
            <p:cNvPicPr/>
            <p:nvPr/>
          </p:nvPicPr>
          <p:blipFill>
            <a:blip r:embed="rId4" cstate="print"/>
            <a:stretch>
              <a:fillRect/>
            </a:stretch>
          </p:blipFill>
          <p:spPr>
            <a:xfrm>
              <a:off x="1670304" y="6185915"/>
              <a:ext cx="68580" cy="876300"/>
            </a:xfrm>
            <a:prstGeom prst="rect">
              <a:avLst/>
            </a:prstGeom>
          </p:spPr>
        </p:pic>
      </p:grpSp>
      <p:grpSp>
        <p:nvGrpSpPr>
          <p:cNvPr id="14" name="object 14" descr=""/>
          <p:cNvGrpSpPr/>
          <p:nvPr/>
        </p:nvGrpSpPr>
        <p:grpSpPr>
          <a:xfrm>
            <a:off x="1619044" y="1860315"/>
            <a:ext cx="1403350" cy="1273175"/>
            <a:chOff x="1619044" y="1860315"/>
            <a:chExt cx="1403350" cy="1273175"/>
          </a:xfrm>
        </p:grpSpPr>
        <p:pic>
          <p:nvPicPr>
            <p:cNvPr id="15" name="object 15" descr=""/>
            <p:cNvPicPr/>
            <p:nvPr/>
          </p:nvPicPr>
          <p:blipFill>
            <a:blip r:embed="rId5" cstate="print"/>
            <a:stretch>
              <a:fillRect/>
            </a:stretch>
          </p:blipFill>
          <p:spPr>
            <a:xfrm>
              <a:off x="1619044" y="1860315"/>
              <a:ext cx="1403047" cy="1273027"/>
            </a:xfrm>
            <a:prstGeom prst="rect">
              <a:avLst/>
            </a:prstGeom>
          </p:spPr>
        </p:pic>
        <p:sp>
          <p:nvSpPr>
            <p:cNvPr id="16" name="object 16" descr=""/>
            <p:cNvSpPr/>
            <p:nvPr/>
          </p:nvSpPr>
          <p:spPr>
            <a:xfrm>
              <a:off x="1837182" y="2722625"/>
              <a:ext cx="652780" cy="161925"/>
            </a:xfrm>
            <a:custGeom>
              <a:avLst/>
              <a:gdLst/>
              <a:ahLst/>
              <a:cxnLst/>
              <a:rect l="l" t="t" r="r" b="b"/>
              <a:pathLst>
                <a:path w="652780" h="161925">
                  <a:moveTo>
                    <a:pt x="0" y="26924"/>
                  </a:moveTo>
                  <a:lnTo>
                    <a:pt x="2117" y="16448"/>
                  </a:lnTo>
                  <a:lnTo>
                    <a:pt x="7889" y="7889"/>
                  </a:lnTo>
                  <a:lnTo>
                    <a:pt x="16448" y="2117"/>
                  </a:lnTo>
                  <a:lnTo>
                    <a:pt x="26924" y="0"/>
                  </a:lnTo>
                  <a:lnTo>
                    <a:pt x="625348" y="0"/>
                  </a:lnTo>
                  <a:lnTo>
                    <a:pt x="635823" y="2117"/>
                  </a:lnTo>
                  <a:lnTo>
                    <a:pt x="644382" y="7889"/>
                  </a:lnTo>
                  <a:lnTo>
                    <a:pt x="650154" y="16448"/>
                  </a:lnTo>
                  <a:lnTo>
                    <a:pt x="652272" y="26924"/>
                  </a:lnTo>
                  <a:lnTo>
                    <a:pt x="652272" y="134619"/>
                  </a:lnTo>
                  <a:lnTo>
                    <a:pt x="650154" y="145095"/>
                  </a:lnTo>
                  <a:lnTo>
                    <a:pt x="644382" y="153654"/>
                  </a:lnTo>
                  <a:lnTo>
                    <a:pt x="635823" y="159426"/>
                  </a:lnTo>
                  <a:lnTo>
                    <a:pt x="625348" y="161543"/>
                  </a:lnTo>
                  <a:lnTo>
                    <a:pt x="26924" y="161543"/>
                  </a:lnTo>
                  <a:lnTo>
                    <a:pt x="16448" y="159426"/>
                  </a:lnTo>
                  <a:lnTo>
                    <a:pt x="7889" y="153654"/>
                  </a:lnTo>
                  <a:lnTo>
                    <a:pt x="2117" y="145095"/>
                  </a:lnTo>
                  <a:lnTo>
                    <a:pt x="0" y="134619"/>
                  </a:lnTo>
                  <a:lnTo>
                    <a:pt x="0" y="26924"/>
                  </a:lnTo>
                  <a:close/>
                </a:path>
              </a:pathLst>
            </a:custGeom>
            <a:ln w="19050">
              <a:solidFill>
                <a:srgbClr val="FF0000"/>
              </a:solidFill>
            </a:ln>
          </p:spPr>
          <p:txBody>
            <a:bodyPr wrap="square" lIns="0" tIns="0" rIns="0" bIns="0" rtlCol="0"/>
            <a:lstStyle/>
            <a:p/>
          </p:txBody>
        </p:sp>
      </p:grpSp>
      <p:grpSp>
        <p:nvGrpSpPr>
          <p:cNvPr id="17" name="object 17" descr=""/>
          <p:cNvGrpSpPr/>
          <p:nvPr/>
        </p:nvGrpSpPr>
        <p:grpSpPr>
          <a:xfrm>
            <a:off x="1636776" y="8004047"/>
            <a:ext cx="1407160" cy="1316990"/>
            <a:chOff x="1636776" y="8004047"/>
            <a:chExt cx="1407160" cy="1316990"/>
          </a:xfrm>
        </p:grpSpPr>
        <p:pic>
          <p:nvPicPr>
            <p:cNvPr id="18" name="object 18" descr=""/>
            <p:cNvPicPr/>
            <p:nvPr/>
          </p:nvPicPr>
          <p:blipFill>
            <a:blip r:embed="rId6" cstate="print"/>
            <a:stretch>
              <a:fillRect/>
            </a:stretch>
          </p:blipFill>
          <p:spPr>
            <a:xfrm>
              <a:off x="1636776" y="8004047"/>
              <a:ext cx="1407119" cy="1316736"/>
            </a:xfrm>
            <a:prstGeom prst="rect">
              <a:avLst/>
            </a:prstGeom>
          </p:spPr>
        </p:pic>
        <p:sp>
          <p:nvSpPr>
            <p:cNvPr id="19" name="object 19" descr=""/>
            <p:cNvSpPr/>
            <p:nvPr/>
          </p:nvSpPr>
          <p:spPr>
            <a:xfrm>
              <a:off x="1837182" y="8983217"/>
              <a:ext cx="935990" cy="182880"/>
            </a:xfrm>
            <a:custGeom>
              <a:avLst/>
              <a:gdLst/>
              <a:ahLst/>
              <a:cxnLst/>
              <a:rect l="l" t="t" r="r" b="b"/>
              <a:pathLst>
                <a:path w="935989" h="182879">
                  <a:moveTo>
                    <a:pt x="0" y="30480"/>
                  </a:moveTo>
                  <a:lnTo>
                    <a:pt x="2387" y="18591"/>
                  </a:lnTo>
                  <a:lnTo>
                    <a:pt x="8905" y="8905"/>
                  </a:lnTo>
                  <a:lnTo>
                    <a:pt x="18591" y="2387"/>
                  </a:lnTo>
                  <a:lnTo>
                    <a:pt x="30480" y="0"/>
                  </a:lnTo>
                  <a:lnTo>
                    <a:pt x="905256" y="0"/>
                  </a:lnTo>
                  <a:lnTo>
                    <a:pt x="917144" y="2387"/>
                  </a:lnTo>
                  <a:lnTo>
                    <a:pt x="926830" y="8905"/>
                  </a:lnTo>
                  <a:lnTo>
                    <a:pt x="933348" y="18591"/>
                  </a:lnTo>
                  <a:lnTo>
                    <a:pt x="935736" y="30480"/>
                  </a:lnTo>
                  <a:lnTo>
                    <a:pt x="935736" y="152400"/>
                  </a:lnTo>
                  <a:lnTo>
                    <a:pt x="933348" y="164288"/>
                  </a:lnTo>
                  <a:lnTo>
                    <a:pt x="926830" y="173974"/>
                  </a:lnTo>
                  <a:lnTo>
                    <a:pt x="917144" y="180492"/>
                  </a:lnTo>
                  <a:lnTo>
                    <a:pt x="905256" y="182880"/>
                  </a:lnTo>
                  <a:lnTo>
                    <a:pt x="30480" y="182880"/>
                  </a:lnTo>
                  <a:lnTo>
                    <a:pt x="18591" y="180492"/>
                  </a:lnTo>
                  <a:lnTo>
                    <a:pt x="8905" y="173974"/>
                  </a:lnTo>
                  <a:lnTo>
                    <a:pt x="2387" y="164288"/>
                  </a:lnTo>
                  <a:lnTo>
                    <a:pt x="0" y="152400"/>
                  </a:lnTo>
                  <a:lnTo>
                    <a:pt x="0" y="30480"/>
                  </a:lnTo>
                  <a:close/>
                </a:path>
              </a:pathLst>
            </a:custGeom>
            <a:ln w="19050">
              <a:solidFill>
                <a:srgbClr val="FF0000"/>
              </a:solidFill>
            </a:ln>
          </p:spPr>
          <p:txBody>
            <a:bodyPr wrap="square" lIns="0" tIns="0" rIns="0" bIns="0" rtlCol="0"/>
            <a:lstStyle/>
            <a:p/>
          </p:txBody>
        </p:sp>
      </p:grpSp>
      <p:grpSp>
        <p:nvGrpSpPr>
          <p:cNvPr id="20" name="object 20" descr=""/>
          <p:cNvGrpSpPr/>
          <p:nvPr/>
        </p:nvGrpSpPr>
        <p:grpSpPr>
          <a:xfrm>
            <a:off x="4536947" y="7981780"/>
            <a:ext cx="1397635" cy="1326515"/>
            <a:chOff x="4536947" y="7981780"/>
            <a:chExt cx="1397635" cy="1326515"/>
          </a:xfrm>
        </p:grpSpPr>
        <p:pic>
          <p:nvPicPr>
            <p:cNvPr id="21" name="object 21" descr=""/>
            <p:cNvPicPr/>
            <p:nvPr/>
          </p:nvPicPr>
          <p:blipFill>
            <a:blip r:embed="rId7" cstate="print"/>
            <a:stretch>
              <a:fillRect/>
            </a:stretch>
          </p:blipFill>
          <p:spPr>
            <a:xfrm>
              <a:off x="4536947" y="7981780"/>
              <a:ext cx="1397508" cy="1278043"/>
            </a:xfrm>
            <a:prstGeom prst="rect">
              <a:avLst/>
            </a:prstGeom>
          </p:spPr>
        </p:pic>
        <p:sp>
          <p:nvSpPr>
            <p:cNvPr id="22" name="object 22" descr=""/>
            <p:cNvSpPr/>
            <p:nvPr/>
          </p:nvSpPr>
          <p:spPr>
            <a:xfrm>
              <a:off x="4737353" y="9117329"/>
              <a:ext cx="935990" cy="181610"/>
            </a:xfrm>
            <a:custGeom>
              <a:avLst/>
              <a:gdLst/>
              <a:ahLst/>
              <a:cxnLst/>
              <a:rect l="l" t="t" r="r" b="b"/>
              <a:pathLst>
                <a:path w="935989" h="181609">
                  <a:moveTo>
                    <a:pt x="0" y="30225"/>
                  </a:moveTo>
                  <a:lnTo>
                    <a:pt x="2383" y="18484"/>
                  </a:lnTo>
                  <a:lnTo>
                    <a:pt x="8874" y="8874"/>
                  </a:lnTo>
                  <a:lnTo>
                    <a:pt x="18484" y="2383"/>
                  </a:lnTo>
                  <a:lnTo>
                    <a:pt x="30225" y="0"/>
                  </a:lnTo>
                  <a:lnTo>
                    <a:pt x="905510" y="0"/>
                  </a:lnTo>
                  <a:lnTo>
                    <a:pt x="917251" y="2383"/>
                  </a:lnTo>
                  <a:lnTo>
                    <a:pt x="926861" y="8874"/>
                  </a:lnTo>
                  <a:lnTo>
                    <a:pt x="933352" y="18484"/>
                  </a:lnTo>
                  <a:lnTo>
                    <a:pt x="935736" y="30225"/>
                  </a:lnTo>
                  <a:lnTo>
                    <a:pt x="935736" y="151129"/>
                  </a:lnTo>
                  <a:lnTo>
                    <a:pt x="933352" y="162871"/>
                  </a:lnTo>
                  <a:lnTo>
                    <a:pt x="926861" y="172481"/>
                  </a:lnTo>
                  <a:lnTo>
                    <a:pt x="917251" y="178972"/>
                  </a:lnTo>
                  <a:lnTo>
                    <a:pt x="905510" y="181355"/>
                  </a:lnTo>
                  <a:lnTo>
                    <a:pt x="30225" y="181355"/>
                  </a:lnTo>
                  <a:lnTo>
                    <a:pt x="18484" y="178972"/>
                  </a:lnTo>
                  <a:lnTo>
                    <a:pt x="8874" y="172481"/>
                  </a:lnTo>
                  <a:lnTo>
                    <a:pt x="2383" y="162871"/>
                  </a:lnTo>
                  <a:lnTo>
                    <a:pt x="0" y="151129"/>
                  </a:lnTo>
                  <a:lnTo>
                    <a:pt x="0" y="30225"/>
                  </a:lnTo>
                  <a:close/>
                </a:path>
              </a:pathLst>
            </a:custGeom>
            <a:ln w="19049">
              <a:solidFill>
                <a:srgbClr val="FF0000"/>
              </a:solidFill>
            </a:ln>
          </p:spPr>
          <p:txBody>
            <a:bodyPr wrap="square" lIns="0" tIns="0" rIns="0" bIns="0" rtlCol="0"/>
            <a:lstStyle/>
            <a:p/>
          </p:txBody>
        </p:sp>
      </p:gr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72</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3718559"/>
            <a:ext cx="4320540" cy="3253740"/>
            <a:chOff x="1620011" y="3718559"/>
            <a:chExt cx="4320540" cy="3253740"/>
          </a:xfrm>
        </p:grpSpPr>
        <p:pic>
          <p:nvPicPr>
            <p:cNvPr id="3" name="object 3" descr=""/>
            <p:cNvPicPr/>
            <p:nvPr/>
          </p:nvPicPr>
          <p:blipFill>
            <a:blip r:embed="rId2" cstate="print"/>
            <a:stretch>
              <a:fillRect/>
            </a:stretch>
          </p:blipFill>
          <p:spPr>
            <a:xfrm>
              <a:off x="1620011" y="3718559"/>
              <a:ext cx="4320540" cy="3253740"/>
            </a:xfrm>
            <a:prstGeom prst="rect">
              <a:avLst/>
            </a:prstGeom>
          </p:spPr>
        </p:pic>
        <p:sp>
          <p:nvSpPr>
            <p:cNvPr id="4" name="object 4" descr=""/>
            <p:cNvSpPr/>
            <p:nvPr/>
          </p:nvSpPr>
          <p:spPr>
            <a:xfrm>
              <a:off x="4050029" y="4217669"/>
              <a:ext cx="472440" cy="268605"/>
            </a:xfrm>
            <a:custGeom>
              <a:avLst/>
              <a:gdLst/>
              <a:ahLst/>
              <a:cxnLst/>
              <a:rect l="l" t="t" r="r" b="b"/>
              <a:pathLst>
                <a:path w="472439" h="268604">
                  <a:moveTo>
                    <a:pt x="0" y="44703"/>
                  </a:moveTo>
                  <a:lnTo>
                    <a:pt x="3520" y="27324"/>
                  </a:lnTo>
                  <a:lnTo>
                    <a:pt x="13112" y="13112"/>
                  </a:lnTo>
                  <a:lnTo>
                    <a:pt x="27324" y="3520"/>
                  </a:lnTo>
                  <a:lnTo>
                    <a:pt x="44704" y="0"/>
                  </a:lnTo>
                  <a:lnTo>
                    <a:pt x="427736" y="0"/>
                  </a:lnTo>
                  <a:lnTo>
                    <a:pt x="445115" y="3520"/>
                  </a:lnTo>
                  <a:lnTo>
                    <a:pt x="459327" y="13112"/>
                  </a:lnTo>
                  <a:lnTo>
                    <a:pt x="468919" y="27324"/>
                  </a:lnTo>
                  <a:lnTo>
                    <a:pt x="472440" y="44703"/>
                  </a:lnTo>
                  <a:lnTo>
                    <a:pt x="472440" y="223519"/>
                  </a:lnTo>
                  <a:lnTo>
                    <a:pt x="468919" y="240899"/>
                  </a:lnTo>
                  <a:lnTo>
                    <a:pt x="459327" y="255111"/>
                  </a:lnTo>
                  <a:lnTo>
                    <a:pt x="445115" y="264703"/>
                  </a:lnTo>
                  <a:lnTo>
                    <a:pt x="427736" y="268224"/>
                  </a:lnTo>
                  <a:lnTo>
                    <a:pt x="44704" y="268224"/>
                  </a:lnTo>
                  <a:lnTo>
                    <a:pt x="27324" y="264703"/>
                  </a:lnTo>
                  <a:lnTo>
                    <a:pt x="13112" y="255111"/>
                  </a:lnTo>
                  <a:lnTo>
                    <a:pt x="3520" y="240899"/>
                  </a:lnTo>
                  <a:lnTo>
                    <a:pt x="0" y="223519"/>
                  </a:lnTo>
                  <a:lnTo>
                    <a:pt x="0" y="44703"/>
                  </a:lnTo>
                  <a:close/>
                </a:path>
              </a:pathLst>
            </a:custGeom>
            <a:ln w="19050">
              <a:solidFill>
                <a:srgbClr val="FF0000"/>
              </a:solidFill>
            </a:ln>
          </p:spPr>
          <p:txBody>
            <a:bodyPr wrap="square" lIns="0" tIns="0" rIns="0" bIns="0" rtlCol="0"/>
            <a:lstStyle/>
            <a:p/>
          </p:txBody>
        </p:sp>
        <p:pic>
          <p:nvPicPr>
            <p:cNvPr id="5" name="object 5" descr=""/>
            <p:cNvPicPr/>
            <p:nvPr/>
          </p:nvPicPr>
          <p:blipFill>
            <a:blip r:embed="rId3" cstate="print"/>
            <a:stretch>
              <a:fillRect/>
            </a:stretch>
          </p:blipFill>
          <p:spPr>
            <a:xfrm>
              <a:off x="1632203" y="3721607"/>
              <a:ext cx="4303776" cy="455675"/>
            </a:xfrm>
            <a:prstGeom prst="rect">
              <a:avLst/>
            </a:prstGeom>
          </p:spPr>
        </p:pic>
        <p:pic>
          <p:nvPicPr>
            <p:cNvPr id="6" name="object 6" descr=""/>
            <p:cNvPicPr/>
            <p:nvPr/>
          </p:nvPicPr>
          <p:blipFill>
            <a:blip r:embed="rId4" cstate="print"/>
            <a:stretch>
              <a:fillRect/>
            </a:stretch>
          </p:blipFill>
          <p:spPr>
            <a:xfrm>
              <a:off x="1671827" y="6024371"/>
              <a:ext cx="68580" cy="876300"/>
            </a:xfrm>
            <a:prstGeom prst="rect">
              <a:avLst/>
            </a:prstGeom>
          </p:spPr>
        </p:pic>
        <p:sp>
          <p:nvSpPr>
            <p:cNvPr id="7" name="object 7" descr=""/>
            <p:cNvSpPr/>
            <p:nvPr/>
          </p:nvSpPr>
          <p:spPr>
            <a:xfrm>
              <a:off x="2142744" y="4322076"/>
              <a:ext cx="1038225" cy="73660"/>
            </a:xfrm>
            <a:custGeom>
              <a:avLst/>
              <a:gdLst/>
              <a:ahLst/>
              <a:cxnLst/>
              <a:rect l="l" t="t" r="r" b="b"/>
              <a:pathLst>
                <a:path w="1038225" h="73660">
                  <a:moveTo>
                    <a:pt x="367284" y="0"/>
                  </a:moveTo>
                  <a:lnTo>
                    <a:pt x="0" y="0"/>
                  </a:lnTo>
                  <a:lnTo>
                    <a:pt x="0" y="70091"/>
                  </a:lnTo>
                  <a:lnTo>
                    <a:pt x="367284" y="70091"/>
                  </a:lnTo>
                  <a:lnTo>
                    <a:pt x="367284" y="0"/>
                  </a:lnTo>
                  <a:close/>
                </a:path>
                <a:path w="1038225" h="73660">
                  <a:moveTo>
                    <a:pt x="1037844" y="3048"/>
                  </a:moveTo>
                  <a:lnTo>
                    <a:pt x="705612" y="3048"/>
                  </a:lnTo>
                  <a:lnTo>
                    <a:pt x="705612" y="73139"/>
                  </a:lnTo>
                  <a:lnTo>
                    <a:pt x="1037844" y="73139"/>
                  </a:lnTo>
                  <a:lnTo>
                    <a:pt x="1037844" y="3048"/>
                  </a:lnTo>
                  <a:close/>
                </a:path>
              </a:pathLst>
            </a:custGeom>
            <a:solidFill>
              <a:srgbClr val="FFFFFF"/>
            </a:solidFill>
          </p:spPr>
          <p:txBody>
            <a:bodyPr wrap="square" lIns="0" tIns="0" rIns="0" bIns="0" rtlCol="0"/>
            <a:lstStyle/>
            <a:p/>
          </p:txBody>
        </p:sp>
      </p:grpSp>
      <p:sp>
        <p:nvSpPr>
          <p:cNvPr id="8" name="object 8" descr=""/>
          <p:cNvSpPr txBox="1"/>
          <p:nvPr/>
        </p:nvSpPr>
        <p:spPr>
          <a:xfrm>
            <a:off x="1158951" y="1087983"/>
            <a:ext cx="5196205" cy="655320"/>
          </a:xfrm>
          <a:prstGeom prst="rect">
            <a:avLst/>
          </a:prstGeom>
        </p:spPr>
        <p:txBody>
          <a:bodyPr wrap="square" lIns="0" tIns="55244" rIns="0" bIns="0" rtlCol="0" vert="horz">
            <a:spAutoFit/>
          </a:bodyPr>
          <a:lstStyle/>
          <a:p>
            <a:pPr marL="12700">
              <a:lnSpc>
                <a:spcPct val="100000"/>
              </a:lnSpc>
              <a:spcBef>
                <a:spcPts val="434"/>
              </a:spcBef>
            </a:pPr>
            <a:r>
              <a:rPr dirty="0" sz="1100" spc="-20" b="1">
                <a:latin typeface="MS Mincho"/>
                <a:cs typeface="MS Mincho"/>
              </a:rPr>
              <a:t>３．学習データ変更履歴</a:t>
            </a:r>
            <a:endParaRPr sz="1100">
              <a:latin typeface="MS Mincho"/>
              <a:cs typeface="MS Mincho"/>
            </a:endParaRPr>
          </a:p>
          <a:p>
            <a:pPr marL="12700" marR="5080">
              <a:lnSpc>
                <a:spcPct val="124500"/>
              </a:lnSpc>
              <a:spcBef>
                <a:spcPts val="10"/>
              </a:spcBef>
            </a:pPr>
            <a:r>
              <a:rPr dirty="0" sz="1100" spc="-20">
                <a:latin typeface="MS Mincho"/>
                <a:cs typeface="MS Mincho"/>
              </a:rPr>
              <a:t>ナビゲーションウィンドウの「システム管理」の「学習データ変更履歴」をダブル</a:t>
            </a:r>
            <a:r>
              <a:rPr dirty="0" sz="1100" spc="-15">
                <a:latin typeface="MS Mincho"/>
                <a:cs typeface="MS Mincho"/>
              </a:rPr>
              <a:t>クリックします。</a:t>
            </a:r>
            <a:endParaRPr sz="1100">
              <a:latin typeface="MS Mincho"/>
              <a:cs typeface="MS Mincho"/>
            </a:endParaRPr>
          </a:p>
        </p:txBody>
      </p:sp>
      <p:sp>
        <p:nvSpPr>
          <p:cNvPr id="9" name="object 9" descr=""/>
          <p:cNvSpPr txBox="1"/>
          <p:nvPr/>
        </p:nvSpPr>
        <p:spPr>
          <a:xfrm>
            <a:off x="1233017" y="3279394"/>
            <a:ext cx="4774565" cy="193675"/>
          </a:xfrm>
          <a:prstGeom prst="rect">
            <a:avLst/>
          </a:prstGeom>
        </p:spPr>
        <p:txBody>
          <a:bodyPr wrap="square" lIns="0" tIns="12700" rIns="0" bIns="0" rtlCol="0" vert="horz">
            <a:spAutoFit/>
          </a:bodyPr>
          <a:lstStyle/>
          <a:p>
            <a:pPr marL="12700">
              <a:lnSpc>
                <a:spcPct val="100000"/>
              </a:lnSpc>
              <a:spcBef>
                <a:spcPts val="100"/>
              </a:spcBef>
            </a:pPr>
            <a:r>
              <a:rPr dirty="0" sz="1100">
                <a:latin typeface="MS Mincho"/>
                <a:cs typeface="MS Mincho"/>
              </a:rPr>
              <a:t>［検索</a:t>
            </a:r>
            <a:r>
              <a:rPr dirty="0" sz="1100" spc="-15">
                <a:latin typeface="MS Mincho"/>
                <a:cs typeface="MS Mincho"/>
              </a:rPr>
              <a:t>］</a:t>
            </a:r>
            <a:r>
              <a:rPr dirty="0" sz="1100" spc="-20">
                <a:latin typeface="MS Mincho"/>
                <a:cs typeface="MS Mincho"/>
              </a:rPr>
              <a:t>をクリックすると変更したチェックデータの履歴が表示されます。</a:t>
            </a:r>
            <a:endParaRPr sz="1100">
              <a:latin typeface="MS Mincho"/>
              <a:cs typeface="MS Mincho"/>
            </a:endParaRPr>
          </a:p>
        </p:txBody>
      </p:sp>
      <p:sp>
        <p:nvSpPr>
          <p:cNvPr id="10" name="object 10" descr=""/>
          <p:cNvSpPr txBox="1"/>
          <p:nvPr/>
        </p:nvSpPr>
        <p:spPr>
          <a:xfrm>
            <a:off x="1158951" y="7246746"/>
            <a:ext cx="5333365" cy="193675"/>
          </a:xfrm>
          <a:prstGeom prst="rect">
            <a:avLst/>
          </a:prstGeom>
        </p:spPr>
        <p:txBody>
          <a:bodyPr wrap="square" lIns="0" tIns="13335" rIns="0" bIns="0" rtlCol="0" vert="horz">
            <a:spAutoFit/>
          </a:bodyPr>
          <a:lstStyle/>
          <a:p>
            <a:pPr marL="12700">
              <a:lnSpc>
                <a:spcPct val="100000"/>
              </a:lnSpc>
              <a:spcBef>
                <a:spcPts val="105"/>
              </a:spcBef>
            </a:pPr>
            <a:r>
              <a:rPr dirty="0" sz="1100" spc="-10">
                <a:latin typeface="MS Mincho"/>
                <a:cs typeface="MS Mincho"/>
              </a:rPr>
              <a:t>タブを切り替えて</a:t>
            </a:r>
            <a:r>
              <a:rPr dirty="0" sz="1100">
                <a:latin typeface="MS Mincho"/>
                <a:cs typeface="MS Mincho"/>
              </a:rPr>
              <a:t>［</a:t>
            </a:r>
            <a:r>
              <a:rPr dirty="0" sz="1100" spc="-15">
                <a:latin typeface="MS Mincho"/>
                <a:cs typeface="MS Mincho"/>
              </a:rPr>
              <a:t>検索</a:t>
            </a:r>
            <a:r>
              <a:rPr dirty="0" sz="1100">
                <a:latin typeface="MS Mincho"/>
                <a:cs typeface="MS Mincho"/>
              </a:rPr>
              <a:t>］</a:t>
            </a:r>
            <a:r>
              <a:rPr dirty="0" sz="1100" spc="-20">
                <a:latin typeface="MS Mincho"/>
                <a:cs typeface="MS Mincho"/>
              </a:rPr>
              <a:t>をクリックすると、そのタブの変更履歴が表示されます。</a:t>
            </a:r>
            <a:endParaRPr sz="1100">
              <a:latin typeface="MS Mincho"/>
              <a:cs typeface="MS Mincho"/>
            </a:endParaRPr>
          </a:p>
        </p:txBody>
      </p:sp>
      <p:grpSp>
        <p:nvGrpSpPr>
          <p:cNvPr id="11" name="object 11" descr=""/>
          <p:cNvGrpSpPr/>
          <p:nvPr/>
        </p:nvGrpSpPr>
        <p:grpSpPr>
          <a:xfrm>
            <a:off x="1616963" y="7603235"/>
            <a:ext cx="4319270" cy="2009139"/>
            <a:chOff x="1616963" y="7603235"/>
            <a:chExt cx="4319270" cy="2009139"/>
          </a:xfrm>
        </p:grpSpPr>
        <p:pic>
          <p:nvPicPr>
            <p:cNvPr id="12" name="object 12" descr=""/>
            <p:cNvPicPr/>
            <p:nvPr/>
          </p:nvPicPr>
          <p:blipFill>
            <a:blip r:embed="rId5" cstate="print"/>
            <a:stretch>
              <a:fillRect/>
            </a:stretch>
          </p:blipFill>
          <p:spPr>
            <a:xfrm>
              <a:off x="1616963" y="7603235"/>
              <a:ext cx="4319016" cy="2008632"/>
            </a:xfrm>
            <a:prstGeom prst="rect">
              <a:avLst/>
            </a:prstGeom>
          </p:spPr>
        </p:pic>
        <p:pic>
          <p:nvPicPr>
            <p:cNvPr id="13" name="object 13" descr=""/>
            <p:cNvPicPr/>
            <p:nvPr/>
          </p:nvPicPr>
          <p:blipFill>
            <a:blip r:embed="rId3" cstate="print"/>
            <a:stretch>
              <a:fillRect/>
            </a:stretch>
          </p:blipFill>
          <p:spPr>
            <a:xfrm>
              <a:off x="1621535" y="7607807"/>
              <a:ext cx="4303776" cy="454151"/>
            </a:xfrm>
            <a:prstGeom prst="rect">
              <a:avLst/>
            </a:prstGeom>
          </p:spPr>
        </p:pic>
        <p:pic>
          <p:nvPicPr>
            <p:cNvPr id="14" name="object 14" descr=""/>
            <p:cNvPicPr/>
            <p:nvPr/>
          </p:nvPicPr>
          <p:blipFill>
            <a:blip r:embed="rId6" cstate="print"/>
            <a:stretch>
              <a:fillRect/>
            </a:stretch>
          </p:blipFill>
          <p:spPr>
            <a:xfrm>
              <a:off x="1915668" y="8186927"/>
              <a:ext cx="3214116" cy="128016"/>
            </a:xfrm>
            <a:prstGeom prst="rect">
              <a:avLst/>
            </a:prstGeom>
          </p:spPr>
        </p:pic>
        <p:sp>
          <p:nvSpPr>
            <p:cNvPr id="15" name="object 15" descr=""/>
            <p:cNvSpPr/>
            <p:nvPr/>
          </p:nvSpPr>
          <p:spPr>
            <a:xfrm>
              <a:off x="3929634" y="8125205"/>
              <a:ext cx="702945" cy="291465"/>
            </a:xfrm>
            <a:custGeom>
              <a:avLst/>
              <a:gdLst/>
              <a:ahLst/>
              <a:cxnLst/>
              <a:rect l="l" t="t" r="r" b="b"/>
              <a:pathLst>
                <a:path w="702945" h="291465">
                  <a:moveTo>
                    <a:pt x="0" y="48513"/>
                  </a:moveTo>
                  <a:lnTo>
                    <a:pt x="3811" y="29628"/>
                  </a:lnTo>
                  <a:lnTo>
                    <a:pt x="14208" y="14208"/>
                  </a:lnTo>
                  <a:lnTo>
                    <a:pt x="29628" y="3811"/>
                  </a:lnTo>
                  <a:lnTo>
                    <a:pt x="48513" y="0"/>
                  </a:lnTo>
                  <a:lnTo>
                    <a:pt x="654050" y="0"/>
                  </a:lnTo>
                  <a:lnTo>
                    <a:pt x="672935" y="3811"/>
                  </a:lnTo>
                  <a:lnTo>
                    <a:pt x="688355" y="14208"/>
                  </a:lnTo>
                  <a:lnTo>
                    <a:pt x="698752" y="29628"/>
                  </a:lnTo>
                  <a:lnTo>
                    <a:pt x="702563" y="48513"/>
                  </a:lnTo>
                  <a:lnTo>
                    <a:pt x="702563" y="242569"/>
                  </a:lnTo>
                  <a:lnTo>
                    <a:pt x="698752" y="261455"/>
                  </a:lnTo>
                  <a:lnTo>
                    <a:pt x="688355" y="276875"/>
                  </a:lnTo>
                  <a:lnTo>
                    <a:pt x="672935" y="287272"/>
                  </a:lnTo>
                  <a:lnTo>
                    <a:pt x="654050" y="291083"/>
                  </a:lnTo>
                  <a:lnTo>
                    <a:pt x="48513" y="291083"/>
                  </a:lnTo>
                  <a:lnTo>
                    <a:pt x="29628" y="287272"/>
                  </a:lnTo>
                  <a:lnTo>
                    <a:pt x="14208" y="276875"/>
                  </a:lnTo>
                  <a:lnTo>
                    <a:pt x="3811" y="261455"/>
                  </a:lnTo>
                  <a:lnTo>
                    <a:pt x="0" y="242569"/>
                  </a:lnTo>
                  <a:lnTo>
                    <a:pt x="0" y="48513"/>
                  </a:lnTo>
                  <a:close/>
                </a:path>
              </a:pathLst>
            </a:custGeom>
            <a:ln w="19050">
              <a:solidFill>
                <a:srgbClr val="FF0000"/>
              </a:solidFill>
            </a:ln>
          </p:spPr>
          <p:txBody>
            <a:bodyPr wrap="square" lIns="0" tIns="0" rIns="0" bIns="0" rtlCol="0"/>
            <a:lstStyle/>
            <a:p/>
          </p:txBody>
        </p:sp>
      </p:grpSp>
      <p:grpSp>
        <p:nvGrpSpPr>
          <p:cNvPr id="16" name="object 16" descr=""/>
          <p:cNvGrpSpPr/>
          <p:nvPr/>
        </p:nvGrpSpPr>
        <p:grpSpPr>
          <a:xfrm>
            <a:off x="1627632" y="1854811"/>
            <a:ext cx="1158240" cy="1311910"/>
            <a:chOff x="1627632" y="1854811"/>
            <a:chExt cx="1158240" cy="1311910"/>
          </a:xfrm>
        </p:grpSpPr>
        <p:pic>
          <p:nvPicPr>
            <p:cNvPr id="17" name="object 17" descr=""/>
            <p:cNvPicPr/>
            <p:nvPr/>
          </p:nvPicPr>
          <p:blipFill>
            <a:blip r:embed="rId7" cstate="print"/>
            <a:stretch>
              <a:fillRect/>
            </a:stretch>
          </p:blipFill>
          <p:spPr>
            <a:xfrm>
              <a:off x="1627632" y="1854811"/>
              <a:ext cx="1158240" cy="1304440"/>
            </a:xfrm>
            <a:prstGeom prst="rect">
              <a:avLst/>
            </a:prstGeom>
          </p:spPr>
        </p:pic>
        <p:sp>
          <p:nvSpPr>
            <p:cNvPr id="18" name="object 18" descr=""/>
            <p:cNvSpPr/>
            <p:nvPr/>
          </p:nvSpPr>
          <p:spPr>
            <a:xfrm>
              <a:off x="1809750" y="2995421"/>
              <a:ext cx="668020" cy="161925"/>
            </a:xfrm>
            <a:custGeom>
              <a:avLst/>
              <a:gdLst/>
              <a:ahLst/>
              <a:cxnLst/>
              <a:rect l="l" t="t" r="r" b="b"/>
              <a:pathLst>
                <a:path w="668019" h="161925">
                  <a:moveTo>
                    <a:pt x="0" y="26923"/>
                  </a:moveTo>
                  <a:lnTo>
                    <a:pt x="2117" y="16448"/>
                  </a:lnTo>
                  <a:lnTo>
                    <a:pt x="7889" y="7889"/>
                  </a:lnTo>
                  <a:lnTo>
                    <a:pt x="16448" y="2117"/>
                  </a:lnTo>
                  <a:lnTo>
                    <a:pt x="26924" y="0"/>
                  </a:lnTo>
                  <a:lnTo>
                    <a:pt x="640588" y="0"/>
                  </a:lnTo>
                  <a:lnTo>
                    <a:pt x="651063" y="2117"/>
                  </a:lnTo>
                  <a:lnTo>
                    <a:pt x="659622" y="7889"/>
                  </a:lnTo>
                  <a:lnTo>
                    <a:pt x="665394" y="16448"/>
                  </a:lnTo>
                  <a:lnTo>
                    <a:pt x="667512" y="26923"/>
                  </a:lnTo>
                  <a:lnTo>
                    <a:pt x="667512" y="134619"/>
                  </a:lnTo>
                  <a:lnTo>
                    <a:pt x="665394" y="145095"/>
                  </a:lnTo>
                  <a:lnTo>
                    <a:pt x="659622" y="153654"/>
                  </a:lnTo>
                  <a:lnTo>
                    <a:pt x="651063" y="159426"/>
                  </a:lnTo>
                  <a:lnTo>
                    <a:pt x="640588" y="161543"/>
                  </a:lnTo>
                  <a:lnTo>
                    <a:pt x="26924" y="161543"/>
                  </a:lnTo>
                  <a:lnTo>
                    <a:pt x="16448" y="159426"/>
                  </a:lnTo>
                  <a:lnTo>
                    <a:pt x="7889" y="153654"/>
                  </a:lnTo>
                  <a:lnTo>
                    <a:pt x="2117" y="145095"/>
                  </a:lnTo>
                  <a:lnTo>
                    <a:pt x="0" y="134619"/>
                  </a:lnTo>
                  <a:lnTo>
                    <a:pt x="0" y="26923"/>
                  </a:lnTo>
                  <a:close/>
                </a:path>
              </a:pathLst>
            </a:custGeom>
            <a:ln w="19050">
              <a:solidFill>
                <a:srgbClr val="FF0000"/>
              </a:solidFill>
            </a:ln>
          </p:spPr>
          <p:txBody>
            <a:bodyPr wrap="square" lIns="0" tIns="0" rIns="0" bIns="0" rtlCol="0"/>
            <a:lstStyle/>
            <a:p/>
          </p:txBody>
        </p:sp>
      </p:grpSp>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73</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572767" y="3858767"/>
            <a:ext cx="4368165" cy="3253740"/>
            <a:chOff x="1572767" y="3858767"/>
            <a:chExt cx="4368165" cy="3253740"/>
          </a:xfrm>
        </p:grpSpPr>
        <p:pic>
          <p:nvPicPr>
            <p:cNvPr id="3" name="object 3" descr=""/>
            <p:cNvPicPr/>
            <p:nvPr/>
          </p:nvPicPr>
          <p:blipFill>
            <a:blip r:embed="rId2" cstate="print"/>
            <a:stretch>
              <a:fillRect/>
            </a:stretch>
          </p:blipFill>
          <p:spPr>
            <a:xfrm>
              <a:off x="1620011" y="3858767"/>
              <a:ext cx="4320540" cy="3253739"/>
            </a:xfrm>
            <a:prstGeom prst="rect">
              <a:avLst/>
            </a:prstGeom>
          </p:spPr>
        </p:pic>
        <p:sp>
          <p:nvSpPr>
            <p:cNvPr id="4" name="object 4" descr=""/>
            <p:cNvSpPr/>
            <p:nvPr/>
          </p:nvSpPr>
          <p:spPr>
            <a:xfrm>
              <a:off x="1572767" y="5393435"/>
              <a:ext cx="414655" cy="368935"/>
            </a:xfrm>
            <a:custGeom>
              <a:avLst/>
              <a:gdLst/>
              <a:ahLst/>
              <a:cxnLst/>
              <a:rect l="l" t="t" r="r" b="b"/>
              <a:pathLst>
                <a:path w="414655" h="368935">
                  <a:moveTo>
                    <a:pt x="414528" y="0"/>
                  </a:moveTo>
                  <a:lnTo>
                    <a:pt x="0" y="0"/>
                  </a:lnTo>
                  <a:lnTo>
                    <a:pt x="0" y="368808"/>
                  </a:lnTo>
                  <a:lnTo>
                    <a:pt x="414528" y="368808"/>
                  </a:lnTo>
                  <a:lnTo>
                    <a:pt x="414528" y="0"/>
                  </a:lnTo>
                  <a:close/>
                </a:path>
              </a:pathLst>
            </a:custGeom>
            <a:solidFill>
              <a:srgbClr val="FFFFFF"/>
            </a:solidFill>
          </p:spPr>
          <p:txBody>
            <a:bodyPr wrap="square" lIns="0" tIns="0" rIns="0" bIns="0" rtlCol="0"/>
            <a:lstStyle/>
            <a:p/>
          </p:txBody>
        </p:sp>
      </p:grpSp>
      <p:sp>
        <p:nvSpPr>
          <p:cNvPr id="5" name="object 5"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情報管理</a:t>
            </a:r>
            <a:endParaRPr sz="1400">
              <a:latin typeface="MS Gothic"/>
              <a:cs typeface="MS Gothic"/>
            </a:endParaRPr>
          </a:p>
        </p:txBody>
      </p:sp>
      <p:sp>
        <p:nvSpPr>
          <p:cNvPr id="6" name="object 6" descr=""/>
          <p:cNvSpPr txBox="1"/>
          <p:nvPr/>
        </p:nvSpPr>
        <p:spPr>
          <a:xfrm>
            <a:off x="1158951" y="1580870"/>
            <a:ext cx="5194935" cy="447040"/>
          </a:xfrm>
          <a:prstGeom prst="rect">
            <a:avLst/>
          </a:prstGeom>
        </p:spPr>
        <p:txBody>
          <a:bodyPr wrap="square" lIns="0" tIns="12700" rIns="0" bIns="0" rtlCol="0" vert="horz">
            <a:spAutoFit/>
          </a:bodyPr>
          <a:lstStyle/>
          <a:p>
            <a:pPr marL="12700" marR="5080">
              <a:lnSpc>
                <a:spcPct val="125600"/>
              </a:lnSpc>
              <a:spcBef>
                <a:spcPts val="100"/>
              </a:spcBef>
            </a:pPr>
            <a:r>
              <a:rPr dirty="0" sz="1100" spc="-20">
                <a:latin typeface="MS Mincho"/>
                <a:cs typeface="MS Mincho"/>
              </a:rPr>
              <a:t>ナビゲーションウィンドウの「システム管理」の「情報管理」をダブルクリックします。</a:t>
            </a:r>
            <a:endParaRPr sz="1100">
              <a:latin typeface="MS Mincho"/>
              <a:cs typeface="MS Mincho"/>
            </a:endParaRPr>
          </a:p>
        </p:txBody>
      </p:sp>
      <p:sp>
        <p:nvSpPr>
          <p:cNvPr id="7" name="object 7" descr=""/>
          <p:cNvSpPr txBox="1"/>
          <p:nvPr/>
        </p:nvSpPr>
        <p:spPr>
          <a:xfrm>
            <a:off x="1158951" y="3550157"/>
            <a:ext cx="2261235"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「情報管理」画面が表示されます。</a:t>
            </a:r>
            <a:endParaRPr sz="1100">
              <a:latin typeface="MS Mincho"/>
              <a:cs typeface="MS Mincho"/>
            </a:endParaRPr>
          </a:p>
        </p:txBody>
      </p:sp>
      <p:sp>
        <p:nvSpPr>
          <p:cNvPr id="8" name="object 8" descr=""/>
          <p:cNvSpPr txBox="1"/>
          <p:nvPr/>
        </p:nvSpPr>
        <p:spPr>
          <a:xfrm>
            <a:off x="1158951" y="7321041"/>
            <a:ext cx="5208905" cy="1361440"/>
          </a:xfrm>
          <a:prstGeom prst="rect">
            <a:avLst/>
          </a:prstGeom>
        </p:spPr>
        <p:txBody>
          <a:bodyPr wrap="square" lIns="0" tIns="58419" rIns="0" bIns="0" rtlCol="0" vert="horz">
            <a:spAutoFit/>
          </a:bodyPr>
          <a:lstStyle/>
          <a:p>
            <a:pPr marL="12700">
              <a:lnSpc>
                <a:spcPct val="100000"/>
              </a:lnSpc>
              <a:spcBef>
                <a:spcPts val="459"/>
              </a:spcBef>
              <a:tabLst>
                <a:tab pos="304800" algn="l"/>
              </a:tabLst>
            </a:pPr>
            <a:r>
              <a:rPr dirty="0" sz="1200" spc="-50">
                <a:solidFill>
                  <a:srgbClr val="FF0000"/>
                </a:solidFill>
                <a:latin typeface="MS Mincho"/>
                <a:cs typeface="MS Mincho"/>
              </a:rPr>
              <a:t>①</a:t>
            </a:r>
            <a:r>
              <a:rPr dirty="0" sz="1200">
                <a:solidFill>
                  <a:srgbClr val="FF0000"/>
                </a:solidFill>
                <a:latin typeface="MS Mincho"/>
                <a:cs typeface="MS Mincho"/>
              </a:rPr>
              <a:t>	</a:t>
            </a:r>
            <a:r>
              <a:rPr dirty="0" sz="1100" spc="-20">
                <a:latin typeface="MS Mincho"/>
                <a:cs typeface="MS Mincho"/>
              </a:rPr>
              <a:t>部位チェックの可否を設定します。</a:t>
            </a:r>
            <a:endParaRPr sz="1100">
              <a:latin typeface="MS Mincho"/>
              <a:cs typeface="MS Mincho"/>
            </a:endParaRPr>
          </a:p>
          <a:p>
            <a:pPr marL="12700">
              <a:lnSpc>
                <a:spcPct val="100000"/>
              </a:lnSpc>
              <a:spcBef>
                <a:spcPts val="360"/>
              </a:spcBef>
              <a:tabLst>
                <a:tab pos="304800" algn="l"/>
              </a:tabLst>
            </a:pPr>
            <a:r>
              <a:rPr dirty="0" sz="1200" spc="-50">
                <a:solidFill>
                  <a:srgbClr val="FF0000"/>
                </a:solidFill>
                <a:latin typeface="MS Mincho"/>
                <a:cs typeface="MS Mincho"/>
              </a:rPr>
              <a:t>②</a:t>
            </a:r>
            <a:r>
              <a:rPr dirty="0" sz="1200">
                <a:solidFill>
                  <a:srgbClr val="FF0000"/>
                </a:solidFill>
                <a:latin typeface="MS Mincho"/>
                <a:cs typeface="MS Mincho"/>
              </a:rPr>
              <a:t>	</a:t>
            </a:r>
            <a:r>
              <a:rPr dirty="0" sz="1100" spc="-20">
                <a:latin typeface="MS Mincho"/>
                <a:cs typeface="MS Mincho"/>
              </a:rPr>
              <a:t>カルテ番号の桁数を設定します。</a:t>
            </a:r>
            <a:endParaRPr sz="1100">
              <a:latin typeface="MS Mincho"/>
              <a:cs typeface="MS Mincho"/>
            </a:endParaRPr>
          </a:p>
          <a:p>
            <a:pPr marL="12700">
              <a:lnSpc>
                <a:spcPct val="100000"/>
              </a:lnSpc>
              <a:spcBef>
                <a:spcPts val="360"/>
              </a:spcBef>
              <a:tabLst>
                <a:tab pos="304800" algn="l"/>
              </a:tabLst>
            </a:pPr>
            <a:r>
              <a:rPr dirty="0" sz="1200" spc="-50">
                <a:solidFill>
                  <a:srgbClr val="FF0000"/>
                </a:solidFill>
                <a:latin typeface="MS Mincho"/>
                <a:cs typeface="MS Mincho"/>
              </a:rPr>
              <a:t>③</a:t>
            </a:r>
            <a:r>
              <a:rPr dirty="0" sz="1200">
                <a:solidFill>
                  <a:srgbClr val="FF0000"/>
                </a:solidFill>
                <a:latin typeface="MS Mincho"/>
                <a:cs typeface="MS Mincho"/>
              </a:rPr>
              <a:t>	</a:t>
            </a:r>
            <a:r>
              <a:rPr dirty="0" sz="1100" spc="-15">
                <a:latin typeface="MS Mincho"/>
                <a:cs typeface="MS Mincho"/>
              </a:rPr>
              <a:t>レセプトの保存期間を「</a:t>
            </a:r>
            <a:r>
              <a:rPr dirty="0" sz="1100">
                <a:latin typeface="MS Mincho"/>
                <a:cs typeface="MS Mincho"/>
              </a:rPr>
              <a:t>24</a:t>
            </a:r>
            <a:r>
              <a:rPr dirty="0" sz="1100" spc="-15">
                <a:latin typeface="MS Mincho"/>
                <a:cs typeface="MS Mincho"/>
              </a:rPr>
              <a:t>ヶ月」か「</a:t>
            </a:r>
            <a:r>
              <a:rPr dirty="0" sz="1100">
                <a:latin typeface="MS Mincho"/>
                <a:cs typeface="MS Mincho"/>
              </a:rPr>
              <a:t>6</a:t>
            </a:r>
            <a:r>
              <a:rPr dirty="0" sz="1100" spc="-20">
                <a:latin typeface="MS Mincho"/>
                <a:cs typeface="MS Mincho"/>
              </a:rPr>
              <a:t>ヶ月」か選択します。初期値は</a:t>
            </a:r>
            <a:endParaRPr sz="1100">
              <a:latin typeface="MS Mincho"/>
              <a:cs typeface="MS Mincho"/>
            </a:endParaRPr>
          </a:p>
          <a:p>
            <a:pPr marL="292735">
              <a:lnSpc>
                <a:spcPct val="100000"/>
              </a:lnSpc>
              <a:spcBef>
                <a:spcPts val="340"/>
              </a:spcBef>
            </a:pPr>
            <a:r>
              <a:rPr dirty="0" sz="1100">
                <a:latin typeface="MS Mincho"/>
                <a:cs typeface="MS Mincho"/>
              </a:rPr>
              <a:t>「</a:t>
            </a:r>
            <a:r>
              <a:rPr dirty="0" sz="1100" spc="-10">
                <a:latin typeface="MS Mincho"/>
                <a:cs typeface="MS Mincho"/>
              </a:rPr>
              <a:t>24</a:t>
            </a:r>
            <a:r>
              <a:rPr dirty="0" sz="1100" spc="-15">
                <a:latin typeface="MS Mincho"/>
                <a:cs typeface="MS Mincho"/>
              </a:rPr>
              <a:t>ヶ月」です。</a:t>
            </a:r>
            <a:endParaRPr sz="1100">
              <a:latin typeface="MS Mincho"/>
              <a:cs typeface="MS Mincho"/>
            </a:endParaRPr>
          </a:p>
          <a:p>
            <a:pPr marL="292735" marR="5080" indent="-280670">
              <a:lnSpc>
                <a:spcPts val="1689"/>
              </a:lnSpc>
              <a:spcBef>
                <a:spcPts val="175"/>
              </a:spcBef>
              <a:tabLst>
                <a:tab pos="304800" algn="l"/>
              </a:tabLst>
            </a:pPr>
            <a:r>
              <a:rPr dirty="0" sz="1200" spc="-50">
                <a:solidFill>
                  <a:srgbClr val="FF0000"/>
                </a:solidFill>
                <a:latin typeface="MS Mincho"/>
                <a:cs typeface="MS Mincho"/>
              </a:rPr>
              <a:t>④</a:t>
            </a:r>
            <a:r>
              <a:rPr dirty="0" sz="1200">
                <a:solidFill>
                  <a:srgbClr val="FF0000"/>
                </a:solidFill>
                <a:latin typeface="MS Mincho"/>
                <a:cs typeface="MS Mincho"/>
              </a:rPr>
              <a:t>		</a:t>
            </a:r>
            <a:r>
              <a:rPr dirty="0" sz="1100" spc="-20">
                <a:latin typeface="MS Mincho"/>
                <a:cs typeface="MS Mincho"/>
              </a:rPr>
              <a:t>病名点検の医薬品の最低薬価を設定します。チェックを外すと薬価にかかわら</a:t>
            </a:r>
            <a:r>
              <a:rPr dirty="0" sz="1100" spc="-15">
                <a:latin typeface="MS Mincho"/>
                <a:cs typeface="MS Mincho"/>
              </a:rPr>
              <a:t>ず、審査対象の全医薬品を対象とします。初期値は「</a:t>
            </a:r>
            <a:r>
              <a:rPr dirty="0" sz="1100">
                <a:latin typeface="MS Mincho"/>
                <a:cs typeface="MS Mincho"/>
              </a:rPr>
              <a:t>7</a:t>
            </a:r>
            <a:r>
              <a:rPr dirty="0" sz="1100" spc="-20">
                <a:latin typeface="MS Mincho"/>
                <a:cs typeface="MS Mincho"/>
              </a:rPr>
              <a:t>円以上」です。</a:t>
            </a:r>
            <a:endParaRPr sz="1100">
              <a:latin typeface="MS Mincho"/>
              <a:cs typeface="MS Mincho"/>
            </a:endParaRPr>
          </a:p>
        </p:txBody>
      </p:sp>
      <p:sp>
        <p:nvSpPr>
          <p:cNvPr id="9" name="object 9" descr=""/>
          <p:cNvSpPr txBox="1"/>
          <p:nvPr/>
        </p:nvSpPr>
        <p:spPr>
          <a:xfrm>
            <a:off x="1651254" y="5424931"/>
            <a:ext cx="254000" cy="299720"/>
          </a:xfrm>
          <a:prstGeom prst="rect">
            <a:avLst/>
          </a:prstGeom>
        </p:spPr>
        <p:txBody>
          <a:bodyPr wrap="square" lIns="0" tIns="12700" rIns="0" bIns="0" rtlCol="0" vert="horz">
            <a:spAutoFit/>
          </a:bodyPr>
          <a:lstStyle/>
          <a:p>
            <a:pPr marL="12700">
              <a:lnSpc>
                <a:spcPct val="100000"/>
              </a:lnSpc>
              <a:spcBef>
                <a:spcPts val="100"/>
              </a:spcBef>
            </a:pPr>
            <a:r>
              <a:rPr dirty="0" sz="1800" spc="-50">
                <a:solidFill>
                  <a:srgbClr val="FF0000"/>
                </a:solidFill>
                <a:latin typeface="MS Mincho"/>
                <a:cs typeface="MS Mincho"/>
              </a:rPr>
              <a:t>①</a:t>
            </a:r>
            <a:endParaRPr sz="1800">
              <a:latin typeface="MS Mincho"/>
              <a:cs typeface="MS Mincho"/>
            </a:endParaRPr>
          </a:p>
        </p:txBody>
      </p:sp>
      <p:sp>
        <p:nvSpPr>
          <p:cNvPr id="10" name="object 10" descr=""/>
          <p:cNvSpPr txBox="1"/>
          <p:nvPr/>
        </p:nvSpPr>
        <p:spPr>
          <a:xfrm>
            <a:off x="2031492" y="6128003"/>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②</a:t>
            </a:r>
            <a:endParaRPr sz="1800">
              <a:latin typeface="MS Mincho"/>
              <a:cs typeface="MS Mincho"/>
            </a:endParaRPr>
          </a:p>
        </p:txBody>
      </p:sp>
      <p:sp>
        <p:nvSpPr>
          <p:cNvPr id="11" name="object 11" descr=""/>
          <p:cNvSpPr txBox="1"/>
          <p:nvPr/>
        </p:nvSpPr>
        <p:spPr>
          <a:xfrm>
            <a:off x="2031492" y="6713219"/>
            <a:ext cx="416559" cy="368935"/>
          </a:xfrm>
          <a:prstGeom prst="rect">
            <a:avLst/>
          </a:prstGeom>
          <a:solidFill>
            <a:srgbClr val="FFFFFF"/>
          </a:solidFill>
        </p:spPr>
        <p:txBody>
          <a:bodyPr wrap="square" lIns="0" tIns="44450" rIns="0" bIns="0" rtlCol="0" vert="horz">
            <a:spAutoFit/>
          </a:bodyPr>
          <a:lstStyle/>
          <a:p>
            <a:pPr marL="92075">
              <a:lnSpc>
                <a:spcPct val="100000"/>
              </a:lnSpc>
              <a:spcBef>
                <a:spcPts val="350"/>
              </a:spcBef>
            </a:pPr>
            <a:r>
              <a:rPr dirty="0" sz="1800" spc="-50">
                <a:solidFill>
                  <a:srgbClr val="FF0000"/>
                </a:solidFill>
                <a:latin typeface="MS Mincho"/>
                <a:cs typeface="MS Mincho"/>
              </a:rPr>
              <a:t>③</a:t>
            </a:r>
            <a:endParaRPr sz="1800">
              <a:latin typeface="MS Mincho"/>
              <a:cs typeface="MS Mincho"/>
            </a:endParaRPr>
          </a:p>
        </p:txBody>
      </p:sp>
      <p:sp>
        <p:nvSpPr>
          <p:cNvPr id="12" name="object 12" descr=""/>
          <p:cNvSpPr txBox="1"/>
          <p:nvPr/>
        </p:nvSpPr>
        <p:spPr>
          <a:xfrm>
            <a:off x="3581400" y="4381499"/>
            <a:ext cx="416559" cy="737870"/>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④</a:t>
            </a:r>
            <a:endParaRPr sz="1800">
              <a:latin typeface="MS Mincho"/>
              <a:cs typeface="MS Mincho"/>
            </a:endParaRPr>
          </a:p>
          <a:p>
            <a:pPr marL="92075">
              <a:lnSpc>
                <a:spcPct val="100000"/>
              </a:lnSpc>
              <a:spcBef>
                <a:spcPts val="750"/>
              </a:spcBef>
            </a:pPr>
            <a:r>
              <a:rPr dirty="0" sz="1800" spc="-50">
                <a:solidFill>
                  <a:srgbClr val="FF0000"/>
                </a:solidFill>
                <a:latin typeface="MS Mincho"/>
                <a:cs typeface="MS Mincho"/>
              </a:rPr>
              <a:t>⑤</a:t>
            </a:r>
            <a:endParaRPr sz="1800">
              <a:latin typeface="MS Mincho"/>
              <a:cs typeface="MS Mincho"/>
            </a:endParaRPr>
          </a:p>
        </p:txBody>
      </p:sp>
      <p:sp>
        <p:nvSpPr>
          <p:cNvPr id="13" name="object 13" descr=""/>
          <p:cNvSpPr txBox="1"/>
          <p:nvPr/>
        </p:nvSpPr>
        <p:spPr>
          <a:xfrm>
            <a:off x="3581400" y="5190743"/>
            <a:ext cx="416559" cy="368935"/>
          </a:xfrm>
          <a:prstGeom prst="rect">
            <a:avLst/>
          </a:prstGeom>
          <a:solidFill>
            <a:srgbClr val="FFFFFF"/>
          </a:solidFill>
        </p:spPr>
        <p:txBody>
          <a:bodyPr wrap="square" lIns="0" tIns="43815" rIns="0" bIns="0" rtlCol="0" vert="horz">
            <a:spAutoFit/>
          </a:bodyPr>
          <a:lstStyle/>
          <a:p>
            <a:pPr marL="92075">
              <a:lnSpc>
                <a:spcPct val="100000"/>
              </a:lnSpc>
              <a:spcBef>
                <a:spcPts val="345"/>
              </a:spcBef>
            </a:pPr>
            <a:r>
              <a:rPr dirty="0" sz="1800" spc="-50">
                <a:solidFill>
                  <a:srgbClr val="FF0000"/>
                </a:solidFill>
                <a:latin typeface="MS Mincho"/>
                <a:cs typeface="MS Mincho"/>
              </a:rPr>
              <a:t>⑥</a:t>
            </a:r>
            <a:endParaRPr sz="1800">
              <a:latin typeface="MS Mincho"/>
              <a:cs typeface="MS Mincho"/>
            </a:endParaRPr>
          </a:p>
        </p:txBody>
      </p:sp>
      <p:sp>
        <p:nvSpPr>
          <p:cNvPr id="14" name="object 14" descr=""/>
          <p:cNvSpPr txBox="1"/>
          <p:nvPr/>
        </p:nvSpPr>
        <p:spPr>
          <a:xfrm>
            <a:off x="3581400" y="5757671"/>
            <a:ext cx="416559" cy="368935"/>
          </a:xfrm>
          <a:prstGeom prst="rect">
            <a:avLst/>
          </a:prstGeom>
          <a:solidFill>
            <a:srgbClr val="FFFFFF"/>
          </a:solidFill>
        </p:spPr>
        <p:txBody>
          <a:bodyPr wrap="square" lIns="0" tIns="45085" rIns="0" bIns="0" rtlCol="0" vert="horz">
            <a:spAutoFit/>
          </a:bodyPr>
          <a:lstStyle/>
          <a:p>
            <a:pPr marL="92075">
              <a:lnSpc>
                <a:spcPct val="100000"/>
              </a:lnSpc>
              <a:spcBef>
                <a:spcPts val="355"/>
              </a:spcBef>
            </a:pPr>
            <a:r>
              <a:rPr dirty="0" sz="1800" spc="-50">
                <a:solidFill>
                  <a:srgbClr val="FF0000"/>
                </a:solidFill>
                <a:latin typeface="MS Mincho"/>
                <a:cs typeface="MS Mincho"/>
              </a:rPr>
              <a:t>⑦</a:t>
            </a:r>
            <a:endParaRPr sz="1800">
              <a:latin typeface="MS Mincho"/>
              <a:cs typeface="MS Mincho"/>
            </a:endParaRPr>
          </a:p>
        </p:txBody>
      </p:sp>
      <p:grpSp>
        <p:nvGrpSpPr>
          <p:cNvPr id="15" name="object 15" descr=""/>
          <p:cNvGrpSpPr/>
          <p:nvPr/>
        </p:nvGrpSpPr>
        <p:grpSpPr>
          <a:xfrm>
            <a:off x="1629155" y="3863339"/>
            <a:ext cx="4304030" cy="3185160"/>
            <a:chOff x="1629155" y="3863339"/>
            <a:chExt cx="4304030" cy="3185160"/>
          </a:xfrm>
        </p:grpSpPr>
        <p:sp>
          <p:nvSpPr>
            <p:cNvPr id="16" name="object 16" descr=""/>
            <p:cNvSpPr/>
            <p:nvPr/>
          </p:nvSpPr>
          <p:spPr>
            <a:xfrm>
              <a:off x="1963673" y="5346953"/>
              <a:ext cx="1499870" cy="436245"/>
            </a:xfrm>
            <a:custGeom>
              <a:avLst/>
              <a:gdLst/>
              <a:ahLst/>
              <a:cxnLst/>
              <a:rect l="l" t="t" r="r" b="b"/>
              <a:pathLst>
                <a:path w="1499870" h="436245">
                  <a:moveTo>
                    <a:pt x="0" y="72643"/>
                  </a:moveTo>
                  <a:lnTo>
                    <a:pt x="5707" y="44362"/>
                  </a:lnTo>
                  <a:lnTo>
                    <a:pt x="21272" y="21272"/>
                  </a:lnTo>
                  <a:lnTo>
                    <a:pt x="44362" y="5707"/>
                  </a:lnTo>
                  <a:lnTo>
                    <a:pt x="72643" y="0"/>
                  </a:lnTo>
                  <a:lnTo>
                    <a:pt x="1426972" y="0"/>
                  </a:lnTo>
                  <a:lnTo>
                    <a:pt x="1455253" y="5707"/>
                  </a:lnTo>
                  <a:lnTo>
                    <a:pt x="1478343" y="21272"/>
                  </a:lnTo>
                  <a:lnTo>
                    <a:pt x="1493908" y="44362"/>
                  </a:lnTo>
                  <a:lnTo>
                    <a:pt x="1499615" y="72643"/>
                  </a:lnTo>
                  <a:lnTo>
                    <a:pt x="1499615" y="363219"/>
                  </a:lnTo>
                  <a:lnTo>
                    <a:pt x="1493908" y="391501"/>
                  </a:lnTo>
                  <a:lnTo>
                    <a:pt x="1478343" y="414591"/>
                  </a:lnTo>
                  <a:lnTo>
                    <a:pt x="1455253" y="430156"/>
                  </a:lnTo>
                  <a:lnTo>
                    <a:pt x="1426972" y="435863"/>
                  </a:lnTo>
                  <a:lnTo>
                    <a:pt x="72643" y="435863"/>
                  </a:lnTo>
                  <a:lnTo>
                    <a:pt x="44362" y="430156"/>
                  </a:lnTo>
                  <a:lnTo>
                    <a:pt x="21272" y="414591"/>
                  </a:lnTo>
                  <a:lnTo>
                    <a:pt x="5707" y="391501"/>
                  </a:lnTo>
                  <a:lnTo>
                    <a:pt x="0" y="363219"/>
                  </a:lnTo>
                  <a:lnTo>
                    <a:pt x="0" y="72643"/>
                  </a:lnTo>
                  <a:close/>
                </a:path>
              </a:pathLst>
            </a:custGeom>
            <a:ln w="19050">
              <a:solidFill>
                <a:srgbClr val="FF0000"/>
              </a:solidFill>
            </a:ln>
          </p:spPr>
          <p:txBody>
            <a:bodyPr wrap="square" lIns="0" tIns="0" rIns="0" bIns="0" rtlCol="0"/>
            <a:lstStyle/>
            <a:p/>
          </p:txBody>
        </p:sp>
        <p:pic>
          <p:nvPicPr>
            <p:cNvPr id="17" name="object 17" descr=""/>
            <p:cNvPicPr/>
            <p:nvPr/>
          </p:nvPicPr>
          <p:blipFill>
            <a:blip r:embed="rId3" cstate="print"/>
            <a:stretch>
              <a:fillRect/>
            </a:stretch>
          </p:blipFill>
          <p:spPr>
            <a:xfrm>
              <a:off x="1629155" y="3863339"/>
              <a:ext cx="4303776" cy="455676"/>
            </a:xfrm>
            <a:prstGeom prst="rect">
              <a:avLst/>
            </a:prstGeom>
          </p:spPr>
        </p:pic>
        <p:pic>
          <p:nvPicPr>
            <p:cNvPr id="18" name="object 18" descr=""/>
            <p:cNvPicPr/>
            <p:nvPr/>
          </p:nvPicPr>
          <p:blipFill>
            <a:blip r:embed="rId4" cstate="print"/>
            <a:stretch>
              <a:fillRect/>
            </a:stretch>
          </p:blipFill>
          <p:spPr>
            <a:xfrm>
              <a:off x="1670303" y="6172199"/>
              <a:ext cx="68580" cy="876300"/>
            </a:xfrm>
            <a:prstGeom prst="rect">
              <a:avLst/>
            </a:prstGeom>
          </p:spPr>
        </p:pic>
      </p:grpSp>
      <p:grpSp>
        <p:nvGrpSpPr>
          <p:cNvPr id="19" name="object 19" descr=""/>
          <p:cNvGrpSpPr/>
          <p:nvPr/>
        </p:nvGrpSpPr>
        <p:grpSpPr>
          <a:xfrm>
            <a:off x="1598675" y="2109000"/>
            <a:ext cx="1454150" cy="1311910"/>
            <a:chOff x="1598675" y="2109000"/>
            <a:chExt cx="1454150" cy="1311910"/>
          </a:xfrm>
        </p:grpSpPr>
        <p:pic>
          <p:nvPicPr>
            <p:cNvPr id="20" name="object 20" descr=""/>
            <p:cNvPicPr/>
            <p:nvPr/>
          </p:nvPicPr>
          <p:blipFill>
            <a:blip r:embed="rId5" cstate="print"/>
            <a:stretch>
              <a:fillRect/>
            </a:stretch>
          </p:blipFill>
          <p:spPr>
            <a:xfrm>
              <a:off x="1598675" y="2109000"/>
              <a:ext cx="1453896" cy="1311499"/>
            </a:xfrm>
            <a:prstGeom prst="rect">
              <a:avLst/>
            </a:prstGeom>
          </p:spPr>
        </p:pic>
        <p:sp>
          <p:nvSpPr>
            <p:cNvPr id="21" name="object 21" descr=""/>
            <p:cNvSpPr/>
            <p:nvPr/>
          </p:nvSpPr>
          <p:spPr>
            <a:xfrm>
              <a:off x="1794509" y="2864357"/>
              <a:ext cx="640080" cy="175260"/>
            </a:xfrm>
            <a:custGeom>
              <a:avLst/>
              <a:gdLst/>
              <a:ahLst/>
              <a:cxnLst/>
              <a:rect l="l" t="t" r="r" b="b"/>
              <a:pathLst>
                <a:path w="640080" h="175260">
                  <a:moveTo>
                    <a:pt x="0" y="29209"/>
                  </a:moveTo>
                  <a:lnTo>
                    <a:pt x="2295" y="17841"/>
                  </a:lnTo>
                  <a:lnTo>
                    <a:pt x="8556" y="8556"/>
                  </a:lnTo>
                  <a:lnTo>
                    <a:pt x="17841" y="2295"/>
                  </a:lnTo>
                  <a:lnTo>
                    <a:pt x="29209" y="0"/>
                  </a:lnTo>
                  <a:lnTo>
                    <a:pt x="610869" y="0"/>
                  </a:lnTo>
                  <a:lnTo>
                    <a:pt x="622238" y="2295"/>
                  </a:lnTo>
                  <a:lnTo>
                    <a:pt x="631523" y="8556"/>
                  </a:lnTo>
                  <a:lnTo>
                    <a:pt x="637784" y="17841"/>
                  </a:lnTo>
                  <a:lnTo>
                    <a:pt x="640079" y="29209"/>
                  </a:lnTo>
                  <a:lnTo>
                    <a:pt x="640079" y="146050"/>
                  </a:lnTo>
                  <a:lnTo>
                    <a:pt x="637784" y="157418"/>
                  </a:lnTo>
                  <a:lnTo>
                    <a:pt x="631523" y="166703"/>
                  </a:lnTo>
                  <a:lnTo>
                    <a:pt x="622238" y="172964"/>
                  </a:lnTo>
                  <a:lnTo>
                    <a:pt x="610869" y="175259"/>
                  </a:lnTo>
                  <a:lnTo>
                    <a:pt x="29209" y="175259"/>
                  </a:lnTo>
                  <a:lnTo>
                    <a:pt x="17841" y="172964"/>
                  </a:lnTo>
                  <a:lnTo>
                    <a:pt x="8556" y="166703"/>
                  </a:lnTo>
                  <a:lnTo>
                    <a:pt x="2295" y="157418"/>
                  </a:lnTo>
                  <a:lnTo>
                    <a:pt x="0" y="146050"/>
                  </a:lnTo>
                  <a:lnTo>
                    <a:pt x="0" y="29209"/>
                  </a:lnTo>
                  <a:close/>
                </a:path>
              </a:pathLst>
            </a:custGeom>
            <a:ln w="19050">
              <a:solidFill>
                <a:srgbClr val="FF0000"/>
              </a:solidFill>
            </a:ln>
          </p:spPr>
          <p:txBody>
            <a:bodyPr wrap="square" lIns="0" tIns="0" rIns="0" bIns="0" rtlCol="0"/>
            <a:lstStyle/>
            <a:p/>
          </p:txBody>
        </p:sp>
      </p:grpSp>
      <p:sp>
        <p:nvSpPr>
          <p:cNvPr id="22" name="object 22"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74</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7632" y="1642871"/>
            <a:ext cx="4320540" cy="2794000"/>
            <a:chOff x="1627632" y="1642871"/>
            <a:chExt cx="4320540" cy="2794000"/>
          </a:xfrm>
        </p:grpSpPr>
        <p:pic>
          <p:nvPicPr>
            <p:cNvPr id="3" name="object 3" descr=""/>
            <p:cNvPicPr/>
            <p:nvPr/>
          </p:nvPicPr>
          <p:blipFill>
            <a:blip r:embed="rId2" cstate="print"/>
            <a:stretch>
              <a:fillRect/>
            </a:stretch>
          </p:blipFill>
          <p:spPr>
            <a:xfrm>
              <a:off x="1627632" y="1642871"/>
              <a:ext cx="4320540" cy="2793492"/>
            </a:xfrm>
            <a:prstGeom prst="rect">
              <a:avLst/>
            </a:prstGeom>
          </p:spPr>
        </p:pic>
        <p:sp>
          <p:nvSpPr>
            <p:cNvPr id="4" name="object 4" descr=""/>
            <p:cNvSpPr/>
            <p:nvPr/>
          </p:nvSpPr>
          <p:spPr>
            <a:xfrm>
              <a:off x="1776222" y="2225801"/>
              <a:ext cx="3382010" cy="869950"/>
            </a:xfrm>
            <a:custGeom>
              <a:avLst/>
              <a:gdLst/>
              <a:ahLst/>
              <a:cxnLst/>
              <a:rect l="l" t="t" r="r" b="b"/>
              <a:pathLst>
                <a:path w="3382010" h="869950">
                  <a:moveTo>
                    <a:pt x="0" y="45974"/>
                  </a:moveTo>
                  <a:lnTo>
                    <a:pt x="3611" y="28074"/>
                  </a:lnTo>
                  <a:lnTo>
                    <a:pt x="13461" y="13462"/>
                  </a:lnTo>
                  <a:lnTo>
                    <a:pt x="28074" y="3611"/>
                  </a:lnTo>
                  <a:lnTo>
                    <a:pt x="45973" y="0"/>
                  </a:lnTo>
                  <a:lnTo>
                    <a:pt x="2227833" y="0"/>
                  </a:lnTo>
                  <a:lnTo>
                    <a:pt x="2245733" y="3611"/>
                  </a:lnTo>
                  <a:lnTo>
                    <a:pt x="2260345" y="13461"/>
                  </a:lnTo>
                  <a:lnTo>
                    <a:pt x="2270196" y="28074"/>
                  </a:lnTo>
                  <a:lnTo>
                    <a:pt x="2273807" y="45974"/>
                  </a:lnTo>
                  <a:lnTo>
                    <a:pt x="2273807" y="229870"/>
                  </a:lnTo>
                  <a:lnTo>
                    <a:pt x="2270196" y="247769"/>
                  </a:lnTo>
                  <a:lnTo>
                    <a:pt x="2260345" y="262381"/>
                  </a:lnTo>
                  <a:lnTo>
                    <a:pt x="2245733" y="272232"/>
                  </a:lnTo>
                  <a:lnTo>
                    <a:pt x="2227833" y="275843"/>
                  </a:lnTo>
                  <a:lnTo>
                    <a:pt x="45973" y="275843"/>
                  </a:lnTo>
                  <a:lnTo>
                    <a:pt x="28074" y="272232"/>
                  </a:lnTo>
                  <a:lnTo>
                    <a:pt x="13462" y="262381"/>
                  </a:lnTo>
                  <a:lnTo>
                    <a:pt x="3611" y="247769"/>
                  </a:lnTo>
                  <a:lnTo>
                    <a:pt x="0" y="229870"/>
                  </a:lnTo>
                  <a:lnTo>
                    <a:pt x="0" y="45974"/>
                  </a:lnTo>
                  <a:close/>
                </a:path>
                <a:path w="3382010" h="869950">
                  <a:moveTo>
                    <a:pt x="2814828" y="490220"/>
                  </a:moveTo>
                  <a:lnTo>
                    <a:pt x="2817659" y="476172"/>
                  </a:lnTo>
                  <a:lnTo>
                    <a:pt x="2825384" y="464708"/>
                  </a:lnTo>
                  <a:lnTo>
                    <a:pt x="2836848" y="456983"/>
                  </a:lnTo>
                  <a:lnTo>
                    <a:pt x="2850895" y="454151"/>
                  </a:lnTo>
                  <a:lnTo>
                    <a:pt x="3345688" y="454151"/>
                  </a:lnTo>
                  <a:lnTo>
                    <a:pt x="3359735" y="456983"/>
                  </a:lnTo>
                  <a:lnTo>
                    <a:pt x="3371199" y="464708"/>
                  </a:lnTo>
                  <a:lnTo>
                    <a:pt x="3378924" y="476172"/>
                  </a:lnTo>
                  <a:lnTo>
                    <a:pt x="3381755" y="490220"/>
                  </a:lnTo>
                  <a:lnTo>
                    <a:pt x="3381755" y="634491"/>
                  </a:lnTo>
                  <a:lnTo>
                    <a:pt x="3378924" y="648539"/>
                  </a:lnTo>
                  <a:lnTo>
                    <a:pt x="3371199" y="660003"/>
                  </a:lnTo>
                  <a:lnTo>
                    <a:pt x="3359735" y="667728"/>
                  </a:lnTo>
                  <a:lnTo>
                    <a:pt x="3345688" y="670559"/>
                  </a:lnTo>
                  <a:lnTo>
                    <a:pt x="2850895" y="670559"/>
                  </a:lnTo>
                  <a:lnTo>
                    <a:pt x="2836848" y="667728"/>
                  </a:lnTo>
                  <a:lnTo>
                    <a:pt x="2825384" y="660003"/>
                  </a:lnTo>
                  <a:lnTo>
                    <a:pt x="2817659" y="648539"/>
                  </a:lnTo>
                  <a:lnTo>
                    <a:pt x="2814828" y="634491"/>
                  </a:lnTo>
                  <a:lnTo>
                    <a:pt x="2814828" y="490220"/>
                  </a:lnTo>
                  <a:close/>
                </a:path>
                <a:path w="3382010" h="869950">
                  <a:moveTo>
                    <a:pt x="3098291" y="670559"/>
                  </a:moveTo>
                  <a:lnTo>
                    <a:pt x="3098291" y="869441"/>
                  </a:lnTo>
                </a:path>
              </a:pathLst>
            </a:custGeom>
            <a:ln w="19050">
              <a:solidFill>
                <a:srgbClr val="FF0000"/>
              </a:solidFill>
            </a:ln>
          </p:spPr>
          <p:txBody>
            <a:bodyPr wrap="square" lIns="0" tIns="0" rIns="0" bIns="0" rtlCol="0"/>
            <a:lstStyle/>
            <a:p/>
          </p:txBody>
        </p:sp>
      </p:grpSp>
      <p:sp>
        <p:nvSpPr>
          <p:cNvPr id="5" name="object 5" descr=""/>
          <p:cNvSpPr txBox="1"/>
          <p:nvPr/>
        </p:nvSpPr>
        <p:spPr>
          <a:xfrm>
            <a:off x="1158951" y="1086711"/>
            <a:ext cx="5054600" cy="466090"/>
          </a:xfrm>
          <a:prstGeom prst="rect">
            <a:avLst/>
          </a:prstGeom>
        </p:spPr>
        <p:txBody>
          <a:bodyPr wrap="square" lIns="0" tIns="59055" rIns="0" bIns="0" rtlCol="0" vert="horz">
            <a:spAutoFit/>
          </a:bodyPr>
          <a:lstStyle/>
          <a:p>
            <a:pPr marL="12700">
              <a:lnSpc>
                <a:spcPct val="100000"/>
              </a:lnSpc>
              <a:spcBef>
                <a:spcPts val="465"/>
              </a:spcBef>
              <a:tabLst>
                <a:tab pos="304800" algn="l"/>
              </a:tabLst>
            </a:pPr>
            <a:r>
              <a:rPr dirty="0" sz="1200" spc="-50">
                <a:solidFill>
                  <a:srgbClr val="FF0000"/>
                </a:solidFill>
                <a:latin typeface="MS Mincho"/>
                <a:cs typeface="MS Mincho"/>
              </a:rPr>
              <a:t>⑤</a:t>
            </a:r>
            <a:r>
              <a:rPr dirty="0" sz="1200">
                <a:solidFill>
                  <a:srgbClr val="FF0000"/>
                </a:solidFill>
                <a:latin typeface="MS Mincho"/>
                <a:cs typeface="MS Mincho"/>
              </a:rPr>
              <a:t>	</a:t>
            </a:r>
            <a:r>
              <a:rPr dirty="0" sz="1100" spc="-20">
                <a:latin typeface="MS Mincho"/>
                <a:cs typeface="MS Mincho"/>
              </a:rPr>
              <a:t>学習機能で適用外に変更した精密点検ルールのリストを表示します。</a:t>
            </a:r>
            <a:endParaRPr sz="1100">
              <a:latin typeface="MS Mincho"/>
              <a:cs typeface="MS Mincho"/>
            </a:endParaRPr>
          </a:p>
          <a:p>
            <a:pPr marL="292735">
              <a:lnSpc>
                <a:spcPct val="100000"/>
              </a:lnSpc>
              <a:spcBef>
                <a:spcPts val="340"/>
              </a:spcBef>
            </a:pPr>
            <a:r>
              <a:rPr dirty="0" sz="1100" spc="-20">
                <a:latin typeface="MS Mincho"/>
                <a:cs typeface="MS Mincho"/>
              </a:rPr>
              <a:t>ルールの内容を確認し、「適用外」を「適用」に復旧することができます。</a:t>
            </a:r>
            <a:endParaRPr sz="1100">
              <a:latin typeface="MS Mincho"/>
              <a:cs typeface="MS Mincho"/>
            </a:endParaRPr>
          </a:p>
        </p:txBody>
      </p:sp>
      <p:sp>
        <p:nvSpPr>
          <p:cNvPr id="6" name="object 6" descr=""/>
          <p:cNvSpPr txBox="1"/>
          <p:nvPr/>
        </p:nvSpPr>
        <p:spPr>
          <a:xfrm>
            <a:off x="3595115" y="3095243"/>
            <a:ext cx="2273935" cy="429895"/>
          </a:xfrm>
          <a:prstGeom prst="rect">
            <a:avLst/>
          </a:prstGeom>
          <a:solidFill>
            <a:srgbClr val="FFFFFF"/>
          </a:solidFill>
          <a:ln w="9525">
            <a:solidFill>
              <a:srgbClr val="FF0000"/>
            </a:solidFill>
          </a:ln>
        </p:spPr>
        <p:txBody>
          <a:bodyPr wrap="square" lIns="0" tIns="50800" rIns="0" bIns="0" rtlCol="0" vert="horz">
            <a:spAutoFit/>
          </a:bodyPr>
          <a:lstStyle/>
          <a:p>
            <a:pPr marL="91440">
              <a:lnSpc>
                <a:spcPts val="1295"/>
              </a:lnSpc>
              <a:spcBef>
                <a:spcPts val="400"/>
              </a:spcBef>
            </a:pPr>
            <a:r>
              <a:rPr dirty="0" sz="1100" spc="-20">
                <a:latin typeface="MS Mincho"/>
                <a:cs typeface="MS Mincho"/>
              </a:rPr>
              <a:t>選択した「適用外」のルールを</a:t>
            </a:r>
            <a:endParaRPr sz="1100">
              <a:latin typeface="MS Mincho"/>
              <a:cs typeface="MS Mincho"/>
            </a:endParaRPr>
          </a:p>
          <a:p>
            <a:pPr marL="91440">
              <a:lnSpc>
                <a:spcPts val="1295"/>
              </a:lnSpc>
            </a:pPr>
            <a:r>
              <a:rPr dirty="0" sz="1100" spc="-15">
                <a:latin typeface="MS Mincho"/>
                <a:cs typeface="MS Mincho"/>
              </a:rPr>
              <a:t>「適用」に戻します。</a:t>
            </a:r>
            <a:endParaRPr sz="1100">
              <a:latin typeface="MS Mincho"/>
              <a:cs typeface="MS Mincho"/>
            </a:endParaRPr>
          </a:p>
        </p:txBody>
      </p:sp>
      <p:grpSp>
        <p:nvGrpSpPr>
          <p:cNvPr id="7" name="object 7" descr=""/>
          <p:cNvGrpSpPr/>
          <p:nvPr/>
        </p:nvGrpSpPr>
        <p:grpSpPr>
          <a:xfrm>
            <a:off x="1601724" y="1650491"/>
            <a:ext cx="4338955" cy="8084820"/>
            <a:chOff x="1601724" y="1650491"/>
            <a:chExt cx="4338955" cy="8084820"/>
          </a:xfrm>
        </p:grpSpPr>
        <p:sp>
          <p:nvSpPr>
            <p:cNvPr id="8" name="object 8" descr=""/>
            <p:cNvSpPr/>
            <p:nvPr/>
          </p:nvSpPr>
          <p:spPr>
            <a:xfrm>
              <a:off x="1924050" y="2558033"/>
              <a:ext cx="626745" cy="1151890"/>
            </a:xfrm>
            <a:custGeom>
              <a:avLst/>
              <a:gdLst/>
              <a:ahLst/>
              <a:cxnLst/>
              <a:rect l="l" t="t" r="r" b="b"/>
              <a:pathLst>
                <a:path w="626744" h="1151889">
                  <a:moveTo>
                    <a:pt x="0" y="35814"/>
                  </a:moveTo>
                  <a:lnTo>
                    <a:pt x="2809" y="21859"/>
                  </a:lnTo>
                  <a:lnTo>
                    <a:pt x="10477" y="10477"/>
                  </a:lnTo>
                  <a:lnTo>
                    <a:pt x="21859" y="2809"/>
                  </a:lnTo>
                  <a:lnTo>
                    <a:pt x="35813" y="0"/>
                  </a:lnTo>
                  <a:lnTo>
                    <a:pt x="590550" y="0"/>
                  </a:lnTo>
                  <a:lnTo>
                    <a:pt x="604504" y="2809"/>
                  </a:lnTo>
                  <a:lnTo>
                    <a:pt x="615886" y="10477"/>
                  </a:lnTo>
                  <a:lnTo>
                    <a:pt x="623554" y="21859"/>
                  </a:lnTo>
                  <a:lnTo>
                    <a:pt x="626363" y="35814"/>
                  </a:lnTo>
                  <a:lnTo>
                    <a:pt x="626363" y="179070"/>
                  </a:lnTo>
                  <a:lnTo>
                    <a:pt x="623554" y="193024"/>
                  </a:lnTo>
                  <a:lnTo>
                    <a:pt x="615886" y="204406"/>
                  </a:lnTo>
                  <a:lnTo>
                    <a:pt x="604504" y="212074"/>
                  </a:lnTo>
                  <a:lnTo>
                    <a:pt x="590550" y="214883"/>
                  </a:lnTo>
                  <a:lnTo>
                    <a:pt x="35813" y="214883"/>
                  </a:lnTo>
                  <a:lnTo>
                    <a:pt x="21859" y="212074"/>
                  </a:lnTo>
                  <a:lnTo>
                    <a:pt x="10477" y="204406"/>
                  </a:lnTo>
                  <a:lnTo>
                    <a:pt x="2809" y="193024"/>
                  </a:lnTo>
                  <a:lnTo>
                    <a:pt x="0" y="179070"/>
                  </a:lnTo>
                  <a:lnTo>
                    <a:pt x="0" y="35814"/>
                  </a:lnTo>
                  <a:close/>
                </a:path>
                <a:path w="626744" h="1151889">
                  <a:moveTo>
                    <a:pt x="300227" y="214883"/>
                  </a:moveTo>
                  <a:lnTo>
                    <a:pt x="300227" y="1151381"/>
                  </a:lnTo>
                </a:path>
              </a:pathLst>
            </a:custGeom>
            <a:ln w="19050">
              <a:solidFill>
                <a:srgbClr val="FF0000"/>
              </a:solidFill>
            </a:ln>
          </p:spPr>
          <p:txBody>
            <a:bodyPr wrap="square" lIns="0" tIns="0" rIns="0" bIns="0" rtlCol="0"/>
            <a:lstStyle/>
            <a:p/>
          </p:txBody>
        </p:sp>
        <p:pic>
          <p:nvPicPr>
            <p:cNvPr id="9" name="object 9" descr=""/>
            <p:cNvPicPr/>
            <p:nvPr/>
          </p:nvPicPr>
          <p:blipFill>
            <a:blip r:embed="rId3" cstate="print"/>
            <a:stretch>
              <a:fillRect/>
            </a:stretch>
          </p:blipFill>
          <p:spPr>
            <a:xfrm>
              <a:off x="1601724" y="4652771"/>
              <a:ext cx="4320540" cy="1612391"/>
            </a:xfrm>
            <a:prstGeom prst="rect">
              <a:avLst/>
            </a:prstGeom>
          </p:spPr>
        </p:pic>
        <p:pic>
          <p:nvPicPr>
            <p:cNvPr id="10" name="object 10" descr=""/>
            <p:cNvPicPr/>
            <p:nvPr/>
          </p:nvPicPr>
          <p:blipFill>
            <a:blip r:embed="rId4" cstate="print"/>
            <a:stretch>
              <a:fillRect/>
            </a:stretch>
          </p:blipFill>
          <p:spPr>
            <a:xfrm>
              <a:off x="1620012" y="6481571"/>
              <a:ext cx="4320540" cy="3253740"/>
            </a:xfrm>
            <a:prstGeom prst="rect">
              <a:avLst/>
            </a:prstGeom>
          </p:spPr>
        </p:pic>
        <p:sp>
          <p:nvSpPr>
            <p:cNvPr id="11" name="object 11" descr=""/>
            <p:cNvSpPr/>
            <p:nvPr/>
          </p:nvSpPr>
          <p:spPr>
            <a:xfrm>
              <a:off x="2198370" y="4141469"/>
              <a:ext cx="76200" cy="2339975"/>
            </a:xfrm>
            <a:custGeom>
              <a:avLst/>
              <a:gdLst/>
              <a:ahLst/>
              <a:cxnLst/>
              <a:rect l="l" t="t" r="r" b="b"/>
              <a:pathLst>
                <a:path w="76200" h="2339975">
                  <a:moveTo>
                    <a:pt x="76200" y="2263775"/>
                  </a:moveTo>
                  <a:lnTo>
                    <a:pt x="47625" y="2263775"/>
                  </a:lnTo>
                  <a:lnTo>
                    <a:pt x="47625" y="2071116"/>
                  </a:lnTo>
                  <a:lnTo>
                    <a:pt x="28575" y="2071116"/>
                  </a:lnTo>
                  <a:lnTo>
                    <a:pt x="28575" y="2263775"/>
                  </a:lnTo>
                  <a:lnTo>
                    <a:pt x="0" y="2263775"/>
                  </a:lnTo>
                  <a:lnTo>
                    <a:pt x="38100" y="2339975"/>
                  </a:lnTo>
                  <a:lnTo>
                    <a:pt x="69850" y="2276475"/>
                  </a:lnTo>
                  <a:lnTo>
                    <a:pt x="76200" y="2263775"/>
                  </a:lnTo>
                  <a:close/>
                </a:path>
                <a:path w="76200" h="2339975">
                  <a:moveTo>
                    <a:pt x="76200" y="435229"/>
                  </a:moveTo>
                  <a:lnTo>
                    <a:pt x="47625" y="435229"/>
                  </a:lnTo>
                  <a:lnTo>
                    <a:pt x="47625" y="0"/>
                  </a:lnTo>
                  <a:lnTo>
                    <a:pt x="28575" y="0"/>
                  </a:lnTo>
                  <a:lnTo>
                    <a:pt x="28575" y="435229"/>
                  </a:lnTo>
                  <a:lnTo>
                    <a:pt x="0" y="435229"/>
                  </a:lnTo>
                  <a:lnTo>
                    <a:pt x="38100" y="511429"/>
                  </a:lnTo>
                  <a:lnTo>
                    <a:pt x="69850" y="447929"/>
                  </a:lnTo>
                  <a:lnTo>
                    <a:pt x="76200" y="435229"/>
                  </a:lnTo>
                  <a:close/>
                </a:path>
              </a:pathLst>
            </a:custGeom>
            <a:solidFill>
              <a:srgbClr val="FF0000"/>
            </a:solidFill>
          </p:spPr>
          <p:txBody>
            <a:bodyPr wrap="square" lIns="0" tIns="0" rIns="0" bIns="0" rtlCol="0"/>
            <a:lstStyle/>
            <a:p/>
          </p:txBody>
        </p:sp>
        <p:pic>
          <p:nvPicPr>
            <p:cNvPr id="12" name="object 12" descr=""/>
            <p:cNvPicPr/>
            <p:nvPr/>
          </p:nvPicPr>
          <p:blipFill>
            <a:blip r:embed="rId5" cstate="print"/>
            <a:stretch>
              <a:fillRect/>
            </a:stretch>
          </p:blipFill>
          <p:spPr>
            <a:xfrm>
              <a:off x="1624584" y="6486143"/>
              <a:ext cx="4303776" cy="454151"/>
            </a:xfrm>
            <a:prstGeom prst="rect">
              <a:avLst/>
            </a:prstGeom>
          </p:spPr>
        </p:pic>
        <p:pic>
          <p:nvPicPr>
            <p:cNvPr id="13" name="object 13" descr=""/>
            <p:cNvPicPr/>
            <p:nvPr/>
          </p:nvPicPr>
          <p:blipFill>
            <a:blip r:embed="rId5" cstate="print"/>
            <a:stretch>
              <a:fillRect/>
            </a:stretch>
          </p:blipFill>
          <p:spPr>
            <a:xfrm>
              <a:off x="1633728" y="1650491"/>
              <a:ext cx="4305300" cy="454151"/>
            </a:xfrm>
            <a:prstGeom prst="rect">
              <a:avLst/>
            </a:prstGeom>
          </p:spPr>
        </p:pic>
      </p:grpSp>
      <p:sp>
        <p:nvSpPr>
          <p:cNvPr id="14" name="object 14" descr=""/>
          <p:cNvSpPr txBox="1"/>
          <p:nvPr/>
        </p:nvSpPr>
        <p:spPr>
          <a:xfrm>
            <a:off x="3011423" y="1653539"/>
            <a:ext cx="2670175" cy="431800"/>
          </a:xfrm>
          <a:prstGeom prst="rect">
            <a:avLst/>
          </a:prstGeom>
          <a:solidFill>
            <a:srgbClr val="FFFFFF"/>
          </a:solidFill>
          <a:ln w="9525">
            <a:solidFill>
              <a:srgbClr val="FF0000"/>
            </a:solidFill>
          </a:ln>
        </p:spPr>
        <p:txBody>
          <a:bodyPr wrap="square" lIns="0" tIns="62229" rIns="0" bIns="0" rtlCol="0" vert="horz">
            <a:spAutoFit/>
          </a:bodyPr>
          <a:lstStyle/>
          <a:p>
            <a:pPr marL="92075" marR="193675">
              <a:lnSpc>
                <a:spcPts val="1270"/>
              </a:lnSpc>
              <a:spcBef>
                <a:spcPts val="489"/>
              </a:spcBef>
            </a:pPr>
            <a:r>
              <a:rPr dirty="0" sz="1100" spc="-20">
                <a:latin typeface="MS Mincho"/>
                <a:cs typeface="MS Mincho"/>
              </a:rPr>
              <a:t>「適用外」のルールのリストの種類を</a:t>
            </a:r>
            <a:r>
              <a:rPr dirty="0" sz="1100" spc="-15">
                <a:latin typeface="MS Mincho"/>
                <a:cs typeface="MS Mincho"/>
              </a:rPr>
              <a:t>タブで切り替えます。</a:t>
            </a:r>
            <a:endParaRPr sz="1100">
              <a:latin typeface="MS Mincho"/>
              <a:cs typeface="MS Mincho"/>
            </a:endParaRPr>
          </a:p>
        </p:txBody>
      </p:sp>
      <p:grpSp>
        <p:nvGrpSpPr>
          <p:cNvPr id="15" name="object 15" descr=""/>
          <p:cNvGrpSpPr/>
          <p:nvPr/>
        </p:nvGrpSpPr>
        <p:grpSpPr>
          <a:xfrm>
            <a:off x="1670304" y="2079116"/>
            <a:ext cx="1507490" cy="7581900"/>
            <a:chOff x="1670304" y="2079116"/>
            <a:chExt cx="1507490" cy="7581900"/>
          </a:xfrm>
        </p:grpSpPr>
        <p:sp>
          <p:nvSpPr>
            <p:cNvPr id="16" name="object 16" descr=""/>
            <p:cNvSpPr/>
            <p:nvPr/>
          </p:nvSpPr>
          <p:spPr>
            <a:xfrm>
              <a:off x="2876550" y="2088641"/>
              <a:ext cx="292100" cy="124460"/>
            </a:xfrm>
            <a:custGeom>
              <a:avLst/>
              <a:gdLst/>
              <a:ahLst/>
              <a:cxnLst/>
              <a:rect l="l" t="t" r="r" b="b"/>
              <a:pathLst>
                <a:path w="292100" h="124460">
                  <a:moveTo>
                    <a:pt x="0" y="124333"/>
                  </a:moveTo>
                  <a:lnTo>
                    <a:pt x="291719" y="0"/>
                  </a:lnTo>
                </a:path>
              </a:pathLst>
            </a:custGeom>
            <a:ln w="19050">
              <a:solidFill>
                <a:srgbClr val="FF0000"/>
              </a:solidFill>
            </a:ln>
          </p:spPr>
          <p:txBody>
            <a:bodyPr wrap="square" lIns="0" tIns="0" rIns="0" bIns="0" rtlCol="0"/>
            <a:lstStyle/>
            <a:p/>
          </p:txBody>
        </p:sp>
        <p:pic>
          <p:nvPicPr>
            <p:cNvPr id="17" name="object 17" descr=""/>
            <p:cNvPicPr/>
            <p:nvPr/>
          </p:nvPicPr>
          <p:blipFill>
            <a:blip r:embed="rId6" cstate="print"/>
            <a:stretch>
              <a:fillRect/>
            </a:stretch>
          </p:blipFill>
          <p:spPr>
            <a:xfrm>
              <a:off x="1670304" y="8784335"/>
              <a:ext cx="68580" cy="876300"/>
            </a:xfrm>
            <a:prstGeom prst="rect">
              <a:avLst/>
            </a:prstGeom>
          </p:spPr>
        </p:pic>
        <p:pic>
          <p:nvPicPr>
            <p:cNvPr id="18" name="object 18" descr=""/>
            <p:cNvPicPr/>
            <p:nvPr/>
          </p:nvPicPr>
          <p:blipFill>
            <a:blip r:embed="rId6" cstate="print"/>
            <a:stretch>
              <a:fillRect/>
            </a:stretch>
          </p:blipFill>
          <p:spPr>
            <a:xfrm>
              <a:off x="1677924" y="3872483"/>
              <a:ext cx="67056" cy="876300"/>
            </a:xfrm>
            <a:prstGeom prst="rect">
              <a:avLst/>
            </a:prstGeom>
          </p:spPr>
        </p:pic>
      </p:grpSp>
      <p:sp>
        <p:nvSpPr>
          <p:cNvPr id="19" name="object 19" descr=""/>
          <p:cNvSpPr txBox="1"/>
          <p:nvPr/>
        </p:nvSpPr>
        <p:spPr>
          <a:xfrm>
            <a:off x="1620011" y="3709415"/>
            <a:ext cx="2668905" cy="431800"/>
          </a:xfrm>
          <a:prstGeom prst="rect">
            <a:avLst/>
          </a:prstGeom>
          <a:solidFill>
            <a:srgbClr val="FFFFFF"/>
          </a:solidFill>
          <a:ln w="9525">
            <a:solidFill>
              <a:srgbClr val="FF0000"/>
            </a:solidFill>
          </a:ln>
        </p:spPr>
        <p:txBody>
          <a:bodyPr wrap="square" lIns="0" tIns="62230" rIns="0" bIns="0" rtlCol="0" vert="horz">
            <a:spAutoFit/>
          </a:bodyPr>
          <a:lstStyle/>
          <a:p>
            <a:pPr marL="90805" marR="189865">
              <a:lnSpc>
                <a:spcPts val="1270"/>
              </a:lnSpc>
              <a:spcBef>
                <a:spcPts val="490"/>
              </a:spcBef>
            </a:pPr>
            <a:r>
              <a:rPr dirty="0" sz="1100" spc="-15">
                <a:latin typeface="MS Mincho"/>
                <a:cs typeface="MS Mincho"/>
              </a:rPr>
              <a:t>選択したルールに該当するレセプトを表示します。</a:t>
            </a:r>
            <a:endParaRPr sz="1100">
              <a:latin typeface="MS Mincho"/>
              <a:cs typeface="MS Mincho"/>
            </a:endParaRPr>
          </a:p>
        </p:txBody>
      </p:sp>
      <p:grpSp>
        <p:nvGrpSpPr>
          <p:cNvPr id="20" name="object 20" descr=""/>
          <p:cNvGrpSpPr/>
          <p:nvPr/>
        </p:nvGrpSpPr>
        <p:grpSpPr>
          <a:xfrm>
            <a:off x="1607819" y="4433315"/>
            <a:ext cx="4304030" cy="678180"/>
            <a:chOff x="1607819" y="4433315"/>
            <a:chExt cx="4304030" cy="678180"/>
          </a:xfrm>
        </p:grpSpPr>
        <p:pic>
          <p:nvPicPr>
            <p:cNvPr id="21" name="object 21" descr=""/>
            <p:cNvPicPr/>
            <p:nvPr/>
          </p:nvPicPr>
          <p:blipFill>
            <a:blip r:embed="rId5" cstate="print"/>
            <a:stretch>
              <a:fillRect/>
            </a:stretch>
          </p:blipFill>
          <p:spPr>
            <a:xfrm>
              <a:off x="1607819" y="4655819"/>
              <a:ext cx="4303776" cy="455675"/>
            </a:xfrm>
            <a:prstGeom prst="rect">
              <a:avLst/>
            </a:prstGeom>
          </p:spPr>
        </p:pic>
        <p:sp>
          <p:nvSpPr>
            <p:cNvPr id="22" name="object 22" descr=""/>
            <p:cNvSpPr/>
            <p:nvPr/>
          </p:nvSpPr>
          <p:spPr>
            <a:xfrm>
              <a:off x="1630679" y="4433315"/>
              <a:ext cx="287020" cy="219710"/>
            </a:xfrm>
            <a:custGeom>
              <a:avLst/>
              <a:gdLst/>
              <a:ahLst/>
              <a:cxnLst/>
              <a:rect l="l" t="t" r="r" b="b"/>
              <a:pathLst>
                <a:path w="287019" h="219710">
                  <a:moveTo>
                    <a:pt x="286512" y="0"/>
                  </a:moveTo>
                  <a:lnTo>
                    <a:pt x="0" y="0"/>
                  </a:lnTo>
                  <a:lnTo>
                    <a:pt x="0" y="219456"/>
                  </a:lnTo>
                  <a:lnTo>
                    <a:pt x="286512" y="219456"/>
                  </a:lnTo>
                  <a:lnTo>
                    <a:pt x="286512" y="0"/>
                  </a:lnTo>
                  <a:close/>
                </a:path>
              </a:pathLst>
            </a:custGeom>
            <a:solidFill>
              <a:srgbClr val="FFFFFF"/>
            </a:solidFill>
          </p:spPr>
          <p:txBody>
            <a:bodyPr wrap="square" lIns="0" tIns="0" rIns="0" bIns="0" rtlCol="0"/>
            <a:lstStyle/>
            <a:p/>
          </p:txBody>
        </p:sp>
      </p:grpSp>
      <p:sp>
        <p:nvSpPr>
          <p:cNvPr id="23" name="object 23"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75</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5669406"/>
            <a:ext cx="2974975" cy="208279"/>
          </a:xfrm>
          <a:prstGeom prst="rect">
            <a:avLst/>
          </a:prstGeom>
        </p:spPr>
        <p:txBody>
          <a:bodyPr wrap="square" lIns="0" tIns="12700" rIns="0" bIns="0" rtlCol="0" vert="horz">
            <a:spAutoFit/>
          </a:bodyPr>
          <a:lstStyle/>
          <a:p>
            <a:pPr marL="12700">
              <a:lnSpc>
                <a:spcPct val="100000"/>
              </a:lnSpc>
              <a:spcBef>
                <a:spcPts val="100"/>
              </a:spcBef>
              <a:tabLst>
                <a:tab pos="304800" algn="l"/>
              </a:tabLst>
            </a:pPr>
            <a:r>
              <a:rPr dirty="0" sz="1200" spc="-50">
                <a:solidFill>
                  <a:srgbClr val="FF0000"/>
                </a:solidFill>
                <a:latin typeface="MS Mincho"/>
                <a:cs typeface="MS Mincho"/>
              </a:rPr>
              <a:t>⑥</a:t>
            </a:r>
            <a:r>
              <a:rPr dirty="0" sz="1200">
                <a:solidFill>
                  <a:srgbClr val="FF0000"/>
                </a:solidFill>
                <a:latin typeface="MS Mincho"/>
                <a:cs typeface="MS Mincho"/>
              </a:rPr>
              <a:t>	</a:t>
            </a:r>
            <a:r>
              <a:rPr dirty="0" sz="1100" spc="-20">
                <a:latin typeface="MS Mincho"/>
                <a:cs typeface="MS Mincho"/>
              </a:rPr>
              <a:t>サービス別使用状況をグラフ表示します。</a:t>
            </a:r>
            <a:endParaRPr sz="1100">
              <a:latin typeface="MS Mincho"/>
              <a:cs typeface="MS Mincho"/>
            </a:endParaRPr>
          </a:p>
        </p:txBody>
      </p:sp>
      <p:grpSp>
        <p:nvGrpSpPr>
          <p:cNvPr id="3" name="object 3" descr=""/>
          <p:cNvGrpSpPr/>
          <p:nvPr/>
        </p:nvGrpSpPr>
        <p:grpSpPr>
          <a:xfrm>
            <a:off x="1620011" y="6121907"/>
            <a:ext cx="4320540" cy="3253740"/>
            <a:chOff x="1620011" y="6121907"/>
            <a:chExt cx="4320540" cy="3253740"/>
          </a:xfrm>
        </p:grpSpPr>
        <p:pic>
          <p:nvPicPr>
            <p:cNvPr id="4" name="object 4" descr=""/>
            <p:cNvPicPr/>
            <p:nvPr/>
          </p:nvPicPr>
          <p:blipFill>
            <a:blip r:embed="rId2" cstate="print"/>
            <a:stretch>
              <a:fillRect/>
            </a:stretch>
          </p:blipFill>
          <p:spPr>
            <a:xfrm>
              <a:off x="1620011" y="6121907"/>
              <a:ext cx="4320540" cy="3253740"/>
            </a:xfrm>
            <a:prstGeom prst="rect">
              <a:avLst/>
            </a:prstGeom>
          </p:spPr>
        </p:pic>
        <p:pic>
          <p:nvPicPr>
            <p:cNvPr id="5" name="object 5" descr=""/>
            <p:cNvPicPr/>
            <p:nvPr/>
          </p:nvPicPr>
          <p:blipFill>
            <a:blip r:embed="rId3" cstate="print"/>
            <a:stretch>
              <a:fillRect/>
            </a:stretch>
          </p:blipFill>
          <p:spPr>
            <a:xfrm>
              <a:off x="1630679" y="6124955"/>
              <a:ext cx="4303776" cy="455675"/>
            </a:xfrm>
            <a:prstGeom prst="rect">
              <a:avLst/>
            </a:prstGeom>
          </p:spPr>
        </p:pic>
        <p:pic>
          <p:nvPicPr>
            <p:cNvPr id="6" name="object 6" descr=""/>
            <p:cNvPicPr/>
            <p:nvPr/>
          </p:nvPicPr>
          <p:blipFill>
            <a:blip r:embed="rId4" cstate="print"/>
            <a:stretch>
              <a:fillRect/>
            </a:stretch>
          </p:blipFill>
          <p:spPr>
            <a:xfrm>
              <a:off x="1671827" y="8420099"/>
              <a:ext cx="68580" cy="876300"/>
            </a:xfrm>
            <a:prstGeom prst="rect">
              <a:avLst/>
            </a:prstGeom>
          </p:spPr>
        </p:pic>
        <p:pic>
          <p:nvPicPr>
            <p:cNvPr id="7" name="object 7" descr=""/>
            <p:cNvPicPr/>
            <p:nvPr/>
          </p:nvPicPr>
          <p:blipFill>
            <a:blip r:embed="rId5" cstate="print"/>
            <a:stretch>
              <a:fillRect/>
            </a:stretch>
          </p:blipFill>
          <p:spPr>
            <a:xfrm>
              <a:off x="1895855" y="6969251"/>
              <a:ext cx="1685544" cy="217932"/>
            </a:xfrm>
            <a:prstGeom prst="rect">
              <a:avLst/>
            </a:prstGeom>
          </p:spPr>
        </p:pic>
      </p:grpSp>
      <p:sp>
        <p:nvSpPr>
          <p:cNvPr id="8" name="object 8" descr=""/>
          <p:cNvSpPr txBox="1"/>
          <p:nvPr/>
        </p:nvSpPr>
        <p:spPr>
          <a:xfrm>
            <a:off x="1158951" y="1133093"/>
            <a:ext cx="1017905" cy="208279"/>
          </a:xfrm>
          <a:prstGeom prst="rect">
            <a:avLst/>
          </a:prstGeom>
        </p:spPr>
        <p:txBody>
          <a:bodyPr wrap="square" lIns="0" tIns="12700" rIns="0" bIns="0" rtlCol="0" vert="horz">
            <a:spAutoFit/>
          </a:bodyPr>
          <a:lstStyle/>
          <a:p>
            <a:pPr marL="12700">
              <a:lnSpc>
                <a:spcPct val="100000"/>
              </a:lnSpc>
              <a:spcBef>
                <a:spcPts val="100"/>
              </a:spcBef>
              <a:tabLst>
                <a:tab pos="304800" algn="l"/>
              </a:tabLst>
            </a:pPr>
            <a:r>
              <a:rPr dirty="0" sz="1200" spc="-50">
                <a:solidFill>
                  <a:srgbClr val="FF0000"/>
                </a:solidFill>
                <a:latin typeface="MS Mincho"/>
                <a:cs typeface="MS Mincho"/>
              </a:rPr>
              <a:t>⑥</a:t>
            </a:r>
            <a:r>
              <a:rPr dirty="0" sz="1200">
                <a:solidFill>
                  <a:srgbClr val="FF0000"/>
                </a:solidFill>
                <a:latin typeface="MS Mincho"/>
                <a:cs typeface="MS Mincho"/>
              </a:rPr>
              <a:t>	</a:t>
            </a:r>
            <a:r>
              <a:rPr dirty="0" sz="1100" spc="-15">
                <a:latin typeface="MS Mincho"/>
                <a:cs typeface="MS Mincho"/>
              </a:rPr>
              <a:t>病名点検。</a:t>
            </a:r>
            <a:endParaRPr sz="1100">
              <a:latin typeface="MS Mincho"/>
              <a:cs typeface="MS Mincho"/>
            </a:endParaRPr>
          </a:p>
        </p:txBody>
      </p:sp>
      <p:pic>
        <p:nvPicPr>
          <p:cNvPr id="9" name="object 9" descr=""/>
          <p:cNvPicPr/>
          <p:nvPr/>
        </p:nvPicPr>
        <p:blipFill>
          <a:blip r:embed="rId6" cstate="print"/>
          <a:stretch>
            <a:fillRect/>
          </a:stretch>
        </p:blipFill>
        <p:spPr>
          <a:xfrm>
            <a:off x="2590106" y="1523026"/>
            <a:ext cx="3256581" cy="1164768"/>
          </a:xfrm>
          <a:prstGeom prst="rect">
            <a:avLst/>
          </a:prstGeom>
        </p:spPr>
      </p:pic>
      <p:sp>
        <p:nvSpPr>
          <p:cNvPr id="10" name="object 10" descr=""/>
          <p:cNvSpPr txBox="1"/>
          <p:nvPr/>
        </p:nvSpPr>
        <p:spPr>
          <a:xfrm>
            <a:off x="1062634" y="2993491"/>
            <a:ext cx="5195570" cy="1912620"/>
          </a:xfrm>
          <a:prstGeom prst="rect">
            <a:avLst/>
          </a:prstGeom>
        </p:spPr>
        <p:txBody>
          <a:bodyPr wrap="square" lIns="0" tIns="12065" rIns="0" bIns="0" rtlCol="0" vert="horz">
            <a:spAutoFit/>
          </a:bodyPr>
          <a:lstStyle/>
          <a:p>
            <a:pPr marL="12700" marR="5080">
              <a:lnSpc>
                <a:spcPct val="125499"/>
              </a:lnSpc>
              <a:spcBef>
                <a:spcPts val="95"/>
              </a:spcBef>
            </a:pPr>
            <a:r>
              <a:rPr dirty="0" sz="1100" spc="-10" b="1">
                <a:latin typeface="MS Mincho"/>
                <a:cs typeface="MS Mincho"/>
              </a:rPr>
              <a:t>抗生物質の手術判断－</a:t>
            </a:r>
            <a:r>
              <a:rPr dirty="0" sz="1100" spc="-20">
                <a:latin typeface="MS Mincho"/>
                <a:cs typeface="MS Mincho"/>
              </a:rPr>
              <a:t>同一レセプト内に「手術」がある場合、抗生物質は病名点検の対象から除外します。</a:t>
            </a:r>
            <a:endParaRPr sz="1100">
              <a:latin typeface="MS Mincho"/>
              <a:cs typeface="MS Mincho"/>
            </a:endParaRPr>
          </a:p>
          <a:p>
            <a:pPr>
              <a:lnSpc>
                <a:spcPct val="100000"/>
              </a:lnSpc>
              <a:spcBef>
                <a:spcPts val="220"/>
              </a:spcBef>
            </a:pPr>
            <a:endParaRPr sz="1100">
              <a:latin typeface="MS Mincho"/>
              <a:cs typeface="MS Mincho"/>
            </a:endParaRPr>
          </a:p>
          <a:p>
            <a:pPr algn="just" marL="12700" marR="5080">
              <a:lnSpc>
                <a:spcPct val="125000"/>
              </a:lnSpc>
            </a:pPr>
            <a:r>
              <a:rPr dirty="0" sz="1100" spc="-15" b="1">
                <a:latin typeface="MS Mincho"/>
                <a:cs typeface="MS Mincho"/>
              </a:rPr>
              <a:t>テキスト照合による点検</a:t>
            </a:r>
            <a:r>
              <a:rPr dirty="0" sz="1100" spc="-20">
                <a:latin typeface="MS Mincho"/>
                <a:cs typeface="MS Mincho"/>
              </a:rPr>
              <a:t>－試行的公開ルールで適応病名が設定されている医薬品について、試行的公開ルールの設定で病名点検のあとで、不合格になったレセプトに対してテキスト照合による病名点検を行います。</a:t>
            </a:r>
            <a:endParaRPr sz="1100">
              <a:latin typeface="MS Mincho"/>
              <a:cs typeface="MS Mincho"/>
            </a:endParaRPr>
          </a:p>
          <a:p>
            <a:pPr>
              <a:lnSpc>
                <a:spcPct val="100000"/>
              </a:lnSpc>
              <a:spcBef>
                <a:spcPts val="550"/>
              </a:spcBef>
            </a:pPr>
            <a:endParaRPr sz="1100">
              <a:latin typeface="MS Mincho"/>
              <a:cs typeface="MS Mincho"/>
            </a:endParaRPr>
          </a:p>
          <a:p>
            <a:pPr marL="12700">
              <a:lnSpc>
                <a:spcPct val="100000"/>
              </a:lnSpc>
            </a:pPr>
            <a:r>
              <a:rPr dirty="0" sz="1100" spc="-10" b="1">
                <a:latin typeface="MS Mincho"/>
                <a:cs typeface="MS Mincho"/>
              </a:rPr>
              <a:t>候補病名一括作成－</a:t>
            </a:r>
            <a:r>
              <a:rPr dirty="0" sz="1100" spc="-20">
                <a:latin typeface="MS Mincho"/>
                <a:cs typeface="MS Mincho"/>
              </a:rPr>
              <a:t>候補病名の集計を行います。</a:t>
            </a:r>
            <a:endParaRPr sz="1100">
              <a:latin typeface="MS Mincho"/>
              <a:cs typeface="MS Mincho"/>
            </a:endParaRPr>
          </a:p>
          <a:p>
            <a:pPr marL="12700">
              <a:lnSpc>
                <a:spcPct val="100000"/>
              </a:lnSpc>
              <a:spcBef>
                <a:spcPts val="325"/>
              </a:spcBef>
            </a:pPr>
            <a:r>
              <a:rPr dirty="0" sz="1100" spc="-20">
                <a:latin typeface="MS Mincho"/>
                <a:cs typeface="MS Mincho"/>
              </a:rPr>
              <a:t>※クリックしなくても集計は空いた時間に自動で行われます。</a:t>
            </a:r>
            <a:endParaRPr sz="1100">
              <a:latin typeface="MS Mincho"/>
              <a:cs typeface="MS Mincho"/>
            </a:endParaRPr>
          </a:p>
        </p:txBody>
      </p:sp>
      <p:sp>
        <p:nvSpPr>
          <p:cNvPr id="11" name="object 1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76</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080516" y="10805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マスター管理</a:t>
            </a:r>
            <a:endParaRPr sz="1400">
              <a:latin typeface="MS Gothic"/>
              <a:cs typeface="MS Gothic"/>
            </a:endParaRPr>
          </a:p>
        </p:txBody>
      </p:sp>
      <p:sp>
        <p:nvSpPr>
          <p:cNvPr id="3" name="object 3" descr=""/>
          <p:cNvSpPr txBox="1"/>
          <p:nvPr/>
        </p:nvSpPr>
        <p:spPr>
          <a:xfrm>
            <a:off x="1158951" y="1580870"/>
            <a:ext cx="5194935"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１．基本マスター</a:t>
            </a:r>
            <a:endParaRPr sz="1100">
              <a:latin typeface="MS Mincho"/>
              <a:cs typeface="MS Mincho"/>
            </a:endParaRPr>
          </a:p>
          <a:p>
            <a:pPr marL="12700" marR="5080">
              <a:lnSpc>
                <a:spcPct val="124500"/>
              </a:lnSpc>
              <a:spcBef>
                <a:spcPts val="15"/>
              </a:spcBef>
            </a:pPr>
            <a:r>
              <a:rPr dirty="0" sz="1100" spc="-20">
                <a:latin typeface="MS Mincho"/>
                <a:cs typeface="MS Mincho"/>
              </a:rPr>
              <a:t>ナビゲーションウィンドウの「マスター管理」の「基本マスター」をダブルクリッ</a:t>
            </a:r>
            <a:r>
              <a:rPr dirty="0" sz="1100" spc="-15">
                <a:latin typeface="MS Mincho"/>
                <a:cs typeface="MS Mincho"/>
              </a:rPr>
              <a:t>クします。</a:t>
            </a:r>
            <a:endParaRPr sz="1100">
              <a:latin typeface="MS Mincho"/>
              <a:cs typeface="MS Mincho"/>
            </a:endParaRPr>
          </a:p>
        </p:txBody>
      </p:sp>
      <p:sp>
        <p:nvSpPr>
          <p:cNvPr id="4" name="object 4" descr=""/>
          <p:cNvSpPr txBox="1"/>
          <p:nvPr/>
        </p:nvSpPr>
        <p:spPr>
          <a:xfrm>
            <a:off x="1158951" y="3678783"/>
            <a:ext cx="4077970"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各種マスターが表示されます。検索すると内容が表示されます。マスターはタブで切り替わります。</a:t>
            </a:r>
            <a:endParaRPr sz="1100">
              <a:latin typeface="MS Mincho"/>
              <a:cs typeface="MS Mincho"/>
            </a:endParaRPr>
          </a:p>
        </p:txBody>
      </p:sp>
      <p:sp>
        <p:nvSpPr>
          <p:cNvPr id="5" name="object 5" descr=""/>
          <p:cNvSpPr txBox="1"/>
          <p:nvPr/>
        </p:nvSpPr>
        <p:spPr>
          <a:xfrm>
            <a:off x="1158951" y="6929754"/>
            <a:ext cx="212280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「傷病名マスター」の画面です。</a:t>
            </a:r>
            <a:endParaRPr sz="1100">
              <a:latin typeface="MS Mincho"/>
              <a:cs typeface="MS Mincho"/>
            </a:endParaRPr>
          </a:p>
        </p:txBody>
      </p:sp>
      <p:grpSp>
        <p:nvGrpSpPr>
          <p:cNvPr id="6" name="object 6" descr=""/>
          <p:cNvGrpSpPr/>
          <p:nvPr/>
        </p:nvGrpSpPr>
        <p:grpSpPr>
          <a:xfrm>
            <a:off x="1620011" y="4279391"/>
            <a:ext cx="4320540" cy="2303145"/>
            <a:chOff x="1620011" y="4279391"/>
            <a:chExt cx="4320540" cy="2303145"/>
          </a:xfrm>
        </p:grpSpPr>
        <p:pic>
          <p:nvPicPr>
            <p:cNvPr id="7" name="object 7" descr=""/>
            <p:cNvPicPr/>
            <p:nvPr/>
          </p:nvPicPr>
          <p:blipFill>
            <a:blip r:embed="rId2" cstate="print"/>
            <a:stretch>
              <a:fillRect/>
            </a:stretch>
          </p:blipFill>
          <p:spPr>
            <a:xfrm>
              <a:off x="1620011" y="4279391"/>
              <a:ext cx="4320540" cy="2302764"/>
            </a:xfrm>
            <a:prstGeom prst="rect">
              <a:avLst/>
            </a:prstGeom>
          </p:spPr>
        </p:pic>
        <p:sp>
          <p:nvSpPr>
            <p:cNvPr id="8" name="object 8" descr=""/>
            <p:cNvSpPr/>
            <p:nvPr/>
          </p:nvSpPr>
          <p:spPr>
            <a:xfrm>
              <a:off x="1796033" y="4767833"/>
              <a:ext cx="3240405" cy="216535"/>
            </a:xfrm>
            <a:custGeom>
              <a:avLst/>
              <a:gdLst/>
              <a:ahLst/>
              <a:cxnLst/>
              <a:rect l="l" t="t" r="r" b="b"/>
              <a:pathLst>
                <a:path w="3240404" h="216535">
                  <a:moveTo>
                    <a:pt x="0" y="36067"/>
                  </a:moveTo>
                  <a:lnTo>
                    <a:pt x="2831" y="22020"/>
                  </a:lnTo>
                  <a:lnTo>
                    <a:pt x="10556" y="10556"/>
                  </a:lnTo>
                  <a:lnTo>
                    <a:pt x="22020" y="2831"/>
                  </a:lnTo>
                  <a:lnTo>
                    <a:pt x="36068" y="0"/>
                  </a:lnTo>
                  <a:lnTo>
                    <a:pt x="3203956" y="0"/>
                  </a:lnTo>
                  <a:lnTo>
                    <a:pt x="3218003" y="2831"/>
                  </a:lnTo>
                  <a:lnTo>
                    <a:pt x="3229467" y="10556"/>
                  </a:lnTo>
                  <a:lnTo>
                    <a:pt x="3237192" y="22020"/>
                  </a:lnTo>
                  <a:lnTo>
                    <a:pt x="3240024" y="36067"/>
                  </a:lnTo>
                  <a:lnTo>
                    <a:pt x="3240024" y="180339"/>
                  </a:lnTo>
                  <a:lnTo>
                    <a:pt x="3237192" y="194387"/>
                  </a:lnTo>
                  <a:lnTo>
                    <a:pt x="3229467" y="205851"/>
                  </a:lnTo>
                  <a:lnTo>
                    <a:pt x="3218003" y="213576"/>
                  </a:lnTo>
                  <a:lnTo>
                    <a:pt x="3203956" y="216408"/>
                  </a:lnTo>
                  <a:lnTo>
                    <a:pt x="36068" y="216408"/>
                  </a:lnTo>
                  <a:lnTo>
                    <a:pt x="22020" y="213576"/>
                  </a:lnTo>
                  <a:lnTo>
                    <a:pt x="10556" y="205851"/>
                  </a:lnTo>
                  <a:lnTo>
                    <a:pt x="2831" y="194387"/>
                  </a:lnTo>
                  <a:lnTo>
                    <a:pt x="0" y="180339"/>
                  </a:lnTo>
                  <a:lnTo>
                    <a:pt x="0" y="36067"/>
                  </a:lnTo>
                  <a:close/>
                </a:path>
              </a:pathLst>
            </a:custGeom>
            <a:ln w="19049">
              <a:solidFill>
                <a:srgbClr val="FF0000"/>
              </a:solidFill>
            </a:ln>
          </p:spPr>
          <p:txBody>
            <a:bodyPr wrap="square" lIns="0" tIns="0" rIns="0" bIns="0" rtlCol="0"/>
            <a:lstStyle/>
            <a:p/>
          </p:txBody>
        </p:sp>
      </p:grpSp>
      <p:pic>
        <p:nvPicPr>
          <p:cNvPr id="9" name="object 9" descr=""/>
          <p:cNvPicPr/>
          <p:nvPr/>
        </p:nvPicPr>
        <p:blipFill>
          <a:blip r:embed="rId3" cstate="print"/>
          <a:stretch>
            <a:fillRect/>
          </a:stretch>
        </p:blipFill>
        <p:spPr>
          <a:xfrm>
            <a:off x="1580388" y="7269479"/>
            <a:ext cx="4320540" cy="2302764"/>
          </a:xfrm>
          <a:prstGeom prst="rect">
            <a:avLst/>
          </a:prstGeom>
        </p:spPr>
      </p:pic>
      <p:sp>
        <p:nvSpPr>
          <p:cNvPr id="10" name="object 10" descr=""/>
          <p:cNvSpPr txBox="1"/>
          <p:nvPr/>
        </p:nvSpPr>
        <p:spPr>
          <a:xfrm>
            <a:off x="2880360" y="5675375"/>
            <a:ext cx="2581910" cy="429895"/>
          </a:xfrm>
          <a:prstGeom prst="rect">
            <a:avLst/>
          </a:prstGeom>
          <a:solidFill>
            <a:srgbClr val="FFFFFF"/>
          </a:solidFill>
          <a:ln w="9525">
            <a:solidFill>
              <a:srgbClr val="FF0000"/>
            </a:solidFill>
          </a:ln>
        </p:spPr>
        <p:txBody>
          <a:bodyPr wrap="square" lIns="0" tIns="44450" rIns="0" bIns="0" rtlCol="0" vert="horz">
            <a:spAutoFit/>
          </a:bodyPr>
          <a:lstStyle/>
          <a:p>
            <a:pPr marL="91440" marR="106045">
              <a:lnSpc>
                <a:spcPct val="100000"/>
              </a:lnSpc>
              <a:spcBef>
                <a:spcPts val="350"/>
              </a:spcBef>
            </a:pPr>
            <a:r>
              <a:rPr dirty="0" sz="1100" spc="-20">
                <a:latin typeface="MS Mincho"/>
                <a:cs typeface="MS Mincho"/>
              </a:rPr>
              <a:t>「医科診療行為マスター」を「初診」</a:t>
            </a:r>
            <a:r>
              <a:rPr dirty="0" sz="1100" spc="-15">
                <a:latin typeface="MS Mincho"/>
                <a:cs typeface="MS Mincho"/>
              </a:rPr>
              <a:t>で検索した画面です。</a:t>
            </a:r>
            <a:endParaRPr sz="1100">
              <a:latin typeface="MS Mincho"/>
              <a:cs typeface="MS Mincho"/>
            </a:endParaRPr>
          </a:p>
        </p:txBody>
      </p:sp>
      <p:sp>
        <p:nvSpPr>
          <p:cNvPr id="11" name="object 11" descr=""/>
          <p:cNvSpPr txBox="1"/>
          <p:nvPr/>
        </p:nvSpPr>
        <p:spPr>
          <a:xfrm>
            <a:off x="2880360" y="8552688"/>
            <a:ext cx="2299970" cy="431800"/>
          </a:xfrm>
          <a:prstGeom prst="rect">
            <a:avLst/>
          </a:prstGeom>
          <a:solidFill>
            <a:srgbClr val="FFFFFF"/>
          </a:solidFill>
          <a:ln w="9525">
            <a:solidFill>
              <a:srgbClr val="FF0000"/>
            </a:solidFill>
          </a:ln>
        </p:spPr>
        <p:txBody>
          <a:bodyPr wrap="square" lIns="0" tIns="46355" rIns="0" bIns="0" rtlCol="0" vert="horz">
            <a:spAutoFit/>
          </a:bodyPr>
          <a:lstStyle/>
          <a:p>
            <a:pPr marL="91440" marR="102870">
              <a:lnSpc>
                <a:spcPct val="100000"/>
              </a:lnSpc>
              <a:spcBef>
                <a:spcPts val="365"/>
              </a:spcBef>
            </a:pPr>
            <a:r>
              <a:rPr dirty="0" sz="1100" spc="-20">
                <a:latin typeface="MS Mincho"/>
                <a:cs typeface="MS Mincho"/>
              </a:rPr>
              <a:t>「傷病名マスター」を「有痛性」</a:t>
            </a:r>
            <a:r>
              <a:rPr dirty="0" sz="1100" spc="-15">
                <a:latin typeface="MS Mincho"/>
                <a:cs typeface="MS Mincho"/>
              </a:rPr>
              <a:t>で検索した画面です。</a:t>
            </a:r>
            <a:endParaRPr sz="1100">
              <a:latin typeface="MS Mincho"/>
              <a:cs typeface="MS Mincho"/>
            </a:endParaRPr>
          </a:p>
        </p:txBody>
      </p:sp>
      <p:grpSp>
        <p:nvGrpSpPr>
          <p:cNvPr id="12" name="object 12" descr=""/>
          <p:cNvGrpSpPr/>
          <p:nvPr/>
        </p:nvGrpSpPr>
        <p:grpSpPr>
          <a:xfrm>
            <a:off x="1627632" y="4139564"/>
            <a:ext cx="4304030" cy="638175"/>
            <a:chOff x="1627632" y="4139564"/>
            <a:chExt cx="4304030" cy="638175"/>
          </a:xfrm>
        </p:grpSpPr>
        <p:pic>
          <p:nvPicPr>
            <p:cNvPr id="13" name="object 13" descr=""/>
            <p:cNvPicPr/>
            <p:nvPr/>
          </p:nvPicPr>
          <p:blipFill>
            <a:blip r:embed="rId4" cstate="print"/>
            <a:stretch>
              <a:fillRect/>
            </a:stretch>
          </p:blipFill>
          <p:spPr>
            <a:xfrm>
              <a:off x="1627632" y="4283963"/>
              <a:ext cx="4303776" cy="455675"/>
            </a:xfrm>
            <a:prstGeom prst="rect">
              <a:avLst/>
            </a:prstGeom>
          </p:spPr>
        </p:pic>
        <p:sp>
          <p:nvSpPr>
            <p:cNvPr id="14" name="object 14" descr=""/>
            <p:cNvSpPr/>
            <p:nvPr/>
          </p:nvSpPr>
          <p:spPr>
            <a:xfrm>
              <a:off x="2166366" y="4149089"/>
              <a:ext cx="342900" cy="619125"/>
            </a:xfrm>
            <a:custGeom>
              <a:avLst/>
              <a:gdLst/>
              <a:ahLst/>
              <a:cxnLst/>
              <a:rect l="l" t="t" r="r" b="b"/>
              <a:pathLst>
                <a:path w="342900" h="619125">
                  <a:moveTo>
                    <a:pt x="0" y="0"/>
                  </a:moveTo>
                  <a:lnTo>
                    <a:pt x="342900" y="618617"/>
                  </a:lnTo>
                </a:path>
              </a:pathLst>
            </a:custGeom>
            <a:ln w="19050">
              <a:solidFill>
                <a:srgbClr val="FF0000"/>
              </a:solidFill>
            </a:ln>
          </p:spPr>
          <p:txBody>
            <a:bodyPr wrap="square" lIns="0" tIns="0" rIns="0" bIns="0" rtlCol="0"/>
            <a:lstStyle/>
            <a:p/>
          </p:txBody>
        </p:sp>
      </p:grpSp>
      <p:grpSp>
        <p:nvGrpSpPr>
          <p:cNvPr id="15" name="object 15" descr=""/>
          <p:cNvGrpSpPr/>
          <p:nvPr/>
        </p:nvGrpSpPr>
        <p:grpSpPr>
          <a:xfrm>
            <a:off x="1592580" y="7274052"/>
            <a:ext cx="4305300" cy="670560"/>
            <a:chOff x="1592580" y="7274052"/>
            <a:chExt cx="4305300" cy="670560"/>
          </a:xfrm>
        </p:grpSpPr>
        <p:pic>
          <p:nvPicPr>
            <p:cNvPr id="16" name="object 16" descr=""/>
            <p:cNvPicPr/>
            <p:nvPr/>
          </p:nvPicPr>
          <p:blipFill>
            <a:blip r:embed="rId4" cstate="print"/>
            <a:stretch>
              <a:fillRect/>
            </a:stretch>
          </p:blipFill>
          <p:spPr>
            <a:xfrm>
              <a:off x="1592580" y="7274052"/>
              <a:ext cx="4305300" cy="454152"/>
            </a:xfrm>
            <a:prstGeom prst="rect">
              <a:avLst/>
            </a:prstGeom>
          </p:spPr>
        </p:pic>
        <p:sp>
          <p:nvSpPr>
            <p:cNvPr id="17" name="object 17" descr=""/>
            <p:cNvSpPr/>
            <p:nvPr/>
          </p:nvSpPr>
          <p:spPr>
            <a:xfrm>
              <a:off x="3449574" y="7719822"/>
              <a:ext cx="485140" cy="215265"/>
            </a:xfrm>
            <a:custGeom>
              <a:avLst/>
              <a:gdLst/>
              <a:ahLst/>
              <a:cxnLst/>
              <a:rect l="l" t="t" r="r" b="b"/>
              <a:pathLst>
                <a:path w="485139" h="215265">
                  <a:moveTo>
                    <a:pt x="0" y="35813"/>
                  </a:moveTo>
                  <a:lnTo>
                    <a:pt x="2809" y="21859"/>
                  </a:lnTo>
                  <a:lnTo>
                    <a:pt x="10477" y="10477"/>
                  </a:lnTo>
                  <a:lnTo>
                    <a:pt x="21859" y="2809"/>
                  </a:lnTo>
                  <a:lnTo>
                    <a:pt x="35813" y="0"/>
                  </a:lnTo>
                  <a:lnTo>
                    <a:pt x="448817" y="0"/>
                  </a:lnTo>
                  <a:lnTo>
                    <a:pt x="462772" y="2809"/>
                  </a:lnTo>
                  <a:lnTo>
                    <a:pt x="474154" y="10477"/>
                  </a:lnTo>
                  <a:lnTo>
                    <a:pt x="481822" y="21859"/>
                  </a:lnTo>
                  <a:lnTo>
                    <a:pt x="484631" y="35813"/>
                  </a:lnTo>
                  <a:lnTo>
                    <a:pt x="484631" y="179069"/>
                  </a:lnTo>
                  <a:lnTo>
                    <a:pt x="481822" y="193024"/>
                  </a:lnTo>
                  <a:lnTo>
                    <a:pt x="474154" y="204406"/>
                  </a:lnTo>
                  <a:lnTo>
                    <a:pt x="462772" y="212074"/>
                  </a:lnTo>
                  <a:lnTo>
                    <a:pt x="448817" y="214883"/>
                  </a:lnTo>
                  <a:lnTo>
                    <a:pt x="35813" y="214883"/>
                  </a:lnTo>
                  <a:lnTo>
                    <a:pt x="21859" y="212074"/>
                  </a:lnTo>
                  <a:lnTo>
                    <a:pt x="10477" y="204406"/>
                  </a:lnTo>
                  <a:lnTo>
                    <a:pt x="2809" y="193024"/>
                  </a:lnTo>
                  <a:lnTo>
                    <a:pt x="0" y="179069"/>
                  </a:lnTo>
                  <a:lnTo>
                    <a:pt x="0" y="35813"/>
                  </a:lnTo>
                  <a:close/>
                </a:path>
              </a:pathLst>
            </a:custGeom>
            <a:ln w="19050">
              <a:solidFill>
                <a:srgbClr val="FF0000"/>
              </a:solidFill>
            </a:ln>
          </p:spPr>
          <p:txBody>
            <a:bodyPr wrap="square" lIns="0" tIns="0" rIns="0" bIns="0" rtlCol="0"/>
            <a:lstStyle/>
            <a:p/>
          </p:txBody>
        </p:sp>
      </p:grpSp>
      <p:grpSp>
        <p:nvGrpSpPr>
          <p:cNvPr id="18" name="object 18" descr=""/>
          <p:cNvGrpSpPr/>
          <p:nvPr/>
        </p:nvGrpSpPr>
        <p:grpSpPr>
          <a:xfrm>
            <a:off x="1637280" y="2296791"/>
            <a:ext cx="1349375" cy="1116965"/>
            <a:chOff x="1637280" y="2296791"/>
            <a:chExt cx="1349375" cy="1116965"/>
          </a:xfrm>
        </p:grpSpPr>
        <p:pic>
          <p:nvPicPr>
            <p:cNvPr id="19" name="object 19" descr=""/>
            <p:cNvPicPr/>
            <p:nvPr/>
          </p:nvPicPr>
          <p:blipFill>
            <a:blip r:embed="rId5" cstate="print"/>
            <a:stretch>
              <a:fillRect/>
            </a:stretch>
          </p:blipFill>
          <p:spPr>
            <a:xfrm>
              <a:off x="1637280" y="2296791"/>
              <a:ext cx="1349255" cy="1116968"/>
            </a:xfrm>
            <a:prstGeom prst="rect">
              <a:avLst/>
            </a:prstGeom>
          </p:spPr>
        </p:pic>
        <p:sp>
          <p:nvSpPr>
            <p:cNvPr id="20" name="object 20" descr=""/>
            <p:cNvSpPr/>
            <p:nvPr/>
          </p:nvSpPr>
          <p:spPr>
            <a:xfrm>
              <a:off x="1828037" y="3105149"/>
              <a:ext cx="615950" cy="190500"/>
            </a:xfrm>
            <a:custGeom>
              <a:avLst/>
              <a:gdLst/>
              <a:ahLst/>
              <a:cxnLst/>
              <a:rect l="l" t="t" r="r" b="b"/>
              <a:pathLst>
                <a:path w="615950" h="190500">
                  <a:moveTo>
                    <a:pt x="0" y="31750"/>
                  </a:moveTo>
                  <a:lnTo>
                    <a:pt x="2496" y="19395"/>
                  </a:lnTo>
                  <a:lnTo>
                    <a:pt x="9302" y="9302"/>
                  </a:lnTo>
                  <a:lnTo>
                    <a:pt x="19395" y="2496"/>
                  </a:lnTo>
                  <a:lnTo>
                    <a:pt x="31750" y="0"/>
                  </a:lnTo>
                  <a:lnTo>
                    <a:pt x="583945" y="0"/>
                  </a:lnTo>
                  <a:lnTo>
                    <a:pt x="596300" y="2496"/>
                  </a:lnTo>
                  <a:lnTo>
                    <a:pt x="606393" y="9302"/>
                  </a:lnTo>
                  <a:lnTo>
                    <a:pt x="613199" y="19395"/>
                  </a:lnTo>
                  <a:lnTo>
                    <a:pt x="615695" y="31750"/>
                  </a:lnTo>
                  <a:lnTo>
                    <a:pt x="615695" y="158750"/>
                  </a:lnTo>
                  <a:lnTo>
                    <a:pt x="613199" y="171104"/>
                  </a:lnTo>
                  <a:lnTo>
                    <a:pt x="606393" y="181197"/>
                  </a:lnTo>
                  <a:lnTo>
                    <a:pt x="596300" y="188003"/>
                  </a:lnTo>
                  <a:lnTo>
                    <a:pt x="583945" y="190500"/>
                  </a:lnTo>
                  <a:lnTo>
                    <a:pt x="31750" y="190500"/>
                  </a:lnTo>
                  <a:lnTo>
                    <a:pt x="19395" y="188003"/>
                  </a:lnTo>
                  <a:lnTo>
                    <a:pt x="9302" y="181197"/>
                  </a:lnTo>
                  <a:lnTo>
                    <a:pt x="2496" y="171104"/>
                  </a:lnTo>
                  <a:lnTo>
                    <a:pt x="0" y="158750"/>
                  </a:lnTo>
                  <a:lnTo>
                    <a:pt x="0" y="31750"/>
                  </a:lnTo>
                  <a:close/>
                </a:path>
              </a:pathLst>
            </a:custGeom>
            <a:ln w="19050">
              <a:solidFill>
                <a:srgbClr val="FF0000"/>
              </a:solidFill>
            </a:ln>
          </p:spPr>
          <p:txBody>
            <a:bodyPr wrap="square" lIns="0" tIns="0" rIns="0" bIns="0" rtlCol="0"/>
            <a:lstStyle/>
            <a:p/>
          </p:txBody>
        </p:sp>
      </p:grpSp>
      <p:sp>
        <p:nvSpPr>
          <p:cNvPr id="21" name="object 21"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77</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8951" y="1087983"/>
            <a:ext cx="4914265" cy="655320"/>
          </a:xfrm>
          <a:prstGeom prst="rect">
            <a:avLst/>
          </a:prstGeom>
        </p:spPr>
        <p:txBody>
          <a:bodyPr wrap="square" lIns="0" tIns="55244" rIns="0" bIns="0" rtlCol="0" vert="horz">
            <a:spAutoFit/>
          </a:bodyPr>
          <a:lstStyle/>
          <a:p>
            <a:pPr marL="12700">
              <a:lnSpc>
                <a:spcPct val="100000"/>
              </a:lnSpc>
              <a:spcBef>
                <a:spcPts val="434"/>
              </a:spcBef>
            </a:pPr>
            <a:r>
              <a:rPr dirty="0" sz="1100" spc="-15" b="1">
                <a:latin typeface="MS Mincho"/>
                <a:cs typeface="MS Mincho"/>
              </a:rPr>
              <a:t>２．電子点数表</a:t>
            </a:r>
            <a:endParaRPr sz="1100">
              <a:latin typeface="MS Mincho"/>
              <a:cs typeface="MS Mincho"/>
            </a:endParaRPr>
          </a:p>
          <a:p>
            <a:pPr marL="12700" marR="5080">
              <a:lnSpc>
                <a:spcPct val="124500"/>
              </a:lnSpc>
              <a:spcBef>
                <a:spcPts val="10"/>
              </a:spcBef>
            </a:pPr>
            <a:r>
              <a:rPr dirty="0" sz="1100" spc="-15">
                <a:latin typeface="MS Mincho"/>
                <a:cs typeface="MS Mincho"/>
              </a:rPr>
              <a:t>ナビゲーションウィンドウの「マスター管理」の「電子点数表（</a:t>
            </a:r>
            <a:r>
              <a:rPr dirty="0" sz="1100" spc="-20">
                <a:latin typeface="MS Mincho"/>
                <a:cs typeface="MS Mincho"/>
              </a:rPr>
              <a:t>算定回数＆背</a:t>
            </a:r>
            <a:r>
              <a:rPr dirty="0" sz="1100">
                <a:latin typeface="MS Mincho"/>
                <a:cs typeface="MS Mincho"/>
              </a:rPr>
              <a:t>反）</a:t>
            </a:r>
            <a:r>
              <a:rPr dirty="0" sz="1100" spc="-20">
                <a:latin typeface="MS Mincho"/>
                <a:cs typeface="MS Mincho"/>
              </a:rPr>
              <a:t>」をダブルクリックします。</a:t>
            </a:r>
            <a:endParaRPr sz="1100">
              <a:latin typeface="MS Mincho"/>
              <a:cs typeface="MS Mincho"/>
            </a:endParaRPr>
          </a:p>
        </p:txBody>
      </p:sp>
      <p:sp>
        <p:nvSpPr>
          <p:cNvPr id="3" name="object 3" descr=""/>
          <p:cNvSpPr txBox="1"/>
          <p:nvPr/>
        </p:nvSpPr>
        <p:spPr>
          <a:xfrm>
            <a:off x="1158951" y="3531844"/>
            <a:ext cx="393763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電子点数表が表示されます。検索すると内容が表示されます。</a:t>
            </a:r>
            <a:endParaRPr sz="1100">
              <a:latin typeface="MS Mincho"/>
              <a:cs typeface="MS Mincho"/>
            </a:endParaRPr>
          </a:p>
          <a:p>
            <a:pPr marL="12700">
              <a:lnSpc>
                <a:spcPct val="100000"/>
              </a:lnSpc>
              <a:spcBef>
                <a:spcPts val="335"/>
              </a:spcBef>
            </a:pPr>
            <a:r>
              <a:rPr dirty="0" sz="1100" spc="-20">
                <a:latin typeface="MS Mincho"/>
                <a:cs typeface="MS Mincho"/>
              </a:rPr>
              <a:t>「算定回数」と「背反」はタブで切り替わります。</a:t>
            </a:r>
            <a:endParaRPr sz="1100">
              <a:latin typeface="MS Mincho"/>
              <a:cs typeface="MS Mincho"/>
            </a:endParaRPr>
          </a:p>
        </p:txBody>
      </p:sp>
      <p:sp>
        <p:nvSpPr>
          <p:cNvPr id="4" name="object 4" descr=""/>
          <p:cNvSpPr txBox="1"/>
          <p:nvPr/>
        </p:nvSpPr>
        <p:spPr>
          <a:xfrm>
            <a:off x="1158951" y="6668516"/>
            <a:ext cx="170180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「背反関連」の画面です。</a:t>
            </a:r>
            <a:endParaRPr sz="1100">
              <a:latin typeface="MS Mincho"/>
              <a:cs typeface="MS Mincho"/>
            </a:endParaRPr>
          </a:p>
        </p:txBody>
      </p:sp>
      <p:grpSp>
        <p:nvGrpSpPr>
          <p:cNvPr id="5" name="object 5" descr=""/>
          <p:cNvGrpSpPr/>
          <p:nvPr/>
        </p:nvGrpSpPr>
        <p:grpSpPr>
          <a:xfrm>
            <a:off x="1620011" y="4123943"/>
            <a:ext cx="4320540" cy="2303145"/>
            <a:chOff x="1620011" y="4123943"/>
            <a:chExt cx="4320540" cy="2303145"/>
          </a:xfrm>
        </p:grpSpPr>
        <p:pic>
          <p:nvPicPr>
            <p:cNvPr id="6" name="object 6" descr=""/>
            <p:cNvPicPr/>
            <p:nvPr/>
          </p:nvPicPr>
          <p:blipFill>
            <a:blip r:embed="rId2" cstate="print"/>
            <a:stretch>
              <a:fillRect/>
            </a:stretch>
          </p:blipFill>
          <p:spPr>
            <a:xfrm>
              <a:off x="1620011" y="4123943"/>
              <a:ext cx="4320540" cy="2302764"/>
            </a:xfrm>
            <a:prstGeom prst="rect">
              <a:avLst/>
            </a:prstGeom>
          </p:spPr>
        </p:pic>
        <p:sp>
          <p:nvSpPr>
            <p:cNvPr id="7" name="object 7" descr=""/>
            <p:cNvSpPr/>
            <p:nvPr/>
          </p:nvSpPr>
          <p:spPr>
            <a:xfrm>
              <a:off x="1843277" y="5057393"/>
              <a:ext cx="672465" cy="251460"/>
            </a:xfrm>
            <a:custGeom>
              <a:avLst/>
              <a:gdLst/>
              <a:ahLst/>
              <a:cxnLst/>
              <a:rect l="l" t="t" r="r" b="b"/>
              <a:pathLst>
                <a:path w="672464" h="251460">
                  <a:moveTo>
                    <a:pt x="0" y="41910"/>
                  </a:moveTo>
                  <a:lnTo>
                    <a:pt x="3298" y="25610"/>
                  </a:lnTo>
                  <a:lnTo>
                    <a:pt x="12287" y="12287"/>
                  </a:lnTo>
                  <a:lnTo>
                    <a:pt x="25610" y="3298"/>
                  </a:lnTo>
                  <a:lnTo>
                    <a:pt x="41910" y="0"/>
                  </a:lnTo>
                  <a:lnTo>
                    <a:pt x="630174" y="0"/>
                  </a:lnTo>
                  <a:lnTo>
                    <a:pt x="646473" y="3298"/>
                  </a:lnTo>
                  <a:lnTo>
                    <a:pt x="659796" y="12287"/>
                  </a:lnTo>
                  <a:lnTo>
                    <a:pt x="668785" y="25610"/>
                  </a:lnTo>
                  <a:lnTo>
                    <a:pt x="672084" y="41910"/>
                  </a:lnTo>
                  <a:lnTo>
                    <a:pt x="672084" y="209550"/>
                  </a:lnTo>
                  <a:lnTo>
                    <a:pt x="668785" y="225849"/>
                  </a:lnTo>
                  <a:lnTo>
                    <a:pt x="659796" y="239172"/>
                  </a:lnTo>
                  <a:lnTo>
                    <a:pt x="646473" y="248161"/>
                  </a:lnTo>
                  <a:lnTo>
                    <a:pt x="630174" y="251460"/>
                  </a:lnTo>
                  <a:lnTo>
                    <a:pt x="41910" y="251460"/>
                  </a:lnTo>
                  <a:lnTo>
                    <a:pt x="25610" y="248161"/>
                  </a:lnTo>
                  <a:lnTo>
                    <a:pt x="12287" y="239172"/>
                  </a:lnTo>
                  <a:lnTo>
                    <a:pt x="3298" y="225849"/>
                  </a:lnTo>
                  <a:lnTo>
                    <a:pt x="0" y="209550"/>
                  </a:lnTo>
                  <a:lnTo>
                    <a:pt x="0" y="41910"/>
                  </a:lnTo>
                  <a:close/>
                </a:path>
              </a:pathLst>
            </a:custGeom>
            <a:ln w="19050">
              <a:solidFill>
                <a:srgbClr val="FF0000"/>
              </a:solidFill>
            </a:ln>
          </p:spPr>
          <p:txBody>
            <a:bodyPr wrap="square" lIns="0" tIns="0" rIns="0" bIns="0" rtlCol="0"/>
            <a:lstStyle/>
            <a:p/>
          </p:txBody>
        </p:sp>
      </p:grpSp>
      <p:grpSp>
        <p:nvGrpSpPr>
          <p:cNvPr id="8" name="object 8" descr=""/>
          <p:cNvGrpSpPr/>
          <p:nvPr/>
        </p:nvGrpSpPr>
        <p:grpSpPr>
          <a:xfrm>
            <a:off x="1620011" y="6995159"/>
            <a:ext cx="4320540" cy="2303145"/>
            <a:chOff x="1620011" y="6995159"/>
            <a:chExt cx="4320540" cy="2303145"/>
          </a:xfrm>
        </p:grpSpPr>
        <p:pic>
          <p:nvPicPr>
            <p:cNvPr id="9" name="object 9" descr=""/>
            <p:cNvPicPr/>
            <p:nvPr/>
          </p:nvPicPr>
          <p:blipFill>
            <a:blip r:embed="rId3" cstate="print"/>
            <a:stretch>
              <a:fillRect/>
            </a:stretch>
          </p:blipFill>
          <p:spPr>
            <a:xfrm>
              <a:off x="1620011" y="6995159"/>
              <a:ext cx="4320540" cy="2302764"/>
            </a:xfrm>
            <a:prstGeom prst="rect">
              <a:avLst/>
            </a:prstGeom>
          </p:spPr>
        </p:pic>
        <p:sp>
          <p:nvSpPr>
            <p:cNvPr id="10" name="object 10" descr=""/>
            <p:cNvSpPr/>
            <p:nvPr/>
          </p:nvSpPr>
          <p:spPr>
            <a:xfrm>
              <a:off x="2367533" y="7936229"/>
              <a:ext cx="672465" cy="253365"/>
            </a:xfrm>
            <a:custGeom>
              <a:avLst/>
              <a:gdLst/>
              <a:ahLst/>
              <a:cxnLst/>
              <a:rect l="l" t="t" r="r" b="b"/>
              <a:pathLst>
                <a:path w="672464" h="253365">
                  <a:moveTo>
                    <a:pt x="0" y="42163"/>
                  </a:moveTo>
                  <a:lnTo>
                    <a:pt x="3319" y="25771"/>
                  </a:lnTo>
                  <a:lnTo>
                    <a:pt x="12366" y="12366"/>
                  </a:lnTo>
                  <a:lnTo>
                    <a:pt x="25771" y="3319"/>
                  </a:lnTo>
                  <a:lnTo>
                    <a:pt x="42164" y="0"/>
                  </a:lnTo>
                  <a:lnTo>
                    <a:pt x="629920" y="0"/>
                  </a:lnTo>
                  <a:lnTo>
                    <a:pt x="646312" y="3319"/>
                  </a:lnTo>
                  <a:lnTo>
                    <a:pt x="659717" y="12366"/>
                  </a:lnTo>
                  <a:lnTo>
                    <a:pt x="668764" y="25771"/>
                  </a:lnTo>
                  <a:lnTo>
                    <a:pt x="672084" y="42163"/>
                  </a:lnTo>
                  <a:lnTo>
                    <a:pt x="672084" y="210819"/>
                  </a:lnTo>
                  <a:lnTo>
                    <a:pt x="668764" y="227212"/>
                  </a:lnTo>
                  <a:lnTo>
                    <a:pt x="659717" y="240617"/>
                  </a:lnTo>
                  <a:lnTo>
                    <a:pt x="646312" y="249664"/>
                  </a:lnTo>
                  <a:lnTo>
                    <a:pt x="629920" y="252983"/>
                  </a:lnTo>
                  <a:lnTo>
                    <a:pt x="42164" y="252983"/>
                  </a:lnTo>
                  <a:lnTo>
                    <a:pt x="25771" y="249664"/>
                  </a:lnTo>
                  <a:lnTo>
                    <a:pt x="12366" y="240617"/>
                  </a:lnTo>
                  <a:lnTo>
                    <a:pt x="3319" y="227212"/>
                  </a:lnTo>
                  <a:lnTo>
                    <a:pt x="0" y="210819"/>
                  </a:lnTo>
                  <a:lnTo>
                    <a:pt x="0" y="42163"/>
                  </a:lnTo>
                  <a:close/>
                </a:path>
              </a:pathLst>
            </a:custGeom>
            <a:ln w="19050">
              <a:solidFill>
                <a:srgbClr val="FF0000"/>
              </a:solidFill>
            </a:ln>
          </p:spPr>
          <p:txBody>
            <a:bodyPr wrap="square" lIns="0" tIns="0" rIns="0" bIns="0" rtlCol="0"/>
            <a:lstStyle/>
            <a:p/>
          </p:txBody>
        </p:sp>
      </p:grpSp>
      <p:sp>
        <p:nvSpPr>
          <p:cNvPr id="11" name="object 11" descr=""/>
          <p:cNvSpPr txBox="1"/>
          <p:nvPr/>
        </p:nvSpPr>
        <p:spPr>
          <a:xfrm>
            <a:off x="2880360" y="5660135"/>
            <a:ext cx="2478405" cy="431800"/>
          </a:xfrm>
          <a:prstGeom prst="rect">
            <a:avLst/>
          </a:prstGeom>
          <a:solidFill>
            <a:srgbClr val="FFFFFF"/>
          </a:solidFill>
          <a:ln w="9525">
            <a:solidFill>
              <a:srgbClr val="FF0000"/>
            </a:solidFill>
          </a:ln>
        </p:spPr>
        <p:txBody>
          <a:bodyPr wrap="square" lIns="0" tIns="62230" rIns="0" bIns="0" rtlCol="0" vert="horz">
            <a:spAutoFit/>
          </a:bodyPr>
          <a:lstStyle/>
          <a:p>
            <a:pPr marL="91440" marR="142875">
              <a:lnSpc>
                <a:spcPts val="1270"/>
              </a:lnSpc>
              <a:spcBef>
                <a:spcPts val="490"/>
              </a:spcBef>
            </a:pPr>
            <a:r>
              <a:rPr dirty="0" sz="1100" spc="-20">
                <a:latin typeface="MS Mincho"/>
                <a:cs typeface="MS Mincho"/>
              </a:rPr>
              <a:t>「算定回数」を「初診」で検索した</a:t>
            </a:r>
            <a:r>
              <a:rPr dirty="0" sz="1100" spc="-15">
                <a:latin typeface="MS Mincho"/>
                <a:cs typeface="MS Mincho"/>
              </a:rPr>
              <a:t>画面です。</a:t>
            </a:r>
            <a:endParaRPr sz="1100">
              <a:latin typeface="MS Mincho"/>
              <a:cs typeface="MS Mincho"/>
            </a:endParaRPr>
          </a:p>
        </p:txBody>
      </p:sp>
      <p:sp>
        <p:nvSpPr>
          <p:cNvPr id="12" name="object 12" descr=""/>
          <p:cNvSpPr txBox="1"/>
          <p:nvPr/>
        </p:nvSpPr>
        <p:spPr>
          <a:xfrm>
            <a:off x="2880360" y="8552688"/>
            <a:ext cx="2726690" cy="431800"/>
          </a:xfrm>
          <a:prstGeom prst="rect">
            <a:avLst/>
          </a:prstGeom>
          <a:solidFill>
            <a:srgbClr val="FFFFFF"/>
          </a:solidFill>
          <a:ln w="9525">
            <a:solidFill>
              <a:srgbClr val="FF0000"/>
            </a:solidFill>
          </a:ln>
        </p:spPr>
        <p:txBody>
          <a:bodyPr wrap="square" lIns="0" tIns="46355" rIns="0" bIns="0" rtlCol="0" vert="horz">
            <a:spAutoFit/>
          </a:bodyPr>
          <a:lstStyle/>
          <a:p>
            <a:pPr marL="91440" marR="110489">
              <a:lnSpc>
                <a:spcPct val="100000"/>
              </a:lnSpc>
              <a:spcBef>
                <a:spcPts val="365"/>
              </a:spcBef>
            </a:pPr>
            <a:r>
              <a:rPr dirty="0" sz="1100" spc="-20">
                <a:latin typeface="MS Mincho"/>
                <a:cs typeface="MS Mincho"/>
              </a:rPr>
              <a:t>「背反関連」を「特定疾患療養管理料」</a:t>
            </a:r>
            <a:r>
              <a:rPr dirty="0" sz="1100" spc="-15">
                <a:latin typeface="MS Mincho"/>
                <a:cs typeface="MS Mincho"/>
              </a:rPr>
              <a:t>で検索した画面です。</a:t>
            </a:r>
            <a:endParaRPr sz="1100">
              <a:latin typeface="MS Mincho"/>
              <a:cs typeface="MS Mincho"/>
            </a:endParaRPr>
          </a:p>
        </p:txBody>
      </p:sp>
      <p:pic>
        <p:nvPicPr>
          <p:cNvPr id="13" name="object 13" descr=""/>
          <p:cNvPicPr/>
          <p:nvPr/>
        </p:nvPicPr>
        <p:blipFill>
          <a:blip r:embed="rId4" cstate="print"/>
          <a:stretch>
            <a:fillRect/>
          </a:stretch>
        </p:blipFill>
        <p:spPr>
          <a:xfrm>
            <a:off x="1626107" y="4131563"/>
            <a:ext cx="4303776" cy="454152"/>
          </a:xfrm>
          <a:prstGeom prst="rect">
            <a:avLst/>
          </a:prstGeom>
        </p:spPr>
      </p:pic>
      <p:pic>
        <p:nvPicPr>
          <p:cNvPr id="14" name="object 14" descr=""/>
          <p:cNvPicPr/>
          <p:nvPr/>
        </p:nvPicPr>
        <p:blipFill>
          <a:blip r:embed="rId4" cstate="print"/>
          <a:stretch>
            <a:fillRect/>
          </a:stretch>
        </p:blipFill>
        <p:spPr>
          <a:xfrm>
            <a:off x="1626107" y="7002779"/>
            <a:ext cx="4303776" cy="454151"/>
          </a:xfrm>
          <a:prstGeom prst="rect">
            <a:avLst/>
          </a:prstGeom>
        </p:spPr>
      </p:pic>
      <p:grpSp>
        <p:nvGrpSpPr>
          <p:cNvPr id="15" name="object 15" descr=""/>
          <p:cNvGrpSpPr/>
          <p:nvPr/>
        </p:nvGrpSpPr>
        <p:grpSpPr>
          <a:xfrm>
            <a:off x="1643389" y="1895569"/>
            <a:ext cx="1488440" cy="1381125"/>
            <a:chOff x="1643389" y="1895569"/>
            <a:chExt cx="1488440" cy="1381125"/>
          </a:xfrm>
        </p:grpSpPr>
        <p:pic>
          <p:nvPicPr>
            <p:cNvPr id="16" name="object 16" descr=""/>
            <p:cNvPicPr/>
            <p:nvPr/>
          </p:nvPicPr>
          <p:blipFill>
            <a:blip r:embed="rId5" cstate="print"/>
            <a:stretch>
              <a:fillRect/>
            </a:stretch>
          </p:blipFill>
          <p:spPr>
            <a:xfrm>
              <a:off x="1643389" y="1895569"/>
              <a:ext cx="1488056" cy="1381030"/>
            </a:xfrm>
            <a:prstGeom prst="rect">
              <a:avLst/>
            </a:prstGeom>
          </p:spPr>
        </p:pic>
        <p:sp>
          <p:nvSpPr>
            <p:cNvPr id="17" name="object 17" descr=""/>
            <p:cNvSpPr/>
            <p:nvPr/>
          </p:nvSpPr>
          <p:spPr>
            <a:xfrm>
              <a:off x="1890522" y="2935985"/>
              <a:ext cx="1217930" cy="190500"/>
            </a:xfrm>
            <a:custGeom>
              <a:avLst/>
              <a:gdLst/>
              <a:ahLst/>
              <a:cxnLst/>
              <a:rect l="l" t="t" r="r" b="b"/>
              <a:pathLst>
                <a:path w="1217930" h="190500">
                  <a:moveTo>
                    <a:pt x="0" y="31750"/>
                  </a:moveTo>
                  <a:lnTo>
                    <a:pt x="2496" y="19395"/>
                  </a:lnTo>
                  <a:lnTo>
                    <a:pt x="9302" y="9302"/>
                  </a:lnTo>
                  <a:lnTo>
                    <a:pt x="19395" y="2496"/>
                  </a:lnTo>
                  <a:lnTo>
                    <a:pt x="31750" y="0"/>
                  </a:lnTo>
                  <a:lnTo>
                    <a:pt x="1185926" y="0"/>
                  </a:lnTo>
                  <a:lnTo>
                    <a:pt x="1198280" y="2496"/>
                  </a:lnTo>
                  <a:lnTo>
                    <a:pt x="1208373" y="9302"/>
                  </a:lnTo>
                  <a:lnTo>
                    <a:pt x="1215179" y="19395"/>
                  </a:lnTo>
                  <a:lnTo>
                    <a:pt x="1217676" y="31750"/>
                  </a:lnTo>
                  <a:lnTo>
                    <a:pt x="1217676" y="158750"/>
                  </a:lnTo>
                  <a:lnTo>
                    <a:pt x="1215179" y="171104"/>
                  </a:lnTo>
                  <a:lnTo>
                    <a:pt x="1208373" y="181197"/>
                  </a:lnTo>
                  <a:lnTo>
                    <a:pt x="1198280" y="188003"/>
                  </a:lnTo>
                  <a:lnTo>
                    <a:pt x="1185926" y="190500"/>
                  </a:lnTo>
                  <a:lnTo>
                    <a:pt x="31750" y="190500"/>
                  </a:lnTo>
                  <a:lnTo>
                    <a:pt x="19395" y="188003"/>
                  </a:lnTo>
                  <a:lnTo>
                    <a:pt x="9302" y="181197"/>
                  </a:lnTo>
                  <a:lnTo>
                    <a:pt x="2496" y="171104"/>
                  </a:lnTo>
                  <a:lnTo>
                    <a:pt x="0" y="158750"/>
                  </a:lnTo>
                  <a:lnTo>
                    <a:pt x="0" y="31750"/>
                  </a:lnTo>
                  <a:close/>
                </a:path>
              </a:pathLst>
            </a:custGeom>
            <a:ln w="19050">
              <a:solidFill>
                <a:srgbClr val="FF0000"/>
              </a:solidFill>
            </a:ln>
          </p:spPr>
          <p:txBody>
            <a:bodyPr wrap="square" lIns="0" tIns="0" rIns="0" bIns="0" rtlCol="0"/>
            <a:lstStyle/>
            <a:p/>
          </p:txBody>
        </p:sp>
      </p:grpSp>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78</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156817" y="1130045"/>
            <a:ext cx="5194935" cy="2454275"/>
          </a:xfrm>
          <a:prstGeom prst="rect">
            <a:avLst/>
          </a:prstGeom>
        </p:spPr>
        <p:txBody>
          <a:bodyPr wrap="square" lIns="0" tIns="12700" rIns="0" bIns="0" rtlCol="0" vert="horz">
            <a:spAutoFit/>
          </a:bodyPr>
          <a:lstStyle/>
          <a:p>
            <a:pPr marL="294640" indent="-280035">
              <a:lnSpc>
                <a:spcPct val="100000"/>
              </a:lnSpc>
              <a:spcBef>
                <a:spcPts val="100"/>
              </a:spcBef>
              <a:buClr>
                <a:srgbClr val="7E7E7E"/>
              </a:buClr>
              <a:buFont typeface="MS Mincho"/>
              <a:buChar char="●"/>
              <a:tabLst>
                <a:tab pos="294640" algn="l"/>
              </a:tabLst>
            </a:pPr>
            <a:r>
              <a:rPr dirty="0" sz="1100" spc="-20" b="1">
                <a:latin typeface="MS Mincho"/>
                <a:cs typeface="MS Mincho"/>
              </a:rPr>
              <a:t>薬価判断</a:t>
            </a:r>
            <a:endParaRPr sz="1100">
              <a:latin typeface="MS Mincho"/>
              <a:cs typeface="MS Mincho"/>
            </a:endParaRPr>
          </a:p>
          <a:p>
            <a:pPr>
              <a:lnSpc>
                <a:spcPct val="100000"/>
              </a:lnSpc>
              <a:spcBef>
                <a:spcPts val="1120"/>
              </a:spcBef>
            </a:pPr>
            <a:endParaRPr sz="1100">
              <a:latin typeface="MS Mincho"/>
              <a:cs typeface="MS Mincho"/>
            </a:endParaRPr>
          </a:p>
          <a:p>
            <a:pPr marL="292735" marR="285115" indent="-280670">
              <a:lnSpc>
                <a:spcPct val="125499"/>
              </a:lnSpc>
              <a:spcBef>
                <a:spcPts val="5"/>
              </a:spcBef>
            </a:pPr>
            <a:r>
              <a:rPr dirty="0" sz="1100" spc="-20">
                <a:solidFill>
                  <a:srgbClr val="FF0000"/>
                </a:solidFill>
                <a:latin typeface="MS Mincho"/>
                <a:cs typeface="MS Mincho"/>
              </a:rPr>
              <a:t>注：初期状態では薬価が７円以上の医薬品について病名漏れ点検を行います。</a:t>
            </a:r>
            <a:r>
              <a:rPr dirty="0" sz="1100" spc="-50">
                <a:solidFill>
                  <a:srgbClr val="FF0000"/>
                </a:solidFill>
                <a:latin typeface="MS Mincho"/>
                <a:cs typeface="MS Mincho"/>
              </a:rPr>
              <a:t> </a:t>
            </a:r>
            <a:r>
              <a:rPr dirty="0" sz="1100" spc="-20">
                <a:solidFill>
                  <a:srgbClr val="FF0000"/>
                </a:solidFill>
                <a:latin typeface="MS Mincho"/>
                <a:cs typeface="MS Mincho"/>
              </a:rPr>
              <a:t>７円未満の医薬品は適応病名がなくても無条件に合格と判定します。</a:t>
            </a:r>
            <a:endParaRPr sz="1100">
              <a:latin typeface="MS Mincho"/>
              <a:cs typeface="MS Mincho"/>
            </a:endParaRPr>
          </a:p>
          <a:p>
            <a:pPr>
              <a:lnSpc>
                <a:spcPct val="100000"/>
              </a:lnSpc>
              <a:spcBef>
                <a:spcPts val="380"/>
              </a:spcBef>
            </a:pPr>
            <a:endParaRPr sz="1100">
              <a:latin typeface="MS Mincho"/>
              <a:cs typeface="MS Mincho"/>
            </a:endParaRPr>
          </a:p>
          <a:p>
            <a:pPr marL="12700">
              <a:lnSpc>
                <a:spcPct val="100000"/>
              </a:lnSpc>
            </a:pPr>
            <a:r>
              <a:rPr dirty="0" sz="1100" spc="-20">
                <a:latin typeface="MS Mincho"/>
                <a:cs typeface="MS Mincho"/>
              </a:rPr>
              <a:t>７円未満の医薬品も病名漏れ点検の対象としたい場合には、</a:t>
            </a:r>
            <a:endParaRPr sz="1100">
              <a:latin typeface="MS Mincho"/>
              <a:cs typeface="MS Mincho"/>
            </a:endParaRPr>
          </a:p>
          <a:p>
            <a:pPr marL="152400">
              <a:lnSpc>
                <a:spcPct val="100000"/>
              </a:lnSpc>
              <a:spcBef>
                <a:spcPts val="340"/>
              </a:spcBef>
            </a:pPr>
            <a:r>
              <a:rPr dirty="0" sz="1100" spc="-20">
                <a:latin typeface="MS Mincho"/>
                <a:cs typeface="MS Mincho"/>
              </a:rPr>
              <a:t>「情報管理」画面で「薬価判断」のチェックを外してください。</a:t>
            </a:r>
            <a:endParaRPr sz="1100">
              <a:latin typeface="MS Mincho"/>
              <a:cs typeface="MS Mincho"/>
            </a:endParaRPr>
          </a:p>
          <a:p>
            <a:pPr>
              <a:lnSpc>
                <a:spcPct val="100000"/>
              </a:lnSpc>
              <a:spcBef>
                <a:spcPts val="1085"/>
              </a:spcBef>
            </a:pPr>
            <a:endParaRPr sz="1100">
              <a:latin typeface="MS Mincho"/>
              <a:cs typeface="MS Mincho"/>
            </a:endParaRPr>
          </a:p>
          <a:p>
            <a:pPr marL="12700">
              <a:lnSpc>
                <a:spcPct val="100000"/>
              </a:lnSpc>
              <a:spcBef>
                <a:spcPts val="5"/>
              </a:spcBef>
            </a:pPr>
            <a:r>
              <a:rPr dirty="0" sz="1100" spc="-20" b="1">
                <a:latin typeface="MS Mincho"/>
                <a:cs typeface="MS Mincho"/>
              </a:rPr>
              <a:t>＜薬価判断のチェックの外し方＞</a:t>
            </a:r>
            <a:endParaRPr sz="1100">
              <a:latin typeface="MS Mincho"/>
              <a:cs typeface="MS Mincho"/>
            </a:endParaRPr>
          </a:p>
          <a:p>
            <a:pPr marL="12700" marR="5080">
              <a:lnSpc>
                <a:spcPct val="124500"/>
              </a:lnSpc>
              <a:spcBef>
                <a:spcPts val="15"/>
              </a:spcBef>
            </a:pPr>
            <a:r>
              <a:rPr dirty="0" sz="1100" spc="-20">
                <a:latin typeface="MS Mincho"/>
                <a:cs typeface="MS Mincho"/>
              </a:rPr>
              <a:t>ナビゲーションウィンドウの「システム管理」の「情報管理」をダブルクリックします。</a:t>
            </a:r>
            <a:endParaRPr sz="1100">
              <a:latin typeface="MS Mincho"/>
              <a:cs typeface="MS Mincho"/>
            </a:endParaRPr>
          </a:p>
        </p:txBody>
      </p:sp>
      <p:sp>
        <p:nvSpPr>
          <p:cNvPr id="3" name="object 3" descr=""/>
          <p:cNvSpPr txBox="1"/>
          <p:nvPr/>
        </p:nvSpPr>
        <p:spPr>
          <a:xfrm>
            <a:off x="1156512" y="5242915"/>
            <a:ext cx="533336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「情報管理」画面が表示されます。</a:t>
            </a:r>
            <a:endParaRPr sz="1100">
              <a:latin typeface="MS Mincho"/>
              <a:cs typeface="MS Mincho"/>
            </a:endParaRPr>
          </a:p>
          <a:p>
            <a:pPr marL="12700">
              <a:lnSpc>
                <a:spcPct val="100000"/>
              </a:lnSpc>
              <a:spcBef>
                <a:spcPts val="335"/>
              </a:spcBef>
            </a:pPr>
            <a:r>
              <a:rPr dirty="0" sz="1100" spc="-20">
                <a:latin typeface="MS Mincho"/>
                <a:cs typeface="MS Mincho"/>
              </a:rPr>
              <a:t>「薬価判断」のチェックを外すと７円未満の医薬品も病名漏れ点検の対象とします。</a:t>
            </a:r>
            <a:endParaRPr sz="1100">
              <a:latin typeface="MS Mincho"/>
              <a:cs typeface="MS Mincho"/>
            </a:endParaRPr>
          </a:p>
        </p:txBody>
      </p:sp>
      <p:grpSp>
        <p:nvGrpSpPr>
          <p:cNvPr id="4" name="object 4" descr=""/>
          <p:cNvGrpSpPr/>
          <p:nvPr/>
        </p:nvGrpSpPr>
        <p:grpSpPr>
          <a:xfrm>
            <a:off x="1603247" y="3755135"/>
            <a:ext cx="1369060" cy="1234440"/>
            <a:chOff x="1603247" y="3755135"/>
            <a:chExt cx="1369060" cy="1234440"/>
          </a:xfrm>
        </p:grpSpPr>
        <p:pic>
          <p:nvPicPr>
            <p:cNvPr id="5" name="object 5" descr=""/>
            <p:cNvPicPr/>
            <p:nvPr/>
          </p:nvPicPr>
          <p:blipFill>
            <a:blip r:embed="rId2" cstate="print"/>
            <a:stretch>
              <a:fillRect/>
            </a:stretch>
          </p:blipFill>
          <p:spPr>
            <a:xfrm>
              <a:off x="1603247" y="3755135"/>
              <a:ext cx="1368552" cy="1233967"/>
            </a:xfrm>
            <a:prstGeom prst="rect">
              <a:avLst/>
            </a:prstGeom>
          </p:spPr>
        </p:pic>
        <p:sp>
          <p:nvSpPr>
            <p:cNvPr id="6" name="object 6" descr=""/>
            <p:cNvSpPr/>
            <p:nvPr/>
          </p:nvSpPr>
          <p:spPr>
            <a:xfrm>
              <a:off x="1792985" y="4479797"/>
              <a:ext cx="551815" cy="147955"/>
            </a:xfrm>
            <a:custGeom>
              <a:avLst/>
              <a:gdLst/>
              <a:ahLst/>
              <a:cxnLst/>
              <a:rect l="l" t="t" r="r" b="b"/>
              <a:pathLst>
                <a:path w="551814" h="147954">
                  <a:moveTo>
                    <a:pt x="0" y="24637"/>
                  </a:moveTo>
                  <a:lnTo>
                    <a:pt x="1938" y="15055"/>
                  </a:lnTo>
                  <a:lnTo>
                    <a:pt x="7223" y="7223"/>
                  </a:lnTo>
                  <a:lnTo>
                    <a:pt x="15055" y="1938"/>
                  </a:lnTo>
                  <a:lnTo>
                    <a:pt x="24637" y="0"/>
                  </a:lnTo>
                  <a:lnTo>
                    <a:pt x="527050" y="0"/>
                  </a:lnTo>
                  <a:lnTo>
                    <a:pt x="536632" y="1938"/>
                  </a:lnTo>
                  <a:lnTo>
                    <a:pt x="544464" y="7223"/>
                  </a:lnTo>
                  <a:lnTo>
                    <a:pt x="549749" y="15055"/>
                  </a:lnTo>
                  <a:lnTo>
                    <a:pt x="551688" y="24637"/>
                  </a:lnTo>
                  <a:lnTo>
                    <a:pt x="551688" y="123189"/>
                  </a:lnTo>
                  <a:lnTo>
                    <a:pt x="549749" y="132772"/>
                  </a:lnTo>
                  <a:lnTo>
                    <a:pt x="544464" y="140604"/>
                  </a:lnTo>
                  <a:lnTo>
                    <a:pt x="536632" y="145889"/>
                  </a:lnTo>
                  <a:lnTo>
                    <a:pt x="527050" y="147827"/>
                  </a:lnTo>
                  <a:lnTo>
                    <a:pt x="24637" y="147827"/>
                  </a:lnTo>
                  <a:lnTo>
                    <a:pt x="15055" y="145889"/>
                  </a:lnTo>
                  <a:lnTo>
                    <a:pt x="7223" y="140604"/>
                  </a:lnTo>
                  <a:lnTo>
                    <a:pt x="1938" y="132772"/>
                  </a:lnTo>
                  <a:lnTo>
                    <a:pt x="0" y="123189"/>
                  </a:lnTo>
                  <a:lnTo>
                    <a:pt x="0" y="24637"/>
                  </a:lnTo>
                  <a:close/>
                </a:path>
              </a:pathLst>
            </a:custGeom>
            <a:ln w="19050">
              <a:solidFill>
                <a:srgbClr val="FF0000"/>
              </a:solidFill>
            </a:ln>
          </p:spPr>
          <p:txBody>
            <a:bodyPr wrap="square" lIns="0" tIns="0" rIns="0" bIns="0" rtlCol="0"/>
            <a:lstStyle/>
            <a:p/>
          </p:txBody>
        </p:sp>
      </p:grpSp>
      <p:grpSp>
        <p:nvGrpSpPr>
          <p:cNvPr id="7" name="object 7" descr=""/>
          <p:cNvGrpSpPr/>
          <p:nvPr/>
        </p:nvGrpSpPr>
        <p:grpSpPr>
          <a:xfrm>
            <a:off x="1581911" y="5846063"/>
            <a:ext cx="4066540" cy="3065145"/>
            <a:chOff x="1581911" y="5846063"/>
            <a:chExt cx="4066540" cy="3065145"/>
          </a:xfrm>
        </p:grpSpPr>
        <p:pic>
          <p:nvPicPr>
            <p:cNvPr id="8" name="object 8" descr=""/>
            <p:cNvPicPr/>
            <p:nvPr/>
          </p:nvPicPr>
          <p:blipFill>
            <a:blip r:embed="rId3" cstate="print"/>
            <a:stretch>
              <a:fillRect/>
            </a:stretch>
          </p:blipFill>
          <p:spPr>
            <a:xfrm>
              <a:off x="1581911" y="5846063"/>
              <a:ext cx="4066032" cy="3064764"/>
            </a:xfrm>
            <a:prstGeom prst="rect">
              <a:avLst/>
            </a:prstGeom>
          </p:spPr>
        </p:pic>
        <p:sp>
          <p:nvSpPr>
            <p:cNvPr id="9" name="object 9" descr=""/>
            <p:cNvSpPr/>
            <p:nvPr/>
          </p:nvSpPr>
          <p:spPr>
            <a:xfrm>
              <a:off x="3675126" y="6348221"/>
              <a:ext cx="1160145" cy="326390"/>
            </a:xfrm>
            <a:custGeom>
              <a:avLst/>
              <a:gdLst/>
              <a:ahLst/>
              <a:cxnLst/>
              <a:rect l="l" t="t" r="r" b="b"/>
              <a:pathLst>
                <a:path w="1160145" h="326390">
                  <a:moveTo>
                    <a:pt x="0" y="54356"/>
                  </a:moveTo>
                  <a:lnTo>
                    <a:pt x="4278" y="33218"/>
                  </a:lnTo>
                  <a:lnTo>
                    <a:pt x="15938" y="15938"/>
                  </a:lnTo>
                  <a:lnTo>
                    <a:pt x="33218" y="4278"/>
                  </a:lnTo>
                  <a:lnTo>
                    <a:pt x="54356" y="0"/>
                  </a:lnTo>
                  <a:lnTo>
                    <a:pt x="1105408" y="0"/>
                  </a:lnTo>
                  <a:lnTo>
                    <a:pt x="1126545" y="4278"/>
                  </a:lnTo>
                  <a:lnTo>
                    <a:pt x="1143825" y="15938"/>
                  </a:lnTo>
                  <a:lnTo>
                    <a:pt x="1155485" y="33218"/>
                  </a:lnTo>
                  <a:lnTo>
                    <a:pt x="1159764" y="54356"/>
                  </a:lnTo>
                  <a:lnTo>
                    <a:pt x="1159764" y="271779"/>
                  </a:lnTo>
                  <a:lnTo>
                    <a:pt x="1155485" y="292917"/>
                  </a:lnTo>
                  <a:lnTo>
                    <a:pt x="1143825" y="310197"/>
                  </a:lnTo>
                  <a:lnTo>
                    <a:pt x="1126545" y="321857"/>
                  </a:lnTo>
                  <a:lnTo>
                    <a:pt x="1105408" y="326136"/>
                  </a:lnTo>
                  <a:lnTo>
                    <a:pt x="54356" y="326136"/>
                  </a:lnTo>
                  <a:lnTo>
                    <a:pt x="33218" y="321857"/>
                  </a:lnTo>
                  <a:lnTo>
                    <a:pt x="15938" y="310197"/>
                  </a:lnTo>
                  <a:lnTo>
                    <a:pt x="4278" y="292917"/>
                  </a:lnTo>
                  <a:lnTo>
                    <a:pt x="0" y="271779"/>
                  </a:lnTo>
                  <a:lnTo>
                    <a:pt x="0" y="54356"/>
                  </a:lnTo>
                  <a:close/>
                </a:path>
              </a:pathLst>
            </a:custGeom>
            <a:ln w="19050">
              <a:solidFill>
                <a:srgbClr val="FF0000"/>
              </a:solidFill>
            </a:ln>
          </p:spPr>
          <p:txBody>
            <a:bodyPr wrap="square" lIns="0" tIns="0" rIns="0" bIns="0" rtlCol="0"/>
            <a:lstStyle/>
            <a:p/>
          </p:txBody>
        </p:sp>
      </p:grpSp>
      <p:sp>
        <p:nvSpPr>
          <p:cNvPr id="10" name="object 1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6330695"/>
            <a:ext cx="4319270" cy="3253740"/>
            <a:chOff x="1620011" y="6330695"/>
            <a:chExt cx="4319270" cy="3253740"/>
          </a:xfrm>
        </p:grpSpPr>
        <p:pic>
          <p:nvPicPr>
            <p:cNvPr id="3" name="object 3" descr=""/>
            <p:cNvPicPr/>
            <p:nvPr/>
          </p:nvPicPr>
          <p:blipFill>
            <a:blip r:embed="rId2" cstate="print"/>
            <a:stretch>
              <a:fillRect/>
            </a:stretch>
          </p:blipFill>
          <p:spPr>
            <a:xfrm>
              <a:off x="1620011" y="6330695"/>
              <a:ext cx="4319016" cy="3253740"/>
            </a:xfrm>
            <a:prstGeom prst="rect">
              <a:avLst/>
            </a:prstGeom>
          </p:spPr>
        </p:pic>
        <p:pic>
          <p:nvPicPr>
            <p:cNvPr id="4" name="object 4" descr=""/>
            <p:cNvPicPr/>
            <p:nvPr/>
          </p:nvPicPr>
          <p:blipFill>
            <a:blip r:embed="rId3" cstate="print"/>
            <a:stretch>
              <a:fillRect/>
            </a:stretch>
          </p:blipFill>
          <p:spPr>
            <a:xfrm>
              <a:off x="2813303" y="7958327"/>
              <a:ext cx="2159508" cy="1155191"/>
            </a:xfrm>
            <a:prstGeom prst="rect">
              <a:avLst/>
            </a:prstGeom>
          </p:spPr>
        </p:pic>
        <p:sp>
          <p:nvSpPr>
            <p:cNvPr id="5" name="object 5" descr=""/>
            <p:cNvSpPr/>
            <p:nvPr/>
          </p:nvSpPr>
          <p:spPr>
            <a:xfrm>
              <a:off x="2808477" y="7953501"/>
              <a:ext cx="2169160" cy="1165225"/>
            </a:xfrm>
            <a:custGeom>
              <a:avLst/>
              <a:gdLst/>
              <a:ahLst/>
              <a:cxnLst/>
              <a:rect l="l" t="t" r="r" b="b"/>
              <a:pathLst>
                <a:path w="2169160" h="1165225">
                  <a:moveTo>
                    <a:pt x="0" y="1164716"/>
                  </a:moveTo>
                  <a:lnTo>
                    <a:pt x="2169032" y="1164716"/>
                  </a:lnTo>
                  <a:lnTo>
                    <a:pt x="2169032" y="0"/>
                  </a:lnTo>
                  <a:lnTo>
                    <a:pt x="0" y="0"/>
                  </a:lnTo>
                  <a:lnTo>
                    <a:pt x="0" y="1164716"/>
                  </a:lnTo>
                  <a:close/>
                </a:path>
              </a:pathLst>
            </a:custGeom>
            <a:ln w="9525">
              <a:solidFill>
                <a:srgbClr val="C00000"/>
              </a:solidFill>
            </a:ln>
          </p:spPr>
          <p:txBody>
            <a:bodyPr wrap="square" lIns="0" tIns="0" rIns="0" bIns="0" rtlCol="0"/>
            <a:lstStyle/>
            <a:p/>
          </p:txBody>
        </p:sp>
        <p:pic>
          <p:nvPicPr>
            <p:cNvPr id="6" name="object 6" descr=""/>
            <p:cNvPicPr/>
            <p:nvPr/>
          </p:nvPicPr>
          <p:blipFill>
            <a:blip r:embed="rId4" cstate="print"/>
            <a:stretch>
              <a:fillRect/>
            </a:stretch>
          </p:blipFill>
          <p:spPr>
            <a:xfrm>
              <a:off x="1624583" y="6330695"/>
              <a:ext cx="4314444" cy="230124"/>
            </a:xfrm>
            <a:prstGeom prst="rect">
              <a:avLst/>
            </a:prstGeom>
          </p:spPr>
        </p:pic>
        <p:sp>
          <p:nvSpPr>
            <p:cNvPr id="7" name="object 7" descr=""/>
            <p:cNvSpPr/>
            <p:nvPr/>
          </p:nvSpPr>
          <p:spPr>
            <a:xfrm>
              <a:off x="2737103" y="6594347"/>
              <a:ext cx="3053080" cy="632460"/>
            </a:xfrm>
            <a:custGeom>
              <a:avLst/>
              <a:gdLst/>
              <a:ahLst/>
              <a:cxnLst/>
              <a:rect l="l" t="t" r="r" b="b"/>
              <a:pathLst>
                <a:path w="3053079" h="632459">
                  <a:moveTo>
                    <a:pt x="2947161" y="0"/>
                  </a:moveTo>
                  <a:lnTo>
                    <a:pt x="105409" y="0"/>
                  </a:lnTo>
                  <a:lnTo>
                    <a:pt x="64400" y="8290"/>
                  </a:lnTo>
                  <a:lnTo>
                    <a:pt x="30892" y="30892"/>
                  </a:lnTo>
                  <a:lnTo>
                    <a:pt x="8290" y="64400"/>
                  </a:lnTo>
                  <a:lnTo>
                    <a:pt x="0" y="105410"/>
                  </a:lnTo>
                  <a:lnTo>
                    <a:pt x="0" y="527050"/>
                  </a:lnTo>
                  <a:lnTo>
                    <a:pt x="8290" y="568059"/>
                  </a:lnTo>
                  <a:lnTo>
                    <a:pt x="30892" y="601567"/>
                  </a:lnTo>
                  <a:lnTo>
                    <a:pt x="64400" y="624169"/>
                  </a:lnTo>
                  <a:lnTo>
                    <a:pt x="105409" y="632460"/>
                  </a:lnTo>
                  <a:lnTo>
                    <a:pt x="2947161" y="632460"/>
                  </a:lnTo>
                  <a:lnTo>
                    <a:pt x="2988171" y="624169"/>
                  </a:lnTo>
                  <a:lnTo>
                    <a:pt x="3021679" y="601567"/>
                  </a:lnTo>
                  <a:lnTo>
                    <a:pt x="3044281" y="568059"/>
                  </a:lnTo>
                  <a:lnTo>
                    <a:pt x="3052572" y="527050"/>
                  </a:lnTo>
                  <a:lnTo>
                    <a:pt x="3052572" y="105410"/>
                  </a:lnTo>
                  <a:lnTo>
                    <a:pt x="3044281" y="64400"/>
                  </a:lnTo>
                  <a:lnTo>
                    <a:pt x="3021679" y="30892"/>
                  </a:lnTo>
                  <a:lnTo>
                    <a:pt x="2988171" y="8290"/>
                  </a:lnTo>
                  <a:lnTo>
                    <a:pt x="2947161" y="0"/>
                  </a:lnTo>
                  <a:close/>
                </a:path>
              </a:pathLst>
            </a:custGeom>
            <a:solidFill>
              <a:srgbClr val="FFFFCC"/>
            </a:solidFill>
          </p:spPr>
          <p:txBody>
            <a:bodyPr wrap="square" lIns="0" tIns="0" rIns="0" bIns="0" rtlCol="0"/>
            <a:lstStyle/>
            <a:p/>
          </p:txBody>
        </p:sp>
        <p:sp>
          <p:nvSpPr>
            <p:cNvPr id="8" name="object 8" descr=""/>
            <p:cNvSpPr/>
            <p:nvPr/>
          </p:nvSpPr>
          <p:spPr>
            <a:xfrm>
              <a:off x="2737103" y="6594347"/>
              <a:ext cx="3053080" cy="632460"/>
            </a:xfrm>
            <a:custGeom>
              <a:avLst/>
              <a:gdLst/>
              <a:ahLst/>
              <a:cxnLst/>
              <a:rect l="l" t="t" r="r" b="b"/>
              <a:pathLst>
                <a:path w="3053079" h="632459">
                  <a:moveTo>
                    <a:pt x="0" y="105410"/>
                  </a:moveTo>
                  <a:lnTo>
                    <a:pt x="8290" y="64400"/>
                  </a:lnTo>
                  <a:lnTo>
                    <a:pt x="30892" y="30892"/>
                  </a:lnTo>
                  <a:lnTo>
                    <a:pt x="64400" y="8290"/>
                  </a:lnTo>
                  <a:lnTo>
                    <a:pt x="105409" y="0"/>
                  </a:lnTo>
                  <a:lnTo>
                    <a:pt x="2947161" y="0"/>
                  </a:lnTo>
                  <a:lnTo>
                    <a:pt x="2988171" y="8290"/>
                  </a:lnTo>
                  <a:lnTo>
                    <a:pt x="3021679" y="30892"/>
                  </a:lnTo>
                  <a:lnTo>
                    <a:pt x="3044281" y="64400"/>
                  </a:lnTo>
                  <a:lnTo>
                    <a:pt x="3052572" y="105410"/>
                  </a:lnTo>
                  <a:lnTo>
                    <a:pt x="3052572" y="527050"/>
                  </a:lnTo>
                  <a:lnTo>
                    <a:pt x="3044281" y="568059"/>
                  </a:lnTo>
                  <a:lnTo>
                    <a:pt x="3021679" y="601567"/>
                  </a:lnTo>
                  <a:lnTo>
                    <a:pt x="2988171" y="624169"/>
                  </a:lnTo>
                  <a:lnTo>
                    <a:pt x="2947161" y="632460"/>
                  </a:lnTo>
                  <a:lnTo>
                    <a:pt x="105409" y="632460"/>
                  </a:lnTo>
                  <a:lnTo>
                    <a:pt x="64400" y="624169"/>
                  </a:lnTo>
                  <a:lnTo>
                    <a:pt x="30892" y="601567"/>
                  </a:lnTo>
                  <a:lnTo>
                    <a:pt x="8290" y="568059"/>
                  </a:lnTo>
                  <a:lnTo>
                    <a:pt x="0" y="527050"/>
                  </a:lnTo>
                  <a:lnTo>
                    <a:pt x="0" y="105410"/>
                  </a:lnTo>
                  <a:close/>
                </a:path>
              </a:pathLst>
            </a:custGeom>
            <a:ln w="9525">
              <a:solidFill>
                <a:srgbClr val="C00000"/>
              </a:solidFill>
            </a:ln>
          </p:spPr>
          <p:txBody>
            <a:bodyPr wrap="square" lIns="0" tIns="0" rIns="0" bIns="0" rtlCol="0"/>
            <a:lstStyle/>
            <a:p/>
          </p:txBody>
        </p:sp>
      </p:grpSp>
      <p:sp>
        <p:nvSpPr>
          <p:cNvPr id="9" name="object 9" descr=""/>
          <p:cNvSpPr txBox="1"/>
          <p:nvPr/>
        </p:nvSpPr>
        <p:spPr>
          <a:xfrm>
            <a:off x="1158951" y="1806294"/>
            <a:ext cx="4216400" cy="1284605"/>
          </a:xfrm>
          <a:prstGeom prst="rect">
            <a:avLst/>
          </a:prstGeom>
        </p:spPr>
        <p:txBody>
          <a:bodyPr wrap="square" lIns="0" tIns="12065" rIns="0" bIns="0" rtlCol="0" vert="horz">
            <a:spAutoFit/>
          </a:bodyPr>
          <a:lstStyle/>
          <a:p>
            <a:pPr marL="12700" marR="5080">
              <a:lnSpc>
                <a:spcPct val="125499"/>
              </a:lnSpc>
              <a:spcBef>
                <a:spcPts val="95"/>
              </a:spcBef>
              <a:tabLst>
                <a:tab pos="1271270" algn="l"/>
              </a:tabLst>
            </a:pPr>
            <a:r>
              <a:rPr dirty="0" sz="1100">
                <a:latin typeface="MS Mincho"/>
                <a:cs typeface="MS Mincho"/>
              </a:rPr>
              <a:t>自動点</a:t>
            </a:r>
            <a:r>
              <a:rPr dirty="0" sz="1100" spc="-15">
                <a:latin typeface="MS Mincho"/>
                <a:cs typeface="MS Mincho"/>
              </a:rPr>
              <a:t>検</a:t>
            </a:r>
            <a:r>
              <a:rPr dirty="0" sz="1100">
                <a:latin typeface="MS Mincho"/>
                <a:cs typeface="MS Mincho"/>
              </a:rPr>
              <a:t>の結</a:t>
            </a:r>
            <a:r>
              <a:rPr dirty="0" sz="1100" spc="-15">
                <a:latin typeface="MS Mincho"/>
                <a:cs typeface="MS Mincho"/>
              </a:rPr>
              <a:t>果</a:t>
            </a:r>
            <a:r>
              <a:rPr dirty="0" sz="1100">
                <a:latin typeface="MS Mincho"/>
                <a:cs typeface="MS Mincho"/>
              </a:rPr>
              <a:t>、不</a:t>
            </a:r>
            <a:r>
              <a:rPr dirty="0" sz="1100" spc="-15">
                <a:latin typeface="MS Mincho"/>
                <a:cs typeface="MS Mincho"/>
              </a:rPr>
              <a:t>合格</a:t>
            </a:r>
            <a:r>
              <a:rPr dirty="0" sz="1100">
                <a:latin typeface="MS Mincho"/>
                <a:cs typeface="MS Mincho"/>
              </a:rPr>
              <a:t>と判定</a:t>
            </a:r>
            <a:r>
              <a:rPr dirty="0" sz="1100" spc="-15">
                <a:latin typeface="MS Mincho"/>
                <a:cs typeface="MS Mincho"/>
              </a:rPr>
              <a:t>さ</a:t>
            </a:r>
            <a:r>
              <a:rPr dirty="0" sz="1100">
                <a:latin typeface="MS Mincho"/>
                <a:cs typeface="MS Mincho"/>
              </a:rPr>
              <a:t>れた</a:t>
            </a:r>
            <a:r>
              <a:rPr dirty="0" sz="1100" spc="-15">
                <a:latin typeface="MS Mincho"/>
                <a:cs typeface="MS Mincho"/>
              </a:rPr>
              <a:t>レ</a:t>
            </a:r>
            <a:r>
              <a:rPr dirty="0" sz="1100">
                <a:latin typeface="MS Mincho"/>
                <a:cs typeface="MS Mincho"/>
              </a:rPr>
              <a:t>セプ</a:t>
            </a:r>
            <a:r>
              <a:rPr dirty="0" sz="1100" spc="-15">
                <a:latin typeface="MS Mincho"/>
                <a:cs typeface="MS Mincho"/>
              </a:rPr>
              <a:t>トの</a:t>
            </a:r>
            <a:r>
              <a:rPr dirty="0" sz="1100">
                <a:latin typeface="MS Mincho"/>
                <a:cs typeface="MS Mincho"/>
              </a:rPr>
              <a:t>実例を</a:t>
            </a:r>
            <a:r>
              <a:rPr dirty="0" sz="1100" spc="-15">
                <a:latin typeface="MS Mincho"/>
                <a:cs typeface="MS Mincho"/>
              </a:rPr>
              <a:t>示</a:t>
            </a:r>
            <a:r>
              <a:rPr dirty="0" sz="1100">
                <a:latin typeface="MS Mincho"/>
                <a:cs typeface="MS Mincho"/>
              </a:rPr>
              <a:t>しま</a:t>
            </a:r>
            <a:r>
              <a:rPr dirty="0" sz="1100" spc="-15">
                <a:latin typeface="MS Mincho"/>
                <a:cs typeface="MS Mincho"/>
              </a:rPr>
              <a:t>す</a:t>
            </a:r>
            <a:r>
              <a:rPr dirty="0" sz="1100" spc="-50">
                <a:latin typeface="MS Mincho"/>
                <a:cs typeface="MS Mincho"/>
              </a:rPr>
              <a:t>。 </a:t>
            </a:r>
            <a:r>
              <a:rPr dirty="0" sz="1100">
                <a:latin typeface="MS Mincho"/>
                <a:cs typeface="MS Mincho"/>
              </a:rPr>
              <a:t>１．病</a:t>
            </a:r>
            <a:r>
              <a:rPr dirty="0" sz="1100" spc="-15">
                <a:latin typeface="MS Mincho"/>
                <a:cs typeface="MS Mincho"/>
              </a:rPr>
              <a:t>名</a:t>
            </a:r>
            <a:r>
              <a:rPr dirty="0" sz="1100">
                <a:latin typeface="MS Mincho"/>
                <a:cs typeface="MS Mincho"/>
              </a:rPr>
              <a:t>漏れ</a:t>
            </a:r>
            <a:r>
              <a:rPr dirty="0" sz="1100" spc="-15">
                <a:latin typeface="MS Mincho"/>
                <a:cs typeface="MS Mincho"/>
              </a:rPr>
              <a:t>点</a:t>
            </a:r>
            <a:r>
              <a:rPr dirty="0" sz="1100" spc="-50">
                <a:latin typeface="MS Mincho"/>
                <a:cs typeface="MS Mincho"/>
              </a:rPr>
              <a:t>検</a:t>
            </a:r>
            <a:r>
              <a:rPr dirty="0" sz="1100">
                <a:latin typeface="MS Mincho"/>
                <a:cs typeface="MS Mincho"/>
              </a:rPr>
              <a:t>	</a:t>
            </a:r>
            <a:r>
              <a:rPr dirty="0" sz="1100" spc="-15">
                <a:latin typeface="MS Mincho"/>
                <a:cs typeface="MS Mincho"/>
              </a:rPr>
              <a:t>医薬</a:t>
            </a:r>
            <a:r>
              <a:rPr dirty="0" sz="1100" spc="-50">
                <a:latin typeface="MS Mincho"/>
                <a:cs typeface="MS Mincho"/>
              </a:rPr>
              <a:t>品</a:t>
            </a:r>
            <a:endParaRPr sz="1100">
              <a:latin typeface="MS Mincho"/>
              <a:cs typeface="MS Mincho"/>
            </a:endParaRPr>
          </a:p>
          <a:p>
            <a:pPr marL="12700">
              <a:lnSpc>
                <a:spcPct val="100000"/>
              </a:lnSpc>
              <a:spcBef>
                <a:spcPts val="325"/>
              </a:spcBef>
              <a:tabLst>
                <a:tab pos="1271270" algn="l"/>
              </a:tabLst>
            </a:pPr>
            <a:r>
              <a:rPr dirty="0" sz="1100">
                <a:latin typeface="MS Mincho"/>
                <a:cs typeface="MS Mincho"/>
              </a:rPr>
              <a:t>２．病</a:t>
            </a:r>
            <a:r>
              <a:rPr dirty="0" sz="1100" spc="-15">
                <a:latin typeface="MS Mincho"/>
                <a:cs typeface="MS Mincho"/>
              </a:rPr>
              <a:t>名</a:t>
            </a:r>
            <a:r>
              <a:rPr dirty="0" sz="1100">
                <a:latin typeface="MS Mincho"/>
                <a:cs typeface="MS Mincho"/>
              </a:rPr>
              <a:t>漏れ</a:t>
            </a:r>
            <a:r>
              <a:rPr dirty="0" sz="1100" spc="-15">
                <a:latin typeface="MS Mincho"/>
                <a:cs typeface="MS Mincho"/>
              </a:rPr>
              <a:t>点</a:t>
            </a:r>
            <a:r>
              <a:rPr dirty="0" sz="1100" spc="-50">
                <a:latin typeface="MS Mincho"/>
                <a:cs typeface="MS Mincho"/>
              </a:rPr>
              <a:t>検</a:t>
            </a:r>
            <a:r>
              <a:rPr dirty="0" sz="1100">
                <a:latin typeface="MS Mincho"/>
                <a:cs typeface="MS Mincho"/>
              </a:rPr>
              <a:t>	</a:t>
            </a:r>
            <a:r>
              <a:rPr dirty="0" sz="1100" spc="-15">
                <a:latin typeface="MS Mincho"/>
                <a:cs typeface="MS Mincho"/>
              </a:rPr>
              <a:t>検</a:t>
            </a:r>
            <a:r>
              <a:rPr dirty="0" sz="1100" spc="-50">
                <a:latin typeface="MS Mincho"/>
                <a:cs typeface="MS Mincho"/>
              </a:rPr>
              <a:t>査</a:t>
            </a:r>
            <a:endParaRPr sz="1100">
              <a:latin typeface="MS Mincho"/>
              <a:cs typeface="MS Mincho"/>
            </a:endParaRPr>
          </a:p>
          <a:p>
            <a:pPr marL="12700" marR="2378710">
              <a:lnSpc>
                <a:spcPct val="125000"/>
              </a:lnSpc>
              <a:spcBef>
                <a:spcPts val="5"/>
              </a:spcBef>
              <a:tabLst>
                <a:tab pos="1271270" algn="l"/>
              </a:tabLst>
            </a:pPr>
            <a:r>
              <a:rPr dirty="0" sz="1100">
                <a:latin typeface="MS Mincho"/>
                <a:cs typeface="MS Mincho"/>
              </a:rPr>
              <a:t>３．病</a:t>
            </a:r>
            <a:r>
              <a:rPr dirty="0" sz="1100" spc="-15">
                <a:latin typeface="MS Mincho"/>
                <a:cs typeface="MS Mincho"/>
              </a:rPr>
              <a:t>名</a:t>
            </a:r>
            <a:r>
              <a:rPr dirty="0" sz="1100">
                <a:latin typeface="MS Mincho"/>
                <a:cs typeface="MS Mincho"/>
              </a:rPr>
              <a:t>漏れ</a:t>
            </a:r>
            <a:r>
              <a:rPr dirty="0" sz="1100" spc="-15">
                <a:latin typeface="MS Mincho"/>
                <a:cs typeface="MS Mincho"/>
              </a:rPr>
              <a:t>点</a:t>
            </a:r>
            <a:r>
              <a:rPr dirty="0" sz="1100" spc="-50">
                <a:latin typeface="MS Mincho"/>
                <a:cs typeface="MS Mincho"/>
              </a:rPr>
              <a:t>検</a:t>
            </a:r>
            <a:r>
              <a:rPr dirty="0" sz="1100">
                <a:latin typeface="MS Mincho"/>
                <a:cs typeface="MS Mincho"/>
              </a:rPr>
              <a:t>	</a:t>
            </a:r>
            <a:r>
              <a:rPr dirty="0" sz="1100" spc="-15">
                <a:latin typeface="MS Mincho"/>
                <a:cs typeface="MS Mincho"/>
              </a:rPr>
              <a:t>算定</a:t>
            </a:r>
            <a:r>
              <a:rPr dirty="0" sz="1100" spc="-50">
                <a:latin typeface="MS Mincho"/>
                <a:cs typeface="MS Mincho"/>
              </a:rPr>
              <a:t>日 </a:t>
            </a:r>
            <a:r>
              <a:rPr dirty="0" sz="1100">
                <a:latin typeface="MS Mincho"/>
                <a:cs typeface="MS Mincho"/>
              </a:rPr>
              <a:t>４．病</a:t>
            </a:r>
            <a:r>
              <a:rPr dirty="0" sz="1100" spc="-15">
                <a:latin typeface="MS Mincho"/>
                <a:cs typeface="MS Mincho"/>
              </a:rPr>
              <a:t>名</a:t>
            </a:r>
            <a:r>
              <a:rPr dirty="0" sz="1100">
                <a:latin typeface="MS Mincho"/>
                <a:cs typeface="MS Mincho"/>
              </a:rPr>
              <a:t>漏れ</a:t>
            </a:r>
            <a:r>
              <a:rPr dirty="0" sz="1100" spc="-15">
                <a:latin typeface="MS Mincho"/>
                <a:cs typeface="MS Mincho"/>
              </a:rPr>
              <a:t>点</a:t>
            </a:r>
            <a:r>
              <a:rPr dirty="0" sz="1100" spc="-50">
                <a:latin typeface="MS Mincho"/>
                <a:cs typeface="MS Mincho"/>
              </a:rPr>
              <a:t>検</a:t>
            </a:r>
            <a:r>
              <a:rPr dirty="0" sz="1100">
                <a:latin typeface="MS Mincho"/>
                <a:cs typeface="MS Mincho"/>
              </a:rPr>
              <a:t>	</a:t>
            </a:r>
            <a:r>
              <a:rPr dirty="0" sz="1100" spc="-15">
                <a:latin typeface="MS Mincho"/>
                <a:cs typeface="MS Mincho"/>
              </a:rPr>
              <a:t>複数</a:t>
            </a:r>
            <a:r>
              <a:rPr dirty="0" sz="1100">
                <a:latin typeface="MS Mincho"/>
                <a:cs typeface="MS Mincho"/>
              </a:rPr>
              <a:t>病</a:t>
            </a:r>
            <a:r>
              <a:rPr dirty="0" sz="1100" spc="-50">
                <a:latin typeface="MS Mincho"/>
                <a:cs typeface="MS Mincho"/>
              </a:rPr>
              <a:t>名 </a:t>
            </a:r>
            <a:r>
              <a:rPr dirty="0" sz="1100">
                <a:latin typeface="MS Mincho"/>
                <a:cs typeface="MS Mincho"/>
              </a:rPr>
              <a:t>５．病</a:t>
            </a:r>
            <a:r>
              <a:rPr dirty="0" sz="1100" spc="-15">
                <a:latin typeface="MS Mincho"/>
                <a:cs typeface="MS Mincho"/>
              </a:rPr>
              <a:t>名</a:t>
            </a:r>
            <a:r>
              <a:rPr dirty="0" sz="1100">
                <a:latin typeface="MS Mincho"/>
                <a:cs typeface="MS Mincho"/>
              </a:rPr>
              <a:t>漏れ</a:t>
            </a:r>
            <a:r>
              <a:rPr dirty="0" sz="1100" spc="-15">
                <a:latin typeface="MS Mincho"/>
                <a:cs typeface="MS Mincho"/>
              </a:rPr>
              <a:t>点</a:t>
            </a:r>
            <a:r>
              <a:rPr dirty="0" sz="1100" spc="-50">
                <a:latin typeface="MS Mincho"/>
                <a:cs typeface="MS Mincho"/>
              </a:rPr>
              <a:t>検</a:t>
            </a:r>
            <a:r>
              <a:rPr dirty="0" sz="1100">
                <a:latin typeface="MS Mincho"/>
                <a:cs typeface="MS Mincho"/>
              </a:rPr>
              <a:t>	</a:t>
            </a:r>
            <a:r>
              <a:rPr dirty="0" sz="1100" spc="-15">
                <a:latin typeface="MS Mincho"/>
                <a:cs typeface="MS Mincho"/>
              </a:rPr>
              <a:t>部</a:t>
            </a:r>
            <a:r>
              <a:rPr dirty="0" sz="1100" spc="-50">
                <a:latin typeface="MS Mincho"/>
                <a:cs typeface="MS Mincho"/>
              </a:rPr>
              <a:t>位</a:t>
            </a:r>
            <a:endParaRPr sz="1100">
              <a:latin typeface="MS Mincho"/>
              <a:cs typeface="MS Mincho"/>
            </a:endParaRPr>
          </a:p>
        </p:txBody>
      </p:sp>
      <p:sp>
        <p:nvSpPr>
          <p:cNvPr id="10" name="object 10" descr=""/>
          <p:cNvSpPr txBox="1"/>
          <p:nvPr/>
        </p:nvSpPr>
        <p:spPr>
          <a:xfrm>
            <a:off x="3116072" y="3063594"/>
            <a:ext cx="723900" cy="865505"/>
          </a:xfrm>
          <a:prstGeom prst="rect">
            <a:avLst/>
          </a:prstGeom>
        </p:spPr>
        <p:txBody>
          <a:bodyPr wrap="square" lIns="0" tIns="12700" rIns="0" bIns="0" rtlCol="0" vert="horz">
            <a:spAutoFit/>
          </a:bodyPr>
          <a:lstStyle/>
          <a:p>
            <a:pPr marL="12700" marR="5080">
              <a:lnSpc>
                <a:spcPct val="125200"/>
              </a:lnSpc>
              <a:spcBef>
                <a:spcPts val="100"/>
              </a:spcBef>
            </a:pPr>
            <a:r>
              <a:rPr dirty="0" sz="1100" spc="-20">
                <a:latin typeface="MS Mincho"/>
                <a:cs typeface="MS Mincho"/>
              </a:rPr>
              <a:t>単月点検</a:t>
            </a:r>
            <a:r>
              <a:rPr dirty="0" sz="1100" spc="-50">
                <a:latin typeface="MS Mincho"/>
                <a:cs typeface="MS Mincho"/>
              </a:rPr>
              <a:t> </a:t>
            </a:r>
            <a:r>
              <a:rPr dirty="0" sz="1100" spc="-25">
                <a:latin typeface="MS Mincho"/>
                <a:cs typeface="MS Mincho"/>
              </a:rPr>
              <a:t>最大投与量</a:t>
            </a:r>
            <a:r>
              <a:rPr dirty="0" sz="1100" spc="-20">
                <a:latin typeface="MS Mincho"/>
                <a:cs typeface="MS Mincho"/>
              </a:rPr>
              <a:t>縦覧点検算</a:t>
            </a:r>
            <a:r>
              <a:rPr dirty="0" sz="1100" spc="-25">
                <a:latin typeface="MS Mincho"/>
                <a:cs typeface="MS Mincho"/>
              </a:rPr>
              <a:t>定日</a:t>
            </a:r>
            <a:endParaRPr sz="1100">
              <a:latin typeface="MS Mincho"/>
              <a:cs typeface="MS Mincho"/>
            </a:endParaRPr>
          </a:p>
        </p:txBody>
      </p:sp>
      <p:sp>
        <p:nvSpPr>
          <p:cNvPr id="11" name="object 11" descr=""/>
          <p:cNvSpPr txBox="1"/>
          <p:nvPr/>
        </p:nvSpPr>
        <p:spPr>
          <a:xfrm>
            <a:off x="1158951" y="3063594"/>
            <a:ext cx="1982470" cy="1493520"/>
          </a:xfrm>
          <a:prstGeom prst="rect">
            <a:avLst/>
          </a:prstGeom>
        </p:spPr>
        <p:txBody>
          <a:bodyPr wrap="square" lIns="0" tIns="13335" rIns="0" bIns="0" rtlCol="0" vert="horz">
            <a:spAutoFit/>
          </a:bodyPr>
          <a:lstStyle/>
          <a:p>
            <a:pPr marL="12700" marR="5080">
              <a:lnSpc>
                <a:spcPct val="125000"/>
              </a:lnSpc>
              <a:spcBef>
                <a:spcPts val="105"/>
              </a:spcBef>
              <a:tabLst>
                <a:tab pos="1130935" algn="l"/>
              </a:tabLst>
            </a:pPr>
            <a:r>
              <a:rPr dirty="0" sz="1100">
                <a:latin typeface="MS Mincho"/>
                <a:cs typeface="MS Mincho"/>
              </a:rPr>
              <a:t>６．精</a:t>
            </a:r>
            <a:r>
              <a:rPr dirty="0" sz="1100" spc="-15">
                <a:latin typeface="MS Mincho"/>
                <a:cs typeface="MS Mincho"/>
              </a:rPr>
              <a:t>密</a:t>
            </a:r>
            <a:r>
              <a:rPr dirty="0" sz="1100">
                <a:latin typeface="MS Mincho"/>
                <a:cs typeface="MS Mincho"/>
              </a:rPr>
              <a:t>点検</a:t>
            </a:r>
            <a:r>
              <a:rPr dirty="0" sz="1100" spc="-15">
                <a:latin typeface="MS Mincho"/>
                <a:cs typeface="MS Mincho"/>
              </a:rPr>
              <a:t>（</a:t>
            </a:r>
            <a:r>
              <a:rPr dirty="0" sz="1100">
                <a:latin typeface="MS Mincho"/>
                <a:cs typeface="MS Mincho"/>
              </a:rPr>
              <a:t>公開</a:t>
            </a:r>
            <a:r>
              <a:rPr dirty="0" sz="1100" spc="-15">
                <a:latin typeface="MS Mincho"/>
                <a:cs typeface="MS Mincho"/>
              </a:rPr>
              <a:t>ルー</a:t>
            </a:r>
            <a:r>
              <a:rPr dirty="0" sz="1100">
                <a:latin typeface="MS Mincho"/>
                <a:cs typeface="MS Mincho"/>
              </a:rPr>
              <a:t>ル</a:t>
            </a:r>
            <a:r>
              <a:rPr dirty="0" sz="1100" spc="-50">
                <a:latin typeface="MS Mincho"/>
                <a:cs typeface="MS Mincho"/>
              </a:rPr>
              <a:t>） </a:t>
            </a:r>
            <a:r>
              <a:rPr dirty="0" sz="1100">
                <a:latin typeface="MS Mincho"/>
                <a:cs typeface="MS Mincho"/>
              </a:rPr>
              <a:t>７．精</a:t>
            </a:r>
            <a:r>
              <a:rPr dirty="0" sz="1100" spc="-15">
                <a:latin typeface="MS Mincho"/>
                <a:cs typeface="MS Mincho"/>
              </a:rPr>
              <a:t>密</a:t>
            </a:r>
            <a:r>
              <a:rPr dirty="0" sz="1100">
                <a:latin typeface="MS Mincho"/>
                <a:cs typeface="MS Mincho"/>
              </a:rPr>
              <a:t>点検</a:t>
            </a:r>
            <a:r>
              <a:rPr dirty="0" sz="1100" spc="-15">
                <a:latin typeface="MS Mincho"/>
                <a:cs typeface="MS Mincho"/>
              </a:rPr>
              <a:t>（</a:t>
            </a:r>
            <a:r>
              <a:rPr dirty="0" sz="1100">
                <a:latin typeface="MS Mincho"/>
                <a:cs typeface="MS Mincho"/>
              </a:rPr>
              <a:t>公開</a:t>
            </a:r>
            <a:r>
              <a:rPr dirty="0" sz="1100" spc="-15">
                <a:latin typeface="MS Mincho"/>
                <a:cs typeface="MS Mincho"/>
              </a:rPr>
              <a:t>ルー</a:t>
            </a:r>
            <a:r>
              <a:rPr dirty="0" sz="1100">
                <a:latin typeface="MS Mincho"/>
                <a:cs typeface="MS Mincho"/>
              </a:rPr>
              <a:t>ル</a:t>
            </a:r>
            <a:r>
              <a:rPr dirty="0" sz="1100" spc="-50">
                <a:latin typeface="MS Mincho"/>
                <a:cs typeface="MS Mincho"/>
              </a:rPr>
              <a:t>） </a:t>
            </a:r>
            <a:r>
              <a:rPr dirty="0" sz="1100">
                <a:latin typeface="MS Mincho"/>
                <a:cs typeface="MS Mincho"/>
              </a:rPr>
              <a:t>８．精</a:t>
            </a:r>
            <a:r>
              <a:rPr dirty="0" sz="1100" spc="-15">
                <a:latin typeface="MS Mincho"/>
                <a:cs typeface="MS Mincho"/>
              </a:rPr>
              <a:t>密</a:t>
            </a:r>
            <a:r>
              <a:rPr dirty="0" sz="1100">
                <a:latin typeface="MS Mincho"/>
                <a:cs typeface="MS Mincho"/>
              </a:rPr>
              <a:t>点検</a:t>
            </a:r>
            <a:r>
              <a:rPr dirty="0" sz="1100" spc="-15">
                <a:latin typeface="MS Mincho"/>
                <a:cs typeface="MS Mincho"/>
              </a:rPr>
              <a:t>（</a:t>
            </a:r>
            <a:r>
              <a:rPr dirty="0" sz="1100">
                <a:latin typeface="MS Mincho"/>
                <a:cs typeface="MS Mincho"/>
              </a:rPr>
              <a:t>公開</a:t>
            </a:r>
            <a:r>
              <a:rPr dirty="0" sz="1100" spc="-15">
                <a:latin typeface="MS Mincho"/>
                <a:cs typeface="MS Mincho"/>
              </a:rPr>
              <a:t>ルー</a:t>
            </a:r>
            <a:r>
              <a:rPr dirty="0" sz="1100">
                <a:latin typeface="MS Mincho"/>
                <a:cs typeface="MS Mincho"/>
              </a:rPr>
              <a:t>ル</a:t>
            </a:r>
            <a:r>
              <a:rPr dirty="0" sz="1100" spc="-50">
                <a:latin typeface="MS Mincho"/>
                <a:cs typeface="MS Mincho"/>
              </a:rPr>
              <a:t>） </a:t>
            </a:r>
            <a:r>
              <a:rPr dirty="0" sz="1100">
                <a:latin typeface="MS Mincho"/>
                <a:cs typeface="MS Mincho"/>
              </a:rPr>
              <a:t>９．精</a:t>
            </a:r>
            <a:r>
              <a:rPr dirty="0" sz="1100" spc="-15">
                <a:latin typeface="MS Mincho"/>
                <a:cs typeface="MS Mincho"/>
              </a:rPr>
              <a:t>密</a:t>
            </a:r>
            <a:r>
              <a:rPr dirty="0" sz="1100">
                <a:latin typeface="MS Mincho"/>
                <a:cs typeface="MS Mincho"/>
              </a:rPr>
              <a:t>点検</a:t>
            </a:r>
            <a:r>
              <a:rPr dirty="0" sz="1100" spc="-15">
                <a:latin typeface="MS Mincho"/>
                <a:cs typeface="MS Mincho"/>
              </a:rPr>
              <a:t>（</a:t>
            </a:r>
            <a:r>
              <a:rPr dirty="0" sz="1100">
                <a:latin typeface="MS Mincho"/>
                <a:cs typeface="MS Mincho"/>
              </a:rPr>
              <a:t>公開</a:t>
            </a:r>
            <a:r>
              <a:rPr dirty="0" sz="1100" spc="-15">
                <a:latin typeface="MS Mincho"/>
                <a:cs typeface="MS Mincho"/>
              </a:rPr>
              <a:t>ルー</a:t>
            </a:r>
            <a:r>
              <a:rPr dirty="0" sz="1100">
                <a:latin typeface="MS Mincho"/>
                <a:cs typeface="MS Mincho"/>
              </a:rPr>
              <a:t>ル</a:t>
            </a:r>
            <a:r>
              <a:rPr dirty="0" sz="1100" spc="-50">
                <a:latin typeface="MS Mincho"/>
                <a:cs typeface="MS Mincho"/>
              </a:rPr>
              <a:t>） </a:t>
            </a:r>
            <a:r>
              <a:rPr dirty="0" sz="1100">
                <a:latin typeface="MS Mincho"/>
                <a:cs typeface="MS Mincho"/>
              </a:rPr>
              <a:t>１０．</a:t>
            </a:r>
            <a:r>
              <a:rPr dirty="0" sz="1100" spc="-15">
                <a:latin typeface="MS Mincho"/>
                <a:cs typeface="MS Mincho"/>
              </a:rPr>
              <a:t>精</a:t>
            </a:r>
            <a:r>
              <a:rPr dirty="0" sz="1100">
                <a:latin typeface="MS Mincho"/>
                <a:cs typeface="MS Mincho"/>
              </a:rPr>
              <a:t>密点</a:t>
            </a:r>
            <a:r>
              <a:rPr dirty="0" sz="1100" spc="-50">
                <a:latin typeface="MS Mincho"/>
                <a:cs typeface="MS Mincho"/>
              </a:rPr>
              <a:t>検</a:t>
            </a:r>
            <a:r>
              <a:rPr dirty="0" sz="1100">
                <a:latin typeface="MS Mincho"/>
                <a:cs typeface="MS Mincho"/>
              </a:rPr>
              <a:t>	電</a:t>
            </a:r>
            <a:r>
              <a:rPr dirty="0" sz="1100" spc="-15">
                <a:latin typeface="MS Mincho"/>
                <a:cs typeface="MS Mincho"/>
              </a:rPr>
              <a:t>子点</a:t>
            </a:r>
            <a:r>
              <a:rPr dirty="0" sz="1100">
                <a:latin typeface="MS Mincho"/>
                <a:cs typeface="MS Mincho"/>
              </a:rPr>
              <a:t>数</a:t>
            </a:r>
            <a:r>
              <a:rPr dirty="0" sz="1100" spc="-50">
                <a:latin typeface="MS Mincho"/>
                <a:cs typeface="MS Mincho"/>
              </a:rPr>
              <a:t>表 </a:t>
            </a:r>
            <a:r>
              <a:rPr dirty="0" sz="1100">
                <a:latin typeface="MS Mincho"/>
                <a:cs typeface="MS Mincho"/>
              </a:rPr>
              <a:t>１１．</a:t>
            </a:r>
            <a:r>
              <a:rPr dirty="0" sz="1100" spc="-15">
                <a:latin typeface="MS Mincho"/>
                <a:cs typeface="MS Mincho"/>
              </a:rPr>
              <a:t>精</a:t>
            </a:r>
            <a:r>
              <a:rPr dirty="0" sz="1100">
                <a:latin typeface="MS Mincho"/>
                <a:cs typeface="MS Mincho"/>
              </a:rPr>
              <a:t>密点</a:t>
            </a:r>
            <a:r>
              <a:rPr dirty="0" sz="1100" spc="-15">
                <a:latin typeface="MS Mincho"/>
                <a:cs typeface="MS Mincho"/>
              </a:rPr>
              <a:t>検</a:t>
            </a:r>
            <a:r>
              <a:rPr dirty="0" sz="1100">
                <a:latin typeface="MS Mincho"/>
                <a:cs typeface="MS Mincho"/>
              </a:rPr>
              <a:t>（独</a:t>
            </a:r>
            <a:r>
              <a:rPr dirty="0" sz="1100" spc="-15">
                <a:latin typeface="MS Mincho"/>
                <a:cs typeface="MS Mincho"/>
              </a:rPr>
              <a:t>自ル</a:t>
            </a:r>
            <a:r>
              <a:rPr dirty="0" sz="1100">
                <a:latin typeface="MS Mincho"/>
                <a:cs typeface="MS Mincho"/>
              </a:rPr>
              <a:t>ール</a:t>
            </a:r>
            <a:r>
              <a:rPr dirty="0" sz="1100" spc="-50">
                <a:latin typeface="MS Mincho"/>
                <a:cs typeface="MS Mincho"/>
              </a:rPr>
              <a:t>） </a:t>
            </a:r>
            <a:r>
              <a:rPr dirty="0" sz="1100">
                <a:latin typeface="MS Mincho"/>
                <a:cs typeface="MS Mincho"/>
              </a:rPr>
              <a:t>１２．</a:t>
            </a:r>
            <a:r>
              <a:rPr dirty="0" sz="1100" spc="-15">
                <a:latin typeface="MS Mincho"/>
                <a:cs typeface="MS Mincho"/>
              </a:rPr>
              <a:t>精</a:t>
            </a:r>
            <a:r>
              <a:rPr dirty="0" sz="1100">
                <a:latin typeface="MS Mincho"/>
                <a:cs typeface="MS Mincho"/>
              </a:rPr>
              <a:t>密点</a:t>
            </a:r>
            <a:r>
              <a:rPr dirty="0" sz="1100" spc="-15">
                <a:latin typeface="MS Mincho"/>
                <a:cs typeface="MS Mincho"/>
              </a:rPr>
              <a:t>検</a:t>
            </a:r>
            <a:r>
              <a:rPr dirty="0" sz="1100">
                <a:latin typeface="MS Mincho"/>
                <a:cs typeface="MS Mincho"/>
              </a:rPr>
              <a:t>（独</a:t>
            </a:r>
            <a:r>
              <a:rPr dirty="0" sz="1100" spc="-15">
                <a:latin typeface="MS Mincho"/>
                <a:cs typeface="MS Mincho"/>
              </a:rPr>
              <a:t>自ル</a:t>
            </a:r>
            <a:r>
              <a:rPr dirty="0" sz="1100">
                <a:latin typeface="MS Mincho"/>
                <a:cs typeface="MS Mincho"/>
              </a:rPr>
              <a:t>ール</a:t>
            </a:r>
            <a:r>
              <a:rPr dirty="0" sz="1100" spc="-50">
                <a:latin typeface="MS Mincho"/>
                <a:cs typeface="MS Mincho"/>
              </a:rPr>
              <a:t>）</a:t>
            </a:r>
            <a:endParaRPr sz="1100">
              <a:latin typeface="MS Mincho"/>
              <a:cs typeface="MS Mincho"/>
            </a:endParaRPr>
          </a:p>
        </p:txBody>
      </p:sp>
      <p:sp>
        <p:nvSpPr>
          <p:cNvPr id="12" name="object 12" descr=""/>
          <p:cNvSpPr txBox="1"/>
          <p:nvPr/>
        </p:nvSpPr>
        <p:spPr>
          <a:xfrm>
            <a:off x="3254755" y="4114012"/>
            <a:ext cx="970280" cy="1072515"/>
          </a:xfrm>
          <a:prstGeom prst="rect">
            <a:avLst/>
          </a:prstGeom>
        </p:spPr>
        <p:txBody>
          <a:bodyPr wrap="square" lIns="0" tIns="12700" rIns="0" bIns="0" rtlCol="0" vert="horz">
            <a:spAutoFit/>
          </a:bodyPr>
          <a:lstStyle/>
          <a:p>
            <a:pPr marL="12700" marR="390525">
              <a:lnSpc>
                <a:spcPct val="124500"/>
              </a:lnSpc>
              <a:spcBef>
                <a:spcPts val="100"/>
              </a:spcBef>
            </a:pPr>
            <a:r>
              <a:rPr dirty="0" sz="1100" spc="-20">
                <a:latin typeface="MS Mincho"/>
                <a:cs typeface="MS Mincho"/>
              </a:rPr>
              <a:t>病名禁忌併用薬</a:t>
            </a:r>
            <a:endParaRPr sz="1100">
              <a:latin typeface="MS Mincho"/>
              <a:cs typeface="MS Mincho"/>
            </a:endParaRPr>
          </a:p>
          <a:p>
            <a:pPr marL="12700" marR="5080">
              <a:lnSpc>
                <a:spcPct val="125000"/>
              </a:lnSpc>
              <a:spcBef>
                <a:spcPts val="5"/>
              </a:spcBef>
            </a:pPr>
            <a:r>
              <a:rPr dirty="0" sz="1100" spc="-20">
                <a:latin typeface="Century"/>
                <a:cs typeface="Century"/>
              </a:rPr>
              <a:t>PPI</a:t>
            </a:r>
            <a:r>
              <a:rPr dirty="0" sz="1100" spc="-10">
                <a:latin typeface="MS Mincho"/>
                <a:cs typeface="MS Mincho"/>
              </a:rPr>
              <a:t>の投与期間</a:t>
            </a:r>
            <a:r>
              <a:rPr dirty="0" sz="1100" spc="-15">
                <a:latin typeface="MS Mincho"/>
                <a:cs typeface="MS Mincho"/>
              </a:rPr>
              <a:t>初診料算定日最大投与日数</a:t>
            </a:r>
            <a:endParaRPr sz="1100">
              <a:latin typeface="MS Mincho"/>
              <a:cs typeface="MS Mincho"/>
            </a:endParaRPr>
          </a:p>
        </p:txBody>
      </p:sp>
      <p:sp>
        <p:nvSpPr>
          <p:cNvPr id="13" name="object 13" descr=""/>
          <p:cNvSpPr txBox="1"/>
          <p:nvPr/>
        </p:nvSpPr>
        <p:spPr>
          <a:xfrm>
            <a:off x="1158951" y="4533112"/>
            <a:ext cx="1986914" cy="653415"/>
          </a:xfrm>
          <a:prstGeom prst="rect">
            <a:avLst/>
          </a:prstGeom>
        </p:spPr>
        <p:txBody>
          <a:bodyPr wrap="square" lIns="0" tIns="11430" rIns="0" bIns="0" rtlCol="0" vert="horz">
            <a:spAutoFit/>
          </a:bodyPr>
          <a:lstStyle/>
          <a:p>
            <a:pPr algn="just" marL="12700" marR="5080">
              <a:lnSpc>
                <a:spcPct val="125000"/>
              </a:lnSpc>
              <a:spcBef>
                <a:spcPts val="90"/>
              </a:spcBef>
            </a:pPr>
            <a:r>
              <a:rPr dirty="0" sz="1100">
                <a:latin typeface="MS Mincho"/>
                <a:cs typeface="MS Mincho"/>
              </a:rPr>
              <a:t>１３．精密点検（</a:t>
            </a:r>
            <a:r>
              <a:rPr dirty="0" sz="1100" spc="-5">
                <a:latin typeface="MS Mincho"/>
                <a:cs typeface="MS Mincho"/>
              </a:rPr>
              <a:t>独自ルール</a:t>
            </a:r>
            <a:r>
              <a:rPr dirty="0" sz="1100" spc="-50">
                <a:latin typeface="MS Mincho"/>
                <a:cs typeface="MS Mincho"/>
              </a:rPr>
              <a:t>） </a:t>
            </a:r>
            <a:r>
              <a:rPr dirty="0" sz="1100" spc="-10">
                <a:latin typeface="MS Mincho"/>
                <a:cs typeface="MS Mincho"/>
              </a:rPr>
              <a:t>１４．精密点検</a:t>
            </a:r>
            <a:r>
              <a:rPr dirty="0" sz="1100">
                <a:latin typeface="MS Mincho"/>
                <a:cs typeface="MS Mincho"/>
              </a:rPr>
              <a:t>（</a:t>
            </a:r>
            <a:r>
              <a:rPr dirty="0" sz="1100" spc="-15">
                <a:latin typeface="MS Mincho"/>
                <a:cs typeface="MS Mincho"/>
              </a:rPr>
              <a:t>独自ルール</a:t>
            </a:r>
            <a:r>
              <a:rPr dirty="0" sz="1100" spc="-50">
                <a:latin typeface="MS Mincho"/>
                <a:cs typeface="MS Mincho"/>
              </a:rPr>
              <a:t>） </a:t>
            </a:r>
            <a:r>
              <a:rPr dirty="0" sz="1100" spc="-10">
                <a:latin typeface="MS Mincho"/>
                <a:cs typeface="MS Mincho"/>
              </a:rPr>
              <a:t>１５．精密点検</a:t>
            </a:r>
            <a:r>
              <a:rPr dirty="0" sz="1100">
                <a:latin typeface="MS Mincho"/>
                <a:cs typeface="MS Mincho"/>
              </a:rPr>
              <a:t>（</a:t>
            </a:r>
            <a:r>
              <a:rPr dirty="0" sz="1100" spc="-15">
                <a:latin typeface="MS Mincho"/>
                <a:cs typeface="MS Mincho"/>
              </a:rPr>
              <a:t>独自ルール</a:t>
            </a:r>
            <a:r>
              <a:rPr dirty="0" sz="1100" spc="-50">
                <a:latin typeface="MS Mincho"/>
                <a:cs typeface="MS Mincho"/>
              </a:rPr>
              <a:t>）</a:t>
            </a:r>
            <a:endParaRPr sz="1100">
              <a:latin typeface="MS Mincho"/>
              <a:cs typeface="MS Mincho"/>
            </a:endParaRPr>
          </a:p>
        </p:txBody>
      </p:sp>
      <p:sp>
        <p:nvSpPr>
          <p:cNvPr id="14" name="object 14" descr=""/>
          <p:cNvSpPr txBox="1"/>
          <p:nvPr/>
        </p:nvSpPr>
        <p:spPr>
          <a:xfrm>
            <a:off x="1158951" y="5462117"/>
            <a:ext cx="5165725" cy="655320"/>
          </a:xfrm>
          <a:prstGeom prst="rect">
            <a:avLst/>
          </a:prstGeom>
        </p:spPr>
        <p:txBody>
          <a:bodyPr wrap="square" lIns="0" tIns="55244" rIns="0" bIns="0" rtlCol="0" vert="horz">
            <a:spAutoFit/>
          </a:bodyPr>
          <a:lstStyle/>
          <a:p>
            <a:pPr marL="12700">
              <a:lnSpc>
                <a:spcPct val="100000"/>
              </a:lnSpc>
              <a:spcBef>
                <a:spcPts val="434"/>
              </a:spcBef>
              <a:tabLst>
                <a:tab pos="1271270" algn="l"/>
              </a:tabLst>
            </a:pPr>
            <a:r>
              <a:rPr dirty="0" sz="1100">
                <a:latin typeface="MS Gothic"/>
                <a:cs typeface="MS Gothic"/>
              </a:rPr>
              <a:t>１．病</a:t>
            </a:r>
            <a:r>
              <a:rPr dirty="0" sz="1100" spc="-15">
                <a:latin typeface="MS Gothic"/>
                <a:cs typeface="MS Gothic"/>
              </a:rPr>
              <a:t>名</a:t>
            </a:r>
            <a:r>
              <a:rPr dirty="0" sz="1100">
                <a:latin typeface="MS Gothic"/>
                <a:cs typeface="MS Gothic"/>
              </a:rPr>
              <a:t>漏れ</a:t>
            </a:r>
            <a:r>
              <a:rPr dirty="0" sz="1100" spc="-15">
                <a:latin typeface="MS Gothic"/>
                <a:cs typeface="MS Gothic"/>
              </a:rPr>
              <a:t>点</a:t>
            </a:r>
            <a:r>
              <a:rPr dirty="0" sz="1100" spc="-50">
                <a:latin typeface="MS Gothic"/>
                <a:cs typeface="MS Gothic"/>
              </a:rPr>
              <a:t>検</a:t>
            </a:r>
            <a:r>
              <a:rPr dirty="0" sz="1100">
                <a:latin typeface="MS Gothic"/>
                <a:cs typeface="MS Gothic"/>
              </a:rPr>
              <a:t>	</a:t>
            </a:r>
            <a:r>
              <a:rPr dirty="0" sz="1100" spc="-15">
                <a:latin typeface="MS Gothic"/>
                <a:cs typeface="MS Gothic"/>
              </a:rPr>
              <a:t>医薬</a:t>
            </a:r>
            <a:r>
              <a:rPr dirty="0" sz="1100" spc="-50">
                <a:latin typeface="MS Gothic"/>
                <a:cs typeface="MS Gothic"/>
              </a:rPr>
              <a:t>品</a:t>
            </a:r>
            <a:endParaRPr sz="1100">
              <a:latin typeface="MS Gothic"/>
              <a:cs typeface="MS Gothic"/>
            </a:endParaRPr>
          </a:p>
          <a:p>
            <a:pPr marL="264160" marR="5080">
              <a:lnSpc>
                <a:spcPct val="124500"/>
              </a:lnSpc>
              <a:spcBef>
                <a:spcPts val="10"/>
              </a:spcBef>
            </a:pPr>
            <a:r>
              <a:rPr dirty="0" sz="1100" spc="-20">
                <a:latin typeface="MS Mincho"/>
                <a:cs typeface="MS Mincho"/>
              </a:rPr>
              <a:t>最も多い不合格例です。傷病名欄に医薬品の適応病名が存在しない場合に不合</a:t>
            </a:r>
            <a:r>
              <a:rPr dirty="0" sz="1100" spc="-15">
                <a:latin typeface="MS Mincho"/>
                <a:cs typeface="MS Mincho"/>
              </a:rPr>
              <a:t>格と判定されます。</a:t>
            </a:r>
            <a:endParaRPr sz="1100">
              <a:latin typeface="MS Mincho"/>
              <a:cs typeface="MS Mincho"/>
            </a:endParaRPr>
          </a:p>
        </p:txBody>
      </p:sp>
      <p:sp>
        <p:nvSpPr>
          <p:cNvPr id="15" name="object 15" descr=""/>
          <p:cNvSpPr txBox="1"/>
          <p:nvPr/>
        </p:nvSpPr>
        <p:spPr>
          <a:xfrm>
            <a:off x="1080516" y="1347215"/>
            <a:ext cx="5400040" cy="251460"/>
          </a:xfrm>
          <a:prstGeom prst="rect">
            <a:avLst/>
          </a:prstGeom>
          <a:solidFill>
            <a:srgbClr val="99CCFF"/>
          </a:solidFill>
        </p:spPr>
        <p:txBody>
          <a:bodyPr wrap="square" lIns="0" tIns="23495" rIns="0" bIns="0" rtlCol="0" vert="horz">
            <a:spAutoFit/>
          </a:bodyPr>
          <a:lstStyle/>
          <a:p>
            <a:pPr marL="90805">
              <a:lnSpc>
                <a:spcPct val="100000"/>
              </a:lnSpc>
              <a:spcBef>
                <a:spcPts val="185"/>
              </a:spcBef>
            </a:pPr>
            <a:r>
              <a:rPr dirty="0" sz="1400" spc="-15">
                <a:solidFill>
                  <a:srgbClr val="001F5F"/>
                </a:solidFill>
                <a:latin typeface="MS Gothic"/>
                <a:cs typeface="MS Gothic"/>
              </a:rPr>
              <a:t>事前審査の実例</a:t>
            </a:r>
            <a:endParaRPr sz="1400">
              <a:latin typeface="MS Gothic"/>
              <a:cs typeface="MS Gothic"/>
            </a:endParaRPr>
          </a:p>
        </p:txBody>
      </p:sp>
      <p:sp>
        <p:nvSpPr>
          <p:cNvPr id="16" name="object 16" descr=""/>
          <p:cNvSpPr txBox="1"/>
          <p:nvPr/>
        </p:nvSpPr>
        <p:spPr>
          <a:xfrm>
            <a:off x="2732277" y="688593"/>
            <a:ext cx="2097405" cy="299720"/>
          </a:xfrm>
          <a:prstGeom prst="rect">
            <a:avLst/>
          </a:prstGeom>
        </p:spPr>
        <p:txBody>
          <a:bodyPr wrap="square" lIns="0" tIns="12700" rIns="0" bIns="0" rtlCol="0" vert="horz">
            <a:spAutoFit/>
          </a:bodyPr>
          <a:lstStyle/>
          <a:p>
            <a:pPr marL="12700">
              <a:lnSpc>
                <a:spcPct val="100000"/>
              </a:lnSpc>
              <a:spcBef>
                <a:spcPts val="100"/>
              </a:spcBef>
              <a:tabLst>
                <a:tab pos="933450" algn="l"/>
              </a:tabLst>
            </a:pPr>
            <a:r>
              <a:rPr dirty="0" sz="1800" spc="-10" b="1">
                <a:latin typeface="MS Gothic"/>
                <a:cs typeface="MS Gothic"/>
              </a:rPr>
              <a:t>第３</a:t>
            </a:r>
            <a:r>
              <a:rPr dirty="0" sz="1800" spc="-50" b="1">
                <a:latin typeface="MS Gothic"/>
                <a:cs typeface="MS Gothic"/>
              </a:rPr>
              <a:t>章</a:t>
            </a:r>
            <a:r>
              <a:rPr dirty="0" sz="1800" b="1">
                <a:latin typeface="MS Gothic"/>
                <a:cs typeface="MS Gothic"/>
              </a:rPr>
              <a:t>	</a:t>
            </a:r>
            <a:r>
              <a:rPr dirty="0" sz="1800" spc="-10" b="1">
                <a:latin typeface="MS Gothic"/>
                <a:cs typeface="MS Gothic"/>
              </a:rPr>
              <a:t>点検事例</a:t>
            </a:r>
            <a:r>
              <a:rPr dirty="0" sz="1800" spc="-50" b="1">
                <a:latin typeface="MS Gothic"/>
                <a:cs typeface="MS Gothic"/>
              </a:rPr>
              <a:t>集</a:t>
            </a:r>
            <a:endParaRPr sz="1800">
              <a:latin typeface="MS Gothic"/>
              <a:cs typeface="MS Gothic"/>
            </a:endParaRPr>
          </a:p>
        </p:txBody>
      </p:sp>
      <p:sp>
        <p:nvSpPr>
          <p:cNvPr id="17" name="object 17" descr=""/>
          <p:cNvSpPr txBox="1"/>
          <p:nvPr/>
        </p:nvSpPr>
        <p:spPr>
          <a:xfrm>
            <a:off x="2846958" y="6678523"/>
            <a:ext cx="2820670"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ロスバスタチンの適応症の「高コレステロール血症」の病名がないので不合格と判定。</a:t>
            </a:r>
            <a:endParaRPr sz="1100">
              <a:latin typeface="MS Mincho"/>
              <a:cs typeface="MS Mincho"/>
            </a:endParaRPr>
          </a:p>
        </p:txBody>
      </p:sp>
      <p:sp>
        <p:nvSpPr>
          <p:cNvPr id="18" name="object 18" descr=""/>
          <p:cNvSpPr/>
          <p:nvPr/>
        </p:nvSpPr>
        <p:spPr>
          <a:xfrm>
            <a:off x="2214372" y="8753855"/>
            <a:ext cx="426720" cy="78105"/>
          </a:xfrm>
          <a:custGeom>
            <a:avLst/>
            <a:gdLst/>
            <a:ahLst/>
            <a:cxnLst/>
            <a:rect l="l" t="t" r="r" b="b"/>
            <a:pathLst>
              <a:path w="426719" h="78104">
                <a:moveTo>
                  <a:pt x="426719" y="0"/>
                </a:moveTo>
                <a:lnTo>
                  <a:pt x="0" y="0"/>
                </a:lnTo>
                <a:lnTo>
                  <a:pt x="0" y="77723"/>
                </a:lnTo>
                <a:lnTo>
                  <a:pt x="426719" y="77723"/>
                </a:lnTo>
                <a:lnTo>
                  <a:pt x="426719" y="0"/>
                </a:lnTo>
                <a:close/>
              </a:path>
            </a:pathLst>
          </a:custGeom>
          <a:solidFill>
            <a:srgbClr val="FFFFFF"/>
          </a:solidFill>
        </p:spPr>
        <p:txBody>
          <a:bodyPr wrap="square" lIns="0" tIns="0" rIns="0" bIns="0" rtlCol="0"/>
          <a:lstStyle/>
          <a:p/>
        </p:txBody>
      </p:sp>
      <p:sp>
        <p:nvSpPr>
          <p:cNvPr id="19" name="object 19" descr=""/>
          <p:cNvSpPr txBox="1"/>
          <p:nvPr/>
        </p:nvSpPr>
        <p:spPr>
          <a:xfrm>
            <a:off x="2226945" y="8750934"/>
            <a:ext cx="432434" cy="86360"/>
          </a:xfrm>
          <a:prstGeom prst="rect">
            <a:avLst/>
          </a:prstGeom>
        </p:spPr>
        <p:txBody>
          <a:bodyPr wrap="square" lIns="0" tIns="12065" rIns="0" bIns="0" rtlCol="0" vert="horz">
            <a:spAutoFit/>
          </a:bodyPr>
          <a:lstStyle/>
          <a:p>
            <a:pPr marL="12700">
              <a:lnSpc>
                <a:spcPct val="100000"/>
              </a:lnSpc>
              <a:spcBef>
                <a:spcPts val="95"/>
              </a:spcBef>
            </a:pPr>
            <a:r>
              <a:rPr dirty="0" sz="400" spc="-20">
                <a:latin typeface="MS Gothic"/>
                <a:cs typeface="MS Gothic"/>
              </a:rPr>
              <a:t>〇〇整形外科医院</a:t>
            </a:r>
            <a:endParaRPr sz="400">
              <a:latin typeface="MS Gothic"/>
              <a:cs typeface="MS Gothic"/>
            </a:endParaRPr>
          </a:p>
        </p:txBody>
      </p:sp>
      <p:sp>
        <p:nvSpPr>
          <p:cNvPr id="20" name="object 2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79</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227063"/>
            <a:ext cx="4320540" cy="3255264"/>
          </a:xfrm>
          <a:prstGeom prst="rect">
            <a:avLst/>
          </a:prstGeom>
        </p:spPr>
      </p:pic>
      <p:grpSp>
        <p:nvGrpSpPr>
          <p:cNvPr id="3" name="object 3" descr=""/>
          <p:cNvGrpSpPr/>
          <p:nvPr/>
        </p:nvGrpSpPr>
        <p:grpSpPr>
          <a:xfrm>
            <a:off x="1620011" y="1944623"/>
            <a:ext cx="4320540" cy="3253740"/>
            <a:chOff x="1620011" y="1944623"/>
            <a:chExt cx="4320540" cy="3253740"/>
          </a:xfrm>
        </p:grpSpPr>
        <p:pic>
          <p:nvPicPr>
            <p:cNvPr id="4" name="object 4" descr=""/>
            <p:cNvPicPr/>
            <p:nvPr/>
          </p:nvPicPr>
          <p:blipFill>
            <a:blip r:embed="rId3" cstate="print"/>
            <a:stretch>
              <a:fillRect/>
            </a:stretch>
          </p:blipFill>
          <p:spPr>
            <a:xfrm>
              <a:off x="1620011" y="1944623"/>
              <a:ext cx="4320540" cy="3253739"/>
            </a:xfrm>
            <a:prstGeom prst="rect">
              <a:avLst/>
            </a:prstGeom>
          </p:spPr>
        </p:pic>
        <p:sp>
          <p:nvSpPr>
            <p:cNvPr id="5" name="object 5" descr=""/>
            <p:cNvSpPr/>
            <p:nvPr/>
          </p:nvSpPr>
          <p:spPr>
            <a:xfrm>
              <a:off x="2887979" y="2855975"/>
              <a:ext cx="2837815" cy="523240"/>
            </a:xfrm>
            <a:custGeom>
              <a:avLst/>
              <a:gdLst/>
              <a:ahLst/>
              <a:cxnLst/>
              <a:rect l="l" t="t" r="r" b="b"/>
              <a:pathLst>
                <a:path w="2837815" h="523239">
                  <a:moveTo>
                    <a:pt x="2750566" y="0"/>
                  </a:moveTo>
                  <a:lnTo>
                    <a:pt x="87121" y="0"/>
                  </a:lnTo>
                  <a:lnTo>
                    <a:pt x="53203" y="6844"/>
                  </a:lnTo>
                  <a:lnTo>
                    <a:pt x="25511" y="25511"/>
                  </a:lnTo>
                  <a:lnTo>
                    <a:pt x="6844" y="53203"/>
                  </a:lnTo>
                  <a:lnTo>
                    <a:pt x="0" y="87122"/>
                  </a:lnTo>
                  <a:lnTo>
                    <a:pt x="0" y="435609"/>
                  </a:lnTo>
                  <a:lnTo>
                    <a:pt x="6844" y="469528"/>
                  </a:lnTo>
                  <a:lnTo>
                    <a:pt x="25511" y="497220"/>
                  </a:lnTo>
                  <a:lnTo>
                    <a:pt x="53203" y="515887"/>
                  </a:lnTo>
                  <a:lnTo>
                    <a:pt x="87121" y="522731"/>
                  </a:lnTo>
                  <a:lnTo>
                    <a:pt x="2750566" y="522731"/>
                  </a:lnTo>
                  <a:lnTo>
                    <a:pt x="2784484" y="515887"/>
                  </a:lnTo>
                  <a:lnTo>
                    <a:pt x="2812176" y="497220"/>
                  </a:lnTo>
                  <a:lnTo>
                    <a:pt x="2830843" y="469528"/>
                  </a:lnTo>
                  <a:lnTo>
                    <a:pt x="2837687" y="435609"/>
                  </a:lnTo>
                  <a:lnTo>
                    <a:pt x="2837687" y="87122"/>
                  </a:lnTo>
                  <a:lnTo>
                    <a:pt x="2830843" y="53203"/>
                  </a:lnTo>
                  <a:lnTo>
                    <a:pt x="2812176" y="25511"/>
                  </a:lnTo>
                  <a:lnTo>
                    <a:pt x="2784484" y="6844"/>
                  </a:lnTo>
                  <a:lnTo>
                    <a:pt x="2750566" y="0"/>
                  </a:lnTo>
                  <a:close/>
                </a:path>
              </a:pathLst>
            </a:custGeom>
            <a:solidFill>
              <a:srgbClr val="FFFFCC"/>
            </a:solidFill>
          </p:spPr>
          <p:txBody>
            <a:bodyPr wrap="square" lIns="0" tIns="0" rIns="0" bIns="0" rtlCol="0"/>
            <a:lstStyle/>
            <a:p/>
          </p:txBody>
        </p:sp>
        <p:sp>
          <p:nvSpPr>
            <p:cNvPr id="6" name="object 6" descr=""/>
            <p:cNvSpPr/>
            <p:nvPr/>
          </p:nvSpPr>
          <p:spPr>
            <a:xfrm>
              <a:off x="2887979" y="2855975"/>
              <a:ext cx="2837815" cy="523240"/>
            </a:xfrm>
            <a:custGeom>
              <a:avLst/>
              <a:gdLst/>
              <a:ahLst/>
              <a:cxnLst/>
              <a:rect l="l" t="t" r="r" b="b"/>
              <a:pathLst>
                <a:path w="2837815" h="523239">
                  <a:moveTo>
                    <a:pt x="0" y="87122"/>
                  </a:moveTo>
                  <a:lnTo>
                    <a:pt x="6844" y="53203"/>
                  </a:lnTo>
                  <a:lnTo>
                    <a:pt x="25511" y="25511"/>
                  </a:lnTo>
                  <a:lnTo>
                    <a:pt x="53203" y="6844"/>
                  </a:lnTo>
                  <a:lnTo>
                    <a:pt x="87121" y="0"/>
                  </a:lnTo>
                  <a:lnTo>
                    <a:pt x="2750566" y="0"/>
                  </a:lnTo>
                  <a:lnTo>
                    <a:pt x="2784484" y="6844"/>
                  </a:lnTo>
                  <a:lnTo>
                    <a:pt x="2812176" y="25511"/>
                  </a:lnTo>
                  <a:lnTo>
                    <a:pt x="2830843" y="53203"/>
                  </a:lnTo>
                  <a:lnTo>
                    <a:pt x="2837687" y="87122"/>
                  </a:lnTo>
                  <a:lnTo>
                    <a:pt x="2837687" y="435609"/>
                  </a:lnTo>
                  <a:lnTo>
                    <a:pt x="2830843" y="469528"/>
                  </a:lnTo>
                  <a:lnTo>
                    <a:pt x="2812176" y="497220"/>
                  </a:lnTo>
                  <a:lnTo>
                    <a:pt x="2784484" y="515887"/>
                  </a:lnTo>
                  <a:lnTo>
                    <a:pt x="2750566" y="522731"/>
                  </a:lnTo>
                  <a:lnTo>
                    <a:pt x="87121" y="522731"/>
                  </a:lnTo>
                  <a:lnTo>
                    <a:pt x="53203" y="515887"/>
                  </a:lnTo>
                  <a:lnTo>
                    <a:pt x="25511" y="497220"/>
                  </a:lnTo>
                  <a:lnTo>
                    <a:pt x="6844" y="469528"/>
                  </a:lnTo>
                  <a:lnTo>
                    <a:pt x="0" y="435609"/>
                  </a:lnTo>
                  <a:lnTo>
                    <a:pt x="0" y="87122"/>
                  </a:lnTo>
                  <a:close/>
                </a:path>
              </a:pathLst>
            </a:custGeom>
            <a:ln w="9525">
              <a:solidFill>
                <a:srgbClr val="C00000"/>
              </a:solidFill>
            </a:ln>
          </p:spPr>
          <p:txBody>
            <a:bodyPr wrap="square" lIns="0" tIns="0" rIns="0" bIns="0" rtlCol="0"/>
            <a:lstStyle/>
            <a:p/>
          </p:txBody>
        </p:sp>
      </p:grpSp>
      <p:sp>
        <p:nvSpPr>
          <p:cNvPr id="7" name="object 7" descr=""/>
          <p:cNvSpPr txBox="1"/>
          <p:nvPr/>
        </p:nvSpPr>
        <p:spPr>
          <a:xfrm>
            <a:off x="1158951" y="1078839"/>
            <a:ext cx="3518535" cy="528320"/>
          </a:xfrm>
          <a:prstGeom prst="rect">
            <a:avLst/>
          </a:prstGeom>
        </p:spPr>
        <p:txBody>
          <a:bodyPr wrap="square" lIns="0" tIns="96520" rIns="0" bIns="0" rtlCol="0" vert="horz">
            <a:spAutoFit/>
          </a:bodyPr>
          <a:lstStyle/>
          <a:p>
            <a:pPr marL="12700">
              <a:lnSpc>
                <a:spcPct val="100000"/>
              </a:lnSpc>
              <a:spcBef>
                <a:spcPts val="760"/>
              </a:spcBef>
              <a:tabLst>
                <a:tab pos="1271270" algn="l"/>
              </a:tabLst>
            </a:pPr>
            <a:r>
              <a:rPr dirty="0" sz="1100">
                <a:latin typeface="MS Gothic"/>
                <a:cs typeface="MS Gothic"/>
              </a:rPr>
              <a:t>２．病</a:t>
            </a:r>
            <a:r>
              <a:rPr dirty="0" sz="1100" spc="-15">
                <a:latin typeface="MS Gothic"/>
                <a:cs typeface="MS Gothic"/>
              </a:rPr>
              <a:t>名</a:t>
            </a:r>
            <a:r>
              <a:rPr dirty="0" sz="1100">
                <a:latin typeface="MS Gothic"/>
                <a:cs typeface="MS Gothic"/>
              </a:rPr>
              <a:t>漏れ</a:t>
            </a:r>
            <a:r>
              <a:rPr dirty="0" sz="1100" spc="-15">
                <a:latin typeface="MS Gothic"/>
                <a:cs typeface="MS Gothic"/>
              </a:rPr>
              <a:t>点</a:t>
            </a:r>
            <a:r>
              <a:rPr dirty="0" sz="1100" spc="-50">
                <a:latin typeface="MS Gothic"/>
                <a:cs typeface="MS Gothic"/>
              </a:rPr>
              <a:t>検</a:t>
            </a:r>
            <a:r>
              <a:rPr dirty="0" sz="1100">
                <a:latin typeface="MS Gothic"/>
                <a:cs typeface="MS Gothic"/>
              </a:rPr>
              <a:t>	</a:t>
            </a:r>
            <a:r>
              <a:rPr dirty="0" sz="1100" spc="-15">
                <a:latin typeface="MS Gothic"/>
                <a:cs typeface="MS Gothic"/>
              </a:rPr>
              <a:t>検</a:t>
            </a:r>
            <a:r>
              <a:rPr dirty="0" sz="1100" spc="-50">
                <a:latin typeface="MS Gothic"/>
                <a:cs typeface="MS Gothic"/>
              </a:rPr>
              <a:t>査</a:t>
            </a:r>
            <a:endParaRPr sz="1100">
              <a:latin typeface="MS Gothic"/>
              <a:cs typeface="MS Gothic"/>
            </a:endParaRPr>
          </a:p>
          <a:p>
            <a:pPr marL="292735">
              <a:lnSpc>
                <a:spcPct val="100000"/>
              </a:lnSpc>
              <a:spcBef>
                <a:spcPts val="660"/>
              </a:spcBef>
            </a:pPr>
            <a:r>
              <a:rPr dirty="0" sz="1100" spc="-20">
                <a:latin typeface="MS Mincho"/>
                <a:cs typeface="MS Mincho"/>
              </a:rPr>
              <a:t>検査、画像診断は疑い病名も点検対象に含めます。</a:t>
            </a:r>
            <a:endParaRPr sz="1100">
              <a:latin typeface="MS Mincho"/>
              <a:cs typeface="MS Mincho"/>
            </a:endParaRPr>
          </a:p>
        </p:txBody>
      </p:sp>
      <p:sp>
        <p:nvSpPr>
          <p:cNvPr id="8" name="object 8" descr=""/>
          <p:cNvSpPr txBox="1"/>
          <p:nvPr/>
        </p:nvSpPr>
        <p:spPr>
          <a:xfrm>
            <a:off x="1158951" y="5344642"/>
            <a:ext cx="5026025" cy="529590"/>
          </a:xfrm>
          <a:prstGeom prst="rect">
            <a:avLst/>
          </a:prstGeom>
        </p:spPr>
        <p:txBody>
          <a:bodyPr wrap="square" lIns="0" tIns="96520" rIns="0" bIns="0" rtlCol="0" vert="horz">
            <a:spAutoFit/>
          </a:bodyPr>
          <a:lstStyle/>
          <a:p>
            <a:pPr marL="12700">
              <a:lnSpc>
                <a:spcPct val="100000"/>
              </a:lnSpc>
              <a:spcBef>
                <a:spcPts val="760"/>
              </a:spcBef>
              <a:tabLst>
                <a:tab pos="1271270" algn="l"/>
              </a:tabLst>
            </a:pPr>
            <a:r>
              <a:rPr dirty="0" sz="1100">
                <a:latin typeface="MS Gothic"/>
                <a:cs typeface="MS Gothic"/>
              </a:rPr>
              <a:t>３．病</a:t>
            </a:r>
            <a:r>
              <a:rPr dirty="0" sz="1100" spc="-15">
                <a:latin typeface="MS Gothic"/>
                <a:cs typeface="MS Gothic"/>
              </a:rPr>
              <a:t>名</a:t>
            </a:r>
            <a:r>
              <a:rPr dirty="0" sz="1100">
                <a:latin typeface="MS Gothic"/>
                <a:cs typeface="MS Gothic"/>
              </a:rPr>
              <a:t>漏れ</a:t>
            </a:r>
            <a:r>
              <a:rPr dirty="0" sz="1100" spc="-15">
                <a:latin typeface="MS Gothic"/>
                <a:cs typeface="MS Gothic"/>
              </a:rPr>
              <a:t>点</a:t>
            </a:r>
            <a:r>
              <a:rPr dirty="0" sz="1100" spc="-50">
                <a:latin typeface="MS Gothic"/>
                <a:cs typeface="MS Gothic"/>
              </a:rPr>
              <a:t>検</a:t>
            </a:r>
            <a:r>
              <a:rPr dirty="0" sz="1100">
                <a:latin typeface="MS Gothic"/>
                <a:cs typeface="MS Gothic"/>
              </a:rPr>
              <a:t>	</a:t>
            </a:r>
            <a:r>
              <a:rPr dirty="0" sz="1100" spc="-15">
                <a:latin typeface="MS Gothic"/>
                <a:cs typeface="MS Gothic"/>
              </a:rPr>
              <a:t>算定</a:t>
            </a:r>
            <a:r>
              <a:rPr dirty="0" sz="1100" spc="-50">
                <a:latin typeface="MS Gothic"/>
                <a:cs typeface="MS Gothic"/>
              </a:rPr>
              <a:t>日</a:t>
            </a:r>
            <a:endParaRPr sz="1100">
              <a:latin typeface="MS Gothic"/>
              <a:cs typeface="MS Gothic"/>
            </a:endParaRPr>
          </a:p>
          <a:p>
            <a:pPr marL="264160">
              <a:lnSpc>
                <a:spcPct val="100000"/>
              </a:lnSpc>
              <a:spcBef>
                <a:spcPts val="665"/>
              </a:spcBef>
            </a:pPr>
            <a:r>
              <a:rPr dirty="0" sz="1100" spc="-20">
                <a:latin typeface="MS Mincho"/>
                <a:cs typeface="MS Mincho"/>
              </a:rPr>
              <a:t>病名漏れ点検は適応病名の有無だけでなく、算定日も点検の対象とします。</a:t>
            </a:r>
            <a:endParaRPr sz="1100">
              <a:latin typeface="MS Mincho"/>
              <a:cs typeface="MS Mincho"/>
            </a:endParaRPr>
          </a:p>
        </p:txBody>
      </p:sp>
      <p:grpSp>
        <p:nvGrpSpPr>
          <p:cNvPr id="9" name="object 9" descr=""/>
          <p:cNvGrpSpPr/>
          <p:nvPr/>
        </p:nvGrpSpPr>
        <p:grpSpPr>
          <a:xfrm>
            <a:off x="2883217" y="7849933"/>
            <a:ext cx="2914650" cy="781050"/>
            <a:chOff x="2883217" y="7849933"/>
            <a:chExt cx="2914650" cy="781050"/>
          </a:xfrm>
        </p:grpSpPr>
        <p:sp>
          <p:nvSpPr>
            <p:cNvPr id="10" name="object 10" descr=""/>
            <p:cNvSpPr/>
            <p:nvPr/>
          </p:nvSpPr>
          <p:spPr>
            <a:xfrm>
              <a:off x="2887979" y="7854695"/>
              <a:ext cx="2905125" cy="771525"/>
            </a:xfrm>
            <a:custGeom>
              <a:avLst/>
              <a:gdLst/>
              <a:ahLst/>
              <a:cxnLst/>
              <a:rect l="l" t="t" r="r" b="b"/>
              <a:pathLst>
                <a:path w="2905125" h="771525">
                  <a:moveTo>
                    <a:pt x="2776220" y="0"/>
                  </a:moveTo>
                  <a:lnTo>
                    <a:pt x="128524" y="0"/>
                  </a:lnTo>
                  <a:lnTo>
                    <a:pt x="78491" y="10098"/>
                  </a:lnTo>
                  <a:lnTo>
                    <a:pt x="37639" y="37639"/>
                  </a:lnTo>
                  <a:lnTo>
                    <a:pt x="10098" y="78491"/>
                  </a:lnTo>
                  <a:lnTo>
                    <a:pt x="0" y="128524"/>
                  </a:lnTo>
                  <a:lnTo>
                    <a:pt x="0" y="642620"/>
                  </a:lnTo>
                  <a:lnTo>
                    <a:pt x="10098" y="692652"/>
                  </a:lnTo>
                  <a:lnTo>
                    <a:pt x="37639" y="733504"/>
                  </a:lnTo>
                  <a:lnTo>
                    <a:pt x="78491" y="761045"/>
                  </a:lnTo>
                  <a:lnTo>
                    <a:pt x="128524" y="771144"/>
                  </a:lnTo>
                  <a:lnTo>
                    <a:pt x="2776220" y="771144"/>
                  </a:lnTo>
                  <a:lnTo>
                    <a:pt x="2826252" y="761045"/>
                  </a:lnTo>
                  <a:lnTo>
                    <a:pt x="2867104" y="733504"/>
                  </a:lnTo>
                  <a:lnTo>
                    <a:pt x="2894645" y="692652"/>
                  </a:lnTo>
                  <a:lnTo>
                    <a:pt x="2904744" y="642620"/>
                  </a:lnTo>
                  <a:lnTo>
                    <a:pt x="2904744" y="128524"/>
                  </a:lnTo>
                  <a:lnTo>
                    <a:pt x="2894645" y="78491"/>
                  </a:lnTo>
                  <a:lnTo>
                    <a:pt x="2867104" y="37639"/>
                  </a:lnTo>
                  <a:lnTo>
                    <a:pt x="2826252" y="10098"/>
                  </a:lnTo>
                  <a:lnTo>
                    <a:pt x="2776220" y="0"/>
                  </a:lnTo>
                  <a:close/>
                </a:path>
              </a:pathLst>
            </a:custGeom>
            <a:solidFill>
              <a:srgbClr val="FFFFCC"/>
            </a:solidFill>
          </p:spPr>
          <p:txBody>
            <a:bodyPr wrap="square" lIns="0" tIns="0" rIns="0" bIns="0" rtlCol="0"/>
            <a:lstStyle/>
            <a:p/>
          </p:txBody>
        </p:sp>
        <p:sp>
          <p:nvSpPr>
            <p:cNvPr id="11" name="object 11" descr=""/>
            <p:cNvSpPr/>
            <p:nvPr/>
          </p:nvSpPr>
          <p:spPr>
            <a:xfrm>
              <a:off x="2887979" y="7854695"/>
              <a:ext cx="2905125" cy="771525"/>
            </a:xfrm>
            <a:custGeom>
              <a:avLst/>
              <a:gdLst/>
              <a:ahLst/>
              <a:cxnLst/>
              <a:rect l="l" t="t" r="r" b="b"/>
              <a:pathLst>
                <a:path w="2905125" h="771525">
                  <a:moveTo>
                    <a:pt x="0" y="128524"/>
                  </a:moveTo>
                  <a:lnTo>
                    <a:pt x="10098" y="78491"/>
                  </a:lnTo>
                  <a:lnTo>
                    <a:pt x="37639" y="37639"/>
                  </a:lnTo>
                  <a:lnTo>
                    <a:pt x="78491" y="10098"/>
                  </a:lnTo>
                  <a:lnTo>
                    <a:pt x="128524" y="0"/>
                  </a:lnTo>
                  <a:lnTo>
                    <a:pt x="2776220" y="0"/>
                  </a:lnTo>
                  <a:lnTo>
                    <a:pt x="2826252" y="10098"/>
                  </a:lnTo>
                  <a:lnTo>
                    <a:pt x="2867104" y="37639"/>
                  </a:lnTo>
                  <a:lnTo>
                    <a:pt x="2894645" y="78491"/>
                  </a:lnTo>
                  <a:lnTo>
                    <a:pt x="2904744" y="128524"/>
                  </a:lnTo>
                  <a:lnTo>
                    <a:pt x="2904744" y="642620"/>
                  </a:lnTo>
                  <a:lnTo>
                    <a:pt x="2894645" y="692652"/>
                  </a:lnTo>
                  <a:lnTo>
                    <a:pt x="2867104" y="733504"/>
                  </a:lnTo>
                  <a:lnTo>
                    <a:pt x="2826252" y="761045"/>
                  </a:lnTo>
                  <a:lnTo>
                    <a:pt x="2776220" y="771144"/>
                  </a:lnTo>
                  <a:lnTo>
                    <a:pt x="128524" y="771144"/>
                  </a:lnTo>
                  <a:lnTo>
                    <a:pt x="78491" y="761045"/>
                  </a:lnTo>
                  <a:lnTo>
                    <a:pt x="37639" y="733504"/>
                  </a:lnTo>
                  <a:lnTo>
                    <a:pt x="10098" y="692652"/>
                  </a:lnTo>
                  <a:lnTo>
                    <a:pt x="0" y="642620"/>
                  </a:lnTo>
                  <a:lnTo>
                    <a:pt x="0" y="128524"/>
                  </a:lnTo>
                  <a:close/>
                </a:path>
              </a:pathLst>
            </a:custGeom>
            <a:ln w="9525">
              <a:solidFill>
                <a:srgbClr val="C00000"/>
              </a:solidFill>
            </a:ln>
          </p:spPr>
          <p:txBody>
            <a:bodyPr wrap="square" lIns="0" tIns="0" rIns="0" bIns="0" rtlCol="0"/>
            <a:lstStyle/>
            <a:p/>
          </p:txBody>
        </p:sp>
      </p:grpSp>
      <p:sp>
        <p:nvSpPr>
          <p:cNvPr id="12" name="object 12" descr=""/>
          <p:cNvSpPr txBox="1"/>
          <p:nvPr/>
        </p:nvSpPr>
        <p:spPr>
          <a:xfrm>
            <a:off x="3004185" y="7902549"/>
            <a:ext cx="2680335" cy="655955"/>
          </a:xfrm>
          <a:prstGeom prst="rect">
            <a:avLst/>
          </a:prstGeom>
        </p:spPr>
        <p:txBody>
          <a:bodyPr wrap="square" lIns="0" tIns="13335" rIns="0" bIns="0" rtlCol="0" vert="horz">
            <a:spAutoFit/>
          </a:bodyPr>
          <a:lstStyle/>
          <a:p>
            <a:pPr marL="12700" marR="5080">
              <a:lnSpc>
                <a:spcPct val="125099"/>
              </a:lnSpc>
              <a:spcBef>
                <a:spcPts val="105"/>
              </a:spcBef>
            </a:pPr>
            <a:r>
              <a:rPr dirty="0" sz="1100" spc="-20">
                <a:latin typeface="MS Mincho"/>
                <a:cs typeface="MS Mincho"/>
              </a:rPr>
              <a:t>カロナール錠の適応病名の「頭痛」はあ</a:t>
            </a:r>
            <a:r>
              <a:rPr dirty="0" sz="1100" spc="-50">
                <a:latin typeface="MS Mincho"/>
                <a:cs typeface="MS Mincho"/>
              </a:rPr>
              <a:t> </a:t>
            </a:r>
            <a:r>
              <a:rPr dirty="0" sz="1100" spc="-20">
                <a:latin typeface="MS Mincho"/>
                <a:cs typeface="MS Mincho"/>
              </a:rPr>
              <a:t>るが、「頭痛」の診療開始日がカロナール錠の処方日より後なので不合格と判定。</a:t>
            </a:r>
            <a:endParaRPr sz="1100">
              <a:latin typeface="MS Mincho"/>
              <a:cs typeface="MS Mincho"/>
            </a:endParaRPr>
          </a:p>
        </p:txBody>
      </p:sp>
      <p:sp>
        <p:nvSpPr>
          <p:cNvPr id="13" name="object 13" descr=""/>
          <p:cNvSpPr txBox="1"/>
          <p:nvPr/>
        </p:nvSpPr>
        <p:spPr>
          <a:xfrm>
            <a:off x="2992373" y="2883891"/>
            <a:ext cx="2541905" cy="447040"/>
          </a:xfrm>
          <a:prstGeom prst="rect">
            <a:avLst/>
          </a:prstGeom>
        </p:spPr>
        <p:txBody>
          <a:bodyPr wrap="square" lIns="0" tIns="12700" rIns="0" bIns="0" rtlCol="0" vert="horz">
            <a:spAutoFit/>
          </a:bodyPr>
          <a:lstStyle/>
          <a:p>
            <a:pPr marL="12700" marR="5080">
              <a:lnSpc>
                <a:spcPct val="125600"/>
              </a:lnSpc>
              <a:spcBef>
                <a:spcPts val="100"/>
              </a:spcBef>
            </a:pPr>
            <a:r>
              <a:rPr dirty="0" sz="1100" spc="-10">
                <a:latin typeface="MS Mincho"/>
                <a:cs typeface="MS Mincho"/>
              </a:rPr>
              <a:t>ＨｂＡ１ｃ</a:t>
            </a:r>
            <a:r>
              <a:rPr dirty="0" sz="1100" spc="-20">
                <a:latin typeface="MS Mincho"/>
                <a:cs typeface="MS Mincho"/>
              </a:rPr>
              <a:t>の適応病名がないので不合格</a:t>
            </a:r>
            <a:r>
              <a:rPr dirty="0" sz="1100" spc="-15">
                <a:latin typeface="MS Mincho"/>
                <a:cs typeface="MS Mincho"/>
              </a:rPr>
              <a:t>と判定。</a:t>
            </a:r>
            <a:endParaRPr sz="1100">
              <a:latin typeface="MS Mincho"/>
              <a:cs typeface="MS Mincho"/>
            </a:endParaRPr>
          </a:p>
        </p:txBody>
      </p:sp>
      <p:pic>
        <p:nvPicPr>
          <p:cNvPr id="14" name="object 14" descr=""/>
          <p:cNvPicPr/>
          <p:nvPr/>
        </p:nvPicPr>
        <p:blipFill>
          <a:blip r:embed="rId4" cstate="print"/>
          <a:stretch>
            <a:fillRect/>
          </a:stretch>
        </p:blipFill>
        <p:spPr>
          <a:xfrm>
            <a:off x="1624583" y="6219443"/>
            <a:ext cx="4315968" cy="230124"/>
          </a:xfrm>
          <a:prstGeom prst="rect">
            <a:avLst/>
          </a:prstGeom>
        </p:spPr>
      </p:pic>
      <p:pic>
        <p:nvPicPr>
          <p:cNvPr id="15" name="object 15" descr=""/>
          <p:cNvPicPr/>
          <p:nvPr/>
        </p:nvPicPr>
        <p:blipFill>
          <a:blip r:embed="rId4" cstate="print"/>
          <a:stretch>
            <a:fillRect/>
          </a:stretch>
        </p:blipFill>
        <p:spPr>
          <a:xfrm>
            <a:off x="1624583" y="1940051"/>
            <a:ext cx="4315968" cy="230124"/>
          </a:xfrm>
          <a:prstGeom prst="rect">
            <a:avLst/>
          </a:prstGeom>
        </p:spPr>
      </p:pic>
      <p:sp>
        <p:nvSpPr>
          <p:cNvPr id="16" name="object 16"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80</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371843"/>
            <a:ext cx="4319016" cy="3253740"/>
          </a:xfrm>
          <a:prstGeom prst="rect">
            <a:avLst/>
          </a:prstGeom>
        </p:spPr>
      </p:pic>
      <p:grpSp>
        <p:nvGrpSpPr>
          <p:cNvPr id="3" name="object 3" descr=""/>
          <p:cNvGrpSpPr/>
          <p:nvPr/>
        </p:nvGrpSpPr>
        <p:grpSpPr>
          <a:xfrm>
            <a:off x="1620011" y="1926335"/>
            <a:ext cx="4319270" cy="3253740"/>
            <a:chOff x="1620011" y="1926335"/>
            <a:chExt cx="4319270" cy="3253740"/>
          </a:xfrm>
        </p:grpSpPr>
        <p:pic>
          <p:nvPicPr>
            <p:cNvPr id="4" name="object 4" descr=""/>
            <p:cNvPicPr/>
            <p:nvPr/>
          </p:nvPicPr>
          <p:blipFill>
            <a:blip r:embed="rId3" cstate="print"/>
            <a:stretch>
              <a:fillRect/>
            </a:stretch>
          </p:blipFill>
          <p:spPr>
            <a:xfrm>
              <a:off x="1620011" y="1926335"/>
              <a:ext cx="4319016" cy="3253740"/>
            </a:xfrm>
            <a:prstGeom prst="rect">
              <a:avLst/>
            </a:prstGeom>
          </p:spPr>
        </p:pic>
        <p:pic>
          <p:nvPicPr>
            <p:cNvPr id="5" name="object 5" descr=""/>
            <p:cNvPicPr/>
            <p:nvPr/>
          </p:nvPicPr>
          <p:blipFill>
            <a:blip r:embed="rId4" cstate="print"/>
            <a:stretch>
              <a:fillRect/>
            </a:stretch>
          </p:blipFill>
          <p:spPr>
            <a:xfrm>
              <a:off x="2933700" y="3407663"/>
              <a:ext cx="2159507" cy="1156716"/>
            </a:xfrm>
            <a:prstGeom prst="rect">
              <a:avLst/>
            </a:prstGeom>
          </p:spPr>
        </p:pic>
        <p:sp>
          <p:nvSpPr>
            <p:cNvPr id="6" name="object 6" descr=""/>
            <p:cNvSpPr/>
            <p:nvPr/>
          </p:nvSpPr>
          <p:spPr>
            <a:xfrm>
              <a:off x="2928873" y="3402964"/>
              <a:ext cx="2169160" cy="1166495"/>
            </a:xfrm>
            <a:custGeom>
              <a:avLst/>
              <a:gdLst/>
              <a:ahLst/>
              <a:cxnLst/>
              <a:rect l="l" t="t" r="r" b="b"/>
              <a:pathLst>
                <a:path w="2169160" h="1166495">
                  <a:moveTo>
                    <a:pt x="0" y="1166241"/>
                  </a:moveTo>
                  <a:lnTo>
                    <a:pt x="2169032" y="1166241"/>
                  </a:lnTo>
                  <a:lnTo>
                    <a:pt x="2169032" y="0"/>
                  </a:lnTo>
                  <a:lnTo>
                    <a:pt x="0" y="0"/>
                  </a:lnTo>
                  <a:lnTo>
                    <a:pt x="0" y="1166241"/>
                  </a:lnTo>
                  <a:close/>
                </a:path>
              </a:pathLst>
            </a:custGeom>
            <a:ln w="9524">
              <a:solidFill>
                <a:srgbClr val="C00000"/>
              </a:solidFill>
            </a:ln>
          </p:spPr>
          <p:txBody>
            <a:bodyPr wrap="square" lIns="0" tIns="0" rIns="0" bIns="0" rtlCol="0"/>
            <a:lstStyle/>
            <a:p/>
          </p:txBody>
        </p:sp>
        <p:pic>
          <p:nvPicPr>
            <p:cNvPr id="7" name="object 7" descr=""/>
            <p:cNvPicPr/>
            <p:nvPr/>
          </p:nvPicPr>
          <p:blipFill>
            <a:blip r:embed="rId5" cstate="print"/>
            <a:stretch>
              <a:fillRect/>
            </a:stretch>
          </p:blipFill>
          <p:spPr>
            <a:xfrm>
              <a:off x="1624583" y="1929383"/>
              <a:ext cx="4314444" cy="230124"/>
            </a:xfrm>
            <a:prstGeom prst="rect">
              <a:avLst/>
            </a:prstGeom>
          </p:spPr>
        </p:pic>
        <p:sp>
          <p:nvSpPr>
            <p:cNvPr id="8" name="object 8" descr=""/>
            <p:cNvSpPr/>
            <p:nvPr/>
          </p:nvSpPr>
          <p:spPr>
            <a:xfrm>
              <a:off x="2473451" y="2083307"/>
              <a:ext cx="3217545" cy="754380"/>
            </a:xfrm>
            <a:custGeom>
              <a:avLst/>
              <a:gdLst/>
              <a:ahLst/>
              <a:cxnLst/>
              <a:rect l="l" t="t" r="r" b="b"/>
              <a:pathLst>
                <a:path w="3217545" h="754380">
                  <a:moveTo>
                    <a:pt x="3091434" y="0"/>
                  </a:moveTo>
                  <a:lnTo>
                    <a:pt x="125730" y="0"/>
                  </a:lnTo>
                  <a:lnTo>
                    <a:pt x="76777" y="9876"/>
                  </a:lnTo>
                  <a:lnTo>
                    <a:pt x="36814" y="36814"/>
                  </a:lnTo>
                  <a:lnTo>
                    <a:pt x="9876" y="76777"/>
                  </a:lnTo>
                  <a:lnTo>
                    <a:pt x="0" y="125729"/>
                  </a:lnTo>
                  <a:lnTo>
                    <a:pt x="0" y="628650"/>
                  </a:lnTo>
                  <a:lnTo>
                    <a:pt x="9876" y="677602"/>
                  </a:lnTo>
                  <a:lnTo>
                    <a:pt x="36814" y="717565"/>
                  </a:lnTo>
                  <a:lnTo>
                    <a:pt x="76777" y="744503"/>
                  </a:lnTo>
                  <a:lnTo>
                    <a:pt x="125730" y="754379"/>
                  </a:lnTo>
                  <a:lnTo>
                    <a:pt x="3091434" y="754379"/>
                  </a:lnTo>
                  <a:lnTo>
                    <a:pt x="3140386" y="744503"/>
                  </a:lnTo>
                  <a:lnTo>
                    <a:pt x="3180349" y="717565"/>
                  </a:lnTo>
                  <a:lnTo>
                    <a:pt x="3207287" y="677602"/>
                  </a:lnTo>
                  <a:lnTo>
                    <a:pt x="3217164" y="628650"/>
                  </a:lnTo>
                  <a:lnTo>
                    <a:pt x="3217164" y="125729"/>
                  </a:lnTo>
                  <a:lnTo>
                    <a:pt x="3207287" y="76777"/>
                  </a:lnTo>
                  <a:lnTo>
                    <a:pt x="3180349" y="36814"/>
                  </a:lnTo>
                  <a:lnTo>
                    <a:pt x="3140386" y="9876"/>
                  </a:lnTo>
                  <a:lnTo>
                    <a:pt x="3091434" y="0"/>
                  </a:lnTo>
                  <a:close/>
                </a:path>
              </a:pathLst>
            </a:custGeom>
            <a:solidFill>
              <a:srgbClr val="FFFFCC"/>
            </a:solidFill>
          </p:spPr>
          <p:txBody>
            <a:bodyPr wrap="square" lIns="0" tIns="0" rIns="0" bIns="0" rtlCol="0"/>
            <a:lstStyle/>
            <a:p/>
          </p:txBody>
        </p:sp>
        <p:sp>
          <p:nvSpPr>
            <p:cNvPr id="9" name="object 9" descr=""/>
            <p:cNvSpPr/>
            <p:nvPr/>
          </p:nvSpPr>
          <p:spPr>
            <a:xfrm>
              <a:off x="2473451" y="2083307"/>
              <a:ext cx="3217545" cy="754380"/>
            </a:xfrm>
            <a:custGeom>
              <a:avLst/>
              <a:gdLst/>
              <a:ahLst/>
              <a:cxnLst/>
              <a:rect l="l" t="t" r="r" b="b"/>
              <a:pathLst>
                <a:path w="3217545" h="754380">
                  <a:moveTo>
                    <a:pt x="0" y="125729"/>
                  </a:moveTo>
                  <a:lnTo>
                    <a:pt x="9876" y="76777"/>
                  </a:lnTo>
                  <a:lnTo>
                    <a:pt x="36814" y="36814"/>
                  </a:lnTo>
                  <a:lnTo>
                    <a:pt x="76777" y="9876"/>
                  </a:lnTo>
                  <a:lnTo>
                    <a:pt x="125730" y="0"/>
                  </a:lnTo>
                  <a:lnTo>
                    <a:pt x="3091434" y="0"/>
                  </a:lnTo>
                  <a:lnTo>
                    <a:pt x="3140386" y="9876"/>
                  </a:lnTo>
                  <a:lnTo>
                    <a:pt x="3180349" y="36814"/>
                  </a:lnTo>
                  <a:lnTo>
                    <a:pt x="3207287" y="76777"/>
                  </a:lnTo>
                  <a:lnTo>
                    <a:pt x="3217164" y="125729"/>
                  </a:lnTo>
                  <a:lnTo>
                    <a:pt x="3217164" y="628650"/>
                  </a:lnTo>
                  <a:lnTo>
                    <a:pt x="3207287" y="677602"/>
                  </a:lnTo>
                  <a:lnTo>
                    <a:pt x="3180349" y="717565"/>
                  </a:lnTo>
                  <a:lnTo>
                    <a:pt x="3140386" y="744503"/>
                  </a:lnTo>
                  <a:lnTo>
                    <a:pt x="3091434" y="754379"/>
                  </a:lnTo>
                  <a:lnTo>
                    <a:pt x="125730" y="754379"/>
                  </a:lnTo>
                  <a:lnTo>
                    <a:pt x="76777" y="744503"/>
                  </a:lnTo>
                  <a:lnTo>
                    <a:pt x="36814" y="717565"/>
                  </a:lnTo>
                  <a:lnTo>
                    <a:pt x="9876" y="677602"/>
                  </a:lnTo>
                  <a:lnTo>
                    <a:pt x="0" y="628650"/>
                  </a:lnTo>
                  <a:lnTo>
                    <a:pt x="0" y="125729"/>
                  </a:lnTo>
                  <a:close/>
                </a:path>
              </a:pathLst>
            </a:custGeom>
            <a:ln w="9525">
              <a:solidFill>
                <a:srgbClr val="C00000"/>
              </a:solidFill>
            </a:ln>
          </p:spPr>
          <p:txBody>
            <a:bodyPr wrap="square" lIns="0" tIns="0" rIns="0" bIns="0" rtlCol="0"/>
            <a:lstStyle/>
            <a:p/>
          </p:txBody>
        </p:sp>
      </p:grpSp>
      <p:sp>
        <p:nvSpPr>
          <p:cNvPr id="10" name="object 10" descr=""/>
          <p:cNvSpPr txBox="1"/>
          <p:nvPr/>
        </p:nvSpPr>
        <p:spPr>
          <a:xfrm>
            <a:off x="1158951" y="1078839"/>
            <a:ext cx="4077970" cy="528320"/>
          </a:xfrm>
          <a:prstGeom prst="rect">
            <a:avLst/>
          </a:prstGeom>
        </p:spPr>
        <p:txBody>
          <a:bodyPr wrap="square" lIns="0" tIns="96520" rIns="0" bIns="0" rtlCol="0" vert="horz">
            <a:spAutoFit/>
          </a:bodyPr>
          <a:lstStyle/>
          <a:p>
            <a:pPr marL="12700">
              <a:lnSpc>
                <a:spcPct val="100000"/>
              </a:lnSpc>
              <a:spcBef>
                <a:spcPts val="760"/>
              </a:spcBef>
              <a:tabLst>
                <a:tab pos="1271270" algn="l"/>
              </a:tabLst>
            </a:pPr>
            <a:r>
              <a:rPr dirty="0" sz="1100">
                <a:latin typeface="MS Gothic"/>
                <a:cs typeface="MS Gothic"/>
              </a:rPr>
              <a:t>４．病</a:t>
            </a:r>
            <a:r>
              <a:rPr dirty="0" sz="1100" spc="-15">
                <a:latin typeface="MS Gothic"/>
                <a:cs typeface="MS Gothic"/>
              </a:rPr>
              <a:t>名</a:t>
            </a:r>
            <a:r>
              <a:rPr dirty="0" sz="1100">
                <a:latin typeface="MS Gothic"/>
                <a:cs typeface="MS Gothic"/>
              </a:rPr>
              <a:t>漏れ</a:t>
            </a:r>
            <a:r>
              <a:rPr dirty="0" sz="1100" spc="-15">
                <a:latin typeface="MS Gothic"/>
                <a:cs typeface="MS Gothic"/>
              </a:rPr>
              <a:t>点</a:t>
            </a:r>
            <a:r>
              <a:rPr dirty="0" sz="1100" spc="-50">
                <a:latin typeface="MS Gothic"/>
                <a:cs typeface="MS Gothic"/>
              </a:rPr>
              <a:t>検</a:t>
            </a:r>
            <a:r>
              <a:rPr dirty="0" sz="1100">
                <a:latin typeface="MS Gothic"/>
                <a:cs typeface="MS Gothic"/>
              </a:rPr>
              <a:t>	</a:t>
            </a:r>
            <a:r>
              <a:rPr dirty="0" sz="1100" spc="-15">
                <a:latin typeface="MS Gothic"/>
                <a:cs typeface="MS Gothic"/>
              </a:rPr>
              <a:t>複数</a:t>
            </a:r>
            <a:r>
              <a:rPr dirty="0" sz="1100">
                <a:latin typeface="MS Gothic"/>
                <a:cs typeface="MS Gothic"/>
              </a:rPr>
              <a:t>病</a:t>
            </a:r>
            <a:r>
              <a:rPr dirty="0" sz="1100" spc="-50">
                <a:latin typeface="MS Gothic"/>
                <a:cs typeface="MS Gothic"/>
              </a:rPr>
              <a:t>名</a:t>
            </a:r>
            <a:endParaRPr sz="1100">
              <a:latin typeface="MS Gothic"/>
              <a:cs typeface="MS Gothic"/>
            </a:endParaRPr>
          </a:p>
          <a:p>
            <a:pPr marL="292735">
              <a:lnSpc>
                <a:spcPct val="100000"/>
              </a:lnSpc>
              <a:spcBef>
                <a:spcPts val="660"/>
              </a:spcBef>
            </a:pPr>
            <a:r>
              <a:rPr dirty="0" sz="1100" spc="-20">
                <a:latin typeface="MS Mincho"/>
                <a:cs typeface="MS Mincho"/>
              </a:rPr>
              <a:t>医薬品によっては複数の適応病名が必要なものがあります。</a:t>
            </a:r>
            <a:endParaRPr sz="1100">
              <a:latin typeface="MS Mincho"/>
              <a:cs typeface="MS Mincho"/>
            </a:endParaRPr>
          </a:p>
        </p:txBody>
      </p:sp>
      <p:sp>
        <p:nvSpPr>
          <p:cNvPr id="11" name="object 11" descr=""/>
          <p:cNvSpPr txBox="1"/>
          <p:nvPr/>
        </p:nvSpPr>
        <p:spPr>
          <a:xfrm>
            <a:off x="1158951" y="5355183"/>
            <a:ext cx="5165725" cy="779780"/>
          </a:xfrm>
          <a:prstGeom prst="rect">
            <a:avLst/>
          </a:prstGeom>
        </p:spPr>
        <p:txBody>
          <a:bodyPr wrap="square" lIns="0" tIns="96520" rIns="0" bIns="0" rtlCol="0" vert="horz">
            <a:spAutoFit/>
          </a:bodyPr>
          <a:lstStyle/>
          <a:p>
            <a:pPr marL="12700">
              <a:lnSpc>
                <a:spcPct val="100000"/>
              </a:lnSpc>
              <a:spcBef>
                <a:spcPts val="760"/>
              </a:spcBef>
              <a:tabLst>
                <a:tab pos="1271270" algn="l"/>
              </a:tabLst>
            </a:pPr>
            <a:r>
              <a:rPr dirty="0" sz="1100">
                <a:latin typeface="MS Gothic"/>
                <a:cs typeface="MS Gothic"/>
              </a:rPr>
              <a:t>５．病</a:t>
            </a:r>
            <a:r>
              <a:rPr dirty="0" sz="1100" spc="-15">
                <a:latin typeface="MS Gothic"/>
                <a:cs typeface="MS Gothic"/>
              </a:rPr>
              <a:t>名</a:t>
            </a:r>
            <a:r>
              <a:rPr dirty="0" sz="1100">
                <a:latin typeface="MS Gothic"/>
                <a:cs typeface="MS Gothic"/>
              </a:rPr>
              <a:t>漏れ</a:t>
            </a:r>
            <a:r>
              <a:rPr dirty="0" sz="1100" spc="-15">
                <a:latin typeface="MS Gothic"/>
                <a:cs typeface="MS Gothic"/>
              </a:rPr>
              <a:t>点</a:t>
            </a:r>
            <a:r>
              <a:rPr dirty="0" sz="1100" spc="-50">
                <a:latin typeface="MS Gothic"/>
                <a:cs typeface="MS Gothic"/>
              </a:rPr>
              <a:t>検</a:t>
            </a:r>
            <a:r>
              <a:rPr dirty="0" sz="1100">
                <a:latin typeface="MS Gothic"/>
                <a:cs typeface="MS Gothic"/>
              </a:rPr>
              <a:t>	</a:t>
            </a:r>
            <a:r>
              <a:rPr dirty="0" sz="1100" spc="-15">
                <a:latin typeface="MS Gothic"/>
                <a:cs typeface="MS Gothic"/>
              </a:rPr>
              <a:t>部</a:t>
            </a:r>
            <a:r>
              <a:rPr dirty="0" sz="1100" spc="-50">
                <a:latin typeface="MS Gothic"/>
                <a:cs typeface="MS Gothic"/>
              </a:rPr>
              <a:t>位</a:t>
            </a:r>
            <a:endParaRPr sz="1100">
              <a:latin typeface="MS Gothic"/>
              <a:cs typeface="MS Gothic"/>
            </a:endParaRPr>
          </a:p>
          <a:p>
            <a:pPr marL="264160" marR="5080">
              <a:lnSpc>
                <a:spcPct val="150000"/>
              </a:lnSpc>
            </a:pPr>
            <a:r>
              <a:rPr dirty="0" sz="1100" spc="-20">
                <a:latin typeface="MS Mincho"/>
                <a:cs typeface="MS Mincho"/>
              </a:rPr>
              <a:t>医薬品や検査のコメントの部位、左右と適応病名の部位、左右の整合性も点検</a:t>
            </a:r>
            <a:r>
              <a:rPr dirty="0" sz="1100" spc="-15">
                <a:latin typeface="MS Mincho"/>
                <a:cs typeface="MS Mincho"/>
              </a:rPr>
              <a:t>します。</a:t>
            </a:r>
            <a:endParaRPr sz="1100">
              <a:latin typeface="MS Mincho"/>
              <a:cs typeface="MS Mincho"/>
            </a:endParaRPr>
          </a:p>
        </p:txBody>
      </p:sp>
      <p:grpSp>
        <p:nvGrpSpPr>
          <p:cNvPr id="12" name="object 12" descr=""/>
          <p:cNvGrpSpPr/>
          <p:nvPr/>
        </p:nvGrpSpPr>
        <p:grpSpPr>
          <a:xfrm>
            <a:off x="2639377" y="8061769"/>
            <a:ext cx="3091180" cy="605790"/>
            <a:chOff x="2639377" y="8061769"/>
            <a:chExt cx="3091180" cy="605790"/>
          </a:xfrm>
        </p:grpSpPr>
        <p:sp>
          <p:nvSpPr>
            <p:cNvPr id="13" name="object 13" descr=""/>
            <p:cNvSpPr/>
            <p:nvPr/>
          </p:nvSpPr>
          <p:spPr>
            <a:xfrm>
              <a:off x="2644139" y="8066531"/>
              <a:ext cx="3081655" cy="596265"/>
            </a:xfrm>
            <a:custGeom>
              <a:avLst/>
              <a:gdLst/>
              <a:ahLst/>
              <a:cxnLst/>
              <a:rect l="l" t="t" r="r" b="b"/>
              <a:pathLst>
                <a:path w="3081654" h="596265">
                  <a:moveTo>
                    <a:pt x="2982214" y="0"/>
                  </a:moveTo>
                  <a:lnTo>
                    <a:pt x="99314" y="0"/>
                  </a:lnTo>
                  <a:lnTo>
                    <a:pt x="60650" y="7802"/>
                  </a:lnTo>
                  <a:lnTo>
                    <a:pt x="29082" y="29082"/>
                  </a:lnTo>
                  <a:lnTo>
                    <a:pt x="7802" y="60650"/>
                  </a:lnTo>
                  <a:lnTo>
                    <a:pt x="0" y="99313"/>
                  </a:lnTo>
                  <a:lnTo>
                    <a:pt x="0" y="496569"/>
                  </a:lnTo>
                  <a:lnTo>
                    <a:pt x="7802" y="535233"/>
                  </a:lnTo>
                  <a:lnTo>
                    <a:pt x="29083" y="566801"/>
                  </a:lnTo>
                  <a:lnTo>
                    <a:pt x="60650" y="588081"/>
                  </a:lnTo>
                  <a:lnTo>
                    <a:pt x="99314" y="595883"/>
                  </a:lnTo>
                  <a:lnTo>
                    <a:pt x="2982214" y="595883"/>
                  </a:lnTo>
                  <a:lnTo>
                    <a:pt x="3020877" y="588081"/>
                  </a:lnTo>
                  <a:lnTo>
                    <a:pt x="3052444" y="566801"/>
                  </a:lnTo>
                  <a:lnTo>
                    <a:pt x="3073725" y="535233"/>
                  </a:lnTo>
                  <a:lnTo>
                    <a:pt x="3081528" y="496569"/>
                  </a:lnTo>
                  <a:lnTo>
                    <a:pt x="3081528" y="99313"/>
                  </a:lnTo>
                  <a:lnTo>
                    <a:pt x="3073725" y="60650"/>
                  </a:lnTo>
                  <a:lnTo>
                    <a:pt x="3052444" y="29082"/>
                  </a:lnTo>
                  <a:lnTo>
                    <a:pt x="3020877" y="7802"/>
                  </a:lnTo>
                  <a:lnTo>
                    <a:pt x="2982214" y="0"/>
                  </a:lnTo>
                  <a:close/>
                </a:path>
              </a:pathLst>
            </a:custGeom>
            <a:solidFill>
              <a:srgbClr val="FFFFCC"/>
            </a:solidFill>
          </p:spPr>
          <p:txBody>
            <a:bodyPr wrap="square" lIns="0" tIns="0" rIns="0" bIns="0" rtlCol="0"/>
            <a:lstStyle/>
            <a:p/>
          </p:txBody>
        </p:sp>
        <p:sp>
          <p:nvSpPr>
            <p:cNvPr id="14" name="object 14" descr=""/>
            <p:cNvSpPr/>
            <p:nvPr/>
          </p:nvSpPr>
          <p:spPr>
            <a:xfrm>
              <a:off x="2644139" y="8066531"/>
              <a:ext cx="3081655" cy="596265"/>
            </a:xfrm>
            <a:custGeom>
              <a:avLst/>
              <a:gdLst/>
              <a:ahLst/>
              <a:cxnLst/>
              <a:rect l="l" t="t" r="r" b="b"/>
              <a:pathLst>
                <a:path w="3081654" h="596265">
                  <a:moveTo>
                    <a:pt x="0" y="99313"/>
                  </a:moveTo>
                  <a:lnTo>
                    <a:pt x="7802" y="60650"/>
                  </a:lnTo>
                  <a:lnTo>
                    <a:pt x="29082" y="29082"/>
                  </a:lnTo>
                  <a:lnTo>
                    <a:pt x="60650" y="7802"/>
                  </a:lnTo>
                  <a:lnTo>
                    <a:pt x="99314" y="0"/>
                  </a:lnTo>
                  <a:lnTo>
                    <a:pt x="2982214" y="0"/>
                  </a:lnTo>
                  <a:lnTo>
                    <a:pt x="3020877" y="7802"/>
                  </a:lnTo>
                  <a:lnTo>
                    <a:pt x="3052444" y="29082"/>
                  </a:lnTo>
                  <a:lnTo>
                    <a:pt x="3073725" y="60650"/>
                  </a:lnTo>
                  <a:lnTo>
                    <a:pt x="3081528" y="99313"/>
                  </a:lnTo>
                  <a:lnTo>
                    <a:pt x="3081528" y="496569"/>
                  </a:lnTo>
                  <a:lnTo>
                    <a:pt x="3073725" y="535233"/>
                  </a:lnTo>
                  <a:lnTo>
                    <a:pt x="3052444" y="566801"/>
                  </a:lnTo>
                  <a:lnTo>
                    <a:pt x="3020877" y="588081"/>
                  </a:lnTo>
                  <a:lnTo>
                    <a:pt x="2982214" y="595883"/>
                  </a:lnTo>
                  <a:lnTo>
                    <a:pt x="99314" y="595883"/>
                  </a:lnTo>
                  <a:lnTo>
                    <a:pt x="60650" y="588081"/>
                  </a:lnTo>
                  <a:lnTo>
                    <a:pt x="29083" y="566801"/>
                  </a:lnTo>
                  <a:lnTo>
                    <a:pt x="7802" y="535233"/>
                  </a:lnTo>
                  <a:lnTo>
                    <a:pt x="0" y="496569"/>
                  </a:lnTo>
                  <a:lnTo>
                    <a:pt x="0" y="99313"/>
                  </a:lnTo>
                  <a:close/>
                </a:path>
              </a:pathLst>
            </a:custGeom>
            <a:ln w="9524">
              <a:solidFill>
                <a:srgbClr val="C00000"/>
              </a:solidFill>
            </a:ln>
          </p:spPr>
          <p:txBody>
            <a:bodyPr wrap="square" lIns="0" tIns="0" rIns="0" bIns="0" rtlCol="0"/>
            <a:lstStyle/>
            <a:p/>
          </p:txBody>
        </p:sp>
      </p:grpSp>
      <p:sp>
        <p:nvSpPr>
          <p:cNvPr id="15" name="object 15" descr=""/>
          <p:cNvSpPr txBox="1"/>
          <p:nvPr/>
        </p:nvSpPr>
        <p:spPr>
          <a:xfrm>
            <a:off x="2752470" y="8132164"/>
            <a:ext cx="296100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湿布の部位は「腰」なのに、適応病名の「筋</a:t>
            </a:r>
            <a:r>
              <a:rPr dirty="0" sz="1100" spc="-50">
                <a:latin typeface="MS Mincho"/>
                <a:cs typeface="MS Mincho"/>
              </a:rPr>
              <a:t> </a:t>
            </a:r>
            <a:r>
              <a:rPr dirty="0" sz="1100" spc="-20">
                <a:latin typeface="MS Mincho"/>
                <a:cs typeface="MS Mincho"/>
              </a:rPr>
              <a:t>肉痛」の部位が「肩部」なので不合格と判定。</a:t>
            </a:r>
            <a:endParaRPr sz="1100">
              <a:latin typeface="MS Mincho"/>
              <a:cs typeface="MS Mincho"/>
            </a:endParaRPr>
          </a:p>
        </p:txBody>
      </p:sp>
      <p:sp>
        <p:nvSpPr>
          <p:cNvPr id="16" name="object 16" descr=""/>
          <p:cNvSpPr txBox="1"/>
          <p:nvPr/>
        </p:nvSpPr>
        <p:spPr>
          <a:xfrm>
            <a:off x="2590038" y="2122779"/>
            <a:ext cx="2961005" cy="65532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アマルエットは降圧剤とスタチン製剤の合剤。</a:t>
            </a:r>
            <a:endParaRPr sz="1100">
              <a:latin typeface="MS Mincho"/>
              <a:cs typeface="MS Mincho"/>
            </a:endParaRPr>
          </a:p>
          <a:p>
            <a:pPr marL="12700" marR="144780">
              <a:lnSpc>
                <a:spcPct val="124500"/>
              </a:lnSpc>
              <a:spcBef>
                <a:spcPts val="10"/>
              </a:spcBef>
            </a:pPr>
            <a:r>
              <a:rPr dirty="0" sz="1100" spc="-20">
                <a:latin typeface="MS Mincho"/>
                <a:cs typeface="MS Mincho"/>
              </a:rPr>
              <a:t>「高血圧症」はあるが「高コレステロール血症」の病名がないので不合格と判定。</a:t>
            </a:r>
            <a:endParaRPr sz="1100">
              <a:latin typeface="MS Mincho"/>
              <a:cs typeface="MS Mincho"/>
            </a:endParaRPr>
          </a:p>
        </p:txBody>
      </p:sp>
      <p:pic>
        <p:nvPicPr>
          <p:cNvPr id="17" name="object 17" descr=""/>
          <p:cNvPicPr/>
          <p:nvPr/>
        </p:nvPicPr>
        <p:blipFill>
          <a:blip r:embed="rId5" cstate="print"/>
          <a:stretch>
            <a:fillRect/>
          </a:stretch>
        </p:blipFill>
        <p:spPr>
          <a:xfrm>
            <a:off x="1624583" y="6371843"/>
            <a:ext cx="4314444" cy="230124"/>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81</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980175"/>
            <a:ext cx="4320540" cy="3253739"/>
          </a:xfrm>
          <a:prstGeom prst="rect">
            <a:avLst/>
          </a:prstGeom>
        </p:spPr>
      </p:pic>
      <p:grpSp>
        <p:nvGrpSpPr>
          <p:cNvPr id="3" name="object 3" descr=""/>
          <p:cNvGrpSpPr/>
          <p:nvPr/>
        </p:nvGrpSpPr>
        <p:grpSpPr>
          <a:xfrm>
            <a:off x="1620011" y="2037587"/>
            <a:ext cx="4320540" cy="3253740"/>
            <a:chOff x="1620011" y="2037587"/>
            <a:chExt cx="4320540" cy="3253740"/>
          </a:xfrm>
        </p:grpSpPr>
        <p:pic>
          <p:nvPicPr>
            <p:cNvPr id="4" name="object 4" descr=""/>
            <p:cNvPicPr/>
            <p:nvPr/>
          </p:nvPicPr>
          <p:blipFill>
            <a:blip r:embed="rId3" cstate="print"/>
            <a:stretch>
              <a:fillRect/>
            </a:stretch>
          </p:blipFill>
          <p:spPr>
            <a:xfrm>
              <a:off x="1620011" y="2037587"/>
              <a:ext cx="4320540" cy="3253740"/>
            </a:xfrm>
            <a:prstGeom prst="rect">
              <a:avLst/>
            </a:prstGeom>
          </p:spPr>
        </p:pic>
        <p:sp>
          <p:nvSpPr>
            <p:cNvPr id="5" name="object 5" descr=""/>
            <p:cNvSpPr/>
            <p:nvPr/>
          </p:nvSpPr>
          <p:spPr>
            <a:xfrm>
              <a:off x="2887979" y="3741419"/>
              <a:ext cx="2837815" cy="730250"/>
            </a:xfrm>
            <a:custGeom>
              <a:avLst/>
              <a:gdLst/>
              <a:ahLst/>
              <a:cxnLst/>
              <a:rect l="l" t="t" r="r" b="b"/>
              <a:pathLst>
                <a:path w="2837815" h="730250">
                  <a:moveTo>
                    <a:pt x="2716022" y="0"/>
                  </a:moveTo>
                  <a:lnTo>
                    <a:pt x="121665" y="0"/>
                  </a:lnTo>
                  <a:lnTo>
                    <a:pt x="74312" y="9562"/>
                  </a:lnTo>
                  <a:lnTo>
                    <a:pt x="35639" y="35639"/>
                  </a:lnTo>
                  <a:lnTo>
                    <a:pt x="9562" y="74312"/>
                  </a:lnTo>
                  <a:lnTo>
                    <a:pt x="0" y="121666"/>
                  </a:lnTo>
                  <a:lnTo>
                    <a:pt x="0" y="608330"/>
                  </a:lnTo>
                  <a:lnTo>
                    <a:pt x="9562" y="655683"/>
                  </a:lnTo>
                  <a:lnTo>
                    <a:pt x="35639" y="694356"/>
                  </a:lnTo>
                  <a:lnTo>
                    <a:pt x="74312" y="720433"/>
                  </a:lnTo>
                  <a:lnTo>
                    <a:pt x="121665" y="729996"/>
                  </a:lnTo>
                  <a:lnTo>
                    <a:pt x="2716022" y="729996"/>
                  </a:lnTo>
                  <a:lnTo>
                    <a:pt x="2763375" y="720433"/>
                  </a:lnTo>
                  <a:lnTo>
                    <a:pt x="2802048" y="694356"/>
                  </a:lnTo>
                  <a:lnTo>
                    <a:pt x="2828125" y="655683"/>
                  </a:lnTo>
                  <a:lnTo>
                    <a:pt x="2837687" y="608330"/>
                  </a:lnTo>
                  <a:lnTo>
                    <a:pt x="2837687" y="121666"/>
                  </a:lnTo>
                  <a:lnTo>
                    <a:pt x="2828125" y="74312"/>
                  </a:lnTo>
                  <a:lnTo>
                    <a:pt x="2802048" y="35639"/>
                  </a:lnTo>
                  <a:lnTo>
                    <a:pt x="2763375" y="9562"/>
                  </a:lnTo>
                  <a:lnTo>
                    <a:pt x="2716022" y="0"/>
                  </a:lnTo>
                  <a:close/>
                </a:path>
              </a:pathLst>
            </a:custGeom>
            <a:solidFill>
              <a:srgbClr val="FFFFCC"/>
            </a:solidFill>
          </p:spPr>
          <p:txBody>
            <a:bodyPr wrap="square" lIns="0" tIns="0" rIns="0" bIns="0" rtlCol="0"/>
            <a:lstStyle/>
            <a:p/>
          </p:txBody>
        </p:sp>
        <p:sp>
          <p:nvSpPr>
            <p:cNvPr id="6" name="object 6" descr=""/>
            <p:cNvSpPr/>
            <p:nvPr/>
          </p:nvSpPr>
          <p:spPr>
            <a:xfrm>
              <a:off x="2887979" y="3741419"/>
              <a:ext cx="2837815" cy="730250"/>
            </a:xfrm>
            <a:custGeom>
              <a:avLst/>
              <a:gdLst/>
              <a:ahLst/>
              <a:cxnLst/>
              <a:rect l="l" t="t" r="r" b="b"/>
              <a:pathLst>
                <a:path w="2837815" h="730250">
                  <a:moveTo>
                    <a:pt x="0" y="121666"/>
                  </a:moveTo>
                  <a:lnTo>
                    <a:pt x="9562" y="74312"/>
                  </a:lnTo>
                  <a:lnTo>
                    <a:pt x="35639" y="35639"/>
                  </a:lnTo>
                  <a:lnTo>
                    <a:pt x="74312" y="9562"/>
                  </a:lnTo>
                  <a:lnTo>
                    <a:pt x="121665" y="0"/>
                  </a:lnTo>
                  <a:lnTo>
                    <a:pt x="2716022" y="0"/>
                  </a:lnTo>
                  <a:lnTo>
                    <a:pt x="2763375" y="9562"/>
                  </a:lnTo>
                  <a:lnTo>
                    <a:pt x="2802048" y="35639"/>
                  </a:lnTo>
                  <a:lnTo>
                    <a:pt x="2828125" y="74312"/>
                  </a:lnTo>
                  <a:lnTo>
                    <a:pt x="2837687" y="121666"/>
                  </a:lnTo>
                  <a:lnTo>
                    <a:pt x="2837687" y="608330"/>
                  </a:lnTo>
                  <a:lnTo>
                    <a:pt x="2828125" y="655683"/>
                  </a:lnTo>
                  <a:lnTo>
                    <a:pt x="2802048" y="694356"/>
                  </a:lnTo>
                  <a:lnTo>
                    <a:pt x="2763375" y="720433"/>
                  </a:lnTo>
                  <a:lnTo>
                    <a:pt x="2716022" y="729996"/>
                  </a:lnTo>
                  <a:lnTo>
                    <a:pt x="121665" y="729996"/>
                  </a:lnTo>
                  <a:lnTo>
                    <a:pt x="74312" y="720433"/>
                  </a:lnTo>
                  <a:lnTo>
                    <a:pt x="35639" y="694356"/>
                  </a:lnTo>
                  <a:lnTo>
                    <a:pt x="9562" y="655683"/>
                  </a:lnTo>
                  <a:lnTo>
                    <a:pt x="0" y="608330"/>
                  </a:lnTo>
                  <a:lnTo>
                    <a:pt x="0" y="121666"/>
                  </a:lnTo>
                  <a:close/>
                </a:path>
              </a:pathLst>
            </a:custGeom>
            <a:ln w="9525">
              <a:solidFill>
                <a:srgbClr val="C00000"/>
              </a:solidFill>
            </a:ln>
          </p:spPr>
          <p:txBody>
            <a:bodyPr wrap="square" lIns="0" tIns="0" rIns="0" bIns="0" rtlCol="0"/>
            <a:lstStyle/>
            <a:p/>
          </p:txBody>
        </p:sp>
      </p:grpSp>
      <p:sp>
        <p:nvSpPr>
          <p:cNvPr id="7" name="object 7" descr=""/>
          <p:cNvSpPr txBox="1"/>
          <p:nvPr/>
        </p:nvSpPr>
        <p:spPr>
          <a:xfrm>
            <a:off x="1158951" y="1110842"/>
            <a:ext cx="5165725" cy="675005"/>
          </a:xfrm>
          <a:prstGeom prst="rect">
            <a:avLst/>
          </a:prstGeom>
        </p:spPr>
        <p:txBody>
          <a:bodyPr wrap="square" lIns="0" tIns="64135" rIns="0" bIns="0" rtlCol="0" vert="horz">
            <a:spAutoFit/>
          </a:bodyPr>
          <a:lstStyle/>
          <a:p>
            <a:pPr marL="12700">
              <a:lnSpc>
                <a:spcPct val="100000"/>
              </a:lnSpc>
              <a:spcBef>
                <a:spcPts val="505"/>
              </a:spcBef>
              <a:tabLst>
                <a:tab pos="1969135" algn="l"/>
              </a:tabLst>
            </a:pPr>
            <a:r>
              <a:rPr dirty="0" sz="1100">
                <a:latin typeface="MS Gothic"/>
                <a:cs typeface="MS Gothic"/>
              </a:rPr>
              <a:t>６．精</a:t>
            </a:r>
            <a:r>
              <a:rPr dirty="0" sz="1100" spc="-15">
                <a:latin typeface="MS Gothic"/>
                <a:cs typeface="MS Gothic"/>
              </a:rPr>
              <a:t>密</a:t>
            </a:r>
            <a:r>
              <a:rPr dirty="0" sz="1100">
                <a:latin typeface="MS Gothic"/>
                <a:cs typeface="MS Gothic"/>
              </a:rPr>
              <a:t>点検</a:t>
            </a:r>
            <a:r>
              <a:rPr dirty="0" sz="1100" spc="-15">
                <a:latin typeface="MS Gothic"/>
                <a:cs typeface="MS Gothic"/>
              </a:rPr>
              <a:t>（</a:t>
            </a:r>
            <a:r>
              <a:rPr dirty="0" sz="1100">
                <a:latin typeface="MS Gothic"/>
                <a:cs typeface="MS Gothic"/>
              </a:rPr>
              <a:t>公開</a:t>
            </a:r>
            <a:r>
              <a:rPr dirty="0" sz="1100" spc="-15">
                <a:latin typeface="MS Gothic"/>
                <a:cs typeface="MS Gothic"/>
              </a:rPr>
              <a:t>ルー</a:t>
            </a:r>
            <a:r>
              <a:rPr dirty="0" sz="1100">
                <a:latin typeface="MS Gothic"/>
                <a:cs typeface="MS Gothic"/>
              </a:rPr>
              <a:t>ル</a:t>
            </a:r>
            <a:r>
              <a:rPr dirty="0" sz="1100" spc="-50">
                <a:latin typeface="MS Gothic"/>
                <a:cs typeface="MS Gothic"/>
              </a:rPr>
              <a:t>）</a:t>
            </a:r>
            <a:r>
              <a:rPr dirty="0" sz="1100">
                <a:latin typeface="MS Gothic"/>
                <a:cs typeface="MS Gothic"/>
              </a:rPr>
              <a:t>	</a:t>
            </a:r>
            <a:r>
              <a:rPr dirty="0" sz="1100" spc="-15">
                <a:latin typeface="MS Gothic"/>
                <a:cs typeface="MS Gothic"/>
              </a:rPr>
              <a:t>単</a:t>
            </a:r>
            <a:r>
              <a:rPr dirty="0" sz="1100">
                <a:latin typeface="MS Gothic"/>
                <a:cs typeface="MS Gothic"/>
              </a:rPr>
              <a:t>月点</a:t>
            </a:r>
            <a:r>
              <a:rPr dirty="0" sz="1100" spc="-50">
                <a:latin typeface="MS Gothic"/>
                <a:cs typeface="MS Gothic"/>
              </a:rPr>
              <a:t>検</a:t>
            </a:r>
            <a:endParaRPr sz="1100">
              <a:latin typeface="MS Gothic"/>
              <a:cs typeface="MS Gothic"/>
            </a:endParaRPr>
          </a:p>
          <a:p>
            <a:pPr marL="264160" marR="5080">
              <a:lnSpc>
                <a:spcPct val="125499"/>
              </a:lnSpc>
              <a:spcBef>
                <a:spcPts val="70"/>
              </a:spcBef>
            </a:pPr>
            <a:r>
              <a:rPr dirty="0" sz="1100" spc="-20">
                <a:latin typeface="MS Mincho"/>
                <a:cs typeface="MS Mincho"/>
              </a:rPr>
              <a:t>医科診療報酬点数表や医薬品添付文書、事務連絡をチェック根拠とした同一月内のルールの点検です。</a:t>
            </a:r>
            <a:endParaRPr sz="1100">
              <a:latin typeface="MS Mincho"/>
              <a:cs typeface="MS Mincho"/>
            </a:endParaRPr>
          </a:p>
        </p:txBody>
      </p:sp>
      <p:sp>
        <p:nvSpPr>
          <p:cNvPr id="8" name="object 8" descr=""/>
          <p:cNvSpPr txBox="1"/>
          <p:nvPr/>
        </p:nvSpPr>
        <p:spPr>
          <a:xfrm>
            <a:off x="1410461" y="5634608"/>
            <a:ext cx="5054600"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公開ルールでは「チェック内容」および「チェック根拠」も公開されています。</a:t>
            </a:r>
            <a:endParaRPr sz="1100">
              <a:latin typeface="MS Mincho"/>
              <a:cs typeface="MS Mincho"/>
            </a:endParaRPr>
          </a:p>
        </p:txBody>
      </p:sp>
      <p:sp>
        <p:nvSpPr>
          <p:cNvPr id="9" name="object 9" descr=""/>
          <p:cNvSpPr/>
          <p:nvPr/>
        </p:nvSpPr>
        <p:spPr>
          <a:xfrm>
            <a:off x="2223516" y="7731252"/>
            <a:ext cx="1031875" cy="262255"/>
          </a:xfrm>
          <a:custGeom>
            <a:avLst/>
            <a:gdLst/>
            <a:ahLst/>
            <a:cxnLst/>
            <a:rect l="l" t="t" r="r" b="b"/>
            <a:pathLst>
              <a:path w="1031875" h="262254">
                <a:moveTo>
                  <a:pt x="1031747" y="0"/>
                </a:moveTo>
                <a:lnTo>
                  <a:pt x="0" y="0"/>
                </a:lnTo>
                <a:lnTo>
                  <a:pt x="0" y="262128"/>
                </a:lnTo>
                <a:lnTo>
                  <a:pt x="1031747" y="262128"/>
                </a:lnTo>
                <a:lnTo>
                  <a:pt x="1031747" y="0"/>
                </a:lnTo>
                <a:close/>
              </a:path>
            </a:pathLst>
          </a:custGeom>
          <a:solidFill>
            <a:srgbClr val="FFFFFF"/>
          </a:solidFill>
        </p:spPr>
        <p:txBody>
          <a:bodyPr wrap="square" lIns="0" tIns="0" rIns="0" bIns="0" rtlCol="0"/>
          <a:lstStyle/>
          <a:p/>
        </p:txBody>
      </p:sp>
      <p:sp>
        <p:nvSpPr>
          <p:cNvPr id="10" name="object 10" descr=""/>
          <p:cNvSpPr/>
          <p:nvPr/>
        </p:nvSpPr>
        <p:spPr>
          <a:xfrm>
            <a:off x="2223516" y="8133588"/>
            <a:ext cx="1031875" cy="262255"/>
          </a:xfrm>
          <a:custGeom>
            <a:avLst/>
            <a:gdLst/>
            <a:ahLst/>
            <a:cxnLst/>
            <a:rect l="l" t="t" r="r" b="b"/>
            <a:pathLst>
              <a:path w="1031875" h="262254">
                <a:moveTo>
                  <a:pt x="1031747" y="0"/>
                </a:moveTo>
                <a:lnTo>
                  <a:pt x="0" y="0"/>
                </a:lnTo>
                <a:lnTo>
                  <a:pt x="0" y="262128"/>
                </a:lnTo>
                <a:lnTo>
                  <a:pt x="1031747" y="262128"/>
                </a:lnTo>
                <a:lnTo>
                  <a:pt x="1031747" y="0"/>
                </a:lnTo>
                <a:close/>
              </a:path>
            </a:pathLst>
          </a:custGeom>
          <a:solidFill>
            <a:srgbClr val="FFFFFF"/>
          </a:solidFill>
        </p:spPr>
        <p:txBody>
          <a:bodyPr wrap="square" lIns="0" tIns="0" rIns="0" bIns="0" rtlCol="0"/>
          <a:lstStyle/>
          <a:p/>
        </p:txBody>
      </p:sp>
      <p:sp>
        <p:nvSpPr>
          <p:cNvPr id="11" name="object 11" descr=""/>
          <p:cNvSpPr txBox="1"/>
          <p:nvPr/>
        </p:nvSpPr>
        <p:spPr>
          <a:xfrm>
            <a:off x="2303145" y="7769732"/>
            <a:ext cx="865505" cy="596900"/>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Mincho"/>
                <a:cs typeface="MS Mincho"/>
              </a:rPr>
              <a:t>チェック内容</a:t>
            </a:r>
            <a:endParaRPr sz="1100">
              <a:latin typeface="MS Mincho"/>
              <a:cs typeface="MS Mincho"/>
            </a:endParaRPr>
          </a:p>
          <a:p>
            <a:pPr>
              <a:lnSpc>
                <a:spcPct val="100000"/>
              </a:lnSpc>
              <a:spcBef>
                <a:spcPts val="425"/>
              </a:spcBef>
            </a:pPr>
            <a:endParaRPr sz="1100">
              <a:latin typeface="MS Mincho"/>
              <a:cs typeface="MS Mincho"/>
            </a:endParaRPr>
          </a:p>
          <a:p>
            <a:pPr marL="12700">
              <a:lnSpc>
                <a:spcPct val="100000"/>
              </a:lnSpc>
            </a:pPr>
            <a:r>
              <a:rPr dirty="0" sz="1100" spc="-15">
                <a:solidFill>
                  <a:srgbClr val="FF0000"/>
                </a:solidFill>
                <a:latin typeface="MS Mincho"/>
                <a:cs typeface="MS Mincho"/>
              </a:rPr>
              <a:t>チェック根拠</a:t>
            </a:r>
            <a:endParaRPr sz="1100">
              <a:latin typeface="MS Mincho"/>
              <a:cs typeface="MS Mincho"/>
            </a:endParaRPr>
          </a:p>
        </p:txBody>
      </p:sp>
      <p:sp>
        <p:nvSpPr>
          <p:cNvPr id="12" name="object 12" descr=""/>
          <p:cNvSpPr/>
          <p:nvPr/>
        </p:nvSpPr>
        <p:spPr>
          <a:xfrm>
            <a:off x="3217926" y="7820405"/>
            <a:ext cx="302895" cy="76200"/>
          </a:xfrm>
          <a:custGeom>
            <a:avLst/>
            <a:gdLst/>
            <a:ahLst/>
            <a:cxnLst/>
            <a:rect l="l" t="t" r="r" b="b"/>
            <a:pathLst>
              <a:path w="302895" h="76200">
                <a:moveTo>
                  <a:pt x="226568" y="0"/>
                </a:moveTo>
                <a:lnTo>
                  <a:pt x="226568" y="76200"/>
                </a:lnTo>
                <a:lnTo>
                  <a:pt x="283718" y="47625"/>
                </a:lnTo>
                <a:lnTo>
                  <a:pt x="239268" y="47625"/>
                </a:lnTo>
                <a:lnTo>
                  <a:pt x="239268" y="28575"/>
                </a:lnTo>
                <a:lnTo>
                  <a:pt x="283718" y="28575"/>
                </a:lnTo>
                <a:lnTo>
                  <a:pt x="226568" y="0"/>
                </a:lnTo>
                <a:close/>
              </a:path>
              <a:path w="302895" h="76200">
                <a:moveTo>
                  <a:pt x="226568" y="28575"/>
                </a:moveTo>
                <a:lnTo>
                  <a:pt x="0" y="28575"/>
                </a:lnTo>
                <a:lnTo>
                  <a:pt x="0" y="47625"/>
                </a:lnTo>
                <a:lnTo>
                  <a:pt x="226568" y="47625"/>
                </a:lnTo>
                <a:lnTo>
                  <a:pt x="226568" y="28575"/>
                </a:lnTo>
                <a:close/>
              </a:path>
              <a:path w="302895" h="76200">
                <a:moveTo>
                  <a:pt x="283718" y="28575"/>
                </a:moveTo>
                <a:lnTo>
                  <a:pt x="239268" y="28575"/>
                </a:lnTo>
                <a:lnTo>
                  <a:pt x="239268" y="47625"/>
                </a:lnTo>
                <a:lnTo>
                  <a:pt x="283718" y="47625"/>
                </a:lnTo>
                <a:lnTo>
                  <a:pt x="302768" y="38100"/>
                </a:lnTo>
                <a:lnTo>
                  <a:pt x="283718" y="28575"/>
                </a:lnTo>
                <a:close/>
              </a:path>
            </a:pathLst>
          </a:custGeom>
          <a:solidFill>
            <a:srgbClr val="FF0000"/>
          </a:solidFill>
        </p:spPr>
        <p:txBody>
          <a:bodyPr wrap="square" lIns="0" tIns="0" rIns="0" bIns="0" rtlCol="0"/>
          <a:lstStyle/>
          <a:p/>
        </p:txBody>
      </p:sp>
      <p:sp>
        <p:nvSpPr>
          <p:cNvPr id="13" name="object 13" descr=""/>
          <p:cNvSpPr/>
          <p:nvPr/>
        </p:nvSpPr>
        <p:spPr>
          <a:xfrm>
            <a:off x="3217926" y="8244077"/>
            <a:ext cx="302895" cy="76200"/>
          </a:xfrm>
          <a:custGeom>
            <a:avLst/>
            <a:gdLst/>
            <a:ahLst/>
            <a:cxnLst/>
            <a:rect l="l" t="t" r="r" b="b"/>
            <a:pathLst>
              <a:path w="302895" h="76200">
                <a:moveTo>
                  <a:pt x="226568" y="0"/>
                </a:moveTo>
                <a:lnTo>
                  <a:pt x="226568" y="76199"/>
                </a:lnTo>
                <a:lnTo>
                  <a:pt x="283718" y="47624"/>
                </a:lnTo>
                <a:lnTo>
                  <a:pt x="239268" y="47624"/>
                </a:lnTo>
                <a:lnTo>
                  <a:pt x="239268" y="28574"/>
                </a:lnTo>
                <a:lnTo>
                  <a:pt x="283718" y="28574"/>
                </a:lnTo>
                <a:lnTo>
                  <a:pt x="226568" y="0"/>
                </a:lnTo>
                <a:close/>
              </a:path>
              <a:path w="302895" h="76200">
                <a:moveTo>
                  <a:pt x="226568" y="28574"/>
                </a:moveTo>
                <a:lnTo>
                  <a:pt x="0" y="28574"/>
                </a:lnTo>
                <a:lnTo>
                  <a:pt x="0" y="47624"/>
                </a:lnTo>
                <a:lnTo>
                  <a:pt x="226568" y="47624"/>
                </a:lnTo>
                <a:lnTo>
                  <a:pt x="226568" y="28574"/>
                </a:lnTo>
                <a:close/>
              </a:path>
              <a:path w="302895" h="76200">
                <a:moveTo>
                  <a:pt x="283718" y="28574"/>
                </a:moveTo>
                <a:lnTo>
                  <a:pt x="239268" y="28574"/>
                </a:lnTo>
                <a:lnTo>
                  <a:pt x="239268" y="47624"/>
                </a:lnTo>
                <a:lnTo>
                  <a:pt x="283718" y="47624"/>
                </a:lnTo>
                <a:lnTo>
                  <a:pt x="302768" y="38099"/>
                </a:lnTo>
                <a:lnTo>
                  <a:pt x="283718" y="28574"/>
                </a:lnTo>
                <a:close/>
              </a:path>
            </a:pathLst>
          </a:custGeom>
          <a:solidFill>
            <a:srgbClr val="FF0000"/>
          </a:solidFill>
        </p:spPr>
        <p:txBody>
          <a:bodyPr wrap="square" lIns="0" tIns="0" rIns="0" bIns="0" rtlCol="0"/>
          <a:lstStyle/>
          <a:p/>
        </p:txBody>
      </p:sp>
      <p:sp>
        <p:nvSpPr>
          <p:cNvPr id="14" name="object 14" descr=""/>
          <p:cNvSpPr txBox="1"/>
          <p:nvPr/>
        </p:nvSpPr>
        <p:spPr>
          <a:xfrm>
            <a:off x="3002407" y="3769206"/>
            <a:ext cx="254190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同日にスリットＭの算定なく、眼底カメラとインスタントフィルムが算定されているので不合格と判定。</a:t>
            </a:r>
            <a:endParaRPr sz="1100">
              <a:latin typeface="MS Mincho"/>
              <a:cs typeface="MS Mincho"/>
            </a:endParaRPr>
          </a:p>
        </p:txBody>
      </p:sp>
      <p:pic>
        <p:nvPicPr>
          <p:cNvPr id="15" name="object 15" descr=""/>
          <p:cNvPicPr/>
          <p:nvPr/>
        </p:nvPicPr>
        <p:blipFill>
          <a:blip r:embed="rId4" cstate="print"/>
          <a:stretch>
            <a:fillRect/>
          </a:stretch>
        </p:blipFill>
        <p:spPr>
          <a:xfrm>
            <a:off x="1624583" y="2043683"/>
            <a:ext cx="4315968" cy="230124"/>
          </a:xfrm>
          <a:prstGeom prst="rect">
            <a:avLst/>
          </a:prstGeom>
        </p:spPr>
      </p:pic>
      <p:pic>
        <p:nvPicPr>
          <p:cNvPr id="16" name="object 16" descr=""/>
          <p:cNvPicPr/>
          <p:nvPr/>
        </p:nvPicPr>
        <p:blipFill>
          <a:blip r:embed="rId4" cstate="print"/>
          <a:stretch>
            <a:fillRect/>
          </a:stretch>
        </p:blipFill>
        <p:spPr>
          <a:xfrm>
            <a:off x="1624583" y="5980175"/>
            <a:ext cx="4315968" cy="230124"/>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82</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941575"/>
            <a:ext cx="4320540" cy="3253740"/>
            <a:chOff x="1620011" y="1941575"/>
            <a:chExt cx="4320540" cy="3253740"/>
          </a:xfrm>
        </p:grpSpPr>
        <p:pic>
          <p:nvPicPr>
            <p:cNvPr id="3" name="object 3" descr=""/>
            <p:cNvPicPr/>
            <p:nvPr/>
          </p:nvPicPr>
          <p:blipFill>
            <a:blip r:embed="rId2" cstate="print"/>
            <a:stretch>
              <a:fillRect/>
            </a:stretch>
          </p:blipFill>
          <p:spPr>
            <a:xfrm>
              <a:off x="1620011" y="1941575"/>
              <a:ext cx="4320540" cy="3253740"/>
            </a:xfrm>
            <a:prstGeom prst="rect">
              <a:avLst/>
            </a:prstGeom>
          </p:spPr>
        </p:pic>
        <p:sp>
          <p:nvSpPr>
            <p:cNvPr id="4" name="object 4" descr=""/>
            <p:cNvSpPr/>
            <p:nvPr/>
          </p:nvSpPr>
          <p:spPr>
            <a:xfrm>
              <a:off x="2770631" y="3601211"/>
              <a:ext cx="2837815" cy="664845"/>
            </a:xfrm>
            <a:custGeom>
              <a:avLst/>
              <a:gdLst/>
              <a:ahLst/>
              <a:cxnLst/>
              <a:rect l="l" t="t" r="r" b="b"/>
              <a:pathLst>
                <a:path w="2837815" h="664845">
                  <a:moveTo>
                    <a:pt x="2726944" y="0"/>
                  </a:moveTo>
                  <a:lnTo>
                    <a:pt x="110743" y="0"/>
                  </a:lnTo>
                  <a:lnTo>
                    <a:pt x="67615" y="8695"/>
                  </a:lnTo>
                  <a:lnTo>
                    <a:pt x="32416" y="32416"/>
                  </a:lnTo>
                  <a:lnTo>
                    <a:pt x="8695" y="67615"/>
                  </a:lnTo>
                  <a:lnTo>
                    <a:pt x="0" y="110744"/>
                  </a:lnTo>
                  <a:lnTo>
                    <a:pt x="0" y="553720"/>
                  </a:lnTo>
                  <a:lnTo>
                    <a:pt x="8695" y="596848"/>
                  </a:lnTo>
                  <a:lnTo>
                    <a:pt x="32416" y="632047"/>
                  </a:lnTo>
                  <a:lnTo>
                    <a:pt x="67615" y="655768"/>
                  </a:lnTo>
                  <a:lnTo>
                    <a:pt x="110743" y="664463"/>
                  </a:lnTo>
                  <a:lnTo>
                    <a:pt x="2726944" y="664463"/>
                  </a:lnTo>
                  <a:lnTo>
                    <a:pt x="2770072" y="655768"/>
                  </a:lnTo>
                  <a:lnTo>
                    <a:pt x="2805271" y="632047"/>
                  </a:lnTo>
                  <a:lnTo>
                    <a:pt x="2828992" y="596848"/>
                  </a:lnTo>
                  <a:lnTo>
                    <a:pt x="2837688" y="553720"/>
                  </a:lnTo>
                  <a:lnTo>
                    <a:pt x="2837688" y="110744"/>
                  </a:lnTo>
                  <a:lnTo>
                    <a:pt x="2828992" y="67615"/>
                  </a:lnTo>
                  <a:lnTo>
                    <a:pt x="2805271" y="32416"/>
                  </a:lnTo>
                  <a:lnTo>
                    <a:pt x="2770072" y="8695"/>
                  </a:lnTo>
                  <a:lnTo>
                    <a:pt x="2726944" y="0"/>
                  </a:lnTo>
                  <a:close/>
                </a:path>
              </a:pathLst>
            </a:custGeom>
            <a:solidFill>
              <a:srgbClr val="FFFFCC"/>
            </a:solidFill>
          </p:spPr>
          <p:txBody>
            <a:bodyPr wrap="square" lIns="0" tIns="0" rIns="0" bIns="0" rtlCol="0"/>
            <a:lstStyle/>
            <a:p/>
          </p:txBody>
        </p:sp>
        <p:sp>
          <p:nvSpPr>
            <p:cNvPr id="5" name="object 5" descr=""/>
            <p:cNvSpPr/>
            <p:nvPr/>
          </p:nvSpPr>
          <p:spPr>
            <a:xfrm>
              <a:off x="2770631" y="3601211"/>
              <a:ext cx="2837815" cy="664845"/>
            </a:xfrm>
            <a:custGeom>
              <a:avLst/>
              <a:gdLst/>
              <a:ahLst/>
              <a:cxnLst/>
              <a:rect l="l" t="t" r="r" b="b"/>
              <a:pathLst>
                <a:path w="2837815" h="664845">
                  <a:moveTo>
                    <a:pt x="0" y="110744"/>
                  </a:moveTo>
                  <a:lnTo>
                    <a:pt x="8695" y="67615"/>
                  </a:lnTo>
                  <a:lnTo>
                    <a:pt x="32416" y="32416"/>
                  </a:lnTo>
                  <a:lnTo>
                    <a:pt x="67615" y="8695"/>
                  </a:lnTo>
                  <a:lnTo>
                    <a:pt x="110743" y="0"/>
                  </a:lnTo>
                  <a:lnTo>
                    <a:pt x="2726944" y="0"/>
                  </a:lnTo>
                  <a:lnTo>
                    <a:pt x="2770072" y="8695"/>
                  </a:lnTo>
                  <a:lnTo>
                    <a:pt x="2805271" y="32416"/>
                  </a:lnTo>
                  <a:lnTo>
                    <a:pt x="2828992" y="67615"/>
                  </a:lnTo>
                  <a:lnTo>
                    <a:pt x="2837688" y="110744"/>
                  </a:lnTo>
                  <a:lnTo>
                    <a:pt x="2837688" y="553720"/>
                  </a:lnTo>
                  <a:lnTo>
                    <a:pt x="2828992" y="596848"/>
                  </a:lnTo>
                  <a:lnTo>
                    <a:pt x="2805271" y="632047"/>
                  </a:lnTo>
                  <a:lnTo>
                    <a:pt x="2770072" y="655768"/>
                  </a:lnTo>
                  <a:lnTo>
                    <a:pt x="2726944" y="664463"/>
                  </a:lnTo>
                  <a:lnTo>
                    <a:pt x="110743" y="664463"/>
                  </a:lnTo>
                  <a:lnTo>
                    <a:pt x="67615" y="655768"/>
                  </a:lnTo>
                  <a:lnTo>
                    <a:pt x="32416" y="632047"/>
                  </a:lnTo>
                  <a:lnTo>
                    <a:pt x="8695" y="596848"/>
                  </a:lnTo>
                  <a:lnTo>
                    <a:pt x="0" y="553720"/>
                  </a:lnTo>
                  <a:lnTo>
                    <a:pt x="0" y="110744"/>
                  </a:lnTo>
                  <a:close/>
                </a:path>
              </a:pathLst>
            </a:custGeom>
            <a:ln w="9524">
              <a:solidFill>
                <a:srgbClr val="C00000"/>
              </a:solidFill>
            </a:ln>
          </p:spPr>
          <p:txBody>
            <a:bodyPr wrap="square" lIns="0" tIns="0" rIns="0" bIns="0" rtlCol="0"/>
            <a:lstStyle/>
            <a:p/>
          </p:txBody>
        </p:sp>
      </p:grpSp>
      <p:sp>
        <p:nvSpPr>
          <p:cNvPr id="6" name="object 6" descr=""/>
          <p:cNvSpPr txBox="1"/>
          <p:nvPr/>
        </p:nvSpPr>
        <p:spPr>
          <a:xfrm>
            <a:off x="1158951" y="1078839"/>
            <a:ext cx="2793365" cy="528320"/>
          </a:xfrm>
          <a:prstGeom prst="rect">
            <a:avLst/>
          </a:prstGeom>
        </p:spPr>
        <p:txBody>
          <a:bodyPr wrap="square" lIns="0" tIns="96520" rIns="0" bIns="0" rtlCol="0" vert="horz">
            <a:spAutoFit/>
          </a:bodyPr>
          <a:lstStyle/>
          <a:p>
            <a:pPr marL="12700">
              <a:lnSpc>
                <a:spcPct val="100000"/>
              </a:lnSpc>
              <a:spcBef>
                <a:spcPts val="760"/>
              </a:spcBef>
              <a:tabLst>
                <a:tab pos="1969135" algn="l"/>
              </a:tabLst>
            </a:pPr>
            <a:r>
              <a:rPr dirty="0" sz="1100">
                <a:latin typeface="MS Gothic"/>
                <a:cs typeface="MS Gothic"/>
              </a:rPr>
              <a:t>７．精</a:t>
            </a:r>
            <a:r>
              <a:rPr dirty="0" sz="1100" spc="-15">
                <a:latin typeface="MS Gothic"/>
                <a:cs typeface="MS Gothic"/>
              </a:rPr>
              <a:t>密</a:t>
            </a:r>
            <a:r>
              <a:rPr dirty="0" sz="1100">
                <a:latin typeface="MS Gothic"/>
                <a:cs typeface="MS Gothic"/>
              </a:rPr>
              <a:t>点検</a:t>
            </a:r>
            <a:r>
              <a:rPr dirty="0" sz="1100" spc="-15">
                <a:latin typeface="MS Gothic"/>
                <a:cs typeface="MS Gothic"/>
              </a:rPr>
              <a:t>（</a:t>
            </a:r>
            <a:r>
              <a:rPr dirty="0" sz="1100">
                <a:latin typeface="MS Gothic"/>
                <a:cs typeface="MS Gothic"/>
              </a:rPr>
              <a:t>公開</a:t>
            </a:r>
            <a:r>
              <a:rPr dirty="0" sz="1100" spc="-15">
                <a:latin typeface="MS Gothic"/>
                <a:cs typeface="MS Gothic"/>
              </a:rPr>
              <a:t>ルー</a:t>
            </a:r>
            <a:r>
              <a:rPr dirty="0" sz="1100">
                <a:latin typeface="MS Gothic"/>
                <a:cs typeface="MS Gothic"/>
              </a:rPr>
              <a:t>ル</a:t>
            </a:r>
            <a:r>
              <a:rPr dirty="0" sz="1100" spc="-50">
                <a:latin typeface="MS Gothic"/>
                <a:cs typeface="MS Gothic"/>
              </a:rPr>
              <a:t>）</a:t>
            </a:r>
            <a:r>
              <a:rPr dirty="0" sz="1100">
                <a:latin typeface="MS Gothic"/>
                <a:cs typeface="MS Gothic"/>
              </a:rPr>
              <a:t>	</a:t>
            </a:r>
            <a:r>
              <a:rPr dirty="0" sz="1100" spc="-15">
                <a:latin typeface="MS Gothic"/>
                <a:cs typeface="MS Gothic"/>
              </a:rPr>
              <a:t>最</a:t>
            </a:r>
            <a:r>
              <a:rPr dirty="0" sz="1100">
                <a:latin typeface="MS Gothic"/>
                <a:cs typeface="MS Gothic"/>
              </a:rPr>
              <a:t>大投</a:t>
            </a:r>
            <a:r>
              <a:rPr dirty="0" sz="1100" spc="-15">
                <a:latin typeface="MS Gothic"/>
                <a:cs typeface="MS Gothic"/>
              </a:rPr>
              <a:t>与</a:t>
            </a:r>
            <a:r>
              <a:rPr dirty="0" sz="1100" spc="-50">
                <a:latin typeface="MS Gothic"/>
                <a:cs typeface="MS Gothic"/>
              </a:rPr>
              <a:t>量</a:t>
            </a:r>
            <a:endParaRPr sz="1100">
              <a:latin typeface="MS Gothic"/>
              <a:cs typeface="MS Gothic"/>
            </a:endParaRPr>
          </a:p>
          <a:p>
            <a:pPr marL="264160">
              <a:lnSpc>
                <a:spcPct val="100000"/>
              </a:lnSpc>
              <a:spcBef>
                <a:spcPts val="660"/>
              </a:spcBef>
            </a:pPr>
            <a:r>
              <a:rPr dirty="0" sz="1100" spc="-20">
                <a:latin typeface="MS Mincho"/>
                <a:cs typeface="MS Mincho"/>
              </a:rPr>
              <a:t>医薬品の最大投与量に関する点検です。</a:t>
            </a:r>
            <a:endParaRPr sz="1100">
              <a:latin typeface="MS Mincho"/>
              <a:cs typeface="MS Mincho"/>
            </a:endParaRPr>
          </a:p>
        </p:txBody>
      </p:sp>
      <p:sp>
        <p:nvSpPr>
          <p:cNvPr id="7" name="object 7" descr=""/>
          <p:cNvSpPr txBox="1"/>
          <p:nvPr/>
        </p:nvSpPr>
        <p:spPr>
          <a:xfrm>
            <a:off x="1410461" y="5388990"/>
            <a:ext cx="351853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最大投与量はそれぞれの添付文書に定められた量です。</a:t>
            </a:r>
            <a:endParaRPr sz="1100">
              <a:latin typeface="MS Mincho"/>
              <a:cs typeface="MS Mincho"/>
            </a:endParaRPr>
          </a:p>
        </p:txBody>
      </p:sp>
      <p:grpSp>
        <p:nvGrpSpPr>
          <p:cNvPr id="8" name="object 8" descr=""/>
          <p:cNvGrpSpPr/>
          <p:nvPr/>
        </p:nvGrpSpPr>
        <p:grpSpPr>
          <a:xfrm>
            <a:off x="1620011" y="5724143"/>
            <a:ext cx="4320540" cy="3717925"/>
            <a:chOff x="1620011" y="5724143"/>
            <a:chExt cx="4320540" cy="3717925"/>
          </a:xfrm>
        </p:grpSpPr>
        <p:pic>
          <p:nvPicPr>
            <p:cNvPr id="9" name="object 9" descr=""/>
            <p:cNvPicPr/>
            <p:nvPr/>
          </p:nvPicPr>
          <p:blipFill>
            <a:blip r:embed="rId3" cstate="print"/>
            <a:stretch>
              <a:fillRect/>
            </a:stretch>
          </p:blipFill>
          <p:spPr>
            <a:xfrm>
              <a:off x="1620011" y="5724143"/>
              <a:ext cx="4320540" cy="3253740"/>
            </a:xfrm>
            <a:prstGeom prst="rect">
              <a:avLst/>
            </a:prstGeom>
          </p:spPr>
        </p:pic>
        <p:sp>
          <p:nvSpPr>
            <p:cNvPr id="10" name="object 10" descr=""/>
            <p:cNvSpPr/>
            <p:nvPr/>
          </p:nvSpPr>
          <p:spPr>
            <a:xfrm>
              <a:off x="3276726" y="7822183"/>
              <a:ext cx="219075" cy="592455"/>
            </a:xfrm>
            <a:custGeom>
              <a:avLst/>
              <a:gdLst/>
              <a:ahLst/>
              <a:cxnLst/>
              <a:rect l="l" t="t" r="r" b="b"/>
              <a:pathLst>
                <a:path w="219075" h="592454">
                  <a:moveTo>
                    <a:pt x="14477" y="28320"/>
                  </a:moveTo>
                  <a:lnTo>
                    <a:pt x="10668" y="28320"/>
                  </a:lnTo>
                  <a:lnTo>
                    <a:pt x="6985" y="29844"/>
                  </a:lnTo>
                  <a:lnTo>
                    <a:pt x="1650" y="35179"/>
                  </a:lnTo>
                  <a:lnTo>
                    <a:pt x="0" y="38862"/>
                  </a:lnTo>
                  <a:lnTo>
                    <a:pt x="0" y="592455"/>
                  </a:lnTo>
                  <a:lnTo>
                    <a:pt x="28575" y="592455"/>
                  </a:lnTo>
                  <a:lnTo>
                    <a:pt x="28575" y="57060"/>
                  </a:lnTo>
                  <a:lnTo>
                    <a:pt x="14224" y="56895"/>
                  </a:lnTo>
                  <a:lnTo>
                    <a:pt x="28575" y="42672"/>
                  </a:lnTo>
                  <a:lnTo>
                    <a:pt x="133470" y="42672"/>
                  </a:lnTo>
                  <a:lnTo>
                    <a:pt x="134808" y="29844"/>
                  </a:lnTo>
                  <a:lnTo>
                    <a:pt x="134824" y="29696"/>
                  </a:lnTo>
                  <a:lnTo>
                    <a:pt x="14477" y="28320"/>
                  </a:lnTo>
                  <a:close/>
                </a:path>
                <a:path w="219075" h="592454">
                  <a:moveTo>
                    <a:pt x="137922" y="0"/>
                  </a:moveTo>
                  <a:lnTo>
                    <a:pt x="134824" y="29696"/>
                  </a:lnTo>
                  <a:lnTo>
                    <a:pt x="147827" y="29844"/>
                  </a:lnTo>
                  <a:lnTo>
                    <a:pt x="147747" y="38862"/>
                  </a:lnTo>
                  <a:lnTo>
                    <a:pt x="147634" y="51562"/>
                  </a:lnTo>
                  <a:lnTo>
                    <a:pt x="147574" y="58419"/>
                  </a:lnTo>
                  <a:lnTo>
                    <a:pt x="131827" y="58419"/>
                  </a:lnTo>
                  <a:lnTo>
                    <a:pt x="129032" y="85217"/>
                  </a:lnTo>
                  <a:lnTo>
                    <a:pt x="200524" y="58419"/>
                  </a:lnTo>
                  <a:lnTo>
                    <a:pt x="147574" y="58419"/>
                  </a:lnTo>
                  <a:lnTo>
                    <a:pt x="131846" y="58240"/>
                  </a:lnTo>
                  <a:lnTo>
                    <a:pt x="201003" y="58240"/>
                  </a:lnTo>
                  <a:lnTo>
                    <a:pt x="218821" y="51562"/>
                  </a:lnTo>
                  <a:lnTo>
                    <a:pt x="137922" y="0"/>
                  </a:lnTo>
                  <a:close/>
                </a:path>
                <a:path w="219075" h="592454">
                  <a:moveTo>
                    <a:pt x="134824" y="29696"/>
                  </a:moveTo>
                  <a:lnTo>
                    <a:pt x="131986" y="56895"/>
                  </a:lnTo>
                  <a:lnTo>
                    <a:pt x="131969" y="57060"/>
                  </a:lnTo>
                  <a:lnTo>
                    <a:pt x="131846" y="58240"/>
                  </a:lnTo>
                  <a:lnTo>
                    <a:pt x="147574" y="58419"/>
                  </a:lnTo>
                  <a:lnTo>
                    <a:pt x="147634" y="51562"/>
                  </a:lnTo>
                  <a:lnTo>
                    <a:pt x="147747" y="38862"/>
                  </a:lnTo>
                  <a:lnTo>
                    <a:pt x="147827" y="29844"/>
                  </a:lnTo>
                  <a:lnTo>
                    <a:pt x="134824" y="29696"/>
                  </a:lnTo>
                  <a:close/>
                </a:path>
                <a:path w="219075" h="592454">
                  <a:moveTo>
                    <a:pt x="133470" y="42672"/>
                  </a:moveTo>
                  <a:lnTo>
                    <a:pt x="28575" y="42672"/>
                  </a:lnTo>
                  <a:lnTo>
                    <a:pt x="28575" y="57060"/>
                  </a:lnTo>
                  <a:lnTo>
                    <a:pt x="131846" y="58240"/>
                  </a:lnTo>
                  <a:lnTo>
                    <a:pt x="133470" y="42672"/>
                  </a:lnTo>
                  <a:close/>
                </a:path>
                <a:path w="219075" h="592454">
                  <a:moveTo>
                    <a:pt x="28575" y="42672"/>
                  </a:moveTo>
                  <a:lnTo>
                    <a:pt x="14224" y="56895"/>
                  </a:lnTo>
                  <a:lnTo>
                    <a:pt x="28575" y="57060"/>
                  </a:lnTo>
                  <a:lnTo>
                    <a:pt x="28575" y="42672"/>
                  </a:lnTo>
                  <a:close/>
                </a:path>
              </a:pathLst>
            </a:custGeom>
            <a:solidFill>
              <a:srgbClr val="FF0000"/>
            </a:solidFill>
          </p:spPr>
          <p:txBody>
            <a:bodyPr wrap="square" lIns="0" tIns="0" rIns="0" bIns="0" rtlCol="0"/>
            <a:lstStyle/>
            <a:p/>
          </p:txBody>
        </p:sp>
        <p:pic>
          <p:nvPicPr>
            <p:cNvPr id="11" name="object 11" descr=""/>
            <p:cNvPicPr/>
            <p:nvPr/>
          </p:nvPicPr>
          <p:blipFill>
            <a:blip r:embed="rId4" cstate="print"/>
            <a:stretch>
              <a:fillRect/>
            </a:stretch>
          </p:blipFill>
          <p:spPr>
            <a:xfrm>
              <a:off x="2770631" y="8275319"/>
              <a:ext cx="2159508" cy="1156716"/>
            </a:xfrm>
            <a:prstGeom prst="rect">
              <a:avLst/>
            </a:prstGeom>
          </p:spPr>
        </p:pic>
        <p:sp>
          <p:nvSpPr>
            <p:cNvPr id="12" name="object 12" descr=""/>
            <p:cNvSpPr/>
            <p:nvPr/>
          </p:nvSpPr>
          <p:spPr>
            <a:xfrm>
              <a:off x="2765805" y="8270557"/>
              <a:ext cx="2169160" cy="1166495"/>
            </a:xfrm>
            <a:custGeom>
              <a:avLst/>
              <a:gdLst/>
              <a:ahLst/>
              <a:cxnLst/>
              <a:rect l="l" t="t" r="r" b="b"/>
              <a:pathLst>
                <a:path w="2169160" h="1166495">
                  <a:moveTo>
                    <a:pt x="0" y="1166240"/>
                  </a:moveTo>
                  <a:lnTo>
                    <a:pt x="2169033" y="1166240"/>
                  </a:lnTo>
                  <a:lnTo>
                    <a:pt x="2169033" y="0"/>
                  </a:lnTo>
                  <a:lnTo>
                    <a:pt x="0" y="0"/>
                  </a:lnTo>
                  <a:lnTo>
                    <a:pt x="0" y="1166240"/>
                  </a:lnTo>
                  <a:close/>
                </a:path>
              </a:pathLst>
            </a:custGeom>
            <a:ln w="9524">
              <a:solidFill>
                <a:srgbClr val="C00000"/>
              </a:solidFill>
            </a:ln>
          </p:spPr>
          <p:txBody>
            <a:bodyPr wrap="square" lIns="0" tIns="0" rIns="0" bIns="0" rtlCol="0"/>
            <a:lstStyle/>
            <a:p/>
          </p:txBody>
        </p:sp>
        <p:sp>
          <p:nvSpPr>
            <p:cNvPr id="13" name="object 13" descr=""/>
            <p:cNvSpPr/>
            <p:nvPr/>
          </p:nvSpPr>
          <p:spPr>
            <a:xfrm>
              <a:off x="2770631" y="6388607"/>
              <a:ext cx="2837815" cy="662940"/>
            </a:xfrm>
            <a:custGeom>
              <a:avLst/>
              <a:gdLst/>
              <a:ahLst/>
              <a:cxnLst/>
              <a:rect l="l" t="t" r="r" b="b"/>
              <a:pathLst>
                <a:path w="2837815" h="662940">
                  <a:moveTo>
                    <a:pt x="2727197" y="0"/>
                  </a:moveTo>
                  <a:lnTo>
                    <a:pt x="110490" y="0"/>
                  </a:lnTo>
                  <a:lnTo>
                    <a:pt x="67508" y="8691"/>
                  </a:lnTo>
                  <a:lnTo>
                    <a:pt x="32384" y="32385"/>
                  </a:lnTo>
                  <a:lnTo>
                    <a:pt x="8691" y="67508"/>
                  </a:lnTo>
                  <a:lnTo>
                    <a:pt x="0" y="110489"/>
                  </a:lnTo>
                  <a:lnTo>
                    <a:pt x="0" y="552450"/>
                  </a:lnTo>
                  <a:lnTo>
                    <a:pt x="8691" y="595431"/>
                  </a:lnTo>
                  <a:lnTo>
                    <a:pt x="32385" y="630555"/>
                  </a:lnTo>
                  <a:lnTo>
                    <a:pt x="67508" y="654248"/>
                  </a:lnTo>
                  <a:lnTo>
                    <a:pt x="110490" y="662939"/>
                  </a:lnTo>
                  <a:lnTo>
                    <a:pt x="2727197" y="662939"/>
                  </a:lnTo>
                  <a:lnTo>
                    <a:pt x="2770179" y="654248"/>
                  </a:lnTo>
                  <a:lnTo>
                    <a:pt x="2805303" y="630554"/>
                  </a:lnTo>
                  <a:lnTo>
                    <a:pt x="2828996" y="595431"/>
                  </a:lnTo>
                  <a:lnTo>
                    <a:pt x="2837688" y="552450"/>
                  </a:lnTo>
                  <a:lnTo>
                    <a:pt x="2837688" y="110489"/>
                  </a:lnTo>
                  <a:lnTo>
                    <a:pt x="2828996" y="67508"/>
                  </a:lnTo>
                  <a:lnTo>
                    <a:pt x="2805303" y="32384"/>
                  </a:lnTo>
                  <a:lnTo>
                    <a:pt x="2770179" y="8691"/>
                  </a:lnTo>
                  <a:lnTo>
                    <a:pt x="2727197" y="0"/>
                  </a:lnTo>
                  <a:close/>
                </a:path>
              </a:pathLst>
            </a:custGeom>
            <a:solidFill>
              <a:srgbClr val="FFFFCC"/>
            </a:solidFill>
          </p:spPr>
          <p:txBody>
            <a:bodyPr wrap="square" lIns="0" tIns="0" rIns="0" bIns="0" rtlCol="0"/>
            <a:lstStyle/>
            <a:p/>
          </p:txBody>
        </p:sp>
        <p:sp>
          <p:nvSpPr>
            <p:cNvPr id="14" name="object 14" descr=""/>
            <p:cNvSpPr/>
            <p:nvPr/>
          </p:nvSpPr>
          <p:spPr>
            <a:xfrm>
              <a:off x="2770631" y="6388607"/>
              <a:ext cx="2837815" cy="662940"/>
            </a:xfrm>
            <a:custGeom>
              <a:avLst/>
              <a:gdLst/>
              <a:ahLst/>
              <a:cxnLst/>
              <a:rect l="l" t="t" r="r" b="b"/>
              <a:pathLst>
                <a:path w="2837815" h="662940">
                  <a:moveTo>
                    <a:pt x="0" y="110489"/>
                  </a:moveTo>
                  <a:lnTo>
                    <a:pt x="8691" y="67508"/>
                  </a:lnTo>
                  <a:lnTo>
                    <a:pt x="32384" y="32385"/>
                  </a:lnTo>
                  <a:lnTo>
                    <a:pt x="67508" y="8691"/>
                  </a:lnTo>
                  <a:lnTo>
                    <a:pt x="110490" y="0"/>
                  </a:lnTo>
                  <a:lnTo>
                    <a:pt x="2727197" y="0"/>
                  </a:lnTo>
                  <a:lnTo>
                    <a:pt x="2770179" y="8691"/>
                  </a:lnTo>
                  <a:lnTo>
                    <a:pt x="2805303" y="32384"/>
                  </a:lnTo>
                  <a:lnTo>
                    <a:pt x="2828996" y="67508"/>
                  </a:lnTo>
                  <a:lnTo>
                    <a:pt x="2837688" y="110489"/>
                  </a:lnTo>
                  <a:lnTo>
                    <a:pt x="2837688" y="552450"/>
                  </a:lnTo>
                  <a:lnTo>
                    <a:pt x="2828996" y="595431"/>
                  </a:lnTo>
                  <a:lnTo>
                    <a:pt x="2805303" y="630554"/>
                  </a:lnTo>
                  <a:lnTo>
                    <a:pt x="2770179" y="654248"/>
                  </a:lnTo>
                  <a:lnTo>
                    <a:pt x="2727197" y="662939"/>
                  </a:lnTo>
                  <a:lnTo>
                    <a:pt x="110490" y="662939"/>
                  </a:lnTo>
                  <a:lnTo>
                    <a:pt x="67508" y="654248"/>
                  </a:lnTo>
                  <a:lnTo>
                    <a:pt x="32385" y="630555"/>
                  </a:lnTo>
                  <a:lnTo>
                    <a:pt x="8691" y="595431"/>
                  </a:lnTo>
                  <a:lnTo>
                    <a:pt x="0" y="552450"/>
                  </a:lnTo>
                  <a:lnTo>
                    <a:pt x="0" y="110489"/>
                  </a:lnTo>
                  <a:close/>
                </a:path>
              </a:pathLst>
            </a:custGeom>
            <a:ln w="9525">
              <a:solidFill>
                <a:srgbClr val="C00000"/>
              </a:solidFill>
            </a:ln>
          </p:spPr>
          <p:txBody>
            <a:bodyPr wrap="square" lIns="0" tIns="0" rIns="0" bIns="0" rtlCol="0"/>
            <a:lstStyle/>
            <a:p/>
          </p:txBody>
        </p:sp>
      </p:grpSp>
      <p:sp>
        <p:nvSpPr>
          <p:cNvPr id="15" name="object 15" descr=""/>
          <p:cNvSpPr txBox="1"/>
          <p:nvPr/>
        </p:nvSpPr>
        <p:spPr>
          <a:xfrm>
            <a:off x="2882010" y="3701008"/>
            <a:ext cx="254190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コレバインミニが１回に４．８２</a:t>
            </a:r>
            <a:r>
              <a:rPr dirty="0" sz="1100" spc="-10">
                <a:latin typeface="MS Mincho"/>
                <a:cs typeface="MS Mincho"/>
              </a:rPr>
              <a:t>ｇ</a:t>
            </a:r>
            <a:r>
              <a:rPr dirty="0" sz="1100" spc="-25">
                <a:latin typeface="MS Mincho"/>
                <a:cs typeface="MS Mincho"/>
              </a:rPr>
              <a:t>処方</a:t>
            </a:r>
            <a:r>
              <a:rPr dirty="0" sz="1100" spc="-20">
                <a:latin typeface="MS Mincho"/>
                <a:cs typeface="MS Mincho"/>
              </a:rPr>
              <a:t>されているので不合格と判定。</a:t>
            </a:r>
            <a:endParaRPr sz="1100">
              <a:latin typeface="MS Mincho"/>
              <a:cs typeface="MS Mincho"/>
            </a:endParaRPr>
          </a:p>
        </p:txBody>
      </p:sp>
      <p:sp>
        <p:nvSpPr>
          <p:cNvPr id="16" name="object 16" descr=""/>
          <p:cNvSpPr txBox="1"/>
          <p:nvPr/>
        </p:nvSpPr>
        <p:spPr>
          <a:xfrm>
            <a:off x="2882010" y="6488403"/>
            <a:ext cx="254190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コレバインミニの最大投与量は１日</a:t>
            </a:r>
            <a:r>
              <a:rPr dirty="0" sz="1100" spc="-25">
                <a:latin typeface="MS Mincho"/>
                <a:cs typeface="MS Mincho"/>
              </a:rPr>
              <a:t>４ｇ</a:t>
            </a:r>
            <a:r>
              <a:rPr dirty="0" sz="1100" spc="-15">
                <a:latin typeface="MS Mincho"/>
                <a:cs typeface="MS Mincho"/>
              </a:rPr>
              <a:t>である。</a:t>
            </a:r>
            <a:endParaRPr sz="1100">
              <a:latin typeface="MS Mincho"/>
              <a:cs typeface="MS Mincho"/>
            </a:endParaRPr>
          </a:p>
        </p:txBody>
      </p:sp>
      <p:pic>
        <p:nvPicPr>
          <p:cNvPr id="17" name="object 17" descr=""/>
          <p:cNvPicPr/>
          <p:nvPr/>
        </p:nvPicPr>
        <p:blipFill>
          <a:blip r:embed="rId5" cstate="print"/>
          <a:stretch>
            <a:fillRect/>
          </a:stretch>
        </p:blipFill>
        <p:spPr>
          <a:xfrm>
            <a:off x="1624583" y="1929383"/>
            <a:ext cx="4314444" cy="230124"/>
          </a:xfrm>
          <a:prstGeom prst="rect">
            <a:avLst/>
          </a:prstGeom>
        </p:spPr>
      </p:pic>
      <p:pic>
        <p:nvPicPr>
          <p:cNvPr id="18" name="object 18" descr=""/>
          <p:cNvPicPr/>
          <p:nvPr/>
        </p:nvPicPr>
        <p:blipFill>
          <a:blip r:embed="rId5" cstate="print"/>
          <a:stretch>
            <a:fillRect/>
          </a:stretch>
        </p:blipFill>
        <p:spPr>
          <a:xfrm>
            <a:off x="1624583" y="5724143"/>
            <a:ext cx="4315968" cy="230124"/>
          </a:xfrm>
          <a:prstGeom prst="rect">
            <a:avLst/>
          </a:prstGeom>
        </p:spPr>
      </p:pic>
      <p:sp>
        <p:nvSpPr>
          <p:cNvPr id="19" name="object 19"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83</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904999"/>
            <a:ext cx="4320540" cy="3253740"/>
            <a:chOff x="1620011" y="1904999"/>
            <a:chExt cx="4320540" cy="3253740"/>
          </a:xfrm>
        </p:grpSpPr>
        <p:pic>
          <p:nvPicPr>
            <p:cNvPr id="3" name="object 3" descr=""/>
            <p:cNvPicPr/>
            <p:nvPr/>
          </p:nvPicPr>
          <p:blipFill>
            <a:blip r:embed="rId2" cstate="print"/>
            <a:stretch>
              <a:fillRect/>
            </a:stretch>
          </p:blipFill>
          <p:spPr>
            <a:xfrm>
              <a:off x="1620011" y="1904999"/>
              <a:ext cx="4320540" cy="3253740"/>
            </a:xfrm>
            <a:prstGeom prst="rect">
              <a:avLst/>
            </a:prstGeom>
          </p:spPr>
        </p:pic>
        <p:sp>
          <p:nvSpPr>
            <p:cNvPr id="4" name="object 4" descr=""/>
            <p:cNvSpPr/>
            <p:nvPr/>
          </p:nvSpPr>
          <p:spPr>
            <a:xfrm>
              <a:off x="2740151" y="3371087"/>
              <a:ext cx="2837815" cy="619125"/>
            </a:xfrm>
            <a:custGeom>
              <a:avLst/>
              <a:gdLst/>
              <a:ahLst/>
              <a:cxnLst/>
              <a:rect l="l" t="t" r="r" b="b"/>
              <a:pathLst>
                <a:path w="2837815" h="619125">
                  <a:moveTo>
                    <a:pt x="2734564" y="0"/>
                  </a:moveTo>
                  <a:lnTo>
                    <a:pt x="103124" y="0"/>
                  </a:lnTo>
                  <a:lnTo>
                    <a:pt x="63007" y="8112"/>
                  </a:lnTo>
                  <a:lnTo>
                    <a:pt x="30226" y="30225"/>
                  </a:lnTo>
                  <a:lnTo>
                    <a:pt x="8112" y="63007"/>
                  </a:lnTo>
                  <a:lnTo>
                    <a:pt x="0" y="103124"/>
                  </a:lnTo>
                  <a:lnTo>
                    <a:pt x="0" y="515620"/>
                  </a:lnTo>
                  <a:lnTo>
                    <a:pt x="8112" y="555736"/>
                  </a:lnTo>
                  <a:lnTo>
                    <a:pt x="30225" y="588518"/>
                  </a:lnTo>
                  <a:lnTo>
                    <a:pt x="63007" y="610631"/>
                  </a:lnTo>
                  <a:lnTo>
                    <a:pt x="103124" y="618744"/>
                  </a:lnTo>
                  <a:lnTo>
                    <a:pt x="2734564" y="618744"/>
                  </a:lnTo>
                  <a:lnTo>
                    <a:pt x="2774680" y="610631"/>
                  </a:lnTo>
                  <a:lnTo>
                    <a:pt x="2807462" y="588518"/>
                  </a:lnTo>
                  <a:lnTo>
                    <a:pt x="2829575" y="555736"/>
                  </a:lnTo>
                  <a:lnTo>
                    <a:pt x="2837688" y="515620"/>
                  </a:lnTo>
                  <a:lnTo>
                    <a:pt x="2837688" y="103124"/>
                  </a:lnTo>
                  <a:lnTo>
                    <a:pt x="2829575" y="63007"/>
                  </a:lnTo>
                  <a:lnTo>
                    <a:pt x="2807462" y="30225"/>
                  </a:lnTo>
                  <a:lnTo>
                    <a:pt x="2774680" y="8112"/>
                  </a:lnTo>
                  <a:lnTo>
                    <a:pt x="2734564" y="0"/>
                  </a:lnTo>
                  <a:close/>
                </a:path>
              </a:pathLst>
            </a:custGeom>
            <a:solidFill>
              <a:srgbClr val="FFFFCC"/>
            </a:solidFill>
          </p:spPr>
          <p:txBody>
            <a:bodyPr wrap="square" lIns="0" tIns="0" rIns="0" bIns="0" rtlCol="0"/>
            <a:lstStyle/>
            <a:p/>
          </p:txBody>
        </p:sp>
        <p:sp>
          <p:nvSpPr>
            <p:cNvPr id="5" name="object 5" descr=""/>
            <p:cNvSpPr/>
            <p:nvPr/>
          </p:nvSpPr>
          <p:spPr>
            <a:xfrm>
              <a:off x="2740151" y="3371087"/>
              <a:ext cx="2837815" cy="619125"/>
            </a:xfrm>
            <a:custGeom>
              <a:avLst/>
              <a:gdLst/>
              <a:ahLst/>
              <a:cxnLst/>
              <a:rect l="l" t="t" r="r" b="b"/>
              <a:pathLst>
                <a:path w="2837815" h="619125">
                  <a:moveTo>
                    <a:pt x="0" y="103124"/>
                  </a:moveTo>
                  <a:lnTo>
                    <a:pt x="8112" y="63007"/>
                  </a:lnTo>
                  <a:lnTo>
                    <a:pt x="30226" y="30225"/>
                  </a:lnTo>
                  <a:lnTo>
                    <a:pt x="63007" y="8112"/>
                  </a:lnTo>
                  <a:lnTo>
                    <a:pt x="103124" y="0"/>
                  </a:lnTo>
                  <a:lnTo>
                    <a:pt x="2734564" y="0"/>
                  </a:lnTo>
                  <a:lnTo>
                    <a:pt x="2774680" y="8112"/>
                  </a:lnTo>
                  <a:lnTo>
                    <a:pt x="2807462" y="30225"/>
                  </a:lnTo>
                  <a:lnTo>
                    <a:pt x="2829575" y="63007"/>
                  </a:lnTo>
                  <a:lnTo>
                    <a:pt x="2837688" y="103124"/>
                  </a:lnTo>
                  <a:lnTo>
                    <a:pt x="2837688" y="515620"/>
                  </a:lnTo>
                  <a:lnTo>
                    <a:pt x="2829575" y="555736"/>
                  </a:lnTo>
                  <a:lnTo>
                    <a:pt x="2807462" y="588518"/>
                  </a:lnTo>
                  <a:lnTo>
                    <a:pt x="2774680" y="610631"/>
                  </a:lnTo>
                  <a:lnTo>
                    <a:pt x="2734564" y="618744"/>
                  </a:lnTo>
                  <a:lnTo>
                    <a:pt x="103124" y="618744"/>
                  </a:lnTo>
                  <a:lnTo>
                    <a:pt x="63007" y="610631"/>
                  </a:lnTo>
                  <a:lnTo>
                    <a:pt x="30225" y="588518"/>
                  </a:lnTo>
                  <a:lnTo>
                    <a:pt x="8112" y="555736"/>
                  </a:lnTo>
                  <a:lnTo>
                    <a:pt x="0" y="515620"/>
                  </a:lnTo>
                  <a:lnTo>
                    <a:pt x="0" y="103124"/>
                  </a:lnTo>
                  <a:close/>
                </a:path>
              </a:pathLst>
            </a:custGeom>
            <a:ln w="9525">
              <a:solidFill>
                <a:srgbClr val="C00000"/>
              </a:solidFill>
            </a:ln>
          </p:spPr>
          <p:txBody>
            <a:bodyPr wrap="square" lIns="0" tIns="0" rIns="0" bIns="0" rtlCol="0"/>
            <a:lstStyle/>
            <a:p/>
          </p:txBody>
        </p:sp>
      </p:grpSp>
      <p:sp>
        <p:nvSpPr>
          <p:cNvPr id="6" name="object 6" descr=""/>
          <p:cNvSpPr txBox="1"/>
          <p:nvPr/>
        </p:nvSpPr>
        <p:spPr>
          <a:xfrm>
            <a:off x="1158951" y="1078839"/>
            <a:ext cx="2820670" cy="528320"/>
          </a:xfrm>
          <a:prstGeom prst="rect">
            <a:avLst/>
          </a:prstGeom>
        </p:spPr>
        <p:txBody>
          <a:bodyPr wrap="square" lIns="0" tIns="96520" rIns="0" bIns="0" rtlCol="0" vert="horz">
            <a:spAutoFit/>
          </a:bodyPr>
          <a:lstStyle/>
          <a:p>
            <a:pPr marL="12700">
              <a:lnSpc>
                <a:spcPct val="100000"/>
              </a:lnSpc>
              <a:spcBef>
                <a:spcPts val="760"/>
              </a:spcBef>
              <a:tabLst>
                <a:tab pos="1969135" algn="l"/>
              </a:tabLst>
            </a:pPr>
            <a:r>
              <a:rPr dirty="0" sz="1100">
                <a:latin typeface="MS Gothic"/>
                <a:cs typeface="MS Gothic"/>
              </a:rPr>
              <a:t>８．精</a:t>
            </a:r>
            <a:r>
              <a:rPr dirty="0" sz="1100" spc="-15">
                <a:latin typeface="MS Gothic"/>
                <a:cs typeface="MS Gothic"/>
              </a:rPr>
              <a:t>密</a:t>
            </a:r>
            <a:r>
              <a:rPr dirty="0" sz="1100">
                <a:latin typeface="MS Gothic"/>
                <a:cs typeface="MS Gothic"/>
              </a:rPr>
              <a:t>点検</a:t>
            </a:r>
            <a:r>
              <a:rPr dirty="0" sz="1100" spc="-15">
                <a:latin typeface="MS Gothic"/>
                <a:cs typeface="MS Gothic"/>
              </a:rPr>
              <a:t>（</a:t>
            </a:r>
            <a:r>
              <a:rPr dirty="0" sz="1100">
                <a:latin typeface="MS Gothic"/>
                <a:cs typeface="MS Gothic"/>
              </a:rPr>
              <a:t>公開</a:t>
            </a:r>
            <a:r>
              <a:rPr dirty="0" sz="1100" spc="-15">
                <a:latin typeface="MS Gothic"/>
                <a:cs typeface="MS Gothic"/>
              </a:rPr>
              <a:t>ルー</a:t>
            </a:r>
            <a:r>
              <a:rPr dirty="0" sz="1100">
                <a:latin typeface="MS Gothic"/>
                <a:cs typeface="MS Gothic"/>
              </a:rPr>
              <a:t>ル</a:t>
            </a:r>
            <a:r>
              <a:rPr dirty="0" sz="1100" spc="-50">
                <a:latin typeface="MS Gothic"/>
                <a:cs typeface="MS Gothic"/>
              </a:rPr>
              <a:t>）</a:t>
            </a:r>
            <a:r>
              <a:rPr dirty="0" sz="1100">
                <a:latin typeface="MS Gothic"/>
                <a:cs typeface="MS Gothic"/>
              </a:rPr>
              <a:t>	</a:t>
            </a:r>
            <a:r>
              <a:rPr dirty="0" sz="1100" spc="-15">
                <a:latin typeface="MS Gothic"/>
                <a:cs typeface="MS Gothic"/>
              </a:rPr>
              <a:t>縦</a:t>
            </a:r>
            <a:r>
              <a:rPr dirty="0" sz="1100">
                <a:latin typeface="MS Gothic"/>
                <a:cs typeface="MS Gothic"/>
              </a:rPr>
              <a:t>覧点</a:t>
            </a:r>
            <a:r>
              <a:rPr dirty="0" sz="1100" spc="-50">
                <a:latin typeface="MS Gothic"/>
                <a:cs typeface="MS Gothic"/>
              </a:rPr>
              <a:t>検</a:t>
            </a:r>
            <a:endParaRPr sz="1100">
              <a:latin typeface="MS Gothic"/>
              <a:cs typeface="MS Gothic"/>
            </a:endParaRPr>
          </a:p>
          <a:p>
            <a:pPr marL="292735">
              <a:lnSpc>
                <a:spcPct val="100000"/>
              </a:lnSpc>
              <a:spcBef>
                <a:spcPts val="660"/>
              </a:spcBef>
            </a:pPr>
            <a:r>
              <a:rPr dirty="0" sz="1100" spc="-20">
                <a:latin typeface="MS Mincho"/>
                <a:cs typeface="MS Mincho"/>
              </a:rPr>
              <a:t>複数の月にまたがるルールの点検です。</a:t>
            </a:r>
            <a:endParaRPr sz="1100">
              <a:latin typeface="MS Mincho"/>
              <a:cs typeface="MS Mincho"/>
            </a:endParaRPr>
          </a:p>
        </p:txBody>
      </p:sp>
      <p:sp>
        <p:nvSpPr>
          <p:cNvPr id="7" name="object 7" descr=""/>
          <p:cNvSpPr txBox="1"/>
          <p:nvPr/>
        </p:nvSpPr>
        <p:spPr>
          <a:xfrm>
            <a:off x="1410461" y="5403951"/>
            <a:ext cx="4914265" cy="655320"/>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「チェック内容」と「チェック根拠」は公開ルールによります。</a:t>
            </a:r>
            <a:endParaRPr sz="1100">
              <a:latin typeface="MS Mincho"/>
              <a:cs typeface="MS Mincho"/>
            </a:endParaRPr>
          </a:p>
          <a:p>
            <a:pPr marL="12700" marR="5080">
              <a:lnSpc>
                <a:spcPct val="124500"/>
              </a:lnSpc>
              <a:spcBef>
                <a:spcPts val="10"/>
              </a:spcBef>
            </a:pPr>
            <a:r>
              <a:rPr dirty="0" sz="1100" spc="-20">
                <a:latin typeface="MS Mincho"/>
                <a:cs typeface="MS Mincho"/>
              </a:rPr>
              <a:t>公開ルールの参照範囲は「単月」「縦覧」「突合」「入外」及びその組み合わ</a:t>
            </a:r>
            <a:r>
              <a:rPr dirty="0" sz="1100" spc="-15">
                <a:latin typeface="MS Mincho"/>
                <a:cs typeface="MS Mincho"/>
              </a:rPr>
              <a:t>せで構成されます。</a:t>
            </a:r>
            <a:endParaRPr sz="1100">
              <a:latin typeface="MS Mincho"/>
              <a:cs typeface="MS Mincho"/>
            </a:endParaRPr>
          </a:p>
        </p:txBody>
      </p:sp>
      <p:grpSp>
        <p:nvGrpSpPr>
          <p:cNvPr id="8" name="object 8" descr=""/>
          <p:cNvGrpSpPr/>
          <p:nvPr/>
        </p:nvGrpSpPr>
        <p:grpSpPr>
          <a:xfrm>
            <a:off x="1623060" y="6283451"/>
            <a:ext cx="4589145" cy="3277235"/>
            <a:chOff x="1623060" y="6283451"/>
            <a:chExt cx="4589145" cy="3277235"/>
          </a:xfrm>
        </p:grpSpPr>
        <p:pic>
          <p:nvPicPr>
            <p:cNvPr id="9" name="object 9" descr=""/>
            <p:cNvPicPr/>
            <p:nvPr/>
          </p:nvPicPr>
          <p:blipFill>
            <a:blip r:embed="rId3" cstate="print"/>
            <a:stretch>
              <a:fillRect/>
            </a:stretch>
          </p:blipFill>
          <p:spPr>
            <a:xfrm>
              <a:off x="1623060" y="6283451"/>
              <a:ext cx="4343400" cy="3272028"/>
            </a:xfrm>
            <a:prstGeom prst="rect">
              <a:avLst/>
            </a:prstGeom>
          </p:spPr>
        </p:pic>
        <p:sp>
          <p:nvSpPr>
            <p:cNvPr id="10" name="object 10" descr=""/>
            <p:cNvSpPr/>
            <p:nvPr/>
          </p:nvSpPr>
          <p:spPr>
            <a:xfrm>
              <a:off x="2223516" y="8019287"/>
              <a:ext cx="1031875" cy="584200"/>
            </a:xfrm>
            <a:custGeom>
              <a:avLst/>
              <a:gdLst/>
              <a:ahLst/>
              <a:cxnLst/>
              <a:rect l="l" t="t" r="r" b="b"/>
              <a:pathLst>
                <a:path w="1031875" h="584200">
                  <a:moveTo>
                    <a:pt x="1031748" y="321564"/>
                  </a:moveTo>
                  <a:lnTo>
                    <a:pt x="0" y="321564"/>
                  </a:lnTo>
                  <a:lnTo>
                    <a:pt x="0" y="583692"/>
                  </a:lnTo>
                  <a:lnTo>
                    <a:pt x="1031748" y="583692"/>
                  </a:lnTo>
                  <a:lnTo>
                    <a:pt x="1031748" y="321564"/>
                  </a:lnTo>
                  <a:close/>
                </a:path>
                <a:path w="1031875" h="584200">
                  <a:moveTo>
                    <a:pt x="1031748" y="0"/>
                  </a:moveTo>
                  <a:lnTo>
                    <a:pt x="0" y="0"/>
                  </a:lnTo>
                  <a:lnTo>
                    <a:pt x="0" y="262128"/>
                  </a:lnTo>
                  <a:lnTo>
                    <a:pt x="1031748" y="262128"/>
                  </a:lnTo>
                  <a:lnTo>
                    <a:pt x="1031748" y="0"/>
                  </a:lnTo>
                  <a:close/>
                </a:path>
              </a:pathLst>
            </a:custGeom>
            <a:solidFill>
              <a:srgbClr val="FFFFFF"/>
            </a:solidFill>
          </p:spPr>
          <p:txBody>
            <a:bodyPr wrap="square" lIns="0" tIns="0" rIns="0" bIns="0" rtlCol="0"/>
            <a:lstStyle/>
            <a:p/>
          </p:txBody>
        </p:sp>
        <p:sp>
          <p:nvSpPr>
            <p:cNvPr id="11" name="object 11" descr=""/>
            <p:cNvSpPr/>
            <p:nvPr/>
          </p:nvSpPr>
          <p:spPr>
            <a:xfrm>
              <a:off x="3217926" y="8108441"/>
              <a:ext cx="302895" cy="419100"/>
            </a:xfrm>
            <a:custGeom>
              <a:avLst/>
              <a:gdLst/>
              <a:ahLst/>
              <a:cxnLst/>
              <a:rect l="l" t="t" r="r" b="b"/>
              <a:pathLst>
                <a:path w="302895" h="419100">
                  <a:moveTo>
                    <a:pt x="302768" y="381000"/>
                  </a:moveTo>
                  <a:lnTo>
                    <a:pt x="283718" y="371475"/>
                  </a:lnTo>
                  <a:lnTo>
                    <a:pt x="226568" y="342900"/>
                  </a:lnTo>
                  <a:lnTo>
                    <a:pt x="226568" y="371475"/>
                  </a:lnTo>
                  <a:lnTo>
                    <a:pt x="0" y="371475"/>
                  </a:lnTo>
                  <a:lnTo>
                    <a:pt x="0" y="390525"/>
                  </a:lnTo>
                  <a:lnTo>
                    <a:pt x="226568" y="390525"/>
                  </a:lnTo>
                  <a:lnTo>
                    <a:pt x="226568" y="419100"/>
                  </a:lnTo>
                  <a:lnTo>
                    <a:pt x="283718" y="390525"/>
                  </a:lnTo>
                  <a:lnTo>
                    <a:pt x="302768" y="381000"/>
                  </a:lnTo>
                  <a:close/>
                </a:path>
                <a:path w="302895" h="419100">
                  <a:moveTo>
                    <a:pt x="302768" y="38100"/>
                  </a:moveTo>
                  <a:lnTo>
                    <a:pt x="283718" y="28575"/>
                  </a:lnTo>
                  <a:lnTo>
                    <a:pt x="226568" y="0"/>
                  </a:lnTo>
                  <a:lnTo>
                    <a:pt x="226568" y="28575"/>
                  </a:lnTo>
                  <a:lnTo>
                    <a:pt x="0" y="28575"/>
                  </a:lnTo>
                  <a:lnTo>
                    <a:pt x="0" y="47625"/>
                  </a:lnTo>
                  <a:lnTo>
                    <a:pt x="226568" y="47625"/>
                  </a:lnTo>
                  <a:lnTo>
                    <a:pt x="226568" y="76200"/>
                  </a:lnTo>
                  <a:lnTo>
                    <a:pt x="283718" y="47625"/>
                  </a:lnTo>
                  <a:lnTo>
                    <a:pt x="302768" y="38100"/>
                  </a:lnTo>
                  <a:close/>
                </a:path>
              </a:pathLst>
            </a:custGeom>
            <a:solidFill>
              <a:srgbClr val="FF0000"/>
            </a:solidFill>
          </p:spPr>
          <p:txBody>
            <a:bodyPr wrap="square" lIns="0" tIns="0" rIns="0" bIns="0" rtlCol="0"/>
            <a:lstStyle/>
            <a:p/>
          </p:txBody>
        </p:sp>
        <p:sp>
          <p:nvSpPr>
            <p:cNvPr id="12" name="object 12" descr=""/>
            <p:cNvSpPr/>
            <p:nvPr/>
          </p:nvSpPr>
          <p:spPr>
            <a:xfrm>
              <a:off x="2449068" y="8718803"/>
              <a:ext cx="3758565" cy="836930"/>
            </a:xfrm>
            <a:custGeom>
              <a:avLst/>
              <a:gdLst/>
              <a:ahLst/>
              <a:cxnLst/>
              <a:rect l="l" t="t" r="r" b="b"/>
              <a:pathLst>
                <a:path w="3758565" h="836929">
                  <a:moveTo>
                    <a:pt x="3618737" y="0"/>
                  </a:moveTo>
                  <a:lnTo>
                    <a:pt x="139445" y="0"/>
                  </a:lnTo>
                  <a:lnTo>
                    <a:pt x="95390" y="7114"/>
                  </a:lnTo>
                  <a:lnTo>
                    <a:pt x="57113" y="26919"/>
                  </a:lnTo>
                  <a:lnTo>
                    <a:pt x="26919" y="57113"/>
                  </a:lnTo>
                  <a:lnTo>
                    <a:pt x="7114" y="95390"/>
                  </a:lnTo>
                  <a:lnTo>
                    <a:pt x="0" y="139445"/>
                  </a:lnTo>
                  <a:lnTo>
                    <a:pt x="0" y="697229"/>
                  </a:lnTo>
                  <a:lnTo>
                    <a:pt x="7114" y="741305"/>
                  </a:lnTo>
                  <a:lnTo>
                    <a:pt x="26919" y="779584"/>
                  </a:lnTo>
                  <a:lnTo>
                    <a:pt x="57113" y="809770"/>
                  </a:lnTo>
                  <a:lnTo>
                    <a:pt x="95390" y="829566"/>
                  </a:lnTo>
                  <a:lnTo>
                    <a:pt x="139445" y="836675"/>
                  </a:lnTo>
                  <a:lnTo>
                    <a:pt x="3618737" y="836675"/>
                  </a:lnTo>
                  <a:lnTo>
                    <a:pt x="3662793" y="829566"/>
                  </a:lnTo>
                  <a:lnTo>
                    <a:pt x="3701070" y="809770"/>
                  </a:lnTo>
                  <a:lnTo>
                    <a:pt x="3731264" y="779584"/>
                  </a:lnTo>
                  <a:lnTo>
                    <a:pt x="3751069" y="741305"/>
                  </a:lnTo>
                  <a:lnTo>
                    <a:pt x="3758183" y="697229"/>
                  </a:lnTo>
                  <a:lnTo>
                    <a:pt x="3758183" y="139445"/>
                  </a:lnTo>
                  <a:lnTo>
                    <a:pt x="3751069" y="95390"/>
                  </a:lnTo>
                  <a:lnTo>
                    <a:pt x="3731264" y="57113"/>
                  </a:lnTo>
                  <a:lnTo>
                    <a:pt x="3701070" y="26919"/>
                  </a:lnTo>
                  <a:lnTo>
                    <a:pt x="3662793" y="7114"/>
                  </a:lnTo>
                  <a:lnTo>
                    <a:pt x="3618737" y="0"/>
                  </a:lnTo>
                  <a:close/>
                </a:path>
              </a:pathLst>
            </a:custGeom>
            <a:solidFill>
              <a:srgbClr val="FFFFCC"/>
            </a:solidFill>
          </p:spPr>
          <p:txBody>
            <a:bodyPr wrap="square" lIns="0" tIns="0" rIns="0" bIns="0" rtlCol="0"/>
            <a:lstStyle/>
            <a:p/>
          </p:txBody>
        </p:sp>
        <p:sp>
          <p:nvSpPr>
            <p:cNvPr id="13" name="object 13" descr=""/>
            <p:cNvSpPr/>
            <p:nvPr/>
          </p:nvSpPr>
          <p:spPr>
            <a:xfrm>
              <a:off x="2449068" y="8718803"/>
              <a:ext cx="3758565" cy="836930"/>
            </a:xfrm>
            <a:custGeom>
              <a:avLst/>
              <a:gdLst/>
              <a:ahLst/>
              <a:cxnLst/>
              <a:rect l="l" t="t" r="r" b="b"/>
              <a:pathLst>
                <a:path w="3758565" h="836929">
                  <a:moveTo>
                    <a:pt x="0" y="139445"/>
                  </a:moveTo>
                  <a:lnTo>
                    <a:pt x="7114" y="95390"/>
                  </a:lnTo>
                  <a:lnTo>
                    <a:pt x="26919" y="57113"/>
                  </a:lnTo>
                  <a:lnTo>
                    <a:pt x="57113" y="26919"/>
                  </a:lnTo>
                  <a:lnTo>
                    <a:pt x="95390" y="7114"/>
                  </a:lnTo>
                  <a:lnTo>
                    <a:pt x="139445" y="0"/>
                  </a:lnTo>
                  <a:lnTo>
                    <a:pt x="3618737" y="0"/>
                  </a:lnTo>
                  <a:lnTo>
                    <a:pt x="3662793" y="7114"/>
                  </a:lnTo>
                  <a:lnTo>
                    <a:pt x="3701070" y="26919"/>
                  </a:lnTo>
                  <a:lnTo>
                    <a:pt x="3731264" y="57113"/>
                  </a:lnTo>
                  <a:lnTo>
                    <a:pt x="3751069" y="95390"/>
                  </a:lnTo>
                  <a:lnTo>
                    <a:pt x="3758183" y="139445"/>
                  </a:lnTo>
                  <a:lnTo>
                    <a:pt x="3758183" y="697229"/>
                  </a:lnTo>
                  <a:lnTo>
                    <a:pt x="3751069" y="741305"/>
                  </a:lnTo>
                  <a:lnTo>
                    <a:pt x="3731264" y="779584"/>
                  </a:lnTo>
                  <a:lnTo>
                    <a:pt x="3701070" y="809770"/>
                  </a:lnTo>
                  <a:lnTo>
                    <a:pt x="3662793" y="829566"/>
                  </a:lnTo>
                  <a:lnTo>
                    <a:pt x="3618737" y="836675"/>
                  </a:lnTo>
                  <a:lnTo>
                    <a:pt x="139445" y="836675"/>
                  </a:lnTo>
                  <a:lnTo>
                    <a:pt x="95390" y="829566"/>
                  </a:lnTo>
                  <a:lnTo>
                    <a:pt x="57113" y="809770"/>
                  </a:lnTo>
                  <a:lnTo>
                    <a:pt x="26919" y="779584"/>
                  </a:lnTo>
                  <a:lnTo>
                    <a:pt x="7114" y="741305"/>
                  </a:lnTo>
                  <a:lnTo>
                    <a:pt x="0" y="697229"/>
                  </a:lnTo>
                  <a:lnTo>
                    <a:pt x="0" y="139445"/>
                  </a:lnTo>
                  <a:close/>
                </a:path>
              </a:pathLst>
            </a:custGeom>
            <a:ln w="9525">
              <a:solidFill>
                <a:srgbClr val="C00000"/>
              </a:solidFill>
            </a:ln>
          </p:spPr>
          <p:txBody>
            <a:bodyPr wrap="square" lIns="0" tIns="0" rIns="0" bIns="0" rtlCol="0"/>
            <a:lstStyle/>
            <a:p/>
          </p:txBody>
        </p:sp>
      </p:grpSp>
      <p:sp>
        <p:nvSpPr>
          <p:cNvPr id="14" name="object 14" descr=""/>
          <p:cNvSpPr txBox="1"/>
          <p:nvPr/>
        </p:nvSpPr>
        <p:spPr>
          <a:xfrm>
            <a:off x="2303145" y="8057768"/>
            <a:ext cx="3785870" cy="1397635"/>
          </a:xfrm>
          <a:prstGeom prst="rect">
            <a:avLst/>
          </a:prstGeom>
        </p:spPr>
        <p:txBody>
          <a:bodyPr wrap="square" lIns="0" tIns="12700" rIns="0" bIns="0" rtlCol="0" vert="horz">
            <a:spAutoFit/>
          </a:bodyPr>
          <a:lstStyle/>
          <a:p>
            <a:pPr marL="12700">
              <a:lnSpc>
                <a:spcPct val="100000"/>
              </a:lnSpc>
              <a:spcBef>
                <a:spcPts val="100"/>
              </a:spcBef>
            </a:pPr>
            <a:r>
              <a:rPr dirty="0" sz="1100" spc="-15">
                <a:solidFill>
                  <a:srgbClr val="FF0000"/>
                </a:solidFill>
                <a:latin typeface="MS Mincho"/>
                <a:cs typeface="MS Mincho"/>
              </a:rPr>
              <a:t>チェック内容</a:t>
            </a:r>
            <a:endParaRPr sz="1100">
              <a:latin typeface="MS Mincho"/>
              <a:cs typeface="MS Mincho"/>
            </a:endParaRPr>
          </a:p>
          <a:p>
            <a:pPr marL="12700">
              <a:lnSpc>
                <a:spcPct val="100000"/>
              </a:lnSpc>
              <a:spcBef>
                <a:spcPts val="1220"/>
              </a:spcBef>
            </a:pPr>
            <a:r>
              <a:rPr dirty="0" sz="1100" spc="-15">
                <a:solidFill>
                  <a:srgbClr val="FF0000"/>
                </a:solidFill>
                <a:latin typeface="MS Mincho"/>
                <a:cs typeface="MS Mincho"/>
              </a:rPr>
              <a:t>チェック根拠</a:t>
            </a:r>
            <a:endParaRPr sz="1100">
              <a:latin typeface="MS Mincho"/>
              <a:cs typeface="MS Mincho"/>
            </a:endParaRPr>
          </a:p>
          <a:p>
            <a:pPr>
              <a:lnSpc>
                <a:spcPct val="100000"/>
              </a:lnSpc>
              <a:spcBef>
                <a:spcPts val="560"/>
              </a:spcBef>
            </a:pPr>
            <a:endParaRPr sz="1100">
              <a:latin typeface="MS Mincho"/>
              <a:cs typeface="MS Mincho"/>
            </a:endParaRPr>
          </a:p>
          <a:p>
            <a:pPr algn="just" marL="278130" marR="5080">
              <a:lnSpc>
                <a:spcPct val="125099"/>
              </a:lnSpc>
            </a:pPr>
            <a:r>
              <a:rPr dirty="0" sz="1100" spc="-10">
                <a:latin typeface="MS Mincho"/>
                <a:cs typeface="MS Mincho"/>
              </a:rPr>
              <a:t>前立腺特異抗原（ＰＳＡ）の検査結果が4.0ng/dl</a:t>
            </a:r>
            <a:r>
              <a:rPr dirty="0" sz="1100" spc="-20">
                <a:latin typeface="MS Mincho"/>
                <a:cs typeface="MS Mincho"/>
              </a:rPr>
              <a:t>以上であって前立腺癌の確定診断がつかない場合においては、</a:t>
            </a:r>
            <a:r>
              <a:rPr dirty="0" sz="1100" spc="-50">
                <a:latin typeface="MS Mincho"/>
                <a:cs typeface="MS Mincho"/>
              </a:rPr>
              <a:t> </a:t>
            </a:r>
            <a:r>
              <a:rPr dirty="0" sz="1100" spc="-20">
                <a:latin typeface="MS Mincho"/>
                <a:cs typeface="MS Mincho"/>
              </a:rPr>
              <a:t>３か月に１回に限り、３回を上限として算定できる。</a:t>
            </a:r>
            <a:endParaRPr sz="1100">
              <a:latin typeface="MS Mincho"/>
              <a:cs typeface="MS Mincho"/>
            </a:endParaRPr>
          </a:p>
        </p:txBody>
      </p:sp>
      <p:sp>
        <p:nvSpPr>
          <p:cNvPr id="15" name="object 15" descr=""/>
          <p:cNvSpPr txBox="1"/>
          <p:nvPr/>
        </p:nvSpPr>
        <p:spPr>
          <a:xfrm>
            <a:off x="2849117" y="3447643"/>
            <a:ext cx="254190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ＰＳＡが当月の過去２か月のうちに２回以上算定されているので不合格と判定。</a:t>
            </a:r>
            <a:endParaRPr sz="1100">
              <a:latin typeface="MS Mincho"/>
              <a:cs typeface="MS Mincho"/>
            </a:endParaRPr>
          </a:p>
        </p:txBody>
      </p:sp>
      <p:pic>
        <p:nvPicPr>
          <p:cNvPr id="16" name="object 16" descr=""/>
          <p:cNvPicPr/>
          <p:nvPr/>
        </p:nvPicPr>
        <p:blipFill>
          <a:blip r:embed="rId4" cstate="print"/>
          <a:stretch>
            <a:fillRect/>
          </a:stretch>
        </p:blipFill>
        <p:spPr>
          <a:xfrm>
            <a:off x="1624583" y="1904999"/>
            <a:ext cx="4314444" cy="230124"/>
          </a:xfrm>
          <a:prstGeom prst="rect">
            <a:avLst/>
          </a:prstGeom>
        </p:spPr>
      </p:pic>
      <p:pic>
        <p:nvPicPr>
          <p:cNvPr id="17" name="object 17" descr=""/>
          <p:cNvPicPr/>
          <p:nvPr/>
        </p:nvPicPr>
        <p:blipFill>
          <a:blip r:embed="rId4" cstate="print"/>
          <a:stretch>
            <a:fillRect/>
          </a:stretch>
        </p:blipFill>
        <p:spPr>
          <a:xfrm>
            <a:off x="1650492" y="6280403"/>
            <a:ext cx="4315967" cy="230124"/>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84</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6018275"/>
            <a:ext cx="4320540" cy="3255645"/>
            <a:chOff x="1620011" y="6018275"/>
            <a:chExt cx="4320540" cy="3255645"/>
          </a:xfrm>
        </p:grpSpPr>
        <p:pic>
          <p:nvPicPr>
            <p:cNvPr id="3" name="object 3" descr=""/>
            <p:cNvPicPr/>
            <p:nvPr/>
          </p:nvPicPr>
          <p:blipFill>
            <a:blip r:embed="rId2" cstate="print"/>
            <a:stretch>
              <a:fillRect/>
            </a:stretch>
          </p:blipFill>
          <p:spPr>
            <a:xfrm>
              <a:off x="1620011" y="6018275"/>
              <a:ext cx="4320540" cy="3255263"/>
            </a:xfrm>
            <a:prstGeom prst="rect">
              <a:avLst/>
            </a:prstGeom>
          </p:spPr>
        </p:pic>
        <p:sp>
          <p:nvSpPr>
            <p:cNvPr id="4" name="object 4" descr=""/>
            <p:cNvSpPr/>
            <p:nvPr/>
          </p:nvSpPr>
          <p:spPr>
            <a:xfrm>
              <a:off x="2938272" y="7874507"/>
              <a:ext cx="2711450" cy="815340"/>
            </a:xfrm>
            <a:custGeom>
              <a:avLst/>
              <a:gdLst/>
              <a:ahLst/>
              <a:cxnLst/>
              <a:rect l="l" t="t" r="r" b="b"/>
              <a:pathLst>
                <a:path w="2711450" h="815340">
                  <a:moveTo>
                    <a:pt x="2575305" y="0"/>
                  </a:moveTo>
                  <a:lnTo>
                    <a:pt x="135889" y="0"/>
                  </a:lnTo>
                  <a:lnTo>
                    <a:pt x="92935" y="6927"/>
                  </a:lnTo>
                  <a:lnTo>
                    <a:pt x="55632" y="26216"/>
                  </a:lnTo>
                  <a:lnTo>
                    <a:pt x="26216" y="55632"/>
                  </a:lnTo>
                  <a:lnTo>
                    <a:pt x="6927" y="92935"/>
                  </a:lnTo>
                  <a:lnTo>
                    <a:pt x="0" y="135889"/>
                  </a:lnTo>
                  <a:lnTo>
                    <a:pt x="0" y="679450"/>
                  </a:lnTo>
                  <a:lnTo>
                    <a:pt x="6927" y="722404"/>
                  </a:lnTo>
                  <a:lnTo>
                    <a:pt x="26216" y="759707"/>
                  </a:lnTo>
                  <a:lnTo>
                    <a:pt x="55632" y="789123"/>
                  </a:lnTo>
                  <a:lnTo>
                    <a:pt x="92935" y="808412"/>
                  </a:lnTo>
                  <a:lnTo>
                    <a:pt x="135889" y="815339"/>
                  </a:lnTo>
                  <a:lnTo>
                    <a:pt x="2575305" y="815339"/>
                  </a:lnTo>
                  <a:lnTo>
                    <a:pt x="2618260" y="808412"/>
                  </a:lnTo>
                  <a:lnTo>
                    <a:pt x="2655563" y="789123"/>
                  </a:lnTo>
                  <a:lnTo>
                    <a:pt x="2684979" y="759707"/>
                  </a:lnTo>
                  <a:lnTo>
                    <a:pt x="2704268" y="722404"/>
                  </a:lnTo>
                  <a:lnTo>
                    <a:pt x="2711195" y="679450"/>
                  </a:lnTo>
                  <a:lnTo>
                    <a:pt x="2711195" y="135889"/>
                  </a:lnTo>
                  <a:lnTo>
                    <a:pt x="2704268" y="92935"/>
                  </a:lnTo>
                  <a:lnTo>
                    <a:pt x="2684979" y="55632"/>
                  </a:lnTo>
                  <a:lnTo>
                    <a:pt x="2655563" y="26216"/>
                  </a:lnTo>
                  <a:lnTo>
                    <a:pt x="2618260" y="6927"/>
                  </a:lnTo>
                  <a:lnTo>
                    <a:pt x="2575305" y="0"/>
                  </a:lnTo>
                  <a:close/>
                </a:path>
              </a:pathLst>
            </a:custGeom>
            <a:solidFill>
              <a:srgbClr val="FFFFCC"/>
            </a:solidFill>
          </p:spPr>
          <p:txBody>
            <a:bodyPr wrap="square" lIns="0" tIns="0" rIns="0" bIns="0" rtlCol="0"/>
            <a:lstStyle/>
            <a:p/>
          </p:txBody>
        </p:sp>
        <p:sp>
          <p:nvSpPr>
            <p:cNvPr id="5" name="object 5" descr=""/>
            <p:cNvSpPr/>
            <p:nvPr/>
          </p:nvSpPr>
          <p:spPr>
            <a:xfrm>
              <a:off x="2938272" y="7874507"/>
              <a:ext cx="2711450" cy="815340"/>
            </a:xfrm>
            <a:custGeom>
              <a:avLst/>
              <a:gdLst/>
              <a:ahLst/>
              <a:cxnLst/>
              <a:rect l="l" t="t" r="r" b="b"/>
              <a:pathLst>
                <a:path w="2711450" h="815340">
                  <a:moveTo>
                    <a:pt x="0" y="135889"/>
                  </a:moveTo>
                  <a:lnTo>
                    <a:pt x="6927" y="92935"/>
                  </a:lnTo>
                  <a:lnTo>
                    <a:pt x="26216" y="55632"/>
                  </a:lnTo>
                  <a:lnTo>
                    <a:pt x="55632" y="26216"/>
                  </a:lnTo>
                  <a:lnTo>
                    <a:pt x="92935" y="6927"/>
                  </a:lnTo>
                  <a:lnTo>
                    <a:pt x="135889" y="0"/>
                  </a:lnTo>
                  <a:lnTo>
                    <a:pt x="2575305" y="0"/>
                  </a:lnTo>
                  <a:lnTo>
                    <a:pt x="2618260" y="6927"/>
                  </a:lnTo>
                  <a:lnTo>
                    <a:pt x="2655563" y="26216"/>
                  </a:lnTo>
                  <a:lnTo>
                    <a:pt x="2684979" y="55632"/>
                  </a:lnTo>
                  <a:lnTo>
                    <a:pt x="2704268" y="92935"/>
                  </a:lnTo>
                  <a:lnTo>
                    <a:pt x="2711195" y="135889"/>
                  </a:lnTo>
                  <a:lnTo>
                    <a:pt x="2711195" y="679450"/>
                  </a:lnTo>
                  <a:lnTo>
                    <a:pt x="2704268" y="722404"/>
                  </a:lnTo>
                  <a:lnTo>
                    <a:pt x="2684979" y="759707"/>
                  </a:lnTo>
                  <a:lnTo>
                    <a:pt x="2655563" y="789123"/>
                  </a:lnTo>
                  <a:lnTo>
                    <a:pt x="2618260" y="808412"/>
                  </a:lnTo>
                  <a:lnTo>
                    <a:pt x="2575305" y="815339"/>
                  </a:lnTo>
                  <a:lnTo>
                    <a:pt x="135889" y="815339"/>
                  </a:lnTo>
                  <a:lnTo>
                    <a:pt x="92935" y="808412"/>
                  </a:lnTo>
                  <a:lnTo>
                    <a:pt x="55632" y="789123"/>
                  </a:lnTo>
                  <a:lnTo>
                    <a:pt x="26216" y="759707"/>
                  </a:lnTo>
                  <a:lnTo>
                    <a:pt x="6927" y="722404"/>
                  </a:lnTo>
                  <a:lnTo>
                    <a:pt x="0" y="679450"/>
                  </a:lnTo>
                  <a:lnTo>
                    <a:pt x="0" y="135889"/>
                  </a:lnTo>
                  <a:close/>
                </a:path>
              </a:pathLst>
            </a:custGeom>
            <a:ln w="9525">
              <a:solidFill>
                <a:srgbClr val="C00000"/>
              </a:solidFill>
            </a:ln>
          </p:spPr>
          <p:txBody>
            <a:bodyPr wrap="square" lIns="0" tIns="0" rIns="0" bIns="0" rtlCol="0"/>
            <a:lstStyle/>
            <a:p/>
          </p:txBody>
        </p:sp>
      </p:grpSp>
      <p:sp>
        <p:nvSpPr>
          <p:cNvPr id="6" name="object 6" descr=""/>
          <p:cNvSpPr txBox="1"/>
          <p:nvPr/>
        </p:nvSpPr>
        <p:spPr>
          <a:xfrm>
            <a:off x="1439417" y="1162049"/>
            <a:ext cx="2957830" cy="193675"/>
          </a:xfrm>
          <a:prstGeom prst="rect">
            <a:avLst/>
          </a:prstGeom>
        </p:spPr>
        <p:txBody>
          <a:bodyPr wrap="square" lIns="0" tIns="12700" rIns="0" bIns="0" rtlCol="0" vert="horz">
            <a:spAutoFit/>
          </a:bodyPr>
          <a:lstStyle/>
          <a:p>
            <a:pPr marL="12700">
              <a:lnSpc>
                <a:spcPct val="100000"/>
              </a:lnSpc>
              <a:spcBef>
                <a:spcPts val="100"/>
              </a:spcBef>
            </a:pPr>
            <a:r>
              <a:rPr dirty="0" sz="1100" spc="-20">
                <a:latin typeface="MS Mincho"/>
                <a:cs typeface="MS Mincho"/>
              </a:rPr>
              <a:t>縦覧点検の結果は「縦覧」画面で確認します。</a:t>
            </a:r>
            <a:endParaRPr sz="1100">
              <a:latin typeface="MS Mincho"/>
              <a:cs typeface="MS Mincho"/>
            </a:endParaRPr>
          </a:p>
        </p:txBody>
      </p:sp>
      <p:grpSp>
        <p:nvGrpSpPr>
          <p:cNvPr id="7" name="object 7" descr=""/>
          <p:cNvGrpSpPr/>
          <p:nvPr/>
        </p:nvGrpSpPr>
        <p:grpSpPr>
          <a:xfrm>
            <a:off x="1610867" y="1603247"/>
            <a:ext cx="4319270" cy="3253740"/>
            <a:chOff x="1610867" y="1603247"/>
            <a:chExt cx="4319270" cy="3253740"/>
          </a:xfrm>
        </p:grpSpPr>
        <p:pic>
          <p:nvPicPr>
            <p:cNvPr id="8" name="object 8" descr=""/>
            <p:cNvPicPr/>
            <p:nvPr/>
          </p:nvPicPr>
          <p:blipFill>
            <a:blip r:embed="rId3" cstate="print"/>
            <a:stretch>
              <a:fillRect/>
            </a:stretch>
          </p:blipFill>
          <p:spPr>
            <a:xfrm>
              <a:off x="1610867" y="1603247"/>
              <a:ext cx="4319015" cy="3253740"/>
            </a:xfrm>
            <a:prstGeom prst="rect">
              <a:avLst/>
            </a:prstGeom>
          </p:spPr>
        </p:pic>
        <p:sp>
          <p:nvSpPr>
            <p:cNvPr id="9" name="object 9" descr=""/>
            <p:cNvSpPr/>
            <p:nvPr/>
          </p:nvSpPr>
          <p:spPr>
            <a:xfrm>
              <a:off x="3011423" y="3162299"/>
              <a:ext cx="2837815" cy="524510"/>
            </a:xfrm>
            <a:custGeom>
              <a:avLst/>
              <a:gdLst/>
              <a:ahLst/>
              <a:cxnLst/>
              <a:rect l="l" t="t" r="r" b="b"/>
              <a:pathLst>
                <a:path w="2837815" h="524510">
                  <a:moveTo>
                    <a:pt x="2750312" y="0"/>
                  </a:moveTo>
                  <a:lnTo>
                    <a:pt x="87375" y="0"/>
                  </a:lnTo>
                  <a:lnTo>
                    <a:pt x="53363" y="6865"/>
                  </a:lnTo>
                  <a:lnTo>
                    <a:pt x="25590" y="25590"/>
                  </a:lnTo>
                  <a:lnTo>
                    <a:pt x="6865" y="53363"/>
                  </a:lnTo>
                  <a:lnTo>
                    <a:pt x="0" y="87375"/>
                  </a:lnTo>
                  <a:lnTo>
                    <a:pt x="0" y="436879"/>
                  </a:lnTo>
                  <a:lnTo>
                    <a:pt x="6865" y="470892"/>
                  </a:lnTo>
                  <a:lnTo>
                    <a:pt x="25590" y="498665"/>
                  </a:lnTo>
                  <a:lnTo>
                    <a:pt x="53363" y="517390"/>
                  </a:lnTo>
                  <a:lnTo>
                    <a:pt x="87375" y="524255"/>
                  </a:lnTo>
                  <a:lnTo>
                    <a:pt x="2750312" y="524255"/>
                  </a:lnTo>
                  <a:lnTo>
                    <a:pt x="2784324" y="517390"/>
                  </a:lnTo>
                  <a:lnTo>
                    <a:pt x="2812097" y="498665"/>
                  </a:lnTo>
                  <a:lnTo>
                    <a:pt x="2830822" y="470892"/>
                  </a:lnTo>
                  <a:lnTo>
                    <a:pt x="2837688" y="436879"/>
                  </a:lnTo>
                  <a:lnTo>
                    <a:pt x="2837688" y="87375"/>
                  </a:lnTo>
                  <a:lnTo>
                    <a:pt x="2830822" y="53363"/>
                  </a:lnTo>
                  <a:lnTo>
                    <a:pt x="2812097" y="25590"/>
                  </a:lnTo>
                  <a:lnTo>
                    <a:pt x="2784324" y="6865"/>
                  </a:lnTo>
                  <a:lnTo>
                    <a:pt x="2750312" y="0"/>
                  </a:lnTo>
                  <a:close/>
                </a:path>
              </a:pathLst>
            </a:custGeom>
            <a:solidFill>
              <a:srgbClr val="FFFFCC"/>
            </a:solidFill>
          </p:spPr>
          <p:txBody>
            <a:bodyPr wrap="square" lIns="0" tIns="0" rIns="0" bIns="0" rtlCol="0"/>
            <a:lstStyle/>
            <a:p/>
          </p:txBody>
        </p:sp>
        <p:sp>
          <p:nvSpPr>
            <p:cNvPr id="10" name="object 10" descr=""/>
            <p:cNvSpPr/>
            <p:nvPr/>
          </p:nvSpPr>
          <p:spPr>
            <a:xfrm>
              <a:off x="3011423" y="3162299"/>
              <a:ext cx="2837815" cy="524510"/>
            </a:xfrm>
            <a:custGeom>
              <a:avLst/>
              <a:gdLst/>
              <a:ahLst/>
              <a:cxnLst/>
              <a:rect l="l" t="t" r="r" b="b"/>
              <a:pathLst>
                <a:path w="2837815" h="524510">
                  <a:moveTo>
                    <a:pt x="0" y="87375"/>
                  </a:moveTo>
                  <a:lnTo>
                    <a:pt x="6865" y="53363"/>
                  </a:lnTo>
                  <a:lnTo>
                    <a:pt x="25590" y="25590"/>
                  </a:lnTo>
                  <a:lnTo>
                    <a:pt x="53363" y="6865"/>
                  </a:lnTo>
                  <a:lnTo>
                    <a:pt x="87375" y="0"/>
                  </a:lnTo>
                  <a:lnTo>
                    <a:pt x="2750312" y="0"/>
                  </a:lnTo>
                  <a:lnTo>
                    <a:pt x="2784324" y="6865"/>
                  </a:lnTo>
                  <a:lnTo>
                    <a:pt x="2812097" y="25590"/>
                  </a:lnTo>
                  <a:lnTo>
                    <a:pt x="2830822" y="53363"/>
                  </a:lnTo>
                  <a:lnTo>
                    <a:pt x="2837688" y="87375"/>
                  </a:lnTo>
                  <a:lnTo>
                    <a:pt x="2837688" y="436879"/>
                  </a:lnTo>
                  <a:lnTo>
                    <a:pt x="2830822" y="470892"/>
                  </a:lnTo>
                  <a:lnTo>
                    <a:pt x="2812097" y="498665"/>
                  </a:lnTo>
                  <a:lnTo>
                    <a:pt x="2784324" y="517390"/>
                  </a:lnTo>
                  <a:lnTo>
                    <a:pt x="2750312" y="524255"/>
                  </a:lnTo>
                  <a:lnTo>
                    <a:pt x="87375" y="524255"/>
                  </a:lnTo>
                  <a:lnTo>
                    <a:pt x="53363" y="517390"/>
                  </a:lnTo>
                  <a:lnTo>
                    <a:pt x="25590" y="498665"/>
                  </a:lnTo>
                  <a:lnTo>
                    <a:pt x="6865" y="470892"/>
                  </a:lnTo>
                  <a:lnTo>
                    <a:pt x="0" y="436879"/>
                  </a:lnTo>
                  <a:lnTo>
                    <a:pt x="0" y="87375"/>
                  </a:lnTo>
                  <a:close/>
                </a:path>
              </a:pathLst>
            </a:custGeom>
            <a:ln w="9525">
              <a:solidFill>
                <a:srgbClr val="C00000"/>
              </a:solidFill>
            </a:ln>
          </p:spPr>
          <p:txBody>
            <a:bodyPr wrap="square" lIns="0" tIns="0" rIns="0" bIns="0" rtlCol="0"/>
            <a:lstStyle/>
            <a:p/>
          </p:txBody>
        </p:sp>
      </p:grpSp>
      <p:sp>
        <p:nvSpPr>
          <p:cNvPr id="11" name="object 11" descr=""/>
          <p:cNvSpPr txBox="1"/>
          <p:nvPr/>
        </p:nvSpPr>
        <p:spPr>
          <a:xfrm>
            <a:off x="3116326" y="3191992"/>
            <a:ext cx="2545715" cy="446405"/>
          </a:xfrm>
          <a:prstGeom prst="rect">
            <a:avLst/>
          </a:prstGeom>
        </p:spPr>
        <p:txBody>
          <a:bodyPr wrap="square" lIns="0" tIns="12065" rIns="0" bIns="0" rtlCol="0" vert="horz">
            <a:spAutoFit/>
          </a:bodyPr>
          <a:lstStyle/>
          <a:p>
            <a:pPr marL="12700" marR="5080">
              <a:lnSpc>
                <a:spcPct val="125499"/>
              </a:lnSpc>
              <a:spcBef>
                <a:spcPts val="95"/>
              </a:spcBef>
            </a:pPr>
            <a:r>
              <a:rPr dirty="0" sz="1100" spc="-15">
                <a:latin typeface="MS Mincho"/>
                <a:cs typeface="MS Mincho"/>
              </a:rPr>
              <a:t>ＰＳＡが７月と５月に２回算定されており、３か月に２回の算定なので不合格。</a:t>
            </a:r>
            <a:endParaRPr sz="1100">
              <a:latin typeface="MS Mincho"/>
              <a:cs typeface="MS Mincho"/>
            </a:endParaRPr>
          </a:p>
        </p:txBody>
      </p:sp>
      <p:grpSp>
        <p:nvGrpSpPr>
          <p:cNvPr id="12" name="object 12" descr=""/>
          <p:cNvGrpSpPr/>
          <p:nvPr/>
        </p:nvGrpSpPr>
        <p:grpSpPr>
          <a:xfrm>
            <a:off x="1615439" y="1607819"/>
            <a:ext cx="4314825" cy="2908935"/>
            <a:chOff x="1615439" y="1607819"/>
            <a:chExt cx="4314825" cy="2908935"/>
          </a:xfrm>
        </p:grpSpPr>
        <p:sp>
          <p:nvSpPr>
            <p:cNvPr id="13" name="object 13" descr=""/>
            <p:cNvSpPr/>
            <p:nvPr/>
          </p:nvSpPr>
          <p:spPr>
            <a:xfrm>
              <a:off x="3914394" y="4254245"/>
              <a:ext cx="769620" cy="253365"/>
            </a:xfrm>
            <a:custGeom>
              <a:avLst/>
              <a:gdLst/>
              <a:ahLst/>
              <a:cxnLst/>
              <a:rect l="l" t="t" r="r" b="b"/>
              <a:pathLst>
                <a:path w="769620" h="253364">
                  <a:moveTo>
                    <a:pt x="0" y="126491"/>
                  </a:moveTo>
                  <a:lnTo>
                    <a:pt x="9876" y="77259"/>
                  </a:lnTo>
                  <a:lnTo>
                    <a:pt x="36814" y="37052"/>
                  </a:lnTo>
                  <a:lnTo>
                    <a:pt x="76777" y="9941"/>
                  </a:lnTo>
                  <a:lnTo>
                    <a:pt x="125729" y="0"/>
                  </a:lnTo>
                  <a:lnTo>
                    <a:pt x="174682" y="9941"/>
                  </a:lnTo>
                  <a:lnTo>
                    <a:pt x="214645" y="37052"/>
                  </a:lnTo>
                  <a:lnTo>
                    <a:pt x="241583" y="77259"/>
                  </a:lnTo>
                  <a:lnTo>
                    <a:pt x="251459" y="126491"/>
                  </a:lnTo>
                  <a:lnTo>
                    <a:pt x="241583" y="175724"/>
                  </a:lnTo>
                  <a:lnTo>
                    <a:pt x="214645" y="215931"/>
                  </a:lnTo>
                  <a:lnTo>
                    <a:pt x="174682" y="243042"/>
                  </a:lnTo>
                  <a:lnTo>
                    <a:pt x="125729" y="252984"/>
                  </a:lnTo>
                  <a:lnTo>
                    <a:pt x="76777" y="243042"/>
                  </a:lnTo>
                  <a:lnTo>
                    <a:pt x="36814" y="215931"/>
                  </a:lnTo>
                  <a:lnTo>
                    <a:pt x="9876" y="175724"/>
                  </a:lnTo>
                  <a:lnTo>
                    <a:pt x="0" y="126491"/>
                  </a:lnTo>
                  <a:close/>
                </a:path>
                <a:path w="769620" h="253364">
                  <a:moveTo>
                    <a:pt x="516635" y="126491"/>
                  </a:moveTo>
                  <a:lnTo>
                    <a:pt x="526577" y="77259"/>
                  </a:lnTo>
                  <a:lnTo>
                    <a:pt x="553688" y="37052"/>
                  </a:lnTo>
                  <a:lnTo>
                    <a:pt x="593895" y="9941"/>
                  </a:lnTo>
                  <a:lnTo>
                    <a:pt x="643127" y="0"/>
                  </a:lnTo>
                  <a:lnTo>
                    <a:pt x="692360" y="9941"/>
                  </a:lnTo>
                  <a:lnTo>
                    <a:pt x="732567" y="37052"/>
                  </a:lnTo>
                  <a:lnTo>
                    <a:pt x="759678" y="77259"/>
                  </a:lnTo>
                  <a:lnTo>
                    <a:pt x="769619" y="126491"/>
                  </a:lnTo>
                  <a:lnTo>
                    <a:pt x="759678" y="175724"/>
                  </a:lnTo>
                  <a:lnTo>
                    <a:pt x="732567" y="215931"/>
                  </a:lnTo>
                  <a:lnTo>
                    <a:pt x="692360" y="243042"/>
                  </a:lnTo>
                  <a:lnTo>
                    <a:pt x="643127" y="252984"/>
                  </a:lnTo>
                  <a:lnTo>
                    <a:pt x="593895" y="243042"/>
                  </a:lnTo>
                  <a:lnTo>
                    <a:pt x="553688" y="215931"/>
                  </a:lnTo>
                  <a:lnTo>
                    <a:pt x="526577" y="175724"/>
                  </a:lnTo>
                  <a:lnTo>
                    <a:pt x="516635" y="126491"/>
                  </a:lnTo>
                  <a:close/>
                </a:path>
              </a:pathLst>
            </a:custGeom>
            <a:ln w="19050">
              <a:solidFill>
                <a:srgbClr val="FF0000"/>
              </a:solidFill>
            </a:ln>
          </p:spPr>
          <p:txBody>
            <a:bodyPr wrap="square" lIns="0" tIns="0" rIns="0" bIns="0" rtlCol="0"/>
            <a:lstStyle/>
            <a:p/>
          </p:txBody>
        </p:sp>
        <p:pic>
          <p:nvPicPr>
            <p:cNvPr id="14" name="object 14" descr=""/>
            <p:cNvPicPr/>
            <p:nvPr/>
          </p:nvPicPr>
          <p:blipFill>
            <a:blip r:embed="rId4" cstate="print"/>
            <a:stretch>
              <a:fillRect/>
            </a:stretch>
          </p:blipFill>
          <p:spPr>
            <a:xfrm>
              <a:off x="1615439" y="1607819"/>
              <a:ext cx="4314444" cy="230124"/>
            </a:xfrm>
            <a:prstGeom prst="rect">
              <a:avLst/>
            </a:prstGeom>
          </p:spPr>
        </p:pic>
      </p:grpSp>
      <p:sp>
        <p:nvSpPr>
          <p:cNvPr id="15" name="object 15" descr=""/>
          <p:cNvSpPr txBox="1"/>
          <p:nvPr/>
        </p:nvSpPr>
        <p:spPr>
          <a:xfrm>
            <a:off x="1158951" y="5344642"/>
            <a:ext cx="4748530" cy="529590"/>
          </a:xfrm>
          <a:prstGeom prst="rect">
            <a:avLst/>
          </a:prstGeom>
        </p:spPr>
        <p:txBody>
          <a:bodyPr wrap="square" lIns="0" tIns="96520" rIns="0" bIns="0" rtlCol="0" vert="horz">
            <a:spAutoFit/>
          </a:bodyPr>
          <a:lstStyle/>
          <a:p>
            <a:pPr marL="12700">
              <a:lnSpc>
                <a:spcPct val="100000"/>
              </a:lnSpc>
              <a:spcBef>
                <a:spcPts val="760"/>
              </a:spcBef>
              <a:tabLst>
                <a:tab pos="2388235" algn="l"/>
              </a:tabLst>
            </a:pPr>
            <a:r>
              <a:rPr dirty="0" sz="1100">
                <a:latin typeface="MS Gothic"/>
                <a:cs typeface="MS Gothic"/>
              </a:rPr>
              <a:t>９．精</a:t>
            </a:r>
            <a:r>
              <a:rPr dirty="0" sz="1100" spc="-15">
                <a:latin typeface="MS Gothic"/>
                <a:cs typeface="MS Gothic"/>
              </a:rPr>
              <a:t>密</a:t>
            </a:r>
            <a:r>
              <a:rPr dirty="0" sz="1100">
                <a:latin typeface="MS Gothic"/>
                <a:cs typeface="MS Gothic"/>
              </a:rPr>
              <a:t>点検</a:t>
            </a:r>
            <a:r>
              <a:rPr dirty="0" sz="1100" spc="-15">
                <a:latin typeface="MS Gothic"/>
                <a:cs typeface="MS Gothic"/>
              </a:rPr>
              <a:t>ル</a:t>
            </a:r>
            <a:r>
              <a:rPr dirty="0" sz="1100">
                <a:latin typeface="MS Gothic"/>
                <a:cs typeface="MS Gothic"/>
              </a:rPr>
              <a:t>ール</a:t>
            </a:r>
            <a:r>
              <a:rPr dirty="0" sz="1100" spc="-15">
                <a:latin typeface="MS Gothic"/>
                <a:cs typeface="MS Gothic"/>
              </a:rPr>
              <a:t>（公</a:t>
            </a:r>
            <a:r>
              <a:rPr dirty="0" sz="1100">
                <a:latin typeface="MS Gothic"/>
                <a:cs typeface="MS Gothic"/>
              </a:rPr>
              <a:t>開ルー</a:t>
            </a:r>
            <a:r>
              <a:rPr dirty="0" sz="1100" spc="-15">
                <a:latin typeface="MS Gothic"/>
                <a:cs typeface="MS Gothic"/>
              </a:rPr>
              <a:t>ル</a:t>
            </a:r>
            <a:r>
              <a:rPr dirty="0" sz="1100" spc="-50">
                <a:latin typeface="MS Gothic"/>
                <a:cs typeface="MS Gothic"/>
              </a:rPr>
              <a:t>）</a:t>
            </a:r>
            <a:r>
              <a:rPr dirty="0" sz="1100">
                <a:latin typeface="MS Gothic"/>
                <a:cs typeface="MS Gothic"/>
              </a:rPr>
              <a:t>	</a:t>
            </a:r>
            <a:r>
              <a:rPr dirty="0" sz="1100" spc="-10">
                <a:latin typeface="MS Gothic"/>
                <a:cs typeface="MS Gothic"/>
              </a:rPr>
              <a:t>算</a:t>
            </a:r>
            <a:r>
              <a:rPr dirty="0" sz="1100">
                <a:latin typeface="MS Gothic"/>
                <a:cs typeface="MS Gothic"/>
              </a:rPr>
              <a:t>定日</a:t>
            </a:r>
            <a:r>
              <a:rPr dirty="0" sz="1100" spc="-10">
                <a:latin typeface="MS Gothic"/>
                <a:cs typeface="MS Gothic"/>
              </a:rPr>
              <a:t>点</a:t>
            </a:r>
            <a:r>
              <a:rPr dirty="0" sz="1100" spc="-50">
                <a:latin typeface="MS Gothic"/>
                <a:cs typeface="MS Gothic"/>
              </a:rPr>
              <a:t>検</a:t>
            </a:r>
            <a:endParaRPr sz="1100">
              <a:latin typeface="MS Gothic"/>
              <a:cs typeface="MS Gothic"/>
            </a:endParaRPr>
          </a:p>
          <a:p>
            <a:pPr marL="264160">
              <a:lnSpc>
                <a:spcPct val="100000"/>
              </a:lnSpc>
              <a:spcBef>
                <a:spcPts val="665"/>
              </a:spcBef>
            </a:pPr>
            <a:r>
              <a:rPr dirty="0" sz="1100" spc="-20">
                <a:latin typeface="MS Mincho"/>
                <a:cs typeface="MS Mincho"/>
              </a:rPr>
              <a:t>単月点検の中で、定められた算定日の前後関係の整合性を点検します。</a:t>
            </a:r>
            <a:endParaRPr sz="1100">
              <a:latin typeface="MS Mincho"/>
              <a:cs typeface="MS Mincho"/>
            </a:endParaRPr>
          </a:p>
        </p:txBody>
      </p:sp>
      <p:sp>
        <p:nvSpPr>
          <p:cNvPr id="16" name="object 16" descr=""/>
          <p:cNvSpPr txBox="1"/>
          <p:nvPr/>
        </p:nvSpPr>
        <p:spPr>
          <a:xfrm>
            <a:off x="3057525" y="7945348"/>
            <a:ext cx="2401570"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慢性疼痛疾患管理料を算定した後に、外来管理加算を算定したので不合格と判定。</a:t>
            </a:r>
            <a:endParaRPr sz="1100">
              <a:latin typeface="MS Mincho"/>
              <a:cs typeface="MS Mincho"/>
            </a:endParaRPr>
          </a:p>
        </p:txBody>
      </p:sp>
      <p:pic>
        <p:nvPicPr>
          <p:cNvPr id="17" name="object 17" descr=""/>
          <p:cNvPicPr/>
          <p:nvPr/>
        </p:nvPicPr>
        <p:blipFill>
          <a:blip r:embed="rId4" cstate="print"/>
          <a:stretch>
            <a:fillRect/>
          </a:stretch>
        </p:blipFill>
        <p:spPr>
          <a:xfrm>
            <a:off x="1621536" y="6021323"/>
            <a:ext cx="4315968" cy="230124"/>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85</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957315"/>
            <a:ext cx="4320540" cy="3253740"/>
          </a:xfrm>
          <a:prstGeom prst="rect">
            <a:avLst/>
          </a:prstGeom>
        </p:spPr>
      </p:pic>
      <p:grpSp>
        <p:nvGrpSpPr>
          <p:cNvPr id="3" name="object 3" descr=""/>
          <p:cNvGrpSpPr/>
          <p:nvPr/>
        </p:nvGrpSpPr>
        <p:grpSpPr>
          <a:xfrm>
            <a:off x="1611249" y="1537715"/>
            <a:ext cx="4329430" cy="3845560"/>
            <a:chOff x="1611249" y="1537715"/>
            <a:chExt cx="4329430" cy="3845560"/>
          </a:xfrm>
        </p:grpSpPr>
        <p:pic>
          <p:nvPicPr>
            <p:cNvPr id="4" name="object 4" descr=""/>
            <p:cNvPicPr/>
            <p:nvPr/>
          </p:nvPicPr>
          <p:blipFill>
            <a:blip r:embed="rId3" cstate="print"/>
            <a:stretch>
              <a:fillRect/>
            </a:stretch>
          </p:blipFill>
          <p:spPr>
            <a:xfrm>
              <a:off x="1620012" y="1539239"/>
              <a:ext cx="4320540" cy="3253740"/>
            </a:xfrm>
            <a:prstGeom prst="rect">
              <a:avLst/>
            </a:prstGeom>
          </p:spPr>
        </p:pic>
        <p:sp>
          <p:nvSpPr>
            <p:cNvPr id="5" name="object 5" descr=""/>
            <p:cNvSpPr/>
            <p:nvPr/>
          </p:nvSpPr>
          <p:spPr>
            <a:xfrm>
              <a:off x="2846070" y="2823209"/>
              <a:ext cx="2958465" cy="253365"/>
            </a:xfrm>
            <a:custGeom>
              <a:avLst/>
              <a:gdLst/>
              <a:ahLst/>
              <a:cxnLst/>
              <a:rect l="l" t="t" r="r" b="b"/>
              <a:pathLst>
                <a:path w="2958465" h="253364">
                  <a:moveTo>
                    <a:pt x="0" y="127253"/>
                  </a:moveTo>
                  <a:lnTo>
                    <a:pt x="9876" y="78301"/>
                  </a:lnTo>
                  <a:lnTo>
                    <a:pt x="36814" y="38338"/>
                  </a:lnTo>
                  <a:lnTo>
                    <a:pt x="76777" y="11400"/>
                  </a:lnTo>
                  <a:lnTo>
                    <a:pt x="125730" y="1524"/>
                  </a:lnTo>
                  <a:lnTo>
                    <a:pt x="174682" y="11400"/>
                  </a:lnTo>
                  <a:lnTo>
                    <a:pt x="214645" y="38338"/>
                  </a:lnTo>
                  <a:lnTo>
                    <a:pt x="241583" y="78301"/>
                  </a:lnTo>
                  <a:lnTo>
                    <a:pt x="251460" y="127253"/>
                  </a:lnTo>
                  <a:lnTo>
                    <a:pt x="241583" y="176206"/>
                  </a:lnTo>
                  <a:lnTo>
                    <a:pt x="214645" y="216169"/>
                  </a:lnTo>
                  <a:lnTo>
                    <a:pt x="174682" y="243107"/>
                  </a:lnTo>
                  <a:lnTo>
                    <a:pt x="125730" y="252983"/>
                  </a:lnTo>
                  <a:lnTo>
                    <a:pt x="76777" y="243107"/>
                  </a:lnTo>
                  <a:lnTo>
                    <a:pt x="36814" y="216169"/>
                  </a:lnTo>
                  <a:lnTo>
                    <a:pt x="9876" y="176206"/>
                  </a:lnTo>
                  <a:lnTo>
                    <a:pt x="0" y="127253"/>
                  </a:lnTo>
                  <a:close/>
                </a:path>
                <a:path w="2958465" h="253364">
                  <a:moveTo>
                    <a:pt x="2706624" y="125729"/>
                  </a:moveTo>
                  <a:lnTo>
                    <a:pt x="2716500" y="76777"/>
                  </a:lnTo>
                  <a:lnTo>
                    <a:pt x="2743438" y="36814"/>
                  </a:lnTo>
                  <a:lnTo>
                    <a:pt x="2783401" y="9876"/>
                  </a:lnTo>
                  <a:lnTo>
                    <a:pt x="2832354" y="0"/>
                  </a:lnTo>
                  <a:lnTo>
                    <a:pt x="2881306" y="9876"/>
                  </a:lnTo>
                  <a:lnTo>
                    <a:pt x="2921269" y="36814"/>
                  </a:lnTo>
                  <a:lnTo>
                    <a:pt x="2948207" y="76777"/>
                  </a:lnTo>
                  <a:lnTo>
                    <a:pt x="2958084" y="125729"/>
                  </a:lnTo>
                  <a:lnTo>
                    <a:pt x="2948207" y="174682"/>
                  </a:lnTo>
                  <a:lnTo>
                    <a:pt x="2921269" y="214645"/>
                  </a:lnTo>
                  <a:lnTo>
                    <a:pt x="2881306" y="241583"/>
                  </a:lnTo>
                  <a:lnTo>
                    <a:pt x="2832354" y="251459"/>
                  </a:lnTo>
                  <a:lnTo>
                    <a:pt x="2783401" y="241583"/>
                  </a:lnTo>
                  <a:lnTo>
                    <a:pt x="2743438" y="214645"/>
                  </a:lnTo>
                  <a:lnTo>
                    <a:pt x="2716500" y="174682"/>
                  </a:lnTo>
                  <a:lnTo>
                    <a:pt x="2706624" y="125729"/>
                  </a:lnTo>
                  <a:close/>
                </a:path>
              </a:pathLst>
            </a:custGeom>
            <a:ln w="19050">
              <a:solidFill>
                <a:srgbClr val="FF0000"/>
              </a:solidFill>
            </a:ln>
          </p:spPr>
          <p:txBody>
            <a:bodyPr wrap="square" lIns="0" tIns="0" rIns="0" bIns="0" rtlCol="0"/>
            <a:lstStyle/>
            <a:p/>
          </p:txBody>
        </p:sp>
        <p:pic>
          <p:nvPicPr>
            <p:cNvPr id="6" name="object 6" descr=""/>
            <p:cNvPicPr/>
            <p:nvPr/>
          </p:nvPicPr>
          <p:blipFill>
            <a:blip r:embed="rId4" cstate="print"/>
            <a:stretch>
              <a:fillRect/>
            </a:stretch>
          </p:blipFill>
          <p:spPr>
            <a:xfrm>
              <a:off x="2156460" y="3846575"/>
              <a:ext cx="3429000" cy="1527047"/>
            </a:xfrm>
            <a:prstGeom prst="rect">
              <a:avLst/>
            </a:prstGeom>
          </p:spPr>
        </p:pic>
        <p:sp>
          <p:nvSpPr>
            <p:cNvPr id="7" name="object 7" descr=""/>
            <p:cNvSpPr/>
            <p:nvPr/>
          </p:nvSpPr>
          <p:spPr>
            <a:xfrm>
              <a:off x="2151634" y="3841749"/>
              <a:ext cx="3438525" cy="1536700"/>
            </a:xfrm>
            <a:custGeom>
              <a:avLst/>
              <a:gdLst/>
              <a:ahLst/>
              <a:cxnLst/>
              <a:rect l="l" t="t" r="r" b="b"/>
              <a:pathLst>
                <a:path w="3438525" h="1536700">
                  <a:moveTo>
                    <a:pt x="0" y="1536572"/>
                  </a:moveTo>
                  <a:lnTo>
                    <a:pt x="3438525" y="1536572"/>
                  </a:lnTo>
                  <a:lnTo>
                    <a:pt x="3438525" y="0"/>
                  </a:lnTo>
                  <a:lnTo>
                    <a:pt x="0" y="0"/>
                  </a:lnTo>
                  <a:lnTo>
                    <a:pt x="0" y="1536572"/>
                  </a:lnTo>
                  <a:close/>
                </a:path>
              </a:pathLst>
            </a:custGeom>
            <a:ln w="9525">
              <a:solidFill>
                <a:srgbClr val="C00000"/>
              </a:solidFill>
            </a:ln>
          </p:spPr>
          <p:txBody>
            <a:bodyPr wrap="square" lIns="0" tIns="0" rIns="0" bIns="0" rtlCol="0"/>
            <a:lstStyle/>
            <a:p/>
          </p:txBody>
        </p:sp>
        <p:sp>
          <p:nvSpPr>
            <p:cNvPr id="8" name="object 8" descr=""/>
            <p:cNvSpPr/>
            <p:nvPr/>
          </p:nvSpPr>
          <p:spPr>
            <a:xfrm>
              <a:off x="1620774" y="2823209"/>
              <a:ext cx="678180" cy="251460"/>
            </a:xfrm>
            <a:custGeom>
              <a:avLst/>
              <a:gdLst/>
              <a:ahLst/>
              <a:cxnLst/>
              <a:rect l="l" t="t" r="r" b="b"/>
              <a:pathLst>
                <a:path w="678180" h="251460">
                  <a:moveTo>
                    <a:pt x="0" y="41909"/>
                  </a:moveTo>
                  <a:lnTo>
                    <a:pt x="3298" y="25610"/>
                  </a:lnTo>
                  <a:lnTo>
                    <a:pt x="12287" y="12287"/>
                  </a:lnTo>
                  <a:lnTo>
                    <a:pt x="25610" y="3298"/>
                  </a:lnTo>
                  <a:lnTo>
                    <a:pt x="41909" y="0"/>
                  </a:lnTo>
                  <a:lnTo>
                    <a:pt x="636269" y="0"/>
                  </a:lnTo>
                  <a:lnTo>
                    <a:pt x="652569" y="3298"/>
                  </a:lnTo>
                  <a:lnTo>
                    <a:pt x="665892" y="12287"/>
                  </a:lnTo>
                  <a:lnTo>
                    <a:pt x="674881" y="25610"/>
                  </a:lnTo>
                  <a:lnTo>
                    <a:pt x="678180" y="41909"/>
                  </a:lnTo>
                  <a:lnTo>
                    <a:pt x="678180" y="209550"/>
                  </a:lnTo>
                  <a:lnTo>
                    <a:pt x="674881" y="225849"/>
                  </a:lnTo>
                  <a:lnTo>
                    <a:pt x="665892" y="239172"/>
                  </a:lnTo>
                  <a:lnTo>
                    <a:pt x="652569" y="248161"/>
                  </a:lnTo>
                  <a:lnTo>
                    <a:pt x="636269" y="251459"/>
                  </a:lnTo>
                  <a:lnTo>
                    <a:pt x="41909" y="251459"/>
                  </a:lnTo>
                  <a:lnTo>
                    <a:pt x="25610" y="248161"/>
                  </a:lnTo>
                  <a:lnTo>
                    <a:pt x="12287" y="239172"/>
                  </a:lnTo>
                  <a:lnTo>
                    <a:pt x="3298" y="225849"/>
                  </a:lnTo>
                  <a:lnTo>
                    <a:pt x="0" y="209550"/>
                  </a:lnTo>
                  <a:lnTo>
                    <a:pt x="0" y="41909"/>
                  </a:lnTo>
                  <a:close/>
                </a:path>
              </a:pathLst>
            </a:custGeom>
            <a:ln w="19050">
              <a:solidFill>
                <a:srgbClr val="FF0000"/>
              </a:solidFill>
            </a:ln>
          </p:spPr>
          <p:txBody>
            <a:bodyPr wrap="square" lIns="0" tIns="0" rIns="0" bIns="0" rtlCol="0"/>
            <a:lstStyle/>
            <a:p/>
          </p:txBody>
        </p:sp>
        <p:pic>
          <p:nvPicPr>
            <p:cNvPr id="9" name="object 9" descr=""/>
            <p:cNvPicPr/>
            <p:nvPr/>
          </p:nvPicPr>
          <p:blipFill>
            <a:blip r:embed="rId5" cstate="print"/>
            <a:stretch>
              <a:fillRect/>
            </a:stretch>
          </p:blipFill>
          <p:spPr>
            <a:xfrm>
              <a:off x="1621536" y="1537715"/>
              <a:ext cx="4315968" cy="230124"/>
            </a:xfrm>
            <a:prstGeom prst="rect">
              <a:avLst/>
            </a:prstGeom>
          </p:spPr>
        </p:pic>
      </p:grpSp>
      <p:sp>
        <p:nvSpPr>
          <p:cNvPr id="10" name="object 10" descr=""/>
          <p:cNvSpPr txBox="1"/>
          <p:nvPr/>
        </p:nvSpPr>
        <p:spPr>
          <a:xfrm>
            <a:off x="1425702" y="1159002"/>
            <a:ext cx="2426335" cy="186690"/>
          </a:xfrm>
          <a:prstGeom prst="rect">
            <a:avLst/>
          </a:prstGeom>
        </p:spPr>
        <p:txBody>
          <a:bodyPr wrap="square" lIns="0" tIns="13335" rIns="0" bIns="0" rtlCol="0" vert="horz">
            <a:spAutoFit/>
          </a:bodyPr>
          <a:lstStyle/>
          <a:p>
            <a:pPr marL="12700">
              <a:lnSpc>
                <a:spcPct val="100000"/>
              </a:lnSpc>
              <a:spcBef>
                <a:spcPts val="105"/>
              </a:spcBef>
            </a:pPr>
            <a:r>
              <a:rPr dirty="0" sz="1050" spc="-20">
                <a:latin typeface="MS Mincho"/>
                <a:cs typeface="MS Mincho"/>
              </a:rPr>
              <a:t>算定日は「算定日」画面で確認します。</a:t>
            </a:r>
            <a:endParaRPr sz="1050">
              <a:latin typeface="MS Mincho"/>
              <a:cs typeface="MS Mincho"/>
            </a:endParaRPr>
          </a:p>
        </p:txBody>
      </p:sp>
      <p:sp>
        <p:nvSpPr>
          <p:cNvPr id="11" name="object 11" descr=""/>
          <p:cNvSpPr txBox="1"/>
          <p:nvPr/>
        </p:nvSpPr>
        <p:spPr>
          <a:xfrm>
            <a:off x="1425702" y="5663564"/>
            <a:ext cx="3226435" cy="186690"/>
          </a:xfrm>
          <a:prstGeom prst="rect">
            <a:avLst/>
          </a:prstGeom>
        </p:spPr>
        <p:txBody>
          <a:bodyPr wrap="square" lIns="0" tIns="13335" rIns="0" bIns="0" rtlCol="0" vert="horz">
            <a:spAutoFit/>
          </a:bodyPr>
          <a:lstStyle/>
          <a:p>
            <a:pPr marL="12700">
              <a:lnSpc>
                <a:spcPct val="100000"/>
              </a:lnSpc>
              <a:spcBef>
                <a:spcPts val="105"/>
              </a:spcBef>
            </a:pPr>
            <a:r>
              <a:rPr dirty="0" sz="1050" spc="-20">
                <a:latin typeface="MS Mincho"/>
                <a:cs typeface="MS Mincho"/>
              </a:rPr>
              <a:t>あるいは「日次」画面に切り替えても確認できます。</a:t>
            </a:r>
            <a:endParaRPr sz="1050">
              <a:latin typeface="MS Mincho"/>
              <a:cs typeface="MS Mincho"/>
            </a:endParaRPr>
          </a:p>
        </p:txBody>
      </p:sp>
      <p:sp>
        <p:nvSpPr>
          <p:cNvPr id="12" name="object 12" descr=""/>
          <p:cNvSpPr/>
          <p:nvPr/>
        </p:nvSpPr>
        <p:spPr>
          <a:xfrm>
            <a:off x="3190494" y="6862571"/>
            <a:ext cx="308610" cy="114300"/>
          </a:xfrm>
          <a:custGeom>
            <a:avLst/>
            <a:gdLst/>
            <a:ahLst/>
            <a:cxnLst/>
            <a:rect l="l" t="t" r="r" b="b"/>
            <a:pathLst>
              <a:path w="308610" h="114300">
                <a:moveTo>
                  <a:pt x="194056" y="0"/>
                </a:moveTo>
                <a:lnTo>
                  <a:pt x="194056" y="114299"/>
                </a:lnTo>
                <a:lnTo>
                  <a:pt x="270256" y="76199"/>
                </a:lnTo>
                <a:lnTo>
                  <a:pt x="213106" y="76199"/>
                </a:lnTo>
                <a:lnTo>
                  <a:pt x="213106" y="38099"/>
                </a:lnTo>
                <a:lnTo>
                  <a:pt x="270256" y="38099"/>
                </a:lnTo>
                <a:lnTo>
                  <a:pt x="194056" y="0"/>
                </a:lnTo>
                <a:close/>
              </a:path>
              <a:path w="308610" h="114300">
                <a:moveTo>
                  <a:pt x="194056" y="38099"/>
                </a:moveTo>
                <a:lnTo>
                  <a:pt x="0" y="38099"/>
                </a:lnTo>
                <a:lnTo>
                  <a:pt x="0" y="76199"/>
                </a:lnTo>
                <a:lnTo>
                  <a:pt x="194056" y="76199"/>
                </a:lnTo>
                <a:lnTo>
                  <a:pt x="194056" y="38099"/>
                </a:lnTo>
                <a:close/>
              </a:path>
              <a:path w="308610" h="114300">
                <a:moveTo>
                  <a:pt x="270256" y="38099"/>
                </a:moveTo>
                <a:lnTo>
                  <a:pt x="213106" y="38099"/>
                </a:lnTo>
                <a:lnTo>
                  <a:pt x="213106" y="76199"/>
                </a:lnTo>
                <a:lnTo>
                  <a:pt x="270256" y="76199"/>
                </a:lnTo>
                <a:lnTo>
                  <a:pt x="308356" y="57149"/>
                </a:lnTo>
                <a:lnTo>
                  <a:pt x="270256" y="38099"/>
                </a:lnTo>
                <a:close/>
              </a:path>
            </a:pathLst>
          </a:custGeom>
          <a:solidFill>
            <a:srgbClr val="FF0000"/>
          </a:solidFill>
        </p:spPr>
        <p:txBody>
          <a:bodyPr wrap="square" lIns="0" tIns="0" rIns="0" bIns="0" rtlCol="0"/>
          <a:lstStyle/>
          <a:p/>
        </p:txBody>
      </p:sp>
      <p:sp>
        <p:nvSpPr>
          <p:cNvPr id="13" name="object 13" descr=""/>
          <p:cNvSpPr/>
          <p:nvPr/>
        </p:nvSpPr>
        <p:spPr>
          <a:xfrm>
            <a:off x="3190494" y="7642859"/>
            <a:ext cx="308610" cy="114300"/>
          </a:xfrm>
          <a:custGeom>
            <a:avLst/>
            <a:gdLst/>
            <a:ahLst/>
            <a:cxnLst/>
            <a:rect l="l" t="t" r="r" b="b"/>
            <a:pathLst>
              <a:path w="308610" h="114300">
                <a:moveTo>
                  <a:pt x="194056" y="0"/>
                </a:moveTo>
                <a:lnTo>
                  <a:pt x="194056" y="114300"/>
                </a:lnTo>
                <a:lnTo>
                  <a:pt x="270256" y="76200"/>
                </a:lnTo>
                <a:lnTo>
                  <a:pt x="213106" y="76200"/>
                </a:lnTo>
                <a:lnTo>
                  <a:pt x="213106" y="38100"/>
                </a:lnTo>
                <a:lnTo>
                  <a:pt x="270256" y="38100"/>
                </a:lnTo>
                <a:lnTo>
                  <a:pt x="194056" y="0"/>
                </a:lnTo>
                <a:close/>
              </a:path>
              <a:path w="308610" h="114300">
                <a:moveTo>
                  <a:pt x="194056" y="38100"/>
                </a:moveTo>
                <a:lnTo>
                  <a:pt x="0" y="38100"/>
                </a:lnTo>
                <a:lnTo>
                  <a:pt x="0" y="76200"/>
                </a:lnTo>
                <a:lnTo>
                  <a:pt x="194056" y="76200"/>
                </a:lnTo>
                <a:lnTo>
                  <a:pt x="194056" y="38100"/>
                </a:lnTo>
                <a:close/>
              </a:path>
              <a:path w="308610" h="114300">
                <a:moveTo>
                  <a:pt x="270256" y="38100"/>
                </a:moveTo>
                <a:lnTo>
                  <a:pt x="213106" y="38100"/>
                </a:lnTo>
                <a:lnTo>
                  <a:pt x="213106" y="76200"/>
                </a:lnTo>
                <a:lnTo>
                  <a:pt x="270256" y="76200"/>
                </a:lnTo>
                <a:lnTo>
                  <a:pt x="308356" y="57150"/>
                </a:lnTo>
                <a:lnTo>
                  <a:pt x="270256" y="38100"/>
                </a:lnTo>
                <a:close/>
              </a:path>
            </a:pathLst>
          </a:custGeom>
          <a:solidFill>
            <a:srgbClr val="FF0000"/>
          </a:solidFill>
        </p:spPr>
        <p:txBody>
          <a:bodyPr wrap="square" lIns="0" tIns="0" rIns="0" bIns="0" rtlCol="0"/>
          <a:lstStyle/>
          <a:p/>
        </p:txBody>
      </p:sp>
      <p:pic>
        <p:nvPicPr>
          <p:cNvPr id="14" name="object 14" descr=""/>
          <p:cNvPicPr/>
          <p:nvPr/>
        </p:nvPicPr>
        <p:blipFill>
          <a:blip r:embed="rId5" cstate="print"/>
          <a:stretch>
            <a:fillRect/>
          </a:stretch>
        </p:blipFill>
        <p:spPr>
          <a:xfrm>
            <a:off x="1624583" y="5949695"/>
            <a:ext cx="4315968" cy="230124"/>
          </a:xfrm>
          <a:prstGeom prst="rect">
            <a:avLst/>
          </a:prstGeom>
        </p:spPr>
      </p:pic>
      <p:sp>
        <p:nvSpPr>
          <p:cNvPr id="15" name="object 15"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86</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1955291"/>
            <a:ext cx="4320540" cy="3255645"/>
            <a:chOff x="1620011" y="1955291"/>
            <a:chExt cx="4320540" cy="3255645"/>
          </a:xfrm>
        </p:grpSpPr>
        <p:pic>
          <p:nvPicPr>
            <p:cNvPr id="3" name="object 3" descr=""/>
            <p:cNvPicPr/>
            <p:nvPr/>
          </p:nvPicPr>
          <p:blipFill>
            <a:blip r:embed="rId2" cstate="print"/>
            <a:stretch>
              <a:fillRect/>
            </a:stretch>
          </p:blipFill>
          <p:spPr>
            <a:xfrm>
              <a:off x="1620011" y="1955291"/>
              <a:ext cx="4320540" cy="3255264"/>
            </a:xfrm>
            <a:prstGeom prst="rect">
              <a:avLst/>
            </a:prstGeom>
          </p:spPr>
        </p:pic>
        <p:sp>
          <p:nvSpPr>
            <p:cNvPr id="4" name="object 4" descr=""/>
            <p:cNvSpPr/>
            <p:nvPr/>
          </p:nvSpPr>
          <p:spPr>
            <a:xfrm>
              <a:off x="3011423" y="3767327"/>
              <a:ext cx="2837815" cy="523240"/>
            </a:xfrm>
            <a:custGeom>
              <a:avLst/>
              <a:gdLst/>
              <a:ahLst/>
              <a:cxnLst/>
              <a:rect l="l" t="t" r="r" b="b"/>
              <a:pathLst>
                <a:path w="2837815" h="523239">
                  <a:moveTo>
                    <a:pt x="2750566" y="0"/>
                  </a:moveTo>
                  <a:lnTo>
                    <a:pt x="87121" y="0"/>
                  </a:lnTo>
                  <a:lnTo>
                    <a:pt x="53203" y="6844"/>
                  </a:lnTo>
                  <a:lnTo>
                    <a:pt x="25511" y="25511"/>
                  </a:lnTo>
                  <a:lnTo>
                    <a:pt x="6844" y="53203"/>
                  </a:lnTo>
                  <a:lnTo>
                    <a:pt x="0" y="87122"/>
                  </a:lnTo>
                  <a:lnTo>
                    <a:pt x="0" y="435609"/>
                  </a:lnTo>
                  <a:lnTo>
                    <a:pt x="6844" y="469528"/>
                  </a:lnTo>
                  <a:lnTo>
                    <a:pt x="25511" y="497220"/>
                  </a:lnTo>
                  <a:lnTo>
                    <a:pt x="53203" y="515887"/>
                  </a:lnTo>
                  <a:lnTo>
                    <a:pt x="87121" y="522731"/>
                  </a:lnTo>
                  <a:lnTo>
                    <a:pt x="2750566" y="522731"/>
                  </a:lnTo>
                  <a:lnTo>
                    <a:pt x="2784484" y="515887"/>
                  </a:lnTo>
                  <a:lnTo>
                    <a:pt x="2812176" y="497220"/>
                  </a:lnTo>
                  <a:lnTo>
                    <a:pt x="2830843" y="469528"/>
                  </a:lnTo>
                  <a:lnTo>
                    <a:pt x="2837688" y="435609"/>
                  </a:lnTo>
                  <a:lnTo>
                    <a:pt x="2837688" y="87122"/>
                  </a:lnTo>
                  <a:lnTo>
                    <a:pt x="2830843" y="53203"/>
                  </a:lnTo>
                  <a:lnTo>
                    <a:pt x="2812176" y="25511"/>
                  </a:lnTo>
                  <a:lnTo>
                    <a:pt x="2784484" y="6844"/>
                  </a:lnTo>
                  <a:lnTo>
                    <a:pt x="2750566" y="0"/>
                  </a:lnTo>
                  <a:close/>
                </a:path>
              </a:pathLst>
            </a:custGeom>
            <a:solidFill>
              <a:srgbClr val="FFFFCC"/>
            </a:solidFill>
          </p:spPr>
          <p:txBody>
            <a:bodyPr wrap="square" lIns="0" tIns="0" rIns="0" bIns="0" rtlCol="0"/>
            <a:lstStyle/>
            <a:p/>
          </p:txBody>
        </p:sp>
        <p:sp>
          <p:nvSpPr>
            <p:cNvPr id="5" name="object 5" descr=""/>
            <p:cNvSpPr/>
            <p:nvPr/>
          </p:nvSpPr>
          <p:spPr>
            <a:xfrm>
              <a:off x="3011423" y="3767327"/>
              <a:ext cx="2837815" cy="523240"/>
            </a:xfrm>
            <a:custGeom>
              <a:avLst/>
              <a:gdLst/>
              <a:ahLst/>
              <a:cxnLst/>
              <a:rect l="l" t="t" r="r" b="b"/>
              <a:pathLst>
                <a:path w="2837815" h="523239">
                  <a:moveTo>
                    <a:pt x="0" y="87122"/>
                  </a:moveTo>
                  <a:lnTo>
                    <a:pt x="6844" y="53203"/>
                  </a:lnTo>
                  <a:lnTo>
                    <a:pt x="25511" y="25511"/>
                  </a:lnTo>
                  <a:lnTo>
                    <a:pt x="53203" y="6844"/>
                  </a:lnTo>
                  <a:lnTo>
                    <a:pt x="87121" y="0"/>
                  </a:lnTo>
                  <a:lnTo>
                    <a:pt x="2750566" y="0"/>
                  </a:lnTo>
                  <a:lnTo>
                    <a:pt x="2784484" y="6844"/>
                  </a:lnTo>
                  <a:lnTo>
                    <a:pt x="2812176" y="25511"/>
                  </a:lnTo>
                  <a:lnTo>
                    <a:pt x="2830843" y="53203"/>
                  </a:lnTo>
                  <a:lnTo>
                    <a:pt x="2837688" y="87122"/>
                  </a:lnTo>
                  <a:lnTo>
                    <a:pt x="2837688" y="435609"/>
                  </a:lnTo>
                  <a:lnTo>
                    <a:pt x="2830843" y="469528"/>
                  </a:lnTo>
                  <a:lnTo>
                    <a:pt x="2812176" y="497220"/>
                  </a:lnTo>
                  <a:lnTo>
                    <a:pt x="2784484" y="515887"/>
                  </a:lnTo>
                  <a:lnTo>
                    <a:pt x="2750566" y="522731"/>
                  </a:lnTo>
                  <a:lnTo>
                    <a:pt x="87121" y="522731"/>
                  </a:lnTo>
                  <a:lnTo>
                    <a:pt x="53203" y="515887"/>
                  </a:lnTo>
                  <a:lnTo>
                    <a:pt x="25511" y="497220"/>
                  </a:lnTo>
                  <a:lnTo>
                    <a:pt x="6844" y="469528"/>
                  </a:lnTo>
                  <a:lnTo>
                    <a:pt x="0" y="435609"/>
                  </a:lnTo>
                  <a:lnTo>
                    <a:pt x="0" y="87122"/>
                  </a:lnTo>
                  <a:close/>
                </a:path>
              </a:pathLst>
            </a:custGeom>
            <a:ln w="9525">
              <a:solidFill>
                <a:srgbClr val="C00000"/>
              </a:solidFill>
            </a:ln>
          </p:spPr>
          <p:txBody>
            <a:bodyPr wrap="square" lIns="0" tIns="0" rIns="0" bIns="0" rtlCol="0"/>
            <a:lstStyle/>
            <a:p/>
          </p:txBody>
        </p:sp>
      </p:grpSp>
      <p:sp>
        <p:nvSpPr>
          <p:cNvPr id="6" name="object 6" descr=""/>
          <p:cNvSpPr txBox="1"/>
          <p:nvPr/>
        </p:nvSpPr>
        <p:spPr>
          <a:xfrm>
            <a:off x="1158951" y="1110842"/>
            <a:ext cx="5165725" cy="675005"/>
          </a:xfrm>
          <a:prstGeom prst="rect">
            <a:avLst/>
          </a:prstGeom>
        </p:spPr>
        <p:txBody>
          <a:bodyPr wrap="square" lIns="0" tIns="64135" rIns="0" bIns="0" rtlCol="0" vert="horz">
            <a:spAutoFit/>
          </a:bodyPr>
          <a:lstStyle/>
          <a:p>
            <a:pPr marL="12700">
              <a:lnSpc>
                <a:spcPct val="100000"/>
              </a:lnSpc>
              <a:spcBef>
                <a:spcPts val="505"/>
              </a:spcBef>
              <a:tabLst>
                <a:tab pos="1130935" algn="l"/>
              </a:tabLst>
            </a:pPr>
            <a:r>
              <a:rPr dirty="0" sz="1100">
                <a:latin typeface="MS Gothic"/>
                <a:cs typeface="MS Gothic"/>
              </a:rPr>
              <a:t>１０．</a:t>
            </a:r>
            <a:r>
              <a:rPr dirty="0" sz="1100" spc="-15">
                <a:latin typeface="MS Gothic"/>
                <a:cs typeface="MS Gothic"/>
              </a:rPr>
              <a:t>精</a:t>
            </a:r>
            <a:r>
              <a:rPr dirty="0" sz="1100">
                <a:latin typeface="MS Gothic"/>
                <a:cs typeface="MS Gothic"/>
              </a:rPr>
              <a:t>密点</a:t>
            </a:r>
            <a:r>
              <a:rPr dirty="0" sz="1100" spc="-50">
                <a:latin typeface="MS Gothic"/>
                <a:cs typeface="MS Gothic"/>
              </a:rPr>
              <a:t>検</a:t>
            </a:r>
            <a:r>
              <a:rPr dirty="0" sz="1100">
                <a:latin typeface="MS Gothic"/>
                <a:cs typeface="MS Gothic"/>
              </a:rPr>
              <a:t>	電</a:t>
            </a:r>
            <a:r>
              <a:rPr dirty="0" sz="1100" spc="-15">
                <a:latin typeface="MS Gothic"/>
                <a:cs typeface="MS Gothic"/>
              </a:rPr>
              <a:t>子点</a:t>
            </a:r>
            <a:r>
              <a:rPr dirty="0" sz="1100">
                <a:latin typeface="MS Gothic"/>
                <a:cs typeface="MS Gothic"/>
              </a:rPr>
              <a:t>数</a:t>
            </a:r>
            <a:r>
              <a:rPr dirty="0" sz="1100" spc="-50">
                <a:latin typeface="MS Gothic"/>
                <a:cs typeface="MS Gothic"/>
              </a:rPr>
              <a:t>表</a:t>
            </a:r>
            <a:endParaRPr sz="1100">
              <a:latin typeface="MS Gothic"/>
              <a:cs typeface="MS Gothic"/>
            </a:endParaRPr>
          </a:p>
          <a:p>
            <a:pPr marL="264160" marR="5080">
              <a:lnSpc>
                <a:spcPct val="125499"/>
              </a:lnSpc>
              <a:spcBef>
                <a:spcPts val="70"/>
              </a:spcBef>
            </a:pPr>
            <a:r>
              <a:rPr dirty="0" sz="1100" spc="-20">
                <a:latin typeface="MS Mincho"/>
                <a:cs typeface="MS Mincho"/>
              </a:rPr>
              <a:t>電子点数表には医科診療行為の「包括」「背反」「回数」に関するルールが定</a:t>
            </a:r>
            <a:r>
              <a:rPr dirty="0" sz="1100" spc="-15">
                <a:latin typeface="MS Mincho"/>
                <a:cs typeface="MS Mincho"/>
              </a:rPr>
              <a:t>められています。</a:t>
            </a:r>
            <a:endParaRPr sz="1100">
              <a:latin typeface="MS Mincho"/>
              <a:cs typeface="MS Mincho"/>
            </a:endParaRPr>
          </a:p>
        </p:txBody>
      </p:sp>
      <p:sp>
        <p:nvSpPr>
          <p:cNvPr id="7" name="object 7" descr=""/>
          <p:cNvSpPr txBox="1"/>
          <p:nvPr/>
        </p:nvSpPr>
        <p:spPr>
          <a:xfrm>
            <a:off x="1410461" y="5592546"/>
            <a:ext cx="4986655" cy="446405"/>
          </a:xfrm>
          <a:prstGeom prst="rect">
            <a:avLst/>
          </a:prstGeom>
        </p:spPr>
        <p:txBody>
          <a:bodyPr wrap="square" lIns="0" tIns="12065" rIns="0" bIns="0" rtlCol="0" vert="horz">
            <a:spAutoFit/>
          </a:bodyPr>
          <a:lstStyle/>
          <a:p>
            <a:pPr marL="12700" marR="5080">
              <a:lnSpc>
                <a:spcPct val="125499"/>
              </a:lnSpc>
              <a:spcBef>
                <a:spcPts val="95"/>
              </a:spcBef>
            </a:pPr>
            <a:r>
              <a:rPr dirty="0" sz="1100" spc="-20">
                <a:latin typeface="MS Mincho"/>
                <a:cs typeface="MS Mincho"/>
              </a:rPr>
              <a:t>チェックアイＤＸは電子点数表の「包括」「背反」「回数」 を全て内蔵しています。</a:t>
            </a:r>
            <a:endParaRPr sz="1100">
              <a:latin typeface="MS Mincho"/>
              <a:cs typeface="MS Mincho"/>
            </a:endParaRPr>
          </a:p>
        </p:txBody>
      </p:sp>
      <p:grpSp>
        <p:nvGrpSpPr>
          <p:cNvPr id="8" name="object 8" descr=""/>
          <p:cNvGrpSpPr/>
          <p:nvPr/>
        </p:nvGrpSpPr>
        <p:grpSpPr>
          <a:xfrm>
            <a:off x="1450847" y="6179819"/>
            <a:ext cx="4658995" cy="3432175"/>
            <a:chOff x="1450847" y="6179819"/>
            <a:chExt cx="4658995" cy="3432175"/>
          </a:xfrm>
        </p:grpSpPr>
        <p:pic>
          <p:nvPicPr>
            <p:cNvPr id="9" name="object 9" descr=""/>
            <p:cNvPicPr/>
            <p:nvPr/>
          </p:nvPicPr>
          <p:blipFill>
            <a:blip r:embed="rId3" cstate="print"/>
            <a:stretch>
              <a:fillRect/>
            </a:stretch>
          </p:blipFill>
          <p:spPr>
            <a:xfrm>
              <a:off x="1620011" y="6179819"/>
              <a:ext cx="4320540" cy="3253740"/>
            </a:xfrm>
            <a:prstGeom prst="rect">
              <a:avLst/>
            </a:prstGeom>
          </p:spPr>
        </p:pic>
        <p:pic>
          <p:nvPicPr>
            <p:cNvPr id="10" name="object 10" descr=""/>
            <p:cNvPicPr/>
            <p:nvPr/>
          </p:nvPicPr>
          <p:blipFill>
            <a:blip r:embed="rId4" cstate="print"/>
            <a:stretch>
              <a:fillRect/>
            </a:stretch>
          </p:blipFill>
          <p:spPr>
            <a:xfrm>
              <a:off x="1450847" y="8074151"/>
              <a:ext cx="4658868" cy="1537716"/>
            </a:xfrm>
            <a:prstGeom prst="rect">
              <a:avLst/>
            </a:prstGeom>
          </p:spPr>
        </p:pic>
      </p:grpSp>
      <p:sp>
        <p:nvSpPr>
          <p:cNvPr id="11" name="object 11" descr=""/>
          <p:cNvSpPr txBox="1"/>
          <p:nvPr/>
        </p:nvSpPr>
        <p:spPr>
          <a:xfrm>
            <a:off x="3116326" y="3853687"/>
            <a:ext cx="2545715" cy="361315"/>
          </a:xfrm>
          <a:prstGeom prst="rect">
            <a:avLst/>
          </a:prstGeom>
        </p:spPr>
        <p:txBody>
          <a:bodyPr wrap="square" lIns="0" tIns="12700" rIns="0" bIns="0" rtlCol="0" vert="horz">
            <a:spAutoFit/>
          </a:bodyPr>
          <a:lstStyle/>
          <a:p>
            <a:pPr marL="12700" marR="5080">
              <a:lnSpc>
                <a:spcPct val="100000"/>
              </a:lnSpc>
              <a:spcBef>
                <a:spcPts val="100"/>
              </a:spcBef>
            </a:pPr>
            <a:r>
              <a:rPr dirty="0" sz="1100" spc="-15">
                <a:latin typeface="MS Mincho"/>
                <a:cs typeface="MS Mincho"/>
              </a:rPr>
              <a:t>酸素ボンベ加算と酸素療法加算が併算定されているので不合格と判定。</a:t>
            </a:r>
            <a:endParaRPr sz="1100">
              <a:latin typeface="MS Mincho"/>
              <a:cs typeface="MS Mincho"/>
            </a:endParaRPr>
          </a:p>
        </p:txBody>
      </p:sp>
      <p:sp>
        <p:nvSpPr>
          <p:cNvPr id="12" name="object 12" descr=""/>
          <p:cNvSpPr txBox="1"/>
          <p:nvPr/>
        </p:nvSpPr>
        <p:spPr>
          <a:xfrm>
            <a:off x="1446022" y="8069389"/>
            <a:ext cx="4668520" cy="1547495"/>
          </a:xfrm>
          <a:prstGeom prst="rect">
            <a:avLst/>
          </a:prstGeom>
          <a:ln w="9525">
            <a:solidFill>
              <a:srgbClr val="C00000"/>
            </a:solidFill>
          </a:ln>
        </p:spPr>
        <p:txBody>
          <a:bodyPr wrap="square" lIns="0" tIns="122555" rIns="0" bIns="0" rtlCol="0" vert="horz">
            <a:spAutoFit/>
          </a:bodyPr>
          <a:lstStyle/>
          <a:p>
            <a:pPr algn="r" marR="167005">
              <a:lnSpc>
                <a:spcPct val="100000"/>
              </a:lnSpc>
              <a:spcBef>
                <a:spcPts val="965"/>
              </a:spcBef>
            </a:pPr>
            <a:r>
              <a:rPr dirty="0" sz="1100" spc="-15">
                <a:solidFill>
                  <a:srgbClr val="FF0000"/>
                </a:solidFill>
                <a:latin typeface="MS Gothic"/>
                <a:cs typeface="MS Gothic"/>
              </a:rPr>
              <a:t>電子点数表</a:t>
            </a:r>
            <a:endParaRPr sz="1100">
              <a:latin typeface="MS Gothic"/>
              <a:cs typeface="MS Gothic"/>
            </a:endParaRPr>
          </a:p>
        </p:txBody>
      </p:sp>
      <p:grpSp>
        <p:nvGrpSpPr>
          <p:cNvPr id="13" name="object 13" descr=""/>
          <p:cNvGrpSpPr/>
          <p:nvPr/>
        </p:nvGrpSpPr>
        <p:grpSpPr>
          <a:xfrm>
            <a:off x="1629155" y="6179819"/>
            <a:ext cx="4316095" cy="2618105"/>
            <a:chOff x="1629155" y="6179819"/>
            <a:chExt cx="4316095" cy="2618105"/>
          </a:xfrm>
        </p:grpSpPr>
        <p:sp>
          <p:nvSpPr>
            <p:cNvPr id="14" name="object 14" descr=""/>
            <p:cNvSpPr/>
            <p:nvPr/>
          </p:nvSpPr>
          <p:spPr>
            <a:xfrm>
              <a:off x="2530602" y="8788145"/>
              <a:ext cx="1905635" cy="0"/>
            </a:xfrm>
            <a:custGeom>
              <a:avLst/>
              <a:gdLst/>
              <a:ahLst/>
              <a:cxnLst/>
              <a:rect l="l" t="t" r="r" b="b"/>
              <a:pathLst>
                <a:path w="1905635" h="0">
                  <a:moveTo>
                    <a:pt x="0" y="0"/>
                  </a:moveTo>
                  <a:lnTo>
                    <a:pt x="584200" y="0"/>
                  </a:lnTo>
                </a:path>
                <a:path w="1905635" h="0">
                  <a:moveTo>
                    <a:pt x="1321308" y="0"/>
                  </a:moveTo>
                  <a:lnTo>
                    <a:pt x="1905508" y="0"/>
                  </a:lnTo>
                </a:path>
              </a:pathLst>
            </a:custGeom>
            <a:ln w="19050">
              <a:solidFill>
                <a:srgbClr val="FF0000"/>
              </a:solidFill>
            </a:ln>
          </p:spPr>
          <p:txBody>
            <a:bodyPr wrap="square" lIns="0" tIns="0" rIns="0" bIns="0" rtlCol="0"/>
            <a:lstStyle/>
            <a:p/>
          </p:txBody>
        </p:sp>
        <p:pic>
          <p:nvPicPr>
            <p:cNvPr id="15" name="object 15" descr=""/>
            <p:cNvPicPr/>
            <p:nvPr/>
          </p:nvPicPr>
          <p:blipFill>
            <a:blip r:embed="rId5" cstate="print"/>
            <a:stretch>
              <a:fillRect/>
            </a:stretch>
          </p:blipFill>
          <p:spPr>
            <a:xfrm>
              <a:off x="1629155" y="6179819"/>
              <a:ext cx="4315968" cy="230124"/>
            </a:xfrm>
            <a:prstGeom prst="rect">
              <a:avLst/>
            </a:prstGeom>
          </p:spPr>
        </p:pic>
      </p:grpSp>
      <p:pic>
        <p:nvPicPr>
          <p:cNvPr id="16" name="object 16" descr=""/>
          <p:cNvPicPr/>
          <p:nvPr/>
        </p:nvPicPr>
        <p:blipFill>
          <a:blip r:embed="rId5" cstate="print"/>
          <a:stretch>
            <a:fillRect/>
          </a:stretch>
        </p:blipFill>
        <p:spPr>
          <a:xfrm>
            <a:off x="1629155" y="1955291"/>
            <a:ext cx="4315968" cy="230124"/>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87</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163055"/>
            <a:ext cx="4320540" cy="3255264"/>
          </a:xfrm>
          <a:prstGeom prst="rect">
            <a:avLst/>
          </a:prstGeom>
        </p:spPr>
      </p:pic>
      <p:grpSp>
        <p:nvGrpSpPr>
          <p:cNvPr id="3" name="object 3" descr=""/>
          <p:cNvGrpSpPr/>
          <p:nvPr/>
        </p:nvGrpSpPr>
        <p:grpSpPr>
          <a:xfrm>
            <a:off x="1620011" y="2587751"/>
            <a:ext cx="4320540" cy="3253740"/>
            <a:chOff x="1620011" y="2587751"/>
            <a:chExt cx="4320540" cy="3253740"/>
          </a:xfrm>
        </p:grpSpPr>
        <p:pic>
          <p:nvPicPr>
            <p:cNvPr id="4" name="object 4" descr=""/>
            <p:cNvPicPr/>
            <p:nvPr/>
          </p:nvPicPr>
          <p:blipFill>
            <a:blip r:embed="rId3" cstate="print"/>
            <a:stretch>
              <a:fillRect/>
            </a:stretch>
          </p:blipFill>
          <p:spPr>
            <a:xfrm>
              <a:off x="1620011" y="2587751"/>
              <a:ext cx="4320540" cy="3253740"/>
            </a:xfrm>
            <a:prstGeom prst="rect">
              <a:avLst/>
            </a:prstGeom>
          </p:spPr>
        </p:pic>
        <p:sp>
          <p:nvSpPr>
            <p:cNvPr id="5" name="object 5" descr=""/>
            <p:cNvSpPr/>
            <p:nvPr/>
          </p:nvSpPr>
          <p:spPr>
            <a:xfrm>
              <a:off x="2735579" y="4325111"/>
              <a:ext cx="2837815" cy="954405"/>
            </a:xfrm>
            <a:custGeom>
              <a:avLst/>
              <a:gdLst/>
              <a:ahLst/>
              <a:cxnLst/>
              <a:rect l="l" t="t" r="r" b="b"/>
              <a:pathLst>
                <a:path w="2837815" h="954404">
                  <a:moveTo>
                    <a:pt x="2678684" y="0"/>
                  </a:moveTo>
                  <a:lnTo>
                    <a:pt x="159003" y="0"/>
                  </a:lnTo>
                  <a:lnTo>
                    <a:pt x="108768" y="8111"/>
                  </a:lnTo>
                  <a:lnTo>
                    <a:pt x="65123" y="30695"/>
                  </a:lnTo>
                  <a:lnTo>
                    <a:pt x="30695" y="65123"/>
                  </a:lnTo>
                  <a:lnTo>
                    <a:pt x="8111" y="108768"/>
                  </a:lnTo>
                  <a:lnTo>
                    <a:pt x="0" y="159004"/>
                  </a:lnTo>
                  <a:lnTo>
                    <a:pt x="0" y="795020"/>
                  </a:lnTo>
                  <a:lnTo>
                    <a:pt x="8111" y="845255"/>
                  </a:lnTo>
                  <a:lnTo>
                    <a:pt x="30695" y="888900"/>
                  </a:lnTo>
                  <a:lnTo>
                    <a:pt x="65123" y="923328"/>
                  </a:lnTo>
                  <a:lnTo>
                    <a:pt x="108768" y="945912"/>
                  </a:lnTo>
                  <a:lnTo>
                    <a:pt x="159003" y="954024"/>
                  </a:lnTo>
                  <a:lnTo>
                    <a:pt x="2678684" y="954024"/>
                  </a:lnTo>
                  <a:lnTo>
                    <a:pt x="2728919" y="945912"/>
                  </a:lnTo>
                  <a:lnTo>
                    <a:pt x="2772564" y="923328"/>
                  </a:lnTo>
                  <a:lnTo>
                    <a:pt x="2806992" y="888900"/>
                  </a:lnTo>
                  <a:lnTo>
                    <a:pt x="2829576" y="845255"/>
                  </a:lnTo>
                  <a:lnTo>
                    <a:pt x="2837687" y="795020"/>
                  </a:lnTo>
                  <a:lnTo>
                    <a:pt x="2837687" y="159004"/>
                  </a:lnTo>
                  <a:lnTo>
                    <a:pt x="2829576" y="108768"/>
                  </a:lnTo>
                  <a:lnTo>
                    <a:pt x="2806992" y="65123"/>
                  </a:lnTo>
                  <a:lnTo>
                    <a:pt x="2772564" y="30695"/>
                  </a:lnTo>
                  <a:lnTo>
                    <a:pt x="2728919" y="8111"/>
                  </a:lnTo>
                  <a:lnTo>
                    <a:pt x="2678684" y="0"/>
                  </a:lnTo>
                  <a:close/>
                </a:path>
              </a:pathLst>
            </a:custGeom>
            <a:solidFill>
              <a:srgbClr val="FFFFCC"/>
            </a:solidFill>
          </p:spPr>
          <p:txBody>
            <a:bodyPr wrap="square" lIns="0" tIns="0" rIns="0" bIns="0" rtlCol="0"/>
            <a:lstStyle/>
            <a:p/>
          </p:txBody>
        </p:sp>
        <p:sp>
          <p:nvSpPr>
            <p:cNvPr id="6" name="object 6" descr=""/>
            <p:cNvSpPr/>
            <p:nvPr/>
          </p:nvSpPr>
          <p:spPr>
            <a:xfrm>
              <a:off x="2735579" y="4325111"/>
              <a:ext cx="2837815" cy="954405"/>
            </a:xfrm>
            <a:custGeom>
              <a:avLst/>
              <a:gdLst/>
              <a:ahLst/>
              <a:cxnLst/>
              <a:rect l="l" t="t" r="r" b="b"/>
              <a:pathLst>
                <a:path w="2837815" h="954404">
                  <a:moveTo>
                    <a:pt x="0" y="159004"/>
                  </a:moveTo>
                  <a:lnTo>
                    <a:pt x="8111" y="108768"/>
                  </a:lnTo>
                  <a:lnTo>
                    <a:pt x="30695" y="65123"/>
                  </a:lnTo>
                  <a:lnTo>
                    <a:pt x="65123" y="30695"/>
                  </a:lnTo>
                  <a:lnTo>
                    <a:pt x="108768" y="8111"/>
                  </a:lnTo>
                  <a:lnTo>
                    <a:pt x="159003" y="0"/>
                  </a:lnTo>
                  <a:lnTo>
                    <a:pt x="2678684" y="0"/>
                  </a:lnTo>
                  <a:lnTo>
                    <a:pt x="2728919" y="8111"/>
                  </a:lnTo>
                  <a:lnTo>
                    <a:pt x="2772564" y="30695"/>
                  </a:lnTo>
                  <a:lnTo>
                    <a:pt x="2806992" y="65123"/>
                  </a:lnTo>
                  <a:lnTo>
                    <a:pt x="2829576" y="108768"/>
                  </a:lnTo>
                  <a:lnTo>
                    <a:pt x="2837687" y="159004"/>
                  </a:lnTo>
                  <a:lnTo>
                    <a:pt x="2837687" y="795020"/>
                  </a:lnTo>
                  <a:lnTo>
                    <a:pt x="2829576" y="845255"/>
                  </a:lnTo>
                  <a:lnTo>
                    <a:pt x="2806992" y="888900"/>
                  </a:lnTo>
                  <a:lnTo>
                    <a:pt x="2772564" y="923328"/>
                  </a:lnTo>
                  <a:lnTo>
                    <a:pt x="2728919" y="945912"/>
                  </a:lnTo>
                  <a:lnTo>
                    <a:pt x="2678684" y="954024"/>
                  </a:lnTo>
                  <a:lnTo>
                    <a:pt x="159003" y="954024"/>
                  </a:lnTo>
                  <a:lnTo>
                    <a:pt x="108768" y="945912"/>
                  </a:lnTo>
                  <a:lnTo>
                    <a:pt x="65123" y="923328"/>
                  </a:lnTo>
                  <a:lnTo>
                    <a:pt x="30695" y="888900"/>
                  </a:lnTo>
                  <a:lnTo>
                    <a:pt x="8111" y="845255"/>
                  </a:lnTo>
                  <a:lnTo>
                    <a:pt x="0" y="795020"/>
                  </a:lnTo>
                  <a:lnTo>
                    <a:pt x="0" y="159004"/>
                  </a:lnTo>
                  <a:close/>
                </a:path>
              </a:pathLst>
            </a:custGeom>
            <a:ln w="9525">
              <a:solidFill>
                <a:srgbClr val="C00000"/>
              </a:solidFill>
            </a:ln>
          </p:spPr>
          <p:txBody>
            <a:bodyPr wrap="square" lIns="0" tIns="0" rIns="0" bIns="0" rtlCol="0"/>
            <a:lstStyle/>
            <a:p/>
          </p:txBody>
        </p:sp>
      </p:grpSp>
      <p:sp>
        <p:nvSpPr>
          <p:cNvPr id="7" name="object 7" descr=""/>
          <p:cNvSpPr txBox="1"/>
          <p:nvPr/>
        </p:nvSpPr>
        <p:spPr>
          <a:xfrm>
            <a:off x="1158951" y="1110842"/>
            <a:ext cx="5236845" cy="1094105"/>
          </a:xfrm>
          <a:prstGeom prst="rect">
            <a:avLst/>
          </a:prstGeom>
        </p:spPr>
        <p:txBody>
          <a:bodyPr wrap="square" lIns="0" tIns="64135" rIns="0" bIns="0" rtlCol="0" vert="horz">
            <a:spAutoFit/>
          </a:bodyPr>
          <a:lstStyle/>
          <a:p>
            <a:pPr marL="12700">
              <a:lnSpc>
                <a:spcPct val="100000"/>
              </a:lnSpc>
              <a:spcBef>
                <a:spcPts val="505"/>
              </a:spcBef>
              <a:tabLst>
                <a:tab pos="2108200" algn="l"/>
              </a:tabLst>
            </a:pPr>
            <a:r>
              <a:rPr dirty="0" sz="1100">
                <a:latin typeface="MS Gothic"/>
                <a:cs typeface="MS Gothic"/>
              </a:rPr>
              <a:t>１１．</a:t>
            </a:r>
            <a:r>
              <a:rPr dirty="0" sz="1100" spc="-15">
                <a:latin typeface="MS Gothic"/>
                <a:cs typeface="MS Gothic"/>
              </a:rPr>
              <a:t>精</a:t>
            </a:r>
            <a:r>
              <a:rPr dirty="0" sz="1100">
                <a:latin typeface="MS Gothic"/>
                <a:cs typeface="MS Gothic"/>
              </a:rPr>
              <a:t>密点</a:t>
            </a:r>
            <a:r>
              <a:rPr dirty="0" sz="1100" spc="-15">
                <a:latin typeface="MS Gothic"/>
                <a:cs typeface="MS Gothic"/>
              </a:rPr>
              <a:t>検</a:t>
            </a:r>
            <a:r>
              <a:rPr dirty="0" sz="1100">
                <a:latin typeface="MS Gothic"/>
                <a:cs typeface="MS Gothic"/>
              </a:rPr>
              <a:t>（独</a:t>
            </a:r>
            <a:r>
              <a:rPr dirty="0" sz="1100" spc="-15">
                <a:latin typeface="MS Gothic"/>
                <a:cs typeface="MS Gothic"/>
              </a:rPr>
              <a:t>自ル</a:t>
            </a:r>
            <a:r>
              <a:rPr dirty="0" sz="1100">
                <a:latin typeface="MS Gothic"/>
                <a:cs typeface="MS Gothic"/>
              </a:rPr>
              <a:t>ール</a:t>
            </a:r>
            <a:r>
              <a:rPr dirty="0" sz="1100" spc="-50">
                <a:latin typeface="MS Gothic"/>
                <a:cs typeface="MS Gothic"/>
              </a:rPr>
              <a:t>）</a:t>
            </a:r>
            <a:r>
              <a:rPr dirty="0" sz="1100">
                <a:latin typeface="MS Gothic"/>
                <a:cs typeface="MS Gothic"/>
              </a:rPr>
              <a:t>	禁忌</a:t>
            </a:r>
            <a:r>
              <a:rPr dirty="0" sz="1100" spc="-50">
                <a:latin typeface="MS Gothic"/>
                <a:cs typeface="MS Gothic"/>
              </a:rPr>
              <a:t>薬</a:t>
            </a:r>
            <a:endParaRPr sz="1100">
              <a:latin typeface="MS Gothic"/>
              <a:cs typeface="MS Gothic"/>
            </a:endParaRPr>
          </a:p>
          <a:p>
            <a:pPr marL="264160" marR="5080">
              <a:lnSpc>
                <a:spcPct val="125499"/>
              </a:lnSpc>
              <a:spcBef>
                <a:spcPts val="70"/>
              </a:spcBef>
            </a:pPr>
            <a:r>
              <a:rPr dirty="0" sz="1100" spc="-15">
                <a:latin typeface="MS Mincho"/>
                <a:cs typeface="MS Mincho"/>
              </a:rPr>
              <a:t>チェックアイＤＸには公開ルール以外に、</a:t>
            </a:r>
            <a:r>
              <a:rPr dirty="0" sz="1100">
                <a:latin typeface="MS Mincho"/>
                <a:cs typeface="MS Mincho"/>
              </a:rPr>
              <a:t>DX </a:t>
            </a:r>
            <a:r>
              <a:rPr dirty="0" sz="1100" spc="-10">
                <a:latin typeface="MS Mincho"/>
                <a:cs typeface="MS Mincho"/>
              </a:rPr>
              <a:t>CARE</a:t>
            </a:r>
            <a:r>
              <a:rPr dirty="0" sz="1100" spc="-20">
                <a:latin typeface="MS Mincho"/>
                <a:cs typeface="MS Mincho"/>
              </a:rPr>
              <a:t>社が独自に作成したルールも</a:t>
            </a:r>
            <a:r>
              <a:rPr dirty="0" sz="1100" spc="-15">
                <a:latin typeface="MS Mincho"/>
                <a:cs typeface="MS Mincho"/>
              </a:rPr>
              <a:t>内蔵しています。</a:t>
            </a:r>
            <a:endParaRPr sz="1100">
              <a:latin typeface="MS Mincho"/>
              <a:cs typeface="MS Mincho"/>
            </a:endParaRPr>
          </a:p>
          <a:p>
            <a:pPr marL="264160" marR="75565">
              <a:lnSpc>
                <a:spcPts val="1660"/>
              </a:lnSpc>
              <a:spcBef>
                <a:spcPts val="85"/>
              </a:spcBef>
            </a:pPr>
            <a:r>
              <a:rPr dirty="0" sz="1100" spc="-20">
                <a:latin typeface="MS Mincho"/>
                <a:cs typeface="MS Mincho"/>
              </a:rPr>
              <a:t>独自ルールには医科点数表や添付文書にもとづいた全国共通ルールと都道府県ごとに異なるローカルルールがあります。</a:t>
            </a:r>
            <a:endParaRPr sz="1100">
              <a:latin typeface="MS Mincho"/>
              <a:cs typeface="MS Mincho"/>
            </a:endParaRPr>
          </a:p>
        </p:txBody>
      </p:sp>
      <p:sp>
        <p:nvSpPr>
          <p:cNvPr id="8" name="object 8" descr=""/>
          <p:cNvSpPr txBox="1"/>
          <p:nvPr/>
        </p:nvSpPr>
        <p:spPr>
          <a:xfrm>
            <a:off x="2860929" y="4360519"/>
            <a:ext cx="2541905" cy="8655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特定疾患処方管理加算２の対象病名の</a:t>
            </a:r>
            <a:endParaRPr sz="1100">
              <a:latin typeface="MS Mincho"/>
              <a:cs typeface="MS Mincho"/>
            </a:endParaRPr>
          </a:p>
          <a:p>
            <a:pPr algn="just" marL="12700" marR="5080">
              <a:lnSpc>
                <a:spcPct val="125000"/>
              </a:lnSpc>
              <a:spcBef>
                <a:spcPts val="5"/>
              </a:spcBef>
            </a:pPr>
            <a:r>
              <a:rPr dirty="0" sz="1100" spc="-15">
                <a:latin typeface="MS Mincho"/>
                <a:cs typeface="MS Mincho"/>
              </a:rPr>
              <a:t>「慢性胃炎」の医薬品（スクラルファー</a:t>
            </a:r>
            <a:r>
              <a:rPr dirty="0" sz="1100">
                <a:latin typeface="MS Mincho"/>
                <a:cs typeface="MS Mincho"/>
              </a:rPr>
              <a:t>ト顆粒</a:t>
            </a:r>
            <a:r>
              <a:rPr dirty="0" sz="1100" spc="-15">
                <a:latin typeface="MS Mincho"/>
                <a:cs typeface="MS Mincho"/>
              </a:rPr>
              <a:t>）</a:t>
            </a:r>
            <a:r>
              <a:rPr dirty="0" sz="1100" spc="-10">
                <a:latin typeface="MS Mincho"/>
                <a:cs typeface="MS Mincho"/>
              </a:rPr>
              <a:t>の投与日数が28</a:t>
            </a:r>
            <a:r>
              <a:rPr dirty="0" sz="1100" spc="-15">
                <a:latin typeface="MS Mincho"/>
                <a:cs typeface="MS Mincho"/>
              </a:rPr>
              <a:t>日に満たないの</a:t>
            </a:r>
            <a:r>
              <a:rPr dirty="0" sz="1100" spc="-20">
                <a:latin typeface="MS Mincho"/>
                <a:cs typeface="MS Mincho"/>
              </a:rPr>
              <a:t>で不合格と判定。共通ルールの例。</a:t>
            </a:r>
            <a:endParaRPr sz="1100">
              <a:latin typeface="MS Mincho"/>
              <a:cs typeface="MS Mincho"/>
            </a:endParaRPr>
          </a:p>
        </p:txBody>
      </p:sp>
      <p:grpSp>
        <p:nvGrpSpPr>
          <p:cNvPr id="9" name="object 9" descr=""/>
          <p:cNvGrpSpPr/>
          <p:nvPr/>
        </p:nvGrpSpPr>
        <p:grpSpPr>
          <a:xfrm>
            <a:off x="2730817" y="6460045"/>
            <a:ext cx="2847340" cy="657225"/>
            <a:chOff x="2730817" y="6460045"/>
            <a:chExt cx="2847340" cy="657225"/>
          </a:xfrm>
        </p:grpSpPr>
        <p:sp>
          <p:nvSpPr>
            <p:cNvPr id="10" name="object 10" descr=""/>
            <p:cNvSpPr/>
            <p:nvPr/>
          </p:nvSpPr>
          <p:spPr>
            <a:xfrm>
              <a:off x="2735579" y="6464807"/>
              <a:ext cx="2837815" cy="647700"/>
            </a:xfrm>
            <a:custGeom>
              <a:avLst/>
              <a:gdLst/>
              <a:ahLst/>
              <a:cxnLst/>
              <a:rect l="l" t="t" r="r" b="b"/>
              <a:pathLst>
                <a:path w="2837815" h="647700">
                  <a:moveTo>
                    <a:pt x="2729737" y="0"/>
                  </a:moveTo>
                  <a:lnTo>
                    <a:pt x="107950" y="0"/>
                  </a:lnTo>
                  <a:lnTo>
                    <a:pt x="65954" y="8491"/>
                  </a:lnTo>
                  <a:lnTo>
                    <a:pt x="31638" y="31638"/>
                  </a:lnTo>
                  <a:lnTo>
                    <a:pt x="8491" y="65954"/>
                  </a:lnTo>
                  <a:lnTo>
                    <a:pt x="0" y="107950"/>
                  </a:lnTo>
                  <a:lnTo>
                    <a:pt x="0" y="539750"/>
                  </a:lnTo>
                  <a:lnTo>
                    <a:pt x="8491" y="581745"/>
                  </a:lnTo>
                  <a:lnTo>
                    <a:pt x="31638" y="616061"/>
                  </a:lnTo>
                  <a:lnTo>
                    <a:pt x="65954" y="639208"/>
                  </a:lnTo>
                  <a:lnTo>
                    <a:pt x="107950" y="647700"/>
                  </a:lnTo>
                  <a:lnTo>
                    <a:pt x="2729737" y="647700"/>
                  </a:lnTo>
                  <a:lnTo>
                    <a:pt x="2771733" y="639208"/>
                  </a:lnTo>
                  <a:lnTo>
                    <a:pt x="2806049" y="616061"/>
                  </a:lnTo>
                  <a:lnTo>
                    <a:pt x="2829196" y="581745"/>
                  </a:lnTo>
                  <a:lnTo>
                    <a:pt x="2837687" y="539750"/>
                  </a:lnTo>
                  <a:lnTo>
                    <a:pt x="2837687" y="107950"/>
                  </a:lnTo>
                  <a:lnTo>
                    <a:pt x="2829196" y="65954"/>
                  </a:lnTo>
                  <a:lnTo>
                    <a:pt x="2806049" y="31638"/>
                  </a:lnTo>
                  <a:lnTo>
                    <a:pt x="2771733" y="8491"/>
                  </a:lnTo>
                  <a:lnTo>
                    <a:pt x="2729737" y="0"/>
                  </a:lnTo>
                  <a:close/>
                </a:path>
              </a:pathLst>
            </a:custGeom>
            <a:solidFill>
              <a:srgbClr val="FFFFCC"/>
            </a:solidFill>
          </p:spPr>
          <p:txBody>
            <a:bodyPr wrap="square" lIns="0" tIns="0" rIns="0" bIns="0" rtlCol="0"/>
            <a:lstStyle/>
            <a:p/>
          </p:txBody>
        </p:sp>
        <p:sp>
          <p:nvSpPr>
            <p:cNvPr id="11" name="object 11" descr=""/>
            <p:cNvSpPr/>
            <p:nvPr/>
          </p:nvSpPr>
          <p:spPr>
            <a:xfrm>
              <a:off x="2735579" y="6464807"/>
              <a:ext cx="2837815" cy="647700"/>
            </a:xfrm>
            <a:custGeom>
              <a:avLst/>
              <a:gdLst/>
              <a:ahLst/>
              <a:cxnLst/>
              <a:rect l="l" t="t" r="r" b="b"/>
              <a:pathLst>
                <a:path w="2837815" h="647700">
                  <a:moveTo>
                    <a:pt x="0" y="107950"/>
                  </a:moveTo>
                  <a:lnTo>
                    <a:pt x="8491" y="65954"/>
                  </a:lnTo>
                  <a:lnTo>
                    <a:pt x="31638" y="31638"/>
                  </a:lnTo>
                  <a:lnTo>
                    <a:pt x="65954" y="8491"/>
                  </a:lnTo>
                  <a:lnTo>
                    <a:pt x="107950" y="0"/>
                  </a:lnTo>
                  <a:lnTo>
                    <a:pt x="2729737" y="0"/>
                  </a:lnTo>
                  <a:lnTo>
                    <a:pt x="2771733" y="8491"/>
                  </a:lnTo>
                  <a:lnTo>
                    <a:pt x="2806049" y="31638"/>
                  </a:lnTo>
                  <a:lnTo>
                    <a:pt x="2829196" y="65954"/>
                  </a:lnTo>
                  <a:lnTo>
                    <a:pt x="2837687" y="107950"/>
                  </a:lnTo>
                  <a:lnTo>
                    <a:pt x="2837687" y="539750"/>
                  </a:lnTo>
                  <a:lnTo>
                    <a:pt x="2829196" y="581745"/>
                  </a:lnTo>
                  <a:lnTo>
                    <a:pt x="2806049" y="616061"/>
                  </a:lnTo>
                  <a:lnTo>
                    <a:pt x="2771733" y="639208"/>
                  </a:lnTo>
                  <a:lnTo>
                    <a:pt x="2729737" y="647700"/>
                  </a:lnTo>
                  <a:lnTo>
                    <a:pt x="107950" y="647700"/>
                  </a:lnTo>
                  <a:lnTo>
                    <a:pt x="65954" y="639208"/>
                  </a:lnTo>
                  <a:lnTo>
                    <a:pt x="31638" y="616061"/>
                  </a:lnTo>
                  <a:lnTo>
                    <a:pt x="8491" y="581745"/>
                  </a:lnTo>
                  <a:lnTo>
                    <a:pt x="0" y="539750"/>
                  </a:lnTo>
                  <a:lnTo>
                    <a:pt x="0" y="107950"/>
                  </a:lnTo>
                  <a:close/>
                </a:path>
              </a:pathLst>
            </a:custGeom>
            <a:ln w="9525">
              <a:solidFill>
                <a:srgbClr val="C00000"/>
              </a:solidFill>
            </a:ln>
          </p:spPr>
          <p:txBody>
            <a:bodyPr wrap="square" lIns="0" tIns="0" rIns="0" bIns="0" rtlCol="0"/>
            <a:lstStyle/>
            <a:p/>
          </p:txBody>
        </p:sp>
      </p:grpSp>
      <p:sp>
        <p:nvSpPr>
          <p:cNvPr id="12" name="object 12" descr=""/>
          <p:cNvSpPr txBox="1"/>
          <p:nvPr/>
        </p:nvSpPr>
        <p:spPr>
          <a:xfrm>
            <a:off x="2845689" y="6451828"/>
            <a:ext cx="254190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MS Mincho"/>
                <a:cs typeface="MS Mincho"/>
              </a:rPr>
              <a:t>糖尿病の患者にクエチアピンが処方されているので不合格判定。ローカルルールの例。</a:t>
            </a:r>
            <a:endParaRPr sz="1100">
              <a:latin typeface="MS Mincho"/>
              <a:cs typeface="MS Mincho"/>
            </a:endParaRPr>
          </a:p>
        </p:txBody>
      </p:sp>
      <p:grpSp>
        <p:nvGrpSpPr>
          <p:cNvPr id="13" name="object 13" descr=""/>
          <p:cNvGrpSpPr/>
          <p:nvPr/>
        </p:nvGrpSpPr>
        <p:grpSpPr>
          <a:xfrm>
            <a:off x="3064319" y="7673022"/>
            <a:ext cx="2178685" cy="1174750"/>
            <a:chOff x="3064319" y="7673022"/>
            <a:chExt cx="2178685" cy="1174750"/>
          </a:xfrm>
        </p:grpSpPr>
        <p:pic>
          <p:nvPicPr>
            <p:cNvPr id="14" name="object 14" descr=""/>
            <p:cNvPicPr/>
            <p:nvPr/>
          </p:nvPicPr>
          <p:blipFill>
            <a:blip r:embed="rId4" cstate="print"/>
            <a:stretch>
              <a:fillRect/>
            </a:stretch>
          </p:blipFill>
          <p:spPr>
            <a:xfrm>
              <a:off x="3073908" y="7682483"/>
              <a:ext cx="2159508" cy="1155192"/>
            </a:xfrm>
            <a:prstGeom prst="rect">
              <a:avLst/>
            </a:prstGeom>
          </p:spPr>
        </p:pic>
        <p:sp>
          <p:nvSpPr>
            <p:cNvPr id="15" name="object 15" descr=""/>
            <p:cNvSpPr/>
            <p:nvPr/>
          </p:nvSpPr>
          <p:spPr>
            <a:xfrm>
              <a:off x="3069082" y="7677784"/>
              <a:ext cx="2169160" cy="1165225"/>
            </a:xfrm>
            <a:custGeom>
              <a:avLst/>
              <a:gdLst/>
              <a:ahLst/>
              <a:cxnLst/>
              <a:rect l="l" t="t" r="r" b="b"/>
              <a:pathLst>
                <a:path w="2169160" h="1165225">
                  <a:moveTo>
                    <a:pt x="0" y="1164717"/>
                  </a:moveTo>
                  <a:lnTo>
                    <a:pt x="2169033" y="1164717"/>
                  </a:lnTo>
                  <a:lnTo>
                    <a:pt x="2169033" y="0"/>
                  </a:lnTo>
                  <a:lnTo>
                    <a:pt x="0" y="0"/>
                  </a:lnTo>
                  <a:lnTo>
                    <a:pt x="0" y="1164717"/>
                  </a:lnTo>
                  <a:close/>
                </a:path>
              </a:pathLst>
            </a:custGeom>
            <a:ln w="9524">
              <a:solidFill>
                <a:srgbClr val="C00000"/>
              </a:solidFill>
            </a:ln>
          </p:spPr>
          <p:txBody>
            <a:bodyPr wrap="square" lIns="0" tIns="0" rIns="0" bIns="0" rtlCol="0"/>
            <a:lstStyle/>
            <a:p/>
          </p:txBody>
        </p:sp>
      </p:grpSp>
      <p:pic>
        <p:nvPicPr>
          <p:cNvPr id="16" name="object 16" descr=""/>
          <p:cNvPicPr/>
          <p:nvPr/>
        </p:nvPicPr>
        <p:blipFill>
          <a:blip r:embed="rId5" cstate="print"/>
          <a:stretch>
            <a:fillRect/>
          </a:stretch>
        </p:blipFill>
        <p:spPr>
          <a:xfrm>
            <a:off x="1624583" y="6161531"/>
            <a:ext cx="4315968" cy="230124"/>
          </a:xfrm>
          <a:prstGeom prst="rect">
            <a:avLst/>
          </a:prstGeom>
        </p:spPr>
      </p:pic>
      <p:pic>
        <p:nvPicPr>
          <p:cNvPr id="17" name="object 17" descr=""/>
          <p:cNvPicPr/>
          <p:nvPr/>
        </p:nvPicPr>
        <p:blipFill>
          <a:blip r:embed="rId5" cstate="print"/>
          <a:stretch>
            <a:fillRect/>
          </a:stretch>
        </p:blipFill>
        <p:spPr>
          <a:xfrm>
            <a:off x="1624583" y="2572511"/>
            <a:ext cx="4315968" cy="230124"/>
          </a:xfrm>
          <a:prstGeom prst="rect">
            <a:avLst/>
          </a:prstGeom>
        </p:spPr>
      </p:pic>
      <p:sp>
        <p:nvSpPr>
          <p:cNvPr id="18" name="object 18"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5658611"/>
            <a:ext cx="4320540" cy="3255264"/>
          </a:xfrm>
          <a:prstGeom prst="rect">
            <a:avLst/>
          </a:prstGeom>
        </p:spPr>
      </p:pic>
      <p:pic>
        <p:nvPicPr>
          <p:cNvPr id="3" name="object 3" descr=""/>
          <p:cNvPicPr/>
          <p:nvPr/>
        </p:nvPicPr>
        <p:blipFill>
          <a:blip r:embed="rId3" cstate="print"/>
          <a:stretch>
            <a:fillRect/>
          </a:stretch>
        </p:blipFill>
        <p:spPr>
          <a:xfrm>
            <a:off x="1620011" y="1728215"/>
            <a:ext cx="4320540" cy="3253739"/>
          </a:xfrm>
          <a:prstGeom prst="rect">
            <a:avLst/>
          </a:prstGeom>
        </p:spPr>
      </p:pic>
      <p:sp>
        <p:nvSpPr>
          <p:cNvPr id="4" name="object 4" descr=""/>
          <p:cNvSpPr txBox="1"/>
          <p:nvPr/>
        </p:nvSpPr>
        <p:spPr>
          <a:xfrm>
            <a:off x="1158951" y="1087983"/>
            <a:ext cx="4774565" cy="446405"/>
          </a:xfrm>
          <a:prstGeom prst="rect">
            <a:avLst/>
          </a:prstGeom>
        </p:spPr>
        <p:txBody>
          <a:bodyPr wrap="square" lIns="0" tIns="55244" rIns="0" bIns="0" rtlCol="0" vert="horz">
            <a:spAutoFit/>
          </a:bodyPr>
          <a:lstStyle/>
          <a:p>
            <a:pPr marL="12700">
              <a:lnSpc>
                <a:spcPct val="100000"/>
              </a:lnSpc>
              <a:spcBef>
                <a:spcPts val="434"/>
              </a:spcBef>
            </a:pPr>
            <a:r>
              <a:rPr dirty="0" sz="1100" spc="-20">
                <a:latin typeface="MS Mincho"/>
                <a:cs typeface="MS Mincho"/>
              </a:rPr>
              <a:t>検査の病名漏れもチェックします。</a:t>
            </a:r>
            <a:endParaRPr sz="1100">
              <a:latin typeface="MS Mincho"/>
              <a:cs typeface="MS Mincho"/>
            </a:endParaRPr>
          </a:p>
          <a:p>
            <a:pPr marL="12700">
              <a:lnSpc>
                <a:spcPct val="100000"/>
              </a:lnSpc>
              <a:spcBef>
                <a:spcPts val="335"/>
              </a:spcBef>
            </a:pPr>
            <a:r>
              <a:rPr dirty="0" sz="1100" spc="-20">
                <a:latin typeface="MS Mincho"/>
                <a:cs typeface="MS Mincho"/>
              </a:rPr>
              <a:t>セット検査は「生化学的判断料Ⅰ」に対して適応病名の有無を判断します。</a:t>
            </a:r>
            <a:endParaRPr sz="1100">
              <a:latin typeface="MS Mincho"/>
              <a:cs typeface="MS Mincho"/>
            </a:endParaRPr>
          </a:p>
        </p:txBody>
      </p:sp>
      <p:sp>
        <p:nvSpPr>
          <p:cNvPr id="5" name="object 5" descr=""/>
          <p:cNvSpPr txBox="1"/>
          <p:nvPr/>
        </p:nvSpPr>
        <p:spPr>
          <a:xfrm>
            <a:off x="2484120" y="2827019"/>
            <a:ext cx="2948940" cy="431800"/>
          </a:xfrm>
          <a:prstGeom prst="rect">
            <a:avLst/>
          </a:prstGeom>
          <a:solidFill>
            <a:srgbClr val="FFFFFF"/>
          </a:solidFill>
          <a:ln w="9525">
            <a:solidFill>
              <a:srgbClr val="FF0000"/>
            </a:solidFill>
          </a:ln>
        </p:spPr>
        <p:txBody>
          <a:bodyPr wrap="square" lIns="0" tIns="45720" rIns="0" bIns="0" rtlCol="0" vert="horz">
            <a:spAutoFit/>
          </a:bodyPr>
          <a:lstStyle/>
          <a:p>
            <a:pPr marL="92075" marR="173990">
              <a:lnSpc>
                <a:spcPct val="100000"/>
              </a:lnSpc>
              <a:spcBef>
                <a:spcPts val="360"/>
              </a:spcBef>
            </a:pPr>
            <a:r>
              <a:rPr dirty="0" sz="1100" spc="-10">
                <a:latin typeface="Century"/>
                <a:cs typeface="Century"/>
              </a:rPr>
              <a:t>HbA1c</a:t>
            </a:r>
            <a:r>
              <a:rPr dirty="0" sz="1100" spc="-20">
                <a:latin typeface="MS Mincho"/>
                <a:cs typeface="MS Mincho"/>
              </a:rPr>
              <a:t>に対する病名がないので、このまま提出すれば減点査定されます。</a:t>
            </a:r>
            <a:endParaRPr sz="1100">
              <a:latin typeface="MS Mincho"/>
              <a:cs typeface="MS Mincho"/>
            </a:endParaRPr>
          </a:p>
        </p:txBody>
      </p:sp>
      <p:sp>
        <p:nvSpPr>
          <p:cNvPr id="6" name="object 6" descr=""/>
          <p:cNvSpPr txBox="1"/>
          <p:nvPr/>
        </p:nvSpPr>
        <p:spPr>
          <a:xfrm>
            <a:off x="1156817" y="5296280"/>
            <a:ext cx="3589020" cy="193675"/>
          </a:xfrm>
          <a:prstGeom prst="rect">
            <a:avLst/>
          </a:prstGeom>
        </p:spPr>
        <p:txBody>
          <a:bodyPr wrap="square" lIns="0" tIns="13335" rIns="0" bIns="0" rtlCol="0" vert="horz">
            <a:spAutoFit/>
          </a:bodyPr>
          <a:lstStyle/>
          <a:p>
            <a:pPr marL="12700">
              <a:lnSpc>
                <a:spcPct val="100000"/>
              </a:lnSpc>
              <a:spcBef>
                <a:spcPts val="105"/>
              </a:spcBef>
            </a:pPr>
            <a:r>
              <a:rPr dirty="0" sz="1100" spc="-5">
                <a:latin typeface="MS Mincho"/>
                <a:cs typeface="MS Mincho"/>
              </a:rPr>
              <a:t>初診日を</a:t>
            </a:r>
            <a:r>
              <a:rPr dirty="0" sz="1100">
                <a:latin typeface="MS Mincho"/>
                <a:cs typeface="MS Mincho"/>
              </a:rPr>
              <a:t>OFF</a:t>
            </a:r>
            <a:r>
              <a:rPr dirty="0" sz="1100" spc="-20">
                <a:latin typeface="MS Mincho"/>
                <a:cs typeface="MS Mincho"/>
              </a:rPr>
              <a:t>にすると、初診日は審査対象外となります。</a:t>
            </a:r>
            <a:endParaRPr sz="1100">
              <a:latin typeface="MS Mincho"/>
              <a:cs typeface="MS Mincho"/>
            </a:endParaRPr>
          </a:p>
        </p:txBody>
      </p:sp>
      <p:sp>
        <p:nvSpPr>
          <p:cNvPr id="7" name="object 7" descr=""/>
          <p:cNvSpPr/>
          <p:nvPr/>
        </p:nvSpPr>
        <p:spPr>
          <a:xfrm>
            <a:off x="5144261" y="7451597"/>
            <a:ext cx="600710" cy="262255"/>
          </a:xfrm>
          <a:custGeom>
            <a:avLst/>
            <a:gdLst/>
            <a:ahLst/>
            <a:cxnLst/>
            <a:rect l="l" t="t" r="r" b="b"/>
            <a:pathLst>
              <a:path w="600710" h="262254">
                <a:moveTo>
                  <a:pt x="0" y="43688"/>
                </a:moveTo>
                <a:lnTo>
                  <a:pt x="3432" y="26681"/>
                </a:lnTo>
                <a:lnTo>
                  <a:pt x="12795" y="12795"/>
                </a:lnTo>
                <a:lnTo>
                  <a:pt x="26681" y="3432"/>
                </a:lnTo>
                <a:lnTo>
                  <a:pt x="43687" y="0"/>
                </a:lnTo>
                <a:lnTo>
                  <a:pt x="556767" y="0"/>
                </a:lnTo>
                <a:lnTo>
                  <a:pt x="573774" y="3432"/>
                </a:lnTo>
                <a:lnTo>
                  <a:pt x="587660" y="12795"/>
                </a:lnTo>
                <a:lnTo>
                  <a:pt x="597023" y="26681"/>
                </a:lnTo>
                <a:lnTo>
                  <a:pt x="600455" y="43688"/>
                </a:lnTo>
                <a:lnTo>
                  <a:pt x="600455" y="218440"/>
                </a:lnTo>
                <a:lnTo>
                  <a:pt x="597023" y="235446"/>
                </a:lnTo>
                <a:lnTo>
                  <a:pt x="587660" y="249332"/>
                </a:lnTo>
                <a:lnTo>
                  <a:pt x="573774" y="258695"/>
                </a:lnTo>
                <a:lnTo>
                  <a:pt x="556767" y="262128"/>
                </a:lnTo>
                <a:lnTo>
                  <a:pt x="43687" y="262128"/>
                </a:lnTo>
                <a:lnTo>
                  <a:pt x="26681" y="258695"/>
                </a:lnTo>
                <a:lnTo>
                  <a:pt x="12795" y="249332"/>
                </a:lnTo>
                <a:lnTo>
                  <a:pt x="3432" y="235446"/>
                </a:lnTo>
                <a:lnTo>
                  <a:pt x="0" y="218440"/>
                </a:lnTo>
                <a:lnTo>
                  <a:pt x="0" y="43688"/>
                </a:lnTo>
                <a:close/>
              </a:path>
            </a:pathLst>
          </a:custGeom>
          <a:ln w="19049">
            <a:solidFill>
              <a:srgbClr val="FF0000"/>
            </a:solidFill>
          </a:ln>
        </p:spPr>
        <p:txBody>
          <a:bodyPr wrap="square" lIns="0" tIns="0" rIns="0" bIns="0" rtlCol="0"/>
          <a:lstStyle/>
          <a:p/>
        </p:txBody>
      </p:sp>
      <p:pic>
        <p:nvPicPr>
          <p:cNvPr id="8" name="object 8" descr=""/>
          <p:cNvPicPr/>
          <p:nvPr/>
        </p:nvPicPr>
        <p:blipFill>
          <a:blip r:embed="rId4" cstate="print"/>
          <a:stretch>
            <a:fillRect/>
          </a:stretch>
        </p:blipFill>
        <p:spPr>
          <a:xfrm>
            <a:off x="1624583" y="1728215"/>
            <a:ext cx="4314444" cy="228600"/>
          </a:xfrm>
          <a:prstGeom prst="rect">
            <a:avLst/>
          </a:prstGeom>
        </p:spPr>
      </p:pic>
      <p:pic>
        <p:nvPicPr>
          <p:cNvPr id="9" name="object 9" descr=""/>
          <p:cNvPicPr/>
          <p:nvPr/>
        </p:nvPicPr>
        <p:blipFill>
          <a:blip r:embed="rId4" cstate="print"/>
          <a:stretch>
            <a:fillRect/>
          </a:stretch>
        </p:blipFill>
        <p:spPr>
          <a:xfrm>
            <a:off x="1624583" y="5658611"/>
            <a:ext cx="4314444" cy="230124"/>
          </a:xfrm>
          <a:prstGeom prst="rect">
            <a:avLst/>
          </a:prstGeom>
        </p:spPr>
      </p:pic>
      <p:sp>
        <p:nvSpPr>
          <p:cNvPr id="10" name="object 1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4583" y="6080759"/>
            <a:ext cx="4320540" cy="3255264"/>
          </a:xfrm>
          <a:prstGeom prst="rect">
            <a:avLst/>
          </a:prstGeom>
        </p:spPr>
      </p:pic>
      <p:grpSp>
        <p:nvGrpSpPr>
          <p:cNvPr id="3" name="object 3" descr=""/>
          <p:cNvGrpSpPr/>
          <p:nvPr/>
        </p:nvGrpSpPr>
        <p:grpSpPr>
          <a:xfrm>
            <a:off x="1620011" y="2081783"/>
            <a:ext cx="4320540" cy="3253740"/>
            <a:chOff x="1620011" y="2081783"/>
            <a:chExt cx="4320540" cy="3253740"/>
          </a:xfrm>
        </p:grpSpPr>
        <p:pic>
          <p:nvPicPr>
            <p:cNvPr id="4" name="object 4" descr=""/>
            <p:cNvPicPr/>
            <p:nvPr/>
          </p:nvPicPr>
          <p:blipFill>
            <a:blip r:embed="rId3" cstate="print"/>
            <a:stretch>
              <a:fillRect/>
            </a:stretch>
          </p:blipFill>
          <p:spPr>
            <a:xfrm>
              <a:off x="1620011" y="2081783"/>
              <a:ext cx="4320540" cy="3253740"/>
            </a:xfrm>
            <a:prstGeom prst="rect">
              <a:avLst/>
            </a:prstGeom>
          </p:spPr>
        </p:pic>
        <p:sp>
          <p:nvSpPr>
            <p:cNvPr id="5" name="object 5" descr=""/>
            <p:cNvSpPr/>
            <p:nvPr/>
          </p:nvSpPr>
          <p:spPr>
            <a:xfrm>
              <a:off x="2633472" y="2383535"/>
              <a:ext cx="2921635" cy="723900"/>
            </a:xfrm>
            <a:custGeom>
              <a:avLst/>
              <a:gdLst/>
              <a:ahLst/>
              <a:cxnLst/>
              <a:rect l="l" t="t" r="r" b="b"/>
              <a:pathLst>
                <a:path w="2921635" h="723900">
                  <a:moveTo>
                    <a:pt x="2800857" y="0"/>
                  </a:moveTo>
                  <a:lnTo>
                    <a:pt x="120650" y="0"/>
                  </a:lnTo>
                  <a:lnTo>
                    <a:pt x="73669" y="9475"/>
                  </a:lnTo>
                  <a:lnTo>
                    <a:pt x="35321" y="35321"/>
                  </a:lnTo>
                  <a:lnTo>
                    <a:pt x="9475" y="73669"/>
                  </a:lnTo>
                  <a:lnTo>
                    <a:pt x="0" y="120650"/>
                  </a:lnTo>
                  <a:lnTo>
                    <a:pt x="0" y="603250"/>
                  </a:lnTo>
                  <a:lnTo>
                    <a:pt x="9475" y="650230"/>
                  </a:lnTo>
                  <a:lnTo>
                    <a:pt x="35321" y="688578"/>
                  </a:lnTo>
                  <a:lnTo>
                    <a:pt x="73669" y="714424"/>
                  </a:lnTo>
                  <a:lnTo>
                    <a:pt x="120650" y="723900"/>
                  </a:lnTo>
                  <a:lnTo>
                    <a:pt x="2800857" y="723900"/>
                  </a:lnTo>
                  <a:lnTo>
                    <a:pt x="2847838" y="714424"/>
                  </a:lnTo>
                  <a:lnTo>
                    <a:pt x="2886186" y="688578"/>
                  </a:lnTo>
                  <a:lnTo>
                    <a:pt x="2912032" y="650230"/>
                  </a:lnTo>
                  <a:lnTo>
                    <a:pt x="2921507" y="603250"/>
                  </a:lnTo>
                  <a:lnTo>
                    <a:pt x="2921507" y="120650"/>
                  </a:lnTo>
                  <a:lnTo>
                    <a:pt x="2912032" y="73669"/>
                  </a:lnTo>
                  <a:lnTo>
                    <a:pt x="2886186" y="35321"/>
                  </a:lnTo>
                  <a:lnTo>
                    <a:pt x="2847838" y="9475"/>
                  </a:lnTo>
                  <a:lnTo>
                    <a:pt x="2800857" y="0"/>
                  </a:lnTo>
                  <a:close/>
                </a:path>
              </a:pathLst>
            </a:custGeom>
            <a:solidFill>
              <a:srgbClr val="FFFFCC"/>
            </a:solidFill>
          </p:spPr>
          <p:txBody>
            <a:bodyPr wrap="square" lIns="0" tIns="0" rIns="0" bIns="0" rtlCol="0"/>
            <a:lstStyle/>
            <a:p/>
          </p:txBody>
        </p:sp>
        <p:sp>
          <p:nvSpPr>
            <p:cNvPr id="6" name="object 6" descr=""/>
            <p:cNvSpPr/>
            <p:nvPr/>
          </p:nvSpPr>
          <p:spPr>
            <a:xfrm>
              <a:off x="2633472" y="2383535"/>
              <a:ext cx="2921635" cy="723900"/>
            </a:xfrm>
            <a:custGeom>
              <a:avLst/>
              <a:gdLst/>
              <a:ahLst/>
              <a:cxnLst/>
              <a:rect l="l" t="t" r="r" b="b"/>
              <a:pathLst>
                <a:path w="2921635" h="723900">
                  <a:moveTo>
                    <a:pt x="0" y="120650"/>
                  </a:moveTo>
                  <a:lnTo>
                    <a:pt x="9475" y="73669"/>
                  </a:lnTo>
                  <a:lnTo>
                    <a:pt x="35321" y="35321"/>
                  </a:lnTo>
                  <a:lnTo>
                    <a:pt x="73669" y="9475"/>
                  </a:lnTo>
                  <a:lnTo>
                    <a:pt x="120650" y="0"/>
                  </a:lnTo>
                  <a:lnTo>
                    <a:pt x="2800857" y="0"/>
                  </a:lnTo>
                  <a:lnTo>
                    <a:pt x="2847838" y="9475"/>
                  </a:lnTo>
                  <a:lnTo>
                    <a:pt x="2886186" y="35321"/>
                  </a:lnTo>
                  <a:lnTo>
                    <a:pt x="2912032" y="73669"/>
                  </a:lnTo>
                  <a:lnTo>
                    <a:pt x="2921507" y="120650"/>
                  </a:lnTo>
                  <a:lnTo>
                    <a:pt x="2921507" y="603250"/>
                  </a:lnTo>
                  <a:lnTo>
                    <a:pt x="2912032" y="650230"/>
                  </a:lnTo>
                  <a:lnTo>
                    <a:pt x="2886186" y="688578"/>
                  </a:lnTo>
                  <a:lnTo>
                    <a:pt x="2847838" y="714424"/>
                  </a:lnTo>
                  <a:lnTo>
                    <a:pt x="2800857" y="723900"/>
                  </a:lnTo>
                  <a:lnTo>
                    <a:pt x="120650" y="723900"/>
                  </a:lnTo>
                  <a:lnTo>
                    <a:pt x="73669" y="714424"/>
                  </a:lnTo>
                  <a:lnTo>
                    <a:pt x="35321" y="688578"/>
                  </a:lnTo>
                  <a:lnTo>
                    <a:pt x="9475" y="650230"/>
                  </a:lnTo>
                  <a:lnTo>
                    <a:pt x="0" y="603250"/>
                  </a:lnTo>
                  <a:lnTo>
                    <a:pt x="0" y="120650"/>
                  </a:lnTo>
                  <a:close/>
                </a:path>
              </a:pathLst>
            </a:custGeom>
            <a:ln w="9525">
              <a:solidFill>
                <a:srgbClr val="C00000"/>
              </a:solidFill>
            </a:ln>
          </p:spPr>
          <p:txBody>
            <a:bodyPr wrap="square" lIns="0" tIns="0" rIns="0" bIns="0" rtlCol="0"/>
            <a:lstStyle/>
            <a:p/>
          </p:txBody>
        </p:sp>
      </p:grpSp>
      <p:sp>
        <p:nvSpPr>
          <p:cNvPr id="7" name="object 7" descr=""/>
          <p:cNvSpPr txBox="1"/>
          <p:nvPr/>
        </p:nvSpPr>
        <p:spPr>
          <a:xfrm>
            <a:off x="1158951" y="1110842"/>
            <a:ext cx="5165725" cy="675005"/>
          </a:xfrm>
          <a:prstGeom prst="rect">
            <a:avLst/>
          </a:prstGeom>
        </p:spPr>
        <p:txBody>
          <a:bodyPr wrap="square" lIns="0" tIns="64135" rIns="0" bIns="0" rtlCol="0" vert="horz">
            <a:spAutoFit/>
          </a:bodyPr>
          <a:lstStyle/>
          <a:p>
            <a:pPr marL="12700">
              <a:lnSpc>
                <a:spcPct val="100000"/>
              </a:lnSpc>
              <a:spcBef>
                <a:spcPts val="505"/>
              </a:spcBef>
              <a:tabLst>
                <a:tab pos="2108200" algn="l"/>
              </a:tabLst>
            </a:pPr>
            <a:r>
              <a:rPr dirty="0" sz="1100">
                <a:latin typeface="MS Gothic"/>
                <a:cs typeface="MS Gothic"/>
              </a:rPr>
              <a:t>１２．</a:t>
            </a:r>
            <a:r>
              <a:rPr dirty="0" sz="1100" spc="-15">
                <a:latin typeface="MS Gothic"/>
                <a:cs typeface="MS Gothic"/>
              </a:rPr>
              <a:t>精</a:t>
            </a:r>
            <a:r>
              <a:rPr dirty="0" sz="1100">
                <a:latin typeface="MS Gothic"/>
                <a:cs typeface="MS Gothic"/>
              </a:rPr>
              <a:t>密点</a:t>
            </a:r>
            <a:r>
              <a:rPr dirty="0" sz="1100" spc="-15">
                <a:latin typeface="MS Gothic"/>
                <a:cs typeface="MS Gothic"/>
              </a:rPr>
              <a:t>検</a:t>
            </a:r>
            <a:r>
              <a:rPr dirty="0" sz="1100">
                <a:latin typeface="MS Gothic"/>
                <a:cs typeface="MS Gothic"/>
              </a:rPr>
              <a:t>（独</a:t>
            </a:r>
            <a:r>
              <a:rPr dirty="0" sz="1100" spc="-15">
                <a:latin typeface="MS Gothic"/>
                <a:cs typeface="MS Gothic"/>
              </a:rPr>
              <a:t>自ル</a:t>
            </a:r>
            <a:r>
              <a:rPr dirty="0" sz="1100">
                <a:latin typeface="MS Gothic"/>
                <a:cs typeface="MS Gothic"/>
              </a:rPr>
              <a:t>ール</a:t>
            </a:r>
            <a:r>
              <a:rPr dirty="0" sz="1100" spc="-50">
                <a:latin typeface="MS Gothic"/>
                <a:cs typeface="MS Gothic"/>
              </a:rPr>
              <a:t>）</a:t>
            </a:r>
            <a:r>
              <a:rPr dirty="0" sz="1100">
                <a:latin typeface="MS Gothic"/>
                <a:cs typeface="MS Gothic"/>
              </a:rPr>
              <a:t>	併用</a:t>
            </a:r>
            <a:r>
              <a:rPr dirty="0" sz="1100" spc="-50">
                <a:latin typeface="MS Gothic"/>
                <a:cs typeface="MS Gothic"/>
              </a:rPr>
              <a:t>薬</a:t>
            </a:r>
            <a:endParaRPr sz="1100">
              <a:latin typeface="MS Gothic"/>
              <a:cs typeface="MS Gothic"/>
            </a:endParaRPr>
          </a:p>
          <a:p>
            <a:pPr marL="264160" marR="5080">
              <a:lnSpc>
                <a:spcPct val="125499"/>
              </a:lnSpc>
              <a:spcBef>
                <a:spcPts val="70"/>
              </a:spcBef>
            </a:pPr>
            <a:r>
              <a:rPr dirty="0" sz="1100" spc="-20">
                <a:latin typeface="MS Mincho"/>
                <a:cs typeface="MS Mincho"/>
              </a:rPr>
              <a:t>併用薬に関しては添付文書に規定のあるもの、添付文書には規定はないが医学的判断にもとづくローカルルールがあります。</a:t>
            </a:r>
            <a:endParaRPr sz="1100">
              <a:latin typeface="MS Mincho"/>
              <a:cs typeface="MS Mincho"/>
            </a:endParaRPr>
          </a:p>
        </p:txBody>
      </p:sp>
      <p:sp>
        <p:nvSpPr>
          <p:cNvPr id="8" name="object 8" descr=""/>
          <p:cNvSpPr txBox="1"/>
          <p:nvPr/>
        </p:nvSpPr>
        <p:spPr>
          <a:xfrm>
            <a:off x="2748152" y="2408021"/>
            <a:ext cx="268033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20">
                <a:latin typeface="Century"/>
                <a:cs typeface="Century"/>
              </a:rPr>
              <a:t>PCI</a:t>
            </a:r>
            <a:r>
              <a:rPr dirty="0" sz="1100" spc="-10">
                <a:latin typeface="MS Mincho"/>
                <a:cs typeface="MS Mincho"/>
              </a:rPr>
              <a:t>後の狭心症にアスピリンを処方するこ</a:t>
            </a:r>
            <a:r>
              <a:rPr dirty="0" sz="1100" spc="-20">
                <a:latin typeface="MS Mincho"/>
                <a:cs typeface="MS Mincho"/>
              </a:rPr>
              <a:t>となくクロピドグレル錠を処方しているので不合格と判定。ローカルルールの例。</a:t>
            </a:r>
            <a:endParaRPr sz="1100">
              <a:latin typeface="MS Mincho"/>
              <a:cs typeface="MS Mincho"/>
            </a:endParaRPr>
          </a:p>
        </p:txBody>
      </p:sp>
      <p:grpSp>
        <p:nvGrpSpPr>
          <p:cNvPr id="9" name="object 9" descr=""/>
          <p:cNvGrpSpPr/>
          <p:nvPr/>
        </p:nvGrpSpPr>
        <p:grpSpPr>
          <a:xfrm>
            <a:off x="1624583" y="2080259"/>
            <a:ext cx="4316095" cy="2651125"/>
            <a:chOff x="1624583" y="2080259"/>
            <a:chExt cx="4316095" cy="2651125"/>
          </a:xfrm>
        </p:grpSpPr>
        <p:pic>
          <p:nvPicPr>
            <p:cNvPr id="10" name="object 10" descr=""/>
            <p:cNvPicPr/>
            <p:nvPr/>
          </p:nvPicPr>
          <p:blipFill>
            <a:blip r:embed="rId4" cstate="print"/>
            <a:stretch>
              <a:fillRect/>
            </a:stretch>
          </p:blipFill>
          <p:spPr>
            <a:xfrm>
              <a:off x="2823972" y="3564635"/>
              <a:ext cx="2161031" cy="1156715"/>
            </a:xfrm>
            <a:prstGeom prst="rect">
              <a:avLst/>
            </a:prstGeom>
          </p:spPr>
        </p:pic>
        <p:sp>
          <p:nvSpPr>
            <p:cNvPr id="11" name="object 11" descr=""/>
            <p:cNvSpPr/>
            <p:nvPr/>
          </p:nvSpPr>
          <p:spPr>
            <a:xfrm>
              <a:off x="2819145" y="3559809"/>
              <a:ext cx="2171065" cy="1166495"/>
            </a:xfrm>
            <a:custGeom>
              <a:avLst/>
              <a:gdLst/>
              <a:ahLst/>
              <a:cxnLst/>
              <a:rect l="l" t="t" r="r" b="b"/>
              <a:pathLst>
                <a:path w="2171065" h="1166495">
                  <a:moveTo>
                    <a:pt x="0" y="1166240"/>
                  </a:moveTo>
                  <a:lnTo>
                    <a:pt x="2170557" y="1166240"/>
                  </a:lnTo>
                  <a:lnTo>
                    <a:pt x="2170557" y="0"/>
                  </a:lnTo>
                  <a:lnTo>
                    <a:pt x="0" y="0"/>
                  </a:lnTo>
                  <a:lnTo>
                    <a:pt x="0" y="1166240"/>
                  </a:lnTo>
                  <a:close/>
                </a:path>
              </a:pathLst>
            </a:custGeom>
            <a:ln w="9525">
              <a:solidFill>
                <a:srgbClr val="C00000"/>
              </a:solidFill>
            </a:ln>
          </p:spPr>
          <p:txBody>
            <a:bodyPr wrap="square" lIns="0" tIns="0" rIns="0" bIns="0" rtlCol="0"/>
            <a:lstStyle/>
            <a:p/>
          </p:txBody>
        </p:sp>
        <p:sp>
          <p:nvSpPr>
            <p:cNvPr id="12" name="object 12" descr=""/>
            <p:cNvSpPr/>
            <p:nvPr/>
          </p:nvSpPr>
          <p:spPr>
            <a:xfrm>
              <a:off x="3260598" y="4487417"/>
              <a:ext cx="1441450" cy="0"/>
            </a:xfrm>
            <a:custGeom>
              <a:avLst/>
              <a:gdLst/>
              <a:ahLst/>
              <a:cxnLst/>
              <a:rect l="l" t="t" r="r" b="b"/>
              <a:pathLst>
                <a:path w="1441450" h="0">
                  <a:moveTo>
                    <a:pt x="0" y="0"/>
                  </a:moveTo>
                  <a:lnTo>
                    <a:pt x="1441450" y="0"/>
                  </a:lnTo>
                </a:path>
              </a:pathLst>
            </a:custGeom>
            <a:ln w="19050">
              <a:solidFill>
                <a:srgbClr val="FF0000"/>
              </a:solidFill>
            </a:ln>
          </p:spPr>
          <p:txBody>
            <a:bodyPr wrap="square" lIns="0" tIns="0" rIns="0" bIns="0" rtlCol="0"/>
            <a:lstStyle/>
            <a:p/>
          </p:txBody>
        </p:sp>
        <p:pic>
          <p:nvPicPr>
            <p:cNvPr id="13" name="object 13" descr=""/>
            <p:cNvPicPr/>
            <p:nvPr/>
          </p:nvPicPr>
          <p:blipFill>
            <a:blip r:embed="rId5" cstate="print"/>
            <a:stretch>
              <a:fillRect/>
            </a:stretch>
          </p:blipFill>
          <p:spPr>
            <a:xfrm>
              <a:off x="1624583" y="2080259"/>
              <a:ext cx="4315968" cy="230124"/>
            </a:xfrm>
            <a:prstGeom prst="rect">
              <a:avLst/>
            </a:prstGeom>
          </p:spPr>
        </p:pic>
      </p:grpSp>
      <p:sp>
        <p:nvSpPr>
          <p:cNvPr id="14" name="object 14" descr=""/>
          <p:cNvSpPr txBox="1"/>
          <p:nvPr/>
        </p:nvSpPr>
        <p:spPr>
          <a:xfrm>
            <a:off x="1410461" y="5666612"/>
            <a:ext cx="351853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経口糖尿病薬の数制限は都道府県によって異なります。</a:t>
            </a:r>
            <a:endParaRPr sz="1100">
              <a:latin typeface="MS Mincho"/>
              <a:cs typeface="MS Mincho"/>
            </a:endParaRPr>
          </a:p>
        </p:txBody>
      </p:sp>
      <p:grpSp>
        <p:nvGrpSpPr>
          <p:cNvPr id="15" name="object 15" descr=""/>
          <p:cNvGrpSpPr/>
          <p:nvPr/>
        </p:nvGrpSpPr>
        <p:grpSpPr>
          <a:xfrm>
            <a:off x="2628709" y="7567993"/>
            <a:ext cx="2847340" cy="761365"/>
            <a:chOff x="2628709" y="7567993"/>
            <a:chExt cx="2847340" cy="761365"/>
          </a:xfrm>
        </p:grpSpPr>
        <p:sp>
          <p:nvSpPr>
            <p:cNvPr id="16" name="object 16" descr=""/>
            <p:cNvSpPr/>
            <p:nvPr/>
          </p:nvSpPr>
          <p:spPr>
            <a:xfrm>
              <a:off x="2633472" y="7572755"/>
              <a:ext cx="2837815" cy="751840"/>
            </a:xfrm>
            <a:custGeom>
              <a:avLst/>
              <a:gdLst/>
              <a:ahLst/>
              <a:cxnLst/>
              <a:rect l="l" t="t" r="r" b="b"/>
              <a:pathLst>
                <a:path w="2837815" h="751840">
                  <a:moveTo>
                    <a:pt x="2712466" y="0"/>
                  </a:moveTo>
                  <a:lnTo>
                    <a:pt x="125221" y="0"/>
                  </a:lnTo>
                  <a:lnTo>
                    <a:pt x="76455" y="9832"/>
                  </a:lnTo>
                  <a:lnTo>
                    <a:pt x="36655" y="36655"/>
                  </a:lnTo>
                  <a:lnTo>
                    <a:pt x="9832" y="76455"/>
                  </a:lnTo>
                  <a:lnTo>
                    <a:pt x="0" y="125221"/>
                  </a:lnTo>
                  <a:lnTo>
                    <a:pt x="0" y="626109"/>
                  </a:lnTo>
                  <a:lnTo>
                    <a:pt x="9832" y="674876"/>
                  </a:lnTo>
                  <a:lnTo>
                    <a:pt x="36655" y="714676"/>
                  </a:lnTo>
                  <a:lnTo>
                    <a:pt x="76455" y="741499"/>
                  </a:lnTo>
                  <a:lnTo>
                    <a:pt x="125221" y="751332"/>
                  </a:lnTo>
                  <a:lnTo>
                    <a:pt x="2712466" y="751332"/>
                  </a:lnTo>
                  <a:lnTo>
                    <a:pt x="2761232" y="741499"/>
                  </a:lnTo>
                  <a:lnTo>
                    <a:pt x="2801032" y="714676"/>
                  </a:lnTo>
                  <a:lnTo>
                    <a:pt x="2827855" y="674876"/>
                  </a:lnTo>
                  <a:lnTo>
                    <a:pt x="2837688" y="626109"/>
                  </a:lnTo>
                  <a:lnTo>
                    <a:pt x="2837688" y="125221"/>
                  </a:lnTo>
                  <a:lnTo>
                    <a:pt x="2827855" y="76455"/>
                  </a:lnTo>
                  <a:lnTo>
                    <a:pt x="2801032" y="36655"/>
                  </a:lnTo>
                  <a:lnTo>
                    <a:pt x="2761232" y="9832"/>
                  </a:lnTo>
                  <a:lnTo>
                    <a:pt x="2712466" y="0"/>
                  </a:lnTo>
                  <a:close/>
                </a:path>
              </a:pathLst>
            </a:custGeom>
            <a:solidFill>
              <a:srgbClr val="FFFFCC"/>
            </a:solidFill>
          </p:spPr>
          <p:txBody>
            <a:bodyPr wrap="square" lIns="0" tIns="0" rIns="0" bIns="0" rtlCol="0"/>
            <a:lstStyle/>
            <a:p/>
          </p:txBody>
        </p:sp>
        <p:sp>
          <p:nvSpPr>
            <p:cNvPr id="17" name="object 17" descr=""/>
            <p:cNvSpPr/>
            <p:nvPr/>
          </p:nvSpPr>
          <p:spPr>
            <a:xfrm>
              <a:off x="2633472" y="7572755"/>
              <a:ext cx="2837815" cy="751840"/>
            </a:xfrm>
            <a:custGeom>
              <a:avLst/>
              <a:gdLst/>
              <a:ahLst/>
              <a:cxnLst/>
              <a:rect l="l" t="t" r="r" b="b"/>
              <a:pathLst>
                <a:path w="2837815" h="751840">
                  <a:moveTo>
                    <a:pt x="0" y="125221"/>
                  </a:moveTo>
                  <a:lnTo>
                    <a:pt x="9832" y="76455"/>
                  </a:lnTo>
                  <a:lnTo>
                    <a:pt x="36655" y="36655"/>
                  </a:lnTo>
                  <a:lnTo>
                    <a:pt x="76455" y="9832"/>
                  </a:lnTo>
                  <a:lnTo>
                    <a:pt x="125221" y="0"/>
                  </a:lnTo>
                  <a:lnTo>
                    <a:pt x="2712466" y="0"/>
                  </a:lnTo>
                  <a:lnTo>
                    <a:pt x="2761232" y="9832"/>
                  </a:lnTo>
                  <a:lnTo>
                    <a:pt x="2801032" y="36655"/>
                  </a:lnTo>
                  <a:lnTo>
                    <a:pt x="2827855" y="76455"/>
                  </a:lnTo>
                  <a:lnTo>
                    <a:pt x="2837688" y="125221"/>
                  </a:lnTo>
                  <a:lnTo>
                    <a:pt x="2837688" y="626109"/>
                  </a:lnTo>
                  <a:lnTo>
                    <a:pt x="2827855" y="674876"/>
                  </a:lnTo>
                  <a:lnTo>
                    <a:pt x="2801032" y="714676"/>
                  </a:lnTo>
                  <a:lnTo>
                    <a:pt x="2761232" y="741499"/>
                  </a:lnTo>
                  <a:lnTo>
                    <a:pt x="2712466" y="751332"/>
                  </a:lnTo>
                  <a:lnTo>
                    <a:pt x="125221" y="751332"/>
                  </a:lnTo>
                  <a:lnTo>
                    <a:pt x="76455" y="741499"/>
                  </a:lnTo>
                  <a:lnTo>
                    <a:pt x="36655" y="714676"/>
                  </a:lnTo>
                  <a:lnTo>
                    <a:pt x="9832" y="674876"/>
                  </a:lnTo>
                  <a:lnTo>
                    <a:pt x="0" y="626109"/>
                  </a:lnTo>
                  <a:lnTo>
                    <a:pt x="0" y="125221"/>
                  </a:lnTo>
                  <a:close/>
                </a:path>
              </a:pathLst>
            </a:custGeom>
            <a:ln w="9525">
              <a:solidFill>
                <a:srgbClr val="C00000"/>
              </a:solidFill>
            </a:ln>
          </p:spPr>
          <p:txBody>
            <a:bodyPr wrap="square" lIns="0" tIns="0" rIns="0" bIns="0" rtlCol="0"/>
            <a:lstStyle/>
            <a:p/>
          </p:txBody>
        </p:sp>
      </p:grpSp>
      <p:sp>
        <p:nvSpPr>
          <p:cNvPr id="18" name="object 18" descr=""/>
          <p:cNvSpPr txBox="1"/>
          <p:nvPr/>
        </p:nvSpPr>
        <p:spPr>
          <a:xfrm>
            <a:off x="2749423" y="7610957"/>
            <a:ext cx="2680335" cy="655320"/>
          </a:xfrm>
          <a:prstGeom prst="rect">
            <a:avLst/>
          </a:prstGeom>
        </p:spPr>
        <p:txBody>
          <a:bodyPr wrap="square" lIns="0" tIns="12065" rIns="0" bIns="0" rtlCol="0" vert="horz">
            <a:spAutoFit/>
          </a:bodyPr>
          <a:lstStyle/>
          <a:p>
            <a:pPr marL="12700" marR="142875">
              <a:lnSpc>
                <a:spcPct val="125499"/>
              </a:lnSpc>
              <a:spcBef>
                <a:spcPts val="95"/>
              </a:spcBef>
            </a:pPr>
            <a:r>
              <a:rPr dirty="0" sz="1100" spc="-20">
                <a:latin typeface="MS Mincho"/>
                <a:cs typeface="MS Mincho"/>
              </a:rPr>
              <a:t>４種類の経口糖尿病薬を処方しているので不合格と判定。ローカルルールの例。</a:t>
            </a:r>
            <a:endParaRPr sz="1100">
              <a:latin typeface="MS Mincho"/>
              <a:cs typeface="MS Mincho"/>
            </a:endParaRPr>
          </a:p>
          <a:p>
            <a:pPr marL="12700">
              <a:lnSpc>
                <a:spcPct val="100000"/>
              </a:lnSpc>
              <a:spcBef>
                <a:spcPts val="330"/>
              </a:spcBef>
            </a:pPr>
            <a:r>
              <a:rPr dirty="0" sz="1100" spc="-20">
                <a:latin typeface="MS Mincho"/>
                <a:cs typeface="MS Mincho"/>
              </a:rPr>
              <a:t>※実際にはコメントをつけて通している。</a:t>
            </a:r>
            <a:endParaRPr sz="1100">
              <a:latin typeface="MS Mincho"/>
              <a:cs typeface="MS Mincho"/>
            </a:endParaRPr>
          </a:p>
        </p:txBody>
      </p:sp>
      <p:pic>
        <p:nvPicPr>
          <p:cNvPr id="19" name="object 19" descr=""/>
          <p:cNvPicPr/>
          <p:nvPr/>
        </p:nvPicPr>
        <p:blipFill>
          <a:blip r:embed="rId5" cstate="print"/>
          <a:stretch>
            <a:fillRect/>
          </a:stretch>
        </p:blipFill>
        <p:spPr>
          <a:xfrm>
            <a:off x="1629155" y="6073139"/>
            <a:ext cx="4315968" cy="230124"/>
          </a:xfrm>
          <a:prstGeom prst="rect">
            <a:avLst/>
          </a:prstGeom>
        </p:spPr>
      </p:pic>
      <p:sp>
        <p:nvSpPr>
          <p:cNvPr id="20" name="object 2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89</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descr=""/>
          <p:cNvGrpSpPr/>
          <p:nvPr/>
        </p:nvGrpSpPr>
        <p:grpSpPr>
          <a:xfrm>
            <a:off x="1620011" y="2147315"/>
            <a:ext cx="4320540" cy="3253740"/>
            <a:chOff x="1620011" y="2147315"/>
            <a:chExt cx="4320540" cy="3253740"/>
          </a:xfrm>
        </p:grpSpPr>
        <p:pic>
          <p:nvPicPr>
            <p:cNvPr id="3" name="object 3" descr=""/>
            <p:cNvPicPr/>
            <p:nvPr/>
          </p:nvPicPr>
          <p:blipFill>
            <a:blip r:embed="rId2" cstate="print"/>
            <a:stretch>
              <a:fillRect/>
            </a:stretch>
          </p:blipFill>
          <p:spPr>
            <a:xfrm>
              <a:off x="1620011" y="2147315"/>
              <a:ext cx="4320540" cy="3253739"/>
            </a:xfrm>
            <a:prstGeom prst="rect">
              <a:avLst/>
            </a:prstGeom>
          </p:spPr>
        </p:pic>
        <p:sp>
          <p:nvSpPr>
            <p:cNvPr id="4" name="object 4" descr=""/>
            <p:cNvSpPr/>
            <p:nvPr/>
          </p:nvSpPr>
          <p:spPr>
            <a:xfrm>
              <a:off x="2500883" y="2638043"/>
              <a:ext cx="2837815" cy="818515"/>
            </a:xfrm>
            <a:custGeom>
              <a:avLst/>
              <a:gdLst/>
              <a:ahLst/>
              <a:cxnLst/>
              <a:rect l="l" t="t" r="r" b="b"/>
              <a:pathLst>
                <a:path w="2837815" h="818514">
                  <a:moveTo>
                    <a:pt x="2701290" y="0"/>
                  </a:moveTo>
                  <a:lnTo>
                    <a:pt x="136398" y="0"/>
                  </a:lnTo>
                  <a:lnTo>
                    <a:pt x="93293" y="6955"/>
                  </a:lnTo>
                  <a:lnTo>
                    <a:pt x="55851" y="26322"/>
                  </a:lnTo>
                  <a:lnTo>
                    <a:pt x="26322" y="55851"/>
                  </a:lnTo>
                  <a:lnTo>
                    <a:pt x="6955" y="93293"/>
                  </a:lnTo>
                  <a:lnTo>
                    <a:pt x="0" y="136398"/>
                  </a:lnTo>
                  <a:lnTo>
                    <a:pt x="0" y="681990"/>
                  </a:lnTo>
                  <a:lnTo>
                    <a:pt x="6955" y="725094"/>
                  </a:lnTo>
                  <a:lnTo>
                    <a:pt x="26322" y="762536"/>
                  </a:lnTo>
                  <a:lnTo>
                    <a:pt x="55851" y="792065"/>
                  </a:lnTo>
                  <a:lnTo>
                    <a:pt x="93293" y="811432"/>
                  </a:lnTo>
                  <a:lnTo>
                    <a:pt x="136398" y="818388"/>
                  </a:lnTo>
                  <a:lnTo>
                    <a:pt x="2701290" y="818388"/>
                  </a:lnTo>
                  <a:lnTo>
                    <a:pt x="2744394" y="811432"/>
                  </a:lnTo>
                  <a:lnTo>
                    <a:pt x="2781836" y="792065"/>
                  </a:lnTo>
                  <a:lnTo>
                    <a:pt x="2811365" y="762536"/>
                  </a:lnTo>
                  <a:lnTo>
                    <a:pt x="2830732" y="725094"/>
                  </a:lnTo>
                  <a:lnTo>
                    <a:pt x="2837688" y="681990"/>
                  </a:lnTo>
                  <a:lnTo>
                    <a:pt x="2837688" y="136398"/>
                  </a:lnTo>
                  <a:lnTo>
                    <a:pt x="2830732" y="93293"/>
                  </a:lnTo>
                  <a:lnTo>
                    <a:pt x="2811365" y="55851"/>
                  </a:lnTo>
                  <a:lnTo>
                    <a:pt x="2781836" y="26322"/>
                  </a:lnTo>
                  <a:lnTo>
                    <a:pt x="2744394" y="6955"/>
                  </a:lnTo>
                  <a:lnTo>
                    <a:pt x="2701290" y="0"/>
                  </a:lnTo>
                  <a:close/>
                </a:path>
              </a:pathLst>
            </a:custGeom>
            <a:solidFill>
              <a:srgbClr val="FFFFCC"/>
            </a:solidFill>
          </p:spPr>
          <p:txBody>
            <a:bodyPr wrap="square" lIns="0" tIns="0" rIns="0" bIns="0" rtlCol="0"/>
            <a:lstStyle/>
            <a:p/>
          </p:txBody>
        </p:sp>
        <p:sp>
          <p:nvSpPr>
            <p:cNvPr id="5" name="object 5" descr=""/>
            <p:cNvSpPr/>
            <p:nvPr/>
          </p:nvSpPr>
          <p:spPr>
            <a:xfrm>
              <a:off x="2500883" y="2638043"/>
              <a:ext cx="2837815" cy="818515"/>
            </a:xfrm>
            <a:custGeom>
              <a:avLst/>
              <a:gdLst/>
              <a:ahLst/>
              <a:cxnLst/>
              <a:rect l="l" t="t" r="r" b="b"/>
              <a:pathLst>
                <a:path w="2837815" h="818514">
                  <a:moveTo>
                    <a:pt x="0" y="136398"/>
                  </a:moveTo>
                  <a:lnTo>
                    <a:pt x="6955" y="93293"/>
                  </a:lnTo>
                  <a:lnTo>
                    <a:pt x="26322" y="55851"/>
                  </a:lnTo>
                  <a:lnTo>
                    <a:pt x="55851" y="26322"/>
                  </a:lnTo>
                  <a:lnTo>
                    <a:pt x="93293" y="6955"/>
                  </a:lnTo>
                  <a:lnTo>
                    <a:pt x="136398" y="0"/>
                  </a:lnTo>
                  <a:lnTo>
                    <a:pt x="2701290" y="0"/>
                  </a:lnTo>
                  <a:lnTo>
                    <a:pt x="2744394" y="6955"/>
                  </a:lnTo>
                  <a:lnTo>
                    <a:pt x="2781836" y="26322"/>
                  </a:lnTo>
                  <a:lnTo>
                    <a:pt x="2811365" y="55851"/>
                  </a:lnTo>
                  <a:lnTo>
                    <a:pt x="2830732" y="93293"/>
                  </a:lnTo>
                  <a:lnTo>
                    <a:pt x="2837688" y="136398"/>
                  </a:lnTo>
                  <a:lnTo>
                    <a:pt x="2837688" y="681990"/>
                  </a:lnTo>
                  <a:lnTo>
                    <a:pt x="2830732" y="725094"/>
                  </a:lnTo>
                  <a:lnTo>
                    <a:pt x="2811365" y="762536"/>
                  </a:lnTo>
                  <a:lnTo>
                    <a:pt x="2781836" y="792065"/>
                  </a:lnTo>
                  <a:lnTo>
                    <a:pt x="2744394" y="811432"/>
                  </a:lnTo>
                  <a:lnTo>
                    <a:pt x="2701290" y="818388"/>
                  </a:lnTo>
                  <a:lnTo>
                    <a:pt x="136398" y="818388"/>
                  </a:lnTo>
                  <a:lnTo>
                    <a:pt x="93293" y="811432"/>
                  </a:lnTo>
                  <a:lnTo>
                    <a:pt x="55851" y="792065"/>
                  </a:lnTo>
                  <a:lnTo>
                    <a:pt x="26322" y="762536"/>
                  </a:lnTo>
                  <a:lnTo>
                    <a:pt x="6955" y="725094"/>
                  </a:lnTo>
                  <a:lnTo>
                    <a:pt x="0" y="681990"/>
                  </a:lnTo>
                  <a:lnTo>
                    <a:pt x="0" y="136398"/>
                  </a:lnTo>
                  <a:close/>
                </a:path>
              </a:pathLst>
            </a:custGeom>
            <a:ln w="9525">
              <a:solidFill>
                <a:srgbClr val="C00000"/>
              </a:solidFill>
            </a:ln>
          </p:spPr>
          <p:txBody>
            <a:bodyPr wrap="square" lIns="0" tIns="0" rIns="0" bIns="0" rtlCol="0"/>
            <a:lstStyle/>
            <a:p/>
          </p:txBody>
        </p:sp>
      </p:grpSp>
      <p:sp>
        <p:nvSpPr>
          <p:cNvPr id="6" name="object 6" descr=""/>
          <p:cNvSpPr txBox="1"/>
          <p:nvPr/>
        </p:nvSpPr>
        <p:spPr>
          <a:xfrm>
            <a:off x="1158951" y="1110842"/>
            <a:ext cx="5306695" cy="883919"/>
          </a:xfrm>
          <a:prstGeom prst="rect">
            <a:avLst/>
          </a:prstGeom>
        </p:spPr>
        <p:txBody>
          <a:bodyPr wrap="square" lIns="0" tIns="64135" rIns="0" bIns="0" rtlCol="0" vert="horz">
            <a:spAutoFit/>
          </a:bodyPr>
          <a:lstStyle/>
          <a:p>
            <a:pPr marL="12700">
              <a:lnSpc>
                <a:spcPct val="100000"/>
              </a:lnSpc>
              <a:spcBef>
                <a:spcPts val="505"/>
              </a:spcBef>
              <a:tabLst>
                <a:tab pos="2108200" algn="l"/>
              </a:tabLst>
            </a:pPr>
            <a:r>
              <a:rPr dirty="0" sz="1100">
                <a:latin typeface="MS Gothic"/>
                <a:cs typeface="MS Gothic"/>
              </a:rPr>
              <a:t>１３．</a:t>
            </a:r>
            <a:r>
              <a:rPr dirty="0" sz="1100" spc="-15">
                <a:latin typeface="MS Gothic"/>
                <a:cs typeface="MS Gothic"/>
              </a:rPr>
              <a:t>精</a:t>
            </a:r>
            <a:r>
              <a:rPr dirty="0" sz="1100">
                <a:latin typeface="MS Gothic"/>
                <a:cs typeface="MS Gothic"/>
              </a:rPr>
              <a:t>密点</a:t>
            </a:r>
            <a:r>
              <a:rPr dirty="0" sz="1100" spc="-15">
                <a:latin typeface="MS Gothic"/>
                <a:cs typeface="MS Gothic"/>
              </a:rPr>
              <a:t>検</a:t>
            </a:r>
            <a:r>
              <a:rPr dirty="0" sz="1100">
                <a:latin typeface="MS Gothic"/>
                <a:cs typeface="MS Gothic"/>
              </a:rPr>
              <a:t>（独</a:t>
            </a:r>
            <a:r>
              <a:rPr dirty="0" sz="1100" spc="-15">
                <a:latin typeface="MS Gothic"/>
                <a:cs typeface="MS Gothic"/>
              </a:rPr>
              <a:t>自ル</a:t>
            </a:r>
            <a:r>
              <a:rPr dirty="0" sz="1100">
                <a:latin typeface="MS Gothic"/>
                <a:cs typeface="MS Gothic"/>
              </a:rPr>
              <a:t>ール</a:t>
            </a:r>
            <a:r>
              <a:rPr dirty="0" sz="1100" spc="-50">
                <a:latin typeface="MS Gothic"/>
                <a:cs typeface="MS Gothic"/>
              </a:rPr>
              <a:t>）</a:t>
            </a:r>
            <a:r>
              <a:rPr dirty="0" sz="1100">
                <a:latin typeface="MS Gothic"/>
                <a:cs typeface="MS Gothic"/>
              </a:rPr>
              <a:t>	PPI</a:t>
            </a:r>
            <a:r>
              <a:rPr dirty="0" sz="1100" spc="-15">
                <a:latin typeface="MS Gothic"/>
                <a:cs typeface="MS Gothic"/>
              </a:rPr>
              <a:t>の</a:t>
            </a:r>
            <a:r>
              <a:rPr dirty="0" sz="1100">
                <a:latin typeface="MS Gothic"/>
                <a:cs typeface="MS Gothic"/>
              </a:rPr>
              <a:t>投与</a:t>
            </a:r>
            <a:r>
              <a:rPr dirty="0" sz="1100" spc="-15">
                <a:latin typeface="MS Gothic"/>
                <a:cs typeface="MS Gothic"/>
              </a:rPr>
              <a:t>期</a:t>
            </a:r>
            <a:r>
              <a:rPr dirty="0" sz="1100" spc="-50">
                <a:latin typeface="MS Gothic"/>
                <a:cs typeface="MS Gothic"/>
              </a:rPr>
              <a:t>間</a:t>
            </a:r>
            <a:endParaRPr sz="1100">
              <a:latin typeface="MS Gothic"/>
              <a:cs typeface="MS Gothic"/>
            </a:endParaRPr>
          </a:p>
          <a:p>
            <a:pPr marL="264160" marR="173990">
              <a:lnSpc>
                <a:spcPct val="125499"/>
              </a:lnSpc>
              <a:spcBef>
                <a:spcPts val="70"/>
              </a:spcBef>
            </a:pPr>
            <a:r>
              <a:rPr dirty="0" sz="1100" spc="-20">
                <a:latin typeface="Century"/>
                <a:cs typeface="Century"/>
              </a:rPr>
              <a:t>PPI</a:t>
            </a:r>
            <a:r>
              <a:rPr dirty="0" sz="1100" spc="-20">
                <a:latin typeface="MS Mincho"/>
                <a:cs typeface="MS Mincho"/>
              </a:rPr>
              <a:t>は製剤によって、また同じ製剤でも用量によって効能・効果、投与期間が</a:t>
            </a:r>
            <a:r>
              <a:rPr dirty="0" sz="1100" spc="-15">
                <a:latin typeface="MS Mincho"/>
                <a:cs typeface="MS Mincho"/>
              </a:rPr>
              <a:t>異なります。</a:t>
            </a:r>
            <a:endParaRPr sz="1100">
              <a:latin typeface="MS Mincho"/>
              <a:cs typeface="MS Mincho"/>
            </a:endParaRPr>
          </a:p>
          <a:p>
            <a:pPr marL="264160">
              <a:lnSpc>
                <a:spcPct val="100000"/>
              </a:lnSpc>
              <a:spcBef>
                <a:spcPts val="325"/>
              </a:spcBef>
            </a:pPr>
            <a:r>
              <a:rPr dirty="0" sz="1100" spc="-5">
                <a:latin typeface="MS Mincho"/>
                <a:cs typeface="MS Mincho"/>
              </a:rPr>
              <a:t>タケキャブ錠</a:t>
            </a:r>
            <a:r>
              <a:rPr dirty="0" sz="1100" spc="-10">
                <a:latin typeface="MS Mincho"/>
                <a:cs typeface="MS Mincho"/>
              </a:rPr>
              <a:t>20ｍｇ</a:t>
            </a:r>
            <a:r>
              <a:rPr dirty="0" sz="1100" spc="-20">
                <a:latin typeface="MS Mincho"/>
                <a:cs typeface="MS Mincho"/>
              </a:rPr>
              <a:t>を例にとると十二指腸潰瘍では６週までの投与となります。</a:t>
            </a:r>
            <a:endParaRPr sz="1100">
              <a:latin typeface="MS Mincho"/>
              <a:cs typeface="MS Mincho"/>
            </a:endParaRPr>
          </a:p>
        </p:txBody>
      </p:sp>
      <p:grpSp>
        <p:nvGrpSpPr>
          <p:cNvPr id="7" name="object 7" descr=""/>
          <p:cNvGrpSpPr/>
          <p:nvPr/>
        </p:nvGrpSpPr>
        <p:grpSpPr>
          <a:xfrm>
            <a:off x="1620011" y="6143243"/>
            <a:ext cx="4320540" cy="3253740"/>
            <a:chOff x="1620011" y="6143243"/>
            <a:chExt cx="4320540" cy="3253740"/>
          </a:xfrm>
        </p:grpSpPr>
        <p:pic>
          <p:nvPicPr>
            <p:cNvPr id="8" name="object 8" descr=""/>
            <p:cNvPicPr/>
            <p:nvPr/>
          </p:nvPicPr>
          <p:blipFill>
            <a:blip r:embed="rId3" cstate="print"/>
            <a:stretch>
              <a:fillRect/>
            </a:stretch>
          </p:blipFill>
          <p:spPr>
            <a:xfrm>
              <a:off x="1620011" y="6143243"/>
              <a:ext cx="4320540" cy="3253740"/>
            </a:xfrm>
            <a:prstGeom prst="rect">
              <a:avLst/>
            </a:prstGeom>
          </p:spPr>
        </p:pic>
        <p:pic>
          <p:nvPicPr>
            <p:cNvPr id="9" name="object 9" descr=""/>
            <p:cNvPicPr/>
            <p:nvPr/>
          </p:nvPicPr>
          <p:blipFill>
            <a:blip r:embed="rId4" cstate="print"/>
            <a:stretch>
              <a:fillRect/>
            </a:stretch>
          </p:blipFill>
          <p:spPr>
            <a:xfrm>
              <a:off x="3069336" y="7958327"/>
              <a:ext cx="2159508" cy="1156716"/>
            </a:xfrm>
            <a:prstGeom prst="rect">
              <a:avLst/>
            </a:prstGeom>
          </p:spPr>
        </p:pic>
        <p:sp>
          <p:nvSpPr>
            <p:cNvPr id="10" name="object 10" descr=""/>
            <p:cNvSpPr/>
            <p:nvPr/>
          </p:nvSpPr>
          <p:spPr>
            <a:xfrm>
              <a:off x="3064509" y="7953501"/>
              <a:ext cx="2169160" cy="1166495"/>
            </a:xfrm>
            <a:custGeom>
              <a:avLst/>
              <a:gdLst/>
              <a:ahLst/>
              <a:cxnLst/>
              <a:rect l="l" t="t" r="r" b="b"/>
              <a:pathLst>
                <a:path w="2169160" h="1166495">
                  <a:moveTo>
                    <a:pt x="0" y="1166240"/>
                  </a:moveTo>
                  <a:lnTo>
                    <a:pt x="2169033" y="1166240"/>
                  </a:lnTo>
                  <a:lnTo>
                    <a:pt x="2169033" y="0"/>
                  </a:lnTo>
                  <a:lnTo>
                    <a:pt x="0" y="0"/>
                  </a:lnTo>
                  <a:lnTo>
                    <a:pt x="0" y="1166240"/>
                  </a:lnTo>
                  <a:close/>
                </a:path>
              </a:pathLst>
            </a:custGeom>
            <a:ln w="9525">
              <a:solidFill>
                <a:srgbClr val="C00000"/>
              </a:solidFill>
            </a:ln>
          </p:spPr>
          <p:txBody>
            <a:bodyPr wrap="square" lIns="0" tIns="0" rIns="0" bIns="0" rtlCol="0"/>
            <a:lstStyle/>
            <a:p/>
          </p:txBody>
        </p:sp>
        <p:sp>
          <p:nvSpPr>
            <p:cNvPr id="11" name="object 11" descr=""/>
            <p:cNvSpPr/>
            <p:nvPr/>
          </p:nvSpPr>
          <p:spPr>
            <a:xfrm>
              <a:off x="2410967" y="6399275"/>
              <a:ext cx="2839720" cy="662940"/>
            </a:xfrm>
            <a:custGeom>
              <a:avLst/>
              <a:gdLst/>
              <a:ahLst/>
              <a:cxnLst/>
              <a:rect l="l" t="t" r="r" b="b"/>
              <a:pathLst>
                <a:path w="2839720" h="662940">
                  <a:moveTo>
                    <a:pt x="2728722" y="0"/>
                  </a:moveTo>
                  <a:lnTo>
                    <a:pt x="110489" y="0"/>
                  </a:lnTo>
                  <a:lnTo>
                    <a:pt x="67508" y="8691"/>
                  </a:lnTo>
                  <a:lnTo>
                    <a:pt x="32384" y="32385"/>
                  </a:lnTo>
                  <a:lnTo>
                    <a:pt x="8691" y="67508"/>
                  </a:lnTo>
                  <a:lnTo>
                    <a:pt x="0" y="110490"/>
                  </a:lnTo>
                  <a:lnTo>
                    <a:pt x="0" y="552450"/>
                  </a:lnTo>
                  <a:lnTo>
                    <a:pt x="8691" y="595431"/>
                  </a:lnTo>
                  <a:lnTo>
                    <a:pt x="32385" y="630555"/>
                  </a:lnTo>
                  <a:lnTo>
                    <a:pt x="67508" y="654248"/>
                  </a:lnTo>
                  <a:lnTo>
                    <a:pt x="110489" y="662940"/>
                  </a:lnTo>
                  <a:lnTo>
                    <a:pt x="2728722" y="662940"/>
                  </a:lnTo>
                  <a:lnTo>
                    <a:pt x="2771703" y="654248"/>
                  </a:lnTo>
                  <a:lnTo>
                    <a:pt x="2806827" y="630555"/>
                  </a:lnTo>
                  <a:lnTo>
                    <a:pt x="2830520" y="595431"/>
                  </a:lnTo>
                  <a:lnTo>
                    <a:pt x="2839211" y="552450"/>
                  </a:lnTo>
                  <a:lnTo>
                    <a:pt x="2839211" y="110490"/>
                  </a:lnTo>
                  <a:lnTo>
                    <a:pt x="2830520" y="67508"/>
                  </a:lnTo>
                  <a:lnTo>
                    <a:pt x="2806826" y="32385"/>
                  </a:lnTo>
                  <a:lnTo>
                    <a:pt x="2771703" y="8691"/>
                  </a:lnTo>
                  <a:lnTo>
                    <a:pt x="2728722" y="0"/>
                  </a:lnTo>
                  <a:close/>
                </a:path>
              </a:pathLst>
            </a:custGeom>
            <a:solidFill>
              <a:srgbClr val="FFFFCC"/>
            </a:solidFill>
          </p:spPr>
          <p:txBody>
            <a:bodyPr wrap="square" lIns="0" tIns="0" rIns="0" bIns="0" rtlCol="0"/>
            <a:lstStyle/>
            <a:p/>
          </p:txBody>
        </p:sp>
        <p:sp>
          <p:nvSpPr>
            <p:cNvPr id="12" name="object 12" descr=""/>
            <p:cNvSpPr/>
            <p:nvPr/>
          </p:nvSpPr>
          <p:spPr>
            <a:xfrm>
              <a:off x="2410967" y="6399275"/>
              <a:ext cx="2839720" cy="662940"/>
            </a:xfrm>
            <a:custGeom>
              <a:avLst/>
              <a:gdLst/>
              <a:ahLst/>
              <a:cxnLst/>
              <a:rect l="l" t="t" r="r" b="b"/>
              <a:pathLst>
                <a:path w="2839720" h="662940">
                  <a:moveTo>
                    <a:pt x="0" y="110490"/>
                  </a:moveTo>
                  <a:lnTo>
                    <a:pt x="8691" y="67508"/>
                  </a:lnTo>
                  <a:lnTo>
                    <a:pt x="32384" y="32385"/>
                  </a:lnTo>
                  <a:lnTo>
                    <a:pt x="67508" y="8691"/>
                  </a:lnTo>
                  <a:lnTo>
                    <a:pt x="110489" y="0"/>
                  </a:lnTo>
                  <a:lnTo>
                    <a:pt x="2728722" y="0"/>
                  </a:lnTo>
                  <a:lnTo>
                    <a:pt x="2771703" y="8691"/>
                  </a:lnTo>
                  <a:lnTo>
                    <a:pt x="2806826" y="32385"/>
                  </a:lnTo>
                  <a:lnTo>
                    <a:pt x="2830520" y="67508"/>
                  </a:lnTo>
                  <a:lnTo>
                    <a:pt x="2839211" y="110490"/>
                  </a:lnTo>
                  <a:lnTo>
                    <a:pt x="2839211" y="552450"/>
                  </a:lnTo>
                  <a:lnTo>
                    <a:pt x="2830520" y="595431"/>
                  </a:lnTo>
                  <a:lnTo>
                    <a:pt x="2806827" y="630555"/>
                  </a:lnTo>
                  <a:lnTo>
                    <a:pt x="2771703" y="654248"/>
                  </a:lnTo>
                  <a:lnTo>
                    <a:pt x="2728722" y="662940"/>
                  </a:lnTo>
                  <a:lnTo>
                    <a:pt x="110489" y="662940"/>
                  </a:lnTo>
                  <a:lnTo>
                    <a:pt x="67508" y="654248"/>
                  </a:lnTo>
                  <a:lnTo>
                    <a:pt x="32385" y="630555"/>
                  </a:lnTo>
                  <a:lnTo>
                    <a:pt x="8691" y="595431"/>
                  </a:lnTo>
                  <a:lnTo>
                    <a:pt x="0" y="552450"/>
                  </a:lnTo>
                  <a:lnTo>
                    <a:pt x="0" y="110490"/>
                  </a:lnTo>
                  <a:close/>
                </a:path>
              </a:pathLst>
            </a:custGeom>
            <a:ln w="9525">
              <a:solidFill>
                <a:srgbClr val="C00000"/>
              </a:solidFill>
            </a:ln>
          </p:spPr>
          <p:txBody>
            <a:bodyPr wrap="square" lIns="0" tIns="0" rIns="0" bIns="0" rtlCol="0"/>
            <a:lstStyle/>
            <a:p/>
          </p:txBody>
        </p:sp>
      </p:grpSp>
      <p:sp>
        <p:nvSpPr>
          <p:cNvPr id="13" name="object 13" descr=""/>
          <p:cNvSpPr txBox="1"/>
          <p:nvPr/>
        </p:nvSpPr>
        <p:spPr>
          <a:xfrm>
            <a:off x="1410461" y="5719063"/>
            <a:ext cx="2680335" cy="193675"/>
          </a:xfrm>
          <a:prstGeom prst="rect">
            <a:avLst/>
          </a:prstGeom>
        </p:spPr>
        <p:txBody>
          <a:bodyPr wrap="square" lIns="0" tIns="13335" rIns="0" bIns="0" rtlCol="0" vert="horz">
            <a:spAutoFit/>
          </a:bodyPr>
          <a:lstStyle/>
          <a:p>
            <a:pPr marL="12700">
              <a:lnSpc>
                <a:spcPct val="100000"/>
              </a:lnSpc>
              <a:spcBef>
                <a:spcPts val="105"/>
              </a:spcBef>
            </a:pPr>
            <a:r>
              <a:rPr dirty="0" sz="1100" spc="-20">
                <a:latin typeface="MS Mincho"/>
                <a:cs typeface="MS Mincho"/>
              </a:rPr>
              <a:t>不合格判定は「縦覧」画面で確認します。</a:t>
            </a:r>
            <a:endParaRPr sz="1100">
              <a:latin typeface="MS Mincho"/>
              <a:cs typeface="MS Mincho"/>
            </a:endParaRPr>
          </a:p>
        </p:txBody>
      </p:sp>
      <p:sp>
        <p:nvSpPr>
          <p:cNvPr id="14" name="object 14" descr=""/>
          <p:cNvSpPr txBox="1"/>
          <p:nvPr/>
        </p:nvSpPr>
        <p:spPr>
          <a:xfrm>
            <a:off x="2620517" y="2709773"/>
            <a:ext cx="2561590"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5">
                <a:latin typeface="MS Mincho"/>
                <a:cs typeface="MS Mincho"/>
              </a:rPr>
              <a:t>十二指腸潰瘍でタケキャブ錠</a:t>
            </a:r>
            <a:r>
              <a:rPr dirty="0" sz="1100" spc="-10">
                <a:latin typeface="Century"/>
                <a:cs typeface="Century"/>
              </a:rPr>
              <a:t>20</a:t>
            </a:r>
            <a:r>
              <a:rPr dirty="0" sz="1100" spc="-10">
                <a:latin typeface="MS Mincho"/>
                <a:cs typeface="MS Mincho"/>
              </a:rPr>
              <a:t>ｍｇ</a:t>
            </a:r>
            <a:r>
              <a:rPr dirty="0" sz="1100" spc="-25">
                <a:latin typeface="MS Mincho"/>
                <a:cs typeface="MS Mincho"/>
              </a:rPr>
              <a:t>が処</a:t>
            </a:r>
            <a:r>
              <a:rPr dirty="0" sz="1100" spc="-20">
                <a:latin typeface="MS Mincho"/>
                <a:cs typeface="MS Mincho"/>
              </a:rPr>
              <a:t>方されているが、投与期間超過で不合格判定。</a:t>
            </a:r>
            <a:endParaRPr sz="1100">
              <a:latin typeface="MS Mincho"/>
              <a:cs typeface="MS Mincho"/>
            </a:endParaRPr>
          </a:p>
        </p:txBody>
      </p:sp>
      <p:sp>
        <p:nvSpPr>
          <p:cNvPr id="15" name="object 15" descr=""/>
          <p:cNvSpPr txBox="1"/>
          <p:nvPr/>
        </p:nvSpPr>
        <p:spPr>
          <a:xfrm>
            <a:off x="2522982" y="6498437"/>
            <a:ext cx="2578100" cy="446405"/>
          </a:xfrm>
          <a:prstGeom prst="rect">
            <a:avLst/>
          </a:prstGeom>
        </p:spPr>
        <p:txBody>
          <a:bodyPr wrap="square" lIns="0" tIns="12065" rIns="0" bIns="0" rtlCol="0" vert="horz">
            <a:spAutoFit/>
          </a:bodyPr>
          <a:lstStyle/>
          <a:p>
            <a:pPr marL="12700" marR="5080">
              <a:lnSpc>
                <a:spcPct val="125499"/>
              </a:lnSpc>
              <a:spcBef>
                <a:spcPts val="95"/>
              </a:spcBef>
            </a:pPr>
            <a:r>
              <a:rPr dirty="0" sz="1100">
                <a:latin typeface="MS Mincho"/>
                <a:cs typeface="MS Mincho"/>
              </a:rPr>
              <a:t>タケキャブ錠</a:t>
            </a:r>
            <a:r>
              <a:rPr dirty="0" sz="1100" spc="-10">
                <a:latin typeface="Century"/>
                <a:cs typeface="Century"/>
              </a:rPr>
              <a:t>20</a:t>
            </a:r>
            <a:r>
              <a:rPr dirty="0" sz="1100" spc="-10">
                <a:latin typeface="MS Mincho"/>
                <a:cs typeface="MS Mincho"/>
              </a:rPr>
              <a:t>ｍｇ</a:t>
            </a:r>
            <a:r>
              <a:rPr dirty="0" sz="1100" spc="-5">
                <a:latin typeface="MS Mincho"/>
                <a:cs typeface="MS Mincho"/>
              </a:rPr>
              <a:t>が縦覧で</a:t>
            </a:r>
            <a:r>
              <a:rPr dirty="0" sz="1100" spc="-10">
                <a:latin typeface="Century"/>
                <a:cs typeface="Century"/>
              </a:rPr>
              <a:t>83</a:t>
            </a:r>
            <a:r>
              <a:rPr dirty="0" sz="1100" spc="-20">
                <a:latin typeface="MS Mincho"/>
                <a:cs typeface="MS Mincho"/>
              </a:rPr>
              <a:t>日間処方されているので不合格と判定。</a:t>
            </a:r>
            <a:endParaRPr sz="1100">
              <a:latin typeface="MS Mincho"/>
              <a:cs typeface="MS Mincho"/>
            </a:endParaRPr>
          </a:p>
        </p:txBody>
      </p:sp>
      <p:grpSp>
        <p:nvGrpSpPr>
          <p:cNvPr id="16" name="object 16" descr=""/>
          <p:cNvGrpSpPr/>
          <p:nvPr/>
        </p:nvGrpSpPr>
        <p:grpSpPr>
          <a:xfrm>
            <a:off x="1624583" y="6137147"/>
            <a:ext cx="4316095" cy="1464310"/>
            <a:chOff x="1624583" y="6137147"/>
            <a:chExt cx="4316095" cy="1464310"/>
          </a:xfrm>
        </p:grpSpPr>
        <p:sp>
          <p:nvSpPr>
            <p:cNvPr id="17" name="object 17" descr=""/>
            <p:cNvSpPr/>
            <p:nvPr/>
          </p:nvSpPr>
          <p:spPr>
            <a:xfrm>
              <a:off x="3643122" y="7340345"/>
              <a:ext cx="251460" cy="251460"/>
            </a:xfrm>
            <a:custGeom>
              <a:avLst/>
              <a:gdLst/>
              <a:ahLst/>
              <a:cxnLst/>
              <a:rect l="l" t="t" r="r" b="b"/>
              <a:pathLst>
                <a:path w="251460" h="251459">
                  <a:moveTo>
                    <a:pt x="0" y="125730"/>
                  </a:moveTo>
                  <a:lnTo>
                    <a:pt x="9876" y="76777"/>
                  </a:lnTo>
                  <a:lnTo>
                    <a:pt x="36814" y="36814"/>
                  </a:lnTo>
                  <a:lnTo>
                    <a:pt x="76777" y="9876"/>
                  </a:lnTo>
                  <a:lnTo>
                    <a:pt x="125729" y="0"/>
                  </a:lnTo>
                  <a:lnTo>
                    <a:pt x="174682" y="9876"/>
                  </a:lnTo>
                  <a:lnTo>
                    <a:pt x="214645" y="36814"/>
                  </a:lnTo>
                  <a:lnTo>
                    <a:pt x="241583" y="76777"/>
                  </a:lnTo>
                  <a:lnTo>
                    <a:pt x="251460" y="125730"/>
                  </a:lnTo>
                  <a:lnTo>
                    <a:pt x="241583" y="174682"/>
                  </a:lnTo>
                  <a:lnTo>
                    <a:pt x="214645" y="214645"/>
                  </a:lnTo>
                  <a:lnTo>
                    <a:pt x="174682" y="241583"/>
                  </a:lnTo>
                  <a:lnTo>
                    <a:pt x="125729" y="251460"/>
                  </a:lnTo>
                  <a:lnTo>
                    <a:pt x="76777" y="241583"/>
                  </a:lnTo>
                  <a:lnTo>
                    <a:pt x="36814" y="214645"/>
                  </a:lnTo>
                  <a:lnTo>
                    <a:pt x="9876" y="174682"/>
                  </a:lnTo>
                  <a:lnTo>
                    <a:pt x="0" y="125730"/>
                  </a:lnTo>
                  <a:close/>
                </a:path>
              </a:pathLst>
            </a:custGeom>
            <a:ln w="19050">
              <a:solidFill>
                <a:srgbClr val="FF0000"/>
              </a:solidFill>
            </a:ln>
          </p:spPr>
          <p:txBody>
            <a:bodyPr wrap="square" lIns="0" tIns="0" rIns="0" bIns="0" rtlCol="0"/>
            <a:lstStyle/>
            <a:p/>
          </p:txBody>
        </p:sp>
        <p:pic>
          <p:nvPicPr>
            <p:cNvPr id="18" name="object 18" descr=""/>
            <p:cNvPicPr/>
            <p:nvPr/>
          </p:nvPicPr>
          <p:blipFill>
            <a:blip r:embed="rId5" cstate="print"/>
            <a:stretch>
              <a:fillRect/>
            </a:stretch>
          </p:blipFill>
          <p:spPr>
            <a:xfrm>
              <a:off x="1624583" y="6137147"/>
              <a:ext cx="4315968" cy="230124"/>
            </a:xfrm>
            <a:prstGeom prst="rect">
              <a:avLst/>
            </a:prstGeom>
          </p:spPr>
        </p:pic>
      </p:grpSp>
      <p:pic>
        <p:nvPicPr>
          <p:cNvPr id="19" name="object 19" descr=""/>
          <p:cNvPicPr/>
          <p:nvPr/>
        </p:nvPicPr>
        <p:blipFill>
          <a:blip r:embed="rId5" cstate="print"/>
          <a:stretch>
            <a:fillRect/>
          </a:stretch>
        </p:blipFill>
        <p:spPr>
          <a:xfrm>
            <a:off x="1624583" y="2145791"/>
            <a:ext cx="4315968" cy="230124"/>
          </a:xfrm>
          <a:prstGeom prst="rect">
            <a:avLst/>
          </a:prstGeom>
        </p:spPr>
      </p:pic>
      <p:sp>
        <p:nvSpPr>
          <p:cNvPr id="20" name="object 20"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90</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descr=""/>
          <p:cNvPicPr/>
          <p:nvPr/>
        </p:nvPicPr>
        <p:blipFill>
          <a:blip r:embed="rId2" cstate="print"/>
          <a:stretch>
            <a:fillRect/>
          </a:stretch>
        </p:blipFill>
        <p:spPr>
          <a:xfrm>
            <a:off x="1620011" y="6274307"/>
            <a:ext cx="4320540" cy="3253740"/>
          </a:xfrm>
          <a:prstGeom prst="rect">
            <a:avLst/>
          </a:prstGeom>
        </p:spPr>
      </p:pic>
      <p:grpSp>
        <p:nvGrpSpPr>
          <p:cNvPr id="3" name="object 3" descr=""/>
          <p:cNvGrpSpPr/>
          <p:nvPr/>
        </p:nvGrpSpPr>
        <p:grpSpPr>
          <a:xfrm>
            <a:off x="1624583" y="1883663"/>
            <a:ext cx="4320540" cy="3253740"/>
            <a:chOff x="1624583" y="1883663"/>
            <a:chExt cx="4320540" cy="3253740"/>
          </a:xfrm>
        </p:grpSpPr>
        <p:pic>
          <p:nvPicPr>
            <p:cNvPr id="4" name="object 4" descr=""/>
            <p:cNvPicPr/>
            <p:nvPr/>
          </p:nvPicPr>
          <p:blipFill>
            <a:blip r:embed="rId3" cstate="print"/>
            <a:stretch>
              <a:fillRect/>
            </a:stretch>
          </p:blipFill>
          <p:spPr>
            <a:xfrm>
              <a:off x="1624583" y="1883663"/>
              <a:ext cx="4320540" cy="3253739"/>
            </a:xfrm>
            <a:prstGeom prst="rect">
              <a:avLst/>
            </a:prstGeom>
          </p:spPr>
        </p:pic>
        <p:sp>
          <p:nvSpPr>
            <p:cNvPr id="5" name="object 5" descr=""/>
            <p:cNvSpPr/>
            <p:nvPr/>
          </p:nvSpPr>
          <p:spPr>
            <a:xfrm>
              <a:off x="2168651" y="3601211"/>
              <a:ext cx="2839720" cy="802005"/>
            </a:xfrm>
            <a:custGeom>
              <a:avLst/>
              <a:gdLst/>
              <a:ahLst/>
              <a:cxnLst/>
              <a:rect l="l" t="t" r="r" b="b"/>
              <a:pathLst>
                <a:path w="2839720" h="802004">
                  <a:moveTo>
                    <a:pt x="2705608" y="0"/>
                  </a:moveTo>
                  <a:lnTo>
                    <a:pt x="133604" y="0"/>
                  </a:lnTo>
                  <a:lnTo>
                    <a:pt x="91374" y="6811"/>
                  </a:lnTo>
                  <a:lnTo>
                    <a:pt x="54699" y="25777"/>
                  </a:lnTo>
                  <a:lnTo>
                    <a:pt x="25777" y="54699"/>
                  </a:lnTo>
                  <a:lnTo>
                    <a:pt x="6811" y="91374"/>
                  </a:lnTo>
                  <a:lnTo>
                    <a:pt x="0" y="133603"/>
                  </a:lnTo>
                  <a:lnTo>
                    <a:pt x="0" y="668020"/>
                  </a:lnTo>
                  <a:lnTo>
                    <a:pt x="6811" y="710249"/>
                  </a:lnTo>
                  <a:lnTo>
                    <a:pt x="25777" y="746924"/>
                  </a:lnTo>
                  <a:lnTo>
                    <a:pt x="54699" y="775846"/>
                  </a:lnTo>
                  <a:lnTo>
                    <a:pt x="91374" y="794812"/>
                  </a:lnTo>
                  <a:lnTo>
                    <a:pt x="133604" y="801624"/>
                  </a:lnTo>
                  <a:lnTo>
                    <a:pt x="2705608" y="801624"/>
                  </a:lnTo>
                  <a:lnTo>
                    <a:pt x="2747837" y="794812"/>
                  </a:lnTo>
                  <a:lnTo>
                    <a:pt x="2784512" y="775846"/>
                  </a:lnTo>
                  <a:lnTo>
                    <a:pt x="2813434" y="746924"/>
                  </a:lnTo>
                  <a:lnTo>
                    <a:pt x="2832400" y="710249"/>
                  </a:lnTo>
                  <a:lnTo>
                    <a:pt x="2839212" y="668020"/>
                  </a:lnTo>
                  <a:lnTo>
                    <a:pt x="2839212" y="133603"/>
                  </a:lnTo>
                  <a:lnTo>
                    <a:pt x="2832400" y="91374"/>
                  </a:lnTo>
                  <a:lnTo>
                    <a:pt x="2813434" y="54699"/>
                  </a:lnTo>
                  <a:lnTo>
                    <a:pt x="2784512" y="25777"/>
                  </a:lnTo>
                  <a:lnTo>
                    <a:pt x="2747837" y="6811"/>
                  </a:lnTo>
                  <a:lnTo>
                    <a:pt x="2705608" y="0"/>
                  </a:lnTo>
                  <a:close/>
                </a:path>
              </a:pathLst>
            </a:custGeom>
            <a:solidFill>
              <a:srgbClr val="FFFFCC"/>
            </a:solidFill>
          </p:spPr>
          <p:txBody>
            <a:bodyPr wrap="square" lIns="0" tIns="0" rIns="0" bIns="0" rtlCol="0"/>
            <a:lstStyle/>
            <a:p/>
          </p:txBody>
        </p:sp>
        <p:sp>
          <p:nvSpPr>
            <p:cNvPr id="6" name="object 6" descr=""/>
            <p:cNvSpPr/>
            <p:nvPr/>
          </p:nvSpPr>
          <p:spPr>
            <a:xfrm>
              <a:off x="2168651" y="3601211"/>
              <a:ext cx="2839720" cy="802005"/>
            </a:xfrm>
            <a:custGeom>
              <a:avLst/>
              <a:gdLst/>
              <a:ahLst/>
              <a:cxnLst/>
              <a:rect l="l" t="t" r="r" b="b"/>
              <a:pathLst>
                <a:path w="2839720" h="802004">
                  <a:moveTo>
                    <a:pt x="0" y="133603"/>
                  </a:moveTo>
                  <a:lnTo>
                    <a:pt x="6811" y="91374"/>
                  </a:lnTo>
                  <a:lnTo>
                    <a:pt x="25777" y="54699"/>
                  </a:lnTo>
                  <a:lnTo>
                    <a:pt x="54699" y="25777"/>
                  </a:lnTo>
                  <a:lnTo>
                    <a:pt x="91374" y="6811"/>
                  </a:lnTo>
                  <a:lnTo>
                    <a:pt x="133604" y="0"/>
                  </a:lnTo>
                  <a:lnTo>
                    <a:pt x="2705608" y="0"/>
                  </a:lnTo>
                  <a:lnTo>
                    <a:pt x="2747837" y="6811"/>
                  </a:lnTo>
                  <a:lnTo>
                    <a:pt x="2784512" y="25777"/>
                  </a:lnTo>
                  <a:lnTo>
                    <a:pt x="2813434" y="54699"/>
                  </a:lnTo>
                  <a:lnTo>
                    <a:pt x="2832400" y="91374"/>
                  </a:lnTo>
                  <a:lnTo>
                    <a:pt x="2839212" y="133603"/>
                  </a:lnTo>
                  <a:lnTo>
                    <a:pt x="2839212" y="668020"/>
                  </a:lnTo>
                  <a:lnTo>
                    <a:pt x="2832400" y="710249"/>
                  </a:lnTo>
                  <a:lnTo>
                    <a:pt x="2813434" y="746924"/>
                  </a:lnTo>
                  <a:lnTo>
                    <a:pt x="2784512" y="775846"/>
                  </a:lnTo>
                  <a:lnTo>
                    <a:pt x="2747837" y="794812"/>
                  </a:lnTo>
                  <a:lnTo>
                    <a:pt x="2705608" y="801624"/>
                  </a:lnTo>
                  <a:lnTo>
                    <a:pt x="133604" y="801624"/>
                  </a:lnTo>
                  <a:lnTo>
                    <a:pt x="91374" y="794812"/>
                  </a:lnTo>
                  <a:lnTo>
                    <a:pt x="54699" y="775846"/>
                  </a:lnTo>
                  <a:lnTo>
                    <a:pt x="25777" y="746924"/>
                  </a:lnTo>
                  <a:lnTo>
                    <a:pt x="6811" y="710249"/>
                  </a:lnTo>
                  <a:lnTo>
                    <a:pt x="0" y="668020"/>
                  </a:lnTo>
                  <a:lnTo>
                    <a:pt x="0" y="133603"/>
                  </a:lnTo>
                  <a:close/>
                </a:path>
              </a:pathLst>
            </a:custGeom>
            <a:ln w="9524">
              <a:solidFill>
                <a:srgbClr val="C00000"/>
              </a:solidFill>
            </a:ln>
          </p:spPr>
          <p:txBody>
            <a:bodyPr wrap="square" lIns="0" tIns="0" rIns="0" bIns="0" rtlCol="0"/>
            <a:lstStyle/>
            <a:p/>
          </p:txBody>
        </p:sp>
      </p:grpSp>
      <p:sp>
        <p:nvSpPr>
          <p:cNvPr id="7" name="object 7" descr=""/>
          <p:cNvSpPr txBox="1"/>
          <p:nvPr/>
        </p:nvSpPr>
        <p:spPr>
          <a:xfrm>
            <a:off x="1158951" y="1078839"/>
            <a:ext cx="3629660" cy="528320"/>
          </a:xfrm>
          <a:prstGeom prst="rect">
            <a:avLst/>
          </a:prstGeom>
        </p:spPr>
        <p:txBody>
          <a:bodyPr wrap="square" lIns="0" tIns="96520" rIns="0" bIns="0" rtlCol="0" vert="horz">
            <a:spAutoFit/>
          </a:bodyPr>
          <a:lstStyle/>
          <a:p>
            <a:pPr marL="12700">
              <a:lnSpc>
                <a:spcPct val="100000"/>
              </a:lnSpc>
              <a:spcBef>
                <a:spcPts val="760"/>
              </a:spcBef>
              <a:tabLst>
                <a:tab pos="2108200" algn="l"/>
              </a:tabLst>
            </a:pPr>
            <a:r>
              <a:rPr dirty="0" sz="1100">
                <a:latin typeface="MS Gothic"/>
                <a:cs typeface="MS Gothic"/>
              </a:rPr>
              <a:t>１４．</a:t>
            </a:r>
            <a:r>
              <a:rPr dirty="0" sz="1100" spc="-15">
                <a:latin typeface="MS Gothic"/>
                <a:cs typeface="MS Gothic"/>
              </a:rPr>
              <a:t>精</a:t>
            </a:r>
            <a:r>
              <a:rPr dirty="0" sz="1100">
                <a:latin typeface="MS Gothic"/>
                <a:cs typeface="MS Gothic"/>
              </a:rPr>
              <a:t>密点</a:t>
            </a:r>
            <a:r>
              <a:rPr dirty="0" sz="1100" spc="-15">
                <a:latin typeface="MS Gothic"/>
                <a:cs typeface="MS Gothic"/>
              </a:rPr>
              <a:t>検</a:t>
            </a:r>
            <a:r>
              <a:rPr dirty="0" sz="1100">
                <a:latin typeface="MS Gothic"/>
                <a:cs typeface="MS Gothic"/>
              </a:rPr>
              <a:t>（独</a:t>
            </a:r>
            <a:r>
              <a:rPr dirty="0" sz="1100" spc="-15">
                <a:latin typeface="MS Gothic"/>
                <a:cs typeface="MS Gothic"/>
              </a:rPr>
              <a:t>自ル</a:t>
            </a:r>
            <a:r>
              <a:rPr dirty="0" sz="1100">
                <a:latin typeface="MS Gothic"/>
                <a:cs typeface="MS Gothic"/>
              </a:rPr>
              <a:t>ール</a:t>
            </a:r>
            <a:r>
              <a:rPr dirty="0" sz="1100" spc="-50">
                <a:latin typeface="MS Gothic"/>
                <a:cs typeface="MS Gothic"/>
              </a:rPr>
              <a:t>）</a:t>
            </a:r>
            <a:r>
              <a:rPr dirty="0" sz="1100">
                <a:latin typeface="MS Gothic"/>
                <a:cs typeface="MS Gothic"/>
              </a:rPr>
              <a:t>	初診</a:t>
            </a:r>
            <a:r>
              <a:rPr dirty="0" sz="1100" spc="-15">
                <a:latin typeface="MS Gothic"/>
                <a:cs typeface="MS Gothic"/>
              </a:rPr>
              <a:t>料</a:t>
            </a:r>
            <a:r>
              <a:rPr dirty="0" sz="1100">
                <a:latin typeface="MS Gothic"/>
                <a:cs typeface="MS Gothic"/>
              </a:rPr>
              <a:t>算定</a:t>
            </a:r>
            <a:r>
              <a:rPr dirty="0" sz="1100" spc="-50">
                <a:latin typeface="MS Gothic"/>
                <a:cs typeface="MS Gothic"/>
              </a:rPr>
              <a:t>日</a:t>
            </a:r>
            <a:endParaRPr sz="1100">
              <a:latin typeface="MS Gothic"/>
              <a:cs typeface="MS Gothic"/>
            </a:endParaRPr>
          </a:p>
          <a:p>
            <a:pPr marL="264160">
              <a:lnSpc>
                <a:spcPct val="100000"/>
              </a:lnSpc>
              <a:spcBef>
                <a:spcPts val="660"/>
              </a:spcBef>
            </a:pPr>
            <a:r>
              <a:rPr dirty="0" sz="1100" spc="-20">
                <a:latin typeface="MS Mincho"/>
                <a:cs typeface="MS Mincho"/>
              </a:rPr>
              <a:t>初診料の算定日と傷病名の整合性をチェックします。</a:t>
            </a:r>
            <a:endParaRPr sz="1100">
              <a:latin typeface="MS Mincho"/>
              <a:cs typeface="MS Mincho"/>
            </a:endParaRPr>
          </a:p>
        </p:txBody>
      </p:sp>
      <p:sp>
        <p:nvSpPr>
          <p:cNvPr id="8" name="object 8" descr=""/>
          <p:cNvSpPr txBox="1"/>
          <p:nvPr/>
        </p:nvSpPr>
        <p:spPr>
          <a:xfrm>
            <a:off x="2287270" y="3665067"/>
            <a:ext cx="2562225"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a:latin typeface="MS Mincho"/>
                <a:cs typeface="MS Mincho"/>
              </a:rPr>
              <a:t>初診料の算定日が</a:t>
            </a:r>
            <a:r>
              <a:rPr dirty="0" sz="1100" spc="-10">
                <a:latin typeface="Century"/>
                <a:cs typeface="Century"/>
              </a:rPr>
              <a:t>7</a:t>
            </a:r>
            <a:r>
              <a:rPr dirty="0" sz="1100">
                <a:latin typeface="MS Mincho"/>
                <a:cs typeface="MS Mincho"/>
              </a:rPr>
              <a:t>月</a:t>
            </a:r>
            <a:r>
              <a:rPr dirty="0" sz="1100" spc="-10">
                <a:latin typeface="Century"/>
                <a:cs typeface="Century"/>
              </a:rPr>
              <a:t>5</a:t>
            </a:r>
            <a:r>
              <a:rPr dirty="0" sz="1100" spc="-20">
                <a:latin typeface="MS Mincho"/>
                <a:cs typeface="MS Mincho"/>
              </a:rPr>
              <a:t>日であるのに、傷</a:t>
            </a:r>
            <a:r>
              <a:rPr dirty="0" sz="1100">
                <a:latin typeface="MS Mincho"/>
                <a:cs typeface="MS Mincho"/>
              </a:rPr>
              <a:t>病名の診療開始日が</a:t>
            </a:r>
            <a:r>
              <a:rPr dirty="0" sz="1100" spc="-10">
                <a:latin typeface="Century"/>
                <a:cs typeface="Century"/>
              </a:rPr>
              <a:t>7</a:t>
            </a:r>
            <a:r>
              <a:rPr dirty="0" sz="1100">
                <a:latin typeface="MS Mincho"/>
                <a:cs typeface="MS Mincho"/>
              </a:rPr>
              <a:t>月</a:t>
            </a:r>
            <a:r>
              <a:rPr dirty="0" sz="1100" spc="-10">
                <a:latin typeface="Century"/>
                <a:cs typeface="Century"/>
              </a:rPr>
              <a:t>4</a:t>
            </a:r>
            <a:r>
              <a:rPr dirty="0" sz="1100" spc="-20">
                <a:latin typeface="MS Mincho"/>
                <a:cs typeface="MS Mincho"/>
              </a:rPr>
              <a:t>日なので不合格判定。</a:t>
            </a:r>
            <a:endParaRPr sz="1100">
              <a:latin typeface="MS Mincho"/>
              <a:cs typeface="MS Mincho"/>
            </a:endParaRPr>
          </a:p>
        </p:txBody>
      </p:sp>
      <p:grpSp>
        <p:nvGrpSpPr>
          <p:cNvPr id="9" name="object 9" descr=""/>
          <p:cNvGrpSpPr/>
          <p:nvPr/>
        </p:nvGrpSpPr>
        <p:grpSpPr>
          <a:xfrm>
            <a:off x="2287333" y="6716077"/>
            <a:ext cx="2849245" cy="809625"/>
            <a:chOff x="2287333" y="6716077"/>
            <a:chExt cx="2849245" cy="809625"/>
          </a:xfrm>
        </p:grpSpPr>
        <p:sp>
          <p:nvSpPr>
            <p:cNvPr id="10" name="object 10" descr=""/>
            <p:cNvSpPr/>
            <p:nvPr/>
          </p:nvSpPr>
          <p:spPr>
            <a:xfrm>
              <a:off x="2292095" y="6720840"/>
              <a:ext cx="2839720" cy="800100"/>
            </a:xfrm>
            <a:custGeom>
              <a:avLst/>
              <a:gdLst/>
              <a:ahLst/>
              <a:cxnLst/>
              <a:rect l="l" t="t" r="r" b="b"/>
              <a:pathLst>
                <a:path w="2839720" h="800100">
                  <a:moveTo>
                    <a:pt x="2705862" y="0"/>
                  </a:moveTo>
                  <a:lnTo>
                    <a:pt x="133350" y="0"/>
                  </a:lnTo>
                  <a:lnTo>
                    <a:pt x="91196" y="6797"/>
                  </a:lnTo>
                  <a:lnTo>
                    <a:pt x="54589" y="25725"/>
                  </a:lnTo>
                  <a:lnTo>
                    <a:pt x="25725" y="54589"/>
                  </a:lnTo>
                  <a:lnTo>
                    <a:pt x="6797" y="91196"/>
                  </a:lnTo>
                  <a:lnTo>
                    <a:pt x="0" y="133350"/>
                  </a:lnTo>
                  <a:lnTo>
                    <a:pt x="0" y="666750"/>
                  </a:lnTo>
                  <a:lnTo>
                    <a:pt x="6797" y="708903"/>
                  </a:lnTo>
                  <a:lnTo>
                    <a:pt x="25725" y="745510"/>
                  </a:lnTo>
                  <a:lnTo>
                    <a:pt x="54589" y="774374"/>
                  </a:lnTo>
                  <a:lnTo>
                    <a:pt x="91196" y="793302"/>
                  </a:lnTo>
                  <a:lnTo>
                    <a:pt x="133350" y="800100"/>
                  </a:lnTo>
                  <a:lnTo>
                    <a:pt x="2705862" y="800100"/>
                  </a:lnTo>
                  <a:lnTo>
                    <a:pt x="2748015" y="793302"/>
                  </a:lnTo>
                  <a:lnTo>
                    <a:pt x="2784622" y="774374"/>
                  </a:lnTo>
                  <a:lnTo>
                    <a:pt x="2813486" y="745510"/>
                  </a:lnTo>
                  <a:lnTo>
                    <a:pt x="2832414" y="708903"/>
                  </a:lnTo>
                  <a:lnTo>
                    <a:pt x="2839212" y="666750"/>
                  </a:lnTo>
                  <a:lnTo>
                    <a:pt x="2839212" y="133350"/>
                  </a:lnTo>
                  <a:lnTo>
                    <a:pt x="2832414" y="91196"/>
                  </a:lnTo>
                  <a:lnTo>
                    <a:pt x="2813486" y="54589"/>
                  </a:lnTo>
                  <a:lnTo>
                    <a:pt x="2784622" y="25725"/>
                  </a:lnTo>
                  <a:lnTo>
                    <a:pt x="2748015" y="6797"/>
                  </a:lnTo>
                  <a:lnTo>
                    <a:pt x="2705862" y="0"/>
                  </a:lnTo>
                  <a:close/>
                </a:path>
              </a:pathLst>
            </a:custGeom>
            <a:solidFill>
              <a:srgbClr val="FFFFCC"/>
            </a:solidFill>
          </p:spPr>
          <p:txBody>
            <a:bodyPr wrap="square" lIns="0" tIns="0" rIns="0" bIns="0" rtlCol="0"/>
            <a:lstStyle/>
            <a:p/>
          </p:txBody>
        </p:sp>
        <p:sp>
          <p:nvSpPr>
            <p:cNvPr id="11" name="object 11" descr=""/>
            <p:cNvSpPr/>
            <p:nvPr/>
          </p:nvSpPr>
          <p:spPr>
            <a:xfrm>
              <a:off x="2292095" y="6720840"/>
              <a:ext cx="2839720" cy="800100"/>
            </a:xfrm>
            <a:custGeom>
              <a:avLst/>
              <a:gdLst/>
              <a:ahLst/>
              <a:cxnLst/>
              <a:rect l="l" t="t" r="r" b="b"/>
              <a:pathLst>
                <a:path w="2839720" h="800100">
                  <a:moveTo>
                    <a:pt x="0" y="133350"/>
                  </a:moveTo>
                  <a:lnTo>
                    <a:pt x="6797" y="91196"/>
                  </a:lnTo>
                  <a:lnTo>
                    <a:pt x="25725" y="54589"/>
                  </a:lnTo>
                  <a:lnTo>
                    <a:pt x="54589" y="25725"/>
                  </a:lnTo>
                  <a:lnTo>
                    <a:pt x="91196" y="6797"/>
                  </a:lnTo>
                  <a:lnTo>
                    <a:pt x="133350" y="0"/>
                  </a:lnTo>
                  <a:lnTo>
                    <a:pt x="2705862" y="0"/>
                  </a:lnTo>
                  <a:lnTo>
                    <a:pt x="2748015" y="6797"/>
                  </a:lnTo>
                  <a:lnTo>
                    <a:pt x="2784622" y="25725"/>
                  </a:lnTo>
                  <a:lnTo>
                    <a:pt x="2813486" y="54589"/>
                  </a:lnTo>
                  <a:lnTo>
                    <a:pt x="2832414" y="91196"/>
                  </a:lnTo>
                  <a:lnTo>
                    <a:pt x="2839212" y="133350"/>
                  </a:lnTo>
                  <a:lnTo>
                    <a:pt x="2839212" y="666750"/>
                  </a:lnTo>
                  <a:lnTo>
                    <a:pt x="2832414" y="708903"/>
                  </a:lnTo>
                  <a:lnTo>
                    <a:pt x="2813486" y="745510"/>
                  </a:lnTo>
                  <a:lnTo>
                    <a:pt x="2784622" y="774374"/>
                  </a:lnTo>
                  <a:lnTo>
                    <a:pt x="2748015" y="793302"/>
                  </a:lnTo>
                  <a:lnTo>
                    <a:pt x="2705862" y="800100"/>
                  </a:lnTo>
                  <a:lnTo>
                    <a:pt x="133350" y="800100"/>
                  </a:lnTo>
                  <a:lnTo>
                    <a:pt x="91196" y="793302"/>
                  </a:lnTo>
                  <a:lnTo>
                    <a:pt x="54589" y="774374"/>
                  </a:lnTo>
                  <a:lnTo>
                    <a:pt x="25725" y="745510"/>
                  </a:lnTo>
                  <a:lnTo>
                    <a:pt x="6797" y="708903"/>
                  </a:lnTo>
                  <a:lnTo>
                    <a:pt x="0" y="666750"/>
                  </a:lnTo>
                  <a:lnTo>
                    <a:pt x="0" y="133350"/>
                  </a:lnTo>
                  <a:close/>
                </a:path>
              </a:pathLst>
            </a:custGeom>
            <a:ln w="9525">
              <a:solidFill>
                <a:srgbClr val="C00000"/>
              </a:solidFill>
            </a:ln>
          </p:spPr>
          <p:txBody>
            <a:bodyPr wrap="square" lIns="0" tIns="0" rIns="0" bIns="0" rtlCol="0"/>
            <a:lstStyle/>
            <a:p/>
          </p:txBody>
        </p:sp>
      </p:grpSp>
      <p:sp>
        <p:nvSpPr>
          <p:cNvPr id="12" name="object 12" descr=""/>
          <p:cNvSpPr txBox="1"/>
          <p:nvPr/>
        </p:nvSpPr>
        <p:spPr>
          <a:xfrm>
            <a:off x="2411095" y="6784059"/>
            <a:ext cx="2561590" cy="655320"/>
          </a:xfrm>
          <a:prstGeom prst="rect">
            <a:avLst/>
          </a:prstGeom>
        </p:spPr>
        <p:txBody>
          <a:bodyPr wrap="square" lIns="0" tIns="13335" rIns="0" bIns="0" rtlCol="0" vert="horz">
            <a:spAutoFit/>
          </a:bodyPr>
          <a:lstStyle/>
          <a:p>
            <a:pPr algn="just" marL="12700" marR="5080">
              <a:lnSpc>
                <a:spcPct val="125000"/>
              </a:lnSpc>
              <a:spcBef>
                <a:spcPts val="105"/>
              </a:spcBef>
            </a:pPr>
            <a:r>
              <a:rPr dirty="0" sz="1100" spc="-5">
                <a:latin typeface="MS Mincho"/>
                <a:cs typeface="MS Mincho"/>
              </a:rPr>
              <a:t>睡眠薬の投与日数の上限は</a:t>
            </a:r>
            <a:r>
              <a:rPr dirty="0" sz="1100" spc="-10">
                <a:latin typeface="Century"/>
                <a:cs typeface="Century"/>
              </a:rPr>
              <a:t>30</a:t>
            </a:r>
            <a:r>
              <a:rPr dirty="0" sz="1100" spc="-20">
                <a:latin typeface="MS Mincho"/>
                <a:cs typeface="MS Mincho"/>
              </a:rPr>
              <a:t>日と定めら</a:t>
            </a:r>
            <a:r>
              <a:rPr dirty="0" sz="1100" spc="-15">
                <a:latin typeface="MS Mincho"/>
                <a:cs typeface="MS Mincho"/>
              </a:rPr>
              <a:t>れている。ゾルピデム錠</a:t>
            </a:r>
            <a:r>
              <a:rPr dirty="0" sz="1100">
                <a:latin typeface="MS Mincho"/>
                <a:cs typeface="MS Mincho"/>
              </a:rPr>
              <a:t>（</a:t>
            </a:r>
            <a:r>
              <a:rPr dirty="0" sz="1100" spc="-5">
                <a:latin typeface="MS Mincho"/>
                <a:cs typeface="MS Mincho"/>
              </a:rPr>
              <a:t>睡眠薬</a:t>
            </a:r>
            <a:r>
              <a:rPr dirty="0" sz="1100">
                <a:latin typeface="MS Mincho"/>
                <a:cs typeface="MS Mincho"/>
              </a:rPr>
              <a:t>）が</a:t>
            </a:r>
            <a:r>
              <a:rPr dirty="0" sz="1100" spc="-25">
                <a:latin typeface="MS Mincho"/>
                <a:cs typeface="MS Mincho"/>
              </a:rPr>
              <a:t>40</a:t>
            </a:r>
            <a:r>
              <a:rPr dirty="0" sz="1100" spc="-20">
                <a:latin typeface="MS Mincho"/>
                <a:cs typeface="MS Mincho"/>
              </a:rPr>
              <a:t>日処方されているので不合格判定。</a:t>
            </a:r>
            <a:endParaRPr sz="1100">
              <a:latin typeface="MS Mincho"/>
              <a:cs typeface="MS Mincho"/>
            </a:endParaRPr>
          </a:p>
        </p:txBody>
      </p:sp>
      <p:sp>
        <p:nvSpPr>
          <p:cNvPr id="13" name="object 13" descr=""/>
          <p:cNvSpPr/>
          <p:nvPr/>
        </p:nvSpPr>
        <p:spPr>
          <a:xfrm>
            <a:off x="4879085" y="8394953"/>
            <a:ext cx="253365" cy="251460"/>
          </a:xfrm>
          <a:custGeom>
            <a:avLst/>
            <a:gdLst/>
            <a:ahLst/>
            <a:cxnLst/>
            <a:rect l="l" t="t" r="r" b="b"/>
            <a:pathLst>
              <a:path w="253364" h="251459">
                <a:moveTo>
                  <a:pt x="0" y="125729"/>
                </a:moveTo>
                <a:lnTo>
                  <a:pt x="9941" y="76777"/>
                </a:lnTo>
                <a:lnTo>
                  <a:pt x="37052" y="36814"/>
                </a:lnTo>
                <a:lnTo>
                  <a:pt x="77259" y="9876"/>
                </a:lnTo>
                <a:lnTo>
                  <a:pt x="126491" y="0"/>
                </a:lnTo>
                <a:lnTo>
                  <a:pt x="175724" y="9876"/>
                </a:lnTo>
                <a:lnTo>
                  <a:pt x="215931" y="36814"/>
                </a:lnTo>
                <a:lnTo>
                  <a:pt x="243042" y="76777"/>
                </a:lnTo>
                <a:lnTo>
                  <a:pt x="252984" y="125729"/>
                </a:lnTo>
                <a:lnTo>
                  <a:pt x="243042" y="174682"/>
                </a:lnTo>
                <a:lnTo>
                  <a:pt x="215931" y="214645"/>
                </a:lnTo>
                <a:lnTo>
                  <a:pt x="175724" y="241583"/>
                </a:lnTo>
                <a:lnTo>
                  <a:pt x="126491" y="251459"/>
                </a:lnTo>
                <a:lnTo>
                  <a:pt x="77259" y="241583"/>
                </a:lnTo>
                <a:lnTo>
                  <a:pt x="37052" y="214645"/>
                </a:lnTo>
                <a:lnTo>
                  <a:pt x="9941" y="174682"/>
                </a:lnTo>
                <a:lnTo>
                  <a:pt x="0" y="125729"/>
                </a:lnTo>
                <a:close/>
              </a:path>
            </a:pathLst>
          </a:custGeom>
          <a:ln w="19050">
            <a:solidFill>
              <a:srgbClr val="FF0000"/>
            </a:solidFill>
          </a:ln>
        </p:spPr>
        <p:txBody>
          <a:bodyPr wrap="square" lIns="0" tIns="0" rIns="0" bIns="0" rtlCol="0"/>
          <a:lstStyle/>
          <a:p/>
        </p:txBody>
      </p:sp>
      <p:sp>
        <p:nvSpPr>
          <p:cNvPr id="14" name="object 14" descr=""/>
          <p:cNvSpPr txBox="1"/>
          <p:nvPr/>
        </p:nvSpPr>
        <p:spPr>
          <a:xfrm>
            <a:off x="1158951" y="5388330"/>
            <a:ext cx="2961005" cy="528320"/>
          </a:xfrm>
          <a:prstGeom prst="rect">
            <a:avLst/>
          </a:prstGeom>
        </p:spPr>
        <p:txBody>
          <a:bodyPr wrap="square" lIns="0" tIns="96520" rIns="0" bIns="0" rtlCol="0" vert="horz">
            <a:spAutoFit/>
          </a:bodyPr>
          <a:lstStyle/>
          <a:p>
            <a:pPr algn="ctr">
              <a:lnSpc>
                <a:spcPct val="100000"/>
              </a:lnSpc>
              <a:spcBef>
                <a:spcPts val="760"/>
              </a:spcBef>
              <a:tabLst>
                <a:tab pos="2095500" algn="l"/>
              </a:tabLst>
            </a:pPr>
            <a:r>
              <a:rPr dirty="0" sz="1100">
                <a:latin typeface="MS Gothic"/>
                <a:cs typeface="MS Gothic"/>
              </a:rPr>
              <a:t>１５．</a:t>
            </a:r>
            <a:r>
              <a:rPr dirty="0" sz="1100" spc="-15">
                <a:latin typeface="MS Gothic"/>
                <a:cs typeface="MS Gothic"/>
              </a:rPr>
              <a:t>精</a:t>
            </a:r>
            <a:r>
              <a:rPr dirty="0" sz="1100">
                <a:latin typeface="MS Gothic"/>
                <a:cs typeface="MS Gothic"/>
              </a:rPr>
              <a:t>密点</a:t>
            </a:r>
            <a:r>
              <a:rPr dirty="0" sz="1100" spc="-15">
                <a:latin typeface="MS Gothic"/>
                <a:cs typeface="MS Gothic"/>
              </a:rPr>
              <a:t>検</a:t>
            </a:r>
            <a:r>
              <a:rPr dirty="0" sz="1100">
                <a:latin typeface="MS Gothic"/>
                <a:cs typeface="MS Gothic"/>
              </a:rPr>
              <a:t>（独</a:t>
            </a:r>
            <a:r>
              <a:rPr dirty="0" sz="1100" spc="-15">
                <a:latin typeface="MS Gothic"/>
                <a:cs typeface="MS Gothic"/>
              </a:rPr>
              <a:t>自ル</a:t>
            </a:r>
            <a:r>
              <a:rPr dirty="0" sz="1100">
                <a:latin typeface="MS Gothic"/>
                <a:cs typeface="MS Gothic"/>
              </a:rPr>
              <a:t>ール</a:t>
            </a:r>
            <a:r>
              <a:rPr dirty="0" sz="1100" spc="-50">
                <a:latin typeface="MS Gothic"/>
                <a:cs typeface="MS Gothic"/>
              </a:rPr>
              <a:t>）</a:t>
            </a:r>
            <a:r>
              <a:rPr dirty="0" sz="1100">
                <a:latin typeface="MS Gothic"/>
                <a:cs typeface="MS Gothic"/>
              </a:rPr>
              <a:t>	最大</a:t>
            </a:r>
            <a:r>
              <a:rPr dirty="0" sz="1100" spc="-15">
                <a:latin typeface="MS Gothic"/>
                <a:cs typeface="MS Gothic"/>
              </a:rPr>
              <a:t>投</a:t>
            </a:r>
            <a:r>
              <a:rPr dirty="0" sz="1100">
                <a:latin typeface="MS Gothic"/>
                <a:cs typeface="MS Gothic"/>
              </a:rPr>
              <a:t>与日</a:t>
            </a:r>
            <a:r>
              <a:rPr dirty="0" sz="1100" spc="-50">
                <a:latin typeface="MS Gothic"/>
                <a:cs typeface="MS Gothic"/>
              </a:rPr>
              <a:t>数</a:t>
            </a:r>
            <a:endParaRPr sz="1100">
              <a:latin typeface="MS Gothic"/>
              <a:cs typeface="MS Gothic"/>
            </a:endParaRPr>
          </a:p>
          <a:p>
            <a:pPr algn="ctr" marR="48895">
              <a:lnSpc>
                <a:spcPct val="100000"/>
              </a:lnSpc>
              <a:spcBef>
                <a:spcPts val="660"/>
              </a:spcBef>
            </a:pPr>
            <a:r>
              <a:rPr dirty="0" sz="1100" spc="-20">
                <a:latin typeface="MS Mincho"/>
                <a:cs typeface="MS Mincho"/>
              </a:rPr>
              <a:t>医薬品の投与日数をチェックします。</a:t>
            </a:r>
            <a:endParaRPr sz="1100">
              <a:latin typeface="MS Mincho"/>
              <a:cs typeface="MS Mincho"/>
            </a:endParaRPr>
          </a:p>
        </p:txBody>
      </p:sp>
      <p:pic>
        <p:nvPicPr>
          <p:cNvPr id="15" name="object 15" descr=""/>
          <p:cNvPicPr/>
          <p:nvPr/>
        </p:nvPicPr>
        <p:blipFill>
          <a:blip r:embed="rId4" cstate="print"/>
          <a:stretch>
            <a:fillRect/>
          </a:stretch>
        </p:blipFill>
        <p:spPr>
          <a:xfrm>
            <a:off x="1624583" y="6266687"/>
            <a:ext cx="4315968" cy="230124"/>
          </a:xfrm>
          <a:prstGeom prst="rect">
            <a:avLst/>
          </a:prstGeom>
        </p:spPr>
      </p:pic>
      <p:pic>
        <p:nvPicPr>
          <p:cNvPr id="16" name="object 16" descr=""/>
          <p:cNvPicPr/>
          <p:nvPr/>
        </p:nvPicPr>
        <p:blipFill>
          <a:blip r:embed="rId4" cstate="print"/>
          <a:stretch>
            <a:fillRect/>
          </a:stretch>
        </p:blipFill>
        <p:spPr>
          <a:xfrm>
            <a:off x="1629155" y="1883663"/>
            <a:ext cx="4315968" cy="228600"/>
          </a:xfrm>
          <a:prstGeom prst="rect">
            <a:avLst/>
          </a:prstGeom>
        </p:spPr>
      </p:pic>
      <p:sp>
        <p:nvSpPr>
          <p:cNvPr id="17" name="object 17" descr=""/>
          <p:cNvSpPr txBox="1">
            <a:spLocks noGrp="1"/>
          </p:cNvSpPr>
          <p:nvPr>
            <p:ph type="sldNum" idx="7" sz="quarter"/>
          </p:nvPr>
        </p:nvSpPr>
        <p:spPr>
          <a:prstGeom prst="rect"/>
        </p:spPr>
        <p:txBody>
          <a:bodyPr wrap="square" lIns="0" tIns="10160" rIns="0" bIns="0" rtlCol="0" vert="horz">
            <a:spAutoFit/>
          </a:bodyPr>
          <a:lstStyle/>
          <a:p>
            <a:pPr marL="38100">
              <a:lnSpc>
                <a:spcPct val="100000"/>
              </a:lnSpc>
              <a:spcBef>
                <a:spcPts val="80"/>
              </a:spcBef>
            </a:pPr>
            <a:r>
              <a:rPr dirty="0" spc="-25"/>
              <a:t>91</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descr=""/>
          <p:cNvSpPr txBox="1"/>
          <p:nvPr/>
        </p:nvSpPr>
        <p:spPr>
          <a:xfrm>
            <a:off x="1509775" y="7131913"/>
            <a:ext cx="1842770" cy="528955"/>
          </a:xfrm>
          <a:prstGeom prst="rect">
            <a:avLst/>
          </a:prstGeom>
        </p:spPr>
        <p:txBody>
          <a:bodyPr wrap="square" lIns="0" tIns="96520" rIns="0" bIns="0" rtlCol="0" vert="horz">
            <a:spAutoFit/>
          </a:bodyPr>
          <a:lstStyle/>
          <a:p>
            <a:pPr marL="12700">
              <a:lnSpc>
                <a:spcPct val="100000"/>
              </a:lnSpc>
              <a:spcBef>
                <a:spcPts val="760"/>
              </a:spcBef>
              <a:tabLst>
                <a:tab pos="572135" algn="l"/>
              </a:tabLst>
            </a:pPr>
            <a:r>
              <a:rPr dirty="0" sz="1100">
                <a:latin typeface="MS Mincho"/>
                <a:cs typeface="MS Mincho"/>
              </a:rPr>
              <a:t>□開</a:t>
            </a:r>
            <a:r>
              <a:rPr dirty="0" sz="1100" spc="-50">
                <a:latin typeface="MS Mincho"/>
                <a:cs typeface="MS Mincho"/>
              </a:rPr>
              <a:t>発</a:t>
            </a:r>
            <a:r>
              <a:rPr dirty="0" sz="1100">
                <a:latin typeface="MS Mincho"/>
                <a:cs typeface="MS Mincho"/>
              </a:rPr>
              <a:t>	DX</a:t>
            </a:r>
            <a:r>
              <a:rPr dirty="0" sz="1100" spc="15">
                <a:latin typeface="MS Mincho"/>
                <a:cs typeface="MS Mincho"/>
              </a:rPr>
              <a:t> </a:t>
            </a:r>
            <a:r>
              <a:rPr dirty="0" sz="1100" spc="-10">
                <a:latin typeface="MS Mincho"/>
                <a:cs typeface="MS Mincho"/>
              </a:rPr>
              <a:t>CARE</a:t>
            </a:r>
            <a:r>
              <a:rPr dirty="0" sz="1100">
                <a:latin typeface="MS Mincho"/>
                <a:cs typeface="MS Mincho"/>
              </a:rPr>
              <a:t>株</a:t>
            </a:r>
            <a:r>
              <a:rPr dirty="0" sz="1100" spc="-15">
                <a:latin typeface="MS Mincho"/>
                <a:cs typeface="MS Mincho"/>
              </a:rPr>
              <a:t>式会</a:t>
            </a:r>
            <a:r>
              <a:rPr dirty="0" sz="1100" spc="-50">
                <a:latin typeface="MS Mincho"/>
                <a:cs typeface="MS Mincho"/>
              </a:rPr>
              <a:t>社</a:t>
            </a:r>
            <a:endParaRPr sz="1100">
              <a:latin typeface="MS Mincho"/>
              <a:cs typeface="MS Mincho"/>
            </a:endParaRPr>
          </a:p>
          <a:p>
            <a:pPr marL="12700">
              <a:lnSpc>
                <a:spcPct val="100000"/>
              </a:lnSpc>
              <a:spcBef>
                <a:spcPts val="660"/>
              </a:spcBef>
              <a:tabLst>
                <a:tab pos="572135" algn="l"/>
              </a:tabLst>
            </a:pPr>
            <a:r>
              <a:rPr dirty="0" sz="1100">
                <a:latin typeface="MS Mincho"/>
                <a:cs typeface="MS Mincho"/>
              </a:rPr>
              <a:t>□販</a:t>
            </a:r>
            <a:r>
              <a:rPr dirty="0" sz="1100" spc="-50">
                <a:latin typeface="MS Mincho"/>
                <a:cs typeface="MS Mincho"/>
              </a:rPr>
              <a:t>売</a:t>
            </a:r>
            <a:r>
              <a:rPr dirty="0" sz="1100">
                <a:latin typeface="MS Mincho"/>
                <a:cs typeface="MS Mincho"/>
              </a:rPr>
              <a:t>	株式</a:t>
            </a:r>
            <a:r>
              <a:rPr dirty="0" sz="1100" spc="-15">
                <a:latin typeface="MS Mincho"/>
                <a:cs typeface="MS Mincho"/>
              </a:rPr>
              <a:t>会</a:t>
            </a:r>
            <a:r>
              <a:rPr dirty="0" sz="1100">
                <a:latin typeface="MS Mincho"/>
                <a:cs typeface="MS Mincho"/>
              </a:rPr>
              <a:t>社ニ</a:t>
            </a:r>
            <a:r>
              <a:rPr dirty="0" sz="1100" spc="-15">
                <a:latin typeface="MS Mincho"/>
                <a:cs typeface="MS Mincho"/>
              </a:rPr>
              <a:t>チイ</a:t>
            </a:r>
            <a:r>
              <a:rPr dirty="0" sz="1100">
                <a:latin typeface="MS Mincho"/>
                <a:cs typeface="MS Mincho"/>
              </a:rPr>
              <a:t>学</a:t>
            </a:r>
            <a:r>
              <a:rPr dirty="0" sz="1100" spc="-50">
                <a:latin typeface="MS Mincho"/>
                <a:cs typeface="MS Mincho"/>
              </a:rPr>
              <a:t>館</a:t>
            </a:r>
            <a:endParaRPr sz="1100">
              <a:latin typeface="MS Mincho"/>
              <a:cs typeface="MS Mincho"/>
            </a:endParaRPr>
          </a:p>
        </p:txBody>
      </p:sp>
      <p:sp>
        <p:nvSpPr>
          <p:cNvPr id="3" name="object 3" descr=""/>
          <p:cNvSpPr txBox="1"/>
          <p:nvPr/>
        </p:nvSpPr>
        <p:spPr>
          <a:xfrm>
            <a:off x="4952238" y="6667245"/>
            <a:ext cx="1509395" cy="223520"/>
          </a:xfrm>
          <a:prstGeom prst="rect">
            <a:avLst/>
          </a:prstGeom>
        </p:spPr>
        <p:txBody>
          <a:bodyPr wrap="square" lIns="0" tIns="12065" rIns="0" bIns="0" rtlCol="0" vert="horz">
            <a:spAutoFit/>
          </a:bodyPr>
          <a:lstStyle/>
          <a:p>
            <a:pPr marL="12700">
              <a:lnSpc>
                <a:spcPct val="100000"/>
              </a:lnSpc>
              <a:spcBef>
                <a:spcPts val="95"/>
              </a:spcBef>
            </a:pPr>
            <a:r>
              <a:rPr dirty="0" sz="1300" spc="-25">
                <a:latin typeface="MS Gothic"/>
                <a:cs typeface="MS Gothic"/>
              </a:rPr>
              <a:t>２０２３年７月５日</a:t>
            </a:r>
            <a:endParaRPr sz="1300">
              <a:latin typeface="MS Gothic"/>
              <a:cs typeface="MS Gothic"/>
            </a:endParaRPr>
          </a:p>
        </p:txBody>
      </p:sp>
      <p:sp>
        <p:nvSpPr>
          <p:cNvPr id="4" name="object 4" descr=""/>
          <p:cNvSpPr/>
          <p:nvPr/>
        </p:nvSpPr>
        <p:spPr>
          <a:xfrm>
            <a:off x="1081277" y="7046214"/>
            <a:ext cx="5400040" cy="0"/>
          </a:xfrm>
          <a:custGeom>
            <a:avLst/>
            <a:gdLst/>
            <a:ahLst/>
            <a:cxnLst/>
            <a:rect l="l" t="t" r="r" b="b"/>
            <a:pathLst>
              <a:path w="5400040" h="0">
                <a:moveTo>
                  <a:pt x="0" y="0"/>
                </a:moveTo>
                <a:lnTo>
                  <a:pt x="5400040" y="0"/>
                </a:lnTo>
              </a:path>
            </a:pathLst>
          </a:custGeom>
          <a:ln w="19050">
            <a:solidFill>
              <a:srgbClr val="000000"/>
            </a:solidFill>
          </a:ln>
        </p:spPr>
        <p:txBody>
          <a:bodyPr wrap="square" lIns="0" tIns="0" rIns="0" bIns="0" rtlCol="0"/>
          <a:lstStyle/>
          <a:p/>
        </p:txBody>
      </p:sp>
      <p:sp>
        <p:nvSpPr>
          <p:cNvPr id="5" name="object 5" descr=""/>
          <p:cNvSpPr txBox="1"/>
          <p:nvPr/>
        </p:nvSpPr>
        <p:spPr>
          <a:xfrm>
            <a:off x="1509775" y="8237981"/>
            <a:ext cx="2680970" cy="1035050"/>
          </a:xfrm>
          <a:prstGeom prst="rect">
            <a:avLst/>
          </a:prstGeom>
        </p:spPr>
        <p:txBody>
          <a:bodyPr wrap="square" lIns="0" tIns="12700" rIns="0" bIns="0" rtlCol="0" vert="horz">
            <a:spAutoFit/>
          </a:bodyPr>
          <a:lstStyle/>
          <a:p>
            <a:pPr marL="152400" indent="-139700">
              <a:lnSpc>
                <a:spcPct val="100000"/>
              </a:lnSpc>
              <a:spcBef>
                <a:spcPts val="100"/>
              </a:spcBef>
              <a:buSzPct val="90909"/>
              <a:buFont typeface="MS Mincho"/>
              <a:buChar char="■"/>
              <a:tabLst>
                <a:tab pos="152400" algn="l"/>
              </a:tabLst>
            </a:pPr>
            <a:r>
              <a:rPr dirty="0" sz="1100" spc="-15">
                <a:latin typeface="MS Gothic"/>
                <a:cs typeface="MS Gothic"/>
              </a:rPr>
              <a:t>お問い合わせ</a:t>
            </a:r>
            <a:endParaRPr sz="1100">
              <a:latin typeface="MS Gothic"/>
              <a:cs typeface="MS Gothic"/>
            </a:endParaRPr>
          </a:p>
          <a:p>
            <a:pPr>
              <a:lnSpc>
                <a:spcPct val="100000"/>
              </a:lnSpc>
            </a:pPr>
            <a:endParaRPr sz="1100">
              <a:latin typeface="MS Gothic"/>
              <a:cs typeface="MS Gothic"/>
            </a:endParaRPr>
          </a:p>
          <a:p>
            <a:pPr>
              <a:lnSpc>
                <a:spcPct val="100000"/>
              </a:lnSpc>
              <a:spcBef>
                <a:spcPts val="465"/>
              </a:spcBef>
            </a:pPr>
            <a:endParaRPr sz="1100">
              <a:latin typeface="MS Gothic"/>
              <a:cs typeface="MS Gothic"/>
            </a:endParaRPr>
          </a:p>
          <a:p>
            <a:pPr marL="12700">
              <a:lnSpc>
                <a:spcPct val="100000"/>
              </a:lnSpc>
              <a:tabLst>
                <a:tab pos="1130935" algn="l"/>
              </a:tabLst>
            </a:pPr>
            <a:r>
              <a:rPr dirty="0" sz="1100">
                <a:latin typeface="MS Mincho"/>
                <a:cs typeface="MS Mincho"/>
              </a:rPr>
              <a:t>チェッ</a:t>
            </a:r>
            <a:r>
              <a:rPr dirty="0" sz="1100" spc="-15">
                <a:latin typeface="MS Mincho"/>
                <a:cs typeface="MS Mincho"/>
              </a:rPr>
              <a:t>ク</a:t>
            </a:r>
            <a:r>
              <a:rPr dirty="0" sz="1100">
                <a:latin typeface="MS Mincho"/>
                <a:cs typeface="MS Mincho"/>
              </a:rPr>
              <a:t>アイ</a:t>
            </a:r>
            <a:r>
              <a:rPr dirty="0" sz="1100" spc="-25">
                <a:latin typeface="MS Mincho"/>
                <a:cs typeface="MS Mincho"/>
              </a:rPr>
              <a:t>DX</a:t>
            </a:r>
            <a:r>
              <a:rPr dirty="0" sz="1100">
                <a:latin typeface="MS Mincho"/>
                <a:cs typeface="MS Mincho"/>
              </a:rPr>
              <a:t>	サ</a:t>
            </a:r>
            <a:r>
              <a:rPr dirty="0" sz="1100" spc="-15">
                <a:latin typeface="MS Mincho"/>
                <a:cs typeface="MS Mincho"/>
              </a:rPr>
              <a:t>ポー</a:t>
            </a:r>
            <a:r>
              <a:rPr dirty="0" sz="1100">
                <a:latin typeface="MS Mincho"/>
                <a:cs typeface="MS Mincho"/>
              </a:rPr>
              <a:t>ト窓</a:t>
            </a:r>
            <a:r>
              <a:rPr dirty="0" sz="1100" spc="-50">
                <a:latin typeface="MS Mincho"/>
                <a:cs typeface="MS Mincho"/>
              </a:rPr>
              <a:t>口</a:t>
            </a:r>
            <a:endParaRPr sz="1100">
              <a:latin typeface="MS Mincho"/>
              <a:cs typeface="MS Mincho"/>
            </a:endParaRPr>
          </a:p>
          <a:p>
            <a:pPr marL="12700">
              <a:lnSpc>
                <a:spcPct val="100000"/>
              </a:lnSpc>
              <a:spcBef>
                <a:spcPts val="660"/>
              </a:spcBef>
            </a:pPr>
            <a:r>
              <a:rPr dirty="0" sz="1100">
                <a:latin typeface="MS Mincho"/>
                <a:cs typeface="MS Mincho"/>
              </a:rPr>
              <a:t>E-</a:t>
            </a:r>
            <a:r>
              <a:rPr dirty="0" sz="1100" spc="-10">
                <a:latin typeface="MS Mincho"/>
                <a:cs typeface="MS Mincho"/>
              </a:rPr>
              <a:t>mail：</a:t>
            </a:r>
            <a:r>
              <a:rPr dirty="0" sz="1100" spc="-10">
                <a:latin typeface="MS Mincho"/>
                <a:cs typeface="MS Mincho"/>
                <a:hlinkClick r:id="rId2"/>
              </a:rPr>
              <a:t>checkeye-dx@nichiigakkan.co.jp</a:t>
            </a:r>
            <a:endParaRPr sz="1100">
              <a:latin typeface="MS Mincho"/>
              <a:cs typeface="MS Mincho"/>
            </a:endParaRPr>
          </a:p>
        </p:txBody>
      </p:sp>
      <p:sp>
        <p:nvSpPr>
          <p:cNvPr id="6" name="object 6" descr=""/>
          <p:cNvSpPr txBox="1"/>
          <p:nvPr/>
        </p:nvSpPr>
        <p:spPr>
          <a:xfrm>
            <a:off x="1158951" y="4788255"/>
            <a:ext cx="5054600" cy="446405"/>
          </a:xfrm>
          <a:prstGeom prst="rect">
            <a:avLst/>
          </a:prstGeom>
        </p:spPr>
        <p:txBody>
          <a:bodyPr wrap="square" lIns="0" tIns="12065" rIns="0" bIns="0" rtlCol="0" vert="horz">
            <a:spAutoFit/>
          </a:bodyPr>
          <a:lstStyle/>
          <a:p>
            <a:pPr marL="292735" marR="5080" indent="-280670">
              <a:lnSpc>
                <a:spcPct val="125499"/>
              </a:lnSpc>
              <a:spcBef>
                <a:spcPts val="95"/>
              </a:spcBef>
            </a:pPr>
            <a:r>
              <a:rPr dirty="0" sz="1100" spc="-20">
                <a:solidFill>
                  <a:srgbClr val="006FC0"/>
                </a:solidFill>
                <a:latin typeface="MS Mincho"/>
                <a:cs typeface="MS Mincho"/>
              </a:rPr>
              <a:t>注：チェックアイＤＸによる判定の結果生じた返戻、減点、査定につきましては責任を負いかねますのでご了承ください。</a:t>
            </a:r>
            <a:endParaRPr sz="1100">
              <a:latin typeface="MS Mincho"/>
              <a:cs typeface="MS Mincho"/>
            </a:endParaRPr>
          </a:p>
        </p:txBody>
      </p:sp>
      <p:sp>
        <p:nvSpPr>
          <p:cNvPr id="7" name="object 7" descr=""/>
          <p:cNvSpPr/>
          <p:nvPr/>
        </p:nvSpPr>
        <p:spPr>
          <a:xfrm>
            <a:off x="1080516" y="4517135"/>
            <a:ext cx="5400040" cy="0"/>
          </a:xfrm>
          <a:custGeom>
            <a:avLst/>
            <a:gdLst/>
            <a:ahLst/>
            <a:cxnLst/>
            <a:rect l="l" t="t" r="r" b="b"/>
            <a:pathLst>
              <a:path w="5400040" h="0">
                <a:moveTo>
                  <a:pt x="0" y="0"/>
                </a:moveTo>
                <a:lnTo>
                  <a:pt x="5400040" y="0"/>
                </a:lnTo>
              </a:path>
            </a:pathLst>
          </a:custGeom>
          <a:ln w="6350">
            <a:solidFill>
              <a:srgbClr val="000000"/>
            </a:solidFill>
          </a:ln>
        </p:spPr>
        <p:txBody>
          <a:bodyPr wrap="square" lIns="0" tIns="0" rIns="0" bIns="0" rtlCol="0"/>
          <a:lstStyle/>
          <a:p/>
        </p:txBody>
      </p:sp>
      <p:sp>
        <p:nvSpPr>
          <p:cNvPr id="8" name="object 8" descr=""/>
          <p:cNvSpPr txBox="1"/>
          <p:nvPr/>
        </p:nvSpPr>
        <p:spPr>
          <a:xfrm>
            <a:off x="2516885" y="6129908"/>
            <a:ext cx="2338705" cy="422275"/>
          </a:xfrm>
          <a:prstGeom prst="rect">
            <a:avLst/>
          </a:prstGeom>
        </p:spPr>
        <p:txBody>
          <a:bodyPr wrap="square" lIns="0" tIns="13335" rIns="0" bIns="0" rtlCol="0" vert="horz">
            <a:spAutoFit/>
          </a:bodyPr>
          <a:lstStyle/>
          <a:p>
            <a:pPr marL="12700">
              <a:lnSpc>
                <a:spcPct val="100000"/>
              </a:lnSpc>
              <a:spcBef>
                <a:spcPts val="105"/>
              </a:spcBef>
            </a:pPr>
            <a:r>
              <a:rPr dirty="0" sz="2600" spc="-15">
                <a:latin typeface="MS Gothic"/>
                <a:cs typeface="MS Gothic"/>
              </a:rPr>
              <a:t>操作マニュアル</a:t>
            </a:r>
            <a:endParaRPr sz="2600">
              <a:latin typeface="MS Gothic"/>
              <a:cs typeface="MS Gothic"/>
            </a:endParaRPr>
          </a:p>
        </p:txBody>
      </p:sp>
      <p:pic>
        <p:nvPicPr>
          <p:cNvPr id="9" name="object 9" descr=""/>
          <p:cNvPicPr/>
          <p:nvPr/>
        </p:nvPicPr>
        <p:blipFill>
          <a:blip r:embed="rId3" cstate="print"/>
          <a:stretch>
            <a:fillRect/>
          </a:stretch>
        </p:blipFill>
        <p:spPr>
          <a:xfrm>
            <a:off x="2503932" y="5594222"/>
            <a:ext cx="2362199" cy="495300"/>
          </a:xfrm>
          <a:prstGeom prst="rect">
            <a:avLst/>
          </a:prstGeom>
        </p:spPr>
      </p:pic>
      <p:pic>
        <p:nvPicPr>
          <p:cNvPr id="10" name="object 10" descr=""/>
          <p:cNvPicPr/>
          <p:nvPr/>
        </p:nvPicPr>
        <p:blipFill>
          <a:blip r:embed="rId4" cstate="print"/>
          <a:stretch>
            <a:fillRect/>
          </a:stretch>
        </p:blipFill>
        <p:spPr>
          <a:xfrm>
            <a:off x="1476698" y="8572574"/>
            <a:ext cx="715373" cy="152771"/>
          </a:xfrm>
          <a:prstGeom prst="rect">
            <a:avLst/>
          </a:prstGeom>
        </p:spPr>
      </p:pic>
      <p:pic>
        <p:nvPicPr>
          <p:cNvPr id="11" name="object 11" descr=""/>
          <p:cNvPicPr/>
          <p:nvPr/>
        </p:nvPicPr>
        <p:blipFill>
          <a:blip r:embed="rId5" cstate="print"/>
          <a:stretch>
            <a:fillRect/>
          </a:stretch>
        </p:blipFill>
        <p:spPr>
          <a:xfrm>
            <a:off x="2312670" y="8568045"/>
            <a:ext cx="1248156" cy="13919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On-screen Show (4:3)</PresentationFormat>
  <ScaleCrop>false</ScaleCrop>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honda</dc:creator>
  <dc:title>チェックアイDX_操作マニュアル</dc:title>
  <dcterms:created xsi:type="dcterms:W3CDTF">2024-11-20T01:49:15Z</dcterms:created>
  <dcterms:modified xsi:type="dcterms:W3CDTF">2024-11-20T01:49:15Z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2023-07-05T00:00:00Z</vt:filetime>
  </property>
  <property fmtid="{D5CDD505-2E9C-101B-9397-08002B2CF9AE}" pid="3" name="Creator">
    <vt:lpwstr>Microsoft® PowerPoint® for Microsoft 365</vt:lpwstr>
  </property>
  <property fmtid="{D5CDD505-2E9C-101B-9397-08002B2CF9AE}" pid="4" name="LastSaved">
    <vt:filetime>2024-11-20T00:00:00Z</vt:filetime>
  </property>
  <property fmtid="{D5CDD505-2E9C-101B-9397-08002B2CF9AE}" pid="5" name="Producer">
    <vt:lpwstr>Microsoft® PowerPoint® for Microsoft 365</vt:lpwstr>
  </property>
</Properties>
</file>