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docProps/app.xml" ContentType="application/vnd.openxmlformats-officedocument.extended-properties+xml"/>
  <Override PartName="/docProps/core.xml" ContentType="application/vnd.openxmlformats-package.core-properties+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Default Extension="png" ContentType="image/png"/>
  <Override PartName="/ppt/slides/slide1.xml" ContentType="application/vnd.openxmlformats-officedocument.presentationml.slide+xml"/>
  <Default Extension="jpg" ContentType="image/jpg"/>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docProps/custom.xml" ContentType="application/vnd.openxmlformats-officedocument.custom-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Lst>
  <p:sldSz cx="7556500" cy="10699750"/>
  <p:notesSz cx="7556500" cy="10699750"/>
  <p:defaultTextStyle>
    <a:defPPr>
      <a:defRPr kern="0"/>
    </a:def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36" y="-84"/>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viewProps" Target="viewProps.xml"/><Relationship Id="rId4" Type="http://schemas.openxmlformats.org/officeDocument/2006/relationships/presProps" Target="presProps.xml"/><Relationship Id="rId5" Type="http://schemas.openxmlformats.org/officeDocument/2006/relationships/tableStyles" Target="tableStyles.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obj">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66737" y="3316922"/>
            <a:ext cx="6423025" cy="2246947"/>
          </a:xfrm>
          <a:prstGeom prst="rect">
            <a:avLst/>
          </a:prstGeom>
        </p:spPr>
        <p:txBody>
          <a:bodyPr wrap="square" lIns="0" tIns="0" rIns="0" bIns="0">
            <a:spAutoFit/>
          </a:bodyPr>
          <a:lstStyle>
            <a:lvl1pPr>
              <a:defRPr sz="2400" b="0" i="0">
                <a:solidFill>
                  <a:srgbClr val="2E2C28"/>
                </a:solidFill>
                <a:latin typeface="MS Mincho"/>
                <a:cs typeface="MS Mincho"/>
              </a:defRPr>
            </a:lvl1pPr>
          </a:lstStyle>
          <a:p/>
        </p:txBody>
      </p:sp>
      <p:sp>
        <p:nvSpPr>
          <p:cNvPr id="3" name="Holder 3"/>
          <p:cNvSpPr>
            <a:spLocks noGrp="1"/>
          </p:cNvSpPr>
          <p:nvPr>
            <p:ph type="subTitle" idx="4"/>
          </p:nvPr>
        </p:nvSpPr>
        <p:spPr>
          <a:xfrm>
            <a:off x="1133475" y="5991860"/>
            <a:ext cx="5289550" cy="2674937"/>
          </a:xfrm>
          <a:prstGeom prst="rect">
            <a:avLst/>
          </a:prstGeom>
        </p:spPr>
        <p:txBody>
          <a:bodyPr wrap="square" lIns="0" tIns="0" rIns="0" bIns="0">
            <a:spAutoFit/>
          </a:bodyPr>
          <a:lstStyle>
            <a:lvl1pPr>
              <a:defRPr/>
            </a:lvl1pPr>
          </a:lstStyle>
          <a:p/>
        </p:txBody>
      </p:sp>
      <p:sp>
        <p:nvSpPr>
          <p:cNvPr id="4" name="Holder 4"/>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6" name="Holder 6"/>
          <p:cNvSpPr>
            <a:spLocks noGrp="1"/>
          </p:cNvSpPr>
          <p:nvPr>
            <p:ph type="sldNum" idx="7" sz="quarter"/>
          </p:nvPr>
        </p:nvSpPr>
        <p:spPr/>
        <p:txBody>
          <a:bodyPr lIns="0" tIns="0" rIns="0" bIns="0"/>
          <a:lstStyle>
            <a:lvl1pPr>
              <a:defRPr sz="1050" b="0" i="0">
                <a:solidFill>
                  <a:srgbClr val="221F1F"/>
                </a:solidFill>
                <a:latin typeface="Arial"/>
                <a:cs typeface="Arial"/>
              </a:defRPr>
            </a:lvl1pPr>
          </a:lstStyle>
          <a:p>
            <a:pPr marL="74295">
              <a:lnSpc>
                <a:spcPct val="100000"/>
              </a:lnSpc>
              <a:spcBef>
                <a:spcPts val="5"/>
              </a:spcBef>
            </a:pPr>
            <a:fld id="{81D60167-4931-47E6-BA6A-407CBD079E47}" type="slidenum">
              <a:rPr dirty="0" spc="-50"/>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showMasterSp="0">
  <p:cSld name="Title and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1261872" y="48766"/>
            <a:ext cx="6294120" cy="10643615"/>
          </a:xfrm>
          <a:prstGeom prst="rect">
            <a:avLst/>
          </a:prstGeom>
        </p:spPr>
      </p:pic>
      <p:sp>
        <p:nvSpPr>
          <p:cNvPr id="2" name="Holder 2"/>
          <p:cNvSpPr>
            <a:spLocks noGrp="1"/>
          </p:cNvSpPr>
          <p:nvPr>
            <p:ph type="title"/>
          </p:nvPr>
        </p:nvSpPr>
        <p:spPr/>
        <p:txBody>
          <a:bodyPr lIns="0" tIns="0" rIns="0" bIns="0"/>
          <a:lstStyle>
            <a:lvl1pPr>
              <a:defRPr sz="2400" b="0" i="0">
                <a:solidFill>
                  <a:srgbClr val="2E2C28"/>
                </a:solidFill>
                <a:latin typeface="MS Mincho"/>
                <a:cs typeface="MS Mincho"/>
              </a:defRPr>
            </a:lvl1pPr>
          </a:lstStyle>
          <a:p/>
        </p:txBody>
      </p:sp>
      <p:sp>
        <p:nvSpPr>
          <p:cNvPr id="3" name="Holder 3"/>
          <p:cNvSpPr>
            <a:spLocks noGrp="1"/>
          </p:cNvSpPr>
          <p:nvPr>
            <p:ph type="body" idx="1"/>
          </p:nvPr>
        </p:nvSpPr>
        <p:spPr/>
        <p:txBody>
          <a:bodyPr lIns="0" tIns="0" rIns="0" bIns="0"/>
          <a:lstStyle>
            <a:lvl1pPr>
              <a:defRPr/>
            </a:lvl1pPr>
          </a:lstStyle>
          <a:p/>
        </p:txBody>
      </p:sp>
      <p:sp>
        <p:nvSpPr>
          <p:cNvPr id="4" name="Holder 4"/>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6" name="Holder 6"/>
          <p:cNvSpPr>
            <a:spLocks noGrp="1"/>
          </p:cNvSpPr>
          <p:nvPr>
            <p:ph type="sldNum" idx="7" sz="quarter"/>
          </p:nvPr>
        </p:nvSpPr>
        <p:spPr/>
        <p:txBody>
          <a:bodyPr lIns="0" tIns="0" rIns="0" bIns="0"/>
          <a:lstStyle>
            <a:lvl1pPr>
              <a:defRPr sz="1050" b="0" i="0">
                <a:solidFill>
                  <a:srgbClr val="221F1F"/>
                </a:solidFill>
                <a:latin typeface="Arial"/>
                <a:cs typeface="Arial"/>
              </a:defRPr>
            </a:lvl1pPr>
          </a:lstStyle>
          <a:p>
            <a:pPr marL="74295">
              <a:lnSpc>
                <a:spcPct val="100000"/>
              </a:lnSpc>
              <a:spcBef>
                <a:spcPts val="5"/>
              </a:spcBef>
            </a:pPr>
            <a:fld id="{81D60167-4931-47E6-BA6A-407CBD079E47}" type="slidenum">
              <a:rPr dirty="0" spc="-50"/>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rgbClr val="2E2C28"/>
                </a:solidFill>
                <a:latin typeface="MS Mincho"/>
                <a:cs typeface="MS Mincho"/>
              </a:defRPr>
            </a:lvl1pPr>
          </a:lstStyle>
          <a:p/>
        </p:txBody>
      </p:sp>
      <p:sp>
        <p:nvSpPr>
          <p:cNvPr id="3" name="Holder 3"/>
          <p:cNvSpPr>
            <a:spLocks noGrp="1"/>
          </p:cNvSpPr>
          <p:nvPr>
            <p:ph idx="2" sz="half"/>
          </p:nvPr>
        </p:nvSpPr>
        <p:spPr>
          <a:xfrm>
            <a:off x="377825" y="2460942"/>
            <a:ext cx="3287077" cy="7061835"/>
          </a:xfrm>
          <a:prstGeom prst="rect">
            <a:avLst/>
          </a:prstGeom>
        </p:spPr>
        <p:txBody>
          <a:bodyPr wrap="square" lIns="0" tIns="0" rIns="0" bIns="0">
            <a:spAutoFit/>
          </a:bodyPr>
          <a:lstStyle>
            <a:lvl1pPr>
              <a:defRPr/>
            </a:lvl1pPr>
          </a:lstStyle>
          <a:p/>
        </p:txBody>
      </p:sp>
      <p:sp>
        <p:nvSpPr>
          <p:cNvPr id="4" name="Holder 4"/>
          <p:cNvSpPr>
            <a:spLocks noGrp="1"/>
          </p:cNvSpPr>
          <p:nvPr>
            <p:ph idx="3" sz="half"/>
          </p:nvPr>
        </p:nvSpPr>
        <p:spPr>
          <a:xfrm>
            <a:off x="3891597" y="2460942"/>
            <a:ext cx="3287077" cy="7061835"/>
          </a:xfrm>
          <a:prstGeom prst="rect">
            <a:avLst/>
          </a:prstGeom>
        </p:spPr>
        <p:txBody>
          <a:bodyPr wrap="square" lIns="0" tIns="0" rIns="0" bIns="0">
            <a:spAutoFit/>
          </a:bodyPr>
          <a:lstStyle>
            <a:lvl1pPr>
              <a:defRPr/>
            </a:lvl1pPr>
          </a:lstStyle>
          <a:p/>
        </p:txBody>
      </p:sp>
      <p:sp>
        <p:nvSpPr>
          <p:cNvPr id="5" name="Holder 5"/>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7" name="Holder 7"/>
          <p:cNvSpPr>
            <a:spLocks noGrp="1"/>
          </p:cNvSpPr>
          <p:nvPr>
            <p:ph type="sldNum" idx="7" sz="quarter"/>
          </p:nvPr>
        </p:nvSpPr>
        <p:spPr/>
        <p:txBody>
          <a:bodyPr lIns="0" tIns="0" rIns="0" bIns="0"/>
          <a:lstStyle>
            <a:lvl1pPr>
              <a:defRPr sz="1050" b="0" i="0">
                <a:solidFill>
                  <a:srgbClr val="221F1F"/>
                </a:solidFill>
                <a:latin typeface="Arial"/>
                <a:cs typeface="Arial"/>
              </a:defRPr>
            </a:lvl1pPr>
          </a:lstStyle>
          <a:p>
            <a:pPr marL="74295">
              <a:lnSpc>
                <a:spcPct val="100000"/>
              </a:lnSpc>
              <a:spcBef>
                <a:spcPts val="5"/>
              </a:spcBef>
            </a:pPr>
            <a:fld id="{81D60167-4931-47E6-BA6A-407CBD079E47}" type="slidenum">
              <a:rPr dirty="0" spc="-50"/>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rgbClr val="2E2C28"/>
                </a:solidFill>
                <a:latin typeface="MS Mincho"/>
                <a:cs typeface="MS Mincho"/>
              </a:defRPr>
            </a:lvl1pPr>
          </a:lstStyle>
          <a:p/>
        </p:txBody>
      </p:sp>
      <p:sp>
        <p:nvSpPr>
          <p:cNvPr id="3" name="Holder 3"/>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5" name="Holder 5"/>
          <p:cNvSpPr>
            <a:spLocks noGrp="1"/>
          </p:cNvSpPr>
          <p:nvPr>
            <p:ph type="sldNum" idx="7" sz="quarter"/>
          </p:nvPr>
        </p:nvSpPr>
        <p:spPr/>
        <p:txBody>
          <a:bodyPr lIns="0" tIns="0" rIns="0" bIns="0"/>
          <a:lstStyle>
            <a:lvl1pPr>
              <a:defRPr sz="1050" b="0" i="0">
                <a:solidFill>
                  <a:srgbClr val="221F1F"/>
                </a:solidFill>
                <a:latin typeface="Arial"/>
                <a:cs typeface="Arial"/>
              </a:defRPr>
            </a:lvl1pPr>
          </a:lstStyle>
          <a:p>
            <a:pPr marL="74295">
              <a:lnSpc>
                <a:spcPct val="100000"/>
              </a:lnSpc>
              <a:spcBef>
                <a:spcPts val="5"/>
              </a:spcBef>
            </a:pPr>
            <a:fld id="{81D60167-4931-47E6-BA6A-407CBD079E47}" type="slidenum">
              <a:rPr dirty="0" spc="-50"/>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obj">
  <p:cSld name="Blank">
    <p:spTree>
      <p:nvGrpSpPr>
        <p:cNvPr id="1" name=""/>
        <p:cNvGrpSpPr/>
        <p:nvPr/>
      </p:nvGrpSpPr>
      <p:grpSpPr>
        <a:xfrm>
          <a:off x="0" y="0"/>
          <a:ext cx="0" cy="0"/>
          <a:chOff x="0" y="0"/>
          <a:chExt cx="0" cy="0"/>
        </a:xfrm>
      </p:grpSpPr>
      <p:sp>
        <p:nvSpPr>
          <p:cNvPr id="2" name="Holder 2"/>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4" name="Holder 4"/>
          <p:cNvSpPr>
            <a:spLocks noGrp="1"/>
          </p:cNvSpPr>
          <p:nvPr>
            <p:ph type="sldNum" idx="7" sz="quarter"/>
          </p:nvPr>
        </p:nvSpPr>
        <p:spPr/>
        <p:txBody>
          <a:bodyPr lIns="0" tIns="0" rIns="0" bIns="0"/>
          <a:lstStyle>
            <a:lvl1pPr>
              <a:defRPr sz="1050" b="0" i="0">
                <a:solidFill>
                  <a:srgbClr val="221F1F"/>
                </a:solidFill>
                <a:latin typeface="Arial"/>
                <a:cs typeface="Arial"/>
              </a:defRPr>
            </a:lvl1pPr>
          </a:lstStyle>
          <a:p>
            <a:pPr marL="74295">
              <a:lnSpc>
                <a:spcPct val="100000"/>
              </a:lnSpc>
              <a:spcBef>
                <a:spcPts val="5"/>
              </a:spcBef>
            </a:pPr>
            <a:fld id="{81D60167-4931-47E6-BA6A-407CBD079E47}" type="slidenum">
              <a:rPr dirty="0" spc="-50"/>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786633" y="1492757"/>
            <a:ext cx="1548129" cy="391160"/>
          </a:xfrm>
          <a:prstGeom prst="rect">
            <a:avLst/>
          </a:prstGeom>
        </p:spPr>
        <p:txBody>
          <a:bodyPr wrap="square" lIns="0" tIns="0" rIns="0" bIns="0">
            <a:spAutoFit/>
          </a:bodyPr>
          <a:lstStyle>
            <a:lvl1pPr>
              <a:defRPr sz="2400" b="0" i="0">
                <a:solidFill>
                  <a:srgbClr val="2E2C28"/>
                </a:solidFill>
                <a:latin typeface="MS Mincho"/>
                <a:cs typeface="MS Mincho"/>
              </a:defRPr>
            </a:lvl1pPr>
          </a:lstStyle>
          <a:p/>
        </p:txBody>
      </p:sp>
      <p:sp>
        <p:nvSpPr>
          <p:cNvPr id="3" name="Holder 3"/>
          <p:cNvSpPr>
            <a:spLocks noGrp="1"/>
          </p:cNvSpPr>
          <p:nvPr>
            <p:ph type="body" idx="1"/>
          </p:nvPr>
        </p:nvSpPr>
        <p:spPr>
          <a:xfrm>
            <a:off x="377825" y="2460942"/>
            <a:ext cx="6800850" cy="7061835"/>
          </a:xfrm>
          <a:prstGeom prst="rect">
            <a:avLst/>
          </a:prstGeom>
        </p:spPr>
        <p:txBody>
          <a:bodyPr wrap="square" lIns="0" tIns="0" rIns="0" bIns="0">
            <a:spAutoFit/>
          </a:bodyPr>
          <a:lstStyle>
            <a:lvl1pPr>
              <a:defRPr/>
            </a:lvl1pPr>
          </a:lstStyle>
          <a:p/>
        </p:txBody>
      </p:sp>
      <p:sp>
        <p:nvSpPr>
          <p:cNvPr id="4" name="Holder 4"/>
          <p:cNvSpPr>
            <a:spLocks noGrp="1"/>
          </p:cNvSpPr>
          <p:nvPr>
            <p:ph type="ftr" idx="5" sz="quarter"/>
          </p:nvPr>
        </p:nvSpPr>
        <p:spPr>
          <a:xfrm>
            <a:off x="2569210" y="9950768"/>
            <a:ext cx="2418080" cy="534987"/>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5" name="Holder 5"/>
          <p:cNvSpPr>
            <a:spLocks noGrp="1"/>
          </p:cNvSpPr>
          <p:nvPr>
            <p:ph type="dt" idx="6" sz="half"/>
          </p:nvPr>
        </p:nvSpPr>
        <p:spPr>
          <a:xfrm>
            <a:off x="377825" y="9950768"/>
            <a:ext cx="1737995" cy="53498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fld>
          </a:p>
        </p:txBody>
      </p:sp>
      <p:sp>
        <p:nvSpPr>
          <p:cNvPr id="6" name="Holder 6"/>
          <p:cNvSpPr>
            <a:spLocks noGrp="1"/>
          </p:cNvSpPr>
          <p:nvPr>
            <p:ph type="sldNum" idx="7" sz="quarter"/>
          </p:nvPr>
        </p:nvSpPr>
        <p:spPr>
          <a:xfrm>
            <a:off x="3668267" y="10011464"/>
            <a:ext cx="232410" cy="175870"/>
          </a:xfrm>
          <a:prstGeom prst="rect">
            <a:avLst/>
          </a:prstGeom>
        </p:spPr>
        <p:txBody>
          <a:bodyPr wrap="square" lIns="0" tIns="0" rIns="0" bIns="0">
            <a:spAutoFit/>
          </a:bodyPr>
          <a:lstStyle>
            <a:lvl1pPr>
              <a:defRPr sz="1050" b="0" i="0">
                <a:solidFill>
                  <a:srgbClr val="221F1F"/>
                </a:solidFill>
                <a:latin typeface="Arial"/>
                <a:cs typeface="Arial"/>
              </a:defRPr>
            </a:lvl1pPr>
          </a:lstStyle>
          <a:p>
            <a:pPr marL="74295">
              <a:lnSpc>
                <a:spcPct val="100000"/>
              </a:lnSpc>
              <a:spcBef>
                <a:spcPts val="5"/>
              </a:spcBef>
            </a:pPr>
            <a:fld id="{81D60167-4931-47E6-BA6A-407CBD079E47}" type="slidenum">
              <a:rPr dirty="0" spc="-50"/>
              <a:t>#</a:t>
            </a:fld>
          </a:p>
        </p:txBody>
      </p:sp>
    </p:spTree>
  </p:cSld>
  <p:clrMap folHlink="folHlink" hlink="hlink" accent1="accent1" accent2="accent2" accent3="accent3" accent4="accent4" accent5="accent5" accent6="accent6" tx2="dk2" bg2="lt2" tx1="dk1" bg1="lt1"/>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2.jpg"/><Relationship Id="rId3" Type="http://schemas.openxmlformats.org/officeDocument/2006/relationships/image" Target="../media/image43.jpg"/><Relationship Id="rId4" Type="http://schemas.openxmlformats.org/officeDocument/2006/relationships/image" Target="../media/image15.jpg"/><Relationship Id="rId5" Type="http://schemas.openxmlformats.org/officeDocument/2006/relationships/image" Target="../media/image18.png"/><Relationship Id="rId6" Type="http://schemas.openxmlformats.org/officeDocument/2006/relationships/image" Target="../media/image16.jpg"/><Relationship Id="rId7" Type="http://schemas.openxmlformats.org/officeDocument/2006/relationships/image" Target="../media/image44.jpg"/><Relationship Id="rId8" Type="http://schemas.openxmlformats.org/officeDocument/2006/relationships/image" Target="../media/image35.png"/><Relationship Id="rId9" Type="http://schemas.openxmlformats.org/officeDocument/2006/relationships/image" Target="../media/image3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5.jpg"/><Relationship Id="rId3" Type="http://schemas.openxmlformats.org/officeDocument/2006/relationships/image" Target="../media/image35.png"/><Relationship Id="rId4" Type="http://schemas.openxmlformats.org/officeDocument/2006/relationships/image" Target="../media/image46.jpg"/><Relationship Id="rId5" Type="http://schemas.openxmlformats.org/officeDocument/2006/relationships/image" Target="../media/image43.jpg"/><Relationship Id="rId6" Type="http://schemas.openxmlformats.org/officeDocument/2006/relationships/image" Target="../media/image15.jpg"/><Relationship Id="rId7" Type="http://schemas.openxmlformats.org/officeDocument/2006/relationships/image" Target="../media/image18.png"/><Relationship Id="rId8" Type="http://schemas.openxmlformats.org/officeDocument/2006/relationships/image" Target="../media/image16.jpg"/><Relationship Id="rId9" Type="http://schemas.openxmlformats.org/officeDocument/2006/relationships/image" Target="../media/image3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7.jpg"/><Relationship Id="rId3" Type="http://schemas.openxmlformats.org/officeDocument/2006/relationships/image" Target="../media/image48.jpg"/><Relationship Id="rId4" Type="http://schemas.openxmlformats.org/officeDocument/2006/relationships/image" Target="../media/image35.png"/><Relationship Id="rId5" Type="http://schemas.openxmlformats.org/officeDocument/2006/relationships/image" Target="../media/image3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9.jpg"/><Relationship Id="rId3" Type="http://schemas.openxmlformats.org/officeDocument/2006/relationships/image" Target="../media/image50.jpg"/><Relationship Id="rId4" Type="http://schemas.openxmlformats.org/officeDocument/2006/relationships/image" Target="../media/image35.png"/><Relationship Id="rId5" Type="http://schemas.openxmlformats.org/officeDocument/2006/relationships/image" Target="../media/image3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1.jpg"/><Relationship Id="rId3" Type="http://schemas.openxmlformats.org/officeDocument/2006/relationships/image" Target="../media/image52.jpg"/><Relationship Id="rId4" Type="http://schemas.openxmlformats.org/officeDocument/2006/relationships/image" Target="../media/image35.png"/><Relationship Id="rId5" Type="http://schemas.openxmlformats.org/officeDocument/2006/relationships/image" Target="../media/image53.jpg"/><Relationship Id="rId6" Type="http://schemas.openxmlformats.org/officeDocument/2006/relationships/image" Target="../media/image3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4.jpg"/><Relationship Id="rId3" Type="http://schemas.openxmlformats.org/officeDocument/2006/relationships/image" Target="../media/image55.jpg"/><Relationship Id="rId4" Type="http://schemas.openxmlformats.org/officeDocument/2006/relationships/image" Target="../media/image20.png"/><Relationship Id="rId5" Type="http://schemas.openxmlformats.org/officeDocument/2006/relationships/image" Target="../media/image56.png"/><Relationship Id="rId6" Type="http://schemas.openxmlformats.org/officeDocument/2006/relationships/image" Target="../media/image35.png"/><Relationship Id="rId7" Type="http://schemas.openxmlformats.org/officeDocument/2006/relationships/image" Target="../media/image3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7.jpg"/><Relationship Id="rId3" Type="http://schemas.openxmlformats.org/officeDocument/2006/relationships/image" Target="../media/image58.jpg"/><Relationship Id="rId4" Type="http://schemas.openxmlformats.org/officeDocument/2006/relationships/image" Target="../media/image59.jpg"/><Relationship Id="rId5" Type="http://schemas.openxmlformats.org/officeDocument/2006/relationships/image" Target="../media/image35.png"/><Relationship Id="rId6" Type="http://schemas.openxmlformats.org/officeDocument/2006/relationships/image" Target="../media/image3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0.jpg"/><Relationship Id="rId3" Type="http://schemas.openxmlformats.org/officeDocument/2006/relationships/image" Target="../media/image61.jpg"/><Relationship Id="rId4" Type="http://schemas.openxmlformats.org/officeDocument/2006/relationships/image" Target="../media/image20.png"/><Relationship Id="rId5" Type="http://schemas.openxmlformats.org/officeDocument/2006/relationships/image" Target="../media/image30.png"/><Relationship Id="rId6" Type="http://schemas.openxmlformats.org/officeDocument/2006/relationships/image" Target="../media/image35.png"/><Relationship Id="rId7" Type="http://schemas.openxmlformats.org/officeDocument/2006/relationships/image" Target="../media/image3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2.jpg"/><Relationship Id="rId3" Type="http://schemas.openxmlformats.org/officeDocument/2006/relationships/image" Target="../media/image63.jpg"/><Relationship Id="rId4" Type="http://schemas.openxmlformats.org/officeDocument/2006/relationships/image" Target="../media/image64.png"/><Relationship Id="rId5" Type="http://schemas.openxmlformats.org/officeDocument/2006/relationships/image" Target="../media/image36.jpg"/><Relationship Id="rId6"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5.png"/><Relationship Id="rId3" Type="http://schemas.openxmlformats.org/officeDocument/2006/relationships/image" Target="../media/image66.jpg"/><Relationship Id="rId4" Type="http://schemas.openxmlformats.org/officeDocument/2006/relationships/image" Target="../media/image67.png"/><Relationship Id="rId5" Type="http://schemas.openxmlformats.org/officeDocument/2006/relationships/image" Target="../media/image56.png"/><Relationship Id="rId6" Type="http://schemas.openxmlformats.org/officeDocument/2006/relationships/image" Target="../media/image35.png"/><Relationship Id="rId7" Type="http://schemas.openxmlformats.org/officeDocument/2006/relationships/image" Target="../media/image36.jpg"/><Relationship Id="rId8" Type="http://schemas.openxmlformats.org/officeDocument/2006/relationships/image" Target="../media/image6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9.jpg"/><Relationship Id="rId3" Type="http://schemas.openxmlformats.org/officeDocument/2006/relationships/image" Target="../media/image70.jpg"/><Relationship Id="rId4" Type="http://schemas.openxmlformats.org/officeDocument/2006/relationships/image" Target="../media/image71.jpg"/><Relationship Id="rId5" Type="http://schemas.openxmlformats.org/officeDocument/2006/relationships/image" Target="../media/image35.png"/><Relationship Id="rId6" Type="http://schemas.openxmlformats.org/officeDocument/2006/relationships/image" Target="../media/image3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2.jpg"/><Relationship Id="rId3" Type="http://schemas.openxmlformats.org/officeDocument/2006/relationships/image" Target="../media/image73.jpg"/><Relationship Id="rId4" Type="http://schemas.openxmlformats.org/officeDocument/2006/relationships/image" Target="../media/image74.jpg"/><Relationship Id="rId5" Type="http://schemas.openxmlformats.org/officeDocument/2006/relationships/image" Target="../media/image35.png"/><Relationship Id="rId6" Type="http://schemas.openxmlformats.org/officeDocument/2006/relationships/image" Target="../media/image3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5.jpg"/><Relationship Id="rId3" Type="http://schemas.openxmlformats.org/officeDocument/2006/relationships/image" Target="../media/image76.jpg"/><Relationship Id="rId4" Type="http://schemas.openxmlformats.org/officeDocument/2006/relationships/image" Target="../media/image35.png"/><Relationship Id="rId5" Type="http://schemas.openxmlformats.org/officeDocument/2006/relationships/image" Target="../media/image77.jpg"/><Relationship Id="rId6" Type="http://schemas.openxmlformats.org/officeDocument/2006/relationships/image" Target="../media/image3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8.jpg"/><Relationship Id="rId3" Type="http://schemas.openxmlformats.org/officeDocument/2006/relationships/image" Target="../media/image79.jpg"/><Relationship Id="rId4" Type="http://schemas.openxmlformats.org/officeDocument/2006/relationships/image" Target="../media/image80.jpg"/><Relationship Id="rId5" Type="http://schemas.openxmlformats.org/officeDocument/2006/relationships/image" Target="../media/image35.png"/><Relationship Id="rId6" Type="http://schemas.openxmlformats.org/officeDocument/2006/relationships/image" Target="../media/image3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1.jpg"/><Relationship Id="rId3" Type="http://schemas.openxmlformats.org/officeDocument/2006/relationships/image" Target="../media/image82.jpg"/><Relationship Id="rId4" Type="http://schemas.openxmlformats.org/officeDocument/2006/relationships/image" Target="../media/image35.png"/><Relationship Id="rId5" Type="http://schemas.openxmlformats.org/officeDocument/2006/relationships/image" Target="../media/image3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3.jpg"/><Relationship Id="rId3" Type="http://schemas.openxmlformats.org/officeDocument/2006/relationships/image" Target="../media/image15.jpg"/><Relationship Id="rId4" Type="http://schemas.openxmlformats.org/officeDocument/2006/relationships/image" Target="../media/image18.png"/><Relationship Id="rId5" Type="http://schemas.openxmlformats.org/officeDocument/2006/relationships/image" Target="../media/image84.jpg"/><Relationship Id="rId6" Type="http://schemas.openxmlformats.org/officeDocument/2006/relationships/image" Target="../media/image85.jpg"/><Relationship Id="rId7" Type="http://schemas.openxmlformats.org/officeDocument/2006/relationships/image" Target="../media/image86.jpg"/><Relationship Id="rId8" Type="http://schemas.openxmlformats.org/officeDocument/2006/relationships/image" Target="../media/image1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7.jpg"/><Relationship Id="rId3" Type="http://schemas.openxmlformats.org/officeDocument/2006/relationships/image" Target="../media/image88.jpg"/><Relationship Id="rId4" Type="http://schemas.openxmlformats.org/officeDocument/2006/relationships/image" Target="../media/image15.jpg"/><Relationship Id="rId5" Type="http://schemas.openxmlformats.org/officeDocument/2006/relationships/image" Target="../media/image1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9.jpg"/><Relationship Id="rId3" Type="http://schemas.openxmlformats.org/officeDocument/2006/relationships/image" Target="../media/image90.jpg"/><Relationship Id="rId4" Type="http://schemas.openxmlformats.org/officeDocument/2006/relationships/image" Target="../media/image85.jpg"/><Relationship Id="rId5" Type="http://schemas.openxmlformats.org/officeDocument/2006/relationships/image" Target="../media/image86.jpg"/><Relationship Id="rId6" Type="http://schemas.openxmlformats.org/officeDocument/2006/relationships/image" Target="../media/image15.jpg"/><Relationship Id="rId7" Type="http://schemas.openxmlformats.org/officeDocument/2006/relationships/image" Target="../media/image16.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1.jpg"/><Relationship Id="rId3" Type="http://schemas.openxmlformats.org/officeDocument/2006/relationships/image" Target="../media/image92.jpg"/><Relationship Id="rId4" Type="http://schemas.openxmlformats.org/officeDocument/2006/relationships/image" Target="../media/image86.jpg"/><Relationship Id="rId5" Type="http://schemas.openxmlformats.org/officeDocument/2006/relationships/image" Target="../media/image15.jpg"/><Relationship Id="rId6" Type="http://schemas.openxmlformats.org/officeDocument/2006/relationships/image" Target="../media/image16.jpg"/><Relationship Id="rId7" Type="http://schemas.openxmlformats.org/officeDocument/2006/relationships/image" Target="../media/image93.jpg"/><Relationship Id="rId8" Type="http://schemas.openxmlformats.org/officeDocument/2006/relationships/image" Target="../media/image94.jpg"/><Relationship Id="rId9" Type="http://schemas.openxmlformats.org/officeDocument/2006/relationships/image" Target="../media/image95.jpg"/><Relationship Id="rId10" Type="http://schemas.openxmlformats.org/officeDocument/2006/relationships/image" Target="../media/image96.jpg"/><Relationship Id="rId11" Type="http://schemas.openxmlformats.org/officeDocument/2006/relationships/image" Target="../media/image97.jpg"/><Relationship Id="rId12" Type="http://schemas.openxmlformats.org/officeDocument/2006/relationships/image" Target="../media/image98.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9.jpg"/><Relationship Id="rId3" Type="http://schemas.openxmlformats.org/officeDocument/2006/relationships/image" Target="../media/image100.jpg"/><Relationship Id="rId4" Type="http://schemas.openxmlformats.org/officeDocument/2006/relationships/image" Target="../media/image15.jpg"/><Relationship Id="rId5" Type="http://schemas.openxmlformats.org/officeDocument/2006/relationships/image" Target="../media/image16.jpg"/><Relationship Id="rId6" Type="http://schemas.openxmlformats.org/officeDocument/2006/relationships/image" Target="../media/image10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png"/><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17.jpg"/><Relationship Id="rId6" Type="http://schemas.openxmlformats.org/officeDocument/2006/relationships/image" Target="../media/image1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2.jpg"/><Relationship Id="rId3" Type="http://schemas.openxmlformats.org/officeDocument/2006/relationships/image" Target="../media/image103.jpg"/><Relationship Id="rId4" Type="http://schemas.openxmlformats.org/officeDocument/2006/relationships/image" Target="../media/image86.jpg"/><Relationship Id="rId5" Type="http://schemas.openxmlformats.org/officeDocument/2006/relationships/image" Target="../media/image15.jpg"/><Relationship Id="rId6" Type="http://schemas.openxmlformats.org/officeDocument/2006/relationships/image" Target="../media/image16.jpg"/><Relationship Id="rId7" Type="http://schemas.openxmlformats.org/officeDocument/2006/relationships/image" Target="../media/image10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5.jpg"/><Relationship Id="rId3" Type="http://schemas.openxmlformats.org/officeDocument/2006/relationships/image" Target="../media/image106.jpg"/><Relationship Id="rId4" Type="http://schemas.openxmlformats.org/officeDocument/2006/relationships/image" Target="../media/image107.jpg"/><Relationship Id="rId5" Type="http://schemas.openxmlformats.org/officeDocument/2006/relationships/image" Target="../media/image86.jpg"/><Relationship Id="rId6" Type="http://schemas.openxmlformats.org/officeDocument/2006/relationships/image" Target="../media/image15.jpg"/><Relationship Id="rId7" Type="http://schemas.openxmlformats.org/officeDocument/2006/relationships/image" Target="../media/image16.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8.jpg"/><Relationship Id="rId3" Type="http://schemas.openxmlformats.org/officeDocument/2006/relationships/hyperlink" Target="mailto:checkeye-dx@nichiigakkan.co.jp" TargetMode="External"/><Relationship Id="rId4" Type="http://schemas.openxmlformats.org/officeDocument/2006/relationships/image" Target="../media/image109.png"/><Relationship Id="rId5" Type="http://schemas.openxmlformats.org/officeDocument/2006/relationships/image" Target="../media/image1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jpg"/><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jpg"/><Relationship Id="rId3" Type="http://schemas.openxmlformats.org/officeDocument/2006/relationships/image" Target="../media/image25.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7.jpg"/><Relationship Id="rId3" Type="http://schemas.openxmlformats.org/officeDocument/2006/relationships/image" Target="../media/image28.png"/><Relationship Id="rId4" Type="http://schemas.openxmlformats.org/officeDocument/2006/relationships/image" Target="../media/image29.jp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2.jpg"/><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jpg"/><Relationship Id="rId7" Type="http://schemas.openxmlformats.org/officeDocument/2006/relationships/image" Target="../media/image3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8.jpg"/><Relationship Id="rId3" Type="http://schemas.openxmlformats.org/officeDocument/2006/relationships/image" Target="../media/image35.png"/><Relationship Id="rId4" Type="http://schemas.openxmlformats.org/officeDocument/2006/relationships/image" Target="../media/image36.jpg"/><Relationship Id="rId5" Type="http://schemas.openxmlformats.org/officeDocument/2006/relationships/image" Target="../media/image3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0.jpg"/><Relationship Id="rId3" Type="http://schemas.openxmlformats.org/officeDocument/2006/relationships/image" Target="../media/image35.png"/><Relationship Id="rId4" Type="http://schemas.openxmlformats.org/officeDocument/2006/relationships/image" Target="../media/image20.png"/><Relationship Id="rId5" Type="http://schemas.openxmlformats.org/officeDocument/2006/relationships/image" Target="../media/image41.jpg"/><Relationship Id="rId6" Type="http://schemas.openxmlformats.org/officeDocument/2006/relationships/image" Target="../media/image3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12700" rIns="0" bIns="0" rtlCol="0" vert="horz">
            <a:spAutoFit/>
          </a:bodyPr>
          <a:lstStyle/>
          <a:p>
            <a:pPr marL="12700">
              <a:lnSpc>
                <a:spcPct val="100000"/>
              </a:lnSpc>
              <a:spcBef>
                <a:spcPts val="100"/>
              </a:spcBef>
            </a:pPr>
            <a:r>
              <a:rPr dirty="0" spc="-20"/>
              <a:t>機能説明書</a:t>
            </a:r>
          </a:p>
        </p:txBody>
      </p:sp>
      <p:graphicFrame>
        <p:nvGraphicFramePr>
          <p:cNvPr id="3" name="object 3" descr=""/>
          <p:cNvGraphicFramePr>
            <a:graphicFrameLocks noGrp="1"/>
          </p:cNvGraphicFramePr>
          <p:nvPr/>
        </p:nvGraphicFramePr>
        <p:xfrm>
          <a:off x="2100072" y="2563209"/>
          <a:ext cx="3439795" cy="2068830"/>
        </p:xfrm>
        <a:graphic>
          <a:graphicData uri="http://schemas.openxmlformats.org/drawingml/2006/table">
            <a:tbl>
              <a:tblPr firstRow="1" bandRow="1">
                <a:tableStyleId>{2D5ABB26-0587-4C30-8999-92F81FD0307C}</a:tableStyleId>
              </a:tblPr>
              <a:tblGrid>
                <a:gridCol w="1849120"/>
                <a:gridCol w="871219"/>
                <a:gridCol w="643889"/>
              </a:tblGrid>
              <a:tr h="219710">
                <a:tc>
                  <a:txBody>
                    <a:bodyPr/>
                    <a:lstStyle/>
                    <a:p>
                      <a:pPr marL="31750">
                        <a:lnSpc>
                          <a:spcPts val="1270"/>
                        </a:lnSpc>
                      </a:pPr>
                      <a:r>
                        <a:rPr dirty="0" sz="1200" spc="-10">
                          <a:latin typeface="MS UI Gothic"/>
                          <a:cs typeface="MS UI Gothic"/>
                        </a:rPr>
                        <a:t>レセプト点検</a:t>
                      </a:r>
                      <a:r>
                        <a:rPr dirty="0" sz="1200">
                          <a:latin typeface="MS PGothic"/>
                          <a:cs typeface="MS PGothic"/>
                        </a:rPr>
                        <a:t>－</a:t>
                      </a:r>
                      <a:r>
                        <a:rPr dirty="0" sz="1200" spc="-15">
                          <a:latin typeface="MS UI Gothic"/>
                          <a:cs typeface="MS UI Gothic"/>
                        </a:rPr>
                        <a:t>業務の流れ</a:t>
                      </a:r>
                      <a:endParaRPr sz="1200">
                        <a:latin typeface="MS UI Gothic"/>
                        <a:cs typeface="MS UI Gothic"/>
                      </a:endParaRPr>
                    </a:p>
                  </a:txBody>
                  <a:tcPr marL="0" marR="0" marB="0" marT="0"/>
                </a:tc>
                <a:tc>
                  <a:txBody>
                    <a:bodyPr/>
                    <a:lstStyle/>
                    <a:p>
                      <a:pPr marL="180340">
                        <a:lnSpc>
                          <a:spcPts val="1270"/>
                        </a:lnSpc>
                      </a:pPr>
                      <a:r>
                        <a:rPr dirty="0" sz="1200" spc="-10">
                          <a:latin typeface="MS UI Gothic"/>
                          <a:cs typeface="MS UI Gothic"/>
                        </a:rPr>
                        <a:t>・・・・・</a:t>
                      </a:r>
                      <a:endParaRPr sz="1200">
                        <a:latin typeface="MS UI Gothic"/>
                        <a:cs typeface="MS UI Gothic"/>
                      </a:endParaRPr>
                    </a:p>
                  </a:txBody>
                  <a:tcPr marL="0" marR="0" marB="0" marT="0"/>
                </a:tc>
                <a:tc>
                  <a:txBody>
                    <a:bodyPr/>
                    <a:lstStyle/>
                    <a:p>
                      <a:pPr algn="r" marR="24130">
                        <a:lnSpc>
                          <a:spcPts val="1270"/>
                        </a:lnSpc>
                      </a:pPr>
                      <a:r>
                        <a:rPr dirty="0" sz="1200" spc="-50">
                          <a:latin typeface="MS UI Gothic"/>
                          <a:cs typeface="MS UI Gothic"/>
                        </a:rPr>
                        <a:t>１</a:t>
                      </a:r>
                      <a:endParaRPr sz="1200">
                        <a:latin typeface="MS UI Gothic"/>
                        <a:cs typeface="MS UI Gothic"/>
                      </a:endParaRPr>
                    </a:p>
                  </a:txBody>
                  <a:tcPr marL="0" marR="0" marB="0" marT="0"/>
                </a:tc>
              </a:tr>
              <a:tr h="292100">
                <a:tc>
                  <a:txBody>
                    <a:bodyPr/>
                    <a:lstStyle/>
                    <a:p>
                      <a:pPr marL="31750">
                        <a:lnSpc>
                          <a:spcPct val="100000"/>
                        </a:lnSpc>
                        <a:spcBef>
                          <a:spcPts val="360"/>
                        </a:spcBef>
                      </a:pPr>
                      <a:r>
                        <a:rPr dirty="0" sz="1200" spc="-15">
                          <a:latin typeface="MS PGothic"/>
                          <a:cs typeface="MS PGothic"/>
                        </a:rPr>
                        <a:t>候補病名</a:t>
                      </a:r>
                      <a:endParaRPr sz="1200">
                        <a:latin typeface="MS PGothic"/>
                        <a:cs typeface="MS PGothic"/>
                      </a:endParaRPr>
                    </a:p>
                  </a:txBody>
                  <a:tcPr marL="0" marR="0" marB="0" marT="45720"/>
                </a:tc>
                <a:tc>
                  <a:txBody>
                    <a:bodyPr/>
                    <a:lstStyle/>
                    <a:p>
                      <a:pPr marL="180340">
                        <a:lnSpc>
                          <a:spcPct val="100000"/>
                        </a:lnSpc>
                        <a:spcBef>
                          <a:spcPts val="360"/>
                        </a:spcBef>
                      </a:pPr>
                      <a:r>
                        <a:rPr dirty="0" sz="1200" spc="-10">
                          <a:latin typeface="MS UI Gothic"/>
                          <a:cs typeface="MS UI Gothic"/>
                        </a:rPr>
                        <a:t>・・・・・</a:t>
                      </a:r>
                      <a:endParaRPr sz="1200">
                        <a:latin typeface="MS UI Gothic"/>
                        <a:cs typeface="MS UI Gothic"/>
                      </a:endParaRPr>
                    </a:p>
                  </a:txBody>
                  <a:tcPr marL="0" marR="0" marB="0" marT="45720"/>
                </a:tc>
                <a:tc>
                  <a:txBody>
                    <a:bodyPr/>
                    <a:lstStyle/>
                    <a:p>
                      <a:pPr algn="r" marR="24130">
                        <a:lnSpc>
                          <a:spcPct val="100000"/>
                        </a:lnSpc>
                        <a:spcBef>
                          <a:spcPts val="360"/>
                        </a:spcBef>
                      </a:pPr>
                      <a:r>
                        <a:rPr dirty="0" sz="1200" spc="-50">
                          <a:latin typeface="MS PGothic"/>
                          <a:cs typeface="MS PGothic"/>
                        </a:rPr>
                        <a:t>５</a:t>
                      </a:r>
                      <a:endParaRPr sz="1200">
                        <a:latin typeface="MS PGothic"/>
                        <a:cs typeface="MS PGothic"/>
                      </a:endParaRPr>
                    </a:p>
                  </a:txBody>
                  <a:tcPr marL="0" marR="0" marB="0" marT="45720"/>
                </a:tc>
              </a:tr>
              <a:tr h="296545">
                <a:tc>
                  <a:txBody>
                    <a:bodyPr/>
                    <a:lstStyle/>
                    <a:p>
                      <a:pPr marL="31750">
                        <a:lnSpc>
                          <a:spcPct val="100000"/>
                        </a:lnSpc>
                        <a:spcBef>
                          <a:spcPts val="400"/>
                        </a:spcBef>
                      </a:pPr>
                      <a:r>
                        <a:rPr dirty="0" sz="1200" spc="-15">
                          <a:latin typeface="MS PGothic"/>
                          <a:cs typeface="MS PGothic"/>
                        </a:rPr>
                        <a:t>画面点検</a:t>
                      </a:r>
                      <a:endParaRPr sz="1200">
                        <a:latin typeface="MS PGothic"/>
                        <a:cs typeface="MS PGothic"/>
                      </a:endParaRPr>
                    </a:p>
                  </a:txBody>
                  <a:tcPr marL="0" marR="0" marB="0" marT="50800"/>
                </a:tc>
                <a:tc>
                  <a:txBody>
                    <a:bodyPr/>
                    <a:lstStyle/>
                    <a:p>
                      <a:pPr marL="180340">
                        <a:lnSpc>
                          <a:spcPct val="100000"/>
                        </a:lnSpc>
                        <a:spcBef>
                          <a:spcPts val="400"/>
                        </a:spcBef>
                      </a:pPr>
                      <a:r>
                        <a:rPr dirty="0" sz="1200" spc="-10">
                          <a:latin typeface="MS UI Gothic"/>
                          <a:cs typeface="MS UI Gothic"/>
                        </a:rPr>
                        <a:t>・・・・・</a:t>
                      </a:r>
                      <a:endParaRPr sz="1200">
                        <a:latin typeface="MS UI Gothic"/>
                        <a:cs typeface="MS UI Gothic"/>
                      </a:endParaRPr>
                    </a:p>
                  </a:txBody>
                  <a:tcPr marL="0" marR="0" marB="0" marT="50800"/>
                </a:tc>
                <a:tc>
                  <a:txBody>
                    <a:bodyPr/>
                    <a:lstStyle/>
                    <a:p>
                      <a:pPr algn="r" marR="24130">
                        <a:lnSpc>
                          <a:spcPct val="100000"/>
                        </a:lnSpc>
                        <a:spcBef>
                          <a:spcPts val="400"/>
                        </a:spcBef>
                      </a:pPr>
                      <a:r>
                        <a:rPr dirty="0" sz="1200" spc="-50">
                          <a:latin typeface="MS UI Gothic"/>
                          <a:cs typeface="MS UI Gothic"/>
                        </a:rPr>
                        <a:t>６</a:t>
                      </a:r>
                      <a:endParaRPr sz="1200">
                        <a:latin typeface="MS UI Gothic"/>
                        <a:cs typeface="MS UI Gothic"/>
                      </a:endParaRPr>
                    </a:p>
                  </a:txBody>
                  <a:tcPr marL="0" marR="0" marB="0" marT="50800"/>
                </a:tc>
              </a:tr>
              <a:tr h="296545">
                <a:tc>
                  <a:txBody>
                    <a:bodyPr/>
                    <a:lstStyle/>
                    <a:p>
                      <a:pPr marL="31750">
                        <a:lnSpc>
                          <a:spcPct val="100000"/>
                        </a:lnSpc>
                        <a:spcBef>
                          <a:spcPts val="400"/>
                        </a:spcBef>
                      </a:pPr>
                      <a:r>
                        <a:rPr dirty="0" sz="1200" spc="-5">
                          <a:latin typeface="MS PGothic"/>
                          <a:cs typeface="MS PGothic"/>
                        </a:rPr>
                        <a:t>導入の実際－学習機能</a:t>
                      </a:r>
                      <a:endParaRPr sz="1200">
                        <a:latin typeface="MS PGothic"/>
                        <a:cs typeface="MS PGothic"/>
                      </a:endParaRPr>
                    </a:p>
                  </a:txBody>
                  <a:tcPr marL="0" marR="0" marB="0" marT="50800"/>
                </a:tc>
                <a:tc>
                  <a:txBody>
                    <a:bodyPr/>
                    <a:lstStyle/>
                    <a:p>
                      <a:pPr marL="180340">
                        <a:lnSpc>
                          <a:spcPct val="100000"/>
                        </a:lnSpc>
                        <a:spcBef>
                          <a:spcPts val="400"/>
                        </a:spcBef>
                      </a:pPr>
                      <a:r>
                        <a:rPr dirty="0" sz="1200" spc="-10">
                          <a:latin typeface="MS UI Gothic"/>
                          <a:cs typeface="MS UI Gothic"/>
                        </a:rPr>
                        <a:t>・・・・・</a:t>
                      </a:r>
                      <a:endParaRPr sz="1200">
                        <a:latin typeface="MS UI Gothic"/>
                        <a:cs typeface="MS UI Gothic"/>
                      </a:endParaRPr>
                    </a:p>
                  </a:txBody>
                  <a:tcPr marL="0" marR="0" marB="0" marT="50800"/>
                </a:tc>
                <a:tc>
                  <a:txBody>
                    <a:bodyPr/>
                    <a:lstStyle/>
                    <a:p>
                      <a:pPr algn="r" marR="24130">
                        <a:lnSpc>
                          <a:spcPct val="100000"/>
                        </a:lnSpc>
                        <a:spcBef>
                          <a:spcPts val="400"/>
                        </a:spcBef>
                      </a:pPr>
                      <a:r>
                        <a:rPr dirty="0" sz="1200" spc="-50">
                          <a:latin typeface="MS PGothic"/>
                          <a:cs typeface="MS PGothic"/>
                        </a:rPr>
                        <a:t>９</a:t>
                      </a:r>
                      <a:endParaRPr sz="1200">
                        <a:latin typeface="MS PGothic"/>
                        <a:cs typeface="MS PGothic"/>
                      </a:endParaRPr>
                    </a:p>
                  </a:txBody>
                  <a:tcPr marL="0" marR="0" marB="0" marT="50800"/>
                </a:tc>
              </a:tr>
              <a:tr h="287655">
                <a:tc>
                  <a:txBody>
                    <a:bodyPr/>
                    <a:lstStyle/>
                    <a:p>
                      <a:pPr marL="31750">
                        <a:lnSpc>
                          <a:spcPct val="100000"/>
                        </a:lnSpc>
                        <a:spcBef>
                          <a:spcPts val="400"/>
                        </a:spcBef>
                      </a:pPr>
                      <a:r>
                        <a:rPr dirty="0" sz="1200" spc="-10">
                          <a:latin typeface="MS PGothic"/>
                          <a:cs typeface="MS PGothic"/>
                        </a:rPr>
                        <a:t>事前審査の実例</a:t>
                      </a:r>
                      <a:endParaRPr sz="1200">
                        <a:latin typeface="MS PGothic"/>
                        <a:cs typeface="MS PGothic"/>
                      </a:endParaRPr>
                    </a:p>
                  </a:txBody>
                  <a:tcPr marL="0" marR="0" marB="0" marT="50800"/>
                </a:tc>
                <a:tc>
                  <a:txBody>
                    <a:bodyPr/>
                    <a:lstStyle/>
                    <a:p>
                      <a:pPr marL="180340">
                        <a:lnSpc>
                          <a:spcPct val="100000"/>
                        </a:lnSpc>
                        <a:spcBef>
                          <a:spcPts val="400"/>
                        </a:spcBef>
                      </a:pPr>
                      <a:r>
                        <a:rPr dirty="0" sz="1200" spc="-10">
                          <a:latin typeface="MS UI Gothic"/>
                          <a:cs typeface="MS UI Gothic"/>
                        </a:rPr>
                        <a:t>・・・・・</a:t>
                      </a:r>
                      <a:endParaRPr sz="1200">
                        <a:latin typeface="MS UI Gothic"/>
                        <a:cs typeface="MS UI Gothic"/>
                      </a:endParaRPr>
                    </a:p>
                  </a:txBody>
                  <a:tcPr marL="0" marR="0" marB="0" marT="50800"/>
                </a:tc>
                <a:tc>
                  <a:txBody>
                    <a:bodyPr/>
                    <a:lstStyle/>
                    <a:p>
                      <a:pPr algn="r" marR="24130">
                        <a:lnSpc>
                          <a:spcPct val="100000"/>
                        </a:lnSpc>
                        <a:spcBef>
                          <a:spcPts val="400"/>
                        </a:spcBef>
                      </a:pPr>
                      <a:r>
                        <a:rPr dirty="0" sz="1200" spc="-25">
                          <a:latin typeface="MS PGothic"/>
                          <a:cs typeface="MS PGothic"/>
                        </a:rPr>
                        <a:t>１１</a:t>
                      </a:r>
                      <a:endParaRPr sz="1200">
                        <a:latin typeface="MS PGothic"/>
                        <a:cs typeface="MS PGothic"/>
                      </a:endParaRPr>
                    </a:p>
                  </a:txBody>
                  <a:tcPr marL="0" marR="0" marB="0" marT="50800"/>
                </a:tc>
              </a:tr>
              <a:tr h="254635">
                <a:tc>
                  <a:txBody>
                    <a:bodyPr/>
                    <a:lstStyle/>
                    <a:p>
                      <a:pPr marL="31750">
                        <a:lnSpc>
                          <a:spcPct val="100000"/>
                        </a:lnSpc>
                        <a:spcBef>
                          <a:spcPts val="325"/>
                        </a:spcBef>
                      </a:pPr>
                      <a:r>
                        <a:rPr dirty="0" sz="1200" spc="-25">
                          <a:latin typeface="MS PGothic"/>
                          <a:cs typeface="MS PGothic"/>
                        </a:rPr>
                        <a:t>レセプト抽出</a:t>
                      </a:r>
                      <a:endParaRPr sz="1200">
                        <a:latin typeface="MS PGothic"/>
                        <a:cs typeface="MS PGothic"/>
                      </a:endParaRPr>
                    </a:p>
                  </a:txBody>
                  <a:tcPr marL="0" marR="0" marB="0" marT="41275"/>
                </a:tc>
                <a:tc>
                  <a:txBody>
                    <a:bodyPr/>
                    <a:lstStyle/>
                    <a:p>
                      <a:pPr marL="180340">
                        <a:lnSpc>
                          <a:spcPct val="100000"/>
                        </a:lnSpc>
                        <a:spcBef>
                          <a:spcPts val="325"/>
                        </a:spcBef>
                      </a:pPr>
                      <a:r>
                        <a:rPr dirty="0" sz="1200" spc="-10">
                          <a:latin typeface="MS UI Gothic"/>
                          <a:cs typeface="MS UI Gothic"/>
                        </a:rPr>
                        <a:t>・・・・・</a:t>
                      </a:r>
                      <a:endParaRPr sz="1200">
                        <a:latin typeface="MS UI Gothic"/>
                        <a:cs typeface="MS UI Gothic"/>
                      </a:endParaRPr>
                    </a:p>
                  </a:txBody>
                  <a:tcPr marL="0" marR="0" marB="0" marT="41275"/>
                </a:tc>
                <a:tc>
                  <a:txBody>
                    <a:bodyPr/>
                    <a:lstStyle/>
                    <a:p>
                      <a:pPr algn="r" marR="24130">
                        <a:lnSpc>
                          <a:spcPct val="100000"/>
                        </a:lnSpc>
                        <a:spcBef>
                          <a:spcPts val="325"/>
                        </a:spcBef>
                      </a:pPr>
                      <a:r>
                        <a:rPr dirty="0" sz="1200">
                          <a:latin typeface="MS PGothic"/>
                          <a:cs typeface="MS PGothic"/>
                        </a:rPr>
                        <a:t>２</a:t>
                      </a:r>
                      <a:r>
                        <a:rPr dirty="0" sz="1200" spc="-10">
                          <a:latin typeface="MS PGothic"/>
                          <a:cs typeface="MS PGothic"/>
                        </a:rPr>
                        <a:t> </a:t>
                      </a:r>
                      <a:r>
                        <a:rPr dirty="0" sz="1200" spc="-50">
                          <a:latin typeface="MS PGothic"/>
                          <a:cs typeface="MS PGothic"/>
                        </a:rPr>
                        <a:t>４ </a:t>
                      </a:r>
                      <a:endParaRPr sz="1200">
                        <a:latin typeface="MS PGothic"/>
                        <a:cs typeface="MS PGothic"/>
                      </a:endParaRPr>
                    </a:p>
                  </a:txBody>
                  <a:tcPr marL="0" marR="0" marB="0" marT="41275"/>
                </a:tc>
              </a:tr>
              <a:tr h="230504">
                <a:tc>
                  <a:txBody>
                    <a:bodyPr/>
                    <a:lstStyle/>
                    <a:p>
                      <a:pPr marL="31750">
                        <a:lnSpc>
                          <a:spcPct val="100000"/>
                        </a:lnSpc>
                        <a:spcBef>
                          <a:spcPts val="140"/>
                        </a:spcBef>
                      </a:pPr>
                      <a:r>
                        <a:rPr dirty="0" sz="1200" spc="-25">
                          <a:latin typeface="MS PGothic"/>
                          <a:cs typeface="MS PGothic"/>
                        </a:rPr>
                        <a:t>レセプト解析</a:t>
                      </a:r>
                      <a:endParaRPr sz="1200">
                        <a:latin typeface="MS PGothic"/>
                        <a:cs typeface="MS PGothic"/>
                      </a:endParaRPr>
                    </a:p>
                  </a:txBody>
                  <a:tcPr marL="0" marR="0" marB="0" marT="17780"/>
                </a:tc>
                <a:tc>
                  <a:txBody>
                    <a:bodyPr/>
                    <a:lstStyle/>
                    <a:p>
                      <a:pPr marL="180340">
                        <a:lnSpc>
                          <a:spcPct val="100000"/>
                        </a:lnSpc>
                        <a:spcBef>
                          <a:spcPts val="140"/>
                        </a:spcBef>
                      </a:pPr>
                      <a:r>
                        <a:rPr dirty="0" sz="1200" spc="-10">
                          <a:latin typeface="MS UI Gothic"/>
                          <a:cs typeface="MS UI Gothic"/>
                        </a:rPr>
                        <a:t>・・・・・</a:t>
                      </a:r>
                      <a:endParaRPr sz="1200">
                        <a:latin typeface="MS UI Gothic"/>
                        <a:cs typeface="MS UI Gothic"/>
                      </a:endParaRPr>
                    </a:p>
                  </a:txBody>
                  <a:tcPr marL="0" marR="0" marB="0" marT="17780"/>
                </a:tc>
                <a:tc>
                  <a:txBody>
                    <a:bodyPr/>
                    <a:lstStyle/>
                    <a:p>
                      <a:pPr algn="r" marR="24130">
                        <a:lnSpc>
                          <a:spcPct val="100000"/>
                        </a:lnSpc>
                        <a:spcBef>
                          <a:spcPts val="140"/>
                        </a:spcBef>
                      </a:pPr>
                      <a:r>
                        <a:rPr dirty="0" sz="1200">
                          <a:latin typeface="MS PGothic"/>
                          <a:cs typeface="MS PGothic"/>
                        </a:rPr>
                        <a:t>２</a:t>
                      </a:r>
                      <a:r>
                        <a:rPr dirty="0" sz="1200" spc="-10">
                          <a:latin typeface="MS PGothic"/>
                          <a:cs typeface="MS PGothic"/>
                        </a:rPr>
                        <a:t> </a:t>
                      </a:r>
                      <a:r>
                        <a:rPr dirty="0" sz="1200" spc="-50">
                          <a:latin typeface="MS PGothic"/>
                          <a:cs typeface="MS PGothic"/>
                        </a:rPr>
                        <a:t>７ </a:t>
                      </a:r>
                      <a:endParaRPr sz="1200">
                        <a:latin typeface="MS PGothic"/>
                        <a:cs typeface="MS PGothic"/>
                      </a:endParaRPr>
                    </a:p>
                  </a:txBody>
                  <a:tcPr marL="0" marR="0" marB="0" marT="17780"/>
                </a:tc>
              </a:tr>
              <a:tr h="191135">
                <a:tc>
                  <a:txBody>
                    <a:bodyPr/>
                    <a:lstStyle/>
                    <a:p>
                      <a:pPr marL="31750">
                        <a:lnSpc>
                          <a:spcPts val="1270"/>
                        </a:lnSpc>
                        <a:spcBef>
                          <a:spcPts val="140"/>
                        </a:spcBef>
                      </a:pPr>
                      <a:r>
                        <a:rPr dirty="0" sz="1200" spc="-25">
                          <a:latin typeface="MS PGothic"/>
                          <a:cs typeface="MS PGothic"/>
                        </a:rPr>
                        <a:t>マスター管理</a:t>
                      </a:r>
                      <a:endParaRPr sz="1200">
                        <a:latin typeface="MS PGothic"/>
                        <a:cs typeface="MS PGothic"/>
                      </a:endParaRPr>
                    </a:p>
                  </a:txBody>
                  <a:tcPr marL="0" marR="0" marB="0" marT="17780"/>
                </a:tc>
                <a:tc>
                  <a:txBody>
                    <a:bodyPr/>
                    <a:lstStyle/>
                    <a:p>
                      <a:pPr marL="180340">
                        <a:lnSpc>
                          <a:spcPts val="1270"/>
                        </a:lnSpc>
                        <a:spcBef>
                          <a:spcPts val="140"/>
                        </a:spcBef>
                      </a:pPr>
                      <a:r>
                        <a:rPr dirty="0" sz="1200" spc="-10">
                          <a:latin typeface="MS UI Gothic"/>
                          <a:cs typeface="MS UI Gothic"/>
                        </a:rPr>
                        <a:t>・・・・・</a:t>
                      </a:r>
                      <a:endParaRPr sz="1200">
                        <a:latin typeface="MS UI Gothic"/>
                        <a:cs typeface="MS UI Gothic"/>
                      </a:endParaRPr>
                    </a:p>
                  </a:txBody>
                  <a:tcPr marL="0" marR="0" marB="0" marT="17780"/>
                </a:tc>
                <a:tc>
                  <a:txBody>
                    <a:bodyPr/>
                    <a:lstStyle/>
                    <a:p>
                      <a:pPr algn="r" marR="24130">
                        <a:lnSpc>
                          <a:spcPts val="1270"/>
                        </a:lnSpc>
                        <a:spcBef>
                          <a:spcPts val="140"/>
                        </a:spcBef>
                      </a:pPr>
                      <a:r>
                        <a:rPr dirty="0" sz="1200">
                          <a:latin typeface="MS PGothic"/>
                          <a:cs typeface="MS PGothic"/>
                        </a:rPr>
                        <a:t>２</a:t>
                      </a:r>
                      <a:r>
                        <a:rPr dirty="0" sz="1200" spc="-10">
                          <a:latin typeface="MS PGothic"/>
                          <a:cs typeface="MS PGothic"/>
                        </a:rPr>
                        <a:t> </a:t>
                      </a:r>
                      <a:r>
                        <a:rPr dirty="0" sz="1200" spc="-50">
                          <a:latin typeface="MS PGothic"/>
                          <a:cs typeface="MS PGothic"/>
                        </a:rPr>
                        <a:t>９ </a:t>
                      </a:r>
                      <a:endParaRPr sz="1200">
                        <a:latin typeface="MS PGothic"/>
                        <a:cs typeface="MS PGothic"/>
                      </a:endParaRPr>
                    </a:p>
                  </a:txBody>
                  <a:tcPr marL="0" marR="0" marB="0" marT="17780"/>
                </a:tc>
              </a:tr>
            </a:tbl>
          </a:graphicData>
        </a:graphic>
      </p:graphicFrame>
      <p:sp>
        <p:nvSpPr>
          <p:cNvPr id="4" name="object 4" descr=""/>
          <p:cNvSpPr txBox="1"/>
          <p:nvPr/>
        </p:nvSpPr>
        <p:spPr>
          <a:xfrm>
            <a:off x="1407413" y="6489953"/>
            <a:ext cx="4733925" cy="697230"/>
          </a:xfrm>
          <a:prstGeom prst="rect">
            <a:avLst/>
          </a:prstGeom>
        </p:spPr>
        <p:txBody>
          <a:bodyPr wrap="square" lIns="0" tIns="13335" rIns="0" bIns="0" rtlCol="0" vert="horz">
            <a:spAutoFit/>
          </a:bodyPr>
          <a:lstStyle/>
          <a:p>
            <a:pPr marL="12700">
              <a:lnSpc>
                <a:spcPct val="100000"/>
              </a:lnSpc>
              <a:spcBef>
                <a:spcPts val="105"/>
              </a:spcBef>
            </a:pPr>
            <a:r>
              <a:rPr dirty="0" sz="1050" spc="145">
                <a:latin typeface="MS Mincho"/>
                <a:cs typeface="MS Mincho"/>
              </a:rPr>
              <a:t>本説明書は「チェックアイ</a:t>
            </a:r>
            <a:r>
              <a:rPr dirty="0" sz="1050" spc="100">
                <a:latin typeface="MS Mincho"/>
                <a:cs typeface="MS Mincho"/>
              </a:rPr>
              <a:t>DX</a:t>
            </a:r>
            <a:r>
              <a:rPr dirty="0" sz="1050" spc="125">
                <a:latin typeface="MS Mincho"/>
                <a:cs typeface="MS Mincho"/>
              </a:rPr>
              <a:t> 」の機能について説明したものです。</a:t>
            </a:r>
            <a:endParaRPr sz="1050">
              <a:latin typeface="MS Mincho"/>
              <a:cs typeface="MS Mincho"/>
            </a:endParaRPr>
          </a:p>
          <a:p>
            <a:pPr marL="12700" marR="1379855">
              <a:lnSpc>
                <a:spcPct val="147600"/>
              </a:lnSpc>
              <a:spcBef>
                <a:spcPts val="300"/>
              </a:spcBef>
            </a:pPr>
            <a:r>
              <a:rPr dirty="0" sz="1050" spc="-20">
                <a:latin typeface="MS Mincho"/>
                <a:cs typeface="MS Mincho"/>
              </a:rPr>
              <a:t>医療機関名、 患者氏名は仮名に変換してあります。</a:t>
            </a:r>
            <a:r>
              <a:rPr dirty="0" sz="1050" spc="500">
                <a:latin typeface="MS Mincho"/>
                <a:cs typeface="MS Mincho"/>
              </a:rPr>
              <a:t> </a:t>
            </a:r>
            <a:r>
              <a:rPr dirty="0" sz="1050" spc="-20">
                <a:latin typeface="MS Mincho"/>
                <a:cs typeface="MS Mincho"/>
              </a:rPr>
              <a:t>具体的な操作方法は操作マニュアルをご参照ください。</a:t>
            </a:r>
            <a:endParaRPr sz="1050">
              <a:latin typeface="MS Mincho"/>
              <a:cs typeface="MS Mincho"/>
            </a:endParaRPr>
          </a:p>
        </p:txBody>
      </p:sp>
      <p:pic>
        <p:nvPicPr>
          <p:cNvPr id="5" name="object 5" descr=""/>
          <p:cNvPicPr/>
          <p:nvPr/>
        </p:nvPicPr>
        <p:blipFill>
          <a:blip r:embed="rId2" cstate="print"/>
          <a:stretch>
            <a:fillRect/>
          </a:stretch>
        </p:blipFill>
        <p:spPr>
          <a:xfrm>
            <a:off x="2520695" y="886967"/>
            <a:ext cx="2305811" cy="490727"/>
          </a:xfrm>
          <a:prstGeom prst="rect">
            <a:avLst/>
          </a:prstGeom>
        </p:spPr>
      </p:pic>
      <p:sp>
        <p:nvSpPr>
          <p:cNvPr id="6" name="object 6" descr=""/>
          <p:cNvSpPr txBox="1"/>
          <p:nvPr/>
        </p:nvSpPr>
        <p:spPr>
          <a:xfrm>
            <a:off x="3629025" y="8930385"/>
            <a:ext cx="415925" cy="492125"/>
          </a:xfrm>
          <a:prstGeom prst="rect">
            <a:avLst/>
          </a:prstGeom>
        </p:spPr>
        <p:txBody>
          <a:bodyPr wrap="square" lIns="0" tIns="12065" rIns="0" bIns="0" rtlCol="0" vert="horz">
            <a:spAutoFit/>
          </a:bodyPr>
          <a:lstStyle/>
          <a:p>
            <a:pPr marL="12700" marR="5080">
              <a:lnSpc>
                <a:spcPct val="153000"/>
              </a:lnSpc>
              <a:spcBef>
                <a:spcPts val="95"/>
              </a:spcBef>
            </a:pPr>
            <a:r>
              <a:rPr dirty="0" sz="1000" spc="-20">
                <a:latin typeface="MS Mincho"/>
                <a:cs typeface="MS Mincho"/>
              </a:rPr>
              <a:t>開発：販売：</a:t>
            </a:r>
            <a:endParaRPr sz="1000">
              <a:latin typeface="MS Mincho"/>
              <a:cs typeface="MS Mincho"/>
            </a:endParaRPr>
          </a:p>
        </p:txBody>
      </p:sp>
      <p:grpSp>
        <p:nvGrpSpPr>
          <p:cNvPr id="7" name="object 7" descr=""/>
          <p:cNvGrpSpPr/>
          <p:nvPr/>
        </p:nvGrpSpPr>
        <p:grpSpPr>
          <a:xfrm>
            <a:off x="4029455" y="9012935"/>
            <a:ext cx="2097405" cy="422275"/>
            <a:chOff x="4029455" y="9012935"/>
            <a:chExt cx="2097405" cy="422275"/>
          </a:xfrm>
        </p:grpSpPr>
        <p:pic>
          <p:nvPicPr>
            <p:cNvPr id="8" name="object 8" descr=""/>
            <p:cNvPicPr/>
            <p:nvPr/>
          </p:nvPicPr>
          <p:blipFill>
            <a:blip r:embed="rId3" cstate="print"/>
            <a:stretch>
              <a:fillRect/>
            </a:stretch>
          </p:blipFill>
          <p:spPr>
            <a:xfrm>
              <a:off x="4075175" y="9012935"/>
              <a:ext cx="1994916" cy="202019"/>
            </a:xfrm>
            <a:prstGeom prst="rect">
              <a:avLst/>
            </a:prstGeom>
          </p:spPr>
        </p:pic>
        <p:pic>
          <p:nvPicPr>
            <p:cNvPr id="9" name="object 9" descr=""/>
            <p:cNvPicPr/>
            <p:nvPr/>
          </p:nvPicPr>
          <p:blipFill>
            <a:blip r:embed="rId4" cstate="print"/>
            <a:stretch>
              <a:fillRect/>
            </a:stretch>
          </p:blipFill>
          <p:spPr>
            <a:xfrm>
              <a:off x="4029455" y="9232391"/>
              <a:ext cx="780288" cy="202692"/>
            </a:xfrm>
            <a:prstGeom prst="rect">
              <a:avLst/>
            </a:prstGeom>
          </p:spPr>
        </p:pic>
        <p:pic>
          <p:nvPicPr>
            <p:cNvPr id="10" name="object 10" descr=""/>
            <p:cNvPicPr/>
            <p:nvPr/>
          </p:nvPicPr>
          <p:blipFill>
            <a:blip r:embed="rId5" cstate="print"/>
            <a:stretch>
              <a:fillRect/>
            </a:stretch>
          </p:blipFill>
          <p:spPr>
            <a:xfrm>
              <a:off x="4861559" y="9226295"/>
              <a:ext cx="1264919" cy="202692"/>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1504848"/>
            <a:ext cx="5071745" cy="702945"/>
          </a:xfrm>
          <a:prstGeom prst="rect">
            <a:avLst/>
          </a:prstGeom>
        </p:spPr>
        <p:txBody>
          <a:bodyPr wrap="square" lIns="0" tIns="64135" rIns="0" bIns="0" rtlCol="0" vert="horz">
            <a:spAutoFit/>
          </a:bodyPr>
          <a:lstStyle/>
          <a:p>
            <a:pPr marL="12700">
              <a:lnSpc>
                <a:spcPct val="100000"/>
              </a:lnSpc>
              <a:spcBef>
                <a:spcPts val="505"/>
              </a:spcBef>
            </a:pPr>
            <a:r>
              <a:rPr dirty="0" sz="1050" spc="-20">
                <a:solidFill>
                  <a:srgbClr val="221F1F"/>
                </a:solidFill>
                <a:latin typeface="MS Mincho"/>
                <a:cs typeface="MS Mincho"/>
              </a:rPr>
              <a:t>最初にレセプトをチェックすると多くのレセプトが不合格に判定されます。</a:t>
            </a:r>
            <a:endParaRPr sz="1050">
              <a:latin typeface="MS Mincho"/>
              <a:cs typeface="MS Mincho"/>
            </a:endParaRPr>
          </a:p>
          <a:p>
            <a:pPr marL="12700">
              <a:lnSpc>
                <a:spcPct val="100000"/>
              </a:lnSpc>
              <a:spcBef>
                <a:spcPts val="409"/>
              </a:spcBef>
            </a:pPr>
            <a:r>
              <a:rPr dirty="0" sz="1050" spc="-20">
                <a:solidFill>
                  <a:srgbClr val="221F1F"/>
                </a:solidFill>
                <a:latin typeface="MS Mincho"/>
                <a:cs typeface="MS Mincho"/>
              </a:rPr>
              <a:t>しかし、この中には実際は審査に通るレセプトが含まれています。これをとり除き、</a:t>
            </a:r>
            <a:endParaRPr sz="1050">
              <a:latin typeface="MS Mincho"/>
              <a:cs typeface="MS Mincho"/>
            </a:endParaRPr>
          </a:p>
          <a:p>
            <a:pPr marL="12700">
              <a:lnSpc>
                <a:spcPct val="100000"/>
              </a:lnSpc>
              <a:spcBef>
                <a:spcPts val="735"/>
              </a:spcBef>
            </a:pPr>
            <a:r>
              <a:rPr dirty="0" sz="1050" spc="-20">
                <a:solidFill>
                  <a:srgbClr val="221F1F"/>
                </a:solidFill>
                <a:latin typeface="MS Mincho"/>
                <a:cs typeface="MS Mincho"/>
              </a:rPr>
              <a:t>点検の設定を変更するのが学習機能です。</a:t>
            </a:r>
            <a:endParaRPr sz="1050">
              <a:latin typeface="MS Mincho"/>
              <a:cs typeface="MS Mincho"/>
            </a:endParaRPr>
          </a:p>
        </p:txBody>
      </p:sp>
      <p:sp>
        <p:nvSpPr>
          <p:cNvPr id="3" name="object 3" descr=""/>
          <p:cNvSpPr txBox="1"/>
          <p:nvPr/>
        </p:nvSpPr>
        <p:spPr>
          <a:xfrm>
            <a:off x="1336928" y="6092443"/>
            <a:ext cx="3877945"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画面点検をしながら簡単かつ効率的に学習することができます。</a:t>
            </a:r>
            <a:endParaRPr sz="1050">
              <a:latin typeface="MS Mincho"/>
              <a:cs typeface="MS Mincho"/>
            </a:endParaRPr>
          </a:p>
        </p:txBody>
      </p:sp>
      <p:sp>
        <p:nvSpPr>
          <p:cNvPr id="4" name="object 4" descr=""/>
          <p:cNvSpPr txBox="1"/>
          <p:nvPr/>
        </p:nvSpPr>
        <p:spPr>
          <a:xfrm>
            <a:off x="1080516" y="1109471"/>
            <a:ext cx="5400040" cy="251460"/>
          </a:xfrm>
          <a:prstGeom prst="rect">
            <a:avLst/>
          </a:prstGeom>
          <a:solidFill>
            <a:srgbClr val="93BCE4"/>
          </a:solidFill>
        </p:spPr>
        <p:txBody>
          <a:bodyPr wrap="square" lIns="0" tIns="52704" rIns="0" bIns="0" rtlCol="0" vert="horz">
            <a:spAutoFit/>
          </a:bodyPr>
          <a:lstStyle/>
          <a:p>
            <a:pPr marL="133350">
              <a:lnSpc>
                <a:spcPct val="100000"/>
              </a:lnSpc>
              <a:spcBef>
                <a:spcPts val="414"/>
              </a:spcBef>
            </a:pPr>
            <a:r>
              <a:rPr dirty="0" sz="1100" spc="-20">
                <a:solidFill>
                  <a:srgbClr val="034EA1"/>
                </a:solidFill>
                <a:latin typeface="SimSun"/>
                <a:cs typeface="SimSun"/>
              </a:rPr>
              <a:t>導入の実際ー学習機能</a:t>
            </a:r>
            <a:endParaRPr sz="1100">
              <a:latin typeface="SimSun"/>
              <a:cs typeface="SimSun"/>
            </a:endParaRPr>
          </a:p>
        </p:txBody>
      </p:sp>
      <p:grpSp>
        <p:nvGrpSpPr>
          <p:cNvPr id="5" name="object 5" descr=""/>
          <p:cNvGrpSpPr/>
          <p:nvPr/>
        </p:nvGrpSpPr>
        <p:grpSpPr>
          <a:xfrm>
            <a:off x="1476755" y="2400299"/>
            <a:ext cx="4607560" cy="3481070"/>
            <a:chOff x="1476755" y="2400299"/>
            <a:chExt cx="4607560" cy="3481070"/>
          </a:xfrm>
        </p:grpSpPr>
        <p:pic>
          <p:nvPicPr>
            <p:cNvPr id="6" name="object 6" descr=""/>
            <p:cNvPicPr/>
            <p:nvPr/>
          </p:nvPicPr>
          <p:blipFill>
            <a:blip r:embed="rId2" cstate="print"/>
            <a:stretch>
              <a:fillRect/>
            </a:stretch>
          </p:blipFill>
          <p:spPr>
            <a:xfrm>
              <a:off x="1476755" y="2409443"/>
              <a:ext cx="4607052" cy="3471671"/>
            </a:xfrm>
            <a:prstGeom prst="rect">
              <a:avLst/>
            </a:prstGeom>
          </p:spPr>
        </p:pic>
        <p:pic>
          <p:nvPicPr>
            <p:cNvPr id="7" name="object 7" descr=""/>
            <p:cNvPicPr/>
            <p:nvPr/>
          </p:nvPicPr>
          <p:blipFill>
            <a:blip r:embed="rId3" cstate="print"/>
            <a:stretch>
              <a:fillRect/>
            </a:stretch>
          </p:blipFill>
          <p:spPr>
            <a:xfrm>
              <a:off x="1476755" y="2409443"/>
              <a:ext cx="655319" cy="486155"/>
            </a:xfrm>
            <a:prstGeom prst="rect">
              <a:avLst/>
            </a:prstGeom>
          </p:spPr>
        </p:pic>
        <p:pic>
          <p:nvPicPr>
            <p:cNvPr id="8" name="object 8" descr=""/>
            <p:cNvPicPr/>
            <p:nvPr/>
          </p:nvPicPr>
          <p:blipFill>
            <a:blip r:embed="rId4" cstate="print"/>
            <a:stretch>
              <a:fillRect/>
            </a:stretch>
          </p:blipFill>
          <p:spPr>
            <a:xfrm>
              <a:off x="1490471" y="2400299"/>
              <a:ext cx="4585716" cy="501396"/>
            </a:xfrm>
            <a:prstGeom prst="rect">
              <a:avLst/>
            </a:prstGeom>
          </p:spPr>
        </p:pic>
        <p:pic>
          <p:nvPicPr>
            <p:cNvPr id="9" name="object 9" descr=""/>
            <p:cNvPicPr/>
            <p:nvPr/>
          </p:nvPicPr>
          <p:blipFill>
            <a:blip r:embed="rId5" cstate="print"/>
            <a:stretch>
              <a:fillRect/>
            </a:stretch>
          </p:blipFill>
          <p:spPr>
            <a:xfrm>
              <a:off x="1810511" y="2977895"/>
              <a:ext cx="685800" cy="89916"/>
            </a:xfrm>
            <a:prstGeom prst="rect">
              <a:avLst/>
            </a:prstGeom>
          </p:spPr>
        </p:pic>
        <p:pic>
          <p:nvPicPr>
            <p:cNvPr id="10" name="object 10" descr=""/>
            <p:cNvPicPr/>
            <p:nvPr/>
          </p:nvPicPr>
          <p:blipFill>
            <a:blip r:embed="rId6" cstate="print"/>
            <a:stretch>
              <a:fillRect/>
            </a:stretch>
          </p:blipFill>
          <p:spPr>
            <a:xfrm>
              <a:off x="1534667" y="4916423"/>
              <a:ext cx="68580" cy="874776"/>
            </a:xfrm>
            <a:prstGeom prst="rect">
              <a:avLst/>
            </a:prstGeom>
          </p:spPr>
        </p:pic>
      </p:grpSp>
      <p:grpSp>
        <p:nvGrpSpPr>
          <p:cNvPr id="11" name="object 11" descr=""/>
          <p:cNvGrpSpPr/>
          <p:nvPr/>
        </p:nvGrpSpPr>
        <p:grpSpPr>
          <a:xfrm>
            <a:off x="1344104" y="6441947"/>
            <a:ext cx="4872355" cy="3470275"/>
            <a:chOff x="1344104" y="6441947"/>
            <a:chExt cx="4872355" cy="3470275"/>
          </a:xfrm>
        </p:grpSpPr>
        <p:pic>
          <p:nvPicPr>
            <p:cNvPr id="12" name="object 12" descr=""/>
            <p:cNvPicPr/>
            <p:nvPr/>
          </p:nvPicPr>
          <p:blipFill>
            <a:blip r:embed="rId7" cstate="print"/>
            <a:stretch>
              <a:fillRect/>
            </a:stretch>
          </p:blipFill>
          <p:spPr>
            <a:xfrm>
              <a:off x="1476755" y="6441947"/>
              <a:ext cx="4607052" cy="3470148"/>
            </a:xfrm>
            <a:prstGeom prst="rect">
              <a:avLst/>
            </a:prstGeom>
          </p:spPr>
        </p:pic>
        <p:sp>
          <p:nvSpPr>
            <p:cNvPr id="13" name="object 13" descr=""/>
            <p:cNvSpPr/>
            <p:nvPr/>
          </p:nvSpPr>
          <p:spPr>
            <a:xfrm>
              <a:off x="1348739" y="8795003"/>
              <a:ext cx="4861560" cy="870585"/>
            </a:xfrm>
            <a:custGeom>
              <a:avLst/>
              <a:gdLst/>
              <a:ahLst/>
              <a:cxnLst/>
              <a:rect l="l" t="t" r="r" b="b"/>
              <a:pathLst>
                <a:path w="4861560" h="870584">
                  <a:moveTo>
                    <a:pt x="4789297" y="0"/>
                  </a:moveTo>
                  <a:lnTo>
                    <a:pt x="72009" y="0"/>
                  </a:lnTo>
                  <a:lnTo>
                    <a:pt x="43941" y="5714"/>
                  </a:lnTo>
                  <a:lnTo>
                    <a:pt x="21081" y="21081"/>
                  </a:lnTo>
                  <a:lnTo>
                    <a:pt x="5715" y="43941"/>
                  </a:lnTo>
                  <a:lnTo>
                    <a:pt x="0" y="72008"/>
                  </a:lnTo>
                  <a:lnTo>
                    <a:pt x="0" y="797991"/>
                  </a:lnTo>
                  <a:lnTo>
                    <a:pt x="5715" y="826033"/>
                  </a:lnTo>
                  <a:lnTo>
                    <a:pt x="21081" y="848918"/>
                  </a:lnTo>
                  <a:lnTo>
                    <a:pt x="43941" y="864349"/>
                  </a:lnTo>
                  <a:lnTo>
                    <a:pt x="72009" y="870013"/>
                  </a:lnTo>
                  <a:lnTo>
                    <a:pt x="4789297" y="870013"/>
                  </a:lnTo>
                  <a:lnTo>
                    <a:pt x="4817237" y="864349"/>
                  </a:lnTo>
                  <a:lnTo>
                    <a:pt x="4840224" y="848918"/>
                  </a:lnTo>
                  <a:lnTo>
                    <a:pt x="4855591" y="826033"/>
                  </a:lnTo>
                  <a:lnTo>
                    <a:pt x="4861306" y="797991"/>
                  </a:lnTo>
                  <a:lnTo>
                    <a:pt x="4861306" y="72008"/>
                  </a:lnTo>
                  <a:lnTo>
                    <a:pt x="4855591" y="43941"/>
                  </a:lnTo>
                  <a:lnTo>
                    <a:pt x="4840224" y="21081"/>
                  </a:lnTo>
                  <a:lnTo>
                    <a:pt x="4817237" y="5714"/>
                  </a:lnTo>
                  <a:lnTo>
                    <a:pt x="4789297" y="0"/>
                  </a:lnTo>
                  <a:close/>
                </a:path>
              </a:pathLst>
            </a:custGeom>
            <a:solidFill>
              <a:srgbClr val="FFFBD4"/>
            </a:solidFill>
          </p:spPr>
          <p:txBody>
            <a:bodyPr wrap="square" lIns="0" tIns="0" rIns="0" bIns="0" rtlCol="0"/>
            <a:lstStyle/>
            <a:p/>
          </p:txBody>
        </p:sp>
        <p:sp>
          <p:nvSpPr>
            <p:cNvPr id="14" name="object 14" descr=""/>
            <p:cNvSpPr/>
            <p:nvPr/>
          </p:nvSpPr>
          <p:spPr>
            <a:xfrm>
              <a:off x="1349501" y="8795765"/>
              <a:ext cx="4861560" cy="870585"/>
            </a:xfrm>
            <a:custGeom>
              <a:avLst/>
              <a:gdLst/>
              <a:ahLst/>
              <a:cxnLst/>
              <a:rect l="l" t="t" r="r" b="b"/>
              <a:pathLst>
                <a:path w="4861560" h="870584">
                  <a:moveTo>
                    <a:pt x="4789297" y="870013"/>
                  </a:moveTo>
                  <a:lnTo>
                    <a:pt x="72009" y="870013"/>
                  </a:lnTo>
                  <a:lnTo>
                    <a:pt x="43941" y="864349"/>
                  </a:lnTo>
                  <a:lnTo>
                    <a:pt x="21081" y="848918"/>
                  </a:lnTo>
                  <a:lnTo>
                    <a:pt x="5714" y="826033"/>
                  </a:lnTo>
                  <a:lnTo>
                    <a:pt x="0" y="797991"/>
                  </a:lnTo>
                  <a:lnTo>
                    <a:pt x="0" y="72009"/>
                  </a:lnTo>
                  <a:lnTo>
                    <a:pt x="5714" y="43942"/>
                  </a:lnTo>
                  <a:lnTo>
                    <a:pt x="21081" y="21082"/>
                  </a:lnTo>
                  <a:lnTo>
                    <a:pt x="43941" y="5715"/>
                  </a:lnTo>
                  <a:lnTo>
                    <a:pt x="72009" y="0"/>
                  </a:lnTo>
                  <a:lnTo>
                    <a:pt x="4789297" y="0"/>
                  </a:lnTo>
                  <a:lnTo>
                    <a:pt x="4817237" y="5715"/>
                  </a:lnTo>
                  <a:lnTo>
                    <a:pt x="4840224" y="21082"/>
                  </a:lnTo>
                  <a:lnTo>
                    <a:pt x="4855591" y="43942"/>
                  </a:lnTo>
                  <a:lnTo>
                    <a:pt x="4861306" y="72009"/>
                  </a:lnTo>
                  <a:lnTo>
                    <a:pt x="4861306" y="797991"/>
                  </a:lnTo>
                  <a:lnTo>
                    <a:pt x="4855591" y="826033"/>
                  </a:lnTo>
                  <a:lnTo>
                    <a:pt x="4840224" y="848918"/>
                  </a:lnTo>
                  <a:lnTo>
                    <a:pt x="4817237" y="864349"/>
                  </a:lnTo>
                  <a:lnTo>
                    <a:pt x="4789297" y="870013"/>
                  </a:lnTo>
                  <a:close/>
                </a:path>
              </a:pathLst>
            </a:custGeom>
            <a:ln w="10794">
              <a:solidFill>
                <a:srgbClr val="EC1C23"/>
              </a:solidFill>
            </a:ln>
          </p:spPr>
          <p:txBody>
            <a:bodyPr wrap="square" lIns="0" tIns="0" rIns="0" bIns="0" rtlCol="0"/>
            <a:lstStyle/>
            <a:p/>
          </p:txBody>
        </p:sp>
      </p:grpSp>
      <p:sp>
        <p:nvSpPr>
          <p:cNvPr id="15" name="object 15" descr=""/>
          <p:cNvSpPr txBox="1"/>
          <p:nvPr/>
        </p:nvSpPr>
        <p:spPr>
          <a:xfrm>
            <a:off x="1460753" y="8902725"/>
            <a:ext cx="4547235" cy="610870"/>
          </a:xfrm>
          <a:prstGeom prst="rect">
            <a:avLst/>
          </a:prstGeom>
        </p:spPr>
        <p:txBody>
          <a:bodyPr wrap="square" lIns="0" tIns="36830" rIns="0" bIns="0" rtlCol="0" vert="horz">
            <a:spAutoFit/>
          </a:bodyPr>
          <a:lstStyle/>
          <a:p>
            <a:pPr marL="12700">
              <a:lnSpc>
                <a:spcPct val="100000"/>
              </a:lnSpc>
              <a:spcBef>
                <a:spcPts val="290"/>
              </a:spcBef>
            </a:pPr>
            <a:r>
              <a:rPr dirty="0" sz="1050" spc="-15">
                <a:solidFill>
                  <a:srgbClr val="221F1F"/>
                </a:solidFill>
                <a:latin typeface="MS Mincho"/>
                <a:cs typeface="MS Mincho"/>
              </a:rPr>
              <a:t>チェックアイ</a:t>
            </a:r>
            <a:r>
              <a:rPr dirty="0" sz="1050" spc="-10">
                <a:solidFill>
                  <a:srgbClr val="221F1F"/>
                </a:solidFill>
                <a:latin typeface="MS Mincho"/>
                <a:cs typeface="MS Mincho"/>
              </a:rPr>
              <a:t>DX</a:t>
            </a:r>
            <a:r>
              <a:rPr dirty="0" sz="1050" spc="-30">
                <a:solidFill>
                  <a:srgbClr val="221F1F"/>
                </a:solidFill>
                <a:latin typeface="MS Mincho"/>
                <a:cs typeface="MS Mincho"/>
              </a:rPr>
              <a:t>はテキスト照合。</a:t>
            </a:r>
            <a:endParaRPr sz="1050">
              <a:latin typeface="MS Mincho"/>
              <a:cs typeface="MS Mincho"/>
            </a:endParaRPr>
          </a:p>
          <a:p>
            <a:pPr marL="12700">
              <a:lnSpc>
                <a:spcPct val="100000"/>
              </a:lnSpc>
              <a:spcBef>
                <a:spcPts val="190"/>
              </a:spcBef>
            </a:pPr>
            <a:r>
              <a:rPr dirty="0" sz="1050" spc="-15">
                <a:solidFill>
                  <a:srgbClr val="221F1F"/>
                </a:solidFill>
                <a:latin typeface="MS Mincho"/>
                <a:cs typeface="MS Mincho"/>
              </a:rPr>
              <a:t>チェックデータ（設定された文字列）</a:t>
            </a:r>
            <a:r>
              <a:rPr dirty="0" sz="1050" spc="-20">
                <a:solidFill>
                  <a:srgbClr val="221F1F"/>
                </a:solidFill>
                <a:latin typeface="MS Mincho"/>
                <a:cs typeface="MS Mincho"/>
              </a:rPr>
              <a:t>と病名を照合することで医師の薬理学</a:t>
            </a:r>
            <a:endParaRPr sz="1050">
              <a:latin typeface="MS Mincho"/>
              <a:cs typeface="MS Mincho"/>
            </a:endParaRPr>
          </a:p>
          <a:p>
            <a:pPr marL="12700">
              <a:lnSpc>
                <a:spcPct val="100000"/>
              </a:lnSpc>
              <a:spcBef>
                <a:spcPts val="445"/>
              </a:spcBef>
            </a:pPr>
            <a:r>
              <a:rPr dirty="0" sz="1050" spc="-20">
                <a:solidFill>
                  <a:srgbClr val="221F1F"/>
                </a:solidFill>
                <a:latin typeface="MS Mincho"/>
                <a:cs typeface="MS Mincho"/>
              </a:rPr>
              <a:t>的判断に基づいた点検を行う。</a:t>
            </a:r>
            <a:endParaRPr sz="1050">
              <a:latin typeface="MS Mincho"/>
              <a:cs typeface="MS Mincho"/>
            </a:endParaRPr>
          </a:p>
        </p:txBody>
      </p:sp>
      <p:grpSp>
        <p:nvGrpSpPr>
          <p:cNvPr id="16" name="object 16" descr=""/>
          <p:cNvGrpSpPr/>
          <p:nvPr/>
        </p:nvGrpSpPr>
        <p:grpSpPr>
          <a:xfrm>
            <a:off x="1476755" y="6441947"/>
            <a:ext cx="4607560" cy="327660"/>
            <a:chOff x="1476755" y="6441947"/>
            <a:chExt cx="4607560" cy="327660"/>
          </a:xfrm>
        </p:grpSpPr>
        <p:pic>
          <p:nvPicPr>
            <p:cNvPr id="17" name="object 17" descr=""/>
            <p:cNvPicPr/>
            <p:nvPr/>
          </p:nvPicPr>
          <p:blipFill>
            <a:blip r:embed="rId8" cstate="print"/>
            <a:stretch>
              <a:fillRect/>
            </a:stretch>
          </p:blipFill>
          <p:spPr>
            <a:xfrm>
              <a:off x="1476755" y="6441947"/>
              <a:ext cx="4607052" cy="327660"/>
            </a:xfrm>
            <a:prstGeom prst="rect">
              <a:avLst/>
            </a:prstGeom>
          </p:spPr>
        </p:pic>
        <p:pic>
          <p:nvPicPr>
            <p:cNvPr id="18" name="object 18" descr=""/>
            <p:cNvPicPr/>
            <p:nvPr/>
          </p:nvPicPr>
          <p:blipFill>
            <a:blip r:embed="rId9" cstate="print"/>
            <a:stretch>
              <a:fillRect/>
            </a:stretch>
          </p:blipFill>
          <p:spPr>
            <a:xfrm>
              <a:off x="1478279" y="6448043"/>
              <a:ext cx="4599432" cy="251460"/>
            </a:xfrm>
            <a:prstGeom prst="rect">
              <a:avLst/>
            </a:prstGeom>
          </p:spPr>
        </p:pic>
      </p:grpSp>
      <p:sp>
        <p:nvSpPr>
          <p:cNvPr id="19" name="object 19"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9</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1051686"/>
            <a:ext cx="4673600"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都道府県ごとに異なるローカルルールにも対応し、医師の裁量権を守ります。</a:t>
            </a:r>
            <a:endParaRPr sz="1050">
              <a:latin typeface="MS Mincho"/>
              <a:cs typeface="MS Mincho"/>
            </a:endParaRPr>
          </a:p>
        </p:txBody>
      </p:sp>
      <p:sp>
        <p:nvSpPr>
          <p:cNvPr id="3" name="object 3" descr=""/>
          <p:cNvSpPr txBox="1"/>
          <p:nvPr/>
        </p:nvSpPr>
        <p:spPr>
          <a:xfrm>
            <a:off x="1336928" y="5084190"/>
            <a:ext cx="4408805"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学習が完了すると本当に審査に通らない不合格レセプトだけが残ります。</a:t>
            </a:r>
            <a:endParaRPr sz="1050">
              <a:latin typeface="MS Mincho"/>
              <a:cs typeface="MS Mincho"/>
            </a:endParaRPr>
          </a:p>
        </p:txBody>
      </p:sp>
      <p:sp>
        <p:nvSpPr>
          <p:cNvPr id="4" name="object 4" descr=""/>
          <p:cNvSpPr txBox="1"/>
          <p:nvPr/>
        </p:nvSpPr>
        <p:spPr>
          <a:xfrm>
            <a:off x="1336928" y="8984589"/>
            <a:ext cx="4871085" cy="531495"/>
          </a:xfrm>
          <a:prstGeom prst="rect">
            <a:avLst/>
          </a:prstGeom>
        </p:spPr>
        <p:txBody>
          <a:bodyPr wrap="square" lIns="0" tIns="12700" rIns="0" bIns="0" rtlCol="0" vert="horz">
            <a:spAutoFit/>
          </a:bodyPr>
          <a:lstStyle/>
          <a:p>
            <a:pPr marL="12700" marR="5080">
              <a:lnSpc>
                <a:spcPct val="158100"/>
              </a:lnSpc>
              <a:spcBef>
                <a:spcPts val="100"/>
              </a:spcBef>
            </a:pPr>
            <a:r>
              <a:rPr dirty="0" sz="1050" spc="-5">
                <a:solidFill>
                  <a:srgbClr val="221F1F"/>
                </a:solidFill>
                <a:latin typeface="MS Mincho"/>
                <a:cs typeface="MS Mincho"/>
              </a:rPr>
              <a:t>初回の学習は、レセプト件数により異なりますが、診療所で１時間程度で完了し</a:t>
            </a:r>
            <a:r>
              <a:rPr dirty="0" sz="1050" spc="-85">
                <a:solidFill>
                  <a:srgbClr val="221F1F"/>
                </a:solidFill>
                <a:latin typeface="MS Mincho"/>
                <a:cs typeface="MS Mincho"/>
              </a:rPr>
              <a:t>ます。翌月からは必要な分だけの学習となり、短時間</a:t>
            </a:r>
            <a:r>
              <a:rPr dirty="0" sz="1050">
                <a:solidFill>
                  <a:srgbClr val="221F1F"/>
                </a:solidFill>
                <a:latin typeface="MS Mincho"/>
                <a:cs typeface="MS Mincho"/>
              </a:rPr>
              <a:t>（数分～十数分</a:t>
            </a:r>
            <a:r>
              <a:rPr dirty="0" sz="1050" spc="-434">
                <a:solidFill>
                  <a:srgbClr val="221F1F"/>
                </a:solidFill>
                <a:latin typeface="MS Mincho"/>
                <a:cs typeface="MS Mincho"/>
              </a:rPr>
              <a:t>）</a:t>
            </a:r>
            <a:r>
              <a:rPr dirty="0" sz="1050" spc="-10">
                <a:solidFill>
                  <a:srgbClr val="221F1F"/>
                </a:solidFill>
                <a:latin typeface="MS Mincho"/>
                <a:cs typeface="MS Mincho"/>
              </a:rPr>
              <a:t>で済みます。</a:t>
            </a:r>
            <a:endParaRPr sz="1050">
              <a:latin typeface="MS Mincho"/>
              <a:cs typeface="MS Mincho"/>
            </a:endParaRPr>
          </a:p>
        </p:txBody>
      </p:sp>
      <p:grpSp>
        <p:nvGrpSpPr>
          <p:cNvPr id="5" name="object 5" descr=""/>
          <p:cNvGrpSpPr/>
          <p:nvPr/>
        </p:nvGrpSpPr>
        <p:grpSpPr>
          <a:xfrm>
            <a:off x="1476755" y="1402079"/>
            <a:ext cx="4607560" cy="3470275"/>
            <a:chOff x="1476755" y="1402079"/>
            <a:chExt cx="4607560" cy="3470275"/>
          </a:xfrm>
        </p:grpSpPr>
        <p:pic>
          <p:nvPicPr>
            <p:cNvPr id="6" name="object 6" descr=""/>
            <p:cNvPicPr/>
            <p:nvPr/>
          </p:nvPicPr>
          <p:blipFill>
            <a:blip r:embed="rId2" cstate="print"/>
            <a:stretch>
              <a:fillRect/>
            </a:stretch>
          </p:blipFill>
          <p:spPr>
            <a:xfrm>
              <a:off x="1476755" y="1402079"/>
              <a:ext cx="4607052" cy="3470148"/>
            </a:xfrm>
            <a:prstGeom prst="rect">
              <a:avLst/>
            </a:prstGeom>
          </p:spPr>
        </p:pic>
        <p:pic>
          <p:nvPicPr>
            <p:cNvPr id="7" name="object 7" descr=""/>
            <p:cNvPicPr/>
            <p:nvPr/>
          </p:nvPicPr>
          <p:blipFill>
            <a:blip r:embed="rId3" cstate="print"/>
            <a:stretch>
              <a:fillRect/>
            </a:stretch>
          </p:blipFill>
          <p:spPr>
            <a:xfrm>
              <a:off x="1476755" y="1402079"/>
              <a:ext cx="4607052" cy="327659"/>
            </a:xfrm>
            <a:prstGeom prst="rect">
              <a:avLst/>
            </a:prstGeom>
          </p:spPr>
        </p:pic>
        <p:sp>
          <p:nvSpPr>
            <p:cNvPr id="8" name="object 8" descr=""/>
            <p:cNvSpPr/>
            <p:nvPr/>
          </p:nvSpPr>
          <p:spPr>
            <a:xfrm>
              <a:off x="2781300" y="3428999"/>
              <a:ext cx="3241675" cy="869950"/>
            </a:xfrm>
            <a:custGeom>
              <a:avLst/>
              <a:gdLst/>
              <a:ahLst/>
              <a:cxnLst/>
              <a:rect l="l" t="t" r="r" b="b"/>
              <a:pathLst>
                <a:path w="3241675" h="869950">
                  <a:moveTo>
                    <a:pt x="3169158" y="0"/>
                  </a:moveTo>
                  <a:lnTo>
                    <a:pt x="72008" y="0"/>
                  </a:lnTo>
                  <a:lnTo>
                    <a:pt x="43942" y="5714"/>
                  </a:lnTo>
                  <a:lnTo>
                    <a:pt x="21081" y="21081"/>
                  </a:lnTo>
                  <a:lnTo>
                    <a:pt x="5714" y="43941"/>
                  </a:lnTo>
                  <a:lnTo>
                    <a:pt x="0" y="72008"/>
                  </a:lnTo>
                  <a:lnTo>
                    <a:pt x="0" y="797940"/>
                  </a:lnTo>
                  <a:lnTo>
                    <a:pt x="5714" y="826007"/>
                  </a:lnTo>
                  <a:lnTo>
                    <a:pt x="21081" y="848867"/>
                  </a:lnTo>
                  <a:lnTo>
                    <a:pt x="43942" y="864361"/>
                  </a:lnTo>
                  <a:lnTo>
                    <a:pt x="72008" y="869949"/>
                  </a:lnTo>
                  <a:lnTo>
                    <a:pt x="3169158" y="869949"/>
                  </a:lnTo>
                  <a:lnTo>
                    <a:pt x="3197098" y="864361"/>
                  </a:lnTo>
                  <a:lnTo>
                    <a:pt x="3220085" y="848867"/>
                  </a:lnTo>
                  <a:lnTo>
                    <a:pt x="3235452" y="826007"/>
                  </a:lnTo>
                  <a:lnTo>
                    <a:pt x="3241166" y="797940"/>
                  </a:lnTo>
                  <a:lnTo>
                    <a:pt x="3241166" y="72008"/>
                  </a:lnTo>
                  <a:lnTo>
                    <a:pt x="3235452" y="43941"/>
                  </a:lnTo>
                  <a:lnTo>
                    <a:pt x="3220085" y="21081"/>
                  </a:lnTo>
                  <a:lnTo>
                    <a:pt x="3197098" y="5714"/>
                  </a:lnTo>
                  <a:lnTo>
                    <a:pt x="3169158" y="0"/>
                  </a:lnTo>
                  <a:close/>
                </a:path>
              </a:pathLst>
            </a:custGeom>
            <a:solidFill>
              <a:srgbClr val="FFFBD4"/>
            </a:solidFill>
          </p:spPr>
          <p:txBody>
            <a:bodyPr wrap="square" lIns="0" tIns="0" rIns="0" bIns="0" rtlCol="0"/>
            <a:lstStyle/>
            <a:p/>
          </p:txBody>
        </p:sp>
        <p:sp>
          <p:nvSpPr>
            <p:cNvPr id="9" name="object 9" descr=""/>
            <p:cNvSpPr/>
            <p:nvPr/>
          </p:nvSpPr>
          <p:spPr>
            <a:xfrm>
              <a:off x="2782061" y="3429761"/>
              <a:ext cx="3241675" cy="869950"/>
            </a:xfrm>
            <a:custGeom>
              <a:avLst/>
              <a:gdLst/>
              <a:ahLst/>
              <a:cxnLst/>
              <a:rect l="l" t="t" r="r" b="b"/>
              <a:pathLst>
                <a:path w="3241675" h="869950">
                  <a:moveTo>
                    <a:pt x="3169158" y="869950"/>
                  </a:moveTo>
                  <a:lnTo>
                    <a:pt x="72008" y="869950"/>
                  </a:lnTo>
                  <a:lnTo>
                    <a:pt x="43942" y="864362"/>
                  </a:lnTo>
                  <a:lnTo>
                    <a:pt x="21081" y="848868"/>
                  </a:lnTo>
                  <a:lnTo>
                    <a:pt x="5714" y="826008"/>
                  </a:lnTo>
                  <a:lnTo>
                    <a:pt x="0" y="797941"/>
                  </a:lnTo>
                  <a:lnTo>
                    <a:pt x="0" y="72009"/>
                  </a:lnTo>
                  <a:lnTo>
                    <a:pt x="5714" y="43942"/>
                  </a:lnTo>
                  <a:lnTo>
                    <a:pt x="21081" y="21081"/>
                  </a:lnTo>
                  <a:lnTo>
                    <a:pt x="43942" y="5715"/>
                  </a:lnTo>
                  <a:lnTo>
                    <a:pt x="72008" y="0"/>
                  </a:lnTo>
                  <a:lnTo>
                    <a:pt x="3169158" y="0"/>
                  </a:lnTo>
                  <a:lnTo>
                    <a:pt x="3197098" y="5715"/>
                  </a:lnTo>
                  <a:lnTo>
                    <a:pt x="3220085" y="21081"/>
                  </a:lnTo>
                  <a:lnTo>
                    <a:pt x="3235452" y="43942"/>
                  </a:lnTo>
                  <a:lnTo>
                    <a:pt x="3241166" y="72009"/>
                  </a:lnTo>
                  <a:lnTo>
                    <a:pt x="3241166" y="797941"/>
                  </a:lnTo>
                  <a:lnTo>
                    <a:pt x="3235452" y="826008"/>
                  </a:lnTo>
                  <a:lnTo>
                    <a:pt x="3220085" y="848868"/>
                  </a:lnTo>
                  <a:lnTo>
                    <a:pt x="3197098" y="864362"/>
                  </a:lnTo>
                  <a:lnTo>
                    <a:pt x="3169158" y="869950"/>
                  </a:lnTo>
                  <a:close/>
                </a:path>
              </a:pathLst>
            </a:custGeom>
            <a:ln w="10795">
              <a:solidFill>
                <a:srgbClr val="EC1C23"/>
              </a:solidFill>
            </a:ln>
          </p:spPr>
          <p:txBody>
            <a:bodyPr wrap="square" lIns="0" tIns="0" rIns="0" bIns="0" rtlCol="0"/>
            <a:lstStyle/>
            <a:p/>
          </p:txBody>
        </p:sp>
      </p:grpSp>
      <p:grpSp>
        <p:nvGrpSpPr>
          <p:cNvPr id="10" name="object 10" descr=""/>
          <p:cNvGrpSpPr/>
          <p:nvPr/>
        </p:nvGrpSpPr>
        <p:grpSpPr>
          <a:xfrm>
            <a:off x="1476755" y="5428487"/>
            <a:ext cx="4607560" cy="3476625"/>
            <a:chOff x="1476755" y="5428487"/>
            <a:chExt cx="4607560" cy="3476625"/>
          </a:xfrm>
        </p:grpSpPr>
        <p:pic>
          <p:nvPicPr>
            <p:cNvPr id="11" name="object 11" descr=""/>
            <p:cNvPicPr/>
            <p:nvPr/>
          </p:nvPicPr>
          <p:blipFill>
            <a:blip r:embed="rId4" cstate="print"/>
            <a:stretch>
              <a:fillRect/>
            </a:stretch>
          </p:blipFill>
          <p:spPr>
            <a:xfrm>
              <a:off x="1476755" y="5433059"/>
              <a:ext cx="4607052" cy="3471672"/>
            </a:xfrm>
            <a:prstGeom prst="rect">
              <a:avLst/>
            </a:prstGeom>
          </p:spPr>
        </p:pic>
        <p:pic>
          <p:nvPicPr>
            <p:cNvPr id="12" name="object 12" descr=""/>
            <p:cNvPicPr/>
            <p:nvPr/>
          </p:nvPicPr>
          <p:blipFill>
            <a:blip r:embed="rId5" cstate="print"/>
            <a:stretch>
              <a:fillRect/>
            </a:stretch>
          </p:blipFill>
          <p:spPr>
            <a:xfrm>
              <a:off x="1476755" y="5433059"/>
              <a:ext cx="655319" cy="486156"/>
            </a:xfrm>
            <a:prstGeom prst="rect">
              <a:avLst/>
            </a:prstGeom>
          </p:spPr>
        </p:pic>
        <p:pic>
          <p:nvPicPr>
            <p:cNvPr id="13" name="object 13" descr=""/>
            <p:cNvPicPr/>
            <p:nvPr/>
          </p:nvPicPr>
          <p:blipFill>
            <a:blip r:embed="rId6" cstate="print"/>
            <a:stretch>
              <a:fillRect/>
            </a:stretch>
          </p:blipFill>
          <p:spPr>
            <a:xfrm>
              <a:off x="1496567" y="5428487"/>
              <a:ext cx="4585715" cy="502920"/>
            </a:xfrm>
            <a:prstGeom prst="rect">
              <a:avLst/>
            </a:prstGeom>
          </p:spPr>
        </p:pic>
        <p:pic>
          <p:nvPicPr>
            <p:cNvPr id="14" name="object 14" descr=""/>
            <p:cNvPicPr/>
            <p:nvPr/>
          </p:nvPicPr>
          <p:blipFill>
            <a:blip r:embed="rId7" cstate="print"/>
            <a:stretch>
              <a:fillRect/>
            </a:stretch>
          </p:blipFill>
          <p:spPr>
            <a:xfrm>
              <a:off x="1813559" y="6003035"/>
              <a:ext cx="685800" cy="89915"/>
            </a:xfrm>
            <a:prstGeom prst="rect">
              <a:avLst/>
            </a:prstGeom>
          </p:spPr>
        </p:pic>
        <p:pic>
          <p:nvPicPr>
            <p:cNvPr id="15" name="object 15" descr=""/>
            <p:cNvPicPr/>
            <p:nvPr/>
          </p:nvPicPr>
          <p:blipFill>
            <a:blip r:embed="rId8" cstate="print"/>
            <a:stretch>
              <a:fillRect/>
            </a:stretch>
          </p:blipFill>
          <p:spPr>
            <a:xfrm>
              <a:off x="1533143" y="7958327"/>
              <a:ext cx="68580" cy="876300"/>
            </a:xfrm>
            <a:prstGeom prst="rect">
              <a:avLst/>
            </a:prstGeom>
          </p:spPr>
        </p:pic>
      </p:grpSp>
      <p:sp>
        <p:nvSpPr>
          <p:cNvPr id="16" name="object 16" descr=""/>
          <p:cNvSpPr txBox="1"/>
          <p:nvPr/>
        </p:nvSpPr>
        <p:spPr>
          <a:xfrm>
            <a:off x="2893314" y="3472078"/>
            <a:ext cx="3081020" cy="675005"/>
          </a:xfrm>
          <a:prstGeom prst="rect">
            <a:avLst/>
          </a:prstGeom>
        </p:spPr>
        <p:txBody>
          <a:bodyPr wrap="square" lIns="0" tIns="12700" rIns="0" bIns="0" rtlCol="0" vert="horz">
            <a:spAutoFit/>
          </a:bodyPr>
          <a:lstStyle/>
          <a:p>
            <a:pPr marL="12700" marR="5080">
              <a:lnSpc>
                <a:spcPct val="135200"/>
              </a:lnSpc>
              <a:spcBef>
                <a:spcPts val="100"/>
              </a:spcBef>
            </a:pPr>
            <a:r>
              <a:rPr dirty="0" sz="1050" spc="-20">
                <a:solidFill>
                  <a:srgbClr val="221F1F"/>
                </a:solidFill>
                <a:latin typeface="MS Mincho"/>
                <a:cs typeface="MS Mincho"/>
              </a:rPr>
              <a:t>添付文書によればセレコックス錠は心不全に禁忌。しかし、減点されるかどうかは都道府県によって</a:t>
            </a:r>
            <a:r>
              <a:rPr dirty="0" sz="1050" spc="-25">
                <a:solidFill>
                  <a:srgbClr val="221F1F"/>
                </a:solidFill>
                <a:latin typeface="MS Mincho"/>
                <a:cs typeface="MS Mincho"/>
              </a:rPr>
              <a:t> </a:t>
            </a:r>
            <a:r>
              <a:rPr dirty="0" sz="1050" spc="-35">
                <a:solidFill>
                  <a:srgbClr val="221F1F"/>
                </a:solidFill>
                <a:latin typeface="MS Mincho"/>
                <a:cs typeface="MS Mincho"/>
              </a:rPr>
              <a:t>異なる。</a:t>
            </a:r>
            <a:endParaRPr sz="1050">
              <a:latin typeface="MS Mincho"/>
              <a:cs typeface="MS Mincho"/>
            </a:endParaRPr>
          </a:p>
        </p:txBody>
      </p:sp>
      <p:pic>
        <p:nvPicPr>
          <p:cNvPr id="17" name="object 17" descr=""/>
          <p:cNvPicPr/>
          <p:nvPr/>
        </p:nvPicPr>
        <p:blipFill>
          <a:blip r:embed="rId9" cstate="print"/>
          <a:stretch>
            <a:fillRect/>
          </a:stretch>
        </p:blipFill>
        <p:spPr>
          <a:xfrm>
            <a:off x="1479803" y="1403603"/>
            <a:ext cx="4597908" cy="251459"/>
          </a:xfrm>
          <a:prstGeom prst="rect">
            <a:avLst/>
          </a:prstGeom>
        </p:spPr>
      </p:pic>
      <p:sp>
        <p:nvSpPr>
          <p:cNvPr id="18" name="object 18"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10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1492782"/>
            <a:ext cx="4811395" cy="4375785"/>
          </a:xfrm>
          <a:prstGeom prst="rect">
            <a:avLst/>
          </a:prstGeom>
        </p:spPr>
        <p:txBody>
          <a:bodyPr wrap="square" lIns="0" tIns="12065" rIns="0" bIns="0" rtlCol="0" vert="horz">
            <a:spAutoFit/>
          </a:bodyPr>
          <a:lstStyle/>
          <a:p>
            <a:pPr marL="12700" marR="805180">
              <a:lnSpc>
                <a:spcPct val="140200"/>
              </a:lnSpc>
              <a:spcBef>
                <a:spcPts val="95"/>
              </a:spcBef>
            </a:pPr>
            <a:r>
              <a:rPr dirty="0" sz="1050" spc="-20">
                <a:solidFill>
                  <a:srgbClr val="221F1F"/>
                </a:solidFill>
                <a:latin typeface="MS Mincho"/>
                <a:cs typeface="MS Mincho"/>
              </a:rPr>
              <a:t>自動点検の結果、不合格と判定されたレセプトの実例を示します。</a:t>
            </a:r>
            <a:r>
              <a:rPr dirty="0" sz="1050" spc="-50">
                <a:solidFill>
                  <a:srgbClr val="221F1F"/>
                </a:solidFill>
                <a:latin typeface="MS Mincho"/>
                <a:cs typeface="MS Mincho"/>
              </a:rPr>
              <a:t> </a:t>
            </a:r>
            <a:r>
              <a:rPr dirty="0" sz="1050" spc="-25">
                <a:solidFill>
                  <a:srgbClr val="221F1F"/>
                </a:solidFill>
                <a:latin typeface="MS Mincho"/>
                <a:cs typeface="MS Mincho"/>
              </a:rPr>
              <a:t>１．病名漏れ点検 医薬品 適応症</a:t>
            </a:r>
            <a:endParaRPr sz="1050">
              <a:latin typeface="MS Mincho"/>
              <a:cs typeface="MS Mincho"/>
            </a:endParaRPr>
          </a:p>
          <a:p>
            <a:pPr marL="12700">
              <a:lnSpc>
                <a:spcPct val="100000"/>
              </a:lnSpc>
              <a:spcBef>
                <a:spcPts val="505"/>
              </a:spcBef>
            </a:pPr>
            <a:r>
              <a:rPr dirty="0" sz="1050" spc="-20">
                <a:solidFill>
                  <a:srgbClr val="221F1F"/>
                </a:solidFill>
                <a:latin typeface="MS Mincho"/>
                <a:cs typeface="MS Mincho"/>
              </a:rPr>
              <a:t>２．病名漏れ点検 検査</a:t>
            </a:r>
            <a:endParaRPr sz="1050">
              <a:latin typeface="MS Mincho"/>
              <a:cs typeface="MS Mincho"/>
            </a:endParaRPr>
          </a:p>
          <a:p>
            <a:pPr marL="12700" marR="2665095">
              <a:lnSpc>
                <a:spcPts val="1760"/>
              </a:lnSpc>
              <a:spcBef>
                <a:spcPts val="135"/>
              </a:spcBef>
            </a:pPr>
            <a:r>
              <a:rPr dirty="0" sz="1050" spc="-25">
                <a:solidFill>
                  <a:srgbClr val="221F1F"/>
                </a:solidFill>
                <a:latin typeface="MS Mincho"/>
                <a:cs typeface="MS Mincho"/>
              </a:rPr>
              <a:t>３．病名漏れ点検 医薬品 算定日</a:t>
            </a:r>
            <a:r>
              <a:rPr dirty="0" sz="1050" spc="-50">
                <a:solidFill>
                  <a:srgbClr val="221F1F"/>
                </a:solidFill>
                <a:latin typeface="MS Mincho"/>
                <a:cs typeface="MS Mincho"/>
              </a:rPr>
              <a:t> </a:t>
            </a:r>
            <a:r>
              <a:rPr dirty="0" sz="1050" spc="-25">
                <a:solidFill>
                  <a:srgbClr val="221F1F"/>
                </a:solidFill>
                <a:latin typeface="MS Mincho"/>
                <a:cs typeface="MS Mincho"/>
              </a:rPr>
              <a:t>４．病名漏れ点検 医薬品 複数病名</a:t>
            </a:r>
            <a:r>
              <a:rPr dirty="0" sz="1050" spc="-50">
                <a:solidFill>
                  <a:srgbClr val="221F1F"/>
                </a:solidFill>
                <a:latin typeface="MS Mincho"/>
                <a:cs typeface="MS Mincho"/>
              </a:rPr>
              <a:t> </a:t>
            </a:r>
            <a:r>
              <a:rPr dirty="0" sz="1050" spc="-25">
                <a:solidFill>
                  <a:srgbClr val="221F1F"/>
                </a:solidFill>
                <a:latin typeface="MS Mincho"/>
                <a:cs typeface="MS Mincho"/>
              </a:rPr>
              <a:t>５．病名漏れ点検 医薬品 部位</a:t>
            </a:r>
            <a:endParaRPr sz="1050">
              <a:latin typeface="MS Mincho"/>
              <a:cs typeface="MS Mincho"/>
            </a:endParaRPr>
          </a:p>
          <a:p>
            <a:pPr marL="12700" marR="2423160">
              <a:lnSpc>
                <a:spcPts val="1760"/>
              </a:lnSpc>
            </a:pPr>
            <a:r>
              <a:rPr dirty="0" sz="1050" spc="-15">
                <a:solidFill>
                  <a:srgbClr val="221F1F"/>
                </a:solidFill>
                <a:latin typeface="MS Mincho"/>
                <a:cs typeface="MS Mincho"/>
              </a:rPr>
              <a:t>６．精密点検</a:t>
            </a:r>
            <a:r>
              <a:rPr dirty="0" sz="1050">
                <a:solidFill>
                  <a:srgbClr val="221F1F"/>
                </a:solidFill>
                <a:latin typeface="MS Mincho"/>
                <a:cs typeface="MS Mincho"/>
              </a:rPr>
              <a:t>（</a:t>
            </a:r>
            <a:r>
              <a:rPr dirty="0" sz="1050" spc="-15">
                <a:solidFill>
                  <a:srgbClr val="221F1F"/>
                </a:solidFill>
                <a:latin typeface="MS Mincho"/>
                <a:cs typeface="MS Mincho"/>
              </a:rPr>
              <a:t>公開ルール</a:t>
            </a:r>
            <a:r>
              <a:rPr dirty="0" sz="1050" spc="-240">
                <a:solidFill>
                  <a:srgbClr val="221F1F"/>
                </a:solidFill>
                <a:latin typeface="MS Mincho"/>
                <a:cs typeface="MS Mincho"/>
              </a:rPr>
              <a:t>）</a:t>
            </a:r>
            <a:r>
              <a:rPr dirty="0" sz="1050" spc="-35">
                <a:solidFill>
                  <a:srgbClr val="221F1F"/>
                </a:solidFill>
                <a:latin typeface="MS Mincho"/>
                <a:cs typeface="MS Mincho"/>
              </a:rPr>
              <a:t>単月点検</a:t>
            </a:r>
            <a:r>
              <a:rPr dirty="0" sz="1050" spc="-50">
                <a:solidFill>
                  <a:srgbClr val="221F1F"/>
                </a:solidFill>
                <a:latin typeface="MS Mincho"/>
                <a:cs typeface="MS Mincho"/>
              </a:rPr>
              <a:t> </a:t>
            </a:r>
            <a:r>
              <a:rPr dirty="0" sz="1050" spc="-15">
                <a:solidFill>
                  <a:srgbClr val="221F1F"/>
                </a:solidFill>
                <a:latin typeface="MS Mincho"/>
                <a:cs typeface="MS Mincho"/>
              </a:rPr>
              <a:t>７．精密点検</a:t>
            </a:r>
            <a:r>
              <a:rPr dirty="0" sz="1050">
                <a:solidFill>
                  <a:srgbClr val="221F1F"/>
                </a:solidFill>
                <a:latin typeface="MS Mincho"/>
                <a:cs typeface="MS Mincho"/>
              </a:rPr>
              <a:t>（</a:t>
            </a:r>
            <a:r>
              <a:rPr dirty="0" sz="1050" spc="-15">
                <a:solidFill>
                  <a:srgbClr val="221F1F"/>
                </a:solidFill>
                <a:latin typeface="MS Mincho"/>
                <a:cs typeface="MS Mincho"/>
              </a:rPr>
              <a:t>公開ルール</a:t>
            </a:r>
            <a:r>
              <a:rPr dirty="0" sz="1050" spc="-229">
                <a:solidFill>
                  <a:srgbClr val="221F1F"/>
                </a:solidFill>
                <a:latin typeface="MS Mincho"/>
                <a:cs typeface="MS Mincho"/>
              </a:rPr>
              <a:t>）</a:t>
            </a:r>
            <a:r>
              <a:rPr dirty="0" sz="1050" spc="-30">
                <a:solidFill>
                  <a:srgbClr val="221F1F"/>
                </a:solidFill>
                <a:latin typeface="MS Mincho"/>
                <a:cs typeface="MS Mincho"/>
              </a:rPr>
              <a:t>最大投与量</a:t>
            </a:r>
            <a:endParaRPr sz="1050">
              <a:latin typeface="MS Mincho"/>
              <a:cs typeface="MS Mincho"/>
            </a:endParaRPr>
          </a:p>
          <a:p>
            <a:pPr marL="12700" marR="2423160">
              <a:lnSpc>
                <a:spcPts val="1750"/>
              </a:lnSpc>
              <a:spcBef>
                <a:spcPts val="15"/>
              </a:spcBef>
            </a:pPr>
            <a:r>
              <a:rPr dirty="0" sz="1050" spc="-15">
                <a:solidFill>
                  <a:srgbClr val="221F1F"/>
                </a:solidFill>
                <a:latin typeface="MS Mincho"/>
                <a:cs typeface="MS Mincho"/>
              </a:rPr>
              <a:t>８．精密点検</a:t>
            </a:r>
            <a:r>
              <a:rPr dirty="0" sz="1050">
                <a:solidFill>
                  <a:srgbClr val="221F1F"/>
                </a:solidFill>
                <a:latin typeface="MS Mincho"/>
                <a:cs typeface="MS Mincho"/>
              </a:rPr>
              <a:t>（</a:t>
            </a:r>
            <a:r>
              <a:rPr dirty="0" sz="1050" spc="-15">
                <a:solidFill>
                  <a:srgbClr val="221F1F"/>
                </a:solidFill>
                <a:latin typeface="MS Mincho"/>
                <a:cs typeface="MS Mincho"/>
              </a:rPr>
              <a:t>公開ルール</a:t>
            </a:r>
            <a:r>
              <a:rPr dirty="0" sz="1050" spc="-240">
                <a:solidFill>
                  <a:srgbClr val="221F1F"/>
                </a:solidFill>
                <a:latin typeface="MS Mincho"/>
                <a:cs typeface="MS Mincho"/>
              </a:rPr>
              <a:t>）</a:t>
            </a:r>
            <a:r>
              <a:rPr dirty="0" sz="1050" spc="-35">
                <a:solidFill>
                  <a:srgbClr val="221F1F"/>
                </a:solidFill>
                <a:latin typeface="MS Mincho"/>
                <a:cs typeface="MS Mincho"/>
              </a:rPr>
              <a:t>縦覧点検</a:t>
            </a:r>
            <a:r>
              <a:rPr dirty="0" sz="1050" spc="-50">
                <a:solidFill>
                  <a:srgbClr val="221F1F"/>
                </a:solidFill>
                <a:latin typeface="MS Mincho"/>
                <a:cs typeface="MS Mincho"/>
              </a:rPr>
              <a:t> </a:t>
            </a:r>
            <a:r>
              <a:rPr dirty="0" sz="1050" spc="-15">
                <a:solidFill>
                  <a:srgbClr val="221F1F"/>
                </a:solidFill>
                <a:latin typeface="MS Mincho"/>
                <a:cs typeface="MS Mincho"/>
              </a:rPr>
              <a:t>９．精密点検</a:t>
            </a:r>
            <a:r>
              <a:rPr dirty="0" sz="1050">
                <a:solidFill>
                  <a:srgbClr val="221F1F"/>
                </a:solidFill>
                <a:latin typeface="MS Mincho"/>
                <a:cs typeface="MS Mincho"/>
              </a:rPr>
              <a:t>（</a:t>
            </a:r>
            <a:r>
              <a:rPr dirty="0" sz="1050" spc="-15">
                <a:solidFill>
                  <a:srgbClr val="221F1F"/>
                </a:solidFill>
                <a:latin typeface="MS Mincho"/>
                <a:cs typeface="MS Mincho"/>
              </a:rPr>
              <a:t>公開ルール</a:t>
            </a:r>
            <a:r>
              <a:rPr dirty="0" sz="1050" spc="-229">
                <a:solidFill>
                  <a:srgbClr val="221F1F"/>
                </a:solidFill>
                <a:latin typeface="MS Mincho"/>
                <a:cs typeface="MS Mincho"/>
              </a:rPr>
              <a:t>）</a:t>
            </a:r>
            <a:r>
              <a:rPr dirty="0" sz="1050" spc="-30">
                <a:solidFill>
                  <a:srgbClr val="221F1F"/>
                </a:solidFill>
                <a:latin typeface="MS Mincho"/>
                <a:cs typeface="MS Mincho"/>
              </a:rPr>
              <a:t>算定日点検</a:t>
            </a:r>
            <a:endParaRPr sz="1050">
              <a:latin typeface="MS Mincho"/>
              <a:cs typeface="MS Mincho"/>
            </a:endParaRPr>
          </a:p>
          <a:p>
            <a:pPr marL="12700">
              <a:lnSpc>
                <a:spcPct val="100000"/>
              </a:lnSpc>
              <a:spcBef>
                <a:spcPts val="365"/>
              </a:spcBef>
            </a:pPr>
            <a:r>
              <a:rPr dirty="0" sz="1050" spc="-25">
                <a:solidFill>
                  <a:srgbClr val="221F1F"/>
                </a:solidFill>
                <a:latin typeface="MS Mincho"/>
                <a:cs typeface="MS Mincho"/>
              </a:rPr>
              <a:t>１０．精密点検 電子点数表</a:t>
            </a:r>
            <a:endParaRPr sz="1050">
              <a:latin typeface="MS Mincho"/>
              <a:cs typeface="MS Mincho"/>
            </a:endParaRPr>
          </a:p>
          <a:p>
            <a:pPr marL="12700" marR="1226185">
              <a:lnSpc>
                <a:spcPct val="139000"/>
              </a:lnSpc>
              <a:spcBef>
                <a:spcPts val="15"/>
              </a:spcBef>
            </a:pPr>
            <a:r>
              <a:rPr dirty="0" sz="1050" spc="-15">
                <a:solidFill>
                  <a:srgbClr val="221F1F"/>
                </a:solidFill>
                <a:latin typeface="MS Mincho"/>
                <a:cs typeface="MS Mincho"/>
              </a:rPr>
              <a:t>１１．精密点検（独自ルール</a:t>
            </a:r>
            <a:r>
              <a:rPr dirty="0" sz="1050" spc="-240">
                <a:solidFill>
                  <a:srgbClr val="221F1F"/>
                </a:solidFill>
                <a:latin typeface="MS Mincho"/>
                <a:cs typeface="MS Mincho"/>
              </a:rPr>
              <a:t>）</a:t>
            </a:r>
            <a:r>
              <a:rPr dirty="0" sz="1050" spc="-20">
                <a:solidFill>
                  <a:srgbClr val="221F1F"/>
                </a:solidFill>
                <a:latin typeface="MS Mincho"/>
                <a:cs typeface="MS Mincho"/>
              </a:rPr>
              <a:t>共通ルールとローカルルール</a:t>
            </a:r>
            <a:r>
              <a:rPr dirty="0" sz="1050" spc="-50">
                <a:solidFill>
                  <a:srgbClr val="221F1F"/>
                </a:solidFill>
                <a:latin typeface="MS Mincho"/>
                <a:cs typeface="MS Mincho"/>
              </a:rPr>
              <a:t> </a:t>
            </a:r>
            <a:r>
              <a:rPr dirty="0" sz="1050" spc="-15">
                <a:solidFill>
                  <a:srgbClr val="221F1F"/>
                </a:solidFill>
                <a:latin typeface="MS Mincho"/>
                <a:cs typeface="MS Mincho"/>
              </a:rPr>
              <a:t>１２．精密点検（独自ルール</a:t>
            </a:r>
            <a:r>
              <a:rPr dirty="0" sz="1050" spc="-229">
                <a:solidFill>
                  <a:srgbClr val="221F1F"/>
                </a:solidFill>
                <a:latin typeface="MS Mincho"/>
                <a:cs typeface="MS Mincho"/>
              </a:rPr>
              <a:t>）</a:t>
            </a:r>
            <a:r>
              <a:rPr dirty="0" sz="1050" spc="-35">
                <a:solidFill>
                  <a:srgbClr val="221F1F"/>
                </a:solidFill>
                <a:latin typeface="MS Mincho"/>
                <a:cs typeface="MS Mincho"/>
              </a:rPr>
              <a:t>併用薬</a:t>
            </a:r>
            <a:endParaRPr sz="1050">
              <a:latin typeface="MS Mincho"/>
              <a:cs typeface="MS Mincho"/>
            </a:endParaRPr>
          </a:p>
          <a:p>
            <a:pPr marL="12700" marR="2000885">
              <a:lnSpc>
                <a:spcPct val="139500"/>
              </a:lnSpc>
              <a:spcBef>
                <a:spcPts val="10"/>
              </a:spcBef>
            </a:pPr>
            <a:r>
              <a:rPr dirty="0" sz="1050" spc="-15">
                <a:solidFill>
                  <a:srgbClr val="221F1F"/>
                </a:solidFill>
                <a:latin typeface="MS Mincho"/>
                <a:cs typeface="MS Mincho"/>
              </a:rPr>
              <a:t>１３．精密点検（独自ルール</a:t>
            </a:r>
            <a:r>
              <a:rPr dirty="0" sz="1050" spc="-25">
                <a:solidFill>
                  <a:srgbClr val="221F1F"/>
                </a:solidFill>
                <a:latin typeface="MS Mincho"/>
                <a:cs typeface="MS Mincho"/>
              </a:rPr>
              <a:t>）PPI の投与期間</a:t>
            </a:r>
            <a:r>
              <a:rPr dirty="0" sz="1050" spc="-50">
                <a:solidFill>
                  <a:srgbClr val="221F1F"/>
                </a:solidFill>
                <a:latin typeface="MS Mincho"/>
                <a:cs typeface="MS Mincho"/>
              </a:rPr>
              <a:t> </a:t>
            </a:r>
            <a:r>
              <a:rPr dirty="0" sz="1050" spc="-15">
                <a:solidFill>
                  <a:srgbClr val="221F1F"/>
                </a:solidFill>
                <a:latin typeface="MS Mincho"/>
                <a:cs typeface="MS Mincho"/>
              </a:rPr>
              <a:t>１４．精密点検（独自ルール</a:t>
            </a:r>
            <a:r>
              <a:rPr dirty="0" sz="1050" spc="-229">
                <a:solidFill>
                  <a:srgbClr val="221F1F"/>
                </a:solidFill>
                <a:latin typeface="MS Mincho"/>
                <a:cs typeface="MS Mincho"/>
              </a:rPr>
              <a:t>）</a:t>
            </a:r>
            <a:r>
              <a:rPr dirty="0" sz="1050" spc="-30">
                <a:solidFill>
                  <a:srgbClr val="221F1F"/>
                </a:solidFill>
                <a:latin typeface="MS Mincho"/>
                <a:cs typeface="MS Mincho"/>
              </a:rPr>
              <a:t>初診料算定日</a:t>
            </a:r>
            <a:r>
              <a:rPr dirty="0" sz="1050" spc="-50">
                <a:solidFill>
                  <a:srgbClr val="221F1F"/>
                </a:solidFill>
                <a:latin typeface="MS Mincho"/>
                <a:cs typeface="MS Mincho"/>
              </a:rPr>
              <a:t> </a:t>
            </a:r>
            <a:r>
              <a:rPr dirty="0" sz="1050" spc="-15">
                <a:solidFill>
                  <a:srgbClr val="221F1F"/>
                </a:solidFill>
                <a:latin typeface="MS Mincho"/>
                <a:cs typeface="MS Mincho"/>
              </a:rPr>
              <a:t>１５．精密点検（独自ルール</a:t>
            </a:r>
            <a:r>
              <a:rPr dirty="0" sz="1050" spc="-229">
                <a:solidFill>
                  <a:srgbClr val="221F1F"/>
                </a:solidFill>
                <a:latin typeface="MS Mincho"/>
                <a:cs typeface="MS Mincho"/>
              </a:rPr>
              <a:t>）</a:t>
            </a:r>
            <a:r>
              <a:rPr dirty="0" sz="1050" spc="-30">
                <a:solidFill>
                  <a:srgbClr val="221F1F"/>
                </a:solidFill>
                <a:latin typeface="MS Mincho"/>
                <a:cs typeface="MS Mincho"/>
              </a:rPr>
              <a:t>最大投与日数</a:t>
            </a:r>
            <a:endParaRPr sz="1050">
              <a:latin typeface="MS Mincho"/>
              <a:cs typeface="MS Mincho"/>
            </a:endParaRPr>
          </a:p>
          <a:p>
            <a:pPr>
              <a:lnSpc>
                <a:spcPct val="100000"/>
              </a:lnSpc>
              <a:spcBef>
                <a:spcPts val="180"/>
              </a:spcBef>
            </a:pPr>
            <a:endParaRPr sz="1050">
              <a:latin typeface="MS Mincho"/>
              <a:cs typeface="MS Mincho"/>
            </a:endParaRPr>
          </a:p>
          <a:p>
            <a:pPr marL="12700">
              <a:lnSpc>
                <a:spcPct val="100000"/>
              </a:lnSpc>
              <a:tabLst>
                <a:tab pos="1227455" algn="l"/>
                <a:tab pos="1768475" algn="l"/>
              </a:tabLst>
            </a:pPr>
            <a:r>
              <a:rPr dirty="0" sz="1050" spc="-10">
                <a:solidFill>
                  <a:srgbClr val="221F1F"/>
                </a:solidFill>
                <a:latin typeface="MS Mincho"/>
                <a:cs typeface="MS Mincho"/>
              </a:rPr>
              <a:t>１．</a:t>
            </a:r>
            <a:r>
              <a:rPr dirty="0" sz="1050">
                <a:solidFill>
                  <a:srgbClr val="221F1F"/>
                </a:solidFill>
                <a:latin typeface="MS Mincho"/>
                <a:cs typeface="MS Mincho"/>
              </a:rPr>
              <a:t>病</a:t>
            </a:r>
            <a:r>
              <a:rPr dirty="0" sz="1050" spc="-15">
                <a:solidFill>
                  <a:srgbClr val="221F1F"/>
                </a:solidFill>
                <a:latin typeface="MS Mincho"/>
                <a:cs typeface="MS Mincho"/>
              </a:rPr>
              <a:t>名</a:t>
            </a:r>
            <a:r>
              <a:rPr dirty="0" sz="1050">
                <a:solidFill>
                  <a:srgbClr val="221F1F"/>
                </a:solidFill>
                <a:latin typeface="MS Mincho"/>
                <a:cs typeface="MS Mincho"/>
              </a:rPr>
              <a:t>漏</a:t>
            </a:r>
            <a:r>
              <a:rPr dirty="0" sz="1050" spc="-15">
                <a:solidFill>
                  <a:srgbClr val="221F1F"/>
                </a:solidFill>
                <a:latin typeface="MS Mincho"/>
                <a:cs typeface="MS Mincho"/>
              </a:rPr>
              <a:t>れ</a:t>
            </a:r>
            <a:r>
              <a:rPr dirty="0" sz="105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医</a:t>
            </a:r>
            <a:r>
              <a:rPr dirty="0" sz="1050" spc="-15">
                <a:solidFill>
                  <a:srgbClr val="221F1F"/>
                </a:solidFill>
                <a:latin typeface="MS Mincho"/>
                <a:cs typeface="MS Mincho"/>
              </a:rPr>
              <a:t>薬</a:t>
            </a:r>
            <a:r>
              <a:rPr dirty="0" sz="1050" spc="-50">
                <a:solidFill>
                  <a:srgbClr val="221F1F"/>
                </a:solidFill>
                <a:latin typeface="MS Mincho"/>
                <a:cs typeface="MS Mincho"/>
              </a:rPr>
              <a:t>品</a:t>
            </a:r>
            <a:r>
              <a:rPr dirty="0" sz="1050">
                <a:solidFill>
                  <a:srgbClr val="221F1F"/>
                </a:solidFill>
                <a:latin typeface="MS Mincho"/>
                <a:cs typeface="MS Mincho"/>
              </a:rPr>
              <a:t>	適</a:t>
            </a:r>
            <a:r>
              <a:rPr dirty="0" sz="1050" spc="-15">
                <a:solidFill>
                  <a:srgbClr val="221F1F"/>
                </a:solidFill>
                <a:latin typeface="MS Mincho"/>
                <a:cs typeface="MS Mincho"/>
              </a:rPr>
              <a:t>応</a:t>
            </a:r>
            <a:r>
              <a:rPr dirty="0" sz="1050" spc="-50">
                <a:solidFill>
                  <a:srgbClr val="221F1F"/>
                </a:solidFill>
                <a:latin typeface="MS Mincho"/>
                <a:cs typeface="MS Mincho"/>
              </a:rPr>
              <a:t>症</a:t>
            </a:r>
            <a:endParaRPr sz="1050">
              <a:latin typeface="MS Mincho"/>
              <a:cs typeface="MS Mincho"/>
            </a:endParaRPr>
          </a:p>
          <a:p>
            <a:pPr marL="282575">
              <a:lnSpc>
                <a:spcPct val="100000"/>
              </a:lnSpc>
              <a:spcBef>
                <a:spcPts val="240"/>
              </a:spcBef>
            </a:pPr>
            <a:r>
              <a:rPr dirty="0" sz="1050" spc="-20">
                <a:solidFill>
                  <a:srgbClr val="221F1F"/>
                </a:solidFill>
                <a:latin typeface="MS Mincho"/>
                <a:cs typeface="MS Mincho"/>
              </a:rPr>
              <a:t>最も多い不合格例です。傷病名欄に医薬品の適応症である適応病名が存在し</a:t>
            </a:r>
            <a:endParaRPr sz="1050">
              <a:latin typeface="MS Mincho"/>
              <a:cs typeface="MS Mincho"/>
            </a:endParaRPr>
          </a:p>
          <a:p>
            <a:pPr marL="282575">
              <a:lnSpc>
                <a:spcPct val="100000"/>
              </a:lnSpc>
              <a:spcBef>
                <a:spcPts val="520"/>
              </a:spcBef>
            </a:pPr>
            <a:r>
              <a:rPr dirty="0" sz="1050" spc="-20">
                <a:solidFill>
                  <a:srgbClr val="221F1F"/>
                </a:solidFill>
                <a:latin typeface="MS Mincho"/>
                <a:cs typeface="MS Mincho"/>
              </a:rPr>
              <a:t>ない場合に不合格と判定されます。</a:t>
            </a:r>
            <a:endParaRPr sz="1050">
              <a:latin typeface="MS Mincho"/>
              <a:cs typeface="MS Mincho"/>
            </a:endParaRPr>
          </a:p>
        </p:txBody>
      </p:sp>
      <p:sp>
        <p:nvSpPr>
          <p:cNvPr id="3" name="object 3" descr=""/>
          <p:cNvSpPr txBox="1"/>
          <p:nvPr/>
        </p:nvSpPr>
        <p:spPr>
          <a:xfrm>
            <a:off x="1080516" y="1109471"/>
            <a:ext cx="5400040" cy="251460"/>
          </a:xfrm>
          <a:prstGeom prst="rect">
            <a:avLst/>
          </a:prstGeom>
          <a:solidFill>
            <a:srgbClr val="93BCE4"/>
          </a:solidFill>
        </p:spPr>
        <p:txBody>
          <a:bodyPr wrap="square" lIns="0" tIns="52704" rIns="0" bIns="0" rtlCol="0" vert="horz">
            <a:spAutoFit/>
          </a:bodyPr>
          <a:lstStyle/>
          <a:p>
            <a:pPr marL="133350">
              <a:lnSpc>
                <a:spcPct val="100000"/>
              </a:lnSpc>
              <a:spcBef>
                <a:spcPts val="414"/>
              </a:spcBef>
            </a:pPr>
            <a:r>
              <a:rPr dirty="0" sz="1100" spc="-20">
                <a:solidFill>
                  <a:srgbClr val="034EA1"/>
                </a:solidFill>
                <a:latin typeface="SimSun"/>
                <a:cs typeface="SimSun"/>
              </a:rPr>
              <a:t>事前審査の実例</a:t>
            </a:r>
            <a:endParaRPr sz="1100">
              <a:latin typeface="SimSun"/>
              <a:cs typeface="SimSun"/>
            </a:endParaRPr>
          </a:p>
        </p:txBody>
      </p:sp>
      <p:grpSp>
        <p:nvGrpSpPr>
          <p:cNvPr id="4" name="object 4" descr=""/>
          <p:cNvGrpSpPr/>
          <p:nvPr/>
        </p:nvGrpSpPr>
        <p:grpSpPr>
          <a:xfrm>
            <a:off x="1476755" y="6188963"/>
            <a:ext cx="4607560" cy="3472179"/>
            <a:chOff x="1476755" y="6188963"/>
            <a:chExt cx="4607560" cy="3472179"/>
          </a:xfrm>
        </p:grpSpPr>
        <p:pic>
          <p:nvPicPr>
            <p:cNvPr id="5" name="object 5" descr=""/>
            <p:cNvPicPr/>
            <p:nvPr/>
          </p:nvPicPr>
          <p:blipFill>
            <a:blip r:embed="rId2" cstate="print"/>
            <a:stretch>
              <a:fillRect/>
            </a:stretch>
          </p:blipFill>
          <p:spPr>
            <a:xfrm>
              <a:off x="1476755" y="6188963"/>
              <a:ext cx="4607052" cy="3471672"/>
            </a:xfrm>
            <a:prstGeom prst="rect">
              <a:avLst/>
            </a:prstGeom>
          </p:spPr>
        </p:pic>
        <p:pic>
          <p:nvPicPr>
            <p:cNvPr id="6" name="object 6" descr=""/>
            <p:cNvPicPr/>
            <p:nvPr/>
          </p:nvPicPr>
          <p:blipFill>
            <a:blip r:embed="rId3" cstate="print"/>
            <a:stretch>
              <a:fillRect/>
            </a:stretch>
          </p:blipFill>
          <p:spPr>
            <a:xfrm>
              <a:off x="2763011" y="7822691"/>
              <a:ext cx="2520695" cy="1348739"/>
            </a:xfrm>
            <a:prstGeom prst="rect">
              <a:avLst/>
            </a:prstGeom>
          </p:spPr>
        </p:pic>
        <p:sp>
          <p:nvSpPr>
            <p:cNvPr id="7" name="object 7" descr=""/>
            <p:cNvSpPr/>
            <p:nvPr/>
          </p:nvSpPr>
          <p:spPr>
            <a:xfrm>
              <a:off x="2763011" y="7822691"/>
              <a:ext cx="2520315" cy="1348740"/>
            </a:xfrm>
            <a:custGeom>
              <a:avLst/>
              <a:gdLst/>
              <a:ahLst/>
              <a:cxnLst/>
              <a:rect l="l" t="t" r="r" b="b"/>
              <a:pathLst>
                <a:path w="2520315" h="1348740">
                  <a:moveTo>
                    <a:pt x="0" y="1348612"/>
                  </a:moveTo>
                  <a:lnTo>
                    <a:pt x="2520315" y="1348612"/>
                  </a:lnTo>
                  <a:lnTo>
                    <a:pt x="2520315" y="0"/>
                  </a:lnTo>
                  <a:lnTo>
                    <a:pt x="0" y="0"/>
                  </a:lnTo>
                  <a:lnTo>
                    <a:pt x="0" y="1348612"/>
                  </a:lnTo>
                  <a:close/>
                </a:path>
              </a:pathLst>
            </a:custGeom>
            <a:ln w="17994">
              <a:solidFill>
                <a:srgbClr val="EC1C23"/>
              </a:solidFill>
            </a:ln>
          </p:spPr>
          <p:txBody>
            <a:bodyPr wrap="square" lIns="0" tIns="0" rIns="0" bIns="0" rtlCol="0"/>
            <a:lstStyle/>
            <a:p/>
          </p:txBody>
        </p:sp>
        <p:pic>
          <p:nvPicPr>
            <p:cNvPr id="8" name="object 8" descr=""/>
            <p:cNvPicPr/>
            <p:nvPr/>
          </p:nvPicPr>
          <p:blipFill>
            <a:blip r:embed="rId4" cstate="print"/>
            <a:stretch>
              <a:fillRect/>
            </a:stretch>
          </p:blipFill>
          <p:spPr>
            <a:xfrm>
              <a:off x="1476755" y="6188963"/>
              <a:ext cx="4607052" cy="329184"/>
            </a:xfrm>
            <a:prstGeom prst="rect">
              <a:avLst/>
            </a:prstGeom>
          </p:spPr>
        </p:pic>
        <p:sp>
          <p:nvSpPr>
            <p:cNvPr id="9" name="object 9" descr=""/>
            <p:cNvSpPr/>
            <p:nvPr/>
          </p:nvSpPr>
          <p:spPr>
            <a:xfrm>
              <a:off x="2511552" y="6521195"/>
              <a:ext cx="3509645" cy="654050"/>
            </a:xfrm>
            <a:custGeom>
              <a:avLst/>
              <a:gdLst/>
              <a:ahLst/>
              <a:cxnLst/>
              <a:rect l="l" t="t" r="r" b="b"/>
              <a:pathLst>
                <a:path w="3509645" h="654050">
                  <a:moveTo>
                    <a:pt x="3437509" y="0"/>
                  </a:moveTo>
                  <a:lnTo>
                    <a:pt x="72009" y="0"/>
                  </a:lnTo>
                  <a:lnTo>
                    <a:pt x="43942" y="5714"/>
                  </a:lnTo>
                  <a:lnTo>
                    <a:pt x="21081" y="21081"/>
                  </a:lnTo>
                  <a:lnTo>
                    <a:pt x="5715" y="43941"/>
                  </a:lnTo>
                  <a:lnTo>
                    <a:pt x="0" y="72008"/>
                  </a:lnTo>
                  <a:lnTo>
                    <a:pt x="0" y="581532"/>
                  </a:lnTo>
                  <a:lnTo>
                    <a:pt x="5715" y="609599"/>
                  </a:lnTo>
                  <a:lnTo>
                    <a:pt x="21081" y="632459"/>
                  </a:lnTo>
                  <a:lnTo>
                    <a:pt x="43942" y="647826"/>
                  </a:lnTo>
                  <a:lnTo>
                    <a:pt x="72009" y="653541"/>
                  </a:lnTo>
                  <a:lnTo>
                    <a:pt x="3437509" y="653541"/>
                  </a:lnTo>
                  <a:lnTo>
                    <a:pt x="3465576" y="647826"/>
                  </a:lnTo>
                  <a:lnTo>
                    <a:pt x="3488436" y="632459"/>
                  </a:lnTo>
                  <a:lnTo>
                    <a:pt x="3503803" y="609599"/>
                  </a:lnTo>
                  <a:lnTo>
                    <a:pt x="3509518" y="581532"/>
                  </a:lnTo>
                  <a:lnTo>
                    <a:pt x="3509518" y="72008"/>
                  </a:lnTo>
                  <a:lnTo>
                    <a:pt x="3503803" y="43941"/>
                  </a:lnTo>
                  <a:lnTo>
                    <a:pt x="3488436" y="21081"/>
                  </a:lnTo>
                  <a:lnTo>
                    <a:pt x="3465576" y="5714"/>
                  </a:lnTo>
                  <a:lnTo>
                    <a:pt x="3437509" y="0"/>
                  </a:lnTo>
                  <a:close/>
                </a:path>
              </a:pathLst>
            </a:custGeom>
            <a:solidFill>
              <a:srgbClr val="FFFBD4"/>
            </a:solidFill>
          </p:spPr>
          <p:txBody>
            <a:bodyPr wrap="square" lIns="0" tIns="0" rIns="0" bIns="0" rtlCol="0"/>
            <a:lstStyle/>
            <a:p/>
          </p:txBody>
        </p:sp>
        <p:sp>
          <p:nvSpPr>
            <p:cNvPr id="10" name="object 10" descr=""/>
            <p:cNvSpPr/>
            <p:nvPr/>
          </p:nvSpPr>
          <p:spPr>
            <a:xfrm>
              <a:off x="2512313" y="6521957"/>
              <a:ext cx="3509645" cy="654050"/>
            </a:xfrm>
            <a:custGeom>
              <a:avLst/>
              <a:gdLst/>
              <a:ahLst/>
              <a:cxnLst/>
              <a:rect l="l" t="t" r="r" b="b"/>
              <a:pathLst>
                <a:path w="3509645" h="654050">
                  <a:moveTo>
                    <a:pt x="3437509" y="653541"/>
                  </a:moveTo>
                  <a:lnTo>
                    <a:pt x="72009" y="653541"/>
                  </a:lnTo>
                  <a:lnTo>
                    <a:pt x="43942" y="647826"/>
                  </a:lnTo>
                  <a:lnTo>
                    <a:pt x="21081" y="632460"/>
                  </a:lnTo>
                  <a:lnTo>
                    <a:pt x="5715" y="609600"/>
                  </a:lnTo>
                  <a:lnTo>
                    <a:pt x="0" y="581533"/>
                  </a:lnTo>
                  <a:lnTo>
                    <a:pt x="0" y="72009"/>
                  </a:lnTo>
                  <a:lnTo>
                    <a:pt x="5715" y="43941"/>
                  </a:lnTo>
                  <a:lnTo>
                    <a:pt x="21081" y="21082"/>
                  </a:lnTo>
                  <a:lnTo>
                    <a:pt x="43942" y="5714"/>
                  </a:lnTo>
                  <a:lnTo>
                    <a:pt x="72009" y="0"/>
                  </a:lnTo>
                  <a:lnTo>
                    <a:pt x="3437509" y="0"/>
                  </a:lnTo>
                  <a:lnTo>
                    <a:pt x="3465576" y="5714"/>
                  </a:lnTo>
                  <a:lnTo>
                    <a:pt x="3488436" y="21082"/>
                  </a:lnTo>
                  <a:lnTo>
                    <a:pt x="3503803" y="43941"/>
                  </a:lnTo>
                  <a:lnTo>
                    <a:pt x="3509518" y="72009"/>
                  </a:lnTo>
                  <a:lnTo>
                    <a:pt x="3509518" y="581533"/>
                  </a:lnTo>
                  <a:lnTo>
                    <a:pt x="3503803" y="609600"/>
                  </a:lnTo>
                  <a:lnTo>
                    <a:pt x="3488436" y="632460"/>
                  </a:lnTo>
                  <a:lnTo>
                    <a:pt x="3465576" y="647826"/>
                  </a:lnTo>
                  <a:lnTo>
                    <a:pt x="3437509" y="653541"/>
                  </a:lnTo>
                  <a:close/>
                </a:path>
              </a:pathLst>
            </a:custGeom>
            <a:ln w="10795">
              <a:solidFill>
                <a:srgbClr val="EC1C23"/>
              </a:solidFill>
            </a:ln>
          </p:spPr>
          <p:txBody>
            <a:bodyPr wrap="square" lIns="0" tIns="0" rIns="0" bIns="0" rtlCol="0"/>
            <a:lstStyle/>
            <a:p/>
          </p:txBody>
        </p:sp>
      </p:grpSp>
      <p:sp>
        <p:nvSpPr>
          <p:cNvPr id="11" name="object 11" descr=""/>
          <p:cNvSpPr txBox="1"/>
          <p:nvPr/>
        </p:nvSpPr>
        <p:spPr>
          <a:xfrm>
            <a:off x="2623185" y="6564274"/>
            <a:ext cx="3213735" cy="458470"/>
          </a:xfrm>
          <a:prstGeom prst="rect">
            <a:avLst/>
          </a:prstGeom>
        </p:spPr>
        <p:txBody>
          <a:bodyPr wrap="square" lIns="0" tIns="12700" rIns="0" bIns="0" rtlCol="0" vert="horz">
            <a:spAutoFit/>
          </a:bodyPr>
          <a:lstStyle/>
          <a:p>
            <a:pPr marL="12700" marR="5080">
              <a:lnSpc>
                <a:spcPct val="135200"/>
              </a:lnSpc>
              <a:spcBef>
                <a:spcPts val="100"/>
              </a:spcBef>
            </a:pPr>
            <a:r>
              <a:rPr dirty="0" sz="1050" spc="-20">
                <a:solidFill>
                  <a:srgbClr val="221F1F"/>
                </a:solidFill>
                <a:latin typeface="MS Mincho"/>
                <a:cs typeface="MS Mincho"/>
              </a:rPr>
              <a:t>ロスバスタチンの適応症の「高コレステロール血症」の病名がないので不合格と判定。</a:t>
            </a:r>
            <a:endParaRPr sz="1050">
              <a:latin typeface="MS Mincho"/>
              <a:cs typeface="MS Mincho"/>
            </a:endParaRPr>
          </a:p>
        </p:txBody>
      </p:sp>
      <p:pic>
        <p:nvPicPr>
          <p:cNvPr id="12" name="object 12" descr=""/>
          <p:cNvPicPr/>
          <p:nvPr/>
        </p:nvPicPr>
        <p:blipFill>
          <a:blip r:embed="rId5" cstate="print"/>
          <a:stretch>
            <a:fillRect/>
          </a:stretch>
        </p:blipFill>
        <p:spPr>
          <a:xfrm>
            <a:off x="1479803" y="6185915"/>
            <a:ext cx="4597908" cy="251460"/>
          </a:xfrm>
          <a:prstGeom prst="rect">
            <a:avLst/>
          </a:prstGeom>
        </p:spPr>
      </p:pic>
      <p:sp>
        <p:nvSpPr>
          <p:cNvPr id="13" name="object 13"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11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962685"/>
            <a:ext cx="3350895" cy="525780"/>
          </a:xfrm>
          <a:prstGeom prst="rect">
            <a:avLst/>
          </a:prstGeom>
        </p:spPr>
        <p:txBody>
          <a:bodyPr wrap="square" lIns="0" tIns="102235" rIns="0" bIns="0" rtlCol="0" vert="horz">
            <a:spAutoFit/>
          </a:bodyPr>
          <a:lstStyle/>
          <a:p>
            <a:pPr marL="12700">
              <a:lnSpc>
                <a:spcPct val="100000"/>
              </a:lnSpc>
              <a:spcBef>
                <a:spcPts val="805"/>
              </a:spcBef>
              <a:tabLst>
                <a:tab pos="1257935" algn="l"/>
              </a:tabLst>
            </a:pPr>
            <a:r>
              <a:rPr dirty="0" sz="1050" spc="-10">
                <a:solidFill>
                  <a:srgbClr val="221F1F"/>
                </a:solidFill>
                <a:latin typeface="MS Mincho"/>
                <a:cs typeface="MS Mincho"/>
              </a:rPr>
              <a:t>２．</a:t>
            </a:r>
            <a:r>
              <a:rPr dirty="0" sz="1050">
                <a:solidFill>
                  <a:srgbClr val="221F1F"/>
                </a:solidFill>
                <a:latin typeface="MS Mincho"/>
                <a:cs typeface="MS Mincho"/>
              </a:rPr>
              <a:t>病</a:t>
            </a:r>
            <a:r>
              <a:rPr dirty="0" sz="1050" spc="-15">
                <a:solidFill>
                  <a:srgbClr val="221F1F"/>
                </a:solidFill>
                <a:latin typeface="MS Mincho"/>
                <a:cs typeface="MS Mincho"/>
              </a:rPr>
              <a:t>名</a:t>
            </a:r>
            <a:r>
              <a:rPr dirty="0" sz="1050">
                <a:solidFill>
                  <a:srgbClr val="221F1F"/>
                </a:solidFill>
                <a:latin typeface="MS Mincho"/>
                <a:cs typeface="MS Mincho"/>
              </a:rPr>
              <a:t>漏</a:t>
            </a:r>
            <a:r>
              <a:rPr dirty="0" sz="1050" spc="-15">
                <a:solidFill>
                  <a:srgbClr val="221F1F"/>
                </a:solidFill>
                <a:latin typeface="MS Mincho"/>
                <a:cs typeface="MS Mincho"/>
              </a:rPr>
              <a:t>れ</a:t>
            </a:r>
            <a:r>
              <a:rPr dirty="0" sz="105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検</a:t>
            </a:r>
            <a:r>
              <a:rPr dirty="0" sz="1050" spc="-50">
                <a:solidFill>
                  <a:srgbClr val="221F1F"/>
                </a:solidFill>
                <a:latin typeface="MS Mincho"/>
                <a:cs typeface="MS Mincho"/>
              </a:rPr>
              <a:t>査</a:t>
            </a:r>
            <a:endParaRPr sz="1050">
              <a:latin typeface="MS Mincho"/>
              <a:cs typeface="MS Mincho"/>
            </a:endParaRPr>
          </a:p>
          <a:p>
            <a:pPr marL="282575">
              <a:lnSpc>
                <a:spcPct val="100000"/>
              </a:lnSpc>
              <a:spcBef>
                <a:spcPts val="710"/>
              </a:spcBef>
            </a:pPr>
            <a:r>
              <a:rPr dirty="0" sz="1050" spc="-20">
                <a:solidFill>
                  <a:srgbClr val="221F1F"/>
                </a:solidFill>
                <a:latin typeface="MS Mincho"/>
                <a:cs typeface="MS Mincho"/>
              </a:rPr>
              <a:t>検査、画像診断は疑い病名も点検対象に含めます。</a:t>
            </a:r>
            <a:endParaRPr sz="1050">
              <a:latin typeface="MS Mincho"/>
              <a:cs typeface="MS Mincho"/>
            </a:endParaRPr>
          </a:p>
        </p:txBody>
      </p:sp>
      <p:sp>
        <p:nvSpPr>
          <p:cNvPr id="3" name="object 3" descr=""/>
          <p:cNvSpPr txBox="1"/>
          <p:nvPr/>
        </p:nvSpPr>
        <p:spPr>
          <a:xfrm>
            <a:off x="1336928" y="5499252"/>
            <a:ext cx="4811395" cy="525780"/>
          </a:xfrm>
          <a:prstGeom prst="rect">
            <a:avLst/>
          </a:prstGeom>
        </p:spPr>
        <p:txBody>
          <a:bodyPr wrap="square" lIns="0" tIns="102235" rIns="0" bIns="0" rtlCol="0" vert="horz">
            <a:spAutoFit/>
          </a:bodyPr>
          <a:lstStyle/>
          <a:p>
            <a:pPr marL="12700">
              <a:lnSpc>
                <a:spcPct val="100000"/>
              </a:lnSpc>
              <a:spcBef>
                <a:spcPts val="805"/>
              </a:spcBef>
              <a:tabLst>
                <a:tab pos="1227455" algn="l"/>
                <a:tab pos="1768475" algn="l"/>
              </a:tabLst>
            </a:pPr>
            <a:r>
              <a:rPr dirty="0" sz="1050" spc="-10">
                <a:solidFill>
                  <a:srgbClr val="221F1F"/>
                </a:solidFill>
                <a:latin typeface="MS Mincho"/>
                <a:cs typeface="MS Mincho"/>
              </a:rPr>
              <a:t>３．</a:t>
            </a:r>
            <a:r>
              <a:rPr dirty="0" sz="1050">
                <a:solidFill>
                  <a:srgbClr val="221F1F"/>
                </a:solidFill>
                <a:latin typeface="MS Mincho"/>
                <a:cs typeface="MS Mincho"/>
              </a:rPr>
              <a:t>病</a:t>
            </a:r>
            <a:r>
              <a:rPr dirty="0" sz="1050" spc="-15">
                <a:solidFill>
                  <a:srgbClr val="221F1F"/>
                </a:solidFill>
                <a:latin typeface="MS Mincho"/>
                <a:cs typeface="MS Mincho"/>
              </a:rPr>
              <a:t>名</a:t>
            </a:r>
            <a:r>
              <a:rPr dirty="0" sz="1050">
                <a:solidFill>
                  <a:srgbClr val="221F1F"/>
                </a:solidFill>
                <a:latin typeface="MS Mincho"/>
                <a:cs typeface="MS Mincho"/>
              </a:rPr>
              <a:t>漏</a:t>
            </a:r>
            <a:r>
              <a:rPr dirty="0" sz="1050" spc="-15">
                <a:solidFill>
                  <a:srgbClr val="221F1F"/>
                </a:solidFill>
                <a:latin typeface="MS Mincho"/>
                <a:cs typeface="MS Mincho"/>
              </a:rPr>
              <a:t>れ</a:t>
            </a:r>
            <a:r>
              <a:rPr dirty="0" sz="105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医</a:t>
            </a:r>
            <a:r>
              <a:rPr dirty="0" sz="1050" spc="-15">
                <a:solidFill>
                  <a:srgbClr val="221F1F"/>
                </a:solidFill>
                <a:latin typeface="MS Mincho"/>
                <a:cs typeface="MS Mincho"/>
              </a:rPr>
              <a:t>薬</a:t>
            </a:r>
            <a:r>
              <a:rPr dirty="0" sz="1050" spc="-50">
                <a:solidFill>
                  <a:srgbClr val="221F1F"/>
                </a:solidFill>
                <a:latin typeface="MS Mincho"/>
                <a:cs typeface="MS Mincho"/>
              </a:rPr>
              <a:t>品</a:t>
            </a:r>
            <a:r>
              <a:rPr dirty="0" sz="1050">
                <a:solidFill>
                  <a:srgbClr val="221F1F"/>
                </a:solidFill>
                <a:latin typeface="MS Mincho"/>
                <a:cs typeface="MS Mincho"/>
              </a:rPr>
              <a:t>	算</a:t>
            </a:r>
            <a:r>
              <a:rPr dirty="0" sz="1050" spc="-15">
                <a:solidFill>
                  <a:srgbClr val="221F1F"/>
                </a:solidFill>
                <a:latin typeface="MS Mincho"/>
                <a:cs typeface="MS Mincho"/>
              </a:rPr>
              <a:t>定</a:t>
            </a:r>
            <a:r>
              <a:rPr dirty="0" sz="1050" spc="-50">
                <a:solidFill>
                  <a:srgbClr val="221F1F"/>
                </a:solidFill>
                <a:latin typeface="MS Mincho"/>
                <a:cs typeface="MS Mincho"/>
              </a:rPr>
              <a:t>日</a:t>
            </a:r>
            <a:endParaRPr sz="1050">
              <a:latin typeface="MS Mincho"/>
              <a:cs typeface="MS Mincho"/>
            </a:endParaRPr>
          </a:p>
          <a:p>
            <a:pPr marL="282575">
              <a:lnSpc>
                <a:spcPct val="100000"/>
              </a:lnSpc>
              <a:spcBef>
                <a:spcPts val="710"/>
              </a:spcBef>
            </a:pPr>
            <a:r>
              <a:rPr dirty="0" sz="1050" spc="-20">
                <a:solidFill>
                  <a:srgbClr val="221F1F"/>
                </a:solidFill>
                <a:latin typeface="MS Mincho"/>
                <a:cs typeface="MS Mincho"/>
              </a:rPr>
              <a:t>病名漏れ点検は適応病名の有無だけでなく、算定日も点検の対象とします。</a:t>
            </a:r>
            <a:endParaRPr sz="1050">
              <a:latin typeface="MS Mincho"/>
              <a:cs typeface="MS Mincho"/>
            </a:endParaRPr>
          </a:p>
        </p:txBody>
      </p:sp>
      <p:grpSp>
        <p:nvGrpSpPr>
          <p:cNvPr id="4" name="object 4" descr=""/>
          <p:cNvGrpSpPr/>
          <p:nvPr/>
        </p:nvGrpSpPr>
        <p:grpSpPr>
          <a:xfrm>
            <a:off x="1476755" y="1653539"/>
            <a:ext cx="4607560" cy="3472179"/>
            <a:chOff x="1476755" y="1653539"/>
            <a:chExt cx="4607560" cy="3472179"/>
          </a:xfrm>
        </p:grpSpPr>
        <p:pic>
          <p:nvPicPr>
            <p:cNvPr id="5" name="object 5" descr=""/>
            <p:cNvPicPr/>
            <p:nvPr/>
          </p:nvPicPr>
          <p:blipFill>
            <a:blip r:embed="rId2" cstate="print"/>
            <a:stretch>
              <a:fillRect/>
            </a:stretch>
          </p:blipFill>
          <p:spPr>
            <a:xfrm>
              <a:off x="1476755" y="1653539"/>
              <a:ext cx="4607052" cy="3471671"/>
            </a:xfrm>
            <a:prstGeom prst="rect">
              <a:avLst/>
            </a:prstGeom>
          </p:spPr>
        </p:pic>
        <p:sp>
          <p:nvSpPr>
            <p:cNvPr id="6" name="object 6" descr=""/>
            <p:cNvSpPr/>
            <p:nvPr/>
          </p:nvSpPr>
          <p:spPr>
            <a:xfrm>
              <a:off x="3186683" y="3136391"/>
              <a:ext cx="2834640" cy="654050"/>
            </a:xfrm>
            <a:custGeom>
              <a:avLst/>
              <a:gdLst/>
              <a:ahLst/>
              <a:cxnLst/>
              <a:rect l="l" t="t" r="r" b="b"/>
              <a:pathLst>
                <a:path w="2834640" h="654050">
                  <a:moveTo>
                    <a:pt x="2762377" y="0"/>
                  </a:moveTo>
                  <a:lnTo>
                    <a:pt x="72008" y="0"/>
                  </a:lnTo>
                  <a:lnTo>
                    <a:pt x="43942" y="5715"/>
                  </a:lnTo>
                  <a:lnTo>
                    <a:pt x="21082" y="21082"/>
                  </a:lnTo>
                  <a:lnTo>
                    <a:pt x="5715" y="43942"/>
                  </a:lnTo>
                  <a:lnTo>
                    <a:pt x="0" y="72009"/>
                  </a:lnTo>
                  <a:lnTo>
                    <a:pt x="0" y="581533"/>
                  </a:lnTo>
                  <a:lnTo>
                    <a:pt x="5715" y="609600"/>
                  </a:lnTo>
                  <a:lnTo>
                    <a:pt x="21082" y="632460"/>
                  </a:lnTo>
                  <a:lnTo>
                    <a:pt x="43942" y="647826"/>
                  </a:lnTo>
                  <a:lnTo>
                    <a:pt x="72008" y="653542"/>
                  </a:lnTo>
                  <a:lnTo>
                    <a:pt x="2762377" y="653542"/>
                  </a:lnTo>
                  <a:lnTo>
                    <a:pt x="2790444" y="647826"/>
                  </a:lnTo>
                  <a:lnTo>
                    <a:pt x="2813304" y="632460"/>
                  </a:lnTo>
                  <a:lnTo>
                    <a:pt x="2828671" y="609600"/>
                  </a:lnTo>
                  <a:lnTo>
                    <a:pt x="2834386" y="581533"/>
                  </a:lnTo>
                  <a:lnTo>
                    <a:pt x="2834386" y="72009"/>
                  </a:lnTo>
                  <a:lnTo>
                    <a:pt x="2828671" y="43942"/>
                  </a:lnTo>
                  <a:lnTo>
                    <a:pt x="2813304" y="21082"/>
                  </a:lnTo>
                  <a:lnTo>
                    <a:pt x="2790444" y="5715"/>
                  </a:lnTo>
                  <a:lnTo>
                    <a:pt x="2762377" y="0"/>
                  </a:lnTo>
                  <a:close/>
                </a:path>
              </a:pathLst>
            </a:custGeom>
            <a:solidFill>
              <a:srgbClr val="FFFBD4"/>
            </a:solidFill>
          </p:spPr>
          <p:txBody>
            <a:bodyPr wrap="square" lIns="0" tIns="0" rIns="0" bIns="0" rtlCol="0"/>
            <a:lstStyle/>
            <a:p/>
          </p:txBody>
        </p:sp>
        <p:sp>
          <p:nvSpPr>
            <p:cNvPr id="7" name="object 7" descr=""/>
            <p:cNvSpPr/>
            <p:nvPr/>
          </p:nvSpPr>
          <p:spPr>
            <a:xfrm>
              <a:off x="3187445" y="3137153"/>
              <a:ext cx="2834640" cy="654050"/>
            </a:xfrm>
            <a:custGeom>
              <a:avLst/>
              <a:gdLst/>
              <a:ahLst/>
              <a:cxnLst/>
              <a:rect l="l" t="t" r="r" b="b"/>
              <a:pathLst>
                <a:path w="2834640" h="654050">
                  <a:moveTo>
                    <a:pt x="2762377" y="653542"/>
                  </a:moveTo>
                  <a:lnTo>
                    <a:pt x="72008" y="653542"/>
                  </a:lnTo>
                  <a:lnTo>
                    <a:pt x="43942" y="647826"/>
                  </a:lnTo>
                  <a:lnTo>
                    <a:pt x="21081" y="632459"/>
                  </a:lnTo>
                  <a:lnTo>
                    <a:pt x="5715" y="609600"/>
                  </a:lnTo>
                  <a:lnTo>
                    <a:pt x="0" y="581532"/>
                  </a:lnTo>
                  <a:lnTo>
                    <a:pt x="0" y="72008"/>
                  </a:lnTo>
                  <a:lnTo>
                    <a:pt x="5715" y="43942"/>
                  </a:lnTo>
                  <a:lnTo>
                    <a:pt x="21081" y="21081"/>
                  </a:lnTo>
                  <a:lnTo>
                    <a:pt x="43942" y="5714"/>
                  </a:lnTo>
                  <a:lnTo>
                    <a:pt x="72008" y="0"/>
                  </a:lnTo>
                  <a:lnTo>
                    <a:pt x="2762377" y="0"/>
                  </a:lnTo>
                  <a:lnTo>
                    <a:pt x="2790444" y="5714"/>
                  </a:lnTo>
                  <a:lnTo>
                    <a:pt x="2813304" y="21081"/>
                  </a:lnTo>
                  <a:lnTo>
                    <a:pt x="2828671" y="43942"/>
                  </a:lnTo>
                  <a:lnTo>
                    <a:pt x="2834386" y="72008"/>
                  </a:lnTo>
                  <a:lnTo>
                    <a:pt x="2834386" y="581532"/>
                  </a:lnTo>
                  <a:lnTo>
                    <a:pt x="2828671" y="609600"/>
                  </a:lnTo>
                  <a:lnTo>
                    <a:pt x="2813304" y="632459"/>
                  </a:lnTo>
                  <a:lnTo>
                    <a:pt x="2790444" y="647826"/>
                  </a:lnTo>
                  <a:lnTo>
                    <a:pt x="2762377" y="653542"/>
                  </a:lnTo>
                  <a:close/>
                </a:path>
              </a:pathLst>
            </a:custGeom>
            <a:ln w="10795">
              <a:solidFill>
                <a:srgbClr val="EC1C23"/>
              </a:solidFill>
            </a:ln>
          </p:spPr>
          <p:txBody>
            <a:bodyPr wrap="square" lIns="0" tIns="0" rIns="0" bIns="0" rtlCol="0"/>
            <a:lstStyle/>
            <a:p/>
          </p:txBody>
        </p:sp>
      </p:grpSp>
      <p:grpSp>
        <p:nvGrpSpPr>
          <p:cNvPr id="8" name="object 8" descr=""/>
          <p:cNvGrpSpPr/>
          <p:nvPr/>
        </p:nvGrpSpPr>
        <p:grpSpPr>
          <a:xfrm>
            <a:off x="1476755" y="6188963"/>
            <a:ext cx="4607560" cy="3472179"/>
            <a:chOff x="1476755" y="6188963"/>
            <a:chExt cx="4607560" cy="3472179"/>
          </a:xfrm>
        </p:grpSpPr>
        <p:pic>
          <p:nvPicPr>
            <p:cNvPr id="9" name="object 9" descr=""/>
            <p:cNvPicPr/>
            <p:nvPr/>
          </p:nvPicPr>
          <p:blipFill>
            <a:blip r:embed="rId3" cstate="print"/>
            <a:stretch>
              <a:fillRect/>
            </a:stretch>
          </p:blipFill>
          <p:spPr>
            <a:xfrm>
              <a:off x="1476755" y="6188963"/>
              <a:ext cx="4607052" cy="3471672"/>
            </a:xfrm>
            <a:prstGeom prst="rect">
              <a:avLst/>
            </a:prstGeom>
          </p:spPr>
        </p:pic>
        <p:sp>
          <p:nvSpPr>
            <p:cNvPr id="10" name="object 10" descr=""/>
            <p:cNvSpPr/>
            <p:nvPr/>
          </p:nvSpPr>
          <p:spPr>
            <a:xfrm>
              <a:off x="3186683" y="7979663"/>
              <a:ext cx="2834640" cy="870585"/>
            </a:xfrm>
            <a:custGeom>
              <a:avLst/>
              <a:gdLst/>
              <a:ahLst/>
              <a:cxnLst/>
              <a:rect l="l" t="t" r="r" b="b"/>
              <a:pathLst>
                <a:path w="2834640" h="870584">
                  <a:moveTo>
                    <a:pt x="2762377" y="0"/>
                  </a:moveTo>
                  <a:lnTo>
                    <a:pt x="72008" y="0"/>
                  </a:lnTo>
                  <a:lnTo>
                    <a:pt x="43942" y="5715"/>
                  </a:lnTo>
                  <a:lnTo>
                    <a:pt x="21082" y="21082"/>
                  </a:lnTo>
                  <a:lnTo>
                    <a:pt x="5715" y="43942"/>
                  </a:lnTo>
                  <a:lnTo>
                    <a:pt x="0" y="72009"/>
                  </a:lnTo>
                  <a:lnTo>
                    <a:pt x="0" y="797941"/>
                  </a:lnTo>
                  <a:lnTo>
                    <a:pt x="5715" y="826008"/>
                  </a:lnTo>
                  <a:lnTo>
                    <a:pt x="21082" y="848868"/>
                  </a:lnTo>
                  <a:lnTo>
                    <a:pt x="43942" y="864362"/>
                  </a:lnTo>
                  <a:lnTo>
                    <a:pt x="72008" y="870077"/>
                  </a:lnTo>
                  <a:lnTo>
                    <a:pt x="2762377" y="870077"/>
                  </a:lnTo>
                  <a:lnTo>
                    <a:pt x="2790444" y="864362"/>
                  </a:lnTo>
                  <a:lnTo>
                    <a:pt x="2813304" y="848868"/>
                  </a:lnTo>
                  <a:lnTo>
                    <a:pt x="2828671" y="826008"/>
                  </a:lnTo>
                  <a:lnTo>
                    <a:pt x="2834386" y="797941"/>
                  </a:lnTo>
                  <a:lnTo>
                    <a:pt x="2834386" y="72009"/>
                  </a:lnTo>
                  <a:lnTo>
                    <a:pt x="2828671" y="43942"/>
                  </a:lnTo>
                  <a:lnTo>
                    <a:pt x="2813304" y="21082"/>
                  </a:lnTo>
                  <a:lnTo>
                    <a:pt x="2790444" y="5715"/>
                  </a:lnTo>
                  <a:lnTo>
                    <a:pt x="2762377" y="0"/>
                  </a:lnTo>
                  <a:close/>
                </a:path>
              </a:pathLst>
            </a:custGeom>
            <a:solidFill>
              <a:srgbClr val="FFFBD4"/>
            </a:solidFill>
          </p:spPr>
          <p:txBody>
            <a:bodyPr wrap="square" lIns="0" tIns="0" rIns="0" bIns="0" rtlCol="0"/>
            <a:lstStyle/>
            <a:p/>
          </p:txBody>
        </p:sp>
        <p:sp>
          <p:nvSpPr>
            <p:cNvPr id="11" name="object 11" descr=""/>
            <p:cNvSpPr/>
            <p:nvPr/>
          </p:nvSpPr>
          <p:spPr>
            <a:xfrm>
              <a:off x="3187445" y="7980425"/>
              <a:ext cx="2834640" cy="870585"/>
            </a:xfrm>
            <a:custGeom>
              <a:avLst/>
              <a:gdLst/>
              <a:ahLst/>
              <a:cxnLst/>
              <a:rect l="l" t="t" r="r" b="b"/>
              <a:pathLst>
                <a:path w="2834640" h="870584">
                  <a:moveTo>
                    <a:pt x="2762377" y="870076"/>
                  </a:moveTo>
                  <a:lnTo>
                    <a:pt x="72008" y="870076"/>
                  </a:lnTo>
                  <a:lnTo>
                    <a:pt x="43942" y="864361"/>
                  </a:lnTo>
                  <a:lnTo>
                    <a:pt x="21081" y="848867"/>
                  </a:lnTo>
                  <a:lnTo>
                    <a:pt x="5715" y="826007"/>
                  </a:lnTo>
                  <a:lnTo>
                    <a:pt x="0" y="797940"/>
                  </a:lnTo>
                  <a:lnTo>
                    <a:pt x="0" y="72008"/>
                  </a:lnTo>
                  <a:lnTo>
                    <a:pt x="5715" y="43941"/>
                  </a:lnTo>
                  <a:lnTo>
                    <a:pt x="21081" y="21081"/>
                  </a:lnTo>
                  <a:lnTo>
                    <a:pt x="43942" y="5714"/>
                  </a:lnTo>
                  <a:lnTo>
                    <a:pt x="72008" y="0"/>
                  </a:lnTo>
                  <a:lnTo>
                    <a:pt x="2762377" y="0"/>
                  </a:lnTo>
                  <a:lnTo>
                    <a:pt x="2790444" y="5714"/>
                  </a:lnTo>
                  <a:lnTo>
                    <a:pt x="2813304" y="21081"/>
                  </a:lnTo>
                  <a:lnTo>
                    <a:pt x="2828671" y="43941"/>
                  </a:lnTo>
                  <a:lnTo>
                    <a:pt x="2834386" y="72008"/>
                  </a:lnTo>
                  <a:lnTo>
                    <a:pt x="2834386" y="797940"/>
                  </a:lnTo>
                  <a:lnTo>
                    <a:pt x="2828671" y="826007"/>
                  </a:lnTo>
                  <a:lnTo>
                    <a:pt x="2813304" y="848867"/>
                  </a:lnTo>
                  <a:lnTo>
                    <a:pt x="2790444" y="864361"/>
                  </a:lnTo>
                  <a:lnTo>
                    <a:pt x="2762377" y="870076"/>
                  </a:lnTo>
                  <a:close/>
                </a:path>
              </a:pathLst>
            </a:custGeom>
            <a:ln w="10793">
              <a:solidFill>
                <a:srgbClr val="EC1C23"/>
              </a:solidFill>
            </a:ln>
          </p:spPr>
          <p:txBody>
            <a:bodyPr wrap="square" lIns="0" tIns="0" rIns="0" bIns="0" rtlCol="0"/>
            <a:lstStyle/>
            <a:p/>
          </p:txBody>
        </p:sp>
      </p:grpSp>
      <p:sp>
        <p:nvSpPr>
          <p:cNvPr id="12" name="object 12" descr=""/>
          <p:cNvSpPr txBox="1"/>
          <p:nvPr/>
        </p:nvSpPr>
        <p:spPr>
          <a:xfrm>
            <a:off x="3298316" y="3178580"/>
            <a:ext cx="2553970" cy="458470"/>
          </a:xfrm>
          <a:prstGeom prst="rect">
            <a:avLst/>
          </a:prstGeom>
        </p:spPr>
        <p:txBody>
          <a:bodyPr wrap="square" lIns="0" tIns="12700" rIns="0" bIns="0" rtlCol="0" vert="horz">
            <a:spAutoFit/>
          </a:bodyPr>
          <a:lstStyle/>
          <a:p>
            <a:pPr marL="12700" marR="5080">
              <a:lnSpc>
                <a:spcPct val="135200"/>
              </a:lnSpc>
              <a:spcBef>
                <a:spcPts val="100"/>
              </a:spcBef>
            </a:pPr>
            <a:r>
              <a:rPr dirty="0" sz="1050" spc="-10">
                <a:solidFill>
                  <a:srgbClr val="221F1F"/>
                </a:solidFill>
                <a:latin typeface="MS Mincho"/>
                <a:cs typeface="MS Mincho"/>
              </a:rPr>
              <a:t>ＮＴ－Ｐｒｏ</a:t>
            </a:r>
            <a:r>
              <a:rPr dirty="0" sz="1050" spc="-20">
                <a:solidFill>
                  <a:srgbClr val="221F1F"/>
                </a:solidFill>
                <a:latin typeface="MS Mincho"/>
                <a:cs typeface="MS Mincho"/>
              </a:rPr>
              <a:t>ＢＮＰの適応病名がないので</a:t>
            </a:r>
            <a:r>
              <a:rPr dirty="0" sz="1050" spc="-25">
                <a:solidFill>
                  <a:srgbClr val="221F1F"/>
                </a:solidFill>
                <a:latin typeface="MS Mincho"/>
                <a:cs typeface="MS Mincho"/>
              </a:rPr>
              <a:t>不合格と判定。</a:t>
            </a:r>
            <a:endParaRPr sz="1050">
              <a:latin typeface="MS Mincho"/>
              <a:cs typeface="MS Mincho"/>
            </a:endParaRPr>
          </a:p>
        </p:txBody>
      </p:sp>
      <p:sp>
        <p:nvSpPr>
          <p:cNvPr id="13" name="object 13" descr=""/>
          <p:cNvSpPr txBox="1"/>
          <p:nvPr/>
        </p:nvSpPr>
        <p:spPr>
          <a:xfrm>
            <a:off x="3298316" y="8022996"/>
            <a:ext cx="2560955" cy="675005"/>
          </a:xfrm>
          <a:prstGeom prst="rect">
            <a:avLst/>
          </a:prstGeom>
        </p:spPr>
        <p:txBody>
          <a:bodyPr wrap="square" lIns="0" tIns="12065" rIns="0" bIns="0" rtlCol="0" vert="horz">
            <a:spAutoFit/>
          </a:bodyPr>
          <a:lstStyle/>
          <a:p>
            <a:pPr algn="just" marL="12700" marR="5080">
              <a:lnSpc>
                <a:spcPct val="135400"/>
              </a:lnSpc>
              <a:spcBef>
                <a:spcPts val="95"/>
              </a:spcBef>
            </a:pPr>
            <a:r>
              <a:rPr dirty="0" sz="1050" spc="-20">
                <a:solidFill>
                  <a:srgbClr val="221F1F"/>
                </a:solidFill>
                <a:latin typeface="MS Mincho"/>
                <a:cs typeface="MS Mincho"/>
              </a:rPr>
              <a:t>カロナール錠の適応病名の「頭痛」はある</a:t>
            </a:r>
            <a:r>
              <a:rPr dirty="0" sz="1050" spc="-70">
                <a:solidFill>
                  <a:srgbClr val="221F1F"/>
                </a:solidFill>
                <a:latin typeface="MS Mincho"/>
                <a:cs typeface="MS Mincho"/>
              </a:rPr>
              <a:t>が、「頭痛」の診療開始日がカロナール錠の</a:t>
            </a:r>
            <a:r>
              <a:rPr dirty="0" sz="1050" spc="-20">
                <a:solidFill>
                  <a:srgbClr val="221F1F"/>
                </a:solidFill>
                <a:latin typeface="MS Mincho"/>
                <a:cs typeface="MS Mincho"/>
              </a:rPr>
              <a:t>処方日より後なので不合格と判定。</a:t>
            </a:r>
            <a:endParaRPr sz="1050">
              <a:latin typeface="MS Mincho"/>
              <a:cs typeface="MS Mincho"/>
            </a:endParaRPr>
          </a:p>
        </p:txBody>
      </p:sp>
      <p:grpSp>
        <p:nvGrpSpPr>
          <p:cNvPr id="14" name="object 14" descr=""/>
          <p:cNvGrpSpPr/>
          <p:nvPr/>
        </p:nvGrpSpPr>
        <p:grpSpPr>
          <a:xfrm>
            <a:off x="1476755" y="1653539"/>
            <a:ext cx="4612005" cy="327660"/>
            <a:chOff x="1476755" y="1653539"/>
            <a:chExt cx="4612005" cy="327660"/>
          </a:xfrm>
        </p:grpSpPr>
        <p:pic>
          <p:nvPicPr>
            <p:cNvPr id="15" name="object 15" descr=""/>
            <p:cNvPicPr/>
            <p:nvPr/>
          </p:nvPicPr>
          <p:blipFill>
            <a:blip r:embed="rId4" cstate="print"/>
            <a:stretch>
              <a:fillRect/>
            </a:stretch>
          </p:blipFill>
          <p:spPr>
            <a:xfrm>
              <a:off x="1476755" y="1653539"/>
              <a:ext cx="4607052" cy="327659"/>
            </a:xfrm>
            <a:prstGeom prst="rect">
              <a:avLst/>
            </a:prstGeom>
          </p:spPr>
        </p:pic>
        <p:pic>
          <p:nvPicPr>
            <p:cNvPr id="16" name="object 16" descr=""/>
            <p:cNvPicPr/>
            <p:nvPr/>
          </p:nvPicPr>
          <p:blipFill>
            <a:blip r:embed="rId5" cstate="print"/>
            <a:stretch>
              <a:fillRect/>
            </a:stretch>
          </p:blipFill>
          <p:spPr>
            <a:xfrm>
              <a:off x="1488947" y="1659635"/>
              <a:ext cx="4599432" cy="251459"/>
            </a:xfrm>
            <a:prstGeom prst="rect">
              <a:avLst/>
            </a:prstGeom>
          </p:spPr>
        </p:pic>
      </p:grpSp>
      <p:grpSp>
        <p:nvGrpSpPr>
          <p:cNvPr id="17" name="object 17" descr=""/>
          <p:cNvGrpSpPr/>
          <p:nvPr/>
        </p:nvGrpSpPr>
        <p:grpSpPr>
          <a:xfrm>
            <a:off x="1476755" y="6181343"/>
            <a:ext cx="4608830" cy="337185"/>
            <a:chOff x="1476755" y="6181343"/>
            <a:chExt cx="4608830" cy="337185"/>
          </a:xfrm>
        </p:grpSpPr>
        <p:pic>
          <p:nvPicPr>
            <p:cNvPr id="18" name="object 18" descr=""/>
            <p:cNvPicPr/>
            <p:nvPr/>
          </p:nvPicPr>
          <p:blipFill>
            <a:blip r:embed="rId4" cstate="print"/>
            <a:stretch>
              <a:fillRect/>
            </a:stretch>
          </p:blipFill>
          <p:spPr>
            <a:xfrm>
              <a:off x="1476755" y="6188963"/>
              <a:ext cx="4607052" cy="329184"/>
            </a:xfrm>
            <a:prstGeom prst="rect">
              <a:avLst/>
            </a:prstGeom>
          </p:spPr>
        </p:pic>
        <p:pic>
          <p:nvPicPr>
            <p:cNvPr id="19" name="object 19" descr=""/>
            <p:cNvPicPr/>
            <p:nvPr/>
          </p:nvPicPr>
          <p:blipFill>
            <a:blip r:embed="rId5" cstate="print"/>
            <a:stretch>
              <a:fillRect/>
            </a:stretch>
          </p:blipFill>
          <p:spPr>
            <a:xfrm>
              <a:off x="1485899" y="6181343"/>
              <a:ext cx="4599432" cy="251460"/>
            </a:xfrm>
            <a:prstGeom prst="rect">
              <a:avLst/>
            </a:prstGeom>
          </p:spPr>
        </p:pic>
      </p:grpSp>
      <p:sp>
        <p:nvSpPr>
          <p:cNvPr id="20" name="object 20"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12</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5543447"/>
            <a:ext cx="4811395" cy="702310"/>
          </a:xfrm>
          <a:prstGeom prst="rect">
            <a:avLst/>
          </a:prstGeom>
        </p:spPr>
        <p:txBody>
          <a:bodyPr wrap="square" lIns="0" tIns="64135" rIns="0" bIns="0" rtlCol="0" vert="horz">
            <a:spAutoFit/>
          </a:bodyPr>
          <a:lstStyle/>
          <a:p>
            <a:pPr marL="12700">
              <a:lnSpc>
                <a:spcPct val="100000"/>
              </a:lnSpc>
              <a:spcBef>
                <a:spcPts val="505"/>
              </a:spcBef>
              <a:tabLst>
                <a:tab pos="1227455" algn="l"/>
                <a:tab pos="1768475" algn="l"/>
              </a:tabLst>
            </a:pPr>
            <a:r>
              <a:rPr dirty="0" sz="1050" spc="-10">
                <a:solidFill>
                  <a:srgbClr val="221F1F"/>
                </a:solidFill>
                <a:latin typeface="MS Mincho"/>
                <a:cs typeface="MS Mincho"/>
              </a:rPr>
              <a:t>５．</a:t>
            </a:r>
            <a:r>
              <a:rPr dirty="0" sz="1050">
                <a:solidFill>
                  <a:srgbClr val="221F1F"/>
                </a:solidFill>
                <a:latin typeface="MS Mincho"/>
                <a:cs typeface="MS Mincho"/>
              </a:rPr>
              <a:t>病</a:t>
            </a:r>
            <a:r>
              <a:rPr dirty="0" sz="1050" spc="-15">
                <a:solidFill>
                  <a:srgbClr val="221F1F"/>
                </a:solidFill>
                <a:latin typeface="MS Mincho"/>
                <a:cs typeface="MS Mincho"/>
              </a:rPr>
              <a:t>名</a:t>
            </a:r>
            <a:r>
              <a:rPr dirty="0" sz="1050">
                <a:solidFill>
                  <a:srgbClr val="221F1F"/>
                </a:solidFill>
                <a:latin typeface="MS Mincho"/>
                <a:cs typeface="MS Mincho"/>
              </a:rPr>
              <a:t>漏</a:t>
            </a:r>
            <a:r>
              <a:rPr dirty="0" sz="1050" spc="-15">
                <a:solidFill>
                  <a:srgbClr val="221F1F"/>
                </a:solidFill>
                <a:latin typeface="MS Mincho"/>
                <a:cs typeface="MS Mincho"/>
              </a:rPr>
              <a:t>れ</a:t>
            </a:r>
            <a:r>
              <a:rPr dirty="0" sz="105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医</a:t>
            </a:r>
            <a:r>
              <a:rPr dirty="0" sz="1050" spc="-15">
                <a:solidFill>
                  <a:srgbClr val="221F1F"/>
                </a:solidFill>
                <a:latin typeface="MS Mincho"/>
                <a:cs typeface="MS Mincho"/>
              </a:rPr>
              <a:t>薬</a:t>
            </a:r>
            <a:r>
              <a:rPr dirty="0" sz="1050" spc="-50">
                <a:solidFill>
                  <a:srgbClr val="221F1F"/>
                </a:solidFill>
                <a:latin typeface="MS Mincho"/>
                <a:cs typeface="MS Mincho"/>
              </a:rPr>
              <a:t>品</a:t>
            </a:r>
            <a:r>
              <a:rPr dirty="0" sz="1050">
                <a:solidFill>
                  <a:srgbClr val="221F1F"/>
                </a:solidFill>
                <a:latin typeface="MS Mincho"/>
                <a:cs typeface="MS Mincho"/>
              </a:rPr>
              <a:t>	部</a:t>
            </a:r>
            <a:r>
              <a:rPr dirty="0" sz="1050" spc="-50">
                <a:solidFill>
                  <a:srgbClr val="221F1F"/>
                </a:solidFill>
                <a:latin typeface="MS Mincho"/>
                <a:cs typeface="MS Mincho"/>
              </a:rPr>
              <a:t>位</a:t>
            </a:r>
            <a:endParaRPr sz="1050">
              <a:latin typeface="MS Mincho"/>
              <a:cs typeface="MS Mincho"/>
            </a:endParaRPr>
          </a:p>
          <a:p>
            <a:pPr marL="282575">
              <a:lnSpc>
                <a:spcPct val="100000"/>
              </a:lnSpc>
              <a:spcBef>
                <a:spcPts val="409"/>
              </a:spcBef>
            </a:pPr>
            <a:r>
              <a:rPr dirty="0" sz="1050" spc="-20">
                <a:solidFill>
                  <a:srgbClr val="221F1F"/>
                </a:solidFill>
                <a:latin typeface="MS Mincho"/>
                <a:cs typeface="MS Mincho"/>
              </a:rPr>
              <a:t>医薬品や検査のコメントの部位、左右と適応病名の部位、左右が整合性も点</a:t>
            </a:r>
            <a:endParaRPr sz="1050">
              <a:latin typeface="MS Mincho"/>
              <a:cs typeface="MS Mincho"/>
            </a:endParaRPr>
          </a:p>
          <a:p>
            <a:pPr marL="282575">
              <a:lnSpc>
                <a:spcPct val="100000"/>
              </a:lnSpc>
              <a:spcBef>
                <a:spcPts val="730"/>
              </a:spcBef>
            </a:pPr>
            <a:r>
              <a:rPr dirty="0" sz="1050" spc="-30">
                <a:solidFill>
                  <a:srgbClr val="221F1F"/>
                </a:solidFill>
                <a:latin typeface="MS Mincho"/>
                <a:cs typeface="MS Mincho"/>
              </a:rPr>
              <a:t>検します。</a:t>
            </a:r>
            <a:endParaRPr sz="1050">
              <a:latin typeface="MS Mincho"/>
              <a:cs typeface="MS Mincho"/>
            </a:endParaRPr>
          </a:p>
        </p:txBody>
      </p:sp>
      <p:grpSp>
        <p:nvGrpSpPr>
          <p:cNvPr id="3" name="object 3" descr=""/>
          <p:cNvGrpSpPr/>
          <p:nvPr/>
        </p:nvGrpSpPr>
        <p:grpSpPr>
          <a:xfrm>
            <a:off x="1476755" y="1653539"/>
            <a:ext cx="4607560" cy="3472179"/>
            <a:chOff x="1476755" y="1653539"/>
            <a:chExt cx="4607560" cy="3472179"/>
          </a:xfrm>
        </p:grpSpPr>
        <p:pic>
          <p:nvPicPr>
            <p:cNvPr id="4" name="object 4" descr=""/>
            <p:cNvPicPr/>
            <p:nvPr/>
          </p:nvPicPr>
          <p:blipFill>
            <a:blip r:embed="rId2" cstate="print"/>
            <a:stretch>
              <a:fillRect/>
            </a:stretch>
          </p:blipFill>
          <p:spPr>
            <a:xfrm>
              <a:off x="1476755" y="1653539"/>
              <a:ext cx="4607052" cy="3471671"/>
            </a:xfrm>
            <a:prstGeom prst="rect">
              <a:avLst/>
            </a:prstGeom>
          </p:spPr>
        </p:pic>
        <p:pic>
          <p:nvPicPr>
            <p:cNvPr id="5" name="object 5" descr=""/>
            <p:cNvPicPr/>
            <p:nvPr/>
          </p:nvPicPr>
          <p:blipFill>
            <a:blip r:embed="rId3" cstate="print"/>
            <a:stretch>
              <a:fillRect/>
            </a:stretch>
          </p:blipFill>
          <p:spPr>
            <a:xfrm>
              <a:off x="2763011" y="3223259"/>
              <a:ext cx="2520695" cy="1348739"/>
            </a:xfrm>
            <a:prstGeom prst="rect">
              <a:avLst/>
            </a:prstGeom>
          </p:spPr>
        </p:pic>
        <p:sp>
          <p:nvSpPr>
            <p:cNvPr id="6" name="object 6" descr=""/>
            <p:cNvSpPr/>
            <p:nvPr/>
          </p:nvSpPr>
          <p:spPr>
            <a:xfrm>
              <a:off x="2763011" y="3223259"/>
              <a:ext cx="2520315" cy="1348740"/>
            </a:xfrm>
            <a:custGeom>
              <a:avLst/>
              <a:gdLst/>
              <a:ahLst/>
              <a:cxnLst/>
              <a:rect l="l" t="t" r="r" b="b"/>
              <a:pathLst>
                <a:path w="2520315" h="1348739">
                  <a:moveTo>
                    <a:pt x="0" y="1348613"/>
                  </a:moveTo>
                  <a:lnTo>
                    <a:pt x="2520315" y="1348613"/>
                  </a:lnTo>
                  <a:lnTo>
                    <a:pt x="2520315" y="0"/>
                  </a:lnTo>
                  <a:lnTo>
                    <a:pt x="0" y="0"/>
                  </a:lnTo>
                  <a:lnTo>
                    <a:pt x="0" y="1348613"/>
                  </a:lnTo>
                  <a:close/>
                </a:path>
              </a:pathLst>
            </a:custGeom>
            <a:ln w="17994">
              <a:solidFill>
                <a:srgbClr val="EC1C23"/>
              </a:solidFill>
            </a:ln>
          </p:spPr>
          <p:txBody>
            <a:bodyPr wrap="square" lIns="0" tIns="0" rIns="0" bIns="0" rtlCol="0"/>
            <a:lstStyle/>
            <a:p/>
          </p:txBody>
        </p:sp>
        <p:pic>
          <p:nvPicPr>
            <p:cNvPr id="7" name="object 7" descr=""/>
            <p:cNvPicPr/>
            <p:nvPr/>
          </p:nvPicPr>
          <p:blipFill>
            <a:blip r:embed="rId4" cstate="print"/>
            <a:stretch>
              <a:fillRect/>
            </a:stretch>
          </p:blipFill>
          <p:spPr>
            <a:xfrm>
              <a:off x="1476755" y="1653539"/>
              <a:ext cx="4607052" cy="327659"/>
            </a:xfrm>
            <a:prstGeom prst="rect">
              <a:avLst/>
            </a:prstGeom>
          </p:spPr>
        </p:pic>
        <p:sp>
          <p:nvSpPr>
            <p:cNvPr id="8" name="object 8" descr=""/>
            <p:cNvSpPr/>
            <p:nvPr/>
          </p:nvSpPr>
          <p:spPr>
            <a:xfrm>
              <a:off x="3057144" y="1891283"/>
              <a:ext cx="2969895" cy="527685"/>
            </a:xfrm>
            <a:custGeom>
              <a:avLst/>
              <a:gdLst/>
              <a:ahLst/>
              <a:cxnLst/>
              <a:rect l="l" t="t" r="r" b="b"/>
              <a:pathLst>
                <a:path w="2969895" h="527685">
                  <a:moveTo>
                    <a:pt x="2897759" y="0"/>
                  </a:moveTo>
                  <a:lnTo>
                    <a:pt x="72008" y="0"/>
                  </a:lnTo>
                  <a:lnTo>
                    <a:pt x="43942" y="3428"/>
                  </a:lnTo>
                  <a:lnTo>
                    <a:pt x="21081" y="12826"/>
                  </a:lnTo>
                  <a:lnTo>
                    <a:pt x="5714" y="26670"/>
                  </a:lnTo>
                  <a:lnTo>
                    <a:pt x="0" y="43688"/>
                  </a:lnTo>
                  <a:lnTo>
                    <a:pt x="0" y="483616"/>
                  </a:lnTo>
                  <a:lnTo>
                    <a:pt x="5714" y="500506"/>
                  </a:lnTo>
                  <a:lnTo>
                    <a:pt x="21081" y="514350"/>
                  </a:lnTo>
                  <a:lnTo>
                    <a:pt x="43942" y="523748"/>
                  </a:lnTo>
                  <a:lnTo>
                    <a:pt x="72008" y="527176"/>
                  </a:lnTo>
                  <a:lnTo>
                    <a:pt x="2897759" y="527176"/>
                  </a:lnTo>
                  <a:lnTo>
                    <a:pt x="2925826" y="523748"/>
                  </a:lnTo>
                  <a:lnTo>
                    <a:pt x="2948685" y="514350"/>
                  </a:lnTo>
                  <a:lnTo>
                    <a:pt x="2964053" y="500506"/>
                  </a:lnTo>
                  <a:lnTo>
                    <a:pt x="2969768" y="483616"/>
                  </a:lnTo>
                  <a:lnTo>
                    <a:pt x="2969768" y="43688"/>
                  </a:lnTo>
                  <a:lnTo>
                    <a:pt x="2964053" y="26670"/>
                  </a:lnTo>
                  <a:lnTo>
                    <a:pt x="2948685" y="12826"/>
                  </a:lnTo>
                  <a:lnTo>
                    <a:pt x="2925826" y="3428"/>
                  </a:lnTo>
                  <a:lnTo>
                    <a:pt x="2897759" y="0"/>
                  </a:lnTo>
                  <a:close/>
                </a:path>
              </a:pathLst>
            </a:custGeom>
            <a:solidFill>
              <a:srgbClr val="FFFBD4"/>
            </a:solidFill>
          </p:spPr>
          <p:txBody>
            <a:bodyPr wrap="square" lIns="0" tIns="0" rIns="0" bIns="0" rtlCol="0"/>
            <a:lstStyle/>
            <a:p/>
          </p:txBody>
        </p:sp>
        <p:sp>
          <p:nvSpPr>
            <p:cNvPr id="9" name="object 9" descr=""/>
            <p:cNvSpPr/>
            <p:nvPr/>
          </p:nvSpPr>
          <p:spPr>
            <a:xfrm>
              <a:off x="3051809" y="1907285"/>
              <a:ext cx="2971800" cy="512445"/>
            </a:xfrm>
            <a:custGeom>
              <a:avLst/>
              <a:gdLst/>
              <a:ahLst/>
              <a:cxnLst/>
              <a:rect l="l" t="t" r="r" b="b"/>
              <a:pathLst>
                <a:path w="2971800" h="512444">
                  <a:moveTo>
                    <a:pt x="2899282" y="511937"/>
                  </a:moveTo>
                  <a:lnTo>
                    <a:pt x="72008" y="511937"/>
                  </a:lnTo>
                  <a:lnTo>
                    <a:pt x="43941" y="508635"/>
                  </a:lnTo>
                  <a:lnTo>
                    <a:pt x="21081" y="499491"/>
                  </a:lnTo>
                  <a:lnTo>
                    <a:pt x="5714" y="486028"/>
                  </a:lnTo>
                  <a:lnTo>
                    <a:pt x="0" y="469519"/>
                  </a:lnTo>
                  <a:lnTo>
                    <a:pt x="0" y="42418"/>
                  </a:lnTo>
                  <a:lnTo>
                    <a:pt x="5714" y="25907"/>
                  </a:lnTo>
                  <a:lnTo>
                    <a:pt x="21081" y="12446"/>
                  </a:lnTo>
                  <a:lnTo>
                    <a:pt x="43941" y="3301"/>
                  </a:lnTo>
                  <a:lnTo>
                    <a:pt x="72008" y="0"/>
                  </a:lnTo>
                  <a:lnTo>
                    <a:pt x="2899282" y="0"/>
                  </a:lnTo>
                  <a:lnTo>
                    <a:pt x="2927223" y="3301"/>
                  </a:lnTo>
                  <a:lnTo>
                    <a:pt x="2950210" y="12446"/>
                  </a:lnTo>
                  <a:lnTo>
                    <a:pt x="2965577" y="25907"/>
                  </a:lnTo>
                  <a:lnTo>
                    <a:pt x="2971291" y="42418"/>
                  </a:lnTo>
                  <a:lnTo>
                    <a:pt x="2971291" y="469519"/>
                  </a:lnTo>
                  <a:lnTo>
                    <a:pt x="2965577" y="486028"/>
                  </a:lnTo>
                  <a:lnTo>
                    <a:pt x="2950210" y="499491"/>
                  </a:lnTo>
                  <a:lnTo>
                    <a:pt x="2927223" y="508635"/>
                  </a:lnTo>
                  <a:lnTo>
                    <a:pt x="2899282" y="511937"/>
                  </a:lnTo>
                  <a:close/>
                </a:path>
              </a:pathLst>
            </a:custGeom>
            <a:ln w="10794">
              <a:solidFill>
                <a:srgbClr val="EC1C23"/>
              </a:solidFill>
            </a:ln>
          </p:spPr>
          <p:txBody>
            <a:bodyPr wrap="square" lIns="0" tIns="0" rIns="0" bIns="0" rtlCol="0"/>
            <a:lstStyle/>
            <a:p/>
          </p:txBody>
        </p:sp>
      </p:grpSp>
      <p:sp>
        <p:nvSpPr>
          <p:cNvPr id="10" name="object 10" descr=""/>
          <p:cNvSpPr txBox="1"/>
          <p:nvPr/>
        </p:nvSpPr>
        <p:spPr>
          <a:xfrm>
            <a:off x="1336928" y="968781"/>
            <a:ext cx="3881754" cy="525780"/>
          </a:xfrm>
          <a:prstGeom prst="rect">
            <a:avLst/>
          </a:prstGeom>
        </p:spPr>
        <p:txBody>
          <a:bodyPr wrap="square" lIns="0" tIns="102235" rIns="0" bIns="0" rtlCol="0" vert="horz">
            <a:spAutoFit/>
          </a:bodyPr>
          <a:lstStyle/>
          <a:p>
            <a:pPr marL="12700">
              <a:lnSpc>
                <a:spcPct val="100000"/>
              </a:lnSpc>
              <a:spcBef>
                <a:spcPts val="805"/>
              </a:spcBef>
              <a:tabLst>
                <a:tab pos="1227455" algn="l"/>
                <a:tab pos="1768475" algn="l"/>
              </a:tabLst>
            </a:pPr>
            <a:r>
              <a:rPr dirty="0" sz="1050" spc="-10">
                <a:solidFill>
                  <a:srgbClr val="221F1F"/>
                </a:solidFill>
                <a:latin typeface="MS Mincho"/>
                <a:cs typeface="MS Mincho"/>
              </a:rPr>
              <a:t>４．</a:t>
            </a:r>
            <a:r>
              <a:rPr dirty="0" sz="1050">
                <a:solidFill>
                  <a:srgbClr val="221F1F"/>
                </a:solidFill>
                <a:latin typeface="MS Mincho"/>
                <a:cs typeface="MS Mincho"/>
              </a:rPr>
              <a:t>病</a:t>
            </a:r>
            <a:r>
              <a:rPr dirty="0" sz="1050" spc="-15">
                <a:solidFill>
                  <a:srgbClr val="221F1F"/>
                </a:solidFill>
                <a:latin typeface="MS Mincho"/>
                <a:cs typeface="MS Mincho"/>
              </a:rPr>
              <a:t>名</a:t>
            </a:r>
            <a:r>
              <a:rPr dirty="0" sz="1050">
                <a:solidFill>
                  <a:srgbClr val="221F1F"/>
                </a:solidFill>
                <a:latin typeface="MS Mincho"/>
                <a:cs typeface="MS Mincho"/>
              </a:rPr>
              <a:t>漏</a:t>
            </a:r>
            <a:r>
              <a:rPr dirty="0" sz="1050" spc="-15">
                <a:solidFill>
                  <a:srgbClr val="221F1F"/>
                </a:solidFill>
                <a:latin typeface="MS Mincho"/>
                <a:cs typeface="MS Mincho"/>
              </a:rPr>
              <a:t>れ</a:t>
            </a:r>
            <a:r>
              <a:rPr dirty="0" sz="105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医</a:t>
            </a:r>
            <a:r>
              <a:rPr dirty="0" sz="1050" spc="-15">
                <a:solidFill>
                  <a:srgbClr val="221F1F"/>
                </a:solidFill>
                <a:latin typeface="MS Mincho"/>
                <a:cs typeface="MS Mincho"/>
              </a:rPr>
              <a:t>薬</a:t>
            </a:r>
            <a:r>
              <a:rPr dirty="0" sz="1050" spc="-50">
                <a:solidFill>
                  <a:srgbClr val="221F1F"/>
                </a:solidFill>
                <a:latin typeface="MS Mincho"/>
                <a:cs typeface="MS Mincho"/>
              </a:rPr>
              <a:t>品</a:t>
            </a:r>
            <a:r>
              <a:rPr dirty="0" sz="1050">
                <a:solidFill>
                  <a:srgbClr val="221F1F"/>
                </a:solidFill>
                <a:latin typeface="MS Mincho"/>
                <a:cs typeface="MS Mincho"/>
              </a:rPr>
              <a:t>	複</a:t>
            </a:r>
            <a:r>
              <a:rPr dirty="0" sz="1050" spc="-15">
                <a:solidFill>
                  <a:srgbClr val="221F1F"/>
                </a:solidFill>
                <a:latin typeface="MS Mincho"/>
                <a:cs typeface="MS Mincho"/>
              </a:rPr>
              <a:t>数</a:t>
            </a:r>
            <a:r>
              <a:rPr dirty="0" sz="1050" spc="-10">
                <a:solidFill>
                  <a:srgbClr val="221F1F"/>
                </a:solidFill>
                <a:latin typeface="MS Mincho"/>
                <a:cs typeface="MS Mincho"/>
              </a:rPr>
              <a:t>病</a:t>
            </a:r>
            <a:r>
              <a:rPr dirty="0" sz="1050" spc="-50">
                <a:solidFill>
                  <a:srgbClr val="221F1F"/>
                </a:solidFill>
                <a:latin typeface="MS Mincho"/>
                <a:cs typeface="MS Mincho"/>
              </a:rPr>
              <a:t>名</a:t>
            </a:r>
            <a:endParaRPr sz="1050">
              <a:latin typeface="MS Mincho"/>
              <a:cs typeface="MS Mincho"/>
            </a:endParaRPr>
          </a:p>
          <a:p>
            <a:pPr marL="282575">
              <a:lnSpc>
                <a:spcPct val="100000"/>
              </a:lnSpc>
              <a:spcBef>
                <a:spcPts val="710"/>
              </a:spcBef>
            </a:pPr>
            <a:r>
              <a:rPr dirty="0" sz="1050" spc="-20">
                <a:solidFill>
                  <a:srgbClr val="221F1F"/>
                </a:solidFill>
                <a:latin typeface="MS Mincho"/>
                <a:cs typeface="MS Mincho"/>
              </a:rPr>
              <a:t>医薬品によっては複数の適応病名が必要なものがあります。</a:t>
            </a:r>
            <a:endParaRPr sz="1050">
              <a:latin typeface="MS Mincho"/>
              <a:cs typeface="MS Mincho"/>
            </a:endParaRPr>
          </a:p>
        </p:txBody>
      </p:sp>
      <p:sp>
        <p:nvSpPr>
          <p:cNvPr id="11" name="object 11" descr=""/>
          <p:cNvSpPr txBox="1"/>
          <p:nvPr/>
        </p:nvSpPr>
        <p:spPr>
          <a:xfrm>
            <a:off x="3176016" y="1781238"/>
            <a:ext cx="2790190" cy="134620"/>
          </a:xfrm>
          <a:prstGeom prst="rect">
            <a:avLst/>
          </a:prstGeom>
        </p:spPr>
        <p:txBody>
          <a:bodyPr wrap="square" lIns="0" tIns="0" rIns="0" bIns="0" rtlCol="0" vert="horz">
            <a:spAutoFit/>
          </a:bodyPr>
          <a:lstStyle/>
          <a:p>
            <a:pPr>
              <a:lnSpc>
                <a:spcPts val="1055"/>
              </a:lnSpc>
            </a:pPr>
            <a:r>
              <a:rPr dirty="0" sz="1050" spc="-20">
                <a:solidFill>
                  <a:srgbClr val="221F1F"/>
                </a:solidFill>
                <a:latin typeface="MS Mincho"/>
                <a:cs typeface="MS Mincho"/>
              </a:rPr>
              <a:t>アマルエットは降圧剤とスタチン製剤の合剤。</a:t>
            </a:r>
            <a:endParaRPr sz="1050">
              <a:latin typeface="MS Mincho"/>
              <a:cs typeface="MS Mincho"/>
            </a:endParaRPr>
          </a:p>
        </p:txBody>
      </p:sp>
      <p:sp>
        <p:nvSpPr>
          <p:cNvPr id="12" name="object 12" descr=""/>
          <p:cNvSpPr txBox="1"/>
          <p:nvPr/>
        </p:nvSpPr>
        <p:spPr>
          <a:xfrm>
            <a:off x="3096260" y="1879879"/>
            <a:ext cx="2682875" cy="455930"/>
          </a:xfrm>
          <a:prstGeom prst="rect">
            <a:avLst/>
          </a:prstGeom>
        </p:spPr>
        <p:txBody>
          <a:bodyPr wrap="square" lIns="0" tIns="12700" rIns="0" bIns="0" rtlCol="0" vert="horz">
            <a:spAutoFit/>
          </a:bodyPr>
          <a:lstStyle/>
          <a:p>
            <a:pPr marL="79375" marR="5080" indent="-67310">
              <a:lnSpc>
                <a:spcPct val="134400"/>
              </a:lnSpc>
              <a:spcBef>
                <a:spcPts val="100"/>
              </a:spcBef>
            </a:pPr>
            <a:r>
              <a:rPr dirty="0" sz="1050" spc="-20">
                <a:solidFill>
                  <a:srgbClr val="221F1F"/>
                </a:solidFill>
                <a:latin typeface="MS Mincho"/>
                <a:cs typeface="MS Mincho"/>
              </a:rPr>
              <a:t>「高血圧症」はあるが「高コレステロール血症」の病名がないので不合格と判定。</a:t>
            </a:r>
            <a:endParaRPr sz="1050">
              <a:latin typeface="MS Mincho"/>
              <a:cs typeface="MS Mincho"/>
            </a:endParaRPr>
          </a:p>
        </p:txBody>
      </p:sp>
      <p:grpSp>
        <p:nvGrpSpPr>
          <p:cNvPr id="13" name="object 13" descr=""/>
          <p:cNvGrpSpPr/>
          <p:nvPr/>
        </p:nvGrpSpPr>
        <p:grpSpPr>
          <a:xfrm>
            <a:off x="1476755" y="6441947"/>
            <a:ext cx="4607560" cy="3470275"/>
            <a:chOff x="1476755" y="6441947"/>
            <a:chExt cx="4607560" cy="3470275"/>
          </a:xfrm>
        </p:grpSpPr>
        <p:pic>
          <p:nvPicPr>
            <p:cNvPr id="14" name="object 14" descr=""/>
            <p:cNvPicPr/>
            <p:nvPr/>
          </p:nvPicPr>
          <p:blipFill>
            <a:blip r:embed="rId5" cstate="print"/>
            <a:stretch>
              <a:fillRect/>
            </a:stretch>
          </p:blipFill>
          <p:spPr>
            <a:xfrm>
              <a:off x="1476755" y="6441947"/>
              <a:ext cx="4607052" cy="3470148"/>
            </a:xfrm>
            <a:prstGeom prst="rect">
              <a:avLst/>
            </a:prstGeom>
          </p:spPr>
        </p:pic>
        <p:sp>
          <p:nvSpPr>
            <p:cNvPr id="15" name="object 15" descr=""/>
            <p:cNvSpPr/>
            <p:nvPr/>
          </p:nvSpPr>
          <p:spPr>
            <a:xfrm>
              <a:off x="3186683" y="8193023"/>
              <a:ext cx="2834640" cy="870585"/>
            </a:xfrm>
            <a:custGeom>
              <a:avLst/>
              <a:gdLst/>
              <a:ahLst/>
              <a:cxnLst/>
              <a:rect l="l" t="t" r="r" b="b"/>
              <a:pathLst>
                <a:path w="2834640" h="870584">
                  <a:moveTo>
                    <a:pt x="2762377" y="0"/>
                  </a:moveTo>
                  <a:lnTo>
                    <a:pt x="72008" y="0"/>
                  </a:lnTo>
                  <a:lnTo>
                    <a:pt x="43942" y="5714"/>
                  </a:lnTo>
                  <a:lnTo>
                    <a:pt x="21082" y="21081"/>
                  </a:lnTo>
                  <a:lnTo>
                    <a:pt x="5715" y="43941"/>
                  </a:lnTo>
                  <a:lnTo>
                    <a:pt x="0" y="72008"/>
                  </a:lnTo>
                  <a:lnTo>
                    <a:pt x="0" y="797940"/>
                  </a:lnTo>
                  <a:lnTo>
                    <a:pt x="5715" y="826007"/>
                  </a:lnTo>
                  <a:lnTo>
                    <a:pt x="21082" y="848867"/>
                  </a:lnTo>
                  <a:lnTo>
                    <a:pt x="43942" y="864361"/>
                  </a:lnTo>
                  <a:lnTo>
                    <a:pt x="72008" y="870076"/>
                  </a:lnTo>
                  <a:lnTo>
                    <a:pt x="2762377" y="870076"/>
                  </a:lnTo>
                  <a:lnTo>
                    <a:pt x="2790444" y="864361"/>
                  </a:lnTo>
                  <a:lnTo>
                    <a:pt x="2813304" y="848867"/>
                  </a:lnTo>
                  <a:lnTo>
                    <a:pt x="2828671" y="826007"/>
                  </a:lnTo>
                  <a:lnTo>
                    <a:pt x="2834386" y="797940"/>
                  </a:lnTo>
                  <a:lnTo>
                    <a:pt x="2834386" y="72008"/>
                  </a:lnTo>
                  <a:lnTo>
                    <a:pt x="2828671" y="43941"/>
                  </a:lnTo>
                  <a:lnTo>
                    <a:pt x="2813304" y="21081"/>
                  </a:lnTo>
                  <a:lnTo>
                    <a:pt x="2790444" y="5714"/>
                  </a:lnTo>
                  <a:lnTo>
                    <a:pt x="2762377" y="0"/>
                  </a:lnTo>
                  <a:close/>
                </a:path>
              </a:pathLst>
            </a:custGeom>
            <a:solidFill>
              <a:srgbClr val="FFFBD4"/>
            </a:solidFill>
          </p:spPr>
          <p:txBody>
            <a:bodyPr wrap="square" lIns="0" tIns="0" rIns="0" bIns="0" rtlCol="0"/>
            <a:lstStyle/>
            <a:p/>
          </p:txBody>
        </p:sp>
        <p:sp>
          <p:nvSpPr>
            <p:cNvPr id="16" name="object 16" descr=""/>
            <p:cNvSpPr/>
            <p:nvPr/>
          </p:nvSpPr>
          <p:spPr>
            <a:xfrm>
              <a:off x="3187445" y="8193785"/>
              <a:ext cx="2834640" cy="870585"/>
            </a:xfrm>
            <a:custGeom>
              <a:avLst/>
              <a:gdLst/>
              <a:ahLst/>
              <a:cxnLst/>
              <a:rect l="l" t="t" r="r" b="b"/>
              <a:pathLst>
                <a:path w="2834640" h="870584">
                  <a:moveTo>
                    <a:pt x="2762377" y="870077"/>
                  </a:moveTo>
                  <a:lnTo>
                    <a:pt x="72008" y="870077"/>
                  </a:lnTo>
                  <a:lnTo>
                    <a:pt x="43942" y="864362"/>
                  </a:lnTo>
                  <a:lnTo>
                    <a:pt x="21081" y="848868"/>
                  </a:lnTo>
                  <a:lnTo>
                    <a:pt x="5715" y="826008"/>
                  </a:lnTo>
                  <a:lnTo>
                    <a:pt x="0" y="797941"/>
                  </a:lnTo>
                  <a:lnTo>
                    <a:pt x="0" y="72009"/>
                  </a:lnTo>
                  <a:lnTo>
                    <a:pt x="5715" y="43942"/>
                  </a:lnTo>
                  <a:lnTo>
                    <a:pt x="21081" y="21082"/>
                  </a:lnTo>
                  <a:lnTo>
                    <a:pt x="43942" y="5715"/>
                  </a:lnTo>
                  <a:lnTo>
                    <a:pt x="72008" y="0"/>
                  </a:lnTo>
                  <a:lnTo>
                    <a:pt x="2762377" y="0"/>
                  </a:lnTo>
                  <a:lnTo>
                    <a:pt x="2790444" y="5715"/>
                  </a:lnTo>
                  <a:lnTo>
                    <a:pt x="2813304" y="21082"/>
                  </a:lnTo>
                  <a:lnTo>
                    <a:pt x="2828671" y="43942"/>
                  </a:lnTo>
                  <a:lnTo>
                    <a:pt x="2834386" y="72009"/>
                  </a:lnTo>
                  <a:lnTo>
                    <a:pt x="2834386" y="797941"/>
                  </a:lnTo>
                  <a:lnTo>
                    <a:pt x="2828671" y="826008"/>
                  </a:lnTo>
                  <a:lnTo>
                    <a:pt x="2813304" y="848868"/>
                  </a:lnTo>
                  <a:lnTo>
                    <a:pt x="2790444" y="864362"/>
                  </a:lnTo>
                  <a:lnTo>
                    <a:pt x="2762377" y="870077"/>
                  </a:lnTo>
                  <a:close/>
                </a:path>
              </a:pathLst>
            </a:custGeom>
            <a:ln w="10793">
              <a:solidFill>
                <a:srgbClr val="EC1C23"/>
              </a:solidFill>
            </a:ln>
          </p:spPr>
          <p:txBody>
            <a:bodyPr wrap="square" lIns="0" tIns="0" rIns="0" bIns="0" rtlCol="0"/>
            <a:lstStyle/>
            <a:p/>
          </p:txBody>
        </p:sp>
      </p:grpSp>
      <p:sp>
        <p:nvSpPr>
          <p:cNvPr id="17" name="object 17" descr=""/>
          <p:cNvSpPr txBox="1"/>
          <p:nvPr/>
        </p:nvSpPr>
        <p:spPr>
          <a:xfrm>
            <a:off x="3231007" y="8300745"/>
            <a:ext cx="2550160" cy="610870"/>
          </a:xfrm>
          <a:prstGeom prst="rect">
            <a:avLst/>
          </a:prstGeom>
        </p:spPr>
        <p:txBody>
          <a:bodyPr wrap="square" lIns="0" tIns="36830" rIns="0" bIns="0" rtlCol="0" vert="horz">
            <a:spAutoFit/>
          </a:bodyPr>
          <a:lstStyle/>
          <a:p>
            <a:pPr algn="ctr" marL="4445">
              <a:lnSpc>
                <a:spcPct val="100000"/>
              </a:lnSpc>
              <a:spcBef>
                <a:spcPts val="290"/>
              </a:spcBef>
            </a:pPr>
            <a:r>
              <a:rPr dirty="0" sz="1050" spc="-20">
                <a:solidFill>
                  <a:srgbClr val="221F1F"/>
                </a:solidFill>
                <a:latin typeface="MS Mincho"/>
                <a:cs typeface="MS Mincho"/>
              </a:rPr>
              <a:t>湿布の部位は「腰」なのに、適応病名の</a:t>
            </a:r>
            <a:endParaRPr sz="1050">
              <a:latin typeface="MS Mincho"/>
              <a:cs typeface="MS Mincho"/>
            </a:endParaRPr>
          </a:p>
          <a:p>
            <a:pPr algn="ctr">
              <a:lnSpc>
                <a:spcPct val="100000"/>
              </a:lnSpc>
              <a:spcBef>
                <a:spcPts val="190"/>
              </a:spcBef>
            </a:pPr>
            <a:r>
              <a:rPr dirty="0" sz="1050" spc="-20">
                <a:solidFill>
                  <a:srgbClr val="221F1F"/>
                </a:solidFill>
                <a:latin typeface="MS Mincho"/>
                <a:cs typeface="MS Mincho"/>
              </a:rPr>
              <a:t>「筋肉痛」の部位が「肩」なので不合格と</a:t>
            </a:r>
            <a:endParaRPr sz="1050">
              <a:latin typeface="MS Mincho"/>
              <a:cs typeface="MS Mincho"/>
            </a:endParaRPr>
          </a:p>
          <a:p>
            <a:pPr algn="ctr" marR="1986280">
              <a:lnSpc>
                <a:spcPct val="100000"/>
              </a:lnSpc>
              <a:spcBef>
                <a:spcPts val="445"/>
              </a:spcBef>
            </a:pPr>
            <a:r>
              <a:rPr dirty="0" sz="1050" spc="-35">
                <a:solidFill>
                  <a:srgbClr val="221F1F"/>
                </a:solidFill>
                <a:latin typeface="MS Mincho"/>
                <a:cs typeface="MS Mincho"/>
              </a:rPr>
              <a:t>判定。</a:t>
            </a:r>
            <a:endParaRPr sz="1050">
              <a:latin typeface="MS Mincho"/>
              <a:cs typeface="MS Mincho"/>
            </a:endParaRPr>
          </a:p>
        </p:txBody>
      </p:sp>
      <p:grpSp>
        <p:nvGrpSpPr>
          <p:cNvPr id="18" name="object 18" descr=""/>
          <p:cNvGrpSpPr/>
          <p:nvPr/>
        </p:nvGrpSpPr>
        <p:grpSpPr>
          <a:xfrm>
            <a:off x="1476755" y="6429755"/>
            <a:ext cx="4607560" cy="340360"/>
            <a:chOff x="1476755" y="6429755"/>
            <a:chExt cx="4607560" cy="340360"/>
          </a:xfrm>
        </p:grpSpPr>
        <p:pic>
          <p:nvPicPr>
            <p:cNvPr id="19" name="object 19" descr=""/>
            <p:cNvPicPr/>
            <p:nvPr/>
          </p:nvPicPr>
          <p:blipFill>
            <a:blip r:embed="rId4" cstate="print"/>
            <a:stretch>
              <a:fillRect/>
            </a:stretch>
          </p:blipFill>
          <p:spPr>
            <a:xfrm>
              <a:off x="1476755" y="6441947"/>
              <a:ext cx="4607052" cy="327660"/>
            </a:xfrm>
            <a:prstGeom prst="rect">
              <a:avLst/>
            </a:prstGeom>
          </p:spPr>
        </p:pic>
        <p:pic>
          <p:nvPicPr>
            <p:cNvPr id="20" name="object 20" descr=""/>
            <p:cNvPicPr/>
            <p:nvPr/>
          </p:nvPicPr>
          <p:blipFill>
            <a:blip r:embed="rId6" cstate="print"/>
            <a:stretch>
              <a:fillRect/>
            </a:stretch>
          </p:blipFill>
          <p:spPr>
            <a:xfrm>
              <a:off x="1479803" y="6429755"/>
              <a:ext cx="4597908" cy="251460"/>
            </a:xfrm>
            <a:prstGeom prst="rect">
              <a:avLst/>
            </a:prstGeom>
          </p:spPr>
        </p:pic>
      </p:grpSp>
      <p:pic>
        <p:nvPicPr>
          <p:cNvPr id="21" name="object 21" descr=""/>
          <p:cNvPicPr/>
          <p:nvPr/>
        </p:nvPicPr>
        <p:blipFill>
          <a:blip r:embed="rId6" cstate="print"/>
          <a:stretch>
            <a:fillRect/>
          </a:stretch>
        </p:blipFill>
        <p:spPr>
          <a:xfrm>
            <a:off x="1476755" y="1648967"/>
            <a:ext cx="4599432" cy="251459"/>
          </a:xfrm>
          <a:prstGeom prst="rect">
            <a:avLst/>
          </a:prstGeom>
        </p:spPr>
      </p:pic>
      <p:sp>
        <p:nvSpPr>
          <p:cNvPr id="22" name="object 22"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13</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476755" y="1905000"/>
            <a:ext cx="4607052" cy="3471671"/>
          </a:xfrm>
          <a:prstGeom prst="rect">
            <a:avLst/>
          </a:prstGeom>
        </p:spPr>
      </p:pic>
      <p:grpSp>
        <p:nvGrpSpPr>
          <p:cNvPr id="3" name="object 3" descr=""/>
          <p:cNvGrpSpPr/>
          <p:nvPr/>
        </p:nvGrpSpPr>
        <p:grpSpPr>
          <a:xfrm>
            <a:off x="1476755" y="6188963"/>
            <a:ext cx="4607560" cy="3472179"/>
            <a:chOff x="1476755" y="6188963"/>
            <a:chExt cx="4607560" cy="3472179"/>
          </a:xfrm>
        </p:grpSpPr>
        <p:pic>
          <p:nvPicPr>
            <p:cNvPr id="4" name="object 4" descr=""/>
            <p:cNvPicPr/>
            <p:nvPr/>
          </p:nvPicPr>
          <p:blipFill>
            <a:blip r:embed="rId3" cstate="print"/>
            <a:stretch>
              <a:fillRect/>
            </a:stretch>
          </p:blipFill>
          <p:spPr>
            <a:xfrm>
              <a:off x="1476755" y="6188963"/>
              <a:ext cx="4607052" cy="3471672"/>
            </a:xfrm>
            <a:prstGeom prst="rect">
              <a:avLst/>
            </a:prstGeom>
          </p:spPr>
        </p:pic>
        <p:pic>
          <p:nvPicPr>
            <p:cNvPr id="5" name="object 5" descr=""/>
            <p:cNvPicPr/>
            <p:nvPr/>
          </p:nvPicPr>
          <p:blipFill>
            <a:blip r:embed="rId4" cstate="print"/>
            <a:stretch>
              <a:fillRect/>
            </a:stretch>
          </p:blipFill>
          <p:spPr>
            <a:xfrm>
              <a:off x="3290316" y="8113775"/>
              <a:ext cx="237489" cy="144652"/>
            </a:xfrm>
            <a:prstGeom prst="rect">
              <a:avLst/>
            </a:prstGeom>
          </p:spPr>
        </p:pic>
      </p:grpSp>
      <p:sp>
        <p:nvSpPr>
          <p:cNvPr id="6" name="object 6" descr=""/>
          <p:cNvSpPr txBox="1"/>
          <p:nvPr/>
        </p:nvSpPr>
        <p:spPr>
          <a:xfrm>
            <a:off x="1336928" y="1000785"/>
            <a:ext cx="4811395" cy="702310"/>
          </a:xfrm>
          <a:prstGeom prst="rect">
            <a:avLst/>
          </a:prstGeom>
        </p:spPr>
        <p:txBody>
          <a:bodyPr wrap="square" lIns="0" tIns="64135" rIns="0" bIns="0" rtlCol="0" vert="horz">
            <a:spAutoFit/>
          </a:bodyPr>
          <a:lstStyle/>
          <a:p>
            <a:pPr marL="12700">
              <a:lnSpc>
                <a:spcPct val="100000"/>
              </a:lnSpc>
              <a:spcBef>
                <a:spcPts val="505"/>
              </a:spcBef>
            </a:pPr>
            <a:r>
              <a:rPr dirty="0" sz="1050" spc="-15">
                <a:solidFill>
                  <a:srgbClr val="221F1F"/>
                </a:solidFill>
                <a:latin typeface="MS Mincho"/>
                <a:cs typeface="MS Mincho"/>
              </a:rPr>
              <a:t>６．精密点検</a:t>
            </a:r>
            <a:r>
              <a:rPr dirty="0" sz="1050">
                <a:solidFill>
                  <a:srgbClr val="221F1F"/>
                </a:solidFill>
                <a:latin typeface="MS Mincho"/>
                <a:cs typeface="MS Mincho"/>
              </a:rPr>
              <a:t>（</a:t>
            </a:r>
            <a:r>
              <a:rPr dirty="0" sz="1050" spc="-15">
                <a:solidFill>
                  <a:srgbClr val="221F1F"/>
                </a:solidFill>
                <a:latin typeface="MS Mincho"/>
                <a:cs typeface="MS Mincho"/>
              </a:rPr>
              <a:t>公開ルール</a:t>
            </a:r>
            <a:r>
              <a:rPr dirty="0" sz="1050">
                <a:solidFill>
                  <a:srgbClr val="221F1F"/>
                </a:solidFill>
                <a:latin typeface="MS Mincho"/>
                <a:cs typeface="MS Mincho"/>
              </a:rPr>
              <a:t>）</a:t>
            </a:r>
            <a:r>
              <a:rPr dirty="0" sz="1050" spc="50">
                <a:solidFill>
                  <a:srgbClr val="221F1F"/>
                </a:solidFill>
                <a:latin typeface="MS Mincho"/>
                <a:cs typeface="MS Mincho"/>
              </a:rPr>
              <a:t> 単月点検</a:t>
            </a:r>
            <a:endParaRPr sz="1050">
              <a:latin typeface="MS Mincho"/>
              <a:cs typeface="MS Mincho"/>
            </a:endParaRPr>
          </a:p>
          <a:p>
            <a:pPr marL="282575">
              <a:lnSpc>
                <a:spcPct val="100000"/>
              </a:lnSpc>
              <a:spcBef>
                <a:spcPts val="409"/>
              </a:spcBef>
            </a:pPr>
            <a:r>
              <a:rPr dirty="0" sz="1050" spc="-20">
                <a:solidFill>
                  <a:srgbClr val="221F1F"/>
                </a:solidFill>
                <a:latin typeface="MS Mincho"/>
                <a:cs typeface="MS Mincho"/>
              </a:rPr>
              <a:t>医科診療報酬点数表や医薬品添付文書、事務連絡をチェック根拠とした同一</a:t>
            </a:r>
            <a:endParaRPr sz="1050">
              <a:latin typeface="MS Mincho"/>
              <a:cs typeface="MS Mincho"/>
            </a:endParaRPr>
          </a:p>
          <a:p>
            <a:pPr marL="282575">
              <a:lnSpc>
                <a:spcPct val="100000"/>
              </a:lnSpc>
              <a:spcBef>
                <a:spcPts val="730"/>
              </a:spcBef>
            </a:pPr>
            <a:r>
              <a:rPr dirty="0" sz="1050" spc="-20">
                <a:solidFill>
                  <a:srgbClr val="221F1F"/>
                </a:solidFill>
                <a:latin typeface="MS Mincho"/>
                <a:cs typeface="MS Mincho"/>
              </a:rPr>
              <a:t>月内のルールの点検です。</a:t>
            </a:r>
            <a:endParaRPr sz="1050">
              <a:latin typeface="MS Mincho"/>
              <a:cs typeface="MS Mincho"/>
            </a:endParaRPr>
          </a:p>
        </p:txBody>
      </p:sp>
      <p:sp>
        <p:nvSpPr>
          <p:cNvPr id="7" name="object 7" descr=""/>
          <p:cNvSpPr txBox="1"/>
          <p:nvPr/>
        </p:nvSpPr>
        <p:spPr>
          <a:xfrm>
            <a:off x="1575308" y="5504839"/>
            <a:ext cx="4541520" cy="532130"/>
          </a:xfrm>
          <a:prstGeom prst="rect">
            <a:avLst/>
          </a:prstGeom>
        </p:spPr>
        <p:txBody>
          <a:bodyPr wrap="square" lIns="0" tIns="12065" rIns="0" bIns="0" rtlCol="0" vert="horz">
            <a:spAutoFit/>
          </a:bodyPr>
          <a:lstStyle/>
          <a:p>
            <a:pPr marL="12700" marR="5080">
              <a:lnSpc>
                <a:spcPct val="158300"/>
              </a:lnSpc>
              <a:spcBef>
                <a:spcPts val="95"/>
              </a:spcBef>
            </a:pPr>
            <a:r>
              <a:rPr dirty="0" sz="1050" spc="-20">
                <a:solidFill>
                  <a:srgbClr val="221F1F"/>
                </a:solidFill>
                <a:latin typeface="MS Mincho"/>
                <a:cs typeface="MS Mincho"/>
              </a:rPr>
              <a:t>支払基金公開ルールでは「チェック内容」および「チェック根拠」も公開さ</a:t>
            </a:r>
            <a:r>
              <a:rPr dirty="0" sz="1050" spc="-25">
                <a:solidFill>
                  <a:srgbClr val="221F1F"/>
                </a:solidFill>
                <a:latin typeface="MS Mincho"/>
                <a:cs typeface="MS Mincho"/>
              </a:rPr>
              <a:t>れています。</a:t>
            </a:r>
            <a:endParaRPr sz="1050">
              <a:latin typeface="MS Mincho"/>
              <a:cs typeface="MS Mincho"/>
            </a:endParaRPr>
          </a:p>
        </p:txBody>
      </p:sp>
      <p:grpSp>
        <p:nvGrpSpPr>
          <p:cNvPr id="8" name="object 8" descr=""/>
          <p:cNvGrpSpPr/>
          <p:nvPr/>
        </p:nvGrpSpPr>
        <p:grpSpPr>
          <a:xfrm>
            <a:off x="3182048" y="3666680"/>
            <a:ext cx="2845435" cy="881380"/>
            <a:chOff x="3182048" y="3666680"/>
            <a:chExt cx="2845435" cy="881380"/>
          </a:xfrm>
        </p:grpSpPr>
        <p:sp>
          <p:nvSpPr>
            <p:cNvPr id="9" name="object 9" descr=""/>
            <p:cNvSpPr/>
            <p:nvPr/>
          </p:nvSpPr>
          <p:spPr>
            <a:xfrm>
              <a:off x="3186683" y="3671315"/>
              <a:ext cx="2834640" cy="870585"/>
            </a:xfrm>
            <a:custGeom>
              <a:avLst/>
              <a:gdLst/>
              <a:ahLst/>
              <a:cxnLst/>
              <a:rect l="l" t="t" r="r" b="b"/>
              <a:pathLst>
                <a:path w="2834640" h="870585">
                  <a:moveTo>
                    <a:pt x="2762377" y="0"/>
                  </a:moveTo>
                  <a:lnTo>
                    <a:pt x="72008" y="0"/>
                  </a:lnTo>
                  <a:lnTo>
                    <a:pt x="43942" y="5715"/>
                  </a:lnTo>
                  <a:lnTo>
                    <a:pt x="21082" y="21082"/>
                  </a:lnTo>
                  <a:lnTo>
                    <a:pt x="5715" y="43942"/>
                  </a:lnTo>
                  <a:lnTo>
                    <a:pt x="0" y="72009"/>
                  </a:lnTo>
                  <a:lnTo>
                    <a:pt x="0" y="798068"/>
                  </a:lnTo>
                  <a:lnTo>
                    <a:pt x="5715" y="826008"/>
                  </a:lnTo>
                  <a:lnTo>
                    <a:pt x="21082" y="848995"/>
                  </a:lnTo>
                  <a:lnTo>
                    <a:pt x="43942" y="864362"/>
                  </a:lnTo>
                  <a:lnTo>
                    <a:pt x="72008" y="870077"/>
                  </a:lnTo>
                  <a:lnTo>
                    <a:pt x="2762377" y="870077"/>
                  </a:lnTo>
                  <a:lnTo>
                    <a:pt x="2790444" y="864362"/>
                  </a:lnTo>
                  <a:lnTo>
                    <a:pt x="2813304" y="848995"/>
                  </a:lnTo>
                  <a:lnTo>
                    <a:pt x="2828671" y="826008"/>
                  </a:lnTo>
                  <a:lnTo>
                    <a:pt x="2834386" y="798068"/>
                  </a:lnTo>
                  <a:lnTo>
                    <a:pt x="2834386" y="72009"/>
                  </a:lnTo>
                  <a:lnTo>
                    <a:pt x="2828671" y="43942"/>
                  </a:lnTo>
                  <a:lnTo>
                    <a:pt x="2813304" y="21082"/>
                  </a:lnTo>
                  <a:lnTo>
                    <a:pt x="2790444" y="5715"/>
                  </a:lnTo>
                  <a:lnTo>
                    <a:pt x="2762377" y="0"/>
                  </a:lnTo>
                  <a:close/>
                </a:path>
              </a:pathLst>
            </a:custGeom>
            <a:solidFill>
              <a:srgbClr val="FFFBD4"/>
            </a:solidFill>
          </p:spPr>
          <p:txBody>
            <a:bodyPr wrap="square" lIns="0" tIns="0" rIns="0" bIns="0" rtlCol="0"/>
            <a:lstStyle/>
            <a:p/>
          </p:txBody>
        </p:sp>
        <p:sp>
          <p:nvSpPr>
            <p:cNvPr id="10" name="object 10" descr=""/>
            <p:cNvSpPr/>
            <p:nvPr/>
          </p:nvSpPr>
          <p:spPr>
            <a:xfrm>
              <a:off x="3187445" y="3672077"/>
              <a:ext cx="2834640" cy="870585"/>
            </a:xfrm>
            <a:custGeom>
              <a:avLst/>
              <a:gdLst/>
              <a:ahLst/>
              <a:cxnLst/>
              <a:rect l="l" t="t" r="r" b="b"/>
              <a:pathLst>
                <a:path w="2834640" h="870585">
                  <a:moveTo>
                    <a:pt x="2762377" y="870076"/>
                  </a:moveTo>
                  <a:lnTo>
                    <a:pt x="72008" y="870076"/>
                  </a:lnTo>
                  <a:lnTo>
                    <a:pt x="43942" y="864362"/>
                  </a:lnTo>
                  <a:lnTo>
                    <a:pt x="21081" y="848994"/>
                  </a:lnTo>
                  <a:lnTo>
                    <a:pt x="5715" y="826007"/>
                  </a:lnTo>
                  <a:lnTo>
                    <a:pt x="0" y="798067"/>
                  </a:lnTo>
                  <a:lnTo>
                    <a:pt x="0" y="72008"/>
                  </a:lnTo>
                  <a:lnTo>
                    <a:pt x="5715" y="43941"/>
                  </a:lnTo>
                  <a:lnTo>
                    <a:pt x="21081" y="21081"/>
                  </a:lnTo>
                  <a:lnTo>
                    <a:pt x="43942" y="5714"/>
                  </a:lnTo>
                  <a:lnTo>
                    <a:pt x="72008" y="0"/>
                  </a:lnTo>
                  <a:lnTo>
                    <a:pt x="2762377" y="0"/>
                  </a:lnTo>
                  <a:lnTo>
                    <a:pt x="2790444" y="5714"/>
                  </a:lnTo>
                  <a:lnTo>
                    <a:pt x="2813304" y="21081"/>
                  </a:lnTo>
                  <a:lnTo>
                    <a:pt x="2828671" y="43941"/>
                  </a:lnTo>
                  <a:lnTo>
                    <a:pt x="2834386" y="72008"/>
                  </a:lnTo>
                  <a:lnTo>
                    <a:pt x="2834386" y="798067"/>
                  </a:lnTo>
                  <a:lnTo>
                    <a:pt x="2828671" y="826007"/>
                  </a:lnTo>
                  <a:lnTo>
                    <a:pt x="2813304" y="848994"/>
                  </a:lnTo>
                  <a:lnTo>
                    <a:pt x="2790444" y="864362"/>
                  </a:lnTo>
                  <a:lnTo>
                    <a:pt x="2762377" y="870076"/>
                  </a:lnTo>
                  <a:close/>
                </a:path>
              </a:pathLst>
            </a:custGeom>
            <a:ln w="10793">
              <a:solidFill>
                <a:srgbClr val="EC1C23"/>
              </a:solidFill>
            </a:ln>
          </p:spPr>
          <p:txBody>
            <a:bodyPr wrap="square" lIns="0" tIns="0" rIns="0" bIns="0" rtlCol="0"/>
            <a:lstStyle/>
            <a:p/>
          </p:txBody>
        </p:sp>
      </p:grpSp>
      <p:sp>
        <p:nvSpPr>
          <p:cNvPr id="11" name="object 11" descr=""/>
          <p:cNvSpPr txBox="1"/>
          <p:nvPr/>
        </p:nvSpPr>
        <p:spPr>
          <a:xfrm>
            <a:off x="3298316" y="3714648"/>
            <a:ext cx="2550160" cy="675005"/>
          </a:xfrm>
          <a:prstGeom prst="rect">
            <a:avLst/>
          </a:prstGeom>
        </p:spPr>
        <p:txBody>
          <a:bodyPr wrap="square" lIns="0" tIns="12700" rIns="0" bIns="0" rtlCol="0" vert="horz">
            <a:spAutoFit/>
          </a:bodyPr>
          <a:lstStyle/>
          <a:p>
            <a:pPr algn="just" marL="12700" marR="5080">
              <a:lnSpc>
                <a:spcPct val="135200"/>
              </a:lnSpc>
              <a:spcBef>
                <a:spcPts val="100"/>
              </a:spcBef>
            </a:pPr>
            <a:r>
              <a:rPr dirty="0" sz="1050" spc="-20">
                <a:solidFill>
                  <a:srgbClr val="221F1F"/>
                </a:solidFill>
                <a:latin typeface="MS Mincho"/>
                <a:cs typeface="MS Mincho"/>
              </a:rPr>
              <a:t>同日にスリットＭの算定なく、眼底カメラとインスタントフィルムが算定されている</a:t>
            </a:r>
            <a:r>
              <a:rPr dirty="0" sz="1050" spc="-30">
                <a:solidFill>
                  <a:srgbClr val="221F1F"/>
                </a:solidFill>
                <a:latin typeface="MS Mincho"/>
                <a:cs typeface="MS Mincho"/>
              </a:rPr>
              <a:t>ので不合格と判定。</a:t>
            </a:r>
            <a:endParaRPr sz="1050">
              <a:latin typeface="MS Mincho"/>
              <a:cs typeface="MS Mincho"/>
            </a:endParaRPr>
          </a:p>
        </p:txBody>
      </p:sp>
      <p:sp>
        <p:nvSpPr>
          <p:cNvPr id="12" name="object 12" descr=""/>
          <p:cNvSpPr txBox="1"/>
          <p:nvPr/>
        </p:nvSpPr>
        <p:spPr>
          <a:xfrm>
            <a:off x="2403348" y="8086343"/>
            <a:ext cx="840105" cy="175260"/>
          </a:xfrm>
          <a:prstGeom prst="rect">
            <a:avLst/>
          </a:prstGeom>
          <a:solidFill>
            <a:srgbClr val="FFFBD4"/>
          </a:solidFill>
        </p:spPr>
        <p:txBody>
          <a:bodyPr wrap="square" lIns="0" tIns="8255" rIns="0" bIns="0" rtlCol="0" vert="horz">
            <a:spAutoFit/>
          </a:bodyPr>
          <a:lstStyle/>
          <a:p>
            <a:pPr marL="34925">
              <a:lnSpc>
                <a:spcPct val="100000"/>
              </a:lnSpc>
              <a:spcBef>
                <a:spcPts val="65"/>
              </a:spcBef>
            </a:pPr>
            <a:r>
              <a:rPr dirty="0" sz="1000" spc="-40">
                <a:solidFill>
                  <a:srgbClr val="EC1C23"/>
                </a:solidFill>
                <a:latin typeface="Microsoft JhengHei"/>
                <a:cs typeface="Microsoft JhengHei"/>
              </a:rPr>
              <a:t>チェック内容</a:t>
            </a:r>
            <a:endParaRPr sz="1000">
              <a:latin typeface="Microsoft JhengHei"/>
              <a:cs typeface="Microsoft JhengHei"/>
            </a:endParaRPr>
          </a:p>
        </p:txBody>
      </p:sp>
      <p:grpSp>
        <p:nvGrpSpPr>
          <p:cNvPr id="13" name="object 13" descr=""/>
          <p:cNvGrpSpPr/>
          <p:nvPr/>
        </p:nvGrpSpPr>
        <p:grpSpPr>
          <a:xfrm>
            <a:off x="1476755" y="6188963"/>
            <a:ext cx="4607560" cy="2516505"/>
            <a:chOff x="1476755" y="6188963"/>
            <a:chExt cx="4607560" cy="2516505"/>
          </a:xfrm>
        </p:grpSpPr>
        <p:pic>
          <p:nvPicPr>
            <p:cNvPr id="14" name="object 14" descr=""/>
            <p:cNvPicPr/>
            <p:nvPr/>
          </p:nvPicPr>
          <p:blipFill>
            <a:blip r:embed="rId5" cstate="print"/>
            <a:stretch>
              <a:fillRect/>
            </a:stretch>
          </p:blipFill>
          <p:spPr>
            <a:xfrm>
              <a:off x="3290316" y="8560307"/>
              <a:ext cx="237489" cy="144652"/>
            </a:xfrm>
            <a:prstGeom prst="rect">
              <a:avLst/>
            </a:prstGeom>
          </p:spPr>
        </p:pic>
        <p:pic>
          <p:nvPicPr>
            <p:cNvPr id="15" name="object 15" descr=""/>
            <p:cNvPicPr/>
            <p:nvPr/>
          </p:nvPicPr>
          <p:blipFill>
            <a:blip r:embed="rId6" cstate="print"/>
            <a:stretch>
              <a:fillRect/>
            </a:stretch>
          </p:blipFill>
          <p:spPr>
            <a:xfrm>
              <a:off x="1476755" y="6188963"/>
              <a:ext cx="4607052" cy="329184"/>
            </a:xfrm>
            <a:prstGeom prst="rect">
              <a:avLst/>
            </a:prstGeom>
          </p:spPr>
        </p:pic>
        <p:pic>
          <p:nvPicPr>
            <p:cNvPr id="16" name="object 16" descr=""/>
            <p:cNvPicPr/>
            <p:nvPr/>
          </p:nvPicPr>
          <p:blipFill>
            <a:blip r:embed="rId7" cstate="print"/>
            <a:stretch>
              <a:fillRect/>
            </a:stretch>
          </p:blipFill>
          <p:spPr>
            <a:xfrm>
              <a:off x="1478279" y="6192011"/>
              <a:ext cx="4597908" cy="251460"/>
            </a:xfrm>
            <a:prstGeom prst="rect">
              <a:avLst/>
            </a:prstGeom>
          </p:spPr>
        </p:pic>
      </p:grpSp>
      <p:sp>
        <p:nvSpPr>
          <p:cNvPr id="17" name="object 17" descr=""/>
          <p:cNvSpPr txBox="1"/>
          <p:nvPr/>
        </p:nvSpPr>
        <p:spPr>
          <a:xfrm>
            <a:off x="2403348" y="8532876"/>
            <a:ext cx="840105" cy="177165"/>
          </a:xfrm>
          <a:prstGeom prst="rect">
            <a:avLst/>
          </a:prstGeom>
          <a:solidFill>
            <a:srgbClr val="FFFBD4"/>
          </a:solidFill>
        </p:spPr>
        <p:txBody>
          <a:bodyPr wrap="square" lIns="0" tIns="8890" rIns="0" bIns="0" rtlCol="0" vert="horz">
            <a:spAutoFit/>
          </a:bodyPr>
          <a:lstStyle/>
          <a:p>
            <a:pPr marL="34925">
              <a:lnSpc>
                <a:spcPct val="100000"/>
              </a:lnSpc>
              <a:spcBef>
                <a:spcPts val="70"/>
              </a:spcBef>
            </a:pPr>
            <a:r>
              <a:rPr dirty="0" sz="1000" spc="-40">
                <a:solidFill>
                  <a:srgbClr val="EC1C23"/>
                </a:solidFill>
                <a:latin typeface="Microsoft JhengHei"/>
                <a:cs typeface="Microsoft JhengHei"/>
              </a:rPr>
              <a:t>チェック根拠</a:t>
            </a:r>
            <a:endParaRPr sz="1000">
              <a:latin typeface="Microsoft JhengHei"/>
              <a:cs typeface="Microsoft JhengHei"/>
            </a:endParaRPr>
          </a:p>
        </p:txBody>
      </p:sp>
      <p:grpSp>
        <p:nvGrpSpPr>
          <p:cNvPr id="18" name="object 18" descr=""/>
          <p:cNvGrpSpPr/>
          <p:nvPr/>
        </p:nvGrpSpPr>
        <p:grpSpPr>
          <a:xfrm>
            <a:off x="1476755" y="1903475"/>
            <a:ext cx="4607560" cy="330835"/>
            <a:chOff x="1476755" y="1903475"/>
            <a:chExt cx="4607560" cy="330835"/>
          </a:xfrm>
        </p:grpSpPr>
        <p:pic>
          <p:nvPicPr>
            <p:cNvPr id="19" name="object 19" descr=""/>
            <p:cNvPicPr/>
            <p:nvPr/>
          </p:nvPicPr>
          <p:blipFill>
            <a:blip r:embed="rId6" cstate="print"/>
            <a:stretch>
              <a:fillRect/>
            </a:stretch>
          </p:blipFill>
          <p:spPr>
            <a:xfrm>
              <a:off x="1476755" y="1904999"/>
              <a:ext cx="4607052" cy="329183"/>
            </a:xfrm>
            <a:prstGeom prst="rect">
              <a:avLst/>
            </a:prstGeom>
          </p:spPr>
        </p:pic>
        <p:pic>
          <p:nvPicPr>
            <p:cNvPr id="20" name="object 20" descr=""/>
            <p:cNvPicPr/>
            <p:nvPr/>
          </p:nvPicPr>
          <p:blipFill>
            <a:blip r:embed="rId7" cstate="print"/>
            <a:stretch>
              <a:fillRect/>
            </a:stretch>
          </p:blipFill>
          <p:spPr>
            <a:xfrm>
              <a:off x="1478279" y="1903475"/>
              <a:ext cx="4597908" cy="251459"/>
            </a:xfrm>
            <a:prstGeom prst="rect">
              <a:avLst/>
            </a:prstGeom>
          </p:spPr>
        </p:pic>
      </p:grpSp>
      <p:sp>
        <p:nvSpPr>
          <p:cNvPr id="21" name="object 21"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14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476755" y="1653539"/>
            <a:ext cx="4607052" cy="3471671"/>
          </a:xfrm>
          <a:prstGeom prst="rect">
            <a:avLst/>
          </a:prstGeom>
        </p:spPr>
      </p:pic>
      <p:grpSp>
        <p:nvGrpSpPr>
          <p:cNvPr id="3" name="object 3" descr=""/>
          <p:cNvGrpSpPr/>
          <p:nvPr/>
        </p:nvGrpSpPr>
        <p:grpSpPr>
          <a:xfrm>
            <a:off x="1476755" y="5686043"/>
            <a:ext cx="4607560" cy="3470275"/>
            <a:chOff x="1476755" y="5686043"/>
            <a:chExt cx="4607560" cy="3470275"/>
          </a:xfrm>
        </p:grpSpPr>
        <p:pic>
          <p:nvPicPr>
            <p:cNvPr id="4" name="object 4" descr=""/>
            <p:cNvPicPr/>
            <p:nvPr/>
          </p:nvPicPr>
          <p:blipFill>
            <a:blip r:embed="rId3" cstate="print"/>
            <a:stretch>
              <a:fillRect/>
            </a:stretch>
          </p:blipFill>
          <p:spPr>
            <a:xfrm>
              <a:off x="1476755" y="5686043"/>
              <a:ext cx="4607052" cy="3470148"/>
            </a:xfrm>
            <a:prstGeom prst="rect">
              <a:avLst/>
            </a:prstGeom>
          </p:spPr>
        </p:pic>
        <p:sp>
          <p:nvSpPr>
            <p:cNvPr id="5" name="object 5" descr=""/>
            <p:cNvSpPr/>
            <p:nvPr/>
          </p:nvSpPr>
          <p:spPr>
            <a:xfrm>
              <a:off x="3186683" y="6422135"/>
              <a:ext cx="2834640" cy="654050"/>
            </a:xfrm>
            <a:custGeom>
              <a:avLst/>
              <a:gdLst/>
              <a:ahLst/>
              <a:cxnLst/>
              <a:rect l="l" t="t" r="r" b="b"/>
              <a:pathLst>
                <a:path w="2834640" h="654050">
                  <a:moveTo>
                    <a:pt x="2762377" y="0"/>
                  </a:moveTo>
                  <a:lnTo>
                    <a:pt x="72008" y="0"/>
                  </a:lnTo>
                  <a:lnTo>
                    <a:pt x="43942" y="5714"/>
                  </a:lnTo>
                  <a:lnTo>
                    <a:pt x="21082" y="21082"/>
                  </a:lnTo>
                  <a:lnTo>
                    <a:pt x="5715" y="43942"/>
                  </a:lnTo>
                  <a:lnTo>
                    <a:pt x="0" y="72009"/>
                  </a:lnTo>
                  <a:lnTo>
                    <a:pt x="0" y="581533"/>
                  </a:lnTo>
                  <a:lnTo>
                    <a:pt x="5715" y="609600"/>
                  </a:lnTo>
                  <a:lnTo>
                    <a:pt x="21082" y="632460"/>
                  </a:lnTo>
                  <a:lnTo>
                    <a:pt x="43942" y="647826"/>
                  </a:lnTo>
                  <a:lnTo>
                    <a:pt x="72008" y="653542"/>
                  </a:lnTo>
                  <a:lnTo>
                    <a:pt x="2762377" y="653542"/>
                  </a:lnTo>
                  <a:lnTo>
                    <a:pt x="2790444" y="647826"/>
                  </a:lnTo>
                  <a:lnTo>
                    <a:pt x="2813304" y="632460"/>
                  </a:lnTo>
                  <a:lnTo>
                    <a:pt x="2828671" y="609600"/>
                  </a:lnTo>
                  <a:lnTo>
                    <a:pt x="2834386" y="581533"/>
                  </a:lnTo>
                  <a:lnTo>
                    <a:pt x="2834386" y="72009"/>
                  </a:lnTo>
                  <a:lnTo>
                    <a:pt x="2828671" y="43942"/>
                  </a:lnTo>
                  <a:lnTo>
                    <a:pt x="2813304" y="21082"/>
                  </a:lnTo>
                  <a:lnTo>
                    <a:pt x="2790444" y="5714"/>
                  </a:lnTo>
                  <a:lnTo>
                    <a:pt x="2762377" y="0"/>
                  </a:lnTo>
                  <a:close/>
                </a:path>
              </a:pathLst>
            </a:custGeom>
            <a:solidFill>
              <a:srgbClr val="FFFBD4"/>
            </a:solidFill>
          </p:spPr>
          <p:txBody>
            <a:bodyPr wrap="square" lIns="0" tIns="0" rIns="0" bIns="0" rtlCol="0"/>
            <a:lstStyle/>
            <a:p/>
          </p:txBody>
        </p:sp>
        <p:sp>
          <p:nvSpPr>
            <p:cNvPr id="6" name="object 6" descr=""/>
            <p:cNvSpPr/>
            <p:nvPr/>
          </p:nvSpPr>
          <p:spPr>
            <a:xfrm>
              <a:off x="3187445" y="6422897"/>
              <a:ext cx="2834640" cy="654050"/>
            </a:xfrm>
            <a:custGeom>
              <a:avLst/>
              <a:gdLst/>
              <a:ahLst/>
              <a:cxnLst/>
              <a:rect l="l" t="t" r="r" b="b"/>
              <a:pathLst>
                <a:path w="2834640" h="654050">
                  <a:moveTo>
                    <a:pt x="2762377" y="653542"/>
                  </a:moveTo>
                  <a:lnTo>
                    <a:pt x="72008" y="653542"/>
                  </a:lnTo>
                  <a:lnTo>
                    <a:pt x="43942" y="647826"/>
                  </a:lnTo>
                  <a:lnTo>
                    <a:pt x="21081" y="632460"/>
                  </a:lnTo>
                  <a:lnTo>
                    <a:pt x="5715" y="609600"/>
                  </a:lnTo>
                  <a:lnTo>
                    <a:pt x="0" y="581533"/>
                  </a:lnTo>
                  <a:lnTo>
                    <a:pt x="0" y="72009"/>
                  </a:lnTo>
                  <a:lnTo>
                    <a:pt x="5715" y="43942"/>
                  </a:lnTo>
                  <a:lnTo>
                    <a:pt x="21081" y="21082"/>
                  </a:lnTo>
                  <a:lnTo>
                    <a:pt x="43942" y="5714"/>
                  </a:lnTo>
                  <a:lnTo>
                    <a:pt x="72008" y="0"/>
                  </a:lnTo>
                  <a:lnTo>
                    <a:pt x="2762377" y="0"/>
                  </a:lnTo>
                  <a:lnTo>
                    <a:pt x="2790444" y="5714"/>
                  </a:lnTo>
                  <a:lnTo>
                    <a:pt x="2813304" y="21082"/>
                  </a:lnTo>
                  <a:lnTo>
                    <a:pt x="2828671" y="43942"/>
                  </a:lnTo>
                  <a:lnTo>
                    <a:pt x="2834386" y="72009"/>
                  </a:lnTo>
                  <a:lnTo>
                    <a:pt x="2834386" y="581533"/>
                  </a:lnTo>
                  <a:lnTo>
                    <a:pt x="2828671" y="609600"/>
                  </a:lnTo>
                  <a:lnTo>
                    <a:pt x="2813304" y="632460"/>
                  </a:lnTo>
                  <a:lnTo>
                    <a:pt x="2790444" y="647826"/>
                  </a:lnTo>
                  <a:lnTo>
                    <a:pt x="2762377" y="653542"/>
                  </a:lnTo>
                  <a:close/>
                </a:path>
              </a:pathLst>
            </a:custGeom>
            <a:ln w="10795">
              <a:solidFill>
                <a:srgbClr val="EC1C23"/>
              </a:solidFill>
            </a:ln>
          </p:spPr>
          <p:txBody>
            <a:bodyPr wrap="square" lIns="0" tIns="0" rIns="0" bIns="0" rtlCol="0"/>
            <a:lstStyle/>
            <a:p/>
          </p:txBody>
        </p:sp>
      </p:grpSp>
      <p:sp>
        <p:nvSpPr>
          <p:cNvPr id="7" name="object 7" descr=""/>
          <p:cNvSpPr txBox="1"/>
          <p:nvPr/>
        </p:nvSpPr>
        <p:spPr>
          <a:xfrm>
            <a:off x="1336928" y="962685"/>
            <a:ext cx="2687955" cy="525780"/>
          </a:xfrm>
          <a:prstGeom prst="rect">
            <a:avLst/>
          </a:prstGeom>
        </p:spPr>
        <p:txBody>
          <a:bodyPr wrap="square" lIns="0" tIns="12065" rIns="0" bIns="0" rtlCol="0" vert="horz">
            <a:spAutoFit/>
          </a:bodyPr>
          <a:lstStyle/>
          <a:p>
            <a:pPr marL="282575" marR="5080" indent="-270510">
              <a:lnSpc>
                <a:spcPct val="156200"/>
              </a:lnSpc>
              <a:spcBef>
                <a:spcPts val="95"/>
              </a:spcBef>
            </a:pPr>
            <a:r>
              <a:rPr dirty="0" sz="1050" spc="-15">
                <a:solidFill>
                  <a:srgbClr val="221F1F"/>
                </a:solidFill>
                <a:latin typeface="MS Mincho"/>
                <a:cs typeface="MS Mincho"/>
              </a:rPr>
              <a:t>７．精密点検</a:t>
            </a:r>
            <a:r>
              <a:rPr dirty="0" sz="1050">
                <a:solidFill>
                  <a:srgbClr val="221F1F"/>
                </a:solidFill>
                <a:latin typeface="MS Mincho"/>
                <a:cs typeface="MS Mincho"/>
              </a:rPr>
              <a:t>（</a:t>
            </a:r>
            <a:r>
              <a:rPr dirty="0" sz="1050" spc="-15">
                <a:solidFill>
                  <a:srgbClr val="221F1F"/>
                </a:solidFill>
                <a:latin typeface="MS Mincho"/>
                <a:cs typeface="MS Mincho"/>
              </a:rPr>
              <a:t>公開ルール</a:t>
            </a:r>
            <a:r>
              <a:rPr dirty="0" sz="1050">
                <a:solidFill>
                  <a:srgbClr val="221F1F"/>
                </a:solidFill>
                <a:latin typeface="MS Mincho"/>
                <a:cs typeface="MS Mincho"/>
              </a:rPr>
              <a:t>） 最大投与量</a:t>
            </a:r>
            <a:r>
              <a:rPr dirty="0" sz="1050" spc="500">
                <a:solidFill>
                  <a:srgbClr val="221F1F"/>
                </a:solidFill>
                <a:latin typeface="MS Mincho"/>
                <a:cs typeface="MS Mincho"/>
              </a:rPr>
              <a:t> </a:t>
            </a:r>
            <a:r>
              <a:rPr dirty="0" sz="1050" spc="-20">
                <a:solidFill>
                  <a:srgbClr val="221F1F"/>
                </a:solidFill>
                <a:latin typeface="MS Mincho"/>
                <a:cs typeface="MS Mincho"/>
              </a:rPr>
              <a:t>医薬品の最大投与量に関する点検です。</a:t>
            </a:r>
            <a:endParaRPr sz="1050">
              <a:latin typeface="MS Mincho"/>
              <a:cs typeface="MS Mincho"/>
            </a:endParaRPr>
          </a:p>
        </p:txBody>
      </p:sp>
      <p:sp>
        <p:nvSpPr>
          <p:cNvPr id="8" name="object 8" descr=""/>
          <p:cNvSpPr txBox="1"/>
          <p:nvPr/>
        </p:nvSpPr>
        <p:spPr>
          <a:xfrm>
            <a:off x="1537461" y="5257545"/>
            <a:ext cx="3345815"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最大投与量はそれぞれの添付文書に定められた量です。</a:t>
            </a:r>
            <a:endParaRPr sz="1050">
              <a:latin typeface="MS Mincho"/>
              <a:cs typeface="MS Mincho"/>
            </a:endParaRPr>
          </a:p>
        </p:txBody>
      </p:sp>
      <p:grpSp>
        <p:nvGrpSpPr>
          <p:cNvPr id="9" name="object 9" descr=""/>
          <p:cNvGrpSpPr/>
          <p:nvPr/>
        </p:nvGrpSpPr>
        <p:grpSpPr>
          <a:xfrm>
            <a:off x="3182048" y="3401504"/>
            <a:ext cx="2845435" cy="664845"/>
            <a:chOff x="3182048" y="3401504"/>
            <a:chExt cx="2845435" cy="664845"/>
          </a:xfrm>
        </p:grpSpPr>
        <p:sp>
          <p:nvSpPr>
            <p:cNvPr id="10" name="object 10" descr=""/>
            <p:cNvSpPr/>
            <p:nvPr/>
          </p:nvSpPr>
          <p:spPr>
            <a:xfrm>
              <a:off x="3186683" y="3406139"/>
              <a:ext cx="2834640" cy="654050"/>
            </a:xfrm>
            <a:custGeom>
              <a:avLst/>
              <a:gdLst/>
              <a:ahLst/>
              <a:cxnLst/>
              <a:rect l="l" t="t" r="r" b="b"/>
              <a:pathLst>
                <a:path w="2834640" h="654050">
                  <a:moveTo>
                    <a:pt x="2762377" y="0"/>
                  </a:moveTo>
                  <a:lnTo>
                    <a:pt x="72008" y="0"/>
                  </a:lnTo>
                  <a:lnTo>
                    <a:pt x="43942" y="5715"/>
                  </a:lnTo>
                  <a:lnTo>
                    <a:pt x="21082" y="21082"/>
                  </a:lnTo>
                  <a:lnTo>
                    <a:pt x="5715" y="43942"/>
                  </a:lnTo>
                  <a:lnTo>
                    <a:pt x="0" y="72009"/>
                  </a:lnTo>
                  <a:lnTo>
                    <a:pt x="0" y="581533"/>
                  </a:lnTo>
                  <a:lnTo>
                    <a:pt x="5715" y="609600"/>
                  </a:lnTo>
                  <a:lnTo>
                    <a:pt x="21082" y="632460"/>
                  </a:lnTo>
                  <a:lnTo>
                    <a:pt x="43942" y="647826"/>
                  </a:lnTo>
                  <a:lnTo>
                    <a:pt x="72008" y="653542"/>
                  </a:lnTo>
                  <a:lnTo>
                    <a:pt x="2762377" y="653542"/>
                  </a:lnTo>
                  <a:lnTo>
                    <a:pt x="2790444" y="647826"/>
                  </a:lnTo>
                  <a:lnTo>
                    <a:pt x="2813304" y="632460"/>
                  </a:lnTo>
                  <a:lnTo>
                    <a:pt x="2828671" y="609600"/>
                  </a:lnTo>
                  <a:lnTo>
                    <a:pt x="2834386" y="581533"/>
                  </a:lnTo>
                  <a:lnTo>
                    <a:pt x="2834386" y="72009"/>
                  </a:lnTo>
                  <a:lnTo>
                    <a:pt x="2828671" y="43942"/>
                  </a:lnTo>
                  <a:lnTo>
                    <a:pt x="2813304" y="21082"/>
                  </a:lnTo>
                  <a:lnTo>
                    <a:pt x="2790444" y="5715"/>
                  </a:lnTo>
                  <a:lnTo>
                    <a:pt x="2762377" y="0"/>
                  </a:lnTo>
                  <a:close/>
                </a:path>
              </a:pathLst>
            </a:custGeom>
            <a:solidFill>
              <a:srgbClr val="FFFBD4"/>
            </a:solidFill>
          </p:spPr>
          <p:txBody>
            <a:bodyPr wrap="square" lIns="0" tIns="0" rIns="0" bIns="0" rtlCol="0"/>
            <a:lstStyle/>
            <a:p/>
          </p:txBody>
        </p:sp>
        <p:sp>
          <p:nvSpPr>
            <p:cNvPr id="11" name="object 11" descr=""/>
            <p:cNvSpPr/>
            <p:nvPr/>
          </p:nvSpPr>
          <p:spPr>
            <a:xfrm>
              <a:off x="3187445" y="3406901"/>
              <a:ext cx="2834640" cy="654050"/>
            </a:xfrm>
            <a:custGeom>
              <a:avLst/>
              <a:gdLst/>
              <a:ahLst/>
              <a:cxnLst/>
              <a:rect l="l" t="t" r="r" b="b"/>
              <a:pathLst>
                <a:path w="2834640" h="654050">
                  <a:moveTo>
                    <a:pt x="2762377" y="653541"/>
                  </a:moveTo>
                  <a:lnTo>
                    <a:pt x="72008" y="653541"/>
                  </a:lnTo>
                  <a:lnTo>
                    <a:pt x="43942" y="647826"/>
                  </a:lnTo>
                  <a:lnTo>
                    <a:pt x="21081" y="632459"/>
                  </a:lnTo>
                  <a:lnTo>
                    <a:pt x="5715" y="609600"/>
                  </a:lnTo>
                  <a:lnTo>
                    <a:pt x="0" y="581532"/>
                  </a:lnTo>
                  <a:lnTo>
                    <a:pt x="0" y="72008"/>
                  </a:lnTo>
                  <a:lnTo>
                    <a:pt x="5715" y="43941"/>
                  </a:lnTo>
                  <a:lnTo>
                    <a:pt x="21081" y="21081"/>
                  </a:lnTo>
                  <a:lnTo>
                    <a:pt x="43942" y="5714"/>
                  </a:lnTo>
                  <a:lnTo>
                    <a:pt x="72008" y="0"/>
                  </a:lnTo>
                  <a:lnTo>
                    <a:pt x="2762377" y="0"/>
                  </a:lnTo>
                  <a:lnTo>
                    <a:pt x="2790444" y="5714"/>
                  </a:lnTo>
                  <a:lnTo>
                    <a:pt x="2813304" y="21081"/>
                  </a:lnTo>
                  <a:lnTo>
                    <a:pt x="2828671" y="43941"/>
                  </a:lnTo>
                  <a:lnTo>
                    <a:pt x="2834386" y="72008"/>
                  </a:lnTo>
                  <a:lnTo>
                    <a:pt x="2834386" y="581532"/>
                  </a:lnTo>
                  <a:lnTo>
                    <a:pt x="2828671" y="609600"/>
                  </a:lnTo>
                  <a:lnTo>
                    <a:pt x="2813304" y="632459"/>
                  </a:lnTo>
                  <a:lnTo>
                    <a:pt x="2790444" y="647826"/>
                  </a:lnTo>
                  <a:lnTo>
                    <a:pt x="2762377" y="653541"/>
                  </a:lnTo>
                  <a:close/>
                </a:path>
              </a:pathLst>
            </a:custGeom>
            <a:ln w="10795">
              <a:solidFill>
                <a:srgbClr val="EC1C23"/>
              </a:solidFill>
            </a:ln>
          </p:spPr>
          <p:txBody>
            <a:bodyPr wrap="square" lIns="0" tIns="0" rIns="0" bIns="0" rtlCol="0"/>
            <a:lstStyle/>
            <a:p/>
          </p:txBody>
        </p:sp>
      </p:grpSp>
      <p:sp>
        <p:nvSpPr>
          <p:cNvPr id="12" name="object 12" descr=""/>
          <p:cNvSpPr txBox="1"/>
          <p:nvPr/>
        </p:nvSpPr>
        <p:spPr>
          <a:xfrm>
            <a:off x="3298316" y="3449217"/>
            <a:ext cx="2553335" cy="458470"/>
          </a:xfrm>
          <a:prstGeom prst="rect">
            <a:avLst/>
          </a:prstGeom>
        </p:spPr>
        <p:txBody>
          <a:bodyPr wrap="square" lIns="0" tIns="12700" rIns="0" bIns="0" rtlCol="0" vert="horz">
            <a:spAutoFit/>
          </a:bodyPr>
          <a:lstStyle/>
          <a:p>
            <a:pPr marL="12700" marR="5080">
              <a:lnSpc>
                <a:spcPct val="135200"/>
              </a:lnSpc>
              <a:spcBef>
                <a:spcPts val="100"/>
              </a:spcBef>
            </a:pPr>
            <a:r>
              <a:rPr dirty="0" sz="1050" spc="-15">
                <a:solidFill>
                  <a:srgbClr val="221F1F"/>
                </a:solidFill>
                <a:latin typeface="MS Mincho"/>
                <a:cs typeface="MS Mincho"/>
              </a:rPr>
              <a:t>コレバインミニが１回に４．８２</a:t>
            </a:r>
            <a:r>
              <a:rPr dirty="0" sz="1050" spc="-10">
                <a:solidFill>
                  <a:srgbClr val="221F1F"/>
                </a:solidFill>
                <a:latin typeface="MS Mincho"/>
                <a:cs typeface="MS Mincho"/>
              </a:rPr>
              <a:t>ｇ</a:t>
            </a:r>
            <a:r>
              <a:rPr dirty="0" sz="1050" spc="-35">
                <a:solidFill>
                  <a:srgbClr val="221F1F"/>
                </a:solidFill>
                <a:latin typeface="MS Mincho"/>
                <a:cs typeface="MS Mincho"/>
              </a:rPr>
              <a:t>処方さ</a:t>
            </a:r>
            <a:r>
              <a:rPr dirty="0" sz="1050" spc="-20">
                <a:solidFill>
                  <a:srgbClr val="221F1F"/>
                </a:solidFill>
                <a:latin typeface="MS Mincho"/>
                <a:cs typeface="MS Mincho"/>
              </a:rPr>
              <a:t>れているので不合格と判定。</a:t>
            </a:r>
            <a:endParaRPr sz="1050">
              <a:latin typeface="MS Mincho"/>
              <a:cs typeface="MS Mincho"/>
            </a:endParaRPr>
          </a:p>
        </p:txBody>
      </p:sp>
      <p:sp>
        <p:nvSpPr>
          <p:cNvPr id="13" name="object 13" descr=""/>
          <p:cNvSpPr txBox="1"/>
          <p:nvPr/>
        </p:nvSpPr>
        <p:spPr>
          <a:xfrm>
            <a:off x="3298316" y="6465468"/>
            <a:ext cx="2560955" cy="458470"/>
          </a:xfrm>
          <a:prstGeom prst="rect">
            <a:avLst/>
          </a:prstGeom>
        </p:spPr>
        <p:txBody>
          <a:bodyPr wrap="square" lIns="0" tIns="12700" rIns="0" bIns="0" rtlCol="0" vert="horz">
            <a:spAutoFit/>
          </a:bodyPr>
          <a:lstStyle/>
          <a:p>
            <a:pPr marL="12700" marR="5080">
              <a:lnSpc>
                <a:spcPct val="135200"/>
              </a:lnSpc>
              <a:spcBef>
                <a:spcPts val="100"/>
              </a:spcBef>
            </a:pPr>
            <a:r>
              <a:rPr dirty="0" sz="1050" spc="-15">
                <a:solidFill>
                  <a:srgbClr val="221F1F"/>
                </a:solidFill>
                <a:latin typeface="MS Mincho"/>
                <a:cs typeface="MS Mincho"/>
              </a:rPr>
              <a:t>コレバインミニの最大投与量は１日４</a:t>
            </a:r>
            <a:r>
              <a:rPr dirty="0" sz="1050" spc="-10">
                <a:solidFill>
                  <a:srgbClr val="221F1F"/>
                </a:solidFill>
                <a:latin typeface="MS Mincho"/>
                <a:cs typeface="MS Mincho"/>
              </a:rPr>
              <a:t>ｇ</a:t>
            </a:r>
            <a:r>
              <a:rPr dirty="0" sz="1050" spc="-50">
                <a:solidFill>
                  <a:srgbClr val="221F1F"/>
                </a:solidFill>
                <a:latin typeface="MS Mincho"/>
                <a:cs typeface="MS Mincho"/>
              </a:rPr>
              <a:t>で</a:t>
            </a:r>
            <a:r>
              <a:rPr dirty="0" sz="1050" spc="-35">
                <a:solidFill>
                  <a:srgbClr val="221F1F"/>
                </a:solidFill>
                <a:latin typeface="MS Mincho"/>
                <a:cs typeface="MS Mincho"/>
              </a:rPr>
              <a:t>ある。</a:t>
            </a:r>
            <a:endParaRPr sz="1050">
              <a:latin typeface="MS Mincho"/>
              <a:cs typeface="MS Mincho"/>
            </a:endParaRPr>
          </a:p>
        </p:txBody>
      </p:sp>
      <p:grpSp>
        <p:nvGrpSpPr>
          <p:cNvPr id="14" name="object 14" descr=""/>
          <p:cNvGrpSpPr/>
          <p:nvPr/>
        </p:nvGrpSpPr>
        <p:grpSpPr>
          <a:xfrm>
            <a:off x="1476755" y="5527547"/>
            <a:ext cx="4607560" cy="4258310"/>
            <a:chOff x="1476755" y="5527547"/>
            <a:chExt cx="4607560" cy="4258310"/>
          </a:xfrm>
        </p:grpSpPr>
        <p:sp>
          <p:nvSpPr>
            <p:cNvPr id="15" name="object 15" descr=""/>
            <p:cNvSpPr/>
            <p:nvPr/>
          </p:nvSpPr>
          <p:spPr>
            <a:xfrm>
              <a:off x="3238500" y="7962899"/>
              <a:ext cx="276225" cy="586740"/>
            </a:xfrm>
            <a:custGeom>
              <a:avLst/>
              <a:gdLst/>
              <a:ahLst/>
              <a:cxnLst/>
              <a:rect l="l" t="t" r="r" b="b"/>
              <a:pathLst>
                <a:path w="276225" h="586740">
                  <a:moveTo>
                    <a:pt x="191897" y="0"/>
                  </a:moveTo>
                  <a:lnTo>
                    <a:pt x="191897" y="46481"/>
                  </a:lnTo>
                  <a:lnTo>
                    <a:pt x="0" y="46481"/>
                  </a:lnTo>
                  <a:lnTo>
                    <a:pt x="0" y="586485"/>
                  </a:lnTo>
                  <a:lnTo>
                    <a:pt x="50926" y="586485"/>
                  </a:lnTo>
                  <a:lnTo>
                    <a:pt x="50926" y="97408"/>
                  </a:lnTo>
                  <a:lnTo>
                    <a:pt x="191897" y="97408"/>
                  </a:lnTo>
                  <a:lnTo>
                    <a:pt x="191897" y="144017"/>
                  </a:lnTo>
                  <a:lnTo>
                    <a:pt x="275716" y="72008"/>
                  </a:lnTo>
                  <a:lnTo>
                    <a:pt x="191897" y="0"/>
                  </a:lnTo>
                  <a:close/>
                </a:path>
              </a:pathLst>
            </a:custGeom>
            <a:solidFill>
              <a:srgbClr val="EC1C23"/>
            </a:solidFill>
          </p:spPr>
          <p:txBody>
            <a:bodyPr wrap="square" lIns="0" tIns="0" rIns="0" bIns="0" rtlCol="0"/>
            <a:lstStyle/>
            <a:p/>
          </p:txBody>
        </p:sp>
        <p:pic>
          <p:nvPicPr>
            <p:cNvPr id="16" name="object 16" descr=""/>
            <p:cNvPicPr/>
            <p:nvPr/>
          </p:nvPicPr>
          <p:blipFill>
            <a:blip r:embed="rId4" cstate="print"/>
            <a:stretch>
              <a:fillRect/>
            </a:stretch>
          </p:blipFill>
          <p:spPr>
            <a:xfrm>
              <a:off x="2404872" y="8426195"/>
              <a:ext cx="2520696" cy="1350264"/>
            </a:xfrm>
            <a:prstGeom prst="rect">
              <a:avLst/>
            </a:prstGeom>
          </p:spPr>
        </p:pic>
        <p:sp>
          <p:nvSpPr>
            <p:cNvPr id="17" name="object 17" descr=""/>
            <p:cNvSpPr/>
            <p:nvPr/>
          </p:nvSpPr>
          <p:spPr>
            <a:xfrm>
              <a:off x="2404872" y="8426233"/>
              <a:ext cx="2520315" cy="1350645"/>
            </a:xfrm>
            <a:custGeom>
              <a:avLst/>
              <a:gdLst/>
              <a:ahLst/>
              <a:cxnLst/>
              <a:rect l="l" t="t" r="r" b="b"/>
              <a:pathLst>
                <a:path w="2520315" h="1350645">
                  <a:moveTo>
                    <a:pt x="0" y="1350137"/>
                  </a:moveTo>
                  <a:lnTo>
                    <a:pt x="2520315" y="1350137"/>
                  </a:lnTo>
                  <a:lnTo>
                    <a:pt x="2520315" y="0"/>
                  </a:lnTo>
                  <a:lnTo>
                    <a:pt x="0" y="0"/>
                  </a:lnTo>
                  <a:lnTo>
                    <a:pt x="0" y="1350137"/>
                  </a:lnTo>
                  <a:close/>
                </a:path>
              </a:pathLst>
            </a:custGeom>
            <a:ln w="17994">
              <a:solidFill>
                <a:srgbClr val="EC1C23"/>
              </a:solidFill>
            </a:ln>
          </p:spPr>
          <p:txBody>
            <a:bodyPr wrap="square" lIns="0" tIns="0" rIns="0" bIns="0" rtlCol="0"/>
            <a:lstStyle/>
            <a:p/>
          </p:txBody>
        </p:sp>
        <p:pic>
          <p:nvPicPr>
            <p:cNvPr id="18" name="object 18" descr=""/>
            <p:cNvPicPr/>
            <p:nvPr/>
          </p:nvPicPr>
          <p:blipFill>
            <a:blip r:embed="rId5" cstate="print"/>
            <a:stretch>
              <a:fillRect/>
            </a:stretch>
          </p:blipFill>
          <p:spPr>
            <a:xfrm>
              <a:off x="1476755" y="5686043"/>
              <a:ext cx="4607052" cy="327660"/>
            </a:xfrm>
            <a:prstGeom prst="rect">
              <a:avLst/>
            </a:prstGeom>
          </p:spPr>
        </p:pic>
        <p:pic>
          <p:nvPicPr>
            <p:cNvPr id="19" name="object 19" descr=""/>
            <p:cNvPicPr/>
            <p:nvPr/>
          </p:nvPicPr>
          <p:blipFill>
            <a:blip r:embed="rId6" cstate="print"/>
            <a:stretch>
              <a:fillRect/>
            </a:stretch>
          </p:blipFill>
          <p:spPr>
            <a:xfrm>
              <a:off x="1481327" y="5527547"/>
              <a:ext cx="4597908" cy="251460"/>
            </a:xfrm>
            <a:prstGeom prst="rect">
              <a:avLst/>
            </a:prstGeom>
          </p:spPr>
        </p:pic>
      </p:grpSp>
      <p:grpSp>
        <p:nvGrpSpPr>
          <p:cNvPr id="20" name="object 20" descr=""/>
          <p:cNvGrpSpPr/>
          <p:nvPr/>
        </p:nvGrpSpPr>
        <p:grpSpPr>
          <a:xfrm>
            <a:off x="1476755" y="1648967"/>
            <a:ext cx="4607560" cy="332740"/>
            <a:chOff x="1476755" y="1648967"/>
            <a:chExt cx="4607560" cy="332740"/>
          </a:xfrm>
        </p:grpSpPr>
        <p:pic>
          <p:nvPicPr>
            <p:cNvPr id="21" name="object 21" descr=""/>
            <p:cNvPicPr/>
            <p:nvPr/>
          </p:nvPicPr>
          <p:blipFill>
            <a:blip r:embed="rId5" cstate="print"/>
            <a:stretch>
              <a:fillRect/>
            </a:stretch>
          </p:blipFill>
          <p:spPr>
            <a:xfrm>
              <a:off x="1476755" y="1653539"/>
              <a:ext cx="4607052" cy="327659"/>
            </a:xfrm>
            <a:prstGeom prst="rect">
              <a:avLst/>
            </a:prstGeom>
          </p:spPr>
        </p:pic>
        <p:pic>
          <p:nvPicPr>
            <p:cNvPr id="22" name="object 22" descr=""/>
            <p:cNvPicPr/>
            <p:nvPr/>
          </p:nvPicPr>
          <p:blipFill>
            <a:blip r:embed="rId6" cstate="print"/>
            <a:stretch>
              <a:fillRect/>
            </a:stretch>
          </p:blipFill>
          <p:spPr>
            <a:xfrm>
              <a:off x="1476755" y="1648967"/>
              <a:ext cx="4599432" cy="251459"/>
            </a:xfrm>
            <a:prstGeom prst="rect">
              <a:avLst/>
            </a:prstGeom>
          </p:spPr>
        </p:pic>
      </p:grpSp>
      <p:sp>
        <p:nvSpPr>
          <p:cNvPr id="23" name="object 23"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15</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476755" y="1653539"/>
            <a:ext cx="4607052" cy="3471671"/>
          </a:xfrm>
          <a:prstGeom prst="rect">
            <a:avLst/>
          </a:prstGeom>
        </p:spPr>
      </p:pic>
      <p:grpSp>
        <p:nvGrpSpPr>
          <p:cNvPr id="3" name="object 3" descr=""/>
          <p:cNvGrpSpPr/>
          <p:nvPr/>
        </p:nvGrpSpPr>
        <p:grpSpPr>
          <a:xfrm>
            <a:off x="1476755" y="6188963"/>
            <a:ext cx="4607560" cy="3472179"/>
            <a:chOff x="1476755" y="6188963"/>
            <a:chExt cx="4607560" cy="3472179"/>
          </a:xfrm>
        </p:grpSpPr>
        <p:pic>
          <p:nvPicPr>
            <p:cNvPr id="4" name="object 4" descr=""/>
            <p:cNvPicPr/>
            <p:nvPr/>
          </p:nvPicPr>
          <p:blipFill>
            <a:blip r:embed="rId3" cstate="print"/>
            <a:stretch>
              <a:fillRect/>
            </a:stretch>
          </p:blipFill>
          <p:spPr>
            <a:xfrm>
              <a:off x="1476755" y="6188963"/>
              <a:ext cx="4607052" cy="3471672"/>
            </a:xfrm>
            <a:prstGeom prst="rect">
              <a:avLst/>
            </a:prstGeom>
          </p:spPr>
        </p:pic>
        <p:pic>
          <p:nvPicPr>
            <p:cNvPr id="5" name="object 5" descr=""/>
            <p:cNvPicPr/>
            <p:nvPr/>
          </p:nvPicPr>
          <p:blipFill>
            <a:blip r:embed="rId4" cstate="print"/>
            <a:stretch>
              <a:fillRect/>
            </a:stretch>
          </p:blipFill>
          <p:spPr>
            <a:xfrm>
              <a:off x="3290316" y="8113775"/>
              <a:ext cx="237489" cy="144652"/>
            </a:xfrm>
            <a:prstGeom prst="rect">
              <a:avLst/>
            </a:prstGeom>
          </p:spPr>
        </p:pic>
      </p:grpSp>
      <p:sp>
        <p:nvSpPr>
          <p:cNvPr id="6" name="object 6" descr=""/>
          <p:cNvSpPr txBox="1"/>
          <p:nvPr/>
        </p:nvSpPr>
        <p:spPr>
          <a:xfrm>
            <a:off x="1336928" y="962685"/>
            <a:ext cx="3350895" cy="525780"/>
          </a:xfrm>
          <a:prstGeom prst="rect">
            <a:avLst/>
          </a:prstGeom>
        </p:spPr>
        <p:txBody>
          <a:bodyPr wrap="square" lIns="0" tIns="102235" rIns="0" bIns="0" rtlCol="0" vert="horz">
            <a:spAutoFit/>
          </a:bodyPr>
          <a:lstStyle/>
          <a:p>
            <a:pPr marL="12700">
              <a:lnSpc>
                <a:spcPct val="100000"/>
              </a:lnSpc>
              <a:spcBef>
                <a:spcPts val="805"/>
              </a:spcBef>
            </a:pPr>
            <a:r>
              <a:rPr dirty="0" sz="1050" spc="-15">
                <a:solidFill>
                  <a:srgbClr val="221F1F"/>
                </a:solidFill>
                <a:latin typeface="MS Mincho"/>
                <a:cs typeface="MS Mincho"/>
              </a:rPr>
              <a:t>８．精密点検</a:t>
            </a:r>
            <a:r>
              <a:rPr dirty="0" sz="1050">
                <a:solidFill>
                  <a:srgbClr val="221F1F"/>
                </a:solidFill>
                <a:latin typeface="MS Mincho"/>
                <a:cs typeface="MS Mincho"/>
              </a:rPr>
              <a:t>（</a:t>
            </a:r>
            <a:r>
              <a:rPr dirty="0" sz="1050" spc="-15">
                <a:solidFill>
                  <a:srgbClr val="221F1F"/>
                </a:solidFill>
                <a:latin typeface="MS Mincho"/>
                <a:cs typeface="MS Mincho"/>
              </a:rPr>
              <a:t>公開ルール</a:t>
            </a:r>
            <a:r>
              <a:rPr dirty="0" sz="1050">
                <a:solidFill>
                  <a:srgbClr val="221F1F"/>
                </a:solidFill>
                <a:latin typeface="MS Mincho"/>
                <a:cs typeface="MS Mincho"/>
              </a:rPr>
              <a:t>）</a:t>
            </a:r>
            <a:r>
              <a:rPr dirty="0" sz="1050" spc="-5">
                <a:solidFill>
                  <a:srgbClr val="221F1F"/>
                </a:solidFill>
                <a:latin typeface="MS Mincho"/>
                <a:cs typeface="MS Mincho"/>
              </a:rPr>
              <a:t> 縦覧点検</a:t>
            </a:r>
            <a:endParaRPr sz="1050">
              <a:latin typeface="MS Mincho"/>
              <a:cs typeface="MS Mincho"/>
            </a:endParaRPr>
          </a:p>
          <a:p>
            <a:pPr marL="282575">
              <a:lnSpc>
                <a:spcPct val="100000"/>
              </a:lnSpc>
              <a:spcBef>
                <a:spcPts val="710"/>
              </a:spcBef>
            </a:pPr>
            <a:r>
              <a:rPr dirty="0" sz="1050" spc="-20">
                <a:solidFill>
                  <a:srgbClr val="221F1F"/>
                </a:solidFill>
                <a:latin typeface="MS Mincho"/>
                <a:cs typeface="MS Mincho"/>
              </a:rPr>
              <a:t>縦覧点検は複数の月にまたがるルールの点検です。</a:t>
            </a:r>
            <a:endParaRPr sz="1050">
              <a:latin typeface="MS Mincho"/>
              <a:cs typeface="MS Mincho"/>
            </a:endParaRPr>
          </a:p>
        </p:txBody>
      </p:sp>
      <p:sp>
        <p:nvSpPr>
          <p:cNvPr id="7" name="object 7" descr=""/>
          <p:cNvSpPr txBox="1"/>
          <p:nvPr/>
        </p:nvSpPr>
        <p:spPr>
          <a:xfrm>
            <a:off x="1489328" y="5213120"/>
            <a:ext cx="4540250" cy="784860"/>
          </a:xfrm>
          <a:prstGeom prst="rect">
            <a:avLst/>
          </a:prstGeom>
        </p:spPr>
        <p:txBody>
          <a:bodyPr wrap="square" lIns="0" tIns="12065" rIns="0" bIns="0" rtlCol="0" vert="horz">
            <a:spAutoFit/>
          </a:bodyPr>
          <a:lstStyle/>
          <a:p>
            <a:pPr algn="just" marL="81280" marR="5080" indent="-68580">
              <a:lnSpc>
                <a:spcPct val="158100"/>
              </a:lnSpc>
              <a:spcBef>
                <a:spcPts val="95"/>
              </a:spcBef>
            </a:pPr>
            <a:r>
              <a:rPr dirty="0" sz="1050" spc="-20">
                <a:solidFill>
                  <a:srgbClr val="221F1F"/>
                </a:solidFill>
                <a:latin typeface="MS Mincho"/>
                <a:cs typeface="MS Mincho"/>
              </a:rPr>
              <a:t>「チェック内容」と「チェック根拠」は支払基金の公開ルールによります。</a:t>
            </a:r>
            <a:r>
              <a:rPr dirty="0" sz="1050" spc="-100">
                <a:solidFill>
                  <a:srgbClr val="221F1F"/>
                </a:solidFill>
                <a:latin typeface="MS Mincho"/>
                <a:cs typeface="MS Mincho"/>
              </a:rPr>
              <a:t>公開ルールの参照範囲は「単月」「縦覧」「突合」「入外」及びその組み合わせ</a:t>
            </a:r>
            <a:r>
              <a:rPr dirty="0" sz="1050" spc="-30">
                <a:solidFill>
                  <a:srgbClr val="221F1F"/>
                </a:solidFill>
                <a:latin typeface="MS Mincho"/>
                <a:cs typeface="MS Mincho"/>
              </a:rPr>
              <a:t>で構成されます。</a:t>
            </a:r>
            <a:endParaRPr sz="1050">
              <a:latin typeface="MS Mincho"/>
              <a:cs typeface="MS Mincho"/>
            </a:endParaRPr>
          </a:p>
        </p:txBody>
      </p:sp>
      <p:sp>
        <p:nvSpPr>
          <p:cNvPr id="8" name="object 8" descr=""/>
          <p:cNvSpPr txBox="1"/>
          <p:nvPr/>
        </p:nvSpPr>
        <p:spPr>
          <a:xfrm>
            <a:off x="2403348" y="8086343"/>
            <a:ext cx="840105" cy="165100"/>
          </a:xfrm>
          <a:prstGeom prst="rect">
            <a:avLst/>
          </a:prstGeom>
          <a:solidFill>
            <a:srgbClr val="FFFBD4"/>
          </a:solidFill>
        </p:spPr>
        <p:txBody>
          <a:bodyPr wrap="square" lIns="0" tIns="15875" rIns="0" bIns="0" rtlCol="0" vert="horz">
            <a:spAutoFit/>
          </a:bodyPr>
          <a:lstStyle/>
          <a:p>
            <a:pPr marL="34925">
              <a:lnSpc>
                <a:spcPts val="1170"/>
              </a:lnSpc>
              <a:spcBef>
                <a:spcPts val="125"/>
              </a:spcBef>
            </a:pPr>
            <a:r>
              <a:rPr dirty="0" sz="1000" spc="-35">
                <a:solidFill>
                  <a:srgbClr val="EC1C23"/>
                </a:solidFill>
                <a:latin typeface="MS Mincho"/>
                <a:cs typeface="MS Mincho"/>
              </a:rPr>
              <a:t>チェック内容</a:t>
            </a:r>
            <a:endParaRPr sz="1000">
              <a:latin typeface="MS Mincho"/>
              <a:cs typeface="MS Mincho"/>
            </a:endParaRPr>
          </a:p>
        </p:txBody>
      </p:sp>
      <p:grpSp>
        <p:nvGrpSpPr>
          <p:cNvPr id="9" name="object 9" descr=""/>
          <p:cNvGrpSpPr/>
          <p:nvPr/>
        </p:nvGrpSpPr>
        <p:grpSpPr>
          <a:xfrm>
            <a:off x="1476755" y="6188963"/>
            <a:ext cx="4607560" cy="3416935"/>
            <a:chOff x="1476755" y="6188963"/>
            <a:chExt cx="4607560" cy="3416935"/>
          </a:xfrm>
        </p:grpSpPr>
        <p:pic>
          <p:nvPicPr>
            <p:cNvPr id="10" name="object 10" descr=""/>
            <p:cNvPicPr/>
            <p:nvPr/>
          </p:nvPicPr>
          <p:blipFill>
            <a:blip r:embed="rId5" cstate="print"/>
            <a:stretch>
              <a:fillRect/>
            </a:stretch>
          </p:blipFill>
          <p:spPr>
            <a:xfrm>
              <a:off x="3290316" y="8378951"/>
              <a:ext cx="237489" cy="144653"/>
            </a:xfrm>
            <a:prstGeom prst="rect">
              <a:avLst/>
            </a:prstGeom>
          </p:spPr>
        </p:pic>
        <p:pic>
          <p:nvPicPr>
            <p:cNvPr id="11" name="object 11" descr=""/>
            <p:cNvPicPr/>
            <p:nvPr/>
          </p:nvPicPr>
          <p:blipFill>
            <a:blip r:embed="rId6" cstate="print"/>
            <a:stretch>
              <a:fillRect/>
            </a:stretch>
          </p:blipFill>
          <p:spPr>
            <a:xfrm>
              <a:off x="1476755" y="6188963"/>
              <a:ext cx="4607052" cy="329184"/>
            </a:xfrm>
            <a:prstGeom prst="rect">
              <a:avLst/>
            </a:prstGeom>
          </p:spPr>
        </p:pic>
        <p:sp>
          <p:nvSpPr>
            <p:cNvPr id="12" name="object 12" descr=""/>
            <p:cNvSpPr/>
            <p:nvPr/>
          </p:nvSpPr>
          <p:spPr>
            <a:xfrm>
              <a:off x="2511552" y="8729471"/>
              <a:ext cx="3509645" cy="870585"/>
            </a:xfrm>
            <a:custGeom>
              <a:avLst/>
              <a:gdLst/>
              <a:ahLst/>
              <a:cxnLst/>
              <a:rect l="l" t="t" r="r" b="b"/>
              <a:pathLst>
                <a:path w="3509645" h="870584">
                  <a:moveTo>
                    <a:pt x="3437509" y="0"/>
                  </a:moveTo>
                  <a:lnTo>
                    <a:pt x="72009" y="0"/>
                  </a:lnTo>
                  <a:lnTo>
                    <a:pt x="43942" y="5715"/>
                  </a:lnTo>
                  <a:lnTo>
                    <a:pt x="21081" y="21082"/>
                  </a:lnTo>
                  <a:lnTo>
                    <a:pt x="5715" y="43942"/>
                  </a:lnTo>
                  <a:lnTo>
                    <a:pt x="0" y="72009"/>
                  </a:lnTo>
                  <a:lnTo>
                    <a:pt x="0" y="797991"/>
                  </a:lnTo>
                  <a:lnTo>
                    <a:pt x="5715" y="826033"/>
                  </a:lnTo>
                  <a:lnTo>
                    <a:pt x="21081" y="848931"/>
                  </a:lnTo>
                  <a:lnTo>
                    <a:pt x="43942" y="864362"/>
                  </a:lnTo>
                  <a:lnTo>
                    <a:pt x="72009" y="870026"/>
                  </a:lnTo>
                  <a:lnTo>
                    <a:pt x="3437509" y="870026"/>
                  </a:lnTo>
                  <a:lnTo>
                    <a:pt x="3465576" y="864362"/>
                  </a:lnTo>
                  <a:lnTo>
                    <a:pt x="3488436" y="848931"/>
                  </a:lnTo>
                  <a:lnTo>
                    <a:pt x="3503803" y="826033"/>
                  </a:lnTo>
                  <a:lnTo>
                    <a:pt x="3509518" y="797991"/>
                  </a:lnTo>
                  <a:lnTo>
                    <a:pt x="3509518" y="72009"/>
                  </a:lnTo>
                  <a:lnTo>
                    <a:pt x="3503803" y="43942"/>
                  </a:lnTo>
                  <a:lnTo>
                    <a:pt x="3488436" y="21082"/>
                  </a:lnTo>
                  <a:lnTo>
                    <a:pt x="3465576" y="5715"/>
                  </a:lnTo>
                  <a:lnTo>
                    <a:pt x="3437509" y="0"/>
                  </a:lnTo>
                  <a:close/>
                </a:path>
              </a:pathLst>
            </a:custGeom>
            <a:solidFill>
              <a:srgbClr val="FFFBD4"/>
            </a:solidFill>
          </p:spPr>
          <p:txBody>
            <a:bodyPr wrap="square" lIns="0" tIns="0" rIns="0" bIns="0" rtlCol="0"/>
            <a:lstStyle/>
            <a:p/>
          </p:txBody>
        </p:sp>
        <p:sp>
          <p:nvSpPr>
            <p:cNvPr id="13" name="object 13" descr=""/>
            <p:cNvSpPr/>
            <p:nvPr/>
          </p:nvSpPr>
          <p:spPr>
            <a:xfrm>
              <a:off x="2512313" y="8730233"/>
              <a:ext cx="3509645" cy="870585"/>
            </a:xfrm>
            <a:custGeom>
              <a:avLst/>
              <a:gdLst/>
              <a:ahLst/>
              <a:cxnLst/>
              <a:rect l="l" t="t" r="r" b="b"/>
              <a:pathLst>
                <a:path w="3509645" h="870584">
                  <a:moveTo>
                    <a:pt x="3437509" y="870026"/>
                  </a:moveTo>
                  <a:lnTo>
                    <a:pt x="72009" y="870026"/>
                  </a:lnTo>
                  <a:lnTo>
                    <a:pt x="43942" y="864362"/>
                  </a:lnTo>
                  <a:lnTo>
                    <a:pt x="21081" y="848931"/>
                  </a:lnTo>
                  <a:lnTo>
                    <a:pt x="5715" y="826033"/>
                  </a:lnTo>
                  <a:lnTo>
                    <a:pt x="0" y="797991"/>
                  </a:lnTo>
                  <a:lnTo>
                    <a:pt x="0" y="72009"/>
                  </a:lnTo>
                  <a:lnTo>
                    <a:pt x="5715" y="43942"/>
                  </a:lnTo>
                  <a:lnTo>
                    <a:pt x="21081" y="21081"/>
                  </a:lnTo>
                  <a:lnTo>
                    <a:pt x="43942" y="5715"/>
                  </a:lnTo>
                  <a:lnTo>
                    <a:pt x="72009" y="0"/>
                  </a:lnTo>
                  <a:lnTo>
                    <a:pt x="3437509" y="0"/>
                  </a:lnTo>
                  <a:lnTo>
                    <a:pt x="3465576" y="5715"/>
                  </a:lnTo>
                  <a:lnTo>
                    <a:pt x="3488436" y="21081"/>
                  </a:lnTo>
                  <a:lnTo>
                    <a:pt x="3503803" y="43942"/>
                  </a:lnTo>
                  <a:lnTo>
                    <a:pt x="3509518" y="72009"/>
                  </a:lnTo>
                  <a:lnTo>
                    <a:pt x="3509518" y="797991"/>
                  </a:lnTo>
                  <a:lnTo>
                    <a:pt x="3503803" y="826033"/>
                  </a:lnTo>
                  <a:lnTo>
                    <a:pt x="3488436" y="848931"/>
                  </a:lnTo>
                  <a:lnTo>
                    <a:pt x="3465576" y="864362"/>
                  </a:lnTo>
                  <a:lnTo>
                    <a:pt x="3437509" y="870026"/>
                  </a:lnTo>
                  <a:close/>
                </a:path>
              </a:pathLst>
            </a:custGeom>
            <a:ln w="10795">
              <a:solidFill>
                <a:srgbClr val="EC1C23"/>
              </a:solidFill>
            </a:ln>
          </p:spPr>
          <p:txBody>
            <a:bodyPr wrap="square" lIns="0" tIns="0" rIns="0" bIns="0" rtlCol="0"/>
            <a:lstStyle/>
            <a:p/>
          </p:txBody>
        </p:sp>
      </p:grpSp>
      <p:sp>
        <p:nvSpPr>
          <p:cNvPr id="14" name="object 14" descr=""/>
          <p:cNvSpPr txBox="1"/>
          <p:nvPr/>
        </p:nvSpPr>
        <p:spPr>
          <a:xfrm>
            <a:off x="2403348" y="8351519"/>
            <a:ext cx="840105" cy="165100"/>
          </a:xfrm>
          <a:prstGeom prst="rect">
            <a:avLst/>
          </a:prstGeom>
          <a:solidFill>
            <a:srgbClr val="FFFBD4"/>
          </a:solidFill>
        </p:spPr>
        <p:txBody>
          <a:bodyPr wrap="square" lIns="0" tIns="16510" rIns="0" bIns="0" rtlCol="0" vert="horz">
            <a:spAutoFit/>
          </a:bodyPr>
          <a:lstStyle/>
          <a:p>
            <a:pPr marL="34925">
              <a:lnSpc>
                <a:spcPts val="1165"/>
              </a:lnSpc>
              <a:spcBef>
                <a:spcPts val="130"/>
              </a:spcBef>
            </a:pPr>
            <a:r>
              <a:rPr dirty="0" sz="1000" spc="-35">
                <a:solidFill>
                  <a:srgbClr val="EC1C23"/>
                </a:solidFill>
                <a:latin typeface="MS Mincho"/>
                <a:cs typeface="MS Mincho"/>
              </a:rPr>
              <a:t>チェック根拠</a:t>
            </a:r>
            <a:endParaRPr sz="1000">
              <a:latin typeface="MS Mincho"/>
              <a:cs typeface="MS Mincho"/>
            </a:endParaRPr>
          </a:p>
        </p:txBody>
      </p:sp>
      <p:grpSp>
        <p:nvGrpSpPr>
          <p:cNvPr id="15" name="object 15" descr=""/>
          <p:cNvGrpSpPr/>
          <p:nvPr/>
        </p:nvGrpSpPr>
        <p:grpSpPr>
          <a:xfrm>
            <a:off x="1476755" y="1653539"/>
            <a:ext cx="4607560" cy="918844"/>
            <a:chOff x="1476755" y="1653539"/>
            <a:chExt cx="4607560" cy="918844"/>
          </a:xfrm>
        </p:grpSpPr>
        <p:pic>
          <p:nvPicPr>
            <p:cNvPr id="16" name="object 16" descr=""/>
            <p:cNvPicPr/>
            <p:nvPr/>
          </p:nvPicPr>
          <p:blipFill>
            <a:blip r:embed="rId6" cstate="print"/>
            <a:stretch>
              <a:fillRect/>
            </a:stretch>
          </p:blipFill>
          <p:spPr>
            <a:xfrm>
              <a:off x="1476755" y="1653539"/>
              <a:ext cx="4607052" cy="327659"/>
            </a:xfrm>
            <a:prstGeom prst="rect">
              <a:avLst/>
            </a:prstGeom>
          </p:spPr>
        </p:pic>
        <p:sp>
          <p:nvSpPr>
            <p:cNvPr id="17" name="object 17" descr=""/>
            <p:cNvSpPr/>
            <p:nvPr/>
          </p:nvSpPr>
          <p:spPr>
            <a:xfrm>
              <a:off x="3186683" y="1886711"/>
              <a:ext cx="2834640" cy="654050"/>
            </a:xfrm>
            <a:custGeom>
              <a:avLst/>
              <a:gdLst/>
              <a:ahLst/>
              <a:cxnLst/>
              <a:rect l="l" t="t" r="r" b="b"/>
              <a:pathLst>
                <a:path w="2834640" h="654050">
                  <a:moveTo>
                    <a:pt x="2762377" y="0"/>
                  </a:moveTo>
                  <a:lnTo>
                    <a:pt x="72008" y="0"/>
                  </a:lnTo>
                  <a:lnTo>
                    <a:pt x="43942" y="5715"/>
                  </a:lnTo>
                  <a:lnTo>
                    <a:pt x="21082" y="21081"/>
                  </a:lnTo>
                  <a:lnTo>
                    <a:pt x="5715" y="43942"/>
                  </a:lnTo>
                  <a:lnTo>
                    <a:pt x="0" y="72009"/>
                  </a:lnTo>
                  <a:lnTo>
                    <a:pt x="0" y="581532"/>
                  </a:lnTo>
                  <a:lnTo>
                    <a:pt x="5715" y="609600"/>
                  </a:lnTo>
                  <a:lnTo>
                    <a:pt x="21082" y="632460"/>
                  </a:lnTo>
                  <a:lnTo>
                    <a:pt x="43942" y="647826"/>
                  </a:lnTo>
                  <a:lnTo>
                    <a:pt x="72008" y="653542"/>
                  </a:lnTo>
                  <a:lnTo>
                    <a:pt x="2762377" y="653542"/>
                  </a:lnTo>
                  <a:lnTo>
                    <a:pt x="2790444" y="647826"/>
                  </a:lnTo>
                  <a:lnTo>
                    <a:pt x="2813304" y="632460"/>
                  </a:lnTo>
                  <a:lnTo>
                    <a:pt x="2828671" y="609600"/>
                  </a:lnTo>
                  <a:lnTo>
                    <a:pt x="2834386" y="581532"/>
                  </a:lnTo>
                  <a:lnTo>
                    <a:pt x="2834386" y="72009"/>
                  </a:lnTo>
                  <a:lnTo>
                    <a:pt x="2828671" y="43942"/>
                  </a:lnTo>
                  <a:lnTo>
                    <a:pt x="2813304" y="21081"/>
                  </a:lnTo>
                  <a:lnTo>
                    <a:pt x="2790444" y="5715"/>
                  </a:lnTo>
                  <a:lnTo>
                    <a:pt x="2762377" y="0"/>
                  </a:lnTo>
                  <a:close/>
                </a:path>
              </a:pathLst>
            </a:custGeom>
            <a:solidFill>
              <a:srgbClr val="FFFBD4"/>
            </a:solidFill>
          </p:spPr>
          <p:txBody>
            <a:bodyPr wrap="square" lIns="0" tIns="0" rIns="0" bIns="0" rtlCol="0"/>
            <a:lstStyle/>
            <a:p/>
          </p:txBody>
        </p:sp>
        <p:sp>
          <p:nvSpPr>
            <p:cNvPr id="18" name="object 18" descr=""/>
            <p:cNvSpPr/>
            <p:nvPr/>
          </p:nvSpPr>
          <p:spPr>
            <a:xfrm>
              <a:off x="3187445" y="1911857"/>
              <a:ext cx="2834640" cy="655320"/>
            </a:xfrm>
            <a:custGeom>
              <a:avLst/>
              <a:gdLst/>
              <a:ahLst/>
              <a:cxnLst/>
              <a:rect l="l" t="t" r="r" b="b"/>
              <a:pathLst>
                <a:path w="2834640" h="655319">
                  <a:moveTo>
                    <a:pt x="2762377" y="655066"/>
                  </a:moveTo>
                  <a:lnTo>
                    <a:pt x="72008" y="655066"/>
                  </a:lnTo>
                  <a:lnTo>
                    <a:pt x="43942" y="649351"/>
                  </a:lnTo>
                  <a:lnTo>
                    <a:pt x="21081" y="633856"/>
                  </a:lnTo>
                  <a:lnTo>
                    <a:pt x="5715" y="610997"/>
                  </a:lnTo>
                  <a:lnTo>
                    <a:pt x="0" y="582929"/>
                  </a:lnTo>
                  <a:lnTo>
                    <a:pt x="0" y="72135"/>
                  </a:lnTo>
                  <a:lnTo>
                    <a:pt x="5715" y="44069"/>
                  </a:lnTo>
                  <a:lnTo>
                    <a:pt x="21081" y="21081"/>
                  </a:lnTo>
                  <a:lnTo>
                    <a:pt x="43942" y="5715"/>
                  </a:lnTo>
                  <a:lnTo>
                    <a:pt x="72008" y="0"/>
                  </a:lnTo>
                  <a:lnTo>
                    <a:pt x="2762377" y="0"/>
                  </a:lnTo>
                  <a:lnTo>
                    <a:pt x="2790444" y="5715"/>
                  </a:lnTo>
                  <a:lnTo>
                    <a:pt x="2813304" y="21081"/>
                  </a:lnTo>
                  <a:lnTo>
                    <a:pt x="2828671" y="44069"/>
                  </a:lnTo>
                  <a:lnTo>
                    <a:pt x="2834386" y="72135"/>
                  </a:lnTo>
                  <a:lnTo>
                    <a:pt x="2834386" y="582929"/>
                  </a:lnTo>
                  <a:lnTo>
                    <a:pt x="2828671" y="610997"/>
                  </a:lnTo>
                  <a:lnTo>
                    <a:pt x="2813304" y="633856"/>
                  </a:lnTo>
                  <a:lnTo>
                    <a:pt x="2790444" y="649351"/>
                  </a:lnTo>
                  <a:lnTo>
                    <a:pt x="2762377" y="655066"/>
                  </a:lnTo>
                  <a:close/>
                </a:path>
              </a:pathLst>
            </a:custGeom>
            <a:ln w="10795">
              <a:solidFill>
                <a:srgbClr val="EC1C23"/>
              </a:solidFill>
            </a:ln>
          </p:spPr>
          <p:txBody>
            <a:bodyPr wrap="square" lIns="0" tIns="0" rIns="0" bIns="0" rtlCol="0"/>
            <a:lstStyle/>
            <a:p/>
          </p:txBody>
        </p:sp>
      </p:grpSp>
      <p:sp>
        <p:nvSpPr>
          <p:cNvPr id="19" name="object 19" descr=""/>
          <p:cNvSpPr txBox="1"/>
          <p:nvPr/>
        </p:nvSpPr>
        <p:spPr>
          <a:xfrm>
            <a:off x="3298316" y="1954174"/>
            <a:ext cx="2550160" cy="458470"/>
          </a:xfrm>
          <a:prstGeom prst="rect">
            <a:avLst/>
          </a:prstGeom>
        </p:spPr>
        <p:txBody>
          <a:bodyPr wrap="square" lIns="0" tIns="12700" rIns="0" bIns="0" rtlCol="0" vert="horz">
            <a:spAutoFit/>
          </a:bodyPr>
          <a:lstStyle/>
          <a:p>
            <a:pPr marL="12700" marR="5080">
              <a:lnSpc>
                <a:spcPct val="135200"/>
              </a:lnSpc>
              <a:spcBef>
                <a:spcPts val="100"/>
              </a:spcBef>
            </a:pPr>
            <a:r>
              <a:rPr dirty="0" sz="1050" spc="-20">
                <a:solidFill>
                  <a:srgbClr val="221F1F"/>
                </a:solidFill>
                <a:latin typeface="MS Mincho"/>
                <a:cs typeface="MS Mincho"/>
              </a:rPr>
              <a:t>ＰＳＡが当月の過去２か月のうちに２回以上算定されているので不合格と判定。</a:t>
            </a:r>
            <a:endParaRPr sz="1050">
              <a:latin typeface="MS Mincho"/>
              <a:cs typeface="MS Mincho"/>
            </a:endParaRPr>
          </a:p>
        </p:txBody>
      </p:sp>
      <p:sp>
        <p:nvSpPr>
          <p:cNvPr id="20" name="object 20" descr=""/>
          <p:cNvSpPr txBox="1"/>
          <p:nvPr/>
        </p:nvSpPr>
        <p:spPr>
          <a:xfrm>
            <a:off x="2623185" y="8773439"/>
            <a:ext cx="3345815" cy="675005"/>
          </a:xfrm>
          <a:prstGeom prst="rect">
            <a:avLst/>
          </a:prstGeom>
        </p:spPr>
        <p:txBody>
          <a:bodyPr wrap="square" lIns="0" tIns="12700" rIns="0" bIns="0" rtlCol="0" vert="horz">
            <a:spAutoFit/>
          </a:bodyPr>
          <a:lstStyle/>
          <a:p>
            <a:pPr marL="12700" marR="5080">
              <a:lnSpc>
                <a:spcPct val="135200"/>
              </a:lnSpc>
              <a:spcBef>
                <a:spcPts val="100"/>
              </a:spcBef>
            </a:pPr>
            <a:r>
              <a:rPr dirty="0" sz="1050" spc="-40">
                <a:solidFill>
                  <a:srgbClr val="221F1F"/>
                </a:solidFill>
                <a:latin typeface="MS Mincho"/>
                <a:cs typeface="MS Mincho"/>
              </a:rPr>
              <a:t>前立腺特異抗原</a:t>
            </a:r>
            <a:r>
              <a:rPr dirty="0" sz="1050" spc="-55">
                <a:solidFill>
                  <a:srgbClr val="221F1F"/>
                </a:solidFill>
                <a:latin typeface="MS Mincho"/>
                <a:cs typeface="MS Mincho"/>
              </a:rPr>
              <a:t>（ＰＳＡ）</a:t>
            </a:r>
            <a:r>
              <a:rPr dirty="0" sz="1050" spc="-5">
                <a:solidFill>
                  <a:srgbClr val="221F1F"/>
                </a:solidFill>
                <a:latin typeface="MS Mincho"/>
                <a:cs typeface="MS Mincho"/>
              </a:rPr>
              <a:t>の検査結果が </a:t>
            </a:r>
            <a:r>
              <a:rPr dirty="0" sz="1050">
                <a:solidFill>
                  <a:srgbClr val="221F1F"/>
                </a:solidFill>
                <a:latin typeface="MS Mincho"/>
                <a:cs typeface="MS Mincho"/>
              </a:rPr>
              <a:t>4.0ng/dl</a:t>
            </a:r>
            <a:r>
              <a:rPr dirty="0" sz="1050" spc="-35">
                <a:solidFill>
                  <a:srgbClr val="221F1F"/>
                </a:solidFill>
                <a:latin typeface="MS Mincho"/>
                <a:cs typeface="MS Mincho"/>
              </a:rPr>
              <a:t> 以上</a:t>
            </a:r>
            <a:r>
              <a:rPr dirty="0" sz="1050" spc="-20">
                <a:solidFill>
                  <a:srgbClr val="221F1F"/>
                </a:solidFill>
                <a:latin typeface="MS Mincho"/>
                <a:cs typeface="MS Mincho"/>
              </a:rPr>
              <a:t>であって前立腺癌の確定診断がつかない場合において</a:t>
            </a:r>
            <a:r>
              <a:rPr dirty="0" sz="1050" spc="-15">
                <a:solidFill>
                  <a:srgbClr val="221F1F"/>
                </a:solidFill>
                <a:latin typeface="MS Mincho"/>
                <a:cs typeface="MS Mincho"/>
              </a:rPr>
              <a:t> </a:t>
            </a:r>
            <a:r>
              <a:rPr dirty="0" sz="1050" spc="-20">
                <a:solidFill>
                  <a:srgbClr val="221F1F"/>
                </a:solidFill>
                <a:latin typeface="MS Mincho"/>
                <a:cs typeface="MS Mincho"/>
              </a:rPr>
              <a:t>は、３月に１回に限り、３回を上限として算定できる。</a:t>
            </a:r>
            <a:endParaRPr sz="1050">
              <a:latin typeface="MS Mincho"/>
              <a:cs typeface="MS Mincho"/>
            </a:endParaRPr>
          </a:p>
        </p:txBody>
      </p:sp>
      <p:pic>
        <p:nvPicPr>
          <p:cNvPr id="21" name="object 21" descr=""/>
          <p:cNvPicPr/>
          <p:nvPr/>
        </p:nvPicPr>
        <p:blipFill>
          <a:blip r:embed="rId7" cstate="print"/>
          <a:stretch>
            <a:fillRect/>
          </a:stretch>
        </p:blipFill>
        <p:spPr>
          <a:xfrm>
            <a:off x="1488947" y="1648967"/>
            <a:ext cx="4587240" cy="251459"/>
          </a:xfrm>
          <a:prstGeom prst="rect">
            <a:avLst/>
          </a:prstGeom>
        </p:spPr>
      </p:pic>
      <p:pic>
        <p:nvPicPr>
          <p:cNvPr id="22" name="object 22" descr=""/>
          <p:cNvPicPr/>
          <p:nvPr/>
        </p:nvPicPr>
        <p:blipFill>
          <a:blip r:embed="rId7" cstate="print"/>
          <a:stretch>
            <a:fillRect/>
          </a:stretch>
        </p:blipFill>
        <p:spPr>
          <a:xfrm>
            <a:off x="1496567" y="6187439"/>
            <a:ext cx="4587239" cy="251460"/>
          </a:xfrm>
          <a:prstGeom prst="rect">
            <a:avLst/>
          </a:prstGeom>
        </p:spPr>
      </p:pic>
      <p:sp>
        <p:nvSpPr>
          <p:cNvPr id="23" name="object 23"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16</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607058" y="1051686"/>
            <a:ext cx="2820670" cy="186690"/>
          </a:xfrm>
          <a:prstGeom prst="rect">
            <a:avLst/>
          </a:prstGeom>
        </p:spPr>
        <p:txBody>
          <a:bodyPr wrap="square" lIns="0" tIns="13335" rIns="0" bIns="0" rtlCol="0" vert="horz">
            <a:spAutoFit/>
          </a:bodyPr>
          <a:lstStyle/>
          <a:p>
            <a:pPr marL="12700">
              <a:lnSpc>
                <a:spcPct val="100000"/>
              </a:lnSpc>
              <a:spcBef>
                <a:spcPts val="105"/>
              </a:spcBef>
            </a:pPr>
            <a:r>
              <a:rPr dirty="0" sz="1050" spc="-15">
                <a:solidFill>
                  <a:srgbClr val="221F1F"/>
                </a:solidFill>
                <a:latin typeface="MS Mincho"/>
                <a:cs typeface="MS Mincho"/>
              </a:rPr>
              <a:t>縦覧点検の結果は「縦覧」画面で確認します。</a:t>
            </a:r>
            <a:endParaRPr sz="1050">
              <a:latin typeface="MS Mincho"/>
              <a:cs typeface="MS Mincho"/>
            </a:endParaRPr>
          </a:p>
        </p:txBody>
      </p:sp>
      <p:sp>
        <p:nvSpPr>
          <p:cNvPr id="3" name="object 3" descr=""/>
          <p:cNvSpPr txBox="1"/>
          <p:nvPr/>
        </p:nvSpPr>
        <p:spPr>
          <a:xfrm>
            <a:off x="1336928" y="5247284"/>
            <a:ext cx="4545965" cy="525780"/>
          </a:xfrm>
          <a:prstGeom prst="rect">
            <a:avLst/>
          </a:prstGeom>
        </p:spPr>
        <p:txBody>
          <a:bodyPr wrap="square" lIns="0" tIns="102235" rIns="0" bIns="0" rtlCol="0" vert="horz">
            <a:spAutoFit/>
          </a:bodyPr>
          <a:lstStyle/>
          <a:p>
            <a:pPr marL="12700">
              <a:lnSpc>
                <a:spcPct val="100000"/>
              </a:lnSpc>
              <a:spcBef>
                <a:spcPts val="805"/>
              </a:spcBef>
              <a:tabLst>
                <a:tab pos="1362710" algn="l"/>
                <a:tab pos="2172335" algn="l"/>
              </a:tabLst>
            </a:pPr>
            <a:r>
              <a:rPr dirty="0" sz="1050" spc="-10">
                <a:solidFill>
                  <a:srgbClr val="221F1F"/>
                </a:solidFill>
                <a:latin typeface="MS Mincho"/>
                <a:cs typeface="MS Mincho"/>
              </a:rPr>
              <a:t>９．</a:t>
            </a:r>
            <a:r>
              <a:rPr dirty="0" sz="1050">
                <a:solidFill>
                  <a:srgbClr val="221F1F"/>
                </a:solidFill>
                <a:latin typeface="MS Mincho"/>
                <a:cs typeface="MS Mincho"/>
              </a:rPr>
              <a:t>精</a:t>
            </a:r>
            <a:r>
              <a:rPr dirty="0" sz="1050" spc="-15">
                <a:solidFill>
                  <a:srgbClr val="221F1F"/>
                </a:solidFill>
                <a:latin typeface="MS Mincho"/>
                <a:cs typeface="MS Mincho"/>
              </a:rPr>
              <a:t>密</a:t>
            </a:r>
            <a:r>
              <a:rPr dirty="0" sz="1050">
                <a:solidFill>
                  <a:srgbClr val="221F1F"/>
                </a:solidFill>
                <a:latin typeface="MS Mincho"/>
                <a:cs typeface="MS Mincho"/>
              </a:rPr>
              <a:t>点</a:t>
            </a:r>
            <a:r>
              <a:rPr dirty="0" sz="1050" spc="-15">
                <a:solidFill>
                  <a:srgbClr val="221F1F"/>
                </a:solidFill>
                <a:latin typeface="MS Mincho"/>
                <a:cs typeface="MS Mincho"/>
              </a:rPr>
              <a:t>検</a:t>
            </a:r>
            <a:r>
              <a:rPr dirty="0" sz="1050">
                <a:solidFill>
                  <a:srgbClr val="221F1F"/>
                </a:solidFill>
                <a:latin typeface="MS Mincho"/>
                <a:cs typeface="MS Mincho"/>
              </a:rPr>
              <a:t>ル</a:t>
            </a:r>
            <a:r>
              <a:rPr dirty="0" sz="1050" spc="-15">
                <a:solidFill>
                  <a:srgbClr val="221F1F"/>
                </a:solidFill>
                <a:latin typeface="MS Mincho"/>
                <a:cs typeface="MS Mincho"/>
              </a:rPr>
              <a:t>ー</a:t>
            </a:r>
            <a:r>
              <a:rPr dirty="0" sz="1050" spc="-50">
                <a:solidFill>
                  <a:srgbClr val="221F1F"/>
                </a:solidFill>
                <a:latin typeface="MS Mincho"/>
                <a:cs typeface="MS Mincho"/>
              </a:rPr>
              <a:t>ル</a:t>
            </a:r>
            <a:r>
              <a:rPr dirty="0" sz="1050">
                <a:solidFill>
                  <a:srgbClr val="221F1F"/>
                </a:solidFill>
                <a:latin typeface="MS Mincho"/>
                <a:cs typeface="MS Mincho"/>
              </a:rPr>
              <a:t>	算</a:t>
            </a:r>
            <a:r>
              <a:rPr dirty="0" sz="1050" spc="-15">
                <a:solidFill>
                  <a:srgbClr val="221F1F"/>
                </a:solidFill>
                <a:latin typeface="MS Mincho"/>
                <a:cs typeface="MS Mincho"/>
              </a:rPr>
              <a:t>定</a:t>
            </a:r>
            <a:r>
              <a:rPr dirty="0" sz="1050">
                <a:solidFill>
                  <a:srgbClr val="221F1F"/>
                </a:solidFill>
                <a:latin typeface="MS Mincho"/>
                <a:cs typeface="MS Mincho"/>
              </a:rPr>
              <a:t>日</a:t>
            </a:r>
            <a:r>
              <a:rPr dirty="0" sz="1050" spc="-15">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支</a:t>
            </a:r>
            <a:r>
              <a:rPr dirty="0" sz="1050" spc="-15">
                <a:solidFill>
                  <a:srgbClr val="221F1F"/>
                </a:solidFill>
                <a:latin typeface="MS Mincho"/>
                <a:cs typeface="MS Mincho"/>
              </a:rPr>
              <a:t>払</a:t>
            </a:r>
            <a:r>
              <a:rPr dirty="0" sz="1050">
                <a:solidFill>
                  <a:srgbClr val="221F1F"/>
                </a:solidFill>
                <a:latin typeface="MS Mincho"/>
                <a:cs typeface="MS Mincho"/>
              </a:rPr>
              <a:t>基</a:t>
            </a:r>
            <a:r>
              <a:rPr dirty="0" sz="1050" spc="-15">
                <a:solidFill>
                  <a:srgbClr val="221F1F"/>
                </a:solidFill>
                <a:latin typeface="MS Mincho"/>
                <a:cs typeface="MS Mincho"/>
              </a:rPr>
              <a:t>金</a:t>
            </a:r>
            <a:r>
              <a:rPr dirty="0" sz="1050">
                <a:solidFill>
                  <a:srgbClr val="221F1F"/>
                </a:solidFill>
                <a:latin typeface="MS Mincho"/>
                <a:cs typeface="MS Mincho"/>
              </a:rPr>
              <a:t>公</a:t>
            </a:r>
            <a:r>
              <a:rPr dirty="0" sz="1050" spc="-15">
                <a:solidFill>
                  <a:srgbClr val="221F1F"/>
                </a:solidFill>
                <a:latin typeface="MS Mincho"/>
                <a:cs typeface="MS Mincho"/>
              </a:rPr>
              <a:t>開</a:t>
            </a:r>
            <a:r>
              <a:rPr dirty="0" sz="1050">
                <a:solidFill>
                  <a:srgbClr val="221F1F"/>
                </a:solidFill>
                <a:latin typeface="MS Mincho"/>
                <a:cs typeface="MS Mincho"/>
              </a:rPr>
              <a:t>ル</a:t>
            </a:r>
            <a:r>
              <a:rPr dirty="0" sz="1050" spc="-15">
                <a:solidFill>
                  <a:srgbClr val="221F1F"/>
                </a:solidFill>
                <a:latin typeface="MS Mincho"/>
                <a:cs typeface="MS Mincho"/>
              </a:rPr>
              <a:t>ー</a:t>
            </a:r>
            <a:r>
              <a:rPr dirty="0" sz="1050" spc="-50">
                <a:solidFill>
                  <a:srgbClr val="221F1F"/>
                </a:solidFill>
                <a:latin typeface="MS Mincho"/>
                <a:cs typeface="MS Mincho"/>
              </a:rPr>
              <a:t>ル</a:t>
            </a:r>
            <a:endParaRPr sz="1050">
              <a:latin typeface="MS Mincho"/>
              <a:cs typeface="MS Mincho"/>
            </a:endParaRPr>
          </a:p>
          <a:p>
            <a:pPr marL="282575">
              <a:lnSpc>
                <a:spcPct val="100000"/>
              </a:lnSpc>
              <a:spcBef>
                <a:spcPts val="710"/>
              </a:spcBef>
            </a:pPr>
            <a:r>
              <a:rPr dirty="0" sz="1050" spc="-20">
                <a:solidFill>
                  <a:srgbClr val="221F1F"/>
                </a:solidFill>
                <a:latin typeface="MS Mincho"/>
                <a:cs typeface="MS Mincho"/>
              </a:rPr>
              <a:t>単月点検の中で、定められた算定日の前後関係の整合性を点検します。</a:t>
            </a:r>
            <a:endParaRPr sz="1050">
              <a:latin typeface="MS Mincho"/>
              <a:cs typeface="MS Mincho"/>
            </a:endParaRPr>
          </a:p>
        </p:txBody>
      </p:sp>
      <p:grpSp>
        <p:nvGrpSpPr>
          <p:cNvPr id="4" name="object 4" descr=""/>
          <p:cNvGrpSpPr/>
          <p:nvPr/>
        </p:nvGrpSpPr>
        <p:grpSpPr>
          <a:xfrm>
            <a:off x="1476755" y="1402079"/>
            <a:ext cx="4607560" cy="3470275"/>
            <a:chOff x="1476755" y="1402079"/>
            <a:chExt cx="4607560" cy="3470275"/>
          </a:xfrm>
        </p:grpSpPr>
        <p:pic>
          <p:nvPicPr>
            <p:cNvPr id="5" name="object 5" descr=""/>
            <p:cNvPicPr/>
            <p:nvPr/>
          </p:nvPicPr>
          <p:blipFill>
            <a:blip r:embed="rId2" cstate="print"/>
            <a:stretch>
              <a:fillRect/>
            </a:stretch>
          </p:blipFill>
          <p:spPr>
            <a:xfrm>
              <a:off x="1476755" y="1402079"/>
              <a:ext cx="4607052" cy="3470148"/>
            </a:xfrm>
            <a:prstGeom prst="rect">
              <a:avLst/>
            </a:prstGeom>
          </p:spPr>
        </p:pic>
        <p:sp>
          <p:nvSpPr>
            <p:cNvPr id="6" name="object 6" descr=""/>
            <p:cNvSpPr/>
            <p:nvPr/>
          </p:nvSpPr>
          <p:spPr>
            <a:xfrm>
              <a:off x="3186683" y="2810255"/>
              <a:ext cx="2834640" cy="654050"/>
            </a:xfrm>
            <a:custGeom>
              <a:avLst/>
              <a:gdLst/>
              <a:ahLst/>
              <a:cxnLst/>
              <a:rect l="l" t="t" r="r" b="b"/>
              <a:pathLst>
                <a:path w="2834640" h="654050">
                  <a:moveTo>
                    <a:pt x="2762377" y="0"/>
                  </a:moveTo>
                  <a:lnTo>
                    <a:pt x="72008" y="0"/>
                  </a:lnTo>
                  <a:lnTo>
                    <a:pt x="43942" y="5715"/>
                  </a:lnTo>
                  <a:lnTo>
                    <a:pt x="21082" y="21081"/>
                  </a:lnTo>
                  <a:lnTo>
                    <a:pt x="5715" y="43942"/>
                  </a:lnTo>
                  <a:lnTo>
                    <a:pt x="0" y="72008"/>
                  </a:lnTo>
                  <a:lnTo>
                    <a:pt x="0" y="581532"/>
                  </a:lnTo>
                  <a:lnTo>
                    <a:pt x="5715" y="609600"/>
                  </a:lnTo>
                  <a:lnTo>
                    <a:pt x="21082" y="632459"/>
                  </a:lnTo>
                  <a:lnTo>
                    <a:pt x="43942" y="647826"/>
                  </a:lnTo>
                  <a:lnTo>
                    <a:pt x="72008" y="653542"/>
                  </a:lnTo>
                  <a:lnTo>
                    <a:pt x="2762377" y="653542"/>
                  </a:lnTo>
                  <a:lnTo>
                    <a:pt x="2790444" y="647826"/>
                  </a:lnTo>
                  <a:lnTo>
                    <a:pt x="2813304" y="632459"/>
                  </a:lnTo>
                  <a:lnTo>
                    <a:pt x="2828671" y="609600"/>
                  </a:lnTo>
                  <a:lnTo>
                    <a:pt x="2834386" y="581532"/>
                  </a:lnTo>
                  <a:lnTo>
                    <a:pt x="2834386" y="72008"/>
                  </a:lnTo>
                  <a:lnTo>
                    <a:pt x="2828671" y="43942"/>
                  </a:lnTo>
                  <a:lnTo>
                    <a:pt x="2813304" y="21081"/>
                  </a:lnTo>
                  <a:lnTo>
                    <a:pt x="2790444" y="5715"/>
                  </a:lnTo>
                  <a:lnTo>
                    <a:pt x="2762377" y="0"/>
                  </a:lnTo>
                  <a:close/>
                </a:path>
              </a:pathLst>
            </a:custGeom>
            <a:solidFill>
              <a:srgbClr val="FFFBD4"/>
            </a:solidFill>
          </p:spPr>
          <p:txBody>
            <a:bodyPr wrap="square" lIns="0" tIns="0" rIns="0" bIns="0" rtlCol="0"/>
            <a:lstStyle/>
            <a:p/>
          </p:txBody>
        </p:sp>
        <p:sp>
          <p:nvSpPr>
            <p:cNvPr id="7" name="object 7" descr=""/>
            <p:cNvSpPr/>
            <p:nvPr/>
          </p:nvSpPr>
          <p:spPr>
            <a:xfrm>
              <a:off x="3187445" y="2811017"/>
              <a:ext cx="2834640" cy="654050"/>
            </a:xfrm>
            <a:custGeom>
              <a:avLst/>
              <a:gdLst/>
              <a:ahLst/>
              <a:cxnLst/>
              <a:rect l="l" t="t" r="r" b="b"/>
              <a:pathLst>
                <a:path w="2834640" h="654050">
                  <a:moveTo>
                    <a:pt x="2762377" y="653542"/>
                  </a:moveTo>
                  <a:lnTo>
                    <a:pt x="72008" y="653542"/>
                  </a:lnTo>
                  <a:lnTo>
                    <a:pt x="43942" y="647826"/>
                  </a:lnTo>
                  <a:lnTo>
                    <a:pt x="21081" y="632460"/>
                  </a:lnTo>
                  <a:lnTo>
                    <a:pt x="5715" y="609600"/>
                  </a:lnTo>
                  <a:lnTo>
                    <a:pt x="0" y="581533"/>
                  </a:lnTo>
                  <a:lnTo>
                    <a:pt x="0" y="72009"/>
                  </a:lnTo>
                  <a:lnTo>
                    <a:pt x="5715" y="43942"/>
                  </a:lnTo>
                  <a:lnTo>
                    <a:pt x="21081" y="21082"/>
                  </a:lnTo>
                  <a:lnTo>
                    <a:pt x="43942" y="5715"/>
                  </a:lnTo>
                  <a:lnTo>
                    <a:pt x="72008" y="0"/>
                  </a:lnTo>
                  <a:lnTo>
                    <a:pt x="2762377" y="0"/>
                  </a:lnTo>
                  <a:lnTo>
                    <a:pt x="2790444" y="5715"/>
                  </a:lnTo>
                  <a:lnTo>
                    <a:pt x="2813304" y="21082"/>
                  </a:lnTo>
                  <a:lnTo>
                    <a:pt x="2828671" y="43942"/>
                  </a:lnTo>
                  <a:lnTo>
                    <a:pt x="2834386" y="72009"/>
                  </a:lnTo>
                  <a:lnTo>
                    <a:pt x="2834386" y="581533"/>
                  </a:lnTo>
                  <a:lnTo>
                    <a:pt x="2828671" y="609600"/>
                  </a:lnTo>
                  <a:lnTo>
                    <a:pt x="2813304" y="632460"/>
                  </a:lnTo>
                  <a:lnTo>
                    <a:pt x="2790444" y="647826"/>
                  </a:lnTo>
                  <a:lnTo>
                    <a:pt x="2762377" y="653542"/>
                  </a:lnTo>
                  <a:close/>
                </a:path>
              </a:pathLst>
            </a:custGeom>
            <a:ln w="10795">
              <a:solidFill>
                <a:srgbClr val="EC1C23"/>
              </a:solidFill>
            </a:ln>
          </p:spPr>
          <p:txBody>
            <a:bodyPr wrap="square" lIns="0" tIns="0" rIns="0" bIns="0" rtlCol="0"/>
            <a:lstStyle/>
            <a:p/>
          </p:txBody>
        </p:sp>
      </p:grpSp>
      <p:grpSp>
        <p:nvGrpSpPr>
          <p:cNvPr id="8" name="object 8" descr=""/>
          <p:cNvGrpSpPr/>
          <p:nvPr/>
        </p:nvGrpSpPr>
        <p:grpSpPr>
          <a:xfrm>
            <a:off x="1476755" y="5937503"/>
            <a:ext cx="4607560" cy="3472179"/>
            <a:chOff x="1476755" y="5937503"/>
            <a:chExt cx="4607560" cy="3472179"/>
          </a:xfrm>
        </p:grpSpPr>
        <p:pic>
          <p:nvPicPr>
            <p:cNvPr id="9" name="object 9" descr=""/>
            <p:cNvPicPr/>
            <p:nvPr/>
          </p:nvPicPr>
          <p:blipFill>
            <a:blip r:embed="rId3" cstate="print"/>
            <a:stretch>
              <a:fillRect/>
            </a:stretch>
          </p:blipFill>
          <p:spPr>
            <a:xfrm>
              <a:off x="1476755" y="5937503"/>
              <a:ext cx="4607052" cy="3471672"/>
            </a:xfrm>
            <a:prstGeom prst="rect">
              <a:avLst/>
            </a:prstGeom>
          </p:spPr>
        </p:pic>
        <p:sp>
          <p:nvSpPr>
            <p:cNvPr id="10" name="object 10" descr=""/>
            <p:cNvSpPr/>
            <p:nvPr/>
          </p:nvSpPr>
          <p:spPr>
            <a:xfrm>
              <a:off x="3186683" y="8119871"/>
              <a:ext cx="2834640" cy="654050"/>
            </a:xfrm>
            <a:custGeom>
              <a:avLst/>
              <a:gdLst/>
              <a:ahLst/>
              <a:cxnLst/>
              <a:rect l="l" t="t" r="r" b="b"/>
              <a:pathLst>
                <a:path w="2834640" h="654050">
                  <a:moveTo>
                    <a:pt x="2762377" y="0"/>
                  </a:moveTo>
                  <a:lnTo>
                    <a:pt x="72008" y="0"/>
                  </a:lnTo>
                  <a:lnTo>
                    <a:pt x="43942" y="5715"/>
                  </a:lnTo>
                  <a:lnTo>
                    <a:pt x="21082" y="21082"/>
                  </a:lnTo>
                  <a:lnTo>
                    <a:pt x="5715" y="43942"/>
                  </a:lnTo>
                  <a:lnTo>
                    <a:pt x="0" y="72009"/>
                  </a:lnTo>
                  <a:lnTo>
                    <a:pt x="0" y="581533"/>
                  </a:lnTo>
                  <a:lnTo>
                    <a:pt x="5715" y="609600"/>
                  </a:lnTo>
                  <a:lnTo>
                    <a:pt x="21082" y="632460"/>
                  </a:lnTo>
                  <a:lnTo>
                    <a:pt x="43942" y="647827"/>
                  </a:lnTo>
                  <a:lnTo>
                    <a:pt x="72008" y="653542"/>
                  </a:lnTo>
                  <a:lnTo>
                    <a:pt x="2762377" y="653542"/>
                  </a:lnTo>
                  <a:lnTo>
                    <a:pt x="2790444" y="647827"/>
                  </a:lnTo>
                  <a:lnTo>
                    <a:pt x="2813304" y="632460"/>
                  </a:lnTo>
                  <a:lnTo>
                    <a:pt x="2828671" y="609600"/>
                  </a:lnTo>
                  <a:lnTo>
                    <a:pt x="2834386" y="581533"/>
                  </a:lnTo>
                  <a:lnTo>
                    <a:pt x="2834386" y="72009"/>
                  </a:lnTo>
                  <a:lnTo>
                    <a:pt x="2828671" y="43942"/>
                  </a:lnTo>
                  <a:lnTo>
                    <a:pt x="2813304" y="21082"/>
                  </a:lnTo>
                  <a:lnTo>
                    <a:pt x="2790444" y="5715"/>
                  </a:lnTo>
                  <a:lnTo>
                    <a:pt x="2762377" y="0"/>
                  </a:lnTo>
                  <a:close/>
                </a:path>
              </a:pathLst>
            </a:custGeom>
            <a:solidFill>
              <a:srgbClr val="FFFBD4"/>
            </a:solidFill>
          </p:spPr>
          <p:txBody>
            <a:bodyPr wrap="square" lIns="0" tIns="0" rIns="0" bIns="0" rtlCol="0"/>
            <a:lstStyle/>
            <a:p/>
          </p:txBody>
        </p:sp>
        <p:sp>
          <p:nvSpPr>
            <p:cNvPr id="11" name="object 11" descr=""/>
            <p:cNvSpPr/>
            <p:nvPr/>
          </p:nvSpPr>
          <p:spPr>
            <a:xfrm>
              <a:off x="3187445" y="8120633"/>
              <a:ext cx="2834640" cy="654050"/>
            </a:xfrm>
            <a:custGeom>
              <a:avLst/>
              <a:gdLst/>
              <a:ahLst/>
              <a:cxnLst/>
              <a:rect l="l" t="t" r="r" b="b"/>
              <a:pathLst>
                <a:path w="2834640" h="654050">
                  <a:moveTo>
                    <a:pt x="2762377" y="653542"/>
                  </a:moveTo>
                  <a:lnTo>
                    <a:pt x="72008" y="653542"/>
                  </a:lnTo>
                  <a:lnTo>
                    <a:pt x="43942" y="647826"/>
                  </a:lnTo>
                  <a:lnTo>
                    <a:pt x="21081" y="632460"/>
                  </a:lnTo>
                  <a:lnTo>
                    <a:pt x="5715" y="609600"/>
                  </a:lnTo>
                  <a:lnTo>
                    <a:pt x="0" y="581532"/>
                  </a:lnTo>
                  <a:lnTo>
                    <a:pt x="0" y="72009"/>
                  </a:lnTo>
                  <a:lnTo>
                    <a:pt x="5715" y="43942"/>
                  </a:lnTo>
                  <a:lnTo>
                    <a:pt x="21081" y="21081"/>
                  </a:lnTo>
                  <a:lnTo>
                    <a:pt x="43942" y="5715"/>
                  </a:lnTo>
                  <a:lnTo>
                    <a:pt x="72008" y="0"/>
                  </a:lnTo>
                  <a:lnTo>
                    <a:pt x="2762377" y="0"/>
                  </a:lnTo>
                  <a:lnTo>
                    <a:pt x="2790444" y="5715"/>
                  </a:lnTo>
                  <a:lnTo>
                    <a:pt x="2813304" y="21081"/>
                  </a:lnTo>
                  <a:lnTo>
                    <a:pt x="2828671" y="43942"/>
                  </a:lnTo>
                  <a:lnTo>
                    <a:pt x="2834386" y="72009"/>
                  </a:lnTo>
                  <a:lnTo>
                    <a:pt x="2834386" y="581532"/>
                  </a:lnTo>
                  <a:lnTo>
                    <a:pt x="2828671" y="609600"/>
                  </a:lnTo>
                  <a:lnTo>
                    <a:pt x="2813304" y="632460"/>
                  </a:lnTo>
                  <a:lnTo>
                    <a:pt x="2790444" y="647826"/>
                  </a:lnTo>
                  <a:lnTo>
                    <a:pt x="2762377" y="653542"/>
                  </a:lnTo>
                  <a:close/>
                </a:path>
              </a:pathLst>
            </a:custGeom>
            <a:ln w="10795">
              <a:solidFill>
                <a:srgbClr val="EC1C23"/>
              </a:solidFill>
            </a:ln>
          </p:spPr>
          <p:txBody>
            <a:bodyPr wrap="square" lIns="0" tIns="0" rIns="0" bIns="0" rtlCol="0"/>
            <a:lstStyle/>
            <a:p/>
          </p:txBody>
        </p:sp>
      </p:grpSp>
      <p:sp>
        <p:nvSpPr>
          <p:cNvPr id="12" name="object 12" descr=""/>
          <p:cNvSpPr txBox="1"/>
          <p:nvPr/>
        </p:nvSpPr>
        <p:spPr>
          <a:xfrm>
            <a:off x="3298316" y="2888386"/>
            <a:ext cx="2417445" cy="449580"/>
          </a:xfrm>
          <a:prstGeom prst="rect">
            <a:avLst/>
          </a:prstGeom>
        </p:spPr>
        <p:txBody>
          <a:bodyPr wrap="square" lIns="0" tIns="12065" rIns="0" bIns="0" rtlCol="0" vert="horz">
            <a:spAutoFit/>
          </a:bodyPr>
          <a:lstStyle/>
          <a:p>
            <a:pPr marL="12700" marR="5080">
              <a:lnSpc>
                <a:spcPct val="132400"/>
              </a:lnSpc>
              <a:spcBef>
                <a:spcPts val="95"/>
              </a:spcBef>
            </a:pPr>
            <a:r>
              <a:rPr dirty="0" sz="1050" spc="-20">
                <a:solidFill>
                  <a:srgbClr val="221F1F"/>
                </a:solidFill>
                <a:latin typeface="MS Mincho"/>
                <a:cs typeface="MS Mincho"/>
              </a:rPr>
              <a:t>ＰＳＡが７月と５月に算定されており、</a:t>
            </a:r>
            <a:r>
              <a:rPr dirty="0" sz="1050" spc="-50">
                <a:solidFill>
                  <a:srgbClr val="221F1F"/>
                </a:solidFill>
                <a:latin typeface="MS Mincho"/>
                <a:cs typeface="MS Mincho"/>
              </a:rPr>
              <a:t> </a:t>
            </a:r>
            <a:r>
              <a:rPr dirty="0" sz="1050" spc="-20">
                <a:solidFill>
                  <a:srgbClr val="221F1F"/>
                </a:solidFill>
                <a:latin typeface="MS Mincho"/>
                <a:cs typeface="MS Mincho"/>
              </a:rPr>
              <a:t>３月に２回の算定なので不合格。</a:t>
            </a:r>
            <a:endParaRPr sz="1050">
              <a:latin typeface="MS Mincho"/>
              <a:cs typeface="MS Mincho"/>
            </a:endParaRPr>
          </a:p>
        </p:txBody>
      </p:sp>
      <p:sp>
        <p:nvSpPr>
          <p:cNvPr id="13" name="object 13" descr=""/>
          <p:cNvSpPr txBox="1"/>
          <p:nvPr/>
        </p:nvSpPr>
        <p:spPr>
          <a:xfrm>
            <a:off x="3298316" y="8162696"/>
            <a:ext cx="2682875" cy="458470"/>
          </a:xfrm>
          <a:prstGeom prst="rect">
            <a:avLst/>
          </a:prstGeom>
        </p:spPr>
        <p:txBody>
          <a:bodyPr wrap="square" lIns="0" tIns="12700" rIns="0" bIns="0" rtlCol="0" vert="horz">
            <a:spAutoFit/>
          </a:bodyPr>
          <a:lstStyle/>
          <a:p>
            <a:pPr marL="12700" marR="5080">
              <a:lnSpc>
                <a:spcPct val="135200"/>
              </a:lnSpc>
              <a:spcBef>
                <a:spcPts val="100"/>
              </a:spcBef>
            </a:pPr>
            <a:r>
              <a:rPr dirty="0" sz="1050" spc="-20">
                <a:solidFill>
                  <a:srgbClr val="221F1F"/>
                </a:solidFill>
                <a:latin typeface="MS Mincho"/>
                <a:cs typeface="MS Mincho"/>
              </a:rPr>
              <a:t>慢性疼痛疾患管理料を算定している患者で、外来管理加算が不合格と判定。</a:t>
            </a:r>
            <a:endParaRPr sz="1050">
              <a:latin typeface="MS Mincho"/>
              <a:cs typeface="MS Mincho"/>
            </a:endParaRPr>
          </a:p>
        </p:txBody>
      </p:sp>
      <p:grpSp>
        <p:nvGrpSpPr>
          <p:cNvPr id="14" name="object 14" descr=""/>
          <p:cNvGrpSpPr/>
          <p:nvPr/>
        </p:nvGrpSpPr>
        <p:grpSpPr>
          <a:xfrm>
            <a:off x="1476755" y="1402079"/>
            <a:ext cx="4607560" cy="3075305"/>
            <a:chOff x="1476755" y="1402079"/>
            <a:chExt cx="4607560" cy="3075305"/>
          </a:xfrm>
        </p:grpSpPr>
        <p:sp>
          <p:nvSpPr>
            <p:cNvPr id="15" name="object 15" descr=""/>
            <p:cNvSpPr/>
            <p:nvPr/>
          </p:nvSpPr>
          <p:spPr>
            <a:xfrm>
              <a:off x="3934967" y="4215383"/>
              <a:ext cx="800100" cy="253365"/>
            </a:xfrm>
            <a:custGeom>
              <a:avLst/>
              <a:gdLst/>
              <a:ahLst/>
              <a:cxnLst/>
              <a:rect l="l" t="t" r="r" b="b"/>
              <a:pathLst>
                <a:path w="800100" h="253364">
                  <a:moveTo>
                    <a:pt x="251333" y="126491"/>
                  </a:moveTo>
                  <a:lnTo>
                    <a:pt x="241554" y="175640"/>
                  </a:lnTo>
                  <a:lnTo>
                    <a:pt x="214503" y="215900"/>
                  </a:lnTo>
                  <a:lnTo>
                    <a:pt x="174625" y="242950"/>
                  </a:lnTo>
                  <a:lnTo>
                    <a:pt x="125730" y="252857"/>
                  </a:lnTo>
                  <a:lnTo>
                    <a:pt x="76708" y="242950"/>
                  </a:lnTo>
                  <a:lnTo>
                    <a:pt x="36830" y="215900"/>
                  </a:lnTo>
                  <a:lnTo>
                    <a:pt x="9906" y="175640"/>
                  </a:lnTo>
                  <a:lnTo>
                    <a:pt x="0" y="126491"/>
                  </a:lnTo>
                  <a:lnTo>
                    <a:pt x="9906" y="77215"/>
                  </a:lnTo>
                  <a:lnTo>
                    <a:pt x="36830" y="37084"/>
                  </a:lnTo>
                  <a:lnTo>
                    <a:pt x="76708" y="9906"/>
                  </a:lnTo>
                  <a:lnTo>
                    <a:pt x="125730" y="0"/>
                  </a:lnTo>
                  <a:lnTo>
                    <a:pt x="174625" y="9906"/>
                  </a:lnTo>
                  <a:lnTo>
                    <a:pt x="214503" y="37084"/>
                  </a:lnTo>
                  <a:lnTo>
                    <a:pt x="241554" y="77215"/>
                  </a:lnTo>
                  <a:lnTo>
                    <a:pt x="251333" y="126491"/>
                  </a:lnTo>
                  <a:close/>
                </a:path>
                <a:path w="800100" h="253364">
                  <a:moveTo>
                    <a:pt x="799973" y="126491"/>
                  </a:moveTo>
                  <a:lnTo>
                    <a:pt x="790067" y="175640"/>
                  </a:lnTo>
                  <a:lnTo>
                    <a:pt x="763016" y="215900"/>
                  </a:lnTo>
                  <a:lnTo>
                    <a:pt x="722757" y="242950"/>
                  </a:lnTo>
                  <a:lnTo>
                    <a:pt x="673608" y="252857"/>
                  </a:lnTo>
                  <a:lnTo>
                    <a:pt x="624332" y="242950"/>
                  </a:lnTo>
                  <a:lnTo>
                    <a:pt x="584200" y="215900"/>
                  </a:lnTo>
                  <a:lnTo>
                    <a:pt x="557022" y="175640"/>
                  </a:lnTo>
                  <a:lnTo>
                    <a:pt x="547116" y="126491"/>
                  </a:lnTo>
                  <a:lnTo>
                    <a:pt x="557022" y="77215"/>
                  </a:lnTo>
                  <a:lnTo>
                    <a:pt x="584200" y="37084"/>
                  </a:lnTo>
                  <a:lnTo>
                    <a:pt x="624332" y="9906"/>
                  </a:lnTo>
                  <a:lnTo>
                    <a:pt x="673608" y="0"/>
                  </a:lnTo>
                  <a:lnTo>
                    <a:pt x="722757" y="9906"/>
                  </a:lnTo>
                  <a:lnTo>
                    <a:pt x="763016" y="37084"/>
                  </a:lnTo>
                  <a:lnTo>
                    <a:pt x="790067" y="77215"/>
                  </a:lnTo>
                  <a:lnTo>
                    <a:pt x="799973" y="126491"/>
                  </a:lnTo>
                  <a:close/>
                </a:path>
              </a:pathLst>
            </a:custGeom>
            <a:ln w="17994">
              <a:solidFill>
                <a:srgbClr val="EC1C23"/>
              </a:solidFill>
            </a:ln>
          </p:spPr>
          <p:txBody>
            <a:bodyPr wrap="square" lIns="0" tIns="0" rIns="0" bIns="0" rtlCol="0"/>
            <a:lstStyle/>
            <a:p/>
          </p:txBody>
        </p:sp>
        <p:pic>
          <p:nvPicPr>
            <p:cNvPr id="16" name="object 16" descr=""/>
            <p:cNvPicPr/>
            <p:nvPr/>
          </p:nvPicPr>
          <p:blipFill>
            <a:blip r:embed="rId4" cstate="print"/>
            <a:stretch>
              <a:fillRect/>
            </a:stretch>
          </p:blipFill>
          <p:spPr>
            <a:xfrm>
              <a:off x="1476755" y="1402079"/>
              <a:ext cx="4607052" cy="327659"/>
            </a:xfrm>
            <a:prstGeom prst="rect">
              <a:avLst/>
            </a:prstGeom>
          </p:spPr>
        </p:pic>
        <p:pic>
          <p:nvPicPr>
            <p:cNvPr id="17" name="object 17" descr=""/>
            <p:cNvPicPr/>
            <p:nvPr/>
          </p:nvPicPr>
          <p:blipFill>
            <a:blip r:embed="rId5" cstate="print"/>
            <a:stretch>
              <a:fillRect/>
            </a:stretch>
          </p:blipFill>
          <p:spPr>
            <a:xfrm>
              <a:off x="1496567" y="1403603"/>
              <a:ext cx="4587239" cy="251459"/>
            </a:xfrm>
            <a:prstGeom prst="rect">
              <a:avLst/>
            </a:prstGeom>
          </p:spPr>
        </p:pic>
      </p:grpSp>
      <p:grpSp>
        <p:nvGrpSpPr>
          <p:cNvPr id="18" name="object 18" descr=""/>
          <p:cNvGrpSpPr/>
          <p:nvPr/>
        </p:nvGrpSpPr>
        <p:grpSpPr>
          <a:xfrm>
            <a:off x="1476755" y="5925311"/>
            <a:ext cx="4607560" cy="340360"/>
            <a:chOff x="1476755" y="5925311"/>
            <a:chExt cx="4607560" cy="340360"/>
          </a:xfrm>
        </p:grpSpPr>
        <p:pic>
          <p:nvPicPr>
            <p:cNvPr id="19" name="object 19" descr=""/>
            <p:cNvPicPr/>
            <p:nvPr/>
          </p:nvPicPr>
          <p:blipFill>
            <a:blip r:embed="rId6" cstate="print"/>
            <a:stretch>
              <a:fillRect/>
            </a:stretch>
          </p:blipFill>
          <p:spPr>
            <a:xfrm>
              <a:off x="1476755" y="5937503"/>
              <a:ext cx="4607052" cy="327660"/>
            </a:xfrm>
            <a:prstGeom prst="rect">
              <a:avLst/>
            </a:prstGeom>
          </p:spPr>
        </p:pic>
        <p:pic>
          <p:nvPicPr>
            <p:cNvPr id="20" name="object 20" descr=""/>
            <p:cNvPicPr/>
            <p:nvPr/>
          </p:nvPicPr>
          <p:blipFill>
            <a:blip r:embed="rId5" cstate="print"/>
            <a:stretch>
              <a:fillRect/>
            </a:stretch>
          </p:blipFill>
          <p:spPr>
            <a:xfrm>
              <a:off x="1491995" y="5925311"/>
              <a:ext cx="4587240" cy="251460"/>
            </a:xfrm>
            <a:prstGeom prst="rect">
              <a:avLst/>
            </a:prstGeom>
          </p:spPr>
        </p:pic>
      </p:grpSp>
      <p:sp>
        <p:nvSpPr>
          <p:cNvPr id="21" name="object 21"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17</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476755" y="1402079"/>
            <a:ext cx="4607052" cy="3470148"/>
          </a:xfrm>
          <a:prstGeom prst="rect">
            <a:avLst/>
          </a:prstGeom>
        </p:spPr>
      </p:pic>
      <p:grpSp>
        <p:nvGrpSpPr>
          <p:cNvPr id="3" name="object 3" descr=""/>
          <p:cNvGrpSpPr/>
          <p:nvPr/>
        </p:nvGrpSpPr>
        <p:grpSpPr>
          <a:xfrm>
            <a:off x="1476755" y="5931407"/>
            <a:ext cx="4607560" cy="3477895"/>
            <a:chOff x="1476755" y="5931407"/>
            <a:chExt cx="4607560" cy="3477895"/>
          </a:xfrm>
        </p:grpSpPr>
        <p:pic>
          <p:nvPicPr>
            <p:cNvPr id="4" name="object 4" descr=""/>
            <p:cNvPicPr/>
            <p:nvPr/>
          </p:nvPicPr>
          <p:blipFill>
            <a:blip r:embed="rId3" cstate="print"/>
            <a:stretch>
              <a:fillRect/>
            </a:stretch>
          </p:blipFill>
          <p:spPr>
            <a:xfrm>
              <a:off x="1476755" y="5937503"/>
              <a:ext cx="4607052" cy="3471672"/>
            </a:xfrm>
            <a:prstGeom prst="rect">
              <a:avLst/>
            </a:prstGeom>
          </p:spPr>
        </p:pic>
        <p:pic>
          <p:nvPicPr>
            <p:cNvPr id="5" name="object 5" descr=""/>
            <p:cNvPicPr/>
            <p:nvPr/>
          </p:nvPicPr>
          <p:blipFill>
            <a:blip r:embed="rId4" cstate="print"/>
            <a:stretch>
              <a:fillRect/>
            </a:stretch>
          </p:blipFill>
          <p:spPr>
            <a:xfrm>
              <a:off x="3236976" y="7739633"/>
              <a:ext cx="237489" cy="144018"/>
            </a:xfrm>
            <a:prstGeom prst="rect">
              <a:avLst/>
            </a:prstGeom>
          </p:spPr>
        </p:pic>
        <p:pic>
          <p:nvPicPr>
            <p:cNvPr id="6" name="object 6" descr=""/>
            <p:cNvPicPr/>
            <p:nvPr/>
          </p:nvPicPr>
          <p:blipFill>
            <a:blip r:embed="rId5" cstate="print"/>
            <a:stretch>
              <a:fillRect/>
            </a:stretch>
          </p:blipFill>
          <p:spPr>
            <a:xfrm>
              <a:off x="3236976" y="6891527"/>
              <a:ext cx="237489" cy="143890"/>
            </a:xfrm>
            <a:prstGeom prst="rect">
              <a:avLst/>
            </a:prstGeom>
          </p:spPr>
        </p:pic>
        <p:pic>
          <p:nvPicPr>
            <p:cNvPr id="7" name="object 7" descr=""/>
            <p:cNvPicPr/>
            <p:nvPr/>
          </p:nvPicPr>
          <p:blipFill>
            <a:blip r:embed="rId6" cstate="print"/>
            <a:stretch>
              <a:fillRect/>
            </a:stretch>
          </p:blipFill>
          <p:spPr>
            <a:xfrm>
              <a:off x="1476755" y="5937503"/>
              <a:ext cx="4607052" cy="327660"/>
            </a:xfrm>
            <a:prstGeom prst="rect">
              <a:avLst/>
            </a:prstGeom>
          </p:spPr>
        </p:pic>
        <p:pic>
          <p:nvPicPr>
            <p:cNvPr id="8" name="object 8" descr=""/>
            <p:cNvPicPr/>
            <p:nvPr/>
          </p:nvPicPr>
          <p:blipFill>
            <a:blip r:embed="rId7" cstate="print"/>
            <a:stretch>
              <a:fillRect/>
            </a:stretch>
          </p:blipFill>
          <p:spPr>
            <a:xfrm>
              <a:off x="1495043" y="5931407"/>
              <a:ext cx="4587239" cy="251460"/>
            </a:xfrm>
            <a:prstGeom prst="rect">
              <a:avLst/>
            </a:prstGeom>
          </p:spPr>
        </p:pic>
      </p:grpSp>
      <p:sp>
        <p:nvSpPr>
          <p:cNvPr id="9" name="object 9" descr=""/>
          <p:cNvSpPr txBox="1"/>
          <p:nvPr/>
        </p:nvSpPr>
        <p:spPr>
          <a:xfrm>
            <a:off x="1607058" y="1051686"/>
            <a:ext cx="4559300" cy="186690"/>
          </a:xfrm>
          <a:prstGeom prst="rect">
            <a:avLst/>
          </a:prstGeom>
        </p:spPr>
        <p:txBody>
          <a:bodyPr wrap="square" lIns="0" tIns="13335" rIns="0" bIns="0" rtlCol="0" vert="horz">
            <a:spAutoFit/>
          </a:bodyPr>
          <a:lstStyle/>
          <a:p>
            <a:pPr marL="12700">
              <a:lnSpc>
                <a:spcPct val="100000"/>
              </a:lnSpc>
              <a:spcBef>
                <a:spcPts val="105"/>
              </a:spcBef>
            </a:pPr>
            <a:r>
              <a:rPr dirty="0" sz="1050" spc="-45">
                <a:solidFill>
                  <a:srgbClr val="221F1F"/>
                </a:solidFill>
                <a:latin typeface="MS Mincho"/>
                <a:cs typeface="MS Mincho"/>
              </a:rPr>
              <a:t>慢性疼痛疾患管理料と外来管理加算の算定日は「算定日」画面で確認します。</a:t>
            </a:r>
            <a:endParaRPr sz="1050">
              <a:latin typeface="MS Mincho"/>
              <a:cs typeface="MS Mincho"/>
            </a:endParaRPr>
          </a:p>
        </p:txBody>
      </p:sp>
      <p:sp>
        <p:nvSpPr>
          <p:cNvPr id="10" name="object 10" descr=""/>
          <p:cNvSpPr txBox="1"/>
          <p:nvPr/>
        </p:nvSpPr>
        <p:spPr>
          <a:xfrm>
            <a:off x="1607058" y="5588253"/>
            <a:ext cx="3213735"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あるいは「日次」画面に切り替えても確認できます。</a:t>
            </a:r>
            <a:endParaRPr sz="1050">
              <a:latin typeface="MS Mincho"/>
              <a:cs typeface="MS Mincho"/>
            </a:endParaRPr>
          </a:p>
        </p:txBody>
      </p:sp>
      <p:sp>
        <p:nvSpPr>
          <p:cNvPr id="11" name="object 11" descr=""/>
          <p:cNvSpPr/>
          <p:nvPr/>
        </p:nvSpPr>
        <p:spPr>
          <a:xfrm>
            <a:off x="2808732" y="2769107"/>
            <a:ext cx="253365" cy="251460"/>
          </a:xfrm>
          <a:custGeom>
            <a:avLst/>
            <a:gdLst/>
            <a:ahLst/>
            <a:cxnLst/>
            <a:rect l="l" t="t" r="r" b="b"/>
            <a:pathLst>
              <a:path w="253364" h="251460">
                <a:moveTo>
                  <a:pt x="252856" y="125729"/>
                </a:moveTo>
                <a:lnTo>
                  <a:pt x="242950" y="174625"/>
                </a:lnTo>
                <a:lnTo>
                  <a:pt x="215900" y="214502"/>
                </a:lnTo>
                <a:lnTo>
                  <a:pt x="175641" y="241426"/>
                </a:lnTo>
                <a:lnTo>
                  <a:pt x="126492" y="251332"/>
                </a:lnTo>
                <a:lnTo>
                  <a:pt x="77216" y="241426"/>
                </a:lnTo>
                <a:lnTo>
                  <a:pt x="37084" y="214502"/>
                </a:lnTo>
                <a:lnTo>
                  <a:pt x="9906" y="174625"/>
                </a:lnTo>
                <a:lnTo>
                  <a:pt x="0" y="125729"/>
                </a:lnTo>
                <a:lnTo>
                  <a:pt x="9906" y="76707"/>
                </a:lnTo>
                <a:lnTo>
                  <a:pt x="37084" y="36829"/>
                </a:lnTo>
                <a:lnTo>
                  <a:pt x="77216" y="9905"/>
                </a:lnTo>
                <a:lnTo>
                  <a:pt x="126492" y="0"/>
                </a:lnTo>
                <a:lnTo>
                  <a:pt x="175641" y="9905"/>
                </a:lnTo>
                <a:lnTo>
                  <a:pt x="215900" y="36829"/>
                </a:lnTo>
                <a:lnTo>
                  <a:pt x="242950" y="76707"/>
                </a:lnTo>
                <a:lnTo>
                  <a:pt x="252856" y="125729"/>
                </a:lnTo>
                <a:close/>
              </a:path>
            </a:pathLst>
          </a:custGeom>
          <a:ln w="17994">
            <a:solidFill>
              <a:srgbClr val="EC1C23"/>
            </a:solidFill>
          </a:ln>
        </p:spPr>
        <p:txBody>
          <a:bodyPr wrap="square" lIns="0" tIns="0" rIns="0" bIns="0" rtlCol="0"/>
          <a:lstStyle/>
          <a:p/>
        </p:txBody>
      </p:sp>
      <p:sp>
        <p:nvSpPr>
          <p:cNvPr id="12" name="object 12" descr=""/>
          <p:cNvSpPr/>
          <p:nvPr/>
        </p:nvSpPr>
        <p:spPr>
          <a:xfrm>
            <a:off x="5678423" y="2769107"/>
            <a:ext cx="251460" cy="251460"/>
          </a:xfrm>
          <a:custGeom>
            <a:avLst/>
            <a:gdLst/>
            <a:ahLst/>
            <a:cxnLst/>
            <a:rect l="l" t="t" r="r" b="b"/>
            <a:pathLst>
              <a:path w="251460" h="251460">
                <a:moveTo>
                  <a:pt x="251333" y="125729"/>
                </a:moveTo>
                <a:lnTo>
                  <a:pt x="241553" y="174625"/>
                </a:lnTo>
                <a:lnTo>
                  <a:pt x="214502" y="214502"/>
                </a:lnTo>
                <a:lnTo>
                  <a:pt x="174625" y="241426"/>
                </a:lnTo>
                <a:lnTo>
                  <a:pt x="125729" y="251332"/>
                </a:lnTo>
                <a:lnTo>
                  <a:pt x="76708" y="241426"/>
                </a:lnTo>
                <a:lnTo>
                  <a:pt x="36829" y="214502"/>
                </a:lnTo>
                <a:lnTo>
                  <a:pt x="9905" y="174625"/>
                </a:lnTo>
                <a:lnTo>
                  <a:pt x="0" y="125729"/>
                </a:lnTo>
                <a:lnTo>
                  <a:pt x="9905" y="76707"/>
                </a:lnTo>
                <a:lnTo>
                  <a:pt x="36829" y="36829"/>
                </a:lnTo>
                <a:lnTo>
                  <a:pt x="76708" y="9905"/>
                </a:lnTo>
                <a:lnTo>
                  <a:pt x="125729" y="0"/>
                </a:lnTo>
                <a:lnTo>
                  <a:pt x="174625" y="9905"/>
                </a:lnTo>
                <a:lnTo>
                  <a:pt x="214502" y="36829"/>
                </a:lnTo>
                <a:lnTo>
                  <a:pt x="241553" y="76707"/>
                </a:lnTo>
                <a:lnTo>
                  <a:pt x="251333" y="125729"/>
                </a:lnTo>
                <a:close/>
              </a:path>
            </a:pathLst>
          </a:custGeom>
          <a:ln w="17994">
            <a:solidFill>
              <a:srgbClr val="EC1C23"/>
            </a:solidFill>
          </a:ln>
        </p:spPr>
        <p:txBody>
          <a:bodyPr wrap="square" lIns="0" tIns="0" rIns="0" bIns="0" rtlCol="0"/>
          <a:lstStyle/>
          <a:p/>
        </p:txBody>
      </p:sp>
      <p:sp>
        <p:nvSpPr>
          <p:cNvPr id="13" name="object 13" descr=""/>
          <p:cNvSpPr/>
          <p:nvPr/>
        </p:nvSpPr>
        <p:spPr>
          <a:xfrm>
            <a:off x="1528572" y="2766110"/>
            <a:ext cx="835025" cy="255904"/>
          </a:xfrm>
          <a:custGeom>
            <a:avLst/>
            <a:gdLst/>
            <a:ahLst/>
            <a:cxnLst/>
            <a:rect l="l" t="t" r="r" b="b"/>
            <a:pathLst>
              <a:path w="835025" h="255905">
                <a:moveTo>
                  <a:pt x="0" y="255727"/>
                </a:moveTo>
                <a:lnTo>
                  <a:pt x="834771" y="255727"/>
                </a:lnTo>
                <a:lnTo>
                  <a:pt x="834771" y="0"/>
                </a:lnTo>
                <a:lnTo>
                  <a:pt x="0" y="0"/>
                </a:lnTo>
                <a:lnTo>
                  <a:pt x="0" y="255727"/>
                </a:lnTo>
                <a:close/>
              </a:path>
            </a:pathLst>
          </a:custGeom>
          <a:ln w="17994">
            <a:solidFill>
              <a:srgbClr val="EC1C23"/>
            </a:solidFill>
          </a:ln>
        </p:spPr>
        <p:txBody>
          <a:bodyPr wrap="square" lIns="0" tIns="0" rIns="0" bIns="0" rtlCol="0"/>
          <a:lstStyle/>
          <a:p/>
        </p:txBody>
      </p:sp>
      <p:grpSp>
        <p:nvGrpSpPr>
          <p:cNvPr id="14" name="object 14" descr=""/>
          <p:cNvGrpSpPr/>
          <p:nvPr/>
        </p:nvGrpSpPr>
        <p:grpSpPr>
          <a:xfrm>
            <a:off x="1476755" y="1402079"/>
            <a:ext cx="4607560" cy="327660"/>
            <a:chOff x="1476755" y="1402079"/>
            <a:chExt cx="4607560" cy="327660"/>
          </a:xfrm>
        </p:grpSpPr>
        <p:pic>
          <p:nvPicPr>
            <p:cNvPr id="15" name="object 15" descr=""/>
            <p:cNvPicPr/>
            <p:nvPr/>
          </p:nvPicPr>
          <p:blipFill>
            <a:blip r:embed="rId6" cstate="print"/>
            <a:stretch>
              <a:fillRect/>
            </a:stretch>
          </p:blipFill>
          <p:spPr>
            <a:xfrm>
              <a:off x="1476755" y="1402079"/>
              <a:ext cx="4607052" cy="327659"/>
            </a:xfrm>
            <a:prstGeom prst="rect">
              <a:avLst/>
            </a:prstGeom>
          </p:spPr>
        </p:pic>
        <p:pic>
          <p:nvPicPr>
            <p:cNvPr id="16" name="object 16" descr=""/>
            <p:cNvPicPr/>
            <p:nvPr/>
          </p:nvPicPr>
          <p:blipFill>
            <a:blip r:embed="rId7" cstate="print"/>
            <a:stretch>
              <a:fillRect/>
            </a:stretch>
          </p:blipFill>
          <p:spPr>
            <a:xfrm>
              <a:off x="1488947" y="1406651"/>
              <a:ext cx="4587240" cy="251459"/>
            </a:xfrm>
            <a:prstGeom prst="rect">
              <a:avLst/>
            </a:prstGeom>
          </p:spPr>
        </p:pic>
      </p:grpSp>
      <p:grpSp>
        <p:nvGrpSpPr>
          <p:cNvPr id="17" name="object 17" descr=""/>
          <p:cNvGrpSpPr/>
          <p:nvPr/>
        </p:nvGrpSpPr>
        <p:grpSpPr>
          <a:xfrm>
            <a:off x="1970678" y="3697370"/>
            <a:ext cx="3618865" cy="1624330"/>
            <a:chOff x="1970678" y="3697370"/>
            <a:chExt cx="3618865" cy="1624330"/>
          </a:xfrm>
        </p:grpSpPr>
        <p:pic>
          <p:nvPicPr>
            <p:cNvPr id="18" name="object 18" descr=""/>
            <p:cNvPicPr/>
            <p:nvPr/>
          </p:nvPicPr>
          <p:blipFill>
            <a:blip r:embed="rId8" cstate="print"/>
            <a:stretch>
              <a:fillRect/>
            </a:stretch>
          </p:blipFill>
          <p:spPr>
            <a:xfrm>
              <a:off x="1979676" y="3706367"/>
              <a:ext cx="3599688" cy="1603247"/>
            </a:xfrm>
            <a:prstGeom prst="rect">
              <a:avLst/>
            </a:prstGeom>
          </p:spPr>
        </p:pic>
        <p:sp>
          <p:nvSpPr>
            <p:cNvPr id="19" name="object 19" descr=""/>
            <p:cNvSpPr/>
            <p:nvPr/>
          </p:nvSpPr>
          <p:spPr>
            <a:xfrm>
              <a:off x="1979676" y="3706367"/>
              <a:ext cx="3601085" cy="1606550"/>
            </a:xfrm>
            <a:custGeom>
              <a:avLst/>
              <a:gdLst/>
              <a:ahLst/>
              <a:cxnLst/>
              <a:rect l="l" t="t" r="r" b="b"/>
              <a:pathLst>
                <a:path w="3601085" h="1606550">
                  <a:moveTo>
                    <a:pt x="0" y="1606169"/>
                  </a:moveTo>
                  <a:lnTo>
                    <a:pt x="3600704" y="1606169"/>
                  </a:lnTo>
                  <a:lnTo>
                    <a:pt x="3600704" y="0"/>
                  </a:lnTo>
                  <a:lnTo>
                    <a:pt x="0" y="0"/>
                  </a:lnTo>
                  <a:lnTo>
                    <a:pt x="0" y="1606169"/>
                  </a:lnTo>
                  <a:close/>
                </a:path>
              </a:pathLst>
            </a:custGeom>
            <a:ln w="17994">
              <a:solidFill>
                <a:srgbClr val="EC1C23"/>
              </a:solidFill>
            </a:ln>
          </p:spPr>
          <p:txBody>
            <a:bodyPr wrap="square" lIns="0" tIns="0" rIns="0" bIns="0" rtlCol="0"/>
            <a:lstStyle/>
            <a:p/>
          </p:txBody>
        </p:sp>
      </p:grpSp>
      <p:sp>
        <p:nvSpPr>
          <p:cNvPr id="20" name="object 20"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18</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1627758"/>
            <a:ext cx="3283585" cy="133604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毎月のレセプト点検業務の流れを示します。</a:t>
            </a:r>
            <a:endParaRPr sz="1050">
              <a:latin typeface="MS Mincho"/>
              <a:cs typeface="MS Mincho"/>
            </a:endParaRPr>
          </a:p>
          <a:p>
            <a:pPr marL="281940">
              <a:lnSpc>
                <a:spcPct val="100000"/>
              </a:lnSpc>
              <a:spcBef>
                <a:spcPts val="1005"/>
              </a:spcBef>
            </a:pPr>
            <a:r>
              <a:rPr dirty="0" sz="1050" spc="-20">
                <a:solidFill>
                  <a:srgbClr val="221F1F"/>
                </a:solidFill>
                <a:latin typeface="MS Mincho"/>
                <a:cs typeface="MS Mincho"/>
              </a:rPr>
              <a:t>① レセプトを集計し、電子レセプトを作成する。</a:t>
            </a:r>
            <a:endParaRPr sz="1050">
              <a:latin typeface="MS Mincho"/>
              <a:cs typeface="MS Mincho"/>
            </a:endParaRPr>
          </a:p>
          <a:p>
            <a:pPr marL="281940">
              <a:lnSpc>
                <a:spcPct val="100000"/>
              </a:lnSpc>
              <a:spcBef>
                <a:spcPts val="1000"/>
              </a:spcBef>
            </a:pPr>
            <a:r>
              <a:rPr dirty="0" sz="1050" spc="-20">
                <a:solidFill>
                  <a:srgbClr val="221F1F"/>
                </a:solidFill>
                <a:latin typeface="MS Mincho"/>
                <a:cs typeface="MS Mincho"/>
              </a:rPr>
              <a:t>② システムにログインする。</a:t>
            </a:r>
            <a:endParaRPr sz="1050">
              <a:latin typeface="MS Mincho"/>
              <a:cs typeface="MS Mincho"/>
            </a:endParaRPr>
          </a:p>
          <a:p>
            <a:pPr marL="281940">
              <a:lnSpc>
                <a:spcPct val="100000"/>
              </a:lnSpc>
              <a:spcBef>
                <a:spcPts val="994"/>
              </a:spcBef>
            </a:pPr>
            <a:r>
              <a:rPr dirty="0" sz="1050" spc="-20">
                <a:solidFill>
                  <a:srgbClr val="221F1F"/>
                </a:solidFill>
                <a:latin typeface="MS Mincho"/>
                <a:cs typeface="MS Mincho"/>
              </a:rPr>
              <a:t>③ レセプトをアップロードする。</a:t>
            </a:r>
            <a:endParaRPr sz="1050">
              <a:latin typeface="MS Mincho"/>
              <a:cs typeface="MS Mincho"/>
            </a:endParaRPr>
          </a:p>
          <a:p>
            <a:pPr marL="281940">
              <a:lnSpc>
                <a:spcPct val="100000"/>
              </a:lnSpc>
              <a:spcBef>
                <a:spcPts val="1010"/>
              </a:spcBef>
            </a:pPr>
            <a:r>
              <a:rPr dirty="0" sz="1050" spc="-20">
                <a:solidFill>
                  <a:srgbClr val="221F1F"/>
                </a:solidFill>
                <a:latin typeface="MS Mincho"/>
                <a:cs typeface="MS Mincho"/>
              </a:rPr>
              <a:t>④ 自動点検が実行される。</a:t>
            </a:r>
            <a:endParaRPr sz="1050">
              <a:latin typeface="MS Mincho"/>
              <a:cs typeface="MS Mincho"/>
            </a:endParaRPr>
          </a:p>
        </p:txBody>
      </p:sp>
      <p:sp>
        <p:nvSpPr>
          <p:cNvPr id="3" name="object 3" descr=""/>
          <p:cNvSpPr txBox="1"/>
          <p:nvPr/>
        </p:nvSpPr>
        <p:spPr>
          <a:xfrm>
            <a:off x="1607058" y="3067557"/>
            <a:ext cx="1951355"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⑤ 点検結果を画面で確認する。</a:t>
            </a:r>
            <a:endParaRPr sz="1050">
              <a:latin typeface="MS Mincho"/>
              <a:cs typeface="MS Mincho"/>
            </a:endParaRPr>
          </a:p>
        </p:txBody>
      </p:sp>
      <p:sp>
        <p:nvSpPr>
          <p:cNvPr id="4" name="object 4" descr=""/>
          <p:cNvSpPr txBox="1"/>
          <p:nvPr/>
        </p:nvSpPr>
        <p:spPr>
          <a:xfrm>
            <a:off x="1780794" y="3355593"/>
            <a:ext cx="1302385" cy="186690"/>
          </a:xfrm>
          <a:prstGeom prst="rect">
            <a:avLst/>
          </a:prstGeom>
        </p:spPr>
        <p:txBody>
          <a:bodyPr wrap="square" lIns="0" tIns="13335" rIns="0" bIns="0" rtlCol="0" vert="horz">
            <a:spAutoFit/>
          </a:bodyPr>
          <a:lstStyle/>
          <a:p>
            <a:pPr marL="12700">
              <a:lnSpc>
                <a:spcPct val="100000"/>
              </a:lnSpc>
              <a:spcBef>
                <a:spcPts val="105"/>
              </a:spcBef>
            </a:pPr>
            <a:r>
              <a:rPr dirty="0" sz="1050" spc="55">
                <a:solidFill>
                  <a:srgbClr val="034EA1"/>
                </a:solidFill>
                <a:latin typeface="MS Mincho"/>
                <a:cs typeface="MS Mincho"/>
              </a:rPr>
              <a:t>⑥ </a:t>
            </a:r>
            <a:r>
              <a:rPr dirty="0" sz="1050" spc="-30">
                <a:solidFill>
                  <a:srgbClr val="221F1F"/>
                </a:solidFill>
                <a:latin typeface="MS Mincho"/>
                <a:cs typeface="MS Mincho"/>
              </a:rPr>
              <a:t>学習を実行する。</a:t>
            </a:r>
            <a:endParaRPr sz="1050">
              <a:latin typeface="MS Mincho"/>
              <a:cs typeface="MS Mincho"/>
            </a:endParaRPr>
          </a:p>
        </p:txBody>
      </p:sp>
      <p:sp>
        <p:nvSpPr>
          <p:cNvPr id="5" name="object 5" descr=""/>
          <p:cNvSpPr txBox="1"/>
          <p:nvPr/>
        </p:nvSpPr>
        <p:spPr>
          <a:xfrm>
            <a:off x="1607058" y="3642486"/>
            <a:ext cx="2957195" cy="761365"/>
          </a:xfrm>
          <a:prstGeom prst="rect">
            <a:avLst/>
          </a:prstGeom>
        </p:spPr>
        <p:txBody>
          <a:bodyPr wrap="square" lIns="0" tIns="13335" rIns="0" bIns="0" rtlCol="0" vert="horz">
            <a:spAutoFit/>
          </a:bodyPr>
          <a:lstStyle/>
          <a:p>
            <a:pPr marL="186055">
              <a:lnSpc>
                <a:spcPct val="100000"/>
              </a:lnSpc>
              <a:spcBef>
                <a:spcPts val="105"/>
              </a:spcBef>
            </a:pPr>
            <a:r>
              <a:rPr dirty="0" sz="1050" spc="105">
                <a:solidFill>
                  <a:srgbClr val="034EA1"/>
                </a:solidFill>
                <a:latin typeface="MS Mincho"/>
                <a:cs typeface="MS Mincho"/>
              </a:rPr>
              <a:t>⑦ </a:t>
            </a:r>
            <a:r>
              <a:rPr dirty="0" sz="1050" spc="-15">
                <a:solidFill>
                  <a:srgbClr val="221F1F"/>
                </a:solidFill>
                <a:latin typeface="MS Mincho"/>
                <a:cs typeface="MS Mincho"/>
              </a:rPr>
              <a:t>学習結果は点検ルール管理に反映される。</a:t>
            </a:r>
            <a:endParaRPr sz="1050">
              <a:latin typeface="MS Mincho"/>
              <a:cs typeface="MS Mincho"/>
            </a:endParaRPr>
          </a:p>
          <a:p>
            <a:pPr marL="12700">
              <a:lnSpc>
                <a:spcPct val="100000"/>
              </a:lnSpc>
              <a:spcBef>
                <a:spcPts val="994"/>
              </a:spcBef>
            </a:pPr>
            <a:r>
              <a:rPr dirty="0" sz="1050" spc="-20">
                <a:solidFill>
                  <a:srgbClr val="221F1F"/>
                </a:solidFill>
                <a:latin typeface="MS Mincho"/>
                <a:cs typeface="MS Mincho"/>
              </a:rPr>
              <a:t>⑧ 点検結果を印刷する。</a:t>
            </a:r>
            <a:endParaRPr sz="1050">
              <a:latin typeface="MS Mincho"/>
              <a:cs typeface="MS Mincho"/>
            </a:endParaRPr>
          </a:p>
          <a:p>
            <a:pPr marL="12700">
              <a:lnSpc>
                <a:spcPct val="100000"/>
              </a:lnSpc>
              <a:spcBef>
                <a:spcPts val="1010"/>
              </a:spcBef>
            </a:pPr>
            <a:r>
              <a:rPr dirty="0" sz="1050" spc="-20">
                <a:solidFill>
                  <a:srgbClr val="221F1F"/>
                </a:solidFill>
                <a:latin typeface="MS Mincho"/>
                <a:cs typeface="MS Mincho"/>
              </a:rPr>
              <a:t>⑨ 印刷を元にレセコンを修正する。</a:t>
            </a:r>
            <a:endParaRPr sz="1050">
              <a:latin typeface="MS Mincho"/>
              <a:cs typeface="MS Mincho"/>
            </a:endParaRPr>
          </a:p>
        </p:txBody>
      </p:sp>
      <p:sp>
        <p:nvSpPr>
          <p:cNvPr id="6" name="object 6" descr=""/>
          <p:cNvSpPr txBox="1"/>
          <p:nvPr/>
        </p:nvSpPr>
        <p:spPr>
          <a:xfrm>
            <a:off x="1080516" y="1109471"/>
            <a:ext cx="5400040" cy="216535"/>
          </a:xfrm>
          <a:prstGeom prst="rect">
            <a:avLst/>
          </a:prstGeom>
          <a:solidFill>
            <a:srgbClr val="93BCE4"/>
          </a:solidFill>
        </p:spPr>
        <p:txBody>
          <a:bodyPr wrap="square" lIns="0" tIns="52704" rIns="0" bIns="0" rtlCol="0" vert="horz">
            <a:spAutoFit/>
          </a:bodyPr>
          <a:lstStyle/>
          <a:p>
            <a:pPr marL="133350">
              <a:lnSpc>
                <a:spcPts val="1290"/>
              </a:lnSpc>
              <a:spcBef>
                <a:spcPts val="414"/>
              </a:spcBef>
            </a:pPr>
            <a:r>
              <a:rPr dirty="0" sz="1100" spc="-20">
                <a:solidFill>
                  <a:srgbClr val="034EA1"/>
                </a:solidFill>
                <a:latin typeface="MS Mincho"/>
                <a:cs typeface="MS Mincho"/>
              </a:rPr>
              <a:t>レセプト点検業務の流れ</a:t>
            </a:r>
            <a:endParaRPr sz="1100">
              <a:latin typeface="MS Mincho"/>
              <a:cs typeface="MS Mincho"/>
            </a:endParaRPr>
          </a:p>
        </p:txBody>
      </p:sp>
      <p:pic>
        <p:nvPicPr>
          <p:cNvPr id="7" name="object 7" descr=""/>
          <p:cNvPicPr/>
          <p:nvPr/>
        </p:nvPicPr>
        <p:blipFill>
          <a:blip r:embed="rId2" cstate="print"/>
          <a:stretch>
            <a:fillRect/>
          </a:stretch>
        </p:blipFill>
        <p:spPr>
          <a:xfrm>
            <a:off x="4203191" y="4733543"/>
            <a:ext cx="1659636" cy="765048"/>
          </a:xfrm>
          <a:prstGeom prst="rect">
            <a:avLst/>
          </a:prstGeom>
        </p:spPr>
      </p:pic>
      <p:sp>
        <p:nvSpPr>
          <p:cNvPr id="8" name="object 8" descr=""/>
          <p:cNvSpPr txBox="1"/>
          <p:nvPr/>
        </p:nvSpPr>
        <p:spPr>
          <a:xfrm>
            <a:off x="4374260" y="5023230"/>
            <a:ext cx="1278255" cy="330200"/>
          </a:xfrm>
          <a:prstGeom prst="rect">
            <a:avLst/>
          </a:prstGeom>
        </p:spPr>
        <p:txBody>
          <a:bodyPr wrap="square" lIns="0" tIns="12065" rIns="0" bIns="0" rtlCol="0" vert="horz">
            <a:spAutoFit/>
          </a:bodyPr>
          <a:lstStyle/>
          <a:p>
            <a:pPr algn="ctr">
              <a:lnSpc>
                <a:spcPct val="100000"/>
              </a:lnSpc>
              <a:spcBef>
                <a:spcPts val="95"/>
              </a:spcBef>
            </a:pPr>
            <a:r>
              <a:rPr dirty="0" sz="1000" spc="-35">
                <a:solidFill>
                  <a:srgbClr val="221F1F"/>
                </a:solidFill>
                <a:latin typeface="MS Mincho"/>
                <a:cs typeface="MS Mincho"/>
              </a:rPr>
              <a:t>クラウドで</a:t>
            </a:r>
            <a:endParaRPr sz="1000">
              <a:latin typeface="MS Mincho"/>
              <a:cs typeface="MS Mincho"/>
            </a:endParaRPr>
          </a:p>
          <a:p>
            <a:pPr algn="ctr">
              <a:lnSpc>
                <a:spcPct val="100000"/>
              </a:lnSpc>
            </a:pPr>
            <a:r>
              <a:rPr dirty="0" sz="1000" spc="-30">
                <a:solidFill>
                  <a:srgbClr val="221F1F"/>
                </a:solidFill>
                <a:latin typeface="MS Mincho"/>
                <a:cs typeface="MS Mincho"/>
              </a:rPr>
              <a:t>レセプト点検サービス</a:t>
            </a:r>
            <a:endParaRPr sz="1000">
              <a:latin typeface="MS Mincho"/>
              <a:cs typeface="MS Mincho"/>
            </a:endParaRPr>
          </a:p>
        </p:txBody>
      </p:sp>
      <p:grpSp>
        <p:nvGrpSpPr>
          <p:cNvPr id="9" name="object 9" descr=""/>
          <p:cNvGrpSpPr/>
          <p:nvPr/>
        </p:nvGrpSpPr>
        <p:grpSpPr>
          <a:xfrm>
            <a:off x="1601469" y="5699505"/>
            <a:ext cx="1707514" cy="3731260"/>
            <a:chOff x="1601469" y="5699505"/>
            <a:chExt cx="1707514" cy="3731260"/>
          </a:xfrm>
        </p:grpSpPr>
        <p:sp>
          <p:nvSpPr>
            <p:cNvPr id="10" name="object 10" descr=""/>
            <p:cNvSpPr/>
            <p:nvPr/>
          </p:nvSpPr>
          <p:spPr>
            <a:xfrm>
              <a:off x="1607819" y="5705855"/>
              <a:ext cx="1694814" cy="3718560"/>
            </a:xfrm>
            <a:custGeom>
              <a:avLst/>
              <a:gdLst/>
              <a:ahLst/>
              <a:cxnLst/>
              <a:rect l="l" t="t" r="r" b="b"/>
              <a:pathLst>
                <a:path w="1694814" h="3718559">
                  <a:moveTo>
                    <a:pt x="1575054" y="0"/>
                  </a:moveTo>
                  <a:lnTo>
                    <a:pt x="119253" y="0"/>
                  </a:lnTo>
                  <a:lnTo>
                    <a:pt x="72771" y="9398"/>
                  </a:lnTo>
                  <a:lnTo>
                    <a:pt x="34925" y="34925"/>
                  </a:lnTo>
                  <a:lnTo>
                    <a:pt x="9398" y="72771"/>
                  </a:lnTo>
                  <a:lnTo>
                    <a:pt x="0" y="119125"/>
                  </a:lnTo>
                  <a:lnTo>
                    <a:pt x="0" y="3599433"/>
                  </a:lnTo>
                  <a:lnTo>
                    <a:pt x="9398" y="3645789"/>
                  </a:lnTo>
                  <a:lnTo>
                    <a:pt x="34925" y="3683635"/>
                  </a:lnTo>
                  <a:lnTo>
                    <a:pt x="72771" y="3709162"/>
                  </a:lnTo>
                  <a:lnTo>
                    <a:pt x="119253" y="3718560"/>
                  </a:lnTo>
                  <a:lnTo>
                    <a:pt x="1575054" y="3718560"/>
                  </a:lnTo>
                  <a:lnTo>
                    <a:pt x="1621536" y="3709162"/>
                  </a:lnTo>
                  <a:lnTo>
                    <a:pt x="1659382" y="3683635"/>
                  </a:lnTo>
                  <a:lnTo>
                    <a:pt x="1684908" y="3645789"/>
                  </a:lnTo>
                  <a:lnTo>
                    <a:pt x="1694307" y="3599433"/>
                  </a:lnTo>
                  <a:lnTo>
                    <a:pt x="1694307" y="119125"/>
                  </a:lnTo>
                  <a:lnTo>
                    <a:pt x="1684908" y="72771"/>
                  </a:lnTo>
                  <a:lnTo>
                    <a:pt x="1659382" y="34925"/>
                  </a:lnTo>
                  <a:lnTo>
                    <a:pt x="1621536" y="9398"/>
                  </a:lnTo>
                  <a:lnTo>
                    <a:pt x="1575054" y="0"/>
                  </a:lnTo>
                  <a:close/>
                </a:path>
              </a:pathLst>
            </a:custGeom>
            <a:solidFill>
              <a:srgbClr val="F9E9C3"/>
            </a:solidFill>
          </p:spPr>
          <p:txBody>
            <a:bodyPr wrap="square" lIns="0" tIns="0" rIns="0" bIns="0" rtlCol="0"/>
            <a:lstStyle/>
            <a:p/>
          </p:txBody>
        </p:sp>
        <p:sp>
          <p:nvSpPr>
            <p:cNvPr id="11" name="object 11" descr=""/>
            <p:cNvSpPr/>
            <p:nvPr/>
          </p:nvSpPr>
          <p:spPr>
            <a:xfrm>
              <a:off x="1607819" y="5705855"/>
              <a:ext cx="1694814" cy="3718560"/>
            </a:xfrm>
            <a:custGeom>
              <a:avLst/>
              <a:gdLst/>
              <a:ahLst/>
              <a:cxnLst/>
              <a:rect l="l" t="t" r="r" b="b"/>
              <a:pathLst>
                <a:path w="1694814" h="3718559">
                  <a:moveTo>
                    <a:pt x="0" y="119125"/>
                  </a:moveTo>
                  <a:lnTo>
                    <a:pt x="9398" y="72771"/>
                  </a:lnTo>
                  <a:lnTo>
                    <a:pt x="34925" y="34925"/>
                  </a:lnTo>
                  <a:lnTo>
                    <a:pt x="72771" y="9398"/>
                  </a:lnTo>
                  <a:lnTo>
                    <a:pt x="119253" y="0"/>
                  </a:lnTo>
                  <a:lnTo>
                    <a:pt x="1575054" y="0"/>
                  </a:lnTo>
                  <a:lnTo>
                    <a:pt x="1621536" y="9398"/>
                  </a:lnTo>
                  <a:lnTo>
                    <a:pt x="1659382" y="34925"/>
                  </a:lnTo>
                  <a:lnTo>
                    <a:pt x="1684908" y="72771"/>
                  </a:lnTo>
                  <a:lnTo>
                    <a:pt x="1694307" y="119125"/>
                  </a:lnTo>
                  <a:lnTo>
                    <a:pt x="1694307" y="3599433"/>
                  </a:lnTo>
                  <a:lnTo>
                    <a:pt x="1684908" y="3645789"/>
                  </a:lnTo>
                  <a:lnTo>
                    <a:pt x="1659382" y="3683635"/>
                  </a:lnTo>
                  <a:lnTo>
                    <a:pt x="1621536" y="3709162"/>
                  </a:lnTo>
                  <a:lnTo>
                    <a:pt x="1575054" y="3718560"/>
                  </a:lnTo>
                  <a:lnTo>
                    <a:pt x="119253" y="3718560"/>
                  </a:lnTo>
                  <a:lnTo>
                    <a:pt x="72771" y="3709162"/>
                  </a:lnTo>
                  <a:lnTo>
                    <a:pt x="34925" y="3683635"/>
                  </a:lnTo>
                  <a:lnTo>
                    <a:pt x="9398" y="3645789"/>
                  </a:lnTo>
                  <a:lnTo>
                    <a:pt x="0" y="3599433"/>
                  </a:lnTo>
                  <a:lnTo>
                    <a:pt x="0" y="119125"/>
                  </a:lnTo>
                  <a:close/>
                </a:path>
              </a:pathLst>
            </a:custGeom>
            <a:ln w="12700">
              <a:solidFill>
                <a:srgbClr val="929497"/>
              </a:solidFill>
            </a:ln>
          </p:spPr>
          <p:txBody>
            <a:bodyPr wrap="square" lIns="0" tIns="0" rIns="0" bIns="0" rtlCol="0"/>
            <a:lstStyle/>
            <a:p/>
          </p:txBody>
        </p:sp>
      </p:grpSp>
      <p:sp>
        <p:nvSpPr>
          <p:cNvPr id="12" name="object 12" descr=""/>
          <p:cNvSpPr txBox="1"/>
          <p:nvPr/>
        </p:nvSpPr>
        <p:spPr>
          <a:xfrm>
            <a:off x="2095880" y="5809233"/>
            <a:ext cx="732790" cy="239395"/>
          </a:xfrm>
          <a:prstGeom prst="rect">
            <a:avLst/>
          </a:prstGeom>
        </p:spPr>
        <p:txBody>
          <a:bodyPr wrap="square" lIns="0" tIns="13335" rIns="0" bIns="0" rtlCol="0" vert="horz">
            <a:spAutoFit/>
          </a:bodyPr>
          <a:lstStyle/>
          <a:p>
            <a:pPr marL="12700">
              <a:lnSpc>
                <a:spcPct val="100000"/>
              </a:lnSpc>
              <a:spcBef>
                <a:spcPts val="105"/>
              </a:spcBef>
            </a:pPr>
            <a:r>
              <a:rPr dirty="0" sz="1400" spc="-30" b="1">
                <a:solidFill>
                  <a:srgbClr val="221F1F"/>
                </a:solidFill>
                <a:latin typeface="MS Mincho"/>
                <a:cs typeface="MS Mincho"/>
              </a:rPr>
              <a:t>医療機関</a:t>
            </a:r>
            <a:endParaRPr sz="1400">
              <a:latin typeface="MS Mincho"/>
              <a:cs typeface="MS Mincho"/>
            </a:endParaRPr>
          </a:p>
        </p:txBody>
      </p:sp>
      <p:grpSp>
        <p:nvGrpSpPr>
          <p:cNvPr id="13" name="object 13" descr=""/>
          <p:cNvGrpSpPr/>
          <p:nvPr/>
        </p:nvGrpSpPr>
        <p:grpSpPr>
          <a:xfrm>
            <a:off x="4117657" y="5717857"/>
            <a:ext cx="2103755" cy="3728085"/>
            <a:chOff x="4117657" y="5717857"/>
            <a:chExt cx="2103755" cy="3728085"/>
          </a:xfrm>
        </p:grpSpPr>
        <p:sp>
          <p:nvSpPr>
            <p:cNvPr id="14" name="object 14" descr=""/>
            <p:cNvSpPr/>
            <p:nvPr/>
          </p:nvSpPr>
          <p:spPr>
            <a:xfrm>
              <a:off x="4122420" y="5722619"/>
              <a:ext cx="2094230" cy="3718560"/>
            </a:xfrm>
            <a:custGeom>
              <a:avLst/>
              <a:gdLst/>
              <a:ahLst/>
              <a:cxnLst/>
              <a:rect l="l" t="t" r="r" b="b"/>
              <a:pathLst>
                <a:path w="2094229" h="3718559">
                  <a:moveTo>
                    <a:pt x="1952243" y="0"/>
                  </a:moveTo>
                  <a:lnTo>
                    <a:pt x="141604" y="0"/>
                  </a:lnTo>
                  <a:lnTo>
                    <a:pt x="96774" y="7238"/>
                  </a:lnTo>
                  <a:lnTo>
                    <a:pt x="57912" y="27304"/>
                  </a:lnTo>
                  <a:lnTo>
                    <a:pt x="27304" y="57912"/>
                  </a:lnTo>
                  <a:lnTo>
                    <a:pt x="7238" y="96774"/>
                  </a:lnTo>
                  <a:lnTo>
                    <a:pt x="0" y="141604"/>
                  </a:lnTo>
                  <a:lnTo>
                    <a:pt x="0" y="3576447"/>
                  </a:lnTo>
                  <a:lnTo>
                    <a:pt x="7238" y="3621151"/>
                  </a:lnTo>
                  <a:lnTo>
                    <a:pt x="27304" y="3660013"/>
                  </a:lnTo>
                  <a:lnTo>
                    <a:pt x="57912" y="3690620"/>
                  </a:lnTo>
                  <a:lnTo>
                    <a:pt x="96774" y="3710724"/>
                  </a:lnTo>
                  <a:lnTo>
                    <a:pt x="141604" y="3717937"/>
                  </a:lnTo>
                  <a:lnTo>
                    <a:pt x="1952243" y="3717937"/>
                  </a:lnTo>
                  <a:lnTo>
                    <a:pt x="1996947" y="3710724"/>
                  </a:lnTo>
                  <a:lnTo>
                    <a:pt x="2035809" y="3690620"/>
                  </a:lnTo>
                  <a:lnTo>
                    <a:pt x="2066543" y="3660013"/>
                  </a:lnTo>
                  <a:lnTo>
                    <a:pt x="2086609" y="3621151"/>
                  </a:lnTo>
                  <a:lnTo>
                    <a:pt x="2093849" y="3576447"/>
                  </a:lnTo>
                  <a:lnTo>
                    <a:pt x="2093849" y="141604"/>
                  </a:lnTo>
                  <a:lnTo>
                    <a:pt x="2086609" y="96774"/>
                  </a:lnTo>
                  <a:lnTo>
                    <a:pt x="2066543" y="57912"/>
                  </a:lnTo>
                  <a:lnTo>
                    <a:pt x="2035809" y="27304"/>
                  </a:lnTo>
                  <a:lnTo>
                    <a:pt x="1996947" y="7238"/>
                  </a:lnTo>
                  <a:lnTo>
                    <a:pt x="1952243" y="0"/>
                  </a:lnTo>
                  <a:close/>
                </a:path>
              </a:pathLst>
            </a:custGeom>
            <a:solidFill>
              <a:srgbClr val="D6E8D1"/>
            </a:solidFill>
          </p:spPr>
          <p:txBody>
            <a:bodyPr wrap="square" lIns="0" tIns="0" rIns="0" bIns="0" rtlCol="0"/>
            <a:lstStyle/>
            <a:p/>
          </p:txBody>
        </p:sp>
        <p:sp>
          <p:nvSpPr>
            <p:cNvPr id="15" name="object 15" descr=""/>
            <p:cNvSpPr/>
            <p:nvPr/>
          </p:nvSpPr>
          <p:spPr>
            <a:xfrm>
              <a:off x="4122420" y="5722619"/>
              <a:ext cx="2094230" cy="3718560"/>
            </a:xfrm>
            <a:custGeom>
              <a:avLst/>
              <a:gdLst/>
              <a:ahLst/>
              <a:cxnLst/>
              <a:rect l="l" t="t" r="r" b="b"/>
              <a:pathLst>
                <a:path w="2094229" h="3718559">
                  <a:moveTo>
                    <a:pt x="1952243" y="0"/>
                  </a:moveTo>
                  <a:lnTo>
                    <a:pt x="141604" y="0"/>
                  </a:lnTo>
                  <a:lnTo>
                    <a:pt x="96774" y="7238"/>
                  </a:lnTo>
                  <a:lnTo>
                    <a:pt x="57912" y="27304"/>
                  </a:lnTo>
                  <a:lnTo>
                    <a:pt x="27304" y="57912"/>
                  </a:lnTo>
                  <a:lnTo>
                    <a:pt x="7238" y="96774"/>
                  </a:lnTo>
                  <a:lnTo>
                    <a:pt x="0" y="141604"/>
                  </a:lnTo>
                  <a:lnTo>
                    <a:pt x="0" y="3576447"/>
                  </a:lnTo>
                  <a:lnTo>
                    <a:pt x="7238" y="3621151"/>
                  </a:lnTo>
                  <a:lnTo>
                    <a:pt x="27304" y="3660013"/>
                  </a:lnTo>
                  <a:lnTo>
                    <a:pt x="57912" y="3690620"/>
                  </a:lnTo>
                  <a:lnTo>
                    <a:pt x="96774" y="3710724"/>
                  </a:lnTo>
                  <a:lnTo>
                    <a:pt x="141604" y="3717937"/>
                  </a:lnTo>
                  <a:lnTo>
                    <a:pt x="1952243" y="3717937"/>
                  </a:lnTo>
                  <a:lnTo>
                    <a:pt x="1996947" y="3710724"/>
                  </a:lnTo>
                  <a:lnTo>
                    <a:pt x="2035809" y="3690620"/>
                  </a:lnTo>
                  <a:lnTo>
                    <a:pt x="2066543" y="3660013"/>
                  </a:lnTo>
                  <a:lnTo>
                    <a:pt x="2086609" y="3621151"/>
                  </a:lnTo>
                  <a:lnTo>
                    <a:pt x="2093849" y="3576447"/>
                  </a:lnTo>
                  <a:lnTo>
                    <a:pt x="2093849" y="141604"/>
                  </a:lnTo>
                  <a:lnTo>
                    <a:pt x="2086609" y="96774"/>
                  </a:lnTo>
                  <a:lnTo>
                    <a:pt x="2066543" y="57912"/>
                  </a:lnTo>
                  <a:lnTo>
                    <a:pt x="2035809" y="27304"/>
                  </a:lnTo>
                  <a:lnTo>
                    <a:pt x="1996947" y="7238"/>
                  </a:lnTo>
                  <a:lnTo>
                    <a:pt x="1952243" y="0"/>
                  </a:lnTo>
                  <a:close/>
                </a:path>
              </a:pathLst>
            </a:custGeom>
            <a:ln w="9525">
              <a:solidFill>
                <a:srgbClr val="000000"/>
              </a:solidFill>
            </a:ln>
          </p:spPr>
          <p:txBody>
            <a:bodyPr wrap="square" lIns="0" tIns="0" rIns="0" bIns="0" rtlCol="0"/>
            <a:lstStyle/>
            <a:p/>
          </p:txBody>
        </p:sp>
      </p:grpSp>
      <p:sp>
        <p:nvSpPr>
          <p:cNvPr id="16" name="object 16" descr=""/>
          <p:cNvSpPr txBox="1"/>
          <p:nvPr/>
        </p:nvSpPr>
        <p:spPr>
          <a:xfrm>
            <a:off x="4496561" y="5814516"/>
            <a:ext cx="1449705" cy="240029"/>
          </a:xfrm>
          <a:prstGeom prst="rect">
            <a:avLst/>
          </a:prstGeom>
        </p:spPr>
        <p:txBody>
          <a:bodyPr wrap="square" lIns="0" tIns="13335" rIns="0" bIns="0" rtlCol="0" vert="horz">
            <a:spAutoFit/>
          </a:bodyPr>
          <a:lstStyle/>
          <a:p>
            <a:pPr marL="12700">
              <a:lnSpc>
                <a:spcPct val="100000"/>
              </a:lnSpc>
              <a:spcBef>
                <a:spcPts val="105"/>
              </a:spcBef>
            </a:pPr>
            <a:r>
              <a:rPr dirty="0" sz="1400" spc="-20" b="1">
                <a:solidFill>
                  <a:srgbClr val="221F1F"/>
                </a:solidFill>
                <a:latin typeface="MS Mincho"/>
                <a:cs typeface="MS Mincho"/>
              </a:rPr>
              <a:t>クラウドサーバー</a:t>
            </a:r>
            <a:endParaRPr sz="1400">
              <a:latin typeface="MS Mincho"/>
              <a:cs typeface="MS Mincho"/>
            </a:endParaRPr>
          </a:p>
        </p:txBody>
      </p:sp>
      <p:grpSp>
        <p:nvGrpSpPr>
          <p:cNvPr id="17" name="object 17" descr=""/>
          <p:cNvGrpSpPr/>
          <p:nvPr/>
        </p:nvGrpSpPr>
        <p:grpSpPr>
          <a:xfrm>
            <a:off x="1815274" y="6248082"/>
            <a:ext cx="1185545" cy="2413635"/>
            <a:chOff x="1815274" y="6248082"/>
            <a:chExt cx="1185545" cy="2413635"/>
          </a:xfrm>
        </p:grpSpPr>
        <p:sp>
          <p:nvSpPr>
            <p:cNvPr id="18" name="object 18" descr=""/>
            <p:cNvSpPr/>
            <p:nvPr/>
          </p:nvSpPr>
          <p:spPr>
            <a:xfrm>
              <a:off x="1829561" y="7402829"/>
              <a:ext cx="173990" cy="1050290"/>
            </a:xfrm>
            <a:custGeom>
              <a:avLst/>
              <a:gdLst/>
              <a:ahLst/>
              <a:cxnLst/>
              <a:rect l="l" t="t" r="r" b="b"/>
              <a:pathLst>
                <a:path w="173989" h="1050290">
                  <a:moveTo>
                    <a:pt x="171195" y="0"/>
                  </a:moveTo>
                  <a:lnTo>
                    <a:pt x="0" y="0"/>
                  </a:lnTo>
                  <a:lnTo>
                    <a:pt x="0" y="1049782"/>
                  </a:lnTo>
                  <a:lnTo>
                    <a:pt x="173608" y="1049782"/>
                  </a:lnTo>
                </a:path>
              </a:pathLst>
            </a:custGeom>
            <a:ln w="28575">
              <a:solidFill>
                <a:srgbClr val="20A8DD"/>
              </a:solidFill>
            </a:ln>
          </p:spPr>
          <p:txBody>
            <a:bodyPr wrap="square" lIns="0" tIns="0" rIns="0" bIns="0" rtlCol="0"/>
            <a:lstStyle/>
            <a:p/>
          </p:txBody>
        </p:sp>
        <p:sp>
          <p:nvSpPr>
            <p:cNvPr id="19" name="object 19" descr=""/>
            <p:cNvSpPr/>
            <p:nvPr/>
          </p:nvSpPr>
          <p:spPr>
            <a:xfrm>
              <a:off x="1988819" y="8407907"/>
              <a:ext cx="85725" cy="86995"/>
            </a:xfrm>
            <a:custGeom>
              <a:avLst/>
              <a:gdLst/>
              <a:ahLst/>
              <a:cxnLst/>
              <a:rect l="l" t="t" r="r" b="b"/>
              <a:pathLst>
                <a:path w="85725" h="86995">
                  <a:moveTo>
                    <a:pt x="0" y="0"/>
                  </a:moveTo>
                  <a:lnTo>
                    <a:pt x="0" y="86868"/>
                  </a:lnTo>
                  <a:lnTo>
                    <a:pt x="85343" y="43433"/>
                  </a:lnTo>
                  <a:lnTo>
                    <a:pt x="0" y="0"/>
                  </a:lnTo>
                  <a:close/>
                </a:path>
              </a:pathLst>
            </a:custGeom>
            <a:solidFill>
              <a:srgbClr val="20A8DD"/>
            </a:solidFill>
          </p:spPr>
          <p:txBody>
            <a:bodyPr wrap="square" lIns="0" tIns="0" rIns="0" bIns="0" rtlCol="0"/>
            <a:lstStyle/>
            <a:p/>
          </p:txBody>
        </p:sp>
        <p:sp>
          <p:nvSpPr>
            <p:cNvPr id="20" name="object 20" descr=""/>
            <p:cNvSpPr/>
            <p:nvPr/>
          </p:nvSpPr>
          <p:spPr>
            <a:xfrm>
              <a:off x="2058923" y="8249411"/>
              <a:ext cx="875030" cy="401955"/>
            </a:xfrm>
            <a:custGeom>
              <a:avLst/>
              <a:gdLst/>
              <a:ahLst/>
              <a:cxnLst/>
              <a:rect l="l" t="t" r="r" b="b"/>
              <a:pathLst>
                <a:path w="875030" h="401954">
                  <a:moveTo>
                    <a:pt x="437261" y="0"/>
                  </a:moveTo>
                  <a:lnTo>
                    <a:pt x="0" y="200914"/>
                  </a:lnTo>
                  <a:lnTo>
                    <a:pt x="437261" y="401828"/>
                  </a:lnTo>
                  <a:lnTo>
                    <a:pt x="874521" y="200914"/>
                  </a:lnTo>
                  <a:lnTo>
                    <a:pt x="437261" y="0"/>
                  </a:lnTo>
                  <a:close/>
                </a:path>
              </a:pathLst>
            </a:custGeom>
            <a:solidFill>
              <a:srgbClr val="F0F0F1"/>
            </a:solidFill>
          </p:spPr>
          <p:txBody>
            <a:bodyPr wrap="square" lIns="0" tIns="0" rIns="0" bIns="0" rtlCol="0"/>
            <a:lstStyle/>
            <a:p/>
          </p:txBody>
        </p:sp>
        <p:sp>
          <p:nvSpPr>
            <p:cNvPr id="21" name="object 21" descr=""/>
            <p:cNvSpPr/>
            <p:nvPr/>
          </p:nvSpPr>
          <p:spPr>
            <a:xfrm>
              <a:off x="2076449" y="8250173"/>
              <a:ext cx="875030" cy="401955"/>
            </a:xfrm>
            <a:custGeom>
              <a:avLst/>
              <a:gdLst/>
              <a:ahLst/>
              <a:cxnLst/>
              <a:rect l="l" t="t" r="r" b="b"/>
              <a:pathLst>
                <a:path w="875030" h="401954">
                  <a:moveTo>
                    <a:pt x="0" y="200913"/>
                  </a:moveTo>
                  <a:lnTo>
                    <a:pt x="437261" y="0"/>
                  </a:lnTo>
                  <a:lnTo>
                    <a:pt x="874522" y="200913"/>
                  </a:lnTo>
                  <a:lnTo>
                    <a:pt x="437261" y="401827"/>
                  </a:lnTo>
                  <a:lnTo>
                    <a:pt x="0" y="200913"/>
                  </a:lnTo>
                  <a:close/>
                </a:path>
              </a:pathLst>
            </a:custGeom>
            <a:ln w="19049">
              <a:solidFill>
                <a:srgbClr val="88C661"/>
              </a:solidFill>
            </a:ln>
          </p:spPr>
          <p:txBody>
            <a:bodyPr wrap="square" lIns="0" tIns="0" rIns="0" bIns="0" rtlCol="0"/>
            <a:lstStyle/>
            <a:p/>
          </p:txBody>
        </p:sp>
        <p:sp>
          <p:nvSpPr>
            <p:cNvPr id="22" name="object 22" descr=""/>
            <p:cNvSpPr/>
            <p:nvPr/>
          </p:nvSpPr>
          <p:spPr>
            <a:xfrm>
              <a:off x="1991867" y="6256019"/>
              <a:ext cx="993775" cy="260350"/>
            </a:xfrm>
            <a:custGeom>
              <a:avLst/>
              <a:gdLst/>
              <a:ahLst/>
              <a:cxnLst/>
              <a:rect l="l" t="t" r="r" b="b"/>
              <a:pathLst>
                <a:path w="993775" h="260350">
                  <a:moveTo>
                    <a:pt x="949832" y="0"/>
                  </a:moveTo>
                  <a:lnTo>
                    <a:pt x="43433" y="0"/>
                  </a:lnTo>
                  <a:lnTo>
                    <a:pt x="26543" y="3428"/>
                  </a:lnTo>
                  <a:lnTo>
                    <a:pt x="12700" y="12700"/>
                  </a:lnTo>
                  <a:lnTo>
                    <a:pt x="3429" y="26542"/>
                  </a:lnTo>
                  <a:lnTo>
                    <a:pt x="0" y="43434"/>
                  </a:lnTo>
                  <a:lnTo>
                    <a:pt x="0" y="216915"/>
                  </a:lnTo>
                  <a:lnTo>
                    <a:pt x="3429" y="233679"/>
                  </a:lnTo>
                  <a:lnTo>
                    <a:pt x="12700" y="247523"/>
                  </a:lnTo>
                  <a:lnTo>
                    <a:pt x="26543" y="256793"/>
                  </a:lnTo>
                  <a:lnTo>
                    <a:pt x="43433" y="260223"/>
                  </a:lnTo>
                  <a:lnTo>
                    <a:pt x="949832" y="260223"/>
                  </a:lnTo>
                  <a:lnTo>
                    <a:pt x="966724" y="256793"/>
                  </a:lnTo>
                  <a:lnTo>
                    <a:pt x="980567" y="247523"/>
                  </a:lnTo>
                  <a:lnTo>
                    <a:pt x="989838" y="233679"/>
                  </a:lnTo>
                  <a:lnTo>
                    <a:pt x="993267" y="216915"/>
                  </a:lnTo>
                  <a:lnTo>
                    <a:pt x="993267" y="43434"/>
                  </a:lnTo>
                  <a:lnTo>
                    <a:pt x="989838" y="26542"/>
                  </a:lnTo>
                  <a:lnTo>
                    <a:pt x="980567" y="12700"/>
                  </a:lnTo>
                  <a:lnTo>
                    <a:pt x="966724" y="3428"/>
                  </a:lnTo>
                  <a:lnTo>
                    <a:pt x="949832" y="0"/>
                  </a:lnTo>
                  <a:close/>
                </a:path>
              </a:pathLst>
            </a:custGeom>
            <a:solidFill>
              <a:srgbClr val="F0F0F1"/>
            </a:solidFill>
          </p:spPr>
          <p:txBody>
            <a:bodyPr wrap="square" lIns="0" tIns="0" rIns="0" bIns="0" rtlCol="0"/>
            <a:lstStyle/>
            <a:p/>
          </p:txBody>
        </p:sp>
        <p:sp>
          <p:nvSpPr>
            <p:cNvPr id="23" name="object 23" descr=""/>
            <p:cNvSpPr/>
            <p:nvPr/>
          </p:nvSpPr>
          <p:spPr>
            <a:xfrm>
              <a:off x="1999487" y="6256019"/>
              <a:ext cx="993775" cy="260350"/>
            </a:xfrm>
            <a:custGeom>
              <a:avLst/>
              <a:gdLst/>
              <a:ahLst/>
              <a:cxnLst/>
              <a:rect l="l" t="t" r="r" b="b"/>
              <a:pathLst>
                <a:path w="993775" h="260350">
                  <a:moveTo>
                    <a:pt x="0" y="43434"/>
                  </a:moveTo>
                  <a:lnTo>
                    <a:pt x="3429" y="26542"/>
                  </a:lnTo>
                  <a:lnTo>
                    <a:pt x="12700" y="12700"/>
                  </a:lnTo>
                  <a:lnTo>
                    <a:pt x="26543" y="3428"/>
                  </a:lnTo>
                  <a:lnTo>
                    <a:pt x="43434" y="0"/>
                  </a:lnTo>
                  <a:lnTo>
                    <a:pt x="949832" y="0"/>
                  </a:lnTo>
                  <a:lnTo>
                    <a:pt x="966724" y="3428"/>
                  </a:lnTo>
                  <a:lnTo>
                    <a:pt x="980567" y="12700"/>
                  </a:lnTo>
                  <a:lnTo>
                    <a:pt x="989838" y="26542"/>
                  </a:lnTo>
                  <a:lnTo>
                    <a:pt x="993267" y="43434"/>
                  </a:lnTo>
                  <a:lnTo>
                    <a:pt x="993267" y="216915"/>
                  </a:lnTo>
                  <a:lnTo>
                    <a:pt x="989838" y="233679"/>
                  </a:lnTo>
                  <a:lnTo>
                    <a:pt x="980567" y="247523"/>
                  </a:lnTo>
                  <a:lnTo>
                    <a:pt x="966724" y="256793"/>
                  </a:lnTo>
                  <a:lnTo>
                    <a:pt x="949832" y="260223"/>
                  </a:lnTo>
                  <a:lnTo>
                    <a:pt x="43434" y="260223"/>
                  </a:lnTo>
                  <a:lnTo>
                    <a:pt x="26543" y="256793"/>
                  </a:lnTo>
                  <a:lnTo>
                    <a:pt x="12700" y="247523"/>
                  </a:lnTo>
                  <a:lnTo>
                    <a:pt x="3429" y="233679"/>
                  </a:lnTo>
                  <a:lnTo>
                    <a:pt x="0" y="216915"/>
                  </a:lnTo>
                  <a:lnTo>
                    <a:pt x="0" y="43434"/>
                  </a:lnTo>
                  <a:close/>
                </a:path>
              </a:pathLst>
            </a:custGeom>
            <a:ln w="15873">
              <a:solidFill>
                <a:srgbClr val="88C661"/>
              </a:solidFill>
            </a:ln>
          </p:spPr>
          <p:txBody>
            <a:bodyPr wrap="square" lIns="0" tIns="0" rIns="0" bIns="0" rtlCol="0"/>
            <a:lstStyle/>
            <a:p/>
          </p:txBody>
        </p:sp>
      </p:grpSp>
      <p:sp>
        <p:nvSpPr>
          <p:cNvPr id="24" name="object 24" descr=""/>
          <p:cNvSpPr txBox="1"/>
          <p:nvPr/>
        </p:nvSpPr>
        <p:spPr>
          <a:xfrm>
            <a:off x="2094992" y="6306438"/>
            <a:ext cx="775335" cy="177800"/>
          </a:xfrm>
          <a:prstGeom prst="rect">
            <a:avLst/>
          </a:prstGeom>
        </p:spPr>
        <p:txBody>
          <a:bodyPr wrap="square" lIns="0" tIns="12065" rIns="0" bIns="0" rtlCol="0" vert="horz">
            <a:spAutoFit/>
          </a:bodyPr>
          <a:lstStyle/>
          <a:p>
            <a:pPr marL="12700">
              <a:lnSpc>
                <a:spcPct val="100000"/>
              </a:lnSpc>
              <a:spcBef>
                <a:spcPts val="95"/>
              </a:spcBef>
            </a:pPr>
            <a:r>
              <a:rPr dirty="0" sz="1000" spc="-35" b="1">
                <a:solidFill>
                  <a:srgbClr val="221F1F"/>
                </a:solidFill>
                <a:latin typeface="MS Mincho"/>
                <a:cs typeface="MS Mincho"/>
              </a:rPr>
              <a:t>レセプト取込</a:t>
            </a:r>
            <a:endParaRPr sz="1000">
              <a:latin typeface="MS Mincho"/>
              <a:cs typeface="MS Mincho"/>
            </a:endParaRPr>
          </a:p>
        </p:txBody>
      </p:sp>
      <p:grpSp>
        <p:nvGrpSpPr>
          <p:cNvPr id="25" name="object 25" descr=""/>
          <p:cNvGrpSpPr/>
          <p:nvPr/>
        </p:nvGrpSpPr>
        <p:grpSpPr>
          <a:xfrm>
            <a:off x="1991550" y="8951658"/>
            <a:ext cx="1017269" cy="248920"/>
            <a:chOff x="1991550" y="8951658"/>
            <a:chExt cx="1017269" cy="248920"/>
          </a:xfrm>
        </p:grpSpPr>
        <p:sp>
          <p:nvSpPr>
            <p:cNvPr id="26" name="object 26" descr=""/>
            <p:cNvSpPr/>
            <p:nvPr/>
          </p:nvSpPr>
          <p:spPr>
            <a:xfrm>
              <a:off x="1996440" y="8959595"/>
              <a:ext cx="999490" cy="233045"/>
            </a:xfrm>
            <a:custGeom>
              <a:avLst/>
              <a:gdLst/>
              <a:ahLst/>
              <a:cxnLst/>
              <a:rect l="l" t="t" r="r" b="b"/>
              <a:pathLst>
                <a:path w="999489" h="233045">
                  <a:moveTo>
                    <a:pt x="960501" y="0"/>
                  </a:moveTo>
                  <a:lnTo>
                    <a:pt x="38862" y="0"/>
                  </a:lnTo>
                  <a:lnTo>
                    <a:pt x="23749" y="3047"/>
                  </a:lnTo>
                  <a:lnTo>
                    <a:pt x="11430" y="11302"/>
                  </a:lnTo>
                  <a:lnTo>
                    <a:pt x="3048" y="23748"/>
                  </a:lnTo>
                  <a:lnTo>
                    <a:pt x="0" y="38734"/>
                  </a:lnTo>
                  <a:lnTo>
                    <a:pt x="0" y="193928"/>
                  </a:lnTo>
                  <a:lnTo>
                    <a:pt x="3048" y="209041"/>
                  </a:lnTo>
                  <a:lnTo>
                    <a:pt x="11430" y="221360"/>
                  </a:lnTo>
                  <a:lnTo>
                    <a:pt x="23749" y="229615"/>
                  </a:lnTo>
                  <a:lnTo>
                    <a:pt x="38862" y="232663"/>
                  </a:lnTo>
                  <a:lnTo>
                    <a:pt x="960501" y="232663"/>
                  </a:lnTo>
                  <a:lnTo>
                    <a:pt x="975614" y="229615"/>
                  </a:lnTo>
                  <a:lnTo>
                    <a:pt x="987933" y="221360"/>
                  </a:lnTo>
                  <a:lnTo>
                    <a:pt x="996315" y="209041"/>
                  </a:lnTo>
                  <a:lnTo>
                    <a:pt x="999363" y="193928"/>
                  </a:lnTo>
                  <a:lnTo>
                    <a:pt x="999363" y="38734"/>
                  </a:lnTo>
                  <a:lnTo>
                    <a:pt x="996315" y="23748"/>
                  </a:lnTo>
                  <a:lnTo>
                    <a:pt x="987933" y="11302"/>
                  </a:lnTo>
                  <a:lnTo>
                    <a:pt x="975614" y="3047"/>
                  </a:lnTo>
                  <a:lnTo>
                    <a:pt x="960501" y="0"/>
                  </a:lnTo>
                  <a:close/>
                </a:path>
              </a:pathLst>
            </a:custGeom>
            <a:solidFill>
              <a:srgbClr val="F0F0F1"/>
            </a:solidFill>
          </p:spPr>
          <p:txBody>
            <a:bodyPr wrap="square" lIns="0" tIns="0" rIns="0" bIns="0" rtlCol="0"/>
            <a:lstStyle/>
            <a:p/>
          </p:txBody>
        </p:sp>
        <p:sp>
          <p:nvSpPr>
            <p:cNvPr id="27" name="object 27" descr=""/>
            <p:cNvSpPr/>
            <p:nvPr/>
          </p:nvSpPr>
          <p:spPr>
            <a:xfrm>
              <a:off x="1999488" y="8959595"/>
              <a:ext cx="1001394" cy="233045"/>
            </a:xfrm>
            <a:custGeom>
              <a:avLst/>
              <a:gdLst/>
              <a:ahLst/>
              <a:cxnLst/>
              <a:rect l="l" t="t" r="r" b="b"/>
              <a:pathLst>
                <a:path w="1001394" h="233045">
                  <a:moveTo>
                    <a:pt x="0" y="38734"/>
                  </a:moveTo>
                  <a:lnTo>
                    <a:pt x="3048" y="23748"/>
                  </a:lnTo>
                  <a:lnTo>
                    <a:pt x="11430" y="11302"/>
                  </a:lnTo>
                  <a:lnTo>
                    <a:pt x="23749" y="3047"/>
                  </a:lnTo>
                  <a:lnTo>
                    <a:pt x="38862" y="0"/>
                  </a:lnTo>
                  <a:lnTo>
                    <a:pt x="962025" y="0"/>
                  </a:lnTo>
                  <a:lnTo>
                    <a:pt x="977138" y="3047"/>
                  </a:lnTo>
                  <a:lnTo>
                    <a:pt x="989457" y="11302"/>
                  </a:lnTo>
                  <a:lnTo>
                    <a:pt x="997838" y="23748"/>
                  </a:lnTo>
                  <a:lnTo>
                    <a:pt x="1000887" y="38734"/>
                  </a:lnTo>
                  <a:lnTo>
                    <a:pt x="1000887" y="193928"/>
                  </a:lnTo>
                  <a:lnTo>
                    <a:pt x="997838" y="209041"/>
                  </a:lnTo>
                  <a:lnTo>
                    <a:pt x="989457" y="221360"/>
                  </a:lnTo>
                  <a:lnTo>
                    <a:pt x="977138" y="229615"/>
                  </a:lnTo>
                  <a:lnTo>
                    <a:pt x="962025" y="232663"/>
                  </a:lnTo>
                  <a:lnTo>
                    <a:pt x="38862" y="232663"/>
                  </a:lnTo>
                  <a:lnTo>
                    <a:pt x="23749" y="229615"/>
                  </a:lnTo>
                  <a:lnTo>
                    <a:pt x="11430" y="221360"/>
                  </a:lnTo>
                  <a:lnTo>
                    <a:pt x="3048" y="209041"/>
                  </a:lnTo>
                  <a:lnTo>
                    <a:pt x="0" y="193928"/>
                  </a:lnTo>
                  <a:lnTo>
                    <a:pt x="0" y="38734"/>
                  </a:lnTo>
                  <a:close/>
                </a:path>
              </a:pathLst>
            </a:custGeom>
            <a:ln w="15873">
              <a:solidFill>
                <a:srgbClr val="88C661"/>
              </a:solidFill>
            </a:ln>
          </p:spPr>
          <p:txBody>
            <a:bodyPr wrap="square" lIns="0" tIns="0" rIns="0" bIns="0" rtlCol="0"/>
            <a:lstStyle/>
            <a:p/>
          </p:txBody>
        </p:sp>
      </p:grpSp>
      <p:sp>
        <p:nvSpPr>
          <p:cNvPr id="28" name="object 28" descr=""/>
          <p:cNvSpPr txBox="1"/>
          <p:nvPr/>
        </p:nvSpPr>
        <p:spPr>
          <a:xfrm>
            <a:off x="2233041" y="8996933"/>
            <a:ext cx="525780" cy="177800"/>
          </a:xfrm>
          <a:prstGeom prst="rect">
            <a:avLst/>
          </a:prstGeom>
        </p:spPr>
        <p:txBody>
          <a:bodyPr wrap="square" lIns="0" tIns="12065" rIns="0" bIns="0" rtlCol="0" vert="horz">
            <a:spAutoFit/>
          </a:bodyPr>
          <a:lstStyle/>
          <a:p>
            <a:pPr marL="12700">
              <a:lnSpc>
                <a:spcPct val="100000"/>
              </a:lnSpc>
              <a:spcBef>
                <a:spcPts val="95"/>
              </a:spcBef>
            </a:pPr>
            <a:r>
              <a:rPr dirty="0" sz="1000" spc="-35" b="1">
                <a:solidFill>
                  <a:srgbClr val="221F1F"/>
                </a:solidFill>
                <a:latin typeface="MS Mincho"/>
                <a:cs typeface="MS Mincho"/>
              </a:rPr>
              <a:t>レポート</a:t>
            </a:r>
            <a:endParaRPr sz="1000">
              <a:latin typeface="MS Mincho"/>
              <a:cs typeface="MS Mincho"/>
            </a:endParaRPr>
          </a:p>
        </p:txBody>
      </p:sp>
      <p:grpSp>
        <p:nvGrpSpPr>
          <p:cNvPr id="29" name="object 29" descr=""/>
          <p:cNvGrpSpPr/>
          <p:nvPr/>
        </p:nvGrpSpPr>
        <p:grpSpPr>
          <a:xfrm>
            <a:off x="1990026" y="7276782"/>
            <a:ext cx="1012190" cy="248920"/>
            <a:chOff x="1990026" y="7276782"/>
            <a:chExt cx="1012190" cy="248920"/>
          </a:xfrm>
        </p:grpSpPr>
        <p:sp>
          <p:nvSpPr>
            <p:cNvPr id="30" name="object 30" descr=""/>
            <p:cNvSpPr/>
            <p:nvPr/>
          </p:nvSpPr>
          <p:spPr>
            <a:xfrm>
              <a:off x="1999488" y="7284719"/>
              <a:ext cx="996315" cy="233045"/>
            </a:xfrm>
            <a:custGeom>
              <a:avLst/>
              <a:gdLst/>
              <a:ahLst/>
              <a:cxnLst/>
              <a:rect l="l" t="t" r="r" b="b"/>
              <a:pathLst>
                <a:path w="996314" h="233045">
                  <a:moveTo>
                    <a:pt x="957326" y="0"/>
                  </a:moveTo>
                  <a:lnTo>
                    <a:pt x="38862" y="0"/>
                  </a:lnTo>
                  <a:lnTo>
                    <a:pt x="23749" y="3048"/>
                  </a:lnTo>
                  <a:lnTo>
                    <a:pt x="11430" y="11303"/>
                  </a:lnTo>
                  <a:lnTo>
                    <a:pt x="3048" y="23622"/>
                  </a:lnTo>
                  <a:lnTo>
                    <a:pt x="0" y="38735"/>
                  </a:lnTo>
                  <a:lnTo>
                    <a:pt x="0" y="193929"/>
                  </a:lnTo>
                  <a:lnTo>
                    <a:pt x="3048" y="209042"/>
                  </a:lnTo>
                  <a:lnTo>
                    <a:pt x="11430" y="221361"/>
                  </a:lnTo>
                  <a:lnTo>
                    <a:pt x="23749" y="229616"/>
                  </a:lnTo>
                  <a:lnTo>
                    <a:pt x="38862" y="232664"/>
                  </a:lnTo>
                  <a:lnTo>
                    <a:pt x="957326" y="232664"/>
                  </a:lnTo>
                  <a:lnTo>
                    <a:pt x="972438" y="229616"/>
                  </a:lnTo>
                  <a:lnTo>
                    <a:pt x="984757" y="221361"/>
                  </a:lnTo>
                  <a:lnTo>
                    <a:pt x="993139" y="209042"/>
                  </a:lnTo>
                  <a:lnTo>
                    <a:pt x="996188" y="193929"/>
                  </a:lnTo>
                  <a:lnTo>
                    <a:pt x="996188" y="38735"/>
                  </a:lnTo>
                  <a:lnTo>
                    <a:pt x="993139" y="23622"/>
                  </a:lnTo>
                  <a:lnTo>
                    <a:pt x="984757" y="11303"/>
                  </a:lnTo>
                  <a:lnTo>
                    <a:pt x="972438" y="3048"/>
                  </a:lnTo>
                  <a:lnTo>
                    <a:pt x="957326" y="0"/>
                  </a:lnTo>
                  <a:close/>
                </a:path>
              </a:pathLst>
            </a:custGeom>
            <a:solidFill>
              <a:srgbClr val="F0F0F1"/>
            </a:solidFill>
          </p:spPr>
          <p:txBody>
            <a:bodyPr wrap="square" lIns="0" tIns="0" rIns="0" bIns="0" rtlCol="0"/>
            <a:lstStyle/>
            <a:p/>
          </p:txBody>
        </p:sp>
        <p:sp>
          <p:nvSpPr>
            <p:cNvPr id="31" name="object 31" descr=""/>
            <p:cNvSpPr/>
            <p:nvPr/>
          </p:nvSpPr>
          <p:spPr>
            <a:xfrm>
              <a:off x="1997964" y="7284719"/>
              <a:ext cx="996315" cy="233045"/>
            </a:xfrm>
            <a:custGeom>
              <a:avLst/>
              <a:gdLst/>
              <a:ahLst/>
              <a:cxnLst/>
              <a:rect l="l" t="t" r="r" b="b"/>
              <a:pathLst>
                <a:path w="996314" h="233045">
                  <a:moveTo>
                    <a:pt x="0" y="38735"/>
                  </a:moveTo>
                  <a:lnTo>
                    <a:pt x="3048" y="23622"/>
                  </a:lnTo>
                  <a:lnTo>
                    <a:pt x="11430" y="11303"/>
                  </a:lnTo>
                  <a:lnTo>
                    <a:pt x="23749" y="3048"/>
                  </a:lnTo>
                  <a:lnTo>
                    <a:pt x="38862" y="0"/>
                  </a:lnTo>
                  <a:lnTo>
                    <a:pt x="957326" y="0"/>
                  </a:lnTo>
                  <a:lnTo>
                    <a:pt x="972438" y="3048"/>
                  </a:lnTo>
                  <a:lnTo>
                    <a:pt x="984758" y="11303"/>
                  </a:lnTo>
                  <a:lnTo>
                    <a:pt x="993140" y="23622"/>
                  </a:lnTo>
                  <a:lnTo>
                    <a:pt x="996188" y="38735"/>
                  </a:lnTo>
                  <a:lnTo>
                    <a:pt x="996188" y="193929"/>
                  </a:lnTo>
                  <a:lnTo>
                    <a:pt x="993140" y="209042"/>
                  </a:lnTo>
                  <a:lnTo>
                    <a:pt x="984758" y="221361"/>
                  </a:lnTo>
                  <a:lnTo>
                    <a:pt x="972438" y="229616"/>
                  </a:lnTo>
                  <a:lnTo>
                    <a:pt x="957326" y="232664"/>
                  </a:lnTo>
                  <a:lnTo>
                    <a:pt x="38862" y="232664"/>
                  </a:lnTo>
                  <a:lnTo>
                    <a:pt x="23749" y="229616"/>
                  </a:lnTo>
                  <a:lnTo>
                    <a:pt x="11430" y="221361"/>
                  </a:lnTo>
                  <a:lnTo>
                    <a:pt x="3048" y="209042"/>
                  </a:lnTo>
                  <a:lnTo>
                    <a:pt x="0" y="193929"/>
                  </a:lnTo>
                  <a:lnTo>
                    <a:pt x="0" y="38735"/>
                  </a:lnTo>
                  <a:close/>
                </a:path>
              </a:pathLst>
            </a:custGeom>
            <a:ln w="15873">
              <a:solidFill>
                <a:srgbClr val="88C661"/>
              </a:solidFill>
            </a:ln>
          </p:spPr>
          <p:txBody>
            <a:bodyPr wrap="square" lIns="0" tIns="0" rIns="0" bIns="0" rtlCol="0"/>
            <a:lstStyle/>
            <a:p/>
          </p:txBody>
        </p:sp>
      </p:grpSp>
      <p:sp>
        <p:nvSpPr>
          <p:cNvPr id="32" name="object 32" descr=""/>
          <p:cNvSpPr txBox="1"/>
          <p:nvPr/>
        </p:nvSpPr>
        <p:spPr>
          <a:xfrm>
            <a:off x="2231517" y="7321676"/>
            <a:ext cx="525780" cy="177800"/>
          </a:xfrm>
          <a:prstGeom prst="rect">
            <a:avLst/>
          </a:prstGeom>
        </p:spPr>
        <p:txBody>
          <a:bodyPr wrap="square" lIns="0" tIns="12065" rIns="0" bIns="0" rtlCol="0" vert="horz">
            <a:spAutoFit/>
          </a:bodyPr>
          <a:lstStyle/>
          <a:p>
            <a:pPr marL="12700">
              <a:lnSpc>
                <a:spcPct val="100000"/>
              </a:lnSpc>
              <a:spcBef>
                <a:spcPts val="95"/>
              </a:spcBef>
            </a:pPr>
            <a:r>
              <a:rPr dirty="0" sz="1000" spc="-35" b="1">
                <a:solidFill>
                  <a:srgbClr val="221F1F"/>
                </a:solidFill>
                <a:latin typeface="MS Mincho"/>
                <a:cs typeface="MS Mincho"/>
              </a:rPr>
              <a:t>画面点検</a:t>
            </a:r>
            <a:endParaRPr sz="1000">
              <a:latin typeface="MS Mincho"/>
              <a:cs typeface="MS Mincho"/>
            </a:endParaRPr>
          </a:p>
        </p:txBody>
      </p:sp>
      <p:grpSp>
        <p:nvGrpSpPr>
          <p:cNvPr id="33" name="object 33" descr=""/>
          <p:cNvGrpSpPr/>
          <p:nvPr/>
        </p:nvGrpSpPr>
        <p:grpSpPr>
          <a:xfrm>
            <a:off x="3168142" y="6267957"/>
            <a:ext cx="899794" cy="2896235"/>
            <a:chOff x="3168142" y="6267957"/>
            <a:chExt cx="899794" cy="2896235"/>
          </a:xfrm>
        </p:grpSpPr>
        <p:sp>
          <p:nvSpPr>
            <p:cNvPr id="34" name="object 34" descr=""/>
            <p:cNvSpPr/>
            <p:nvPr/>
          </p:nvSpPr>
          <p:spPr>
            <a:xfrm>
              <a:off x="3174492" y="8348471"/>
              <a:ext cx="871855" cy="199390"/>
            </a:xfrm>
            <a:custGeom>
              <a:avLst/>
              <a:gdLst/>
              <a:ahLst/>
              <a:cxnLst/>
              <a:rect l="l" t="t" r="r" b="b"/>
              <a:pathLst>
                <a:path w="871854" h="199390">
                  <a:moveTo>
                    <a:pt x="771397" y="0"/>
                  </a:moveTo>
                  <a:lnTo>
                    <a:pt x="771397" y="49784"/>
                  </a:lnTo>
                  <a:lnTo>
                    <a:pt x="0" y="49784"/>
                  </a:lnTo>
                  <a:lnTo>
                    <a:pt x="0" y="149479"/>
                  </a:lnTo>
                  <a:lnTo>
                    <a:pt x="771397" y="149479"/>
                  </a:lnTo>
                  <a:lnTo>
                    <a:pt x="771397" y="199263"/>
                  </a:lnTo>
                  <a:lnTo>
                    <a:pt x="871346" y="99568"/>
                  </a:lnTo>
                  <a:lnTo>
                    <a:pt x="771397" y="0"/>
                  </a:lnTo>
                  <a:close/>
                </a:path>
              </a:pathLst>
            </a:custGeom>
            <a:solidFill>
              <a:srgbClr val="F5CC70"/>
            </a:solidFill>
          </p:spPr>
          <p:txBody>
            <a:bodyPr wrap="square" lIns="0" tIns="0" rIns="0" bIns="0" rtlCol="0"/>
            <a:lstStyle/>
            <a:p/>
          </p:txBody>
        </p:sp>
        <p:sp>
          <p:nvSpPr>
            <p:cNvPr id="35" name="object 35" descr=""/>
            <p:cNvSpPr/>
            <p:nvPr/>
          </p:nvSpPr>
          <p:spPr>
            <a:xfrm>
              <a:off x="3174492" y="8348471"/>
              <a:ext cx="871855" cy="199390"/>
            </a:xfrm>
            <a:custGeom>
              <a:avLst/>
              <a:gdLst/>
              <a:ahLst/>
              <a:cxnLst/>
              <a:rect l="l" t="t" r="r" b="b"/>
              <a:pathLst>
                <a:path w="871854" h="199390">
                  <a:moveTo>
                    <a:pt x="0" y="49784"/>
                  </a:moveTo>
                  <a:lnTo>
                    <a:pt x="771397" y="49784"/>
                  </a:lnTo>
                  <a:lnTo>
                    <a:pt x="771397" y="0"/>
                  </a:lnTo>
                  <a:lnTo>
                    <a:pt x="871346" y="99568"/>
                  </a:lnTo>
                  <a:lnTo>
                    <a:pt x="771397" y="199263"/>
                  </a:lnTo>
                  <a:lnTo>
                    <a:pt x="771397" y="149479"/>
                  </a:lnTo>
                  <a:lnTo>
                    <a:pt x="0" y="149479"/>
                  </a:lnTo>
                  <a:lnTo>
                    <a:pt x="0" y="49784"/>
                  </a:lnTo>
                  <a:close/>
                </a:path>
              </a:pathLst>
            </a:custGeom>
            <a:ln w="12698">
              <a:solidFill>
                <a:srgbClr val="3B588E"/>
              </a:solidFill>
            </a:ln>
          </p:spPr>
          <p:txBody>
            <a:bodyPr wrap="square" lIns="0" tIns="0" rIns="0" bIns="0" rtlCol="0"/>
            <a:lstStyle/>
            <a:p/>
          </p:txBody>
        </p:sp>
        <p:sp>
          <p:nvSpPr>
            <p:cNvPr id="36" name="object 36" descr=""/>
            <p:cNvSpPr/>
            <p:nvPr/>
          </p:nvSpPr>
          <p:spPr>
            <a:xfrm>
              <a:off x="3188208" y="7292339"/>
              <a:ext cx="867410" cy="198120"/>
            </a:xfrm>
            <a:custGeom>
              <a:avLst/>
              <a:gdLst/>
              <a:ahLst/>
              <a:cxnLst/>
              <a:rect l="l" t="t" r="r" b="b"/>
              <a:pathLst>
                <a:path w="867410" h="198120">
                  <a:moveTo>
                    <a:pt x="99059" y="0"/>
                  </a:moveTo>
                  <a:lnTo>
                    <a:pt x="0" y="99059"/>
                  </a:lnTo>
                  <a:lnTo>
                    <a:pt x="99059" y="198119"/>
                  </a:lnTo>
                  <a:lnTo>
                    <a:pt x="99059" y="148589"/>
                  </a:lnTo>
                  <a:lnTo>
                    <a:pt x="866902" y="148589"/>
                  </a:lnTo>
                  <a:lnTo>
                    <a:pt x="866902" y="49529"/>
                  </a:lnTo>
                  <a:lnTo>
                    <a:pt x="99059" y="49529"/>
                  </a:lnTo>
                  <a:lnTo>
                    <a:pt x="99059" y="0"/>
                  </a:lnTo>
                  <a:close/>
                </a:path>
              </a:pathLst>
            </a:custGeom>
            <a:solidFill>
              <a:srgbClr val="9DC590"/>
            </a:solidFill>
          </p:spPr>
          <p:txBody>
            <a:bodyPr wrap="square" lIns="0" tIns="0" rIns="0" bIns="0" rtlCol="0"/>
            <a:lstStyle/>
            <a:p/>
          </p:txBody>
        </p:sp>
        <p:sp>
          <p:nvSpPr>
            <p:cNvPr id="37" name="object 37" descr=""/>
            <p:cNvSpPr/>
            <p:nvPr/>
          </p:nvSpPr>
          <p:spPr>
            <a:xfrm>
              <a:off x="3188208" y="7292339"/>
              <a:ext cx="867410" cy="198120"/>
            </a:xfrm>
            <a:custGeom>
              <a:avLst/>
              <a:gdLst/>
              <a:ahLst/>
              <a:cxnLst/>
              <a:rect l="l" t="t" r="r" b="b"/>
              <a:pathLst>
                <a:path w="867410" h="198120">
                  <a:moveTo>
                    <a:pt x="866902" y="148589"/>
                  </a:moveTo>
                  <a:lnTo>
                    <a:pt x="99059" y="148589"/>
                  </a:lnTo>
                  <a:lnTo>
                    <a:pt x="99059" y="198119"/>
                  </a:lnTo>
                  <a:lnTo>
                    <a:pt x="0" y="99059"/>
                  </a:lnTo>
                  <a:lnTo>
                    <a:pt x="99059" y="0"/>
                  </a:lnTo>
                  <a:lnTo>
                    <a:pt x="99059" y="49529"/>
                  </a:lnTo>
                  <a:lnTo>
                    <a:pt x="866902" y="49529"/>
                  </a:lnTo>
                  <a:lnTo>
                    <a:pt x="866902" y="148589"/>
                  </a:lnTo>
                  <a:close/>
                </a:path>
              </a:pathLst>
            </a:custGeom>
            <a:ln w="12700">
              <a:solidFill>
                <a:srgbClr val="4573B8"/>
              </a:solidFill>
            </a:ln>
          </p:spPr>
          <p:txBody>
            <a:bodyPr wrap="square" lIns="0" tIns="0" rIns="0" bIns="0" rtlCol="0"/>
            <a:lstStyle/>
            <a:p/>
          </p:txBody>
        </p:sp>
        <p:sp>
          <p:nvSpPr>
            <p:cNvPr id="38" name="object 38" descr=""/>
            <p:cNvSpPr/>
            <p:nvPr/>
          </p:nvSpPr>
          <p:spPr>
            <a:xfrm>
              <a:off x="3189732" y="8958071"/>
              <a:ext cx="871855" cy="199390"/>
            </a:xfrm>
            <a:custGeom>
              <a:avLst/>
              <a:gdLst/>
              <a:ahLst/>
              <a:cxnLst/>
              <a:rect l="l" t="t" r="r" b="b"/>
              <a:pathLst>
                <a:path w="871854" h="199390">
                  <a:moveTo>
                    <a:pt x="99948" y="0"/>
                  </a:moveTo>
                  <a:lnTo>
                    <a:pt x="0" y="99568"/>
                  </a:lnTo>
                  <a:lnTo>
                    <a:pt x="99948" y="199263"/>
                  </a:lnTo>
                  <a:lnTo>
                    <a:pt x="99948" y="149479"/>
                  </a:lnTo>
                  <a:lnTo>
                    <a:pt x="871346" y="149479"/>
                  </a:lnTo>
                  <a:lnTo>
                    <a:pt x="871346" y="49784"/>
                  </a:lnTo>
                  <a:lnTo>
                    <a:pt x="99948" y="49784"/>
                  </a:lnTo>
                  <a:lnTo>
                    <a:pt x="99948" y="0"/>
                  </a:lnTo>
                  <a:close/>
                </a:path>
              </a:pathLst>
            </a:custGeom>
            <a:solidFill>
              <a:srgbClr val="9DC590"/>
            </a:solidFill>
          </p:spPr>
          <p:txBody>
            <a:bodyPr wrap="square" lIns="0" tIns="0" rIns="0" bIns="0" rtlCol="0"/>
            <a:lstStyle/>
            <a:p/>
          </p:txBody>
        </p:sp>
        <p:sp>
          <p:nvSpPr>
            <p:cNvPr id="39" name="object 39" descr=""/>
            <p:cNvSpPr/>
            <p:nvPr/>
          </p:nvSpPr>
          <p:spPr>
            <a:xfrm>
              <a:off x="3189732" y="8958071"/>
              <a:ext cx="871855" cy="199390"/>
            </a:xfrm>
            <a:custGeom>
              <a:avLst/>
              <a:gdLst/>
              <a:ahLst/>
              <a:cxnLst/>
              <a:rect l="l" t="t" r="r" b="b"/>
              <a:pathLst>
                <a:path w="871854" h="199390">
                  <a:moveTo>
                    <a:pt x="871346" y="149479"/>
                  </a:moveTo>
                  <a:lnTo>
                    <a:pt x="99948" y="149479"/>
                  </a:lnTo>
                  <a:lnTo>
                    <a:pt x="99948" y="199263"/>
                  </a:lnTo>
                  <a:lnTo>
                    <a:pt x="0" y="99568"/>
                  </a:lnTo>
                  <a:lnTo>
                    <a:pt x="99948" y="0"/>
                  </a:lnTo>
                  <a:lnTo>
                    <a:pt x="99948" y="49784"/>
                  </a:lnTo>
                  <a:lnTo>
                    <a:pt x="871346" y="49784"/>
                  </a:lnTo>
                  <a:lnTo>
                    <a:pt x="871346" y="149479"/>
                  </a:lnTo>
                  <a:close/>
                </a:path>
              </a:pathLst>
            </a:custGeom>
            <a:ln w="12698">
              <a:solidFill>
                <a:srgbClr val="4573B8"/>
              </a:solidFill>
            </a:ln>
          </p:spPr>
          <p:txBody>
            <a:bodyPr wrap="square" lIns="0" tIns="0" rIns="0" bIns="0" rtlCol="0"/>
            <a:lstStyle/>
            <a:p/>
          </p:txBody>
        </p:sp>
        <p:sp>
          <p:nvSpPr>
            <p:cNvPr id="40" name="object 40" descr=""/>
            <p:cNvSpPr/>
            <p:nvPr/>
          </p:nvSpPr>
          <p:spPr>
            <a:xfrm>
              <a:off x="3188208" y="6274307"/>
              <a:ext cx="867410" cy="220345"/>
            </a:xfrm>
            <a:custGeom>
              <a:avLst/>
              <a:gdLst/>
              <a:ahLst/>
              <a:cxnLst/>
              <a:rect l="l" t="t" r="r" b="b"/>
              <a:pathLst>
                <a:path w="867410" h="220345">
                  <a:moveTo>
                    <a:pt x="756412" y="0"/>
                  </a:moveTo>
                  <a:lnTo>
                    <a:pt x="756412" y="55117"/>
                  </a:lnTo>
                  <a:lnTo>
                    <a:pt x="0" y="55117"/>
                  </a:lnTo>
                  <a:lnTo>
                    <a:pt x="0" y="165226"/>
                  </a:lnTo>
                  <a:lnTo>
                    <a:pt x="756412" y="165226"/>
                  </a:lnTo>
                  <a:lnTo>
                    <a:pt x="756412" y="220345"/>
                  </a:lnTo>
                  <a:lnTo>
                    <a:pt x="866902" y="110236"/>
                  </a:lnTo>
                  <a:lnTo>
                    <a:pt x="756412" y="0"/>
                  </a:lnTo>
                  <a:close/>
                </a:path>
              </a:pathLst>
            </a:custGeom>
            <a:solidFill>
              <a:srgbClr val="F5CC70"/>
            </a:solidFill>
          </p:spPr>
          <p:txBody>
            <a:bodyPr wrap="square" lIns="0" tIns="0" rIns="0" bIns="0" rtlCol="0"/>
            <a:lstStyle/>
            <a:p/>
          </p:txBody>
        </p:sp>
        <p:sp>
          <p:nvSpPr>
            <p:cNvPr id="41" name="object 41" descr=""/>
            <p:cNvSpPr/>
            <p:nvPr/>
          </p:nvSpPr>
          <p:spPr>
            <a:xfrm>
              <a:off x="3188208" y="6274307"/>
              <a:ext cx="867410" cy="220345"/>
            </a:xfrm>
            <a:custGeom>
              <a:avLst/>
              <a:gdLst/>
              <a:ahLst/>
              <a:cxnLst/>
              <a:rect l="l" t="t" r="r" b="b"/>
              <a:pathLst>
                <a:path w="867410" h="220345">
                  <a:moveTo>
                    <a:pt x="0" y="55117"/>
                  </a:moveTo>
                  <a:lnTo>
                    <a:pt x="756412" y="55117"/>
                  </a:lnTo>
                  <a:lnTo>
                    <a:pt x="756412" y="0"/>
                  </a:lnTo>
                  <a:lnTo>
                    <a:pt x="866902" y="110236"/>
                  </a:lnTo>
                  <a:lnTo>
                    <a:pt x="756412" y="220345"/>
                  </a:lnTo>
                  <a:lnTo>
                    <a:pt x="756412" y="165226"/>
                  </a:lnTo>
                  <a:lnTo>
                    <a:pt x="0" y="165226"/>
                  </a:lnTo>
                  <a:lnTo>
                    <a:pt x="0" y="55117"/>
                  </a:lnTo>
                  <a:close/>
                </a:path>
              </a:pathLst>
            </a:custGeom>
            <a:ln w="12700">
              <a:solidFill>
                <a:srgbClr val="3B588E"/>
              </a:solidFill>
            </a:ln>
          </p:spPr>
          <p:txBody>
            <a:bodyPr wrap="square" lIns="0" tIns="0" rIns="0" bIns="0" rtlCol="0"/>
            <a:lstStyle/>
            <a:p/>
          </p:txBody>
        </p:sp>
      </p:grpSp>
      <p:pic>
        <p:nvPicPr>
          <p:cNvPr id="42" name="object 42" descr=""/>
          <p:cNvPicPr/>
          <p:nvPr/>
        </p:nvPicPr>
        <p:blipFill>
          <a:blip r:embed="rId3" cstate="print"/>
          <a:stretch>
            <a:fillRect/>
          </a:stretch>
        </p:blipFill>
        <p:spPr>
          <a:xfrm>
            <a:off x="2090927" y="4831079"/>
            <a:ext cx="696468" cy="792479"/>
          </a:xfrm>
          <a:prstGeom prst="rect">
            <a:avLst/>
          </a:prstGeom>
        </p:spPr>
      </p:pic>
      <p:sp>
        <p:nvSpPr>
          <p:cNvPr id="43" name="object 43" descr=""/>
          <p:cNvSpPr txBox="1"/>
          <p:nvPr/>
        </p:nvSpPr>
        <p:spPr>
          <a:xfrm>
            <a:off x="2854832" y="4994528"/>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ED2D2A"/>
                </a:solidFill>
                <a:latin typeface="MS Mincho"/>
                <a:cs typeface="MS Mincho"/>
              </a:rPr>
              <a:t>①</a:t>
            </a:r>
            <a:endParaRPr sz="1800">
              <a:latin typeface="MS Mincho"/>
              <a:cs typeface="MS Mincho"/>
            </a:endParaRPr>
          </a:p>
        </p:txBody>
      </p:sp>
      <p:sp>
        <p:nvSpPr>
          <p:cNvPr id="44" name="object 44" descr=""/>
          <p:cNvSpPr txBox="1"/>
          <p:nvPr/>
        </p:nvSpPr>
        <p:spPr>
          <a:xfrm>
            <a:off x="3905503" y="5016194"/>
            <a:ext cx="254635" cy="300355"/>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ED2D2A"/>
                </a:solidFill>
                <a:latin typeface="MS Mincho"/>
                <a:cs typeface="MS Mincho"/>
              </a:rPr>
              <a:t>②</a:t>
            </a:r>
            <a:endParaRPr sz="1800">
              <a:latin typeface="MS Mincho"/>
              <a:cs typeface="MS Mincho"/>
            </a:endParaRPr>
          </a:p>
        </p:txBody>
      </p:sp>
      <p:sp>
        <p:nvSpPr>
          <p:cNvPr id="45" name="object 45" descr=""/>
          <p:cNvSpPr txBox="1"/>
          <p:nvPr/>
        </p:nvSpPr>
        <p:spPr>
          <a:xfrm>
            <a:off x="3321177" y="5804011"/>
            <a:ext cx="781685" cy="477520"/>
          </a:xfrm>
          <a:prstGeom prst="rect">
            <a:avLst/>
          </a:prstGeom>
        </p:spPr>
        <p:txBody>
          <a:bodyPr wrap="square" lIns="0" tIns="29209" rIns="0" bIns="0" rtlCol="0" vert="horz">
            <a:spAutoFit/>
          </a:bodyPr>
          <a:lstStyle/>
          <a:p>
            <a:pPr marL="227329">
              <a:lnSpc>
                <a:spcPct val="100000"/>
              </a:lnSpc>
              <a:spcBef>
                <a:spcPts val="229"/>
              </a:spcBef>
            </a:pPr>
            <a:r>
              <a:rPr dirty="0" sz="1800" spc="-50">
                <a:solidFill>
                  <a:srgbClr val="ED2D2A"/>
                </a:solidFill>
                <a:latin typeface="MS Mincho"/>
                <a:cs typeface="MS Mincho"/>
              </a:rPr>
              <a:t>③</a:t>
            </a:r>
            <a:endParaRPr sz="1800">
              <a:latin typeface="MS Mincho"/>
              <a:cs typeface="MS Mincho"/>
            </a:endParaRPr>
          </a:p>
          <a:p>
            <a:pPr marL="12700">
              <a:lnSpc>
                <a:spcPct val="100000"/>
              </a:lnSpc>
              <a:spcBef>
                <a:spcPts val="65"/>
              </a:spcBef>
            </a:pPr>
            <a:r>
              <a:rPr dirty="0" sz="1000" spc="-30" b="1">
                <a:solidFill>
                  <a:srgbClr val="221F1F"/>
                </a:solidFill>
                <a:latin typeface="MS Mincho"/>
                <a:cs typeface="MS Mincho"/>
              </a:rPr>
              <a:t>アップロード</a:t>
            </a:r>
            <a:endParaRPr sz="1000">
              <a:latin typeface="MS Mincho"/>
              <a:cs typeface="MS Mincho"/>
            </a:endParaRPr>
          </a:p>
        </p:txBody>
      </p:sp>
      <p:sp>
        <p:nvSpPr>
          <p:cNvPr id="46" name="object 46" descr=""/>
          <p:cNvSpPr txBox="1"/>
          <p:nvPr/>
        </p:nvSpPr>
        <p:spPr>
          <a:xfrm>
            <a:off x="2371470" y="6980681"/>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ED2D2A"/>
                </a:solidFill>
                <a:latin typeface="MS Mincho"/>
                <a:cs typeface="MS Mincho"/>
              </a:rPr>
              <a:t>⑤</a:t>
            </a:r>
            <a:endParaRPr sz="1800">
              <a:latin typeface="MS Mincho"/>
              <a:cs typeface="MS Mincho"/>
            </a:endParaRPr>
          </a:p>
        </p:txBody>
      </p:sp>
      <p:sp>
        <p:nvSpPr>
          <p:cNvPr id="47" name="object 47" descr=""/>
          <p:cNvSpPr txBox="1"/>
          <p:nvPr/>
        </p:nvSpPr>
        <p:spPr>
          <a:xfrm>
            <a:off x="2371725" y="7937753"/>
            <a:ext cx="273050" cy="610235"/>
          </a:xfrm>
          <a:prstGeom prst="rect">
            <a:avLst/>
          </a:prstGeom>
        </p:spPr>
        <p:txBody>
          <a:bodyPr wrap="square" lIns="0" tIns="12700" rIns="0" bIns="0" rtlCol="0" vert="horz">
            <a:spAutoFit/>
          </a:bodyPr>
          <a:lstStyle/>
          <a:p>
            <a:pPr marL="22225">
              <a:lnSpc>
                <a:spcPct val="100000"/>
              </a:lnSpc>
              <a:spcBef>
                <a:spcPts val="100"/>
              </a:spcBef>
            </a:pPr>
            <a:r>
              <a:rPr dirty="0" sz="1800" spc="-50">
                <a:solidFill>
                  <a:srgbClr val="ED2D2A"/>
                </a:solidFill>
                <a:latin typeface="MS Mincho"/>
                <a:cs typeface="MS Mincho"/>
              </a:rPr>
              <a:t>⑥</a:t>
            </a:r>
            <a:endParaRPr sz="1800">
              <a:latin typeface="MS Mincho"/>
              <a:cs typeface="MS Mincho"/>
            </a:endParaRPr>
          </a:p>
          <a:p>
            <a:pPr marL="12700">
              <a:lnSpc>
                <a:spcPct val="100000"/>
              </a:lnSpc>
              <a:spcBef>
                <a:spcPts val="1245"/>
              </a:spcBef>
            </a:pPr>
            <a:r>
              <a:rPr dirty="0" sz="1000" spc="-45" b="1">
                <a:solidFill>
                  <a:srgbClr val="2755A7"/>
                </a:solidFill>
                <a:latin typeface="MS Mincho"/>
                <a:cs typeface="MS Mincho"/>
              </a:rPr>
              <a:t>学習</a:t>
            </a:r>
            <a:endParaRPr sz="1000">
              <a:latin typeface="MS Mincho"/>
              <a:cs typeface="MS Mincho"/>
            </a:endParaRPr>
          </a:p>
        </p:txBody>
      </p:sp>
      <p:sp>
        <p:nvSpPr>
          <p:cNvPr id="48" name="object 48" descr=""/>
          <p:cNvSpPr txBox="1"/>
          <p:nvPr/>
        </p:nvSpPr>
        <p:spPr>
          <a:xfrm>
            <a:off x="2792095" y="8650604"/>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ED2D2A"/>
                </a:solidFill>
                <a:latin typeface="MS Mincho"/>
                <a:cs typeface="MS Mincho"/>
              </a:rPr>
              <a:t>⑧</a:t>
            </a:r>
            <a:endParaRPr sz="1800">
              <a:latin typeface="MS Mincho"/>
              <a:cs typeface="MS Mincho"/>
            </a:endParaRPr>
          </a:p>
        </p:txBody>
      </p:sp>
      <p:grpSp>
        <p:nvGrpSpPr>
          <p:cNvPr id="49" name="object 49" descr=""/>
          <p:cNvGrpSpPr/>
          <p:nvPr/>
        </p:nvGrpSpPr>
        <p:grpSpPr>
          <a:xfrm>
            <a:off x="1307782" y="5146547"/>
            <a:ext cx="686435" cy="3938270"/>
            <a:chOff x="1307782" y="5146547"/>
            <a:chExt cx="686435" cy="3938270"/>
          </a:xfrm>
        </p:grpSpPr>
        <p:sp>
          <p:nvSpPr>
            <p:cNvPr id="50" name="object 50" descr=""/>
            <p:cNvSpPr/>
            <p:nvPr/>
          </p:nvSpPr>
          <p:spPr>
            <a:xfrm>
              <a:off x="1322069" y="5188457"/>
              <a:ext cx="342900" cy="3881754"/>
            </a:xfrm>
            <a:custGeom>
              <a:avLst/>
              <a:gdLst/>
              <a:ahLst/>
              <a:cxnLst/>
              <a:rect l="l" t="t" r="r" b="b"/>
              <a:pathLst>
                <a:path w="342900" h="3881754">
                  <a:moveTo>
                    <a:pt x="0" y="3881628"/>
                  </a:moveTo>
                  <a:lnTo>
                    <a:pt x="0" y="0"/>
                  </a:lnTo>
                  <a:lnTo>
                    <a:pt x="342392" y="0"/>
                  </a:lnTo>
                </a:path>
              </a:pathLst>
            </a:custGeom>
            <a:ln w="28575">
              <a:solidFill>
                <a:srgbClr val="20A8DD"/>
              </a:solidFill>
            </a:ln>
          </p:spPr>
          <p:txBody>
            <a:bodyPr wrap="square" lIns="0" tIns="0" rIns="0" bIns="0" rtlCol="0"/>
            <a:lstStyle/>
            <a:p/>
          </p:txBody>
        </p:sp>
        <p:sp>
          <p:nvSpPr>
            <p:cNvPr id="51" name="object 51" descr=""/>
            <p:cNvSpPr/>
            <p:nvPr/>
          </p:nvSpPr>
          <p:spPr>
            <a:xfrm>
              <a:off x="1645919" y="5146547"/>
              <a:ext cx="88265" cy="85090"/>
            </a:xfrm>
            <a:custGeom>
              <a:avLst/>
              <a:gdLst/>
              <a:ahLst/>
              <a:cxnLst/>
              <a:rect l="l" t="t" r="r" b="b"/>
              <a:pathLst>
                <a:path w="88264" h="85089">
                  <a:moveTo>
                    <a:pt x="0" y="0"/>
                  </a:moveTo>
                  <a:lnTo>
                    <a:pt x="6731" y="85089"/>
                  </a:lnTo>
                  <a:lnTo>
                    <a:pt x="88265" y="35813"/>
                  </a:lnTo>
                  <a:lnTo>
                    <a:pt x="0" y="0"/>
                  </a:lnTo>
                  <a:close/>
                </a:path>
              </a:pathLst>
            </a:custGeom>
            <a:solidFill>
              <a:srgbClr val="20A8DD"/>
            </a:solidFill>
          </p:spPr>
          <p:txBody>
            <a:bodyPr wrap="square" lIns="0" tIns="0" rIns="0" bIns="0" rtlCol="0"/>
            <a:lstStyle/>
            <a:p/>
          </p:txBody>
        </p:sp>
        <p:sp>
          <p:nvSpPr>
            <p:cNvPr id="52" name="object 52" descr=""/>
            <p:cNvSpPr/>
            <p:nvPr/>
          </p:nvSpPr>
          <p:spPr>
            <a:xfrm>
              <a:off x="1322069" y="9067038"/>
              <a:ext cx="671830" cy="0"/>
            </a:xfrm>
            <a:custGeom>
              <a:avLst/>
              <a:gdLst/>
              <a:ahLst/>
              <a:cxnLst/>
              <a:rect l="l" t="t" r="r" b="b"/>
              <a:pathLst>
                <a:path w="671830" h="0">
                  <a:moveTo>
                    <a:pt x="0" y="0"/>
                  </a:moveTo>
                  <a:lnTo>
                    <a:pt x="671576" y="0"/>
                  </a:lnTo>
                </a:path>
              </a:pathLst>
            </a:custGeom>
            <a:ln w="28575">
              <a:solidFill>
                <a:srgbClr val="20A8DD"/>
              </a:solidFill>
            </a:ln>
          </p:spPr>
          <p:txBody>
            <a:bodyPr wrap="square" lIns="0" tIns="0" rIns="0" bIns="0" rtlCol="0"/>
            <a:lstStyle/>
            <a:p/>
          </p:txBody>
        </p:sp>
      </p:grpSp>
      <p:sp>
        <p:nvSpPr>
          <p:cNvPr id="53" name="object 53" descr=""/>
          <p:cNvSpPr txBox="1"/>
          <p:nvPr/>
        </p:nvSpPr>
        <p:spPr>
          <a:xfrm>
            <a:off x="1780413" y="5004942"/>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ED2D2A"/>
                </a:solidFill>
                <a:latin typeface="MS Mincho"/>
                <a:cs typeface="MS Mincho"/>
              </a:rPr>
              <a:t>⑨</a:t>
            </a:r>
            <a:endParaRPr sz="1800">
              <a:latin typeface="MS Mincho"/>
              <a:cs typeface="MS Mincho"/>
            </a:endParaRPr>
          </a:p>
        </p:txBody>
      </p:sp>
      <p:sp>
        <p:nvSpPr>
          <p:cNvPr id="54" name="object 54" descr=""/>
          <p:cNvSpPr txBox="1"/>
          <p:nvPr/>
        </p:nvSpPr>
        <p:spPr>
          <a:xfrm>
            <a:off x="4757420" y="3084093"/>
            <a:ext cx="1676400" cy="409575"/>
          </a:xfrm>
          <a:prstGeom prst="rect">
            <a:avLst/>
          </a:prstGeom>
        </p:spPr>
        <p:txBody>
          <a:bodyPr wrap="square" lIns="0" tIns="12700" rIns="0" bIns="0" rtlCol="0" vert="horz">
            <a:spAutoFit/>
          </a:bodyPr>
          <a:lstStyle/>
          <a:p>
            <a:pPr marL="387350" marR="5080" indent="-375285">
              <a:lnSpc>
                <a:spcPct val="126000"/>
              </a:lnSpc>
              <a:spcBef>
                <a:spcPts val="100"/>
              </a:spcBef>
              <a:tabLst>
                <a:tab pos="285115" algn="l"/>
              </a:tabLst>
            </a:pPr>
            <a:r>
              <a:rPr dirty="0" sz="1000" spc="-50">
                <a:solidFill>
                  <a:srgbClr val="221F1F"/>
                </a:solidFill>
                <a:latin typeface="MS Mincho"/>
                <a:cs typeface="MS Mincho"/>
              </a:rPr>
              <a:t>※</a:t>
            </a:r>
            <a:r>
              <a:rPr dirty="0" sz="1000">
                <a:solidFill>
                  <a:srgbClr val="221F1F"/>
                </a:solidFill>
                <a:latin typeface="MS Mincho"/>
                <a:cs typeface="MS Mincho"/>
              </a:rPr>
              <a:t>	</a:t>
            </a:r>
            <a:r>
              <a:rPr dirty="0" sz="1000" spc="-25">
                <a:solidFill>
                  <a:srgbClr val="034EA1"/>
                </a:solidFill>
                <a:latin typeface="MS Mincho"/>
                <a:cs typeface="MS Mincho"/>
              </a:rPr>
              <a:t>⑥⑦</a:t>
            </a:r>
            <a:r>
              <a:rPr dirty="0" sz="1000" spc="-30">
                <a:solidFill>
                  <a:srgbClr val="221F1F"/>
                </a:solidFill>
                <a:latin typeface="MS Mincho"/>
                <a:cs typeface="MS Mincho"/>
              </a:rPr>
              <a:t>は初回は必ず実行。次月以降は省略可能。</a:t>
            </a:r>
            <a:endParaRPr sz="1000">
              <a:latin typeface="MS Mincho"/>
              <a:cs typeface="MS Mincho"/>
            </a:endParaRPr>
          </a:p>
        </p:txBody>
      </p:sp>
      <p:sp>
        <p:nvSpPr>
          <p:cNvPr id="55" name="object 55" descr=""/>
          <p:cNvSpPr/>
          <p:nvPr/>
        </p:nvSpPr>
        <p:spPr>
          <a:xfrm>
            <a:off x="4206240" y="6697979"/>
            <a:ext cx="1947545" cy="1123315"/>
          </a:xfrm>
          <a:custGeom>
            <a:avLst/>
            <a:gdLst/>
            <a:ahLst/>
            <a:cxnLst/>
            <a:rect l="l" t="t" r="r" b="b"/>
            <a:pathLst>
              <a:path w="1947545" h="1123315">
                <a:moveTo>
                  <a:pt x="0" y="78993"/>
                </a:moveTo>
                <a:lnTo>
                  <a:pt x="6223" y="48260"/>
                </a:lnTo>
                <a:lnTo>
                  <a:pt x="23113" y="23113"/>
                </a:lnTo>
                <a:lnTo>
                  <a:pt x="48260" y="6223"/>
                </a:lnTo>
                <a:lnTo>
                  <a:pt x="78994" y="0"/>
                </a:lnTo>
                <a:lnTo>
                  <a:pt x="1868170" y="0"/>
                </a:lnTo>
                <a:lnTo>
                  <a:pt x="1898904" y="6223"/>
                </a:lnTo>
                <a:lnTo>
                  <a:pt x="1924050" y="23113"/>
                </a:lnTo>
                <a:lnTo>
                  <a:pt x="1940940" y="48260"/>
                </a:lnTo>
                <a:lnTo>
                  <a:pt x="1947164" y="78993"/>
                </a:lnTo>
                <a:lnTo>
                  <a:pt x="1947164" y="1044066"/>
                </a:lnTo>
                <a:lnTo>
                  <a:pt x="1940940" y="1074801"/>
                </a:lnTo>
                <a:lnTo>
                  <a:pt x="1924050" y="1099946"/>
                </a:lnTo>
                <a:lnTo>
                  <a:pt x="1898904" y="1116838"/>
                </a:lnTo>
                <a:lnTo>
                  <a:pt x="1868170" y="1123060"/>
                </a:lnTo>
                <a:lnTo>
                  <a:pt x="78994" y="1123060"/>
                </a:lnTo>
                <a:lnTo>
                  <a:pt x="48260" y="1116838"/>
                </a:lnTo>
                <a:lnTo>
                  <a:pt x="23113" y="1099946"/>
                </a:lnTo>
                <a:lnTo>
                  <a:pt x="6223" y="1074801"/>
                </a:lnTo>
                <a:lnTo>
                  <a:pt x="0" y="1044066"/>
                </a:lnTo>
                <a:lnTo>
                  <a:pt x="0" y="78993"/>
                </a:lnTo>
                <a:close/>
              </a:path>
            </a:pathLst>
          </a:custGeom>
          <a:ln w="12700">
            <a:solidFill>
              <a:srgbClr val="929497"/>
            </a:solidFill>
          </a:ln>
        </p:spPr>
        <p:txBody>
          <a:bodyPr wrap="square" lIns="0" tIns="0" rIns="0" bIns="0" rtlCol="0"/>
          <a:lstStyle/>
          <a:p/>
        </p:txBody>
      </p:sp>
      <p:sp>
        <p:nvSpPr>
          <p:cNvPr id="56" name="object 56" descr=""/>
          <p:cNvSpPr txBox="1"/>
          <p:nvPr/>
        </p:nvSpPr>
        <p:spPr>
          <a:xfrm>
            <a:off x="5170170" y="6931532"/>
            <a:ext cx="775335" cy="330200"/>
          </a:xfrm>
          <a:prstGeom prst="rect">
            <a:avLst/>
          </a:prstGeom>
        </p:spPr>
        <p:txBody>
          <a:bodyPr wrap="square" lIns="0" tIns="12065" rIns="0" bIns="0" rtlCol="0" vert="horz">
            <a:spAutoFit/>
          </a:bodyPr>
          <a:lstStyle/>
          <a:p>
            <a:pPr marL="12700" marR="5080">
              <a:lnSpc>
                <a:spcPct val="100000"/>
              </a:lnSpc>
              <a:spcBef>
                <a:spcPts val="95"/>
              </a:spcBef>
            </a:pPr>
            <a:r>
              <a:rPr dirty="0" sz="1000" spc="-35">
                <a:solidFill>
                  <a:srgbClr val="221F1F"/>
                </a:solidFill>
                <a:latin typeface="MS Mincho"/>
                <a:cs typeface="MS Mincho"/>
              </a:rPr>
              <a:t>病名漏れ点検部位点検</a:t>
            </a:r>
            <a:endParaRPr sz="1000">
              <a:latin typeface="MS Mincho"/>
              <a:cs typeface="MS Mincho"/>
            </a:endParaRPr>
          </a:p>
        </p:txBody>
      </p:sp>
      <p:sp>
        <p:nvSpPr>
          <p:cNvPr id="57" name="object 57" descr=""/>
          <p:cNvSpPr txBox="1"/>
          <p:nvPr/>
        </p:nvSpPr>
        <p:spPr>
          <a:xfrm>
            <a:off x="5170170" y="7332979"/>
            <a:ext cx="525780" cy="482600"/>
          </a:xfrm>
          <a:prstGeom prst="rect">
            <a:avLst/>
          </a:prstGeom>
        </p:spPr>
        <p:txBody>
          <a:bodyPr wrap="square" lIns="0" tIns="12065" rIns="0" bIns="0" rtlCol="0" vert="horz">
            <a:spAutoFit/>
          </a:bodyPr>
          <a:lstStyle/>
          <a:p>
            <a:pPr algn="just" marL="12700" marR="5080">
              <a:lnSpc>
                <a:spcPct val="100000"/>
              </a:lnSpc>
              <a:spcBef>
                <a:spcPts val="95"/>
              </a:spcBef>
            </a:pPr>
            <a:r>
              <a:rPr dirty="0" sz="1000" spc="-35">
                <a:solidFill>
                  <a:srgbClr val="221F1F"/>
                </a:solidFill>
                <a:latin typeface="MS Mincho"/>
                <a:cs typeface="MS Mincho"/>
              </a:rPr>
              <a:t>単月点検縦覧点検横覧点検</a:t>
            </a:r>
            <a:endParaRPr sz="1000">
              <a:latin typeface="MS Mincho"/>
              <a:cs typeface="MS Mincho"/>
            </a:endParaRPr>
          </a:p>
        </p:txBody>
      </p:sp>
      <p:sp>
        <p:nvSpPr>
          <p:cNvPr id="58" name="object 58" descr=""/>
          <p:cNvSpPr txBox="1"/>
          <p:nvPr/>
        </p:nvSpPr>
        <p:spPr>
          <a:xfrm>
            <a:off x="5310632" y="6415785"/>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ED2D2A"/>
                </a:solidFill>
                <a:latin typeface="MS Mincho"/>
                <a:cs typeface="MS Mincho"/>
              </a:rPr>
              <a:t>④</a:t>
            </a:r>
            <a:endParaRPr sz="1800">
              <a:latin typeface="MS Mincho"/>
              <a:cs typeface="MS Mincho"/>
            </a:endParaRPr>
          </a:p>
        </p:txBody>
      </p:sp>
      <p:grpSp>
        <p:nvGrpSpPr>
          <p:cNvPr id="59" name="object 59" descr=""/>
          <p:cNvGrpSpPr/>
          <p:nvPr/>
        </p:nvGrpSpPr>
        <p:grpSpPr>
          <a:xfrm>
            <a:off x="4226052" y="7332014"/>
            <a:ext cx="784860" cy="274955"/>
            <a:chOff x="4226052" y="7332014"/>
            <a:chExt cx="784860" cy="274955"/>
          </a:xfrm>
        </p:grpSpPr>
        <p:pic>
          <p:nvPicPr>
            <p:cNvPr id="60" name="object 60" descr=""/>
            <p:cNvPicPr/>
            <p:nvPr/>
          </p:nvPicPr>
          <p:blipFill>
            <a:blip r:embed="rId4" cstate="print"/>
            <a:stretch>
              <a:fillRect/>
            </a:stretch>
          </p:blipFill>
          <p:spPr>
            <a:xfrm>
              <a:off x="4226052" y="7332014"/>
              <a:ext cx="784847" cy="274396"/>
            </a:xfrm>
            <a:prstGeom prst="rect">
              <a:avLst/>
            </a:prstGeom>
          </p:spPr>
        </p:pic>
        <p:pic>
          <p:nvPicPr>
            <p:cNvPr id="61" name="object 61" descr=""/>
            <p:cNvPicPr/>
            <p:nvPr/>
          </p:nvPicPr>
          <p:blipFill>
            <a:blip r:embed="rId5" cstate="print"/>
            <a:stretch>
              <a:fillRect/>
            </a:stretch>
          </p:blipFill>
          <p:spPr>
            <a:xfrm>
              <a:off x="4273296" y="7359395"/>
              <a:ext cx="694944" cy="184404"/>
            </a:xfrm>
            <a:prstGeom prst="rect">
              <a:avLst/>
            </a:prstGeom>
          </p:spPr>
        </p:pic>
      </p:grpSp>
      <p:sp>
        <p:nvSpPr>
          <p:cNvPr id="62" name="object 62" descr=""/>
          <p:cNvSpPr txBox="1"/>
          <p:nvPr/>
        </p:nvSpPr>
        <p:spPr>
          <a:xfrm>
            <a:off x="4273296" y="7359395"/>
            <a:ext cx="695325" cy="184785"/>
          </a:xfrm>
          <a:prstGeom prst="rect">
            <a:avLst/>
          </a:prstGeom>
          <a:ln w="9525">
            <a:solidFill>
              <a:srgbClr val="F69240"/>
            </a:solidFill>
          </a:ln>
        </p:spPr>
        <p:txBody>
          <a:bodyPr wrap="square" lIns="0" tIns="19050" rIns="0" bIns="0" rtlCol="0" vert="horz">
            <a:spAutoFit/>
          </a:bodyPr>
          <a:lstStyle/>
          <a:p>
            <a:pPr marL="90805">
              <a:lnSpc>
                <a:spcPct val="100000"/>
              </a:lnSpc>
              <a:spcBef>
                <a:spcPts val="150"/>
              </a:spcBef>
            </a:pPr>
            <a:r>
              <a:rPr dirty="0" sz="1000" spc="-20">
                <a:latin typeface="MS Mincho"/>
                <a:cs typeface="MS Mincho"/>
              </a:rPr>
              <a:t>精密点検</a:t>
            </a:r>
            <a:endParaRPr sz="1000">
              <a:latin typeface="MS Mincho"/>
              <a:cs typeface="MS Mincho"/>
            </a:endParaRPr>
          </a:p>
        </p:txBody>
      </p:sp>
      <p:grpSp>
        <p:nvGrpSpPr>
          <p:cNvPr id="63" name="object 63" descr=""/>
          <p:cNvGrpSpPr/>
          <p:nvPr/>
        </p:nvGrpSpPr>
        <p:grpSpPr>
          <a:xfrm>
            <a:off x="4226052" y="6935774"/>
            <a:ext cx="784860" cy="274955"/>
            <a:chOff x="4226052" y="6935774"/>
            <a:chExt cx="784860" cy="274955"/>
          </a:xfrm>
        </p:grpSpPr>
        <p:pic>
          <p:nvPicPr>
            <p:cNvPr id="64" name="object 64" descr=""/>
            <p:cNvPicPr/>
            <p:nvPr/>
          </p:nvPicPr>
          <p:blipFill>
            <a:blip r:embed="rId4" cstate="print"/>
            <a:stretch>
              <a:fillRect/>
            </a:stretch>
          </p:blipFill>
          <p:spPr>
            <a:xfrm>
              <a:off x="4226052" y="6935774"/>
              <a:ext cx="784847" cy="274396"/>
            </a:xfrm>
            <a:prstGeom prst="rect">
              <a:avLst/>
            </a:prstGeom>
          </p:spPr>
        </p:pic>
        <p:pic>
          <p:nvPicPr>
            <p:cNvPr id="65" name="object 65" descr=""/>
            <p:cNvPicPr/>
            <p:nvPr/>
          </p:nvPicPr>
          <p:blipFill>
            <a:blip r:embed="rId6" cstate="print"/>
            <a:stretch>
              <a:fillRect/>
            </a:stretch>
          </p:blipFill>
          <p:spPr>
            <a:xfrm>
              <a:off x="4273296" y="6963155"/>
              <a:ext cx="694944" cy="184403"/>
            </a:xfrm>
            <a:prstGeom prst="rect">
              <a:avLst/>
            </a:prstGeom>
          </p:spPr>
        </p:pic>
      </p:grpSp>
      <p:sp>
        <p:nvSpPr>
          <p:cNvPr id="66" name="object 66" descr=""/>
          <p:cNvSpPr txBox="1"/>
          <p:nvPr/>
        </p:nvSpPr>
        <p:spPr>
          <a:xfrm>
            <a:off x="4273296" y="6963155"/>
            <a:ext cx="695325" cy="184785"/>
          </a:xfrm>
          <a:prstGeom prst="rect">
            <a:avLst/>
          </a:prstGeom>
          <a:ln w="9525">
            <a:solidFill>
              <a:srgbClr val="F69240"/>
            </a:solidFill>
          </a:ln>
        </p:spPr>
        <p:txBody>
          <a:bodyPr wrap="square" lIns="0" tIns="28575" rIns="0" bIns="0" rtlCol="0" vert="horz">
            <a:spAutoFit/>
          </a:bodyPr>
          <a:lstStyle/>
          <a:p>
            <a:pPr marL="90805">
              <a:lnSpc>
                <a:spcPct val="100000"/>
              </a:lnSpc>
              <a:spcBef>
                <a:spcPts val="225"/>
              </a:spcBef>
            </a:pPr>
            <a:r>
              <a:rPr dirty="0" sz="1000" spc="-20">
                <a:latin typeface="MS Mincho"/>
                <a:cs typeface="MS Mincho"/>
              </a:rPr>
              <a:t>病名点検</a:t>
            </a:r>
            <a:endParaRPr sz="1000">
              <a:latin typeface="MS Mincho"/>
              <a:cs typeface="MS Mincho"/>
            </a:endParaRPr>
          </a:p>
        </p:txBody>
      </p:sp>
      <p:pic>
        <p:nvPicPr>
          <p:cNvPr id="67" name="object 67" descr=""/>
          <p:cNvPicPr/>
          <p:nvPr/>
        </p:nvPicPr>
        <p:blipFill>
          <a:blip r:embed="rId7" cstate="print"/>
          <a:stretch>
            <a:fillRect/>
          </a:stretch>
        </p:blipFill>
        <p:spPr>
          <a:xfrm>
            <a:off x="4271771" y="6600443"/>
            <a:ext cx="1039368" cy="198120"/>
          </a:xfrm>
          <a:prstGeom prst="rect">
            <a:avLst/>
          </a:prstGeom>
        </p:spPr>
      </p:pic>
      <p:sp>
        <p:nvSpPr>
          <p:cNvPr id="68" name="object 68" descr=""/>
          <p:cNvSpPr txBox="1"/>
          <p:nvPr/>
        </p:nvSpPr>
        <p:spPr>
          <a:xfrm>
            <a:off x="4522723" y="6615175"/>
            <a:ext cx="532765" cy="177800"/>
          </a:xfrm>
          <a:prstGeom prst="rect">
            <a:avLst/>
          </a:prstGeom>
        </p:spPr>
        <p:txBody>
          <a:bodyPr wrap="square" lIns="0" tIns="12065" rIns="0" bIns="0" rtlCol="0" vert="horz">
            <a:spAutoFit/>
          </a:bodyPr>
          <a:lstStyle/>
          <a:p>
            <a:pPr marL="12700">
              <a:lnSpc>
                <a:spcPct val="100000"/>
              </a:lnSpc>
              <a:spcBef>
                <a:spcPts val="95"/>
              </a:spcBef>
            </a:pPr>
            <a:r>
              <a:rPr dirty="0" sz="1000" spc="-20" b="1">
                <a:latin typeface="MS Mincho"/>
                <a:cs typeface="MS Mincho"/>
              </a:rPr>
              <a:t>自動点検</a:t>
            </a:r>
            <a:endParaRPr sz="1000">
              <a:latin typeface="MS Mincho"/>
              <a:cs typeface="MS Mincho"/>
            </a:endParaRPr>
          </a:p>
        </p:txBody>
      </p:sp>
      <p:pic>
        <p:nvPicPr>
          <p:cNvPr id="69" name="object 69" descr=""/>
          <p:cNvPicPr/>
          <p:nvPr/>
        </p:nvPicPr>
        <p:blipFill>
          <a:blip r:embed="rId8" cstate="print"/>
          <a:stretch>
            <a:fillRect/>
          </a:stretch>
        </p:blipFill>
        <p:spPr>
          <a:xfrm>
            <a:off x="4271771" y="6269735"/>
            <a:ext cx="1799844" cy="196596"/>
          </a:xfrm>
          <a:prstGeom prst="rect">
            <a:avLst/>
          </a:prstGeom>
        </p:spPr>
      </p:pic>
      <p:sp>
        <p:nvSpPr>
          <p:cNvPr id="70" name="object 70" descr=""/>
          <p:cNvSpPr txBox="1"/>
          <p:nvPr/>
        </p:nvSpPr>
        <p:spPr>
          <a:xfrm>
            <a:off x="5005578" y="6267703"/>
            <a:ext cx="330200" cy="208279"/>
          </a:xfrm>
          <a:prstGeom prst="rect">
            <a:avLst/>
          </a:prstGeom>
        </p:spPr>
        <p:txBody>
          <a:bodyPr wrap="square" lIns="0" tIns="12700" rIns="0" bIns="0" rtlCol="0" vert="horz">
            <a:spAutoFit/>
          </a:bodyPr>
          <a:lstStyle/>
          <a:p>
            <a:pPr marL="12700">
              <a:lnSpc>
                <a:spcPct val="100000"/>
              </a:lnSpc>
              <a:spcBef>
                <a:spcPts val="100"/>
              </a:spcBef>
            </a:pPr>
            <a:r>
              <a:rPr dirty="0" sz="1200" spc="-25" b="1">
                <a:latin typeface="MS Mincho"/>
                <a:cs typeface="MS Mincho"/>
              </a:rPr>
              <a:t>受信</a:t>
            </a:r>
            <a:endParaRPr sz="1200">
              <a:latin typeface="MS Mincho"/>
              <a:cs typeface="MS Mincho"/>
            </a:endParaRPr>
          </a:p>
        </p:txBody>
      </p:sp>
      <p:grpSp>
        <p:nvGrpSpPr>
          <p:cNvPr id="71" name="object 71" descr=""/>
          <p:cNvGrpSpPr/>
          <p:nvPr/>
        </p:nvGrpSpPr>
        <p:grpSpPr>
          <a:xfrm>
            <a:off x="4283964" y="8510015"/>
            <a:ext cx="1771014" cy="502920"/>
            <a:chOff x="4283964" y="8510015"/>
            <a:chExt cx="1771014" cy="502920"/>
          </a:xfrm>
        </p:grpSpPr>
        <p:pic>
          <p:nvPicPr>
            <p:cNvPr id="72" name="object 72" descr=""/>
            <p:cNvPicPr/>
            <p:nvPr/>
          </p:nvPicPr>
          <p:blipFill>
            <a:blip r:embed="rId9" cstate="print"/>
            <a:stretch>
              <a:fillRect/>
            </a:stretch>
          </p:blipFill>
          <p:spPr>
            <a:xfrm>
              <a:off x="4283964" y="8755379"/>
              <a:ext cx="851915" cy="257556"/>
            </a:xfrm>
            <a:prstGeom prst="rect">
              <a:avLst/>
            </a:prstGeom>
          </p:spPr>
        </p:pic>
        <p:pic>
          <p:nvPicPr>
            <p:cNvPr id="73" name="object 73" descr=""/>
            <p:cNvPicPr/>
            <p:nvPr/>
          </p:nvPicPr>
          <p:blipFill>
            <a:blip r:embed="rId9" cstate="print"/>
            <a:stretch>
              <a:fillRect/>
            </a:stretch>
          </p:blipFill>
          <p:spPr>
            <a:xfrm>
              <a:off x="5202936" y="8741663"/>
              <a:ext cx="851915" cy="257556"/>
            </a:xfrm>
            <a:prstGeom prst="rect">
              <a:avLst/>
            </a:prstGeom>
          </p:spPr>
        </p:pic>
        <p:pic>
          <p:nvPicPr>
            <p:cNvPr id="74" name="object 74" descr=""/>
            <p:cNvPicPr/>
            <p:nvPr/>
          </p:nvPicPr>
          <p:blipFill>
            <a:blip r:embed="rId9" cstate="print"/>
            <a:stretch>
              <a:fillRect/>
            </a:stretch>
          </p:blipFill>
          <p:spPr>
            <a:xfrm>
              <a:off x="4765548" y="8510015"/>
              <a:ext cx="851915" cy="259080"/>
            </a:xfrm>
            <a:prstGeom prst="rect">
              <a:avLst/>
            </a:prstGeom>
          </p:spPr>
        </p:pic>
      </p:grpSp>
      <p:sp>
        <p:nvSpPr>
          <p:cNvPr id="75" name="object 75" descr=""/>
          <p:cNvSpPr txBox="1"/>
          <p:nvPr/>
        </p:nvSpPr>
        <p:spPr>
          <a:xfrm>
            <a:off x="4333747" y="8493912"/>
            <a:ext cx="1630680" cy="507365"/>
          </a:xfrm>
          <a:prstGeom prst="rect">
            <a:avLst/>
          </a:prstGeom>
        </p:spPr>
        <p:txBody>
          <a:bodyPr wrap="square" lIns="0" tIns="100965" rIns="0" bIns="0" rtlCol="0" vert="horz">
            <a:spAutoFit/>
          </a:bodyPr>
          <a:lstStyle/>
          <a:p>
            <a:pPr marL="622300">
              <a:lnSpc>
                <a:spcPct val="100000"/>
              </a:lnSpc>
              <a:spcBef>
                <a:spcPts val="795"/>
              </a:spcBef>
            </a:pPr>
            <a:r>
              <a:rPr dirty="0" sz="1000" spc="-30" b="1">
                <a:solidFill>
                  <a:srgbClr val="221F1F"/>
                </a:solidFill>
                <a:latin typeface="MS Mincho"/>
                <a:cs typeface="MS Mincho"/>
              </a:rPr>
              <a:t>レセプト</a:t>
            </a:r>
            <a:endParaRPr sz="1000">
              <a:latin typeface="MS Mincho"/>
              <a:cs typeface="MS Mincho"/>
            </a:endParaRPr>
          </a:p>
          <a:p>
            <a:pPr marL="12700">
              <a:lnSpc>
                <a:spcPct val="100000"/>
              </a:lnSpc>
              <a:spcBef>
                <a:spcPts val="695"/>
              </a:spcBef>
              <a:tabLst>
                <a:tab pos="984885" algn="l"/>
              </a:tabLst>
            </a:pPr>
            <a:r>
              <a:rPr dirty="0" baseline="2777" sz="1500" b="1">
                <a:solidFill>
                  <a:srgbClr val="221F1F"/>
                </a:solidFill>
                <a:latin typeface="MS Mincho"/>
                <a:cs typeface="MS Mincho"/>
              </a:rPr>
              <a:t>自</a:t>
            </a:r>
            <a:r>
              <a:rPr dirty="0" baseline="2777" sz="1500" spc="-37" b="1">
                <a:solidFill>
                  <a:srgbClr val="221F1F"/>
                </a:solidFill>
                <a:latin typeface="MS Mincho"/>
                <a:cs typeface="MS Mincho"/>
              </a:rPr>
              <a:t>動</a:t>
            </a:r>
            <a:r>
              <a:rPr dirty="0" baseline="2777" sz="1500" spc="-15" b="1">
                <a:solidFill>
                  <a:srgbClr val="221F1F"/>
                </a:solidFill>
                <a:latin typeface="MS Mincho"/>
                <a:cs typeface="MS Mincho"/>
              </a:rPr>
              <a:t>点検</a:t>
            </a:r>
            <a:r>
              <a:rPr dirty="0" baseline="2777" sz="1500" spc="-37" b="1">
                <a:solidFill>
                  <a:srgbClr val="221F1F"/>
                </a:solidFill>
                <a:latin typeface="MS Mincho"/>
                <a:cs typeface="MS Mincho"/>
              </a:rPr>
              <a:t>結</a:t>
            </a:r>
            <a:r>
              <a:rPr dirty="0" baseline="2777" sz="1500" spc="-75" b="1">
                <a:solidFill>
                  <a:srgbClr val="221F1F"/>
                </a:solidFill>
                <a:latin typeface="MS Mincho"/>
                <a:cs typeface="MS Mincho"/>
              </a:rPr>
              <a:t>果</a:t>
            </a:r>
            <a:r>
              <a:rPr dirty="0" baseline="2777" sz="1500" b="1">
                <a:solidFill>
                  <a:srgbClr val="221F1F"/>
                </a:solidFill>
                <a:latin typeface="MS Mincho"/>
                <a:cs typeface="MS Mincho"/>
              </a:rPr>
              <a:t>	</a:t>
            </a:r>
            <a:r>
              <a:rPr dirty="0" sz="1000" b="1">
                <a:solidFill>
                  <a:srgbClr val="221F1F"/>
                </a:solidFill>
                <a:latin typeface="MS Mincho"/>
                <a:cs typeface="MS Mincho"/>
              </a:rPr>
              <a:t>メ</a:t>
            </a:r>
            <a:r>
              <a:rPr dirty="0" sz="1000" spc="-25" b="1">
                <a:solidFill>
                  <a:srgbClr val="221F1F"/>
                </a:solidFill>
                <a:latin typeface="MS Mincho"/>
                <a:cs typeface="MS Mincho"/>
              </a:rPr>
              <a:t>ッ</a:t>
            </a:r>
            <a:r>
              <a:rPr dirty="0" sz="1000" spc="-10" b="1">
                <a:solidFill>
                  <a:srgbClr val="221F1F"/>
                </a:solidFill>
                <a:latin typeface="MS Mincho"/>
                <a:cs typeface="MS Mincho"/>
              </a:rPr>
              <a:t>セー</a:t>
            </a:r>
            <a:r>
              <a:rPr dirty="0" sz="1000" spc="-50" b="1">
                <a:solidFill>
                  <a:srgbClr val="221F1F"/>
                </a:solidFill>
                <a:latin typeface="MS Mincho"/>
                <a:cs typeface="MS Mincho"/>
              </a:rPr>
              <a:t>ジ</a:t>
            </a:r>
            <a:endParaRPr sz="1000">
              <a:latin typeface="MS Mincho"/>
              <a:cs typeface="MS Mincho"/>
            </a:endParaRPr>
          </a:p>
        </p:txBody>
      </p:sp>
      <p:grpSp>
        <p:nvGrpSpPr>
          <p:cNvPr id="76" name="object 76" descr=""/>
          <p:cNvGrpSpPr/>
          <p:nvPr/>
        </p:nvGrpSpPr>
        <p:grpSpPr>
          <a:xfrm>
            <a:off x="4199890" y="8113776"/>
            <a:ext cx="1948180" cy="1173480"/>
            <a:chOff x="4199890" y="8113776"/>
            <a:chExt cx="1948180" cy="1173480"/>
          </a:xfrm>
        </p:grpSpPr>
        <p:sp>
          <p:nvSpPr>
            <p:cNvPr id="77" name="object 77" descr=""/>
            <p:cNvSpPr/>
            <p:nvPr/>
          </p:nvSpPr>
          <p:spPr>
            <a:xfrm>
              <a:off x="4206240" y="8205216"/>
              <a:ext cx="1935480" cy="1075690"/>
            </a:xfrm>
            <a:custGeom>
              <a:avLst/>
              <a:gdLst/>
              <a:ahLst/>
              <a:cxnLst/>
              <a:rect l="l" t="t" r="r" b="b"/>
              <a:pathLst>
                <a:path w="1935479" h="1075690">
                  <a:moveTo>
                    <a:pt x="0" y="75692"/>
                  </a:moveTo>
                  <a:lnTo>
                    <a:pt x="5969" y="46228"/>
                  </a:lnTo>
                  <a:lnTo>
                    <a:pt x="22225" y="22225"/>
                  </a:lnTo>
                  <a:lnTo>
                    <a:pt x="46227" y="5969"/>
                  </a:lnTo>
                  <a:lnTo>
                    <a:pt x="75692" y="0"/>
                  </a:lnTo>
                  <a:lnTo>
                    <a:pt x="1859788" y="0"/>
                  </a:lnTo>
                  <a:lnTo>
                    <a:pt x="1889252" y="5969"/>
                  </a:lnTo>
                  <a:lnTo>
                    <a:pt x="1913255" y="22225"/>
                  </a:lnTo>
                  <a:lnTo>
                    <a:pt x="1929511" y="46228"/>
                  </a:lnTo>
                  <a:lnTo>
                    <a:pt x="1935480" y="75692"/>
                  </a:lnTo>
                  <a:lnTo>
                    <a:pt x="1935480" y="999871"/>
                  </a:lnTo>
                  <a:lnTo>
                    <a:pt x="1929511" y="1029335"/>
                  </a:lnTo>
                  <a:lnTo>
                    <a:pt x="1913255" y="1053338"/>
                  </a:lnTo>
                  <a:lnTo>
                    <a:pt x="1889252" y="1069594"/>
                  </a:lnTo>
                  <a:lnTo>
                    <a:pt x="1859788" y="1075563"/>
                  </a:lnTo>
                  <a:lnTo>
                    <a:pt x="75692" y="1075563"/>
                  </a:lnTo>
                  <a:lnTo>
                    <a:pt x="46227" y="1069594"/>
                  </a:lnTo>
                  <a:lnTo>
                    <a:pt x="22225" y="1053338"/>
                  </a:lnTo>
                  <a:lnTo>
                    <a:pt x="5969" y="1029335"/>
                  </a:lnTo>
                  <a:lnTo>
                    <a:pt x="0" y="999871"/>
                  </a:lnTo>
                  <a:lnTo>
                    <a:pt x="0" y="75692"/>
                  </a:lnTo>
                  <a:close/>
                </a:path>
              </a:pathLst>
            </a:custGeom>
            <a:ln w="12700">
              <a:solidFill>
                <a:srgbClr val="929497"/>
              </a:solidFill>
            </a:ln>
          </p:spPr>
          <p:txBody>
            <a:bodyPr wrap="square" lIns="0" tIns="0" rIns="0" bIns="0" rtlCol="0"/>
            <a:lstStyle/>
            <a:p/>
          </p:txBody>
        </p:sp>
        <p:pic>
          <p:nvPicPr>
            <p:cNvPr id="78" name="object 78" descr=""/>
            <p:cNvPicPr/>
            <p:nvPr/>
          </p:nvPicPr>
          <p:blipFill>
            <a:blip r:embed="rId7" cstate="print"/>
            <a:stretch>
              <a:fillRect/>
            </a:stretch>
          </p:blipFill>
          <p:spPr>
            <a:xfrm>
              <a:off x="4288536" y="8113776"/>
              <a:ext cx="1225296" cy="198119"/>
            </a:xfrm>
            <a:prstGeom prst="rect">
              <a:avLst/>
            </a:prstGeom>
          </p:spPr>
        </p:pic>
      </p:grpSp>
      <p:sp>
        <p:nvSpPr>
          <p:cNvPr id="79" name="object 79" descr=""/>
          <p:cNvSpPr txBox="1"/>
          <p:nvPr/>
        </p:nvSpPr>
        <p:spPr>
          <a:xfrm>
            <a:off x="4439158" y="8128507"/>
            <a:ext cx="913765" cy="177800"/>
          </a:xfrm>
          <a:prstGeom prst="rect">
            <a:avLst/>
          </a:prstGeom>
        </p:spPr>
        <p:txBody>
          <a:bodyPr wrap="square" lIns="0" tIns="12065" rIns="0" bIns="0" rtlCol="0" vert="horz">
            <a:spAutoFit/>
          </a:bodyPr>
          <a:lstStyle/>
          <a:p>
            <a:pPr marL="12700">
              <a:lnSpc>
                <a:spcPct val="100000"/>
              </a:lnSpc>
              <a:spcBef>
                <a:spcPts val="95"/>
              </a:spcBef>
            </a:pPr>
            <a:r>
              <a:rPr dirty="0" sz="1000" spc="-20" b="1">
                <a:latin typeface="MS Mincho"/>
                <a:cs typeface="MS Mincho"/>
              </a:rPr>
              <a:t>点検ルール管理</a:t>
            </a:r>
            <a:endParaRPr sz="1000">
              <a:latin typeface="MS Mincho"/>
              <a:cs typeface="MS Mincho"/>
            </a:endParaRPr>
          </a:p>
        </p:txBody>
      </p:sp>
      <p:sp>
        <p:nvSpPr>
          <p:cNvPr id="84" name="object 84" descr=""/>
          <p:cNvSpPr txBox="1">
            <a:spLocks noGrp="1"/>
          </p:cNvSpPr>
          <p:nvPr>
            <p:ph type="sldNum" idx="7" sz="quarter"/>
          </p:nvPr>
        </p:nvSpPr>
        <p:spPr>
          <a:prstGeom prst="rect"/>
        </p:spPr>
        <p:txBody>
          <a:bodyPr wrap="square" lIns="0" tIns="635" rIns="0" bIns="0" rtlCol="0" vert="horz">
            <a:spAutoFit/>
          </a:bodyPr>
          <a:lstStyle/>
          <a:p>
            <a:pPr marL="74295">
              <a:lnSpc>
                <a:spcPct val="100000"/>
              </a:lnSpc>
              <a:spcBef>
                <a:spcPts val="5"/>
              </a:spcBef>
            </a:pPr>
            <a:r>
              <a:rPr dirty="0" spc="-50"/>
              <a:t>1</a:t>
            </a:r>
          </a:p>
        </p:txBody>
      </p:sp>
      <p:sp>
        <p:nvSpPr>
          <p:cNvPr id="80" name="object 80" descr=""/>
          <p:cNvSpPr txBox="1"/>
          <p:nvPr/>
        </p:nvSpPr>
        <p:spPr>
          <a:xfrm>
            <a:off x="5522214" y="7918195"/>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ED2D2A"/>
                </a:solidFill>
                <a:latin typeface="MS Mincho"/>
                <a:cs typeface="MS Mincho"/>
              </a:rPr>
              <a:t>⑦</a:t>
            </a:r>
            <a:endParaRPr sz="1800">
              <a:latin typeface="MS Mincho"/>
              <a:cs typeface="MS Mincho"/>
            </a:endParaRPr>
          </a:p>
        </p:txBody>
      </p:sp>
      <p:sp>
        <p:nvSpPr>
          <p:cNvPr id="81" name="object 81" descr=""/>
          <p:cNvSpPr txBox="1"/>
          <p:nvPr/>
        </p:nvSpPr>
        <p:spPr>
          <a:xfrm>
            <a:off x="3382136" y="7117841"/>
            <a:ext cx="532765" cy="177800"/>
          </a:xfrm>
          <a:prstGeom prst="rect">
            <a:avLst/>
          </a:prstGeom>
        </p:spPr>
        <p:txBody>
          <a:bodyPr wrap="square" lIns="0" tIns="12065" rIns="0" bIns="0" rtlCol="0" vert="horz">
            <a:spAutoFit/>
          </a:bodyPr>
          <a:lstStyle/>
          <a:p>
            <a:pPr marL="12700">
              <a:lnSpc>
                <a:spcPct val="100000"/>
              </a:lnSpc>
              <a:spcBef>
                <a:spcPts val="95"/>
              </a:spcBef>
            </a:pPr>
            <a:r>
              <a:rPr dirty="0" sz="1000" spc="-20" b="1">
                <a:latin typeface="MS Mincho"/>
                <a:cs typeface="MS Mincho"/>
              </a:rPr>
              <a:t>結果表示</a:t>
            </a:r>
            <a:endParaRPr sz="1000">
              <a:latin typeface="MS Mincho"/>
              <a:cs typeface="MS Mincho"/>
            </a:endParaRPr>
          </a:p>
        </p:txBody>
      </p:sp>
      <p:sp>
        <p:nvSpPr>
          <p:cNvPr id="82" name="object 82" descr=""/>
          <p:cNvSpPr txBox="1"/>
          <p:nvPr/>
        </p:nvSpPr>
        <p:spPr>
          <a:xfrm>
            <a:off x="3354451" y="8187308"/>
            <a:ext cx="532765" cy="177800"/>
          </a:xfrm>
          <a:prstGeom prst="rect">
            <a:avLst/>
          </a:prstGeom>
        </p:spPr>
        <p:txBody>
          <a:bodyPr wrap="square" lIns="0" tIns="12065" rIns="0" bIns="0" rtlCol="0" vert="horz">
            <a:spAutoFit/>
          </a:bodyPr>
          <a:lstStyle/>
          <a:p>
            <a:pPr marL="12700">
              <a:lnSpc>
                <a:spcPct val="100000"/>
              </a:lnSpc>
              <a:spcBef>
                <a:spcPts val="95"/>
              </a:spcBef>
            </a:pPr>
            <a:r>
              <a:rPr dirty="0" sz="1000" spc="-20" b="1">
                <a:latin typeface="MS Mincho"/>
                <a:cs typeface="MS Mincho"/>
              </a:rPr>
              <a:t>結果確認</a:t>
            </a:r>
            <a:endParaRPr sz="1000">
              <a:latin typeface="MS Mincho"/>
              <a:cs typeface="MS Mincho"/>
            </a:endParaRPr>
          </a:p>
        </p:txBody>
      </p:sp>
      <p:sp>
        <p:nvSpPr>
          <p:cNvPr id="83" name="object 83" descr=""/>
          <p:cNvSpPr txBox="1"/>
          <p:nvPr/>
        </p:nvSpPr>
        <p:spPr>
          <a:xfrm>
            <a:off x="3503421" y="8820657"/>
            <a:ext cx="281940" cy="177800"/>
          </a:xfrm>
          <a:prstGeom prst="rect">
            <a:avLst/>
          </a:prstGeom>
        </p:spPr>
        <p:txBody>
          <a:bodyPr wrap="square" lIns="0" tIns="12065" rIns="0" bIns="0" rtlCol="0" vert="horz">
            <a:spAutoFit/>
          </a:bodyPr>
          <a:lstStyle/>
          <a:p>
            <a:pPr marL="12700">
              <a:lnSpc>
                <a:spcPct val="100000"/>
              </a:lnSpc>
              <a:spcBef>
                <a:spcPts val="95"/>
              </a:spcBef>
            </a:pPr>
            <a:r>
              <a:rPr dirty="0" sz="1000" spc="-25" b="1">
                <a:latin typeface="MS Mincho"/>
                <a:cs typeface="MS Mincho"/>
              </a:rPr>
              <a:t>印刷</a:t>
            </a:r>
            <a:endParaRPr sz="1000">
              <a:latin typeface="MS Mincho"/>
              <a:cs typeface="MS Mincho"/>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1000785"/>
            <a:ext cx="4854575" cy="702310"/>
          </a:xfrm>
          <a:prstGeom prst="rect">
            <a:avLst/>
          </a:prstGeom>
        </p:spPr>
        <p:txBody>
          <a:bodyPr wrap="square" lIns="0" tIns="64135" rIns="0" bIns="0" rtlCol="0" vert="horz">
            <a:spAutoFit/>
          </a:bodyPr>
          <a:lstStyle/>
          <a:p>
            <a:pPr marL="12700">
              <a:lnSpc>
                <a:spcPct val="100000"/>
              </a:lnSpc>
              <a:spcBef>
                <a:spcPts val="505"/>
              </a:spcBef>
              <a:tabLst>
                <a:tab pos="1093470" algn="l"/>
              </a:tabLst>
            </a:pPr>
            <a:r>
              <a:rPr dirty="0" sz="1050" spc="-10">
                <a:solidFill>
                  <a:srgbClr val="221F1F"/>
                </a:solidFill>
                <a:latin typeface="MS Mincho"/>
                <a:cs typeface="MS Mincho"/>
              </a:rPr>
              <a:t>１０．</a:t>
            </a:r>
            <a:r>
              <a:rPr dirty="0" sz="1050" spc="-15">
                <a:solidFill>
                  <a:srgbClr val="221F1F"/>
                </a:solidFill>
                <a:latin typeface="MS Mincho"/>
                <a:cs typeface="MS Mincho"/>
              </a:rPr>
              <a:t>精</a:t>
            </a:r>
            <a:r>
              <a:rPr dirty="0" sz="1050">
                <a:solidFill>
                  <a:srgbClr val="221F1F"/>
                </a:solidFill>
                <a:latin typeface="MS Mincho"/>
                <a:cs typeface="MS Mincho"/>
              </a:rPr>
              <a:t>密</a:t>
            </a:r>
            <a:r>
              <a:rPr dirty="0" sz="1050" spc="-1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電</a:t>
            </a:r>
            <a:r>
              <a:rPr dirty="0" sz="1050" spc="-15">
                <a:solidFill>
                  <a:srgbClr val="221F1F"/>
                </a:solidFill>
                <a:latin typeface="MS Mincho"/>
                <a:cs typeface="MS Mincho"/>
              </a:rPr>
              <a:t>子</a:t>
            </a:r>
            <a:r>
              <a:rPr dirty="0" sz="1050">
                <a:solidFill>
                  <a:srgbClr val="221F1F"/>
                </a:solidFill>
                <a:latin typeface="MS Mincho"/>
                <a:cs typeface="MS Mincho"/>
              </a:rPr>
              <a:t>点</a:t>
            </a:r>
            <a:r>
              <a:rPr dirty="0" sz="1050" spc="-15">
                <a:solidFill>
                  <a:srgbClr val="221F1F"/>
                </a:solidFill>
                <a:latin typeface="MS Mincho"/>
                <a:cs typeface="MS Mincho"/>
              </a:rPr>
              <a:t>数</a:t>
            </a:r>
            <a:r>
              <a:rPr dirty="0" sz="1050" spc="-50">
                <a:solidFill>
                  <a:srgbClr val="221F1F"/>
                </a:solidFill>
                <a:latin typeface="MS Mincho"/>
                <a:cs typeface="MS Mincho"/>
              </a:rPr>
              <a:t>表</a:t>
            </a:r>
            <a:endParaRPr sz="1050">
              <a:latin typeface="MS Mincho"/>
              <a:cs typeface="MS Mincho"/>
            </a:endParaRPr>
          </a:p>
          <a:p>
            <a:pPr marL="281940">
              <a:lnSpc>
                <a:spcPct val="100000"/>
              </a:lnSpc>
              <a:spcBef>
                <a:spcPts val="409"/>
              </a:spcBef>
            </a:pPr>
            <a:r>
              <a:rPr dirty="0" sz="1050" spc="-70">
                <a:solidFill>
                  <a:srgbClr val="221F1F"/>
                </a:solidFill>
                <a:latin typeface="MS Mincho"/>
                <a:cs typeface="MS Mincho"/>
              </a:rPr>
              <a:t>電子点数表には医科診療行為の「包括」「背反」「回数」に関するルールが定め</a:t>
            </a:r>
            <a:endParaRPr sz="1050">
              <a:latin typeface="MS Mincho"/>
              <a:cs typeface="MS Mincho"/>
            </a:endParaRPr>
          </a:p>
          <a:p>
            <a:pPr marL="281940">
              <a:lnSpc>
                <a:spcPct val="100000"/>
              </a:lnSpc>
              <a:spcBef>
                <a:spcPts val="730"/>
              </a:spcBef>
            </a:pPr>
            <a:r>
              <a:rPr dirty="0" sz="1050" spc="-25">
                <a:solidFill>
                  <a:srgbClr val="221F1F"/>
                </a:solidFill>
                <a:latin typeface="MS Mincho"/>
                <a:cs typeface="MS Mincho"/>
              </a:rPr>
              <a:t>られています。</a:t>
            </a:r>
            <a:endParaRPr sz="1050">
              <a:latin typeface="MS Mincho"/>
              <a:cs typeface="MS Mincho"/>
            </a:endParaRPr>
          </a:p>
        </p:txBody>
      </p:sp>
      <p:sp>
        <p:nvSpPr>
          <p:cNvPr id="3" name="object 3" descr=""/>
          <p:cNvSpPr txBox="1"/>
          <p:nvPr/>
        </p:nvSpPr>
        <p:spPr>
          <a:xfrm>
            <a:off x="1607058" y="5569965"/>
            <a:ext cx="4262120" cy="461009"/>
          </a:xfrm>
          <a:prstGeom prst="rect">
            <a:avLst/>
          </a:prstGeom>
        </p:spPr>
        <p:txBody>
          <a:bodyPr wrap="square" lIns="0" tIns="13335" rIns="0" bIns="0" rtlCol="0" vert="horz">
            <a:spAutoFit/>
          </a:bodyPr>
          <a:lstStyle/>
          <a:p>
            <a:pPr marL="12700">
              <a:lnSpc>
                <a:spcPct val="100000"/>
              </a:lnSpc>
              <a:spcBef>
                <a:spcPts val="105"/>
              </a:spcBef>
            </a:pPr>
            <a:r>
              <a:rPr dirty="0" sz="1050" spc="-15">
                <a:solidFill>
                  <a:srgbClr val="221F1F"/>
                </a:solidFill>
                <a:latin typeface="MS Mincho"/>
                <a:cs typeface="MS Mincho"/>
              </a:rPr>
              <a:t>チェックアイ</a:t>
            </a:r>
            <a:r>
              <a:rPr dirty="0" sz="1050" spc="-10">
                <a:solidFill>
                  <a:srgbClr val="221F1F"/>
                </a:solidFill>
                <a:latin typeface="MS Mincho"/>
                <a:cs typeface="MS Mincho"/>
              </a:rPr>
              <a:t>DX</a:t>
            </a:r>
            <a:r>
              <a:rPr dirty="0" sz="1050" spc="-105">
                <a:solidFill>
                  <a:srgbClr val="221F1F"/>
                </a:solidFill>
                <a:latin typeface="MS Mincho"/>
                <a:cs typeface="MS Mincho"/>
              </a:rPr>
              <a:t>は電子点数表の「包括」「背反」「回数」の情報を全て内蔵</a:t>
            </a:r>
            <a:endParaRPr sz="1050">
              <a:latin typeface="MS Mincho"/>
              <a:cs typeface="MS Mincho"/>
            </a:endParaRPr>
          </a:p>
          <a:p>
            <a:pPr marL="12700">
              <a:lnSpc>
                <a:spcPct val="100000"/>
              </a:lnSpc>
              <a:spcBef>
                <a:spcPts val="900"/>
              </a:spcBef>
            </a:pPr>
            <a:r>
              <a:rPr dirty="0" sz="1050" spc="-25">
                <a:solidFill>
                  <a:srgbClr val="221F1F"/>
                </a:solidFill>
                <a:latin typeface="MS Mincho"/>
                <a:cs typeface="MS Mincho"/>
              </a:rPr>
              <a:t>しています。</a:t>
            </a:r>
            <a:endParaRPr sz="1050">
              <a:latin typeface="MS Mincho"/>
              <a:cs typeface="MS Mincho"/>
            </a:endParaRPr>
          </a:p>
        </p:txBody>
      </p:sp>
      <p:grpSp>
        <p:nvGrpSpPr>
          <p:cNvPr id="4" name="object 4" descr=""/>
          <p:cNvGrpSpPr/>
          <p:nvPr/>
        </p:nvGrpSpPr>
        <p:grpSpPr>
          <a:xfrm>
            <a:off x="1476755" y="1905000"/>
            <a:ext cx="4607560" cy="3472179"/>
            <a:chOff x="1476755" y="1905000"/>
            <a:chExt cx="4607560" cy="3472179"/>
          </a:xfrm>
        </p:grpSpPr>
        <p:pic>
          <p:nvPicPr>
            <p:cNvPr id="5" name="object 5" descr=""/>
            <p:cNvPicPr/>
            <p:nvPr/>
          </p:nvPicPr>
          <p:blipFill>
            <a:blip r:embed="rId2" cstate="print"/>
            <a:stretch>
              <a:fillRect/>
            </a:stretch>
          </p:blipFill>
          <p:spPr>
            <a:xfrm>
              <a:off x="1476755" y="1905000"/>
              <a:ext cx="4607052" cy="3471671"/>
            </a:xfrm>
            <a:prstGeom prst="rect">
              <a:avLst/>
            </a:prstGeom>
          </p:spPr>
        </p:pic>
        <p:sp>
          <p:nvSpPr>
            <p:cNvPr id="6" name="object 6" descr=""/>
            <p:cNvSpPr/>
            <p:nvPr/>
          </p:nvSpPr>
          <p:spPr>
            <a:xfrm>
              <a:off x="3186683" y="3874007"/>
              <a:ext cx="2834640" cy="654050"/>
            </a:xfrm>
            <a:custGeom>
              <a:avLst/>
              <a:gdLst/>
              <a:ahLst/>
              <a:cxnLst/>
              <a:rect l="l" t="t" r="r" b="b"/>
              <a:pathLst>
                <a:path w="2834640" h="654050">
                  <a:moveTo>
                    <a:pt x="2762377" y="0"/>
                  </a:moveTo>
                  <a:lnTo>
                    <a:pt x="72008" y="0"/>
                  </a:lnTo>
                  <a:lnTo>
                    <a:pt x="43942" y="5715"/>
                  </a:lnTo>
                  <a:lnTo>
                    <a:pt x="21082" y="21081"/>
                  </a:lnTo>
                  <a:lnTo>
                    <a:pt x="5715" y="43942"/>
                  </a:lnTo>
                  <a:lnTo>
                    <a:pt x="0" y="72008"/>
                  </a:lnTo>
                  <a:lnTo>
                    <a:pt x="0" y="581533"/>
                  </a:lnTo>
                  <a:lnTo>
                    <a:pt x="5715" y="609600"/>
                  </a:lnTo>
                  <a:lnTo>
                    <a:pt x="21082" y="632460"/>
                  </a:lnTo>
                  <a:lnTo>
                    <a:pt x="43942" y="647826"/>
                  </a:lnTo>
                  <a:lnTo>
                    <a:pt x="72008" y="653541"/>
                  </a:lnTo>
                  <a:lnTo>
                    <a:pt x="2762377" y="653541"/>
                  </a:lnTo>
                  <a:lnTo>
                    <a:pt x="2790444" y="647826"/>
                  </a:lnTo>
                  <a:lnTo>
                    <a:pt x="2813304" y="632460"/>
                  </a:lnTo>
                  <a:lnTo>
                    <a:pt x="2828671" y="609600"/>
                  </a:lnTo>
                  <a:lnTo>
                    <a:pt x="2834386" y="581533"/>
                  </a:lnTo>
                  <a:lnTo>
                    <a:pt x="2834386" y="72008"/>
                  </a:lnTo>
                  <a:lnTo>
                    <a:pt x="2828671" y="43942"/>
                  </a:lnTo>
                  <a:lnTo>
                    <a:pt x="2813304" y="21081"/>
                  </a:lnTo>
                  <a:lnTo>
                    <a:pt x="2790444" y="5715"/>
                  </a:lnTo>
                  <a:lnTo>
                    <a:pt x="2762377" y="0"/>
                  </a:lnTo>
                  <a:close/>
                </a:path>
              </a:pathLst>
            </a:custGeom>
            <a:solidFill>
              <a:srgbClr val="FFFBD4"/>
            </a:solidFill>
          </p:spPr>
          <p:txBody>
            <a:bodyPr wrap="square" lIns="0" tIns="0" rIns="0" bIns="0" rtlCol="0"/>
            <a:lstStyle/>
            <a:p/>
          </p:txBody>
        </p:sp>
        <p:sp>
          <p:nvSpPr>
            <p:cNvPr id="7" name="object 7" descr=""/>
            <p:cNvSpPr/>
            <p:nvPr/>
          </p:nvSpPr>
          <p:spPr>
            <a:xfrm>
              <a:off x="3187445" y="3874769"/>
              <a:ext cx="2834640" cy="654050"/>
            </a:xfrm>
            <a:custGeom>
              <a:avLst/>
              <a:gdLst/>
              <a:ahLst/>
              <a:cxnLst/>
              <a:rect l="l" t="t" r="r" b="b"/>
              <a:pathLst>
                <a:path w="2834640" h="654050">
                  <a:moveTo>
                    <a:pt x="2762377" y="653542"/>
                  </a:moveTo>
                  <a:lnTo>
                    <a:pt x="72008" y="653542"/>
                  </a:lnTo>
                  <a:lnTo>
                    <a:pt x="43942" y="647827"/>
                  </a:lnTo>
                  <a:lnTo>
                    <a:pt x="21081" y="632460"/>
                  </a:lnTo>
                  <a:lnTo>
                    <a:pt x="5715" y="609600"/>
                  </a:lnTo>
                  <a:lnTo>
                    <a:pt x="0" y="581533"/>
                  </a:lnTo>
                  <a:lnTo>
                    <a:pt x="0" y="72009"/>
                  </a:lnTo>
                  <a:lnTo>
                    <a:pt x="5715" y="43942"/>
                  </a:lnTo>
                  <a:lnTo>
                    <a:pt x="21081" y="21082"/>
                  </a:lnTo>
                  <a:lnTo>
                    <a:pt x="43942" y="5715"/>
                  </a:lnTo>
                  <a:lnTo>
                    <a:pt x="72008" y="0"/>
                  </a:lnTo>
                  <a:lnTo>
                    <a:pt x="2762377" y="0"/>
                  </a:lnTo>
                  <a:lnTo>
                    <a:pt x="2790444" y="5715"/>
                  </a:lnTo>
                  <a:lnTo>
                    <a:pt x="2813304" y="21082"/>
                  </a:lnTo>
                  <a:lnTo>
                    <a:pt x="2828671" y="43942"/>
                  </a:lnTo>
                  <a:lnTo>
                    <a:pt x="2834386" y="72009"/>
                  </a:lnTo>
                  <a:lnTo>
                    <a:pt x="2834386" y="581533"/>
                  </a:lnTo>
                  <a:lnTo>
                    <a:pt x="2828671" y="609600"/>
                  </a:lnTo>
                  <a:lnTo>
                    <a:pt x="2813304" y="632460"/>
                  </a:lnTo>
                  <a:lnTo>
                    <a:pt x="2790444" y="647827"/>
                  </a:lnTo>
                  <a:lnTo>
                    <a:pt x="2762377" y="653542"/>
                  </a:lnTo>
                  <a:close/>
                </a:path>
              </a:pathLst>
            </a:custGeom>
            <a:ln w="10795">
              <a:solidFill>
                <a:srgbClr val="EC1C23"/>
              </a:solidFill>
            </a:ln>
          </p:spPr>
          <p:txBody>
            <a:bodyPr wrap="square" lIns="0" tIns="0" rIns="0" bIns="0" rtlCol="0"/>
            <a:lstStyle/>
            <a:p/>
          </p:txBody>
        </p:sp>
      </p:grpSp>
      <p:grpSp>
        <p:nvGrpSpPr>
          <p:cNvPr id="8" name="object 8" descr=""/>
          <p:cNvGrpSpPr/>
          <p:nvPr/>
        </p:nvGrpSpPr>
        <p:grpSpPr>
          <a:xfrm>
            <a:off x="1363980" y="6188963"/>
            <a:ext cx="4860290" cy="3472179"/>
            <a:chOff x="1363980" y="6188963"/>
            <a:chExt cx="4860290" cy="3472179"/>
          </a:xfrm>
        </p:grpSpPr>
        <p:pic>
          <p:nvPicPr>
            <p:cNvPr id="9" name="object 9" descr=""/>
            <p:cNvPicPr/>
            <p:nvPr/>
          </p:nvPicPr>
          <p:blipFill>
            <a:blip r:embed="rId3" cstate="print"/>
            <a:stretch>
              <a:fillRect/>
            </a:stretch>
          </p:blipFill>
          <p:spPr>
            <a:xfrm>
              <a:off x="1476756" y="6188963"/>
              <a:ext cx="4607052" cy="3471672"/>
            </a:xfrm>
            <a:prstGeom prst="rect">
              <a:avLst/>
            </a:prstGeom>
          </p:spPr>
        </p:pic>
        <p:pic>
          <p:nvPicPr>
            <p:cNvPr id="10" name="object 10" descr=""/>
            <p:cNvPicPr/>
            <p:nvPr/>
          </p:nvPicPr>
          <p:blipFill>
            <a:blip r:embed="rId4" cstate="print"/>
            <a:stretch>
              <a:fillRect/>
            </a:stretch>
          </p:blipFill>
          <p:spPr>
            <a:xfrm>
              <a:off x="1363980" y="7970519"/>
              <a:ext cx="4860036" cy="1604772"/>
            </a:xfrm>
            <a:prstGeom prst="rect">
              <a:avLst/>
            </a:prstGeom>
          </p:spPr>
        </p:pic>
      </p:grpSp>
      <p:sp>
        <p:nvSpPr>
          <p:cNvPr id="11" name="object 11" descr=""/>
          <p:cNvSpPr txBox="1"/>
          <p:nvPr/>
        </p:nvSpPr>
        <p:spPr>
          <a:xfrm>
            <a:off x="1363980" y="7970519"/>
            <a:ext cx="4860290" cy="1605280"/>
          </a:xfrm>
          <a:prstGeom prst="rect">
            <a:avLst/>
          </a:prstGeom>
          <a:ln w="17994">
            <a:solidFill>
              <a:srgbClr val="EC1C23"/>
            </a:solidFill>
          </a:ln>
        </p:spPr>
        <p:txBody>
          <a:bodyPr wrap="square" lIns="0" tIns="140970" rIns="0" bIns="0" rtlCol="0" vert="horz">
            <a:spAutoFit/>
          </a:bodyPr>
          <a:lstStyle/>
          <a:p>
            <a:pPr algn="r" marR="213995">
              <a:lnSpc>
                <a:spcPct val="100000"/>
              </a:lnSpc>
              <a:spcBef>
                <a:spcPts val="1110"/>
              </a:spcBef>
            </a:pPr>
            <a:r>
              <a:rPr dirty="0" sz="1050" spc="-25">
                <a:solidFill>
                  <a:srgbClr val="EC1C23"/>
                </a:solidFill>
                <a:latin typeface="SimSun"/>
                <a:cs typeface="SimSun"/>
              </a:rPr>
              <a:t>電子点数表</a:t>
            </a:r>
            <a:endParaRPr sz="1050">
              <a:latin typeface="SimSun"/>
              <a:cs typeface="SimSun"/>
            </a:endParaRPr>
          </a:p>
        </p:txBody>
      </p:sp>
      <p:grpSp>
        <p:nvGrpSpPr>
          <p:cNvPr id="12" name="object 12" descr=""/>
          <p:cNvGrpSpPr/>
          <p:nvPr/>
        </p:nvGrpSpPr>
        <p:grpSpPr>
          <a:xfrm>
            <a:off x="1476755" y="6188963"/>
            <a:ext cx="4607560" cy="2525395"/>
            <a:chOff x="1476755" y="6188963"/>
            <a:chExt cx="4607560" cy="2525395"/>
          </a:xfrm>
        </p:grpSpPr>
        <p:sp>
          <p:nvSpPr>
            <p:cNvPr id="13" name="object 13" descr=""/>
            <p:cNvSpPr/>
            <p:nvPr/>
          </p:nvSpPr>
          <p:spPr>
            <a:xfrm>
              <a:off x="2491739" y="8705087"/>
              <a:ext cx="2002789" cy="0"/>
            </a:xfrm>
            <a:custGeom>
              <a:avLst/>
              <a:gdLst/>
              <a:ahLst/>
              <a:cxnLst/>
              <a:rect l="l" t="t" r="r" b="b"/>
              <a:pathLst>
                <a:path w="2002789" h="0">
                  <a:moveTo>
                    <a:pt x="0" y="0"/>
                  </a:moveTo>
                  <a:lnTo>
                    <a:pt x="593979" y="0"/>
                  </a:lnTo>
                </a:path>
                <a:path w="2002789" h="0">
                  <a:moveTo>
                    <a:pt x="1391412" y="0"/>
                  </a:moveTo>
                  <a:lnTo>
                    <a:pt x="2002409" y="0"/>
                  </a:lnTo>
                </a:path>
              </a:pathLst>
            </a:custGeom>
            <a:ln w="17994">
              <a:solidFill>
                <a:srgbClr val="EC1C23"/>
              </a:solidFill>
            </a:ln>
          </p:spPr>
          <p:txBody>
            <a:bodyPr wrap="square" lIns="0" tIns="0" rIns="0" bIns="0" rtlCol="0"/>
            <a:lstStyle/>
            <a:p/>
          </p:txBody>
        </p:sp>
        <p:pic>
          <p:nvPicPr>
            <p:cNvPr id="14" name="object 14" descr=""/>
            <p:cNvPicPr/>
            <p:nvPr/>
          </p:nvPicPr>
          <p:blipFill>
            <a:blip r:embed="rId5" cstate="print"/>
            <a:stretch>
              <a:fillRect/>
            </a:stretch>
          </p:blipFill>
          <p:spPr>
            <a:xfrm>
              <a:off x="1476755" y="6188963"/>
              <a:ext cx="4607052" cy="329184"/>
            </a:xfrm>
            <a:prstGeom prst="rect">
              <a:avLst/>
            </a:prstGeom>
          </p:spPr>
        </p:pic>
        <p:pic>
          <p:nvPicPr>
            <p:cNvPr id="15" name="object 15" descr=""/>
            <p:cNvPicPr/>
            <p:nvPr/>
          </p:nvPicPr>
          <p:blipFill>
            <a:blip r:embed="rId6" cstate="print"/>
            <a:stretch>
              <a:fillRect/>
            </a:stretch>
          </p:blipFill>
          <p:spPr>
            <a:xfrm>
              <a:off x="1485899" y="6204203"/>
              <a:ext cx="4587240" cy="251460"/>
            </a:xfrm>
            <a:prstGeom prst="rect">
              <a:avLst/>
            </a:prstGeom>
          </p:spPr>
        </p:pic>
      </p:grpSp>
      <p:sp>
        <p:nvSpPr>
          <p:cNvPr id="16" name="object 16" descr=""/>
          <p:cNvSpPr txBox="1"/>
          <p:nvPr/>
        </p:nvSpPr>
        <p:spPr>
          <a:xfrm>
            <a:off x="3298316" y="3916831"/>
            <a:ext cx="2550160" cy="458470"/>
          </a:xfrm>
          <a:prstGeom prst="rect">
            <a:avLst/>
          </a:prstGeom>
        </p:spPr>
        <p:txBody>
          <a:bodyPr wrap="square" lIns="0" tIns="12700" rIns="0" bIns="0" rtlCol="0" vert="horz">
            <a:spAutoFit/>
          </a:bodyPr>
          <a:lstStyle/>
          <a:p>
            <a:pPr marL="12700" marR="5080">
              <a:lnSpc>
                <a:spcPct val="135200"/>
              </a:lnSpc>
              <a:spcBef>
                <a:spcPts val="100"/>
              </a:spcBef>
            </a:pPr>
            <a:r>
              <a:rPr dirty="0" sz="1050" spc="-20">
                <a:solidFill>
                  <a:srgbClr val="221F1F"/>
                </a:solidFill>
                <a:latin typeface="MS Mincho"/>
                <a:cs typeface="MS Mincho"/>
              </a:rPr>
              <a:t>酸素ボンベ加算と酸素療法加算が併算定されているので不合格と判定。</a:t>
            </a:r>
            <a:endParaRPr sz="1050">
              <a:latin typeface="MS Mincho"/>
              <a:cs typeface="MS Mincho"/>
            </a:endParaRPr>
          </a:p>
        </p:txBody>
      </p:sp>
      <p:grpSp>
        <p:nvGrpSpPr>
          <p:cNvPr id="17" name="object 17" descr=""/>
          <p:cNvGrpSpPr/>
          <p:nvPr/>
        </p:nvGrpSpPr>
        <p:grpSpPr>
          <a:xfrm>
            <a:off x="1476755" y="1900427"/>
            <a:ext cx="4607560" cy="334010"/>
            <a:chOff x="1476755" y="1900427"/>
            <a:chExt cx="4607560" cy="334010"/>
          </a:xfrm>
        </p:grpSpPr>
        <p:pic>
          <p:nvPicPr>
            <p:cNvPr id="18" name="object 18" descr=""/>
            <p:cNvPicPr/>
            <p:nvPr/>
          </p:nvPicPr>
          <p:blipFill>
            <a:blip r:embed="rId5" cstate="print"/>
            <a:stretch>
              <a:fillRect/>
            </a:stretch>
          </p:blipFill>
          <p:spPr>
            <a:xfrm>
              <a:off x="1476755" y="1904999"/>
              <a:ext cx="4607052" cy="329183"/>
            </a:xfrm>
            <a:prstGeom prst="rect">
              <a:avLst/>
            </a:prstGeom>
          </p:spPr>
        </p:pic>
        <p:pic>
          <p:nvPicPr>
            <p:cNvPr id="19" name="object 19" descr=""/>
            <p:cNvPicPr/>
            <p:nvPr/>
          </p:nvPicPr>
          <p:blipFill>
            <a:blip r:embed="rId6" cstate="print"/>
            <a:stretch>
              <a:fillRect/>
            </a:stretch>
          </p:blipFill>
          <p:spPr>
            <a:xfrm>
              <a:off x="1488947" y="1900427"/>
              <a:ext cx="4587240" cy="251459"/>
            </a:xfrm>
            <a:prstGeom prst="rect">
              <a:avLst/>
            </a:prstGeom>
          </p:spPr>
        </p:pic>
      </p:grpSp>
      <p:sp>
        <p:nvSpPr>
          <p:cNvPr id="20" name="object 20"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476755" y="2409443"/>
            <a:ext cx="4607052" cy="3471671"/>
          </a:xfrm>
          <a:prstGeom prst="rect">
            <a:avLst/>
          </a:prstGeom>
        </p:spPr>
      </p:pic>
      <p:grpSp>
        <p:nvGrpSpPr>
          <p:cNvPr id="3" name="object 3" descr=""/>
          <p:cNvGrpSpPr/>
          <p:nvPr/>
        </p:nvGrpSpPr>
        <p:grpSpPr>
          <a:xfrm>
            <a:off x="1476755" y="6188963"/>
            <a:ext cx="4607560" cy="3472179"/>
            <a:chOff x="1476755" y="6188963"/>
            <a:chExt cx="4607560" cy="3472179"/>
          </a:xfrm>
        </p:grpSpPr>
        <p:pic>
          <p:nvPicPr>
            <p:cNvPr id="4" name="object 4" descr=""/>
            <p:cNvPicPr/>
            <p:nvPr/>
          </p:nvPicPr>
          <p:blipFill>
            <a:blip r:embed="rId3" cstate="print"/>
            <a:stretch>
              <a:fillRect/>
            </a:stretch>
          </p:blipFill>
          <p:spPr>
            <a:xfrm>
              <a:off x="1476755" y="6188963"/>
              <a:ext cx="4607052" cy="3471672"/>
            </a:xfrm>
            <a:prstGeom prst="rect">
              <a:avLst/>
            </a:prstGeom>
          </p:spPr>
        </p:pic>
        <p:pic>
          <p:nvPicPr>
            <p:cNvPr id="5" name="object 5" descr=""/>
            <p:cNvPicPr/>
            <p:nvPr/>
          </p:nvPicPr>
          <p:blipFill>
            <a:blip r:embed="rId4" cstate="print"/>
            <a:stretch>
              <a:fillRect/>
            </a:stretch>
          </p:blipFill>
          <p:spPr>
            <a:xfrm>
              <a:off x="2763011" y="7822691"/>
              <a:ext cx="2520695" cy="1348739"/>
            </a:xfrm>
            <a:prstGeom prst="rect">
              <a:avLst/>
            </a:prstGeom>
          </p:spPr>
        </p:pic>
        <p:sp>
          <p:nvSpPr>
            <p:cNvPr id="6" name="object 6" descr=""/>
            <p:cNvSpPr/>
            <p:nvPr/>
          </p:nvSpPr>
          <p:spPr>
            <a:xfrm>
              <a:off x="2763011" y="7822691"/>
              <a:ext cx="2520315" cy="1348740"/>
            </a:xfrm>
            <a:custGeom>
              <a:avLst/>
              <a:gdLst/>
              <a:ahLst/>
              <a:cxnLst/>
              <a:rect l="l" t="t" r="r" b="b"/>
              <a:pathLst>
                <a:path w="2520315" h="1348740">
                  <a:moveTo>
                    <a:pt x="0" y="1348612"/>
                  </a:moveTo>
                  <a:lnTo>
                    <a:pt x="2520315" y="1348612"/>
                  </a:lnTo>
                  <a:lnTo>
                    <a:pt x="2520315" y="0"/>
                  </a:lnTo>
                  <a:lnTo>
                    <a:pt x="0" y="0"/>
                  </a:lnTo>
                  <a:lnTo>
                    <a:pt x="0" y="1348612"/>
                  </a:lnTo>
                  <a:close/>
                </a:path>
              </a:pathLst>
            </a:custGeom>
            <a:ln w="17994">
              <a:solidFill>
                <a:srgbClr val="EC1C23"/>
              </a:solidFill>
            </a:ln>
          </p:spPr>
          <p:txBody>
            <a:bodyPr wrap="square" lIns="0" tIns="0" rIns="0" bIns="0" rtlCol="0"/>
            <a:lstStyle/>
            <a:p/>
          </p:txBody>
        </p:sp>
        <p:pic>
          <p:nvPicPr>
            <p:cNvPr id="7" name="object 7" descr=""/>
            <p:cNvPicPr/>
            <p:nvPr/>
          </p:nvPicPr>
          <p:blipFill>
            <a:blip r:embed="rId5" cstate="print"/>
            <a:stretch>
              <a:fillRect/>
            </a:stretch>
          </p:blipFill>
          <p:spPr>
            <a:xfrm>
              <a:off x="1476755" y="6195059"/>
              <a:ext cx="4607052" cy="329184"/>
            </a:xfrm>
            <a:prstGeom prst="rect">
              <a:avLst/>
            </a:prstGeom>
          </p:spPr>
        </p:pic>
        <p:sp>
          <p:nvSpPr>
            <p:cNvPr id="8" name="object 8" descr=""/>
            <p:cNvSpPr/>
            <p:nvPr/>
          </p:nvSpPr>
          <p:spPr>
            <a:xfrm>
              <a:off x="2362200" y="6534911"/>
              <a:ext cx="2835910" cy="869950"/>
            </a:xfrm>
            <a:custGeom>
              <a:avLst/>
              <a:gdLst/>
              <a:ahLst/>
              <a:cxnLst/>
              <a:rect l="l" t="t" r="r" b="b"/>
              <a:pathLst>
                <a:path w="2835910" h="869950">
                  <a:moveTo>
                    <a:pt x="2763901" y="0"/>
                  </a:moveTo>
                  <a:lnTo>
                    <a:pt x="72008" y="0"/>
                  </a:lnTo>
                  <a:lnTo>
                    <a:pt x="43942" y="5715"/>
                  </a:lnTo>
                  <a:lnTo>
                    <a:pt x="21081" y="21082"/>
                  </a:lnTo>
                  <a:lnTo>
                    <a:pt x="5714" y="43942"/>
                  </a:lnTo>
                  <a:lnTo>
                    <a:pt x="0" y="72009"/>
                  </a:lnTo>
                  <a:lnTo>
                    <a:pt x="0" y="797941"/>
                  </a:lnTo>
                  <a:lnTo>
                    <a:pt x="5714" y="826008"/>
                  </a:lnTo>
                  <a:lnTo>
                    <a:pt x="21081" y="848868"/>
                  </a:lnTo>
                  <a:lnTo>
                    <a:pt x="43942" y="864362"/>
                  </a:lnTo>
                  <a:lnTo>
                    <a:pt x="72008" y="869950"/>
                  </a:lnTo>
                  <a:lnTo>
                    <a:pt x="2763901" y="869950"/>
                  </a:lnTo>
                  <a:lnTo>
                    <a:pt x="2791967" y="864362"/>
                  </a:lnTo>
                  <a:lnTo>
                    <a:pt x="2814828" y="848868"/>
                  </a:lnTo>
                  <a:lnTo>
                    <a:pt x="2830195" y="826008"/>
                  </a:lnTo>
                  <a:lnTo>
                    <a:pt x="2835910" y="797941"/>
                  </a:lnTo>
                  <a:lnTo>
                    <a:pt x="2835910" y="72009"/>
                  </a:lnTo>
                  <a:lnTo>
                    <a:pt x="2830195" y="43942"/>
                  </a:lnTo>
                  <a:lnTo>
                    <a:pt x="2814828" y="21082"/>
                  </a:lnTo>
                  <a:lnTo>
                    <a:pt x="2791967" y="5715"/>
                  </a:lnTo>
                  <a:lnTo>
                    <a:pt x="2763901" y="0"/>
                  </a:lnTo>
                  <a:close/>
                </a:path>
              </a:pathLst>
            </a:custGeom>
            <a:solidFill>
              <a:srgbClr val="FFFBD4"/>
            </a:solidFill>
          </p:spPr>
          <p:txBody>
            <a:bodyPr wrap="square" lIns="0" tIns="0" rIns="0" bIns="0" rtlCol="0"/>
            <a:lstStyle/>
            <a:p/>
          </p:txBody>
        </p:sp>
        <p:sp>
          <p:nvSpPr>
            <p:cNvPr id="9" name="object 9" descr=""/>
            <p:cNvSpPr/>
            <p:nvPr/>
          </p:nvSpPr>
          <p:spPr>
            <a:xfrm>
              <a:off x="2362961" y="6523481"/>
              <a:ext cx="2835910" cy="869950"/>
            </a:xfrm>
            <a:custGeom>
              <a:avLst/>
              <a:gdLst/>
              <a:ahLst/>
              <a:cxnLst/>
              <a:rect l="l" t="t" r="r" b="b"/>
              <a:pathLst>
                <a:path w="2835910" h="869950">
                  <a:moveTo>
                    <a:pt x="2763901" y="869950"/>
                  </a:moveTo>
                  <a:lnTo>
                    <a:pt x="72008" y="869950"/>
                  </a:lnTo>
                  <a:lnTo>
                    <a:pt x="43942" y="864362"/>
                  </a:lnTo>
                  <a:lnTo>
                    <a:pt x="21081" y="848867"/>
                  </a:lnTo>
                  <a:lnTo>
                    <a:pt x="5714" y="826008"/>
                  </a:lnTo>
                  <a:lnTo>
                    <a:pt x="0" y="797940"/>
                  </a:lnTo>
                  <a:lnTo>
                    <a:pt x="0" y="72009"/>
                  </a:lnTo>
                  <a:lnTo>
                    <a:pt x="5714" y="43941"/>
                  </a:lnTo>
                  <a:lnTo>
                    <a:pt x="21081" y="21081"/>
                  </a:lnTo>
                  <a:lnTo>
                    <a:pt x="43942" y="5714"/>
                  </a:lnTo>
                  <a:lnTo>
                    <a:pt x="72008" y="0"/>
                  </a:lnTo>
                  <a:lnTo>
                    <a:pt x="2763901" y="0"/>
                  </a:lnTo>
                  <a:lnTo>
                    <a:pt x="2791967" y="5714"/>
                  </a:lnTo>
                  <a:lnTo>
                    <a:pt x="2814828" y="21081"/>
                  </a:lnTo>
                  <a:lnTo>
                    <a:pt x="2830195" y="43941"/>
                  </a:lnTo>
                  <a:lnTo>
                    <a:pt x="2835910" y="72009"/>
                  </a:lnTo>
                  <a:lnTo>
                    <a:pt x="2835910" y="797940"/>
                  </a:lnTo>
                  <a:lnTo>
                    <a:pt x="2830195" y="826008"/>
                  </a:lnTo>
                  <a:lnTo>
                    <a:pt x="2814828" y="848867"/>
                  </a:lnTo>
                  <a:lnTo>
                    <a:pt x="2791967" y="864362"/>
                  </a:lnTo>
                  <a:lnTo>
                    <a:pt x="2763901" y="869950"/>
                  </a:lnTo>
                  <a:close/>
                </a:path>
              </a:pathLst>
            </a:custGeom>
            <a:ln w="10795">
              <a:solidFill>
                <a:srgbClr val="EC1C23"/>
              </a:solidFill>
            </a:ln>
          </p:spPr>
          <p:txBody>
            <a:bodyPr wrap="square" lIns="0" tIns="0" rIns="0" bIns="0" rtlCol="0"/>
            <a:lstStyle/>
            <a:p/>
          </p:txBody>
        </p:sp>
      </p:grpSp>
      <p:sp>
        <p:nvSpPr>
          <p:cNvPr id="10" name="object 10" descr=""/>
          <p:cNvSpPr txBox="1"/>
          <p:nvPr/>
        </p:nvSpPr>
        <p:spPr>
          <a:xfrm>
            <a:off x="1336928" y="976654"/>
            <a:ext cx="4811395" cy="1236980"/>
          </a:xfrm>
          <a:prstGeom prst="rect">
            <a:avLst/>
          </a:prstGeom>
        </p:spPr>
        <p:txBody>
          <a:bodyPr wrap="square" lIns="0" tIns="88265" rIns="0" bIns="0" rtlCol="0" vert="horz">
            <a:spAutoFit/>
          </a:bodyPr>
          <a:lstStyle/>
          <a:p>
            <a:pPr marL="12700">
              <a:lnSpc>
                <a:spcPct val="100000"/>
              </a:lnSpc>
              <a:spcBef>
                <a:spcPts val="695"/>
              </a:spcBef>
            </a:pPr>
            <a:r>
              <a:rPr dirty="0" sz="1050" spc="-15">
                <a:solidFill>
                  <a:srgbClr val="221F1F"/>
                </a:solidFill>
                <a:latin typeface="MS Mincho"/>
                <a:cs typeface="MS Mincho"/>
              </a:rPr>
              <a:t>１１．精密点検（独自ルール</a:t>
            </a:r>
            <a:r>
              <a:rPr dirty="0" sz="1050">
                <a:solidFill>
                  <a:srgbClr val="221F1F"/>
                </a:solidFill>
                <a:latin typeface="MS Mincho"/>
                <a:cs typeface="MS Mincho"/>
              </a:rPr>
              <a:t>） 禁忌薬</a:t>
            </a:r>
            <a:endParaRPr sz="1050">
              <a:latin typeface="MS Mincho"/>
              <a:cs typeface="MS Mincho"/>
            </a:endParaRPr>
          </a:p>
          <a:p>
            <a:pPr marL="282575">
              <a:lnSpc>
                <a:spcPct val="100000"/>
              </a:lnSpc>
              <a:spcBef>
                <a:spcPts val="600"/>
              </a:spcBef>
            </a:pPr>
            <a:r>
              <a:rPr dirty="0" sz="1050" spc="35">
                <a:solidFill>
                  <a:srgbClr val="221F1F"/>
                </a:solidFill>
                <a:latin typeface="MS Mincho"/>
                <a:cs typeface="MS Mincho"/>
              </a:rPr>
              <a:t>チェックアイ</a:t>
            </a:r>
            <a:r>
              <a:rPr dirty="0" sz="1050" spc="-10">
                <a:solidFill>
                  <a:srgbClr val="221F1F"/>
                </a:solidFill>
                <a:latin typeface="MS Mincho"/>
                <a:cs typeface="MS Mincho"/>
              </a:rPr>
              <a:t>DX</a:t>
            </a:r>
            <a:r>
              <a:rPr dirty="0" sz="1050" spc="-15">
                <a:solidFill>
                  <a:srgbClr val="221F1F"/>
                </a:solidFill>
                <a:latin typeface="MS Mincho"/>
                <a:cs typeface="MS Mincho"/>
              </a:rPr>
              <a:t>には公開ルール以外に、</a:t>
            </a:r>
            <a:r>
              <a:rPr dirty="0" sz="1050" spc="95">
                <a:solidFill>
                  <a:srgbClr val="221F1F"/>
                </a:solidFill>
                <a:latin typeface="MS Mincho"/>
                <a:cs typeface="MS Mincho"/>
              </a:rPr>
              <a:t>DX</a:t>
            </a:r>
            <a:r>
              <a:rPr dirty="0" sz="1050" spc="320">
                <a:solidFill>
                  <a:srgbClr val="221F1F"/>
                </a:solidFill>
                <a:latin typeface="MS Mincho"/>
                <a:cs typeface="MS Mincho"/>
              </a:rPr>
              <a:t> </a:t>
            </a:r>
            <a:r>
              <a:rPr dirty="0" sz="1050" spc="120">
                <a:solidFill>
                  <a:srgbClr val="221F1F"/>
                </a:solidFill>
                <a:latin typeface="MS Mincho"/>
                <a:cs typeface="MS Mincho"/>
              </a:rPr>
              <a:t>CARE</a:t>
            </a:r>
            <a:r>
              <a:rPr dirty="0" sz="1050" spc="-20">
                <a:solidFill>
                  <a:srgbClr val="221F1F"/>
                </a:solidFill>
                <a:latin typeface="MS Mincho"/>
                <a:cs typeface="MS Mincho"/>
              </a:rPr>
              <a:t>社が独自に作成したルー</a:t>
            </a:r>
            <a:endParaRPr sz="1050">
              <a:latin typeface="MS Mincho"/>
              <a:cs typeface="MS Mincho"/>
            </a:endParaRPr>
          </a:p>
          <a:p>
            <a:pPr marL="282575">
              <a:lnSpc>
                <a:spcPct val="100000"/>
              </a:lnSpc>
              <a:spcBef>
                <a:spcPts val="900"/>
              </a:spcBef>
            </a:pPr>
            <a:r>
              <a:rPr dirty="0" sz="1050" spc="-20">
                <a:solidFill>
                  <a:srgbClr val="221F1F"/>
                </a:solidFill>
                <a:latin typeface="MS Mincho"/>
                <a:cs typeface="MS Mincho"/>
              </a:rPr>
              <a:t>ルも内蔵しています。</a:t>
            </a:r>
            <a:endParaRPr sz="1050">
              <a:latin typeface="MS Mincho"/>
              <a:cs typeface="MS Mincho"/>
            </a:endParaRPr>
          </a:p>
          <a:p>
            <a:pPr marL="282575">
              <a:lnSpc>
                <a:spcPct val="100000"/>
              </a:lnSpc>
              <a:spcBef>
                <a:spcPts val="409"/>
              </a:spcBef>
            </a:pPr>
            <a:r>
              <a:rPr dirty="0" sz="1050" spc="-20">
                <a:solidFill>
                  <a:srgbClr val="221F1F"/>
                </a:solidFill>
                <a:latin typeface="MS Mincho"/>
                <a:cs typeface="MS Mincho"/>
              </a:rPr>
              <a:t>独自ルールには医科点数表や添付文書にもとづいた全国共通ルールと都道府</a:t>
            </a:r>
            <a:endParaRPr sz="1050">
              <a:latin typeface="MS Mincho"/>
              <a:cs typeface="MS Mincho"/>
            </a:endParaRPr>
          </a:p>
          <a:p>
            <a:pPr marL="282575">
              <a:lnSpc>
                <a:spcPct val="100000"/>
              </a:lnSpc>
              <a:spcBef>
                <a:spcPts val="730"/>
              </a:spcBef>
            </a:pPr>
            <a:r>
              <a:rPr dirty="0" sz="1050" spc="-20">
                <a:solidFill>
                  <a:srgbClr val="221F1F"/>
                </a:solidFill>
                <a:latin typeface="MS Mincho"/>
                <a:cs typeface="MS Mincho"/>
              </a:rPr>
              <a:t>県ごとに異なるローカルルールがあります。</a:t>
            </a:r>
            <a:endParaRPr sz="1050">
              <a:latin typeface="MS Mincho"/>
              <a:cs typeface="MS Mincho"/>
            </a:endParaRPr>
          </a:p>
        </p:txBody>
      </p:sp>
      <p:grpSp>
        <p:nvGrpSpPr>
          <p:cNvPr id="11" name="object 11" descr=""/>
          <p:cNvGrpSpPr/>
          <p:nvPr/>
        </p:nvGrpSpPr>
        <p:grpSpPr>
          <a:xfrm>
            <a:off x="3046412" y="4195508"/>
            <a:ext cx="2982595" cy="1097280"/>
            <a:chOff x="3046412" y="4195508"/>
            <a:chExt cx="2982595" cy="1097280"/>
          </a:xfrm>
        </p:grpSpPr>
        <p:sp>
          <p:nvSpPr>
            <p:cNvPr id="12" name="object 12" descr=""/>
            <p:cNvSpPr/>
            <p:nvPr/>
          </p:nvSpPr>
          <p:spPr>
            <a:xfrm>
              <a:off x="3051048" y="4200143"/>
              <a:ext cx="2971800" cy="1086485"/>
            </a:xfrm>
            <a:custGeom>
              <a:avLst/>
              <a:gdLst/>
              <a:ahLst/>
              <a:cxnLst/>
              <a:rect l="l" t="t" r="r" b="b"/>
              <a:pathLst>
                <a:path w="2971800" h="1086485">
                  <a:moveTo>
                    <a:pt x="2899282" y="0"/>
                  </a:moveTo>
                  <a:lnTo>
                    <a:pt x="72008" y="0"/>
                  </a:lnTo>
                  <a:lnTo>
                    <a:pt x="43941" y="5714"/>
                  </a:lnTo>
                  <a:lnTo>
                    <a:pt x="21081" y="21081"/>
                  </a:lnTo>
                  <a:lnTo>
                    <a:pt x="5714" y="44068"/>
                  </a:lnTo>
                  <a:lnTo>
                    <a:pt x="0" y="72009"/>
                  </a:lnTo>
                  <a:lnTo>
                    <a:pt x="0" y="1014476"/>
                  </a:lnTo>
                  <a:lnTo>
                    <a:pt x="5714" y="1042542"/>
                  </a:lnTo>
                  <a:lnTo>
                    <a:pt x="21081" y="1065402"/>
                  </a:lnTo>
                  <a:lnTo>
                    <a:pt x="43941" y="1080897"/>
                  </a:lnTo>
                  <a:lnTo>
                    <a:pt x="72008" y="1086485"/>
                  </a:lnTo>
                  <a:lnTo>
                    <a:pt x="2899282" y="1086485"/>
                  </a:lnTo>
                  <a:lnTo>
                    <a:pt x="2927223" y="1080897"/>
                  </a:lnTo>
                  <a:lnTo>
                    <a:pt x="2950210" y="1065402"/>
                  </a:lnTo>
                  <a:lnTo>
                    <a:pt x="2965577" y="1042542"/>
                  </a:lnTo>
                  <a:lnTo>
                    <a:pt x="2971291" y="1014476"/>
                  </a:lnTo>
                  <a:lnTo>
                    <a:pt x="2971291" y="72009"/>
                  </a:lnTo>
                  <a:lnTo>
                    <a:pt x="2965577" y="44068"/>
                  </a:lnTo>
                  <a:lnTo>
                    <a:pt x="2950210" y="21081"/>
                  </a:lnTo>
                  <a:lnTo>
                    <a:pt x="2927223" y="5714"/>
                  </a:lnTo>
                  <a:lnTo>
                    <a:pt x="2899282" y="0"/>
                  </a:lnTo>
                  <a:close/>
                </a:path>
              </a:pathLst>
            </a:custGeom>
            <a:solidFill>
              <a:srgbClr val="FFFBD4"/>
            </a:solidFill>
          </p:spPr>
          <p:txBody>
            <a:bodyPr wrap="square" lIns="0" tIns="0" rIns="0" bIns="0" rtlCol="0"/>
            <a:lstStyle/>
            <a:p/>
          </p:txBody>
        </p:sp>
        <p:sp>
          <p:nvSpPr>
            <p:cNvPr id="13" name="object 13" descr=""/>
            <p:cNvSpPr/>
            <p:nvPr/>
          </p:nvSpPr>
          <p:spPr>
            <a:xfrm>
              <a:off x="3051810" y="4200905"/>
              <a:ext cx="2971800" cy="1086485"/>
            </a:xfrm>
            <a:custGeom>
              <a:avLst/>
              <a:gdLst/>
              <a:ahLst/>
              <a:cxnLst/>
              <a:rect l="l" t="t" r="r" b="b"/>
              <a:pathLst>
                <a:path w="2971800" h="1086485">
                  <a:moveTo>
                    <a:pt x="2899282" y="1086485"/>
                  </a:moveTo>
                  <a:lnTo>
                    <a:pt x="72008" y="1086485"/>
                  </a:lnTo>
                  <a:lnTo>
                    <a:pt x="43941" y="1080897"/>
                  </a:lnTo>
                  <a:lnTo>
                    <a:pt x="21081" y="1065402"/>
                  </a:lnTo>
                  <a:lnTo>
                    <a:pt x="5714" y="1042542"/>
                  </a:lnTo>
                  <a:lnTo>
                    <a:pt x="0" y="1014476"/>
                  </a:lnTo>
                  <a:lnTo>
                    <a:pt x="0" y="72009"/>
                  </a:lnTo>
                  <a:lnTo>
                    <a:pt x="5714" y="44068"/>
                  </a:lnTo>
                  <a:lnTo>
                    <a:pt x="21081" y="21081"/>
                  </a:lnTo>
                  <a:lnTo>
                    <a:pt x="43941" y="5714"/>
                  </a:lnTo>
                  <a:lnTo>
                    <a:pt x="72008" y="0"/>
                  </a:lnTo>
                  <a:lnTo>
                    <a:pt x="2899282" y="0"/>
                  </a:lnTo>
                  <a:lnTo>
                    <a:pt x="2927223" y="5714"/>
                  </a:lnTo>
                  <a:lnTo>
                    <a:pt x="2950210" y="21081"/>
                  </a:lnTo>
                  <a:lnTo>
                    <a:pt x="2965577" y="44068"/>
                  </a:lnTo>
                  <a:lnTo>
                    <a:pt x="2971291" y="72009"/>
                  </a:lnTo>
                  <a:lnTo>
                    <a:pt x="2971291" y="1014476"/>
                  </a:lnTo>
                  <a:lnTo>
                    <a:pt x="2965577" y="1042542"/>
                  </a:lnTo>
                  <a:lnTo>
                    <a:pt x="2950210" y="1065402"/>
                  </a:lnTo>
                  <a:lnTo>
                    <a:pt x="2927223" y="1080897"/>
                  </a:lnTo>
                  <a:lnTo>
                    <a:pt x="2899282" y="1086485"/>
                  </a:lnTo>
                  <a:close/>
                </a:path>
              </a:pathLst>
            </a:custGeom>
            <a:ln w="10795">
              <a:solidFill>
                <a:srgbClr val="EC1C23"/>
              </a:solidFill>
            </a:ln>
          </p:spPr>
          <p:txBody>
            <a:bodyPr wrap="square" lIns="0" tIns="0" rIns="0" bIns="0" rtlCol="0"/>
            <a:lstStyle/>
            <a:p/>
          </p:txBody>
        </p:sp>
      </p:grpSp>
      <p:sp>
        <p:nvSpPr>
          <p:cNvPr id="14" name="object 14" descr=""/>
          <p:cNvSpPr txBox="1"/>
          <p:nvPr/>
        </p:nvSpPr>
        <p:spPr>
          <a:xfrm>
            <a:off x="3163316" y="4306595"/>
            <a:ext cx="2782570" cy="827405"/>
          </a:xfrm>
          <a:prstGeom prst="rect">
            <a:avLst/>
          </a:prstGeom>
        </p:spPr>
        <p:txBody>
          <a:bodyPr wrap="square" lIns="0" tIns="36830" rIns="0" bIns="0" rtlCol="0" vert="horz">
            <a:spAutoFit/>
          </a:bodyPr>
          <a:lstStyle/>
          <a:p>
            <a:pPr marL="12700">
              <a:lnSpc>
                <a:spcPct val="100000"/>
              </a:lnSpc>
              <a:spcBef>
                <a:spcPts val="290"/>
              </a:spcBef>
            </a:pPr>
            <a:r>
              <a:rPr dirty="0" sz="1050" spc="-30">
                <a:solidFill>
                  <a:srgbClr val="221F1F"/>
                </a:solidFill>
                <a:latin typeface="MS Mincho"/>
                <a:cs typeface="MS Mincho"/>
              </a:rPr>
              <a:t>共通ルールの例：</a:t>
            </a:r>
            <a:endParaRPr sz="1050">
              <a:latin typeface="MS Mincho"/>
              <a:cs typeface="MS Mincho"/>
            </a:endParaRPr>
          </a:p>
          <a:p>
            <a:pPr marL="12700">
              <a:lnSpc>
                <a:spcPct val="100000"/>
              </a:lnSpc>
              <a:spcBef>
                <a:spcPts val="190"/>
              </a:spcBef>
            </a:pPr>
            <a:r>
              <a:rPr dirty="0" sz="1050" spc="-20">
                <a:solidFill>
                  <a:srgbClr val="221F1F"/>
                </a:solidFill>
                <a:latin typeface="MS Mincho"/>
                <a:cs typeface="MS Mincho"/>
              </a:rPr>
              <a:t>特定疾患処方管理加算２の対象病名の「慢性</a:t>
            </a:r>
            <a:endParaRPr sz="1050">
              <a:latin typeface="MS Mincho"/>
              <a:cs typeface="MS Mincho"/>
            </a:endParaRPr>
          </a:p>
          <a:p>
            <a:pPr marL="12700" marR="5080">
              <a:lnSpc>
                <a:spcPct val="135200"/>
              </a:lnSpc>
            </a:pPr>
            <a:r>
              <a:rPr dirty="0" sz="1050" spc="-15">
                <a:solidFill>
                  <a:srgbClr val="221F1F"/>
                </a:solidFill>
                <a:latin typeface="MS Mincho"/>
                <a:cs typeface="MS Mincho"/>
              </a:rPr>
              <a:t>胃炎」の医薬品（スクラルファート顆粒）</a:t>
            </a:r>
            <a:r>
              <a:rPr dirty="0" sz="1050" spc="-50">
                <a:solidFill>
                  <a:srgbClr val="221F1F"/>
                </a:solidFill>
                <a:latin typeface="MS Mincho"/>
                <a:cs typeface="MS Mincho"/>
              </a:rPr>
              <a:t>の</a:t>
            </a:r>
            <a:r>
              <a:rPr dirty="0" sz="1050" spc="-15">
                <a:solidFill>
                  <a:srgbClr val="221F1F"/>
                </a:solidFill>
                <a:latin typeface="MS Mincho"/>
                <a:cs typeface="MS Mincho"/>
              </a:rPr>
              <a:t>投与日数が</a:t>
            </a:r>
            <a:r>
              <a:rPr dirty="0" sz="1050" spc="-10">
                <a:solidFill>
                  <a:srgbClr val="221F1F"/>
                </a:solidFill>
                <a:latin typeface="MS Mincho"/>
                <a:cs typeface="MS Mincho"/>
              </a:rPr>
              <a:t>28</a:t>
            </a:r>
            <a:r>
              <a:rPr dirty="0" sz="1050" spc="-45">
                <a:solidFill>
                  <a:srgbClr val="221F1F"/>
                </a:solidFill>
                <a:latin typeface="MS Mincho"/>
                <a:cs typeface="MS Mincho"/>
              </a:rPr>
              <a:t>日に満たないので不合格と判定。</a:t>
            </a:r>
            <a:endParaRPr sz="1050">
              <a:latin typeface="MS Mincho"/>
              <a:cs typeface="MS Mincho"/>
            </a:endParaRPr>
          </a:p>
        </p:txBody>
      </p:sp>
      <p:grpSp>
        <p:nvGrpSpPr>
          <p:cNvPr id="15" name="object 15" descr=""/>
          <p:cNvGrpSpPr/>
          <p:nvPr/>
        </p:nvGrpSpPr>
        <p:grpSpPr>
          <a:xfrm>
            <a:off x="1476755" y="2400299"/>
            <a:ext cx="4607560" cy="337185"/>
            <a:chOff x="1476755" y="2400299"/>
            <a:chExt cx="4607560" cy="337185"/>
          </a:xfrm>
        </p:grpSpPr>
        <p:pic>
          <p:nvPicPr>
            <p:cNvPr id="16" name="object 16" descr=""/>
            <p:cNvPicPr/>
            <p:nvPr/>
          </p:nvPicPr>
          <p:blipFill>
            <a:blip r:embed="rId5" cstate="print"/>
            <a:stretch>
              <a:fillRect/>
            </a:stretch>
          </p:blipFill>
          <p:spPr>
            <a:xfrm>
              <a:off x="1476755" y="2409443"/>
              <a:ext cx="4607052" cy="327659"/>
            </a:xfrm>
            <a:prstGeom prst="rect">
              <a:avLst/>
            </a:prstGeom>
          </p:spPr>
        </p:pic>
        <p:pic>
          <p:nvPicPr>
            <p:cNvPr id="17" name="object 17" descr=""/>
            <p:cNvPicPr/>
            <p:nvPr/>
          </p:nvPicPr>
          <p:blipFill>
            <a:blip r:embed="rId6" cstate="print"/>
            <a:stretch>
              <a:fillRect/>
            </a:stretch>
          </p:blipFill>
          <p:spPr>
            <a:xfrm>
              <a:off x="1488947" y="2400299"/>
              <a:ext cx="4587240" cy="251459"/>
            </a:xfrm>
            <a:prstGeom prst="rect">
              <a:avLst/>
            </a:prstGeom>
          </p:spPr>
        </p:pic>
      </p:grpSp>
      <p:sp>
        <p:nvSpPr>
          <p:cNvPr id="18" name="object 18" descr=""/>
          <p:cNvSpPr txBox="1"/>
          <p:nvPr/>
        </p:nvSpPr>
        <p:spPr>
          <a:xfrm>
            <a:off x="2473832" y="6616344"/>
            <a:ext cx="2550160" cy="610870"/>
          </a:xfrm>
          <a:prstGeom prst="rect">
            <a:avLst/>
          </a:prstGeom>
        </p:spPr>
        <p:txBody>
          <a:bodyPr wrap="square" lIns="0" tIns="36830" rIns="0" bIns="0" rtlCol="0" vert="horz">
            <a:spAutoFit/>
          </a:bodyPr>
          <a:lstStyle/>
          <a:p>
            <a:pPr marL="12700">
              <a:lnSpc>
                <a:spcPct val="100000"/>
              </a:lnSpc>
              <a:spcBef>
                <a:spcPts val="290"/>
              </a:spcBef>
            </a:pPr>
            <a:r>
              <a:rPr dirty="0" sz="1050" spc="-20">
                <a:solidFill>
                  <a:srgbClr val="221F1F"/>
                </a:solidFill>
                <a:latin typeface="MS Mincho"/>
                <a:cs typeface="MS Mincho"/>
              </a:rPr>
              <a:t>ローカルルールの例：</a:t>
            </a:r>
            <a:endParaRPr sz="1050">
              <a:latin typeface="MS Mincho"/>
              <a:cs typeface="MS Mincho"/>
            </a:endParaRPr>
          </a:p>
          <a:p>
            <a:pPr marL="12700">
              <a:lnSpc>
                <a:spcPct val="100000"/>
              </a:lnSpc>
              <a:spcBef>
                <a:spcPts val="190"/>
              </a:spcBef>
            </a:pPr>
            <a:r>
              <a:rPr dirty="0" sz="1050" spc="-20">
                <a:solidFill>
                  <a:srgbClr val="221F1F"/>
                </a:solidFill>
                <a:latin typeface="MS Mincho"/>
                <a:cs typeface="MS Mincho"/>
              </a:rPr>
              <a:t>糖尿病の患者にクエチアピンが処方されて</a:t>
            </a:r>
            <a:endParaRPr sz="1050">
              <a:latin typeface="MS Mincho"/>
              <a:cs typeface="MS Mincho"/>
            </a:endParaRPr>
          </a:p>
          <a:p>
            <a:pPr marL="12700">
              <a:lnSpc>
                <a:spcPct val="100000"/>
              </a:lnSpc>
              <a:spcBef>
                <a:spcPts val="445"/>
              </a:spcBef>
            </a:pPr>
            <a:r>
              <a:rPr dirty="0" sz="1050" spc="-20">
                <a:solidFill>
                  <a:srgbClr val="221F1F"/>
                </a:solidFill>
                <a:latin typeface="MS Mincho"/>
                <a:cs typeface="MS Mincho"/>
              </a:rPr>
              <a:t>いるので不合格判定。</a:t>
            </a:r>
            <a:endParaRPr sz="1050">
              <a:latin typeface="MS Mincho"/>
              <a:cs typeface="MS Mincho"/>
            </a:endParaRPr>
          </a:p>
        </p:txBody>
      </p:sp>
      <p:pic>
        <p:nvPicPr>
          <p:cNvPr id="19" name="object 19" descr=""/>
          <p:cNvPicPr/>
          <p:nvPr/>
        </p:nvPicPr>
        <p:blipFill>
          <a:blip r:embed="rId6" cstate="print"/>
          <a:stretch>
            <a:fillRect/>
          </a:stretch>
        </p:blipFill>
        <p:spPr>
          <a:xfrm>
            <a:off x="1488947" y="6192011"/>
            <a:ext cx="4587240" cy="251460"/>
          </a:xfrm>
          <a:prstGeom prst="rect">
            <a:avLst/>
          </a:prstGeom>
        </p:spPr>
      </p:pic>
      <p:sp>
        <p:nvSpPr>
          <p:cNvPr id="20" name="object 20"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20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1000785"/>
            <a:ext cx="4811395" cy="702310"/>
          </a:xfrm>
          <a:prstGeom prst="rect">
            <a:avLst/>
          </a:prstGeom>
        </p:spPr>
        <p:txBody>
          <a:bodyPr wrap="square" lIns="0" tIns="64135" rIns="0" bIns="0" rtlCol="0" vert="horz">
            <a:spAutoFit/>
          </a:bodyPr>
          <a:lstStyle/>
          <a:p>
            <a:pPr marL="12700">
              <a:lnSpc>
                <a:spcPct val="100000"/>
              </a:lnSpc>
              <a:spcBef>
                <a:spcPts val="505"/>
              </a:spcBef>
            </a:pPr>
            <a:r>
              <a:rPr dirty="0" sz="1050" spc="-15">
                <a:solidFill>
                  <a:srgbClr val="221F1F"/>
                </a:solidFill>
                <a:latin typeface="MS Mincho"/>
                <a:cs typeface="MS Mincho"/>
              </a:rPr>
              <a:t>１２．精密点検（独自ルール</a:t>
            </a:r>
            <a:r>
              <a:rPr dirty="0" sz="1050">
                <a:solidFill>
                  <a:srgbClr val="221F1F"/>
                </a:solidFill>
                <a:latin typeface="MS Mincho"/>
                <a:cs typeface="MS Mincho"/>
              </a:rPr>
              <a:t>） 併用薬</a:t>
            </a:r>
            <a:endParaRPr sz="1050">
              <a:latin typeface="MS Mincho"/>
              <a:cs typeface="MS Mincho"/>
            </a:endParaRPr>
          </a:p>
          <a:p>
            <a:pPr marL="282575">
              <a:lnSpc>
                <a:spcPct val="100000"/>
              </a:lnSpc>
              <a:spcBef>
                <a:spcPts val="409"/>
              </a:spcBef>
            </a:pPr>
            <a:r>
              <a:rPr dirty="0" sz="1050" spc="-20">
                <a:solidFill>
                  <a:srgbClr val="221F1F"/>
                </a:solidFill>
                <a:latin typeface="MS Mincho"/>
                <a:cs typeface="MS Mincho"/>
              </a:rPr>
              <a:t>併用薬に関しては添付文書に規定のあるものと、添付文書には規定はないが</a:t>
            </a:r>
            <a:endParaRPr sz="1050">
              <a:latin typeface="MS Mincho"/>
              <a:cs typeface="MS Mincho"/>
            </a:endParaRPr>
          </a:p>
          <a:p>
            <a:pPr marL="282575">
              <a:lnSpc>
                <a:spcPct val="100000"/>
              </a:lnSpc>
              <a:spcBef>
                <a:spcPts val="730"/>
              </a:spcBef>
            </a:pPr>
            <a:r>
              <a:rPr dirty="0" sz="1050" spc="-20">
                <a:solidFill>
                  <a:srgbClr val="221F1F"/>
                </a:solidFill>
                <a:latin typeface="MS Mincho"/>
                <a:cs typeface="MS Mincho"/>
              </a:rPr>
              <a:t>医学的判断にもとづくローカルルールがあります。</a:t>
            </a:r>
            <a:endParaRPr sz="1050">
              <a:latin typeface="MS Mincho"/>
              <a:cs typeface="MS Mincho"/>
            </a:endParaRPr>
          </a:p>
        </p:txBody>
      </p:sp>
      <p:sp>
        <p:nvSpPr>
          <p:cNvPr id="3" name="object 3" descr=""/>
          <p:cNvSpPr txBox="1"/>
          <p:nvPr/>
        </p:nvSpPr>
        <p:spPr>
          <a:xfrm>
            <a:off x="1536319" y="5594095"/>
            <a:ext cx="3352800" cy="186690"/>
          </a:xfrm>
          <a:prstGeom prst="rect">
            <a:avLst/>
          </a:prstGeom>
        </p:spPr>
        <p:txBody>
          <a:bodyPr wrap="square" lIns="0" tIns="13335" rIns="0" bIns="0" rtlCol="0" vert="horz">
            <a:spAutoFit/>
          </a:bodyPr>
          <a:lstStyle/>
          <a:p>
            <a:pPr marL="12700">
              <a:lnSpc>
                <a:spcPct val="100000"/>
              </a:lnSpc>
              <a:spcBef>
                <a:spcPts val="105"/>
              </a:spcBef>
            </a:pPr>
            <a:r>
              <a:rPr dirty="0" sz="1050" spc="-15">
                <a:solidFill>
                  <a:srgbClr val="221F1F"/>
                </a:solidFill>
                <a:latin typeface="MS Mincho"/>
                <a:cs typeface="MS Mincho"/>
              </a:rPr>
              <a:t>経口糖尿病薬の数制限は都道府県によって異なります。</a:t>
            </a:r>
            <a:endParaRPr sz="1050">
              <a:latin typeface="MS Mincho"/>
              <a:cs typeface="MS Mincho"/>
            </a:endParaRPr>
          </a:p>
        </p:txBody>
      </p:sp>
      <p:grpSp>
        <p:nvGrpSpPr>
          <p:cNvPr id="4" name="object 4" descr=""/>
          <p:cNvGrpSpPr/>
          <p:nvPr/>
        </p:nvGrpSpPr>
        <p:grpSpPr>
          <a:xfrm>
            <a:off x="1476755" y="1904999"/>
            <a:ext cx="4607560" cy="3472179"/>
            <a:chOff x="1476755" y="1904999"/>
            <a:chExt cx="4607560" cy="3472179"/>
          </a:xfrm>
        </p:grpSpPr>
        <p:pic>
          <p:nvPicPr>
            <p:cNvPr id="5" name="object 5" descr=""/>
            <p:cNvPicPr/>
            <p:nvPr/>
          </p:nvPicPr>
          <p:blipFill>
            <a:blip r:embed="rId2" cstate="print"/>
            <a:stretch>
              <a:fillRect/>
            </a:stretch>
          </p:blipFill>
          <p:spPr>
            <a:xfrm>
              <a:off x="1476755" y="1904999"/>
              <a:ext cx="4607052" cy="3471671"/>
            </a:xfrm>
            <a:prstGeom prst="rect">
              <a:avLst/>
            </a:prstGeom>
          </p:spPr>
        </p:pic>
        <p:pic>
          <p:nvPicPr>
            <p:cNvPr id="6" name="object 6" descr=""/>
            <p:cNvPicPr/>
            <p:nvPr/>
          </p:nvPicPr>
          <p:blipFill>
            <a:blip r:embed="rId3" cstate="print"/>
            <a:stretch>
              <a:fillRect/>
            </a:stretch>
          </p:blipFill>
          <p:spPr>
            <a:xfrm>
              <a:off x="2763011" y="3538727"/>
              <a:ext cx="2520695" cy="1348739"/>
            </a:xfrm>
            <a:prstGeom prst="rect">
              <a:avLst/>
            </a:prstGeom>
          </p:spPr>
        </p:pic>
        <p:sp>
          <p:nvSpPr>
            <p:cNvPr id="7" name="object 7" descr=""/>
            <p:cNvSpPr/>
            <p:nvPr/>
          </p:nvSpPr>
          <p:spPr>
            <a:xfrm>
              <a:off x="2763011" y="3538727"/>
              <a:ext cx="2520315" cy="1348740"/>
            </a:xfrm>
            <a:custGeom>
              <a:avLst/>
              <a:gdLst/>
              <a:ahLst/>
              <a:cxnLst/>
              <a:rect l="l" t="t" r="r" b="b"/>
              <a:pathLst>
                <a:path w="2520315" h="1348739">
                  <a:moveTo>
                    <a:pt x="0" y="1348613"/>
                  </a:moveTo>
                  <a:lnTo>
                    <a:pt x="2520315" y="1348613"/>
                  </a:lnTo>
                  <a:lnTo>
                    <a:pt x="2520315" y="0"/>
                  </a:lnTo>
                  <a:lnTo>
                    <a:pt x="0" y="0"/>
                  </a:lnTo>
                  <a:lnTo>
                    <a:pt x="0" y="1348613"/>
                  </a:lnTo>
                  <a:close/>
                </a:path>
                <a:path w="2520315" h="1348739">
                  <a:moveTo>
                    <a:pt x="473963" y="1098803"/>
                  </a:moveTo>
                  <a:lnTo>
                    <a:pt x="2077212" y="1098803"/>
                  </a:lnTo>
                </a:path>
              </a:pathLst>
            </a:custGeom>
            <a:ln w="17994">
              <a:solidFill>
                <a:srgbClr val="EC1C23"/>
              </a:solidFill>
            </a:ln>
          </p:spPr>
          <p:txBody>
            <a:bodyPr wrap="square" lIns="0" tIns="0" rIns="0" bIns="0" rtlCol="0"/>
            <a:lstStyle/>
            <a:p/>
          </p:txBody>
        </p:sp>
        <p:pic>
          <p:nvPicPr>
            <p:cNvPr id="8" name="object 8" descr=""/>
            <p:cNvPicPr/>
            <p:nvPr/>
          </p:nvPicPr>
          <p:blipFill>
            <a:blip r:embed="rId4" cstate="print"/>
            <a:stretch>
              <a:fillRect/>
            </a:stretch>
          </p:blipFill>
          <p:spPr>
            <a:xfrm>
              <a:off x="1476755" y="1904999"/>
              <a:ext cx="4607052" cy="329183"/>
            </a:xfrm>
            <a:prstGeom prst="rect">
              <a:avLst/>
            </a:prstGeom>
          </p:spPr>
        </p:pic>
        <p:sp>
          <p:nvSpPr>
            <p:cNvPr id="9" name="object 9" descr=""/>
            <p:cNvSpPr/>
            <p:nvPr/>
          </p:nvSpPr>
          <p:spPr>
            <a:xfrm>
              <a:off x="2362200" y="2215895"/>
              <a:ext cx="2835910" cy="870585"/>
            </a:xfrm>
            <a:custGeom>
              <a:avLst/>
              <a:gdLst/>
              <a:ahLst/>
              <a:cxnLst/>
              <a:rect l="l" t="t" r="r" b="b"/>
              <a:pathLst>
                <a:path w="2835910" h="870585">
                  <a:moveTo>
                    <a:pt x="2763901" y="0"/>
                  </a:moveTo>
                  <a:lnTo>
                    <a:pt x="72008" y="0"/>
                  </a:lnTo>
                  <a:lnTo>
                    <a:pt x="43942" y="5714"/>
                  </a:lnTo>
                  <a:lnTo>
                    <a:pt x="21081" y="21081"/>
                  </a:lnTo>
                  <a:lnTo>
                    <a:pt x="5714" y="43941"/>
                  </a:lnTo>
                  <a:lnTo>
                    <a:pt x="0" y="72008"/>
                  </a:lnTo>
                  <a:lnTo>
                    <a:pt x="0" y="798067"/>
                  </a:lnTo>
                  <a:lnTo>
                    <a:pt x="5714" y="826007"/>
                  </a:lnTo>
                  <a:lnTo>
                    <a:pt x="21081" y="848994"/>
                  </a:lnTo>
                  <a:lnTo>
                    <a:pt x="43942" y="864361"/>
                  </a:lnTo>
                  <a:lnTo>
                    <a:pt x="72008" y="870076"/>
                  </a:lnTo>
                  <a:lnTo>
                    <a:pt x="2763901" y="870076"/>
                  </a:lnTo>
                  <a:lnTo>
                    <a:pt x="2791967" y="864361"/>
                  </a:lnTo>
                  <a:lnTo>
                    <a:pt x="2814828" y="848994"/>
                  </a:lnTo>
                  <a:lnTo>
                    <a:pt x="2830195" y="826007"/>
                  </a:lnTo>
                  <a:lnTo>
                    <a:pt x="2835910" y="798067"/>
                  </a:lnTo>
                  <a:lnTo>
                    <a:pt x="2835910" y="72008"/>
                  </a:lnTo>
                  <a:lnTo>
                    <a:pt x="2830195" y="43941"/>
                  </a:lnTo>
                  <a:lnTo>
                    <a:pt x="2814828" y="21081"/>
                  </a:lnTo>
                  <a:lnTo>
                    <a:pt x="2791967" y="5714"/>
                  </a:lnTo>
                  <a:lnTo>
                    <a:pt x="2763901" y="0"/>
                  </a:lnTo>
                  <a:close/>
                </a:path>
              </a:pathLst>
            </a:custGeom>
            <a:solidFill>
              <a:srgbClr val="FFFBD4"/>
            </a:solidFill>
          </p:spPr>
          <p:txBody>
            <a:bodyPr wrap="square" lIns="0" tIns="0" rIns="0" bIns="0" rtlCol="0"/>
            <a:lstStyle/>
            <a:p/>
          </p:txBody>
        </p:sp>
        <p:sp>
          <p:nvSpPr>
            <p:cNvPr id="10" name="object 10" descr=""/>
            <p:cNvSpPr/>
            <p:nvPr/>
          </p:nvSpPr>
          <p:spPr>
            <a:xfrm>
              <a:off x="2362961" y="2216657"/>
              <a:ext cx="2835910" cy="870585"/>
            </a:xfrm>
            <a:custGeom>
              <a:avLst/>
              <a:gdLst/>
              <a:ahLst/>
              <a:cxnLst/>
              <a:rect l="l" t="t" r="r" b="b"/>
              <a:pathLst>
                <a:path w="2835910" h="870585">
                  <a:moveTo>
                    <a:pt x="2763901" y="870076"/>
                  </a:moveTo>
                  <a:lnTo>
                    <a:pt x="72008" y="870076"/>
                  </a:lnTo>
                  <a:lnTo>
                    <a:pt x="43942" y="864361"/>
                  </a:lnTo>
                  <a:lnTo>
                    <a:pt x="21081" y="848995"/>
                  </a:lnTo>
                  <a:lnTo>
                    <a:pt x="5714" y="826007"/>
                  </a:lnTo>
                  <a:lnTo>
                    <a:pt x="0" y="798068"/>
                  </a:lnTo>
                  <a:lnTo>
                    <a:pt x="0" y="72008"/>
                  </a:lnTo>
                  <a:lnTo>
                    <a:pt x="5714" y="43942"/>
                  </a:lnTo>
                  <a:lnTo>
                    <a:pt x="21081" y="21081"/>
                  </a:lnTo>
                  <a:lnTo>
                    <a:pt x="43942" y="5715"/>
                  </a:lnTo>
                  <a:lnTo>
                    <a:pt x="72008" y="0"/>
                  </a:lnTo>
                  <a:lnTo>
                    <a:pt x="2763901" y="0"/>
                  </a:lnTo>
                  <a:lnTo>
                    <a:pt x="2791967" y="5715"/>
                  </a:lnTo>
                  <a:lnTo>
                    <a:pt x="2814828" y="21081"/>
                  </a:lnTo>
                  <a:lnTo>
                    <a:pt x="2830195" y="43942"/>
                  </a:lnTo>
                  <a:lnTo>
                    <a:pt x="2835910" y="72008"/>
                  </a:lnTo>
                  <a:lnTo>
                    <a:pt x="2835910" y="798068"/>
                  </a:lnTo>
                  <a:lnTo>
                    <a:pt x="2830195" y="826007"/>
                  </a:lnTo>
                  <a:lnTo>
                    <a:pt x="2814828" y="848995"/>
                  </a:lnTo>
                  <a:lnTo>
                    <a:pt x="2791967" y="864361"/>
                  </a:lnTo>
                  <a:lnTo>
                    <a:pt x="2763901" y="870076"/>
                  </a:lnTo>
                  <a:close/>
                </a:path>
              </a:pathLst>
            </a:custGeom>
            <a:ln w="10795">
              <a:solidFill>
                <a:srgbClr val="EC1C23"/>
              </a:solidFill>
            </a:ln>
          </p:spPr>
          <p:txBody>
            <a:bodyPr wrap="square" lIns="0" tIns="0" rIns="0" bIns="0" rtlCol="0"/>
            <a:lstStyle/>
            <a:p/>
          </p:txBody>
        </p:sp>
      </p:grpSp>
      <p:grpSp>
        <p:nvGrpSpPr>
          <p:cNvPr id="11" name="object 11" descr=""/>
          <p:cNvGrpSpPr/>
          <p:nvPr/>
        </p:nvGrpSpPr>
        <p:grpSpPr>
          <a:xfrm>
            <a:off x="1476755" y="5937503"/>
            <a:ext cx="4607560" cy="3472179"/>
            <a:chOff x="1476755" y="5937503"/>
            <a:chExt cx="4607560" cy="3472179"/>
          </a:xfrm>
        </p:grpSpPr>
        <p:pic>
          <p:nvPicPr>
            <p:cNvPr id="12" name="object 12" descr=""/>
            <p:cNvPicPr/>
            <p:nvPr/>
          </p:nvPicPr>
          <p:blipFill>
            <a:blip r:embed="rId5" cstate="print"/>
            <a:stretch>
              <a:fillRect/>
            </a:stretch>
          </p:blipFill>
          <p:spPr>
            <a:xfrm>
              <a:off x="1476755" y="5937503"/>
              <a:ext cx="4607052" cy="3471672"/>
            </a:xfrm>
            <a:prstGeom prst="rect">
              <a:avLst/>
            </a:prstGeom>
          </p:spPr>
        </p:pic>
        <p:sp>
          <p:nvSpPr>
            <p:cNvPr id="13" name="object 13" descr=""/>
            <p:cNvSpPr/>
            <p:nvPr/>
          </p:nvSpPr>
          <p:spPr>
            <a:xfrm>
              <a:off x="2362200" y="7491983"/>
              <a:ext cx="2835910" cy="655320"/>
            </a:xfrm>
            <a:custGeom>
              <a:avLst/>
              <a:gdLst/>
              <a:ahLst/>
              <a:cxnLst/>
              <a:rect l="l" t="t" r="r" b="b"/>
              <a:pathLst>
                <a:path w="2835910" h="655320">
                  <a:moveTo>
                    <a:pt x="2763901" y="0"/>
                  </a:moveTo>
                  <a:lnTo>
                    <a:pt x="72008" y="0"/>
                  </a:lnTo>
                  <a:lnTo>
                    <a:pt x="43942" y="5715"/>
                  </a:lnTo>
                  <a:lnTo>
                    <a:pt x="21081" y="21081"/>
                  </a:lnTo>
                  <a:lnTo>
                    <a:pt x="5714" y="44068"/>
                  </a:lnTo>
                  <a:lnTo>
                    <a:pt x="0" y="72136"/>
                  </a:lnTo>
                  <a:lnTo>
                    <a:pt x="0" y="582930"/>
                  </a:lnTo>
                  <a:lnTo>
                    <a:pt x="5714" y="610997"/>
                  </a:lnTo>
                  <a:lnTo>
                    <a:pt x="21081" y="633857"/>
                  </a:lnTo>
                  <a:lnTo>
                    <a:pt x="43942" y="649351"/>
                  </a:lnTo>
                  <a:lnTo>
                    <a:pt x="72008" y="655066"/>
                  </a:lnTo>
                  <a:lnTo>
                    <a:pt x="2763901" y="655066"/>
                  </a:lnTo>
                  <a:lnTo>
                    <a:pt x="2791967" y="649351"/>
                  </a:lnTo>
                  <a:lnTo>
                    <a:pt x="2814828" y="633857"/>
                  </a:lnTo>
                  <a:lnTo>
                    <a:pt x="2830195" y="610997"/>
                  </a:lnTo>
                  <a:lnTo>
                    <a:pt x="2835910" y="582930"/>
                  </a:lnTo>
                  <a:lnTo>
                    <a:pt x="2835910" y="72136"/>
                  </a:lnTo>
                  <a:lnTo>
                    <a:pt x="2830195" y="44068"/>
                  </a:lnTo>
                  <a:lnTo>
                    <a:pt x="2814828" y="21081"/>
                  </a:lnTo>
                  <a:lnTo>
                    <a:pt x="2791967" y="5715"/>
                  </a:lnTo>
                  <a:lnTo>
                    <a:pt x="2763901" y="0"/>
                  </a:lnTo>
                  <a:close/>
                </a:path>
              </a:pathLst>
            </a:custGeom>
            <a:solidFill>
              <a:srgbClr val="FFFBD4"/>
            </a:solidFill>
          </p:spPr>
          <p:txBody>
            <a:bodyPr wrap="square" lIns="0" tIns="0" rIns="0" bIns="0" rtlCol="0"/>
            <a:lstStyle/>
            <a:p/>
          </p:txBody>
        </p:sp>
        <p:sp>
          <p:nvSpPr>
            <p:cNvPr id="14" name="object 14" descr=""/>
            <p:cNvSpPr/>
            <p:nvPr/>
          </p:nvSpPr>
          <p:spPr>
            <a:xfrm>
              <a:off x="2362961" y="7492745"/>
              <a:ext cx="2835910" cy="655320"/>
            </a:xfrm>
            <a:custGeom>
              <a:avLst/>
              <a:gdLst/>
              <a:ahLst/>
              <a:cxnLst/>
              <a:rect l="l" t="t" r="r" b="b"/>
              <a:pathLst>
                <a:path w="2835910" h="655320">
                  <a:moveTo>
                    <a:pt x="2763901" y="655065"/>
                  </a:moveTo>
                  <a:lnTo>
                    <a:pt x="72008" y="655065"/>
                  </a:lnTo>
                  <a:lnTo>
                    <a:pt x="43942" y="649350"/>
                  </a:lnTo>
                  <a:lnTo>
                    <a:pt x="21081" y="633856"/>
                  </a:lnTo>
                  <a:lnTo>
                    <a:pt x="5714" y="610996"/>
                  </a:lnTo>
                  <a:lnTo>
                    <a:pt x="0" y="582929"/>
                  </a:lnTo>
                  <a:lnTo>
                    <a:pt x="0" y="72135"/>
                  </a:lnTo>
                  <a:lnTo>
                    <a:pt x="5714" y="44068"/>
                  </a:lnTo>
                  <a:lnTo>
                    <a:pt x="21081" y="21081"/>
                  </a:lnTo>
                  <a:lnTo>
                    <a:pt x="43942" y="5714"/>
                  </a:lnTo>
                  <a:lnTo>
                    <a:pt x="72008" y="0"/>
                  </a:lnTo>
                  <a:lnTo>
                    <a:pt x="2763901" y="0"/>
                  </a:lnTo>
                  <a:lnTo>
                    <a:pt x="2791967" y="5714"/>
                  </a:lnTo>
                  <a:lnTo>
                    <a:pt x="2814828" y="21081"/>
                  </a:lnTo>
                  <a:lnTo>
                    <a:pt x="2830195" y="44068"/>
                  </a:lnTo>
                  <a:lnTo>
                    <a:pt x="2835910" y="72135"/>
                  </a:lnTo>
                  <a:lnTo>
                    <a:pt x="2835910" y="582929"/>
                  </a:lnTo>
                  <a:lnTo>
                    <a:pt x="2830195" y="610996"/>
                  </a:lnTo>
                  <a:lnTo>
                    <a:pt x="2814828" y="633856"/>
                  </a:lnTo>
                  <a:lnTo>
                    <a:pt x="2791967" y="649350"/>
                  </a:lnTo>
                  <a:lnTo>
                    <a:pt x="2763901" y="655065"/>
                  </a:lnTo>
                  <a:close/>
                </a:path>
              </a:pathLst>
            </a:custGeom>
            <a:ln w="10795">
              <a:solidFill>
                <a:srgbClr val="EC1C23"/>
              </a:solidFill>
            </a:ln>
          </p:spPr>
          <p:txBody>
            <a:bodyPr wrap="square" lIns="0" tIns="0" rIns="0" bIns="0" rtlCol="0"/>
            <a:lstStyle/>
            <a:p/>
          </p:txBody>
        </p:sp>
      </p:grpSp>
      <p:sp>
        <p:nvSpPr>
          <p:cNvPr id="15" name="object 15" descr=""/>
          <p:cNvSpPr txBox="1"/>
          <p:nvPr/>
        </p:nvSpPr>
        <p:spPr>
          <a:xfrm>
            <a:off x="2473832" y="7535951"/>
            <a:ext cx="2550160" cy="458470"/>
          </a:xfrm>
          <a:prstGeom prst="rect">
            <a:avLst/>
          </a:prstGeom>
        </p:spPr>
        <p:txBody>
          <a:bodyPr wrap="square" lIns="0" tIns="12700" rIns="0" bIns="0" rtlCol="0" vert="horz">
            <a:spAutoFit/>
          </a:bodyPr>
          <a:lstStyle/>
          <a:p>
            <a:pPr marL="12700" marR="5080">
              <a:lnSpc>
                <a:spcPct val="135200"/>
              </a:lnSpc>
              <a:spcBef>
                <a:spcPts val="100"/>
              </a:spcBef>
            </a:pPr>
            <a:r>
              <a:rPr dirty="0" sz="1050" spc="-20">
                <a:solidFill>
                  <a:srgbClr val="221F1F"/>
                </a:solidFill>
                <a:latin typeface="MS Mincho"/>
                <a:cs typeface="MS Mincho"/>
              </a:rPr>
              <a:t>４種類の経口糖尿病薬を処方しているので不合格と判定。ローカルルールの例。</a:t>
            </a:r>
            <a:endParaRPr sz="1050">
              <a:latin typeface="MS Mincho"/>
              <a:cs typeface="MS Mincho"/>
            </a:endParaRPr>
          </a:p>
        </p:txBody>
      </p:sp>
      <p:grpSp>
        <p:nvGrpSpPr>
          <p:cNvPr id="16" name="object 16" descr=""/>
          <p:cNvGrpSpPr/>
          <p:nvPr/>
        </p:nvGrpSpPr>
        <p:grpSpPr>
          <a:xfrm>
            <a:off x="1476755" y="5937503"/>
            <a:ext cx="4607560" cy="327660"/>
            <a:chOff x="1476755" y="5937503"/>
            <a:chExt cx="4607560" cy="327660"/>
          </a:xfrm>
        </p:grpSpPr>
        <p:pic>
          <p:nvPicPr>
            <p:cNvPr id="17" name="object 17" descr=""/>
            <p:cNvPicPr/>
            <p:nvPr/>
          </p:nvPicPr>
          <p:blipFill>
            <a:blip r:embed="rId4" cstate="print"/>
            <a:stretch>
              <a:fillRect/>
            </a:stretch>
          </p:blipFill>
          <p:spPr>
            <a:xfrm>
              <a:off x="1476755" y="5937503"/>
              <a:ext cx="4607052" cy="327660"/>
            </a:xfrm>
            <a:prstGeom prst="rect">
              <a:avLst/>
            </a:prstGeom>
          </p:spPr>
        </p:pic>
        <p:pic>
          <p:nvPicPr>
            <p:cNvPr id="18" name="object 18" descr=""/>
            <p:cNvPicPr/>
            <p:nvPr/>
          </p:nvPicPr>
          <p:blipFill>
            <a:blip r:embed="rId6" cstate="print"/>
            <a:stretch>
              <a:fillRect/>
            </a:stretch>
          </p:blipFill>
          <p:spPr>
            <a:xfrm>
              <a:off x="1485899" y="5942075"/>
              <a:ext cx="4588764" cy="251460"/>
            </a:xfrm>
            <a:prstGeom prst="rect">
              <a:avLst/>
            </a:prstGeom>
          </p:spPr>
        </p:pic>
      </p:grpSp>
      <p:sp>
        <p:nvSpPr>
          <p:cNvPr id="19" name="object 19" descr=""/>
          <p:cNvSpPr txBox="1"/>
          <p:nvPr/>
        </p:nvSpPr>
        <p:spPr>
          <a:xfrm>
            <a:off x="2473832" y="2258974"/>
            <a:ext cx="2602230" cy="675005"/>
          </a:xfrm>
          <a:prstGeom prst="rect">
            <a:avLst/>
          </a:prstGeom>
        </p:spPr>
        <p:txBody>
          <a:bodyPr wrap="square" lIns="0" tIns="12065" rIns="0" bIns="0" rtlCol="0" vert="horz">
            <a:spAutoFit/>
          </a:bodyPr>
          <a:lstStyle/>
          <a:p>
            <a:pPr marL="12700" marR="5080">
              <a:lnSpc>
                <a:spcPct val="135300"/>
              </a:lnSpc>
              <a:spcBef>
                <a:spcPts val="95"/>
              </a:spcBef>
            </a:pPr>
            <a:r>
              <a:rPr dirty="0" sz="1050">
                <a:solidFill>
                  <a:srgbClr val="221F1F"/>
                </a:solidFill>
                <a:latin typeface="MS Mincho"/>
                <a:cs typeface="MS Mincho"/>
              </a:rPr>
              <a:t>PCI</a:t>
            </a:r>
            <a:r>
              <a:rPr dirty="0" sz="1050" spc="-15">
                <a:solidFill>
                  <a:srgbClr val="221F1F"/>
                </a:solidFill>
                <a:latin typeface="MS Mincho"/>
                <a:cs typeface="MS Mincho"/>
              </a:rPr>
              <a:t> 後の狭心症にアスピリンを処方するこ</a:t>
            </a:r>
            <a:r>
              <a:rPr dirty="0" sz="1050" spc="-20">
                <a:solidFill>
                  <a:srgbClr val="221F1F"/>
                </a:solidFill>
                <a:latin typeface="MS Mincho"/>
                <a:cs typeface="MS Mincho"/>
              </a:rPr>
              <a:t>となくクロピドグレル錠を処方しているので不合格と判定。ローカルルールの例。</a:t>
            </a:r>
            <a:endParaRPr sz="1050">
              <a:latin typeface="MS Mincho"/>
              <a:cs typeface="MS Mincho"/>
            </a:endParaRPr>
          </a:p>
        </p:txBody>
      </p:sp>
      <p:pic>
        <p:nvPicPr>
          <p:cNvPr id="20" name="object 20" descr=""/>
          <p:cNvPicPr/>
          <p:nvPr/>
        </p:nvPicPr>
        <p:blipFill>
          <a:blip r:embed="rId6" cstate="print"/>
          <a:stretch>
            <a:fillRect/>
          </a:stretch>
        </p:blipFill>
        <p:spPr>
          <a:xfrm>
            <a:off x="1498091" y="1895855"/>
            <a:ext cx="4587240" cy="251459"/>
          </a:xfrm>
          <a:prstGeom prst="rect">
            <a:avLst/>
          </a:prstGeom>
        </p:spPr>
      </p:pic>
      <p:sp>
        <p:nvSpPr>
          <p:cNvPr id="21" name="object 21"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21</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476755" y="1905000"/>
            <a:ext cx="4607052" cy="3471671"/>
          </a:xfrm>
          <a:prstGeom prst="rect">
            <a:avLst/>
          </a:prstGeom>
        </p:spPr>
      </p:pic>
      <p:grpSp>
        <p:nvGrpSpPr>
          <p:cNvPr id="3" name="object 3" descr=""/>
          <p:cNvGrpSpPr/>
          <p:nvPr/>
        </p:nvGrpSpPr>
        <p:grpSpPr>
          <a:xfrm>
            <a:off x="1476755" y="6441947"/>
            <a:ext cx="4607560" cy="3470275"/>
            <a:chOff x="1476755" y="6441947"/>
            <a:chExt cx="4607560" cy="3470275"/>
          </a:xfrm>
        </p:grpSpPr>
        <p:pic>
          <p:nvPicPr>
            <p:cNvPr id="4" name="object 4" descr=""/>
            <p:cNvPicPr/>
            <p:nvPr/>
          </p:nvPicPr>
          <p:blipFill>
            <a:blip r:embed="rId3" cstate="print"/>
            <a:stretch>
              <a:fillRect/>
            </a:stretch>
          </p:blipFill>
          <p:spPr>
            <a:xfrm>
              <a:off x="1476755" y="6441947"/>
              <a:ext cx="4607052" cy="3470148"/>
            </a:xfrm>
            <a:prstGeom prst="rect">
              <a:avLst/>
            </a:prstGeom>
          </p:spPr>
        </p:pic>
        <p:pic>
          <p:nvPicPr>
            <p:cNvPr id="5" name="object 5" descr=""/>
            <p:cNvPicPr/>
            <p:nvPr/>
          </p:nvPicPr>
          <p:blipFill>
            <a:blip r:embed="rId4" cstate="print"/>
            <a:stretch>
              <a:fillRect/>
            </a:stretch>
          </p:blipFill>
          <p:spPr>
            <a:xfrm>
              <a:off x="2763011" y="8368283"/>
              <a:ext cx="2481072" cy="1420368"/>
            </a:xfrm>
            <a:prstGeom prst="rect">
              <a:avLst/>
            </a:prstGeom>
          </p:spPr>
        </p:pic>
        <p:sp>
          <p:nvSpPr>
            <p:cNvPr id="6" name="object 6" descr=""/>
            <p:cNvSpPr/>
            <p:nvPr/>
          </p:nvSpPr>
          <p:spPr>
            <a:xfrm>
              <a:off x="2763011" y="7716011"/>
              <a:ext cx="2489835" cy="2077720"/>
            </a:xfrm>
            <a:custGeom>
              <a:avLst/>
              <a:gdLst/>
              <a:ahLst/>
              <a:cxnLst/>
              <a:rect l="l" t="t" r="r" b="b"/>
              <a:pathLst>
                <a:path w="2489835" h="2077720">
                  <a:moveTo>
                    <a:pt x="0" y="2077186"/>
                  </a:moveTo>
                  <a:lnTo>
                    <a:pt x="2489581" y="2077186"/>
                  </a:lnTo>
                  <a:lnTo>
                    <a:pt x="2489581" y="652246"/>
                  </a:lnTo>
                  <a:lnTo>
                    <a:pt x="0" y="652246"/>
                  </a:lnTo>
                  <a:lnTo>
                    <a:pt x="0" y="2077186"/>
                  </a:lnTo>
                  <a:close/>
                </a:path>
                <a:path w="2489835" h="2077720">
                  <a:moveTo>
                    <a:pt x="1127633" y="126492"/>
                  </a:moveTo>
                  <a:lnTo>
                    <a:pt x="1117727" y="175641"/>
                  </a:lnTo>
                  <a:lnTo>
                    <a:pt x="1090802" y="215900"/>
                  </a:lnTo>
                  <a:lnTo>
                    <a:pt x="1050925" y="242951"/>
                  </a:lnTo>
                  <a:lnTo>
                    <a:pt x="1002029" y="252857"/>
                  </a:lnTo>
                  <a:lnTo>
                    <a:pt x="953008" y="242951"/>
                  </a:lnTo>
                  <a:lnTo>
                    <a:pt x="913129" y="215900"/>
                  </a:lnTo>
                  <a:lnTo>
                    <a:pt x="886205" y="175641"/>
                  </a:lnTo>
                  <a:lnTo>
                    <a:pt x="876300" y="126492"/>
                  </a:lnTo>
                  <a:lnTo>
                    <a:pt x="886205" y="77216"/>
                  </a:lnTo>
                  <a:lnTo>
                    <a:pt x="913129" y="37084"/>
                  </a:lnTo>
                  <a:lnTo>
                    <a:pt x="953008" y="9906"/>
                  </a:lnTo>
                  <a:lnTo>
                    <a:pt x="1002029" y="0"/>
                  </a:lnTo>
                  <a:lnTo>
                    <a:pt x="1050925" y="9906"/>
                  </a:lnTo>
                  <a:lnTo>
                    <a:pt x="1090802" y="37084"/>
                  </a:lnTo>
                  <a:lnTo>
                    <a:pt x="1117727" y="77216"/>
                  </a:lnTo>
                  <a:lnTo>
                    <a:pt x="1127633" y="126492"/>
                  </a:lnTo>
                  <a:close/>
                </a:path>
              </a:pathLst>
            </a:custGeom>
            <a:ln w="17994">
              <a:solidFill>
                <a:srgbClr val="EC1C23"/>
              </a:solidFill>
            </a:ln>
          </p:spPr>
          <p:txBody>
            <a:bodyPr wrap="square" lIns="0" tIns="0" rIns="0" bIns="0" rtlCol="0"/>
            <a:lstStyle/>
            <a:p/>
          </p:txBody>
        </p:sp>
        <p:pic>
          <p:nvPicPr>
            <p:cNvPr id="7" name="object 7" descr=""/>
            <p:cNvPicPr/>
            <p:nvPr/>
          </p:nvPicPr>
          <p:blipFill>
            <a:blip r:embed="rId5" cstate="print"/>
            <a:stretch>
              <a:fillRect/>
            </a:stretch>
          </p:blipFill>
          <p:spPr>
            <a:xfrm>
              <a:off x="1476755" y="6441947"/>
              <a:ext cx="4607052" cy="327660"/>
            </a:xfrm>
            <a:prstGeom prst="rect">
              <a:avLst/>
            </a:prstGeom>
          </p:spPr>
        </p:pic>
        <p:sp>
          <p:nvSpPr>
            <p:cNvPr id="8" name="object 8" descr=""/>
            <p:cNvSpPr/>
            <p:nvPr/>
          </p:nvSpPr>
          <p:spPr>
            <a:xfrm>
              <a:off x="2362200" y="6710171"/>
              <a:ext cx="2835910" cy="654050"/>
            </a:xfrm>
            <a:custGeom>
              <a:avLst/>
              <a:gdLst/>
              <a:ahLst/>
              <a:cxnLst/>
              <a:rect l="l" t="t" r="r" b="b"/>
              <a:pathLst>
                <a:path w="2835910" h="654050">
                  <a:moveTo>
                    <a:pt x="2763901" y="0"/>
                  </a:moveTo>
                  <a:lnTo>
                    <a:pt x="72008" y="0"/>
                  </a:lnTo>
                  <a:lnTo>
                    <a:pt x="43942" y="5715"/>
                  </a:lnTo>
                  <a:lnTo>
                    <a:pt x="21081" y="21082"/>
                  </a:lnTo>
                  <a:lnTo>
                    <a:pt x="5714" y="43942"/>
                  </a:lnTo>
                  <a:lnTo>
                    <a:pt x="0" y="72009"/>
                  </a:lnTo>
                  <a:lnTo>
                    <a:pt x="0" y="581533"/>
                  </a:lnTo>
                  <a:lnTo>
                    <a:pt x="5714" y="609600"/>
                  </a:lnTo>
                  <a:lnTo>
                    <a:pt x="21081" y="632460"/>
                  </a:lnTo>
                  <a:lnTo>
                    <a:pt x="43942" y="647827"/>
                  </a:lnTo>
                  <a:lnTo>
                    <a:pt x="72008" y="653542"/>
                  </a:lnTo>
                  <a:lnTo>
                    <a:pt x="2763901" y="653542"/>
                  </a:lnTo>
                  <a:lnTo>
                    <a:pt x="2791967" y="647827"/>
                  </a:lnTo>
                  <a:lnTo>
                    <a:pt x="2814828" y="632460"/>
                  </a:lnTo>
                  <a:lnTo>
                    <a:pt x="2830195" y="609600"/>
                  </a:lnTo>
                  <a:lnTo>
                    <a:pt x="2835910" y="581533"/>
                  </a:lnTo>
                  <a:lnTo>
                    <a:pt x="2835910" y="72009"/>
                  </a:lnTo>
                  <a:lnTo>
                    <a:pt x="2830195" y="43942"/>
                  </a:lnTo>
                  <a:lnTo>
                    <a:pt x="2814828" y="21082"/>
                  </a:lnTo>
                  <a:lnTo>
                    <a:pt x="2791967" y="5715"/>
                  </a:lnTo>
                  <a:lnTo>
                    <a:pt x="2763901" y="0"/>
                  </a:lnTo>
                  <a:close/>
                </a:path>
              </a:pathLst>
            </a:custGeom>
            <a:solidFill>
              <a:srgbClr val="FFFBD4"/>
            </a:solidFill>
          </p:spPr>
          <p:txBody>
            <a:bodyPr wrap="square" lIns="0" tIns="0" rIns="0" bIns="0" rtlCol="0"/>
            <a:lstStyle/>
            <a:p/>
          </p:txBody>
        </p:sp>
        <p:sp>
          <p:nvSpPr>
            <p:cNvPr id="9" name="object 9" descr=""/>
            <p:cNvSpPr/>
            <p:nvPr/>
          </p:nvSpPr>
          <p:spPr>
            <a:xfrm>
              <a:off x="2362961" y="6710933"/>
              <a:ext cx="2835910" cy="654050"/>
            </a:xfrm>
            <a:custGeom>
              <a:avLst/>
              <a:gdLst/>
              <a:ahLst/>
              <a:cxnLst/>
              <a:rect l="l" t="t" r="r" b="b"/>
              <a:pathLst>
                <a:path w="2835910" h="654050">
                  <a:moveTo>
                    <a:pt x="2763901" y="653541"/>
                  </a:moveTo>
                  <a:lnTo>
                    <a:pt x="72008" y="653541"/>
                  </a:lnTo>
                  <a:lnTo>
                    <a:pt x="43942" y="647826"/>
                  </a:lnTo>
                  <a:lnTo>
                    <a:pt x="21081" y="632460"/>
                  </a:lnTo>
                  <a:lnTo>
                    <a:pt x="5714" y="609600"/>
                  </a:lnTo>
                  <a:lnTo>
                    <a:pt x="0" y="581533"/>
                  </a:lnTo>
                  <a:lnTo>
                    <a:pt x="0" y="72009"/>
                  </a:lnTo>
                  <a:lnTo>
                    <a:pt x="5714" y="43941"/>
                  </a:lnTo>
                  <a:lnTo>
                    <a:pt x="21081" y="21082"/>
                  </a:lnTo>
                  <a:lnTo>
                    <a:pt x="43942" y="5714"/>
                  </a:lnTo>
                  <a:lnTo>
                    <a:pt x="72008" y="0"/>
                  </a:lnTo>
                  <a:lnTo>
                    <a:pt x="2763901" y="0"/>
                  </a:lnTo>
                  <a:lnTo>
                    <a:pt x="2791967" y="5714"/>
                  </a:lnTo>
                  <a:lnTo>
                    <a:pt x="2814828" y="21082"/>
                  </a:lnTo>
                  <a:lnTo>
                    <a:pt x="2830195" y="43941"/>
                  </a:lnTo>
                  <a:lnTo>
                    <a:pt x="2835910" y="72009"/>
                  </a:lnTo>
                  <a:lnTo>
                    <a:pt x="2835910" y="581533"/>
                  </a:lnTo>
                  <a:lnTo>
                    <a:pt x="2830195" y="609600"/>
                  </a:lnTo>
                  <a:lnTo>
                    <a:pt x="2814828" y="632460"/>
                  </a:lnTo>
                  <a:lnTo>
                    <a:pt x="2791967" y="647826"/>
                  </a:lnTo>
                  <a:lnTo>
                    <a:pt x="2763901" y="653541"/>
                  </a:lnTo>
                  <a:close/>
                </a:path>
              </a:pathLst>
            </a:custGeom>
            <a:ln w="10794">
              <a:solidFill>
                <a:srgbClr val="EC1C23"/>
              </a:solidFill>
            </a:ln>
          </p:spPr>
          <p:txBody>
            <a:bodyPr wrap="square" lIns="0" tIns="0" rIns="0" bIns="0" rtlCol="0"/>
            <a:lstStyle/>
            <a:p/>
          </p:txBody>
        </p:sp>
      </p:grpSp>
      <p:sp>
        <p:nvSpPr>
          <p:cNvPr id="10" name="object 10" descr=""/>
          <p:cNvSpPr txBox="1"/>
          <p:nvPr/>
        </p:nvSpPr>
        <p:spPr>
          <a:xfrm>
            <a:off x="1336928" y="1000785"/>
            <a:ext cx="4808220" cy="702310"/>
          </a:xfrm>
          <a:prstGeom prst="rect">
            <a:avLst/>
          </a:prstGeom>
        </p:spPr>
        <p:txBody>
          <a:bodyPr wrap="square" lIns="0" tIns="64135" rIns="0" bIns="0" rtlCol="0" vert="horz">
            <a:spAutoFit/>
          </a:bodyPr>
          <a:lstStyle/>
          <a:p>
            <a:pPr marL="12700">
              <a:lnSpc>
                <a:spcPct val="100000"/>
              </a:lnSpc>
              <a:spcBef>
                <a:spcPts val="505"/>
              </a:spcBef>
            </a:pPr>
            <a:r>
              <a:rPr dirty="0" sz="1050" spc="-15">
                <a:solidFill>
                  <a:srgbClr val="221F1F"/>
                </a:solidFill>
                <a:latin typeface="MS Mincho"/>
                <a:cs typeface="MS Mincho"/>
              </a:rPr>
              <a:t>１３．精密点検（独自ルール</a:t>
            </a:r>
            <a:r>
              <a:rPr dirty="0" sz="1050">
                <a:solidFill>
                  <a:srgbClr val="221F1F"/>
                </a:solidFill>
                <a:latin typeface="MS Mincho"/>
                <a:cs typeface="MS Mincho"/>
              </a:rPr>
              <a:t>）</a:t>
            </a:r>
            <a:r>
              <a:rPr dirty="0" sz="1050" spc="130">
                <a:solidFill>
                  <a:srgbClr val="221F1F"/>
                </a:solidFill>
                <a:latin typeface="MS Mincho"/>
                <a:cs typeface="MS Mincho"/>
              </a:rPr>
              <a:t> </a:t>
            </a:r>
            <a:r>
              <a:rPr dirty="0" sz="1050" spc="-10">
                <a:solidFill>
                  <a:srgbClr val="221F1F"/>
                </a:solidFill>
                <a:latin typeface="MS Mincho"/>
                <a:cs typeface="MS Mincho"/>
              </a:rPr>
              <a:t>PPI</a:t>
            </a:r>
            <a:r>
              <a:rPr dirty="0" sz="1050" spc="-65">
                <a:solidFill>
                  <a:srgbClr val="221F1F"/>
                </a:solidFill>
                <a:latin typeface="MS Mincho"/>
                <a:cs typeface="MS Mincho"/>
              </a:rPr>
              <a:t> の投与期間</a:t>
            </a:r>
            <a:endParaRPr sz="1050">
              <a:latin typeface="MS Mincho"/>
              <a:cs typeface="MS Mincho"/>
            </a:endParaRPr>
          </a:p>
          <a:p>
            <a:pPr marL="282575">
              <a:lnSpc>
                <a:spcPct val="100000"/>
              </a:lnSpc>
              <a:spcBef>
                <a:spcPts val="409"/>
              </a:spcBef>
            </a:pPr>
            <a:r>
              <a:rPr dirty="0" sz="1050">
                <a:solidFill>
                  <a:srgbClr val="221F1F"/>
                </a:solidFill>
                <a:latin typeface="MS Mincho"/>
                <a:cs typeface="MS Mincho"/>
              </a:rPr>
              <a:t>PPI</a:t>
            </a:r>
            <a:r>
              <a:rPr dirty="0" sz="1050" spc="-20">
                <a:solidFill>
                  <a:srgbClr val="221F1F"/>
                </a:solidFill>
                <a:latin typeface="MS Mincho"/>
                <a:cs typeface="MS Mincho"/>
              </a:rPr>
              <a:t> は製剤によって、また同じ製剤でも用量によって効能・効果、投与期間</a:t>
            </a:r>
            <a:endParaRPr sz="1050">
              <a:latin typeface="MS Mincho"/>
              <a:cs typeface="MS Mincho"/>
            </a:endParaRPr>
          </a:p>
          <a:p>
            <a:pPr marL="282575">
              <a:lnSpc>
                <a:spcPct val="100000"/>
              </a:lnSpc>
              <a:spcBef>
                <a:spcPts val="730"/>
              </a:spcBef>
            </a:pPr>
            <a:r>
              <a:rPr dirty="0" sz="1050" spc="-25">
                <a:solidFill>
                  <a:srgbClr val="221F1F"/>
                </a:solidFill>
                <a:latin typeface="MS Mincho"/>
                <a:cs typeface="MS Mincho"/>
              </a:rPr>
              <a:t>が異なります。</a:t>
            </a:r>
            <a:endParaRPr sz="1050">
              <a:latin typeface="MS Mincho"/>
              <a:cs typeface="MS Mincho"/>
            </a:endParaRPr>
          </a:p>
        </p:txBody>
      </p:sp>
      <p:sp>
        <p:nvSpPr>
          <p:cNvPr id="11" name="object 11" descr=""/>
          <p:cNvSpPr txBox="1"/>
          <p:nvPr/>
        </p:nvSpPr>
        <p:spPr>
          <a:xfrm>
            <a:off x="1607058" y="5456325"/>
            <a:ext cx="4624705" cy="784860"/>
          </a:xfrm>
          <a:prstGeom prst="rect">
            <a:avLst/>
          </a:prstGeom>
        </p:spPr>
        <p:txBody>
          <a:bodyPr wrap="square" lIns="0" tIns="12065" rIns="0" bIns="0" rtlCol="0" vert="horz">
            <a:spAutoFit/>
          </a:bodyPr>
          <a:lstStyle/>
          <a:p>
            <a:pPr marL="12700" marR="5080">
              <a:lnSpc>
                <a:spcPct val="158100"/>
              </a:lnSpc>
              <a:spcBef>
                <a:spcPts val="95"/>
              </a:spcBef>
            </a:pPr>
            <a:r>
              <a:rPr dirty="0" sz="1050" spc="-15">
                <a:solidFill>
                  <a:srgbClr val="221F1F"/>
                </a:solidFill>
                <a:latin typeface="MS Mincho"/>
                <a:cs typeface="MS Mincho"/>
              </a:rPr>
              <a:t>タケキャブ錠を例にとると、</a:t>
            </a:r>
            <a:r>
              <a:rPr dirty="0" sz="1050" spc="-10">
                <a:solidFill>
                  <a:srgbClr val="221F1F"/>
                </a:solidFill>
                <a:latin typeface="MS Mincho"/>
                <a:cs typeface="MS Mincho"/>
              </a:rPr>
              <a:t>20ｍｇ</a:t>
            </a:r>
            <a:r>
              <a:rPr dirty="0" sz="1050" spc="-15">
                <a:solidFill>
                  <a:srgbClr val="221F1F"/>
                </a:solidFill>
                <a:latin typeface="MS Mincho"/>
                <a:cs typeface="MS Mincho"/>
              </a:rPr>
              <a:t>錠には低用量アスピリン、</a:t>
            </a:r>
            <a:r>
              <a:rPr dirty="0" sz="1050">
                <a:solidFill>
                  <a:srgbClr val="221F1F"/>
                </a:solidFill>
                <a:latin typeface="MS Mincho"/>
                <a:cs typeface="MS Mincho"/>
              </a:rPr>
              <a:t>NSAIDs</a:t>
            </a:r>
            <a:r>
              <a:rPr dirty="0" sz="1050" spc="-35">
                <a:solidFill>
                  <a:srgbClr val="221F1F"/>
                </a:solidFill>
                <a:latin typeface="MS Mincho"/>
                <a:cs typeface="MS Mincho"/>
              </a:rPr>
              <a:t> 投与時</a:t>
            </a:r>
            <a:r>
              <a:rPr dirty="0" sz="1050" spc="-20">
                <a:solidFill>
                  <a:srgbClr val="221F1F"/>
                </a:solidFill>
                <a:latin typeface="MS Mincho"/>
                <a:cs typeface="MS Mincho"/>
              </a:rPr>
              <a:t>における胃十二指腸潰瘍の再発抑制の効能・効果はなく、十二指腸潰瘍では</a:t>
            </a:r>
            <a:r>
              <a:rPr dirty="0" sz="1050" spc="-50">
                <a:solidFill>
                  <a:srgbClr val="221F1F"/>
                </a:solidFill>
                <a:latin typeface="MS Mincho"/>
                <a:cs typeface="MS Mincho"/>
              </a:rPr>
              <a:t> </a:t>
            </a:r>
            <a:r>
              <a:rPr dirty="0" sz="1050" spc="-20">
                <a:solidFill>
                  <a:srgbClr val="221F1F"/>
                </a:solidFill>
                <a:latin typeface="MS Mincho"/>
                <a:cs typeface="MS Mincho"/>
              </a:rPr>
              <a:t>６週までの投与となります。</a:t>
            </a:r>
            <a:endParaRPr sz="1050">
              <a:latin typeface="MS Mincho"/>
              <a:cs typeface="MS Mincho"/>
            </a:endParaRPr>
          </a:p>
        </p:txBody>
      </p:sp>
      <p:grpSp>
        <p:nvGrpSpPr>
          <p:cNvPr id="12" name="object 12" descr=""/>
          <p:cNvGrpSpPr/>
          <p:nvPr/>
        </p:nvGrpSpPr>
        <p:grpSpPr>
          <a:xfrm>
            <a:off x="2357564" y="2420048"/>
            <a:ext cx="2846705" cy="664845"/>
            <a:chOff x="2357564" y="2420048"/>
            <a:chExt cx="2846705" cy="664845"/>
          </a:xfrm>
        </p:grpSpPr>
        <p:sp>
          <p:nvSpPr>
            <p:cNvPr id="13" name="object 13" descr=""/>
            <p:cNvSpPr/>
            <p:nvPr/>
          </p:nvSpPr>
          <p:spPr>
            <a:xfrm>
              <a:off x="2362199" y="2424683"/>
              <a:ext cx="2835910" cy="654050"/>
            </a:xfrm>
            <a:custGeom>
              <a:avLst/>
              <a:gdLst/>
              <a:ahLst/>
              <a:cxnLst/>
              <a:rect l="l" t="t" r="r" b="b"/>
              <a:pathLst>
                <a:path w="2835910" h="654050">
                  <a:moveTo>
                    <a:pt x="2763901" y="0"/>
                  </a:moveTo>
                  <a:lnTo>
                    <a:pt x="72008" y="0"/>
                  </a:lnTo>
                  <a:lnTo>
                    <a:pt x="43942" y="5715"/>
                  </a:lnTo>
                  <a:lnTo>
                    <a:pt x="21081" y="21081"/>
                  </a:lnTo>
                  <a:lnTo>
                    <a:pt x="5714" y="43942"/>
                  </a:lnTo>
                  <a:lnTo>
                    <a:pt x="0" y="72008"/>
                  </a:lnTo>
                  <a:lnTo>
                    <a:pt x="0" y="581532"/>
                  </a:lnTo>
                  <a:lnTo>
                    <a:pt x="5714" y="609600"/>
                  </a:lnTo>
                  <a:lnTo>
                    <a:pt x="21081" y="632459"/>
                  </a:lnTo>
                  <a:lnTo>
                    <a:pt x="43942" y="647826"/>
                  </a:lnTo>
                  <a:lnTo>
                    <a:pt x="72008" y="653542"/>
                  </a:lnTo>
                  <a:lnTo>
                    <a:pt x="2763901" y="653542"/>
                  </a:lnTo>
                  <a:lnTo>
                    <a:pt x="2791967" y="647826"/>
                  </a:lnTo>
                  <a:lnTo>
                    <a:pt x="2814828" y="632459"/>
                  </a:lnTo>
                  <a:lnTo>
                    <a:pt x="2830195" y="609600"/>
                  </a:lnTo>
                  <a:lnTo>
                    <a:pt x="2835910" y="581532"/>
                  </a:lnTo>
                  <a:lnTo>
                    <a:pt x="2835910" y="72008"/>
                  </a:lnTo>
                  <a:lnTo>
                    <a:pt x="2830195" y="43942"/>
                  </a:lnTo>
                  <a:lnTo>
                    <a:pt x="2814828" y="21081"/>
                  </a:lnTo>
                  <a:lnTo>
                    <a:pt x="2791967" y="5715"/>
                  </a:lnTo>
                  <a:lnTo>
                    <a:pt x="2763901" y="0"/>
                  </a:lnTo>
                  <a:close/>
                </a:path>
              </a:pathLst>
            </a:custGeom>
            <a:solidFill>
              <a:srgbClr val="FFFBD4"/>
            </a:solidFill>
          </p:spPr>
          <p:txBody>
            <a:bodyPr wrap="square" lIns="0" tIns="0" rIns="0" bIns="0" rtlCol="0"/>
            <a:lstStyle/>
            <a:p/>
          </p:txBody>
        </p:sp>
        <p:sp>
          <p:nvSpPr>
            <p:cNvPr id="14" name="object 14" descr=""/>
            <p:cNvSpPr/>
            <p:nvPr/>
          </p:nvSpPr>
          <p:spPr>
            <a:xfrm>
              <a:off x="2362961" y="2425445"/>
              <a:ext cx="2835910" cy="654050"/>
            </a:xfrm>
            <a:custGeom>
              <a:avLst/>
              <a:gdLst/>
              <a:ahLst/>
              <a:cxnLst/>
              <a:rect l="l" t="t" r="r" b="b"/>
              <a:pathLst>
                <a:path w="2835910" h="654050">
                  <a:moveTo>
                    <a:pt x="2763901" y="653541"/>
                  </a:moveTo>
                  <a:lnTo>
                    <a:pt x="72008" y="653541"/>
                  </a:lnTo>
                  <a:lnTo>
                    <a:pt x="43942" y="647826"/>
                  </a:lnTo>
                  <a:lnTo>
                    <a:pt x="21081" y="632459"/>
                  </a:lnTo>
                  <a:lnTo>
                    <a:pt x="5714" y="609600"/>
                  </a:lnTo>
                  <a:lnTo>
                    <a:pt x="0" y="581532"/>
                  </a:lnTo>
                  <a:lnTo>
                    <a:pt x="0" y="72008"/>
                  </a:lnTo>
                  <a:lnTo>
                    <a:pt x="5714" y="43941"/>
                  </a:lnTo>
                  <a:lnTo>
                    <a:pt x="21081" y="21081"/>
                  </a:lnTo>
                  <a:lnTo>
                    <a:pt x="43942" y="5714"/>
                  </a:lnTo>
                  <a:lnTo>
                    <a:pt x="72008" y="0"/>
                  </a:lnTo>
                  <a:lnTo>
                    <a:pt x="2763901" y="0"/>
                  </a:lnTo>
                  <a:lnTo>
                    <a:pt x="2791967" y="5714"/>
                  </a:lnTo>
                  <a:lnTo>
                    <a:pt x="2814828" y="21081"/>
                  </a:lnTo>
                  <a:lnTo>
                    <a:pt x="2830195" y="43941"/>
                  </a:lnTo>
                  <a:lnTo>
                    <a:pt x="2835910" y="72008"/>
                  </a:lnTo>
                  <a:lnTo>
                    <a:pt x="2835910" y="581532"/>
                  </a:lnTo>
                  <a:lnTo>
                    <a:pt x="2830195" y="609600"/>
                  </a:lnTo>
                  <a:lnTo>
                    <a:pt x="2814828" y="632459"/>
                  </a:lnTo>
                  <a:lnTo>
                    <a:pt x="2791967" y="647826"/>
                  </a:lnTo>
                  <a:lnTo>
                    <a:pt x="2763901" y="653541"/>
                  </a:lnTo>
                  <a:close/>
                </a:path>
              </a:pathLst>
            </a:custGeom>
            <a:ln w="10795">
              <a:solidFill>
                <a:srgbClr val="EC1C23"/>
              </a:solidFill>
            </a:ln>
          </p:spPr>
          <p:txBody>
            <a:bodyPr wrap="square" lIns="0" tIns="0" rIns="0" bIns="0" rtlCol="0"/>
            <a:lstStyle/>
            <a:p/>
          </p:txBody>
        </p:sp>
      </p:grpSp>
      <p:sp>
        <p:nvSpPr>
          <p:cNvPr id="15" name="object 15" descr=""/>
          <p:cNvSpPr txBox="1"/>
          <p:nvPr/>
        </p:nvSpPr>
        <p:spPr>
          <a:xfrm>
            <a:off x="2473832" y="2467508"/>
            <a:ext cx="2674620" cy="458470"/>
          </a:xfrm>
          <a:prstGeom prst="rect">
            <a:avLst/>
          </a:prstGeom>
        </p:spPr>
        <p:txBody>
          <a:bodyPr wrap="square" lIns="0" tIns="12700" rIns="0" bIns="0" rtlCol="0" vert="horz">
            <a:spAutoFit/>
          </a:bodyPr>
          <a:lstStyle/>
          <a:p>
            <a:pPr marL="12700" marR="5080">
              <a:lnSpc>
                <a:spcPct val="135200"/>
              </a:lnSpc>
              <a:spcBef>
                <a:spcPts val="100"/>
              </a:spcBef>
            </a:pPr>
            <a:r>
              <a:rPr dirty="0" sz="1050" spc="-5">
                <a:solidFill>
                  <a:srgbClr val="221F1F"/>
                </a:solidFill>
                <a:latin typeface="MS Mincho"/>
                <a:cs typeface="MS Mincho"/>
              </a:rPr>
              <a:t>十二指腸潰瘍でタケキャブ錠 </a:t>
            </a:r>
            <a:r>
              <a:rPr dirty="0" sz="1050">
                <a:solidFill>
                  <a:srgbClr val="221F1F"/>
                </a:solidFill>
                <a:latin typeface="MS Mincho"/>
                <a:cs typeface="MS Mincho"/>
              </a:rPr>
              <a:t>20ｍｇ</a:t>
            </a:r>
            <a:r>
              <a:rPr dirty="0" sz="1050" spc="-20">
                <a:solidFill>
                  <a:srgbClr val="221F1F"/>
                </a:solidFill>
                <a:latin typeface="MS Mincho"/>
                <a:cs typeface="MS Mincho"/>
              </a:rPr>
              <a:t>が処方</a:t>
            </a:r>
            <a:r>
              <a:rPr dirty="0" sz="1050" spc="-75">
                <a:solidFill>
                  <a:srgbClr val="221F1F"/>
                </a:solidFill>
                <a:latin typeface="MS Mincho"/>
                <a:cs typeface="MS Mincho"/>
              </a:rPr>
              <a:t>されているが、投与期間超過で不合格と判定。</a:t>
            </a:r>
            <a:endParaRPr sz="1050">
              <a:latin typeface="MS Mincho"/>
              <a:cs typeface="MS Mincho"/>
            </a:endParaRPr>
          </a:p>
        </p:txBody>
      </p:sp>
      <p:grpSp>
        <p:nvGrpSpPr>
          <p:cNvPr id="16" name="object 16" descr=""/>
          <p:cNvGrpSpPr/>
          <p:nvPr/>
        </p:nvGrpSpPr>
        <p:grpSpPr>
          <a:xfrm>
            <a:off x="1476755" y="1901951"/>
            <a:ext cx="4607560" cy="332740"/>
            <a:chOff x="1476755" y="1901951"/>
            <a:chExt cx="4607560" cy="332740"/>
          </a:xfrm>
        </p:grpSpPr>
        <p:pic>
          <p:nvPicPr>
            <p:cNvPr id="17" name="object 17" descr=""/>
            <p:cNvPicPr/>
            <p:nvPr/>
          </p:nvPicPr>
          <p:blipFill>
            <a:blip r:embed="rId5" cstate="print"/>
            <a:stretch>
              <a:fillRect/>
            </a:stretch>
          </p:blipFill>
          <p:spPr>
            <a:xfrm>
              <a:off x="1476755" y="1904999"/>
              <a:ext cx="4607052" cy="329183"/>
            </a:xfrm>
            <a:prstGeom prst="rect">
              <a:avLst/>
            </a:prstGeom>
          </p:spPr>
        </p:pic>
        <p:pic>
          <p:nvPicPr>
            <p:cNvPr id="18" name="object 18" descr=""/>
            <p:cNvPicPr/>
            <p:nvPr/>
          </p:nvPicPr>
          <p:blipFill>
            <a:blip r:embed="rId6" cstate="print"/>
            <a:stretch>
              <a:fillRect/>
            </a:stretch>
          </p:blipFill>
          <p:spPr>
            <a:xfrm>
              <a:off x="1496567" y="1901951"/>
              <a:ext cx="4587239" cy="251459"/>
            </a:xfrm>
            <a:prstGeom prst="rect">
              <a:avLst/>
            </a:prstGeom>
          </p:spPr>
        </p:pic>
      </p:grpSp>
      <p:sp>
        <p:nvSpPr>
          <p:cNvPr id="19" name="object 19" descr=""/>
          <p:cNvSpPr txBox="1"/>
          <p:nvPr/>
        </p:nvSpPr>
        <p:spPr>
          <a:xfrm>
            <a:off x="2473832" y="6753504"/>
            <a:ext cx="2623185" cy="458470"/>
          </a:xfrm>
          <a:prstGeom prst="rect">
            <a:avLst/>
          </a:prstGeom>
        </p:spPr>
        <p:txBody>
          <a:bodyPr wrap="square" lIns="0" tIns="12700" rIns="0" bIns="0" rtlCol="0" vert="horz">
            <a:spAutoFit/>
          </a:bodyPr>
          <a:lstStyle/>
          <a:p>
            <a:pPr marL="12700" marR="5080">
              <a:lnSpc>
                <a:spcPct val="135200"/>
              </a:lnSpc>
              <a:spcBef>
                <a:spcPts val="100"/>
              </a:spcBef>
            </a:pPr>
            <a:r>
              <a:rPr dirty="0" sz="1050" spc="-15">
                <a:solidFill>
                  <a:srgbClr val="221F1F"/>
                </a:solidFill>
                <a:latin typeface="MS Mincho"/>
                <a:cs typeface="MS Mincho"/>
              </a:rPr>
              <a:t>タケキャブ錠 </a:t>
            </a:r>
            <a:r>
              <a:rPr dirty="0" sz="1050" spc="-10">
                <a:solidFill>
                  <a:srgbClr val="221F1F"/>
                </a:solidFill>
                <a:latin typeface="MS Mincho"/>
                <a:cs typeface="MS Mincho"/>
              </a:rPr>
              <a:t>20ｍｇが縦覧で </a:t>
            </a:r>
            <a:r>
              <a:rPr dirty="0" sz="1050">
                <a:solidFill>
                  <a:srgbClr val="221F1F"/>
                </a:solidFill>
                <a:latin typeface="MS Mincho"/>
                <a:cs typeface="MS Mincho"/>
              </a:rPr>
              <a:t>83</a:t>
            </a:r>
            <a:r>
              <a:rPr dirty="0" sz="1050" spc="-25">
                <a:solidFill>
                  <a:srgbClr val="221F1F"/>
                </a:solidFill>
                <a:latin typeface="MS Mincho"/>
                <a:cs typeface="MS Mincho"/>
              </a:rPr>
              <a:t> 日間処方されている。</a:t>
            </a:r>
            <a:endParaRPr sz="1050">
              <a:latin typeface="MS Mincho"/>
              <a:cs typeface="MS Mincho"/>
            </a:endParaRPr>
          </a:p>
        </p:txBody>
      </p:sp>
      <p:pic>
        <p:nvPicPr>
          <p:cNvPr id="20" name="object 20" descr=""/>
          <p:cNvPicPr/>
          <p:nvPr/>
        </p:nvPicPr>
        <p:blipFill>
          <a:blip r:embed="rId6" cstate="print"/>
          <a:stretch>
            <a:fillRect/>
          </a:stretch>
        </p:blipFill>
        <p:spPr>
          <a:xfrm>
            <a:off x="1487424" y="6440423"/>
            <a:ext cx="4588764" cy="251460"/>
          </a:xfrm>
          <a:prstGeom prst="rect">
            <a:avLst/>
          </a:prstGeom>
        </p:spPr>
      </p:pic>
      <p:sp>
        <p:nvSpPr>
          <p:cNvPr id="21" name="object 21"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22</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476755" y="1653539"/>
            <a:ext cx="4607052" cy="3471671"/>
          </a:xfrm>
          <a:prstGeom prst="rect">
            <a:avLst/>
          </a:prstGeom>
        </p:spPr>
      </p:pic>
      <p:grpSp>
        <p:nvGrpSpPr>
          <p:cNvPr id="3" name="object 3" descr=""/>
          <p:cNvGrpSpPr/>
          <p:nvPr/>
        </p:nvGrpSpPr>
        <p:grpSpPr>
          <a:xfrm>
            <a:off x="1476755" y="6188963"/>
            <a:ext cx="4607560" cy="3472179"/>
            <a:chOff x="1476755" y="6188963"/>
            <a:chExt cx="4607560" cy="3472179"/>
          </a:xfrm>
        </p:grpSpPr>
        <p:pic>
          <p:nvPicPr>
            <p:cNvPr id="4" name="object 4" descr=""/>
            <p:cNvPicPr/>
            <p:nvPr/>
          </p:nvPicPr>
          <p:blipFill>
            <a:blip r:embed="rId3" cstate="print"/>
            <a:stretch>
              <a:fillRect/>
            </a:stretch>
          </p:blipFill>
          <p:spPr>
            <a:xfrm>
              <a:off x="1476755" y="6188963"/>
              <a:ext cx="4607052" cy="3471672"/>
            </a:xfrm>
            <a:prstGeom prst="rect">
              <a:avLst/>
            </a:prstGeom>
          </p:spPr>
        </p:pic>
        <p:sp>
          <p:nvSpPr>
            <p:cNvPr id="5" name="object 5" descr=""/>
            <p:cNvSpPr/>
            <p:nvPr/>
          </p:nvSpPr>
          <p:spPr>
            <a:xfrm>
              <a:off x="4928615" y="8450579"/>
              <a:ext cx="253365" cy="253365"/>
            </a:xfrm>
            <a:custGeom>
              <a:avLst/>
              <a:gdLst/>
              <a:ahLst/>
              <a:cxnLst/>
              <a:rect l="l" t="t" r="r" b="b"/>
              <a:pathLst>
                <a:path w="253364" h="253365">
                  <a:moveTo>
                    <a:pt x="252857" y="126491"/>
                  </a:moveTo>
                  <a:lnTo>
                    <a:pt x="242950" y="175640"/>
                  </a:lnTo>
                  <a:lnTo>
                    <a:pt x="215900" y="215900"/>
                  </a:lnTo>
                  <a:lnTo>
                    <a:pt x="175641" y="242950"/>
                  </a:lnTo>
                  <a:lnTo>
                    <a:pt x="126492" y="252856"/>
                  </a:lnTo>
                  <a:lnTo>
                    <a:pt x="77216" y="242950"/>
                  </a:lnTo>
                  <a:lnTo>
                    <a:pt x="37084" y="215900"/>
                  </a:lnTo>
                  <a:lnTo>
                    <a:pt x="9906" y="175640"/>
                  </a:lnTo>
                  <a:lnTo>
                    <a:pt x="0" y="126491"/>
                  </a:lnTo>
                  <a:lnTo>
                    <a:pt x="9906" y="77215"/>
                  </a:lnTo>
                  <a:lnTo>
                    <a:pt x="37084" y="37083"/>
                  </a:lnTo>
                  <a:lnTo>
                    <a:pt x="77216" y="9905"/>
                  </a:lnTo>
                  <a:lnTo>
                    <a:pt x="126492" y="0"/>
                  </a:lnTo>
                  <a:lnTo>
                    <a:pt x="175641" y="9905"/>
                  </a:lnTo>
                  <a:lnTo>
                    <a:pt x="215900" y="37083"/>
                  </a:lnTo>
                  <a:lnTo>
                    <a:pt x="242950" y="77215"/>
                  </a:lnTo>
                  <a:lnTo>
                    <a:pt x="252857" y="126491"/>
                  </a:lnTo>
                  <a:close/>
                </a:path>
              </a:pathLst>
            </a:custGeom>
            <a:ln w="17994">
              <a:solidFill>
                <a:srgbClr val="EC1C23"/>
              </a:solidFill>
            </a:ln>
          </p:spPr>
          <p:txBody>
            <a:bodyPr wrap="square" lIns="0" tIns="0" rIns="0" bIns="0" rtlCol="0"/>
            <a:lstStyle/>
            <a:p/>
          </p:txBody>
        </p:sp>
        <p:pic>
          <p:nvPicPr>
            <p:cNvPr id="6" name="object 6" descr=""/>
            <p:cNvPicPr/>
            <p:nvPr/>
          </p:nvPicPr>
          <p:blipFill>
            <a:blip r:embed="rId4" cstate="print"/>
            <a:stretch>
              <a:fillRect/>
            </a:stretch>
          </p:blipFill>
          <p:spPr>
            <a:xfrm>
              <a:off x="1476755" y="6188963"/>
              <a:ext cx="4607052" cy="329184"/>
            </a:xfrm>
            <a:prstGeom prst="rect">
              <a:avLst/>
            </a:prstGeom>
          </p:spPr>
        </p:pic>
        <p:sp>
          <p:nvSpPr>
            <p:cNvPr id="7" name="object 7" descr=""/>
            <p:cNvSpPr/>
            <p:nvPr/>
          </p:nvSpPr>
          <p:spPr>
            <a:xfrm>
              <a:off x="2295144" y="6675119"/>
              <a:ext cx="2834640" cy="870585"/>
            </a:xfrm>
            <a:custGeom>
              <a:avLst/>
              <a:gdLst/>
              <a:ahLst/>
              <a:cxnLst/>
              <a:rect l="l" t="t" r="r" b="b"/>
              <a:pathLst>
                <a:path w="2834640" h="870584">
                  <a:moveTo>
                    <a:pt x="2762377" y="0"/>
                  </a:moveTo>
                  <a:lnTo>
                    <a:pt x="72008" y="0"/>
                  </a:lnTo>
                  <a:lnTo>
                    <a:pt x="43942" y="5715"/>
                  </a:lnTo>
                  <a:lnTo>
                    <a:pt x="21081" y="21082"/>
                  </a:lnTo>
                  <a:lnTo>
                    <a:pt x="5714" y="43942"/>
                  </a:lnTo>
                  <a:lnTo>
                    <a:pt x="0" y="72009"/>
                  </a:lnTo>
                  <a:lnTo>
                    <a:pt x="0" y="797941"/>
                  </a:lnTo>
                  <a:lnTo>
                    <a:pt x="5714" y="826008"/>
                  </a:lnTo>
                  <a:lnTo>
                    <a:pt x="21081" y="848868"/>
                  </a:lnTo>
                  <a:lnTo>
                    <a:pt x="43942" y="864362"/>
                  </a:lnTo>
                  <a:lnTo>
                    <a:pt x="72008" y="870077"/>
                  </a:lnTo>
                  <a:lnTo>
                    <a:pt x="2762377" y="870077"/>
                  </a:lnTo>
                  <a:lnTo>
                    <a:pt x="2790444" y="864362"/>
                  </a:lnTo>
                  <a:lnTo>
                    <a:pt x="2813304" y="848868"/>
                  </a:lnTo>
                  <a:lnTo>
                    <a:pt x="2828671" y="826008"/>
                  </a:lnTo>
                  <a:lnTo>
                    <a:pt x="2834385" y="797941"/>
                  </a:lnTo>
                  <a:lnTo>
                    <a:pt x="2834385" y="72009"/>
                  </a:lnTo>
                  <a:lnTo>
                    <a:pt x="2828671" y="43942"/>
                  </a:lnTo>
                  <a:lnTo>
                    <a:pt x="2813304" y="21082"/>
                  </a:lnTo>
                  <a:lnTo>
                    <a:pt x="2790444" y="5715"/>
                  </a:lnTo>
                  <a:lnTo>
                    <a:pt x="2762377" y="0"/>
                  </a:lnTo>
                  <a:close/>
                </a:path>
              </a:pathLst>
            </a:custGeom>
            <a:solidFill>
              <a:srgbClr val="FFFBD4"/>
            </a:solidFill>
          </p:spPr>
          <p:txBody>
            <a:bodyPr wrap="square" lIns="0" tIns="0" rIns="0" bIns="0" rtlCol="0"/>
            <a:lstStyle/>
            <a:p/>
          </p:txBody>
        </p:sp>
        <p:sp>
          <p:nvSpPr>
            <p:cNvPr id="8" name="object 8" descr=""/>
            <p:cNvSpPr/>
            <p:nvPr/>
          </p:nvSpPr>
          <p:spPr>
            <a:xfrm>
              <a:off x="2295905" y="6675881"/>
              <a:ext cx="2834640" cy="870585"/>
            </a:xfrm>
            <a:custGeom>
              <a:avLst/>
              <a:gdLst/>
              <a:ahLst/>
              <a:cxnLst/>
              <a:rect l="l" t="t" r="r" b="b"/>
              <a:pathLst>
                <a:path w="2834640" h="870584">
                  <a:moveTo>
                    <a:pt x="2762377" y="870076"/>
                  </a:moveTo>
                  <a:lnTo>
                    <a:pt x="72008" y="870076"/>
                  </a:lnTo>
                  <a:lnTo>
                    <a:pt x="43942" y="864362"/>
                  </a:lnTo>
                  <a:lnTo>
                    <a:pt x="21081" y="848868"/>
                  </a:lnTo>
                  <a:lnTo>
                    <a:pt x="5714" y="826007"/>
                  </a:lnTo>
                  <a:lnTo>
                    <a:pt x="0" y="797940"/>
                  </a:lnTo>
                  <a:lnTo>
                    <a:pt x="0" y="72009"/>
                  </a:lnTo>
                  <a:lnTo>
                    <a:pt x="5714" y="43941"/>
                  </a:lnTo>
                  <a:lnTo>
                    <a:pt x="21081" y="21081"/>
                  </a:lnTo>
                  <a:lnTo>
                    <a:pt x="43942" y="5714"/>
                  </a:lnTo>
                  <a:lnTo>
                    <a:pt x="72008" y="0"/>
                  </a:lnTo>
                  <a:lnTo>
                    <a:pt x="2762377" y="0"/>
                  </a:lnTo>
                  <a:lnTo>
                    <a:pt x="2790444" y="5714"/>
                  </a:lnTo>
                  <a:lnTo>
                    <a:pt x="2813304" y="21081"/>
                  </a:lnTo>
                  <a:lnTo>
                    <a:pt x="2828671" y="43941"/>
                  </a:lnTo>
                  <a:lnTo>
                    <a:pt x="2834385" y="72009"/>
                  </a:lnTo>
                  <a:lnTo>
                    <a:pt x="2834385" y="797940"/>
                  </a:lnTo>
                  <a:lnTo>
                    <a:pt x="2828671" y="826007"/>
                  </a:lnTo>
                  <a:lnTo>
                    <a:pt x="2813304" y="848868"/>
                  </a:lnTo>
                  <a:lnTo>
                    <a:pt x="2790444" y="864362"/>
                  </a:lnTo>
                  <a:lnTo>
                    <a:pt x="2762377" y="870076"/>
                  </a:lnTo>
                  <a:close/>
                </a:path>
              </a:pathLst>
            </a:custGeom>
            <a:ln w="10793">
              <a:solidFill>
                <a:srgbClr val="EC1C23"/>
              </a:solidFill>
            </a:ln>
          </p:spPr>
          <p:txBody>
            <a:bodyPr wrap="square" lIns="0" tIns="0" rIns="0" bIns="0" rtlCol="0"/>
            <a:lstStyle/>
            <a:p/>
          </p:txBody>
        </p:sp>
      </p:grpSp>
      <p:sp>
        <p:nvSpPr>
          <p:cNvPr id="9" name="object 9" descr=""/>
          <p:cNvSpPr txBox="1"/>
          <p:nvPr/>
        </p:nvSpPr>
        <p:spPr>
          <a:xfrm>
            <a:off x="1336928" y="962685"/>
            <a:ext cx="3483610" cy="525780"/>
          </a:xfrm>
          <a:prstGeom prst="rect">
            <a:avLst/>
          </a:prstGeom>
        </p:spPr>
        <p:txBody>
          <a:bodyPr wrap="square" lIns="0" tIns="102235" rIns="0" bIns="0" rtlCol="0" vert="horz">
            <a:spAutoFit/>
          </a:bodyPr>
          <a:lstStyle/>
          <a:p>
            <a:pPr marL="12700">
              <a:lnSpc>
                <a:spcPct val="100000"/>
              </a:lnSpc>
              <a:spcBef>
                <a:spcPts val="805"/>
              </a:spcBef>
            </a:pPr>
            <a:r>
              <a:rPr dirty="0" sz="1050" spc="-15">
                <a:solidFill>
                  <a:srgbClr val="221F1F"/>
                </a:solidFill>
                <a:latin typeface="MS Mincho"/>
                <a:cs typeface="MS Mincho"/>
              </a:rPr>
              <a:t>１４．精密点検（独自ルール</a:t>
            </a:r>
            <a:r>
              <a:rPr dirty="0" sz="1050">
                <a:solidFill>
                  <a:srgbClr val="221F1F"/>
                </a:solidFill>
                <a:latin typeface="MS Mincho"/>
                <a:cs typeface="MS Mincho"/>
              </a:rPr>
              <a:t>）</a:t>
            </a:r>
            <a:r>
              <a:rPr dirty="0" sz="1050" spc="-10">
                <a:solidFill>
                  <a:srgbClr val="221F1F"/>
                </a:solidFill>
                <a:latin typeface="MS Mincho"/>
                <a:cs typeface="MS Mincho"/>
              </a:rPr>
              <a:t> 初診料算定日</a:t>
            </a:r>
            <a:endParaRPr sz="1050">
              <a:latin typeface="MS Mincho"/>
              <a:cs typeface="MS Mincho"/>
            </a:endParaRPr>
          </a:p>
          <a:p>
            <a:pPr marL="282575">
              <a:lnSpc>
                <a:spcPct val="100000"/>
              </a:lnSpc>
              <a:spcBef>
                <a:spcPts val="710"/>
              </a:spcBef>
            </a:pPr>
            <a:r>
              <a:rPr dirty="0" sz="1050" spc="-20">
                <a:solidFill>
                  <a:srgbClr val="221F1F"/>
                </a:solidFill>
                <a:latin typeface="MS Mincho"/>
                <a:cs typeface="MS Mincho"/>
              </a:rPr>
              <a:t>初診料の算定日と傷病名の整合性をチェックします。</a:t>
            </a:r>
            <a:endParaRPr sz="1050">
              <a:latin typeface="MS Mincho"/>
              <a:cs typeface="MS Mincho"/>
            </a:endParaRPr>
          </a:p>
        </p:txBody>
      </p:sp>
      <p:sp>
        <p:nvSpPr>
          <p:cNvPr id="10" name="object 10" descr=""/>
          <p:cNvSpPr txBox="1"/>
          <p:nvPr/>
        </p:nvSpPr>
        <p:spPr>
          <a:xfrm>
            <a:off x="1336928" y="5499252"/>
            <a:ext cx="2767965" cy="525780"/>
          </a:xfrm>
          <a:prstGeom prst="rect">
            <a:avLst/>
          </a:prstGeom>
        </p:spPr>
        <p:txBody>
          <a:bodyPr wrap="square" lIns="0" tIns="12065" rIns="0" bIns="0" rtlCol="0" vert="horz">
            <a:spAutoFit/>
          </a:bodyPr>
          <a:lstStyle/>
          <a:p>
            <a:pPr marL="282575" marR="5080" indent="-270510">
              <a:lnSpc>
                <a:spcPct val="156200"/>
              </a:lnSpc>
              <a:spcBef>
                <a:spcPts val="95"/>
              </a:spcBef>
            </a:pPr>
            <a:r>
              <a:rPr dirty="0" sz="1050" spc="-15">
                <a:solidFill>
                  <a:srgbClr val="221F1F"/>
                </a:solidFill>
                <a:latin typeface="MS Mincho"/>
                <a:cs typeface="MS Mincho"/>
              </a:rPr>
              <a:t>１５．精密点検（独自ルール</a:t>
            </a:r>
            <a:r>
              <a:rPr dirty="0" sz="1050">
                <a:solidFill>
                  <a:srgbClr val="221F1F"/>
                </a:solidFill>
                <a:latin typeface="MS Mincho"/>
                <a:cs typeface="MS Mincho"/>
              </a:rPr>
              <a:t>）</a:t>
            </a:r>
            <a:r>
              <a:rPr dirty="0" sz="1050" spc="-10">
                <a:solidFill>
                  <a:srgbClr val="221F1F"/>
                </a:solidFill>
                <a:latin typeface="MS Mincho"/>
                <a:cs typeface="MS Mincho"/>
              </a:rPr>
              <a:t> 最大投与日数</a:t>
            </a:r>
            <a:r>
              <a:rPr dirty="0" sz="1050" spc="-20">
                <a:solidFill>
                  <a:srgbClr val="221F1F"/>
                </a:solidFill>
                <a:latin typeface="MS Mincho"/>
                <a:cs typeface="MS Mincho"/>
              </a:rPr>
              <a:t>医薬品の投与日数をチェックします。</a:t>
            </a:r>
            <a:endParaRPr sz="1050">
              <a:latin typeface="MS Mincho"/>
              <a:cs typeface="MS Mincho"/>
            </a:endParaRPr>
          </a:p>
        </p:txBody>
      </p:sp>
      <p:grpSp>
        <p:nvGrpSpPr>
          <p:cNvPr id="11" name="object 11" descr=""/>
          <p:cNvGrpSpPr/>
          <p:nvPr/>
        </p:nvGrpSpPr>
        <p:grpSpPr>
          <a:xfrm>
            <a:off x="2357564" y="3264344"/>
            <a:ext cx="2950845" cy="881380"/>
            <a:chOff x="2357564" y="3264344"/>
            <a:chExt cx="2950845" cy="881380"/>
          </a:xfrm>
        </p:grpSpPr>
        <p:sp>
          <p:nvSpPr>
            <p:cNvPr id="12" name="object 12" descr=""/>
            <p:cNvSpPr/>
            <p:nvPr/>
          </p:nvSpPr>
          <p:spPr>
            <a:xfrm>
              <a:off x="2362199" y="3268979"/>
              <a:ext cx="2940050" cy="870585"/>
            </a:xfrm>
            <a:custGeom>
              <a:avLst/>
              <a:gdLst/>
              <a:ahLst/>
              <a:cxnLst/>
              <a:rect l="l" t="t" r="r" b="b"/>
              <a:pathLst>
                <a:path w="2940050" h="870585">
                  <a:moveTo>
                    <a:pt x="2864866" y="0"/>
                  </a:moveTo>
                  <a:lnTo>
                    <a:pt x="74675" y="0"/>
                  </a:lnTo>
                  <a:lnTo>
                    <a:pt x="45593" y="5714"/>
                  </a:lnTo>
                  <a:lnTo>
                    <a:pt x="21843" y="21081"/>
                  </a:lnTo>
                  <a:lnTo>
                    <a:pt x="5842" y="43942"/>
                  </a:lnTo>
                  <a:lnTo>
                    <a:pt x="0" y="72008"/>
                  </a:lnTo>
                  <a:lnTo>
                    <a:pt x="0" y="798068"/>
                  </a:lnTo>
                  <a:lnTo>
                    <a:pt x="5842" y="826007"/>
                  </a:lnTo>
                  <a:lnTo>
                    <a:pt x="21843" y="848868"/>
                  </a:lnTo>
                  <a:lnTo>
                    <a:pt x="45593" y="864361"/>
                  </a:lnTo>
                  <a:lnTo>
                    <a:pt x="74675" y="870076"/>
                  </a:lnTo>
                  <a:lnTo>
                    <a:pt x="2864866" y="870076"/>
                  </a:lnTo>
                  <a:lnTo>
                    <a:pt x="2893949" y="864361"/>
                  </a:lnTo>
                  <a:lnTo>
                    <a:pt x="2917698" y="848868"/>
                  </a:lnTo>
                  <a:lnTo>
                    <a:pt x="2933700" y="826007"/>
                  </a:lnTo>
                  <a:lnTo>
                    <a:pt x="2939541" y="798068"/>
                  </a:lnTo>
                  <a:lnTo>
                    <a:pt x="2939541" y="72008"/>
                  </a:lnTo>
                  <a:lnTo>
                    <a:pt x="2933700" y="43942"/>
                  </a:lnTo>
                  <a:lnTo>
                    <a:pt x="2917698" y="21081"/>
                  </a:lnTo>
                  <a:lnTo>
                    <a:pt x="2893949" y="5714"/>
                  </a:lnTo>
                  <a:lnTo>
                    <a:pt x="2864866" y="0"/>
                  </a:lnTo>
                  <a:close/>
                </a:path>
              </a:pathLst>
            </a:custGeom>
            <a:solidFill>
              <a:srgbClr val="FFFBD4"/>
            </a:solidFill>
          </p:spPr>
          <p:txBody>
            <a:bodyPr wrap="square" lIns="0" tIns="0" rIns="0" bIns="0" rtlCol="0"/>
            <a:lstStyle/>
            <a:p/>
          </p:txBody>
        </p:sp>
        <p:sp>
          <p:nvSpPr>
            <p:cNvPr id="13" name="object 13" descr=""/>
            <p:cNvSpPr/>
            <p:nvPr/>
          </p:nvSpPr>
          <p:spPr>
            <a:xfrm>
              <a:off x="2362961" y="3269741"/>
              <a:ext cx="2940050" cy="870585"/>
            </a:xfrm>
            <a:custGeom>
              <a:avLst/>
              <a:gdLst/>
              <a:ahLst/>
              <a:cxnLst/>
              <a:rect l="l" t="t" r="r" b="b"/>
              <a:pathLst>
                <a:path w="2940050" h="870585">
                  <a:moveTo>
                    <a:pt x="2864866" y="870076"/>
                  </a:moveTo>
                  <a:lnTo>
                    <a:pt x="74675" y="870076"/>
                  </a:lnTo>
                  <a:lnTo>
                    <a:pt x="45593" y="864362"/>
                  </a:lnTo>
                  <a:lnTo>
                    <a:pt x="21843" y="848868"/>
                  </a:lnTo>
                  <a:lnTo>
                    <a:pt x="5842" y="826008"/>
                  </a:lnTo>
                  <a:lnTo>
                    <a:pt x="0" y="798068"/>
                  </a:lnTo>
                  <a:lnTo>
                    <a:pt x="0" y="72009"/>
                  </a:lnTo>
                  <a:lnTo>
                    <a:pt x="5842" y="43942"/>
                  </a:lnTo>
                  <a:lnTo>
                    <a:pt x="21843" y="21082"/>
                  </a:lnTo>
                  <a:lnTo>
                    <a:pt x="45593" y="5715"/>
                  </a:lnTo>
                  <a:lnTo>
                    <a:pt x="74675" y="0"/>
                  </a:lnTo>
                  <a:lnTo>
                    <a:pt x="2864866" y="0"/>
                  </a:lnTo>
                  <a:lnTo>
                    <a:pt x="2893949" y="5715"/>
                  </a:lnTo>
                  <a:lnTo>
                    <a:pt x="2917698" y="21082"/>
                  </a:lnTo>
                  <a:lnTo>
                    <a:pt x="2933700" y="43942"/>
                  </a:lnTo>
                  <a:lnTo>
                    <a:pt x="2939541" y="72009"/>
                  </a:lnTo>
                  <a:lnTo>
                    <a:pt x="2939541" y="798068"/>
                  </a:lnTo>
                  <a:lnTo>
                    <a:pt x="2933700" y="826008"/>
                  </a:lnTo>
                  <a:lnTo>
                    <a:pt x="2917698" y="848868"/>
                  </a:lnTo>
                  <a:lnTo>
                    <a:pt x="2893949" y="864362"/>
                  </a:lnTo>
                  <a:lnTo>
                    <a:pt x="2864866" y="870076"/>
                  </a:lnTo>
                  <a:close/>
                </a:path>
              </a:pathLst>
            </a:custGeom>
            <a:ln w="10795">
              <a:solidFill>
                <a:srgbClr val="EC1C23"/>
              </a:solidFill>
            </a:ln>
          </p:spPr>
          <p:txBody>
            <a:bodyPr wrap="square" lIns="0" tIns="0" rIns="0" bIns="0" rtlCol="0"/>
            <a:lstStyle/>
            <a:p/>
          </p:txBody>
        </p:sp>
      </p:grpSp>
      <p:sp>
        <p:nvSpPr>
          <p:cNvPr id="14" name="object 14" descr=""/>
          <p:cNvSpPr txBox="1"/>
          <p:nvPr/>
        </p:nvSpPr>
        <p:spPr>
          <a:xfrm>
            <a:off x="2473832" y="3375176"/>
            <a:ext cx="2707640" cy="610870"/>
          </a:xfrm>
          <a:prstGeom prst="rect">
            <a:avLst/>
          </a:prstGeom>
        </p:spPr>
        <p:txBody>
          <a:bodyPr wrap="square" lIns="0" tIns="36830" rIns="0" bIns="0" rtlCol="0" vert="horz">
            <a:spAutoFit/>
          </a:bodyPr>
          <a:lstStyle/>
          <a:p>
            <a:pPr marL="12700">
              <a:lnSpc>
                <a:spcPct val="100000"/>
              </a:lnSpc>
              <a:spcBef>
                <a:spcPts val="290"/>
              </a:spcBef>
            </a:pPr>
            <a:r>
              <a:rPr dirty="0" sz="1050">
                <a:solidFill>
                  <a:srgbClr val="221F1F"/>
                </a:solidFill>
                <a:latin typeface="MS Mincho"/>
                <a:cs typeface="MS Mincho"/>
              </a:rPr>
              <a:t>初診料の算定日が 7</a:t>
            </a:r>
            <a:r>
              <a:rPr dirty="0" sz="1050" spc="35">
                <a:solidFill>
                  <a:srgbClr val="221F1F"/>
                </a:solidFill>
                <a:latin typeface="MS Mincho"/>
                <a:cs typeface="MS Mincho"/>
              </a:rPr>
              <a:t> 月 </a:t>
            </a:r>
            <a:r>
              <a:rPr dirty="0" sz="1050">
                <a:solidFill>
                  <a:srgbClr val="221F1F"/>
                </a:solidFill>
                <a:latin typeface="MS Mincho"/>
                <a:cs typeface="MS Mincho"/>
              </a:rPr>
              <a:t>5</a:t>
            </a:r>
            <a:r>
              <a:rPr dirty="0" sz="1050" spc="-30">
                <a:solidFill>
                  <a:srgbClr val="221F1F"/>
                </a:solidFill>
                <a:latin typeface="MS Mincho"/>
                <a:cs typeface="MS Mincho"/>
              </a:rPr>
              <a:t> 日なのに、傷病名</a:t>
            </a:r>
            <a:endParaRPr sz="1050">
              <a:latin typeface="MS Mincho"/>
              <a:cs typeface="MS Mincho"/>
            </a:endParaRPr>
          </a:p>
          <a:p>
            <a:pPr marL="12700">
              <a:lnSpc>
                <a:spcPct val="100000"/>
              </a:lnSpc>
              <a:spcBef>
                <a:spcPts val="190"/>
              </a:spcBef>
            </a:pPr>
            <a:r>
              <a:rPr dirty="0" sz="1050" spc="25">
                <a:solidFill>
                  <a:srgbClr val="221F1F"/>
                </a:solidFill>
                <a:latin typeface="MS Mincho"/>
                <a:cs typeface="MS Mincho"/>
              </a:rPr>
              <a:t>の診療開始日が </a:t>
            </a:r>
            <a:r>
              <a:rPr dirty="0" sz="1050">
                <a:solidFill>
                  <a:srgbClr val="221F1F"/>
                </a:solidFill>
                <a:latin typeface="MS Mincho"/>
                <a:cs typeface="MS Mincho"/>
              </a:rPr>
              <a:t>7</a:t>
            </a:r>
            <a:r>
              <a:rPr dirty="0" sz="1050" spc="65">
                <a:solidFill>
                  <a:srgbClr val="221F1F"/>
                </a:solidFill>
                <a:latin typeface="MS Mincho"/>
                <a:cs typeface="MS Mincho"/>
              </a:rPr>
              <a:t> 月 </a:t>
            </a:r>
            <a:r>
              <a:rPr dirty="0" sz="1050">
                <a:solidFill>
                  <a:srgbClr val="221F1F"/>
                </a:solidFill>
                <a:latin typeface="MS Mincho"/>
                <a:cs typeface="MS Mincho"/>
              </a:rPr>
              <a:t>4</a:t>
            </a:r>
            <a:r>
              <a:rPr dirty="0" sz="1050" spc="-5">
                <a:solidFill>
                  <a:srgbClr val="221F1F"/>
                </a:solidFill>
                <a:latin typeface="MS Mincho"/>
                <a:cs typeface="MS Mincho"/>
              </a:rPr>
              <a:t> 日なので不合格と</a:t>
            </a:r>
            <a:endParaRPr sz="1050">
              <a:latin typeface="MS Mincho"/>
              <a:cs typeface="MS Mincho"/>
            </a:endParaRPr>
          </a:p>
          <a:p>
            <a:pPr marL="12700">
              <a:lnSpc>
                <a:spcPct val="100000"/>
              </a:lnSpc>
              <a:spcBef>
                <a:spcPts val="445"/>
              </a:spcBef>
            </a:pPr>
            <a:r>
              <a:rPr dirty="0" sz="1050" spc="-35">
                <a:solidFill>
                  <a:srgbClr val="221F1F"/>
                </a:solidFill>
                <a:latin typeface="MS Mincho"/>
                <a:cs typeface="MS Mincho"/>
              </a:rPr>
              <a:t>判定。</a:t>
            </a:r>
            <a:endParaRPr sz="1050">
              <a:latin typeface="MS Mincho"/>
              <a:cs typeface="MS Mincho"/>
            </a:endParaRPr>
          </a:p>
        </p:txBody>
      </p:sp>
      <p:grpSp>
        <p:nvGrpSpPr>
          <p:cNvPr id="15" name="object 15" descr=""/>
          <p:cNvGrpSpPr/>
          <p:nvPr/>
        </p:nvGrpSpPr>
        <p:grpSpPr>
          <a:xfrm>
            <a:off x="1476755" y="1653539"/>
            <a:ext cx="4607560" cy="327660"/>
            <a:chOff x="1476755" y="1653539"/>
            <a:chExt cx="4607560" cy="327660"/>
          </a:xfrm>
        </p:grpSpPr>
        <p:pic>
          <p:nvPicPr>
            <p:cNvPr id="16" name="object 16" descr=""/>
            <p:cNvPicPr/>
            <p:nvPr/>
          </p:nvPicPr>
          <p:blipFill>
            <a:blip r:embed="rId4" cstate="print"/>
            <a:stretch>
              <a:fillRect/>
            </a:stretch>
          </p:blipFill>
          <p:spPr>
            <a:xfrm>
              <a:off x="1476755" y="1653539"/>
              <a:ext cx="4607052" cy="327659"/>
            </a:xfrm>
            <a:prstGeom prst="rect">
              <a:avLst/>
            </a:prstGeom>
          </p:spPr>
        </p:pic>
        <p:pic>
          <p:nvPicPr>
            <p:cNvPr id="17" name="object 17" descr=""/>
            <p:cNvPicPr/>
            <p:nvPr/>
          </p:nvPicPr>
          <p:blipFill>
            <a:blip r:embed="rId5" cstate="print"/>
            <a:stretch>
              <a:fillRect/>
            </a:stretch>
          </p:blipFill>
          <p:spPr>
            <a:xfrm>
              <a:off x="1488947" y="1655063"/>
              <a:ext cx="4587240" cy="251459"/>
            </a:xfrm>
            <a:prstGeom prst="rect">
              <a:avLst/>
            </a:prstGeom>
          </p:spPr>
        </p:pic>
      </p:grpSp>
      <p:sp>
        <p:nvSpPr>
          <p:cNvPr id="18" name="object 18" descr=""/>
          <p:cNvSpPr txBox="1"/>
          <p:nvPr/>
        </p:nvSpPr>
        <p:spPr>
          <a:xfrm>
            <a:off x="2406523" y="6718451"/>
            <a:ext cx="2553970" cy="675005"/>
          </a:xfrm>
          <a:prstGeom prst="rect">
            <a:avLst/>
          </a:prstGeom>
        </p:spPr>
        <p:txBody>
          <a:bodyPr wrap="square" lIns="0" tIns="12700" rIns="0" bIns="0" rtlCol="0" vert="horz">
            <a:spAutoFit/>
          </a:bodyPr>
          <a:lstStyle/>
          <a:p>
            <a:pPr marL="12700" marR="5080">
              <a:lnSpc>
                <a:spcPct val="135200"/>
              </a:lnSpc>
              <a:spcBef>
                <a:spcPts val="100"/>
              </a:spcBef>
            </a:pPr>
            <a:r>
              <a:rPr dirty="0" sz="1050" spc="-15">
                <a:solidFill>
                  <a:srgbClr val="221F1F"/>
                </a:solidFill>
                <a:latin typeface="MS Mincho"/>
                <a:cs typeface="MS Mincho"/>
              </a:rPr>
              <a:t>睡眠薬の投与日数の上限は</a:t>
            </a:r>
            <a:r>
              <a:rPr dirty="0" sz="1050">
                <a:solidFill>
                  <a:srgbClr val="221F1F"/>
                </a:solidFill>
                <a:latin typeface="MS Mincho"/>
                <a:cs typeface="MS Mincho"/>
              </a:rPr>
              <a:t>30</a:t>
            </a:r>
            <a:r>
              <a:rPr dirty="0" sz="1050" spc="-30">
                <a:solidFill>
                  <a:srgbClr val="221F1F"/>
                </a:solidFill>
                <a:latin typeface="MS Mincho"/>
                <a:cs typeface="MS Mincho"/>
              </a:rPr>
              <a:t>日と定められ</a:t>
            </a:r>
            <a:r>
              <a:rPr dirty="0" sz="1050" spc="-40">
                <a:solidFill>
                  <a:srgbClr val="221F1F"/>
                </a:solidFill>
                <a:latin typeface="MS Mincho"/>
                <a:cs typeface="MS Mincho"/>
              </a:rPr>
              <a:t>ている。ゾルピデム錠</a:t>
            </a:r>
            <a:r>
              <a:rPr dirty="0" sz="1050" spc="-15">
                <a:solidFill>
                  <a:srgbClr val="221F1F"/>
                </a:solidFill>
                <a:latin typeface="MS Mincho"/>
                <a:cs typeface="MS Mincho"/>
              </a:rPr>
              <a:t>（</a:t>
            </a:r>
            <a:r>
              <a:rPr dirty="0" sz="1050" spc="-10">
                <a:solidFill>
                  <a:srgbClr val="221F1F"/>
                </a:solidFill>
                <a:latin typeface="MS Mincho"/>
                <a:cs typeface="MS Mincho"/>
              </a:rPr>
              <a:t>睡眠薬</a:t>
            </a:r>
            <a:r>
              <a:rPr dirty="0" sz="1050" spc="-325">
                <a:solidFill>
                  <a:srgbClr val="221F1F"/>
                </a:solidFill>
                <a:latin typeface="MS Mincho"/>
                <a:cs typeface="MS Mincho"/>
              </a:rPr>
              <a:t>）</a:t>
            </a:r>
            <a:r>
              <a:rPr dirty="0" sz="1050" spc="120">
                <a:solidFill>
                  <a:srgbClr val="221F1F"/>
                </a:solidFill>
                <a:latin typeface="MS Mincho"/>
                <a:cs typeface="MS Mincho"/>
              </a:rPr>
              <a:t>が</a:t>
            </a:r>
            <a:r>
              <a:rPr dirty="0" sz="1050" spc="-40">
                <a:solidFill>
                  <a:srgbClr val="221F1F"/>
                </a:solidFill>
                <a:latin typeface="MS Mincho"/>
                <a:cs typeface="MS Mincho"/>
              </a:rPr>
              <a:t>40</a:t>
            </a:r>
            <a:r>
              <a:rPr dirty="0" sz="1050" spc="-50">
                <a:solidFill>
                  <a:srgbClr val="221F1F"/>
                </a:solidFill>
                <a:latin typeface="MS Mincho"/>
                <a:cs typeface="MS Mincho"/>
              </a:rPr>
              <a:t>日処</a:t>
            </a:r>
            <a:r>
              <a:rPr dirty="0" sz="1050" spc="-20">
                <a:solidFill>
                  <a:srgbClr val="221F1F"/>
                </a:solidFill>
                <a:latin typeface="MS Mincho"/>
                <a:cs typeface="MS Mincho"/>
              </a:rPr>
              <a:t>方されているので不合格と判定。</a:t>
            </a:r>
            <a:endParaRPr sz="1050">
              <a:latin typeface="MS Mincho"/>
              <a:cs typeface="MS Mincho"/>
            </a:endParaRPr>
          </a:p>
        </p:txBody>
      </p:sp>
      <p:pic>
        <p:nvPicPr>
          <p:cNvPr id="19" name="object 19" descr=""/>
          <p:cNvPicPr/>
          <p:nvPr/>
        </p:nvPicPr>
        <p:blipFill>
          <a:blip r:embed="rId5" cstate="print"/>
          <a:stretch>
            <a:fillRect/>
          </a:stretch>
        </p:blipFill>
        <p:spPr>
          <a:xfrm>
            <a:off x="1488947" y="6192011"/>
            <a:ext cx="4587240" cy="251460"/>
          </a:xfrm>
          <a:prstGeom prst="rect">
            <a:avLst/>
          </a:prstGeom>
        </p:spPr>
      </p:pic>
      <p:sp>
        <p:nvSpPr>
          <p:cNvPr id="20" name="object 20"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23</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1423567"/>
            <a:ext cx="4954270" cy="531495"/>
          </a:xfrm>
          <a:prstGeom prst="rect">
            <a:avLst/>
          </a:prstGeom>
        </p:spPr>
        <p:txBody>
          <a:bodyPr wrap="square" lIns="0" tIns="12065" rIns="0" bIns="0" rtlCol="0" vert="horz">
            <a:spAutoFit/>
          </a:bodyPr>
          <a:lstStyle/>
          <a:p>
            <a:pPr marL="12700" marR="5080">
              <a:lnSpc>
                <a:spcPct val="158100"/>
              </a:lnSpc>
              <a:spcBef>
                <a:spcPts val="95"/>
              </a:spcBef>
            </a:pPr>
            <a:r>
              <a:rPr dirty="0" sz="1050" spc="-40">
                <a:solidFill>
                  <a:srgbClr val="221F1F"/>
                </a:solidFill>
                <a:latin typeface="MS Mincho"/>
                <a:cs typeface="MS Mincho"/>
              </a:rPr>
              <a:t>特定の条件に一致したレセプトを抽出する機能です。「病名」に関する抽出、「請求</a:t>
            </a:r>
            <a:r>
              <a:rPr dirty="0" sz="1050" spc="-80">
                <a:solidFill>
                  <a:srgbClr val="221F1F"/>
                </a:solidFill>
                <a:latin typeface="MS Mincho"/>
                <a:cs typeface="MS Mincho"/>
              </a:rPr>
              <a:t>漏れ」の抽出「コメント」に関する抽出「複合条件」による抽出などがあります</a:t>
            </a:r>
            <a:r>
              <a:rPr dirty="0" sz="1050" spc="-19160">
                <a:solidFill>
                  <a:srgbClr val="221F1F"/>
                </a:solidFill>
                <a:latin typeface="MS Mincho"/>
                <a:cs typeface="MS Mincho"/>
              </a:rPr>
              <a:t>。</a:t>
            </a:r>
            <a:r>
              <a:rPr dirty="0" sz="1050" spc="-13119">
                <a:solidFill>
                  <a:srgbClr val="221F1F"/>
                </a:solidFill>
                <a:latin typeface="MS Mincho"/>
                <a:cs typeface="MS Mincho"/>
              </a:rPr>
              <a:t>、</a:t>
            </a:r>
            <a:r>
              <a:rPr dirty="0" sz="1050" spc="-1060">
                <a:solidFill>
                  <a:srgbClr val="221F1F"/>
                </a:solidFill>
                <a:latin typeface="MS Mincho"/>
                <a:cs typeface="MS Mincho"/>
              </a:rPr>
              <a:t>、</a:t>
            </a:r>
            <a:endParaRPr sz="1050">
              <a:latin typeface="MS Mincho"/>
              <a:cs typeface="MS Mincho"/>
            </a:endParaRPr>
          </a:p>
        </p:txBody>
      </p:sp>
      <p:sp>
        <p:nvSpPr>
          <p:cNvPr id="3" name="object 3" descr=""/>
          <p:cNvSpPr txBox="1"/>
          <p:nvPr/>
        </p:nvSpPr>
        <p:spPr>
          <a:xfrm>
            <a:off x="1336928" y="5708039"/>
            <a:ext cx="4806315" cy="531495"/>
          </a:xfrm>
          <a:prstGeom prst="rect">
            <a:avLst/>
          </a:prstGeom>
        </p:spPr>
        <p:txBody>
          <a:bodyPr wrap="square" lIns="0" tIns="12065" rIns="0" bIns="0" rtlCol="0" vert="horz">
            <a:spAutoFit/>
          </a:bodyPr>
          <a:lstStyle/>
          <a:p>
            <a:pPr marL="12700" marR="5080">
              <a:lnSpc>
                <a:spcPct val="158100"/>
              </a:lnSpc>
              <a:spcBef>
                <a:spcPts val="95"/>
              </a:spcBef>
            </a:pPr>
            <a:r>
              <a:rPr dirty="0" sz="1050" spc="-20">
                <a:solidFill>
                  <a:srgbClr val="221F1F"/>
                </a:solidFill>
                <a:latin typeface="MS Mincho"/>
                <a:cs typeface="MS Mincho"/>
              </a:rPr>
              <a:t>急性期病名、疑い病名の抽出画面です。この他に重複病名、過多病名、ワープロ病名の抽出などがあります。</a:t>
            </a:r>
            <a:endParaRPr sz="1050">
              <a:latin typeface="MS Mincho"/>
              <a:cs typeface="MS Mincho"/>
            </a:endParaRPr>
          </a:p>
        </p:txBody>
      </p:sp>
      <p:grpSp>
        <p:nvGrpSpPr>
          <p:cNvPr id="4" name="object 4" descr=""/>
          <p:cNvGrpSpPr/>
          <p:nvPr/>
        </p:nvGrpSpPr>
        <p:grpSpPr>
          <a:xfrm>
            <a:off x="1491996" y="2145791"/>
            <a:ext cx="4608830" cy="3472179"/>
            <a:chOff x="1491996" y="2145791"/>
            <a:chExt cx="4608830" cy="3472179"/>
          </a:xfrm>
        </p:grpSpPr>
        <p:pic>
          <p:nvPicPr>
            <p:cNvPr id="5" name="object 5" descr=""/>
            <p:cNvPicPr/>
            <p:nvPr/>
          </p:nvPicPr>
          <p:blipFill>
            <a:blip r:embed="rId2" cstate="print"/>
            <a:stretch>
              <a:fillRect/>
            </a:stretch>
          </p:blipFill>
          <p:spPr>
            <a:xfrm>
              <a:off x="1491996" y="2145791"/>
              <a:ext cx="4608576" cy="3471672"/>
            </a:xfrm>
            <a:prstGeom prst="rect">
              <a:avLst/>
            </a:prstGeom>
          </p:spPr>
        </p:pic>
        <p:pic>
          <p:nvPicPr>
            <p:cNvPr id="6" name="object 6" descr=""/>
            <p:cNvPicPr/>
            <p:nvPr/>
          </p:nvPicPr>
          <p:blipFill>
            <a:blip r:embed="rId3" cstate="print"/>
            <a:stretch>
              <a:fillRect/>
            </a:stretch>
          </p:blipFill>
          <p:spPr>
            <a:xfrm>
              <a:off x="1493520" y="2147315"/>
              <a:ext cx="4585715" cy="501396"/>
            </a:xfrm>
            <a:prstGeom prst="rect">
              <a:avLst/>
            </a:prstGeom>
          </p:spPr>
        </p:pic>
        <p:pic>
          <p:nvPicPr>
            <p:cNvPr id="7" name="object 7" descr=""/>
            <p:cNvPicPr/>
            <p:nvPr/>
          </p:nvPicPr>
          <p:blipFill>
            <a:blip r:embed="rId4" cstate="print"/>
            <a:stretch>
              <a:fillRect/>
            </a:stretch>
          </p:blipFill>
          <p:spPr>
            <a:xfrm>
              <a:off x="1808988" y="2711195"/>
              <a:ext cx="685800" cy="88392"/>
            </a:xfrm>
            <a:prstGeom prst="rect">
              <a:avLst/>
            </a:prstGeom>
          </p:spPr>
        </p:pic>
        <p:sp>
          <p:nvSpPr>
            <p:cNvPr id="8" name="object 8" descr=""/>
            <p:cNvSpPr/>
            <p:nvPr/>
          </p:nvSpPr>
          <p:spPr>
            <a:xfrm>
              <a:off x="2406396" y="2755391"/>
              <a:ext cx="3049270" cy="838200"/>
            </a:xfrm>
            <a:custGeom>
              <a:avLst/>
              <a:gdLst/>
              <a:ahLst/>
              <a:cxnLst/>
              <a:rect l="l" t="t" r="r" b="b"/>
              <a:pathLst>
                <a:path w="3049270" h="838200">
                  <a:moveTo>
                    <a:pt x="2971800" y="0"/>
                  </a:moveTo>
                  <a:lnTo>
                    <a:pt x="77470" y="0"/>
                  </a:lnTo>
                  <a:lnTo>
                    <a:pt x="47243" y="5461"/>
                  </a:lnTo>
                  <a:lnTo>
                    <a:pt x="22733" y="20320"/>
                  </a:lnTo>
                  <a:lnTo>
                    <a:pt x="6096" y="42418"/>
                  </a:lnTo>
                  <a:lnTo>
                    <a:pt x="0" y="69342"/>
                  </a:lnTo>
                  <a:lnTo>
                    <a:pt x="0" y="768604"/>
                  </a:lnTo>
                  <a:lnTo>
                    <a:pt x="6096" y="795655"/>
                  </a:lnTo>
                  <a:lnTo>
                    <a:pt x="22733" y="817752"/>
                  </a:lnTo>
                  <a:lnTo>
                    <a:pt x="47243" y="832612"/>
                  </a:lnTo>
                  <a:lnTo>
                    <a:pt x="77470" y="838073"/>
                  </a:lnTo>
                  <a:lnTo>
                    <a:pt x="2971800" y="838073"/>
                  </a:lnTo>
                  <a:lnTo>
                    <a:pt x="3001899" y="832612"/>
                  </a:lnTo>
                  <a:lnTo>
                    <a:pt x="3026537" y="817752"/>
                  </a:lnTo>
                  <a:lnTo>
                    <a:pt x="3043174" y="795655"/>
                  </a:lnTo>
                  <a:lnTo>
                    <a:pt x="3049270" y="768604"/>
                  </a:lnTo>
                  <a:lnTo>
                    <a:pt x="3049270" y="69342"/>
                  </a:lnTo>
                  <a:lnTo>
                    <a:pt x="3043174" y="42418"/>
                  </a:lnTo>
                  <a:lnTo>
                    <a:pt x="3026537" y="20320"/>
                  </a:lnTo>
                  <a:lnTo>
                    <a:pt x="3001899" y="5461"/>
                  </a:lnTo>
                  <a:lnTo>
                    <a:pt x="2971800" y="0"/>
                  </a:lnTo>
                  <a:close/>
                </a:path>
              </a:pathLst>
            </a:custGeom>
            <a:solidFill>
              <a:srgbClr val="FFFBD4"/>
            </a:solidFill>
          </p:spPr>
          <p:txBody>
            <a:bodyPr wrap="square" lIns="0" tIns="0" rIns="0" bIns="0" rtlCol="0"/>
            <a:lstStyle/>
            <a:p/>
          </p:txBody>
        </p:sp>
      </p:grpSp>
      <p:grpSp>
        <p:nvGrpSpPr>
          <p:cNvPr id="9" name="object 9" descr=""/>
          <p:cNvGrpSpPr/>
          <p:nvPr/>
        </p:nvGrpSpPr>
        <p:grpSpPr>
          <a:xfrm>
            <a:off x="1476755" y="6441947"/>
            <a:ext cx="4607560" cy="3470275"/>
            <a:chOff x="1476755" y="6441947"/>
            <a:chExt cx="4607560" cy="3470275"/>
          </a:xfrm>
        </p:grpSpPr>
        <p:pic>
          <p:nvPicPr>
            <p:cNvPr id="10" name="object 10" descr=""/>
            <p:cNvPicPr/>
            <p:nvPr/>
          </p:nvPicPr>
          <p:blipFill>
            <a:blip r:embed="rId5" cstate="print"/>
            <a:stretch>
              <a:fillRect/>
            </a:stretch>
          </p:blipFill>
          <p:spPr>
            <a:xfrm>
              <a:off x="1476755" y="6441947"/>
              <a:ext cx="4607052" cy="3470148"/>
            </a:xfrm>
            <a:prstGeom prst="rect">
              <a:avLst/>
            </a:prstGeom>
          </p:spPr>
        </p:pic>
        <p:sp>
          <p:nvSpPr>
            <p:cNvPr id="11" name="object 11" descr=""/>
            <p:cNvSpPr/>
            <p:nvPr/>
          </p:nvSpPr>
          <p:spPr>
            <a:xfrm>
              <a:off x="2362200" y="8580119"/>
              <a:ext cx="2835910" cy="870585"/>
            </a:xfrm>
            <a:custGeom>
              <a:avLst/>
              <a:gdLst/>
              <a:ahLst/>
              <a:cxnLst/>
              <a:rect l="l" t="t" r="r" b="b"/>
              <a:pathLst>
                <a:path w="2835910" h="870584">
                  <a:moveTo>
                    <a:pt x="2763901" y="0"/>
                  </a:moveTo>
                  <a:lnTo>
                    <a:pt x="72008" y="0"/>
                  </a:lnTo>
                  <a:lnTo>
                    <a:pt x="43942" y="5715"/>
                  </a:lnTo>
                  <a:lnTo>
                    <a:pt x="21081" y="21082"/>
                  </a:lnTo>
                  <a:lnTo>
                    <a:pt x="5714" y="43942"/>
                  </a:lnTo>
                  <a:lnTo>
                    <a:pt x="0" y="72009"/>
                  </a:lnTo>
                  <a:lnTo>
                    <a:pt x="0" y="797941"/>
                  </a:lnTo>
                  <a:lnTo>
                    <a:pt x="5714" y="826008"/>
                  </a:lnTo>
                  <a:lnTo>
                    <a:pt x="21081" y="848918"/>
                  </a:lnTo>
                  <a:lnTo>
                    <a:pt x="43942" y="864349"/>
                  </a:lnTo>
                  <a:lnTo>
                    <a:pt x="72008" y="870013"/>
                  </a:lnTo>
                  <a:lnTo>
                    <a:pt x="2763901" y="870013"/>
                  </a:lnTo>
                  <a:lnTo>
                    <a:pt x="2791967" y="864349"/>
                  </a:lnTo>
                  <a:lnTo>
                    <a:pt x="2814828" y="848918"/>
                  </a:lnTo>
                  <a:lnTo>
                    <a:pt x="2830195" y="826008"/>
                  </a:lnTo>
                  <a:lnTo>
                    <a:pt x="2835910" y="797941"/>
                  </a:lnTo>
                  <a:lnTo>
                    <a:pt x="2835910" y="72009"/>
                  </a:lnTo>
                  <a:lnTo>
                    <a:pt x="2830195" y="43942"/>
                  </a:lnTo>
                  <a:lnTo>
                    <a:pt x="2814828" y="21082"/>
                  </a:lnTo>
                  <a:lnTo>
                    <a:pt x="2791967" y="5715"/>
                  </a:lnTo>
                  <a:lnTo>
                    <a:pt x="2763901" y="0"/>
                  </a:lnTo>
                  <a:close/>
                </a:path>
              </a:pathLst>
            </a:custGeom>
            <a:solidFill>
              <a:srgbClr val="FFFBD4"/>
            </a:solidFill>
          </p:spPr>
          <p:txBody>
            <a:bodyPr wrap="square" lIns="0" tIns="0" rIns="0" bIns="0" rtlCol="0"/>
            <a:lstStyle/>
            <a:p/>
          </p:txBody>
        </p:sp>
        <p:sp>
          <p:nvSpPr>
            <p:cNvPr id="12" name="object 12" descr=""/>
            <p:cNvSpPr/>
            <p:nvPr/>
          </p:nvSpPr>
          <p:spPr>
            <a:xfrm>
              <a:off x="2362961" y="8580881"/>
              <a:ext cx="2835910" cy="870585"/>
            </a:xfrm>
            <a:custGeom>
              <a:avLst/>
              <a:gdLst/>
              <a:ahLst/>
              <a:cxnLst/>
              <a:rect l="l" t="t" r="r" b="b"/>
              <a:pathLst>
                <a:path w="2835910" h="870584">
                  <a:moveTo>
                    <a:pt x="2763901" y="870013"/>
                  </a:moveTo>
                  <a:lnTo>
                    <a:pt x="72008" y="870013"/>
                  </a:lnTo>
                  <a:lnTo>
                    <a:pt x="43942" y="864349"/>
                  </a:lnTo>
                  <a:lnTo>
                    <a:pt x="21081" y="848918"/>
                  </a:lnTo>
                  <a:lnTo>
                    <a:pt x="5714" y="826007"/>
                  </a:lnTo>
                  <a:lnTo>
                    <a:pt x="0" y="797941"/>
                  </a:lnTo>
                  <a:lnTo>
                    <a:pt x="0" y="72008"/>
                  </a:lnTo>
                  <a:lnTo>
                    <a:pt x="5714" y="43942"/>
                  </a:lnTo>
                  <a:lnTo>
                    <a:pt x="21081" y="21081"/>
                  </a:lnTo>
                  <a:lnTo>
                    <a:pt x="43942" y="5714"/>
                  </a:lnTo>
                  <a:lnTo>
                    <a:pt x="72008" y="0"/>
                  </a:lnTo>
                  <a:lnTo>
                    <a:pt x="2763901" y="0"/>
                  </a:lnTo>
                  <a:lnTo>
                    <a:pt x="2791967" y="5714"/>
                  </a:lnTo>
                  <a:lnTo>
                    <a:pt x="2814828" y="21081"/>
                  </a:lnTo>
                  <a:lnTo>
                    <a:pt x="2830195" y="43942"/>
                  </a:lnTo>
                  <a:lnTo>
                    <a:pt x="2835910" y="72008"/>
                  </a:lnTo>
                  <a:lnTo>
                    <a:pt x="2835910" y="797941"/>
                  </a:lnTo>
                  <a:lnTo>
                    <a:pt x="2830195" y="826007"/>
                  </a:lnTo>
                  <a:lnTo>
                    <a:pt x="2814828" y="848918"/>
                  </a:lnTo>
                  <a:lnTo>
                    <a:pt x="2791967" y="864349"/>
                  </a:lnTo>
                  <a:lnTo>
                    <a:pt x="2763901" y="870013"/>
                  </a:lnTo>
                  <a:close/>
                </a:path>
              </a:pathLst>
            </a:custGeom>
            <a:ln w="10795">
              <a:solidFill>
                <a:srgbClr val="EC1C23"/>
              </a:solidFill>
            </a:ln>
          </p:spPr>
          <p:txBody>
            <a:bodyPr wrap="square" lIns="0" tIns="0" rIns="0" bIns="0" rtlCol="0"/>
            <a:lstStyle/>
            <a:p/>
          </p:txBody>
        </p:sp>
      </p:grpSp>
      <p:sp>
        <p:nvSpPr>
          <p:cNvPr id="13" name="object 13" descr=""/>
          <p:cNvSpPr txBox="1"/>
          <p:nvPr/>
        </p:nvSpPr>
        <p:spPr>
          <a:xfrm>
            <a:off x="1080516" y="1109471"/>
            <a:ext cx="5400040" cy="251460"/>
          </a:xfrm>
          <a:prstGeom prst="rect">
            <a:avLst/>
          </a:prstGeom>
          <a:solidFill>
            <a:srgbClr val="93BCE4"/>
          </a:solidFill>
        </p:spPr>
        <p:txBody>
          <a:bodyPr wrap="square" lIns="0" tIns="52704" rIns="0" bIns="0" rtlCol="0" vert="horz">
            <a:spAutoFit/>
          </a:bodyPr>
          <a:lstStyle/>
          <a:p>
            <a:pPr marL="133350">
              <a:lnSpc>
                <a:spcPct val="100000"/>
              </a:lnSpc>
              <a:spcBef>
                <a:spcPts val="414"/>
              </a:spcBef>
            </a:pPr>
            <a:r>
              <a:rPr dirty="0" sz="1100" spc="-25">
                <a:solidFill>
                  <a:srgbClr val="034EA1"/>
                </a:solidFill>
                <a:latin typeface="SimSun"/>
                <a:cs typeface="SimSun"/>
              </a:rPr>
              <a:t>レセプト抽出</a:t>
            </a:r>
            <a:endParaRPr sz="1100">
              <a:latin typeface="SimSun"/>
              <a:cs typeface="SimSun"/>
            </a:endParaRPr>
          </a:p>
        </p:txBody>
      </p:sp>
      <p:sp>
        <p:nvSpPr>
          <p:cNvPr id="14" name="object 14" descr=""/>
          <p:cNvSpPr txBox="1"/>
          <p:nvPr/>
        </p:nvSpPr>
        <p:spPr>
          <a:xfrm>
            <a:off x="2473832" y="8623706"/>
            <a:ext cx="2548255" cy="675640"/>
          </a:xfrm>
          <a:prstGeom prst="rect">
            <a:avLst/>
          </a:prstGeom>
        </p:spPr>
        <p:txBody>
          <a:bodyPr wrap="square" lIns="0" tIns="12700" rIns="0" bIns="0" rtlCol="0" vert="horz">
            <a:spAutoFit/>
          </a:bodyPr>
          <a:lstStyle/>
          <a:p>
            <a:pPr marL="12700" marR="5080">
              <a:lnSpc>
                <a:spcPct val="135400"/>
              </a:lnSpc>
              <a:spcBef>
                <a:spcPts val="100"/>
              </a:spcBef>
            </a:pPr>
            <a:r>
              <a:rPr dirty="0" sz="1050" spc="-15">
                <a:solidFill>
                  <a:srgbClr val="221F1F"/>
                </a:solidFill>
                <a:latin typeface="MS Mincho"/>
                <a:cs typeface="MS Mincho"/>
              </a:rPr>
              <a:t>７月診療分のレセプトに診療開始日が5</a:t>
            </a:r>
            <a:r>
              <a:rPr dirty="0" sz="1050" spc="-50">
                <a:solidFill>
                  <a:srgbClr val="221F1F"/>
                </a:solidFill>
                <a:latin typeface="MS Mincho"/>
                <a:cs typeface="MS Mincho"/>
              </a:rPr>
              <a:t>月</a:t>
            </a:r>
            <a:r>
              <a:rPr dirty="0" sz="1050" spc="-20">
                <a:solidFill>
                  <a:srgbClr val="221F1F"/>
                </a:solidFill>
                <a:latin typeface="MS Mincho"/>
                <a:cs typeface="MS Mincho"/>
              </a:rPr>
              <a:t>の急性期病名、疑い病名が残っているため</a:t>
            </a:r>
            <a:r>
              <a:rPr dirty="0" sz="1050" spc="-35">
                <a:solidFill>
                  <a:srgbClr val="221F1F"/>
                </a:solidFill>
                <a:latin typeface="MS Mincho"/>
                <a:cs typeface="MS Mincho"/>
              </a:rPr>
              <a:t>抽出。</a:t>
            </a:r>
            <a:endParaRPr sz="1050">
              <a:latin typeface="MS Mincho"/>
              <a:cs typeface="MS Mincho"/>
            </a:endParaRPr>
          </a:p>
        </p:txBody>
      </p:sp>
      <p:grpSp>
        <p:nvGrpSpPr>
          <p:cNvPr id="15" name="object 15" descr=""/>
          <p:cNvGrpSpPr/>
          <p:nvPr/>
        </p:nvGrpSpPr>
        <p:grpSpPr>
          <a:xfrm>
            <a:off x="1476755" y="6441947"/>
            <a:ext cx="4607560" cy="3403600"/>
            <a:chOff x="1476755" y="6441947"/>
            <a:chExt cx="4607560" cy="3403600"/>
          </a:xfrm>
        </p:grpSpPr>
        <p:sp>
          <p:nvSpPr>
            <p:cNvPr id="16" name="object 16" descr=""/>
            <p:cNvSpPr/>
            <p:nvPr/>
          </p:nvSpPr>
          <p:spPr>
            <a:xfrm>
              <a:off x="1694687" y="6999769"/>
              <a:ext cx="1913889" cy="1235710"/>
            </a:xfrm>
            <a:custGeom>
              <a:avLst/>
              <a:gdLst/>
              <a:ahLst/>
              <a:cxnLst/>
              <a:rect l="l" t="t" r="r" b="b"/>
              <a:pathLst>
                <a:path w="1913889" h="1235709">
                  <a:moveTo>
                    <a:pt x="0" y="226021"/>
                  </a:moveTo>
                  <a:lnTo>
                    <a:pt x="467169" y="226021"/>
                  </a:lnTo>
                  <a:lnTo>
                    <a:pt x="467169" y="0"/>
                  </a:lnTo>
                  <a:lnTo>
                    <a:pt x="0" y="0"/>
                  </a:lnTo>
                  <a:lnTo>
                    <a:pt x="0" y="226021"/>
                  </a:lnTo>
                  <a:close/>
                </a:path>
                <a:path w="1913889" h="1235709">
                  <a:moveTo>
                    <a:pt x="185928" y="1235544"/>
                  </a:moveTo>
                  <a:lnTo>
                    <a:pt x="1913889" y="1235544"/>
                  </a:lnTo>
                  <a:lnTo>
                    <a:pt x="1913889" y="904049"/>
                  </a:lnTo>
                  <a:lnTo>
                    <a:pt x="185928" y="904049"/>
                  </a:lnTo>
                  <a:lnTo>
                    <a:pt x="185928" y="1235544"/>
                  </a:lnTo>
                  <a:close/>
                </a:path>
              </a:pathLst>
            </a:custGeom>
            <a:ln w="17994">
              <a:solidFill>
                <a:srgbClr val="EC1C23"/>
              </a:solidFill>
            </a:ln>
          </p:spPr>
          <p:txBody>
            <a:bodyPr wrap="square" lIns="0" tIns="0" rIns="0" bIns="0" rtlCol="0"/>
            <a:lstStyle/>
            <a:p/>
          </p:txBody>
        </p:sp>
        <p:pic>
          <p:nvPicPr>
            <p:cNvPr id="17" name="object 17" descr=""/>
            <p:cNvPicPr/>
            <p:nvPr/>
          </p:nvPicPr>
          <p:blipFill>
            <a:blip r:embed="rId6" cstate="print"/>
            <a:stretch>
              <a:fillRect/>
            </a:stretch>
          </p:blipFill>
          <p:spPr>
            <a:xfrm>
              <a:off x="1476755" y="6441947"/>
              <a:ext cx="4607052" cy="480060"/>
            </a:xfrm>
            <a:prstGeom prst="rect">
              <a:avLst/>
            </a:prstGeom>
          </p:spPr>
        </p:pic>
        <p:pic>
          <p:nvPicPr>
            <p:cNvPr id="18" name="object 18" descr=""/>
            <p:cNvPicPr/>
            <p:nvPr/>
          </p:nvPicPr>
          <p:blipFill>
            <a:blip r:embed="rId7" cstate="print"/>
            <a:stretch>
              <a:fillRect/>
            </a:stretch>
          </p:blipFill>
          <p:spPr>
            <a:xfrm>
              <a:off x="1476755" y="6441947"/>
              <a:ext cx="655319" cy="486155"/>
            </a:xfrm>
            <a:prstGeom prst="rect">
              <a:avLst/>
            </a:prstGeom>
          </p:spPr>
        </p:pic>
        <p:pic>
          <p:nvPicPr>
            <p:cNvPr id="19" name="object 19" descr=""/>
            <p:cNvPicPr/>
            <p:nvPr/>
          </p:nvPicPr>
          <p:blipFill>
            <a:blip r:embed="rId3" cstate="print"/>
            <a:stretch>
              <a:fillRect/>
            </a:stretch>
          </p:blipFill>
          <p:spPr>
            <a:xfrm>
              <a:off x="1493519" y="6448043"/>
              <a:ext cx="4585715" cy="501396"/>
            </a:xfrm>
            <a:prstGeom prst="rect">
              <a:avLst/>
            </a:prstGeom>
          </p:spPr>
        </p:pic>
        <p:pic>
          <p:nvPicPr>
            <p:cNvPr id="20" name="object 20" descr=""/>
            <p:cNvPicPr/>
            <p:nvPr/>
          </p:nvPicPr>
          <p:blipFill>
            <a:blip r:embed="rId8" cstate="print"/>
            <a:stretch>
              <a:fillRect/>
            </a:stretch>
          </p:blipFill>
          <p:spPr>
            <a:xfrm>
              <a:off x="1534667" y="8968739"/>
              <a:ext cx="68580" cy="876300"/>
            </a:xfrm>
            <a:prstGeom prst="rect">
              <a:avLst/>
            </a:prstGeom>
          </p:spPr>
        </p:pic>
      </p:grpSp>
      <p:sp>
        <p:nvSpPr>
          <p:cNvPr id="21" name="object 21" descr=""/>
          <p:cNvSpPr txBox="1"/>
          <p:nvPr/>
        </p:nvSpPr>
        <p:spPr>
          <a:xfrm>
            <a:off x="2406776" y="2867938"/>
            <a:ext cx="3103245" cy="482600"/>
          </a:xfrm>
          <a:prstGeom prst="rect">
            <a:avLst/>
          </a:prstGeom>
        </p:spPr>
        <p:txBody>
          <a:bodyPr wrap="square" lIns="0" tIns="12065" rIns="0" bIns="0" rtlCol="0" vert="horz">
            <a:spAutoFit/>
          </a:bodyPr>
          <a:lstStyle/>
          <a:p>
            <a:pPr marL="12700" marR="5080">
              <a:lnSpc>
                <a:spcPct val="142900"/>
              </a:lnSpc>
              <a:spcBef>
                <a:spcPts val="95"/>
              </a:spcBef>
            </a:pPr>
            <a:r>
              <a:rPr dirty="0" sz="1050">
                <a:solidFill>
                  <a:srgbClr val="221F1F"/>
                </a:solidFill>
                <a:latin typeface="MS Mincho"/>
                <a:cs typeface="MS Mincho"/>
              </a:rPr>
              <a:t>初期状態では</a:t>
            </a:r>
            <a:r>
              <a:rPr dirty="0" sz="1050" spc="50">
                <a:solidFill>
                  <a:srgbClr val="221F1F"/>
                </a:solidFill>
                <a:latin typeface="MS Mincho"/>
                <a:cs typeface="MS Mincho"/>
              </a:rPr>
              <a:t>12</a:t>
            </a:r>
            <a:r>
              <a:rPr dirty="0" sz="1050" spc="-20">
                <a:solidFill>
                  <a:srgbClr val="221F1F"/>
                </a:solidFill>
                <a:latin typeface="MS Mincho"/>
                <a:cs typeface="MS Mincho"/>
              </a:rPr>
              <a:t>個の抽出ルールが設定されている。</a:t>
            </a:r>
            <a:r>
              <a:rPr dirty="0" sz="1050" spc="-30">
                <a:solidFill>
                  <a:srgbClr val="221F1F"/>
                </a:solidFill>
                <a:latin typeface="MS Mincho"/>
                <a:cs typeface="MS Mincho"/>
              </a:rPr>
              <a:t>その中から必要なルールにチェックをいれて抽出。</a:t>
            </a:r>
            <a:endParaRPr sz="1050">
              <a:latin typeface="MS Mincho"/>
              <a:cs typeface="MS Mincho"/>
            </a:endParaRPr>
          </a:p>
        </p:txBody>
      </p:sp>
      <p:grpSp>
        <p:nvGrpSpPr>
          <p:cNvPr id="22" name="object 22" descr=""/>
          <p:cNvGrpSpPr/>
          <p:nvPr/>
        </p:nvGrpSpPr>
        <p:grpSpPr>
          <a:xfrm>
            <a:off x="1551432" y="2750756"/>
            <a:ext cx="3909060" cy="2790825"/>
            <a:chOff x="1551432" y="2750756"/>
            <a:chExt cx="3909060" cy="2790825"/>
          </a:xfrm>
        </p:grpSpPr>
        <p:sp>
          <p:nvSpPr>
            <p:cNvPr id="23" name="object 23" descr=""/>
            <p:cNvSpPr/>
            <p:nvPr/>
          </p:nvSpPr>
          <p:spPr>
            <a:xfrm>
              <a:off x="2407158" y="2756153"/>
              <a:ext cx="3048000" cy="838200"/>
            </a:xfrm>
            <a:custGeom>
              <a:avLst/>
              <a:gdLst/>
              <a:ahLst/>
              <a:cxnLst/>
              <a:rect l="l" t="t" r="r" b="b"/>
              <a:pathLst>
                <a:path w="3048000" h="838200">
                  <a:moveTo>
                    <a:pt x="2970276" y="838073"/>
                  </a:moveTo>
                  <a:lnTo>
                    <a:pt x="77469" y="838073"/>
                  </a:lnTo>
                  <a:lnTo>
                    <a:pt x="47243" y="832611"/>
                  </a:lnTo>
                  <a:lnTo>
                    <a:pt x="22733" y="817752"/>
                  </a:lnTo>
                  <a:lnTo>
                    <a:pt x="6096" y="795654"/>
                  </a:lnTo>
                  <a:lnTo>
                    <a:pt x="0" y="768603"/>
                  </a:lnTo>
                  <a:lnTo>
                    <a:pt x="0" y="69342"/>
                  </a:lnTo>
                  <a:lnTo>
                    <a:pt x="6096" y="42418"/>
                  </a:lnTo>
                  <a:lnTo>
                    <a:pt x="22733" y="20320"/>
                  </a:lnTo>
                  <a:lnTo>
                    <a:pt x="47243" y="5460"/>
                  </a:lnTo>
                  <a:lnTo>
                    <a:pt x="77469" y="0"/>
                  </a:lnTo>
                  <a:lnTo>
                    <a:pt x="2970276" y="0"/>
                  </a:lnTo>
                  <a:lnTo>
                    <a:pt x="3000375" y="5460"/>
                  </a:lnTo>
                  <a:lnTo>
                    <a:pt x="3025013" y="20320"/>
                  </a:lnTo>
                  <a:lnTo>
                    <a:pt x="3041650" y="42418"/>
                  </a:lnTo>
                  <a:lnTo>
                    <a:pt x="3047746" y="69342"/>
                  </a:lnTo>
                  <a:lnTo>
                    <a:pt x="3047746" y="768603"/>
                  </a:lnTo>
                  <a:lnTo>
                    <a:pt x="3041650" y="795654"/>
                  </a:lnTo>
                  <a:lnTo>
                    <a:pt x="3025013" y="817752"/>
                  </a:lnTo>
                  <a:lnTo>
                    <a:pt x="3000375" y="832611"/>
                  </a:lnTo>
                  <a:lnTo>
                    <a:pt x="2970276" y="838073"/>
                  </a:lnTo>
                  <a:close/>
                </a:path>
              </a:pathLst>
            </a:custGeom>
            <a:ln w="10793">
              <a:solidFill>
                <a:srgbClr val="EC1C23"/>
              </a:solidFill>
            </a:ln>
          </p:spPr>
          <p:txBody>
            <a:bodyPr wrap="square" lIns="0" tIns="0" rIns="0" bIns="0" rtlCol="0"/>
            <a:lstStyle/>
            <a:p/>
          </p:txBody>
        </p:sp>
        <p:pic>
          <p:nvPicPr>
            <p:cNvPr id="24" name="object 24" descr=""/>
            <p:cNvPicPr/>
            <p:nvPr/>
          </p:nvPicPr>
          <p:blipFill>
            <a:blip r:embed="rId8" cstate="print"/>
            <a:stretch>
              <a:fillRect/>
            </a:stretch>
          </p:blipFill>
          <p:spPr>
            <a:xfrm>
              <a:off x="1551432" y="4664963"/>
              <a:ext cx="68580" cy="876300"/>
            </a:xfrm>
            <a:prstGeom prst="rect">
              <a:avLst/>
            </a:prstGeom>
          </p:spPr>
        </p:pic>
      </p:grpSp>
      <p:sp>
        <p:nvSpPr>
          <p:cNvPr id="25" name="object 25"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476755" y="1905000"/>
            <a:ext cx="4607052" cy="3471671"/>
          </a:xfrm>
          <a:prstGeom prst="rect">
            <a:avLst/>
          </a:prstGeom>
        </p:spPr>
      </p:pic>
      <p:grpSp>
        <p:nvGrpSpPr>
          <p:cNvPr id="3" name="object 3" descr=""/>
          <p:cNvGrpSpPr/>
          <p:nvPr/>
        </p:nvGrpSpPr>
        <p:grpSpPr>
          <a:xfrm>
            <a:off x="1476755" y="6188963"/>
            <a:ext cx="4607560" cy="3576954"/>
            <a:chOff x="1476755" y="6188963"/>
            <a:chExt cx="4607560" cy="3576954"/>
          </a:xfrm>
        </p:grpSpPr>
        <p:pic>
          <p:nvPicPr>
            <p:cNvPr id="4" name="object 4" descr=""/>
            <p:cNvPicPr/>
            <p:nvPr/>
          </p:nvPicPr>
          <p:blipFill>
            <a:blip r:embed="rId3" cstate="print"/>
            <a:stretch>
              <a:fillRect/>
            </a:stretch>
          </p:blipFill>
          <p:spPr>
            <a:xfrm>
              <a:off x="1476755" y="6188963"/>
              <a:ext cx="4607052" cy="3471672"/>
            </a:xfrm>
            <a:prstGeom prst="rect">
              <a:avLst/>
            </a:prstGeom>
          </p:spPr>
        </p:pic>
        <p:sp>
          <p:nvSpPr>
            <p:cNvPr id="5" name="object 5" descr=""/>
            <p:cNvSpPr/>
            <p:nvPr/>
          </p:nvSpPr>
          <p:spPr>
            <a:xfrm>
              <a:off x="2362200" y="8889491"/>
              <a:ext cx="2835910" cy="870585"/>
            </a:xfrm>
            <a:custGeom>
              <a:avLst/>
              <a:gdLst/>
              <a:ahLst/>
              <a:cxnLst/>
              <a:rect l="l" t="t" r="r" b="b"/>
              <a:pathLst>
                <a:path w="2835910" h="870584">
                  <a:moveTo>
                    <a:pt x="2763901" y="0"/>
                  </a:moveTo>
                  <a:lnTo>
                    <a:pt x="72008" y="0"/>
                  </a:lnTo>
                  <a:lnTo>
                    <a:pt x="43942" y="5715"/>
                  </a:lnTo>
                  <a:lnTo>
                    <a:pt x="21081" y="21082"/>
                  </a:lnTo>
                  <a:lnTo>
                    <a:pt x="5714" y="43942"/>
                  </a:lnTo>
                  <a:lnTo>
                    <a:pt x="0" y="72009"/>
                  </a:lnTo>
                  <a:lnTo>
                    <a:pt x="0" y="797991"/>
                  </a:lnTo>
                  <a:lnTo>
                    <a:pt x="5714" y="826033"/>
                  </a:lnTo>
                  <a:lnTo>
                    <a:pt x="21081" y="848931"/>
                  </a:lnTo>
                  <a:lnTo>
                    <a:pt x="43942" y="864362"/>
                  </a:lnTo>
                  <a:lnTo>
                    <a:pt x="72008" y="870026"/>
                  </a:lnTo>
                  <a:lnTo>
                    <a:pt x="2763901" y="870026"/>
                  </a:lnTo>
                  <a:lnTo>
                    <a:pt x="2791967" y="864362"/>
                  </a:lnTo>
                  <a:lnTo>
                    <a:pt x="2814828" y="848931"/>
                  </a:lnTo>
                  <a:lnTo>
                    <a:pt x="2830195" y="826033"/>
                  </a:lnTo>
                  <a:lnTo>
                    <a:pt x="2835910" y="797991"/>
                  </a:lnTo>
                  <a:lnTo>
                    <a:pt x="2835910" y="72009"/>
                  </a:lnTo>
                  <a:lnTo>
                    <a:pt x="2830195" y="43942"/>
                  </a:lnTo>
                  <a:lnTo>
                    <a:pt x="2814828" y="21082"/>
                  </a:lnTo>
                  <a:lnTo>
                    <a:pt x="2791967" y="5715"/>
                  </a:lnTo>
                  <a:lnTo>
                    <a:pt x="2763901" y="0"/>
                  </a:lnTo>
                  <a:close/>
                </a:path>
              </a:pathLst>
            </a:custGeom>
            <a:solidFill>
              <a:srgbClr val="FFFBD4"/>
            </a:solidFill>
          </p:spPr>
          <p:txBody>
            <a:bodyPr wrap="square" lIns="0" tIns="0" rIns="0" bIns="0" rtlCol="0"/>
            <a:lstStyle/>
            <a:p/>
          </p:txBody>
        </p:sp>
        <p:sp>
          <p:nvSpPr>
            <p:cNvPr id="6" name="object 6" descr=""/>
            <p:cNvSpPr/>
            <p:nvPr/>
          </p:nvSpPr>
          <p:spPr>
            <a:xfrm>
              <a:off x="2362961" y="8890253"/>
              <a:ext cx="2835910" cy="870585"/>
            </a:xfrm>
            <a:custGeom>
              <a:avLst/>
              <a:gdLst/>
              <a:ahLst/>
              <a:cxnLst/>
              <a:rect l="l" t="t" r="r" b="b"/>
              <a:pathLst>
                <a:path w="2835910" h="870584">
                  <a:moveTo>
                    <a:pt x="2763901" y="870026"/>
                  </a:moveTo>
                  <a:lnTo>
                    <a:pt x="72008" y="870026"/>
                  </a:lnTo>
                  <a:lnTo>
                    <a:pt x="43942" y="864361"/>
                  </a:lnTo>
                  <a:lnTo>
                    <a:pt x="21081" y="848931"/>
                  </a:lnTo>
                  <a:lnTo>
                    <a:pt x="5714" y="826033"/>
                  </a:lnTo>
                  <a:lnTo>
                    <a:pt x="0" y="797991"/>
                  </a:lnTo>
                  <a:lnTo>
                    <a:pt x="0" y="72008"/>
                  </a:lnTo>
                  <a:lnTo>
                    <a:pt x="5714" y="43941"/>
                  </a:lnTo>
                  <a:lnTo>
                    <a:pt x="21081" y="21081"/>
                  </a:lnTo>
                  <a:lnTo>
                    <a:pt x="43942" y="5714"/>
                  </a:lnTo>
                  <a:lnTo>
                    <a:pt x="72008" y="0"/>
                  </a:lnTo>
                  <a:lnTo>
                    <a:pt x="2763901" y="0"/>
                  </a:lnTo>
                  <a:lnTo>
                    <a:pt x="2791967" y="5714"/>
                  </a:lnTo>
                  <a:lnTo>
                    <a:pt x="2814828" y="21081"/>
                  </a:lnTo>
                  <a:lnTo>
                    <a:pt x="2830195" y="43941"/>
                  </a:lnTo>
                  <a:lnTo>
                    <a:pt x="2835910" y="72008"/>
                  </a:lnTo>
                  <a:lnTo>
                    <a:pt x="2835910" y="797991"/>
                  </a:lnTo>
                  <a:lnTo>
                    <a:pt x="2830195" y="826033"/>
                  </a:lnTo>
                  <a:lnTo>
                    <a:pt x="2814828" y="848931"/>
                  </a:lnTo>
                  <a:lnTo>
                    <a:pt x="2791967" y="864361"/>
                  </a:lnTo>
                  <a:lnTo>
                    <a:pt x="2763901" y="870026"/>
                  </a:lnTo>
                  <a:close/>
                </a:path>
              </a:pathLst>
            </a:custGeom>
            <a:ln w="10795">
              <a:solidFill>
                <a:srgbClr val="EC1C23"/>
              </a:solidFill>
            </a:ln>
          </p:spPr>
          <p:txBody>
            <a:bodyPr wrap="square" lIns="0" tIns="0" rIns="0" bIns="0" rtlCol="0"/>
            <a:lstStyle/>
            <a:p/>
          </p:txBody>
        </p:sp>
      </p:grpSp>
      <p:sp>
        <p:nvSpPr>
          <p:cNvPr id="7" name="object 7" descr=""/>
          <p:cNvSpPr txBox="1"/>
          <p:nvPr/>
        </p:nvSpPr>
        <p:spPr>
          <a:xfrm>
            <a:off x="1269619" y="919377"/>
            <a:ext cx="4942840" cy="784860"/>
          </a:xfrm>
          <a:prstGeom prst="rect">
            <a:avLst/>
          </a:prstGeom>
        </p:spPr>
        <p:txBody>
          <a:bodyPr wrap="square" lIns="0" tIns="12065" rIns="0" bIns="0" rtlCol="0" vert="horz">
            <a:spAutoFit/>
          </a:bodyPr>
          <a:lstStyle/>
          <a:p>
            <a:pPr marL="81280" marR="5080" indent="-68580">
              <a:lnSpc>
                <a:spcPct val="158100"/>
              </a:lnSpc>
              <a:spcBef>
                <a:spcPts val="95"/>
              </a:spcBef>
            </a:pPr>
            <a:r>
              <a:rPr dirty="0" sz="1050" spc="-5">
                <a:solidFill>
                  <a:srgbClr val="221F1F"/>
                </a:solidFill>
                <a:latin typeface="MS Mincho"/>
                <a:cs typeface="MS Mincho"/>
              </a:rPr>
              <a:t>「請求漏れ」の抽出は、レセプト上は算定できるのに算定していないレセプトを抽出します。外来管理加算、特定疾患処方管理加算、特定疾患療養管理料、地域包括診療加算の請求漏れがあります。</a:t>
            </a:r>
            <a:endParaRPr sz="1050">
              <a:latin typeface="MS Mincho"/>
              <a:cs typeface="MS Mincho"/>
            </a:endParaRPr>
          </a:p>
        </p:txBody>
      </p:sp>
      <p:sp>
        <p:nvSpPr>
          <p:cNvPr id="8" name="object 8" descr=""/>
          <p:cNvSpPr txBox="1"/>
          <p:nvPr/>
        </p:nvSpPr>
        <p:spPr>
          <a:xfrm>
            <a:off x="1269619" y="5456325"/>
            <a:ext cx="4848860" cy="531495"/>
          </a:xfrm>
          <a:prstGeom prst="rect">
            <a:avLst/>
          </a:prstGeom>
        </p:spPr>
        <p:txBody>
          <a:bodyPr wrap="square" lIns="0" tIns="12065" rIns="0" bIns="0" rtlCol="0" vert="horz">
            <a:spAutoFit/>
          </a:bodyPr>
          <a:lstStyle/>
          <a:p>
            <a:pPr marL="81280" marR="5080" indent="-68580">
              <a:lnSpc>
                <a:spcPct val="158100"/>
              </a:lnSpc>
              <a:spcBef>
                <a:spcPts val="95"/>
              </a:spcBef>
            </a:pPr>
            <a:r>
              <a:rPr dirty="0" sz="1050" spc="-45">
                <a:solidFill>
                  <a:srgbClr val="221F1F"/>
                </a:solidFill>
                <a:latin typeface="MS Mincho"/>
                <a:cs typeface="MS Mincho"/>
              </a:rPr>
              <a:t>「コメント」に関する抽出は自由に設定することができます。「時間外加算等のコ</a:t>
            </a:r>
            <a:r>
              <a:rPr dirty="0" sz="1050" spc="-70">
                <a:solidFill>
                  <a:srgbClr val="221F1F"/>
                </a:solidFill>
                <a:latin typeface="MS Mincho"/>
                <a:cs typeface="MS Mincho"/>
              </a:rPr>
              <a:t>メント漏れ」「内視鏡前検査のコメント漏れ」が初期設定されています。</a:t>
            </a:r>
            <a:endParaRPr sz="1050">
              <a:latin typeface="MS Mincho"/>
              <a:cs typeface="MS Mincho"/>
            </a:endParaRPr>
          </a:p>
        </p:txBody>
      </p:sp>
      <p:grpSp>
        <p:nvGrpSpPr>
          <p:cNvPr id="9" name="object 9" descr=""/>
          <p:cNvGrpSpPr/>
          <p:nvPr/>
        </p:nvGrpSpPr>
        <p:grpSpPr>
          <a:xfrm>
            <a:off x="2365184" y="3861752"/>
            <a:ext cx="2846705" cy="880744"/>
            <a:chOff x="2365184" y="3861752"/>
            <a:chExt cx="2846705" cy="880744"/>
          </a:xfrm>
        </p:grpSpPr>
        <p:sp>
          <p:nvSpPr>
            <p:cNvPr id="10" name="object 10" descr=""/>
            <p:cNvSpPr/>
            <p:nvPr/>
          </p:nvSpPr>
          <p:spPr>
            <a:xfrm>
              <a:off x="2369820" y="3866387"/>
              <a:ext cx="2835910" cy="869950"/>
            </a:xfrm>
            <a:custGeom>
              <a:avLst/>
              <a:gdLst/>
              <a:ahLst/>
              <a:cxnLst/>
              <a:rect l="l" t="t" r="r" b="b"/>
              <a:pathLst>
                <a:path w="2835910" h="869950">
                  <a:moveTo>
                    <a:pt x="2763901" y="0"/>
                  </a:moveTo>
                  <a:lnTo>
                    <a:pt x="72009" y="0"/>
                  </a:lnTo>
                  <a:lnTo>
                    <a:pt x="43942" y="5715"/>
                  </a:lnTo>
                  <a:lnTo>
                    <a:pt x="21081" y="21081"/>
                  </a:lnTo>
                  <a:lnTo>
                    <a:pt x="5715" y="43942"/>
                  </a:lnTo>
                  <a:lnTo>
                    <a:pt x="0" y="72009"/>
                  </a:lnTo>
                  <a:lnTo>
                    <a:pt x="0" y="797941"/>
                  </a:lnTo>
                  <a:lnTo>
                    <a:pt x="5715" y="826008"/>
                  </a:lnTo>
                  <a:lnTo>
                    <a:pt x="21081" y="848868"/>
                  </a:lnTo>
                  <a:lnTo>
                    <a:pt x="43942" y="864362"/>
                  </a:lnTo>
                  <a:lnTo>
                    <a:pt x="72009" y="869950"/>
                  </a:lnTo>
                  <a:lnTo>
                    <a:pt x="2763901" y="869950"/>
                  </a:lnTo>
                  <a:lnTo>
                    <a:pt x="2791968" y="864362"/>
                  </a:lnTo>
                  <a:lnTo>
                    <a:pt x="2814828" y="848868"/>
                  </a:lnTo>
                  <a:lnTo>
                    <a:pt x="2830195" y="826008"/>
                  </a:lnTo>
                  <a:lnTo>
                    <a:pt x="2835910" y="797941"/>
                  </a:lnTo>
                  <a:lnTo>
                    <a:pt x="2835910" y="72009"/>
                  </a:lnTo>
                  <a:lnTo>
                    <a:pt x="2830195" y="43942"/>
                  </a:lnTo>
                  <a:lnTo>
                    <a:pt x="2814828" y="21081"/>
                  </a:lnTo>
                  <a:lnTo>
                    <a:pt x="2791968" y="5715"/>
                  </a:lnTo>
                  <a:lnTo>
                    <a:pt x="2763901" y="0"/>
                  </a:lnTo>
                  <a:close/>
                </a:path>
              </a:pathLst>
            </a:custGeom>
            <a:solidFill>
              <a:srgbClr val="FFFBD4"/>
            </a:solidFill>
          </p:spPr>
          <p:txBody>
            <a:bodyPr wrap="square" lIns="0" tIns="0" rIns="0" bIns="0" rtlCol="0"/>
            <a:lstStyle/>
            <a:p/>
          </p:txBody>
        </p:sp>
        <p:sp>
          <p:nvSpPr>
            <p:cNvPr id="11" name="object 11" descr=""/>
            <p:cNvSpPr/>
            <p:nvPr/>
          </p:nvSpPr>
          <p:spPr>
            <a:xfrm>
              <a:off x="2370582" y="3867149"/>
              <a:ext cx="2835910" cy="869950"/>
            </a:xfrm>
            <a:custGeom>
              <a:avLst/>
              <a:gdLst/>
              <a:ahLst/>
              <a:cxnLst/>
              <a:rect l="l" t="t" r="r" b="b"/>
              <a:pathLst>
                <a:path w="2835910" h="869950">
                  <a:moveTo>
                    <a:pt x="2763901" y="869949"/>
                  </a:moveTo>
                  <a:lnTo>
                    <a:pt x="72009" y="869949"/>
                  </a:lnTo>
                  <a:lnTo>
                    <a:pt x="43942" y="864361"/>
                  </a:lnTo>
                  <a:lnTo>
                    <a:pt x="21081" y="848867"/>
                  </a:lnTo>
                  <a:lnTo>
                    <a:pt x="5715" y="826007"/>
                  </a:lnTo>
                  <a:lnTo>
                    <a:pt x="0" y="797940"/>
                  </a:lnTo>
                  <a:lnTo>
                    <a:pt x="0" y="72008"/>
                  </a:lnTo>
                  <a:lnTo>
                    <a:pt x="5715" y="43941"/>
                  </a:lnTo>
                  <a:lnTo>
                    <a:pt x="21081" y="21081"/>
                  </a:lnTo>
                  <a:lnTo>
                    <a:pt x="43942" y="5714"/>
                  </a:lnTo>
                  <a:lnTo>
                    <a:pt x="72009" y="0"/>
                  </a:lnTo>
                  <a:lnTo>
                    <a:pt x="2763901" y="0"/>
                  </a:lnTo>
                  <a:lnTo>
                    <a:pt x="2791968" y="5714"/>
                  </a:lnTo>
                  <a:lnTo>
                    <a:pt x="2814828" y="21081"/>
                  </a:lnTo>
                  <a:lnTo>
                    <a:pt x="2830195" y="43941"/>
                  </a:lnTo>
                  <a:lnTo>
                    <a:pt x="2835910" y="72008"/>
                  </a:lnTo>
                  <a:lnTo>
                    <a:pt x="2835910" y="797940"/>
                  </a:lnTo>
                  <a:lnTo>
                    <a:pt x="2830195" y="826007"/>
                  </a:lnTo>
                  <a:lnTo>
                    <a:pt x="2814828" y="848867"/>
                  </a:lnTo>
                  <a:lnTo>
                    <a:pt x="2791968" y="864361"/>
                  </a:lnTo>
                  <a:lnTo>
                    <a:pt x="2763901" y="869949"/>
                  </a:lnTo>
                  <a:close/>
                </a:path>
              </a:pathLst>
            </a:custGeom>
            <a:ln w="10794">
              <a:solidFill>
                <a:srgbClr val="EC1C23"/>
              </a:solidFill>
            </a:ln>
          </p:spPr>
          <p:txBody>
            <a:bodyPr wrap="square" lIns="0" tIns="0" rIns="0" bIns="0" rtlCol="0"/>
            <a:lstStyle/>
            <a:p/>
          </p:txBody>
        </p:sp>
      </p:grpSp>
      <p:sp>
        <p:nvSpPr>
          <p:cNvPr id="12" name="object 12" descr=""/>
          <p:cNvSpPr txBox="1"/>
          <p:nvPr/>
        </p:nvSpPr>
        <p:spPr>
          <a:xfrm>
            <a:off x="2481833" y="3909212"/>
            <a:ext cx="2550160" cy="675005"/>
          </a:xfrm>
          <a:prstGeom prst="rect">
            <a:avLst/>
          </a:prstGeom>
        </p:spPr>
        <p:txBody>
          <a:bodyPr wrap="square" lIns="0" tIns="12700" rIns="0" bIns="0" rtlCol="0" vert="horz">
            <a:spAutoFit/>
          </a:bodyPr>
          <a:lstStyle/>
          <a:p>
            <a:pPr algn="just" marL="12700" marR="5080">
              <a:lnSpc>
                <a:spcPct val="135200"/>
              </a:lnSpc>
              <a:spcBef>
                <a:spcPts val="100"/>
              </a:spcBef>
            </a:pPr>
            <a:r>
              <a:rPr dirty="0" sz="1050" spc="-20">
                <a:solidFill>
                  <a:srgbClr val="221F1F"/>
                </a:solidFill>
                <a:latin typeface="MS Mincho"/>
                <a:cs typeface="MS Mincho"/>
              </a:rPr>
              <a:t>慢性胃炎の病名があり、特定疾患療養管理料の算定要件を満たすのに算定されいない</a:t>
            </a:r>
            <a:r>
              <a:rPr dirty="0" sz="1050" spc="-30">
                <a:solidFill>
                  <a:srgbClr val="221F1F"/>
                </a:solidFill>
                <a:latin typeface="MS Mincho"/>
                <a:cs typeface="MS Mincho"/>
              </a:rPr>
              <a:t>ので抽出。</a:t>
            </a:r>
            <a:endParaRPr sz="1050">
              <a:latin typeface="MS Mincho"/>
              <a:cs typeface="MS Mincho"/>
            </a:endParaRPr>
          </a:p>
        </p:txBody>
      </p:sp>
      <p:sp>
        <p:nvSpPr>
          <p:cNvPr id="13" name="object 13" descr=""/>
          <p:cNvSpPr txBox="1"/>
          <p:nvPr/>
        </p:nvSpPr>
        <p:spPr>
          <a:xfrm>
            <a:off x="2473832" y="8932824"/>
            <a:ext cx="2599055" cy="675005"/>
          </a:xfrm>
          <a:prstGeom prst="rect">
            <a:avLst/>
          </a:prstGeom>
        </p:spPr>
        <p:txBody>
          <a:bodyPr wrap="square" lIns="0" tIns="12065" rIns="0" bIns="0" rtlCol="0" vert="horz">
            <a:spAutoFit/>
          </a:bodyPr>
          <a:lstStyle/>
          <a:p>
            <a:pPr marL="12700" marR="5080">
              <a:lnSpc>
                <a:spcPct val="135300"/>
              </a:lnSpc>
              <a:spcBef>
                <a:spcPts val="95"/>
              </a:spcBef>
              <a:tabLst>
                <a:tab pos="2169160" algn="l"/>
              </a:tabLst>
            </a:pPr>
            <a:r>
              <a:rPr dirty="0" sz="1050">
                <a:solidFill>
                  <a:srgbClr val="221F1F"/>
                </a:solidFill>
                <a:latin typeface="MS Mincho"/>
                <a:cs typeface="MS Mincho"/>
              </a:rPr>
              <a:t>内視鏡前検査として</a:t>
            </a:r>
            <a:r>
              <a:rPr dirty="0" sz="1050" spc="-10">
                <a:solidFill>
                  <a:srgbClr val="221F1F"/>
                </a:solidFill>
                <a:latin typeface="MS Mincho"/>
                <a:cs typeface="MS Mincho"/>
              </a:rPr>
              <a:t>HBs</a:t>
            </a:r>
            <a:r>
              <a:rPr dirty="0" sz="1050" spc="-75">
                <a:solidFill>
                  <a:srgbClr val="221F1F"/>
                </a:solidFill>
                <a:latin typeface="MS Mincho"/>
                <a:cs typeface="MS Mincho"/>
              </a:rPr>
              <a:t>抗</a:t>
            </a:r>
            <a:r>
              <a:rPr dirty="0" sz="1050" spc="-60">
                <a:solidFill>
                  <a:srgbClr val="221F1F"/>
                </a:solidFill>
                <a:latin typeface="MS Mincho"/>
                <a:cs typeface="MS Mincho"/>
              </a:rPr>
              <a:t>原、</a:t>
            </a:r>
            <a:r>
              <a:rPr dirty="0" sz="1050" spc="-25">
                <a:solidFill>
                  <a:srgbClr val="221F1F"/>
                </a:solidFill>
                <a:latin typeface="MS Mincho"/>
                <a:cs typeface="MS Mincho"/>
              </a:rPr>
              <a:t>HCV</a:t>
            </a:r>
            <a:r>
              <a:rPr dirty="0" sz="1050">
                <a:solidFill>
                  <a:srgbClr val="221F1F"/>
                </a:solidFill>
                <a:latin typeface="MS Mincho"/>
                <a:cs typeface="MS Mincho"/>
              </a:rPr>
              <a:t>	抗体</a:t>
            </a:r>
            <a:r>
              <a:rPr dirty="0" sz="1050" spc="-50">
                <a:solidFill>
                  <a:srgbClr val="221F1F"/>
                </a:solidFill>
                <a:latin typeface="MS Mincho"/>
                <a:cs typeface="MS Mincho"/>
              </a:rPr>
              <a:t>定</a:t>
            </a:r>
            <a:r>
              <a:rPr dirty="0" sz="1050" spc="-15">
                <a:solidFill>
                  <a:srgbClr val="221F1F"/>
                </a:solidFill>
                <a:latin typeface="MS Mincho"/>
                <a:cs typeface="MS Mincho"/>
              </a:rPr>
              <a:t>性</a:t>
            </a:r>
            <a:r>
              <a:rPr dirty="0" sz="1050" spc="-10">
                <a:solidFill>
                  <a:srgbClr val="221F1F"/>
                </a:solidFill>
                <a:latin typeface="MS Mincho"/>
                <a:cs typeface="MS Mincho"/>
              </a:rPr>
              <a:t>・</a:t>
            </a:r>
            <a:r>
              <a:rPr dirty="0" sz="1050" spc="-15">
                <a:solidFill>
                  <a:srgbClr val="221F1F"/>
                </a:solidFill>
                <a:latin typeface="MS Mincho"/>
                <a:cs typeface="MS Mincho"/>
              </a:rPr>
              <a:t>定量検</a:t>
            </a:r>
            <a:r>
              <a:rPr dirty="0" sz="1050">
                <a:solidFill>
                  <a:srgbClr val="221F1F"/>
                </a:solidFill>
                <a:latin typeface="MS Mincho"/>
                <a:cs typeface="MS Mincho"/>
              </a:rPr>
              <a:t>査</a:t>
            </a:r>
            <a:r>
              <a:rPr dirty="0" sz="1050" spc="-15">
                <a:solidFill>
                  <a:srgbClr val="221F1F"/>
                </a:solidFill>
                <a:latin typeface="MS Mincho"/>
                <a:cs typeface="MS Mincho"/>
              </a:rPr>
              <a:t>が実施されているのに</a:t>
            </a:r>
            <a:r>
              <a:rPr dirty="0" sz="1050">
                <a:solidFill>
                  <a:srgbClr val="221F1F"/>
                </a:solidFill>
                <a:latin typeface="MS Mincho"/>
                <a:cs typeface="MS Mincho"/>
              </a:rPr>
              <a:t>コ</a:t>
            </a:r>
            <a:r>
              <a:rPr dirty="0" sz="1050" spc="-15">
                <a:solidFill>
                  <a:srgbClr val="221F1F"/>
                </a:solidFill>
                <a:latin typeface="MS Mincho"/>
                <a:cs typeface="MS Mincho"/>
              </a:rPr>
              <a:t>メ</a:t>
            </a:r>
            <a:r>
              <a:rPr dirty="0" sz="1050" spc="-50">
                <a:solidFill>
                  <a:srgbClr val="221F1F"/>
                </a:solidFill>
                <a:latin typeface="MS Mincho"/>
                <a:cs typeface="MS Mincho"/>
              </a:rPr>
              <a:t>ン</a:t>
            </a:r>
            <a:r>
              <a:rPr dirty="0" sz="1050" spc="-15">
                <a:solidFill>
                  <a:srgbClr val="221F1F"/>
                </a:solidFill>
                <a:latin typeface="MS Mincho"/>
                <a:cs typeface="MS Mincho"/>
              </a:rPr>
              <a:t>トが漏れて</a:t>
            </a:r>
            <a:r>
              <a:rPr dirty="0" sz="1050">
                <a:solidFill>
                  <a:srgbClr val="221F1F"/>
                </a:solidFill>
                <a:latin typeface="MS Mincho"/>
                <a:cs typeface="MS Mincho"/>
              </a:rPr>
              <a:t>い</a:t>
            </a:r>
            <a:r>
              <a:rPr dirty="0" sz="1050" spc="-15">
                <a:solidFill>
                  <a:srgbClr val="221F1F"/>
                </a:solidFill>
                <a:latin typeface="MS Mincho"/>
                <a:cs typeface="MS Mincho"/>
              </a:rPr>
              <a:t>るため抽出</a:t>
            </a:r>
            <a:r>
              <a:rPr dirty="0" sz="1050" spc="-50">
                <a:solidFill>
                  <a:srgbClr val="221F1F"/>
                </a:solidFill>
                <a:latin typeface="MS Mincho"/>
                <a:cs typeface="MS Mincho"/>
              </a:rPr>
              <a:t>。</a:t>
            </a:r>
            <a:endParaRPr sz="1050">
              <a:latin typeface="MS Mincho"/>
              <a:cs typeface="MS Mincho"/>
            </a:endParaRPr>
          </a:p>
        </p:txBody>
      </p:sp>
      <p:grpSp>
        <p:nvGrpSpPr>
          <p:cNvPr id="14" name="object 14" descr=""/>
          <p:cNvGrpSpPr/>
          <p:nvPr/>
        </p:nvGrpSpPr>
        <p:grpSpPr>
          <a:xfrm>
            <a:off x="1479803" y="6188963"/>
            <a:ext cx="4585970" cy="3398520"/>
            <a:chOff x="1479803" y="6188963"/>
            <a:chExt cx="4585970" cy="3398520"/>
          </a:xfrm>
        </p:grpSpPr>
        <p:pic>
          <p:nvPicPr>
            <p:cNvPr id="15" name="object 15" descr=""/>
            <p:cNvPicPr/>
            <p:nvPr/>
          </p:nvPicPr>
          <p:blipFill>
            <a:blip r:embed="rId4" cstate="print"/>
            <a:stretch>
              <a:fillRect/>
            </a:stretch>
          </p:blipFill>
          <p:spPr>
            <a:xfrm>
              <a:off x="1479803" y="6188963"/>
              <a:ext cx="4585716" cy="501396"/>
            </a:xfrm>
            <a:prstGeom prst="rect">
              <a:avLst/>
            </a:prstGeom>
          </p:spPr>
        </p:pic>
        <p:pic>
          <p:nvPicPr>
            <p:cNvPr id="16" name="object 16" descr=""/>
            <p:cNvPicPr/>
            <p:nvPr/>
          </p:nvPicPr>
          <p:blipFill>
            <a:blip r:embed="rId5" cstate="print"/>
            <a:stretch>
              <a:fillRect/>
            </a:stretch>
          </p:blipFill>
          <p:spPr>
            <a:xfrm>
              <a:off x="1530095" y="8711183"/>
              <a:ext cx="68580" cy="876300"/>
            </a:xfrm>
            <a:prstGeom prst="rect">
              <a:avLst/>
            </a:prstGeom>
          </p:spPr>
        </p:pic>
      </p:grpSp>
      <p:pic>
        <p:nvPicPr>
          <p:cNvPr id="17" name="object 17" descr=""/>
          <p:cNvPicPr/>
          <p:nvPr/>
        </p:nvPicPr>
        <p:blipFill>
          <a:blip r:embed="rId4" cstate="print"/>
          <a:stretch>
            <a:fillRect/>
          </a:stretch>
        </p:blipFill>
        <p:spPr>
          <a:xfrm>
            <a:off x="1467611" y="1904999"/>
            <a:ext cx="4585716" cy="501396"/>
          </a:xfrm>
          <a:prstGeom prst="rect">
            <a:avLst/>
          </a:prstGeom>
        </p:spPr>
      </p:pic>
      <p:pic>
        <p:nvPicPr>
          <p:cNvPr id="18" name="object 18" descr=""/>
          <p:cNvPicPr/>
          <p:nvPr/>
        </p:nvPicPr>
        <p:blipFill>
          <a:blip r:embed="rId5" cstate="print"/>
          <a:stretch>
            <a:fillRect/>
          </a:stretch>
        </p:blipFill>
        <p:spPr>
          <a:xfrm>
            <a:off x="1530096" y="4421123"/>
            <a:ext cx="68580" cy="874776"/>
          </a:xfrm>
          <a:prstGeom prst="rect">
            <a:avLst/>
          </a:prstGeom>
        </p:spPr>
      </p:pic>
      <p:sp>
        <p:nvSpPr>
          <p:cNvPr id="19" name="object 19"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25</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269619" y="1051686"/>
            <a:ext cx="2417445"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「向精神薬の多剤投与」の抽出例です。</a:t>
            </a:r>
            <a:endParaRPr sz="1050">
              <a:latin typeface="MS Mincho"/>
              <a:cs typeface="MS Mincho"/>
            </a:endParaRPr>
          </a:p>
        </p:txBody>
      </p:sp>
      <p:sp>
        <p:nvSpPr>
          <p:cNvPr id="3" name="object 3" descr=""/>
          <p:cNvSpPr txBox="1"/>
          <p:nvPr/>
        </p:nvSpPr>
        <p:spPr>
          <a:xfrm>
            <a:off x="1336928" y="4952136"/>
            <a:ext cx="4872990" cy="784860"/>
          </a:xfrm>
          <a:prstGeom prst="rect">
            <a:avLst/>
          </a:prstGeom>
        </p:spPr>
        <p:txBody>
          <a:bodyPr wrap="square" lIns="0" tIns="12065" rIns="0" bIns="0" rtlCol="0" vert="horz">
            <a:spAutoFit/>
          </a:bodyPr>
          <a:lstStyle/>
          <a:p>
            <a:pPr algn="just" marL="12700" marR="5080">
              <a:lnSpc>
                <a:spcPct val="158100"/>
              </a:lnSpc>
              <a:spcBef>
                <a:spcPts val="95"/>
              </a:spcBef>
            </a:pPr>
            <a:r>
              <a:rPr dirty="0" sz="1050" spc="-65">
                <a:solidFill>
                  <a:srgbClr val="221F1F"/>
                </a:solidFill>
                <a:latin typeface="MS Mincho"/>
                <a:cs typeface="MS Mincho"/>
              </a:rPr>
              <a:t>最初に設定されている抽出ルール以外にも、「病名」「コメント」「複合条件」の抽</a:t>
            </a:r>
            <a:r>
              <a:rPr dirty="0" sz="1050" spc="-5">
                <a:solidFill>
                  <a:srgbClr val="221F1F"/>
                </a:solidFill>
                <a:latin typeface="MS Mincho"/>
                <a:cs typeface="MS Mincho"/>
              </a:rPr>
              <a:t>出ルールはユーザーが設定することができます。あるいはテンプレートの中から選んで抽出ルールを追加することもできます。</a:t>
            </a:r>
            <a:endParaRPr sz="1050">
              <a:latin typeface="MS Mincho"/>
              <a:cs typeface="MS Mincho"/>
            </a:endParaRPr>
          </a:p>
        </p:txBody>
      </p:sp>
      <p:grpSp>
        <p:nvGrpSpPr>
          <p:cNvPr id="4" name="object 4" descr=""/>
          <p:cNvGrpSpPr/>
          <p:nvPr/>
        </p:nvGrpSpPr>
        <p:grpSpPr>
          <a:xfrm>
            <a:off x="1476755" y="1402079"/>
            <a:ext cx="4607560" cy="3470275"/>
            <a:chOff x="1476755" y="1402079"/>
            <a:chExt cx="4607560" cy="3470275"/>
          </a:xfrm>
        </p:grpSpPr>
        <p:pic>
          <p:nvPicPr>
            <p:cNvPr id="5" name="object 5" descr=""/>
            <p:cNvPicPr/>
            <p:nvPr/>
          </p:nvPicPr>
          <p:blipFill>
            <a:blip r:embed="rId2" cstate="print"/>
            <a:stretch>
              <a:fillRect/>
            </a:stretch>
          </p:blipFill>
          <p:spPr>
            <a:xfrm>
              <a:off x="1476755" y="1402079"/>
              <a:ext cx="4607052" cy="3470148"/>
            </a:xfrm>
            <a:prstGeom prst="rect">
              <a:avLst/>
            </a:prstGeom>
          </p:spPr>
        </p:pic>
        <p:sp>
          <p:nvSpPr>
            <p:cNvPr id="6" name="object 6" descr=""/>
            <p:cNvSpPr/>
            <p:nvPr/>
          </p:nvSpPr>
          <p:spPr>
            <a:xfrm>
              <a:off x="2369819" y="3845051"/>
              <a:ext cx="2835910" cy="870585"/>
            </a:xfrm>
            <a:custGeom>
              <a:avLst/>
              <a:gdLst/>
              <a:ahLst/>
              <a:cxnLst/>
              <a:rect l="l" t="t" r="r" b="b"/>
              <a:pathLst>
                <a:path w="2835910" h="870585">
                  <a:moveTo>
                    <a:pt x="2763901" y="0"/>
                  </a:moveTo>
                  <a:lnTo>
                    <a:pt x="72009" y="0"/>
                  </a:lnTo>
                  <a:lnTo>
                    <a:pt x="43942" y="5714"/>
                  </a:lnTo>
                  <a:lnTo>
                    <a:pt x="21081" y="21081"/>
                  </a:lnTo>
                  <a:lnTo>
                    <a:pt x="5715" y="43941"/>
                  </a:lnTo>
                  <a:lnTo>
                    <a:pt x="0" y="72008"/>
                  </a:lnTo>
                  <a:lnTo>
                    <a:pt x="0" y="798067"/>
                  </a:lnTo>
                  <a:lnTo>
                    <a:pt x="5715" y="826007"/>
                  </a:lnTo>
                  <a:lnTo>
                    <a:pt x="21081" y="848867"/>
                  </a:lnTo>
                  <a:lnTo>
                    <a:pt x="43942" y="864361"/>
                  </a:lnTo>
                  <a:lnTo>
                    <a:pt x="72009" y="870076"/>
                  </a:lnTo>
                  <a:lnTo>
                    <a:pt x="2763901" y="870076"/>
                  </a:lnTo>
                  <a:lnTo>
                    <a:pt x="2791968" y="864361"/>
                  </a:lnTo>
                  <a:lnTo>
                    <a:pt x="2814828" y="848867"/>
                  </a:lnTo>
                  <a:lnTo>
                    <a:pt x="2830195" y="826007"/>
                  </a:lnTo>
                  <a:lnTo>
                    <a:pt x="2835910" y="798067"/>
                  </a:lnTo>
                  <a:lnTo>
                    <a:pt x="2835910" y="72008"/>
                  </a:lnTo>
                  <a:lnTo>
                    <a:pt x="2830195" y="43941"/>
                  </a:lnTo>
                  <a:lnTo>
                    <a:pt x="2814828" y="21081"/>
                  </a:lnTo>
                  <a:lnTo>
                    <a:pt x="2791968" y="5714"/>
                  </a:lnTo>
                  <a:lnTo>
                    <a:pt x="2763901" y="0"/>
                  </a:lnTo>
                  <a:close/>
                </a:path>
              </a:pathLst>
            </a:custGeom>
            <a:solidFill>
              <a:srgbClr val="FFFBD4"/>
            </a:solidFill>
          </p:spPr>
          <p:txBody>
            <a:bodyPr wrap="square" lIns="0" tIns="0" rIns="0" bIns="0" rtlCol="0"/>
            <a:lstStyle/>
            <a:p/>
          </p:txBody>
        </p:sp>
        <p:sp>
          <p:nvSpPr>
            <p:cNvPr id="7" name="object 7" descr=""/>
            <p:cNvSpPr/>
            <p:nvPr/>
          </p:nvSpPr>
          <p:spPr>
            <a:xfrm>
              <a:off x="2370581" y="3845813"/>
              <a:ext cx="2835910" cy="870585"/>
            </a:xfrm>
            <a:custGeom>
              <a:avLst/>
              <a:gdLst/>
              <a:ahLst/>
              <a:cxnLst/>
              <a:rect l="l" t="t" r="r" b="b"/>
              <a:pathLst>
                <a:path w="2835910" h="870585">
                  <a:moveTo>
                    <a:pt x="2763901" y="870077"/>
                  </a:moveTo>
                  <a:lnTo>
                    <a:pt x="72009" y="870077"/>
                  </a:lnTo>
                  <a:lnTo>
                    <a:pt x="43942" y="864362"/>
                  </a:lnTo>
                  <a:lnTo>
                    <a:pt x="21081" y="848868"/>
                  </a:lnTo>
                  <a:lnTo>
                    <a:pt x="5715" y="826008"/>
                  </a:lnTo>
                  <a:lnTo>
                    <a:pt x="0" y="798068"/>
                  </a:lnTo>
                  <a:lnTo>
                    <a:pt x="0" y="72009"/>
                  </a:lnTo>
                  <a:lnTo>
                    <a:pt x="5715" y="43942"/>
                  </a:lnTo>
                  <a:lnTo>
                    <a:pt x="21081" y="21082"/>
                  </a:lnTo>
                  <a:lnTo>
                    <a:pt x="43942" y="5715"/>
                  </a:lnTo>
                  <a:lnTo>
                    <a:pt x="72009" y="0"/>
                  </a:lnTo>
                  <a:lnTo>
                    <a:pt x="2763901" y="0"/>
                  </a:lnTo>
                  <a:lnTo>
                    <a:pt x="2791968" y="5715"/>
                  </a:lnTo>
                  <a:lnTo>
                    <a:pt x="2814828" y="21082"/>
                  </a:lnTo>
                  <a:lnTo>
                    <a:pt x="2830195" y="43942"/>
                  </a:lnTo>
                  <a:lnTo>
                    <a:pt x="2835910" y="72009"/>
                  </a:lnTo>
                  <a:lnTo>
                    <a:pt x="2835910" y="798068"/>
                  </a:lnTo>
                  <a:lnTo>
                    <a:pt x="2830195" y="826008"/>
                  </a:lnTo>
                  <a:lnTo>
                    <a:pt x="2814828" y="848868"/>
                  </a:lnTo>
                  <a:lnTo>
                    <a:pt x="2791968" y="864362"/>
                  </a:lnTo>
                  <a:lnTo>
                    <a:pt x="2763901" y="870077"/>
                  </a:lnTo>
                  <a:close/>
                </a:path>
              </a:pathLst>
            </a:custGeom>
            <a:ln w="10793">
              <a:solidFill>
                <a:srgbClr val="EC1C23"/>
              </a:solidFill>
            </a:ln>
          </p:spPr>
          <p:txBody>
            <a:bodyPr wrap="square" lIns="0" tIns="0" rIns="0" bIns="0" rtlCol="0"/>
            <a:lstStyle/>
            <a:p/>
          </p:txBody>
        </p:sp>
      </p:grpSp>
      <p:grpSp>
        <p:nvGrpSpPr>
          <p:cNvPr id="8" name="object 8" descr=""/>
          <p:cNvGrpSpPr/>
          <p:nvPr/>
        </p:nvGrpSpPr>
        <p:grpSpPr>
          <a:xfrm>
            <a:off x="1476755" y="5937503"/>
            <a:ext cx="4607560" cy="3472179"/>
            <a:chOff x="1476755" y="5937503"/>
            <a:chExt cx="4607560" cy="3472179"/>
          </a:xfrm>
        </p:grpSpPr>
        <p:pic>
          <p:nvPicPr>
            <p:cNvPr id="9" name="object 9" descr=""/>
            <p:cNvPicPr/>
            <p:nvPr/>
          </p:nvPicPr>
          <p:blipFill>
            <a:blip r:embed="rId3" cstate="print"/>
            <a:stretch>
              <a:fillRect/>
            </a:stretch>
          </p:blipFill>
          <p:spPr>
            <a:xfrm>
              <a:off x="1476755" y="5937503"/>
              <a:ext cx="4607052" cy="3471672"/>
            </a:xfrm>
            <a:prstGeom prst="rect">
              <a:avLst/>
            </a:prstGeom>
          </p:spPr>
        </p:pic>
        <p:sp>
          <p:nvSpPr>
            <p:cNvPr id="10" name="object 10" descr=""/>
            <p:cNvSpPr/>
            <p:nvPr/>
          </p:nvSpPr>
          <p:spPr>
            <a:xfrm>
              <a:off x="2369819" y="8328659"/>
              <a:ext cx="2835910" cy="437515"/>
            </a:xfrm>
            <a:custGeom>
              <a:avLst/>
              <a:gdLst/>
              <a:ahLst/>
              <a:cxnLst/>
              <a:rect l="l" t="t" r="r" b="b"/>
              <a:pathLst>
                <a:path w="2835910" h="437515">
                  <a:moveTo>
                    <a:pt x="2763901" y="0"/>
                  </a:moveTo>
                  <a:lnTo>
                    <a:pt x="72009" y="0"/>
                  </a:lnTo>
                  <a:lnTo>
                    <a:pt x="43942" y="5587"/>
                  </a:lnTo>
                  <a:lnTo>
                    <a:pt x="21081" y="21081"/>
                  </a:lnTo>
                  <a:lnTo>
                    <a:pt x="5715" y="43942"/>
                  </a:lnTo>
                  <a:lnTo>
                    <a:pt x="0" y="71881"/>
                  </a:lnTo>
                  <a:lnTo>
                    <a:pt x="0" y="365125"/>
                  </a:lnTo>
                  <a:lnTo>
                    <a:pt x="5715" y="393065"/>
                  </a:lnTo>
                  <a:lnTo>
                    <a:pt x="21081" y="415925"/>
                  </a:lnTo>
                  <a:lnTo>
                    <a:pt x="43942" y="431419"/>
                  </a:lnTo>
                  <a:lnTo>
                    <a:pt x="72009" y="437006"/>
                  </a:lnTo>
                  <a:lnTo>
                    <a:pt x="2763901" y="437006"/>
                  </a:lnTo>
                  <a:lnTo>
                    <a:pt x="2791968" y="431419"/>
                  </a:lnTo>
                  <a:lnTo>
                    <a:pt x="2814828" y="415925"/>
                  </a:lnTo>
                  <a:lnTo>
                    <a:pt x="2830195" y="393065"/>
                  </a:lnTo>
                  <a:lnTo>
                    <a:pt x="2835910" y="365125"/>
                  </a:lnTo>
                  <a:lnTo>
                    <a:pt x="2835910" y="71881"/>
                  </a:lnTo>
                  <a:lnTo>
                    <a:pt x="2830195" y="43942"/>
                  </a:lnTo>
                  <a:lnTo>
                    <a:pt x="2814828" y="21081"/>
                  </a:lnTo>
                  <a:lnTo>
                    <a:pt x="2791968" y="5587"/>
                  </a:lnTo>
                  <a:lnTo>
                    <a:pt x="2763901" y="0"/>
                  </a:lnTo>
                  <a:close/>
                </a:path>
              </a:pathLst>
            </a:custGeom>
            <a:solidFill>
              <a:srgbClr val="FFFBD4"/>
            </a:solidFill>
          </p:spPr>
          <p:txBody>
            <a:bodyPr wrap="square" lIns="0" tIns="0" rIns="0" bIns="0" rtlCol="0"/>
            <a:lstStyle/>
            <a:p/>
          </p:txBody>
        </p:sp>
        <p:sp>
          <p:nvSpPr>
            <p:cNvPr id="11" name="object 11" descr=""/>
            <p:cNvSpPr/>
            <p:nvPr/>
          </p:nvSpPr>
          <p:spPr>
            <a:xfrm>
              <a:off x="2370581" y="8329421"/>
              <a:ext cx="2835910" cy="437515"/>
            </a:xfrm>
            <a:custGeom>
              <a:avLst/>
              <a:gdLst/>
              <a:ahLst/>
              <a:cxnLst/>
              <a:rect l="l" t="t" r="r" b="b"/>
              <a:pathLst>
                <a:path w="2835910" h="437515">
                  <a:moveTo>
                    <a:pt x="2763901" y="437007"/>
                  </a:moveTo>
                  <a:lnTo>
                    <a:pt x="72009" y="437007"/>
                  </a:lnTo>
                  <a:lnTo>
                    <a:pt x="43942" y="431419"/>
                  </a:lnTo>
                  <a:lnTo>
                    <a:pt x="21081" y="415925"/>
                  </a:lnTo>
                  <a:lnTo>
                    <a:pt x="5715" y="393065"/>
                  </a:lnTo>
                  <a:lnTo>
                    <a:pt x="0" y="365125"/>
                  </a:lnTo>
                  <a:lnTo>
                    <a:pt x="0" y="71882"/>
                  </a:lnTo>
                  <a:lnTo>
                    <a:pt x="5715" y="43942"/>
                  </a:lnTo>
                  <a:lnTo>
                    <a:pt x="21081" y="21082"/>
                  </a:lnTo>
                  <a:lnTo>
                    <a:pt x="43942" y="5588"/>
                  </a:lnTo>
                  <a:lnTo>
                    <a:pt x="72009" y="0"/>
                  </a:lnTo>
                  <a:lnTo>
                    <a:pt x="2763901" y="0"/>
                  </a:lnTo>
                  <a:lnTo>
                    <a:pt x="2791968" y="5588"/>
                  </a:lnTo>
                  <a:lnTo>
                    <a:pt x="2814828" y="21082"/>
                  </a:lnTo>
                  <a:lnTo>
                    <a:pt x="2830195" y="43942"/>
                  </a:lnTo>
                  <a:lnTo>
                    <a:pt x="2835910" y="71882"/>
                  </a:lnTo>
                  <a:lnTo>
                    <a:pt x="2835910" y="365125"/>
                  </a:lnTo>
                  <a:lnTo>
                    <a:pt x="2830195" y="393065"/>
                  </a:lnTo>
                  <a:lnTo>
                    <a:pt x="2814828" y="415925"/>
                  </a:lnTo>
                  <a:lnTo>
                    <a:pt x="2791968" y="431419"/>
                  </a:lnTo>
                  <a:lnTo>
                    <a:pt x="2763901" y="437007"/>
                  </a:lnTo>
                  <a:close/>
                </a:path>
              </a:pathLst>
            </a:custGeom>
            <a:ln w="10795">
              <a:solidFill>
                <a:srgbClr val="EC1C23"/>
              </a:solidFill>
            </a:ln>
          </p:spPr>
          <p:txBody>
            <a:bodyPr wrap="square" lIns="0" tIns="0" rIns="0" bIns="0" rtlCol="0"/>
            <a:lstStyle/>
            <a:p/>
          </p:txBody>
        </p:sp>
      </p:grpSp>
      <p:sp>
        <p:nvSpPr>
          <p:cNvPr id="12" name="object 12" descr=""/>
          <p:cNvSpPr txBox="1"/>
          <p:nvPr/>
        </p:nvSpPr>
        <p:spPr>
          <a:xfrm>
            <a:off x="2481833" y="3887494"/>
            <a:ext cx="2462530" cy="675005"/>
          </a:xfrm>
          <a:prstGeom prst="rect">
            <a:avLst/>
          </a:prstGeom>
        </p:spPr>
        <p:txBody>
          <a:bodyPr wrap="square" lIns="0" tIns="12700" rIns="0" bIns="0" rtlCol="0" vert="horz">
            <a:spAutoFit/>
          </a:bodyPr>
          <a:lstStyle/>
          <a:p>
            <a:pPr algn="just" marL="12700" marR="5080">
              <a:lnSpc>
                <a:spcPct val="135200"/>
              </a:lnSpc>
              <a:spcBef>
                <a:spcPts val="100"/>
              </a:spcBef>
            </a:pPr>
            <a:r>
              <a:rPr dirty="0" sz="1050" spc="-55">
                <a:solidFill>
                  <a:srgbClr val="221F1F"/>
                </a:solidFill>
                <a:latin typeface="MS Mincho"/>
                <a:cs typeface="MS Mincho"/>
              </a:rPr>
              <a:t>抗不安薬として「ソラナックス」「ジアゼ</a:t>
            </a:r>
            <a:r>
              <a:rPr dirty="0" sz="1050" spc="-70">
                <a:solidFill>
                  <a:srgbClr val="221F1F"/>
                </a:solidFill>
                <a:latin typeface="MS Mincho"/>
                <a:cs typeface="MS Mincho"/>
              </a:rPr>
              <a:t>パム」「デパス」の３種類が処方されてお</a:t>
            </a:r>
            <a:r>
              <a:rPr dirty="0" sz="1050" spc="-20">
                <a:solidFill>
                  <a:srgbClr val="221F1F"/>
                </a:solidFill>
                <a:latin typeface="MS Mincho"/>
                <a:cs typeface="MS Mincho"/>
              </a:rPr>
              <a:t>り多剤投与に該当するため抽出。</a:t>
            </a:r>
            <a:endParaRPr sz="1050">
              <a:latin typeface="MS Mincho"/>
              <a:cs typeface="MS Mincho"/>
            </a:endParaRPr>
          </a:p>
        </p:txBody>
      </p:sp>
      <p:sp>
        <p:nvSpPr>
          <p:cNvPr id="13" name="object 13" descr=""/>
          <p:cNvSpPr txBox="1"/>
          <p:nvPr/>
        </p:nvSpPr>
        <p:spPr>
          <a:xfrm>
            <a:off x="2481833" y="8458326"/>
            <a:ext cx="2283460"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皮膚科特定疾患療養管理料の請求漏れ</a:t>
            </a:r>
            <a:endParaRPr sz="1050">
              <a:latin typeface="MS Mincho"/>
              <a:cs typeface="MS Mincho"/>
            </a:endParaRPr>
          </a:p>
        </p:txBody>
      </p:sp>
      <p:grpSp>
        <p:nvGrpSpPr>
          <p:cNvPr id="14" name="object 14" descr=""/>
          <p:cNvGrpSpPr/>
          <p:nvPr/>
        </p:nvGrpSpPr>
        <p:grpSpPr>
          <a:xfrm>
            <a:off x="1476755" y="1397507"/>
            <a:ext cx="4619625" cy="3397250"/>
            <a:chOff x="1476755" y="1397507"/>
            <a:chExt cx="4619625" cy="3397250"/>
          </a:xfrm>
        </p:grpSpPr>
        <p:pic>
          <p:nvPicPr>
            <p:cNvPr id="15" name="object 15" descr=""/>
            <p:cNvPicPr/>
            <p:nvPr/>
          </p:nvPicPr>
          <p:blipFill>
            <a:blip r:embed="rId4" cstate="print"/>
            <a:stretch>
              <a:fillRect/>
            </a:stretch>
          </p:blipFill>
          <p:spPr>
            <a:xfrm>
              <a:off x="1488947" y="1402079"/>
              <a:ext cx="4607052" cy="480059"/>
            </a:xfrm>
            <a:prstGeom prst="rect">
              <a:avLst/>
            </a:prstGeom>
          </p:spPr>
        </p:pic>
        <p:pic>
          <p:nvPicPr>
            <p:cNvPr id="16" name="object 16" descr=""/>
            <p:cNvPicPr/>
            <p:nvPr/>
          </p:nvPicPr>
          <p:blipFill>
            <a:blip r:embed="rId5" cstate="print"/>
            <a:stretch>
              <a:fillRect/>
            </a:stretch>
          </p:blipFill>
          <p:spPr>
            <a:xfrm>
              <a:off x="1476755" y="1402079"/>
              <a:ext cx="655319" cy="486155"/>
            </a:xfrm>
            <a:prstGeom prst="rect">
              <a:avLst/>
            </a:prstGeom>
          </p:spPr>
        </p:pic>
        <p:pic>
          <p:nvPicPr>
            <p:cNvPr id="17" name="object 17" descr=""/>
            <p:cNvPicPr/>
            <p:nvPr/>
          </p:nvPicPr>
          <p:blipFill>
            <a:blip r:embed="rId6" cstate="print"/>
            <a:stretch>
              <a:fillRect/>
            </a:stretch>
          </p:blipFill>
          <p:spPr>
            <a:xfrm>
              <a:off x="1502663" y="1397507"/>
              <a:ext cx="4585716" cy="501396"/>
            </a:xfrm>
            <a:prstGeom prst="rect">
              <a:avLst/>
            </a:prstGeom>
          </p:spPr>
        </p:pic>
        <p:pic>
          <p:nvPicPr>
            <p:cNvPr id="18" name="object 18" descr=""/>
            <p:cNvPicPr/>
            <p:nvPr/>
          </p:nvPicPr>
          <p:blipFill>
            <a:blip r:embed="rId7" cstate="print"/>
            <a:stretch>
              <a:fillRect/>
            </a:stretch>
          </p:blipFill>
          <p:spPr>
            <a:xfrm>
              <a:off x="1533143" y="3918203"/>
              <a:ext cx="68580" cy="876300"/>
            </a:xfrm>
            <a:prstGeom prst="rect">
              <a:avLst/>
            </a:prstGeom>
          </p:spPr>
        </p:pic>
      </p:grpSp>
      <p:grpSp>
        <p:nvGrpSpPr>
          <p:cNvPr id="19" name="object 19" descr=""/>
          <p:cNvGrpSpPr/>
          <p:nvPr/>
        </p:nvGrpSpPr>
        <p:grpSpPr>
          <a:xfrm>
            <a:off x="1476755" y="5931407"/>
            <a:ext cx="4619625" cy="3415665"/>
            <a:chOff x="1476755" y="5931407"/>
            <a:chExt cx="4619625" cy="3415665"/>
          </a:xfrm>
        </p:grpSpPr>
        <p:pic>
          <p:nvPicPr>
            <p:cNvPr id="20" name="object 20" descr=""/>
            <p:cNvPicPr/>
            <p:nvPr/>
          </p:nvPicPr>
          <p:blipFill>
            <a:blip r:embed="rId4" cstate="print"/>
            <a:stretch>
              <a:fillRect/>
            </a:stretch>
          </p:blipFill>
          <p:spPr>
            <a:xfrm>
              <a:off x="1488947" y="5937503"/>
              <a:ext cx="4607052" cy="480060"/>
            </a:xfrm>
            <a:prstGeom prst="rect">
              <a:avLst/>
            </a:prstGeom>
          </p:spPr>
        </p:pic>
        <p:pic>
          <p:nvPicPr>
            <p:cNvPr id="21" name="object 21" descr=""/>
            <p:cNvPicPr/>
            <p:nvPr/>
          </p:nvPicPr>
          <p:blipFill>
            <a:blip r:embed="rId5" cstate="print"/>
            <a:stretch>
              <a:fillRect/>
            </a:stretch>
          </p:blipFill>
          <p:spPr>
            <a:xfrm>
              <a:off x="1476755" y="5937503"/>
              <a:ext cx="655319" cy="486155"/>
            </a:xfrm>
            <a:prstGeom prst="rect">
              <a:avLst/>
            </a:prstGeom>
          </p:spPr>
        </p:pic>
        <p:pic>
          <p:nvPicPr>
            <p:cNvPr id="22" name="object 22" descr=""/>
            <p:cNvPicPr/>
            <p:nvPr/>
          </p:nvPicPr>
          <p:blipFill>
            <a:blip r:embed="rId6" cstate="print"/>
            <a:stretch>
              <a:fillRect/>
            </a:stretch>
          </p:blipFill>
          <p:spPr>
            <a:xfrm>
              <a:off x="1499615" y="5931407"/>
              <a:ext cx="4585716" cy="501396"/>
            </a:xfrm>
            <a:prstGeom prst="rect">
              <a:avLst/>
            </a:prstGeom>
          </p:spPr>
        </p:pic>
        <p:pic>
          <p:nvPicPr>
            <p:cNvPr id="23" name="object 23" descr=""/>
            <p:cNvPicPr/>
            <p:nvPr/>
          </p:nvPicPr>
          <p:blipFill>
            <a:blip r:embed="rId7" cstate="print"/>
            <a:stretch>
              <a:fillRect/>
            </a:stretch>
          </p:blipFill>
          <p:spPr>
            <a:xfrm>
              <a:off x="1528571" y="8470391"/>
              <a:ext cx="67056" cy="876299"/>
            </a:xfrm>
            <a:prstGeom prst="rect">
              <a:avLst/>
            </a:prstGeom>
          </p:spPr>
        </p:pic>
      </p:grpSp>
      <p:sp>
        <p:nvSpPr>
          <p:cNvPr id="24" name="object 24"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26</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1423567"/>
            <a:ext cx="4806315" cy="531495"/>
          </a:xfrm>
          <a:prstGeom prst="rect">
            <a:avLst/>
          </a:prstGeom>
        </p:spPr>
        <p:txBody>
          <a:bodyPr wrap="square" lIns="0" tIns="12065" rIns="0" bIns="0" rtlCol="0" vert="horz">
            <a:spAutoFit/>
          </a:bodyPr>
          <a:lstStyle/>
          <a:p>
            <a:pPr marL="12700" marR="5080">
              <a:lnSpc>
                <a:spcPct val="158100"/>
              </a:lnSpc>
              <a:spcBef>
                <a:spcPts val="95"/>
              </a:spcBef>
            </a:pPr>
            <a:r>
              <a:rPr dirty="0" sz="1050" spc="-20">
                <a:solidFill>
                  <a:srgbClr val="221F1F"/>
                </a:solidFill>
                <a:latin typeface="MS Mincho"/>
                <a:cs typeface="MS Mincho"/>
              </a:rPr>
              <a:t>クラウドサーバに保存されたレセプトデータを解析し、表、グラフ処理を行いま</a:t>
            </a:r>
            <a:r>
              <a:rPr dirty="0" sz="1050" spc="-40">
                <a:solidFill>
                  <a:srgbClr val="221F1F"/>
                </a:solidFill>
                <a:latin typeface="MS Mincho"/>
                <a:cs typeface="MS Mincho"/>
              </a:rPr>
              <a:t>す。</a:t>
            </a:r>
            <a:endParaRPr sz="1050">
              <a:latin typeface="MS Mincho"/>
              <a:cs typeface="MS Mincho"/>
            </a:endParaRPr>
          </a:p>
        </p:txBody>
      </p:sp>
      <p:sp>
        <p:nvSpPr>
          <p:cNvPr id="3" name="object 3" descr=""/>
          <p:cNvSpPr txBox="1"/>
          <p:nvPr/>
        </p:nvSpPr>
        <p:spPr>
          <a:xfrm>
            <a:off x="1269619" y="5960135"/>
            <a:ext cx="4906645" cy="531495"/>
          </a:xfrm>
          <a:prstGeom prst="rect">
            <a:avLst/>
          </a:prstGeom>
        </p:spPr>
        <p:txBody>
          <a:bodyPr wrap="square" lIns="0" tIns="12065" rIns="0" bIns="0" rtlCol="0" vert="horz">
            <a:spAutoFit/>
          </a:bodyPr>
          <a:lstStyle/>
          <a:p>
            <a:pPr marL="81280" marR="5080" indent="-68580">
              <a:lnSpc>
                <a:spcPct val="158100"/>
              </a:lnSpc>
              <a:spcBef>
                <a:spcPts val="95"/>
              </a:spcBef>
            </a:pPr>
            <a:r>
              <a:rPr dirty="0" sz="1050" spc="-110">
                <a:solidFill>
                  <a:srgbClr val="221F1F"/>
                </a:solidFill>
                <a:latin typeface="MS Mincho"/>
                <a:cs typeface="MS Mincho"/>
              </a:rPr>
              <a:t>「保険種別」「患者数」「請求額」「診察料」及び「請求額」「患者数」の前年同月比を</a:t>
            </a:r>
            <a:r>
              <a:rPr dirty="0" sz="1050" spc="-5">
                <a:solidFill>
                  <a:srgbClr val="221F1F"/>
                </a:solidFill>
                <a:latin typeface="MS Mincho"/>
                <a:cs typeface="MS Mincho"/>
              </a:rPr>
              <a:t>時系列でグラフ化します。</a:t>
            </a:r>
            <a:endParaRPr sz="1050">
              <a:latin typeface="MS Mincho"/>
              <a:cs typeface="MS Mincho"/>
            </a:endParaRPr>
          </a:p>
        </p:txBody>
      </p:sp>
      <p:sp>
        <p:nvSpPr>
          <p:cNvPr id="4" name="object 4" descr=""/>
          <p:cNvSpPr txBox="1"/>
          <p:nvPr/>
        </p:nvSpPr>
        <p:spPr>
          <a:xfrm>
            <a:off x="1080516" y="1109471"/>
            <a:ext cx="5400040" cy="251460"/>
          </a:xfrm>
          <a:prstGeom prst="rect">
            <a:avLst/>
          </a:prstGeom>
          <a:solidFill>
            <a:srgbClr val="93BCE4"/>
          </a:solidFill>
        </p:spPr>
        <p:txBody>
          <a:bodyPr wrap="square" lIns="0" tIns="52704" rIns="0" bIns="0" rtlCol="0" vert="horz">
            <a:spAutoFit/>
          </a:bodyPr>
          <a:lstStyle/>
          <a:p>
            <a:pPr marL="133350">
              <a:lnSpc>
                <a:spcPct val="100000"/>
              </a:lnSpc>
              <a:spcBef>
                <a:spcPts val="414"/>
              </a:spcBef>
            </a:pPr>
            <a:r>
              <a:rPr dirty="0" sz="1100" spc="-25">
                <a:solidFill>
                  <a:srgbClr val="034EA1"/>
                </a:solidFill>
                <a:latin typeface="SimSun"/>
                <a:cs typeface="SimSun"/>
              </a:rPr>
              <a:t>レセプト解析</a:t>
            </a:r>
            <a:endParaRPr sz="1100">
              <a:latin typeface="SimSun"/>
              <a:cs typeface="SimSun"/>
            </a:endParaRPr>
          </a:p>
        </p:txBody>
      </p:sp>
      <p:grpSp>
        <p:nvGrpSpPr>
          <p:cNvPr id="5" name="object 5" descr=""/>
          <p:cNvGrpSpPr/>
          <p:nvPr/>
        </p:nvGrpSpPr>
        <p:grpSpPr>
          <a:xfrm>
            <a:off x="1476755" y="2157983"/>
            <a:ext cx="4619625" cy="3470275"/>
            <a:chOff x="1476755" y="2157983"/>
            <a:chExt cx="4619625" cy="3470275"/>
          </a:xfrm>
        </p:grpSpPr>
        <p:pic>
          <p:nvPicPr>
            <p:cNvPr id="6" name="object 6" descr=""/>
            <p:cNvPicPr/>
            <p:nvPr/>
          </p:nvPicPr>
          <p:blipFill>
            <a:blip r:embed="rId2" cstate="print"/>
            <a:stretch>
              <a:fillRect/>
            </a:stretch>
          </p:blipFill>
          <p:spPr>
            <a:xfrm>
              <a:off x="1476755" y="2157983"/>
              <a:ext cx="4607052" cy="3470148"/>
            </a:xfrm>
            <a:prstGeom prst="rect">
              <a:avLst/>
            </a:prstGeom>
          </p:spPr>
        </p:pic>
        <p:pic>
          <p:nvPicPr>
            <p:cNvPr id="7" name="object 7" descr=""/>
            <p:cNvPicPr/>
            <p:nvPr/>
          </p:nvPicPr>
          <p:blipFill>
            <a:blip r:embed="rId3" cstate="print"/>
            <a:stretch>
              <a:fillRect/>
            </a:stretch>
          </p:blipFill>
          <p:spPr>
            <a:xfrm>
              <a:off x="1488947" y="2157983"/>
              <a:ext cx="4607052" cy="480059"/>
            </a:xfrm>
            <a:prstGeom prst="rect">
              <a:avLst/>
            </a:prstGeom>
          </p:spPr>
        </p:pic>
        <p:pic>
          <p:nvPicPr>
            <p:cNvPr id="8" name="object 8" descr=""/>
            <p:cNvPicPr/>
            <p:nvPr/>
          </p:nvPicPr>
          <p:blipFill>
            <a:blip r:embed="rId4" cstate="print"/>
            <a:stretch>
              <a:fillRect/>
            </a:stretch>
          </p:blipFill>
          <p:spPr>
            <a:xfrm>
              <a:off x="1476755" y="2157983"/>
              <a:ext cx="655319" cy="486155"/>
            </a:xfrm>
            <a:prstGeom prst="rect">
              <a:avLst/>
            </a:prstGeom>
          </p:spPr>
        </p:pic>
        <p:pic>
          <p:nvPicPr>
            <p:cNvPr id="9" name="object 9" descr=""/>
            <p:cNvPicPr/>
            <p:nvPr/>
          </p:nvPicPr>
          <p:blipFill>
            <a:blip r:embed="rId5" cstate="print"/>
            <a:stretch>
              <a:fillRect/>
            </a:stretch>
          </p:blipFill>
          <p:spPr>
            <a:xfrm>
              <a:off x="1505711" y="2159507"/>
              <a:ext cx="4585716" cy="501396"/>
            </a:xfrm>
            <a:prstGeom prst="rect">
              <a:avLst/>
            </a:prstGeom>
          </p:spPr>
        </p:pic>
        <p:pic>
          <p:nvPicPr>
            <p:cNvPr id="10" name="object 10" descr=""/>
            <p:cNvPicPr/>
            <p:nvPr/>
          </p:nvPicPr>
          <p:blipFill>
            <a:blip r:embed="rId6" cstate="print"/>
            <a:stretch>
              <a:fillRect/>
            </a:stretch>
          </p:blipFill>
          <p:spPr>
            <a:xfrm>
              <a:off x="1533143" y="4660391"/>
              <a:ext cx="68580" cy="876300"/>
            </a:xfrm>
            <a:prstGeom prst="rect">
              <a:avLst/>
            </a:prstGeom>
          </p:spPr>
        </p:pic>
      </p:grpSp>
      <p:grpSp>
        <p:nvGrpSpPr>
          <p:cNvPr id="11" name="object 11" descr=""/>
          <p:cNvGrpSpPr/>
          <p:nvPr/>
        </p:nvGrpSpPr>
        <p:grpSpPr>
          <a:xfrm>
            <a:off x="1080516" y="6684264"/>
            <a:ext cx="1728470" cy="1301750"/>
            <a:chOff x="1080516" y="6684264"/>
            <a:chExt cx="1728470" cy="1301750"/>
          </a:xfrm>
        </p:grpSpPr>
        <p:pic>
          <p:nvPicPr>
            <p:cNvPr id="12" name="object 12" descr=""/>
            <p:cNvPicPr/>
            <p:nvPr/>
          </p:nvPicPr>
          <p:blipFill>
            <a:blip r:embed="rId7" cstate="print"/>
            <a:stretch>
              <a:fillRect/>
            </a:stretch>
          </p:blipFill>
          <p:spPr>
            <a:xfrm>
              <a:off x="1080516" y="6684264"/>
              <a:ext cx="1728216" cy="1301496"/>
            </a:xfrm>
            <a:prstGeom prst="rect">
              <a:avLst/>
            </a:prstGeom>
          </p:spPr>
        </p:pic>
        <p:pic>
          <p:nvPicPr>
            <p:cNvPr id="13" name="object 13" descr=""/>
            <p:cNvPicPr/>
            <p:nvPr/>
          </p:nvPicPr>
          <p:blipFill>
            <a:blip r:embed="rId5" cstate="print"/>
            <a:stretch>
              <a:fillRect/>
            </a:stretch>
          </p:blipFill>
          <p:spPr>
            <a:xfrm>
              <a:off x="1083564" y="6687312"/>
              <a:ext cx="1719072" cy="182879"/>
            </a:xfrm>
            <a:prstGeom prst="rect">
              <a:avLst/>
            </a:prstGeom>
          </p:spPr>
        </p:pic>
      </p:grpSp>
      <p:grpSp>
        <p:nvGrpSpPr>
          <p:cNvPr id="14" name="object 14" descr=""/>
          <p:cNvGrpSpPr/>
          <p:nvPr/>
        </p:nvGrpSpPr>
        <p:grpSpPr>
          <a:xfrm>
            <a:off x="2915411" y="6684264"/>
            <a:ext cx="1728470" cy="1301750"/>
            <a:chOff x="2915411" y="6684264"/>
            <a:chExt cx="1728470" cy="1301750"/>
          </a:xfrm>
        </p:grpSpPr>
        <p:pic>
          <p:nvPicPr>
            <p:cNvPr id="15" name="object 15" descr=""/>
            <p:cNvPicPr/>
            <p:nvPr/>
          </p:nvPicPr>
          <p:blipFill>
            <a:blip r:embed="rId8" cstate="print"/>
            <a:stretch>
              <a:fillRect/>
            </a:stretch>
          </p:blipFill>
          <p:spPr>
            <a:xfrm>
              <a:off x="2915411" y="6684264"/>
              <a:ext cx="1728215" cy="1301496"/>
            </a:xfrm>
            <a:prstGeom prst="rect">
              <a:avLst/>
            </a:prstGeom>
          </p:spPr>
        </p:pic>
        <p:pic>
          <p:nvPicPr>
            <p:cNvPr id="16" name="object 16" descr=""/>
            <p:cNvPicPr/>
            <p:nvPr/>
          </p:nvPicPr>
          <p:blipFill>
            <a:blip r:embed="rId5" cstate="print"/>
            <a:stretch>
              <a:fillRect/>
            </a:stretch>
          </p:blipFill>
          <p:spPr>
            <a:xfrm>
              <a:off x="2921507" y="6684264"/>
              <a:ext cx="1719071" cy="184403"/>
            </a:xfrm>
            <a:prstGeom prst="rect">
              <a:avLst/>
            </a:prstGeom>
          </p:spPr>
        </p:pic>
      </p:grpSp>
      <p:grpSp>
        <p:nvGrpSpPr>
          <p:cNvPr id="17" name="object 17" descr=""/>
          <p:cNvGrpSpPr/>
          <p:nvPr/>
        </p:nvGrpSpPr>
        <p:grpSpPr>
          <a:xfrm>
            <a:off x="4751832" y="6684264"/>
            <a:ext cx="1728470" cy="1301750"/>
            <a:chOff x="4751832" y="6684264"/>
            <a:chExt cx="1728470" cy="1301750"/>
          </a:xfrm>
        </p:grpSpPr>
        <p:pic>
          <p:nvPicPr>
            <p:cNvPr id="18" name="object 18" descr=""/>
            <p:cNvPicPr/>
            <p:nvPr/>
          </p:nvPicPr>
          <p:blipFill>
            <a:blip r:embed="rId9" cstate="print"/>
            <a:stretch>
              <a:fillRect/>
            </a:stretch>
          </p:blipFill>
          <p:spPr>
            <a:xfrm>
              <a:off x="4751832" y="6684264"/>
              <a:ext cx="1728215" cy="1301496"/>
            </a:xfrm>
            <a:prstGeom prst="rect">
              <a:avLst/>
            </a:prstGeom>
          </p:spPr>
        </p:pic>
        <p:pic>
          <p:nvPicPr>
            <p:cNvPr id="19" name="object 19" descr=""/>
            <p:cNvPicPr/>
            <p:nvPr/>
          </p:nvPicPr>
          <p:blipFill>
            <a:blip r:embed="rId5" cstate="print"/>
            <a:stretch>
              <a:fillRect/>
            </a:stretch>
          </p:blipFill>
          <p:spPr>
            <a:xfrm>
              <a:off x="4756404" y="6684264"/>
              <a:ext cx="1720596" cy="184403"/>
            </a:xfrm>
            <a:prstGeom prst="rect">
              <a:avLst/>
            </a:prstGeom>
          </p:spPr>
        </p:pic>
      </p:grpSp>
      <p:grpSp>
        <p:nvGrpSpPr>
          <p:cNvPr id="20" name="object 20" descr=""/>
          <p:cNvGrpSpPr/>
          <p:nvPr/>
        </p:nvGrpSpPr>
        <p:grpSpPr>
          <a:xfrm>
            <a:off x="1080516" y="8093964"/>
            <a:ext cx="1728470" cy="1301750"/>
            <a:chOff x="1080516" y="8093964"/>
            <a:chExt cx="1728470" cy="1301750"/>
          </a:xfrm>
        </p:grpSpPr>
        <p:pic>
          <p:nvPicPr>
            <p:cNvPr id="21" name="object 21" descr=""/>
            <p:cNvPicPr/>
            <p:nvPr/>
          </p:nvPicPr>
          <p:blipFill>
            <a:blip r:embed="rId10" cstate="print"/>
            <a:stretch>
              <a:fillRect/>
            </a:stretch>
          </p:blipFill>
          <p:spPr>
            <a:xfrm>
              <a:off x="1080516" y="8093964"/>
              <a:ext cx="1728216" cy="1301496"/>
            </a:xfrm>
            <a:prstGeom prst="rect">
              <a:avLst/>
            </a:prstGeom>
          </p:spPr>
        </p:pic>
        <p:pic>
          <p:nvPicPr>
            <p:cNvPr id="22" name="object 22" descr=""/>
            <p:cNvPicPr/>
            <p:nvPr/>
          </p:nvPicPr>
          <p:blipFill>
            <a:blip r:embed="rId5" cstate="print"/>
            <a:stretch>
              <a:fillRect/>
            </a:stretch>
          </p:blipFill>
          <p:spPr>
            <a:xfrm>
              <a:off x="1085088" y="8093964"/>
              <a:ext cx="1719072" cy="184404"/>
            </a:xfrm>
            <a:prstGeom prst="rect">
              <a:avLst/>
            </a:prstGeom>
          </p:spPr>
        </p:pic>
      </p:grpSp>
      <p:grpSp>
        <p:nvGrpSpPr>
          <p:cNvPr id="23" name="object 23" descr=""/>
          <p:cNvGrpSpPr/>
          <p:nvPr/>
        </p:nvGrpSpPr>
        <p:grpSpPr>
          <a:xfrm>
            <a:off x="2915411" y="8093964"/>
            <a:ext cx="1728470" cy="1301750"/>
            <a:chOff x="2915411" y="8093964"/>
            <a:chExt cx="1728470" cy="1301750"/>
          </a:xfrm>
        </p:grpSpPr>
        <p:pic>
          <p:nvPicPr>
            <p:cNvPr id="24" name="object 24" descr=""/>
            <p:cNvPicPr/>
            <p:nvPr/>
          </p:nvPicPr>
          <p:blipFill>
            <a:blip r:embed="rId11" cstate="print"/>
            <a:stretch>
              <a:fillRect/>
            </a:stretch>
          </p:blipFill>
          <p:spPr>
            <a:xfrm>
              <a:off x="2915411" y="8093964"/>
              <a:ext cx="1728215" cy="1301496"/>
            </a:xfrm>
            <a:prstGeom prst="rect">
              <a:avLst/>
            </a:prstGeom>
          </p:spPr>
        </p:pic>
        <p:pic>
          <p:nvPicPr>
            <p:cNvPr id="25" name="object 25" descr=""/>
            <p:cNvPicPr/>
            <p:nvPr/>
          </p:nvPicPr>
          <p:blipFill>
            <a:blip r:embed="rId5" cstate="print"/>
            <a:stretch>
              <a:fillRect/>
            </a:stretch>
          </p:blipFill>
          <p:spPr>
            <a:xfrm>
              <a:off x="2921507" y="8093964"/>
              <a:ext cx="1719071" cy="184404"/>
            </a:xfrm>
            <a:prstGeom prst="rect">
              <a:avLst/>
            </a:prstGeom>
          </p:spPr>
        </p:pic>
      </p:grpSp>
      <p:grpSp>
        <p:nvGrpSpPr>
          <p:cNvPr id="26" name="object 26" descr=""/>
          <p:cNvGrpSpPr/>
          <p:nvPr/>
        </p:nvGrpSpPr>
        <p:grpSpPr>
          <a:xfrm>
            <a:off x="4751832" y="8093964"/>
            <a:ext cx="1728470" cy="1301750"/>
            <a:chOff x="4751832" y="8093964"/>
            <a:chExt cx="1728470" cy="1301750"/>
          </a:xfrm>
        </p:grpSpPr>
        <p:pic>
          <p:nvPicPr>
            <p:cNvPr id="27" name="object 27" descr=""/>
            <p:cNvPicPr/>
            <p:nvPr/>
          </p:nvPicPr>
          <p:blipFill>
            <a:blip r:embed="rId12" cstate="print"/>
            <a:stretch>
              <a:fillRect/>
            </a:stretch>
          </p:blipFill>
          <p:spPr>
            <a:xfrm>
              <a:off x="4751832" y="8093964"/>
              <a:ext cx="1728215" cy="1301496"/>
            </a:xfrm>
            <a:prstGeom prst="rect">
              <a:avLst/>
            </a:prstGeom>
          </p:spPr>
        </p:pic>
        <p:pic>
          <p:nvPicPr>
            <p:cNvPr id="28" name="object 28" descr=""/>
            <p:cNvPicPr/>
            <p:nvPr/>
          </p:nvPicPr>
          <p:blipFill>
            <a:blip r:embed="rId5" cstate="print"/>
            <a:stretch>
              <a:fillRect/>
            </a:stretch>
          </p:blipFill>
          <p:spPr>
            <a:xfrm>
              <a:off x="4756404" y="8093964"/>
              <a:ext cx="1720596" cy="184404"/>
            </a:xfrm>
            <a:prstGeom prst="rect">
              <a:avLst/>
            </a:prstGeom>
          </p:spPr>
        </p:pic>
      </p:grpSp>
      <p:sp>
        <p:nvSpPr>
          <p:cNvPr id="29" name="object 29"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27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476755" y="1905000"/>
            <a:ext cx="4607052" cy="3471671"/>
          </a:xfrm>
          <a:prstGeom prst="rect">
            <a:avLst/>
          </a:prstGeom>
        </p:spPr>
      </p:pic>
      <p:grpSp>
        <p:nvGrpSpPr>
          <p:cNvPr id="3" name="object 3" descr=""/>
          <p:cNvGrpSpPr/>
          <p:nvPr/>
        </p:nvGrpSpPr>
        <p:grpSpPr>
          <a:xfrm>
            <a:off x="1476755" y="6184391"/>
            <a:ext cx="4607560" cy="3476625"/>
            <a:chOff x="1476755" y="6184391"/>
            <a:chExt cx="4607560" cy="3476625"/>
          </a:xfrm>
        </p:grpSpPr>
        <p:pic>
          <p:nvPicPr>
            <p:cNvPr id="4" name="object 4" descr=""/>
            <p:cNvPicPr/>
            <p:nvPr/>
          </p:nvPicPr>
          <p:blipFill>
            <a:blip r:embed="rId3" cstate="print"/>
            <a:stretch>
              <a:fillRect/>
            </a:stretch>
          </p:blipFill>
          <p:spPr>
            <a:xfrm>
              <a:off x="1476755" y="6188963"/>
              <a:ext cx="4607052" cy="3471672"/>
            </a:xfrm>
            <a:prstGeom prst="rect">
              <a:avLst/>
            </a:prstGeom>
          </p:spPr>
        </p:pic>
        <p:pic>
          <p:nvPicPr>
            <p:cNvPr id="5" name="object 5" descr=""/>
            <p:cNvPicPr/>
            <p:nvPr/>
          </p:nvPicPr>
          <p:blipFill>
            <a:blip r:embed="rId4" cstate="print"/>
            <a:stretch>
              <a:fillRect/>
            </a:stretch>
          </p:blipFill>
          <p:spPr>
            <a:xfrm>
              <a:off x="1482851" y="6184391"/>
              <a:ext cx="4585716" cy="501396"/>
            </a:xfrm>
            <a:prstGeom prst="rect">
              <a:avLst/>
            </a:prstGeom>
          </p:spPr>
        </p:pic>
        <p:pic>
          <p:nvPicPr>
            <p:cNvPr id="6" name="object 6" descr=""/>
            <p:cNvPicPr/>
            <p:nvPr/>
          </p:nvPicPr>
          <p:blipFill>
            <a:blip r:embed="rId5" cstate="print"/>
            <a:stretch>
              <a:fillRect/>
            </a:stretch>
          </p:blipFill>
          <p:spPr>
            <a:xfrm>
              <a:off x="1534667" y="8698991"/>
              <a:ext cx="68580" cy="876299"/>
            </a:xfrm>
            <a:prstGeom prst="rect">
              <a:avLst/>
            </a:prstGeom>
          </p:spPr>
        </p:pic>
      </p:grpSp>
      <p:sp>
        <p:nvSpPr>
          <p:cNvPr id="7" name="object 7" descr=""/>
          <p:cNvSpPr txBox="1"/>
          <p:nvPr/>
        </p:nvSpPr>
        <p:spPr>
          <a:xfrm>
            <a:off x="1269619" y="919377"/>
            <a:ext cx="4996180" cy="784860"/>
          </a:xfrm>
          <a:prstGeom prst="rect">
            <a:avLst/>
          </a:prstGeom>
        </p:spPr>
        <p:txBody>
          <a:bodyPr wrap="square" lIns="0" tIns="12065" rIns="0" bIns="0" rtlCol="0" vert="horz">
            <a:spAutoFit/>
          </a:bodyPr>
          <a:lstStyle/>
          <a:p>
            <a:pPr algn="just" marL="81280" marR="5080" indent="-68580">
              <a:lnSpc>
                <a:spcPct val="158100"/>
              </a:lnSpc>
              <a:spcBef>
                <a:spcPts val="95"/>
              </a:spcBef>
            </a:pPr>
            <a:r>
              <a:rPr dirty="0" sz="1050" spc="-130">
                <a:solidFill>
                  <a:srgbClr val="221F1F"/>
                </a:solidFill>
                <a:latin typeface="MS Mincho"/>
                <a:cs typeface="MS Mincho"/>
              </a:rPr>
              <a:t>「個別項目集計」「縦覧集計」の機能があります。「個別項目集計」はその月の診察料、投</a:t>
            </a:r>
            <a:r>
              <a:rPr dirty="0" sz="1050" spc="-110">
                <a:solidFill>
                  <a:srgbClr val="221F1F"/>
                </a:solidFill>
                <a:latin typeface="MS Mincho"/>
                <a:cs typeface="MS Mincho"/>
              </a:rPr>
              <a:t>薬・注射、検査・画像、リハ・精神他の回数、総点数を集計します。「縦覧集計」は月毎</a:t>
            </a:r>
            <a:r>
              <a:rPr dirty="0" sz="1050" spc="-25">
                <a:solidFill>
                  <a:srgbClr val="221F1F"/>
                </a:solidFill>
                <a:latin typeface="MS Mincho"/>
                <a:cs typeface="MS Mincho"/>
              </a:rPr>
              <a:t>の集計です。</a:t>
            </a:r>
            <a:endParaRPr sz="1050">
              <a:latin typeface="MS Mincho"/>
              <a:cs typeface="MS Mincho"/>
            </a:endParaRPr>
          </a:p>
        </p:txBody>
      </p:sp>
      <p:sp>
        <p:nvSpPr>
          <p:cNvPr id="8" name="object 8" descr=""/>
          <p:cNvSpPr txBox="1"/>
          <p:nvPr/>
        </p:nvSpPr>
        <p:spPr>
          <a:xfrm>
            <a:off x="1269619" y="5456325"/>
            <a:ext cx="4871085" cy="531495"/>
          </a:xfrm>
          <a:prstGeom prst="rect">
            <a:avLst/>
          </a:prstGeom>
        </p:spPr>
        <p:txBody>
          <a:bodyPr wrap="square" lIns="0" tIns="12065" rIns="0" bIns="0" rtlCol="0" vert="horz">
            <a:spAutoFit/>
          </a:bodyPr>
          <a:lstStyle/>
          <a:p>
            <a:pPr marL="81280" marR="5080" indent="-68580">
              <a:lnSpc>
                <a:spcPct val="158100"/>
              </a:lnSpc>
              <a:spcBef>
                <a:spcPts val="95"/>
              </a:spcBef>
            </a:pPr>
            <a:r>
              <a:rPr dirty="0" sz="1050" spc="-5">
                <a:solidFill>
                  <a:srgbClr val="221F1F"/>
                </a:solidFill>
                <a:latin typeface="MS Mincho"/>
                <a:cs typeface="MS Mincho"/>
              </a:rPr>
              <a:t>「縦覧集計」の結果はグラフ表示することができます。グラフは縦覧集計の項目</a:t>
            </a:r>
            <a:r>
              <a:rPr dirty="0" sz="1050">
                <a:solidFill>
                  <a:srgbClr val="221F1F"/>
                </a:solidFill>
                <a:latin typeface="MS Mincho"/>
                <a:cs typeface="MS Mincho"/>
              </a:rPr>
              <a:t>の中から 10</a:t>
            </a:r>
            <a:r>
              <a:rPr dirty="0" sz="1050" spc="-5">
                <a:solidFill>
                  <a:srgbClr val="221F1F"/>
                </a:solidFill>
                <a:latin typeface="MS Mincho"/>
                <a:cs typeface="MS Mincho"/>
              </a:rPr>
              <a:t> 個まで選択することができます。</a:t>
            </a:r>
            <a:endParaRPr sz="1050">
              <a:latin typeface="MS Mincho"/>
              <a:cs typeface="MS Mincho"/>
            </a:endParaRPr>
          </a:p>
        </p:txBody>
      </p:sp>
      <p:grpSp>
        <p:nvGrpSpPr>
          <p:cNvPr id="9" name="object 9" descr=""/>
          <p:cNvGrpSpPr/>
          <p:nvPr/>
        </p:nvGrpSpPr>
        <p:grpSpPr>
          <a:xfrm>
            <a:off x="3032696" y="4012628"/>
            <a:ext cx="1496695" cy="449580"/>
            <a:chOff x="3032696" y="4012628"/>
            <a:chExt cx="1496695" cy="449580"/>
          </a:xfrm>
        </p:grpSpPr>
        <p:sp>
          <p:nvSpPr>
            <p:cNvPr id="10" name="object 10" descr=""/>
            <p:cNvSpPr/>
            <p:nvPr/>
          </p:nvSpPr>
          <p:spPr>
            <a:xfrm>
              <a:off x="3037331" y="4017263"/>
              <a:ext cx="1485900" cy="438784"/>
            </a:xfrm>
            <a:custGeom>
              <a:avLst/>
              <a:gdLst/>
              <a:ahLst/>
              <a:cxnLst/>
              <a:rect l="l" t="t" r="r" b="b"/>
              <a:pathLst>
                <a:path w="1485900" h="438785">
                  <a:moveTo>
                    <a:pt x="1413637" y="0"/>
                  </a:moveTo>
                  <a:lnTo>
                    <a:pt x="72009" y="0"/>
                  </a:lnTo>
                  <a:lnTo>
                    <a:pt x="43942" y="5715"/>
                  </a:lnTo>
                  <a:lnTo>
                    <a:pt x="21081" y="21082"/>
                  </a:lnTo>
                  <a:lnTo>
                    <a:pt x="5715" y="44069"/>
                  </a:lnTo>
                  <a:lnTo>
                    <a:pt x="0" y="72136"/>
                  </a:lnTo>
                  <a:lnTo>
                    <a:pt x="0" y="366395"/>
                  </a:lnTo>
                  <a:lnTo>
                    <a:pt x="5715" y="394462"/>
                  </a:lnTo>
                  <a:lnTo>
                    <a:pt x="21081" y="417449"/>
                  </a:lnTo>
                  <a:lnTo>
                    <a:pt x="43942" y="432816"/>
                  </a:lnTo>
                  <a:lnTo>
                    <a:pt x="72009" y="438531"/>
                  </a:lnTo>
                  <a:lnTo>
                    <a:pt x="1413637" y="438531"/>
                  </a:lnTo>
                  <a:lnTo>
                    <a:pt x="1441577" y="432816"/>
                  </a:lnTo>
                  <a:lnTo>
                    <a:pt x="1464564" y="417449"/>
                  </a:lnTo>
                  <a:lnTo>
                    <a:pt x="1479931" y="394462"/>
                  </a:lnTo>
                  <a:lnTo>
                    <a:pt x="1485645" y="366395"/>
                  </a:lnTo>
                  <a:lnTo>
                    <a:pt x="1485645" y="72136"/>
                  </a:lnTo>
                  <a:lnTo>
                    <a:pt x="1479931" y="44069"/>
                  </a:lnTo>
                  <a:lnTo>
                    <a:pt x="1464564" y="21082"/>
                  </a:lnTo>
                  <a:lnTo>
                    <a:pt x="1441577" y="5715"/>
                  </a:lnTo>
                  <a:lnTo>
                    <a:pt x="1413637" y="0"/>
                  </a:lnTo>
                  <a:close/>
                </a:path>
              </a:pathLst>
            </a:custGeom>
            <a:solidFill>
              <a:srgbClr val="FFFBD4"/>
            </a:solidFill>
          </p:spPr>
          <p:txBody>
            <a:bodyPr wrap="square" lIns="0" tIns="0" rIns="0" bIns="0" rtlCol="0"/>
            <a:lstStyle/>
            <a:p/>
          </p:txBody>
        </p:sp>
        <p:sp>
          <p:nvSpPr>
            <p:cNvPr id="11" name="object 11" descr=""/>
            <p:cNvSpPr/>
            <p:nvPr/>
          </p:nvSpPr>
          <p:spPr>
            <a:xfrm>
              <a:off x="3038093" y="4018025"/>
              <a:ext cx="1485900" cy="438784"/>
            </a:xfrm>
            <a:custGeom>
              <a:avLst/>
              <a:gdLst/>
              <a:ahLst/>
              <a:cxnLst/>
              <a:rect l="l" t="t" r="r" b="b"/>
              <a:pathLst>
                <a:path w="1485900" h="438785">
                  <a:moveTo>
                    <a:pt x="1413636" y="438530"/>
                  </a:moveTo>
                  <a:lnTo>
                    <a:pt x="72008" y="438530"/>
                  </a:lnTo>
                  <a:lnTo>
                    <a:pt x="43942" y="432815"/>
                  </a:lnTo>
                  <a:lnTo>
                    <a:pt x="21081" y="417448"/>
                  </a:lnTo>
                  <a:lnTo>
                    <a:pt x="5714" y="394461"/>
                  </a:lnTo>
                  <a:lnTo>
                    <a:pt x="0" y="366394"/>
                  </a:lnTo>
                  <a:lnTo>
                    <a:pt x="0" y="72135"/>
                  </a:lnTo>
                  <a:lnTo>
                    <a:pt x="5714" y="44068"/>
                  </a:lnTo>
                  <a:lnTo>
                    <a:pt x="21081" y="21081"/>
                  </a:lnTo>
                  <a:lnTo>
                    <a:pt x="43942" y="5714"/>
                  </a:lnTo>
                  <a:lnTo>
                    <a:pt x="72008" y="0"/>
                  </a:lnTo>
                  <a:lnTo>
                    <a:pt x="1413636" y="0"/>
                  </a:lnTo>
                  <a:lnTo>
                    <a:pt x="1441577" y="5714"/>
                  </a:lnTo>
                  <a:lnTo>
                    <a:pt x="1464564" y="21081"/>
                  </a:lnTo>
                  <a:lnTo>
                    <a:pt x="1479931" y="44068"/>
                  </a:lnTo>
                  <a:lnTo>
                    <a:pt x="1485645" y="72135"/>
                  </a:lnTo>
                  <a:lnTo>
                    <a:pt x="1485645" y="366394"/>
                  </a:lnTo>
                  <a:lnTo>
                    <a:pt x="1479931" y="394461"/>
                  </a:lnTo>
                  <a:lnTo>
                    <a:pt x="1464564" y="417448"/>
                  </a:lnTo>
                  <a:lnTo>
                    <a:pt x="1441577" y="432815"/>
                  </a:lnTo>
                  <a:lnTo>
                    <a:pt x="1413636" y="438530"/>
                  </a:lnTo>
                  <a:close/>
                </a:path>
              </a:pathLst>
            </a:custGeom>
            <a:ln w="10795">
              <a:solidFill>
                <a:srgbClr val="EC1C23"/>
              </a:solidFill>
            </a:ln>
          </p:spPr>
          <p:txBody>
            <a:bodyPr wrap="square" lIns="0" tIns="0" rIns="0" bIns="0" rtlCol="0"/>
            <a:lstStyle/>
            <a:p/>
          </p:txBody>
        </p:sp>
      </p:grpSp>
      <p:sp>
        <p:nvSpPr>
          <p:cNvPr id="12" name="object 12" descr=""/>
          <p:cNvSpPr txBox="1"/>
          <p:nvPr/>
        </p:nvSpPr>
        <p:spPr>
          <a:xfrm>
            <a:off x="3081654" y="4147184"/>
            <a:ext cx="1217930" cy="186690"/>
          </a:xfrm>
          <a:prstGeom prst="rect">
            <a:avLst/>
          </a:prstGeom>
        </p:spPr>
        <p:txBody>
          <a:bodyPr wrap="square" lIns="0" tIns="13335" rIns="0" bIns="0" rtlCol="0" vert="horz">
            <a:spAutoFit/>
          </a:bodyPr>
          <a:lstStyle/>
          <a:p>
            <a:pPr marL="12700">
              <a:lnSpc>
                <a:spcPct val="100000"/>
              </a:lnSpc>
              <a:spcBef>
                <a:spcPts val="105"/>
              </a:spcBef>
            </a:pPr>
            <a:r>
              <a:rPr dirty="0" sz="1050" spc="-30">
                <a:solidFill>
                  <a:srgbClr val="221F1F"/>
                </a:solidFill>
                <a:latin typeface="MS Mincho"/>
                <a:cs typeface="MS Mincho"/>
              </a:rPr>
              <a:t>「縦覧集計」の画面</a:t>
            </a:r>
            <a:endParaRPr sz="1050">
              <a:latin typeface="MS Mincho"/>
              <a:cs typeface="MS Mincho"/>
            </a:endParaRPr>
          </a:p>
        </p:txBody>
      </p:sp>
      <p:grpSp>
        <p:nvGrpSpPr>
          <p:cNvPr id="13" name="object 13" descr=""/>
          <p:cNvGrpSpPr/>
          <p:nvPr/>
        </p:nvGrpSpPr>
        <p:grpSpPr>
          <a:xfrm>
            <a:off x="1488947" y="1904999"/>
            <a:ext cx="4607560" cy="501650"/>
            <a:chOff x="1488947" y="1904999"/>
            <a:chExt cx="4607560" cy="501650"/>
          </a:xfrm>
        </p:grpSpPr>
        <p:pic>
          <p:nvPicPr>
            <p:cNvPr id="14" name="object 14" descr=""/>
            <p:cNvPicPr/>
            <p:nvPr/>
          </p:nvPicPr>
          <p:blipFill>
            <a:blip r:embed="rId6" cstate="print"/>
            <a:stretch>
              <a:fillRect/>
            </a:stretch>
          </p:blipFill>
          <p:spPr>
            <a:xfrm>
              <a:off x="1488947" y="1904999"/>
              <a:ext cx="4607052" cy="480059"/>
            </a:xfrm>
            <a:prstGeom prst="rect">
              <a:avLst/>
            </a:prstGeom>
          </p:spPr>
        </p:pic>
        <p:pic>
          <p:nvPicPr>
            <p:cNvPr id="15" name="object 15" descr=""/>
            <p:cNvPicPr/>
            <p:nvPr/>
          </p:nvPicPr>
          <p:blipFill>
            <a:blip r:embed="rId4" cstate="print"/>
            <a:stretch>
              <a:fillRect/>
            </a:stretch>
          </p:blipFill>
          <p:spPr>
            <a:xfrm>
              <a:off x="1505711" y="1904999"/>
              <a:ext cx="4585716" cy="501396"/>
            </a:xfrm>
            <a:prstGeom prst="rect">
              <a:avLst/>
            </a:prstGeom>
          </p:spPr>
        </p:pic>
      </p:grpSp>
      <p:pic>
        <p:nvPicPr>
          <p:cNvPr id="16" name="object 16" descr=""/>
          <p:cNvPicPr/>
          <p:nvPr/>
        </p:nvPicPr>
        <p:blipFill>
          <a:blip r:embed="rId5" cstate="print"/>
          <a:stretch>
            <a:fillRect/>
          </a:stretch>
        </p:blipFill>
        <p:spPr>
          <a:xfrm>
            <a:off x="1530096" y="4427219"/>
            <a:ext cx="68580" cy="876300"/>
          </a:xfrm>
          <a:prstGeom prst="rect">
            <a:avLst/>
          </a:prstGeom>
        </p:spPr>
      </p:pic>
      <p:sp>
        <p:nvSpPr>
          <p:cNvPr id="17" name="object 17"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28</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919377"/>
            <a:ext cx="4827905" cy="531495"/>
          </a:xfrm>
          <a:prstGeom prst="rect">
            <a:avLst/>
          </a:prstGeom>
        </p:spPr>
        <p:txBody>
          <a:bodyPr wrap="square" lIns="0" tIns="12065" rIns="0" bIns="0" rtlCol="0" vert="horz">
            <a:spAutoFit/>
          </a:bodyPr>
          <a:lstStyle/>
          <a:p>
            <a:pPr marL="12700" marR="5080">
              <a:lnSpc>
                <a:spcPct val="158100"/>
              </a:lnSpc>
              <a:spcBef>
                <a:spcPts val="95"/>
              </a:spcBef>
            </a:pPr>
            <a:r>
              <a:rPr dirty="0" sz="1050" spc="-75">
                <a:solidFill>
                  <a:srgbClr val="221F1F"/>
                </a:solidFill>
                <a:latin typeface="MS Mincho"/>
                <a:cs typeface="MS Mincho"/>
              </a:rPr>
              <a:t>レセプトは暗号化してアップロードされ、クラウド上でも暗号化して保存されます。</a:t>
            </a:r>
            <a:r>
              <a:rPr dirty="0" sz="1050" spc="-20">
                <a:solidFill>
                  <a:srgbClr val="221F1F"/>
                </a:solidFill>
                <a:latin typeface="MS Mincho"/>
                <a:cs typeface="MS Mincho"/>
              </a:rPr>
              <a:t>アップロードに続いて自動点検が実行されます。</a:t>
            </a:r>
            <a:endParaRPr sz="1050">
              <a:latin typeface="MS Mincho"/>
              <a:cs typeface="MS Mincho"/>
            </a:endParaRPr>
          </a:p>
        </p:txBody>
      </p:sp>
      <p:sp>
        <p:nvSpPr>
          <p:cNvPr id="3" name="object 3" descr=""/>
          <p:cNvSpPr txBox="1"/>
          <p:nvPr/>
        </p:nvSpPr>
        <p:spPr>
          <a:xfrm>
            <a:off x="1336928" y="5204230"/>
            <a:ext cx="4010660" cy="798195"/>
          </a:xfrm>
          <a:prstGeom prst="rect">
            <a:avLst/>
          </a:prstGeom>
        </p:spPr>
        <p:txBody>
          <a:bodyPr wrap="square" lIns="0" tIns="5715" rIns="0" bIns="0" rtlCol="0" vert="horz">
            <a:spAutoFit/>
          </a:bodyPr>
          <a:lstStyle/>
          <a:p>
            <a:pPr marL="12700" marR="5080">
              <a:lnSpc>
                <a:spcPct val="162400"/>
              </a:lnSpc>
              <a:spcBef>
                <a:spcPts val="45"/>
              </a:spcBef>
            </a:pPr>
            <a:r>
              <a:rPr dirty="0" sz="1050" spc="-20">
                <a:solidFill>
                  <a:srgbClr val="221F1F"/>
                </a:solidFill>
                <a:latin typeface="MS Mincho"/>
                <a:cs typeface="MS Mincho"/>
              </a:rPr>
              <a:t>自動点検で不合格と判定されたレセプトのリストが表示されます。</a:t>
            </a:r>
            <a:r>
              <a:rPr dirty="0" sz="1050" spc="-15">
                <a:solidFill>
                  <a:srgbClr val="221F1F"/>
                </a:solidFill>
                <a:latin typeface="MS Mincho"/>
                <a:cs typeface="MS Mincho"/>
              </a:rPr>
              <a:t>必要に応じて画面点検（目視による点検</a:t>
            </a:r>
            <a:r>
              <a:rPr dirty="0" sz="1050" spc="-540">
                <a:solidFill>
                  <a:srgbClr val="221F1F"/>
                </a:solidFill>
                <a:latin typeface="MS Mincho"/>
                <a:cs typeface="MS Mincho"/>
              </a:rPr>
              <a:t>）</a:t>
            </a:r>
            <a:r>
              <a:rPr dirty="0" sz="1050" spc="-20">
                <a:solidFill>
                  <a:srgbClr val="221F1F"/>
                </a:solidFill>
                <a:latin typeface="MS Mincho"/>
                <a:cs typeface="MS Mincho"/>
              </a:rPr>
              <a:t>、学習を実行します。</a:t>
            </a:r>
            <a:r>
              <a:rPr dirty="0" sz="1050" spc="500">
                <a:solidFill>
                  <a:srgbClr val="221F1F"/>
                </a:solidFill>
                <a:latin typeface="MS Mincho"/>
                <a:cs typeface="MS Mincho"/>
              </a:rPr>
              <a:t> </a:t>
            </a:r>
            <a:r>
              <a:rPr dirty="0" sz="1050" spc="-20">
                <a:solidFill>
                  <a:srgbClr val="221F1F"/>
                </a:solidFill>
                <a:latin typeface="MS Mincho"/>
                <a:cs typeface="MS Mincho"/>
              </a:rPr>
              <a:t>確認したら印刷します。</a:t>
            </a:r>
            <a:endParaRPr sz="1050">
              <a:latin typeface="MS Mincho"/>
              <a:cs typeface="MS Mincho"/>
            </a:endParaRPr>
          </a:p>
        </p:txBody>
      </p:sp>
      <p:grpSp>
        <p:nvGrpSpPr>
          <p:cNvPr id="4" name="object 4" descr=""/>
          <p:cNvGrpSpPr/>
          <p:nvPr/>
        </p:nvGrpSpPr>
        <p:grpSpPr>
          <a:xfrm>
            <a:off x="1476755" y="1636775"/>
            <a:ext cx="4607560" cy="3477895"/>
            <a:chOff x="1476755" y="1636775"/>
            <a:chExt cx="4607560" cy="3477895"/>
          </a:xfrm>
        </p:grpSpPr>
        <p:pic>
          <p:nvPicPr>
            <p:cNvPr id="5" name="object 5" descr=""/>
            <p:cNvPicPr/>
            <p:nvPr/>
          </p:nvPicPr>
          <p:blipFill>
            <a:blip r:embed="rId2" cstate="print"/>
            <a:stretch>
              <a:fillRect/>
            </a:stretch>
          </p:blipFill>
          <p:spPr>
            <a:xfrm>
              <a:off x="1476755" y="1642871"/>
              <a:ext cx="4607052" cy="3471672"/>
            </a:xfrm>
            <a:prstGeom prst="rect">
              <a:avLst/>
            </a:prstGeom>
          </p:spPr>
        </p:pic>
        <p:pic>
          <p:nvPicPr>
            <p:cNvPr id="6" name="object 6" descr=""/>
            <p:cNvPicPr/>
            <p:nvPr/>
          </p:nvPicPr>
          <p:blipFill>
            <a:blip r:embed="rId3" cstate="print"/>
            <a:stretch>
              <a:fillRect/>
            </a:stretch>
          </p:blipFill>
          <p:spPr>
            <a:xfrm>
              <a:off x="1490471" y="1636775"/>
              <a:ext cx="4585716" cy="501396"/>
            </a:xfrm>
            <a:prstGeom prst="rect">
              <a:avLst/>
            </a:prstGeom>
          </p:spPr>
        </p:pic>
        <p:pic>
          <p:nvPicPr>
            <p:cNvPr id="7" name="object 7" descr=""/>
            <p:cNvPicPr/>
            <p:nvPr/>
          </p:nvPicPr>
          <p:blipFill>
            <a:blip r:embed="rId4" cstate="print"/>
            <a:stretch>
              <a:fillRect/>
            </a:stretch>
          </p:blipFill>
          <p:spPr>
            <a:xfrm>
              <a:off x="1534667" y="4134611"/>
              <a:ext cx="68580" cy="876300"/>
            </a:xfrm>
            <a:prstGeom prst="rect">
              <a:avLst/>
            </a:prstGeom>
          </p:spPr>
        </p:pic>
      </p:grpSp>
      <p:grpSp>
        <p:nvGrpSpPr>
          <p:cNvPr id="8" name="object 8" descr=""/>
          <p:cNvGrpSpPr/>
          <p:nvPr/>
        </p:nvGrpSpPr>
        <p:grpSpPr>
          <a:xfrm>
            <a:off x="1476755" y="6167627"/>
            <a:ext cx="4607560" cy="3484245"/>
            <a:chOff x="1476755" y="6167627"/>
            <a:chExt cx="4607560" cy="3484245"/>
          </a:xfrm>
        </p:grpSpPr>
        <p:pic>
          <p:nvPicPr>
            <p:cNvPr id="9" name="object 9" descr=""/>
            <p:cNvPicPr/>
            <p:nvPr/>
          </p:nvPicPr>
          <p:blipFill>
            <a:blip r:embed="rId5" cstate="print"/>
            <a:stretch>
              <a:fillRect/>
            </a:stretch>
          </p:blipFill>
          <p:spPr>
            <a:xfrm>
              <a:off x="1476755" y="6179819"/>
              <a:ext cx="4607052" cy="3471672"/>
            </a:xfrm>
            <a:prstGeom prst="rect">
              <a:avLst/>
            </a:prstGeom>
          </p:spPr>
        </p:pic>
        <p:pic>
          <p:nvPicPr>
            <p:cNvPr id="10" name="object 10" descr=""/>
            <p:cNvPicPr/>
            <p:nvPr/>
          </p:nvPicPr>
          <p:blipFill>
            <a:blip r:embed="rId3" cstate="print"/>
            <a:stretch>
              <a:fillRect/>
            </a:stretch>
          </p:blipFill>
          <p:spPr>
            <a:xfrm>
              <a:off x="1490471" y="6167627"/>
              <a:ext cx="4587240" cy="501396"/>
            </a:xfrm>
            <a:prstGeom prst="rect">
              <a:avLst/>
            </a:prstGeom>
          </p:spPr>
        </p:pic>
        <p:pic>
          <p:nvPicPr>
            <p:cNvPr id="11" name="object 11" descr=""/>
            <p:cNvPicPr/>
            <p:nvPr/>
          </p:nvPicPr>
          <p:blipFill>
            <a:blip r:embed="rId6" cstate="print"/>
            <a:stretch>
              <a:fillRect/>
            </a:stretch>
          </p:blipFill>
          <p:spPr>
            <a:xfrm>
              <a:off x="1796795" y="6751319"/>
              <a:ext cx="685800" cy="88391"/>
            </a:xfrm>
            <a:prstGeom prst="rect">
              <a:avLst/>
            </a:prstGeom>
          </p:spPr>
        </p:pic>
        <p:pic>
          <p:nvPicPr>
            <p:cNvPr id="12" name="object 12" descr=""/>
            <p:cNvPicPr/>
            <p:nvPr/>
          </p:nvPicPr>
          <p:blipFill>
            <a:blip r:embed="rId4" cstate="print"/>
            <a:stretch>
              <a:fillRect/>
            </a:stretch>
          </p:blipFill>
          <p:spPr>
            <a:xfrm>
              <a:off x="1533143" y="8698991"/>
              <a:ext cx="68580" cy="876299"/>
            </a:xfrm>
            <a:prstGeom prst="rect">
              <a:avLst/>
            </a:prstGeom>
          </p:spPr>
        </p:pic>
      </p:grpSp>
      <p:sp>
        <p:nvSpPr>
          <p:cNvPr id="13" name="object 13" descr=""/>
          <p:cNvSpPr txBox="1">
            <a:spLocks noGrp="1"/>
          </p:cNvSpPr>
          <p:nvPr>
            <p:ph type="sldNum" idx="7" sz="quarter"/>
          </p:nvPr>
        </p:nvSpPr>
        <p:spPr>
          <a:prstGeom prst="rect"/>
        </p:spPr>
        <p:txBody>
          <a:bodyPr wrap="square" lIns="0" tIns="635" rIns="0" bIns="0" rtlCol="0" vert="horz">
            <a:spAutoFit/>
          </a:bodyPr>
          <a:lstStyle/>
          <a:p>
            <a:pPr marL="74295">
              <a:lnSpc>
                <a:spcPct val="100000"/>
              </a:lnSpc>
              <a:spcBef>
                <a:spcPts val="5"/>
              </a:spcBef>
            </a:pPr>
            <a:r>
              <a:rPr dirty="0" spc="-50"/>
              <a:t>2</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1423567"/>
            <a:ext cx="4806315" cy="531495"/>
          </a:xfrm>
          <a:prstGeom prst="rect">
            <a:avLst/>
          </a:prstGeom>
        </p:spPr>
        <p:txBody>
          <a:bodyPr wrap="square" lIns="0" tIns="12065" rIns="0" bIns="0" rtlCol="0" vert="horz">
            <a:spAutoFit/>
          </a:bodyPr>
          <a:lstStyle/>
          <a:p>
            <a:pPr marL="12700" marR="5080">
              <a:lnSpc>
                <a:spcPct val="158100"/>
              </a:lnSpc>
              <a:spcBef>
                <a:spcPts val="95"/>
              </a:spcBef>
            </a:pPr>
            <a:r>
              <a:rPr dirty="0" sz="1050" spc="-20">
                <a:solidFill>
                  <a:srgbClr val="221F1F"/>
                </a:solidFill>
                <a:latin typeface="MS Mincho"/>
                <a:cs typeface="MS Mincho"/>
              </a:rPr>
              <a:t>基本マスターはクラウド上で管理され、随時更新されるので、ユーザーによるマスター更新は不要です。</a:t>
            </a:r>
            <a:endParaRPr sz="1050">
              <a:latin typeface="MS Mincho"/>
              <a:cs typeface="MS Mincho"/>
            </a:endParaRPr>
          </a:p>
        </p:txBody>
      </p:sp>
      <p:sp>
        <p:nvSpPr>
          <p:cNvPr id="3" name="object 3" descr=""/>
          <p:cNvSpPr txBox="1"/>
          <p:nvPr/>
        </p:nvSpPr>
        <p:spPr>
          <a:xfrm>
            <a:off x="1269619" y="5750966"/>
            <a:ext cx="4881880" cy="526415"/>
          </a:xfrm>
          <a:prstGeom prst="rect">
            <a:avLst/>
          </a:prstGeom>
        </p:spPr>
        <p:txBody>
          <a:bodyPr wrap="square" lIns="0" tIns="102870" rIns="0" bIns="0" rtlCol="0" vert="horz">
            <a:spAutoFit/>
          </a:bodyPr>
          <a:lstStyle/>
          <a:p>
            <a:pPr marL="81280">
              <a:lnSpc>
                <a:spcPct val="100000"/>
              </a:lnSpc>
              <a:spcBef>
                <a:spcPts val="810"/>
              </a:spcBef>
            </a:pPr>
            <a:r>
              <a:rPr dirty="0" sz="1050" spc="-125">
                <a:solidFill>
                  <a:srgbClr val="221F1F"/>
                </a:solidFill>
                <a:latin typeface="MS Mincho"/>
                <a:cs typeface="MS Mincho"/>
              </a:rPr>
              <a:t>基本マスターには「医科診療行為マスター」「医薬品マスター」「特定器材マスター」</a:t>
            </a:r>
            <a:endParaRPr sz="1050">
              <a:latin typeface="MS Mincho"/>
              <a:cs typeface="MS Mincho"/>
            </a:endParaRPr>
          </a:p>
          <a:p>
            <a:pPr marL="12700">
              <a:lnSpc>
                <a:spcPct val="100000"/>
              </a:lnSpc>
              <a:spcBef>
                <a:spcPts val="710"/>
              </a:spcBef>
            </a:pPr>
            <a:r>
              <a:rPr dirty="0" sz="1050" spc="-100">
                <a:solidFill>
                  <a:srgbClr val="221F1F"/>
                </a:solidFill>
                <a:latin typeface="MS Mincho"/>
                <a:cs typeface="MS Mincho"/>
              </a:rPr>
              <a:t>「傷病名マスター」「修飾語マスター」「コメントマスター」が含まれます。</a:t>
            </a:r>
            <a:endParaRPr sz="1050">
              <a:latin typeface="MS Mincho"/>
              <a:cs typeface="MS Mincho"/>
            </a:endParaRPr>
          </a:p>
        </p:txBody>
      </p:sp>
      <p:sp>
        <p:nvSpPr>
          <p:cNvPr id="4" name="object 4" descr=""/>
          <p:cNvSpPr txBox="1"/>
          <p:nvPr/>
        </p:nvSpPr>
        <p:spPr>
          <a:xfrm>
            <a:off x="1080516" y="1109471"/>
            <a:ext cx="5400040" cy="251460"/>
          </a:xfrm>
          <a:prstGeom prst="rect">
            <a:avLst/>
          </a:prstGeom>
          <a:solidFill>
            <a:srgbClr val="93BCE4"/>
          </a:solidFill>
        </p:spPr>
        <p:txBody>
          <a:bodyPr wrap="square" lIns="0" tIns="52704" rIns="0" bIns="0" rtlCol="0" vert="horz">
            <a:spAutoFit/>
          </a:bodyPr>
          <a:lstStyle/>
          <a:p>
            <a:pPr marL="133350">
              <a:lnSpc>
                <a:spcPct val="100000"/>
              </a:lnSpc>
              <a:spcBef>
                <a:spcPts val="414"/>
              </a:spcBef>
            </a:pPr>
            <a:r>
              <a:rPr dirty="0" sz="1100" spc="-25">
                <a:solidFill>
                  <a:srgbClr val="034EA1"/>
                </a:solidFill>
                <a:latin typeface="SimSun"/>
                <a:cs typeface="SimSun"/>
              </a:rPr>
              <a:t>マスター管理</a:t>
            </a:r>
            <a:endParaRPr sz="1100">
              <a:latin typeface="SimSun"/>
              <a:cs typeface="SimSun"/>
            </a:endParaRPr>
          </a:p>
        </p:txBody>
      </p:sp>
      <p:grpSp>
        <p:nvGrpSpPr>
          <p:cNvPr id="5" name="object 5" descr=""/>
          <p:cNvGrpSpPr/>
          <p:nvPr/>
        </p:nvGrpSpPr>
        <p:grpSpPr>
          <a:xfrm>
            <a:off x="1476755" y="2157983"/>
            <a:ext cx="4607560" cy="3470275"/>
            <a:chOff x="1476755" y="2157983"/>
            <a:chExt cx="4607560" cy="3470275"/>
          </a:xfrm>
        </p:grpSpPr>
        <p:pic>
          <p:nvPicPr>
            <p:cNvPr id="6" name="object 6" descr=""/>
            <p:cNvPicPr/>
            <p:nvPr/>
          </p:nvPicPr>
          <p:blipFill>
            <a:blip r:embed="rId2" cstate="print"/>
            <a:stretch>
              <a:fillRect/>
            </a:stretch>
          </p:blipFill>
          <p:spPr>
            <a:xfrm>
              <a:off x="1476755" y="2157983"/>
              <a:ext cx="4607052" cy="3470148"/>
            </a:xfrm>
            <a:prstGeom prst="rect">
              <a:avLst/>
            </a:prstGeom>
          </p:spPr>
        </p:pic>
        <p:pic>
          <p:nvPicPr>
            <p:cNvPr id="7" name="object 7" descr=""/>
            <p:cNvPicPr/>
            <p:nvPr/>
          </p:nvPicPr>
          <p:blipFill>
            <a:blip r:embed="rId3" cstate="print"/>
            <a:stretch>
              <a:fillRect/>
            </a:stretch>
          </p:blipFill>
          <p:spPr>
            <a:xfrm>
              <a:off x="1476755" y="2157983"/>
              <a:ext cx="4607052" cy="480059"/>
            </a:xfrm>
            <a:prstGeom prst="rect">
              <a:avLst/>
            </a:prstGeom>
          </p:spPr>
        </p:pic>
        <p:pic>
          <p:nvPicPr>
            <p:cNvPr id="8" name="object 8" descr=""/>
            <p:cNvPicPr/>
            <p:nvPr/>
          </p:nvPicPr>
          <p:blipFill>
            <a:blip r:embed="rId4" cstate="print"/>
            <a:stretch>
              <a:fillRect/>
            </a:stretch>
          </p:blipFill>
          <p:spPr>
            <a:xfrm>
              <a:off x="1476755" y="2157983"/>
              <a:ext cx="655319" cy="486155"/>
            </a:xfrm>
            <a:prstGeom prst="rect">
              <a:avLst/>
            </a:prstGeom>
          </p:spPr>
        </p:pic>
        <p:pic>
          <p:nvPicPr>
            <p:cNvPr id="9" name="object 9" descr=""/>
            <p:cNvPicPr/>
            <p:nvPr/>
          </p:nvPicPr>
          <p:blipFill>
            <a:blip r:embed="rId5" cstate="print"/>
            <a:stretch>
              <a:fillRect/>
            </a:stretch>
          </p:blipFill>
          <p:spPr>
            <a:xfrm>
              <a:off x="1493519" y="2159507"/>
              <a:ext cx="4585715" cy="501396"/>
            </a:xfrm>
            <a:prstGeom prst="rect">
              <a:avLst/>
            </a:prstGeom>
          </p:spPr>
        </p:pic>
        <p:pic>
          <p:nvPicPr>
            <p:cNvPr id="10" name="object 10" descr=""/>
            <p:cNvPicPr/>
            <p:nvPr/>
          </p:nvPicPr>
          <p:blipFill>
            <a:blip r:embed="rId6" cstate="print"/>
            <a:stretch>
              <a:fillRect/>
            </a:stretch>
          </p:blipFill>
          <p:spPr>
            <a:xfrm>
              <a:off x="1533143" y="4692395"/>
              <a:ext cx="68580" cy="876300"/>
            </a:xfrm>
            <a:prstGeom prst="rect">
              <a:avLst/>
            </a:prstGeom>
          </p:spPr>
        </p:pic>
      </p:grpSp>
      <p:grpSp>
        <p:nvGrpSpPr>
          <p:cNvPr id="11" name="object 11" descr=""/>
          <p:cNvGrpSpPr/>
          <p:nvPr/>
        </p:nvGrpSpPr>
        <p:grpSpPr>
          <a:xfrm>
            <a:off x="1476755" y="6437375"/>
            <a:ext cx="4607560" cy="3474720"/>
            <a:chOff x="1476755" y="6437375"/>
            <a:chExt cx="4607560" cy="3474720"/>
          </a:xfrm>
        </p:grpSpPr>
        <p:pic>
          <p:nvPicPr>
            <p:cNvPr id="12" name="object 12" descr=""/>
            <p:cNvPicPr/>
            <p:nvPr/>
          </p:nvPicPr>
          <p:blipFill>
            <a:blip r:embed="rId7" cstate="print"/>
            <a:stretch>
              <a:fillRect/>
            </a:stretch>
          </p:blipFill>
          <p:spPr>
            <a:xfrm>
              <a:off x="1476755" y="6441947"/>
              <a:ext cx="4607052" cy="3470148"/>
            </a:xfrm>
            <a:prstGeom prst="rect">
              <a:avLst/>
            </a:prstGeom>
          </p:spPr>
        </p:pic>
        <p:pic>
          <p:nvPicPr>
            <p:cNvPr id="13" name="object 13" descr=""/>
            <p:cNvPicPr/>
            <p:nvPr/>
          </p:nvPicPr>
          <p:blipFill>
            <a:blip r:embed="rId4" cstate="print"/>
            <a:stretch>
              <a:fillRect/>
            </a:stretch>
          </p:blipFill>
          <p:spPr>
            <a:xfrm>
              <a:off x="1476755" y="6441947"/>
              <a:ext cx="655319" cy="486155"/>
            </a:xfrm>
            <a:prstGeom prst="rect">
              <a:avLst/>
            </a:prstGeom>
          </p:spPr>
        </p:pic>
        <p:pic>
          <p:nvPicPr>
            <p:cNvPr id="14" name="object 14" descr=""/>
            <p:cNvPicPr/>
            <p:nvPr/>
          </p:nvPicPr>
          <p:blipFill>
            <a:blip r:embed="rId5" cstate="print"/>
            <a:stretch>
              <a:fillRect/>
            </a:stretch>
          </p:blipFill>
          <p:spPr>
            <a:xfrm>
              <a:off x="1498091" y="6437375"/>
              <a:ext cx="4585716" cy="501396"/>
            </a:xfrm>
            <a:prstGeom prst="rect">
              <a:avLst/>
            </a:prstGeom>
          </p:spPr>
        </p:pic>
        <p:pic>
          <p:nvPicPr>
            <p:cNvPr id="15" name="object 15" descr=""/>
            <p:cNvPicPr/>
            <p:nvPr/>
          </p:nvPicPr>
          <p:blipFill>
            <a:blip r:embed="rId6" cstate="print"/>
            <a:stretch>
              <a:fillRect/>
            </a:stretch>
          </p:blipFill>
          <p:spPr>
            <a:xfrm>
              <a:off x="1533143" y="8942831"/>
              <a:ext cx="68580" cy="876300"/>
            </a:xfrm>
            <a:prstGeom prst="rect">
              <a:avLst/>
            </a:prstGeom>
          </p:spPr>
        </p:pic>
      </p:grpSp>
      <p:sp>
        <p:nvSpPr>
          <p:cNvPr id="16" name="object 16"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29</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919377"/>
            <a:ext cx="4806315" cy="531495"/>
          </a:xfrm>
          <a:prstGeom prst="rect">
            <a:avLst/>
          </a:prstGeom>
        </p:spPr>
        <p:txBody>
          <a:bodyPr wrap="square" lIns="0" tIns="12065" rIns="0" bIns="0" rtlCol="0" vert="horz">
            <a:spAutoFit/>
          </a:bodyPr>
          <a:lstStyle/>
          <a:p>
            <a:pPr marL="12700" marR="5080">
              <a:lnSpc>
                <a:spcPct val="158100"/>
              </a:lnSpc>
              <a:spcBef>
                <a:spcPts val="95"/>
              </a:spcBef>
            </a:pPr>
            <a:r>
              <a:rPr dirty="0" sz="1050" spc="-20">
                <a:solidFill>
                  <a:srgbClr val="221F1F"/>
                </a:solidFill>
                <a:latin typeface="MS Mincho"/>
                <a:cs typeface="MS Mincho"/>
              </a:rPr>
              <a:t>電子点数表とは、診療報酬点数表に定められた算定ルールの明確化や算定ロジックを機械可読にするため作成された電子情報テーブルです。</a:t>
            </a:r>
            <a:endParaRPr sz="1050">
              <a:latin typeface="MS Mincho"/>
              <a:cs typeface="MS Mincho"/>
            </a:endParaRPr>
          </a:p>
        </p:txBody>
      </p:sp>
      <p:sp>
        <p:nvSpPr>
          <p:cNvPr id="3" name="object 3" descr=""/>
          <p:cNvSpPr txBox="1"/>
          <p:nvPr/>
        </p:nvSpPr>
        <p:spPr>
          <a:xfrm>
            <a:off x="1336928" y="5204230"/>
            <a:ext cx="4673600" cy="531495"/>
          </a:xfrm>
          <a:prstGeom prst="rect">
            <a:avLst/>
          </a:prstGeom>
        </p:spPr>
        <p:txBody>
          <a:bodyPr wrap="square" lIns="0" tIns="12065" rIns="0" bIns="0" rtlCol="0" vert="horz">
            <a:spAutoFit/>
          </a:bodyPr>
          <a:lstStyle/>
          <a:p>
            <a:pPr marL="12700" marR="5080">
              <a:lnSpc>
                <a:spcPct val="158100"/>
              </a:lnSpc>
              <a:spcBef>
                <a:spcPts val="95"/>
              </a:spcBef>
            </a:pPr>
            <a:r>
              <a:rPr dirty="0" sz="1050" spc="-20">
                <a:solidFill>
                  <a:srgbClr val="221F1F"/>
                </a:solidFill>
                <a:latin typeface="MS Mincho"/>
                <a:cs typeface="MS Mincho"/>
              </a:rPr>
              <a:t>電子点数表には診療行為の回数、包括、背反を定めたテーブルがあり、支払基金のホームページで公開されています。</a:t>
            </a:r>
            <a:endParaRPr sz="1050">
              <a:latin typeface="MS Mincho"/>
              <a:cs typeface="MS Mincho"/>
            </a:endParaRPr>
          </a:p>
        </p:txBody>
      </p:sp>
      <p:grpSp>
        <p:nvGrpSpPr>
          <p:cNvPr id="4" name="object 4" descr=""/>
          <p:cNvGrpSpPr/>
          <p:nvPr/>
        </p:nvGrpSpPr>
        <p:grpSpPr>
          <a:xfrm>
            <a:off x="1476755" y="1653539"/>
            <a:ext cx="4607560" cy="3472179"/>
            <a:chOff x="1476755" y="1653539"/>
            <a:chExt cx="4607560" cy="3472179"/>
          </a:xfrm>
        </p:grpSpPr>
        <p:pic>
          <p:nvPicPr>
            <p:cNvPr id="5" name="object 5" descr=""/>
            <p:cNvPicPr/>
            <p:nvPr/>
          </p:nvPicPr>
          <p:blipFill>
            <a:blip r:embed="rId2" cstate="print"/>
            <a:stretch>
              <a:fillRect/>
            </a:stretch>
          </p:blipFill>
          <p:spPr>
            <a:xfrm>
              <a:off x="1476755" y="1653539"/>
              <a:ext cx="4607052" cy="3471671"/>
            </a:xfrm>
            <a:prstGeom prst="rect">
              <a:avLst/>
            </a:prstGeom>
          </p:spPr>
        </p:pic>
        <p:sp>
          <p:nvSpPr>
            <p:cNvPr id="6" name="object 6" descr=""/>
            <p:cNvSpPr/>
            <p:nvPr/>
          </p:nvSpPr>
          <p:spPr>
            <a:xfrm>
              <a:off x="3037331" y="3765803"/>
              <a:ext cx="1485900" cy="437515"/>
            </a:xfrm>
            <a:custGeom>
              <a:avLst/>
              <a:gdLst/>
              <a:ahLst/>
              <a:cxnLst/>
              <a:rect l="l" t="t" r="r" b="b"/>
              <a:pathLst>
                <a:path w="1485900" h="437514">
                  <a:moveTo>
                    <a:pt x="1413637" y="0"/>
                  </a:moveTo>
                  <a:lnTo>
                    <a:pt x="72009" y="0"/>
                  </a:lnTo>
                  <a:lnTo>
                    <a:pt x="43942" y="5587"/>
                  </a:lnTo>
                  <a:lnTo>
                    <a:pt x="21081" y="21081"/>
                  </a:lnTo>
                  <a:lnTo>
                    <a:pt x="5715" y="43942"/>
                  </a:lnTo>
                  <a:lnTo>
                    <a:pt x="0" y="71881"/>
                  </a:lnTo>
                  <a:lnTo>
                    <a:pt x="0" y="365125"/>
                  </a:lnTo>
                  <a:lnTo>
                    <a:pt x="5715" y="393064"/>
                  </a:lnTo>
                  <a:lnTo>
                    <a:pt x="21081" y="415925"/>
                  </a:lnTo>
                  <a:lnTo>
                    <a:pt x="43942" y="431418"/>
                  </a:lnTo>
                  <a:lnTo>
                    <a:pt x="72009" y="437006"/>
                  </a:lnTo>
                  <a:lnTo>
                    <a:pt x="1413637" y="437006"/>
                  </a:lnTo>
                  <a:lnTo>
                    <a:pt x="1441577" y="431418"/>
                  </a:lnTo>
                  <a:lnTo>
                    <a:pt x="1464564" y="415925"/>
                  </a:lnTo>
                  <a:lnTo>
                    <a:pt x="1479931" y="393064"/>
                  </a:lnTo>
                  <a:lnTo>
                    <a:pt x="1485645" y="365125"/>
                  </a:lnTo>
                  <a:lnTo>
                    <a:pt x="1485645" y="71881"/>
                  </a:lnTo>
                  <a:lnTo>
                    <a:pt x="1479931" y="43942"/>
                  </a:lnTo>
                  <a:lnTo>
                    <a:pt x="1464564" y="21081"/>
                  </a:lnTo>
                  <a:lnTo>
                    <a:pt x="1441577" y="5587"/>
                  </a:lnTo>
                  <a:lnTo>
                    <a:pt x="1413637" y="0"/>
                  </a:lnTo>
                  <a:close/>
                </a:path>
              </a:pathLst>
            </a:custGeom>
            <a:solidFill>
              <a:srgbClr val="FFFBD4"/>
            </a:solidFill>
          </p:spPr>
          <p:txBody>
            <a:bodyPr wrap="square" lIns="0" tIns="0" rIns="0" bIns="0" rtlCol="0"/>
            <a:lstStyle/>
            <a:p/>
          </p:txBody>
        </p:sp>
        <p:sp>
          <p:nvSpPr>
            <p:cNvPr id="7" name="object 7" descr=""/>
            <p:cNvSpPr/>
            <p:nvPr/>
          </p:nvSpPr>
          <p:spPr>
            <a:xfrm>
              <a:off x="3038094" y="3766565"/>
              <a:ext cx="1485900" cy="437515"/>
            </a:xfrm>
            <a:custGeom>
              <a:avLst/>
              <a:gdLst/>
              <a:ahLst/>
              <a:cxnLst/>
              <a:rect l="l" t="t" r="r" b="b"/>
              <a:pathLst>
                <a:path w="1485900" h="437514">
                  <a:moveTo>
                    <a:pt x="1413636" y="437007"/>
                  </a:moveTo>
                  <a:lnTo>
                    <a:pt x="72008" y="437007"/>
                  </a:lnTo>
                  <a:lnTo>
                    <a:pt x="43942" y="431419"/>
                  </a:lnTo>
                  <a:lnTo>
                    <a:pt x="21081" y="415925"/>
                  </a:lnTo>
                  <a:lnTo>
                    <a:pt x="5714" y="393065"/>
                  </a:lnTo>
                  <a:lnTo>
                    <a:pt x="0" y="365125"/>
                  </a:lnTo>
                  <a:lnTo>
                    <a:pt x="0" y="71882"/>
                  </a:lnTo>
                  <a:lnTo>
                    <a:pt x="5714" y="43942"/>
                  </a:lnTo>
                  <a:lnTo>
                    <a:pt x="21081" y="21082"/>
                  </a:lnTo>
                  <a:lnTo>
                    <a:pt x="43942" y="5588"/>
                  </a:lnTo>
                  <a:lnTo>
                    <a:pt x="72008" y="0"/>
                  </a:lnTo>
                  <a:lnTo>
                    <a:pt x="1413636" y="0"/>
                  </a:lnTo>
                  <a:lnTo>
                    <a:pt x="1441577" y="5588"/>
                  </a:lnTo>
                  <a:lnTo>
                    <a:pt x="1464564" y="21082"/>
                  </a:lnTo>
                  <a:lnTo>
                    <a:pt x="1479931" y="43942"/>
                  </a:lnTo>
                  <a:lnTo>
                    <a:pt x="1485645" y="71882"/>
                  </a:lnTo>
                  <a:lnTo>
                    <a:pt x="1485645" y="365125"/>
                  </a:lnTo>
                  <a:lnTo>
                    <a:pt x="1479931" y="393065"/>
                  </a:lnTo>
                  <a:lnTo>
                    <a:pt x="1464564" y="415925"/>
                  </a:lnTo>
                  <a:lnTo>
                    <a:pt x="1441577" y="431419"/>
                  </a:lnTo>
                  <a:lnTo>
                    <a:pt x="1413636" y="437007"/>
                  </a:lnTo>
                  <a:close/>
                </a:path>
              </a:pathLst>
            </a:custGeom>
            <a:ln w="10795">
              <a:solidFill>
                <a:srgbClr val="EC1C23"/>
              </a:solidFill>
            </a:ln>
          </p:spPr>
          <p:txBody>
            <a:bodyPr wrap="square" lIns="0" tIns="0" rIns="0" bIns="0" rtlCol="0"/>
            <a:lstStyle/>
            <a:p/>
          </p:txBody>
        </p:sp>
      </p:grpSp>
      <p:grpSp>
        <p:nvGrpSpPr>
          <p:cNvPr id="8" name="object 8" descr=""/>
          <p:cNvGrpSpPr/>
          <p:nvPr/>
        </p:nvGrpSpPr>
        <p:grpSpPr>
          <a:xfrm>
            <a:off x="1476755" y="5937503"/>
            <a:ext cx="4607560" cy="3472179"/>
            <a:chOff x="1476755" y="5937503"/>
            <a:chExt cx="4607560" cy="3472179"/>
          </a:xfrm>
        </p:grpSpPr>
        <p:pic>
          <p:nvPicPr>
            <p:cNvPr id="9" name="object 9" descr=""/>
            <p:cNvPicPr/>
            <p:nvPr/>
          </p:nvPicPr>
          <p:blipFill>
            <a:blip r:embed="rId3" cstate="print"/>
            <a:stretch>
              <a:fillRect/>
            </a:stretch>
          </p:blipFill>
          <p:spPr>
            <a:xfrm>
              <a:off x="1476755" y="5937503"/>
              <a:ext cx="4607052" cy="3471672"/>
            </a:xfrm>
            <a:prstGeom prst="rect">
              <a:avLst/>
            </a:prstGeom>
          </p:spPr>
        </p:pic>
        <p:sp>
          <p:nvSpPr>
            <p:cNvPr id="10" name="object 10" descr=""/>
            <p:cNvSpPr/>
            <p:nvPr/>
          </p:nvSpPr>
          <p:spPr>
            <a:xfrm>
              <a:off x="3037331" y="8049767"/>
              <a:ext cx="1485900" cy="437515"/>
            </a:xfrm>
            <a:custGeom>
              <a:avLst/>
              <a:gdLst/>
              <a:ahLst/>
              <a:cxnLst/>
              <a:rect l="l" t="t" r="r" b="b"/>
              <a:pathLst>
                <a:path w="1485900" h="437515">
                  <a:moveTo>
                    <a:pt x="1413637" y="0"/>
                  </a:moveTo>
                  <a:lnTo>
                    <a:pt x="72009" y="0"/>
                  </a:lnTo>
                  <a:lnTo>
                    <a:pt x="43942" y="5588"/>
                  </a:lnTo>
                  <a:lnTo>
                    <a:pt x="21081" y="21082"/>
                  </a:lnTo>
                  <a:lnTo>
                    <a:pt x="5715" y="43942"/>
                  </a:lnTo>
                  <a:lnTo>
                    <a:pt x="0" y="71882"/>
                  </a:lnTo>
                  <a:lnTo>
                    <a:pt x="0" y="365125"/>
                  </a:lnTo>
                  <a:lnTo>
                    <a:pt x="5715" y="393065"/>
                  </a:lnTo>
                  <a:lnTo>
                    <a:pt x="21081" y="415925"/>
                  </a:lnTo>
                  <a:lnTo>
                    <a:pt x="43942" y="431419"/>
                  </a:lnTo>
                  <a:lnTo>
                    <a:pt x="72009" y="437007"/>
                  </a:lnTo>
                  <a:lnTo>
                    <a:pt x="1413637" y="437007"/>
                  </a:lnTo>
                  <a:lnTo>
                    <a:pt x="1441577" y="431419"/>
                  </a:lnTo>
                  <a:lnTo>
                    <a:pt x="1464564" y="415925"/>
                  </a:lnTo>
                  <a:lnTo>
                    <a:pt x="1479931" y="393065"/>
                  </a:lnTo>
                  <a:lnTo>
                    <a:pt x="1485645" y="365125"/>
                  </a:lnTo>
                  <a:lnTo>
                    <a:pt x="1485645" y="71882"/>
                  </a:lnTo>
                  <a:lnTo>
                    <a:pt x="1479931" y="43942"/>
                  </a:lnTo>
                  <a:lnTo>
                    <a:pt x="1464564" y="21082"/>
                  </a:lnTo>
                  <a:lnTo>
                    <a:pt x="1441577" y="5588"/>
                  </a:lnTo>
                  <a:lnTo>
                    <a:pt x="1413637" y="0"/>
                  </a:lnTo>
                  <a:close/>
                </a:path>
              </a:pathLst>
            </a:custGeom>
            <a:solidFill>
              <a:srgbClr val="FFFBD4"/>
            </a:solidFill>
          </p:spPr>
          <p:txBody>
            <a:bodyPr wrap="square" lIns="0" tIns="0" rIns="0" bIns="0" rtlCol="0"/>
            <a:lstStyle/>
            <a:p/>
          </p:txBody>
        </p:sp>
        <p:sp>
          <p:nvSpPr>
            <p:cNvPr id="11" name="object 11" descr=""/>
            <p:cNvSpPr/>
            <p:nvPr/>
          </p:nvSpPr>
          <p:spPr>
            <a:xfrm>
              <a:off x="3038094" y="8050529"/>
              <a:ext cx="1485900" cy="437515"/>
            </a:xfrm>
            <a:custGeom>
              <a:avLst/>
              <a:gdLst/>
              <a:ahLst/>
              <a:cxnLst/>
              <a:rect l="l" t="t" r="r" b="b"/>
              <a:pathLst>
                <a:path w="1485900" h="437515">
                  <a:moveTo>
                    <a:pt x="1413636" y="437006"/>
                  </a:moveTo>
                  <a:lnTo>
                    <a:pt x="72008" y="437006"/>
                  </a:lnTo>
                  <a:lnTo>
                    <a:pt x="43942" y="431419"/>
                  </a:lnTo>
                  <a:lnTo>
                    <a:pt x="21081" y="415925"/>
                  </a:lnTo>
                  <a:lnTo>
                    <a:pt x="5714" y="393064"/>
                  </a:lnTo>
                  <a:lnTo>
                    <a:pt x="0" y="365125"/>
                  </a:lnTo>
                  <a:lnTo>
                    <a:pt x="0" y="71881"/>
                  </a:lnTo>
                  <a:lnTo>
                    <a:pt x="5714" y="43941"/>
                  </a:lnTo>
                  <a:lnTo>
                    <a:pt x="21081" y="21081"/>
                  </a:lnTo>
                  <a:lnTo>
                    <a:pt x="43942" y="5587"/>
                  </a:lnTo>
                  <a:lnTo>
                    <a:pt x="72008" y="0"/>
                  </a:lnTo>
                  <a:lnTo>
                    <a:pt x="1413636" y="0"/>
                  </a:lnTo>
                  <a:lnTo>
                    <a:pt x="1441577" y="5587"/>
                  </a:lnTo>
                  <a:lnTo>
                    <a:pt x="1464564" y="21081"/>
                  </a:lnTo>
                  <a:lnTo>
                    <a:pt x="1479931" y="43941"/>
                  </a:lnTo>
                  <a:lnTo>
                    <a:pt x="1485645" y="71881"/>
                  </a:lnTo>
                  <a:lnTo>
                    <a:pt x="1485645" y="365125"/>
                  </a:lnTo>
                  <a:lnTo>
                    <a:pt x="1479931" y="393064"/>
                  </a:lnTo>
                  <a:lnTo>
                    <a:pt x="1464564" y="415925"/>
                  </a:lnTo>
                  <a:lnTo>
                    <a:pt x="1441577" y="431419"/>
                  </a:lnTo>
                  <a:lnTo>
                    <a:pt x="1413636" y="437006"/>
                  </a:lnTo>
                  <a:close/>
                </a:path>
              </a:pathLst>
            </a:custGeom>
            <a:ln w="10794">
              <a:solidFill>
                <a:srgbClr val="EC1C23"/>
              </a:solidFill>
            </a:ln>
          </p:spPr>
          <p:txBody>
            <a:bodyPr wrap="square" lIns="0" tIns="0" rIns="0" bIns="0" rtlCol="0"/>
            <a:lstStyle/>
            <a:p/>
          </p:txBody>
        </p:sp>
      </p:grpSp>
      <p:sp>
        <p:nvSpPr>
          <p:cNvPr id="12" name="object 12" descr=""/>
          <p:cNvSpPr txBox="1"/>
          <p:nvPr/>
        </p:nvSpPr>
        <p:spPr>
          <a:xfrm>
            <a:off x="3081654" y="3895089"/>
            <a:ext cx="1217930" cy="186690"/>
          </a:xfrm>
          <a:prstGeom prst="rect">
            <a:avLst/>
          </a:prstGeom>
        </p:spPr>
        <p:txBody>
          <a:bodyPr wrap="square" lIns="0" tIns="13335" rIns="0" bIns="0" rtlCol="0" vert="horz">
            <a:spAutoFit/>
          </a:bodyPr>
          <a:lstStyle/>
          <a:p>
            <a:pPr marL="12700">
              <a:lnSpc>
                <a:spcPct val="100000"/>
              </a:lnSpc>
              <a:spcBef>
                <a:spcPts val="105"/>
              </a:spcBef>
            </a:pPr>
            <a:r>
              <a:rPr dirty="0" sz="1050" spc="-30">
                <a:solidFill>
                  <a:srgbClr val="221F1F"/>
                </a:solidFill>
                <a:latin typeface="MS Mincho"/>
                <a:cs typeface="MS Mincho"/>
              </a:rPr>
              <a:t>「背反関連」の画面</a:t>
            </a:r>
            <a:endParaRPr sz="1050">
              <a:latin typeface="MS Mincho"/>
              <a:cs typeface="MS Mincho"/>
            </a:endParaRPr>
          </a:p>
        </p:txBody>
      </p:sp>
      <p:sp>
        <p:nvSpPr>
          <p:cNvPr id="13" name="object 13" descr=""/>
          <p:cNvSpPr txBox="1"/>
          <p:nvPr/>
        </p:nvSpPr>
        <p:spPr>
          <a:xfrm>
            <a:off x="3081654" y="8179688"/>
            <a:ext cx="1217930" cy="186690"/>
          </a:xfrm>
          <a:prstGeom prst="rect">
            <a:avLst/>
          </a:prstGeom>
        </p:spPr>
        <p:txBody>
          <a:bodyPr wrap="square" lIns="0" tIns="13335" rIns="0" bIns="0" rtlCol="0" vert="horz">
            <a:spAutoFit/>
          </a:bodyPr>
          <a:lstStyle/>
          <a:p>
            <a:pPr marL="12700">
              <a:lnSpc>
                <a:spcPct val="100000"/>
              </a:lnSpc>
              <a:spcBef>
                <a:spcPts val="105"/>
              </a:spcBef>
            </a:pPr>
            <a:r>
              <a:rPr dirty="0" sz="1050" spc="-30">
                <a:solidFill>
                  <a:srgbClr val="221F1F"/>
                </a:solidFill>
                <a:latin typeface="MS Mincho"/>
                <a:cs typeface="MS Mincho"/>
              </a:rPr>
              <a:t>「算定回数」の画面</a:t>
            </a:r>
            <a:endParaRPr sz="1050">
              <a:latin typeface="MS Mincho"/>
              <a:cs typeface="MS Mincho"/>
            </a:endParaRPr>
          </a:p>
        </p:txBody>
      </p:sp>
      <p:grpSp>
        <p:nvGrpSpPr>
          <p:cNvPr id="14" name="object 14" descr=""/>
          <p:cNvGrpSpPr/>
          <p:nvPr/>
        </p:nvGrpSpPr>
        <p:grpSpPr>
          <a:xfrm>
            <a:off x="1476755" y="5937503"/>
            <a:ext cx="4619625" cy="3375660"/>
            <a:chOff x="1476755" y="5937503"/>
            <a:chExt cx="4619625" cy="3375660"/>
          </a:xfrm>
        </p:grpSpPr>
        <p:pic>
          <p:nvPicPr>
            <p:cNvPr id="15" name="object 15" descr=""/>
            <p:cNvPicPr/>
            <p:nvPr/>
          </p:nvPicPr>
          <p:blipFill>
            <a:blip r:embed="rId4" cstate="print"/>
            <a:stretch>
              <a:fillRect/>
            </a:stretch>
          </p:blipFill>
          <p:spPr>
            <a:xfrm>
              <a:off x="1488947" y="5937503"/>
              <a:ext cx="4607052" cy="480060"/>
            </a:xfrm>
            <a:prstGeom prst="rect">
              <a:avLst/>
            </a:prstGeom>
          </p:spPr>
        </p:pic>
        <p:pic>
          <p:nvPicPr>
            <p:cNvPr id="16" name="object 16" descr=""/>
            <p:cNvPicPr/>
            <p:nvPr/>
          </p:nvPicPr>
          <p:blipFill>
            <a:blip r:embed="rId5" cstate="print"/>
            <a:stretch>
              <a:fillRect/>
            </a:stretch>
          </p:blipFill>
          <p:spPr>
            <a:xfrm>
              <a:off x="1476755" y="5937503"/>
              <a:ext cx="655319" cy="486155"/>
            </a:xfrm>
            <a:prstGeom prst="rect">
              <a:avLst/>
            </a:prstGeom>
          </p:spPr>
        </p:pic>
        <p:pic>
          <p:nvPicPr>
            <p:cNvPr id="17" name="object 17" descr=""/>
            <p:cNvPicPr/>
            <p:nvPr/>
          </p:nvPicPr>
          <p:blipFill>
            <a:blip r:embed="rId6" cstate="print"/>
            <a:stretch>
              <a:fillRect/>
            </a:stretch>
          </p:blipFill>
          <p:spPr>
            <a:xfrm>
              <a:off x="1499615" y="5942075"/>
              <a:ext cx="4585716" cy="501396"/>
            </a:xfrm>
            <a:prstGeom prst="rect">
              <a:avLst/>
            </a:prstGeom>
          </p:spPr>
        </p:pic>
        <p:pic>
          <p:nvPicPr>
            <p:cNvPr id="18" name="object 18" descr=""/>
            <p:cNvPicPr/>
            <p:nvPr/>
          </p:nvPicPr>
          <p:blipFill>
            <a:blip r:embed="rId7" cstate="print"/>
            <a:stretch>
              <a:fillRect/>
            </a:stretch>
          </p:blipFill>
          <p:spPr>
            <a:xfrm>
              <a:off x="1530095" y="8436863"/>
              <a:ext cx="68580" cy="876300"/>
            </a:xfrm>
            <a:prstGeom prst="rect">
              <a:avLst/>
            </a:prstGeom>
          </p:spPr>
        </p:pic>
      </p:grpSp>
      <p:grpSp>
        <p:nvGrpSpPr>
          <p:cNvPr id="19" name="object 19" descr=""/>
          <p:cNvGrpSpPr/>
          <p:nvPr/>
        </p:nvGrpSpPr>
        <p:grpSpPr>
          <a:xfrm>
            <a:off x="1476755" y="1638299"/>
            <a:ext cx="4602480" cy="3413760"/>
            <a:chOff x="1476755" y="1638299"/>
            <a:chExt cx="4602480" cy="3413760"/>
          </a:xfrm>
        </p:grpSpPr>
        <p:pic>
          <p:nvPicPr>
            <p:cNvPr id="20" name="object 20" descr=""/>
            <p:cNvPicPr/>
            <p:nvPr/>
          </p:nvPicPr>
          <p:blipFill>
            <a:blip r:embed="rId5" cstate="print"/>
            <a:stretch>
              <a:fillRect/>
            </a:stretch>
          </p:blipFill>
          <p:spPr>
            <a:xfrm>
              <a:off x="1476755" y="1653539"/>
              <a:ext cx="655319" cy="486155"/>
            </a:xfrm>
            <a:prstGeom prst="rect">
              <a:avLst/>
            </a:prstGeom>
          </p:spPr>
        </p:pic>
        <p:pic>
          <p:nvPicPr>
            <p:cNvPr id="21" name="object 21" descr=""/>
            <p:cNvPicPr/>
            <p:nvPr/>
          </p:nvPicPr>
          <p:blipFill>
            <a:blip r:embed="rId6" cstate="print"/>
            <a:stretch>
              <a:fillRect/>
            </a:stretch>
          </p:blipFill>
          <p:spPr>
            <a:xfrm>
              <a:off x="1493519" y="1638299"/>
              <a:ext cx="4585715" cy="501396"/>
            </a:xfrm>
            <a:prstGeom prst="rect">
              <a:avLst/>
            </a:prstGeom>
          </p:spPr>
        </p:pic>
        <p:pic>
          <p:nvPicPr>
            <p:cNvPr id="22" name="object 22" descr=""/>
            <p:cNvPicPr/>
            <p:nvPr/>
          </p:nvPicPr>
          <p:blipFill>
            <a:blip r:embed="rId7" cstate="print"/>
            <a:stretch>
              <a:fillRect/>
            </a:stretch>
          </p:blipFill>
          <p:spPr>
            <a:xfrm>
              <a:off x="1534667" y="4175759"/>
              <a:ext cx="68580" cy="876300"/>
            </a:xfrm>
            <a:prstGeom prst="rect">
              <a:avLst/>
            </a:prstGeom>
          </p:spPr>
        </p:pic>
      </p:grpSp>
      <p:sp>
        <p:nvSpPr>
          <p:cNvPr id="23" name="object 23"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30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2907283" y="6188201"/>
            <a:ext cx="1789430" cy="330835"/>
          </a:xfrm>
          <a:prstGeom prst="rect">
            <a:avLst/>
          </a:prstGeom>
        </p:spPr>
        <p:txBody>
          <a:bodyPr wrap="square" lIns="0" tIns="13335" rIns="0" bIns="0" rtlCol="0" vert="horz">
            <a:spAutoFit/>
          </a:bodyPr>
          <a:lstStyle/>
          <a:p>
            <a:pPr marL="12700">
              <a:lnSpc>
                <a:spcPct val="100000"/>
              </a:lnSpc>
              <a:spcBef>
                <a:spcPts val="105"/>
              </a:spcBef>
            </a:pPr>
            <a:r>
              <a:rPr dirty="0" sz="2000" spc="-30">
                <a:latin typeface="MS Gothic"/>
                <a:cs typeface="MS Gothic"/>
              </a:rPr>
              <a:t>ー機能説明書ー</a:t>
            </a:r>
            <a:endParaRPr sz="2000">
              <a:latin typeface="MS Gothic"/>
              <a:cs typeface="MS Gothic"/>
            </a:endParaRPr>
          </a:p>
        </p:txBody>
      </p:sp>
      <p:sp>
        <p:nvSpPr>
          <p:cNvPr id="3" name="object 3" descr=""/>
          <p:cNvSpPr txBox="1"/>
          <p:nvPr/>
        </p:nvSpPr>
        <p:spPr>
          <a:xfrm>
            <a:off x="4951857" y="6678929"/>
            <a:ext cx="1484630" cy="223520"/>
          </a:xfrm>
          <a:prstGeom prst="rect">
            <a:avLst/>
          </a:prstGeom>
        </p:spPr>
        <p:txBody>
          <a:bodyPr wrap="square" lIns="0" tIns="12065" rIns="0" bIns="0" rtlCol="0" vert="horz">
            <a:spAutoFit/>
          </a:bodyPr>
          <a:lstStyle/>
          <a:p>
            <a:pPr marL="12700">
              <a:lnSpc>
                <a:spcPct val="100000"/>
              </a:lnSpc>
              <a:spcBef>
                <a:spcPts val="95"/>
              </a:spcBef>
            </a:pPr>
            <a:r>
              <a:rPr dirty="0" sz="1300" spc="-50">
                <a:latin typeface="MS Gothic"/>
                <a:cs typeface="MS Gothic"/>
              </a:rPr>
              <a:t>２０２３年７月５日</a:t>
            </a:r>
            <a:endParaRPr sz="1300">
              <a:latin typeface="MS Gothic"/>
              <a:cs typeface="MS Gothic"/>
            </a:endParaRPr>
          </a:p>
        </p:txBody>
      </p:sp>
      <p:sp>
        <p:nvSpPr>
          <p:cNvPr id="4" name="object 4" descr=""/>
          <p:cNvSpPr/>
          <p:nvPr/>
        </p:nvSpPr>
        <p:spPr>
          <a:xfrm>
            <a:off x="1081277" y="7047738"/>
            <a:ext cx="5401310" cy="0"/>
          </a:xfrm>
          <a:custGeom>
            <a:avLst/>
            <a:gdLst/>
            <a:ahLst/>
            <a:cxnLst/>
            <a:rect l="l" t="t" r="r" b="b"/>
            <a:pathLst>
              <a:path w="5401310" h="0">
                <a:moveTo>
                  <a:pt x="0" y="0"/>
                </a:moveTo>
                <a:lnTo>
                  <a:pt x="5401056" y="0"/>
                </a:lnTo>
              </a:path>
            </a:pathLst>
          </a:custGeom>
          <a:ln w="19050">
            <a:solidFill>
              <a:srgbClr val="000000"/>
            </a:solidFill>
          </a:ln>
        </p:spPr>
        <p:txBody>
          <a:bodyPr wrap="square" lIns="0" tIns="0" rIns="0" bIns="0" rtlCol="0"/>
          <a:lstStyle/>
          <a:p/>
        </p:txBody>
      </p:sp>
      <p:pic>
        <p:nvPicPr>
          <p:cNvPr id="5" name="object 5" descr=""/>
          <p:cNvPicPr/>
          <p:nvPr/>
        </p:nvPicPr>
        <p:blipFill>
          <a:blip r:embed="rId2" cstate="print"/>
          <a:stretch>
            <a:fillRect/>
          </a:stretch>
        </p:blipFill>
        <p:spPr>
          <a:xfrm>
            <a:off x="2738627" y="5757671"/>
            <a:ext cx="2069592" cy="423672"/>
          </a:xfrm>
          <a:prstGeom prst="rect">
            <a:avLst/>
          </a:prstGeom>
        </p:spPr>
      </p:pic>
      <p:sp>
        <p:nvSpPr>
          <p:cNvPr id="6" name="object 6" descr=""/>
          <p:cNvSpPr txBox="1"/>
          <p:nvPr/>
        </p:nvSpPr>
        <p:spPr>
          <a:xfrm>
            <a:off x="1509775" y="7132421"/>
            <a:ext cx="1842770" cy="528320"/>
          </a:xfrm>
          <a:prstGeom prst="rect">
            <a:avLst/>
          </a:prstGeom>
        </p:spPr>
        <p:txBody>
          <a:bodyPr wrap="square" lIns="0" tIns="96520" rIns="0" bIns="0" rtlCol="0" vert="horz">
            <a:spAutoFit/>
          </a:bodyPr>
          <a:lstStyle/>
          <a:p>
            <a:pPr marL="12700">
              <a:lnSpc>
                <a:spcPct val="100000"/>
              </a:lnSpc>
              <a:spcBef>
                <a:spcPts val="760"/>
              </a:spcBef>
              <a:tabLst>
                <a:tab pos="572135" algn="l"/>
              </a:tabLst>
            </a:pPr>
            <a:r>
              <a:rPr dirty="0" sz="1100">
                <a:latin typeface="MS Mincho"/>
                <a:cs typeface="MS Mincho"/>
              </a:rPr>
              <a:t>□開</a:t>
            </a:r>
            <a:r>
              <a:rPr dirty="0" sz="1100" spc="-50">
                <a:latin typeface="MS Mincho"/>
                <a:cs typeface="MS Mincho"/>
              </a:rPr>
              <a:t>発</a:t>
            </a:r>
            <a:r>
              <a:rPr dirty="0" sz="1100">
                <a:latin typeface="MS Mincho"/>
                <a:cs typeface="MS Mincho"/>
              </a:rPr>
              <a:t>	DX</a:t>
            </a:r>
            <a:r>
              <a:rPr dirty="0" sz="1100" spc="15">
                <a:latin typeface="MS Mincho"/>
                <a:cs typeface="MS Mincho"/>
              </a:rPr>
              <a:t> </a:t>
            </a:r>
            <a:r>
              <a:rPr dirty="0" sz="1100" spc="-10">
                <a:latin typeface="MS Mincho"/>
                <a:cs typeface="MS Mincho"/>
              </a:rPr>
              <a:t>CARE</a:t>
            </a:r>
            <a:r>
              <a:rPr dirty="0" sz="1100">
                <a:latin typeface="MS Mincho"/>
                <a:cs typeface="MS Mincho"/>
              </a:rPr>
              <a:t>株</a:t>
            </a:r>
            <a:r>
              <a:rPr dirty="0" sz="1100" spc="-15">
                <a:latin typeface="MS Mincho"/>
                <a:cs typeface="MS Mincho"/>
              </a:rPr>
              <a:t>式会</a:t>
            </a:r>
            <a:r>
              <a:rPr dirty="0" sz="1100" spc="-50">
                <a:latin typeface="MS Mincho"/>
                <a:cs typeface="MS Mincho"/>
              </a:rPr>
              <a:t>社</a:t>
            </a:r>
            <a:endParaRPr sz="1100">
              <a:latin typeface="MS Mincho"/>
              <a:cs typeface="MS Mincho"/>
            </a:endParaRPr>
          </a:p>
          <a:p>
            <a:pPr marL="12700">
              <a:lnSpc>
                <a:spcPct val="100000"/>
              </a:lnSpc>
              <a:spcBef>
                <a:spcPts val="660"/>
              </a:spcBef>
              <a:tabLst>
                <a:tab pos="572135" algn="l"/>
              </a:tabLst>
            </a:pPr>
            <a:r>
              <a:rPr dirty="0" sz="1100">
                <a:latin typeface="MS Mincho"/>
                <a:cs typeface="MS Mincho"/>
              </a:rPr>
              <a:t>□販</a:t>
            </a:r>
            <a:r>
              <a:rPr dirty="0" sz="1100" spc="-50">
                <a:latin typeface="MS Mincho"/>
                <a:cs typeface="MS Mincho"/>
              </a:rPr>
              <a:t>売</a:t>
            </a:r>
            <a:r>
              <a:rPr dirty="0" sz="1100">
                <a:latin typeface="MS Mincho"/>
                <a:cs typeface="MS Mincho"/>
              </a:rPr>
              <a:t>	株式</a:t>
            </a:r>
            <a:r>
              <a:rPr dirty="0" sz="1100" spc="-15">
                <a:latin typeface="MS Mincho"/>
                <a:cs typeface="MS Mincho"/>
              </a:rPr>
              <a:t>会</a:t>
            </a:r>
            <a:r>
              <a:rPr dirty="0" sz="1100">
                <a:latin typeface="MS Mincho"/>
                <a:cs typeface="MS Mincho"/>
              </a:rPr>
              <a:t>社ニ</a:t>
            </a:r>
            <a:r>
              <a:rPr dirty="0" sz="1100" spc="-15">
                <a:latin typeface="MS Mincho"/>
                <a:cs typeface="MS Mincho"/>
              </a:rPr>
              <a:t>チイ</a:t>
            </a:r>
            <a:r>
              <a:rPr dirty="0" sz="1100">
                <a:latin typeface="MS Mincho"/>
                <a:cs typeface="MS Mincho"/>
              </a:rPr>
              <a:t>学</a:t>
            </a:r>
            <a:r>
              <a:rPr dirty="0" sz="1100" spc="-50">
                <a:latin typeface="MS Mincho"/>
                <a:cs typeface="MS Mincho"/>
              </a:rPr>
              <a:t>館</a:t>
            </a:r>
            <a:endParaRPr sz="1100">
              <a:latin typeface="MS Mincho"/>
              <a:cs typeface="MS Mincho"/>
            </a:endParaRPr>
          </a:p>
        </p:txBody>
      </p:sp>
      <p:sp>
        <p:nvSpPr>
          <p:cNvPr id="7" name="object 7" descr=""/>
          <p:cNvSpPr txBox="1"/>
          <p:nvPr/>
        </p:nvSpPr>
        <p:spPr>
          <a:xfrm>
            <a:off x="1509775" y="8237981"/>
            <a:ext cx="2680970" cy="1035050"/>
          </a:xfrm>
          <a:prstGeom prst="rect">
            <a:avLst/>
          </a:prstGeom>
        </p:spPr>
        <p:txBody>
          <a:bodyPr wrap="square" lIns="0" tIns="12700" rIns="0" bIns="0" rtlCol="0" vert="horz">
            <a:spAutoFit/>
          </a:bodyPr>
          <a:lstStyle/>
          <a:p>
            <a:pPr marL="152400" indent="-139700">
              <a:lnSpc>
                <a:spcPct val="100000"/>
              </a:lnSpc>
              <a:spcBef>
                <a:spcPts val="100"/>
              </a:spcBef>
              <a:buSzPct val="90909"/>
              <a:buFont typeface="MS Mincho"/>
              <a:buChar char="■"/>
              <a:tabLst>
                <a:tab pos="152400" algn="l"/>
              </a:tabLst>
            </a:pPr>
            <a:r>
              <a:rPr dirty="0" sz="1100" spc="-15">
                <a:latin typeface="MS Gothic"/>
                <a:cs typeface="MS Gothic"/>
              </a:rPr>
              <a:t>お問い合わせ</a:t>
            </a:r>
            <a:endParaRPr sz="1100">
              <a:latin typeface="MS Gothic"/>
              <a:cs typeface="MS Gothic"/>
            </a:endParaRPr>
          </a:p>
          <a:p>
            <a:pPr>
              <a:lnSpc>
                <a:spcPct val="100000"/>
              </a:lnSpc>
            </a:pPr>
            <a:endParaRPr sz="1100">
              <a:latin typeface="MS Gothic"/>
              <a:cs typeface="MS Gothic"/>
            </a:endParaRPr>
          </a:p>
          <a:p>
            <a:pPr>
              <a:lnSpc>
                <a:spcPct val="100000"/>
              </a:lnSpc>
              <a:spcBef>
                <a:spcPts val="465"/>
              </a:spcBef>
            </a:pPr>
            <a:endParaRPr sz="1100">
              <a:latin typeface="MS Gothic"/>
              <a:cs typeface="MS Gothic"/>
            </a:endParaRPr>
          </a:p>
          <a:p>
            <a:pPr marL="12700">
              <a:lnSpc>
                <a:spcPct val="100000"/>
              </a:lnSpc>
              <a:tabLst>
                <a:tab pos="1130935" algn="l"/>
              </a:tabLst>
            </a:pPr>
            <a:r>
              <a:rPr dirty="0" sz="1100">
                <a:latin typeface="MS Mincho"/>
                <a:cs typeface="MS Mincho"/>
              </a:rPr>
              <a:t>チェッ</a:t>
            </a:r>
            <a:r>
              <a:rPr dirty="0" sz="1100" spc="-15">
                <a:latin typeface="MS Mincho"/>
                <a:cs typeface="MS Mincho"/>
              </a:rPr>
              <a:t>ク</a:t>
            </a:r>
            <a:r>
              <a:rPr dirty="0" sz="1100">
                <a:latin typeface="MS Mincho"/>
                <a:cs typeface="MS Mincho"/>
              </a:rPr>
              <a:t>アイ</a:t>
            </a:r>
            <a:r>
              <a:rPr dirty="0" sz="1100" spc="-25">
                <a:latin typeface="MS Mincho"/>
                <a:cs typeface="MS Mincho"/>
              </a:rPr>
              <a:t>DX</a:t>
            </a:r>
            <a:r>
              <a:rPr dirty="0" sz="1100">
                <a:latin typeface="MS Mincho"/>
                <a:cs typeface="MS Mincho"/>
              </a:rPr>
              <a:t>	サ</a:t>
            </a:r>
            <a:r>
              <a:rPr dirty="0" sz="1100" spc="-15">
                <a:latin typeface="MS Mincho"/>
                <a:cs typeface="MS Mincho"/>
              </a:rPr>
              <a:t>ポー</a:t>
            </a:r>
            <a:r>
              <a:rPr dirty="0" sz="1100">
                <a:latin typeface="MS Mincho"/>
                <a:cs typeface="MS Mincho"/>
              </a:rPr>
              <a:t>ト窓</a:t>
            </a:r>
            <a:r>
              <a:rPr dirty="0" sz="1100" spc="-50">
                <a:latin typeface="MS Mincho"/>
                <a:cs typeface="MS Mincho"/>
              </a:rPr>
              <a:t>口</a:t>
            </a:r>
            <a:endParaRPr sz="1100">
              <a:latin typeface="MS Mincho"/>
              <a:cs typeface="MS Mincho"/>
            </a:endParaRPr>
          </a:p>
          <a:p>
            <a:pPr marL="12700">
              <a:lnSpc>
                <a:spcPct val="100000"/>
              </a:lnSpc>
              <a:spcBef>
                <a:spcPts val="660"/>
              </a:spcBef>
            </a:pPr>
            <a:r>
              <a:rPr dirty="0" sz="1100">
                <a:latin typeface="MS Mincho"/>
                <a:cs typeface="MS Mincho"/>
              </a:rPr>
              <a:t>E-</a:t>
            </a:r>
            <a:r>
              <a:rPr dirty="0" sz="1100" spc="-10">
                <a:latin typeface="MS Mincho"/>
                <a:cs typeface="MS Mincho"/>
              </a:rPr>
              <a:t>mail：</a:t>
            </a:r>
            <a:r>
              <a:rPr dirty="0" sz="1100" spc="-10">
                <a:latin typeface="MS Mincho"/>
                <a:cs typeface="MS Mincho"/>
                <a:hlinkClick r:id="rId3"/>
              </a:rPr>
              <a:t>checkeye-dx@nichiigakkan.co.jp</a:t>
            </a:r>
            <a:endParaRPr sz="1100">
              <a:latin typeface="MS Mincho"/>
              <a:cs typeface="MS Mincho"/>
            </a:endParaRPr>
          </a:p>
        </p:txBody>
      </p:sp>
      <p:pic>
        <p:nvPicPr>
          <p:cNvPr id="8" name="object 8" descr=""/>
          <p:cNvPicPr/>
          <p:nvPr/>
        </p:nvPicPr>
        <p:blipFill>
          <a:blip r:embed="rId4" cstate="print"/>
          <a:stretch>
            <a:fillRect/>
          </a:stretch>
        </p:blipFill>
        <p:spPr>
          <a:xfrm>
            <a:off x="1476698" y="8572574"/>
            <a:ext cx="715373" cy="152771"/>
          </a:xfrm>
          <a:prstGeom prst="rect">
            <a:avLst/>
          </a:prstGeom>
        </p:spPr>
      </p:pic>
      <p:pic>
        <p:nvPicPr>
          <p:cNvPr id="9" name="object 9" descr=""/>
          <p:cNvPicPr/>
          <p:nvPr/>
        </p:nvPicPr>
        <p:blipFill>
          <a:blip r:embed="rId5" cstate="print"/>
          <a:stretch>
            <a:fillRect/>
          </a:stretch>
        </p:blipFill>
        <p:spPr>
          <a:xfrm>
            <a:off x="2312670" y="8568045"/>
            <a:ext cx="1248156" cy="13919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240536" y="1952243"/>
            <a:ext cx="5082540" cy="6215380"/>
            <a:chOff x="1240536" y="1952243"/>
            <a:chExt cx="5082540" cy="6215380"/>
          </a:xfrm>
        </p:grpSpPr>
        <p:pic>
          <p:nvPicPr>
            <p:cNvPr id="3" name="object 3" descr=""/>
            <p:cNvPicPr/>
            <p:nvPr/>
          </p:nvPicPr>
          <p:blipFill>
            <a:blip r:embed="rId2" cstate="print"/>
            <a:stretch>
              <a:fillRect/>
            </a:stretch>
          </p:blipFill>
          <p:spPr>
            <a:xfrm>
              <a:off x="1240536" y="1952243"/>
              <a:ext cx="5082540" cy="6214872"/>
            </a:xfrm>
            <a:prstGeom prst="rect">
              <a:avLst/>
            </a:prstGeom>
          </p:spPr>
        </p:pic>
        <p:sp>
          <p:nvSpPr>
            <p:cNvPr id="4" name="object 4" descr=""/>
            <p:cNvSpPr/>
            <p:nvPr/>
          </p:nvSpPr>
          <p:spPr>
            <a:xfrm>
              <a:off x="5219700" y="2747771"/>
              <a:ext cx="984885" cy="1963420"/>
            </a:xfrm>
            <a:custGeom>
              <a:avLst/>
              <a:gdLst/>
              <a:ahLst/>
              <a:cxnLst/>
              <a:rect l="l" t="t" r="r" b="b"/>
              <a:pathLst>
                <a:path w="984885" h="1963420">
                  <a:moveTo>
                    <a:pt x="0" y="1962912"/>
                  </a:moveTo>
                  <a:lnTo>
                    <a:pt x="984351" y="1962912"/>
                  </a:lnTo>
                  <a:lnTo>
                    <a:pt x="984351" y="0"/>
                  </a:lnTo>
                  <a:lnTo>
                    <a:pt x="0" y="0"/>
                  </a:lnTo>
                  <a:lnTo>
                    <a:pt x="0" y="1962912"/>
                  </a:lnTo>
                  <a:close/>
                </a:path>
              </a:pathLst>
            </a:custGeom>
            <a:ln w="17994">
              <a:solidFill>
                <a:srgbClr val="EC1C23"/>
              </a:solidFill>
            </a:ln>
          </p:spPr>
          <p:txBody>
            <a:bodyPr wrap="square" lIns="0" tIns="0" rIns="0" bIns="0" rtlCol="0"/>
            <a:lstStyle/>
            <a:p/>
          </p:txBody>
        </p:sp>
        <p:pic>
          <p:nvPicPr>
            <p:cNvPr id="5" name="object 5" descr=""/>
            <p:cNvPicPr/>
            <p:nvPr/>
          </p:nvPicPr>
          <p:blipFill>
            <a:blip r:embed="rId3" cstate="print"/>
            <a:stretch>
              <a:fillRect/>
            </a:stretch>
          </p:blipFill>
          <p:spPr>
            <a:xfrm>
              <a:off x="4890515" y="4142231"/>
              <a:ext cx="237489" cy="144652"/>
            </a:xfrm>
            <a:prstGeom prst="rect">
              <a:avLst/>
            </a:prstGeom>
          </p:spPr>
        </p:pic>
        <p:pic>
          <p:nvPicPr>
            <p:cNvPr id="6" name="object 6" descr=""/>
            <p:cNvPicPr/>
            <p:nvPr/>
          </p:nvPicPr>
          <p:blipFill>
            <a:blip r:embed="rId4" cstate="print"/>
            <a:stretch>
              <a:fillRect/>
            </a:stretch>
          </p:blipFill>
          <p:spPr>
            <a:xfrm>
              <a:off x="1315212" y="3140963"/>
              <a:ext cx="144018" cy="237871"/>
            </a:xfrm>
            <a:prstGeom prst="rect">
              <a:avLst/>
            </a:prstGeom>
          </p:spPr>
        </p:pic>
        <p:pic>
          <p:nvPicPr>
            <p:cNvPr id="7" name="object 7" descr=""/>
            <p:cNvPicPr/>
            <p:nvPr/>
          </p:nvPicPr>
          <p:blipFill>
            <a:blip r:embed="rId5" cstate="print"/>
            <a:stretch>
              <a:fillRect/>
            </a:stretch>
          </p:blipFill>
          <p:spPr>
            <a:xfrm>
              <a:off x="3695318" y="7430261"/>
              <a:ext cx="144017" cy="237871"/>
            </a:xfrm>
            <a:prstGeom prst="rect">
              <a:avLst/>
            </a:prstGeom>
          </p:spPr>
        </p:pic>
        <p:pic>
          <p:nvPicPr>
            <p:cNvPr id="8" name="object 8" descr=""/>
            <p:cNvPicPr/>
            <p:nvPr/>
          </p:nvPicPr>
          <p:blipFill>
            <a:blip r:embed="rId6" cstate="print"/>
            <a:stretch>
              <a:fillRect/>
            </a:stretch>
          </p:blipFill>
          <p:spPr>
            <a:xfrm>
              <a:off x="3708018" y="3331590"/>
              <a:ext cx="144017" cy="237871"/>
            </a:xfrm>
            <a:prstGeom prst="rect">
              <a:avLst/>
            </a:prstGeom>
          </p:spPr>
        </p:pic>
        <p:sp>
          <p:nvSpPr>
            <p:cNvPr id="9" name="object 9" descr=""/>
            <p:cNvSpPr/>
            <p:nvPr/>
          </p:nvSpPr>
          <p:spPr>
            <a:xfrm>
              <a:off x="2025395" y="5222747"/>
              <a:ext cx="3509645" cy="870585"/>
            </a:xfrm>
            <a:custGeom>
              <a:avLst/>
              <a:gdLst/>
              <a:ahLst/>
              <a:cxnLst/>
              <a:rect l="l" t="t" r="r" b="b"/>
              <a:pathLst>
                <a:path w="3509645" h="870585">
                  <a:moveTo>
                    <a:pt x="3437508" y="0"/>
                  </a:moveTo>
                  <a:lnTo>
                    <a:pt x="72009" y="0"/>
                  </a:lnTo>
                  <a:lnTo>
                    <a:pt x="43942" y="5714"/>
                  </a:lnTo>
                  <a:lnTo>
                    <a:pt x="21081" y="21082"/>
                  </a:lnTo>
                  <a:lnTo>
                    <a:pt x="5715" y="43942"/>
                  </a:lnTo>
                  <a:lnTo>
                    <a:pt x="0" y="72009"/>
                  </a:lnTo>
                  <a:lnTo>
                    <a:pt x="0" y="797940"/>
                  </a:lnTo>
                  <a:lnTo>
                    <a:pt x="5715" y="826008"/>
                  </a:lnTo>
                  <a:lnTo>
                    <a:pt x="21081" y="848868"/>
                  </a:lnTo>
                  <a:lnTo>
                    <a:pt x="43942" y="864362"/>
                  </a:lnTo>
                  <a:lnTo>
                    <a:pt x="72009" y="870076"/>
                  </a:lnTo>
                  <a:lnTo>
                    <a:pt x="3437508" y="870076"/>
                  </a:lnTo>
                  <a:lnTo>
                    <a:pt x="3465576" y="864362"/>
                  </a:lnTo>
                  <a:lnTo>
                    <a:pt x="3488436" y="848868"/>
                  </a:lnTo>
                  <a:lnTo>
                    <a:pt x="3503803" y="826008"/>
                  </a:lnTo>
                  <a:lnTo>
                    <a:pt x="3509518" y="797940"/>
                  </a:lnTo>
                  <a:lnTo>
                    <a:pt x="3509518" y="72009"/>
                  </a:lnTo>
                  <a:lnTo>
                    <a:pt x="3503803" y="43942"/>
                  </a:lnTo>
                  <a:lnTo>
                    <a:pt x="3488436" y="21082"/>
                  </a:lnTo>
                  <a:lnTo>
                    <a:pt x="3465576" y="5714"/>
                  </a:lnTo>
                  <a:lnTo>
                    <a:pt x="3437508" y="0"/>
                  </a:lnTo>
                  <a:close/>
                </a:path>
              </a:pathLst>
            </a:custGeom>
            <a:solidFill>
              <a:srgbClr val="FFFBD4"/>
            </a:solidFill>
          </p:spPr>
          <p:txBody>
            <a:bodyPr wrap="square" lIns="0" tIns="0" rIns="0" bIns="0" rtlCol="0"/>
            <a:lstStyle/>
            <a:p/>
          </p:txBody>
        </p:sp>
        <p:sp>
          <p:nvSpPr>
            <p:cNvPr id="10" name="object 10" descr=""/>
            <p:cNvSpPr/>
            <p:nvPr/>
          </p:nvSpPr>
          <p:spPr>
            <a:xfrm>
              <a:off x="2026158" y="5223509"/>
              <a:ext cx="3509645" cy="870585"/>
            </a:xfrm>
            <a:custGeom>
              <a:avLst/>
              <a:gdLst/>
              <a:ahLst/>
              <a:cxnLst/>
              <a:rect l="l" t="t" r="r" b="b"/>
              <a:pathLst>
                <a:path w="3509645" h="870585">
                  <a:moveTo>
                    <a:pt x="3437508" y="870076"/>
                  </a:moveTo>
                  <a:lnTo>
                    <a:pt x="72009" y="870076"/>
                  </a:lnTo>
                  <a:lnTo>
                    <a:pt x="43942" y="864362"/>
                  </a:lnTo>
                  <a:lnTo>
                    <a:pt x="21081" y="848868"/>
                  </a:lnTo>
                  <a:lnTo>
                    <a:pt x="5715" y="826008"/>
                  </a:lnTo>
                  <a:lnTo>
                    <a:pt x="0" y="797940"/>
                  </a:lnTo>
                  <a:lnTo>
                    <a:pt x="0" y="72009"/>
                  </a:lnTo>
                  <a:lnTo>
                    <a:pt x="5715" y="43942"/>
                  </a:lnTo>
                  <a:lnTo>
                    <a:pt x="21081" y="21082"/>
                  </a:lnTo>
                  <a:lnTo>
                    <a:pt x="43942" y="5714"/>
                  </a:lnTo>
                  <a:lnTo>
                    <a:pt x="72009" y="0"/>
                  </a:lnTo>
                  <a:lnTo>
                    <a:pt x="3437508" y="0"/>
                  </a:lnTo>
                  <a:lnTo>
                    <a:pt x="3465576" y="5714"/>
                  </a:lnTo>
                  <a:lnTo>
                    <a:pt x="3488436" y="21082"/>
                  </a:lnTo>
                  <a:lnTo>
                    <a:pt x="3503803" y="43942"/>
                  </a:lnTo>
                  <a:lnTo>
                    <a:pt x="3509518" y="72009"/>
                  </a:lnTo>
                  <a:lnTo>
                    <a:pt x="3509518" y="797940"/>
                  </a:lnTo>
                  <a:lnTo>
                    <a:pt x="3503803" y="826008"/>
                  </a:lnTo>
                  <a:lnTo>
                    <a:pt x="3488436" y="848868"/>
                  </a:lnTo>
                  <a:lnTo>
                    <a:pt x="3465576" y="864362"/>
                  </a:lnTo>
                  <a:lnTo>
                    <a:pt x="3437508" y="870076"/>
                  </a:lnTo>
                  <a:close/>
                </a:path>
              </a:pathLst>
            </a:custGeom>
            <a:ln w="10795">
              <a:solidFill>
                <a:srgbClr val="EC1C23"/>
              </a:solidFill>
            </a:ln>
          </p:spPr>
          <p:txBody>
            <a:bodyPr wrap="square" lIns="0" tIns="0" rIns="0" bIns="0" rtlCol="0"/>
            <a:lstStyle/>
            <a:p/>
          </p:txBody>
        </p:sp>
      </p:grpSp>
      <p:sp>
        <p:nvSpPr>
          <p:cNvPr id="11" name="object 11" descr=""/>
          <p:cNvSpPr txBox="1"/>
          <p:nvPr/>
        </p:nvSpPr>
        <p:spPr>
          <a:xfrm>
            <a:off x="987348" y="1071498"/>
            <a:ext cx="3478529"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結果を印刷します。病名漏れ点検の印刷レイアウトです。</a:t>
            </a:r>
            <a:endParaRPr sz="1050">
              <a:latin typeface="MS Mincho"/>
              <a:cs typeface="MS Mincho"/>
            </a:endParaRPr>
          </a:p>
        </p:txBody>
      </p:sp>
      <p:sp>
        <p:nvSpPr>
          <p:cNvPr id="13" name="object 13" descr=""/>
          <p:cNvSpPr txBox="1">
            <a:spLocks noGrp="1"/>
          </p:cNvSpPr>
          <p:nvPr>
            <p:ph type="sldNum" idx="7" sz="quarter"/>
          </p:nvPr>
        </p:nvSpPr>
        <p:spPr>
          <a:prstGeom prst="rect"/>
        </p:spPr>
        <p:txBody>
          <a:bodyPr wrap="square" lIns="0" tIns="635" rIns="0" bIns="0" rtlCol="0" vert="horz">
            <a:spAutoFit/>
          </a:bodyPr>
          <a:lstStyle/>
          <a:p>
            <a:pPr marL="74295">
              <a:lnSpc>
                <a:spcPct val="100000"/>
              </a:lnSpc>
              <a:spcBef>
                <a:spcPts val="5"/>
              </a:spcBef>
            </a:pPr>
            <a:r>
              <a:rPr dirty="0" spc="-50"/>
              <a:t>3</a:t>
            </a:r>
          </a:p>
        </p:txBody>
      </p:sp>
      <p:sp>
        <p:nvSpPr>
          <p:cNvPr id="12" name="object 12" descr=""/>
          <p:cNvSpPr txBox="1"/>
          <p:nvPr/>
        </p:nvSpPr>
        <p:spPr>
          <a:xfrm>
            <a:off x="987552" y="1917191"/>
            <a:ext cx="5581015" cy="6646545"/>
          </a:xfrm>
          <a:prstGeom prst="rect">
            <a:avLst/>
          </a:prstGeom>
          <a:ln w="5396">
            <a:solidFill>
              <a:srgbClr val="221F1F"/>
            </a:solidFill>
          </a:ln>
        </p:spPr>
        <p:txBody>
          <a:bodyPr wrap="square" lIns="0" tIns="0" rIns="0" bIns="0" rtlCol="0" vert="horz">
            <a:spAutoFit/>
          </a:bodyPr>
          <a:lstStyle/>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spcBef>
                <a:spcPts val="660"/>
              </a:spcBef>
            </a:pPr>
            <a:endParaRPr sz="1000">
              <a:latin typeface="Times New Roman"/>
              <a:cs typeface="Times New Roman"/>
            </a:endParaRPr>
          </a:p>
          <a:p>
            <a:pPr algn="ctr" marR="4766945">
              <a:lnSpc>
                <a:spcPct val="100000"/>
              </a:lnSpc>
            </a:pPr>
            <a:r>
              <a:rPr dirty="0" sz="1000" spc="-40">
                <a:solidFill>
                  <a:srgbClr val="0066B3"/>
                </a:solidFill>
                <a:latin typeface="MS Mincho"/>
                <a:cs typeface="MS Mincho"/>
              </a:rPr>
              <a:t>傷病名</a:t>
            </a:r>
            <a:endParaRPr sz="1000">
              <a:latin typeface="MS Mincho"/>
              <a:cs typeface="MS Mincho"/>
            </a:endParaRPr>
          </a:p>
          <a:p>
            <a:pPr algn="ctr" marL="1270">
              <a:lnSpc>
                <a:spcPct val="100000"/>
              </a:lnSpc>
              <a:spcBef>
                <a:spcPts val="300"/>
              </a:spcBef>
            </a:pPr>
            <a:r>
              <a:rPr dirty="0" sz="1000" spc="-30">
                <a:solidFill>
                  <a:srgbClr val="0066B3"/>
                </a:solidFill>
                <a:latin typeface="MS Mincho"/>
                <a:cs typeface="MS Mincho"/>
              </a:rPr>
              <a:t>病名が漏れている医薬品</a:t>
            </a:r>
            <a:endParaRPr sz="1000">
              <a:latin typeface="MS Mincho"/>
              <a:cs typeface="MS Mincho"/>
            </a:endParaRPr>
          </a:p>
          <a:p>
            <a:pPr>
              <a:lnSpc>
                <a:spcPct val="100000"/>
              </a:lnSpc>
            </a:pPr>
            <a:endParaRPr sz="1000">
              <a:latin typeface="MS Mincho"/>
              <a:cs typeface="MS Mincho"/>
            </a:endParaRPr>
          </a:p>
          <a:p>
            <a:pPr>
              <a:lnSpc>
                <a:spcPct val="100000"/>
              </a:lnSpc>
              <a:spcBef>
                <a:spcPts val="100"/>
              </a:spcBef>
            </a:pPr>
            <a:endParaRPr sz="1000">
              <a:latin typeface="MS Mincho"/>
              <a:cs typeface="MS Mincho"/>
            </a:endParaRPr>
          </a:p>
          <a:p>
            <a:pPr marL="558165">
              <a:lnSpc>
                <a:spcPct val="100000"/>
              </a:lnSpc>
            </a:pPr>
            <a:r>
              <a:rPr dirty="0" sz="1000" spc="-105">
                <a:solidFill>
                  <a:srgbClr val="EC1C23"/>
                </a:solidFill>
                <a:latin typeface="MS Mincho"/>
                <a:cs typeface="MS Mincho"/>
              </a:rPr>
              <a:t>A</a:t>
            </a:r>
            <a:r>
              <a:rPr dirty="0" sz="1000" spc="-944">
                <a:solidFill>
                  <a:srgbClr val="EC1C23"/>
                </a:solidFill>
                <a:latin typeface="MS Mincho"/>
                <a:cs typeface="MS Mincho"/>
              </a:rPr>
              <a:t>（</a:t>
            </a:r>
            <a:r>
              <a:rPr dirty="0" sz="1000" spc="-10">
                <a:solidFill>
                  <a:srgbClr val="EC1C23"/>
                </a:solidFill>
                <a:latin typeface="MS Mincho"/>
                <a:cs typeface="MS Mincho"/>
              </a:rPr>
              <a:t>I</a:t>
            </a:r>
            <a:r>
              <a:rPr dirty="0" sz="1000" spc="50">
                <a:solidFill>
                  <a:srgbClr val="EC1C23"/>
                </a:solidFill>
                <a:latin typeface="MS Mincho"/>
                <a:cs typeface="MS Mincho"/>
              </a:rPr>
              <a:t> 人工知能</a:t>
            </a:r>
            <a:r>
              <a:rPr dirty="0" sz="1000" spc="-420">
                <a:solidFill>
                  <a:srgbClr val="EC1C23"/>
                </a:solidFill>
                <a:latin typeface="MS Mincho"/>
                <a:cs typeface="MS Mincho"/>
              </a:rPr>
              <a:t>）</a:t>
            </a:r>
            <a:r>
              <a:rPr dirty="0" sz="1000" spc="-30">
                <a:solidFill>
                  <a:srgbClr val="EC1C23"/>
                </a:solidFill>
                <a:latin typeface="MS Mincho"/>
                <a:cs typeface="MS Mincho"/>
              </a:rPr>
              <a:t>が予測した漏れている病名の候補を自動印字</a:t>
            </a:r>
            <a:endParaRPr sz="1000">
              <a:latin typeface="MS Mincho"/>
              <a:cs typeface="MS Mincho"/>
            </a:endParaRPr>
          </a:p>
          <a:p>
            <a:pPr>
              <a:lnSpc>
                <a:spcPct val="100000"/>
              </a:lnSpc>
            </a:pPr>
            <a:endParaRPr sz="1000">
              <a:latin typeface="MS Mincho"/>
              <a:cs typeface="MS Mincho"/>
            </a:endParaRPr>
          </a:p>
          <a:p>
            <a:pPr>
              <a:lnSpc>
                <a:spcPct val="100000"/>
              </a:lnSpc>
            </a:pPr>
            <a:endParaRPr sz="1000">
              <a:latin typeface="MS Mincho"/>
              <a:cs typeface="MS Mincho"/>
            </a:endParaRPr>
          </a:p>
          <a:p>
            <a:pPr>
              <a:lnSpc>
                <a:spcPct val="100000"/>
              </a:lnSpc>
            </a:pPr>
            <a:endParaRPr sz="1000">
              <a:latin typeface="MS Mincho"/>
              <a:cs typeface="MS Mincho"/>
            </a:endParaRPr>
          </a:p>
          <a:p>
            <a:pPr>
              <a:lnSpc>
                <a:spcPct val="100000"/>
              </a:lnSpc>
            </a:pPr>
            <a:endParaRPr sz="1000">
              <a:latin typeface="MS Mincho"/>
              <a:cs typeface="MS Mincho"/>
            </a:endParaRPr>
          </a:p>
          <a:p>
            <a:pPr>
              <a:lnSpc>
                <a:spcPct val="100000"/>
              </a:lnSpc>
              <a:spcBef>
                <a:spcPts val="925"/>
              </a:spcBef>
            </a:pPr>
            <a:endParaRPr sz="1000">
              <a:latin typeface="MS Mincho"/>
              <a:cs typeface="MS Mincho"/>
            </a:endParaRPr>
          </a:p>
          <a:p>
            <a:pPr marL="1158240" marR="1093470">
              <a:lnSpc>
                <a:spcPct val="135200"/>
              </a:lnSpc>
              <a:spcBef>
                <a:spcPts val="5"/>
              </a:spcBef>
            </a:pPr>
            <a:r>
              <a:rPr dirty="0" sz="1050" spc="-20">
                <a:solidFill>
                  <a:srgbClr val="221F1F"/>
                </a:solidFill>
                <a:latin typeface="MS Mincho"/>
                <a:cs typeface="MS Mincho"/>
              </a:rPr>
              <a:t>候補病名とは、対象となる医薬品の適応病名の中から、漏れていた可能性のある病名の候補をリスト。</a:t>
            </a:r>
            <a:endParaRPr sz="1050">
              <a:latin typeface="MS Mincho"/>
              <a:cs typeface="MS Mincho"/>
            </a:endParaRPr>
          </a:p>
          <a:p>
            <a:pPr marL="1158240">
              <a:lnSpc>
                <a:spcPct val="100000"/>
              </a:lnSpc>
              <a:spcBef>
                <a:spcPts val="645"/>
              </a:spcBef>
            </a:pPr>
            <a:r>
              <a:rPr dirty="0" sz="1050" spc="-20">
                <a:solidFill>
                  <a:srgbClr val="221F1F"/>
                </a:solidFill>
                <a:latin typeface="MS Mincho"/>
                <a:cs typeface="MS Mincho"/>
              </a:rPr>
              <a:t>候補病名の中から最大で上位５個の候補病名を印刷。</a:t>
            </a:r>
            <a:endParaRPr sz="1050">
              <a:latin typeface="MS Mincho"/>
              <a:cs typeface="MS Mincho"/>
            </a:endParaRPr>
          </a:p>
          <a:p>
            <a:pPr>
              <a:lnSpc>
                <a:spcPct val="100000"/>
              </a:lnSpc>
            </a:pPr>
            <a:endParaRPr sz="1050">
              <a:latin typeface="MS Mincho"/>
              <a:cs typeface="MS Mincho"/>
            </a:endParaRPr>
          </a:p>
          <a:p>
            <a:pPr>
              <a:lnSpc>
                <a:spcPct val="100000"/>
              </a:lnSpc>
            </a:pPr>
            <a:endParaRPr sz="1050">
              <a:latin typeface="MS Mincho"/>
              <a:cs typeface="MS Mincho"/>
            </a:endParaRPr>
          </a:p>
          <a:p>
            <a:pPr>
              <a:lnSpc>
                <a:spcPct val="100000"/>
              </a:lnSpc>
            </a:pPr>
            <a:endParaRPr sz="1050">
              <a:latin typeface="MS Mincho"/>
              <a:cs typeface="MS Mincho"/>
            </a:endParaRPr>
          </a:p>
          <a:p>
            <a:pPr>
              <a:lnSpc>
                <a:spcPct val="100000"/>
              </a:lnSpc>
            </a:pPr>
            <a:endParaRPr sz="1050">
              <a:latin typeface="MS Mincho"/>
              <a:cs typeface="MS Mincho"/>
            </a:endParaRPr>
          </a:p>
          <a:p>
            <a:pPr>
              <a:lnSpc>
                <a:spcPct val="100000"/>
              </a:lnSpc>
            </a:pPr>
            <a:endParaRPr sz="1050">
              <a:latin typeface="MS Mincho"/>
              <a:cs typeface="MS Mincho"/>
            </a:endParaRPr>
          </a:p>
          <a:p>
            <a:pPr>
              <a:lnSpc>
                <a:spcPct val="100000"/>
              </a:lnSpc>
            </a:pPr>
            <a:endParaRPr sz="1050">
              <a:latin typeface="MS Mincho"/>
              <a:cs typeface="MS Mincho"/>
            </a:endParaRPr>
          </a:p>
          <a:p>
            <a:pPr>
              <a:lnSpc>
                <a:spcPct val="100000"/>
              </a:lnSpc>
              <a:spcBef>
                <a:spcPts val="710"/>
              </a:spcBef>
            </a:pPr>
            <a:endParaRPr sz="1050">
              <a:latin typeface="MS Mincho"/>
              <a:cs typeface="MS Mincho"/>
            </a:endParaRPr>
          </a:p>
          <a:p>
            <a:pPr algn="ctr" marR="8255">
              <a:lnSpc>
                <a:spcPct val="100000"/>
              </a:lnSpc>
            </a:pPr>
            <a:r>
              <a:rPr dirty="0" sz="1000" spc="-30">
                <a:solidFill>
                  <a:srgbClr val="0066B3"/>
                </a:solidFill>
                <a:latin typeface="MS Mincho"/>
                <a:cs typeface="MS Mincho"/>
              </a:rPr>
              <a:t>病名が漏れている検査</a:t>
            </a:r>
            <a:endParaRPr sz="1000">
              <a:latin typeface="MS Mincho"/>
              <a:cs typeface="MS Minch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080516" y="1446275"/>
            <a:ext cx="5400040" cy="6972300"/>
            <a:chOff x="1080516" y="1446275"/>
            <a:chExt cx="5400040" cy="6972300"/>
          </a:xfrm>
        </p:grpSpPr>
        <p:pic>
          <p:nvPicPr>
            <p:cNvPr id="3" name="object 3" descr=""/>
            <p:cNvPicPr/>
            <p:nvPr/>
          </p:nvPicPr>
          <p:blipFill>
            <a:blip r:embed="rId2" cstate="print"/>
            <a:stretch>
              <a:fillRect/>
            </a:stretch>
          </p:blipFill>
          <p:spPr>
            <a:xfrm>
              <a:off x="1080516" y="1446275"/>
              <a:ext cx="5399532" cy="6972300"/>
            </a:xfrm>
            <a:prstGeom prst="rect">
              <a:avLst/>
            </a:prstGeom>
          </p:spPr>
        </p:pic>
        <p:pic>
          <p:nvPicPr>
            <p:cNvPr id="4" name="object 4" descr=""/>
            <p:cNvPicPr/>
            <p:nvPr/>
          </p:nvPicPr>
          <p:blipFill>
            <a:blip r:embed="rId3" cstate="print"/>
            <a:stretch>
              <a:fillRect/>
            </a:stretch>
          </p:blipFill>
          <p:spPr>
            <a:xfrm>
              <a:off x="4128516" y="2778251"/>
              <a:ext cx="143129" cy="237489"/>
            </a:xfrm>
            <a:prstGeom prst="rect">
              <a:avLst/>
            </a:prstGeom>
          </p:spPr>
        </p:pic>
      </p:grpSp>
      <p:sp>
        <p:nvSpPr>
          <p:cNvPr id="5" name="object 5" descr=""/>
          <p:cNvSpPr txBox="1"/>
          <p:nvPr/>
        </p:nvSpPr>
        <p:spPr>
          <a:xfrm>
            <a:off x="1079703" y="1060195"/>
            <a:ext cx="2018030"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精密点検の印刷レイアウトです。</a:t>
            </a:r>
            <a:endParaRPr sz="1050">
              <a:latin typeface="MS Mincho"/>
              <a:cs typeface="MS Mincho"/>
            </a:endParaRPr>
          </a:p>
        </p:txBody>
      </p:sp>
      <p:sp>
        <p:nvSpPr>
          <p:cNvPr id="6" name="object 6" descr=""/>
          <p:cNvSpPr txBox="1"/>
          <p:nvPr/>
        </p:nvSpPr>
        <p:spPr>
          <a:xfrm>
            <a:off x="3557778" y="2590291"/>
            <a:ext cx="1278255" cy="177800"/>
          </a:xfrm>
          <a:prstGeom prst="rect">
            <a:avLst/>
          </a:prstGeom>
        </p:spPr>
        <p:txBody>
          <a:bodyPr wrap="square" lIns="0" tIns="12065" rIns="0" bIns="0" rtlCol="0" vert="horz">
            <a:spAutoFit/>
          </a:bodyPr>
          <a:lstStyle/>
          <a:p>
            <a:pPr marL="12700">
              <a:lnSpc>
                <a:spcPct val="100000"/>
              </a:lnSpc>
              <a:spcBef>
                <a:spcPts val="95"/>
              </a:spcBef>
            </a:pPr>
            <a:r>
              <a:rPr dirty="0" sz="1000" spc="-30">
                <a:solidFill>
                  <a:srgbClr val="0066B3"/>
                </a:solidFill>
                <a:latin typeface="MS Mincho"/>
                <a:cs typeface="MS Mincho"/>
              </a:rPr>
              <a:t>支払基金の公開ルール</a:t>
            </a:r>
            <a:endParaRPr sz="1000">
              <a:latin typeface="MS Mincho"/>
              <a:cs typeface="MS Mincho"/>
            </a:endParaRPr>
          </a:p>
        </p:txBody>
      </p:sp>
      <p:grpSp>
        <p:nvGrpSpPr>
          <p:cNvPr id="7" name="object 7" descr=""/>
          <p:cNvGrpSpPr/>
          <p:nvPr/>
        </p:nvGrpSpPr>
        <p:grpSpPr>
          <a:xfrm>
            <a:off x="1209992" y="5148071"/>
            <a:ext cx="5140960" cy="4466590"/>
            <a:chOff x="1209992" y="5148071"/>
            <a:chExt cx="5140960" cy="4466590"/>
          </a:xfrm>
        </p:grpSpPr>
        <p:pic>
          <p:nvPicPr>
            <p:cNvPr id="8" name="object 8" descr=""/>
            <p:cNvPicPr/>
            <p:nvPr/>
          </p:nvPicPr>
          <p:blipFill>
            <a:blip r:embed="rId4" cstate="print"/>
            <a:stretch>
              <a:fillRect/>
            </a:stretch>
          </p:blipFill>
          <p:spPr>
            <a:xfrm>
              <a:off x="4811268" y="5148071"/>
              <a:ext cx="144653" cy="239013"/>
            </a:xfrm>
            <a:prstGeom prst="rect">
              <a:avLst/>
            </a:prstGeom>
          </p:spPr>
        </p:pic>
        <p:sp>
          <p:nvSpPr>
            <p:cNvPr id="9" name="object 9" descr=""/>
            <p:cNvSpPr/>
            <p:nvPr/>
          </p:nvSpPr>
          <p:spPr>
            <a:xfrm>
              <a:off x="1214628" y="7155179"/>
              <a:ext cx="5130165" cy="2453640"/>
            </a:xfrm>
            <a:custGeom>
              <a:avLst/>
              <a:gdLst/>
              <a:ahLst/>
              <a:cxnLst/>
              <a:rect l="l" t="t" r="r" b="b"/>
              <a:pathLst>
                <a:path w="5130165" h="2453640">
                  <a:moveTo>
                    <a:pt x="5057648" y="0"/>
                  </a:moveTo>
                  <a:lnTo>
                    <a:pt x="72009" y="0"/>
                  </a:lnTo>
                  <a:lnTo>
                    <a:pt x="43967" y="5714"/>
                  </a:lnTo>
                  <a:lnTo>
                    <a:pt x="21081" y="21081"/>
                  </a:lnTo>
                  <a:lnTo>
                    <a:pt x="5651" y="43941"/>
                  </a:lnTo>
                  <a:lnTo>
                    <a:pt x="0" y="72008"/>
                  </a:lnTo>
                  <a:lnTo>
                    <a:pt x="0" y="2381148"/>
                  </a:lnTo>
                  <a:lnTo>
                    <a:pt x="5651" y="2409177"/>
                  </a:lnTo>
                  <a:lnTo>
                    <a:pt x="21081" y="2432050"/>
                  </a:lnTo>
                  <a:lnTo>
                    <a:pt x="43967" y="2447480"/>
                  </a:lnTo>
                  <a:lnTo>
                    <a:pt x="72009" y="2453144"/>
                  </a:lnTo>
                  <a:lnTo>
                    <a:pt x="5057648" y="2453144"/>
                  </a:lnTo>
                  <a:lnTo>
                    <a:pt x="5085588" y="2447480"/>
                  </a:lnTo>
                  <a:lnTo>
                    <a:pt x="5108575" y="2432050"/>
                  </a:lnTo>
                  <a:lnTo>
                    <a:pt x="5123942" y="2409177"/>
                  </a:lnTo>
                  <a:lnTo>
                    <a:pt x="5129657" y="2381148"/>
                  </a:lnTo>
                  <a:lnTo>
                    <a:pt x="5129657" y="72008"/>
                  </a:lnTo>
                  <a:lnTo>
                    <a:pt x="5123942" y="43941"/>
                  </a:lnTo>
                  <a:lnTo>
                    <a:pt x="5108575" y="21081"/>
                  </a:lnTo>
                  <a:lnTo>
                    <a:pt x="5085588" y="5714"/>
                  </a:lnTo>
                  <a:lnTo>
                    <a:pt x="5057648" y="0"/>
                  </a:lnTo>
                  <a:close/>
                </a:path>
              </a:pathLst>
            </a:custGeom>
            <a:solidFill>
              <a:srgbClr val="FFFBD4"/>
            </a:solidFill>
          </p:spPr>
          <p:txBody>
            <a:bodyPr wrap="square" lIns="0" tIns="0" rIns="0" bIns="0" rtlCol="0"/>
            <a:lstStyle/>
            <a:p/>
          </p:txBody>
        </p:sp>
        <p:sp>
          <p:nvSpPr>
            <p:cNvPr id="10" name="object 10" descr=""/>
            <p:cNvSpPr/>
            <p:nvPr/>
          </p:nvSpPr>
          <p:spPr>
            <a:xfrm>
              <a:off x="1215390" y="7155941"/>
              <a:ext cx="5130165" cy="2453640"/>
            </a:xfrm>
            <a:custGeom>
              <a:avLst/>
              <a:gdLst/>
              <a:ahLst/>
              <a:cxnLst/>
              <a:rect l="l" t="t" r="r" b="b"/>
              <a:pathLst>
                <a:path w="5130165" h="2453640">
                  <a:moveTo>
                    <a:pt x="5057648" y="2453144"/>
                  </a:moveTo>
                  <a:lnTo>
                    <a:pt x="72009" y="2453144"/>
                  </a:lnTo>
                  <a:lnTo>
                    <a:pt x="43967" y="2447480"/>
                  </a:lnTo>
                  <a:lnTo>
                    <a:pt x="21081" y="2432049"/>
                  </a:lnTo>
                  <a:lnTo>
                    <a:pt x="5651" y="2409177"/>
                  </a:lnTo>
                  <a:lnTo>
                    <a:pt x="0" y="2381148"/>
                  </a:lnTo>
                  <a:lnTo>
                    <a:pt x="0" y="72008"/>
                  </a:lnTo>
                  <a:lnTo>
                    <a:pt x="5651" y="43941"/>
                  </a:lnTo>
                  <a:lnTo>
                    <a:pt x="21081" y="21081"/>
                  </a:lnTo>
                  <a:lnTo>
                    <a:pt x="43967" y="5714"/>
                  </a:lnTo>
                  <a:lnTo>
                    <a:pt x="72009" y="0"/>
                  </a:lnTo>
                  <a:lnTo>
                    <a:pt x="5057648" y="0"/>
                  </a:lnTo>
                  <a:lnTo>
                    <a:pt x="5085588" y="5714"/>
                  </a:lnTo>
                  <a:lnTo>
                    <a:pt x="5108575" y="21081"/>
                  </a:lnTo>
                  <a:lnTo>
                    <a:pt x="5123942" y="43941"/>
                  </a:lnTo>
                  <a:lnTo>
                    <a:pt x="5129657" y="72008"/>
                  </a:lnTo>
                  <a:lnTo>
                    <a:pt x="5129657" y="2381148"/>
                  </a:lnTo>
                  <a:lnTo>
                    <a:pt x="5123942" y="2409177"/>
                  </a:lnTo>
                  <a:lnTo>
                    <a:pt x="5108575" y="2432049"/>
                  </a:lnTo>
                  <a:lnTo>
                    <a:pt x="5085588" y="2447480"/>
                  </a:lnTo>
                  <a:lnTo>
                    <a:pt x="5057648" y="2453144"/>
                  </a:lnTo>
                  <a:close/>
                </a:path>
              </a:pathLst>
            </a:custGeom>
            <a:ln w="10795">
              <a:solidFill>
                <a:srgbClr val="EC1C23"/>
              </a:solidFill>
            </a:ln>
          </p:spPr>
          <p:txBody>
            <a:bodyPr wrap="square" lIns="0" tIns="0" rIns="0" bIns="0" rtlCol="0"/>
            <a:lstStyle/>
            <a:p/>
          </p:txBody>
        </p:sp>
      </p:grpSp>
      <p:sp>
        <p:nvSpPr>
          <p:cNvPr id="11" name="object 11" descr=""/>
          <p:cNvSpPr txBox="1"/>
          <p:nvPr/>
        </p:nvSpPr>
        <p:spPr>
          <a:xfrm>
            <a:off x="4272788" y="4911089"/>
            <a:ext cx="1290320" cy="177800"/>
          </a:xfrm>
          <a:prstGeom prst="rect">
            <a:avLst/>
          </a:prstGeom>
        </p:spPr>
        <p:txBody>
          <a:bodyPr wrap="square" lIns="0" tIns="12065" rIns="0" bIns="0" rtlCol="0" vert="horz">
            <a:spAutoFit/>
          </a:bodyPr>
          <a:lstStyle/>
          <a:p>
            <a:pPr marL="12700">
              <a:lnSpc>
                <a:spcPct val="100000"/>
              </a:lnSpc>
              <a:spcBef>
                <a:spcPts val="95"/>
              </a:spcBef>
            </a:pPr>
            <a:r>
              <a:rPr dirty="0" sz="1000" spc="80">
                <a:solidFill>
                  <a:srgbClr val="0066B3"/>
                </a:solidFill>
                <a:latin typeface="MS Mincho"/>
                <a:cs typeface="MS Mincho"/>
              </a:rPr>
              <a:t>DX</a:t>
            </a:r>
            <a:r>
              <a:rPr dirty="0" sz="1000" spc="-35">
                <a:solidFill>
                  <a:srgbClr val="0066B3"/>
                </a:solidFill>
                <a:latin typeface="MS Mincho"/>
                <a:cs typeface="MS Mincho"/>
              </a:rPr>
              <a:t> </a:t>
            </a:r>
            <a:r>
              <a:rPr dirty="0" sz="1000" spc="100">
                <a:solidFill>
                  <a:srgbClr val="0066B3"/>
                </a:solidFill>
                <a:latin typeface="MS Mincho"/>
                <a:cs typeface="MS Mincho"/>
              </a:rPr>
              <a:t>CARE</a:t>
            </a:r>
            <a:r>
              <a:rPr dirty="0" sz="1000" spc="-40">
                <a:solidFill>
                  <a:srgbClr val="0066B3"/>
                </a:solidFill>
                <a:latin typeface="MS Mincho"/>
                <a:cs typeface="MS Mincho"/>
              </a:rPr>
              <a:t>の独自ルール</a:t>
            </a:r>
            <a:endParaRPr sz="1000">
              <a:latin typeface="MS Mincho"/>
              <a:cs typeface="MS Mincho"/>
            </a:endParaRPr>
          </a:p>
        </p:txBody>
      </p:sp>
      <p:sp>
        <p:nvSpPr>
          <p:cNvPr id="13" name="object 13" descr=""/>
          <p:cNvSpPr txBox="1">
            <a:spLocks noGrp="1"/>
          </p:cNvSpPr>
          <p:nvPr>
            <p:ph type="sldNum" idx="7" sz="quarter"/>
          </p:nvPr>
        </p:nvSpPr>
        <p:spPr>
          <a:prstGeom prst="rect"/>
        </p:spPr>
        <p:txBody>
          <a:bodyPr wrap="square" lIns="0" tIns="635" rIns="0" bIns="0" rtlCol="0" vert="horz">
            <a:spAutoFit/>
          </a:bodyPr>
          <a:lstStyle/>
          <a:p>
            <a:pPr marL="74295">
              <a:lnSpc>
                <a:spcPct val="100000"/>
              </a:lnSpc>
              <a:spcBef>
                <a:spcPts val="5"/>
              </a:spcBef>
            </a:pPr>
            <a:r>
              <a:rPr dirty="0" spc="-50"/>
              <a:t>4</a:t>
            </a:r>
          </a:p>
        </p:txBody>
      </p:sp>
      <p:sp>
        <p:nvSpPr>
          <p:cNvPr id="12" name="object 12" descr=""/>
          <p:cNvSpPr txBox="1"/>
          <p:nvPr/>
        </p:nvSpPr>
        <p:spPr>
          <a:xfrm>
            <a:off x="1326261" y="7191527"/>
            <a:ext cx="4874260" cy="2287905"/>
          </a:xfrm>
          <a:prstGeom prst="rect">
            <a:avLst/>
          </a:prstGeom>
        </p:spPr>
        <p:txBody>
          <a:bodyPr wrap="square" lIns="0" tIns="13970" rIns="0" bIns="0" rtlCol="0" vert="horz">
            <a:spAutoFit/>
          </a:bodyPr>
          <a:lstStyle/>
          <a:p>
            <a:pPr marL="147955" marR="1832610" indent="-135890">
              <a:lnSpc>
                <a:spcPct val="148600"/>
              </a:lnSpc>
              <a:spcBef>
                <a:spcPts val="110"/>
              </a:spcBef>
              <a:buSzPct val="90476"/>
              <a:buChar char="■"/>
              <a:tabLst>
                <a:tab pos="147955" algn="l"/>
              </a:tabLst>
            </a:pPr>
            <a:r>
              <a:rPr dirty="0" sz="1050" spc="-15">
                <a:solidFill>
                  <a:srgbClr val="221F1F"/>
                </a:solidFill>
                <a:latin typeface="MS Mincho"/>
                <a:cs typeface="MS Mincho"/>
              </a:rPr>
              <a:t>チェックアイ</a:t>
            </a:r>
            <a:r>
              <a:rPr dirty="0" sz="1050" spc="-10">
                <a:solidFill>
                  <a:srgbClr val="221F1F"/>
                </a:solidFill>
                <a:latin typeface="MS Mincho"/>
                <a:cs typeface="MS Mincho"/>
              </a:rPr>
              <a:t>DX</a:t>
            </a:r>
            <a:r>
              <a:rPr dirty="0" sz="1050" spc="-15">
                <a:solidFill>
                  <a:srgbClr val="221F1F"/>
                </a:solidFill>
                <a:latin typeface="MS Mincho"/>
                <a:cs typeface="MS Mincho"/>
              </a:rPr>
              <a:t>が最初から内蔵しているルール</a:t>
            </a:r>
            <a:r>
              <a:rPr dirty="0" sz="1050" spc="-10">
                <a:solidFill>
                  <a:srgbClr val="221F1F"/>
                </a:solidFill>
                <a:latin typeface="MS Mincho"/>
                <a:cs typeface="MS Mincho"/>
              </a:rPr>
              <a:t>医薬品：</a:t>
            </a:r>
            <a:r>
              <a:rPr dirty="0" sz="1050">
                <a:solidFill>
                  <a:srgbClr val="221F1F"/>
                </a:solidFill>
                <a:latin typeface="MS Mincho"/>
                <a:cs typeface="MS Mincho"/>
              </a:rPr>
              <a:t>23,000</a:t>
            </a:r>
            <a:r>
              <a:rPr dirty="0" sz="1050" spc="15">
                <a:solidFill>
                  <a:srgbClr val="221F1F"/>
                </a:solidFill>
                <a:latin typeface="MS Mincho"/>
                <a:cs typeface="MS Mincho"/>
              </a:rPr>
              <a:t> 件 検査・画像診断：</a:t>
            </a:r>
            <a:r>
              <a:rPr dirty="0" sz="1050">
                <a:solidFill>
                  <a:srgbClr val="221F1F"/>
                </a:solidFill>
                <a:latin typeface="MS Mincho"/>
                <a:cs typeface="MS Mincho"/>
              </a:rPr>
              <a:t>1,500</a:t>
            </a:r>
            <a:r>
              <a:rPr dirty="0" sz="1050" spc="-45">
                <a:solidFill>
                  <a:srgbClr val="221F1F"/>
                </a:solidFill>
                <a:latin typeface="MS Mincho"/>
                <a:cs typeface="MS Mincho"/>
              </a:rPr>
              <a:t> 件</a:t>
            </a:r>
            <a:r>
              <a:rPr dirty="0" sz="1050" spc="-15">
                <a:solidFill>
                  <a:srgbClr val="221F1F"/>
                </a:solidFill>
                <a:latin typeface="MS Mincho"/>
                <a:cs typeface="MS Mincho"/>
              </a:rPr>
              <a:t>支払基金公開ルール：</a:t>
            </a:r>
            <a:r>
              <a:rPr dirty="0" sz="1050">
                <a:solidFill>
                  <a:srgbClr val="221F1F"/>
                </a:solidFill>
                <a:latin typeface="MS Mincho"/>
                <a:cs typeface="MS Mincho"/>
              </a:rPr>
              <a:t>86,000</a:t>
            </a:r>
            <a:r>
              <a:rPr dirty="0" sz="1050" spc="60">
                <a:solidFill>
                  <a:srgbClr val="221F1F"/>
                </a:solidFill>
                <a:latin typeface="MS Mincho"/>
                <a:cs typeface="MS Mincho"/>
              </a:rPr>
              <a:t> 事例</a:t>
            </a:r>
            <a:endParaRPr sz="1050">
              <a:latin typeface="MS Mincho"/>
              <a:cs typeface="MS Mincho"/>
            </a:endParaRPr>
          </a:p>
          <a:p>
            <a:pPr marL="147955">
              <a:lnSpc>
                <a:spcPct val="100000"/>
              </a:lnSpc>
              <a:spcBef>
                <a:spcPts val="985"/>
              </a:spcBef>
            </a:pPr>
            <a:r>
              <a:rPr dirty="0" sz="1050" spc="-10">
                <a:solidFill>
                  <a:srgbClr val="221F1F"/>
                </a:solidFill>
                <a:latin typeface="MS Mincho"/>
                <a:cs typeface="MS Mincho"/>
              </a:rPr>
              <a:t>DX</a:t>
            </a:r>
            <a:r>
              <a:rPr dirty="0" sz="1050" spc="-125">
                <a:solidFill>
                  <a:srgbClr val="221F1F"/>
                </a:solidFill>
                <a:latin typeface="MS Mincho"/>
                <a:cs typeface="MS Mincho"/>
              </a:rPr>
              <a:t> </a:t>
            </a:r>
            <a:r>
              <a:rPr dirty="0" sz="1050" spc="-25">
                <a:solidFill>
                  <a:srgbClr val="221F1F"/>
                </a:solidFill>
                <a:latin typeface="MS Mincho"/>
                <a:cs typeface="MS Mincho"/>
              </a:rPr>
              <a:t>CARE</a:t>
            </a:r>
            <a:r>
              <a:rPr dirty="0" sz="1050" spc="-20">
                <a:solidFill>
                  <a:srgbClr val="221F1F"/>
                </a:solidFill>
                <a:latin typeface="MS Mincho"/>
                <a:cs typeface="MS Mincho"/>
              </a:rPr>
              <a:t> 独自ルール</a:t>
            </a:r>
            <a:r>
              <a:rPr dirty="0" sz="1050">
                <a:solidFill>
                  <a:srgbClr val="221F1F"/>
                </a:solidFill>
                <a:latin typeface="MS Mincho"/>
                <a:cs typeface="MS Mincho"/>
              </a:rPr>
              <a:t>：4,000</a:t>
            </a:r>
            <a:r>
              <a:rPr dirty="0" sz="1050" spc="-35">
                <a:solidFill>
                  <a:srgbClr val="221F1F"/>
                </a:solidFill>
                <a:latin typeface="MS Mincho"/>
                <a:cs typeface="MS Mincho"/>
              </a:rPr>
              <a:t> 件</a:t>
            </a:r>
            <a:endParaRPr sz="1050">
              <a:latin typeface="MS Mincho"/>
              <a:cs typeface="MS Mincho"/>
            </a:endParaRPr>
          </a:p>
          <a:p>
            <a:pPr marL="147955">
              <a:lnSpc>
                <a:spcPct val="100000"/>
              </a:lnSpc>
              <a:spcBef>
                <a:spcPts val="800"/>
              </a:spcBef>
            </a:pPr>
            <a:r>
              <a:rPr dirty="0" sz="1050" spc="-10">
                <a:solidFill>
                  <a:srgbClr val="221F1F"/>
                </a:solidFill>
                <a:latin typeface="MS Mincho"/>
                <a:cs typeface="MS Mincho"/>
              </a:rPr>
              <a:t>電子点数表：包括背反 </a:t>
            </a:r>
            <a:r>
              <a:rPr dirty="0" sz="1050">
                <a:solidFill>
                  <a:srgbClr val="221F1F"/>
                </a:solidFill>
                <a:latin typeface="MS Mincho"/>
                <a:cs typeface="MS Mincho"/>
              </a:rPr>
              <a:t>1,000</a:t>
            </a:r>
            <a:r>
              <a:rPr dirty="0" sz="1050" spc="45">
                <a:solidFill>
                  <a:srgbClr val="221F1F"/>
                </a:solidFill>
                <a:latin typeface="MS Mincho"/>
                <a:cs typeface="MS Mincho"/>
              </a:rPr>
              <a:t> 件 回数 </a:t>
            </a:r>
            <a:r>
              <a:rPr dirty="0" sz="1050">
                <a:solidFill>
                  <a:srgbClr val="221F1F"/>
                </a:solidFill>
                <a:latin typeface="MS Mincho"/>
                <a:cs typeface="MS Mincho"/>
              </a:rPr>
              <a:t>4,000 件</a:t>
            </a:r>
            <a:endParaRPr sz="1050">
              <a:latin typeface="MS Mincho"/>
              <a:cs typeface="MS Mincho"/>
            </a:endParaRPr>
          </a:p>
          <a:p>
            <a:pPr marL="147955" indent="-135255">
              <a:lnSpc>
                <a:spcPct val="100000"/>
              </a:lnSpc>
              <a:spcBef>
                <a:spcPts val="605"/>
              </a:spcBef>
              <a:buSzPct val="90476"/>
              <a:buChar char="■"/>
              <a:tabLst>
                <a:tab pos="147955" algn="l"/>
              </a:tabLst>
            </a:pPr>
            <a:r>
              <a:rPr dirty="0" sz="1050" spc="-15">
                <a:solidFill>
                  <a:srgbClr val="221F1F"/>
                </a:solidFill>
                <a:latin typeface="MS Mincho"/>
                <a:cs typeface="MS Mincho"/>
              </a:rPr>
              <a:t>チェックアイ</a:t>
            </a:r>
            <a:r>
              <a:rPr dirty="0" sz="1050" spc="-10">
                <a:solidFill>
                  <a:srgbClr val="221F1F"/>
                </a:solidFill>
                <a:latin typeface="MS Mincho"/>
                <a:cs typeface="MS Mincho"/>
              </a:rPr>
              <a:t>DX</a:t>
            </a:r>
            <a:r>
              <a:rPr dirty="0" sz="1050" spc="-35">
                <a:solidFill>
                  <a:srgbClr val="221F1F"/>
                </a:solidFill>
                <a:latin typeface="MS Mincho"/>
                <a:cs typeface="MS Mincho"/>
              </a:rPr>
              <a:t>の点検</a:t>
            </a:r>
            <a:endParaRPr sz="1050">
              <a:latin typeface="MS Mincho"/>
              <a:cs typeface="MS Mincho"/>
            </a:endParaRPr>
          </a:p>
          <a:p>
            <a:pPr marL="147955">
              <a:lnSpc>
                <a:spcPct val="100000"/>
              </a:lnSpc>
              <a:spcBef>
                <a:spcPts val="900"/>
              </a:spcBef>
              <a:tabLst>
                <a:tab pos="1092835" algn="l"/>
                <a:tab pos="1768475" algn="l"/>
                <a:tab pos="2443480" algn="l"/>
                <a:tab pos="3117215" algn="l"/>
              </a:tabLst>
            </a:pPr>
            <a:r>
              <a:rPr dirty="0" sz="1050">
                <a:solidFill>
                  <a:srgbClr val="221F1F"/>
                </a:solidFill>
                <a:latin typeface="MS Mincho"/>
                <a:cs typeface="MS Mincho"/>
              </a:rPr>
              <a:t>病</a:t>
            </a:r>
            <a:r>
              <a:rPr dirty="0" sz="1050" spc="-15">
                <a:solidFill>
                  <a:srgbClr val="221F1F"/>
                </a:solidFill>
                <a:latin typeface="MS Mincho"/>
                <a:cs typeface="MS Mincho"/>
              </a:rPr>
              <a:t>名</a:t>
            </a:r>
            <a:r>
              <a:rPr dirty="0" sz="1050">
                <a:solidFill>
                  <a:srgbClr val="221F1F"/>
                </a:solidFill>
                <a:latin typeface="MS Mincho"/>
                <a:cs typeface="MS Mincho"/>
              </a:rPr>
              <a:t>漏</a:t>
            </a:r>
            <a:r>
              <a:rPr dirty="0" sz="1050" spc="-15">
                <a:solidFill>
                  <a:srgbClr val="221F1F"/>
                </a:solidFill>
                <a:latin typeface="MS Mincho"/>
                <a:cs typeface="MS Mincho"/>
              </a:rPr>
              <a:t>れ</a:t>
            </a:r>
            <a:r>
              <a:rPr dirty="0" sz="1050" spc="-1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突</a:t>
            </a:r>
            <a:r>
              <a:rPr dirty="0" sz="1050" spc="-10">
                <a:solidFill>
                  <a:srgbClr val="221F1F"/>
                </a:solidFill>
                <a:latin typeface="MS Mincho"/>
                <a:cs typeface="MS Mincho"/>
              </a:rPr>
              <a:t>合点</a:t>
            </a:r>
            <a:r>
              <a:rPr dirty="0" sz="1050" spc="-50">
                <a:solidFill>
                  <a:srgbClr val="221F1F"/>
                </a:solidFill>
                <a:latin typeface="MS Mincho"/>
                <a:cs typeface="MS Mincho"/>
              </a:rPr>
              <a:t>検</a:t>
            </a:r>
            <a:r>
              <a:rPr dirty="0" sz="1050">
                <a:solidFill>
                  <a:srgbClr val="221F1F"/>
                </a:solidFill>
                <a:latin typeface="MS Mincho"/>
                <a:cs typeface="MS Mincho"/>
              </a:rPr>
              <a:t>	単</a:t>
            </a:r>
            <a:r>
              <a:rPr dirty="0" sz="1050" spc="-15">
                <a:solidFill>
                  <a:srgbClr val="221F1F"/>
                </a:solidFill>
                <a:latin typeface="MS Mincho"/>
                <a:cs typeface="MS Mincho"/>
              </a:rPr>
              <a:t>月</a:t>
            </a:r>
            <a:r>
              <a:rPr dirty="0" sz="1050" spc="-1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縦</a:t>
            </a:r>
            <a:r>
              <a:rPr dirty="0" sz="1050" spc="-15">
                <a:solidFill>
                  <a:srgbClr val="221F1F"/>
                </a:solidFill>
                <a:latin typeface="MS Mincho"/>
                <a:cs typeface="MS Mincho"/>
              </a:rPr>
              <a:t>覧</a:t>
            </a:r>
            <a:r>
              <a:rPr dirty="0" sz="105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横</a:t>
            </a:r>
            <a:r>
              <a:rPr dirty="0" sz="1050" spc="-15">
                <a:solidFill>
                  <a:srgbClr val="221F1F"/>
                </a:solidFill>
                <a:latin typeface="MS Mincho"/>
                <a:cs typeface="MS Mincho"/>
              </a:rPr>
              <a:t>覧</a:t>
            </a:r>
            <a:r>
              <a:rPr dirty="0" sz="1050" spc="-10">
                <a:solidFill>
                  <a:srgbClr val="221F1F"/>
                </a:solidFill>
                <a:latin typeface="MS Mincho"/>
                <a:cs typeface="MS Mincho"/>
              </a:rPr>
              <a:t>点</a:t>
            </a:r>
            <a:r>
              <a:rPr dirty="0" sz="1050" spc="-50">
                <a:solidFill>
                  <a:srgbClr val="221F1F"/>
                </a:solidFill>
                <a:latin typeface="MS Mincho"/>
                <a:cs typeface="MS Mincho"/>
              </a:rPr>
              <a:t>検</a:t>
            </a:r>
            <a:endParaRPr sz="1050">
              <a:latin typeface="MS Mincho"/>
              <a:cs typeface="MS Mincho"/>
            </a:endParaRPr>
          </a:p>
          <a:p>
            <a:pPr marL="147320" marR="5080" indent="635">
              <a:lnSpc>
                <a:spcPct val="150600"/>
              </a:lnSpc>
              <a:spcBef>
                <a:spcPts val="60"/>
              </a:spcBef>
              <a:tabLst>
                <a:tab pos="822960" algn="l"/>
                <a:tab pos="1497965" algn="l"/>
                <a:tab pos="2307590" algn="l"/>
                <a:tab pos="2442845" algn="l"/>
                <a:tab pos="3253104" algn="l"/>
                <a:tab pos="3657600" algn="l"/>
                <a:tab pos="4197985" algn="l"/>
              </a:tabLst>
            </a:pPr>
            <a:r>
              <a:rPr dirty="0" sz="1050">
                <a:solidFill>
                  <a:srgbClr val="221F1F"/>
                </a:solidFill>
                <a:latin typeface="MS Mincho"/>
                <a:cs typeface="MS Mincho"/>
              </a:rPr>
              <a:t>部</a:t>
            </a:r>
            <a:r>
              <a:rPr dirty="0" sz="1050" spc="-15">
                <a:solidFill>
                  <a:srgbClr val="221F1F"/>
                </a:solidFill>
                <a:latin typeface="MS Mincho"/>
                <a:cs typeface="MS Mincho"/>
              </a:rPr>
              <a:t>位</a:t>
            </a:r>
            <a:r>
              <a:rPr dirty="0" sz="1050" spc="-1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左</a:t>
            </a:r>
            <a:r>
              <a:rPr dirty="0" sz="1050" spc="-15">
                <a:solidFill>
                  <a:srgbClr val="221F1F"/>
                </a:solidFill>
                <a:latin typeface="MS Mincho"/>
                <a:cs typeface="MS Mincho"/>
              </a:rPr>
              <a:t>右</a:t>
            </a:r>
            <a:r>
              <a:rPr dirty="0" sz="105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投</a:t>
            </a:r>
            <a:r>
              <a:rPr dirty="0" sz="1050" spc="-15">
                <a:solidFill>
                  <a:srgbClr val="221F1F"/>
                </a:solidFill>
                <a:latin typeface="MS Mincho"/>
                <a:cs typeface="MS Mincho"/>
              </a:rPr>
              <a:t>与</a:t>
            </a:r>
            <a:r>
              <a:rPr dirty="0" sz="1050">
                <a:solidFill>
                  <a:srgbClr val="221F1F"/>
                </a:solidFill>
                <a:latin typeface="MS Mincho"/>
                <a:cs typeface="MS Mincho"/>
              </a:rPr>
              <a:t>量</a:t>
            </a:r>
            <a:r>
              <a:rPr dirty="0" sz="1050" spc="-15">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投</a:t>
            </a:r>
            <a:r>
              <a:rPr dirty="0" sz="1050" spc="-15">
                <a:solidFill>
                  <a:srgbClr val="221F1F"/>
                </a:solidFill>
                <a:latin typeface="MS Mincho"/>
                <a:cs typeface="MS Mincho"/>
              </a:rPr>
              <a:t>与</a:t>
            </a:r>
            <a:r>
              <a:rPr dirty="0" sz="1050">
                <a:solidFill>
                  <a:srgbClr val="221F1F"/>
                </a:solidFill>
                <a:latin typeface="MS Mincho"/>
                <a:cs typeface="MS Mincho"/>
              </a:rPr>
              <a:t>日</a:t>
            </a:r>
            <a:r>
              <a:rPr dirty="0" sz="1050" spc="-15">
                <a:solidFill>
                  <a:srgbClr val="221F1F"/>
                </a:solidFill>
                <a:latin typeface="MS Mincho"/>
                <a:cs typeface="MS Mincho"/>
              </a:rPr>
              <a:t>数</a:t>
            </a:r>
            <a:r>
              <a:rPr dirty="0" sz="105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併</a:t>
            </a:r>
            <a:r>
              <a:rPr dirty="0" sz="1050" spc="-15">
                <a:solidFill>
                  <a:srgbClr val="221F1F"/>
                </a:solidFill>
                <a:latin typeface="MS Mincho"/>
                <a:cs typeface="MS Mincho"/>
              </a:rPr>
              <a:t>用</a:t>
            </a:r>
            <a:r>
              <a:rPr dirty="0" sz="1050">
                <a:solidFill>
                  <a:srgbClr val="221F1F"/>
                </a:solidFill>
                <a:latin typeface="MS Mincho"/>
                <a:cs typeface="MS Mincho"/>
              </a:rPr>
              <a:t>禁</a:t>
            </a:r>
            <a:r>
              <a:rPr dirty="0" sz="1050" spc="-15">
                <a:solidFill>
                  <a:srgbClr val="221F1F"/>
                </a:solidFill>
                <a:latin typeface="MS Mincho"/>
                <a:cs typeface="MS Mincho"/>
              </a:rPr>
              <a:t>忌</a:t>
            </a:r>
            <a:r>
              <a:rPr dirty="0" sz="1050" spc="-1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a:t>
            </a:r>
            <a:r>
              <a:rPr dirty="0" baseline="5291" sz="1575" spc="-22">
                <a:solidFill>
                  <a:srgbClr val="221F1F"/>
                </a:solidFill>
                <a:latin typeface="MS Mincho"/>
                <a:cs typeface="MS Mincho"/>
              </a:rPr>
              <a:t>算定日</a:t>
            </a:r>
            <a:r>
              <a:rPr dirty="0" baseline="5291" sz="1575" spc="-37">
                <a:solidFill>
                  <a:srgbClr val="221F1F"/>
                </a:solidFill>
                <a:latin typeface="MS Mincho"/>
                <a:cs typeface="MS Mincho"/>
              </a:rPr>
              <a:t>点</a:t>
            </a:r>
            <a:r>
              <a:rPr dirty="0" baseline="5291" sz="1575" spc="-75">
                <a:solidFill>
                  <a:srgbClr val="221F1F"/>
                </a:solidFill>
                <a:latin typeface="MS Mincho"/>
                <a:cs typeface="MS Mincho"/>
              </a:rPr>
              <a:t>検</a:t>
            </a:r>
            <a:r>
              <a:rPr dirty="0" sz="1050">
                <a:solidFill>
                  <a:srgbClr val="221F1F"/>
                </a:solidFill>
                <a:latin typeface="MS Mincho"/>
                <a:cs typeface="MS Mincho"/>
              </a:rPr>
              <a:t>コ</a:t>
            </a:r>
            <a:r>
              <a:rPr dirty="0" sz="1050" spc="-15">
                <a:solidFill>
                  <a:srgbClr val="221F1F"/>
                </a:solidFill>
                <a:latin typeface="MS Mincho"/>
                <a:cs typeface="MS Mincho"/>
              </a:rPr>
              <a:t>メ</a:t>
            </a:r>
            <a:r>
              <a:rPr dirty="0" sz="1050">
                <a:solidFill>
                  <a:srgbClr val="221F1F"/>
                </a:solidFill>
                <a:latin typeface="MS Mincho"/>
                <a:cs typeface="MS Mincho"/>
              </a:rPr>
              <a:t>ン</a:t>
            </a:r>
            <a:r>
              <a:rPr dirty="0" sz="1050" spc="-15">
                <a:solidFill>
                  <a:srgbClr val="221F1F"/>
                </a:solidFill>
                <a:latin typeface="MS Mincho"/>
                <a:cs typeface="MS Mincho"/>
              </a:rPr>
              <a:t>ト</a:t>
            </a:r>
            <a:r>
              <a:rPr dirty="0" sz="1050">
                <a:solidFill>
                  <a:srgbClr val="221F1F"/>
                </a:solidFill>
                <a:latin typeface="MS Mincho"/>
                <a:cs typeface="MS Mincho"/>
              </a:rPr>
              <a:t>コ</a:t>
            </a:r>
            <a:r>
              <a:rPr dirty="0" sz="1050" spc="-15">
                <a:solidFill>
                  <a:srgbClr val="221F1F"/>
                </a:solidFill>
                <a:latin typeface="MS Mincho"/>
                <a:cs typeface="MS Mincho"/>
              </a:rPr>
              <a:t>ー</a:t>
            </a:r>
            <a:r>
              <a:rPr dirty="0" sz="1050">
                <a:solidFill>
                  <a:srgbClr val="221F1F"/>
                </a:solidFill>
                <a:latin typeface="MS Mincho"/>
                <a:cs typeface="MS Mincho"/>
              </a:rPr>
              <a:t>ド</a:t>
            </a:r>
            <a:r>
              <a:rPr dirty="0" sz="1050" spc="-15">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請</a:t>
            </a:r>
            <a:r>
              <a:rPr dirty="0" sz="1050" spc="-15">
                <a:solidFill>
                  <a:srgbClr val="221F1F"/>
                </a:solidFill>
                <a:latin typeface="MS Mincho"/>
                <a:cs typeface="MS Mincho"/>
              </a:rPr>
              <a:t>求</a:t>
            </a:r>
            <a:r>
              <a:rPr dirty="0" sz="1050">
                <a:solidFill>
                  <a:srgbClr val="221F1F"/>
                </a:solidFill>
                <a:latin typeface="MS Mincho"/>
                <a:cs typeface="MS Mincho"/>
              </a:rPr>
              <a:t>漏</a:t>
            </a:r>
            <a:r>
              <a:rPr dirty="0" sz="1050" spc="-15">
                <a:solidFill>
                  <a:srgbClr val="221F1F"/>
                </a:solidFill>
                <a:latin typeface="MS Mincho"/>
                <a:cs typeface="MS Mincho"/>
              </a:rPr>
              <a:t>れ</a:t>
            </a:r>
            <a:r>
              <a:rPr dirty="0" sz="1050" spc="-1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コ</a:t>
            </a:r>
            <a:r>
              <a:rPr dirty="0" sz="1050" spc="-15">
                <a:solidFill>
                  <a:srgbClr val="221F1F"/>
                </a:solidFill>
                <a:latin typeface="MS Mincho"/>
                <a:cs typeface="MS Mincho"/>
              </a:rPr>
              <a:t>メ</a:t>
            </a:r>
            <a:r>
              <a:rPr dirty="0" sz="1050">
                <a:solidFill>
                  <a:srgbClr val="221F1F"/>
                </a:solidFill>
                <a:latin typeface="MS Mincho"/>
                <a:cs typeface="MS Mincho"/>
              </a:rPr>
              <a:t>ン</a:t>
            </a:r>
            <a:r>
              <a:rPr dirty="0" sz="1050" spc="-15">
                <a:solidFill>
                  <a:srgbClr val="221F1F"/>
                </a:solidFill>
                <a:latin typeface="MS Mincho"/>
                <a:cs typeface="MS Mincho"/>
              </a:rPr>
              <a:t>ト</a:t>
            </a:r>
            <a:r>
              <a:rPr dirty="0" sz="1050">
                <a:solidFill>
                  <a:srgbClr val="221F1F"/>
                </a:solidFill>
                <a:latin typeface="MS Mincho"/>
                <a:cs typeface="MS Mincho"/>
              </a:rPr>
              <a:t>漏</a:t>
            </a:r>
            <a:r>
              <a:rPr dirty="0" sz="1050" spc="-15">
                <a:solidFill>
                  <a:srgbClr val="221F1F"/>
                </a:solidFill>
                <a:latin typeface="MS Mincho"/>
                <a:cs typeface="MS Mincho"/>
              </a:rPr>
              <a:t>れ</a:t>
            </a:r>
            <a:r>
              <a:rPr dirty="0" sz="1050">
                <a:solidFill>
                  <a:srgbClr val="221F1F"/>
                </a:solidFill>
                <a:latin typeface="MS Mincho"/>
                <a:cs typeface="MS Mincho"/>
              </a:rPr>
              <a:t>点</a:t>
            </a:r>
            <a:r>
              <a:rPr dirty="0" sz="1050" spc="-50">
                <a:solidFill>
                  <a:srgbClr val="221F1F"/>
                </a:solidFill>
                <a:latin typeface="MS Mincho"/>
                <a:cs typeface="MS Mincho"/>
              </a:rPr>
              <a:t>検</a:t>
            </a:r>
            <a:r>
              <a:rPr dirty="0" sz="1050">
                <a:solidFill>
                  <a:srgbClr val="221F1F"/>
                </a:solidFill>
                <a:latin typeface="MS Mincho"/>
                <a:cs typeface="MS Mincho"/>
              </a:rPr>
              <a:t>	病</a:t>
            </a:r>
            <a:r>
              <a:rPr dirty="0" sz="1050" spc="-15">
                <a:solidFill>
                  <a:srgbClr val="221F1F"/>
                </a:solidFill>
                <a:latin typeface="MS Mincho"/>
                <a:cs typeface="MS Mincho"/>
              </a:rPr>
              <a:t>名</a:t>
            </a:r>
            <a:r>
              <a:rPr dirty="0" sz="1050">
                <a:solidFill>
                  <a:srgbClr val="221F1F"/>
                </a:solidFill>
                <a:latin typeface="MS Mincho"/>
                <a:cs typeface="MS Mincho"/>
              </a:rPr>
              <a:t>整</a:t>
            </a:r>
            <a:r>
              <a:rPr dirty="0" sz="1050" spc="-15">
                <a:solidFill>
                  <a:srgbClr val="221F1F"/>
                </a:solidFill>
                <a:latin typeface="MS Mincho"/>
                <a:cs typeface="MS Mincho"/>
              </a:rPr>
              <a:t>理</a:t>
            </a:r>
            <a:r>
              <a:rPr dirty="0" sz="1050">
                <a:solidFill>
                  <a:srgbClr val="221F1F"/>
                </a:solidFill>
                <a:latin typeface="MS Mincho"/>
                <a:cs typeface="MS Mincho"/>
              </a:rPr>
              <a:t>点</a:t>
            </a:r>
            <a:r>
              <a:rPr dirty="0" sz="1050" spc="-50">
                <a:solidFill>
                  <a:srgbClr val="221F1F"/>
                </a:solidFill>
                <a:latin typeface="MS Mincho"/>
                <a:cs typeface="MS Mincho"/>
              </a:rPr>
              <a:t>検</a:t>
            </a:r>
            <a:endParaRPr sz="1050">
              <a:latin typeface="MS Mincho"/>
              <a:cs typeface="MS Minch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36928" y="1423567"/>
            <a:ext cx="4897755" cy="784860"/>
          </a:xfrm>
          <a:prstGeom prst="rect">
            <a:avLst/>
          </a:prstGeom>
        </p:spPr>
        <p:txBody>
          <a:bodyPr wrap="square" lIns="0" tIns="12065" rIns="0" bIns="0" rtlCol="0" vert="horz">
            <a:spAutoFit/>
          </a:bodyPr>
          <a:lstStyle/>
          <a:p>
            <a:pPr marL="12700" marR="5080">
              <a:lnSpc>
                <a:spcPct val="158100"/>
              </a:lnSpc>
              <a:spcBef>
                <a:spcPts val="95"/>
              </a:spcBef>
            </a:pPr>
            <a:r>
              <a:rPr dirty="0" sz="1050" spc="-15">
                <a:solidFill>
                  <a:srgbClr val="221F1F"/>
                </a:solidFill>
                <a:latin typeface="MS Mincho"/>
                <a:cs typeface="MS Mincho"/>
              </a:rPr>
              <a:t>候補病名とは、病名漏れの医薬品、検査について、</a:t>
            </a:r>
            <a:r>
              <a:rPr dirty="0" sz="1050">
                <a:solidFill>
                  <a:srgbClr val="221F1F"/>
                </a:solidFill>
                <a:latin typeface="MS Mincho"/>
                <a:cs typeface="MS Mincho"/>
              </a:rPr>
              <a:t>AI（ 人工知能</a:t>
            </a:r>
            <a:r>
              <a:rPr dirty="0" sz="1050" spc="-15">
                <a:solidFill>
                  <a:srgbClr val="221F1F"/>
                </a:solidFill>
                <a:latin typeface="MS Mincho"/>
                <a:cs typeface="MS Mincho"/>
              </a:rPr>
              <a:t>）</a:t>
            </a:r>
            <a:r>
              <a:rPr dirty="0" sz="1050" spc="-20">
                <a:solidFill>
                  <a:srgbClr val="221F1F"/>
                </a:solidFill>
                <a:latin typeface="MS Mincho"/>
                <a:cs typeface="MS Mincho"/>
              </a:rPr>
              <a:t>がレセプト情</a:t>
            </a:r>
            <a:r>
              <a:rPr dirty="0" sz="1050" spc="-15">
                <a:solidFill>
                  <a:srgbClr val="221F1F"/>
                </a:solidFill>
                <a:latin typeface="MS Mincho"/>
                <a:cs typeface="MS Mincho"/>
              </a:rPr>
              <a:t>報から予測した、漏れていた病名の候補です。リスト印刷には自動的に印刷されますが画面から選択することもできます。</a:t>
            </a:r>
            <a:endParaRPr sz="1050">
              <a:latin typeface="MS Mincho"/>
              <a:cs typeface="MS Mincho"/>
            </a:endParaRPr>
          </a:p>
        </p:txBody>
      </p:sp>
      <p:sp>
        <p:nvSpPr>
          <p:cNvPr id="3" name="object 3" descr=""/>
          <p:cNvSpPr txBox="1"/>
          <p:nvPr/>
        </p:nvSpPr>
        <p:spPr>
          <a:xfrm>
            <a:off x="1336928" y="6092443"/>
            <a:ext cx="3743960"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画面から選択した場合には、選択した病名だけが印刷される。</a:t>
            </a:r>
            <a:endParaRPr sz="1050">
              <a:latin typeface="MS Mincho"/>
              <a:cs typeface="MS Mincho"/>
            </a:endParaRPr>
          </a:p>
        </p:txBody>
      </p:sp>
      <p:grpSp>
        <p:nvGrpSpPr>
          <p:cNvPr id="4" name="object 4" descr=""/>
          <p:cNvGrpSpPr/>
          <p:nvPr/>
        </p:nvGrpSpPr>
        <p:grpSpPr>
          <a:xfrm>
            <a:off x="1476755" y="2409443"/>
            <a:ext cx="4951730" cy="3472179"/>
            <a:chOff x="1476755" y="2409443"/>
            <a:chExt cx="4951730" cy="3472179"/>
          </a:xfrm>
        </p:grpSpPr>
        <p:pic>
          <p:nvPicPr>
            <p:cNvPr id="5" name="object 5" descr=""/>
            <p:cNvPicPr/>
            <p:nvPr/>
          </p:nvPicPr>
          <p:blipFill>
            <a:blip r:embed="rId2" cstate="print"/>
            <a:stretch>
              <a:fillRect/>
            </a:stretch>
          </p:blipFill>
          <p:spPr>
            <a:xfrm>
              <a:off x="1476755" y="2409443"/>
              <a:ext cx="4607052" cy="3471671"/>
            </a:xfrm>
            <a:prstGeom prst="rect">
              <a:avLst/>
            </a:prstGeom>
          </p:spPr>
        </p:pic>
        <p:sp>
          <p:nvSpPr>
            <p:cNvPr id="6" name="object 6" descr=""/>
            <p:cNvSpPr/>
            <p:nvPr/>
          </p:nvSpPr>
          <p:spPr>
            <a:xfrm>
              <a:off x="4514088" y="3200399"/>
              <a:ext cx="883919" cy="1963420"/>
            </a:xfrm>
            <a:custGeom>
              <a:avLst/>
              <a:gdLst/>
              <a:ahLst/>
              <a:cxnLst/>
              <a:rect l="l" t="t" r="r" b="b"/>
              <a:pathLst>
                <a:path w="883920" h="1963420">
                  <a:moveTo>
                    <a:pt x="0" y="1962911"/>
                  </a:moveTo>
                  <a:lnTo>
                    <a:pt x="883615" y="1962911"/>
                  </a:lnTo>
                  <a:lnTo>
                    <a:pt x="883615" y="0"/>
                  </a:lnTo>
                  <a:lnTo>
                    <a:pt x="0" y="0"/>
                  </a:lnTo>
                  <a:lnTo>
                    <a:pt x="0" y="1962911"/>
                  </a:lnTo>
                  <a:close/>
                </a:path>
              </a:pathLst>
            </a:custGeom>
            <a:ln w="17994">
              <a:solidFill>
                <a:srgbClr val="EC1C23"/>
              </a:solidFill>
            </a:ln>
          </p:spPr>
          <p:txBody>
            <a:bodyPr wrap="square" lIns="0" tIns="0" rIns="0" bIns="0" rtlCol="0"/>
            <a:lstStyle/>
            <a:p/>
          </p:txBody>
        </p:sp>
        <p:pic>
          <p:nvPicPr>
            <p:cNvPr id="7" name="object 7" descr=""/>
            <p:cNvPicPr/>
            <p:nvPr/>
          </p:nvPicPr>
          <p:blipFill>
            <a:blip r:embed="rId3" cstate="print"/>
            <a:stretch>
              <a:fillRect/>
            </a:stretch>
          </p:blipFill>
          <p:spPr>
            <a:xfrm>
              <a:off x="4183379" y="4349495"/>
              <a:ext cx="239014" cy="143128"/>
            </a:xfrm>
            <a:prstGeom prst="rect">
              <a:avLst/>
            </a:prstGeom>
          </p:spPr>
        </p:pic>
        <p:sp>
          <p:nvSpPr>
            <p:cNvPr id="8" name="object 8" descr=""/>
            <p:cNvSpPr/>
            <p:nvPr/>
          </p:nvSpPr>
          <p:spPr>
            <a:xfrm>
              <a:off x="3182111" y="4945379"/>
              <a:ext cx="3239770" cy="870585"/>
            </a:xfrm>
            <a:custGeom>
              <a:avLst/>
              <a:gdLst/>
              <a:ahLst/>
              <a:cxnLst/>
              <a:rect l="l" t="t" r="r" b="b"/>
              <a:pathLst>
                <a:path w="3239770" h="870585">
                  <a:moveTo>
                    <a:pt x="3167634" y="0"/>
                  </a:moveTo>
                  <a:lnTo>
                    <a:pt x="72009" y="0"/>
                  </a:lnTo>
                  <a:lnTo>
                    <a:pt x="43942" y="5714"/>
                  </a:lnTo>
                  <a:lnTo>
                    <a:pt x="21081" y="21081"/>
                  </a:lnTo>
                  <a:lnTo>
                    <a:pt x="5714" y="43941"/>
                  </a:lnTo>
                  <a:lnTo>
                    <a:pt x="0" y="72008"/>
                  </a:lnTo>
                  <a:lnTo>
                    <a:pt x="0" y="797940"/>
                  </a:lnTo>
                  <a:lnTo>
                    <a:pt x="5714" y="826007"/>
                  </a:lnTo>
                  <a:lnTo>
                    <a:pt x="21081" y="848867"/>
                  </a:lnTo>
                  <a:lnTo>
                    <a:pt x="43942" y="864362"/>
                  </a:lnTo>
                  <a:lnTo>
                    <a:pt x="72009" y="870076"/>
                  </a:lnTo>
                  <a:lnTo>
                    <a:pt x="3167634" y="870076"/>
                  </a:lnTo>
                  <a:lnTo>
                    <a:pt x="3195701" y="864362"/>
                  </a:lnTo>
                  <a:lnTo>
                    <a:pt x="3218561" y="848867"/>
                  </a:lnTo>
                  <a:lnTo>
                    <a:pt x="3233928" y="826007"/>
                  </a:lnTo>
                  <a:lnTo>
                    <a:pt x="3239642" y="797940"/>
                  </a:lnTo>
                  <a:lnTo>
                    <a:pt x="3239642" y="72008"/>
                  </a:lnTo>
                  <a:lnTo>
                    <a:pt x="3233928" y="43941"/>
                  </a:lnTo>
                  <a:lnTo>
                    <a:pt x="3218561" y="21081"/>
                  </a:lnTo>
                  <a:lnTo>
                    <a:pt x="3195701" y="5714"/>
                  </a:lnTo>
                  <a:lnTo>
                    <a:pt x="3167634" y="0"/>
                  </a:lnTo>
                  <a:close/>
                </a:path>
              </a:pathLst>
            </a:custGeom>
            <a:solidFill>
              <a:srgbClr val="FFFBD4"/>
            </a:solidFill>
          </p:spPr>
          <p:txBody>
            <a:bodyPr wrap="square" lIns="0" tIns="0" rIns="0" bIns="0" rtlCol="0"/>
            <a:lstStyle/>
            <a:p/>
          </p:txBody>
        </p:sp>
        <p:sp>
          <p:nvSpPr>
            <p:cNvPr id="9" name="object 9" descr=""/>
            <p:cNvSpPr/>
            <p:nvPr/>
          </p:nvSpPr>
          <p:spPr>
            <a:xfrm>
              <a:off x="3182873" y="4946141"/>
              <a:ext cx="3239770" cy="870585"/>
            </a:xfrm>
            <a:custGeom>
              <a:avLst/>
              <a:gdLst/>
              <a:ahLst/>
              <a:cxnLst/>
              <a:rect l="l" t="t" r="r" b="b"/>
              <a:pathLst>
                <a:path w="3239770" h="870585">
                  <a:moveTo>
                    <a:pt x="3167634" y="870076"/>
                  </a:moveTo>
                  <a:lnTo>
                    <a:pt x="72009" y="870076"/>
                  </a:lnTo>
                  <a:lnTo>
                    <a:pt x="43942" y="864362"/>
                  </a:lnTo>
                  <a:lnTo>
                    <a:pt x="21081" y="848867"/>
                  </a:lnTo>
                  <a:lnTo>
                    <a:pt x="5714" y="826007"/>
                  </a:lnTo>
                  <a:lnTo>
                    <a:pt x="0" y="797940"/>
                  </a:lnTo>
                  <a:lnTo>
                    <a:pt x="0" y="72008"/>
                  </a:lnTo>
                  <a:lnTo>
                    <a:pt x="5714" y="43941"/>
                  </a:lnTo>
                  <a:lnTo>
                    <a:pt x="21081" y="21081"/>
                  </a:lnTo>
                  <a:lnTo>
                    <a:pt x="43942" y="5714"/>
                  </a:lnTo>
                  <a:lnTo>
                    <a:pt x="72009" y="0"/>
                  </a:lnTo>
                  <a:lnTo>
                    <a:pt x="3167634" y="0"/>
                  </a:lnTo>
                  <a:lnTo>
                    <a:pt x="3195701" y="5714"/>
                  </a:lnTo>
                  <a:lnTo>
                    <a:pt x="3218561" y="21081"/>
                  </a:lnTo>
                  <a:lnTo>
                    <a:pt x="3233928" y="43941"/>
                  </a:lnTo>
                  <a:lnTo>
                    <a:pt x="3239642" y="72008"/>
                  </a:lnTo>
                  <a:lnTo>
                    <a:pt x="3239642" y="797940"/>
                  </a:lnTo>
                  <a:lnTo>
                    <a:pt x="3233928" y="826007"/>
                  </a:lnTo>
                  <a:lnTo>
                    <a:pt x="3218561" y="848867"/>
                  </a:lnTo>
                  <a:lnTo>
                    <a:pt x="3195701" y="864362"/>
                  </a:lnTo>
                  <a:lnTo>
                    <a:pt x="3167634" y="870076"/>
                  </a:lnTo>
                  <a:close/>
                </a:path>
              </a:pathLst>
            </a:custGeom>
            <a:ln w="10795">
              <a:solidFill>
                <a:srgbClr val="EC1C23"/>
              </a:solidFill>
            </a:ln>
          </p:spPr>
          <p:txBody>
            <a:bodyPr wrap="square" lIns="0" tIns="0" rIns="0" bIns="0" rtlCol="0"/>
            <a:lstStyle/>
            <a:p/>
          </p:txBody>
        </p:sp>
      </p:grpSp>
      <p:grpSp>
        <p:nvGrpSpPr>
          <p:cNvPr id="10" name="object 10" descr=""/>
          <p:cNvGrpSpPr/>
          <p:nvPr/>
        </p:nvGrpSpPr>
        <p:grpSpPr>
          <a:xfrm>
            <a:off x="1476755" y="6432803"/>
            <a:ext cx="4607560" cy="3481070"/>
            <a:chOff x="1476755" y="6432803"/>
            <a:chExt cx="4607560" cy="3481070"/>
          </a:xfrm>
        </p:grpSpPr>
        <p:pic>
          <p:nvPicPr>
            <p:cNvPr id="11" name="object 11" descr=""/>
            <p:cNvPicPr/>
            <p:nvPr/>
          </p:nvPicPr>
          <p:blipFill>
            <a:blip r:embed="rId4" cstate="print"/>
            <a:stretch>
              <a:fillRect/>
            </a:stretch>
          </p:blipFill>
          <p:spPr>
            <a:xfrm>
              <a:off x="1476755" y="6432803"/>
              <a:ext cx="4607052" cy="3480816"/>
            </a:xfrm>
            <a:prstGeom prst="rect">
              <a:avLst/>
            </a:prstGeom>
          </p:spPr>
        </p:pic>
        <p:sp>
          <p:nvSpPr>
            <p:cNvPr id="12" name="object 12" descr=""/>
            <p:cNvSpPr/>
            <p:nvPr/>
          </p:nvSpPr>
          <p:spPr>
            <a:xfrm>
              <a:off x="4875276" y="7335011"/>
              <a:ext cx="883919" cy="2420620"/>
            </a:xfrm>
            <a:custGeom>
              <a:avLst/>
              <a:gdLst/>
              <a:ahLst/>
              <a:cxnLst/>
              <a:rect l="l" t="t" r="r" b="b"/>
              <a:pathLst>
                <a:path w="883920" h="2420620">
                  <a:moveTo>
                    <a:pt x="0" y="2420112"/>
                  </a:moveTo>
                  <a:lnTo>
                    <a:pt x="883627" y="2420112"/>
                  </a:lnTo>
                  <a:lnTo>
                    <a:pt x="883627" y="0"/>
                  </a:lnTo>
                  <a:lnTo>
                    <a:pt x="0" y="0"/>
                  </a:lnTo>
                  <a:lnTo>
                    <a:pt x="0" y="2420112"/>
                  </a:lnTo>
                  <a:close/>
                </a:path>
              </a:pathLst>
            </a:custGeom>
            <a:ln w="17994">
              <a:solidFill>
                <a:srgbClr val="EC1C23"/>
              </a:solidFill>
            </a:ln>
          </p:spPr>
          <p:txBody>
            <a:bodyPr wrap="square" lIns="0" tIns="0" rIns="0" bIns="0" rtlCol="0"/>
            <a:lstStyle/>
            <a:p/>
          </p:txBody>
        </p:sp>
        <p:pic>
          <p:nvPicPr>
            <p:cNvPr id="13" name="object 13" descr=""/>
            <p:cNvPicPr/>
            <p:nvPr/>
          </p:nvPicPr>
          <p:blipFill>
            <a:blip r:embed="rId5" cstate="print"/>
            <a:stretch>
              <a:fillRect/>
            </a:stretch>
          </p:blipFill>
          <p:spPr>
            <a:xfrm>
              <a:off x="4544567" y="8170163"/>
              <a:ext cx="237490" cy="144652"/>
            </a:xfrm>
            <a:prstGeom prst="rect">
              <a:avLst/>
            </a:prstGeom>
          </p:spPr>
        </p:pic>
      </p:grpSp>
      <p:sp>
        <p:nvSpPr>
          <p:cNvPr id="14" name="object 14" descr=""/>
          <p:cNvSpPr txBox="1"/>
          <p:nvPr/>
        </p:nvSpPr>
        <p:spPr>
          <a:xfrm>
            <a:off x="3294126" y="4989093"/>
            <a:ext cx="3081020" cy="701040"/>
          </a:xfrm>
          <a:prstGeom prst="rect">
            <a:avLst/>
          </a:prstGeom>
        </p:spPr>
        <p:txBody>
          <a:bodyPr wrap="square" lIns="0" tIns="12700" rIns="0" bIns="0" rtlCol="0" vert="horz">
            <a:spAutoFit/>
          </a:bodyPr>
          <a:lstStyle/>
          <a:p>
            <a:pPr marL="12700" marR="269875">
              <a:lnSpc>
                <a:spcPct val="135200"/>
              </a:lnSpc>
              <a:spcBef>
                <a:spcPts val="100"/>
              </a:spcBef>
            </a:pPr>
            <a:r>
              <a:rPr dirty="0" sz="1050" spc="-20">
                <a:solidFill>
                  <a:srgbClr val="221F1F"/>
                </a:solidFill>
                <a:latin typeface="MS Mincho"/>
                <a:cs typeface="MS Mincho"/>
              </a:rPr>
              <a:t>候補病名の中から選択してチェックをいれる。チェックを入れた病名が印刷される。</a:t>
            </a:r>
            <a:endParaRPr sz="1050">
              <a:latin typeface="MS Mincho"/>
              <a:cs typeface="MS Mincho"/>
            </a:endParaRPr>
          </a:p>
          <a:p>
            <a:pPr marL="12700">
              <a:lnSpc>
                <a:spcPct val="100000"/>
              </a:lnSpc>
              <a:spcBef>
                <a:spcPts val="645"/>
              </a:spcBef>
            </a:pPr>
            <a:r>
              <a:rPr dirty="0" sz="1050" spc="-20">
                <a:solidFill>
                  <a:srgbClr val="221F1F"/>
                </a:solidFill>
                <a:latin typeface="MS Mincho"/>
                <a:cs typeface="MS Mincho"/>
              </a:rPr>
              <a:t>該当する病名がなければキーボードから入力する。</a:t>
            </a:r>
            <a:endParaRPr sz="1050">
              <a:latin typeface="MS Mincho"/>
              <a:cs typeface="MS Mincho"/>
            </a:endParaRPr>
          </a:p>
        </p:txBody>
      </p:sp>
      <p:sp>
        <p:nvSpPr>
          <p:cNvPr id="15" name="object 15" descr=""/>
          <p:cNvSpPr txBox="1"/>
          <p:nvPr/>
        </p:nvSpPr>
        <p:spPr>
          <a:xfrm>
            <a:off x="1568196" y="4322063"/>
            <a:ext cx="2581910" cy="165100"/>
          </a:xfrm>
          <a:prstGeom prst="rect">
            <a:avLst/>
          </a:prstGeom>
          <a:solidFill>
            <a:srgbClr val="FFFFFF"/>
          </a:solidFill>
        </p:spPr>
        <p:txBody>
          <a:bodyPr wrap="square" lIns="0" tIns="14604" rIns="0" bIns="0" rtlCol="0" vert="horz">
            <a:spAutoFit/>
          </a:bodyPr>
          <a:lstStyle/>
          <a:p>
            <a:pPr marL="24765">
              <a:lnSpc>
                <a:spcPts val="1180"/>
              </a:lnSpc>
              <a:spcBef>
                <a:spcPts val="114"/>
              </a:spcBef>
            </a:pPr>
            <a:r>
              <a:rPr dirty="0" sz="1000" spc="-105">
                <a:solidFill>
                  <a:srgbClr val="EC1C23"/>
                </a:solidFill>
                <a:latin typeface="MS Mincho"/>
                <a:cs typeface="MS Mincho"/>
              </a:rPr>
              <a:t>A</a:t>
            </a:r>
            <a:r>
              <a:rPr dirty="0" sz="1000" spc="-944">
                <a:solidFill>
                  <a:srgbClr val="EC1C23"/>
                </a:solidFill>
                <a:latin typeface="MS Mincho"/>
                <a:cs typeface="MS Mincho"/>
              </a:rPr>
              <a:t>（</a:t>
            </a:r>
            <a:r>
              <a:rPr dirty="0" sz="1000" spc="-10">
                <a:solidFill>
                  <a:srgbClr val="EC1C23"/>
                </a:solidFill>
                <a:latin typeface="MS Mincho"/>
                <a:cs typeface="MS Mincho"/>
              </a:rPr>
              <a:t>I</a:t>
            </a:r>
            <a:r>
              <a:rPr dirty="0" sz="1000" spc="50">
                <a:solidFill>
                  <a:srgbClr val="EC1C23"/>
                </a:solidFill>
                <a:latin typeface="MS Mincho"/>
                <a:cs typeface="MS Mincho"/>
              </a:rPr>
              <a:t> 人工知能</a:t>
            </a:r>
            <a:r>
              <a:rPr dirty="0" sz="1000" spc="-420">
                <a:solidFill>
                  <a:srgbClr val="EC1C23"/>
                </a:solidFill>
                <a:latin typeface="MS Mincho"/>
                <a:cs typeface="MS Mincho"/>
              </a:rPr>
              <a:t>）</a:t>
            </a:r>
            <a:r>
              <a:rPr dirty="0" sz="1000" spc="-25">
                <a:solidFill>
                  <a:srgbClr val="EC1C23"/>
                </a:solidFill>
                <a:latin typeface="MS Mincho"/>
                <a:cs typeface="MS Mincho"/>
              </a:rPr>
              <a:t>が予測した候補病名のリスト</a:t>
            </a:r>
            <a:endParaRPr sz="1000">
              <a:latin typeface="MS Mincho"/>
              <a:cs typeface="MS Mincho"/>
            </a:endParaRPr>
          </a:p>
        </p:txBody>
      </p:sp>
      <p:sp>
        <p:nvSpPr>
          <p:cNvPr id="16" name="object 16" descr=""/>
          <p:cNvSpPr txBox="1"/>
          <p:nvPr/>
        </p:nvSpPr>
        <p:spPr>
          <a:xfrm>
            <a:off x="3227577" y="8146160"/>
            <a:ext cx="1278255" cy="177800"/>
          </a:xfrm>
          <a:prstGeom prst="rect">
            <a:avLst/>
          </a:prstGeom>
        </p:spPr>
        <p:txBody>
          <a:bodyPr wrap="square" lIns="0" tIns="12065" rIns="0" bIns="0" rtlCol="0" vert="horz">
            <a:spAutoFit/>
          </a:bodyPr>
          <a:lstStyle/>
          <a:p>
            <a:pPr marL="12700">
              <a:lnSpc>
                <a:spcPct val="100000"/>
              </a:lnSpc>
              <a:spcBef>
                <a:spcPts val="95"/>
              </a:spcBef>
            </a:pPr>
            <a:r>
              <a:rPr dirty="0" sz="1000" spc="-30">
                <a:solidFill>
                  <a:srgbClr val="EC1C23"/>
                </a:solidFill>
                <a:latin typeface="MS Mincho"/>
                <a:cs typeface="MS Mincho"/>
              </a:rPr>
              <a:t>画面から選択した病名</a:t>
            </a:r>
            <a:endParaRPr sz="1000">
              <a:latin typeface="MS Mincho"/>
              <a:cs typeface="MS Mincho"/>
            </a:endParaRPr>
          </a:p>
        </p:txBody>
      </p:sp>
      <p:grpSp>
        <p:nvGrpSpPr>
          <p:cNvPr id="17" name="object 17" descr=""/>
          <p:cNvGrpSpPr/>
          <p:nvPr/>
        </p:nvGrpSpPr>
        <p:grpSpPr>
          <a:xfrm>
            <a:off x="1476755" y="2397251"/>
            <a:ext cx="4607560" cy="3383279"/>
            <a:chOff x="1476755" y="2397251"/>
            <a:chExt cx="4607560" cy="3383279"/>
          </a:xfrm>
        </p:grpSpPr>
        <p:pic>
          <p:nvPicPr>
            <p:cNvPr id="18" name="object 18" descr=""/>
            <p:cNvPicPr/>
            <p:nvPr/>
          </p:nvPicPr>
          <p:blipFill>
            <a:blip r:embed="rId6" cstate="print"/>
            <a:stretch>
              <a:fillRect/>
            </a:stretch>
          </p:blipFill>
          <p:spPr>
            <a:xfrm>
              <a:off x="1476755" y="2397251"/>
              <a:ext cx="4607052" cy="501396"/>
            </a:xfrm>
            <a:prstGeom prst="rect">
              <a:avLst/>
            </a:prstGeom>
          </p:spPr>
        </p:pic>
        <p:pic>
          <p:nvPicPr>
            <p:cNvPr id="19" name="object 19" descr=""/>
            <p:cNvPicPr/>
            <p:nvPr/>
          </p:nvPicPr>
          <p:blipFill>
            <a:blip r:embed="rId7" cstate="print"/>
            <a:stretch>
              <a:fillRect/>
            </a:stretch>
          </p:blipFill>
          <p:spPr>
            <a:xfrm>
              <a:off x="1533143" y="4904231"/>
              <a:ext cx="68580" cy="876300"/>
            </a:xfrm>
            <a:prstGeom prst="rect">
              <a:avLst/>
            </a:prstGeom>
          </p:spPr>
        </p:pic>
      </p:grpSp>
      <p:sp>
        <p:nvSpPr>
          <p:cNvPr id="20" name="object 20" descr=""/>
          <p:cNvSpPr txBox="1"/>
          <p:nvPr/>
        </p:nvSpPr>
        <p:spPr>
          <a:xfrm>
            <a:off x="1086611" y="1077467"/>
            <a:ext cx="5400040" cy="218440"/>
          </a:xfrm>
          <a:prstGeom prst="rect">
            <a:avLst/>
          </a:prstGeom>
          <a:solidFill>
            <a:srgbClr val="93BCE4"/>
          </a:solidFill>
        </p:spPr>
        <p:txBody>
          <a:bodyPr wrap="square" lIns="0" tIns="21590" rIns="0" bIns="0" rtlCol="0" vert="horz">
            <a:spAutoFit/>
          </a:bodyPr>
          <a:lstStyle/>
          <a:p>
            <a:pPr marL="91440">
              <a:lnSpc>
                <a:spcPct val="100000"/>
              </a:lnSpc>
              <a:spcBef>
                <a:spcPts val="170"/>
              </a:spcBef>
            </a:pPr>
            <a:r>
              <a:rPr dirty="0" sz="1100" spc="-15" b="1">
                <a:solidFill>
                  <a:srgbClr val="006FC0"/>
                </a:solidFill>
                <a:latin typeface="MS Gothic"/>
                <a:cs typeface="MS Gothic"/>
              </a:rPr>
              <a:t>候補病名</a:t>
            </a:r>
            <a:endParaRPr sz="1100">
              <a:latin typeface="MS Gothic"/>
              <a:cs typeface="MS Gothic"/>
            </a:endParaRPr>
          </a:p>
        </p:txBody>
      </p:sp>
      <p:sp>
        <p:nvSpPr>
          <p:cNvPr id="21" name="object 21" descr=""/>
          <p:cNvSpPr txBox="1">
            <a:spLocks noGrp="1"/>
          </p:cNvSpPr>
          <p:nvPr>
            <p:ph type="sldNum" idx="7" sz="quarter"/>
          </p:nvPr>
        </p:nvSpPr>
        <p:spPr>
          <a:prstGeom prst="rect"/>
        </p:spPr>
        <p:txBody>
          <a:bodyPr wrap="square" lIns="0" tIns="635" rIns="0" bIns="0" rtlCol="0" vert="horz">
            <a:spAutoFit/>
          </a:bodyPr>
          <a:lstStyle/>
          <a:p>
            <a:pPr marL="74295">
              <a:lnSpc>
                <a:spcPct val="100000"/>
              </a:lnSpc>
              <a:spcBef>
                <a:spcPts val="5"/>
              </a:spcBef>
            </a:pPr>
            <a:r>
              <a:rPr dirty="0" spc="-50"/>
              <a:t>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365250" y="1448460"/>
            <a:ext cx="4806315" cy="784860"/>
          </a:xfrm>
          <a:prstGeom prst="rect">
            <a:avLst/>
          </a:prstGeom>
        </p:spPr>
        <p:txBody>
          <a:bodyPr wrap="square" lIns="0" tIns="12065" rIns="0" bIns="0" rtlCol="0" vert="horz">
            <a:spAutoFit/>
          </a:bodyPr>
          <a:lstStyle/>
          <a:p>
            <a:pPr algn="just" marL="12700" marR="5080">
              <a:lnSpc>
                <a:spcPct val="158200"/>
              </a:lnSpc>
              <a:spcBef>
                <a:spcPts val="95"/>
              </a:spcBef>
            </a:pPr>
            <a:r>
              <a:rPr dirty="0" sz="1050" spc="-20">
                <a:solidFill>
                  <a:srgbClr val="221F1F"/>
                </a:solidFill>
                <a:latin typeface="MS Mincho"/>
                <a:cs typeface="MS Mincho"/>
              </a:rPr>
              <a:t>画面点検の基本画面を「詳細」画面と呼びます。左側に病名、右側に診療行為・医薬品が表示されます。不合格の場合には左下に不合格の内容がメッセージとして表示されます。必要に応じて画面レイアウトを切り替えて点検します。</a:t>
            </a:r>
            <a:endParaRPr sz="1050">
              <a:latin typeface="MS Mincho"/>
              <a:cs typeface="MS Mincho"/>
            </a:endParaRPr>
          </a:p>
        </p:txBody>
      </p:sp>
      <p:sp>
        <p:nvSpPr>
          <p:cNvPr id="3" name="object 3" descr=""/>
          <p:cNvSpPr txBox="1"/>
          <p:nvPr/>
        </p:nvSpPr>
        <p:spPr>
          <a:xfrm>
            <a:off x="1269619" y="5960135"/>
            <a:ext cx="4871085" cy="531495"/>
          </a:xfrm>
          <a:prstGeom prst="rect">
            <a:avLst/>
          </a:prstGeom>
        </p:spPr>
        <p:txBody>
          <a:bodyPr wrap="square" lIns="0" tIns="12065" rIns="0" bIns="0" rtlCol="0" vert="horz">
            <a:spAutoFit/>
          </a:bodyPr>
          <a:lstStyle/>
          <a:p>
            <a:pPr marL="81280" marR="5080" indent="-68580">
              <a:lnSpc>
                <a:spcPct val="158100"/>
              </a:lnSpc>
              <a:spcBef>
                <a:spcPts val="95"/>
              </a:spcBef>
            </a:pPr>
            <a:r>
              <a:rPr dirty="0" sz="1050" spc="-5">
                <a:solidFill>
                  <a:srgbClr val="221F1F"/>
                </a:solidFill>
                <a:latin typeface="MS Mincho"/>
                <a:cs typeface="MS Mincho"/>
              </a:rPr>
              <a:t>「算定日」画面は１ヶ月分を１画面で表示します。横に日付、縦に診療行為・医</a:t>
            </a:r>
            <a:r>
              <a:rPr dirty="0" sz="1050" spc="-10">
                <a:solidFill>
                  <a:srgbClr val="221F1F"/>
                </a:solidFill>
                <a:latin typeface="MS Mincho"/>
                <a:cs typeface="MS Mincho"/>
              </a:rPr>
              <a:t>薬品がならびます。</a:t>
            </a:r>
            <a:endParaRPr sz="1050">
              <a:latin typeface="MS Mincho"/>
              <a:cs typeface="MS Mincho"/>
            </a:endParaRPr>
          </a:p>
        </p:txBody>
      </p:sp>
      <p:grpSp>
        <p:nvGrpSpPr>
          <p:cNvPr id="4" name="object 4" descr=""/>
          <p:cNvGrpSpPr/>
          <p:nvPr/>
        </p:nvGrpSpPr>
        <p:grpSpPr>
          <a:xfrm>
            <a:off x="1463039" y="2404871"/>
            <a:ext cx="4608830" cy="3472179"/>
            <a:chOff x="1463039" y="2404871"/>
            <a:chExt cx="4608830" cy="3472179"/>
          </a:xfrm>
        </p:grpSpPr>
        <p:pic>
          <p:nvPicPr>
            <p:cNvPr id="5" name="object 5" descr=""/>
            <p:cNvPicPr/>
            <p:nvPr/>
          </p:nvPicPr>
          <p:blipFill>
            <a:blip r:embed="rId2" cstate="print"/>
            <a:stretch>
              <a:fillRect/>
            </a:stretch>
          </p:blipFill>
          <p:spPr>
            <a:xfrm>
              <a:off x="1463039" y="2404871"/>
              <a:ext cx="4608576" cy="3471672"/>
            </a:xfrm>
            <a:prstGeom prst="rect">
              <a:avLst/>
            </a:prstGeom>
          </p:spPr>
        </p:pic>
        <p:pic>
          <p:nvPicPr>
            <p:cNvPr id="6" name="object 6" descr=""/>
            <p:cNvPicPr/>
            <p:nvPr/>
          </p:nvPicPr>
          <p:blipFill>
            <a:blip r:embed="rId3" cstate="print"/>
            <a:stretch>
              <a:fillRect/>
            </a:stretch>
          </p:blipFill>
          <p:spPr>
            <a:xfrm>
              <a:off x="1999487" y="4034027"/>
              <a:ext cx="144653" cy="239013"/>
            </a:xfrm>
            <a:prstGeom prst="rect">
              <a:avLst/>
            </a:prstGeom>
          </p:spPr>
        </p:pic>
      </p:grpSp>
      <p:grpSp>
        <p:nvGrpSpPr>
          <p:cNvPr id="7" name="object 7" descr=""/>
          <p:cNvGrpSpPr/>
          <p:nvPr/>
        </p:nvGrpSpPr>
        <p:grpSpPr>
          <a:xfrm>
            <a:off x="1476755" y="6693407"/>
            <a:ext cx="4619625" cy="3472179"/>
            <a:chOff x="1476755" y="6693407"/>
            <a:chExt cx="4619625" cy="3472179"/>
          </a:xfrm>
        </p:grpSpPr>
        <p:pic>
          <p:nvPicPr>
            <p:cNvPr id="8" name="object 8" descr=""/>
            <p:cNvPicPr/>
            <p:nvPr/>
          </p:nvPicPr>
          <p:blipFill>
            <a:blip r:embed="rId4" cstate="print"/>
            <a:stretch>
              <a:fillRect/>
            </a:stretch>
          </p:blipFill>
          <p:spPr>
            <a:xfrm>
              <a:off x="1476755" y="6693407"/>
              <a:ext cx="4607052" cy="3471672"/>
            </a:xfrm>
            <a:prstGeom prst="rect">
              <a:avLst/>
            </a:prstGeom>
          </p:spPr>
        </p:pic>
        <p:pic>
          <p:nvPicPr>
            <p:cNvPr id="9" name="object 9" descr=""/>
            <p:cNvPicPr/>
            <p:nvPr/>
          </p:nvPicPr>
          <p:blipFill>
            <a:blip r:embed="rId5" cstate="print"/>
            <a:stretch>
              <a:fillRect/>
            </a:stretch>
          </p:blipFill>
          <p:spPr>
            <a:xfrm>
              <a:off x="1476755" y="6693407"/>
              <a:ext cx="4607052" cy="327660"/>
            </a:xfrm>
            <a:prstGeom prst="rect">
              <a:avLst/>
            </a:prstGeom>
          </p:spPr>
        </p:pic>
        <p:pic>
          <p:nvPicPr>
            <p:cNvPr id="10" name="object 10" descr=""/>
            <p:cNvPicPr/>
            <p:nvPr/>
          </p:nvPicPr>
          <p:blipFill>
            <a:blip r:embed="rId6" cstate="print"/>
            <a:stretch>
              <a:fillRect/>
            </a:stretch>
          </p:blipFill>
          <p:spPr>
            <a:xfrm>
              <a:off x="1496567" y="6697979"/>
              <a:ext cx="4599432" cy="251460"/>
            </a:xfrm>
            <a:prstGeom prst="rect">
              <a:avLst/>
            </a:prstGeom>
          </p:spPr>
        </p:pic>
      </p:grpSp>
      <p:sp>
        <p:nvSpPr>
          <p:cNvPr id="11" name="object 11" descr=""/>
          <p:cNvSpPr txBox="1"/>
          <p:nvPr/>
        </p:nvSpPr>
        <p:spPr>
          <a:xfrm>
            <a:off x="1945894" y="4296536"/>
            <a:ext cx="272415" cy="177800"/>
          </a:xfrm>
          <a:prstGeom prst="rect">
            <a:avLst/>
          </a:prstGeom>
        </p:spPr>
        <p:txBody>
          <a:bodyPr wrap="square" lIns="0" tIns="12065" rIns="0" bIns="0" rtlCol="0" vert="horz">
            <a:spAutoFit/>
          </a:bodyPr>
          <a:lstStyle/>
          <a:p>
            <a:pPr marL="12700">
              <a:lnSpc>
                <a:spcPct val="100000"/>
              </a:lnSpc>
              <a:spcBef>
                <a:spcPts val="95"/>
              </a:spcBef>
            </a:pPr>
            <a:r>
              <a:rPr dirty="0" sz="1000" spc="-45">
                <a:solidFill>
                  <a:srgbClr val="EC1C23"/>
                </a:solidFill>
                <a:latin typeface="MS Mincho"/>
                <a:cs typeface="MS Mincho"/>
              </a:rPr>
              <a:t>病名</a:t>
            </a:r>
            <a:endParaRPr sz="1000">
              <a:latin typeface="MS Mincho"/>
              <a:cs typeface="MS Mincho"/>
            </a:endParaRPr>
          </a:p>
        </p:txBody>
      </p:sp>
      <p:grpSp>
        <p:nvGrpSpPr>
          <p:cNvPr id="12" name="object 12" descr=""/>
          <p:cNvGrpSpPr/>
          <p:nvPr/>
        </p:nvGrpSpPr>
        <p:grpSpPr>
          <a:xfrm>
            <a:off x="2500883" y="4424171"/>
            <a:ext cx="1584960" cy="972185"/>
            <a:chOff x="2500883" y="4424171"/>
            <a:chExt cx="1584960" cy="972185"/>
          </a:xfrm>
        </p:grpSpPr>
        <p:sp>
          <p:nvSpPr>
            <p:cNvPr id="13" name="object 13" descr=""/>
            <p:cNvSpPr/>
            <p:nvPr/>
          </p:nvSpPr>
          <p:spPr>
            <a:xfrm>
              <a:off x="2500883" y="5036311"/>
              <a:ext cx="144145" cy="360045"/>
            </a:xfrm>
            <a:custGeom>
              <a:avLst/>
              <a:gdLst/>
              <a:ahLst/>
              <a:cxnLst/>
              <a:rect l="l" t="t" r="r" b="b"/>
              <a:pathLst>
                <a:path w="144144" h="360045">
                  <a:moveTo>
                    <a:pt x="97536" y="0"/>
                  </a:moveTo>
                  <a:lnTo>
                    <a:pt x="46609" y="0"/>
                  </a:lnTo>
                  <a:lnTo>
                    <a:pt x="46609" y="275590"/>
                  </a:lnTo>
                  <a:lnTo>
                    <a:pt x="0" y="275590"/>
                  </a:lnTo>
                  <a:lnTo>
                    <a:pt x="72009" y="359663"/>
                  </a:lnTo>
                  <a:lnTo>
                    <a:pt x="144018" y="275590"/>
                  </a:lnTo>
                  <a:lnTo>
                    <a:pt x="97536" y="275590"/>
                  </a:lnTo>
                  <a:lnTo>
                    <a:pt x="97536" y="0"/>
                  </a:lnTo>
                  <a:close/>
                </a:path>
              </a:pathLst>
            </a:custGeom>
            <a:solidFill>
              <a:srgbClr val="EC1C23"/>
            </a:solidFill>
          </p:spPr>
          <p:txBody>
            <a:bodyPr wrap="square" lIns="0" tIns="0" rIns="0" bIns="0" rtlCol="0"/>
            <a:lstStyle/>
            <a:p/>
          </p:txBody>
        </p:sp>
        <p:pic>
          <p:nvPicPr>
            <p:cNvPr id="14" name="object 14" descr=""/>
            <p:cNvPicPr/>
            <p:nvPr/>
          </p:nvPicPr>
          <p:blipFill>
            <a:blip r:embed="rId7" cstate="print"/>
            <a:stretch>
              <a:fillRect/>
            </a:stretch>
          </p:blipFill>
          <p:spPr>
            <a:xfrm>
              <a:off x="3941698" y="4424171"/>
              <a:ext cx="144017" cy="237871"/>
            </a:xfrm>
            <a:prstGeom prst="rect">
              <a:avLst/>
            </a:prstGeom>
          </p:spPr>
        </p:pic>
      </p:grpSp>
      <p:sp>
        <p:nvSpPr>
          <p:cNvPr id="15" name="object 15" descr=""/>
          <p:cNvSpPr txBox="1"/>
          <p:nvPr/>
        </p:nvSpPr>
        <p:spPr>
          <a:xfrm>
            <a:off x="2205354" y="4688865"/>
            <a:ext cx="2402205" cy="354965"/>
          </a:xfrm>
          <a:prstGeom prst="rect">
            <a:avLst/>
          </a:prstGeom>
        </p:spPr>
        <p:txBody>
          <a:bodyPr wrap="square" lIns="0" tIns="24765" rIns="0" bIns="0" rtlCol="0" vert="horz">
            <a:spAutoFit/>
          </a:bodyPr>
          <a:lstStyle/>
          <a:p>
            <a:pPr marL="1390015">
              <a:lnSpc>
                <a:spcPct val="100000"/>
              </a:lnSpc>
              <a:spcBef>
                <a:spcPts val="195"/>
              </a:spcBef>
            </a:pPr>
            <a:r>
              <a:rPr dirty="0" sz="1000" spc="-40">
                <a:solidFill>
                  <a:srgbClr val="EC1C23"/>
                </a:solidFill>
                <a:latin typeface="MS Mincho"/>
                <a:cs typeface="MS Mincho"/>
              </a:rPr>
              <a:t>診療行為・医薬品</a:t>
            </a:r>
            <a:endParaRPr sz="1000">
              <a:latin typeface="MS Mincho"/>
              <a:cs typeface="MS Mincho"/>
            </a:endParaRPr>
          </a:p>
          <a:p>
            <a:pPr marL="12700">
              <a:lnSpc>
                <a:spcPct val="100000"/>
              </a:lnSpc>
              <a:spcBef>
                <a:spcPts val="95"/>
              </a:spcBef>
            </a:pPr>
            <a:r>
              <a:rPr dirty="0" sz="1000" spc="-35">
                <a:solidFill>
                  <a:srgbClr val="EC1C23"/>
                </a:solidFill>
                <a:latin typeface="MS Mincho"/>
                <a:cs typeface="MS Mincho"/>
              </a:rPr>
              <a:t>点検メッセージ</a:t>
            </a:r>
            <a:endParaRPr sz="1000">
              <a:latin typeface="MS Mincho"/>
              <a:cs typeface="MS Mincho"/>
            </a:endParaRPr>
          </a:p>
        </p:txBody>
      </p:sp>
      <p:pic>
        <p:nvPicPr>
          <p:cNvPr id="16" name="object 16" descr=""/>
          <p:cNvPicPr/>
          <p:nvPr/>
        </p:nvPicPr>
        <p:blipFill>
          <a:blip r:embed="rId6" cstate="print"/>
          <a:stretch>
            <a:fillRect/>
          </a:stretch>
        </p:blipFill>
        <p:spPr>
          <a:xfrm>
            <a:off x="1484375" y="2404871"/>
            <a:ext cx="4599432" cy="251459"/>
          </a:xfrm>
          <a:prstGeom prst="rect">
            <a:avLst/>
          </a:prstGeom>
        </p:spPr>
      </p:pic>
      <p:sp>
        <p:nvSpPr>
          <p:cNvPr id="17" name="object 17" descr=""/>
          <p:cNvSpPr txBox="1"/>
          <p:nvPr/>
        </p:nvSpPr>
        <p:spPr>
          <a:xfrm>
            <a:off x="3730244" y="10186516"/>
            <a:ext cx="92710" cy="186690"/>
          </a:xfrm>
          <a:prstGeom prst="rect">
            <a:avLst/>
          </a:prstGeom>
        </p:spPr>
        <p:txBody>
          <a:bodyPr wrap="square" lIns="0" tIns="13335" rIns="0" bIns="0" rtlCol="0" vert="horz">
            <a:spAutoFit/>
          </a:bodyPr>
          <a:lstStyle/>
          <a:p>
            <a:pPr marL="12700">
              <a:lnSpc>
                <a:spcPct val="100000"/>
              </a:lnSpc>
              <a:spcBef>
                <a:spcPts val="105"/>
              </a:spcBef>
            </a:pPr>
            <a:r>
              <a:rPr dirty="0" sz="1050" spc="-50">
                <a:solidFill>
                  <a:srgbClr val="221F1F"/>
                </a:solidFill>
                <a:latin typeface="MS Mincho"/>
                <a:cs typeface="MS Mincho"/>
              </a:rPr>
              <a:t>6</a:t>
            </a:r>
            <a:endParaRPr sz="1050">
              <a:latin typeface="MS Mincho"/>
              <a:cs typeface="MS Mincho"/>
            </a:endParaRPr>
          </a:p>
        </p:txBody>
      </p:sp>
      <p:sp>
        <p:nvSpPr>
          <p:cNvPr id="18" name="object 18" descr=""/>
          <p:cNvSpPr txBox="1"/>
          <p:nvPr/>
        </p:nvSpPr>
        <p:spPr>
          <a:xfrm>
            <a:off x="1034796" y="1098803"/>
            <a:ext cx="5401310" cy="218440"/>
          </a:xfrm>
          <a:prstGeom prst="rect">
            <a:avLst/>
          </a:prstGeom>
          <a:solidFill>
            <a:srgbClr val="93BCE4"/>
          </a:solidFill>
        </p:spPr>
        <p:txBody>
          <a:bodyPr wrap="square" lIns="0" tIns="21590" rIns="0" bIns="0" rtlCol="0" vert="horz">
            <a:spAutoFit/>
          </a:bodyPr>
          <a:lstStyle/>
          <a:p>
            <a:pPr marL="81280">
              <a:lnSpc>
                <a:spcPct val="100000"/>
              </a:lnSpc>
              <a:spcBef>
                <a:spcPts val="170"/>
              </a:spcBef>
            </a:pPr>
            <a:r>
              <a:rPr dirty="0" sz="1100" spc="-15" b="1">
                <a:solidFill>
                  <a:srgbClr val="006FC0"/>
                </a:solidFill>
                <a:latin typeface="MS Gothic"/>
                <a:cs typeface="MS Gothic"/>
              </a:rPr>
              <a:t>画面点検</a:t>
            </a:r>
            <a:endParaRPr sz="1100">
              <a:latin typeface="MS Gothic"/>
              <a:cs typeface="MS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269619" y="1051686"/>
            <a:ext cx="4276090" cy="186690"/>
          </a:xfrm>
          <a:prstGeom prst="rect">
            <a:avLst/>
          </a:prstGeom>
        </p:spPr>
        <p:txBody>
          <a:bodyPr wrap="square" lIns="0" tIns="13335" rIns="0" bIns="0" rtlCol="0" vert="horz">
            <a:spAutoFit/>
          </a:bodyPr>
          <a:lstStyle/>
          <a:p>
            <a:pPr marL="12700">
              <a:lnSpc>
                <a:spcPct val="100000"/>
              </a:lnSpc>
              <a:spcBef>
                <a:spcPts val="105"/>
              </a:spcBef>
            </a:pPr>
            <a:r>
              <a:rPr dirty="0" sz="1050" spc="-20">
                <a:solidFill>
                  <a:srgbClr val="221F1F"/>
                </a:solidFill>
                <a:latin typeface="MS Mincho"/>
                <a:cs typeface="MS Mincho"/>
              </a:rPr>
              <a:t>「日次」画面は、診療行為・医薬品を１日の単位で表示した画面です。</a:t>
            </a:r>
            <a:endParaRPr sz="1050">
              <a:latin typeface="MS Mincho"/>
              <a:cs typeface="MS Mincho"/>
            </a:endParaRPr>
          </a:p>
        </p:txBody>
      </p:sp>
      <p:sp>
        <p:nvSpPr>
          <p:cNvPr id="3" name="object 3" descr=""/>
          <p:cNvSpPr txBox="1"/>
          <p:nvPr/>
        </p:nvSpPr>
        <p:spPr>
          <a:xfrm>
            <a:off x="1269619" y="4951627"/>
            <a:ext cx="4940935" cy="784860"/>
          </a:xfrm>
          <a:prstGeom prst="rect">
            <a:avLst/>
          </a:prstGeom>
        </p:spPr>
        <p:txBody>
          <a:bodyPr wrap="square" lIns="0" tIns="12700" rIns="0" bIns="0" rtlCol="0" vert="horz">
            <a:spAutoFit/>
          </a:bodyPr>
          <a:lstStyle/>
          <a:p>
            <a:pPr marL="81280" marR="5080" indent="-68580">
              <a:lnSpc>
                <a:spcPct val="158200"/>
              </a:lnSpc>
              <a:spcBef>
                <a:spcPts val="100"/>
              </a:spcBef>
            </a:pPr>
            <a:r>
              <a:rPr dirty="0" sz="1050" spc="-20">
                <a:solidFill>
                  <a:srgbClr val="221F1F"/>
                </a:solidFill>
                <a:latin typeface="MS Mincho"/>
                <a:cs typeface="MS Mincho"/>
              </a:rPr>
              <a:t>「縦覧」画面は、複数月の診療行為・医薬品を１画面に表示します。横に月、縦</a:t>
            </a:r>
            <a:r>
              <a:rPr dirty="0" sz="1050" spc="-5">
                <a:solidFill>
                  <a:srgbClr val="221F1F"/>
                </a:solidFill>
                <a:latin typeface="MS Mincho"/>
                <a:cs typeface="MS Mincho"/>
              </a:rPr>
              <a:t>に診療行為・医薬品を表示します。縦覧点検で不合格になったレセプトの減点理由を確認するような場合に用います。</a:t>
            </a:r>
            <a:endParaRPr sz="1050">
              <a:latin typeface="MS Mincho"/>
              <a:cs typeface="MS Mincho"/>
            </a:endParaRPr>
          </a:p>
        </p:txBody>
      </p:sp>
      <p:grpSp>
        <p:nvGrpSpPr>
          <p:cNvPr id="4" name="object 4" descr=""/>
          <p:cNvGrpSpPr/>
          <p:nvPr/>
        </p:nvGrpSpPr>
        <p:grpSpPr>
          <a:xfrm>
            <a:off x="1476755" y="1402079"/>
            <a:ext cx="4607560" cy="3470275"/>
            <a:chOff x="1476755" y="1402079"/>
            <a:chExt cx="4607560" cy="3470275"/>
          </a:xfrm>
        </p:grpSpPr>
        <p:pic>
          <p:nvPicPr>
            <p:cNvPr id="5" name="object 5" descr=""/>
            <p:cNvPicPr/>
            <p:nvPr/>
          </p:nvPicPr>
          <p:blipFill>
            <a:blip r:embed="rId2" cstate="print"/>
            <a:stretch>
              <a:fillRect/>
            </a:stretch>
          </p:blipFill>
          <p:spPr>
            <a:xfrm>
              <a:off x="1476755" y="1402079"/>
              <a:ext cx="4607052" cy="3470148"/>
            </a:xfrm>
            <a:prstGeom prst="rect">
              <a:avLst/>
            </a:prstGeom>
          </p:spPr>
        </p:pic>
        <p:pic>
          <p:nvPicPr>
            <p:cNvPr id="6" name="object 6" descr=""/>
            <p:cNvPicPr/>
            <p:nvPr/>
          </p:nvPicPr>
          <p:blipFill>
            <a:blip r:embed="rId3" cstate="print"/>
            <a:stretch>
              <a:fillRect/>
            </a:stretch>
          </p:blipFill>
          <p:spPr>
            <a:xfrm>
              <a:off x="1476755" y="1402079"/>
              <a:ext cx="4607052" cy="327659"/>
            </a:xfrm>
            <a:prstGeom prst="rect">
              <a:avLst/>
            </a:prstGeom>
          </p:spPr>
        </p:pic>
        <p:pic>
          <p:nvPicPr>
            <p:cNvPr id="7" name="object 7" descr=""/>
            <p:cNvPicPr/>
            <p:nvPr/>
          </p:nvPicPr>
          <p:blipFill>
            <a:blip r:embed="rId4" cstate="print"/>
            <a:stretch>
              <a:fillRect/>
            </a:stretch>
          </p:blipFill>
          <p:spPr>
            <a:xfrm>
              <a:off x="1478279" y="1402079"/>
              <a:ext cx="4597908" cy="251459"/>
            </a:xfrm>
            <a:prstGeom prst="rect">
              <a:avLst/>
            </a:prstGeom>
          </p:spPr>
        </p:pic>
      </p:grpSp>
      <p:grpSp>
        <p:nvGrpSpPr>
          <p:cNvPr id="8" name="object 8" descr=""/>
          <p:cNvGrpSpPr/>
          <p:nvPr/>
        </p:nvGrpSpPr>
        <p:grpSpPr>
          <a:xfrm>
            <a:off x="1476755" y="5932931"/>
            <a:ext cx="4613275" cy="3476625"/>
            <a:chOff x="1476755" y="5932931"/>
            <a:chExt cx="4613275" cy="3476625"/>
          </a:xfrm>
        </p:grpSpPr>
        <p:pic>
          <p:nvPicPr>
            <p:cNvPr id="9" name="object 9" descr=""/>
            <p:cNvPicPr/>
            <p:nvPr/>
          </p:nvPicPr>
          <p:blipFill>
            <a:blip r:embed="rId5" cstate="print"/>
            <a:stretch>
              <a:fillRect/>
            </a:stretch>
          </p:blipFill>
          <p:spPr>
            <a:xfrm>
              <a:off x="1476755" y="5937503"/>
              <a:ext cx="4607052" cy="3471672"/>
            </a:xfrm>
            <a:prstGeom prst="rect">
              <a:avLst/>
            </a:prstGeom>
          </p:spPr>
        </p:pic>
        <p:pic>
          <p:nvPicPr>
            <p:cNvPr id="10" name="object 10" descr=""/>
            <p:cNvPicPr/>
            <p:nvPr/>
          </p:nvPicPr>
          <p:blipFill>
            <a:blip r:embed="rId3" cstate="print"/>
            <a:stretch>
              <a:fillRect/>
            </a:stretch>
          </p:blipFill>
          <p:spPr>
            <a:xfrm>
              <a:off x="1476755" y="5937503"/>
              <a:ext cx="4607052" cy="327660"/>
            </a:xfrm>
            <a:prstGeom prst="rect">
              <a:avLst/>
            </a:prstGeom>
          </p:spPr>
        </p:pic>
        <p:pic>
          <p:nvPicPr>
            <p:cNvPr id="11" name="object 11" descr=""/>
            <p:cNvPicPr/>
            <p:nvPr/>
          </p:nvPicPr>
          <p:blipFill>
            <a:blip r:embed="rId4" cstate="print"/>
            <a:stretch>
              <a:fillRect/>
            </a:stretch>
          </p:blipFill>
          <p:spPr>
            <a:xfrm>
              <a:off x="1490471" y="5932931"/>
              <a:ext cx="4599432" cy="251460"/>
            </a:xfrm>
            <a:prstGeom prst="rect">
              <a:avLst/>
            </a:prstGeom>
          </p:spPr>
        </p:pic>
      </p:grpSp>
      <p:sp>
        <p:nvSpPr>
          <p:cNvPr id="12" name="object 12"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7</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269619" y="889533"/>
            <a:ext cx="4871085" cy="531495"/>
          </a:xfrm>
          <a:prstGeom prst="rect">
            <a:avLst/>
          </a:prstGeom>
        </p:spPr>
        <p:txBody>
          <a:bodyPr wrap="square" lIns="0" tIns="12065" rIns="0" bIns="0" rtlCol="0" vert="horz">
            <a:spAutoFit/>
          </a:bodyPr>
          <a:lstStyle/>
          <a:p>
            <a:pPr marL="81280" marR="5080" indent="-68580">
              <a:lnSpc>
                <a:spcPct val="158100"/>
              </a:lnSpc>
              <a:spcBef>
                <a:spcPts val="95"/>
              </a:spcBef>
            </a:pPr>
            <a:r>
              <a:rPr dirty="0" sz="1050" spc="-5">
                <a:solidFill>
                  <a:srgbClr val="221F1F"/>
                </a:solidFill>
                <a:latin typeface="MS Mincho"/>
                <a:cs typeface="MS Mincho"/>
              </a:rPr>
              <a:t>「対比」画面は他の診療月のレセプトと対比する場合に用います。横覧点検で入院と外来を比較するような場合にも用います。</a:t>
            </a:r>
            <a:endParaRPr sz="1050">
              <a:latin typeface="MS Mincho"/>
              <a:cs typeface="MS Mincho"/>
            </a:endParaRPr>
          </a:p>
        </p:txBody>
      </p:sp>
      <p:grpSp>
        <p:nvGrpSpPr>
          <p:cNvPr id="3" name="object 3" descr=""/>
          <p:cNvGrpSpPr/>
          <p:nvPr/>
        </p:nvGrpSpPr>
        <p:grpSpPr>
          <a:xfrm>
            <a:off x="1476755" y="1653539"/>
            <a:ext cx="4607560" cy="3472179"/>
            <a:chOff x="1476755" y="1653539"/>
            <a:chExt cx="4607560" cy="3472179"/>
          </a:xfrm>
        </p:grpSpPr>
        <p:pic>
          <p:nvPicPr>
            <p:cNvPr id="4" name="object 4" descr=""/>
            <p:cNvPicPr/>
            <p:nvPr/>
          </p:nvPicPr>
          <p:blipFill>
            <a:blip r:embed="rId2" cstate="print"/>
            <a:stretch>
              <a:fillRect/>
            </a:stretch>
          </p:blipFill>
          <p:spPr>
            <a:xfrm>
              <a:off x="1476755" y="1653539"/>
              <a:ext cx="4607052" cy="3471671"/>
            </a:xfrm>
            <a:prstGeom prst="rect">
              <a:avLst/>
            </a:prstGeom>
          </p:spPr>
        </p:pic>
        <p:pic>
          <p:nvPicPr>
            <p:cNvPr id="5" name="object 5" descr=""/>
            <p:cNvPicPr/>
            <p:nvPr/>
          </p:nvPicPr>
          <p:blipFill>
            <a:blip r:embed="rId3" cstate="print"/>
            <a:stretch>
              <a:fillRect/>
            </a:stretch>
          </p:blipFill>
          <p:spPr>
            <a:xfrm>
              <a:off x="1476755" y="1653539"/>
              <a:ext cx="4607052" cy="327659"/>
            </a:xfrm>
            <a:prstGeom prst="rect">
              <a:avLst/>
            </a:prstGeom>
          </p:spPr>
        </p:pic>
        <p:pic>
          <p:nvPicPr>
            <p:cNvPr id="6" name="object 6" descr=""/>
            <p:cNvPicPr/>
            <p:nvPr/>
          </p:nvPicPr>
          <p:blipFill>
            <a:blip r:embed="rId4" cstate="print"/>
            <a:stretch>
              <a:fillRect/>
            </a:stretch>
          </p:blipFill>
          <p:spPr>
            <a:xfrm>
              <a:off x="3899916" y="4771643"/>
              <a:ext cx="237489" cy="144652"/>
            </a:xfrm>
            <a:prstGeom prst="rect">
              <a:avLst/>
            </a:prstGeom>
          </p:spPr>
        </p:pic>
      </p:grpSp>
      <p:sp>
        <p:nvSpPr>
          <p:cNvPr id="7" name="object 7" descr=""/>
          <p:cNvSpPr txBox="1"/>
          <p:nvPr/>
        </p:nvSpPr>
        <p:spPr>
          <a:xfrm>
            <a:off x="1336928" y="4757673"/>
            <a:ext cx="4808855" cy="1130300"/>
          </a:xfrm>
          <a:prstGeom prst="rect">
            <a:avLst/>
          </a:prstGeom>
        </p:spPr>
        <p:txBody>
          <a:bodyPr wrap="square" lIns="0" tIns="12065" rIns="0" bIns="0" rtlCol="0" vert="horz">
            <a:spAutoFit/>
          </a:bodyPr>
          <a:lstStyle/>
          <a:p>
            <a:pPr marL="1257935">
              <a:lnSpc>
                <a:spcPct val="100000"/>
              </a:lnSpc>
              <a:spcBef>
                <a:spcPts val="95"/>
              </a:spcBef>
            </a:pPr>
            <a:r>
              <a:rPr dirty="0" sz="1000" spc="-30">
                <a:solidFill>
                  <a:srgbClr val="EC1C23"/>
                </a:solidFill>
                <a:latin typeface="MS Mincho"/>
                <a:cs typeface="MS Mincho"/>
              </a:rPr>
              <a:t>対比レセプトのリスト</a:t>
            </a:r>
            <a:endParaRPr sz="1000">
              <a:latin typeface="MS Mincho"/>
              <a:cs typeface="MS Mincho"/>
            </a:endParaRPr>
          </a:p>
          <a:p>
            <a:pPr>
              <a:lnSpc>
                <a:spcPct val="100000"/>
              </a:lnSpc>
              <a:spcBef>
                <a:spcPts val="220"/>
              </a:spcBef>
            </a:pPr>
            <a:endParaRPr sz="1000">
              <a:latin typeface="MS Mincho"/>
              <a:cs typeface="MS Mincho"/>
            </a:endParaRPr>
          </a:p>
          <a:p>
            <a:pPr algn="just" marL="12700" marR="5080">
              <a:lnSpc>
                <a:spcPct val="158200"/>
              </a:lnSpc>
            </a:pPr>
            <a:r>
              <a:rPr dirty="0" sz="1050" spc="-20">
                <a:solidFill>
                  <a:srgbClr val="221F1F"/>
                </a:solidFill>
                <a:latin typeface="MS Mincho"/>
                <a:cs typeface="MS Mincho"/>
              </a:rPr>
              <a:t>電子付箋は支払基金や国保連合会などの審査機関の画面点検でも使用される機能</a:t>
            </a:r>
            <a:r>
              <a:rPr dirty="0" sz="1050" spc="-25">
                <a:solidFill>
                  <a:srgbClr val="221F1F"/>
                </a:solidFill>
                <a:latin typeface="MS Mincho"/>
                <a:cs typeface="MS Mincho"/>
              </a:rPr>
              <a:t>です。画面点検で気になって後から見たいレセプトや、医療事務に伝えるメモな</a:t>
            </a:r>
            <a:r>
              <a:rPr dirty="0" sz="1050" spc="-20">
                <a:solidFill>
                  <a:srgbClr val="221F1F"/>
                </a:solidFill>
                <a:latin typeface="MS Mincho"/>
                <a:cs typeface="MS Mincho"/>
              </a:rPr>
              <a:t>ど付箋につけて後から確認します。</a:t>
            </a:r>
            <a:endParaRPr sz="1050">
              <a:latin typeface="MS Mincho"/>
              <a:cs typeface="MS Mincho"/>
            </a:endParaRPr>
          </a:p>
        </p:txBody>
      </p:sp>
      <p:grpSp>
        <p:nvGrpSpPr>
          <p:cNvPr id="8" name="object 8" descr=""/>
          <p:cNvGrpSpPr/>
          <p:nvPr/>
        </p:nvGrpSpPr>
        <p:grpSpPr>
          <a:xfrm>
            <a:off x="1476755" y="6185915"/>
            <a:ext cx="4612005" cy="3474720"/>
            <a:chOff x="1476755" y="6185915"/>
            <a:chExt cx="4612005" cy="3474720"/>
          </a:xfrm>
        </p:grpSpPr>
        <p:pic>
          <p:nvPicPr>
            <p:cNvPr id="9" name="object 9" descr=""/>
            <p:cNvPicPr/>
            <p:nvPr/>
          </p:nvPicPr>
          <p:blipFill>
            <a:blip r:embed="rId5" cstate="print"/>
            <a:stretch>
              <a:fillRect/>
            </a:stretch>
          </p:blipFill>
          <p:spPr>
            <a:xfrm>
              <a:off x="1476755" y="6188963"/>
              <a:ext cx="4607052" cy="3471672"/>
            </a:xfrm>
            <a:prstGeom prst="rect">
              <a:avLst/>
            </a:prstGeom>
          </p:spPr>
        </p:pic>
        <p:pic>
          <p:nvPicPr>
            <p:cNvPr id="10" name="object 10" descr=""/>
            <p:cNvPicPr/>
            <p:nvPr/>
          </p:nvPicPr>
          <p:blipFill>
            <a:blip r:embed="rId3" cstate="print"/>
            <a:stretch>
              <a:fillRect/>
            </a:stretch>
          </p:blipFill>
          <p:spPr>
            <a:xfrm>
              <a:off x="1476755" y="6188963"/>
              <a:ext cx="4607052" cy="329184"/>
            </a:xfrm>
            <a:prstGeom prst="rect">
              <a:avLst/>
            </a:prstGeom>
          </p:spPr>
        </p:pic>
        <p:pic>
          <p:nvPicPr>
            <p:cNvPr id="11" name="object 11" descr=""/>
            <p:cNvPicPr/>
            <p:nvPr/>
          </p:nvPicPr>
          <p:blipFill>
            <a:blip r:embed="rId6" cstate="print"/>
            <a:stretch>
              <a:fillRect/>
            </a:stretch>
          </p:blipFill>
          <p:spPr>
            <a:xfrm>
              <a:off x="1488947" y="6185915"/>
              <a:ext cx="4599432" cy="251460"/>
            </a:xfrm>
            <a:prstGeom prst="rect">
              <a:avLst/>
            </a:prstGeom>
          </p:spPr>
        </p:pic>
      </p:grpSp>
      <p:pic>
        <p:nvPicPr>
          <p:cNvPr id="12" name="object 12" descr=""/>
          <p:cNvPicPr/>
          <p:nvPr/>
        </p:nvPicPr>
        <p:blipFill>
          <a:blip r:embed="rId6" cstate="print"/>
          <a:stretch>
            <a:fillRect/>
          </a:stretch>
        </p:blipFill>
        <p:spPr>
          <a:xfrm>
            <a:off x="1484375" y="1647443"/>
            <a:ext cx="4599432" cy="251459"/>
          </a:xfrm>
          <a:prstGeom prst="rect">
            <a:avLst/>
          </a:prstGeom>
        </p:spPr>
      </p:pic>
      <p:sp>
        <p:nvSpPr>
          <p:cNvPr id="13" name="object 13" descr=""/>
          <p:cNvSpPr txBox="1">
            <a:spLocks noGrp="1"/>
          </p:cNvSpPr>
          <p:nvPr>
            <p:ph type="sldNum" idx="7" sz="quarter"/>
          </p:nvPr>
        </p:nvSpPr>
        <p:spPr>
          <a:prstGeom prst="rect"/>
        </p:spPr>
        <p:txBody>
          <a:bodyPr wrap="square" lIns="0" tIns="635" rIns="0" bIns="0" rtlCol="0" vert="horz">
            <a:spAutoFit/>
          </a:bodyPr>
          <a:lstStyle/>
          <a:p>
            <a:pPr marL="38100">
              <a:lnSpc>
                <a:spcPct val="100000"/>
              </a:lnSpc>
              <a:spcBef>
                <a:spcPts val="5"/>
              </a:spcBef>
            </a:pPr>
            <a:r>
              <a:rPr dirty="0" spc="-25"/>
              <a:t>8</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Application>Microsoft Office PowerPoint</Application>
  <PresentationFormat>On-screen Show (4:3)</PresentationFormat>
  <ScaleCrop>false</ScaleCrop>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user</dc:creator>
  <dc:title>チェックアイDX_機能説明書</dc:title>
  <dcterms:created xsi:type="dcterms:W3CDTF">2024-11-20T02:04:36Z</dcterms:created>
  <dcterms:modified xsi:type="dcterms:W3CDTF">2024-11-20T02:04:36Z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2023-07-05T00:00:00Z</vt:filetime>
  </property>
  <property fmtid="{D5CDD505-2E9C-101B-9397-08002B2CF9AE}" pid="3" name="Creator">
    <vt:lpwstr>Microsoft® PowerPoint® for Microsoft 365</vt:lpwstr>
  </property>
  <property fmtid="{D5CDD505-2E9C-101B-9397-08002B2CF9AE}" pid="4" name="LastSaved">
    <vt:filetime>2024-11-20T00:00:00Z</vt:filetime>
  </property>
  <property fmtid="{D5CDD505-2E9C-101B-9397-08002B2CF9AE}" pid="5" name="Producer">
    <vt:lpwstr>Microsoft® PowerPoint® for Microsoft 365</vt:lpwstr>
  </property>
</Properties>
</file>