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7556500" cy="10693400"/>
  <p:notesSz cx="75565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MS PGothic"/>
                <a:cs typeface="MS P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tx1"/>
                </a:solidFill>
                <a:latin typeface="Yu Mincho"/>
                <a:cs typeface="Yu Mincho"/>
              </a:defRPr>
            </a:lvl1pPr>
          </a:lstStyle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S PGothic"/>
                <a:cs typeface="MS P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tx1"/>
                </a:solidFill>
                <a:latin typeface="Yu Mincho"/>
                <a:cs typeface="Yu Mincho"/>
              </a:defRPr>
            </a:lvl1pPr>
          </a:lstStyle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S PGothic"/>
                <a:cs typeface="MS P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tx1"/>
                </a:solidFill>
                <a:latin typeface="Yu Mincho"/>
                <a:cs typeface="Yu Mincho"/>
              </a:defRPr>
            </a:lvl1pPr>
          </a:lstStyle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S PGothic"/>
                <a:cs typeface="MS P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tx1"/>
                </a:solidFill>
                <a:latin typeface="Yu Mincho"/>
                <a:cs typeface="Yu Mincho"/>
              </a:defRPr>
            </a:lvl1pPr>
          </a:lstStyle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tx1"/>
                </a:solidFill>
                <a:latin typeface="Yu Mincho"/>
                <a:cs typeface="Yu Mincho"/>
              </a:defRPr>
            </a:lvl1pPr>
          </a:lstStyle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39900" y="1716274"/>
            <a:ext cx="4079875" cy="4527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MS PGothic"/>
                <a:cs typeface="MS P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669791" y="9644137"/>
            <a:ext cx="234314" cy="172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tx1"/>
                </a:solidFill>
                <a:latin typeface="Yu Mincho"/>
                <a:cs typeface="Yu Mincho"/>
              </a:defRPr>
            </a:lvl1pPr>
          </a:lstStyle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Relationship Id="rId3" Type="http://schemas.openxmlformats.org/officeDocument/2006/relationships/image" Target="../media/image30.jpg"/><Relationship Id="rId4" Type="http://schemas.openxmlformats.org/officeDocument/2006/relationships/image" Target="../media/image31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8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rc-support@dx-care.com" TargetMode="External"/><Relationship Id="rId3" Type="http://schemas.openxmlformats.org/officeDocument/2006/relationships/image" Target="../media/image41.jpg"/><Relationship Id="rId4" Type="http://schemas.openxmlformats.org/officeDocument/2006/relationships/image" Target="../media/image42.jpg"/><Relationship Id="rId5" Type="http://schemas.openxmlformats.org/officeDocument/2006/relationships/image" Target="../media/image4.jpg"/><Relationship Id="rId6" Type="http://schemas.openxmlformats.org/officeDocument/2006/relationships/image" Target="../media/image43.jpg"/><Relationship Id="rId7" Type="http://schemas.openxmlformats.org/officeDocument/2006/relationships/image" Target="../media/image44.jpg"/><Relationship Id="rId8" Type="http://schemas.openxmlformats.org/officeDocument/2006/relationships/image" Target="../media/image45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ORCA</a:t>
            </a:r>
            <a:r>
              <a:rPr dirty="0" spc="-40"/>
              <a:t> 接続操作マニュアル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2385310"/>
            <a:ext cx="460692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2785" algn="l"/>
                <a:tab pos="3302635" algn="l"/>
                <a:tab pos="3983990" algn="l"/>
              </a:tabLst>
            </a:pPr>
            <a:r>
              <a:rPr dirty="0" sz="1600">
                <a:latin typeface="MS PGothic"/>
                <a:cs typeface="MS PGothic"/>
              </a:rPr>
              <a:t>第</a:t>
            </a:r>
            <a:r>
              <a:rPr dirty="0" sz="1600" spc="-20">
                <a:latin typeface="MS PGothic"/>
                <a:cs typeface="MS PGothic"/>
              </a:rPr>
              <a:t>１</a:t>
            </a:r>
            <a:r>
              <a:rPr dirty="0" sz="1600" spc="-50">
                <a:latin typeface="MS PGothic"/>
                <a:cs typeface="MS PGothic"/>
              </a:rPr>
              <a:t>章</a:t>
            </a:r>
            <a:r>
              <a:rPr dirty="0" sz="1600">
                <a:latin typeface="MS PGothic"/>
                <a:cs typeface="MS PGothic"/>
              </a:rPr>
              <a:t>	</a:t>
            </a:r>
            <a:r>
              <a:rPr dirty="0" sz="1600" spc="-25">
                <a:latin typeface="MS PGothic"/>
                <a:cs typeface="MS PGothic"/>
              </a:rPr>
              <a:t>イン</a:t>
            </a:r>
            <a:r>
              <a:rPr dirty="0" sz="1600" spc="-20">
                <a:latin typeface="MS PGothic"/>
                <a:cs typeface="MS PGothic"/>
              </a:rPr>
              <a:t>ス</a:t>
            </a:r>
            <a:r>
              <a:rPr dirty="0" sz="1600" spc="-10">
                <a:latin typeface="MS PGothic"/>
                <a:cs typeface="MS PGothic"/>
              </a:rPr>
              <a:t>ト</a:t>
            </a:r>
            <a:r>
              <a:rPr dirty="0" sz="1600">
                <a:latin typeface="MS PGothic"/>
                <a:cs typeface="MS PGothic"/>
              </a:rPr>
              <a:t>ール</a:t>
            </a:r>
            <a:r>
              <a:rPr dirty="0" sz="1600" spc="-50">
                <a:latin typeface="MS PGothic"/>
                <a:cs typeface="MS PGothic"/>
              </a:rPr>
              <a:t>編</a:t>
            </a:r>
            <a:r>
              <a:rPr dirty="0" sz="1600">
                <a:latin typeface="MS PGothic"/>
                <a:cs typeface="MS PGothic"/>
              </a:rPr>
              <a:t>	第</a:t>
            </a:r>
            <a:r>
              <a:rPr dirty="0" sz="1600" spc="-20">
                <a:latin typeface="MS PGothic"/>
                <a:cs typeface="MS PGothic"/>
              </a:rPr>
              <a:t>２</a:t>
            </a:r>
            <a:r>
              <a:rPr dirty="0" sz="1600" spc="-50">
                <a:latin typeface="MS PGothic"/>
                <a:cs typeface="MS PGothic"/>
              </a:rPr>
              <a:t>章</a:t>
            </a:r>
            <a:r>
              <a:rPr dirty="0" sz="1600">
                <a:latin typeface="MS PGothic"/>
                <a:cs typeface="MS PGothic"/>
              </a:rPr>
              <a:t>	</a:t>
            </a:r>
            <a:r>
              <a:rPr dirty="0" sz="1600" spc="-10">
                <a:latin typeface="MS PGothic"/>
                <a:cs typeface="MS PGothic"/>
              </a:rPr>
              <a:t>操</a:t>
            </a:r>
            <a:r>
              <a:rPr dirty="0" sz="1600">
                <a:latin typeface="MS PGothic"/>
                <a:cs typeface="MS PGothic"/>
              </a:rPr>
              <a:t>作</a:t>
            </a:r>
            <a:r>
              <a:rPr dirty="0" sz="1600" spc="-50">
                <a:latin typeface="MS PGothic"/>
                <a:cs typeface="MS PGothic"/>
              </a:rPr>
              <a:t>編</a:t>
            </a:r>
            <a:endParaRPr sz="1600">
              <a:latin typeface="MS PGothic"/>
              <a:cs typeface="MS PGothic"/>
            </a:endParaRPr>
          </a:p>
        </p:txBody>
      </p:sp>
      <p:graphicFrame>
        <p:nvGraphicFramePr>
          <p:cNvPr id="4" name="object 4" descr=""/>
          <p:cNvGraphicFramePr>
            <a:graphicFrameLocks noGrp="1"/>
          </p:cNvGraphicFramePr>
          <p:nvPr/>
        </p:nvGraphicFramePr>
        <p:xfrm>
          <a:off x="688340" y="2795107"/>
          <a:ext cx="618744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4805"/>
                <a:gridCol w="892809"/>
                <a:gridCol w="526414"/>
                <a:gridCol w="1818004"/>
                <a:gridCol w="974089"/>
                <a:gridCol w="285750"/>
              </a:tblGrid>
              <a:tr h="190500">
                <a:tc>
                  <a:txBody>
                    <a:bodyPr/>
                    <a:lstStyle/>
                    <a:p>
                      <a:pPr marL="31750">
                        <a:lnSpc>
                          <a:spcPts val="1270"/>
                        </a:lnSpc>
                      </a:pPr>
                      <a:r>
                        <a:rPr dirty="0" sz="1200" spc="-25">
                          <a:latin typeface="MS PMincho"/>
                          <a:cs typeface="MS PMincho"/>
                        </a:rPr>
                        <a:t>インストール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05410">
                        <a:lnSpc>
                          <a:spcPts val="1270"/>
                        </a:lnSpc>
                      </a:pPr>
                      <a:r>
                        <a:rPr dirty="0" sz="1200" spc="-30">
                          <a:latin typeface="MS PMincho"/>
                          <a:cs typeface="MS PMincho"/>
                        </a:rPr>
                        <a:t>・・・・・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ts val="1270"/>
                        </a:lnSpc>
                      </a:pPr>
                      <a:r>
                        <a:rPr dirty="0" sz="1200" spc="-50">
                          <a:latin typeface="MS PMincho"/>
                          <a:cs typeface="MS PMincho"/>
                        </a:rPr>
                        <a:t>2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47980">
                        <a:lnSpc>
                          <a:spcPts val="1270"/>
                        </a:lnSpc>
                      </a:pPr>
                      <a:r>
                        <a:rPr dirty="0" sz="1200" spc="-25">
                          <a:latin typeface="MS PMincho"/>
                          <a:cs typeface="MS PMincho"/>
                        </a:rPr>
                        <a:t>レセプトの準備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36195">
                        <a:lnSpc>
                          <a:spcPts val="1270"/>
                        </a:lnSpc>
                      </a:pPr>
                      <a:r>
                        <a:rPr dirty="0" sz="1200" spc="-20">
                          <a:latin typeface="MS PMincho"/>
                          <a:cs typeface="MS PMincho"/>
                        </a:rPr>
                        <a:t>・・・・・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1270"/>
                        </a:lnSpc>
                      </a:pPr>
                      <a:r>
                        <a:rPr dirty="0" sz="1200" spc="-50">
                          <a:latin typeface="MS PMincho"/>
                          <a:cs typeface="MS PMincho"/>
                        </a:rPr>
                        <a:t>９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0"/>
                </a:tc>
              </a:tr>
              <a:tr h="2286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 spc="-25">
                          <a:latin typeface="MS PMincho"/>
                          <a:cs typeface="MS PMincho"/>
                        </a:rPr>
                        <a:t>ソフトウエアの起動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16510"/>
                </a:tc>
                <a:tc>
                  <a:txBody>
                    <a:bodyPr/>
                    <a:lstStyle/>
                    <a:p>
                      <a:pPr algn="r" marR="9334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 spc="-30">
                          <a:latin typeface="MS PMincho"/>
                          <a:cs typeface="MS PMincho"/>
                        </a:rPr>
                        <a:t>・・・・・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16510"/>
                </a:tc>
                <a:tc>
                  <a:txBody>
                    <a:bodyPr/>
                    <a:lstStyle/>
                    <a:p>
                      <a:pPr marL="10096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 spc="-50">
                          <a:latin typeface="MS PMincho"/>
                          <a:cs typeface="MS PMincho"/>
                        </a:rPr>
                        <a:t>6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16510"/>
                </a:tc>
                <a:tc>
                  <a:txBody>
                    <a:bodyPr/>
                    <a:lstStyle/>
                    <a:p>
                      <a:pPr marL="33464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 spc="-35">
                          <a:latin typeface="MS PMincho"/>
                          <a:cs typeface="MS PMincho"/>
                        </a:rPr>
                        <a:t>操作方法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16510"/>
                </a:tc>
                <a:tc>
                  <a:txBody>
                    <a:bodyPr/>
                    <a:lstStyle/>
                    <a:p>
                      <a:pPr algn="r" marR="6794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 spc="-30">
                          <a:latin typeface="MS PMincho"/>
                          <a:cs typeface="MS PMincho"/>
                        </a:rPr>
                        <a:t>・・・・・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16510"/>
                </a:tc>
                <a:tc>
                  <a:txBody>
                    <a:bodyPr/>
                    <a:lstStyle/>
                    <a:p>
                      <a:pPr algn="r" marR="5588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 spc="-50">
                          <a:latin typeface="MS PMincho"/>
                          <a:cs typeface="MS PMincho"/>
                        </a:rPr>
                        <a:t>９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1651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49885">
                        <a:lnSpc>
                          <a:spcPts val="1270"/>
                        </a:lnSpc>
                        <a:spcBef>
                          <a:spcPts val="130"/>
                        </a:spcBef>
                      </a:pPr>
                      <a:r>
                        <a:rPr dirty="0" sz="1200" spc="-30">
                          <a:latin typeface="MS PMincho"/>
                          <a:cs typeface="MS PMincho"/>
                        </a:rPr>
                        <a:t>ログ情報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16510"/>
                </a:tc>
                <a:tc>
                  <a:txBody>
                    <a:bodyPr/>
                    <a:lstStyle/>
                    <a:p>
                      <a:pPr algn="r" marR="49530">
                        <a:lnSpc>
                          <a:spcPts val="1270"/>
                        </a:lnSpc>
                        <a:spcBef>
                          <a:spcPts val="130"/>
                        </a:spcBef>
                      </a:pPr>
                      <a:r>
                        <a:rPr dirty="0" sz="1200" spc="-30">
                          <a:latin typeface="MS PMincho"/>
                          <a:cs typeface="MS PMincho"/>
                        </a:rPr>
                        <a:t>・・・・・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1651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70"/>
                        </a:lnSpc>
                        <a:spcBef>
                          <a:spcPts val="130"/>
                        </a:spcBef>
                      </a:pPr>
                      <a:r>
                        <a:rPr dirty="0" sz="1200" spc="-25">
                          <a:latin typeface="MS PMincho"/>
                          <a:cs typeface="MS PMincho"/>
                        </a:rPr>
                        <a:t>1１</a:t>
                      </a:r>
                      <a:endParaRPr sz="1200">
                        <a:latin typeface="MS PMincho"/>
                        <a:cs typeface="MS PMincho"/>
                      </a:endParaRPr>
                    </a:p>
                  </a:txBody>
                  <a:tcPr marL="0" marR="0" marB="0" marT="16510"/>
                </a:tc>
              </a:tr>
            </a:tbl>
          </a:graphicData>
        </a:graphic>
      </p:graphicFrame>
      <p:sp>
        <p:nvSpPr>
          <p:cNvPr id="5" name="object 5" descr=""/>
          <p:cNvSpPr txBox="1"/>
          <p:nvPr/>
        </p:nvSpPr>
        <p:spPr>
          <a:xfrm>
            <a:off x="707379" y="3985516"/>
            <a:ext cx="2750185" cy="584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2150" algn="l"/>
              </a:tabLst>
            </a:pPr>
            <a:r>
              <a:rPr dirty="0" sz="1600" spc="-25">
                <a:latin typeface="MS PGothic"/>
                <a:cs typeface="MS PGothic"/>
              </a:rPr>
              <a:t>第</a:t>
            </a:r>
            <a:r>
              <a:rPr dirty="0" sz="1600" spc="-20">
                <a:latin typeface="MS PGothic"/>
                <a:cs typeface="MS PGothic"/>
              </a:rPr>
              <a:t>３</a:t>
            </a:r>
            <a:r>
              <a:rPr dirty="0" sz="1600" spc="-50">
                <a:latin typeface="MS PGothic"/>
                <a:cs typeface="MS PGothic"/>
              </a:rPr>
              <a:t>章</a:t>
            </a:r>
            <a:r>
              <a:rPr dirty="0" sz="1600">
                <a:latin typeface="MS PGothic"/>
                <a:cs typeface="MS PGothic"/>
              </a:rPr>
              <a:t>	その他</a:t>
            </a:r>
            <a:r>
              <a:rPr dirty="0" sz="1600" spc="-50">
                <a:latin typeface="MS PGothic"/>
                <a:cs typeface="MS PGothic"/>
              </a:rPr>
              <a:t>編</a:t>
            </a:r>
            <a:endParaRPr sz="160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  <a:tabLst>
                <a:tab pos="2584450" algn="l"/>
              </a:tabLst>
            </a:pPr>
            <a:r>
              <a:rPr dirty="0" sz="1200" spc="-20">
                <a:latin typeface="MS PMincho"/>
                <a:cs typeface="MS PMincho"/>
              </a:rPr>
              <a:t>ソ</a:t>
            </a:r>
            <a:r>
              <a:rPr dirty="0" sz="1200" spc="-25">
                <a:latin typeface="MS PMincho"/>
                <a:cs typeface="MS PMincho"/>
              </a:rPr>
              <a:t>フ</a:t>
            </a:r>
            <a:r>
              <a:rPr dirty="0" sz="1200" spc="-20">
                <a:latin typeface="MS PMincho"/>
                <a:cs typeface="MS PMincho"/>
              </a:rPr>
              <a:t>トウ</a:t>
            </a:r>
            <a:r>
              <a:rPr dirty="0" sz="1200" spc="-25">
                <a:latin typeface="MS PMincho"/>
                <a:cs typeface="MS PMincho"/>
              </a:rPr>
              <a:t>エアのアン</a:t>
            </a:r>
            <a:r>
              <a:rPr dirty="0" sz="1200" spc="-20">
                <a:latin typeface="MS PMincho"/>
                <a:cs typeface="MS PMincho"/>
              </a:rPr>
              <a:t>イ</a:t>
            </a:r>
            <a:r>
              <a:rPr dirty="0" sz="1200" spc="-25">
                <a:latin typeface="MS PMincho"/>
                <a:cs typeface="MS PMincho"/>
              </a:rPr>
              <a:t>ン</a:t>
            </a:r>
            <a:r>
              <a:rPr dirty="0" sz="1200" spc="-20">
                <a:latin typeface="MS PMincho"/>
                <a:cs typeface="MS PMincho"/>
              </a:rPr>
              <a:t>スト</a:t>
            </a:r>
            <a:r>
              <a:rPr dirty="0" sz="1200" spc="-25">
                <a:latin typeface="MS PMincho"/>
                <a:cs typeface="MS PMincho"/>
              </a:rPr>
              <a:t>ー</a:t>
            </a:r>
            <a:r>
              <a:rPr dirty="0" sz="1200">
                <a:latin typeface="MS PMincho"/>
                <a:cs typeface="MS PMincho"/>
              </a:rPr>
              <a:t>ル</a:t>
            </a:r>
            <a:r>
              <a:rPr dirty="0" sz="1200" spc="340">
                <a:latin typeface="MS PMincho"/>
                <a:cs typeface="MS PMincho"/>
              </a:rPr>
              <a:t> </a:t>
            </a:r>
            <a:r>
              <a:rPr dirty="0" sz="1200" spc="-10">
                <a:latin typeface="MS PMincho"/>
                <a:cs typeface="MS PMincho"/>
              </a:rPr>
              <a:t>・・・・</a:t>
            </a:r>
            <a:r>
              <a:rPr dirty="0" sz="1200" spc="-50">
                <a:latin typeface="MS PMincho"/>
                <a:cs typeface="MS PMincho"/>
              </a:rPr>
              <a:t>・</a:t>
            </a:r>
            <a:r>
              <a:rPr dirty="0" sz="1200">
                <a:latin typeface="MS PMincho"/>
                <a:cs typeface="MS PMincho"/>
              </a:rPr>
              <a:t>	</a:t>
            </a:r>
            <a:r>
              <a:rPr dirty="0" sz="1200" spc="-25">
                <a:latin typeface="MS PMincho"/>
                <a:cs typeface="MS PMincho"/>
              </a:rPr>
              <a:t>12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945890" y="8213086"/>
            <a:ext cx="425450" cy="528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35">
                <a:latin typeface="MS Mincho"/>
                <a:cs typeface="MS Mincho"/>
              </a:rPr>
              <a:t>開発：</a:t>
            </a:r>
            <a:endParaRPr sz="1050">
              <a:latin typeface="MS Mincho"/>
              <a:cs typeface="MS Mincho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050">
              <a:latin typeface="MS Mincho"/>
              <a:cs typeface="MS Mincho"/>
            </a:endParaRPr>
          </a:p>
          <a:p>
            <a:pPr marL="12700">
              <a:lnSpc>
                <a:spcPct val="100000"/>
              </a:lnSpc>
            </a:pPr>
            <a:r>
              <a:rPr dirty="0" sz="1050" spc="-35">
                <a:latin typeface="MS Mincho"/>
                <a:cs typeface="MS Mincho"/>
              </a:rPr>
              <a:t>販売：</a:t>
            </a:r>
            <a:endParaRPr sz="1050">
              <a:latin typeface="MS Mincho"/>
              <a:cs typeface="MS Mincho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77511" y="8217407"/>
            <a:ext cx="2023871" cy="19202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53128" y="8574023"/>
            <a:ext cx="731520" cy="170688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82184" y="8567928"/>
            <a:ext cx="1267967" cy="170688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491739" y="1080516"/>
            <a:ext cx="2362200" cy="533400"/>
          </a:xfrm>
          <a:prstGeom prst="rect">
            <a:avLst/>
          </a:prstGeom>
        </p:spPr>
      </p:pic>
      <p:sp>
        <p:nvSpPr>
          <p:cNvPr id="11" name="object 1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7390" y="1084576"/>
            <a:ext cx="350075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「送信」が完了すると下図のメッセージが表示されます。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2853940"/>
            <a:ext cx="5763895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1200" spc="-10">
                <a:latin typeface="MS PMincho"/>
                <a:cs typeface="MS PMincho"/>
              </a:rPr>
              <a:t>ORCA</a:t>
            </a:r>
            <a:r>
              <a:rPr dirty="0" sz="1200" spc="-20">
                <a:latin typeface="MS PMincho"/>
                <a:cs typeface="MS PMincho"/>
              </a:rPr>
              <a:t> の当該の電子レセプトが作成され、レセプトチェッカー</a:t>
            </a:r>
            <a:r>
              <a:rPr dirty="0" sz="1200">
                <a:latin typeface="MS PMincho"/>
                <a:cs typeface="MS PMincho"/>
              </a:rPr>
              <a:t>LS</a:t>
            </a:r>
            <a:r>
              <a:rPr dirty="0" sz="1200" spc="-25">
                <a:latin typeface="MS PMincho"/>
                <a:cs typeface="MS PMincho"/>
              </a:rPr>
              <a:t> サーバーに送信されます。送信されると自動的にサーバーに取り込まれます。</a:t>
            </a:r>
            <a:r>
              <a:rPr dirty="0" sz="1200" spc="500">
                <a:latin typeface="MS PMincho"/>
                <a:cs typeface="MS PMincho"/>
              </a:rPr>
              <a:t>                       </a:t>
            </a:r>
            <a:r>
              <a:rPr dirty="0" sz="1200" spc="-20">
                <a:latin typeface="MS PMincho"/>
                <a:cs typeface="MS PMincho"/>
              </a:rPr>
              <a:t>２分から７分経過後、レセプトチェッカー</a:t>
            </a:r>
            <a:r>
              <a:rPr dirty="0" sz="1200">
                <a:latin typeface="MS PMincho"/>
                <a:cs typeface="MS PMincho"/>
              </a:rPr>
              <a:t>LS</a:t>
            </a:r>
            <a:r>
              <a:rPr dirty="0" sz="1200" spc="-25">
                <a:latin typeface="MS PMincho"/>
                <a:cs typeface="MS PMincho"/>
              </a:rPr>
              <a:t> サーバーで点検を行います。</a:t>
            </a: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 spc="-25">
                <a:latin typeface="MS PMincho"/>
                <a:cs typeface="MS PMincho"/>
              </a:rPr>
              <a:t>画面上にも下段にログが表示されています。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07390" y="6435340"/>
            <a:ext cx="609219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1200" spc="-15">
                <a:latin typeface="MS PMincho"/>
                <a:cs typeface="MS PMincho"/>
              </a:rPr>
              <a:t>「点検 </a:t>
            </a:r>
            <a:r>
              <a:rPr dirty="0" sz="1200" spc="-10">
                <a:latin typeface="MS PMincho"/>
                <a:cs typeface="MS PMincho"/>
              </a:rPr>
              <a:t>Call</a:t>
            </a:r>
            <a:r>
              <a:rPr dirty="0" sz="1200" spc="-30">
                <a:latin typeface="MS PMincho"/>
                <a:cs typeface="MS PMincho"/>
              </a:rPr>
              <a:t>」ボタンをクリックするとブラウザが起動し「レセプトチェッカー</a:t>
            </a:r>
            <a:r>
              <a:rPr dirty="0" sz="1200" spc="-10">
                <a:latin typeface="MS PMincho"/>
                <a:cs typeface="MS PMincho"/>
              </a:rPr>
              <a:t>LS</a:t>
            </a:r>
            <a:r>
              <a:rPr dirty="0" sz="1200" spc="-25">
                <a:latin typeface="MS PMincho"/>
                <a:cs typeface="MS PMincho"/>
              </a:rPr>
              <a:t>」のログイン画面が表示</a:t>
            </a:r>
            <a:r>
              <a:rPr dirty="0" sz="1200" spc="-35">
                <a:latin typeface="MS PMincho"/>
                <a:cs typeface="MS PMincho"/>
              </a:rPr>
              <a:t>されます。「クリア」ボタンをクリックすると下段のログが消去されます。</a:t>
            </a: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 spc="-20">
                <a:latin typeface="MS PMincho"/>
                <a:cs typeface="MS PMincho"/>
              </a:rPr>
              <a:t>「自動点検」にチェックすると、自動チェックまでサーバーで実行します。</a:t>
            </a:r>
            <a:r>
              <a:rPr dirty="0" sz="1200" spc="-10">
                <a:latin typeface="MS PMincho"/>
                <a:cs typeface="MS PMincho"/>
              </a:rPr>
              <a:t>（</a:t>
            </a:r>
            <a:r>
              <a:rPr dirty="0" sz="1200" spc="-20">
                <a:latin typeface="MS PMincho"/>
                <a:cs typeface="MS PMincho"/>
              </a:rPr>
              <a:t>新機能</a:t>
            </a:r>
            <a:r>
              <a:rPr dirty="0" sz="1200" spc="-50">
                <a:latin typeface="MS PMincho"/>
                <a:cs typeface="MS PMincho"/>
              </a:rPr>
              <a:t>）</a:t>
            </a: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 spc="-25">
                <a:latin typeface="MS PMincho"/>
                <a:cs typeface="MS PMincho"/>
              </a:rPr>
              <a:t>「終了」ボタンまたは×印</a:t>
            </a:r>
            <a:r>
              <a:rPr dirty="0" sz="1200" spc="-20">
                <a:latin typeface="MS PMincho"/>
                <a:cs typeface="MS PMincho"/>
              </a:rPr>
              <a:t>（</a:t>
            </a:r>
            <a:r>
              <a:rPr dirty="0" sz="1200" spc="-25">
                <a:latin typeface="MS PMincho"/>
                <a:cs typeface="MS PMincho"/>
              </a:rPr>
              <a:t>下図赤枠</a:t>
            </a:r>
            <a:r>
              <a:rPr dirty="0" sz="1200" spc="-20">
                <a:latin typeface="MS PMincho"/>
                <a:cs typeface="MS PMincho"/>
              </a:rPr>
              <a:t>）</a:t>
            </a:r>
            <a:r>
              <a:rPr dirty="0" sz="1200" spc="-30">
                <a:latin typeface="MS PMincho"/>
                <a:cs typeface="MS PMincho"/>
              </a:rPr>
              <a:t>をクリックすると終了します。</a:t>
            </a:r>
            <a:endParaRPr sz="1200">
              <a:latin typeface="MS PMincho"/>
              <a:cs typeface="MS PMincho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0005" y="1381505"/>
            <a:ext cx="2980944" cy="151409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710183" y="3864864"/>
            <a:ext cx="4291965" cy="2383790"/>
            <a:chOff x="710183" y="3864864"/>
            <a:chExt cx="4291965" cy="238379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0183" y="3864864"/>
              <a:ext cx="4291584" cy="238353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8189" y="5086350"/>
              <a:ext cx="4067555" cy="885444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3419855" y="4772406"/>
              <a:ext cx="685800" cy="314325"/>
            </a:xfrm>
            <a:custGeom>
              <a:avLst/>
              <a:gdLst/>
              <a:ahLst/>
              <a:cxnLst/>
              <a:rect l="l" t="t" r="r" b="b"/>
              <a:pathLst>
                <a:path w="685800" h="314325">
                  <a:moveTo>
                    <a:pt x="0" y="0"/>
                  </a:moveTo>
                  <a:lnTo>
                    <a:pt x="685800" y="0"/>
                  </a:lnTo>
                  <a:lnTo>
                    <a:pt x="685800" y="313944"/>
                  </a:lnTo>
                  <a:lnTo>
                    <a:pt x="0" y="313944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5048" y="1310639"/>
            <a:ext cx="6074664" cy="304800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707390" y="1362705"/>
            <a:ext cx="6043930" cy="23380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1130">
              <a:lnSpc>
                <a:spcPct val="100000"/>
              </a:lnSpc>
              <a:spcBef>
                <a:spcPts val="100"/>
              </a:spcBef>
            </a:pPr>
            <a:r>
              <a:rPr dirty="0" sz="1200" spc="-20" b="1">
                <a:latin typeface="MS PGothic"/>
                <a:cs typeface="MS PGothic"/>
              </a:rPr>
              <a:t>ログ情報</a:t>
            </a:r>
            <a:endParaRPr sz="1200">
              <a:latin typeface="MS PGothic"/>
              <a:cs typeface="MS PGothic"/>
            </a:endParaRPr>
          </a:p>
          <a:p>
            <a:pPr>
              <a:lnSpc>
                <a:spcPct val="100000"/>
              </a:lnSpc>
              <a:spcBef>
                <a:spcPts val="810"/>
              </a:spcBef>
            </a:pPr>
            <a:endParaRPr sz="1200">
              <a:latin typeface="MS PGothic"/>
              <a:cs typeface="MS PGothic"/>
            </a:endParaRPr>
          </a:p>
          <a:p>
            <a:pPr marL="12700" marR="46990">
              <a:lnSpc>
                <a:spcPct val="125000"/>
              </a:lnSpc>
            </a:pPr>
            <a:r>
              <a:rPr dirty="0" sz="1200" spc="-20">
                <a:latin typeface="MS PMincho"/>
                <a:cs typeface="MS PMincho"/>
              </a:rPr>
              <a:t>ソフトウエアをインストールするとインストール先</a:t>
            </a:r>
            <a:r>
              <a:rPr dirty="0" sz="1200" spc="-10">
                <a:latin typeface="MS PMincho"/>
                <a:cs typeface="MS PMincho"/>
              </a:rPr>
              <a:t>（</a:t>
            </a:r>
            <a:r>
              <a:rPr dirty="0" sz="1200" spc="-20">
                <a:latin typeface="MS PMincho"/>
                <a:cs typeface="MS PMincho"/>
              </a:rPr>
              <a:t>ローカルディスク </a:t>
            </a:r>
            <a:r>
              <a:rPr dirty="0" sz="1200">
                <a:latin typeface="MS PMincho"/>
                <a:cs typeface="MS PMincho"/>
              </a:rPr>
              <a:t>C またはユーザー指定先）</a:t>
            </a:r>
            <a:r>
              <a:rPr dirty="0" sz="1200" spc="-50">
                <a:latin typeface="MS PMincho"/>
                <a:cs typeface="MS PMincho"/>
              </a:rPr>
              <a:t>に </a:t>
            </a:r>
            <a:r>
              <a:rPr dirty="0" sz="1200">
                <a:latin typeface="MS PMincho"/>
                <a:cs typeface="MS PMincho"/>
              </a:rPr>
              <a:t>ChkEyeCL</a:t>
            </a:r>
            <a:r>
              <a:rPr dirty="0" sz="1200" spc="-40">
                <a:latin typeface="MS PMincho"/>
                <a:cs typeface="MS PMincho"/>
              </a:rPr>
              <a:t> というフォルダが作成されます。このフォルダ内に </a:t>
            </a:r>
            <a:r>
              <a:rPr dirty="0" sz="1200">
                <a:latin typeface="MS PMincho"/>
                <a:cs typeface="MS PMincho"/>
              </a:rPr>
              <a:t>Data</a:t>
            </a:r>
            <a:r>
              <a:rPr dirty="0" sz="1200" spc="-40">
                <a:latin typeface="MS PMincho"/>
                <a:cs typeface="MS PMincho"/>
              </a:rPr>
              <a:t> と </a:t>
            </a:r>
            <a:r>
              <a:rPr dirty="0" sz="1200">
                <a:latin typeface="MS PMincho"/>
                <a:cs typeface="MS PMincho"/>
              </a:rPr>
              <a:t>Log</a:t>
            </a:r>
            <a:r>
              <a:rPr dirty="0" sz="1200" spc="-35">
                <a:latin typeface="MS PMincho"/>
                <a:cs typeface="MS PMincho"/>
              </a:rPr>
              <a:t> フォルダが作成されま</a:t>
            </a:r>
            <a:r>
              <a:rPr dirty="0" sz="1200" spc="-20">
                <a:latin typeface="MS PMincho"/>
                <a:cs typeface="MS PMincho"/>
              </a:rPr>
              <a:t>す。</a:t>
            </a:r>
            <a:r>
              <a:rPr dirty="0" sz="1200">
                <a:latin typeface="MS PMincho"/>
                <a:cs typeface="MS PMincho"/>
              </a:rPr>
              <a:t>Data</a:t>
            </a:r>
            <a:r>
              <a:rPr dirty="0" sz="1200" spc="-20">
                <a:latin typeface="MS PMincho"/>
                <a:cs typeface="MS PMincho"/>
              </a:rPr>
              <a:t> フォルダには電子レセプトファイル、</a:t>
            </a:r>
            <a:r>
              <a:rPr dirty="0" sz="1200">
                <a:latin typeface="MS PMincho"/>
                <a:cs typeface="MS PMincho"/>
              </a:rPr>
              <a:t>Log</a:t>
            </a:r>
            <a:r>
              <a:rPr dirty="0" sz="1200" spc="-25">
                <a:latin typeface="MS PMincho"/>
                <a:cs typeface="MS PMincho"/>
              </a:rPr>
              <a:t> フォルダにはログファイルが作成されます。</a:t>
            </a:r>
            <a:endParaRPr sz="1200">
              <a:latin typeface="MS PMincho"/>
              <a:cs typeface="MS PMincho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endParaRPr sz="1200">
              <a:latin typeface="MS PMincho"/>
              <a:cs typeface="MS PMincho"/>
            </a:endParaRPr>
          </a:p>
          <a:p>
            <a:pPr marL="12700" marR="5080">
              <a:lnSpc>
                <a:spcPct val="125000"/>
              </a:lnSpc>
            </a:pPr>
            <a:r>
              <a:rPr dirty="0" sz="1200">
                <a:latin typeface="MS PMincho"/>
                <a:cs typeface="MS PMincho"/>
              </a:rPr>
              <a:t>Data</a:t>
            </a:r>
            <a:r>
              <a:rPr dirty="0" sz="1200" spc="-30">
                <a:latin typeface="MS PMincho"/>
                <a:cs typeface="MS PMincho"/>
              </a:rPr>
              <a:t> フォルダ内の電子レセプトファイルでサーバーにアップされた電子レセプトの内容が確認で</a:t>
            </a:r>
            <a:r>
              <a:rPr dirty="0" sz="1200" spc="-25">
                <a:latin typeface="MS PMincho"/>
                <a:cs typeface="MS PMincho"/>
              </a:rPr>
              <a:t>きます。</a:t>
            </a:r>
            <a:endParaRPr sz="1200">
              <a:latin typeface="MS PMincho"/>
              <a:cs typeface="MS PMincho"/>
            </a:endParaRPr>
          </a:p>
          <a:p>
            <a:pPr marL="12700" marR="105410">
              <a:lnSpc>
                <a:spcPct val="125000"/>
              </a:lnSpc>
            </a:pPr>
            <a:r>
              <a:rPr dirty="0" sz="1200" spc="-25">
                <a:latin typeface="MS PMincho"/>
                <a:cs typeface="MS PMincho"/>
              </a:rPr>
              <a:t>また、ログファイルは通常使用することはありませんが、動作が不安定な場合、原因究明のため</a:t>
            </a:r>
            <a:r>
              <a:rPr dirty="0" sz="1200" spc="-20">
                <a:latin typeface="MS PMincho"/>
                <a:cs typeface="MS PMincho"/>
              </a:rPr>
              <a:t>サポートから </a:t>
            </a:r>
            <a:r>
              <a:rPr dirty="0" sz="1200">
                <a:latin typeface="MS PMincho"/>
                <a:cs typeface="MS PMincho"/>
              </a:rPr>
              <a:t>Log</a:t>
            </a:r>
            <a:r>
              <a:rPr dirty="0" sz="1200" spc="-30">
                <a:latin typeface="MS PMincho"/>
                <a:cs typeface="MS PMincho"/>
              </a:rPr>
              <a:t> ファイルの確認をお願いすることがあります。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844038" y="1134106"/>
            <a:ext cx="1871980" cy="330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62330" algn="l"/>
              </a:tabLst>
            </a:pPr>
            <a:r>
              <a:rPr dirty="0" sz="2000" spc="-20">
                <a:latin typeface="MS PGothic"/>
                <a:cs typeface="MS PGothic"/>
              </a:rPr>
              <a:t>第３</a:t>
            </a:r>
            <a:r>
              <a:rPr dirty="0" sz="2000" spc="-50">
                <a:latin typeface="MS PGothic"/>
                <a:cs typeface="MS PGothic"/>
              </a:rPr>
              <a:t>章</a:t>
            </a:r>
            <a:r>
              <a:rPr dirty="0" sz="2000">
                <a:latin typeface="MS PGothic"/>
                <a:cs typeface="MS PGothic"/>
              </a:rPr>
              <a:t>	</a:t>
            </a:r>
            <a:r>
              <a:rPr dirty="0" sz="2000" spc="-25">
                <a:latin typeface="MS PGothic"/>
                <a:cs typeface="MS PGothic"/>
              </a:rPr>
              <a:t>そ</a:t>
            </a:r>
            <a:r>
              <a:rPr dirty="0" sz="2000" spc="-20">
                <a:latin typeface="MS PGothic"/>
                <a:cs typeface="MS PGothic"/>
              </a:rPr>
              <a:t>の他</a:t>
            </a:r>
            <a:r>
              <a:rPr dirty="0" sz="2000" spc="-50">
                <a:latin typeface="MS PGothic"/>
                <a:cs typeface="MS PGothic"/>
              </a:rPr>
              <a:t>編</a:t>
            </a:r>
            <a:endParaRPr sz="2000">
              <a:latin typeface="MS PGothic"/>
              <a:cs typeface="MS P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3652515"/>
            <a:ext cx="42570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下記のメッセージが表示されましたら、「詳細情報」をクリックします。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07390" y="9319510"/>
            <a:ext cx="29273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「実行」ボタンが表示されるのでクリックします。</a:t>
            </a:r>
            <a:endParaRPr sz="1200">
              <a:latin typeface="MS PMincho"/>
              <a:cs typeface="MS PMincho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5048" y="1813560"/>
            <a:ext cx="6074664" cy="304800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707390" y="1867912"/>
            <a:ext cx="3968750" cy="5086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1130">
              <a:lnSpc>
                <a:spcPct val="100000"/>
              </a:lnSpc>
              <a:spcBef>
                <a:spcPts val="100"/>
              </a:spcBef>
            </a:pPr>
            <a:r>
              <a:rPr dirty="0" sz="1200" spc="-20" b="1">
                <a:latin typeface="MS PGothic"/>
                <a:cs typeface="MS PGothic"/>
              </a:rPr>
              <a:t>ソフトウエアのアンインストール</a:t>
            </a:r>
            <a:endParaRPr sz="120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dirty="0" sz="1200" spc="-30">
                <a:latin typeface="MS PMincho"/>
                <a:cs typeface="MS PMincho"/>
              </a:rPr>
              <a:t>インストーラの一覧から </a:t>
            </a:r>
            <a:r>
              <a:rPr dirty="0" sz="1200">
                <a:latin typeface="MS PMincho"/>
                <a:cs typeface="MS PMincho"/>
              </a:rPr>
              <a:t>ChkEyeCLUninstall.bat</a:t>
            </a:r>
            <a:r>
              <a:rPr dirty="0" sz="1200" spc="-25">
                <a:latin typeface="MS PMincho"/>
                <a:cs typeface="MS PMincho"/>
              </a:rPr>
              <a:t> を実行します。</a:t>
            </a:r>
            <a:endParaRPr sz="1200">
              <a:latin typeface="MS PMincho"/>
              <a:cs typeface="MS PMincho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760476" y="3952494"/>
            <a:ext cx="5747385" cy="5354320"/>
            <a:chOff x="760476" y="3952494"/>
            <a:chExt cx="5747385" cy="535432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0476" y="3952494"/>
              <a:ext cx="3505200" cy="3281933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827532" y="5184647"/>
              <a:ext cx="702945" cy="257175"/>
            </a:xfrm>
            <a:custGeom>
              <a:avLst/>
              <a:gdLst/>
              <a:ahLst/>
              <a:cxnLst/>
              <a:rect l="l" t="t" r="r" b="b"/>
              <a:pathLst>
                <a:path w="702944" h="257175">
                  <a:moveTo>
                    <a:pt x="0" y="0"/>
                  </a:moveTo>
                  <a:lnTo>
                    <a:pt x="702563" y="0"/>
                  </a:lnTo>
                  <a:lnTo>
                    <a:pt x="702563" y="256794"/>
                  </a:lnTo>
                  <a:lnTo>
                    <a:pt x="0" y="256794"/>
                  </a:lnTo>
                  <a:lnTo>
                    <a:pt x="0" y="0"/>
                  </a:lnTo>
                  <a:close/>
                </a:path>
              </a:pathLst>
            </a:custGeom>
            <a:ln w="28574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578101" y="5306568"/>
              <a:ext cx="2983230" cy="285115"/>
            </a:xfrm>
            <a:custGeom>
              <a:avLst/>
              <a:gdLst/>
              <a:ahLst/>
              <a:cxnLst/>
              <a:rect l="l" t="t" r="r" b="b"/>
              <a:pathLst>
                <a:path w="2983229" h="285114">
                  <a:moveTo>
                    <a:pt x="2910840" y="208788"/>
                  </a:moveTo>
                  <a:lnTo>
                    <a:pt x="2907714" y="243510"/>
                  </a:lnTo>
                  <a:lnTo>
                    <a:pt x="2920746" y="244602"/>
                  </a:lnTo>
                  <a:lnTo>
                    <a:pt x="2919984" y="250697"/>
                  </a:lnTo>
                  <a:lnTo>
                    <a:pt x="2907068" y="250697"/>
                  </a:lnTo>
                  <a:lnTo>
                    <a:pt x="2903982" y="284988"/>
                  </a:lnTo>
                  <a:lnTo>
                    <a:pt x="2983230" y="252984"/>
                  </a:lnTo>
                  <a:lnTo>
                    <a:pt x="2979485" y="250697"/>
                  </a:lnTo>
                  <a:lnTo>
                    <a:pt x="2919984" y="250697"/>
                  </a:lnTo>
                  <a:lnTo>
                    <a:pt x="2907164" y="249624"/>
                  </a:lnTo>
                  <a:lnTo>
                    <a:pt x="2977726" y="249624"/>
                  </a:lnTo>
                  <a:lnTo>
                    <a:pt x="2910840" y="208788"/>
                  </a:lnTo>
                  <a:close/>
                </a:path>
                <a:path w="2983229" h="285114">
                  <a:moveTo>
                    <a:pt x="2907714" y="243510"/>
                  </a:moveTo>
                  <a:lnTo>
                    <a:pt x="2907164" y="249624"/>
                  </a:lnTo>
                  <a:lnTo>
                    <a:pt x="2919984" y="250697"/>
                  </a:lnTo>
                  <a:lnTo>
                    <a:pt x="2920746" y="244602"/>
                  </a:lnTo>
                  <a:lnTo>
                    <a:pt x="2907714" y="243510"/>
                  </a:lnTo>
                  <a:close/>
                </a:path>
                <a:path w="2983229" h="285114">
                  <a:moveTo>
                    <a:pt x="762" y="0"/>
                  </a:moveTo>
                  <a:lnTo>
                    <a:pt x="0" y="6096"/>
                  </a:lnTo>
                  <a:lnTo>
                    <a:pt x="2907164" y="249624"/>
                  </a:lnTo>
                  <a:lnTo>
                    <a:pt x="2907616" y="244602"/>
                  </a:lnTo>
                  <a:lnTo>
                    <a:pt x="2907714" y="24351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57343" y="5439155"/>
              <a:ext cx="787908" cy="34594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19805" y="6038850"/>
              <a:ext cx="3487674" cy="3267455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600955" y="5309616"/>
              <a:ext cx="952500" cy="586740"/>
            </a:xfrm>
            <a:custGeom>
              <a:avLst/>
              <a:gdLst/>
              <a:ahLst/>
              <a:cxnLst/>
              <a:rect l="l" t="t" r="r" b="b"/>
              <a:pathLst>
                <a:path w="952500" h="586739">
                  <a:moveTo>
                    <a:pt x="0" y="0"/>
                  </a:moveTo>
                  <a:lnTo>
                    <a:pt x="952500" y="0"/>
                  </a:lnTo>
                  <a:lnTo>
                    <a:pt x="952500" y="586739"/>
                  </a:lnTo>
                  <a:lnTo>
                    <a:pt x="0" y="58673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5087873" y="8906255"/>
              <a:ext cx="462280" cy="257175"/>
            </a:xfrm>
            <a:custGeom>
              <a:avLst/>
              <a:gdLst/>
              <a:ahLst/>
              <a:cxnLst/>
              <a:rect l="l" t="t" r="r" b="b"/>
              <a:pathLst>
                <a:path w="462279" h="257175">
                  <a:moveTo>
                    <a:pt x="0" y="0"/>
                  </a:moveTo>
                  <a:lnTo>
                    <a:pt x="461772" y="0"/>
                  </a:lnTo>
                  <a:lnTo>
                    <a:pt x="461772" y="256794"/>
                  </a:lnTo>
                  <a:lnTo>
                    <a:pt x="0" y="256794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 descr=""/>
          <p:cNvGrpSpPr/>
          <p:nvPr/>
        </p:nvGrpSpPr>
        <p:grpSpPr>
          <a:xfrm>
            <a:off x="747712" y="2530348"/>
            <a:ext cx="1062355" cy="894080"/>
            <a:chOff x="747712" y="2530348"/>
            <a:chExt cx="1062355" cy="894080"/>
          </a:xfrm>
        </p:grpSpPr>
        <p:pic>
          <p:nvPicPr>
            <p:cNvPr id="16" name="object 1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17144" y="2530348"/>
              <a:ext cx="992605" cy="771651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762000" y="3181350"/>
              <a:ext cx="886460" cy="228600"/>
            </a:xfrm>
            <a:custGeom>
              <a:avLst/>
              <a:gdLst/>
              <a:ahLst/>
              <a:cxnLst/>
              <a:rect l="l" t="t" r="r" b="b"/>
              <a:pathLst>
                <a:path w="886460" h="228600">
                  <a:moveTo>
                    <a:pt x="0" y="0"/>
                  </a:moveTo>
                  <a:lnTo>
                    <a:pt x="886206" y="0"/>
                  </a:lnTo>
                  <a:lnTo>
                    <a:pt x="886206" y="228600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7390" y="1084576"/>
            <a:ext cx="43903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MS PMincho"/>
                <a:cs typeface="MS PMincho"/>
              </a:rPr>
              <a:t>Windows</a:t>
            </a:r>
            <a:r>
              <a:rPr dirty="0" sz="1200" spc="-30">
                <a:latin typeface="MS PMincho"/>
                <a:cs typeface="MS PMincho"/>
              </a:rPr>
              <a:t> インストーラーが表示されますので、「はい」をクリックします。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2897374"/>
            <a:ext cx="42487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ユーザーアカウント制御の確認画面が出たら「はい」をクリックします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07390" y="5607046"/>
            <a:ext cx="48609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latin typeface="MS PMincho"/>
                <a:cs typeface="MS PMincho"/>
              </a:rPr>
              <a:t>アンインストールの進行メッセージが終了したらアンインストールは完了です。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07390" y="7207246"/>
            <a:ext cx="31210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一緒に表示されている下記の画面も終了します。</a:t>
            </a:r>
            <a:endParaRPr sz="1200">
              <a:latin typeface="MS PMincho"/>
              <a:cs typeface="MS PMincho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0090" y="5914644"/>
            <a:ext cx="3943350" cy="1207007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721613" y="3146298"/>
            <a:ext cx="3564890" cy="2454910"/>
            <a:chOff x="721613" y="3146298"/>
            <a:chExt cx="3564890" cy="2454910"/>
          </a:xfrm>
        </p:grpSpPr>
        <p:sp>
          <p:nvSpPr>
            <p:cNvPr id="8" name="object 8" descr=""/>
            <p:cNvSpPr/>
            <p:nvPr/>
          </p:nvSpPr>
          <p:spPr>
            <a:xfrm>
              <a:off x="829055" y="4713732"/>
              <a:ext cx="1247775" cy="257810"/>
            </a:xfrm>
            <a:custGeom>
              <a:avLst/>
              <a:gdLst/>
              <a:ahLst/>
              <a:cxnLst/>
              <a:rect l="l" t="t" r="r" b="b"/>
              <a:pathLst>
                <a:path w="1247775" h="257810">
                  <a:moveTo>
                    <a:pt x="0" y="0"/>
                  </a:moveTo>
                  <a:lnTo>
                    <a:pt x="1247394" y="0"/>
                  </a:lnTo>
                  <a:lnTo>
                    <a:pt x="1247394" y="257556"/>
                  </a:lnTo>
                  <a:lnTo>
                    <a:pt x="0" y="257556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1613" y="3146298"/>
              <a:ext cx="3564636" cy="2454402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892301" y="5129022"/>
              <a:ext cx="1626870" cy="276860"/>
            </a:xfrm>
            <a:custGeom>
              <a:avLst/>
              <a:gdLst/>
              <a:ahLst/>
              <a:cxnLst/>
              <a:rect l="l" t="t" r="r" b="b"/>
              <a:pathLst>
                <a:path w="1626870" h="276860">
                  <a:moveTo>
                    <a:pt x="0" y="0"/>
                  </a:moveTo>
                  <a:lnTo>
                    <a:pt x="1626870" y="0"/>
                  </a:lnTo>
                  <a:lnTo>
                    <a:pt x="1626870" y="276605"/>
                  </a:lnTo>
                  <a:lnTo>
                    <a:pt x="0" y="276605"/>
                  </a:lnTo>
                  <a:lnTo>
                    <a:pt x="0" y="0"/>
                  </a:lnTo>
                  <a:close/>
                </a:path>
              </a:pathLst>
            </a:custGeom>
            <a:ln w="285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721613" y="1365503"/>
            <a:ext cx="3580765" cy="1299210"/>
            <a:chOff x="721613" y="1365503"/>
            <a:chExt cx="3580765" cy="1299210"/>
          </a:xfrm>
        </p:grpSpPr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1613" y="1365503"/>
              <a:ext cx="3580638" cy="1299209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453133" y="2308859"/>
              <a:ext cx="1068705" cy="276225"/>
            </a:xfrm>
            <a:custGeom>
              <a:avLst/>
              <a:gdLst/>
              <a:ahLst/>
              <a:cxnLst/>
              <a:rect l="l" t="t" r="r" b="b"/>
              <a:pathLst>
                <a:path w="1068705" h="276225">
                  <a:moveTo>
                    <a:pt x="0" y="0"/>
                  </a:moveTo>
                  <a:lnTo>
                    <a:pt x="1068324" y="0"/>
                  </a:lnTo>
                  <a:lnTo>
                    <a:pt x="1068324" y="275844"/>
                  </a:lnTo>
                  <a:lnTo>
                    <a:pt x="0" y="275844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3900" y="7517130"/>
            <a:ext cx="3143250" cy="2090927"/>
          </a:xfrm>
          <a:prstGeom prst="rect">
            <a:avLst/>
          </a:prstGeom>
        </p:spPr>
      </p:pic>
      <p:sp>
        <p:nvSpPr>
          <p:cNvPr id="15" name="object 1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235200" y="4741414"/>
            <a:ext cx="461835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MS PGothic"/>
                <a:cs typeface="MS PGothic"/>
              </a:rPr>
              <a:t>―ORCA</a:t>
            </a:r>
            <a:r>
              <a:rPr dirty="0" sz="1800" spc="-40">
                <a:latin typeface="MS PGothic"/>
                <a:cs typeface="MS PGothic"/>
              </a:rPr>
              <a:t> 接続操作マニュアル―</a:t>
            </a:r>
            <a:endParaRPr sz="1800">
              <a:latin typeface="MS PGothic"/>
              <a:cs typeface="MS PGothic"/>
            </a:endParaRPr>
          </a:p>
          <a:p>
            <a:pPr marL="2833370">
              <a:lnSpc>
                <a:spcPct val="100000"/>
              </a:lnSpc>
              <a:spcBef>
                <a:spcPts val="1440"/>
              </a:spcBef>
            </a:pPr>
            <a:r>
              <a:rPr dirty="0" sz="1800">
                <a:latin typeface="MS PGothic"/>
                <a:cs typeface="MS PGothic"/>
              </a:rPr>
              <a:t>2024</a:t>
            </a:r>
            <a:r>
              <a:rPr dirty="0" sz="1800" spc="-80">
                <a:latin typeface="MS PGothic"/>
                <a:cs typeface="MS PGothic"/>
              </a:rPr>
              <a:t> 年 </a:t>
            </a:r>
            <a:r>
              <a:rPr dirty="0" sz="1800">
                <a:latin typeface="MS PGothic"/>
                <a:cs typeface="MS PGothic"/>
              </a:rPr>
              <a:t>2</a:t>
            </a:r>
            <a:r>
              <a:rPr dirty="0" sz="1800" spc="-80">
                <a:latin typeface="MS PGothic"/>
                <a:cs typeface="MS PGothic"/>
              </a:rPr>
              <a:t> 月 </a:t>
            </a:r>
            <a:r>
              <a:rPr dirty="0" sz="1800">
                <a:latin typeface="MS PGothic"/>
                <a:cs typeface="MS PGothic"/>
              </a:rPr>
              <a:t>19</a:t>
            </a:r>
            <a:r>
              <a:rPr dirty="0" sz="1800" spc="-85">
                <a:latin typeface="MS PGothic"/>
                <a:cs typeface="MS PGothic"/>
              </a:rPr>
              <a:t> 日</a:t>
            </a:r>
            <a:endParaRPr sz="1800">
              <a:latin typeface="MS PGothic"/>
              <a:cs typeface="MS P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431291" y="7419082"/>
            <a:ext cx="3701415" cy="1808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■お問い合わせ</a:t>
            </a:r>
            <a:endParaRPr sz="1200">
              <a:latin typeface="MS PMincho"/>
              <a:cs typeface="MS PMincho"/>
            </a:endParaRPr>
          </a:p>
          <a:p>
            <a:pPr>
              <a:lnSpc>
                <a:spcPct val="100000"/>
              </a:lnSpc>
            </a:pPr>
            <a:endParaRPr sz="1200">
              <a:latin typeface="MS PMincho"/>
              <a:cs typeface="MS PMincho"/>
            </a:endParaRPr>
          </a:p>
          <a:p>
            <a:pPr>
              <a:lnSpc>
                <a:spcPct val="100000"/>
              </a:lnSpc>
              <a:spcBef>
                <a:spcPts val="840"/>
              </a:spcBef>
            </a:pP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</a:pPr>
            <a:r>
              <a:rPr dirty="0" sz="1200" spc="-25">
                <a:latin typeface="MS PMincho"/>
                <a:cs typeface="MS PMincho"/>
              </a:rPr>
              <a:t>サポートデスク</a:t>
            </a:r>
            <a:endParaRPr sz="1200">
              <a:latin typeface="MS PMincho"/>
              <a:cs typeface="MS PMincho"/>
            </a:endParaRPr>
          </a:p>
          <a:p>
            <a:pPr marL="332740" marR="5080" indent="-320675">
              <a:lnSpc>
                <a:spcPct val="125000"/>
              </a:lnSpc>
              <a:tabLst>
                <a:tab pos="1399540" algn="l"/>
              </a:tabLst>
            </a:pPr>
            <a:r>
              <a:rPr dirty="0" sz="1200" spc="-20">
                <a:latin typeface="MS PMincho"/>
                <a:cs typeface="MS PMincho"/>
              </a:rPr>
              <a:t>〒</a:t>
            </a:r>
            <a:r>
              <a:rPr dirty="0" sz="1200" spc="-10">
                <a:latin typeface="MS PMincho"/>
                <a:cs typeface="MS PMincho"/>
              </a:rPr>
              <a:t>169-</a:t>
            </a:r>
            <a:r>
              <a:rPr dirty="0" sz="1200">
                <a:latin typeface="MS PMincho"/>
                <a:cs typeface="MS PMincho"/>
              </a:rPr>
              <a:t>0072</a:t>
            </a:r>
            <a:r>
              <a:rPr dirty="0" sz="1200" spc="225">
                <a:latin typeface="MS PMincho"/>
                <a:cs typeface="MS PMincho"/>
              </a:rPr>
              <a:t> </a:t>
            </a:r>
            <a:r>
              <a:rPr dirty="0" sz="1200" spc="-20">
                <a:latin typeface="MS PMincho"/>
                <a:cs typeface="MS PMincho"/>
              </a:rPr>
              <a:t>東京都新宿区大久</a:t>
            </a:r>
            <a:r>
              <a:rPr dirty="0" sz="1200">
                <a:latin typeface="MS PMincho"/>
                <a:cs typeface="MS PMincho"/>
              </a:rPr>
              <a:t>保</a:t>
            </a:r>
            <a:r>
              <a:rPr dirty="0" sz="1200" spc="-70">
                <a:latin typeface="MS PMincho"/>
                <a:cs typeface="MS PMincho"/>
              </a:rPr>
              <a:t> </a:t>
            </a:r>
            <a:r>
              <a:rPr dirty="0" sz="1200">
                <a:latin typeface="MS PMincho"/>
                <a:cs typeface="MS PMincho"/>
              </a:rPr>
              <a:t>2</a:t>
            </a:r>
            <a:r>
              <a:rPr dirty="0" sz="1200" spc="-70">
                <a:latin typeface="MS PMincho"/>
                <a:cs typeface="MS PMincho"/>
              </a:rPr>
              <a:t> </a:t>
            </a:r>
            <a:r>
              <a:rPr dirty="0" sz="1200" spc="-20">
                <a:latin typeface="MS PMincho"/>
                <a:cs typeface="MS PMincho"/>
              </a:rPr>
              <a:t>丁</a:t>
            </a:r>
            <a:r>
              <a:rPr dirty="0" sz="1200">
                <a:latin typeface="MS PMincho"/>
                <a:cs typeface="MS PMincho"/>
              </a:rPr>
              <a:t>目</a:t>
            </a:r>
            <a:r>
              <a:rPr dirty="0" sz="1200" spc="-70">
                <a:latin typeface="MS PMincho"/>
                <a:cs typeface="MS PMincho"/>
              </a:rPr>
              <a:t> </a:t>
            </a:r>
            <a:r>
              <a:rPr dirty="0" sz="1200" spc="-10">
                <a:latin typeface="MS PMincho"/>
                <a:cs typeface="MS PMincho"/>
              </a:rPr>
              <a:t>2-</a:t>
            </a:r>
            <a:r>
              <a:rPr dirty="0" sz="1200">
                <a:latin typeface="MS PMincho"/>
                <a:cs typeface="MS PMincho"/>
              </a:rPr>
              <a:t>12</a:t>
            </a:r>
            <a:r>
              <a:rPr dirty="0" sz="1200" spc="5">
                <a:latin typeface="MS PMincho"/>
                <a:cs typeface="MS PMincho"/>
              </a:rPr>
              <a:t> </a:t>
            </a:r>
            <a:r>
              <a:rPr dirty="0" sz="1200">
                <a:latin typeface="MS PMincho"/>
                <a:cs typeface="MS PMincho"/>
              </a:rPr>
              <a:t>VORT </a:t>
            </a:r>
            <a:r>
              <a:rPr dirty="0" sz="1200" spc="-25">
                <a:latin typeface="MS PMincho"/>
                <a:cs typeface="MS PMincho"/>
              </a:rPr>
              <a:t>2F </a:t>
            </a:r>
            <a:r>
              <a:rPr dirty="0" sz="1200" spc="-10">
                <a:latin typeface="MS PMincho"/>
                <a:cs typeface="MS PMincho"/>
              </a:rPr>
              <a:t>0120-734-</a:t>
            </a:r>
            <a:r>
              <a:rPr dirty="0" sz="1200" spc="-25">
                <a:latin typeface="MS PMincho"/>
                <a:cs typeface="MS PMincho"/>
              </a:rPr>
              <a:t>984</a:t>
            </a:r>
            <a:r>
              <a:rPr dirty="0" sz="1200">
                <a:latin typeface="MS PMincho"/>
                <a:cs typeface="MS PMincho"/>
              </a:rPr>
              <a:t>	</a:t>
            </a:r>
            <a:r>
              <a:rPr dirty="0" sz="1200" spc="-10">
                <a:latin typeface="MS PMincho"/>
                <a:cs typeface="MS PMincho"/>
              </a:rPr>
              <a:t>FAX：03-6821-</a:t>
            </a:r>
            <a:r>
              <a:rPr dirty="0" sz="1200" spc="-20">
                <a:latin typeface="MS PMincho"/>
                <a:cs typeface="MS PMincho"/>
              </a:rPr>
              <a:t>0209</a:t>
            </a:r>
            <a:endParaRPr sz="1200">
              <a:latin typeface="MS PMincho"/>
              <a:cs typeface="MS PMincho"/>
            </a:endParaRPr>
          </a:p>
          <a:p>
            <a:pPr marL="12700" marR="1604645">
              <a:lnSpc>
                <a:spcPct val="125000"/>
              </a:lnSpc>
            </a:pPr>
            <a:r>
              <a:rPr dirty="0" sz="1200">
                <a:latin typeface="MS PMincho"/>
                <a:cs typeface="MS PMincho"/>
              </a:rPr>
              <a:t>E-</a:t>
            </a:r>
            <a:r>
              <a:rPr dirty="0" sz="1200" spc="-10">
                <a:latin typeface="MS PMincho"/>
                <a:cs typeface="MS PMincho"/>
                <a:hlinkClick r:id="rId2"/>
              </a:rPr>
              <a:t>mail：rc-support@dx-care.com</a:t>
            </a:r>
            <a:r>
              <a:rPr dirty="0" sz="1200" spc="-10">
                <a:latin typeface="MS PMincho"/>
                <a:cs typeface="MS PMincho"/>
              </a:rPr>
              <a:t> URL：https://dx-care.com/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742950" y="5687567"/>
            <a:ext cx="6219825" cy="57150"/>
          </a:xfrm>
          <a:custGeom>
            <a:avLst/>
            <a:gdLst/>
            <a:ahLst/>
            <a:cxnLst/>
            <a:rect l="l" t="t" r="r" b="b"/>
            <a:pathLst>
              <a:path w="6219825" h="57150">
                <a:moveTo>
                  <a:pt x="0" y="57150"/>
                </a:moveTo>
                <a:lnTo>
                  <a:pt x="6219444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11808" y="7720583"/>
            <a:ext cx="2267712" cy="195072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38655" y="8586216"/>
            <a:ext cx="219456" cy="195072"/>
          </a:xfrm>
          <a:prstGeom prst="rect">
            <a:avLst/>
          </a:prstGeom>
        </p:spPr>
      </p:pic>
      <p:sp>
        <p:nvSpPr>
          <p:cNvPr id="7" name="object 7" descr=""/>
          <p:cNvSpPr/>
          <p:nvPr/>
        </p:nvSpPr>
        <p:spPr>
          <a:xfrm>
            <a:off x="742950" y="2983229"/>
            <a:ext cx="6125845" cy="50800"/>
          </a:xfrm>
          <a:custGeom>
            <a:avLst/>
            <a:gdLst/>
            <a:ahLst/>
            <a:cxnLst/>
            <a:rect l="l" t="t" r="r" b="b"/>
            <a:pathLst>
              <a:path w="6125845" h="50800">
                <a:moveTo>
                  <a:pt x="0" y="50292"/>
                </a:moveTo>
                <a:lnTo>
                  <a:pt x="6125718" y="0"/>
                </a:lnTo>
              </a:path>
            </a:pathLst>
          </a:custGeom>
          <a:ln w="63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510789" y="3681221"/>
            <a:ext cx="2361438" cy="533400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2376170" y="6375141"/>
            <a:ext cx="425450" cy="528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35">
                <a:latin typeface="MS Mincho"/>
                <a:cs typeface="MS Mincho"/>
              </a:rPr>
              <a:t>開発：</a:t>
            </a:r>
            <a:endParaRPr sz="1050">
              <a:latin typeface="MS Mincho"/>
              <a:cs typeface="MS Mincho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050">
              <a:latin typeface="MS Mincho"/>
              <a:cs typeface="MS Mincho"/>
            </a:endParaRPr>
          </a:p>
          <a:p>
            <a:pPr marL="12700">
              <a:lnSpc>
                <a:spcPct val="100000"/>
              </a:lnSpc>
            </a:pPr>
            <a:r>
              <a:rPr dirty="0" sz="1050" spc="-35">
                <a:latin typeface="MS Mincho"/>
                <a:cs typeface="MS Mincho"/>
              </a:rPr>
              <a:t>販売：</a:t>
            </a:r>
            <a:endParaRPr sz="1050">
              <a:latin typeface="MS Mincho"/>
              <a:cs typeface="MS Mincho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907792" y="6394703"/>
            <a:ext cx="2023871" cy="176784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83407" y="6736080"/>
            <a:ext cx="731519" cy="170687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712464" y="6729983"/>
            <a:ext cx="1267967" cy="170687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55239" y="1134106"/>
            <a:ext cx="2450465" cy="330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62330" algn="l"/>
              </a:tabLst>
            </a:pPr>
            <a:r>
              <a:rPr dirty="0" sz="2000" spc="-20">
                <a:latin typeface="MS PGothic"/>
                <a:cs typeface="MS PGothic"/>
              </a:rPr>
              <a:t>第１</a:t>
            </a:r>
            <a:r>
              <a:rPr dirty="0" sz="2000" spc="-50">
                <a:latin typeface="MS PGothic"/>
                <a:cs typeface="MS PGothic"/>
              </a:rPr>
              <a:t>章</a:t>
            </a:r>
            <a:r>
              <a:rPr dirty="0" sz="2000">
                <a:latin typeface="MS PGothic"/>
                <a:cs typeface="MS PGothic"/>
              </a:rPr>
              <a:t>	</a:t>
            </a:r>
            <a:r>
              <a:rPr dirty="0" sz="2000" spc="-25">
                <a:latin typeface="MS PGothic"/>
                <a:cs typeface="MS PGothic"/>
              </a:rPr>
              <a:t>インス</a:t>
            </a:r>
            <a:r>
              <a:rPr dirty="0" sz="2000" spc="-20">
                <a:latin typeface="MS PGothic"/>
                <a:cs typeface="MS PGothic"/>
              </a:rPr>
              <a:t>ト</a:t>
            </a:r>
            <a:r>
              <a:rPr dirty="0" sz="2000" spc="-25">
                <a:latin typeface="MS PGothic"/>
                <a:cs typeface="MS PGothic"/>
              </a:rPr>
              <a:t>ー</a:t>
            </a:r>
            <a:r>
              <a:rPr dirty="0" sz="2000" spc="-20">
                <a:latin typeface="MS PGothic"/>
                <a:cs typeface="MS PGothic"/>
              </a:rPr>
              <a:t>ル</a:t>
            </a:r>
            <a:r>
              <a:rPr dirty="0" sz="2000" spc="-50">
                <a:latin typeface="MS PGothic"/>
                <a:cs typeface="MS PGothic"/>
              </a:rPr>
              <a:t>編</a:t>
            </a:r>
            <a:endParaRPr sz="2000">
              <a:latin typeface="MS PGothic"/>
              <a:cs typeface="MS P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4654546"/>
            <a:ext cx="61468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1200" spc="-5">
                <a:latin typeface="MS PMincho"/>
                <a:cs typeface="MS PMincho"/>
              </a:rPr>
              <a:t>解凍するといくつかのファイルが出来ますので、「</a:t>
            </a:r>
            <a:r>
              <a:rPr dirty="0" sz="1200" spc="-10">
                <a:latin typeface="MS PMincho"/>
                <a:cs typeface="MS PMincho"/>
              </a:rPr>
              <a:t>setup.exe</a:t>
            </a:r>
            <a:r>
              <a:rPr dirty="0" sz="1200" spc="-15">
                <a:latin typeface="MS PMincho"/>
                <a:cs typeface="MS PMincho"/>
              </a:rPr>
              <a:t>」をダブルクリックするか、または右クリ</a:t>
            </a:r>
            <a:r>
              <a:rPr dirty="0" sz="1200" spc="-30">
                <a:latin typeface="MS PMincho"/>
                <a:cs typeface="MS PMincho"/>
              </a:rPr>
              <a:t>ックしてメニューを表示して「開く」を選択して実行します。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07390" y="6309610"/>
            <a:ext cx="10217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または右クリック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142742" y="7467850"/>
            <a:ext cx="3721100" cy="2042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20">
                <a:latin typeface="MS PMincho"/>
                <a:cs typeface="MS PMincho"/>
              </a:rPr>
              <a:t>選択します。</a:t>
            </a:r>
            <a:endParaRPr sz="1050">
              <a:latin typeface="MS PMincho"/>
              <a:cs typeface="MS PMincho"/>
            </a:endParaRPr>
          </a:p>
          <a:p>
            <a:pPr>
              <a:lnSpc>
                <a:spcPct val="100000"/>
              </a:lnSpc>
            </a:pPr>
            <a:endParaRPr sz="1050">
              <a:latin typeface="MS PMincho"/>
              <a:cs typeface="MS PMincho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MS PMincho"/>
              <a:cs typeface="MS PMincho"/>
            </a:endParaRPr>
          </a:p>
          <a:p>
            <a:pPr marL="323215">
              <a:lnSpc>
                <a:spcPct val="100000"/>
              </a:lnSpc>
              <a:spcBef>
                <a:spcPts val="5"/>
              </a:spcBef>
            </a:pPr>
            <a:r>
              <a:rPr dirty="0" sz="2000" spc="-30">
                <a:latin typeface="MS PMincho"/>
                <a:cs typeface="MS PMincho"/>
              </a:rPr>
              <a:t>【注意】</a:t>
            </a:r>
            <a:endParaRPr sz="2000">
              <a:latin typeface="MS PMincho"/>
              <a:cs typeface="MS PMincho"/>
            </a:endParaRPr>
          </a:p>
          <a:p>
            <a:pPr marL="323215" marR="5080">
              <a:lnSpc>
                <a:spcPct val="125000"/>
              </a:lnSpc>
              <a:spcBef>
                <a:spcPts val="450"/>
              </a:spcBef>
            </a:pPr>
            <a:r>
              <a:rPr dirty="0" sz="1200" spc="15">
                <a:latin typeface="MS PMincho"/>
                <a:cs typeface="MS PMincho"/>
              </a:rPr>
              <a:t>既にインストールされている場合や上記の </a:t>
            </a:r>
            <a:r>
              <a:rPr dirty="0" sz="1200" spc="-10">
                <a:latin typeface="MS PMincho"/>
                <a:cs typeface="MS PMincho"/>
              </a:rPr>
              <a:t>setup.exe</a:t>
            </a:r>
            <a:r>
              <a:rPr dirty="0" sz="1200" spc="55">
                <a:latin typeface="MS PMincho"/>
                <a:cs typeface="MS PMincho"/>
              </a:rPr>
              <a:t>を実行して、左のメッセージが表示された場合は、</a:t>
            </a:r>
            <a:endParaRPr sz="1200">
              <a:latin typeface="MS PMincho"/>
              <a:cs typeface="MS PMincho"/>
            </a:endParaRPr>
          </a:p>
          <a:p>
            <a:pPr marL="323215" marR="15240">
              <a:lnSpc>
                <a:spcPct val="125000"/>
              </a:lnSpc>
            </a:pPr>
            <a:r>
              <a:rPr dirty="0" sz="1200" spc="-10">
                <a:latin typeface="MS PMincho"/>
                <a:cs typeface="MS PMincho"/>
              </a:rPr>
              <a:t>「OK</a:t>
            </a:r>
            <a:r>
              <a:rPr dirty="0" sz="1200" spc="-25">
                <a:latin typeface="MS PMincho"/>
                <a:cs typeface="MS PMincho"/>
              </a:rPr>
              <a:t>」をクリックした後、アンインストールし再度インストールします。</a:t>
            </a:r>
            <a:endParaRPr sz="1200">
              <a:latin typeface="MS PMincho"/>
              <a:cs typeface="MS PMincho"/>
            </a:endParaRPr>
          </a:p>
          <a:p>
            <a:pPr marL="323215">
              <a:lnSpc>
                <a:spcPct val="100000"/>
              </a:lnSpc>
              <a:spcBef>
                <a:spcPts val="360"/>
              </a:spcBef>
            </a:pPr>
            <a:r>
              <a:rPr dirty="0" sz="1200" spc="-10">
                <a:latin typeface="MS PMincho"/>
                <a:cs typeface="MS PMincho"/>
              </a:rPr>
              <a:t>（</a:t>
            </a:r>
            <a:r>
              <a:rPr dirty="0" sz="1200" spc="-20">
                <a:latin typeface="MS PMincho"/>
                <a:cs typeface="MS PMincho"/>
              </a:rPr>
              <a:t>アンインストール方法は「第３章  その他編」参照</a:t>
            </a:r>
            <a:r>
              <a:rPr dirty="0" sz="1200" spc="-50">
                <a:latin typeface="MS PMincho"/>
                <a:cs typeface="MS PMincho"/>
              </a:rPr>
              <a:t>）</a:t>
            </a:r>
            <a:endParaRPr sz="1200">
              <a:latin typeface="MS PMincho"/>
              <a:cs typeface="MS PMincho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" y="1603247"/>
            <a:ext cx="6077712" cy="304800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707390" y="1656838"/>
            <a:ext cx="6143625" cy="737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113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latin typeface="MS PGothic"/>
                <a:cs typeface="MS PGothic"/>
              </a:rPr>
              <a:t>インストール</a:t>
            </a:r>
            <a:endParaRPr sz="1200">
              <a:latin typeface="MS PGothic"/>
              <a:cs typeface="MS PGothic"/>
            </a:endParaRPr>
          </a:p>
          <a:p>
            <a:pPr marL="12700" marR="5080">
              <a:lnSpc>
                <a:spcPct val="125000"/>
              </a:lnSpc>
              <a:spcBef>
                <a:spcPts val="560"/>
              </a:spcBef>
            </a:pPr>
            <a:r>
              <a:rPr dirty="0" sz="1200" spc="-30">
                <a:latin typeface="MS PMincho"/>
                <a:cs typeface="MS PMincho"/>
              </a:rPr>
              <a:t>所定の場所よりダウンロードしたファイルを右クリックしてメニューを表示し、「すべて展開」を選択し</a:t>
            </a:r>
            <a:r>
              <a:rPr dirty="0" sz="1200" spc="-25">
                <a:latin typeface="MS PMincho"/>
                <a:cs typeface="MS PMincho"/>
              </a:rPr>
              <a:t>て解凍します。</a:t>
            </a:r>
            <a:endParaRPr sz="1200">
              <a:latin typeface="MS PMincho"/>
              <a:cs typeface="MS PMincho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2480817" y="2718561"/>
            <a:ext cx="536575" cy="431800"/>
            <a:chOff x="2480817" y="2718561"/>
            <a:chExt cx="536575" cy="431800"/>
          </a:xfrm>
        </p:grpSpPr>
        <p:sp>
          <p:nvSpPr>
            <p:cNvPr id="9" name="object 9" descr=""/>
            <p:cNvSpPr/>
            <p:nvPr/>
          </p:nvSpPr>
          <p:spPr>
            <a:xfrm>
              <a:off x="2487167" y="2724911"/>
              <a:ext cx="523875" cy="419100"/>
            </a:xfrm>
            <a:custGeom>
              <a:avLst/>
              <a:gdLst/>
              <a:ahLst/>
              <a:cxnLst/>
              <a:rect l="l" t="t" r="r" b="b"/>
              <a:pathLst>
                <a:path w="523875" h="419100">
                  <a:moveTo>
                    <a:pt x="313944" y="0"/>
                  </a:moveTo>
                  <a:lnTo>
                    <a:pt x="313944" y="105155"/>
                  </a:lnTo>
                  <a:lnTo>
                    <a:pt x="0" y="105155"/>
                  </a:lnTo>
                  <a:lnTo>
                    <a:pt x="0" y="314705"/>
                  </a:lnTo>
                  <a:lnTo>
                    <a:pt x="313944" y="314705"/>
                  </a:lnTo>
                  <a:lnTo>
                    <a:pt x="313944" y="419099"/>
                  </a:lnTo>
                  <a:lnTo>
                    <a:pt x="523494" y="209549"/>
                  </a:lnTo>
                  <a:lnTo>
                    <a:pt x="313944" y="0"/>
                  </a:lnTo>
                  <a:close/>
                </a:path>
              </a:pathLst>
            </a:custGeom>
            <a:solidFill>
              <a:srgbClr val="4371C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87167" y="2724911"/>
              <a:ext cx="523875" cy="419100"/>
            </a:xfrm>
            <a:custGeom>
              <a:avLst/>
              <a:gdLst/>
              <a:ahLst/>
              <a:cxnLst/>
              <a:rect l="l" t="t" r="r" b="b"/>
              <a:pathLst>
                <a:path w="523875" h="419100">
                  <a:moveTo>
                    <a:pt x="0" y="105155"/>
                  </a:moveTo>
                  <a:lnTo>
                    <a:pt x="313944" y="105155"/>
                  </a:lnTo>
                  <a:lnTo>
                    <a:pt x="313944" y="0"/>
                  </a:lnTo>
                  <a:lnTo>
                    <a:pt x="523494" y="209549"/>
                  </a:lnTo>
                  <a:lnTo>
                    <a:pt x="313944" y="419099"/>
                  </a:lnTo>
                  <a:lnTo>
                    <a:pt x="313944" y="314705"/>
                  </a:lnTo>
                  <a:lnTo>
                    <a:pt x="0" y="314705"/>
                  </a:lnTo>
                  <a:lnTo>
                    <a:pt x="0" y="105155"/>
                  </a:lnTo>
                  <a:close/>
                </a:path>
              </a:pathLst>
            </a:custGeom>
            <a:ln w="12700">
              <a:solidFill>
                <a:srgbClr val="2E51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2572766" y="5864602"/>
            <a:ext cx="1217930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10">
                <a:latin typeface="MS PMincho"/>
                <a:cs typeface="MS PMincho"/>
              </a:rPr>
              <a:t>ダブルクリックします。</a:t>
            </a:r>
            <a:endParaRPr sz="1050">
              <a:latin typeface="MS PMincho"/>
              <a:cs typeface="MS PMincho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2470150" y="7309611"/>
            <a:ext cx="536575" cy="431800"/>
            <a:chOff x="2470150" y="7309611"/>
            <a:chExt cx="536575" cy="431800"/>
          </a:xfrm>
        </p:grpSpPr>
        <p:sp>
          <p:nvSpPr>
            <p:cNvPr id="13" name="object 13" descr=""/>
            <p:cNvSpPr/>
            <p:nvPr/>
          </p:nvSpPr>
          <p:spPr>
            <a:xfrm>
              <a:off x="2476500" y="7315961"/>
              <a:ext cx="523875" cy="419100"/>
            </a:xfrm>
            <a:custGeom>
              <a:avLst/>
              <a:gdLst/>
              <a:ahLst/>
              <a:cxnLst/>
              <a:rect l="l" t="t" r="r" b="b"/>
              <a:pathLst>
                <a:path w="523875" h="419100">
                  <a:moveTo>
                    <a:pt x="313944" y="0"/>
                  </a:moveTo>
                  <a:lnTo>
                    <a:pt x="313944" y="105156"/>
                  </a:lnTo>
                  <a:lnTo>
                    <a:pt x="0" y="105156"/>
                  </a:lnTo>
                  <a:lnTo>
                    <a:pt x="0" y="314706"/>
                  </a:lnTo>
                  <a:lnTo>
                    <a:pt x="313944" y="314706"/>
                  </a:lnTo>
                  <a:lnTo>
                    <a:pt x="313944" y="419100"/>
                  </a:lnTo>
                  <a:lnTo>
                    <a:pt x="523494" y="209550"/>
                  </a:lnTo>
                  <a:lnTo>
                    <a:pt x="313944" y="0"/>
                  </a:lnTo>
                  <a:close/>
                </a:path>
              </a:pathLst>
            </a:custGeom>
            <a:solidFill>
              <a:srgbClr val="4371C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476500" y="7315961"/>
              <a:ext cx="523875" cy="419100"/>
            </a:xfrm>
            <a:custGeom>
              <a:avLst/>
              <a:gdLst/>
              <a:ahLst/>
              <a:cxnLst/>
              <a:rect l="l" t="t" r="r" b="b"/>
              <a:pathLst>
                <a:path w="523875" h="419100">
                  <a:moveTo>
                    <a:pt x="0" y="105156"/>
                  </a:moveTo>
                  <a:lnTo>
                    <a:pt x="313944" y="105156"/>
                  </a:lnTo>
                  <a:lnTo>
                    <a:pt x="313944" y="0"/>
                  </a:lnTo>
                  <a:lnTo>
                    <a:pt x="523494" y="209550"/>
                  </a:lnTo>
                  <a:lnTo>
                    <a:pt x="313944" y="419100"/>
                  </a:lnTo>
                  <a:lnTo>
                    <a:pt x="313944" y="314706"/>
                  </a:lnTo>
                  <a:lnTo>
                    <a:pt x="0" y="314706"/>
                  </a:lnTo>
                  <a:lnTo>
                    <a:pt x="0" y="105156"/>
                  </a:lnTo>
                  <a:close/>
                </a:path>
              </a:pathLst>
            </a:custGeom>
            <a:ln w="12700">
              <a:solidFill>
                <a:srgbClr val="2E51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5" name="object 1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25059" y="2734055"/>
            <a:ext cx="932340" cy="1180338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3342132" y="2724911"/>
            <a:ext cx="2378075" cy="1604645"/>
            <a:chOff x="3342132" y="2724911"/>
            <a:chExt cx="2378075" cy="1604645"/>
          </a:xfrm>
        </p:grpSpPr>
        <p:pic>
          <p:nvPicPr>
            <p:cNvPr id="17" name="object 1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42132" y="2724911"/>
              <a:ext cx="2361438" cy="1523238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4171950" y="4029455"/>
              <a:ext cx="1534160" cy="285750"/>
            </a:xfrm>
            <a:custGeom>
              <a:avLst/>
              <a:gdLst/>
              <a:ahLst/>
              <a:cxnLst/>
              <a:rect l="l" t="t" r="r" b="b"/>
              <a:pathLst>
                <a:path w="1534160" h="285750">
                  <a:moveTo>
                    <a:pt x="0" y="0"/>
                  </a:moveTo>
                  <a:lnTo>
                    <a:pt x="1533905" y="0"/>
                  </a:lnTo>
                  <a:lnTo>
                    <a:pt x="1533905" y="285750"/>
                  </a:lnTo>
                  <a:lnTo>
                    <a:pt x="0" y="28575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 descr=""/>
          <p:cNvGrpSpPr/>
          <p:nvPr/>
        </p:nvGrpSpPr>
        <p:grpSpPr>
          <a:xfrm>
            <a:off x="839152" y="5238750"/>
            <a:ext cx="1525905" cy="933450"/>
            <a:chOff x="839152" y="5238750"/>
            <a:chExt cx="1525905" cy="933450"/>
          </a:xfrm>
        </p:grpSpPr>
        <p:pic>
          <p:nvPicPr>
            <p:cNvPr id="20" name="object 2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7610" y="5238750"/>
              <a:ext cx="1199789" cy="933450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853439" y="5800344"/>
              <a:ext cx="838200" cy="219710"/>
            </a:xfrm>
            <a:custGeom>
              <a:avLst/>
              <a:gdLst/>
              <a:ahLst/>
              <a:cxnLst/>
              <a:rect l="l" t="t" r="r" b="b"/>
              <a:pathLst>
                <a:path w="838200" h="219710">
                  <a:moveTo>
                    <a:pt x="0" y="0"/>
                  </a:moveTo>
                  <a:lnTo>
                    <a:pt x="838199" y="0"/>
                  </a:lnTo>
                  <a:lnTo>
                    <a:pt x="838199" y="219455"/>
                  </a:lnTo>
                  <a:lnTo>
                    <a:pt x="0" y="219455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834895" y="5715762"/>
              <a:ext cx="523875" cy="419100"/>
            </a:xfrm>
            <a:custGeom>
              <a:avLst/>
              <a:gdLst/>
              <a:ahLst/>
              <a:cxnLst/>
              <a:rect l="l" t="t" r="r" b="b"/>
              <a:pathLst>
                <a:path w="523875" h="419100">
                  <a:moveTo>
                    <a:pt x="313944" y="0"/>
                  </a:moveTo>
                  <a:lnTo>
                    <a:pt x="313944" y="105155"/>
                  </a:lnTo>
                  <a:lnTo>
                    <a:pt x="0" y="105155"/>
                  </a:lnTo>
                  <a:lnTo>
                    <a:pt x="0" y="314705"/>
                  </a:lnTo>
                  <a:lnTo>
                    <a:pt x="313944" y="314705"/>
                  </a:lnTo>
                  <a:lnTo>
                    <a:pt x="313944" y="419099"/>
                  </a:lnTo>
                  <a:lnTo>
                    <a:pt x="523494" y="209549"/>
                  </a:lnTo>
                  <a:lnTo>
                    <a:pt x="313944" y="0"/>
                  </a:lnTo>
                  <a:close/>
                </a:path>
              </a:pathLst>
            </a:custGeom>
            <a:solidFill>
              <a:srgbClr val="4371C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834895" y="5715762"/>
              <a:ext cx="523875" cy="419100"/>
            </a:xfrm>
            <a:custGeom>
              <a:avLst/>
              <a:gdLst/>
              <a:ahLst/>
              <a:cxnLst/>
              <a:rect l="l" t="t" r="r" b="b"/>
              <a:pathLst>
                <a:path w="523875" h="419100">
                  <a:moveTo>
                    <a:pt x="0" y="105155"/>
                  </a:moveTo>
                  <a:lnTo>
                    <a:pt x="313944" y="105155"/>
                  </a:lnTo>
                  <a:lnTo>
                    <a:pt x="313944" y="0"/>
                  </a:lnTo>
                  <a:lnTo>
                    <a:pt x="523494" y="209549"/>
                  </a:lnTo>
                  <a:lnTo>
                    <a:pt x="313944" y="419099"/>
                  </a:lnTo>
                  <a:lnTo>
                    <a:pt x="313944" y="314705"/>
                  </a:lnTo>
                  <a:lnTo>
                    <a:pt x="0" y="314705"/>
                  </a:lnTo>
                  <a:lnTo>
                    <a:pt x="0" y="105155"/>
                  </a:lnTo>
                  <a:close/>
                </a:path>
              </a:pathLst>
            </a:custGeom>
            <a:ln w="12700">
              <a:solidFill>
                <a:srgbClr val="2E518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 descr=""/>
          <p:cNvGrpSpPr/>
          <p:nvPr/>
        </p:nvGrpSpPr>
        <p:grpSpPr>
          <a:xfrm>
            <a:off x="781054" y="6725356"/>
            <a:ext cx="1595755" cy="975994"/>
            <a:chOff x="781054" y="6725356"/>
            <a:chExt cx="1595755" cy="975994"/>
          </a:xfrm>
        </p:grpSpPr>
        <p:pic>
          <p:nvPicPr>
            <p:cNvPr id="25" name="object 2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1054" y="6725356"/>
              <a:ext cx="1552951" cy="970843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1476755" y="7401306"/>
              <a:ext cx="885825" cy="285750"/>
            </a:xfrm>
            <a:custGeom>
              <a:avLst/>
              <a:gdLst/>
              <a:ahLst/>
              <a:cxnLst/>
              <a:rect l="l" t="t" r="r" b="b"/>
              <a:pathLst>
                <a:path w="885825" h="285750">
                  <a:moveTo>
                    <a:pt x="0" y="0"/>
                  </a:moveTo>
                  <a:lnTo>
                    <a:pt x="885444" y="0"/>
                  </a:lnTo>
                  <a:lnTo>
                    <a:pt x="885444" y="285750"/>
                  </a:lnTo>
                  <a:lnTo>
                    <a:pt x="0" y="28575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7" name="object 2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2950" y="7908797"/>
            <a:ext cx="2638044" cy="1704593"/>
          </a:xfrm>
          <a:prstGeom prst="rect">
            <a:avLst/>
          </a:prstGeom>
        </p:spPr>
      </p:pic>
      <p:sp>
        <p:nvSpPr>
          <p:cNvPr id="28" name="object 2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7390" y="1084576"/>
            <a:ext cx="15424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latin typeface="MS PMincho"/>
                <a:cs typeface="MS PMincho"/>
              </a:rPr>
              <a:t>「次へ」をクリックします。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5115555"/>
            <a:ext cx="614489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インストールフォルダと「ユーザー」の選択をします。表示されているフォルダで問題ない場合や分からない場合は「次へ」をクリックします。</a:t>
            </a:r>
            <a:endParaRPr sz="1200">
              <a:latin typeface="MS PMincho"/>
              <a:cs typeface="MS PMincho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721613" y="1367027"/>
            <a:ext cx="4345940" cy="3561079"/>
            <a:chOff x="721613" y="1367027"/>
            <a:chExt cx="4345940" cy="3561079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1613" y="1367027"/>
              <a:ext cx="4345686" cy="3560826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3376421" y="4572000"/>
              <a:ext cx="799465" cy="285750"/>
            </a:xfrm>
            <a:custGeom>
              <a:avLst/>
              <a:gdLst/>
              <a:ahLst/>
              <a:cxnLst/>
              <a:rect l="l" t="t" r="r" b="b"/>
              <a:pathLst>
                <a:path w="799464" h="285750">
                  <a:moveTo>
                    <a:pt x="0" y="0"/>
                  </a:moveTo>
                  <a:lnTo>
                    <a:pt x="799338" y="0"/>
                  </a:lnTo>
                  <a:lnTo>
                    <a:pt x="799338" y="285750"/>
                  </a:lnTo>
                  <a:lnTo>
                    <a:pt x="0" y="28575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674369" y="5707379"/>
            <a:ext cx="4426585" cy="3629025"/>
            <a:chOff x="674369" y="5707379"/>
            <a:chExt cx="4426585" cy="3629025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4369" y="5707379"/>
              <a:ext cx="4426458" cy="3628644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3376421" y="8972550"/>
              <a:ext cx="799465" cy="285750"/>
            </a:xfrm>
            <a:custGeom>
              <a:avLst/>
              <a:gdLst/>
              <a:ahLst/>
              <a:cxnLst/>
              <a:rect l="l" t="t" r="r" b="b"/>
              <a:pathLst>
                <a:path w="799464" h="285750">
                  <a:moveTo>
                    <a:pt x="0" y="0"/>
                  </a:moveTo>
                  <a:lnTo>
                    <a:pt x="799338" y="0"/>
                  </a:lnTo>
                  <a:lnTo>
                    <a:pt x="799338" y="285750"/>
                  </a:lnTo>
                  <a:lnTo>
                    <a:pt x="0" y="28575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7390" y="1084576"/>
            <a:ext cx="42640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latin typeface="MS PMincho"/>
                <a:cs typeface="MS PMincho"/>
              </a:rPr>
              <a:t>「インストールの確認」画面になりますので、「次へ」をクリックします。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5466076"/>
            <a:ext cx="43510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ユーザーアカウント制御の確認画面が出たら「はい」をクリックします。</a:t>
            </a:r>
            <a:endParaRPr sz="1200">
              <a:latin typeface="MS PMincho"/>
              <a:cs typeface="MS PMincho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721613" y="1415033"/>
            <a:ext cx="4379595" cy="3590290"/>
            <a:chOff x="721613" y="1415033"/>
            <a:chExt cx="4379595" cy="3590290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1613" y="1415033"/>
              <a:ext cx="4379214" cy="3589782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3290315" y="4670298"/>
              <a:ext cx="923925" cy="276225"/>
            </a:xfrm>
            <a:custGeom>
              <a:avLst/>
              <a:gdLst/>
              <a:ahLst/>
              <a:cxnLst/>
              <a:rect l="l" t="t" r="r" b="b"/>
              <a:pathLst>
                <a:path w="923925" h="276225">
                  <a:moveTo>
                    <a:pt x="0" y="0"/>
                  </a:moveTo>
                  <a:lnTo>
                    <a:pt x="923543" y="0"/>
                  </a:lnTo>
                  <a:lnTo>
                    <a:pt x="923543" y="275844"/>
                  </a:lnTo>
                  <a:lnTo>
                    <a:pt x="0" y="275844"/>
                  </a:lnTo>
                  <a:lnTo>
                    <a:pt x="0" y="0"/>
                  </a:lnTo>
                  <a:close/>
                </a:path>
              </a:pathLst>
            </a:custGeom>
            <a:ln w="285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757427" y="5828538"/>
            <a:ext cx="4342765" cy="3475990"/>
            <a:chOff x="757427" y="5828538"/>
            <a:chExt cx="4342765" cy="347599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7427" y="5828538"/>
              <a:ext cx="4342638" cy="347548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981455" y="8748522"/>
              <a:ext cx="1934845" cy="276860"/>
            </a:xfrm>
            <a:custGeom>
              <a:avLst/>
              <a:gdLst/>
              <a:ahLst/>
              <a:cxnLst/>
              <a:rect l="l" t="t" r="r" b="b"/>
              <a:pathLst>
                <a:path w="1934845" h="276859">
                  <a:moveTo>
                    <a:pt x="0" y="0"/>
                  </a:moveTo>
                  <a:lnTo>
                    <a:pt x="1934718" y="0"/>
                  </a:lnTo>
                  <a:lnTo>
                    <a:pt x="1934718" y="276606"/>
                  </a:lnTo>
                  <a:lnTo>
                    <a:pt x="0" y="276606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7390" y="1084576"/>
            <a:ext cx="173926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5">
                <a:latin typeface="MS PMincho"/>
                <a:cs typeface="MS PMincho"/>
              </a:rPr>
              <a:t>インストールが開始します。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5366254"/>
            <a:ext cx="62490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5">
                <a:latin typeface="MS PMincho"/>
                <a:cs typeface="MS PMincho"/>
              </a:rPr>
              <a:t>「インストールが完了しました」と表示されたらインストール完了ですので、「閉じる」をクリックします。</a:t>
            </a:r>
            <a:endParaRPr sz="1200">
              <a:latin typeface="MS PMincho"/>
              <a:cs typeface="MS PMincho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1613" y="1415033"/>
            <a:ext cx="4497324" cy="3718559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799337" y="5688329"/>
            <a:ext cx="4497070" cy="3686175"/>
            <a:chOff x="799337" y="5688329"/>
            <a:chExt cx="4497070" cy="3686175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9337" y="5688329"/>
              <a:ext cx="4496562" cy="3685794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3483864" y="9028176"/>
              <a:ext cx="924560" cy="276225"/>
            </a:xfrm>
            <a:custGeom>
              <a:avLst/>
              <a:gdLst/>
              <a:ahLst/>
              <a:cxnLst/>
              <a:rect l="l" t="t" r="r" b="b"/>
              <a:pathLst>
                <a:path w="924560" h="276225">
                  <a:moveTo>
                    <a:pt x="0" y="0"/>
                  </a:moveTo>
                  <a:lnTo>
                    <a:pt x="924306" y="0"/>
                  </a:lnTo>
                  <a:lnTo>
                    <a:pt x="924306" y="275844"/>
                  </a:lnTo>
                  <a:lnTo>
                    <a:pt x="0" y="275844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7390" y="2640579"/>
            <a:ext cx="170751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ソフトウエアが起動します。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5252716"/>
            <a:ext cx="4792345" cy="1808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>
                <a:latin typeface="MS PMincho"/>
                <a:cs typeface="MS PMincho"/>
              </a:rPr>
              <a:t>※表示のユーザー</a:t>
            </a:r>
            <a:r>
              <a:rPr dirty="0" sz="1200" spc="-10">
                <a:latin typeface="MS PMincho"/>
                <a:cs typeface="MS PMincho"/>
              </a:rPr>
              <a:t>ID</a:t>
            </a:r>
            <a:r>
              <a:rPr dirty="0" sz="1200" spc="-30">
                <a:latin typeface="MS PMincho"/>
                <a:cs typeface="MS PMincho"/>
              </a:rPr>
              <a:t>、パスワードはお客様によって異なります。</a:t>
            </a:r>
            <a:endParaRPr sz="1200">
              <a:latin typeface="MS PMincho"/>
              <a:cs typeface="MS PMincho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</a:pPr>
            <a:r>
              <a:rPr dirty="0" sz="1200" spc="-30">
                <a:latin typeface="MS PMincho"/>
                <a:cs typeface="MS PMincho"/>
              </a:rPr>
              <a:t>１．「接続」タブ</a:t>
            </a:r>
            <a:endParaRPr sz="1200">
              <a:latin typeface="MS PMincho"/>
              <a:cs typeface="MS PMincho"/>
            </a:endParaRPr>
          </a:p>
          <a:p>
            <a:pPr marL="113664">
              <a:lnSpc>
                <a:spcPct val="100000"/>
              </a:lnSpc>
              <a:spcBef>
                <a:spcPts val="360"/>
              </a:spcBef>
            </a:pPr>
            <a:r>
              <a:rPr dirty="0" sz="1200" spc="-20">
                <a:latin typeface="MS PMincho"/>
                <a:cs typeface="MS PMincho"/>
              </a:rPr>
              <a:t>①指定の「ユーザー</a:t>
            </a:r>
            <a:r>
              <a:rPr dirty="0" sz="1200" spc="-10">
                <a:latin typeface="MS PMincho"/>
                <a:cs typeface="MS PMincho"/>
              </a:rPr>
              <a:t>ID</a:t>
            </a:r>
            <a:r>
              <a:rPr dirty="0" sz="1200" spc="-30">
                <a:latin typeface="MS PMincho"/>
                <a:cs typeface="MS PMincho"/>
              </a:rPr>
              <a:t>」、「パスワード」を入力して「テスト」をクリックします。</a:t>
            </a:r>
            <a:endParaRPr sz="1200">
              <a:latin typeface="MS PMincho"/>
              <a:cs typeface="MS PMincho"/>
            </a:endParaRPr>
          </a:p>
          <a:p>
            <a:pPr marL="164465">
              <a:lnSpc>
                <a:spcPct val="100000"/>
              </a:lnSpc>
              <a:spcBef>
                <a:spcPts val="360"/>
              </a:spcBef>
            </a:pPr>
            <a:r>
              <a:rPr dirty="0" sz="1200" spc="-25">
                <a:latin typeface="MS PMincho"/>
                <a:cs typeface="MS PMincho"/>
              </a:rPr>
              <a:t>「認証が完了しました。」と表示されたらテスト成功です。</a:t>
            </a:r>
            <a:endParaRPr sz="1200">
              <a:latin typeface="MS PMincho"/>
              <a:cs typeface="MS PMincho"/>
            </a:endParaRPr>
          </a:p>
          <a:p>
            <a:pPr marL="164465">
              <a:lnSpc>
                <a:spcPct val="100000"/>
              </a:lnSpc>
              <a:spcBef>
                <a:spcPts val="360"/>
              </a:spcBef>
            </a:pPr>
            <a:r>
              <a:rPr dirty="0" sz="1200" spc="-25">
                <a:latin typeface="MS PMincho"/>
                <a:cs typeface="MS PMincho"/>
              </a:rPr>
              <a:t>「設定保存」をクリックして保存します。</a:t>
            </a:r>
            <a:endParaRPr sz="1200">
              <a:latin typeface="MS PMincho"/>
              <a:cs typeface="MS PMincho"/>
            </a:endParaRPr>
          </a:p>
          <a:p>
            <a:pPr marL="145415">
              <a:lnSpc>
                <a:spcPct val="100000"/>
              </a:lnSpc>
              <a:spcBef>
                <a:spcPts val="360"/>
              </a:spcBef>
            </a:pPr>
            <a:r>
              <a:rPr dirty="0" sz="1200" spc="-20">
                <a:latin typeface="MS PMincho"/>
                <a:cs typeface="MS PMincho"/>
              </a:rPr>
              <a:t>次回起動時には「ユーザー</a:t>
            </a:r>
            <a:r>
              <a:rPr dirty="0" sz="1200" spc="-10">
                <a:latin typeface="MS PMincho"/>
                <a:cs typeface="MS PMincho"/>
              </a:rPr>
              <a:t>ID</a:t>
            </a:r>
            <a:r>
              <a:rPr dirty="0" sz="1200" spc="-25">
                <a:latin typeface="MS PMincho"/>
                <a:cs typeface="MS PMincho"/>
              </a:rPr>
              <a:t>」、「パスワード」が保存されています。</a:t>
            </a:r>
            <a:endParaRPr sz="1200">
              <a:latin typeface="MS PMincho"/>
              <a:cs typeface="MS PMincho"/>
            </a:endParaRPr>
          </a:p>
          <a:p>
            <a:pPr marL="164465">
              <a:lnSpc>
                <a:spcPct val="100000"/>
              </a:lnSpc>
              <a:spcBef>
                <a:spcPts val="360"/>
              </a:spcBef>
            </a:pPr>
            <a:r>
              <a:rPr dirty="0" sz="1200" spc="-30">
                <a:latin typeface="MS PMincho"/>
                <a:cs typeface="MS PMincho"/>
              </a:rPr>
              <a:t>②「終了」ボタンで終了します。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59788" y="8280903"/>
            <a:ext cx="581088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4465" marR="5080" indent="-152400">
              <a:lnSpc>
                <a:spcPct val="125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③「接続」ボタンをクリックして、「ユーザー</a:t>
            </a:r>
            <a:r>
              <a:rPr dirty="0" sz="1200">
                <a:latin typeface="MS PMincho"/>
                <a:cs typeface="MS PMincho"/>
              </a:rPr>
              <a:t>ID</a:t>
            </a:r>
            <a:r>
              <a:rPr dirty="0" sz="1200" spc="-30">
                <a:latin typeface="MS PMincho"/>
                <a:cs typeface="MS PMincho"/>
              </a:rPr>
              <a:t> またはパスワードに誤りがあります」と表示された</a:t>
            </a:r>
            <a:r>
              <a:rPr dirty="0" sz="1200" spc="-25">
                <a:latin typeface="MS PMincho"/>
                <a:cs typeface="MS PMincho"/>
              </a:rPr>
              <a:t>ら、入力しなおします。</a:t>
            </a:r>
            <a:endParaRPr sz="1200">
              <a:latin typeface="MS PMincho"/>
              <a:cs typeface="MS PMincho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0090" y="1956816"/>
            <a:ext cx="760476" cy="67437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9327" y="1143000"/>
            <a:ext cx="6077712" cy="304800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707390" y="1197352"/>
            <a:ext cx="6069330" cy="737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8585">
              <a:lnSpc>
                <a:spcPct val="100000"/>
              </a:lnSpc>
              <a:spcBef>
                <a:spcPts val="100"/>
              </a:spcBef>
            </a:pPr>
            <a:r>
              <a:rPr dirty="0" sz="1200" spc="-15" b="1">
                <a:latin typeface="MS PGothic"/>
                <a:cs typeface="MS PGothic"/>
              </a:rPr>
              <a:t>ソフトウエアの起動</a:t>
            </a:r>
            <a:endParaRPr sz="1200">
              <a:latin typeface="MS PGothic"/>
              <a:cs typeface="MS PGothic"/>
            </a:endParaRPr>
          </a:p>
          <a:p>
            <a:pPr marL="12700" marR="5080">
              <a:lnSpc>
                <a:spcPct val="125000"/>
              </a:lnSpc>
              <a:spcBef>
                <a:spcPts val="560"/>
              </a:spcBef>
            </a:pPr>
            <a:r>
              <a:rPr dirty="0" sz="1200">
                <a:latin typeface="MS PMincho"/>
                <a:cs typeface="MS PMincho"/>
              </a:rPr>
              <a:t>デスクトップ上に作成されたChkEyeCL</a:t>
            </a:r>
            <a:r>
              <a:rPr dirty="0" sz="1200" spc="-30">
                <a:latin typeface="MS PMincho"/>
                <a:cs typeface="MS PMincho"/>
              </a:rPr>
              <a:t> のアイコンをダブルクリックするか、右クリックして「開く」を</a:t>
            </a:r>
            <a:r>
              <a:rPr dirty="0" sz="1200" spc="-25">
                <a:latin typeface="MS PMincho"/>
                <a:cs typeface="MS PMincho"/>
              </a:rPr>
              <a:t>選択します。</a:t>
            </a:r>
            <a:endParaRPr sz="1200">
              <a:latin typeface="MS PMincho"/>
              <a:cs typeface="MS PMincho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6205" y="7065264"/>
            <a:ext cx="2707386" cy="1028700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600455" y="2981705"/>
            <a:ext cx="4048125" cy="2261870"/>
            <a:chOff x="600455" y="2981705"/>
            <a:chExt cx="4048125" cy="2261870"/>
          </a:xfrm>
        </p:grpSpPr>
        <p:sp>
          <p:nvSpPr>
            <p:cNvPr id="10" name="object 10" descr=""/>
            <p:cNvSpPr/>
            <p:nvPr/>
          </p:nvSpPr>
          <p:spPr>
            <a:xfrm>
              <a:off x="1482089" y="3569969"/>
              <a:ext cx="2656840" cy="1475740"/>
            </a:xfrm>
            <a:custGeom>
              <a:avLst/>
              <a:gdLst/>
              <a:ahLst/>
              <a:cxnLst/>
              <a:rect l="l" t="t" r="r" b="b"/>
              <a:pathLst>
                <a:path w="2656840" h="1475739">
                  <a:moveTo>
                    <a:pt x="2223516" y="1139189"/>
                  </a:moveTo>
                  <a:lnTo>
                    <a:pt x="2656331" y="1139189"/>
                  </a:lnTo>
                  <a:lnTo>
                    <a:pt x="2656331" y="1475231"/>
                  </a:lnTo>
                  <a:lnTo>
                    <a:pt x="2223516" y="1475231"/>
                  </a:lnTo>
                  <a:lnTo>
                    <a:pt x="2223516" y="1139189"/>
                  </a:lnTo>
                  <a:close/>
                </a:path>
                <a:path w="2656840" h="1475739">
                  <a:moveTo>
                    <a:pt x="0" y="3809"/>
                  </a:moveTo>
                  <a:lnTo>
                    <a:pt x="952499" y="3809"/>
                  </a:lnTo>
                  <a:lnTo>
                    <a:pt x="952499" y="272795"/>
                  </a:lnTo>
                  <a:lnTo>
                    <a:pt x="0" y="272795"/>
                  </a:lnTo>
                  <a:lnTo>
                    <a:pt x="0" y="3809"/>
                  </a:lnTo>
                  <a:close/>
                </a:path>
                <a:path w="2656840" h="1475739">
                  <a:moveTo>
                    <a:pt x="1470660" y="0"/>
                  </a:moveTo>
                  <a:lnTo>
                    <a:pt x="2423160" y="0"/>
                  </a:lnTo>
                  <a:lnTo>
                    <a:pt x="2423160" y="269748"/>
                  </a:lnTo>
                  <a:lnTo>
                    <a:pt x="1470660" y="269748"/>
                  </a:lnTo>
                  <a:lnTo>
                    <a:pt x="147066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00455" y="2981705"/>
              <a:ext cx="4047744" cy="2261616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1276350" y="3581400"/>
              <a:ext cx="3295650" cy="1575435"/>
            </a:xfrm>
            <a:custGeom>
              <a:avLst/>
              <a:gdLst/>
              <a:ahLst/>
              <a:cxnLst/>
              <a:rect l="l" t="t" r="r" b="b"/>
              <a:pathLst>
                <a:path w="3295650" h="1575435">
                  <a:moveTo>
                    <a:pt x="0" y="0"/>
                  </a:moveTo>
                  <a:lnTo>
                    <a:pt x="1828800" y="0"/>
                  </a:lnTo>
                  <a:lnTo>
                    <a:pt x="1828800" y="336803"/>
                  </a:lnTo>
                  <a:lnTo>
                    <a:pt x="0" y="336803"/>
                  </a:lnTo>
                  <a:lnTo>
                    <a:pt x="0" y="0"/>
                  </a:lnTo>
                  <a:close/>
                </a:path>
                <a:path w="3295650" h="1575435">
                  <a:moveTo>
                    <a:pt x="0" y="262890"/>
                  </a:moveTo>
                  <a:lnTo>
                    <a:pt x="1828800" y="262890"/>
                  </a:lnTo>
                  <a:lnTo>
                    <a:pt x="1828800" y="599694"/>
                  </a:lnTo>
                  <a:lnTo>
                    <a:pt x="0" y="599694"/>
                  </a:lnTo>
                  <a:lnTo>
                    <a:pt x="0" y="262890"/>
                  </a:lnTo>
                  <a:close/>
                </a:path>
                <a:path w="3295650" h="1575435">
                  <a:moveTo>
                    <a:pt x="2628900" y="476250"/>
                  </a:moveTo>
                  <a:lnTo>
                    <a:pt x="3295650" y="476250"/>
                  </a:lnTo>
                  <a:lnTo>
                    <a:pt x="3295650" y="813053"/>
                  </a:lnTo>
                  <a:lnTo>
                    <a:pt x="2628900" y="813053"/>
                  </a:lnTo>
                  <a:lnTo>
                    <a:pt x="2628900" y="476250"/>
                  </a:lnTo>
                  <a:close/>
                </a:path>
                <a:path w="3295650" h="1575435">
                  <a:moveTo>
                    <a:pt x="2628900" y="1238250"/>
                  </a:moveTo>
                  <a:lnTo>
                    <a:pt x="3295650" y="1238250"/>
                  </a:lnTo>
                  <a:lnTo>
                    <a:pt x="3295650" y="1575053"/>
                  </a:lnTo>
                  <a:lnTo>
                    <a:pt x="2628900" y="1575053"/>
                  </a:lnTo>
                  <a:lnTo>
                    <a:pt x="2628900" y="123825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7390" y="1038856"/>
            <a:ext cx="2869565" cy="48260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dirty="0" sz="1200" spc="-30">
                <a:latin typeface="MS PMincho"/>
                <a:cs typeface="MS PMincho"/>
              </a:rPr>
              <a:t>２．「環境設定」タブ</a:t>
            </a:r>
            <a:endParaRPr sz="1200">
              <a:latin typeface="MS PMincho"/>
              <a:cs typeface="MS PMincho"/>
            </a:endParaRPr>
          </a:p>
          <a:p>
            <a:pPr marL="165100">
              <a:lnSpc>
                <a:spcPct val="100000"/>
              </a:lnSpc>
              <a:spcBef>
                <a:spcPts val="360"/>
              </a:spcBef>
            </a:pPr>
            <a:r>
              <a:rPr dirty="0" sz="1200" spc="180">
                <a:latin typeface="MS PMincho"/>
                <a:cs typeface="MS PMincho"/>
              </a:rPr>
              <a:t>① </a:t>
            </a:r>
            <a:r>
              <a:rPr dirty="0" sz="1200" spc="-20">
                <a:latin typeface="MS PMincho"/>
                <a:cs typeface="MS PMincho"/>
              </a:rPr>
              <a:t>ORCA（</a:t>
            </a:r>
            <a:r>
              <a:rPr dirty="0" sz="1200" spc="-25">
                <a:latin typeface="MS PMincho"/>
                <a:cs typeface="MS PMincho"/>
              </a:rPr>
              <a:t>日医標準レセプトソフト</a:t>
            </a:r>
            <a:r>
              <a:rPr dirty="0" sz="1200" spc="-20">
                <a:latin typeface="MS PMincho"/>
                <a:cs typeface="MS PMincho"/>
              </a:rPr>
              <a:t>）</a:t>
            </a:r>
            <a:r>
              <a:rPr dirty="0" sz="1200" spc="-35">
                <a:latin typeface="MS PMincho"/>
                <a:cs typeface="MS PMincho"/>
              </a:rPr>
              <a:t>の設定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808781" y="3382006"/>
            <a:ext cx="6044565" cy="185420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215265">
              <a:lnSpc>
                <a:spcPct val="100000"/>
              </a:lnSpc>
              <a:spcBef>
                <a:spcPts val="459"/>
              </a:spcBef>
            </a:pPr>
            <a:r>
              <a:rPr dirty="0" sz="1200" spc="-30">
                <a:latin typeface="MS PMincho"/>
                <a:cs typeface="MS PMincho"/>
              </a:rPr>
              <a:t>「環境環境」タブをクリックして切り替えます。</a:t>
            </a:r>
            <a:endParaRPr sz="1200">
              <a:latin typeface="MS PMincho"/>
              <a:cs typeface="MS PMincho"/>
            </a:endParaRPr>
          </a:p>
          <a:p>
            <a:pPr algn="just" marL="215900" marR="5080" indent="-635">
              <a:lnSpc>
                <a:spcPct val="125000"/>
              </a:lnSpc>
            </a:pPr>
            <a:r>
              <a:rPr dirty="0" sz="1200" spc="-15">
                <a:latin typeface="MS PMincho"/>
                <a:cs typeface="MS PMincho"/>
              </a:rPr>
              <a:t>「サーバー</a:t>
            </a:r>
            <a:r>
              <a:rPr dirty="0" sz="1200" spc="-10">
                <a:latin typeface="MS PMincho"/>
                <a:cs typeface="MS PMincho"/>
              </a:rPr>
              <a:t>IP</a:t>
            </a:r>
            <a:r>
              <a:rPr dirty="0" sz="1200" spc="145">
                <a:latin typeface="MS PMincho"/>
                <a:cs typeface="MS PMincho"/>
              </a:rPr>
              <a:t>」に</a:t>
            </a:r>
            <a:r>
              <a:rPr dirty="0" sz="1200" spc="-10">
                <a:latin typeface="MS PMincho"/>
                <a:cs typeface="MS PMincho"/>
              </a:rPr>
              <a:t>ORCA</a:t>
            </a:r>
            <a:r>
              <a:rPr dirty="0" sz="1200" spc="-35">
                <a:latin typeface="MS PMincho"/>
                <a:cs typeface="MS PMincho"/>
              </a:rPr>
              <a:t> の </a:t>
            </a:r>
            <a:r>
              <a:rPr dirty="0" sz="1200">
                <a:latin typeface="MS PMincho"/>
                <a:cs typeface="MS PMincho"/>
              </a:rPr>
              <a:t>IP</a:t>
            </a:r>
            <a:r>
              <a:rPr dirty="0" sz="1200" spc="-30">
                <a:latin typeface="MS PMincho"/>
                <a:cs typeface="MS PMincho"/>
              </a:rPr>
              <a:t> アドレス、「</a:t>
            </a:r>
            <a:r>
              <a:rPr dirty="0" sz="1200">
                <a:latin typeface="MS PMincho"/>
                <a:cs typeface="MS PMincho"/>
              </a:rPr>
              <a:t>DB</a:t>
            </a:r>
            <a:r>
              <a:rPr dirty="0" sz="1200" spc="135">
                <a:latin typeface="MS PMincho"/>
                <a:cs typeface="MS PMincho"/>
              </a:rPr>
              <a:t> </a:t>
            </a:r>
            <a:r>
              <a:rPr dirty="0" sz="1200" spc="-10">
                <a:latin typeface="MS PMincho"/>
                <a:cs typeface="MS PMincho"/>
              </a:rPr>
              <a:t>User</a:t>
            </a:r>
            <a:r>
              <a:rPr dirty="0" sz="1200" spc="-15">
                <a:latin typeface="MS PMincho"/>
                <a:cs typeface="MS PMincho"/>
              </a:rPr>
              <a:t>」に </a:t>
            </a:r>
            <a:r>
              <a:rPr dirty="0" sz="1200" spc="-10">
                <a:latin typeface="MS PMincho"/>
                <a:cs typeface="MS PMincho"/>
              </a:rPr>
              <a:t>ORCA</a:t>
            </a:r>
            <a:r>
              <a:rPr dirty="0" sz="1200" spc="-25">
                <a:latin typeface="MS PMincho"/>
                <a:cs typeface="MS PMincho"/>
              </a:rPr>
              <a:t> データベースに接続するための</a:t>
            </a:r>
            <a:r>
              <a:rPr dirty="0" sz="1200" spc="-10">
                <a:latin typeface="MS PMincho"/>
                <a:cs typeface="MS PMincho"/>
              </a:rPr>
              <a:t>ユーザーID、「</a:t>
            </a:r>
            <a:r>
              <a:rPr dirty="0" sz="1200">
                <a:latin typeface="MS PMincho"/>
                <a:cs typeface="MS PMincho"/>
              </a:rPr>
              <a:t>DB </a:t>
            </a:r>
            <a:r>
              <a:rPr dirty="0" sz="1200" spc="-10">
                <a:latin typeface="MS PMincho"/>
                <a:cs typeface="MS PMincho"/>
              </a:rPr>
              <a:t>Pass</a:t>
            </a:r>
            <a:r>
              <a:rPr dirty="0" sz="1200" spc="-25">
                <a:latin typeface="MS PMincho"/>
                <a:cs typeface="MS PMincho"/>
              </a:rPr>
              <a:t>」に同パスワード、</a:t>
            </a:r>
            <a:r>
              <a:rPr dirty="0" sz="1200">
                <a:latin typeface="MS PMincho"/>
                <a:cs typeface="MS PMincho"/>
              </a:rPr>
              <a:t>DB </a:t>
            </a:r>
            <a:r>
              <a:rPr dirty="0" sz="1200" spc="-10">
                <a:latin typeface="MS PMincho"/>
                <a:cs typeface="MS PMincho"/>
              </a:rPr>
              <a:t>Name</a:t>
            </a:r>
            <a:r>
              <a:rPr dirty="0" sz="1200" spc="-30">
                <a:latin typeface="MS PMincho"/>
                <a:cs typeface="MS PMincho"/>
              </a:rPr>
              <a:t> に同データベース名をそれぞれ入力しま</a:t>
            </a:r>
            <a:r>
              <a:rPr dirty="0" sz="1200" spc="-35">
                <a:latin typeface="MS PMincho"/>
                <a:cs typeface="MS PMincho"/>
              </a:rPr>
              <a:t>す。</a:t>
            </a:r>
            <a:endParaRPr sz="1200">
              <a:latin typeface="MS PMincho"/>
              <a:cs typeface="MS PMincho"/>
            </a:endParaRPr>
          </a:p>
          <a:p>
            <a:pPr algn="just" marL="215265">
              <a:lnSpc>
                <a:spcPct val="100000"/>
              </a:lnSpc>
              <a:spcBef>
                <a:spcPts val="360"/>
              </a:spcBef>
            </a:pPr>
            <a:r>
              <a:rPr dirty="0" sz="1200" spc="-20">
                <a:latin typeface="MS PMincho"/>
                <a:cs typeface="MS PMincho"/>
              </a:rPr>
              <a:t>※分からない場合は </a:t>
            </a:r>
            <a:r>
              <a:rPr dirty="0" sz="1200" spc="-10">
                <a:latin typeface="MS PMincho"/>
                <a:cs typeface="MS PMincho"/>
              </a:rPr>
              <a:t>ORCA</a:t>
            </a:r>
            <a:r>
              <a:rPr dirty="0" sz="1200" spc="-30">
                <a:latin typeface="MS PMincho"/>
                <a:cs typeface="MS PMincho"/>
              </a:rPr>
              <a:t> サポート事業所にお問い合わせください。</a:t>
            </a: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 spc="-30">
                <a:latin typeface="MS PMincho"/>
                <a:cs typeface="MS PMincho"/>
              </a:rPr>
              <a:t>②接続テスト</a:t>
            </a:r>
            <a:endParaRPr sz="1200">
              <a:latin typeface="MS PMincho"/>
              <a:cs typeface="MS PMincho"/>
            </a:endParaRPr>
          </a:p>
          <a:p>
            <a:pPr marL="113664">
              <a:lnSpc>
                <a:spcPct val="100000"/>
              </a:lnSpc>
              <a:spcBef>
                <a:spcPts val="360"/>
              </a:spcBef>
            </a:pPr>
            <a:r>
              <a:rPr dirty="0" sz="1200" spc="-30">
                <a:latin typeface="MS PMincho"/>
                <a:cs typeface="MS PMincho"/>
              </a:rPr>
              <a:t>①で入力した内容で「テスト」をクリックして接続できるか確認します。</a:t>
            </a:r>
            <a:endParaRPr sz="1200">
              <a:latin typeface="MS PMincho"/>
              <a:cs typeface="MS PMincho"/>
            </a:endParaRPr>
          </a:p>
          <a:p>
            <a:pPr marL="113664">
              <a:lnSpc>
                <a:spcPct val="100000"/>
              </a:lnSpc>
              <a:spcBef>
                <a:spcPts val="360"/>
              </a:spcBef>
            </a:pPr>
            <a:r>
              <a:rPr dirty="0" sz="1200">
                <a:latin typeface="MS PMincho"/>
                <a:cs typeface="MS PMincho"/>
              </a:rPr>
              <a:t>「</a:t>
            </a:r>
            <a:r>
              <a:rPr dirty="0" sz="1200" spc="-10">
                <a:latin typeface="MS PMincho"/>
                <a:cs typeface="MS PMincho"/>
              </a:rPr>
              <a:t>ORCA</a:t>
            </a:r>
            <a:r>
              <a:rPr dirty="0" sz="1200" spc="-25">
                <a:latin typeface="MS PMincho"/>
                <a:cs typeface="MS PMincho"/>
              </a:rPr>
              <a:t> 接続が完了しました」と表示されたらテスト成功です。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07390" y="6723375"/>
            <a:ext cx="57518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>
                <a:latin typeface="MS PMincho"/>
                <a:cs typeface="MS PMincho"/>
              </a:rPr>
              <a:t>「設定保存」をクリックして保存します。次回起動時には「</a:t>
            </a:r>
            <a:r>
              <a:rPr dirty="0" sz="1200" spc="-10">
                <a:latin typeface="MS PMincho"/>
                <a:cs typeface="MS PMincho"/>
              </a:rPr>
              <a:t>ORCA</a:t>
            </a:r>
            <a:r>
              <a:rPr dirty="0" sz="1200" spc="-25">
                <a:latin typeface="MS PMincho"/>
                <a:cs typeface="MS PMincho"/>
              </a:rPr>
              <a:t> 環境」が保存されています。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40739" y="8590276"/>
            <a:ext cx="46101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>
                <a:latin typeface="MS PMincho"/>
                <a:cs typeface="MS PMincho"/>
              </a:rPr>
              <a:t>「</a:t>
            </a:r>
            <a:r>
              <a:rPr dirty="0" sz="1200" spc="-10">
                <a:latin typeface="MS PMincho"/>
                <a:cs typeface="MS PMincho"/>
              </a:rPr>
              <a:t>ORCA</a:t>
            </a:r>
            <a:r>
              <a:rPr dirty="0" sz="1200" spc="-30">
                <a:latin typeface="MS PMincho"/>
                <a:cs typeface="MS PMincho"/>
              </a:rPr>
              <a:t> サーバーに接続できません」と表示されたら、入力しなおします。</a:t>
            </a:r>
            <a:endParaRPr sz="1200">
              <a:latin typeface="MS PMincho"/>
              <a:cs typeface="MS PMincho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1455" y="5271515"/>
            <a:ext cx="2180844" cy="1447800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9367" y="7043166"/>
            <a:ext cx="2170938" cy="1314449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1038605" y="1537716"/>
            <a:ext cx="3376929" cy="1885950"/>
            <a:chOff x="1038605" y="1537716"/>
            <a:chExt cx="3376929" cy="1885950"/>
          </a:xfrm>
        </p:grpSpPr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8605" y="1537716"/>
              <a:ext cx="3376422" cy="188595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427987" y="1822704"/>
              <a:ext cx="2887345" cy="1200150"/>
            </a:xfrm>
            <a:custGeom>
              <a:avLst/>
              <a:gdLst/>
              <a:ahLst/>
              <a:cxnLst/>
              <a:rect l="l" t="t" r="r" b="b"/>
              <a:pathLst>
                <a:path w="2887345" h="1200150">
                  <a:moveTo>
                    <a:pt x="2229612" y="615696"/>
                  </a:moveTo>
                  <a:lnTo>
                    <a:pt x="2887217" y="615696"/>
                  </a:lnTo>
                  <a:lnTo>
                    <a:pt x="2887217" y="892301"/>
                  </a:lnTo>
                  <a:lnTo>
                    <a:pt x="2229612" y="892301"/>
                  </a:lnTo>
                  <a:lnTo>
                    <a:pt x="2229612" y="615696"/>
                  </a:lnTo>
                  <a:close/>
                </a:path>
                <a:path w="2887345" h="1200150">
                  <a:moveTo>
                    <a:pt x="1829562" y="911351"/>
                  </a:moveTo>
                  <a:lnTo>
                    <a:pt x="2229612" y="911351"/>
                  </a:lnTo>
                  <a:lnTo>
                    <a:pt x="2229612" y="1200150"/>
                  </a:lnTo>
                  <a:lnTo>
                    <a:pt x="1829562" y="1200150"/>
                  </a:lnTo>
                  <a:lnTo>
                    <a:pt x="1829562" y="911351"/>
                  </a:lnTo>
                  <a:close/>
                </a:path>
                <a:path w="2887345" h="1200150">
                  <a:moveTo>
                    <a:pt x="0" y="0"/>
                  </a:moveTo>
                  <a:lnTo>
                    <a:pt x="417575" y="0"/>
                  </a:lnTo>
                  <a:lnTo>
                    <a:pt x="417575" y="228600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7390" y="1084576"/>
            <a:ext cx="11963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MS PMincho"/>
                <a:cs typeface="MS PMincho"/>
              </a:rPr>
              <a:t>３． 「</a:t>
            </a:r>
            <a:r>
              <a:rPr dirty="0" sz="1200" spc="-10">
                <a:latin typeface="MS PMincho"/>
                <a:cs typeface="MS PMincho"/>
              </a:rPr>
              <a:t>Upgrade</a:t>
            </a:r>
            <a:r>
              <a:rPr dirty="0" sz="1200" spc="-25">
                <a:latin typeface="MS PMincho"/>
                <a:cs typeface="MS PMincho"/>
              </a:rPr>
              <a:t>」タブ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87051" y="4158484"/>
            <a:ext cx="5855335" cy="2540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marR="5080" indent="-228600">
              <a:lnSpc>
                <a:spcPct val="125000"/>
              </a:lnSpc>
              <a:spcBef>
                <a:spcPts val="100"/>
              </a:spcBef>
            </a:pPr>
            <a:r>
              <a:rPr dirty="0" sz="1200" spc="-30">
                <a:latin typeface="MS PMincho"/>
                <a:cs typeface="MS PMincho"/>
              </a:rPr>
              <a:t>① 現在のプログラムが新しいプログラムよりもバージョンが低い場合、プログラムのダウンロー</a:t>
            </a:r>
            <a:r>
              <a:rPr dirty="0" sz="1200" spc="-20">
                <a:latin typeface="MS PMincho"/>
                <a:cs typeface="MS PMincho"/>
              </a:rPr>
              <a:t>ドとプログラムの </a:t>
            </a:r>
            <a:r>
              <a:rPr dirty="0" sz="1200" spc="-10">
                <a:latin typeface="MS PMincho"/>
                <a:cs typeface="MS PMincho"/>
              </a:rPr>
              <a:t>Re-Install</a:t>
            </a:r>
            <a:r>
              <a:rPr dirty="0" sz="1200" spc="-25">
                <a:latin typeface="MS PMincho"/>
                <a:cs typeface="MS PMincho"/>
              </a:rPr>
              <a:t> ボタンが表示されます。</a:t>
            </a:r>
            <a:endParaRPr sz="1200">
              <a:latin typeface="MS PMincho"/>
              <a:cs typeface="MS PMincho"/>
            </a:endParaRPr>
          </a:p>
          <a:p>
            <a:pPr marL="240665">
              <a:lnSpc>
                <a:spcPct val="100000"/>
              </a:lnSpc>
              <a:spcBef>
                <a:spcPts val="360"/>
              </a:spcBef>
            </a:pPr>
            <a:r>
              <a:rPr dirty="0" sz="1200" spc="-25">
                <a:latin typeface="MS PMincho"/>
                <a:cs typeface="MS PMincho"/>
              </a:rPr>
              <a:t>※同じ場合は何も表示されません。</a:t>
            </a: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 spc="-20">
                <a:latin typeface="MS PMincho"/>
                <a:cs typeface="MS PMincho"/>
              </a:rPr>
              <a:t>② 「プロンプトダウンロード」ボタン</a:t>
            </a:r>
            <a:endParaRPr sz="1200">
              <a:latin typeface="MS PMincho"/>
              <a:cs typeface="MS PMincho"/>
            </a:endParaRPr>
          </a:p>
          <a:p>
            <a:pPr marL="240665">
              <a:lnSpc>
                <a:spcPct val="100000"/>
              </a:lnSpc>
              <a:spcBef>
                <a:spcPts val="360"/>
              </a:spcBef>
            </a:pPr>
            <a:r>
              <a:rPr dirty="0" sz="1200" spc="-25">
                <a:latin typeface="MS PMincho"/>
                <a:cs typeface="MS PMincho"/>
              </a:rPr>
              <a:t>新規プログラムをダウンロードします。</a:t>
            </a: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 spc="55">
                <a:latin typeface="MS PMincho"/>
                <a:cs typeface="MS PMincho"/>
              </a:rPr>
              <a:t>③ 「プログラム</a:t>
            </a:r>
            <a:r>
              <a:rPr dirty="0" sz="1200" spc="-10">
                <a:latin typeface="MS PMincho"/>
                <a:cs typeface="MS PMincho"/>
              </a:rPr>
              <a:t>Re-Install</a:t>
            </a:r>
            <a:r>
              <a:rPr dirty="0" sz="1200" spc="-25">
                <a:latin typeface="MS PMincho"/>
                <a:cs typeface="MS PMincho"/>
              </a:rPr>
              <a:t>」ボタン</a:t>
            </a:r>
            <a:endParaRPr sz="1200">
              <a:latin typeface="MS PMincho"/>
              <a:cs typeface="MS PMincho"/>
            </a:endParaRPr>
          </a:p>
          <a:p>
            <a:pPr marL="240665">
              <a:lnSpc>
                <a:spcPct val="100000"/>
              </a:lnSpc>
              <a:spcBef>
                <a:spcPts val="360"/>
              </a:spcBef>
            </a:pPr>
            <a:r>
              <a:rPr dirty="0" sz="1200" spc="-35">
                <a:latin typeface="MS PMincho"/>
                <a:cs typeface="MS PMincho"/>
              </a:rPr>
              <a:t>現在のプログラムを削除し、新規プログラムを再インストールします。</a:t>
            </a: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 spc="20">
                <a:latin typeface="MS PMincho"/>
                <a:cs typeface="MS PMincho"/>
              </a:rPr>
              <a:t>④ プログラム </a:t>
            </a:r>
            <a:r>
              <a:rPr dirty="0" sz="1200" spc="-10">
                <a:latin typeface="MS PMincho"/>
                <a:cs typeface="MS PMincho"/>
              </a:rPr>
              <a:t>Re-Install</a:t>
            </a:r>
            <a:r>
              <a:rPr dirty="0" sz="1200" spc="-25">
                <a:latin typeface="MS PMincho"/>
                <a:cs typeface="MS PMincho"/>
              </a:rPr>
              <a:t> が失敗した場合は、以下のように順番に進みます。</a:t>
            </a:r>
            <a:endParaRPr sz="1200">
              <a:latin typeface="MS PMincho"/>
              <a:cs typeface="MS PMincho"/>
            </a:endParaRPr>
          </a:p>
          <a:p>
            <a:pPr marL="266065">
              <a:lnSpc>
                <a:spcPct val="100000"/>
              </a:lnSpc>
              <a:spcBef>
                <a:spcPts val="360"/>
              </a:spcBef>
            </a:pPr>
            <a:r>
              <a:rPr dirty="0" sz="1200" spc="-10">
                <a:latin typeface="MS PMincho"/>
                <a:cs typeface="MS PMincho"/>
              </a:rPr>
              <a:t>【Re-Install</a:t>
            </a:r>
            <a:r>
              <a:rPr dirty="0" sz="1200" spc="-25">
                <a:latin typeface="MS PMincho"/>
                <a:cs typeface="MS PMincho"/>
              </a:rPr>
              <a:t> が失敗したときの対策方法】</a:t>
            </a:r>
            <a:endParaRPr sz="1200">
              <a:latin typeface="MS PMincho"/>
              <a:cs typeface="MS PMincho"/>
            </a:endParaRPr>
          </a:p>
          <a:p>
            <a:pPr marL="464184" indent="-198120">
              <a:lnSpc>
                <a:spcPct val="100000"/>
              </a:lnSpc>
              <a:spcBef>
                <a:spcPts val="360"/>
              </a:spcBef>
              <a:buAutoNum type="arabicPeriod"/>
              <a:tabLst>
                <a:tab pos="464184" algn="l"/>
              </a:tabLst>
            </a:pPr>
            <a:r>
              <a:rPr dirty="0" sz="1200">
                <a:latin typeface="MS PMincho"/>
                <a:cs typeface="MS PMincho"/>
              </a:rPr>
              <a:t>ダウンロードフォルダ(C:\Rc_lsCL\release)</a:t>
            </a:r>
            <a:r>
              <a:rPr dirty="0" sz="1200" spc="-10">
                <a:latin typeface="MS PMincho"/>
                <a:cs typeface="MS PMincho"/>
              </a:rPr>
              <a:t>に移動します。</a:t>
            </a:r>
            <a:endParaRPr sz="1200">
              <a:latin typeface="MS PMincho"/>
              <a:cs typeface="MS PMincho"/>
            </a:endParaRPr>
          </a:p>
          <a:p>
            <a:pPr marL="434340" indent="-168275">
              <a:lnSpc>
                <a:spcPct val="100000"/>
              </a:lnSpc>
              <a:spcBef>
                <a:spcPts val="360"/>
              </a:spcBef>
              <a:buAutoNum type="arabicPeriod"/>
              <a:tabLst>
                <a:tab pos="434340" algn="l"/>
              </a:tabLst>
            </a:pPr>
            <a:r>
              <a:rPr dirty="0" sz="1200">
                <a:latin typeface="MS PMincho"/>
                <a:cs typeface="MS PMincho"/>
              </a:rPr>
              <a:t>README.txt</a:t>
            </a:r>
            <a:r>
              <a:rPr dirty="0" sz="1200" spc="-25">
                <a:latin typeface="MS PMincho"/>
                <a:cs typeface="MS PMincho"/>
              </a:rPr>
              <a:t> ファイルを開き、記載のとおり、順番にインストールします。</a:t>
            </a:r>
            <a:endParaRPr sz="1200">
              <a:latin typeface="MS PMincho"/>
              <a:cs typeface="MS PMincho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883919" y="1408175"/>
            <a:ext cx="4681855" cy="2566670"/>
            <a:chOff x="883919" y="1408175"/>
            <a:chExt cx="4681855" cy="2566670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3919" y="1408175"/>
              <a:ext cx="4681728" cy="2566416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276349" y="1800605"/>
              <a:ext cx="1705610" cy="781050"/>
            </a:xfrm>
            <a:custGeom>
              <a:avLst/>
              <a:gdLst/>
              <a:ahLst/>
              <a:cxnLst/>
              <a:rect l="l" t="t" r="r" b="b"/>
              <a:pathLst>
                <a:path w="1705610" h="781050">
                  <a:moveTo>
                    <a:pt x="0" y="381000"/>
                  </a:moveTo>
                  <a:lnTo>
                    <a:pt x="838200" y="381000"/>
                  </a:lnTo>
                  <a:lnTo>
                    <a:pt x="838200" y="781050"/>
                  </a:lnTo>
                  <a:lnTo>
                    <a:pt x="0" y="781050"/>
                  </a:lnTo>
                  <a:lnTo>
                    <a:pt x="0" y="381000"/>
                  </a:lnTo>
                  <a:close/>
                </a:path>
                <a:path w="1705610" h="781050">
                  <a:moveTo>
                    <a:pt x="809244" y="0"/>
                  </a:moveTo>
                  <a:lnTo>
                    <a:pt x="1447800" y="0"/>
                  </a:lnTo>
                  <a:lnTo>
                    <a:pt x="1447800" y="228600"/>
                  </a:lnTo>
                  <a:lnTo>
                    <a:pt x="809244" y="228600"/>
                  </a:lnTo>
                  <a:lnTo>
                    <a:pt x="809244" y="0"/>
                  </a:lnTo>
                  <a:close/>
                </a:path>
                <a:path w="1705610" h="781050">
                  <a:moveTo>
                    <a:pt x="867156" y="381000"/>
                  </a:moveTo>
                  <a:lnTo>
                    <a:pt x="1705356" y="381000"/>
                  </a:lnTo>
                  <a:lnTo>
                    <a:pt x="1705356" y="781050"/>
                  </a:lnTo>
                  <a:lnTo>
                    <a:pt x="867156" y="781050"/>
                  </a:lnTo>
                  <a:lnTo>
                    <a:pt x="867156" y="38100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61385" y="1134106"/>
            <a:ext cx="1637030" cy="330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62330" algn="l"/>
              </a:tabLst>
            </a:pPr>
            <a:r>
              <a:rPr dirty="0" sz="2000" spc="-20">
                <a:latin typeface="MS PGothic"/>
                <a:cs typeface="MS PGothic"/>
              </a:rPr>
              <a:t>第２</a:t>
            </a:r>
            <a:r>
              <a:rPr dirty="0" sz="2000" spc="-50">
                <a:latin typeface="MS PGothic"/>
                <a:cs typeface="MS PGothic"/>
              </a:rPr>
              <a:t>章</a:t>
            </a:r>
            <a:r>
              <a:rPr dirty="0" sz="2000">
                <a:latin typeface="MS PGothic"/>
                <a:cs typeface="MS PGothic"/>
              </a:rPr>
              <a:t>	</a:t>
            </a:r>
            <a:r>
              <a:rPr dirty="0" sz="2000" spc="-20">
                <a:latin typeface="MS PGothic"/>
                <a:cs typeface="MS PGothic"/>
              </a:rPr>
              <a:t>操作</a:t>
            </a:r>
            <a:r>
              <a:rPr dirty="0" sz="2000" spc="-50">
                <a:latin typeface="MS PGothic"/>
                <a:cs typeface="MS PGothic"/>
              </a:rPr>
              <a:t>編</a:t>
            </a:r>
            <a:endParaRPr sz="2000">
              <a:latin typeface="MS PGothic"/>
              <a:cs typeface="MS P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7390" y="6449056"/>
            <a:ext cx="43402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latin typeface="MS PMincho"/>
                <a:cs typeface="MS PMincho"/>
              </a:rPr>
              <a:t>「環境設定」タブののテストが問題なければ、「接続」をクリックします。</a:t>
            </a:r>
            <a:endParaRPr sz="1200">
              <a:latin typeface="MS PMincho"/>
              <a:cs typeface="MS PMincho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07390" y="9108436"/>
            <a:ext cx="590359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1200" spc="-30">
                <a:latin typeface="MS PMincho"/>
                <a:cs typeface="MS PMincho"/>
              </a:rPr>
              <a:t>上の画面に切り替わるので診療年月を入力し、「社保」、「国保」、「後期高齢者」のいずれかにチェックを入れて「送信」をクリックします。</a:t>
            </a:r>
            <a:endParaRPr sz="1200">
              <a:latin typeface="MS PMincho"/>
              <a:cs typeface="MS PMincho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9327" y="3331464"/>
            <a:ext cx="6077712" cy="30480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5048" y="1752600"/>
            <a:ext cx="6077712" cy="304800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707390" y="1806952"/>
            <a:ext cx="6144260" cy="2085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1130">
              <a:lnSpc>
                <a:spcPct val="100000"/>
              </a:lnSpc>
              <a:spcBef>
                <a:spcPts val="100"/>
              </a:spcBef>
            </a:pPr>
            <a:r>
              <a:rPr dirty="0" sz="1200" spc="-20" b="1">
                <a:latin typeface="MS PGothic"/>
                <a:cs typeface="MS PGothic"/>
              </a:rPr>
              <a:t>レセプトの準備</a:t>
            </a:r>
            <a:endParaRPr sz="1200">
              <a:latin typeface="MS PGothic"/>
              <a:cs typeface="MS PGothic"/>
            </a:endParaRPr>
          </a:p>
          <a:p>
            <a:pPr marL="12700" marR="106045">
              <a:lnSpc>
                <a:spcPct val="125000"/>
              </a:lnSpc>
              <a:spcBef>
                <a:spcPts val="560"/>
              </a:spcBef>
            </a:pPr>
            <a:r>
              <a:rPr dirty="0" sz="1200" spc="-10">
                <a:latin typeface="MS PMincho"/>
                <a:cs typeface="MS PMincho"/>
              </a:rPr>
              <a:t>ORCA（</a:t>
            </a:r>
            <a:r>
              <a:rPr dirty="0" sz="1200" spc="-20">
                <a:latin typeface="MS PMincho"/>
                <a:cs typeface="MS PMincho"/>
              </a:rPr>
              <a:t>日医標準レセプトソフト</a:t>
            </a:r>
            <a:r>
              <a:rPr dirty="0" sz="1200" spc="-25">
                <a:latin typeface="MS PMincho"/>
                <a:cs typeface="MS PMincho"/>
              </a:rPr>
              <a:t>）</a:t>
            </a:r>
            <a:r>
              <a:rPr dirty="0" sz="1200" spc="-20">
                <a:latin typeface="MS PMincho"/>
                <a:cs typeface="MS PMincho"/>
              </a:rPr>
              <a:t>の電子レセプトを取り込むには、</a:t>
            </a:r>
            <a:r>
              <a:rPr dirty="0" sz="1200" spc="-10">
                <a:latin typeface="MS PMincho"/>
                <a:cs typeface="MS PMincho"/>
              </a:rPr>
              <a:t>ORCA でレセプト電算データが</a:t>
            </a:r>
            <a:r>
              <a:rPr dirty="0" sz="1200" spc="-25">
                <a:latin typeface="MS PMincho"/>
                <a:cs typeface="MS PMincho"/>
              </a:rPr>
              <a:t>作成されていることが前提となります。</a:t>
            </a:r>
            <a:endParaRPr sz="1200">
              <a:latin typeface="MS PMincho"/>
              <a:cs typeface="MS PMincho"/>
            </a:endParaRPr>
          </a:p>
          <a:p>
            <a:pPr marL="12700" marR="5080">
              <a:lnSpc>
                <a:spcPct val="125000"/>
              </a:lnSpc>
            </a:pPr>
            <a:r>
              <a:rPr dirty="0" sz="1200" spc="-10">
                <a:latin typeface="MS PMincho"/>
                <a:cs typeface="MS PMincho"/>
              </a:rPr>
              <a:t>ORCA</a:t>
            </a:r>
            <a:r>
              <a:rPr dirty="0" sz="1200" spc="-25">
                <a:latin typeface="MS PMincho"/>
                <a:cs typeface="MS PMincho"/>
              </a:rPr>
              <a:t> の「業務メニュー」→「</a:t>
            </a:r>
            <a:r>
              <a:rPr dirty="0" sz="1200">
                <a:latin typeface="MS PMincho"/>
                <a:cs typeface="MS PMincho"/>
              </a:rPr>
              <a:t>42</a:t>
            </a:r>
            <a:r>
              <a:rPr dirty="0" sz="1200" spc="-30">
                <a:latin typeface="MS PMincho"/>
                <a:cs typeface="MS PMincho"/>
              </a:rPr>
              <a:t> 明細書作成」において、チェックする当月分のレセプトが作成され</a:t>
            </a:r>
            <a:r>
              <a:rPr dirty="0" sz="1200" spc="-25">
                <a:latin typeface="MS PMincho"/>
                <a:cs typeface="MS PMincho"/>
              </a:rPr>
              <a:t>ているか確認後、操作を行ってください。</a:t>
            </a:r>
            <a:endParaRPr sz="120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 spc="-25">
                <a:latin typeface="MS PMincho"/>
                <a:cs typeface="MS PMincho"/>
              </a:rPr>
              <a:t>※レセプト電算データが作成されていない場合は「データなし」と判断されます。</a:t>
            </a:r>
            <a:endParaRPr sz="1200">
              <a:latin typeface="MS PMincho"/>
              <a:cs typeface="MS PMincho"/>
            </a:endParaRPr>
          </a:p>
          <a:p>
            <a:pPr marL="108585">
              <a:lnSpc>
                <a:spcPct val="100000"/>
              </a:lnSpc>
              <a:spcBef>
                <a:spcPts val="1420"/>
              </a:spcBef>
            </a:pPr>
            <a:r>
              <a:rPr dirty="0" sz="1200" spc="-20" b="1">
                <a:latin typeface="MS PGothic"/>
                <a:cs typeface="MS PGothic"/>
              </a:rPr>
              <a:t>操作方法</a:t>
            </a:r>
            <a:endParaRPr sz="120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919"/>
              </a:spcBef>
            </a:pPr>
            <a:r>
              <a:rPr dirty="0" sz="1200" spc="-10">
                <a:latin typeface="MS PMincho"/>
                <a:cs typeface="MS PMincho"/>
              </a:rPr>
              <a:t>①ORCA</a:t>
            </a:r>
            <a:r>
              <a:rPr dirty="0" sz="1200" spc="-25">
                <a:latin typeface="MS PMincho"/>
                <a:cs typeface="MS PMincho"/>
              </a:rPr>
              <a:t> サーバーへの接続</a:t>
            </a:r>
            <a:endParaRPr sz="1200">
              <a:latin typeface="MS PMincho"/>
              <a:cs typeface="MS PMincho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876300" y="3981450"/>
            <a:ext cx="4410710" cy="2464435"/>
            <a:chOff x="876300" y="3981450"/>
            <a:chExt cx="4410710" cy="2464435"/>
          </a:xfrm>
        </p:grpSpPr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6300" y="3981450"/>
              <a:ext cx="4410456" cy="2464308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4444746" y="4634483"/>
              <a:ext cx="733425" cy="525145"/>
            </a:xfrm>
            <a:custGeom>
              <a:avLst/>
              <a:gdLst/>
              <a:ahLst/>
              <a:cxnLst/>
              <a:rect l="l" t="t" r="r" b="b"/>
              <a:pathLst>
                <a:path w="733425" h="525145">
                  <a:moveTo>
                    <a:pt x="0" y="0"/>
                  </a:moveTo>
                  <a:lnTo>
                    <a:pt x="733044" y="0"/>
                  </a:lnTo>
                  <a:lnTo>
                    <a:pt x="733044" y="525017"/>
                  </a:lnTo>
                  <a:lnTo>
                    <a:pt x="0" y="525017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874775" y="6696456"/>
            <a:ext cx="4413885" cy="2456815"/>
            <a:chOff x="874775" y="6696456"/>
            <a:chExt cx="4413885" cy="2456815"/>
          </a:xfrm>
        </p:grpSpPr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4775" y="6696456"/>
              <a:ext cx="4413504" cy="2456688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648455" y="7191756"/>
              <a:ext cx="733425" cy="438150"/>
            </a:xfrm>
            <a:custGeom>
              <a:avLst/>
              <a:gdLst/>
              <a:ahLst/>
              <a:cxnLst/>
              <a:rect l="l" t="t" r="r" b="b"/>
              <a:pathLst>
                <a:path w="733425" h="438150">
                  <a:moveTo>
                    <a:pt x="0" y="0"/>
                  </a:moveTo>
                  <a:lnTo>
                    <a:pt x="733044" y="0"/>
                  </a:lnTo>
                  <a:lnTo>
                    <a:pt x="733044" y="438150"/>
                  </a:lnTo>
                  <a:lnTo>
                    <a:pt x="0" y="43815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35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title>Microsoft Word - チェックアイDX　ORCA接続_20240219.docx</dc:title>
  <dcterms:created xsi:type="dcterms:W3CDTF">2024-11-20T02:12:18Z</dcterms:created>
  <dcterms:modified xsi:type="dcterms:W3CDTF">2024-11-20T02:12:18Z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2024-02-17T00:00:00Z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2024-11-20T00:00:00Z</vt:filetime>
  </property>
  <property fmtid="{D5CDD505-2E9C-101B-9397-08002B2CF9AE}" pid="5" name="Producer">
    <vt:lpwstr>Acrobat Distiller 23.0 (Windows)</vt:lpwstr>
  </property>
</Properties>
</file>