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330" r:id="rId2"/>
    <p:sldId id="331" r:id="rId3"/>
  </p:sldIdLst>
  <p:sldSz cx="7559675" cy="10691813"/>
  <p:notesSz cx="7099300" cy="10234613"/>
  <p:defaultTextStyle>
    <a:defPPr>
      <a:defRPr lang="ja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00166951-D048-4448-AC3F-E2349C2ADA20}">
          <p14:sldIdLst>
            <p14:sldId id="330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CCFF"/>
    <a:srgbClr val="66CCFF"/>
    <a:srgbClr val="33CCFF"/>
    <a:srgbClr val="0099CC"/>
    <a:srgbClr val="3399FF"/>
    <a:srgbClr val="CC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89" autoAdjust="0"/>
    <p:restoredTop sz="94660"/>
  </p:normalViewPr>
  <p:slideViewPr>
    <p:cSldViewPr snapToGrid="0">
      <p:cViewPr varScale="1">
        <p:scale>
          <a:sx n="71" d="100"/>
          <a:sy n="71" d="100"/>
        </p:scale>
        <p:origin x="3390" y="9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038639A5-2DFD-CA1E-381A-37D189670A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A7DACA6-2EF7-239F-6B06-64B3BDA48D0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5F2E1-AB5A-4D0D-82D0-5C745D3C59ED}" type="datetimeFigureOut">
              <a:rPr lang="ko-KR" altLang="en-US" smtClean="0"/>
              <a:t>2024-08-09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278B416-AB39-AA17-0A92-8F441BD665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063EC82-B027-41DA-0832-10AC255DCC5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63F10-C6FA-4555-9B4E-F0E406518E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3678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52CC8-D3C0-4098-84E6-3F189BCD0975}" type="datetimeFigureOut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32B2D-22A9-4108-88A8-AC3059C31B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6343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FD57-2AD6-47B3-8430-E6A64BCFA210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6174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4E99-F274-4E66-9938-4C31B858F4DD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7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9C035-33B1-4716-A568-7A09989A0221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18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E591C-871B-4AC9-874A-51E2DB26A09D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3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7074E-1019-428B-B014-1CF0336A49CC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070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C40BF4C-2592-E9B3-63A4-E2FE66874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E5121-59E3-428F-83E3-292B33D462CE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9" name="바닥글 개체 틀 8">
            <a:extLst>
              <a:ext uri="{FF2B5EF4-FFF2-40B4-BE49-F238E27FC236}">
                <a16:creationId xmlns:a16="http://schemas.microsoft.com/office/drawing/2014/main" id="{61A1DE13-CC8C-FB8F-D43A-66506EA33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656B51CC-27FF-B91A-C1EE-B65041592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42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8A28-BAD7-4387-BC91-50365F6B0EB8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006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BECEF-697F-436B-8045-6DE20025F925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4823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0B1E9-D086-41AA-8BAF-EDEDD52A7E89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0033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DBA73-AAB5-421A-BF78-2BFDCA2CDFA2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35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FAA9-9BFA-4A50-AA79-2972644B1131}" type="datetime1">
              <a:rPr kumimoji="1" lang="ja-JP" altLang="en-US" smtClean="0"/>
              <a:t>2024/8/9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93AED-EEE3-4FE1-BF0F-C13142AE3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47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  <a:ea typeface="游ゴシック" panose="020B0400000000000000" pitchFamily="50" charset="-128"/>
              </a:defRPr>
            </a:lvl1pPr>
          </a:lstStyle>
          <a:p>
            <a:fld id="{A0D56F3E-CBA6-483D-8562-EB91A80F2171}" type="datetime1">
              <a:rPr kumimoji="1" lang="ja-JP" altLang="en-US" smtClean="0"/>
              <a:pPr/>
              <a:t>2024/8/9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  <a:ea typeface="游ゴシック" panose="020B04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  <a:ea typeface="游ゴシック" panose="020B0400000000000000" pitchFamily="50" charset="-128"/>
              </a:defRPr>
            </a:lvl1pPr>
          </a:lstStyle>
          <a:p>
            <a:fld id="{00593AED-EEE3-4FE1-BF0F-C13142AE3BD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729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游ゴシック" panose="020B0400000000000000" pitchFamily="50" charset="-128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游ゴシック" panose="020B0400000000000000" pitchFamily="50" charset="-128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游ゴシック" panose="020B0400000000000000" pitchFamily="50" charset="-128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游ゴシック" panose="020B0400000000000000" pitchFamily="50" charset="-128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游ゴシック" panose="020B0400000000000000" pitchFamily="50" charset="-128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游ゴシック" panose="020B0400000000000000" pitchFamily="50" charset="-128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5BB72B0-B138-4FA9-8E01-013F9B3B1410}"/>
              </a:ext>
            </a:extLst>
          </p:cNvPr>
          <p:cNvSpPr/>
          <p:nvPr/>
        </p:nvSpPr>
        <p:spPr>
          <a:xfrm>
            <a:off x="1080000" y="1294999"/>
            <a:ext cx="5400000" cy="252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" altLang="en-US" sz="1400" dirty="0">
                <a:solidFill>
                  <a:srgbClr val="00206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準備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2C884C-46E1-4D5D-AACF-4F6E8F41E036}"/>
              </a:ext>
            </a:extLst>
          </p:cNvPr>
          <p:cNvSpPr txBox="1"/>
          <p:nvPr/>
        </p:nvSpPr>
        <p:spPr>
          <a:xfrm>
            <a:off x="2409270" y="648000"/>
            <a:ext cx="2741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レセプト抽出の並び替え</a:t>
            </a:r>
          </a:p>
        </p:txBody>
      </p:sp>
      <p:grpSp>
        <p:nvGrpSpPr>
          <p:cNvPr id="6" name="docshapegroup515">
            <a:extLst>
              <a:ext uri="{FF2B5EF4-FFF2-40B4-BE49-F238E27FC236}">
                <a16:creationId xmlns:a16="http://schemas.microsoft.com/office/drawing/2014/main" id="{0685FE50-FB28-ADB9-938B-E8490A9B1350}"/>
              </a:ext>
            </a:extLst>
          </p:cNvPr>
          <p:cNvGrpSpPr>
            <a:grpSpLocks/>
          </p:cNvGrpSpPr>
          <p:nvPr/>
        </p:nvGrpSpPr>
        <p:grpSpPr bwMode="auto">
          <a:xfrm>
            <a:off x="1080000" y="1646249"/>
            <a:ext cx="5400000" cy="1265393"/>
            <a:chOff x="5390" y="466"/>
            <a:chExt cx="4565" cy="2727"/>
          </a:xfrm>
        </p:grpSpPr>
        <p:sp>
          <p:nvSpPr>
            <p:cNvPr id="7" name="docshape516">
              <a:extLst>
                <a:ext uri="{FF2B5EF4-FFF2-40B4-BE49-F238E27FC236}">
                  <a16:creationId xmlns:a16="http://schemas.microsoft.com/office/drawing/2014/main" id="{B37C2E7A-D7F1-CA38-2B56-0A67B1E4E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0" y="473"/>
              <a:ext cx="4565" cy="2712"/>
            </a:xfrm>
            <a:custGeom>
              <a:avLst/>
              <a:gdLst>
                <a:gd name="T0" fmla="+- 0 9503 5390"/>
                <a:gd name="T1" fmla="*/ T0 w 4565"/>
                <a:gd name="T2" fmla="+- 0 474 474"/>
                <a:gd name="T3" fmla="*/ 474 h 2712"/>
                <a:gd name="T4" fmla="+- 0 5842 5390"/>
                <a:gd name="T5" fmla="*/ T4 w 4565"/>
                <a:gd name="T6" fmla="+- 0 474 474"/>
                <a:gd name="T7" fmla="*/ 474 h 2712"/>
                <a:gd name="T8" fmla="+- 0 5769 5390"/>
                <a:gd name="T9" fmla="*/ T8 w 4565"/>
                <a:gd name="T10" fmla="+- 0 480 474"/>
                <a:gd name="T11" fmla="*/ 480 h 2712"/>
                <a:gd name="T12" fmla="+- 0 5700 5390"/>
                <a:gd name="T13" fmla="*/ T12 w 4565"/>
                <a:gd name="T14" fmla="+- 0 497 474"/>
                <a:gd name="T15" fmla="*/ 497 h 2712"/>
                <a:gd name="T16" fmla="+- 0 5635 5390"/>
                <a:gd name="T17" fmla="*/ T16 w 4565"/>
                <a:gd name="T18" fmla="+- 0 524 474"/>
                <a:gd name="T19" fmla="*/ 524 h 2712"/>
                <a:gd name="T20" fmla="+- 0 5575 5390"/>
                <a:gd name="T21" fmla="*/ T20 w 4565"/>
                <a:gd name="T22" fmla="+- 0 561 474"/>
                <a:gd name="T23" fmla="*/ 561 h 2712"/>
                <a:gd name="T24" fmla="+- 0 5523 5390"/>
                <a:gd name="T25" fmla="*/ T24 w 4565"/>
                <a:gd name="T26" fmla="+- 0 606 474"/>
                <a:gd name="T27" fmla="*/ 606 h 2712"/>
                <a:gd name="T28" fmla="+- 0 5478 5390"/>
                <a:gd name="T29" fmla="*/ T28 w 4565"/>
                <a:gd name="T30" fmla="+- 0 659 474"/>
                <a:gd name="T31" fmla="*/ 659 h 2712"/>
                <a:gd name="T32" fmla="+- 0 5441 5390"/>
                <a:gd name="T33" fmla="*/ T32 w 4565"/>
                <a:gd name="T34" fmla="+- 0 718 474"/>
                <a:gd name="T35" fmla="*/ 718 h 2712"/>
                <a:gd name="T36" fmla="+- 0 5413 5390"/>
                <a:gd name="T37" fmla="*/ T36 w 4565"/>
                <a:gd name="T38" fmla="+- 0 783 474"/>
                <a:gd name="T39" fmla="*/ 783 h 2712"/>
                <a:gd name="T40" fmla="+- 0 5396 5390"/>
                <a:gd name="T41" fmla="*/ T40 w 4565"/>
                <a:gd name="T42" fmla="+- 0 852 474"/>
                <a:gd name="T43" fmla="*/ 852 h 2712"/>
                <a:gd name="T44" fmla="+- 0 5390 5390"/>
                <a:gd name="T45" fmla="*/ T44 w 4565"/>
                <a:gd name="T46" fmla="+- 0 926 474"/>
                <a:gd name="T47" fmla="*/ 926 h 2712"/>
                <a:gd name="T48" fmla="+- 0 5390 5390"/>
                <a:gd name="T49" fmla="*/ T48 w 4565"/>
                <a:gd name="T50" fmla="+- 0 2734 474"/>
                <a:gd name="T51" fmla="*/ 2734 h 2712"/>
                <a:gd name="T52" fmla="+- 0 5396 5390"/>
                <a:gd name="T53" fmla="*/ T52 w 4565"/>
                <a:gd name="T54" fmla="+- 0 2807 474"/>
                <a:gd name="T55" fmla="*/ 2807 h 2712"/>
                <a:gd name="T56" fmla="+- 0 5413 5390"/>
                <a:gd name="T57" fmla="*/ T56 w 4565"/>
                <a:gd name="T58" fmla="+- 0 2876 474"/>
                <a:gd name="T59" fmla="*/ 2876 h 2712"/>
                <a:gd name="T60" fmla="+- 0 5441 5390"/>
                <a:gd name="T61" fmla="*/ T60 w 4565"/>
                <a:gd name="T62" fmla="+- 0 2941 474"/>
                <a:gd name="T63" fmla="*/ 2941 h 2712"/>
                <a:gd name="T64" fmla="+- 0 5478 5390"/>
                <a:gd name="T65" fmla="*/ T64 w 4565"/>
                <a:gd name="T66" fmla="+- 0 3001 474"/>
                <a:gd name="T67" fmla="*/ 3001 h 2712"/>
                <a:gd name="T68" fmla="+- 0 5523 5390"/>
                <a:gd name="T69" fmla="*/ T68 w 4565"/>
                <a:gd name="T70" fmla="+- 0 3053 474"/>
                <a:gd name="T71" fmla="*/ 3053 h 2712"/>
                <a:gd name="T72" fmla="+- 0 5575 5390"/>
                <a:gd name="T73" fmla="*/ T72 w 4565"/>
                <a:gd name="T74" fmla="+- 0 3098 474"/>
                <a:gd name="T75" fmla="*/ 3098 h 2712"/>
                <a:gd name="T76" fmla="+- 0 5635 5390"/>
                <a:gd name="T77" fmla="*/ T76 w 4565"/>
                <a:gd name="T78" fmla="+- 0 3135 474"/>
                <a:gd name="T79" fmla="*/ 3135 h 2712"/>
                <a:gd name="T80" fmla="+- 0 5700 5390"/>
                <a:gd name="T81" fmla="*/ T80 w 4565"/>
                <a:gd name="T82" fmla="+- 0 3163 474"/>
                <a:gd name="T83" fmla="*/ 3163 h 2712"/>
                <a:gd name="T84" fmla="+- 0 5769 5390"/>
                <a:gd name="T85" fmla="*/ T84 w 4565"/>
                <a:gd name="T86" fmla="+- 0 3180 474"/>
                <a:gd name="T87" fmla="*/ 3180 h 2712"/>
                <a:gd name="T88" fmla="+- 0 5842 5390"/>
                <a:gd name="T89" fmla="*/ T88 w 4565"/>
                <a:gd name="T90" fmla="+- 0 3186 474"/>
                <a:gd name="T91" fmla="*/ 3186 h 2712"/>
                <a:gd name="T92" fmla="+- 0 9503 5390"/>
                <a:gd name="T93" fmla="*/ T92 w 4565"/>
                <a:gd name="T94" fmla="+- 0 3186 474"/>
                <a:gd name="T95" fmla="*/ 3186 h 2712"/>
                <a:gd name="T96" fmla="+- 0 9577 5390"/>
                <a:gd name="T97" fmla="*/ T96 w 4565"/>
                <a:gd name="T98" fmla="+- 0 3180 474"/>
                <a:gd name="T99" fmla="*/ 3180 h 2712"/>
                <a:gd name="T100" fmla="+- 0 9646 5390"/>
                <a:gd name="T101" fmla="*/ T100 w 4565"/>
                <a:gd name="T102" fmla="+- 0 3163 474"/>
                <a:gd name="T103" fmla="*/ 3163 h 2712"/>
                <a:gd name="T104" fmla="+- 0 9711 5390"/>
                <a:gd name="T105" fmla="*/ T104 w 4565"/>
                <a:gd name="T106" fmla="+- 0 3135 474"/>
                <a:gd name="T107" fmla="*/ 3135 h 2712"/>
                <a:gd name="T108" fmla="+- 0 9770 5390"/>
                <a:gd name="T109" fmla="*/ T108 w 4565"/>
                <a:gd name="T110" fmla="+- 0 3098 474"/>
                <a:gd name="T111" fmla="*/ 3098 h 2712"/>
                <a:gd name="T112" fmla="+- 0 9823 5390"/>
                <a:gd name="T113" fmla="*/ T112 w 4565"/>
                <a:gd name="T114" fmla="+- 0 3053 474"/>
                <a:gd name="T115" fmla="*/ 3053 h 2712"/>
                <a:gd name="T116" fmla="+- 0 9868 5390"/>
                <a:gd name="T117" fmla="*/ T116 w 4565"/>
                <a:gd name="T118" fmla="+- 0 3001 474"/>
                <a:gd name="T119" fmla="*/ 3001 h 2712"/>
                <a:gd name="T120" fmla="+- 0 9905 5390"/>
                <a:gd name="T121" fmla="*/ T120 w 4565"/>
                <a:gd name="T122" fmla="+- 0 2941 474"/>
                <a:gd name="T123" fmla="*/ 2941 h 2712"/>
                <a:gd name="T124" fmla="+- 0 9932 5390"/>
                <a:gd name="T125" fmla="*/ T124 w 4565"/>
                <a:gd name="T126" fmla="+- 0 2876 474"/>
                <a:gd name="T127" fmla="*/ 2876 h 2712"/>
                <a:gd name="T128" fmla="+- 0 9949 5390"/>
                <a:gd name="T129" fmla="*/ T128 w 4565"/>
                <a:gd name="T130" fmla="+- 0 2807 474"/>
                <a:gd name="T131" fmla="*/ 2807 h 2712"/>
                <a:gd name="T132" fmla="+- 0 9955 5390"/>
                <a:gd name="T133" fmla="*/ T132 w 4565"/>
                <a:gd name="T134" fmla="+- 0 2734 474"/>
                <a:gd name="T135" fmla="*/ 2734 h 2712"/>
                <a:gd name="T136" fmla="+- 0 9955 5390"/>
                <a:gd name="T137" fmla="*/ T136 w 4565"/>
                <a:gd name="T138" fmla="+- 0 926 474"/>
                <a:gd name="T139" fmla="*/ 926 h 2712"/>
                <a:gd name="T140" fmla="+- 0 9949 5390"/>
                <a:gd name="T141" fmla="*/ T140 w 4565"/>
                <a:gd name="T142" fmla="+- 0 852 474"/>
                <a:gd name="T143" fmla="*/ 852 h 2712"/>
                <a:gd name="T144" fmla="+- 0 9932 5390"/>
                <a:gd name="T145" fmla="*/ T144 w 4565"/>
                <a:gd name="T146" fmla="+- 0 783 474"/>
                <a:gd name="T147" fmla="*/ 783 h 2712"/>
                <a:gd name="T148" fmla="+- 0 9905 5390"/>
                <a:gd name="T149" fmla="*/ T148 w 4565"/>
                <a:gd name="T150" fmla="+- 0 718 474"/>
                <a:gd name="T151" fmla="*/ 718 h 2712"/>
                <a:gd name="T152" fmla="+- 0 9868 5390"/>
                <a:gd name="T153" fmla="*/ T152 w 4565"/>
                <a:gd name="T154" fmla="+- 0 659 474"/>
                <a:gd name="T155" fmla="*/ 659 h 2712"/>
                <a:gd name="T156" fmla="+- 0 9823 5390"/>
                <a:gd name="T157" fmla="*/ T156 w 4565"/>
                <a:gd name="T158" fmla="+- 0 606 474"/>
                <a:gd name="T159" fmla="*/ 606 h 2712"/>
                <a:gd name="T160" fmla="+- 0 9770 5390"/>
                <a:gd name="T161" fmla="*/ T160 w 4565"/>
                <a:gd name="T162" fmla="+- 0 561 474"/>
                <a:gd name="T163" fmla="*/ 561 h 2712"/>
                <a:gd name="T164" fmla="+- 0 9711 5390"/>
                <a:gd name="T165" fmla="*/ T164 w 4565"/>
                <a:gd name="T166" fmla="+- 0 524 474"/>
                <a:gd name="T167" fmla="*/ 524 h 2712"/>
                <a:gd name="T168" fmla="+- 0 9646 5390"/>
                <a:gd name="T169" fmla="*/ T168 w 4565"/>
                <a:gd name="T170" fmla="+- 0 497 474"/>
                <a:gd name="T171" fmla="*/ 497 h 2712"/>
                <a:gd name="T172" fmla="+- 0 9577 5390"/>
                <a:gd name="T173" fmla="*/ T172 w 4565"/>
                <a:gd name="T174" fmla="+- 0 480 474"/>
                <a:gd name="T175" fmla="*/ 480 h 2712"/>
                <a:gd name="T176" fmla="+- 0 9503 5390"/>
                <a:gd name="T177" fmla="*/ T176 w 4565"/>
                <a:gd name="T178" fmla="+- 0 474 474"/>
                <a:gd name="T179" fmla="*/ 474 h 2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</a:cxnLst>
              <a:rect l="0" t="0" r="r" b="b"/>
              <a:pathLst>
                <a:path w="4565" h="2712">
                  <a:moveTo>
                    <a:pt x="4113" y="0"/>
                  </a:moveTo>
                  <a:lnTo>
                    <a:pt x="452" y="0"/>
                  </a:lnTo>
                  <a:lnTo>
                    <a:pt x="379" y="6"/>
                  </a:lnTo>
                  <a:lnTo>
                    <a:pt x="310" y="23"/>
                  </a:lnTo>
                  <a:lnTo>
                    <a:pt x="245" y="50"/>
                  </a:lnTo>
                  <a:lnTo>
                    <a:pt x="185" y="87"/>
                  </a:lnTo>
                  <a:lnTo>
                    <a:pt x="133" y="132"/>
                  </a:lnTo>
                  <a:lnTo>
                    <a:pt x="88" y="185"/>
                  </a:lnTo>
                  <a:lnTo>
                    <a:pt x="51" y="244"/>
                  </a:lnTo>
                  <a:lnTo>
                    <a:pt x="23" y="309"/>
                  </a:lnTo>
                  <a:lnTo>
                    <a:pt x="6" y="378"/>
                  </a:lnTo>
                  <a:lnTo>
                    <a:pt x="0" y="452"/>
                  </a:lnTo>
                  <a:lnTo>
                    <a:pt x="0" y="2260"/>
                  </a:lnTo>
                  <a:lnTo>
                    <a:pt x="6" y="2333"/>
                  </a:lnTo>
                  <a:lnTo>
                    <a:pt x="23" y="2402"/>
                  </a:lnTo>
                  <a:lnTo>
                    <a:pt x="51" y="2467"/>
                  </a:lnTo>
                  <a:lnTo>
                    <a:pt x="88" y="2527"/>
                  </a:lnTo>
                  <a:lnTo>
                    <a:pt x="133" y="2579"/>
                  </a:lnTo>
                  <a:lnTo>
                    <a:pt x="185" y="2624"/>
                  </a:lnTo>
                  <a:lnTo>
                    <a:pt x="245" y="2661"/>
                  </a:lnTo>
                  <a:lnTo>
                    <a:pt x="310" y="2689"/>
                  </a:lnTo>
                  <a:lnTo>
                    <a:pt x="379" y="2706"/>
                  </a:lnTo>
                  <a:lnTo>
                    <a:pt x="452" y="2712"/>
                  </a:lnTo>
                  <a:lnTo>
                    <a:pt x="4113" y="2712"/>
                  </a:lnTo>
                  <a:lnTo>
                    <a:pt x="4187" y="2706"/>
                  </a:lnTo>
                  <a:lnTo>
                    <a:pt x="4256" y="2689"/>
                  </a:lnTo>
                  <a:lnTo>
                    <a:pt x="4321" y="2661"/>
                  </a:lnTo>
                  <a:lnTo>
                    <a:pt x="4380" y="2624"/>
                  </a:lnTo>
                  <a:lnTo>
                    <a:pt x="4433" y="2579"/>
                  </a:lnTo>
                  <a:lnTo>
                    <a:pt x="4478" y="2527"/>
                  </a:lnTo>
                  <a:lnTo>
                    <a:pt x="4515" y="2467"/>
                  </a:lnTo>
                  <a:lnTo>
                    <a:pt x="4542" y="2402"/>
                  </a:lnTo>
                  <a:lnTo>
                    <a:pt x="4559" y="2333"/>
                  </a:lnTo>
                  <a:lnTo>
                    <a:pt x="4565" y="2260"/>
                  </a:lnTo>
                  <a:lnTo>
                    <a:pt x="4565" y="452"/>
                  </a:lnTo>
                  <a:lnTo>
                    <a:pt x="4559" y="378"/>
                  </a:lnTo>
                  <a:lnTo>
                    <a:pt x="4542" y="309"/>
                  </a:lnTo>
                  <a:lnTo>
                    <a:pt x="4515" y="244"/>
                  </a:lnTo>
                  <a:lnTo>
                    <a:pt x="4478" y="185"/>
                  </a:lnTo>
                  <a:lnTo>
                    <a:pt x="4433" y="132"/>
                  </a:lnTo>
                  <a:lnTo>
                    <a:pt x="4380" y="87"/>
                  </a:lnTo>
                  <a:lnTo>
                    <a:pt x="4321" y="50"/>
                  </a:lnTo>
                  <a:lnTo>
                    <a:pt x="4256" y="23"/>
                  </a:lnTo>
                  <a:lnTo>
                    <a:pt x="4187" y="6"/>
                  </a:lnTo>
                  <a:lnTo>
                    <a:pt x="4113" y="0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8" name="docshape517">
              <a:extLst>
                <a:ext uri="{FF2B5EF4-FFF2-40B4-BE49-F238E27FC236}">
                  <a16:creationId xmlns:a16="http://schemas.microsoft.com/office/drawing/2014/main" id="{69C0C8E2-9EEF-4552-31EB-606DB1D52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0" y="473"/>
              <a:ext cx="4565" cy="2712"/>
            </a:xfrm>
            <a:custGeom>
              <a:avLst/>
              <a:gdLst>
                <a:gd name="T0" fmla="+- 0 5390 5390"/>
                <a:gd name="T1" fmla="*/ T0 w 4565"/>
                <a:gd name="T2" fmla="+- 0 926 474"/>
                <a:gd name="T3" fmla="*/ 926 h 2712"/>
                <a:gd name="T4" fmla="+- 0 5396 5390"/>
                <a:gd name="T5" fmla="*/ T4 w 4565"/>
                <a:gd name="T6" fmla="+- 0 852 474"/>
                <a:gd name="T7" fmla="*/ 852 h 2712"/>
                <a:gd name="T8" fmla="+- 0 5413 5390"/>
                <a:gd name="T9" fmla="*/ T8 w 4565"/>
                <a:gd name="T10" fmla="+- 0 783 474"/>
                <a:gd name="T11" fmla="*/ 783 h 2712"/>
                <a:gd name="T12" fmla="+- 0 5441 5390"/>
                <a:gd name="T13" fmla="*/ T12 w 4565"/>
                <a:gd name="T14" fmla="+- 0 718 474"/>
                <a:gd name="T15" fmla="*/ 718 h 2712"/>
                <a:gd name="T16" fmla="+- 0 5478 5390"/>
                <a:gd name="T17" fmla="*/ T16 w 4565"/>
                <a:gd name="T18" fmla="+- 0 659 474"/>
                <a:gd name="T19" fmla="*/ 659 h 2712"/>
                <a:gd name="T20" fmla="+- 0 5523 5390"/>
                <a:gd name="T21" fmla="*/ T20 w 4565"/>
                <a:gd name="T22" fmla="+- 0 606 474"/>
                <a:gd name="T23" fmla="*/ 606 h 2712"/>
                <a:gd name="T24" fmla="+- 0 5575 5390"/>
                <a:gd name="T25" fmla="*/ T24 w 4565"/>
                <a:gd name="T26" fmla="+- 0 561 474"/>
                <a:gd name="T27" fmla="*/ 561 h 2712"/>
                <a:gd name="T28" fmla="+- 0 5635 5390"/>
                <a:gd name="T29" fmla="*/ T28 w 4565"/>
                <a:gd name="T30" fmla="+- 0 524 474"/>
                <a:gd name="T31" fmla="*/ 524 h 2712"/>
                <a:gd name="T32" fmla="+- 0 5700 5390"/>
                <a:gd name="T33" fmla="*/ T32 w 4565"/>
                <a:gd name="T34" fmla="+- 0 497 474"/>
                <a:gd name="T35" fmla="*/ 497 h 2712"/>
                <a:gd name="T36" fmla="+- 0 5769 5390"/>
                <a:gd name="T37" fmla="*/ T36 w 4565"/>
                <a:gd name="T38" fmla="+- 0 480 474"/>
                <a:gd name="T39" fmla="*/ 480 h 2712"/>
                <a:gd name="T40" fmla="+- 0 5842 5390"/>
                <a:gd name="T41" fmla="*/ T40 w 4565"/>
                <a:gd name="T42" fmla="+- 0 474 474"/>
                <a:gd name="T43" fmla="*/ 474 h 2712"/>
                <a:gd name="T44" fmla="+- 0 9503 5390"/>
                <a:gd name="T45" fmla="*/ T44 w 4565"/>
                <a:gd name="T46" fmla="+- 0 474 474"/>
                <a:gd name="T47" fmla="*/ 474 h 2712"/>
                <a:gd name="T48" fmla="+- 0 9577 5390"/>
                <a:gd name="T49" fmla="*/ T48 w 4565"/>
                <a:gd name="T50" fmla="+- 0 480 474"/>
                <a:gd name="T51" fmla="*/ 480 h 2712"/>
                <a:gd name="T52" fmla="+- 0 9646 5390"/>
                <a:gd name="T53" fmla="*/ T52 w 4565"/>
                <a:gd name="T54" fmla="+- 0 497 474"/>
                <a:gd name="T55" fmla="*/ 497 h 2712"/>
                <a:gd name="T56" fmla="+- 0 9711 5390"/>
                <a:gd name="T57" fmla="*/ T56 w 4565"/>
                <a:gd name="T58" fmla="+- 0 524 474"/>
                <a:gd name="T59" fmla="*/ 524 h 2712"/>
                <a:gd name="T60" fmla="+- 0 9770 5390"/>
                <a:gd name="T61" fmla="*/ T60 w 4565"/>
                <a:gd name="T62" fmla="+- 0 561 474"/>
                <a:gd name="T63" fmla="*/ 561 h 2712"/>
                <a:gd name="T64" fmla="+- 0 9823 5390"/>
                <a:gd name="T65" fmla="*/ T64 w 4565"/>
                <a:gd name="T66" fmla="+- 0 606 474"/>
                <a:gd name="T67" fmla="*/ 606 h 2712"/>
                <a:gd name="T68" fmla="+- 0 9868 5390"/>
                <a:gd name="T69" fmla="*/ T68 w 4565"/>
                <a:gd name="T70" fmla="+- 0 659 474"/>
                <a:gd name="T71" fmla="*/ 659 h 2712"/>
                <a:gd name="T72" fmla="+- 0 9905 5390"/>
                <a:gd name="T73" fmla="*/ T72 w 4565"/>
                <a:gd name="T74" fmla="+- 0 718 474"/>
                <a:gd name="T75" fmla="*/ 718 h 2712"/>
                <a:gd name="T76" fmla="+- 0 9932 5390"/>
                <a:gd name="T77" fmla="*/ T76 w 4565"/>
                <a:gd name="T78" fmla="+- 0 783 474"/>
                <a:gd name="T79" fmla="*/ 783 h 2712"/>
                <a:gd name="T80" fmla="+- 0 9949 5390"/>
                <a:gd name="T81" fmla="*/ T80 w 4565"/>
                <a:gd name="T82" fmla="+- 0 852 474"/>
                <a:gd name="T83" fmla="*/ 852 h 2712"/>
                <a:gd name="T84" fmla="+- 0 9955 5390"/>
                <a:gd name="T85" fmla="*/ T84 w 4565"/>
                <a:gd name="T86" fmla="+- 0 926 474"/>
                <a:gd name="T87" fmla="*/ 926 h 2712"/>
                <a:gd name="T88" fmla="+- 0 9955 5390"/>
                <a:gd name="T89" fmla="*/ T88 w 4565"/>
                <a:gd name="T90" fmla="+- 0 2734 474"/>
                <a:gd name="T91" fmla="*/ 2734 h 2712"/>
                <a:gd name="T92" fmla="+- 0 9949 5390"/>
                <a:gd name="T93" fmla="*/ T92 w 4565"/>
                <a:gd name="T94" fmla="+- 0 2807 474"/>
                <a:gd name="T95" fmla="*/ 2807 h 2712"/>
                <a:gd name="T96" fmla="+- 0 9932 5390"/>
                <a:gd name="T97" fmla="*/ T96 w 4565"/>
                <a:gd name="T98" fmla="+- 0 2876 474"/>
                <a:gd name="T99" fmla="*/ 2876 h 2712"/>
                <a:gd name="T100" fmla="+- 0 9905 5390"/>
                <a:gd name="T101" fmla="*/ T100 w 4565"/>
                <a:gd name="T102" fmla="+- 0 2941 474"/>
                <a:gd name="T103" fmla="*/ 2941 h 2712"/>
                <a:gd name="T104" fmla="+- 0 9868 5390"/>
                <a:gd name="T105" fmla="*/ T104 w 4565"/>
                <a:gd name="T106" fmla="+- 0 3001 474"/>
                <a:gd name="T107" fmla="*/ 3001 h 2712"/>
                <a:gd name="T108" fmla="+- 0 9823 5390"/>
                <a:gd name="T109" fmla="*/ T108 w 4565"/>
                <a:gd name="T110" fmla="+- 0 3053 474"/>
                <a:gd name="T111" fmla="*/ 3053 h 2712"/>
                <a:gd name="T112" fmla="+- 0 9770 5390"/>
                <a:gd name="T113" fmla="*/ T112 w 4565"/>
                <a:gd name="T114" fmla="+- 0 3098 474"/>
                <a:gd name="T115" fmla="*/ 3098 h 2712"/>
                <a:gd name="T116" fmla="+- 0 9711 5390"/>
                <a:gd name="T117" fmla="*/ T116 w 4565"/>
                <a:gd name="T118" fmla="+- 0 3135 474"/>
                <a:gd name="T119" fmla="*/ 3135 h 2712"/>
                <a:gd name="T120" fmla="+- 0 9646 5390"/>
                <a:gd name="T121" fmla="*/ T120 w 4565"/>
                <a:gd name="T122" fmla="+- 0 3163 474"/>
                <a:gd name="T123" fmla="*/ 3163 h 2712"/>
                <a:gd name="T124" fmla="+- 0 9577 5390"/>
                <a:gd name="T125" fmla="*/ T124 w 4565"/>
                <a:gd name="T126" fmla="+- 0 3180 474"/>
                <a:gd name="T127" fmla="*/ 3180 h 2712"/>
                <a:gd name="T128" fmla="+- 0 9503 5390"/>
                <a:gd name="T129" fmla="*/ T128 w 4565"/>
                <a:gd name="T130" fmla="+- 0 3186 474"/>
                <a:gd name="T131" fmla="*/ 3186 h 2712"/>
                <a:gd name="T132" fmla="+- 0 5842 5390"/>
                <a:gd name="T133" fmla="*/ T132 w 4565"/>
                <a:gd name="T134" fmla="+- 0 3186 474"/>
                <a:gd name="T135" fmla="*/ 3186 h 2712"/>
                <a:gd name="T136" fmla="+- 0 5769 5390"/>
                <a:gd name="T137" fmla="*/ T136 w 4565"/>
                <a:gd name="T138" fmla="+- 0 3180 474"/>
                <a:gd name="T139" fmla="*/ 3180 h 2712"/>
                <a:gd name="T140" fmla="+- 0 5700 5390"/>
                <a:gd name="T141" fmla="*/ T140 w 4565"/>
                <a:gd name="T142" fmla="+- 0 3163 474"/>
                <a:gd name="T143" fmla="*/ 3163 h 2712"/>
                <a:gd name="T144" fmla="+- 0 5635 5390"/>
                <a:gd name="T145" fmla="*/ T144 w 4565"/>
                <a:gd name="T146" fmla="+- 0 3135 474"/>
                <a:gd name="T147" fmla="*/ 3135 h 2712"/>
                <a:gd name="T148" fmla="+- 0 5575 5390"/>
                <a:gd name="T149" fmla="*/ T148 w 4565"/>
                <a:gd name="T150" fmla="+- 0 3098 474"/>
                <a:gd name="T151" fmla="*/ 3098 h 2712"/>
                <a:gd name="T152" fmla="+- 0 5523 5390"/>
                <a:gd name="T153" fmla="*/ T152 w 4565"/>
                <a:gd name="T154" fmla="+- 0 3053 474"/>
                <a:gd name="T155" fmla="*/ 3053 h 2712"/>
                <a:gd name="T156" fmla="+- 0 5478 5390"/>
                <a:gd name="T157" fmla="*/ T156 w 4565"/>
                <a:gd name="T158" fmla="+- 0 3001 474"/>
                <a:gd name="T159" fmla="*/ 3001 h 2712"/>
                <a:gd name="T160" fmla="+- 0 5441 5390"/>
                <a:gd name="T161" fmla="*/ T160 w 4565"/>
                <a:gd name="T162" fmla="+- 0 2941 474"/>
                <a:gd name="T163" fmla="*/ 2941 h 2712"/>
                <a:gd name="T164" fmla="+- 0 5413 5390"/>
                <a:gd name="T165" fmla="*/ T164 w 4565"/>
                <a:gd name="T166" fmla="+- 0 2876 474"/>
                <a:gd name="T167" fmla="*/ 2876 h 2712"/>
                <a:gd name="T168" fmla="+- 0 5396 5390"/>
                <a:gd name="T169" fmla="*/ T168 w 4565"/>
                <a:gd name="T170" fmla="+- 0 2807 474"/>
                <a:gd name="T171" fmla="*/ 2807 h 2712"/>
                <a:gd name="T172" fmla="+- 0 5390 5390"/>
                <a:gd name="T173" fmla="*/ T172 w 4565"/>
                <a:gd name="T174" fmla="+- 0 2734 474"/>
                <a:gd name="T175" fmla="*/ 2734 h 2712"/>
                <a:gd name="T176" fmla="+- 0 5390 5390"/>
                <a:gd name="T177" fmla="*/ T176 w 4565"/>
                <a:gd name="T178" fmla="+- 0 926 474"/>
                <a:gd name="T179" fmla="*/ 926 h 2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</a:cxnLst>
              <a:rect l="0" t="0" r="r" b="b"/>
              <a:pathLst>
                <a:path w="4565" h="2712">
                  <a:moveTo>
                    <a:pt x="0" y="452"/>
                  </a:moveTo>
                  <a:lnTo>
                    <a:pt x="6" y="378"/>
                  </a:lnTo>
                  <a:lnTo>
                    <a:pt x="23" y="309"/>
                  </a:lnTo>
                  <a:lnTo>
                    <a:pt x="51" y="244"/>
                  </a:lnTo>
                  <a:lnTo>
                    <a:pt x="88" y="185"/>
                  </a:lnTo>
                  <a:lnTo>
                    <a:pt x="133" y="132"/>
                  </a:lnTo>
                  <a:lnTo>
                    <a:pt x="185" y="87"/>
                  </a:lnTo>
                  <a:lnTo>
                    <a:pt x="245" y="50"/>
                  </a:lnTo>
                  <a:lnTo>
                    <a:pt x="310" y="23"/>
                  </a:lnTo>
                  <a:lnTo>
                    <a:pt x="379" y="6"/>
                  </a:lnTo>
                  <a:lnTo>
                    <a:pt x="452" y="0"/>
                  </a:lnTo>
                  <a:lnTo>
                    <a:pt x="4113" y="0"/>
                  </a:lnTo>
                  <a:lnTo>
                    <a:pt x="4187" y="6"/>
                  </a:lnTo>
                  <a:lnTo>
                    <a:pt x="4256" y="23"/>
                  </a:lnTo>
                  <a:lnTo>
                    <a:pt x="4321" y="50"/>
                  </a:lnTo>
                  <a:lnTo>
                    <a:pt x="4380" y="87"/>
                  </a:lnTo>
                  <a:lnTo>
                    <a:pt x="4433" y="132"/>
                  </a:lnTo>
                  <a:lnTo>
                    <a:pt x="4478" y="185"/>
                  </a:lnTo>
                  <a:lnTo>
                    <a:pt x="4515" y="244"/>
                  </a:lnTo>
                  <a:lnTo>
                    <a:pt x="4542" y="309"/>
                  </a:lnTo>
                  <a:lnTo>
                    <a:pt x="4559" y="378"/>
                  </a:lnTo>
                  <a:lnTo>
                    <a:pt x="4565" y="452"/>
                  </a:lnTo>
                  <a:lnTo>
                    <a:pt x="4565" y="2260"/>
                  </a:lnTo>
                  <a:lnTo>
                    <a:pt x="4559" y="2333"/>
                  </a:lnTo>
                  <a:lnTo>
                    <a:pt x="4542" y="2402"/>
                  </a:lnTo>
                  <a:lnTo>
                    <a:pt x="4515" y="2467"/>
                  </a:lnTo>
                  <a:lnTo>
                    <a:pt x="4478" y="2527"/>
                  </a:lnTo>
                  <a:lnTo>
                    <a:pt x="4433" y="2579"/>
                  </a:lnTo>
                  <a:lnTo>
                    <a:pt x="4380" y="2624"/>
                  </a:lnTo>
                  <a:lnTo>
                    <a:pt x="4321" y="2661"/>
                  </a:lnTo>
                  <a:lnTo>
                    <a:pt x="4256" y="2689"/>
                  </a:lnTo>
                  <a:lnTo>
                    <a:pt x="4187" y="2706"/>
                  </a:lnTo>
                  <a:lnTo>
                    <a:pt x="4113" y="2712"/>
                  </a:lnTo>
                  <a:lnTo>
                    <a:pt x="452" y="2712"/>
                  </a:lnTo>
                  <a:lnTo>
                    <a:pt x="379" y="2706"/>
                  </a:lnTo>
                  <a:lnTo>
                    <a:pt x="310" y="2689"/>
                  </a:lnTo>
                  <a:lnTo>
                    <a:pt x="245" y="2661"/>
                  </a:lnTo>
                  <a:lnTo>
                    <a:pt x="185" y="2624"/>
                  </a:lnTo>
                  <a:lnTo>
                    <a:pt x="133" y="2579"/>
                  </a:lnTo>
                  <a:lnTo>
                    <a:pt x="88" y="2527"/>
                  </a:lnTo>
                  <a:lnTo>
                    <a:pt x="51" y="2467"/>
                  </a:lnTo>
                  <a:lnTo>
                    <a:pt x="23" y="2402"/>
                  </a:lnTo>
                  <a:lnTo>
                    <a:pt x="6" y="2333"/>
                  </a:lnTo>
                  <a:lnTo>
                    <a:pt x="0" y="2260"/>
                  </a:lnTo>
                  <a:lnTo>
                    <a:pt x="0" y="452"/>
                  </a:lnTo>
                  <a:close/>
                </a:path>
              </a:pathLst>
            </a:custGeom>
            <a:noFill/>
            <a:ln w="9525">
              <a:solidFill>
                <a:srgbClr val="C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9" name="docshape518">
              <a:extLst>
                <a:ext uri="{FF2B5EF4-FFF2-40B4-BE49-F238E27FC236}">
                  <a16:creationId xmlns:a16="http://schemas.microsoft.com/office/drawing/2014/main" id="{28668E50-FC2F-6172-03F0-794B9331A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95" y="466"/>
              <a:ext cx="4415" cy="2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</a:pPr>
              <a:endParaRPr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  <a:p>
              <a:pPr>
                <a:lnSpc>
                  <a:spcPct val="125000"/>
                </a:lnSpc>
              </a:pPr>
              <a:r>
                <a:rPr lang="ja" altLang="ja-JP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「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レセプト抽出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」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結果リストの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並び替え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について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「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レセ画面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点検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」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と同じ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並び替え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機能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が追加となります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。</a:t>
              </a:r>
            </a:p>
            <a:p>
              <a:pPr>
                <a:lnSpc>
                  <a:spcPct val="125000"/>
                </a:lnSpc>
              </a:pPr>
              <a:r>
                <a:rPr lang="ja" altLang="ja-JP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 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さらに、レセプト抽出の結果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リスト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に対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し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「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カルテ番号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」「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患者</a:t>
              </a:r>
              <a:r>
                <a:rPr lang="ja-JP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氏名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」</a:t>
              </a:r>
              <a:r>
                <a:rPr lang="ja" altLang="en-US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で検索ができるように改善します</a:t>
              </a:r>
              <a:r>
                <a:rPr lang="ja" altLang="ko-KR" sz="1100" dirty="0"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。</a:t>
              </a:r>
              <a:endParaRPr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0" name="正方形/長方形 2">
            <a:extLst>
              <a:ext uri="{FF2B5EF4-FFF2-40B4-BE49-F238E27FC236}">
                <a16:creationId xmlns:a16="http://schemas.microsoft.com/office/drawing/2014/main" id="{47BF6388-1050-B765-B437-77FA205A2545}"/>
              </a:ext>
            </a:extLst>
          </p:cNvPr>
          <p:cNvSpPr/>
          <p:nvPr/>
        </p:nvSpPr>
        <p:spPr>
          <a:xfrm>
            <a:off x="1079837" y="3261328"/>
            <a:ext cx="5400000" cy="252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" altLang="en-US" sz="1400" dirty="0">
                <a:solidFill>
                  <a:srgbClr val="00206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適用画面</a:t>
            </a:r>
            <a:endParaRPr kumimoji="1" lang="ja-JP" altLang="en-US" sz="1400" dirty="0">
              <a:solidFill>
                <a:srgbClr val="00206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03282A9-EFA3-1FEC-808F-114E93A5C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837" y="3656965"/>
            <a:ext cx="5626020" cy="3709138"/>
          </a:xfrm>
          <a:prstGeom prst="rect">
            <a:avLst/>
          </a:prstGeom>
        </p:spPr>
      </p:pic>
      <p:sp>
        <p:nvSpPr>
          <p:cNvPr id="15" name="テキスト ボックス 18">
            <a:extLst>
              <a:ext uri="{FF2B5EF4-FFF2-40B4-BE49-F238E27FC236}">
                <a16:creationId xmlns:a16="http://schemas.microsoft.com/office/drawing/2014/main" id="{BE0263D9-51E7-E806-B29C-4BAE7DA299F8}"/>
              </a:ext>
            </a:extLst>
          </p:cNvPr>
          <p:cNvSpPr txBox="1"/>
          <p:nvPr/>
        </p:nvSpPr>
        <p:spPr>
          <a:xfrm>
            <a:off x="2500610" y="404413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" altLang="en-US" sz="1600" dirty="0">
                <a:solidFill>
                  <a:srgbClr val="FF0000"/>
                </a:solidFill>
                <a:ea typeface="游ゴシック" panose="020B0400000000000000" pitchFamily="50" charset="-128"/>
              </a:rPr>
              <a:t>②</a:t>
            </a:r>
          </a:p>
        </p:txBody>
      </p:sp>
      <p:sp>
        <p:nvSpPr>
          <p:cNvPr id="16" name="テキスト ボックス 21">
            <a:extLst>
              <a:ext uri="{FF2B5EF4-FFF2-40B4-BE49-F238E27FC236}">
                <a16:creationId xmlns:a16="http://schemas.microsoft.com/office/drawing/2014/main" id="{2E0C9DCB-BA48-5B48-E231-D18B0583A451}"/>
              </a:ext>
            </a:extLst>
          </p:cNvPr>
          <p:cNvSpPr txBox="1"/>
          <p:nvPr/>
        </p:nvSpPr>
        <p:spPr>
          <a:xfrm>
            <a:off x="2500610" y="370289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" altLang="en-US" sz="1600" dirty="0">
                <a:solidFill>
                  <a:srgbClr val="FF0000"/>
                </a:solidFill>
                <a:ea typeface="游ゴシック" panose="020B0400000000000000" pitchFamily="50" charset="-128"/>
              </a:rPr>
              <a:t>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3F4C80C7-6D68-5D72-B2BC-B5626D466C50}"/>
              </a:ext>
            </a:extLst>
          </p:cNvPr>
          <p:cNvSpPr/>
          <p:nvPr/>
        </p:nvSpPr>
        <p:spPr>
          <a:xfrm>
            <a:off x="2890460" y="3677145"/>
            <a:ext cx="1685808" cy="401265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22" name="テキスト ボックス 4">
            <a:extLst>
              <a:ext uri="{FF2B5EF4-FFF2-40B4-BE49-F238E27FC236}">
                <a16:creationId xmlns:a16="http://schemas.microsoft.com/office/drawing/2014/main" id="{8F626056-8B57-6274-A2DC-4B09A4E965E3}"/>
              </a:ext>
            </a:extLst>
          </p:cNvPr>
          <p:cNvSpPr txBox="1"/>
          <p:nvPr/>
        </p:nvSpPr>
        <p:spPr>
          <a:xfrm>
            <a:off x="1115487" y="7506022"/>
            <a:ext cx="5400000" cy="535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" altLang="en-US" sz="12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左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で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選択した抽出ルールの結果について、 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カルテ番号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患者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で対象レセ 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プ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トを検索できます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EA4FF87F-70DD-C82E-D229-A35725F92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317" y="9476069"/>
            <a:ext cx="1142218" cy="903150"/>
          </a:xfrm>
          <a:prstGeom prst="rect">
            <a:avLst/>
          </a:prstGeom>
        </p:spPr>
      </p:pic>
      <p:sp>
        <p:nvSpPr>
          <p:cNvPr id="25" name="テキスト ボックス 4">
            <a:extLst>
              <a:ext uri="{FF2B5EF4-FFF2-40B4-BE49-F238E27FC236}">
                <a16:creationId xmlns:a16="http://schemas.microsoft.com/office/drawing/2014/main" id="{BBF3B1DC-5A8C-DD79-FFD9-BA3B29A1AF88}"/>
              </a:ext>
            </a:extLst>
          </p:cNvPr>
          <p:cNvSpPr txBox="1"/>
          <p:nvPr/>
        </p:nvSpPr>
        <p:spPr>
          <a:xfrm>
            <a:off x="2608856" y="9546016"/>
            <a:ext cx="4097001" cy="308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すべて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選択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または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すべて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解除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が可能です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D38174DA-E6E5-D525-47C3-B828FCBAAF44}"/>
              </a:ext>
            </a:extLst>
          </p:cNvPr>
          <p:cNvSpPr/>
          <p:nvPr/>
        </p:nvSpPr>
        <p:spPr>
          <a:xfrm>
            <a:off x="4669216" y="4382686"/>
            <a:ext cx="1104263" cy="2883190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2B7810CC-253E-26A2-C440-6557454D33C8}"/>
              </a:ext>
            </a:extLst>
          </p:cNvPr>
          <p:cNvSpPr/>
          <p:nvPr/>
        </p:nvSpPr>
        <p:spPr>
          <a:xfrm>
            <a:off x="2879827" y="4121089"/>
            <a:ext cx="3826030" cy="261598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29" name="テキスト ボックス 4">
            <a:extLst>
              <a:ext uri="{FF2B5EF4-FFF2-40B4-BE49-F238E27FC236}">
                <a16:creationId xmlns:a16="http://schemas.microsoft.com/office/drawing/2014/main" id="{73A98EF9-1F05-A7E5-6CCD-5F4B1D1FAA09}"/>
              </a:ext>
            </a:extLst>
          </p:cNvPr>
          <p:cNvSpPr txBox="1"/>
          <p:nvPr/>
        </p:nvSpPr>
        <p:spPr>
          <a:xfrm>
            <a:off x="1079837" y="8912766"/>
            <a:ext cx="5400000" cy="535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" altLang="en-US" sz="12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レセ画面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点検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と同様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の並び替えが可能となります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>
              <a:lnSpc>
                <a:spcPct val="125000"/>
              </a:lnSpc>
            </a:pP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  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印刷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したい場合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は、 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印刷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をクリックします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85DD6C0A-79FB-9A4C-910C-4B39BB5435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8585" y="8074248"/>
            <a:ext cx="2743583" cy="7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0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>
            <a:extLst>
              <a:ext uri="{FF2B5EF4-FFF2-40B4-BE49-F238E27FC236}">
                <a16:creationId xmlns:a16="http://schemas.microsoft.com/office/drawing/2014/main" id="{6AC4711F-4A27-B06B-C2B1-D1D80DD4BCC6}"/>
              </a:ext>
            </a:extLst>
          </p:cNvPr>
          <p:cNvSpPr/>
          <p:nvPr/>
        </p:nvSpPr>
        <p:spPr>
          <a:xfrm>
            <a:off x="1164898" y="1294999"/>
            <a:ext cx="5400000" cy="252000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" altLang="en-US" sz="1400" b="1" dirty="0">
                <a:solidFill>
                  <a:srgbClr val="00206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適用画面</a:t>
            </a:r>
            <a:endParaRPr kumimoji="1" lang="ja-JP" altLang="en-US" sz="1400" b="1" dirty="0">
              <a:solidFill>
                <a:srgbClr val="00206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テキスト ボックス 4">
            <a:extLst>
              <a:ext uri="{FF2B5EF4-FFF2-40B4-BE49-F238E27FC236}">
                <a16:creationId xmlns:a16="http://schemas.microsoft.com/office/drawing/2014/main" id="{68ADA3B8-7EB3-9B71-2267-BD48DBD9594E}"/>
              </a:ext>
            </a:extLst>
          </p:cNvPr>
          <p:cNvSpPr txBox="1"/>
          <p:nvPr/>
        </p:nvSpPr>
        <p:spPr>
          <a:xfrm>
            <a:off x="1164898" y="1650729"/>
            <a:ext cx="5400000" cy="766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" altLang="en-US" sz="12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リスト項目をクリックすると、その項目で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昇順ソート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」、「</a:t>
            </a:r>
            <a:r>
              <a:rPr lang="ja" altLang="en-US" sz="1200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降順ソート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となります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  <a:p>
            <a:pPr>
              <a:lnSpc>
                <a:spcPct val="125000"/>
              </a:lnSpc>
            </a:pP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カルテ番号をクリックして降順に並べ替えました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4A5BEA80-306E-3BC3-2919-5F389C7124C6}"/>
              </a:ext>
            </a:extLst>
          </p:cNvPr>
          <p:cNvSpPr txBox="1"/>
          <p:nvPr/>
        </p:nvSpPr>
        <p:spPr>
          <a:xfrm>
            <a:off x="2409270" y="648000"/>
            <a:ext cx="2741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レセプト抽出の並び替え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0F30CDE-42F0-ED62-EA09-13A81B2AE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879" y="2403820"/>
            <a:ext cx="5014595" cy="1880473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F129E608-A173-1032-67A0-1E8C64B01BAC}"/>
              </a:ext>
            </a:extLst>
          </p:cNvPr>
          <p:cNvSpPr/>
          <p:nvPr/>
        </p:nvSpPr>
        <p:spPr>
          <a:xfrm>
            <a:off x="3864898" y="2766538"/>
            <a:ext cx="1285827" cy="1401426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0193EE4-B08A-0C4D-67A0-CC39AE74ECC4}"/>
              </a:ext>
            </a:extLst>
          </p:cNvPr>
          <p:cNvSpPr/>
          <p:nvPr/>
        </p:nvSpPr>
        <p:spPr>
          <a:xfrm>
            <a:off x="2958196" y="2384547"/>
            <a:ext cx="842904" cy="1880473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11" name="テキスト ボックス 4">
            <a:extLst>
              <a:ext uri="{FF2B5EF4-FFF2-40B4-BE49-F238E27FC236}">
                <a16:creationId xmlns:a16="http://schemas.microsoft.com/office/drawing/2014/main" id="{C248DECF-F5FA-1791-11BF-5655822629AB}"/>
              </a:ext>
            </a:extLst>
          </p:cNvPr>
          <p:cNvSpPr txBox="1"/>
          <p:nvPr/>
        </p:nvSpPr>
        <p:spPr>
          <a:xfrm>
            <a:off x="1164898" y="4418739"/>
            <a:ext cx="5400000" cy="308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患者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-JP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と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「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抽出略称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」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でソート可能です</a:t>
            </a:r>
            <a:r>
              <a:rPr lang="ja" altLang="ko-KR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。</a:t>
            </a:r>
            <a:r>
              <a:rPr lang="ja" altLang="en-US" sz="12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lang="en-US" altLang="ko-KR" sz="12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1528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2">
      <a:majorFont>
        <a:latin typeface="Century"/>
        <a:ea typeface="ＭＳ 明朝"/>
        <a:cs typeface=""/>
      </a:majorFont>
      <a:minorFont>
        <a:latin typeface="Century"/>
        <a:ea typeface="ＭＳ 明朝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rgbClr val="FF0000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kumimoji="1" sz="11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10688</TotalTime>
  <Words>184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맑은 고딕</vt:lpstr>
      <vt:lpstr>ＭＳ ゴシック</vt:lpstr>
      <vt:lpstr>游ゴシック</vt:lpstr>
      <vt:lpstr>Arial</vt:lpstr>
      <vt:lpstr>Century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honda</dc:creator>
  <cp:lastModifiedBy>亜優美 小門</cp:lastModifiedBy>
  <cp:revision>551</cp:revision>
  <cp:lastPrinted>2024-05-30T06:21:06Z</cp:lastPrinted>
  <dcterms:created xsi:type="dcterms:W3CDTF">2019-02-22T14:43:31Z</dcterms:created>
  <dcterms:modified xsi:type="dcterms:W3CDTF">2024-08-09T07:11:38Z</dcterms:modified>
</cp:coreProperties>
</file>