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72" r:id="rId1"/>
  </p:sldMasterIdLst>
  <p:notesMasterIdLst>
    <p:notesMasterId r:id="rId110"/>
  </p:notesMasterIdLst>
  <p:sldIdLst>
    <p:sldId id="384"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0" r:id="rId23"/>
    <p:sldId id="281" r:id="rId24"/>
    <p:sldId id="277" r:id="rId25"/>
    <p:sldId id="278" r:id="rId26"/>
    <p:sldId id="279" r:id="rId27"/>
    <p:sldId id="282" r:id="rId28"/>
    <p:sldId id="283" r:id="rId29"/>
    <p:sldId id="284" r:id="rId30"/>
    <p:sldId id="286" r:id="rId31"/>
    <p:sldId id="287" r:id="rId32"/>
    <p:sldId id="288" r:id="rId33"/>
    <p:sldId id="289" r:id="rId34"/>
    <p:sldId id="290" r:id="rId35"/>
    <p:sldId id="291" r:id="rId36"/>
    <p:sldId id="292" r:id="rId37"/>
    <p:sldId id="319" r:id="rId38"/>
    <p:sldId id="346" r:id="rId39"/>
    <p:sldId id="347" r:id="rId40"/>
    <p:sldId id="348" r:id="rId41"/>
    <p:sldId id="349" r:id="rId42"/>
    <p:sldId id="350" r:id="rId43"/>
    <p:sldId id="355" r:id="rId44"/>
    <p:sldId id="367" r:id="rId45"/>
    <p:sldId id="378" r:id="rId46"/>
    <p:sldId id="379" r:id="rId47"/>
    <p:sldId id="357" r:id="rId48"/>
    <p:sldId id="358" r:id="rId49"/>
    <p:sldId id="359" r:id="rId50"/>
    <p:sldId id="360" r:id="rId51"/>
    <p:sldId id="361" r:id="rId52"/>
    <p:sldId id="362" r:id="rId53"/>
    <p:sldId id="364" r:id="rId54"/>
    <p:sldId id="365" r:id="rId55"/>
    <p:sldId id="366" r:id="rId56"/>
    <p:sldId id="363" r:id="rId57"/>
    <p:sldId id="369" r:id="rId58"/>
    <p:sldId id="351" r:id="rId59"/>
    <p:sldId id="370" r:id="rId60"/>
    <p:sldId id="371" r:id="rId61"/>
    <p:sldId id="372" r:id="rId62"/>
    <p:sldId id="374" r:id="rId63"/>
    <p:sldId id="373" r:id="rId64"/>
    <p:sldId id="375" r:id="rId65"/>
    <p:sldId id="377" r:id="rId66"/>
    <p:sldId id="376" r:id="rId67"/>
    <p:sldId id="330" r:id="rId68"/>
    <p:sldId id="331" r:id="rId69"/>
    <p:sldId id="332" r:id="rId70"/>
    <p:sldId id="333" r:id="rId71"/>
    <p:sldId id="334" r:id="rId72"/>
    <p:sldId id="335" r:id="rId73"/>
    <p:sldId id="336" r:id="rId74"/>
    <p:sldId id="337" r:id="rId75"/>
    <p:sldId id="293" r:id="rId76"/>
    <p:sldId id="294" r:id="rId77"/>
    <p:sldId id="295" r:id="rId78"/>
    <p:sldId id="296" r:id="rId79"/>
    <p:sldId id="297" r:id="rId80"/>
    <p:sldId id="298" r:id="rId81"/>
    <p:sldId id="299" r:id="rId82"/>
    <p:sldId id="300" r:id="rId83"/>
    <p:sldId id="301" r:id="rId84"/>
    <p:sldId id="302" r:id="rId85"/>
    <p:sldId id="303" r:id="rId86"/>
    <p:sldId id="304" r:id="rId87"/>
    <p:sldId id="305" r:id="rId88"/>
    <p:sldId id="306" r:id="rId89"/>
    <p:sldId id="307" r:id="rId90"/>
    <p:sldId id="308" r:id="rId91"/>
    <p:sldId id="309" r:id="rId92"/>
    <p:sldId id="310" r:id="rId93"/>
    <p:sldId id="311" r:id="rId94"/>
    <p:sldId id="312" r:id="rId95"/>
    <p:sldId id="313" r:id="rId96"/>
    <p:sldId id="314" r:id="rId97"/>
    <p:sldId id="315" r:id="rId98"/>
    <p:sldId id="316" r:id="rId99"/>
    <p:sldId id="317" r:id="rId100"/>
    <p:sldId id="318" r:id="rId101"/>
    <p:sldId id="338" r:id="rId102"/>
    <p:sldId id="339" r:id="rId103"/>
    <p:sldId id="340" r:id="rId104"/>
    <p:sldId id="341" r:id="rId105"/>
    <p:sldId id="342" r:id="rId106"/>
    <p:sldId id="343" r:id="rId107"/>
    <p:sldId id="345" r:id="rId108"/>
    <p:sldId id="344" r:id="rId109"/>
  </p:sldIdLst>
  <p:sldSz cx="6858000" cy="9906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E"/>
    <a:srgbClr val="001F5F"/>
    <a:srgbClr val="99CCFF"/>
    <a:srgbClr val="23BEC1"/>
    <a:srgbClr val="3B56A6"/>
    <a:srgbClr val="FFFFCC"/>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31" autoAdjust="0"/>
    <p:restoredTop sz="93556" autoAdjust="0"/>
  </p:normalViewPr>
  <p:slideViewPr>
    <p:cSldViewPr snapToGrid="0">
      <p:cViewPr>
        <p:scale>
          <a:sx n="75" d="100"/>
          <a:sy n="75" d="100"/>
        </p:scale>
        <p:origin x="3012" y="5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5" d="100"/>
          <a:sy n="75" d="100"/>
        </p:scale>
        <p:origin x="4020" y="5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4DF46129-FCD5-4B60-8BCD-35F7EDC0E907}" type="datetimeFigureOut">
              <a:rPr kumimoji="1" lang="ja-JP" altLang="en-US" smtClean="0"/>
              <a:t>2024/8/8</a:t>
            </a:fld>
            <a:endParaRPr kumimoji="1" lang="ja-JP" altLang="en-US"/>
          </a:p>
        </p:txBody>
      </p:sp>
      <p:sp>
        <p:nvSpPr>
          <p:cNvPr id="4" name="スライド イメージ プレースホルダー 3"/>
          <p:cNvSpPr>
            <a:spLocks noGrp="1" noRot="1" noChangeAspect="1"/>
          </p:cNvSpPr>
          <p:nvPr>
            <p:ph type="sldImg" idx="2"/>
          </p:nvPr>
        </p:nvSpPr>
        <p:spPr>
          <a:xfrm>
            <a:off x="2243138" y="1243013"/>
            <a:ext cx="232092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F4284D21-0681-42AB-9190-B1A70CBBDB06}" type="slidenum">
              <a:rPr kumimoji="1" lang="ja-JP" altLang="en-US" smtClean="0"/>
              <a:t>‹#›</a:t>
            </a:fld>
            <a:endParaRPr kumimoji="1" lang="ja-JP" altLang="en-US"/>
          </a:p>
        </p:txBody>
      </p:sp>
    </p:spTree>
    <p:extLst>
      <p:ext uri="{BB962C8B-B14F-4D97-AF65-F5344CB8AC3E}">
        <p14:creationId xmlns:p14="http://schemas.microsoft.com/office/powerpoint/2010/main" val="223305451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1</a:t>
            </a:fld>
            <a:endParaRPr kumimoji="1" lang="ja-JP" altLang="en-US"/>
          </a:p>
        </p:txBody>
      </p:sp>
    </p:spTree>
    <p:extLst>
      <p:ext uri="{BB962C8B-B14F-4D97-AF65-F5344CB8AC3E}">
        <p14:creationId xmlns:p14="http://schemas.microsoft.com/office/powerpoint/2010/main" val="1962515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13</a:t>
            </a:fld>
            <a:endParaRPr kumimoji="1" lang="ja-JP" altLang="en-US"/>
          </a:p>
        </p:txBody>
      </p:sp>
    </p:spTree>
    <p:extLst>
      <p:ext uri="{BB962C8B-B14F-4D97-AF65-F5344CB8AC3E}">
        <p14:creationId xmlns:p14="http://schemas.microsoft.com/office/powerpoint/2010/main" val="1987094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14</a:t>
            </a:fld>
            <a:endParaRPr kumimoji="1" lang="ja-JP" altLang="en-US"/>
          </a:p>
        </p:txBody>
      </p:sp>
    </p:spTree>
    <p:extLst>
      <p:ext uri="{BB962C8B-B14F-4D97-AF65-F5344CB8AC3E}">
        <p14:creationId xmlns:p14="http://schemas.microsoft.com/office/powerpoint/2010/main" val="737110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25</a:t>
            </a:fld>
            <a:endParaRPr kumimoji="1" lang="ja-JP" altLang="en-US"/>
          </a:p>
        </p:txBody>
      </p:sp>
    </p:spTree>
    <p:extLst>
      <p:ext uri="{BB962C8B-B14F-4D97-AF65-F5344CB8AC3E}">
        <p14:creationId xmlns:p14="http://schemas.microsoft.com/office/powerpoint/2010/main" val="2837104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62</a:t>
            </a:fld>
            <a:endParaRPr kumimoji="1" lang="ja-JP" altLang="en-US"/>
          </a:p>
        </p:txBody>
      </p:sp>
    </p:spTree>
    <p:extLst>
      <p:ext uri="{BB962C8B-B14F-4D97-AF65-F5344CB8AC3E}">
        <p14:creationId xmlns:p14="http://schemas.microsoft.com/office/powerpoint/2010/main" val="1050788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79</a:t>
            </a:fld>
            <a:endParaRPr kumimoji="1" lang="ja-JP" altLang="en-US"/>
          </a:p>
        </p:txBody>
      </p:sp>
    </p:spTree>
    <p:extLst>
      <p:ext uri="{BB962C8B-B14F-4D97-AF65-F5344CB8AC3E}">
        <p14:creationId xmlns:p14="http://schemas.microsoft.com/office/powerpoint/2010/main" val="330805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81</a:t>
            </a:fld>
            <a:endParaRPr kumimoji="1" lang="ja-JP" altLang="en-US"/>
          </a:p>
        </p:txBody>
      </p:sp>
    </p:spTree>
    <p:extLst>
      <p:ext uri="{BB962C8B-B14F-4D97-AF65-F5344CB8AC3E}">
        <p14:creationId xmlns:p14="http://schemas.microsoft.com/office/powerpoint/2010/main" val="3887655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4284D21-0681-42AB-9190-B1A70CBBDB06}" type="slidenum">
              <a:rPr kumimoji="1" lang="ja-JP" altLang="en-US" smtClean="0"/>
              <a:t>107</a:t>
            </a:fld>
            <a:endParaRPr kumimoji="1" lang="ja-JP" altLang="en-US"/>
          </a:p>
        </p:txBody>
      </p:sp>
    </p:spTree>
    <p:extLst>
      <p:ext uri="{BB962C8B-B14F-4D97-AF65-F5344CB8AC3E}">
        <p14:creationId xmlns:p14="http://schemas.microsoft.com/office/powerpoint/2010/main" val="754340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54B537E-9228-47FC-9D30-DDFEF4FBE804}" type="datetime1">
              <a:rPr kumimoji="1" lang="ja-JP" altLang="en-US" smtClean="0"/>
              <a:t>2024/8/8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4264862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03CD050-62B7-4349-BF5B-06A35904B1B4}" type="datetime1">
              <a:rPr kumimoji="1" lang="ja-JP" altLang="en-US" smtClean="0"/>
              <a:t>2024/8/8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2841553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9111C61-B739-4CB7-A018-7A357EEF819D}" type="datetime1">
              <a:rPr kumimoji="1" lang="ja-JP" altLang="en-US" smtClean="0"/>
              <a:t>2024/8/8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3681053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79FAD86-ED63-4206-B34B-41FB66F31AE5}" type="datetime1">
              <a:rPr kumimoji="1" lang="ja-JP" altLang="en-US" smtClean="0"/>
              <a:t>2024/8/8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3130400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919560C-266E-44CF-92AD-F6060178A29D}" type="datetime1">
              <a:rPr kumimoji="1" lang="ja-JP" altLang="en-US" smtClean="0"/>
              <a:t>2024/8/8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329160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9E4B8D9-E797-4DE1-B0D0-B9C077EE79E2}" type="datetime1">
              <a:rPr kumimoji="1" lang="ja-JP" altLang="en-US" smtClean="0"/>
              <a:t>2024/8/8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458054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1AA983C-C51E-418B-9DC3-D61BAB80A007}" type="datetime1">
              <a:rPr kumimoji="1" lang="ja-JP" altLang="en-US" smtClean="0"/>
              <a:t>2024/8/8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4272291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F13418F-7623-484F-AC50-D6C91902FF6D}" type="datetime1">
              <a:rPr kumimoji="1" lang="ja-JP" altLang="en-US" smtClean="0"/>
              <a:t>2024/8/8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1043521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2CA62E-DA2E-43E8-AB32-FCE6792728D7}" type="datetime1">
              <a:rPr kumimoji="1" lang="ja-JP" altLang="en-US" smtClean="0"/>
              <a:t>2024/8/8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2586845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2396D40-306C-4879-ABD7-CC5C323F2E95}" type="datetime1">
              <a:rPr kumimoji="1" lang="ja-JP" altLang="en-US" smtClean="0"/>
              <a:t>2024/8/8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2524120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FD8B813-47D8-4B8D-A0E6-F07E6227964E}" type="datetime1">
              <a:rPr kumimoji="1" lang="ja-JP" altLang="en-US" smtClean="0"/>
              <a:t>2024/8/8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3889566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7E2AB328-067E-4E16-8E3B-4EFA9CA3610E}" type="datetime1">
              <a:rPr kumimoji="1" lang="ja-JP" altLang="en-US" smtClean="0"/>
              <a:t>2024/8/8</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AE8EA5A1-38AB-4AA0-89CC-DE1004BC27E5}" type="slidenum">
              <a:rPr kumimoji="1" lang="ja-JP" altLang="en-US" smtClean="0"/>
              <a:t>‹#›</a:t>
            </a:fld>
            <a:endParaRPr kumimoji="1" lang="ja-JP" altLang="en-US"/>
          </a:p>
        </p:txBody>
      </p:sp>
    </p:spTree>
    <p:extLst>
      <p:ext uri="{BB962C8B-B14F-4D97-AF65-F5344CB8AC3E}">
        <p14:creationId xmlns:p14="http://schemas.microsoft.com/office/powerpoint/2010/main" val="5977519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9.emf"/><Relationship Id="rId1" Type="http://schemas.openxmlformats.org/officeDocument/2006/relationships/slideLayout" Target="../slideLayouts/slideLayout1.xml"/><Relationship Id="rId4" Type="http://schemas.openxmlformats.org/officeDocument/2006/relationships/image" Target="../media/image240.png"/></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1.emf"/><Relationship Id="rId1" Type="http://schemas.openxmlformats.org/officeDocument/2006/relationships/slideLayout" Target="../slideLayouts/slideLayout1.xml"/><Relationship Id="rId4" Type="http://schemas.openxmlformats.org/officeDocument/2006/relationships/image" Target="../media/image242.jpeg"/></Relationships>
</file>

<file path=ppt/slides/_rels/slide102.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45.jpeg"/><Relationship Id="rId4" Type="http://schemas.openxmlformats.org/officeDocument/2006/relationships/image" Target="../media/image244.jpeg"/></Relationships>
</file>

<file path=ppt/slides/_rels/slide103.xml.rels><?xml version="1.0" encoding="UTF-8" standalone="yes"?>
<Relationships xmlns="http://schemas.openxmlformats.org/package/2006/relationships"><Relationship Id="rId3" Type="http://schemas.openxmlformats.org/officeDocument/2006/relationships/image" Target="../media/image246.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47.emf"/></Relationships>
</file>

<file path=ppt/slides/_rels/slide104.xml.rels><?xml version="1.0" encoding="UTF-8" standalone="yes"?>
<Relationships xmlns="http://schemas.openxmlformats.org/package/2006/relationships"><Relationship Id="rId3" Type="http://schemas.openxmlformats.org/officeDocument/2006/relationships/image" Target="../media/image248.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50.jpeg"/><Relationship Id="rId4" Type="http://schemas.openxmlformats.org/officeDocument/2006/relationships/image" Target="../media/image249.jpeg"/></Relationships>
</file>

<file path=ppt/slides/_rels/slide105.xml.rels><?xml version="1.0" encoding="UTF-8" standalone="yes"?>
<Relationships xmlns="http://schemas.openxmlformats.org/package/2006/relationships"><Relationship Id="rId3" Type="http://schemas.openxmlformats.org/officeDocument/2006/relationships/image" Target="../media/image251.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53.jpeg"/><Relationship Id="rId4" Type="http://schemas.openxmlformats.org/officeDocument/2006/relationships/image" Target="../media/image252.jpeg"/></Relationships>
</file>

<file path=ppt/slides/_rels/slide106.xml.rels><?xml version="1.0" encoding="UTF-8" standalone="yes"?>
<Relationships xmlns="http://schemas.openxmlformats.org/package/2006/relationships"><Relationship Id="rId3" Type="http://schemas.openxmlformats.org/officeDocument/2006/relationships/image" Target="../media/image254.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56.jpeg"/><Relationship Id="rId4" Type="http://schemas.openxmlformats.org/officeDocument/2006/relationships/image" Target="../media/image255.jpe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58.jpeg"/><Relationship Id="rId4" Type="http://schemas.openxmlformats.org/officeDocument/2006/relationships/image" Target="../media/image257.jpeg"/></Relationships>
</file>

<file path=ppt/slides/_rels/slide108.xml.rels><?xml version="1.0" encoding="UTF-8" standalone="yes"?>
<Relationships xmlns="http://schemas.openxmlformats.org/package/2006/relationships"><Relationship Id="rId3" Type="http://schemas.openxmlformats.org/officeDocument/2006/relationships/hyperlink" Target="mailto:rc-support@dx-care.com"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8.jpeg"/><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8.emf"/><Relationship Id="rId1" Type="http://schemas.openxmlformats.org/officeDocument/2006/relationships/slideLayout" Target="../slideLayouts/slideLayout1.xml"/><Relationship Id="rId4" Type="http://schemas.openxmlformats.org/officeDocument/2006/relationships/image" Target="../media/image59.emf"/></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4.jpe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3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73.png"/><Relationship Id="rId4" Type="http://schemas.openxmlformats.org/officeDocument/2006/relationships/image" Target="../media/image72.jpe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6.emf"/><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8.emf"/><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3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82.emf"/></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3.emf"/><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3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8.png"/></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93.png"/><Relationship Id="rId4" Type="http://schemas.openxmlformats.org/officeDocument/2006/relationships/image" Target="../media/image92.png"/></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4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4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48.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49.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1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9.png"/></Relationships>
</file>

<file path=ppt/slides/_rels/slide5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21.png"/></Relationships>
</file>

<file path=ppt/slides/_rels/slide5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23.png"/></Relationships>
</file>

<file path=ppt/slides/_rels/slide5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26.png"/><Relationship Id="rId4" Type="http://schemas.openxmlformats.org/officeDocument/2006/relationships/image" Target="../media/image125.png"/></Relationships>
</file>

<file path=ppt/slides/_rels/slide5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28.png"/></Relationships>
</file>

<file path=ppt/slides/_rels/slide5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31.png"/><Relationship Id="rId4" Type="http://schemas.openxmlformats.org/officeDocument/2006/relationships/image" Target="../media/image130.png"/></Relationships>
</file>

<file path=ppt/slides/_rels/slide5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3.png"/></Relationships>
</file>

<file path=ppt/slides/_rels/slide5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6.png"/></Relationships>
</file>

<file path=ppt/slides/_rels/slide5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42.png"/></Relationships>
</file>

<file path=ppt/slides/_rels/slide6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s>
</file>

<file path=ppt/slides/_rels/slide6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48.png"/><Relationship Id="rId4" Type="http://schemas.openxmlformats.org/officeDocument/2006/relationships/image" Target="../media/image147.png"/></Relationships>
</file>

<file path=ppt/slides/_rels/slide6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51.png"/><Relationship Id="rId4" Type="http://schemas.openxmlformats.org/officeDocument/2006/relationships/image" Target="../media/image150.png"/></Relationships>
</file>

<file path=ppt/slides/_rels/slide6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54.png"/><Relationship Id="rId4" Type="http://schemas.openxmlformats.org/officeDocument/2006/relationships/image" Target="../media/image153.png"/></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emf"/><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157.jpeg"/><Relationship Id="rId1" Type="http://schemas.openxmlformats.org/officeDocument/2006/relationships/slideLayout" Target="../slideLayouts/slideLayout1.xml"/><Relationship Id="rId5" Type="http://schemas.openxmlformats.org/officeDocument/2006/relationships/image" Target="../media/image159.emf"/><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image" Target="../media/image160.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62.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0.png"/></Relationships>
</file>

<file path=ppt/slides/_rels/slide70.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image" Target="../media/image163.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67.jpeg"/></Relationships>
</file>

<file path=ppt/slides/_rels/slide72.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74.png"/><Relationship Id="rId4" Type="http://schemas.openxmlformats.org/officeDocument/2006/relationships/image" Target="../media/image173.jpeg"/></Relationships>
</file>

<file path=ppt/slides/_rels/slide75.xml.rels><?xml version="1.0" encoding="UTF-8" standalone="yes"?>
<Relationships xmlns="http://schemas.openxmlformats.org/package/2006/relationships"><Relationship Id="rId3" Type="http://schemas.openxmlformats.org/officeDocument/2006/relationships/image" Target="../media/image175.em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6.emf"/></Relationships>
</file>

<file path=ppt/slides/_rels/slide76.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79.jpeg"/><Relationship Id="rId4" Type="http://schemas.openxmlformats.org/officeDocument/2006/relationships/image" Target="../media/image178.jpeg"/></Relationships>
</file>

<file path=ppt/slides/_rels/slide77.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1.jpeg"/></Relationships>
</file>

<file path=ppt/slides/_rels/slide78.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2.jpeg"/><Relationship Id="rId7" Type="http://schemas.openxmlformats.org/officeDocument/2006/relationships/image" Target="../media/image18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5.jpeg"/><Relationship Id="rId5" Type="http://schemas.openxmlformats.org/officeDocument/2006/relationships/image" Target="../media/image184.jpeg"/><Relationship Id="rId10" Type="http://schemas.openxmlformats.org/officeDocument/2006/relationships/image" Target="../media/image189.png"/><Relationship Id="rId4" Type="http://schemas.openxmlformats.org/officeDocument/2006/relationships/image" Target="../media/image183.jpeg"/><Relationship Id="rId9" Type="http://schemas.openxmlformats.org/officeDocument/2006/relationships/image" Target="../media/image188.png"/></Relationships>
</file>

<file path=ppt/slides/_rels/slide79.xml.rels><?xml version="1.0" encoding="UTF-8" standalone="yes"?>
<Relationships xmlns="http://schemas.openxmlformats.org/package/2006/relationships"><Relationship Id="rId3" Type="http://schemas.openxmlformats.org/officeDocument/2006/relationships/image" Target="../media/image190.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92.jpeg"/><Relationship Id="rId5" Type="http://schemas.openxmlformats.org/officeDocument/2006/relationships/image" Target="../media/image191.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94.jpeg"/></Relationships>
</file>

<file path=ppt/slides/_rels/slide81.xml.rels><?xml version="1.0" encoding="UTF-8" standalone="yes"?>
<Relationships xmlns="http://schemas.openxmlformats.org/package/2006/relationships"><Relationship Id="rId3" Type="http://schemas.openxmlformats.org/officeDocument/2006/relationships/image" Target="../media/image195.e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96.emf"/><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image" Target="../media/image197.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98.jpeg"/></Relationships>
</file>

<file path=ppt/slides/_rels/slide83.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01.jpeg"/><Relationship Id="rId4" Type="http://schemas.openxmlformats.org/officeDocument/2006/relationships/image" Target="../media/image200.png"/></Relationships>
</file>

<file path=ppt/slides/_rels/slide84.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3.png"/></Relationships>
</file>

<file path=ppt/slides/_rels/slide85.xml.rels><?xml version="1.0" encoding="UTF-8" standalone="yes"?>
<Relationships xmlns="http://schemas.openxmlformats.org/package/2006/relationships"><Relationship Id="rId3" Type="http://schemas.openxmlformats.org/officeDocument/2006/relationships/image" Target="../media/image204.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5.jpeg"/></Relationships>
</file>

<file path=ppt/slides/_rels/slide86.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7.jpeg"/></Relationships>
</file>

<file path=ppt/slides/_rels/slide87.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9.jpeg"/></Relationships>
</file>

<file path=ppt/slides/_rels/slide88.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13.png"/><Relationship Id="rId5" Type="http://schemas.openxmlformats.org/officeDocument/2006/relationships/image" Target="../media/image212.png"/><Relationship Id="rId4" Type="http://schemas.openxmlformats.org/officeDocument/2006/relationships/image" Target="../media/image211.png"/></Relationships>
</file>

<file path=ppt/slides/_rels/slide89.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6.jpeg"/><Relationship Id="rId4" Type="http://schemas.openxmlformats.org/officeDocument/2006/relationships/image" Target="../media/image215.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17.png"/></Relationships>
</file>

<file path=ppt/slides/_rels/slide91.xml.rels><?xml version="1.0" encoding="UTF-8" standalone="yes"?>
<Relationships xmlns="http://schemas.openxmlformats.org/package/2006/relationships"><Relationship Id="rId3" Type="http://schemas.openxmlformats.org/officeDocument/2006/relationships/image" Target="../media/image218.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20.jpeg"/></Relationships>
</file>

<file path=ppt/slides/_rels/slide93.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23.jpeg"/><Relationship Id="rId4" Type="http://schemas.openxmlformats.org/officeDocument/2006/relationships/image" Target="../media/image222.jpeg"/></Relationships>
</file>

<file path=ppt/slides/_rels/slide94.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26.jpeg"/><Relationship Id="rId4" Type="http://schemas.openxmlformats.org/officeDocument/2006/relationships/image" Target="../media/image225.jpeg"/></Relationships>
</file>

<file path=ppt/slides/_rels/slide95.xml.rels><?xml version="1.0" encoding="UTF-8" standalone="yes"?>
<Relationships xmlns="http://schemas.openxmlformats.org/package/2006/relationships"><Relationship Id="rId3" Type="http://schemas.openxmlformats.org/officeDocument/2006/relationships/image" Target="../media/image227.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28.jpe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9.emf"/><Relationship Id="rId1" Type="http://schemas.openxmlformats.org/officeDocument/2006/relationships/slideLayout" Target="../slideLayouts/slideLayout1.xml"/><Relationship Id="rId4" Type="http://schemas.openxmlformats.org/officeDocument/2006/relationships/image" Target="../media/image230.jpeg"/></Relationships>
</file>

<file path=ppt/slides/_rels/slide97.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33.jpeg"/><Relationship Id="rId4" Type="http://schemas.openxmlformats.org/officeDocument/2006/relationships/image" Target="../media/image232.jpe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4.emf"/><Relationship Id="rId1" Type="http://schemas.openxmlformats.org/officeDocument/2006/relationships/slideLayout" Target="../slideLayouts/slideLayout1.xml"/><Relationship Id="rId4" Type="http://schemas.openxmlformats.org/officeDocument/2006/relationships/image" Target="../media/image235.jpeg"/></Relationships>
</file>

<file path=ppt/slides/_rels/slide99.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38.jpeg"/><Relationship Id="rId4" Type="http://schemas.openxmlformats.org/officeDocument/2006/relationships/image" Target="../media/image2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83789A-0532-F1B7-76EF-570AAEA0B445}"/>
              </a:ext>
            </a:extLst>
          </p:cNvPr>
          <p:cNvSpPr>
            <a:spLocks noGrp="1"/>
          </p:cNvSpPr>
          <p:nvPr>
            <p:ph type="title"/>
          </p:nvPr>
        </p:nvSpPr>
        <p:spPr>
          <a:xfrm>
            <a:off x="428625" y="628396"/>
            <a:ext cx="5915025" cy="1010936"/>
          </a:xfrm>
          <a:ln>
            <a:solidFill>
              <a:schemeClr val="tx1"/>
            </a:solidFill>
          </a:ln>
        </p:spPr>
        <p:txBody>
          <a:bodyPr lIns="108000" tIns="216000" rIns="108000" bIns="108000" anchor="t" anchorCtr="0">
            <a:normAutofit/>
          </a:bodyPr>
          <a:lstStyle/>
          <a:p>
            <a:pPr algn="ctr"/>
            <a:r>
              <a:rPr lang="ja-JP" altLang="ja-JP" sz="2800" b="1" spc="-4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a:t>
            </a:r>
            <a:r>
              <a:rPr lang="en-US" altLang="ja-JP" sz="2800" b="1" spc="-40" dirty="0">
                <a:effectLst/>
                <a:latin typeface="游ゴシック" panose="020B0400000000000000" pitchFamily="50" charset="-128"/>
                <a:ea typeface="游ゴシック" panose="020B0400000000000000" pitchFamily="50" charset="-128"/>
                <a:cs typeface="ＭＳ Ｐゴシック" panose="020B0600070205080204" pitchFamily="50" charset="-128"/>
              </a:rPr>
              <a:t>LS</a:t>
            </a:r>
            <a:r>
              <a:rPr lang="ja-JP" altLang="ja-JP" sz="28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クラウド</a:t>
            </a:r>
            <a:r>
              <a:rPr lang="ja-JP" altLang="ja-JP" sz="2800" b="1"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版</a:t>
            </a:r>
            <a:br>
              <a:rPr lang="en-US" altLang="ja-JP" sz="2800" b="1"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br>
            <a:r>
              <a:rPr kumimoji="1" lang="ja-JP" altLang="en-US" sz="2000" b="1" dirty="0">
                <a:latin typeface="ＭＳ ゴシック" panose="020B0609070205080204" pitchFamily="49" charset="-128"/>
                <a:ea typeface="ＭＳ ゴシック" panose="020B0609070205080204" pitchFamily="49" charset="-128"/>
              </a:rPr>
              <a:t>操作マニュアル</a:t>
            </a:r>
            <a:endParaRPr kumimoji="1" lang="ja-JP" altLang="en-US" dirty="0"/>
          </a:p>
        </p:txBody>
      </p:sp>
      <p:sp>
        <p:nvSpPr>
          <p:cNvPr id="5" name="スライド番号プレースホルダー 4">
            <a:extLst>
              <a:ext uri="{FF2B5EF4-FFF2-40B4-BE49-F238E27FC236}">
                <a16:creationId xmlns:a16="http://schemas.microsoft.com/office/drawing/2014/main" id="{BD88BD43-8EEC-C8B2-D10F-9B8AED0610D7}"/>
              </a:ext>
            </a:extLst>
          </p:cNvPr>
          <p:cNvSpPr>
            <a:spLocks noGrp="1"/>
          </p:cNvSpPr>
          <p:nvPr>
            <p:ph type="sldNum" sz="quarter" idx="12"/>
          </p:nvPr>
        </p:nvSpPr>
        <p:spPr/>
        <p:txBody>
          <a:bodyPr/>
          <a:lstStyle/>
          <a:p>
            <a:fld id="{AE8EA5A1-38AB-4AA0-89CC-DE1004BC27E5}" type="slidenum">
              <a:rPr kumimoji="1" lang="ja-JP" altLang="en-US" smtClean="0"/>
              <a:t>1</a:t>
            </a:fld>
            <a:endParaRPr kumimoji="1" lang="ja-JP" altLang="en-US"/>
          </a:p>
        </p:txBody>
      </p:sp>
      <p:cxnSp>
        <p:nvCxnSpPr>
          <p:cNvPr id="6" name="直線コネクタ 5">
            <a:extLst>
              <a:ext uri="{FF2B5EF4-FFF2-40B4-BE49-F238E27FC236}">
                <a16:creationId xmlns:a16="http://schemas.microsoft.com/office/drawing/2014/main" id="{FC4D2104-5A6E-CCDC-9BF9-896CBCB96EE9}"/>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7" name="グループ化 6">
            <a:extLst>
              <a:ext uri="{FF2B5EF4-FFF2-40B4-BE49-F238E27FC236}">
                <a16:creationId xmlns:a16="http://schemas.microsoft.com/office/drawing/2014/main" id="{2EDE34FF-EE08-37DD-A221-F596B7C2DF02}"/>
              </a:ext>
            </a:extLst>
          </p:cNvPr>
          <p:cNvGrpSpPr/>
          <p:nvPr/>
        </p:nvGrpSpPr>
        <p:grpSpPr>
          <a:xfrm>
            <a:off x="391886" y="9185307"/>
            <a:ext cx="1859355" cy="533566"/>
            <a:chOff x="391886" y="9185307"/>
            <a:chExt cx="1859355" cy="533566"/>
          </a:xfrm>
        </p:grpSpPr>
        <p:pic>
          <p:nvPicPr>
            <p:cNvPr id="8" name="図 7" descr="図形&#10;&#10;低い精度で自動的に生成された説明">
              <a:extLst>
                <a:ext uri="{FF2B5EF4-FFF2-40B4-BE49-F238E27FC236}">
                  <a16:creationId xmlns:a16="http://schemas.microsoft.com/office/drawing/2014/main" id="{450A8617-AD97-03DD-C79E-8CC2CE6C53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9" name="テキスト ボックス 8">
              <a:extLst>
                <a:ext uri="{FF2B5EF4-FFF2-40B4-BE49-F238E27FC236}">
                  <a16:creationId xmlns:a16="http://schemas.microsoft.com/office/drawing/2014/main" id="{71897FB8-6575-9C41-E4BE-9EEFE110697C}"/>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10" name="四角形: 角を丸くする 9">
            <a:extLst>
              <a:ext uri="{FF2B5EF4-FFF2-40B4-BE49-F238E27FC236}">
                <a16:creationId xmlns:a16="http://schemas.microsoft.com/office/drawing/2014/main" id="{56790B92-6F6E-2A5E-3B26-7D9F85BE52B1}"/>
              </a:ext>
            </a:extLst>
          </p:cNvPr>
          <p:cNvSpPr/>
          <p:nvPr/>
        </p:nvSpPr>
        <p:spPr>
          <a:xfrm>
            <a:off x="428625" y="1781102"/>
            <a:ext cx="2418353" cy="296996"/>
          </a:xfrm>
          <a:prstGeom prst="roundRect">
            <a:avLst>
              <a:gd name="adj" fmla="val 50000"/>
            </a:avLst>
          </a:prstGeom>
          <a:solidFill>
            <a:srgbClr val="99C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Aft>
                <a:spcPts val="600"/>
              </a:spcAft>
            </a:pPr>
            <a:r>
              <a:rPr lang="ja-JP" altLang="ja-JP" sz="1100" b="1" dirty="0">
                <a:solidFill>
                  <a:srgbClr val="001F5F"/>
                </a:solidFill>
                <a:effectLst/>
                <a:latin typeface="+mn-ea"/>
              </a:rPr>
              <a:t>第１章</a:t>
            </a:r>
            <a:r>
              <a:rPr lang="ja-JP" altLang="ja-JP" sz="1100" b="1" spc="310" dirty="0">
                <a:solidFill>
                  <a:srgbClr val="001F5F"/>
                </a:solidFill>
                <a:effectLst/>
                <a:latin typeface="+mn-ea"/>
              </a:rPr>
              <a:t> </a:t>
            </a:r>
            <a:r>
              <a:rPr lang="ja-JP" altLang="ja-JP" sz="1100" b="1" spc="-10" dirty="0">
                <a:solidFill>
                  <a:srgbClr val="001F5F"/>
                </a:solidFill>
                <a:effectLst/>
                <a:latin typeface="+mn-ea"/>
              </a:rPr>
              <a:t>基本操作編</a:t>
            </a:r>
            <a:endParaRPr kumimoji="1" lang="ja-JP" altLang="en-US" sz="1100" dirty="0">
              <a:solidFill>
                <a:srgbClr val="001F5F"/>
              </a:solidFill>
              <a:latin typeface="+mn-ea"/>
            </a:endParaRPr>
          </a:p>
        </p:txBody>
      </p:sp>
      <p:sp>
        <p:nvSpPr>
          <p:cNvPr id="11" name="テキスト ボックス 10">
            <a:extLst>
              <a:ext uri="{FF2B5EF4-FFF2-40B4-BE49-F238E27FC236}">
                <a16:creationId xmlns:a16="http://schemas.microsoft.com/office/drawing/2014/main" id="{F5F82561-DAC0-06E3-E9AE-CB08401B6581}"/>
              </a:ext>
            </a:extLst>
          </p:cNvPr>
          <p:cNvSpPr txBox="1"/>
          <p:nvPr/>
        </p:nvSpPr>
        <p:spPr>
          <a:xfrm>
            <a:off x="342955" y="2057030"/>
            <a:ext cx="2734237" cy="2315762"/>
          </a:xfrm>
          <a:prstGeom prst="rect">
            <a:avLst/>
          </a:prstGeom>
          <a:noFill/>
        </p:spPr>
        <p:txBody>
          <a:bodyPr wrap="square" rtlCol="0">
            <a:spAutoFit/>
          </a:bodyPr>
          <a:lstStyle/>
          <a:p>
            <a:pPr>
              <a:lnSpc>
                <a:spcPct val="130000"/>
              </a:lnSpc>
              <a:spcAft>
                <a:spcPts val="600"/>
              </a:spcAft>
              <a:tabLst>
                <a:tab pos="2520000" algn="r"/>
              </a:tabLst>
            </a:pPr>
            <a:r>
              <a:rPr lang="ja-JP" altLang="ja-JP" sz="900" b="1" dirty="0">
                <a:effectLst/>
                <a:latin typeface="+mn-ea"/>
              </a:rPr>
              <a:t>レセプトの準</a:t>
            </a:r>
            <a:r>
              <a:rPr lang="ja-JP" altLang="ja-JP" sz="900" b="1" spc="-50" dirty="0">
                <a:effectLst/>
                <a:latin typeface="+mn-ea"/>
              </a:rPr>
              <a:t>備</a:t>
            </a:r>
            <a:r>
              <a:rPr kumimoji="1" lang="en-US" altLang="ja-JP" sz="900" u="dottedHeavy" baseline="40000" dirty="0">
                <a:latin typeface="+mn-ea"/>
              </a:rPr>
              <a:t>	</a:t>
            </a:r>
            <a:r>
              <a:rPr kumimoji="1" lang="en-US" altLang="ja-JP" sz="900" dirty="0">
                <a:latin typeface="+mn-ea"/>
              </a:rPr>
              <a:t>2</a:t>
            </a:r>
          </a:p>
          <a:p>
            <a:pPr>
              <a:lnSpc>
                <a:spcPct val="130000"/>
              </a:lnSpc>
              <a:spcAft>
                <a:spcPts val="600"/>
              </a:spcAft>
              <a:tabLst>
                <a:tab pos="2520000" algn="r"/>
              </a:tabLst>
            </a:pPr>
            <a:r>
              <a:rPr lang="ja-JP" altLang="ja-JP" sz="900" b="1" dirty="0">
                <a:effectLst/>
                <a:latin typeface="+mn-ea"/>
              </a:rPr>
              <a:t>ログイ</a:t>
            </a:r>
            <a:r>
              <a:rPr lang="ja-JP" altLang="ja-JP" sz="900" b="1" spc="-50" dirty="0">
                <a:effectLst/>
                <a:latin typeface="+mn-ea"/>
              </a:rPr>
              <a:t>ン</a:t>
            </a:r>
            <a:r>
              <a:rPr kumimoji="1" lang="en-US" altLang="ja-JP" sz="900" u="dottedHeavy" baseline="40000" dirty="0">
                <a:latin typeface="+mn-ea"/>
              </a:rPr>
              <a:t>	</a:t>
            </a:r>
            <a:r>
              <a:rPr kumimoji="1" lang="en-US" altLang="ja-JP" sz="900" dirty="0">
                <a:latin typeface="+mn-ea"/>
              </a:rPr>
              <a:t>3</a:t>
            </a:r>
            <a:endParaRPr kumimoji="1" lang="ja-JP" altLang="en-US" sz="900" dirty="0">
              <a:latin typeface="+mn-ea"/>
            </a:endParaRPr>
          </a:p>
          <a:p>
            <a:pPr>
              <a:lnSpc>
                <a:spcPct val="130000"/>
              </a:lnSpc>
              <a:spcAft>
                <a:spcPts val="600"/>
              </a:spcAft>
              <a:tabLst>
                <a:tab pos="2520000" algn="r"/>
              </a:tabLst>
            </a:pPr>
            <a:r>
              <a:rPr lang="ja-JP" altLang="ja-JP" sz="900" b="1" dirty="0">
                <a:effectLst/>
                <a:latin typeface="+mn-ea"/>
              </a:rPr>
              <a:t>アップロードと自動点検</a:t>
            </a:r>
            <a:r>
              <a:rPr kumimoji="1" lang="en-US" altLang="ja-JP" sz="900" u="dottedHeavy" baseline="40000" dirty="0">
                <a:latin typeface="+mn-ea"/>
              </a:rPr>
              <a:t>	</a:t>
            </a:r>
            <a:r>
              <a:rPr kumimoji="1" lang="en-US" altLang="ja-JP" sz="900" dirty="0">
                <a:latin typeface="+mn-ea"/>
              </a:rPr>
              <a:t>3</a:t>
            </a:r>
          </a:p>
          <a:p>
            <a:pPr>
              <a:lnSpc>
                <a:spcPct val="130000"/>
              </a:lnSpc>
              <a:spcAft>
                <a:spcPts val="600"/>
              </a:spcAft>
              <a:tabLst>
                <a:tab pos="2520000" algn="r"/>
              </a:tabLst>
            </a:pPr>
            <a:r>
              <a:rPr lang="ja-JP" altLang="ja-JP" sz="900" b="1" dirty="0">
                <a:solidFill>
                  <a:schemeClr val="tx1"/>
                </a:solidFill>
                <a:effectLst/>
                <a:latin typeface="+mn-ea"/>
              </a:rPr>
              <a:t>画面点</a:t>
            </a:r>
            <a:r>
              <a:rPr lang="ja-JP" altLang="ja-JP" sz="900" b="1" spc="-50" dirty="0">
                <a:solidFill>
                  <a:schemeClr val="tx1"/>
                </a:solidFill>
                <a:effectLst/>
                <a:latin typeface="+mn-ea"/>
              </a:rPr>
              <a:t>検</a:t>
            </a:r>
            <a:r>
              <a:rPr kumimoji="1" lang="en-US" altLang="ja-JP" sz="900" u="dottedHeavy" baseline="40000" dirty="0">
                <a:latin typeface="+mn-ea"/>
              </a:rPr>
              <a:t>	</a:t>
            </a:r>
            <a:r>
              <a:rPr kumimoji="1" lang="en-US" altLang="ja-JP" sz="900" dirty="0">
                <a:latin typeface="+mn-ea"/>
              </a:rPr>
              <a:t>6</a:t>
            </a:r>
            <a:endParaRPr kumimoji="1" lang="ja-JP" altLang="en-US" sz="900" dirty="0">
              <a:latin typeface="+mn-ea"/>
            </a:endParaRPr>
          </a:p>
          <a:p>
            <a:pPr>
              <a:lnSpc>
                <a:spcPct val="130000"/>
              </a:lnSpc>
              <a:spcAft>
                <a:spcPts val="600"/>
              </a:spcAft>
              <a:tabLst>
                <a:tab pos="2520000" algn="r"/>
              </a:tabLst>
            </a:pPr>
            <a:r>
              <a:rPr lang="ja-JP" altLang="ja-JP" sz="900" b="1" dirty="0">
                <a:solidFill>
                  <a:schemeClr val="tx1"/>
                </a:solidFill>
                <a:effectLst/>
                <a:latin typeface="+mn-ea"/>
              </a:rPr>
              <a:t>学習機</a:t>
            </a:r>
            <a:r>
              <a:rPr lang="ja-JP" altLang="ja-JP" sz="900" b="1" spc="-50" dirty="0">
                <a:solidFill>
                  <a:schemeClr val="tx1"/>
                </a:solidFill>
                <a:effectLst/>
                <a:latin typeface="+mn-ea"/>
              </a:rPr>
              <a:t>能</a:t>
            </a:r>
            <a:r>
              <a:rPr kumimoji="1" lang="en-US" altLang="ja-JP" sz="900" u="dottedHeavy" baseline="40000" dirty="0">
                <a:latin typeface="+mn-ea"/>
              </a:rPr>
              <a:t>	</a:t>
            </a:r>
            <a:r>
              <a:rPr kumimoji="1" lang="en-US" altLang="ja-JP" sz="900" dirty="0">
                <a:latin typeface="+mn-ea"/>
              </a:rPr>
              <a:t>11</a:t>
            </a:r>
            <a:endParaRPr kumimoji="1" lang="ja-JP" altLang="en-US" sz="900" dirty="0">
              <a:latin typeface="+mn-ea"/>
            </a:endParaRPr>
          </a:p>
          <a:p>
            <a:pPr marL="493200" lvl="4" indent="-342900">
              <a:lnSpc>
                <a:spcPct val="130000"/>
              </a:lnSpc>
              <a:spcAft>
                <a:spcPts val="600"/>
              </a:spcAft>
              <a:buFont typeface="+mj-lt"/>
              <a:buAutoNum type="arabicPeriod"/>
              <a:tabLst>
                <a:tab pos="2520000" algn="r"/>
              </a:tabLst>
            </a:pPr>
            <a:r>
              <a:rPr lang="ja-JP" altLang="ja-JP" sz="900" b="1" spc="-5" dirty="0">
                <a:solidFill>
                  <a:schemeClr val="tx1"/>
                </a:solidFill>
                <a:effectLst/>
                <a:latin typeface="+mn-ea"/>
              </a:rPr>
              <a:t>チェックデータの追加</a:t>
            </a:r>
            <a:r>
              <a:rPr kumimoji="1" lang="en-US" altLang="ja-JP" sz="900" u="dottedHeavy" baseline="40000" dirty="0">
                <a:latin typeface="+mn-ea"/>
              </a:rPr>
              <a:t>	</a:t>
            </a:r>
            <a:r>
              <a:rPr kumimoji="1" lang="en-US" altLang="ja-JP" sz="900" dirty="0">
                <a:latin typeface="+mn-ea"/>
              </a:rPr>
              <a:t>13</a:t>
            </a:r>
          </a:p>
          <a:p>
            <a:pPr marL="493200" lvl="4" indent="-3429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審査対象の変</a:t>
            </a:r>
            <a:r>
              <a:rPr lang="ja-JP" altLang="ja-JP" sz="900" b="1" spc="-50" dirty="0">
                <a:solidFill>
                  <a:schemeClr val="tx1"/>
                </a:solidFill>
                <a:effectLst/>
                <a:latin typeface="+mn-ea"/>
              </a:rPr>
              <a:t>更</a:t>
            </a:r>
            <a:r>
              <a:rPr kumimoji="1" lang="en-US" altLang="ja-JP" sz="900" u="dottedHeavy" baseline="40000" dirty="0">
                <a:latin typeface="+mn-ea"/>
              </a:rPr>
              <a:t>	</a:t>
            </a:r>
            <a:r>
              <a:rPr kumimoji="1" lang="en-US" altLang="ja-JP" sz="900" dirty="0">
                <a:latin typeface="+mn-ea"/>
              </a:rPr>
              <a:t>17</a:t>
            </a:r>
          </a:p>
          <a:p>
            <a:pPr marL="493200" lvl="4" indent="-342900">
              <a:lnSpc>
                <a:spcPct val="130000"/>
              </a:lnSpc>
              <a:spcAft>
                <a:spcPts val="600"/>
              </a:spcAft>
              <a:buFont typeface="+mj-lt"/>
              <a:buAutoNum type="arabicPeriod"/>
              <a:tabLst>
                <a:tab pos="2520000" algn="r"/>
              </a:tabLst>
            </a:pPr>
            <a:r>
              <a:rPr lang="ja-JP" altLang="ja-JP" sz="900" b="1" spc="-5" dirty="0">
                <a:solidFill>
                  <a:schemeClr val="tx1"/>
                </a:solidFill>
                <a:effectLst/>
                <a:latin typeface="+mn-ea"/>
              </a:rPr>
              <a:t>精密点検ルールの適用</a:t>
            </a:r>
            <a:r>
              <a:rPr lang="ja-JP" altLang="en-US" sz="900" b="1" spc="-5" dirty="0">
                <a:solidFill>
                  <a:schemeClr val="tx1"/>
                </a:solidFill>
                <a:effectLst/>
                <a:latin typeface="+mn-ea"/>
              </a:rPr>
              <a:t>変更</a:t>
            </a:r>
            <a:r>
              <a:rPr kumimoji="1" lang="en-US" altLang="ja-JP" sz="900" u="dottedHeavy" baseline="40000" dirty="0">
                <a:latin typeface="+mn-ea"/>
              </a:rPr>
              <a:t>	</a:t>
            </a:r>
            <a:r>
              <a:rPr kumimoji="1" lang="en-US" altLang="ja-JP" sz="900" dirty="0">
                <a:latin typeface="+mn-ea"/>
              </a:rPr>
              <a:t>19</a:t>
            </a:r>
          </a:p>
          <a:p>
            <a:pPr>
              <a:lnSpc>
                <a:spcPct val="130000"/>
              </a:lnSpc>
              <a:spcAft>
                <a:spcPts val="600"/>
              </a:spcAft>
              <a:tabLst>
                <a:tab pos="2520000" algn="r"/>
              </a:tabLst>
            </a:pPr>
            <a:r>
              <a:rPr lang="ja-JP" altLang="ja-JP" sz="900" b="1" dirty="0">
                <a:solidFill>
                  <a:schemeClr val="tx1"/>
                </a:solidFill>
                <a:effectLst/>
                <a:latin typeface="+mn-ea"/>
              </a:rPr>
              <a:t>印</a:t>
            </a:r>
            <a:r>
              <a:rPr lang="ja-JP" altLang="ja-JP" sz="900" b="1" spc="-50" dirty="0">
                <a:solidFill>
                  <a:schemeClr val="tx1"/>
                </a:solidFill>
                <a:effectLst/>
                <a:latin typeface="+mn-ea"/>
              </a:rPr>
              <a:t>刷</a:t>
            </a:r>
            <a:r>
              <a:rPr kumimoji="1" lang="en-US" altLang="ja-JP" sz="900" u="dottedHeavy" baseline="40000" dirty="0">
                <a:latin typeface="+mn-ea"/>
              </a:rPr>
              <a:t>	</a:t>
            </a:r>
            <a:r>
              <a:rPr kumimoji="1" lang="en-US" altLang="ja-JP" sz="900" dirty="0">
                <a:latin typeface="+mn-ea"/>
              </a:rPr>
              <a:t>24</a:t>
            </a:r>
          </a:p>
        </p:txBody>
      </p:sp>
      <p:sp>
        <p:nvSpPr>
          <p:cNvPr id="13" name="テキスト ボックス 12">
            <a:extLst>
              <a:ext uri="{FF2B5EF4-FFF2-40B4-BE49-F238E27FC236}">
                <a16:creationId xmlns:a16="http://schemas.microsoft.com/office/drawing/2014/main" id="{B7D272B9-5852-5619-0E30-1C087DD6CD43}"/>
              </a:ext>
            </a:extLst>
          </p:cNvPr>
          <p:cNvSpPr txBox="1"/>
          <p:nvPr/>
        </p:nvSpPr>
        <p:spPr>
          <a:xfrm>
            <a:off x="342955" y="4667922"/>
            <a:ext cx="2734237" cy="5142755"/>
          </a:xfrm>
          <a:prstGeom prst="rect">
            <a:avLst/>
          </a:prstGeom>
          <a:noFill/>
        </p:spPr>
        <p:txBody>
          <a:bodyPr wrap="square" rtlCol="0">
            <a:spAutoFit/>
          </a:bodyPr>
          <a:lstStyle/>
          <a:p>
            <a:pPr>
              <a:lnSpc>
                <a:spcPct val="130000"/>
              </a:lnSpc>
              <a:spcAft>
                <a:spcPts val="600"/>
              </a:spcAft>
              <a:tabLst>
                <a:tab pos="2520000" algn="r"/>
              </a:tabLst>
            </a:pPr>
            <a:r>
              <a:rPr lang="ja-JP" altLang="ja-JP" sz="900" b="1" dirty="0">
                <a:solidFill>
                  <a:schemeClr val="tx1"/>
                </a:solidFill>
                <a:effectLst/>
                <a:latin typeface="+mn-ea"/>
              </a:rPr>
              <a:t>画面点検</a:t>
            </a:r>
            <a:r>
              <a:rPr kumimoji="1" lang="en-US" altLang="ja-JP" sz="900" u="dottedHeavy" baseline="40000" dirty="0">
                <a:latin typeface="+mn-ea"/>
              </a:rPr>
              <a:t>	</a:t>
            </a:r>
            <a:r>
              <a:rPr kumimoji="1" lang="en-US" altLang="ja-JP" sz="900" dirty="0">
                <a:latin typeface="+mn-ea"/>
              </a:rPr>
              <a:t>26</a:t>
            </a:r>
          </a:p>
          <a:p>
            <a:pPr>
              <a:lnSpc>
                <a:spcPct val="130000"/>
              </a:lnSpc>
              <a:spcAft>
                <a:spcPts val="600"/>
              </a:spcAft>
              <a:tabLst>
                <a:tab pos="2520000" algn="r"/>
              </a:tabLst>
            </a:pPr>
            <a:r>
              <a:rPr lang="ja-JP" altLang="ja-JP" sz="900" b="1" dirty="0">
                <a:solidFill>
                  <a:schemeClr val="tx1"/>
                </a:solidFill>
                <a:effectLst/>
                <a:latin typeface="+mn-ea"/>
              </a:rPr>
              <a:t>「詳細」画</a:t>
            </a:r>
            <a:r>
              <a:rPr lang="ja-JP" altLang="ja-JP" sz="900" b="1" spc="-50" dirty="0">
                <a:solidFill>
                  <a:schemeClr val="tx1"/>
                </a:solidFill>
                <a:effectLst/>
                <a:latin typeface="+mn-ea"/>
              </a:rPr>
              <a:t>面</a:t>
            </a:r>
            <a:r>
              <a:rPr kumimoji="1" lang="en-US" altLang="ja-JP" sz="900" u="dottedHeavy" baseline="40000" dirty="0">
                <a:latin typeface="+mn-ea"/>
              </a:rPr>
              <a:t>	</a:t>
            </a:r>
            <a:r>
              <a:rPr kumimoji="1" lang="en-US" altLang="ja-JP" sz="900" dirty="0">
                <a:latin typeface="+mn-ea"/>
              </a:rPr>
              <a:t>27</a:t>
            </a:r>
            <a:endParaRPr kumimoji="1" lang="ja-JP" altLang="en-US" sz="900" dirty="0">
              <a:latin typeface="+mn-ea"/>
            </a:endParaRPr>
          </a:p>
          <a:p>
            <a:pPr marL="493200" lvl="1" indent="-228600">
              <a:lnSpc>
                <a:spcPct val="130000"/>
              </a:lnSpc>
              <a:spcAft>
                <a:spcPts val="600"/>
              </a:spcAft>
              <a:buFont typeface="+mj-lt"/>
              <a:buAutoNum type="arabicPeriod"/>
              <a:tabLst>
                <a:tab pos="2520000" algn="r"/>
              </a:tabLst>
            </a:pPr>
            <a:r>
              <a:rPr lang="ja-JP" altLang="ja-JP" sz="900" b="1" dirty="0">
                <a:latin typeface="+mn-ea"/>
              </a:rPr>
              <a:t>「算定日」画</a:t>
            </a:r>
            <a:r>
              <a:rPr lang="ja-JP" altLang="ja-JP" sz="900" b="1" spc="-50" dirty="0">
                <a:latin typeface="+mn-ea"/>
              </a:rPr>
              <a:t>面</a:t>
            </a:r>
            <a:r>
              <a:rPr kumimoji="1" lang="en-US" altLang="ja-JP" sz="900" u="dottedHeavy" baseline="40000" dirty="0">
                <a:latin typeface="+mn-ea"/>
              </a:rPr>
              <a:t>	</a:t>
            </a:r>
            <a:r>
              <a:rPr kumimoji="1" lang="en-US" altLang="ja-JP" sz="900" dirty="0">
                <a:latin typeface="+mn-ea"/>
              </a:rPr>
              <a:t>27</a:t>
            </a:r>
          </a:p>
          <a:p>
            <a:pPr marL="493200" lvl="1" indent="-228600">
              <a:lnSpc>
                <a:spcPct val="130000"/>
              </a:lnSpc>
              <a:spcAft>
                <a:spcPts val="600"/>
              </a:spcAft>
              <a:buFont typeface="+mj-lt"/>
              <a:buAutoNum type="arabicPeriod"/>
              <a:tabLst>
                <a:tab pos="2520000" algn="r"/>
              </a:tabLst>
            </a:pPr>
            <a:r>
              <a:rPr lang="ja-JP" altLang="ja-JP" sz="900" b="1" dirty="0">
                <a:latin typeface="+mn-ea"/>
              </a:rPr>
              <a:t>「日次」画</a:t>
            </a:r>
            <a:r>
              <a:rPr lang="ja-JP" altLang="ja-JP" sz="900" b="1" spc="-50" dirty="0">
                <a:latin typeface="+mn-ea"/>
              </a:rPr>
              <a:t>面</a:t>
            </a:r>
            <a:r>
              <a:rPr kumimoji="1" lang="en-US" altLang="ja-JP" sz="900" u="dottedHeavy" baseline="40000" dirty="0">
                <a:latin typeface="+mn-ea"/>
              </a:rPr>
              <a:t>	</a:t>
            </a:r>
            <a:r>
              <a:rPr kumimoji="1" lang="en-US" altLang="ja-JP" sz="900" dirty="0">
                <a:latin typeface="+mn-ea"/>
              </a:rPr>
              <a:t>28</a:t>
            </a:r>
            <a:endParaRPr kumimoji="1" lang="ja-JP" altLang="en-US" sz="900" dirty="0">
              <a:latin typeface="+mn-ea"/>
            </a:endParaRPr>
          </a:p>
          <a:p>
            <a:pPr marL="493200" lvl="1" indent="-228600">
              <a:lnSpc>
                <a:spcPct val="130000"/>
              </a:lnSpc>
              <a:spcAft>
                <a:spcPts val="600"/>
              </a:spcAft>
              <a:buFont typeface="+mj-lt"/>
              <a:buAutoNum type="arabicPeriod"/>
              <a:tabLst>
                <a:tab pos="2520000" algn="r"/>
              </a:tabLst>
            </a:pPr>
            <a:r>
              <a:rPr lang="ja-JP" altLang="ja-JP" sz="900" b="1" spc="-10" dirty="0">
                <a:latin typeface="+mn-ea"/>
              </a:rPr>
              <a:t>「縦覧」画</a:t>
            </a:r>
            <a:r>
              <a:rPr lang="ja-JP" altLang="ja-JP" sz="900" b="1" spc="-50" dirty="0">
                <a:latin typeface="+mn-ea"/>
              </a:rPr>
              <a:t>面</a:t>
            </a:r>
            <a:r>
              <a:rPr kumimoji="1" lang="en-US" altLang="ja-JP" sz="900" u="dottedHeavy" baseline="40000" dirty="0">
                <a:latin typeface="+mn-ea"/>
              </a:rPr>
              <a:t>	</a:t>
            </a:r>
            <a:r>
              <a:rPr kumimoji="1" lang="en-US" altLang="ja-JP" sz="900" dirty="0">
                <a:latin typeface="+mn-ea"/>
              </a:rPr>
              <a:t>28</a:t>
            </a:r>
          </a:p>
          <a:p>
            <a:pPr marL="493200" lvl="1" indent="-228600">
              <a:lnSpc>
                <a:spcPct val="130000"/>
              </a:lnSpc>
              <a:spcAft>
                <a:spcPts val="600"/>
              </a:spcAft>
              <a:buFont typeface="+mj-lt"/>
              <a:buAutoNum type="arabicPeriod"/>
              <a:tabLst>
                <a:tab pos="2520000" algn="r"/>
              </a:tabLst>
            </a:pPr>
            <a:r>
              <a:rPr lang="ja-JP" altLang="ja-JP" sz="900" b="1" dirty="0">
                <a:latin typeface="+mn-ea"/>
              </a:rPr>
              <a:t>「関連レセプト」</a:t>
            </a:r>
            <a:r>
              <a:rPr lang="ja-JP" altLang="ja-JP" sz="900" b="1" spc="-20" dirty="0">
                <a:latin typeface="+mn-ea"/>
              </a:rPr>
              <a:t>画面</a:t>
            </a:r>
            <a:r>
              <a:rPr kumimoji="1" lang="en-US" altLang="ja-JP" sz="900" u="dottedHeavy" baseline="40000" dirty="0">
                <a:latin typeface="+mn-ea"/>
              </a:rPr>
              <a:t>	</a:t>
            </a:r>
            <a:r>
              <a:rPr kumimoji="1" lang="en-US" altLang="ja-JP" sz="900" dirty="0">
                <a:latin typeface="+mn-ea"/>
              </a:rPr>
              <a:t>29</a:t>
            </a:r>
          </a:p>
          <a:p>
            <a:pPr marL="493200" lvl="1" indent="-228600">
              <a:lnSpc>
                <a:spcPct val="130000"/>
              </a:lnSpc>
              <a:spcAft>
                <a:spcPts val="600"/>
              </a:spcAft>
              <a:buFont typeface="+mj-lt"/>
              <a:buAutoNum type="arabicPeriod"/>
              <a:tabLst>
                <a:tab pos="2520000" algn="r"/>
              </a:tabLst>
            </a:pPr>
            <a:r>
              <a:rPr lang="ja-JP" altLang="ja-JP" sz="900" b="1" spc="-10" dirty="0">
                <a:latin typeface="+mn-ea"/>
              </a:rPr>
              <a:t>電子</a:t>
            </a:r>
            <a:r>
              <a:rPr lang="ja-JP" altLang="en-US" sz="900" b="1" spc="-10" dirty="0">
                <a:latin typeface="+mn-ea"/>
              </a:rPr>
              <a:t>付箋</a:t>
            </a:r>
            <a:r>
              <a:rPr kumimoji="1" lang="en-US" altLang="ja-JP" sz="900" u="dottedHeavy" baseline="40000" dirty="0">
                <a:latin typeface="+mn-ea"/>
              </a:rPr>
              <a:t>	</a:t>
            </a:r>
            <a:r>
              <a:rPr kumimoji="1" lang="en-US" altLang="ja-JP" sz="900" dirty="0">
                <a:latin typeface="+mn-ea"/>
              </a:rPr>
              <a:t>29</a:t>
            </a:r>
          </a:p>
          <a:p>
            <a:pPr>
              <a:lnSpc>
                <a:spcPct val="130000"/>
              </a:lnSpc>
              <a:spcAft>
                <a:spcPts val="600"/>
              </a:spcAft>
              <a:tabLst>
                <a:tab pos="2520000" algn="r"/>
              </a:tabLst>
            </a:pPr>
            <a:r>
              <a:rPr lang="ja-JP" altLang="ja-JP" sz="900" b="1" dirty="0">
                <a:solidFill>
                  <a:schemeClr val="tx1"/>
                </a:solidFill>
                <a:effectLst/>
                <a:latin typeface="+mn-ea"/>
              </a:rPr>
              <a:t>部位チェッ</a:t>
            </a:r>
            <a:r>
              <a:rPr lang="ja-JP" altLang="ja-JP" sz="900" b="1" spc="-50" dirty="0">
                <a:solidFill>
                  <a:schemeClr val="tx1"/>
                </a:solidFill>
                <a:effectLst/>
                <a:latin typeface="+mn-ea"/>
              </a:rPr>
              <a:t>ク</a:t>
            </a:r>
            <a:r>
              <a:rPr kumimoji="1" lang="en-US" altLang="ja-JP" sz="900" u="dottedHeavy" baseline="40000" dirty="0">
                <a:latin typeface="+mn-ea"/>
              </a:rPr>
              <a:t>	</a:t>
            </a:r>
            <a:r>
              <a:rPr kumimoji="1" lang="en-US" altLang="ja-JP" sz="900" dirty="0">
                <a:latin typeface="+mn-ea"/>
              </a:rPr>
              <a:t>30</a:t>
            </a:r>
          </a:p>
          <a:p>
            <a:pPr>
              <a:lnSpc>
                <a:spcPct val="130000"/>
              </a:lnSpc>
              <a:spcAft>
                <a:spcPts val="600"/>
              </a:spcAft>
              <a:tabLst>
                <a:tab pos="2520000" algn="r"/>
              </a:tabLst>
            </a:pPr>
            <a:r>
              <a:rPr lang="ja-JP" altLang="ja-JP" sz="900" b="1" spc="-5" dirty="0">
                <a:solidFill>
                  <a:schemeClr val="tx1"/>
                </a:solidFill>
                <a:effectLst/>
                <a:latin typeface="+mn-ea"/>
              </a:rPr>
              <a:t>コメントコード漏れのチェック</a:t>
            </a:r>
            <a:r>
              <a:rPr kumimoji="1" lang="en-US" altLang="ja-JP" sz="900" u="dottedHeavy" baseline="40000" dirty="0">
                <a:latin typeface="+mn-ea"/>
              </a:rPr>
              <a:t>	</a:t>
            </a:r>
            <a:r>
              <a:rPr kumimoji="1" lang="en-US" altLang="ja-JP" sz="900" dirty="0">
                <a:latin typeface="+mn-ea"/>
              </a:rPr>
              <a:t>33</a:t>
            </a:r>
          </a:p>
          <a:p>
            <a:pPr>
              <a:lnSpc>
                <a:spcPct val="130000"/>
              </a:lnSpc>
              <a:spcAft>
                <a:spcPts val="600"/>
              </a:spcAft>
              <a:tabLst>
                <a:tab pos="2520000" algn="r"/>
              </a:tabLst>
            </a:pPr>
            <a:r>
              <a:rPr lang="ja-JP" altLang="ja-JP" sz="900" b="1" spc="-10" dirty="0">
                <a:solidFill>
                  <a:schemeClr val="tx1"/>
                </a:solidFill>
                <a:effectLst/>
                <a:latin typeface="+mn-ea"/>
              </a:rPr>
              <a:t>候補病名表</a:t>
            </a:r>
            <a:r>
              <a:rPr lang="ja-JP" altLang="ja-JP" sz="900" b="1" spc="-50" dirty="0">
                <a:solidFill>
                  <a:schemeClr val="tx1"/>
                </a:solidFill>
                <a:effectLst/>
                <a:latin typeface="+mn-ea"/>
              </a:rPr>
              <a:t>示</a:t>
            </a:r>
            <a:r>
              <a:rPr kumimoji="1" lang="en-US" altLang="ja-JP" sz="900" u="dottedHeavy" baseline="40000" dirty="0">
                <a:latin typeface="+mn-ea"/>
              </a:rPr>
              <a:t>	</a:t>
            </a:r>
            <a:r>
              <a:rPr kumimoji="1" lang="en-US" altLang="ja-JP" sz="900" dirty="0">
                <a:latin typeface="+mn-ea"/>
              </a:rPr>
              <a:t>34</a:t>
            </a:r>
          </a:p>
          <a:p>
            <a:pPr>
              <a:lnSpc>
                <a:spcPct val="130000"/>
              </a:lnSpc>
              <a:spcAft>
                <a:spcPts val="600"/>
              </a:spcAft>
              <a:tabLst>
                <a:tab pos="2520000" algn="r"/>
              </a:tabLst>
            </a:pPr>
            <a:r>
              <a:rPr lang="ja-JP" altLang="en-US" sz="900" b="1" spc="-5" dirty="0">
                <a:latin typeface="+mn-ea"/>
                <a:cs typeface="ＭＳ Ｐゴシック" panose="020B0600070205080204" pitchFamily="50" charset="-128"/>
              </a:rPr>
              <a:t>レセプト抽出</a:t>
            </a:r>
            <a:r>
              <a:rPr kumimoji="1" lang="en-US" altLang="ja-JP" sz="900" u="dottedHeavy" baseline="40000" dirty="0">
                <a:latin typeface="+mn-ea"/>
              </a:rPr>
              <a:t>	</a:t>
            </a:r>
            <a:r>
              <a:rPr kumimoji="1" lang="en-US" altLang="ja-JP" sz="900" dirty="0">
                <a:latin typeface="+mn-ea"/>
              </a:rPr>
              <a:t>38</a:t>
            </a:r>
          </a:p>
          <a:p>
            <a:pPr marL="493200" lvl="1" indent="-228600">
              <a:lnSpc>
                <a:spcPct val="130000"/>
              </a:lnSpc>
              <a:spcAft>
                <a:spcPts val="600"/>
              </a:spcAft>
              <a:buFont typeface="+mj-lt"/>
              <a:buAutoNum type="arabicPeriod"/>
              <a:tabLst>
                <a:tab pos="2520000" algn="r"/>
              </a:tabLst>
            </a:pPr>
            <a:r>
              <a:rPr lang="ja-JP" altLang="en-US" sz="900" b="1" spc="-5" dirty="0">
                <a:latin typeface="+mn-ea"/>
                <a:cs typeface="ＭＳ Ｐゴシック" panose="020B0600070205080204" pitchFamily="50" charset="-128"/>
              </a:rPr>
              <a:t>レセプト抽出</a:t>
            </a:r>
            <a:r>
              <a:rPr kumimoji="1" lang="en-US" altLang="ja-JP" sz="900" u="dottedHeavy" baseline="40000" dirty="0">
                <a:latin typeface="+mn-ea"/>
              </a:rPr>
              <a:t>	</a:t>
            </a:r>
            <a:r>
              <a:rPr kumimoji="1" lang="en-US" altLang="ja-JP" sz="900" dirty="0">
                <a:latin typeface="+mn-ea"/>
              </a:rPr>
              <a:t>38</a:t>
            </a:r>
          </a:p>
          <a:p>
            <a:pPr marL="493200" lvl="1" indent="-228600">
              <a:lnSpc>
                <a:spcPct val="130000"/>
              </a:lnSpc>
              <a:spcAft>
                <a:spcPts val="600"/>
              </a:spcAft>
              <a:buFont typeface="+mj-lt"/>
              <a:buAutoNum type="arabicPeriod"/>
              <a:tabLst>
                <a:tab pos="2520000" algn="r"/>
              </a:tabLst>
            </a:pPr>
            <a:r>
              <a:rPr lang="ja-JP" altLang="en-US" sz="900" b="1" spc="-5" dirty="0">
                <a:latin typeface="+mn-ea"/>
                <a:cs typeface="ＭＳ Ｐゴシック" panose="020B0600070205080204" pitchFamily="50" charset="-128"/>
              </a:rPr>
              <a:t>抽出結果</a:t>
            </a:r>
            <a:r>
              <a:rPr lang="ja-JP" altLang="en-US" sz="900" b="1" dirty="0">
                <a:latin typeface="+mn-ea"/>
              </a:rPr>
              <a:t>印刷</a:t>
            </a:r>
            <a:r>
              <a:rPr kumimoji="1" lang="en-US" altLang="ja-JP" sz="900" u="dottedHeavy" baseline="40000" dirty="0">
                <a:latin typeface="+mn-ea"/>
              </a:rPr>
              <a:t>	</a:t>
            </a:r>
            <a:r>
              <a:rPr kumimoji="1" lang="en-US" altLang="ja-JP" sz="900" dirty="0">
                <a:latin typeface="+mn-ea"/>
              </a:rPr>
              <a:t>40</a:t>
            </a:r>
            <a:endParaRPr kumimoji="1" lang="ja-JP" altLang="en-US" sz="900" dirty="0">
              <a:latin typeface="+mn-ea"/>
            </a:endParaRPr>
          </a:p>
          <a:p>
            <a:pPr marL="493200" lvl="1" indent="-228600">
              <a:lnSpc>
                <a:spcPct val="130000"/>
              </a:lnSpc>
              <a:spcAft>
                <a:spcPts val="600"/>
              </a:spcAft>
              <a:buFont typeface="+mj-lt"/>
              <a:buAutoNum type="arabicPeriod"/>
              <a:tabLst>
                <a:tab pos="2520000" algn="r"/>
              </a:tabLst>
            </a:pPr>
            <a:r>
              <a:rPr lang="ja-JP" altLang="en-US" sz="900" b="1" spc="-5" dirty="0">
                <a:latin typeface="+mn-ea"/>
                <a:cs typeface="ＭＳ Ｐゴシック" panose="020B0600070205080204" pitchFamily="50" charset="-128"/>
              </a:rPr>
              <a:t>基本提供抽出ルール</a:t>
            </a:r>
            <a:r>
              <a:rPr kumimoji="1" lang="en-US" altLang="ja-JP" sz="900" u="dottedHeavy" baseline="40000" dirty="0">
                <a:latin typeface="+mn-ea"/>
              </a:rPr>
              <a:t>	</a:t>
            </a:r>
            <a:r>
              <a:rPr kumimoji="1" lang="en-US" altLang="ja-JP" sz="900" dirty="0">
                <a:latin typeface="+mn-ea"/>
              </a:rPr>
              <a:t>41</a:t>
            </a:r>
          </a:p>
          <a:p>
            <a:pPr marL="493200" lvl="1" indent="-228600">
              <a:lnSpc>
                <a:spcPct val="130000"/>
              </a:lnSpc>
              <a:spcAft>
                <a:spcPts val="600"/>
              </a:spcAft>
              <a:buFont typeface="+mj-lt"/>
              <a:buAutoNum type="arabicPeriod"/>
              <a:tabLst>
                <a:tab pos="2520000" algn="r"/>
              </a:tabLst>
            </a:pPr>
            <a:r>
              <a:rPr lang="ja-JP" altLang="en-US" sz="900" b="1" spc="-5" dirty="0">
                <a:latin typeface="+mn-ea"/>
                <a:cs typeface="ＭＳ Ｐゴシック" panose="020B0600070205080204" pitchFamily="50" charset="-128"/>
              </a:rPr>
              <a:t>基本提供抽出ルールの編集</a:t>
            </a:r>
            <a:r>
              <a:rPr kumimoji="1" lang="en-US" altLang="ja-JP" sz="900" u="dottedHeavy" baseline="40000" dirty="0">
                <a:latin typeface="+mn-ea"/>
              </a:rPr>
              <a:t>	</a:t>
            </a:r>
            <a:r>
              <a:rPr kumimoji="1" lang="en-US" altLang="ja-JP" sz="900" dirty="0">
                <a:latin typeface="+mn-ea"/>
              </a:rPr>
              <a:t>42</a:t>
            </a:r>
          </a:p>
          <a:p>
            <a:pPr marL="493200" lvl="1" indent="-228600">
              <a:lnSpc>
                <a:spcPct val="130000"/>
              </a:lnSpc>
              <a:spcAft>
                <a:spcPts val="600"/>
              </a:spcAft>
              <a:buFont typeface="+mj-lt"/>
              <a:buAutoNum type="arabicPeriod"/>
              <a:tabLst>
                <a:tab pos="2520000" algn="r"/>
              </a:tabLst>
            </a:pPr>
            <a:r>
              <a:rPr lang="ja-JP" altLang="en-US" sz="900" b="1" spc="-5" dirty="0">
                <a:latin typeface="+mn-ea"/>
                <a:cs typeface="ＭＳ Ｐゴシック" panose="020B0600070205080204" pitchFamily="50" charset="-128"/>
              </a:rPr>
              <a:t>抽出ルール管理</a:t>
            </a:r>
            <a:r>
              <a:rPr kumimoji="1" lang="en-US" altLang="ja-JP" sz="900" u="dottedHeavy" baseline="40000" dirty="0">
                <a:latin typeface="+mn-ea"/>
              </a:rPr>
              <a:t>	</a:t>
            </a:r>
            <a:r>
              <a:rPr kumimoji="1" lang="en-US" altLang="ja-JP" sz="900" dirty="0">
                <a:latin typeface="+mn-ea"/>
              </a:rPr>
              <a:t>47</a:t>
            </a:r>
          </a:p>
          <a:p>
            <a:pPr marL="493200" lvl="1" indent="-228600">
              <a:lnSpc>
                <a:spcPct val="130000"/>
              </a:lnSpc>
              <a:spcAft>
                <a:spcPts val="600"/>
              </a:spcAft>
              <a:buFont typeface="+mj-lt"/>
              <a:buAutoNum type="arabicPeriod"/>
              <a:tabLst>
                <a:tab pos="2520000" algn="r"/>
              </a:tabLst>
            </a:pPr>
            <a:r>
              <a:rPr lang="ja-JP" altLang="en-US" sz="900" b="1" spc="-5" dirty="0">
                <a:latin typeface="+mn-ea"/>
                <a:cs typeface="ＭＳ Ｐゴシック" panose="020B0600070205080204" pitchFamily="50" charset="-128"/>
              </a:rPr>
              <a:t>新規の抽出ルール</a:t>
            </a:r>
            <a:r>
              <a:rPr kumimoji="1" lang="en-US" altLang="ja-JP" sz="900" u="dottedHeavy" baseline="40000" dirty="0">
                <a:latin typeface="+mn-ea"/>
              </a:rPr>
              <a:t>	</a:t>
            </a:r>
            <a:r>
              <a:rPr kumimoji="1" lang="en-US" altLang="ja-JP" sz="900" dirty="0">
                <a:latin typeface="+mn-ea"/>
              </a:rPr>
              <a:t>49</a:t>
            </a:r>
          </a:p>
          <a:p>
            <a:pPr marL="493200" lvl="1" indent="-228600">
              <a:lnSpc>
                <a:spcPct val="130000"/>
              </a:lnSpc>
              <a:spcAft>
                <a:spcPts val="600"/>
              </a:spcAft>
              <a:buFont typeface="+mj-lt"/>
              <a:buAutoNum type="arabicPeriod"/>
              <a:tabLst>
                <a:tab pos="2520000" algn="r"/>
              </a:tabLst>
            </a:pPr>
            <a:endParaRPr kumimoji="1" lang="en-US" altLang="ja-JP" sz="900" dirty="0">
              <a:latin typeface="+mn-ea"/>
            </a:endParaRPr>
          </a:p>
          <a:p>
            <a:pPr>
              <a:lnSpc>
                <a:spcPct val="130000"/>
              </a:lnSpc>
              <a:spcAft>
                <a:spcPts val="600"/>
              </a:spcAft>
              <a:tabLst>
                <a:tab pos="2520000" algn="r"/>
              </a:tabLst>
            </a:pPr>
            <a:endParaRPr kumimoji="1" lang="en-US" altLang="ja-JP" sz="900" dirty="0">
              <a:latin typeface="+mn-ea"/>
            </a:endParaRPr>
          </a:p>
          <a:p>
            <a:pPr>
              <a:lnSpc>
                <a:spcPct val="130000"/>
              </a:lnSpc>
              <a:spcAft>
                <a:spcPts val="600"/>
              </a:spcAft>
              <a:tabLst>
                <a:tab pos="2520000" algn="r"/>
              </a:tabLst>
            </a:pPr>
            <a:endParaRPr kumimoji="1" lang="en-US" altLang="ja-JP" sz="900" dirty="0">
              <a:latin typeface="+mn-ea"/>
            </a:endParaRPr>
          </a:p>
        </p:txBody>
      </p:sp>
      <p:sp>
        <p:nvSpPr>
          <p:cNvPr id="14" name="テキスト ボックス 13">
            <a:extLst>
              <a:ext uri="{FF2B5EF4-FFF2-40B4-BE49-F238E27FC236}">
                <a16:creationId xmlns:a16="http://schemas.microsoft.com/office/drawing/2014/main" id="{9B442E5E-328E-B0C3-4BF6-DAE0C320B7A5}"/>
              </a:ext>
            </a:extLst>
          </p:cNvPr>
          <p:cNvSpPr txBox="1"/>
          <p:nvPr/>
        </p:nvSpPr>
        <p:spPr>
          <a:xfrm>
            <a:off x="3548596" y="1664046"/>
            <a:ext cx="2929378" cy="6787756"/>
          </a:xfrm>
          <a:prstGeom prst="rect">
            <a:avLst/>
          </a:prstGeom>
          <a:noFill/>
        </p:spPr>
        <p:txBody>
          <a:bodyPr wrap="square" rtlCol="0">
            <a:spAutoFit/>
          </a:bodyPr>
          <a:lstStyle/>
          <a:p>
            <a:pPr marL="493200" lvl="1" indent="-228600">
              <a:lnSpc>
                <a:spcPct val="130000"/>
              </a:lnSpc>
              <a:spcAft>
                <a:spcPts val="600"/>
              </a:spcAft>
              <a:buFont typeface="+mj-lt"/>
              <a:buAutoNum type="arabicPeriod" startAt="7"/>
              <a:tabLst>
                <a:tab pos="2520000" algn="r"/>
              </a:tabLst>
            </a:pPr>
            <a:r>
              <a:rPr lang="ja-JP" altLang="en-US" sz="900" b="1" spc="-5" dirty="0">
                <a:latin typeface="+mn-ea"/>
                <a:cs typeface="ＭＳ Ｐゴシック" panose="020B0600070205080204" pitchFamily="50" charset="-128"/>
              </a:rPr>
              <a:t>抽出ルール病名タイプ</a:t>
            </a:r>
            <a:r>
              <a:rPr kumimoji="1" lang="en-US" altLang="ja-JP" sz="900" u="dottedHeavy" baseline="40000" dirty="0">
                <a:latin typeface="+mn-ea"/>
              </a:rPr>
              <a:t>	</a:t>
            </a:r>
            <a:r>
              <a:rPr kumimoji="1" lang="en-US" altLang="ja-JP" sz="900" dirty="0">
                <a:latin typeface="+mn-ea"/>
              </a:rPr>
              <a:t>50</a:t>
            </a:r>
          </a:p>
          <a:p>
            <a:pPr marL="493200" lvl="1" indent="-228600">
              <a:lnSpc>
                <a:spcPct val="130000"/>
              </a:lnSpc>
              <a:spcAft>
                <a:spcPts val="600"/>
              </a:spcAft>
              <a:buFont typeface="+mj-lt"/>
              <a:buAutoNum type="arabicPeriod" startAt="7"/>
              <a:tabLst>
                <a:tab pos="2520000" algn="r"/>
              </a:tabLst>
            </a:pPr>
            <a:r>
              <a:rPr lang="ja-JP" altLang="en-US" sz="900" b="1" spc="-5" dirty="0">
                <a:latin typeface="+mn-ea"/>
                <a:cs typeface="ＭＳ Ｐゴシック" panose="020B0600070205080204" pitchFamily="50" charset="-128"/>
              </a:rPr>
              <a:t>抽出ルール</a:t>
            </a:r>
            <a:r>
              <a:rPr lang="ja-JP" altLang="en-US" sz="900" b="1" spc="-5" dirty="0">
                <a:solidFill>
                  <a:schemeClr val="tx1"/>
                </a:solidFill>
                <a:effectLst/>
                <a:latin typeface="+mn-ea"/>
              </a:rPr>
              <a:t>コメントタイプ</a:t>
            </a:r>
            <a:r>
              <a:rPr kumimoji="1" lang="en-US" altLang="ja-JP" sz="900" u="dottedHeavy" baseline="40000" dirty="0">
                <a:latin typeface="+mn-ea"/>
              </a:rPr>
              <a:t>	</a:t>
            </a:r>
            <a:r>
              <a:rPr kumimoji="1" lang="en-US" altLang="ja-JP" sz="900" dirty="0">
                <a:latin typeface="+mn-ea"/>
              </a:rPr>
              <a:t>52</a:t>
            </a:r>
          </a:p>
          <a:p>
            <a:pPr marL="493200" lvl="1" indent="-228600">
              <a:lnSpc>
                <a:spcPct val="130000"/>
              </a:lnSpc>
              <a:spcAft>
                <a:spcPts val="600"/>
              </a:spcAft>
              <a:buFont typeface="+mj-lt"/>
              <a:buAutoNum type="arabicPeriod" startAt="7"/>
              <a:tabLst>
                <a:tab pos="2520000" algn="r"/>
              </a:tabLst>
            </a:pPr>
            <a:r>
              <a:rPr lang="ja-JP" altLang="en-US" sz="900" b="1" spc="-5" dirty="0">
                <a:latin typeface="+mn-ea"/>
                <a:cs typeface="ＭＳ Ｐゴシック" panose="020B0600070205080204" pitchFamily="50" charset="-128"/>
              </a:rPr>
              <a:t>抽出ルールテンプレート</a:t>
            </a:r>
            <a:r>
              <a:rPr lang="en-US" altLang="ja-JP" sz="900" b="1" spc="-5" dirty="0">
                <a:latin typeface="+mn-ea"/>
                <a:cs typeface="ＭＳ Ｐゴシック" panose="020B0600070205080204" pitchFamily="50" charset="-128"/>
              </a:rPr>
              <a:t>/</a:t>
            </a:r>
            <a:r>
              <a:rPr lang="ja-JP" altLang="en-US" sz="900" b="1" spc="-5" dirty="0">
                <a:latin typeface="+mn-ea"/>
                <a:cs typeface="ＭＳ Ｐゴシック" panose="020B0600070205080204" pitchFamily="50" charset="-128"/>
              </a:rPr>
              <a:t>複数条件タイプ</a:t>
            </a:r>
            <a:r>
              <a:rPr kumimoji="1" lang="en-US" altLang="ja-JP" sz="900" u="dottedHeavy" baseline="40000" dirty="0">
                <a:latin typeface="+mn-ea"/>
              </a:rPr>
              <a:t>	</a:t>
            </a:r>
            <a:r>
              <a:rPr kumimoji="1" lang="en-US" altLang="ja-JP" sz="900" dirty="0">
                <a:latin typeface="+mn-ea"/>
              </a:rPr>
              <a:t>58</a:t>
            </a:r>
          </a:p>
          <a:p>
            <a:pPr marL="493200" lvl="1" indent="-228600">
              <a:lnSpc>
                <a:spcPct val="130000"/>
              </a:lnSpc>
              <a:spcAft>
                <a:spcPts val="600"/>
              </a:spcAft>
              <a:buFont typeface="+mj-lt"/>
              <a:buAutoNum type="arabicPeriod" startAt="7"/>
              <a:tabLst>
                <a:tab pos="2520000" algn="r"/>
              </a:tabLst>
            </a:pPr>
            <a:r>
              <a:rPr lang="ja-JP" altLang="en-US" sz="900" b="1" spc="-5" dirty="0">
                <a:latin typeface="+mn-ea"/>
                <a:cs typeface="ＭＳ Ｐゴシック" panose="020B0600070205080204" pitchFamily="50" charset="-128"/>
              </a:rPr>
              <a:t>抽出ルールテンプレート</a:t>
            </a:r>
            <a:r>
              <a:rPr lang="en-US" altLang="ja-JP" sz="900" b="1" spc="-5" dirty="0">
                <a:latin typeface="+mn-ea"/>
                <a:cs typeface="ＭＳ Ｐゴシック" panose="020B0600070205080204" pitchFamily="50" charset="-128"/>
              </a:rPr>
              <a:t>/</a:t>
            </a:r>
            <a:r>
              <a:rPr lang="ja-JP" altLang="en-US" sz="900" b="1" spc="-5" dirty="0">
                <a:latin typeface="+mn-ea"/>
                <a:cs typeface="ＭＳ Ｐゴシック" panose="020B0600070205080204" pitchFamily="50" charset="-128"/>
              </a:rPr>
              <a:t>詳細条件タイプ</a:t>
            </a:r>
            <a:r>
              <a:rPr kumimoji="1" lang="en-US" altLang="ja-JP" sz="900" u="dottedHeavy" baseline="40000" dirty="0">
                <a:latin typeface="+mn-ea"/>
              </a:rPr>
              <a:t>	</a:t>
            </a:r>
            <a:r>
              <a:rPr kumimoji="1" lang="en-US" altLang="ja-JP" sz="900" dirty="0">
                <a:latin typeface="+mn-ea"/>
              </a:rPr>
              <a:t>58</a:t>
            </a:r>
          </a:p>
          <a:p>
            <a:pPr marL="493200" lvl="1" indent="-228600">
              <a:lnSpc>
                <a:spcPct val="130000"/>
              </a:lnSpc>
              <a:spcAft>
                <a:spcPts val="600"/>
              </a:spcAft>
              <a:buFont typeface="+mj-lt"/>
              <a:buAutoNum type="arabicPeriod" startAt="7"/>
              <a:tabLst>
                <a:tab pos="2520000" algn="r"/>
              </a:tabLst>
            </a:pPr>
            <a:r>
              <a:rPr lang="ja-JP" altLang="en-US" sz="900" b="1" spc="-5" dirty="0">
                <a:latin typeface="+mn-ea"/>
                <a:cs typeface="ＭＳ Ｐゴシック" panose="020B0600070205080204" pitchFamily="50" charset="-128"/>
              </a:rPr>
              <a:t>抽出結果印刷</a:t>
            </a:r>
            <a:r>
              <a:rPr kumimoji="1" lang="en-US" altLang="ja-JP" sz="900" u="dottedHeavy" baseline="40000" dirty="0">
                <a:latin typeface="+mn-ea"/>
              </a:rPr>
              <a:t>	</a:t>
            </a:r>
            <a:r>
              <a:rPr kumimoji="1" lang="en-US" altLang="ja-JP" sz="900" dirty="0">
                <a:latin typeface="+mn-ea"/>
              </a:rPr>
              <a:t>66</a:t>
            </a:r>
          </a:p>
          <a:p>
            <a:pPr>
              <a:lnSpc>
                <a:spcPct val="130000"/>
              </a:lnSpc>
              <a:spcAft>
                <a:spcPts val="600"/>
              </a:spcAft>
              <a:tabLst>
                <a:tab pos="2520000" algn="r"/>
              </a:tabLst>
            </a:pPr>
            <a:r>
              <a:rPr lang="ja-JP" altLang="ja-JP" sz="900" b="1" dirty="0">
                <a:solidFill>
                  <a:schemeClr val="tx1"/>
                </a:solidFill>
                <a:effectLst/>
                <a:latin typeface="+mn-ea"/>
              </a:rPr>
              <a:t>「適応症修正」画</a:t>
            </a:r>
            <a:r>
              <a:rPr lang="ja-JP" altLang="ja-JP" sz="900" b="1" spc="-50" dirty="0">
                <a:solidFill>
                  <a:schemeClr val="tx1"/>
                </a:solidFill>
                <a:effectLst/>
                <a:latin typeface="+mn-ea"/>
              </a:rPr>
              <a:t>面</a:t>
            </a:r>
            <a:r>
              <a:rPr kumimoji="1" lang="en-US" altLang="ja-JP" sz="900" u="dottedHeavy" baseline="40000" dirty="0">
                <a:latin typeface="+mn-ea"/>
              </a:rPr>
              <a:t>	</a:t>
            </a:r>
            <a:r>
              <a:rPr kumimoji="1" lang="en-US" altLang="ja-JP" sz="900" dirty="0">
                <a:latin typeface="+mn-ea"/>
              </a:rPr>
              <a:t>67</a:t>
            </a:r>
            <a:endParaRPr kumimoji="1" lang="ja-JP" altLang="en-US" sz="900" dirty="0">
              <a:latin typeface="+mn-ea"/>
            </a:endParaRP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複数病名チェッ</a:t>
            </a:r>
            <a:r>
              <a:rPr lang="ja-JP" altLang="ja-JP" sz="900" b="1" spc="-50" dirty="0">
                <a:solidFill>
                  <a:schemeClr val="tx1"/>
                </a:solidFill>
                <a:effectLst/>
                <a:latin typeface="+mn-ea"/>
              </a:rPr>
              <a:t>ク</a:t>
            </a:r>
            <a:r>
              <a:rPr kumimoji="1" lang="en-US" altLang="ja-JP" sz="900" u="dottedHeavy" baseline="40000" dirty="0">
                <a:latin typeface="+mn-ea"/>
              </a:rPr>
              <a:t>	</a:t>
            </a:r>
            <a:r>
              <a:rPr kumimoji="1" lang="en-US" altLang="ja-JP" sz="900" dirty="0">
                <a:latin typeface="+mn-ea"/>
              </a:rPr>
              <a:t>67</a:t>
            </a: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併用薬設</a:t>
            </a:r>
            <a:r>
              <a:rPr lang="ja-JP" altLang="ja-JP" sz="900" b="1" spc="-50" dirty="0">
                <a:solidFill>
                  <a:schemeClr val="tx1"/>
                </a:solidFill>
                <a:effectLst/>
                <a:latin typeface="+mn-ea"/>
              </a:rPr>
              <a:t>定</a:t>
            </a:r>
            <a:r>
              <a:rPr kumimoji="1" lang="en-US" altLang="ja-JP" sz="900" u="dottedHeavy" baseline="40000" dirty="0">
                <a:latin typeface="+mn-ea"/>
              </a:rPr>
              <a:t>	</a:t>
            </a:r>
            <a:r>
              <a:rPr kumimoji="1" lang="en-US" altLang="ja-JP" sz="900" dirty="0">
                <a:latin typeface="+mn-ea"/>
              </a:rPr>
              <a:t>70</a:t>
            </a:r>
            <a:endParaRPr kumimoji="1" lang="ja-JP" altLang="en-US" sz="900" dirty="0">
              <a:latin typeface="+mn-ea"/>
            </a:endParaRP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誤判定病名設</a:t>
            </a:r>
            <a:r>
              <a:rPr lang="ja-JP" altLang="ja-JP" sz="900" b="1" spc="-50" dirty="0">
                <a:solidFill>
                  <a:schemeClr val="tx1"/>
                </a:solidFill>
                <a:effectLst/>
                <a:latin typeface="+mn-ea"/>
              </a:rPr>
              <a:t>定</a:t>
            </a:r>
            <a:r>
              <a:rPr kumimoji="1" lang="en-US" altLang="ja-JP" sz="900" u="dottedHeavy" baseline="40000" dirty="0">
                <a:latin typeface="+mn-ea"/>
              </a:rPr>
              <a:t>	</a:t>
            </a:r>
            <a:r>
              <a:rPr kumimoji="1" lang="en-US" altLang="ja-JP" sz="900" dirty="0">
                <a:latin typeface="+mn-ea"/>
              </a:rPr>
              <a:t>72</a:t>
            </a:r>
            <a:endParaRPr kumimoji="1" lang="ja-JP" altLang="en-US" sz="900" dirty="0">
              <a:latin typeface="+mn-ea"/>
            </a:endParaRPr>
          </a:p>
          <a:p>
            <a:pPr marL="493200" lvl="1" indent="-228600">
              <a:lnSpc>
                <a:spcPct val="130000"/>
              </a:lnSpc>
              <a:spcAft>
                <a:spcPts val="600"/>
              </a:spcAft>
              <a:buFont typeface="+mj-lt"/>
              <a:buAutoNum type="arabicPeriod"/>
              <a:tabLst>
                <a:tab pos="2520000" algn="r"/>
              </a:tabLst>
            </a:pPr>
            <a:r>
              <a:rPr lang="ja-JP" altLang="ja-JP" sz="900" b="1" spc="-5" dirty="0">
                <a:solidFill>
                  <a:schemeClr val="tx1"/>
                </a:solidFill>
                <a:effectLst/>
                <a:latin typeface="+mn-ea"/>
              </a:rPr>
              <a:t>設定金額にかかわらず点検</a:t>
            </a:r>
            <a:r>
              <a:rPr kumimoji="1" lang="en-US" altLang="ja-JP" sz="900" u="dottedHeavy" baseline="40000" dirty="0">
                <a:latin typeface="+mn-ea"/>
              </a:rPr>
              <a:t>	</a:t>
            </a:r>
            <a:r>
              <a:rPr kumimoji="1" lang="en-US" altLang="ja-JP" sz="900" dirty="0">
                <a:latin typeface="+mn-ea"/>
              </a:rPr>
              <a:t>73</a:t>
            </a:r>
          </a:p>
          <a:p>
            <a:pPr>
              <a:lnSpc>
                <a:spcPct val="130000"/>
              </a:lnSpc>
              <a:spcAft>
                <a:spcPts val="600"/>
              </a:spcAft>
              <a:tabLst>
                <a:tab pos="2520000" algn="r"/>
              </a:tabLst>
            </a:pPr>
            <a:r>
              <a:rPr lang="ja-JP" altLang="ja-JP" sz="900" b="1" dirty="0">
                <a:solidFill>
                  <a:schemeClr val="tx1"/>
                </a:solidFill>
                <a:effectLst/>
                <a:latin typeface="+mn-ea"/>
              </a:rPr>
              <a:t>試行的公開ルールのチェッ</a:t>
            </a:r>
            <a:r>
              <a:rPr lang="ja-JP" altLang="ja-JP" sz="900" b="1" spc="-50" dirty="0">
                <a:solidFill>
                  <a:schemeClr val="tx1"/>
                </a:solidFill>
                <a:effectLst/>
                <a:latin typeface="+mn-ea"/>
              </a:rPr>
              <a:t>ク</a:t>
            </a:r>
            <a:r>
              <a:rPr kumimoji="1" lang="en-US" altLang="ja-JP" sz="900" u="dottedHeavy" baseline="40000" dirty="0">
                <a:latin typeface="+mn-ea"/>
              </a:rPr>
              <a:t>	</a:t>
            </a:r>
            <a:r>
              <a:rPr kumimoji="1" lang="en-US" altLang="ja-JP" sz="900" dirty="0">
                <a:latin typeface="+mn-ea"/>
              </a:rPr>
              <a:t>74</a:t>
            </a:r>
          </a:p>
          <a:p>
            <a:pPr>
              <a:lnSpc>
                <a:spcPct val="130000"/>
              </a:lnSpc>
              <a:spcAft>
                <a:spcPts val="600"/>
              </a:spcAft>
              <a:tabLst>
                <a:tab pos="2520000" algn="r"/>
              </a:tabLst>
            </a:pPr>
            <a:r>
              <a:rPr lang="ja-JP" altLang="en-US" sz="900" b="1" spc="-50" dirty="0">
                <a:solidFill>
                  <a:schemeClr val="tx1"/>
                </a:solidFill>
                <a:effectLst/>
                <a:latin typeface="+mn-ea"/>
              </a:rPr>
              <a:t>オリジナルチェックリスト</a:t>
            </a:r>
            <a:r>
              <a:rPr kumimoji="1" lang="en-US" altLang="ja-JP" sz="900" u="dottedHeavy" baseline="40000" dirty="0">
                <a:latin typeface="+mn-ea"/>
              </a:rPr>
              <a:t>	</a:t>
            </a:r>
            <a:r>
              <a:rPr kumimoji="1" lang="en-US" altLang="ja-JP" sz="900" dirty="0">
                <a:latin typeface="+mn-ea"/>
              </a:rPr>
              <a:t>76</a:t>
            </a:r>
            <a:endParaRPr lang="en-US" altLang="ja-JP" sz="900" b="1" dirty="0">
              <a:solidFill>
                <a:schemeClr val="tx1"/>
              </a:solidFill>
              <a:effectLst/>
              <a:latin typeface="+mn-ea"/>
            </a:endParaRPr>
          </a:p>
          <a:p>
            <a:pPr>
              <a:lnSpc>
                <a:spcPct val="130000"/>
              </a:lnSpc>
              <a:spcAft>
                <a:spcPts val="600"/>
              </a:spcAft>
              <a:tabLst>
                <a:tab pos="2520000" algn="r"/>
              </a:tabLst>
            </a:pPr>
            <a:r>
              <a:rPr lang="ja-JP" altLang="ja-JP" sz="900" b="1" dirty="0">
                <a:solidFill>
                  <a:schemeClr val="tx1"/>
                </a:solidFill>
                <a:effectLst/>
                <a:latin typeface="+mn-ea"/>
              </a:rPr>
              <a:t>レセプト解</a:t>
            </a:r>
            <a:r>
              <a:rPr lang="ja-JP" altLang="ja-JP" sz="900" b="1" spc="-50" dirty="0">
                <a:solidFill>
                  <a:schemeClr val="tx1"/>
                </a:solidFill>
                <a:effectLst/>
                <a:latin typeface="+mn-ea"/>
              </a:rPr>
              <a:t>析</a:t>
            </a:r>
            <a:r>
              <a:rPr kumimoji="1" lang="en-US" altLang="ja-JP" sz="900" u="dottedHeavy" baseline="40000" dirty="0">
                <a:latin typeface="+mn-ea"/>
              </a:rPr>
              <a:t>	</a:t>
            </a:r>
            <a:r>
              <a:rPr kumimoji="1" lang="en-US" altLang="ja-JP" sz="900" dirty="0">
                <a:latin typeface="+mn-ea"/>
              </a:rPr>
              <a:t>77</a:t>
            </a: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時系列解</a:t>
            </a:r>
            <a:r>
              <a:rPr lang="ja-JP" altLang="ja-JP" sz="900" b="1" spc="-50" dirty="0">
                <a:solidFill>
                  <a:schemeClr val="tx1"/>
                </a:solidFill>
                <a:effectLst/>
                <a:latin typeface="+mn-ea"/>
              </a:rPr>
              <a:t>析</a:t>
            </a:r>
            <a:r>
              <a:rPr kumimoji="1" lang="en-US" altLang="ja-JP" sz="900" u="dottedHeavy" baseline="40000" dirty="0">
                <a:latin typeface="+mn-ea"/>
              </a:rPr>
              <a:t>	</a:t>
            </a:r>
            <a:r>
              <a:rPr kumimoji="1" lang="en-US" altLang="ja-JP" sz="900" dirty="0">
                <a:latin typeface="+mn-ea"/>
              </a:rPr>
              <a:t>77</a:t>
            </a:r>
          </a:p>
          <a:p>
            <a:pPr marL="493200" lvl="1" indent="-228600">
              <a:lnSpc>
                <a:spcPct val="130000"/>
              </a:lnSpc>
              <a:spcAft>
                <a:spcPts val="600"/>
              </a:spcAft>
              <a:buFont typeface="+mj-lt"/>
              <a:buAutoNum type="arabicPeriod"/>
              <a:tabLst>
                <a:tab pos="2520000" algn="r"/>
              </a:tabLst>
            </a:pPr>
            <a:r>
              <a:rPr lang="ja-JP" altLang="ja-JP" sz="900" b="1" spc="-10" dirty="0">
                <a:solidFill>
                  <a:schemeClr val="tx1"/>
                </a:solidFill>
                <a:effectLst/>
                <a:latin typeface="+mn-ea"/>
              </a:rPr>
              <a:t>個別項目集</a:t>
            </a:r>
            <a:r>
              <a:rPr lang="ja-JP" altLang="ja-JP" sz="900" b="1" spc="-50" dirty="0">
                <a:solidFill>
                  <a:schemeClr val="tx1"/>
                </a:solidFill>
                <a:effectLst/>
                <a:latin typeface="+mn-ea"/>
              </a:rPr>
              <a:t>計</a:t>
            </a:r>
            <a:r>
              <a:rPr kumimoji="1" lang="en-US" altLang="ja-JP" sz="900" u="dottedHeavy" baseline="40000" dirty="0">
                <a:latin typeface="+mn-ea"/>
              </a:rPr>
              <a:t>	</a:t>
            </a:r>
            <a:r>
              <a:rPr kumimoji="1" lang="en-US" altLang="ja-JP" sz="900" dirty="0">
                <a:latin typeface="+mn-ea"/>
              </a:rPr>
              <a:t>80</a:t>
            </a:r>
          </a:p>
          <a:p>
            <a:pPr marL="493200" lvl="1" indent="-228600">
              <a:lnSpc>
                <a:spcPct val="130000"/>
              </a:lnSpc>
              <a:spcAft>
                <a:spcPts val="600"/>
              </a:spcAft>
              <a:buFont typeface="+mj-lt"/>
              <a:buAutoNum type="arabicPeriod"/>
              <a:tabLst>
                <a:tab pos="2520000" algn="r"/>
              </a:tabLst>
            </a:pPr>
            <a:r>
              <a:rPr lang="ja-JP" altLang="ja-JP" sz="900" b="1" spc="-10" dirty="0">
                <a:solidFill>
                  <a:schemeClr val="tx1"/>
                </a:solidFill>
                <a:effectLst/>
                <a:latin typeface="+mn-ea"/>
              </a:rPr>
              <a:t>縦覧集</a:t>
            </a:r>
            <a:r>
              <a:rPr lang="ja-JP" altLang="ja-JP" sz="900" b="1" spc="-50" dirty="0">
                <a:solidFill>
                  <a:schemeClr val="tx1"/>
                </a:solidFill>
                <a:effectLst/>
                <a:latin typeface="+mn-ea"/>
              </a:rPr>
              <a:t>計</a:t>
            </a:r>
            <a:r>
              <a:rPr kumimoji="1" lang="en-US" altLang="ja-JP" sz="900" u="dottedHeavy" baseline="40000" dirty="0">
                <a:latin typeface="+mn-ea"/>
              </a:rPr>
              <a:t>	</a:t>
            </a:r>
            <a:r>
              <a:rPr kumimoji="1" lang="en-US" altLang="ja-JP" sz="900" dirty="0">
                <a:latin typeface="+mn-ea"/>
              </a:rPr>
              <a:t>81</a:t>
            </a:r>
          </a:p>
          <a:p>
            <a:pPr>
              <a:lnSpc>
                <a:spcPct val="130000"/>
              </a:lnSpc>
              <a:spcAft>
                <a:spcPts val="600"/>
              </a:spcAft>
              <a:tabLst>
                <a:tab pos="2520000" algn="r"/>
              </a:tabLst>
            </a:pPr>
            <a:r>
              <a:rPr lang="ja-JP" altLang="ja-JP" sz="900" b="1" spc="-10" dirty="0">
                <a:solidFill>
                  <a:schemeClr val="tx1"/>
                </a:solidFill>
                <a:effectLst/>
                <a:latin typeface="+mn-ea"/>
              </a:rPr>
              <a:t>増減点連絡</a:t>
            </a:r>
            <a:r>
              <a:rPr lang="ja-JP" altLang="ja-JP" sz="900" b="1" spc="-50" dirty="0">
                <a:solidFill>
                  <a:schemeClr val="tx1"/>
                </a:solidFill>
                <a:effectLst/>
                <a:latin typeface="+mn-ea"/>
              </a:rPr>
              <a:t>書</a:t>
            </a:r>
            <a:r>
              <a:rPr kumimoji="1" lang="en-US" altLang="ja-JP" sz="900" u="dottedHeavy" baseline="40000" dirty="0">
                <a:latin typeface="+mn-ea"/>
              </a:rPr>
              <a:t>	</a:t>
            </a:r>
            <a:r>
              <a:rPr kumimoji="1" lang="en-US" altLang="ja-JP" sz="900" dirty="0">
                <a:latin typeface="+mn-ea"/>
              </a:rPr>
              <a:t>83</a:t>
            </a:r>
          </a:p>
          <a:p>
            <a:pPr>
              <a:lnSpc>
                <a:spcPct val="130000"/>
              </a:lnSpc>
              <a:spcAft>
                <a:spcPts val="600"/>
              </a:spcAft>
              <a:tabLst>
                <a:tab pos="2520000" algn="r"/>
              </a:tabLst>
            </a:pPr>
            <a:r>
              <a:rPr lang="ja-JP" altLang="ja-JP" sz="900" b="1" dirty="0">
                <a:solidFill>
                  <a:schemeClr val="tx1"/>
                </a:solidFill>
                <a:effectLst/>
                <a:latin typeface="+mn-ea"/>
              </a:rPr>
              <a:t>チェックデータ管</a:t>
            </a:r>
            <a:r>
              <a:rPr lang="ja-JP" altLang="ja-JP" sz="900" b="1" spc="-50" dirty="0">
                <a:solidFill>
                  <a:schemeClr val="tx1"/>
                </a:solidFill>
                <a:effectLst/>
                <a:latin typeface="+mn-ea"/>
              </a:rPr>
              <a:t>理</a:t>
            </a:r>
            <a:r>
              <a:rPr kumimoji="1" lang="en-US" altLang="ja-JP" sz="900" u="dottedHeavy" baseline="40000" dirty="0">
                <a:latin typeface="+mn-ea"/>
              </a:rPr>
              <a:t>	</a:t>
            </a:r>
            <a:r>
              <a:rPr kumimoji="1" lang="en-US" altLang="ja-JP" sz="900" dirty="0">
                <a:latin typeface="+mn-ea"/>
              </a:rPr>
              <a:t>86</a:t>
            </a: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チェックデータの複</a:t>
            </a:r>
            <a:r>
              <a:rPr lang="ja-JP" altLang="ja-JP" sz="900" b="1" spc="-50" dirty="0">
                <a:solidFill>
                  <a:schemeClr val="tx1"/>
                </a:solidFill>
                <a:effectLst/>
                <a:latin typeface="+mn-ea"/>
              </a:rPr>
              <a:t>写</a:t>
            </a:r>
            <a:r>
              <a:rPr kumimoji="1" lang="en-US" altLang="ja-JP" sz="900" u="dottedHeavy" baseline="40000" dirty="0">
                <a:latin typeface="+mn-ea"/>
              </a:rPr>
              <a:t>	</a:t>
            </a:r>
            <a:r>
              <a:rPr kumimoji="1" lang="en-US" altLang="ja-JP" sz="900" dirty="0">
                <a:latin typeface="+mn-ea"/>
              </a:rPr>
              <a:t>86</a:t>
            </a: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適応症・適応部位修</a:t>
            </a:r>
            <a:r>
              <a:rPr lang="ja-JP" altLang="ja-JP" sz="900" b="1" spc="-50" dirty="0">
                <a:solidFill>
                  <a:schemeClr val="tx1"/>
                </a:solidFill>
                <a:effectLst/>
                <a:latin typeface="+mn-ea"/>
              </a:rPr>
              <a:t>正</a:t>
            </a:r>
            <a:r>
              <a:rPr kumimoji="1" lang="en-US" altLang="ja-JP" sz="900" u="dottedHeavy" baseline="40000" dirty="0">
                <a:latin typeface="+mn-ea"/>
              </a:rPr>
              <a:t>	</a:t>
            </a:r>
            <a:r>
              <a:rPr kumimoji="1" lang="en-US" altLang="ja-JP" sz="900" dirty="0">
                <a:latin typeface="+mn-ea"/>
              </a:rPr>
              <a:t>88</a:t>
            </a: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学習データ変更履</a:t>
            </a:r>
            <a:r>
              <a:rPr lang="ja-JP" altLang="ja-JP" sz="900" b="1" spc="-50" dirty="0">
                <a:solidFill>
                  <a:schemeClr val="tx1"/>
                </a:solidFill>
                <a:effectLst/>
                <a:latin typeface="+mn-ea"/>
              </a:rPr>
              <a:t>歴</a:t>
            </a:r>
            <a:r>
              <a:rPr kumimoji="1" lang="en-US" altLang="ja-JP" sz="900" u="dottedHeavy" baseline="40000" dirty="0">
                <a:latin typeface="+mn-ea"/>
              </a:rPr>
              <a:t>	</a:t>
            </a:r>
            <a:r>
              <a:rPr kumimoji="1" lang="en-US" altLang="ja-JP" sz="900" dirty="0">
                <a:latin typeface="+mn-ea"/>
              </a:rPr>
              <a:t>89</a:t>
            </a:r>
          </a:p>
          <a:p>
            <a:pPr>
              <a:lnSpc>
                <a:spcPct val="130000"/>
              </a:lnSpc>
              <a:spcAft>
                <a:spcPts val="600"/>
              </a:spcAft>
              <a:tabLst>
                <a:tab pos="2520000" algn="r"/>
              </a:tabLst>
            </a:pPr>
            <a:r>
              <a:rPr lang="ja-JP" altLang="ja-JP" sz="900" b="1" dirty="0">
                <a:solidFill>
                  <a:schemeClr val="tx1"/>
                </a:solidFill>
                <a:effectLst/>
                <a:latin typeface="+mn-ea"/>
              </a:rPr>
              <a:t>情報管</a:t>
            </a:r>
            <a:r>
              <a:rPr lang="ja-JP" altLang="ja-JP" sz="900" b="1" spc="-50" dirty="0">
                <a:solidFill>
                  <a:schemeClr val="tx1"/>
                </a:solidFill>
                <a:effectLst/>
                <a:latin typeface="+mn-ea"/>
              </a:rPr>
              <a:t>理</a:t>
            </a:r>
            <a:r>
              <a:rPr kumimoji="1" lang="en-US" altLang="ja-JP" sz="900" u="dottedHeavy" baseline="40000" dirty="0">
                <a:latin typeface="+mn-ea"/>
              </a:rPr>
              <a:t>	</a:t>
            </a:r>
            <a:r>
              <a:rPr kumimoji="1" lang="en-US" altLang="ja-JP" sz="900" dirty="0">
                <a:latin typeface="+mn-ea"/>
              </a:rPr>
              <a:t>90</a:t>
            </a:r>
          </a:p>
          <a:p>
            <a:pPr>
              <a:lnSpc>
                <a:spcPct val="130000"/>
              </a:lnSpc>
              <a:spcAft>
                <a:spcPts val="600"/>
              </a:spcAft>
              <a:tabLst>
                <a:tab pos="2520000" algn="r"/>
              </a:tabLst>
            </a:pPr>
            <a:r>
              <a:rPr lang="ja-JP" altLang="ja-JP" sz="900" b="1" spc="-10" dirty="0">
                <a:solidFill>
                  <a:schemeClr val="tx1"/>
                </a:solidFill>
                <a:effectLst/>
                <a:latin typeface="+mn-ea"/>
              </a:rPr>
              <a:t>マスター管</a:t>
            </a:r>
            <a:r>
              <a:rPr lang="ja-JP" altLang="ja-JP" sz="900" b="1" spc="-50" dirty="0">
                <a:solidFill>
                  <a:schemeClr val="tx1"/>
                </a:solidFill>
                <a:effectLst/>
                <a:latin typeface="+mn-ea"/>
              </a:rPr>
              <a:t>理</a:t>
            </a:r>
            <a:r>
              <a:rPr kumimoji="1" lang="en-US" altLang="ja-JP" sz="900" u="dottedHeavy" baseline="40000" dirty="0">
                <a:latin typeface="+mn-ea"/>
              </a:rPr>
              <a:t>	</a:t>
            </a:r>
            <a:r>
              <a:rPr kumimoji="1" lang="en-US" altLang="ja-JP" sz="900" dirty="0">
                <a:latin typeface="+mn-ea"/>
              </a:rPr>
              <a:t>93</a:t>
            </a: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基本マスタ</a:t>
            </a:r>
            <a:r>
              <a:rPr lang="ja-JP" altLang="ja-JP" sz="900" b="1" spc="-50" dirty="0">
                <a:solidFill>
                  <a:schemeClr val="tx1"/>
                </a:solidFill>
                <a:effectLst/>
                <a:latin typeface="+mn-ea"/>
              </a:rPr>
              <a:t>ー</a:t>
            </a:r>
            <a:r>
              <a:rPr kumimoji="1" lang="en-US" altLang="ja-JP" sz="900" u="dottedHeavy" baseline="40000" dirty="0">
                <a:latin typeface="+mn-ea"/>
              </a:rPr>
              <a:t>	</a:t>
            </a:r>
            <a:r>
              <a:rPr kumimoji="1" lang="en-US" altLang="ja-JP" sz="900" dirty="0">
                <a:latin typeface="+mn-ea"/>
              </a:rPr>
              <a:t>93</a:t>
            </a:r>
          </a:p>
          <a:p>
            <a:pPr marL="493200" lvl="1" indent="-228600">
              <a:lnSpc>
                <a:spcPct val="130000"/>
              </a:lnSpc>
              <a:spcAft>
                <a:spcPts val="600"/>
              </a:spcAft>
              <a:buFont typeface="+mj-lt"/>
              <a:buAutoNum type="arabicPeriod"/>
              <a:tabLst>
                <a:tab pos="2520000" algn="r"/>
              </a:tabLst>
            </a:pPr>
            <a:r>
              <a:rPr lang="ja-JP" altLang="ja-JP" sz="900" b="1" dirty="0">
                <a:solidFill>
                  <a:schemeClr val="tx1"/>
                </a:solidFill>
                <a:effectLst/>
                <a:latin typeface="+mn-ea"/>
              </a:rPr>
              <a:t>電子点数</a:t>
            </a:r>
            <a:r>
              <a:rPr lang="ja-JP" altLang="ja-JP" sz="900" b="1" spc="-50" dirty="0">
                <a:solidFill>
                  <a:schemeClr val="tx1"/>
                </a:solidFill>
                <a:effectLst/>
                <a:latin typeface="+mn-ea"/>
              </a:rPr>
              <a:t>表</a:t>
            </a:r>
            <a:r>
              <a:rPr kumimoji="1" lang="en-US" altLang="ja-JP" sz="900" u="dottedHeavy" baseline="40000" dirty="0">
                <a:latin typeface="+mn-ea"/>
              </a:rPr>
              <a:t>	</a:t>
            </a:r>
            <a:r>
              <a:rPr kumimoji="1" lang="en-US" altLang="ja-JP" sz="900" dirty="0">
                <a:latin typeface="+mn-ea"/>
              </a:rPr>
              <a:t>94</a:t>
            </a:r>
          </a:p>
        </p:txBody>
      </p:sp>
      <p:sp>
        <p:nvSpPr>
          <p:cNvPr id="16" name="テキスト ボックス 15">
            <a:extLst>
              <a:ext uri="{FF2B5EF4-FFF2-40B4-BE49-F238E27FC236}">
                <a16:creationId xmlns:a16="http://schemas.microsoft.com/office/drawing/2014/main" id="{AB1BD364-6828-D3EC-5F1C-6F348B87F42E}"/>
              </a:ext>
            </a:extLst>
          </p:cNvPr>
          <p:cNvSpPr txBox="1"/>
          <p:nvPr/>
        </p:nvSpPr>
        <p:spPr>
          <a:xfrm>
            <a:off x="3576999" y="8713774"/>
            <a:ext cx="2734237" cy="278410"/>
          </a:xfrm>
          <a:prstGeom prst="rect">
            <a:avLst/>
          </a:prstGeom>
          <a:noFill/>
        </p:spPr>
        <p:txBody>
          <a:bodyPr wrap="square" rtlCol="0">
            <a:spAutoFit/>
          </a:bodyPr>
          <a:lstStyle/>
          <a:p>
            <a:pPr>
              <a:lnSpc>
                <a:spcPct val="130000"/>
              </a:lnSpc>
              <a:spcAft>
                <a:spcPts val="600"/>
              </a:spcAft>
              <a:tabLst>
                <a:tab pos="2520000" algn="r"/>
              </a:tabLst>
            </a:pPr>
            <a:r>
              <a:rPr lang="ja-JP" altLang="ja-JP" sz="1000" b="1" spc="-10" dirty="0">
                <a:solidFill>
                  <a:schemeClr val="tx1"/>
                </a:solidFill>
                <a:effectLst/>
                <a:latin typeface="+mn-ea"/>
              </a:rPr>
              <a:t>事前審査の実</a:t>
            </a:r>
            <a:r>
              <a:rPr lang="ja-JP" altLang="ja-JP" sz="1000" b="1" spc="-50" dirty="0">
                <a:solidFill>
                  <a:schemeClr val="tx1"/>
                </a:solidFill>
                <a:effectLst/>
                <a:latin typeface="+mn-ea"/>
              </a:rPr>
              <a:t>例</a:t>
            </a:r>
            <a:r>
              <a:rPr kumimoji="1" lang="en-US" altLang="ja-JP" sz="1000" u="dottedHeavy" baseline="40000" dirty="0">
                <a:latin typeface="+mn-ea"/>
              </a:rPr>
              <a:t>	</a:t>
            </a:r>
            <a:r>
              <a:rPr kumimoji="1" lang="en-US" altLang="ja-JP" sz="1000" dirty="0">
                <a:latin typeface="+mn-ea"/>
              </a:rPr>
              <a:t>95</a:t>
            </a:r>
          </a:p>
        </p:txBody>
      </p:sp>
      <p:sp>
        <p:nvSpPr>
          <p:cNvPr id="3" name="四角形: 角を丸くする 2">
            <a:extLst>
              <a:ext uri="{FF2B5EF4-FFF2-40B4-BE49-F238E27FC236}">
                <a16:creationId xmlns:a16="http://schemas.microsoft.com/office/drawing/2014/main" id="{E79072B7-3422-81D4-B744-AE221B9FD651}"/>
              </a:ext>
            </a:extLst>
          </p:cNvPr>
          <p:cNvSpPr/>
          <p:nvPr/>
        </p:nvSpPr>
        <p:spPr>
          <a:xfrm>
            <a:off x="428625" y="4367342"/>
            <a:ext cx="2418353" cy="296996"/>
          </a:xfrm>
          <a:prstGeom prst="roundRect">
            <a:avLst>
              <a:gd name="adj" fmla="val 50000"/>
            </a:avLst>
          </a:prstGeom>
          <a:solidFill>
            <a:srgbClr val="99C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Aft>
                <a:spcPts val="600"/>
              </a:spcAft>
            </a:pPr>
            <a:r>
              <a:rPr lang="ja-JP" altLang="ja-JP" sz="1100" b="1" dirty="0">
                <a:solidFill>
                  <a:srgbClr val="001F5F"/>
                </a:solidFill>
                <a:effectLst/>
                <a:latin typeface="+mn-ea"/>
              </a:rPr>
              <a:t>第</a:t>
            </a:r>
            <a:r>
              <a:rPr lang="en-US" altLang="ja-JP" sz="1100" b="1" dirty="0">
                <a:solidFill>
                  <a:srgbClr val="001F5F"/>
                </a:solidFill>
                <a:effectLst/>
                <a:latin typeface="+mn-ea"/>
              </a:rPr>
              <a:t>2</a:t>
            </a:r>
            <a:r>
              <a:rPr lang="ja-JP" altLang="ja-JP" sz="1100" b="1" dirty="0">
                <a:solidFill>
                  <a:srgbClr val="001F5F"/>
                </a:solidFill>
                <a:effectLst/>
                <a:latin typeface="+mn-ea"/>
              </a:rPr>
              <a:t>章</a:t>
            </a:r>
            <a:r>
              <a:rPr lang="ja-JP" altLang="en-US" sz="1100" b="1" dirty="0">
                <a:solidFill>
                  <a:srgbClr val="001F5F"/>
                </a:solidFill>
                <a:effectLst/>
                <a:latin typeface="+mn-ea"/>
              </a:rPr>
              <a:t>　</a:t>
            </a:r>
            <a:r>
              <a:rPr lang="ja-JP" altLang="en-US" sz="1100" b="1" spc="310" dirty="0">
                <a:solidFill>
                  <a:srgbClr val="001F5F"/>
                </a:solidFill>
                <a:effectLst/>
                <a:latin typeface="+mn-ea"/>
              </a:rPr>
              <a:t>応用編</a:t>
            </a:r>
            <a:endParaRPr kumimoji="1" lang="ja-JP" altLang="en-US" sz="1100" dirty="0">
              <a:solidFill>
                <a:srgbClr val="001F5F"/>
              </a:solidFill>
              <a:latin typeface="+mn-ea"/>
            </a:endParaRPr>
          </a:p>
        </p:txBody>
      </p:sp>
      <p:sp>
        <p:nvSpPr>
          <p:cNvPr id="4" name="四角形: 角を丸くする 3">
            <a:extLst>
              <a:ext uri="{FF2B5EF4-FFF2-40B4-BE49-F238E27FC236}">
                <a16:creationId xmlns:a16="http://schemas.microsoft.com/office/drawing/2014/main" id="{A64A9728-990C-DAEE-13A0-59D24BB85B9A}"/>
              </a:ext>
            </a:extLst>
          </p:cNvPr>
          <p:cNvSpPr/>
          <p:nvPr/>
        </p:nvSpPr>
        <p:spPr>
          <a:xfrm>
            <a:off x="3710226" y="8419796"/>
            <a:ext cx="2418353" cy="296996"/>
          </a:xfrm>
          <a:prstGeom prst="roundRect">
            <a:avLst>
              <a:gd name="adj" fmla="val 50000"/>
            </a:avLst>
          </a:prstGeom>
          <a:solidFill>
            <a:srgbClr val="99C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Aft>
                <a:spcPts val="600"/>
              </a:spcAft>
            </a:pPr>
            <a:r>
              <a:rPr lang="zh-CN" altLang="en-US" sz="1100" b="1" dirty="0">
                <a:solidFill>
                  <a:srgbClr val="001F5F"/>
                </a:solidFill>
                <a:effectLst/>
                <a:latin typeface="+mn-ea"/>
              </a:rPr>
              <a:t>第３章 点検事例集</a:t>
            </a:r>
          </a:p>
        </p:txBody>
      </p:sp>
    </p:spTree>
    <p:extLst>
      <p:ext uri="{BB962C8B-B14F-4D97-AF65-F5344CB8AC3E}">
        <p14:creationId xmlns:p14="http://schemas.microsoft.com/office/powerpoint/2010/main" val="3069259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 name="テキスト ボックス 1">
            <a:extLst>
              <a:ext uri="{FF2B5EF4-FFF2-40B4-BE49-F238E27FC236}">
                <a16:creationId xmlns:a16="http://schemas.microsoft.com/office/drawing/2014/main" id="{5468EF5D-D07C-F759-CC52-EB6AC661CB56}"/>
              </a:ext>
            </a:extLst>
          </p:cNvPr>
          <p:cNvSpPr txBox="1"/>
          <p:nvPr/>
        </p:nvSpPr>
        <p:spPr>
          <a:xfrm>
            <a:off x="1241585" y="758734"/>
            <a:ext cx="3105615" cy="430887"/>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精密点検の不合格です。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13" name="docshapegroup74">
            <a:extLst>
              <a:ext uri="{FF2B5EF4-FFF2-40B4-BE49-F238E27FC236}">
                <a16:creationId xmlns:a16="http://schemas.microsoft.com/office/drawing/2014/main" id="{EB3A8E35-36A0-AF8A-3CDA-DC9B254614D7}"/>
              </a:ext>
            </a:extLst>
          </p:cNvPr>
          <p:cNvGrpSpPr>
            <a:grpSpLocks/>
          </p:cNvGrpSpPr>
          <p:nvPr/>
        </p:nvGrpSpPr>
        <p:grpSpPr bwMode="auto">
          <a:xfrm>
            <a:off x="1241585" y="1153803"/>
            <a:ext cx="4383087" cy="3252788"/>
            <a:chOff x="2451" y="268"/>
            <a:chExt cx="6902" cy="5124"/>
          </a:xfrm>
        </p:grpSpPr>
        <p:pic>
          <p:nvPicPr>
            <p:cNvPr id="9227" name="docshape75">
              <a:extLst>
                <a:ext uri="{FF2B5EF4-FFF2-40B4-BE49-F238E27FC236}">
                  <a16:creationId xmlns:a16="http://schemas.microsoft.com/office/drawing/2014/main" id="{530C8794-BCC6-02EC-7E91-E837F24A78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268"/>
              <a:ext cx="6802"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docshape76">
              <a:extLst>
                <a:ext uri="{FF2B5EF4-FFF2-40B4-BE49-F238E27FC236}">
                  <a16:creationId xmlns:a16="http://schemas.microsoft.com/office/drawing/2014/main" id="{D56D4FE6-C4E7-2914-9628-5E47A79701D2}"/>
                </a:ext>
              </a:extLst>
            </p:cNvPr>
            <p:cNvSpPr>
              <a:spLocks/>
            </p:cNvSpPr>
            <p:nvPr/>
          </p:nvSpPr>
          <p:spPr bwMode="auto">
            <a:xfrm>
              <a:off x="2451" y="4659"/>
              <a:ext cx="4169" cy="492"/>
            </a:xfrm>
            <a:custGeom>
              <a:avLst/>
              <a:gdLst>
                <a:gd name="T0" fmla="+- 0 2452 2452"/>
                <a:gd name="T1" fmla="*/ T0 w 4169"/>
                <a:gd name="T2" fmla="+- 0 4741 4659"/>
                <a:gd name="T3" fmla="*/ 4741 h 492"/>
                <a:gd name="T4" fmla="+- 0 2458 2452"/>
                <a:gd name="T5" fmla="*/ T4 w 4169"/>
                <a:gd name="T6" fmla="+- 0 4709 4659"/>
                <a:gd name="T7" fmla="*/ 4709 h 492"/>
                <a:gd name="T8" fmla="+- 0 2476 2452"/>
                <a:gd name="T9" fmla="*/ T8 w 4169"/>
                <a:gd name="T10" fmla="+- 0 4683 4659"/>
                <a:gd name="T11" fmla="*/ 4683 h 492"/>
                <a:gd name="T12" fmla="+- 0 2502 2452"/>
                <a:gd name="T13" fmla="*/ T12 w 4169"/>
                <a:gd name="T14" fmla="+- 0 4666 4659"/>
                <a:gd name="T15" fmla="*/ 4666 h 492"/>
                <a:gd name="T16" fmla="+- 0 2534 2452"/>
                <a:gd name="T17" fmla="*/ T16 w 4169"/>
                <a:gd name="T18" fmla="+- 0 4659 4659"/>
                <a:gd name="T19" fmla="*/ 4659 h 492"/>
                <a:gd name="T20" fmla="+- 0 6538 2452"/>
                <a:gd name="T21" fmla="*/ T20 w 4169"/>
                <a:gd name="T22" fmla="+- 0 4659 4659"/>
                <a:gd name="T23" fmla="*/ 4659 h 492"/>
                <a:gd name="T24" fmla="+- 0 6570 2452"/>
                <a:gd name="T25" fmla="*/ T24 w 4169"/>
                <a:gd name="T26" fmla="+- 0 4666 4659"/>
                <a:gd name="T27" fmla="*/ 4666 h 492"/>
                <a:gd name="T28" fmla="+- 0 6596 2452"/>
                <a:gd name="T29" fmla="*/ T28 w 4169"/>
                <a:gd name="T30" fmla="+- 0 4683 4659"/>
                <a:gd name="T31" fmla="*/ 4683 h 492"/>
                <a:gd name="T32" fmla="+- 0 6614 2452"/>
                <a:gd name="T33" fmla="*/ T32 w 4169"/>
                <a:gd name="T34" fmla="+- 0 4709 4659"/>
                <a:gd name="T35" fmla="*/ 4709 h 492"/>
                <a:gd name="T36" fmla="+- 0 6620 2452"/>
                <a:gd name="T37" fmla="*/ T36 w 4169"/>
                <a:gd name="T38" fmla="+- 0 4741 4659"/>
                <a:gd name="T39" fmla="*/ 4741 h 492"/>
                <a:gd name="T40" fmla="+- 0 6620 2452"/>
                <a:gd name="T41" fmla="*/ T40 w 4169"/>
                <a:gd name="T42" fmla="+- 0 5069 4659"/>
                <a:gd name="T43" fmla="*/ 5069 h 492"/>
                <a:gd name="T44" fmla="+- 0 6614 2452"/>
                <a:gd name="T45" fmla="*/ T44 w 4169"/>
                <a:gd name="T46" fmla="+- 0 5101 4659"/>
                <a:gd name="T47" fmla="*/ 5101 h 492"/>
                <a:gd name="T48" fmla="+- 0 6596 2452"/>
                <a:gd name="T49" fmla="*/ T48 w 4169"/>
                <a:gd name="T50" fmla="+- 0 5127 4659"/>
                <a:gd name="T51" fmla="*/ 5127 h 492"/>
                <a:gd name="T52" fmla="+- 0 6570 2452"/>
                <a:gd name="T53" fmla="*/ T52 w 4169"/>
                <a:gd name="T54" fmla="+- 0 5145 4659"/>
                <a:gd name="T55" fmla="*/ 5145 h 492"/>
                <a:gd name="T56" fmla="+- 0 6538 2452"/>
                <a:gd name="T57" fmla="*/ T56 w 4169"/>
                <a:gd name="T58" fmla="+- 0 5151 4659"/>
                <a:gd name="T59" fmla="*/ 5151 h 492"/>
                <a:gd name="T60" fmla="+- 0 2534 2452"/>
                <a:gd name="T61" fmla="*/ T60 w 4169"/>
                <a:gd name="T62" fmla="+- 0 5151 4659"/>
                <a:gd name="T63" fmla="*/ 5151 h 492"/>
                <a:gd name="T64" fmla="+- 0 2502 2452"/>
                <a:gd name="T65" fmla="*/ T64 w 4169"/>
                <a:gd name="T66" fmla="+- 0 5145 4659"/>
                <a:gd name="T67" fmla="*/ 5145 h 492"/>
                <a:gd name="T68" fmla="+- 0 2476 2452"/>
                <a:gd name="T69" fmla="*/ T68 w 4169"/>
                <a:gd name="T70" fmla="+- 0 5127 4659"/>
                <a:gd name="T71" fmla="*/ 5127 h 492"/>
                <a:gd name="T72" fmla="+- 0 2458 2452"/>
                <a:gd name="T73" fmla="*/ T72 w 4169"/>
                <a:gd name="T74" fmla="+- 0 5101 4659"/>
                <a:gd name="T75" fmla="*/ 5101 h 492"/>
                <a:gd name="T76" fmla="+- 0 2452 2452"/>
                <a:gd name="T77" fmla="*/ T76 w 4169"/>
                <a:gd name="T78" fmla="+- 0 5069 4659"/>
                <a:gd name="T79" fmla="*/ 5069 h 492"/>
                <a:gd name="T80" fmla="+- 0 2452 2452"/>
                <a:gd name="T81" fmla="*/ T80 w 4169"/>
                <a:gd name="T82" fmla="+- 0 4741 4659"/>
                <a:gd name="T83" fmla="*/ 4741 h 4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169" h="492">
                  <a:moveTo>
                    <a:pt x="0" y="82"/>
                  </a:moveTo>
                  <a:lnTo>
                    <a:pt x="6" y="50"/>
                  </a:lnTo>
                  <a:lnTo>
                    <a:pt x="24" y="24"/>
                  </a:lnTo>
                  <a:lnTo>
                    <a:pt x="50" y="7"/>
                  </a:lnTo>
                  <a:lnTo>
                    <a:pt x="82" y="0"/>
                  </a:lnTo>
                  <a:lnTo>
                    <a:pt x="4086" y="0"/>
                  </a:lnTo>
                  <a:lnTo>
                    <a:pt x="4118" y="7"/>
                  </a:lnTo>
                  <a:lnTo>
                    <a:pt x="4144" y="24"/>
                  </a:lnTo>
                  <a:lnTo>
                    <a:pt x="4162" y="50"/>
                  </a:lnTo>
                  <a:lnTo>
                    <a:pt x="4168" y="82"/>
                  </a:lnTo>
                  <a:lnTo>
                    <a:pt x="4168" y="410"/>
                  </a:lnTo>
                  <a:lnTo>
                    <a:pt x="4162" y="442"/>
                  </a:lnTo>
                  <a:lnTo>
                    <a:pt x="4144" y="468"/>
                  </a:lnTo>
                  <a:lnTo>
                    <a:pt x="4118" y="486"/>
                  </a:lnTo>
                  <a:lnTo>
                    <a:pt x="4086" y="492"/>
                  </a:lnTo>
                  <a:lnTo>
                    <a:pt x="82" y="492"/>
                  </a:lnTo>
                  <a:lnTo>
                    <a:pt x="50" y="486"/>
                  </a:lnTo>
                  <a:lnTo>
                    <a:pt x="24" y="468"/>
                  </a:lnTo>
                  <a:lnTo>
                    <a:pt x="6" y="442"/>
                  </a:lnTo>
                  <a:lnTo>
                    <a:pt x="0" y="410"/>
                  </a:lnTo>
                  <a:lnTo>
                    <a:pt x="0" y="82"/>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docshape77">
              <a:extLst>
                <a:ext uri="{FF2B5EF4-FFF2-40B4-BE49-F238E27FC236}">
                  <a16:creationId xmlns:a16="http://schemas.microsoft.com/office/drawing/2014/main" id="{6EF224FC-2EB5-83FD-F67D-96C924569ECA}"/>
                </a:ext>
              </a:extLst>
            </p:cNvPr>
            <p:cNvSpPr txBox="1">
              <a:spLocks noChangeArrowheads="1"/>
            </p:cNvSpPr>
            <p:nvPr/>
          </p:nvSpPr>
          <p:spPr bwMode="auto">
            <a:xfrm>
              <a:off x="3940" y="2882"/>
              <a:ext cx="4736" cy="946"/>
            </a:xfrm>
            <a:prstGeom prst="rect">
              <a:avLst/>
            </a:prstGeom>
            <a:solidFill>
              <a:srgbClr val="FFFFFF"/>
            </a:solidFill>
            <a:ln w="9525">
              <a:solidFill>
                <a:srgbClr val="FF0000"/>
              </a:solidFill>
              <a:miter lim="800000"/>
              <a:headEnd/>
              <a:tailEnd/>
            </a:ln>
          </p:spPr>
          <p:txBody>
            <a:bodyPr vert="horz" wrap="square" lIns="0" tIns="0" rIns="0" bIns="0" numCol="1" anchor="t" anchorCtr="0" compatLnSpc="1">
              <a:prstTxWarp prst="textNoShape">
                <a:avLst/>
              </a:prstTxWarp>
            </a:bodyPr>
            <a:lstStyle/>
            <a:p>
              <a:pPr marR="487363" lvl="1" algn="just" defTabSz="914400" eaLnBrk="0" fontAlgn="base" hangingPunct="0">
                <a:spcBef>
                  <a:spcPts val="450"/>
                </a:spcBef>
                <a:spcAft>
                  <a:spcPts val="800"/>
                </a:spcAft>
              </a:pPr>
              <a:r>
                <a:rPr kumimoji="0" lang="ja-JP" altLang="en-US" sz="1100" b="0" i="0" u="none" strike="noStrike" cap="none" normalizeH="0" baseline="0" dirty="0">
                  <a:ln>
                    <a:noFill/>
                  </a:ln>
                  <a:solidFill>
                    <a:srgbClr val="000000"/>
                  </a:solidFill>
                  <a:effectLst/>
                  <a:latin typeface="游ゴシック" panose="020B0400000000000000" pitchFamily="50" charset="-128"/>
                  <a:ea typeface="游ゴシック" panose="020B0400000000000000" pitchFamily="50" charset="-128"/>
                </a:rPr>
                <a:t>ピオグリタゾン錠の禁忌病名である「心不全」の病名があるため、不合格となっています。</a:t>
              </a:r>
              <a:endParaRPr kumimoji="0" lang="ja-JP" altLang="ja-JP"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3" name="テキスト ボックス 22">
            <a:extLst>
              <a:ext uri="{FF2B5EF4-FFF2-40B4-BE49-F238E27FC236}">
                <a16:creationId xmlns:a16="http://schemas.microsoft.com/office/drawing/2014/main" id="{7A38880D-97CE-4DD7-A884-076B271A2221}"/>
              </a:ext>
            </a:extLst>
          </p:cNvPr>
          <p:cNvSpPr txBox="1"/>
          <p:nvPr/>
        </p:nvSpPr>
        <p:spPr>
          <a:xfrm>
            <a:off x="1238693" y="4594300"/>
            <a:ext cx="4385979" cy="600164"/>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メッセージをダブルクリックすると「精密点検ルール」画面が表示されます。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pic>
        <p:nvPicPr>
          <p:cNvPr id="25" name="図 24" descr="グラフィカル ユーザー インターフェイス, アプリケーション&#10;&#10;自動的に生成された説明">
            <a:extLst>
              <a:ext uri="{FF2B5EF4-FFF2-40B4-BE49-F238E27FC236}">
                <a16:creationId xmlns:a16="http://schemas.microsoft.com/office/drawing/2014/main" id="{58AF0951-B234-6653-FD27-29E0080789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5089" y="5128460"/>
            <a:ext cx="4314218" cy="3259420"/>
          </a:xfrm>
          <a:prstGeom prst="rect">
            <a:avLst/>
          </a:prstGeom>
        </p:spPr>
      </p:pic>
      <p:sp>
        <p:nvSpPr>
          <p:cNvPr id="26" name="テキスト ボックス 25">
            <a:extLst>
              <a:ext uri="{FF2B5EF4-FFF2-40B4-BE49-F238E27FC236}">
                <a16:creationId xmlns:a16="http://schemas.microsoft.com/office/drawing/2014/main" id="{CC555761-636B-46FC-2C6C-3B4C1C8245BA}"/>
              </a:ext>
            </a:extLst>
          </p:cNvPr>
          <p:cNvSpPr txBox="1"/>
          <p:nvPr/>
        </p:nvSpPr>
        <p:spPr>
          <a:xfrm>
            <a:off x="1067877" y="8437114"/>
            <a:ext cx="5227421" cy="430887"/>
          </a:xfrm>
          <a:prstGeom prst="rect">
            <a:avLst/>
          </a:prstGeom>
          <a:noFill/>
        </p:spPr>
        <p:txBody>
          <a:bodyPr wrap="square" rtlCol="0">
            <a:spAutoFit/>
          </a:bodyPr>
          <a:lstStyle/>
          <a:p>
            <a:r>
              <a:rPr lang="ja-JP" altLang="ja-JP" sz="1100" spc="-10" dirty="0">
                <a:solidFill>
                  <a:srgbClr val="0000FF"/>
                </a:solidFill>
                <a:effectLst/>
                <a:ea typeface="游ゴシック" panose="020B0400000000000000" pitchFamily="50" charset="-128"/>
                <a:cs typeface="ＭＳ Ｐゴシック" panose="020B0600070205080204" pitchFamily="50" charset="-128"/>
              </a:rPr>
              <a:t>精密点検ルールの詳細は「第２章</a:t>
            </a:r>
            <a:r>
              <a:rPr lang="ja-JP" altLang="en-US" sz="1100" spc="-10" dirty="0">
                <a:solidFill>
                  <a:srgbClr val="0000FF"/>
                </a:solidFill>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solidFill>
                  <a:srgbClr val="0000FF"/>
                </a:solidFill>
                <a:effectLst/>
                <a:ea typeface="游ゴシック" panose="020B0400000000000000" pitchFamily="50" charset="-128"/>
                <a:cs typeface="ＭＳ Ｐゴシック" panose="020B0600070205080204" pitchFamily="50" charset="-128"/>
              </a:rPr>
              <a:t>応用編」または「第３章</a:t>
            </a:r>
            <a:r>
              <a:rPr lang="ja-JP" altLang="en-US" sz="1100" spc="-10" dirty="0">
                <a:solidFill>
                  <a:srgbClr val="0000FF"/>
                </a:solidFill>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solidFill>
                  <a:srgbClr val="0000FF"/>
                </a:solidFill>
                <a:effectLst/>
                <a:ea typeface="游ゴシック" panose="020B0400000000000000" pitchFamily="50" charset="-128"/>
                <a:cs typeface="ＭＳ Ｐゴシック" panose="020B0600070205080204" pitchFamily="50" charset="-128"/>
              </a:rPr>
              <a:t>点検事例集」を参照してください</a:t>
            </a:r>
            <a:r>
              <a:rPr lang="ja-JP" altLang="en-US" sz="1100" spc="-10" dirty="0">
                <a:solidFill>
                  <a:srgbClr val="0000FF"/>
                </a:solidFill>
                <a:effectLst/>
                <a:ea typeface="游ゴシック" panose="020B0400000000000000" pitchFamily="50" charset="-128"/>
                <a:cs typeface="ＭＳ Ｐゴシック" panose="020B0600070205080204" pitchFamily="50" charset="-128"/>
              </a:rPr>
              <a:t>。</a:t>
            </a:r>
            <a:endParaRPr kumimoji="1" lang="ja-JP" altLang="en-US" sz="1100" dirty="0"/>
          </a:p>
        </p:txBody>
      </p:sp>
      <p:sp>
        <p:nvSpPr>
          <p:cNvPr id="27" name="テキスト ボックス 26">
            <a:extLst>
              <a:ext uri="{FF2B5EF4-FFF2-40B4-BE49-F238E27FC236}">
                <a16:creationId xmlns:a16="http://schemas.microsoft.com/office/drawing/2014/main" id="{65934996-585E-696E-F907-A016E25ADC31}"/>
              </a:ext>
            </a:extLst>
          </p:cNvPr>
          <p:cNvSpPr txBox="1"/>
          <p:nvPr/>
        </p:nvSpPr>
        <p:spPr>
          <a:xfrm>
            <a:off x="2098155" y="6504940"/>
            <a:ext cx="3096591" cy="1249047"/>
          </a:xfrm>
          <a:prstGeom prst="rect">
            <a:avLst/>
          </a:prstGeom>
          <a:solidFill>
            <a:schemeClr val="bg1"/>
          </a:solidFill>
          <a:ln w="12700">
            <a:solidFill>
              <a:srgbClr val="FF0000"/>
            </a:solidFill>
          </a:ln>
        </p:spPr>
        <p:txBody>
          <a:bodyPr wrap="square" lIns="180000" tIns="108000" rIns="180000" rtlCol="0">
            <a:spAutoFit/>
          </a:bodyPr>
          <a:lstStyle/>
          <a:p>
            <a:pPr marL="86360" marR="190500">
              <a:lnSpc>
                <a:spcPct val="92000"/>
              </a:lnSpc>
              <a:spcBef>
                <a:spcPts val="425"/>
              </a:spcBef>
              <a:spcAft>
                <a:spcPts val="0"/>
              </a:spcAft>
            </a:pPr>
            <a:r>
              <a:rPr lang="en-US" altLang="ja-JP" sz="1100" spc="-5"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PLY396M066</a:t>
            </a:r>
            <a:r>
              <a:rPr lang="ja-JP"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のように</a:t>
            </a:r>
            <a:r>
              <a:rPr lang="en-US"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P</a:t>
            </a:r>
            <a:r>
              <a:rPr lang="ja-JP" altLang="ja-JP" sz="11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で始まる精密点検</a:t>
            </a:r>
            <a:r>
              <a:rPr lang="ja-JP"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ルールは</a:t>
            </a:r>
            <a:r>
              <a:rPr lang="en-US" altLang="ja-JP" sz="11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D</a:t>
            </a:r>
            <a:r>
              <a:rPr lang="en-US"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X</a:t>
            </a:r>
            <a:r>
              <a:rPr lang="en-US" altLang="ja-JP" sz="1100" spc="-4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en-US"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C</a:t>
            </a:r>
            <a:r>
              <a:rPr lang="en-US" altLang="ja-JP" sz="11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ARE</a:t>
            </a:r>
            <a:r>
              <a:rPr lang="ja-JP"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社の独自ルールです。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86360" marR="188595">
              <a:lnSpc>
                <a:spcPct val="93000"/>
              </a:lnSpc>
              <a:spcBef>
                <a:spcPts val="1230"/>
              </a:spcBef>
              <a:spcAft>
                <a:spcPts val="0"/>
              </a:spcAft>
            </a:pPr>
            <a:r>
              <a:rPr lang="en-US" altLang="ja-JP" sz="1100" spc="-5"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CC002M1030</a:t>
            </a:r>
            <a:r>
              <a:rPr lang="ja-JP"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のように</a:t>
            </a:r>
            <a:r>
              <a:rPr lang="en-US" altLang="ja-JP" sz="1100" spc="-5"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C</a:t>
            </a:r>
            <a:r>
              <a:rPr lang="ja-JP" altLang="ja-JP" sz="11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で始まる精密点検</a:t>
            </a:r>
            <a:r>
              <a:rPr lang="ja-JP" altLang="ja-JP" sz="110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ルールは支払基金の公開ルールです。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Tree>
    <p:extLst>
      <p:ext uri="{BB962C8B-B14F-4D97-AF65-F5344CB8AC3E}">
        <p14:creationId xmlns:p14="http://schemas.microsoft.com/office/powerpoint/2010/main" val="10716535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0697B61-A745-FB2B-E1B0-19A076B04F3C}"/>
              </a:ext>
            </a:extLst>
          </p:cNvPr>
          <p:cNvPicPr>
            <a:picLocks noChangeAspect="1"/>
          </p:cNvPicPr>
          <p:nvPr/>
        </p:nvPicPr>
        <p:blipFill>
          <a:blip r:embed="rId2"/>
          <a:stretch>
            <a:fillRect/>
          </a:stretch>
        </p:blipFill>
        <p:spPr>
          <a:xfrm>
            <a:off x="1045604" y="1205708"/>
            <a:ext cx="4322064"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100</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13" name="テキスト ボックス 12">
            <a:extLst>
              <a:ext uri="{FF2B5EF4-FFF2-40B4-BE49-F238E27FC236}">
                <a16:creationId xmlns:a16="http://schemas.microsoft.com/office/drawing/2014/main" id="{04ED303C-AE77-04DB-552D-F0D9D1BBD31F}"/>
              </a:ext>
            </a:extLst>
          </p:cNvPr>
          <p:cNvSpPr txBox="1"/>
          <p:nvPr/>
        </p:nvSpPr>
        <p:spPr>
          <a:xfrm>
            <a:off x="243967" y="619851"/>
            <a:ext cx="5793761" cy="507831"/>
          </a:xfrm>
          <a:prstGeom prst="rect">
            <a:avLst/>
          </a:prstGeom>
          <a:noFill/>
        </p:spPr>
        <p:txBody>
          <a:bodyPr wrap="square">
            <a:spAutoFit/>
          </a:bodyPr>
          <a:lstStyle/>
          <a:p>
            <a:pPr marL="485140">
              <a:spcBef>
                <a:spcPts val="260"/>
              </a:spcBef>
              <a:spcAft>
                <a:spcPts val="0"/>
              </a:spcAft>
            </a:pPr>
            <a:r>
              <a:rPr lang="ja-JP" altLang="ja-JP" sz="1100" dirty="0">
                <a:effectLst/>
                <a:latin typeface="+mn-ea"/>
                <a:cs typeface="ＭＳ Ｐゴシック" panose="020B0600070205080204" pitchFamily="50" charset="-128"/>
              </a:rPr>
              <a:t>８．精密点検（公開ルール）</a:t>
            </a:r>
            <a:r>
              <a:rPr lang="ja-JP" altLang="ja-JP" sz="1100" spc="190" dirty="0">
                <a:effectLst/>
                <a:latin typeface="+mn-ea"/>
                <a:cs typeface="ＭＳ Ｐゴシック" panose="020B0600070205080204" pitchFamily="50" charset="-128"/>
              </a:rPr>
              <a:t> </a:t>
            </a:r>
            <a:r>
              <a:rPr lang="ja-JP" altLang="ja-JP" sz="1100" spc="-15" dirty="0">
                <a:effectLst/>
                <a:latin typeface="+mn-ea"/>
                <a:cs typeface="ＭＳ Ｐゴシック" panose="020B0600070205080204" pitchFamily="50" charset="-128"/>
              </a:rPr>
              <a:t>縦覧点検</a:t>
            </a:r>
            <a:endParaRPr lang="ja-JP" altLang="ja-JP" sz="1100" dirty="0">
              <a:effectLst/>
              <a:latin typeface="+mn-ea"/>
              <a:cs typeface="ＭＳ Ｐゴシック" panose="020B0600070205080204" pitchFamily="50" charset="-128"/>
            </a:endParaRPr>
          </a:p>
          <a:p>
            <a:pPr marL="765810">
              <a:spcBef>
                <a:spcPts val="570"/>
              </a:spcBef>
              <a:spcAft>
                <a:spcPts val="0"/>
              </a:spcAft>
            </a:pPr>
            <a:r>
              <a:rPr lang="ja-JP" altLang="ja-JP" sz="1100" spc="-5" dirty="0">
                <a:effectLst/>
                <a:latin typeface="+mn-ea"/>
                <a:cs typeface="ＭＳ Ｐゴシック" panose="020B0600070205080204" pitchFamily="50" charset="-128"/>
              </a:rPr>
              <a:t>複数の月にまたがるルールの点検です。</a:t>
            </a:r>
            <a:endParaRPr lang="ja-JP" altLang="ja-JP" sz="1100" dirty="0">
              <a:effectLst/>
              <a:latin typeface="+mn-ea"/>
              <a:cs typeface="ＭＳ Ｐゴシック" panose="020B0600070205080204" pitchFamily="50" charset="-128"/>
            </a:endParaRPr>
          </a:p>
        </p:txBody>
      </p:sp>
      <p:sp>
        <p:nvSpPr>
          <p:cNvPr id="20" name="テキスト ボックス 19">
            <a:extLst>
              <a:ext uri="{FF2B5EF4-FFF2-40B4-BE49-F238E27FC236}">
                <a16:creationId xmlns:a16="http://schemas.microsoft.com/office/drawing/2014/main" id="{231DE8D8-5F9E-943E-97F4-45811B1AA48D}"/>
              </a:ext>
            </a:extLst>
          </p:cNvPr>
          <p:cNvSpPr txBox="1"/>
          <p:nvPr/>
        </p:nvSpPr>
        <p:spPr>
          <a:xfrm>
            <a:off x="255397" y="4640705"/>
            <a:ext cx="5793761" cy="638636"/>
          </a:xfrm>
          <a:prstGeom prst="rect">
            <a:avLst/>
          </a:prstGeom>
          <a:noFill/>
        </p:spPr>
        <p:txBody>
          <a:bodyPr wrap="square">
            <a:spAutoFit/>
          </a:bodyPr>
          <a:lstStyle/>
          <a:p>
            <a:pPr marL="485140">
              <a:spcBef>
                <a:spcPts val="260"/>
              </a:spcBef>
              <a:spcAft>
                <a:spcPts val="0"/>
              </a:spcAft>
            </a:pPr>
            <a:r>
              <a:rPr lang="ja-JP" altLang="en-US" sz="1100" dirty="0">
                <a:effectLst/>
                <a:latin typeface="+mn-ea"/>
                <a:cs typeface="ＭＳ Ｐゴシック" panose="020B0600070205080204" pitchFamily="50" charset="-128"/>
              </a:rPr>
              <a:t>「チェック内容」と「チェック根拠」は公開ルールによります。</a:t>
            </a:r>
          </a:p>
          <a:p>
            <a:pPr marL="485140">
              <a:spcBef>
                <a:spcPts val="260"/>
              </a:spcBef>
              <a:spcAft>
                <a:spcPts val="0"/>
              </a:spcAft>
            </a:pPr>
            <a:r>
              <a:rPr lang="ja-JP" altLang="en-US" sz="1100" dirty="0">
                <a:effectLst/>
                <a:latin typeface="+mn-ea"/>
                <a:cs typeface="ＭＳ Ｐゴシック" panose="020B0600070205080204" pitchFamily="50" charset="-128"/>
              </a:rPr>
              <a:t>公開ルールの参照範囲は「単月」「縦覧」「突合」「入外」及びその組み合わせで構成されます。</a:t>
            </a:r>
          </a:p>
        </p:txBody>
      </p:sp>
      <p:sp>
        <p:nvSpPr>
          <p:cNvPr id="21" name="テキスト ボックス 20">
            <a:extLst>
              <a:ext uri="{FF2B5EF4-FFF2-40B4-BE49-F238E27FC236}">
                <a16:creationId xmlns:a16="http://schemas.microsoft.com/office/drawing/2014/main" id="{27DB3C5B-8801-B187-A5E0-EBCC6488CFA3}"/>
              </a:ext>
            </a:extLst>
          </p:cNvPr>
          <p:cNvSpPr txBox="1"/>
          <p:nvPr/>
        </p:nvSpPr>
        <p:spPr>
          <a:xfrm>
            <a:off x="2212909" y="2740817"/>
            <a:ext cx="2739683" cy="600164"/>
          </a:xfrm>
          <a:prstGeom prst="rect">
            <a:avLst/>
          </a:prstGeom>
          <a:noFill/>
        </p:spPr>
        <p:txBody>
          <a:bodyPr wrap="squar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ＰＳＡが当月の過去２か月のうちに２回</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以上算定されているので不合格と判定。</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pic>
        <p:nvPicPr>
          <p:cNvPr id="23" name="図 22" descr="グラフィカル ユーザー インターフェイス, テキスト, アプリケーション&#10;&#10;自動的に生成された説明">
            <a:extLst>
              <a:ext uri="{FF2B5EF4-FFF2-40B4-BE49-F238E27FC236}">
                <a16:creationId xmlns:a16="http://schemas.microsoft.com/office/drawing/2014/main" id="{2066C49D-F4BA-47DE-E524-D8005111F4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5215" y="5467328"/>
            <a:ext cx="4714742" cy="3434317"/>
          </a:xfrm>
          <a:prstGeom prst="rect">
            <a:avLst/>
          </a:prstGeom>
        </p:spPr>
      </p:pic>
      <p:sp>
        <p:nvSpPr>
          <p:cNvPr id="25" name="テキスト ボックス 24">
            <a:extLst>
              <a:ext uri="{FF2B5EF4-FFF2-40B4-BE49-F238E27FC236}">
                <a16:creationId xmlns:a16="http://schemas.microsoft.com/office/drawing/2014/main" id="{8EAB4EE9-44DA-2F23-8937-B04083245627}"/>
              </a:ext>
            </a:extLst>
          </p:cNvPr>
          <p:cNvSpPr txBox="1"/>
          <p:nvPr/>
        </p:nvSpPr>
        <p:spPr>
          <a:xfrm>
            <a:off x="1668411" y="7271367"/>
            <a:ext cx="1022786" cy="261610"/>
          </a:xfrm>
          <a:prstGeom prst="rect">
            <a:avLst/>
          </a:prstGeom>
          <a:solidFill>
            <a:schemeClr val="bg1"/>
          </a:solidFill>
        </p:spPr>
        <p:txBody>
          <a:bodyPr wrap="square" rtlCol="0">
            <a:spAutoFit/>
          </a:bodyPr>
          <a:lstStyle/>
          <a:p>
            <a:r>
              <a:rPr kumimoji="1" lang="ja-JP" altLang="en-US" sz="1100" b="1" dirty="0">
                <a:solidFill>
                  <a:srgbClr val="FF0000"/>
                </a:solidFill>
              </a:rPr>
              <a:t>チェック内容</a:t>
            </a:r>
          </a:p>
        </p:txBody>
      </p:sp>
      <p:sp>
        <p:nvSpPr>
          <p:cNvPr id="26" name="テキスト ボックス 25">
            <a:extLst>
              <a:ext uri="{FF2B5EF4-FFF2-40B4-BE49-F238E27FC236}">
                <a16:creationId xmlns:a16="http://schemas.microsoft.com/office/drawing/2014/main" id="{BD94CD9E-F824-2331-F151-91AC79754246}"/>
              </a:ext>
            </a:extLst>
          </p:cNvPr>
          <p:cNvSpPr txBox="1"/>
          <p:nvPr/>
        </p:nvSpPr>
        <p:spPr>
          <a:xfrm>
            <a:off x="1668411" y="7606992"/>
            <a:ext cx="1048745" cy="261610"/>
          </a:xfrm>
          <a:prstGeom prst="rect">
            <a:avLst/>
          </a:prstGeom>
          <a:solidFill>
            <a:schemeClr val="bg1"/>
          </a:solidFill>
        </p:spPr>
        <p:txBody>
          <a:bodyPr wrap="square" rtlCol="0">
            <a:spAutoFit/>
          </a:bodyPr>
          <a:lstStyle/>
          <a:p>
            <a:r>
              <a:rPr kumimoji="1" lang="ja-JP" altLang="en-US" sz="1100" b="1" dirty="0">
                <a:solidFill>
                  <a:srgbClr val="FF0000"/>
                </a:solidFill>
              </a:rPr>
              <a:t>チェック根拠</a:t>
            </a:r>
          </a:p>
        </p:txBody>
      </p:sp>
      <p:sp>
        <p:nvSpPr>
          <p:cNvPr id="27" name="テキスト ボックス 26">
            <a:extLst>
              <a:ext uri="{FF2B5EF4-FFF2-40B4-BE49-F238E27FC236}">
                <a16:creationId xmlns:a16="http://schemas.microsoft.com/office/drawing/2014/main" id="{DC6FCF69-9105-573C-27BB-F3E51E5D1B09}"/>
              </a:ext>
            </a:extLst>
          </p:cNvPr>
          <p:cNvSpPr txBox="1"/>
          <p:nvPr/>
        </p:nvSpPr>
        <p:spPr>
          <a:xfrm>
            <a:off x="1996924" y="8158133"/>
            <a:ext cx="3725861" cy="600164"/>
          </a:xfrm>
          <a:prstGeom prst="rect">
            <a:avLst/>
          </a:prstGeom>
          <a:noFill/>
        </p:spPr>
        <p:txBody>
          <a:bodyPr wrap="square" rtlCol="0">
            <a:spAutoFit/>
          </a:bodyPr>
          <a:lstStyle/>
          <a:p>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前立腺特異抗原（ＰＳＡ）の検査結果が</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4.0ng/dl</a:t>
            </a:r>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以上であって前立腺癌の確定診断がつかない場合においては、 ３か月に１回に限り、３回を上限として算定できる。</a:t>
            </a:r>
            <a:endParaRPr kumimoji="1" lang="ja-JP" altLang="en-US" sz="1100" dirty="0"/>
          </a:p>
        </p:txBody>
      </p:sp>
    </p:spTree>
    <p:extLst>
      <p:ext uri="{BB962C8B-B14F-4D97-AF65-F5344CB8AC3E}">
        <p14:creationId xmlns:p14="http://schemas.microsoft.com/office/powerpoint/2010/main" val="39186429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5615A510-180E-E273-B3EE-2DCCEDD0B862}"/>
              </a:ext>
            </a:extLst>
          </p:cNvPr>
          <p:cNvPicPr>
            <a:picLocks noChangeAspect="1"/>
          </p:cNvPicPr>
          <p:nvPr/>
        </p:nvPicPr>
        <p:blipFill>
          <a:blip r:embed="rId2"/>
          <a:stretch>
            <a:fillRect/>
          </a:stretch>
        </p:blipFill>
        <p:spPr>
          <a:xfrm>
            <a:off x="998081" y="1393560"/>
            <a:ext cx="4322064"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101</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884BFA8F-2D3E-EF76-5815-6C2677D5C7A3}"/>
              </a:ext>
            </a:extLst>
          </p:cNvPr>
          <p:cNvSpPr txBox="1"/>
          <p:nvPr/>
        </p:nvSpPr>
        <p:spPr>
          <a:xfrm>
            <a:off x="868680" y="991739"/>
            <a:ext cx="3133550" cy="430887"/>
          </a:xfrm>
          <a:prstGeom prst="rect">
            <a:avLst/>
          </a:prstGeom>
          <a:noFill/>
        </p:spPr>
        <p:txBody>
          <a:bodyPr wrap="non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縦覧点検の結果は「縦覧」画面で確認します。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6" name="テキスト ボックス 5">
            <a:extLst>
              <a:ext uri="{FF2B5EF4-FFF2-40B4-BE49-F238E27FC236}">
                <a16:creationId xmlns:a16="http://schemas.microsoft.com/office/drawing/2014/main" id="{91BB8328-7F69-3395-EBB4-968FAC3F27AA}"/>
              </a:ext>
            </a:extLst>
          </p:cNvPr>
          <p:cNvSpPr txBox="1"/>
          <p:nvPr/>
        </p:nvSpPr>
        <p:spPr>
          <a:xfrm>
            <a:off x="868680" y="4927347"/>
            <a:ext cx="4678204" cy="600164"/>
          </a:xfrm>
          <a:prstGeom prst="rect">
            <a:avLst/>
          </a:prstGeom>
          <a:noFill/>
        </p:spPr>
        <p:txBody>
          <a:bodyPr wrap="none" rtlCol="0">
            <a:spAutoFit/>
          </a:bodyPr>
          <a:lstStyle/>
          <a:p>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９．精密点検ルール（公開ルール） 算定日点検</a:t>
            </a:r>
          </a:p>
          <a:p>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単月点検の中で、定められた算定日の前後関係の整合性を点検します。</a:t>
            </a:r>
          </a:p>
          <a:p>
            <a:endParaRPr kumimoji="1" lang="ja-JP" altLang="en-US" sz="1100" dirty="0"/>
          </a:p>
        </p:txBody>
      </p:sp>
      <p:grpSp>
        <p:nvGrpSpPr>
          <p:cNvPr id="7" name="docshapegroup762">
            <a:extLst>
              <a:ext uri="{FF2B5EF4-FFF2-40B4-BE49-F238E27FC236}">
                <a16:creationId xmlns:a16="http://schemas.microsoft.com/office/drawing/2014/main" id="{FC0E683C-199B-68A0-51DE-08D3B7803A77}"/>
              </a:ext>
            </a:extLst>
          </p:cNvPr>
          <p:cNvGrpSpPr>
            <a:grpSpLocks/>
          </p:cNvGrpSpPr>
          <p:nvPr/>
        </p:nvGrpSpPr>
        <p:grpSpPr bwMode="auto">
          <a:xfrm>
            <a:off x="998081" y="5531217"/>
            <a:ext cx="4476744" cy="3373182"/>
            <a:chOff x="2551" y="231"/>
            <a:chExt cx="6804" cy="5127"/>
          </a:xfrm>
        </p:grpSpPr>
        <p:pic>
          <p:nvPicPr>
            <p:cNvPr id="10243" name="docshape763">
              <a:extLst>
                <a:ext uri="{FF2B5EF4-FFF2-40B4-BE49-F238E27FC236}">
                  <a16:creationId xmlns:a16="http://schemas.microsoft.com/office/drawing/2014/main" id="{472A9899-1A3C-A2D9-96B3-A89B750DDA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31"/>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764">
              <a:extLst>
                <a:ext uri="{FF2B5EF4-FFF2-40B4-BE49-F238E27FC236}">
                  <a16:creationId xmlns:a16="http://schemas.microsoft.com/office/drawing/2014/main" id="{FF718B55-E726-F595-63CE-32E12B245FBD}"/>
                </a:ext>
              </a:extLst>
            </p:cNvPr>
            <p:cNvSpPr>
              <a:spLocks/>
            </p:cNvSpPr>
            <p:nvPr/>
          </p:nvSpPr>
          <p:spPr bwMode="auto">
            <a:xfrm>
              <a:off x="4627" y="3154"/>
              <a:ext cx="4270" cy="1284"/>
            </a:xfrm>
            <a:custGeom>
              <a:avLst/>
              <a:gdLst>
                <a:gd name="T0" fmla="+- 0 8683 4627"/>
                <a:gd name="T1" fmla="*/ T0 w 4270"/>
                <a:gd name="T2" fmla="+- 0 3154 3154"/>
                <a:gd name="T3" fmla="*/ 3154 h 1284"/>
                <a:gd name="T4" fmla="+- 0 4841 4627"/>
                <a:gd name="T5" fmla="*/ T4 w 4270"/>
                <a:gd name="T6" fmla="+- 0 3154 3154"/>
                <a:gd name="T7" fmla="*/ 3154 h 1284"/>
                <a:gd name="T8" fmla="+- 0 4774 4627"/>
                <a:gd name="T9" fmla="*/ T8 w 4270"/>
                <a:gd name="T10" fmla="+- 0 3165 3154"/>
                <a:gd name="T11" fmla="*/ 3165 h 1284"/>
                <a:gd name="T12" fmla="+- 0 4715 4627"/>
                <a:gd name="T13" fmla="*/ T12 w 4270"/>
                <a:gd name="T14" fmla="+- 0 3195 3154"/>
                <a:gd name="T15" fmla="*/ 3195 h 1284"/>
                <a:gd name="T16" fmla="+- 0 4668 4627"/>
                <a:gd name="T17" fmla="*/ T16 w 4270"/>
                <a:gd name="T18" fmla="+- 0 3242 3154"/>
                <a:gd name="T19" fmla="*/ 3242 h 1284"/>
                <a:gd name="T20" fmla="+- 0 4638 4627"/>
                <a:gd name="T21" fmla="*/ T20 w 4270"/>
                <a:gd name="T22" fmla="+- 0 3301 3154"/>
                <a:gd name="T23" fmla="*/ 3301 h 1284"/>
                <a:gd name="T24" fmla="+- 0 4627 4627"/>
                <a:gd name="T25" fmla="*/ T24 w 4270"/>
                <a:gd name="T26" fmla="+- 0 3368 3154"/>
                <a:gd name="T27" fmla="*/ 3368 h 1284"/>
                <a:gd name="T28" fmla="+- 0 4627 4627"/>
                <a:gd name="T29" fmla="*/ T28 w 4270"/>
                <a:gd name="T30" fmla="+- 0 4224 3154"/>
                <a:gd name="T31" fmla="*/ 4224 h 1284"/>
                <a:gd name="T32" fmla="+- 0 4638 4627"/>
                <a:gd name="T33" fmla="*/ T32 w 4270"/>
                <a:gd name="T34" fmla="+- 0 4292 3154"/>
                <a:gd name="T35" fmla="*/ 4292 h 1284"/>
                <a:gd name="T36" fmla="+- 0 4668 4627"/>
                <a:gd name="T37" fmla="*/ T36 w 4270"/>
                <a:gd name="T38" fmla="+- 0 4351 3154"/>
                <a:gd name="T39" fmla="*/ 4351 h 1284"/>
                <a:gd name="T40" fmla="+- 0 4715 4627"/>
                <a:gd name="T41" fmla="*/ T40 w 4270"/>
                <a:gd name="T42" fmla="+- 0 4397 3154"/>
                <a:gd name="T43" fmla="*/ 4397 h 1284"/>
                <a:gd name="T44" fmla="+- 0 4774 4627"/>
                <a:gd name="T45" fmla="*/ T44 w 4270"/>
                <a:gd name="T46" fmla="+- 0 4427 3154"/>
                <a:gd name="T47" fmla="*/ 4427 h 1284"/>
                <a:gd name="T48" fmla="+- 0 4841 4627"/>
                <a:gd name="T49" fmla="*/ T48 w 4270"/>
                <a:gd name="T50" fmla="+- 0 4438 3154"/>
                <a:gd name="T51" fmla="*/ 4438 h 1284"/>
                <a:gd name="T52" fmla="+- 0 8683 4627"/>
                <a:gd name="T53" fmla="*/ T52 w 4270"/>
                <a:gd name="T54" fmla="+- 0 4438 3154"/>
                <a:gd name="T55" fmla="*/ 4438 h 1284"/>
                <a:gd name="T56" fmla="+- 0 8750 4627"/>
                <a:gd name="T57" fmla="*/ T56 w 4270"/>
                <a:gd name="T58" fmla="+- 0 4427 3154"/>
                <a:gd name="T59" fmla="*/ 4427 h 1284"/>
                <a:gd name="T60" fmla="+- 0 8809 4627"/>
                <a:gd name="T61" fmla="*/ T60 w 4270"/>
                <a:gd name="T62" fmla="+- 0 4397 3154"/>
                <a:gd name="T63" fmla="*/ 4397 h 1284"/>
                <a:gd name="T64" fmla="+- 0 8856 4627"/>
                <a:gd name="T65" fmla="*/ T64 w 4270"/>
                <a:gd name="T66" fmla="+- 0 4351 3154"/>
                <a:gd name="T67" fmla="*/ 4351 h 1284"/>
                <a:gd name="T68" fmla="+- 0 8886 4627"/>
                <a:gd name="T69" fmla="*/ T68 w 4270"/>
                <a:gd name="T70" fmla="+- 0 4292 3154"/>
                <a:gd name="T71" fmla="*/ 4292 h 1284"/>
                <a:gd name="T72" fmla="+- 0 8897 4627"/>
                <a:gd name="T73" fmla="*/ T72 w 4270"/>
                <a:gd name="T74" fmla="+- 0 4224 3154"/>
                <a:gd name="T75" fmla="*/ 4224 h 1284"/>
                <a:gd name="T76" fmla="+- 0 8897 4627"/>
                <a:gd name="T77" fmla="*/ T76 w 4270"/>
                <a:gd name="T78" fmla="+- 0 3368 3154"/>
                <a:gd name="T79" fmla="*/ 3368 h 1284"/>
                <a:gd name="T80" fmla="+- 0 8886 4627"/>
                <a:gd name="T81" fmla="*/ T80 w 4270"/>
                <a:gd name="T82" fmla="+- 0 3301 3154"/>
                <a:gd name="T83" fmla="*/ 3301 h 1284"/>
                <a:gd name="T84" fmla="+- 0 8856 4627"/>
                <a:gd name="T85" fmla="*/ T84 w 4270"/>
                <a:gd name="T86" fmla="+- 0 3242 3154"/>
                <a:gd name="T87" fmla="*/ 3242 h 1284"/>
                <a:gd name="T88" fmla="+- 0 8809 4627"/>
                <a:gd name="T89" fmla="*/ T88 w 4270"/>
                <a:gd name="T90" fmla="+- 0 3195 3154"/>
                <a:gd name="T91" fmla="*/ 3195 h 1284"/>
                <a:gd name="T92" fmla="+- 0 8750 4627"/>
                <a:gd name="T93" fmla="*/ T92 w 4270"/>
                <a:gd name="T94" fmla="+- 0 3165 3154"/>
                <a:gd name="T95" fmla="*/ 3165 h 1284"/>
                <a:gd name="T96" fmla="+- 0 8683 4627"/>
                <a:gd name="T97" fmla="*/ T96 w 4270"/>
                <a:gd name="T98" fmla="+- 0 3154 3154"/>
                <a:gd name="T99" fmla="*/ 3154 h 1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270" h="1284">
                  <a:moveTo>
                    <a:pt x="4056" y="0"/>
                  </a:moveTo>
                  <a:lnTo>
                    <a:pt x="214" y="0"/>
                  </a:lnTo>
                  <a:lnTo>
                    <a:pt x="147" y="11"/>
                  </a:lnTo>
                  <a:lnTo>
                    <a:pt x="88" y="41"/>
                  </a:lnTo>
                  <a:lnTo>
                    <a:pt x="41" y="88"/>
                  </a:lnTo>
                  <a:lnTo>
                    <a:pt x="11" y="147"/>
                  </a:lnTo>
                  <a:lnTo>
                    <a:pt x="0" y="214"/>
                  </a:lnTo>
                  <a:lnTo>
                    <a:pt x="0" y="1070"/>
                  </a:lnTo>
                  <a:lnTo>
                    <a:pt x="11" y="1138"/>
                  </a:lnTo>
                  <a:lnTo>
                    <a:pt x="41" y="1197"/>
                  </a:lnTo>
                  <a:lnTo>
                    <a:pt x="88" y="1243"/>
                  </a:lnTo>
                  <a:lnTo>
                    <a:pt x="147" y="1273"/>
                  </a:lnTo>
                  <a:lnTo>
                    <a:pt x="214" y="1284"/>
                  </a:lnTo>
                  <a:lnTo>
                    <a:pt x="4056" y="1284"/>
                  </a:lnTo>
                  <a:lnTo>
                    <a:pt x="4123" y="1273"/>
                  </a:lnTo>
                  <a:lnTo>
                    <a:pt x="4182" y="1243"/>
                  </a:lnTo>
                  <a:lnTo>
                    <a:pt x="4229" y="1197"/>
                  </a:lnTo>
                  <a:lnTo>
                    <a:pt x="4259" y="1138"/>
                  </a:lnTo>
                  <a:lnTo>
                    <a:pt x="4270" y="1070"/>
                  </a:lnTo>
                  <a:lnTo>
                    <a:pt x="4270" y="214"/>
                  </a:lnTo>
                  <a:lnTo>
                    <a:pt x="4259" y="147"/>
                  </a:lnTo>
                  <a:lnTo>
                    <a:pt x="4229" y="88"/>
                  </a:lnTo>
                  <a:lnTo>
                    <a:pt x="4182" y="41"/>
                  </a:lnTo>
                  <a:lnTo>
                    <a:pt x="4123" y="11"/>
                  </a:lnTo>
                  <a:lnTo>
                    <a:pt x="4056"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765">
              <a:extLst>
                <a:ext uri="{FF2B5EF4-FFF2-40B4-BE49-F238E27FC236}">
                  <a16:creationId xmlns:a16="http://schemas.microsoft.com/office/drawing/2014/main" id="{AE351CB3-66E6-3A29-2209-B169A200BF69}"/>
                </a:ext>
              </a:extLst>
            </p:cNvPr>
            <p:cNvSpPr>
              <a:spLocks/>
            </p:cNvSpPr>
            <p:nvPr/>
          </p:nvSpPr>
          <p:spPr bwMode="auto">
            <a:xfrm>
              <a:off x="4627" y="3154"/>
              <a:ext cx="4270" cy="1284"/>
            </a:xfrm>
            <a:custGeom>
              <a:avLst/>
              <a:gdLst>
                <a:gd name="T0" fmla="+- 0 4627 4627"/>
                <a:gd name="T1" fmla="*/ T0 w 4270"/>
                <a:gd name="T2" fmla="+- 0 3368 3154"/>
                <a:gd name="T3" fmla="*/ 3368 h 1284"/>
                <a:gd name="T4" fmla="+- 0 4638 4627"/>
                <a:gd name="T5" fmla="*/ T4 w 4270"/>
                <a:gd name="T6" fmla="+- 0 3301 3154"/>
                <a:gd name="T7" fmla="*/ 3301 h 1284"/>
                <a:gd name="T8" fmla="+- 0 4668 4627"/>
                <a:gd name="T9" fmla="*/ T8 w 4270"/>
                <a:gd name="T10" fmla="+- 0 3242 3154"/>
                <a:gd name="T11" fmla="*/ 3242 h 1284"/>
                <a:gd name="T12" fmla="+- 0 4715 4627"/>
                <a:gd name="T13" fmla="*/ T12 w 4270"/>
                <a:gd name="T14" fmla="+- 0 3195 3154"/>
                <a:gd name="T15" fmla="*/ 3195 h 1284"/>
                <a:gd name="T16" fmla="+- 0 4774 4627"/>
                <a:gd name="T17" fmla="*/ T16 w 4270"/>
                <a:gd name="T18" fmla="+- 0 3165 3154"/>
                <a:gd name="T19" fmla="*/ 3165 h 1284"/>
                <a:gd name="T20" fmla="+- 0 4841 4627"/>
                <a:gd name="T21" fmla="*/ T20 w 4270"/>
                <a:gd name="T22" fmla="+- 0 3154 3154"/>
                <a:gd name="T23" fmla="*/ 3154 h 1284"/>
                <a:gd name="T24" fmla="+- 0 8683 4627"/>
                <a:gd name="T25" fmla="*/ T24 w 4270"/>
                <a:gd name="T26" fmla="+- 0 3154 3154"/>
                <a:gd name="T27" fmla="*/ 3154 h 1284"/>
                <a:gd name="T28" fmla="+- 0 8750 4627"/>
                <a:gd name="T29" fmla="*/ T28 w 4270"/>
                <a:gd name="T30" fmla="+- 0 3165 3154"/>
                <a:gd name="T31" fmla="*/ 3165 h 1284"/>
                <a:gd name="T32" fmla="+- 0 8809 4627"/>
                <a:gd name="T33" fmla="*/ T32 w 4270"/>
                <a:gd name="T34" fmla="+- 0 3195 3154"/>
                <a:gd name="T35" fmla="*/ 3195 h 1284"/>
                <a:gd name="T36" fmla="+- 0 8856 4627"/>
                <a:gd name="T37" fmla="*/ T36 w 4270"/>
                <a:gd name="T38" fmla="+- 0 3242 3154"/>
                <a:gd name="T39" fmla="*/ 3242 h 1284"/>
                <a:gd name="T40" fmla="+- 0 8886 4627"/>
                <a:gd name="T41" fmla="*/ T40 w 4270"/>
                <a:gd name="T42" fmla="+- 0 3301 3154"/>
                <a:gd name="T43" fmla="*/ 3301 h 1284"/>
                <a:gd name="T44" fmla="+- 0 8897 4627"/>
                <a:gd name="T45" fmla="*/ T44 w 4270"/>
                <a:gd name="T46" fmla="+- 0 3368 3154"/>
                <a:gd name="T47" fmla="*/ 3368 h 1284"/>
                <a:gd name="T48" fmla="+- 0 8897 4627"/>
                <a:gd name="T49" fmla="*/ T48 w 4270"/>
                <a:gd name="T50" fmla="+- 0 4224 3154"/>
                <a:gd name="T51" fmla="*/ 4224 h 1284"/>
                <a:gd name="T52" fmla="+- 0 8886 4627"/>
                <a:gd name="T53" fmla="*/ T52 w 4270"/>
                <a:gd name="T54" fmla="+- 0 4292 3154"/>
                <a:gd name="T55" fmla="*/ 4292 h 1284"/>
                <a:gd name="T56" fmla="+- 0 8856 4627"/>
                <a:gd name="T57" fmla="*/ T56 w 4270"/>
                <a:gd name="T58" fmla="+- 0 4351 3154"/>
                <a:gd name="T59" fmla="*/ 4351 h 1284"/>
                <a:gd name="T60" fmla="+- 0 8809 4627"/>
                <a:gd name="T61" fmla="*/ T60 w 4270"/>
                <a:gd name="T62" fmla="+- 0 4397 3154"/>
                <a:gd name="T63" fmla="*/ 4397 h 1284"/>
                <a:gd name="T64" fmla="+- 0 8750 4627"/>
                <a:gd name="T65" fmla="*/ T64 w 4270"/>
                <a:gd name="T66" fmla="+- 0 4427 3154"/>
                <a:gd name="T67" fmla="*/ 4427 h 1284"/>
                <a:gd name="T68" fmla="+- 0 8683 4627"/>
                <a:gd name="T69" fmla="*/ T68 w 4270"/>
                <a:gd name="T70" fmla="+- 0 4438 3154"/>
                <a:gd name="T71" fmla="*/ 4438 h 1284"/>
                <a:gd name="T72" fmla="+- 0 4841 4627"/>
                <a:gd name="T73" fmla="*/ T72 w 4270"/>
                <a:gd name="T74" fmla="+- 0 4438 3154"/>
                <a:gd name="T75" fmla="*/ 4438 h 1284"/>
                <a:gd name="T76" fmla="+- 0 4774 4627"/>
                <a:gd name="T77" fmla="*/ T76 w 4270"/>
                <a:gd name="T78" fmla="+- 0 4427 3154"/>
                <a:gd name="T79" fmla="*/ 4427 h 1284"/>
                <a:gd name="T80" fmla="+- 0 4715 4627"/>
                <a:gd name="T81" fmla="*/ T80 w 4270"/>
                <a:gd name="T82" fmla="+- 0 4397 3154"/>
                <a:gd name="T83" fmla="*/ 4397 h 1284"/>
                <a:gd name="T84" fmla="+- 0 4668 4627"/>
                <a:gd name="T85" fmla="*/ T84 w 4270"/>
                <a:gd name="T86" fmla="+- 0 4351 3154"/>
                <a:gd name="T87" fmla="*/ 4351 h 1284"/>
                <a:gd name="T88" fmla="+- 0 4638 4627"/>
                <a:gd name="T89" fmla="*/ T88 w 4270"/>
                <a:gd name="T90" fmla="+- 0 4292 3154"/>
                <a:gd name="T91" fmla="*/ 4292 h 1284"/>
                <a:gd name="T92" fmla="+- 0 4627 4627"/>
                <a:gd name="T93" fmla="*/ T92 w 4270"/>
                <a:gd name="T94" fmla="+- 0 4224 3154"/>
                <a:gd name="T95" fmla="*/ 4224 h 1284"/>
                <a:gd name="T96" fmla="+- 0 4627 4627"/>
                <a:gd name="T97" fmla="*/ T96 w 4270"/>
                <a:gd name="T98" fmla="+- 0 3368 3154"/>
                <a:gd name="T99" fmla="*/ 3368 h 1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270" h="1284">
                  <a:moveTo>
                    <a:pt x="0" y="214"/>
                  </a:moveTo>
                  <a:lnTo>
                    <a:pt x="11" y="147"/>
                  </a:lnTo>
                  <a:lnTo>
                    <a:pt x="41" y="88"/>
                  </a:lnTo>
                  <a:lnTo>
                    <a:pt x="88" y="41"/>
                  </a:lnTo>
                  <a:lnTo>
                    <a:pt x="147" y="11"/>
                  </a:lnTo>
                  <a:lnTo>
                    <a:pt x="214" y="0"/>
                  </a:lnTo>
                  <a:lnTo>
                    <a:pt x="4056" y="0"/>
                  </a:lnTo>
                  <a:lnTo>
                    <a:pt x="4123" y="11"/>
                  </a:lnTo>
                  <a:lnTo>
                    <a:pt x="4182" y="41"/>
                  </a:lnTo>
                  <a:lnTo>
                    <a:pt x="4229" y="88"/>
                  </a:lnTo>
                  <a:lnTo>
                    <a:pt x="4259" y="147"/>
                  </a:lnTo>
                  <a:lnTo>
                    <a:pt x="4270" y="214"/>
                  </a:lnTo>
                  <a:lnTo>
                    <a:pt x="4270" y="1070"/>
                  </a:lnTo>
                  <a:lnTo>
                    <a:pt x="4259" y="1138"/>
                  </a:lnTo>
                  <a:lnTo>
                    <a:pt x="4229" y="1197"/>
                  </a:lnTo>
                  <a:lnTo>
                    <a:pt x="4182" y="1243"/>
                  </a:lnTo>
                  <a:lnTo>
                    <a:pt x="4123" y="1273"/>
                  </a:lnTo>
                  <a:lnTo>
                    <a:pt x="4056" y="1284"/>
                  </a:lnTo>
                  <a:lnTo>
                    <a:pt x="214" y="1284"/>
                  </a:lnTo>
                  <a:lnTo>
                    <a:pt x="147" y="1273"/>
                  </a:lnTo>
                  <a:lnTo>
                    <a:pt x="88" y="1243"/>
                  </a:lnTo>
                  <a:lnTo>
                    <a:pt x="41" y="1197"/>
                  </a:lnTo>
                  <a:lnTo>
                    <a:pt x="11" y="1138"/>
                  </a:lnTo>
                  <a:lnTo>
                    <a:pt x="0" y="1070"/>
                  </a:lnTo>
                  <a:lnTo>
                    <a:pt x="0" y="214"/>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766">
              <a:extLst>
                <a:ext uri="{FF2B5EF4-FFF2-40B4-BE49-F238E27FC236}">
                  <a16:creationId xmlns:a16="http://schemas.microsoft.com/office/drawing/2014/main" id="{FDE51C7F-82CE-E8CA-585F-2E30372F767F}"/>
                </a:ext>
              </a:extLst>
            </p:cNvPr>
            <p:cNvSpPr txBox="1">
              <a:spLocks noChangeArrowheads="1"/>
            </p:cNvSpPr>
            <p:nvPr/>
          </p:nvSpPr>
          <p:spPr bwMode="auto">
            <a:xfrm>
              <a:off x="2551" y="231"/>
              <a:ext cx="6804" cy="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p:txBody>
        </p:sp>
      </p:grpSp>
      <p:sp>
        <p:nvSpPr>
          <p:cNvPr id="20" name="テキスト ボックス 19">
            <a:extLst>
              <a:ext uri="{FF2B5EF4-FFF2-40B4-BE49-F238E27FC236}">
                <a16:creationId xmlns:a16="http://schemas.microsoft.com/office/drawing/2014/main" id="{77420192-9CA7-BA40-F5A8-28E1312329AC}"/>
              </a:ext>
            </a:extLst>
          </p:cNvPr>
          <p:cNvSpPr txBox="1"/>
          <p:nvPr/>
        </p:nvSpPr>
        <p:spPr>
          <a:xfrm>
            <a:off x="2434771" y="2998477"/>
            <a:ext cx="2739683" cy="430887"/>
          </a:xfrm>
          <a:prstGeom prst="rect">
            <a:avLst/>
          </a:prstGeom>
          <a:noFill/>
        </p:spPr>
        <p:txBody>
          <a:bodyPr wrap="square" rtlCol="0">
            <a:spAutoFit/>
          </a:bodyPr>
          <a:lstStyle/>
          <a:p>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ＰＳＡが７月と５月に２回算定されてお り、３か月に２回の算定なのので不合格</a:t>
            </a:r>
            <a:r>
              <a:rPr lang="ja-JP" altLang="en-US" sz="1100" spc="-10" dirty="0">
                <a:latin typeface="游ゴシック" panose="020B0400000000000000" pitchFamily="50" charset="-128"/>
                <a:ea typeface="游ゴシック" panose="020B0400000000000000" pitchFamily="50" charset="-128"/>
                <a:cs typeface="ＭＳ Ｐゴシック" panose="020B0600070205080204" pitchFamily="50" charset="-128"/>
              </a:rPr>
              <a:t>。</a:t>
            </a:r>
            <a:endParaRPr kumimoji="1" lang="ja-JP" altLang="en-US" sz="1100" dirty="0"/>
          </a:p>
        </p:txBody>
      </p:sp>
      <p:sp>
        <p:nvSpPr>
          <p:cNvPr id="21" name="テキスト ボックス 20">
            <a:extLst>
              <a:ext uri="{FF2B5EF4-FFF2-40B4-BE49-F238E27FC236}">
                <a16:creationId xmlns:a16="http://schemas.microsoft.com/office/drawing/2014/main" id="{F5D1692A-55CB-9C71-3B06-8C3401F852D0}"/>
              </a:ext>
            </a:extLst>
          </p:cNvPr>
          <p:cNvSpPr txBox="1"/>
          <p:nvPr/>
        </p:nvSpPr>
        <p:spPr>
          <a:xfrm>
            <a:off x="2421758" y="7656539"/>
            <a:ext cx="2739683" cy="430887"/>
          </a:xfrm>
          <a:prstGeom prst="rect">
            <a:avLst/>
          </a:prstGeom>
          <a:noFill/>
        </p:spPr>
        <p:txBody>
          <a:bodyPr wrap="square" rtlCol="0">
            <a:spAutoFit/>
          </a:bodyPr>
          <a:lstStyle/>
          <a:p>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慢性疼痛疾患管理料を算定した後に、外来管理加算を算定したので不合格と判定。</a:t>
            </a:r>
            <a:endParaRPr kumimoji="1" lang="ja-JP" altLang="en-US" sz="1100" dirty="0"/>
          </a:p>
        </p:txBody>
      </p:sp>
      <p:sp>
        <p:nvSpPr>
          <p:cNvPr id="4" name="テキスト ボックス 3">
            <a:extLst>
              <a:ext uri="{FF2B5EF4-FFF2-40B4-BE49-F238E27FC236}">
                <a16:creationId xmlns:a16="http://schemas.microsoft.com/office/drawing/2014/main" id="{541BA325-74D7-F4BD-9950-8EF4536E1B23}"/>
              </a:ext>
            </a:extLst>
          </p:cNvPr>
          <p:cNvSpPr txBox="1"/>
          <p:nvPr/>
        </p:nvSpPr>
        <p:spPr>
          <a:xfrm>
            <a:off x="1716437" y="4767042"/>
            <a:ext cx="3432874" cy="369332"/>
          </a:xfrm>
          <a:prstGeom prst="rect">
            <a:avLst/>
          </a:prstGeom>
          <a:noFill/>
        </p:spPr>
        <p:txBody>
          <a:bodyPr wrap="square">
            <a:spAutoFit/>
          </a:bodyPr>
          <a:lstStyle/>
          <a:p>
            <a:r>
              <a:rPr lang="en-US"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Tree>
    <p:extLst>
      <p:ext uri="{BB962C8B-B14F-4D97-AF65-F5344CB8AC3E}">
        <p14:creationId xmlns:p14="http://schemas.microsoft.com/office/powerpoint/2010/main" val="141818462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102</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59340AA5-3D4F-A25B-4B8B-3038C2B8A2FE}"/>
              </a:ext>
            </a:extLst>
          </p:cNvPr>
          <p:cNvSpPr txBox="1"/>
          <p:nvPr/>
        </p:nvSpPr>
        <p:spPr>
          <a:xfrm>
            <a:off x="749322" y="855994"/>
            <a:ext cx="2689198" cy="430887"/>
          </a:xfrm>
          <a:prstGeom prst="rect">
            <a:avLst/>
          </a:prstGeom>
          <a:noFill/>
        </p:spPr>
        <p:txBody>
          <a:bodyPr wrap="none" rtlCol="0">
            <a:spAutoFit/>
          </a:bodyPr>
          <a:lstStyle/>
          <a:p>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算定日は「算定日」画面で確認します。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3" name="docshapegroup767">
            <a:extLst>
              <a:ext uri="{FF2B5EF4-FFF2-40B4-BE49-F238E27FC236}">
                <a16:creationId xmlns:a16="http://schemas.microsoft.com/office/drawing/2014/main" id="{8CAB56DF-1E8B-8290-2D04-7E1C9304DFEB}"/>
              </a:ext>
            </a:extLst>
          </p:cNvPr>
          <p:cNvGrpSpPr>
            <a:grpSpLocks/>
          </p:cNvGrpSpPr>
          <p:nvPr/>
        </p:nvGrpSpPr>
        <p:grpSpPr bwMode="auto">
          <a:xfrm>
            <a:off x="1310133" y="1298311"/>
            <a:ext cx="4329113" cy="3843337"/>
            <a:chOff x="2537" y="310"/>
            <a:chExt cx="6818" cy="6054"/>
          </a:xfrm>
        </p:grpSpPr>
        <p:pic>
          <p:nvPicPr>
            <p:cNvPr id="11267" name="docshape768">
              <a:extLst>
                <a:ext uri="{FF2B5EF4-FFF2-40B4-BE49-F238E27FC236}">
                  <a16:creationId xmlns:a16="http://schemas.microsoft.com/office/drawing/2014/main" id="{78528A26-C767-3BAC-7A5A-F0AC842753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309"/>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769">
              <a:extLst>
                <a:ext uri="{FF2B5EF4-FFF2-40B4-BE49-F238E27FC236}">
                  <a16:creationId xmlns:a16="http://schemas.microsoft.com/office/drawing/2014/main" id="{2DC7819B-5B31-7D35-1C4B-45409F5A5B87}"/>
                </a:ext>
              </a:extLst>
            </p:cNvPr>
            <p:cNvSpPr>
              <a:spLocks/>
            </p:cNvSpPr>
            <p:nvPr/>
          </p:nvSpPr>
          <p:spPr bwMode="auto">
            <a:xfrm>
              <a:off x="4482" y="2333"/>
              <a:ext cx="396" cy="396"/>
            </a:xfrm>
            <a:custGeom>
              <a:avLst/>
              <a:gdLst>
                <a:gd name="T0" fmla="+- 0 4482 4482"/>
                <a:gd name="T1" fmla="*/ T0 w 396"/>
                <a:gd name="T2" fmla="+- 0 2532 2334"/>
                <a:gd name="T3" fmla="*/ 2532 h 396"/>
                <a:gd name="T4" fmla="+- 0 4498 4482"/>
                <a:gd name="T5" fmla="*/ T4 w 396"/>
                <a:gd name="T6" fmla="+- 0 2455 2334"/>
                <a:gd name="T7" fmla="*/ 2455 h 396"/>
                <a:gd name="T8" fmla="+- 0 4540 4482"/>
                <a:gd name="T9" fmla="*/ T8 w 396"/>
                <a:gd name="T10" fmla="+- 0 2392 2334"/>
                <a:gd name="T11" fmla="*/ 2392 h 396"/>
                <a:gd name="T12" fmla="+- 0 4603 4482"/>
                <a:gd name="T13" fmla="*/ T12 w 396"/>
                <a:gd name="T14" fmla="+- 0 2349 2334"/>
                <a:gd name="T15" fmla="*/ 2349 h 396"/>
                <a:gd name="T16" fmla="+- 0 4680 4482"/>
                <a:gd name="T17" fmla="*/ T16 w 396"/>
                <a:gd name="T18" fmla="+- 0 2334 2334"/>
                <a:gd name="T19" fmla="*/ 2334 h 396"/>
                <a:gd name="T20" fmla="+- 0 4757 4482"/>
                <a:gd name="T21" fmla="*/ T20 w 396"/>
                <a:gd name="T22" fmla="+- 0 2349 2334"/>
                <a:gd name="T23" fmla="*/ 2349 h 396"/>
                <a:gd name="T24" fmla="+- 0 4820 4482"/>
                <a:gd name="T25" fmla="*/ T24 w 396"/>
                <a:gd name="T26" fmla="+- 0 2392 2334"/>
                <a:gd name="T27" fmla="*/ 2392 h 396"/>
                <a:gd name="T28" fmla="+- 0 4862 4482"/>
                <a:gd name="T29" fmla="*/ T28 w 396"/>
                <a:gd name="T30" fmla="+- 0 2455 2334"/>
                <a:gd name="T31" fmla="*/ 2455 h 396"/>
                <a:gd name="T32" fmla="+- 0 4878 4482"/>
                <a:gd name="T33" fmla="*/ T32 w 396"/>
                <a:gd name="T34" fmla="+- 0 2532 2334"/>
                <a:gd name="T35" fmla="*/ 2532 h 396"/>
                <a:gd name="T36" fmla="+- 0 4862 4482"/>
                <a:gd name="T37" fmla="*/ T36 w 396"/>
                <a:gd name="T38" fmla="+- 0 2609 2334"/>
                <a:gd name="T39" fmla="*/ 2609 h 396"/>
                <a:gd name="T40" fmla="+- 0 4820 4482"/>
                <a:gd name="T41" fmla="*/ T40 w 396"/>
                <a:gd name="T42" fmla="+- 0 2672 2334"/>
                <a:gd name="T43" fmla="*/ 2672 h 396"/>
                <a:gd name="T44" fmla="+- 0 4757 4482"/>
                <a:gd name="T45" fmla="*/ T44 w 396"/>
                <a:gd name="T46" fmla="+- 0 2714 2334"/>
                <a:gd name="T47" fmla="*/ 2714 h 396"/>
                <a:gd name="T48" fmla="+- 0 4680 4482"/>
                <a:gd name="T49" fmla="*/ T48 w 396"/>
                <a:gd name="T50" fmla="+- 0 2730 2334"/>
                <a:gd name="T51" fmla="*/ 2730 h 396"/>
                <a:gd name="T52" fmla="+- 0 4603 4482"/>
                <a:gd name="T53" fmla="*/ T52 w 396"/>
                <a:gd name="T54" fmla="+- 0 2714 2334"/>
                <a:gd name="T55" fmla="*/ 2714 h 396"/>
                <a:gd name="T56" fmla="+- 0 4540 4482"/>
                <a:gd name="T57" fmla="*/ T56 w 396"/>
                <a:gd name="T58" fmla="+- 0 2672 2334"/>
                <a:gd name="T59" fmla="*/ 2672 h 396"/>
                <a:gd name="T60" fmla="+- 0 4498 4482"/>
                <a:gd name="T61" fmla="*/ T60 w 396"/>
                <a:gd name="T62" fmla="+- 0 2609 2334"/>
                <a:gd name="T63" fmla="*/ 2609 h 396"/>
                <a:gd name="T64" fmla="+- 0 4482 4482"/>
                <a:gd name="T65" fmla="*/ T64 w 396"/>
                <a:gd name="T66" fmla="+- 0 2532 2334"/>
                <a:gd name="T67" fmla="*/ 2532 h 3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396" h="396">
                  <a:moveTo>
                    <a:pt x="0" y="198"/>
                  </a:moveTo>
                  <a:lnTo>
                    <a:pt x="16" y="121"/>
                  </a:lnTo>
                  <a:lnTo>
                    <a:pt x="58" y="58"/>
                  </a:lnTo>
                  <a:lnTo>
                    <a:pt x="121" y="15"/>
                  </a:lnTo>
                  <a:lnTo>
                    <a:pt x="198" y="0"/>
                  </a:lnTo>
                  <a:lnTo>
                    <a:pt x="275" y="15"/>
                  </a:lnTo>
                  <a:lnTo>
                    <a:pt x="338" y="58"/>
                  </a:lnTo>
                  <a:lnTo>
                    <a:pt x="380" y="121"/>
                  </a:lnTo>
                  <a:lnTo>
                    <a:pt x="396" y="198"/>
                  </a:lnTo>
                  <a:lnTo>
                    <a:pt x="380" y="275"/>
                  </a:lnTo>
                  <a:lnTo>
                    <a:pt x="338" y="338"/>
                  </a:lnTo>
                  <a:lnTo>
                    <a:pt x="275" y="380"/>
                  </a:lnTo>
                  <a:lnTo>
                    <a:pt x="198" y="396"/>
                  </a:lnTo>
                  <a:lnTo>
                    <a:pt x="121" y="380"/>
                  </a:lnTo>
                  <a:lnTo>
                    <a:pt x="58" y="338"/>
                  </a:lnTo>
                  <a:lnTo>
                    <a:pt x="16" y="275"/>
                  </a:lnTo>
                  <a:lnTo>
                    <a:pt x="0" y="19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 name="docshape770">
              <a:extLst>
                <a:ext uri="{FF2B5EF4-FFF2-40B4-BE49-F238E27FC236}">
                  <a16:creationId xmlns:a16="http://schemas.microsoft.com/office/drawing/2014/main" id="{3ACF1C73-2657-98C4-D338-7F4333387B37}"/>
                </a:ext>
              </a:extLst>
            </p:cNvPr>
            <p:cNvSpPr>
              <a:spLocks/>
            </p:cNvSpPr>
            <p:nvPr/>
          </p:nvSpPr>
          <p:spPr bwMode="auto">
            <a:xfrm>
              <a:off x="8744" y="2331"/>
              <a:ext cx="396" cy="396"/>
            </a:xfrm>
            <a:custGeom>
              <a:avLst/>
              <a:gdLst>
                <a:gd name="T0" fmla="+- 0 8744 8744"/>
                <a:gd name="T1" fmla="*/ T0 w 396"/>
                <a:gd name="T2" fmla="+- 0 2530 2332"/>
                <a:gd name="T3" fmla="*/ 2530 h 396"/>
                <a:gd name="T4" fmla="+- 0 8760 8744"/>
                <a:gd name="T5" fmla="*/ T4 w 396"/>
                <a:gd name="T6" fmla="+- 0 2452 2332"/>
                <a:gd name="T7" fmla="*/ 2452 h 396"/>
                <a:gd name="T8" fmla="+- 0 8802 8744"/>
                <a:gd name="T9" fmla="*/ T8 w 396"/>
                <a:gd name="T10" fmla="+- 0 2390 2332"/>
                <a:gd name="T11" fmla="*/ 2390 h 396"/>
                <a:gd name="T12" fmla="+- 0 8865 8744"/>
                <a:gd name="T13" fmla="*/ T12 w 396"/>
                <a:gd name="T14" fmla="+- 0 2347 2332"/>
                <a:gd name="T15" fmla="*/ 2347 h 396"/>
                <a:gd name="T16" fmla="+- 0 8942 8744"/>
                <a:gd name="T17" fmla="*/ T16 w 396"/>
                <a:gd name="T18" fmla="+- 0 2332 2332"/>
                <a:gd name="T19" fmla="*/ 2332 h 396"/>
                <a:gd name="T20" fmla="+- 0 9019 8744"/>
                <a:gd name="T21" fmla="*/ T20 w 396"/>
                <a:gd name="T22" fmla="+- 0 2347 2332"/>
                <a:gd name="T23" fmla="*/ 2347 h 396"/>
                <a:gd name="T24" fmla="+- 0 9082 8744"/>
                <a:gd name="T25" fmla="*/ T24 w 396"/>
                <a:gd name="T26" fmla="+- 0 2390 2332"/>
                <a:gd name="T27" fmla="*/ 2390 h 396"/>
                <a:gd name="T28" fmla="+- 0 9125 8744"/>
                <a:gd name="T29" fmla="*/ T28 w 396"/>
                <a:gd name="T30" fmla="+- 0 2452 2332"/>
                <a:gd name="T31" fmla="*/ 2452 h 396"/>
                <a:gd name="T32" fmla="+- 0 9140 8744"/>
                <a:gd name="T33" fmla="*/ T32 w 396"/>
                <a:gd name="T34" fmla="+- 0 2530 2332"/>
                <a:gd name="T35" fmla="*/ 2530 h 396"/>
                <a:gd name="T36" fmla="+- 0 9125 8744"/>
                <a:gd name="T37" fmla="*/ T36 w 396"/>
                <a:gd name="T38" fmla="+- 0 2607 2332"/>
                <a:gd name="T39" fmla="*/ 2607 h 396"/>
                <a:gd name="T40" fmla="+- 0 9082 8744"/>
                <a:gd name="T41" fmla="*/ T40 w 396"/>
                <a:gd name="T42" fmla="+- 0 2670 2332"/>
                <a:gd name="T43" fmla="*/ 2670 h 396"/>
                <a:gd name="T44" fmla="+- 0 9019 8744"/>
                <a:gd name="T45" fmla="*/ T44 w 396"/>
                <a:gd name="T46" fmla="+- 0 2712 2332"/>
                <a:gd name="T47" fmla="*/ 2712 h 396"/>
                <a:gd name="T48" fmla="+- 0 8942 8744"/>
                <a:gd name="T49" fmla="*/ T48 w 396"/>
                <a:gd name="T50" fmla="+- 0 2728 2332"/>
                <a:gd name="T51" fmla="*/ 2728 h 396"/>
                <a:gd name="T52" fmla="+- 0 8865 8744"/>
                <a:gd name="T53" fmla="*/ T52 w 396"/>
                <a:gd name="T54" fmla="+- 0 2712 2332"/>
                <a:gd name="T55" fmla="*/ 2712 h 396"/>
                <a:gd name="T56" fmla="+- 0 8802 8744"/>
                <a:gd name="T57" fmla="*/ T56 w 396"/>
                <a:gd name="T58" fmla="+- 0 2670 2332"/>
                <a:gd name="T59" fmla="*/ 2670 h 396"/>
                <a:gd name="T60" fmla="+- 0 8760 8744"/>
                <a:gd name="T61" fmla="*/ T60 w 396"/>
                <a:gd name="T62" fmla="+- 0 2607 2332"/>
                <a:gd name="T63" fmla="*/ 2607 h 396"/>
                <a:gd name="T64" fmla="+- 0 8744 8744"/>
                <a:gd name="T65" fmla="*/ T64 w 396"/>
                <a:gd name="T66" fmla="+- 0 2530 2332"/>
                <a:gd name="T67" fmla="*/ 2530 h 3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396" h="396">
                  <a:moveTo>
                    <a:pt x="0" y="198"/>
                  </a:moveTo>
                  <a:lnTo>
                    <a:pt x="16" y="120"/>
                  </a:lnTo>
                  <a:lnTo>
                    <a:pt x="58" y="58"/>
                  </a:lnTo>
                  <a:lnTo>
                    <a:pt x="121" y="15"/>
                  </a:lnTo>
                  <a:lnTo>
                    <a:pt x="198" y="0"/>
                  </a:lnTo>
                  <a:lnTo>
                    <a:pt x="275" y="15"/>
                  </a:lnTo>
                  <a:lnTo>
                    <a:pt x="338" y="58"/>
                  </a:lnTo>
                  <a:lnTo>
                    <a:pt x="381" y="120"/>
                  </a:lnTo>
                  <a:lnTo>
                    <a:pt x="396" y="198"/>
                  </a:lnTo>
                  <a:lnTo>
                    <a:pt x="381" y="275"/>
                  </a:lnTo>
                  <a:lnTo>
                    <a:pt x="338" y="338"/>
                  </a:lnTo>
                  <a:lnTo>
                    <a:pt x="275" y="380"/>
                  </a:lnTo>
                  <a:lnTo>
                    <a:pt x="198" y="396"/>
                  </a:lnTo>
                  <a:lnTo>
                    <a:pt x="121" y="380"/>
                  </a:lnTo>
                  <a:lnTo>
                    <a:pt x="58" y="338"/>
                  </a:lnTo>
                  <a:lnTo>
                    <a:pt x="16" y="275"/>
                  </a:lnTo>
                  <a:lnTo>
                    <a:pt x="0" y="19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11270" name="docshape771">
              <a:extLst>
                <a:ext uri="{FF2B5EF4-FFF2-40B4-BE49-F238E27FC236}">
                  <a16:creationId xmlns:a16="http://schemas.microsoft.com/office/drawing/2014/main" id="{8FF3C001-7D50-B0F7-38B9-EB272FF958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 y="3943"/>
              <a:ext cx="5400" cy="2405"/>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772">
              <a:extLst>
                <a:ext uri="{FF2B5EF4-FFF2-40B4-BE49-F238E27FC236}">
                  <a16:creationId xmlns:a16="http://schemas.microsoft.com/office/drawing/2014/main" id="{A4070914-F774-B622-AB88-A0E43B41C6C8}"/>
                </a:ext>
              </a:extLst>
            </p:cNvPr>
            <p:cNvSpPr>
              <a:spLocks noChangeArrowheads="1"/>
            </p:cNvSpPr>
            <p:nvPr/>
          </p:nvSpPr>
          <p:spPr bwMode="auto">
            <a:xfrm>
              <a:off x="3388" y="3935"/>
              <a:ext cx="5415" cy="242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docshape773">
              <a:extLst>
                <a:ext uri="{FF2B5EF4-FFF2-40B4-BE49-F238E27FC236}">
                  <a16:creationId xmlns:a16="http://schemas.microsoft.com/office/drawing/2014/main" id="{090E46BC-941E-A66F-EDBD-1B65F4694197}"/>
                </a:ext>
              </a:extLst>
            </p:cNvPr>
            <p:cNvSpPr>
              <a:spLocks/>
            </p:cNvSpPr>
            <p:nvPr/>
          </p:nvSpPr>
          <p:spPr bwMode="auto">
            <a:xfrm>
              <a:off x="2552" y="2331"/>
              <a:ext cx="1068" cy="396"/>
            </a:xfrm>
            <a:custGeom>
              <a:avLst/>
              <a:gdLst>
                <a:gd name="T0" fmla="+- 0 2552 2552"/>
                <a:gd name="T1" fmla="*/ T0 w 1068"/>
                <a:gd name="T2" fmla="+- 0 2398 2332"/>
                <a:gd name="T3" fmla="*/ 2398 h 396"/>
                <a:gd name="T4" fmla="+- 0 2558 2552"/>
                <a:gd name="T5" fmla="*/ T4 w 1068"/>
                <a:gd name="T6" fmla="+- 0 2372 2332"/>
                <a:gd name="T7" fmla="*/ 2372 h 396"/>
                <a:gd name="T8" fmla="+- 0 2572 2552"/>
                <a:gd name="T9" fmla="*/ T8 w 1068"/>
                <a:gd name="T10" fmla="+- 0 2351 2332"/>
                <a:gd name="T11" fmla="*/ 2351 h 396"/>
                <a:gd name="T12" fmla="+- 0 2593 2552"/>
                <a:gd name="T13" fmla="*/ T12 w 1068"/>
                <a:gd name="T14" fmla="+- 0 2337 2332"/>
                <a:gd name="T15" fmla="*/ 2337 h 396"/>
                <a:gd name="T16" fmla="+- 0 2618 2552"/>
                <a:gd name="T17" fmla="*/ T16 w 1068"/>
                <a:gd name="T18" fmla="+- 0 2332 2332"/>
                <a:gd name="T19" fmla="*/ 2332 h 396"/>
                <a:gd name="T20" fmla="+- 0 3554 2552"/>
                <a:gd name="T21" fmla="*/ T20 w 1068"/>
                <a:gd name="T22" fmla="+- 0 2332 2332"/>
                <a:gd name="T23" fmla="*/ 2332 h 396"/>
                <a:gd name="T24" fmla="+- 0 3580 2552"/>
                <a:gd name="T25" fmla="*/ T24 w 1068"/>
                <a:gd name="T26" fmla="+- 0 2337 2332"/>
                <a:gd name="T27" fmla="*/ 2337 h 396"/>
                <a:gd name="T28" fmla="+- 0 3601 2552"/>
                <a:gd name="T29" fmla="*/ T28 w 1068"/>
                <a:gd name="T30" fmla="+- 0 2351 2332"/>
                <a:gd name="T31" fmla="*/ 2351 h 396"/>
                <a:gd name="T32" fmla="+- 0 3615 2552"/>
                <a:gd name="T33" fmla="*/ T32 w 1068"/>
                <a:gd name="T34" fmla="+- 0 2372 2332"/>
                <a:gd name="T35" fmla="*/ 2372 h 396"/>
                <a:gd name="T36" fmla="+- 0 3620 2552"/>
                <a:gd name="T37" fmla="*/ T36 w 1068"/>
                <a:gd name="T38" fmla="+- 0 2398 2332"/>
                <a:gd name="T39" fmla="*/ 2398 h 396"/>
                <a:gd name="T40" fmla="+- 0 3620 2552"/>
                <a:gd name="T41" fmla="*/ T40 w 1068"/>
                <a:gd name="T42" fmla="+- 0 2662 2332"/>
                <a:gd name="T43" fmla="*/ 2662 h 396"/>
                <a:gd name="T44" fmla="+- 0 3615 2552"/>
                <a:gd name="T45" fmla="*/ T44 w 1068"/>
                <a:gd name="T46" fmla="+- 0 2687 2332"/>
                <a:gd name="T47" fmla="*/ 2687 h 396"/>
                <a:gd name="T48" fmla="+- 0 3601 2552"/>
                <a:gd name="T49" fmla="*/ T48 w 1068"/>
                <a:gd name="T50" fmla="+- 0 2708 2332"/>
                <a:gd name="T51" fmla="*/ 2708 h 396"/>
                <a:gd name="T52" fmla="+- 0 3580 2552"/>
                <a:gd name="T53" fmla="*/ T52 w 1068"/>
                <a:gd name="T54" fmla="+- 0 2722 2332"/>
                <a:gd name="T55" fmla="*/ 2722 h 396"/>
                <a:gd name="T56" fmla="+- 0 3554 2552"/>
                <a:gd name="T57" fmla="*/ T56 w 1068"/>
                <a:gd name="T58" fmla="+- 0 2728 2332"/>
                <a:gd name="T59" fmla="*/ 2728 h 396"/>
                <a:gd name="T60" fmla="+- 0 2618 2552"/>
                <a:gd name="T61" fmla="*/ T60 w 1068"/>
                <a:gd name="T62" fmla="+- 0 2728 2332"/>
                <a:gd name="T63" fmla="*/ 2728 h 396"/>
                <a:gd name="T64" fmla="+- 0 2593 2552"/>
                <a:gd name="T65" fmla="*/ T64 w 1068"/>
                <a:gd name="T66" fmla="+- 0 2722 2332"/>
                <a:gd name="T67" fmla="*/ 2722 h 396"/>
                <a:gd name="T68" fmla="+- 0 2572 2552"/>
                <a:gd name="T69" fmla="*/ T68 w 1068"/>
                <a:gd name="T70" fmla="+- 0 2708 2332"/>
                <a:gd name="T71" fmla="*/ 2708 h 396"/>
                <a:gd name="T72" fmla="+- 0 2558 2552"/>
                <a:gd name="T73" fmla="*/ T72 w 1068"/>
                <a:gd name="T74" fmla="+- 0 2687 2332"/>
                <a:gd name="T75" fmla="*/ 2687 h 396"/>
                <a:gd name="T76" fmla="+- 0 2552 2552"/>
                <a:gd name="T77" fmla="*/ T76 w 1068"/>
                <a:gd name="T78" fmla="+- 0 2662 2332"/>
                <a:gd name="T79" fmla="*/ 2662 h 396"/>
                <a:gd name="T80" fmla="+- 0 2552 2552"/>
                <a:gd name="T81" fmla="*/ T80 w 1068"/>
                <a:gd name="T82" fmla="+- 0 2398 2332"/>
                <a:gd name="T83" fmla="*/ 2398 h 3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68" h="396">
                  <a:moveTo>
                    <a:pt x="0" y="66"/>
                  </a:moveTo>
                  <a:lnTo>
                    <a:pt x="6" y="40"/>
                  </a:lnTo>
                  <a:lnTo>
                    <a:pt x="20" y="19"/>
                  </a:lnTo>
                  <a:lnTo>
                    <a:pt x="41" y="5"/>
                  </a:lnTo>
                  <a:lnTo>
                    <a:pt x="66" y="0"/>
                  </a:lnTo>
                  <a:lnTo>
                    <a:pt x="1002" y="0"/>
                  </a:lnTo>
                  <a:lnTo>
                    <a:pt x="1028" y="5"/>
                  </a:lnTo>
                  <a:lnTo>
                    <a:pt x="1049" y="19"/>
                  </a:lnTo>
                  <a:lnTo>
                    <a:pt x="1063" y="40"/>
                  </a:lnTo>
                  <a:lnTo>
                    <a:pt x="1068" y="66"/>
                  </a:lnTo>
                  <a:lnTo>
                    <a:pt x="1068" y="330"/>
                  </a:lnTo>
                  <a:lnTo>
                    <a:pt x="1063" y="355"/>
                  </a:lnTo>
                  <a:lnTo>
                    <a:pt x="1049" y="376"/>
                  </a:lnTo>
                  <a:lnTo>
                    <a:pt x="1028" y="390"/>
                  </a:lnTo>
                  <a:lnTo>
                    <a:pt x="1002" y="396"/>
                  </a:lnTo>
                  <a:lnTo>
                    <a:pt x="66" y="396"/>
                  </a:lnTo>
                  <a:lnTo>
                    <a:pt x="41" y="390"/>
                  </a:lnTo>
                  <a:lnTo>
                    <a:pt x="20" y="376"/>
                  </a:lnTo>
                  <a:lnTo>
                    <a:pt x="6" y="355"/>
                  </a:lnTo>
                  <a:lnTo>
                    <a:pt x="0" y="330"/>
                  </a:lnTo>
                  <a:lnTo>
                    <a:pt x="0" y="6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 name="テキスト ボックス 8">
            <a:extLst>
              <a:ext uri="{FF2B5EF4-FFF2-40B4-BE49-F238E27FC236}">
                <a16:creationId xmlns:a16="http://schemas.microsoft.com/office/drawing/2014/main" id="{6FE20B44-41D7-B530-47E7-E5C49A7E7BD3}"/>
              </a:ext>
            </a:extLst>
          </p:cNvPr>
          <p:cNvSpPr txBox="1"/>
          <p:nvPr/>
        </p:nvSpPr>
        <p:spPr>
          <a:xfrm>
            <a:off x="749322" y="5287456"/>
            <a:ext cx="3524042" cy="261610"/>
          </a:xfrm>
          <a:prstGeom prst="rect">
            <a:avLst/>
          </a:prstGeom>
          <a:noFill/>
        </p:spPr>
        <p:txBody>
          <a:bodyPr wrap="none" rtlCol="0">
            <a:spAutoFit/>
          </a:bodyPr>
          <a:lstStyle/>
          <a:p>
            <a:r>
              <a:rPr lang="ja-JP" altLang="en-US"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あるいは「日次」画面に切り替えても確認できます。</a:t>
            </a:r>
            <a:endParaRPr kumimoji="1" lang="ja-JP" altLang="en-US" sz="1100" dirty="0"/>
          </a:p>
        </p:txBody>
      </p:sp>
      <p:grpSp>
        <p:nvGrpSpPr>
          <p:cNvPr id="10" name="docshapegroup774">
            <a:extLst>
              <a:ext uri="{FF2B5EF4-FFF2-40B4-BE49-F238E27FC236}">
                <a16:creationId xmlns:a16="http://schemas.microsoft.com/office/drawing/2014/main" id="{C9D5D2A0-3604-C5C7-8C46-951E5DA5BBC7}"/>
              </a:ext>
            </a:extLst>
          </p:cNvPr>
          <p:cNvGrpSpPr>
            <a:grpSpLocks/>
          </p:cNvGrpSpPr>
          <p:nvPr/>
        </p:nvGrpSpPr>
        <p:grpSpPr bwMode="auto">
          <a:xfrm>
            <a:off x="1293813" y="5663461"/>
            <a:ext cx="4321175" cy="3254375"/>
            <a:chOff x="2551" y="173"/>
            <a:chExt cx="6804" cy="5124"/>
          </a:xfrm>
        </p:grpSpPr>
        <p:pic>
          <p:nvPicPr>
            <p:cNvPr id="11274" name="docshape775">
              <a:extLst>
                <a:ext uri="{FF2B5EF4-FFF2-40B4-BE49-F238E27FC236}">
                  <a16:creationId xmlns:a16="http://schemas.microsoft.com/office/drawing/2014/main" id="{094581CB-01CE-C46C-8A1C-CFB6FD9BE7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172"/>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11" name="Line 11">
              <a:extLst>
                <a:ext uri="{FF2B5EF4-FFF2-40B4-BE49-F238E27FC236}">
                  <a16:creationId xmlns:a16="http://schemas.microsoft.com/office/drawing/2014/main" id="{7651F503-B8BF-265B-95B9-47D9393D63D8}"/>
                </a:ext>
              </a:extLst>
            </p:cNvPr>
            <p:cNvSpPr>
              <a:spLocks noChangeShapeType="1"/>
            </p:cNvSpPr>
            <p:nvPr/>
          </p:nvSpPr>
          <p:spPr bwMode="auto">
            <a:xfrm>
              <a:off x="5024" y="1689"/>
              <a:ext cx="336"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776">
              <a:extLst>
                <a:ext uri="{FF2B5EF4-FFF2-40B4-BE49-F238E27FC236}">
                  <a16:creationId xmlns:a16="http://schemas.microsoft.com/office/drawing/2014/main" id="{8B2E1C86-0B52-E88F-524C-6A3D8E3CA28E}"/>
                </a:ext>
              </a:extLst>
            </p:cNvPr>
            <p:cNvSpPr>
              <a:spLocks/>
            </p:cNvSpPr>
            <p:nvPr/>
          </p:nvSpPr>
          <p:spPr bwMode="auto">
            <a:xfrm>
              <a:off x="5330" y="1598"/>
              <a:ext cx="180" cy="180"/>
            </a:xfrm>
            <a:custGeom>
              <a:avLst/>
              <a:gdLst>
                <a:gd name="T0" fmla="+- 0 5330 5330"/>
                <a:gd name="T1" fmla="*/ T0 w 180"/>
                <a:gd name="T2" fmla="+- 0 1599 1599"/>
                <a:gd name="T3" fmla="*/ 1599 h 180"/>
                <a:gd name="T4" fmla="+- 0 5330 5330"/>
                <a:gd name="T5" fmla="*/ T4 w 180"/>
                <a:gd name="T6" fmla="+- 0 1779 1599"/>
                <a:gd name="T7" fmla="*/ 1779 h 180"/>
                <a:gd name="T8" fmla="+- 0 5510 5330"/>
                <a:gd name="T9" fmla="*/ T8 w 180"/>
                <a:gd name="T10" fmla="+- 0 1689 1599"/>
                <a:gd name="T11" fmla="*/ 1689 h 180"/>
                <a:gd name="T12" fmla="+- 0 5330 5330"/>
                <a:gd name="T13" fmla="*/ T12 w 180"/>
                <a:gd name="T14" fmla="+- 0 1599 1599"/>
                <a:gd name="T15" fmla="*/ 1599 h 180"/>
              </a:gdLst>
              <a:ahLst/>
              <a:cxnLst>
                <a:cxn ang="0">
                  <a:pos x="T1" y="T3"/>
                </a:cxn>
                <a:cxn ang="0">
                  <a:pos x="T5" y="T7"/>
                </a:cxn>
                <a:cxn ang="0">
                  <a:pos x="T9" y="T11"/>
                </a:cxn>
                <a:cxn ang="0">
                  <a:pos x="T13" y="T15"/>
                </a:cxn>
              </a:cxnLst>
              <a:rect l="0" t="0" r="r" b="b"/>
              <a:pathLst>
                <a:path w="180" h="180">
                  <a:moveTo>
                    <a:pt x="0" y="0"/>
                  </a:moveTo>
                  <a:lnTo>
                    <a:pt x="0" y="180"/>
                  </a:lnTo>
                  <a:lnTo>
                    <a:pt x="180" y="9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Line 13">
              <a:extLst>
                <a:ext uri="{FF2B5EF4-FFF2-40B4-BE49-F238E27FC236}">
                  <a16:creationId xmlns:a16="http://schemas.microsoft.com/office/drawing/2014/main" id="{BE61B9AD-B6A3-15C9-D24F-ACA0355DEA61}"/>
                </a:ext>
              </a:extLst>
            </p:cNvPr>
            <p:cNvSpPr>
              <a:spLocks noChangeShapeType="1"/>
            </p:cNvSpPr>
            <p:nvPr/>
          </p:nvSpPr>
          <p:spPr bwMode="auto">
            <a:xfrm>
              <a:off x="5024" y="2917"/>
              <a:ext cx="336"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docshape777">
              <a:extLst>
                <a:ext uri="{FF2B5EF4-FFF2-40B4-BE49-F238E27FC236}">
                  <a16:creationId xmlns:a16="http://schemas.microsoft.com/office/drawing/2014/main" id="{DF3D5FA6-4F90-883C-9C6A-87EC54DB206C}"/>
                </a:ext>
              </a:extLst>
            </p:cNvPr>
            <p:cNvSpPr>
              <a:spLocks/>
            </p:cNvSpPr>
            <p:nvPr/>
          </p:nvSpPr>
          <p:spPr bwMode="auto">
            <a:xfrm>
              <a:off x="5330" y="2827"/>
              <a:ext cx="180" cy="180"/>
            </a:xfrm>
            <a:custGeom>
              <a:avLst/>
              <a:gdLst>
                <a:gd name="T0" fmla="+- 0 5330 5330"/>
                <a:gd name="T1" fmla="*/ T0 w 180"/>
                <a:gd name="T2" fmla="+- 0 2827 2827"/>
                <a:gd name="T3" fmla="*/ 2827 h 180"/>
                <a:gd name="T4" fmla="+- 0 5330 5330"/>
                <a:gd name="T5" fmla="*/ T4 w 180"/>
                <a:gd name="T6" fmla="+- 0 3007 2827"/>
                <a:gd name="T7" fmla="*/ 3007 h 180"/>
                <a:gd name="T8" fmla="+- 0 5510 5330"/>
                <a:gd name="T9" fmla="*/ T8 w 180"/>
                <a:gd name="T10" fmla="+- 0 2917 2827"/>
                <a:gd name="T11" fmla="*/ 2917 h 180"/>
                <a:gd name="T12" fmla="+- 0 5330 5330"/>
                <a:gd name="T13" fmla="*/ T12 w 180"/>
                <a:gd name="T14" fmla="+- 0 2827 2827"/>
                <a:gd name="T15" fmla="*/ 2827 h 180"/>
              </a:gdLst>
              <a:ahLst/>
              <a:cxnLst>
                <a:cxn ang="0">
                  <a:pos x="T1" y="T3"/>
                </a:cxn>
                <a:cxn ang="0">
                  <a:pos x="T5" y="T7"/>
                </a:cxn>
                <a:cxn ang="0">
                  <a:pos x="T9" y="T11"/>
                </a:cxn>
                <a:cxn ang="0">
                  <a:pos x="T13" y="T15"/>
                </a:cxn>
              </a:cxnLst>
              <a:rect l="0" t="0" r="r" b="b"/>
              <a:pathLst>
                <a:path w="180" h="180">
                  <a:moveTo>
                    <a:pt x="0" y="0"/>
                  </a:moveTo>
                  <a:lnTo>
                    <a:pt x="0" y="180"/>
                  </a:lnTo>
                  <a:lnTo>
                    <a:pt x="180" y="9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362348989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103</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63163CD1-8E20-8A3E-3870-426D8E24BDEF}"/>
              </a:ext>
            </a:extLst>
          </p:cNvPr>
          <p:cNvSpPr txBox="1"/>
          <p:nvPr/>
        </p:nvSpPr>
        <p:spPr>
          <a:xfrm>
            <a:off x="182880" y="753421"/>
            <a:ext cx="6675120" cy="680058"/>
          </a:xfrm>
          <a:prstGeom prst="rect">
            <a:avLst/>
          </a:prstGeom>
          <a:noFill/>
        </p:spPr>
        <p:txBody>
          <a:bodyPr wrap="square">
            <a:spAutoFit/>
          </a:bodyPr>
          <a:lstStyle/>
          <a:p>
            <a:pPr marL="485140">
              <a:spcBef>
                <a:spcPts val="26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１０．精密点検</a:t>
            </a:r>
            <a:r>
              <a:rPr lang="ja-JP" altLang="ja-JP" sz="1100" spc="22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電子点数表</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36600" marR="458470">
              <a:lnSpc>
                <a:spcPct val="116000"/>
              </a:lnSpc>
              <a:spcBef>
                <a:spcPts val="31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電子点数表には医科診療行為の「包括」「背反」「回数」に関するルールが定められています。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7" name="docshapegroup778">
            <a:extLst>
              <a:ext uri="{FF2B5EF4-FFF2-40B4-BE49-F238E27FC236}">
                <a16:creationId xmlns:a16="http://schemas.microsoft.com/office/drawing/2014/main" id="{AC19B674-87BC-798E-299C-79A76C4F5C40}"/>
              </a:ext>
            </a:extLst>
          </p:cNvPr>
          <p:cNvGrpSpPr>
            <a:grpSpLocks/>
          </p:cNvGrpSpPr>
          <p:nvPr/>
        </p:nvGrpSpPr>
        <p:grpSpPr bwMode="auto">
          <a:xfrm>
            <a:off x="1359852" y="1494086"/>
            <a:ext cx="4321176" cy="3255963"/>
            <a:chOff x="2551" y="224"/>
            <a:chExt cx="6804" cy="5127"/>
          </a:xfrm>
        </p:grpSpPr>
        <p:pic>
          <p:nvPicPr>
            <p:cNvPr id="12291" name="docshape779">
              <a:extLst>
                <a:ext uri="{FF2B5EF4-FFF2-40B4-BE49-F238E27FC236}">
                  <a16:creationId xmlns:a16="http://schemas.microsoft.com/office/drawing/2014/main" id="{838FACA2-C6F2-174D-3BAA-2E6B657A59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24"/>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780">
              <a:extLst>
                <a:ext uri="{FF2B5EF4-FFF2-40B4-BE49-F238E27FC236}">
                  <a16:creationId xmlns:a16="http://schemas.microsoft.com/office/drawing/2014/main" id="{8B4F3952-E793-532E-477B-7CA60483B098}"/>
                </a:ext>
              </a:extLst>
            </p:cNvPr>
            <p:cNvSpPr>
              <a:spLocks/>
            </p:cNvSpPr>
            <p:nvPr/>
          </p:nvSpPr>
          <p:spPr bwMode="auto">
            <a:xfrm>
              <a:off x="4742" y="3077"/>
              <a:ext cx="4469" cy="824"/>
            </a:xfrm>
            <a:custGeom>
              <a:avLst/>
              <a:gdLst>
                <a:gd name="T0" fmla="+- 0 9074 4742"/>
                <a:gd name="T1" fmla="*/ T0 w 4469"/>
                <a:gd name="T2" fmla="+- 0 3078 3078"/>
                <a:gd name="T3" fmla="*/ 3078 h 824"/>
                <a:gd name="T4" fmla="+- 0 4880 4742"/>
                <a:gd name="T5" fmla="*/ T4 w 4469"/>
                <a:gd name="T6" fmla="+- 0 3078 3078"/>
                <a:gd name="T7" fmla="*/ 3078 h 824"/>
                <a:gd name="T8" fmla="+- 0 4826 4742"/>
                <a:gd name="T9" fmla="*/ T8 w 4469"/>
                <a:gd name="T10" fmla="+- 0 3089 3078"/>
                <a:gd name="T11" fmla="*/ 3089 h 824"/>
                <a:gd name="T12" fmla="+- 0 4783 4742"/>
                <a:gd name="T13" fmla="*/ T12 w 4469"/>
                <a:gd name="T14" fmla="+- 0 3118 3078"/>
                <a:gd name="T15" fmla="*/ 3118 h 824"/>
                <a:gd name="T16" fmla="+- 0 4753 4742"/>
                <a:gd name="T17" fmla="*/ T16 w 4469"/>
                <a:gd name="T18" fmla="+- 0 3162 3078"/>
                <a:gd name="T19" fmla="*/ 3162 h 824"/>
                <a:gd name="T20" fmla="+- 0 4742 4742"/>
                <a:gd name="T21" fmla="*/ T20 w 4469"/>
                <a:gd name="T22" fmla="+- 0 3215 3078"/>
                <a:gd name="T23" fmla="*/ 3215 h 824"/>
                <a:gd name="T24" fmla="+- 0 4742 4742"/>
                <a:gd name="T25" fmla="*/ T24 w 4469"/>
                <a:gd name="T26" fmla="+- 0 3764 3078"/>
                <a:gd name="T27" fmla="*/ 3764 h 824"/>
                <a:gd name="T28" fmla="+- 0 4753 4742"/>
                <a:gd name="T29" fmla="*/ T28 w 4469"/>
                <a:gd name="T30" fmla="+- 0 3817 3078"/>
                <a:gd name="T31" fmla="*/ 3817 h 824"/>
                <a:gd name="T32" fmla="+- 0 4783 4742"/>
                <a:gd name="T33" fmla="*/ T32 w 4469"/>
                <a:gd name="T34" fmla="+- 0 3861 3078"/>
                <a:gd name="T35" fmla="*/ 3861 h 824"/>
                <a:gd name="T36" fmla="+- 0 4826 4742"/>
                <a:gd name="T37" fmla="*/ T36 w 4469"/>
                <a:gd name="T38" fmla="+- 0 3890 3078"/>
                <a:gd name="T39" fmla="*/ 3890 h 824"/>
                <a:gd name="T40" fmla="+- 0 4880 4742"/>
                <a:gd name="T41" fmla="*/ T40 w 4469"/>
                <a:gd name="T42" fmla="+- 0 3901 3078"/>
                <a:gd name="T43" fmla="*/ 3901 h 824"/>
                <a:gd name="T44" fmla="+- 0 9074 4742"/>
                <a:gd name="T45" fmla="*/ T44 w 4469"/>
                <a:gd name="T46" fmla="+- 0 3901 3078"/>
                <a:gd name="T47" fmla="*/ 3901 h 824"/>
                <a:gd name="T48" fmla="+- 0 9127 4742"/>
                <a:gd name="T49" fmla="*/ T48 w 4469"/>
                <a:gd name="T50" fmla="+- 0 3890 3078"/>
                <a:gd name="T51" fmla="*/ 3890 h 824"/>
                <a:gd name="T52" fmla="+- 0 9171 4742"/>
                <a:gd name="T53" fmla="*/ T52 w 4469"/>
                <a:gd name="T54" fmla="+- 0 3861 3078"/>
                <a:gd name="T55" fmla="*/ 3861 h 824"/>
                <a:gd name="T56" fmla="+- 0 9200 4742"/>
                <a:gd name="T57" fmla="*/ T56 w 4469"/>
                <a:gd name="T58" fmla="+- 0 3817 3078"/>
                <a:gd name="T59" fmla="*/ 3817 h 824"/>
                <a:gd name="T60" fmla="+- 0 9211 4742"/>
                <a:gd name="T61" fmla="*/ T60 w 4469"/>
                <a:gd name="T62" fmla="+- 0 3764 3078"/>
                <a:gd name="T63" fmla="*/ 3764 h 824"/>
                <a:gd name="T64" fmla="+- 0 9211 4742"/>
                <a:gd name="T65" fmla="*/ T64 w 4469"/>
                <a:gd name="T66" fmla="+- 0 3215 3078"/>
                <a:gd name="T67" fmla="*/ 3215 h 824"/>
                <a:gd name="T68" fmla="+- 0 9200 4742"/>
                <a:gd name="T69" fmla="*/ T68 w 4469"/>
                <a:gd name="T70" fmla="+- 0 3162 3078"/>
                <a:gd name="T71" fmla="*/ 3162 h 824"/>
                <a:gd name="T72" fmla="+- 0 9171 4742"/>
                <a:gd name="T73" fmla="*/ T72 w 4469"/>
                <a:gd name="T74" fmla="+- 0 3118 3078"/>
                <a:gd name="T75" fmla="*/ 3118 h 824"/>
                <a:gd name="T76" fmla="+- 0 9127 4742"/>
                <a:gd name="T77" fmla="*/ T76 w 4469"/>
                <a:gd name="T78" fmla="+- 0 3089 3078"/>
                <a:gd name="T79" fmla="*/ 3089 h 824"/>
                <a:gd name="T80" fmla="+- 0 9074 4742"/>
                <a:gd name="T81" fmla="*/ T80 w 4469"/>
                <a:gd name="T82" fmla="+- 0 3078 3078"/>
                <a:gd name="T83" fmla="*/ 3078 h 82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824">
                  <a:moveTo>
                    <a:pt x="4332" y="0"/>
                  </a:moveTo>
                  <a:lnTo>
                    <a:pt x="138" y="0"/>
                  </a:lnTo>
                  <a:lnTo>
                    <a:pt x="84" y="11"/>
                  </a:lnTo>
                  <a:lnTo>
                    <a:pt x="41" y="40"/>
                  </a:lnTo>
                  <a:lnTo>
                    <a:pt x="11" y="84"/>
                  </a:lnTo>
                  <a:lnTo>
                    <a:pt x="0" y="137"/>
                  </a:lnTo>
                  <a:lnTo>
                    <a:pt x="0" y="686"/>
                  </a:lnTo>
                  <a:lnTo>
                    <a:pt x="11" y="739"/>
                  </a:lnTo>
                  <a:lnTo>
                    <a:pt x="41" y="783"/>
                  </a:lnTo>
                  <a:lnTo>
                    <a:pt x="84" y="812"/>
                  </a:lnTo>
                  <a:lnTo>
                    <a:pt x="138" y="823"/>
                  </a:lnTo>
                  <a:lnTo>
                    <a:pt x="4332" y="823"/>
                  </a:lnTo>
                  <a:lnTo>
                    <a:pt x="4385" y="812"/>
                  </a:lnTo>
                  <a:lnTo>
                    <a:pt x="4429" y="783"/>
                  </a:lnTo>
                  <a:lnTo>
                    <a:pt x="4458" y="739"/>
                  </a:lnTo>
                  <a:lnTo>
                    <a:pt x="4469" y="686"/>
                  </a:lnTo>
                  <a:lnTo>
                    <a:pt x="4469" y="137"/>
                  </a:lnTo>
                  <a:lnTo>
                    <a:pt x="4458" y="84"/>
                  </a:lnTo>
                  <a:lnTo>
                    <a:pt x="4429" y="40"/>
                  </a:lnTo>
                  <a:lnTo>
                    <a:pt x="4385" y="11"/>
                  </a:lnTo>
                  <a:lnTo>
                    <a:pt x="4332"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781">
              <a:extLst>
                <a:ext uri="{FF2B5EF4-FFF2-40B4-BE49-F238E27FC236}">
                  <a16:creationId xmlns:a16="http://schemas.microsoft.com/office/drawing/2014/main" id="{B89B5E16-AEF8-933A-5A12-1FD49E23728C}"/>
                </a:ext>
              </a:extLst>
            </p:cNvPr>
            <p:cNvSpPr>
              <a:spLocks/>
            </p:cNvSpPr>
            <p:nvPr/>
          </p:nvSpPr>
          <p:spPr bwMode="auto">
            <a:xfrm>
              <a:off x="4742" y="3077"/>
              <a:ext cx="4469" cy="824"/>
            </a:xfrm>
            <a:custGeom>
              <a:avLst/>
              <a:gdLst>
                <a:gd name="T0" fmla="+- 0 4742 4742"/>
                <a:gd name="T1" fmla="*/ T0 w 4469"/>
                <a:gd name="T2" fmla="+- 0 3215 3078"/>
                <a:gd name="T3" fmla="*/ 3215 h 824"/>
                <a:gd name="T4" fmla="+- 0 4753 4742"/>
                <a:gd name="T5" fmla="*/ T4 w 4469"/>
                <a:gd name="T6" fmla="+- 0 3162 3078"/>
                <a:gd name="T7" fmla="*/ 3162 h 824"/>
                <a:gd name="T8" fmla="+- 0 4783 4742"/>
                <a:gd name="T9" fmla="*/ T8 w 4469"/>
                <a:gd name="T10" fmla="+- 0 3118 3078"/>
                <a:gd name="T11" fmla="*/ 3118 h 824"/>
                <a:gd name="T12" fmla="+- 0 4826 4742"/>
                <a:gd name="T13" fmla="*/ T12 w 4469"/>
                <a:gd name="T14" fmla="+- 0 3089 3078"/>
                <a:gd name="T15" fmla="*/ 3089 h 824"/>
                <a:gd name="T16" fmla="+- 0 4880 4742"/>
                <a:gd name="T17" fmla="*/ T16 w 4469"/>
                <a:gd name="T18" fmla="+- 0 3078 3078"/>
                <a:gd name="T19" fmla="*/ 3078 h 824"/>
                <a:gd name="T20" fmla="+- 0 9074 4742"/>
                <a:gd name="T21" fmla="*/ T20 w 4469"/>
                <a:gd name="T22" fmla="+- 0 3078 3078"/>
                <a:gd name="T23" fmla="*/ 3078 h 824"/>
                <a:gd name="T24" fmla="+- 0 9127 4742"/>
                <a:gd name="T25" fmla="*/ T24 w 4469"/>
                <a:gd name="T26" fmla="+- 0 3089 3078"/>
                <a:gd name="T27" fmla="*/ 3089 h 824"/>
                <a:gd name="T28" fmla="+- 0 9171 4742"/>
                <a:gd name="T29" fmla="*/ T28 w 4469"/>
                <a:gd name="T30" fmla="+- 0 3118 3078"/>
                <a:gd name="T31" fmla="*/ 3118 h 824"/>
                <a:gd name="T32" fmla="+- 0 9200 4742"/>
                <a:gd name="T33" fmla="*/ T32 w 4469"/>
                <a:gd name="T34" fmla="+- 0 3162 3078"/>
                <a:gd name="T35" fmla="*/ 3162 h 824"/>
                <a:gd name="T36" fmla="+- 0 9211 4742"/>
                <a:gd name="T37" fmla="*/ T36 w 4469"/>
                <a:gd name="T38" fmla="+- 0 3215 3078"/>
                <a:gd name="T39" fmla="*/ 3215 h 824"/>
                <a:gd name="T40" fmla="+- 0 9211 4742"/>
                <a:gd name="T41" fmla="*/ T40 w 4469"/>
                <a:gd name="T42" fmla="+- 0 3764 3078"/>
                <a:gd name="T43" fmla="*/ 3764 h 824"/>
                <a:gd name="T44" fmla="+- 0 9200 4742"/>
                <a:gd name="T45" fmla="*/ T44 w 4469"/>
                <a:gd name="T46" fmla="+- 0 3817 3078"/>
                <a:gd name="T47" fmla="*/ 3817 h 824"/>
                <a:gd name="T48" fmla="+- 0 9171 4742"/>
                <a:gd name="T49" fmla="*/ T48 w 4469"/>
                <a:gd name="T50" fmla="+- 0 3861 3078"/>
                <a:gd name="T51" fmla="*/ 3861 h 824"/>
                <a:gd name="T52" fmla="+- 0 9127 4742"/>
                <a:gd name="T53" fmla="*/ T52 w 4469"/>
                <a:gd name="T54" fmla="+- 0 3890 3078"/>
                <a:gd name="T55" fmla="*/ 3890 h 824"/>
                <a:gd name="T56" fmla="+- 0 9074 4742"/>
                <a:gd name="T57" fmla="*/ T56 w 4469"/>
                <a:gd name="T58" fmla="+- 0 3901 3078"/>
                <a:gd name="T59" fmla="*/ 3901 h 824"/>
                <a:gd name="T60" fmla="+- 0 4880 4742"/>
                <a:gd name="T61" fmla="*/ T60 w 4469"/>
                <a:gd name="T62" fmla="+- 0 3901 3078"/>
                <a:gd name="T63" fmla="*/ 3901 h 824"/>
                <a:gd name="T64" fmla="+- 0 4826 4742"/>
                <a:gd name="T65" fmla="*/ T64 w 4469"/>
                <a:gd name="T66" fmla="+- 0 3890 3078"/>
                <a:gd name="T67" fmla="*/ 3890 h 824"/>
                <a:gd name="T68" fmla="+- 0 4783 4742"/>
                <a:gd name="T69" fmla="*/ T68 w 4469"/>
                <a:gd name="T70" fmla="+- 0 3861 3078"/>
                <a:gd name="T71" fmla="*/ 3861 h 824"/>
                <a:gd name="T72" fmla="+- 0 4753 4742"/>
                <a:gd name="T73" fmla="*/ T72 w 4469"/>
                <a:gd name="T74" fmla="+- 0 3817 3078"/>
                <a:gd name="T75" fmla="*/ 3817 h 824"/>
                <a:gd name="T76" fmla="+- 0 4742 4742"/>
                <a:gd name="T77" fmla="*/ T76 w 4469"/>
                <a:gd name="T78" fmla="+- 0 3764 3078"/>
                <a:gd name="T79" fmla="*/ 3764 h 824"/>
                <a:gd name="T80" fmla="+- 0 4742 4742"/>
                <a:gd name="T81" fmla="*/ T80 w 4469"/>
                <a:gd name="T82" fmla="+- 0 3215 3078"/>
                <a:gd name="T83" fmla="*/ 3215 h 82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824">
                  <a:moveTo>
                    <a:pt x="0" y="137"/>
                  </a:moveTo>
                  <a:lnTo>
                    <a:pt x="11" y="84"/>
                  </a:lnTo>
                  <a:lnTo>
                    <a:pt x="41" y="40"/>
                  </a:lnTo>
                  <a:lnTo>
                    <a:pt x="84" y="11"/>
                  </a:lnTo>
                  <a:lnTo>
                    <a:pt x="138" y="0"/>
                  </a:lnTo>
                  <a:lnTo>
                    <a:pt x="4332" y="0"/>
                  </a:lnTo>
                  <a:lnTo>
                    <a:pt x="4385" y="11"/>
                  </a:lnTo>
                  <a:lnTo>
                    <a:pt x="4429" y="40"/>
                  </a:lnTo>
                  <a:lnTo>
                    <a:pt x="4458" y="84"/>
                  </a:lnTo>
                  <a:lnTo>
                    <a:pt x="4469" y="137"/>
                  </a:lnTo>
                  <a:lnTo>
                    <a:pt x="4469" y="686"/>
                  </a:lnTo>
                  <a:lnTo>
                    <a:pt x="4458" y="739"/>
                  </a:lnTo>
                  <a:lnTo>
                    <a:pt x="4429" y="783"/>
                  </a:lnTo>
                  <a:lnTo>
                    <a:pt x="4385" y="812"/>
                  </a:lnTo>
                  <a:lnTo>
                    <a:pt x="4332" y="823"/>
                  </a:lnTo>
                  <a:lnTo>
                    <a:pt x="138" y="823"/>
                  </a:lnTo>
                  <a:lnTo>
                    <a:pt x="84" y="812"/>
                  </a:lnTo>
                  <a:lnTo>
                    <a:pt x="41" y="783"/>
                  </a:lnTo>
                  <a:lnTo>
                    <a:pt x="11" y="739"/>
                  </a:lnTo>
                  <a:lnTo>
                    <a:pt x="0" y="686"/>
                  </a:lnTo>
                  <a:lnTo>
                    <a:pt x="0" y="137"/>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782">
              <a:extLst>
                <a:ext uri="{FF2B5EF4-FFF2-40B4-BE49-F238E27FC236}">
                  <a16:creationId xmlns:a16="http://schemas.microsoft.com/office/drawing/2014/main" id="{8D3DD325-99ED-FE0E-3AF2-3CE5EF940748}"/>
                </a:ext>
              </a:extLst>
            </p:cNvPr>
            <p:cNvSpPr txBox="1">
              <a:spLocks noChangeArrowheads="1"/>
            </p:cNvSpPr>
            <p:nvPr/>
          </p:nvSpPr>
          <p:spPr bwMode="auto">
            <a:xfrm>
              <a:off x="2551" y="224"/>
              <a:ext cx="6804" cy="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ts val="50"/>
                </a:spcBef>
                <a:spcAft>
                  <a:spcPts val="800"/>
                </a:spcAft>
                <a:buClrTx/>
                <a:buSzTx/>
                <a:buFontTx/>
                <a:buNone/>
                <a:tabLst/>
              </a:pPr>
              <a:endParaRPr kumimoji="0" lang="en-US" altLang="ja-JP" sz="7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p:txBody>
        </p:sp>
      </p:grpSp>
      <p:sp>
        <p:nvSpPr>
          <p:cNvPr id="22" name="テキスト ボックス 21">
            <a:extLst>
              <a:ext uri="{FF2B5EF4-FFF2-40B4-BE49-F238E27FC236}">
                <a16:creationId xmlns:a16="http://schemas.microsoft.com/office/drawing/2014/main" id="{BC97962D-F8B6-EA8B-CF16-8B5A481C736A}"/>
              </a:ext>
            </a:extLst>
          </p:cNvPr>
          <p:cNvSpPr txBox="1"/>
          <p:nvPr/>
        </p:nvSpPr>
        <p:spPr>
          <a:xfrm>
            <a:off x="2766288" y="3337715"/>
            <a:ext cx="2739683" cy="430887"/>
          </a:xfrm>
          <a:prstGeom prst="rect">
            <a:avLst/>
          </a:prstGeom>
          <a:noFill/>
        </p:spPr>
        <p:txBody>
          <a:bodyPr wrap="square" rtlCol="0">
            <a:spAutoFit/>
          </a:bodyPr>
          <a:lstStyle/>
          <a:p>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酸素ボンベ加算と酸素療法加算が併算定されているので不合格と判定。</a:t>
            </a:r>
            <a:endParaRPr kumimoji="1" lang="ja-JP" altLang="en-US" sz="1100" dirty="0"/>
          </a:p>
        </p:txBody>
      </p:sp>
      <p:sp>
        <p:nvSpPr>
          <p:cNvPr id="11" name="テキスト ボックス 10">
            <a:extLst>
              <a:ext uri="{FF2B5EF4-FFF2-40B4-BE49-F238E27FC236}">
                <a16:creationId xmlns:a16="http://schemas.microsoft.com/office/drawing/2014/main" id="{C20F1DE7-1181-521E-9B5F-C71738D1976B}"/>
              </a:ext>
            </a:extLst>
          </p:cNvPr>
          <p:cNvSpPr txBox="1"/>
          <p:nvPr/>
        </p:nvSpPr>
        <p:spPr>
          <a:xfrm>
            <a:off x="182880" y="4920374"/>
            <a:ext cx="6675120" cy="261610"/>
          </a:xfrm>
          <a:prstGeom prst="rect">
            <a:avLst/>
          </a:prstGeom>
          <a:noFill/>
        </p:spPr>
        <p:txBody>
          <a:bodyPr wrap="square">
            <a:spAutoFit/>
          </a:bodyPr>
          <a:lstStyle/>
          <a:p>
            <a:pPr marL="485140">
              <a:spcBef>
                <a:spcPts val="260"/>
              </a:spcBef>
              <a:spcAft>
                <a:spcPts val="0"/>
              </a:spcAft>
            </a:pPr>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レセプトチェッカーは電子点数表の「包括」「背反」「回数」 を全て内蔵しています。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2" name="図 1">
            <a:extLst>
              <a:ext uri="{FF2B5EF4-FFF2-40B4-BE49-F238E27FC236}">
                <a16:creationId xmlns:a16="http://schemas.microsoft.com/office/drawing/2014/main" id="{679C3D2C-5B15-89B6-671E-62FF527F9C80}"/>
              </a:ext>
            </a:extLst>
          </p:cNvPr>
          <p:cNvPicPr>
            <a:picLocks noChangeAspect="1"/>
          </p:cNvPicPr>
          <p:nvPr/>
        </p:nvPicPr>
        <p:blipFill>
          <a:blip r:embed="rId4"/>
          <a:stretch>
            <a:fillRect/>
          </a:stretch>
        </p:blipFill>
        <p:spPr>
          <a:xfrm>
            <a:off x="1178814" y="5402654"/>
            <a:ext cx="4683252" cy="3447288"/>
          </a:xfrm>
          <a:prstGeom prst="rect">
            <a:avLst/>
          </a:prstGeom>
        </p:spPr>
      </p:pic>
    </p:spTree>
    <p:extLst>
      <p:ext uri="{BB962C8B-B14F-4D97-AF65-F5344CB8AC3E}">
        <p14:creationId xmlns:p14="http://schemas.microsoft.com/office/powerpoint/2010/main" val="317998813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104</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B0A7122E-1CA3-C964-DA34-77C366A27365}"/>
              </a:ext>
            </a:extLst>
          </p:cNvPr>
          <p:cNvSpPr txBox="1"/>
          <p:nvPr/>
        </p:nvSpPr>
        <p:spPr>
          <a:xfrm>
            <a:off x="240845" y="553811"/>
            <a:ext cx="6065280" cy="1072730"/>
          </a:xfrm>
          <a:prstGeom prst="rect">
            <a:avLst/>
          </a:prstGeom>
          <a:noFill/>
        </p:spPr>
        <p:txBody>
          <a:bodyPr wrap="square">
            <a:spAutoFit/>
          </a:bodyPr>
          <a:lstStyle/>
          <a:p>
            <a:pPr marL="485140">
              <a:spcBef>
                <a:spcPts val="26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１１．精密点検（独自ルール）</a:t>
            </a:r>
            <a:r>
              <a:rPr lang="ja-JP" altLang="ja-JP" sz="1100" spc="19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禁忌薬</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36600" marR="433705">
              <a:lnSpc>
                <a:spcPct val="116000"/>
              </a:lnSpc>
              <a:spcBef>
                <a:spcPts val="31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レセプトチェッカーには公開ルール以外に、イノルールズ</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AI</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社が独自に作成</a:t>
            </a:r>
            <a:r>
              <a:rPr lang="ja-JP" altLang="ja-JP" sz="1100" spc="-55" dirty="0">
                <a:effectLst/>
                <a:latin typeface="游ゴシック" panose="020B0400000000000000" pitchFamily="50" charset="-128"/>
                <a:ea typeface="游ゴシック" panose="020B0400000000000000" pitchFamily="50" charset="-128"/>
                <a:cs typeface="ＭＳ Ｐゴシック" panose="020B0600070205080204" pitchFamily="50" charset="-128"/>
              </a:rPr>
              <a:t>し</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たルールも内蔵してい</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pPr marL="736600" marR="457835">
              <a:lnSpc>
                <a:spcPct val="116000"/>
              </a:lnSpc>
              <a:spcBef>
                <a:spcPts val="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独自ルールには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医科点数表や添付</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文書にもとづ</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い</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た全国共通ルールと都</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道府県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ごとに異</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なるローカル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ールがあります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p:txBody>
      </p:sp>
      <p:grpSp>
        <p:nvGrpSpPr>
          <p:cNvPr id="4" name="docshapegroup787">
            <a:extLst>
              <a:ext uri="{FF2B5EF4-FFF2-40B4-BE49-F238E27FC236}">
                <a16:creationId xmlns:a16="http://schemas.microsoft.com/office/drawing/2014/main" id="{93AEA0AB-A466-65B9-12A2-F62A3644B562}"/>
              </a:ext>
            </a:extLst>
          </p:cNvPr>
          <p:cNvGrpSpPr>
            <a:grpSpLocks/>
          </p:cNvGrpSpPr>
          <p:nvPr/>
        </p:nvGrpSpPr>
        <p:grpSpPr bwMode="auto">
          <a:xfrm>
            <a:off x="1112897" y="1698624"/>
            <a:ext cx="4321176" cy="3254376"/>
            <a:chOff x="2551" y="304"/>
            <a:chExt cx="6804" cy="5124"/>
          </a:xfrm>
        </p:grpSpPr>
        <p:pic>
          <p:nvPicPr>
            <p:cNvPr id="13315" name="docshape788">
              <a:extLst>
                <a:ext uri="{FF2B5EF4-FFF2-40B4-BE49-F238E27FC236}">
                  <a16:creationId xmlns:a16="http://schemas.microsoft.com/office/drawing/2014/main" id="{108F1129-AC83-F63E-037E-2F7E4F0C1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303"/>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6" name="docshape789">
              <a:extLst>
                <a:ext uri="{FF2B5EF4-FFF2-40B4-BE49-F238E27FC236}">
                  <a16:creationId xmlns:a16="http://schemas.microsoft.com/office/drawing/2014/main" id="{0D1E856D-1911-C255-A4C0-7611A3ECB940}"/>
                </a:ext>
              </a:extLst>
            </p:cNvPr>
            <p:cNvSpPr>
              <a:spLocks/>
            </p:cNvSpPr>
            <p:nvPr/>
          </p:nvSpPr>
          <p:spPr bwMode="auto">
            <a:xfrm>
              <a:off x="4308" y="3039"/>
              <a:ext cx="4469" cy="1503"/>
            </a:xfrm>
            <a:custGeom>
              <a:avLst/>
              <a:gdLst>
                <a:gd name="T0" fmla="+- 0 8526 4308"/>
                <a:gd name="T1" fmla="*/ T0 w 4469"/>
                <a:gd name="T2" fmla="+- 0 3040 3040"/>
                <a:gd name="T3" fmla="*/ 3040 h 1503"/>
                <a:gd name="T4" fmla="+- 0 4558 4308"/>
                <a:gd name="T5" fmla="*/ T4 w 4469"/>
                <a:gd name="T6" fmla="+- 0 3040 3040"/>
                <a:gd name="T7" fmla="*/ 3040 h 1503"/>
                <a:gd name="T8" fmla="+- 0 4479 4308"/>
                <a:gd name="T9" fmla="*/ T8 w 4469"/>
                <a:gd name="T10" fmla="+- 0 3052 3040"/>
                <a:gd name="T11" fmla="*/ 3052 h 1503"/>
                <a:gd name="T12" fmla="+- 0 4411 4308"/>
                <a:gd name="T13" fmla="*/ T12 w 4469"/>
                <a:gd name="T14" fmla="+- 0 3088 3040"/>
                <a:gd name="T15" fmla="*/ 3088 h 1503"/>
                <a:gd name="T16" fmla="+- 0 4356 4308"/>
                <a:gd name="T17" fmla="*/ T16 w 4469"/>
                <a:gd name="T18" fmla="+- 0 3142 3040"/>
                <a:gd name="T19" fmla="*/ 3142 h 1503"/>
                <a:gd name="T20" fmla="+- 0 4321 4308"/>
                <a:gd name="T21" fmla="*/ T20 w 4469"/>
                <a:gd name="T22" fmla="+- 0 3211 3040"/>
                <a:gd name="T23" fmla="*/ 3211 h 1503"/>
                <a:gd name="T24" fmla="+- 0 4308 4308"/>
                <a:gd name="T25" fmla="*/ T24 w 4469"/>
                <a:gd name="T26" fmla="+- 0 3290 3040"/>
                <a:gd name="T27" fmla="*/ 3290 h 1503"/>
                <a:gd name="T28" fmla="+- 0 4308 4308"/>
                <a:gd name="T29" fmla="*/ T28 w 4469"/>
                <a:gd name="T30" fmla="+- 0 4291 3040"/>
                <a:gd name="T31" fmla="*/ 4291 h 1503"/>
                <a:gd name="T32" fmla="+- 0 4321 4308"/>
                <a:gd name="T33" fmla="*/ T32 w 4469"/>
                <a:gd name="T34" fmla="+- 0 4371 3040"/>
                <a:gd name="T35" fmla="*/ 4371 h 1503"/>
                <a:gd name="T36" fmla="+- 0 4356 4308"/>
                <a:gd name="T37" fmla="*/ T36 w 4469"/>
                <a:gd name="T38" fmla="+- 0 4439 3040"/>
                <a:gd name="T39" fmla="*/ 4439 h 1503"/>
                <a:gd name="T40" fmla="+- 0 4411 4308"/>
                <a:gd name="T41" fmla="*/ T40 w 4469"/>
                <a:gd name="T42" fmla="+- 0 4494 3040"/>
                <a:gd name="T43" fmla="*/ 4494 h 1503"/>
                <a:gd name="T44" fmla="+- 0 4479 4308"/>
                <a:gd name="T45" fmla="*/ T44 w 4469"/>
                <a:gd name="T46" fmla="+- 0 4529 3040"/>
                <a:gd name="T47" fmla="*/ 4529 h 1503"/>
                <a:gd name="T48" fmla="+- 0 4558 4308"/>
                <a:gd name="T49" fmla="*/ T48 w 4469"/>
                <a:gd name="T50" fmla="+- 0 4542 3040"/>
                <a:gd name="T51" fmla="*/ 4542 h 1503"/>
                <a:gd name="T52" fmla="+- 0 8526 4308"/>
                <a:gd name="T53" fmla="*/ T52 w 4469"/>
                <a:gd name="T54" fmla="+- 0 4542 3040"/>
                <a:gd name="T55" fmla="*/ 4542 h 1503"/>
                <a:gd name="T56" fmla="+- 0 8606 4308"/>
                <a:gd name="T57" fmla="*/ T56 w 4469"/>
                <a:gd name="T58" fmla="+- 0 4529 3040"/>
                <a:gd name="T59" fmla="*/ 4529 h 1503"/>
                <a:gd name="T60" fmla="+- 0 8674 4308"/>
                <a:gd name="T61" fmla="*/ T60 w 4469"/>
                <a:gd name="T62" fmla="+- 0 4494 3040"/>
                <a:gd name="T63" fmla="*/ 4494 h 1503"/>
                <a:gd name="T64" fmla="+- 0 8728 4308"/>
                <a:gd name="T65" fmla="*/ T64 w 4469"/>
                <a:gd name="T66" fmla="+- 0 4439 3040"/>
                <a:gd name="T67" fmla="*/ 4439 h 1503"/>
                <a:gd name="T68" fmla="+- 0 8764 4308"/>
                <a:gd name="T69" fmla="*/ T68 w 4469"/>
                <a:gd name="T70" fmla="+- 0 4371 3040"/>
                <a:gd name="T71" fmla="*/ 4371 h 1503"/>
                <a:gd name="T72" fmla="+- 0 8777 4308"/>
                <a:gd name="T73" fmla="*/ T72 w 4469"/>
                <a:gd name="T74" fmla="+- 0 4291 3040"/>
                <a:gd name="T75" fmla="*/ 4291 h 1503"/>
                <a:gd name="T76" fmla="+- 0 8777 4308"/>
                <a:gd name="T77" fmla="*/ T76 w 4469"/>
                <a:gd name="T78" fmla="+- 0 3290 3040"/>
                <a:gd name="T79" fmla="*/ 3290 h 1503"/>
                <a:gd name="T80" fmla="+- 0 8764 4308"/>
                <a:gd name="T81" fmla="*/ T80 w 4469"/>
                <a:gd name="T82" fmla="+- 0 3211 3040"/>
                <a:gd name="T83" fmla="*/ 3211 h 1503"/>
                <a:gd name="T84" fmla="+- 0 8728 4308"/>
                <a:gd name="T85" fmla="*/ T84 w 4469"/>
                <a:gd name="T86" fmla="+- 0 3142 3040"/>
                <a:gd name="T87" fmla="*/ 3142 h 1503"/>
                <a:gd name="T88" fmla="+- 0 8674 4308"/>
                <a:gd name="T89" fmla="*/ T88 w 4469"/>
                <a:gd name="T90" fmla="+- 0 3088 3040"/>
                <a:gd name="T91" fmla="*/ 3088 h 1503"/>
                <a:gd name="T92" fmla="+- 0 8606 4308"/>
                <a:gd name="T93" fmla="*/ T92 w 4469"/>
                <a:gd name="T94" fmla="+- 0 3052 3040"/>
                <a:gd name="T95" fmla="*/ 3052 h 1503"/>
                <a:gd name="T96" fmla="+- 0 8526 4308"/>
                <a:gd name="T97" fmla="*/ T96 w 4469"/>
                <a:gd name="T98" fmla="+- 0 3040 3040"/>
                <a:gd name="T99" fmla="*/ 3040 h 150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69" h="1503">
                  <a:moveTo>
                    <a:pt x="4218" y="0"/>
                  </a:moveTo>
                  <a:lnTo>
                    <a:pt x="250" y="0"/>
                  </a:lnTo>
                  <a:lnTo>
                    <a:pt x="171" y="12"/>
                  </a:lnTo>
                  <a:lnTo>
                    <a:pt x="103" y="48"/>
                  </a:lnTo>
                  <a:lnTo>
                    <a:pt x="48" y="102"/>
                  </a:lnTo>
                  <a:lnTo>
                    <a:pt x="13" y="171"/>
                  </a:lnTo>
                  <a:lnTo>
                    <a:pt x="0" y="250"/>
                  </a:lnTo>
                  <a:lnTo>
                    <a:pt x="0" y="1251"/>
                  </a:lnTo>
                  <a:lnTo>
                    <a:pt x="13" y="1331"/>
                  </a:lnTo>
                  <a:lnTo>
                    <a:pt x="48" y="1399"/>
                  </a:lnTo>
                  <a:lnTo>
                    <a:pt x="103" y="1454"/>
                  </a:lnTo>
                  <a:lnTo>
                    <a:pt x="171" y="1489"/>
                  </a:lnTo>
                  <a:lnTo>
                    <a:pt x="250" y="1502"/>
                  </a:lnTo>
                  <a:lnTo>
                    <a:pt x="4218" y="1502"/>
                  </a:lnTo>
                  <a:lnTo>
                    <a:pt x="4298" y="1489"/>
                  </a:lnTo>
                  <a:lnTo>
                    <a:pt x="4366" y="1454"/>
                  </a:lnTo>
                  <a:lnTo>
                    <a:pt x="4420" y="1399"/>
                  </a:lnTo>
                  <a:lnTo>
                    <a:pt x="4456" y="1331"/>
                  </a:lnTo>
                  <a:lnTo>
                    <a:pt x="4469" y="1251"/>
                  </a:lnTo>
                  <a:lnTo>
                    <a:pt x="4469" y="250"/>
                  </a:lnTo>
                  <a:lnTo>
                    <a:pt x="4456" y="171"/>
                  </a:lnTo>
                  <a:lnTo>
                    <a:pt x="4420" y="102"/>
                  </a:lnTo>
                  <a:lnTo>
                    <a:pt x="4366" y="48"/>
                  </a:lnTo>
                  <a:lnTo>
                    <a:pt x="4298" y="12"/>
                  </a:lnTo>
                  <a:lnTo>
                    <a:pt x="4218"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 name="docshape790">
              <a:extLst>
                <a:ext uri="{FF2B5EF4-FFF2-40B4-BE49-F238E27FC236}">
                  <a16:creationId xmlns:a16="http://schemas.microsoft.com/office/drawing/2014/main" id="{993DA50E-D4B9-0AFC-DC32-2307991E2EAF}"/>
                </a:ext>
              </a:extLst>
            </p:cNvPr>
            <p:cNvSpPr>
              <a:spLocks/>
            </p:cNvSpPr>
            <p:nvPr/>
          </p:nvSpPr>
          <p:spPr bwMode="auto">
            <a:xfrm>
              <a:off x="4308" y="3039"/>
              <a:ext cx="4469" cy="1503"/>
            </a:xfrm>
            <a:custGeom>
              <a:avLst/>
              <a:gdLst>
                <a:gd name="T0" fmla="+- 0 4308 4308"/>
                <a:gd name="T1" fmla="*/ T0 w 4469"/>
                <a:gd name="T2" fmla="+- 0 3290 3040"/>
                <a:gd name="T3" fmla="*/ 3290 h 1503"/>
                <a:gd name="T4" fmla="+- 0 4321 4308"/>
                <a:gd name="T5" fmla="*/ T4 w 4469"/>
                <a:gd name="T6" fmla="+- 0 3211 3040"/>
                <a:gd name="T7" fmla="*/ 3211 h 1503"/>
                <a:gd name="T8" fmla="+- 0 4356 4308"/>
                <a:gd name="T9" fmla="*/ T8 w 4469"/>
                <a:gd name="T10" fmla="+- 0 3142 3040"/>
                <a:gd name="T11" fmla="*/ 3142 h 1503"/>
                <a:gd name="T12" fmla="+- 0 4411 4308"/>
                <a:gd name="T13" fmla="*/ T12 w 4469"/>
                <a:gd name="T14" fmla="+- 0 3088 3040"/>
                <a:gd name="T15" fmla="*/ 3088 h 1503"/>
                <a:gd name="T16" fmla="+- 0 4479 4308"/>
                <a:gd name="T17" fmla="*/ T16 w 4469"/>
                <a:gd name="T18" fmla="+- 0 3052 3040"/>
                <a:gd name="T19" fmla="*/ 3052 h 1503"/>
                <a:gd name="T20" fmla="+- 0 4558 4308"/>
                <a:gd name="T21" fmla="*/ T20 w 4469"/>
                <a:gd name="T22" fmla="+- 0 3040 3040"/>
                <a:gd name="T23" fmla="*/ 3040 h 1503"/>
                <a:gd name="T24" fmla="+- 0 8526 4308"/>
                <a:gd name="T25" fmla="*/ T24 w 4469"/>
                <a:gd name="T26" fmla="+- 0 3040 3040"/>
                <a:gd name="T27" fmla="*/ 3040 h 1503"/>
                <a:gd name="T28" fmla="+- 0 8606 4308"/>
                <a:gd name="T29" fmla="*/ T28 w 4469"/>
                <a:gd name="T30" fmla="+- 0 3052 3040"/>
                <a:gd name="T31" fmla="*/ 3052 h 1503"/>
                <a:gd name="T32" fmla="+- 0 8674 4308"/>
                <a:gd name="T33" fmla="*/ T32 w 4469"/>
                <a:gd name="T34" fmla="+- 0 3088 3040"/>
                <a:gd name="T35" fmla="*/ 3088 h 1503"/>
                <a:gd name="T36" fmla="+- 0 8728 4308"/>
                <a:gd name="T37" fmla="*/ T36 w 4469"/>
                <a:gd name="T38" fmla="+- 0 3142 3040"/>
                <a:gd name="T39" fmla="*/ 3142 h 1503"/>
                <a:gd name="T40" fmla="+- 0 8764 4308"/>
                <a:gd name="T41" fmla="*/ T40 w 4469"/>
                <a:gd name="T42" fmla="+- 0 3211 3040"/>
                <a:gd name="T43" fmla="*/ 3211 h 1503"/>
                <a:gd name="T44" fmla="+- 0 8777 4308"/>
                <a:gd name="T45" fmla="*/ T44 w 4469"/>
                <a:gd name="T46" fmla="+- 0 3290 3040"/>
                <a:gd name="T47" fmla="*/ 3290 h 1503"/>
                <a:gd name="T48" fmla="+- 0 8777 4308"/>
                <a:gd name="T49" fmla="*/ T48 w 4469"/>
                <a:gd name="T50" fmla="+- 0 4291 3040"/>
                <a:gd name="T51" fmla="*/ 4291 h 1503"/>
                <a:gd name="T52" fmla="+- 0 8764 4308"/>
                <a:gd name="T53" fmla="*/ T52 w 4469"/>
                <a:gd name="T54" fmla="+- 0 4371 3040"/>
                <a:gd name="T55" fmla="*/ 4371 h 1503"/>
                <a:gd name="T56" fmla="+- 0 8728 4308"/>
                <a:gd name="T57" fmla="*/ T56 w 4469"/>
                <a:gd name="T58" fmla="+- 0 4439 3040"/>
                <a:gd name="T59" fmla="*/ 4439 h 1503"/>
                <a:gd name="T60" fmla="+- 0 8674 4308"/>
                <a:gd name="T61" fmla="*/ T60 w 4469"/>
                <a:gd name="T62" fmla="+- 0 4494 3040"/>
                <a:gd name="T63" fmla="*/ 4494 h 1503"/>
                <a:gd name="T64" fmla="+- 0 8606 4308"/>
                <a:gd name="T65" fmla="*/ T64 w 4469"/>
                <a:gd name="T66" fmla="+- 0 4529 3040"/>
                <a:gd name="T67" fmla="*/ 4529 h 1503"/>
                <a:gd name="T68" fmla="+- 0 8526 4308"/>
                <a:gd name="T69" fmla="*/ T68 w 4469"/>
                <a:gd name="T70" fmla="+- 0 4542 3040"/>
                <a:gd name="T71" fmla="*/ 4542 h 1503"/>
                <a:gd name="T72" fmla="+- 0 4558 4308"/>
                <a:gd name="T73" fmla="*/ T72 w 4469"/>
                <a:gd name="T74" fmla="+- 0 4542 3040"/>
                <a:gd name="T75" fmla="*/ 4542 h 1503"/>
                <a:gd name="T76" fmla="+- 0 4479 4308"/>
                <a:gd name="T77" fmla="*/ T76 w 4469"/>
                <a:gd name="T78" fmla="+- 0 4529 3040"/>
                <a:gd name="T79" fmla="*/ 4529 h 1503"/>
                <a:gd name="T80" fmla="+- 0 4411 4308"/>
                <a:gd name="T81" fmla="*/ T80 w 4469"/>
                <a:gd name="T82" fmla="+- 0 4494 3040"/>
                <a:gd name="T83" fmla="*/ 4494 h 1503"/>
                <a:gd name="T84" fmla="+- 0 4356 4308"/>
                <a:gd name="T85" fmla="*/ T84 w 4469"/>
                <a:gd name="T86" fmla="+- 0 4439 3040"/>
                <a:gd name="T87" fmla="*/ 4439 h 1503"/>
                <a:gd name="T88" fmla="+- 0 4321 4308"/>
                <a:gd name="T89" fmla="*/ T88 w 4469"/>
                <a:gd name="T90" fmla="+- 0 4371 3040"/>
                <a:gd name="T91" fmla="*/ 4371 h 1503"/>
                <a:gd name="T92" fmla="+- 0 4308 4308"/>
                <a:gd name="T93" fmla="*/ T92 w 4469"/>
                <a:gd name="T94" fmla="+- 0 4291 3040"/>
                <a:gd name="T95" fmla="*/ 4291 h 1503"/>
                <a:gd name="T96" fmla="+- 0 4308 4308"/>
                <a:gd name="T97" fmla="*/ T96 w 4469"/>
                <a:gd name="T98" fmla="+- 0 3290 3040"/>
                <a:gd name="T99" fmla="*/ 3290 h 150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69" h="1503">
                  <a:moveTo>
                    <a:pt x="0" y="250"/>
                  </a:moveTo>
                  <a:lnTo>
                    <a:pt x="13" y="171"/>
                  </a:lnTo>
                  <a:lnTo>
                    <a:pt x="48" y="102"/>
                  </a:lnTo>
                  <a:lnTo>
                    <a:pt x="103" y="48"/>
                  </a:lnTo>
                  <a:lnTo>
                    <a:pt x="171" y="12"/>
                  </a:lnTo>
                  <a:lnTo>
                    <a:pt x="250" y="0"/>
                  </a:lnTo>
                  <a:lnTo>
                    <a:pt x="4218" y="0"/>
                  </a:lnTo>
                  <a:lnTo>
                    <a:pt x="4298" y="12"/>
                  </a:lnTo>
                  <a:lnTo>
                    <a:pt x="4366" y="48"/>
                  </a:lnTo>
                  <a:lnTo>
                    <a:pt x="4420" y="102"/>
                  </a:lnTo>
                  <a:lnTo>
                    <a:pt x="4456" y="171"/>
                  </a:lnTo>
                  <a:lnTo>
                    <a:pt x="4469" y="250"/>
                  </a:lnTo>
                  <a:lnTo>
                    <a:pt x="4469" y="1251"/>
                  </a:lnTo>
                  <a:lnTo>
                    <a:pt x="4456" y="1331"/>
                  </a:lnTo>
                  <a:lnTo>
                    <a:pt x="4420" y="1399"/>
                  </a:lnTo>
                  <a:lnTo>
                    <a:pt x="4366" y="1454"/>
                  </a:lnTo>
                  <a:lnTo>
                    <a:pt x="4298" y="1489"/>
                  </a:lnTo>
                  <a:lnTo>
                    <a:pt x="4218" y="1502"/>
                  </a:lnTo>
                  <a:lnTo>
                    <a:pt x="250" y="1502"/>
                  </a:lnTo>
                  <a:lnTo>
                    <a:pt x="171" y="1489"/>
                  </a:lnTo>
                  <a:lnTo>
                    <a:pt x="103" y="1454"/>
                  </a:lnTo>
                  <a:lnTo>
                    <a:pt x="48" y="1399"/>
                  </a:lnTo>
                  <a:lnTo>
                    <a:pt x="13" y="1331"/>
                  </a:lnTo>
                  <a:lnTo>
                    <a:pt x="0" y="1251"/>
                  </a:lnTo>
                  <a:lnTo>
                    <a:pt x="0" y="250"/>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docshape791">
              <a:extLst>
                <a:ext uri="{FF2B5EF4-FFF2-40B4-BE49-F238E27FC236}">
                  <a16:creationId xmlns:a16="http://schemas.microsoft.com/office/drawing/2014/main" id="{FD1DC69C-4AC3-0835-CF12-67EAA477A752}"/>
                </a:ext>
              </a:extLst>
            </p:cNvPr>
            <p:cNvSpPr txBox="1">
              <a:spLocks noChangeArrowheads="1"/>
            </p:cNvSpPr>
            <p:nvPr/>
          </p:nvSpPr>
          <p:spPr bwMode="auto">
            <a:xfrm>
              <a:off x="2551" y="303"/>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p:txBody>
        </p:sp>
      </p:grpSp>
      <p:sp>
        <p:nvSpPr>
          <p:cNvPr id="9" name="テキスト ボックス 8">
            <a:extLst>
              <a:ext uri="{FF2B5EF4-FFF2-40B4-BE49-F238E27FC236}">
                <a16:creationId xmlns:a16="http://schemas.microsoft.com/office/drawing/2014/main" id="{9C1B3F2B-5647-D62B-8C0C-EDD6FBC630EF}"/>
              </a:ext>
            </a:extLst>
          </p:cNvPr>
          <p:cNvSpPr txBox="1"/>
          <p:nvPr/>
        </p:nvSpPr>
        <p:spPr>
          <a:xfrm>
            <a:off x="2228756" y="3522289"/>
            <a:ext cx="2838233" cy="114903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特定疾患処方管理加算２の対象病名の「慢性胃炎」の医薬品（スクラルファート顆粒）の投与日数が</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28</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日に満たないので不合格と判定。共通ルールの例。</a:t>
            </a:r>
            <a:endParaRPr kumimoji="0" lang="ja-JP" altLang="ja-JP" sz="1100" b="0" i="0" u="none" strike="noStrike" cap="none" normalizeH="0" baseline="0" dirty="0">
              <a:ln>
                <a:noFill/>
              </a:ln>
              <a:solidFill>
                <a:schemeClr val="tx1"/>
              </a:solidFill>
              <a:effectLst/>
              <a:latin typeface="Arial" panose="020B0604020202020204" pitchFamily="34" charset="0"/>
            </a:endParaRPr>
          </a:p>
          <a:p>
            <a:endParaRPr kumimoji="1" lang="ja-JP" altLang="en-US" dirty="0"/>
          </a:p>
        </p:txBody>
      </p:sp>
      <p:grpSp>
        <p:nvGrpSpPr>
          <p:cNvPr id="15" name="docshapegroup792">
            <a:extLst>
              <a:ext uri="{FF2B5EF4-FFF2-40B4-BE49-F238E27FC236}">
                <a16:creationId xmlns:a16="http://schemas.microsoft.com/office/drawing/2014/main" id="{C6E7C1AA-39E2-FA75-E77E-7C98E3BD009C}"/>
              </a:ext>
            </a:extLst>
          </p:cNvPr>
          <p:cNvGrpSpPr>
            <a:grpSpLocks/>
          </p:cNvGrpSpPr>
          <p:nvPr/>
        </p:nvGrpSpPr>
        <p:grpSpPr bwMode="auto">
          <a:xfrm>
            <a:off x="1112897" y="5376136"/>
            <a:ext cx="4321176" cy="3254376"/>
            <a:chOff x="2551" y="249"/>
            <a:chExt cx="6804" cy="5127"/>
          </a:xfrm>
        </p:grpSpPr>
        <p:pic>
          <p:nvPicPr>
            <p:cNvPr id="13320" name="docshape793">
              <a:extLst>
                <a:ext uri="{FF2B5EF4-FFF2-40B4-BE49-F238E27FC236}">
                  <a16:creationId xmlns:a16="http://schemas.microsoft.com/office/drawing/2014/main" id="{BE040B64-9363-9313-1B1D-D6F7775122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49"/>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20" name="docshape794">
              <a:extLst>
                <a:ext uri="{FF2B5EF4-FFF2-40B4-BE49-F238E27FC236}">
                  <a16:creationId xmlns:a16="http://schemas.microsoft.com/office/drawing/2014/main" id="{AFE997CD-B6B8-E394-AC72-DF53C9478274}"/>
                </a:ext>
              </a:extLst>
            </p:cNvPr>
            <p:cNvSpPr>
              <a:spLocks/>
            </p:cNvSpPr>
            <p:nvPr/>
          </p:nvSpPr>
          <p:spPr bwMode="auto">
            <a:xfrm>
              <a:off x="4308" y="681"/>
              <a:ext cx="4469" cy="1020"/>
            </a:xfrm>
            <a:custGeom>
              <a:avLst/>
              <a:gdLst>
                <a:gd name="T0" fmla="+- 0 8607 4308"/>
                <a:gd name="T1" fmla="*/ T0 w 4469"/>
                <a:gd name="T2" fmla="+- 0 682 682"/>
                <a:gd name="T3" fmla="*/ 682 h 1020"/>
                <a:gd name="T4" fmla="+- 0 4478 4308"/>
                <a:gd name="T5" fmla="*/ T4 w 4469"/>
                <a:gd name="T6" fmla="+- 0 682 682"/>
                <a:gd name="T7" fmla="*/ 682 h 1020"/>
                <a:gd name="T8" fmla="+- 0 4412 4308"/>
                <a:gd name="T9" fmla="*/ T8 w 4469"/>
                <a:gd name="T10" fmla="+- 0 695 682"/>
                <a:gd name="T11" fmla="*/ 695 h 1020"/>
                <a:gd name="T12" fmla="+- 0 4358 4308"/>
                <a:gd name="T13" fmla="*/ T12 w 4469"/>
                <a:gd name="T14" fmla="+- 0 732 682"/>
                <a:gd name="T15" fmla="*/ 732 h 1020"/>
                <a:gd name="T16" fmla="+- 0 4321 4308"/>
                <a:gd name="T17" fmla="*/ T16 w 4469"/>
                <a:gd name="T18" fmla="+- 0 786 682"/>
                <a:gd name="T19" fmla="*/ 786 h 1020"/>
                <a:gd name="T20" fmla="+- 0 4308 4308"/>
                <a:gd name="T21" fmla="*/ T20 w 4469"/>
                <a:gd name="T22" fmla="+- 0 852 682"/>
                <a:gd name="T23" fmla="*/ 852 h 1020"/>
                <a:gd name="T24" fmla="+- 0 4308 4308"/>
                <a:gd name="T25" fmla="*/ T24 w 4469"/>
                <a:gd name="T26" fmla="+- 0 1532 682"/>
                <a:gd name="T27" fmla="*/ 1532 h 1020"/>
                <a:gd name="T28" fmla="+- 0 4321 4308"/>
                <a:gd name="T29" fmla="*/ T28 w 4469"/>
                <a:gd name="T30" fmla="+- 0 1598 682"/>
                <a:gd name="T31" fmla="*/ 1598 h 1020"/>
                <a:gd name="T32" fmla="+- 0 4358 4308"/>
                <a:gd name="T33" fmla="*/ T32 w 4469"/>
                <a:gd name="T34" fmla="+- 0 1652 682"/>
                <a:gd name="T35" fmla="*/ 1652 h 1020"/>
                <a:gd name="T36" fmla="+- 0 4412 4308"/>
                <a:gd name="T37" fmla="*/ T36 w 4469"/>
                <a:gd name="T38" fmla="+- 0 1688 682"/>
                <a:gd name="T39" fmla="*/ 1688 h 1020"/>
                <a:gd name="T40" fmla="+- 0 4478 4308"/>
                <a:gd name="T41" fmla="*/ T40 w 4469"/>
                <a:gd name="T42" fmla="+- 0 1702 682"/>
                <a:gd name="T43" fmla="*/ 1702 h 1020"/>
                <a:gd name="T44" fmla="+- 0 8607 4308"/>
                <a:gd name="T45" fmla="*/ T44 w 4469"/>
                <a:gd name="T46" fmla="+- 0 1702 682"/>
                <a:gd name="T47" fmla="*/ 1702 h 1020"/>
                <a:gd name="T48" fmla="+- 0 8673 4308"/>
                <a:gd name="T49" fmla="*/ T48 w 4469"/>
                <a:gd name="T50" fmla="+- 0 1688 682"/>
                <a:gd name="T51" fmla="*/ 1688 h 1020"/>
                <a:gd name="T52" fmla="+- 0 8727 4308"/>
                <a:gd name="T53" fmla="*/ T52 w 4469"/>
                <a:gd name="T54" fmla="+- 0 1652 682"/>
                <a:gd name="T55" fmla="*/ 1652 h 1020"/>
                <a:gd name="T56" fmla="+- 0 8763 4308"/>
                <a:gd name="T57" fmla="*/ T56 w 4469"/>
                <a:gd name="T58" fmla="+- 0 1598 682"/>
                <a:gd name="T59" fmla="*/ 1598 h 1020"/>
                <a:gd name="T60" fmla="+- 0 8777 4308"/>
                <a:gd name="T61" fmla="*/ T60 w 4469"/>
                <a:gd name="T62" fmla="+- 0 1532 682"/>
                <a:gd name="T63" fmla="*/ 1532 h 1020"/>
                <a:gd name="T64" fmla="+- 0 8777 4308"/>
                <a:gd name="T65" fmla="*/ T64 w 4469"/>
                <a:gd name="T66" fmla="+- 0 852 682"/>
                <a:gd name="T67" fmla="*/ 852 h 1020"/>
                <a:gd name="T68" fmla="+- 0 8763 4308"/>
                <a:gd name="T69" fmla="*/ T68 w 4469"/>
                <a:gd name="T70" fmla="+- 0 786 682"/>
                <a:gd name="T71" fmla="*/ 786 h 1020"/>
                <a:gd name="T72" fmla="+- 0 8727 4308"/>
                <a:gd name="T73" fmla="*/ T72 w 4469"/>
                <a:gd name="T74" fmla="+- 0 732 682"/>
                <a:gd name="T75" fmla="*/ 732 h 1020"/>
                <a:gd name="T76" fmla="+- 0 8673 4308"/>
                <a:gd name="T77" fmla="*/ T76 w 4469"/>
                <a:gd name="T78" fmla="+- 0 695 682"/>
                <a:gd name="T79" fmla="*/ 695 h 1020"/>
                <a:gd name="T80" fmla="+- 0 8607 4308"/>
                <a:gd name="T81" fmla="*/ T80 w 4469"/>
                <a:gd name="T82" fmla="+- 0 682 682"/>
                <a:gd name="T83" fmla="*/ 682 h 10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1020">
                  <a:moveTo>
                    <a:pt x="4299" y="0"/>
                  </a:moveTo>
                  <a:lnTo>
                    <a:pt x="170" y="0"/>
                  </a:lnTo>
                  <a:lnTo>
                    <a:pt x="104" y="13"/>
                  </a:lnTo>
                  <a:lnTo>
                    <a:pt x="50" y="50"/>
                  </a:lnTo>
                  <a:lnTo>
                    <a:pt x="13" y="104"/>
                  </a:lnTo>
                  <a:lnTo>
                    <a:pt x="0" y="170"/>
                  </a:lnTo>
                  <a:lnTo>
                    <a:pt x="0" y="850"/>
                  </a:lnTo>
                  <a:lnTo>
                    <a:pt x="13" y="916"/>
                  </a:lnTo>
                  <a:lnTo>
                    <a:pt x="50" y="970"/>
                  </a:lnTo>
                  <a:lnTo>
                    <a:pt x="104" y="1006"/>
                  </a:lnTo>
                  <a:lnTo>
                    <a:pt x="170" y="1020"/>
                  </a:lnTo>
                  <a:lnTo>
                    <a:pt x="4299" y="1020"/>
                  </a:lnTo>
                  <a:lnTo>
                    <a:pt x="4365" y="1006"/>
                  </a:lnTo>
                  <a:lnTo>
                    <a:pt x="4419" y="970"/>
                  </a:lnTo>
                  <a:lnTo>
                    <a:pt x="4455" y="916"/>
                  </a:lnTo>
                  <a:lnTo>
                    <a:pt x="4469" y="850"/>
                  </a:lnTo>
                  <a:lnTo>
                    <a:pt x="4469" y="170"/>
                  </a:lnTo>
                  <a:lnTo>
                    <a:pt x="4455" y="104"/>
                  </a:lnTo>
                  <a:lnTo>
                    <a:pt x="4419" y="50"/>
                  </a:lnTo>
                  <a:lnTo>
                    <a:pt x="4365" y="13"/>
                  </a:lnTo>
                  <a:lnTo>
                    <a:pt x="4299"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docshape795">
              <a:extLst>
                <a:ext uri="{FF2B5EF4-FFF2-40B4-BE49-F238E27FC236}">
                  <a16:creationId xmlns:a16="http://schemas.microsoft.com/office/drawing/2014/main" id="{0136F5EE-3D3F-F971-531E-9B8B2EDB5C93}"/>
                </a:ext>
              </a:extLst>
            </p:cNvPr>
            <p:cNvSpPr>
              <a:spLocks/>
            </p:cNvSpPr>
            <p:nvPr/>
          </p:nvSpPr>
          <p:spPr bwMode="auto">
            <a:xfrm>
              <a:off x="4308" y="681"/>
              <a:ext cx="4469" cy="1020"/>
            </a:xfrm>
            <a:custGeom>
              <a:avLst/>
              <a:gdLst>
                <a:gd name="T0" fmla="+- 0 4308 4308"/>
                <a:gd name="T1" fmla="*/ T0 w 4469"/>
                <a:gd name="T2" fmla="+- 0 852 682"/>
                <a:gd name="T3" fmla="*/ 852 h 1020"/>
                <a:gd name="T4" fmla="+- 0 4321 4308"/>
                <a:gd name="T5" fmla="*/ T4 w 4469"/>
                <a:gd name="T6" fmla="+- 0 786 682"/>
                <a:gd name="T7" fmla="*/ 786 h 1020"/>
                <a:gd name="T8" fmla="+- 0 4358 4308"/>
                <a:gd name="T9" fmla="*/ T8 w 4469"/>
                <a:gd name="T10" fmla="+- 0 732 682"/>
                <a:gd name="T11" fmla="*/ 732 h 1020"/>
                <a:gd name="T12" fmla="+- 0 4412 4308"/>
                <a:gd name="T13" fmla="*/ T12 w 4469"/>
                <a:gd name="T14" fmla="+- 0 695 682"/>
                <a:gd name="T15" fmla="*/ 695 h 1020"/>
                <a:gd name="T16" fmla="+- 0 4478 4308"/>
                <a:gd name="T17" fmla="*/ T16 w 4469"/>
                <a:gd name="T18" fmla="+- 0 682 682"/>
                <a:gd name="T19" fmla="*/ 682 h 1020"/>
                <a:gd name="T20" fmla="+- 0 8607 4308"/>
                <a:gd name="T21" fmla="*/ T20 w 4469"/>
                <a:gd name="T22" fmla="+- 0 682 682"/>
                <a:gd name="T23" fmla="*/ 682 h 1020"/>
                <a:gd name="T24" fmla="+- 0 8673 4308"/>
                <a:gd name="T25" fmla="*/ T24 w 4469"/>
                <a:gd name="T26" fmla="+- 0 695 682"/>
                <a:gd name="T27" fmla="*/ 695 h 1020"/>
                <a:gd name="T28" fmla="+- 0 8727 4308"/>
                <a:gd name="T29" fmla="*/ T28 w 4469"/>
                <a:gd name="T30" fmla="+- 0 732 682"/>
                <a:gd name="T31" fmla="*/ 732 h 1020"/>
                <a:gd name="T32" fmla="+- 0 8763 4308"/>
                <a:gd name="T33" fmla="*/ T32 w 4469"/>
                <a:gd name="T34" fmla="+- 0 786 682"/>
                <a:gd name="T35" fmla="*/ 786 h 1020"/>
                <a:gd name="T36" fmla="+- 0 8777 4308"/>
                <a:gd name="T37" fmla="*/ T36 w 4469"/>
                <a:gd name="T38" fmla="+- 0 852 682"/>
                <a:gd name="T39" fmla="*/ 852 h 1020"/>
                <a:gd name="T40" fmla="+- 0 8777 4308"/>
                <a:gd name="T41" fmla="*/ T40 w 4469"/>
                <a:gd name="T42" fmla="+- 0 1532 682"/>
                <a:gd name="T43" fmla="*/ 1532 h 1020"/>
                <a:gd name="T44" fmla="+- 0 8763 4308"/>
                <a:gd name="T45" fmla="*/ T44 w 4469"/>
                <a:gd name="T46" fmla="+- 0 1598 682"/>
                <a:gd name="T47" fmla="*/ 1598 h 1020"/>
                <a:gd name="T48" fmla="+- 0 8727 4308"/>
                <a:gd name="T49" fmla="*/ T48 w 4469"/>
                <a:gd name="T50" fmla="+- 0 1652 682"/>
                <a:gd name="T51" fmla="*/ 1652 h 1020"/>
                <a:gd name="T52" fmla="+- 0 8673 4308"/>
                <a:gd name="T53" fmla="*/ T52 w 4469"/>
                <a:gd name="T54" fmla="+- 0 1688 682"/>
                <a:gd name="T55" fmla="*/ 1688 h 1020"/>
                <a:gd name="T56" fmla="+- 0 8607 4308"/>
                <a:gd name="T57" fmla="*/ T56 w 4469"/>
                <a:gd name="T58" fmla="+- 0 1702 682"/>
                <a:gd name="T59" fmla="*/ 1702 h 1020"/>
                <a:gd name="T60" fmla="+- 0 4478 4308"/>
                <a:gd name="T61" fmla="*/ T60 w 4469"/>
                <a:gd name="T62" fmla="+- 0 1702 682"/>
                <a:gd name="T63" fmla="*/ 1702 h 1020"/>
                <a:gd name="T64" fmla="+- 0 4412 4308"/>
                <a:gd name="T65" fmla="*/ T64 w 4469"/>
                <a:gd name="T66" fmla="+- 0 1688 682"/>
                <a:gd name="T67" fmla="*/ 1688 h 1020"/>
                <a:gd name="T68" fmla="+- 0 4358 4308"/>
                <a:gd name="T69" fmla="*/ T68 w 4469"/>
                <a:gd name="T70" fmla="+- 0 1652 682"/>
                <a:gd name="T71" fmla="*/ 1652 h 1020"/>
                <a:gd name="T72" fmla="+- 0 4321 4308"/>
                <a:gd name="T73" fmla="*/ T72 w 4469"/>
                <a:gd name="T74" fmla="+- 0 1598 682"/>
                <a:gd name="T75" fmla="*/ 1598 h 1020"/>
                <a:gd name="T76" fmla="+- 0 4308 4308"/>
                <a:gd name="T77" fmla="*/ T76 w 4469"/>
                <a:gd name="T78" fmla="+- 0 1532 682"/>
                <a:gd name="T79" fmla="*/ 1532 h 1020"/>
                <a:gd name="T80" fmla="+- 0 4308 4308"/>
                <a:gd name="T81" fmla="*/ T80 w 4469"/>
                <a:gd name="T82" fmla="+- 0 852 682"/>
                <a:gd name="T83" fmla="*/ 852 h 10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1020">
                  <a:moveTo>
                    <a:pt x="0" y="170"/>
                  </a:moveTo>
                  <a:lnTo>
                    <a:pt x="13" y="104"/>
                  </a:lnTo>
                  <a:lnTo>
                    <a:pt x="50" y="50"/>
                  </a:lnTo>
                  <a:lnTo>
                    <a:pt x="104" y="13"/>
                  </a:lnTo>
                  <a:lnTo>
                    <a:pt x="170" y="0"/>
                  </a:lnTo>
                  <a:lnTo>
                    <a:pt x="4299" y="0"/>
                  </a:lnTo>
                  <a:lnTo>
                    <a:pt x="4365" y="13"/>
                  </a:lnTo>
                  <a:lnTo>
                    <a:pt x="4419" y="50"/>
                  </a:lnTo>
                  <a:lnTo>
                    <a:pt x="4455" y="104"/>
                  </a:lnTo>
                  <a:lnTo>
                    <a:pt x="4469" y="170"/>
                  </a:lnTo>
                  <a:lnTo>
                    <a:pt x="4469" y="850"/>
                  </a:lnTo>
                  <a:lnTo>
                    <a:pt x="4455" y="916"/>
                  </a:lnTo>
                  <a:lnTo>
                    <a:pt x="4419" y="970"/>
                  </a:lnTo>
                  <a:lnTo>
                    <a:pt x="4365" y="1006"/>
                  </a:lnTo>
                  <a:lnTo>
                    <a:pt x="4299" y="1020"/>
                  </a:lnTo>
                  <a:lnTo>
                    <a:pt x="170" y="1020"/>
                  </a:lnTo>
                  <a:lnTo>
                    <a:pt x="104" y="1006"/>
                  </a:lnTo>
                  <a:lnTo>
                    <a:pt x="50" y="970"/>
                  </a:lnTo>
                  <a:lnTo>
                    <a:pt x="13" y="916"/>
                  </a:lnTo>
                  <a:lnTo>
                    <a:pt x="0" y="850"/>
                  </a:lnTo>
                  <a:lnTo>
                    <a:pt x="0" y="170"/>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13323" name="docshape796">
              <a:extLst>
                <a:ext uri="{FF2B5EF4-FFF2-40B4-BE49-F238E27FC236}">
                  <a16:creationId xmlns:a16="http://schemas.microsoft.com/office/drawing/2014/main" id="{E4383C74-9D7D-DBA6-9E74-CBFED5CF6D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0" y="2642"/>
              <a:ext cx="3401" cy="1820"/>
            </a:xfrm>
            <a:prstGeom prst="rect">
              <a:avLst/>
            </a:prstGeom>
            <a:noFill/>
            <a:extLst>
              <a:ext uri="{909E8E84-426E-40DD-AFC4-6F175D3DCCD1}">
                <a14:hiddenFill xmlns:a14="http://schemas.microsoft.com/office/drawing/2010/main">
                  <a:solidFill>
                    <a:srgbClr val="FFFFFF"/>
                  </a:solidFill>
                </a14:hiddenFill>
              </a:ext>
            </a:extLst>
          </p:spPr>
        </p:pic>
        <p:sp>
          <p:nvSpPr>
            <p:cNvPr id="22" name="docshape797">
              <a:extLst>
                <a:ext uri="{FF2B5EF4-FFF2-40B4-BE49-F238E27FC236}">
                  <a16:creationId xmlns:a16="http://schemas.microsoft.com/office/drawing/2014/main" id="{D0F76C13-D4BC-D663-554E-B18976EA9623}"/>
                </a:ext>
              </a:extLst>
            </p:cNvPr>
            <p:cNvSpPr>
              <a:spLocks noChangeArrowheads="1"/>
            </p:cNvSpPr>
            <p:nvPr/>
          </p:nvSpPr>
          <p:spPr bwMode="auto">
            <a:xfrm>
              <a:off x="4833" y="2635"/>
              <a:ext cx="3416" cy="183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4" name="テキスト ボックス 23">
            <a:extLst>
              <a:ext uri="{FF2B5EF4-FFF2-40B4-BE49-F238E27FC236}">
                <a16:creationId xmlns:a16="http://schemas.microsoft.com/office/drawing/2014/main" id="{BC0B7A30-1745-36B8-D6A5-D2A0CA14FF31}"/>
              </a:ext>
            </a:extLst>
          </p:cNvPr>
          <p:cNvSpPr txBox="1"/>
          <p:nvPr/>
        </p:nvSpPr>
        <p:spPr>
          <a:xfrm>
            <a:off x="2251241" y="5758629"/>
            <a:ext cx="2838233" cy="60016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糖尿病の患者にクエチアピンが処方されているので不合格判定。ローカルルールの例。</a:t>
            </a:r>
            <a:endParaRPr kumimoji="1" lang="ja-JP" altLang="en-US" dirty="0"/>
          </a:p>
        </p:txBody>
      </p:sp>
    </p:spTree>
    <p:extLst>
      <p:ext uri="{BB962C8B-B14F-4D97-AF65-F5344CB8AC3E}">
        <p14:creationId xmlns:p14="http://schemas.microsoft.com/office/powerpoint/2010/main" val="240251145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105</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8D61551E-1E6A-08EC-3A97-272D8E922548}"/>
              </a:ext>
            </a:extLst>
          </p:cNvPr>
          <p:cNvSpPr txBox="1"/>
          <p:nvPr/>
        </p:nvSpPr>
        <p:spPr>
          <a:xfrm>
            <a:off x="291402" y="648118"/>
            <a:ext cx="5948624" cy="969753"/>
          </a:xfrm>
          <a:prstGeom prst="rect">
            <a:avLst/>
          </a:prstGeom>
          <a:noFill/>
        </p:spPr>
        <p:txBody>
          <a:bodyPr wrap="square" rtlCol="0">
            <a:spAutoFit/>
          </a:bodyPr>
          <a:lstStyle/>
          <a:p>
            <a:pPr marL="485140">
              <a:spcBef>
                <a:spcPts val="26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１２．精密点検（独自ルール）</a:t>
            </a:r>
            <a:r>
              <a:rPr lang="ja-JP" altLang="ja-JP" sz="1100" spc="19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併用薬</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36600" marR="457835">
              <a:lnSpc>
                <a:spcPct val="116000"/>
              </a:lnSpc>
              <a:spcBef>
                <a:spcPts val="31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併用薬に関して</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は添付文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書に規定のあるもの、</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添</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付文書には規定はない</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が医学</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的判断に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もとづくロー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ルルールがあり</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a:p>
            <a:endParaRPr kumimoji="1" lang="ja-JP" altLang="en-US" dirty="0">
              <a:latin typeface="游ゴシック" panose="020B0400000000000000" pitchFamily="50" charset="-128"/>
              <a:ea typeface="游ゴシック" panose="020B0400000000000000" pitchFamily="50" charset="-128"/>
            </a:endParaRPr>
          </a:p>
        </p:txBody>
      </p:sp>
      <p:grpSp>
        <p:nvGrpSpPr>
          <p:cNvPr id="3" name="docshapegroup799">
            <a:extLst>
              <a:ext uri="{FF2B5EF4-FFF2-40B4-BE49-F238E27FC236}">
                <a16:creationId xmlns:a16="http://schemas.microsoft.com/office/drawing/2014/main" id="{073285F9-3A7F-3CBE-5F29-CDB761DD6D89}"/>
              </a:ext>
            </a:extLst>
          </p:cNvPr>
          <p:cNvGrpSpPr>
            <a:grpSpLocks/>
          </p:cNvGrpSpPr>
          <p:nvPr/>
        </p:nvGrpSpPr>
        <p:grpSpPr bwMode="auto">
          <a:xfrm>
            <a:off x="1105126" y="1316392"/>
            <a:ext cx="5130921" cy="3405778"/>
            <a:chOff x="2551" y="-74"/>
            <a:chExt cx="8079" cy="5365"/>
          </a:xfrm>
        </p:grpSpPr>
        <p:pic>
          <p:nvPicPr>
            <p:cNvPr id="14339" name="docshape800">
              <a:extLst>
                <a:ext uri="{FF2B5EF4-FFF2-40B4-BE49-F238E27FC236}">
                  <a16:creationId xmlns:a16="http://schemas.microsoft.com/office/drawing/2014/main" id="{DDC95406-31F7-5F59-1468-6FFC86110B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67"/>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801">
              <a:extLst>
                <a:ext uri="{FF2B5EF4-FFF2-40B4-BE49-F238E27FC236}">
                  <a16:creationId xmlns:a16="http://schemas.microsoft.com/office/drawing/2014/main" id="{C3A4BCBC-AC6A-7B85-BDDC-3A6D37504F3F}"/>
                </a:ext>
              </a:extLst>
            </p:cNvPr>
            <p:cNvSpPr>
              <a:spLocks/>
            </p:cNvSpPr>
            <p:nvPr/>
          </p:nvSpPr>
          <p:spPr bwMode="auto">
            <a:xfrm>
              <a:off x="4147" y="474"/>
              <a:ext cx="4601" cy="1258"/>
            </a:xfrm>
            <a:custGeom>
              <a:avLst/>
              <a:gdLst>
                <a:gd name="T0" fmla="+- 0 8538 4147"/>
                <a:gd name="T1" fmla="*/ T0 w 4601"/>
                <a:gd name="T2" fmla="+- 0 474 474"/>
                <a:gd name="T3" fmla="*/ 474 h 1258"/>
                <a:gd name="T4" fmla="+- 0 4357 4147"/>
                <a:gd name="T5" fmla="*/ T4 w 4601"/>
                <a:gd name="T6" fmla="+- 0 474 474"/>
                <a:gd name="T7" fmla="*/ 474 h 1258"/>
                <a:gd name="T8" fmla="+- 0 4291 4147"/>
                <a:gd name="T9" fmla="*/ T8 w 4601"/>
                <a:gd name="T10" fmla="+- 0 485 474"/>
                <a:gd name="T11" fmla="*/ 485 h 1258"/>
                <a:gd name="T12" fmla="+- 0 4233 4147"/>
                <a:gd name="T13" fmla="*/ T12 w 4601"/>
                <a:gd name="T14" fmla="+- 0 515 474"/>
                <a:gd name="T15" fmla="*/ 515 h 1258"/>
                <a:gd name="T16" fmla="+- 0 4188 4147"/>
                <a:gd name="T17" fmla="*/ T16 w 4601"/>
                <a:gd name="T18" fmla="+- 0 560 474"/>
                <a:gd name="T19" fmla="*/ 560 h 1258"/>
                <a:gd name="T20" fmla="+- 0 4158 4147"/>
                <a:gd name="T21" fmla="*/ T20 w 4601"/>
                <a:gd name="T22" fmla="+- 0 618 474"/>
                <a:gd name="T23" fmla="*/ 618 h 1258"/>
                <a:gd name="T24" fmla="+- 0 4147 4147"/>
                <a:gd name="T25" fmla="*/ T24 w 4601"/>
                <a:gd name="T26" fmla="+- 0 684 474"/>
                <a:gd name="T27" fmla="*/ 684 h 1258"/>
                <a:gd name="T28" fmla="+- 0 4147 4147"/>
                <a:gd name="T29" fmla="*/ T28 w 4601"/>
                <a:gd name="T30" fmla="+- 0 1522 474"/>
                <a:gd name="T31" fmla="*/ 1522 h 1258"/>
                <a:gd name="T32" fmla="+- 0 4158 4147"/>
                <a:gd name="T33" fmla="*/ T32 w 4601"/>
                <a:gd name="T34" fmla="+- 0 1589 474"/>
                <a:gd name="T35" fmla="*/ 1589 h 1258"/>
                <a:gd name="T36" fmla="+- 0 4188 4147"/>
                <a:gd name="T37" fmla="*/ T36 w 4601"/>
                <a:gd name="T38" fmla="+- 0 1646 474"/>
                <a:gd name="T39" fmla="*/ 1646 h 1258"/>
                <a:gd name="T40" fmla="+- 0 4233 4147"/>
                <a:gd name="T41" fmla="*/ T40 w 4601"/>
                <a:gd name="T42" fmla="+- 0 1692 474"/>
                <a:gd name="T43" fmla="*/ 1692 h 1258"/>
                <a:gd name="T44" fmla="+- 0 4291 4147"/>
                <a:gd name="T45" fmla="*/ T44 w 4601"/>
                <a:gd name="T46" fmla="+- 0 1721 474"/>
                <a:gd name="T47" fmla="*/ 1721 h 1258"/>
                <a:gd name="T48" fmla="+- 0 4357 4147"/>
                <a:gd name="T49" fmla="*/ T48 w 4601"/>
                <a:gd name="T50" fmla="+- 0 1732 474"/>
                <a:gd name="T51" fmla="*/ 1732 h 1258"/>
                <a:gd name="T52" fmla="+- 0 8538 4147"/>
                <a:gd name="T53" fmla="*/ T52 w 4601"/>
                <a:gd name="T54" fmla="+- 0 1732 474"/>
                <a:gd name="T55" fmla="*/ 1732 h 1258"/>
                <a:gd name="T56" fmla="+- 0 8605 4147"/>
                <a:gd name="T57" fmla="*/ T56 w 4601"/>
                <a:gd name="T58" fmla="+- 0 1721 474"/>
                <a:gd name="T59" fmla="*/ 1721 h 1258"/>
                <a:gd name="T60" fmla="+- 0 8662 4147"/>
                <a:gd name="T61" fmla="*/ T60 w 4601"/>
                <a:gd name="T62" fmla="+- 0 1692 474"/>
                <a:gd name="T63" fmla="*/ 1692 h 1258"/>
                <a:gd name="T64" fmla="+- 0 8708 4147"/>
                <a:gd name="T65" fmla="*/ T64 w 4601"/>
                <a:gd name="T66" fmla="+- 0 1646 474"/>
                <a:gd name="T67" fmla="*/ 1646 h 1258"/>
                <a:gd name="T68" fmla="+- 0 8737 4147"/>
                <a:gd name="T69" fmla="*/ T68 w 4601"/>
                <a:gd name="T70" fmla="+- 0 1589 474"/>
                <a:gd name="T71" fmla="*/ 1589 h 1258"/>
                <a:gd name="T72" fmla="+- 0 8748 4147"/>
                <a:gd name="T73" fmla="*/ T72 w 4601"/>
                <a:gd name="T74" fmla="+- 0 1522 474"/>
                <a:gd name="T75" fmla="*/ 1522 h 1258"/>
                <a:gd name="T76" fmla="+- 0 8748 4147"/>
                <a:gd name="T77" fmla="*/ T76 w 4601"/>
                <a:gd name="T78" fmla="+- 0 684 474"/>
                <a:gd name="T79" fmla="*/ 684 h 1258"/>
                <a:gd name="T80" fmla="+- 0 8737 4147"/>
                <a:gd name="T81" fmla="*/ T80 w 4601"/>
                <a:gd name="T82" fmla="+- 0 618 474"/>
                <a:gd name="T83" fmla="*/ 618 h 1258"/>
                <a:gd name="T84" fmla="+- 0 8708 4147"/>
                <a:gd name="T85" fmla="*/ T84 w 4601"/>
                <a:gd name="T86" fmla="+- 0 560 474"/>
                <a:gd name="T87" fmla="*/ 560 h 1258"/>
                <a:gd name="T88" fmla="+- 0 8662 4147"/>
                <a:gd name="T89" fmla="*/ T88 w 4601"/>
                <a:gd name="T90" fmla="+- 0 515 474"/>
                <a:gd name="T91" fmla="*/ 515 h 1258"/>
                <a:gd name="T92" fmla="+- 0 8605 4147"/>
                <a:gd name="T93" fmla="*/ T92 w 4601"/>
                <a:gd name="T94" fmla="+- 0 485 474"/>
                <a:gd name="T95" fmla="*/ 485 h 1258"/>
                <a:gd name="T96" fmla="+- 0 8538 4147"/>
                <a:gd name="T97" fmla="*/ T96 w 4601"/>
                <a:gd name="T98" fmla="+- 0 474 474"/>
                <a:gd name="T99" fmla="*/ 474 h 12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601" h="1258">
                  <a:moveTo>
                    <a:pt x="4391" y="0"/>
                  </a:moveTo>
                  <a:lnTo>
                    <a:pt x="210" y="0"/>
                  </a:lnTo>
                  <a:lnTo>
                    <a:pt x="144" y="11"/>
                  </a:lnTo>
                  <a:lnTo>
                    <a:pt x="86" y="41"/>
                  </a:lnTo>
                  <a:lnTo>
                    <a:pt x="41" y="86"/>
                  </a:lnTo>
                  <a:lnTo>
                    <a:pt x="11" y="144"/>
                  </a:lnTo>
                  <a:lnTo>
                    <a:pt x="0" y="210"/>
                  </a:lnTo>
                  <a:lnTo>
                    <a:pt x="0" y="1048"/>
                  </a:lnTo>
                  <a:lnTo>
                    <a:pt x="11" y="1115"/>
                  </a:lnTo>
                  <a:lnTo>
                    <a:pt x="41" y="1172"/>
                  </a:lnTo>
                  <a:lnTo>
                    <a:pt x="86" y="1218"/>
                  </a:lnTo>
                  <a:lnTo>
                    <a:pt x="144" y="1247"/>
                  </a:lnTo>
                  <a:lnTo>
                    <a:pt x="210" y="1258"/>
                  </a:lnTo>
                  <a:lnTo>
                    <a:pt x="4391" y="1258"/>
                  </a:lnTo>
                  <a:lnTo>
                    <a:pt x="4458" y="1247"/>
                  </a:lnTo>
                  <a:lnTo>
                    <a:pt x="4515" y="1218"/>
                  </a:lnTo>
                  <a:lnTo>
                    <a:pt x="4561" y="1172"/>
                  </a:lnTo>
                  <a:lnTo>
                    <a:pt x="4590" y="1115"/>
                  </a:lnTo>
                  <a:lnTo>
                    <a:pt x="4601" y="1048"/>
                  </a:lnTo>
                  <a:lnTo>
                    <a:pt x="4601" y="210"/>
                  </a:lnTo>
                  <a:lnTo>
                    <a:pt x="4590" y="144"/>
                  </a:lnTo>
                  <a:lnTo>
                    <a:pt x="4561" y="86"/>
                  </a:lnTo>
                  <a:lnTo>
                    <a:pt x="4515" y="41"/>
                  </a:lnTo>
                  <a:lnTo>
                    <a:pt x="4458" y="11"/>
                  </a:lnTo>
                  <a:lnTo>
                    <a:pt x="4391"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docshape802">
              <a:extLst>
                <a:ext uri="{FF2B5EF4-FFF2-40B4-BE49-F238E27FC236}">
                  <a16:creationId xmlns:a16="http://schemas.microsoft.com/office/drawing/2014/main" id="{D8E6EDCC-2E1E-7242-93BF-283703491FC4}"/>
                </a:ext>
              </a:extLst>
            </p:cNvPr>
            <p:cNvSpPr>
              <a:spLocks/>
            </p:cNvSpPr>
            <p:nvPr/>
          </p:nvSpPr>
          <p:spPr bwMode="auto">
            <a:xfrm>
              <a:off x="4147" y="474"/>
              <a:ext cx="4601" cy="1258"/>
            </a:xfrm>
            <a:custGeom>
              <a:avLst/>
              <a:gdLst>
                <a:gd name="T0" fmla="+- 0 4147 4147"/>
                <a:gd name="T1" fmla="*/ T0 w 4601"/>
                <a:gd name="T2" fmla="+- 0 684 474"/>
                <a:gd name="T3" fmla="*/ 684 h 1258"/>
                <a:gd name="T4" fmla="+- 0 4158 4147"/>
                <a:gd name="T5" fmla="*/ T4 w 4601"/>
                <a:gd name="T6" fmla="+- 0 618 474"/>
                <a:gd name="T7" fmla="*/ 618 h 1258"/>
                <a:gd name="T8" fmla="+- 0 4188 4147"/>
                <a:gd name="T9" fmla="*/ T8 w 4601"/>
                <a:gd name="T10" fmla="+- 0 560 474"/>
                <a:gd name="T11" fmla="*/ 560 h 1258"/>
                <a:gd name="T12" fmla="+- 0 4233 4147"/>
                <a:gd name="T13" fmla="*/ T12 w 4601"/>
                <a:gd name="T14" fmla="+- 0 515 474"/>
                <a:gd name="T15" fmla="*/ 515 h 1258"/>
                <a:gd name="T16" fmla="+- 0 4291 4147"/>
                <a:gd name="T17" fmla="*/ T16 w 4601"/>
                <a:gd name="T18" fmla="+- 0 485 474"/>
                <a:gd name="T19" fmla="*/ 485 h 1258"/>
                <a:gd name="T20" fmla="+- 0 4357 4147"/>
                <a:gd name="T21" fmla="*/ T20 w 4601"/>
                <a:gd name="T22" fmla="+- 0 474 474"/>
                <a:gd name="T23" fmla="*/ 474 h 1258"/>
                <a:gd name="T24" fmla="+- 0 8538 4147"/>
                <a:gd name="T25" fmla="*/ T24 w 4601"/>
                <a:gd name="T26" fmla="+- 0 474 474"/>
                <a:gd name="T27" fmla="*/ 474 h 1258"/>
                <a:gd name="T28" fmla="+- 0 8605 4147"/>
                <a:gd name="T29" fmla="*/ T28 w 4601"/>
                <a:gd name="T30" fmla="+- 0 485 474"/>
                <a:gd name="T31" fmla="*/ 485 h 1258"/>
                <a:gd name="T32" fmla="+- 0 8662 4147"/>
                <a:gd name="T33" fmla="*/ T32 w 4601"/>
                <a:gd name="T34" fmla="+- 0 515 474"/>
                <a:gd name="T35" fmla="*/ 515 h 1258"/>
                <a:gd name="T36" fmla="+- 0 8708 4147"/>
                <a:gd name="T37" fmla="*/ T36 w 4601"/>
                <a:gd name="T38" fmla="+- 0 560 474"/>
                <a:gd name="T39" fmla="*/ 560 h 1258"/>
                <a:gd name="T40" fmla="+- 0 8737 4147"/>
                <a:gd name="T41" fmla="*/ T40 w 4601"/>
                <a:gd name="T42" fmla="+- 0 618 474"/>
                <a:gd name="T43" fmla="*/ 618 h 1258"/>
                <a:gd name="T44" fmla="+- 0 8748 4147"/>
                <a:gd name="T45" fmla="*/ T44 w 4601"/>
                <a:gd name="T46" fmla="+- 0 684 474"/>
                <a:gd name="T47" fmla="*/ 684 h 1258"/>
                <a:gd name="T48" fmla="+- 0 8748 4147"/>
                <a:gd name="T49" fmla="*/ T48 w 4601"/>
                <a:gd name="T50" fmla="+- 0 1522 474"/>
                <a:gd name="T51" fmla="*/ 1522 h 1258"/>
                <a:gd name="T52" fmla="+- 0 8737 4147"/>
                <a:gd name="T53" fmla="*/ T52 w 4601"/>
                <a:gd name="T54" fmla="+- 0 1589 474"/>
                <a:gd name="T55" fmla="*/ 1589 h 1258"/>
                <a:gd name="T56" fmla="+- 0 8708 4147"/>
                <a:gd name="T57" fmla="*/ T56 w 4601"/>
                <a:gd name="T58" fmla="+- 0 1646 474"/>
                <a:gd name="T59" fmla="*/ 1646 h 1258"/>
                <a:gd name="T60" fmla="+- 0 8662 4147"/>
                <a:gd name="T61" fmla="*/ T60 w 4601"/>
                <a:gd name="T62" fmla="+- 0 1692 474"/>
                <a:gd name="T63" fmla="*/ 1692 h 1258"/>
                <a:gd name="T64" fmla="+- 0 8605 4147"/>
                <a:gd name="T65" fmla="*/ T64 w 4601"/>
                <a:gd name="T66" fmla="+- 0 1721 474"/>
                <a:gd name="T67" fmla="*/ 1721 h 1258"/>
                <a:gd name="T68" fmla="+- 0 8538 4147"/>
                <a:gd name="T69" fmla="*/ T68 w 4601"/>
                <a:gd name="T70" fmla="+- 0 1732 474"/>
                <a:gd name="T71" fmla="*/ 1732 h 1258"/>
                <a:gd name="T72" fmla="+- 0 4357 4147"/>
                <a:gd name="T73" fmla="*/ T72 w 4601"/>
                <a:gd name="T74" fmla="+- 0 1732 474"/>
                <a:gd name="T75" fmla="*/ 1732 h 1258"/>
                <a:gd name="T76" fmla="+- 0 4291 4147"/>
                <a:gd name="T77" fmla="*/ T76 w 4601"/>
                <a:gd name="T78" fmla="+- 0 1721 474"/>
                <a:gd name="T79" fmla="*/ 1721 h 1258"/>
                <a:gd name="T80" fmla="+- 0 4233 4147"/>
                <a:gd name="T81" fmla="*/ T80 w 4601"/>
                <a:gd name="T82" fmla="+- 0 1692 474"/>
                <a:gd name="T83" fmla="*/ 1692 h 1258"/>
                <a:gd name="T84" fmla="+- 0 4188 4147"/>
                <a:gd name="T85" fmla="*/ T84 w 4601"/>
                <a:gd name="T86" fmla="+- 0 1646 474"/>
                <a:gd name="T87" fmla="*/ 1646 h 1258"/>
                <a:gd name="T88" fmla="+- 0 4158 4147"/>
                <a:gd name="T89" fmla="*/ T88 w 4601"/>
                <a:gd name="T90" fmla="+- 0 1589 474"/>
                <a:gd name="T91" fmla="*/ 1589 h 1258"/>
                <a:gd name="T92" fmla="+- 0 4147 4147"/>
                <a:gd name="T93" fmla="*/ T92 w 4601"/>
                <a:gd name="T94" fmla="+- 0 1522 474"/>
                <a:gd name="T95" fmla="*/ 1522 h 1258"/>
                <a:gd name="T96" fmla="+- 0 4147 4147"/>
                <a:gd name="T97" fmla="*/ T96 w 4601"/>
                <a:gd name="T98" fmla="+- 0 684 474"/>
                <a:gd name="T99" fmla="*/ 684 h 125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601" h="1258">
                  <a:moveTo>
                    <a:pt x="0" y="210"/>
                  </a:moveTo>
                  <a:lnTo>
                    <a:pt x="11" y="144"/>
                  </a:lnTo>
                  <a:lnTo>
                    <a:pt x="41" y="86"/>
                  </a:lnTo>
                  <a:lnTo>
                    <a:pt x="86" y="41"/>
                  </a:lnTo>
                  <a:lnTo>
                    <a:pt x="144" y="11"/>
                  </a:lnTo>
                  <a:lnTo>
                    <a:pt x="210" y="0"/>
                  </a:lnTo>
                  <a:lnTo>
                    <a:pt x="4391" y="0"/>
                  </a:lnTo>
                  <a:lnTo>
                    <a:pt x="4458" y="11"/>
                  </a:lnTo>
                  <a:lnTo>
                    <a:pt x="4515" y="41"/>
                  </a:lnTo>
                  <a:lnTo>
                    <a:pt x="4561" y="86"/>
                  </a:lnTo>
                  <a:lnTo>
                    <a:pt x="4590" y="144"/>
                  </a:lnTo>
                  <a:lnTo>
                    <a:pt x="4601" y="210"/>
                  </a:lnTo>
                  <a:lnTo>
                    <a:pt x="4601" y="1048"/>
                  </a:lnTo>
                  <a:lnTo>
                    <a:pt x="4590" y="1115"/>
                  </a:lnTo>
                  <a:lnTo>
                    <a:pt x="4561" y="1172"/>
                  </a:lnTo>
                  <a:lnTo>
                    <a:pt x="4515" y="1218"/>
                  </a:lnTo>
                  <a:lnTo>
                    <a:pt x="4458" y="1247"/>
                  </a:lnTo>
                  <a:lnTo>
                    <a:pt x="4391" y="1258"/>
                  </a:lnTo>
                  <a:lnTo>
                    <a:pt x="210" y="1258"/>
                  </a:lnTo>
                  <a:lnTo>
                    <a:pt x="144" y="1247"/>
                  </a:lnTo>
                  <a:lnTo>
                    <a:pt x="86" y="1218"/>
                  </a:lnTo>
                  <a:lnTo>
                    <a:pt x="41" y="1172"/>
                  </a:lnTo>
                  <a:lnTo>
                    <a:pt x="11" y="1115"/>
                  </a:lnTo>
                  <a:lnTo>
                    <a:pt x="0" y="1048"/>
                  </a:lnTo>
                  <a:lnTo>
                    <a:pt x="0" y="210"/>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14342" name="docshape803">
              <a:extLst>
                <a:ext uri="{FF2B5EF4-FFF2-40B4-BE49-F238E27FC236}">
                  <a16:creationId xmlns:a16="http://schemas.microsoft.com/office/drawing/2014/main" id="{B18DA001-6AC1-45A0-834D-067BEE28AF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7" y="2502"/>
              <a:ext cx="3404" cy="1822"/>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804">
              <a:extLst>
                <a:ext uri="{FF2B5EF4-FFF2-40B4-BE49-F238E27FC236}">
                  <a16:creationId xmlns:a16="http://schemas.microsoft.com/office/drawing/2014/main" id="{4EC5B665-9A52-F267-8766-BB9FDDB6B425}"/>
                </a:ext>
              </a:extLst>
            </p:cNvPr>
            <p:cNvSpPr>
              <a:spLocks noChangeArrowheads="1"/>
            </p:cNvSpPr>
            <p:nvPr/>
          </p:nvSpPr>
          <p:spPr bwMode="auto">
            <a:xfrm>
              <a:off x="4439" y="2494"/>
              <a:ext cx="3419" cy="183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Line 8">
              <a:extLst>
                <a:ext uri="{FF2B5EF4-FFF2-40B4-BE49-F238E27FC236}">
                  <a16:creationId xmlns:a16="http://schemas.microsoft.com/office/drawing/2014/main" id="{A70FD3D5-734C-A473-9292-5A92C7125315}"/>
                </a:ext>
              </a:extLst>
            </p:cNvPr>
            <p:cNvSpPr>
              <a:spLocks noChangeShapeType="1"/>
            </p:cNvSpPr>
            <p:nvPr/>
          </p:nvSpPr>
          <p:spPr bwMode="auto">
            <a:xfrm>
              <a:off x="5135" y="3956"/>
              <a:ext cx="227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805">
              <a:extLst>
                <a:ext uri="{FF2B5EF4-FFF2-40B4-BE49-F238E27FC236}">
                  <a16:creationId xmlns:a16="http://schemas.microsoft.com/office/drawing/2014/main" id="{D2EE9D62-D0D2-C7C1-FFD8-30D5B6D082BE}"/>
                </a:ext>
              </a:extLst>
            </p:cNvPr>
            <p:cNvSpPr txBox="1">
              <a:spLocks noChangeArrowheads="1"/>
            </p:cNvSpPr>
            <p:nvPr/>
          </p:nvSpPr>
          <p:spPr bwMode="auto">
            <a:xfrm>
              <a:off x="4378" y="-74"/>
              <a:ext cx="6252"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ts val="13"/>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1300163" lvl="0" indent="0" algn="just" defTabSz="914400" rtl="0" eaLnBrk="0" fontAlgn="base" latinLnBrk="0" hangingPunct="0">
                <a:lnSpc>
                  <a:spcPct val="100000"/>
                </a:lnSpc>
                <a:spcBef>
                  <a:spcPct val="0"/>
                </a:spcBef>
                <a:spcAft>
                  <a:spcPts val="800"/>
                </a:spcAft>
                <a:buClrTx/>
                <a:buSzTx/>
                <a:buFontTx/>
                <a:buNone/>
                <a:tabLst/>
              </a:pP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PCI</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後の狭心症にアスピリンを処方することなくクロピドグレル錠を処方しているので不合格と判定。ローカルルールの例。</a:t>
              </a:r>
              <a:endPar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10" name="テキスト ボックス 9">
            <a:extLst>
              <a:ext uri="{FF2B5EF4-FFF2-40B4-BE49-F238E27FC236}">
                <a16:creationId xmlns:a16="http://schemas.microsoft.com/office/drawing/2014/main" id="{2FCA6FF3-8E22-0FFE-6B4C-9AAE8AEC408B}"/>
              </a:ext>
            </a:extLst>
          </p:cNvPr>
          <p:cNvSpPr txBox="1"/>
          <p:nvPr/>
        </p:nvSpPr>
        <p:spPr>
          <a:xfrm>
            <a:off x="291402" y="4944068"/>
            <a:ext cx="5948624" cy="261610"/>
          </a:xfrm>
          <a:prstGeom prst="rect">
            <a:avLst/>
          </a:prstGeom>
          <a:noFill/>
        </p:spPr>
        <p:txBody>
          <a:bodyPr wrap="square" rtlCol="0">
            <a:spAutoFit/>
          </a:bodyPr>
          <a:lstStyle/>
          <a:p>
            <a:pPr marL="485140">
              <a:spcBef>
                <a:spcPts val="260"/>
              </a:spcBef>
              <a:spcAft>
                <a:spcPts val="0"/>
              </a:spcAft>
            </a:pPr>
            <a:r>
              <a:rPr lang="ja-JP" altLang="en-US" sz="1100" dirty="0">
                <a:effectLst/>
                <a:latin typeface="+mn-ea"/>
                <a:cs typeface="ＭＳ Ｐゴシック" panose="020B0600070205080204" pitchFamily="50" charset="-128"/>
              </a:rPr>
              <a:t>経口糖尿病薬の数制限は都道府県によって異なります。</a:t>
            </a:r>
            <a:endParaRPr kumimoji="1" lang="ja-JP" altLang="en-US" dirty="0">
              <a:latin typeface="+mn-ea"/>
            </a:endParaRPr>
          </a:p>
        </p:txBody>
      </p:sp>
      <p:grpSp>
        <p:nvGrpSpPr>
          <p:cNvPr id="14" name="docshapegroup806">
            <a:extLst>
              <a:ext uri="{FF2B5EF4-FFF2-40B4-BE49-F238E27FC236}">
                <a16:creationId xmlns:a16="http://schemas.microsoft.com/office/drawing/2014/main" id="{94B8FF4E-9C97-DAE4-8810-395CD0712DD7}"/>
              </a:ext>
            </a:extLst>
          </p:cNvPr>
          <p:cNvGrpSpPr>
            <a:grpSpLocks/>
          </p:cNvGrpSpPr>
          <p:nvPr/>
        </p:nvGrpSpPr>
        <p:grpSpPr bwMode="auto">
          <a:xfrm>
            <a:off x="1105126" y="5333645"/>
            <a:ext cx="4321176" cy="3255963"/>
            <a:chOff x="2551" y="350"/>
            <a:chExt cx="6804" cy="5127"/>
          </a:xfrm>
        </p:grpSpPr>
        <p:pic>
          <p:nvPicPr>
            <p:cNvPr id="14347" name="docshape807">
              <a:extLst>
                <a:ext uri="{FF2B5EF4-FFF2-40B4-BE49-F238E27FC236}">
                  <a16:creationId xmlns:a16="http://schemas.microsoft.com/office/drawing/2014/main" id="{07A6C471-CD3E-A42A-E9A5-9D4755240D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350"/>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15" name="docshape808">
              <a:extLst>
                <a:ext uri="{FF2B5EF4-FFF2-40B4-BE49-F238E27FC236}">
                  <a16:creationId xmlns:a16="http://schemas.microsoft.com/office/drawing/2014/main" id="{5D61E32A-FF9D-D093-2727-1CBF38C6038B}"/>
                </a:ext>
              </a:extLst>
            </p:cNvPr>
            <p:cNvSpPr>
              <a:spLocks/>
            </p:cNvSpPr>
            <p:nvPr/>
          </p:nvSpPr>
          <p:spPr bwMode="auto">
            <a:xfrm>
              <a:off x="4147" y="2700"/>
              <a:ext cx="4469" cy="1184"/>
            </a:xfrm>
            <a:custGeom>
              <a:avLst/>
              <a:gdLst>
                <a:gd name="T0" fmla="+- 0 8419 4147"/>
                <a:gd name="T1" fmla="*/ T0 w 4469"/>
                <a:gd name="T2" fmla="+- 0 2700 2700"/>
                <a:gd name="T3" fmla="*/ 2700 h 1184"/>
                <a:gd name="T4" fmla="+- 0 4344 4147"/>
                <a:gd name="T5" fmla="*/ T4 w 4469"/>
                <a:gd name="T6" fmla="+- 0 2700 2700"/>
                <a:gd name="T7" fmla="*/ 2700 h 1184"/>
                <a:gd name="T8" fmla="+- 0 4268 4147"/>
                <a:gd name="T9" fmla="*/ T8 w 4469"/>
                <a:gd name="T10" fmla="+- 0 2716 2700"/>
                <a:gd name="T11" fmla="*/ 2716 h 1184"/>
                <a:gd name="T12" fmla="+- 0 4205 4147"/>
                <a:gd name="T13" fmla="*/ T12 w 4469"/>
                <a:gd name="T14" fmla="+- 0 2758 2700"/>
                <a:gd name="T15" fmla="*/ 2758 h 1184"/>
                <a:gd name="T16" fmla="+- 0 4163 4147"/>
                <a:gd name="T17" fmla="*/ T16 w 4469"/>
                <a:gd name="T18" fmla="+- 0 2821 2700"/>
                <a:gd name="T19" fmla="*/ 2821 h 1184"/>
                <a:gd name="T20" fmla="+- 0 4147 4147"/>
                <a:gd name="T21" fmla="*/ T20 w 4469"/>
                <a:gd name="T22" fmla="+- 0 2897 2700"/>
                <a:gd name="T23" fmla="*/ 2897 h 1184"/>
                <a:gd name="T24" fmla="+- 0 4147 4147"/>
                <a:gd name="T25" fmla="*/ T24 w 4469"/>
                <a:gd name="T26" fmla="+- 0 3686 2700"/>
                <a:gd name="T27" fmla="*/ 3686 h 1184"/>
                <a:gd name="T28" fmla="+- 0 4163 4147"/>
                <a:gd name="T29" fmla="*/ T28 w 4469"/>
                <a:gd name="T30" fmla="+- 0 3763 2700"/>
                <a:gd name="T31" fmla="*/ 3763 h 1184"/>
                <a:gd name="T32" fmla="+- 0 4205 4147"/>
                <a:gd name="T33" fmla="*/ T32 w 4469"/>
                <a:gd name="T34" fmla="+- 0 3826 2700"/>
                <a:gd name="T35" fmla="*/ 3826 h 1184"/>
                <a:gd name="T36" fmla="+- 0 4268 4147"/>
                <a:gd name="T37" fmla="*/ T36 w 4469"/>
                <a:gd name="T38" fmla="+- 0 3868 2700"/>
                <a:gd name="T39" fmla="*/ 3868 h 1184"/>
                <a:gd name="T40" fmla="+- 0 4344 4147"/>
                <a:gd name="T41" fmla="*/ T40 w 4469"/>
                <a:gd name="T42" fmla="+- 0 3883 2700"/>
                <a:gd name="T43" fmla="*/ 3883 h 1184"/>
                <a:gd name="T44" fmla="+- 0 8419 4147"/>
                <a:gd name="T45" fmla="*/ T44 w 4469"/>
                <a:gd name="T46" fmla="+- 0 3883 2700"/>
                <a:gd name="T47" fmla="*/ 3883 h 1184"/>
                <a:gd name="T48" fmla="+- 0 8496 4147"/>
                <a:gd name="T49" fmla="*/ T48 w 4469"/>
                <a:gd name="T50" fmla="+- 0 3868 2700"/>
                <a:gd name="T51" fmla="*/ 3868 h 1184"/>
                <a:gd name="T52" fmla="+- 0 8558 4147"/>
                <a:gd name="T53" fmla="*/ T52 w 4469"/>
                <a:gd name="T54" fmla="+- 0 3826 2700"/>
                <a:gd name="T55" fmla="*/ 3826 h 1184"/>
                <a:gd name="T56" fmla="+- 0 8601 4147"/>
                <a:gd name="T57" fmla="*/ T56 w 4469"/>
                <a:gd name="T58" fmla="+- 0 3763 2700"/>
                <a:gd name="T59" fmla="*/ 3763 h 1184"/>
                <a:gd name="T60" fmla="+- 0 8616 4147"/>
                <a:gd name="T61" fmla="*/ T60 w 4469"/>
                <a:gd name="T62" fmla="+- 0 3686 2700"/>
                <a:gd name="T63" fmla="*/ 3686 h 1184"/>
                <a:gd name="T64" fmla="+- 0 8616 4147"/>
                <a:gd name="T65" fmla="*/ T64 w 4469"/>
                <a:gd name="T66" fmla="+- 0 2897 2700"/>
                <a:gd name="T67" fmla="*/ 2897 h 1184"/>
                <a:gd name="T68" fmla="+- 0 8601 4147"/>
                <a:gd name="T69" fmla="*/ T68 w 4469"/>
                <a:gd name="T70" fmla="+- 0 2821 2700"/>
                <a:gd name="T71" fmla="*/ 2821 h 1184"/>
                <a:gd name="T72" fmla="+- 0 8558 4147"/>
                <a:gd name="T73" fmla="*/ T72 w 4469"/>
                <a:gd name="T74" fmla="+- 0 2758 2700"/>
                <a:gd name="T75" fmla="*/ 2758 h 1184"/>
                <a:gd name="T76" fmla="+- 0 8496 4147"/>
                <a:gd name="T77" fmla="*/ T76 w 4469"/>
                <a:gd name="T78" fmla="+- 0 2716 2700"/>
                <a:gd name="T79" fmla="*/ 2716 h 1184"/>
                <a:gd name="T80" fmla="+- 0 8419 4147"/>
                <a:gd name="T81" fmla="*/ T80 w 4469"/>
                <a:gd name="T82" fmla="+- 0 2700 2700"/>
                <a:gd name="T83" fmla="*/ 2700 h 11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1184">
                  <a:moveTo>
                    <a:pt x="4272" y="0"/>
                  </a:moveTo>
                  <a:lnTo>
                    <a:pt x="197" y="0"/>
                  </a:lnTo>
                  <a:lnTo>
                    <a:pt x="121" y="16"/>
                  </a:lnTo>
                  <a:lnTo>
                    <a:pt x="58" y="58"/>
                  </a:lnTo>
                  <a:lnTo>
                    <a:pt x="16" y="121"/>
                  </a:lnTo>
                  <a:lnTo>
                    <a:pt x="0" y="197"/>
                  </a:lnTo>
                  <a:lnTo>
                    <a:pt x="0" y="986"/>
                  </a:lnTo>
                  <a:lnTo>
                    <a:pt x="16" y="1063"/>
                  </a:lnTo>
                  <a:lnTo>
                    <a:pt x="58" y="1126"/>
                  </a:lnTo>
                  <a:lnTo>
                    <a:pt x="121" y="1168"/>
                  </a:lnTo>
                  <a:lnTo>
                    <a:pt x="197" y="1183"/>
                  </a:lnTo>
                  <a:lnTo>
                    <a:pt x="4272" y="1183"/>
                  </a:lnTo>
                  <a:lnTo>
                    <a:pt x="4349" y="1168"/>
                  </a:lnTo>
                  <a:lnTo>
                    <a:pt x="4411" y="1126"/>
                  </a:lnTo>
                  <a:lnTo>
                    <a:pt x="4454" y="1063"/>
                  </a:lnTo>
                  <a:lnTo>
                    <a:pt x="4469" y="986"/>
                  </a:lnTo>
                  <a:lnTo>
                    <a:pt x="4469" y="197"/>
                  </a:lnTo>
                  <a:lnTo>
                    <a:pt x="4454" y="121"/>
                  </a:lnTo>
                  <a:lnTo>
                    <a:pt x="4411" y="58"/>
                  </a:lnTo>
                  <a:lnTo>
                    <a:pt x="4349" y="16"/>
                  </a:lnTo>
                  <a:lnTo>
                    <a:pt x="4272"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809">
              <a:extLst>
                <a:ext uri="{FF2B5EF4-FFF2-40B4-BE49-F238E27FC236}">
                  <a16:creationId xmlns:a16="http://schemas.microsoft.com/office/drawing/2014/main" id="{D1178248-B5D3-79E6-9845-8498E469D60C}"/>
                </a:ext>
              </a:extLst>
            </p:cNvPr>
            <p:cNvSpPr>
              <a:spLocks/>
            </p:cNvSpPr>
            <p:nvPr/>
          </p:nvSpPr>
          <p:spPr bwMode="auto">
            <a:xfrm>
              <a:off x="4147" y="2700"/>
              <a:ext cx="4469" cy="1184"/>
            </a:xfrm>
            <a:custGeom>
              <a:avLst/>
              <a:gdLst>
                <a:gd name="T0" fmla="+- 0 4147 4147"/>
                <a:gd name="T1" fmla="*/ T0 w 4469"/>
                <a:gd name="T2" fmla="+- 0 2897 2700"/>
                <a:gd name="T3" fmla="*/ 2897 h 1184"/>
                <a:gd name="T4" fmla="+- 0 4163 4147"/>
                <a:gd name="T5" fmla="*/ T4 w 4469"/>
                <a:gd name="T6" fmla="+- 0 2821 2700"/>
                <a:gd name="T7" fmla="*/ 2821 h 1184"/>
                <a:gd name="T8" fmla="+- 0 4205 4147"/>
                <a:gd name="T9" fmla="*/ T8 w 4469"/>
                <a:gd name="T10" fmla="+- 0 2758 2700"/>
                <a:gd name="T11" fmla="*/ 2758 h 1184"/>
                <a:gd name="T12" fmla="+- 0 4268 4147"/>
                <a:gd name="T13" fmla="*/ T12 w 4469"/>
                <a:gd name="T14" fmla="+- 0 2716 2700"/>
                <a:gd name="T15" fmla="*/ 2716 h 1184"/>
                <a:gd name="T16" fmla="+- 0 4344 4147"/>
                <a:gd name="T17" fmla="*/ T16 w 4469"/>
                <a:gd name="T18" fmla="+- 0 2700 2700"/>
                <a:gd name="T19" fmla="*/ 2700 h 1184"/>
                <a:gd name="T20" fmla="+- 0 8419 4147"/>
                <a:gd name="T21" fmla="*/ T20 w 4469"/>
                <a:gd name="T22" fmla="+- 0 2700 2700"/>
                <a:gd name="T23" fmla="*/ 2700 h 1184"/>
                <a:gd name="T24" fmla="+- 0 8496 4147"/>
                <a:gd name="T25" fmla="*/ T24 w 4469"/>
                <a:gd name="T26" fmla="+- 0 2716 2700"/>
                <a:gd name="T27" fmla="*/ 2716 h 1184"/>
                <a:gd name="T28" fmla="+- 0 8558 4147"/>
                <a:gd name="T29" fmla="*/ T28 w 4469"/>
                <a:gd name="T30" fmla="+- 0 2758 2700"/>
                <a:gd name="T31" fmla="*/ 2758 h 1184"/>
                <a:gd name="T32" fmla="+- 0 8601 4147"/>
                <a:gd name="T33" fmla="*/ T32 w 4469"/>
                <a:gd name="T34" fmla="+- 0 2821 2700"/>
                <a:gd name="T35" fmla="*/ 2821 h 1184"/>
                <a:gd name="T36" fmla="+- 0 8616 4147"/>
                <a:gd name="T37" fmla="*/ T36 w 4469"/>
                <a:gd name="T38" fmla="+- 0 2897 2700"/>
                <a:gd name="T39" fmla="*/ 2897 h 1184"/>
                <a:gd name="T40" fmla="+- 0 8616 4147"/>
                <a:gd name="T41" fmla="*/ T40 w 4469"/>
                <a:gd name="T42" fmla="+- 0 3686 2700"/>
                <a:gd name="T43" fmla="*/ 3686 h 1184"/>
                <a:gd name="T44" fmla="+- 0 8601 4147"/>
                <a:gd name="T45" fmla="*/ T44 w 4469"/>
                <a:gd name="T46" fmla="+- 0 3763 2700"/>
                <a:gd name="T47" fmla="*/ 3763 h 1184"/>
                <a:gd name="T48" fmla="+- 0 8558 4147"/>
                <a:gd name="T49" fmla="*/ T48 w 4469"/>
                <a:gd name="T50" fmla="+- 0 3826 2700"/>
                <a:gd name="T51" fmla="*/ 3826 h 1184"/>
                <a:gd name="T52" fmla="+- 0 8496 4147"/>
                <a:gd name="T53" fmla="*/ T52 w 4469"/>
                <a:gd name="T54" fmla="+- 0 3868 2700"/>
                <a:gd name="T55" fmla="*/ 3868 h 1184"/>
                <a:gd name="T56" fmla="+- 0 8419 4147"/>
                <a:gd name="T57" fmla="*/ T56 w 4469"/>
                <a:gd name="T58" fmla="+- 0 3883 2700"/>
                <a:gd name="T59" fmla="*/ 3883 h 1184"/>
                <a:gd name="T60" fmla="+- 0 4344 4147"/>
                <a:gd name="T61" fmla="*/ T60 w 4469"/>
                <a:gd name="T62" fmla="+- 0 3883 2700"/>
                <a:gd name="T63" fmla="*/ 3883 h 1184"/>
                <a:gd name="T64" fmla="+- 0 4268 4147"/>
                <a:gd name="T65" fmla="*/ T64 w 4469"/>
                <a:gd name="T66" fmla="+- 0 3868 2700"/>
                <a:gd name="T67" fmla="*/ 3868 h 1184"/>
                <a:gd name="T68" fmla="+- 0 4205 4147"/>
                <a:gd name="T69" fmla="*/ T68 w 4469"/>
                <a:gd name="T70" fmla="+- 0 3826 2700"/>
                <a:gd name="T71" fmla="*/ 3826 h 1184"/>
                <a:gd name="T72" fmla="+- 0 4163 4147"/>
                <a:gd name="T73" fmla="*/ T72 w 4469"/>
                <a:gd name="T74" fmla="+- 0 3763 2700"/>
                <a:gd name="T75" fmla="*/ 3763 h 1184"/>
                <a:gd name="T76" fmla="+- 0 4147 4147"/>
                <a:gd name="T77" fmla="*/ T76 w 4469"/>
                <a:gd name="T78" fmla="+- 0 3686 2700"/>
                <a:gd name="T79" fmla="*/ 3686 h 1184"/>
                <a:gd name="T80" fmla="+- 0 4147 4147"/>
                <a:gd name="T81" fmla="*/ T80 w 4469"/>
                <a:gd name="T82" fmla="+- 0 2897 2700"/>
                <a:gd name="T83" fmla="*/ 2897 h 11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1184">
                  <a:moveTo>
                    <a:pt x="0" y="197"/>
                  </a:moveTo>
                  <a:lnTo>
                    <a:pt x="16" y="121"/>
                  </a:lnTo>
                  <a:lnTo>
                    <a:pt x="58" y="58"/>
                  </a:lnTo>
                  <a:lnTo>
                    <a:pt x="121" y="16"/>
                  </a:lnTo>
                  <a:lnTo>
                    <a:pt x="197" y="0"/>
                  </a:lnTo>
                  <a:lnTo>
                    <a:pt x="4272" y="0"/>
                  </a:lnTo>
                  <a:lnTo>
                    <a:pt x="4349" y="16"/>
                  </a:lnTo>
                  <a:lnTo>
                    <a:pt x="4411" y="58"/>
                  </a:lnTo>
                  <a:lnTo>
                    <a:pt x="4454" y="121"/>
                  </a:lnTo>
                  <a:lnTo>
                    <a:pt x="4469" y="197"/>
                  </a:lnTo>
                  <a:lnTo>
                    <a:pt x="4469" y="986"/>
                  </a:lnTo>
                  <a:lnTo>
                    <a:pt x="4454" y="1063"/>
                  </a:lnTo>
                  <a:lnTo>
                    <a:pt x="4411" y="1126"/>
                  </a:lnTo>
                  <a:lnTo>
                    <a:pt x="4349" y="1168"/>
                  </a:lnTo>
                  <a:lnTo>
                    <a:pt x="4272" y="1183"/>
                  </a:lnTo>
                  <a:lnTo>
                    <a:pt x="197" y="1183"/>
                  </a:lnTo>
                  <a:lnTo>
                    <a:pt x="121" y="1168"/>
                  </a:lnTo>
                  <a:lnTo>
                    <a:pt x="58" y="1126"/>
                  </a:lnTo>
                  <a:lnTo>
                    <a:pt x="16" y="1063"/>
                  </a:lnTo>
                  <a:lnTo>
                    <a:pt x="0" y="986"/>
                  </a:lnTo>
                  <a:lnTo>
                    <a:pt x="0" y="197"/>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2" name="テキスト ボックス 21">
            <a:extLst>
              <a:ext uri="{FF2B5EF4-FFF2-40B4-BE49-F238E27FC236}">
                <a16:creationId xmlns:a16="http://schemas.microsoft.com/office/drawing/2014/main" id="{24BC4FDA-4D7B-FC6A-470E-BE98672E0ED7}"/>
              </a:ext>
            </a:extLst>
          </p:cNvPr>
          <p:cNvSpPr txBox="1"/>
          <p:nvPr/>
        </p:nvSpPr>
        <p:spPr>
          <a:xfrm>
            <a:off x="996464" y="6885785"/>
            <a:ext cx="4538500" cy="931281"/>
          </a:xfrm>
          <a:prstGeom prst="rect">
            <a:avLst/>
          </a:prstGeom>
          <a:noFill/>
        </p:spPr>
        <p:txBody>
          <a:bodyPr wrap="square" rtlCol="0">
            <a:spAutoFit/>
          </a:bodyPr>
          <a:lstStyle/>
          <a:p>
            <a:pPr marL="1141095" marR="661035">
              <a:lnSpc>
                <a:spcPct val="116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４種類の</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経口糖尿病薬</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処方して</a:t>
            </a:r>
            <a:r>
              <a:rPr lang="ja-JP" altLang="ja-JP" sz="1100" spc="-25" dirty="0">
                <a:effectLst/>
                <a:latin typeface="游ゴシック" panose="020B0400000000000000" pitchFamily="50" charset="-128"/>
                <a:ea typeface="游ゴシック" panose="020B0400000000000000" pitchFamily="50" charset="-128"/>
                <a:cs typeface="ＭＳ Ｐゴシック" panose="020B0600070205080204" pitchFamily="50" charset="-128"/>
              </a:rPr>
              <a:t>いるの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で不合格と判定。ロー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ルルール</a:t>
            </a:r>
            <a:r>
              <a:rPr lang="ja-JP" altLang="ja-JP" sz="1100" spc="-2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の例。</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1141095">
              <a:spcBef>
                <a:spcPts val="5"/>
              </a:spcBef>
              <a:spcAft>
                <a:spcPts val="0"/>
              </a:spcAft>
            </a:pPr>
            <a:r>
              <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実際にはコメントをつけて通している。</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spTree>
    <p:extLst>
      <p:ext uri="{BB962C8B-B14F-4D97-AF65-F5344CB8AC3E}">
        <p14:creationId xmlns:p14="http://schemas.microsoft.com/office/powerpoint/2010/main" val="3411989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106</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ED6249D0-09BB-29AA-4934-90C95FA3D8B9}"/>
              </a:ext>
            </a:extLst>
          </p:cNvPr>
          <p:cNvSpPr txBox="1"/>
          <p:nvPr/>
        </p:nvSpPr>
        <p:spPr>
          <a:xfrm>
            <a:off x="292244" y="789753"/>
            <a:ext cx="6273512" cy="1069780"/>
          </a:xfrm>
          <a:prstGeom prst="rect">
            <a:avLst/>
          </a:prstGeom>
          <a:noFill/>
        </p:spPr>
        <p:txBody>
          <a:bodyPr wrap="none" rtlCol="0">
            <a:spAutoFit/>
          </a:bodyPr>
          <a:lstStyle/>
          <a:p>
            <a:pPr marL="485140">
              <a:spcBef>
                <a:spcPts val="26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１３．精密点検（独自ルール）</a:t>
            </a:r>
            <a:r>
              <a:rPr lang="ja-JP" altLang="ja-JP" sz="1100" spc="16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PPI</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の投与期間</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36600" marR="487045">
              <a:lnSpc>
                <a:spcPct val="116000"/>
              </a:lnSpc>
              <a:spcBef>
                <a:spcPts val="315"/>
              </a:spcBef>
              <a:spcAft>
                <a:spcPts val="0"/>
              </a:spcAft>
            </a:pPr>
            <a:r>
              <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PP</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I</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は製剤によって、また同じ製剤でも用量によって効能・効果、投与</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期間が</a:t>
            </a:r>
            <a:endParaRPr lang="en-US"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36600" marR="487045">
              <a:lnSpc>
                <a:spcPct val="116000"/>
              </a:lnSpc>
              <a:spcBef>
                <a:spcPts val="31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異なりま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pPr marL="736600">
              <a:spcBef>
                <a:spcPts val="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タケキャブ錠</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20</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ｍｇ</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を例にとると十二指腸潰瘍では６週までの投与となります</a:t>
            </a:r>
            <a:r>
              <a:rPr lang="ja-JP" altLang="en-US"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6" name="docshapegroup811">
            <a:extLst>
              <a:ext uri="{FF2B5EF4-FFF2-40B4-BE49-F238E27FC236}">
                <a16:creationId xmlns:a16="http://schemas.microsoft.com/office/drawing/2014/main" id="{F0343B77-AEE5-F461-EC1C-D1B6C855077D}"/>
              </a:ext>
            </a:extLst>
          </p:cNvPr>
          <p:cNvGrpSpPr>
            <a:grpSpLocks/>
          </p:cNvGrpSpPr>
          <p:nvPr/>
        </p:nvGrpSpPr>
        <p:grpSpPr bwMode="auto">
          <a:xfrm>
            <a:off x="1334368" y="1534913"/>
            <a:ext cx="5446561" cy="3454440"/>
            <a:chOff x="2551" y="-72"/>
            <a:chExt cx="8576" cy="5439"/>
          </a:xfrm>
        </p:grpSpPr>
        <p:pic>
          <p:nvPicPr>
            <p:cNvPr id="15363" name="docshape812">
              <a:extLst>
                <a:ext uri="{FF2B5EF4-FFF2-40B4-BE49-F238E27FC236}">
                  <a16:creationId xmlns:a16="http://schemas.microsoft.com/office/drawing/2014/main" id="{7A9E005D-9CB7-021B-F0D7-D317F3687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43"/>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813">
              <a:extLst>
                <a:ext uri="{FF2B5EF4-FFF2-40B4-BE49-F238E27FC236}">
                  <a16:creationId xmlns:a16="http://schemas.microsoft.com/office/drawing/2014/main" id="{31B20149-4698-843B-8247-6081D403D3CE}"/>
                </a:ext>
              </a:extLst>
            </p:cNvPr>
            <p:cNvSpPr>
              <a:spLocks/>
            </p:cNvSpPr>
            <p:nvPr/>
          </p:nvSpPr>
          <p:spPr bwMode="auto">
            <a:xfrm>
              <a:off x="3938" y="1016"/>
              <a:ext cx="4469" cy="1289"/>
            </a:xfrm>
            <a:custGeom>
              <a:avLst/>
              <a:gdLst>
                <a:gd name="T0" fmla="+- 0 8192 3938"/>
                <a:gd name="T1" fmla="*/ T0 w 4469"/>
                <a:gd name="T2" fmla="+- 0 1017 1017"/>
                <a:gd name="T3" fmla="*/ 1017 h 1289"/>
                <a:gd name="T4" fmla="+- 0 4153 3938"/>
                <a:gd name="T5" fmla="*/ T4 w 4469"/>
                <a:gd name="T6" fmla="+- 0 1017 1017"/>
                <a:gd name="T7" fmla="*/ 1017 h 1289"/>
                <a:gd name="T8" fmla="+- 0 4085 3938"/>
                <a:gd name="T9" fmla="*/ T8 w 4469"/>
                <a:gd name="T10" fmla="+- 0 1028 1017"/>
                <a:gd name="T11" fmla="*/ 1028 h 1289"/>
                <a:gd name="T12" fmla="+- 0 4026 3938"/>
                <a:gd name="T13" fmla="*/ T12 w 4469"/>
                <a:gd name="T14" fmla="+- 0 1058 1017"/>
                <a:gd name="T15" fmla="*/ 1058 h 1289"/>
                <a:gd name="T16" fmla="+- 0 3980 3938"/>
                <a:gd name="T17" fmla="*/ T16 w 4469"/>
                <a:gd name="T18" fmla="+- 0 1105 1017"/>
                <a:gd name="T19" fmla="*/ 1105 h 1289"/>
                <a:gd name="T20" fmla="+- 0 3949 3938"/>
                <a:gd name="T21" fmla="*/ T20 w 4469"/>
                <a:gd name="T22" fmla="+- 0 1164 1017"/>
                <a:gd name="T23" fmla="*/ 1164 h 1289"/>
                <a:gd name="T24" fmla="+- 0 3938 3938"/>
                <a:gd name="T25" fmla="*/ T24 w 4469"/>
                <a:gd name="T26" fmla="+- 0 1231 1017"/>
                <a:gd name="T27" fmla="*/ 1231 h 1289"/>
                <a:gd name="T28" fmla="+- 0 3938 3938"/>
                <a:gd name="T29" fmla="*/ T28 w 4469"/>
                <a:gd name="T30" fmla="+- 0 2091 1017"/>
                <a:gd name="T31" fmla="*/ 2091 h 1289"/>
                <a:gd name="T32" fmla="+- 0 3949 3938"/>
                <a:gd name="T33" fmla="*/ T32 w 4469"/>
                <a:gd name="T34" fmla="+- 0 2159 1017"/>
                <a:gd name="T35" fmla="*/ 2159 h 1289"/>
                <a:gd name="T36" fmla="+- 0 3980 3938"/>
                <a:gd name="T37" fmla="*/ T36 w 4469"/>
                <a:gd name="T38" fmla="+- 0 2218 1017"/>
                <a:gd name="T39" fmla="*/ 2218 h 1289"/>
                <a:gd name="T40" fmla="+- 0 4026 3938"/>
                <a:gd name="T41" fmla="*/ T40 w 4469"/>
                <a:gd name="T42" fmla="+- 0 2264 1017"/>
                <a:gd name="T43" fmla="*/ 2264 h 1289"/>
                <a:gd name="T44" fmla="+- 0 4085 3938"/>
                <a:gd name="T45" fmla="*/ T44 w 4469"/>
                <a:gd name="T46" fmla="+- 0 2295 1017"/>
                <a:gd name="T47" fmla="*/ 2295 h 1289"/>
                <a:gd name="T48" fmla="+- 0 4153 3938"/>
                <a:gd name="T49" fmla="*/ T48 w 4469"/>
                <a:gd name="T50" fmla="+- 0 2305 1017"/>
                <a:gd name="T51" fmla="*/ 2305 h 1289"/>
                <a:gd name="T52" fmla="+- 0 8192 3938"/>
                <a:gd name="T53" fmla="*/ T52 w 4469"/>
                <a:gd name="T54" fmla="+- 0 2305 1017"/>
                <a:gd name="T55" fmla="*/ 2305 h 1289"/>
                <a:gd name="T56" fmla="+- 0 8260 3938"/>
                <a:gd name="T57" fmla="*/ T56 w 4469"/>
                <a:gd name="T58" fmla="+- 0 2295 1017"/>
                <a:gd name="T59" fmla="*/ 2295 h 1289"/>
                <a:gd name="T60" fmla="+- 0 8319 3938"/>
                <a:gd name="T61" fmla="*/ T60 w 4469"/>
                <a:gd name="T62" fmla="+- 0 2264 1017"/>
                <a:gd name="T63" fmla="*/ 2264 h 1289"/>
                <a:gd name="T64" fmla="+- 0 8366 3938"/>
                <a:gd name="T65" fmla="*/ T64 w 4469"/>
                <a:gd name="T66" fmla="+- 0 2218 1017"/>
                <a:gd name="T67" fmla="*/ 2218 h 1289"/>
                <a:gd name="T68" fmla="+- 0 8396 3938"/>
                <a:gd name="T69" fmla="*/ T68 w 4469"/>
                <a:gd name="T70" fmla="+- 0 2159 1017"/>
                <a:gd name="T71" fmla="*/ 2159 h 1289"/>
                <a:gd name="T72" fmla="+- 0 8407 3938"/>
                <a:gd name="T73" fmla="*/ T72 w 4469"/>
                <a:gd name="T74" fmla="+- 0 2091 1017"/>
                <a:gd name="T75" fmla="*/ 2091 h 1289"/>
                <a:gd name="T76" fmla="+- 0 8407 3938"/>
                <a:gd name="T77" fmla="*/ T76 w 4469"/>
                <a:gd name="T78" fmla="+- 0 1231 1017"/>
                <a:gd name="T79" fmla="*/ 1231 h 1289"/>
                <a:gd name="T80" fmla="+- 0 8396 3938"/>
                <a:gd name="T81" fmla="*/ T80 w 4469"/>
                <a:gd name="T82" fmla="+- 0 1164 1017"/>
                <a:gd name="T83" fmla="*/ 1164 h 1289"/>
                <a:gd name="T84" fmla="+- 0 8366 3938"/>
                <a:gd name="T85" fmla="*/ T84 w 4469"/>
                <a:gd name="T86" fmla="+- 0 1105 1017"/>
                <a:gd name="T87" fmla="*/ 1105 h 1289"/>
                <a:gd name="T88" fmla="+- 0 8319 3938"/>
                <a:gd name="T89" fmla="*/ T88 w 4469"/>
                <a:gd name="T90" fmla="+- 0 1058 1017"/>
                <a:gd name="T91" fmla="*/ 1058 h 1289"/>
                <a:gd name="T92" fmla="+- 0 8260 3938"/>
                <a:gd name="T93" fmla="*/ T92 w 4469"/>
                <a:gd name="T94" fmla="+- 0 1028 1017"/>
                <a:gd name="T95" fmla="*/ 1028 h 1289"/>
                <a:gd name="T96" fmla="+- 0 8192 3938"/>
                <a:gd name="T97" fmla="*/ T96 w 4469"/>
                <a:gd name="T98" fmla="+- 0 1017 1017"/>
                <a:gd name="T99" fmla="*/ 1017 h 128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69" h="1289">
                  <a:moveTo>
                    <a:pt x="4254" y="0"/>
                  </a:moveTo>
                  <a:lnTo>
                    <a:pt x="215" y="0"/>
                  </a:lnTo>
                  <a:lnTo>
                    <a:pt x="147" y="11"/>
                  </a:lnTo>
                  <a:lnTo>
                    <a:pt x="88" y="41"/>
                  </a:lnTo>
                  <a:lnTo>
                    <a:pt x="42" y="88"/>
                  </a:lnTo>
                  <a:lnTo>
                    <a:pt x="11" y="147"/>
                  </a:lnTo>
                  <a:lnTo>
                    <a:pt x="0" y="214"/>
                  </a:lnTo>
                  <a:lnTo>
                    <a:pt x="0" y="1074"/>
                  </a:lnTo>
                  <a:lnTo>
                    <a:pt x="11" y="1142"/>
                  </a:lnTo>
                  <a:lnTo>
                    <a:pt x="42" y="1201"/>
                  </a:lnTo>
                  <a:lnTo>
                    <a:pt x="88" y="1247"/>
                  </a:lnTo>
                  <a:lnTo>
                    <a:pt x="147" y="1278"/>
                  </a:lnTo>
                  <a:lnTo>
                    <a:pt x="215" y="1288"/>
                  </a:lnTo>
                  <a:lnTo>
                    <a:pt x="4254" y="1288"/>
                  </a:lnTo>
                  <a:lnTo>
                    <a:pt x="4322" y="1278"/>
                  </a:lnTo>
                  <a:lnTo>
                    <a:pt x="4381" y="1247"/>
                  </a:lnTo>
                  <a:lnTo>
                    <a:pt x="4428" y="1201"/>
                  </a:lnTo>
                  <a:lnTo>
                    <a:pt x="4458" y="1142"/>
                  </a:lnTo>
                  <a:lnTo>
                    <a:pt x="4469" y="1074"/>
                  </a:lnTo>
                  <a:lnTo>
                    <a:pt x="4469" y="214"/>
                  </a:lnTo>
                  <a:lnTo>
                    <a:pt x="4458" y="147"/>
                  </a:lnTo>
                  <a:lnTo>
                    <a:pt x="4428" y="88"/>
                  </a:lnTo>
                  <a:lnTo>
                    <a:pt x="4381" y="41"/>
                  </a:lnTo>
                  <a:lnTo>
                    <a:pt x="4322" y="11"/>
                  </a:lnTo>
                  <a:lnTo>
                    <a:pt x="4254"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 name="docshape814">
              <a:extLst>
                <a:ext uri="{FF2B5EF4-FFF2-40B4-BE49-F238E27FC236}">
                  <a16:creationId xmlns:a16="http://schemas.microsoft.com/office/drawing/2014/main" id="{FB0298FC-8C2C-D35C-6724-D7B73CD52A10}"/>
                </a:ext>
              </a:extLst>
            </p:cNvPr>
            <p:cNvSpPr>
              <a:spLocks/>
            </p:cNvSpPr>
            <p:nvPr/>
          </p:nvSpPr>
          <p:spPr bwMode="auto">
            <a:xfrm>
              <a:off x="3938" y="1016"/>
              <a:ext cx="4469" cy="1289"/>
            </a:xfrm>
            <a:custGeom>
              <a:avLst/>
              <a:gdLst>
                <a:gd name="T0" fmla="+- 0 3938 3938"/>
                <a:gd name="T1" fmla="*/ T0 w 4469"/>
                <a:gd name="T2" fmla="+- 0 1231 1017"/>
                <a:gd name="T3" fmla="*/ 1231 h 1289"/>
                <a:gd name="T4" fmla="+- 0 3949 3938"/>
                <a:gd name="T5" fmla="*/ T4 w 4469"/>
                <a:gd name="T6" fmla="+- 0 1164 1017"/>
                <a:gd name="T7" fmla="*/ 1164 h 1289"/>
                <a:gd name="T8" fmla="+- 0 3980 3938"/>
                <a:gd name="T9" fmla="*/ T8 w 4469"/>
                <a:gd name="T10" fmla="+- 0 1105 1017"/>
                <a:gd name="T11" fmla="*/ 1105 h 1289"/>
                <a:gd name="T12" fmla="+- 0 4026 3938"/>
                <a:gd name="T13" fmla="*/ T12 w 4469"/>
                <a:gd name="T14" fmla="+- 0 1058 1017"/>
                <a:gd name="T15" fmla="*/ 1058 h 1289"/>
                <a:gd name="T16" fmla="+- 0 4085 3938"/>
                <a:gd name="T17" fmla="*/ T16 w 4469"/>
                <a:gd name="T18" fmla="+- 0 1028 1017"/>
                <a:gd name="T19" fmla="*/ 1028 h 1289"/>
                <a:gd name="T20" fmla="+- 0 4153 3938"/>
                <a:gd name="T21" fmla="*/ T20 w 4469"/>
                <a:gd name="T22" fmla="+- 0 1017 1017"/>
                <a:gd name="T23" fmla="*/ 1017 h 1289"/>
                <a:gd name="T24" fmla="+- 0 8192 3938"/>
                <a:gd name="T25" fmla="*/ T24 w 4469"/>
                <a:gd name="T26" fmla="+- 0 1017 1017"/>
                <a:gd name="T27" fmla="*/ 1017 h 1289"/>
                <a:gd name="T28" fmla="+- 0 8260 3938"/>
                <a:gd name="T29" fmla="*/ T28 w 4469"/>
                <a:gd name="T30" fmla="+- 0 1028 1017"/>
                <a:gd name="T31" fmla="*/ 1028 h 1289"/>
                <a:gd name="T32" fmla="+- 0 8319 3938"/>
                <a:gd name="T33" fmla="*/ T32 w 4469"/>
                <a:gd name="T34" fmla="+- 0 1058 1017"/>
                <a:gd name="T35" fmla="*/ 1058 h 1289"/>
                <a:gd name="T36" fmla="+- 0 8366 3938"/>
                <a:gd name="T37" fmla="*/ T36 w 4469"/>
                <a:gd name="T38" fmla="+- 0 1105 1017"/>
                <a:gd name="T39" fmla="*/ 1105 h 1289"/>
                <a:gd name="T40" fmla="+- 0 8396 3938"/>
                <a:gd name="T41" fmla="*/ T40 w 4469"/>
                <a:gd name="T42" fmla="+- 0 1164 1017"/>
                <a:gd name="T43" fmla="*/ 1164 h 1289"/>
                <a:gd name="T44" fmla="+- 0 8407 3938"/>
                <a:gd name="T45" fmla="*/ T44 w 4469"/>
                <a:gd name="T46" fmla="+- 0 1231 1017"/>
                <a:gd name="T47" fmla="*/ 1231 h 1289"/>
                <a:gd name="T48" fmla="+- 0 8407 3938"/>
                <a:gd name="T49" fmla="*/ T48 w 4469"/>
                <a:gd name="T50" fmla="+- 0 2091 1017"/>
                <a:gd name="T51" fmla="*/ 2091 h 1289"/>
                <a:gd name="T52" fmla="+- 0 8396 3938"/>
                <a:gd name="T53" fmla="*/ T52 w 4469"/>
                <a:gd name="T54" fmla="+- 0 2159 1017"/>
                <a:gd name="T55" fmla="*/ 2159 h 1289"/>
                <a:gd name="T56" fmla="+- 0 8366 3938"/>
                <a:gd name="T57" fmla="*/ T56 w 4469"/>
                <a:gd name="T58" fmla="+- 0 2218 1017"/>
                <a:gd name="T59" fmla="*/ 2218 h 1289"/>
                <a:gd name="T60" fmla="+- 0 8319 3938"/>
                <a:gd name="T61" fmla="*/ T60 w 4469"/>
                <a:gd name="T62" fmla="+- 0 2264 1017"/>
                <a:gd name="T63" fmla="*/ 2264 h 1289"/>
                <a:gd name="T64" fmla="+- 0 8260 3938"/>
                <a:gd name="T65" fmla="*/ T64 w 4469"/>
                <a:gd name="T66" fmla="+- 0 2295 1017"/>
                <a:gd name="T67" fmla="*/ 2295 h 1289"/>
                <a:gd name="T68" fmla="+- 0 8192 3938"/>
                <a:gd name="T69" fmla="*/ T68 w 4469"/>
                <a:gd name="T70" fmla="+- 0 2305 1017"/>
                <a:gd name="T71" fmla="*/ 2305 h 1289"/>
                <a:gd name="T72" fmla="+- 0 4153 3938"/>
                <a:gd name="T73" fmla="*/ T72 w 4469"/>
                <a:gd name="T74" fmla="+- 0 2305 1017"/>
                <a:gd name="T75" fmla="*/ 2305 h 1289"/>
                <a:gd name="T76" fmla="+- 0 4085 3938"/>
                <a:gd name="T77" fmla="*/ T76 w 4469"/>
                <a:gd name="T78" fmla="+- 0 2295 1017"/>
                <a:gd name="T79" fmla="*/ 2295 h 1289"/>
                <a:gd name="T80" fmla="+- 0 4026 3938"/>
                <a:gd name="T81" fmla="*/ T80 w 4469"/>
                <a:gd name="T82" fmla="+- 0 2264 1017"/>
                <a:gd name="T83" fmla="*/ 2264 h 1289"/>
                <a:gd name="T84" fmla="+- 0 3980 3938"/>
                <a:gd name="T85" fmla="*/ T84 w 4469"/>
                <a:gd name="T86" fmla="+- 0 2218 1017"/>
                <a:gd name="T87" fmla="*/ 2218 h 1289"/>
                <a:gd name="T88" fmla="+- 0 3949 3938"/>
                <a:gd name="T89" fmla="*/ T88 w 4469"/>
                <a:gd name="T90" fmla="+- 0 2159 1017"/>
                <a:gd name="T91" fmla="*/ 2159 h 1289"/>
                <a:gd name="T92" fmla="+- 0 3938 3938"/>
                <a:gd name="T93" fmla="*/ T92 w 4469"/>
                <a:gd name="T94" fmla="+- 0 2091 1017"/>
                <a:gd name="T95" fmla="*/ 2091 h 1289"/>
                <a:gd name="T96" fmla="+- 0 3938 3938"/>
                <a:gd name="T97" fmla="*/ T96 w 4469"/>
                <a:gd name="T98" fmla="+- 0 1231 1017"/>
                <a:gd name="T99" fmla="*/ 1231 h 128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69" h="1289">
                  <a:moveTo>
                    <a:pt x="0" y="214"/>
                  </a:moveTo>
                  <a:lnTo>
                    <a:pt x="11" y="147"/>
                  </a:lnTo>
                  <a:lnTo>
                    <a:pt x="42" y="88"/>
                  </a:lnTo>
                  <a:lnTo>
                    <a:pt x="88" y="41"/>
                  </a:lnTo>
                  <a:lnTo>
                    <a:pt x="147" y="11"/>
                  </a:lnTo>
                  <a:lnTo>
                    <a:pt x="215" y="0"/>
                  </a:lnTo>
                  <a:lnTo>
                    <a:pt x="4254" y="0"/>
                  </a:lnTo>
                  <a:lnTo>
                    <a:pt x="4322" y="11"/>
                  </a:lnTo>
                  <a:lnTo>
                    <a:pt x="4381" y="41"/>
                  </a:lnTo>
                  <a:lnTo>
                    <a:pt x="4428" y="88"/>
                  </a:lnTo>
                  <a:lnTo>
                    <a:pt x="4458" y="147"/>
                  </a:lnTo>
                  <a:lnTo>
                    <a:pt x="4469" y="214"/>
                  </a:lnTo>
                  <a:lnTo>
                    <a:pt x="4469" y="1074"/>
                  </a:lnTo>
                  <a:lnTo>
                    <a:pt x="4458" y="1142"/>
                  </a:lnTo>
                  <a:lnTo>
                    <a:pt x="4428" y="1201"/>
                  </a:lnTo>
                  <a:lnTo>
                    <a:pt x="4381" y="1247"/>
                  </a:lnTo>
                  <a:lnTo>
                    <a:pt x="4322" y="1278"/>
                  </a:lnTo>
                  <a:lnTo>
                    <a:pt x="4254" y="1288"/>
                  </a:lnTo>
                  <a:lnTo>
                    <a:pt x="215" y="1288"/>
                  </a:lnTo>
                  <a:lnTo>
                    <a:pt x="147" y="1278"/>
                  </a:lnTo>
                  <a:lnTo>
                    <a:pt x="88" y="1247"/>
                  </a:lnTo>
                  <a:lnTo>
                    <a:pt x="42" y="1201"/>
                  </a:lnTo>
                  <a:lnTo>
                    <a:pt x="11" y="1142"/>
                  </a:lnTo>
                  <a:lnTo>
                    <a:pt x="0" y="1074"/>
                  </a:lnTo>
                  <a:lnTo>
                    <a:pt x="0" y="214"/>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815">
              <a:extLst>
                <a:ext uri="{FF2B5EF4-FFF2-40B4-BE49-F238E27FC236}">
                  <a16:creationId xmlns:a16="http://schemas.microsoft.com/office/drawing/2014/main" id="{2BEEE95D-B209-335A-EB45-D2D6EA90751D}"/>
                </a:ext>
              </a:extLst>
            </p:cNvPr>
            <p:cNvSpPr txBox="1">
              <a:spLocks noChangeArrowheads="1"/>
            </p:cNvSpPr>
            <p:nvPr/>
          </p:nvSpPr>
          <p:spPr bwMode="auto">
            <a:xfrm>
              <a:off x="4159" y="-72"/>
              <a:ext cx="6968"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ts val="50"/>
                </a:spcBef>
                <a:spcAft>
                  <a:spcPts val="800"/>
                </a:spcAft>
                <a:buClrTx/>
                <a:buSzTx/>
                <a:buFontTx/>
                <a:buNone/>
                <a:tabLst/>
              </a:pPr>
              <a:endParaRPr kumimoji="0" lang="en-US" altLang="ja-JP" sz="15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1925638" lvl="0" indent="0" algn="just" defTabSz="914400" rtl="0" eaLnBrk="0" fontAlgn="base" latinLnBrk="0" hangingPunct="0">
                <a:lnSpc>
                  <a:spcPct val="100000"/>
                </a:lnSpc>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十二指腸潰瘍でタケキャブ錠</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20</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ｍｇが処方されているが、投与期間超過で不合格判定。</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10" name="テキスト ボックス 9">
            <a:extLst>
              <a:ext uri="{FF2B5EF4-FFF2-40B4-BE49-F238E27FC236}">
                <a16:creationId xmlns:a16="http://schemas.microsoft.com/office/drawing/2014/main" id="{A8087FC4-4607-522B-44D1-707FFBA5B770}"/>
              </a:ext>
            </a:extLst>
          </p:cNvPr>
          <p:cNvSpPr txBox="1"/>
          <p:nvPr/>
        </p:nvSpPr>
        <p:spPr>
          <a:xfrm>
            <a:off x="391886" y="5099862"/>
            <a:ext cx="3354765" cy="261610"/>
          </a:xfrm>
          <a:prstGeom prst="rect">
            <a:avLst/>
          </a:prstGeom>
          <a:noFill/>
        </p:spPr>
        <p:txBody>
          <a:bodyPr wrap="none" rtlCol="0">
            <a:spAutoFit/>
          </a:bodyPr>
          <a:lstStyle/>
          <a:p>
            <a:pPr marL="485140">
              <a:spcBef>
                <a:spcPts val="260"/>
              </a:spcBef>
              <a:spcAft>
                <a:spcPts val="0"/>
              </a:spcAft>
            </a:pPr>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不合格判定は「縦覧」画面で確認します。</a:t>
            </a:r>
            <a:endParaRPr kumimoji="1" lang="ja-JP" altLang="en-US" sz="1100" dirty="0">
              <a:latin typeface="游ゴシック" panose="020B0400000000000000" pitchFamily="50" charset="-128"/>
              <a:ea typeface="游ゴシック" panose="020B0400000000000000" pitchFamily="50" charset="-128"/>
            </a:endParaRPr>
          </a:p>
        </p:txBody>
      </p:sp>
      <p:grpSp>
        <p:nvGrpSpPr>
          <p:cNvPr id="14" name="docshapegroup816">
            <a:extLst>
              <a:ext uri="{FF2B5EF4-FFF2-40B4-BE49-F238E27FC236}">
                <a16:creationId xmlns:a16="http://schemas.microsoft.com/office/drawing/2014/main" id="{38D082C2-3C2C-9269-7A09-6C9D57FA4B91}"/>
              </a:ext>
            </a:extLst>
          </p:cNvPr>
          <p:cNvGrpSpPr>
            <a:grpSpLocks/>
          </p:cNvGrpSpPr>
          <p:nvPr/>
        </p:nvGrpSpPr>
        <p:grpSpPr bwMode="auto">
          <a:xfrm>
            <a:off x="1334368" y="5397776"/>
            <a:ext cx="5446562" cy="3329601"/>
            <a:chOff x="2551" y="245"/>
            <a:chExt cx="8576" cy="5245"/>
          </a:xfrm>
        </p:grpSpPr>
        <p:pic>
          <p:nvPicPr>
            <p:cNvPr id="15368" name="docshape817">
              <a:extLst>
                <a:ext uri="{FF2B5EF4-FFF2-40B4-BE49-F238E27FC236}">
                  <a16:creationId xmlns:a16="http://schemas.microsoft.com/office/drawing/2014/main" id="{DC125DF1-7406-D62E-7705-A3C631347E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366"/>
              <a:ext cx="6804" cy="5124"/>
            </a:xfrm>
            <a:prstGeom prst="rect">
              <a:avLst/>
            </a:prstGeom>
            <a:noFill/>
            <a:extLst>
              <a:ext uri="{909E8E84-426E-40DD-AFC4-6F175D3DCCD1}">
                <a14:hiddenFill xmlns:a14="http://schemas.microsoft.com/office/drawing/2010/main">
                  <a:solidFill>
                    <a:srgbClr val="FFFFFF"/>
                  </a:solidFill>
                </a14:hiddenFill>
              </a:ext>
            </a:extLst>
          </p:spPr>
        </p:pic>
        <p:pic>
          <p:nvPicPr>
            <p:cNvPr id="15369" name="docshape818">
              <a:extLst>
                <a:ext uri="{FF2B5EF4-FFF2-40B4-BE49-F238E27FC236}">
                  <a16:creationId xmlns:a16="http://schemas.microsoft.com/office/drawing/2014/main" id="{EE1605A5-9CC4-C028-4712-0DCD6B8A02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3" y="3224"/>
              <a:ext cx="3401" cy="1822"/>
            </a:xfrm>
            <a:prstGeom prst="rect">
              <a:avLst/>
            </a:prstGeom>
            <a:noFill/>
            <a:extLst>
              <a:ext uri="{909E8E84-426E-40DD-AFC4-6F175D3DCCD1}">
                <a14:hiddenFill xmlns:a14="http://schemas.microsoft.com/office/drawing/2010/main">
                  <a:solidFill>
                    <a:srgbClr val="FFFFFF"/>
                  </a:solidFill>
                </a14:hiddenFill>
              </a:ext>
            </a:extLst>
          </p:spPr>
        </p:pic>
        <p:sp>
          <p:nvSpPr>
            <p:cNvPr id="15" name="docshape819">
              <a:extLst>
                <a:ext uri="{FF2B5EF4-FFF2-40B4-BE49-F238E27FC236}">
                  <a16:creationId xmlns:a16="http://schemas.microsoft.com/office/drawing/2014/main" id="{105298F2-15B8-8DBE-83CE-680863A0D632}"/>
                </a:ext>
              </a:extLst>
            </p:cNvPr>
            <p:cNvSpPr>
              <a:spLocks noChangeArrowheads="1"/>
            </p:cNvSpPr>
            <p:nvPr/>
          </p:nvSpPr>
          <p:spPr bwMode="auto">
            <a:xfrm>
              <a:off x="4826" y="3217"/>
              <a:ext cx="3416" cy="183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820">
              <a:extLst>
                <a:ext uri="{FF2B5EF4-FFF2-40B4-BE49-F238E27FC236}">
                  <a16:creationId xmlns:a16="http://schemas.microsoft.com/office/drawing/2014/main" id="{496A999D-DA26-6A2F-CFBA-E851491DEADE}"/>
                </a:ext>
              </a:extLst>
            </p:cNvPr>
            <p:cNvSpPr>
              <a:spLocks/>
            </p:cNvSpPr>
            <p:nvPr/>
          </p:nvSpPr>
          <p:spPr bwMode="auto">
            <a:xfrm>
              <a:off x="3796" y="769"/>
              <a:ext cx="4472" cy="1044"/>
            </a:xfrm>
            <a:custGeom>
              <a:avLst/>
              <a:gdLst>
                <a:gd name="T0" fmla="+- 0 8094 3797"/>
                <a:gd name="T1" fmla="*/ T0 w 4472"/>
                <a:gd name="T2" fmla="+- 0 769 769"/>
                <a:gd name="T3" fmla="*/ 769 h 1044"/>
                <a:gd name="T4" fmla="+- 0 3971 3797"/>
                <a:gd name="T5" fmla="*/ T4 w 4472"/>
                <a:gd name="T6" fmla="+- 0 769 769"/>
                <a:gd name="T7" fmla="*/ 769 h 1044"/>
                <a:gd name="T8" fmla="+- 0 3903 3797"/>
                <a:gd name="T9" fmla="*/ T8 w 4472"/>
                <a:gd name="T10" fmla="+- 0 783 769"/>
                <a:gd name="T11" fmla="*/ 783 h 1044"/>
                <a:gd name="T12" fmla="+- 0 3848 3797"/>
                <a:gd name="T13" fmla="*/ T12 w 4472"/>
                <a:gd name="T14" fmla="+- 0 820 769"/>
                <a:gd name="T15" fmla="*/ 820 h 1044"/>
                <a:gd name="T16" fmla="+- 0 3810 3797"/>
                <a:gd name="T17" fmla="*/ T16 w 4472"/>
                <a:gd name="T18" fmla="+- 0 876 769"/>
                <a:gd name="T19" fmla="*/ 876 h 1044"/>
                <a:gd name="T20" fmla="+- 0 3797 3797"/>
                <a:gd name="T21" fmla="*/ T20 w 4472"/>
                <a:gd name="T22" fmla="+- 0 943 769"/>
                <a:gd name="T23" fmla="*/ 943 h 1044"/>
                <a:gd name="T24" fmla="+- 0 3797 3797"/>
                <a:gd name="T25" fmla="*/ T24 w 4472"/>
                <a:gd name="T26" fmla="+- 0 1639 769"/>
                <a:gd name="T27" fmla="*/ 1639 h 1044"/>
                <a:gd name="T28" fmla="+- 0 3810 3797"/>
                <a:gd name="T29" fmla="*/ T28 w 4472"/>
                <a:gd name="T30" fmla="+- 0 1707 769"/>
                <a:gd name="T31" fmla="*/ 1707 h 1044"/>
                <a:gd name="T32" fmla="+- 0 3848 3797"/>
                <a:gd name="T33" fmla="*/ T32 w 4472"/>
                <a:gd name="T34" fmla="+- 0 1762 769"/>
                <a:gd name="T35" fmla="*/ 1762 h 1044"/>
                <a:gd name="T36" fmla="+- 0 3903 3797"/>
                <a:gd name="T37" fmla="*/ T36 w 4472"/>
                <a:gd name="T38" fmla="+- 0 1800 769"/>
                <a:gd name="T39" fmla="*/ 1800 h 1044"/>
                <a:gd name="T40" fmla="+- 0 3971 3797"/>
                <a:gd name="T41" fmla="*/ T40 w 4472"/>
                <a:gd name="T42" fmla="+- 0 1813 769"/>
                <a:gd name="T43" fmla="*/ 1813 h 1044"/>
                <a:gd name="T44" fmla="+- 0 8094 3797"/>
                <a:gd name="T45" fmla="*/ T44 w 4472"/>
                <a:gd name="T46" fmla="+- 0 1813 769"/>
                <a:gd name="T47" fmla="*/ 1813 h 1044"/>
                <a:gd name="T48" fmla="+- 0 8162 3797"/>
                <a:gd name="T49" fmla="*/ T48 w 4472"/>
                <a:gd name="T50" fmla="+- 0 1800 769"/>
                <a:gd name="T51" fmla="*/ 1800 h 1044"/>
                <a:gd name="T52" fmla="+- 0 8217 3797"/>
                <a:gd name="T53" fmla="*/ T52 w 4472"/>
                <a:gd name="T54" fmla="+- 0 1762 769"/>
                <a:gd name="T55" fmla="*/ 1762 h 1044"/>
                <a:gd name="T56" fmla="+- 0 8254 3797"/>
                <a:gd name="T57" fmla="*/ T56 w 4472"/>
                <a:gd name="T58" fmla="+- 0 1707 769"/>
                <a:gd name="T59" fmla="*/ 1707 h 1044"/>
                <a:gd name="T60" fmla="+- 0 8268 3797"/>
                <a:gd name="T61" fmla="*/ T60 w 4472"/>
                <a:gd name="T62" fmla="+- 0 1639 769"/>
                <a:gd name="T63" fmla="*/ 1639 h 1044"/>
                <a:gd name="T64" fmla="+- 0 8268 3797"/>
                <a:gd name="T65" fmla="*/ T64 w 4472"/>
                <a:gd name="T66" fmla="+- 0 943 769"/>
                <a:gd name="T67" fmla="*/ 943 h 1044"/>
                <a:gd name="T68" fmla="+- 0 8254 3797"/>
                <a:gd name="T69" fmla="*/ T68 w 4472"/>
                <a:gd name="T70" fmla="+- 0 876 769"/>
                <a:gd name="T71" fmla="*/ 876 h 1044"/>
                <a:gd name="T72" fmla="+- 0 8217 3797"/>
                <a:gd name="T73" fmla="*/ T72 w 4472"/>
                <a:gd name="T74" fmla="+- 0 820 769"/>
                <a:gd name="T75" fmla="*/ 820 h 1044"/>
                <a:gd name="T76" fmla="+- 0 8162 3797"/>
                <a:gd name="T77" fmla="*/ T76 w 4472"/>
                <a:gd name="T78" fmla="+- 0 783 769"/>
                <a:gd name="T79" fmla="*/ 783 h 1044"/>
                <a:gd name="T80" fmla="+- 0 8094 3797"/>
                <a:gd name="T81" fmla="*/ T80 w 4472"/>
                <a:gd name="T82" fmla="+- 0 769 769"/>
                <a:gd name="T83" fmla="*/ 769 h 104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72" h="1044">
                  <a:moveTo>
                    <a:pt x="4297" y="0"/>
                  </a:moveTo>
                  <a:lnTo>
                    <a:pt x="174" y="0"/>
                  </a:lnTo>
                  <a:lnTo>
                    <a:pt x="106" y="14"/>
                  </a:lnTo>
                  <a:lnTo>
                    <a:pt x="51" y="51"/>
                  </a:lnTo>
                  <a:lnTo>
                    <a:pt x="13" y="107"/>
                  </a:lnTo>
                  <a:lnTo>
                    <a:pt x="0" y="174"/>
                  </a:lnTo>
                  <a:lnTo>
                    <a:pt x="0" y="870"/>
                  </a:lnTo>
                  <a:lnTo>
                    <a:pt x="13" y="938"/>
                  </a:lnTo>
                  <a:lnTo>
                    <a:pt x="51" y="993"/>
                  </a:lnTo>
                  <a:lnTo>
                    <a:pt x="106" y="1031"/>
                  </a:lnTo>
                  <a:lnTo>
                    <a:pt x="174" y="1044"/>
                  </a:lnTo>
                  <a:lnTo>
                    <a:pt x="4297" y="1044"/>
                  </a:lnTo>
                  <a:lnTo>
                    <a:pt x="4365" y="1031"/>
                  </a:lnTo>
                  <a:lnTo>
                    <a:pt x="4420" y="993"/>
                  </a:lnTo>
                  <a:lnTo>
                    <a:pt x="4457" y="938"/>
                  </a:lnTo>
                  <a:lnTo>
                    <a:pt x="4471" y="870"/>
                  </a:lnTo>
                  <a:lnTo>
                    <a:pt x="4471" y="174"/>
                  </a:lnTo>
                  <a:lnTo>
                    <a:pt x="4457" y="107"/>
                  </a:lnTo>
                  <a:lnTo>
                    <a:pt x="4420" y="51"/>
                  </a:lnTo>
                  <a:lnTo>
                    <a:pt x="4365" y="14"/>
                  </a:lnTo>
                  <a:lnTo>
                    <a:pt x="4297"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docshape821">
              <a:extLst>
                <a:ext uri="{FF2B5EF4-FFF2-40B4-BE49-F238E27FC236}">
                  <a16:creationId xmlns:a16="http://schemas.microsoft.com/office/drawing/2014/main" id="{80E4DC88-F12D-F3F0-2835-876733830A79}"/>
                </a:ext>
              </a:extLst>
            </p:cNvPr>
            <p:cNvSpPr>
              <a:spLocks/>
            </p:cNvSpPr>
            <p:nvPr/>
          </p:nvSpPr>
          <p:spPr bwMode="auto">
            <a:xfrm>
              <a:off x="3796" y="769"/>
              <a:ext cx="4472" cy="1044"/>
            </a:xfrm>
            <a:custGeom>
              <a:avLst/>
              <a:gdLst>
                <a:gd name="T0" fmla="+- 0 3797 3797"/>
                <a:gd name="T1" fmla="*/ T0 w 4472"/>
                <a:gd name="T2" fmla="+- 0 943 769"/>
                <a:gd name="T3" fmla="*/ 943 h 1044"/>
                <a:gd name="T4" fmla="+- 0 3810 3797"/>
                <a:gd name="T5" fmla="*/ T4 w 4472"/>
                <a:gd name="T6" fmla="+- 0 876 769"/>
                <a:gd name="T7" fmla="*/ 876 h 1044"/>
                <a:gd name="T8" fmla="+- 0 3848 3797"/>
                <a:gd name="T9" fmla="*/ T8 w 4472"/>
                <a:gd name="T10" fmla="+- 0 820 769"/>
                <a:gd name="T11" fmla="*/ 820 h 1044"/>
                <a:gd name="T12" fmla="+- 0 3903 3797"/>
                <a:gd name="T13" fmla="*/ T12 w 4472"/>
                <a:gd name="T14" fmla="+- 0 783 769"/>
                <a:gd name="T15" fmla="*/ 783 h 1044"/>
                <a:gd name="T16" fmla="+- 0 3971 3797"/>
                <a:gd name="T17" fmla="*/ T16 w 4472"/>
                <a:gd name="T18" fmla="+- 0 769 769"/>
                <a:gd name="T19" fmla="*/ 769 h 1044"/>
                <a:gd name="T20" fmla="+- 0 8094 3797"/>
                <a:gd name="T21" fmla="*/ T20 w 4472"/>
                <a:gd name="T22" fmla="+- 0 769 769"/>
                <a:gd name="T23" fmla="*/ 769 h 1044"/>
                <a:gd name="T24" fmla="+- 0 8162 3797"/>
                <a:gd name="T25" fmla="*/ T24 w 4472"/>
                <a:gd name="T26" fmla="+- 0 783 769"/>
                <a:gd name="T27" fmla="*/ 783 h 1044"/>
                <a:gd name="T28" fmla="+- 0 8217 3797"/>
                <a:gd name="T29" fmla="*/ T28 w 4472"/>
                <a:gd name="T30" fmla="+- 0 820 769"/>
                <a:gd name="T31" fmla="*/ 820 h 1044"/>
                <a:gd name="T32" fmla="+- 0 8254 3797"/>
                <a:gd name="T33" fmla="*/ T32 w 4472"/>
                <a:gd name="T34" fmla="+- 0 876 769"/>
                <a:gd name="T35" fmla="*/ 876 h 1044"/>
                <a:gd name="T36" fmla="+- 0 8268 3797"/>
                <a:gd name="T37" fmla="*/ T36 w 4472"/>
                <a:gd name="T38" fmla="+- 0 943 769"/>
                <a:gd name="T39" fmla="*/ 943 h 1044"/>
                <a:gd name="T40" fmla="+- 0 8268 3797"/>
                <a:gd name="T41" fmla="*/ T40 w 4472"/>
                <a:gd name="T42" fmla="+- 0 1639 769"/>
                <a:gd name="T43" fmla="*/ 1639 h 1044"/>
                <a:gd name="T44" fmla="+- 0 8254 3797"/>
                <a:gd name="T45" fmla="*/ T44 w 4472"/>
                <a:gd name="T46" fmla="+- 0 1707 769"/>
                <a:gd name="T47" fmla="*/ 1707 h 1044"/>
                <a:gd name="T48" fmla="+- 0 8217 3797"/>
                <a:gd name="T49" fmla="*/ T48 w 4472"/>
                <a:gd name="T50" fmla="+- 0 1762 769"/>
                <a:gd name="T51" fmla="*/ 1762 h 1044"/>
                <a:gd name="T52" fmla="+- 0 8162 3797"/>
                <a:gd name="T53" fmla="*/ T52 w 4472"/>
                <a:gd name="T54" fmla="+- 0 1800 769"/>
                <a:gd name="T55" fmla="*/ 1800 h 1044"/>
                <a:gd name="T56" fmla="+- 0 8094 3797"/>
                <a:gd name="T57" fmla="*/ T56 w 4472"/>
                <a:gd name="T58" fmla="+- 0 1813 769"/>
                <a:gd name="T59" fmla="*/ 1813 h 1044"/>
                <a:gd name="T60" fmla="+- 0 3971 3797"/>
                <a:gd name="T61" fmla="*/ T60 w 4472"/>
                <a:gd name="T62" fmla="+- 0 1813 769"/>
                <a:gd name="T63" fmla="*/ 1813 h 1044"/>
                <a:gd name="T64" fmla="+- 0 3903 3797"/>
                <a:gd name="T65" fmla="*/ T64 w 4472"/>
                <a:gd name="T66" fmla="+- 0 1800 769"/>
                <a:gd name="T67" fmla="*/ 1800 h 1044"/>
                <a:gd name="T68" fmla="+- 0 3848 3797"/>
                <a:gd name="T69" fmla="*/ T68 w 4472"/>
                <a:gd name="T70" fmla="+- 0 1762 769"/>
                <a:gd name="T71" fmla="*/ 1762 h 1044"/>
                <a:gd name="T72" fmla="+- 0 3810 3797"/>
                <a:gd name="T73" fmla="*/ T72 w 4472"/>
                <a:gd name="T74" fmla="+- 0 1707 769"/>
                <a:gd name="T75" fmla="*/ 1707 h 1044"/>
                <a:gd name="T76" fmla="+- 0 3797 3797"/>
                <a:gd name="T77" fmla="*/ T76 w 4472"/>
                <a:gd name="T78" fmla="+- 0 1639 769"/>
                <a:gd name="T79" fmla="*/ 1639 h 1044"/>
                <a:gd name="T80" fmla="+- 0 3797 3797"/>
                <a:gd name="T81" fmla="*/ T80 w 4472"/>
                <a:gd name="T82" fmla="+- 0 943 769"/>
                <a:gd name="T83" fmla="*/ 943 h 104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72" h="1044">
                  <a:moveTo>
                    <a:pt x="0" y="174"/>
                  </a:moveTo>
                  <a:lnTo>
                    <a:pt x="13" y="107"/>
                  </a:lnTo>
                  <a:lnTo>
                    <a:pt x="51" y="51"/>
                  </a:lnTo>
                  <a:lnTo>
                    <a:pt x="106" y="14"/>
                  </a:lnTo>
                  <a:lnTo>
                    <a:pt x="174" y="0"/>
                  </a:lnTo>
                  <a:lnTo>
                    <a:pt x="4297" y="0"/>
                  </a:lnTo>
                  <a:lnTo>
                    <a:pt x="4365" y="14"/>
                  </a:lnTo>
                  <a:lnTo>
                    <a:pt x="4420" y="51"/>
                  </a:lnTo>
                  <a:lnTo>
                    <a:pt x="4457" y="107"/>
                  </a:lnTo>
                  <a:lnTo>
                    <a:pt x="4471" y="174"/>
                  </a:lnTo>
                  <a:lnTo>
                    <a:pt x="4471" y="870"/>
                  </a:lnTo>
                  <a:lnTo>
                    <a:pt x="4457" y="938"/>
                  </a:lnTo>
                  <a:lnTo>
                    <a:pt x="4420" y="993"/>
                  </a:lnTo>
                  <a:lnTo>
                    <a:pt x="4365" y="1031"/>
                  </a:lnTo>
                  <a:lnTo>
                    <a:pt x="4297" y="1044"/>
                  </a:lnTo>
                  <a:lnTo>
                    <a:pt x="174" y="1044"/>
                  </a:lnTo>
                  <a:lnTo>
                    <a:pt x="106" y="1031"/>
                  </a:lnTo>
                  <a:lnTo>
                    <a:pt x="51" y="993"/>
                  </a:lnTo>
                  <a:lnTo>
                    <a:pt x="13" y="938"/>
                  </a:lnTo>
                  <a:lnTo>
                    <a:pt x="0" y="870"/>
                  </a:lnTo>
                  <a:lnTo>
                    <a:pt x="0" y="174"/>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docshape822">
              <a:extLst>
                <a:ext uri="{FF2B5EF4-FFF2-40B4-BE49-F238E27FC236}">
                  <a16:creationId xmlns:a16="http://schemas.microsoft.com/office/drawing/2014/main" id="{1F40CF7F-1479-2D49-DF11-F989024F4C55}"/>
                </a:ext>
              </a:extLst>
            </p:cNvPr>
            <p:cNvSpPr>
              <a:spLocks/>
            </p:cNvSpPr>
            <p:nvPr/>
          </p:nvSpPr>
          <p:spPr bwMode="auto">
            <a:xfrm>
              <a:off x="5737" y="2251"/>
              <a:ext cx="396" cy="396"/>
            </a:xfrm>
            <a:custGeom>
              <a:avLst/>
              <a:gdLst>
                <a:gd name="T0" fmla="+- 0 5737 5737"/>
                <a:gd name="T1" fmla="*/ T0 w 396"/>
                <a:gd name="T2" fmla="+- 0 2449 2251"/>
                <a:gd name="T3" fmla="*/ 2449 h 396"/>
                <a:gd name="T4" fmla="+- 0 5753 5737"/>
                <a:gd name="T5" fmla="*/ T4 w 396"/>
                <a:gd name="T6" fmla="+- 0 2372 2251"/>
                <a:gd name="T7" fmla="*/ 2372 h 396"/>
                <a:gd name="T8" fmla="+- 0 5795 5737"/>
                <a:gd name="T9" fmla="*/ T8 w 396"/>
                <a:gd name="T10" fmla="+- 0 2309 2251"/>
                <a:gd name="T11" fmla="*/ 2309 h 396"/>
                <a:gd name="T12" fmla="+- 0 5858 5737"/>
                <a:gd name="T13" fmla="*/ T12 w 396"/>
                <a:gd name="T14" fmla="+- 0 2267 2251"/>
                <a:gd name="T15" fmla="*/ 2267 h 396"/>
                <a:gd name="T16" fmla="+- 0 5935 5737"/>
                <a:gd name="T17" fmla="*/ T16 w 396"/>
                <a:gd name="T18" fmla="+- 0 2251 2251"/>
                <a:gd name="T19" fmla="*/ 2251 h 396"/>
                <a:gd name="T20" fmla="+- 0 6012 5737"/>
                <a:gd name="T21" fmla="*/ T20 w 396"/>
                <a:gd name="T22" fmla="+- 0 2267 2251"/>
                <a:gd name="T23" fmla="*/ 2267 h 396"/>
                <a:gd name="T24" fmla="+- 0 6075 5737"/>
                <a:gd name="T25" fmla="*/ T24 w 396"/>
                <a:gd name="T26" fmla="+- 0 2309 2251"/>
                <a:gd name="T27" fmla="*/ 2309 h 396"/>
                <a:gd name="T28" fmla="+- 0 6118 5737"/>
                <a:gd name="T29" fmla="*/ T28 w 396"/>
                <a:gd name="T30" fmla="+- 0 2372 2251"/>
                <a:gd name="T31" fmla="*/ 2372 h 396"/>
                <a:gd name="T32" fmla="+- 0 6133 5737"/>
                <a:gd name="T33" fmla="*/ T32 w 396"/>
                <a:gd name="T34" fmla="+- 0 2449 2251"/>
                <a:gd name="T35" fmla="*/ 2449 h 396"/>
                <a:gd name="T36" fmla="+- 0 6118 5737"/>
                <a:gd name="T37" fmla="*/ T36 w 396"/>
                <a:gd name="T38" fmla="+- 0 2526 2251"/>
                <a:gd name="T39" fmla="*/ 2526 h 396"/>
                <a:gd name="T40" fmla="+- 0 6075 5737"/>
                <a:gd name="T41" fmla="*/ T40 w 396"/>
                <a:gd name="T42" fmla="+- 0 2589 2251"/>
                <a:gd name="T43" fmla="*/ 2589 h 396"/>
                <a:gd name="T44" fmla="+- 0 6012 5737"/>
                <a:gd name="T45" fmla="*/ T44 w 396"/>
                <a:gd name="T46" fmla="+- 0 2632 2251"/>
                <a:gd name="T47" fmla="*/ 2632 h 396"/>
                <a:gd name="T48" fmla="+- 0 5935 5737"/>
                <a:gd name="T49" fmla="*/ T48 w 396"/>
                <a:gd name="T50" fmla="+- 0 2647 2251"/>
                <a:gd name="T51" fmla="*/ 2647 h 396"/>
                <a:gd name="T52" fmla="+- 0 5858 5737"/>
                <a:gd name="T53" fmla="*/ T52 w 396"/>
                <a:gd name="T54" fmla="+- 0 2632 2251"/>
                <a:gd name="T55" fmla="*/ 2632 h 396"/>
                <a:gd name="T56" fmla="+- 0 5795 5737"/>
                <a:gd name="T57" fmla="*/ T56 w 396"/>
                <a:gd name="T58" fmla="+- 0 2589 2251"/>
                <a:gd name="T59" fmla="*/ 2589 h 396"/>
                <a:gd name="T60" fmla="+- 0 5753 5737"/>
                <a:gd name="T61" fmla="*/ T60 w 396"/>
                <a:gd name="T62" fmla="+- 0 2526 2251"/>
                <a:gd name="T63" fmla="*/ 2526 h 396"/>
                <a:gd name="T64" fmla="+- 0 5737 5737"/>
                <a:gd name="T65" fmla="*/ T64 w 396"/>
                <a:gd name="T66" fmla="+- 0 2449 2251"/>
                <a:gd name="T67" fmla="*/ 2449 h 3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396" h="396">
                  <a:moveTo>
                    <a:pt x="0" y="198"/>
                  </a:moveTo>
                  <a:lnTo>
                    <a:pt x="16" y="121"/>
                  </a:lnTo>
                  <a:lnTo>
                    <a:pt x="58" y="58"/>
                  </a:lnTo>
                  <a:lnTo>
                    <a:pt x="121" y="16"/>
                  </a:lnTo>
                  <a:lnTo>
                    <a:pt x="198" y="0"/>
                  </a:lnTo>
                  <a:lnTo>
                    <a:pt x="275" y="16"/>
                  </a:lnTo>
                  <a:lnTo>
                    <a:pt x="338" y="58"/>
                  </a:lnTo>
                  <a:lnTo>
                    <a:pt x="381" y="121"/>
                  </a:lnTo>
                  <a:lnTo>
                    <a:pt x="396" y="198"/>
                  </a:lnTo>
                  <a:lnTo>
                    <a:pt x="381" y="275"/>
                  </a:lnTo>
                  <a:lnTo>
                    <a:pt x="338" y="338"/>
                  </a:lnTo>
                  <a:lnTo>
                    <a:pt x="275" y="381"/>
                  </a:lnTo>
                  <a:lnTo>
                    <a:pt x="198" y="396"/>
                  </a:lnTo>
                  <a:lnTo>
                    <a:pt x="121" y="381"/>
                  </a:lnTo>
                  <a:lnTo>
                    <a:pt x="58" y="338"/>
                  </a:lnTo>
                  <a:lnTo>
                    <a:pt x="16" y="275"/>
                  </a:lnTo>
                  <a:lnTo>
                    <a:pt x="0" y="19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docshape823">
              <a:extLst>
                <a:ext uri="{FF2B5EF4-FFF2-40B4-BE49-F238E27FC236}">
                  <a16:creationId xmlns:a16="http://schemas.microsoft.com/office/drawing/2014/main" id="{761F65F5-7AFE-EC74-2F5E-C68CC73E2337}"/>
                </a:ext>
              </a:extLst>
            </p:cNvPr>
            <p:cNvSpPr txBox="1">
              <a:spLocks noChangeArrowheads="1"/>
            </p:cNvSpPr>
            <p:nvPr/>
          </p:nvSpPr>
          <p:spPr bwMode="auto">
            <a:xfrm>
              <a:off x="3995" y="245"/>
              <a:ext cx="7132"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ts val="13"/>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2132013" lvl="0" indent="0" algn="l" defTabSz="914400" rtl="0" eaLnBrk="0" fontAlgn="base" latinLnBrk="0" hangingPunct="0">
                <a:lnSpc>
                  <a:spcPct val="100000"/>
                </a:lnSpc>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タケキャブ錠</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20</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ｍｇが縦覧で</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83</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日間処方されているので不合格と判定。</a:t>
              </a:r>
              <a:endPar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105672848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107</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E7D9D41E-DC51-6C3D-CFBE-452111043932}"/>
              </a:ext>
            </a:extLst>
          </p:cNvPr>
          <p:cNvSpPr txBox="1"/>
          <p:nvPr/>
        </p:nvSpPr>
        <p:spPr>
          <a:xfrm>
            <a:off x="311499" y="884846"/>
            <a:ext cx="4298613" cy="507831"/>
          </a:xfrm>
          <a:prstGeom prst="rect">
            <a:avLst/>
          </a:prstGeom>
          <a:noFill/>
        </p:spPr>
        <p:txBody>
          <a:bodyPr wrap="none" rtlCol="0">
            <a:spAutoFit/>
          </a:bodyPr>
          <a:lstStyle/>
          <a:p>
            <a:pPr marL="485140">
              <a:spcBef>
                <a:spcPts val="26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１４．精密点検（独自ルール）</a:t>
            </a:r>
            <a:r>
              <a:rPr lang="ja-JP" altLang="ja-JP" sz="1100" spc="18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初診料算定日</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36600">
              <a:spcBef>
                <a:spcPts val="57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初診料の算定日と傷病名の整合性をチェックします。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3" name="docshapegroup824">
            <a:extLst>
              <a:ext uri="{FF2B5EF4-FFF2-40B4-BE49-F238E27FC236}">
                <a16:creationId xmlns:a16="http://schemas.microsoft.com/office/drawing/2014/main" id="{D57A0430-618C-2429-6622-0BD641765C96}"/>
              </a:ext>
            </a:extLst>
          </p:cNvPr>
          <p:cNvGrpSpPr>
            <a:grpSpLocks/>
          </p:cNvGrpSpPr>
          <p:nvPr/>
        </p:nvGrpSpPr>
        <p:grpSpPr bwMode="auto">
          <a:xfrm>
            <a:off x="1293812" y="643800"/>
            <a:ext cx="5948285" cy="4098456"/>
            <a:chOff x="2551" y="-1147"/>
            <a:chExt cx="9366" cy="6453"/>
          </a:xfrm>
        </p:grpSpPr>
        <p:pic>
          <p:nvPicPr>
            <p:cNvPr id="16387" name="docshape825">
              <a:extLst>
                <a:ext uri="{FF2B5EF4-FFF2-40B4-BE49-F238E27FC236}">
                  <a16:creationId xmlns:a16="http://schemas.microsoft.com/office/drawing/2014/main" id="{78917AC7-7B48-D29A-754D-6A4999811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182"/>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826">
              <a:extLst>
                <a:ext uri="{FF2B5EF4-FFF2-40B4-BE49-F238E27FC236}">
                  <a16:creationId xmlns:a16="http://schemas.microsoft.com/office/drawing/2014/main" id="{C50F3079-F870-1B82-11AB-3C84A7C32EF7}"/>
                </a:ext>
              </a:extLst>
            </p:cNvPr>
            <p:cNvSpPr>
              <a:spLocks/>
            </p:cNvSpPr>
            <p:nvPr/>
          </p:nvSpPr>
          <p:spPr bwMode="auto">
            <a:xfrm>
              <a:off x="3415" y="2886"/>
              <a:ext cx="4472" cy="1263"/>
            </a:xfrm>
            <a:custGeom>
              <a:avLst/>
              <a:gdLst>
                <a:gd name="T0" fmla="+- 0 7676 3415"/>
                <a:gd name="T1" fmla="*/ T0 w 4472"/>
                <a:gd name="T2" fmla="+- 0 2887 2887"/>
                <a:gd name="T3" fmla="*/ 2887 h 1263"/>
                <a:gd name="T4" fmla="+- 0 3626 3415"/>
                <a:gd name="T5" fmla="*/ T4 w 4472"/>
                <a:gd name="T6" fmla="+- 0 2887 2887"/>
                <a:gd name="T7" fmla="*/ 2887 h 1263"/>
                <a:gd name="T8" fmla="+- 0 3559 3415"/>
                <a:gd name="T9" fmla="*/ T8 w 4472"/>
                <a:gd name="T10" fmla="+- 0 2898 2887"/>
                <a:gd name="T11" fmla="*/ 2898 h 1263"/>
                <a:gd name="T12" fmla="+- 0 3501 3415"/>
                <a:gd name="T13" fmla="*/ T12 w 4472"/>
                <a:gd name="T14" fmla="+- 0 2927 2887"/>
                <a:gd name="T15" fmla="*/ 2927 h 1263"/>
                <a:gd name="T16" fmla="+- 0 3456 3415"/>
                <a:gd name="T17" fmla="*/ T16 w 4472"/>
                <a:gd name="T18" fmla="+- 0 2973 2887"/>
                <a:gd name="T19" fmla="*/ 2973 h 1263"/>
                <a:gd name="T20" fmla="+- 0 3426 3415"/>
                <a:gd name="T21" fmla="*/ T20 w 4472"/>
                <a:gd name="T22" fmla="+- 0 3031 2887"/>
                <a:gd name="T23" fmla="*/ 3031 h 1263"/>
                <a:gd name="T24" fmla="+- 0 3415 3415"/>
                <a:gd name="T25" fmla="*/ T24 w 4472"/>
                <a:gd name="T26" fmla="+- 0 3097 2887"/>
                <a:gd name="T27" fmla="*/ 3097 h 1263"/>
                <a:gd name="T28" fmla="+- 0 3415 3415"/>
                <a:gd name="T29" fmla="*/ T28 w 4472"/>
                <a:gd name="T30" fmla="+- 0 3939 2887"/>
                <a:gd name="T31" fmla="*/ 3939 h 1263"/>
                <a:gd name="T32" fmla="+- 0 3426 3415"/>
                <a:gd name="T33" fmla="*/ T32 w 4472"/>
                <a:gd name="T34" fmla="+- 0 4005 2887"/>
                <a:gd name="T35" fmla="*/ 4005 h 1263"/>
                <a:gd name="T36" fmla="+- 0 3456 3415"/>
                <a:gd name="T37" fmla="*/ T36 w 4472"/>
                <a:gd name="T38" fmla="+- 0 4063 2887"/>
                <a:gd name="T39" fmla="*/ 4063 h 1263"/>
                <a:gd name="T40" fmla="+- 0 3501 3415"/>
                <a:gd name="T41" fmla="*/ T40 w 4472"/>
                <a:gd name="T42" fmla="+- 0 4109 2887"/>
                <a:gd name="T43" fmla="*/ 4109 h 1263"/>
                <a:gd name="T44" fmla="+- 0 3559 3415"/>
                <a:gd name="T45" fmla="*/ T44 w 4472"/>
                <a:gd name="T46" fmla="+- 0 4138 2887"/>
                <a:gd name="T47" fmla="*/ 4138 h 1263"/>
                <a:gd name="T48" fmla="+- 0 3626 3415"/>
                <a:gd name="T49" fmla="*/ T48 w 4472"/>
                <a:gd name="T50" fmla="+- 0 4149 2887"/>
                <a:gd name="T51" fmla="*/ 4149 h 1263"/>
                <a:gd name="T52" fmla="+- 0 7676 3415"/>
                <a:gd name="T53" fmla="*/ T52 w 4472"/>
                <a:gd name="T54" fmla="+- 0 4149 2887"/>
                <a:gd name="T55" fmla="*/ 4149 h 1263"/>
                <a:gd name="T56" fmla="+- 0 7743 3415"/>
                <a:gd name="T57" fmla="*/ T56 w 4472"/>
                <a:gd name="T58" fmla="+- 0 4138 2887"/>
                <a:gd name="T59" fmla="*/ 4138 h 1263"/>
                <a:gd name="T60" fmla="+- 0 7800 3415"/>
                <a:gd name="T61" fmla="*/ T60 w 4472"/>
                <a:gd name="T62" fmla="+- 0 4109 2887"/>
                <a:gd name="T63" fmla="*/ 4109 h 1263"/>
                <a:gd name="T64" fmla="+- 0 7846 3415"/>
                <a:gd name="T65" fmla="*/ T64 w 4472"/>
                <a:gd name="T66" fmla="+- 0 4063 2887"/>
                <a:gd name="T67" fmla="*/ 4063 h 1263"/>
                <a:gd name="T68" fmla="+- 0 7876 3415"/>
                <a:gd name="T69" fmla="*/ T68 w 4472"/>
                <a:gd name="T70" fmla="+- 0 4005 2887"/>
                <a:gd name="T71" fmla="*/ 4005 h 1263"/>
                <a:gd name="T72" fmla="+- 0 7886 3415"/>
                <a:gd name="T73" fmla="*/ T72 w 4472"/>
                <a:gd name="T74" fmla="+- 0 3939 2887"/>
                <a:gd name="T75" fmla="*/ 3939 h 1263"/>
                <a:gd name="T76" fmla="+- 0 7886 3415"/>
                <a:gd name="T77" fmla="*/ T76 w 4472"/>
                <a:gd name="T78" fmla="+- 0 3097 2887"/>
                <a:gd name="T79" fmla="*/ 3097 h 1263"/>
                <a:gd name="T80" fmla="+- 0 7876 3415"/>
                <a:gd name="T81" fmla="*/ T80 w 4472"/>
                <a:gd name="T82" fmla="+- 0 3031 2887"/>
                <a:gd name="T83" fmla="*/ 3031 h 1263"/>
                <a:gd name="T84" fmla="+- 0 7846 3415"/>
                <a:gd name="T85" fmla="*/ T84 w 4472"/>
                <a:gd name="T86" fmla="+- 0 2973 2887"/>
                <a:gd name="T87" fmla="*/ 2973 h 1263"/>
                <a:gd name="T88" fmla="+- 0 7800 3415"/>
                <a:gd name="T89" fmla="*/ T88 w 4472"/>
                <a:gd name="T90" fmla="+- 0 2927 2887"/>
                <a:gd name="T91" fmla="*/ 2927 h 1263"/>
                <a:gd name="T92" fmla="+- 0 7743 3415"/>
                <a:gd name="T93" fmla="*/ T92 w 4472"/>
                <a:gd name="T94" fmla="+- 0 2898 2887"/>
                <a:gd name="T95" fmla="*/ 2898 h 1263"/>
                <a:gd name="T96" fmla="+- 0 7676 3415"/>
                <a:gd name="T97" fmla="*/ T96 w 4472"/>
                <a:gd name="T98" fmla="+- 0 2887 2887"/>
                <a:gd name="T99" fmla="*/ 2887 h 126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72" h="1263">
                  <a:moveTo>
                    <a:pt x="4261" y="0"/>
                  </a:moveTo>
                  <a:lnTo>
                    <a:pt x="211" y="0"/>
                  </a:lnTo>
                  <a:lnTo>
                    <a:pt x="144" y="11"/>
                  </a:lnTo>
                  <a:lnTo>
                    <a:pt x="86" y="40"/>
                  </a:lnTo>
                  <a:lnTo>
                    <a:pt x="41" y="86"/>
                  </a:lnTo>
                  <a:lnTo>
                    <a:pt x="11" y="144"/>
                  </a:lnTo>
                  <a:lnTo>
                    <a:pt x="0" y="210"/>
                  </a:lnTo>
                  <a:lnTo>
                    <a:pt x="0" y="1052"/>
                  </a:lnTo>
                  <a:lnTo>
                    <a:pt x="11" y="1118"/>
                  </a:lnTo>
                  <a:lnTo>
                    <a:pt x="41" y="1176"/>
                  </a:lnTo>
                  <a:lnTo>
                    <a:pt x="86" y="1222"/>
                  </a:lnTo>
                  <a:lnTo>
                    <a:pt x="144" y="1251"/>
                  </a:lnTo>
                  <a:lnTo>
                    <a:pt x="211" y="1262"/>
                  </a:lnTo>
                  <a:lnTo>
                    <a:pt x="4261" y="1262"/>
                  </a:lnTo>
                  <a:lnTo>
                    <a:pt x="4328" y="1251"/>
                  </a:lnTo>
                  <a:lnTo>
                    <a:pt x="4385" y="1222"/>
                  </a:lnTo>
                  <a:lnTo>
                    <a:pt x="4431" y="1176"/>
                  </a:lnTo>
                  <a:lnTo>
                    <a:pt x="4461" y="1118"/>
                  </a:lnTo>
                  <a:lnTo>
                    <a:pt x="4471" y="1052"/>
                  </a:lnTo>
                  <a:lnTo>
                    <a:pt x="4471" y="210"/>
                  </a:lnTo>
                  <a:lnTo>
                    <a:pt x="4461" y="144"/>
                  </a:lnTo>
                  <a:lnTo>
                    <a:pt x="4431" y="86"/>
                  </a:lnTo>
                  <a:lnTo>
                    <a:pt x="4385" y="40"/>
                  </a:lnTo>
                  <a:lnTo>
                    <a:pt x="4328" y="11"/>
                  </a:lnTo>
                  <a:lnTo>
                    <a:pt x="4261"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docshape827">
              <a:extLst>
                <a:ext uri="{FF2B5EF4-FFF2-40B4-BE49-F238E27FC236}">
                  <a16:creationId xmlns:a16="http://schemas.microsoft.com/office/drawing/2014/main" id="{AD9414FB-0F56-BC97-24B8-E5F2A4D1D06E}"/>
                </a:ext>
              </a:extLst>
            </p:cNvPr>
            <p:cNvSpPr>
              <a:spLocks/>
            </p:cNvSpPr>
            <p:nvPr/>
          </p:nvSpPr>
          <p:spPr bwMode="auto">
            <a:xfrm>
              <a:off x="3415" y="2886"/>
              <a:ext cx="4472" cy="1263"/>
            </a:xfrm>
            <a:custGeom>
              <a:avLst/>
              <a:gdLst>
                <a:gd name="T0" fmla="+- 0 3415 3415"/>
                <a:gd name="T1" fmla="*/ T0 w 4472"/>
                <a:gd name="T2" fmla="+- 0 3097 2887"/>
                <a:gd name="T3" fmla="*/ 3097 h 1263"/>
                <a:gd name="T4" fmla="+- 0 3426 3415"/>
                <a:gd name="T5" fmla="*/ T4 w 4472"/>
                <a:gd name="T6" fmla="+- 0 3031 2887"/>
                <a:gd name="T7" fmla="*/ 3031 h 1263"/>
                <a:gd name="T8" fmla="+- 0 3456 3415"/>
                <a:gd name="T9" fmla="*/ T8 w 4472"/>
                <a:gd name="T10" fmla="+- 0 2973 2887"/>
                <a:gd name="T11" fmla="*/ 2973 h 1263"/>
                <a:gd name="T12" fmla="+- 0 3501 3415"/>
                <a:gd name="T13" fmla="*/ T12 w 4472"/>
                <a:gd name="T14" fmla="+- 0 2927 2887"/>
                <a:gd name="T15" fmla="*/ 2927 h 1263"/>
                <a:gd name="T16" fmla="+- 0 3559 3415"/>
                <a:gd name="T17" fmla="*/ T16 w 4472"/>
                <a:gd name="T18" fmla="+- 0 2898 2887"/>
                <a:gd name="T19" fmla="*/ 2898 h 1263"/>
                <a:gd name="T20" fmla="+- 0 3626 3415"/>
                <a:gd name="T21" fmla="*/ T20 w 4472"/>
                <a:gd name="T22" fmla="+- 0 2887 2887"/>
                <a:gd name="T23" fmla="*/ 2887 h 1263"/>
                <a:gd name="T24" fmla="+- 0 7676 3415"/>
                <a:gd name="T25" fmla="*/ T24 w 4472"/>
                <a:gd name="T26" fmla="+- 0 2887 2887"/>
                <a:gd name="T27" fmla="*/ 2887 h 1263"/>
                <a:gd name="T28" fmla="+- 0 7743 3415"/>
                <a:gd name="T29" fmla="*/ T28 w 4472"/>
                <a:gd name="T30" fmla="+- 0 2898 2887"/>
                <a:gd name="T31" fmla="*/ 2898 h 1263"/>
                <a:gd name="T32" fmla="+- 0 7800 3415"/>
                <a:gd name="T33" fmla="*/ T32 w 4472"/>
                <a:gd name="T34" fmla="+- 0 2927 2887"/>
                <a:gd name="T35" fmla="*/ 2927 h 1263"/>
                <a:gd name="T36" fmla="+- 0 7846 3415"/>
                <a:gd name="T37" fmla="*/ T36 w 4472"/>
                <a:gd name="T38" fmla="+- 0 2973 2887"/>
                <a:gd name="T39" fmla="*/ 2973 h 1263"/>
                <a:gd name="T40" fmla="+- 0 7876 3415"/>
                <a:gd name="T41" fmla="*/ T40 w 4472"/>
                <a:gd name="T42" fmla="+- 0 3031 2887"/>
                <a:gd name="T43" fmla="*/ 3031 h 1263"/>
                <a:gd name="T44" fmla="+- 0 7886 3415"/>
                <a:gd name="T45" fmla="*/ T44 w 4472"/>
                <a:gd name="T46" fmla="+- 0 3097 2887"/>
                <a:gd name="T47" fmla="*/ 3097 h 1263"/>
                <a:gd name="T48" fmla="+- 0 7886 3415"/>
                <a:gd name="T49" fmla="*/ T48 w 4472"/>
                <a:gd name="T50" fmla="+- 0 3939 2887"/>
                <a:gd name="T51" fmla="*/ 3939 h 1263"/>
                <a:gd name="T52" fmla="+- 0 7876 3415"/>
                <a:gd name="T53" fmla="*/ T52 w 4472"/>
                <a:gd name="T54" fmla="+- 0 4005 2887"/>
                <a:gd name="T55" fmla="*/ 4005 h 1263"/>
                <a:gd name="T56" fmla="+- 0 7846 3415"/>
                <a:gd name="T57" fmla="*/ T56 w 4472"/>
                <a:gd name="T58" fmla="+- 0 4063 2887"/>
                <a:gd name="T59" fmla="*/ 4063 h 1263"/>
                <a:gd name="T60" fmla="+- 0 7800 3415"/>
                <a:gd name="T61" fmla="*/ T60 w 4472"/>
                <a:gd name="T62" fmla="+- 0 4109 2887"/>
                <a:gd name="T63" fmla="*/ 4109 h 1263"/>
                <a:gd name="T64" fmla="+- 0 7743 3415"/>
                <a:gd name="T65" fmla="*/ T64 w 4472"/>
                <a:gd name="T66" fmla="+- 0 4138 2887"/>
                <a:gd name="T67" fmla="*/ 4138 h 1263"/>
                <a:gd name="T68" fmla="+- 0 7676 3415"/>
                <a:gd name="T69" fmla="*/ T68 w 4472"/>
                <a:gd name="T70" fmla="+- 0 4149 2887"/>
                <a:gd name="T71" fmla="*/ 4149 h 1263"/>
                <a:gd name="T72" fmla="+- 0 3626 3415"/>
                <a:gd name="T73" fmla="*/ T72 w 4472"/>
                <a:gd name="T74" fmla="+- 0 4149 2887"/>
                <a:gd name="T75" fmla="*/ 4149 h 1263"/>
                <a:gd name="T76" fmla="+- 0 3559 3415"/>
                <a:gd name="T77" fmla="*/ T76 w 4472"/>
                <a:gd name="T78" fmla="+- 0 4138 2887"/>
                <a:gd name="T79" fmla="*/ 4138 h 1263"/>
                <a:gd name="T80" fmla="+- 0 3501 3415"/>
                <a:gd name="T81" fmla="*/ T80 w 4472"/>
                <a:gd name="T82" fmla="+- 0 4109 2887"/>
                <a:gd name="T83" fmla="*/ 4109 h 1263"/>
                <a:gd name="T84" fmla="+- 0 3456 3415"/>
                <a:gd name="T85" fmla="*/ T84 w 4472"/>
                <a:gd name="T86" fmla="+- 0 4063 2887"/>
                <a:gd name="T87" fmla="*/ 4063 h 1263"/>
                <a:gd name="T88" fmla="+- 0 3426 3415"/>
                <a:gd name="T89" fmla="*/ T88 w 4472"/>
                <a:gd name="T90" fmla="+- 0 4005 2887"/>
                <a:gd name="T91" fmla="*/ 4005 h 1263"/>
                <a:gd name="T92" fmla="+- 0 3415 3415"/>
                <a:gd name="T93" fmla="*/ T92 w 4472"/>
                <a:gd name="T94" fmla="+- 0 3939 2887"/>
                <a:gd name="T95" fmla="*/ 3939 h 1263"/>
                <a:gd name="T96" fmla="+- 0 3415 3415"/>
                <a:gd name="T97" fmla="*/ T96 w 4472"/>
                <a:gd name="T98" fmla="+- 0 3097 2887"/>
                <a:gd name="T99" fmla="*/ 3097 h 126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72" h="1263">
                  <a:moveTo>
                    <a:pt x="0" y="210"/>
                  </a:moveTo>
                  <a:lnTo>
                    <a:pt x="11" y="144"/>
                  </a:lnTo>
                  <a:lnTo>
                    <a:pt x="41" y="86"/>
                  </a:lnTo>
                  <a:lnTo>
                    <a:pt x="86" y="40"/>
                  </a:lnTo>
                  <a:lnTo>
                    <a:pt x="144" y="11"/>
                  </a:lnTo>
                  <a:lnTo>
                    <a:pt x="211" y="0"/>
                  </a:lnTo>
                  <a:lnTo>
                    <a:pt x="4261" y="0"/>
                  </a:lnTo>
                  <a:lnTo>
                    <a:pt x="4328" y="11"/>
                  </a:lnTo>
                  <a:lnTo>
                    <a:pt x="4385" y="40"/>
                  </a:lnTo>
                  <a:lnTo>
                    <a:pt x="4431" y="86"/>
                  </a:lnTo>
                  <a:lnTo>
                    <a:pt x="4461" y="144"/>
                  </a:lnTo>
                  <a:lnTo>
                    <a:pt x="4471" y="210"/>
                  </a:lnTo>
                  <a:lnTo>
                    <a:pt x="4471" y="1052"/>
                  </a:lnTo>
                  <a:lnTo>
                    <a:pt x="4461" y="1118"/>
                  </a:lnTo>
                  <a:lnTo>
                    <a:pt x="4431" y="1176"/>
                  </a:lnTo>
                  <a:lnTo>
                    <a:pt x="4385" y="1222"/>
                  </a:lnTo>
                  <a:lnTo>
                    <a:pt x="4328" y="1251"/>
                  </a:lnTo>
                  <a:lnTo>
                    <a:pt x="4261" y="1262"/>
                  </a:lnTo>
                  <a:lnTo>
                    <a:pt x="211" y="1262"/>
                  </a:lnTo>
                  <a:lnTo>
                    <a:pt x="144" y="1251"/>
                  </a:lnTo>
                  <a:lnTo>
                    <a:pt x="86" y="1222"/>
                  </a:lnTo>
                  <a:lnTo>
                    <a:pt x="41" y="1176"/>
                  </a:lnTo>
                  <a:lnTo>
                    <a:pt x="11" y="1118"/>
                  </a:lnTo>
                  <a:lnTo>
                    <a:pt x="0" y="1052"/>
                  </a:lnTo>
                  <a:lnTo>
                    <a:pt x="0" y="210"/>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 name="docshape828">
              <a:extLst>
                <a:ext uri="{FF2B5EF4-FFF2-40B4-BE49-F238E27FC236}">
                  <a16:creationId xmlns:a16="http://schemas.microsoft.com/office/drawing/2014/main" id="{A77A4816-9718-3BC6-2EF3-6D210210FAF5}"/>
                </a:ext>
              </a:extLst>
            </p:cNvPr>
            <p:cNvSpPr txBox="1">
              <a:spLocks noChangeArrowheads="1"/>
            </p:cNvSpPr>
            <p:nvPr/>
          </p:nvSpPr>
          <p:spPr bwMode="auto">
            <a:xfrm>
              <a:off x="3608" y="-1147"/>
              <a:ext cx="8309"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ts val="38"/>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2759075" lvl="0" indent="0" algn="just" defTabSz="914400" rtl="0" eaLnBrk="0" fontAlgn="base" latinLnBrk="0" hangingPunct="0">
                <a:lnSpc>
                  <a:spcPct val="100000"/>
                </a:lnSpc>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初診料の算定日が</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7</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月</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5</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日であるのに、傷病名の診療開始日が</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7</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月</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4</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日なので不合格判定。</a:t>
              </a:r>
              <a:endPar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8" name="テキスト ボックス 7">
            <a:extLst>
              <a:ext uri="{FF2B5EF4-FFF2-40B4-BE49-F238E27FC236}">
                <a16:creationId xmlns:a16="http://schemas.microsoft.com/office/drawing/2014/main" id="{DA93AAB5-44C8-E7D2-0784-D4107B343D1A}"/>
              </a:ext>
            </a:extLst>
          </p:cNvPr>
          <p:cNvSpPr txBox="1"/>
          <p:nvPr/>
        </p:nvSpPr>
        <p:spPr>
          <a:xfrm>
            <a:off x="311499" y="4953000"/>
            <a:ext cx="3535904" cy="469359"/>
          </a:xfrm>
          <a:prstGeom prst="rect">
            <a:avLst/>
          </a:prstGeom>
          <a:noFill/>
        </p:spPr>
        <p:txBody>
          <a:bodyPr wrap="none" rtlCol="0">
            <a:spAutoFit/>
          </a:bodyPr>
          <a:lstStyle/>
          <a:p>
            <a:pPr marL="485140">
              <a:spcBef>
                <a:spcPts val="260"/>
              </a:spcBef>
              <a:spcAft>
                <a:spcPts val="0"/>
              </a:spcAft>
            </a:pPr>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１５．精密点検（独自ルール） 最大投与日数</a:t>
            </a:r>
          </a:p>
          <a:p>
            <a:pPr marL="485140">
              <a:spcBef>
                <a:spcPts val="260"/>
              </a:spcBef>
              <a:spcAft>
                <a:spcPts val="0"/>
              </a:spcAft>
            </a:pPr>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医薬品の投与日数をチェックします。</a:t>
            </a:r>
          </a:p>
        </p:txBody>
      </p:sp>
      <p:grpSp>
        <p:nvGrpSpPr>
          <p:cNvPr id="13" name="docshapegroup829">
            <a:extLst>
              <a:ext uri="{FF2B5EF4-FFF2-40B4-BE49-F238E27FC236}">
                <a16:creationId xmlns:a16="http://schemas.microsoft.com/office/drawing/2014/main" id="{567186EC-5991-A99E-B85D-77B4AE4B0020}"/>
              </a:ext>
            </a:extLst>
          </p:cNvPr>
          <p:cNvGrpSpPr>
            <a:grpSpLocks/>
          </p:cNvGrpSpPr>
          <p:nvPr/>
        </p:nvGrpSpPr>
        <p:grpSpPr bwMode="auto">
          <a:xfrm>
            <a:off x="1321563" y="5395798"/>
            <a:ext cx="5777449" cy="3444279"/>
            <a:chOff x="2551" y="11"/>
            <a:chExt cx="9097" cy="5423"/>
          </a:xfrm>
        </p:grpSpPr>
        <p:pic>
          <p:nvPicPr>
            <p:cNvPr id="16392" name="docshape830">
              <a:extLst>
                <a:ext uri="{FF2B5EF4-FFF2-40B4-BE49-F238E27FC236}">
                  <a16:creationId xmlns:a16="http://schemas.microsoft.com/office/drawing/2014/main" id="{0488A5AD-1770-DE26-06C7-231B786206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310"/>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14" name="docshape831">
              <a:extLst>
                <a:ext uri="{FF2B5EF4-FFF2-40B4-BE49-F238E27FC236}">
                  <a16:creationId xmlns:a16="http://schemas.microsoft.com/office/drawing/2014/main" id="{33D55FB6-48F8-390A-70F6-3F6E86D5847D}"/>
                </a:ext>
              </a:extLst>
            </p:cNvPr>
            <p:cNvSpPr>
              <a:spLocks/>
            </p:cNvSpPr>
            <p:nvPr/>
          </p:nvSpPr>
          <p:spPr bwMode="auto">
            <a:xfrm>
              <a:off x="3609" y="1014"/>
              <a:ext cx="4472" cy="1260"/>
            </a:xfrm>
            <a:custGeom>
              <a:avLst/>
              <a:gdLst>
                <a:gd name="T0" fmla="+- 0 7871 3610"/>
                <a:gd name="T1" fmla="*/ T0 w 4472"/>
                <a:gd name="T2" fmla="+- 0 1014 1014"/>
                <a:gd name="T3" fmla="*/ 1014 h 1260"/>
                <a:gd name="T4" fmla="+- 0 3820 3610"/>
                <a:gd name="T5" fmla="*/ T4 w 4472"/>
                <a:gd name="T6" fmla="+- 0 1014 1014"/>
                <a:gd name="T7" fmla="*/ 1014 h 1260"/>
                <a:gd name="T8" fmla="+- 0 3753 3610"/>
                <a:gd name="T9" fmla="*/ T8 w 4472"/>
                <a:gd name="T10" fmla="+- 0 1025 1014"/>
                <a:gd name="T11" fmla="*/ 1025 h 1260"/>
                <a:gd name="T12" fmla="+- 0 3696 3610"/>
                <a:gd name="T13" fmla="*/ T12 w 4472"/>
                <a:gd name="T14" fmla="+- 0 1055 1014"/>
                <a:gd name="T15" fmla="*/ 1055 h 1260"/>
                <a:gd name="T16" fmla="+- 0 3650 3610"/>
                <a:gd name="T17" fmla="*/ T16 w 4472"/>
                <a:gd name="T18" fmla="+- 0 1100 1014"/>
                <a:gd name="T19" fmla="*/ 1100 h 1260"/>
                <a:gd name="T20" fmla="+- 0 3620 3610"/>
                <a:gd name="T21" fmla="*/ T20 w 4472"/>
                <a:gd name="T22" fmla="+- 0 1158 1014"/>
                <a:gd name="T23" fmla="*/ 1158 h 1260"/>
                <a:gd name="T24" fmla="+- 0 3610 3610"/>
                <a:gd name="T25" fmla="*/ T24 w 4472"/>
                <a:gd name="T26" fmla="+- 0 1224 1014"/>
                <a:gd name="T27" fmla="*/ 1224 h 1260"/>
                <a:gd name="T28" fmla="+- 0 3610 3610"/>
                <a:gd name="T29" fmla="*/ T28 w 4472"/>
                <a:gd name="T30" fmla="+- 0 2064 1014"/>
                <a:gd name="T31" fmla="*/ 2064 h 1260"/>
                <a:gd name="T32" fmla="+- 0 3620 3610"/>
                <a:gd name="T33" fmla="*/ T32 w 4472"/>
                <a:gd name="T34" fmla="+- 0 2130 1014"/>
                <a:gd name="T35" fmla="*/ 2130 h 1260"/>
                <a:gd name="T36" fmla="+- 0 3650 3610"/>
                <a:gd name="T37" fmla="*/ T36 w 4472"/>
                <a:gd name="T38" fmla="+- 0 2188 1014"/>
                <a:gd name="T39" fmla="*/ 2188 h 1260"/>
                <a:gd name="T40" fmla="+- 0 3696 3610"/>
                <a:gd name="T41" fmla="*/ T40 w 4472"/>
                <a:gd name="T42" fmla="+- 0 2234 1014"/>
                <a:gd name="T43" fmla="*/ 2234 h 1260"/>
                <a:gd name="T44" fmla="+- 0 3753 3610"/>
                <a:gd name="T45" fmla="*/ T44 w 4472"/>
                <a:gd name="T46" fmla="+- 0 2263 1014"/>
                <a:gd name="T47" fmla="*/ 2263 h 1260"/>
                <a:gd name="T48" fmla="+- 0 3820 3610"/>
                <a:gd name="T49" fmla="*/ T48 w 4472"/>
                <a:gd name="T50" fmla="+- 0 2274 1014"/>
                <a:gd name="T51" fmla="*/ 2274 h 1260"/>
                <a:gd name="T52" fmla="+- 0 7871 3610"/>
                <a:gd name="T53" fmla="*/ T52 w 4472"/>
                <a:gd name="T54" fmla="+- 0 2274 1014"/>
                <a:gd name="T55" fmla="*/ 2274 h 1260"/>
                <a:gd name="T56" fmla="+- 0 7937 3610"/>
                <a:gd name="T57" fmla="*/ T56 w 4472"/>
                <a:gd name="T58" fmla="+- 0 2263 1014"/>
                <a:gd name="T59" fmla="*/ 2263 h 1260"/>
                <a:gd name="T60" fmla="+- 0 7995 3610"/>
                <a:gd name="T61" fmla="*/ T60 w 4472"/>
                <a:gd name="T62" fmla="+- 0 2234 1014"/>
                <a:gd name="T63" fmla="*/ 2234 h 1260"/>
                <a:gd name="T64" fmla="+- 0 8040 3610"/>
                <a:gd name="T65" fmla="*/ T64 w 4472"/>
                <a:gd name="T66" fmla="+- 0 2188 1014"/>
                <a:gd name="T67" fmla="*/ 2188 h 1260"/>
                <a:gd name="T68" fmla="+- 0 8070 3610"/>
                <a:gd name="T69" fmla="*/ T68 w 4472"/>
                <a:gd name="T70" fmla="+- 0 2130 1014"/>
                <a:gd name="T71" fmla="*/ 2130 h 1260"/>
                <a:gd name="T72" fmla="+- 0 8081 3610"/>
                <a:gd name="T73" fmla="*/ T72 w 4472"/>
                <a:gd name="T74" fmla="+- 0 2064 1014"/>
                <a:gd name="T75" fmla="*/ 2064 h 1260"/>
                <a:gd name="T76" fmla="+- 0 8081 3610"/>
                <a:gd name="T77" fmla="*/ T76 w 4472"/>
                <a:gd name="T78" fmla="+- 0 1224 1014"/>
                <a:gd name="T79" fmla="*/ 1224 h 1260"/>
                <a:gd name="T80" fmla="+- 0 8070 3610"/>
                <a:gd name="T81" fmla="*/ T80 w 4472"/>
                <a:gd name="T82" fmla="+- 0 1158 1014"/>
                <a:gd name="T83" fmla="*/ 1158 h 1260"/>
                <a:gd name="T84" fmla="+- 0 8040 3610"/>
                <a:gd name="T85" fmla="*/ T84 w 4472"/>
                <a:gd name="T86" fmla="+- 0 1100 1014"/>
                <a:gd name="T87" fmla="*/ 1100 h 1260"/>
                <a:gd name="T88" fmla="+- 0 7995 3610"/>
                <a:gd name="T89" fmla="*/ T88 w 4472"/>
                <a:gd name="T90" fmla="+- 0 1055 1014"/>
                <a:gd name="T91" fmla="*/ 1055 h 1260"/>
                <a:gd name="T92" fmla="+- 0 7937 3610"/>
                <a:gd name="T93" fmla="*/ T92 w 4472"/>
                <a:gd name="T94" fmla="+- 0 1025 1014"/>
                <a:gd name="T95" fmla="*/ 1025 h 1260"/>
                <a:gd name="T96" fmla="+- 0 7871 3610"/>
                <a:gd name="T97" fmla="*/ T96 w 4472"/>
                <a:gd name="T98" fmla="+- 0 1014 1014"/>
                <a:gd name="T99" fmla="*/ 1014 h 12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72" h="1260">
                  <a:moveTo>
                    <a:pt x="4261" y="0"/>
                  </a:moveTo>
                  <a:lnTo>
                    <a:pt x="210" y="0"/>
                  </a:lnTo>
                  <a:lnTo>
                    <a:pt x="143" y="11"/>
                  </a:lnTo>
                  <a:lnTo>
                    <a:pt x="86" y="41"/>
                  </a:lnTo>
                  <a:lnTo>
                    <a:pt x="40" y="86"/>
                  </a:lnTo>
                  <a:lnTo>
                    <a:pt x="10" y="144"/>
                  </a:lnTo>
                  <a:lnTo>
                    <a:pt x="0" y="210"/>
                  </a:lnTo>
                  <a:lnTo>
                    <a:pt x="0" y="1050"/>
                  </a:lnTo>
                  <a:lnTo>
                    <a:pt x="10" y="1116"/>
                  </a:lnTo>
                  <a:lnTo>
                    <a:pt x="40" y="1174"/>
                  </a:lnTo>
                  <a:lnTo>
                    <a:pt x="86" y="1220"/>
                  </a:lnTo>
                  <a:lnTo>
                    <a:pt x="143" y="1249"/>
                  </a:lnTo>
                  <a:lnTo>
                    <a:pt x="210" y="1260"/>
                  </a:lnTo>
                  <a:lnTo>
                    <a:pt x="4261" y="1260"/>
                  </a:lnTo>
                  <a:lnTo>
                    <a:pt x="4327" y="1249"/>
                  </a:lnTo>
                  <a:lnTo>
                    <a:pt x="4385" y="1220"/>
                  </a:lnTo>
                  <a:lnTo>
                    <a:pt x="4430" y="1174"/>
                  </a:lnTo>
                  <a:lnTo>
                    <a:pt x="4460" y="1116"/>
                  </a:lnTo>
                  <a:lnTo>
                    <a:pt x="4471" y="1050"/>
                  </a:lnTo>
                  <a:lnTo>
                    <a:pt x="4471" y="210"/>
                  </a:lnTo>
                  <a:lnTo>
                    <a:pt x="4460" y="144"/>
                  </a:lnTo>
                  <a:lnTo>
                    <a:pt x="4430" y="86"/>
                  </a:lnTo>
                  <a:lnTo>
                    <a:pt x="4385" y="41"/>
                  </a:lnTo>
                  <a:lnTo>
                    <a:pt x="4327" y="11"/>
                  </a:lnTo>
                  <a:lnTo>
                    <a:pt x="4261"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docshape832">
              <a:extLst>
                <a:ext uri="{FF2B5EF4-FFF2-40B4-BE49-F238E27FC236}">
                  <a16:creationId xmlns:a16="http://schemas.microsoft.com/office/drawing/2014/main" id="{60615EFB-92C1-6DBA-A33D-7B79065DD310}"/>
                </a:ext>
              </a:extLst>
            </p:cNvPr>
            <p:cNvSpPr>
              <a:spLocks/>
            </p:cNvSpPr>
            <p:nvPr/>
          </p:nvSpPr>
          <p:spPr bwMode="auto">
            <a:xfrm>
              <a:off x="3609" y="1014"/>
              <a:ext cx="4472" cy="1260"/>
            </a:xfrm>
            <a:custGeom>
              <a:avLst/>
              <a:gdLst>
                <a:gd name="T0" fmla="+- 0 3610 3610"/>
                <a:gd name="T1" fmla="*/ T0 w 4472"/>
                <a:gd name="T2" fmla="+- 0 1224 1014"/>
                <a:gd name="T3" fmla="*/ 1224 h 1260"/>
                <a:gd name="T4" fmla="+- 0 3620 3610"/>
                <a:gd name="T5" fmla="*/ T4 w 4472"/>
                <a:gd name="T6" fmla="+- 0 1158 1014"/>
                <a:gd name="T7" fmla="*/ 1158 h 1260"/>
                <a:gd name="T8" fmla="+- 0 3650 3610"/>
                <a:gd name="T9" fmla="*/ T8 w 4472"/>
                <a:gd name="T10" fmla="+- 0 1100 1014"/>
                <a:gd name="T11" fmla="*/ 1100 h 1260"/>
                <a:gd name="T12" fmla="+- 0 3696 3610"/>
                <a:gd name="T13" fmla="*/ T12 w 4472"/>
                <a:gd name="T14" fmla="+- 0 1055 1014"/>
                <a:gd name="T15" fmla="*/ 1055 h 1260"/>
                <a:gd name="T16" fmla="+- 0 3753 3610"/>
                <a:gd name="T17" fmla="*/ T16 w 4472"/>
                <a:gd name="T18" fmla="+- 0 1025 1014"/>
                <a:gd name="T19" fmla="*/ 1025 h 1260"/>
                <a:gd name="T20" fmla="+- 0 3820 3610"/>
                <a:gd name="T21" fmla="*/ T20 w 4472"/>
                <a:gd name="T22" fmla="+- 0 1014 1014"/>
                <a:gd name="T23" fmla="*/ 1014 h 1260"/>
                <a:gd name="T24" fmla="+- 0 7871 3610"/>
                <a:gd name="T25" fmla="*/ T24 w 4472"/>
                <a:gd name="T26" fmla="+- 0 1014 1014"/>
                <a:gd name="T27" fmla="*/ 1014 h 1260"/>
                <a:gd name="T28" fmla="+- 0 7937 3610"/>
                <a:gd name="T29" fmla="*/ T28 w 4472"/>
                <a:gd name="T30" fmla="+- 0 1025 1014"/>
                <a:gd name="T31" fmla="*/ 1025 h 1260"/>
                <a:gd name="T32" fmla="+- 0 7995 3610"/>
                <a:gd name="T33" fmla="*/ T32 w 4472"/>
                <a:gd name="T34" fmla="+- 0 1055 1014"/>
                <a:gd name="T35" fmla="*/ 1055 h 1260"/>
                <a:gd name="T36" fmla="+- 0 8040 3610"/>
                <a:gd name="T37" fmla="*/ T36 w 4472"/>
                <a:gd name="T38" fmla="+- 0 1100 1014"/>
                <a:gd name="T39" fmla="*/ 1100 h 1260"/>
                <a:gd name="T40" fmla="+- 0 8070 3610"/>
                <a:gd name="T41" fmla="*/ T40 w 4472"/>
                <a:gd name="T42" fmla="+- 0 1158 1014"/>
                <a:gd name="T43" fmla="*/ 1158 h 1260"/>
                <a:gd name="T44" fmla="+- 0 8081 3610"/>
                <a:gd name="T45" fmla="*/ T44 w 4472"/>
                <a:gd name="T46" fmla="+- 0 1224 1014"/>
                <a:gd name="T47" fmla="*/ 1224 h 1260"/>
                <a:gd name="T48" fmla="+- 0 8081 3610"/>
                <a:gd name="T49" fmla="*/ T48 w 4472"/>
                <a:gd name="T50" fmla="+- 0 2064 1014"/>
                <a:gd name="T51" fmla="*/ 2064 h 1260"/>
                <a:gd name="T52" fmla="+- 0 8070 3610"/>
                <a:gd name="T53" fmla="*/ T52 w 4472"/>
                <a:gd name="T54" fmla="+- 0 2130 1014"/>
                <a:gd name="T55" fmla="*/ 2130 h 1260"/>
                <a:gd name="T56" fmla="+- 0 8040 3610"/>
                <a:gd name="T57" fmla="*/ T56 w 4472"/>
                <a:gd name="T58" fmla="+- 0 2188 1014"/>
                <a:gd name="T59" fmla="*/ 2188 h 1260"/>
                <a:gd name="T60" fmla="+- 0 7995 3610"/>
                <a:gd name="T61" fmla="*/ T60 w 4472"/>
                <a:gd name="T62" fmla="+- 0 2234 1014"/>
                <a:gd name="T63" fmla="*/ 2234 h 1260"/>
                <a:gd name="T64" fmla="+- 0 7937 3610"/>
                <a:gd name="T65" fmla="*/ T64 w 4472"/>
                <a:gd name="T66" fmla="+- 0 2263 1014"/>
                <a:gd name="T67" fmla="*/ 2263 h 1260"/>
                <a:gd name="T68" fmla="+- 0 7871 3610"/>
                <a:gd name="T69" fmla="*/ T68 w 4472"/>
                <a:gd name="T70" fmla="+- 0 2274 1014"/>
                <a:gd name="T71" fmla="*/ 2274 h 1260"/>
                <a:gd name="T72" fmla="+- 0 3820 3610"/>
                <a:gd name="T73" fmla="*/ T72 w 4472"/>
                <a:gd name="T74" fmla="+- 0 2274 1014"/>
                <a:gd name="T75" fmla="*/ 2274 h 1260"/>
                <a:gd name="T76" fmla="+- 0 3753 3610"/>
                <a:gd name="T77" fmla="*/ T76 w 4472"/>
                <a:gd name="T78" fmla="+- 0 2263 1014"/>
                <a:gd name="T79" fmla="*/ 2263 h 1260"/>
                <a:gd name="T80" fmla="+- 0 3696 3610"/>
                <a:gd name="T81" fmla="*/ T80 w 4472"/>
                <a:gd name="T82" fmla="+- 0 2234 1014"/>
                <a:gd name="T83" fmla="*/ 2234 h 1260"/>
                <a:gd name="T84" fmla="+- 0 3650 3610"/>
                <a:gd name="T85" fmla="*/ T84 w 4472"/>
                <a:gd name="T86" fmla="+- 0 2188 1014"/>
                <a:gd name="T87" fmla="*/ 2188 h 1260"/>
                <a:gd name="T88" fmla="+- 0 3620 3610"/>
                <a:gd name="T89" fmla="*/ T88 w 4472"/>
                <a:gd name="T90" fmla="+- 0 2130 1014"/>
                <a:gd name="T91" fmla="*/ 2130 h 1260"/>
                <a:gd name="T92" fmla="+- 0 3610 3610"/>
                <a:gd name="T93" fmla="*/ T92 w 4472"/>
                <a:gd name="T94" fmla="+- 0 2064 1014"/>
                <a:gd name="T95" fmla="*/ 2064 h 1260"/>
                <a:gd name="T96" fmla="+- 0 3610 3610"/>
                <a:gd name="T97" fmla="*/ T96 w 4472"/>
                <a:gd name="T98" fmla="+- 0 1224 1014"/>
                <a:gd name="T99" fmla="*/ 1224 h 12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472" h="1260">
                  <a:moveTo>
                    <a:pt x="0" y="210"/>
                  </a:moveTo>
                  <a:lnTo>
                    <a:pt x="10" y="144"/>
                  </a:lnTo>
                  <a:lnTo>
                    <a:pt x="40" y="86"/>
                  </a:lnTo>
                  <a:lnTo>
                    <a:pt x="86" y="41"/>
                  </a:lnTo>
                  <a:lnTo>
                    <a:pt x="143" y="11"/>
                  </a:lnTo>
                  <a:lnTo>
                    <a:pt x="210" y="0"/>
                  </a:lnTo>
                  <a:lnTo>
                    <a:pt x="4261" y="0"/>
                  </a:lnTo>
                  <a:lnTo>
                    <a:pt x="4327" y="11"/>
                  </a:lnTo>
                  <a:lnTo>
                    <a:pt x="4385" y="41"/>
                  </a:lnTo>
                  <a:lnTo>
                    <a:pt x="4430" y="86"/>
                  </a:lnTo>
                  <a:lnTo>
                    <a:pt x="4460" y="144"/>
                  </a:lnTo>
                  <a:lnTo>
                    <a:pt x="4471" y="210"/>
                  </a:lnTo>
                  <a:lnTo>
                    <a:pt x="4471" y="1050"/>
                  </a:lnTo>
                  <a:lnTo>
                    <a:pt x="4460" y="1116"/>
                  </a:lnTo>
                  <a:lnTo>
                    <a:pt x="4430" y="1174"/>
                  </a:lnTo>
                  <a:lnTo>
                    <a:pt x="4385" y="1220"/>
                  </a:lnTo>
                  <a:lnTo>
                    <a:pt x="4327" y="1249"/>
                  </a:lnTo>
                  <a:lnTo>
                    <a:pt x="4261" y="1260"/>
                  </a:lnTo>
                  <a:lnTo>
                    <a:pt x="210" y="1260"/>
                  </a:lnTo>
                  <a:lnTo>
                    <a:pt x="143" y="1249"/>
                  </a:lnTo>
                  <a:lnTo>
                    <a:pt x="86" y="1220"/>
                  </a:lnTo>
                  <a:lnTo>
                    <a:pt x="40" y="1174"/>
                  </a:lnTo>
                  <a:lnTo>
                    <a:pt x="10" y="1116"/>
                  </a:lnTo>
                  <a:lnTo>
                    <a:pt x="0" y="1050"/>
                  </a:lnTo>
                  <a:lnTo>
                    <a:pt x="0" y="210"/>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833">
              <a:extLst>
                <a:ext uri="{FF2B5EF4-FFF2-40B4-BE49-F238E27FC236}">
                  <a16:creationId xmlns:a16="http://schemas.microsoft.com/office/drawing/2014/main" id="{D0B05085-A315-A7CF-F3EE-54898A24B7EB}"/>
                </a:ext>
              </a:extLst>
            </p:cNvPr>
            <p:cNvSpPr>
              <a:spLocks/>
            </p:cNvSpPr>
            <p:nvPr/>
          </p:nvSpPr>
          <p:spPr bwMode="auto">
            <a:xfrm>
              <a:off x="7683" y="3650"/>
              <a:ext cx="399" cy="396"/>
            </a:xfrm>
            <a:custGeom>
              <a:avLst/>
              <a:gdLst>
                <a:gd name="T0" fmla="+- 0 7684 7684"/>
                <a:gd name="T1" fmla="*/ T0 w 399"/>
                <a:gd name="T2" fmla="+- 0 3848 3650"/>
                <a:gd name="T3" fmla="*/ 3848 h 396"/>
                <a:gd name="T4" fmla="+- 0 7699 7684"/>
                <a:gd name="T5" fmla="*/ T4 w 399"/>
                <a:gd name="T6" fmla="+- 0 3771 3650"/>
                <a:gd name="T7" fmla="*/ 3771 h 396"/>
                <a:gd name="T8" fmla="+- 0 7742 7684"/>
                <a:gd name="T9" fmla="*/ T8 w 399"/>
                <a:gd name="T10" fmla="+- 0 3708 3650"/>
                <a:gd name="T11" fmla="*/ 3708 h 396"/>
                <a:gd name="T12" fmla="+- 0 7805 7684"/>
                <a:gd name="T13" fmla="*/ T12 w 399"/>
                <a:gd name="T14" fmla="+- 0 3666 3650"/>
                <a:gd name="T15" fmla="*/ 3666 h 396"/>
                <a:gd name="T16" fmla="+- 0 7883 7684"/>
                <a:gd name="T17" fmla="*/ T16 w 399"/>
                <a:gd name="T18" fmla="+- 0 3650 3650"/>
                <a:gd name="T19" fmla="*/ 3650 h 396"/>
                <a:gd name="T20" fmla="+- 0 7960 7684"/>
                <a:gd name="T21" fmla="*/ T20 w 399"/>
                <a:gd name="T22" fmla="+- 0 3666 3650"/>
                <a:gd name="T23" fmla="*/ 3666 h 396"/>
                <a:gd name="T24" fmla="+- 0 8024 7684"/>
                <a:gd name="T25" fmla="*/ T24 w 399"/>
                <a:gd name="T26" fmla="+- 0 3708 3650"/>
                <a:gd name="T27" fmla="*/ 3708 h 396"/>
                <a:gd name="T28" fmla="+- 0 8066 7684"/>
                <a:gd name="T29" fmla="*/ T28 w 399"/>
                <a:gd name="T30" fmla="+- 0 3771 3650"/>
                <a:gd name="T31" fmla="*/ 3771 h 396"/>
                <a:gd name="T32" fmla="+- 0 8082 7684"/>
                <a:gd name="T33" fmla="*/ T32 w 399"/>
                <a:gd name="T34" fmla="+- 0 3848 3650"/>
                <a:gd name="T35" fmla="*/ 3848 h 396"/>
                <a:gd name="T36" fmla="+- 0 8066 7684"/>
                <a:gd name="T37" fmla="*/ T36 w 399"/>
                <a:gd name="T38" fmla="+- 0 3926 3650"/>
                <a:gd name="T39" fmla="*/ 3926 h 396"/>
                <a:gd name="T40" fmla="+- 0 8024 7684"/>
                <a:gd name="T41" fmla="*/ T40 w 399"/>
                <a:gd name="T42" fmla="+- 0 3988 3650"/>
                <a:gd name="T43" fmla="*/ 3988 h 396"/>
                <a:gd name="T44" fmla="+- 0 7960 7684"/>
                <a:gd name="T45" fmla="*/ T44 w 399"/>
                <a:gd name="T46" fmla="+- 0 4031 3650"/>
                <a:gd name="T47" fmla="*/ 4031 h 396"/>
                <a:gd name="T48" fmla="+- 0 7883 7684"/>
                <a:gd name="T49" fmla="*/ T48 w 399"/>
                <a:gd name="T50" fmla="+- 0 4046 3650"/>
                <a:gd name="T51" fmla="*/ 4046 h 396"/>
                <a:gd name="T52" fmla="+- 0 7805 7684"/>
                <a:gd name="T53" fmla="*/ T52 w 399"/>
                <a:gd name="T54" fmla="+- 0 4031 3650"/>
                <a:gd name="T55" fmla="*/ 4031 h 396"/>
                <a:gd name="T56" fmla="+- 0 7742 7684"/>
                <a:gd name="T57" fmla="*/ T56 w 399"/>
                <a:gd name="T58" fmla="+- 0 3988 3650"/>
                <a:gd name="T59" fmla="*/ 3988 h 396"/>
                <a:gd name="T60" fmla="+- 0 7699 7684"/>
                <a:gd name="T61" fmla="*/ T60 w 399"/>
                <a:gd name="T62" fmla="+- 0 3926 3650"/>
                <a:gd name="T63" fmla="*/ 3926 h 396"/>
                <a:gd name="T64" fmla="+- 0 7684 7684"/>
                <a:gd name="T65" fmla="*/ T64 w 399"/>
                <a:gd name="T66" fmla="+- 0 3848 3650"/>
                <a:gd name="T67" fmla="*/ 3848 h 3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399" h="396">
                  <a:moveTo>
                    <a:pt x="0" y="198"/>
                  </a:moveTo>
                  <a:lnTo>
                    <a:pt x="15" y="121"/>
                  </a:lnTo>
                  <a:lnTo>
                    <a:pt x="58" y="58"/>
                  </a:lnTo>
                  <a:lnTo>
                    <a:pt x="121" y="16"/>
                  </a:lnTo>
                  <a:lnTo>
                    <a:pt x="199" y="0"/>
                  </a:lnTo>
                  <a:lnTo>
                    <a:pt x="276" y="16"/>
                  </a:lnTo>
                  <a:lnTo>
                    <a:pt x="340" y="58"/>
                  </a:lnTo>
                  <a:lnTo>
                    <a:pt x="382" y="121"/>
                  </a:lnTo>
                  <a:lnTo>
                    <a:pt x="398" y="198"/>
                  </a:lnTo>
                  <a:lnTo>
                    <a:pt x="382" y="276"/>
                  </a:lnTo>
                  <a:lnTo>
                    <a:pt x="340" y="338"/>
                  </a:lnTo>
                  <a:lnTo>
                    <a:pt x="276" y="381"/>
                  </a:lnTo>
                  <a:lnTo>
                    <a:pt x="199" y="396"/>
                  </a:lnTo>
                  <a:lnTo>
                    <a:pt x="121" y="381"/>
                  </a:lnTo>
                  <a:lnTo>
                    <a:pt x="58" y="338"/>
                  </a:lnTo>
                  <a:lnTo>
                    <a:pt x="15" y="276"/>
                  </a:lnTo>
                  <a:lnTo>
                    <a:pt x="0" y="19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docshape834">
              <a:extLst>
                <a:ext uri="{FF2B5EF4-FFF2-40B4-BE49-F238E27FC236}">
                  <a16:creationId xmlns:a16="http://schemas.microsoft.com/office/drawing/2014/main" id="{975CA263-5C82-3DA6-50D8-0620AEDB44EA}"/>
                </a:ext>
              </a:extLst>
            </p:cNvPr>
            <p:cNvSpPr txBox="1">
              <a:spLocks noChangeArrowheads="1"/>
            </p:cNvSpPr>
            <p:nvPr/>
          </p:nvSpPr>
          <p:spPr bwMode="auto">
            <a:xfrm>
              <a:off x="3810" y="11"/>
              <a:ext cx="7838"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ts val="13"/>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2449513" lvl="0" indent="0" algn="just" defTabSz="914400" rtl="0" eaLnBrk="0" fontAlgn="base" latinLnBrk="0" hangingPunct="0">
                <a:lnSpc>
                  <a:spcPct val="100000"/>
                </a:lnSpc>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睡眠薬の投与日数の上限は</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30</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日と定められている。ゾルピデム錠（睡眠薬）が</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40</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日処方されているので不合格判定。</a:t>
              </a:r>
              <a:endPar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138669797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108</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0" name="テキスト ボックス 29">
            <a:extLst>
              <a:ext uri="{FF2B5EF4-FFF2-40B4-BE49-F238E27FC236}">
                <a16:creationId xmlns:a16="http://schemas.microsoft.com/office/drawing/2014/main" id="{ABA03338-5C51-D971-A993-C1D8A129BBE5}"/>
              </a:ext>
            </a:extLst>
          </p:cNvPr>
          <p:cNvSpPr txBox="1"/>
          <p:nvPr/>
        </p:nvSpPr>
        <p:spPr>
          <a:xfrm>
            <a:off x="24272" y="3021580"/>
            <a:ext cx="6457340" cy="2433487"/>
          </a:xfrm>
          <a:prstGeom prst="rect">
            <a:avLst/>
          </a:prstGeom>
          <a:noFill/>
        </p:spPr>
        <p:txBody>
          <a:bodyPr wrap="square" rtlCol="0">
            <a:spAutoFit/>
          </a:bodyPr>
          <a:lstStyle/>
          <a:p>
            <a:r>
              <a:rPr lang="en-US" altLang="ja-JP" sz="18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8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15"/>
              </a:spcBef>
            </a:pPr>
            <a:r>
              <a:rPr lang="en-US" altLang="ja-JP" sz="18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8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2003425" marR="577850" indent="-1216025">
              <a:lnSpc>
                <a:spcPct val="135000"/>
              </a:lnSpc>
              <a:spcBef>
                <a:spcPts val="465"/>
              </a:spcBef>
              <a:spcAft>
                <a:spcPts val="0"/>
              </a:spcAft>
              <a:tabLst>
                <a:tab pos="4230370" algn="l"/>
              </a:tabLst>
            </a:pPr>
            <a:r>
              <a:rPr lang="ja-JP" altLang="ja-JP" sz="24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a:t>
            </a:r>
            <a:r>
              <a:rPr lang="en-US" altLang="ja-JP" sz="24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LS</a:t>
            </a:r>
            <a:r>
              <a:rPr lang="ja-JP" altLang="ja-JP" sz="24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クラウ</a:t>
            </a:r>
            <a:r>
              <a:rPr lang="ja-JP" altLang="en-US" sz="24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ド</a:t>
            </a:r>
            <a:r>
              <a:rPr lang="ja-JP" altLang="ja-JP" sz="24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版</a:t>
            </a:r>
            <a:endParaRPr lang="en-US" altLang="ja-JP" sz="24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2003425" marR="577850" indent="-1216025">
              <a:lnSpc>
                <a:spcPct val="135000"/>
              </a:lnSpc>
              <a:spcBef>
                <a:spcPts val="465"/>
              </a:spcBef>
              <a:spcAft>
                <a:spcPts val="0"/>
              </a:spcAft>
              <a:tabLst>
                <a:tab pos="4230370" algn="l"/>
              </a:tabLst>
            </a:pPr>
            <a:r>
              <a:rPr lang="ja-JP" altLang="en-US" sz="2400" b="1" spc="-10" dirty="0">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24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操作マニュアル</a:t>
            </a:r>
            <a:endParaRPr lang="ja-JP" altLang="ja-JP" sz="2400" b="1"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R="321945" algn="r">
              <a:lnSpc>
                <a:spcPts val="1535"/>
              </a:lnSpc>
            </a:pPr>
            <a:endParaRPr lang="en-US" altLang="ja-JP" sz="1800" spc="-25" dirty="0">
              <a:effectLst/>
              <a:latin typeface="游ゴシック" panose="020B0400000000000000" pitchFamily="50" charset="-128"/>
              <a:ea typeface="ＭＳ ゴシック" panose="020B0609070205080204" pitchFamily="49" charset="-128"/>
              <a:cs typeface="ＭＳ Ｐゴシック" panose="020B0600070205080204" pitchFamily="50" charset="-128"/>
            </a:endParaRPr>
          </a:p>
          <a:p>
            <a:pPr marR="321945" algn="r">
              <a:lnSpc>
                <a:spcPts val="1535"/>
              </a:lnSpc>
            </a:pPr>
            <a:r>
              <a:rPr lang="en-US" altLang="ja-JP" spc="-25" dirty="0">
                <a:latin typeface="游ゴシック" panose="020B0400000000000000" pitchFamily="50" charset="-128"/>
                <a:ea typeface="ＭＳ ゴシック" panose="020B0609070205080204" pitchFamily="49" charset="-128"/>
                <a:cs typeface="ＭＳ Ｐゴシック" panose="020B0600070205080204" pitchFamily="50" charset="-128"/>
              </a:rPr>
              <a:t>2024</a:t>
            </a:r>
            <a:r>
              <a:rPr lang="ja-JP" altLang="ja-JP" sz="1800" spc="-25" dirty="0">
                <a:effectLst/>
                <a:latin typeface="游ゴシック" panose="020B0400000000000000" pitchFamily="50" charset="-128"/>
                <a:ea typeface="ＭＳ ゴシック" panose="020B0609070205080204" pitchFamily="49" charset="-128"/>
                <a:cs typeface="ＭＳ Ｐゴシック" panose="020B0600070205080204" pitchFamily="50" charset="-128"/>
              </a:rPr>
              <a:t>年</a:t>
            </a:r>
            <a:r>
              <a:rPr lang="en-US" altLang="ja-JP" sz="1800" spc="-25" dirty="0">
                <a:effectLst/>
                <a:latin typeface="游ゴシック" panose="020B0400000000000000" pitchFamily="50" charset="-128"/>
                <a:ea typeface="ＭＳ ゴシック" panose="020B0609070205080204" pitchFamily="49" charset="-128"/>
                <a:cs typeface="ＭＳ Ｐゴシック" panose="020B0600070205080204" pitchFamily="50" charset="-128"/>
              </a:rPr>
              <a:t>8</a:t>
            </a:r>
            <a:r>
              <a:rPr lang="ja-JP" altLang="ja-JP" sz="1800" spc="-25" dirty="0">
                <a:effectLst/>
                <a:latin typeface="游ゴシック" panose="020B0400000000000000" pitchFamily="50" charset="-128"/>
                <a:ea typeface="ＭＳ ゴシック" panose="020B0609070205080204" pitchFamily="49" charset="-128"/>
                <a:cs typeface="ＭＳ Ｐゴシック" panose="020B0600070205080204" pitchFamily="50" charset="-128"/>
              </a:rPr>
              <a:t>月</a:t>
            </a:r>
            <a:r>
              <a:rPr lang="en-US" altLang="ja-JP" sz="1800" spc="-25" dirty="0">
                <a:effectLst/>
                <a:latin typeface="游ゴシック" panose="020B0400000000000000" pitchFamily="50" charset="-128"/>
                <a:ea typeface="ＭＳ ゴシック" panose="020B0609070205080204" pitchFamily="49" charset="-128"/>
                <a:cs typeface="ＭＳ Ｐゴシック" panose="020B0600070205080204" pitchFamily="50" charset="-128"/>
              </a:rPr>
              <a:t>1</a:t>
            </a:r>
            <a:r>
              <a:rPr lang="ja-JP" altLang="ja-JP" sz="1800" spc="-25" dirty="0">
                <a:effectLst/>
                <a:latin typeface="游ゴシック" panose="020B0400000000000000" pitchFamily="50" charset="-128"/>
                <a:ea typeface="ＭＳ ゴシック" panose="020B0609070205080204" pitchFamily="49" charset="-128"/>
                <a:cs typeface="ＭＳ Ｐゴシック" panose="020B0600070205080204" pitchFamily="50" charset="-128"/>
              </a:rPr>
              <a:t>日</a:t>
            </a:r>
            <a:endParaRPr lang="ja-JP" altLang="ja-JP" sz="18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cxnSp>
        <p:nvCxnSpPr>
          <p:cNvPr id="31" name="直線コネクタ 30">
            <a:extLst>
              <a:ext uri="{FF2B5EF4-FFF2-40B4-BE49-F238E27FC236}">
                <a16:creationId xmlns:a16="http://schemas.microsoft.com/office/drawing/2014/main" id="{98FE5335-C865-219C-06B9-8EA74780E1A0}"/>
              </a:ext>
            </a:extLst>
          </p:cNvPr>
          <p:cNvCxnSpPr>
            <a:cxnSpLocks/>
          </p:cNvCxnSpPr>
          <p:nvPr/>
        </p:nvCxnSpPr>
        <p:spPr>
          <a:xfrm>
            <a:off x="376388" y="5368820"/>
            <a:ext cx="6074229" cy="0"/>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テキスト ボックス 31">
            <a:extLst>
              <a:ext uri="{FF2B5EF4-FFF2-40B4-BE49-F238E27FC236}">
                <a16:creationId xmlns:a16="http://schemas.microsoft.com/office/drawing/2014/main" id="{4A12C7B7-C890-7A04-0BD6-72860FE32D13}"/>
              </a:ext>
            </a:extLst>
          </p:cNvPr>
          <p:cNvSpPr txBox="1"/>
          <p:nvPr/>
        </p:nvSpPr>
        <p:spPr>
          <a:xfrm>
            <a:off x="554646" y="5724479"/>
            <a:ext cx="5232697" cy="646331"/>
          </a:xfrm>
          <a:prstGeom prst="rect">
            <a:avLst/>
          </a:prstGeom>
          <a:noFill/>
        </p:spPr>
        <p:txBody>
          <a:bodyPr wrap="square" rtlCol="0">
            <a:spAutoFit/>
          </a:bodyPr>
          <a:lstStyle/>
          <a:p>
            <a:r>
              <a:rPr kumimoji="1" lang="ja-JP" altLang="en-US" dirty="0">
                <a:latin typeface="游ゴシック" panose="020B0400000000000000" pitchFamily="50" charset="-128"/>
                <a:ea typeface="游ゴシック" panose="020B0400000000000000" pitchFamily="50" charset="-128"/>
              </a:rPr>
              <a:t>■レセプトチェッカー</a:t>
            </a:r>
            <a:r>
              <a:rPr kumimoji="1" lang="en-US" altLang="ja-JP" dirty="0">
                <a:latin typeface="游ゴシック" panose="020B0400000000000000" pitchFamily="50" charset="-128"/>
                <a:ea typeface="游ゴシック" panose="020B0400000000000000" pitchFamily="50" charset="-128"/>
              </a:rPr>
              <a:t>LS</a:t>
            </a:r>
          </a:p>
          <a:p>
            <a:r>
              <a:rPr kumimoji="1" lang="ja-JP" altLang="en-US" dirty="0">
                <a:latin typeface="游ゴシック" panose="020B0400000000000000" pitchFamily="50" charset="-128"/>
                <a:ea typeface="游ゴシック" panose="020B0400000000000000" pitchFamily="50" charset="-128"/>
              </a:rPr>
              <a:t>　　開発・販売　</a:t>
            </a:r>
            <a:r>
              <a:rPr kumimoji="1" lang="en-US" altLang="ja-JP" dirty="0">
                <a:latin typeface="游ゴシック" panose="020B0400000000000000" pitchFamily="50" charset="-128"/>
                <a:ea typeface="游ゴシック" panose="020B0400000000000000" pitchFamily="50" charset="-128"/>
              </a:rPr>
              <a:t>DXCARE</a:t>
            </a:r>
            <a:r>
              <a:rPr kumimoji="1" lang="ja-JP" altLang="en-US" dirty="0">
                <a:latin typeface="游ゴシック" panose="020B0400000000000000" pitchFamily="50" charset="-128"/>
                <a:ea typeface="游ゴシック" panose="020B0400000000000000" pitchFamily="50" charset="-128"/>
              </a:rPr>
              <a:t>株式会社</a:t>
            </a:r>
          </a:p>
        </p:txBody>
      </p:sp>
      <p:sp>
        <p:nvSpPr>
          <p:cNvPr id="39" name="テキスト ボックス 38">
            <a:extLst>
              <a:ext uri="{FF2B5EF4-FFF2-40B4-BE49-F238E27FC236}">
                <a16:creationId xmlns:a16="http://schemas.microsoft.com/office/drawing/2014/main" id="{A25609C3-9E81-F523-2928-F46A99DB34BB}"/>
              </a:ext>
            </a:extLst>
          </p:cNvPr>
          <p:cNvSpPr txBox="1"/>
          <p:nvPr/>
        </p:nvSpPr>
        <p:spPr>
          <a:xfrm>
            <a:off x="554646" y="6682102"/>
            <a:ext cx="5748708" cy="2031325"/>
          </a:xfrm>
          <a:prstGeom prst="rect">
            <a:avLst/>
          </a:prstGeom>
          <a:noFill/>
        </p:spPr>
        <p:txBody>
          <a:bodyPr wrap="square" rtlCol="0">
            <a:spAutoFit/>
          </a:bodyPr>
          <a:lstStyle/>
          <a:p>
            <a:r>
              <a:rPr kumimoji="1" lang="ja-JP" altLang="en-US" dirty="0">
                <a:latin typeface="游ゴシック" panose="020B0400000000000000" pitchFamily="50" charset="-128"/>
                <a:ea typeface="游ゴシック" panose="020B0400000000000000" pitchFamily="50" charset="-128"/>
              </a:rPr>
              <a:t>■お問い合わせ</a:t>
            </a:r>
            <a:endParaRPr kumimoji="1" lang="en-US" altLang="ja-JP" dirty="0"/>
          </a:p>
          <a:p>
            <a:r>
              <a:rPr kumimoji="1" lang="ja-JP" altLang="en-US" dirty="0"/>
              <a:t>サポートデスク</a:t>
            </a:r>
          </a:p>
          <a:p>
            <a:r>
              <a:rPr kumimoji="1" lang="ja-JP" altLang="en-US" dirty="0"/>
              <a:t>〒</a:t>
            </a:r>
            <a:r>
              <a:rPr kumimoji="1" lang="en-US" altLang="ja-JP" dirty="0"/>
              <a:t>169-0072 </a:t>
            </a:r>
          </a:p>
          <a:p>
            <a:r>
              <a:rPr kumimoji="1" lang="ja-JP" altLang="en-US" dirty="0"/>
              <a:t>東京都新宿区大久保</a:t>
            </a:r>
            <a:r>
              <a:rPr kumimoji="1" lang="en-US" altLang="ja-JP" dirty="0"/>
              <a:t>2</a:t>
            </a:r>
            <a:r>
              <a:rPr kumimoji="1" lang="ja-JP" altLang="en-US" dirty="0"/>
              <a:t>丁目</a:t>
            </a:r>
            <a:r>
              <a:rPr kumimoji="1" lang="en-US" altLang="ja-JP" dirty="0"/>
              <a:t>2-12 VORT 201A  </a:t>
            </a:r>
          </a:p>
          <a:p>
            <a:r>
              <a:rPr kumimoji="1" lang="ja-JP" altLang="en-US" dirty="0"/>
              <a:t>☎</a:t>
            </a:r>
            <a:r>
              <a:rPr kumimoji="1" lang="en-US" altLang="ja-JP" dirty="0"/>
              <a:t> 0120-734-984</a:t>
            </a:r>
          </a:p>
          <a:p>
            <a:r>
              <a:rPr kumimoji="1" lang="en-US" altLang="ja-JP" dirty="0"/>
              <a:t>E-mail</a:t>
            </a:r>
            <a:r>
              <a:rPr kumimoji="1" lang="ja-JP" altLang="en-US" dirty="0"/>
              <a:t>：</a:t>
            </a:r>
            <a:r>
              <a:rPr kumimoji="1" lang="en-US" altLang="ja-JP" dirty="0">
                <a:hlinkClick r:id="rId3"/>
              </a:rPr>
              <a:t>rc-support@dx-care.com</a:t>
            </a:r>
            <a:endParaRPr kumimoji="1" lang="en-US" altLang="ja-JP" dirty="0"/>
          </a:p>
          <a:p>
            <a:r>
              <a:rPr kumimoji="1" lang="en-US" altLang="ja-JP" dirty="0"/>
              <a:t> URL</a:t>
            </a:r>
            <a:r>
              <a:rPr kumimoji="1" lang="ja-JP" altLang="en-US" dirty="0"/>
              <a:t>：</a:t>
            </a:r>
            <a:r>
              <a:rPr kumimoji="1" lang="en-US" altLang="ja-JP" dirty="0"/>
              <a:t>https://dx-care.com/</a:t>
            </a:r>
          </a:p>
        </p:txBody>
      </p:sp>
      <p:cxnSp>
        <p:nvCxnSpPr>
          <p:cNvPr id="2" name="直線コネクタ 1">
            <a:extLst>
              <a:ext uri="{FF2B5EF4-FFF2-40B4-BE49-F238E27FC236}">
                <a16:creationId xmlns:a16="http://schemas.microsoft.com/office/drawing/2014/main" id="{D3A77FFF-97E8-5E9E-6134-D14C75C75169}"/>
              </a:ext>
            </a:extLst>
          </p:cNvPr>
          <p:cNvCxnSpPr>
            <a:cxnSpLocks/>
          </p:cNvCxnSpPr>
          <p:nvPr/>
        </p:nvCxnSpPr>
        <p:spPr>
          <a:xfrm>
            <a:off x="376388" y="3276548"/>
            <a:ext cx="6074229" cy="0"/>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3" name="テキスト ボックス 2">
            <a:extLst>
              <a:ext uri="{FF2B5EF4-FFF2-40B4-BE49-F238E27FC236}">
                <a16:creationId xmlns:a16="http://schemas.microsoft.com/office/drawing/2014/main" id="{E3E18B63-37C0-D045-FC84-661B87087499}"/>
              </a:ext>
            </a:extLst>
          </p:cNvPr>
          <p:cNvSpPr txBox="1"/>
          <p:nvPr/>
        </p:nvSpPr>
        <p:spPr>
          <a:xfrm>
            <a:off x="554646" y="725288"/>
            <a:ext cx="5625108" cy="917978"/>
          </a:xfrm>
          <a:prstGeom prst="rect">
            <a:avLst/>
          </a:prstGeom>
          <a:solidFill>
            <a:srgbClr val="002060"/>
          </a:solidFill>
        </p:spPr>
        <p:txBody>
          <a:bodyPr wrap="square" lIns="252000" tIns="36000" rIns="0" bIns="0" rtlCol="0">
            <a:noAutofit/>
          </a:bodyPr>
          <a:lstStyle/>
          <a:p>
            <a:r>
              <a:rPr lang="ja-JP" altLang="ja-JP" sz="1800" b="1" spc="-10" dirty="0">
                <a:solidFill>
                  <a:schemeClr val="bg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注：レセプトチェッカーによる判定の結果生じた</a:t>
            </a:r>
            <a:endParaRPr lang="en-US" altLang="ja-JP" sz="1800" b="1" spc="-10" dirty="0">
              <a:solidFill>
                <a:schemeClr val="bg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800" b="1" spc="-10" dirty="0">
                <a:solidFill>
                  <a:schemeClr val="bg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返戻、減点、査定につきましては責任を</a:t>
            </a:r>
            <a:endParaRPr lang="en-US" altLang="ja-JP" sz="1800" b="1" spc="-10" dirty="0">
              <a:solidFill>
                <a:schemeClr val="bg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800" b="1" spc="-10" dirty="0">
                <a:solidFill>
                  <a:schemeClr val="bg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負いかねますのでご了承ください。</a:t>
            </a:r>
            <a:endParaRPr lang="ja-JP" altLang="ja-JP" sz="1800" b="1" dirty="0">
              <a:solidFill>
                <a:schemeClr val="bg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solidFill>
                <a:schemeClr val="bg1"/>
              </a:solidFill>
            </a:endParaRPr>
          </a:p>
        </p:txBody>
      </p:sp>
    </p:spTree>
    <p:extLst>
      <p:ext uri="{BB962C8B-B14F-4D97-AF65-F5344CB8AC3E}">
        <p14:creationId xmlns:p14="http://schemas.microsoft.com/office/powerpoint/2010/main" val="175387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11</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正方形/長方形 2">
            <a:extLst>
              <a:ext uri="{FF2B5EF4-FFF2-40B4-BE49-F238E27FC236}">
                <a16:creationId xmlns:a16="http://schemas.microsoft.com/office/drawing/2014/main" id="{78F0BB59-BC2A-EFDA-984A-4839AF54C542}"/>
              </a:ext>
            </a:extLst>
          </p:cNvPr>
          <p:cNvSpPr/>
          <p:nvPr/>
        </p:nvSpPr>
        <p:spPr>
          <a:xfrm>
            <a:off x="729000" y="621767"/>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spc="-10" dirty="0">
                <a:solidFill>
                  <a:srgbClr val="001F5F"/>
                </a:solidFill>
                <a:effectLst/>
                <a:highlight>
                  <a:srgbClr val="99CCFF"/>
                </a:highlight>
                <a:ea typeface="游ゴシック" panose="020B0400000000000000" pitchFamily="50" charset="-128"/>
                <a:cs typeface="ＭＳ Ｐゴシック" panose="020B0600070205080204" pitchFamily="50" charset="-128"/>
              </a:rPr>
              <a:t> </a:t>
            </a:r>
            <a:r>
              <a:rPr lang="ja-JP" altLang="en-US" sz="1400" b="1" spc="-10" dirty="0">
                <a:solidFill>
                  <a:srgbClr val="001F5F"/>
                </a:solidFill>
                <a:highlight>
                  <a:srgbClr val="99CCFF"/>
                </a:highlight>
                <a:ea typeface="游ゴシック" panose="020B0400000000000000" pitchFamily="50" charset="-128"/>
                <a:cs typeface="ＭＳ Ｐゴシック" panose="020B0600070205080204" pitchFamily="50" charset="-128"/>
              </a:rPr>
              <a:t>学習機能</a:t>
            </a:r>
            <a:endParaRPr kumimoji="1" lang="ja-JP" altLang="en-US" sz="1400" b="1" dirty="0">
              <a:solidFill>
                <a:srgbClr val="002060"/>
              </a:solidFill>
              <a:latin typeface="ＭＳ ゴシック" panose="020B0609070205080204" pitchFamily="49" charset="-128"/>
              <a:ea typeface="ＭＳ ゴシック" panose="020B0609070205080204" pitchFamily="49" charset="-128"/>
            </a:endParaRPr>
          </a:p>
        </p:txBody>
      </p:sp>
      <p:sp>
        <p:nvSpPr>
          <p:cNvPr id="6" name="テキスト ボックス 5">
            <a:extLst>
              <a:ext uri="{FF2B5EF4-FFF2-40B4-BE49-F238E27FC236}">
                <a16:creationId xmlns:a16="http://schemas.microsoft.com/office/drawing/2014/main" id="{C1A6DE98-5363-ADA1-1D8B-8689A508D63B}"/>
              </a:ext>
            </a:extLst>
          </p:cNvPr>
          <p:cNvSpPr txBox="1"/>
          <p:nvPr/>
        </p:nvSpPr>
        <p:spPr>
          <a:xfrm>
            <a:off x="249382" y="1022931"/>
            <a:ext cx="6323938" cy="472309"/>
          </a:xfrm>
          <a:prstGeom prst="rect">
            <a:avLst/>
          </a:prstGeom>
          <a:noFill/>
        </p:spPr>
        <p:txBody>
          <a:bodyPr wrap="square">
            <a:spAutoFit/>
          </a:bodyPr>
          <a:lstStyle/>
          <a:p>
            <a:pPr marL="485140" marR="429260">
              <a:lnSpc>
                <a:spcPct val="116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最初にレセプトを自動</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点</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検した結果には、実際</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審査に通るにもかかわ</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ら</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ず不合格</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と判定されたレセプト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多く含まれてい</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p:txBody>
      </p:sp>
      <p:pic>
        <p:nvPicPr>
          <p:cNvPr id="7" name="image28.jpeg">
            <a:extLst>
              <a:ext uri="{FF2B5EF4-FFF2-40B4-BE49-F238E27FC236}">
                <a16:creationId xmlns:a16="http://schemas.microsoft.com/office/drawing/2014/main" id="{FE40E261-EC68-70CA-869C-5C83700287C3}"/>
              </a:ext>
            </a:extLst>
          </p:cNvPr>
          <p:cNvPicPr>
            <a:picLocks noChangeAspect="1"/>
          </p:cNvPicPr>
          <p:nvPr/>
        </p:nvPicPr>
        <p:blipFill>
          <a:blip r:embed="rId3" cstate="print"/>
          <a:stretch>
            <a:fillRect/>
          </a:stretch>
        </p:blipFill>
        <p:spPr>
          <a:xfrm>
            <a:off x="1599678" y="1672725"/>
            <a:ext cx="3623346" cy="2716049"/>
          </a:xfrm>
          <a:prstGeom prst="rect">
            <a:avLst/>
          </a:prstGeom>
        </p:spPr>
      </p:pic>
      <p:sp>
        <p:nvSpPr>
          <p:cNvPr id="8" name="テキスト ボックス 7">
            <a:extLst>
              <a:ext uri="{FF2B5EF4-FFF2-40B4-BE49-F238E27FC236}">
                <a16:creationId xmlns:a16="http://schemas.microsoft.com/office/drawing/2014/main" id="{9DB70B30-DA4D-2F8E-7600-AEEEEE636676}"/>
              </a:ext>
            </a:extLst>
          </p:cNvPr>
          <p:cNvSpPr txBox="1"/>
          <p:nvPr/>
        </p:nvSpPr>
        <p:spPr>
          <a:xfrm>
            <a:off x="142176" y="4540975"/>
            <a:ext cx="5683735" cy="261610"/>
          </a:xfrm>
          <a:prstGeom prst="rect">
            <a:avLst/>
          </a:prstGeom>
          <a:noFill/>
        </p:spPr>
        <p:txBody>
          <a:bodyPr wrap="square" rtlCol="0">
            <a:spAutoFit/>
          </a:bodyPr>
          <a:lstStyle/>
          <a:p>
            <a:pPr marL="545465"/>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審査に通るレセプトは合格と判定されるように設定を変更する必要があります。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9" name="image29.jpeg">
            <a:extLst>
              <a:ext uri="{FF2B5EF4-FFF2-40B4-BE49-F238E27FC236}">
                <a16:creationId xmlns:a16="http://schemas.microsoft.com/office/drawing/2014/main" id="{72133CB7-9B4E-770E-F175-4E367F95283D}"/>
              </a:ext>
            </a:extLst>
          </p:cNvPr>
          <p:cNvPicPr>
            <a:picLocks noChangeAspect="1"/>
          </p:cNvPicPr>
          <p:nvPr/>
        </p:nvPicPr>
        <p:blipFill>
          <a:blip r:embed="rId4" cstate="print"/>
          <a:stretch>
            <a:fillRect/>
          </a:stretch>
        </p:blipFill>
        <p:spPr>
          <a:xfrm>
            <a:off x="3660295" y="4896387"/>
            <a:ext cx="541020" cy="539115"/>
          </a:xfrm>
          <a:prstGeom prst="rect">
            <a:avLst/>
          </a:prstGeom>
        </p:spPr>
      </p:pic>
      <p:pic>
        <p:nvPicPr>
          <p:cNvPr id="10" name="image30.jpeg">
            <a:extLst>
              <a:ext uri="{FF2B5EF4-FFF2-40B4-BE49-F238E27FC236}">
                <a16:creationId xmlns:a16="http://schemas.microsoft.com/office/drawing/2014/main" id="{9C0E4A92-B359-9874-DA2D-C269016679FF}"/>
              </a:ext>
            </a:extLst>
          </p:cNvPr>
          <p:cNvPicPr>
            <a:picLocks noChangeAspect="1"/>
          </p:cNvPicPr>
          <p:nvPr/>
        </p:nvPicPr>
        <p:blipFill>
          <a:blip r:embed="rId5" cstate="print"/>
          <a:stretch>
            <a:fillRect/>
          </a:stretch>
        </p:blipFill>
        <p:spPr>
          <a:xfrm>
            <a:off x="4473546" y="4896387"/>
            <a:ext cx="539115" cy="539115"/>
          </a:xfrm>
          <a:prstGeom prst="rect">
            <a:avLst/>
          </a:prstGeom>
        </p:spPr>
      </p:pic>
      <p:pic>
        <p:nvPicPr>
          <p:cNvPr id="11" name="image31.jpeg">
            <a:extLst>
              <a:ext uri="{FF2B5EF4-FFF2-40B4-BE49-F238E27FC236}">
                <a16:creationId xmlns:a16="http://schemas.microsoft.com/office/drawing/2014/main" id="{916EDC16-B7B7-37C2-3DC0-A1943DA24445}"/>
              </a:ext>
            </a:extLst>
          </p:cNvPr>
          <p:cNvPicPr>
            <a:picLocks noChangeAspect="1"/>
          </p:cNvPicPr>
          <p:nvPr/>
        </p:nvPicPr>
        <p:blipFill>
          <a:blip r:embed="rId6" cstate="print"/>
          <a:stretch>
            <a:fillRect/>
          </a:stretch>
        </p:blipFill>
        <p:spPr>
          <a:xfrm>
            <a:off x="5284892" y="4888438"/>
            <a:ext cx="541020" cy="539115"/>
          </a:xfrm>
          <a:prstGeom prst="rect">
            <a:avLst/>
          </a:prstGeom>
        </p:spPr>
      </p:pic>
      <p:sp>
        <p:nvSpPr>
          <p:cNvPr id="12" name="テキスト ボックス 11">
            <a:extLst>
              <a:ext uri="{FF2B5EF4-FFF2-40B4-BE49-F238E27FC236}">
                <a16:creationId xmlns:a16="http://schemas.microsoft.com/office/drawing/2014/main" id="{27DFC146-80FF-2CCD-5C39-7098C9F260F6}"/>
              </a:ext>
            </a:extLst>
          </p:cNvPr>
          <p:cNvSpPr txBox="1"/>
          <p:nvPr/>
        </p:nvSpPr>
        <p:spPr>
          <a:xfrm>
            <a:off x="3693748" y="5437307"/>
            <a:ext cx="541020" cy="276999"/>
          </a:xfrm>
          <a:prstGeom prst="rect">
            <a:avLst/>
          </a:prstGeom>
          <a:noFill/>
        </p:spPr>
        <p:txBody>
          <a:bodyPr wrap="square" rtlCol="0">
            <a:spAutoFit/>
          </a:bodyPr>
          <a:lstStyle/>
          <a:p>
            <a:r>
              <a:rPr lang="ja-JP" altLang="ja-JP" sz="1200" b="1" dirty="0">
                <a:effectLst/>
                <a:latin typeface="+mn-ea"/>
                <a:cs typeface="ＭＳ Ｐゴシック" panose="020B0600070205080204" pitchFamily="50" charset="-128"/>
              </a:rPr>
              <a:t>通</a:t>
            </a:r>
            <a:r>
              <a:rPr lang="ja-JP" altLang="ja-JP" sz="1200" b="1" spc="-50" dirty="0">
                <a:effectLst/>
                <a:latin typeface="+mn-ea"/>
                <a:cs typeface="ＭＳ Ｐゴシック" panose="020B0600070205080204" pitchFamily="50" charset="-128"/>
              </a:rPr>
              <a:t>る</a:t>
            </a:r>
            <a:endParaRPr kumimoji="1" lang="ja-JP" altLang="en-US" sz="1200" b="1" dirty="0">
              <a:latin typeface="+mn-ea"/>
            </a:endParaRPr>
          </a:p>
        </p:txBody>
      </p:sp>
      <p:sp>
        <p:nvSpPr>
          <p:cNvPr id="20" name="テキスト ボックス 19">
            <a:extLst>
              <a:ext uri="{FF2B5EF4-FFF2-40B4-BE49-F238E27FC236}">
                <a16:creationId xmlns:a16="http://schemas.microsoft.com/office/drawing/2014/main" id="{FF297FD6-F9C9-2F5E-B245-3E3AC924ED2B}"/>
              </a:ext>
            </a:extLst>
          </p:cNvPr>
          <p:cNvSpPr txBox="1"/>
          <p:nvPr/>
        </p:nvSpPr>
        <p:spPr>
          <a:xfrm>
            <a:off x="4506999" y="5437307"/>
            <a:ext cx="541020" cy="276999"/>
          </a:xfrm>
          <a:prstGeom prst="rect">
            <a:avLst/>
          </a:prstGeom>
          <a:noFill/>
        </p:spPr>
        <p:txBody>
          <a:bodyPr wrap="square" rtlCol="0">
            <a:spAutoFit/>
          </a:bodyPr>
          <a:lstStyle/>
          <a:p>
            <a:r>
              <a:rPr lang="ja-JP" altLang="ja-JP" sz="1200" b="1" dirty="0">
                <a:effectLst/>
                <a:latin typeface="+mn-ea"/>
                <a:cs typeface="ＭＳ Ｐゴシック" panose="020B0600070205080204" pitchFamily="50" charset="-128"/>
              </a:rPr>
              <a:t>通</a:t>
            </a:r>
            <a:r>
              <a:rPr lang="ja-JP" altLang="ja-JP" sz="1200" b="1" spc="-50" dirty="0">
                <a:effectLst/>
                <a:latin typeface="+mn-ea"/>
                <a:cs typeface="ＭＳ Ｐゴシック" panose="020B0600070205080204" pitchFamily="50" charset="-128"/>
              </a:rPr>
              <a:t>る</a:t>
            </a:r>
            <a:endParaRPr kumimoji="1" lang="ja-JP" altLang="en-US" sz="1200" b="1" dirty="0">
              <a:latin typeface="+mn-ea"/>
            </a:endParaRPr>
          </a:p>
        </p:txBody>
      </p:sp>
      <p:sp>
        <p:nvSpPr>
          <p:cNvPr id="22" name="テキスト ボックス 21">
            <a:extLst>
              <a:ext uri="{FF2B5EF4-FFF2-40B4-BE49-F238E27FC236}">
                <a16:creationId xmlns:a16="http://schemas.microsoft.com/office/drawing/2014/main" id="{DB65C262-0024-24E4-37C2-124FF9EF7311}"/>
              </a:ext>
            </a:extLst>
          </p:cNvPr>
          <p:cNvSpPr txBox="1"/>
          <p:nvPr/>
        </p:nvSpPr>
        <p:spPr>
          <a:xfrm>
            <a:off x="4851555" y="5442152"/>
            <a:ext cx="1085154" cy="276999"/>
          </a:xfrm>
          <a:prstGeom prst="rect">
            <a:avLst/>
          </a:prstGeom>
          <a:noFill/>
        </p:spPr>
        <p:txBody>
          <a:bodyPr wrap="square">
            <a:spAutoFit/>
          </a:bodyPr>
          <a:lstStyle/>
          <a:p>
            <a:pPr marL="276225">
              <a:spcBef>
                <a:spcPts val="410"/>
              </a:spcBef>
              <a:spcAft>
                <a:spcPts val="0"/>
              </a:spcAft>
              <a:tabLst>
                <a:tab pos="1061085" algn="l"/>
                <a:tab pos="1706245" algn="l"/>
              </a:tabLst>
            </a:pPr>
            <a:r>
              <a:rPr lang="ja-JP" altLang="ja-JP" sz="1200" b="1" spc="-10" dirty="0">
                <a:effectLst/>
                <a:latin typeface="+mn-ea"/>
                <a:cs typeface="ＭＳ Ｐゴシック" panose="020B0600070205080204" pitchFamily="50" charset="-128"/>
              </a:rPr>
              <a:t>減点査</a:t>
            </a:r>
            <a:r>
              <a:rPr lang="ja-JP" altLang="ja-JP" sz="1200" b="1" spc="-50" dirty="0">
                <a:effectLst/>
                <a:latin typeface="+mn-ea"/>
                <a:cs typeface="ＭＳ Ｐゴシック" panose="020B0600070205080204" pitchFamily="50" charset="-128"/>
              </a:rPr>
              <a:t>定</a:t>
            </a:r>
            <a:endParaRPr lang="ja-JP" altLang="ja-JP" sz="1200" b="1" dirty="0">
              <a:effectLst/>
              <a:latin typeface="+mn-ea"/>
              <a:cs typeface="ＭＳ Ｐゴシック" panose="020B0600070205080204" pitchFamily="50" charset="-128"/>
            </a:endParaRPr>
          </a:p>
        </p:txBody>
      </p:sp>
      <p:sp>
        <p:nvSpPr>
          <p:cNvPr id="23" name="テキスト ボックス 22">
            <a:extLst>
              <a:ext uri="{FF2B5EF4-FFF2-40B4-BE49-F238E27FC236}">
                <a16:creationId xmlns:a16="http://schemas.microsoft.com/office/drawing/2014/main" id="{2D4C7B64-6D55-6F31-2894-BF363E235948}"/>
              </a:ext>
            </a:extLst>
          </p:cNvPr>
          <p:cNvSpPr txBox="1"/>
          <p:nvPr/>
        </p:nvSpPr>
        <p:spPr>
          <a:xfrm>
            <a:off x="153328" y="4798672"/>
            <a:ext cx="3505062" cy="1064715"/>
          </a:xfrm>
          <a:prstGeom prst="rect">
            <a:avLst/>
          </a:prstGeom>
          <a:noFill/>
        </p:spPr>
        <p:txBody>
          <a:bodyPr wrap="square" rtlCol="0">
            <a:spAutoFit/>
          </a:bodyPr>
          <a:lstStyle/>
          <a:p>
            <a:pPr marL="545465" algn="just">
              <a:lnSpc>
                <a:spcPct val="116000"/>
              </a:lnSpc>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LS</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は医師、医療事務が画面点検を行いながら効率的に設定を変更していきます。</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545465" algn="just">
              <a:lnSpc>
                <a:spcPct val="116000"/>
              </a:lnSpc>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この機能を「学習機能」と呼びます。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545465" algn="just">
              <a:lnSpc>
                <a:spcPct val="116000"/>
              </a:lnSpc>
            </a:pP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28" name="image32.jpeg">
            <a:extLst>
              <a:ext uri="{FF2B5EF4-FFF2-40B4-BE49-F238E27FC236}">
                <a16:creationId xmlns:a16="http://schemas.microsoft.com/office/drawing/2014/main" id="{786E6B92-BBAD-0277-F904-77EF775023EA}"/>
              </a:ext>
            </a:extLst>
          </p:cNvPr>
          <p:cNvPicPr>
            <a:picLocks noChangeAspect="1"/>
          </p:cNvPicPr>
          <p:nvPr/>
        </p:nvPicPr>
        <p:blipFill>
          <a:blip r:embed="rId7" cstate="print"/>
          <a:stretch>
            <a:fillRect/>
          </a:stretch>
        </p:blipFill>
        <p:spPr>
          <a:xfrm>
            <a:off x="1656398" y="6143001"/>
            <a:ext cx="3545205" cy="2657475"/>
          </a:xfrm>
          <a:prstGeom prst="rect">
            <a:avLst/>
          </a:prstGeom>
        </p:spPr>
      </p:pic>
      <p:sp>
        <p:nvSpPr>
          <p:cNvPr id="2" name="テキスト ボックス 1">
            <a:extLst>
              <a:ext uri="{FF2B5EF4-FFF2-40B4-BE49-F238E27FC236}">
                <a16:creationId xmlns:a16="http://schemas.microsoft.com/office/drawing/2014/main" id="{0806F49B-E377-4B06-7221-20FDFB90930E}"/>
              </a:ext>
            </a:extLst>
          </p:cNvPr>
          <p:cNvSpPr txBox="1"/>
          <p:nvPr/>
        </p:nvSpPr>
        <p:spPr>
          <a:xfrm>
            <a:off x="148689" y="5600724"/>
            <a:ext cx="3735487" cy="672043"/>
          </a:xfrm>
          <a:prstGeom prst="rect">
            <a:avLst/>
          </a:prstGeom>
          <a:noFill/>
        </p:spPr>
        <p:txBody>
          <a:bodyPr wrap="square" rtlCol="0">
            <a:spAutoFit/>
          </a:bodyPr>
          <a:lstStyle/>
          <a:p>
            <a:pPr marL="545465" algn="just">
              <a:lnSpc>
                <a:spcPct val="116000"/>
              </a:lnSpc>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学習機能により本当に不合格のレセプトだけを選び出せるようになります。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545465" algn="just">
              <a:lnSpc>
                <a:spcPct val="116000"/>
              </a:lnSpc>
            </a:pP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Tree>
    <p:extLst>
      <p:ext uri="{BB962C8B-B14F-4D97-AF65-F5344CB8AC3E}">
        <p14:creationId xmlns:p14="http://schemas.microsoft.com/office/powerpoint/2010/main" val="3992808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12</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EE226261-D6E5-5181-3855-CFF0E1DB2C10}"/>
              </a:ext>
            </a:extLst>
          </p:cNvPr>
          <p:cNvSpPr txBox="1"/>
          <p:nvPr/>
        </p:nvSpPr>
        <p:spPr>
          <a:xfrm>
            <a:off x="818200" y="646763"/>
            <a:ext cx="5876693" cy="1396921"/>
          </a:xfrm>
          <a:prstGeom prst="rect">
            <a:avLst/>
          </a:prstGeom>
          <a:noFill/>
        </p:spPr>
        <p:txBody>
          <a:bodyPr wrap="square" rtlCol="0">
            <a:spAutoFit/>
          </a:bodyPr>
          <a:lstStyle/>
          <a:p>
            <a:pPr marR="429260">
              <a:lnSpc>
                <a:spcPct val="116000"/>
              </a:lnSpc>
              <a:spcBef>
                <a:spcPts val="305"/>
              </a:spcBef>
              <a:spcAft>
                <a:spcPts val="0"/>
              </a:spcAft>
            </a:pP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注：「学習機能」を実行しないとレセプトチェッカ</a:t>
            </a:r>
            <a:r>
              <a:rPr lang="ja-JP"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ー</a:t>
            </a:r>
            <a:r>
              <a:rPr lang="en-US" altLang="ja-JP" sz="1100" spc="-1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L</a:t>
            </a:r>
            <a:r>
              <a:rPr lang="en-US"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S</a:t>
            </a: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は正常に動作しませ</a:t>
            </a:r>
            <a:r>
              <a:rPr lang="ja-JP"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ん。</a:t>
            </a:r>
            <a:endPar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R="429260">
              <a:lnSpc>
                <a:spcPct val="116000"/>
              </a:lnSpc>
              <a:spcBef>
                <a:spcPts val="30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学習に要する時</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間は処理</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するレセプト件数にも</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りますが、診療所で１</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時</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間程度、</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病院でも数日で完了し</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少し面倒かもしれませんが、必ず実行してください。</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2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en-US" altLang="ja-JP" sz="1100" dirty="0">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25"/>
              </a:spcBef>
            </a:pPr>
            <a:r>
              <a:rPr lang="ja-JP" altLang="ja-JP" sz="1100" b="1" spc="-20" dirty="0">
                <a:effectLst/>
                <a:latin typeface="游ゴシック" panose="020B0400000000000000" pitchFamily="50" charset="-128"/>
                <a:ea typeface="游ゴシック" panose="020B0400000000000000" pitchFamily="50" charset="-128"/>
                <a:cs typeface="함초롬바탕" panose="02030604000101010101" pitchFamily="18" charset="-128"/>
              </a:rPr>
              <a:t>学習前</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導入して最初にレセプ</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を自動点検すると沢山</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の不合格判</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定がでるのが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普</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通です。</a:t>
            </a:r>
            <a:endPar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この中には合格を不合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格</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と誤判定しているレセ</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プ</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トが多く含まれ</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endParaRPr kumimoji="1" lang="ja-JP" altLang="en-US" sz="1100" dirty="0">
              <a:latin typeface="游ゴシック" panose="020B0400000000000000" pitchFamily="50" charset="-128"/>
              <a:ea typeface="游ゴシック" panose="020B0400000000000000" pitchFamily="50" charset="-128"/>
            </a:endParaRPr>
          </a:p>
        </p:txBody>
      </p:sp>
      <p:pic>
        <p:nvPicPr>
          <p:cNvPr id="4" name="image19.jpeg">
            <a:extLst>
              <a:ext uri="{FF2B5EF4-FFF2-40B4-BE49-F238E27FC236}">
                <a16:creationId xmlns:a16="http://schemas.microsoft.com/office/drawing/2014/main" id="{82DF1940-1564-27A6-0CBA-CD8358481CDE}"/>
              </a:ext>
            </a:extLst>
          </p:cNvPr>
          <p:cNvPicPr>
            <a:picLocks noChangeAspect="1"/>
          </p:cNvPicPr>
          <p:nvPr/>
        </p:nvPicPr>
        <p:blipFill>
          <a:blip r:embed="rId3" cstate="print"/>
          <a:stretch>
            <a:fillRect/>
          </a:stretch>
        </p:blipFill>
        <p:spPr>
          <a:xfrm>
            <a:off x="1407665" y="2278709"/>
            <a:ext cx="3928423" cy="2958840"/>
          </a:xfrm>
          <a:prstGeom prst="rect">
            <a:avLst/>
          </a:prstGeom>
        </p:spPr>
      </p:pic>
      <p:sp>
        <p:nvSpPr>
          <p:cNvPr id="13" name="テキスト ボックス 12">
            <a:extLst>
              <a:ext uri="{FF2B5EF4-FFF2-40B4-BE49-F238E27FC236}">
                <a16:creationId xmlns:a16="http://schemas.microsoft.com/office/drawing/2014/main" id="{50021316-7174-065D-2114-BAC71002896B}"/>
              </a:ext>
            </a:extLst>
          </p:cNvPr>
          <p:cNvSpPr txBox="1"/>
          <p:nvPr/>
        </p:nvSpPr>
        <p:spPr>
          <a:xfrm>
            <a:off x="867322" y="5377142"/>
            <a:ext cx="5123355" cy="492443"/>
          </a:xfrm>
          <a:prstGeom prst="rect">
            <a:avLst/>
          </a:prstGeom>
          <a:noFill/>
        </p:spPr>
        <p:txBody>
          <a:bodyPr wrap="square" rtlCol="0">
            <a:spAutoFit/>
          </a:bodyPr>
          <a:lstStyle/>
          <a:p>
            <a:pPr>
              <a:lnSpc>
                <a:spcPts val="1815"/>
              </a:lnSpc>
              <a:spcBef>
                <a:spcPts val="545"/>
              </a:spcBef>
            </a:pPr>
            <a:r>
              <a:rPr lang="ja-JP" altLang="ja-JP" sz="1100" b="1" spc="-20" dirty="0">
                <a:effectLst/>
                <a:latin typeface="游ゴシック" panose="020B0400000000000000" pitchFamily="50" charset="-128"/>
                <a:ea typeface="游ゴシック" panose="020B0400000000000000" pitchFamily="50" charset="-128"/>
                <a:cs typeface="함초롬바탕" panose="02030604000101010101" pitchFamily="18" charset="-128"/>
              </a:rPr>
              <a:t>学習後</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学習が実行されると本当に不合格のレセプトだけが残ります</a:t>
            </a:r>
            <a:endParaRPr kumimoji="1" lang="ja-JP" altLang="en-US" sz="1100" dirty="0">
              <a:latin typeface="游ゴシック" panose="020B0400000000000000" pitchFamily="50" charset="-128"/>
              <a:ea typeface="游ゴシック" panose="020B0400000000000000" pitchFamily="50" charset="-128"/>
            </a:endParaRPr>
          </a:p>
        </p:txBody>
      </p:sp>
      <p:pic>
        <p:nvPicPr>
          <p:cNvPr id="14" name="image33.jpeg">
            <a:extLst>
              <a:ext uri="{FF2B5EF4-FFF2-40B4-BE49-F238E27FC236}">
                <a16:creationId xmlns:a16="http://schemas.microsoft.com/office/drawing/2014/main" id="{C3CD2D21-072C-6316-5887-36E475063C8B}"/>
              </a:ext>
            </a:extLst>
          </p:cNvPr>
          <p:cNvPicPr>
            <a:picLocks noChangeAspect="1"/>
          </p:cNvPicPr>
          <p:nvPr/>
        </p:nvPicPr>
        <p:blipFill>
          <a:blip r:embed="rId4" cstate="print"/>
          <a:stretch>
            <a:fillRect/>
          </a:stretch>
        </p:blipFill>
        <p:spPr>
          <a:xfrm>
            <a:off x="1426528" y="5963901"/>
            <a:ext cx="3949387" cy="2974015"/>
          </a:xfrm>
          <a:prstGeom prst="rect">
            <a:avLst/>
          </a:prstGeom>
        </p:spPr>
      </p:pic>
    </p:spTree>
    <p:extLst>
      <p:ext uri="{BB962C8B-B14F-4D97-AF65-F5344CB8AC3E}">
        <p14:creationId xmlns:p14="http://schemas.microsoft.com/office/powerpoint/2010/main" val="680193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13</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F06F3F19-C458-35D2-31FB-EC31F4BBDE70}"/>
              </a:ext>
            </a:extLst>
          </p:cNvPr>
          <p:cNvSpPr txBox="1"/>
          <p:nvPr/>
        </p:nvSpPr>
        <p:spPr>
          <a:xfrm>
            <a:off x="391885" y="588821"/>
            <a:ext cx="6074229" cy="2228174"/>
          </a:xfrm>
          <a:prstGeom prst="rect">
            <a:avLst/>
          </a:prstGeom>
          <a:noFill/>
        </p:spPr>
        <p:txBody>
          <a:bodyPr wrap="square" rtlCol="0">
            <a:spAutoFit/>
          </a:bodyPr>
          <a:lstStyle/>
          <a:p>
            <a:pPr marL="485140" marR="429260">
              <a:lnSpc>
                <a:spcPct val="116000"/>
              </a:lnSpc>
              <a:spcBef>
                <a:spcPts val="20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「学習機能」には病名点検の「チェックデータの追加」「審査対象の変更」、精密点検の「適用の変更」があります。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2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lnSpc>
                <a:spcPts val="1815"/>
              </a:lnSpc>
              <a:spcBef>
                <a:spcPts val="20"/>
              </a:spcBef>
            </a:pP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１．チェックデータの追加</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marR="383540">
              <a:lnSpc>
                <a:spcPct val="116000"/>
              </a:lnSpc>
              <a:spcBef>
                <a:spcPts val="5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a:t>
            </a:r>
            <a:r>
              <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L</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S</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では医薬品、検</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査ごとにチェックデータと呼ばれる文字</a:t>
            </a:r>
            <a:r>
              <a:rPr lang="ja-JP" altLang="ja-JP" sz="1100" spc="-30" dirty="0">
                <a:effectLst/>
                <a:latin typeface="游ゴシック" panose="020B0400000000000000" pitchFamily="50" charset="-128"/>
                <a:ea typeface="游ゴシック" panose="020B0400000000000000" pitchFamily="50" charset="-128"/>
                <a:cs typeface="ＭＳ Ｐゴシック" panose="020B0600070205080204" pitchFamily="50" charset="-128"/>
              </a:rPr>
              <a:t>列が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設定されています。こ</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文字列を含む病名があ</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ば「適応病名あり」、</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な</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ければ</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「適応病名なし」と判定します。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5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3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自動点検で不合格と判定されたレセプトの「詳細」画面を示します。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
        <p:nvSpPr>
          <p:cNvPr id="6" name="テキスト ボックス 5">
            <a:extLst>
              <a:ext uri="{FF2B5EF4-FFF2-40B4-BE49-F238E27FC236}">
                <a16:creationId xmlns:a16="http://schemas.microsoft.com/office/drawing/2014/main" id="{60088319-794D-28CF-8761-94C485767F4A}"/>
              </a:ext>
            </a:extLst>
          </p:cNvPr>
          <p:cNvSpPr txBox="1"/>
          <p:nvPr/>
        </p:nvSpPr>
        <p:spPr>
          <a:xfrm>
            <a:off x="195941" y="6301398"/>
            <a:ext cx="6466115" cy="2751715"/>
          </a:xfrm>
          <a:prstGeom prst="rect">
            <a:avLst/>
          </a:prstGeom>
          <a:noFill/>
        </p:spPr>
        <p:txBody>
          <a:bodyPr wrap="square" rtlCol="0">
            <a:spAutoFit/>
          </a:bodyPr>
          <a:lstStyle/>
          <a:p>
            <a:pPr marL="485140" marR="429260" algn="just">
              <a:lnSpc>
                <a:spcPct val="98000"/>
              </a:lnSpc>
              <a:spcBef>
                <a:spcPts val="90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点検メッセージには「</a:t>
            </a:r>
            <a:r>
              <a:rPr lang="ja-JP" altLang="ja-JP" sz="1100" dirty="0">
                <a:solidFill>
                  <a:srgbClr val="00AF5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病名</a:t>
            </a:r>
            <a:r>
              <a:rPr lang="ja-JP" altLang="ja-JP" sz="1100" spc="380" dirty="0">
                <a:solidFill>
                  <a:srgbClr val="00AF5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単月</a:t>
            </a:r>
            <a:r>
              <a:rPr lang="ja-JP" altLang="ja-JP" sz="1100" spc="4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OD</a:t>
            </a:r>
            <a:r>
              <a:rPr lang="en-US" altLang="ja-JP" sz="1100" spc="-2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錠４ｍｇの病名がありません」</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と表示されています。しかし、</a:t>
            </a:r>
            <a:r>
              <a:rPr lang="ja-JP" altLang="ja-JP" sz="11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はループ利尿剤であり、実際には「慢性心不全」という適応病名があるので審査は通ります。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lgn="just">
              <a:lnSpc>
                <a:spcPts val="1845"/>
              </a:lnSpc>
            </a:pP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OD</a:t>
            </a:r>
            <a:r>
              <a:rPr lang="en-US" altLang="ja-JP" sz="1100" spc="26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錠４ｍｇ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の設定を変更する必要があります。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20"/>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38150" indent="-635" algn="just">
              <a:lnSpc>
                <a:spcPct val="101000"/>
              </a:lnSpc>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このような場合には、ピンクで表示されている</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OD</a:t>
            </a:r>
            <a:r>
              <a:rPr lang="en-US" altLang="ja-JP" sz="1100" spc="-15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錠４ｍｇ</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の行をダブ</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38150" algn="just">
              <a:lnSpc>
                <a:spcPts val="1640"/>
              </a:lnSpc>
              <a:spcBef>
                <a:spcPts val="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ダブルクリックすると、</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OD</a:t>
            </a:r>
            <a:r>
              <a:rPr lang="en-US" altLang="ja-JP" sz="1100" spc="-2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錠４ｍｇ</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の「適応症修正」画面が表示され</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290830">
              <a:lnSpc>
                <a:spcPct val="233000"/>
              </a:lnSpc>
              <a:spcBef>
                <a:spcPts val="23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点検メッセージをダブルクリックしても同様に「適応症修正」画面が表示されます。</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290830">
              <a:lnSpc>
                <a:spcPct val="233000"/>
              </a:lnSpc>
              <a:spcBef>
                <a:spcPts val="230"/>
              </a:spcBef>
              <a:spcAft>
                <a:spcPts val="0"/>
              </a:spcAft>
            </a:pPr>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注：都道府県によっては「慢性心不全」で審査が通らない場合もあります。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7" name="docshapegroup82">
            <a:extLst>
              <a:ext uri="{FF2B5EF4-FFF2-40B4-BE49-F238E27FC236}">
                <a16:creationId xmlns:a16="http://schemas.microsoft.com/office/drawing/2014/main" id="{A415680C-72FD-3966-E175-72E26522B817}"/>
              </a:ext>
            </a:extLst>
          </p:cNvPr>
          <p:cNvGrpSpPr>
            <a:grpSpLocks/>
          </p:cNvGrpSpPr>
          <p:nvPr/>
        </p:nvGrpSpPr>
        <p:grpSpPr bwMode="auto">
          <a:xfrm>
            <a:off x="1457474" y="2814505"/>
            <a:ext cx="4320224" cy="3254376"/>
            <a:chOff x="2551" y="262"/>
            <a:chExt cx="6804" cy="5124"/>
          </a:xfrm>
        </p:grpSpPr>
        <p:pic>
          <p:nvPicPr>
            <p:cNvPr id="1027" name="docshape83">
              <a:extLst>
                <a:ext uri="{FF2B5EF4-FFF2-40B4-BE49-F238E27FC236}">
                  <a16:creationId xmlns:a16="http://schemas.microsoft.com/office/drawing/2014/main" id="{74130AE3-FF46-8F6E-2C32-EE92A96067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62"/>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84">
              <a:extLst>
                <a:ext uri="{FF2B5EF4-FFF2-40B4-BE49-F238E27FC236}">
                  <a16:creationId xmlns:a16="http://schemas.microsoft.com/office/drawing/2014/main" id="{E8E6CE1A-234B-6E98-8D86-8CA49D75C59F}"/>
                </a:ext>
              </a:extLst>
            </p:cNvPr>
            <p:cNvSpPr>
              <a:spLocks/>
            </p:cNvSpPr>
            <p:nvPr/>
          </p:nvSpPr>
          <p:spPr bwMode="auto">
            <a:xfrm>
              <a:off x="2881" y="2224"/>
              <a:ext cx="572" cy="166"/>
            </a:xfrm>
            <a:custGeom>
              <a:avLst/>
              <a:gdLst>
                <a:gd name="T0" fmla="+- 0 2881 2881"/>
                <a:gd name="T1" fmla="*/ T0 w 572"/>
                <a:gd name="T2" fmla="+- 0 2252 2225"/>
                <a:gd name="T3" fmla="*/ 2252 h 166"/>
                <a:gd name="T4" fmla="+- 0 2881 2881"/>
                <a:gd name="T5" fmla="*/ T4 w 572"/>
                <a:gd name="T6" fmla="+- 0 2237 2225"/>
                <a:gd name="T7" fmla="*/ 2237 h 166"/>
                <a:gd name="T8" fmla="+- 0 2894 2881"/>
                <a:gd name="T9" fmla="*/ T8 w 572"/>
                <a:gd name="T10" fmla="+- 0 2225 2225"/>
                <a:gd name="T11" fmla="*/ 2225 h 166"/>
                <a:gd name="T12" fmla="+- 0 2909 2881"/>
                <a:gd name="T13" fmla="*/ T12 w 572"/>
                <a:gd name="T14" fmla="+- 0 2225 2225"/>
                <a:gd name="T15" fmla="*/ 2225 h 166"/>
                <a:gd name="T16" fmla="+- 0 3425 2881"/>
                <a:gd name="T17" fmla="*/ T16 w 572"/>
                <a:gd name="T18" fmla="+- 0 2225 2225"/>
                <a:gd name="T19" fmla="*/ 2225 h 166"/>
                <a:gd name="T20" fmla="+- 0 3440 2881"/>
                <a:gd name="T21" fmla="*/ T20 w 572"/>
                <a:gd name="T22" fmla="+- 0 2225 2225"/>
                <a:gd name="T23" fmla="*/ 2225 h 166"/>
                <a:gd name="T24" fmla="+- 0 3452 2881"/>
                <a:gd name="T25" fmla="*/ T24 w 572"/>
                <a:gd name="T26" fmla="+- 0 2237 2225"/>
                <a:gd name="T27" fmla="*/ 2237 h 166"/>
                <a:gd name="T28" fmla="+- 0 3452 2881"/>
                <a:gd name="T29" fmla="*/ T28 w 572"/>
                <a:gd name="T30" fmla="+- 0 2252 2225"/>
                <a:gd name="T31" fmla="*/ 2252 h 166"/>
                <a:gd name="T32" fmla="+- 0 3452 2881"/>
                <a:gd name="T33" fmla="*/ T32 w 572"/>
                <a:gd name="T34" fmla="+- 0 2363 2225"/>
                <a:gd name="T35" fmla="*/ 2363 h 166"/>
                <a:gd name="T36" fmla="+- 0 3452 2881"/>
                <a:gd name="T37" fmla="*/ T36 w 572"/>
                <a:gd name="T38" fmla="+- 0 2378 2225"/>
                <a:gd name="T39" fmla="*/ 2378 h 166"/>
                <a:gd name="T40" fmla="+- 0 3440 2881"/>
                <a:gd name="T41" fmla="*/ T40 w 572"/>
                <a:gd name="T42" fmla="+- 0 2390 2225"/>
                <a:gd name="T43" fmla="*/ 2390 h 166"/>
                <a:gd name="T44" fmla="+- 0 3425 2881"/>
                <a:gd name="T45" fmla="*/ T44 w 572"/>
                <a:gd name="T46" fmla="+- 0 2390 2225"/>
                <a:gd name="T47" fmla="*/ 2390 h 166"/>
                <a:gd name="T48" fmla="+- 0 2909 2881"/>
                <a:gd name="T49" fmla="*/ T48 w 572"/>
                <a:gd name="T50" fmla="+- 0 2390 2225"/>
                <a:gd name="T51" fmla="*/ 2390 h 166"/>
                <a:gd name="T52" fmla="+- 0 2894 2881"/>
                <a:gd name="T53" fmla="*/ T52 w 572"/>
                <a:gd name="T54" fmla="+- 0 2390 2225"/>
                <a:gd name="T55" fmla="*/ 2390 h 166"/>
                <a:gd name="T56" fmla="+- 0 2881 2881"/>
                <a:gd name="T57" fmla="*/ T56 w 572"/>
                <a:gd name="T58" fmla="+- 0 2378 2225"/>
                <a:gd name="T59" fmla="*/ 2378 h 166"/>
                <a:gd name="T60" fmla="+- 0 2881 2881"/>
                <a:gd name="T61" fmla="*/ T60 w 572"/>
                <a:gd name="T62" fmla="+- 0 2363 2225"/>
                <a:gd name="T63" fmla="*/ 2363 h 166"/>
                <a:gd name="T64" fmla="+- 0 2881 2881"/>
                <a:gd name="T65" fmla="*/ T64 w 572"/>
                <a:gd name="T66" fmla="+- 0 2252 2225"/>
                <a:gd name="T67" fmla="*/ 2252 h 1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572" h="166">
                  <a:moveTo>
                    <a:pt x="0" y="27"/>
                  </a:moveTo>
                  <a:lnTo>
                    <a:pt x="0" y="12"/>
                  </a:lnTo>
                  <a:lnTo>
                    <a:pt x="13" y="0"/>
                  </a:lnTo>
                  <a:lnTo>
                    <a:pt x="28" y="0"/>
                  </a:lnTo>
                  <a:lnTo>
                    <a:pt x="544" y="0"/>
                  </a:lnTo>
                  <a:lnTo>
                    <a:pt x="559" y="0"/>
                  </a:lnTo>
                  <a:lnTo>
                    <a:pt x="571" y="12"/>
                  </a:lnTo>
                  <a:lnTo>
                    <a:pt x="571" y="27"/>
                  </a:lnTo>
                  <a:lnTo>
                    <a:pt x="571" y="138"/>
                  </a:lnTo>
                  <a:lnTo>
                    <a:pt x="571" y="153"/>
                  </a:lnTo>
                  <a:lnTo>
                    <a:pt x="559" y="165"/>
                  </a:lnTo>
                  <a:lnTo>
                    <a:pt x="544" y="165"/>
                  </a:lnTo>
                  <a:lnTo>
                    <a:pt x="28" y="165"/>
                  </a:lnTo>
                  <a:lnTo>
                    <a:pt x="13" y="165"/>
                  </a:lnTo>
                  <a:lnTo>
                    <a:pt x="0" y="153"/>
                  </a:lnTo>
                  <a:lnTo>
                    <a:pt x="0" y="138"/>
                  </a:lnTo>
                  <a:lnTo>
                    <a:pt x="0" y="2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85">
              <a:extLst>
                <a:ext uri="{FF2B5EF4-FFF2-40B4-BE49-F238E27FC236}">
                  <a16:creationId xmlns:a16="http://schemas.microsoft.com/office/drawing/2014/main" id="{CDD19671-9E2A-7709-78B7-7B8069C04D02}"/>
                </a:ext>
              </a:extLst>
            </p:cNvPr>
            <p:cNvSpPr>
              <a:spLocks/>
            </p:cNvSpPr>
            <p:nvPr/>
          </p:nvSpPr>
          <p:spPr bwMode="auto">
            <a:xfrm>
              <a:off x="5410" y="1893"/>
              <a:ext cx="2940" cy="250"/>
            </a:xfrm>
            <a:custGeom>
              <a:avLst/>
              <a:gdLst>
                <a:gd name="T0" fmla="+- 0 5411 5411"/>
                <a:gd name="T1" fmla="*/ T0 w 2940"/>
                <a:gd name="T2" fmla="+- 0 1935 1893"/>
                <a:gd name="T3" fmla="*/ 1935 h 250"/>
                <a:gd name="T4" fmla="+- 0 5414 5411"/>
                <a:gd name="T5" fmla="*/ T4 w 2940"/>
                <a:gd name="T6" fmla="+- 0 1919 1893"/>
                <a:gd name="T7" fmla="*/ 1919 h 250"/>
                <a:gd name="T8" fmla="+- 0 5423 5411"/>
                <a:gd name="T9" fmla="*/ T8 w 2940"/>
                <a:gd name="T10" fmla="+- 0 1906 1893"/>
                <a:gd name="T11" fmla="*/ 1906 h 250"/>
                <a:gd name="T12" fmla="+- 0 5436 5411"/>
                <a:gd name="T13" fmla="*/ T12 w 2940"/>
                <a:gd name="T14" fmla="+- 0 1897 1893"/>
                <a:gd name="T15" fmla="*/ 1897 h 250"/>
                <a:gd name="T16" fmla="+- 0 5452 5411"/>
                <a:gd name="T17" fmla="*/ T16 w 2940"/>
                <a:gd name="T18" fmla="+- 0 1893 1893"/>
                <a:gd name="T19" fmla="*/ 1893 h 250"/>
                <a:gd name="T20" fmla="+- 0 8309 5411"/>
                <a:gd name="T21" fmla="*/ T20 w 2940"/>
                <a:gd name="T22" fmla="+- 0 1893 1893"/>
                <a:gd name="T23" fmla="*/ 1893 h 250"/>
                <a:gd name="T24" fmla="+- 0 8325 5411"/>
                <a:gd name="T25" fmla="*/ T24 w 2940"/>
                <a:gd name="T26" fmla="+- 0 1897 1893"/>
                <a:gd name="T27" fmla="*/ 1897 h 250"/>
                <a:gd name="T28" fmla="+- 0 8339 5411"/>
                <a:gd name="T29" fmla="*/ T28 w 2940"/>
                <a:gd name="T30" fmla="+- 0 1906 1893"/>
                <a:gd name="T31" fmla="*/ 1906 h 250"/>
                <a:gd name="T32" fmla="+- 0 8348 5411"/>
                <a:gd name="T33" fmla="*/ T32 w 2940"/>
                <a:gd name="T34" fmla="+- 0 1919 1893"/>
                <a:gd name="T35" fmla="*/ 1919 h 250"/>
                <a:gd name="T36" fmla="+- 0 8351 5411"/>
                <a:gd name="T37" fmla="*/ T36 w 2940"/>
                <a:gd name="T38" fmla="+- 0 1935 1893"/>
                <a:gd name="T39" fmla="*/ 1935 h 250"/>
                <a:gd name="T40" fmla="+- 0 8351 5411"/>
                <a:gd name="T41" fmla="*/ T40 w 2940"/>
                <a:gd name="T42" fmla="+- 0 2101 1893"/>
                <a:gd name="T43" fmla="*/ 2101 h 250"/>
                <a:gd name="T44" fmla="+- 0 8348 5411"/>
                <a:gd name="T45" fmla="*/ T44 w 2940"/>
                <a:gd name="T46" fmla="+- 0 2118 1893"/>
                <a:gd name="T47" fmla="*/ 2118 h 250"/>
                <a:gd name="T48" fmla="+- 0 8339 5411"/>
                <a:gd name="T49" fmla="*/ T48 w 2940"/>
                <a:gd name="T50" fmla="+- 0 2131 1893"/>
                <a:gd name="T51" fmla="*/ 2131 h 250"/>
                <a:gd name="T52" fmla="+- 0 8325 5411"/>
                <a:gd name="T53" fmla="*/ T52 w 2940"/>
                <a:gd name="T54" fmla="+- 0 2140 1893"/>
                <a:gd name="T55" fmla="*/ 2140 h 250"/>
                <a:gd name="T56" fmla="+- 0 8309 5411"/>
                <a:gd name="T57" fmla="*/ T56 w 2940"/>
                <a:gd name="T58" fmla="+- 0 2143 1893"/>
                <a:gd name="T59" fmla="*/ 2143 h 250"/>
                <a:gd name="T60" fmla="+- 0 5452 5411"/>
                <a:gd name="T61" fmla="*/ T60 w 2940"/>
                <a:gd name="T62" fmla="+- 0 2143 1893"/>
                <a:gd name="T63" fmla="*/ 2143 h 250"/>
                <a:gd name="T64" fmla="+- 0 5436 5411"/>
                <a:gd name="T65" fmla="*/ T64 w 2940"/>
                <a:gd name="T66" fmla="+- 0 2140 1893"/>
                <a:gd name="T67" fmla="*/ 2140 h 250"/>
                <a:gd name="T68" fmla="+- 0 5423 5411"/>
                <a:gd name="T69" fmla="*/ T68 w 2940"/>
                <a:gd name="T70" fmla="+- 0 2131 1893"/>
                <a:gd name="T71" fmla="*/ 2131 h 250"/>
                <a:gd name="T72" fmla="+- 0 5414 5411"/>
                <a:gd name="T73" fmla="*/ T72 w 2940"/>
                <a:gd name="T74" fmla="+- 0 2118 1893"/>
                <a:gd name="T75" fmla="*/ 2118 h 250"/>
                <a:gd name="T76" fmla="+- 0 5411 5411"/>
                <a:gd name="T77" fmla="*/ T76 w 2940"/>
                <a:gd name="T78" fmla="+- 0 2101 1893"/>
                <a:gd name="T79" fmla="*/ 2101 h 250"/>
                <a:gd name="T80" fmla="+- 0 5411 5411"/>
                <a:gd name="T81" fmla="*/ T80 w 2940"/>
                <a:gd name="T82" fmla="+- 0 1935 1893"/>
                <a:gd name="T83" fmla="*/ 1935 h 25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2940" h="250">
                  <a:moveTo>
                    <a:pt x="0" y="42"/>
                  </a:moveTo>
                  <a:lnTo>
                    <a:pt x="3" y="26"/>
                  </a:lnTo>
                  <a:lnTo>
                    <a:pt x="12" y="13"/>
                  </a:lnTo>
                  <a:lnTo>
                    <a:pt x="25" y="4"/>
                  </a:lnTo>
                  <a:lnTo>
                    <a:pt x="41" y="0"/>
                  </a:lnTo>
                  <a:lnTo>
                    <a:pt x="2898" y="0"/>
                  </a:lnTo>
                  <a:lnTo>
                    <a:pt x="2914" y="4"/>
                  </a:lnTo>
                  <a:lnTo>
                    <a:pt x="2928" y="13"/>
                  </a:lnTo>
                  <a:lnTo>
                    <a:pt x="2937" y="26"/>
                  </a:lnTo>
                  <a:lnTo>
                    <a:pt x="2940" y="42"/>
                  </a:lnTo>
                  <a:lnTo>
                    <a:pt x="2940" y="208"/>
                  </a:lnTo>
                  <a:lnTo>
                    <a:pt x="2937" y="225"/>
                  </a:lnTo>
                  <a:lnTo>
                    <a:pt x="2928" y="238"/>
                  </a:lnTo>
                  <a:lnTo>
                    <a:pt x="2914" y="247"/>
                  </a:lnTo>
                  <a:lnTo>
                    <a:pt x="2898" y="250"/>
                  </a:lnTo>
                  <a:lnTo>
                    <a:pt x="41" y="250"/>
                  </a:lnTo>
                  <a:lnTo>
                    <a:pt x="25" y="247"/>
                  </a:lnTo>
                  <a:lnTo>
                    <a:pt x="12" y="238"/>
                  </a:lnTo>
                  <a:lnTo>
                    <a:pt x="3" y="225"/>
                  </a:lnTo>
                  <a:lnTo>
                    <a:pt x="0" y="208"/>
                  </a:lnTo>
                  <a:lnTo>
                    <a:pt x="0" y="42"/>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86">
              <a:extLst>
                <a:ext uri="{FF2B5EF4-FFF2-40B4-BE49-F238E27FC236}">
                  <a16:creationId xmlns:a16="http://schemas.microsoft.com/office/drawing/2014/main" id="{80C01E09-D4E5-CBB7-078D-DEC67AEB7B5E}"/>
                </a:ext>
              </a:extLst>
            </p:cNvPr>
            <p:cNvSpPr>
              <a:spLocks/>
            </p:cNvSpPr>
            <p:nvPr/>
          </p:nvSpPr>
          <p:spPr bwMode="auto">
            <a:xfrm>
              <a:off x="2552" y="4682"/>
              <a:ext cx="3140" cy="262"/>
            </a:xfrm>
            <a:custGeom>
              <a:avLst/>
              <a:gdLst>
                <a:gd name="T0" fmla="+- 0 2552 2552"/>
                <a:gd name="T1" fmla="*/ T0 w 3140"/>
                <a:gd name="T2" fmla="+- 0 4726 4682"/>
                <a:gd name="T3" fmla="*/ 4726 h 262"/>
                <a:gd name="T4" fmla="+- 0 2556 2552"/>
                <a:gd name="T5" fmla="*/ T4 w 3140"/>
                <a:gd name="T6" fmla="+- 0 4709 4682"/>
                <a:gd name="T7" fmla="*/ 4709 h 262"/>
                <a:gd name="T8" fmla="+- 0 2565 2552"/>
                <a:gd name="T9" fmla="*/ T8 w 3140"/>
                <a:gd name="T10" fmla="+- 0 4695 4682"/>
                <a:gd name="T11" fmla="*/ 4695 h 262"/>
                <a:gd name="T12" fmla="+- 0 2579 2552"/>
                <a:gd name="T13" fmla="*/ T12 w 3140"/>
                <a:gd name="T14" fmla="+- 0 4686 4682"/>
                <a:gd name="T15" fmla="*/ 4686 h 262"/>
                <a:gd name="T16" fmla="+- 0 2596 2552"/>
                <a:gd name="T17" fmla="*/ T16 w 3140"/>
                <a:gd name="T18" fmla="+- 0 4682 4682"/>
                <a:gd name="T19" fmla="*/ 4682 h 262"/>
                <a:gd name="T20" fmla="+- 0 5648 2552"/>
                <a:gd name="T21" fmla="*/ T20 w 3140"/>
                <a:gd name="T22" fmla="+- 0 4682 4682"/>
                <a:gd name="T23" fmla="*/ 4682 h 262"/>
                <a:gd name="T24" fmla="+- 0 5665 2552"/>
                <a:gd name="T25" fmla="*/ T24 w 3140"/>
                <a:gd name="T26" fmla="+- 0 4686 4682"/>
                <a:gd name="T27" fmla="*/ 4686 h 262"/>
                <a:gd name="T28" fmla="+- 0 5679 2552"/>
                <a:gd name="T29" fmla="*/ T28 w 3140"/>
                <a:gd name="T30" fmla="+- 0 4695 4682"/>
                <a:gd name="T31" fmla="*/ 4695 h 262"/>
                <a:gd name="T32" fmla="+- 0 5688 2552"/>
                <a:gd name="T33" fmla="*/ T32 w 3140"/>
                <a:gd name="T34" fmla="+- 0 4709 4682"/>
                <a:gd name="T35" fmla="*/ 4709 h 262"/>
                <a:gd name="T36" fmla="+- 0 5692 2552"/>
                <a:gd name="T37" fmla="*/ T36 w 3140"/>
                <a:gd name="T38" fmla="+- 0 4726 4682"/>
                <a:gd name="T39" fmla="*/ 4726 h 262"/>
                <a:gd name="T40" fmla="+- 0 5692 2552"/>
                <a:gd name="T41" fmla="*/ T40 w 3140"/>
                <a:gd name="T42" fmla="+- 0 4900 4682"/>
                <a:gd name="T43" fmla="*/ 4900 h 262"/>
                <a:gd name="T44" fmla="+- 0 5688 2552"/>
                <a:gd name="T45" fmla="*/ T44 w 3140"/>
                <a:gd name="T46" fmla="+- 0 4917 4682"/>
                <a:gd name="T47" fmla="*/ 4917 h 262"/>
                <a:gd name="T48" fmla="+- 0 5679 2552"/>
                <a:gd name="T49" fmla="*/ T48 w 3140"/>
                <a:gd name="T50" fmla="+- 0 4931 4682"/>
                <a:gd name="T51" fmla="*/ 4931 h 262"/>
                <a:gd name="T52" fmla="+- 0 5665 2552"/>
                <a:gd name="T53" fmla="*/ T52 w 3140"/>
                <a:gd name="T54" fmla="+- 0 4940 4682"/>
                <a:gd name="T55" fmla="*/ 4940 h 262"/>
                <a:gd name="T56" fmla="+- 0 5648 2552"/>
                <a:gd name="T57" fmla="*/ T56 w 3140"/>
                <a:gd name="T58" fmla="+- 0 4944 4682"/>
                <a:gd name="T59" fmla="*/ 4944 h 262"/>
                <a:gd name="T60" fmla="+- 0 2596 2552"/>
                <a:gd name="T61" fmla="*/ T60 w 3140"/>
                <a:gd name="T62" fmla="+- 0 4944 4682"/>
                <a:gd name="T63" fmla="*/ 4944 h 262"/>
                <a:gd name="T64" fmla="+- 0 2579 2552"/>
                <a:gd name="T65" fmla="*/ T64 w 3140"/>
                <a:gd name="T66" fmla="+- 0 4940 4682"/>
                <a:gd name="T67" fmla="*/ 4940 h 262"/>
                <a:gd name="T68" fmla="+- 0 2565 2552"/>
                <a:gd name="T69" fmla="*/ T68 w 3140"/>
                <a:gd name="T70" fmla="+- 0 4931 4682"/>
                <a:gd name="T71" fmla="*/ 4931 h 262"/>
                <a:gd name="T72" fmla="+- 0 2556 2552"/>
                <a:gd name="T73" fmla="*/ T72 w 3140"/>
                <a:gd name="T74" fmla="+- 0 4917 4682"/>
                <a:gd name="T75" fmla="*/ 4917 h 262"/>
                <a:gd name="T76" fmla="+- 0 2552 2552"/>
                <a:gd name="T77" fmla="*/ T76 w 3140"/>
                <a:gd name="T78" fmla="+- 0 4900 4682"/>
                <a:gd name="T79" fmla="*/ 4900 h 262"/>
                <a:gd name="T80" fmla="+- 0 2552 2552"/>
                <a:gd name="T81" fmla="*/ T80 w 3140"/>
                <a:gd name="T82" fmla="+- 0 4726 4682"/>
                <a:gd name="T83" fmla="*/ 4726 h 26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3140" h="262">
                  <a:moveTo>
                    <a:pt x="0" y="44"/>
                  </a:moveTo>
                  <a:lnTo>
                    <a:pt x="4" y="27"/>
                  </a:lnTo>
                  <a:lnTo>
                    <a:pt x="13" y="13"/>
                  </a:lnTo>
                  <a:lnTo>
                    <a:pt x="27" y="4"/>
                  </a:lnTo>
                  <a:lnTo>
                    <a:pt x="44" y="0"/>
                  </a:lnTo>
                  <a:lnTo>
                    <a:pt x="3096" y="0"/>
                  </a:lnTo>
                  <a:lnTo>
                    <a:pt x="3113" y="4"/>
                  </a:lnTo>
                  <a:lnTo>
                    <a:pt x="3127" y="13"/>
                  </a:lnTo>
                  <a:lnTo>
                    <a:pt x="3136" y="27"/>
                  </a:lnTo>
                  <a:lnTo>
                    <a:pt x="3140" y="44"/>
                  </a:lnTo>
                  <a:lnTo>
                    <a:pt x="3140" y="218"/>
                  </a:lnTo>
                  <a:lnTo>
                    <a:pt x="3136" y="235"/>
                  </a:lnTo>
                  <a:lnTo>
                    <a:pt x="3127" y="249"/>
                  </a:lnTo>
                  <a:lnTo>
                    <a:pt x="3113" y="258"/>
                  </a:lnTo>
                  <a:lnTo>
                    <a:pt x="3096" y="262"/>
                  </a:lnTo>
                  <a:lnTo>
                    <a:pt x="44" y="262"/>
                  </a:lnTo>
                  <a:lnTo>
                    <a:pt x="27" y="258"/>
                  </a:lnTo>
                  <a:lnTo>
                    <a:pt x="13" y="249"/>
                  </a:lnTo>
                  <a:lnTo>
                    <a:pt x="4" y="235"/>
                  </a:lnTo>
                  <a:lnTo>
                    <a:pt x="0" y="218"/>
                  </a:lnTo>
                  <a:lnTo>
                    <a:pt x="0" y="44"/>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docshape87">
              <a:extLst>
                <a:ext uri="{FF2B5EF4-FFF2-40B4-BE49-F238E27FC236}">
                  <a16:creationId xmlns:a16="http://schemas.microsoft.com/office/drawing/2014/main" id="{BB693CF5-8646-A3C4-A7F9-F13D4150F722}"/>
                </a:ext>
              </a:extLst>
            </p:cNvPr>
            <p:cNvSpPr txBox="1">
              <a:spLocks noChangeArrowheads="1"/>
            </p:cNvSpPr>
            <p:nvPr/>
          </p:nvSpPr>
          <p:spPr bwMode="auto">
            <a:xfrm>
              <a:off x="3964" y="2897"/>
              <a:ext cx="4386" cy="1343"/>
            </a:xfrm>
            <a:prstGeom prst="rect">
              <a:avLst/>
            </a:prstGeom>
            <a:solidFill>
              <a:srgbClr val="FFFFFF"/>
            </a:solidFill>
            <a:ln w="9525">
              <a:solidFill>
                <a:srgbClr val="FF0000"/>
              </a:solidFill>
              <a:miter lim="800000"/>
              <a:headEnd/>
              <a:tailEnd/>
            </a:ln>
          </p:spPr>
          <p:txBody>
            <a:bodyPr vert="horz" wrap="square" lIns="0" tIns="0" rIns="0" bIns="0" numCol="1" anchor="t" anchorCtr="0" compatLnSpc="1">
              <a:prstTxWarp prst="textNoShape">
                <a:avLst/>
              </a:prstTxWarp>
              <a:normAutofit/>
            </a:bodyPr>
            <a:lstStyle/>
            <a:p>
              <a:pPr marL="0" marR="2492375" lvl="0" indent="0" algn="l" defTabSz="914400" rtl="0" eaLnBrk="0" fontAlgn="base" latinLnBrk="0" hangingPunct="0">
                <a:lnSpc>
                  <a:spcPct val="100000"/>
                </a:lnSpc>
                <a:spcBef>
                  <a:spcPts val="375"/>
                </a:spcBef>
                <a:spcAft>
                  <a:spcPts val="800"/>
                </a:spcAft>
                <a:buClrTx/>
                <a:buSzTx/>
                <a:buFontTx/>
                <a:buNone/>
                <a:tabLst/>
              </a:pPr>
              <a:endParaRPr kumimoji="0" lang="ja-JP" altLang="ja-JP" sz="1800" b="0" i="0" u="none" strike="noStrike" cap="none" normalizeH="0" baseline="0" dirty="0">
                <a:ln>
                  <a:noFill/>
                </a:ln>
                <a:solidFill>
                  <a:schemeClr val="tx1"/>
                </a:solidFill>
                <a:effectLst/>
                <a:latin typeface="+mn-ea"/>
              </a:endParaRPr>
            </a:p>
          </p:txBody>
        </p:sp>
      </p:grpSp>
      <p:sp>
        <p:nvSpPr>
          <p:cNvPr id="13" name="テキスト ボックス 12">
            <a:extLst>
              <a:ext uri="{FF2B5EF4-FFF2-40B4-BE49-F238E27FC236}">
                <a16:creationId xmlns:a16="http://schemas.microsoft.com/office/drawing/2014/main" id="{0F526132-6C65-26E3-5044-9D8DBD5205D2}"/>
              </a:ext>
            </a:extLst>
          </p:cNvPr>
          <p:cNvSpPr txBox="1"/>
          <p:nvPr/>
        </p:nvSpPr>
        <p:spPr>
          <a:xfrm>
            <a:off x="2354663" y="4519350"/>
            <a:ext cx="2784906" cy="1046440"/>
          </a:xfrm>
          <a:prstGeom prst="rect">
            <a:avLst/>
          </a:prstGeom>
          <a:noFill/>
        </p:spPr>
        <p:txBody>
          <a:bodyPr wrap="square" rtlCol="0">
            <a:spAutoFit/>
          </a:bodyPr>
          <a:lstStyle/>
          <a:p>
            <a:r>
              <a:rPr kumimoji="0" lang="ja-JP" altLang="en-US" sz="1100" b="0" i="0" u="none" strike="noStrike" cap="none" normalizeH="0" baseline="0" dirty="0">
                <a:ln>
                  <a:noFill/>
                </a:ln>
                <a:solidFill>
                  <a:srgbClr val="000000"/>
                </a:solidFill>
                <a:effectLst/>
                <a:latin typeface="+mn-ea"/>
              </a:rPr>
              <a:t>トラセミド</a:t>
            </a:r>
            <a:r>
              <a:rPr kumimoji="0" lang="en-US" altLang="ja-JP" sz="1100" b="0" i="0" u="none" strike="noStrike" cap="none" normalizeH="0" baseline="0" dirty="0">
                <a:ln>
                  <a:noFill/>
                </a:ln>
                <a:solidFill>
                  <a:srgbClr val="000000"/>
                </a:solidFill>
                <a:effectLst/>
                <a:latin typeface="+mn-ea"/>
              </a:rPr>
              <a:t>OD</a:t>
            </a:r>
            <a:r>
              <a:rPr kumimoji="0" lang="ja-JP" altLang="en-US" sz="1100" b="0" i="0" u="none" strike="noStrike" cap="none" normalizeH="0" baseline="0" dirty="0">
                <a:ln>
                  <a:noFill/>
                </a:ln>
                <a:solidFill>
                  <a:srgbClr val="000000"/>
                </a:solidFill>
                <a:effectLst/>
                <a:latin typeface="+mn-ea"/>
              </a:rPr>
              <a:t>錠の</a:t>
            </a:r>
            <a:r>
              <a:rPr kumimoji="0" lang="en-US" altLang="ja-JP" sz="1100" b="0" i="0" u="none" strike="noStrike" cap="none" normalizeH="0" baseline="0" dirty="0">
                <a:ln>
                  <a:noFill/>
                </a:ln>
                <a:solidFill>
                  <a:srgbClr val="000000"/>
                </a:solidFill>
                <a:effectLst/>
                <a:latin typeface="+mn-ea"/>
              </a:rPr>
              <a:t>【</a:t>
            </a:r>
            <a:r>
              <a:rPr kumimoji="0" lang="ja-JP" altLang="en-US" sz="1100" b="0" i="0" u="none" strike="noStrike" cap="none" normalizeH="0" baseline="0" dirty="0">
                <a:ln>
                  <a:noFill/>
                </a:ln>
                <a:solidFill>
                  <a:srgbClr val="000000"/>
                </a:solidFill>
                <a:effectLst/>
                <a:latin typeface="+mn-ea"/>
              </a:rPr>
              <a:t>効能・効果</a:t>
            </a:r>
            <a:r>
              <a:rPr kumimoji="0" lang="en-US" altLang="ja-JP" sz="1100" b="0" i="0" u="none" strike="noStrike" cap="none" normalizeH="0" baseline="0" dirty="0">
                <a:ln>
                  <a:noFill/>
                </a:ln>
                <a:solidFill>
                  <a:srgbClr val="000000"/>
                </a:solidFill>
                <a:effectLst/>
                <a:latin typeface="+mn-ea"/>
              </a:rPr>
              <a:t>】</a:t>
            </a:r>
            <a:r>
              <a:rPr kumimoji="0" lang="ja-JP" altLang="en-US" sz="1100" b="0" i="0" u="none" strike="noStrike" cap="none" normalizeH="0" baseline="0" dirty="0">
                <a:ln>
                  <a:noFill/>
                </a:ln>
                <a:solidFill>
                  <a:srgbClr val="000000"/>
                </a:solidFill>
                <a:effectLst/>
                <a:latin typeface="+mn-ea"/>
              </a:rPr>
              <a:t>は心性浮腫、腎性浮腫、肝性浮腫であるが、薬理学的に「慢性心不全」は適応と判断される。</a:t>
            </a:r>
            <a:endParaRPr kumimoji="0" lang="ja-JP" altLang="ja-JP" sz="1100" b="0" i="0" u="none" strike="noStrike" cap="none" normalizeH="0" baseline="0" dirty="0">
              <a:ln>
                <a:noFill/>
              </a:ln>
              <a:solidFill>
                <a:schemeClr val="tx1"/>
              </a:solidFill>
              <a:effectLst/>
              <a:latin typeface="+mn-ea"/>
            </a:endParaRPr>
          </a:p>
          <a:p>
            <a:endParaRPr kumimoji="1" lang="ja-JP" altLang="en-US" dirty="0"/>
          </a:p>
        </p:txBody>
      </p:sp>
    </p:spTree>
    <p:extLst>
      <p:ext uri="{BB962C8B-B14F-4D97-AF65-F5344CB8AC3E}">
        <p14:creationId xmlns:p14="http://schemas.microsoft.com/office/powerpoint/2010/main" val="1514707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14</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15E827C9-EB5B-D8CA-F10A-E897755DC018}"/>
              </a:ext>
            </a:extLst>
          </p:cNvPr>
          <p:cNvSpPr txBox="1"/>
          <p:nvPr/>
        </p:nvSpPr>
        <p:spPr>
          <a:xfrm>
            <a:off x="602581" y="464126"/>
            <a:ext cx="6074228" cy="314702"/>
          </a:xfrm>
          <a:prstGeom prst="rect">
            <a:avLst/>
          </a:prstGeom>
          <a:noFill/>
        </p:spPr>
        <p:txBody>
          <a:bodyPr wrap="square">
            <a:spAutoFit/>
          </a:bodyPr>
          <a:lstStyle/>
          <a:p>
            <a:pPr marL="485140">
              <a:lnSpc>
                <a:spcPts val="1915"/>
              </a:lnSpc>
            </a:pP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OD</a:t>
            </a:r>
            <a:r>
              <a:rPr lang="en-US" altLang="ja-JP" sz="1100" spc="-28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錠４ｍｇ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の「適応症修正」画面です。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6" name="docshapegroup88">
            <a:extLst>
              <a:ext uri="{FF2B5EF4-FFF2-40B4-BE49-F238E27FC236}">
                <a16:creationId xmlns:a16="http://schemas.microsoft.com/office/drawing/2014/main" id="{2A61DC2A-4DE5-79CE-6F00-40560C0C3E9E}"/>
              </a:ext>
            </a:extLst>
          </p:cNvPr>
          <p:cNvGrpSpPr>
            <a:grpSpLocks/>
          </p:cNvGrpSpPr>
          <p:nvPr/>
        </p:nvGrpSpPr>
        <p:grpSpPr bwMode="auto">
          <a:xfrm>
            <a:off x="1165029" y="917284"/>
            <a:ext cx="4321176" cy="3252788"/>
            <a:chOff x="2551" y="159"/>
            <a:chExt cx="6804" cy="5124"/>
          </a:xfrm>
        </p:grpSpPr>
        <p:pic>
          <p:nvPicPr>
            <p:cNvPr id="11267" name="docshape89">
              <a:extLst>
                <a:ext uri="{FF2B5EF4-FFF2-40B4-BE49-F238E27FC236}">
                  <a16:creationId xmlns:a16="http://schemas.microsoft.com/office/drawing/2014/main" id="{5D96DD74-1EF1-6FCA-3131-AEDD361FC8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158"/>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ocshape90">
              <a:extLst>
                <a:ext uri="{FF2B5EF4-FFF2-40B4-BE49-F238E27FC236}">
                  <a16:creationId xmlns:a16="http://schemas.microsoft.com/office/drawing/2014/main" id="{61CCDA99-0BCB-45C1-7028-796BC5BE25E6}"/>
                </a:ext>
              </a:extLst>
            </p:cNvPr>
            <p:cNvSpPr>
              <a:spLocks/>
            </p:cNvSpPr>
            <p:nvPr/>
          </p:nvSpPr>
          <p:spPr bwMode="auto">
            <a:xfrm>
              <a:off x="5703" y="1432"/>
              <a:ext cx="1683" cy="984"/>
            </a:xfrm>
            <a:custGeom>
              <a:avLst/>
              <a:gdLst>
                <a:gd name="T0" fmla="+- 0 5704 5704"/>
                <a:gd name="T1" fmla="*/ T0 w 1683"/>
                <a:gd name="T2" fmla="+- 0 1596 1432"/>
                <a:gd name="T3" fmla="*/ 1596 h 984"/>
                <a:gd name="T4" fmla="+- 0 5716 5704"/>
                <a:gd name="T5" fmla="*/ T4 w 1683"/>
                <a:gd name="T6" fmla="+- 0 1532 1432"/>
                <a:gd name="T7" fmla="*/ 1532 h 984"/>
                <a:gd name="T8" fmla="+- 0 5752 5704"/>
                <a:gd name="T9" fmla="*/ T8 w 1683"/>
                <a:gd name="T10" fmla="+- 0 1480 1432"/>
                <a:gd name="T11" fmla="*/ 1480 h 984"/>
                <a:gd name="T12" fmla="+- 0 5804 5704"/>
                <a:gd name="T13" fmla="*/ T12 w 1683"/>
                <a:gd name="T14" fmla="+- 0 1445 1432"/>
                <a:gd name="T15" fmla="*/ 1445 h 984"/>
                <a:gd name="T16" fmla="+- 0 5868 5704"/>
                <a:gd name="T17" fmla="*/ T16 w 1683"/>
                <a:gd name="T18" fmla="+- 0 1432 1432"/>
                <a:gd name="T19" fmla="*/ 1432 h 984"/>
                <a:gd name="T20" fmla="+- 0 7222 5704"/>
                <a:gd name="T21" fmla="*/ T20 w 1683"/>
                <a:gd name="T22" fmla="+- 0 1432 1432"/>
                <a:gd name="T23" fmla="*/ 1432 h 984"/>
                <a:gd name="T24" fmla="+- 0 7286 5704"/>
                <a:gd name="T25" fmla="*/ T24 w 1683"/>
                <a:gd name="T26" fmla="+- 0 1445 1432"/>
                <a:gd name="T27" fmla="*/ 1445 h 984"/>
                <a:gd name="T28" fmla="+- 0 7338 5704"/>
                <a:gd name="T29" fmla="*/ T28 w 1683"/>
                <a:gd name="T30" fmla="+- 0 1480 1432"/>
                <a:gd name="T31" fmla="*/ 1480 h 984"/>
                <a:gd name="T32" fmla="+- 0 7373 5704"/>
                <a:gd name="T33" fmla="*/ T32 w 1683"/>
                <a:gd name="T34" fmla="+- 0 1532 1432"/>
                <a:gd name="T35" fmla="*/ 1532 h 984"/>
                <a:gd name="T36" fmla="+- 0 7386 5704"/>
                <a:gd name="T37" fmla="*/ T36 w 1683"/>
                <a:gd name="T38" fmla="+- 0 1596 1432"/>
                <a:gd name="T39" fmla="*/ 1596 h 984"/>
                <a:gd name="T40" fmla="+- 0 7386 5704"/>
                <a:gd name="T41" fmla="*/ T40 w 1683"/>
                <a:gd name="T42" fmla="+- 0 2252 1432"/>
                <a:gd name="T43" fmla="*/ 2252 h 984"/>
                <a:gd name="T44" fmla="+- 0 7373 5704"/>
                <a:gd name="T45" fmla="*/ T44 w 1683"/>
                <a:gd name="T46" fmla="+- 0 2316 1432"/>
                <a:gd name="T47" fmla="*/ 2316 h 984"/>
                <a:gd name="T48" fmla="+- 0 7338 5704"/>
                <a:gd name="T49" fmla="*/ T48 w 1683"/>
                <a:gd name="T50" fmla="+- 0 2368 1432"/>
                <a:gd name="T51" fmla="*/ 2368 h 984"/>
                <a:gd name="T52" fmla="+- 0 7286 5704"/>
                <a:gd name="T53" fmla="*/ T52 w 1683"/>
                <a:gd name="T54" fmla="+- 0 2403 1432"/>
                <a:gd name="T55" fmla="*/ 2403 h 984"/>
                <a:gd name="T56" fmla="+- 0 7222 5704"/>
                <a:gd name="T57" fmla="*/ T56 w 1683"/>
                <a:gd name="T58" fmla="+- 0 2416 1432"/>
                <a:gd name="T59" fmla="*/ 2416 h 984"/>
                <a:gd name="T60" fmla="+- 0 5868 5704"/>
                <a:gd name="T61" fmla="*/ T60 w 1683"/>
                <a:gd name="T62" fmla="+- 0 2416 1432"/>
                <a:gd name="T63" fmla="*/ 2416 h 984"/>
                <a:gd name="T64" fmla="+- 0 5804 5704"/>
                <a:gd name="T65" fmla="*/ T64 w 1683"/>
                <a:gd name="T66" fmla="+- 0 2403 1432"/>
                <a:gd name="T67" fmla="*/ 2403 h 984"/>
                <a:gd name="T68" fmla="+- 0 5752 5704"/>
                <a:gd name="T69" fmla="*/ T68 w 1683"/>
                <a:gd name="T70" fmla="+- 0 2368 1432"/>
                <a:gd name="T71" fmla="*/ 2368 h 984"/>
                <a:gd name="T72" fmla="+- 0 5716 5704"/>
                <a:gd name="T73" fmla="*/ T72 w 1683"/>
                <a:gd name="T74" fmla="+- 0 2316 1432"/>
                <a:gd name="T75" fmla="*/ 2316 h 984"/>
                <a:gd name="T76" fmla="+- 0 5704 5704"/>
                <a:gd name="T77" fmla="*/ T76 w 1683"/>
                <a:gd name="T78" fmla="+- 0 2252 1432"/>
                <a:gd name="T79" fmla="*/ 2252 h 984"/>
                <a:gd name="T80" fmla="+- 0 5704 5704"/>
                <a:gd name="T81" fmla="*/ T80 w 1683"/>
                <a:gd name="T82" fmla="+- 0 1596 1432"/>
                <a:gd name="T83" fmla="*/ 1596 h 9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683" h="984">
                  <a:moveTo>
                    <a:pt x="0" y="164"/>
                  </a:moveTo>
                  <a:lnTo>
                    <a:pt x="12" y="100"/>
                  </a:lnTo>
                  <a:lnTo>
                    <a:pt x="48" y="48"/>
                  </a:lnTo>
                  <a:lnTo>
                    <a:pt x="100" y="13"/>
                  </a:lnTo>
                  <a:lnTo>
                    <a:pt x="164" y="0"/>
                  </a:lnTo>
                  <a:lnTo>
                    <a:pt x="1518" y="0"/>
                  </a:lnTo>
                  <a:lnTo>
                    <a:pt x="1582" y="13"/>
                  </a:lnTo>
                  <a:lnTo>
                    <a:pt x="1634" y="48"/>
                  </a:lnTo>
                  <a:lnTo>
                    <a:pt x="1669" y="100"/>
                  </a:lnTo>
                  <a:lnTo>
                    <a:pt x="1682" y="164"/>
                  </a:lnTo>
                  <a:lnTo>
                    <a:pt x="1682" y="820"/>
                  </a:lnTo>
                  <a:lnTo>
                    <a:pt x="1669" y="884"/>
                  </a:lnTo>
                  <a:lnTo>
                    <a:pt x="1634" y="936"/>
                  </a:lnTo>
                  <a:lnTo>
                    <a:pt x="1582" y="971"/>
                  </a:lnTo>
                  <a:lnTo>
                    <a:pt x="1518" y="984"/>
                  </a:lnTo>
                  <a:lnTo>
                    <a:pt x="164" y="984"/>
                  </a:lnTo>
                  <a:lnTo>
                    <a:pt x="100" y="971"/>
                  </a:lnTo>
                  <a:lnTo>
                    <a:pt x="48" y="936"/>
                  </a:lnTo>
                  <a:lnTo>
                    <a:pt x="12" y="884"/>
                  </a:lnTo>
                  <a:lnTo>
                    <a:pt x="0" y="820"/>
                  </a:lnTo>
                  <a:lnTo>
                    <a:pt x="0" y="164"/>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docshape91">
              <a:extLst>
                <a:ext uri="{FF2B5EF4-FFF2-40B4-BE49-F238E27FC236}">
                  <a16:creationId xmlns:a16="http://schemas.microsoft.com/office/drawing/2014/main" id="{51614976-8976-4068-219F-87A1E8C57CE8}"/>
                </a:ext>
              </a:extLst>
            </p:cNvPr>
            <p:cNvSpPr txBox="1">
              <a:spLocks noChangeArrowheads="1"/>
            </p:cNvSpPr>
            <p:nvPr/>
          </p:nvSpPr>
          <p:spPr bwMode="auto">
            <a:xfrm>
              <a:off x="5764" y="2583"/>
              <a:ext cx="1564"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88000"/>
                </a:lnSpc>
                <a:spcBef>
                  <a:spcPct val="0"/>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rPr>
                <a:t>チェックデータ</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10" name="テキスト ボックス 9">
            <a:extLst>
              <a:ext uri="{FF2B5EF4-FFF2-40B4-BE49-F238E27FC236}">
                <a16:creationId xmlns:a16="http://schemas.microsoft.com/office/drawing/2014/main" id="{D1AA5764-25FA-1058-B570-CBF538A63CBE}"/>
              </a:ext>
            </a:extLst>
          </p:cNvPr>
          <p:cNvSpPr txBox="1"/>
          <p:nvPr/>
        </p:nvSpPr>
        <p:spPr>
          <a:xfrm>
            <a:off x="535175" y="4229141"/>
            <a:ext cx="5930939" cy="261610"/>
          </a:xfrm>
          <a:prstGeom prst="rect">
            <a:avLst/>
          </a:prstGeom>
          <a:noFill/>
        </p:spPr>
        <p:txBody>
          <a:bodyPr wrap="square">
            <a:spAutoFit/>
          </a:bodyPr>
          <a:lstStyle/>
          <a:p>
            <a:pPr marL="485140">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傷病名欄の「慢性心不全」をダブルクリックします</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2" name="テキスト ボックス 1">
            <a:extLst>
              <a:ext uri="{FF2B5EF4-FFF2-40B4-BE49-F238E27FC236}">
                <a16:creationId xmlns:a16="http://schemas.microsoft.com/office/drawing/2014/main" id="{63AF1A46-B82F-722C-9476-5AAD7CCE551F}"/>
              </a:ext>
            </a:extLst>
          </p:cNvPr>
          <p:cNvSpPr txBox="1"/>
          <p:nvPr/>
        </p:nvSpPr>
        <p:spPr>
          <a:xfrm>
            <a:off x="1568460" y="6785521"/>
            <a:ext cx="315606" cy="276999"/>
          </a:xfrm>
          <a:prstGeom prst="rect">
            <a:avLst/>
          </a:prstGeom>
          <a:solidFill>
            <a:schemeClr val="bg1"/>
          </a:solidFill>
        </p:spPr>
        <p:txBody>
          <a:bodyPr wrap="square" lIns="0" tIns="0" rIns="0" bIns="0" rtlCol="0">
            <a:spAutoFit/>
          </a:bodyPr>
          <a:lstStyle/>
          <a:p>
            <a:r>
              <a:rPr kumimoji="1" lang="ja-JP" altLang="en-US" dirty="0">
                <a:solidFill>
                  <a:srgbClr val="FF0000"/>
                </a:solidFill>
                <a:latin typeface="游ゴシック" panose="020B0400000000000000" pitchFamily="50" charset="-128"/>
                <a:ea typeface="游ゴシック" panose="020B0400000000000000" pitchFamily="50" charset="-128"/>
              </a:rPr>
              <a:t>①</a:t>
            </a:r>
          </a:p>
        </p:txBody>
      </p:sp>
      <p:sp>
        <p:nvSpPr>
          <p:cNvPr id="4" name="テキスト ボックス 3">
            <a:extLst>
              <a:ext uri="{FF2B5EF4-FFF2-40B4-BE49-F238E27FC236}">
                <a16:creationId xmlns:a16="http://schemas.microsoft.com/office/drawing/2014/main" id="{59294780-A601-428D-23C6-DD3302833CFF}"/>
              </a:ext>
            </a:extLst>
          </p:cNvPr>
          <p:cNvSpPr txBox="1"/>
          <p:nvPr/>
        </p:nvSpPr>
        <p:spPr>
          <a:xfrm>
            <a:off x="2502450" y="6411325"/>
            <a:ext cx="395618" cy="369332"/>
          </a:xfrm>
          <a:prstGeom prst="rect">
            <a:avLst/>
          </a:prstGeom>
          <a:solidFill>
            <a:schemeClr val="bg1"/>
          </a:solidFill>
        </p:spPr>
        <p:txBody>
          <a:bodyPr wrap="square" rtlCol="0">
            <a:spAutoFit/>
          </a:bodyPr>
          <a:lstStyle/>
          <a:p>
            <a:r>
              <a:rPr kumimoji="1" lang="ja-JP" altLang="en-US" dirty="0">
                <a:solidFill>
                  <a:srgbClr val="FF0000"/>
                </a:solidFill>
                <a:latin typeface="游ゴシック" panose="020B0400000000000000" pitchFamily="50" charset="-128"/>
                <a:ea typeface="游ゴシック" panose="020B0400000000000000" pitchFamily="50" charset="-128"/>
              </a:rPr>
              <a:t>③</a:t>
            </a:r>
          </a:p>
        </p:txBody>
      </p:sp>
      <p:sp>
        <p:nvSpPr>
          <p:cNvPr id="9" name="テキスト ボックス 8">
            <a:extLst>
              <a:ext uri="{FF2B5EF4-FFF2-40B4-BE49-F238E27FC236}">
                <a16:creationId xmlns:a16="http://schemas.microsoft.com/office/drawing/2014/main" id="{9467F2FA-5FE6-F83A-BC43-730A0ECD65CF}"/>
              </a:ext>
            </a:extLst>
          </p:cNvPr>
          <p:cNvSpPr txBox="1"/>
          <p:nvPr/>
        </p:nvSpPr>
        <p:spPr>
          <a:xfrm>
            <a:off x="3550596" y="7174946"/>
            <a:ext cx="395618" cy="369332"/>
          </a:xfrm>
          <a:prstGeom prst="rect">
            <a:avLst/>
          </a:prstGeom>
          <a:solidFill>
            <a:schemeClr val="bg1"/>
          </a:solidFill>
        </p:spPr>
        <p:txBody>
          <a:bodyPr wrap="square" rtlCol="0">
            <a:spAutoFit/>
          </a:bodyPr>
          <a:lstStyle/>
          <a:p>
            <a:r>
              <a:rPr kumimoji="1" lang="ja-JP" altLang="en-US" dirty="0">
                <a:solidFill>
                  <a:srgbClr val="FF0000"/>
                </a:solidFill>
                <a:latin typeface="游ゴシック" panose="020B0400000000000000" pitchFamily="50" charset="-128"/>
                <a:ea typeface="游ゴシック" panose="020B0400000000000000" pitchFamily="50" charset="-128"/>
              </a:rPr>
              <a:t>②</a:t>
            </a:r>
          </a:p>
        </p:txBody>
      </p:sp>
      <p:sp>
        <p:nvSpPr>
          <p:cNvPr id="11" name="テキスト ボックス 10">
            <a:extLst>
              <a:ext uri="{FF2B5EF4-FFF2-40B4-BE49-F238E27FC236}">
                <a16:creationId xmlns:a16="http://schemas.microsoft.com/office/drawing/2014/main" id="{AADBEBE5-4A42-71A4-2DAC-2CCCB27E8674}"/>
              </a:ext>
            </a:extLst>
          </p:cNvPr>
          <p:cNvSpPr txBox="1"/>
          <p:nvPr/>
        </p:nvSpPr>
        <p:spPr>
          <a:xfrm>
            <a:off x="4537953" y="5968716"/>
            <a:ext cx="395618" cy="369332"/>
          </a:xfrm>
          <a:prstGeom prst="rect">
            <a:avLst/>
          </a:prstGeom>
          <a:solidFill>
            <a:schemeClr val="bg1"/>
          </a:solidFill>
        </p:spPr>
        <p:txBody>
          <a:bodyPr wrap="square" rtlCol="0">
            <a:spAutoFit/>
          </a:bodyPr>
          <a:lstStyle/>
          <a:p>
            <a:r>
              <a:rPr kumimoji="1" lang="ja-JP" altLang="en-US" dirty="0">
                <a:solidFill>
                  <a:srgbClr val="FF0000"/>
                </a:solidFill>
                <a:latin typeface="游ゴシック" panose="020B0400000000000000" pitchFamily="50" charset="-128"/>
                <a:ea typeface="游ゴシック" panose="020B0400000000000000" pitchFamily="50" charset="-128"/>
              </a:rPr>
              <a:t>④</a:t>
            </a:r>
          </a:p>
        </p:txBody>
      </p:sp>
      <p:grpSp>
        <p:nvGrpSpPr>
          <p:cNvPr id="23" name="グループ化 22">
            <a:extLst>
              <a:ext uri="{FF2B5EF4-FFF2-40B4-BE49-F238E27FC236}">
                <a16:creationId xmlns:a16="http://schemas.microsoft.com/office/drawing/2014/main" id="{5EFA237D-B910-0B34-57C9-8AA7D01A6D5F}"/>
              </a:ext>
            </a:extLst>
          </p:cNvPr>
          <p:cNvGrpSpPr>
            <a:grpSpLocks/>
          </p:cNvGrpSpPr>
          <p:nvPr/>
        </p:nvGrpSpPr>
        <p:grpSpPr bwMode="auto">
          <a:xfrm>
            <a:off x="1165665" y="4481028"/>
            <a:ext cx="4320540" cy="3253740"/>
            <a:chOff x="2551" y="387"/>
            <a:chExt cx="6804" cy="5124"/>
          </a:xfrm>
        </p:grpSpPr>
        <p:pic>
          <p:nvPicPr>
            <p:cNvPr id="24" name="docshape93">
              <a:extLst>
                <a:ext uri="{FF2B5EF4-FFF2-40B4-BE49-F238E27FC236}">
                  <a16:creationId xmlns:a16="http://schemas.microsoft.com/office/drawing/2014/main" id="{609AB0EB-A2DA-080D-296A-70F3E51AB9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387"/>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25" name="docshape94">
              <a:extLst>
                <a:ext uri="{FF2B5EF4-FFF2-40B4-BE49-F238E27FC236}">
                  <a16:creationId xmlns:a16="http://schemas.microsoft.com/office/drawing/2014/main" id="{737A187B-C79C-EF06-1992-AC30FA0385B5}"/>
                </a:ext>
              </a:extLst>
            </p:cNvPr>
            <p:cNvSpPr>
              <a:spLocks/>
            </p:cNvSpPr>
            <p:nvPr/>
          </p:nvSpPr>
          <p:spPr bwMode="auto">
            <a:xfrm>
              <a:off x="3084" y="992"/>
              <a:ext cx="5379" cy="1810"/>
            </a:xfrm>
            <a:custGeom>
              <a:avLst/>
              <a:gdLst>
                <a:gd name="T0" fmla="+- 0 3739 3084"/>
                <a:gd name="T1" fmla="*/ T0 w 5379"/>
                <a:gd name="T2" fmla="+- 0 2222 993"/>
                <a:gd name="T3" fmla="*/ 2222 h 1810"/>
                <a:gd name="T4" fmla="+- 0 3084 3084"/>
                <a:gd name="T5" fmla="*/ T4 w 5379"/>
                <a:gd name="T6" fmla="+- 0 2222 993"/>
                <a:gd name="T7" fmla="*/ 2222 h 1810"/>
                <a:gd name="T8" fmla="+- 0 3084 3084"/>
                <a:gd name="T9" fmla="*/ T8 w 5379"/>
                <a:gd name="T10" fmla="+- 0 2802 993"/>
                <a:gd name="T11" fmla="*/ 2802 h 1810"/>
                <a:gd name="T12" fmla="+- 0 3739 3084"/>
                <a:gd name="T13" fmla="*/ T12 w 5379"/>
                <a:gd name="T14" fmla="+- 0 2802 993"/>
                <a:gd name="T15" fmla="*/ 2802 h 1810"/>
                <a:gd name="T16" fmla="+- 0 3739 3084"/>
                <a:gd name="T17" fmla="*/ T16 w 5379"/>
                <a:gd name="T18" fmla="+- 0 2222 993"/>
                <a:gd name="T19" fmla="*/ 2222 h 1810"/>
                <a:gd name="T20" fmla="+- 0 8462 3084"/>
                <a:gd name="T21" fmla="*/ T20 w 5379"/>
                <a:gd name="T22" fmla="+- 0 993 993"/>
                <a:gd name="T23" fmla="*/ 993 h 1810"/>
                <a:gd name="T24" fmla="+- 0 7807 3084"/>
                <a:gd name="T25" fmla="*/ T24 w 5379"/>
                <a:gd name="T26" fmla="+- 0 993 993"/>
                <a:gd name="T27" fmla="*/ 993 h 1810"/>
                <a:gd name="T28" fmla="+- 0 7807 3084"/>
                <a:gd name="T29" fmla="*/ T28 w 5379"/>
                <a:gd name="T30" fmla="+- 0 1574 993"/>
                <a:gd name="T31" fmla="*/ 1574 h 1810"/>
                <a:gd name="T32" fmla="+- 0 8462 3084"/>
                <a:gd name="T33" fmla="*/ T32 w 5379"/>
                <a:gd name="T34" fmla="+- 0 1574 993"/>
                <a:gd name="T35" fmla="*/ 1574 h 1810"/>
                <a:gd name="T36" fmla="+- 0 8462 3084"/>
                <a:gd name="T37" fmla="*/ T36 w 5379"/>
                <a:gd name="T38" fmla="+- 0 993 993"/>
                <a:gd name="T39" fmla="*/ 993 h 181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5379" h="1810">
                  <a:moveTo>
                    <a:pt x="655" y="1229"/>
                  </a:moveTo>
                  <a:lnTo>
                    <a:pt x="0" y="1229"/>
                  </a:lnTo>
                  <a:lnTo>
                    <a:pt x="0" y="1809"/>
                  </a:lnTo>
                  <a:lnTo>
                    <a:pt x="655" y="1809"/>
                  </a:lnTo>
                  <a:lnTo>
                    <a:pt x="655" y="1229"/>
                  </a:lnTo>
                  <a:close/>
                  <a:moveTo>
                    <a:pt x="5378" y="0"/>
                  </a:moveTo>
                  <a:lnTo>
                    <a:pt x="4723" y="0"/>
                  </a:lnTo>
                  <a:lnTo>
                    <a:pt x="4723" y="581"/>
                  </a:lnTo>
                  <a:lnTo>
                    <a:pt x="5378" y="581"/>
                  </a:lnTo>
                  <a:lnTo>
                    <a:pt x="53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ja-JP" altLang="en-US"/>
            </a:p>
          </p:txBody>
        </p:sp>
        <p:cxnSp>
          <p:nvCxnSpPr>
            <p:cNvPr id="26" name="Line 931">
              <a:extLst>
                <a:ext uri="{FF2B5EF4-FFF2-40B4-BE49-F238E27FC236}">
                  <a16:creationId xmlns:a16="http://schemas.microsoft.com/office/drawing/2014/main" id="{ADFDE4B1-3FF8-EEC6-77CF-FBACB49BF5F3}"/>
                </a:ext>
              </a:extLst>
            </p:cNvPr>
            <p:cNvCxnSpPr>
              <a:cxnSpLocks noChangeShapeType="1"/>
            </p:cNvCxnSpPr>
            <p:nvPr/>
          </p:nvCxnSpPr>
          <p:spPr bwMode="auto">
            <a:xfrm>
              <a:off x="6971" y="3185"/>
              <a:ext cx="24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cxnSp>
        <p:sp>
          <p:nvSpPr>
            <p:cNvPr id="27" name="docshape95">
              <a:extLst>
                <a:ext uri="{FF2B5EF4-FFF2-40B4-BE49-F238E27FC236}">
                  <a16:creationId xmlns:a16="http://schemas.microsoft.com/office/drawing/2014/main" id="{4A193734-65A2-C5BC-AD4F-0D4ACB46E179}"/>
                </a:ext>
              </a:extLst>
            </p:cNvPr>
            <p:cNvSpPr>
              <a:spLocks/>
            </p:cNvSpPr>
            <p:nvPr/>
          </p:nvSpPr>
          <p:spPr bwMode="auto">
            <a:xfrm>
              <a:off x="7190" y="3125"/>
              <a:ext cx="120" cy="120"/>
            </a:xfrm>
            <a:custGeom>
              <a:avLst/>
              <a:gdLst>
                <a:gd name="T0" fmla="+- 0 7191 7191"/>
                <a:gd name="T1" fmla="*/ T0 w 120"/>
                <a:gd name="T2" fmla="+- 0 3125 3125"/>
                <a:gd name="T3" fmla="*/ 3125 h 120"/>
                <a:gd name="T4" fmla="+- 0 7191 7191"/>
                <a:gd name="T5" fmla="*/ T4 w 120"/>
                <a:gd name="T6" fmla="+- 0 3245 3125"/>
                <a:gd name="T7" fmla="*/ 3245 h 120"/>
                <a:gd name="T8" fmla="+- 0 7311 7191"/>
                <a:gd name="T9" fmla="*/ T8 w 120"/>
                <a:gd name="T10" fmla="+- 0 3185 3125"/>
                <a:gd name="T11" fmla="*/ 3185 h 120"/>
                <a:gd name="T12" fmla="+- 0 7191 7191"/>
                <a:gd name="T13" fmla="*/ T12 w 120"/>
                <a:gd name="T14" fmla="+- 0 3125 3125"/>
                <a:gd name="T15" fmla="*/ 3125 h 120"/>
              </a:gdLst>
              <a:ahLst/>
              <a:cxnLst>
                <a:cxn ang="0">
                  <a:pos x="T1" y="T3"/>
                </a:cxn>
                <a:cxn ang="0">
                  <a:pos x="T5" y="T7"/>
                </a:cxn>
                <a:cxn ang="0">
                  <a:pos x="T9" y="T11"/>
                </a:cxn>
                <a:cxn ang="0">
                  <a:pos x="T13" y="T15"/>
                </a:cxn>
              </a:cxnLst>
              <a:rect l="0" t="0" r="r" b="b"/>
              <a:pathLst>
                <a:path w="120" h="120">
                  <a:moveTo>
                    <a:pt x="0" y="0"/>
                  </a:moveTo>
                  <a:lnTo>
                    <a:pt x="0" y="120"/>
                  </a:lnTo>
                  <a:lnTo>
                    <a:pt x="120" y="6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ja-JP" altLang="en-US"/>
            </a:p>
          </p:txBody>
        </p:sp>
        <p:cxnSp>
          <p:nvCxnSpPr>
            <p:cNvPr id="28" name="Line 933">
              <a:extLst>
                <a:ext uri="{FF2B5EF4-FFF2-40B4-BE49-F238E27FC236}">
                  <a16:creationId xmlns:a16="http://schemas.microsoft.com/office/drawing/2014/main" id="{A8BCDE83-2EF4-6328-855C-4CD5CE7172F4}"/>
                </a:ext>
              </a:extLst>
            </p:cNvPr>
            <p:cNvCxnSpPr>
              <a:cxnSpLocks noChangeShapeType="1"/>
            </p:cNvCxnSpPr>
            <p:nvPr/>
          </p:nvCxnSpPr>
          <p:spPr bwMode="auto">
            <a:xfrm>
              <a:off x="5396" y="1976"/>
              <a:ext cx="241"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cxnSp>
        <p:sp>
          <p:nvSpPr>
            <p:cNvPr id="29" name="docshape96">
              <a:extLst>
                <a:ext uri="{FF2B5EF4-FFF2-40B4-BE49-F238E27FC236}">
                  <a16:creationId xmlns:a16="http://schemas.microsoft.com/office/drawing/2014/main" id="{AB1AB60F-302A-3066-AFD6-743157DC7739}"/>
                </a:ext>
              </a:extLst>
            </p:cNvPr>
            <p:cNvSpPr>
              <a:spLocks/>
            </p:cNvSpPr>
            <p:nvPr/>
          </p:nvSpPr>
          <p:spPr bwMode="auto">
            <a:xfrm>
              <a:off x="5616" y="1915"/>
              <a:ext cx="120" cy="120"/>
            </a:xfrm>
            <a:custGeom>
              <a:avLst/>
              <a:gdLst>
                <a:gd name="T0" fmla="+- 0 5617 5617"/>
                <a:gd name="T1" fmla="*/ T0 w 120"/>
                <a:gd name="T2" fmla="+- 0 1916 1916"/>
                <a:gd name="T3" fmla="*/ 1916 h 120"/>
                <a:gd name="T4" fmla="+- 0 5617 5617"/>
                <a:gd name="T5" fmla="*/ T4 w 120"/>
                <a:gd name="T6" fmla="+- 0 2036 1916"/>
                <a:gd name="T7" fmla="*/ 2036 h 120"/>
                <a:gd name="T8" fmla="+- 0 5737 5617"/>
                <a:gd name="T9" fmla="*/ T8 w 120"/>
                <a:gd name="T10" fmla="+- 0 1976 1916"/>
                <a:gd name="T11" fmla="*/ 1976 h 120"/>
                <a:gd name="T12" fmla="+- 0 5617 5617"/>
                <a:gd name="T13" fmla="*/ T12 w 120"/>
                <a:gd name="T14" fmla="+- 0 1916 1916"/>
                <a:gd name="T15" fmla="*/ 1916 h 120"/>
              </a:gdLst>
              <a:ahLst/>
              <a:cxnLst>
                <a:cxn ang="0">
                  <a:pos x="T1" y="T3"/>
                </a:cxn>
                <a:cxn ang="0">
                  <a:pos x="T5" y="T7"/>
                </a:cxn>
                <a:cxn ang="0">
                  <a:pos x="T9" y="T11"/>
                </a:cxn>
                <a:cxn ang="0">
                  <a:pos x="T13" y="T15"/>
                </a:cxn>
              </a:cxnLst>
              <a:rect l="0" t="0" r="r" b="b"/>
              <a:pathLst>
                <a:path w="120" h="120">
                  <a:moveTo>
                    <a:pt x="0" y="0"/>
                  </a:moveTo>
                  <a:lnTo>
                    <a:pt x="0" y="120"/>
                  </a:lnTo>
                  <a:lnTo>
                    <a:pt x="120" y="6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ja-JP" altLang="en-US"/>
            </a:p>
          </p:txBody>
        </p:sp>
        <p:sp>
          <p:nvSpPr>
            <p:cNvPr id="30" name="docshape97">
              <a:extLst>
                <a:ext uri="{FF2B5EF4-FFF2-40B4-BE49-F238E27FC236}">
                  <a16:creationId xmlns:a16="http://schemas.microsoft.com/office/drawing/2014/main" id="{63D467AB-9E06-E88F-BF60-26A7FB32DEB0}"/>
                </a:ext>
              </a:extLst>
            </p:cNvPr>
            <p:cNvSpPr>
              <a:spLocks/>
            </p:cNvSpPr>
            <p:nvPr/>
          </p:nvSpPr>
          <p:spPr bwMode="auto">
            <a:xfrm>
              <a:off x="3841" y="2340"/>
              <a:ext cx="1894" cy="284"/>
            </a:xfrm>
            <a:custGeom>
              <a:avLst/>
              <a:gdLst>
                <a:gd name="T0" fmla="+- 0 3841 3841"/>
                <a:gd name="T1" fmla="*/ T0 w 1894"/>
                <a:gd name="T2" fmla="+- 0 2388 2340"/>
                <a:gd name="T3" fmla="*/ 2388 h 284"/>
                <a:gd name="T4" fmla="+- 0 3845 3841"/>
                <a:gd name="T5" fmla="*/ T4 w 1894"/>
                <a:gd name="T6" fmla="+- 0 2369 2340"/>
                <a:gd name="T7" fmla="*/ 2369 h 284"/>
                <a:gd name="T8" fmla="+- 0 3855 3841"/>
                <a:gd name="T9" fmla="*/ T8 w 1894"/>
                <a:gd name="T10" fmla="+- 0 2354 2340"/>
                <a:gd name="T11" fmla="*/ 2354 h 284"/>
                <a:gd name="T12" fmla="+- 0 3870 3841"/>
                <a:gd name="T13" fmla="*/ T12 w 1894"/>
                <a:gd name="T14" fmla="+- 0 2344 2340"/>
                <a:gd name="T15" fmla="*/ 2344 h 284"/>
                <a:gd name="T16" fmla="+- 0 3888 3841"/>
                <a:gd name="T17" fmla="*/ T16 w 1894"/>
                <a:gd name="T18" fmla="+- 0 2340 2340"/>
                <a:gd name="T19" fmla="*/ 2340 h 284"/>
                <a:gd name="T20" fmla="+- 0 5688 3841"/>
                <a:gd name="T21" fmla="*/ T20 w 1894"/>
                <a:gd name="T22" fmla="+- 0 2340 2340"/>
                <a:gd name="T23" fmla="*/ 2340 h 284"/>
                <a:gd name="T24" fmla="+- 0 5706 3841"/>
                <a:gd name="T25" fmla="*/ T24 w 1894"/>
                <a:gd name="T26" fmla="+- 0 2344 2340"/>
                <a:gd name="T27" fmla="*/ 2344 h 284"/>
                <a:gd name="T28" fmla="+- 0 5721 3841"/>
                <a:gd name="T29" fmla="*/ T28 w 1894"/>
                <a:gd name="T30" fmla="+- 0 2354 2340"/>
                <a:gd name="T31" fmla="*/ 2354 h 284"/>
                <a:gd name="T32" fmla="+- 0 5731 3841"/>
                <a:gd name="T33" fmla="*/ T32 w 1894"/>
                <a:gd name="T34" fmla="+- 0 2369 2340"/>
                <a:gd name="T35" fmla="*/ 2369 h 284"/>
                <a:gd name="T36" fmla="+- 0 5735 3841"/>
                <a:gd name="T37" fmla="*/ T36 w 1894"/>
                <a:gd name="T38" fmla="+- 0 2388 2340"/>
                <a:gd name="T39" fmla="*/ 2388 h 284"/>
                <a:gd name="T40" fmla="+- 0 5735 3841"/>
                <a:gd name="T41" fmla="*/ T40 w 1894"/>
                <a:gd name="T42" fmla="+- 0 2576 2340"/>
                <a:gd name="T43" fmla="*/ 2576 h 284"/>
                <a:gd name="T44" fmla="+- 0 5731 3841"/>
                <a:gd name="T45" fmla="*/ T44 w 1894"/>
                <a:gd name="T46" fmla="+- 0 2595 2340"/>
                <a:gd name="T47" fmla="*/ 2595 h 284"/>
                <a:gd name="T48" fmla="+- 0 5721 3841"/>
                <a:gd name="T49" fmla="*/ T48 w 1894"/>
                <a:gd name="T50" fmla="+- 0 2610 2340"/>
                <a:gd name="T51" fmla="*/ 2610 h 284"/>
                <a:gd name="T52" fmla="+- 0 5706 3841"/>
                <a:gd name="T53" fmla="*/ T52 w 1894"/>
                <a:gd name="T54" fmla="+- 0 2620 2340"/>
                <a:gd name="T55" fmla="*/ 2620 h 284"/>
                <a:gd name="T56" fmla="+- 0 5688 3841"/>
                <a:gd name="T57" fmla="*/ T56 w 1894"/>
                <a:gd name="T58" fmla="+- 0 2624 2340"/>
                <a:gd name="T59" fmla="*/ 2624 h 284"/>
                <a:gd name="T60" fmla="+- 0 3888 3841"/>
                <a:gd name="T61" fmla="*/ T60 w 1894"/>
                <a:gd name="T62" fmla="+- 0 2624 2340"/>
                <a:gd name="T63" fmla="*/ 2624 h 284"/>
                <a:gd name="T64" fmla="+- 0 3870 3841"/>
                <a:gd name="T65" fmla="*/ T64 w 1894"/>
                <a:gd name="T66" fmla="+- 0 2620 2340"/>
                <a:gd name="T67" fmla="*/ 2620 h 284"/>
                <a:gd name="T68" fmla="+- 0 3855 3841"/>
                <a:gd name="T69" fmla="*/ T68 w 1894"/>
                <a:gd name="T70" fmla="+- 0 2610 2340"/>
                <a:gd name="T71" fmla="*/ 2610 h 284"/>
                <a:gd name="T72" fmla="+- 0 3845 3841"/>
                <a:gd name="T73" fmla="*/ T72 w 1894"/>
                <a:gd name="T74" fmla="+- 0 2595 2340"/>
                <a:gd name="T75" fmla="*/ 2595 h 284"/>
                <a:gd name="T76" fmla="+- 0 3841 3841"/>
                <a:gd name="T77" fmla="*/ T76 w 1894"/>
                <a:gd name="T78" fmla="+- 0 2576 2340"/>
                <a:gd name="T79" fmla="*/ 2576 h 284"/>
                <a:gd name="T80" fmla="+- 0 3841 3841"/>
                <a:gd name="T81" fmla="*/ T80 w 1894"/>
                <a:gd name="T82" fmla="+- 0 2388 2340"/>
                <a:gd name="T83" fmla="*/ 2388 h 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894" h="284">
                  <a:moveTo>
                    <a:pt x="0" y="48"/>
                  </a:moveTo>
                  <a:lnTo>
                    <a:pt x="4" y="29"/>
                  </a:lnTo>
                  <a:lnTo>
                    <a:pt x="14" y="14"/>
                  </a:lnTo>
                  <a:lnTo>
                    <a:pt x="29" y="4"/>
                  </a:lnTo>
                  <a:lnTo>
                    <a:pt x="47" y="0"/>
                  </a:lnTo>
                  <a:lnTo>
                    <a:pt x="1847" y="0"/>
                  </a:lnTo>
                  <a:lnTo>
                    <a:pt x="1865" y="4"/>
                  </a:lnTo>
                  <a:lnTo>
                    <a:pt x="1880" y="14"/>
                  </a:lnTo>
                  <a:lnTo>
                    <a:pt x="1890" y="29"/>
                  </a:lnTo>
                  <a:lnTo>
                    <a:pt x="1894" y="48"/>
                  </a:lnTo>
                  <a:lnTo>
                    <a:pt x="1894" y="236"/>
                  </a:lnTo>
                  <a:lnTo>
                    <a:pt x="1890" y="255"/>
                  </a:lnTo>
                  <a:lnTo>
                    <a:pt x="1880" y="270"/>
                  </a:lnTo>
                  <a:lnTo>
                    <a:pt x="1865" y="280"/>
                  </a:lnTo>
                  <a:lnTo>
                    <a:pt x="1847" y="284"/>
                  </a:lnTo>
                  <a:lnTo>
                    <a:pt x="47" y="284"/>
                  </a:lnTo>
                  <a:lnTo>
                    <a:pt x="29" y="280"/>
                  </a:lnTo>
                  <a:lnTo>
                    <a:pt x="14" y="270"/>
                  </a:lnTo>
                  <a:lnTo>
                    <a:pt x="4" y="255"/>
                  </a:lnTo>
                  <a:lnTo>
                    <a:pt x="0" y="236"/>
                  </a:lnTo>
                  <a:lnTo>
                    <a:pt x="0" y="4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ja-JP" altLang="en-US"/>
            </a:p>
          </p:txBody>
        </p:sp>
        <p:sp>
          <p:nvSpPr>
            <p:cNvPr id="31" name="docshape98">
              <a:extLst>
                <a:ext uri="{FF2B5EF4-FFF2-40B4-BE49-F238E27FC236}">
                  <a16:creationId xmlns:a16="http://schemas.microsoft.com/office/drawing/2014/main" id="{A427866A-188A-79A9-8944-54ECA6FCEB52}"/>
                </a:ext>
              </a:extLst>
            </p:cNvPr>
            <p:cNvSpPr txBox="1">
              <a:spLocks noChangeArrowheads="1"/>
            </p:cNvSpPr>
            <p:nvPr/>
          </p:nvSpPr>
          <p:spPr bwMode="auto">
            <a:xfrm>
              <a:off x="7952" y="1113"/>
              <a:ext cx="3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ts val="1800"/>
                </a:lnSpc>
              </a:pPr>
              <a:r>
                <a:rPr lang="en-US" sz="1800" dirty="0">
                  <a:solidFill>
                    <a:srgbClr val="FF0000"/>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④</a:t>
              </a:r>
              <a:endParaRPr lang="ja-JP" sz="110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32" name="docshape99">
              <a:extLst>
                <a:ext uri="{FF2B5EF4-FFF2-40B4-BE49-F238E27FC236}">
                  <a16:creationId xmlns:a16="http://schemas.microsoft.com/office/drawing/2014/main" id="{AFEBCBB2-25D3-C091-CF2A-C8CB01F81C6F}"/>
                </a:ext>
              </a:extLst>
            </p:cNvPr>
            <p:cNvSpPr txBox="1">
              <a:spLocks noChangeArrowheads="1"/>
            </p:cNvSpPr>
            <p:nvPr/>
          </p:nvSpPr>
          <p:spPr bwMode="auto">
            <a:xfrm>
              <a:off x="3229" y="2341"/>
              <a:ext cx="3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ts val="1800"/>
                </a:lnSpc>
              </a:pPr>
              <a:r>
                <a:rPr lang="en-US" sz="1800" dirty="0">
                  <a:solidFill>
                    <a:srgbClr val="FF0000"/>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①</a:t>
              </a:r>
              <a:endParaRPr lang="ja-JP" sz="11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33" name="docshape100">
              <a:extLst>
                <a:ext uri="{FF2B5EF4-FFF2-40B4-BE49-F238E27FC236}">
                  <a16:creationId xmlns:a16="http://schemas.microsoft.com/office/drawing/2014/main" id="{A97FC30C-226C-FF55-C2BF-465C9287A31D}"/>
                </a:ext>
              </a:extLst>
            </p:cNvPr>
            <p:cNvSpPr txBox="1">
              <a:spLocks noChangeArrowheads="1"/>
            </p:cNvSpPr>
            <p:nvPr/>
          </p:nvSpPr>
          <p:spPr bwMode="auto">
            <a:xfrm>
              <a:off x="6542" y="3013"/>
              <a:ext cx="3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ts val="1800"/>
                </a:lnSpc>
              </a:pPr>
              <a:r>
                <a:rPr lang="en-US" sz="1800" dirty="0">
                  <a:solidFill>
                    <a:srgbClr val="FF0000"/>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②</a:t>
              </a:r>
              <a:endParaRPr lang="ja-JP" sz="11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34" name="docshape101">
              <a:extLst>
                <a:ext uri="{FF2B5EF4-FFF2-40B4-BE49-F238E27FC236}">
                  <a16:creationId xmlns:a16="http://schemas.microsoft.com/office/drawing/2014/main" id="{903B2380-1B97-DBEA-9A24-14FCE83FF764}"/>
                </a:ext>
              </a:extLst>
            </p:cNvPr>
            <p:cNvSpPr txBox="1">
              <a:spLocks noChangeArrowheads="1"/>
            </p:cNvSpPr>
            <p:nvPr/>
          </p:nvSpPr>
          <p:spPr bwMode="auto">
            <a:xfrm>
              <a:off x="4646" y="1681"/>
              <a:ext cx="653" cy="5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90805">
                <a:spcBef>
                  <a:spcPts val="345"/>
                </a:spcBef>
                <a:spcAft>
                  <a:spcPts val="0"/>
                </a:spcAft>
              </a:pPr>
              <a:r>
                <a:rPr lang="en-US" sz="1800" dirty="0">
                  <a:solidFill>
                    <a:srgbClr val="FF0000"/>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③</a:t>
              </a:r>
              <a:endParaRPr lang="ja-JP" sz="110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sp>
        <p:nvSpPr>
          <p:cNvPr id="47" name="テキスト ボックス 46">
            <a:extLst>
              <a:ext uri="{FF2B5EF4-FFF2-40B4-BE49-F238E27FC236}">
                <a16:creationId xmlns:a16="http://schemas.microsoft.com/office/drawing/2014/main" id="{66B1AB1E-F9B8-BB04-981F-8A1319C914E3}"/>
              </a:ext>
            </a:extLst>
          </p:cNvPr>
          <p:cNvSpPr txBox="1"/>
          <p:nvPr/>
        </p:nvSpPr>
        <p:spPr>
          <a:xfrm>
            <a:off x="537066" y="7781748"/>
            <a:ext cx="5930939" cy="1042145"/>
          </a:xfrm>
          <a:prstGeom prst="rect">
            <a:avLst/>
          </a:prstGeom>
          <a:noFill/>
        </p:spPr>
        <p:txBody>
          <a:bodyPr wrap="square">
            <a:spAutoFit/>
          </a:bodyPr>
          <a:lstStyle/>
          <a:p>
            <a:pPr marL="485140">
              <a:spcBef>
                <a:spcPts val="265"/>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入力欄に「慢性心不全」の文字列が入り、</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チェックデータに「慢性心不全」が追加されます。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lnSpc>
                <a:spcPts val="1495"/>
              </a:lnSpc>
              <a:spcBef>
                <a:spcPts val="265"/>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④</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［閉じる］をクリックするとチェックデータの追加が確定します</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marR="551180" indent="-1905">
              <a:lnSpc>
                <a:spcPct val="102000"/>
              </a:lnSpc>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これでレセプトチェッカー</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LS</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OD</a:t>
            </a:r>
            <a:r>
              <a:rPr lang="en-US" altLang="ja-JP" sz="1100" spc="-23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錠４ｍｇ</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endPar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marR="551180" indent="-1905">
              <a:lnSpc>
                <a:spcPct val="102000"/>
              </a:lnSpc>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「慢性心不全」で</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審査を通ると学習しました。</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Tree>
    <p:extLst>
      <p:ext uri="{BB962C8B-B14F-4D97-AF65-F5344CB8AC3E}">
        <p14:creationId xmlns:p14="http://schemas.microsoft.com/office/powerpoint/2010/main" val="1075331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15</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4" name="テキスト ボックス 3">
            <a:extLst>
              <a:ext uri="{FF2B5EF4-FFF2-40B4-BE49-F238E27FC236}">
                <a16:creationId xmlns:a16="http://schemas.microsoft.com/office/drawing/2014/main" id="{5E47557D-186B-47ED-2004-C924F657E6F3}"/>
              </a:ext>
            </a:extLst>
          </p:cNvPr>
          <p:cNvSpPr txBox="1"/>
          <p:nvPr/>
        </p:nvSpPr>
        <p:spPr>
          <a:xfrm>
            <a:off x="468633" y="913810"/>
            <a:ext cx="5686815" cy="1054135"/>
          </a:xfrm>
          <a:prstGeom prst="rect">
            <a:avLst/>
          </a:prstGeom>
          <a:noFill/>
        </p:spPr>
        <p:txBody>
          <a:bodyPr wrap="square">
            <a:spAutoFit/>
          </a:bodyPr>
          <a:lstStyle/>
          <a:p>
            <a:pPr marL="485140">
              <a:spcBef>
                <a:spcPts val="20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［閉じる］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で確定する前にチェックデータを変更することもできます。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5"/>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入力欄の「慢性心不全」をキーボードから「心不全」に変更し、</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5"/>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［変更］</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をクリックすると、</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チェックデータの「慢性心不全」も「心不全</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」に変わります。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8" name="テキスト ボックス 7">
            <a:extLst>
              <a:ext uri="{FF2B5EF4-FFF2-40B4-BE49-F238E27FC236}">
                <a16:creationId xmlns:a16="http://schemas.microsoft.com/office/drawing/2014/main" id="{D0BB7418-D010-3935-9EA5-F6A89EF60DFE}"/>
              </a:ext>
            </a:extLst>
          </p:cNvPr>
          <p:cNvSpPr txBox="1"/>
          <p:nvPr/>
        </p:nvSpPr>
        <p:spPr>
          <a:xfrm>
            <a:off x="468633" y="5472700"/>
            <a:ext cx="5686815" cy="2465355"/>
          </a:xfrm>
          <a:prstGeom prst="rect">
            <a:avLst/>
          </a:prstGeom>
          <a:noFill/>
        </p:spPr>
        <p:txBody>
          <a:bodyPr wrap="square" rtlCol="0">
            <a:spAutoFit/>
          </a:bodyPr>
          <a:lstStyle/>
          <a:p>
            <a:pPr marL="485140" marR="383540">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傷病名欄の病名に含まれるチェックデータを「</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HIT</a:t>
            </a:r>
            <a:r>
              <a:rPr lang="en-US" altLang="ja-JP" sz="1100" spc="-36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データ」と呼び、</a:t>
            </a:r>
            <a:r>
              <a:rPr lang="en-US"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H</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IT</a:t>
            </a:r>
            <a:r>
              <a:rPr lang="en-US" altLang="ja-JP" sz="1100" spc="-36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データ欄に表示されます。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381000">
              <a:lnSpc>
                <a:spcPct val="116000"/>
              </a:lnSpc>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チェックデータを含む病名を「</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H</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IT</a:t>
            </a:r>
            <a:r>
              <a:rPr lang="en-US" altLang="ja-JP" sz="1100" spc="-25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病名」と呼び、</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HIT</a:t>
            </a:r>
            <a:r>
              <a:rPr lang="en-US" altLang="ja-JP" sz="1100" spc="-24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病名欄に表示されます。 </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HIT</a:t>
            </a:r>
            <a:r>
              <a:rPr lang="en-US" altLang="ja-JP" sz="1100" spc="-18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病名があれば「適応病名」あり、</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HIT</a:t>
            </a:r>
            <a:r>
              <a:rPr lang="en-US" altLang="ja-JP" sz="1100" spc="-20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病名がなければ「適応病名」なしと判定</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380365" indent="-635">
              <a:lnSpc>
                <a:spcPct val="116000"/>
              </a:lnSpc>
              <a:spcBef>
                <a:spcPts val="10"/>
              </a:spcBef>
              <a:spcAft>
                <a:spcPts val="0"/>
              </a:spcAft>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の操作により、</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H</a:t>
            </a:r>
            <a:r>
              <a:rPr lang="en-US"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I</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T</a:t>
            </a:r>
            <a:r>
              <a:rPr lang="en-US" altLang="ja-JP" sz="1100" spc="-3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データに「心不全」、</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H</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IT</a:t>
            </a:r>
            <a:r>
              <a:rPr lang="en-US" altLang="ja-JP" sz="1100" spc="-31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病名に「慢性心不全」が表</a:t>
            </a:r>
            <a:r>
              <a:rPr lang="ja-JP" altLang="ja-JP" sz="1100" spc="-60" dirty="0">
                <a:effectLst/>
                <a:latin typeface="游ゴシック" panose="020B0400000000000000" pitchFamily="50" charset="-128"/>
                <a:ea typeface="游ゴシック" panose="020B0400000000000000" pitchFamily="50" charset="-128"/>
                <a:cs typeface="ＭＳ Ｐゴシック" panose="020B0600070205080204" pitchFamily="50" charset="-128"/>
              </a:rPr>
              <a:t>示</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されます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a:p>
            <a:pPr marL="485140" marR="429260" algn="just">
              <a:lnSpc>
                <a:spcPct val="98000"/>
              </a:lnSpc>
              <a:spcBef>
                <a:spcPts val="1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これで「慢性心不全」だけでなく、「心不全」を含む病名、例えば、「うっ血心不</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全」や「急性心不全」も</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トラセミド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OD</a:t>
            </a:r>
            <a:r>
              <a:rPr lang="en-US"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錠４ｍｇ</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の適応病名と判定し、合格と判定</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するようになります。</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gn="just">
              <a:lnSpc>
                <a:spcPct val="98000"/>
              </a:lnSpc>
              <a:spcBef>
                <a:spcPts val="15"/>
              </a:spcBef>
              <a:spcAft>
                <a:spcPts val="0"/>
              </a:spcAft>
            </a:pPr>
            <a:endParaRPr lang="en-US" altLang="ja-JP" sz="1100" spc="-10" dirty="0">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gn="just">
              <a:lnSpc>
                <a:spcPct val="98000"/>
              </a:lnSpc>
              <a:spcBef>
                <a:spcPts val="15"/>
              </a:spcBef>
              <a:spcAft>
                <a:spcPts val="0"/>
              </a:spcAft>
            </a:pP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F22873FE-E5F5-985B-D65D-62EA4B2D908B}"/>
              </a:ext>
            </a:extLst>
          </p:cNvPr>
          <p:cNvSpPr txBox="1"/>
          <p:nvPr/>
        </p:nvSpPr>
        <p:spPr>
          <a:xfrm>
            <a:off x="982217" y="7724971"/>
            <a:ext cx="4533212" cy="600164"/>
          </a:xfrm>
          <a:prstGeom prst="rect">
            <a:avLst/>
          </a:prstGeom>
          <a:noFill/>
        </p:spPr>
        <p:txBody>
          <a:bodyPr wrap="square" rtlCol="0">
            <a:spAutoFit/>
          </a:bodyPr>
          <a:lstStyle/>
          <a:p>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注：医薬品は疑い病名を</a:t>
            </a:r>
            <a:r>
              <a:rPr lang="en-US" altLang="ja-JP" sz="1100" spc="-2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H</a:t>
            </a:r>
            <a:r>
              <a:rPr lang="en-US"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IT</a:t>
            </a:r>
            <a:r>
              <a:rPr lang="en-US" altLang="ja-JP" sz="1100" spc="-33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病名の対象としません。</a:t>
            </a:r>
            <a:endParaRPr lang="en-US"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en-US" altLang="ja-JP" sz="1100" spc="-10" dirty="0">
                <a:solidFill>
                  <a:srgbClr val="FF0000"/>
                </a:solidFill>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3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検査は疑い病名も</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HIT</a:t>
            </a:r>
            <a:r>
              <a:rPr lang="en-US" altLang="ja-JP" sz="1100" spc="-28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病名の対象とします。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
        <p:nvSpPr>
          <p:cNvPr id="10" name="テキスト ボックス 9">
            <a:extLst>
              <a:ext uri="{FF2B5EF4-FFF2-40B4-BE49-F238E27FC236}">
                <a16:creationId xmlns:a16="http://schemas.microsoft.com/office/drawing/2014/main" id="{0A7BEE18-5D61-58BA-376B-19C78D1F95BD}"/>
              </a:ext>
            </a:extLst>
          </p:cNvPr>
          <p:cNvSpPr txBox="1"/>
          <p:nvPr/>
        </p:nvSpPr>
        <p:spPr>
          <a:xfrm>
            <a:off x="3870744" y="3410600"/>
            <a:ext cx="354233" cy="276999"/>
          </a:xfrm>
          <a:prstGeom prst="rect">
            <a:avLst/>
          </a:prstGeom>
          <a:solidFill>
            <a:schemeClr val="bg1"/>
          </a:solidFill>
        </p:spPr>
        <p:txBody>
          <a:bodyPr wrap="square" lIns="0" tIns="0" rIns="0" bIns="0" rtlCol="0">
            <a:spAutoFit/>
          </a:bodyPr>
          <a:lstStyle/>
          <a:p>
            <a:endParaRPr kumimoji="1" lang="ja-JP" altLang="en-US" dirty="0">
              <a:solidFill>
                <a:srgbClr val="FF0000"/>
              </a:solidFill>
              <a:latin typeface="游ゴシック" panose="020B0400000000000000" pitchFamily="50" charset="-128"/>
              <a:ea typeface="游ゴシック" panose="020B0400000000000000" pitchFamily="50" charset="-128"/>
            </a:endParaRPr>
          </a:p>
        </p:txBody>
      </p:sp>
      <p:pic>
        <p:nvPicPr>
          <p:cNvPr id="51" name="図 50">
            <a:extLst>
              <a:ext uri="{FF2B5EF4-FFF2-40B4-BE49-F238E27FC236}">
                <a16:creationId xmlns:a16="http://schemas.microsoft.com/office/drawing/2014/main" id="{A9B55A00-4AC4-4C65-62F9-13A90ADD00B7}"/>
              </a:ext>
            </a:extLst>
          </p:cNvPr>
          <p:cNvPicPr>
            <a:picLocks noChangeAspect="1"/>
          </p:cNvPicPr>
          <p:nvPr/>
        </p:nvPicPr>
        <p:blipFill>
          <a:blip r:embed="rId3"/>
          <a:stretch>
            <a:fillRect/>
          </a:stretch>
        </p:blipFill>
        <p:spPr>
          <a:xfrm>
            <a:off x="1151008" y="1974902"/>
            <a:ext cx="4322064" cy="3256788"/>
          </a:xfrm>
          <a:prstGeom prst="rect">
            <a:avLst/>
          </a:prstGeom>
        </p:spPr>
      </p:pic>
      <p:sp>
        <p:nvSpPr>
          <p:cNvPr id="52" name="docshape98">
            <a:extLst>
              <a:ext uri="{FF2B5EF4-FFF2-40B4-BE49-F238E27FC236}">
                <a16:creationId xmlns:a16="http://schemas.microsoft.com/office/drawing/2014/main" id="{A8A69F3C-3835-71D7-4D0D-38CDAADB1474}"/>
              </a:ext>
            </a:extLst>
          </p:cNvPr>
          <p:cNvSpPr txBox="1">
            <a:spLocks noChangeArrowheads="1"/>
          </p:cNvSpPr>
          <p:nvPr/>
        </p:nvSpPr>
        <p:spPr bwMode="auto">
          <a:xfrm>
            <a:off x="3848029" y="2461965"/>
            <a:ext cx="753895" cy="228600"/>
          </a:xfrm>
          <a:prstGeom prst="rect">
            <a:avLst/>
          </a:prstGeom>
          <a:solidFill>
            <a:schemeClr val="bg1"/>
          </a:solidFill>
          <a:ln>
            <a:noFill/>
          </a:ln>
        </p:spPr>
        <p:txBody>
          <a:bodyPr rot="0" vert="horz" wrap="square" lIns="0" tIns="0" rIns="0" bIns="0" anchor="t" anchorCtr="0" upright="1">
            <a:noAutofit/>
          </a:bodyPr>
          <a:lstStyle/>
          <a:p>
            <a:pPr>
              <a:lnSpc>
                <a:spcPts val="1800"/>
              </a:lnSpc>
            </a:pPr>
            <a:r>
              <a:rPr lang="en-US" altLang="ja-JP" sz="1100" dirty="0">
                <a:solidFill>
                  <a:srgbClr val="FF0000"/>
                </a:solidFill>
                <a:effectLst/>
                <a:latin typeface="+mn-ea"/>
                <a:cs typeface="ＭＳ Ｐゴシック" panose="020B0600070205080204" pitchFamily="50" charset="-128"/>
              </a:rPr>
              <a:t>HIT</a:t>
            </a:r>
            <a:r>
              <a:rPr lang="ja-JP" altLang="en-US" sz="1100" dirty="0">
                <a:solidFill>
                  <a:srgbClr val="FF0000"/>
                </a:solidFill>
                <a:effectLst/>
                <a:latin typeface="+mn-ea"/>
                <a:cs typeface="ＭＳ Ｐゴシック" panose="020B0600070205080204" pitchFamily="50" charset="-128"/>
              </a:rPr>
              <a:t>データ</a:t>
            </a:r>
            <a:endParaRPr lang="ja-JP" sz="1100" dirty="0">
              <a:solidFill>
                <a:srgbClr val="FF0000"/>
              </a:solidFill>
              <a:effectLst/>
              <a:latin typeface="+mn-ea"/>
              <a:cs typeface="ＭＳ Ｐゴシック" panose="020B0600070205080204" pitchFamily="50" charset="-128"/>
            </a:endParaRPr>
          </a:p>
        </p:txBody>
      </p:sp>
      <p:sp>
        <p:nvSpPr>
          <p:cNvPr id="53" name="docshape99">
            <a:extLst>
              <a:ext uri="{FF2B5EF4-FFF2-40B4-BE49-F238E27FC236}">
                <a16:creationId xmlns:a16="http://schemas.microsoft.com/office/drawing/2014/main" id="{D28A61D4-DD2B-0C51-EDE0-5AC388E278FC}"/>
              </a:ext>
            </a:extLst>
          </p:cNvPr>
          <p:cNvSpPr txBox="1">
            <a:spLocks noChangeArrowheads="1"/>
          </p:cNvSpPr>
          <p:nvPr/>
        </p:nvSpPr>
        <p:spPr bwMode="auto">
          <a:xfrm>
            <a:off x="3720628" y="3670442"/>
            <a:ext cx="300231" cy="276999"/>
          </a:xfrm>
          <a:prstGeom prst="rect">
            <a:avLst/>
          </a:prstGeom>
          <a:solidFill>
            <a:schemeClr val="bg1"/>
          </a:solidFill>
          <a:ln>
            <a:noFill/>
          </a:ln>
        </p:spPr>
        <p:txBody>
          <a:bodyPr rot="0" vert="horz" wrap="square" lIns="0" tIns="0" rIns="0" bIns="0" anchor="t" anchorCtr="0" upright="1">
            <a:noAutofit/>
          </a:bodyPr>
          <a:lstStyle/>
          <a:p>
            <a:pPr>
              <a:lnSpc>
                <a:spcPts val="1800"/>
              </a:lnSpc>
            </a:pPr>
            <a:r>
              <a:rPr lang="en-US" sz="1800" dirty="0">
                <a:solidFill>
                  <a:srgbClr val="FF0000"/>
                </a:solidFill>
                <a:effectLst/>
                <a:latin typeface="+mn-ea"/>
                <a:cs typeface="ＭＳ Ｐゴシック" panose="020B0600070205080204" pitchFamily="50" charset="-128"/>
              </a:rPr>
              <a:t>①</a:t>
            </a:r>
            <a:endParaRPr lang="ja-JP" sz="1100" dirty="0">
              <a:effectLst/>
              <a:latin typeface="+mn-ea"/>
              <a:cs typeface="ＭＳ Ｐゴシック" panose="020B0600070205080204" pitchFamily="50" charset="-128"/>
            </a:endParaRPr>
          </a:p>
        </p:txBody>
      </p:sp>
      <p:sp>
        <p:nvSpPr>
          <p:cNvPr id="54" name="docshape100">
            <a:extLst>
              <a:ext uri="{FF2B5EF4-FFF2-40B4-BE49-F238E27FC236}">
                <a16:creationId xmlns:a16="http://schemas.microsoft.com/office/drawing/2014/main" id="{B8A247D3-F13A-9CB1-9C5F-19C4E4281ED9}"/>
              </a:ext>
            </a:extLst>
          </p:cNvPr>
          <p:cNvSpPr txBox="1">
            <a:spLocks noChangeArrowheads="1"/>
          </p:cNvSpPr>
          <p:nvPr/>
        </p:nvSpPr>
        <p:spPr bwMode="auto">
          <a:xfrm>
            <a:off x="4865825" y="3197416"/>
            <a:ext cx="268196" cy="276999"/>
          </a:xfrm>
          <a:prstGeom prst="rect">
            <a:avLst/>
          </a:prstGeom>
          <a:solidFill>
            <a:schemeClr val="bg1"/>
          </a:solidFill>
          <a:ln>
            <a:noFill/>
          </a:ln>
        </p:spPr>
        <p:txBody>
          <a:bodyPr rot="0" vert="horz" wrap="square" lIns="0" tIns="0" rIns="0" bIns="0" anchor="t" anchorCtr="0" upright="1">
            <a:noAutofit/>
          </a:bodyPr>
          <a:lstStyle/>
          <a:p>
            <a:pPr>
              <a:lnSpc>
                <a:spcPts val="1800"/>
              </a:lnSpc>
            </a:pPr>
            <a:r>
              <a:rPr lang="en-US" sz="1800" dirty="0">
                <a:solidFill>
                  <a:srgbClr val="FF0000"/>
                </a:solidFill>
                <a:effectLst/>
                <a:latin typeface="+mn-ea"/>
                <a:cs typeface="ＭＳ Ｐゴシック" panose="020B0600070205080204" pitchFamily="50" charset="-128"/>
              </a:rPr>
              <a:t>②</a:t>
            </a:r>
            <a:endParaRPr lang="ja-JP" sz="1100" dirty="0">
              <a:effectLst/>
              <a:latin typeface="+mn-ea"/>
              <a:cs typeface="ＭＳ Ｐゴシック" panose="020B0600070205080204" pitchFamily="50" charset="-128"/>
            </a:endParaRPr>
          </a:p>
        </p:txBody>
      </p:sp>
      <p:sp>
        <p:nvSpPr>
          <p:cNvPr id="55" name="docshape101">
            <a:extLst>
              <a:ext uri="{FF2B5EF4-FFF2-40B4-BE49-F238E27FC236}">
                <a16:creationId xmlns:a16="http://schemas.microsoft.com/office/drawing/2014/main" id="{477713FF-4498-642B-B54A-A4912C79FD6E}"/>
              </a:ext>
            </a:extLst>
          </p:cNvPr>
          <p:cNvSpPr txBox="1">
            <a:spLocks noChangeArrowheads="1"/>
          </p:cNvSpPr>
          <p:nvPr/>
        </p:nvSpPr>
        <p:spPr bwMode="auto">
          <a:xfrm>
            <a:off x="2583305" y="2802885"/>
            <a:ext cx="414655" cy="368935"/>
          </a:xfrm>
          <a:prstGeom prst="rect">
            <a:avLst/>
          </a:prstGeom>
          <a:solidFill>
            <a:schemeClr val="bg1"/>
          </a:solidFill>
          <a:ln>
            <a:noFill/>
          </a:ln>
        </p:spPr>
        <p:txBody>
          <a:bodyPr rot="0" vert="horz" wrap="square" lIns="0" tIns="0" rIns="0" bIns="0" anchor="t" anchorCtr="0" upright="1">
            <a:noAutofit/>
          </a:bodyPr>
          <a:lstStyle/>
          <a:p>
            <a:pPr marL="90805">
              <a:spcBef>
                <a:spcPts val="345"/>
              </a:spcBef>
              <a:spcAft>
                <a:spcPts val="0"/>
              </a:spcAft>
            </a:pPr>
            <a:r>
              <a:rPr lang="en-US" sz="1800" dirty="0">
                <a:solidFill>
                  <a:srgbClr val="FF0000"/>
                </a:solidFill>
                <a:effectLst/>
                <a:latin typeface="+mn-ea"/>
                <a:cs typeface="ＭＳ Ｐゴシック" panose="020B0600070205080204" pitchFamily="50" charset="-128"/>
              </a:rPr>
              <a:t>③</a:t>
            </a:r>
            <a:endParaRPr lang="ja-JP" sz="1100" dirty="0">
              <a:effectLst/>
              <a:latin typeface="+mn-ea"/>
              <a:cs typeface="ＭＳ Ｐゴシック" panose="020B0600070205080204" pitchFamily="50" charset="-128"/>
            </a:endParaRPr>
          </a:p>
        </p:txBody>
      </p:sp>
      <p:sp>
        <p:nvSpPr>
          <p:cNvPr id="58" name="docshape98">
            <a:extLst>
              <a:ext uri="{FF2B5EF4-FFF2-40B4-BE49-F238E27FC236}">
                <a16:creationId xmlns:a16="http://schemas.microsoft.com/office/drawing/2014/main" id="{B0D0935C-A2CA-A53A-DDA7-9DA59D08BF48}"/>
              </a:ext>
            </a:extLst>
          </p:cNvPr>
          <p:cNvSpPr txBox="1">
            <a:spLocks noChangeArrowheads="1"/>
          </p:cNvSpPr>
          <p:nvPr/>
        </p:nvSpPr>
        <p:spPr bwMode="auto">
          <a:xfrm>
            <a:off x="3451767" y="3429432"/>
            <a:ext cx="596093" cy="180140"/>
          </a:xfrm>
          <a:prstGeom prst="rect">
            <a:avLst/>
          </a:prstGeom>
          <a:solidFill>
            <a:schemeClr val="bg1"/>
          </a:solidFill>
          <a:ln>
            <a:noFill/>
          </a:ln>
        </p:spPr>
        <p:txBody>
          <a:bodyPr rot="0" vert="horz" wrap="square" lIns="0" tIns="0" rIns="0" bIns="0" anchor="t" anchorCtr="0" upright="1">
            <a:noAutofit/>
          </a:bodyPr>
          <a:lstStyle/>
          <a:p>
            <a:pPr>
              <a:lnSpc>
                <a:spcPts val="1800"/>
              </a:lnSpc>
            </a:pPr>
            <a:r>
              <a:rPr lang="en-US" altLang="ja-JP" sz="1100" dirty="0">
                <a:solidFill>
                  <a:srgbClr val="FF0000"/>
                </a:solidFill>
                <a:effectLst/>
                <a:latin typeface="+mn-ea"/>
                <a:cs typeface="ＭＳ Ｐゴシック" panose="020B0600070205080204" pitchFamily="50" charset="-128"/>
              </a:rPr>
              <a:t>HIT</a:t>
            </a:r>
            <a:r>
              <a:rPr lang="ja-JP" altLang="en-US" sz="1100" dirty="0">
                <a:solidFill>
                  <a:srgbClr val="FF0000"/>
                </a:solidFill>
                <a:effectLst/>
                <a:latin typeface="+mn-ea"/>
                <a:cs typeface="ＭＳ Ｐゴシック" panose="020B0600070205080204" pitchFamily="50" charset="-128"/>
              </a:rPr>
              <a:t>病名</a:t>
            </a:r>
            <a:endParaRPr lang="ja-JP" sz="1100" dirty="0">
              <a:solidFill>
                <a:srgbClr val="FF0000"/>
              </a:solidFill>
              <a:effectLst/>
              <a:latin typeface="+mn-ea"/>
              <a:cs typeface="ＭＳ Ｐゴシック" panose="020B0600070205080204" pitchFamily="50" charset="-128"/>
            </a:endParaRPr>
          </a:p>
        </p:txBody>
      </p:sp>
    </p:spTree>
    <p:extLst>
      <p:ext uri="{BB962C8B-B14F-4D97-AF65-F5344CB8AC3E}">
        <p14:creationId xmlns:p14="http://schemas.microsoft.com/office/powerpoint/2010/main" val="34100988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16</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grpSp>
        <p:nvGrpSpPr>
          <p:cNvPr id="4" name="docshapegroup112">
            <a:extLst>
              <a:ext uri="{FF2B5EF4-FFF2-40B4-BE49-F238E27FC236}">
                <a16:creationId xmlns:a16="http://schemas.microsoft.com/office/drawing/2014/main" id="{73491407-2CED-82C0-2F37-5BF746281215}"/>
              </a:ext>
            </a:extLst>
          </p:cNvPr>
          <p:cNvGrpSpPr>
            <a:grpSpLocks/>
          </p:cNvGrpSpPr>
          <p:nvPr/>
        </p:nvGrpSpPr>
        <p:grpSpPr bwMode="auto">
          <a:xfrm>
            <a:off x="1268412" y="1097684"/>
            <a:ext cx="4321175" cy="1778000"/>
            <a:chOff x="2551" y="199"/>
            <a:chExt cx="6804" cy="2801"/>
          </a:xfrm>
        </p:grpSpPr>
        <p:pic>
          <p:nvPicPr>
            <p:cNvPr id="12291" name="docshape113">
              <a:extLst>
                <a:ext uri="{FF2B5EF4-FFF2-40B4-BE49-F238E27FC236}">
                  <a16:creationId xmlns:a16="http://schemas.microsoft.com/office/drawing/2014/main" id="{BA43FAA0-EE7B-9C3A-35B3-4A1F1E7F2D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98"/>
              <a:ext cx="6804" cy="2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ocshape114">
              <a:extLst>
                <a:ext uri="{FF2B5EF4-FFF2-40B4-BE49-F238E27FC236}">
                  <a16:creationId xmlns:a16="http://schemas.microsoft.com/office/drawing/2014/main" id="{1AE0652C-6473-1C6A-B27F-9A6E29E5E029}"/>
                </a:ext>
              </a:extLst>
            </p:cNvPr>
            <p:cNvSpPr>
              <a:spLocks/>
            </p:cNvSpPr>
            <p:nvPr/>
          </p:nvSpPr>
          <p:spPr bwMode="auto">
            <a:xfrm>
              <a:off x="8778" y="1361"/>
              <a:ext cx="548" cy="423"/>
            </a:xfrm>
            <a:custGeom>
              <a:avLst/>
              <a:gdLst>
                <a:gd name="T0" fmla="+- 0 8778 8778"/>
                <a:gd name="T1" fmla="*/ T0 w 548"/>
                <a:gd name="T2" fmla="+- 0 1432 1362"/>
                <a:gd name="T3" fmla="*/ 1432 h 423"/>
                <a:gd name="T4" fmla="+- 0 8784 8778"/>
                <a:gd name="T5" fmla="*/ T4 w 548"/>
                <a:gd name="T6" fmla="+- 0 1405 1362"/>
                <a:gd name="T7" fmla="*/ 1405 h 423"/>
                <a:gd name="T8" fmla="+- 0 8799 8778"/>
                <a:gd name="T9" fmla="*/ T8 w 548"/>
                <a:gd name="T10" fmla="+- 0 1382 1362"/>
                <a:gd name="T11" fmla="*/ 1382 h 423"/>
                <a:gd name="T12" fmla="+- 0 8821 8778"/>
                <a:gd name="T13" fmla="*/ T12 w 548"/>
                <a:gd name="T14" fmla="+- 0 1367 1362"/>
                <a:gd name="T15" fmla="*/ 1367 h 423"/>
                <a:gd name="T16" fmla="+- 0 8848 8778"/>
                <a:gd name="T17" fmla="*/ T16 w 548"/>
                <a:gd name="T18" fmla="+- 0 1362 1362"/>
                <a:gd name="T19" fmla="*/ 1362 h 423"/>
                <a:gd name="T20" fmla="+- 0 9255 8778"/>
                <a:gd name="T21" fmla="*/ T20 w 548"/>
                <a:gd name="T22" fmla="+- 0 1362 1362"/>
                <a:gd name="T23" fmla="*/ 1362 h 423"/>
                <a:gd name="T24" fmla="+- 0 9282 8778"/>
                <a:gd name="T25" fmla="*/ T24 w 548"/>
                <a:gd name="T26" fmla="+- 0 1367 1362"/>
                <a:gd name="T27" fmla="*/ 1367 h 423"/>
                <a:gd name="T28" fmla="+- 0 9305 8778"/>
                <a:gd name="T29" fmla="*/ T28 w 548"/>
                <a:gd name="T30" fmla="+- 0 1382 1362"/>
                <a:gd name="T31" fmla="*/ 1382 h 423"/>
                <a:gd name="T32" fmla="+- 0 9320 8778"/>
                <a:gd name="T33" fmla="*/ T32 w 548"/>
                <a:gd name="T34" fmla="+- 0 1405 1362"/>
                <a:gd name="T35" fmla="*/ 1405 h 423"/>
                <a:gd name="T36" fmla="+- 0 9325 8778"/>
                <a:gd name="T37" fmla="*/ T36 w 548"/>
                <a:gd name="T38" fmla="+- 0 1432 1362"/>
                <a:gd name="T39" fmla="*/ 1432 h 423"/>
                <a:gd name="T40" fmla="+- 0 9325 8778"/>
                <a:gd name="T41" fmla="*/ T40 w 548"/>
                <a:gd name="T42" fmla="+- 0 1714 1362"/>
                <a:gd name="T43" fmla="*/ 1714 h 423"/>
                <a:gd name="T44" fmla="+- 0 9320 8778"/>
                <a:gd name="T45" fmla="*/ T44 w 548"/>
                <a:gd name="T46" fmla="+- 0 1741 1362"/>
                <a:gd name="T47" fmla="*/ 1741 h 423"/>
                <a:gd name="T48" fmla="+- 0 9305 8778"/>
                <a:gd name="T49" fmla="*/ T48 w 548"/>
                <a:gd name="T50" fmla="+- 0 1763 1362"/>
                <a:gd name="T51" fmla="*/ 1763 h 423"/>
                <a:gd name="T52" fmla="+- 0 9282 8778"/>
                <a:gd name="T53" fmla="*/ T52 w 548"/>
                <a:gd name="T54" fmla="+- 0 1778 1362"/>
                <a:gd name="T55" fmla="*/ 1778 h 423"/>
                <a:gd name="T56" fmla="+- 0 9255 8778"/>
                <a:gd name="T57" fmla="*/ T56 w 548"/>
                <a:gd name="T58" fmla="+- 0 1784 1362"/>
                <a:gd name="T59" fmla="*/ 1784 h 423"/>
                <a:gd name="T60" fmla="+- 0 8848 8778"/>
                <a:gd name="T61" fmla="*/ T60 w 548"/>
                <a:gd name="T62" fmla="+- 0 1784 1362"/>
                <a:gd name="T63" fmla="*/ 1784 h 423"/>
                <a:gd name="T64" fmla="+- 0 8821 8778"/>
                <a:gd name="T65" fmla="*/ T64 w 548"/>
                <a:gd name="T66" fmla="+- 0 1778 1362"/>
                <a:gd name="T67" fmla="*/ 1778 h 423"/>
                <a:gd name="T68" fmla="+- 0 8799 8778"/>
                <a:gd name="T69" fmla="*/ T68 w 548"/>
                <a:gd name="T70" fmla="+- 0 1763 1362"/>
                <a:gd name="T71" fmla="*/ 1763 h 423"/>
                <a:gd name="T72" fmla="+- 0 8784 8778"/>
                <a:gd name="T73" fmla="*/ T72 w 548"/>
                <a:gd name="T74" fmla="+- 0 1741 1362"/>
                <a:gd name="T75" fmla="*/ 1741 h 423"/>
                <a:gd name="T76" fmla="+- 0 8778 8778"/>
                <a:gd name="T77" fmla="*/ T76 w 548"/>
                <a:gd name="T78" fmla="+- 0 1714 1362"/>
                <a:gd name="T79" fmla="*/ 1714 h 423"/>
                <a:gd name="T80" fmla="+- 0 8778 8778"/>
                <a:gd name="T81" fmla="*/ T80 w 548"/>
                <a:gd name="T82" fmla="+- 0 1432 1362"/>
                <a:gd name="T83" fmla="*/ 1432 h 42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48" h="423">
                  <a:moveTo>
                    <a:pt x="0" y="70"/>
                  </a:moveTo>
                  <a:lnTo>
                    <a:pt x="6" y="43"/>
                  </a:lnTo>
                  <a:lnTo>
                    <a:pt x="21" y="20"/>
                  </a:lnTo>
                  <a:lnTo>
                    <a:pt x="43" y="5"/>
                  </a:lnTo>
                  <a:lnTo>
                    <a:pt x="70" y="0"/>
                  </a:lnTo>
                  <a:lnTo>
                    <a:pt x="477" y="0"/>
                  </a:lnTo>
                  <a:lnTo>
                    <a:pt x="504" y="5"/>
                  </a:lnTo>
                  <a:lnTo>
                    <a:pt x="527" y="20"/>
                  </a:lnTo>
                  <a:lnTo>
                    <a:pt x="542" y="43"/>
                  </a:lnTo>
                  <a:lnTo>
                    <a:pt x="547" y="70"/>
                  </a:lnTo>
                  <a:lnTo>
                    <a:pt x="547" y="352"/>
                  </a:lnTo>
                  <a:lnTo>
                    <a:pt x="542" y="379"/>
                  </a:lnTo>
                  <a:lnTo>
                    <a:pt x="527" y="401"/>
                  </a:lnTo>
                  <a:lnTo>
                    <a:pt x="504" y="416"/>
                  </a:lnTo>
                  <a:lnTo>
                    <a:pt x="477" y="422"/>
                  </a:lnTo>
                  <a:lnTo>
                    <a:pt x="70" y="422"/>
                  </a:lnTo>
                  <a:lnTo>
                    <a:pt x="43" y="416"/>
                  </a:lnTo>
                  <a:lnTo>
                    <a:pt x="21" y="401"/>
                  </a:lnTo>
                  <a:lnTo>
                    <a:pt x="6" y="379"/>
                  </a:lnTo>
                  <a:lnTo>
                    <a:pt x="0" y="352"/>
                  </a:lnTo>
                  <a:lnTo>
                    <a:pt x="0" y="70"/>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2" name="グループ化 1">
            <a:extLst>
              <a:ext uri="{FF2B5EF4-FFF2-40B4-BE49-F238E27FC236}">
                <a16:creationId xmlns:a16="http://schemas.microsoft.com/office/drawing/2014/main" id="{7DC5C81D-B768-62B1-D1FE-1E3D51666059}"/>
              </a:ext>
            </a:extLst>
          </p:cNvPr>
          <p:cNvGrpSpPr/>
          <p:nvPr/>
        </p:nvGrpSpPr>
        <p:grpSpPr>
          <a:xfrm>
            <a:off x="678245" y="682980"/>
            <a:ext cx="5332261" cy="265540"/>
            <a:chOff x="678245" y="682980"/>
            <a:chExt cx="5332261" cy="265540"/>
          </a:xfrm>
        </p:grpSpPr>
        <p:sp>
          <p:nvSpPr>
            <p:cNvPr id="3" name="テキスト ボックス 2">
              <a:extLst>
                <a:ext uri="{FF2B5EF4-FFF2-40B4-BE49-F238E27FC236}">
                  <a16:creationId xmlns:a16="http://schemas.microsoft.com/office/drawing/2014/main" id="{268D32A9-34E0-CB64-00AB-577C54C74B79}"/>
                </a:ext>
              </a:extLst>
            </p:cNvPr>
            <p:cNvSpPr txBox="1"/>
            <p:nvPr/>
          </p:nvSpPr>
          <p:spPr>
            <a:xfrm>
              <a:off x="678245" y="686910"/>
              <a:ext cx="5332261" cy="261610"/>
            </a:xfrm>
            <a:prstGeom prst="rect">
              <a:avLst/>
            </a:prstGeom>
            <a:noFill/>
          </p:spPr>
          <p:txBody>
            <a:bodyPr wrap="square">
              <a:spAutoFit/>
            </a:bodyPr>
            <a:lstStyle/>
            <a:p>
              <a:r>
                <a:rPr lang="ja-JP" altLang="ja-JP" sz="1100" dirty="0">
                  <a:effectLst/>
                  <a:ea typeface="游ゴシック" panose="020B0400000000000000" pitchFamily="50" charset="-128"/>
                  <a:cs typeface="ＭＳ Ｐゴシック" panose="020B0600070205080204" pitchFamily="50" charset="-128"/>
                </a:rPr>
                <a:t>「詳細」画面にもどったら</a:t>
              </a:r>
              <a:r>
                <a:rPr lang="ja-JP" altLang="ja-JP" sz="1100" spc="-50" dirty="0">
                  <a:effectLst/>
                  <a:ea typeface="游ゴシック" panose="020B0400000000000000" pitchFamily="50" charset="-128"/>
                  <a:cs typeface="ＭＳ Ｐゴシック" panose="020B0600070205080204" pitchFamily="50" charset="-128"/>
                </a:rPr>
                <a:t>、</a:t>
              </a:r>
              <a:r>
                <a:rPr lang="en-US" altLang="ja-JP" sz="1100" dirty="0">
                  <a:effectLst/>
                  <a:latin typeface="游ゴシック" panose="020B0400000000000000" pitchFamily="50" charset="-128"/>
                  <a:cs typeface="ＭＳ Ｐゴシック" panose="020B0600070205080204" pitchFamily="50" charset="-128"/>
                </a:rPr>
                <a:t>	</a:t>
              </a:r>
              <a:r>
                <a:rPr lang="ja-JP" altLang="en-US" sz="1100" dirty="0">
                  <a:effectLst/>
                  <a:latin typeface="游ゴシック" panose="020B0400000000000000" pitchFamily="50" charset="-128"/>
                  <a:cs typeface="ＭＳ Ｐゴシック" panose="020B0600070205080204" pitchFamily="50" charset="-128"/>
                </a:rPr>
                <a:t>　　　　</a:t>
              </a:r>
              <a:r>
                <a:rPr lang="ja-JP" altLang="ja-JP" sz="1100" dirty="0">
                  <a:effectLst/>
                  <a:ea typeface="游ゴシック" panose="020B0400000000000000" pitchFamily="50" charset="-128"/>
                  <a:cs typeface="ＭＳ Ｐゴシック" panose="020B0600070205080204" pitchFamily="50" charset="-128"/>
                </a:rPr>
                <a:t>をクリックして次のレセプトへ移動します</a:t>
              </a:r>
              <a:r>
                <a:rPr lang="ja-JP" altLang="ja-JP" sz="1100" spc="-50" dirty="0">
                  <a:effectLst/>
                  <a:ea typeface="游ゴシック" panose="020B0400000000000000" pitchFamily="50" charset="-128"/>
                  <a:cs typeface="ＭＳ Ｐゴシック" panose="020B0600070205080204" pitchFamily="50" charset="-128"/>
                </a:rPr>
                <a:t>。</a:t>
              </a:r>
              <a:endParaRPr lang="ja-JP" altLang="en-US" sz="1100" dirty="0"/>
            </a:p>
          </p:txBody>
        </p:sp>
        <p:pic>
          <p:nvPicPr>
            <p:cNvPr id="7" name="image21.png">
              <a:extLst>
                <a:ext uri="{FF2B5EF4-FFF2-40B4-BE49-F238E27FC236}">
                  <a16:creationId xmlns:a16="http://schemas.microsoft.com/office/drawing/2014/main" id="{A79DBC69-C72D-7E75-A73B-F50176D57903}"/>
                </a:ext>
              </a:extLst>
            </p:cNvPr>
            <p:cNvPicPr>
              <a:picLocks noChangeAspect="1"/>
            </p:cNvPicPr>
            <p:nvPr/>
          </p:nvPicPr>
          <p:blipFill>
            <a:blip r:embed="rId4" cstate="print"/>
            <a:stretch>
              <a:fillRect/>
            </a:stretch>
          </p:blipFill>
          <p:spPr>
            <a:xfrm>
              <a:off x="2782888" y="682980"/>
              <a:ext cx="326390" cy="240665"/>
            </a:xfrm>
            <a:prstGeom prst="rect">
              <a:avLst/>
            </a:prstGeom>
          </p:spPr>
        </p:pic>
      </p:grpSp>
      <p:sp>
        <p:nvSpPr>
          <p:cNvPr id="9" name="テキスト ボックス 8">
            <a:extLst>
              <a:ext uri="{FF2B5EF4-FFF2-40B4-BE49-F238E27FC236}">
                <a16:creationId xmlns:a16="http://schemas.microsoft.com/office/drawing/2014/main" id="{6B619F2A-E23D-58E4-5DD1-466A047ED2B1}"/>
              </a:ext>
            </a:extLst>
          </p:cNvPr>
          <p:cNvSpPr txBox="1"/>
          <p:nvPr/>
        </p:nvSpPr>
        <p:spPr>
          <a:xfrm>
            <a:off x="391886" y="3010315"/>
            <a:ext cx="6074228" cy="836383"/>
          </a:xfrm>
          <a:prstGeom prst="rect">
            <a:avLst/>
          </a:prstGeom>
          <a:noFill/>
        </p:spPr>
        <p:txBody>
          <a:bodyPr wrap="square">
            <a:spAutoFit/>
          </a:bodyPr>
          <a:lstStyle/>
          <a:p>
            <a:pPr marL="485140" marR="569595">
              <a:lnSpc>
                <a:spcPct val="116000"/>
              </a:lnSpc>
              <a:spcBef>
                <a:spcPts val="75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自動再点検が実</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行され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ので、少し時間がかか</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ます。自</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動再点検は変更</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された</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チェックデータをもと</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行われま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pPr>
              <a:spcBef>
                <a:spcPts val="5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次のレセプトが表示されます。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0" name="docshapegroup115">
            <a:extLst>
              <a:ext uri="{FF2B5EF4-FFF2-40B4-BE49-F238E27FC236}">
                <a16:creationId xmlns:a16="http://schemas.microsoft.com/office/drawing/2014/main" id="{EF5779CB-A6DB-8088-D394-55F0545CF826}"/>
              </a:ext>
            </a:extLst>
          </p:cNvPr>
          <p:cNvGrpSpPr>
            <a:grpSpLocks/>
          </p:cNvGrpSpPr>
          <p:nvPr/>
        </p:nvGrpSpPr>
        <p:grpSpPr bwMode="auto">
          <a:xfrm>
            <a:off x="1000431" y="3866130"/>
            <a:ext cx="4687887" cy="3252788"/>
            <a:chOff x="1972" y="311"/>
            <a:chExt cx="7383" cy="5124"/>
          </a:xfrm>
        </p:grpSpPr>
        <p:pic>
          <p:nvPicPr>
            <p:cNvPr id="12294" name="docshape116">
              <a:extLst>
                <a:ext uri="{FF2B5EF4-FFF2-40B4-BE49-F238E27FC236}">
                  <a16:creationId xmlns:a16="http://schemas.microsoft.com/office/drawing/2014/main" id="{C5AD2267-D100-DB0C-2208-9414C51BC0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311"/>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docshape117">
              <a:extLst>
                <a:ext uri="{FF2B5EF4-FFF2-40B4-BE49-F238E27FC236}">
                  <a16:creationId xmlns:a16="http://schemas.microsoft.com/office/drawing/2014/main" id="{A19F280D-8A64-D7E6-5232-DF75D29F0C9B}"/>
                </a:ext>
              </a:extLst>
            </p:cNvPr>
            <p:cNvSpPr>
              <a:spLocks/>
            </p:cNvSpPr>
            <p:nvPr/>
          </p:nvSpPr>
          <p:spPr bwMode="auto">
            <a:xfrm>
              <a:off x="2394" y="3391"/>
              <a:ext cx="2926" cy="171"/>
            </a:xfrm>
            <a:custGeom>
              <a:avLst/>
              <a:gdLst>
                <a:gd name="T0" fmla="+- 0 2394 2394"/>
                <a:gd name="T1" fmla="*/ T0 w 2926"/>
                <a:gd name="T2" fmla="+- 0 3420 3392"/>
                <a:gd name="T3" fmla="*/ 3420 h 171"/>
                <a:gd name="T4" fmla="+- 0 2396 2394"/>
                <a:gd name="T5" fmla="*/ T4 w 2926"/>
                <a:gd name="T6" fmla="+- 0 3409 3392"/>
                <a:gd name="T7" fmla="*/ 3409 h 171"/>
                <a:gd name="T8" fmla="+- 0 2402 2394"/>
                <a:gd name="T9" fmla="*/ T8 w 2926"/>
                <a:gd name="T10" fmla="+- 0 3400 3392"/>
                <a:gd name="T11" fmla="*/ 3400 h 171"/>
                <a:gd name="T12" fmla="+- 0 2411 2394"/>
                <a:gd name="T13" fmla="*/ T12 w 2926"/>
                <a:gd name="T14" fmla="+- 0 3394 3392"/>
                <a:gd name="T15" fmla="*/ 3394 h 171"/>
                <a:gd name="T16" fmla="+- 0 2422 2394"/>
                <a:gd name="T17" fmla="*/ T16 w 2926"/>
                <a:gd name="T18" fmla="+- 0 3392 3392"/>
                <a:gd name="T19" fmla="*/ 3392 h 171"/>
                <a:gd name="T20" fmla="+- 0 5291 2394"/>
                <a:gd name="T21" fmla="*/ T20 w 2926"/>
                <a:gd name="T22" fmla="+- 0 3392 3392"/>
                <a:gd name="T23" fmla="*/ 3392 h 171"/>
                <a:gd name="T24" fmla="+- 0 5302 2394"/>
                <a:gd name="T25" fmla="*/ T24 w 2926"/>
                <a:gd name="T26" fmla="+- 0 3394 3392"/>
                <a:gd name="T27" fmla="*/ 3394 h 171"/>
                <a:gd name="T28" fmla="+- 0 5311 2394"/>
                <a:gd name="T29" fmla="*/ T28 w 2926"/>
                <a:gd name="T30" fmla="+- 0 3400 3392"/>
                <a:gd name="T31" fmla="*/ 3400 h 171"/>
                <a:gd name="T32" fmla="+- 0 5317 2394"/>
                <a:gd name="T33" fmla="*/ T32 w 2926"/>
                <a:gd name="T34" fmla="+- 0 3409 3392"/>
                <a:gd name="T35" fmla="*/ 3409 h 171"/>
                <a:gd name="T36" fmla="+- 0 5320 2394"/>
                <a:gd name="T37" fmla="*/ T36 w 2926"/>
                <a:gd name="T38" fmla="+- 0 3420 3392"/>
                <a:gd name="T39" fmla="*/ 3420 h 171"/>
                <a:gd name="T40" fmla="+- 0 5320 2394"/>
                <a:gd name="T41" fmla="*/ T40 w 2926"/>
                <a:gd name="T42" fmla="+- 0 3534 3392"/>
                <a:gd name="T43" fmla="*/ 3534 h 171"/>
                <a:gd name="T44" fmla="+- 0 5317 2394"/>
                <a:gd name="T45" fmla="*/ T44 w 2926"/>
                <a:gd name="T46" fmla="+- 0 3545 3392"/>
                <a:gd name="T47" fmla="*/ 3545 h 171"/>
                <a:gd name="T48" fmla="+- 0 5311 2394"/>
                <a:gd name="T49" fmla="*/ T48 w 2926"/>
                <a:gd name="T50" fmla="+- 0 3554 3392"/>
                <a:gd name="T51" fmla="*/ 3554 h 171"/>
                <a:gd name="T52" fmla="+- 0 5302 2394"/>
                <a:gd name="T53" fmla="*/ T52 w 2926"/>
                <a:gd name="T54" fmla="+- 0 3560 3392"/>
                <a:gd name="T55" fmla="*/ 3560 h 171"/>
                <a:gd name="T56" fmla="+- 0 5291 2394"/>
                <a:gd name="T57" fmla="*/ T56 w 2926"/>
                <a:gd name="T58" fmla="+- 0 3562 3392"/>
                <a:gd name="T59" fmla="*/ 3562 h 171"/>
                <a:gd name="T60" fmla="+- 0 2422 2394"/>
                <a:gd name="T61" fmla="*/ T60 w 2926"/>
                <a:gd name="T62" fmla="+- 0 3562 3392"/>
                <a:gd name="T63" fmla="*/ 3562 h 171"/>
                <a:gd name="T64" fmla="+- 0 2411 2394"/>
                <a:gd name="T65" fmla="*/ T64 w 2926"/>
                <a:gd name="T66" fmla="+- 0 3560 3392"/>
                <a:gd name="T67" fmla="*/ 3560 h 171"/>
                <a:gd name="T68" fmla="+- 0 2402 2394"/>
                <a:gd name="T69" fmla="*/ T68 w 2926"/>
                <a:gd name="T70" fmla="+- 0 3554 3392"/>
                <a:gd name="T71" fmla="*/ 3554 h 171"/>
                <a:gd name="T72" fmla="+- 0 2396 2394"/>
                <a:gd name="T73" fmla="*/ T72 w 2926"/>
                <a:gd name="T74" fmla="+- 0 3545 3392"/>
                <a:gd name="T75" fmla="*/ 3545 h 171"/>
                <a:gd name="T76" fmla="+- 0 2394 2394"/>
                <a:gd name="T77" fmla="*/ T76 w 2926"/>
                <a:gd name="T78" fmla="+- 0 3534 3392"/>
                <a:gd name="T79" fmla="*/ 3534 h 171"/>
                <a:gd name="T80" fmla="+- 0 2394 2394"/>
                <a:gd name="T81" fmla="*/ T80 w 2926"/>
                <a:gd name="T82" fmla="+- 0 3420 3392"/>
                <a:gd name="T83" fmla="*/ 3420 h 17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2926" h="171">
                  <a:moveTo>
                    <a:pt x="0" y="28"/>
                  </a:moveTo>
                  <a:lnTo>
                    <a:pt x="2" y="17"/>
                  </a:lnTo>
                  <a:lnTo>
                    <a:pt x="8" y="8"/>
                  </a:lnTo>
                  <a:lnTo>
                    <a:pt x="17" y="2"/>
                  </a:lnTo>
                  <a:lnTo>
                    <a:pt x="28" y="0"/>
                  </a:lnTo>
                  <a:lnTo>
                    <a:pt x="2897" y="0"/>
                  </a:lnTo>
                  <a:lnTo>
                    <a:pt x="2908" y="2"/>
                  </a:lnTo>
                  <a:lnTo>
                    <a:pt x="2917" y="8"/>
                  </a:lnTo>
                  <a:lnTo>
                    <a:pt x="2923" y="17"/>
                  </a:lnTo>
                  <a:lnTo>
                    <a:pt x="2926" y="28"/>
                  </a:lnTo>
                  <a:lnTo>
                    <a:pt x="2926" y="142"/>
                  </a:lnTo>
                  <a:lnTo>
                    <a:pt x="2923" y="153"/>
                  </a:lnTo>
                  <a:lnTo>
                    <a:pt x="2917" y="162"/>
                  </a:lnTo>
                  <a:lnTo>
                    <a:pt x="2908" y="168"/>
                  </a:lnTo>
                  <a:lnTo>
                    <a:pt x="2897" y="170"/>
                  </a:lnTo>
                  <a:lnTo>
                    <a:pt x="28" y="170"/>
                  </a:lnTo>
                  <a:lnTo>
                    <a:pt x="17" y="168"/>
                  </a:lnTo>
                  <a:lnTo>
                    <a:pt x="8" y="162"/>
                  </a:lnTo>
                  <a:lnTo>
                    <a:pt x="2" y="153"/>
                  </a:lnTo>
                  <a:lnTo>
                    <a:pt x="0" y="142"/>
                  </a:lnTo>
                  <a:lnTo>
                    <a:pt x="0" y="28"/>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12296" name="docshape118">
              <a:extLst>
                <a:ext uri="{FF2B5EF4-FFF2-40B4-BE49-F238E27FC236}">
                  <a16:creationId xmlns:a16="http://schemas.microsoft.com/office/drawing/2014/main" id="{44ACDC33-2E56-7CA2-1616-98907BC3EB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7" y="3757"/>
              <a:ext cx="7090" cy="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docshape119">
              <a:extLst>
                <a:ext uri="{FF2B5EF4-FFF2-40B4-BE49-F238E27FC236}">
                  <a16:creationId xmlns:a16="http://schemas.microsoft.com/office/drawing/2014/main" id="{3FE02D02-C8F4-BB19-9B99-E9827CCCCDF6}"/>
                </a:ext>
              </a:extLst>
            </p:cNvPr>
            <p:cNvSpPr>
              <a:spLocks noChangeArrowheads="1"/>
            </p:cNvSpPr>
            <p:nvPr/>
          </p:nvSpPr>
          <p:spPr bwMode="auto">
            <a:xfrm>
              <a:off x="1979" y="3750"/>
              <a:ext cx="7105" cy="524"/>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Line 10">
              <a:extLst>
                <a:ext uri="{FF2B5EF4-FFF2-40B4-BE49-F238E27FC236}">
                  <a16:creationId xmlns:a16="http://schemas.microsoft.com/office/drawing/2014/main" id="{70B95D12-D345-99BF-4118-4949A3F967D8}"/>
                </a:ext>
              </a:extLst>
            </p:cNvPr>
            <p:cNvSpPr>
              <a:spLocks noChangeShapeType="1"/>
            </p:cNvSpPr>
            <p:nvPr/>
          </p:nvSpPr>
          <p:spPr bwMode="auto">
            <a:xfrm>
              <a:off x="3856" y="3562"/>
              <a:ext cx="0" cy="9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docshape120">
              <a:extLst>
                <a:ext uri="{FF2B5EF4-FFF2-40B4-BE49-F238E27FC236}">
                  <a16:creationId xmlns:a16="http://schemas.microsoft.com/office/drawing/2014/main" id="{D778E1B4-61CE-05A3-8103-EC7B02FA56E2}"/>
                </a:ext>
              </a:extLst>
            </p:cNvPr>
            <p:cNvSpPr>
              <a:spLocks/>
            </p:cNvSpPr>
            <p:nvPr/>
          </p:nvSpPr>
          <p:spPr bwMode="auto">
            <a:xfrm>
              <a:off x="3795" y="3639"/>
              <a:ext cx="120" cy="120"/>
            </a:xfrm>
            <a:custGeom>
              <a:avLst/>
              <a:gdLst>
                <a:gd name="T0" fmla="+- 0 3916 3796"/>
                <a:gd name="T1" fmla="*/ T0 w 120"/>
                <a:gd name="T2" fmla="+- 0 3639 3639"/>
                <a:gd name="T3" fmla="*/ 3639 h 120"/>
                <a:gd name="T4" fmla="+- 0 3796 3796"/>
                <a:gd name="T5" fmla="*/ T4 w 120"/>
                <a:gd name="T6" fmla="+- 0 3639 3639"/>
                <a:gd name="T7" fmla="*/ 3639 h 120"/>
                <a:gd name="T8" fmla="+- 0 3856 3796"/>
                <a:gd name="T9" fmla="*/ T8 w 120"/>
                <a:gd name="T10" fmla="+- 0 3759 3639"/>
                <a:gd name="T11" fmla="*/ 3759 h 120"/>
                <a:gd name="T12" fmla="+- 0 3916 3796"/>
                <a:gd name="T13" fmla="*/ T12 w 120"/>
                <a:gd name="T14" fmla="+- 0 3639 3639"/>
                <a:gd name="T15" fmla="*/ 3639 h 120"/>
              </a:gdLst>
              <a:ahLst/>
              <a:cxnLst>
                <a:cxn ang="0">
                  <a:pos x="T1" y="T3"/>
                </a:cxn>
                <a:cxn ang="0">
                  <a:pos x="T5" y="T7"/>
                </a:cxn>
                <a:cxn ang="0">
                  <a:pos x="T9" y="T11"/>
                </a:cxn>
                <a:cxn ang="0">
                  <a:pos x="T13" y="T15"/>
                </a:cxn>
              </a:cxnLst>
              <a:rect l="0" t="0" r="r" b="b"/>
              <a:pathLst>
                <a:path w="120" h="120">
                  <a:moveTo>
                    <a:pt x="120" y="0"/>
                  </a:moveTo>
                  <a:lnTo>
                    <a:pt x="0" y="0"/>
                  </a:lnTo>
                  <a:lnTo>
                    <a:pt x="60" y="120"/>
                  </a:lnTo>
                  <a:lnTo>
                    <a:pt x="1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5" name="Rectangle 13">
            <a:extLst>
              <a:ext uri="{FF2B5EF4-FFF2-40B4-BE49-F238E27FC236}">
                <a16:creationId xmlns:a16="http://schemas.microsoft.com/office/drawing/2014/main" id="{FBC3F462-996A-BDDF-6B91-9E37F10C9CF1}"/>
              </a:ext>
            </a:extLst>
          </p:cNvPr>
          <p:cNvSpPr>
            <a:spLocks noChangeArrowheads="1"/>
          </p:cNvSpPr>
          <p:nvPr/>
        </p:nvSpPr>
        <p:spPr bwMode="auto">
          <a:xfrm>
            <a:off x="678245" y="7198185"/>
            <a:ext cx="6181500"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「急性肺炎」の病名があるのに、</a:t>
            </a:r>
            <a:r>
              <a:rPr kumimoji="0" lang="ja-JP" altLang="ja-JP" sz="1100" b="1"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セフキソン静注用１ｇ</a:t>
            </a:r>
            <a:r>
              <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が不合格になっています。</a:t>
            </a: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これはチェックデータのせいではなく、</a:t>
            </a:r>
            <a:r>
              <a:rPr kumimoji="0" lang="ja-JP" altLang="ja-JP" sz="1100" b="1"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セフキソン静注用１ｇ</a:t>
            </a:r>
            <a:r>
              <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の算定日が</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7</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月</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25</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日なのに、</a:t>
            </a: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「急性肺炎」の診療開始日が翌日の</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7</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月</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26</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日になっているためです。</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LS </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はこのように算定日と診療開始日の不一致も検出することができます。</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このレセプトは正しく判定されており、設定を変更する必要がないので、 </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pic>
        <p:nvPicPr>
          <p:cNvPr id="12300" name="image21.png">
            <a:extLst>
              <a:ext uri="{FF2B5EF4-FFF2-40B4-BE49-F238E27FC236}">
                <a16:creationId xmlns:a16="http://schemas.microsoft.com/office/drawing/2014/main" id="{564CEDDB-A029-F311-4286-35F13F0C79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233" y="8137055"/>
            <a:ext cx="323850" cy="2413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4">
            <a:extLst>
              <a:ext uri="{FF2B5EF4-FFF2-40B4-BE49-F238E27FC236}">
                <a16:creationId xmlns:a16="http://schemas.microsoft.com/office/drawing/2014/main" id="{CDAAB469-FF7C-F7B7-D858-F71A559911B4}"/>
              </a:ext>
            </a:extLst>
          </p:cNvPr>
          <p:cNvSpPr>
            <a:spLocks noChangeArrowheads="1"/>
          </p:cNvSpPr>
          <p:nvPr/>
        </p:nvSpPr>
        <p:spPr bwMode="auto">
          <a:xfrm>
            <a:off x="1164369" y="8144598"/>
            <a:ext cx="304602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をクリックして次のレセプトへ移動します。</a:t>
            </a:r>
            <a:endParaRPr kumimoji="0" lang="ja-JP" altLang="en-US"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449968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17</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D9E8132A-E9A4-87A7-42EC-2D6BA6EFC271}"/>
              </a:ext>
            </a:extLst>
          </p:cNvPr>
          <p:cNvSpPr txBox="1"/>
          <p:nvPr/>
        </p:nvSpPr>
        <p:spPr>
          <a:xfrm>
            <a:off x="178421" y="544571"/>
            <a:ext cx="6287694" cy="1685333"/>
          </a:xfrm>
          <a:prstGeom prst="rect">
            <a:avLst/>
          </a:prstGeom>
          <a:noFill/>
        </p:spPr>
        <p:txBody>
          <a:bodyPr wrap="square">
            <a:spAutoFit/>
          </a:bodyPr>
          <a:lstStyle/>
          <a:p>
            <a:pPr marL="485140">
              <a:lnSpc>
                <a:spcPts val="1815"/>
              </a:lnSpc>
            </a:pPr>
            <a:r>
              <a:rPr lang="ja-JP" altLang="ja-JP" sz="1100" b="1" spc="-10" dirty="0">
                <a:effectLst/>
                <a:latin typeface="+mn-ea"/>
                <a:cs typeface="함초롬바탕" panose="02030604000101010101" pitchFamily="18" charset="-128"/>
              </a:rPr>
              <a:t>２．審査対象の変更</a:t>
            </a:r>
            <a:endParaRPr lang="ja-JP" altLang="ja-JP" sz="1100" b="1" dirty="0">
              <a:effectLst/>
              <a:latin typeface="+mn-ea"/>
              <a:cs typeface="함초롬바탕" panose="02030604000101010101" pitchFamily="18" charset="-128"/>
            </a:endParaRPr>
          </a:p>
          <a:p>
            <a:pPr marL="485140">
              <a:spcBef>
                <a:spcPts val="50"/>
              </a:spcBef>
              <a:spcAft>
                <a:spcPts val="0"/>
              </a:spcAft>
              <a:tabLst>
                <a:tab pos="3280410" algn="l"/>
                <a:tab pos="3697605" algn="l"/>
              </a:tabLst>
            </a:pPr>
            <a:r>
              <a:rPr lang="ja-JP" altLang="ja-JP" sz="1100" dirty="0">
                <a:effectLst/>
                <a:latin typeface="+mn-ea"/>
                <a:cs typeface="ＭＳ Ｐゴシック" panose="020B0600070205080204" pitchFamily="50" charset="-128"/>
              </a:rPr>
              <a:t>次のレセプトの「詳細」画面です。「</a:t>
            </a:r>
            <a:r>
              <a:rPr lang="ja-JP" altLang="ja-JP" sz="1100" dirty="0">
                <a:solidFill>
                  <a:srgbClr val="00AF50"/>
                </a:solidFill>
                <a:effectLst/>
                <a:latin typeface="+mn-ea"/>
                <a:cs typeface="ＭＳ Ｐゴシック" panose="020B0600070205080204" pitchFamily="50" charset="-128"/>
              </a:rPr>
              <a:t>病</a:t>
            </a:r>
            <a:r>
              <a:rPr lang="ja-JP" altLang="ja-JP" sz="1100" spc="-50" dirty="0">
                <a:solidFill>
                  <a:srgbClr val="00AF50"/>
                </a:solidFill>
                <a:effectLst/>
                <a:latin typeface="+mn-ea"/>
                <a:cs typeface="ＭＳ Ｐゴシック" panose="020B0600070205080204" pitchFamily="50" charset="-128"/>
              </a:rPr>
              <a:t>名</a:t>
            </a:r>
            <a:r>
              <a:rPr lang="ja-JP" altLang="en-US" sz="1100" spc="-50" dirty="0">
                <a:solidFill>
                  <a:srgbClr val="00AF50"/>
                </a:solidFill>
                <a:latin typeface="+mn-ea"/>
                <a:cs typeface="ＭＳ Ｐゴシック" panose="020B0600070205080204" pitchFamily="50" charset="-128"/>
              </a:rPr>
              <a:t>　</a:t>
            </a:r>
            <a:r>
              <a:rPr lang="ja-JP" altLang="ja-JP" sz="1100" spc="-15" dirty="0">
                <a:effectLst/>
                <a:latin typeface="+mn-ea"/>
                <a:cs typeface="ＭＳ Ｐゴシック" panose="020B0600070205080204" pitchFamily="50" charset="-128"/>
              </a:rPr>
              <a:t>単</a:t>
            </a:r>
            <a:r>
              <a:rPr lang="ja-JP" altLang="ja-JP" sz="1100" spc="-50" dirty="0">
                <a:effectLst/>
                <a:latin typeface="+mn-ea"/>
                <a:cs typeface="ＭＳ Ｐゴシック" panose="020B0600070205080204" pitchFamily="50" charset="-128"/>
              </a:rPr>
              <a:t>月</a:t>
            </a:r>
            <a:r>
              <a:rPr lang="ja-JP" altLang="en-US" sz="1100" spc="-50" dirty="0">
                <a:latin typeface="+mn-ea"/>
                <a:cs typeface="ＭＳ Ｐゴシック" panose="020B0600070205080204" pitchFamily="50" charset="-128"/>
              </a:rPr>
              <a:t>　</a:t>
            </a:r>
            <a:r>
              <a:rPr lang="ja-JP" altLang="ja-JP" sz="1100" dirty="0">
                <a:effectLst/>
                <a:latin typeface="+mn-ea"/>
                <a:cs typeface="ＭＳ Ｐゴシック" panose="020B0600070205080204" pitchFamily="50" charset="-128"/>
              </a:rPr>
              <a:t>ブロチゾラム錠</a:t>
            </a:r>
            <a:r>
              <a:rPr lang="ja-JP" altLang="ja-JP" sz="1100" spc="-10" dirty="0">
                <a:effectLst/>
                <a:latin typeface="+mn-ea"/>
                <a:cs typeface="ＭＳ Ｐゴシック" panose="020B0600070205080204" pitchFamily="50" charset="-128"/>
              </a:rPr>
              <a:t>０．２５ｍｇ</a:t>
            </a:r>
            <a:endParaRPr lang="ja-JP" altLang="ja-JP" sz="1100" dirty="0">
              <a:effectLst/>
              <a:latin typeface="+mn-ea"/>
              <a:cs typeface="ＭＳ Ｐゴシック" panose="020B0600070205080204" pitchFamily="50" charset="-128"/>
            </a:endParaRPr>
          </a:p>
          <a:p>
            <a:pPr marL="485140" marR="429260">
              <a:lnSpc>
                <a:spcPct val="116000"/>
              </a:lnSpc>
              <a:spcBef>
                <a:spcPts val="235"/>
              </a:spcBef>
              <a:spcAft>
                <a:spcPts val="0"/>
              </a:spcAft>
            </a:pPr>
            <a:r>
              <a:rPr lang="ja-JP" altLang="ja-JP" sz="1100" spc="-5" dirty="0">
                <a:effectLst/>
                <a:latin typeface="+mn-ea"/>
                <a:cs typeface="ＭＳ Ｐゴシック" panose="020B0600070205080204" pitchFamily="50" charset="-128"/>
              </a:rPr>
              <a:t>「トーワ」の病名があ</a:t>
            </a:r>
            <a:r>
              <a:rPr lang="ja-JP" altLang="ja-JP" sz="1100" spc="-15" dirty="0">
                <a:effectLst/>
                <a:latin typeface="+mn-ea"/>
                <a:cs typeface="ＭＳ Ｐゴシック" panose="020B0600070205080204" pitchFamily="50" charset="-128"/>
              </a:rPr>
              <a:t>り</a:t>
            </a:r>
            <a:r>
              <a:rPr lang="ja-JP" altLang="ja-JP" sz="1100" spc="-5" dirty="0">
                <a:effectLst/>
                <a:latin typeface="+mn-ea"/>
                <a:cs typeface="ＭＳ Ｐゴシック" panose="020B0600070205080204" pitchFamily="50" charset="-128"/>
              </a:rPr>
              <a:t>ません」とメッセージ</a:t>
            </a:r>
            <a:r>
              <a:rPr lang="ja-JP" altLang="ja-JP" sz="1100" spc="-15" dirty="0">
                <a:effectLst/>
                <a:latin typeface="+mn-ea"/>
                <a:cs typeface="ＭＳ Ｐゴシック" panose="020B0600070205080204" pitchFamily="50" charset="-128"/>
              </a:rPr>
              <a:t>が</a:t>
            </a:r>
            <a:r>
              <a:rPr lang="ja-JP" altLang="ja-JP" sz="1100" spc="-5" dirty="0">
                <a:effectLst/>
                <a:latin typeface="+mn-ea"/>
                <a:cs typeface="ＭＳ Ｐゴシック" panose="020B0600070205080204" pitchFamily="50" charset="-128"/>
              </a:rPr>
              <a:t>表示され、不合格に判</a:t>
            </a:r>
            <a:r>
              <a:rPr lang="ja-JP" altLang="ja-JP" sz="1100" spc="-15" dirty="0">
                <a:effectLst/>
                <a:latin typeface="+mn-ea"/>
                <a:cs typeface="ＭＳ Ｐゴシック" panose="020B0600070205080204" pitchFamily="50" charset="-128"/>
              </a:rPr>
              <a:t>定</a:t>
            </a:r>
            <a:r>
              <a:rPr lang="ja-JP" altLang="ja-JP" sz="1100" dirty="0">
                <a:effectLst/>
                <a:latin typeface="+mn-ea"/>
                <a:cs typeface="ＭＳ Ｐゴシック" panose="020B0600070205080204" pitchFamily="50" charset="-128"/>
              </a:rPr>
              <a:t>されています。</a:t>
            </a:r>
          </a:p>
          <a:p>
            <a:pPr marL="485140">
              <a:lnSpc>
                <a:spcPts val="1470"/>
              </a:lnSpc>
            </a:pPr>
            <a:r>
              <a:rPr lang="ja-JP" altLang="ja-JP" sz="1100" dirty="0">
                <a:effectLst/>
                <a:latin typeface="+mn-ea"/>
                <a:cs typeface="ＭＳ Ｐゴシック" panose="020B0600070205080204" pitchFamily="50" charset="-128"/>
              </a:rPr>
              <a:t>確かに</a:t>
            </a:r>
            <a:r>
              <a:rPr lang="ja-JP" altLang="ja-JP" sz="1100" b="1" dirty="0">
                <a:effectLst/>
                <a:latin typeface="+mn-ea"/>
                <a:cs typeface="ＭＳ Ｐゴシック" panose="020B0600070205080204" pitchFamily="50" charset="-128"/>
              </a:rPr>
              <a:t>ブロチゾラム錠０．２５ｍｇ「トーワ」</a:t>
            </a:r>
            <a:r>
              <a:rPr lang="ja-JP" altLang="ja-JP" sz="1100" spc="-5" dirty="0">
                <a:effectLst/>
                <a:latin typeface="+mn-ea"/>
                <a:cs typeface="ＭＳ Ｐゴシック" panose="020B0600070205080204" pitchFamily="50" charset="-128"/>
              </a:rPr>
              <a:t>の適応病名はありませんが、都道府</a:t>
            </a:r>
            <a:r>
              <a:rPr lang="ja-JP" altLang="ja-JP" sz="1100" dirty="0">
                <a:effectLst/>
                <a:latin typeface="+mn-ea"/>
                <a:cs typeface="ＭＳ Ｐゴシック" panose="020B0600070205080204" pitchFamily="50" charset="-128"/>
              </a:rPr>
              <a:t>県によっては、</a:t>
            </a:r>
            <a:r>
              <a:rPr lang="ja-JP" altLang="ja-JP" sz="1100" b="1" dirty="0">
                <a:effectLst/>
                <a:latin typeface="+mn-ea"/>
                <a:cs typeface="ＭＳ Ｐゴシック" panose="020B0600070205080204" pitchFamily="50" charset="-128"/>
              </a:rPr>
              <a:t>ブロチゾラム錠０．２５ｍｇ</a:t>
            </a:r>
            <a:r>
              <a:rPr lang="ja-JP" altLang="ja-JP" sz="1100" spc="-5" dirty="0">
                <a:effectLst/>
                <a:latin typeface="+mn-ea"/>
                <a:cs typeface="ＭＳ Ｐゴシック" panose="020B0600070205080204" pitchFamily="50" charset="-128"/>
              </a:rPr>
              <a:t>のような睡眠薬は病名がなくても審査</a:t>
            </a:r>
            <a:r>
              <a:rPr lang="ja-JP" altLang="ja-JP" sz="1100" spc="-10" dirty="0">
                <a:effectLst/>
                <a:latin typeface="+mn-ea"/>
                <a:cs typeface="ＭＳ Ｐゴシック" panose="020B0600070205080204" pitchFamily="50" charset="-128"/>
              </a:rPr>
              <a:t>を</a:t>
            </a:r>
            <a:endParaRPr lang="en-US" altLang="ja-JP" sz="1100" spc="-10" dirty="0">
              <a:effectLst/>
              <a:latin typeface="+mn-ea"/>
              <a:cs typeface="ＭＳ Ｐゴシック" panose="020B0600070205080204" pitchFamily="50" charset="-128"/>
            </a:endParaRPr>
          </a:p>
          <a:p>
            <a:pPr marL="485140">
              <a:lnSpc>
                <a:spcPts val="1470"/>
              </a:lnSpc>
            </a:pPr>
            <a:r>
              <a:rPr lang="ja-JP" altLang="ja-JP" sz="1100" spc="-10" dirty="0">
                <a:effectLst/>
                <a:latin typeface="+mn-ea"/>
                <a:cs typeface="ＭＳ Ｐゴシック" panose="020B0600070205080204" pitchFamily="50" charset="-128"/>
              </a:rPr>
              <a:t>通してくれます。</a:t>
            </a:r>
            <a:endParaRPr lang="en-US" altLang="ja-JP" sz="1100" spc="-10" dirty="0">
              <a:effectLst/>
              <a:latin typeface="+mn-ea"/>
              <a:cs typeface="ＭＳ Ｐゴシック" panose="020B0600070205080204" pitchFamily="50" charset="-128"/>
            </a:endParaRPr>
          </a:p>
          <a:p>
            <a:pPr marL="485140">
              <a:spcBef>
                <a:spcPts val="35"/>
              </a:spcBef>
              <a:spcAft>
                <a:spcPts val="0"/>
              </a:spcAft>
            </a:pPr>
            <a:endParaRPr lang="ja-JP" altLang="ja-JP" sz="1100" dirty="0">
              <a:effectLst/>
              <a:latin typeface="+mn-ea"/>
              <a:cs typeface="ＭＳ Ｐゴシック" panose="020B0600070205080204" pitchFamily="50" charset="-128"/>
            </a:endParaRPr>
          </a:p>
        </p:txBody>
      </p:sp>
      <p:grpSp>
        <p:nvGrpSpPr>
          <p:cNvPr id="4" name="docshapegroup121">
            <a:extLst>
              <a:ext uri="{FF2B5EF4-FFF2-40B4-BE49-F238E27FC236}">
                <a16:creationId xmlns:a16="http://schemas.microsoft.com/office/drawing/2014/main" id="{8F5958E6-878D-3F6C-2D45-24A594589B28}"/>
              </a:ext>
            </a:extLst>
          </p:cNvPr>
          <p:cNvGrpSpPr>
            <a:grpSpLocks/>
          </p:cNvGrpSpPr>
          <p:nvPr/>
        </p:nvGrpSpPr>
        <p:grpSpPr bwMode="auto">
          <a:xfrm>
            <a:off x="1293814" y="2064393"/>
            <a:ext cx="4030856" cy="3035729"/>
            <a:chOff x="2551" y="199"/>
            <a:chExt cx="6804" cy="5124"/>
          </a:xfrm>
        </p:grpSpPr>
        <p:pic>
          <p:nvPicPr>
            <p:cNvPr id="15363" name="docshape122">
              <a:extLst>
                <a:ext uri="{FF2B5EF4-FFF2-40B4-BE49-F238E27FC236}">
                  <a16:creationId xmlns:a16="http://schemas.microsoft.com/office/drawing/2014/main" id="{2101E4B2-C6FC-AF4B-6E7C-F30F1FCEC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98"/>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ocshape123">
              <a:extLst>
                <a:ext uri="{FF2B5EF4-FFF2-40B4-BE49-F238E27FC236}">
                  <a16:creationId xmlns:a16="http://schemas.microsoft.com/office/drawing/2014/main" id="{721FDB45-2210-7BEF-20C1-21D0526AD3A1}"/>
                </a:ext>
              </a:extLst>
            </p:cNvPr>
            <p:cNvSpPr>
              <a:spLocks/>
            </p:cNvSpPr>
            <p:nvPr/>
          </p:nvSpPr>
          <p:spPr bwMode="auto">
            <a:xfrm>
              <a:off x="5410" y="1860"/>
              <a:ext cx="3060" cy="233"/>
            </a:xfrm>
            <a:custGeom>
              <a:avLst/>
              <a:gdLst>
                <a:gd name="T0" fmla="+- 0 5411 5411"/>
                <a:gd name="T1" fmla="*/ T0 w 3060"/>
                <a:gd name="T2" fmla="+- 0 1899 1861"/>
                <a:gd name="T3" fmla="*/ 1899 h 233"/>
                <a:gd name="T4" fmla="+- 0 5414 5411"/>
                <a:gd name="T5" fmla="*/ T4 w 3060"/>
                <a:gd name="T6" fmla="+- 0 1884 1861"/>
                <a:gd name="T7" fmla="*/ 1884 h 233"/>
                <a:gd name="T8" fmla="+- 0 5422 5411"/>
                <a:gd name="T9" fmla="*/ T8 w 3060"/>
                <a:gd name="T10" fmla="+- 0 1872 1861"/>
                <a:gd name="T11" fmla="*/ 1872 h 233"/>
                <a:gd name="T12" fmla="+- 0 5435 5411"/>
                <a:gd name="T13" fmla="*/ T12 w 3060"/>
                <a:gd name="T14" fmla="+- 0 1864 1861"/>
                <a:gd name="T15" fmla="*/ 1864 h 233"/>
                <a:gd name="T16" fmla="+- 0 5450 5411"/>
                <a:gd name="T17" fmla="*/ T16 w 3060"/>
                <a:gd name="T18" fmla="+- 0 1861 1861"/>
                <a:gd name="T19" fmla="*/ 1861 h 233"/>
                <a:gd name="T20" fmla="+- 0 8432 5411"/>
                <a:gd name="T21" fmla="*/ T20 w 3060"/>
                <a:gd name="T22" fmla="+- 0 1861 1861"/>
                <a:gd name="T23" fmla="*/ 1861 h 233"/>
                <a:gd name="T24" fmla="+- 0 8447 5411"/>
                <a:gd name="T25" fmla="*/ T24 w 3060"/>
                <a:gd name="T26" fmla="+- 0 1864 1861"/>
                <a:gd name="T27" fmla="*/ 1864 h 233"/>
                <a:gd name="T28" fmla="+- 0 8459 5411"/>
                <a:gd name="T29" fmla="*/ T28 w 3060"/>
                <a:gd name="T30" fmla="+- 0 1872 1861"/>
                <a:gd name="T31" fmla="*/ 1872 h 233"/>
                <a:gd name="T32" fmla="+- 0 8468 5411"/>
                <a:gd name="T33" fmla="*/ T32 w 3060"/>
                <a:gd name="T34" fmla="+- 0 1884 1861"/>
                <a:gd name="T35" fmla="*/ 1884 h 233"/>
                <a:gd name="T36" fmla="+- 0 8471 5411"/>
                <a:gd name="T37" fmla="*/ T36 w 3060"/>
                <a:gd name="T38" fmla="+- 0 1899 1861"/>
                <a:gd name="T39" fmla="*/ 1899 h 233"/>
                <a:gd name="T40" fmla="+- 0 8471 5411"/>
                <a:gd name="T41" fmla="*/ T40 w 3060"/>
                <a:gd name="T42" fmla="+- 0 2055 1861"/>
                <a:gd name="T43" fmla="*/ 2055 h 233"/>
                <a:gd name="T44" fmla="+- 0 8468 5411"/>
                <a:gd name="T45" fmla="*/ T44 w 3060"/>
                <a:gd name="T46" fmla="+- 0 2070 1861"/>
                <a:gd name="T47" fmla="*/ 2070 h 233"/>
                <a:gd name="T48" fmla="+- 0 8459 5411"/>
                <a:gd name="T49" fmla="*/ T48 w 3060"/>
                <a:gd name="T50" fmla="+- 0 2082 1861"/>
                <a:gd name="T51" fmla="*/ 2082 h 233"/>
                <a:gd name="T52" fmla="+- 0 8447 5411"/>
                <a:gd name="T53" fmla="*/ T52 w 3060"/>
                <a:gd name="T54" fmla="+- 0 2090 1861"/>
                <a:gd name="T55" fmla="*/ 2090 h 233"/>
                <a:gd name="T56" fmla="+- 0 8432 5411"/>
                <a:gd name="T57" fmla="*/ T56 w 3060"/>
                <a:gd name="T58" fmla="+- 0 2093 1861"/>
                <a:gd name="T59" fmla="*/ 2093 h 233"/>
                <a:gd name="T60" fmla="+- 0 5450 5411"/>
                <a:gd name="T61" fmla="*/ T60 w 3060"/>
                <a:gd name="T62" fmla="+- 0 2093 1861"/>
                <a:gd name="T63" fmla="*/ 2093 h 233"/>
                <a:gd name="T64" fmla="+- 0 5435 5411"/>
                <a:gd name="T65" fmla="*/ T64 w 3060"/>
                <a:gd name="T66" fmla="+- 0 2090 1861"/>
                <a:gd name="T67" fmla="*/ 2090 h 233"/>
                <a:gd name="T68" fmla="+- 0 5422 5411"/>
                <a:gd name="T69" fmla="*/ T68 w 3060"/>
                <a:gd name="T70" fmla="+- 0 2082 1861"/>
                <a:gd name="T71" fmla="*/ 2082 h 233"/>
                <a:gd name="T72" fmla="+- 0 5414 5411"/>
                <a:gd name="T73" fmla="*/ T72 w 3060"/>
                <a:gd name="T74" fmla="+- 0 2070 1861"/>
                <a:gd name="T75" fmla="*/ 2070 h 233"/>
                <a:gd name="T76" fmla="+- 0 5411 5411"/>
                <a:gd name="T77" fmla="*/ T76 w 3060"/>
                <a:gd name="T78" fmla="+- 0 2055 1861"/>
                <a:gd name="T79" fmla="*/ 2055 h 233"/>
                <a:gd name="T80" fmla="+- 0 5411 5411"/>
                <a:gd name="T81" fmla="*/ T80 w 3060"/>
                <a:gd name="T82" fmla="+- 0 1899 1861"/>
                <a:gd name="T83" fmla="*/ 1899 h 23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3060" h="233">
                  <a:moveTo>
                    <a:pt x="0" y="38"/>
                  </a:moveTo>
                  <a:lnTo>
                    <a:pt x="3" y="23"/>
                  </a:lnTo>
                  <a:lnTo>
                    <a:pt x="11" y="11"/>
                  </a:lnTo>
                  <a:lnTo>
                    <a:pt x="24" y="3"/>
                  </a:lnTo>
                  <a:lnTo>
                    <a:pt x="39" y="0"/>
                  </a:lnTo>
                  <a:lnTo>
                    <a:pt x="3021" y="0"/>
                  </a:lnTo>
                  <a:lnTo>
                    <a:pt x="3036" y="3"/>
                  </a:lnTo>
                  <a:lnTo>
                    <a:pt x="3048" y="11"/>
                  </a:lnTo>
                  <a:lnTo>
                    <a:pt x="3057" y="23"/>
                  </a:lnTo>
                  <a:lnTo>
                    <a:pt x="3060" y="38"/>
                  </a:lnTo>
                  <a:lnTo>
                    <a:pt x="3060" y="194"/>
                  </a:lnTo>
                  <a:lnTo>
                    <a:pt x="3057" y="209"/>
                  </a:lnTo>
                  <a:lnTo>
                    <a:pt x="3048" y="221"/>
                  </a:lnTo>
                  <a:lnTo>
                    <a:pt x="3036" y="229"/>
                  </a:lnTo>
                  <a:lnTo>
                    <a:pt x="3021" y="232"/>
                  </a:lnTo>
                  <a:lnTo>
                    <a:pt x="39" y="232"/>
                  </a:lnTo>
                  <a:lnTo>
                    <a:pt x="24" y="229"/>
                  </a:lnTo>
                  <a:lnTo>
                    <a:pt x="11" y="221"/>
                  </a:lnTo>
                  <a:lnTo>
                    <a:pt x="3" y="209"/>
                  </a:lnTo>
                  <a:lnTo>
                    <a:pt x="0" y="194"/>
                  </a:lnTo>
                  <a:lnTo>
                    <a:pt x="0" y="38"/>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テキスト ボックス 6">
            <a:extLst>
              <a:ext uri="{FF2B5EF4-FFF2-40B4-BE49-F238E27FC236}">
                <a16:creationId xmlns:a16="http://schemas.microsoft.com/office/drawing/2014/main" id="{006A2AD6-3DCB-2A00-37AD-8EA5971D6582}"/>
              </a:ext>
            </a:extLst>
          </p:cNvPr>
          <p:cNvSpPr txBox="1"/>
          <p:nvPr/>
        </p:nvSpPr>
        <p:spPr>
          <a:xfrm>
            <a:off x="690174" y="5156682"/>
            <a:ext cx="5775940" cy="877163"/>
          </a:xfrm>
          <a:prstGeom prst="rect">
            <a:avLst/>
          </a:prstGeom>
          <a:noFill/>
        </p:spPr>
        <p:txBody>
          <a:bodyPr wrap="none" rtlCol="0">
            <a:spAutoFit/>
          </a:bodyPr>
          <a:lstStyle/>
          <a:p>
            <a:r>
              <a:rPr lang="ja-JP" altLang="ja-JP" sz="11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ブロチゾラム錠０．２５ｍｇ「トーワ」</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の行をダブルクリックして「適応症修正」画面を</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開きます。</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審査対象は外来、入院ともに「</a:t>
            </a:r>
            <a:r>
              <a:rPr lang="en-US" altLang="ja-JP" sz="1100" spc="-10" dirty="0">
                <a:latin typeface="游ゴシック" panose="020B0400000000000000" pitchFamily="50" charset="-128"/>
                <a:ea typeface="游ゴシック" panose="020B0400000000000000" pitchFamily="50" charset="-128"/>
                <a:cs typeface="ＭＳ Ｐゴシック" panose="020B0600070205080204" pitchFamily="50" charset="-128"/>
              </a:rPr>
              <a:t>on</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」になっています。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grpSp>
        <p:nvGrpSpPr>
          <p:cNvPr id="8" name="docshapegroup124">
            <a:extLst>
              <a:ext uri="{FF2B5EF4-FFF2-40B4-BE49-F238E27FC236}">
                <a16:creationId xmlns:a16="http://schemas.microsoft.com/office/drawing/2014/main" id="{03E09567-E3EF-9040-B64A-F440C87EF017}"/>
              </a:ext>
            </a:extLst>
          </p:cNvPr>
          <p:cNvGrpSpPr>
            <a:grpSpLocks/>
          </p:cNvGrpSpPr>
          <p:nvPr/>
        </p:nvGrpSpPr>
        <p:grpSpPr bwMode="auto">
          <a:xfrm>
            <a:off x="1293813" y="5834745"/>
            <a:ext cx="4075900" cy="3069653"/>
            <a:chOff x="2551" y="151"/>
            <a:chExt cx="6804" cy="5124"/>
          </a:xfrm>
        </p:grpSpPr>
        <p:pic>
          <p:nvPicPr>
            <p:cNvPr id="15366" name="docshape125">
              <a:extLst>
                <a:ext uri="{FF2B5EF4-FFF2-40B4-BE49-F238E27FC236}">
                  <a16:creationId xmlns:a16="http://schemas.microsoft.com/office/drawing/2014/main" id="{C2B36346-05AA-F994-8E11-1BF339154F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151"/>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ocshape126">
              <a:extLst>
                <a:ext uri="{FF2B5EF4-FFF2-40B4-BE49-F238E27FC236}">
                  <a16:creationId xmlns:a16="http://schemas.microsoft.com/office/drawing/2014/main" id="{6255E84E-6B30-2AC0-559D-FD5908D887B7}"/>
                </a:ext>
              </a:extLst>
            </p:cNvPr>
            <p:cNvSpPr>
              <a:spLocks/>
            </p:cNvSpPr>
            <p:nvPr/>
          </p:nvSpPr>
          <p:spPr bwMode="auto">
            <a:xfrm>
              <a:off x="7263" y="2943"/>
              <a:ext cx="987" cy="677"/>
            </a:xfrm>
            <a:custGeom>
              <a:avLst/>
              <a:gdLst>
                <a:gd name="T0" fmla="+- 0 7264 7264"/>
                <a:gd name="T1" fmla="*/ T0 w 987"/>
                <a:gd name="T2" fmla="+- 0 3057 2944"/>
                <a:gd name="T3" fmla="*/ 3057 h 677"/>
                <a:gd name="T4" fmla="+- 0 7272 7264"/>
                <a:gd name="T5" fmla="*/ T4 w 987"/>
                <a:gd name="T6" fmla="+- 0 3013 2944"/>
                <a:gd name="T7" fmla="*/ 3013 h 677"/>
                <a:gd name="T8" fmla="+- 0 7297 7264"/>
                <a:gd name="T9" fmla="*/ T8 w 987"/>
                <a:gd name="T10" fmla="+- 0 2977 2944"/>
                <a:gd name="T11" fmla="*/ 2977 h 677"/>
                <a:gd name="T12" fmla="+- 0 7332 7264"/>
                <a:gd name="T13" fmla="*/ T12 w 987"/>
                <a:gd name="T14" fmla="+- 0 2953 2944"/>
                <a:gd name="T15" fmla="*/ 2953 h 677"/>
                <a:gd name="T16" fmla="+- 0 7376 7264"/>
                <a:gd name="T17" fmla="*/ T16 w 987"/>
                <a:gd name="T18" fmla="+- 0 2944 2944"/>
                <a:gd name="T19" fmla="*/ 2944 h 677"/>
                <a:gd name="T20" fmla="+- 0 8137 7264"/>
                <a:gd name="T21" fmla="*/ T20 w 987"/>
                <a:gd name="T22" fmla="+- 0 2944 2944"/>
                <a:gd name="T23" fmla="*/ 2944 h 677"/>
                <a:gd name="T24" fmla="+- 0 8181 7264"/>
                <a:gd name="T25" fmla="*/ T24 w 987"/>
                <a:gd name="T26" fmla="+- 0 2953 2944"/>
                <a:gd name="T27" fmla="*/ 2953 h 677"/>
                <a:gd name="T28" fmla="+- 0 8217 7264"/>
                <a:gd name="T29" fmla="*/ T28 w 987"/>
                <a:gd name="T30" fmla="+- 0 2977 2944"/>
                <a:gd name="T31" fmla="*/ 2977 h 677"/>
                <a:gd name="T32" fmla="+- 0 8241 7264"/>
                <a:gd name="T33" fmla="*/ T32 w 987"/>
                <a:gd name="T34" fmla="+- 0 3013 2944"/>
                <a:gd name="T35" fmla="*/ 3013 h 677"/>
                <a:gd name="T36" fmla="+- 0 8250 7264"/>
                <a:gd name="T37" fmla="*/ T36 w 987"/>
                <a:gd name="T38" fmla="+- 0 3057 2944"/>
                <a:gd name="T39" fmla="*/ 3057 h 677"/>
                <a:gd name="T40" fmla="+- 0 8250 7264"/>
                <a:gd name="T41" fmla="*/ T40 w 987"/>
                <a:gd name="T42" fmla="+- 0 3508 2944"/>
                <a:gd name="T43" fmla="*/ 3508 h 677"/>
                <a:gd name="T44" fmla="+- 0 8241 7264"/>
                <a:gd name="T45" fmla="*/ T44 w 987"/>
                <a:gd name="T46" fmla="+- 0 3552 2944"/>
                <a:gd name="T47" fmla="*/ 3552 h 677"/>
                <a:gd name="T48" fmla="+- 0 8217 7264"/>
                <a:gd name="T49" fmla="*/ T48 w 987"/>
                <a:gd name="T50" fmla="+- 0 3587 2944"/>
                <a:gd name="T51" fmla="*/ 3587 h 677"/>
                <a:gd name="T52" fmla="+- 0 8181 7264"/>
                <a:gd name="T53" fmla="*/ T52 w 987"/>
                <a:gd name="T54" fmla="+- 0 3612 2944"/>
                <a:gd name="T55" fmla="*/ 3612 h 677"/>
                <a:gd name="T56" fmla="+- 0 8137 7264"/>
                <a:gd name="T57" fmla="*/ T56 w 987"/>
                <a:gd name="T58" fmla="+- 0 3621 2944"/>
                <a:gd name="T59" fmla="*/ 3621 h 677"/>
                <a:gd name="T60" fmla="+- 0 7376 7264"/>
                <a:gd name="T61" fmla="*/ T60 w 987"/>
                <a:gd name="T62" fmla="+- 0 3621 2944"/>
                <a:gd name="T63" fmla="*/ 3621 h 677"/>
                <a:gd name="T64" fmla="+- 0 7332 7264"/>
                <a:gd name="T65" fmla="*/ T64 w 987"/>
                <a:gd name="T66" fmla="+- 0 3612 2944"/>
                <a:gd name="T67" fmla="*/ 3612 h 677"/>
                <a:gd name="T68" fmla="+- 0 7297 7264"/>
                <a:gd name="T69" fmla="*/ T68 w 987"/>
                <a:gd name="T70" fmla="+- 0 3587 2944"/>
                <a:gd name="T71" fmla="*/ 3587 h 677"/>
                <a:gd name="T72" fmla="+- 0 7272 7264"/>
                <a:gd name="T73" fmla="*/ T72 w 987"/>
                <a:gd name="T74" fmla="+- 0 3552 2944"/>
                <a:gd name="T75" fmla="*/ 3552 h 677"/>
                <a:gd name="T76" fmla="+- 0 7264 7264"/>
                <a:gd name="T77" fmla="*/ T76 w 987"/>
                <a:gd name="T78" fmla="+- 0 3508 2944"/>
                <a:gd name="T79" fmla="*/ 3508 h 677"/>
                <a:gd name="T80" fmla="+- 0 7264 7264"/>
                <a:gd name="T81" fmla="*/ T80 w 987"/>
                <a:gd name="T82" fmla="+- 0 3057 2944"/>
                <a:gd name="T83" fmla="*/ 3057 h 67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87" h="677">
                  <a:moveTo>
                    <a:pt x="0" y="113"/>
                  </a:moveTo>
                  <a:lnTo>
                    <a:pt x="8" y="69"/>
                  </a:lnTo>
                  <a:lnTo>
                    <a:pt x="33" y="33"/>
                  </a:lnTo>
                  <a:lnTo>
                    <a:pt x="68" y="9"/>
                  </a:lnTo>
                  <a:lnTo>
                    <a:pt x="112" y="0"/>
                  </a:lnTo>
                  <a:lnTo>
                    <a:pt x="873" y="0"/>
                  </a:lnTo>
                  <a:lnTo>
                    <a:pt x="917" y="9"/>
                  </a:lnTo>
                  <a:lnTo>
                    <a:pt x="953" y="33"/>
                  </a:lnTo>
                  <a:lnTo>
                    <a:pt x="977" y="69"/>
                  </a:lnTo>
                  <a:lnTo>
                    <a:pt x="986" y="113"/>
                  </a:lnTo>
                  <a:lnTo>
                    <a:pt x="986" y="564"/>
                  </a:lnTo>
                  <a:lnTo>
                    <a:pt x="977" y="608"/>
                  </a:lnTo>
                  <a:lnTo>
                    <a:pt x="953" y="643"/>
                  </a:lnTo>
                  <a:lnTo>
                    <a:pt x="917" y="668"/>
                  </a:lnTo>
                  <a:lnTo>
                    <a:pt x="873" y="677"/>
                  </a:lnTo>
                  <a:lnTo>
                    <a:pt x="112" y="677"/>
                  </a:lnTo>
                  <a:lnTo>
                    <a:pt x="68" y="668"/>
                  </a:lnTo>
                  <a:lnTo>
                    <a:pt x="33" y="643"/>
                  </a:lnTo>
                  <a:lnTo>
                    <a:pt x="8" y="608"/>
                  </a:lnTo>
                  <a:lnTo>
                    <a:pt x="0" y="564"/>
                  </a:lnTo>
                  <a:lnTo>
                    <a:pt x="0" y="113"/>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2866719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18</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EE53959D-2EDC-72E2-52E4-C9D02A2852D4}"/>
              </a:ext>
            </a:extLst>
          </p:cNvPr>
          <p:cNvSpPr txBox="1"/>
          <p:nvPr/>
        </p:nvSpPr>
        <p:spPr>
          <a:xfrm>
            <a:off x="606771" y="506035"/>
            <a:ext cx="5527869" cy="430887"/>
          </a:xfrm>
          <a:prstGeom prst="rect">
            <a:avLst/>
          </a:prstGeom>
          <a:noFill/>
        </p:spPr>
        <p:txBody>
          <a:bodyPr wrap="squar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審査対象を「</a:t>
            </a:r>
            <a:r>
              <a:rPr lang="en-US" altLang="ja-JP" sz="1100" spc="-10" dirty="0">
                <a:latin typeface="SimSun" panose="02010600030101010101" pitchFamily="2" charset="-122"/>
                <a:ea typeface="游ゴシック" panose="020B0400000000000000" pitchFamily="50" charset="-128"/>
                <a:cs typeface="ＭＳ Ｐゴシック" panose="020B0600070205080204" pitchFamily="50" charset="-128"/>
              </a:rPr>
              <a:t>on</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」から「</a:t>
            </a:r>
            <a:r>
              <a:rPr lang="en-US" altLang="ja-JP" sz="1100" spc="-10" dirty="0">
                <a:latin typeface="SimSun" panose="02010600030101010101" pitchFamily="2" charset="-122"/>
                <a:ea typeface="游ゴシック" panose="020B0400000000000000" pitchFamily="50" charset="-128"/>
                <a:cs typeface="ＭＳ Ｐゴシック" panose="020B0600070205080204" pitchFamily="50" charset="-128"/>
              </a:rPr>
              <a:t>off</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」に変更します。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10" name="docshapegroup127">
            <a:extLst>
              <a:ext uri="{FF2B5EF4-FFF2-40B4-BE49-F238E27FC236}">
                <a16:creationId xmlns:a16="http://schemas.microsoft.com/office/drawing/2014/main" id="{778C6887-48A3-4E61-02DF-C18841F758AF}"/>
              </a:ext>
            </a:extLst>
          </p:cNvPr>
          <p:cNvGrpSpPr>
            <a:grpSpLocks/>
          </p:cNvGrpSpPr>
          <p:nvPr/>
        </p:nvGrpSpPr>
        <p:grpSpPr bwMode="auto">
          <a:xfrm>
            <a:off x="1188810" y="825941"/>
            <a:ext cx="4321175" cy="3252788"/>
            <a:chOff x="2551" y="-85"/>
            <a:chExt cx="6804" cy="5124"/>
          </a:xfrm>
        </p:grpSpPr>
        <p:pic>
          <p:nvPicPr>
            <p:cNvPr id="16387" name="docshape128">
              <a:extLst>
                <a:ext uri="{FF2B5EF4-FFF2-40B4-BE49-F238E27FC236}">
                  <a16:creationId xmlns:a16="http://schemas.microsoft.com/office/drawing/2014/main" id="{3E55C59D-5609-EC02-CF2E-2B1AB0C694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85"/>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docshape129">
              <a:extLst>
                <a:ext uri="{FF2B5EF4-FFF2-40B4-BE49-F238E27FC236}">
                  <a16:creationId xmlns:a16="http://schemas.microsoft.com/office/drawing/2014/main" id="{7DDDE248-E57D-2246-EC4A-6AABA51638C7}"/>
                </a:ext>
              </a:extLst>
            </p:cNvPr>
            <p:cNvSpPr>
              <a:spLocks/>
            </p:cNvSpPr>
            <p:nvPr/>
          </p:nvSpPr>
          <p:spPr bwMode="auto">
            <a:xfrm>
              <a:off x="7294" y="2959"/>
              <a:ext cx="934" cy="538"/>
            </a:xfrm>
            <a:custGeom>
              <a:avLst/>
              <a:gdLst>
                <a:gd name="T0" fmla="+- 0 7295 7295"/>
                <a:gd name="T1" fmla="*/ T0 w 934"/>
                <a:gd name="T2" fmla="+- 0 3050 2960"/>
                <a:gd name="T3" fmla="*/ 3050 h 538"/>
                <a:gd name="T4" fmla="+- 0 7302 7295"/>
                <a:gd name="T5" fmla="*/ T4 w 934"/>
                <a:gd name="T6" fmla="+- 0 3015 2960"/>
                <a:gd name="T7" fmla="*/ 3015 h 538"/>
                <a:gd name="T8" fmla="+- 0 7321 7295"/>
                <a:gd name="T9" fmla="*/ T8 w 934"/>
                <a:gd name="T10" fmla="+- 0 2986 2960"/>
                <a:gd name="T11" fmla="*/ 2986 h 538"/>
                <a:gd name="T12" fmla="+- 0 7350 7295"/>
                <a:gd name="T13" fmla="*/ T12 w 934"/>
                <a:gd name="T14" fmla="+- 0 2967 2960"/>
                <a:gd name="T15" fmla="*/ 2967 h 538"/>
                <a:gd name="T16" fmla="+- 0 7384 7295"/>
                <a:gd name="T17" fmla="*/ T16 w 934"/>
                <a:gd name="T18" fmla="+- 0 2960 2960"/>
                <a:gd name="T19" fmla="*/ 2960 h 538"/>
                <a:gd name="T20" fmla="+- 0 8139 7295"/>
                <a:gd name="T21" fmla="*/ T20 w 934"/>
                <a:gd name="T22" fmla="+- 0 2960 2960"/>
                <a:gd name="T23" fmla="*/ 2960 h 538"/>
                <a:gd name="T24" fmla="+- 0 8174 7295"/>
                <a:gd name="T25" fmla="*/ T24 w 934"/>
                <a:gd name="T26" fmla="+- 0 2967 2960"/>
                <a:gd name="T27" fmla="*/ 2967 h 538"/>
                <a:gd name="T28" fmla="+- 0 8202 7295"/>
                <a:gd name="T29" fmla="*/ T28 w 934"/>
                <a:gd name="T30" fmla="+- 0 2986 2960"/>
                <a:gd name="T31" fmla="*/ 2986 h 538"/>
                <a:gd name="T32" fmla="+- 0 8221 7295"/>
                <a:gd name="T33" fmla="*/ T32 w 934"/>
                <a:gd name="T34" fmla="+- 0 3015 2960"/>
                <a:gd name="T35" fmla="*/ 3015 h 538"/>
                <a:gd name="T36" fmla="+- 0 8228 7295"/>
                <a:gd name="T37" fmla="*/ T36 w 934"/>
                <a:gd name="T38" fmla="+- 0 3050 2960"/>
                <a:gd name="T39" fmla="*/ 3050 h 538"/>
                <a:gd name="T40" fmla="+- 0 8228 7295"/>
                <a:gd name="T41" fmla="*/ T40 w 934"/>
                <a:gd name="T42" fmla="+- 0 3408 2960"/>
                <a:gd name="T43" fmla="*/ 3408 h 538"/>
                <a:gd name="T44" fmla="+- 0 8221 7295"/>
                <a:gd name="T45" fmla="*/ T44 w 934"/>
                <a:gd name="T46" fmla="+- 0 3443 2960"/>
                <a:gd name="T47" fmla="*/ 3443 h 538"/>
                <a:gd name="T48" fmla="+- 0 8202 7295"/>
                <a:gd name="T49" fmla="*/ T48 w 934"/>
                <a:gd name="T50" fmla="+- 0 3471 2960"/>
                <a:gd name="T51" fmla="*/ 3471 h 538"/>
                <a:gd name="T52" fmla="+- 0 8174 7295"/>
                <a:gd name="T53" fmla="*/ T52 w 934"/>
                <a:gd name="T54" fmla="+- 0 3490 2960"/>
                <a:gd name="T55" fmla="*/ 3490 h 538"/>
                <a:gd name="T56" fmla="+- 0 8139 7295"/>
                <a:gd name="T57" fmla="*/ T56 w 934"/>
                <a:gd name="T58" fmla="+- 0 3498 2960"/>
                <a:gd name="T59" fmla="*/ 3498 h 538"/>
                <a:gd name="T60" fmla="+- 0 7384 7295"/>
                <a:gd name="T61" fmla="*/ T60 w 934"/>
                <a:gd name="T62" fmla="+- 0 3498 2960"/>
                <a:gd name="T63" fmla="*/ 3498 h 538"/>
                <a:gd name="T64" fmla="+- 0 7350 7295"/>
                <a:gd name="T65" fmla="*/ T64 w 934"/>
                <a:gd name="T66" fmla="+- 0 3490 2960"/>
                <a:gd name="T67" fmla="*/ 3490 h 538"/>
                <a:gd name="T68" fmla="+- 0 7321 7295"/>
                <a:gd name="T69" fmla="*/ T68 w 934"/>
                <a:gd name="T70" fmla="+- 0 3471 2960"/>
                <a:gd name="T71" fmla="*/ 3471 h 538"/>
                <a:gd name="T72" fmla="+- 0 7302 7295"/>
                <a:gd name="T73" fmla="*/ T72 w 934"/>
                <a:gd name="T74" fmla="+- 0 3443 2960"/>
                <a:gd name="T75" fmla="*/ 3443 h 538"/>
                <a:gd name="T76" fmla="+- 0 7295 7295"/>
                <a:gd name="T77" fmla="*/ T76 w 934"/>
                <a:gd name="T78" fmla="+- 0 3408 2960"/>
                <a:gd name="T79" fmla="*/ 3408 h 538"/>
                <a:gd name="T80" fmla="+- 0 7295 7295"/>
                <a:gd name="T81" fmla="*/ T80 w 934"/>
                <a:gd name="T82" fmla="+- 0 3050 2960"/>
                <a:gd name="T83" fmla="*/ 3050 h 5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34" h="538">
                  <a:moveTo>
                    <a:pt x="0" y="90"/>
                  </a:moveTo>
                  <a:lnTo>
                    <a:pt x="7" y="55"/>
                  </a:lnTo>
                  <a:lnTo>
                    <a:pt x="26" y="26"/>
                  </a:lnTo>
                  <a:lnTo>
                    <a:pt x="55" y="7"/>
                  </a:lnTo>
                  <a:lnTo>
                    <a:pt x="89" y="0"/>
                  </a:lnTo>
                  <a:lnTo>
                    <a:pt x="844" y="0"/>
                  </a:lnTo>
                  <a:lnTo>
                    <a:pt x="879" y="7"/>
                  </a:lnTo>
                  <a:lnTo>
                    <a:pt x="907" y="26"/>
                  </a:lnTo>
                  <a:lnTo>
                    <a:pt x="926" y="55"/>
                  </a:lnTo>
                  <a:lnTo>
                    <a:pt x="933" y="90"/>
                  </a:lnTo>
                  <a:lnTo>
                    <a:pt x="933" y="448"/>
                  </a:lnTo>
                  <a:lnTo>
                    <a:pt x="926" y="483"/>
                  </a:lnTo>
                  <a:lnTo>
                    <a:pt x="907" y="511"/>
                  </a:lnTo>
                  <a:lnTo>
                    <a:pt x="879" y="530"/>
                  </a:lnTo>
                  <a:lnTo>
                    <a:pt x="844" y="538"/>
                  </a:lnTo>
                  <a:lnTo>
                    <a:pt x="89" y="538"/>
                  </a:lnTo>
                  <a:lnTo>
                    <a:pt x="55" y="530"/>
                  </a:lnTo>
                  <a:lnTo>
                    <a:pt x="26" y="511"/>
                  </a:lnTo>
                  <a:lnTo>
                    <a:pt x="7" y="483"/>
                  </a:lnTo>
                  <a:lnTo>
                    <a:pt x="0" y="448"/>
                  </a:lnTo>
                  <a:lnTo>
                    <a:pt x="0" y="90"/>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Line 5">
              <a:extLst>
                <a:ext uri="{FF2B5EF4-FFF2-40B4-BE49-F238E27FC236}">
                  <a16:creationId xmlns:a16="http://schemas.microsoft.com/office/drawing/2014/main" id="{0BAB82E2-6E1C-A660-D1C3-2E4DE45336A6}"/>
                </a:ext>
              </a:extLst>
            </p:cNvPr>
            <p:cNvSpPr>
              <a:spLocks noChangeShapeType="1"/>
            </p:cNvSpPr>
            <p:nvPr/>
          </p:nvSpPr>
          <p:spPr bwMode="auto">
            <a:xfrm>
              <a:off x="7710" y="2722"/>
              <a:ext cx="0" cy="291"/>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130">
              <a:extLst>
                <a:ext uri="{FF2B5EF4-FFF2-40B4-BE49-F238E27FC236}">
                  <a16:creationId xmlns:a16="http://schemas.microsoft.com/office/drawing/2014/main" id="{80145629-4B38-67A4-CF15-5F658801EE62}"/>
                </a:ext>
              </a:extLst>
            </p:cNvPr>
            <p:cNvSpPr>
              <a:spLocks/>
            </p:cNvSpPr>
            <p:nvPr/>
          </p:nvSpPr>
          <p:spPr bwMode="auto">
            <a:xfrm>
              <a:off x="7650" y="2993"/>
              <a:ext cx="120" cy="120"/>
            </a:xfrm>
            <a:custGeom>
              <a:avLst/>
              <a:gdLst>
                <a:gd name="T0" fmla="+- 0 7770 7650"/>
                <a:gd name="T1" fmla="*/ T0 w 120"/>
                <a:gd name="T2" fmla="+- 0 2993 2993"/>
                <a:gd name="T3" fmla="*/ 2993 h 120"/>
                <a:gd name="T4" fmla="+- 0 7650 7650"/>
                <a:gd name="T5" fmla="*/ T4 w 120"/>
                <a:gd name="T6" fmla="+- 0 2993 2993"/>
                <a:gd name="T7" fmla="*/ 2993 h 120"/>
                <a:gd name="T8" fmla="+- 0 7710 7650"/>
                <a:gd name="T9" fmla="*/ T8 w 120"/>
                <a:gd name="T10" fmla="+- 0 3113 2993"/>
                <a:gd name="T11" fmla="*/ 3113 h 120"/>
                <a:gd name="T12" fmla="+- 0 7770 7650"/>
                <a:gd name="T13" fmla="*/ T12 w 120"/>
                <a:gd name="T14" fmla="+- 0 2993 2993"/>
                <a:gd name="T15" fmla="*/ 2993 h 120"/>
              </a:gdLst>
              <a:ahLst/>
              <a:cxnLst>
                <a:cxn ang="0">
                  <a:pos x="T1" y="T3"/>
                </a:cxn>
                <a:cxn ang="0">
                  <a:pos x="T5" y="T7"/>
                </a:cxn>
                <a:cxn ang="0">
                  <a:pos x="T9" y="T11"/>
                </a:cxn>
                <a:cxn ang="0">
                  <a:pos x="T13" y="T15"/>
                </a:cxn>
              </a:cxnLst>
              <a:rect l="0" t="0" r="r" b="b"/>
              <a:pathLst>
                <a:path w="120" h="120">
                  <a:moveTo>
                    <a:pt x="120" y="0"/>
                  </a:moveTo>
                  <a:lnTo>
                    <a:pt x="0" y="0"/>
                  </a:lnTo>
                  <a:lnTo>
                    <a:pt x="60" y="120"/>
                  </a:lnTo>
                  <a:lnTo>
                    <a:pt x="1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5" name="image21.png">
            <a:extLst>
              <a:ext uri="{FF2B5EF4-FFF2-40B4-BE49-F238E27FC236}">
                <a16:creationId xmlns:a16="http://schemas.microsoft.com/office/drawing/2014/main" id="{6874409A-0CD1-B5B5-C15B-D8D98AAE4C29}"/>
              </a:ext>
            </a:extLst>
          </p:cNvPr>
          <p:cNvPicPr>
            <a:picLocks noChangeAspect="1"/>
          </p:cNvPicPr>
          <p:nvPr/>
        </p:nvPicPr>
        <p:blipFill>
          <a:blip r:embed="rId4" cstate="print"/>
          <a:stretch>
            <a:fillRect/>
          </a:stretch>
        </p:blipFill>
        <p:spPr>
          <a:xfrm>
            <a:off x="3206876" y="5573180"/>
            <a:ext cx="327660" cy="240665"/>
          </a:xfrm>
          <a:prstGeom prst="rect">
            <a:avLst/>
          </a:prstGeom>
        </p:spPr>
      </p:pic>
      <p:grpSp>
        <p:nvGrpSpPr>
          <p:cNvPr id="26" name="docshapegroup131">
            <a:extLst>
              <a:ext uri="{FF2B5EF4-FFF2-40B4-BE49-F238E27FC236}">
                <a16:creationId xmlns:a16="http://schemas.microsoft.com/office/drawing/2014/main" id="{8C80F8F6-2CEF-1367-0D3C-600B059C4C7E}"/>
              </a:ext>
            </a:extLst>
          </p:cNvPr>
          <p:cNvGrpSpPr>
            <a:grpSpLocks/>
          </p:cNvGrpSpPr>
          <p:nvPr/>
        </p:nvGrpSpPr>
        <p:grpSpPr bwMode="auto">
          <a:xfrm>
            <a:off x="1188810" y="5081235"/>
            <a:ext cx="4321175" cy="3255962"/>
            <a:chOff x="2551" y="87"/>
            <a:chExt cx="6804" cy="5127"/>
          </a:xfrm>
        </p:grpSpPr>
        <p:pic>
          <p:nvPicPr>
            <p:cNvPr id="16399" name="docshape132">
              <a:extLst>
                <a:ext uri="{FF2B5EF4-FFF2-40B4-BE49-F238E27FC236}">
                  <a16:creationId xmlns:a16="http://schemas.microsoft.com/office/drawing/2014/main" id="{0AD5532D-DD5E-C93D-88A4-3B77BAA245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86"/>
              <a:ext cx="6804" cy="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docshape133">
              <a:extLst>
                <a:ext uri="{FF2B5EF4-FFF2-40B4-BE49-F238E27FC236}">
                  <a16:creationId xmlns:a16="http://schemas.microsoft.com/office/drawing/2014/main" id="{DB26A4CF-9579-8367-E8EB-B68FAED6B808}"/>
                </a:ext>
              </a:extLst>
            </p:cNvPr>
            <p:cNvSpPr>
              <a:spLocks/>
            </p:cNvSpPr>
            <p:nvPr/>
          </p:nvSpPr>
          <p:spPr bwMode="auto">
            <a:xfrm>
              <a:off x="8778" y="1275"/>
              <a:ext cx="548" cy="423"/>
            </a:xfrm>
            <a:custGeom>
              <a:avLst/>
              <a:gdLst>
                <a:gd name="T0" fmla="+- 0 8778 8778"/>
                <a:gd name="T1" fmla="*/ T0 w 548"/>
                <a:gd name="T2" fmla="+- 0 1346 1276"/>
                <a:gd name="T3" fmla="*/ 1346 h 423"/>
                <a:gd name="T4" fmla="+- 0 8784 8778"/>
                <a:gd name="T5" fmla="*/ T4 w 548"/>
                <a:gd name="T6" fmla="+- 0 1319 1276"/>
                <a:gd name="T7" fmla="*/ 1319 h 423"/>
                <a:gd name="T8" fmla="+- 0 8799 8778"/>
                <a:gd name="T9" fmla="*/ T8 w 548"/>
                <a:gd name="T10" fmla="+- 0 1297 1276"/>
                <a:gd name="T11" fmla="*/ 1297 h 423"/>
                <a:gd name="T12" fmla="+- 0 8821 8778"/>
                <a:gd name="T13" fmla="*/ T12 w 548"/>
                <a:gd name="T14" fmla="+- 0 1282 1276"/>
                <a:gd name="T15" fmla="*/ 1282 h 423"/>
                <a:gd name="T16" fmla="+- 0 8848 8778"/>
                <a:gd name="T17" fmla="*/ T16 w 548"/>
                <a:gd name="T18" fmla="+- 0 1276 1276"/>
                <a:gd name="T19" fmla="*/ 1276 h 423"/>
                <a:gd name="T20" fmla="+- 0 9255 8778"/>
                <a:gd name="T21" fmla="*/ T20 w 548"/>
                <a:gd name="T22" fmla="+- 0 1276 1276"/>
                <a:gd name="T23" fmla="*/ 1276 h 423"/>
                <a:gd name="T24" fmla="+- 0 9282 8778"/>
                <a:gd name="T25" fmla="*/ T24 w 548"/>
                <a:gd name="T26" fmla="+- 0 1282 1276"/>
                <a:gd name="T27" fmla="*/ 1282 h 423"/>
                <a:gd name="T28" fmla="+- 0 9305 8778"/>
                <a:gd name="T29" fmla="*/ T28 w 548"/>
                <a:gd name="T30" fmla="+- 0 1297 1276"/>
                <a:gd name="T31" fmla="*/ 1297 h 423"/>
                <a:gd name="T32" fmla="+- 0 9320 8778"/>
                <a:gd name="T33" fmla="*/ T32 w 548"/>
                <a:gd name="T34" fmla="+- 0 1319 1276"/>
                <a:gd name="T35" fmla="*/ 1319 h 423"/>
                <a:gd name="T36" fmla="+- 0 9325 8778"/>
                <a:gd name="T37" fmla="*/ T36 w 548"/>
                <a:gd name="T38" fmla="+- 0 1346 1276"/>
                <a:gd name="T39" fmla="*/ 1346 h 423"/>
                <a:gd name="T40" fmla="+- 0 9325 8778"/>
                <a:gd name="T41" fmla="*/ T40 w 548"/>
                <a:gd name="T42" fmla="+- 0 1628 1276"/>
                <a:gd name="T43" fmla="*/ 1628 h 423"/>
                <a:gd name="T44" fmla="+- 0 9320 8778"/>
                <a:gd name="T45" fmla="*/ T44 w 548"/>
                <a:gd name="T46" fmla="+- 0 1655 1276"/>
                <a:gd name="T47" fmla="*/ 1655 h 423"/>
                <a:gd name="T48" fmla="+- 0 9305 8778"/>
                <a:gd name="T49" fmla="*/ T48 w 548"/>
                <a:gd name="T50" fmla="+- 0 1678 1276"/>
                <a:gd name="T51" fmla="*/ 1678 h 423"/>
                <a:gd name="T52" fmla="+- 0 9282 8778"/>
                <a:gd name="T53" fmla="*/ T52 w 548"/>
                <a:gd name="T54" fmla="+- 0 1693 1276"/>
                <a:gd name="T55" fmla="*/ 1693 h 423"/>
                <a:gd name="T56" fmla="+- 0 9255 8778"/>
                <a:gd name="T57" fmla="*/ T56 w 548"/>
                <a:gd name="T58" fmla="+- 0 1698 1276"/>
                <a:gd name="T59" fmla="*/ 1698 h 423"/>
                <a:gd name="T60" fmla="+- 0 8848 8778"/>
                <a:gd name="T61" fmla="*/ T60 w 548"/>
                <a:gd name="T62" fmla="+- 0 1698 1276"/>
                <a:gd name="T63" fmla="*/ 1698 h 423"/>
                <a:gd name="T64" fmla="+- 0 8821 8778"/>
                <a:gd name="T65" fmla="*/ T64 w 548"/>
                <a:gd name="T66" fmla="+- 0 1693 1276"/>
                <a:gd name="T67" fmla="*/ 1693 h 423"/>
                <a:gd name="T68" fmla="+- 0 8799 8778"/>
                <a:gd name="T69" fmla="*/ T68 w 548"/>
                <a:gd name="T70" fmla="+- 0 1678 1276"/>
                <a:gd name="T71" fmla="*/ 1678 h 423"/>
                <a:gd name="T72" fmla="+- 0 8784 8778"/>
                <a:gd name="T73" fmla="*/ T72 w 548"/>
                <a:gd name="T74" fmla="+- 0 1655 1276"/>
                <a:gd name="T75" fmla="*/ 1655 h 423"/>
                <a:gd name="T76" fmla="+- 0 8778 8778"/>
                <a:gd name="T77" fmla="*/ T76 w 548"/>
                <a:gd name="T78" fmla="+- 0 1628 1276"/>
                <a:gd name="T79" fmla="*/ 1628 h 423"/>
                <a:gd name="T80" fmla="+- 0 8778 8778"/>
                <a:gd name="T81" fmla="*/ T80 w 548"/>
                <a:gd name="T82" fmla="+- 0 1346 1276"/>
                <a:gd name="T83" fmla="*/ 1346 h 42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48" h="423">
                  <a:moveTo>
                    <a:pt x="0" y="70"/>
                  </a:moveTo>
                  <a:lnTo>
                    <a:pt x="6" y="43"/>
                  </a:lnTo>
                  <a:lnTo>
                    <a:pt x="21" y="21"/>
                  </a:lnTo>
                  <a:lnTo>
                    <a:pt x="43" y="6"/>
                  </a:lnTo>
                  <a:lnTo>
                    <a:pt x="70" y="0"/>
                  </a:lnTo>
                  <a:lnTo>
                    <a:pt x="477" y="0"/>
                  </a:lnTo>
                  <a:lnTo>
                    <a:pt x="504" y="6"/>
                  </a:lnTo>
                  <a:lnTo>
                    <a:pt x="527" y="21"/>
                  </a:lnTo>
                  <a:lnTo>
                    <a:pt x="542" y="43"/>
                  </a:lnTo>
                  <a:lnTo>
                    <a:pt x="547" y="70"/>
                  </a:lnTo>
                  <a:lnTo>
                    <a:pt x="547" y="352"/>
                  </a:lnTo>
                  <a:lnTo>
                    <a:pt x="542" y="379"/>
                  </a:lnTo>
                  <a:lnTo>
                    <a:pt x="527" y="402"/>
                  </a:lnTo>
                  <a:lnTo>
                    <a:pt x="504" y="417"/>
                  </a:lnTo>
                  <a:lnTo>
                    <a:pt x="477" y="422"/>
                  </a:lnTo>
                  <a:lnTo>
                    <a:pt x="70" y="422"/>
                  </a:lnTo>
                  <a:lnTo>
                    <a:pt x="43" y="417"/>
                  </a:lnTo>
                  <a:lnTo>
                    <a:pt x="21" y="402"/>
                  </a:lnTo>
                  <a:lnTo>
                    <a:pt x="6" y="379"/>
                  </a:lnTo>
                  <a:lnTo>
                    <a:pt x="0" y="352"/>
                  </a:lnTo>
                  <a:lnTo>
                    <a:pt x="0" y="70"/>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3" name="グループ化 2">
            <a:extLst>
              <a:ext uri="{FF2B5EF4-FFF2-40B4-BE49-F238E27FC236}">
                <a16:creationId xmlns:a16="http://schemas.microsoft.com/office/drawing/2014/main" id="{7B024CB3-EDDD-19A6-3AFC-279C53AADA36}"/>
              </a:ext>
            </a:extLst>
          </p:cNvPr>
          <p:cNvGrpSpPr/>
          <p:nvPr/>
        </p:nvGrpSpPr>
        <p:grpSpPr>
          <a:xfrm>
            <a:off x="312282" y="4104025"/>
            <a:ext cx="6074229" cy="1656736"/>
            <a:chOff x="312282" y="4104025"/>
            <a:chExt cx="6074229" cy="1656736"/>
          </a:xfrm>
        </p:grpSpPr>
        <p:sp>
          <p:nvSpPr>
            <p:cNvPr id="15" name="テキスト ボックス 14">
              <a:extLst>
                <a:ext uri="{FF2B5EF4-FFF2-40B4-BE49-F238E27FC236}">
                  <a16:creationId xmlns:a16="http://schemas.microsoft.com/office/drawing/2014/main" id="{EF344180-928D-F435-237E-62E92A3D7908}"/>
                </a:ext>
              </a:extLst>
            </p:cNvPr>
            <p:cNvSpPr txBox="1"/>
            <p:nvPr/>
          </p:nvSpPr>
          <p:spPr>
            <a:xfrm>
              <a:off x="312282" y="4104025"/>
              <a:ext cx="6074229" cy="1656736"/>
            </a:xfrm>
            <a:prstGeom prst="rect">
              <a:avLst/>
            </a:prstGeom>
            <a:noFill/>
          </p:spPr>
          <p:txBody>
            <a:bodyPr wrap="square">
              <a:spAutoFit/>
            </a:bodyPr>
            <a:lstStyle/>
            <a:p>
              <a:pPr marL="485140" marR="429260">
                <a:lnSpc>
                  <a:spcPct val="102000"/>
                </a:lnSpc>
                <a:spcBef>
                  <a:spcPts val="70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これにより、</a:t>
              </a:r>
              <a:r>
                <a:rPr lang="ja-JP" altLang="ja-JP" sz="11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ブロチゾラム錠０．２５ｍｇ「トーワ」</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は審査対象外となり、</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02000"/>
                </a:lnSpc>
                <a:spcBef>
                  <a:spcPts val="70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病名がなくても「合格」と判定されるようになります。</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02000"/>
                </a:lnSpc>
                <a:spcBef>
                  <a:spcPts val="70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閉じる</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spc="-11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で画面を閉じ、「詳細」画面の</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をクリックして次のレセプトへ移動</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02000"/>
                </a:lnSpc>
                <a:spcBef>
                  <a:spcPts val="705"/>
                </a:spcBef>
                <a:spcAft>
                  <a:spcPts val="0"/>
                </a:spcAft>
              </a:pP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02000"/>
                </a:lnSpc>
                <a:spcBef>
                  <a:spcPts val="705"/>
                </a:spcBef>
                <a:spcAft>
                  <a:spcPts val="0"/>
                </a:spcAft>
              </a:pP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3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28" name="image21.png">
              <a:extLst>
                <a:ext uri="{FF2B5EF4-FFF2-40B4-BE49-F238E27FC236}">
                  <a16:creationId xmlns:a16="http://schemas.microsoft.com/office/drawing/2014/main" id="{5AAEB70E-BFC7-2533-8B31-509B7B5F2D32}"/>
                </a:ext>
              </a:extLst>
            </p:cNvPr>
            <p:cNvPicPr>
              <a:picLocks noChangeAspect="1"/>
            </p:cNvPicPr>
            <p:nvPr/>
          </p:nvPicPr>
          <p:blipFill>
            <a:blip r:embed="rId4" cstate="print"/>
            <a:stretch>
              <a:fillRect/>
            </a:stretch>
          </p:blipFill>
          <p:spPr>
            <a:xfrm>
              <a:off x="3514342" y="4619010"/>
              <a:ext cx="327660" cy="240665"/>
            </a:xfrm>
            <a:prstGeom prst="rect">
              <a:avLst/>
            </a:prstGeom>
          </p:spPr>
        </p:pic>
      </p:grpSp>
      <p:sp>
        <p:nvSpPr>
          <p:cNvPr id="29" name="テキスト ボックス 28">
            <a:extLst>
              <a:ext uri="{FF2B5EF4-FFF2-40B4-BE49-F238E27FC236}">
                <a16:creationId xmlns:a16="http://schemas.microsoft.com/office/drawing/2014/main" id="{DA50DB0A-1801-B6B5-8480-65EA24FE942C}"/>
              </a:ext>
            </a:extLst>
          </p:cNvPr>
          <p:cNvSpPr txBox="1"/>
          <p:nvPr/>
        </p:nvSpPr>
        <p:spPr>
          <a:xfrm>
            <a:off x="606770" y="8377199"/>
            <a:ext cx="5679729" cy="769441"/>
          </a:xfrm>
          <a:prstGeom prst="rect">
            <a:avLst/>
          </a:prstGeom>
          <a:noFill/>
        </p:spPr>
        <p:txBody>
          <a:bodyPr wrap="squar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自動再点検が実</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行され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ので、少し時間がかか</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ます。自動再点検によ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、残りの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不合格レセプト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a:t>
            </a:r>
            <a:r>
              <a:rPr lang="ja-JP" altLang="ja-JP" sz="1100" b="1" spc="-5" dirty="0">
                <a:effectLst/>
                <a:latin typeface="游ゴシック" panose="020B0400000000000000" pitchFamily="50" charset="-128"/>
                <a:ea typeface="함초롬바탕" panose="02030604000101010101" pitchFamily="18" charset="-128"/>
                <a:cs typeface="ＭＳ Ｐゴシック" panose="020B0600070205080204" pitchFamily="50" charset="-128"/>
              </a:rPr>
              <a:t>ブロチゾラム錠０．２</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５ｍ</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ｇ「</a:t>
            </a:r>
            <a:r>
              <a:rPr lang="ja-JP" altLang="ja-JP" sz="1100" b="1" spc="-5" dirty="0">
                <a:effectLst/>
                <a:latin typeface="游ゴシック" panose="020B0400000000000000" pitchFamily="50" charset="-128"/>
                <a:ea typeface="함초롬바탕" panose="02030604000101010101" pitchFamily="18" charset="-128"/>
                <a:cs typeface="ＭＳ Ｐゴシック" panose="020B0600070205080204" pitchFamily="50" charset="-128"/>
              </a:rPr>
              <a:t>トーワ」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含ま</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れてい</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れ</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ば、不合</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格が合格の判定</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に変わ</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a:p>
            <a:endParaRPr kumimoji="1" lang="ja-JP" altLang="en-US" sz="1100" dirty="0"/>
          </a:p>
        </p:txBody>
      </p:sp>
    </p:spTree>
    <p:extLst>
      <p:ext uri="{BB962C8B-B14F-4D97-AF65-F5344CB8AC3E}">
        <p14:creationId xmlns:p14="http://schemas.microsoft.com/office/powerpoint/2010/main" val="2932127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19</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06235DEB-AFF0-C203-7DA8-CC42526D3970}"/>
              </a:ext>
            </a:extLst>
          </p:cNvPr>
          <p:cNvSpPr txBox="1"/>
          <p:nvPr/>
        </p:nvSpPr>
        <p:spPr>
          <a:xfrm>
            <a:off x="0" y="493978"/>
            <a:ext cx="6684643" cy="1314847"/>
          </a:xfrm>
          <a:prstGeom prst="rect">
            <a:avLst/>
          </a:prstGeom>
          <a:noFill/>
        </p:spPr>
        <p:txBody>
          <a:bodyPr wrap="square" rtlCol="0">
            <a:spAutoFit/>
          </a:bodyPr>
          <a:lstStyle/>
          <a:p>
            <a:pPr marL="485140">
              <a:lnSpc>
                <a:spcPts val="1675"/>
              </a:lnSpc>
            </a:pP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３．精密点検ルールの適用変更</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a:lnSpc>
                <a:spcPts val="1795"/>
              </a:lnSpc>
            </a:pP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セレコックス錠１００ｍｇ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が不合格になっています。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16000"/>
              </a:lnSpc>
              <a:spcBef>
                <a:spcPts val="35"/>
              </a:spcBef>
              <a:spcAft>
                <a:spcPts val="0"/>
              </a:spcAft>
              <a:tabLst>
                <a:tab pos="2161540" algn="l"/>
              </a:tabLs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点検メッセージは「</a:t>
            </a:r>
            <a:r>
              <a:rPr lang="ja-JP" altLang="ja-JP" sz="1100" spc="-10" dirty="0">
                <a:solidFill>
                  <a:srgbClr val="004D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精密</a:t>
            </a:r>
            <a:r>
              <a:rPr lang="en-US" altLang="ja-JP" sz="1100" spc="-10" dirty="0">
                <a:solidFill>
                  <a:srgbClr val="004DFF"/>
                </a:solidFill>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単月」となっています。</a:t>
            </a:r>
            <a:r>
              <a:rPr lang="ja-JP" altLang="ja-JP" sz="1100" spc="-10" dirty="0">
                <a:solidFill>
                  <a:srgbClr val="004D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精密</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とは精密点検による不合格の意味です。メッセージの内容は「アスピリン喘息の既往、消化性潰瘍、重篤な肝・腎障害、重篤な心機能不全等に禁忌ではないでしょうか」です。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200" dirty="0"/>
          </a:p>
        </p:txBody>
      </p:sp>
      <p:pic>
        <p:nvPicPr>
          <p:cNvPr id="3" name="image45.jpeg">
            <a:extLst>
              <a:ext uri="{FF2B5EF4-FFF2-40B4-BE49-F238E27FC236}">
                <a16:creationId xmlns:a16="http://schemas.microsoft.com/office/drawing/2014/main" id="{CC4603D0-885C-482D-3E96-BCF84908368E}"/>
              </a:ext>
            </a:extLst>
          </p:cNvPr>
          <p:cNvPicPr>
            <a:picLocks noChangeAspect="1"/>
          </p:cNvPicPr>
          <p:nvPr/>
        </p:nvPicPr>
        <p:blipFill>
          <a:blip r:embed="rId3" cstate="print"/>
          <a:stretch>
            <a:fillRect/>
          </a:stretch>
        </p:blipFill>
        <p:spPr>
          <a:xfrm>
            <a:off x="1344332" y="1689735"/>
            <a:ext cx="4330700" cy="3263265"/>
          </a:xfrm>
          <a:prstGeom prst="rect">
            <a:avLst/>
          </a:prstGeom>
        </p:spPr>
      </p:pic>
      <p:sp>
        <p:nvSpPr>
          <p:cNvPr id="6" name="テキスト ボックス 5">
            <a:extLst>
              <a:ext uri="{FF2B5EF4-FFF2-40B4-BE49-F238E27FC236}">
                <a16:creationId xmlns:a16="http://schemas.microsoft.com/office/drawing/2014/main" id="{382BFE87-8AF5-848A-6898-3E33E354E54B}"/>
              </a:ext>
            </a:extLst>
          </p:cNvPr>
          <p:cNvSpPr txBox="1"/>
          <p:nvPr/>
        </p:nvSpPr>
        <p:spPr>
          <a:xfrm>
            <a:off x="298130" y="5080066"/>
            <a:ext cx="6386513" cy="640753"/>
          </a:xfrm>
          <a:prstGeom prst="rect">
            <a:avLst/>
          </a:prstGeom>
          <a:noFill/>
        </p:spPr>
        <p:txBody>
          <a:bodyPr wrap="square">
            <a:spAutoFit/>
          </a:bodyPr>
          <a:lstStyle/>
          <a:p>
            <a:pPr marL="485140" marR="429260" algn="just">
              <a:lnSpc>
                <a:spcPct val="110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確かに添付文書によれ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ば、</a:t>
            </a:r>
            <a:r>
              <a:rPr lang="ja-JP" altLang="ja-JP" sz="1100" b="1"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セレコックス錠１０</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０</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ｍｇ</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重篤な</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心機能不</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全のある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患者」には禁忌となっ</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て</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います。このレセプト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で</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は「心臓性浮腫」があ</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る</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ので、レセプトチェッカー</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LS</a:t>
            </a:r>
            <a:r>
              <a:rPr lang="en-US" altLang="ja-JP" sz="1100" spc="-30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は禁忌と判断しました</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p:txBody>
      </p:sp>
      <p:grpSp>
        <p:nvGrpSpPr>
          <p:cNvPr id="7" name="docshapegroup134">
            <a:extLst>
              <a:ext uri="{FF2B5EF4-FFF2-40B4-BE49-F238E27FC236}">
                <a16:creationId xmlns:a16="http://schemas.microsoft.com/office/drawing/2014/main" id="{2A6B55EF-87F3-D9AE-BC9E-3F93AE4FD813}"/>
              </a:ext>
            </a:extLst>
          </p:cNvPr>
          <p:cNvGrpSpPr>
            <a:grpSpLocks/>
          </p:cNvGrpSpPr>
          <p:nvPr/>
        </p:nvGrpSpPr>
        <p:grpSpPr bwMode="auto">
          <a:xfrm>
            <a:off x="1401950" y="5848520"/>
            <a:ext cx="4279900" cy="2906713"/>
            <a:chOff x="2588" y="114"/>
            <a:chExt cx="6740" cy="4577"/>
          </a:xfrm>
        </p:grpSpPr>
        <p:pic>
          <p:nvPicPr>
            <p:cNvPr id="22530" name="docshape135">
              <a:extLst>
                <a:ext uri="{FF2B5EF4-FFF2-40B4-BE49-F238E27FC236}">
                  <a16:creationId xmlns:a16="http://schemas.microsoft.com/office/drawing/2014/main" id="{A3E9B172-7BF9-3EFD-3463-58F7F92073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8" y="113"/>
              <a:ext cx="6740" cy="4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3">
              <a:extLst>
                <a:ext uri="{FF2B5EF4-FFF2-40B4-BE49-F238E27FC236}">
                  <a16:creationId xmlns:a16="http://schemas.microsoft.com/office/drawing/2014/main" id="{8E222B78-4B28-C454-124B-1A7BBE5E3CF5}"/>
                </a:ext>
              </a:extLst>
            </p:cNvPr>
            <p:cNvSpPr>
              <a:spLocks noChangeShapeType="1"/>
            </p:cNvSpPr>
            <p:nvPr/>
          </p:nvSpPr>
          <p:spPr bwMode="auto">
            <a:xfrm>
              <a:off x="2872" y="3481"/>
              <a:ext cx="1524"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3246508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4847A3A8-6363-A4AA-676C-33F633B6E6FD}"/>
              </a:ext>
            </a:extLst>
          </p:cNvPr>
          <p:cNvSpPr/>
          <p:nvPr/>
        </p:nvSpPr>
        <p:spPr>
          <a:xfrm>
            <a:off x="729000" y="959426"/>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ja-JP" sz="1400" b="1" spc="-10" dirty="0">
                <a:solidFill>
                  <a:srgbClr val="001F5F"/>
                </a:solidFill>
                <a:effectLst/>
                <a:highlight>
                  <a:srgbClr val="99CCFF"/>
                </a:highlight>
                <a:ea typeface="游ゴシック" panose="020B0400000000000000" pitchFamily="50" charset="-128"/>
                <a:cs typeface="ＭＳ Ｐゴシック" panose="020B0600070205080204" pitchFamily="50" charset="-128"/>
              </a:rPr>
              <a:t>レセプトの準</a:t>
            </a:r>
            <a:r>
              <a:rPr lang="ja-JP" altLang="ja-JP" sz="1400" b="1" spc="-50" dirty="0">
                <a:solidFill>
                  <a:srgbClr val="001F5F"/>
                </a:solidFill>
                <a:effectLst/>
                <a:highlight>
                  <a:srgbClr val="99CCFF"/>
                </a:highlight>
                <a:ea typeface="游ゴシック" panose="020B0400000000000000" pitchFamily="50" charset="-128"/>
                <a:cs typeface="ＭＳ Ｐゴシック" panose="020B0600070205080204" pitchFamily="50" charset="-128"/>
              </a:rPr>
              <a:t>備</a:t>
            </a:r>
            <a:endParaRPr kumimoji="1" lang="ja-JP" altLang="en-US" sz="1400" b="1" dirty="0">
              <a:solidFill>
                <a:srgbClr val="002060"/>
              </a:solidFill>
              <a:latin typeface="ＭＳ ゴシック" panose="020B0609070205080204" pitchFamily="49" charset="-128"/>
              <a:ea typeface="ＭＳ ゴシック" panose="020B0609070205080204" pitchFamily="49" charset="-128"/>
            </a:endParaRPr>
          </a:p>
        </p:txBody>
      </p:sp>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テキスト ボックス 25">
            <a:extLst>
              <a:ext uri="{FF2B5EF4-FFF2-40B4-BE49-F238E27FC236}">
                <a16:creationId xmlns:a16="http://schemas.microsoft.com/office/drawing/2014/main" id="{B9D89A61-2E43-797F-4CAD-BD78E070A3E9}"/>
              </a:ext>
            </a:extLst>
          </p:cNvPr>
          <p:cNvSpPr txBox="1"/>
          <p:nvPr/>
        </p:nvSpPr>
        <p:spPr>
          <a:xfrm>
            <a:off x="1673997" y="515199"/>
            <a:ext cx="3429000" cy="369332"/>
          </a:xfrm>
          <a:prstGeom prst="rect">
            <a:avLst/>
          </a:prstGeom>
          <a:noFill/>
        </p:spPr>
        <p:txBody>
          <a:bodyPr wrap="square">
            <a:spAutoFit/>
          </a:bodyPr>
          <a:lstStyle/>
          <a:p>
            <a:pPr marL="148590" marR="45720" algn="ctr">
              <a:spcBef>
                <a:spcPts val="130"/>
              </a:spcBef>
            </a:pPr>
            <a:r>
              <a:rPr lang="ja-JP" altLang="ja-JP" sz="1800" b="1" kern="0" dirty="0">
                <a:effectLst/>
                <a:latin typeface="+mn-ea"/>
                <a:cs typeface="ＭＳ ゴシック" panose="020B0609070205080204" pitchFamily="49" charset="-128"/>
              </a:rPr>
              <a:t>第１章</a:t>
            </a:r>
            <a:r>
              <a:rPr lang="ja-JP" altLang="ja-JP" sz="1800" b="1" kern="0" spc="380" dirty="0">
                <a:effectLst/>
                <a:latin typeface="+mn-ea"/>
                <a:cs typeface="ＭＳ ゴシック" panose="020B0609070205080204" pitchFamily="49" charset="-128"/>
              </a:rPr>
              <a:t> </a:t>
            </a:r>
            <a:r>
              <a:rPr lang="ja-JP" altLang="ja-JP" sz="1800" b="1" kern="0" spc="-10" dirty="0">
                <a:effectLst/>
                <a:latin typeface="+mn-ea"/>
                <a:cs typeface="ＭＳ ゴシック" panose="020B0609070205080204" pitchFamily="49" charset="-128"/>
              </a:rPr>
              <a:t>基本操作編</a:t>
            </a:r>
            <a:endParaRPr lang="ja-JP" altLang="ja-JP" sz="1800" b="1" kern="0" dirty="0">
              <a:effectLst/>
              <a:latin typeface="+mn-ea"/>
              <a:cs typeface="ＭＳ ゴシック" panose="020B0609070205080204" pitchFamily="49" charset="-128"/>
            </a:endParaRPr>
          </a:p>
        </p:txBody>
      </p:sp>
      <p:sp>
        <p:nvSpPr>
          <p:cNvPr id="29" name="テキスト ボックス 28">
            <a:extLst>
              <a:ext uri="{FF2B5EF4-FFF2-40B4-BE49-F238E27FC236}">
                <a16:creationId xmlns:a16="http://schemas.microsoft.com/office/drawing/2014/main" id="{B81F8EFB-9320-2498-3E75-22E48D2B6CBC}"/>
              </a:ext>
            </a:extLst>
          </p:cNvPr>
          <p:cNvSpPr txBox="1"/>
          <p:nvPr/>
        </p:nvSpPr>
        <p:spPr>
          <a:xfrm>
            <a:off x="296488" y="1354660"/>
            <a:ext cx="6169627" cy="1411156"/>
          </a:xfrm>
          <a:prstGeom prst="rect">
            <a:avLst/>
          </a:prstGeom>
          <a:noFill/>
        </p:spPr>
        <p:txBody>
          <a:bodyPr wrap="square" rtlCol="0">
            <a:spAutoFit/>
          </a:bodyPr>
          <a:lstStyle/>
          <a:p>
            <a:pPr marL="485140" marR="290830">
              <a:lnSpc>
                <a:spcPct val="116000"/>
              </a:lnSpc>
              <a:spcBef>
                <a:spcPts val="108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直近の電子レセプトを</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準</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備します。複数の過去</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セプトがあればより望</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ま</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しいです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院内処方であれ</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ば提出済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のレセプトを、</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院外処方</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の場合に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は処方箋の内容</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を含んだ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チェック用のレセプトを</a:t>
            </a:r>
            <a:r>
              <a:rPr lang="en-US" altLang="ja-JP" sz="1100" dirty="0">
                <a:effectLst/>
                <a:latin typeface="Century" panose="02040604050505020304" pitchFamily="18" charset="0"/>
                <a:ea typeface="Century" panose="02040604050505020304" pitchFamily="18" charset="0"/>
                <a:cs typeface="ＭＳ Ｐゴシック" panose="020B0600070205080204" pitchFamily="50" charset="-128"/>
              </a:rPr>
              <a:t>US</a:t>
            </a:r>
            <a:r>
              <a:rPr lang="en-US" altLang="ja-JP" sz="1100" spc="-5" dirty="0">
                <a:effectLst/>
                <a:latin typeface="Century" panose="02040604050505020304" pitchFamily="18" charset="0"/>
                <a:ea typeface="Century" panose="02040604050505020304" pitchFamily="18" charset="0"/>
                <a:cs typeface="ＭＳ Ｐゴシック" panose="020B0600070205080204" pitchFamily="50" charset="-128"/>
              </a:rPr>
              <a:t>B</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メモリーあるいはハードディスクなどにいれて</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用意し</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てくださ</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い。</a:t>
            </a:r>
          </a:p>
          <a:p>
            <a:pPr marL="485140">
              <a:spcBef>
                <a:spcPts val="5"/>
              </a:spcBef>
              <a:spcAft>
                <a:spcPts val="0"/>
              </a:spcAft>
            </a:pPr>
            <a:r>
              <a:rPr lang="ja-JP"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注：チェック用レセプトの作成法はレセコンのサポート業者にご相談ください</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a:spcBef>
                <a:spcPts val="245"/>
              </a:spcBef>
              <a:spcAft>
                <a:spcPts val="0"/>
              </a:spcAft>
            </a:pPr>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レセコンの機種によってはチェック用レセプトが作成できない場合があります</a:t>
            </a:r>
            <a:r>
              <a:rPr lang="ja-JP"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b="1" dirty="0"/>
          </a:p>
        </p:txBody>
      </p:sp>
      <p:pic>
        <p:nvPicPr>
          <p:cNvPr id="4" name="図 3" descr="グラフィカル ユーザー インターフェイス, アプリケーション, テーブル&#10;&#10;自動的に生成された説明">
            <a:extLst>
              <a:ext uri="{FF2B5EF4-FFF2-40B4-BE49-F238E27FC236}">
                <a16:creationId xmlns:a16="http://schemas.microsoft.com/office/drawing/2014/main" id="{C05D6BA3-7DC4-8532-0930-0921888BB7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4648" y="2818581"/>
            <a:ext cx="3768704" cy="1657570"/>
          </a:xfrm>
          <a:prstGeom prst="rect">
            <a:avLst/>
          </a:prstGeom>
        </p:spPr>
      </p:pic>
      <p:sp>
        <p:nvSpPr>
          <p:cNvPr id="6" name="正方形/長方形 5">
            <a:extLst>
              <a:ext uri="{FF2B5EF4-FFF2-40B4-BE49-F238E27FC236}">
                <a16:creationId xmlns:a16="http://schemas.microsoft.com/office/drawing/2014/main" id="{BC1D8A31-5EAD-5D40-2168-9C0267C7FF46}"/>
              </a:ext>
            </a:extLst>
          </p:cNvPr>
          <p:cNvSpPr/>
          <p:nvPr/>
        </p:nvSpPr>
        <p:spPr>
          <a:xfrm>
            <a:off x="756472" y="4659506"/>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spc="-10" dirty="0">
                <a:solidFill>
                  <a:srgbClr val="001F5F"/>
                </a:solidFill>
                <a:highlight>
                  <a:srgbClr val="99CCFF"/>
                </a:highlight>
                <a:latin typeface="游ゴシック" panose="020B0400000000000000" pitchFamily="50" charset="-128"/>
                <a:ea typeface="游ゴシック" panose="020B0400000000000000" pitchFamily="50" charset="-128"/>
              </a:rPr>
              <a:t>ログイン</a:t>
            </a:r>
            <a:endParaRPr kumimoji="1" lang="ja-JP" altLang="en-US" sz="1400" b="1" dirty="0">
              <a:solidFill>
                <a:srgbClr val="001F5F"/>
              </a:solidFill>
              <a:latin typeface="ＭＳ ゴシック" panose="020B0609070205080204" pitchFamily="49" charset="-128"/>
              <a:ea typeface="ＭＳ ゴシック" panose="020B0609070205080204" pitchFamily="49" charset="-128"/>
            </a:endParaRPr>
          </a:p>
        </p:txBody>
      </p:sp>
      <p:sp>
        <p:nvSpPr>
          <p:cNvPr id="10" name="テキスト ボックス 9">
            <a:extLst>
              <a:ext uri="{FF2B5EF4-FFF2-40B4-BE49-F238E27FC236}">
                <a16:creationId xmlns:a16="http://schemas.microsoft.com/office/drawing/2014/main" id="{D1F9C62C-D842-BFE3-7141-2D596F437F17}"/>
              </a:ext>
            </a:extLst>
          </p:cNvPr>
          <p:cNvSpPr txBox="1"/>
          <p:nvPr/>
        </p:nvSpPr>
        <p:spPr>
          <a:xfrm>
            <a:off x="756472" y="4994931"/>
            <a:ext cx="5593423" cy="261610"/>
          </a:xfrm>
          <a:prstGeom prst="rect">
            <a:avLst/>
          </a:prstGeom>
          <a:noFill/>
        </p:spPr>
        <p:txBody>
          <a:bodyPr wrap="square" rtlCol="0">
            <a:spAutoFit/>
          </a:bodyPr>
          <a:lstStyle/>
          <a:p>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ID</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、パスワードを入力して、［</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Login</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3" name="docshapegroup13">
            <a:extLst>
              <a:ext uri="{FF2B5EF4-FFF2-40B4-BE49-F238E27FC236}">
                <a16:creationId xmlns:a16="http://schemas.microsoft.com/office/drawing/2014/main" id="{091D2801-C3B3-0047-5483-CDA06AE9FF73}"/>
              </a:ext>
            </a:extLst>
          </p:cNvPr>
          <p:cNvGrpSpPr>
            <a:grpSpLocks/>
          </p:cNvGrpSpPr>
          <p:nvPr/>
        </p:nvGrpSpPr>
        <p:grpSpPr bwMode="auto">
          <a:xfrm>
            <a:off x="1361766" y="5317007"/>
            <a:ext cx="4189412" cy="2149475"/>
            <a:chOff x="2654" y="249"/>
            <a:chExt cx="6598" cy="3386"/>
          </a:xfrm>
        </p:grpSpPr>
        <p:pic>
          <p:nvPicPr>
            <p:cNvPr id="1027" name="docshape14">
              <a:extLst>
                <a:ext uri="{FF2B5EF4-FFF2-40B4-BE49-F238E27FC236}">
                  <a16:creationId xmlns:a16="http://schemas.microsoft.com/office/drawing/2014/main" id="{5F2727E6-97BF-6B95-594E-CB7034962A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4" y="248"/>
              <a:ext cx="6598" cy="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docshape15">
              <a:extLst>
                <a:ext uri="{FF2B5EF4-FFF2-40B4-BE49-F238E27FC236}">
                  <a16:creationId xmlns:a16="http://schemas.microsoft.com/office/drawing/2014/main" id="{539BF8A9-4C32-0ADC-0F6A-6D1991065052}"/>
                </a:ext>
              </a:extLst>
            </p:cNvPr>
            <p:cNvSpPr>
              <a:spLocks/>
            </p:cNvSpPr>
            <p:nvPr/>
          </p:nvSpPr>
          <p:spPr bwMode="auto">
            <a:xfrm>
              <a:off x="4693" y="1720"/>
              <a:ext cx="2528" cy="1899"/>
            </a:xfrm>
            <a:custGeom>
              <a:avLst/>
              <a:gdLst>
                <a:gd name="T0" fmla="+- 0 4693 4693"/>
                <a:gd name="T1" fmla="*/ T0 w 2528"/>
                <a:gd name="T2" fmla="+- 0 2037 1721"/>
                <a:gd name="T3" fmla="*/ 2037 h 1899"/>
                <a:gd name="T4" fmla="+- 0 4702 4693"/>
                <a:gd name="T5" fmla="*/ T4 w 2528"/>
                <a:gd name="T6" fmla="+- 0 1965 1721"/>
                <a:gd name="T7" fmla="*/ 1965 h 1899"/>
                <a:gd name="T8" fmla="+- 0 4725 4693"/>
                <a:gd name="T9" fmla="*/ T8 w 2528"/>
                <a:gd name="T10" fmla="+- 0 1898 1721"/>
                <a:gd name="T11" fmla="*/ 1898 h 1899"/>
                <a:gd name="T12" fmla="+- 0 4763 4693"/>
                <a:gd name="T13" fmla="*/ T12 w 2528"/>
                <a:gd name="T14" fmla="+- 0 1839 1721"/>
                <a:gd name="T15" fmla="*/ 1839 h 1899"/>
                <a:gd name="T16" fmla="+- 0 4812 4693"/>
                <a:gd name="T17" fmla="*/ T16 w 2528"/>
                <a:gd name="T18" fmla="+- 0 1790 1721"/>
                <a:gd name="T19" fmla="*/ 1790 h 1899"/>
                <a:gd name="T20" fmla="+- 0 4870 4693"/>
                <a:gd name="T21" fmla="*/ T20 w 2528"/>
                <a:gd name="T22" fmla="+- 0 1753 1721"/>
                <a:gd name="T23" fmla="*/ 1753 h 1899"/>
                <a:gd name="T24" fmla="+- 0 4937 4693"/>
                <a:gd name="T25" fmla="*/ T24 w 2528"/>
                <a:gd name="T26" fmla="+- 0 1729 1721"/>
                <a:gd name="T27" fmla="*/ 1729 h 1899"/>
                <a:gd name="T28" fmla="+- 0 5010 4693"/>
                <a:gd name="T29" fmla="*/ T28 w 2528"/>
                <a:gd name="T30" fmla="+- 0 1721 1721"/>
                <a:gd name="T31" fmla="*/ 1721 h 1899"/>
                <a:gd name="T32" fmla="+- 0 6904 4693"/>
                <a:gd name="T33" fmla="*/ T32 w 2528"/>
                <a:gd name="T34" fmla="+- 0 1721 1721"/>
                <a:gd name="T35" fmla="*/ 1721 h 1899"/>
                <a:gd name="T36" fmla="+- 0 6977 4693"/>
                <a:gd name="T37" fmla="*/ T36 w 2528"/>
                <a:gd name="T38" fmla="+- 0 1729 1721"/>
                <a:gd name="T39" fmla="*/ 1729 h 1899"/>
                <a:gd name="T40" fmla="+- 0 7043 4693"/>
                <a:gd name="T41" fmla="*/ T40 w 2528"/>
                <a:gd name="T42" fmla="+- 0 1753 1721"/>
                <a:gd name="T43" fmla="*/ 1753 h 1899"/>
                <a:gd name="T44" fmla="+- 0 7102 4693"/>
                <a:gd name="T45" fmla="*/ T44 w 2528"/>
                <a:gd name="T46" fmla="+- 0 1790 1721"/>
                <a:gd name="T47" fmla="*/ 1790 h 1899"/>
                <a:gd name="T48" fmla="+- 0 7151 4693"/>
                <a:gd name="T49" fmla="*/ T48 w 2528"/>
                <a:gd name="T50" fmla="+- 0 1839 1721"/>
                <a:gd name="T51" fmla="*/ 1839 h 1899"/>
                <a:gd name="T52" fmla="+- 0 7188 4693"/>
                <a:gd name="T53" fmla="*/ T52 w 2528"/>
                <a:gd name="T54" fmla="+- 0 1898 1721"/>
                <a:gd name="T55" fmla="*/ 1898 h 1899"/>
                <a:gd name="T56" fmla="+- 0 7212 4693"/>
                <a:gd name="T57" fmla="*/ T56 w 2528"/>
                <a:gd name="T58" fmla="+- 0 1965 1721"/>
                <a:gd name="T59" fmla="*/ 1965 h 1899"/>
                <a:gd name="T60" fmla="+- 0 7220 4693"/>
                <a:gd name="T61" fmla="*/ T60 w 2528"/>
                <a:gd name="T62" fmla="+- 0 2037 1721"/>
                <a:gd name="T63" fmla="*/ 2037 h 1899"/>
                <a:gd name="T64" fmla="+- 0 7220 4693"/>
                <a:gd name="T65" fmla="*/ T64 w 2528"/>
                <a:gd name="T66" fmla="+- 0 3303 1721"/>
                <a:gd name="T67" fmla="*/ 3303 h 1899"/>
                <a:gd name="T68" fmla="+- 0 7212 4693"/>
                <a:gd name="T69" fmla="*/ T68 w 2528"/>
                <a:gd name="T70" fmla="+- 0 3375 1721"/>
                <a:gd name="T71" fmla="*/ 3375 h 1899"/>
                <a:gd name="T72" fmla="+- 0 7188 4693"/>
                <a:gd name="T73" fmla="*/ T72 w 2528"/>
                <a:gd name="T74" fmla="+- 0 3442 1721"/>
                <a:gd name="T75" fmla="*/ 3442 h 1899"/>
                <a:gd name="T76" fmla="+- 0 7151 4693"/>
                <a:gd name="T77" fmla="*/ T76 w 2528"/>
                <a:gd name="T78" fmla="+- 0 3501 1721"/>
                <a:gd name="T79" fmla="*/ 3501 h 1899"/>
                <a:gd name="T80" fmla="+- 0 7102 4693"/>
                <a:gd name="T81" fmla="*/ T80 w 2528"/>
                <a:gd name="T82" fmla="+- 0 3550 1721"/>
                <a:gd name="T83" fmla="*/ 3550 h 1899"/>
                <a:gd name="T84" fmla="+- 0 7043 4693"/>
                <a:gd name="T85" fmla="*/ T84 w 2528"/>
                <a:gd name="T86" fmla="+- 0 3587 1721"/>
                <a:gd name="T87" fmla="*/ 3587 h 1899"/>
                <a:gd name="T88" fmla="+- 0 6977 4693"/>
                <a:gd name="T89" fmla="*/ T88 w 2528"/>
                <a:gd name="T90" fmla="+- 0 3611 1721"/>
                <a:gd name="T91" fmla="*/ 3611 h 1899"/>
                <a:gd name="T92" fmla="+- 0 6904 4693"/>
                <a:gd name="T93" fmla="*/ T92 w 2528"/>
                <a:gd name="T94" fmla="+- 0 3619 1721"/>
                <a:gd name="T95" fmla="*/ 3619 h 1899"/>
                <a:gd name="T96" fmla="+- 0 5010 4693"/>
                <a:gd name="T97" fmla="*/ T96 w 2528"/>
                <a:gd name="T98" fmla="+- 0 3619 1721"/>
                <a:gd name="T99" fmla="*/ 3619 h 1899"/>
                <a:gd name="T100" fmla="+- 0 4937 4693"/>
                <a:gd name="T101" fmla="*/ T100 w 2528"/>
                <a:gd name="T102" fmla="+- 0 3611 1721"/>
                <a:gd name="T103" fmla="*/ 3611 h 1899"/>
                <a:gd name="T104" fmla="+- 0 4870 4693"/>
                <a:gd name="T105" fmla="*/ T104 w 2528"/>
                <a:gd name="T106" fmla="+- 0 3587 1721"/>
                <a:gd name="T107" fmla="*/ 3587 h 1899"/>
                <a:gd name="T108" fmla="+- 0 4812 4693"/>
                <a:gd name="T109" fmla="*/ T108 w 2528"/>
                <a:gd name="T110" fmla="+- 0 3550 1721"/>
                <a:gd name="T111" fmla="*/ 3550 h 1899"/>
                <a:gd name="T112" fmla="+- 0 4763 4693"/>
                <a:gd name="T113" fmla="*/ T112 w 2528"/>
                <a:gd name="T114" fmla="+- 0 3501 1721"/>
                <a:gd name="T115" fmla="*/ 3501 h 1899"/>
                <a:gd name="T116" fmla="+- 0 4725 4693"/>
                <a:gd name="T117" fmla="*/ T116 w 2528"/>
                <a:gd name="T118" fmla="+- 0 3442 1721"/>
                <a:gd name="T119" fmla="*/ 3442 h 1899"/>
                <a:gd name="T120" fmla="+- 0 4702 4693"/>
                <a:gd name="T121" fmla="*/ T120 w 2528"/>
                <a:gd name="T122" fmla="+- 0 3375 1721"/>
                <a:gd name="T123" fmla="*/ 3375 h 1899"/>
                <a:gd name="T124" fmla="+- 0 4693 4693"/>
                <a:gd name="T125" fmla="*/ T124 w 2528"/>
                <a:gd name="T126" fmla="+- 0 3303 1721"/>
                <a:gd name="T127" fmla="*/ 3303 h 1899"/>
                <a:gd name="T128" fmla="+- 0 4693 4693"/>
                <a:gd name="T129" fmla="*/ T128 w 2528"/>
                <a:gd name="T130" fmla="+- 0 2037 1721"/>
                <a:gd name="T131" fmla="*/ 2037 h 189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528" h="1899">
                  <a:moveTo>
                    <a:pt x="0" y="316"/>
                  </a:moveTo>
                  <a:lnTo>
                    <a:pt x="9" y="244"/>
                  </a:lnTo>
                  <a:lnTo>
                    <a:pt x="32" y="177"/>
                  </a:lnTo>
                  <a:lnTo>
                    <a:pt x="70" y="118"/>
                  </a:lnTo>
                  <a:lnTo>
                    <a:pt x="119" y="69"/>
                  </a:lnTo>
                  <a:lnTo>
                    <a:pt x="177" y="32"/>
                  </a:lnTo>
                  <a:lnTo>
                    <a:pt x="244" y="8"/>
                  </a:lnTo>
                  <a:lnTo>
                    <a:pt x="317" y="0"/>
                  </a:lnTo>
                  <a:lnTo>
                    <a:pt x="2211" y="0"/>
                  </a:lnTo>
                  <a:lnTo>
                    <a:pt x="2284" y="8"/>
                  </a:lnTo>
                  <a:lnTo>
                    <a:pt x="2350" y="32"/>
                  </a:lnTo>
                  <a:lnTo>
                    <a:pt x="2409" y="69"/>
                  </a:lnTo>
                  <a:lnTo>
                    <a:pt x="2458" y="118"/>
                  </a:lnTo>
                  <a:lnTo>
                    <a:pt x="2495" y="177"/>
                  </a:lnTo>
                  <a:lnTo>
                    <a:pt x="2519" y="244"/>
                  </a:lnTo>
                  <a:lnTo>
                    <a:pt x="2527" y="316"/>
                  </a:lnTo>
                  <a:lnTo>
                    <a:pt x="2527" y="1582"/>
                  </a:lnTo>
                  <a:lnTo>
                    <a:pt x="2519" y="1654"/>
                  </a:lnTo>
                  <a:lnTo>
                    <a:pt x="2495" y="1721"/>
                  </a:lnTo>
                  <a:lnTo>
                    <a:pt x="2458" y="1780"/>
                  </a:lnTo>
                  <a:lnTo>
                    <a:pt x="2409" y="1829"/>
                  </a:lnTo>
                  <a:lnTo>
                    <a:pt x="2350" y="1866"/>
                  </a:lnTo>
                  <a:lnTo>
                    <a:pt x="2284" y="1890"/>
                  </a:lnTo>
                  <a:lnTo>
                    <a:pt x="2211" y="1898"/>
                  </a:lnTo>
                  <a:lnTo>
                    <a:pt x="317" y="1898"/>
                  </a:lnTo>
                  <a:lnTo>
                    <a:pt x="244" y="1890"/>
                  </a:lnTo>
                  <a:lnTo>
                    <a:pt x="177" y="1866"/>
                  </a:lnTo>
                  <a:lnTo>
                    <a:pt x="119" y="1829"/>
                  </a:lnTo>
                  <a:lnTo>
                    <a:pt x="70" y="1780"/>
                  </a:lnTo>
                  <a:lnTo>
                    <a:pt x="32" y="1721"/>
                  </a:lnTo>
                  <a:lnTo>
                    <a:pt x="9" y="1654"/>
                  </a:lnTo>
                  <a:lnTo>
                    <a:pt x="0" y="1582"/>
                  </a:lnTo>
                  <a:lnTo>
                    <a:pt x="0" y="316"/>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5" name="テキスト ボックス 14">
            <a:extLst>
              <a:ext uri="{FF2B5EF4-FFF2-40B4-BE49-F238E27FC236}">
                <a16:creationId xmlns:a16="http://schemas.microsoft.com/office/drawing/2014/main" id="{15001101-6B6C-9BB6-D2C1-54ABBA8D1858}"/>
              </a:ext>
            </a:extLst>
          </p:cNvPr>
          <p:cNvSpPr txBox="1"/>
          <p:nvPr/>
        </p:nvSpPr>
        <p:spPr>
          <a:xfrm>
            <a:off x="756472" y="7812104"/>
            <a:ext cx="5034126" cy="261610"/>
          </a:xfrm>
          <a:prstGeom prst="rect">
            <a:avLst/>
          </a:prstGeom>
          <a:noFill/>
        </p:spPr>
        <p:txBody>
          <a:bodyPr wrap="square" rtlCol="0">
            <a:spAutoFit/>
          </a:bodyPr>
          <a:lstStyle/>
          <a:p>
            <a:r>
              <a:rPr lang="ja-JP" altLang="ja-JP" sz="1100" dirty="0">
                <a:solidFill>
                  <a:srgbClr val="FF0000"/>
                </a:solidFill>
                <a:effectLst/>
                <a:ea typeface="游ゴシック" panose="020B0400000000000000" pitchFamily="50" charset="-128"/>
                <a:cs typeface="ＭＳ Ｐゴシック" panose="020B0600070205080204" pitchFamily="50" charset="-128"/>
              </a:rPr>
              <a:t>注：ブラウザ</a:t>
            </a:r>
            <a:r>
              <a:rPr lang="ja-JP"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Google</a:t>
            </a:r>
            <a:r>
              <a:rPr lang="en-US" altLang="ja-JP" sz="1100" spc="35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en-US"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Chrome</a:t>
            </a:r>
            <a:r>
              <a:rPr lang="ja-JP" altLang="en-US"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を使用してください</a:t>
            </a:r>
            <a:r>
              <a:rPr lang="ja-JP"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kumimoji="1" lang="ja-JP" altLang="en-US" sz="1100" dirty="0">
              <a:latin typeface="游ゴシック" panose="020B0400000000000000" pitchFamily="50" charset="-128"/>
              <a:ea typeface="游ゴシック" panose="020B0400000000000000" pitchFamily="50" charset="-128"/>
            </a:endParaRPr>
          </a:p>
        </p:txBody>
      </p:sp>
      <p:pic>
        <p:nvPicPr>
          <p:cNvPr id="16" name="image5.jpeg">
            <a:extLst>
              <a:ext uri="{FF2B5EF4-FFF2-40B4-BE49-F238E27FC236}">
                <a16:creationId xmlns:a16="http://schemas.microsoft.com/office/drawing/2014/main" id="{A018098D-34CB-CB7A-112E-695CAB78EA5C}"/>
              </a:ext>
            </a:extLst>
          </p:cNvPr>
          <p:cNvPicPr>
            <a:picLocks noChangeAspect="1"/>
          </p:cNvPicPr>
          <p:nvPr/>
        </p:nvPicPr>
        <p:blipFill>
          <a:blip r:embed="rId4" cstate="print"/>
          <a:stretch>
            <a:fillRect/>
          </a:stretch>
        </p:blipFill>
        <p:spPr>
          <a:xfrm>
            <a:off x="2930952" y="7509090"/>
            <a:ext cx="685165" cy="555625"/>
          </a:xfrm>
          <a:prstGeom prst="rect">
            <a:avLst/>
          </a:prstGeom>
        </p:spPr>
      </p:pic>
      <p:sp>
        <p:nvSpPr>
          <p:cNvPr id="17" name="テキスト ボックス 16">
            <a:extLst>
              <a:ext uri="{FF2B5EF4-FFF2-40B4-BE49-F238E27FC236}">
                <a16:creationId xmlns:a16="http://schemas.microsoft.com/office/drawing/2014/main" id="{5ACB690E-D4B0-C66F-DB69-24A1B538B8DF}"/>
              </a:ext>
            </a:extLst>
          </p:cNvPr>
          <p:cNvSpPr txBox="1"/>
          <p:nvPr/>
        </p:nvSpPr>
        <p:spPr>
          <a:xfrm>
            <a:off x="296488" y="8241804"/>
            <a:ext cx="6169627" cy="637354"/>
          </a:xfrm>
          <a:prstGeom prst="rect">
            <a:avLst/>
          </a:prstGeom>
          <a:noFill/>
        </p:spPr>
        <p:txBody>
          <a:bodyPr wrap="square" rtlCol="0">
            <a:spAutoFit/>
          </a:bodyPr>
          <a:lstStyle/>
          <a:p>
            <a:pPr marL="485140" marR="290195">
              <a:lnSpc>
                <a:spcPct val="111000"/>
              </a:lnSpc>
              <a:spcBef>
                <a:spcPts val="102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スマートフォンのショートメールに確認コードが送られますので入力してください。レセプトチェッカー</a:t>
            </a:r>
            <a:r>
              <a:rPr lang="en-US" altLang="ja-JP" sz="1100" spc="-10" dirty="0">
                <a:effectLst/>
                <a:latin typeface="Century" panose="02040604050505020304" pitchFamily="18" charset="0"/>
                <a:ea typeface="Century" panose="02040604050505020304" pitchFamily="18" charset="0"/>
                <a:cs typeface="ＭＳ Ｐゴシック" panose="020B0600070205080204" pitchFamily="50" charset="-128"/>
              </a:rPr>
              <a:t>LS</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にログインします（２段階認証）。</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10"/>
              </a:spcBef>
              <a:spcAft>
                <a:spcPts val="0"/>
              </a:spcAft>
            </a:pP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注：２段階認証は初回だけです。次回からは要求されません。</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9" name="スライド番号プレースホルダー 18">
            <a:extLst>
              <a:ext uri="{FF2B5EF4-FFF2-40B4-BE49-F238E27FC236}">
                <a16:creationId xmlns:a16="http://schemas.microsoft.com/office/drawing/2014/main" id="{003142E5-EB2C-466A-A1A6-13383D907E79}"/>
              </a:ext>
            </a:extLst>
          </p:cNvPr>
          <p:cNvSpPr>
            <a:spLocks noGrp="1"/>
          </p:cNvSpPr>
          <p:nvPr>
            <p:ph type="sldNum" sz="quarter" idx="12"/>
          </p:nvPr>
        </p:nvSpPr>
        <p:spPr/>
        <p:txBody>
          <a:bodyPr/>
          <a:lstStyle/>
          <a:p>
            <a:fld id="{AE8EA5A1-38AB-4AA0-89CC-DE1004BC27E5}" type="slidenum">
              <a:rPr kumimoji="1" lang="ja-JP" altLang="en-US" smtClean="0"/>
              <a:t>2</a:t>
            </a:fld>
            <a:endParaRPr kumimoji="1" lang="ja-JP" altLang="en-US"/>
          </a:p>
        </p:txBody>
      </p:sp>
      <p:grpSp>
        <p:nvGrpSpPr>
          <p:cNvPr id="20" name="グループ化 19">
            <a:extLst>
              <a:ext uri="{FF2B5EF4-FFF2-40B4-BE49-F238E27FC236}">
                <a16:creationId xmlns:a16="http://schemas.microsoft.com/office/drawing/2014/main" id="{FA37DB5B-4F40-3B6E-9EF7-6656D9731883}"/>
              </a:ext>
            </a:extLst>
          </p:cNvPr>
          <p:cNvGrpSpPr/>
          <p:nvPr/>
        </p:nvGrpSpPr>
        <p:grpSpPr>
          <a:xfrm>
            <a:off x="391886" y="9185307"/>
            <a:ext cx="1859355" cy="533566"/>
            <a:chOff x="391886" y="9185307"/>
            <a:chExt cx="1859355" cy="533566"/>
          </a:xfrm>
        </p:grpSpPr>
        <p:pic>
          <p:nvPicPr>
            <p:cNvPr id="21" name="図 20" descr="図形&#10;&#10;低い精度で自動的に生成された説明">
              <a:extLst>
                <a:ext uri="{FF2B5EF4-FFF2-40B4-BE49-F238E27FC236}">
                  <a16:creationId xmlns:a16="http://schemas.microsoft.com/office/drawing/2014/main" id="{E79B703B-FC2B-3C36-F4B3-3E6E904FED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22" name="テキスト ボックス 21">
              <a:extLst>
                <a:ext uri="{FF2B5EF4-FFF2-40B4-BE49-F238E27FC236}">
                  <a16:creationId xmlns:a16="http://schemas.microsoft.com/office/drawing/2014/main" id="{D748A41F-8020-C0C6-3EE9-95254778FF7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4108074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20</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90F02422-941B-2DB5-9D67-743573A2E329}"/>
              </a:ext>
            </a:extLst>
          </p:cNvPr>
          <p:cNvSpPr txBox="1"/>
          <p:nvPr/>
        </p:nvSpPr>
        <p:spPr>
          <a:xfrm>
            <a:off x="391886" y="576844"/>
            <a:ext cx="6165467" cy="765338"/>
          </a:xfrm>
          <a:prstGeom prst="rect">
            <a:avLst/>
          </a:prstGeom>
          <a:noFill/>
        </p:spPr>
        <p:txBody>
          <a:bodyPr wrap="square" rtlCol="0">
            <a:spAutoFit/>
          </a:bodyPr>
          <a:lstStyle/>
          <a:p>
            <a:pPr marL="485140" marR="429260">
              <a:lnSpc>
                <a:spcPct val="95000"/>
              </a:lnSpc>
              <a:spcBef>
                <a:spcPts val="26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しかし、実際はそこま</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で</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厳密ではなく、</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都道府県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によっては「心</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臓性浮腫</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」があっ</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ても</a:t>
            </a:r>
            <a:r>
              <a:rPr lang="ja-JP" altLang="ja-JP" sz="1100" b="1"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セレコックス錠１</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０</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０ｍｇ</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通りま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pPr marL="485140">
              <a:spcBef>
                <a:spcPts val="70"/>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このような場合には、点検メッセージをダブルクリックします。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b="1" dirty="0">
              <a:latin typeface="游ゴシック" panose="020B0400000000000000" pitchFamily="50" charset="-128"/>
              <a:ea typeface="游ゴシック" panose="020B0400000000000000" pitchFamily="50" charset="-128"/>
            </a:endParaRPr>
          </a:p>
        </p:txBody>
      </p:sp>
      <p:grpSp>
        <p:nvGrpSpPr>
          <p:cNvPr id="3" name="docshapegroup136">
            <a:extLst>
              <a:ext uri="{FF2B5EF4-FFF2-40B4-BE49-F238E27FC236}">
                <a16:creationId xmlns:a16="http://schemas.microsoft.com/office/drawing/2014/main" id="{177D6E7A-4242-C14A-E3EF-81F9B490D658}"/>
              </a:ext>
            </a:extLst>
          </p:cNvPr>
          <p:cNvGrpSpPr>
            <a:grpSpLocks/>
          </p:cNvGrpSpPr>
          <p:nvPr/>
        </p:nvGrpSpPr>
        <p:grpSpPr bwMode="auto">
          <a:xfrm>
            <a:off x="1291989" y="1470465"/>
            <a:ext cx="4422775" cy="947737"/>
            <a:chOff x="2389" y="349"/>
            <a:chExt cx="6967" cy="1491"/>
          </a:xfrm>
        </p:grpSpPr>
        <p:pic>
          <p:nvPicPr>
            <p:cNvPr id="21506" name="docshape137">
              <a:extLst>
                <a:ext uri="{FF2B5EF4-FFF2-40B4-BE49-F238E27FC236}">
                  <a16:creationId xmlns:a16="http://schemas.microsoft.com/office/drawing/2014/main" id="{76A61499-A81D-3987-8FEE-A59A9771B8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349"/>
              <a:ext cx="6804" cy="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ocshape138">
              <a:extLst>
                <a:ext uri="{FF2B5EF4-FFF2-40B4-BE49-F238E27FC236}">
                  <a16:creationId xmlns:a16="http://schemas.microsoft.com/office/drawing/2014/main" id="{D829EB3F-691E-7A57-6D6A-2F8C6EB59C22}"/>
                </a:ext>
              </a:extLst>
            </p:cNvPr>
            <p:cNvSpPr>
              <a:spLocks/>
            </p:cNvSpPr>
            <p:nvPr/>
          </p:nvSpPr>
          <p:spPr bwMode="auto">
            <a:xfrm>
              <a:off x="2403" y="1027"/>
              <a:ext cx="4236" cy="468"/>
            </a:xfrm>
            <a:custGeom>
              <a:avLst/>
              <a:gdLst>
                <a:gd name="T0" fmla="+- 0 2404 2404"/>
                <a:gd name="T1" fmla="*/ T0 w 4236"/>
                <a:gd name="T2" fmla="+- 0 1105 1027"/>
                <a:gd name="T3" fmla="*/ 1105 h 468"/>
                <a:gd name="T4" fmla="+- 0 2410 2404"/>
                <a:gd name="T5" fmla="*/ T4 w 4236"/>
                <a:gd name="T6" fmla="+- 0 1075 1027"/>
                <a:gd name="T7" fmla="*/ 1075 h 468"/>
                <a:gd name="T8" fmla="+- 0 2426 2404"/>
                <a:gd name="T9" fmla="*/ T8 w 4236"/>
                <a:gd name="T10" fmla="+- 0 1050 1027"/>
                <a:gd name="T11" fmla="*/ 1050 h 468"/>
                <a:gd name="T12" fmla="+- 0 2451 2404"/>
                <a:gd name="T13" fmla="*/ T12 w 4236"/>
                <a:gd name="T14" fmla="+- 0 1033 1027"/>
                <a:gd name="T15" fmla="*/ 1033 h 468"/>
                <a:gd name="T16" fmla="+- 0 2482 2404"/>
                <a:gd name="T17" fmla="*/ T16 w 4236"/>
                <a:gd name="T18" fmla="+- 0 1027 1027"/>
                <a:gd name="T19" fmla="*/ 1027 h 468"/>
                <a:gd name="T20" fmla="+- 0 6562 2404"/>
                <a:gd name="T21" fmla="*/ T20 w 4236"/>
                <a:gd name="T22" fmla="+- 0 1027 1027"/>
                <a:gd name="T23" fmla="*/ 1027 h 468"/>
                <a:gd name="T24" fmla="+- 0 6592 2404"/>
                <a:gd name="T25" fmla="*/ T24 w 4236"/>
                <a:gd name="T26" fmla="+- 0 1033 1027"/>
                <a:gd name="T27" fmla="*/ 1033 h 468"/>
                <a:gd name="T28" fmla="+- 0 6617 2404"/>
                <a:gd name="T29" fmla="*/ T28 w 4236"/>
                <a:gd name="T30" fmla="+- 0 1050 1027"/>
                <a:gd name="T31" fmla="*/ 1050 h 468"/>
                <a:gd name="T32" fmla="+- 0 6633 2404"/>
                <a:gd name="T33" fmla="*/ T32 w 4236"/>
                <a:gd name="T34" fmla="+- 0 1075 1027"/>
                <a:gd name="T35" fmla="*/ 1075 h 468"/>
                <a:gd name="T36" fmla="+- 0 6640 2404"/>
                <a:gd name="T37" fmla="*/ T36 w 4236"/>
                <a:gd name="T38" fmla="+- 0 1105 1027"/>
                <a:gd name="T39" fmla="*/ 1105 h 468"/>
                <a:gd name="T40" fmla="+- 0 6640 2404"/>
                <a:gd name="T41" fmla="*/ T40 w 4236"/>
                <a:gd name="T42" fmla="+- 0 1417 1027"/>
                <a:gd name="T43" fmla="*/ 1417 h 468"/>
                <a:gd name="T44" fmla="+- 0 6633 2404"/>
                <a:gd name="T45" fmla="*/ T44 w 4236"/>
                <a:gd name="T46" fmla="+- 0 1448 1027"/>
                <a:gd name="T47" fmla="*/ 1448 h 468"/>
                <a:gd name="T48" fmla="+- 0 6617 2404"/>
                <a:gd name="T49" fmla="*/ T48 w 4236"/>
                <a:gd name="T50" fmla="+- 0 1472 1027"/>
                <a:gd name="T51" fmla="*/ 1472 h 468"/>
                <a:gd name="T52" fmla="+- 0 6592 2404"/>
                <a:gd name="T53" fmla="*/ T52 w 4236"/>
                <a:gd name="T54" fmla="+- 0 1489 1027"/>
                <a:gd name="T55" fmla="*/ 1489 h 468"/>
                <a:gd name="T56" fmla="+- 0 6562 2404"/>
                <a:gd name="T57" fmla="*/ T56 w 4236"/>
                <a:gd name="T58" fmla="+- 0 1495 1027"/>
                <a:gd name="T59" fmla="*/ 1495 h 468"/>
                <a:gd name="T60" fmla="+- 0 2482 2404"/>
                <a:gd name="T61" fmla="*/ T60 w 4236"/>
                <a:gd name="T62" fmla="+- 0 1495 1027"/>
                <a:gd name="T63" fmla="*/ 1495 h 468"/>
                <a:gd name="T64" fmla="+- 0 2451 2404"/>
                <a:gd name="T65" fmla="*/ T64 w 4236"/>
                <a:gd name="T66" fmla="+- 0 1489 1027"/>
                <a:gd name="T67" fmla="*/ 1489 h 468"/>
                <a:gd name="T68" fmla="+- 0 2426 2404"/>
                <a:gd name="T69" fmla="*/ T68 w 4236"/>
                <a:gd name="T70" fmla="+- 0 1472 1027"/>
                <a:gd name="T71" fmla="*/ 1472 h 468"/>
                <a:gd name="T72" fmla="+- 0 2410 2404"/>
                <a:gd name="T73" fmla="*/ T72 w 4236"/>
                <a:gd name="T74" fmla="+- 0 1448 1027"/>
                <a:gd name="T75" fmla="*/ 1448 h 468"/>
                <a:gd name="T76" fmla="+- 0 2404 2404"/>
                <a:gd name="T77" fmla="*/ T76 w 4236"/>
                <a:gd name="T78" fmla="+- 0 1417 1027"/>
                <a:gd name="T79" fmla="*/ 1417 h 468"/>
                <a:gd name="T80" fmla="+- 0 2404 2404"/>
                <a:gd name="T81" fmla="*/ T80 w 4236"/>
                <a:gd name="T82" fmla="+- 0 1105 1027"/>
                <a:gd name="T83" fmla="*/ 1105 h 4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236" h="468">
                  <a:moveTo>
                    <a:pt x="0" y="78"/>
                  </a:moveTo>
                  <a:lnTo>
                    <a:pt x="6" y="48"/>
                  </a:lnTo>
                  <a:lnTo>
                    <a:pt x="22" y="23"/>
                  </a:lnTo>
                  <a:lnTo>
                    <a:pt x="47" y="6"/>
                  </a:lnTo>
                  <a:lnTo>
                    <a:pt x="78" y="0"/>
                  </a:lnTo>
                  <a:lnTo>
                    <a:pt x="4158" y="0"/>
                  </a:lnTo>
                  <a:lnTo>
                    <a:pt x="4188" y="6"/>
                  </a:lnTo>
                  <a:lnTo>
                    <a:pt x="4213" y="23"/>
                  </a:lnTo>
                  <a:lnTo>
                    <a:pt x="4229" y="48"/>
                  </a:lnTo>
                  <a:lnTo>
                    <a:pt x="4236" y="78"/>
                  </a:lnTo>
                  <a:lnTo>
                    <a:pt x="4236" y="390"/>
                  </a:lnTo>
                  <a:lnTo>
                    <a:pt x="4229" y="421"/>
                  </a:lnTo>
                  <a:lnTo>
                    <a:pt x="4213" y="445"/>
                  </a:lnTo>
                  <a:lnTo>
                    <a:pt x="4188" y="462"/>
                  </a:lnTo>
                  <a:lnTo>
                    <a:pt x="4158" y="468"/>
                  </a:lnTo>
                  <a:lnTo>
                    <a:pt x="78" y="468"/>
                  </a:lnTo>
                  <a:lnTo>
                    <a:pt x="47" y="462"/>
                  </a:lnTo>
                  <a:lnTo>
                    <a:pt x="22" y="445"/>
                  </a:lnTo>
                  <a:lnTo>
                    <a:pt x="6" y="421"/>
                  </a:lnTo>
                  <a:lnTo>
                    <a:pt x="0" y="390"/>
                  </a:lnTo>
                  <a:lnTo>
                    <a:pt x="0" y="78"/>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6" name="テキスト ボックス 5">
            <a:extLst>
              <a:ext uri="{FF2B5EF4-FFF2-40B4-BE49-F238E27FC236}">
                <a16:creationId xmlns:a16="http://schemas.microsoft.com/office/drawing/2014/main" id="{2BD8F20C-97D4-CB35-F6C0-B26F7862024A}"/>
              </a:ext>
            </a:extLst>
          </p:cNvPr>
          <p:cNvSpPr txBox="1"/>
          <p:nvPr/>
        </p:nvSpPr>
        <p:spPr>
          <a:xfrm>
            <a:off x="866672" y="2674769"/>
            <a:ext cx="5690681" cy="430887"/>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「精密点検ルール」画面が表示されます。「適用」を「適用外」に変更すると、</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7" name="docshapegroup139">
            <a:extLst>
              <a:ext uri="{FF2B5EF4-FFF2-40B4-BE49-F238E27FC236}">
                <a16:creationId xmlns:a16="http://schemas.microsoft.com/office/drawing/2014/main" id="{268FA138-58E9-A351-3E37-23198E7E6536}"/>
              </a:ext>
            </a:extLst>
          </p:cNvPr>
          <p:cNvGrpSpPr>
            <a:grpSpLocks/>
          </p:cNvGrpSpPr>
          <p:nvPr/>
        </p:nvGrpSpPr>
        <p:grpSpPr bwMode="auto">
          <a:xfrm>
            <a:off x="1394829" y="3029267"/>
            <a:ext cx="4321175" cy="3254375"/>
            <a:chOff x="2551" y="174"/>
            <a:chExt cx="6804" cy="5124"/>
          </a:xfrm>
        </p:grpSpPr>
        <p:pic>
          <p:nvPicPr>
            <p:cNvPr id="21509" name="docshape140">
              <a:extLst>
                <a:ext uri="{FF2B5EF4-FFF2-40B4-BE49-F238E27FC236}">
                  <a16:creationId xmlns:a16="http://schemas.microsoft.com/office/drawing/2014/main" id="{9ABB12F2-2533-AC9D-8B43-FF05345A85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174"/>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ocshape141">
              <a:extLst>
                <a:ext uri="{FF2B5EF4-FFF2-40B4-BE49-F238E27FC236}">
                  <a16:creationId xmlns:a16="http://schemas.microsoft.com/office/drawing/2014/main" id="{A4A2C40B-960C-1CFD-78AC-3A68D3650680}"/>
                </a:ext>
              </a:extLst>
            </p:cNvPr>
            <p:cNvSpPr>
              <a:spLocks/>
            </p:cNvSpPr>
            <p:nvPr/>
          </p:nvSpPr>
          <p:spPr bwMode="auto">
            <a:xfrm>
              <a:off x="6130" y="890"/>
              <a:ext cx="1601" cy="768"/>
            </a:xfrm>
            <a:custGeom>
              <a:avLst/>
              <a:gdLst>
                <a:gd name="T0" fmla="+- 0 6131 6131"/>
                <a:gd name="T1" fmla="*/ T0 w 1601"/>
                <a:gd name="T2" fmla="+- 0 1019 891"/>
                <a:gd name="T3" fmla="*/ 1019 h 768"/>
                <a:gd name="T4" fmla="+- 0 6141 6131"/>
                <a:gd name="T5" fmla="*/ T4 w 1601"/>
                <a:gd name="T6" fmla="+- 0 969 891"/>
                <a:gd name="T7" fmla="*/ 969 h 768"/>
                <a:gd name="T8" fmla="+- 0 6168 6131"/>
                <a:gd name="T9" fmla="*/ T8 w 1601"/>
                <a:gd name="T10" fmla="+- 0 928 891"/>
                <a:gd name="T11" fmla="*/ 928 h 768"/>
                <a:gd name="T12" fmla="+- 0 6209 6131"/>
                <a:gd name="T13" fmla="*/ T12 w 1601"/>
                <a:gd name="T14" fmla="+- 0 901 891"/>
                <a:gd name="T15" fmla="*/ 901 h 768"/>
                <a:gd name="T16" fmla="+- 0 6259 6131"/>
                <a:gd name="T17" fmla="*/ T16 w 1601"/>
                <a:gd name="T18" fmla="+- 0 891 891"/>
                <a:gd name="T19" fmla="*/ 891 h 768"/>
                <a:gd name="T20" fmla="+- 0 7604 6131"/>
                <a:gd name="T21" fmla="*/ T20 w 1601"/>
                <a:gd name="T22" fmla="+- 0 891 891"/>
                <a:gd name="T23" fmla="*/ 891 h 768"/>
                <a:gd name="T24" fmla="+- 0 7653 6131"/>
                <a:gd name="T25" fmla="*/ T24 w 1601"/>
                <a:gd name="T26" fmla="+- 0 901 891"/>
                <a:gd name="T27" fmla="*/ 901 h 768"/>
                <a:gd name="T28" fmla="+- 0 7694 6131"/>
                <a:gd name="T29" fmla="*/ T28 w 1601"/>
                <a:gd name="T30" fmla="+- 0 928 891"/>
                <a:gd name="T31" fmla="*/ 928 h 768"/>
                <a:gd name="T32" fmla="+- 0 7722 6131"/>
                <a:gd name="T33" fmla="*/ T32 w 1601"/>
                <a:gd name="T34" fmla="+- 0 969 891"/>
                <a:gd name="T35" fmla="*/ 969 h 768"/>
                <a:gd name="T36" fmla="+- 0 7732 6131"/>
                <a:gd name="T37" fmla="*/ T36 w 1601"/>
                <a:gd name="T38" fmla="+- 0 1019 891"/>
                <a:gd name="T39" fmla="*/ 1019 h 768"/>
                <a:gd name="T40" fmla="+- 0 7732 6131"/>
                <a:gd name="T41" fmla="*/ T40 w 1601"/>
                <a:gd name="T42" fmla="+- 0 1531 891"/>
                <a:gd name="T43" fmla="*/ 1531 h 768"/>
                <a:gd name="T44" fmla="+- 0 7722 6131"/>
                <a:gd name="T45" fmla="*/ T44 w 1601"/>
                <a:gd name="T46" fmla="+- 0 1580 891"/>
                <a:gd name="T47" fmla="*/ 1580 h 768"/>
                <a:gd name="T48" fmla="+- 0 7694 6131"/>
                <a:gd name="T49" fmla="*/ T48 w 1601"/>
                <a:gd name="T50" fmla="+- 0 1621 891"/>
                <a:gd name="T51" fmla="*/ 1621 h 768"/>
                <a:gd name="T52" fmla="+- 0 7653 6131"/>
                <a:gd name="T53" fmla="*/ T52 w 1601"/>
                <a:gd name="T54" fmla="+- 0 1649 891"/>
                <a:gd name="T55" fmla="*/ 1649 h 768"/>
                <a:gd name="T56" fmla="+- 0 7604 6131"/>
                <a:gd name="T57" fmla="*/ T56 w 1601"/>
                <a:gd name="T58" fmla="+- 0 1659 891"/>
                <a:gd name="T59" fmla="*/ 1659 h 768"/>
                <a:gd name="T60" fmla="+- 0 6259 6131"/>
                <a:gd name="T61" fmla="*/ T60 w 1601"/>
                <a:gd name="T62" fmla="+- 0 1659 891"/>
                <a:gd name="T63" fmla="*/ 1659 h 768"/>
                <a:gd name="T64" fmla="+- 0 6209 6131"/>
                <a:gd name="T65" fmla="*/ T64 w 1601"/>
                <a:gd name="T66" fmla="+- 0 1649 891"/>
                <a:gd name="T67" fmla="*/ 1649 h 768"/>
                <a:gd name="T68" fmla="+- 0 6168 6131"/>
                <a:gd name="T69" fmla="*/ T68 w 1601"/>
                <a:gd name="T70" fmla="+- 0 1621 891"/>
                <a:gd name="T71" fmla="*/ 1621 h 768"/>
                <a:gd name="T72" fmla="+- 0 6141 6131"/>
                <a:gd name="T73" fmla="*/ T72 w 1601"/>
                <a:gd name="T74" fmla="+- 0 1580 891"/>
                <a:gd name="T75" fmla="*/ 1580 h 768"/>
                <a:gd name="T76" fmla="+- 0 6131 6131"/>
                <a:gd name="T77" fmla="*/ T76 w 1601"/>
                <a:gd name="T78" fmla="+- 0 1531 891"/>
                <a:gd name="T79" fmla="*/ 1531 h 768"/>
                <a:gd name="T80" fmla="+- 0 6131 6131"/>
                <a:gd name="T81" fmla="*/ T80 w 1601"/>
                <a:gd name="T82" fmla="+- 0 1019 891"/>
                <a:gd name="T83" fmla="*/ 1019 h 76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601" h="768">
                  <a:moveTo>
                    <a:pt x="0" y="128"/>
                  </a:moveTo>
                  <a:lnTo>
                    <a:pt x="10" y="78"/>
                  </a:lnTo>
                  <a:lnTo>
                    <a:pt x="37" y="37"/>
                  </a:lnTo>
                  <a:lnTo>
                    <a:pt x="78" y="10"/>
                  </a:lnTo>
                  <a:lnTo>
                    <a:pt x="128" y="0"/>
                  </a:lnTo>
                  <a:lnTo>
                    <a:pt x="1473" y="0"/>
                  </a:lnTo>
                  <a:lnTo>
                    <a:pt x="1522" y="10"/>
                  </a:lnTo>
                  <a:lnTo>
                    <a:pt x="1563" y="37"/>
                  </a:lnTo>
                  <a:lnTo>
                    <a:pt x="1591" y="78"/>
                  </a:lnTo>
                  <a:lnTo>
                    <a:pt x="1601" y="128"/>
                  </a:lnTo>
                  <a:lnTo>
                    <a:pt x="1601" y="640"/>
                  </a:lnTo>
                  <a:lnTo>
                    <a:pt x="1591" y="689"/>
                  </a:lnTo>
                  <a:lnTo>
                    <a:pt x="1563" y="730"/>
                  </a:lnTo>
                  <a:lnTo>
                    <a:pt x="1522" y="758"/>
                  </a:lnTo>
                  <a:lnTo>
                    <a:pt x="1473" y="768"/>
                  </a:lnTo>
                  <a:lnTo>
                    <a:pt x="128" y="768"/>
                  </a:lnTo>
                  <a:lnTo>
                    <a:pt x="78" y="758"/>
                  </a:lnTo>
                  <a:lnTo>
                    <a:pt x="37" y="730"/>
                  </a:lnTo>
                  <a:lnTo>
                    <a:pt x="10" y="689"/>
                  </a:lnTo>
                  <a:lnTo>
                    <a:pt x="0" y="640"/>
                  </a:lnTo>
                  <a:lnTo>
                    <a:pt x="0" y="128"/>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Line 7">
              <a:extLst>
                <a:ext uri="{FF2B5EF4-FFF2-40B4-BE49-F238E27FC236}">
                  <a16:creationId xmlns:a16="http://schemas.microsoft.com/office/drawing/2014/main" id="{6E4E87A0-D09C-E958-3D43-BC3EC86772E8}"/>
                </a:ext>
              </a:extLst>
            </p:cNvPr>
            <p:cNvSpPr>
              <a:spLocks noChangeShapeType="1"/>
            </p:cNvSpPr>
            <p:nvPr/>
          </p:nvSpPr>
          <p:spPr bwMode="auto">
            <a:xfrm>
              <a:off x="6923" y="591"/>
              <a:ext cx="0" cy="376"/>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142">
              <a:extLst>
                <a:ext uri="{FF2B5EF4-FFF2-40B4-BE49-F238E27FC236}">
                  <a16:creationId xmlns:a16="http://schemas.microsoft.com/office/drawing/2014/main" id="{548CED63-035D-427B-A8B7-C5FA8AA7AE72}"/>
                </a:ext>
              </a:extLst>
            </p:cNvPr>
            <p:cNvSpPr>
              <a:spLocks/>
            </p:cNvSpPr>
            <p:nvPr/>
          </p:nvSpPr>
          <p:spPr bwMode="auto">
            <a:xfrm>
              <a:off x="6862" y="947"/>
              <a:ext cx="120" cy="120"/>
            </a:xfrm>
            <a:custGeom>
              <a:avLst/>
              <a:gdLst>
                <a:gd name="T0" fmla="+- 0 6839 6719"/>
                <a:gd name="T1" fmla="*/ T0 w 120"/>
                <a:gd name="T2" fmla="+- 0 947 947"/>
                <a:gd name="T3" fmla="*/ 947 h 120"/>
                <a:gd name="T4" fmla="+- 0 6719 6719"/>
                <a:gd name="T5" fmla="*/ T4 w 120"/>
                <a:gd name="T6" fmla="+- 0 947 947"/>
                <a:gd name="T7" fmla="*/ 947 h 120"/>
                <a:gd name="T8" fmla="+- 0 6779 6719"/>
                <a:gd name="T9" fmla="*/ T8 w 120"/>
                <a:gd name="T10" fmla="+- 0 1067 947"/>
                <a:gd name="T11" fmla="*/ 1067 h 120"/>
                <a:gd name="T12" fmla="+- 0 6839 6719"/>
                <a:gd name="T13" fmla="*/ T12 w 120"/>
                <a:gd name="T14" fmla="+- 0 947 947"/>
                <a:gd name="T15" fmla="*/ 947 h 120"/>
              </a:gdLst>
              <a:ahLst/>
              <a:cxnLst>
                <a:cxn ang="0">
                  <a:pos x="T1" y="T3"/>
                </a:cxn>
                <a:cxn ang="0">
                  <a:pos x="T5" y="T7"/>
                </a:cxn>
                <a:cxn ang="0">
                  <a:pos x="T9" y="T11"/>
                </a:cxn>
                <a:cxn ang="0">
                  <a:pos x="T13" y="T15"/>
                </a:cxn>
              </a:cxnLst>
              <a:rect l="0" t="0" r="r" b="b"/>
              <a:pathLst>
                <a:path w="120" h="120">
                  <a:moveTo>
                    <a:pt x="120" y="0"/>
                  </a:moveTo>
                  <a:lnTo>
                    <a:pt x="0" y="0"/>
                  </a:lnTo>
                  <a:lnTo>
                    <a:pt x="60" y="120"/>
                  </a:lnTo>
                  <a:lnTo>
                    <a:pt x="1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11" name="docshapegroup143">
            <a:extLst>
              <a:ext uri="{FF2B5EF4-FFF2-40B4-BE49-F238E27FC236}">
                <a16:creationId xmlns:a16="http://schemas.microsoft.com/office/drawing/2014/main" id="{3724A744-DA0B-DA9C-1FF3-A8741F13EE8C}"/>
              </a:ext>
            </a:extLst>
          </p:cNvPr>
          <p:cNvGrpSpPr>
            <a:grpSpLocks/>
          </p:cNvGrpSpPr>
          <p:nvPr/>
        </p:nvGrpSpPr>
        <p:grpSpPr bwMode="auto">
          <a:xfrm>
            <a:off x="1392954" y="6411493"/>
            <a:ext cx="4321175" cy="1343025"/>
            <a:chOff x="2551" y="248"/>
            <a:chExt cx="6804" cy="2115"/>
          </a:xfrm>
        </p:grpSpPr>
        <p:pic>
          <p:nvPicPr>
            <p:cNvPr id="21514" name="docshape144">
              <a:extLst>
                <a:ext uri="{FF2B5EF4-FFF2-40B4-BE49-F238E27FC236}">
                  <a16:creationId xmlns:a16="http://schemas.microsoft.com/office/drawing/2014/main" id="{9FC77FA7-79BD-23A4-F84D-74BFD415C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247"/>
              <a:ext cx="6804" cy="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Line 11">
              <a:extLst>
                <a:ext uri="{FF2B5EF4-FFF2-40B4-BE49-F238E27FC236}">
                  <a16:creationId xmlns:a16="http://schemas.microsoft.com/office/drawing/2014/main" id="{1A8E1FF7-D3B3-4142-C508-61FF265DCD43}"/>
                </a:ext>
              </a:extLst>
            </p:cNvPr>
            <p:cNvSpPr>
              <a:spLocks noChangeShapeType="1"/>
            </p:cNvSpPr>
            <p:nvPr/>
          </p:nvSpPr>
          <p:spPr bwMode="auto">
            <a:xfrm>
              <a:off x="7218" y="667"/>
              <a:ext cx="0" cy="376"/>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145">
              <a:extLst>
                <a:ext uri="{FF2B5EF4-FFF2-40B4-BE49-F238E27FC236}">
                  <a16:creationId xmlns:a16="http://schemas.microsoft.com/office/drawing/2014/main" id="{359B6C32-CBC0-A010-FCE3-46798FF3E653}"/>
                </a:ext>
              </a:extLst>
            </p:cNvPr>
            <p:cNvSpPr>
              <a:spLocks/>
            </p:cNvSpPr>
            <p:nvPr/>
          </p:nvSpPr>
          <p:spPr bwMode="auto">
            <a:xfrm>
              <a:off x="7158" y="1023"/>
              <a:ext cx="120" cy="120"/>
            </a:xfrm>
            <a:custGeom>
              <a:avLst/>
              <a:gdLst>
                <a:gd name="T0" fmla="+- 0 7278 7158"/>
                <a:gd name="T1" fmla="*/ T0 w 120"/>
                <a:gd name="T2" fmla="+- 0 1023 1023"/>
                <a:gd name="T3" fmla="*/ 1023 h 120"/>
                <a:gd name="T4" fmla="+- 0 7158 7158"/>
                <a:gd name="T5" fmla="*/ T4 w 120"/>
                <a:gd name="T6" fmla="+- 0 1023 1023"/>
                <a:gd name="T7" fmla="*/ 1023 h 120"/>
                <a:gd name="T8" fmla="+- 0 7218 7158"/>
                <a:gd name="T9" fmla="*/ T8 w 120"/>
                <a:gd name="T10" fmla="+- 0 1143 1023"/>
                <a:gd name="T11" fmla="*/ 1143 h 120"/>
                <a:gd name="T12" fmla="+- 0 7278 7158"/>
                <a:gd name="T13" fmla="*/ T12 w 120"/>
                <a:gd name="T14" fmla="+- 0 1023 1023"/>
                <a:gd name="T15" fmla="*/ 1023 h 120"/>
              </a:gdLst>
              <a:ahLst/>
              <a:cxnLst>
                <a:cxn ang="0">
                  <a:pos x="T1" y="T3"/>
                </a:cxn>
                <a:cxn ang="0">
                  <a:pos x="T5" y="T7"/>
                </a:cxn>
                <a:cxn ang="0">
                  <a:pos x="T9" y="T11"/>
                </a:cxn>
                <a:cxn ang="0">
                  <a:pos x="T13" y="T15"/>
                </a:cxn>
              </a:cxnLst>
              <a:rect l="0" t="0" r="r" b="b"/>
              <a:pathLst>
                <a:path w="120" h="120">
                  <a:moveTo>
                    <a:pt x="120" y="0"/>
                  </a:moveTo>
                  <a:lnTo>
                    <a:pt x="0" y="0"/>
                  </a:lnTo>
                  <a:lnTo>
                    <a:pt x="60" y="120"/>
                  </a:lnTo>
                  <a:lnTo>
                    <a:pt x="1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5" name="テキスト ボックス 14">
            <a:extLst>
              <a:ext uri="{FF2B5EF4-FFF2-40B4-BE49-F238E27FC236}">
                <a16:creationId xmlns:a16="http://schemas.microsoft.com/office/drawing/2014/main" id="{DE6433AA-2B9D-F7FE-4711-7991F7AB2DCD}"/>
              </a:ext>
            </a:extLst>
          </p:cNvPr>
          <p:cNvSpPr txBox="1"/>
          <p:nvPr/>
        </p:nvSpPr>
        <p:spPr>
          <a:xfrm>
            <a:off x="1321563" y="8022427"/>
            <a:ext cx="4321174" cy="769441"/>
          </a:xfrm>
          <a:prstGeom prst="rect">
            <a:avLst/>
          </a:prstGeom>
          <a:noFill/>
        </p:spPr>
        <p:txBody>
          <a:bodyPr wrap="squar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この精密点検ルールは適用されなくなり、以後、「心臓性浮腫」があっても</a:t>
            </a:r>
            <a:r>
              <a:rPr lang="ja-JP" altLang="ja-JP" sz="11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セレコックス錠１００ｍｇ</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は通ると判定するようになります。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442812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21</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FB4BD471-4DD2-862F-C0F3-63DE1692301D}"/>
              </a:ext>
            </a:extLst>
          </p:cNvPr>
          <p:cNvSpPr txBox="1"/>
          <p:nvPr/>
        </p:nvSpPr>
        <p:spPr>
          <a:xfrm>
            <a:off x="254513" y="883162"/>
            <a:ext cx="5953327" cy="755848"/>
          </a:xfrm>
          <a:prstGeom prst="rect">
            <a:avLst/>
          </a:prstGeom>
          <a:noFill/>
        </p:spPr>
        <p:txBody>
          <a:bodyPr wrap="square" rtlCol="0">
            <a:spAutoFit/>
          </a:bodyPr>
          <a:lstStyle/>
          <a:p>
            <a:pPr marL="485140" marR="284480">
              <a:lnSpc>
                <a:spcPct val="98000"/>
              </a:lnSpc>
              <a:spcBef>
                <a:spcPts val="31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「特定疾患処方管理加算２に対応する</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28</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日以上の処方がない」として不合格になったレセプトです。しかし、</a:t>
            </a:r>
            <a:r>
              <a:rPr lang="ja-JP" altLang="ja-JP" sz="11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ザファテック錠１００ｍｇ</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は週１回服用する糖尿病の治 療薬で、</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4</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錠（</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4</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週間分）処方した場合でも特定疾患処方管理加算２が算定できます。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4" name="docshapegroup146">
            <a:extLst>
              <a:ext uri="{FF2B5EF4-FFF2-40B4-BE49-F238E27FC236}">
                <a16:creationId xmlns:a16="http://schemas.microsoft.com/office/drawing/2014/main" id="{9704928C-8715-900A-3273-6D14D11FFD82}"/>
              </a:ext>
            </a:extLst>
          </p:cNvPr>
          <p:cNvGrpSpPr>
            <a:grpSpLocks/>
          </p:cNvGrpSpPr>
          <p:nvPr/>
        </p:nvGrpSpPr>
        <p:grpSpPr bwMode="auto">
          <a:xfrm>
            <a:off x="1108750" y="1749525"/>
            <a:ext cx="4362450" cy="3255962"/>
            <a:chOff x="2485" y="164"/>
            <a:chExt cx="6871" cy="5127"/>
          </a:xfrm>
        </p:grpSpPr>
        <p:pic>
          <p:nvPicPr>
            <p:cNvPr id="20482" name="docshape147">
              <a:extLst>
                <a:ext uri="{FF2B5EF4-FFF2-40B4-BE49-F238E27FC236}">
                  <a16:creationId xmlns:a16="http://schemas.microsoft.com/office/drawing/2014/main" id="{12BC72CC-F12B-BDEA-61C4-31B46F73D6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63"/>
              <a:ext cx="6804" cy="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ocshape148">
              <a:extLst>
                <a:ext uri="{FF2B5EF4-FFF2-40B4-BE49-F238E27FC236}">
                  <a16:creationId xmlns:a16="http://schemas.microsoft.com/office/drawing/2014/main" id="{C31B55AD-DB48-8E73-6509-C393A69EC30C}"/>
                </a:ext>
              </a:extLst>
            </p:cNvPr>
            <p:cNvSpPr>
              <a:spLocks/>
            </p:cNvSpPr>
            <p:nvPr/>
          </p:nvSpPr>
          <p:spPr bwMode="auto">
            <a:xfrm>
              <a:off x="2499" y="4554"/>
              <a:ext cx="4088" cy="413"/>
            </a:xfrm>
            <a:custGeom>
              <a:avLst/>
              <a:gdLst>
                <a:gd name="T0" fmla="+- 0 2500 2500"/>
                <a:gd name="T1" fmla="*/ T0 w 4088"/>
                <a:gd name="T2" fmla="+- 0 4623 4554"/>
                <a:gd name="T3" fmla="*/ 4623 h 413"/>
                <a:gd name="T4" fmla="+- 0 2505 2500"/>
                <a:gd name="T5" fmla="*/ T4 w 4088"/>
                <a:gd name="T6" fmla="+- 0 4596 4554"/>
                <a:gd name="T7" fmla="*/ 4596 h 413"/>
                <a:gd name="T8" fmla="+- 0 2520 2500"/>
                <a:gd name="T9" fmla="*/ T8 w 4088"/>
                <a:gd name="T10" fmla="+- 0 4575 4554"/>
                <a:gd name="T11" fmla="*/ 4575 h 413"/>
                <a:gd name="T12" fmla="+- 0 2542 2500"/>
                <a:gd name="T13" fmla="*/ T12 w 4088"/>
                <a:gd name="T14" fmla="+- 0 4560 4554"/>
                <a:gd name="T15" fmla="*/ 4560 h 413"/>
                <a:gd name="T16" fmla="+- 0 2568 2500"/>
                <a:gd name="T17" fmla="*/ T16 w 4088"/>
                <a:gd name="T18" fmla="+- 0 4554 4554"/>
                <a:gd name="T19" fmla="*/ 4554 h 413"/>
                <a:gd name="T20" fmla="+- 0 6518 2500"/>
                <a:gd name="T21" fmla="*/ T20 w 4088"/>
                <a:gd name="T22" fmla="+- 0 4554 4554"/>
                <a:gd name="T23" fmla="*/ 4554 h 413"/>
                <a:gd name="T24" fmla="+- 0 6545 2500"/>
                <a:gd name="T25" fmla="*/ T24 w 4088"/>
                <a:gd name="T26" fmla="+- 0 4560 4554"/>
                <a:gd name="T27" fmla="*/ 4560 h 413"/>
                <a:gd name="T28" fmla="+- 0 6567 2500"/>
                <a:gd name="T29" fmla="*/ T28 w 4088"/>
                <a:gd name="T30" fmla="+- 0 4575 4554"/>
                <a:gd name="T31" fmla="*/ 4575 h 413"/>
                <a:gd name="T32" fmla="+- 0 6581 2500"/>
                <a:gd name="T33" fmla="*/ T32 w 4088"/>
                <a:gd name="T34" fmla="+- 0 4596 4554"/>
                <a:gd name="T35" fmla="*/ 4596 h 413"/>
                <a:gd name="T36" fmla="+- 0 6587 2500"/>
                <a:gd name="T37" fmla="*/ T36 w 4088"/>
                <a:gd name="T38" fmla="+- 0 4623 4554"/>
                <a:gd name="T39" fmla="*/ 4623 h 413"/>
                <a:gd name="T40" fmla="+- 0 6587 2500"/>
                <a:gd name="T41" fmla="*/ T40 w 4088"/>
                <a:gd name="T42" fmla="+- 0 4898 4554"/>
                <a:gd name="T43" fmla="*/ 4898 h 413"/>
                <a:gd name="T44" fmla="+- 0 6581 2500"/>
                <a:gd name="T45" fmla="*/ T44 w 4088"/>
                <a:gd name="T46" fmla="+- 0 4925 4554"/>
                <a:gd name="T47" fmla="*/ 4925 h 413"/>
                <a:gd name="T48" fmla="+- 0 6567 2500"/>
                <a:gd name="T49" fmla="*/ T48 w 4088"/>
                <a:gd name="T50" fmla="+- 0 4947 4554"/>
                <a:gd name="T51" fmla="*/ 4947 h 413"/>
                <a:gd name="T52" fmla="+- 0 6545 2500"/>
                <a:gd name="T53" fmla="*/ T52 w 4088"/>
                <a:gd name="T54" fmla="+- 0 4962 4554"/>
                <a:gd name="T55" fmla="*/ 4962 h 413"/>
                <a:gd name="T56" fmla="+- 0 6518 2500"/>
                <a:gd name="T57" fmla="*/ T56 w 4088"/>
                <a:gd name="T58" fmla="+- 0 4967 4554"/>
                <a:gd name="T59" fmla="*/ 4967 h 413"/>
                <a:gd name="T60" fmla="+- 0 2568 2500"/>
                <a:gd name="T61" fmla="*/ T60 w 4088"/>
                <a:gd name="T62" fmla="+- 0 4967 4554"/>
                <a:gd name="T63" fmla="*/ 4967 h 413"/>
                <a:gd name="T64" fmla="+- 0 2542 2500"/>
                <a:gd name="T65" fmla="*/ T64 w 4088"/>
                <a:gd name="T66" fmla="+- 0 4962 4554"/>
                <a:gd name="T67" fmla="*/ 4962 h 413"/>
                <a:gd name="T68" fmla="+- 0 2520 2500"/>
                <a:gd name="T69" fmla="*/ T68 w 4088"/>
                <a:gd name="T70" fmla="+- 0 4947 4554"/>
                <a:gd name="T71" fmla="*/ 4947 h 413"/>
                <a:gd name="T72" fmla="+- 0 2505 2500"/>
                <a:gd name="T73" fmla="*/ T72 w 4088"/>
                <a:gd name="T74" fmla="+- 0 4925 4554"/>
                <a:gd name="T75" fmla="*/ 4925 h 413"/>
                <a:gd name="T76" fmla="+- 0 2500 2500"/>
                <a:gd name="T77" fmla="*/ T76 w 4088"/>
                <a:gd name="T78" fmla="+- 0 4898 4554"/>
                <a:gd name="T79" fmla="*/ 4898 h 413"/>
                <a:gd name="T80" fmla="+- 0 2500 2500"/>
                <a:gd name="T81" fmla="*/ T80 w 4088"/>
                <a:gd name="T82" fmla="+- 0 4623 4554"/>
                <a:gd name="T83" fmla="*/ 4623 h 41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088" h="413">
                  <a:moveTo>
                    <a:pt x="0" y="69"/>
                  </a:moveTo>
                  <a:lnTo>
                    <a:pt x="5" y="42"/>
                  </a:lnTo>
                  <a:lnTo>
                    <a:pt x="20" y="21"/>
                  </a:lnTo>
                  <a:lnTo>
                    <a:pt x="42" y="6"/>
                  </a:lnTo>
                  <a:lnTo>
                    <a:pt x="68" y="0"/>
                  </a:lnTo>
                  <a:lnTo>
                    <a:pt x="4018" y="0"/>
                  </a:lnTo>
                  <a:lnTo>
                    <a:pt x="4045" y="6"/>
                  </a:lnTo>
                  <a:lnTo>
                    <a:pt x="4067" y="21"/>
                  </a:lnTo>
                  <a:lnTo>
                    <a:pt x="4081" y="42"/>
                  </a:lnTo>
                  <a:lnTo>
                    <a:pt x="4087" y="69"/>
                  </a:lnTo>
                  <a:lnTo>
                    <a:pt x="4087" y="344"/>
                  </a:lnTo>
                  <a:lnTo>
                    <a:pt x="4081" y="371"/>
                  </a:lnTo>
                  <a:lnTo>
                    <a:pt x="4067" y="393"/>
                  </a:lnTo>
                  <a:lnTo>
                    <a:pt x="4045" y="408"/>
                  </a:lnTo>
                  <a:lnTo>
                    <a:pt x="4018" y="413"/>
                  </a:lnTo>
                  <a:lnTo>
                    <a:pt x="68" y="413"/>
                  </a:lnTo>
                  <a:lnTo>
                    <a:pt x="42" y="408"/>
                  </a:lnTo>
                  <a:lnTo>
                    <a:pt x="20" y="393"/>
                  </a:lnTo>
                  <a:lnTo>
                    <a:pt x="5" y="371"/>
                  </a:lnTo>
                  <a:lnTo>
                    <a:pt x="0" y="344"/>
                  </a:lnTo>
                  <a:lnTo>
                    <a:pt x="0" y="69"/>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 name="Line 4">
              <a:extLst>
                <a:ext uri="{FF2B5EF4-FFF2-40B4-BE49-F238E27FC236}">
                  <a16:creationId xmlns:a16="http://schemas.microsoft.com/office/drawing/2014/main" id="{2AA04AD0-34AB-A0A8-841F-C1B6AE713BA9}"/>
                </a:ext>
              </a:extLst>
            </p:cNvPr>
            <p:cNvSpPr>
              <a:spLocks noChangeShapeType="1"/>
            </p:cNvSpPr>
            <p:nvPr/>
          </p:nvSpPr>
          <p:spPr bwMode="auto">
            <a:xfrm>
              <a:off x="4945" y="2255"/>
              <a:ext cx="41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docshape149">
              <a:extLst>
                <a:ext uri="{FF2B5EF4-FFF2-40B4-BE49-F238E27FC236}">
                  <a16:creationId xmlns:a16="http://schemas.microsoft.com/office/drawing/2014/main" id="{9C59B3F7-F423-F929-337C-7E56A412FC77}"/>
                </a:ext>
              </a:extLst>
            </p:cNvPr>
            <p:cNvSpPr>
              <a:spLocks/>
            </p:cNvSpPr>
            <p:nvPr/>
          </p:nvSpPr>
          <p:spPr bwMode="auto">
            <a:xfrm>
              <a:off x="5335" y="2195"/>
              <a:ext cx="120" cy="120"/>
            </a:xfrm>
            <a:custGeom>
              <a:avLst/>
              <a:gdLst>
                <a:gd name="T0" fmla="+- 0 5335 5335"/>
                <a:gd name="T1" fmla="*/ T0 w 120"/>
                <a:gd name="T2" fmla="+- 0 2195 2195"/>
                <a:gd name="T3" fmla="*/ 2195 h 120"/>
                <a:gd name="T4" fmla="+- 0 5335 5335"/>
                <a:gd name="T5" fmla="*/ T4 w 120"/>
                <a:gd name="T6" fmla="+- 0 2315 2195"/>
                <a:gd name="T7" fmla="*/ 2315 h 120"/>
                <a:gd name="T8" fmla="+- 0 5455 5335"/>
                <a:gd name="T9" fmla="*/ T8 w 120"/>
                <a:gd name="T10" fmla="+- 0 2255 2195"/>
                <a:gd name="T11" fmla="*/ 2255 h 120"/>
                <a:gd name="T12" fmla="+- 0 5335 5335"/>
                <a:gd name="T13" fmla="*/ T12 w 120"/>
                <a:gd name="T14" fmla="+- 0 2195 2195"/>
                <a:gd name="T15" fmla="*/ 2195 h 120"/>
              </a:gdLst>
              <a:ahLst/>
              <a:cxnLst>
                <a:cxn ang="0">
                  <a:pos x="T1" y="T3"/>
                </a:cxn>
                <a:cxn ang="0">
                  <a:pos x="T5" y="T7"/>
                </a:cxn>
                <a:cxn ang="0">
                  <a:pos x="T9" y="T11"/>
                </a:cxn>
                <a:cxn ang="0">
                  <a:pos x="T13" y="T15"/>
                </a:cxn>
              </a:cxnLst>
              <a:rect l="0" t="0" r="r" b="b"/>
              <a:pathLst>
                <a:path w="120" h="120">
                  <a:moveTo>
                    <a:pt x="0" y="0"/>
                  </a:moveTo>
                  <a:lnTo>
                    <a:pt x="0" y="120"/>
                  </a:lnTo>
                  <a:lnTo>
                    <a:pt x="120" y="6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0" name="テキスト ボックス 9">
            <a:extLst>
              <a:ext uri="{FF2B5EF4-FFF2-40B4-BE49-F238E27FC236}">
                <a16:creationId xmlns:a16="http://schemas.microsoft.com/office/drawing/2014/main" id="{BA95993F-E21C-D6D2-DE90-73D4E2758578}"/>
              </a:ext>
            </a:extLst>
          </p:cNvPr>
          <p:cNvSpPr txBox="1"/>
          <p:nvPr/>
        </p:nvSpPr>
        <p:spPr>
          <a:xfrm>
            <a:off x="254515" y="5154016"/>
            <a:ext cx="6131998" cy="472309"/>
          </a:xfrm>
          <a:prstGeom prst="rect">
            <a:avLst/>
          </a:prstGeom>
          <a:noFill/>
        </p:spPr>
        <p:txBody>
          <a:bodyPr wrap="square">
            <a:spAutoFit/>
          </a:bodyPr>
          <a:lstStyle/>
          <a:p>
            <a:pPr marL="485140" marR="429260">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このような場合には、点検メッセージをダブルクリックして「精密点検ルール」画面を開き、「この患者だけ適用外」にチェックを入れます。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1" name="docshapegroup150">
            <a:extLst>
              <a:ext uri="{FF2B5EF4-FFF2-40B4-BE49-F238E27FC236}">
                <a16:creationId xmlns:a16="http://schemas.microsoft.com/office/drawing/2014/main" id="{0873A367-86BF-6C53-E8C2-F71A9F9111D0}"/>
              </a:ext>
            </a:extLst>
          </p:cNvPr>
          <p:cNvGrpSpPr>
            <a:grpSpLocks/>
          </p:cNvGrpSpPr>
          <p:nvPr/>
        </p:nvGrpSpPr>
        <p:grpSpPr bwMode="auto">
          <a:xfrm>
            <a:off x="1150654" y="5761958"/>
            <a:ext cx="4321175" cy="2222500"/>
            <a:chOff x="2551" y="341"/>
            <a:chExt cx="6804" cy="3500"/>
          </a:xfrm>
        </p:grpSpPr>
        <p:pic>
          <p:nvPicPr>
            <p:cNvPr id="20487" name="docshape151">
              <a:extLst>
                <a:ext uri="{FF2B5EF4-FFF2-40B4-BE49-F238E27FC236}">
                  <a16:creationId xmlns:a16="http://schemas.microsoft.com/office/drawing/2014/main" id="{36433914-6F2A-432F-A4A3-211C8AB75B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341"/>
              <a:ext cx="6804" cy="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Line 8">
              <a:extLst>
                <a:ext uri="{FF2B5EF4-FFF2-40B4-BE49-F238E27FC236}">
                  <a16:creationId xmlns:a16="http://schemas.microsoft.com/office/drawing/2014/main" id="{7391AE3A-511F-A5F2-9324-4C4BCCABBD89}"/>
                </a:ext>
              </a:extLst>
            </p:cNvPr>
            <p:cNvSpPr>
              <a:spLocks noChangeShapeType="1"/>
            </p:cNvSpPr>
            <p:nvPr/>
          </p:nvSpPr>
          <p:spPr bwMode="auto">
            <a:xfrm>
              <a:off x="7699" y="1502"/>
              <a:ext cx="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docshape153">
              <a:extLst>
                <a:ext uri="{FF2B5EF4-FFF2-40B4-BE49-F238E27FC236}">
                  <a16:creationId xmlns:a16="http://schemas.microsoft.com/office/drawing/2014/main" id="{6E6FE6C0-CC7D-BB42-B4F4-CC1E946192E6}"/>
                </a:ext>
              </a:extLst>
            </p:cNvPr>
            <p:cNvSpPr>
              <a:spLocks/>
            </p:cNvSpPr>
            <p:nvPr/>
          </p:nvSpPr>
          <p:spPr bwMode="auto">
            <a:xfrm>
              <a:off x="6142" y="1003"/>
              <a:ext cx="1683" cy="754"/>
            </a:xfrm>
            <a:custGeom>
              <a:avLst/>
              <a:gdLst>
                <a:gd name="T0" fmla="+- 0 6143 6143"/>
                <a:gd name="T1" fmla="*/ T0 w 1683"/>
                <a:gd name="T2" fmla="+- 0 1129 1003"/>
                <a:gd name="T3" fmla="*/ 1129 h 754"/>
                <a:gd name="T4" fmla="+- 0 6153 6143"/>
                <a:gd name="T5" fmla="*/ T4 w 1683"/>
                <a:gd name="T6" fmla="+- 0 1080 1003"/>
                <a:gd name="T7" fmla="*/ 1080 h 754"/>
                <a:gd name="T8" fmla="+- 0 6180 6143"/>
                <a:gd name="T9" fmla="*/ T8 w 1683"/>
                <a:gd name="T10" fmla="+- 0 1040 1003"/>
                <a:gd name="T11" fmla="*/ 1040 h 754"/>
                <a:gd name="T12" fmla="+- 0 6220 6143"/>
                <a:gd name="T13" fmla="*/ T12 w 1683"/>
                <a:gd name="T14" fmla="+- 0 1013 1003"/>
                <a:gd name="T15" fmla="*/ 1013 h 754"/>
                <a:gd name="T16" fmla="+- 0 6268 6143"/>
                <a:gd name="T17" fmla="*/ T16 w 1683"/>
                <a:gd name="T18" fmla="+- 0 1003 1003"/>
                <a:gd name="T19" fmla="*/ 1003 h 754"/>
                <a:gd name="T20" fmla="+- 0 7700 6143"/>
                <a:gd name="T21" fmla="*/ T20 w 1683"/>
                <a:gd name="T22" fmla="+- 0 1003 1003"/>
                <a:gd name="T23" fmla="*/ 1003 h 754"/>
                <a:gd name="T24" fmla="+- 0 7748 6143"/>
                <a:gd name="T25" fmla="*/ T24 w 1683"/>
                <a:gd name="T26" fmla="+- 0 1013 1003"/>
                <a:gd name="T27" fmla="*/ 1013 h 754"/>
                <a:gd name="T28" fmla="+- 0 7788 6143"/>
                <a:gd name="T29" fmla="*/ T28 w 1683"/>
                <a:gd name="T30" fmla="+- 0 1040 1003"/>
                <a:gd name="T31" fmla="*/ 1040 h 754"/>
                <a:gd name="T32" fmla="+- 0 7815 6143"/>
                <a:gd name="T33" fmla="*/ T32 w 1683"/>
                <a:gd name="T34" fmla="+- 0 1080 1003"/>
                <a:gd name="T35" fmla="*/ 1080 h 754"/>
                <a:gd name="T36" fmla="+- 0 7825 6143"/>
                <a:gd name="T37" fmla="*/ T36 w 1683"/>
                <a:gd name="T38" fmla="+- 0 1129 1003"/>
                <a:gd name="T39" fmla="*/ 1129 h 754"/>
                <a:gd name="T40" fmla="+- 0 7825 6143"/>
                <a:gd name="T41" fmla="*/ T40 w 1683"/>
                <a:gd name="T42" fmla="+- 0 1631 1003"/>
                <a:gd name="T43" fmla="*/ 1631 h 754"/>
                <a:gd name="T44" fmla="+- 0 7815 6143"/>
                <a:gd name="T45" fmla="*/ T44 w 1683"/>
                <a:gd name="T46" fmla="+- 0 1680 1003"/>
                <a:gd name="T47" fmla="*/ 1680 h 754"/>
                <a:gd name="T48" fmla="+- 0 7788 6143"/>
                <a:gd name="T49" fmla="*/ T48 w 1683"/>
                <a:gd name="T50" fmla="+- 0 1720 1003"/>
                <a:gd name="T51" fmla="*/ 1720 h 754"/>
                <a:gd name="T52" fmla="+- 0 7748 6143"/>
                <a:gd name="T53" fmla="*/ T52 w 1683"/>
                <a:gd name="T54" fmla="+- 0 1747 1003"/>
                <a:gd name="T55" fmla="*/ 1747 h 754"/>
                <a:gd name="T56" fmla="+- 0 7700 6143"/>
                <a:gd name="T57" fmla="*/ T56 w 1683"/>
                <a:gd name="T58" fmla="+- 0 1757 1003"/>
                <a:gd name="T59" fmla="*/ 1757 h 754"/>
                <a:gd name="T60" fmla="+- 0 6268 6143"/>
                <a:gd name="T61" fmla="*/ T60 w 1683"/>
                <a:gd name="T62" fmla="+- 0 1757 1003"/>
                <a:gd name="T63" fmla="*/ 1757 h 754"/>
                <a:gd name="T64" fmla="+- 0 6220 6143"/>
                <a:gd name="T65" fmla="*/ T64 w 1683"/>
                <a:gd name="T66" fmla="+- 0 1747 1003"/>
                <a:gd name="T67" fmla="*/ 1747 h 754"/>
                <a:gd name="T68" fmla="+- 0 6180 6143"/>
                <a:gd name="T69" fmla="*/ T68 w 1683"/>
                <a:gd name="T70" fmla="+- 0 1720 1003"/>
                <a:gd name="T71" fmla="*/ 1720 h 754"/>
                <a:gd name="T72" fmla="+- 0 6153 6143"/>
                <a:gd name="T73" fmla="*/ T72 w 1683"/>
                <a:gd name="T74" fmla="+- 0 1680 1003"/>
                <a:gd name="T75" fmla="*/ 1680 h 754"/>
                <a:gd name="T76" fmla="+- 0 6143 6143"/>
                <a:gd name="T77" fmla="*/ T76 w 1683"/>
                <a:gd name="T78" fmla="+- 0 1631 1003"/>
                <a:gd name="T79" fmla="*/ 1631 h 754"/>
                <a:gd name="T80" fmla="+- 0 6143 6143"/>
                <a:gd name="T81" fmla="*/ T80 w 1683"/>
                <a:gd name="T82" fmla="+- 0 1129 1003"/>
                <a:gd name="T83" fmla="*/ 1129 h 75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683" h="754">
                  <a:moveTo>
                    <a:pt x="0" y="126"/>
                  </a:moveTo>
                  <a:lnTo>
                    <a:pt x="10" y="77"/>
                  </a:lnTo>
                  <a:lnTo>
                    <a:pt x="37" y="37"/>
                  </a:lnTo>
                  <a:lnTo>
                    <a:pt x="77" y="10"/>
                  </a:lnTo>
                  <a:lnTo>
                    <a:pt x="125" y="0"/>
                  </a:lnTo>
                  <a:lnTo>
                    <a:pt x="1557" y="0"/>
                  </a:lnTo>
                  <a:lnTo>
                    <a:pt x="1605" y="10"/>
                  </a:lnTo>
                  <a:lnTo>
                    <a:pt x="1645" y="37"/>
                  </a:lnTo>
                  <a:lnTo>
                    <a:pt x="1672" y="77"/>
                  </a:lnTo>
                  <a:lnTo>
                    <a:pt x="1682" y="126"/>
                  </a:lnTo>
                  <a:lnTo>
                    <a:pt x="1682" y="628"/>
                  </a:lnTo>
                  <a:lnTo>
                    <a:pt x="1672" y="677"/>
                  </a:lnTo>
                  <a:lnTo>
                    <a:pt x="1645" y="717"/>
                  </a:lnTo>
                  <a:lnTo>
                    <a:pt x="1605" y="744"/>
                  </a:lnTo>
                  <a:lnTo>
                    <a:pt x="1557" y="754"/>
                  </a:lnTo>
                  <a:lnTo>
                    <a:pt x="125" y="754"/>
                  </a:lnTo>
                  <a:lnTo>
                    <a:pt x="77" y="744"/>
                  </a:lnTo>
                  <a:lnTo>
                    <a:pt x="37" y="717"/>
                  </a:lnTo>
                  <a:lnTo>
                    <a:pt x="10" y="677"/>
                  </a:lnTo>
                  <a:lnTo>
                    <a:pt x="0" y="628"/>
                  </a:lnTo>
                  <a:lnTo>
                    <a:pt x="0" y="126"/>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0" name="テキスト ボックス 19">
            <a:extLst>
              <a:ext uri="{FF2B5EF4-FFF2-40B4-BE49-F238E27FC236}">
                <a16:creationId xmlns:a16="http://schemas.microsoft.com/office/drawing/2014/main" id="{0388CFCC-CCB9-0232-38BB-AD3B06006092}"/>
              </a:ext>
            </a:extLst>
          </p:cNvPr>
          <p:cNvSpPr txBox="1"/>
          <p:nvPr/>
        </p:nvSpPr>
        <p:spPr>
          <a:xfrm>
            <a:off x="244610" y="8237804"/>
            <a:ext cx="6131998" cy="472309"/>
          </a:xfrm>
          <a:prstGeom prst="rect">
            <a:avLst/>
          </a:prstGeom>
          <a:noFill/>
        </p:spPr>
        <p:txBody>
          <a:bodyPr wrap="square">
            <a:spAutoFit/>
          </a:bodyPr>
          <a:lstStyle/>
          <a:p>
            <a:pPr marL="485140" marR="429260">
              <a:lnSpc>
                <a:spcPct val="116000"/>
              </a:lnSpc>
              <a:spcBef>
                <a:spcPts val="78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これにより、この患者については、この精密点検ルールが適用されなくなります。この患者以外については、この精密点検ルールは適用されます。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cxnSp>
        <p:nvCxnSpPr>
          <p:cNvPr id="9" name="直線矢印コネクタ 8">
            <a:extLst>
              <a:ext uri="{FF2B5EF4-FFF2-40B4-BE49-F238E27FC236}">
                <a16:creationId xmlns:a16="http://schemas.microsoft.com/office/drawing/2014/main" id="{92F07C22-0767-FF8D-6948-53346AADFAF3}"/>
              </a:ext>
            </a:extLst>
          </p:cNvPr>
          <p:cNvCxnSpPr/>
          <p:nvPr/>
        </p:nvCxnSpPr>
        <p:spPr>
          <a:xfrm flipH="1">
            <a:off x="4173967" y="6490011"/>
            <a:ext cx="236668"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3635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22</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671F0C8E-7918-3E58-D80C-75B52866B670}"/>
              </a:ext>
            </a:extLst>
          </p:cNvPr>
          <p:cNvSpPr txBox="1"/>
          <p:nvPr/>
        </p:nvSpPr>
        <p:spPr>
          <a:xfrm>
            <a:off x="109435" y="720703"/>
            <a:ext cx="6155177" cy="469359"/>
          </a:xfrm>
          <a:prstGeom prst="rect">
            <a:avLst/>
          </a:prstGeom>
          <a:noFill/>
        </p:spPr>
        <p:txBody>
          <a:bodyPr wrap="square">
            <a:spAutoFit/>
          </a:bodyPr>
          <a:lstStyle/>
          <a:p>
            <a:pPr marL="485140">
              <a:spcBef>
                <a:spcPts val="205"/>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精密点検ルールに明らかな誤りがある場合の処理です。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点検メッセージをダブルクリックして「精密点検ルール」画面を開きます。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4" name="docshapegroup154">
            <a:extLst>
              <a:ext uri="{FF2B5EF4-FFF2-40B4-BE49-F238E27FC236}">
                <a16:creationId xmlns:a16="http://schemas.microsoft.com/office/drawing/2014/main" id="{8D7EF952-BB45-977C-7F6A-ADB65358A986}"/>
              </a:ext>
            </a:extLst>
          </p:cNvPr>
          <p:cNvGrpSpPr>
            <a:grpSpLocks/>
          </p:cNvGrpSpPr>
          <p:nvPr/>
        </p:nvGrpSpPr>
        <p:grpSpPr bwMode="auto">
          <a:xfrm>
            <a:off x="1204913" y="1339226"/>
            <a:ext cx="4410075" cy="3252788"/>
            <a:chOff x="2410" y="220"/>
            <a:chExt cx="6945" cy="5124"/>
          </a:xfrm>
        </p:grpSpPr>
        <p:pic>
          <p:nvPicPr>
            <p:cNvPr id="23555" name="docshape155">
              <a:extLst>
                <a:ext uri="{FF2B5EF4-FFF2-40B4-BE49-F238E27FC236}">
                  <a16:creationId xmlns:a16="http://schemas.microsoft.com/office/drawing/2014/main" id="{6B491382-849C-D863-C30D-735767E671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19"/>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ocshape156">
              <a:extLst>
                <a:ext uri="{FF2B5EF4-FFF2-40B4-BE49-F238E27FC236}">
                  <a16:creationId xmlns:a16="http://schemas.microsoft.com/office/drawing/2014/main" id="{2C0065AC-6823-9F90-4D84-AC17185062D9}"/>
                </a:ext>
              </a:extLst>
            </p:cNvPr>
            <p:cNvSpPr>
              <a:spLocks/>
            </p:cNvSpPr>
            <p:nvPr/>
          </p:nvSpPr>
          <p:spPr bwMode="auto">
            <a:xfrm>
              <a:off x="2425" y="4555"/>
              <a:ext cx="4236" cy="456"/>
            </a:xfrm>
            <a:custGeom>
              <a:avLst/>
              <a:gdLst>
                <a:gd name="T0" fmla="+- 0 2425 2425"/>
                <a:gd name="T1" fmla="*/ T0 w 4236"/>
                <a:gd name="T2" fmla="+- 0 4631 4555"/>
                <a:gd name="T3" fmla="*/ 4631 h 456"/>
                <a:gd name="T4" fmla="+- 0 2431 2425"/>
                <a:gd name="T5" fmla="*/ T4 w 4236"/>
                <a:gd name="T6" fmla="+- 0 4602 4555"/>
                <a:gd name="T7" fmla="*/ 4602 h 456"/>
                <a:gd name="T8" fmla="+- 0 2447 2425"/>
                <a:gd name="T9" fmla="*/ T8 w 4236"/>
                <a:gd name="T10" fmla="+- 0 4578 4555"/>
                <a:gd name="T11" fmla="*/ 4578 h 456"/>
                <a:gd name="T12" fmla="+- 0 2472 2425"/>
                <a:gd name="T13" fmla="*/ T12 w 4236"/>
                <a:gd name="T14" fmla="+- 0 4561 4555"/>
                <a:gd name="T15" fmla="*/ 4561 h 456"/>
                <a:gd name="T16" fmla="+- 0 2501 2425"/>
                <a:gd name="T17" fmla="*/ T16 w 4236"/>
                <a:gd name="T18" fmla="+- 0 4555 4555"/>
                <a:gd name="T19" fmla="*/ 4555 h 456"/>
                <a:gd name="T20" fmla="+- 0 6585 2425"/>
                <a:gd name="T21" fmla="*/ T20 w 4236"/>
                <a:gd name="T22" fmla="+- 0 4555 4555"/>
                <a:gd name="T23" fmla="*/ 4555 h 456"/>
                <a:gd name="T24" fmla="+- 0 6615 2425"/>
                <a:gd name="T25" fmla="*/ T24 w 4236"/>
                <a:gd name="T26" fmla="+- 0 4561 4555"/>
                <a:gd name="T27" fmla="*/ 4561 h 456"/>
                <a:gd name="T28" fmla="+- 0 6639 2425"/>
                <a:gd name="T29" fmla="*/ T28 w 4236"/>
                <a:gd name="T30" fmla="+- 0 4578 4555"/>
                <a:gd name="T31" fmla="*/ 4578 h 456"/>
                <a:gd name="T32" fmla="+- 0 6655 2425"/>
                <a:gd name="T33" fmla="*/ T32 w 4236"/>
                <a:gd name="T34" fmla="+- 0 4602 4555"/>
                <a:gd name="T35" fmla="*/ 4602 h 456"/>
                <a:gd name="T36" fmla="+- 0 6661 2425"/>
                <a:gd name="T37" fmla="*/ T36 w 4236"/>
                <a:gd name="T38" fmla="+- 0 4631 4555"/>
                <a:gd name="T39" fmla="*/ 4631 h 456"/>
                <a:gd name="T40" fmla="+- 0 6661 2425"/>
                <a:gd name="T41" fmla="*/ T40 w 4236"/>
                <a:gd name="T42" fmla="+- 0 4935 4555"/>
                <a:gd name="T43" fmla="*/ 4935 h 456"/>
                <a:gd name="T44" fmla="+- 0 6655 2425"/>
                <a:gd name="T45" fmla="*/ T44 w 4236"/>
                <a:gd name="T46" fmla="+- 0 4965 4555"/>
                <a:gd name="T47" fmla="*/ 4965 h 456"/>
                <a:gd name="T48" fmla="+- 0 6639 2425"/>
                <a:gd name="T49" fmla="*/ T48 w 4236"/>
                <a:gd name="T50" fmla="+- 0 4989 4555"/>
                <a:gd name="T51" fmla="*/ 4989 h 456"/>
                <a:gd name="T52" fmla="+- 0 6615 2425"/>
                <a:gd name="T53" fmla="*/ T52 w 4236"/>
                <a:gd name="T54" fmla="+- 0 5005 4555"/>
                <a:gd name="T55" fmla="*/ 5005 h 456"/>
                <a:gd name="T56" fmla="+- 0 6585 2425"/>
                <a:gd name="T57" fmla="*/ T56 w 4236"/>
                <a:gd name="T58" fmla="+- 0 5011 4555"/>
                <a:gd name="T59" fmla="*/ 5011 h 456"/>
                <a:gd name="T60" fmla="+- 0 2501 2425"/>
                <a:gd name="T61" fmla="*/ T60 w 4236"/>
                <a:gd name="T62" fmla="+- 0 5011 4555"/>
                <a:gd name="T63" fmla="*/ 5011 h 456"/>
                <a:gd name="T64" fmla="+- 0 2472 2425"/>
                <a:gd name="T65" fmla="*/ T64 w 4236"/>
                <a:gd name="T66" fmla="+- 0 5005 4555"/>
                <a:gd name="T67" fmla="*/ 5005 h 456"/>
                <a:gd name="T68" fmla="+- 0 2447 2425"/>
                <a:gd name="T69" fmla="*/ T68 w 4236"/>
                <a:gd name="T70" fmla="+- 0 4989 4555"/>
                <a:gd name="T71" fmla="*/ 4989 h 456"/>
                <a:gd name="T72" fmla="+- 0 2431 2425"/>
                <a:gd name="T73" fmla="*/ T72 w 4236"/>
                <a:gd name="T74" fmla="+- 0 4965 4555"/>
                <a:gd name="T75" fmla="*/ 4965 h 456"/>
                <a:gd name="T76" fmla="+- 0 2425 2425"/>
                <a:gd name="T77" fmla="*/ T76 w 4236"/>
                <a:gd name="T78" fmla="+- 0 4935 4555"/>
                <a:gd name="T79" fmla="*/ 4935 h 456"/>
                <a:gd name="T80" fmla="+- 0 2425 2425"/>
                <a:gd name="T81" fmla="*/ T80 w 4236"/>
                <a:gd name="T82" fmla="+- 0 4631 4555"/>
                <a:gd name="T83" fmla="*/ 4631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236" h="456">
                  <a:moveTo>
                    <a:pt x="0" y="76"/>
                  </a:moveTo>
                  <a:lnTo>
                    <a:pt x="6" y="47"/>
                  </a:lnTo>
                  <a:lnTo>
                    <a:pt x="22" y="23"/>
                  </a:lnTo>
                  <a:lnTo>
                    <a:pt x="47" y="6"/>
                  </a:lnTo>
                  <a:lnTo>
                    <a:pt x="76" y="0"/>
                  </a:lnTo>
                  <a:lnTo>
                    <a:pt x="4160" y="0"/>
                  </a:lnTo>
                  <a:lnTo>
                    <a:pt x="4190" y="6"/>
                  </a:lnTo>
                  <a:lnTo>
                    <a:pt x="4214" y="23"/>
                  </a:lnTo>
                  <a:lnTo>
                    <a:pt x="4230" y="47"/>
                  </a:lnTo>
                  <a:lnTo>
                    <a:pt x="4236" y="76"/>
                  </a:lnTo>
                  <a:lnTo>
                    <a:pt x="4236" y="380"/>
                  </a:lnTo>
                  <a:lnTo>
                    <a:pt x="4230" y="410"/>
                  </a:lnTo>
                  <a:lnTo>
                    <a:pt x="4214" y="434"/>
                  </a:lnTo>
                  <a:lnTo>
                    <a:pt x="4190" y="450"/>
                  </a:lnTo>
                  <a:lnTo>
                    <a:pt x="4160" y="456"/>
                  </a:lnTo>
                  <a:lnTo>
                    <a:pt x="76" y="456"/>
                  </a:lnTo>
                  <a:lnTo>
                    <a:pt x="47" y="450"/>
                  </a:lnTo>
                  <a:lnTo>
                    <a:pt x="22" y="434"/>
                  </a:lnTo>
                  <a:lnTo>
                    <a:pt x="6" y="410"/>
                  </a:lnTo>
                  <a:lnTo>
                    <a:pt x="0" y="380"/>
                  </a:lnTo>
                  <a:lnTo>
                    <a:pt x="0" y="76"/>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テキスト ボックス 6">
            <a:extLst>
              <a:ext uri="{FF2B5EF4-FFF2-40B4-BE49-F238E27FC236}">
                <a16:creationId xmlns:a16="http://schemas.microsoft.com/office/drawing/2014/main" id="{9584A7F1-5E84-966F-461A-D19AE76768CF}"/>
              </a:ext>
            </a:extLst>
          </p:cNvPr>
          <p:cNvSpPr txBox="1"/>
          <p:nvPr/>
        </p:nvSpPr>
        <p:spPr>
          <a:xfrm>
            <a:off x="109435" y="4718320"/>
            <a:ext cx="6155177" cy="795089"/>
          </a:xfrm>
          <a:prstGeom prst="rect">
            <a:avLst/>
          </a:prstGeom>
          <a:noFill/>
        </p:spPr>
        <p:txBody>
          <a:bodyPr wrap="square">
            <a:spAutoFit/>
          </a:bodyPr>
          <a:lstStyle/>
          <a:p>
            <a:pPr marL="485140">
              <a:spcBef>
                <a:spcPts val="205"/>
              </a:spcBef>
              <a:spcAft>
                <a:spcPts val="0"/>
              </a:spcAft>
            </a:pPr>
            <a:r>
              <a:rPr lang="ja-JP" altLang="en-US"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「ルールの誤り」にチェックを入れ、誤りの事由を選択します。このルールは自動的に「適用外」になります。</a:t>
            </a:r>
          </a:p>
          <a:p>
            <a:pPr marL="485140">
              <a:spcBef>
                <a:spcPts val="205"/>
              </a:spcBef>
              <a:spcAft>
                <a:spcPts val="0"/>
              </a:spcAft>
            </a:pPr>
            <a:r>
              <a:rPr lang="ja-JP" altLang="en-US" sz="1100" spc="-15" dirty="0">
                <a:solidFill>
                  <a:srgbClr val="0070C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＜ルールの誤りの指摘はレセプトチェッカー</a:t>
            </a:r>
            <a:r>
              <a:rPr lang="en-US" altLang="ja-JP" sz="1100" spc="-15" dirty="0">
                <a:solidFill>
                  <a:srgbClr val="0070C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LS </a:t>
            </a:r>
            <a:r>
              <a:rPr lang="ja-JP" altLang="en-US" sz="1100" spc="-15" dirty="0">
                <a:solidFill>
                  <a:srgbClr val="0070C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の精密点検ルールのメンテナンスに参考にさせて頂きます＞</a:t>
            </a:r>
          </a:p>
        </p:txBody>
      </p:sp>
      <p:grpSp>
        <p:nvGrpSpPr>
          <p:cNvPr id="8" name="docshapegroup157">
            <a:extLst>
              <a:ext uri="{FF2B5EF4-FFF2-40B4-BE49-F238E27FC236}">
                <a16:creationId xmlns:a16="http://schemas.microsoft.com/office/drawing/2014/main" id="{3829896A-B03F-7815-E0BB-E40E403289A9}"/>
              </a:ext>
            </a:extLst>
          </p:cNvPr>
          <p:cNvGrpSpPr>
            <a:grpSpLocks/>
          </p:cNvGrpSpPr>
          <p:nvPr/>
        </p:nvGrpSpPr>
        <p:grpSpPr bwMode="auto">
          <a:xfrm>
            <a:off x="1336138" y="5650023"/>
            <a:ext cx="4321175" cy="3254375"/>
            <a:chOff x="2551" y="109"/>
            <a:chExt cx="6804" cy="5124"/>
          </a:xfrm>
        </p:grpSpPr>
        <p:pic>
          <p:nvPicPr>
            <p:cNvPr id="23558" name="docshape158">
              <a:extLst>
                <a:ext uri="{FF2B5EF4-FFF2-40B4-BE49-F238E27FC236}">
                  <a16:creationId xmlns:a16="http://schemas.microsoft.com/office/drawing/2014/main" id="{70EEE82B-B67D-16AF-CCB5-CDACD0AE6C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108"/>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ocshape159">
              <a:extLst>
                <a:ext uri="{FF2B5EF4-FFF2-40B4-BE49-F238E27FC236}">
                  <a16:creationId xmlns:a16="http://schemas.microsoft.com/office/drawing/2014/main" id="{769BEFDB-7305-EB74-53C4-B564D9AD4E60}"/>
                </a:ext>
              </a:extLst>
            </p:cNvPr>
            <p:cNvSpPr>
              <a:spLocks/>
            </p:cNvSpPr>
            <p:nvPr/>
          </p:nvSpPr>
          <p:spPr bwMode="auto">
            <a:xfrm>
              <a:off x="4923" y="1130"/>
              <a:ext cx="1347" cy="1366"/>
            </a:xfrm>
            <a:custGeom>
              <a:avLst/>
              <a:gdLst>
                <a:gd name="T0" fmla="+- 0 4924 4924"/>
                <a:gd name="T1" fmla="*/ T0 w 1347"/>
                <a:gd name="T2" fmla="+- 0 1354 1130"/>
                <a:gd name="T3" fmla="*/ 1354 h 1366"/>
                <a:gd name="T4" fmla="+- 0 4935 4924"/>
                <a:gd name="T5" fmla="*/ T4 w 1347"/>
                <a:gd name="T6" fmla="+- 0 1284 1130"/>
                <a:gd name="T7" fmla="*/ 1284 h 1366"/>
                <a:gd name="T8" fmla="+- 0 4967 4924"/>
                <a:gd name="T9" fmla="*/ T8 w 1347"/>
                <a:gd name="T10" fmla="+- 0 1222 1130"/>
                <a:gd name="T11" fmla="*/ 1222 h 1366"/>
                <a:gd name="T12" fmla="+- 0 5015 4924"/>
                <a:gd name="T13" fmla="*/ T12 w 1347"/>
                <a:gd name="T14" fmla="+- 0 1173 1130"/>
                <a:gd name="T15" fmla="*/ 1173 h 1366"/>
                <a:gd name="T16" fmla="+- 0 5077 4924"/>
                <a:gd name="T17" fmla="*/ T16 w 1347"/>
                <a:gd name="T18" fmla="+- 0 1142 1130"/>
                <a:gd name="T19" fmla="*/ 1142 h 1366"/>
                <a:gd name="T20" fmla="+- 0 5148 4924"/>
                <a:gd name="T21" fmla="*/ T20 w 1347"/>
                <a:gd name="T22" fmla="+- 0 1130 1130"/>
                <a:gd name="T23" fmla="*/ 1130 h 1366"/>
                <a:gd name="T24" fmla="+- 0 6046 4924"/>
                <a:gd name="T25" fmla="*/ T24 w 1347"/>
                <a:gd name="T26" fmla="+- 0 1130 1130"/>
                <a:gd name="T27" fmla="*/ 1130 h 1366"/>
                <a:gd name="T28" fmla="+- 0 6117 4924"/>
                <a:gd name="T29" fmla="*/ T28 w 1347"/>
                <a:gd name="T30" fmla="+- 0 1142 1130"/>
                <a:gd name="T31" fmla="*/ 1142 h 1366"/>
                <a:gd name="T32" fmla="+- 0 6178 4924"/>
                <a:gd name="T33" fmla="*/ T32 w 1347"/>
                <a:gd name="T34" fmla="+- 0 1173 1130"/>
                <a:gd name="T35" fmla="*/ 1173 h 1366"/>
                <a:gd name="T36" fmla="+- 0 6227 4924"/>
                <a:gd name="T37" fmla="*/ T36 w 1347"/>
                <a:gd name="T38" fmla="+- 0 1222 1130"/>
                <a:gd name="T39" fmla="*/ 1222 h 1366"/>
                <a:gd name="T40" fmla="+- 0 6259 4924"/>
                <a:gd name="T41" fmla="*/ T40 w 1347"/>
                <a:gd name="T42" fmla="+- 0 1284 1130"/>
                <a:gd name="T43" fmla="*/ 1284 h 1366"/>
                <a:gd name="T44" fmla="+- 0 6270 4924"/>
                <a:gd name="T45" fmla="*/ T44 w 1347"/>
                <a:gd name="T46" fmla="+- 0 1354 1130"/>
                <a:gd name="T47" fmla="*/ 1354 h 1366"/>
                <a:gd name="T48" fmla="+- 0 6270 4924"/>
                <a:gd name="T49" fmla="*/ T48 w 1347"/>
                <a:gd name="T50" fmla="+- 0 2271 1130"/>
                <a:gd name="T51" fmla="*/ 2271 h 1366"/>
                <a:gd name="T52" fmla="+- 0 6259 4924"/>
                <a:gd name="T53" fmla="*/ T52 w 1347"/>
                <a:gd name="T54" fmla="+- 0 2342 1130"/>
                <a:gd name="T55" fmla="*/ 2342 h 1366"/>
                <a:gd name="T56" fmla="+- 0 6227 4924"/>
                <a:gd name="T57" fmla="*/ T56 w 1347"/>
                <a:gd name="T58" fmla="+- 0 2404 1130"/>
                <a:gd name="T59" fmla="*/ 2404 h 1366"/>
                <a:gd name="T60" fmla="+- 0 6178 4924"/>
                <a:gd name="T61" fmla="*/ T60 w 1347"/>
                <a:gd name="T62" fmla="+- 0 2452 1130"/>
                <a:gd name="T63" fmla="*/ 2452 h 1366"/>
                <a:gd name="T64" fmla="+- 0 6117 4924"/>
                <a:gd name="T65" fmla="*/ T64 w 1347"/>
                <a:gd name="T66" fmla="+- 0 2484 1130"/>
                <a:gd name="T67" fmla="*/ 2484 h 1366"/>
                <a:gd name="T68" fmla="+- 0 6046 4924"/>
                <a:gd name="T69" fmla="*/ T68 w 1347"/>
                <a:gd name="T70" fmla="+- 0 2496 1130"/>
                <a:gd name="T71" fmla="*/ 2496 h 1366"/>
                <a:gd name="T72" fmla="+- 0 5148 4924"/>
                <a:gd name="T73" fmla="*/ T72 w 1347"/>
                <a:gd name="T74" fmla="+- 0 2496 1130"/>
                <a:gd name="T75" fmla="*/ 2496 h 1366"/>
                <a:gd name="T76" fmla="+- 0 5077 4924"/>
                <a:gd name="T77" fmla="*/ T76 w 1347"/>
                <a:gd name="T78" fmla="+- 0 2484 1130"/>
                <a:gd name="T79" fmla="*/ 2484 h 1366"/>
                <a:gd name="T80" fmla="+- 0 5015 4924"/>
                <a:gd name="T81" fmla="*/ T80 w 1347"/>
                <a:gd name="T82" fmla="+- 0 2452 1130"/>
                <a:gd name="T83" fmla="*/ 2452 h 1366"/>
                <a:gd name="T84" fmla="+- 0 4967 4924"/>
                <a:gd name="T85" fmla="*/ T84 w 1347"/>
                <a:gd name="T86" fmla="+- 0 2404 1130"/>
                <a:gd name="T87" fmla="*/ 2404 h 1366"/>
                <a:gd name="T88" fmla="+- 0 4935 4924"/>
                <a:gd name="T89" fmla="*/ T88 w 1347"/>
                <a:gd name="T90" fmla="+- 0 2342 1130"/>
                <a:gd name="T91" fmla="*/ 2342 h 1366"/>
                <a:gd name="T92" fmla="+- 0 4924 4924"/>
                <a:gd name="T93" fmla="*/ T92 w 1347"/>
                <a:gd name="T94" fmla="+- 0 2271 1130"/>
                <a:gd name="T95" fmla="*/ 2271 h 1366"/>
                <a:gd name="T96" fmla="+- 0 4924 4924"/>
                <a:gd name="T97" fmla="*/ T96 w 1347"/>
                <a:gd name="T98" fmla="+- 0 1354 1130"/>
                <a:gd name="T99" fmla="*/ 1354 h 136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1347" h="1366">
                  <a:moveTo>
                    <a:pt x="0" y="224"/>
                  </a:moveTo>
                  <a:lnTo>
                    <a:pt x="11" y="154"/>
                  </a:lnTo>
                  <a:lnTo>
                    <a:pt x="43" y="92"/>
                  </a:lnTo>
                  <a:lnTo>
                    <a:pt x="91" y="43"/>
                  </a:lnTo>
                  <a:lnTo>
                    <a:pt x="153" y="12"/>
                  </a:lnTo>
                  <a:lnTo>
                    <a:pt x="224" y="0"/>
                  </a:lnTo>
                  <a:lnTo>
                    <a:pt x="1122" y="0"/>
                  </a:lnTo>
                  <a:lnTo>
                    <a:pt x="1193" y="12"/>
                  </a:lnTo>
                  <a:lnTo>
                    <a:pt x="1254" y="43"/>
                  </a:lnTo>
                  <a:lnTo>
                    <a:pt x="1303" y="92"/>
                  </a:lnTo>
                  <a:lnTo>
                    <a:pt x="1335" y="154"/>
                  </a:lnTo>
                  <a:lnTo>
                    <a:pt x="1346" y="224"/>
                  </a:lnTo>
                  <a:lnTo>
                    <a:pt x="1346" y="1141"/>
                  </a:lnTo>
                  <a:lnTo>
                    <a:pt x="1335" y="1212"/>
                  </a:lnTo>
                  <a:lnTo>
                    <a:pt x="1303" y="1274"/>
                  </a:lnTo>
                  <a:lnTo>
                    <a:pt x="1254" y="1322"/>
                  </a:lnTo>
                  <a:lnTo>
                    <a:pt x="1193" y="1354"/>
                  </a:lnTo>
                  <a:lnTo>
                    <a:pt x="1122" y="1366"/>
                  </a:lnTo>
                  <a:lnTo>
                    <a:pt x="224" y="1366"/>
                  </a:lnTo>
                  <a:lnTo>
                    <a:pt x="153" y="1354"/>
                  </a:lnTo>
                  <a:lnTo>
                    <a:pt x="91" y="1322"/>
                  </a:lnTo>
                  <a:lnTo>
                    <a:pt x="43" y="1274"/>
                  </a:lnTo>
                  <a:lnTo>
                    <a:pt x="11" y="1212"/>
                  </a:lnTo>
                  <a:lnTo>
                    <a:pt x="0" y="1141"/>
                  </a:lnTo>
                  <a:lnTo>
                    <a:pt x="0" y="224"/>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2860864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23</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D071F7D5-4EF7-073A-008F-CC2D8F45C1C4}"/>
              </a:ext>
            </a:extLst>
          </p:cNvPr>
          <p:cNvSpPr txBox="1"/>
          <p:nvPr/>
        </p:nvSpPr>
        <p:spPr>
          <a:xfrm>
            <a:off x="573931" y="573932"/>
            <a:ext cx="5812581" cy="430887"/>
          </a:xfrm>
          <a:prstGeom prst="rect">
            <a:avLst/>
          </a:prstGeom>
          <a:noFill/>
        </p:spPr>
        <p:txBody>
          <a:bodyPr wrap="square" rtlCol="0">
            <a:spAutoFit/>
          </a:bodyPr>
          <a:lstStyle/>
          <a:p>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画面点検、学習機能を実行し、最後のレセプトまできたら</a:t>
            </a:r>
            <a:r>
              <a:rPr lang="en-US" altLang="ja-JP" sz="1100" spc="-8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閉じる</a:t>
            </a:r>
            <a:r>
              <a:rPr lang="en-US" altLang="ja-JP" sz="1100" spc="-75"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3" name="docshapegroup160">
            <a:extLst>
              <a:ext uri="{FF2B5EF4-FFF2-40B4-BE49-F238E27FC236}">
                <a16:creationId xmlns:a16="http://schemas.microsoft.com/office/drawing/2014/main" id="{10310E6B-3BB9-3EDE-E6A2-68B2EB720E0B}"/>
              </a:ext>
            </a:extLst>
          </p:cNvPr>
          <p:cNvGrpSpPr>
            <a:grpSpLocks/>
          </p:cNvGrpSpPr>
          <p:nvPr/>
        </p:nvGrpSpPr>
        <p:grpSpPr bwMode="auto">
          <a:xfrm>
            <a:off x="1189882" y="1004819"/>
            <a:ext cx="4321175" cy="3254375"/>
            <a:chOff x="2551" y="119"/>
            <a:chExt cx="6804" cy="5124"/>
          </a:xfrm>
        </p:grpSpPr>
        <p:pic>
          <p:nvPicPr>
            <p:cNvPr id="24579" name="docshape161">
              <a:extLst>
                <a:ext uri="{FF2B5EF4-FFF2-40B4-BE49-F238E27FC236}">
                  <a16:creationId xmlns:a16="http://schemas.microsoft.com/office/drawing/2014/main" id="{29469FFE-CF29-5733-5F41-296FD58349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18"/>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ocshape162">
              <a:extLst>
                <a:ext uri="{FF2B5EF4-FFF2-40B4-BE49-F238E27FC236}">
                  <a16:creationId xmlns:a16="http://schemas.microsoft.com/office/drawing/2014/main" id="{A17BAC1A-9C2E-A3CB-9B9D-FB41708B81C1}"/>
                </a:ext>
              </a:extLst>
            </p:cNvPr>
            <p:cNvSpPr>
              <a:spLocks/>
            </p:cNvSpPr>
            <p:nvPr/>
          </p:nvSpPr>
          <p:spPr bwMode="auto">
            <a:xfrm>
              <a:off x="8451" y="729"/>
              <a:ext cx="814" cy="423"/>
            </a:xfrm>
            <a:custGeom>
              <a:avLst/>
              <a:gdLst>
                <a:gd name="T0" fmla="+- 0 8452 8452"/>
                <a:gd name="T1" fmla="*/ T0 w 814"/>
                <a:gd name="T2" fmla="+- 0 800 729"/>
                <a:gd name="T3" fmla="*/ 800 h 423"/>
                <a:gd name="T4" fmla="+- 0 8457 8452"/>
                <a:gd name="T5" fmla="*/ T4 w 814"/>
                <a:gd name="T6" fmla="+- 0 772 729"/>
                <a:gd name="T7" fmla="*/ 772 h 423"/>
                <a:gd name="T8" fmla="+- 0 8472 8452"/>
                <a:gd name="T9" fmla="*/ T8 w 814"/>
                <a:gd name="T10" fmla="+- 0 750 729"/>
                <a:gd name="T11" fmla="*/ 750 h 423"/>
                <a:gd name="T12" fmla="+- 0 8495 8452"/>
                <a:gd name="T13" fmla="*/ T12 w 814"/>
                <a:gd name="T14" fmla="+- 0 735 729"/>
                <a:gd name="T15" fmla="*/ 735 h 423"/>
                <a:gd name="T16" fmla="+- 0 8522 8452"/>
                <a:gd name="T17" fmla="*/ T16 w 814"/>
                <a:gd name="T18" fmla="+- 0 729 729"/>
                <a:gd name="T19" fmla="*/ 729 h 423"/>
                <a:gd name="T20" fmla="+- 0 9195 8452"/>
                <a:gd name="T21" fmla="*/ T20 w 814"/>
                <a:gd name="T22" fmla="+- 0 729 729"/>
                <a:gd name="T23" fmla="*/ 729 h 423"/>
                <a:gd name="T24" fmla="+- 0 9222 8452"/>
                <a:gd name="T25" fmla="*/ T24 w 814"/>
                <a:gd name="T26" fmla="+- 0 735 729"/>
                <a:gd name="T27" fmla="*/ 735 h 423"/>
                <a:gd name="T28" fmla="+- 0 9245 8452"/>
                <a:gd name="T29" fmla="*/ T28 w 814"/>
                <a:gd name="T30" fmla="+- 0 750 729"/>
                <a:gd name="T31" fmla="*/ 750 h 423"/>
                <a:gd name="T32" fmla="+- 0 9260 8452"/>
                <a:gd name="T33" fmla="*/ T32 w 814"/>
                <a:gd name="T34" fmla="+- 0 772 729"/>
                <a:gd name="T35" fmla="*/ 772 h 423"/>
                <a:gd name="T36" fmla="+- 0 9265 8452"/>
                <a:gd name="T37" fmla="*/ T36 w 814"/>
                <a:gd name="T38" fmla="+- 0 800 729"/>
                <a:gd name="T39" fmla="*/ 800 h 423"/>
                <a:gd name="T40" fmla="+- 0 9265 8452"/>
                <a:gd name="T41" fmla="*/ T40 w 814"/>
                <a:gd name="T42" fmla="+- 0 1081 729"/>
                <a:gd name="T43" fmla="*/ 1081 h 423"/>
                <a:gd name="T44" fmla="+- 0 9260 8452"/>
                <a:gd name="T45" fmla="*/ T44 w 814"/>
                <a:gd name="T46" fmla="+- 0 1109 729"/>
                <a:gd name="T47" fmla="*/ 1109 h 423"/>
                <a:gd name="T48" fmla="+- 0 9245 8452"/>
                <a:gd name="T49" fmla="*/ T48 w 814"/>
                <a:gd name="T50" fmla="+- 0 1131 729"/>
                <a:gd name="T51" fmla="*/ 1131 h 423"/>
                <a:gd name="T52" fmla="+- 0 9222 8452"/>
                <a:gd name="T53" fmla="*/ T52 w 814"/>
                <a:gd name="T54" fmla="+- 0 1146 729"/>
                <a:gd name="T55" fmla="*/ 1146 h 423"/>
                <a:gd name="T56" fmla="+- 0 9195 8452"/>
                <a:gd name="T57" fmla="*/ T56 w 814"/>
                <a:gd name="T58" fmla="+- 0 1152 729"/>
                <a:gd name="T59" fmla="*/ 1152 h 423"/>
                <a:gd name="T60" fmla="+- 0 8522 8452"/>
                <a:gd name="T61" fmla="*/ T60 w 814"/>
                <a:gd name="T62" fmla="+- 0 1152 729"/>
                <a:gd name="T63" fmla="*/ 1152 h 423"/>
                <a:gd name="T64" fmla="+- 0 8495 8452"/>
                <a:gd name="T65" fmla="*/ T64 w 814"/>
                <a:gd name="T66" fmla="+- 0 1146 729"/>
                <a:gd name="T67" fmla="*/ 1146 h 423"/>
                <a:gd name="T68" fmla="+- 0 8472 8452"/>
                <a:gd name="T69" fmla="*/ T68 w 814"/>
                <a:gd name="T70" fmla="+- 0 1131 729"/>
                <a:gd name="T71" fmla="*/ 1131 h 423"/>
                <a:gd name="T72" fmla="+- 0 8457 8452"/>
                <a:gd name="T73" fmla="*/ T72 w 814"/>
                <a:gd name="T74" fmla="+- 0 1109 729"/>
                <a:gd name="T75" fmla="*/ 1109 h 423"/>
                <a:gd name="T76" fmla="+- 0 8452 8452"/>
                <a:gd name="T77" fmla="*/ T76 w 814"/>
                <a:gd name="T78" fmla="+- 0 1081 729"/>
                <a:gd name="T79" fmla="*/ 1081 h 423"/>
                <a:gd name="T80" fmla="+- 0 8452 8452"/>
                <a:gd name="T81" fmla="*/ T80 w 814"/>
                <a:gd name="T82" fmla="+- 0 800 729"/>
                <a:gd name="T83" fmla="*/ 800 h 42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14" h="423">
                  <a:moveTo>
                    <a:pt x="0" y="71"/>
                  </a:moveTo>
                  <a:lnTo>
                    <a:pt x="5" y="43"/>
                  </a:lnTo>
                  <a:lnTo>
                    <a:pt x="20" y="21"/>
                  </a:lnTo>
                  <a:lnTo>
                    <a:pt x="43" y="6"/>
                  </a:lnTo>
                  <a:lnTo>
                    <a:pt x="70" y="0"/>
                  </a:lnTo>
                  <a:lnTo>
                    <a:pt x="743" y="0"/>
                  </a:lnTo>
                  <a:lnTo>
                    <a:pt x="770" y="6"/>
                  </a:lnTo>
                  <a:lnTo>
                    <a:pt x="793" y="21"/>
                  </a:lnTo>
                  <a:lnTo>
                    <a:pt x="808" y="43"/>
                  </a:lnTo>
                  <a:lnTo>
                    <a:pt x="813" y="71"/>
                  </a:lnTo>
                  <a:lnTo>
                    <a:pt x="813" y="352"/>
                  </a:lnTo>
                  <a:lnTo>
                    <a:pt x="808" y="380"/>
                  </a:lnTo>
                  <a:lnTo>
                    <a:pt x="793" y="402"/>
                  </a:lnTo>
                  <a:lnTo>
                    <a:pt x="770" y="417"/>
                  </a:lnTo>
                  <a:lnTo>
                    <a:pt x="743" y="423"/>
                  </a:lnTo>
                  <a:lnTo>
                    <a:pt x="70" y="423"/>
                  </a:lnTo>
                  <a:lnTo>
                    <a:pt x="43" y="417"/>
                  </a:lnTo>
                  <a:lnTo>
                    <a:pt x="20" y="402"/>
                  </a:lnTo>
                  <a:lnTo>
                    <a:pt x="5" y="380"/>
                  </a:lnTo>
                  <a:lnTo>
                    <a:pt x="0" y="352"/>
                  </a:lnTo>
                  <a:lnTo>
                    <a:pt x="0" y="71"/>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6" name="テキスト ボックス 5">
            <a:extLst>
              <a:ext uri="{FF2B5EF4-FFF2-40B4-BE49-F238E27FC236}">
                <a16:creationId xmlns:a16="http://schemas.microsoft.com/office/drawing/2014/main" id="{9B3A24DA-41B0-5B97-530B-CB5200233820}"/>
              </a:ext>
            </a:extLst>
          </p:cNvPr>
          <p:cNvSpPr txBox="1"/>
          <p:nvPr/>
        </p:nvSpPr>
        <p:spPr>
          <a:xfrm>
            <a:off x="573931" y="4372195"/>
            <a:ext cx="5812581" cy="472309"/>
          </a:xfrm>
          <a:prstGeom prst="rect">
            <a:avLst/>
          </a:prstGeom>
          <a:noFill/>
        </p:spPr>
        <p:txBody>
          <a:bodyPr wrap="square" rtlCol="0">
            <a:spAutoFit/>
          </a:bodyPr>
          <a:lstStyle/>
          <a:p>
            <a:pPr marL="485140" marR="429260">
              <a:lnSpc>
                <a:spcPct val="116000"/>
              </a:lnSpc>
              <a:spcBef>
                <a:spcPts val="79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自動再点検が実</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行され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不合格レセプト</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の数は少</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なくなりました。本当</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不合格の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レセプトだけが残りま</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し</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た。</a:t>
            </a:r>
          </a:p>
        </p:txBody>
      </p:sp>
      <p:pic>
        <p:nvPicPr>
          <p:cNvPr id="7" name="image33.jpeg">
            <a:extLst>
              <a:ext uri="{FF2B5EF4-FFF2-40B4-BE49-F238E27FC236}">
                <a16:creationId xmlns:a16="http://schemas.microsoft.com/office/drawing/2014/main" id="{A41E90FE-530E-B531-2A9D-8100B9EDF864}"/>
              </a:ext>
            </a:extLst>
          </p:cNvPr>
          <p:cNvPicPr>
            <a:picLocks noChangeAspect="1"/>
          </p:cNvPicPr>
          <p:nvPr/>
        </p:nvPicPr>
        <p:blipFill>
          <a:blip r:embed="rId4" cstate="print"/>
          <a:stretch>
            <a:fillRect/>
          </a:stretch>
        </p:blipFill>
        <p:spPr>
          <a:xfrm>
            <a:off x="1189882" y="4953000"/>
            <a:ext cx="4332605" cy="3263265"/>
          </a:xfrm>
          <a:prstGeom prst="rect">
            <a:avLst/>
          </a:prstGeom>
        </p:spPr>
      </p:pic>
      <p:sp>
        <p:nvSpPr>
          <p:cNvPr id="8" name="テキスト ボックス 7">
            <a:extLst>
              <a:ext uri="{FF2B5EF4-FFF2-40B4-BE49-F238E27FC236}">
                <a16:creationId xmlns:a16="http://schemas.microsoft.com/office/drawing/2014/main" id="{EAEED068-8D36-197A-DE71-8E141F27A3BF}"/>
              </a:ext>
            </a:extLst>
          </p:cNvPr>
          <p:cNvSpPr txBox="1"/>
          <p:nvPr/>
        </p:nvSpPr>
        <p:spPr>
          <a:xfrm>
            <a:off x="573931" y="8337329"/>
            <a:ext cx="5812581" cy="472309"/>
          </a:xfrm>
          <a:prstGeom prst="rect">
            <a:avLst/>
          </a:prstGeom>
          <a:noFill/>
        </p:spPr>
        <p:txBody>
          <a:bodyPr wrap="square" rtlCol="0">
            <a:spAutoFit/>
          </a:bodyPr>
          <a:lstStyle/>
          <a:p>
            <a:pPr marL="485140" marR="709930">
              <a:lnSpc>
                <a:spcPct val="116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過去のレセプトがあれ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ば</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、同様の操作を過去の</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セプトについても行い</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ま</a:t>
            </a:r>
            <a:r>
              <a:rPr lang="ja-JP" altLang="ja-JP" sz="1100" spc="-25"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学習の対象となるレセ</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プ</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トの数は次第に少なく</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な</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ります。</a:t>
            </a:r>
          </a:p>
        </p:txBody>
      </p:sp>
    </p:spTree>
    <p:extLst>
      <p:ext uri="{BB962C8B-B14F-4D97-AF65-F5344CB8AC3E}">
        <p14:creationId xmlns:p14="http://schemas.microsoft.com/office/powerpoint/2010/main" val="2324677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24</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31FA1FDD-4823-7F0C-434D-50649963FC1F}"/>
              </a:ext>
            </a:extLst>
          </p:cNvPr>
          <p:cNvSpPr/>
          <p:nvPr/>
        </p:nvSpPr>
        <p:spPr>
          <a:xfrm>
            <a:off x="729000" y="792245"/>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spc="-10" dirty="0">
                <a:solidFill>
                  <a:srgbClr val="001F5F"/>
                </a:solidFill>
                <a:effectLst/>
                <a:highlight>
                  <a:srgbClr val="99CCFF"/>
                </a:highlight>
                <a:ea typeface="游ゴシック" panose="020B0400000000000000" pitchFamily="50" charset="-128"/>
                <a:cs typeface="ＭＳ Ｐゴシック" panose="020B0600070205080204" pitchFamily="50" charset="-128"/>
              </a:rPr>
              <a:t> </a:t>
            </a:r>
            <a:r>
              <a:rPr lang="ja-JP" altLang="en-US" sz="1400" b="1" spc="-10" dirty="0">
                <a:solidFill>
                  <a:srgbClr val="001F5F"/>
                </a:solidFill>
                <a:highlight>
                  <a:srgbClr val="99CCFF"/>
                </a:highlight>
                <a:ea typeface="游ゴシック" panose="020B0400000000000000" pitchFamily="50" charset="-128"/>
                <a:cs typeface="ＭＳ Ｐゴシック" panose="020B0600070205080204" pitchFamily="50" charset="-128"/>
              </a:rPr>
              <a:t>印刷</a:t>
            </a:r>
            <a:endParaRPr kumimoji="1" lang="ja-JP" altLang="en-US" sz="1400" b="1" dirty="0">
              <a:solidFill>
                <a:srgbClr val="002060"/>
              </a:solidFill>
              <a:latin typeface="ＭＳ ゴシック" panose="020B0609070205080204" pitchFamily="49" charset="-128"/>
              <a:ea typeface="ＭＳ ゴシック" panose="020B0609070205080204" pitchFamily="49" charset="-128"/>
            </a:endParaRPr>
          </a:p>
        </p:txBody>
      </p:sp>
      <p:sp>
        <p:nvSpPr>
          <p:cNvPr id="3" name="テキスト ボックス 2">
            <a:extLst>
              <a:ext uri="{FF2B5EF4-FFF2-40B4-BE49-F238E27FC236}">
                <a16:creationId xmlns:a16="http://schemas.microsoft.com/office/drawing/2014/main" id="{D40ADA19-AEFE-EFB0-050C-8E2D49852AFC}"/>
              </a:ext>
            </a:extLst>
          </p:cNvPr>
          <p:cNvSpPr txBox="1"/>
          <p:nvPr/>
        </p:nvSpPr>
        <p:spPr>
          <a:xfrm>
            <a:off x="729000" y="1120607"/>
            <a:ext cx="5400000" cy="538609"/>
          </a:xfrm>
          <a:prstGeom prst="rect">
            <a:avLst/>
          </a:prstGeom>
          <a:noFill/>
        </p:spPr>
        <p:txBody>
          <a:bodyPr wrap="square" rtlCol="0">
            <a:spAutoFit/>
          </a:bodyPr>
          <a:lstStyle/>
          <a:p>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右上の</a:t>
            </a:r>
            <a:r>
              <a:rPr lang="en-US" altLang="ja-JP" sz="1100" dirty="0">
                <a:effectLst/>
                <a:latin typeface="ＭＳ ゴシック" panose="020B0609070205080204" pitchFamily="49" charset="-128"/>
                <a:ea typeface="游ゴシック" panose="020B0400000000000000" pitchFamily="50" charset="-128"/>
                <a:cs typeface="ＭＳ Ｐゴシック" panose="020B0600070205080204" pitchFamily="50" charset="-128"/>
              </a:rPr>
              <a:t>[</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印刷</a:t>
            </a:r>
            <a:r>
              <a:rPr lang="en-US" altLang="ja-JP" sz="1100" dirty="0">
                <a:effectLst/>
                <a:latin typeface="ＭＳ ゴシック" panose="020B0609070205080204" pitchFamily="49"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をクリックすると不合格レセプトが印刷されます。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grpSp>
        <p:nvGrpSpPr>
          <p:cNvPr id="4" name="docshapegroup163">
            <a:extLst>
              <a:ext uri="{FF2B5EF4-FFF2-40B4-BE49-F238E27FC236}">
                <a16:creationId xmlns:a16="http://schemas.microsoft.com/office/drawing/2014/main" id="{DBDADBD5-7232-BF64-FDD8-876F435A6E8B}"/>
              </a:ext>
            </a:extLst>
          </p:cNvPr>
          <p:cNvGrpSpPr>
            <a:grpSpLocks/>
          </p:cNvGrpSpPr>
          <p:nvPr/>
        </p:nvGrpSpPr>
        <p:grpSpPr bwMode="auto">
          <a:xfrm>
            <a:off x="1321563" y="1528313"/>
            <a:ext cx="4321175" cy="1081087"/>
            <a:chOff x="2551" y="385"/>
            <a:chExt cx="6804" cy="1702"/>
          </a:xfrm>
        </p:grpSpPr>
        <p:pic>
          <p:nvPicPr>
            <p:cNvPr id="19458" name="docshape164">
              <a:extLst>
                <a:ext uri="{FF2B5EF4-FFF2-40B4-BE49-F238E27FC236}">
                  <a16:creationId xmlns:a16="http://schemas.microsoft.com/office/drawing/2014/main" id="{CEED3ED9-C258-DF56-AE23-6AC9C31A41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384"/>
              <a:ext cx="6804" cy="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ocshape165">
              <a:extLst>
                <a:ext uri="{FF2B5EF4-FFF2-40B4-BE49-F238E27FC236}">
                  <a16:creationId xmlns:a16="http://schemas.microsoft.com/office/drawing/2014/main" id="{7431B1C4-5A42-AD93-9D74-E6BF6C0CB095}"/>
                </a:ext>
              </a:extLst>
            </p:cNvPr>
            <p:cNvSpPr>
              <a:spLocks/>
            </p:cNvSpPr>
            <p:nvPr/>
          </p:nvSpPr>
          <p:spPr bwMode="auto">
            <a:xfrm>
              <a:off x="8154" y="1211"/>
              <a:ext cx="953" cy="389"/>
            </a:xfrm>
            <a:custGeom>
              <a:avLst/>
              <a:gdLst>
                <a:gd name="T0" fmla="+- 0 8154 8154"/>
                <a:gd name="T1" fmla="*/ T0 w 953"/>
                <a:gd name="T2" fmla="+- 0 1276 1211"/>
                <a:gd name="T3" fmla="*/ 1276 h 389"/>
                <a:gd name="T4" fmla="+- 0 8159 8154"/>
                <a:gd name="T5" fmla="*/ T4 w 953"/>
                <a:gd name="T6" fmla="+- 0 1251 1211"/>
                <a:gd name="T7" fmla="*/ 1251 h 389"/>
                <a:gd name="T8" fmla="+- 0 8173 8154"/>
                <a:gd name="T9" fmla="*/ T8 w 953"/>
                <a:gd name="T10" fmla="+- 0 1230 1211"/>
                <a:gd name="T11" fmla="*/ 1230 h 389"/>
                <a:gd name="T12" fmla="+- 0 8194 8154"/>
                <a:gd name="T13" fmla="*/ T12 w 953"/>
                <a:gd name="T14" fmla="+- 0 1217 1211"/>
                <a:gd name="T15" fmla="*/ 1217 h 389"/>
                <a:gd name="T16" fmla="+- 0 8219 8154"/>
                <a:gd name="T17" fmla="*/ T16 w 953"/>
                <a:gd name="T18" fmla="+- 0 1211 1211"/>
                <a:gd name="T19" fmla="*/ 1211 h 389"/>
                <a:gd name="T20" fmla="+- 0 9042 8154"/>
                <a:gd name="T21" fmla="*/ T20 w 953"/>
                <a:gd name="T22" fmla="+- 0 1211 1211"/>
                <a:gd name="T23" fmla="*/ 1211 h 389"/>
                <a:gd name="T24" fmla="+- 0 9067 8154"/>
                <a:gd name="T25" fmla="*/ T24 w 953"/>
                <a:gd name="T26" fmla="+- 0 1217 1211"/>
                <a:gd name="T27" fmla="*/ 1217 h 389"/>
                <a:gd name="T28" fmla="+- 0 9088 8154"/>
                <a:gd name="T29" fmla="*/ T28 w 953"/>
                <a:gd name="T30" fmla="+- 0 1230 1211"/>
                <a:gd name="T31" fmla="*/ 1230 h 389"/>
                <a:gd name="T32" fmla="+- 0 9102 8154"/>
                <a:gd name="T33" fmla="*/ T32 w 953"/>
                <a:gd name="T34" fmla="+- 0 1251 1211"/>
                <a:gd name="T35" fmla="*/ 1251 h 389"/>
                <a:gd name="T36" fmla="+- 0 9107 8154"/>
                <a:gd name="T37" fmla="*/ T36 w 953"/>
                <a:gd name="T38" fmla="+- 0 1276 1211"/>
                <a:gd name="T39" fmla="*/ 1276 h 389"/>
                <a:gd name="T40" fmla="+- 0 9107 8154"/>
                <a:gd name="T41" fmla="*/ T40 w 953"/>
                <a:gd name="T42" fmla="+- 0 1535 1211"/>
                <a:gd name="T43" fmla="*/ 1535 h 389"/>
                <a:gd name="T44" fmla="+- 0 9102 8154"/>
                <a:gd name="T45" fmla="*/ T44 w 953"/>
                <a:gd name="T46" fmla="+- 0 1561 1211"/>
                <a:gd name="T47" fmla="*/ 1561 h 389"/>
                <a:gd name="T48" fmla="+- 0 9088 8154"/>
                <a:gd name="T49" fmla="*/ T48 w 953"/>
                <a:gd name="T50" fmla="+- 0 1581 1211"/>
                <a:gd name="T51" fmla="*/ 1581 h 389"/>
                <a:gd name="T52" fmla="+- 0 9067 8154"/>
                <a:gd name="T53" fmla="*/ T52 w 953"/>
                <a:gd name="T54" fmla="+- 0 1595 1211"/>
                <a:gd name="T55" fmla="*/ 1595 h 389"/>
                <a:gd name="T56" fmla="+- 0 9042 8154"/>
                <a:gd name="T57" fmla="*/ T56 w 953"/>
                <a:gd name="T58" fmla="+- 0 1600 1211"/>
                <a:gd name="T59" fmla="*/ 1600 h 389"/>
                <a:gd name="T60" fmla="+- 0 8219 8154"/>
                <a:gd name="T61" fmla="*/ T60 w 953"/>
                <a:gd name="T62" fmla="+- 0 1600 1211"/>
                <a:gd name="T63" fmla="*/ 1600 h 389"/>
                <a:gd name="T64" fmla="+- 0 8194 8154"/>
                <a:gd name="T65" fmla="*/ T64 w 953"/>
                <a:gd name="T66" fmla="+- 0 1595 1211"/>
                <a:gd name="T67" fmla="*/ 1595 h 389"/>
                <a:gd name="T68" fmla="+- 0 8173 8154"/>
                <a:gd name="T69" fmla="*/ T68 w 953"/>
                <a:gd name="T70" fmla="+- 0 1581 1211"/>
                <a:gd name="T71" fmla="*/ 1581 h 389"/>
                <a:gd name="T72" fmla="+- 0 8159 8154"/>
                <a:gd name="T73" fmla="*/ T72 w 953"/>
                <a:gd name="T74" fmla="+- 0 1561 1211"/>
                <a:gd name="T75" fmla="*/ 1561 h 389"/>
                <a:gd name="T76" fmla="+- 0 8154 8154"/>
                <a:gd name="T77" fmla="*/ T76 w 953"/>
                <a:gd name="T78" fmla="+- 0 1535 1211"/>
                <a:gd name="T79" fmla="*/ 1535 h 389"/>
                <a:gd name="T80" fmla="+- 0 8154 8154"/>
                <a:gd name="T81" fmla="*/ T80 w 953"/>
                <a:gd name="T82" fmla="+- 0 1276 1211"/>
                <a:gd name="T83" fmla="*/ 1276 h 38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53" h="389">
                  <a:moveTo>
                    <a:pt x="0" y="65"/>
                  </a:moveTo>
                  <a:lnTo>
                    <a:pt x="5" y="40"/>
                  </a:lnTo>
                  <a:lnTo>
                    <a:pt x="19" y="19"/>
                  </a:lnTo>
                  <a:lnTo>
                    <a:pt x="40" y="6"/>
                  </a:lnTo>
                  <a:lnTo>
                    <a:pt x="65" y="0"/>
                  </a:lnTo>
                  <a:lnTo>
                    <a:pt x="888" y="0"/>
                  </a:lnTo>
                  <a:lnTo>
                    <a:pt x="913" y="6"/>
                  </a:lnTo>
                  <a:lnTo>
                    <a:pt x="934" y="19"/>
                  </a:lnTo>
                  <a:lnTo>
                    <a:pt x="948" y="40"/>
                  </a:lnTo>
                  <a:lnTo>
                    <a:pt x="953" y="65"/>
                  </a:lnTo>
                  <a:lnTo>
                    <a:pt x="953" y="324"/>
                  </a:lnTo>
                  <a:lnTo>
                    <a:pt x="948" y="350"/>
                  </a:lnTo>
                  <a:lnTo>
                    <a:pt x="934" y="370"/>
                  </a:lnTo>
                  <a:lnTo>
                    <a:pt x="913" y="384"/>
                  </a:lnTo>
                  <a:lnTo>
                    <a:pt x="888" y="389"/>
                  </a:lnTo>
                  <a:lnTo>
                    <a:pt x="65" y="389"/>
                  </a:lnTo>
                  <a:lnTo>
                    <a:pt x="40" y="384"/>
                  </a:lnTo>
                  <a:lnTo>
                    <a:pt x="19" y="370"/>
                  </a:lnTo>
                  <a:lnTo>
                    <a:pt x="5" y="350"/>
                  </a:lnTo>
                  <a:lnTo>
                    <a:pt x="0" y="324"/>
                  </a:lnTo>
                  <a:lnTo>
                    <a:pt x="0" y="65"/>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テキスト ボックス 6">
            <a:extLst>
              <a:ext uri="{FF2B5EF4-FFF2-40B4-BE49-F238E27FC236}">
                <a16:creationId xmlns:a16="http://schemas.microsoft.com/office/drawing/2014/main" id="{5863ACA9-4E23-6DC6-31A1-82BBE6592813}"/>
              </a:ext>
            </a:extLst>
          </p:cNvPr>
          <p:cNvSpPr txBox="1"/>
          <p:nvPr/>
        </p:nvSpPr>
        <p:spPr>
          <a:xfrm>
            <a:off x="729000" y="2733221"/>
            <a:ext cx="5400000" cy="938719"/>
          </a:xfrm>
          <a:prstGeom prst="rect">
            <a:avLst/>
          </a:prstGeom>
          <a:noFill/>
        </p:spPr>
        <p:txBody>
          <a:bodyPr wrap="squar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病名漏れ点検の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リスト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印</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刷のレイアウトです。</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右</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側には</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AI</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人工知能</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予測した</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漏れていた病名</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の候補が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印刷されます。</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医師は候補病名の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中から実際に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漏</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れていた</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病名に〇をつけて事務</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渡します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該当</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する病</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名</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がなければ手書</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き）</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候補病名は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最大で５</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個まで印刷さ</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れ</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a:p>
            <a:endParaRPr kumimoji="1" lang="ja-JP" altLang="en-US" sz="1100" dirty="0">
              <a:latin typeface="游ゴシック" panose="020B0400000000000000" pitchFamily="50" charset="-128"/>
              <a:ea typeface="游ゴシック" panose="020B0400000000000000" pitchFamily="50" charset="-128"/>
            </a:endParaRPr>
          </a:p>
        </p:txBody>
      </p:sp>
      <p:pic>
        <p:nvPicPr>
          <p:cNvPr id="9" name="図 8" descr="テーブル&#10;&#10;中程度の精度で自動的に生成された説明">
            <a:extLst>
              <a:ext uri="{FF2B5EF4-FFF2-40B4-BE49-F238E27FC236}">
                <a16:creationId xmlns:a16="http://schemas.microsoft.com/office/drawing/2014/main" id="{B7169518-3DE0-1260-303E-C236E26CFF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1563" y="3671940"/>
            <a:ext cx="4649308" cy="5019253"/>
          </a:xfrm>
          <a:prstGeom prst="rect">
            <a:avLst/>
          </a:prstGeom>
        </p:spPr>
      </p:pic>
      <p:sp>
        <p:nvSpPr>
          <p:cNvPr id="12" name="テキスト ボックス 11">
            <a:extLst>
              <a:ext uri="{FF2B5EF4-FFF2-40B4-BE49-F238E27FC236}">
                <a16:creationId xmlns:a16="http://schemas.microsoft.com/office/drawing/2014/main" id="{57B803AF-3423-282F-5ED0-3E5BC0E6B486}"/>
              </a:ext>
            </a:extLst>
          </p:cNvPr>
          <p:cNvSpPr txBox="1"/>
          <p:nvPr/>
        </p:nvSpPr>
        <p:spPr>
          <a:xfrm>
            <a:off x="2251241" y="5314385"/>
            <a:ext cx="2284545" cy="561314"/>
          </a:xfrm>
          <a:prstGeom prst="rect">
            <a:avLst/>
          </a:prstGeom>
          <a:solidFill>
            <a:schemeClr val="bg1"/>
          </a:solidFill>
          <a:ln w="19050">
            <a:solidFill>
              <a:srgbClr val="FF0000"/>
            </a:solidFill>
          </a:ln>
        </p:spPr>
        <p:txBody>
          <a:bodyPr wrap="square" lIns="72000" tIns="108000" rIns="0" bIns="0" rtlCol="0">
            <a:no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医薬品の番号と候補病名の番号が対応します。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spTree>
    <p:extLst>
      <p:ext uri="{BB962C8B-B14F-4D97-AF65-F5344CB8AC3E}">
        <p14:creationId xmlns:p14="http://schemas.microsoft.com/office/powerpoint/2010/main" val="3996297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25</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A26B83AE-34EE-8F94-7DA0-D41C39DAA81D}"/>
              </a:ext>
            </a:extLst>
          </p:cNvPr>
          <p:cNvSpPr txBox="1"/>
          <p:nvPr/>
        </p:nvSpPr>
        <p:spPr>
          <a:xfrm>
            <a:off x="535457" y="612157"/>
            <a:ext cx="3431568" cy="261610"/>
          </a:xfrm>
          <a:prstGeom prst="rect">
            <a:avLst/>
          </a:prstGeom>
          <a:noFill/>
        </p:spPr>
        <p:txBody>
          <a:bodyPr wrap="square">
            <a:spAutoFit/>
          </a:bodyPr>
          <a:lstStyle/>
          <a:p>
            <a:pPr marL="485140">
              <a:spcBef>
                <a:spcPts val="205"/>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リスト印刷の精密点検の印刷レイアウトです。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4" name="image58.jpeg">
            <a:extLst>
              <a:ext uri="{FF2B5EF4-FFF2-40B4-BE49-F238E27FC236}">
                <a16:creationId xmlns:a16="http://schemas.microsoft.com/office/drawing/2014/main" id="{E5BCE82E-E02F-77ED-C6EE-037CC3D9CF97}"/>
              </a:ext>
            </a:extLst>
          </p:cNvPr>
          <p:cNvPicPr>
            <a:picLocks noChangeAspect="1"/>
          </p:cNvPicPr>
          <p:nvPr/>
        </p:nvPicPr>
        <p:blipFill>
          <a:blip r:embed="rId4" cstate="print"/>
          <a:stretch>
            <a:fillRect/>
          </a:stretch>
        </p:blipFill>
        <p:spPr>
          <a:xfrm>
            <a:off x="1428964" y="911860"/>
            <a:ext cx="4267200" cy="4041140"/>
          </a:xfrm>
          <a:prstGeom prst="rect">
            <a:avLst/>
          </a:prstGeom>
        </p:spPr>
      </p:pic>
      <p:sp>
        <p:nvSpPr>
          <p:cNvPr id="7" name="テキスト ボックス 6">
            <a:extLst>
              <a:ext uri="{FF2B5EF4-FFF2-40B4-BE49-F238E27FC236}">
                <a16:creationId xmlns:a16="http://schemas.microsoft.com/office/drawing/2014/main" id="{5214BAF3-8709-5DFC-0636-E20ECDA40963}"/>
              </a:ext>
            </a:extLst>
          </p:cNvPr>
          <p:cNvSpPr txBox="1"/>
          <p:nvPr/>
        </p:nvSpPr>
        <p:spPr>
          <a:xfrm>
            <a:off x="598301" y="5039475"/>
            <a:ext cx="5483999" cy="261610"/>
          </a:xfrm>
          <a:prstGeom prst="rect">
            <a:avLst/>
          </a:prstGeom>
          <a:noFill/>
        </p:spPr>
        <p:txBody>
          <a:bodyPr wrap="square">
            <a:spAutoFit/>
          </a:bodyPr>
          <a:lstStyle/>
          <a:p>
            <a:pPr marL="618490">
              <a:spcBef>
                <a:spcPts val="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用途に応じてレイアウトを切り替えて印刷します</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9" name="図 8" descr="グラフィカル ユーザー インターフェイス, アプリケーション, テーブル&#10;&#10;自動的に生成された説明">
            <a:extLst>
              <a:ext uri="{FF2B5EF4-FFF2-40B4-BE49-F238E27FC236}">
                <a16:creationId xmlns:a16="http://schemas.microsoft.com/office/drawing/2014/main" id="{09005E9D-755C-25C2-B1E6-22666BA3E8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1302" y="5537488"/>
            <a:ext cx="4653336" cy="3515626"/>
          </a:xfrm>
          <a:prstGeom prst="rect">
            <a:avLst/>
          </a:prstGeom>
        </p:spPr>
      </p:pic>
      <p:sp>
        <p:nvSpPr>
          <p:cNvPr id="6" name="テキスト ボックス 5">
            <a:extLst>
              <a:ext uri="{FF2B5EF4-FFF2-40B4-BE49-F238E27FC236}">
                <a16:creationId xmlns:a16="http://schemas.microsoft.com/office/drawing/2014/main" id="{FB53D1B5-14A4-C03E-D698-9133E08EF3F5}"/>
              </a:ext>
            </a:extLst>
          </p:cNvPr>
          <p:cNvSpPr txBox="1"/>
          <p:nvPr/>
        </p:nvSpPr>
        <p:spPr>
          <a:xfrm>
            <a:off x="1937956" y="8210246"/>
            <a:ext cx="3647152" cy="369332"/>
          </a:xfrm>
          <a:prstGeom prst="rect">
            <a:avLst/>
          </a:prstGeom>
          <a:solidFill>
            <a:schemeClr val="bg1"/>
          </a:solidFill>
        </p:spPr>
        <p:txBody>
          <a:bodyPr wrap="none" lIns="0" tIns="0" rIns="0" bIns="0" rtlCol="0">
            <a:spAutoFit/>
          </a:bodyPr>
          <a:lstStyle/>
          <a:p>
            <a:r>
              <a:rPr lang="ja-JP" altLang="ja-JP" sz="1200" b="1" spc="-15" dirty="0">
                <a:solidFill>
                  <a:srgbClr val="FF0000"/>
                </a:solidFill>
                <a:effectLst/>
                <a:latin typeface="+mj-ea"/>
                <a:ea typeface="+mj-ea"/>
                <a:cs typeface="ＭＳ Ｐゴシック" panose="020B0600070205080204" pitchFamily="50" charset="-128"/>
              </a:rPr>
              <a:t>チェックのはいったレセプトが印刷対象となります。</a:t>
            </a:r>
            <a:endParaRPr lang="ja-JP" altLang="ja-JP" sz="1200" b="1" dirty="0">
              <a:effectLst/>
              <a:latin typeface="+mj-ea"/>
              <a:ea typeface="+mj-ea"/>
              <a:cs typeface="ＭＳ Ｐゴシック" panose="020B0600070205080204" pitchFamily="50" charset="-128"/>
            </a:endParaRPr>
          </a:p>
          <a:p>
            <a:endParaRPr kumimoji="1" lang="ja-JP" altLang="en-US" sz="1200" b="1" dirty="0">
              <a:latin typeface="+mj-ea"/>
              <a:ea typeface="+mj-ea"/>
            </a:endParaRPr>
          </a:p>
        </p:txBody>
      </p:sp>
      <p:sp>
        <p:nvSpPr>
          <p:cNvPr id="8" name="テキスト ボックス 7">
            <a:extLst>
              <a:ext uri="{FF2B5EF4-FFF2-40B4-BE49-F238E27FC236}">
                <a16:creationId xmlns:a16="http://schemas.microsoft.com/office/drawing/2014/main" id="{6A48CBBC-576D-6AFC-5CC7-C830861FB68B}"/>
              </a:ext>
            </a:extLst>
          </p:cNvPr>
          <p:cNvSpPr txBox="1"/>
          <p:nvPr/>
        </p:nvSpPr>
        <p:spPr>
          <a:xfrm>
            <a:off x="3499178" y="5841091"/>
            <a:ext cx="911788" cy="184666"/>
          </a:xfrm>
          <a:prstGeom prst="rect">
            <a:avLst/>
          </a:prstGeom>
          <a:solidFill>
            <a:schemeClr val="bg1"/>
          </a:solidFill>
        </p:spPr>
        <p:txBody>
          <a:bodyPr wrap="none" lIns="0" tIns="0" rIns="0" bIns="0" rtlCol="0">
            <a:spAutoFit/>
          </a:bodyPr>
          <a:lstStyle/>
          <a:p>
            <a:r>
              <a:rPr lang="ja-JP" altLang="ja-JP" sz="1200" b="1" spc="-15" dirty="0">
                <a:solidFill>
                  <a:srgbClr val="FF0000"/>
                </a:solidFill>
                <a:effectLst/>
                <a:latin typeface="+mj-ea"/>
                <a:ea typeface="+mj-ea"/>
                <a:cs typeface="ＭＳ Ｐゴシック" panose="020B0600070205080204" pitchFamily="50" charset="-128"/>
              </a:rPr>
              <a:t>レセプト印刷</a:t>
            </a:r>
            <a:endParaRPr kumimoji="1" lang="ja-JP" altLang="en-US" sz="1200" b="1" dirty="0">
              <a:latin typeface="+mj-ea"/>
              <a:ea typeface="+mj-ea"/>
            </a:endParaRPr>
          </a:p>
        </p:txBody>
      </p:sp>
      <p:sp>
        <p:nvSpPr>
          <p:cNvPr id="10" name="テキスト ボックス 9">
            <a:extLst>
              <a:ext uri="{FF2B5EF4-FFF2-40B4-BE49-F238E27FC236}">
                <a16:creationId xmlns:a16="http://schemas.microsoft.com/office/drawing/2014/main" id="{EF31B6BB-1D20-B653-3F9C-7F2EAC53FDF7}"/>
              </a:ext>
            </a:extLst>
          </p:cNvPr>
          <p:cNvSpPr txBox="1"/>
          <p:nvPr/>
        </p:nvSpPr>
        <p:spPr>
          <a:xfrm>
            <a:off x="4858632" y="5843170"/>
            <a:ext cx="911788" cy="184666"/>
          </a:xfrm>
          <a:prstGeom prst="rect">
            <a:avLst/>
          </a:prstGeom>
          <a:solidFill>
            <a:schemeClr val="bg1"/>
          </a:solidFill>
        </p:spPr>
        <p:txBody>
          <a:bodyPr wrap="square" lIns="0" tIns="0" rIns="0" bIns="0" rtlCol="0">
            <a:spAutoFit/>
          </a:bodyPr>
          <a:lstStyle/>
          <a:p>
            <a:r>
              <a:rPr lang="ja-JP" altLang="en-US" sz="1200" b="1" spc="-15" dirty="0">
                <a:solidFill>
                  <a:srgbClr val="FF0000"/>
                </a:solidFill>
                <a:effectLst/>
                <a:latin typeface="+mj-ea"/>
                <a:ea typeface="+mj-ea"/>
                <a:cs typeface="ＭＳ Ｐゴシック" panose="020B0600070205080204" pitchFamily="50" charset="-128"/>
              </a:rPr>
              <a:t>電子付箋</a:t>
            </a:r>
            <a:r>
              <a:rPr lang="ja-JP" altLang="ja-JP" sz="1200" b="1" spc="-15" dirty="0">
                <a:solidFill>
                  <a:srgbClr val="FF0000"/>
                </a:solidFill>
                <a:effectLst/>
                <a:latin typeface="+mj-ea"/>
                <a:ea typeface="+mj-ea"/>
                <a:cs typeface="ＭＳ Ｐゴシック" panose="020B0600070205080204" pitchFamily="50" charset="-128"/>
              </a:rPr>
              <a:t>印刷</a:t>
            </a:r>
            <a:endParaRPr kumimoji="1" lang="ja-JP" altLang="en-US" sz="1200" b="1" dirty="0">
              <a:latin typeface="+mj-ea"/>
              <a:ea typeface="+mj-ea"/>
            </a:endParaRPr>
          </a:p>
        </p:txBody>
      </p:sp>
    </p:spTree>
    <p:extLst>
      <p:ext uri="{BB962C8B-B14F-4D97-AF65-F5344CB8AC3E}">
        <p14:creationId xmlns:p14="http://schemas.microsoft.com/office/powerpoint/2010/main" val="3333765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EDC1B6E2-8432-8AC6-F9FB-5F9D7294CEB1}"/>
              </a:ext>
            </a:extLst>
          </p:cNvPr>
          <p:cNvPicPr>
            <a:picLocks noChangeAspect="1"/>
          </p:cNvPicPr>
          <p:nvPr/>
        </p:nvPicPr>
        <p:blipFill>
          <a:blip r:embed="rId2"/>
          <a:stretch>
            <a:fillRect/>
          </a:stretch>
        </p:blipFill>
        <p:spPr>
          <a:xfrm>
            <a:off x="888481" y="6720232"/>
            <a:ext cx="4597908" cy="2142744"/>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26</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A33BCA62-CF12-7ABF-43EE-3F58C6207EC3}"/>
              </a:ext>
            </a:extLst>
          </p:cNvPr>
          <p:cNvSpPr txBox="1"/>
          <p:nvPr/>
        </p:nvSpPr>
        <p:spPr>
          <a:xfrm>
            <a:off x="1713216" y="504435"/>
            <a:ext cx="3431568" cy="369332"/>
          </a:xfrm>
          <a:prstGeom prst="rect">
            <a:avLst/>
          </a:prstGeom>
          <a:noFill/>
        </p:spPr>
        <p:txBody>
          <a:bodyPr wrap="square">
            <a:spAutoFit/>
          </a:bodyPr>
          <a:lstStyle/>
          <a:p>
            <a:pPr marL="148590" marR="45720" algn="ctr">
              <a:spcBef>
                <a:spcPts val="130"/>
              </a:spcBef>
            </a:pPr>
            <a:r>
              <a:rPr lang="ja-JP" altLang="ja-JP" sz="1800" b="1" kern="0" spc="-20" dirty="0">
                <a:effectLst/>
                <a:latin typeface="+mn-ea"/>
                <a:cs typeface="ＭＳ ゴシック" panose="020B0609070205080204" pitchFamily="49" charset="-128"/>
              </a:rPr>
              <a:t>第２章</a:t>
            </a:r>
            <a:r>
              <a:rPr lang="en-US" altLang="ja-JP" sz="1800" b="1" kern="0" spc="-20" dirty="0">
                <a:effectLst/>
                <a:latin typeface="+mn-ea"/>
                <a:cs typeface="ＭＳ ゴシック" panose="020B0609070205080204" pitchFamily="49" charset="-128"/>
              </a:rPr>
              <a:t>  </a:t>
            </a:r>
            <a:r>
              <a:rPr lang="ja-JP" altLang="ja-JP" sz="1800" b="1" kern="0" spc="-20" dirty="0">
                <a:effectLst/>
                <a:latin typeface="+mn-ea"/>
                <a:cs typeface="ＭＳ ゴシック" panose="020B0609070205080204" pitchFamily="49" charset="-128"/>
              </a:rPr>
              <a:t>応用編</a:t>
            </a:r>
            <a:endParaRPr lang="ja-JP" altLang="ja-JP" sz="1800" b="1" kern="0" dirty="0">
              <a:effectLst/>
              <a:latin typeface="+mn-ea"/>
              <a:cs typeface="ＭＳ ゴシック" panose="020B0609070205080204" pitchFamily="49" charset="-128"/>
            </a:endParaRPr>
          </a:p>
        </p:txBody>
      </p:sp>
      <p:sp>
        <p:nvSpPr>
          <p:cNvPr id="4" name="正方形/長方形 3">
            <a:extLst>
              <a:ext uri="{FF2B5EF4-FFF2-40B4-BE49-F238E27FC236}">
                <a16:creationId xmlns:a16="http://schemas.microsoft.com/office/drawing/2014/main" id="{9FF52247-7FC2-F9A1-C4B7-C584BFC13E27}"/>
              </a:ext>
            </a:extLst>
          </p:cNvPr>
          <p:cNvSpPr/>
          <p:nvPr/>
        </p:nvSpPr>
        <p:spPr>
          <a:xfrm>
            <a:off x="729000" y="952587"/>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400" b="1" dirty="0">
              <a:solidFill>
                <a:srgbClr val="002060"/>
              </a:solidFill>
              <a:latin typeface="ＭＳ ゴシック" panose="020B0609070205080204" pitchFamily="49" charset="-128"/>
              <a:ea typeface="ＭＳ ゴシック" panose="020B0609070205080204" pitchFamily="49" charset="-128"/>
            </a:endParaRPr>
          </a:p>
        </p:txBody>
      </p:sp>
      <p:sp>
        <p:nvSpPr>
          <p:cNvPr id="6" name="テキスト ボックス 5">
            <a:extLst>
              <a:ext uri="{FF2B5EF4-FFF2-40B4-BE49-F238E27FC236}">
                <a16:creationId xmlns:a16="http://schemas.microsoft.com/office/drawing/2014/main" id="{D10A6B17-CEE2-3F28-BBD6-82A3A1C6E6B0}"/>
              </a:ext>
            </a:extLst>
          </p:cNvPr>
          <p:cNvSpPr txBox="1"/>
          <p:nvPr/>
        </p:nvSpPr>
        <p:spPr>
          <a:xfrm>
            <a:off x="678246" y="1284476"/>
            <a:ext cx="5400000" cy="1053109"/>
          </a:xfrm>
          <a:prstGeom prst="rect">
            <a:avLst/>
          </a:prstGeom>
          <a:noFill/>
        </p:spPr>
        <p:txBody>
          <a:bodyPr wrap="square" rtlCol="0">
            <a:spAutoFit/>
          </a:bodyPr>
          <a:lstStyle/>
          <a:p>
            <a:pPr marL="485140" marR="429260" algn="just">
              <a:lnSpc>
                <a:spcPct val="90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「レセ画面点検」のリ</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ス</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トのカルテ番号、患者</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氏名の色は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、合格は黒色</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病名点検不合格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病名漏れ、部</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位</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不一致</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b="1" dirty="0">
                <a:solidFill>
                  <a:srgbClr val="00AF5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緑色</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、精密</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点検不合格は</a:t>
            </a:r>
            <a:r>
              <a:rPr lang="ja-JP" altLang="ja-JP" sz="1100" b="1" dirty="0">
                <a:solidFill>
                  <a:srgbClr val="004D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青色</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点検不合格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と精密点検不合格の混在は</a:t>
            </a:r>
            <a:r>
              <a:rPr lang="ja-JP" altLang="ja-JP" sz="1100" b="1" spc="5" dirty="0">
                <a:solidFill>
                  <a:srgbClr val="66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茶色</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で</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表示されます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a:p>
            <a:pPr marL="485140">
              <a:spcBef>
                <a:spcPts val="9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リストは「詳細検索領域」の条件で切り替わります。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
        <p:nvSpPr>
          <p:cNvPr id="25" name="Rectangle 21">
            <a:extLst>
              <a:ext uri="{FF2B5EF4-FFF2-40B4-BE49-F238E27FC236}">
                <a16:creationId xmlns:a16="http://schemas.microsoft.com/office/drawing/2014/main" id="{A3F35CB0-119D-E4AF-A237-AC1E4E5931B1}"/>
              </a:ext>
            </a:extLst>
          </p:cNvPr>
          <p:cNvSpPr>
            <a:spLocks noChangeArrowheads="1"/>
          </p:cNvSpPr>
          <p:nvPr/>
        </p:nvSpPr>
        <p:spPr bwMode="auto">
          <a:xfrm>
            <a:off x="1458413" y="5895997"/>
            <a:ext cx="4698722"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533525" algn="l"/>
              </a:tabLst>
              <a:defRPr>
                <a:solidFill>
                  <a:schemeClr val="tx1"/>
                </a:solidFill>
                <a:latin typeface="Arial" panose="020B0604020202020204" pitchFamily="34" charset="0"/>
              </a:defRPr>
            </a:lvl1pPr>
            <a:lvl2pPr eaLnBrk="0" fontAlgn="base" hangingPunct="0">
              <a:spcBef>
                <a:spcPct val="0"/>
              </a:spcBef>
              <a:spcAft>
                <a:spcPct val="0"/>
              </a:spcAft>
              <a:tabLst>
                <a:tab pos="1533525" algn="l"/>
              </a:tabLst>
              <a:defRPr>
                <a:solidFill>
                  <a:schemeClr val="tx1"/>
                </a:solidFill>
                <a:latin typeface="Arial" panose="020B0604020202020204" pitchFamily="34" charset="0"/>
              </a:defRPr>
            </a:lvl2pPr>
            <a:lvl3pPr eaLnBrk="0" fontAlgn="base" hangingPunct="0">
              <a:spcBef>
                <a:spcPct val="0"/>
              </a:spcBef>
              <a:spcAft>
                <a:spcPct val="0"/>
              </a:spcAft>
              <a:tabLst>
                <a:tab pos="1533525" algn="l"/>
              </a:tabLst>
              <a:defRPr>
                <a:solidFill>
                  <a:schemeClr val="tx1"/>
                </a:solidFill>
                <a:latin typeface="Arial" panose="020B0604020202020204" pitchFamily="34" charset="0"/>
              </a:defRPr>
            </a:lvl3pPr>
            <a:lvl4pPr eaLnBrk="0" fontAlgn="base" hangingPunct="0">
              <a:spcBef>
                <a:spcPct val="0"/>
              </a:spcBef>
              <a:spcAft>
                <a:spcPct val="0"/>
              </a:spcAft>
              <a:tabLst>
                <a:tab pos="1533525" algn="l"/>
              </a:tabLst>
              <a:defRPr>
                <a:solidFill>
                  <a:schemeClr val="tx1"/>
                </a:solidFill>
                <a:latin typeface="Arial" panose="020B0604020202020204" pitchFamily="34" charset="0"/>
              </a:defRPr>
            </a:lvl4pPr>
            <a:lvl5pPr eaLnBrk="0" fontAlgn="base" hangingPunct="0">
              <a:spcBef>
                <a:spcPct val="0"/>
              </a:spcBef>
              <a:spcAft>
                <a:spcPct val="0"/>
              </a:spcAft>
              <a:tabLst>
                <a:tab pos="1533525" algn="l"/>
              </a:tabLst>
              <a:defRPr>
                <a:solidFill>
                  <a:schemeClr val="tx1"/>
                </a:solidFill>
                <a:latin typeface="Arial" panose="020B0604020202020204" pitchFamily="34" charset="0"/>
              </a:defRPr>
            </a:lvl5pPr>
            <a:lvl6pPr eaLnBrk="0" fontAlgn="base" hangingPunct="0">
              <a:spcBef>
                <a:spcPct val="0"/>
              </a:spcBef>
              <a:spcAft>
                <a:spcPct val="0"/>
              </a:spcAft>
              <a:tabLst>
                <a:tab pos="1533525" algn="l"/>
              </a:tabLst>
              <a:defRPr>
                <a:solidFill>
                  <a:schemeClr val="tx1"/>
                </a:solidFill>
                <a:latin typeface="Arial" panose="020B0604020202020204" pitchFamily="34" charset="0"/>
              </a:defRPr>
            </a:lvl6pPr>
            <a:lvl7pPr eaLnBrk="0" fontAlgn="base" hangingPunct="0">
              <a:spcBef>
                <a:spcPct val="0"/>
              </a:spcBef>
              <a:spcAft>
                <a:spcPct val="0"/>
              </a:spcAft>
              <a:tabLst>
                <a:tab pos="1533525" algn="l"/>
              </a:tabLst>
              <a:defRPr>
                <a:solidFill>
                  <a:schemeClr val="tx1"/>
                </a:solidFill>
                <a:latin typeface="Arial" panose="020B0604020202020204" pitchFamily="34" charset="0"/>
              </a:defRPr>
            </a:lvl7pPr>
            <a:lvl8pPr eaLnBrk="0" fontAlgn="base" hangingPunct="0">
              <a:spcBef>
                <a:spcPct val="0"/>
              </a:spcBef>
              <a:spcAft>
                <a:spcPct val="0"/>
              </a:spcAft>
              <a:tabLst>
                <a:tab pos="1533525" algn="l"/>
              </a:tabLst>
              <a:defRPr>
                <a:solidFill>
                  <a:schemeClr val="tx1"/>
                </a:solidFill>
                <a:latin typeface="Arial" panose="020B0604020202020204" pitchFamily="34" charset="0"/>
              </a:defRPr>
            </a:lvl8pPr>
            <a:lvl9pPr eaLnBrk="0" fontAlgn="base" hangingPunct="0">
              <a:spcBef>
                <a:spcPct val="0"/>
              </a:spcBef>
              <a:spcAft>
                <a:spcPct val="0"/>
              </a:spcAft>
              <a:tabLst>
                <a:tab pos="15335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533525" algn="l"/>
              </a:tabLst>
            </a:pPr>
            <a:r>
              <a:rPr kumimoji="0" lang="en-US" altLang="ja-JP"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「点検タブ」をクリックし、</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1533525" algn="l"/>
              </a:tabLst>
            </a:pPr>
            <a:r>
              <a:rPr kumimoji="0" lang="ja-JP" altLang="en-US"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点検結果を</a:t>
            </a:r>
            <a:r>
              <a:rPr kumimoji="0" lang="ja-JP" altLang="en-US" sz="1100" b="0" i="0" u="none" strike="noStrike" cap="none" normalizeH="0" baseline="0" dirty="0">
                <a:ln>
                  <a:noFill/>
                </a:ln>
                <a:solidFill>
                  <a:srgbClr val="004D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⦿精密点検</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に切り替えると、</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1533525" algn="l"/>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精密点検不合格を含むレセプトのリストが表示されます。</a:t>
            </a: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1533525" algn="l"/>
              </a:tabLst>
            </a:pPr>
            <a:r>
              <a:rPr kumimoji="0" lang="en-US" altLang="ja-JP"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「医療機関名タブ」をクリックすると元の詳細検索領域に戻ります。</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1533525" algn="l"/>
              </a:tabLst>
            </a:pP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33" name="Rectangle 24">
            <a:extLst>
              <a:ext uri="{FF2B5EF4-FFF2-40B4-BE49-F238E27FC236}">
                <a16:creationId xmlns:a16="http://schemas.microsoft.com/office/drawing/2014/main" id="{32A97FDA-2CE0-3F58-288A-0A1693903760}"/>
              </a:ext>
            </a:extLst>
          </p:cNvPr>
          <p:cNvSpPr>
            <a:spLocks noChangeArrowheads="1"/>
          </p:cNvSpPr>
          <p:nvPr/>
        </p:nvSpPr>
        <p:spPr bwMode="auto">
          <a:xfrm>
            <a:off x="834087" y="491294"/>
            <a:ext cx="897682" cy="73866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4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ja-JP" altLang="ja-JP" sz="14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br>
            <a:r>
              <a:rPr lang="ja-JP" altLang="en-US" sz="1400" b="1" spc="-10" dirty="0">
                <a:solidFill>
                  <a:srgbClr val="001F5F"/>
                </a:solidFill>
                <a:effectLst/>
                <a:highlight>
                  <a:srgbClr val="99CCFF"/>
                </a:highlight>
                <a:latin typeface="游ゴシック" panose="020B0400000000000000" pitchFamily="50" charset="-128"/>
                <a:ea typeface="游ゴシック" panose="020B0400000000000000" pitchFamily="50" charset="-128"/>
                <a:cs typeface="ＭＳ Ｐゴシック" panose="020B0600070205080204" pitchFamily="50" charset="-128"/>
              </a:rPr>
              <a:t>画面点検</a:t>
            </a:r>
            <a:endParaRPr kumimoji="0" lang="ja-JP" altLang="en-US" sz="14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36" name="テキスト ボックス 35">
            <a:extLst>
              <a:ext uri="{FF2B5EF4-FFF2-40B4-BE49-F238E27FC236}">
                <a16:creationId xmlns:a16="http://schemas.microsoft.com/office/drawing/2014/main" id="{3771ED25-6A63-3563-FB2C-F87C5751B39C}"/>
              </a:ext>
            </a:extLst>
          </p:cNvPr>
          <p:cNvSpPr txBox="1"/>
          <p:nvPr/>
        </p:nvSpPr>
        <p:spPr>
          <a:xfrm rot="10800000" flipH="1" flipV="1">
            <a:off x="1674663" y="7655161"/>
            <a:ext cx="385940" cy="369332"/>
          </a:xfrm>
          <a:prstGeom prst="rect">
            <a:avLst/>
          </a:prstGeom>
          <a:solidFill>
            <a:schemeClr val="bg1"/>
          </a:solidFill>
        </p:spPr>
        <p:txBody>
          <a:bodyPr wrap="square">
            <a:spAutoFit/>
          </a:bodyPr>
          <a:lstStyle/>
          <a:p>
            <a:r>
              <a:rPr lang="ja-JP" altLang="en-US" dirty="0">
                <a:solidFill>
                  <a:srgbClr val="FF0000"/>
                </a:solidFill>
                <a:latin typeface="Arial" panose="020B0604020202020204" pitchFamily="34" charset="0"/>
              </a:rPr>
              <a:t>②</a:t>
            </a:r>
            <a:endParaRPr lang="ja-JP" altLang="en-US" dirty="0"/>
          </a:p>
        </p:txBody>
      </p:sp>
      <p:sp>
        <p:nvSpPr>
          <p:cNvPr id="37" name="テキスト ボックス 36">
            <a:extLst>
              <a:ext uri="{FF2B5EF4-FFF2-40B4-BE49-F238E27FC236}">
                <a16:creationId xmlns:a16="http://schemas.microsoft.com/office/drawing/2014/main" id="{9FCE9B6B-CB07-FBA6-558E-1966E0BAEDDF}"/>
              </a:ext>
            </a:extLst>
          </p:cNvPr>
          <p:cNvSpPr txBox="1"/>
          <p:nvPr/>
        </p:nvSpPr>
        <p:spPr>
          <a:xfrm rot="10800000" flipH="1" flipV="1">
            <a:off x="967187" y="7269336"/>
            <a:ext cx="329624" cy="369332"/>
          </a:xfrm>
          <a:prstGeom prst="rect">
            <a:avLst/>
          </a:prstGeom>
          <a:solidFill>
            <a:schemeClr val="bg1"/>
          </a:solidFill>
        </p:spPr>
        <p:txBody>
          <a:bodyPr wrap="square">
            <a:spAutoFit/>
          </a:bodyPr>
          <a:lstStyle/>
          <a:p>
            <a:r>
              <a:rPr lang="ja-JP" altLang="en-US" dirty="0">
                <a:solidFill>
                  <a:srgbClr val="FF0000"/>
                </a:solidFill>
                <a:latin typeface="Arial" panose="020B0604020202020204" pitchFamily="34" charset="0"/>
              </a:rPr>
              <a:t>③</a:t>
            </a:r>
            <a:endParaRPr lang="ja-JP" altLang="en-US" dirty="0"/>
          </a:p>
        </p:txBody>
      </p:sp>
      <p:grpSp>
        <p:nvGrpSpPr>
          <p:cNvPr id="11" name="グループ化 10">
            <a:extLst>
              <a:ext uri="{FF2B5EF4-FFF2-40B4-BE49-F238E27FC236}">
                <a16:creationId xmlns:a16="http://schemas.microsoft.com/office/drawing/2014/main" id="{632A7835-2074-1C4C-9091-105D0ACB1FBB}"/>
              </a:ext>
            </a:extLst>
          </p:cNvPr>
          <p:cNvGrpSpPr/>
          <p:nvPr/>
        </p:nvGrpSpPr>
        <p:grpSpPr>
          <a:xfrm>
            <a:off x="890445" y="2298177"/>
            <a:ext cx="4597908" cy="3476244"/>
            <a:chOff x="890445" y="2298177"/>
            <a:chExt cx="4597908" cy="3476244"/>
          </a:xfrm>
        </p:grpSpPr>
        <p:grpSp>
          <p:nvGrpSpPr>
            <p:cNvPr id="9" name="グループ化 8">
              <a:extLst>
                <a:ext uri="{FF2B5EF4-FFF2-40B4-BE49-F238E27FC236}">
                  <a16:creationId xmlns:a16="http://schemas.microsoft.com/office/drawing/2014/main" id="{C08D3C0D-F234-C90E-39DA-1F623A52651A}"/>
                </a:ext>
              </a:extLst>
            </p:cNvPr>
            <p:cNvGrpSpPr/>
            <p:nvPr/>
          </p:nvGrpSpPr>
          <p:grpSpPr>
            <a:xfrm>
              <a:off x="890445" y="2298177"/>
              <a:ext cx="4597908" cy="3476244"/>
              <a:chOff x="1325245" y="2687009"/>
              <a:chExt cx="4597908" cy="3476244"/>
            </a:xfrm>
          </p:grpSpPr>
          <p:pic>
            <p:nvPicPr>
              <p:cNvPr id="2" name="図 1">
                <a:extLst>
                  <a:ext uri="{FF2B5EF4-FFF2-40B4-BE49-F238E27FC236}">
                    <a16:creationId xmlns:a16="http://schemas.microsoft.com/office/drawing/2014/main" id="{0C7E4DF8-C697-A7AB-6803-CE28300B550C}"/>
                  </a:ext>
                </a:extLst>
              </p:cNvPr>
              <p:cNvPicPr>
                <a:picLocks noChangeAspect="1"/>
              </p:cNvPicPr>
              <p:nvPr/>
            </p:nvPicPr>
            <p:blipFill>
              <a:blip r:embed="rId4"/>
              <a:stretch>
                <a:fillRect/>
              </a:stretch>
            </p:blipFill>
            <p:spPr>
              <a:xfrm>
                <a:off x="1325245" y="2687009"/>
                <a:ext cx="4597908" cy="3476244"/>
              </a:xfrm>
              <a:prstGeom prst="rect">
                <a:avLst/>
              </a:prstGeom>
            </p:spPr>
          </p:pic>
          <p:sp>
            <p:nvSpPr>
              <p:cNvPr id="34" name="テキスト ボックス 33">
                <a:extLst>
                  <a:ext uri="{FF2B5EF4-FFF2-40B4-BE49-F238E27FC236}">
                    <a16:creationId xmlns:a16="http://schemas.microsoft.com/office/drawing/2014/main" id="{8307E411-D05A-A605-C5F4-BED91B23453B}"/>
                  </a:ext>
                </a:extLst>
              </p:cNvPr>
              <p:cNvSpPr txBox="1"/>
              <p:nvPr/>
            </p:nvSpPr>
            <p:spPr>
              <a:xfrm>
                <a:off x="3541354" y="4137886"/>
                <a:ext cx="707062" cy="169277"/>
              </a:xfrm>
              <a:prstGeom prst="rect">
                <a:avLst/>
              </a:prstGeom>
              <a:solidFill>
                <a:schemeClr val="bg1"/>
              </a:solidFill>
            </p:spPr>
            <p:txBody>
              <a:bodyPr wrap="square" lIns="0" tIns="0" rIns="0" bIns="0" rtlCol="0">
                <a:spAutoFit/>
              </a:bodyPr>
              <a:lstStyle/>
              <a:p>
                <a:r>
                  <a:rPr kumimoji="1" lang="ja-JP" altLang="en-US" sz="1100" dirty="0">
                    <a:solidFill>
                      <a:srgbClr val="FF0000"/>
                    </a:solidFill>
                    <a:latin typeface="+mn-ea"/>
                  </a:rPr>
                  <a:t>精密</a:t>
                </a:r>
                <a:r>
                  <a:rPr kumimoji="1" lang="ja-JP" altLang="en-US" sz="1100" dirty="0">
                    <a:solidFill>
                      <a:srgbClr val="0070C0"/>
                    </a:solidFill>
                    <a:latin typeface="+mn-ea"/>
                  </a:rPr>
                  <a:t>（青）</a:t>
                </a:r>
              </a:p>
            </p:txBody>
          </p:sp>
          <p:sp>
            <p:nvSpPr>
              <p:cNvPr id="7" name="テキスト ボックス 6">
                <a:extLst>
                  <a:ext uri="{FF2B5EF4-FFF2-40B4-BE49-F238E27FC236}">
                    <a16:creationId xmlns:a16="http://schemas.microsoft.com/office/drawing/2014/main" id="{DE497EE6-8024-7442-81F2-503CA7239529}"/>
                  </a:ext>
                </a:extLst>
              </p:cNvPr>
              <p:cNvSpPr txBox="1"/>
              <p:nvPr/>
            </p:nvSpPr>
            <p:spPr>
              <a:xfrm>
                <a:off x="3532420" y="3852685"/>
                <a:ext cx="735106" cy="169277"/>
              </a:xfrm>
              <a:prstGeom prst="rect">
                <a:avLst/>
              </a:prstGeom>
              <a:solidFill>
                <a:schemeClr val="bg1"/>
              </a:solidFill>
            </p:spPr>
            <p:txBody>
              <a:bodyPr wrap="square" lIns="0" tIns="0" rIns="0" bIns="0" rtlCol="0">
                <a:spAutoFit/>
              </a:bodyPr>
              <a:lstStyle/>
              <a:p>
                <a:r>
                  <a:rPr kumimoji="1" lang="ja-JP" altLang="en-US" sz="1100" dirty="0">
                    <a:solidFill>
                      <a:srgbClr val="FF0000"/>
                    </a:solidFill>
                    <a:latin typeface="+mn-ea"/>
                  </a:rPr>
                  <a:t>病名</a:t>
                </a:r>
                <a:r>
                  <a:rPr kumimoji="1" lang="ja-JP" altLang="en-US" sz="1100" dirty="0">
                    <a:solidFill>
                      <a:srgbClr val="00B050"/>
                    </a:solidFill>
                    <a:latin typeface="+mn-ea"/>
                  </a:rPr>
                  <a:t>（緑）</a:t>
                </a:r>
                <a:endParaRPr kumimoji="1" lang="en-US" altLang="ja-JP" sz="1100" dirty="0">
                  <a:solidFill>
                    <a:srgbClr val="00B050"/>
                  </a:solidFill>
                  <a:latin typeface="+mn-ea"/>
                </a:endParaRPr>
              </a:p>
            </p:txBody>
          </p:sp>
        </p:grpSp>
        <p:sp>
          <p:nvSpPr>
            <p:cNvPr id="38" name="テキスト ボックス 37">
              <a:extLst>
                <a:ext uri="{FF2B5EF4-FFF2-40B4-BE49-F238E27FC236}">
                  <a16:creationId xmlns:a16="http://schemas.microsoft.com/office/drawing/2014/main" id="{E97BFDFE-4C7B-2CBF-13CA-6661512285D2}"/>
                </a:ext>
              </a:extLst>
            </p:cNvPr>
            <p:cNvSpPr txBox="1"/>
            <p:nvPr/>
          </p:nvSpPr>
          <p:spPr>
            <a:xfrm rot="10800000" flipH="1" flipV="1">
              <a:off x="947015" y="5237670"/>
              <a:ext cx="329624" cy="369332"/>
            </a:xfrm>
            <a:prstGeom prst="rect">
              <a:avLst/>
            </a:prstGeom>
            <a:solidFill>
              <a:schemeClr val="bg1"/>
            </a:solidFill>
          </p:spPr>
          <p:txBody>
            <a:bodyPr wrap="square">
              <a:spAutoFit/>
            </a:bodyPr>
            <a:lstStyle/>
            <a:p>
              <a:r>
                <a:rPr lang="ja-JP" altLang="en-US" dirty="0">
                  <a:solidFill>
                    <a:srgbClr val="FF0000"/>
                  </a:solidFill>
                  <a:latin typeface="Arial" panose="020B0604020202020204" pitchFamily="34" charset="0"/>
                </a:rPr>
                <a:t>①</a:t>
              </a:r>
              <a:endParaRPr lang="ja-JP" altLang="en-US" dirty="0"/>
            </a:p>
          </p:txBody>
        </p:sp>
      </p:grpSp>
    </p:spTree>
    <p:extLst>
      <p:ext uri="{BB962C8B-B14F-4D97-AF65-F5344CB8AC3E}">
        <p14:creationId xmlns:p14="http://schemas.microsoft.com/office/powerpoint/2010/main" val="3144627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27</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C22E112C-B14F-E373-0E1A-673BFA3766BE}"/>
              </a:ext>
            </a:extLst>
          </p:cNvPr>
          <p:cNvSpPr/>
          <p:nvPr/>
        </p:nvSpPr>
        <p:spPr>
          <a:xfrm>
            <a:off x="729000" y="7882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TW" altLang="en-US" sz="1400" b="1" dirty="0">
                <a:solidFill>
                  <a:srgbClr val="002060"/>
                </a:solidFill>
                <a:latin typeface="ＭＳ ゴシック" panose="020B0609070205080204" pitchFamily="49" charset="-128"/>
                <a:ea typeface="ＭＳ ゴシック" panose="020B0609070205080204" pitchFamily="49" charset="-128"/>
              </a:rPr>
              <a:t>「詳細」画面</a:t>
            </a:r>
            <a:endParaRPr kumimoji="1" lang="ja-JP" altLang="en-US" sz="1400" b="1" dirty="0">
              <a:solidFill>
                <a:srgbClr val="002060"/>
              </a:solidFill>
              <a:latin typeface="ＭＳ ゴシック" panose="020B0609070205080204" pitchFamily="49" charset="-128"/>
              <a:ea typeface="ＭＳ ゴシック" panose="020B0609070205080204" pitchFamily="49" charset="-128"/>
            </a:endParaRPr>
          </a:p>
        </p:txBody>
      </p:sp>
      <p:grpSp>
        <p:nvGrpSpPr>
          <p:cNvPr id="25" name="docshapegroup199">
            <a:extLst>
              <a:ext uri="{FF2B5EF4-FFF2-40B4-BE49-F238E27FC236}">
                <a16:creationId xmlns:a16="http://schemas.microsoft.com/office/drawing/2014/main" id="{92C1F685-401A-BFA0-4E5E-884B67610548}"/>
              </a:ext>
            </a:extLst>
          </p:cNvPr>
          <p:cNvGrpSpPr>
            <a:grpSpLocks/>
          </p:cNvGrpSpPr>
          <p:nvPr/>
        </p:nvGrpSpPr>
        <p:grpSpPr bwMode="auto">
          <a:xfrm>
            <a:off x="1321563" y="2219435"/>
            <a:ext cx="4322763" cy="6684963"/>
            <a:chOff x="2549" y="709"/>
            <a:chExt cx="6807" cy="10527"/>
          </a:xfrm>
        </p:grpSpPr>
        <p:pic>
          <p:nvPicPr>
            <p:cNvPr id="62491" name="docshape200">
              <a:extLst>
                <a:ext uri="{FF2B5EF4-FFF2-40B4-BE49-F238E27FC236}">
                  <a16:creationId xmlns:a16="http://schemas.microsoft.com/office/drawing/2014/main" id="{8DA428AF-49DE-AABA-E046-93A634D542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8" y="709"/>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26" name="docshape201">
              <a:extLst>
                <a:ext uri="{FF2B5EF4-FFF2-40B4-BE49-F238E27FC236}">
                  <a16:creationId xmlns:a16="http://schemas.microsoft.com/office/drawing/2014/main" id="{59018775-70FB-D84A-66A9-4E26FCAC3F03}"/>
                </a:ext>
              </a:extLst>
            </p:cNvPr>
            <p:cNvSpPr>
              <a:spLocks/>
            </p:cNvSpPr>
            <p:nvPr/>
          </p:nvSpPr>
          <p:spPr bwMode="auto">
            <a:xfrm>
              <a:off x="8451" y="3405"/>
              <a:ext cx="773" cy="255"/>
            </a:xfrm>
            <a:custGeom>
              <a:avLst/>
              <a:gdLst>
                <a:gd name="T0" fmla="+- 0 8452 8452"/>
                <a:gd name="T1" fmla="*/ T0 w 773"/>
                <a:gd name="T2" fmla="+- 0 3448 3406"/>
                <a:gd name="T3" fmla="*/ 3448 h 255"/>
                <a:gd name="T4" fmla="+- 0 8455 8452"/>
                <a:gd name="T5" fmla="*/ T4 w 773"/>
                <a:gd name="T6" fmla="+- 0 3432 3406"/>
                <a:gd name="T7" fmla="*/ 3432 h 255"/>
                <a:gd name="T8" fmla="+- 0 8464 8452"/>
                <a:gd name="T9" fmla="*/ T8 w 773"/>
                <a:gd name="T10" fmla="+- 0 3418 3406"/>
                <a:gd name="T11" fmla="*/ 3418 h 255"/>
                <a:gd name="T12" fmla="+- 0 8477 8452"/>
                <a:gd name="T13" fmla="*/ T12 w 773"/>
                <a:gd name="T14" fmla="+- 0 3409 3406"/>
                <a:gd name="T15" fmla="*/ 3409 h 255"/>
                <a:gd name="T16" fmla="+- 0 8494 8452"/>
                <a:gd name="T17" fmla="*/ T16 w 773"/>
                <a:gd name="T18" fmla="+- 0 3406 3406"/>
                <a:gd name="T19" fmla="*/ 3406 h 255"/>
                <a:gd name="T20" fmla="+- 0 9182 8452"/>
                <a:gd name="T21" fmla="*/ T20 w 773"/>
                <a:gd name="T22" fmla="+- 0 3406 3406"/>
                <a:gd name="T23" fmla="*/ 3406 h 255"/>
                <a:gd name="T24" fmla="+- 0 9199 8452"/>
                <a:gd name="T25" fmla="*/ T24 w 773"/>
                <a:gd name="T26" fmla="+- 0 3409 3406"/>
                <a:gd name="T27" fmla="*/ 3409 h 255"/>
                <a:gd name="T28" fmla="+- 0 9212 8452"/>
                <a:gd name="T29" fmla="*/ T28 w 773"/>
                <a:gd name="T30" fmla="+- 0 3418 3406"/>
                <a:gd name="T31" fmla="*/ 3418 h 255"/>
                <a:gd name="T32" fmla="+- 0 9221 8452"/>
                <a:gd name="T33" fmla="*/ T32 w 773"/>
                <a:gd name="T34" fmla="+- 0 3432 3406"/>
                <a:gd name="T35" fmla="*/ 3432 h 255"/>
                <a:gd name="T36" fmla="+- 0 9224 8452"/>
                <a:gd name="T37" fmla="*/ T36 w 773"/>
                <a:gd name="T38" fmla="+- 0 3448 3406"/>
                <a:gd name="T39" fmla="*/ 3448 h 255"/>
                <a:gd name="T40" fmla="+- 0 9224 8452"/>
                <a:gd name="T41" fmla="*/ T40 w 773"/>
                <a:gd name="T42" fmla="+- 0 3618 3406"/>
                <a:gd name="T43" fmla="*/ 3618 h 255"/>
                <a:gd name="T44" fmla="+- 0 9221 8452"/>
                <a:gd name="T45" fmla="*/ T44 w 773"/>
                <a:gd name="T46" fmla="+- 0 3634 3406"/>
                <a:gd name="T47" fmla="*/ 3634 h 255"/>
                <a:gd name="T48" fmla="+- 0 9212 8452"/>
                <a:gd name="T49" fmla="*/ T48 w 773"/>
                <a:gd name="T50" fmla="+- 0 3648 3406"/>
                <a:gd name="T51" fmla="*/ 3648 h 255"/>
                <a:gd name="T52" fmla="+- 0 9199 8452"/>
                <a:gd name="T53" fmla="*/ T52 w 773"/>
                <a:gd name="T54" fmla="+- 0 3657 3406"/>
                <a:gd name="T55" fmla="*/ 3657 h 255"/>
                <a:gd name="T56" fmla="+- 0 9182 8452"/>
                <a:gd name="T57" fmla="*/ T56 w 773"/>
                <a:gd name="T58" fmla="+- 0 3660 3406"/>
                <a:gd name="T59" fmla="*/ 3660 h 255"/>
                <a:gd name="T60" fmla="+- 0 8494 8452"/>
                <a:gd name="T61" fmla="*/ T60 w 773"/>
                <a:gd name="T62" fmla="+- 0 3660 3406"/>
                <a:gd name="T63" fmla="*/ 3660 h 255"/>
                <a:gd name="T64" fmla="+- 0 8477 8452"/>
                <a:gd name="T65" fmla="*/ T64 w 773"/>
                <a:gd name="T66" fmla="+- 0 3657 3406"/>
                <a:gd name="T67" fmla="*/ 3657 h 255"/>
                <a:gd name="T68" fmla="+- 0 8464 8452"/>
                <a:gd name="T69" fmla="*/ T68 w 773"/>
                <a:gd name="T70" fmla="+- 0 3648 3406"/>
                <a:gd name="T71" fmla="*/ 3648 h 255"/>
                <a:gd name="T72" fmla="+- 0 8455 8452"/>
                <a:gd name="T73" fmla="*/ T72 w 773"/>
                <a:gd name="T74" fmla="+- 0 3634 3406"/>
                <a:gd name="T75" fmla="*/ 3634 h 255"/>
                <a:gd name="T76" fmla="+- 0 8452 8452"/>
                <a:gd name="T77" fmla="*/ T76 w 773"/>
                <a:gd name="T78" fmla="+- 0 3618 3406"/>
                <a:gd name="T79" fmla="*/ 3618 h 255"/>
                <a:gd name="T80" fmla="+- 0 8452 8452"/>
                <a:gd name="T81" fmla="*/ T80 w 773"/>
                <a:gd name="T82" fmla="+- 0 3448 3406"/>
                <a:gd name="T83" fmla="*/ 3448 h 2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73" h="255">
                  <a:moveTo>
                    <a:pt x="0" y="42"/>
                  </a:moveTo>
                  <a:lnTo>
                    <a:pt x="3" y="26"/>
                  </a:lnTo>
                  <a:lnTo>
                    <a:pt x="12" y="12"/>
                  </a:lnTo>
                  <a:lnTo>
                    <a:pt x="25" y="3"/>
                  </a:lnTo>
                  <a:lnTo>
                    <a:pt x="42" y="0"/>
                  </a:lnTo>
                  <a:lnTo>
                    <a:pt x="730" y="0"/>
                  </a:lnTo>
                  <a:lnTo>
                    <a:pt x="747" y="3"/>
                  </a:lnTo>
                  <a:lnTo>
                    <a:pt x="760" y="12"/>
                  </a:lnTo>
                  <a:lnTo>
                    <a:pt x="769" y="26"/>
                  </a:lnTo>
                  <a:lnTo>
                    <a:pt x="772" y="42"/>
                  </a:lnTo>
                  <a:lnTo>
                    <a:pt x="772" y="212"/>
                  </a:lnTo>
                  <a:lnTo>
                    <a:pt x="769" y="228"/>
                  </a:lnTo>
                  <a:lnTo>
                    <a:pt x="760" y="242"/>
                  </a:lnTo>
                  <a:lnTo>
                    <a:pt x="747" y="251"/>
                  </a:lnTo>
                  <a:lnTo>
                    <a:pt x="730" y="254"/>
                  </a:lnTo>
                  <a:lnTo>
                    <a:pt x="42" y="254"/>
                  </a:lnTo>
                  <a:lnTo>
                    <a:pt x="25" y="251"/>
                  </a:lnTo>
                  <a:lnTo>
                    <a:pt x="12" y="242"/>
                  </a:lnTo>
                  <a:lnTo>
                    <a:pt x="3" y="228"/>
                  </a:lnTo>
                  <a:lnTo>
                    <a:pt x="0" y="212"/>
                  </a:lnTo>
                  <a:lnTo>
                    <a:pt x="0" y="42"/>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Line 25">
              <a:extLst>
                <a:ext uri="{FF2B5EF4-FFF2-40B4-BE49-F238E27FC236}">
                  <a16:creationId xmlns:a16="http://schemas.microsoft.com/office/drawing/2014/main" id="{09772AFA-FAD0-3C7F-1116-60495088282A}"/>
                </a:ext>
              </a:extLst>
            </p:cNvPr>
            <p:cNvSpPr>
              <a:spLocks noChangeShapeType="1"/>
            </p:cNvSpPr>
            <p:nvPr/>
          </p:nvSpPr>
          <p:spPr bwMode="auto">
            <a:xfrm>
              <a:off x="8838" y="3660"/>
              <a:ext cx="0" cy="2338"/>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62488" name="docshape202">
              <a:extLst>
                <a:ext uri="{FF2B5EF4-FFF2-40B4-BE49-F238E27FC236}">
                  <a16:creationId xmlns:a16="http://schemas.microsoft.com/office/drawing/2014/main" id="{AD5A56E0-5C33-EEA6-01CD-9DD02A2CFB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6109"/>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28" name="docshape203">
              <a:extLst>
                <a:ext uri="{FF2B5EF4-FFF2-40B4-BE49-F238E27FC236}">
                  <a16:creationId xmlns:a16="http://schemas.microsoft.com/office/drawing/2014/main" id="{A1595192-9329-AB80-7427-CD403A74892F}"/>
                </a:ext>
              </a:extLst>
            </p:cNvPr>
            <p:cNvSpPr>
              <a:spLocks/>
            </p:cNvSpPr>
            <p:nvPr/>
          </p:nvSpPr>
          <p:spPr bwMode="auto">
            <a:xfrm>
              <a:off x="8778" y="5978"/>
              <a:ext cx="120" cy="120"/>
            </a:xfrm>
            <a:custGeom>
              <a:avLst/>
              <a:gdLst>
                <a:gd name="T0" fmla="+- 0 8898 8778"/>
                <a:gd name="T1" fmla="*/ T0 w 120"/>
                <a:gd name="T2" fmla="+- 0 5978 5978"/>
                <a:gd name="T3" fmla="*/ 5978 h 120"/>
                <a:gd name="T4" fmla="+- 0 8778 8778"/>
                <a:gd name="T5" fmla="*/ T4 w 120"/>
                <a:gd name="T6" fmla="+- 0 5978 5978"/>
                <a:gd name="T7" fmla="*/ 5978 h 120"/>
                <a:gd name="T8" fmla="+- 0 8838 8778"/>
                <a:gd name="T9" fmla="*/ T8 w 120"/>
                <a:gd name="T10" fmla="+- 0 6098 5978"/>
                <a:gd name="T11" fmla="*/ 6098 h 120"/>
                <a:gd name="T12" fmla="+- 0 8898 8778"/>
                <a:gd name="T13" fmla="*/ T12 w 120"/>
                <a:gd name="T14" fmla="+- 0 5978 5978"/>
                <a:gd name="T15" fmla="*/ 5978 h 120"/>
              </a:gdLst>
              <a:ahLst/>
              <a:cxnLst>
                <a:cxn ang="0">
                  <a:pos x="T1" y="T3"/>
                </a:cxn>
                <a:cxn ang="0">
                  <a:pos x="T5" y="T7"/>
                </a:cxn>
                <a:cxn ang="0">
                  <a:pos x="T9" y="T11"/>
                </a:cxn>
                <a:cxn ang="0">
                  <a:pos x="T13" y="T15"/>
                </a:cxn>
              </a:cxnLst>
              <a:rect l="0" t="0" r="r" b="b"/>
              <a:pathLst>
                <a:path w="120" h="120">
                  <a:moveTo>
                    <a:pt x="120" y="0"/>
                  </a:moveTo>
                  <a:lnTo>
                    <a:pt x="0" y="0"/>
                  </a:lnTo>
                  <a:lnTo>
                    <a:pt x="60" y="120"/>
                  </a:lnTo>
                  <a:lnTo>
                    <a:pt x="1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docshape204">
              <a:extLst>
                <a:ext uri="{FF2B5EF4-FFF2-40B4-BE49-F238E27FC236}">
                  <a16:creationId xmlns:a16="http://schemas.microsoft.com/office/drawing/2014/main" id="{54871316-689B-CDFF-F271-1FA746B5ED3F}"/>
                </a:ext>
              </a:extLst>
            </p:cNvPr>
            <p:cNvSpPr txBox="1">
              <a:spLocks noChangeArrowheads="1"/>
            </p:cNvSpPr>
            <p:nvPr/>
          </p:nvSpPr>
          <p:spPr bwMode="auto">
            <a:xfrm>
              <a:off x="5056" y="10151"/>
              <a:ext cx="1564"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rgbClr val="FF0000"/>
                  </a:solidFill>
                  <a:effectLst/>
                  <a:latin typeface="ＭＳ ゴシック" panose="020B0609070205080204" pitchFamily="49" charset="-128"/>
                  <a:ea typeface="ＭＳ ゴシック" panose="020B0609070205080204" pitchFamily="49" charset="-128"/>
                  <a:cs typeface="ＭＳ Ｐゴシック" panose="020B0600070205080204" pitchFamily="50" charset="-128"/>
                </a:rPr>
                <a:t>「算定日」画面</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32" name="テキスト ボックス 31">
            <a:extLst>
              <a:ext uri="{FF2B5EF4-FFF2-40B4-BE49-F238E27FC236}">
                <a16:creationId xmlns:a16="http://schemas.microsoft.com/office/drawing/2014/main" id="{E1429CA3-A0E2-91BF-76C3-6968155A8732}"/>
              </a:ext>
            </a:extLst>
          </p:cNvPr>
          <p:cNvSpPr txBox="1"/>
          <p:nvPr/>
        </p:nvSpPr>
        <p:spPr>
          <a:xfrm>
            <a:off x="251460" y="1084936"/>
            <a:ext cx="6355079" cy="1500667"/>
          </a:xfrm>
          <a:prstGeom prst="rect">
            <a:avLst/>
          </a:prstGeom>
          <a:noFill/>
        </p:spPr>
        <p:txBody>
          <a:bodyPr wrap="square" rtlCol="0">
            <a:spAutoFit/>
          </a:bodyPr>
          <a:lstStyle/>
          <a:p>
            <a:pPr marL="485140" marR="429260">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「詳細」画面には、画面レイアウトを切り替えて、状況に応じてより効率的に画面点検を行う機能を備えています。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lnSpc>
                <a:spcPts val="1815"/>
              </a:lnSpc>
              <a:spcBef>
                <a:spcPts val="585"/>
              </a:spcBef>
            </a:pPr>
            <a:r>
              <a:rPr lang="ja-JP" altLang="ja-JP" sz="1100" spc="-15" dirty="0">
                <a:effectLst/>
                <a:latin typeface="游ゴシック" panose="020B0400000000000000" pitchFamily="50" charset="-128"/>
                <a:ea typeface="游ゴシック" panose="020B0400000000000000" pitchFamily="50" charset="-128"/>
                <a:cs typeface="함초롬바탕" panose="02030604000101010101" pitchFamily="18" charset="-128"/>
              </a:rPr>
              <a:t>１．「算定日」画面</a:t>
            </a:r>
            <a:endParaRPr lang="en-US" altLang="ja-JP" sz="1100" spc="-15"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a:lnSpc>
                <a:spcPts val="1815"/>
              </a:lnSpc>
              <a:spcBef>
                <a:spcPts val="585"/>
              </a:spcBef>
            </a:pPr>
            <a:r>
              <a:rPr lang="ja-JP" altLang="en-US" sz="1100" spc="-15" dirty="0">
                <a:effectLst/>
                <a:latin typeface="游ゴシック" panose="020B0400000000000000" pitchFamily="50" charset="-128"/>
                <a:ea typeface="游ゴシック" panose="020B0400000000000000" pitchFamily="50" charset="-128"/>
                <a:cs typeface="함초롬바탕" panose="02030604000101010101" pitchFamily="18" charset="-128"/>
              </a:rPr>
              <a:t>診療行為、医薬品の算定日を一覧にした画面です。［算定日］をクリックすると表示されます。</a:t>
            </a:r>
            <a:endParaRPr lang="ja-JP" altLang="ja-JP" sz="1100"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4429579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28</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Rectangle 4">
            <a:extLst>
              <a:ext uri="{FF2B5EF4-FFF2-40B4-BE49-F238E27FC236}">
                <a16:creationId xmlns:a16="http://schemas.microsoft.com/office/drawing/2014/main" id="{BCFAA60F-F2CD-FCE8-3B25-AABF316476FE}"/>
              </a:ext>
            </a:extLst>
          </p:cNvPr>
          <p:cNvSpPr>
            <a:spLocks noChangeArrowheads="1"/>
          </p:cNvSpPr>
          <p:nvPr/>
        </p:nvSpPr>
        <p:spPr bwMode="auto">
          <a:xfrm>
            <a:off x="0" y="0"/>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85622" tIns="45720" rIns="91440" bIns="45720" numCol="1" anchor="ctr" anchorCtr="0" compatLnSpc="1">
            <a:prstTxWarp prst="textNoShape">
              <a:avLst/>
            </a:prstTxWarp>
            <a:spAutoFit/>
          </a:bodyPr>
          <a:lstStyle/>
          <a:p>
            <a:endParaRPr lang="ja-JP" altLang="en-US"/>
          </a:p>
        </p:txBody>
      </p:sp>
      <p:grpSp>
        <p:nvGrpSpPr>
          <p:cNvPr id="3" name="docshapegroup205">
            <a:extLst>
              <a:ext uri="{FF2B5EF4-FFF2-40B4-BE49-F238E27FC236}">
                <a16:creationId xmlns:a16="http://schemas.microsoft.com/office/drawing/2014/main" id="{8F00AC55-202E-1F30-CBAD-C483280AF294}"/>
              </a:ext>
            </a:extLst>
          </p:cNvPr>
          <p:cNvGrpSpPr>
            <a:grpSpLocks/>
          </p:cNvGrpSpPr>
          <p:nvPr/>
        </p:nvGrpSpPr>
        <p:grpSpPr bwMode="auto">
          <a:xfrm>
            <a:off x="5614988" y="744287"/>
            <a:ext cx="590550" cy="822325"/>
            <a:chOff x="8913" y="27"/>
            <a:chExt cx="930" cy="1296"/>
          </a:xfrm>
        </p:grpSpPr>
        <p:pic>
          <p:nvPicPr>
            <p:cNvPr id="61443" name="docshape206">
              <a:extLst>
                <a:ext uri="{FF2B5EF4-FFF2-40B4-BE49-F238E27FC236}">
                  <a16:creationId xmlns:a16="http://schemas.microsoft.com/office/drawing/2014/main" id="{062EA255-A158-D10D-D539-DA96ED9C7E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3" y="27"/>
              <a:ext cx="930" cy="1296"/>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207">
              <a:extLst>
                <a:ext uri="{FF2B5EF4-FFF2-40B4-BE49-F238E27FC236}">
                  <a16:creationId xmlns:a16="http://schemas.microsoft.com/office/drawing/2014/main" id="{486DC1BD-C279-D1A4-CA30-2F5419FEFABC}"/>
                </a:ext>
              </a:extLst>
            </p:cNvPr>
            <p:cNvSpPr>
              <a:spLocks/>
            </p:cNvSpPr>
            <p:nvPr/>
          </p:nvSpPr>
          <p:spPr bwMode="auto">
            <a:xfrm>
              <a:off x="9015" y="767"/>
              <a:ext cx="680" cy="284"/>
            </a:xfrm>
            <a:custGeom>
              <a:avLst/>
              <a:gdLst>
                <a:gd name="T0" fmla="+- 0 9016 9016"/>
                <a:gd name="T1" fmla="*/ T0 w 680"/>
                <a:gd name="T2" fmla="+- 0 815 768"/>
                <a:gd name="T3" fmla="*/ 815 h 284"/>
                <a:gd name="T4" fmla="+- 0 9019 9016"/>
                <a:gd name="T5" fmla="*/ T4 w 680"/>
                <a:gd name="T6" fmla="+- 0 796 768"/>
                <a:gd name="T7" fmla="*/ 796 h 284"/>
                <a:gd name="T8" fmla="+- 0 9029 9016"/>
                <a:gd name="T9" fmla="*/ T8 w 680"/>
                <a:gd name="T10" fmla="+- 0 781 768"/>
                <a:gd name="T11" fmla="*/ 781 h 284"/>
                <a:gd name="T12" fmla="+- 0 9044 9016"/>
                <a:gd name="T13" fmla="*/ T12 w 680"/>
                <a:gd name="T14" fmla="+- 0 771 768"/>
                <a:gd name="T15" fmla="*/ 771 h 284"/>
                <a:gd name="T16" fmla="+- 0 9063 9016"/>
                <a:gd name="T17" fmla="*/ T16 w 680"/>
                <a:gd name="T18" fmla="+- 0 768 768"/>
                <a:gd name="T19" fmla="*/ 768 h 284"/>
                <a:gd name="T20" fmla="+- 0 9648 9016"/>
                <a:gd name="T21" fmla="*/ T20 w 680"/>
                <a:gd name="T22" fmla="+- 0 768 768"/>
                <a:gd name="T23" fmla="*/ 768 h 284"/>
                <a:gd name="T24" fmla="+- 0 9666 9016"/>
                <a:gd name="T25" fmla="*/ T24 w 680"/>
                <a:gd name="T26" fmla="+- 0 771 768"/>
                <a:gd name="T27" fmla="*/ 771 h 284"/>
                <a:gd name="T28" fmla="+- 0 9681 9016"/>
                <a:gd name="T29" fmla="*/ T28 w 680"/>
                <a:gd name="T30" fmla="+- 0 781 768"/>
                <a:gd name="T31" fmla="*/ 781 h 284"/>
                <a:gd name="T32" fmla="+- 0 9691 9016"/>
                <a:gd name="T33" fmla="*/ T32 w 680"/>
                <a:gd name="T34" fmla="+- 0 796 768"/>
                <a:gd name="T35" fmla="*/ 796 h 284"/>
                <a:gd name="T36" fmla="+- 0 9695 9016"/>
                <a:gd name="T37" fmla="*/ T36 w 680"/>
                <a:gd name="T38" fmla="+- 0 815 768"/>
                <a:gd name="T39" fmla="*/ 815 h 284"/>
                <a:gd name="T40" fmla="+- 0 9695 9016"/>
                <a:gd name="T41" fmla="*/ T40 w 680"/>
                <a:gd name="T42" fmla="+- 0 1004 768"/>
                <a:gd name="T43" fmla="*/ 1004 h 284"/>
                <a:gd name="T44" fmla="+- 0 9691 9016"/>
                <a:gd name="T45" fmla="*/ T44 w 680"/>
                <a:gd name="T46" fmla="+- 0 1022 768"/>
                <a:gd name="T47" fmla="*/ 1022 h 284"/>
                <a:gd name="T48" fmla="+- 0 9681 9016"/>
                <a:gd name="T49" fmla="*/ T48 w 680"/>
                <a:gd name="T50" fmla="+- 0 1037 768"/>
                <a:gd name="T51" fmla="*/ 1037 h 284"/>
                <a:gd name="T52" fmla="+- 0 9666 9016"/>
                <a:gd name="T53" fmla="*/ T52 w 680"/>
                <a:gd name="T54" fmla="+- 0 1047 768"/>
                <a:gd name="T55" fmla="*/ 1047 h 284"/>
                <a:gd name="T56" fmla="+- 0 9648 9016"/>
                <a:gd name="T57" fmla="*/ T56 w 680"/>
                <a:gd name="T58" fmla="+- 0 1051 768"/>
                <a:gd name="T59" fmla="*/ 1051 h 284"/>
                <a:gd name="T60" fmla="+- 0 9063 9016"/>
                <a:gd name="T61" fmla="*/ T60 w 680"/>
                <a:gd name="T62" fmla="+- 0 1051 768"/>
                <a:gd name="T63" fmla="*/ 1051 h 284"/>
                <a:gd name="T64" fmla="+- 0 9044 9016"/>
                <a:gd name="T65" fmla="*/ T64 w 680"/>
                <a:gd name="T66" fmla="+- 0 1047 768"/>
                <a:gd name="T67" fmla="*/ 1047 h 284"/>
                <a:gd name="T68" fmla="+- 0 9029 9016"/>
                <a:gd name="T69" fmla="*/ T68 w 680"/>
                <a:gd name="T70" fmla="+- 0 1037 768"/>
                <a:gd name="T71" fmla="*/ 1037 h 284"/>
                <a:gd name="T72" fmla="+- 0 9019 9016"/>
                <a:gd name="T73" fmla="*/ T72 w 680"/>
                <a:gd name="T74" fmla="+- 0 1022 768"/>
                <a:gd name="T75" fmla="*/ 1022 h 284"/>
                <a:gd name="T76" fmla="+- 0 9016 9016"/>
                <a:gd name="T77" fmla="*/ T76 w 680"/>
                <a:gd name="T78" fmla="+- 0 1004 768"/>
                <a:gd name="T79" fmla="*/ 1004 h 284"/>
                <a:gd name="T80" fmla="+- 0 9016 9016"/>
                <a:gd name="T81" fmla="*/ T80 w 680"/>
                <a:gd name="T82" fmla="+- 0 815 768"/>
                <a:gd name="T83" fmla="*/ 815 h 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80" h="284">
                  <a:moveTo>
                    <a:pt x="0" y="47"/>
                  </a:moveTo>
                  <a:lnTo>
                    <a:pt x="3" y="28"/>
                  </a:lnTo>
                  <a:lnTo>
                    <a:pt x="13" y="13"/>
                  </a:lnTo>
                  <a:lnTo>
                    <a:pt x="28" y="3"/>
                  </a:lnTo>
                  <a:lnTo>
                    <a:pt x="47" y="0"/>
                  </a:lnTo>
                  <a:lnTo>
                    <a:pt x="632" y="0"/>
                  </a:lnTo>
                  <a:lnTo>
                    <a:pt x="650" y="3"/>
                  </a:lnTo>
                  <a:lnTo>
                    <a:pt x="665" y="13"/>
                  </a:lnTo>
                  <a:lnTo>
                    <a:pt x="675" y="28"/>
                  </a:lnTo>
                  <a:lnTo>
                    <a:pt x="679" y="47"/>
                  </a:lnTo>
                  <a:lnTo>
                    <a:pt x="679" y="236"/>
                  </a:lnTo>
                  <a:lnTo>
                    <a:pt x="675" y="254"/>
                  </a:lnTo>
                  <a:lnTo>
                    <a:pt x="665" y="269"/>
                  </a:lnTo>
                  <a:lnTo>
                    <a:pt x="650" y="279"/>
                  </a:lnTo>
                  <a:lnTo>
                    <a:pt x="632" y="283"/>
                  </a:lnTo>
                  <a:lnTo>
                    <a:pt x="47" y="283"/>
                  </a:lnTo>
                  <a:lnTo>
                    <a:pt x="28" y="279"/>
                  </a:lnTo>
                  <a:lnTo>
                    <a:pt x="13" y="269"/>
                  </a:lnTo>
                  <a:lnTo>
                    <a:pt x="3" y="254"/>
                  </a:lnTo>
                  <a:lnTo>
                    <a:pt x="0" y="236"/>
                  </a:lnTo>
                  <a:lnTo>
                    <a:pt x="0" y="4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0" name="テキスト ボックス 19">
            <a:extLst>
              <a:ext uri="{FF2B5EF4-FFF2-40B4-BE49-F238E27FC236}">
                <a16:creationId xmlns:a16="http://schemas.microsoft.com/office/drawing/2014/main" id="{325A7CDC-6D5F-A675-F493-070FB5E10A8A}"/>
              </a:ext>
            </a:extLst>
          </p:cNvPr>
          <p:cNvSpPr txBox="1"/>
          <p:nvPr/>
        </p:nvSpPr>
        <p:spPr>
          <a:xfrm>
            <a:off x="873171" y="647427"/>
            <a:ext cx="4083169" cy="1107996"/>
          </a:xfrm>
          <a:prstGeom prst="rect">
            <a:avLst/>
          </a:prstGeom>
          <a:noFill/>
        </p:spPr>
        <p:txBody>
          <a:bodyPr wrap="none" rtlCol="0">
            <a:spAutoFit/>
          </a:bodyPr>
          <a:lstStyle/>
          <a:p>
            <a:r>
              <a:rPr kumimoji="1" lang="ja-JP" altLang="en-US" sz="1200" dirty="0">
                <a:latin typeface="游ゴシック" panose="020B0400000000000000" pitchFamily="50" charset="-128"/>
                <a:ea typeface="游ゴシック" panose="020B0400000000000000" pitchFamily="50" charset="-128"/>
              </a:rPr>
              <a:t>２．「日次」画面</a:t>
            </a:r>
          </a:p>
          <a:p>
            <a:r>
              <a:rPr kumimoji="1" lang="ja-JP" altLang="en-US" sz="1200" dirty="0">
                <a:latin typeface="游ゴシック" panose="020B0400000000000000" pitchFamily="50" charset="-128"/>
                <a:ea typeface="游ゴシック" panose="020B0400000000000000" pitchFamily="50" charset="-128"/>
              </a:rPr>
              <a:t>月単位ではなく日単位の画面です。</a:t>
            </a:r>
          </a:p>
          <a:p>
            <a:r>
              <a:rPr kumimoji="1" lang="ja-JP" altLang="en-US" sz="1200" dirty="0">
                <a:latin typeface="游ゴシック" panose="020B0400000000000000" pitchFamily="50" charset="-128"/>
                <a:ea typeface="游ゴシック" panose="020B0400000000000000" pitchFamily="50" charset="-128"/>
              </a:rPr>
              <a:t>「詳細」画面の</a:t>
            </a:r>
            <a:r>
              <a:rPr kumimoji="1" lang="en-US" altLang="ja-JP" sz="1200" dirty="0">
                <a:latin typeface="游ゴシック" panose="020B0400000000000000" pitchFamily="50" charset="-128"/>
                <a:ea typeface="游ゴシック" panose="020B0400000000000000" pitchFamily="50" charset="-128"/>
              </a:rPr>
              <a:t>[</a:t>
            </a:r>
            <a:r>
              <a:rPr kumimoji="1" lang="ja-JP" altLang="en-US" sz="1200" dirty="0">
                <a:latin typeface="游ゴシック" panose="020B0400000000000000" pitchFamily="50" charset="-128"/>
                <a:ea typeface="游ゴシック" panose="020B0400000000000000" pitchFamily="50" charset="-128"/>
              </a:rPr>
              <a:t>日次</a:t>
            </a:r>
            <a:r>
              <a:rPr kumimoji="1" lang="en-US" altLang="ja-JP" sz="1200" dirty="0">
                <a:latin typeface="游ゴシック" panose="020B0400000000000000" pitchFamily="50" charset="-128"/>
                <a:ea typeface="游ゴシック" panose="020B0400000000000000" pitchFamily="50" charset="-128"/>
              </a:rPr>
              <a:t>]  </a:t>
            </a:r>
            <a:r>
              <a:rPr kumimoji="1" lang="ja-JP" altLang="en-US" sz="1200" dirty="0">
                <a:latin typeface="游ゴシック" panose="020B0400000000000000" pitchFamily="50" charset="-128"/>
                <a:ea typeface="游ゴシック" panose="020B0400000000000000" pitchFamily="50" charset="-128"/>
              </a:rPr>
              <a:t>をクリックすると表示されます。</a:t>
            </a:r>
          </a:p>
          <a:p>
            <a:r>
              <a:rPr kumimoji="1" lang="ja-JP" altLang="en-US" sz="1200" dirty="0">
                <a:latin typeface="游ゴシック" panose="020B0400000000000000" pitchFamily="50" charset="-128"/>
                <a:ea typeface="游ゴシック" panose="020B0400000000000000" pitchFamily="50" charset="-128"/>
              </a:rPr>
              <a:t>［日次］のボタンは［月次］に変わります。</a:t>
            </a:r>
          </a:p>
          <a:p>
            <a:endParaRPr kumimoji="1" lang="ja-JP" altLang="en-US" dirty="0"/>
          </a:p>
        </p:txBody>
      </p:sp>
      <p:pic>
        <p:nvPicPr>
          <p:cNvPr id="26" name="図 25" descr="グラフィカル ユーザー インターフェイス, テキスト, アプリケーション, メール&#10;&#10;自動的に生成された説明">
            <a:extLst>
              <a:ext uri="{FF2B5EF4-FFF2-40B4-BE49-F238E27FC236}">
                <a16:creationId xmlns:a16="http://schemas.microsoft.com/office/drawing/2014/main" id="{3F5145C5-0E65-6769-F08D-5462DD53C0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711" y="1662617"/>
            <a:ext cx="3812751" cy="2874228"/>
          </a:xfrm>
          <a:prstGeom prst="rect">
            <a:avLst/>
          </a:prstGeom>
        </p:spPr>
      </p:pic>
      <p:grpSp>
        <p:nvGrpSpPr>
          <p:cNvPr id="27" name="docshapegroup211">
            <a:extLst>
              <a:ext uri="{FF2B5EF4-FFF2-40B4-BE49-F238E27FC236}">
                <a16:creationId xmlns:a16="http://schemas.microsoft.com/office/drawing/2014/main" id="{D7CF355C-99F1-53C3-0A6D-F4EA10578916}"/>
              </a:ext>
            </a:extLst>
          </p:cNvPr>
          <p:cNvGrpSpPr>
            <a:grpSpLocks/>
          </p:cNvGrpSpPr>
          <p:nvPr/>
        </p:nvGrpSpPr>
        <p:grpSpPr bwMode="auto">
          <a:xfrm>
            <a:off x="5614988" y="4685107"/>
            <a:ext cx="590550" cy="825500"/>
            <a:chOff x="8913" y="79"/>
            <a:chExt cx="930" cy="1299"/>
          </a:xfrm>
        </p:grpSpPr>
        <p:pic>
          <p:nvPicPr>
            <p:cNvPr id="61462" name="docshape212">
              <a:extLst>
                <a:ext uri="{FF2B5EF4-FFF2-40B4-BE49-F238E27FC236}">
                  <a16:creationId xmlns:a16="http://schemas.microsoft.com/office/drawing/2014/main" id="{DEEC1F11-E478-B1CD-B58D-E11A2DD289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3" y="79"/>
              <a:ext cx="930" cy="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docshape213">
              <a:extLst>
                <a:ext uri="{FF2B5EF4-FFF2-40B4-BE49-F238E27FC236}">
                  <a16:creationId xmlns:a16="http://schemas.microsoft.com/office/drawing/2014/main" id="{5F0019FE-3B3D-2435-5780-6D2DA933A7DB}"/>
                </a:ext>
              </a:extLst>
            </p:cNvPr>
            <p:cNvSpPr>
              <a:spLocks/>
            </p:cNvSpPr>
            <p:nvPr/>
          </p:nvSpPr>
          <p:spPr bwMode="auto">
            <a:xfrm>
              <a:off x="9015" y="1006"/>
              <a:ext cx="680" cy="286"/>
            </a:xfrm>
            <a:custGeom>
              <a:avLst/>
              <a:gdLst>
                <a:gd name="T0" fmla="+- 0 9016 9016"/>
                <a:gd name="T1" fmla="*/ T0 w 680"/>
                <a:gd name="T2" fmla="+- 0 1054 1007"/>
                <a:gd name="T3" fmla="*/ 1054 h 286"/>
                <a:gd name="T4" fmla="+- 0 9019 9016"/>
                <a:gd name="T5" fmla="*/ T4 w 680"/>
                <a:gd name="T6" fmla="+- 0 1036 1007"/>
                <a:gd name="T7" fmla="*/ 1036 h 286"/>
                <a:gd name="T8" fmla="+- 0 9030 9016"/>
                <a:gd name="T9" fmla="*/ T8 w 680"/>
                <a:gd name="T10" fmla="+- 0 1021 1007"/>
                <a:gd name="T11" fmla="*/ 1021 h 286"/>
                <a:gd name="T12" fmla="+- 0 9045 9016"/>
                <a:gd name="T13" fmla="*/ T12 w 680"/>
                <a:gd name="T14" fmla="+- 0 1010 1007"/>
                <a:gd name="T15" fmla="*/ 1010 h 286"/>
                <a:gd name="T16" fmla="+- 0 9063 9016"/>
                <a:gd name="T17" fmla="*/ T16 w 680"/>
                <a:gd name="T18" fmla="+- 0 1007 1007"/>
                <a:gd name="T19" fmla="*/ 1007 h 286"/>
                <a:gd name="T20" fmla="+- 0 9647 9016"/>
                <a:gd name="T21" fmla="*/ T20 w 680"/>
                <a:gd name="T22" fmla="+- 0 1007 1007"/>
                <a:gd name="T23" fmla="*/ 1007 h 286"/>
                <a:gd name="T24" fmla="+- 0 9666 9016"/>
                <a:gd name="T25" fmla="*/ T24 w 680"/>
                <a:gd name="T26" fmla="+- 0 1010 1007"/>
                <a:gd name="T27" fmla="*/ 1010 h 286"/>
                <a:gd name="T28" fmla="+- 0 9681 9016"/>
                <a:gd name="T29" fmla="*/ T28 w 680"/>
                <a:gd name="T30" fmla="+- 0 1021 1007"/>
                <a:gd name="T31" fmla="*/ 1021 h 286"/>
                <a:gd name="T32" fmla="+- 0 9691 9016"/>
                <a:gd name="T33" fmla="*/ T32 w 680"/>
                <a:gd name="T34" fmla="+- 0 1036 1007"/>
                <a:gd name="T35" fmla="*/ 1036 h 286"/>
                <a:gd name="T36" fmla="+- 0 9695 9016"/>
                <a:gd name="T37" fmla="*/ T36 w 680"/>
                <a:gd name="T38" fmla="+- 0 1054 1007"/>
                <a:gd name="T39" fmla="*/ 1054 h 286"/>
                <a:gd name="T40" fmla="+- 0 9695 9016"/>
                <a:gd name="T41" fmla="*/ T40 w 680"/>
                <a:gd name="T42" fmla="+- 0 1245 1007"/>
                <a:gd name="T43" fmla="*/ 1245 h 286"/>
                <a:gd name="T44" fmla="+- 0 9691 9016"/>
                <a:gd name="T45" fmla="*/ T44 w 680"/>
                <a:gd name="T46" fmla="+- 0 1263 1007"/>
                <a:gd name="T47" fmla="*/ 1263 h 286"/>
                <a:gd name="T48" fmla="+- 0 9681 9016"/>
                <a:gd name="T49" fmla="*/ T48 w 680"/>
                <a:gd name="T50" fmla="+- 0 1278 1007"/>
                <a:gd name="T51" fmla="*/ 1278 h 286"/>
                <a:gd name="T52" fmla="+- 0 9666 9016"/>
                <a:gd name="T53" fmla="*/ T52 w 680"/>
                <a:gd name="T54" fmla="+- 0 1288 1007"/>
                <a:gd name="T55" fmla="*/ 1288 h 286"/>
                <a:gd name="T56" fmla="+- 0 9647 9016"/>
                <a:gd name="T57" fmla="*/ T56 w 680"/>
                <a:gd name="T58" fmla="+- 0 1292 1007"/>
                <a:gd name="T59" fmla="*/ 1292 h 286"/>
                <a:gd name="T60" fmla="+- 0 9063 9016"/>
                <a:gd name="T61" fmla="*/ T60 w 680"/>
                <a:gd name="T62" fmla="+- 0 1292 1007"/>
                <a:gd name="T63" fmla="*/ 1292 h 286"/>
                <a:gd name="T64" fmla="+- 0 9045 9016"/>
                <a:gd name="T65" fmla="*/ T64 w 680"/>
                <a:gd name="T66" fmla="+- 0 1288 1007"/>
                <a:gd name="T67" fmla="*/ 1288 h 286"/>
                <a:gd name="T68" fmla="+- 0 9030 9016"/>
                <a:gd name="T69" fmla="*/ T68 w 680"/>
                <a:gd name="T70" fmla="+- 0 1278 1007"/>
                <a:gd name="T71" fmla="*/ 1278 h 286"/>
                <a:gd name="T72" fmla="+- 0 9019 9016"/>
                <a:gd name="T73" fmla="*/ T72 w 680"/>
                <a:gd name="T74" fmla="+- 0 1263 1007"/>
                <a:gd name="T75" fmla="*/ 1263 h 286"/>
                <a:gd name="T76" fmla="+- 0 9016 9016"/>
                <a:gd name="T77" fmla="*/ T76 w 680"/>
                <a:gd name="T78" fmla="+- 0 1245 1007"/>
                <a:gd name="T79" fmla="*/ 1245 h 286"/>
                <a:gd name="T80" fmla="+- 0 9016 9016"/>
                <a:gd name="T81" fmla="*/ T80 w 680"/>
                <a:gd name="T82" fmla="+- 0 1054 1007"/>
                <a:gd name="T83" fmla="*/ 1054 h 28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80" h="286">
                  <a:moveTo>
                    <a:pt x="0" y="47"/>
                  </a:moveTo>
                  <a:lnTo>
                    <a:pt x="3" y="29"/>
                  </a:lnTo>
                  <a:lnTo>
                    <a:pt x="14" y="14"/>
                  </a:lnTo>
                  <a:lnTo>
                    <a:pt x="29" y="3"/>
                  </a:lnTo>
                  <a:lnTo>
                    <a:pt x="47" y="0"/>
                  </a:lnTo>
                  <a:lnTo>
                    <a:pt x="631" y="0"/>
                  </a:lnTo>
                  <a:lnTo>
                    <a:pt x="650" y="3"/>
                  </a:lnTo>
                  <a:lnTo>
                    <a:pt x="665" y="14"/>
                  </a:lnTo>
                  <a:lnTo>
                    <a:pt x="675" y="29"/>
                  </a:lnTo>
                  <a:lnTo>
                    <a:pt x="679" y="47"/>
                  </a:lnTo>
                  <a:lnTo>
                    <a:pt x="679" y="238"/>
                  </a:lnTo>
                  <a:lnTo>
                    <a:pt x="675" y="256"/>
                  </a:lnTo>
                  <a:lnTo>
                    <a:pt x="665" y="271"/>
                  </a:lnTo>
                  <a:lnTo>
                    <a:pt x="650" y="281"/>
                  </a:lnTo>
                  <a:lnTo>
                    <a:pt x="631" y="285"/>
                  </a:lnTo>
                  <a:lnTo>
                    <a:pt x="47" y="285"/>
                  </a:lnTo>
                  <a:lnTo>
                    <a:pt x="29" y="281"/>
                  </a:lnTo>
                  <a:lnTo>
                    <a:pt x="14" y="271"/>
                  </a:lnTo>
                  <a:lnTo>
                    <a:pt x="3" y="256"/>
                  </a:lnTo>
                  <a:lnTo>
                    <a:pt x="0" y="238"/>
                  </a:lnTo>
                  <a:lnTo>
                    <a:pt x="0" y="47"/>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29" name="docshapegroup214">
            <a:extLst>
              <a:ext uri="{FF2B5EF4-FFF2-40B4-BE49-F238E27FC236}">
                <a16:creationId xmlns:a16="http://schemas.microsoft.com/office/drawing/2014/main" id="{5754DC67-2C30-E7D4-59CC-B122C756E71B}"/>
              </a:ext>
            </a:extLst>
          </p:cNvPr>
          <p:cNvGrpSpPr>
            <a:grpSpLocks/>
          </p:cNvGrpSpPr>
          <p:nvPr/>
        </p:nvGrpSpPr>
        <p:grpSpPr bwMode="auto">
          <a:xfrm>
            <a:off x="1138681" y="5625288"/>
            <a:ext cx="4321176" cy="3254376"/>
            <a:chOff x="2551" y="162"/>
            <a:chExt cx="6804" cy="5124"/>
          </a:xfrm>
        </p:grpSpPr>
        <p:pic>
          <p:nvPicPr>
            <p:cNvPr id="61465" name="docshape215">
              <a:extLst>
                <a:ext uri="{FF2B5EF4-FFF2-40B4-BE49-F238E27FC236}">
                  <a16:creationId xmlns:a16="http://schemas.microsoft.com/office/drawing/2014/main" id="{F28FF11D-B87E-EC5C-FC6F-DB55BBC65E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162"/>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docshape216">
              <a:extLst>
                <a:ext uri="{FF2B5EF4-FFF2-40B4-BE49-F238E27FC236}">
                  <a16:creationId xmlns:a16="http://schemas.microsoft.com/office/drawing/2014/main" id="{4AD3DC83-0BD5-2950-B7D4-29CB76D9B3C6}"/>
                </a:ext>
              </a:extLst>
            </p:cNvPr>
            <p:cNvSpPr txBox="1">
              <a:spLocks noChangeArrowheads="1"/>
            </p:cNvSpPr>
            <p:nvPr/>
          </p:nvSpPr>
          <p:spPr bwMode="auto">
            <a:xfrm>
              <a:off x="6914" y="3692"/>
              <a:ext cx="1623" cy="4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388"/>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ＭＳ ゴシック" panose="020B0609070205080204" pitchFamily="49" charset="-128"/>
                  <a:ea typeface="ＭＳ ゴシック" panose="020B0609070205080204" pitchFamily="49" charset="-128"/>
                </a:rPr>
                <a:t>「縦覧」画面</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31" name="テキスト ボックス 30">
            <a:extLst>
              <a:ext uri="{FF2B5EF4-FFF2-40B4-BE49-F238E27FC236}">
                <a16:creationId xmlns:a16="http://schemas.microsoft.com/office/drawing/2014/main" id="{22A72854-4AB4-C24E-2A5D-8A26FCB601D6}"/>
              </a:ext>
            </a:extLst>
          </p:cNvPr>
          <p:cNvSpPr txBox="1"/>
          <p:nvPr/>
        </p:nvSpPr>
        <p:spPr>
          <a:xfrm>
            <a:off x="936481" y="4634266"/>
            <a:ext cx="4185761" cy="1107996"/>
          </a:xfrm>
          <a:prstGeom prst="rect">
            <a:avLst/>
          </a:prstGeom>
          <a:noFill/>
        </p:spPr>
        <p:txBody>
          <a:bodyPr wrap="none" rtlCol="0">
            <a:spAutoFit/>
          </a:bodyPr>
          <a:lstStyle/>
          <a:p>
            <a:r>
              <a:rPr kumimoji="1" lang="ja-JP" altLang="en-US" sz="1200" dirty="0">
                <a:latin typeface="游ゴシック" panose="020B0400000000000000" pitchFamily="50" charset="-128"/>
                <a:ea typeface="游ゴシック" panose="020B0400000000000000" pitchFamily="50" charset="-128"/>
              </a:rPr>
              <a:t>３．「縦覧」画面</a:t>
            </a:r>
          </a:p>
          <a:p>
            <a:r>
              <a:rPr kumimoji="1" lang="ja-JP" altLang="en-US" sz="1200" dirty="0">
                <a:latin typeface="游ゴシック" panose="020B0400000000000000" pitchFamily="50" charset="-128"/>
                <a:ea typeface="游ゴシック" panose="020B0400000000000000" pitchFamily="50" charset="-128"/>
              </a:rPr>
              <a:t>過去６ヶ月間の診療行為、医薬品を縦覧表示します。</a:t>
            </a:r>
          </a:p>
          <a:p>
            <a:r>
              <a:rPr kumimoji="1" lang="ja-JP" altLang="en-US" sz="1200" dirty="0">
                <a:latin typeface="游ゴシック" panose="020B0400000000000000" pitchFamily="50" charset="-128"/>
                <a:ea typeface="游ゴシック" panose="020B0400000000000000" pitchFamily="50" charset="-128"/>
              </a:rPr>
              <a:t>「詳細」画面の［縦覧］をクリックすると表示されます。</a:t>
            </a:r>
            <a:endParaRPr kumimoji="1" lang="en-US" altLang="ja-JP" sz="1200" dirty="0">
              <a:latin typeface="游ゴシック" panose="020B0400000000000000" pitchFamily="50" charset="-128"/>
              <a:ea typeface="游ゴシック" panose="020B0400000000000000" pitchFamily="50" charset="-128"/>
            </a:endParaRPr>
          </a:p>
          <a:p>
            <a:r>
              <a:rPr kumimoji="1" lang="ja-JP" altLang="en-US" sz="1200" dirty="0">
                <a:latin typeface="游ゴシック" panose="020B0400000000000000" pitchFamily="50" charset="-128"/>
                <a:ea typeface="游ゴシック" panose="020B0400000000000000" pitchFamily="50" charset="-128"/>
              </a:rPr>
              <a:t>縦覧点検の内容を確認するような場合に使います。</a:t>
            </a:r>
          </a:p>
          <a:p>
            <a:endParaRPr kumimoji="1" lang="ja-JP" altLang="en-US" dirty="0"/>
          </a:p>
        </p:txBody>
      </p:sp>
    </p:spTree>
    <p:extLst>
      <p:ext uri="{BB962C8B-B14F-4D97-AF65-F5344CB8AC3E}">
        <p14:creationId xmlns:p14="http://schemas.microsoft.com/office/powerpoint/2010/main" val="41710162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29</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grpSp>
        <p:nvGrpSpPr>
          <p:cNvPr id="2" name="docshapegroup217">
            <a:extLst>
              <a:ext uri="{FF2B5EF4-FFF2-40B4-BE49-F238E27FC236}">
                <a16:creationId xmlns:a16="http://schemas.microsoft.com/office/drawing/2014/main" id="{11B1DBCC-EF20-0C0F-85F9-FA53E244460E}"/>
              </a:ext>
            </a:extLst>
          </p:cNvPr>
          <p:cNvGrpSpPr>
            <a:grpSpLocks/>
          </p:cNvGrpSpPr>
          <p:nvPr/>
        </p:nvGrpSpPr>
        <p:grpSpPr bwMode="auto">
          <a:xfrm>
            <a:off x="1264763" y="912100"/>
            <a:ext cx="4691063" cy="4138613"/>
            <a:chOff x="2551" y="318"/>
            <a:chExt cx="7387" cy="6516"/>
          </a:xfrm>
        </p:grpSpPr>
        <p:pic>
          <p:nvPicPr>
            <p:cNvPr id="60418" name="docshape218">
              <a:extLst>
                <a:ext uri="{FF2B5EF4-FFF2-40B4-BE49-F238E27FC236}">
                  <a16:creationId xmlns:a16="http://schemas.microsoft.com/office/drawing/2014/main" id="{A7233CDA-81FB-68DC-D1A7-9B95F221B0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707"/>
              <a:ext cx="6804" cy="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docshape219">
              <a:extLst>
                <a:ext uri="{FF2B5EF4-FFF2-40B4-BE49-F238E27FC236}">
                  <a16:creationId xmlns:a16="http://schemas.microsoft.com/office/drawing/2014/main" id="{BDDF7279-D19B-5465-715F-2E9C36A01E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2" y="317"/>
              <a:ext cx="3970" cy="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ocshape220">
              <a:extLst>
                <a:ext uri="{FF2B5EF4-FFF2-40B4-BE49-F238E27FC236}">
                  <a16:creationId xmlns:a16="http://schemas.microsoft.com/office/drawing/2014/main" id="{D6BE1309-AE45-86E7-B027-06C8D5DE763B}"/>
                </a:ext>
              </a:extLst>
            </p:cNvPr>
            <p:cNvSpPr>
              <a:spLocks/>
            </p:cNvSpPr>
            <p:nvPr/>
          </p:nvSpPr>
          <p:spPr bwMode="auto">
            <a:xfrm>
              <a:off x="6697" y="618"/>
              <a:ext cx="3226" cy="264"/>
            </a:xfrm>
            <a:custGeom>
              <a:avLst/>
              <a:gdLst>
                <a:gd name="T0" fmla="+- 0 6697 6697"/>
                <a:gd name="T1" fmla="*/ T0 w 3226"/>
                <a:gd name="T2" fmla="+- 0 663 619"/>
                <a:gd name="T3" fmla="*/ 663 h 264"/>
                <a:gd name="T4" fmla="+- 0 6701 6697"/>
                <a:gd name="T5" fmla="*/ T4 w 3226"/>
                <a:gd name="T6" fmla="+- 0 646 619"/>
                <a:gd name="T7" fmla="*/ 646 h 264"/>
                <a:gd name="T8" fmla="+- 0 6710 6697"/>
                <a:gd name="T9" fmla="*/ T8 w 3226"/>
                <a:gd name="T10" fmla="+- 0 632 619"/>
                <a:gd name="T11" fmla="*/ 632 h 264"/>
                <a:gd name="T12" fmla="+- 0 6724 6697"/>
                <a:gd name="T13" fmla="*/ T12 w 3226"/>
                <a:gd name="T14" fmla="+- 0 622 619"/>
                <a:gd name="T15" fmla="*/ 622 h 264"/>
                <a:gd name="T16" fmla="+- 0 6741 6697"/>
                <a:gd name="T17" fmla="*/ T16 w 3226"/>
                <a:gd name="T18" fmla="+- 0 619 619"/>
                <a:gd name="T19" fmla="*/ 619 h 264"/>
                <a:gd name="T20" fmla="+- 0 9879 6697"/>
                <a:gd name="T21" fmla="*/ T20 w 3226"/>
                <a:gd name="T22" fmla="+- 0 619 619"/>
                <a:gd name="T23" fmla="*/ 619 h 264"/>
                <a:gd name="T24" fmla="+- 0 9896 6697"/>
                <a:gd name="T25" fmla="*/ T24 w 3226"/>
                <a:gd name="T26" fmla="+- 0 622 619"/>
                <a:gd name="T27" fmla="*/ 622 h 264"/>
                <a:gd name="T28" fmla="+- 0 9910 6697"/>
                <a:gd name="T29" fmla="*/ T28 w 3226"/>
                <a:gd name="T30" fmla="+- 0 632 619"/>
                <a:gd name="T31" fmla="*/ 632 h 264"/>
                <a:gd name="T32" fmla="+- 0 9919 6697"/>
                <a:gd name="T33" fmla="*/ T32 w 3226"/>
                <a:gd name="T34" fmla="+- 0 646 619"/>
                <a:gd name="T35" fmla="*/ 646 h 264"/>
                <a:gd name="T36" fmla="+- 0 9923 6697"/>
                <a:gd name="T37" fmla="*/ T36 w 3226"/>
                <a:gd name="T38" fmla="+- 0 663 619"/>
                <a:gd name="T39" fmla="*/ 663 h 264"/>
                <a:gd name="T40" fmla="+- 0 9923 6697"/>
                <a:gd name="T41" fmla="*/ T40 w 3226"/>
                <a:gd name="T42" fmla="+- 0 839 619"/>
                <a:gd name="T43" fmla="*/ 839 h 264"/>
                <a:gd name="T44" fmla="+- 0 9919 6697"/>
                <a:gd name="T45" fmla="*/ T44 w 3226"/>
                <a:gd name="T46" fmla="+- 0 856 619"/>
                <a:gd name="T47" fmla="*/ 856 h 264"/>
                <a:gd name="T48" fmla="+- 0 9910 6697"/>
                <a:gd name="T49" fmla="*/ T48 w 3226"/>
                <a:gd name="T50" fmla="+- 0 870 619"/>
                <a:gd name="T51" fmla="*/ 870 h 264"/>
                <a:gd name="T52" fmla="+- 0 9896 6697"/>
                <a:gd name="T53" fmla="*/ T52 w 3226"/>
                <a:gd name="T54" fmla="+- 0 879 619"/>
                <a:gd name="T55" fmla="*/ 879 h 264"/>
                <a:gd name="T56" fmla="+- 0 9879 6697"/>
                <a:gd name="T57" fmla="*/ T56 w 3226"/>
                <a:gd name="T58" fmla="+- 0 883 619"/>
                <a:gd name="T59" fmla="*/ 883 h 264"/>
                <a:gd name="T60" fmla="+- 0 6741 6697"/>
                <a:gd name="T61" fmla="*/ T60 w 3226"/>
                <a:gd name="T62" fmla="+- 0 883 619"/>
                <a:gd name="T63" fmla="*/ 883 h 264"/>
                <a:gd name="T64" fmla="+- 0 6724 6697"/>
                <a:gd name="T65" fmla="*/ T64 w 3226"/>
                <a:gd name="T66" fmla="+- 0 879 619"/>
                <a:gd name="T67" fmla="*/ 879 h 264"/>
                <a:gd name="T68" fmla="+- 0 6710 6697"/>
                <a:gd name="T69" fmla="*/ T68 w 3226"/>
                <a:gd name="T70" fmla="+- 0 870 619"/>
                <a:gd name="T71" fmla="*/ 870 h 264"/>
                <a:gd name="T72" fmla="+- 0 6701 6697"/>
                <a:gd name="T73" fmla="*/ T72 w 3226"/>
                <a:gd name="T74" fmla="+- 0 856 619"/>
                <a:gd name="T75" fmla="*/ 856 h 264"/>
                <a:gd name="T76" fmla="+- 0 6697 6697"/>
                <a:gd name="T77" fmla="*/ T76 w 3226"/>
                <a:gd name="T78" fmla="+- 0 839 619"/>
                <a:gd name="T79" fmla="*/ 839 h 264"/>
                <a:gd name="T80" fmla="+- 0 6697 6697"/>
                <a:gd name="T81" fmla="*/ T80 w 3226"/>
                <a:gd name="T82" fmla="+- 0 663 619"/>
                <a:gd name="T83" fmla="*/ 663 h 26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3226" h="264">
                  <a:moveTo>
                    <a:pt x="0" y="44"/>
                  </a:moveTo>
                  <a:lnTo>
                    <a:pt x="4" y="27"/>
                  </a:lnTo>
                  <a:lnTo>
                    <a:pt x="13" y="13"/>
                  </a:lnTo>
                  <a:lnTo>
                    <a:pt x="27" y="3"/>
                  </a:lnTo>
                  <a:lnTo>
                    <a:pt x="44" y="0"/>
                  </a:lnTo>
                  <a:lnTo>
                    <a:pt x="3182" y="0"/>
                  </a:lnTo>
                  <a:lnTo>
                    <a:pt x="3199" y="3"/>
                  </a:lnTo>
                  <a:lnTo>
                    <a:pt x="3213" y="13"/>
                  </a:lnTo>
                  <a:lnTo>
                    <a:pt x="3222" y="27"/>
                  </a:lnTo>
                  <a:lnTo>
                    <a:pt x="3226" y="44"/>
                  </a:lnTo>
                  <a:lnTo>
                    <a:pt x="3226" y="220"/>
                  </a:lnTo>
                  <a:lnTo>
                    <a:pt x="3222" y="237"/>
                  </a:lnTo>
                  <a:lnTo>
                    <a:pt x="3213" y="251"/>
                  </a:lnTo>
                  <a:lnTo>
                    <a:pt x="3199" y="260"/>
                  </a:lnTo>
                  <a:lnTo>
                    <a:pt x="3182" y="264"/>
                  </a:lnTo>
                  <a:lnTo>
                    <a:pt x="44" y="264"/>
                  </a:lnTo>
                  <a:lnTo>
                    <a:pt x="27" y="260"/>
                  </a:lnTo>
                  <a:lnTo>
                    <a:pt x="13" y="251"/>
                  </a:lnTo>
                  <a:lnTo>
                    <a:pt x="4" y="237"/>
                  </a:lnTo>
                  <a:lnTo>
                    <a:pt x="0" y="220"/>
                  </a:lnTo>
                  <a:lnTo>
                    <a:pt x="0" y="44"/>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4" name="Line 5">
              <a:extLst>
                <a:ext uri="{FF2B5EF4-FFF2-40B4-BE49-F238E27FC236}">
                  <a16:creationId xmlns:a16="http://schemas.microsoft.com/office/drawing/2014/main" id="{771364CD-33CA-B09C-897F-94ED7BB88F61}"/>
                </a:ext>
              </a:extLst>
            </p:cNvPr>
            <p:cNvSpPr>
              <a:spLocks noChangeShapeType="1"/>
            </p:cNvSpPr>
            <p:nvPr/>
          </p:nvSpPr>
          <p:spPr bwMode="auto">
            <a:xfrm>
              <a:off x="8310" y="883"/>
              <a:ext cx="0" cy="145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6" name="テキスト ボックス 5">
            <a:extLst>
              <a:ext uri="{FF2B5EF4-FFF2-40B4-BE49-F238E27FC236}">
                <a16:creationId xmlns:a16="http://schemas.microsoft.com/office/drawing/2014/main" id="{A5789130-B7A5-C339-4061-F6E2C8F8CD98}"/>
              </a:ext>
            </a:extLst>
          </p:cNvPr>
          <p:cNvSpPr txBox="1"/>
          <p:nvPr/>
        </p:nvSpPr>
        <p:spPr>
          <a:xfrm>
            <a:off x="103970" y="750334"/>
            <a:ext cx="6554679" cy="1080039"/>
          </a:xfrm>
          <a:prstGeom prst="rect">
            <a:avLst/>
          </a:prstGeom>
          <a:noFill/>
        </p:spPr>
        <p:txBody>
          <a:bodyPr wrap="none" rtlCol="0">
            <a:spAutoFit/>
          </a:bodyPr>
          <a:lstStyle/>
          <a:p>
            <a:pPr marL="485140">
              <a:lnSpc>
                <a:spcPts val="1815"/>
              </a:lnSpc>
            </a:pPr>
            <a:r>
              <a:rPr lang="ja-JP" altLang="en-US" sz="1100" b="1" spc="-5" dirty="0">
                <a:latin typeface="游ゴシック" panose="020B0400000000000000" pitchFamily="50" charset="-128"/>
                <a:ea typeface="游ゴシック" panose="020B0400000000000000" pitchFamily="50" charset="-128"/>
                <a:cs typeface="함초롬바탕" panose="02030604000101010101" pitchFamily="18" charset="-128"/>
              </a:rPr>
              <a:t>４</a:t>
            </a:r>
            <a:r>
              <a:rPr lang="ja-JP" altLang="en-US"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a:t>
            </a: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「関連レセプト」画面</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marR="3082290">
              <a:lnSpc>
                <a:spcPct val="116000"/>
              </a:lnSpc>
              <a:spcBef>
                <a:spcPts val="5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他月や入院等の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関連レ</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セ</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プトがあ</a:t>
            </a:r>
            <a:r>
              <a:rPr lang="ja-JP" altLang="ja-JP" sz="1100" spc="-25" dirty="0">
                <a:effectLst/>
                <a:latin typeface="游ゴシック" panose="020B0400000000000000" pitchFamily="50" charset="-128"/>
                <a:ea typeface="游ゴシック" panose="020B0400000000000000" pitchFamily="50" charset="-128"/>
                <a:cs typeface="ＭＳ Ｐゴシック" panose="020B0600070205080204" pitchFamily="50" charset="-128"/>
              </a:rPr>
              <a:t>る場合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には</a:t>
            </a:r>
            <a:endPar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3082290">
              <a:lnSpc>
                <a:spcPct val="116000"/>
              </a:lnSpc>
              <a:spcBef>
                <a:spcPts val="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右下</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にリ</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スト表示</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さ</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れます。</a:t>
            </a:r>
          </a:p>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ダブルクリックすると表示されます。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
        <p:nvSpPr>
          <p:cNvPr id="7" name="docshape221">
            <a:extLst>
              <a:ext uri="{FF2B5EF4-FFF2-40B4-BE49-F238E27FC236}">
                <a16:creationId xmlns:a16="http://schemas.microsoft.com/office/drawing/2014/main" id="{8168F6A7-72B6-DFEE-3B0D-4186876E83A9}"/>
              </a:ext>
            </a:extLst>
          </p:cNvPr>
          <p:cNvSpPr txBox="1">
            <a:spLocks noChangeArrowheads="1"/>
          </p:cNvSpPr>
          <p:nvPr/>
        </p:nvSpPr>
        <p:spPr bwMode="auto">
          <a:xfrm>
            <a:off x="2187453" y="3825134"/>
            <a:ext cx="1236992" cy="261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ja-JP" altLang="ja-JP" sz="1400" b="1" dirty="0">
                <a:solidFill>
                  <a:srgbClr val="FF0000"/>
                </a:solidFill>
              </a:rPr>
              <a:t>前月の画面</a:t>
            </a:r>
            <a:endParaRPr lang="ja-JP" altLang="ja-JP" sz="1400" dirty="0">
              <a:solidFill>
                <a:srgbClr val="FF0000"/>
              </a:solidFill>
            </a:endParaRPr>
          </a:p>
        </p:txBody>
      </p:sp>
      <p:sp>
        <p:nvSpPr>
          <p:cNvPr id="8" name="テキスト ボックス 7">
            <a:extLst>
              <a:ext uri="{FF2B5EF4-FFF2-40B4-BE49-F238E27FC236}">
                <a16:creationId xmlns:a16="http://schemas.microsoft.com/office/drawing/2014/main" id="{558F25E4-CB80-E309-3954-60EC6955E11E}"/>
              </a:ext>
            </a:extLst>
          </p:cNvPr>
          <p:cNvSpPr txBox="1"/>
          <p:nvPr/>
        </p:nvSpPr>
        <p:spPr>
          <a:xfrm>
            <a:off x="-207183" y="5069665"/>
            <a:ext cx="6853158" cy="723275"/>
          </a:xfrm>
          <a:prstGeom prst="rect">
            <a:avLst/>
          </a:prstGeom>
          <a:noFill/>
        </p:spPr>
        <p:txBody>
          <a:bodyPr wrap="none" rtlCol="0">
            <a:spAutoFit/>
          </a:bodyPr>
          <a:lstStyle/>
          <a:p>
            <a:pPr marL="485140">
              <a:lnSpc>
                <a:spcPts val="1815"/>
              </a:lnSpc>
            </a:pPr>
            <a:r>
              <a:rPr lang="ja-JP" altLang="en-US" sz="1100" b="1" spc="-5" dirty="0">
                <a:latin typeface="游ゴシック" panose="020B0400000000000000" pitchFamily="50" charset="-128"/>
                <a:ea typeface="游ゴシック" panose="020B0400000000000000" pitchFamily="50" charset="-128"/>
                <a:cs typeface="함초롬바탕" panose="02030604000101010101" pitchFamily="18" charset="-128"/>
              </a:rPr>
              <a:t>５</a:t>
            </a:r>
            <a:r>
              <a:rPr lang="ja-JP" altLang="en-US"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．電子付箋</a:t>
            </a:r>
          </a:p>
          <a:p>
            <a:pPr marL="485140">
              <a:lnSpc>
                <a:spcPts val="1815"/>
              </a:lnSpc>
            </a:pPr>
            <a:r>
              <a:rPr lang="ja-JP" altLang="en-US"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電子付箋にチェックをいれると電子付箋の画面になります。付箋メモを入力することもできます。</a:t>
            </a: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9" name="docshapegroup222">
            <a:extLst>
              <a:ext uri="{FF2B5EF4-FFF2-40B4-BE49-F238E27FC236}">
                <a16:creationId xmlns:a16="http://schemas.microsoft.com/office/drawing/2014/main" id="{D15CFCBE-9F65-0AF1-92B2-BC157F629301}"/>
              </a:ext>
            </a:extLst>
          </p:cNvPr>
          <p:cNvGrpSpPr>
            <a:grpSpLocks/>
          </p:cNvGrpSpPr>
          <p:nvPr/>
        </p:nvGrpSpPr>
        <p:grpSpPr bwMode="auto">
          <a:xfrm>
            <a:off x="917512" y="5678557"/>
            <a:ext cx="4667250" cy="3255963"/>
            <a:chOff x="2004" y="191"/>
            <a:chExt cx="7352" cy="5127"/>
          </a:xfrm>
        </p:grpSpPr>
        <p:pic>
          <p:nvPicPr>
            <p:cNvPr id="60424" name="docshape223">
              <a:extLst>
                <a:ext uri="{FF2B5EF4-FFF2-40B4-BE49-F238E27FC236}">
                  <a16:creationId xmlns:a16="http://schemas.microsoft.com/office/drawing/2014/main" id="{ECA28A56-C690-4CB6-BC1D-BAE78BF08B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190"/>
              <a:ext cx="6804" cy="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5" name="docshape224">
              <a:extLst>
                <a:ext uri="{FF2B5EF4-FFF2-40B4-BE49-F238E27FC236}">
                  <a16:creationId xmlns:a16="http://schemas.microsoft.com/office/drawing/2014/main" id="{A41542D8-C92B-777A-B202-CC5967C5BD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4" y="2393"/>
              <a:ext cx="2268" cy="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ocshape225">
              <a:extLst>
                <a:ext uri="{FF2B5EF4-FFF2-40B4-BE49-F238E27FC236}">
                  <a16:creationId xmlns:a16="http://schemas.microsoft.com/office/drawing/2014/main" id="{FCA5C2F2-D96E-EA84-1399-80959EDE2C70}"/>
                </a:ext>
              </a:extLst>
            </p:cNvPr>
            <p:cNvSpPr>
              <a:spLocks noChangeArrowheads="1"/>
            </p:cNvSpPr>
            <p:nvPr/>
          </p:nvSpPr>
          <p:spPr bwMode="auto">
            <a:xfrm>
              <a:off x="2124" y="1116"/>
              <a:ext cx="5624" cy="6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docshape226">
              <a:extLst>
                <a:ext uri="{FF2B5EF4-FFF2-40B4-BE49-F238E27FC236}">
                  <a16:creationId xmlns:a16="http://schemas.microsoft.com/office/drawing/2014/main" id="{1559CC79-6AA7-F5F7-17B1-B7B156383EB1}"/>
                </a:ext>
              </a:extLst>
            </p:cNvPr>
            <p:cNvSpPr>
              <a:spLocks/>
            </p:cNvSpPr>
            <p:nvPr/>
          </p:nvSpPr>
          <p:spPr bwMode="auto">
            <a:xfrm>
              <a:off x="3363" y="1797"/>
              <a:ext cx="462" cy="2094"/>
            </a:xfrm>
            <a:custGeom>
              <a:avLst/>
              <a:gdLst>
                <a:gd name="T0" fmla="+- 0 3825 3364"/>
                <a:gd name="T1" fmla="*/ T0 w 462"/>
                <a:gd name="T2" fmla="+- 0 1797 1797"/>
                <a:gd name="T3" fmla="*/ 1797 h 2094"/>
                <a:gd name="T4" fmla="+- 0 3825 3364"/>
                <a:gd name="T5" fmla="*/ T4 w 462"/>
                <a:gd name="T6" fmla="+- 0 3891 1797"/>
                <a:gd name="T7" fmla="*/ 3891 h 2094"/>
                <a:gd name="T8" fmla="+- 0 3364 3364"/>
                <a:gd name="T9" fmla="*/ T8 w 462"/>
                <a:gd name="T10" fmla="+- 0 3891 1797"/>
                <a:gd name="T11" fmla="*/ 3891 h 2094"/>
                <a:gd name="T12" fmla="+- 0 3364 3364"/>
                <a:gd name="T13" fmla="*/ T12 w 462"/>
                <a:gd name="T14" fmla="+- 0 3888 1797"/>
                <a:gd name="T15" fmla="*/ 3888 h 2094"/>
              </a:gdLst>
              <a:ahLst/>
              <a:cxnLst>
                <a:cxn ang="0">
                  <a:pos x="T1" y="T3"/>
                </a:cxn>
                <a:cxn ang="0">
                  <a:pos x="T5" y="T7"/>
                </a:cxn>
                <a:cxn ang="0">
                  <a:pos x="T9" y="T11"/>
                </a:cxn>
                <a:cxn ang="0">
                  <a:pos x="T13" y="T15"/>
                </a:cxn>
              </a:cxnLst>
              <a:rect l="0" t="0" r="r" b="b"/>
              <a:pathLst>
                <a:path w="462" h="2094">
                  <a:moveTo>
                    <a:pt x="461" y="0"/>
                  </a:moveTo>
                  <a:lnTo>
                    <a:pt x="461" y="2094"/>
                  </a:lnTo>
                  <a:lnTo>
                    <a:pt x="0" y="2094"/>
                  </a:lnTo>
                  <a:lnTo>
                    <a:pt x="0" y="2091"/>
                  </a:lnTo>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Line 12">
              <a:extLst>
                <a:ext uri="{FF2B5EF4-FFF2-40B4-BE49-F238E27FC236}">
                  <a16:creationId xmlns:a16="http://schemas.microsoft.com/office/drawing/2014/main" id="{589D2826-EB91-AF9A-2233-0EE377B9BB46}"/>
                </a:ext>
              </a:extLst>
            </p:cNvPr>
            <p:cNvSpPr>
              <a:spLocks noChangeShapeType="1"/>
            </p:cNvSpPr>
            <p:nvPr/>
          </p:nvSpPr>
          <p:spPr bwMode="auto">
            <a:xfrm>
              <a:off x="6796" y="3840"/>
              <a:ext cx="0" cy="311"/>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227">
              <a:extLst>
                <a:ext uri="{FF2B5EF4-FFF2-40B4-BE49-F238E27FC236}">
                  <a16:creationId xmlns:a16="http://schemas.microsoft.com/office/drawing/2014/main" id="{16E73BCC-2826-13A7-10FB-F449EEAA665C}"/>
                </a:ext>
              </a:extLst>
            </p:cNvPr>
            <p:cNvSpPr txBox="1">
              <a:spLocks noChangeArrowheads="1"/>
            </p:cNvSpPr>
            <p:nvPr/>
          </p:nvSpPr>
          <p:spPr bwMode="auto">
            <a:xfrm>
              <a:off x="2124" y="1116"/>
              <a:ext cx="5624" cy="68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72000" tIns="144000" rIns="0" bIns="540000" numCol="1" anchor="t" anchorCtr="0" compatLnSpc="1">
              <a:prstTxWarp prst="textNoShape">
                <a:avLst/>
              </a:prstTxWarp>
            </a:bodyPr>
            <a:lstStyle/>
            <a:p>
              <a:pPr marL="0" marR="0" lvl="0" indent="0" algn="l" defTabSz="914400" rtl="0" eaLnBrk="0" fontAlgn="base" latinLnBrk="0" hangingPunct="0">
                <a:spcBef>
                  <a:spcPts val="30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付箋のついたレセプトはナビゲーションウィンドウの</a:t>
              </a:r>
              <a:endParaRPr kumimoji="0" lang="ja-JP" altLang="en-US"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「電子付箋一覧」から参照できます。</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14" name="docshape228">
              <a:extLst>
                <a:ext uri="{FF2B5EF4-FFF2-40B4-BE49-F238E27FC236}">
                  <a16:creationId xmlns:a16="http://schemas.microsoft.com/office/drawing/2014/main" id="{25B34AAB-42AB-667B-F63D-3BC747E86750}"/>
                </a:ext>
              </a:extLst>
            </p:cNvPr>
            <p:cNvSpPr txBox="1">
              <a:spLocks noChangeArrowheads="1"/>
            </p:cNvSpPr>
            <p:nvPr/>
          </p:nvSpPr>
          <p:spPr bwMode="auto">
            <a:xfrm>
              <a:off x="5630" y="4150"/>
              <a:ext cx="2736" cy="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400"/>
                </a:spcBef>
                <a:spcAft>
                  <a:spcPts val="800"/>
                </a:spcAft>
                <a:buClrTx/>
                <a:buSzTx/>
                <a:buFontTx/>
                <a:buNone/>
                <a:tabLst/>
              </a:pPr>
              <a:r>
                <a:rPr kumimoji="0" lang="ja-JP" altLang="en-US" sz="1100" b="0" i="0" u="none" strike="noStrike" cap="none" normalizeH="0" baseline="0">
                  <a:ln>
                    <a:noFill/>
                  </a:ln>
                  <a:solidFill>
                    <a:srgbClr val="FF0000"/>
                  </a:solidFill>
                  <a:effectLst/>
                  <a:latin typeface="ＭＳ ゴシック" panose="020B0609070205080204" pitchFamily="49" charset="-128"/>
                  <a:ea typeface="ＭＳ ゴシック" panose="020B0609070205080204" pitchFamily="49" charset="-128"/>
                </a:rPr>
                <a:t>付箋メモ入力ダイアログ</a:t>
              </a:r>
              <a:endParaRPr kumimoji="0" lang="ja-JP" altLang="ja-JP" sz="1800" b="0" i="0" u="none" strike="noStrike" cap="none" normalizeH="0" baseline="0">
                <a:ln>
                  <a:noFill/>
                </a:ln>
                <a:solidFill>
                  <a:schemeClr val="tx1"/>
                </a:solidFill>
                <a:effectLst/>
                <a:latin typeface="Arial" panose="020B0604020202020204" pitchFamily="34" charset="0"/>
              </a:endParaRPr>
            </a:p>
          </p:txBody>
        </p:sp>
      </p:grpSp>
      <p:sp>
        <p:nvSpPr>
          <p:cNvPr id="20" name="docshape221">
            <a:extLst>
              <a:ext uri="{FF2B5EF4-FFF2-40B4-BE49-F238E27FC236}">
                <a16:creationId xmlns:a16="http://schemas.microsoft.com/office/drawing/2014/main" id="{D95FB58F-27C2-10F2-12AA-6C5912B9924B}"/>
              </a:ext>
            </a:extLst>
          </p:cNvPr>
          <p:cNvSpPr txBox="1">
            <a:spLocks noChangeArrowheads="1"/>
          </p:cNvSpPr>
          <p:nvPr/>
        </p:nvSpPr>
        <p:spPr bwMode="auto">
          <a:xfrm>
            <a:off x="3610753" y="1769854"/>
            <a:ext cx="1271251" cy="261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90170">
              <a:spcBef>
                <a:spcPts val="405"/>
              </a:spcBef>
              <a:spcAft>
                <a:spcPts val="0"/>
              </a:spcAft>
            </a:pPr>
            <a:r>
              <a:rPr lang="ja-JP" altLang="ja-JP" sz="1400" spc="-20" dirty="0">
                <a:solidFill>
                  <a:srgbClr val="FF0000"/>
                </a:solidFill>
                <a:effectLst/>
                <a:latin typeface="+mn-ea"/>
                <a:cs typeface="ＭＳ Ｐゴシック" panose="020B0600070205080204" pitchFamily="50" charset="-128"/>
              </a:rPr>
              <a:t>関連レセプト</a:t>
            </a:r>
            <a:endParaRPr lang="ja-JP" altLang="ja-JP" sz="1400" dirty="0">
              <a:effectLst/>
              <a:latin typeface="+mn-ea"/>
              <a:cs typeface="ＭＳ Ｐゴシック" panose="020B0600070205080204" pitchFamily="50" charset="-128"/>
            </a:endParaRPr>
          </a:p>
        </p:txBody>
      </p:sp>
    </p:spTree>
    <p:extLst>
      <p:ext uri="{BB962C8B-B14F-4D97-AF65-F5344CB8AC3E}">
        <p14:creationId xmlns:p14="http://schemas.microsoft.com/office/powerpoint/2010/main" val="4207820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 name="正方形/長方形 1">
            <a:extLst>
              <a:ext uri="{FF2B5EF4-FFF2-40B4-BE49-F238E27FC236}">
                <a16:creationId xmlns:a16="http://schemas.microsoft.com/office/drawing/2014/main" id="{BA5E959D-EC1F-D2F4-B0CC-D9EC3820FA49}"/>
              </a:ext>
            </a:extLst>
          </p:cNvPr>
          <p:cNvSpPr/>
          <p:nvPr/>
        </p:nvSpPr>
        <p:spPr>
          <a:xfrm>
            <a:off x="729000" y="621767"/>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ja-JP" sz="1400" b="1" spc="-10" dirty="0">
                <a:solidFill>
                  <a:srgbClr val="001F5F"/>
                </a:solidFill>
                <a:effectLst/>
                <a:highlight>
                  <a:srgbClr val="99CCFF"/>
                </a:highlight>
                <a:ea typeface="游ゴシック" panose="020B0400000000000000" pitchFamily="50" charset="-128"/>
                <a:cs typeface="ＭＳ Ｐゴシック" panose="020B0600070205080204" pitchFamily="50" charset="-128"/>
              </a:rPr>
              <a:t>アップロードと自動点</a:t>
            </a:r>
            <a:r>
              <a:rPr lang="ja-JP" altLang="ja-JP" sz="1400" b="1" spc="-50" dirty="0">
                <a:solidFill>
                  <a:srgbClr val="001F5F"/>
                </a:solidFill>
                <a:effectLst/>
                <a:highlight>
                  <a:srgbClr val="99CCFF"/>
                </a:highlight>
                <a:ea typeface="游ゴシック" panose="020B0400000000000000" pitchFamily="50" charset="-128"/>
                <a:cs typeface="ＭＳ Ｐゴシック" panose="020B0600070205080204" pitchFamily="50" charset="-128"/>
              </a:rPr>
              <a:t>検</a:t>
            </a:r>
            <a:endParaRPr kumimoji="1" lang="ja-JP" altLang="en-US" sz="1400" b="1" dirty="0">
              <a:solidFill>
                <a:srgbClr val="002060"/>
              </a:solidFill>
              <a:latin typeface="ＭＳ ゴシック" panose="020B0609070205080204" pitchFamily="49" charset="-128"/>
              <a:ea typeface="ＭＳ ゴシック" panose="020B0609070205080204" pitchFamily="49" charset="-128"/>
            </a:endParaRPr>
          </a:p>
        </p:txBody>
      </p:sp>
      <p:sp>
        <p:nvSpPr>
          <p:cNvPr id="3" name="テキスト ボックス 2">
            <a:extLst>
              <a:ext uri="{FF2B5EF4-FFF2-40B4-BE49-F238E27FC236}">
                <a16:creationId xmlns:a16="http://schemas.microsoft.com/office/drawing/2014/main" id="{642C2040-5418-163D-AC40-3553AED7D053}"/>
              </a:ext>
            </a:extLst>
          </p:cNvPr>
          <p:cNvSpPr txBox="1"/>
          <p:nvPr/>
        </p:nvSpPr>
        <p:spPr>
          <a:xfrm>
            <a:off x="2974554" y="4494882"/>
            <a:ext cx="914400" cy="914400"/>
          </a:xfrm>
          <a:prstGeom prst="rect">
            <a:avLst/>
          </a:prstGeom>
          <a:noFill/>
        </p:spPr>
        <p:txBody>
          <a:bodyPr wrap="square" rtlCol="0">
            <a:spAutoFit/>
          </a:bodyPr>
          <a:lstStyle/>
          <a:p>
            <a:endParaRPr kumimoji="1" lang="ja-JP" altLang="en-US" dirty="0"/>
          </a:p>
        </p:txBody>
      </p:sp>
      <p:sp>
        <p:nvSpPr>
          <p:cNvPr id="4" name="テキスト ボックス 3">
            <a:extLst>
              <a:ext uri="{FF2B5EF4-FFF2-40B4-BE49-F238E27FC236}">
                <a16:creationId xmlns:a16="http://schemas.microsoft.com/office/drawing/2014/main" id="{EBE821A4-F400-8C58-B9B8-9A1D93DA6627}"/>
              </a:ext>
            </a:extLst>
          </p:cNvPr>
          <p:cNvSpPr txBox="1"/>
          <p:nvPr/>
        </p:nvSpPr>
        <p:spPr>
          <a:xfrm>
            <a:off x="729000" y="1046602"/>
            <a:ext cx="5400000" cy="600164"/>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ログインしたら、左側</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ド</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ウの「点検業務」をダ</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ブ</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ルクリッ</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クします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6" name="docshapegroup16">
            <a:extLst>
              <a:ext uri="{FF2B5EF4-FFF2-40B4-BE49-F238E27FC236}">
                <a16:creationId xmlns:a16="http://schemas.microsoft.com/office/drawing/2014/main" id="{361F6967-26E5-2188-1B1A-D4F7A8F56090}"/>
              </a:ext>
            </a:extLst>
          </p:cNvPr>
          <p:cNvGrpSpPr>
            <a:grpSpLocks/>
          </p:cNvGrpSpPr>
          <p:nvPr/>
        </p:nvGrpSpPr>
        <p:grpSpPr bwMode="auto">
          <a:xfrm>
            <a:off x="1274139" y="1630563"/>
            <a:ext cx="4329113" cy="1277938"/>
            <a:chOff x="2537" y="94"/>
            <a:chExt cx="6818" cy="2014"/>
          </a:xfrm>
        </p:grpSpPr>
        <p:pic>
          <p:nvPicPr>
            <p:cNvPr id="2051" name="docshape17">
              <a:extLst>
                <a:ext uri="{FF2B5EF4-FFF2-40B4-BE49-F238E27FC236}">
                  <a16:creationId xmlns:a16="http://schemas.microsoft.com/office/drawing/2014/main" id="{A044AFD1-2168-297A-04D6-BCDBCA44A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93"/>
              <a:ext cx="6804" cy="2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ocshape18">
              <a:extLst>
                <a:ext uri="{FF2B5EF4-FFF2-40B4-BE49-F238E27FC236}">
                  <a16:creationId xmlns:a16="http://schemas.microsoft.com/office/drawing/2014/main" id="{EF1C0BB6-2D06-2492-7957-73C2FABF65ED}"/>
                </a:ext>
              </a:extLst>
            </p:cNvPr>
            <p:cNvSpPr>
              <a:spLocks/>
            </p:cNvSpPr>
            <p:nvPr/>
          </p:nvSpPr>
          <p:spPr bwMode="auto">
            <a:xfrm>
              <a:off x="2552" y="1340"/>
              <a:ext cx="953" cy="298"/>
            </a:xfrm>
            <a:custGeom>
              <a:avLst/>
              <a:gdLst>
                <a:gd name="T0" fmla="+- 0 2552 2552"/>
                <a:gd name="T1" fmla="*/ T0 w 953"/>
                <a:gd name="T2" fmla="+- 0 1390 1340"/>
                <a:gd name="T3" fmla="*/ 1390 h 298"/>
                <a:gd name="T4" fmla="+- 0 2556 2552"/>
                <a:gd name="T5" fmla="*/ T4 w 953"/>
                <a:gd name="T6" fmla="+- 0 1371 1340"/>
                <a:gd name="T7" fmla="*/ 1371 h 298"/>
                <a:gd name="T8" fmla="+- 0 2567 2552"/>
                <a:gd name="T9" fmla="*/ T8 w 953"/>
                <a:gd name="T10" fmla="+- 0 1355 1340"/>
                <a:gd name="T11" fmla="*/ 1355 h 298"/>
                <a:gd name="T12" fmla="+- 0 2583 2552"/>
                <a:gd name="T13" fmla="*/ T12 w 953"/>
                <a:gd name="T14" fmla="+- 0 1344 1340"/>
                <a:gd name="T15" fmla="*/ 1344 h 298"/>
                <a:gd name="T16" fmla="+- 0 2602 2552"/>
                <a:gd name="T17" fmla="*/ T16 w 953"/>
                <a:gd name="T18" fmla="+- 0 1340 1340"/>
                <a:gd name="T19" fmla="*/ 1340 h 298"/>
                <a:gd name="T20" fmla="+- 0 3456 2552"/>
                <a:gd name="T21" fmla="*/ T20 w 953"/>
                <a:gd name="T22" fmla="+- 0 1340 1340"/>
                <a:gd name="T23" fmla="*/ 1340 h 298"/>
                <a:gd name="T24" fmla="+- 0 3475 2552"/>
                <a:gd name="T25" fmla="*/ T24 w 953"/>
                <a:gd name="T26" fmla="+- 0 1344 1340"/>
                <a:gd name="T27" fmla="*/ 1344 h 298"/>
                <a:gd name="T28" fmla="+- 0 3491 2552"/>
                <a:gd name="T29" fmla="*/ T28 w 953"/>
                <a:gd name="T30" fmla="+- 0 1355 1340"/>
                <a:gd name="T31" fmla="*/ 1355 h 298"/>
                <a:gd name="T32" fmla="+- 0 3501 2552"/>
                <a:gd name="T33" fmla="*/ T32 w 953"/>
                <a:gd name="T34" fmla="+- 0 1371 1340"/>
                <a:gd name="T35" fmla="*/ 1371 h 298"/>
                <a:gd name="T36" fmla="+- 0 3505 2552"/>
                <a:gd name="T37" fmla="*/ T36 w 953"/>
                <a:gd name="T38" fmla="+- 0 1390 1340"/>
                <a:gd name="T39" fmla="*/ 1390 h 298"/>
                <a:gd name="T40" fmla="+- 0 3505 2552"/>
                <a:gd name="T41" fmla="*/ T40 w 953"/>
                <a:gd name="T42" fmla="+- 0 1588 1340"/>
                <a:gd name="T43" fmla="*/ 1588 h 298"/>
                <a:gd name="T44" fmla="+- 0 3501 2552"/>
                <a:gd name="T45" fmla="*/ T44 w 953"/>
                <a:gd name="T46" fmla="+- 0 1608 1340"/>
                <a:gd name="T47" fmla="*/ 1608 h 298"/>
                <a:gd name="T48" fmla="+- 0 3491 2552"/>
                <a:gd name="T49" fmla="*/ T48 w 953"/>
                <a:gd name="T50" fmla="+- 0 1624 1340"/>
                <a:gd name="T51" fmla="*/ 1624 h 298"/>
                <a:gd name="T52" fmla="+- 0 3475 2552"/>
                <a:gd name="T53" fmla="*/ T52 w 953"/>
                <a:gd name="T54" fmla="+- 0 1634 1340"/>
                <a:gd name="T55" fmla="*/ 1634 h 298"/>
                <a:gd name="T56" fmla="+- 0 3456 2552"/>
                <a:gd name="T57" fmla="*/ T56 w 953"/>
                <a:gd name="T58" fmla="+- 0 1638 1340"/>
                <a:gd name="T59" fmla="*/ 1638 h 298"/>
                <a:gd name="T60" fmla="+- 0 2602 2552"/>
                <a:gd name="T61" fmla="*/ T60 w 953"/>
                <a:gd name="T62" fmla="+- 0 1638 1340"/>
                <a:gd name="T63" fmla="*/ 1638 h 298"/>
                <a:gd name="T64" fmla="+- 0 2583 2552"/>
                <a:gd name="T65" fmla="*/ T64 w 953"/>
                <a:gd name="T66" fmla="+- 0 1634 1340"/>
                <a:gd name="T67" fmla="*/ 1634 h 298"/>
                <a:gd name="T68" fmla="+- 0 2567 2552"/>
                <a:gd name="T69" fmla="*/ T68 w 953"/>
                <a:gd name="T70" fmla="+- 0 1624 1340"/>
                <a:gd name="T71" fmla="*/ 1624 h 298"/>
                <a:gd name="T72" fmla="+- 0 2556 2552"/>
                <a:gd name="T73" fmla="*/ T72 w 953"/>
                <a:gd name="T74" fmla="+- 0 1608 1340"/>
                <a:gd name="T75" fmla="*/ 1608 h 298"/>
                <a:gd name="T76" fmla="+- 0 2552 2552"/>
                <a:gd name="T77" fmla="*/ T76 w 953"/>
                <a:gd name="T78" fmla="+- 0 1588 1340"/>
                <a:gd name="T79" fmla="*/ 1588 h 298"/>
                <a:gd name="T80" fmla="+- 0 2552 2552"/>
                <a:gd name="T81" fmla="*/ T80 w 953"/>
                <a:gd name="T82" fmla="+- 0 1390 1340"/>
                <a:gd name="T83" fmla="*/ 1390 h 2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53" h="298">
                  <a:moveTo>
                    <a:pt x="0" y="50"/>
                  </a:moveTo>
                  <a:lnTo>
                    <a:pt x="4" y="31"/>
                  </a:lnTo>
                  <a:lnTo>
                    <a:pt x="15" y="15"/>
                  </a:lnTo>
                  <a:lnTo>
                    <a:pt x="31" y="4"/>
                  </a:lnTo>
                  <a:lnTo>
                    <a:pt x="50" y="0"/>
                  </a:lnTo>
                  <a:lnTo>
                    <a:pt x="904" y="0"/>
                  </a:lnTo>
                  <a:lnTo>
                    <a:pt x="923" y="4"/>
                  </a:lnTo>
                  <a:lnTo>
                    <a:pt x="939" y="15"/>
                  </a:lnTo>
                  <a:lnTo>
                    <a:pt x="949" y="31"/>
                  </a:lnTo>
                  <a:lnTo>
                    <a:pt x="953" y="50"/>
                  </a:lnTo>
                  <a:lnTo>
                    <a:pt x="953" y="248"/>
                  </a:lnTo>
                  <a:lnTo>
                    <a:pt x="949" y="268"/>
                  </a:lnTo>
                  <a:lnTo>
                    <a:pt x="939" y="284"/>
                  </a:lnTo>
                  <a:lnTo>
                    <a:pt x="923" y="294"/>
                  </a:lnTo>
                  <a:lnTo>
                    <a:pt x="904" y="298"/>
                  </a:lnTo>
                  <a:lnTo>
                    <a:pt x="50" y="298"/>
                  </a:lnTo>
                  <a:lnTo>
                    <a:pt x="31" y="294"/>
                  </a:lnTo>
                  <a:lnTo>
                    <a:pt x="15" y="284"/>
                  </a:lnTo>
                  <a:lnTo>
                    <a:pt x="4" y="268"/>
                  </a:lnTo>
                  <a:lnTo>
                    <a:pt x="0" y="248"/>
                  </a:lnTo>
                  <a:lnTo>
                    <a:pt x="0" y="50"/>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11" name="image7.png">
            <a:extLst>
              <a:ext uri="{FF2B5EF4-FFF2-40B4-BE49-F238E27FC236}">
                <a16:creationId xmlns:a16="http://schemas.microsoft.com/office/drawing/2014/main" id="{02675E6B-1605-3A6D-19F9-A3A008987DE5}"/>
              </a:ext>
            </a:extLst>
          </p:cNvPr>
          <p:cNvPicPr>
            <a:picLocks noChangeAspect="1"/>
          </p:cNvPicPr>
          <p:nvPr/>
        </p:nvPicPr>
        <p:blipFill>
          <a:blip r:embed="rId3" cstate="print"/>
          <a:stretch>
            <a:fillRect/>
          </a:stretch>
        </p:blipFill>
        <p:spPr>
          <a:xfrm>
            <a:off x="1320449" y="2871801"/>
            <a:ext cx="1101090" cy="139700"/>
          </a:xfrm>
          <a:prstGeom prst="rect">
            <a:avLst/>
          </a:prstGeom>
        </p:spPr>
      </p:pic>
      <p:sp>
        <p:nvSpPr>
          <p:cNvPr id="12" name="テキスト ボックス 11">
            <a:extLst>
              <a:ext uri="{FF2B5EF4-FFF2-40B4-BE49-F238E27FC236}">
                <a16:creationId xmlns:a16="http://schemas.microsoft.com/office/drawing/2014/main" id="{6F3913B5-9C73-F17E-CDA4-9EF4733624B4}"/>
              </a:ext>
            </a:extLst>
          </p:cNvPr>
          <p:cNvSpPr txBox="1"/>
          <p:nvPr/>
        </p:nvSpPr>
        <p:spPr>
          <a:xfrm>
            <a:off x="665552" y="2996538"/>
            <a:ext cx="2177236" cy="174119"/>
          </a:xfrm>
          <a:prstGeom prst="rect">
            <a:avLst/>
          </a:prstGeom>
          <a:solidFill>
            <a:schemeClr val="bg1"/>
          </a:solidFill>
        </p:spPr>
        <p:txBody>
          <a:bodyPr wrap="square" lIns="0" tIns="0" rIns="0" bIns="0" rtlCol="0">
            <a:noAutofit/>
          </a:bodyPr>
          <a:lstStyle/>
          <a:p>
            <a:pPr marL="565785">
              <a:spcBef>
                <a:spcPts val="255"/>
              </a:spcBef>
              <a:spcAft>
                <a:spcPts val="0"/>
              </a:spcAft>
            </a:pPr>
            <a:r>
              <a:rPr lang="ja-JP" altLang="ja-JP" sz="1000" dirty="0">
                <a:solidFill>
                  <a:srgbClr val="FF0000"/>
                </a:solidFill>
                <a:latin typeface="游ゴシック" panose="020B0400000000000000" pitchFamily="50" charset="-128"/>
                <a:ea typeface="游ゴシック" panose="020B0400000000000000" pitchFamily="50" charset="-128"/>
              </a:rPr>
              <a:t>ナビゲーションウィンドウ</a:t>
            </a:r>
            <a:endParaRPr lang="ja-JP" altLang="ja-JP" dirty="0">
              <a:solidFill>
                <a:srgbClr val="FF0000"/>
              </a:solidFill>
              <a:latin typeface="游ゴシック" panose="020B0400000000000000" pitchFamily="50" charset="-128"/>
              <a:ea typeface="游ゴシック" panose="020B0400000000000000" pitchFamily="50" charset="-128"/>
            </a:endParaRPr>
          </a:p>
        </p:txBody>
      </p:sp>
      <p:sp>
        <p:nvSpPr>
          <p:cNvPr id="13" name="テキスト ボックス 12">
            <a:extLst>
              <a:ext uri="{FF2B5EF4-FFF2-40B4-BE49-F238E27FC236}">
                <a16:creationId xmlns:a16="http://schemas.microsoft.com/office/drawing/2014/main" id="{710B578E-3C17-7EBA-8022-FE7EC0776E27}"/>
              </a:ext>
            </a:extLst>
          </p:cNvPr>
          <p:cNvSpPr txBox="1"/>
          <p:nvPr/>
        </p:nvSpPr>
        <p:spPr>
          <a:xfrm>
            <a:off x="1031875" y="3267657"/>
            <a:ext cx="4914760" cy="261610"/>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続けて、「受付及び点検」をダブルクリックします。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4" name="docshapegroup19">
            <a:extLst>
              <a:ext uri="{FF2B5EF4-FFF2-40B4-BE49-F238E27FC236}">
                <a16:creationId xmlns:a16="http://schemas.microsoft.com/office/drawing/2014/main" id="{F1F788A4-BCD5-9901-8B65-3B7EB442197B}"/>
              </a:ext>
            </a:extLst>
          </p:cNvPr>
          <p:cNvGrpSpPr>
            <a:grpSpLocks/>
          </p:cNvGrpSpPr>
          <p:nvPr/>
        </p:nvGrpSpPr>
        <p:grpSpPr bwMode="auto">
          <a:xfrm>
            <a:off x="1282077" y="3626887"/>
            <a:ext cx="4321175" cy="1454150"/>
            <a:chOff x="2551" y="223"/>
            <a:chExt cx="6804" cy="2290"/>
          </a:xfrm>
        </p:grpSpPr>
        <p:pic>
          <p:nvPicPr>
            <p:cNvPr id="2054" name="docshape20">
              <a:extLst>
                <a:ext uri="{FF2B5EF4-FFF2-40B4-BE49-F238E27FC236}">
                  <a16:creationId xmlns:a16="http://schemas.microsoft.com/office/drawing/2014/main" id="{DAF5BEF5-98BF-6B36-E0CA-794287DB30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22"/>
              <a:ext cx="6804" cy="2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ocshape21">
              <a:extLst>
                <a:ext uri="{FF2B5EF4-FFF2-40B4-BE49-F238E27FC236}">
                  <a16:creationId xmlns:a16="http://schemas.microsoft.com/office/drawing/2014/main" id="{0A383EC7-3C88-8ED0-A822-AB035B6A6346}"/>
                </a:ext>
              </a:extLst>
            </p:cNvPr>
            <p:cNvSpPr>
              <a:spLocks/>
            </p:cNvSpPr>
            <p:nvPr/>
          </p:nvSpPr>
          <p:spPr bwMode="auto">
            <a:xfrm>
              <a:off x="2792" y="1620"/>
              <a:ext cx="953" cy="296"/>
            </a:xfrm>
            <a:custGeom>
              <a:avLst/>
              <a:gdLst>
                <a:gd name="T0" fmla="+- 0 2792 2792"/>
                <a:gd name="T1" fmla="*/ T0 w 953"/>
                <a:gd name="T2" fmla="+- 0 1670 1621"/>
                <a:gd name="T3" fmla="*/ 1670 h 296"/>
                <a:gd name="T4" fmla="+- 0 2796 2792"/>
                <a:gd name="T5" fmla="*/ T4 w 953"/>
                <a:gd name="T6" fmla="+- 0 1651 1621"/>
                <a:gd name="T7" fmla="*/ 1651 h 296"/>
                <a:gd name="T8" fmla="+- 0 2807 2792"/>
                <a:gd name="T9" fmla="*/ T8 w 953"/>
                <a:gd name="T10" fmla="+- 0 1635 1621"/>
                <a:gd name="T11" fmla="*/ 1635 h 296"/>
                <a:gd name="T12" fmla="+- 0 2822 2792"/>
                <a:gd name="T13" fmla="*/ T12 w 953"/>
                <a:gd name="T14" fmla="+- 0 1625 1621"/>
                <a:gd name="T15" fmla="*/ 1625 h 296"/>
                <a:gd name="T16" fmla="+- 0 2842 2792"/>
                <a:gd name="T17" fmla="*/ T16 w 953"/>
                <a:gd name="T18" fmla="+- 0 1621 1621"/>
                <a:gd name="T19" fmla="*/ 1621 h 296"/>
                <a:gd name="T20" fmla="+- 0 3696 2792"/>
                <a:gd name="T21" fmla="*/ T20 w 953"/>
                <a:gd name="T22" fmla="+- 0 1621 1621"/>
                <a:gd name="T23" fmla="*/ 1621 h 296"/>
                <a:gd name="T24" fmla="+- 0 3715 2792"/>
                <a:gd name="T25" fmla="*/ T24 w 953"/>
                <a:gd name="T26" fmla="+- 0 1625 1621"/>
                <a:gd name="T27" fmla="*/ 1625 h 296"/>
                <a:gd name="T28" fmla="+- 0 3731 2792"/>
                <a:gd name="T29" fmla="*/ T28 w 953"/>
                <a:gd name="T30" fmla="+- 0 1635 1621"/>
                <a:gd name="T31" fmla="*/ 1635 h 296"/>
                <a:gd name="T32" fmla="+- 0 3741 2792"/>
                <a:gd name="T33" fmla="*/ T32 w 953"/>
                <a:gd name="T34" fmla="+- 0 1651 1621"/>
                <a:gd name="T35" fmla="*/ 1651 h 296"/>
                <a:gd name="T36" fmla="+- 0 3745 2792"/>
                <a:gd name="T37" fmla="*/ T36 w 953"/>
                <a:gd name="T38" fmla="+- 0 1670 1621"/>
                <a:gd name="T39" fmla="*/ 1670 h 296"/>
                <a:gd name="T40" fmla="+- 0 3745 2792"/>
                <a:gd name="T41" fmla="*/ T40 w 953"/>
                <a:gd name="T42" fmla="+- 0 1867 1621"/>
                <a:gd name="T43" fmla="*/ 1867 h 296"/>
                <a:gd name="T44" fmla="+- 0 3741 2792"/>
                <a:gd name="T45" fmla="*/ T44 w 953"/>
                <a:gd name="T46" fmla="+- 0 1886 1621"/>
                <a:gd name="T47" fmla="*/ 1886 h 296"/>
                <a:gd name="T48" fmla="+- 0 3731 2792"/>
                <a:gd name="T49" fmla="*/ T48 w 953"/>
                <a:gd name="T50" fmla="+- 0 1901 1621"/>
                <a:gd name="T51" fmla="*/ 1901 h 296"/>
                <a:gd name="T52" fmla="+- 0 3715 2792"/>
                <a:gd name="T53" fmla="*/ T52 w 953"/>
                <a:gd name="T54" fmla="+- 0 1912 1621"/>
                <a:gd name="T55" fmla="*/ 1912 h 296"/>
                <a:gd name="T56" fmla="+- 0 3696 2792"/>
                <a:gd name="T57" fmla="*/ T56 w 953"/>
                <a:gd name="T58" fmla="+- 0 1916 1621"/>
                <a:gd name="T59" fmla="*/ 1916 h 296"/>
                <a:gd name="T60" fmla="+- 0 2842 2792"/>
                <a:gd name="T61" fmla="*/ T60 w 953"/>
                <a:gd name="T62" fmla="+- 0 1916 1621"/>
                <a:gd name="T63" fmla="*/ 1916 h 296"/>
                <a:gd name="T64" fmla="+- 0 2822 2792"/>
                <a:gd name="T65" fmla="*/ T64 w 953"/>
                <a:gd name="T66" fmla="+- 0 1912 1621"/>
                <a:gd name="T67" fmla="*/ 1912 h 296"/>
                <a:gd name="T68" fmla="+- 0 2807 2792"/>
                <a:gd name="T69" fmla="*/ T68 w 953"/>
                <a:gd name="T70" fmla="+- 0 1901 1621"/>
                <a:gd name="T71" fmla="*/ 1901 h 296"/>
                <a:gd name="T72" fmla="+- 0 2796 2792"/>
                <a:gd name="T73" fmla="*/ T72 w 953"/>
                <a:gd name="T74" fmla="+- 0 1886 1621"/>
                <a:gd name="T75" fmla="*/ 1886 h 296"/>
                <a:gd name="T76" fmla="+- 0 2792 2792"/>
                <a:gd name="T77" fmla="*/ T76 w 953"/>
                <a:gd name="T78" fmla="+- 0 1867 1621"/>
                <a:gd name="T79" fmla="*/ 1867 h 296"/>
                <a:gd name="T80" fmla="+- 0 2792 2792"/>
                <a:gd name="T81" fmla="*/ T80 w 953"/>
                <a:gd name="T82" fmla="+- 0 1670 1621"/>
                <a:gd name="T83" fmla="*/ 1670 h 2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53" h="296">
                  <a:moveTo>
                    <a:pt x="0" y="49"/>
                  </a:moveTo>
                  <a:lnTo>
                    <a:pt x="4" y="30"/>
                  </a:lnTo>
                  <a:lnTo>
                    <a:pt x="15" y="14"/>
                  </a:lnTo>
                  <a:lnTo>
                    <a:pt x="30" y="4"/>
                  </a:lnTo>
                  <a:lnTo>
                    <a:pt x="50" y="0"/>
                  </a:lnTo>
                  <a:lnTo>
                    <a:pt x="904" y="0"/>
                  </a:lnTo>
                  <a:lnTo>
                    <a:pt x="923" y="4"/>
                  </a:lnTo>
                  <a:lnTo>
                    <a:pt x="939" y="14"/>
                  </a:lnTo>
                  <a:lnTo>
                    <a:pt x="949" y="30"/>
                  </a:lnTo>
                  <a:lnTo>
                    <a:pt x="953" y="49"/>
                  </a:lnTo>
                  <a:lnTo>
                    <a:pt x="953" y="246"/>
                  </a:lnTo>
                  <a:lnTo>
                    <a:pt x="949" y="265"/>
                  </a:lnTo>
                  <a:lnTo>
                    <a:pt x="939" y="280"/>
                  </a:lnTo>
                  <a:lnTo>
                    <a:pt x="923" y="291"/>
                  </a:lnTo>
                  <a:lnTo>
                    <a:pt x="904" y="295"/>
                  </a:lnTo>
                  <a:lnTo>
                    <a:pt x="50" y="295"/>
                  </a:lnTo>
                  <a:lnTo>
                    <a:pt x="30" y="291"/>
                  </a:lnTo>
                  <a:lnTo>
                    <a:pt x="15" y="280"/>
                  </a:lnTo>
                  <a:lnTo>
                    <a:pt x="4" y="265"/>
                  </a:lnTo>
                  <a:lnTo>
                    <a:pt x="0" y="246"/>
                  </a:lnTo>
                  <a:lnTo>
                    <a:pt x="0" y="49"/>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6" name="テキスト ボックス 15">
            <a:extLst>
              <a:ext uri="{FF2B5EF4-FFF2-40B4-BE49-F238E27FC236}">
                <a16:creationId xmlns:a16="http://schemas.microsoft.com/office/drawing/2014/main" id="{1DE974A6-8C42-271A-D0D7-0B4A9E2FE694}"/>
              </a:ext>
            </a:extLst>
          </p:cNvPr>
          <p:cNvSpPr txBox="1"/>
          <p:nvPr/>
        </p:nvSpPr>
        <p:spPr>
          <a:xfrm>
            <a:off x="769895" y="5203715"/>
            <a:ext cx="4914760" cy="261610"/>
          </a:xfrm>
          <a:prstGeom prst="rect">
            <a:avLst/>
          </a:prstGeom>
          <a:noFill/>
        </p:spPr>
        <p:txBody>
          <a:bodyPr wrap="square" rtlCol="0">
            <a:spAutoFit/>
          </a:bodyPr>
          <a:lstStyle/>
          <a:p>
            <a:pPr marL="485140">
              <a:spcBef>
                <a:spcPts val="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「受付及び点検」画面が表示されます</a:t>
            </a:r>
            <a:endPar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17" name="image9.png">
            <a:extLst>
              <a:ext uri="{FF2B5EF4-FFF2-40B4-BE49-F238E27FC236}">
                <a16:creationId xmlns:a16="http://schemas.microsoft.com/office/drawing/2014/main" id="{B61247E3-D918-00E8-6079-615A6606C102}"/>
              </a:ext>
            </a:extLst>
          </p:cNvPr>
          <p:cNvPicPr>
            <a:picLocks noChangeAspect="1"/>
          </p:cNvPicPr>
          <p:nvPr/>
        </p:nvPicPr>
        <p:blipFill>
          <a:blip r:embed="rId5" cstate="print"/>
          <a:stretch>
            <a:fillRect/>
          </a:stretch>
        </p:blipFill>
        <p:spPr>
          <a:xfrm>
            <a:off x="1395025" y="5563602"/>
            <a:ext cx="4188460" cy="3154045"/>
          </a:xfrm>
          <a:prstGeom prst="rect">
            <a:avLst/>
          </a:prstGeom>
        </p:spPr>
      </p:pic>
      <p:sp>
        <p:nvSpPr>
          <p:cNvPr id="19" name="スライド番号プレースホルダー 18">
            <a:extLst>
              <a:ext uri="{FF2B5EF4-FFF2-40B4-BE49-F238E27FC236}">
                <a16:creationId xmlns:a16="http://schemas.microsoft.com/office/drawing/2014/main" id="{73D4BE4B-D5D7-2AFA-BF56-8979E53D5D8C}"/>
              </a:ext>
            </a:extLst>
          </p:cNvPr>
          <p:cNvSpPr>
            <a:spLocks noGrp="1"/>
          </p:cNvSpPr>
          <p:nvPr>
            <p:ph type="sldNum" sz="quarter" idx="12"/>
          </p:nvPr>
        </p:nvSpPr>
        <p:spPr/>
        <p:txBody>
          <a:bodyPr/>
          <a:lstStyle/>
          <a:p>
            <a:fld id="{AE8EA5A1-38AB-4AA0-89CC-DE1004BC27E5}" type="slidenum">
              <a:rPr kumimoji="1" lang="ja-JP" altLang="en-US" smtClean="0"/>
              <a:t>3</a:t>
            </a:fld>
            <a:endParaRPr kumimoji="1" lang="ja-JP" altLang="en-US"/>
          </a:p>
        </p:txBody>
      </p:sp>
      <p:grpSp>
        <p:nvGrpSpPr>
          <p:cNvPr id="20" name="グループ化 19">
            <a:extLst>
              <a:ext uri="{FF2B5EF4-FFF2-40B4-BE49-F238E27FC236}">
                <a16:creationId xmlns:a16="http://schemas.microsoft.com/office/drawing/2014/main" id="{14D42EB8-B304-8422-8C6E-12F82202EC0F}"/>
              </a:ext>
            </a:extLst>
          </p:cNvPr>
          <p:cNvGrpSpPr/>
          <p:nvPr/>
        </p:nvGrpSpPr>
        <p:grpSpPr>
          <a:xfrm>
            <a:off x="391886" y="9185307"/>
            <a:ext cx="1859355" cy="533566"/>
            <a:chOff x="391886" y="9185307"/>
            <a:chExt cx="1859355" cy="533566"/>
          </a:xfrm>
        </p:grpSpPr>
        <p:pic>
          <p:nvPicPr>
            <p:cNvPr id="21" name="図 20" descr="図形&#10;&#10;低い精度で自動的に生成された説明">
              <a:extLst>
                <a:ext uri="{FF2B5EF4-FFF2-40B4-BE49-F238E27FC236}">
                  <a16:creationId xmlns:a16="http://schemas.microsoft.com/office/drawing/2014/main" id="{E18CEAFB-594E-68CC-8C40-D6803700B8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22" name="テキスト ボックス 21">
              <a:extLst>
                <a:ext uri="{FF2B5EF4-FFF2-40B4-BE49-F238E27FC236}">
                  <a16:creationId xmlns:a16="http://schemas.microsoft.com/office/drawing/2014/main" id="{249ED71A-E1BB-56B4-C1F1-0354DFD0EFF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724371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30</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28EC04DB-8363-1EE5-A317-0FB0CA0362B6}"/>
              </a:ext>
            </a:extLst>
          </p:cNvPr>
          <p:cNvSpPr/>
          <p:nvPr/>
        </p:nvSpPr>
        <p:spPr>
          <a:xfrm>
            <a:off x="729000" y="7882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ＭＳ ゴシック" panose="020B0609070205080204" pitchFamily="49" charset="-128"/>
                <a:ea typeface="ＭＳ ゴシック" panose="020B0609070205080204" pitchFamily="49" charset="-128"/>
              </a:rPr>
              <a:t>部位チェック</a:t>
            </a:r>
          </a:p>
        </p:txBody>
      </p:sp>
      <p:sp>
        <p:nvSpPr>
          <p:cNvPr id="3" name="テキスト ボックス 2">
            <a:extLst>
              <a:ext uri="{FF2B5EF4-FFF2-40B4-BE49-F238E27FC236}">
                <a16:creationId xmlns:a16="http://schemas.microsoft.com/office/drawing/2014/main" id="{E78EA8EF-7C2D-26CD-DA9C-844CF3E5E56D}"/>
              </a:ext>
            </a:extLst>
          </p:cNvPr>
          <p:cNvSpPr txBox="1"/>
          <p:nvPr/>
        </p:nvSpPr>
        <p:spPr>
          <a:xfrm>
            <a:off x="794930" y="1142873"/>
            <a:ext cx="5806285" cy="430887"/>
          </a:xfrm>
          <a:prstGeom prst="rect">
            <a:avLst/>
          </a:prstGeom>
          <a:noFill/>
        </p:spPr>
        <p:txBody>
          <a:bodyPr wrap="square" rtlCol="0">
            <a:spAutoFit/>
          </a:bodyPr>
          <a:lstStyle/>
          <a:p>
            <a:r>
              <a:rPr lang="ja-JP" altLang="ja-JP" sz="1100" spc="-10" dirty="0">
                <a:effectLst/>
                <a:ea typeface="游ゴシック" panose="020B0400000000000000" pitchFamily="50" charset="-128"/>
                <a:cs typeface="ＭＳ Ｐゴシック" panose="020B0600070205080204" pitchFamily="50" charset="-128"/>
              </a:rPr>
              <a:t>湿布部位のコメント「足１日１枚１４日分」に対応する病名がないので不合格と判定されています。部位チェックでは、コメントの部位と病名の整合性</a:t>
            </a:r>
            <a:r>
              <a:rPr lang="ja-JP" altLang="en-US" sz="1100" spc="-10" dirty="0">
                <a:ea typeface="游ゴシック" panose="020B0400000000000000" pitchFamily="50" charset="-128"/>
                <a:cs typeface="ＭＳ Ｐゴシック" panose="020B0600070205080204" pitchFamily="50" charset="-128"/>
              </a:rPr>
              <a:t>を</a:t>
            </a:r>
            <a:r>
              <a:rPr lang="ja-JP" altLang="ja-JP" sz="1100" spc="-10" dirty="0">
                <a:effectLst/>
                <a:ea typeface="游ゴシック" panose="020B0400000000000000" pitchFamily="50" charset="-128"/>
                <a:cs typeface="ＭＳ Ｐゴシック" panose="020B0600070205080204" pitchFamily="50" charset="-128"/>
              </a:rPr>
              <a:t>チェックします</a:t>
            </a:r>
            <a:r>
              <a:rPr lang="ja-JP" altLang="en-US" sz="1100" spc="-10" dirty="0">
                <a:effectLst/>
                <a:ea typeface="游ゴシック" panose="020B0400000000000000" pitchFamily="50" charset="-128"/>
                <a:cs typeface="ＭＳ Ｐゴシック" panose="020B0600070205080204" pitchFamily="50" charset="-128"/>
              </a:rPr>
              <a:t>。</a:t>
            </a:r>
            <a:endParaRPr kumimoji="1" lang="ja-JP" altLang="en-US" sz="1100" dirty="0"/>
          </a:p>
        </p:txBody>
      </p:sp>
      <p:pic>
        <p:nvPicPr>
          <p:cNvPr id="6" name="図 5" descr="グラフィカル ユーザー インターフェイス, テキスト, アプリケーション, メール&#10;&#10;自動的に生成された説明">
            <a:extLst>
              <a:ext uri="{FF2B5EF4-FFF2-40B4-BE49-F238E27FC236}">
                <a16:creationId xmlns:a16="http://schemas.microsoft.com/office/drawing/2014/main" id="{BEB648DD-4318-970D-A1DB-3750496F7A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995" y="1638062"/>
            <a:ext cx="4598009" cy="3032917"/>
          </a:xfrm>
          <a:prstGeom prst="rect">
            <a:avLst/>
          </a:prstGeom>
        </p:spPr>
      </p:pic>
      <p:sp>
        <p:nvSpPr>
          <p:cNvPr id="7" name="テキスト ボックス 6">
            <a:extLst>
              <a:ext uri="{FF2B5EF4-FFF2-40B4-BE49-F238E27FC236}">
                <a16:creationId xmlns:a16="http://schemas.microsoft.com/office/drawing/2014/main" id="{0581B3C0-FD62-71CD-2456-A7F9D2FFC96A}"/>
              </a:ext>
            </a:extLst>
          </p:cNvPr>
          <p:cNvSpPr txBox="1"/>
          <p:nvPr/>
        </p:nvSpPr>
        <p:spPr>
          <a:xfrm>
            <a:off x="229723" y="4755407"/>
            <a:ext cx="6679629" cy="475708"/>
          </a:xfrm>
          <a:prstGeom prst="rect">
            <a:avLst/>
          </a:prstGeom>
          <a:noFill/>
        </p:spPr>
        <p:txBody>
          <a:bodyPr wrap="square" rtlCol="0">
            <a:spAutoFit/>
          </a:bodyPr>
          <a:lstStyle/>
          <a:p>
            <a:pPr marL="388620" marR="525780" algn="just">
              <a:lnSpc>
                <a:spcPct val="116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不合格となった</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診療行為</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、医薬品のコメントを</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ダ</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ブルクリックすると「</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部位適応症</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修正」画</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面が表示され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ま</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す。この画面で部位の</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ェックデータを追加、</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編</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集するこ</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とができ</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p:txBody>
      </p:sp>
      <p:grpSp>
        <p:nvGrpSpPr>
          <p:cNvPr id="8" name="docshapegroup237">
            <a:extLst>
              <a:ext uri="{FF2B5EF4-FFF2-40B4-BE49-F238E27FC236}">
                <a16:creationId xmlns:a16="http://schemas.microsoft.com/office/drawing/2014/main" id="{118819E0-3DEF-2F6D-36AB-0C9E0A015A58}"/>
              </a:ext>
            </a:extLst>
          </p:cNvPr>
          <p:cNvGrpSpPr>
            <a:grpSpLocks/>
          </p:cNvGrpSpPr>
          <p:nvPr/>
        </p:nvGrpSpPr>
        <p:grpSpPr bwMode="auto">
          <a:xfrm>
            <a:off x="1112520" y="5292426"/>
            <a:ext cx="4501833" cy="3252788"/>
            <a:chOff x="2265" y="71"/>
            <a:chExt cx="7090" cy="5124"/>
          </a:xfrm>
        </p:grpSpPr>
        <p:pic>
          <p:nvPicPr>
            <p:cNvPr id="58370" name="docshape238">
              <a:extLst>
                <a:ext uri="{FF2B5EF4-FFF2-40B4-BE49-F238E27FC236}">
                  <a16:creationId xmlns:a16="http://schemas.microsoft.com/office/drawing/2014/main" id="{632EE526-D505-FD28-66DE-FE4FE82997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71"/>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ocshape239">
              <a:extLst>
                <a:ext uri="{FF2B5EF4-FFF2-40B4-BE49-F238E27FC236}">
                  <a16:creationId xmlns:a16="http://schemas.microsoft.com/office/drawing/2014/main" id="{FAEDAD72-DB38-A021-D2EF-0C4D66DE7064}"/>
                </a:ext>
              </a:extLst>
            </p:cNvPr>
            <p:cNvSpPr>
              <a:spLocks noChangeArrowheads="1"/>
            </p:cNvSpPr>
            <p:nvPr/>
          </p:nvSpPr>
          <p:spPr bwMode="auto">
            <a:xfrm>
              <a:off x="2265" y="3380"/>
              <a:ext cx="4956" cy="9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240">
              <a:extLst>
                <a:ext uri="{FF2B5EF4-FFF2-40B4-BE49-F238E27FC236}">
                  <a16:creationId xmlns:a16="http://schemas.microsoft.com/office/drawing/2014/main" id="{5390EE2D-A44F-E8FA-67A8-AA06BFB1D8E0}"/>
                </a:ext>
              </a:extLst>
            </p:cNvPr>
            <p:cNvSpPr txBox="1">
              <a:spLocks noChangeArrowheads="1"/>
            </p:cNvSpPr>
            <p:nvPr/>
          </p:nvSpPr>
          <p:spPr bwMode="auto">
            <a:xfrm>
              <a:off x="2472" y="3370"/>
              <a:ext cx="4956" cy="946"/>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86360">
                <a:lnSpc>
                  <a:spcPts val="1365"/>
                </a:lnSpc>
                <a:spcBef>
                  <a:spcPts val="32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「変形性膝関節症」も「足」の部</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位に含め</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86360" marR="113665">
                <a:lnSpc>
                  <a:spcPct val="93000"/>
                </a:lnSpc>
                <a:spcBef>
                  <a:spcPts val="2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るのであれば、チェックデータに追加します。次回より合格判定します。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0" marR="284163" lvl="0" indent="0" algn="l" defTabSz="914400" rtl="0" eaLnBrk="0" fontAlgn="base" latinLnBrk="0" hangingPunct="0">
                <a:lnSpc>
                  <a:spcPct val="100000"/>
                </a:lnSpc>
                <a:spcBef>
                  <a:spcPts val="13"/>
                </a:spcBef>
                <a:spcAft>
                  <a:spcPts val="800"/>
                </a:spcAft>
                <a:buClrTx/>
                <a:buSzTx/>
                <a:buFontTx/>
                <a:buNone/>
                <a:tabLst/>
              </a:pPr>
              <a:endPar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11" name="docshape241">
              <a:extLst>
                <a:ext uri="{FF2B5EF4-FFF2-40B4-BE49-F238E27FC236}">
                  <a16:creationId xmlns:a16="http://schemas.microsoft.com/office/drawing/2014/main" id="{753FAD29-0197-840F-0C7E-8DA8B51F798A}"/>
                </a:ext>
              </a:extLst>
            </p:cNvPr>
            <p:cNvSpPr txBox="1">
              <a:spLocks noChangeArrowheads="1"/>
            </p:cNvSpPr>
            <p:nvPr/>
          </p:nvSpPr>
          <p:spPr bwMode="auto">
            <a:xfrm>
              <a:off x="4473" y="308"/>
              <a:ext cx="3401" cy="4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388"/>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mn-ea"/>
                </a:rPr>
                <a:t>「適応コメント部位修正」画面</a:t>
              </a:r>
              <a:endParaRPr kumimoji="0" lang="ja-JP" altLang="ja-JP" sz="1800" b="0" i="0" u="none" strike="noStrike" cap="none" normalizeH="0" baseline="0" dirty="0">
                <a:ln>
                  <a:noFill/>
                </a:ln>
                <a:solidFill>
                  <a:schemeClr val="tx1"/>
                </a:solidFill>
                <a:effectLst/>
                <a:latin typeface="+mn-ea"/>
              </a:endParaRPr>
            </a:p>
          </p:txBody>
        </p:sp>
      </p:grpSp>
      <p:sp>
        <p:nvSpPr>
          <p:cNvPr id="13" name="テキスト ボックス 12">
            <a:extLst>
              <a:ext uri="{FF2B5EF4-FFF2-40B4-BE49-F238E27FC236}">
                <a16:creationId xmlns:a16="http://schemas.microsoft.com/office/drawing/2014/main" id="{4C871A75-4292-1317-ED7D-ADAE59DDC5C4}"/>
              </a:ext>
            </a:extLst>
          </p:cNvPr>
          <p:cNvSpPr txBox="1"/>
          <p:nvPr/>
        </p:nvSpPr>
        <p:spPr>
          <a:xfrm>
            <a:off x="264096" y="8597613"/>
            <a:ext cx="5860612" cy="707886"/>
          </a:xfrm>
          <a:prstGeom prst="rect">
            <a:avLst/>
          </a:prstGeom>
          <a:noFill/>
        </p:spPr>
        <p:txBody>
          <a:bodyPr wrap="square" rtlCol="0">
            <a:spAutoFit/>
          </a:bodyPr>
          <a:lstStyle/>
          <a:p>
            <a:pPr marL="389255"/>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注：部位チェックの要、不要は「情報管理」の「部位チェックの可否」で設定してください。</a:t>
            </a: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spc="-15" dirty="0">
                <a:solidFill>
                  <a:srgbClr val="FF0000"/>
                </a:solidFill>
                <a:latin typeface="游ゴシック" panose="020B0400000000000000" pitchFamily="50" charset="-128"/>
                <a:ea typeface="游ゴシック" panose="020B0400000000000000" pitchFamily="50" charset="-128"/>
                <a:cs typeface="ＭＳ Ｐゴシック" panose="020B0600070205080204" pitchFamily="50" charset="-128"/>
              </a:rPr>
              <a:t>90p</a:t>
            </a:r>
            <a:r>
              <a:rPr lang="ja-JP" altLang="en-US"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の①を</a:t>
            </a:r>
            <a:r>
              <a:rPr lang="ja-JP"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参照</a:t>
            </a:r>
            <a:r>
              <a:rPr lang="ja-JP"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sp>
        <p:nvSpPr>
          <p:cNvPr id="14" name="テキスト ボックス 13">
            <a:extLst>
              <a:ext uri="{FF2B5EF4-FFF2-40B4-BE49-F238E27FC236}">
                <a16:creationId xmlns:a16="http://schemas.microsoft.com/office/drawing/2014/main" id="{FBA1DC0D-6817-44E5-E92D-F5A6F49F4255}"/>
              </a:ext>
            </a:extLst>
          </p:cNvPr>
          <p:cNvSpPr txBox="1"/>
          <p:nvPr/>
        </p:nvSpPr>
        <p:spPr>
          <a:xfrm>
            <a:off x="1108922" y="3688975"/>
            <a:ext cx="2811158" cy="448631"/>
          </a:xfrm>
          <a:prstGeom prst="rect">
            <a:avLst/>
          </a:prstGeom>
          <a:solidFill>
            <a:schemeClr val="bg1"/>
          </a:solidFill>
          <a:ln>
            <a:solidFill>
              <a:srgbClr val="FF0000"/>
            </a:solidFill>
          </a:ln>
        </p:spPr>
        <p:txBody>
          <a:bodyPr wrap="square" lIns="0" rIns="0" rtlCol="0">
            <a:noAutofit/>
          </a:bodyPr>
          <a:lstStyle/>
          <a:p>
            <a:pPr marL="86360">
              <a:lnSpc>
                <a:spcPts val="1365"/>
              </a:lnSpc>
              <a:spcBef>
                <a:spcPts val="320"/>
              </a:spcBef>
            </a:pPr>
            <a:r>
              <a:rPr lang="ja-JP" altLang="ja-JP" sz="1100" spc="-10" dirty="0">
                <a:effectLst/>
                <a:latin typeface="+mn-ea"/>
                <a:cs typeface="ＭＳ Ｐゴシック" panose="020B0600070205080204" pitchFamily="50" charset="-128"/>
              </a:rPr>
              <a:t>メッセージは「〇〇の部位に対応する</a:t>
            </a:r>
            <a:r>
              <a:rPr lang="ja-JP" altLang="ja-JP" sz="1100" spc="-5" dirty="0">
                <a:effectLst/>
                <a:latin typeface="+mn-ea"/>
                <a:cs typeface="ＭＳ Ｐゴシック" panose="020B0600070205080204" pitchFamily="50" charset="-128"/>
              </a:rPr>
              <a:t>病名がありません」と表示されます。</a:t>
            </a:r>
            <a:endParaRPr lang="ja-JP" altLang="ja-JP" sz="1100" dirty="0">
              <a:effectLst/>
              <a:latin typeface="+mn-ea"/>
              <a:cs typeface="ＭＳ Ｐゴシック" panose="020B0600070205080204" pitchFamily="50" charset="-128"/>
            </a:endParaRPr>
          </a:p>
          <a:p>
            <a:pPr marL="86360">
              <a:lnSpc>
                <a:spcPts val="1365"/>
              </a:lnSpc>
              <a:spcBef>
                <a:spcPts val="320"/>
              </a:spcBef>
              <a:spcAft>
                <a:spcPts val="0"/>
              </a:spcAft>
            </a:pPr>
            <a:r>
              <a:rPr lang="ja-JP" altLang="ja-JP" sz="1100" spc="-10" dirty="0">
                <a:effectLst/>
                <a:latin typeface="+mn-ea"/>
                <a:cs typeface="ＭＳ Ｐゴシック" panose="020B0600070205080204" pitchFamily="50" charset="-128"/>
              </a:rPr>
              <a:t>。</a:t>
            </a:r>
            <a:endParaRPr lang="ja-JP" altLang="ja-JP" sz="1100" dirty="0">
              <a:effectLst/>
              <a:latin typeface="+mn-ea"/>
              <a:cs typeface="ＭＳ Ｐゴシック" panose="020B0600070205080204" pitchFamily="50" charset="-128"/>
            </a:endParaRPr>
          </a:p>
          <a:p>
            <a:endParaRPr kumimoji="1" lang="ja-JP" altLang="en-US" sz="1100" dirty="0">
              <a:latin typeface="+mn-ea"/>
            </a:endParaRPr>
          </a:p>
        </p:txBody>
      </p:sp>
    </p:spTree>
    <p:extLst>
      <p:ext uri="{BB962C8B-B14F-4D97-AF65-F5344CB8AC3E}">
        <p14:creationId xmlns:p14="http://schemas.microsoft.com/office/powerpoint/2010/main" val="3727475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31</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BEE9EDBE-E097-C14E-615C-193AA8DF0E9E}"/>
              </a:ext>
            </a:extLst>
          </p:cNvPr>
          <p:cNvSpPr txBox="1"/>
          <p:nvPr/>
        </p:nvSpPr>
        <p:spPr>
          <a:xfrm>
            <a:off x="678246" y="767272"/>
            <a:ext cx="5583069" cy="538609"/>
          </a:xfrm>
          <a:prstGeom prst="rect">
            <a:avLst/>
          </a:prstGeom>
          <a:noFill/>
        </p:spPr>
        <p:txBody>
          <a:bodyPr wrap="square" rtlCol="0">
            <a:spAutoFit/>
          </a:bodyPr>
          <a:lstStyle/>
          <a:p>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令和</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2</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年</a:t>
            </a:r>
            <a:r>
              <a:rPr lang="en-US"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1</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0</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月よ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りレン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ゲンや超</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音波の部位は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コ</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ード入力することが義</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化されました。</a:t>
            </a:r>
          </a:p>
          <a:p>
            <a:endParaRPr kumimoji="1" lang="ja-JP" altLang="en-US" dirty="0"/>
          </a:p>
        </p:txBody>
      </p:sp>
      <p:grpSp>
        <p:nvGrpSpPr>
          <p:cNvPr id="3" name="docshapegroup242">
            <a:extLst>
              <a:ext uri="{FF2B5EF4-FFF2-40B4-BE49-F238E27FC236}">
                <a16:creationId xmlns:a16="http://schemas.microsoft.com/office/drawing/2014/main" id="{0C6763D6-63F5-C374-4A50-F75AAC7F0EF2}"/>
              </a:ext>
            </a:extLst>
          </p:cNvPr>
          <p:cNvGrpSpPr>
            <a:grpSpLocks/>
          </p:cNvGrpSpPr>
          <p:nvPr/>
        </p:nvGrpSpPr>
        <p:grpSpPr bwMode="auto">
          <a:xfrm>
            <a:off x="1112837" y="1210724"/>
            <a:ext cx="4325938" cy="3082926"/>
            <a:chOff x="2376" y="217"/>
            <a:chExt cx="6812" cy="4856"/>
          </a:xfrm>
        </p:grpSpPr>
        <p:pic>
          <p:nvPicPr>
            <p:cNvPr id="57346" name="docshape243">
              <a:extLst>
                <a:ext uri="{FF2B5EF4-FFF2-40B4-BE49-F238E27FC236}">
                  <a16:creationId xmlns:a16="http://schemas.microsoft.com/office/drawing/2014/main" id="{61411BF6-EFDB-99D8-3FB5-C32827A5D8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3" y="217"/>
              <a:ext cx="6804" cy="4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ocshape244">
              <a:extLst>
                <a:ext uri="{FF2B5EF4-FFF2-40B4-BE49-F238E27FC236}">
                  <a16:creationId xmlns:a16="http://schemas.microsoft.com/office/drawing/2014/main" id="{7037C010-CF17-469E-2AC5-263616701AEA}"/>
                </a:ext>
              </a:extLst>
            </p:cNvPr>
            <p:cNvSpPr>
              <a:spLocks noChangeArrowheads="1"/>
            </p:cNvSpPr>
            <p:nvPr/>
          </p:nvSpPr>
          <p:spPr bwMode="auto">
            <a:xfrm>
              <a:off x="2383" y="4385"/>
              <a:ext cx="6728" cy="6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Line 4">
              <a:extLst>
                <a:ext uri="{FF2B5EF4-FFF2-40B4-BE49-F238E27FC236}">
                  <a16:creationId xmlns:a16="http://schemas.microsoft.com/office/drawing/2014/main" id="{214C346D-85CB-5621-BE97-9ABC09B084D0}"/>
                </a:ext>
              </a:extLst>
            </p:cNvPr>
            <p:cNvSpPr>
              <a:spLocks noChangeShapeType="1"/>
            </p:cNvSpPr>
            <p:nvPr/>
          </p:nvSpPr>
          <p:spPr bwMode="auto">
            <a:xfrm>
              <a:off x="5351" y="3103"/>
              <a:ext cx="364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 name="docshape245">
              <a:extLst>
                <a:ext uri="{FF2B5EF4-FFF2-40B4-BE49-F238E27FC236}">
                  <a16:creationId xmlns:a16="http://schemas.microsoft.com/office/drawing/2014/main" id="{10E378D9-78A0-348E-3761-AECB2A1269B1}"/>
                </a:ext>
              </a:extLst>
            </p:cNvPr>
            <p:cNvSpPr txBox="1">
              <a:spLocks noChangeArrowheads="1"/>
            </p:cNvSpPr>
            <p:nvPr/>
          </p:nvSpPr>
          <p:spPr bwMode="auto">
            <a:xfrm>
              <a:off x="2383" y="4385"/>
              <a:ext cx="6728" cy="68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72000" tIns="72000" rIns="0" bIns="0" numCol="1" anchor="t" anchorCtr="0" compatLnSpc="1">
              <a:prstTxWarp prst="textNoShape">
                <a:avLst/>
              </a:prstTxWarp>
            </a:bodyPr>
            <a:lstStyle/>
            <a:p>
              <a:pPr marL="0" marR="303213" lvl="0" indent="0" algn="l" defTabSz="914400" rtl="0" eaLnBrk="0" fontAlgn="base" latinLnBrk="0" hangingPunct="0">
                <a:lnSpc>
                  <a:spcPct val="100000"/>
                </a:lnSpc>
                <a:spcBef>
                  <a:spcPts val="475"/>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例えば、単純撮影の写真撮影の部位が「膝」の場合は、レセプト電算処理コードの</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830181500</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を入力します。</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8" name="テキスト ボックス 7">
            <a:extLst>
              <a:ext uri="{FF2B5EF4-FFF2-40B4-BE49-F238E27FC236}">
                <a16:creationId xmlns:a16="http://schemas.microsoft.com/office/drawing/2014/main" id="{C9BDAF6F-B78A-9E16-9AB9-6DCFF05ABAC8}"/>
              </a:ext>
            </a:extLst>
          </p:cNvPr>
          <p:cNvSpPr txBox="1"/>
          <p:nvPr/>
        </p:nvSpPr>
        <p:spPr>
          <a:xfrm>
            <a:off x="678246" y="4717367"/>
            <a:ext cx="5583069" cy="850617"/>
          </a:xfrm>
          <a:prstGeom prst="rect">
            <a:avLst/>
          </a:prstGeom>
          <a:noFill/>
        </p:spPr>
        <p:txBody>
          <a:bodyPr wrap="square" rtlCol="0">
            <a:spAutoFit/>
          </a:bodyPr>
          <a:lstStyle/>
          <a:p>
            <a:pPr marL="389255" marR="525780">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コード入力した「部位」もチェックの対象となります。部位に対応した傷病名があるか、部位の左右と傷病名の左右は矛盾しないかをチェックします。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9" name="docshapegroup246">
            <a:extLst>
              <a:ext uri="{FF2B5EF4-FFF2-40B4-BE49-F238E27FC236}">
                <a16:creationId xmlns:a16="http://schemas.microsoft.com/office/drawing/2014/main" id="{24503DD6-2974-41AD-F5F7-EEF5A34806C2}"/>
              </a:ext>
            </a:extLst>
          </p:cNvPr>
          <p:cNvGrpSpPr>
            <a:grpSpLocks/>
          </p:cNvGrpSpPr>
          <p:nvPr/>
        </p:nvGrpSpPr>
        <p:grpSpPr bwMode="auto">
          <a:xfrm>
            <a:off x="831355" y="5321622"/>
            <a:ext cx="5271770" cy="3533457"/>
            <a:chOff x="1903" y="269"/>
            <a:chExt cx="8302" cy="5563"/>
          </a:xfrm>
        </p:grpSpPr>
        <p:pic>
          <p:nvPicPr>
            <p:cNvPr id="57351" name="docshape247">
              <a:extLst>
                <a:ext uri="{FF2B5EF4-FFF2-40B4-BE49-F238E27FC236}">
                  <a16:creationId xmlns:a16="http://schemas.microsoft.com/office/drawing/2014/main" id="{3D5971CF-0AF6-6BC0-ADE1-CB67F8D9B6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708"/>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ocshape248">
              <a:extLst>
                <a:ext uri="{FF2B5EF4-FFF2-40B4-BE49-F238E27FC236}">
                  <a16:creationId xmlns:a16="http://schemas.microsoft.com/office/drawing/2014/main" id="{51990677-8BE6-EE61-9E7F-29E30164E268}"/>
                </a:ext>
              </a:extLst>
            </p:cNvPr>
            <p:cNvSpPr>
              <a:spLocks noChangeArrowheads="1"/>
            </p:cNvSpPr>
            <p:nvPr/>
          </p:nvSpPr>
          <p:spPr bwMode="auto">
            <a:xfrm>
              <a:off x="3729" y="2823"/>
              <a:ext cx="6476" cy="6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57353" name="docshape249">
              <a:extLst>
                <a:ext uri="{FF2B5EF4-FFF2-40B4-BE49-F238E27FC236}">
                  <a16:creationId xmlns:a16="http://schemas.microsoft.com/office/drawing/2014/main" id="{12AFF0C5-91D7-548A-F290-F4FF9A382F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3" y="1296"/>
              <a:ext cx="7796" cy="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0">
              <a:extLst>
                <a:ext uri="{FF2B5EF4-FFF2-40B4-BE49-F238E27FC236}">
                  <a16:creationId xmlns:a16="http://schemas.microsoft.com/office/drawing/2014/main" id="{5C9A7354-1316-3075-72F5-C1DB9F8F95A0}"/>
                </a:ext>
              </a:extLst>
            </p:cNvPr>
            <p:cNvSpPr>
              <a:spLocks noChangeShapeType="1"/>
            </p:cNvSpPr>
            <p:nvPr/>
          </p:nvSpPr>
          <p:spPr bwMode="auto">
            <a:xfrm>
              <a:off x="5646" y="2532"/>
              <a:ext cx="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docshape250">
              <a:extLst>
                <a:ext uri="{FF2B5EF4-FFF2-40B4-BE49-F238E27FC236}">
                  <a16:creationId xmlns:a16="http://schemas.microsoft.com/office/drawing/2014/main" id="{23E59860-4B00-8ABB-0C54-FB3F56F8E455}"/>
                </a:ext>
              </a:extLst>
            </p:cNvPr>
            <p:cNvSpPr>
              <a:spLocks/>
            </p:cNvSpPr>
            <p:nvPr/>
          </p:nvSpPr>
          <p:spPr bwMode="auto">
            <a:xfrm>
              <a:off x="5350" y="2032"/>
              <a:ext cx="170" cy="201"/>
            </a:xfrm>
            <a:custGeom>
              <a:avLst/>
              <a:gdLst>
                <a:gd name="T0" fmla="+- 0 5351 5351"/>
                <a:gd name="T1" fmla="*/ T0 w 170"/>
                <a:gd name="T2" fmla="+- 0 2032 2032"/>
                <a:gd name="T3" fmla="*/ 2032 h 201"/>
                <a:gd name="T4" fmla="+- 0 5365 5351"/>
                <a:gd name="T5" fmla="*/ T4 w 170"/>
                <a:gd name="T6" fmla="+- 0 2233 2032"/>
                <a:gd name="T7" fmla="*/ 2233 h 201"/>
                <a:gd name="T8" fmla="+- 0 5520 5351"/>
                <a:gd name="T9" fmla="*/ T8 w 170"/>
                <a:gd name="T10" fmla="+- 0 2142 2032"/>
                <a:gd name="T11" fmla="*/ 2142 h 201"/>
                <a:gd name="T12" fmla="+- 0 5351 5351"/>
                <a:gd name="T13" fmla="*/ T12 w 170"/>
                <a:gd name="T14" fmla="+- 0 2032 2032"/>
                <a:gd name="T15" fmla="*/ 2032 h 201"/>
              </a:gdLst>
              <a:ahLst/>
              <a:cxnLst>
                <a:cxn ang="0">
                  <a:pos x="T1" y="T3"/>
                </a:cxn>
                <a:cxn ang="0">
                  <a:pos x="T5" y="T7"/>
                </a:cxn>
                <a:cxn ang="0">
                  <a:pos x="T9" y="T11"/>
                </a:cxn>
                <a:cxn ang="0">
                  <a:pos x="T13" y="T15"/>
                </a:cxn>
              </a:cxnLst>
              <a:rect l="0" t="0" r="r" b="b"/>
              <a:pathLst>
                <a:path w="170" h="201">
                  <a:moveTo>
                    <a:pt x="0" y="0"/>
                  </a:moveTo>
                  <a:lnTo>
                    <a:pt x="14" y="201"/>
                  </a:lnTo>
                  <a:lnTo>
                    <a:pt x="169" y="11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251">
              <a:extLst>
                <a:ext uri="{FF2B5EF4-FFF2-40B4-BE49-F238E27FC236}">
                  <a16:creationId xmlns:a16="http://schemas.microsoft.com/office/drawing/2014/main" id="{DA3656D7-0EDF-0510-C051-BB5DBD4A1635}"/>
                </a:ext>
              </a:extLst>
            </p:cNvPr>
            <p:cNvSpPr>
              <a:spLocks/>
            </p:cNvSpPr>
            <p:nvPr/>
          </p:nvSpPr>
          <p:spPr bwMode="auto">
            <a:xfrm>
              <a:off x="2533" y="1564"/>
              <a:ext cx="2554" cy="370"/>
            </a:xfrm>
            <a:custGeom>
              <a:avLst/>
              <a:gdLst>
                <a:gd name="T0" fmla="+- 0 2533 2533"/>
                <a:gd name="T1" fmla="*/ T0 w 2554"/>
                <a:gd name="T2" fmla="+- 0 1626 1564"/>
                <a:gd name="T3" fmla="*/ 1626 h 370"/>
                <a:gd name="T4" fmla="+- 0 2538 2533"/>
                <a:gd name="T5" fmla="*/ T4 w 2554"/>
                <a:gd name="T6" fmla="+- 0 1602 1564"/>
                <a:gd name="T7" fmla="*/ 1602 h 370"/>
                <a:gd name="T8" fmla="+- 0 2551 2533"/>
                <a:gd name="T9" fmla="*/ T8 w 2554"/>
                <a:gd name="T10" fmla="+- 0 1582 1564"/>
                <a:gd name="T11" fmla="*/ 1582 h 370"/>
                <a:gd name="T12" fmla="+- 0 2571 2533"/>
                <a:gd name="T13" fmla="*/ T12 w 2554"/>
                <a:gd name="T14" fmla="+- 0 1569 1564"/>
                <a:gd name="T15" fmla="*/ 1569 h 370"/>
                <a:gd name="T16" fmla="+- 0 2595 2533"/>
                <a:gd name="T17" fmla="*/ T16 w 2554"/>
                <a:gd name="T18" fmla="+- 0 1564 1564"/>
                <a:gd name="T19" fmla="*/ 1564 h 370"/>
                <a:gd name="T20" fmla="+- 0 5025 2533"/>
                <a:gd name="T21" fmla="*/ T20 w 2554"/>
                <a:gd name="T22" fmla="+- 0 1564 1564"/>
                <a:gd name="T23" fmla="*/ 1564 h 370"/>
                <a:gd name="T24" fmla="+- 0 5049 2533"/>
                <a:gd name="T25" fmla="*/ T24 w 2554"/>
                <a:gd name="T26" fmla="+- 0 1569 1564"/>
                <a:gd name="T27" fmla="*/ 1569 h 370"/>
                <a:gd name="T28" fmla="+- 0 5069 2533"/>
                <a:gd name="T29" fmla="*/ T28 w 2554"/>
                <a:gd name="T30" fmla="+- 0 1582 1564"/>
                <a:gd name="T31" fmla="*/ 1582 h 370"/>
                <a:gd name="T32" fmla="+- 0 5082 2533"/>
                <a:gd name="T33" fmla="*/ T32 w 2554"/>
                <a:gd name="T34" fmla="+- 0 1602 1564"/>
                <a:gd name="T35" fmla="*/ 1602 h 370"/>
                <a:gd name="T36" fmla="+- 0 5087 2533"/>
                <a:gd name="T37" fmla="*/ T36 w 2554"/>
                <a:gd name="T38" fmla="+- 0 1626 1564"/>
                <a:gd name="T39" fmla="*/ 1626 h 370"/>
                <a:gd name="T40" fmla="+- 0 5087 2533"/>
                <a:gd name="T41" fmla="*/ T40 w 2554"/>
                <a:gd name="T42" fmla="+- 0 1872 1564"/>
                <a:gd name="T43" fmla="*/ 1872 h 370"/>
                <a:gd name="T44" fmla="+- 0 5082 2533"/>
                <a:gd name="T45" fmla="*/ T44 w 2554"/>
                <a:gd name="T46" fmla="+- 0 1896 1564"/>
                <a:gd name="T47" fmla="*/ 1896 h 370"/>
                <a:gd name="T48" fmla="+- 0 5069 2533"/>
                <a:gd name="T49" fmla="*/ T48 w 2554"/>
                <a:gd name="T50" fmla="+- 0 1916 1564"/>
                <a:gd name="T51" fmla="*/ 1916 h 370"/>
                <a:gd name="T52" fmla="+- 0 5049 2533"/>
                <a:gd name="T53" fmla="*/ T52 w 2554"/>
                <a:gd name="T54" fmla="+- 0 1929 1564"/>
                <a:gd name="T55" fmla="*/ 1929 h 370"/>
                <a:gd name="T56" fmla="+- 0 5025 2533"/>
                <a:gd name="T57" fmla="*/ T56 w 2554"/>
                <a:gd name="T58" fmla="+- 0 1934 1564"/>
                <a:gd name="T59" fmla="*/ 1934 h 370"/>
                <a:gd name="T60" fmla="+- 0 2595 2533"/>
                <a:gd name="T61" fmla="*/ T60 w 2554"/>
                <a:gd name="T62" fmla="+- 0 1934 1564"/>
                <a:gd name="T63" fmla="*/ 1934 h 370"/>
                <a:gd name="T64" fmla="+- 0 2571 2533"/>
                <a:gd name="T65" fmla="*/ T64 w 2554"/>
                <a:gd name="T66" fmla="+- 0 1929 1564"/>
                <a:gd name="T67" fmla="*/ 1929 h 370"/>
                <a:gd name="T68" fmla="+- 0 2551 2533"/>
                <a:gd name="T69" fmla="*/ T68 w 2554"/>
                <a:gd name="T70" fmla="+- 0 1916 1564"/>
                <a:gd name="T71" fmla="*/ 1916 h 370"/>
                <a:gd name="T72" fmla="+- 0 2538 2533"/>
                <a:gd name="T73" fmla="*/ T72 w 2554"/>
                <a:gd name="T74" fmla="+- 0 1896 1564"/>
                <a:gd name="T75" fmla="*/ 1896 h 370"/>
                <a:gd name="T76" fmla="+- 0 2533 2533"/>
                <a:gd name="T77" fmla="*/ T76 w 2554"/>
                <a:gd name="T78" fmla="+- 0 1872 1564"/>
                <a:gd name="T79" fmla="*/ 1872 h 370"/>
                <a:gd name="T80" fmla="+- 0 2533 2533"/>
                <a:gd name="T81" fmla="*/ T80 w 2554"/>
                <a:gd name="T82" fmla="+- 0 1626 1564"/>
                <a:gd name="T83" fmla="*/ 1626 h 37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2554" h="370">
                  <a:moveTo>
                    <a:pt x="0" y="62"/>
                  </a:moveTo>
                  <a:lnTo>
                    <a:pt x="5" y="38"/>
                  </a:lnTo>
                  <a:lnTo>
                    <a:pt x="18" y="18"/>
                  </a:lnTo>
                  <a:lnTo>
                    <a:pt x="38" y="5"/>
                  </a:lnTo>
                  <a:lnTo>
                    <a:pt x="62" y="0"/>
                  </a:lnTo>
                  <a:lnTo>
                    <a:pt x="2492" y="0"/>
                  </a:lnTo>
                  <a:lnTo>
                    <a:pt x="2516" y="5"/>
                  </a:lnTo>
                  <a:lnTo>
                    <a:pt x="2536" y="18"/>
                  </a:lnTo>
                  <a:lnTo>
                    <a:pt x="2549" y="38"/>
                  </a:lnTo>
                  <a:lnTo>
                    <a:pt x="2554" y="62"/>
                  </a:lnTo>
                  <a:lnTo>
                    <a:pt x="2554" y="308"/>
                  </a:lnTo>
                  <a:lnTo>
                    <a:pt x="2549" y="332"/>
                  </a:lnTo>
                  <a:lnTo>
                    <a:pt x="2536" y="352"/>
                  </a:lnTo>
                  <a:lnTo>
                    <a:pt x="2516" y="365"/>
                  </a:lnTo>
                  <a:lnTo>
                    <a:pt x="2492" y="370"/>
                  </a:lnTo>
                  <a:lnTo>
                    <a:pt x="62" y="370"/>
                  </a:lnTo>
                  <a:lnTo>
                    <a:pt x="38" y="365"/>
                  </a:lnTo>
                  <a:lnTo>
                    <a:pt x="18" y="352"/>
                  </a:lnTo>
                  <a:lnTo>
                    <a:pt x="5" y="332"/>
                  </a:lnTo>
                  <a:lnTo>
                    <a:pt x="0" y="308"/>
                  </a:lnTo>
                  <a:lnTo>
                    <a:pt x="0" y="62"/>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Line 13">
              <a:extLst>
                <a:ext uri="{FF2B5EF4-FFF2-40B4-BE49-F238E27FC236}">
                  <a16:creationId xmlns:a16="http://schemas.microsoft.com/office/drawing/2014/main" id="{C65AEEC0-9FB2-8152-00F8-138AD8611506}"/>
                </a:ext>
              </a:extLst>
            </p:cNvPr>
            <p:cNvSpPr>
              <a:spLocks noChangeShapeType="1"/>
            </p:cNvSpPr>
            <p:nvPr/>
          </p:nvSpPr>
          <p:spPr bwMode="auto">
            <a:xfrm>
              <a:off x="4127" y="1563"/>
              <a:ext cx="651"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docshape252">
              <a:extLst>
                <a:ext uri="{FF2B5EF4-FFF2-40B4-BE49-F238E27FC236}">
                  <a16:creationId xmlns:a16="http://schemas.microsoft.com/office/drawing/2014/main" id="{B22A8DA0-6E14-3D3C-E4F7-47538C81C762}"/>
                </a:ext>
              </a:extLst>
            </p:cNvPr>
            <p:cNvSpPr>
              <a:spLocks noChangeArrowheads="1"/>
            </p:cNvSpPr>
            <p:nvPr/>
          </p:nvSpPr>
          <p:spPr bwMode="auto">
            <a:xfrm>
              <a:off x="2205" y="4224"/>
              <a:ext cx="4068" cy="6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253">
              <a:extLst>
                <a:ext uri="{FF2B5EF4-FFF2-40B4-BE49-F238E27FC236}">
                  <a16:creationId xmlns:a16="http://schemas.microsoft.com/office/drawing/2014/main" id="{991344F8-6CD0-EA6E-4BAB-99E5249D73E8}"/>
                </a:ext>
              </a:extLst>
            </p:cNvPr>
            <p:cNvSpPr txBox="1">
              <a:spLocks noChangeArrowheads="1"/>
            </p:cNvSpPr>
            <p:nvPr/>
          </p:nvSpPr>
          <p:spPr bwMode="auto">
            <a:xfrm>
              <a:off x="2205" y="4224"/>
              <a:ext cx="4386" cy="67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108000" tIns="72000" rIns="0" bIns="0" numCol="1" anchor="t" anchorCtr="0" compatLnSpc="1">
              <a:prstTxWarp prst="textNoShape">
                <a:avLst/>
              </a:prstTxWarp>
            </a:bodyPr>
            <a:lstStyle/>
            <a:p>
              <a:pPr marL="0" marR="273050" lvl="0" indent="0" algn="l" defTabSz="914400" rtl="0" eaLnBrk="0" fontAlgn="base" latinLnBrk="0" hangingPunct="0">
                <a:lnSpc>
                  <a:spcPct val="100000"/>
                </a:lnSpc>
                <a:spcBef>
                  <a:spcPts val="375"/>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メッセージは「〇〇の部位に対応する病名がありません」と表示されます。</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21" name="docshape254">
              <a:extLst>
                <a:ext uri="{FF2B5EF4-FFF2-40B4-BE49-F238E27FC236}">
                  <a16:creationId xmlns:a16="http://schemas.microsoft.com/office/drawing/2014/main" id="{7E94C3DA-3C3F-A328-7FA9-D5D04604D588}"/>
                </a:ext>
              </a:extLst>
            </p:cNvPr>
            <p:cNvSpPr txBox="1">
              <a:spLocks noChangeArrowheads="1"/>
            </p:cNvSpPr>
            <p:nvPr/>
          </p:nvSpPr>
          <p:spPr bwMode="auto">
            <a:xfrm>
              <a:off x="3729" y="2823"/>
              <a:ext cx="6476" cy="68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108000" tIns="72000" rIns="0" bIns="0" numCol="1" anchor="t" anchorCtr="0" compatLnSpc="1">
              <a:prstTxWarp prst="textNoShape">
                <a:avLst/>
              </a:prstTxWarp>
            </a:bodyPr>
            <a:lstStyle/>
            <a:p>
              <a:pPr marL="0" marR="252413" lvl="0" indent="0" algn="l" defTabSz="914400" rtl="0" eaLnBrk="0" fontAlgn="base" latinLnBrk="0" hangingPunct="0">
                <a:lnSpc>
                  <a:spcPct val="100000"/>
                </a:lnSpc>
                <a:spcBef>
                  <a:spcPts val="475"/>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部位チェックの設定を変更したい場合には該当する部位または部位を含む検査名をダブルクリックします。</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2" name="docshape255">
              <a:extLst>
                <a:ext uri="{FF2B5EF4-FFF2-40B4-BE49-F238E27FC236}">
                  <a16:creationId xmlns:a16="http://schemas.microsoft.com/office/drawing/2014/main" id="{AE0A794D-930C-C01D-37FB-CD1C4F21A7C9}"/>
                </a:ext>
              </a:extLst>
            </p:cNvPr>
            <p:cNvSpPr txBox="1">
              <a:spLocks noChangeArrowheads="1"/>
            </p:cNvSpPr>
            <p:nvPr/>
          </p:nvSpPr>
          <p:spPr bwMode="auto">
            <a:xfrm>
              <a:off x="3808" y="269"/>
              <a:ext cx="5400" cy="411"/>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72000" tIns="36000" rIns="0" bIns="0" numCol="1" anchor="t" anchorCtr="0" compatLnSpc="1">
              <a:prstTxWarp prst="textNoShape">
                <a:avLst/>
              </a:prstTxWarp>
            </a:bodyPr>
            <a:lstStyle/>
            <a:p>
              <a:pPr marL="0" marR="0" lvl="0" indent="0" algn="l" defTabSz="914400" rtl="0" eaLnBrk="0" fontAlgn="base" latinLnBrk="0" hangingPunct="0">
                <a:lnSpc>
                  <a:spcPct val="100000"/>
                </a:lnSpc>
                <a:spcBef>
                  <a:spcPts val="30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コード入力された部位は黒字のまま表示されます。</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26190332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32</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9189E746-4E65-AE3E-E18B-1283C01CD0B1}"/>
              </a:ext>
            </a:extLst>
          </p:cNvPr>
          <p:cNvSpPr txBox="1"/>
          <p:nvPr/>
        </p:nvSpPr>
        <p:spPr>
          <a:xfrm>
            <a:off x="552659" y="557684"/>
            <a:ext cx="5566787" cy="769441"/>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コード入力された「部</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位</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」をダブルクリックし</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て</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開く画面は、「</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単純撮影</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（ロ）の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写真撮影」の「</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適応症修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正」画面です。コード</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入</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力された部位のチェッ</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データを</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修正するために</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［コ</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ード部位チェッ</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クへ</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クリックします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a:p>
            <a:endParaRPr kumimoji="1" lang="ja-JP" altLang="en-US" sz="1100" dirty="0"/>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436450BF-B242-23EC-D69B-6F56C84DC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583" y="1422907"/>
            <a:ext cx="4764405" cy="3274932"/>
          </a:xfrm>
          <a:prstGeom prst="rect">
            <a:avLst/>
          </a:prstGeom>
        </p:spPr>
      </p:pic>
      <p:sp>
        <p:nvSpPr>
          <p:cNvPr id="6" name="テキスト ボックス 5">
            <a:extLst>
              <a:ext uri="{FF2B5EF4-FFF2-40B4-BE49-F238E27FC236}">
                <a16:creationId xmlns:a16="http://schemas.microsoft.com/office/drawing/2014/main" id="{019BAF34-EFED-A963-3EA4-DD0EF03C71A2}"/>
              </a:ext>
            </a:extLst>
          </p:cNvPr>
          <p:cNvSpPr txBox="1"/>
          <p:nvPr/>
        </p:nvSpPr>
        <p:spPr>
          <a:xfrm>
            <a:off x="552659" y="4809044"/>
            <a:ext cx="5566787" cy="430887"/>
          </a:xfrm>
          <a:prstGeom prst="rect">
            <a:avLst/>
          </a:prstGeom>
          <a:noFill/>
        </p:spPr>
        <p:txBody>
          <a:bodyPr wrap="square" rtlCol="0">
            <a:spAutoFit/>
          </a:bodyPr>
          <a:lstStyle/>
          <a:p>
            <a:r>
              <a:rPr lang="ja-JP" altLang="ja-JP" sz="1100" spc="-10" dirty="0">
                <a:effectLst/>
                <a:ea typeface="游ゴシック" panose="020B0400000000000000" pitchFamily="50" charset="-128"/>
                <a:cs typeface="ＭＳ Ｐゴシック" panose="020B0600070205080204" pitchFamily="50" charset="-128"/>
              </a:rPr>
              <a:t>コード入力した部位の「膝」の「適応コード部位修正」画面が表示されます。コード部位の「膝」のチェックデータを含む病名がないので不合格と判定されています</a:t>
            </a:r>
            <a:endParaRPr kumimoji="1" lang="ja-JP" altLang="en-US" sz="1100" dirty="0"/>
          </a:p>
        </p:txBody>
      </p:sp>
      <p:grpSp>
        <p:nvGrpSpPr>
          <p:cNvPr id="7" name="docshapegroup262">
            <a:extLst>
              <a:ext uri="{FF2B5EF4-FFF2-40B4-BE49-F238E27FC236}">
                <a16:creationId xmlns:a16="http://schemas.microsoft.com/office/drawing/2014/main" id="{8DB773FA-8A5D-57D9-04ED-8BDB228B5DA3}"/>
              </a:ext>
            </a:extLst>
          </p:cNvPr>
          <p:cNvGrpSpPr>
            <a:grpSpLocks/>
          </p:cNvGrpSpPr>
          <p:nvPr/>
        </p:nvGrpSpPr>
        <p:grpSpPr bwMode="auto">
          <a:xfrm>
            <a:off x="850583" y="5368215"/>
            <a:ext cx="4764405" cy="3254376"/>
            <a:chOff x="1852" y="284"/>
            <a:chExt cx="7503" cy="5124"/>
          </a:xfrm>
        </p:grpSpPr>
        <p:pic>
          <p:nvPicPr>
            <p:cNvPr id="56322" name="docshape263">
              <a:extLst>
                <a:ext uri="{FF2B5EF4-FFF2-40B4-BE49-F238E27FC236}">
                  <a16:creationId xmlns:a16="http://schemas.microsoft.com/office/drawing/2014/main" id="{9C67732E-3C24-5928-1645-B077FB46D5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84"/>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ocshape264">
              <a:extLst>
                <a:ext uri="{FF2B5EF4-FFF2-40B4-BE49-F238E27FC236}">
                  <a16:creationId xmlns:a16="http://schemas.microsoft.com/office/drawing/2014/main" id="{E641D6FE-66FD-998C-DCC6-7F3F8151D8CD}"/>
                </a:ext>
              </a:extLst>
            </p:cNvPr>
            <p:cNvSpPr>
              <a:spLocks noChangeArrowheads="1"/>
            </p:cNvSpPr>
            <p:nvPr/>
          </p:nvSpPr>
          <p:spPr bwMode="auto">
            <a:xfrm>
              <a:off x="1852" y="2264"/>
              <a:ext cx="3447" cy="12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265">
              <a:extLst>
                <a:ext uri="{FF2B5EF4-FFF2-40B4-BE49-F238E27FC236}">
                  <a16:creationId xmlns:a16="http://schemas.microsoft.com/office/drawing/2014/main" id="{AF0DF956-92AB-B6CB-E517-1D1BADED7D2B}"/>
                </a:ext>
              </a:extLst>
            </p:cNvPr>
            <p:cNvSpPr txBox="1">
              <a:spLocks noChangeArrowheads="1"/>
            </p:cNvSpPr>
            <p:nvPr/>
          </p:nvSpPr>
          <p:spPr bwMode="auto">
            <a:xfrm>
              <a:off x="1852" y="2264"/>
              <a:ext cx="3730" cy="121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72000" tIns="72000" rIns="0" bIns="0" numCol="1" anchor="t" anchorCtr="0" compatLnSpc="1">
              <a:prstTxWarp prst="textNoShape">
                <a:avLst/>
              </a:prstTxWarp>
            </a:bodyPr>
            <a:lstStyle/>
            <a:p>
              <a:pPr marL="0" marR="333375" lvl="0" indent="0" algn="just" defTabSz="914400" rtl="0" eaLnBrk="0" fontAlgn="base" latinLnBrk="0" hangingPunct="0">
                <a:lnSpc>
                  <a:spcPct val="100000"/>
                </a:lnSpc>
                <a:spcBef>
                  <a:spcPts val="425"/>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撮影部位の「膝」が、「右下肢痛」の病名で通る場合には「右下肢痛」をダブルクリックしてチェックデータに追加します。</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10" name="docshape266">
              <a:extLst>
                <a:ext uri="{FF2B5EF4-FFF2-40B4-BE49-F238E27FC236}">
                  <a16:creationId xmlns:a16="http://schemas.microsoft.com/office/drawing/2014/main" id="{32A696EC-7BF4-0F41-A26C-BF678DED250A}"/>
                </a:ext>
              </a:extLst>
            </p:cNvPr>
            <p:cNvSpPr txBox="1">
              <a:spLocks noChangeArrowheads="1"/>
            </p:cNvSpPr>
            <p:nvPr/>
          </p:nvSpPr>
          <p:spPr bwMode="auto">
            <a:xfrm>
              <a:off x="4656" y="502"/>
              <a:ext cx="3178" cy="4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0" numCol="1" anchor="t" anchorCtr="0" compatLnSpc="1">
              <a:prstTxWarp prst="textNoShape">
                <a:avLst/>
              </a:prstTxWarp>
            </a:bodyPr>
            <a:lstStyle/>
            <a:p>
              <a:pPr marL="0" marR="0" lvl="0" indent="0" algn="l" defTabSz="914400" rtl="0" eaLnBrk="0" fontAlgn="base" latinLnBrk="0" hangingPunct="0">
                <a:lnSpc>
                  <a:spcPct val="100000"/>
                </a:lnSpc>
                <a:spcBef>
                  <a:spcPts val="388"/>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ＭＳ ゴシック" panose="020B0609070205080204" pitchFamily="49" charset="-128"/>
                  <a:ea typeface="ＭＳ ゴシック" panose="020B0609070205080204" pitchFamily="49" charset="-128"/>
                </a:rPr>
                <a:t>「適応コード部位修正」画面</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11" name="テキスト ボックス 10">
            <a:extLst>
              <a:ext uri="{FF2B5EF4-FFF2-40B4-BE49-F238E27FC236}">
                <a16:creationId xmlns:a16="http://schemas.microsoft.com/office/drawing/2014/main" id="{A53270EC-314B-3C98-B753-85C66FFA8C88}"/>
              </a:ext>
            </a:extLst>
          </p:cNvPr>
          <p:cNvSpPr txBox="1"/>
          <p:nvPr/>
        </p:nvSpPr>
        <p:spPr>
          <a:xfrm>
            <a:off x="831034" y="2826506"/>
            <a:ext cx="2840413" cy="642534"/>
          </a:xfrm>
          <a:prstGeom prst="rect">
            <a:avLst/>
          </a:prstGeom>
          <a:solidFill>
            <a:schemeClr val="bg1"/>
          </a:solidFill>
          <a:ln>
            <a:solidFill>
              <a:srgbClr val="FF0000"/>
            </a:solidFill>
          </a:ln>
        </p:spPr>
        <p:txBody>
          <a:bodyPr wrap="square" lIns="144000" tIns="36000" rIns="72000" bIns="72000" rtlCol="0">
            <a:spAutoFit/>
          </a:bodyPr>
          <a:lstStyle/>
          <a:p>
            <a:pPr marL="86360">
              <a:lnSpc>
                <a:spcPts val="1365"/>
              </a:lnSpc>
              <a:spcBef>
                <a:spcPts val="36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表示されるチェックデータは「単純撮影</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（ロ）の写真撮影」の適応病名のチェックデータです。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Tree>
    <p:extLst>
      <p:ext uri="{BB962C8B-B14F-4D97-AF65-F5344CB8AC3E}">
        <p14:creationId xmlns:p14="http://schemas.microsoft.com/office/powerpoint/2010/main" val="6463775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37B1D5E-212E-DB66-4FEB-7B6CC44A0AFC}"/>
              </a:ext>
            </a:extLst>
          </p:cNvPr>
          <p:cNvPicPr>
            <a:picLocks noChangeAspect="1"/>
          </p:cNvPicPr>
          <p:nvPr/>
        </p:nvPicPr>
        <p:blipFill>
          <a:blip r:embed="rId2"/>
          <a:stretch>
            <a:fillRect/>
          </a:stretch>
        </p:blipFill>
        <p:spPr>
          <a:xfrm>
            <a:off x="1302702" y="1709577"/>
            <a:ext cx="4018596" cy="2995375"/>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33</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E4E8425D-5280-A800-39A3-016289B208FB}"/>
              </a:ext>
            </a:extLst>
          </p:cNvPr>
          <p:cNvSpPr txBox="1"/>
          <p:nvPr/>
        </p:nvSpPr>
        <p:spPr>
          <a:xfrm>
            <a:off x="182880" y="1143068"/>
            <a:ext cx="6203633" cy="472309"/>
          </a:xfrm>
          <a:prstGeom prst="rect">
            <a:avLst/>
          </a:prstGeom>
          <a:noFill/>
        </p:spPr>
        <p:txBody>
          <a:bodyPr wrap="square">
            <a:spAutoFit/>
          </a:bodyPr>
          <a:lstStyle/>
          <a:p>
            <a:pPr marL="485140" marR="429260">
              <a:lnSpc>
                <a:spcPct val="116000"/>
              </a:lnSpc>
              <a:spcAft>
                <a:spcPts val="0"/>
              </a:spcAft>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2020</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年</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1</a:t>
            </a:r>
            <a:r>
              <a:rPr lang="en-US"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0</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月より</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摘要欄の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コメントコード</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の義務化</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されました。必要なコ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メ</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ントコー</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ドが記録されていない</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場</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合、精密点検で不合格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に判定され</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p:txBody>
      </p:sp>
      <p:sp>
        <p:nvSpPr>
          <p:cNvPr id="4" name="正方形/長方形 3">
            <a:extLst>
              <a:ext uri="{FF2B5EF4-FFF2-40B4-BE49-F238E27FC236}">
                <a16:creationId xmlns:a16="http://schemas.microsoft.com/office/drawing/2014/main" id="{8E198191-84CC-DE88-7EFB-85611AB2B61E}"/>
              </a:ext>
            </a:extLst>
          </p:cNvPr>
          <p:cNvSpPr/>
          <p:nvPr/>
        </p:nvSpPr>
        <p:spPr>
          <a:xfrm>
            <a:off x="729000" y="7882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ＭＳ ゴシック" panose="020B0609070205080204" pitchFamily="49" charset="-128"/>
                <a:ea typeface="ＭＳ ゴシック" panose="020B0609070205080204" pitchFamily="49" charset="-128"/>
              </a:rPr>
              <a:t>コメントコード漏れのチェック</a:t>
            </a:r>
          </a:p>
        </p:txBody>
      </p:sp>
      <p:sp>
        <p:nvSpPr>
          <p:cNvPr id="8" name="テキスト ボックス 7">
            <a:extLst>
              <a:ext uri="{FF2B5EF4-FFF2-40B4-BE49-F238E27FC236}">
                <a16:creationId xmlns:a16="http://schemas.microsoft.com/office/drawing/2014/main" id="{22CD9979-0AD5-F222-8DE2-5DE426FF84EF}"/>
              </a:ext>
            </a:extLst>
          </p:cNvPr>
          <p:cNvSpPr txBox="1"/>
          <p:nvPr/>
        </p:nvSpPr>
        <p:spPr>
          <a:xfrm>
            <a:off x="345289" y="4871852"/>
            <a:ext cx="6203633" cy="261610"/>
          </a:xfrm>
          <a:prstGeom prst="rect">
            <a:avLst/>
          </a:prstGeom>
          <a:noFill/>
        </p:spPr>
        <p:txBody>
          <a:bodyPr wrap="square">
            <a:spAutoFit/>
          </a:bodyPr>
          <a:lstStyle/>
          <a:p>
            <a:pPr marL="389255"/>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レセプト摘要欄のコード</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記載は「別表</a:t>
            </a:r>
            <a:r>
              <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Ⅰ</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」に規定されています。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9" name="image80.png">
            <a:extLst>
              <a:ext uri="{FF2B5EF4-FFF2-40B4-BE49-F238E27FC236}">
                <a16:creationId xmlns:a16="http://schemas.microsoft.com/office/drawing/2014/main" id="{787E873F-3238-3669-A616-D4DB0DC2487A}"/>
              </a:ext>
            </a:extLst>
          </p:cNvPr>
          <p:cNvPicPr>
            <a:picLocks noChangeAspect="1"/>
          </p:cNvPicPr>
          <p:nvPr/>
        </p:nvPicPr>
        <p:blipFill>
          <a:blip r:embed="rId4" cstate="print"/>
          <a:stretch>
            <a:fillRect/>
          </a:stretch>
        </p:blipFill>
        <p:spPr>
          <a:xfrm>
            <a:off x="1302702" y="5267151"/>
            <a:ext cx="4252595" cy="2874010"/>
          </a:xfrm>
          <a:prstGeom prst="rect">
            <a:avLst/>
          </a:prstGeom>
        </p:spPr>
      </p:pic>
      <p:sp>
        <p:nvSpPr>
          <p:cNvPr id="11" name="テキスト ボックス 10">
            <a:extLst>
              <a:ext uri="{FF2B5EF4-FFF2-40B4-BE49-F238E27FC236}">
                <a16:creationId xmlns:a16="http://schemas.microsoft.com/office/drawing/2014/main" id="{2CD968C9-17C0-F8E0-9BA9-549FBAF3A7AA}"/>
              </a:ext>
            </a:extLst>
          </p:cNvPr>
          <p:cNvSpPr txBox="1"/>
          <p:nvPr/>
        </p:nvSpPr>
        <p:spPr>
          <a:xfrm>
            <a:off x="118351" y="8377379"/>
            <a:ext cx="5838311" cy="456535"/>
          </a:xfrm>
          <a:prstGeom prst="rect">
            <a:avLst/>
          </a:prstGeom>
          <a:noFill/>
        </p:spPr>
        <p:txBody>
          <a:bodyPr wrap="square">
            <a:spAutoFit/>
          </a:bodyPr>
          <a:lstStyle/>
          <a:p>
            <a:pPr marL="622300"/>
            <a:r>
              <a:rPr lang="ja-JP"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「別表</a:t>
            </a:r>
            <a:r>
              <a:rPr lang="en-US"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Ⅰ</a:t>
            </a:r>
            <a:r>
              <a:rPr lang="ja-JP"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」の内容は長崎県保険医協会ホームページ「医療情報データベース」の</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622300">
              <a:spcBef>
                <a:spcPts val="245"/>
              </a:spcBef>
              <a:spcAft>
                <a:spcPts val="0"/>
              </a:spcAft>
            </a:pPr>
            <a:r>
              <a:rPr lang="ja-JP"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「レセプト摘要欄への記載事項等一覧」から見ることができます。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2" name="テキスト ボックス 11">
            <a:extLst>
              <a:ext uri="{FF2B5EF4-FFF2-40B4-BE49-F238E27FC236}">
                <a16:creationId xmlns:a16="http://schemas.microsoft.com/office/drawing/2014/main" id="{20806589-68E1-F6B8-778A-47FB4DB6095E}"/>
              </a:ext>
            </a:extLst>
          </p:cNvPr>
          <p:cNvSpPr txBox="1"/>
          <p:nvPr/>
        </p:nvSpPr>
        <p:spPr>
          <a:xfrm>
            <a:off x="1302702" y="3408829"/>
            <a:ext cx="3961822" cy="420567"/>
          </a:xfrm>
          <a:prstGeom prst="rect">
            <a:avLst/>
          </a:prstGeom>
          <a:solidFill>
            <a:schemeClr val="bg1"/>
          </a:solidFill>
          <a:ln>
            <a:solidFill>
              <a:srgbClr val="FF0000"/>
            </a:solidFill>
          </a:ln>
        </p:spPr>
        <p:txBody>
          <a:bodyPr wrap="square" rtlCol="0">
            <a:no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「在医総管」「 在宅移行早期加算」に</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必要なコメントコードが</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記録されていないため不合格と判定されています。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Tree>
    <p:extLst>
      <p:ext uri="{BB962C8B-B14F-4D97-AF65-F5344CB8AC3E}">
        <p14:creationId xmlns:p14="http://schemas.microsoft.com/office/powerpoint/2010/main" val="387553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A25A7E-5CE0-B441-A8E7-9193B9A7A00B}"/>
              </a:ext>
            </a:extLst>
          </p:cNvPr>
          <p:cNvPicPr>
            <a:picLocks noChangeAspect="1"/>
          </p:cNvPicPr>
          <p:nvPr/>
        </p:nvPicPr>
        <p:blipFill>
          <a:blip r:embed="rId2"/>
          <a:stretch>
            <a:fillRect/>
          </a:stretch>
        </p:blipFill>
        <p:spPr>
          <a:xfrm>
            <a:off x="1189732" y="5080468"/>
            <a:ext cx="4322064"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34</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10B943F2-37CE-3A8D-3E7B-C6DCF6E87DCF}"/>
              </a:ext>
            </a:extLst>
          </p:cNvPr>
          <p:cNvSpPr/>
          <p:nvPr/>
        </p:nvSpPr>
        <p:spPr>
          <a:xfrm>
            <a:off x="942945" y="858585"/>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1400" b="1" spc="395" dirty="0">
                <a:solidFill>
                  <a:srgbClr val="001F5F"/>
                </a:solidFill>
                <a:effectLst/>
                <a:highlight>
                  <a:srgbClr val="99CCFF"/>
                </a:highlight>
                <a:latin typeface="游ゴシック" panose="020B0400000000000000" pitchFamily="50" charset="-128"/>
                <a:ea typeface="游ゴシック" panose="020B0400000000000000" pitchFamily="50" charset="-128"/>
                <a:cs typeface="ＭＳ Ｐゴシック" panose="020B0600070205080204" pitchFamily="50" charset="-128"/>
              </a:rPr>
              <a:t>候補病名表示</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BE6324D8-0054-A626-0723-C63B602D65CA}"/>
              </a:ext>
            </a:extLst>
          </p:cNvPr>
          <p:cNvSpPr txBox="1"/>
          <p:nvPr/>
        </p:nvSpPr>
        <p:spPr>
          <a:xfrm>
            <a:off x="178421" y="1296770"/>
            <a:ext cx="6344686" cy="487313"/>
          </a:xfrm>
          <a:prstGeom prst="rect">
            <a:avLst/>
          </a:prstGeom>
          <a:noFill/>
        </p:spPr>
        <p:txBody>
          <a:bodyPr wrap="none" rtlCol="0">
            <a:spAutoFit/>
          </a:bodyPr>
          <a:lstStyle/>
          <a:p>
            <a:pPr marL="485140">
              <a:spcBef>
                <a:spcPts val="5"/>
              </a:spcBef>
              <a:spcAft>
                <a:spcPts val="0"/>
              </a:spcAft>
            </a:pPr>
            <a:r>
              <a:rPr lang="ja-JP" altLang="ja-JP" sz="12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病名漏れレセプトの漏れていた病名の候補を画面から選択して印刷する機能です。</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45"/>
              </a:spcBef>
              <a:spcAft>
                <a:spcPts val="0"/>
              </a:spcAft>
            </a:pPr>
            <a:r>
              <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「レセ画面点検」の［候補病名表示］</a:t>
            </a:r>
            <a:r>
              <a:rPr lang="ja-JP" altLang="ja-JP" sz="12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6" name="docshapegroup272">
            <a:extLst>
              <a:ext uri="{FF2B5EF4-FFF2-40B4-BE49-F238E27FC236}">
                <a16:creationId xmlns:a16="http://schemas.microsoft.com/office/drawing/2014/main" id="{385DF181-5B6B-349E-DE46-2BDC48B0549F}"/>
              </a:ext>
            </a:extLst>
          </p:cNvPr>
          <p:cNvGrpSpPr>
            <a:grpSpLocks/>
          </p:cNvGrpSpPr>
          <p:nvPr/>
        </p:nvGrpSpPr>
        <p:grpSpPr bwMode="auto">
          <a:xfrm>
            <a:off x="1321563" y="1871538"/>
            <a:ext cx="4333875" cy="1963738"/>
            <a:chOff x="2551" y="350"/>
            <a:chExt cx="6824" cy="3094"/>
          </a:xfrm>
        </p:grpSpPr>
        <p:pic>
          <p:nvPicPr>
            <p:cNvPr id="54274" name="docshape273">
              <a:extLst>
                <a:ext uri="{FF2B5EF4-FFF2-40B4-BE49-F238E27FC236}">
                  <a16:creationId xmlns:a16="http://schemas.microsoft.com/office/drawing/2014/main" id="{DB2FA036-0552-4FA6-EA7B-B72A5F40D9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349"/>
              <a:ext cx="6824" cy="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ocshape274">
              <a:extLst>
                <a:ext uri="{FF2B5EF4-FFF2-40B4-BE49-F238E27FC236}">
                  <a16:creationId xmlns:a16="http://schemas.microsoft.com/office/drawing/2014/main" id="{E19E167E-19E3-4A80-3175-F3EBB177B803}"/>
                </a:ext>
              </a:extLst>
            </p:cNvPr>
            <p:cNvSpPr>
              <a:spLocks/>
            </p:cNvSpPr>
            <p:nvPr/>
          </p:nvSpPr>
          <p:spPr bwMode="auto">
            <a:xfrm>
              <a:off x="7407" y="1351"/>
              <a:ext cx="908" cy="394"/>
            </a:xfrm>
            <a:custGeom>
              <a:avLst/>
              <a:gdLst>
                <a:gd name="T0" fmla="+- 0 7408 7408"/>
                <a:gd name="T1" fmla="*/ T0 w 908"/>
                <a:gd name="T2" fmla="+- 0 1417 1352"/>
                <a:gd name="T3" fmla="*/ 1417 h 394"/>
                <a:gd name="T4" fmla="+- 0 7413 7408"/>
                <a:gd name="T5" fmla="*/ T4 w 908"/>
                <a:gd name="T6" fmla="+- 0 1392 1352"/>
                <a:gd name="T7" fmla="*/ 1392 h 394"/>
                <a:gd name="T8" fmla="+- 0 7427 7408"/>
                <a:gd name="T9" fmla="*/ T8 w 908"/>
                <a:gd name="T10" fmla="+- 0 1371 1352"/>
                <a:gd name="T11" fmla="*/ 1371 h 394"/>
                <a:gd name="T12" fmla="+- 0 7448 7408"/>
                <a:gd name="T13" fmla="*/ T12 w 908"/>
                <a:gd name="T14" fmla="+- 0 1357 1352"/>
                <a:gd name="T15" fmla="*/ 1357 h 394"/>
                <a:gd name="T16" fmla="+- 0 7473 7408"/>
                <a:gd name="T17" fmla="*/ T16 w 908"/>
                <a:gd name="T18" fmla="+- 0 1352 1352"/>
                <a:gd name="T19" fmla="*/ 1352 h 394"/>
                <a:gd name="T20" fmla="+- 0 8249 7408"/>
                <a:gd name="T21" fmla="*/ T20 w 908"/>
                <a:gd name="T22" fmla="+- 0 1352 1352"/>
                <a:gd name="T23" fmla="*/ 1352 h 394"/>
                <a:gd name="T24" fmla="+- 0 8275 7408"/>
                <a:gd name="T25" fmla="*/ T24 w 908"/>
                <a:gd name="T26" fmla="+- 0 1357 1352"/>
                <a:gd name="T27" fmla="*/ 1357 h 394"/>
                <a:gd name="T28" fmla="+- 0 8296 7408"/>
                <a:gd name="T29" fmla="*/ T28 w 908"/>
                <a:gd name="T30" fmla="+- 0 1371 1352"/>
                <a:gd name="T31" fmla="*/ 1371 h 394"/>
                <a:gd name="T32" fmla="+- 0 8310 7408"/>
                <a:gd name="T33" fmla="*/ T32 w 908"/>
                <a:gd name="T34" fmla="+- 0 1392 1352"/>
                <a:gd name="T35" fmla="*/ 1392 h 394"/>
                <a:gd name="T36" fmla="+- 0 8315 7408"/>
                <a:gd name="T37" fmla="*/ T36 w 908"/>
                <a:gd name="T38" fmla="+- 0 1417 1352"/>
                <a:gd name="T39" fmla="*/ 1417 h 394"/>
                <a:gd name="T40" fmla="+- 0 8315 7408"/>
                <a:gd name="T41" fmla="*/ T40 w 908"/>
                <a:gd name="T42" fmla="+- 0 1680 1352"/>
                <a:gd name="T43" fmla="*/ 1680 h 394"/>
                <a:gd name="T44" fmla="+- 0 8310 7408"/>
                <a:gd name="T45" fmla="*/ T44 w 908"/>
                <a:gd name="T46" fmla="+- 0 1705 1352"/>
                <a:gd name="T47" fmla="*/ 1705 h 394"/>
                <a:gd name="T48" fmla="+- 0 8296 7408"/>
                <a:gd name="T49" fmla="*/ T48 w 908"/>
                <a:gd name="T50" fmla="+- 0 1726 1352"/>
                <a:gd name="T51" fmla="*/ 1726 h 394"/>
                <a:gd name="T52" fmla="+- 0 8275 7408"/>
                <a:gd name="T53" fmla="*/ T52 w 908"/>
                <a:gd name="T54" fmla="+- 0 1740 1352"/>
                <a:gd name="T55" fmla="*/ 1740 h 394"/>
                <a:gd name="T56" fmla="+- 0 8249 7408"/>
                <a:gd name="T57" fmla="*/ T56 w 908"/>
                <a:gd name="T58" fmla="+- 0 1745 1352"/>
                <a:gd name="T59" fmla="*/ 1745 h 394"/>
                <a:gd name="T60" fmla="+- 0 7473 7408"/>
                <a:gd name="T61" fmla="*/ T60 w 908"/>
                <a:gd name="T62" fmla="+- 0 1745 1352"/>
                <a:gd name="T63" fmla="*/ 1745 h 394"/>
                <a:gd name="T64" fmla="+- 0 7448 7408"/>
                <a:gd name="T65" fmla="*/ T64 w 908"/>
                <a:gd name="T66" fmla="+- 0 1740 1352"/>
                <a:gd name="T67" fmla="*/ 1740 h 394"/>
                <a:gd name="T68" fmla="+- 0 7427 7408"/>
                <a:gd name="T69" fmla="*/ T68 w 908"/>
                <a:gd name="T70" fmla="+- 0 1726 1352"/>
                <a:gd name="T71" fmla="*/ 1726 h 394"/>
                <a:gd name="T72" fmla="+- 0 7413 7408"/>
                <a:gd name="T73" fmla="*/ T72 w 908"/>
                <a:gd name="T74" fmla="+- 0 1705 1352"/>
                <a:gd name="T75" fmla="*/ 1705 h 394"/>
                <a:gd name="T76" fmla="+- 0 7408 7408"/>
                <a:gd name="T77" fmla="*/ T76 w 908"/>
                <a:gd name="T78" fmla="+- 0 1680 1352"/>
                <a:gd name="T79" fmla="*/ 1680 h 394"/>
                <a:gd name="T80" fmla="+- 0 7408 7408"/>
                <a:gd name="T81" fmla="*/ T80 w 908"/>
                <a:gd name="T82" fmla="+- 0 1417 1352"/>
                <a:gd name="T83" fmla="*/ 1417 h 39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08" h="394">
                  <a:moveTo>
                    <a:pt x="0" y="65"/>
                  </a:moveTo>
                  <a:lnTo>
                    <a:pt x="5" y="40"/>
                  </a:lnTo>
                  <a:lnTo>
                    <a:pt x="19" y="19"/>
                  </a:lnTo>
                  <a:lnTo>
                    <a:pt x="40" y="5"/>
                  </a:lnTo>
                  <a:lnTo>
                    <a:pt x="65" y="0"/>
                  </a:lnTo>
                  <a:lnTo>
                    <a:pt x="841" y="0"/>
                  </a:lnTo>
                  <a:lnTo>
                    <a:pt x="867" y="5"/>
                  </a:lnTo>
                  <a:lnTo>
                    <a:pt x="888" y="19"/>
                  </a:lnTo>
                  <a:lnTo>
                    <a:pt x="902" y="40"/>
                  </a:lnTo>
                  <a:lnTo>
                    <a:pt x="907" y="65"/>
                  </a:lnTo>
                  <a:lnTo>
                    <a:pt x="907" y="328"/>
                  </a:lnTo>
                  <a:lnTo>
                    <a:pt x="902" y="353"/>
                  </a:lnTo>
                  <a:lnTo>
                    <a:pt x="888" y="374"/>
                  </a:lnTo>
                  <a:lnTo>
                    <a:pt x="867" y="388"/>
                  </a:lnTo>
                  <a:lnTo>
                    <a:pt x="841" y="393"/>
                  </a:lnTo>
                  <a:lnTo>
                    <a:pt x="65" y="393"/>
                  </a:lnTo>
                  <a:lnTo>
                    <a:pt x="40" y="388"/>
                  </a:lnTo>
                  <a:lnTo>
                    <a:pt x="19" y="374"/>
                  </a:lnTo>
                  <a:lnTo>
                    <a:pt x="5" y="353"/>
                  </a:lnTo>
                  <a:lnTo>
                    <a:pt x="0" y="328"/>
                  </a:lnTo>
                  <a:lnTo>
                    <a:pt x="0" y="65"/>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 name="テキスト ボックス 7">
            <a:extLst>
              <a:ext uri="{FF2B5EF4-FFF2-40B4-BE49-F238E27FC236}">
                <a16:creationId xmlns:a16="http://schemas.microsoft.com/office/drawing/2014/main" id="{F5148AE7-F5FA-BD17-7BF4-8BB182E51B12}"/>
              </a:ext>
            </a:extLst>
          </p:cNvPr>
          <p:cNvSpPr txBox="1"/>
          <p:nvPr/>
        </p:nvSpPr>
        <p:spPr>
          <a:xfrm>
            <a:off x="499652" y="4009394"/>
            <a:ext cx="5425203" cy="946413"/>
          </a:xfrm>
          <a:prstGeom prst="rect">
            <a:avLst/>
          </a:prstGeom>
          <a:noFill/>
        </p:spPr>
        <p:txBody>
          <a:bodyPr wrap="none" rtlCol="0">
            <a:spAutoFit/>
          </a:bodyPr>
          <a:lstStyle/>
          <a:p>
            <a:pPr marL="485140"/>
            <a:r>
              <a:rPr lang="ja-JP" altLang="ja-JP" sz="12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「候補病名選択」画面が表示されます。</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2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病名漏れの医薬品、検査に対応する候補病名が右側に表示されます。</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5"/>
              </a:spcBef>
              <a:spcAft>
                <a:spcPts val="0"/>
              </a:spcAft>
              <a:tabLst>
                <a:tab pos="777875" algn="l"/>
              </a:tabLst>
            </a:pPr>
            <a:r>
              <a:rPr lang="en-US" altLang="ja-JP" sz="12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2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2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該当する病名にチェックを入れ、</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tabLst>
                <a:tab pos="789940" algn="l"/>
              </a:tabLst>
            </a:pPr>
            <a:r>
              <a:rPr lang="en-US" altLang="ja-JP" sz="12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2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rPr>
              <a:t>次の患者に移動し</a:t>
            </a:r>
            <a:r>
              <a:rPr lang="ja-JP" altLang="ja-JP" sz="12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21" name="テキスト ボックス 20">
            <a:extLst>
              <a:ext uri="{FF2B5EF4-FFF2-40B4-BE49-F238E27FC236}">
                <a16:creationId xmlns:a16="http://schemas.microsoft.com/office/drawing/2014/main" id="{41F6DDF7-F104-6B76-0836-0BFD6A9BEF2D}"/>
              </a:ext>
            </a:extLst>
          </p:cNvPr>
          <p:cNvSpPr txBox="1"/>
          <p:nvPr/>
        </p:nvSpPr>
        <p:spPr>
          <a:xfrm>
            <a:off x="3642945" y="6013072"/>
            <a:ext cx="379325" cy="369332"/>
          </a:xfrm>
          <a:prstGeom prst="rect">
            <a:avLst/>
          </a:prstGeom>
          <a:solidFill>
            <a:schemeClr val="bg1"/>
          </a:solidFill>
        </p:spPr>
        <p:txBody>
          <a:bodyPr wrap="square" rtlCol="0">
            <a:spAutoFit/>
          </a:bodyPr>
          <a:lstStyle/>
          <a:p>
            <a:r>
              <a:rPr kumimoji="1" lang="ja-JP" altLang="en-US" dirty="0">
                <a:solidFill>
                  <a:srgbClr val="FF0000"/>
                </a:solidFill>
              </a:rPr>
              <a:t>①</a:t>
            </a:r>
          </a:p>
        </p:txBody>
      </p:sp>
      <p:sp>
        <p:nvSpPr>
          <p:cNvPr id="22" name="テキスト ボックス 21">
            <a:extLst>
              <a:ext uri="{FF2B5EF4-FFF2-40B4-BE49-F238E27FC236}">
                <a16:creationId xmlns:a16="http://schemas.microsoft.com/office/drawing/2014/main" id="{FAE0C961-1D12-B1FA-5BB8-2C5A3C1A4D27}"/>
              </a:ext>
            </a:extLst>
          </p:cNvPr>
          <p:cNvSpPr txBox="1"/>
          <p:nvPr/>
        </p:nvSpPr>
        <p:spPr>
          <a:xfrm>
            <a:off x="4029355" y="5223491"/>
            <a:ext cx="379325" cy="369332"/>
          </a:xfrm>
          <a:prstGeom prst="rect">
            <a:avLst/>
          </a:prstGeom>
          <a:solidFill>
            <a:schemeClr val="bg1"/>
          </a:solidFill>
        </p:spPr>
        <p:txBody>
          <a:bodyPr wrap="square" rtlCol="0">
            <a:spAutoFit/>
          </a:bodyPr>
          <a:lstStyle/>
          <a:p>
            <a:r>
              <a:rPr kumimoji="1" lang="ja-JP" altLang="en-US" dirty="0">
                <a:solidFill>
                  <a:srgbClr val="FF0000"/>
                </a:solidFill>
              </a:rPr>
              <a:t>②</a:t>
            </a:r>
          </a:p>
        </p:txBody>
      </p:sp>
      <p:sp>
        <p:nvSpPr>
          <p:cNvPr id="24" name="テキスト ボックス 23">
            <a:extLst>
              <a:ext uri="{FF2B5EF4-FFF2-40B4-BE49-F238E27FC236}">
                <a16:creationId xmlns:a16="http://schemas.microsoft.com/office/drawing/2014/main" id="{12420B1E-184D-DD08-EC46-69F8DDE3F3C1}"/>
              </a:ext>
            </a:extLst>
          </p:cNvPr>
          <p:cNvSpPr txBox="1"/>
          <p:nvPr/>
        </p:nvSpPr>
        <p:spPr>
          <a:xfrm>
            <a:off x="678246" y="8419486"/>
            <a:ext cx="5450754" cy="600164"/>
          </a:xfrm>
          <a:prstGeom prst="rect">
            <a:avLst/>
          </a:prstGeom>
          <a:noFill/>
        </p:spPr>
        <p:txBody>
          <a:bodyPr wrap="squar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候補病名はこれまでに処理したレセプトから</a:t>
            </a:r>
            <a:r>
              <a:rPr lang="en-US" altLang="ja-JP" sz="1100" spc="-10" dirty="0">
                <a:effectLst/>
                <a:latin typeface="Century" panose="02040604050505020304" pitchFamily="18" charset="0"/>
                <a:ea typeface="Century" panose="02040604050505020304" pitchFamily="18" charset="0"/>
                <a:cs typeface="ＭＳ Ｐゴシック" panose="020B0600070205080204" pitchFamily="50" charset="-128"/>
              </a:rPr>
              <a:t>AI</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（人工知能）が予測します。</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候補病名の集計はサーバーが自動で行います。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Tree>
    <p:extLst>
      <p:ext uri="{BB962C8B-B14F-4D97-AF65-F5344CB8AC3E}">
        <p14:creationId xmlns:p14="http://schemas.microsoft.com/office/powerpoint/2010/main" val="11508774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2B7D5D0-CD82-6C88-D341-7ED9A3204A37}"/>
              </a:ext>
            </a:extLst>
          </p:cNvPr>
          <p:cNvPicPr>
            <a:picLocks noChangeAspect="1"/>
          </p:cNvPicPr>
          <p:nvPr/>
        </p:nvPicPr>
        <p:blipFill>
          <a:blip r:embed="rId2"/>
          <a:stretch>
            <a:fillRect/>
          </a:stretch>
        </p:blipFill>
        <p:spPr>
          <a:xfrm>
            <a:off x="1238783" y="6636293"/>
            <a:ext cx="4322064" cy="2162556"/>
          </a:xfrm>
          <a:prstGeom prst="rect">
            <a:avLst/>
          </a:prstGeom>
        </p:spPr>
      </p:pic>
      <p:pic>
        <p:nvPicPr>
          <p:cNvPr id="6" name="図 5">
            <a:extLst>
              <a:ext uri="{FF2B5EF4-FFF2-40B4-BE49-F238E27FC236}">
                <a16:creationId xmlns:a16="http://schemas.microsoft.com/office/drawing/2014/main" id="{F4FC4FD8-5088-2969-A98D-8D6A2595C93E}"/>
              </a:ext>
            </a:extLst>
          </p:cNvPr>
          <p:cNvPicPr>
            <a:picLocks noChangeAspect="1"/>
          </p:cNvPicPr>
          <p:nvPr/>
        </p:nvPicPr>
        <p:blipFill>
          <a:blip r:embed="rId3"/>
          <a:stretch>
            <a:fillRect/>
          </a:stretch>
        </p:blipFill>
        <p:spPr>
          <a:xfrm>
            <a:off x="1205523" y="4435424"/>
            <a:ext cx="4322064" cy="1629156"/>
          </a:xfrm>
          <a:prstGeom prst="rect">
            <a:avLst/>
          </a:prstGeom>
        </p:spPr>
      </p:pic>
      <p:pic>
        <p:nvPicPr>
          <p:cNvPr id="3" name="図 2">
            <a:extLst>
              <a:ext uri="{FF2B5EF4-FFF2-40B4-BE49-F238E27FC236}">
                <a16:creationId xmlns:a16="http://schemas.microsoft.com/office/drawing/2014/main" id="{AC5571A3-5DA2-3D0C-75F7-5155FCDF6F8D}"/>
              </a:ext>
            </a:extLst>
          </p:cNvPr>
          <p:cNvPicPr>
            <a:picLocks noChangeAspect="1"/>
          </p:cNvPicPr>
          <p:nvPr/>
        </p:nvPicPr>
        <p:blipFill>
          <a:blip r:embed="rId4"/>
          <a:stretch>
            <a:fillRect/>
          </a:stretch>
        </p:blipFill>
        <p:spPr>
          <a:xfrm>
            <a:off x="1205523" y="1528483"/>
            <a:ext cx="4322064" cy="2162556"/>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35</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A13CA641-4544-180B-1354-24CFF1A1FB66}"/>
              </a:ext>
            </a:extLst>
          </p:cNvPr>
          <p:cNvSpPr txBox="1"/>
          <p:nvPr/>
        </p:nvSpPr>
        <p:spPr>
          <a:xfrm>
            <a:off x="201353" y="582804"/>
            <a:ext cx="6854441" cy="1018484"/>
          </a:xfrm>
          <a:prstGeom prst="rect">
            <a:avLst/>
          </a:prstGeom>
          <a:noFill/>
        </p:spPr>
        <p:txBody>
          <a:bodyPr wrap="none" rtlCol="0">
            <a:spAutoFit/>
          </a:bodyPr>
          <a:lstStyle/>
          <a:p>
            <a:pPr marL="485140" marR="429260">
              <a:lnSpc>
                <a:spcPct val="116000"/>
              </a:lnSpc>
              <a:spcBef>
                <a:spcPts val="20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複数の医薬品、検査で</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病名漏れが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ある場合には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病名漏れの医薬</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品、検</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査</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クすると</a:t>
            </a:r>
            <a:endPar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16000"/>
              </a:lnSpc>
              <a:spcBef>
                <a:spcPts val="20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候補病名が切</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替わりま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pPr>
              <a:spcBef>
                <a:spcPts val="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tabLst>
                <a:tab pos="76581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ＨｂＡ１ｃ</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の候補病名の中から「糖尿病」にチェックを入れます。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12" name="テキスト ボックス 11">
            <a:extLst>
              <a:ext uri="{FF2B5EF4-FFF2-40B4-BE49-F238E27FC236}">
                <a16:creationId xmlns:a16="http://schemas.microsoft.com/office/drawing/2014/main" id="{D19594BF-4D40-4DAD-A7B4-190E0911819C}"/>
              </a:ext>
            </a:extLst>
          </p:cNvPr>
          <p:cNvSpPr txBox="1"/>
          <p:nvPr/>
        </p:nvSpPr>
        <p:spPr>
          <a:xfrm>
            <a:off x="3531835" y="2337816"/>
            <a:ext cx="379325" cy="338554"/>
          </a:xfrm>
          <a:prstGeom prst="rect">
            <a:avLst/>
          </a:prstGeom>
          <a:solidFill>
            <a:schemeClr val="bg1"/>
          </a:solidFill>
        </p:spPr>
        <p:txBody>
          <a:bodyPr wrap="square" rtlCol="0">
            <a:spAutoFit/>
          </a:bodyPr>
          <a:lstStyle/>
          <a:p>
            <a:r>
              <a:rPr kumimoji="1" lang="ja-JP" altLang="en-US" sz="1600" dirty="0">
                <a:solidFill>
                  <a:srgbClr val="FF0000"/>
                </a:solidFill>
              </a:rPr>
              <a:t>①</a:t>
            </a:r>
          </a:p>
        </p:txBody>
      </p:sp>
      <p:sp>
        <p:nvSpPr>
          <p:cNvPr id="14" name="テキスト ボックス 13">
            <a:extLst>
              <a:ext uri="{FF2B5EF4-FFF2-40B4-BE49-F238E27FC236}">
                <a16:creationId xmlns:a16="http://schemas.microsoft.com/office/drawing/2014/main" id="{BBFA3CD3-F908-C20B-67E2-9EB920B87F90}"/>
              </a:ext>
            </a:extLst>
          </p:cNvPr>
          <p:cNvSpPr txBox="1"/>
          <p:nvPr/>
        </p:nvSpPr>
        <p:spPr>
          <a:xfrm>
            <a:off x="274174" y="3871655"/>
            <a:ext cx="7126941" cy="469359"/>
          </a:xfrm>
          <a:prstGeom prst="rect">
            <a:avLst/>
          </a:prstGeom>
          <a:noFill/>
        </p:spPr>
        <p:txBody>
          <a:bodyPr wrap="square">
            <a:spAutoFit/>
          </a:bodyPr>
          <a:lstStyle/>
          <a:p>
            <a:pPr marL="485140">
              <a:spcBef>
                <a:spcPts val="5"/>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ＨＢｓ抗原をクリックすると、ＨＢｓ</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抗原の候補病名に切り替わります。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pP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「Ｂ型肝炎の疑い」にチェックを入れます。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22" name="テキスト ボックス 21">
            <a:extLst>
              <a:ext uri="{FF2B5EF4-FFF2-40B4-BE49-F238E27FC236}">
                <a16:creationId xmlns:a16="http://schemas.microsoft.com/office/drawing/2014/main" id="{72F04B91-2368-6949-4C21-9A750CBAF145}"/>
              </a:ext>
            </a:extLst>
          </p:cNvPr>
          <p:cNvSpPr txBox="1"/>
          <p:nvPr/>
        </p:nvSpPr>
        <p:spPr>
          <a:xfrm>
            <a:off x="274174" y="6133587"/>
            <a:ext cx="5958266" cy="469359"/>
          </a:xfrm>
          <a:prstGeom prst="rect">
            <a:avLst/>
          </a:prstGeom>
          <a:noFill/>
        </p:spPr>
        <p:txBody>
          <a:bodyPr wrap="square">
            <a:spAutoFit/>
          </a:bodyPr>
          <a:lstStyle/>
          <a:p>
            <a:pPr marL="485140">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④</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ＨＣＶ抗体定性・定量をクリックし、</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5"/>
              </a:spcBef>
              <a:spcAft>
                <a:spcPts val="0"/>
              </a:spcAft>
              <a:tabLst>
                <a:tab pos="3306445" algn="l"/>
                <a:tab pos="3609340" algn="l"/>
              </a:tabLst>
            </a:pP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⑤</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「Ｃ型肝炎の疑い」にチェックを入れ</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⑥</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次の患者に移動します</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25" name="テキスト ボックス 24">
            <a:extLst>
              <a:ext uri="{FF2B5EF4-FFF2-40B4-BE49-F238E27FC236}">
                <a16:creationId xmlns:a16="http://schemas.microsoft.com/office/drawing/2014/main" id="{EEF87B24-B2CE-AD0F-D5D5-9753E99B32EB}"/>
              </a:ext>
            </a:extLst>
          </p:cNvPr>
          <p:cNvSpPr txBox="1"/>
          <p:nvPr/>
        </p:nvSpPr>
        <p:spPr>
          <a:xfrm>
            <a:off x="2260088" y="5380617"/>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sp>
        <p:nvSpPr>
          <p:cNvPr id="26" name="テキスト ボックス 25">
            <a:extLst>
              <a:ext uri="{FF2B5EF4-FFF2-40B4-BE49-F238E27FC236}">
                <a16:creationId xmlns:a16="http://schemas.microsoft.com/office/drawing/2014/main" id="{BA6EA89D-45AC-6998-541F-FAEAEDBF14AE}"/>
              </a:ext>
            </a:extLst>
          </p:cNvPr>
          <p:cNvSpPr txBox="1"/>
          <p:nvPr/>
        </p:nvSpPr>
        <p:spPr>
          <a:xfrm>
            <a:off x="3443026" y="5235411"/>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③</a:t>
            </a:r>
          </a:p>
        </p:txBody>
      </p:sp>
      <p:sp>
        <p:nvSpPr>
          <p:cNvPr id="27" name="テキスト ボックス 26">
            <a:extLst>
              <a:ext uri="{FF2B5EF4-FFF2-40B4-BE49-F238E27FC236}">
                <a16:creationId xmlns:a16="http://schemas.microsoft.com/office/drawing/2014/main" id="{4B25001A-207C-7C25-E217-F3AF8A00C1B7}"/>
              </a:ext>
            </a:extLst>
          </p:cNvPr>
          <p:cNvSpPr txBox="1"/>
          <p:nvPr/>
        </p:nvSpPr>
        <p:spPr>
          <a:xfrm>
            <a:off x="2208134" y="8465202"/>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④</a:t>
            </a:r>
          </a:p>
        </p:txBody>
      </p:sp>
      <p:sp>
        <p:nvSpPr>
          <p:cNvPr id="28" name="テキスト ボックス 27">
            <a:extLst>
              <a:ext uri="{FF2B5EF4-FFF2-40B4-BE49-F238E27FC236}">
                <a16:creationId xmlns:a16="http://schemas.microsoft.com/office/drawing/2014/main" id="{8F4DDE1A-4C9A-EF80-5C7F-7890C74326E9}"/>
              </a:ext>
            </a:extLst>
          </p:cNvPr>
          <p:cNvSpPr txBox="1"/>
          <p:nvPr/>
        </p:nvSpPr>
        <p:spPr>
          <a:xfrm>
            <a:off x="3501243" y="7430945"/>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⑤</a:t>
            </a:r>
          </a:p>
        </p:txBody>
      </p:sp>
      <p:sp>
        <p:nvSpPr>
          <p:cNvPr id="29" name="テキスト ボックス 28">
            <a:extLst>
              <a:ext uri="{FF2B5EF4-FFF2-40B4-BE49-F238E27FC236}">
                <a16:creationId xmlns:a16="http://schemas.microsoft.com/office/drawing/2014/main" id="{4C60D2E6-3E54-E84E-6933-1B141CB12EEB}"/>
              </a:ext>
            </a:extLst>
          </p:cNvPr>
          <p:cNvSpPr txBox="1"/>
          <p:nvPr/>
        </p:nvSpPr>
        <p:spPr>
          <a:xfrm>
            <a:off x="4165352" y="6767098"/>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⑥</a:t>
            </a:r>
          </a:p>
        </p:txBody>
      </p:sp>
    </p:spTree>
    <p:extLst>
      <p:ext uri="{BB962C8B-B14F-4D97-AF65-F5344CB8AC3E}">
        <p14:creationId xmlns:p14="http://schemas.microsoft.com/office/powerpoint/2010/main" val="13458655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9F6774B-18A2-94D3-622D-2AF71DCB712C}"/>
              </a:ext>
            </a:extLst>
          </p:cNvPr>
          <p:cNvPicPr>
            <a:picLocks noChangeAspect="1"/>
          </p:cNvPicPr>
          <p:nvPr/>
        </p:nvPicPr>
        <p:blipFill>
          <a:blip r:embed="rId2"/>
          <a:stretch>
            <a:fillRect/>
          </a:stretch>
        </p:blipFill>
        <p:spPr>
          <a:xfrm>
            <a:off x="1278584" y="1227322"/>
            <a:ext cx="4322064"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36</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48EB851F-684F-F3BB-2839-7AEE0CD5AF16}"/>
              </a:ext>
            </a:extLst>
          </p:cNvPr>
          <p:cNvSpPr txBox="1"/>
          <p:nvPr/>
        </p:nvSpPr>
        <p:spPr>
          <a:xfrm>
            <a:off x="288234" y="685800"/>
            <a:ext cx="5651868" cy="810478"/>
          </a:xfrm>
          <a:prstGeom prst="rect">
            <a:avLst/>
          </a:prstGeom>
          <a:noFill/>
        </p:spPr>
        <p:txBody>
          <a:bodyPr wrap="none" rtlCol="0">
            <a:spAutoFit/>
          </a:bodyPr>
          <a:lstStyle/>
          <a:p>
            <a:pPr marL="485140">
              <a:spcBef>
                <a:spcPts val="20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該当する病名が候補病名の中にない場合には、</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spc="7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［病名追加］</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840"/>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キーボードから病名を入力して追加します。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sp>
        <p:nvSpPr>
          <p:cNvPr id="6" name="テキスト ボックス 5">
            <a:extLst>
              <a:ext uri="{FF2B5EF4-FFF2-40B4-BE49-F238E27FC236}">
                <a16:creationId xmlns:a16="http://schemas.microsoft.com/office/drawing/2014/main" id="{43B96E09-BA31-BAFF-408D-5DCACFC1EF4A}"/>
              </a:ext>
            </a:extLst>
          </p:cNvPr>
          <p:cNvSpPr txBox="1"/>
          <p:nvPr/>
        </p:nvSpPr>
        <p:spPr>
          <a:xfrm>
            <a:off x="1147754" y="4468765"/>
            <a:ext cx="4431662" cy="600164"/>
          </a:xfrm>
          <a:prstGeom prst="rect">
            <a:avLst/>
          </a:prstGeom>
          <a:noFill/>
        </p:spPr>
        <p:txBody>
          <a:bodyPr wrap="none" rtlCol="0">
            <a:spAutoFit/>
          </a:bodyPr>
          <a:lstStyle/>
          <a:p>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注：１個の医薬品、検査で選択できる候補病名は１個です。</a:t>
            </a:r>
            <a:r>
              <a:rPr lang="en-US" altLang="ja-JP" sz="1100" spc="4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p>
          <a:p>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２個以上必要な場合にはフリーコメント欄に入力してください。</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9" name="テキスト ボックス 8">
            <a:extLst>
              <a:ext uri="{FF2B5EF4-FFF2-40B4-BE49-F238E27FC236}">
                <a16:creationId xmlns:a16="http://schemas.microsoft.com/office/drawing/2014/main" id="{E964125C-3FF0-14CB-BB31-043CE9942785}"/>
              </a:ext>
            </a:extLst>
          </p:cNvPr>
          <p:cNvSpPr txBox="1"/>
          <p:nvPr/>
        </p:nvSpPr>
        <p:spPr>
          <a:xfrm>
            <a:off x="653066" y="4839067"/>
            <a:ext cx="5118709" cy="500137"/>
          </a:xfrm>
          <a:prstGeom prst="rect">
            <a:avLst/>
          </a:prstGeom>
          <a:noFill/>
        </p:spPr>
        <p:txBody>
          <a:bodyPr wrap="none" rtlCol="0">
            <a:spAutoFit/>
          </a:bodyPr>
          <a:lstStyle/>
          <a:p>
            <a:pPr marL="485140">
              <a:spcBef>
                <a:spcPts val="330"/>
              </a:spcBef>
              <a:spcAft>
                <a:spcPts val="0"/>
              </a:spcAft>
            </a:pPr>
            <a:r>
              <a:rPr lang="ja-JP" altLang="ja-JP" sz="12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精密点検で不合格の場合には候補病名は表示されません。</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pPr>
            <a:r>
              <a:rPr lang="ja-JP" altLang="ja-JP" sz="12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フリーテキスト欄に入力すれば、入力した内容が印刷されます。</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0" name="docshapegroup309">
            <a:extLst>
              <a:ext uri="{FF2B5EF4-FFF2-40B4-BE49-F238E27FC236}">
                <a16:creationId xmlns:a16="http://schemas.microsoft.com/office/drawing/2014/main" id="{06252F84-F7A6-803F-C9DA-3EEC89568EF1}"/>
              </a:ext>
            </a:extLst>
          </p:cNvPr>
          <p:cNvGrpSpPr>
            <a:grpSpLocks/>
          </p:cNvGrpSpPr>
          <p:nvPr/>
        </p:nvGrpSpPr>
        <p:grpSpPr bwMode="auto">
          <a:xfrm>
            <a:off x="1268412" y="5441349"/>
            <a:ext cx="4321175" cy="3254375"/>
            <a:chOff x="2551" y="230"/>
            <a:chExt cx="6804" cy="5124"/>
          </a:xfrm>
        </p:grpSpPr>
        <p:pic>
          <p:nvPicPr>
            <p:cNvPr id="52226" name="docshape310">
              <a:extLst>
                <a:ext uri="{FF2B5EF4-FFF2-40B4-BE49-F238E27FC236}">
                  <a16:creationId xmlns:a16="http://schemas.microsoft.com/office/drawing/2014/main" id="{356F808E-B714-F4C5-EE6C-D2092F7FA7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30"/>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docshape311">
              <a:extLst>
                <a:ext uri="{FF2B5EF4-FFF2-40B4-BE49-F238E27FC236}">
                  <a16:creationId xmlns:a16="http://schemas.microsoft.com/office/drawing/2014/main" id="{304D6827-F574-CC31-8142-AFD7C8768CBC}"/>
                </a:ext>
              </a:extLst>
            </p:cNvPr>
            <p:cNvSpPr>
              <a:spLocks/>
            </p:cNvSpPr>
            <p:nvPr/>
          </p:nvSpPr>
          <p:spPr bwMode="auto">
            <a:xfrm>
              <a:off x="6630" y="4476"/>
              <a:ext cx="2396" cy="696"/>
            </a:xfrm>
            <a:custGeom>
              <a:avLst/>
              <a:gdLst>
                <a:gd name="T0" fmla="+- 0 6630 6630"/>
                <a:gd name="T1" fmla="*/ T0 w 2396"/>
                <a:gd name="T2" fmla="+- 0 4593 4477"/>
                <a:gd name="T3" fmla="*/ 4593 h 696"/>
                <a:gd name="T4" fmla="+- 0 6639 6630"/>
                <a:gd name="T5" fmla="*/ T4 w 2396"/>
                <a:gd name="T6" fmla="+- 0 4548 4477"/>
                <a:gd name="T7" fmla="*/ 4548 h 696"/>
                <a:gd name="T8" fmla="+- 0 6664 6630"/>
                <a:gd name="T9" fmla="*/ T8 w 2396"/>
                <a:gd name="T10" fmla="+- 0 4511 4477"/>
                <a:gd name="T11" fmla="*/ 4511 h 696"/>
                <a:gd name="T12" fmla="+- 0 6701 6630"/>
                <a:gd name="T13" fmla="*/ T12 w 2396"/>
                <a:gd name="T14" fmla="+- 0 4486 4477"/>
                <a:gd name="T15" fmla="*/ 4486 h 696"/>
                <a:gd name="T16" fmla="+- 0 6746 6630"/>
                <a:gd name="T17" fmla="*/ T16 w 2396"/>
                <a:gd name="T18" fmla="+- 0 4477 4477"/>
                <a:gd name="T19" fmla="*/ 4477 h 696"/>
                <a:gd name="T20" fmla="+- 0 8909 6630"/>
                <a:gd name="T21" fmla="*/ T20 w 2396"/>
                <a:gd name="T22" fmla="+- 0 4477 4477"/>
                <a:gd name="T23" fmla="*/ 4477 h 696"/>
                <a:gd name="T24" fmla="+- 0 8954 6630"/>
                <a:gd name="T25" fmla="*/ T24 w 2396"/>
                <a:gd name="T26" fmla="+- 0 4486 4477"/>
                <a:gd name="T27" fmla="*/ 4486 h 696"/>
                <a:gd name="T28" fmla="+- 0 8991 6630"/>
                <a:gd name="T29" fmla="*/ T28 w 2396"/>
                <a:gd name="T30" fmla="+- 0 4511 4477"/>
                <a:gd name="T31" fmla="*/ 4511 h 696"/>
                <a:gd name="T32" fmla="+- 0 9016 6630"/>
                <a:gd name="T33" fmla="*/ T32 w 2396"/>
                <a:gd name="T34" fmla="+- 0 4548 4477"/>
                <a:gd name="T35" fmla="*/ 4548 h 696"/>
                <a:gd name="T36" fmla="+- 0 9025 6630"/>
                <a:gd name="T37" fmla="*/ T36 w 2396"/>
                <a:gd name="T38" fmla="+- 0 4593 4477"/>
                <a:gd name="T39" fmla="*/ 4593 h 696"/>
                <a:gd name="T40" fmla="+- 0 9025 6630"/>
                <a:gd name="T41" fmla="*/ T40 w 2396"/>
                <a:gd name="T42" fmla="+- 0 5057 4477"/>
                <a:gd name="T43" fmla="*/ 5057 h 696"/>
                <a:gd name="T44" fmla="+- 0 9016 6630"/>
                <a:gd name="T45" fmla="*/ T44 w 2396"/>
                <a:gd name="T46" fmla="+- 0 5102 4477"/>
                <a:gd name="T47" fmla="*/ 5102 h 696"/>
                <a:gd name="T48" fmla="+- 0 8991 6630"/>
                <a:gd name="T49" fmla="*/ T48 w 2396"/>
                <a:gd name="T50" fmla="+- 0 5139 4477"/>
                <a:gd name="T51" fmla="*/ 5139 h 696"/>
                <a:gd name="T52" fmla="+- 0 8954 6630"/>
                <a:gd name="T53" fmla="*/ T52 w 2396"/>
                <a:gd name="T54" fmla="+- 0 5164 4477"/>
                <a:gd name="T55" fmla="*/ 5164 h 696"/>
                <a:gd name="T56" fmla="+- 0 8909 6630"/>
                <a:gd name="T57" fmla="*/ T56 w 2396"/>
                <a:gd name="T58" fmla="+- 0 5173 4477"/>
                <a:gd name="T59" fmla="*/ 5173 h 696"/>
                <a:gd name="T60" fmla="+- 0 6746 6630"/>
                <a:gd name="T61" fmla="*/ T60 w 2396"/>
                <a:gd name="T62" fmla="+- 0 5173 4477"/>
                <a:gd name="T63" fmla="*/ 5173 h 696"/>
                <a:gd name="T64" fmla="+- 0 6701 6630"/>
                <a:gd name="T65" fmla="*/ T64 w 2396"/>
                <a:gd name="T66" fmla="+- 0 5164 4477"/>
                <a:gd name="T67" fmla="*/ 5164 h 696"/>
                <a:gd name="T68" fmla="+- 0 6664 6630"/>
                <a:gd name="T69" fmla="*/ T68 w 2396"/>
                <a:gd name="T70" fmla="+- 0 5139 4477"/>
                <a:gd name="T71" fmla="*/ 5139 h 696"/>
                <a:gd name="T72" fmla="+- 0 6639 6630"/>
                <a:gd name="T73" fmla="*/ T72 w 2396"/>
                <a:gd name="T74" fmla="+- 0 5102 4477"/>
                <a:gd name="T75" fmla="*/ 5102 h 696"/>
                <a:gd name="T76" fmla="+- 0 6630 6630"/>
                <a:gd name="T77" fmla="*/ T76 w 2396"/>
                <a:gd name="T78" fmla="+- 0 5057 4477"/>
                <a:gd name="T79" fmla="*/ 5057 h 696"/>
                <a:gd name="T80" fmla="+- 0 6630 6630"/>
                <a:gd name="T81" fmla="*/ T80 w 2396"/>
                <a:gd name="T82" fmla="+- 0 4593 4477"/>
                <a:gd name="T83" fmla="*/ 4593 h 6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2396" h="696">
                  <a:moveTo>
                    <a:pt x="0" y="116"/>
                  </a:moveTo>
                  <a:lnTo>
                    <a:pt x="9" y="71"/>
                  </a:lnTo>
                  <a:lnTo>
                    <a:pt x="34" y="34"/>
                  </a:lnTo>
                  <a:lnTo>
                    <a:pt x="71" y="9"/>
                  </a:lnTo>
                  <a:lnTo>
                    <a:pt x="116" y="0"/>
                  </a:lnTo>
                  <a:lnTo>
                    <a:pt x="2279" y="0"/>
                  </a:lnTo>
                  <a:lnTo>
                    <a:pt x="2324" y="9"/>
                  </a:lnTo>
                  <a:lnTo>
                    <a:pt x="2361" y="34"/>
                  </a:lnTo>
                  <a:lnTo>
                    <a:pt x="2386" y="71"/>
                  </a:lnTo>
                  <a:lnTo>
                    <a:pt x="2395" y="116"/>
                  </a:lnTo>
                  <a:lnTo>
                    <a:pt x="2395" y="580"/>
                  </a:lnTo>
                  <a:lnTo>
                    <a:pt x="2386" y="625"/>
                  </a:lnTo>
                  <a:lnTo>
                    <a:pt x="2361" y="662"/>
                  </a:lnTo>
                  <a:lnTo>
                    <a:pt x="2324" y="687"/>
                  </a:lnTo>
                  <a:lnTo>
                    <a:pt x="2279" y="696"/>
                  </a:lnTo>
                  <a:lnTo>
                    <a:pt x="116" y="696"/>
                  </a:lnTo>
                  <a:lnTo>
                    <a:pt x="71" y="687"/>
                  </a:lnTo>
                  <a:lnTo>
                    <a:pt x="34" y="662"/>
                  </a:lnTo>
                  <a:lnTo>
                    <a:pt x="9" y="625"/>
                  </a:lnTo>
                  <a:lnTo>
                    <a:pt x="0" y="580"/>
                  </a:lnTo>
                  <a:lnTo>
                    <a:pt x="0" y="116"/>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30" name="テキスト ボックス 29">
            <a:extLst>
              <a:ext uri="{FF2B5EF4-FFF2-40B4-BE49-F238E27FC236}">
                <a16:creationId xmlns:a16="http://schemas.microsoft.com/office/drawing/2014/main" id="{FDD1DF73-CB06-DCB8-94BA-CB1B550AC64C}"/>
              </a:ext>
            </a:extLst>
          </p:cNvPr>
          <p:cNvSpPr txBox="1"/>
          <p:nvPr/>
        </p:nvSpPr>
        <p:spPr>
          <a:xfrm>
            <a:off x="4368477" y="3853986"/>
            <a:ext cx="379325" cy="338554"/>
          </a:xfrm>
          <a:prstGeom prst="rect">
            <a:avLst/>
          </a:prstGeom>
          <a:solidFill>
            <a:schemeClr val="bg1"/>
          </a:solidFill>
        </p:spPr>
        <p:txBody>
          <a:bodyPr wrap="square" rtlCol="0">
            <a:spAutoFit/>
          </a:bodyPr>
          <a:lstStyle/>
          <a:p>
            <a:r>
              <a:rPr kumimoji="1" lang="ja-JP" altLang="en-US" sz="1600" dirty="0">
                <a:solidFill>
                  <a:srgbClr val="FF0000"/>
                </a:solidFill>
              </a:rPr>
              <a:t>①</a:t>
            </a:r>
          </a:p>
        </p:txBody>
      </p:sp>
      <p:sp>
        <p:nvSpPr>
          <p:cNvPr id="31" name="テキスト ボックス 30">
            <a:extLst>
              <a:ext uri="{FF2B5EF4-FFF2-40B4-BE49-F238E27FC236}">
                <a16:creationId xmlns:a16="http://schemas.microsoft.com/office/drawing/2014/main" id="{C75FB6FA-5210-0635-55C9-6E2973F3BC99}"/>
              </a:ext>
            </a:extLst>
          </p:cNvPr>
          <p:cNvSpPr txBox="1"/>
          <p:nvPr/>
        </p:nvSpPr>
        <p:spPr>
          <a:xfrm>
            <a:off x="2329752" y="2813244"/>
            <a:ext cx="37051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spTree>
    <p:extLst>
      <p:ext uri="{BB962C8B-B14F-4D97-AF65-F5344CB8AC3E}">
        <p14:creationId xmlns:p14="http://schemas.microsoft.com/office/powerpoint/2010/main" val="11703826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37</a:t>
            </a:fld>
            <a:endParaRPr kumimoji="1" lang="ja-JP" altLang="en-US"/>
          </a:p>
        </p:txBody>
      </p:sp>
      <p:sp>
        <p:nvSpPr>
          <p:cNvPr id="52312" name="テキスト ボックス 52311">
            <a:extLst>
              <a:ext uri="{FF2B5EF4-FFF2-40B4-BE49-F238E27FC236}">
                <a16:creationId xmlns:a16="http://schemas.microsoft.com/office/drawing/2014/main" id="{2D5655D1-B018-63D7-C313-E5A208BDBAEA}"/>
              </a:ext>
            </a:extLst>
          </p:cNvPr>
          <p:cNvSpPr txBox="1"/>
          <p:nvPr/>
        </p:nvSpPr>
        <p:spPr>
          <a:xfrm>
            <a:off x="525517" y="862794"/>
            <a:ext cx="4546116" cy="430887"/>
          </a:xfrm>
          <a:prstGeom prst="rect">
            <a:avLst/>
          </a:prstGeom>
          <a:noFill/>
        </p:spPr>
        <p:txBody>
          <a:bodyPr wrap="none" rtlCol="0">
            <a:spAutoFit/>
          </a:bodyPr>
          <a:lstStyle/>
          <a:p>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最後の患者までチェックが完了したら、［印刷］</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52313" name="docshapegroup312">
            <a:extLst>
              <a:ext uri="{FF2B5EF4-FFF2-40B4-BE49-F238E27FC236}">
                <a16:creationId xmlns:a16="http://schemas.microsoft.com/office/drawing/2014/main" id="{6D0633D4-1F66-433D-6824-4119A027B88B}"/>
              </a:ext>
            </a:extLst>
          </p:cNvPr>
          <p:cNvGrpSpPr>
            <a:grpSpLocks/>
          </p:cNvGrpSpPr>
          <p:nvPr/>
        </p:nvGrpSpPr>
        <p:grpSpPr bwMode="auto">
          <a:xfrm>
            <a:off x="1268413" y="1306247"/>
            <a:ext cx="4321175" cy="3252788"/>
            <a:chOff x="1729" y="1841"/>
            <a:chExt cx="6804" cy="5124"/>
          </a:xfrm>
        </p:grpSpPr>
        <p:pic>
          <p:nvPicPr>
            <p:cNvPr id="63776" name="docshape313">
              <a:extLst>
                <a:ext uri="{FF2B5EF4-FFF2-40B4-BE49-F238E27FC236}">
                  <a16:creationId xmlns:a16="http://schemas.microsoft.com/office/drawing/2014/main" id="{A91193D5-E1AE-692D-EADB-6E51E72295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9" y="1841"/>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314" name="docshape314">
              <a:extLst>
                <a:ext uri="{FF2B5EF4-FFF2-40B4-BE49-F238E27FC236}">
                  <a16:creationId xmlns:a16="http://schemas.microsoft.com/office/drawing/2014/main" id="{C76EBEBF-8089-FA78-071F-FD18B199B922}"/>
                </a:ext>
              </a:extLst>
            </p:cNvPr>
            <p:cNvSpPr>
              <a:spLocks/>
            </p:cNvSpPr>
            <p:nvPr/>
          </p:nvSpPr>
          <p:spPr bwMode="auto">
            <a:xfrm>
              <a:off x="6844" y="2716"/>
              <a:ext cx="646" cy="392"/>
            </a:xfrm>
            <a:custGeom>
              <a:avLst/>
              <a:gdLst>
                <a:gd name="T0" fmla="+- 0 7705 7705"/>
                <a:gd name="T1" fmla="*/ T0 w 646"/>
                <a:gd name="T2" fmla="+- 0 1225 1160"/>
                <a:gd name="T3" fmla="*/ 1225 h 392"/>
                <a:gd name="T4" fmla="+- 0 7710 7705"/>
                <a:gd name="T5" fmla="*/ T4 w 646"/>
                <a:gd name="T6" fmla="+- 0 1200 1160"/>
                <a:gd name="T7" fmla="*/ 1200 h 392"/>
                <a:gd name="T8" fmla="+- 0 7724 7705"/>
                <a:gd name="T9" fmla="*/ T8 w 646"/>
                <a:gd name="T10" fmla="+- 0 1179 1160"/>
                <a:gd name="T11" fmla="*/ 1179 h 392"/>
                <a:gd name="T12" fmla="+- 0 7745 7705"/>
                <a:gd name="T13" fmla="*/ T12 w 646"/>
                <a:gd name="T14" fmla="+- 0 1165 1160"/>
                <a:gd name="T15" fmla="*/ 1165 h 392"/>
                <a:gd name="T16" fmla="+- 0 7770 7705"/>
                <a:gd name="T17" fmla="*/ T16 w 646"/>
                <a:gd name="T18" fmla="+- 0 1160 1160"/>
                <a:gd name="T19" fmla="*/ 1160 h 392"/>
                <a:gd name="T20" fmla="+- 0 8286 7705"/>
                <a:gd name="T21" fmla="*/ T20 w 646"/>
                <a:gd name="T22" fmla="+- 0 1160 1160"/>
                <a:gd name="T23" fmla="*/ 1160 h 392"/>
                <a:gd name="T24" fmla="+- 0 8311 7705"/>
                <a:gd name="T25" fmla="*/ T24 w 646"/>
                <a:gd name="T26" fmla="+- 0 1165 1160"/>
                <a:gd name="T27" fmla="*/ 1165 h 392"/>
                <a:gd name="T28" fmla="+- 0 8332 7705"/>
                <a:gd name="T29" fmla="*/ T28 w 646"/>
                <a:gd name="T30" fmla="+- 0 1179 1160"/>
                <a:gd name="T31" fmla="*/ 1179 h 392"/>
                <a:gd name="T32" fmla="+- 0 8346 7705"/>
                <a:gd name="T33" fmla="*/ T32 w 646"/>
                <a:gd name="T34" fmla="+- 0 1200 1160"/>
                <a:gd name="T35" fmla="*/ 1200 h 392"/>
                <a:gd name="T36" fmla="+- 0 8351 7705"/>
                <a:gd name="T37" fmla="*/ T36 w 646"/>
                <a:gd name="T38" fmla="+- 0 1225 1160"/>
                <a:gd name="T39" fmla="*/ 1225 h 392"/>
                <a:gd name="T40" fmla="+- 0 8351 7705"/>
                <a:gd name="T41" fmla="*/ T40 w 646"/>
                <a:gd name="T42" fmla="+- 0 1486 1160"/>
                <a:gd name="T43" fmla="*/ 1486 h 392"/>
                <a:gd name="T44" fmla="+- 0 8346 7705"/>
                <a:gd name="T45" fmla="*/ T44 w 646"/>
                <a:gd name="T46" fmla="+- 0 1511 1160"/>
                <a:gd name="T47" fmla="*/ 1511 h 392"/>
                <a:gd name="T48" fmla="+- 0 8332 7705"/>
                <a:gd name="T49" fmla="*/ T48 w 646"/>
                <a:gd name="T50" fmla="+- 0 1532 1160"/>
                <a:gd name="T51" fmla="*/ 1532 h 392"/>
                <a:gd name="T52" fmla="+- 0 8311 7705"/>
                <a:gd name="T53" fmla="*/ T52 w 646"/>
                <a:gd name="T54" fmla="+- 0 1546 1160"/>
                <a:gd name="T55" fmla="*/ 1546 h 392"/>
                <a:gd name="T56" fmla="+- 0 8286 7705"/>
                <a:gd name="T57" fmla="*/ T56 w 646"/>
                <a:gd name="T58" fmla="+- 0 1551 1160"/>
                <a:gd name="T59" fmla="*/ 1551 h 392"/>
                <a:gd name="T60" fmla="+- 0 7770 7705"/>
                <a:gd name="T61" fmla="*/ T60 w 646"/>
                <a:gd name="T62" fmla="+- 0 1551 1160"/>
                <a:gd name="T63" fmla="*/ 1551 h 392"/>
                <a:gd name="T64" fmla="+- 0 7745 7705"/>
                <a:gd name="T65" fmla="*/ T64 w 646"/>
                <a:gd name="T66" fmla="+- 0 1546 1160"/>
                <a:gd name="T67" fmla="*/ 1546 h 392"/>
                <a:gd name="T68" fmla="+- 0 7724 7705"/>
                <a:gd name="T69" fmla="*/ T68 w 646"/>
                <a:gd name="T70" fmla="+- 0 1532 1160"/>
                <a:gd name="T71" fmla="*/ 1532 h 392"/>
                <a:gd name="T72" fmla="+- 0 7710 7705"/>
                <a:gd name="T73" fmla="*/ T72 w 646"/>
                <a:gd name="T74" fmla="+- 0 1511 1160"/>
                <a:gd name="T75" fmla="*/ 1511 h 392"/>
                <a:gd name="T76" fmla="+- 0 7705 7705"/>
                <a:gd name="T77" fmla="*/ T76 w 646"/>
                <a:gd name="T78" fmla="+- 0 1486 1160"/>
                <a:gd name="T79" fmla="*/ 1486 h 392"/>
                <a:gd name="T80" fmla="+- 0 7705 7705"/>
                <a:gd name="T81" fmla="*/ T80 w 646"/>
                <a:gd name="T82" fmla="+- 0 1225 1160"/>
                <a:gd name="T83" fmla="*/ 1225 h 39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46" h="392">
                  <a:moveTo>
                    <a:pt x="0" y="65"/>
                  </a:moveTo>
                  <a:lnTo>
                    <a:pt x="5" y="40"/>
                  </a:lnTo>
                  <a:lnTo>
                    <a:pt x="19" y="19"/>
                  </a:lnTo>
                  <a:lnTo>
                    <a:pt x="40" y="5"/>
                  </a:lnTo>
                  <a:lnTo>
                    <a:pt x="65" y="0"/>
                  </a:lnTo>
                  <a:lnTo>
                    <a:pt x="581" y="0"/>
                  </a:lnTo>
                  <a:lnTo>
                    <a:pt x="606" y="5"/>
                  </a:lnTo>
                  <a:lnTo>
                    <a:pt x="627" y="19"/>
                  </a:lnTo>
                  <a:lnTo>
                    <a:pt x="641" y="40"/>
                  </a:lnTo>
                  <a:lnTo>
                    <a:pt x="646" y="65"/>
                  </a:lnTo>
                  <a:lnTo>
                    <a:pt x="646" y="326"/>
                  </a:lnTo>
                  <a:lnTo>
                    <a:pt x="641" y="351"/>
                  </a:lnTo>
                  <a:lnTo>
                    <a:pt x="627" y="372"/>
                  </a:lnTo>
                  <a:lnTo>
                    <a:pt x="606" y="386"/>
                  </a:lnTo>
                  <a:lnTo>
                    <a:pt x="581" y="391"/>
                  </a:lnTo>
                  <a:lnTo>
                    <a:pt x="65" y="391"/>
                  </a:lnTo>
                  <a:lnTo>
                    <a:pt x="40" y="386"/>
                  </a:lnTo>
                  <a:lnTo>
                    <a:pt x="19" y="372"/>
                  </a:lnTo>
                  <a:lnTo>
                    <a:pt x="5" y="351"/>
                  </a:lnTo>
                  <a:lnTo>
                    <a:pt x="0" y="326"/>
                  </a:lnTo>
                  <a:lnTo>
                    <a:pt x="0" y="65"/>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52316" name="テキスト ボックス 52315">
            <a:extLst>
              <a:ext uri="{FF2B5EF4-FFF2-40B4-BE49-F238E27FC236}">
                <a16:creationId xmlns:a16="http://schemas.microsoft.com/office/drawing/2014/main" id="{E0105A15-C34F-D488-734B-E67AD7122B39}"/>
              </a:ext>
            </a:extLst>
          </p:cNvPr>
          <p:cNvSpPr txBox="1"/>
          <p:nvPr/>
        </p:nvSpPr>
        <p:spPr>
          <a:xfrm>
            <a:off x="-14640" y="4886421"/>
            <a:ext cx="5205850" cy="261610"/>
          </a:xfrm>
          <a:prstGeom prst="rect">
            <a:avLst/>
          </a:prstGeom>
          <a:noFill/>
        </p:spPr>
        <p:txBody>
          <a:bodyPr wrap="square">
            <a:spAutoFit/>
          </a:bodyPr>
          <a:lstStyle/>
          <a:p>
            <a:pPr marL="485140">
              <a:spcBef>
                <a:spcPts val="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チェックした候補病名が右側に印刷されます。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52317" name="docshapegroup315">
            <a:extLst>
              <a:ext uri="{FF2B5EF4-FFF2-40B4-BE49-F238E27FC236}">
                <a16:creationId xmlns:a16="http://schemas.microsoft.com/office/drawing/2014/main" id="{8361CDDB-D04B-C695-4D06-FE76A434E910}"/>
              </a:ext>
            </a:extLst>
          </p:cNvPr>
          <p:cNvGrpSpPr>
            <a:grpSpLocks/>
          </p:cNvGrpSpPr>
          <p:nvPr/>
        </p:nvGrpSpPr>
        <p:grpSpPr bwMode="auto">
          <a:xfrm>
            <a:off x="1268413" y="5277551"/>
            <a:ext cx="4321175" cy="3251200"/>
            <a:chOff x="2551" y="157"/>
            <a:chExt cx="6804" cy="5121"/>
          </a:xfrm>
        </p:grpSpPr>
        <p:pic>
          <p:nvPicPr>
            <p:cNvPr id="63779" name="docshape316">
              <a:extLst>
                <a:ext uri="{FF2B5EF4-FFF2-40B4-BE49-F238E27FC236}">
                  <a16:creationId xmlns:a16="http://schemas.microsoft.com/office/drawing/2014/main" id="{1BAC115B-30B2-89D0-231B-7B8A9174F5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57"/>
              <a:ext cx="6804" cy="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318" name="docshape317">
              <a:extLst>
                <a:ext uri="{FF2B5EF4-FFF2-40B4-BE49-F238E27FC236}">
                  <a16:creationId xmlns:a16="http://schemas.microsoft.com/office/drawing/2014/main" id="{0E437C19-2B0E-28D2-F2A1-E7DD4D414545}"/>
                </a:ext>
              </a:extLst>
            </p:cNvPr>
            <p:cNvSpPr>
              <a:spLocks/>
            </p:cNvSpPr>
            <p:nvPr/>
          </p:nvSpPr>
          <p:spPr bwMode="auto">
            <a:xfrm>
              <a:off x="7657" y="1658"/>
              <a:ext cx="1155" cy="3605"/>
            </a:xfrm>
            <a:custGeom>
              <a:avLst/>
              <a:gdLst>
                <a:gd name="T0" fmla="+- 0 7657 7657"/>
                <a:gd name="T1" fmla="*/ T0 w 1155"/>
                <a:gd name="T2" fmla="+- 0 1851 1658"/>
                <a:gd name="T3" fmla="*/ 1851 h 3605"/>
                <a:gd name="T4" fmla="+- 0 7672 7657"/>
                <a:gd name="T5" fmla="*/ T4 w 1155"/>
                <a:gd name="T6" fmla="+- 0 1776 1658"/>
                <a:gd name="T7" fmla="*/ 1776 h 3605"/>
                <a:gd name="T8" fmla="+- 0 7714 7657"/>
                <a:gd name="T9" fmla="*/ T8 w 1155"/>
                <a:gd name="T10" fmla="+- 0 1715 1658"/>
                <a:gd name="T11" fmla="*/ 1715 h 3605"/>
                <a:gd name="T12" fmla="+- 0 7775 7657"/>
                <a:gd name="T13" fmla="*/ T12 w 1155"/>
                <a:gd name="T14" fmla="+- 0 1673 1658"/>
                <a:gd name="T15" fmla="*/ 1673 h 3605"/>
                <a:gd name="T16" fmla="+- 0 7850 7657"/>
                <a:gd name="T17" fmla="*/ T16 w 1155"/>
                <a:gd name="T18" fmla="+- 0 1658 1658"/>
                <a:gd name="T19" fmla="*/ 1658 h 3605"/>
                <a:gd name="T20" fmla="+- 0 8619 7657"/>
                <a:gd name="T21" fmla="*/ T20 w 1155"/>
                <a:gd name="T22" fmla="+- 0 1658 1658"/>
                <a:gd name="T23" fmla="*/ 1658 h 3605"/>
                <a:gd name="T24" fmla="+- 0 8694 7657"/>
                <a:gd name="T25" fmla="*/ T24 w 1155"/>
                <a:gd name="T26" fmla="+- 0 1673 1658"/>
                <a:gd name="T27" fmla="*/ 1673 h 3605"/>
                <a:gd name="T28" fmla="+- 0 8755 7657"/>
                <a:gd name="T29" fmla="*/ T28 w 1155"/>
                <a:gd name="T30" fmla="+- 0 1715 1658"/>
                <a:gd name="T31" fmla="*/ 1715 h 3605"/>
                <a:gd name="T32" fmla="+- 0 8796 7657"/>
                <a:gd name="T33" fmla="*/ T32 w 1155"/>
                <a:gd name="T34" fmla="+- 0 1776 1658"/>
                <a:gd name="T35" fmla="*/ 1776 h 3605"/>
                <a:gd name="T36" fmla="+- 0 8812 7657"/>
                <a:gd name="T37" fmla="*/ T36 w 1155"/>
                <a:gd name="T38" fmla="+- 0 1851 1658"/>
                <a:gd name="T39" fmla="*/ 1851 h 3605"/>
                <a:gd name="T40" fmla="+- 0 8812 7657"/>
                <a:gd name="T41" fmla="*/ T40 w 1155"/>
                <a:gd name="T42" fmla="+- 0 5071 1658"/>
                <a:gd name="T43" fmla="*/ 5071 h 3605"/>
                <a:gd name="T44" fmla="+- 0 8796 7657"/>
                <a:gd name="T45" fmla="*/ T44 w 1155"/>
                <a:gd name="T46" fmla="+- 0 5146 1658"/>
                <a:gd name="T47" fmla="*/ 5146 h 3605"/>
                <a:gd name="T48" fmla="+- 0 8755 7657"/>
                <a:gd name="T49" fmla="*/ T48 w 1155"/>
                <a:gd name="T50" fmla="+- 0 5207 1658"/>
                <a:gd name="T51" fmla="*/ 5207 h 3605"/>
                <a:gd name="T52" fmla="+- 0 8694 7657"/>
                <a:gd name="T53" fmla="*/ T52 w 1155"/>
                <a:gd name="T54" fmla="+- 0 5248 1658"/>
                <a:gd name="T55" fmla="*/ 5248 h 3605"/>
                <a:gd name="T56" fmla="+- 0 8619 7657"/>
                <a:gd name="T57" fmla="*/ T56 w 1155"/>
                <a:gd name="T58" fmla="+- 0 5263 1658"/>
                <a:gd name="T59" fmla="*/ 5263 h 3605"/>
                <a:gd name="T60" fmla="+- 0 7850 7657"/>
                <a:gd name="T61" fmla="*/ T60 w 1155"/>
                <a:gd name="T62" fmla="+- 0 5263 1658"/>
                <a:gd name="T63" fmla="*/ 5263 h 3605"/>
                <a:gd name="T64" fmla="+- 0 7775 7657"/>
                <a:gd name="T65" fmla="*/ T64 w 1155"/>
                <a:gd name="T66" fmla="+- 0 5248 1658"/>
                <a:gd name="T67" fmla="*/ 5248 h 3605"/>
                <a:gd name="T68" fmla="+- 0 7714 7657"/>
                <a:gd name="T69" fmla="*/ T68 w 1155"/>
                <a:gd name="T70" fmla="+- 0 5207 1658"/>
                <a:gd name="T71" fmla="*/ 5207 h 3605"/>
                <a:gd name="T72" fmla="+- 0 7672 7657"/>
                <a:gd name="T73" fmla="*/ T72 w 1155"/>
                <a:gd name="T74" fmla="+- 0 5146 1658"/>
                <a:gd name="T75" fmla="*/ 5146 h 3605"/>
                <a:gd name="T76" fmla="+- 0 7657 7657"/>
                <a:gd name="T77" fmla="*/ T76 w 1155"/>
                <a:gd name="T78" fmla="+- 0 5071 1658"/>
                <a:gd name="T79" fmla="*/ 5071 h 3605"/>
                <a:gd name="T80" fmla="+- 0 7657 7657"/>
                <a:gd name="T81" fmla="*/ T80 w 1155"/>
                <a:gd name="T82" fmla="+- 0 1851 1658"/>
                <a:gd name="T83" fmla="*/ 1851 h 360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155" h="3605">
                  <a:moveTo>
                    <a:pt x="0" y="193"/>
                  </a:moveTo>
                  <a:lnTo>
                    <a:pt x="15" y="118"/>
                  </a:lnTo>
                  <a:lnTo>
                    <a:pt x="57" y="57"/>
                  </a:lnTo>
                  <a:lnTo>
                    <a:pt x="118" y="15"/>
                  </a:lnTo>
                  <a:lnTo>
                    <a:pt x="193" y="0"/>
                  </a:lnTo>
                  <a:lnTo>
                    <a:pt x="962" y="0"/>
                  </a:lnTo>
                  <a:lnTo>
                    <a:pt x="1037" y="15"/>
                  </a:lnTo>
                  <a:lnTo>
                    <a:pt x="1098" y="57"/>
                  </a:lnTo>
                  <a:lnTo>
                    <a:pt x="1139" y="118"/>
                  </a:lnTo>
                  <a:lnTo>
                    <a:pt x="1155" y="193"/>
                  </a:lnTo>
                  <a:lnTo>
                    <a:pt x="1155" y="3413"/>
                  </a:lnTo>
                  <a:lnTo>
                    <a:pt x="1139" y="3488"/>
                  </a:lnTo>
                  <a:lnTo>
                    <a:pt x="1098" y="3549"/>
                  </a:lnTo>
                  <a:lnTo>
                    <a:pt x="1037" y="3590"/>
                  </a:lnTo>
                  <a:lnTo>
                    <a:pt x="962" y="3605"/>
                  </a:lnTo>
                  <a:lnTo>
                    <a:pt x="193" y="3605"/>
                  </a:lnTo>
                  <a:lnTo>
                    <a:pt x="118" y="3590"/>
                  </a:lnTo>
                  <a:lnTo>
                    <a:pt x="57" y="3549"/>
                  </a:lnTo>
                  <a:lnTo>
                    <a:pt x="15" y="3488"/>
                  </a:lnTo>
                  <a:lnTo>
                    <a:pt x="0" y="3413"/>
                  </a:lnTo>
                  <a:lnTo>
                    <a:pt x="0" y="193"/>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2" name="グループ化 1">
            <a:extLst>
              <a:ext uri="{FF2B5EF4-FFF2-40B4-BE49-F238E27FC236}">
                <a16:creationId xmlns:a16="http://schemas.microsoft.com/office/drawing/2014/main" id="{C26DC4C2-A9F8-39A1-9393-1D84C6E96EDA}"/>
              </a:ext>
            </a:extLst>
          </p:cNvPr>
          <p:cNvGrpSpPr/>
          <p:nvPr/>
        </p:nvGrpSpPr>
        <p:grpSpPr>
          <a:xfrm>
            <a:off x="434870" y="9181397"/>
            <a:ext cx="1859355" cy="533566"/>
            <a:chOff x="391886" y="9185307"/>
            <a:chExt cx="1859355" cy="533566"/>
          </a:xfrm>
        </p:grpSpPr>
        <p:pic>
          <p:nvPicPr>
            <p:cNvPr id="3" name="図 2" descr="図形&#10;&#10;低い精度で自動的に生成された説明">
              <a:extLst>
                <a:ext uri="{FF2B5EF4-FFF2-40B4-BE49-F238E27FC236}">
                  <a16:creationId xmlns:a16="http://schemas.microsoft.com/office/drawing/2014/main" id="{EC1C42E0-6F27-D6B7-57A9-B3B0E5DB37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4" name="テキスト ボックス 3">
              <a:extLst>
                <a:ext uri="{FF2B5EF4-FFF2-40B4-BE49-F238E27FC236}">
                  <a16:creationId xmlns:a16="http://schemas.microsoft.com/office/drawing/2014/main" id="{E4F72C6C-C2A0-EE80-F9A7-24E7EBE224A0}"/>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36287301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38</a:t>
            </a:fld>
            <a:endParaRPr kumimoji="1" lang="ja-JP" altLang="en-US"/>
          </a:p>
        </p:txBody>
      </p:sp>
      <p:sp>
        <p:nvSpPr>
          <p:cNvPr id="2" name="正方形/長方形 1">
            <a:extLst>
              <a:ext uri="{FF2B5EF4-FFF2-40B4-BE49-F238E27FC236}">
                <a16:creationId xmlns:a16="http://schemas.microsoft.com/office/drawing/2014/main" id="{80EABF98-E355-41B9-EE7C-1999EF8F67B8}"/>
              </a:ext>
            </a:extLst>
          </p:cNvPr>
          <p:cNvSpPr/>
          <p:nvPr/>
        </p:nvSpPr>
        <p:spPr>
          <a:xfrm>
            <a:off x="729000" y="7882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レセプト抽出</a:t>
            </a:r>
          </a:p>
        </p:txBody>
      </p:sp>
      <p:sp>
        <p:nvSpPr>
          <p:cNvPr id="6" name="正方形/長方形 5">
            <a:extLst>
              <a:ext uri="{FF2B5EF4-FFF2-40B4-BE49-F238E27FC236}">
                <a16:creationId xmlns:a16="http://schemas.microsoft.com/office/drawing/2014/main" id="{17C29545-FD68-0884-887B-AE31FB3881D1}"/>
              </a:ext>
            </a:extLst>
          </p:cNvPr>
          <p:cNvSpPr/>
          <p:nvPr/>
        </p:nvSpPr>
        <p:spPr>
          <a:xfrm>
            <a:off x="729000" y="3851085"/>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rgbClr val="002060"/>
                </a:solidFill>
                <a:latin typeface="游ゴシック" panose="020B0400000000000000" pitchFamily="50" charset="-128"/>
                <a:ea typeface="游ゴシック" panose="020B0400000000000000" pitchFamily="50" charset="-128"/>
              </a:rPr>
              <a:t>初期画面</a:t>
            </a:r>
          </a:p>
        </p:txBody>
      </p:sp>
      <p:sp>
        <p:nvSpPr>
          <p:cNvPr id="9" name="テキスト ボックス 8">
            <a:extLst>
              <a:ext uri="{FF2B5EF4-FFF2-40B4-BE49-F238E27FC236}">
                <a16:creationId xmlns:a16="http://schemas.microsoft.com/office/drawing/2014/main" id="{0CEF1A98-2152-A4D1-8509-88B6420ABC21}"/>
              </a:ext>
            </a:extLst>
          </p:cNvPr>
          <p:cNvSpPr txBox="1"/>
          <p:nvPr/>
        </p:nvSpPr>
        <p:spPr>
          <a:xfrm>
            <a:off x="721230" y="1122461"/>
            <a:ext cx="5407770" cy="430887"/>
          </a:xfrm>
          <a:prstGeom prst="rect">
            <a:avLst/>
          </a:prstGeom>
          <a:noFill/>
        </p:spPr>
        <p:txBody>
          <a:bodyPr wrap="square">
            <a:spAutoFit/>
          </a:bodyPr>
          <a:lstStyle/>
          <a:p>
            <a:r>
              <a:rPr lang="ja-JP" altLang="en-US" sz="1100" dirty="0">
                <a:latin typeface="游ゴシック" panose="020B0400000000000000" pitchFamily="50" charset="-128"/>
                <a:ea typeface="游ゴシック" panose="020B0400000000000000" pitchFamily="50" charset="-128"/>
              </a:rPr>
              <a:t>レセプト抽出とは設定された抽出ルールに合致したレセプトを審査月のレセプトの中から抽出する機能です</a:t>
            </a:r>
            <a:endParaRPr lang="ja-JP" altLang="en-US" sz="1100" dirty="0"/>
          </a:p>
        </p:txBody>
      </p:sp>
      <p:pic>
        <p:nvPicPr>
          <p:cNvPr id="10" name="그림 13">
            <a:extLst>
              <a:ext uri="{FF2B5EF4-FFF2-40B4-BE49-F238E27FC236}">
                <a16:creationId xmlns:a16="http://schemas.microsoft.com/office/drawing/2014/main" id="{0B15F6FA-E35A-0484-0203-106CE9802B27}"/>
              </a:ext>
            </a:extLst>
          </p:cNvPr>
          <p:cNvPicPr>
            <a:picLocks noChangeAspect="1"/>
          </p:cNvPicPr>
          <p:nvPr/>
        </p:nvPicPr>
        <p:blipFill>
          <a:blip r:embed="rId3"/>
          <a:stretch>
            <a:fillRect/>
          </a:stretch>
        </p:blipFill>
        <p:spPr>
          <a:xfrm>
            <a:off x="900638" y="1642650"/>
            <a:ext cx="2524477" cy="1724266"/>
          </a:xfrm>
          <a:prstGeom prst="rect">
            <a:avLst/>
          </a:prstGeom>
        </p:spPr>
      </p:pic>
      <p:sp>
        <p:nvSpPr>
          <p:cNvPr id="11" name="テキスト ボックス 4">
            <a:extLst>
              <a:ext uri="{FF2B5EF4-FFF2-40B4-BE49-F238E27FC236}">
                <a16:creationId xmlns:a16="http://schemas.microsoft.com/office/drawing/2014/main" id="{B726EA31-621E-8A06-DA66-9DC2F2B92DF9}"/>
              </a:ext>
            </a:extLst>
          </p:cNvPr>
          <p:cNvSpPr txBox="1"/>
          <p:nvPr/>
        </p:nvSpPr>
        <p:spPr>
          <a:xfrm>
            <a:off x="780820" y="3412395"/>
            <a:ext cx="5780062"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ナビゲーションウィンドウの「点検業務」の「レセプト抽出」をダブルクリックします。</a:t>
            </a:r>
          </a:p>
        </p:txBody>
      </p:sp>
      <p:sp>
        <p:nvSpPr>
          <p:cNvPr id="12" name="テキスト ボックス 16">
            <a:extLst>
              <a:ext uri="{FF2B5EF4-FFF2-40B4-BE49-F238E27FC236}">
                <a16:creationId xmlns:a16="http://schemas.microsoft.com/office/drawing/2014/main" id="{04136CDF-B7FA-1D23-A896-3D16AC4639F7}"/>
              </a:ext>
            </a:extLst>
          </p:cNvPr>
          <p:cNvSpPr txBox="1"/>
          <p:nvPr/>
        </p:nvSpPr>
        <p:spPr>
          <a:xfrm>
            <a:off x="747750" y="4193127"/>
            <a:ext cx="5400000" cy="284437"/>
          </a:xfrm>
          <a:prstGeom prst="rect">
            <a:avLst/>
          </a:prstGeom>
          <a:noFill/>
        </p:spPr>
        <p:txBody>
          <a:bodyPr wrap="square">
            <a:spAutoFit/>
          </a:bodyPr>
          <a:lstStyle/>
          <a:p>
            <a:pPr>
              <a:lnSpc>
                <a:spcPct val="120000"/>
              </a:lnSpc>
            </a:pPr>
            <a:r>
              <a:rPr lang="ja-JP" altLang="en-US" sz="1100" dirty="0">
                <a:latin typeface="游ゴシック" panose="020B0400000000000000" pitchFamily="50" charset="-128"/>
                <a:ea typeface="游ゴシック" panose="020B0400000000000000" pitchFamily="50" charset="-128"/>
              </a:rPr>
              <a:t>「抽出検索結果」は空の状態です。</a:t>
            </a:r>
            <a:endParaRPr lang="en-US" altLang="ja-JP" sz="1100" dirty="0">
              <a:latin typeface="游ゴシック" panose="020B0400000000000000" pitchFamily="50" charset="-128"/>
              <a:ea typeface="游ゴシック" panose="020B0400000000000000" pitchFamily="50" charset="-128"/>
            </a:endParaRPr>
          </a:p>
        </p:txBody>
      </p:sp>
      <p:grpSp>
        <p:nvGrpSpPr>
          <p:cNvPr id="13" name="그룹 32">
            <a:extLst>
              <a:ext uri="{FF2B5EF4-FFF2-40B4-BE49-F238E27FC236}">
                <a16:creationId xmlns:a16="http://schemas.microsoft.com/office/drawing/2014/main" id="{FD9703B5-0F4E-9247-E505-0097434652FC}"/>
              </a:ext>
            </a:extLst>
          </p:cNvPr>
          <p:cNvGrpSpPr/>
          <p:nvPr/>
        </p:nvGrpSpPr>
        <p:grpSpPr>
          <a:xfrm>
            <a:off x="874323" y="4533572"/>
            <a:ext cx="4452622" cy="4444959"/>
            <a:chOff x="1037866" y="4664129"/>
            <a:chExt cx="4452622" cy="4444959"/>
          </a:xfrm>
        </p:grpSpPr>
        <p:pic>
          <p:nvPicPr>
            <p:cNvPr id="14" name="그림 30">
              <a:extLst>
                <a:ext uri="{FF2B5EF4-FFF2-40B4-BE49-F238E27FC236}">
                  <a16:creationId xmlns:a16="http://schemas.microsoft.com/office/drawing/2014/main" id="{458C59C8-8DC4-4BA9-273E-F3505596CDB4}"/>
                </a:ext>
              </a:extLst>
            </p:cNvPr>
            <p:cNvPicPr>
              <a:picLocks noChangeAspect="1"/>
            </p:cNvPicPr>
            <p:nvPr/>
          </p:nvPicPr>
          <p:blipFill>
            <a:blip r:embed="rId4"/>
            <a:stretch>
              <a:fillRect/>
            </a:stretch>
          </p:blipFill>
          <p:spPr>
            <a:xfrm>
              <a:off x="1037866" y="4664129"/>
              <a:ext cx="4452622" cy="4444959"/>
            </a:xfrm>
            <a:prstGeom prst="rect">
              <a:avLst/>
            </a:prstGeom>
          </p:spPr>
        </p:pic>
        <p:sp>
          <p:nvSpPr>
            <p:cNvPr id="15" name="사각형: 둥근 모서리 31">
              <a:extLst>
                <a:ext uri="{FF2B5EF4-FFF2-40B4-BE49-F238E27FC236}">
                  <a16:creationId xmlns:a16="http://schemas.microsoft.com/office/drawing/2014/main" id="{6AA436E8-5153-123E-34E5-0A46406334C6}"/>
                </a:ext>
              </a:extLst>
            </p:cNvPr>
            <p:cNvSpPr/>
            <p:nvPr/>
          </p:nvSpPr>
          <p:spPr>
            <a:xfrm>
              <a:off x="1336687" y="4815637"/>
              <a:ext cx="928050" cy="156242"/>
            </a:xfrm>
            <a:prstGeom prst="roundRect">
              <a:avLst/>
            </a:prstGeom>
            <a:solidFill>
              <a:schemeClr val="bg1">
                <a:lumMod val="8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grpSp>
        <p:nvGrpSpPr>
          <p:cNvPr id="16" name="docshapegroup515">
            <a:extLst>
              <a:ext uri="{FF2B5EF4-FFF2-40B4-BE49-F238E27FC236}">
                <a16:creationId xmlns:a16="http://schemas.microsoft.com/office/drawing/2014/main" id="{6FC147F4-121E-35A8-174C-8E9A950C3E81}"/>
              </a:ext>
            </a:extLst>
          </p:cNvPr>
          <p:cNvGrpSpPr>
            <a:grpSpLocks/>
          </p:cNvGrpSpPr>
          <p:nvPr/>
        </p:nvGrpSpPr>
        <p:grpSpPr bwMode="auto">
          <a:xfrm>
            <a:off x="3531633" y="7142103"/>
            <a:ext cx="2854880" cy="1738313"/>
            <a:chOff x="5390" y="466"/>
            <a:chExt cx="4565" cy="2727"/>
          </a:xfrm>
        </p:grpSpPr>
        <p:sp>
          <p:nvSpPr>
            <p:cNvPr id="17" name="docshape516">
              <a:extLst>
                <a:ext uri="{FF2B5EF4-FFF2-40B4-BE49-F238E27FC236}">
                  <a16:creationId xmlns:a16="http://schemas.microsoft.com/office/drawing/2014/main" id="{A5075BAE-B2E8-1CA7-0DD3-0BD4BF29CCCF}"/>
                </a:ext>
              </a:extLst>
            </p:cNvPr>
            <p:cNvSpPr>
              <a:spLocks/>
            </p:cNvSpPr>
            <p:nvPr/>
          </p:nvSpPr>
          <p:spPr bwMode="auto">
            <a:xfrm>
              <a:off x="5390" y="473"/>
              <a:ext cx="4565" cy="2712"/>
            </a:xfrm>
            <a:custGeom>
              <a:avLst/>
              <a:gdLst>
                <a:gd name="T0" fmla="+- 0 9503 5390"/>
                <a:gd name="T1" fmla="*/ T0 w 4565"/>
                <a:gd name="T2" fmla="+- 0 474 474"/>
                <a:gd name="T3" fmla="*/ 474 h 2712"/>
                <a:gd name="T4" fmla="+- 0 5842 5390"/>
                <a:gd name="T5" fmla="*/ T4 w 4565"/>
                <a:gd name="T6" fmla="+- 0 474 474"/>
                <a:gd name="T7" fmla="*/ 474 h 2712"/>
                <a:gd name="T8" fmla="+- 0 5769 5390"/>
                <a:gd name="T9" fmla="*/ T8 w 4565"/>
                <a:gd name="T10" fmla="+- 0 480 474"/>
                <a:gd name="T11" fmla="*/ 480 h 2712"/>
                <a:gd name="T12" fmla="+- 0 5700 5390"/>
                <a:gd name="T13" fmla="*/ T12 w 4565"/>
                <a:gd name="T14" fmla="+- 0 497 474"/>
                <a:gd name="T15" fmla="*/ 497 h 2712"/>
                <a:gd name="T16" fmla="+- 0 5635 5390"/>
                <a:gd name="T17" fmla="*/ T16 w 4565"/>
                <a:gd name="T18" fmla="+- 0 524 474"/>
                <a:gd name="T19" fmla="*/ 524 h 2712"/>
                <a:gd name="T20" fmla="+- 0 5575 5390"/>
                <a:gd name="T21" fmla="*/ T20 w 4565"/>
                <a:gd name="T22" fmla="+- 0 561 474"/>
                <a:gd name="T23" fmla="*/ 561 h 2712"/>
                <a:gd name="T24" fmla="+- 0 5523 5390"/>
                <a:gd name="T25" fmla="*/ T24 w 4565"/>
                <a:gd name="T26" fmla="+- 0 606 474"/>
                <a:gd name="T27" fmla="*/ 606 h 2712"/>
                <a:gd name="T28" fmla="+- 0 5478 5390"/>
                <a:gd name="T29" fmla="*/ T28 w 4565"/>
                <a:gd name="T30" fmla="+- 0 659 474"/>
                <a:gd name="T31" fmla="*/ 659 h 2712"/>
                <a:gd name="T32" fmla="+- 0 5441 5390"/>
                <a:gd name="T33" fmla="*/ T32 w 4565"/>
                <a:gd name="T34" fmla="+- 0 718 474"/>
                <a:gd name="T35" fmla="*/ 718 h 2712"/>
                <a:gd name="T36" fmla="+- 0 5413 5390"/>
                <a:gd name="T37" fmla="*/ T36 w 4565"/>
                <a:gd name="T38" fmla="+- 0 783 474"/>
                <a:gd name="T39" fmla="*/ 783 h 2712"/>
                <a:gd name="T40" fmla="+- 0 5396 5390"/>
                <a:gd name="T41" fmla="*/ T40 w 4565"/>
                <a:gd name="T42" fmla="+- 0 852 474"/>
                <a:gd name="T43" fmla="*/ 852 h 2712"/>
                <a:gd name="T44" fmla="+- 0 5390 5390"/>
                <a:gd name="T45" fmla="*/ T44 w 4565"/>
                <a:gd name="T46" fmla="+- 0 926 474"/>
                <a:gd name="T47" fmla="*/ 926 h 2712"/>
                <a:gd name="T48" fmla="+- 0 5390 5390"/>
                <a:gd name="T49" fmla="*/ T48 w 4565"/>
                <a:gd name="T50" fmla="+- 0 2734 474"/>
                <a:gd name="T51" fmla="*/ 2734 h 2712"/>
                <a:gd name="T52" fmla="+- 0 5396 5390"/>
                <a:gd name="T53" fmla="*/ T52 w 4565"/>
                <a:gd name="T54" fmla="+- 0 2807 474"/>
                <a:gd name="T55" fmla="*/ 2807 h 2712"/>
                <a:gd name="T56" fmla="+- 0 5413 5390"/>
                <a:gd name="T57" fmla="*/ T56 w 4565"/>
                <a:gd name="T58" fmla="+- 0 2876 474"/>
                <a:gd name="T59" fmla="*/ 2876 h 2712"/>
                <a:gd name="T60" fmla="+- 0 5441 5390"/>
                <a:gd name="T61" fmla="*/ T60 w 4565"/>
                <a:gd name="T62" fmla="+- 0 2941 474"/>
                <a:gd name="T63" fmla="*/ 2941 h 2712"/>
                <a:gd name="T64" fmla="+- 0 5478 5390"/>
                <a:gd name="T65" fmla="*/ T64 w 4565"/>
                <a:gd name="T66" fmla="+- 0 3001 474"/>
                <a:gd name="T67" fmla="*/ 3001 h 2712"/>
                <a:gd name="T68" fmla="+- 0 5523 5390"/>
                <a:gd name="T69" fmla="*/ T68 w 4565"/>
                <a:gd name="T70" fmla="+- 0 3053 474"/>
                <a:gd name="T71" fmla="*/ 3053 h 2712"/>
                <a:gd name="T72" fmla="+- 0 5575 5390"/>
                <a:gd name="T73" fmla="*/ T72 w 4565"/>
                <a:gd name="T74" fmla="+- 0 3098 474"/>
                <a:gd name="T75" fmla="*/ 3098 h 2712"/>
                <a:gd name="T76" fmla="+- 0 5635 5390"/>
                <a:gd name="T77" fmla="*/ T76 w 4565"/>
                <a:gd name="T78" fmla="+- 0 3135 474"/>
                <a:gd name="T79" fmla="*/ 3135 h 2712"/>
                <a:gd name="T80" fmla="+- 0 5700 5390"/>
                <a:gd name="T81" fmla="*/ T80 w 4565"/>
                <a:gd name="T82" fmla="+- 0 3163 474"/>
                <a:gd name="T83" fmla="*/ 3163 h 2712"/>
                <a:gd name="T84" fmla="+- 0 5769 5390"/>
                <a:gd name="T85" fmla="*/ T84 w 4565"/>
                <a:gd name="T86" fmla="+- 0 3180 474"/>
                <a:gd name="T87" fmla="*/ 3180 h 2712"/>
                <a:gd name="T88" fmla="+- 0 5842 5390"/>
                <a:gd name="T89" fmla="*/ T88 w 4565"/>
                <a:gd name="T90" fmla="+- 0 3186 474"/>
                <a:gd name="T91" fmla="*/ 3186 h 2712"/>
                <a:gd name="T92" fmla="+- 0 9503 5390"/>
                <a:gd name="T93" fmla="*/ T92 w 4565"/>
                <a:gd name="T94" fmla="+- 0 3186 474"/>
                <a:gd name="T95" fmla="*/ 3186 h 2712"/>
                <a:gd name="T96" fmla="+- 0 9577 5390"/>
                <a:gd name="T97" fmla="*/ T96 w 4565"/>
                <a:gd name="T98" fmla="+- 0 3180 474"/>
                <a:gd name="T99" fmla="*/ 3180 h 2712"/>
                <a:gd name="T100" fmla="+- 0 9646 5390"/>
                <a:gd name="T101" fmla="*/ T100 w 4565"/>
                <a:gd name="T102" fmla="+- 0 3163 474"/>
                <a:gd name="T103" fmla="*/ 3163 h 2712"/>
                <a:gd name="T104" fmla="+- 0 9711 5390"/>
                <a:gd name="T105" fmla="*/ T104 w 4565"/>
                <a:gd name="T106" fmla="+- 0 3135 474"/>
                <a:gd name="T107" fmla="*/ 3135 h 2712"/>
                <a:gd name="T108" fmla="+- 0 9770 5390"/>
                <a:gd name="T109" fmla="*/ T108 w 4565"/>
                <a:gd name="T110" fmla="+- 0 3098 474"/>
                <a:gd name="T111" fmla="*/ 3098 h 2712"/>
                <a:gd name="T112" fmla="+- 0 9823 5390"/>
                <a:gd name="T113" fmla="*/ T112 w 4565"/>
                <a:gd name="T114" fmla="+- 0 3053 474"/>
                <a:gd name="T115" fmla="*/ 3053 h 2712"/>
                <a:gd name="T116" fmla="+- 0 9868 5390"/>
                <a:gd name="T117" fmla="*/ T116 w 4565"/>
                <a:gd name="T118" fmla="+- 0 3001 474"/>
                <a:gd name="T119" fmla="*/ 3001 h 2712"/>
                <a:gd name="T120" fmla="+- 0 9905 5390"/>
                <a:gd name="T121" fmla="*/ T120 w 4565"/>
                <a:gd name="T122" fmla="+- 0 2941 474"/>
                <a:gd name="T123" fmla="*/ 2941 h 2712"/>
                <a:gd name="T124" fmla="+- 0 9932 5390"/>
                <a:gd name="T125" fmla="*/ T124 w 4565"/>
                <a:gd name="T126" fmla="+- 0 2876 474"/>
                <a:gd name="T127" fmla="*/ 2876 h 2712"/>
                <a:gd name="T128" fmla="+- 0 9949 5390"/>
                <a:gd name="T129" fmla="*/ T128 w 4565"/>
                <a:gd name="T130" fmla="+- 0 2807 474"/>
                <a:gd name="T131" fmla="*/ 2807 h 2712"/>
                <a:gd name="T132" fmla="+- 0 9955 5390"/>
                <a:gd name="T133" fmla="*/ T132 w 4565"/>
                <a:gd name="T134" fmla="+- 0 2734 474"/>
                <a:gd name="T135" fmla="*/ 2734 h 2712"/>
                <a:gd name="T136" fmla="+- 0 9955 5390"/>
                <a:gd name="T137" fmla="*/ T136 w 4565"/>
                <a:gd name="T138" fmla="+- 0 926 474"/>
                <a:gd name="T139" fmla="*/ 926 h 2712"/>
                <a:gd name="T140" fmla="+- 0 9949 5390"/>
                <a:gd name="T141" fmla="*/ T140 w 4565"/>
                <a:gd name="T142" fmla="+- 0 852 474"/>
                <a:gd name="T143" fmla="*/ 852 h 2712"/>
                <a:gd name="T144" fmla="+- 0 9932 5390"/>
                <a:gd name="T145" fmla="*/ T144 w 4565"/>
                <a:gd name="T146" fmla="+- 0 783 474"/>
                <a:gd name="T147" fmla="*/ 783 h 2712"/>
                <a:gd name="T148" fmla="+- 0 9905 5390"/>
                <a:gd name="T149" fmla="*/ T148 w 4565"/>
                <a:gd name="T150" fmla="+- 0 718 474"/>
                <a:gd name="T151" fmla="*/ 718 h 2712"/>
                <a:gd name="T152" fmla="+- 0 9868 5390"/>
                <a:gd name="T153" fmla="*/ T152 w 4565"/>
                <a:gd name="T154" fmla="+- 0 659 474"/>
                <a:gd name="T155" fmla="*/ 659 h 2712"/>
                <a:gd name="T156" fmla="+- 0 9823 5390"/>
                <a:gd name="T157" fmla="*/ T156 w 4565"/>
                <a:gd name="T158" fmla="+- 0 606 474"/>
                <a:gd name="T159" fmla="*/ 606 h 2712"/>
                <a:gd name="T160" fmla="+- 0 9770 5390"/>
                <a:gd name="T161" fmla="*/ T160 w 4565"/>
                <a:gd name="T162" fmla="+- 0 561 474"/>
                <a:gd name="T163" fmla="*/ 561 h 2712"/>
                <a:gd name="T164" fmla="+- 0 9711 5390"/>
                <a:gd name="T165" fmla="*/ T164 w 4565"/>
                <a:gd name="T166" fmla="+- 0 524 474"/>
                <a:gd name="T167" fmla="*/ 524 h 2712"/>
                <a:gd name="T168" fmla="+- 0 9646 5390"/>
                <a:gd name="T169" fmla="*/ T168 w 4565"/>
                <a:gd name="T170" fmla="+- 0 497 474"/>
                <a:gd name="T171" fmla="*/ 497 h 2712"/>
                <a:gd name="T172" fmla="+- 0 9577 5390"/>
                <a:gd name="T173" fmla="*/ T172 w 4565"/>
                <a:gd name="T174" fmla="+- 0 480 474"/>
                <a:gd name="T175" fmla="*/ 480 h 2712"/>
                <a:gd name="T176" fmla="+- 0 9503 5390"/>
                <a:gd name="T177" fmla="*/ T176 w 4565"/>
                <a:gd name="T178" fmla="+- 0 474 474"/>
                <a:gd name="T179" fmla="*/ 474 h 271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Lst>
              <a:rect l="0" t="0" r="r" b="b"/>
              <a:pathLst>
                <a:path w="4565" h="2712">
                  <a:moveTo>
                    <a:pt x="4113" y="0"/>
                  </a:moveTo>
                  <a:lnTo>
                    <a:pt x="452" y="0"/>
                  </a:lnTo>
                  <a:lnTo>
                    <a:pt x="379" y="6"/>
                  </a:lnTo>
                  <a:lnTo>
                    <a:pt x="310" y="23"/>
                  </a:lnTo>
                  <a:lnTo>
                    <a:pt x="245" y="50"/>
                  </a:lnTo>
                  <a:lnTo>
                    <a:pt x="185" y="87"/>
                  </a:lnTo>
                  <a:lnTo>
                    <a:pt x="133" y="132"/>
                  </a:lnTo>
                  <a:lnTo>
                    <a:pt x="88" y="185"/>
                  </a:lnTo>
                  <a:lnTo>
                    <a:pt x="51" y="244"/>
                  </a:lnTo>
                  <a:lnTo>
                    <a:pt x="23" y="309"/>
                  </a:lnTo>
                  <a:lnTo>
                    <a:pt x="6" y="378"/>
                  </a:lnTo>
                  <a:lnTo>
                    <a:pt x="0" y="452"/>
                  </a:lnTo>
                  <a:lnTo>
                    <a:pt x="0" y="2260"/>
                  </a:lnTo>
                  <a:lnTo>
                    <a:pt x="6" y="2333"/>
                  </a:lnTo>
                  <a:lnTo>
                    <a:pt x="23" y="2402"/>
                  </a:lnTo>
                  <a:lnTo>
                    <a:pt x="51" y="2467"/>
                  </a:lnTo>
                  <a:lnTo>
                    <a:pt x="88" y="2527"/>
                  </a:lnTo>
                  <a:lnTo>
                    <a:pt x="133" y="2579"/>
                  </a:lnTo>
                  <a:lnTo>
                    <a:pt x="185" y="2624"/>
                  </a:lnTo>
                  <a:lnTo>
                    <a:pt x="245" y="2661"/>
                  </a:lnTo>
                  <a:lnTo>
                    <a:pt x="310" y="2689"/>
                  </a:lnTo>
                  <a:lnTo>
                    <a:pt x="379" y="2706"/>
                  </a:lnTo>
                  <a:lnTo>
                    <a:pt x="452" y="2712"/>
                  </a:lnTo>
                  <a:lnTo>
                    <a:pt x="4113" y="2712"/>
                  </a:lnTo>
                  <a:lnTo>
                    <a:pt x="4187" y="2706"/>
                  </a:lnTo>
                  <a:lnTo>
                    <a:pt x="4256" y="2689"/>
                  </a:lnTo>
                  <a:lnTo>
                    <a:pt x="4321" y="2661"/>
                  </a:lnTo>
                  <a:lnTo>
                    <a:pt x="4380" y="2624"/>
                  </a:lnTo>
                  <a:lnTo>
                    <a:pt x="4433" y="2579"/>
                  </a:lnTo>
                  <a:lnTo>
                    <a:pt x="4478" y="2527"/>
                  </a:lnTo>
                  <a:lnTo>
                    <a:pt x="4515" y="2467"/>
                  </a:lnTo>
                  <a:lnTo>
                    <a:pt x="4542" y="2402"/>
                  </a:lnTo>
                  <a:lnTo>
                    <a:pt x="4559" y="2333"/>
                  </a:lnTo>
                  <a:lnTo>
                    <a:pt x="4565" y="2260"/>
                  </a:lnTo>
                  <a:lnTo>
                    <a:pt x="4565" y="452"/>
                  </a:lnTo>
                  <a:lnTo>
                    <a:pt x="4559" y="378"/>
                  </a:lnTo>
                  <a:lnTo>
                    <a:pt x="4542" y="309"/>
                  </a:lnTo>
                  <a:lnTo>
                    <a:pt x="4515" y="244"/>
                  </a:lnTo>
                  <a:lnTo>
                    <a:pt x="4478" y="185"/>
                  </a:lnTo>
                  <a:lnTo>
                    <a:pt x="4433" y="132"/>
                  </a:lnTo>
                  <a:lnTo>
                    <a:pt x="4380" y="87"/>
                  </a:lnTo>
                  <a:lnTo>
                    <a:pt x="4321" y="50"/>
                  </a:lnTo>
                  <a:lnTo>
                    <a:pt x="4256" y="23"/>
                  </a:lnTo>
                  <a:lnTo>
                    <a:pt x="4187" y="6"/>
                  </a:lnTo>
                  <a:lnTo>
                    <a:pt x="4113"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游ゴシック" panose="020B0400000000000000" pitchFamily="50" charset="-128"/>
              </a:endParaRPr>
            </a:p>
          </p:txBody>
        </p:sp>
        <p:sp>
          <p:nvSpPr>
            <p:cNvPr id="18" name="docshape517">
              <a:extLst>
                <a:ext uri="{FF2B5EF4-FFF2-40B4-BE49-F238E27FC236}">
                  <a16:creationId xmlns:a16="http://schemas.microsoft.com/office/drawing/2014/main" id="{EEA062A4-D91D-A45C-092C-1FABDB19A14D}"/>
                </a:ext>
              </a:extLst>
            </p:cNvPr>
            <p:cNvSpPr>
              <a:spLocks/>
            </p:cNvSpPr>
            <p:nvPr/>
          </p:nvSpPr>
          <p:spPr bwMode="auto">
            <a:xfrm>
              <a:off x="5390" y="473"/>
              <a:ext cx="4565" cy="2712"/>
            </a:xfrm>
            <a:custGeom>
              <a:avLst/>
              <a:gdLst>
                <a:gd name="T0" fmla="+- 0 5390 5390"/>
                <a:gd name="T1" fmla="*/ T0 w 4565"/>
                <a:gd name="T2" fmla="+- 0 926 474"/>
                <a:gd name="T3" fmla="*/ 926 h 2712"/>
                <a:gd name="T4" fmla="+- 0 5396 5390"/>
                <a:gd name="T5" fmla="*/ T4 w 4565"/>
                <a:gd name="T6" fmla="+- 0 852 474"/>
                <a:gd name="T7" fmla="*/ 852 h 2712"/>
                <a:gd name="T8" fmla="+- 0 5413 5390"/>
                <a:gd name="T9" fmla="*/ T8 w 4565"/>
                <a:gd name="T10" fmla="+- 0 783 474"/>
                <a:gd name="T11" fmla="*/ 783 h 2712"/>
                <a:gd name="T12" fmla="+- 0 5441 5390"/>
                <a:gd name="T13" fmla="*/ T12 w 4565"/>
                <a:gd name="T14" fmla="+- 0 718 474"/>
                <a:gd name="T15" fmla="*/ 718 h 2712"/>
                <a:gd name="T16" fmla="+- 0 5478 5390"/>
                <a:gd name="T17" fmla="*/ T16 w 4565"/>
                <a:gd name="T18" fmla="+- 0 659 474"/>
                <a:gd name="T19" fmla="*/ 659 h 2712"/>
                <a:gd name="T20" fmla="+- 0 5523 5390"/>
                <a:gd name="T21" fmla="*/ T20 w 4565"/>
                <a:gd name="T22" fmla="+- 0 606 474"/>
                <a:gd name="T23" fmla="*/ 606 h 2712"/>
                <a:gd name="T24" fmla="+- 0 5575 5390"/>
                <a:gd name="T25" fmla="*/ T24 w 4565"/>
                <a:gd name="T26" fmla="+- 0 561 474"/>
                <a:gd name="T27" fmla="*/ 561 h 2712"/>
                <a:gd name="T28" fmla="+- 0 5635 5390"/>
                <a:gd name="T29" fmla="*/ T28 w 4565"/>
                <a:gd name="T30" fmla="+- 0 524 474"/>
                <a:gd name="T31" fmla="*/ 524 h 2712"/>
                <a:gd name="T32" fmla="+- 0 5700 5390"/>
                <a:gd name="T33" fmla="*/ T32 w 4565"/>
                <a:gd name="T34" fmla="+- 0 497 474"/>
                <a:gd name="T35" fmla="*/ 497 h 2712"/>
                <a:gd name="T36" fmla="+- 0 5769 5390"/>
                <a:gd name="T37" fmla="*/ T36 w 4565"/>
                <a:gd name="T38" fmla="+- 0 480 474"/>
                <a:gd name="T39" fmla="*/ 480 h 2712"/>
                <a:gd name="T40" fmla="+- 0 5842 5390"/>
                <a:gd name="T41" fmla="*/ T40 w 4565"/>
                <a:gd name="T42" fmla="+- 0 474 474"/>
                <a:gd name="T43" fmla="*/ 474 h 2712"/>
                <a:gd name="T44" fmla="+- 0 9503 5390"/>
                <a:gd name="T45" fmla="*/ T44 w 4565"/>
                <a:gd name="T46" fmla="+- 0 474 474"/>
                <a:gd name="T47" fmla="*/ 474 h 2712"/>
                <a:gd name="T48" fmla="+- 0 9577 5390"/>
                <a:gd name="T49" fmla="*/ T48 w 4565"/>
                <a:gd name="T50" fmla="+- 0 480 474"/>
                <a:gd name="T51" fmla="*/ 480 h 2712"/>
                <a:gd name="T52" fmla="+- 0 9646 5390"/>
                <a:gd name="T53" fmla="*/ T52 w 4565"/>
                <a:gd name="T54" fmla="+- 0 497 474"/>
                <a:gd name="T55" fmla="*/ 497 h 2712"/>
                <a:gd name="T56" fmla="+- 0 9711 5390"/>
                <a:gd name="T57" fmla="*/ T56 w 4565"/>
                <a:gd name="T58" fmla="+- 0 524 474"/>
                <a:gd name="T59" fmla="*/ 524 h 2712"/>
                <a:gd name="T60" fmla="+- 0 9770 5390"/>
                <a:gd name="T61" fmla="*/ T60 w 4565"/>
                <a:gd name="T62" fmla="+- 0 561 474"/>
                <a:gd name="T63" fmla="*/ 561 h 2712"/>
                <a:gd name="T64" fmla="+- 0 9823 5390"/>
                <a:gd name="T65" fmla="*/ T64 w 4565"/>
                <a:gd name="T66" fmla="+- 0 606 474"/>
                <a:gd name="T67" fmla="*/ 606 h 2712"/>
                <a:gd name="T68" fmla="+- 0 9868 5390"/>
                <a:gd name="T69" fmla="*/ T68 w 4565"/>
                <a:gd name="T70" fmla="+- 0 659 474"/>
                <a:gd name="T71" fmla="*/ 659 h 2712"/>
                <a:gd name="T72" fmla="+- 0 9905 5390"/>
                <a:gd name="T73" fmla="*/ T72 w 4565"/>
                <a:gd name="T74" fmla="+- 0 718 474"/>
                <a:gd name="T75" fmla="*/ 718 h 2712"/>
                <a:gd name="T76" fmla="+- 0 9932 5390"/>
                <a:gd name="T77" fmla="*/ T76 w 4565"/>
                <a:gd name="T78" fmla="+- 0 783 474"/>
                <a:gd name="T79" fmla="*/ 783 h 2712"/>
                <a:gd name="T80" fmla="+- 0 9949 5390"/>
                <a:gd name="T81" fmla="*/ T80 w 4565"/>
                <a:gd name="T82" fmla="+- 0 852 474"/>
                <a:gd name="T83" fmla="*/ 852 h 2712"/>
                <a:gd name="T84" fmla="+- 0 9955 5390"/>
                <a:gd name="T85" fmla="*/ T84 w 4565"/>
                <a:gd name="T86" fmla="+- 0 926 474"/>
                <a:gd name="T87" fmla="*/ 926 h 2712"/>
                <a:gd name="T88" fmla="+- 0 9955 5390"/>
                <a:gd name="T89" fmla="*/ T88 w 4565"/>
                <a:gd name="T90" fmla="+- 0 2734 474"/>
                <a:gd name="T91" fmla="*/ 2734 h 2712"/>
                <a:gd name="T92" fmla="+- 0 9949 5390"/>
                <a:gd name="T93" fmla="*/ T92 w 4565"/>
                <a:gd name="T94" fmla="+- 0 2807 474"/>
                <a:gd name="T95" fmla="*/ 2807 h 2712"/>
                <a:gd name="T96" fmla="+- 0 9932 5390"/>
                <a:gd name="T97" fmla="*/ T96 w 4565"/>
                <a:gd name="T98" fmla="+- 0 2876 474"/>
                <a:gd name="T99" fmla="*/ 2876 h 2712"/>
                <a:gd name="T100" fmla="+- 0 9905 5390"/>
                <a:gd name="T101" fmla="*/ T100 w 4565"/>
                <a:gd name="T102" fmla="+- 0 2941 474"/>
                <a:gd name="T103" fmla="*/ 2941 h 2712"/>
                <a:gd name="T104" fmla="+- 0 9868 5390"/>
                <a:gd name="T105" fmla="*/ T104 w 4565"/>
                <a:gd name="T106" fmla="+- 0 3001 474"/>
                <a:gd name="T107" fmla="*/ 3001 h 2712"/>
                <a:gd name="T108" fmla="+- 0 9823 5390"/>
                <a:gd name="T109" fmla="*/ T108 w 4565"/>
                <a:gd name="T110" fmla="+- 0 3053 474"/>
                <a:gd name="T111" fmla="*/ 3053 h 2712"/>
                <a:gd name="T112" fmla="+- 0 9770 5390"/>
                <a:gd name="T113" fmla="*/ T112 w 4565"/>
                <a:gd name="T114" fmla="+- 0 3098 474"/>
                <a:gd name="T115" fmla="*/ 3098 h 2712"/>
                <a:gd name="T116" fmla="+- 0 9711 5390"/>
                <a:gd name="T117" fmla="*/ T116 w 4565"/>
                <a:gd name="T118" fmla="+- 0 3135 474"/>
                <a:gd name="T119" fmla="*/ 3135 h 2712"/>
                <a:gd name="T120" fmla="+- 0 9646 5390"/>
                <a:gd name="T121" fmla="*/ T120 w 4565"/>
                <a:gd name="T122" fmla="+- 0 3163 474"/>
                <a:gd name="T123" fmla="*/ 3163 h 2712"/>
                <a:gd name="T124" fmla="+- 0 9577 5390"/>
                <a:gd name="T125" fmla="*/ T124 w 4565"/>
                <a:gd name="T126" fmla="+- 0 3180 474"/>
                <a:gd name="T127" fmla="*/ 3180 h 2712"/>
                <a:gd name="T128" fmla="+- 0 9503 5390"/>
                <a:gd name="T129" fmla="*/ T128 w 4565"/>
                <a:gd name="T130" fmla="+- 0 3186 474"/>
                <a:gd name="T131" fmla="*/ 3186 h 2712"/>
                <a:gd name="T132" fmla="+- 0 5842 5390"/>
                <a:gd name="T133" fmla="*/ T132 w 4565"/>
                <a:gd name="T134" fmla="+- 0 3186 474"/>
                <a:gd name="T135" fmla="*/ 3186 h 2712"/>
                <a:gd name="T136" fmla="+- 0 5769 5390"/>
                <a:gd name="T137" fmla="*/ T136 w 4565"/>
                <a:gd name="T138" fmla="+- 0 3180 474"/>
                <a:gd name="T139" fmla="*/ 3180 h 2712"/>
                <a:gd name="T140" fmla="+- 0 5700 5390"/>
                <a:gd name="T141" fmla="*/ T140 w 4565"/>
                <a:gd name="T142" fmla="+- 0 3163 474"/>
                <a:gd name="T143" fmla="*/ 3163 h 2712"/>
                <a:gd name="T144" fmla="+- 0 5635 5390"/>
                <a:gd name="T145" fmla="*/ T144 w 4565"/>
                <a:gd name="T146" fmla="+- 0 3135 474"/>
                <a:gd name="T147" fmla="*/ 3135 h 2712"/>
                <a:gd name="T148" fmla="+- 0 5575 5390"/>
                <a:gd name="T149" fmla="*/ T148 w 4565"/>
                <a:gd name="T150" fmla="+- 0 3098 474"/>
                <a:gd name="T151" fmla="*/ 3098 h 2712"/>
                <a:gd name="T152" fmla="+- 0 5523 5390"/>
                <a:gd name="T153" fmla="*/ T152 w 4565"/>
                <a:gd name="T154" fmla="+- 0 3053 474"/>
                <a:gd name="T155" fmla="*/ 3053 h 2712"/>
                <a:gd name="T156" fmla="+- 0 5478 5390"/>
                <a:gd name="T157" fmla="*/ T156 w 4565"/>
                <a:gd name="T158" fmla="+- 0 3001 474"/>
                <a:gd name="T159" fmla="*/ 3001 h 2712"/>
                <a:gd name="T160" fmla="+- 0 5441 5390"/>
                <a:gd name="T161" fmla="*/ T160 w 4565"/>
                <a:gd name="T162" fmla="+- 0 2941 474"/>
                <a:gd name="T163" fmla="*/ 2941 h 2712"/>
                <a:gd name="T164" fmla="+- 0 5413 5390"/>
                <a:gd name="T165" fmla="*/ T164 w 4565"/>
                <a:gd name="T166" fmla="+- 0 2876 474"/>
                <a:gd name="T167" fmla="*/ 2876 h 2712"/>
                <a:gd name="T168" fmla="+- 0 5396 5390"/>
                <a:gd name="T169" fmla="*/ T168 w 4565"/>
                <a:gd name="T170" fmla="+- 0 2807 474"/>
                <a:gd name="T171" fmla="*/ 2807 h 2712"/>
                <a:gd name="T172" fmla="+- 0 5390 5390"/>
                <a:gd name="T173" fmla="*/ T172 w 4565"/>
                <a:gd name="T174" fmla="+- 0 2734 474"/>
                <a:gd name="T175" fmla="*/ 2734 h 2712"/>
                <a:gd name="T176" fmla="+- 0 5390 5390"/>
                <a:gd name="T177" fmla="*/ T176 w 4565"/>
                <a:gd name="T178" fmla="+- 0 926 474"/>
                <a:gd name="T179" fmla="*/ 926 h 271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Lst>
              <a:rect l="0" t="0" r="r" b="b"/>
              <a:pathLst>
                <a:path w="4565" h="2712">
                  <a:moveTo>
                    <a:pt x="0" y="452"/>
                  </a:moveTo>
                  <a:lnTo>
                    <a:pt x="6" y="378"/>
                  </a:lnTo>
                  <a:lnTo>
                    <a:pt x="23" y="309"/>
                  </a:lnTo>
                  <a:lnTo>
                    <a:pt x="51" y="244"/>
                  </a:lnTo>
                  <a:lnTo>
                    <a:pt x="88" y="185"/>
                  </a:lnTo>
                  <a:lnTo>
                    <a:pt x="133" y="132"/>
                  </a:lnTo>
                  <a:lnTo>
                    <a:pt x="185" y="87"/>
                  </a:lnTo>
                  <a:lnTo>
                    <a:pt x="245" y="50"/>
                  </a:lnTo>
                  <a:lnTo>
                    <a:pt x="310" y="23"/>
                  </a:lnTo>
                  <a:lnTo>
                    <a:pt x="379" y="6"/>
                  </a:lnTo>
                  <a:lnTo>
                    <a:pt x="452" y="0"/>
                  </a:lnTo>
                  <a:lnTo>
                    <a:pt x="4113" y="0"/>
                  </a:lnTo>
                  <a:lnTo>
                    <a:pt x="4187" y="6"/>
                  </a:lnTo>
                  <a:lnTo>
                    <a:pt x="4256" y="23"/>
                  </a:lnTo>
                  <a:lnTo>
                    <a:pt x="4321" y="50"/>
                  </a:lnTo>
                  <a:lnTo>
                    <a:pt x="4380" y="87"/>
                  </a:lnTo>
                  <a:lnTo>
                    <a:pt x="4433" y="132"/>
                  </a:lnTo>
                  <a:lnTo>
                    <a:pt x="4478" y="185"/>
                  </a:lnTo>
                  <a:lnTo>
                    <a:pt x="4515" y="244"/>
                  </a:lnTo>
                  <a:lnTo>
                    <a:pt x="4542" y="309"/>
                  </a:lnTo>
                  <a:lnTo>
                    <a:pt x="4559" y="378"/>
                  </a:lnTo>
                  <a:lnTo>
                    <a:pt x="4565" y="452"/>
                  </a:lnTo>
                  <a:lnTo>
                    <a:pt x="4565" y="2260"/>
                  </a:lnTo>
                  <a:lnTo>
                    <a:pt x="4559" y="2333"/>
                  </a:lnTo>
                  <a:lnTo>
                    <a:pt x="4542" y="2402"/>
                  </a:lnTo>
                  <a:lnTo>
                    <a:pt x="4515" y="2467"/>
                  </a:lnTo>
                  <a:lnTo>
                    <a:pt x="4478" y="2527"/>
                  </a:lnTo>
                  <a:lnTo>
                    <a:pt x="4433" y="2579"/>
                  </a:lnTo>
                  <a:lnTo>
                    <a:pt x="4380" y="2624"/>
                  </a:lnTo>
                  <a:lnTo>
                    <a:pt x="4321" y="2661"/>
                  </a:lnTo>
                  <a:lnTo>
                    <a:pt x="4256" y="2689"/>
                  </a:lnTo>
                  <a:lnTo>
                    <a:pt x="4187" y="2706"/>
                  </a:lnTo>
                  <a:lnTo>
                    <a:pt x="4113" y="2712"/>
                  </a:lnTo>
                  <a:lnTo>
                    <a:pt x="452" y="2712"/>
                  </a:lnTo>
                  <a:lnTo>
                    <a:pt x="379" y="2706"/>
                  </a:lnTo>
                  <a:lnTo>
                    <a:pt x="310" y="2689"/>
                  </a:lnTo>
                  <a:lnTo>
                    <a:pt x="245" y="2661"/>
                  </a:lnTo>
                  <a:lnTo>
                    <a:pt x="185" y="2624"/>
                  </a:lnTo>
                  <a:lnTo>
                    <a:pt x="133" y="2579"/>
                  </a:lnTo>
                  <a:lnTo>
                    <a:pt x="88" y="2527"/>
                  </a:lnTo>
                  <a:lnTo>
                    <a:pt x="51" y="2467"/>
                  </a:lnTo>
                  <a:lnTo>
                    <a:pt x="23" y="2402"/>
                  </a:lnTo>
                  <a:lnTo>
                    <a:pt x="6" y="2333"/>
                  </a:lnTo>
                  <a:lnTo>
                    <a:pt x="0" y="2260"/>
                  </a:lnTo>
                  <a:lnTo>
                    <a:pt x="0" y="452"/>
                  </a:lnTo>
                  <a:close/>
                </a:path>
              </a:pathLst>
            </a:custGeom>
            <a:noFill/>
            <a:ln w="9525">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dirty="0">
                <a:latin typeface="游ゴシック" panose="020B0400000000000000" pitchFamily="50" charset="-128"/>
              </a:endParaRPr>
            </a:p>
          </p:txBody>
        </p:sp>
        <p:sp>
          <p:nvSpPr>
            <p:cNvPr id="19" name="docshape518">
              <a:extLst>
                <a:ext uri="{FF2B5EF4-FFF2-40B4-BE49-F238E27FC236}">
                  <a16:creationId xmlns:a16="http://schemas.microsoft.com/office/drawing/2014/main" id="{DC9FAB57-FE59-929F-E042-891C324B695F}"/>
                </a:ext>
              </a:extLst>
            </p:cNvPr>
            <p:cNvSpPr txBox="1">
              <a:spLocks noChangeArrowheads="1"/>
            </p:cNvSpPr>
            <p:nvPr/>
          </p:nvSpPr>
          <p:spPr bwMode="auto">
            <a:xfrm>
              <a:off x="5702" y="466"/>
              <a:ext cx="4044" cy="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ts val="800"/>
                </a:spcAft>
                <a:buClrTx/>
                <a:buSzTx/>
                <a:buFontTx/>
                <a:buNone/>
                <a:tabLst/>
              </a:pPr>
              <a:endParaRPr lang="en-US" altLang="ja-JP" sz="1100" dirty="0">
                <a:latin typeface="游ゴシック" panose="020B0400000000000000" pitchFamily="50" charset="-128"/>
                <a:ea typeface="游ゴシック" panose="020B0400000000000000" pitchFamily="50" charset="-128"/>
              </a:endParaRPr>
            </a:p>
            <a:p>
              <a:pPr marL="0" marR="0" lvl="0" indent="0" algn="just" defTabSz="914400" rtl="0" eaLnBrk="0" fontAlgn="base" latinLnBrk="0" hangingPunct="0">
                <a:lnSpc>
                  <a:spcPct val="100000"/>
                </a:lnSpc>
                <a:spcBef>
                  <a:spcPct val="0"/>
                </a:spcBef>
                <a:spcAft>
                  <a:spcPts val="800"/>
                </a:spcAft>
                <a:buClrTx/>
                <a:buSzTx/>
                <a:buFontTx/>
                <a:buNone/>
                <a:tabLst/>
              </a:pPr>
              <a:r>
                <a:rPr lang="ja-JP" altLang="en-US" sz="1100" dirty="0">
                  <a:latin typeface="游ゴシック" panose="020B0400000000000000" pitchFamily="50" charset="-128"/>
                  <a:ea typeface="游ゴシック" panose="020B0400000000000000" pitchFamily="50" charset="-128"/>
                </a:rPr>
                <a:t>予め</a:t>
              </a:r>
              <a:r>
                <a:rPr lang="en-US" altLang="ja-JP" sz="1100" dirty="0">
                  <a:latin typeface="游ゴシック" panose="020B0400000000000000" pitchFamily="50" charset="-128"/>
                  <a:ea typeface="游ゴシック" panose="020B0400000000000000" pitchFamily="50" charset="-128"/>
                </a:rPr>
                <a:t>12</a:t>
              </a:r>
              <a:r>
                <a:rPr lang="ja-JP" altLang="en-US" sz="1100" dirty="0">
                  <a:latin typeface="游ゴシック" panose="020B0400000000000000" pitchFamily="50" charset="-128"/>
                  <a:ea typeface="游ゴシック" panose="020B0400000000000000" pitchFamily="50" charset="-128"/>
                </a:rPr>
                <a:t>個の抽出ルールが基本的に提供設定され、</a:t>
              </a:r>
            </a:p>
            <a:p>
              <a:pPr marL="0" marR="0" lvl="0" indent="0" algn="just" defTabSz="914400" rtl="0" eaLnBrk="0" fontAlgn="base" latinLnBrk="0" hangingPunct="0">
                <a:lnSpc>
                  <a:spcPct val="100000"/>
                </a:lnSpc>
                <a:spcBef>
                  <a:spcPct val="0"/>
                </a:spcBef>
                <a:spcAft>
                  <a:spcPts val="800"/>
                </a:spcAft>
                <a:buClrTx/>
                <a:buSzTx/>
                <a:buFontTx/>
                <a:buNone/>
                <a:tabLst/>
              </a:pPr>
              <a:r>
                <a:rPr lang="ja-JP" altLang="en-US" sz="1100" dirty="0">
                  <a:latin typeface="游ゴシック" panose="020B0400000000000000" pitchFamily="50" charset="-128"/>
                  <a:ea typeface="游ゴシック" panose="020B0400000000000000" pitchFamily="50" charset="-128"/>
                </a:rPr>
                <a:t>このうちチェックが入り</a:t>
              </a:r>
              <a:r>
                <a:rPr lang="en-US" altLang="ja-JP" sz="1100" dirty="0">
                  <a:latin typeface="游ゴシック" panose="020B0400000000000000" pitchFamily="50" charset="-128"/>
                  <a:ea typeface="游ゴシック" panose="020B0400000000000000" pitchFamily="50" charset="-128"/>
                </a:rPr>
                <a:t>5</a:t>
              </a:r>
              <a:r>
                <a:rPr lang="ja-JP" altLang="en-US" sz="1100" dirty="0">
                  <a:latin typeface="游ゴシック" panose="020B0400000000000000" pitchFamily="50" charset="-128"/>
                  <a:ea typeface="游ゴシック" panose="020B0400000000000000" pitchFamily="50" charset="-128"/>
                </a:rPr>
                <a:t>個まで同時抽出が可能です。</a:t>
              </a:r>
            </a:p>
            <a:p>
              <a:pPr marL="0" marR="0" lvl="0" indent="0" algn="just" defTabSz="914400" rtl="0" eaLnBrk="0" fontAlgn="base" latinLnBrk="0" hangingPunct="0">
                <a:lnSpc>
                  <a:spcPct val="100000"/>
                </a:lnSpc>
                <a:spcBef>
                  <a:spcPct val="0"/>
                </a:spcBef>
                <a:spcAft>
                  <a:spcPts val="800"/>
                </a:spcAft>
                <a:buClrTx/>
                <a:buSzTx/>
                <a:buFontTx/>
                <a:buNone/>
                <a:tabLst/>
              </a:pPr>
              <a:r>
                <a:rPr lang="ja-JP" altLang="en-US" sz="1100" dirty="0">
                  <a:latin typeface="游ゴシック" panose="020B0400000000000000" pitchFamily="50" charset="-128"/>
                  <a:ea typeface="游ゴシック" panose="020B0400000000000000" pitchFamily="50" charset="-128"/>
                </a:rPr>
                <a:t>不要なルールのチェックを外し、必要なルールにチェックを入れてください。</a:t>
              </a:r>
              <a:endParaRPr kumimoji="0" lang="ko-KR" altLang="ko-KR" sz="1100" b="0" i="0" u="none" strike="noStrike" cap="none" normalizeH="0" baseline="0" dirty="0">
                <a:ln>
                  <a:noFill/>
                </a:ln>
                <a:solidFill>
                  <a:schemeClr val="tx1"/>
                </a:solidFill>
                <a:effectLst/>
                <a:latin typeface="游ゴシック" panose="020B0400000000000000" pitchFamily="50" charset="-128"/>
                <a:ea typeface="+mj-ea"/>
              </a:endParaRPr>
            </a:p>
          </p:txBody>
        </p:sp>
      </p:grpSp>
      <p:cxnSp>
        <p:nvCxnSpPr>
          <p:cNvPr id="20" name="직선 화살표 연결선 34">
            <a:extLst>
              <a:ext uri="{FF2B5EF4-FFF2-40B4-BE49-F238E27FC236}">
                <a16:creationId xmlns:a16="http://schemas.microsoft.com/office/drawing/2014/main" id="{6EC20DD7-2458-A8C2-22E8-1A301A0099B1}"/>
              </a:ext>
            </a:extLst>
          </p:cNvPr>
          <p:cNvCxnSpPr>
            <a:cxnSpLocks/>
          </p:cNvCxnSpPr>
          <p:nvPr/>
        </p:nvCxnSpPr>
        <p:spPr>
          <a:xfrm flipH="1" flipV="1">
            <a:off x="3272249" y="7040878"/>
            <a:ext cx="349798" cy="23142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직사각형 21">
            <a:extLst>
              <a:ext uri="{FF2B5EF4-FFF2-40B4-BE49-F238E27FC236}">
                <a16:creationId xmlns:a16="http://schemas.microsoft.com/office/drawing/2014/main" id="{BD99DE73-1D37-233E-AA10-9C60E538993F}"/>
              </a:ext>
            </a:extLst>
          </p:cNvPr>
          <p:cNvSpPr/>
          <p:nvPr/>
        </p:nvSpPr>
        <p:spPr>
          <a:xfrm>
            <a:off x="1372715" y="2710658"/>
            <a:ext cx="897501" cy="209660"/>
          </a:xfrm>
          <a:prstGeom prst="rect">
            <a:avLst/>
          </a:prstGeom>
          <a:noFill/>
          <a:ln w="317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23" name="직사각형 33">
            <a:extLst>
              <a:ext uri="{FF2B5EF4-FFF2-40B4-BE49-F238E27FC236}">
                <a16:creationId xmlns:a16="http://schemas.microsoft.com/office/drawing/2014/main" id="{E70AFECC-8F8E-F1A7-8728-79021D474ACB}"/>
              </a:ext>
            </a:extLst>
          </p:cNvPr>
          <p:cNvSpPr/>
          <p:nvPr/>
        </p:nvSpPr>
        <p:spPr>
          <a:xfrm>
            <a:off x="1011382" y="5605388"/>
            <a:ext cx="2276421" cy="3399994"/>
          </a:xfrm>
          <a:prstGeom prst="rect">
            <a:avLst/>
          </a:prstGeom>
          <a:noFill/>
          <a:ln w="317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35323348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39</a:t>
            </a:fld>
            <a:endParaRPr kumimoji="1" lang="ja-JP" altLang="en-US"/>
          </a:p>
        </p:txBody>
      </p:sp>
      <p:sp>
        <p:nvSpPr>
          <p:cNvPr id="9" name="テキスト ボックス 8">
            <a:extLst>
              <a:ext uri="{FF2B5EF4-FFF2-40B4-BE49-F238E27FC236}">
                <a16:creationId xmlns:a16="http://schemas.microsoft.com/office/drawing/2014/main" id="{9EECEA92-DBB7-6299-97FF-ED174B7BF5D6}"/>
              </a:ext>
            </a:extLst>
          </p:cNvPr>
          <p:cNvSpPr txBox="1"/>
          <p:nvPr/>
        </p:nvSpPr>
        <p:spPr>
          <a:xfrm>
            <a:off x="678246" y="1189367"/>
            <a:ext cx="540000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抽出ルールを選択後［レセ抽出］をクリックすると抽出が始まります。</a:t>
            </a:r>
          </a:p>
        </p:txBody>
      </p:sp>
      <p:grpSp>
        <p:nvGrpSpPr>
          <p:cNvPr id="10" name="그룹 7">
            <a:extLst>
              <a:ext uri="{FF2B5EF4-FFF2-40B4-BE49-F238E27FC236}">
                <a16:creationId xmlns:a16="http://schemas.microsoft.com/office/drawing/2014/main" id="{ABA7184C-7E6E-3048-E03E-9CDFCE2BA394}"/>
              </a:ext>
            </a:extLst>
          </p:cNvPr>
          <p:cNvGrpSpPr/>
          <p:nvPr/>
        </p:nvGrpSpPr>
        <p:grpSpPr>
          <a:xfrm>
            <a:off x="1145280" y="1579074"/>
            <a:ext cx="4567439" cy="3008407"/>
            <a:chOff x="1080000" y="2038310"/>
            <a:chExt cx="5463826" cy="3598825"/>
          </a:xfrm>
        </p:grpSpPr>
        <p:pic>
          <p:nvPicPr>
            <p:cNvPr id="11" name="그림 5">
              <a:extLst>
                <a:ext uri="{FF2B5EF4-FFF2-40B4-BE49-F238E27FC236}">
                  <a16:creationId xmlns:a16="http://schemas.microsoft.com/office/drawing/2014/main" id="{02A26435-D34A-3E75-6D40-53C603103F15}"/>
                </a:ext>
              </a:extLst>
            </p:cNvPr>
            <p:cNvPicPr>
              <a:picLocks noChangeAspect="1"/>
            </p:cNvPicPr>
            <p:nvPr/>
          </p:nvPicPr>
          <p:blipFill>
            <a:blip r:embed="rId3"/>
            <a:stretch>
              <a:fillRect/>
            </a:stretch>
          </p:blipFill>
          <p:spPr>
            <a:xfrm>
              <a:off x="1080000" y="2038310"/>
              <a:ext cx="5463826" cy="3598825"/>
            </a:xfrm>
            <a:prstGeom prst="rect">
              <a:avLst/>
            </a:prstGeom>
          </p:spPr>
        </p:pic>
        <p:sp>
          <p:nvSpPr>
            <p:cNvPr id="12" name="사각형: 둥근 모서리 6">
              <a:extLst>
                <a:ext uri="{FF2B5EF4-FFF2-40B4-BE49-F238E27FC236}">
                  <a16:creationId xmlns:a16="http://schemas.microsoft.com/office/drawing/2014/main" id="{8E5B4146-2A55-756C-2BD2-5DC7FC236BF7}"/>
                </a:ext>
              </a:extLst>
            </p:cNvPr>
            <p:cNvSpPr/>
            <p:nvPr/>
          </p:nvSpPr>
          <p:spPr>
            <a:xfrm>
              <a:off x="1294155" y="2136785"/>
              <a:ext cx="928050" cy="156242"/>
            </a:xfrm>
            <a:prstGeom prst="roundRect">
              <a:avLst/>
            </a:prstGeom>
            <a:solidFill>
              <a:schemeClr val="bg1">
                <a:lumMod val="8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sp>
        <p:nvSpPr>
          <p:cNvPr id="13" name="テキスト ボックス 16">
            <a:extLst>
              <a:ext uri="{FF2B5EF4-FFF2-40B4-BE49-F238E27FC236}">
                <a16:creationId xmlns:a16="http://schemas.microsoft.com/office/drawing/2014/main" id="{4D5FAC39-1297-4936-DDE0-959C1191A833}"/>
              </a:ext>
            </a:extLst>
          </p:cNvPr>
          <p:cNvSpPr txBox="1"/>
          <p:nvPr/>
        </p:nvSpPr>
        <p:spPr>
          <a:xfrm>
            <a:off x="678246" y="4717820"/>
            <a:ext cx="5400000" cy="484172"/>
          </a:xfrm>
          <a:prstGeom prst="rect">
            <a:avLst/>
          </a:prstGeom>
          <a:noFill/>
        </p:spPr>
        <p:txBody>
          <a:bodyPr wrap="square">
            <a:spAutoFit/>
          </a:bodyPr>
          <a:lstStyle/>
          <a:p>
            <a:pPr>
              <a:lnSpc>
                <a:spcPct val="120000"/>
              </a:lnSpc>
            </a:pPr>
            <a:r>
              <a:rPr lang="ja-JP" altLang="en-US" sz="1100" dirty="0">
                <a:latin typeface="游ゴシック" panose="020B0400000000000000" pitchFamily="50" charset="-128"/>
                <a:ea typeface="游ゴシック" panose="020B0400000000000000" pitchFamily="50" charset="-128"/>
              </a:rPr>
              <a:t>抽出結果のリストが表示されます。</a:t>
            </a:r>
          </a:p>
          <a:p>
            <a:pPr>
              <a:lnSpc>
                <a:spcPct val="120000"/>
              </a:lnSpc>
            </a:pPr>
            <a:r>
              <a:rPr lang="ja-JP" altLang="en-US" sz="1100" dirty="0">
                <a:latin typeface="游ゴシック" panose="020B0400000000000000" pitchFamily="50" charset="-128"/>
                <a:ea typeface="游ゴシック" panose="020B0400000000000000" pitchFamily="50" charset="-128"/>
              </a:rPr>
              <a:t>患者氏名をダブルクリックすると抽出結果の「詳細」画面が表示されます。</a:t>
            </a:r>
            <a:endParaRPr lang="en-US" altLang="ja-JP" sz="1100" dirty="0">
              <a:latin typeface="游ゴシック" panose="020B0400000000000000" pitchFamily="50" charset="-128"/>
              <a:ea typeface="游ゴシック" panose="020B0400000000000000" pitchFamily="50" charset="-128"/>
            </a:endParaRPr>
          </a:p>
        </p:txBody>
      </p:sp>
      <p:grpSp>
        <p:nvGrpSpPr>
          <p:cNvPr id="14" name="그룹 27">
            <a:extLst>
              <a:ext uri="{FF2B5EF4-FFF2-40B4-BE49-F238E27FC236}">
                <a16:creationId xmlns:a16="http://schemas.microsoft.com/office/drawing/2014/main" id="{783FA7E3-7C3B-102D-2A86-AACDFF288433}"/>
              </a:ext>
            </a:extLst>
          </p:cNvPr>
          <p:cNvGrpSpPr/>
          <p:nvPr/>
        </p:nvGrpSpPr>
        <p:grpSpPr>
          <a:xfrm>
            <a:off x="1131118" y="5319764"/>
            <a:ext cx="4581601" cy="2521352"/>
            <a:chOff x="1037866" y="6233217"/>
            <a:chExt cx="5466668" cy="3008423"/>
          </a:xfrm>
        </p:grpSpPr>
        <p:pic>
          <p:nvPicPr>
            <p:cNvPr id="15" name="그림 20">
              <a:extLst>
                <a:ext uri="{FF2B5EF4-FFF2-40B4-BE49-F238E27FC236}">
                  <a16:creationId xmlns:a16="http://schemas.microsoft.com/office/drawing/2014/main" id="{98F99B62-83FB-FF97-5326-164D011427CC}"/>
                </a:ext>
              </a:extLst>
            </p:cNvPr>
            <p:cNvPicPr>
              <a:picLocks noChangeAspect="1"/>
            </p:cNvPicPr>
            <p:nvPr/>
          </p:nvPicPr>
          <p:blipFill>
            <a:blip r:embed="rId4"/>
            <a:stretch>
              <a:fillRect/>
            </a:stretch>
          </p:blipFill>
          <p:spPr>
            <a:xfrm>
              <a:off x="1037866" y="6233217"/>
              <a:ext cx="5466668" cy="3008423"/>
            </a:xfrm>
            <a:prstGeom prst="rect">
              <a:avLst/>
            </a:prstGeom>
          </p:spPr>
        </p:pic>
        <p:sp>
          <p:nvSpPr>
            <p:cNvPr id="16" name="사각형: 둥근 모서리 17">
              <a:extLst>
                <a:ext uri="{FF2B5EF4-FFF2-40B4-BE49-F238E27FC236}">
                  <a16:creationId xmlns:a16="http://schemas.microsoft.com/office/drawing/2014/main" id="{CC443684-14FA-8FE0-EFAC-BC46642EE937}"/>
                </a:ext>
              </a:extLst>
            </p:cNvPr>
            <p:cNvSpPr/>
            <p:nvPr/>
          </p:nvSpPr>
          <p:spPr>
            <a:xfrm>
              <a:off x="4059172" y="6623231"/>
              <a:ext cx="1512288" cy="2618409"/>
            </a:xfrm>
            <a:prstGeom prst="roundRect">
              <a:avLst/>
            </a:prstGeom>
            <a:solidFill>
              <a:schemeClr val="bg1">
                <a:lumMod val="8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sp>
        <p:nvSpPr>
          <p:cNvPr id="19" name="テキスト ボックス 16">
            <a:extLst>
              <a:ext uri="{FF2B5EF4-FFF2-40B4-BE49-F238E27FC236}">
                <a16:creationId xmlns:a16="http://schemas.microsoft.com/office/drawing/2014/main" id="{2CA90AB0-0683-A5BE-3321-8D27C210F11B}"/>
              </a:ext>
            </a:extLst>
          </p:cNvPr>
          <p:cNvSpPr txBox="1"/>
          <p:nvPr/>
        </p:nvSpPr>
        <p:spPr>
          <a:xfrm>
            <a:off x="729000" y="7990280"/>
            <a:ext cx="5400000" cy="687304"/>
          </a:xfrm>
          <a:prstGeom prst="rect">
            <a:avLst/>
          </a:prstGeom>
          <a:noFill/>
        </p:spPr>
        <p:txBody>
          <a:bodyPr wrap="square">
            <a:spAutoFit/>
          </a:bodyPr>
          <a:lstStyle/>
          <a:p>
            <a:pPr>
              <a:lnSpc>
                <a:spcPct val="120000"/>
              </a:lnSpc>
            </a:pPr>
            <a:r>
              <a:rPr lang="ja-JP" altLang="en-US" sz="1100" dirty="0">
                <a:latin typeface="游ゴシック" panose="020B0400000000000000" pitchFamily="50" charset="-128"/>
                <a:ea typeface="游ゴシック" panose="020B0400000000000000" pitchFamily="50" charset="-128"/>
              </a:rPr>
              <a:t>リスト右端の「点検」項目に「未」と表示されています。 </a:t>
            </a:r>
          </a:p>
          <a:p>
            <a:pPr>
              <a:lnSpc>
                <a:spcPct val="120000"/>
              </a:lnSpc>
            </a:pPr>
            <a:r>
              <a:rPr lang="ja-JP" altLang="en-US" sz="1100" dirty="0">
                <a:latin typeface="游ゴシック" panose="020B0400000000000000" pitchFamily="50" charset="-128"/>
                <a:ea typeface="游ゴシック" panose="020B0400000000000000" pitchFamily="50" charset="-128"/>
              </a:rPr>
              <a:t>これは「レセプト」を点検したという意味で、「レセ画面点検」で「レセプト」を開き閲覧すると「</a:t>
            </a:r>
            <a:r>
              <a:rPr lang="ja-JP" altLang="en-US" sz="1100" dirty="0">
                <a:solidFill>
                  <a:srgbClr val="FF0000"/>
                </a:solidFill>
                <a:latin typeface="游ゴシック" panose="020B0400000000000000" pitchFamily="50" charset="-128"/>
                <a:ea typeface="游ゴシック" panose="020B0400000000000000" pitchFamily="50" charset="-128"/>
              </a:rPr>
              <a:t>済</a:t>
            </a:r>
            <a:r>
              <a:rPr lang="ja-JP" altLang="en-US" sz="1100" dirty="0">
                <a:latin typeface="游ゴシック" panose="020B0400000000000000" pitchFamily="50" charset="-128"/>
                <a:ea typeface="游ゴシック" panose="020B0400000000000000" pitchFamily="50" charset="-128"/>
              </a:rPr>
              <a:t>」に変更されます。 </a:t>
            </a:r>
          </a:p>
        </p:txBody>
      </p:sp>
      <p:sp>
        <p:nvSpPr>
          <p:cNvPr id="17" name="사각형: 둥근 모서리 24">
            <a:extLst>
              <a:ext uri="{FF2B5EF4-FFF2-40B4-BE49-F238E27FC236}">
                <a16:creationId xmlns:a16="http://schemas.microsoft.com/office/drawing/2014/main" id="{061A93AB-AB9B-E890-3096-1C1C7E1CB8BB}"/>
              </a:ext>
            </a:extLst>
          </p:cNvPr>
          <p:cNvSpPr/>
          <p:nvPr/>
        </p:nvSpPr>
        <p:spPr>
          <a:xfrm>
            <a:off x="2155864" y="2108717"/>
            <a:ext cx="481590" cy="174173"/>
          </a:xfrm>
          <a:prstGeom prst="roundRect">
            <a:avLst>
              <a:gd name="adj" fmla="val 27635"/>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사각형: 둥근 모서리 30">
            <a:extLst>
              <a:ext uri="{FF2B5EF4-FFF2-40B4-BE49-F238E27FC236}">
                <a16:creationId xmlns:a16="http://schemas.microsoft.com/office/drawing/2014/main" id="{D35FFE4B-5325-5B13-EB0A-4598B2009EA8}"/>
              </a:ext>
            </a:extLst>
          </p:cNvPr>
          <p:cNvSpPr/>
          <p:nvPr/>
        </p:nvSpPr>
        <p:spPr>
          <a:xfrm>
            <a:off x="5455952" y="5468928"/>
            <a:ext cx="256767" cy="2368278"/>
          </a:xfrm>
          <a:prstGeom prst="roundRect">
            <a:avLst>
              <a:gd name="adj" fmla="val 27635"/>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3453286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Rectangle 24">
            <a:extLst>
              <a:ext uri="{FF2B5EF4-FFF2-40B4-BE49-F238E27FC236}">
                <a16:creationId xmlns:a16="http://schemas.microsoft.com/office/drawing/2014/main" id="{F9EEB2DD-45FD-4160-7C12-06935C61EA0D}"/>
              </a:ext>
            </a:extLst>
          </p:cNvPr>
          <p:cNvSpPr>
            <a:spLocks noChangeArrowheads="1"/>
          </p:cNvSpPr>
          <p:nvPr/>
        </p:nvSpPr>
        <p:spPr bwMode="auto">
          <a:xfrm>
            <a:off x="547874" y="642116"/>
            <a:ext cx="6074229"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90575" algn="l"/>
              </a:tabLst>
              <a:defRPr>
                <a:solidFill>
                  <a:schemeClr val="tx1"/>
                </a:solidFill>
                <a:latin typeface="Arial" panose="020B0604020202020204" pitchFamily="34" charset="0"/>
              </a:defRPr>
            </a:lvl1pPr>
            <a:lvl2pPr eaLnBrk="0" fontAlgn="base" hangingPunct="0">
              <a:spcBef>
                <a:spcPct val="0"/>
              </a:spcBef>
              <a:spcAft>
                <a:spcPct val="0"/>
              </a:spcAft>
              <a:tabLst>
                <a:tab pos="790575" algn="l"/>
              </a:tabLst>
              <a:defRPr>
                <a:solidFill>
                  <a:schemeClr val="tx1"/>
                </a:solidFill>
                <a:latin typeface="Arial" panose="020B0604020202020204" pitchFamily="34" charset="0"/>
              </a:defRPr>
            </a:lvl2pPr>
            <a:lvl3pPr eaLnBrk="0" fontAlgn="base" hangingPunct="0">
              <a:spcBef>
                <a:spcPct val="0"/>
              </a:spcBef>
              <a:spcAft>
                <a:spcPct val="0"/>
              </a:spcAft>
              <a:tabLst>
                <a:tab pos="790575" algn="l"/>
              </a:tabLst>
              <a:defRPr>
                <a:solidFill>
                  <a:schemeClr val="tx1"/>
                </a:solidFill>
                <a:latin typeface="Arial" panose="020B0604020202020204" pitchFamily="34" charset="0"/>
              </a:defRPr>
            </a:lvl3pPr>
            <a:lvl4pPr eaLnBrk="0" fontAlgn="base" hangingPunct="0">
              <a:spcBef>
                <a:spcPct val="0"/>
              </a:spcBef>
              <a:spcAft>
                <a:spcPct val="0"/>
              </a:spcAft>
              <a:tabLst>
                <a:tab pos="790575" algn="l"/>
              </a:tabLst>
              <a:defRPr>
                <a:solidFill>
                  <a:schemeClr val="tx1"/>
                </a:solidFill>
                <a:latin typeface="Arial" panose="020B0604020202020204" pitchFamily="34" charset="0"/>
              </a:defRPr>
            </a:lvl4pPr>
            <a:lvl5pPr eaLnBrk="0" fontAlgn="base" hangingPunct="0">
              <a:spcBef>
                <a:spcPct val="0"/>
              </a:spcBef>
              <a:spcAft>
                <a:spcPct val="0"/>
              </a:spcAft>
              <a:tabLst>
                <a:tab pos="790575" algn="l"/>
              </a:tabLst>
              <a:defRPr>
                <a:solidFill>
                  <a:schemeClr val="tx1"/>
                </a:solidFill>
                <a:latin typeface="Arial" panose="020B0604020202020204" pitchFamily="34" charset="0"/>
              </a:defRPr>
            </a:lvl5pPr>
            <a:lvl6pPr eaLnBrk="0" fontAlgn="base" hangingPunct="0">
              <a:spcBef>
                <a:spcPct val="0"/>
              </a:spcBef>
              <a:spcAft>
                <a:spcPct val="0"/>
              </a:spcAft>
              <a:tabLst>
                <a:tab pos="790575" algn="l"/>
              </a:tabLst>
              <a:defRPr>
                <a:solidFill>
                  <a:schemeClr val="tx1"/>
                </a:solidFill>
                <a:latin typeface="Arial" panose="020B0604020202020204" pitchFamily="34" charset="0"/>
              </a:defRPr>
            </a:lvl6pPr>
            <a:lvl7pPr eaLnBrk="0" fontAlgn="base" hangingPunct="0">
              <a:spcBef>
                <a:spcPct val="0"/>
              </a:spcBef>
              <a:spcAft>
                <a:spcPct val="0"/>
              </a:spcAft>
              <a:tabLst>
                <a:tab pos="790575" algn="l"/>
              </a:tabLst>
              <a:defRPr>
                <a:solidFill>
                  <a:schemeClr val="tx1"/>
                </a:solidFill>
                <a:latin typeface="Arial" panose="020B0604020202020204" pitchFamily="34" charset="0"/>
              </a:defRPr>
            </a:lvl7pPr>
            <a:lvl8pPr eaLnBrk="0" fontAlgn="base" hangingPunct="0">
              <a:spcBef>
                <a:spcPct val="0"/>
              </a:spcBef>
              <a:spcAft>
                <a:spcPct val="0"/>
              </a:spcAft>
              <a:tabLst>
                <a:tab pos="790575" algn="l"/>
              </a:tabLst>
              <a:defRPr>
                <a:solidFill>
                  <a:schemeClr val="tx1"/>
                </a:solidFill>
                <a:latin typeface="Arial" panose="020B0604020202020204" pitchFamily="34" charset="0"/>
              </a:defRPr>
            </a:lvl8pPr>
            <a:lvl9pPr eaLnBrk="0" fontAlgn="base" hangingPunct="0">
              <a:spcBef>
                <a:spcPct val="0"/>
              </a:spcBef>
              <a:spcAft>
                <a:spcPct val="0"/>
              </a:spcAft>
              <a:tabLst>
                <a:tab pos="7905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790575" algn="l"/>
              </a:tabLst>
            </a:pPr>
            <a:r>
              <a:rPr kumimoji="0" lang="en-US" altLang="ja-JP"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 </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レセプト取込</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790575" algn="l"/>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取込むレセプトを選択する画面が表示されますので、</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R="0" lvl="0" algn="l" defTabSz="914400" rtl="0" eaLnBrk="0" fontAlgn="base" latinLnBrk="0" hangingPunct="0">
              <a:lnSpc>
                <a:spcPct val="100000"/>
              </a:lnSpc>
              <a:spcBef>
                <a:spcPct val="0"/>
              </a:spcBef>
              <a:spcAft>
                <a:spcPct val="0"/>
              </a:spcAft>
              <a:buClrTx/>
              <a:buSzTx/>
              <a:tabLst>
                <a:tab pos="790575" algn="l"/>
              </a:tabLst>
            </a:pPr>
            <a:r>
              <a:rPr lang="ja-JP" altLang="en-US" sz="1100" dirty="0">
                <a:solidFill>
                  <a:srgbClr val="FF0000"/>
                </a:solidFill>
                <a:latin typeface="游ゴシック" panose="020B0400000000000000" pitchFamily="50" charset="-128"/>
                <a:ea typeface="游ゴシック" panose="020B0400000000000000" pitchFamily="50" charset="-128"/>
                <a:cs typeface="ＭＳ Ｐゴシック" panose="020B0600070205080204" pitchFamily="50" charset="-128"/>
              </a:rPr>
              <a:t>②</a:t>
            </a:r>
            <a:r>
              <a:rPr kumimoji="0" lang="en-US" altLang="ja-JP"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追加</a:t>
            </a:r>
            <a:r>
              <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kumimoji="0" lang="en-US"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R="0" lvl="0" algn="l" defTabSz="914400" rtl="0" eaLnBrk="0" fontAlgn="base" latinLnBrk="0" hangingPunct="0">
              <a:lnSpc>
                <a:spcPct val="100000"/>
              </a:lnSpc>
              <a:spcBef>
                <a:spcPct val="0"/>
              </a:spcBef>
              <a:spcAft>
                <a:spcPct val="0"/>
              </a:spcAft>
              <a:buClrTx/>
              <a:buSzTx/>
              <a:tabLst>
                <a:tab pos="790575" algn="l"/>
              </a:tabLst>
            </a:pPr>
            <a:r>
              <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中央のマークをダブルクリックするか、電子レセプトのファイルをドラックし</a:t>
            </a:r>
            <a:r>
              <a:rPr lang="ja-JP" altLang="en-US" sz="1100" dirty="0">
                <a:latin typeface="游ゴシック" panose="020B0400000000000000" pitchFamily="50" charset="-128"/>
                <a:ea typeface="游ゴシック" panose="020B0400000000000000" pitchFamily="50" charset="-128"/>
                <a:cs typeface="ＭＳ Ｐゴシック" panose="020B0600070205080204" pitchFamily="50" charset="-128"/>
              </a:rPr>
              <a:t>ても同様に追加されます。</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790575" algn="l"/>
              </a:tabLst>
            </a:pP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nvGrpSpPr>
          <p:cNvPr id="21" name="docshapegroup22">
            <a:extLst>
              <a:ext uri="{FF2B5EF4-FFF2-40B4-BE49-F238E27FC236}">
                <a16:creationId xmlns:a16="http://schemas.microsoft.com/office/drawing/2014/main" id="{C67C5BE8-0519-9760-E88E-0A532D100113}"/>
              </a:ext>
            </a:extLst>
          </p:cNvPr>
          <p:cNvGrpSpPr>
            <a:grpSpLocks/>
          </p:cNvGrpSpPr>
          <p:nvPr/>
        </p:nvGrpSpPr>
        <p:grpSpPr bwMode="auto">
          <a:xfrm>
            <a:off x="988535" y="1442077"/>
            <a:ext cx="4565331" cy="2459022"/>
            <a:chOff x="2165" y="298"/>
            <a:chExt cx="7190" cy="3872"/>
          </a:xfrm>
        </p:grpSpPr>
        <p:pic>
          <p:nvPicPr>
            <p:cNvPr id="3095" name="docshape23">
              <a:extLst>
                <a:ext uri="{FF2B5EF4-FFF2-40B4-BE49-F238E27FC236}">
                  <a16:creationId xmlns:a16="http://schemas.microsoft.com/office/drawing/2014/main" id="{E4C5D09A-E571-E67E-3A63-7B803B3A10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582"/>
              <a:ext cx="6804" cy="3538"/>
            </a:xfrm>
            <a:prstGeom prst="rect">
              <a:avLst/>
            </a:prstGeom>
            <a:noFill/>
            <a:extLst>
              <a:ext uri="{909E8E84-426E-40DD-AFC4-6F175D3DCCD1}">
                <a14:hiddenFill xmlns:a14="http://schemas.microsoft.com/office/drawing/2010/main">
                  <a:solidFill>
                    <a:srgbClr val="FFFFFF"/>
                  </a:solidFill>
                </a14:hiddenFill>
              </a:ext>
            </a:extLst>
          </p:spPr>
        </p:pic>
        <p:sp>
          <p:nvSpPr>
            <p:cNvPr id="22" name="docshape24">
              <a:extLst>
                <a:ext uri="{FF2B5EF4-FFF2-40B4-BE49-F238E27FC236}">
                  <a16:creationId xmlns:a16="http://schemas.microsoft.com/office/drawing/2014/main" id="{4ADF67F6-EF7B-58E9-68D5-004D64499AF5}"/>
                </a:ext>
              </a:extLst>
            </p:cNvPr>
            <p:cNvSpPr>
              <a:spLocks noChangeArrowheads="1"/>
            </p:cNvSpPr>
            <p:nvPr/>
          </p:nvSpPr>
          <p:spPr bwMode="auto">
            <a:xfrm>
              <a:off x="2224" y="2990"/>
              <a:ext cx="653" cy="5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Line 21">
              <a:extLst>
                <a:ext uri="{FF2B5EF4-FFF2-40B4-BE49-F238E27FC236}">
                  <a16:creationId xmlns:a16="http://schemas.microsoft.com/office/drawing/2014/main" id="{E4D4492D-FDE3-1A12-7167-69A55C27C155}"/>
                </a:ext>
              </a:extLst>
            </p:cNvPr>
            <p:cNvSpPr>
              <a:spLocks noChangeShapeType="1"/>
            </p:cNvSpPr>
            <p:nvPr/>
          </p:nvSpPr>
          <p:spPr bwMode="auto">
            <a:xfrm>
              <a:off x="3305" y="298"/>
              <a:ext cx="1061" cy="1824"/>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docshape25">
              <a:extLst>
                <a:ext uri="{FF2B5EF4-FFF2-40B4-BE49-F238E27FC236}">
                  <a16:creationId xmlns:a16="http://schemas.microsoft.com/office/drawing/2014/main" id="{6257D2D0-5017-236F-44BF-E73324D96743}"/>
                </a:ext>
              </a:extLst>
            </p:cNvPr>
            <p:cNvSpPr>
              <a:spLocks/>
            </p:cNvSpPr>
            <p:nvPr/>
          </p:nvSpPr>
          <p:spPr bwMode="auto">
            <a:xfrm>
              <a:off x="2986" y="3097"/>
              <a:ext cx="764" cy="382"/>
            </a:xfrm>
            <a:custGeom>
              <a:avLst/>
              <a:gdLst>
                <a:gd name="T0" fmla="+- 0 2987 2987"/>
                <a:gd name="T1" fmla="*/ T0 w 764"/>
                <a:gd name="T2" fmla="+- 0 3161 3098"/>
                <a:gd name="T3" fmla="*/ 3161 h 382"/>
                <a:gd name="T4" fmla="+- 0 2992 2987"/>
                <a:gd name="T5" fmla="*/ T4 w 764"/>
                <a:gd name="T6" fmla="+- 0 3137 3098"/>
                <a:gd name="T7" fmla="*/ 3137 h 382"/>
                <a:gd name="T8" fmla="+- 0 3005 2987"/>
                <a:gd name="T9" fmla="*/ T8 w 764"/>
                <a:gd name="T10" fmla="+- 0 3116 3098"/>
                <a:gd name="T11" fmla="*/ 3116 h 382"/>
                <a:gd name="T12" fmla="+- 0 3026 2987"/>
                <a:gd name="T13" fmla="*/ T12 w 764"/>
                <a:gd name="T14" fmla="+- 0 3103 3098"/>
                <a:gd name="T15" fmla="*/ 3103 h 382"/>
                <a:gd name="T16" fmla="+- 0 3050 2987"/>
                <a:gd name="T17" fmla="*/ T16 w 764"/>
                <a:gd name="T18" fmla="+- 0 3098 3098"/>
                <a:gd name="T19" fmla="*/ 3098 h 382"/>
                <a:gd name="T20" fmla="+- 0 3686 2987"/>
                <a:gd name="T21" fmla="*/ T20 w 764"/>
                <a:gd name="T22" fmla="+- 0 3098 3098"/>
                <a:gd name="T23" fmla="*/ 3098 h 382"/>
                <a:gd name="T24" fmla="+- 0 3711 2987"/>
                <a:gd name="T25" fmla="*/ T24 w 764"/>
                <a:gd name="T26" fmla="+- 0 3103 3098"/>
                <a:gd name="T27" fmla="*/ 3103 h 382"/>
                <a:gd name="T28" fmla="+- 0 3731 2987"/>
                <a:gd name="T29" fmla="*/ T28 w 764"/>
                <a:gd name="T30" fmla="+- 0 3116 3098"/>
                <a:gd name="T31" fmla="*/ 3116 h 382"/>
                <a:gd name="T32" fmla="+- 0 3745 2987"/>
                <a:gd name="T33" fmla="*/ T32 w 764"/>
                <a:gd name="T34" fmla="+- 0 3137 3098"/>
                <a:gd name="T35" fmla="*/ 3137 h 382"/>
                <a:gd name="T36" fmla="+- 0 3750 2987"/>
                <a:gd name="T37" fmla="*/ T36 w 764"/>
                <a:gd name="T38" fmla="+- 0 3161 3098"/>
                <a:gd name="T39" fmla="*/ 3161 h 382"/>
                <a:gd name="T40" fmla="+- 0 3750 2987"/>
                <a:gd name="T41" fmla="*/ T40 w 764"/>
                <a:gd name="T42" fmla="+- 0 3416 3098"/>
                <a:gd name="T43" fmla="*/ 3416 h 382"/>
                <a:gd name="T44" fmla="+- 0 3745 2987"/>
                <a:gd name="T45" fmla="*/ T44 w 764"/>
                <a:gd name="T46" fmla="+- 0 3440 3098"/>
                <a:gd name="T47" fmla="*/ 3440 h 382"/>
                <a:gd name="T48" fmla="+- 0 3731 2987"/>
                <a:gd name="T49" fmla="*/ T48 w 764"/>
                <a:gd name="T50" fmla="+- 0 3461 3098"/>
                <a:gd name="T51" fmla="*/ 3461 h 382"/>
                <a:gd name="T52" fmla="+- 0 3711 2987"/>
                <a:gd name="T53" fmla="*/ T52 w 764"/>
                <a:gd name="T54" fmla="+- 0 3474 3098"/>
                <a:gd name="T55" fmla="*/ 3474 h 382"/>
                <a:gd name="T56" fmla="+- 0 3686 2987"/>
                <a:gd name="T57" fmla="*/ T56 w 764"/>
                <a:gd name="T58" fmla="+- 0 3479 3098"/>
                <a:gd name="T59" fmla="*/ 3479 h 382"/>
                <a:gd name="T60" fmla="+- 0 3050 2987"/>
                <a:gd name="T61" fmla="*/ T60 w 764"/>
                <a:gd name="T62" fmla="+- 0 3479 3098"/>
                <a:gd name="T63" fmla="*/ 3479 h 382"/>
                <a:gd name="T64" fmla="+- 0 3026 2987"/>
                <a:gd name="T65" fmla="*/ T64 w 764"/>
                <a:gd name="T66" fmla="+- 0 3474 3098"/>
                <a:gd name="T67" fmla="*/ 3474 h 382"/>
                <a:gd name="T68" fmla="+- 0 3005 2987"/>
                <a:gd name="T69" fmla="*/ T68 w 764"/>
                <a:gd name="T70" fmla="+- 0 3461 3098"/>
                <a:gd name="T71" fmla="*/ 3461 h 382"/>
                <a:gd name="T72" fmla="+- 0 2992 2987"/>
                <a:gd name="T73" fmla="*/ T72 w 764"/>
                <a:gd name="T74" fmla="+- 0 3440 3098"/>
                <a:gd name="T75" fmla="*/ 3440 h 382"/>
                <a:gd name="T76" fmla="+- 0 2987 2987"/>
                <a:gd name="T77" fmla="*/ T76 w 764"/>
                <a:gd name="T78" fmla="+- 0 3416 3098"/>
                <a:gd name="T79" fmla="*/ 3416 h 382"/>
                <a:gd name="T80" fmla="+- 0 2987 2987"/>
                <a:gd name="T81" fmla="*/ T80 w 764"/>
                <a:gd name="T82" fmla="+- 0 3161 3098"/>
                <a:gd name="T83" fmla="*/ 3161 h 38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64" h="382">
                  <a:moveTo>
                    <a:pt x="0" y="63"/>
                  </a:moveTo>
                  <a:lnTo>
                    <a:pt x="5" y="39"/>
                  </a:lnTo>
                  <a:lnTo>
                    <a:pt x="18" y="18"/>
                  </a:lnTo>
                  <a:lnTo>
                    <a:pt x="39" y="5"/>
                  </a:lnTo>
                  <a:lnTo>
                    <a:pt x="63" y="0"/>
                  </a:lnTo>
                  <a:lnTo>
                    <a:pt x="699" y="0"/>
                  </a:lnTo>
                  <a:lnTo>
                    <a:pt x="724" y="5"/>
                  </a:lnTo>
                  <a:lnTo>
                    <a:pt x="744" y="18"/>
                  </a:lnTo>
                  <a:lnTo>
                    <a:pt x="758" y="39"/>
                  </a:lnTo>
                  <a:lnTo>
                    <a:pt x="763" y="63"/>
                  </a:lnTo>
                  <a:lnTo>
                    <a:pt x="763" y="318"/>
                  </a:lnTo>
                  <a:lnTo>
                    <a:pt x="758" y="342"/>
                  </a:lnTo>
                  <a:lnTo>
                    <a:pt x="744" y="363"/>
                  </a:lnTo>
                  <a:lnTo>
                    <a:pt x="724" y="376"/>
                  </a:lnTo>
                  <a:lnTo>
                    <a:pt x="699" y="381"/>
                  </a:lnTo>
                  <a:lnTo>
                    <a:pt x="63" y="381"/>
                  </a:lnTo>
                  <a:lnTo>
                    <a:pt x="39" y="376"/>
                  </a:lnTo>
                  <a:lnTo>
                    <a:pt x="18" y="363"/>
                  </a:lnTo>
                  <a:lnTo>
                    <a:pt x="5" y="342"/>
                  </a:lnTo>
                  <a:lnTo>
                    <a:pt x="0" y="318"/>
                  </a:lnTo>
                  <a:lnTo>
                    <a:pt x="0" y="63"/>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docshape26">
              <a:extLst>
                <a:ext uri="{FF2B5EF4-FFF2-40B4-BE49-F238E27FC236}">
                  <a16:creationId xmlns:a16="http://schemas.microsoft.com/office/drawing/2014/main" id="{3608F1CC-3C78-364A-A453-EFFBB0EF4B69}"/>
                </a:ext>
              </a:extLst>
            </p:cNvPr>
            <p:cNvSpPr>
              <a:spLocks/>
            </p:cNvSpPr>
            <p:nvPr/>
          </p:nvSpPr>
          <p:spPr bwMode="auto">
            <a:xfrm>
              <a:off x="2662" y="3790"/>
              <a:ext cx="1061" cy="380"/>
            </a:xfrm>
            <a:custGeom>
              <a:avLst/>
              <a:gdLst>
                <a:gd name="T0" fmla="+- 0 2689 2689"/>
                <a:gd name="T1" fmla="*/ T0 w 1061"/>
                <a:gd name="T2" fmla="+- 0 4087 4024"/>
                <a:gd name="T3" fmla="*/ 4087 h 380"/>
                <a:gd name="T4" fmla="+- 0 2694 2689"/>
                <a:gd name="T5" fmla="*/ T4 w 1061"/>
                <a:gd name="T6" fmla="+- 0 4063 4024"/>
                <a:gd name="T7" fmla="*/ 4063 h 380"/>
                <a:gd name="T8" fmla="+- 0 2708 2689"/>
                <a:gd name="T9" fmla="*/ T8 w 1061"/>
                <a:gd name="T10" fmla="+- 0 4043 4024"/>
                <a:gd name="T11" fmla="*/ 4043 h 380"/>
                <a:gd name="T12" fmla="+- 0 2728 2689"/>
                <a:gd name="T13" fmla="*/ T12 w 1061"/>
                <a:gd name="T14" fmla="+- 0 4029 4024"/>
                <a:gd name="T15" fmla="*/ 4029 h 380"/>
                <a:gd name="T16" fmla="+- 0 2752 2689"/>
                <a:gd name="T17" fmla="*/ T16 w 1061"/>
                <a:gd name="T18" fmla="+- 0 4024 4024"/>
                <a:gd name="T19" fmla="*/ 4024 h 380"/>
                <a:gd name="T20" fmla="+- 0 3687 2689"/>
                <a:gd name="T21" fmla="*/ T20 w 1061"/>
                <a:gd name="T22" fmla="+- 0 4024 4024"/>
                <a:gd name="T23" fmla="*/ 4024 h 380"/>
                <a:gd name="T24" fmla="+- 0 3711 2689"/>
                <a:gd name="T25" fmla="*/ T24 w 1061"/>
                <a:gd name="T26" fmla="+- 0 4029 4024"/>
                <a:gd name="T27" fmla="*/ 4029 h 380"/>
                <a:gd name="T28" fmla="+- 0 3731 2689"/>
                <a:gd name="T29" fmla="*/ T28 w 1061"/>
                <a:gd name="T30" fmla="+- 0 4043 4024"/>
                <a:gd name="T31" fmla="*/ 4043 h 380"/>
                <a:gd name="T32" fmla="+- 0 3745 2689"/>
                <a:gd name="T33" fmla="*/ T32 w 1061"/>
                <a:gd name="T34" fmla="+- 0 4063 4024"/>
                <a:gd name="T35" fmla="*/ 4063 h 380"/>
                <a:gd name="T36" fmla="+- 0 3750 2689"/>
                <a:gd name="T37" fmla="*/ T36 w 1061"/>
                <a:gd name="T38" fmla="+- 0 4087 4024"/>
                <a:gd name="T39" fmla="*/ 4087 h 380"/>
                <a:gd name="T40" fmla="+- 0 3750 2689"/>
                <a:gd name="T41" fmla="*/ T40 w 1061"/>
                <a:gd name="T42" fmla="+- 0 4340 4024"/>
                <a:gd name="T43" fmla="*/ 4340 h 380"/>
                <a:gd name="T44" fmla="+- 0 3745 2689"/>
                <a:gd name="T45" fmla="*/ T44 w 1061"/>
                <a:gd name="T46" fmla="+- 0 4365 4024"/>
                <a:gd name="T47" fmla="*/ 4365 h 380"/>
                <a:gd name="T48" fmla="+- 0 3731 2689"/>
                <a:gd name="T49" fmla="*/ T48 w 1061"/>
                <a:gd name="T50" fmla="+- 0 4385 4024"/>
                <a:gd name="T51" fmla="*/ 4385 h 380"/>
                <a:gd name="T52" fmla="+- 0 3711 2689"/>
                <a:gd name="T53" fmla="*/ T52 w 1061"/>
                <a:gd name="T54" fmla="+- 0 4398 4024"/>
                <a:gd name="T55" fmla="*/ 4398 h 380"/>
                <a:gd name="T56" fmla="+- 0 3687 2689"/>
                <a:gd name="T57" fmla="*/ T56 w 1061"/>
                <a:gd name="T58" fmla="+- 0 4403 4024"/>
                <a:gd name="T59" fmla="*/ 4403 h 380"/>
                <a:gd name="T60" fmla="+- 0 2752 2689"/>
                <a:gd name="T61" fmla="*/ T60 w 1061"/>
                <a:gd name="T62" fmla="+- 0 4403 4024"/>
                <a:gd name="T63" fmla="*/ 4403 h 380"/>
                <a:gd name="T64" fmla="+- 0 2728 2689"/>
                <a:gd name="T65" fmla="*/ T64 w 1061"/>
                <a:gd name="T66" fmla="+- 0 4398 4024"/>
                <a:gd name="T67" fmla="*/ 4398 h 380"/>
                <a:gd name="T68" fmla="+- 0 2708 2689"/>
                <a:gd name="T69" fmla="*/ T68 w 1061"/>
                <a:gd name="T70" fmla="+- 0 4385 4024"/>
                <a:gd name="T71" fmla="*/ 4385 h 380"/>
                <a:gd name="T72" fmla="+- 0 2694 2689"/>
                <a:gd name="T73" fmla="*/ T72 w 1061"/>
                <a:gd name="T74" fmla="+- 0 4365 4024"/>
                <a:gd name="T75" fmla="*/ 4365 h 380"/>
                <a:gd name="T76" fmla="+- 0 2689 2689"/>
                <a:gd name="T77" fmla="*/ T76 w 1061"/>
                <a:gd name="T78" fmla="+- 0 4340 4024"/>
                <a:gd name="T79" fmla="*/ 4340 h 380"/>
                <a:gd name="T80" fmla="+- 0 2689 2689"/>
                <a:gd name="T81" fmla="*/ T80 w 1061"/>
                <a:gd name="T82" fmla="+- 0 4087 4024"/>
                <a:gd name="T83" fmla="*/ 4087 h 38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61" h="380">
                  <a:moveTo>
                    <a:pt x="0" y="63"/>
                  </a:moveTo>
                  <a:lnTo>
                    <a:pt x="5" y="39"/>
                  </a:lnTo>
                  <a:lnTo>
                    <a:pt x="19" y="19"/>
                  </a:lnTo>
                  <a:lnTo>
                    <a:pt x="39" y="5"/>
                  </a:lnTo>
                  <a:lnTo>
                    <a:pt x="63" y="0"/>
                  </a:lnTo>
                  <a:lnTo>
                    <a:pt x="998" y="0"/>
                  </a:lnTo>
                  <a:lnTo>
                    <a:pt x="1022" y="5"/>
                  </a:lnTo>
                  <a:lnTo>
                    <a:pt x="1042" y="19"/>
                  </a:lnTo>
                  <a:lnTo>
                    <a:pt x="1056" y="39"/>
                  </a:lnTo>
                  <a:lnTo>
                    <a:pt x="1061" y="63"/>
                  </a:lnTo>
                  <a:lnTo>
                    <a:pt x="1061" y="316"/>
                  </a:lnTo>
                  <a:lnTo>
                    <a:pt x="1056" y="341"/>
                  </a:lnTo>
                  <a:lnTo>
                    <a:pt x="1042" y="361"/>
                  </a:lnTo>
                  <a:lnTo>
                    <a:pt x="1022" y="374"/>
                  </a:lnTo>
                  <a:lnTo>
                    <a:pt x="998" y="379"/>
                  </a:lnTo>
                  <a:lnTo>
                    <a:pt x="63" y="379"/>
                  </a:lnTo>
                  <a:lnTo>
                    <a:pt x="39" y="374"/>
                  </a:lnTo>
                  <a:lnTo>
                    <a:pt x="19" y="361"/>
                  </a:lnTo>
                  <a:lnTo>
                    <a:pt x="5" y="341"/>
                  </a:lnTo>
                  <a:lnTo>
                    <a:pt x="0" y="316"/>
                  </a:lnTo>
                  <a:lnTo>
                    <a:pt x="0" y="63"/>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docshape28">
              <a:extLst>
                <a:ext uri="{FF2B5EF4-FFF2-40B4-BE49-F238E27FC236}">
                  <a16:creationId xmlns:a16="http://schemas.microsoft.com/office/drawing/2014/main" id="{1DB54825-C82E-7EBD-DBF3-518A2AD2A1D7}"/>
                </a:ext>
              </a:extLst>
            </p:cNvPr>
            <p:cNvSpPr txBox="1">
              <a:spLocks noChangeArrowheads="1"/>
            </p:cNvSpPr>
            <p:nvPr/>
          </p:nvSpPr>
          <p:spPr bwMode="auto">
            <a:xfrm>
              <a:off x="2367" y="3111"/>
              <a:ext cx="3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800" b="0" i="0" u="none" strike="noStrike" cap="none" normalizeH="0" baseline="0" dirty="0">
                  <a:ln>
                    <a:noFill/>
                  </a:ln>
                  <a:solidFill>
                    <a:srgbClr val="FF0000"/>
                  </a:solidFill>
                  <a:effectLst/>
                  <a:latin typeface="Arial" panose="020B0604020202020204" pitchFamily="34" charset="0"/>
                  <a:cs typeface="ＭＳ Ｐゴシック" panose="020B0600070205080204" pitchFamily="50" charset="-128"/>
                </a:rPr>
                <a:t>②</a:t>
              </a:r>
              <a:endParaRPr kumimoji="0" lang="en-US" altLang="ja-JP" sz="1800" b="0" i="0" u="none" strike="noStrike" cap="none" normalizeH="0" baseline="0" dirty="0">
                <a:ln>
                  <a:noFill/>
                </a:ln>
                <a:solidFill>
                  <a:schemeClr val="tx1"/>
                </a:solidFill>
                <a:effectLst/>
                <a:latin typeface="Arial" panose="020B0604020202020204" pitchFamily="34" charset="0"/>
              </a:endParaRPr>
            </a:p>
          </p:txBody>
        </p:sp>
        <p:sp>
          <p:nvSpPr>
            <p:cNvPr id="28" name="docshape29">
              <a:extLst>
                <a:ext uri="{FF2B5EF4-FFF2-40B4-BE49-F238E27FC236}">
                  <a16:creationId xmlns:a16="http://schemas.microsoft.com/office/drawing/2014/main" id="{082C999C-CA01-2E74-9CD9-FD6EFB39F242}"/>
                </a:ext>
              </a:extLst>
            </p:cNvPr>
            <p:cNvSpPr txBox="1">
              <a:spLocks noChangeArrowheads="1"/>
            </p:cNvSpPr>
            <p:nvPr/>
          </p:nvSpPr>
          <p:spPr bwMode="auto">
            <a:xfrm>
              <a:off x="2165" y="3760"/>
              <a:ext cx="3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800" b="0" i="0" u="none" strike="noStrike" cap="none" normalizeH="0" baseline="0" dirty="0">
                  <a:ln>
                    <a:noFill/>
                  </a:ln>
                  <a:solidFill>
                    <a:srgbClr val="FF0000"/>
                  </a:solidFill>
                  <a:effectLst/>
                  <a:latin typeface="Arial" panose="020B0604020202020204" pitchFamily="34" charset="0"/>
                  <a:cs typeface="ＭＳ Ｐゴシック" panose="020B0600070205080204" pitchFamily="50" charset="-128"/>
                </a:rPr>
                <a:t>①</a:t>
              </a:r>
              <a:endParaRPr kumimoji="0" lang="en-US" altLang="ja-JP" sz="1800" b="0" i="0" u="none" strike="noStrike" cap="none" normalizeH="0" baseline="0" dirty="0">
                <a:ln>
                  <a:noFill/>
                </a:ln>
                <a:solidFill>
                  <a:schemeClr val="tx1"/>
                </a:solidFill>
                <a:effectLst/>
                <a:latin typeface="Arial" panose="020B0604020202020204" pitchFamily="34" charset="0"/>
              </a:endParaRPr>
            </a:p>
          </p:txBody>
        </p:sp>
      </p:grpSp>
      <p:sp>
        <p:nvSpPr>
          <p:cNvPr id="30" name="Rectangle 24">
            <a:extLst>
              <a:ext uri="{FF2B5EF4-FFF2-40B4-BE49-F238E27FC236}">
                <a16:creationId xmlns:a16="http://schemas.microsoft.com/office/drawing/2014/main" id="{21A7C293-DD6E-36C0-6DF4-863C964274B2}"/>
              </a:ext>
            </a:extLst>
          </p:cNvPr>
          <p:cNvSpPr>
            <a:spLocks noChangeArrowheads="1"/>
          </p:cNvSpPr>
          <p:nvPr/>
        </p:nvSpPr>
        <p:spPr bwMode="auto">
          <a:xfrm>
            <a:off x="547874" y="4095210"/>
            <a:ext cx="6074229" cy="6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90575" algn="l"/>
              </a:tabLst>
              <a:defRPr>
                <a:solidFill>
                  <a:schemeClr val="tx1"/>
                </a:solidFill>
                <a:latin typeface="Arial" panose="020B0604020202020204" pitchFamily="34" charset="0"/>
              </a:defRPr>
            </a:lvl1pPr>
            <a:lvl2pPr eaLnBrk="0" fontAlgn="base" hangingPunct="0">
              <a:spcBef>
                <a:spcPct val="0"/>
              </a:spcBef>
              <a:spcAft>
                <a:spcPct val="0"/>
              </a:spcAft>
              <a:tabLst>
                <a:tab pos="790575" algn="l"/>
              </a:tabLst>
              <a:defRPr>
                <a:solidFill>
                  <a:schemeClr val="tx1"/>
                </a:solidFill>
                <a:latin typeface="Arial" panose="020B0604020202020204" pitchFamily="34" charset="0"/>
              </a:defRPr>
            </a:lvl2pPr>
            <a:lvl3pPr eaLnBrk="0" fontAlgn="base" hangingPunct="0">
              <a:spcBef>
                <a:spcPct val="0"/>
              </a:spcBef>
              <a:spcAft>
                <a:spcPct val="0"/>
              </a:spcAft>
              <a:tabLst>
                <a:tab pos="790575" algn="l"/>
              </a:tabLst>
              <a:defRPr>
                <a:solidFill>
                  <a:schemeClr val="tx1"/>
                </a:solidFill>
                <a:latin typeface="Arial" panose="020B0604020202020204" pitchFamily="34" charset="0"/>
              </a:defRPr>
            </a:lvl3pPr>
            <a:lvl4pPr eaLnBrk="0" fontAlgn="base" hangingPunct="0">
              <a:spcBef>
                <a:spcPct val="0"/>
              </a:spcBef>
              <a:spcAft>
                <a:spcPct val="0"/>
              </a:spcAft>
              <a:tabLst>
                <a:tab pos="790575" algn="l"/>
              </a:tabLst>
              <a:defRPr>
                <a:solidFill>
                  <a:schemeClr val="tx1"/>
                </a:solidFill>
                <a:latin typeface="Arial" panose="020B0604020202020204" pitchFamily="34" charset="0"/>
              </a:defRPr>
            </a:lvl4pPr>
            <a:lvl5pPr eaLnBrk="0" fontAlgn="base" hangingPunct="0">
              <a:spcBef>
                <a:spcPct val="0"/>
              </a:spcBef>
              <a:spcAft>
                <a:spcPct val="0"/>
              </a:spcAft>
              <a:tabLst>
                <a:tab pos="790575" algn="l"/>
              </a:tabLst>
              <a:defRPr>
                <a:solidFill>
                  <a:schemeClr val="tx1"/>
                </a:solidFill>
                <a:latin typeface="Arial" panose="020B0604020202020204" pitchFamily="34" charset="0"/>
              </a:defRPr>
            </a:lvl5pPr>
            <a:lvl6pPr eaLnBrk="0" fontAlgn="base" hangingPunct="0">
              <a:spcBef>
                <a:spcPct val="0"/>
              </a:spcBef>
              <a:spcAft>
                <a:spcPct val="0"/>
              </a:spcAft>
              <a:tabLst>
                <a:tab pos="790575" algn="l"/>
              </a:tabLst>
              <a:defRPr>
                <a:solidFill>
                  <a:schemeClr val="tx1"/>
                </a:solidFill>
                <a:latin typeface="Arial" panose="020B0604020202020204" pitchFamily="34" charset="0"/>
              </a:defRPr>
            </a:lvl6pPr>
            <a:lvl7pPr eaLnBrk="0" fontAlgn="base" hangingPunct="0">
              <a:spcBef>
                <a:spcPct val="0"/>
              </a:spcBef>
              <a:spcAft>
                <a:spcPct val="0"/>
              </a:spcAft>
              <a:tabLst>
                <a:tab pos="790575" algn="l"/>
              </a:tabLst>
              <a:defRPr>
                <a:solidFill>
                  <a:schemeClr val="tx1"/>
                </a:solidFill>
                <a:latin typeface="Arial" panose="020B0604020202020204" pitchFamily="34" charset="0"/>
              </a:defRPr>
            </a:lvl7pPr>
            <a:lvl8pPr eaLnBrk="0" fontAlgn="base" hangingPunct="0">
              <a:spcBef>
                <a:spcPct val="0"/>
              </a:spcBef>
              <a:spcAft>
                <a:spcPct val="0"/>
              </a:spcAft>
              <a:tabLst>
                <a:tab pos="790575" algn="l"/>
              </a:tabLst>
              <a:defRPr>
                <a:solidFill>
                  <a:schemeClr val="tx1"/>
                </a:solidFill>
                <a:latin typeface="Arial" panose="020B0604020202020204" pitchFamily="34" charset="0"/>
              </a:defRPr>
            </a:lvl8pPr>
            <a:lvl9pPr eaLnBrk="0" fontAlgn="base" hangingPunct="0">
              <a:spcBef>
                <a:spcPct val="0"/>
              </a:spcBef>
              <a:spcAft>
                <a:spcPct val="0"/>
              </a:spcAft>
              <a:tabLst>
                <a:tab pos="790575" algn="l"/>
              </a:tabLst>
              <a:defRPr>
                <a:solidFill>
                  <a:schemeClr val="tx1"/>
                </a:solidFill>
                <a:latin typeface="Arial" panose="020B0604020202020204" pitchFamily="34" charset="0"/>
              </a:defRPr>
            </a:lvl9pPr>
          </a:lstStyle>
          <a:p>
            <a:pPr marL="485140">
              <a:spcBef>
                <a:spcPts val="3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取込むレセプトを選択する画面が表示されますので、点検する国保の電子レセプト</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4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RECEIPTC.UKE</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）を指定して、</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開く</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a:t>
            </a:r>
            <a:r>
              <a:rPr lang="en-US"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790575" algn="l"/>
              </a:tabLst>
            </a:pP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nvGrpSpPr>
          <p:cNvPr id="31" name="docshapegroup30">
            <a:extLst>
              <a:ext uri="{FF2B5EF4-FFF2-40B4-BE49-F238E27FC236}">
                <a16:creationId xmlns:a16="http://schemas.microsoft.com/office/drawing/2014/main" id="{E712AAED-887F-76EC-C8F2-49B93DF413EB}"/>
              </a:ext>
            </a:extLst>
          </p:cNvPr>
          <p:cNvGrpSpPr>
            <a:grpSpLocks/>
          </p:cNvGrpSpPr>
          <p:nvPr/>
        </p:nvGrpSpPr>
        <p:grpSpPr bwMode="auto">
          <a:xfrm>
            <a:off x="1225621" y="4952365"/>
            <a:ext cx="4321175" cy="3029585"/>
            <a:chOff x="2551" y="172"/>
            <a:chExt cx="6804" cy="4771"/>
          </a:xfrm>
        </p:grpSpPr>
        <p:pic>
          <p:nvPicPr>
            <p:cNvPr id="3102" name="docshape31">
              <a:extLst>
                <a:ext uri="{FF2B5EF4-FFF2-40B4-BE49-F238E27FC236}">
                  <a16:creationId xmlns:a16="http://schemas.microsoft.com/office/drawing/2014/main" id="{31E0D7C8-B6D2-9F98-837A-BEA122B18A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72"/>
              <a:ext cx="6804" cy="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Line 31">
              <a:extLst>
                <a:ext uri="{FF2B5EF4-FFF2-40B4-BE49-F238E27FC236}">
                  <a16:creationId xmlns:a16="http://schemas.microsoft.com/office/drawing/2014/main" id="{4B7A8D4C-25F9-2D77-5865-0A7F0CB5C264}"/>
                </a:ext>
              </a:extLst>
            </p:cNvPr>
            <p:cNvSpPr>
              <a:spLocks noChangeShapeType="1"/>
            </p:cNvSpPr>
            <p:nvPr/>
          </p:nvSpPr>
          <p:spPr bwMode="auto">
            <a:xfrm>
              <a:off x="4322" y="3138"/>
              <a:ext cx="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docshape33">
              <a:extLst>
                <a:ext uri="{FF2B5EF4-FFF2-40B4-BE49-F238E27FC236}">
                  <a16:creationId xmlns:a16="http://schemas.microsoft.com/office/drawing/2014/main" id="{6662208C-1BA5-C4D7-B5C0-D75F4EF1B89D}"/>
                </a:ext>
              </a:extLst>
            </p:cNvPr>
            <p:cNvSpPr>
              <a:spLocks/>
            </p:cNvSpPr>
            <p:nvPr/>
          </p:nvSpPr>
          <p:spPr bwMode="auto">
            <a:xfrm>
              <a:off x="7381" y="4525"/>
              <a:ext cx="1133" cy="418"/>
            </a:xfrm>
            <a:custGeom>
              <a:avLst/>
              <a:gdLst>
                <a:gd name="T0" fmla="+- 0 7381 7381"/>
                <a:gd name="T1" fmla="*/ T0 w 1133"/>
                <a:gd name="T2" fmla="+- 0 4595 4525"/>
                <a:gd name="T3" fmla="*/ 4595 h 418"/>
                <a:gd name="T4" fmla="+- 0 7387 7381"/>
                <a:gd name="T5" fmla="*/ T4 w 1133"/>
                <a:gd name="T6" fmla="+- 0 4568 4525"/>
                <a:gd name="T7" fmla="*/ 4568 h 418"/>
                <a:gd name="T8" fmla="+- 0 7402 7381"/>
                <a:gd name="T9" fmla="*/ T8 w 1133"/>
                <a:gd name="T10" fmla="+- 0 4546 4525"/>
                <a:gd name="T11" fmla="*/ 4546 h 418"/>
                <a:gd name="T12" fmla="+- 0 7424 7381"/>
                <a:gd name="T13" fmla="*/ T12 w 1133"/>
                <a:gd name="T14" fmla="+- 0 4531 4525"/>
                <a:gd name="T15" fmla="*/ 4531 h 418"/>
                <a:gd name="T16" fmla="+- 0 7451 7381"/>
                <a:gd name="T17" fmla="*/ T16 w 1133"/>
                <a:gd name="T18" fmla="+- 0 4525 4525"/>
                <a:gd name="T19" fmla="*/ 4525 h 418"/>
                <a:gd name="T20" fmla="+- 0 8444 7381"/>
                <a:gd name="T21" fmla="*/ T20 w 1133"/>
                <a:gd name="T22" fmla="+- 0 4525 4525"/>
                <a:gd name="T23" fmla="*/ 4525 h 418"/>
                <a:gd name="T24" fmla="+- 0 8471 7381"/>
                <a:gd name="T25" fmla="*/ T24 w 1133"/>
                <a:gd name="T26" fmla="+- 0 4531 4525"/>
                <a:gd name="T27" fmla="*/ 4531 h 418"/>
                <a:gd name="T28" fmla="+- 0 8494 7381"/>
                <a:gd name="T29" fmla="*/ T28 w 1133"/>
                <a:gd name="T30" fmla="+- 0 4546 4525"/>
                <a:gd name="T31" fmla="*/ 4546 h 418"/>
                <a:gd name="T32" fmla="+- 0 8509 7381"/>
                <a:gd name="T33" fmla="*/ T32 w 1133"/>
                <a:gd name="T34" fmla="+- 0 4568 4525"/>
                <a:gd name="T35" fmla="*/ 4568 h 418"/>
                <a:gd name="T36" fmla="+- 0 8514 7381"/>
                <a:gd name="T37" fmla="*/ T36 w 1133"/>
                <a:gd name="T38" fmla="+- 0 4595 4525"/>
                <a:gd name="T39" fmla="*/ 4595 h 418"/>
                <a:gd name="T40" fmla="+- 0 8514 7381"/>
                <a:gd name="T41" fmla="*/ T40 w 1133"/>
                <a:gd name="T42" fmla="+- 0 4873 4525"/>
                <a:gd name="T43" fmla="*/ 4873 h 418"/>
                <a:gd name="T44" fmla="+- 0 8509 7381"/>
                <a:gd name="T45" fmla="*/ T44 w 1133"/>
                <a:gd name="T46" fmla="+- 0 4900 4525"/>
                <a:gd name="T47" fmla="*/ 4900 h 418"/>
                <a:gd name="T48" fmla="+- 0 8494 7381"/>
                <a:gd name="T49" fmla="*/ T48 w 1133"/>
                <a:gd name="T50" fmla="+- 0 4923 4525"/>
                <a:gd name="T51" fmla="*/ 4923 h 418"/>
                <a:gd name="T52" fmla="+- 0 8471 7381"/>
                <a:gd name="T53" fmla="*/ T52 w 1133"/>
                <a:gd name="T54" fmla="+- 0 4937 4525"/>
                <a:gd name="T55" fmla="*/ 4937 h 418"/>
                <a:gd name="T56" fmla="+- 0 8444 7381"/>
                <a:gd name="T57" fmla="*/ T56 w 1133"/>
                <a:gd name="T58" fmla="+- 0 4943 4525"/>
                <a:gd name="T59" fmla="*/ 4943 h 418"/>
                <a:gd name="T60" fmla="+- 0 7451 7381"/>
                <a:gd name="T61" fmla="*/ T60 w 1133"/>
                <a:gd name="T62" fmla="+- 0 4943 4525"/>
                <a:gd name="T63" fmla="*/ 4943 h 418"/>
                <a:gd name="T64" fmla="+- 0 7424 7381"/>
                <a:gd name="T65" fmla="*/ T64 w 1133"/>
                <a:gd name="T66" fmla="+- 0 4937 4525"/>
                <a:gd name="T67" fmla="*/ 4937 h 418"/>
                <a:gd name="T68" fmla="+- 0 7402 7381"/>
                <a:gd name="T69" fmla="*/ T68 w 1133"/>
                <a:gd name="T70" fmla="+- 0 4923 4525"/>
                <a:gd name="T71" fmla="*/ 4923 h 418"/>
                <a:gd name="T72" fmla="+- 0 7387 7381"/>
                <a:gd name="T73" fmla="*/ T72 w 1133"/>
                <a:gd name="T74" fmla="+- 0 4900 4525"/>
                <a:gd name="T75" fmla="*/ 4900 h 418"/>
                <a:gd name="T76" fmla="+- 0 7381 7381"/>
                <a:gd name="T77" fmla="*/ T76 w 1133"/>
                <a:gd name="T78" fmla="+- 0 4873 4525"/>
                <a:gd name="T79" fmla="*/ 4873 h 418"/>
                <a:gd name="T80" fmla="+- 0 7381 7381"/>
                <a:gd name="T81" fmla="*/ T80 w 1133"/>
                <a:gd name="T82" fmla="+- 0 4595 4525"/>
                <a:gd name="T83" fmla="*/ 4595 h 41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133" h="418">
                  <a:moveTo>
                    <a:pt x="0" y="70"/>
                  </a:moveTo>
                  <a:lnTo>
                    <a:pt x="6" y="43"/>
                  </a:lnTo>
                  <a:lnTo>
                    <a:pt x="21" y="21"/>
                  </a:lnTo>
                  <a:lnTo>
                    <a:pt x="43" y="6"/>
                  </a:lnTo>
                  <a:lnTo>
                    <a:pt x="70" y="0"/>
                  </a:lnTo>
                  <a:lnTo>
                    <a:pt x="1063" y="0"/>
                  </a:lnTo>
                  <a:lnTo>
                    <a:pt x="1090" y="6"/>
                  </a:lnTo>
                  <a:lnTo>
                    <a:pt x="1113" y="21"/>
                  </a:lnTo>
                  <a:lnTo>
                    <a:pt x="1128" y="43"/>
                  </a:lnTo>
                  <a:lnTo>
                    <a:pt x="1133" y="70"/>
                  </a:lnTo>
                  <a:lnTo>
                    <a:pt x="1133" y="348"/>
                  </a:lnTo>
                  <a:lnTo>
                    <a:pt x="1128" y="375"/>
                  </a:lnTo>
                  <a:lnTo>
                    <a:pt x="1113" y="398"/>
                  </a:lnTo>
                  <a:lnTo>
                    <a:pt x="1090" y="412"/>
                  </a:lnTo>
                  <a:lnTo>
                    <a:pt x="1063" y="418"/>
                  </a:lnTo>
                  <a:lnTo>
                    <a:pt x="70" y="418"/>
                  </a:lnTo>
                  <a:lnTo>
                    <a:pt x="43" y="412"/>
                  </a:lnTo>
                  <a:lnTo>
                    <a:pt x="21" y="398"/>
                  </a:lnTo>
                  <a:lnTo>
                    <a:pt x="6" y="375"/>
                  </a:lnTo>
                  <a:lnTo>
                    <a:pt x="0" y="348"/>
                  </a:lnTo>
                  <a:lnTo>
                    <a:pt x="0" y="70"/>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cxnSp>
        <p:nvCxnSpPr>
          <p:cNvPr id="36" name="直線矢印コネクタ 35">
            <a:extLst>
              <a:ext uri="{FF2B5EF4-FFF2-40B4-BE49-F238E27FC236}">
                <a16:creationId xmlns:a16="http://schemas.microsoft.com/office/drawing/2014/main" id="{8C221E7A-5291-69A1-1F3F-F14AA6896C67}"/>
              </a:ext>
            </a:extLst>
          </p:cNvPr>
          <p:cNvCxnSpPr>
            <a:cxnSpLocks/>
          </p:cNvCxnSpPr>
          <p:nvPr/>
        </p:nvCxnSpPr>
        <p:spPr>
          <a:xfrm flipH="1">
            <a:off x="1949322" y="6827868"/>
            <a:ext cx="531872"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9" name="スライド番号プレースホルダー 38">
            <a:extLst>
              <a:ext uri="{FF2B5EF4-FFF2-40B4-BE49-F238E27FC236}">
                <a16:creationId xmlns:a16="http://schemas.microsoft.com/office/drawing/2014/main" id="{8CDEDBA3-7610-532B-5E6B-8CDAEEFB247B}"/>
              </a:ext>
            </a:extLst>
          </p:cNvPr>
          <p:cNvSpPr>
            <a:spLocks noGrp="1"/>
          </p:cNvSpPr>
          <p:nvPr>
            <p:ph type="sldNum" sz="quarter" idx="12"/>
          </p:nvPr>
        </p:nvSpPr>
        <p:spPr/>
        <p:txBody>
          <a:bodyPr/>
          <a:lstStyle/>
          <a:p>
            <a:fld id="{AE8EA5A1-38AB-4AA0-89CC-DE1004BC27E5}" type="slidenum">
              <a:rPr kumimoji="1" lang="ja-JP" altLang="en-US" smtClean="0"/>
              <a:t>4</a:t>
            </a:fld>
            <a:endParaRPr kumimoji="1" lang="ja-JP" altLang="en-US"/>
          </a:p>
        </p:txBody>
      </p:sp>
      <p:grpSp>
        <p:nvGrpSpPr>
          <p:cNvPr id="40" name="グループ化 39">
            <a:extLst>
              <a:ext uri="{FF2B5EF4-FFF2-40B4-BE49-F238E27FC236}">
                <a16:creationId xmlns:a16="http://schemas.microsoft.com/office/drawing/2014/main" id="{46752E70-3462-1318-43B0-8F6CED033A87}"/>
              </a:ext>
            </a:extLst>
          </p:cNvPr>
          <p:cNvGrpSpPr/>
          <p:nvPr/>
        </p:nvGrpSpPr>
        <p:grpSpPr>
          <a:xfrm>
            <a:off x="391886" y="9185307"/>
            <a:ext cx="1859355" cy="533566"/>
            <a:chOff x="391886" y="9185307"/>
            <a:chExt cx="1859355" cy="533566"/>
          </a:xfrm>
        </p:grpSpPr>
        <p:pic>
          <p:nvPicPr>
            <p:cNvPr id="41" name="図 40" descr="図形&#10;&#10;低い精度で自動的に生成された説明">
              <a:extLst>
                <a:ext uri="{FF2B5EF4-FFF2-40B4-BE49-F238E27FC236}">
                  <a16:creationId xmlns:a16="http://schemas.microsoft.com/office/drawing/2014/main" id="{C443A907-FAE4-54BB-E1FA-B93CE6E03E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42" name="テキスト ボックス 41">
              <a:extLst>
                <a:ext uri="{FF2B5EF4-FFF2-40B4-BE49-F238E27FC236}">
                  <a16:creationId xmlns:a16="http://schemas.microsoft.com/office/drawing/2014/main" id="{F5BDFCF8-8E59-C620-53EA-98D4A8DC4A47}"/>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20987120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40</a:t>
            </a:fld>
            <a:endParaRPr kumimoji="1" lang="ja-JP" altLang="en-US"/>
          </a:p>
        </p:txBody>
      </p:sp>
      <p:sp>
        <p:nvSpPr>
          <p:cNvPr id="2" name="正方形/長方形 1">
            <a:extLst>
              <a:ext uri="{FF2B5EF4-FFF2-40B4-BE49-F238E27FC236}">
                <a16:creationId xmlns:a16="http://schemas.microsoft.com/office/drawing/2014/main" id="{CB378D6F-6169-FBE3-EE20-8CE72FBFA1D6}"/>
              </a:ext>
            </a:extLst>
          </p:cNvPr>
          <p:cNvSpPr/>
          <p:nvPr/>
        </p:nvSpPr>
        <p:spPr>
          <a:xfrm>
            <a:off x="864100" y="873767"/>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抽出結果印刷</a:t>
            </a:r>
          </a:p>
        </p:txBody>
      </p:sp>
      <p:sp>
        <p:nvSpPr>
          <p:cNvPr id="9" name="テキスト ボックス 8">
            <a:extLst>
              <a:ext uri="{FF2B5EF4-FFF2-40B4-BE49-F238E27FC236}">
                <a16:creationId xmlns:a16="http://schemas.microsoft.com/office/drawing/2014/main" id="{56CBCC54-E040-48E7-0E0A-61AAC5B5BD93}"/>
              </a:ext>
            </a:extLst>
          </p:cNvPr>
          <p:cNvSpPr txBox="1"/>
          <p:nvPr/>
        </p:nvSpPr>
        <p:spPr>
          <a:xfrm>
            <a:off x="1118100" y="2451556"/>
            <a:ext cx="440640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印刷形式を選択して［印刷］をクリックすると印刷されます。</a:t>
            </a:r>
          </a:p>
        </p:txBody>
      </p:sp>
      <p:pic>
        <p:nvPicPr>
          <p:cNvPr id="10" name="그림 10">
            <a:extLst>
              <a:ext uri="{FF2B5EF4-FFF2-40B4-BE49-F238E27FC236}">
                <a16:creationId xmlns:a16="http://schemas.microsoft.com/office/drawing/2014/main" id="{60820382-8778-92CA-2981-E8FEAD7D2E38}"/>
              </a:ext>
            </a:extLst>
          </p:cNvPr>
          <p:cNvPicPr>
            <a:picLocks noChangeAspect="1"/>
          </p:cNvPicPr>
          <p:nvPr/>
        </p:nvPicPr>
        <p:blipFill>
          <a:blip r:embed="rId3"/>
          <a:stretch>
            <a:fillRect/>
          </a:stretch>
        </p:blipFill>
        <p:spPr>
          <a:xfrm>
            <a:off x="1102969" y="1640923"/>
            <a:ext cx="4871298" cy="716813"/>
          </a:xfrm>
          <a:prstGeom prst="rect">
            <a:avLst/>
          </a:prstGeom>
        </p:spPr>
      </p:pic>
      <p:grpSp>
        <p:nvGrpSpPr>
          <p:cNvPr id="11" name="그룹 19">
            <a:extLst>
              <a:ext uri="{FF2B5EF4-FFF2-40B4-BE49-F238E27FC236}">
                <a16:creationId xmlns:a16="http://schemas.microsoft.com/office/drawing/2014/main" id="{01F21083-A8BF-70C5-1356-676C4895FEE5}"/>
              </a:ext>
            </a:extLst>
          </p:cNvPr>
          <p:cNvGrpSpPr/>
          <p:nvPr/>
        </p:nvGrpSpPr>
        <p:grpSpPr>
          <a:xfrm>
            <a:off x="1052806" y="2733946"/>
            <a:ext cx="5019937" cy="2864136"/>
            <a:chOff x="898950" y="3458807"/>
            <a:chExt cx="5572298" cy="3179287"/>
          </a:xfrm>
        </p:grpSpPr>
        <p:pic>
          <p:nvPicPr>
            <p:cNvPr id="12" name="그림 15">
              <a:extLst>
                <a:ext uri="{FF2B5EF4-FFF2-40B4-BE49-F238E27FC236}">
                  <a16:creationId xmlns:a16="http://schemas.microsoft.com/office/drawing/2014/main" id="{506AE779-73C5-8E2A-4FAE-37771E5B35C1}"/>
                </a:ext>
              </a:extLst>
            </p:cNvPr>
            <p:cNvPicPr>
              <a:picLocks noChangeAspect="1"/>
            </p:cNvPicPr>
            <p:nvPr/>
          </p:nvPicPr>
          <p:blipFill>
            <a:blip r:embed="rId4"/>
            <a:stretch>
              <a:fillRect/>
            </a:stretch>
          </p:blipFill>
          <p:spPr>
            <a:xfrm>
              <a:off x="898950" y="3458807"/>
              <a:ext cx="5572298" cy="3179287"/>
            </a:xfrm>
            <a:prstGeom prst="rect">
              <a:avLst/>
            </a:prstGeom>
          </p:spPr>
        </p:pic>
        <p:sp>
          <p:nvSpPr>
            <p:cNvPr id="13" name="사각형: 둥근 모서리 16">
              <a:extLst>
                <a:ext uri="{FF2B5EF4-FFF2-40B4-BE49-F238E27FC236}">
                  <a16:creationId xmlns:a16="http://schemas.microsoft.com/office/drawing/2014/main" id="{36C94912-6B21-8A3A-BF63-B35EE6B8DA72}"/>
                </a:ext>
              </a:extLst>
            </p:cNvPr>
            <p:cNvSpPr/>
            <p:nvPr/>
          </p:nvSpPr>
          <p:spPr>
            <a:xfrm>
              <a:off x="1935651" y="4291766"/>
              <a:ext cx="928050" cy="156242"/>
            </a:xfrm>
            <a:prstGeom prst="roundRect">
              <a:avLst/>
            </a:prstGeom>
            <a:solidFill>
              <a:schemeClr val="bg1">
                <a:lumMod val="8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4" name="사각형: 둥근 모서리 18">
              <a:extLst>
                <a:ext uri="{FF2B5EF4-FFF2-40B4-BE49-F238E27FC236}">
                  <a16:creationId xmlns:a16="http://schemas.microsoft.com/office/drawing/2014/main" id="{4158EB7F-6158-554F-0044-C05526D2CF04}"/>
                </a:ext>
              </a:extLst>
            </p:cNvPr>
            <p:cNvSpPr/>
            <p:nvPr/>
          </p:nvSpPr>
          <p:spPr>
            <a:xfrm>
              <a:off x="1935651" y="5433892"/>
              <a:ext cx="928050" cy="156242"/>
            </a:xfrm>
            <a:prstGeom prst="roundRect">
              <a:avLst/>
            </a:prstGeom>
            <a:solidFill>
              <a:schemeClr val="bg1">
                <a:lumMod val="8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grpSp>
        <p:nvGrpSpPr>
          <p:cNvPr id="15" name="그룹 31">
            <a:extLst>
              <a:ext uri="{FF2B5EF4-FFF2-40B4-BE49-F238E27FC236}">
                <a16:creationId xmlns:a16="http://schemas.microsoft.com/office/drawing/2014/main" id="{E89FED11-2972-6134-3698-F6CF272FC5AE}"/>
              </a:ext>
            </a:extLst>
          </p:cNvPr>
          <p:cNvGrpSpPr/>
          <p:nvPr/>
        </p:nvGrpSpPr>
        <p:grpSpPr>
          <a:xfrm>
            <a:off x="1034692" y="5832239"/>
            <a:ext cx="5240021" cy="2350870"/>
            <a:chOff x="1079837" y="6873306"/>
            <a:chExt cx="5572298" cy="2499942"/>
          </a:xfrm>
        </p:grpSpPr>
        <p:pic>
          <p:nvPicPr>
            <p:cNvPr id="16" name="그림 25">
              <a:extLst>
                <a:ext uri="{FF2B5EF4-FFF2-40B4-BE49-F238E27FC236}">
                  <a16:creationId xmlns:a16="http://schemas.microsoft.com/office/drawing/2014/main" id="{49CCE793-C1CF-3002-8286-18DD8C1A3A60}"/>
                </a:ext>
              </a:extLst>
            </p:cNvPr>
            <p:cNvPicPr>
              <a:picLocks noChangeAspect="1"/>
            </p:cNvPicPr>
            <p:nvPr/>
          </p:nvPicPr>
          <p:blipFill>
            <a:blip r:embed="rId5"/>
            <a:stretch>
              <a:fillRect/>
            </a:stretch>
          </p:blipFill>
          <p:spPr>
            <a:xfrm>
              <a:off x="1079837" y="6873306"/>
              <a:ext cx="5572298" cy="2499942"/>
            </a:xfrm>
            <a:prstGeom prst="rect">
              <a:avLst/>
            </a:prstGeom>
          </p:spPr>
        </p:pic>
        <p:sp>
          <p:nvSpPr>
            <p:cNvPr id="17" name="사각형: 둥근 모서리 26">
              <a:extLst>
                <a:ext uri="{FF2B5EF4-FFF2-40B4-BE49-F238E27FC236}">
                  <a16:creationId xmlns:a16="http://schemas.microsoft.com/office/drawing/2014/main" id="{B4938259-4B12-42BC-133B-D0ACBDECFD2A}"/>
                </a:ext>
              </a:extLst>
            </p:cNvPr>
            <p:cNvSpPr/>
            <p:nvPr/>
          </p:nvSpPr>
          <p:spPr>
            <a:xfrm>
              <a:off x="2847230" y="7296036"/>
              <a:ext cx="593162" cy="1654481"/>
            </a:xfrm>
            <a:prstGeom prst="roundRect">
              <a:avLst/>
            </a:prstGeom>
            <a:solidFill>
              <a:schemeClr val="bg1">
                <a:lumMod val="8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sp>
        <p:nvSpPr>
          <p:cNvPr id="18" name="テキスト ボックス 16">
            <a:extLst>
              <a:ext uri="{FF2B5EF4-FFF2-40B4-BE49-F238E27FC236}">
                <a16:creationId xmlns:a16="http://schemas.microsoft.com/office/drawing/2014/main" id="{BA345537-D477-7637-ECCD-0A7B1B8D03AD}"/>
              </a:ext>
            </a:extLst>
          </p:cNvPr>
          <p:cNvSpPr txBox="1"/>
          <p:nvPr/>
        </p:nvSpPr>
        <p:spPr>
          <a:xfrm>
            <a:off x="1212403" y="5544708"/>
            <a:ext cx="5400000" cy="284437"/>
          </a:xfrm>
          <a:prstGeom prst="rect">
            <a:avLst/>
          </a:prstGeom>
          <a:noFill/>
        </p:spPr>
        <p:txBody>
          <a:bodyPr wrap="square">
            <a:spAutoFit/>
          </a:bodyPr>
          <a:lstStyle/>
          <a:p>
            <a:pPr>
              <a:lnSpc>
                <a:spcPct val="120000"/>
              </a:lnSpc>
            </a:pPr>
            <a:r>
              <a:rPr lang="ja-JP" altLang="en-US" sz="1100" dirty="0">
                <a:latin typeface="游ゴシック" panose="020B0400000000000000" pitchFamily="50" charset="-128"/>
                <a:ea typeface="游ゴシック" panose="020B0400000000000000" pitchFamily="50" charset="-128"/>
              </a:rPr>
              <a:t>「標題型」の印刷レイアウトです。</a:t>
            </a:r>
          </a:p>
        </p:txBody>
      </p:sp>
      <p:sp>
        <p:nvSpPr>
          <p:cNvPr id="20" name="テキスト ボックス 16">
            <a:extLst>
              <a:ext uri="{FF2B5EF4-FFF2-40B4-BE49-F238E27FC236}">
                <a16:creationId xmlns:a16="http://schemas.microsoft.com/office/drawing/2014/main" id="{71C149D3-3778-9995-23C8-4BFB0C7A43F1}"/>
              </a:ext>
            </a:extLst>
          </p:cNvPr>
          <p:cNvSpPr txBox="1"/>
          <p:nvPr/>
        </p:nvSpPr>
        <p:spPr>
          <a:xfrm>
            <a:off x="1118100" y="8347567"/>
            <a:ext cx="5400000" cy="484172"/>
          </a:xfrm>
          <a:prstGeom prst="rect">
            <a:avLst/>
          </a:prstGeom>
          <a:noFill/>
        </p:spPr>
        <p:txBody>
          <a:bodyPr wrap="square">
            <a:spAutoFit/>
          </a:bodyPr>
          <a:lstStyle/>
          <a:p>
            <a:pPr>
              <a:lnSpc>
                <a:spcPct val="120000"/>
              </a:lnSpc>
            </a:pPr>
            <a:r>
              <a:rPr lang="ja-JP" altLang="en-US" sz="1100" dirty="0">
                <a:latin typeface="游ゴシック" panose="020B0400000000000000" pitchFamily="50" charset="-128"/>
                <a:ea typeface="游ゴシック" panose="020B0400000000000000" pitchFamily="50" charset="-128"/>
              </a:rPr>
              <a:t>＊出力項目：「基本診療料」と「回数」を出力します。</a:t>
            </a:r>
          </a:p>
          <a:p>
            <a:pPr>
              <a:lnSpc>
                <a:spcPct val="120000"/>
              </a:lnSpc>
            </a:pPr>
            <a:r>
              <a:rPr lang="ja-JP" altLang="en-US" sz="1100" dirty="0">
                <a:latin typeface="游ゴシック" panose="020B0400000000000000" pitchFamily="50" charset="-128"/>
                <a:ea typeface="游ゴシック" panose="020B0400000000000000" pitchFamily="50" charset="-128"/>
              </a:rPr>
              <a:t>「基本診療料」を（別表</a:t>
            </a:r>
            <a:r>
              <a:rPr lang="en-US" altLang="ja-JP" sz="1100" dirty="0">
                <a:latin typeface="游ゴシック" panose="020B0400000000000000" pitchFamily="50" charset="-128"/>
                <a:ea typeface="游ゴシック" panose="020B0400000000000000" pitchFamily="50" charset="-128"/>
              </a:rPr>
              <a:t>01</a:t>
            </a:r>
            <a:r>
              <a:rPr lang="ja-JP" altLang="en-US" sz="1100" dirty="0">
                <a:latin typeface="游ゴシック" panose="020B0400000000000000" pitchFamily="50" charset="-128"/>
                <a:ea typeface="游ゴシック" panose="020B0400000000000000" pitchFamily="50" charset="-128"/>
              </a:rPr>
              <a:t>）を参照してください。</a:t>
            </a:r>
          </a:p>
        </p:txBody>
      </p:sp>
      <p:sp>
        <p:nvSpPr>
          <p:cNvPr id="21" name="テキスト ボックス 20">
            <a:extLst>
              <a:ext uri="{FF2B5EF4-FFF2-40B4-BE49-F238E27FC236}">
                <a16:creationId xmlns:a16="http://schemas.microsoft.com/office/drawing/2014/main" id="{542FA137-88BB-27E4-B9C8-67852646531B}"/>
              </a:ext>
            </a:extLst>
          </p:cNvPr>
          <p:cNvSpPr txBox="1"/>
          <p:nvPr/>
        </p:nvSpPr>
        <p:spPr>
          <a:xfrm>
            <a:off x="851400" y="1221968"/>
            <a:ext cx="540000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印刷形式を選択して［印刷］をクリックすると印刷されます。</a:t>
            </a:r>
          </a:p>
        </p:txBody>
      </p:sp>
      <p:sp>
        <p:nvSpPr>
          <p:cNvPr id="6" name="사각형: 둥근 모서리 24">
            <a:extLst>
              <a:ext uri="{FF2B5EF4-FFF2-40B4-BE49-F238E27FC236}">
                <a16:creationId xmlns:a16="http://schemas.microsoft.com/office/drawing/2014/main" id="{D0635867-BA66-527D-BED9-C6707C8C7E19}"/>
              </a:ext>
            </a:extLst>
          </p:cNvPr>
          <p:cNvSpPr/>
          <p:nvPr/>
        </p:nvSpPr>
        <p:spPr>
          <a:xfrm>
            <a:off x="3990566" y="1704199"/>
            <a:ext cx="1705794" cy="337596"/>
          </a:xfrm>
          <a:prstGeom prst="roundRect">
            <a:avLst>
              <a:gd name="adj" fmla="val 27635"/>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2940052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41</a:t>
            </a:fld>
            <a:endParaRPr kumimoji="1" lang="ja-JP" altLang="en-US"/>
          </a:p>
        </p:txBody>
      </p:sp>
      <p:sp>
        <p:nvSpPr>
          <p:cNvPr id="2" name="正方形/長方形 1">
            <a:extLst>
              <a:ext uri="{FF2B5EF4-FFF2-40B4-BE49-F238E27FC236}">
                <a16:creationId xmlns:a16="http://schemas.microsoft.com/office/drawing/2014/main" id="{A804B31D-F414-275A-B54C-0C0CFD6BC3FC}"/>
              </a:ext>
            </a:extLst>
          </p:cNvPr>
          <p:cNvSpPr/>
          <p:nvPr/>
        </p:nvSpPr>
        <p:spPr>
          <a:xfrm>
            <a:off x="911563" y="657382"/>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基本提供抽出ルール</a:t>
            </a:r>
          </a:p>
        </p:txBody>
      </p:sp>
      <p:sp>
        <p:nvSpPr>
          <p:cNvPr id="6" name="テキスト ボックス 5">
            <a:extLst>
              <a:ext uri="{FF2B5EF4-FFF2-40B4-BE49-F238E27FC236}">
                <a16:creationId xmlns:a16="http://schemas.microsoft.com/office/drawing/2014/main" id="{41FF5412-EB4C-C8F9-EB60-B8FCE0875107}"/>
              </a:ext>
            </a:extLst>
          </p:cNvPr>
          <p:cNvSpPr txBox="1"/>
          <p:nvPr/>
        </p:nvSpPr>
        <p:spPr>
          <a:xfrm>
            <a:off x="911563" y="998709"/>
            <a:ext cx="5400000" cy="7956986"/>
          </a:xfrm>
          <a:prstGeom prst="rect">
            <a:avLst/>
          </a:prstGeom>
          <a:noFill/>
        </p:spPr>
        <p:txBody>
          <a:bodyPr wrap="square">
            <a:spAutoFit/>
          </a:bodyPr>
          <a:lstStyle/>
          <a:p>
            <a:pPr>
              <a:lnSpc>
                <a:spcPct val="125000"/>
              </a:lnSpc>
            </a:pPr>
            <a:r>
              <a:rPr lang="ja-JP" altLang="en-US" sz="1050" dirty="0">
                <a:latin typeface="游ゴシック" panose="020B0400000000000000" pitchFamily="50" charset="-128"/>
                <a:ea typeface="游ゴシック" panose="020B0400000000000000" pitchFamily="50" charset="-128"/>
              </a:rPr>
              <a:t>１．（病名タイプ）急性期、疑い病名の整理</a:t>
            </a:r>
          </a:p>
          <a:p>
            <a:pPr>
              <a:lnSpc>
                <a:spcPct val="125000"/>
              </a:lnSpc>
            </a:pPr>
            <a:r>
              <a:rPr lang="ja-JP" altLang="en-US" sz="1050" dirty="0">
                <a:latin typeface="游ゴシック" panose="020B0400000000000000" pitchFamily="50" charset="-128"/>
                <a:ea typeface="游ゴシック" panose="020B0400000000000000" pitchFamily="50" charset="-128"/>
              </a:rPr>
              <a:t>急性期病名あるいは疑い病名が２ヶ月以上続いたレセプトを抽出します。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２．（病名タイプ）病名が多いレセプトの整理</a:t>
            </a:r>
          </a:p>
          <a:p>
            <a:pPr>
              <a:lnSpc>
                <a:spcPct val="125000"/>
              </a:lnSpc>
            </a:pPr>
            <a:r>
              <a:rPr lang="ja-JP" altLang="en-US" sz="1050" dirty="0">
                <a:latin typeface="游ゴシック" panose="020B0400000000000000" pitchFamily="50" charset="-128"/>
                <a:ea typeface="游ゴシック" panose="020B0400000000000000" pitchFamily="50" charset="-128"/>
              </a:rPr>
              <a:t>病名の数が一定数以上、初期状態では８個以上のレセプトを抽出します。</a:t>
            </a:r>
          </a:p>
          <a:p>
            <a:pPr>
              <a:lnSpc>
                <a:spcPct val="125000"/>
              </a:lnSpc>
            </a:pPr>
            <a:endParaRPr lang="en-US" altLang="ja-JP"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３．（コメントタイプ）  時間外、深夜、休日加算のコメント漏れ</a:t>
            </a:r>
          </a:p>
          <a:p>
            <a:pPr>
              <a:lnSpc>
                <a:spcPct val="125000"/>
              </a:lnSpc>
            </a:pPr>
            <a:r>
              <a:rPr lang="ja-JP" altLang="en-US" sz="1050" dirty="0">
                <a:latin typeface="游ゴシック" panose="020B0400000000000000" pitchFamily="50" charset="-128"/>
                <a:ea typeface="游ゴシック" panose="020B0400000000000000" pitchFamily="50" charset="-128"/>
              </a:rPr>
              <a:t>再診の時間外、深夜、休日加算を算定しているのにコメントがないレセプトを抽出します。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４．（コメントタイプ）  内視鏡前検査のコメント漏れ</a:t>
            </a:r>
          </a:p>
          <a:p>
            <a:pPr>
              <a:lnSpc>
                <a:spcPct val="125000"/>
              </a:lnSpc>
            </a:pPr>
            <a:r>
              <a:rPr lang="ja-JP" altLang="en-US" sz="1050" dirty="0">
                <a:latin typeface="游ゴシック" panose="020B0400000000000000" pitchFamily="50" charset="-128"/>
                <a:ea typeface="游ゴシック" panose="020B0400000000000000" pitchFamily="50" charset="-128"/>
              </a:rPr>
              <a:t>内視鏡検査の前に感染症の血液検査を行い、それに対する「内視鏡前検査」というコメントがないレセプトを抽出します。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５．ワープロ病名（コーディング方式提供ルール）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ワープロ病名（未コード化傷病名）を含むレセプトを抽出します。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６．同一病名の重複（コーディング方式提供ルール）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同一レセプト内に同一の傷病名が存在するレセプトを抽出します。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７．外来管理加算の請求漏れ（コーディング方式提供ルール）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外来管理加算が算定可能なのに算定されていないレセプトを抽出します。</a:t>
            </a:r>
          </a:p>
          <a:p>
            <a:pPr>
              <a:lnSpc>
                <a:spcPct val="125000"/>
              </a:lnSpc>
            </a:pPr>
            <a:r>
              <a:rPr lang="en-US" altLang="ja-JP" sz="1050" dirty="0">
                <a:latin typeface="游ゴシック" panose="020B0400000000000000" pitchFamily="50" charset="-128"/>
                <a:ea typeface="游ゴシック" panose="020B0400000000000000" pitchFamily="50" charset="-128"/>
              </a:rPr>
              <a:t>※</a:t>
            </a:r>
            <a:r>
              <a:rPr lang="ja-JP" altLang="en-US" sz="1050" dirty="0">
                <a:latin typeface="游ゴシック" panose="020B0400000000000000" pitchFamily="50" charset="-128"/>
                <a:ea typeface="游ゴシック" panose="020B0400000000000000" pitchFamily="50" charset="-128"/>
              </a:rPr>
              <a:t>レセプトからだけからは判断できない未算定（例えば、他医療機関に入院している患者の外来受診等）を含みます。以下同。</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８．特定疾患処方管理加算の請求漏れ（コーディング方式提供ルール）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特定疾患処方管理加算が算定可能なのに算定されていないレセプトを抽出します。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９．特定疾患療養管理料の請求漏れ（コーディング方式提供ルール）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特定疾患療養管理料が算定可能なのに算定されていないレセプトを抽出します。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１０．地域包括診療加算の請求漏れ（コーディング方式提供ルール）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地域包括診療加算が算定可能なのに算定されていないレセプトを抽出します。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１１．  向精神薬の多剤投与（コーディング方式提供ルール）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向精神薬の多剤投与に該当するレセプトを抽出します。</a:t>
            </a:r>
          </a:p>
          <a:p>
            <a:pPr>
              <a:lnSpc>
                <a:spcPct val="125000"/>
              </a:lnSpc>
            </a:pPr>
            <a:endParaRPr lang="ja-JP" altLang="en-US" sz="1050" dirty="0">
              <a:latin typeface="游ゴシック" panose="020B0400000000000000" pitchFamily="50" charset="-128"/>
              <a:ea typeface="游ゴシック" panose="020B0400000000000000" pitchFamily="50" charset="-128"/>
            </a:endParaRPr>
          </a:p>
          <a:p>
            <a:pPr>
              <a:lnSpc>
                <a:spcPct val="125000"/>
              </a:lnSpc>
            </a:pPr>
            <a:r>
              <a:rPr lang="ja-JP" altLang="en-US" sz="1050" dirty="0">
                <a:latin typeface="游ゴシック" panose="020B0400000000000000" pitchFamily="50" charset="-128"/>
                <a:ea typeface="游ゴシック" panose="020B0400000000000000" pitchFamily="50" charset="-128"/>
              </a:rPr>
              <a:t>１２．疑い病名で転帰がない患者を抽出（コーディング方式提供ルール）</a:t>
            </a:r>
          </a:p>
          <a:p>
            <a:pPr>
              <a:lnSpc>
                <a:spcPct val="125000"/>
              </a:lnSpc>
            </a:pPr>
            <a:r>
              <a:rPr lang="ja-JP" altLang="en-US" sz="1050" dirty="0">
                <a:latin typeface="游ゴシック" panose="020B0400000000000000" pitchFamily="50" charset="-128"/>
                <a:ea typeface="游ゴシック" panose="020B0400000000000000" pitchFamily="50" charset="-128"/>
              </a:rPr>
              <a:t>疑い病名で診療開始日に転帰がない患者を抽出します。</a:t>
            </a:r>
          </a:p>
        </p:txBody>
      </p:sp>
    </p:spTree>
    <p:extLst>
      <p:ext uri="{BB962C8B-B14F-4D97-AF65-F5344CB8AC3E}">
        <p14:creationId xmlns:p14="http://schemas.microsoft.com/office/powerpoint/2010/main" val="36176481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42</a:t>
            </a:fld>
            <a:endParaRPr kumimoji="1" lang="ja-JP" altLang="en-US"/>
          </a:p>
        </p:txBody>
      </p:sp>
      <p:sp>
        <p:nvSpPr>
          <p:cNvPr id="2" name="正方形/長方形 1">
            <a:extLst>
              <a:ext uri="{FF2B5EF4-FFF2-40B4-BE49-F238E27FC236}">
                <a16:creationId xmlns:a16="http://schemas.microsoft.com/office/drawing/2014/main" id="{C13C1ACA-E2F9-0FDD-8375-E57E37E4CD5B}"/>
              </a:ext>
            </a:extLst>
          </p:cNvPr>
          <p:cNvSpPr/>
          <p:nvPr/>
        </p:nvSpPr>
        <p:spPr>
          <a:xfrm>
            <a:off x="986513" y="621767"/>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基本提供抽出ルールの編集</a:t>
            </a:r>
          </a:p>
        </p:txBody>
      </p:sp>
      <p:sp>
        <p:nvSpPr>
          <p:cNvPr id="6" name="テキスト ボックス 5">
            <a:extLst>
              <a:ext uri="{FF2B5EF4-FFF2-40B4-BE49-F238E27FC236}">
                <a16:creationId xmlns:a16="http://schemas.microsoft.com/office/drawing/2014/main" id="{18E07716-3696-6969-E1AE-3031E33276F0}"/>
              </a:ext>
            </a:extLst>
          </p:cNvPr>
          <p:cNvSpPr txBox="1"/>
          <p:nvPr/>
        </p:nvSpPr>
        <p:spPr>
          <a:xfrm>
            <a:off x="956269" y="1029479"/>
            <a:ext cx="5394559" cy="1967590"/>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「レセプト抽出」 </a:t>
            </a:r>
            <a:r>
              <a:rPr lang="en-US" altLang="ja-JP" sz="1100" dirty="0">
                <a:latin typeface="游ゴシック" panose="020B0400000000000000" pitchFamily="50" charset="-128"/>
                <a:ea typeface="游ゴシック" panose="020B0400000000000000" pitchFamily="50" charset="-128"/>
              </a:rPr>
              <a:t>&gt; </a:t>
            </a:r>
            <a:r>
              <a:rPr lang="ja-JP" altLang="en-US" sz="1100" dirty="0">
                <a:latin typeface="游ゴシック" panose="020B0400000000000000" pitchFamily="50" charset="-128"/>
                <a:ea typeface="游ゴシック" panose="020B0400000000000000" pitchFamily="50" charset="-128"/>
              </a:rPr>
              <a:t>「抽出ルール管理」で抽出ルールをダブルクリックすると、抽出ルールの詳細が表示されます。</a:t>
            </a:r>
          </a:p>
          <a:p>
            <a:pPr>
              <a:lnSpc>
                <a:spcPct val="125000"/>
              </a:lnSpc>
            </a:pPr>
            <a:r>
              <a:rPr lang="ja-JP" altLang="en-US" sz="1100" dirty="0">
                <a:latin typeface="游ゴシック" panose="020B0400000000000000" pitchFamily="50" charset="-128"/>
                <a:ea typeface="游ゴシック" panose="020B0400000000000000" pitchFamily="50" charset="-128"/>
              </a:rPr>
              <a:t>又は、「レセプト抽出」の左の抽出ルールをダブルクリックすると、抽出ルールの詳細が表示されます。</a:t>
            </a: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１．（病名タイプ）急性期、疑い病名の整理</a:t>
            </a:r>
            <a:r>
              <a:rPr lang="ja-JP" altLang="en-US" sz="1100" dirty="0">
                <a:latin typeface="游ゴシック" panose="020B0400000000000000" pitchFamily="50" charset="-128"/>
                <a:ea typeface="游ゴシック" panose="020B0400000000000000" pitchFamily="50" charset="-128"/>
              </a:rPr>
              <a:t>をダブルクリックした画面です。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（急性期病名あるいは疑い病名が２ヶ月以上続いたレセプトを抽出します。）</a:t>
            </a: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  左上に「変更モード」と表示されているルールは設定を変更することができます。 </a:t>
            </a:r>
            <a:endParaRPr lang="en-US" altLang="ja-JP" sz="1100" dirty="0">
              <a:latin typeface="游ゴシック" panose="020B0400000000000000" pitchFamily="50" charset="-128"/>
              <a:ea typeface="游ゴシック" panose="020B0400000000000000" pitchFamily="50" charset="-128"/>
            </a:endParaRPr>
          </a:p>
        </p:txBody>
      </p:sp>
      <p:pic>
        <p:nvPicPr>
          <p:cNvPr id="10" name="그림 5">
            <a:extLst>
              <a:ext uri="{FF2B5EF4-FFF2-40B4-BE49-F238E27FC236}">
                <a16:creationId xmlns:a16="http://schemas.microsoft.com/office/drawing/2014/main" id="{40781439-6248-4144-1150-8243ED4E93EB}"/>
              </a:ext>
            </a:extLst>
          </p:cNvPr>
          <p:cNvPicPr>
            <a:picLocks noChangeAspect="1"/>
          </p:cNvPicPr>
          <p:nvPr/>
        </p:nvPicPr>
        <p:blipFill>
          <a:blip r:embed="rId3"/>
          <a:stretch>
            <a:fillRect/>
          </a:stretch>
        </p:blipFill>
        <p:spPr>
          <a:xfrm>
            <a:off x="1071231" y="3207430"/>
            <a:ext cx="5394884" cy="3491139"/>
          </a:xfrm>
          <a:prstGeom prst="rect">
            <a:avLst/>
          </a:prstGeom>
        </p:spPr>
      </p:pic>
      <p:sp>
        <p:nvSpPr>
          <p:cNvPr id="11" name="직사각형 9">
            <a:extLst>
              <a:ext uri="{FF2B5EF4-FFF2-40B4-BE49-F238E27FC236}">
                <a16:creationId xmlns:a16="http://schemas.microsoft.com/office/drawing/2014/main" id="{FB7C24A1-5486-B4C8-C76F-04E374F148AF}"/>
              </a:ext>
            </a:extLst>
          </p:cNvPr>
          <p:cNvSpPr/>
          <p:nvPr/>
        </p:nvSpPr>
        <p:spPr>
          <a:xfrm>
            <a:off x="1249622" y="3608456"/>
            <a:ext cx="589809" cy="183278"/>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2" name="직사각형 10">
            <a:extLst>
              <a:ext uri="{FF2B5EF4-FFF2-40B4-BE49-F238E27FC236}">
                <a16:creationId xmlns:a16="http://schemas.microsoft.com/office/drawing/2014/main" id="{34A9CA0A-0F77-F72B-F954-0E0C4FF92770}"/>
              </a:ext>
            </a:extLst>
          </p:cNvPr>
          <p:cNvSpPr/>
          <p:nvPr/>
        </p:nvSpPr>
        <p:spPr>
          <a:xfrm>
            <a:off x="5330757" y="3608456"/>
            <a:ext cx="456012" cy="141557"/>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3" name="직사각형 11">
            <a:extLst>
              <a:ext uri="{FF2B5EF4-FFF2-40B4-BE49-F238E27FC236}">
                <a16:creationId xmlns:a16="http://schemas.microsoft.com/office/drawing/2014/main" id="{67352FD0-6FF3-4AF1-497B-45BFC782DBC8}"/>
              </a:ext>
            </a:extLst>
          </p:cNvPr>
          <p:cNvSpPr/>
          <p:nvPr/>
        </p:nvSpPr>
        <p:spPr>
          <a:xfrm>
            <a:off x="1210711" y="5002913"/>
            <a:ext cx="2748219" cy="750587"/>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5" name="テキスト ボックス 4">
            <a:extLst>
              <a:ext uri="{FF2B5EF4-FFF2-40B4-BE49-F238E27FC236}">
                <a16:creationId xmlns:a16="http://schemas.microsoft.com/office/drawing/2014/main" id="{954AFC8E-94C9-F9B9-0B54-CEB5885DCA98}"/>
              </a:ext>
            </a:extLst>
          </p:cNvPr>
          <p:cNvSpPr txBox="1"/>
          <p:nvPr/>
        </p:nvSpPr>
        <p:spPr>
          <a:xfrm>
            <a:off x="927356" y="6853046"/>
            <a:ext cx="5682633" cy="2179186"/>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　急性期文字列」を選択し、</a:t>
            </a:r>
          </a:p>
          <a:p>
            <a:pPr>
              <a:lnSpc>
                <a:spcPct val="125000"/>
              </a:lnSpc>
            </a:pPr>
            <a:r>
              <a:rPr lang="ja-JP" altLang="en-US" sz="1100" dirty="0">
                <a:latin typeface="游ゴシック" panose="020B0400000000000000" pitchFamily="50" charset="-128"/>
                <a:ea typeface="游ゴシック" panose="020B0400000000000000" pitchFamily="50" charset="-128"/>
              </a:rPr>
              <a:t>「項目追加」をクリックすると急性期文字列を追加することができます。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＊抽出対象の、「急性期文字列」 を含み（</a:t>
            </a:r>
            <a:r>
              <a:rPr lang="ja-JP" altLang="en-US" sz="1100" dirty="0">
                <a:solidFill>
                  <a:srgbClr val="FF0000"/>
                </a:solidFill>
                <a:latin typeface="游ゴシック" panose="020B0400000000000000" pitchFamily="50" charset="-128"/>
                <a:ea typeface="游ゴシック" panose="020B0400000000000000" pitchFamily="50" charset="-128"/>
              </a:rPr>
              <a:t>有</a:t>
            </a:r>
            <a:r>
              <a:rPr lang="ja-JP" altLang="en-US" sz="1100" dirty="0">
                <a:latin typeface="游ゴシック" panose="020B0400000000000000" pitchFamily="50" charset="-128"/>
                <a:ea typeface="游ゴシック" panose="020B0400000000000000" pitchFamily="50" charset="-128"/>
              </a:rPr>
              <a:t>）、</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「除外文字列」 を含まない病名」（</a:t>
            </a:r>
            <a:r>
              <a:rPr lang="ja-JP" altLang="en-US" sz="1100" dirty="0">
                <a:solidFill>
                  <a:srgbClr val="FF0000"/>
                </a:solidFill>
                <a:latin typeface="游ゴシック" panose="020B0400000000000000" pitchFamily="50" charset="-128"/>
                <a:ea typeface="游ゴシック" panose="020B0400000000000000" pitchFamily="50" charset="-128"/>
              </a:rPr>
              <a:t>無</a:t>
            </a:r>
            <a:r>
              <a:rPr lang="ja-JP" altLang="en-US" sz="1100" dirty="0">
                <a:latin typeface="游ゴシック" panose="020B0400000000000000" pitchFamily="50" charset="-128"/>
                <a:ea typeface="游ゴシック" panose="020B0400000000000000" pitchFamily="50" charset="-128"/>
              </a:rPr>
              <a:t>）の意味は、個々の病名についての判定です。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＊（転帰を含む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：チェックすると「転帰」が既に付けている病名も含めて抽出します。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＊（主病名のみ）：チェックすると「主病名」で抽出します。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en-US" altLang="ja-JP" sz="1100" dirty="0">
                <a:latin typeface="游ゴシック" panose="020B0400000000000000" pitchFamily="50" charset="-128"/>
                <a:ea typeface="游ゴシック" panose="020B0400000000000000" pitchFamily="50" charset="-128"/>
              </a:rPr>
              <a:t> </a:t>
            </a:r>
          </a:p>
        </p:txBody>
      </p:sp>
    </p:spTree>
    <p:extLst>
      <p:ext uri="{BB962C8B-B14F-4D97-AF65-F5344CB8AC3E}">
        <p14:creationId xmlns:p14="http://schemas.microsoft.com/office/powerpoint/2010/main" val="32668089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43</a:t>
            </a:fld>
            <a:endParaRPr kumimoji="1" lang="ja-JP" altLang="en-US"/>
          </a:p>
        </p:txBody>
      </p:sp>
      <p:pic>
        <p:nvPicPr>
          <p:cNvPr id="15" name="그림 6">
            <a:extLst>
              <a:ext uri="{FF2B5EF4-FFF2-40B4-BE49-F238E27FC236}">
                <a16:creationId xmlns:a16="http://schemas.microsoft.com/office/drawing/2014/main" id="{F807F663-88E3-79AB-7F10-A1407788156A}"/>
              </a:ext>
            </a:extLst>
          </p:cNvPr>
          <p:cNvPicPr>
            <a:picLocks noChangeAspect="1"/>
          </p:cNvPicPr>
          <p:nvPr/>
        </p:nvPicPr>
        <p:blipFill>
          <a:blip r:embed="rId3"/>
          <a:stretch>
            <a:fillRect/>
          </a:stretch>
        </p:blipFill>
        <p:spPr>
          <a:xfrm>
            <a:off x="731720" y="2796385"/>
            <a:ext cx="5586442" cy="3622043"/>
          </a:xfrm>
          <a:prstGeom prst="rect">
            <a:avLst/>
          </a:prstGeom>
        </p:spPr>
      </p:pic>
      <p:sp>
        <p:nvSpPr>
          <p:cNvPr id="16" name="テキスト ボックス 15">
            <a:extLst>
              <a:ext uri="{FF2B5EF4-FFF2-40B4-BE49-F238E27FC236}">
                <a16:creationId xmlns:a16="http://schemas.microsoft.com/office/drawing/2014/main" id="{4215787F-9B3F-48AF-4966-0C7BE8EEC51A}"/>
              </a:ext>
            </a:extLst>
          </p:cNvPr>
          <p:cNvSpPr txBox="1"/>
          <p:nvPr/>
        </p:nvSpPr>
        <p:spPr>
          <a:xfrm>
            <a:off x="731720" y="1285855"/>
            <a:ext cx="5394559" cy="1133772"/>
          </a:xfrm>
          <a:prstGeom prst="rect">
            <a:avLst/>
          </a:prstGeom>
          <a:noFill/>
        </p:spPr>
        <p:txBody>
          <a:bodyPr wrap="square">
            <a:spAutoFit/>
          </a:bodyPr>
          <a:lstStyle/>
          <a:p>
            <a:pPr>
              <a:lnSpc>
                <a:spcPct val="125000"/>
              </a:lnSpc>
            </a:pPr>
            <a:r>
              <a:rPr lang="ja-JP" altLang="en-US" sz="1100" b="1" dirty="0">
                <a:latin typeface="游ゴシック" panose="020B0400000000000000" pitchFamily="50" charset="-128"/>
                <a:ea typeface="游ゴシック" panose="020B0400000000000000" pitchFamily="50" charset="-128"/>
              </a:rPr>
              <a:t>２．（病名タイプ）病名が多いレセプトの整理</a:t>
            </a:r>
            <a:r>
              <a:rPr lang="ja-JP" altLang="en-US" sz="1100" dirty="0">
                <a:latin typeface="游ゴシック" panose="020B0400000000000000" pitchFamily="50" charset="-128"/>
                <a:ea typeface="游ゴシック" panose="020B0400000000000000" pitchFamily="50" charset="-128"/>
              </a:rPr>
              <a:t>をダブルクリックした画面です。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　病名の数が一定数以上、初期状態では８個以上のレセプトを抽出します。</a:t>
            </a: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病名１の指定件数の「</a:t>
            </a:r>
            <a:r>
              <a:rPr lang="en-US" altLang="ja-JP" sz="1100" dirty="0">
                <a:latin typeface="游ゴシック" panose="020B0400000000000000" pitchFamily="50" charset="-128"/>
                <a:ea typeface="游ゴシック" panose="020B0400000000000000" pitchFamily="50" charset="-128"/>
              </a:rPr>
              <a:t>8</a:t>
            </a:r>
            <a:r>
              <a:rPr lang="ja-JP" altLang="en-US" sz="1100" dirty="0">
                <a:latin typeface="游ゴシック" panose="020B0400000000000000" pitchFamily="50" charset="-128"/>
                <a:ea typeface="游ゴシック" panose="020B0400000000000000" pitchFamily="50" charset="-128"/>
              </a:rPr>
              <a:t>」から「</a:t>
            </a:r>
            <a:r>
              <a:rPr lang="en-US" altLang="ja-JP" sz="1100" dirty="0">
                <a:latin typeface="游ゴシック" panose="020B0400000000000000" pitchFamily="50" charset="-128"/>
                <a:ea typeface="游ゴシック" panose="020B0400000000000000" pitchFamily="50" charset="-128"/>
              </a:rPr>
              <a:t>14</a:t>
            </a:r>
            <a:r>
              <a:rPr lang="ja-JP" altLang="en-US" sz="1100" dirty="0">
                <a:latin typeface="游ゴシック" panose="020B0400000000000000" pitchFamily="50" charset="-128"/>
                <a:ea typeface="游ゴシック" panose="020B0400000000000000" pitchFamily="50" charset="-128"/>
              </a:rPr>
              <a:t>」に変更し、［条件登録］をクリックすると、病名の数が</a:t>
            </a:r>
            <a:r>
              <a:rPr lang="en-US" altLang="ja-JP" sz="1100" dirty="0">
                <a:latin typeface="游ゴシック" panose="020B0400000000000000" pitchFamily="50" charset="-128"/>
                <a:ea typeface="游ゴシック" panose="020B0400000000000000" pitchFamily="50" charset="-128"/>
              </a:rPr>
              <a:t>14</a:t>
            </a:r>
            <a:r>
              <a:rPr lang="ja-JP" altLang="en-US" sz="1100" dirty="0">
                <a:latin typeface="游ゴシック" panose="020B0400000000000000" pitchFamily="50" charset="-128"/>
                <a:ea typeface="游ゴシック" panose="020B0400000000000000" pitchFamily="50" charset="-128"/>
              </a:rPr>
              <a:t>個以上のレセプトと抽出するように変更されます。</a:t>
            </a:r>
          </a:p>
        </p:txBody>
      </p:sp>
      <p:sp>
        <p:nvSpPr>
          <p:cNvPr id="17" name="テキスト ボックス 4">
            <a:extLst>
              <a:ext uri="{FF2B5EF4-FFF2-40B4-BE49-F238E27FC236}">
                <a16:creationId xmlns:a16="http://schemas.microsoft.com/office/drawing/2014/main" id="{16390D4A-BB91-49EE-C7B1-9514951A8F03}"/>
              </a:ext>
            </a:extLst>
          </p:cNvPr>
          <p:cNvSpPr txBox="1"/>
          <p:nvPr/>
        </p:nvSpPr>
        <p:spPr>
          <a:xfrm>
            <a:off x="683624" y="6617302"/>
            <a:ext cx="5682633" cy="710579"/>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＊（転帰を含む</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：チェックすると「転帰」が既に付けている病名も含めて抽出します。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 「病名２」 </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がないので、「病名</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」の指定件数条件に該当するレセプトのみ抽出します。</a:t>
            </a:r>
            <a:endParaRPr lang="en-US" altLang="ja-JP" sz="1100" dirty="0">
              <a:latin typeface="游ゴシック" panose="020B0400000000000000" pitchFamily="50" charset="-128"/>
              <a:ea typeface="游ゴシック" panose="020B0400000000000000" pitchFamily="50" charset="-128"/>
            </a:endParaRPr>
          </a:p>
        </p:txBody>
      </p:sp>
      <p:sp>
        <p:nvSpPr>
          <p:cNvPr id="18" name="직사각형 11">
            <a:extLst>
              <a:ext uri="{FF2B5EF4-FFF2-40B4-BE49-F238E27FC236}">
                <a16:creationId xmlns:a16="http://schemas.microsoft.com/office/drawing/2014/main" id="{42811246-3317-8B53-5D75-3EEC8C3ECEF2}"/>
              </a:ext>
            </a:extLst>
          </p:cNvPr>
          <p:cNvSpPr/>
          <p:nvPr/>
        </p:nvSpPr>
        <p:spPr>
          <a:xfrm>
            <a:off x="776722" y="4231129"/>
            <a:ext cx="2748219" cy="209644"/>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9" name="사각형: 둥근 모서리 8">
            <a:extLst>
              <a:ext uri="{FF2B5EF4-FFF2-40B4-BE49-F238E27FC236}">
                <a16:creationId xmlns:a16="http://schemas.microsoft.com/office/drawing/2014/main" id="{DBC1888B-E266-7D4B-F3D8-1632B6397CA9}"/>
              </a:ext>
            </a:extLst>
          </p:cNvPr>
          <p:cNvSpPr/>
          <p:nvPr/>
        </p:nvSpPr>
        <p:spPr>
          <a:xfrm>
            <a:off x="3833284" y="4084852"/>
            <a:ext cx="2748219" cy="862676"/>
          </a:xfrm>
          <a:prstGeom prst="roundRect">
            <a:avLst>
              <a:gd name="adj" fmla="val 27635"/>
            </a:avLst>
          </a:prstGeom>
          <a:solidFill>
            <a:srgbClr val="FFFFFF"/>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pic>
        <p:nvPicPr>
          <p:cNvPr id="20" name="그림 14">
            <a:extLst>
              <a:ext uri="{FF2B5EF4-FFF2-40B4-BE49-F238E27FC236}">
                <a16:creationId xmlns:a16="http://schemas.microsoft.com/office/drawing/2014/main" id="{5B80CE1A-67A0-1E11-65E0-3D9D80874E75}"/>
              </a:ext>
            </a:extLst>
          </p:cNvPr>
          <p:cNvPicPr>
            <a:picLocks noChangeAspect="1"/>
          </p:cNvPicPr>
          <p:nvPr/>
        </p:nvPicPr>
        <p:blipFill>
          <a:blip r:embed="rId4"/>
          <a:stretch>
            <a:fillRect/>
          </a:stretch>
        </p:blipFill>
        <p:spPr>
          <a:xfrm>
            <a:off x="4015093" y="4335951"/>
            <a:ext cx="1047896" cy="352474"/>
          </a:xfrm>
          <a:prstGeom prst="rect">
            <a:avLst/>
          </a:prstGeom>
        </p:spPr>
      </p:pic>
      <p:pic>
        <p:nvPicPr>
          <p:cNvPr id="21" name="그림 16">
            <a:extLst>
              <a:ext uri="{FF2B5EF4-FFF2-40B4-BE49-F238E27FC236}">
                <a16:creationId xmlns:a16="http://schemas.microsoft.com/office/drawing/2014/main" id="{891C0761-B1DC-70D5-A970-15390BC14001}"/>
              </a:ext>
            </a:extLst>
          </p:cNvPr>
          <p:cNvPicPr>
            <a:picLocks noChangeAspect="1"/>
          </p:cNvPicPr>
          <p:nvPr/>
        </p:nvPicPr>
        <p:blipFill>
          <a:blip r:embed="rId5"/>
          <a:stretch>
            <a:fillRect/>
          </a:stretch>
        </p:blipFill>
        <p:spPr>
          <a:xfrm>
            <a:off x="5371332" y="4335951"/>
            <a:ext cx="1092669" cy="352474"/>
          </a:xfrm>
          <a:prstGeom prst="rect">
            <a:avLst/>
          </a:prstGeom>
        </p:spPr>
      </p:pic>
      <p:cxnSp>
        <p:nvCxnSpPr>
          <p:cNvPr id="22" name="직선 화살표 연결선 29">
            <a:extLst>
              <a:ext uri="{FF2B5EF4-FFF2-40B4-BE49-F238E27FC236}">
                <a16:creationId xmlns:a16="http://schemas.microsoft.com/office/drawing/2014/main" id="{9873A31E-9464-99D3-AC9C-32F716B6D47C}"/>
              </a:ext>
            </a:extLst>
          </p:cNvPr>
          <p:cNvCxnSpPr/>
          <p:nvPr/>
        </p:nvCxnSpPr>
        <p:spPr>
          <a:xfrm>
            <a:off x="5062989" y="4525833"/>
            <a:ext cx="308343"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3" name="그림 31">
            <a:extLst>
              <a:ext uri="{FF2B5EF4-FFF2-40B4-BE49-F238E27FC236}">
                <a16:creationId xmlns:a16="http://schemas.microsoft.com/office/drawing/2014/main" id="{3E16C4F6-4665-F59A-2826-76BB81EC2643}"/>
              </a:ext>
            </a:extLst>
          </p:cNvPr>
          <p:cNvPicPr>
            <a:picLocks noChangeAspect="1"/>
          </p:cNvPicPr>
          <p:nvPr/>
        </p:nvPicPr>
        <p:blipFill>
          <a:blip r:embed="rId6"/>
          <a:stretch>
            <a:fillRect/>
          </a:stretch>
        </p:blipFill>
        <p:spPr>
          <a:xfrm>
            <a:off x="3599762" y="5443557"/>
            <a:ext cx="2981741" cy="514422"/>
          </a:xfrm>
          <a:prstGeom prst="rect">
            <a:avLst/>
          </a:prstGeom>
        </p:spPr>
      </p:pic>
      <p:cxnSp>
        <p:nvCxnSpPr>
          <p:cNvPr id="24" name="직선 화살표 연결선 32">
            <a:extLst>
              <a:ext uri="{FF2B5EF4-FFF2-40B4-BE49-F238E27FC236}">
                <a16:creationId xmlns:a16="http://schemas.microsoft.com/office/drawing/2014/main" id="{4FD9DEF2-B808-8FA0-53AB-48D0FABE57DC}"/>
              </a:ext>
            </a:extLst>
          </p:cNvPr>
          <p:cNvCxnSpPr>
            <a:cxnSpLocks/>
            <a:stCxn id="19" idx="2"/>
          </p:cNvCxnSpPr>
          <p:nvPr/>
        </p:nvCxnSpPr>
        <p:spPr>
          <a:xfrm>
            <a:off x="5207394" y="4947528"/>
            <a:ext cx="0" cy="49810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직선 화살표 연결선 13">
            <a:extLst>
              <a:ext uri="{FF2B5EF4-FFF2-40B4-BE49-F238E27FC236}">
                <a16:creationId xmlns:a16="http://schemas.microsoft.com/office/drawing/2014/main" id="{3299A5E5-2FDB-B48E-B159-6F26DC2FAD3D}"/>
              </a:ext>
            </a:extLst>
          </p:cNvPr>
          <p:cNvCxnSpPr>
            <a:cxnSpLocks/>
          </p:cNvCxnSpPr>
          <p:nvPr/>
        </p:nvCxnSpPr>
        <p:spPr>
          <a:xfrm>
            <a:off x="3527133" y="4334256"/>
            <a:ext cx="308344"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5334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44</a:t>
            </a:fld>
            <a:endParaRPr kumimoji="1" lang="ja-JP" altLang="en-US"/>
          </a:p>
        </p:txBody>
      </p:sp>
      <p:sp>
        <p:nvSpPr>
          <p:cNvPr id="16" name="テキスト ボックス 15">
            <a:extLst>
              <a:ext uri="{FF2B5EF4-FFF2-40B4-BE49-F238E27FC236}">
                <a16:creationId xmlns:a16="http://schemas.microsoft.com/office/drawing/2014/main" id="{4215787F-9B3F-48AF-4966-0C7BE8EEC51A}"/>
              </a:ext>
            </a:extLst>
          </p:cNvPr>
          <p:cNvSpPr txBox="1"/>
          <p:nvPr/>
        </p:nvSpPr>
        <p:spPr>
          <a:xfrm>
            <a:off x="764179" y="825600"/>
            <a:ext cx="5394559" cy="502253"/>
          </a:xfrm>
          <a:prstGeom prst="rect">
            <a:avLst/>
          </a:prstGeom>
          <a:noFill/>
        </p:spPr>
        <p:txBody>
          <a:bodyPr wrap="square">
            <a:spAutoFit/>
          </a:bodyPr>
          <a:lstStyle/>
          <a:p>
            <a:pPr>
              <a:lnSpc>
                <a:spcPct val="125000"/>
              </a:lnSpc>
            </a:pPr>
            <a:r>
              <a:rPr lang="ja-JP" altLang="en-US" sz="1100" b="1" dirty="0">
                <a:latin typeface="游ゴシック" panose="020B0400000000000000" pitchFamily="50" charset="-128"/>
                <a:ea typeface="游ゴシック" panose="020B0400000000000000" pitchFamily="50" charset="-128"/>
              </a:rPr>
              <a:t>３． （コメントタイプ）  時間外、深夜、休日加算のコメント漏れ再診の時間外、深夜、休日加算を算定しているのにコメントがないレセプトを抽出します。</a:t>
            </a:r>
            <a:endParaRPr lang="ja-JP" altLang="en-US" sz="1100" dirty="0">
              <a:latin typeface="游ゴシック" panose="020B0400000000000000" pitchFamily="50" charset="-128"/>
              <a:ea typeface="游ゴシック" panose="020B0400000000000000" pitchFamily="50" charset="-128"/>
            </a:endParaRPr>
          </a:p>
        </p:txBody>
      </p:sp>
      <p:grpSp>
        <p:nvGrpSpPr>
          <p:cNvPr id="37" name="グループ化 36">
            <a:extLst>
              <a:ext uri="{FF2B5EF4-FFF2-40B4-BE49-F238E27FC236}">
                <a16:creationId xmlns:a16="http://schemas.microsoft.com/office/drawing/2014/main" id="{9781FBB8-C890-AD06-636A-50C6463C43E9}"/>
              </a:ext>
            </a:extLst>
          </p:cNvPr>
          <p:cNvGrpSpPr/>
          <p:nvPr/>
        </p:nvGrpSpPr>
        <p:grpSpPr>
          <a:xfrm>
            <a:off x="1116319" y="1390841"/>
            <a:ext cx="5012615" cy="3091829"/>
            <a:chOff x="709543" y="1986885"/>
            <a:chExt cx="5763092" cy="3554730"/>
          </a:xfrm>
        </p:grpSpPr>
        <p:grpSp>
          <p:nvGrpSpPr>
            <p:cNvPr id="36" name="グループ化 35">
              <a:extLst>
                <a:ext uri="{FF2B5EF4-FFF2-40B4-BE49-F238E27FC236}">
                  <a16:creationId xmlns:a16="http://schemas.microsoft.com/office/drawing/2014/main" id="{2CA089E6-35FF-6E0A-9CF1-B643262D2BD4}"/>
                </a:ext>
              </a:extLst>
            </p:cNvPr>
            <p:cNvGrpSpPr/>
            <p:nvPr/>
          </p:nvGrpSpPr>
          <p:grpSpPr>
            <a:xfrm>
              <a:off x="709543" y="1986885"/>
              <a:ext cx="5763092" cy="3554730"/>
              <a:chOff x="709543" y="1986885"/>
              <a:chExt cx="5763092" cy="3554730"/>
            </a:xfrm>
          </p:grpSpPr>
          <p:pic>
            <p:nvPicPr>
              <p:cNvPr id="10" name="그림 10">
                <a:extLst>
                  <a:ext uri="{FF2B5EF4-FFF2-40B4-BE49-F238E27FC236}">
                    <a16:creationId xmlns:a16="http://schemas.microsoft.com/office/drawing/2014/main" id="{3D79D595-424A-3634-66A2-C9A117F7973C}"/>
                  </a:ext>
                </a:extLst>
              </p:cNvPr>
              <p:cNvPicPr>
                <a:picLocks noChangeAspect="1"/>
              </p:cNvPicPr>
              <p:nvPr/>
            </p:nvPicPr>
            <p:blipFill>
              <a:blip r:embed="rId3"/>
              <a:stretch>
                <a:fillRect/>
              </a:stretch>
            </p:blipFill>
            <p:spPr>
              <a:xfrm>
                <a:off x="709543" y="1986885"/>
                <a:ext cx="5394559" cy="3554730"/>
              </a:xfrm>
              <a:prstGeom prst="rect">
                <a:avLst/>
              </a:prstGeom>
            </p:spPr>
          </p:pic>
          <p:sp>
            <p:nvSpPr>
              <p:cNvPr id="11" name="직사각형 12">
                <a:extLst>
                  <a:ext uri="{FF2B5EF4-FFF2-40B4-BE49-F238E27FC236}">
                    <a16:creationId xmlns:a16="http://schemas.microsoft.com/office/drawing/2014/main" id="{90255972-944A-CF5E-7741-139DD209392E}"/>
                  </a:ext>
                </a:extLst>
              </p:cNvPr>
              <p:cNvSpPr/>
              <p:nvPr/>
            </p:nvSpPr>
            <p:spPr>
              <a:xfrm>
                <a:off x="4963533" y="2188288"/>
                <a:ext cx="963443" cy="274058"/>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4" name="TextBox 15">
                <a:extLst>
                  <a:ext uri="{FF2B5EF4-FFF2-40B4-BE49-F238E27FC236}">
                    <a16:creationId xmlns:a16="http://schemas.microsoft.com/office/drawing/2014/main" id="{240C6AA8-4F74-9A40-5A90-11DE9D4F29EC}"/>
                  </a:ext>
                </a:extLst>
              </p:cNvPr>
              <p:cNvSpPr txBox="1"/>
              <p:nvPr/>
            </p:nvSpPr>
            <p:spPr>
              <a:xfrm>
                <a:off x="3246897" y="3359478"/>
                <a:ext cx="418729" cy="353857"/>
              </a:xfrm>
              <a:prstGeom prst="rect">
                <a:avLst/>
              </a:prstGeom>
              <a:noFill/>
            </p:spPr>
            <p:txBody>
              <a:bodyPr wrap="none" rtlCol="0">
                <a:spAutoFit/>
              </a:bodyPr>
              <a:lstStyle/>
              <a:p>
                <a:pPr algn="l"/>
                <a:r>
                  <a:rPr kumimoji="1" lang="ko-KR" altLang="en-US" sz="1400" dirty="0">
                    <a:solidFill>
                      <a:srgbClr val="FF0000"/>
                    </a:solidFill>
                    <a:latin typeface="游ゴシック" panose="020B0400000000000000" pitchFamily="50" charset="-128"/>
                  </a:rPr>
                  <a:t>①</a:t>
                </a:r>
              </a:p>
            </p:txBody>
          </p:sp>
          <p:sp>
            <p:nvSpPr>
              <p:cNvPr id="25" name="사각형: 둥근 모서리 17">
                <a:extLst>
                  <a:ext uri="{FF2B5EF4-FFF2-40B4-BE49-F238E27FC236}">
                    <a16:creationId xmlns:a16="http://schemas.microsoft.com/office/drawing/2014/main" id="{A846F1FA-34AC-E6E6-97D1-AF439343D696}"/>
                  </a:ext>
                </a:extLst>
              </p:cNvPr>
              <p:cNvSpPr/>
              <p:nvPr/>
            </p:nvSpPr>
            <p:spPr>
              <a:xfrm>
                <a:off x="3646719" y="3621088"/>
                <a:ext cx="2825916" cy="576151"/>
              </a:xfrm>
              <a:prstGeom prst="roundRect">
                <a:avLst>
                  <a:gd name="adj" fmla="val 27635"/>
                </a:avLst>
              </a:prstGeom>
              <a:solidFill>
                <a:srgbClr val="FFFFFF"/>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pic>
            <p:nvPicPr>
              <p:cNvPr id="26" name="그림 19">
                <a:extLst>
                  <a:ext uri="{FF2B5EF4-FFF2-40B4-BE49-F238E27FC236}">
                    <a16:creationId xmlns:a16="http://schemas.microsoft.com/office/drawing/2014/main" id="{9E986263-2E1E-A787-AA0D-10060AC089AB}"/>
                  </a:ext>
                </a:extLst>
              </p:cNvPr>
              <p:cNvPicPr>
                <a:picLocks noChangeAspect="1"/>
              </p:cNvPicPr>
              <p:nvPr/>
            </p:nvPicPr>
            <p:blipFill>
              <a:blip r:embed="rId4"/>
              <a:stretch>
                <a:fillRect/>
              </a:stretch>
            </p:blipFill>
            <p:spPr>
              <a:xfrm>
                <a:off x="3796586" y="3797450"/>
                <a:ext cx="1816948" cy="241366"/>
              </a:xfrm>
              <a:prstGeom prst="rect">
                <a:avLst/>
              </a:prstGeom>
            </p:spPr>
          </p:pic>
          <p:pic>
            <p:nvPicPr>
              <p:cNvPr id="27" name="그림 21">
                <a:extLst>
                  <a:ext uri="{FF2B5EF4-FFF2-40B4-BE49-F238E27FC236}">
                    <a16:creationId xmlns:a16="http://schemas.microsoft.com/office/drawing/2014/main" id="{0DAC5042-23B1-F315-AFCC-36F7D95A6445}"/>
                  </a:ext>
                </a:extLst>
              </p:cNvPr>
              <p:cNvPicPr>
                <a:picLocks noChangeAspect="1"/>
              </p:cNvPicPr>
              <p:nvPr/>
            </p:nvPicPr>
            <p:blipFill>
              <a:blip r:embed="rId5"/>
              <a:stretch>
                <a:fillRect/>
              </a:stretch>
            </p:blipFill>
            <p:spPr>
              <a:xfrm>
                <a:off x="3646719" y="4829905"/>
                <a:ext cx="2498921" cy="397917"/>
              </a:xfrm>
              <a:prstGeom prst="rect">
                <a:avLst/>
              </a:prstGeom>
            </p:spPr>
          </p:pic>
          <p:cxnSp>
            <p:nvCxnSpPr>
              <p:cNvPr id="28" name="직선 화살표 연결선 22">
                <a:extLst>
                  <a:ext uri="{FF2B5EF4-FFF2-40B4-BE49-F238E27FC236}">
                    <a16:creationId xmlns:a16="http://schemas.microsoft.com/office/drawing/2014/main" id="{7539642E-FBE0-0EEF-8193-1BE94FB2A1B0}"/>
                  </a:ext>
                </a:extLst>
              </p:cNvPr>
              <p:cNvCxnSpPr>
                <a:cxnSpLocks/>
              </p:cNvCxnSpPr>
              <p:nvPr/>
            </p:nvCxnSpPr>
            <p:spPr>
              <a:xfrm>
                <a:off x="2938554" y="3903791"/>
                <a:ext cx="708165"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9" name="직선 화살표 연결선 24">
              <a:extLst>
                <a:ext uri="{FF2B5EF4-FFF2-40B4-BE49-F238E27FC236}">
                  <a16:creationId xmlns:a16="http://schemas.microsoft.com/office/drawing/2014/main" id="{146C7711-B979-6E14-28D6-CAB91328638E}"/>
                </a:ext>
              </a:extLst>
            </p:cNvPr>
            <p:cNvCxnSpPr>
              <a:cxnSpLocks/>
              <a:endCxn id="27" idx="0"/>
            </p:cNvCxnSpPr>
            <p:nvPr/>
          </p:nvCxnSpPr>
          <p:spPr>
            <a:xfrm flipH="1">
              <a:off x="4896180" y="4215178"/>
              <a:ext cx="11722" cy="61472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グループ化 37">
            <a:extLst>
              <a:ext uri="{FF2B5EF4-FFF2-40B4-BE49-F238E27FC236}">
                <a16:creationId xmlns:a16="http://schemas.microsoft.com/office/drawing/2014/main" id="{6175370E-52D1-A32A-37BB-A2E661A4760D}"/>
              </a:ext>
            </a:extLst>
          </p:cNvPr>
          <p:cNvGrpSpPr/>
          <p:nvPr/>
        </p:nvGrpSpPr>
        <p:grpSpPr>
          <a:xfrm>
            <a:off x="1116319" y="5525796"/>
            <a:ext cx="4538012" cy="2384870"/>
            <a:chOff x="872482" y="6867585"/>
            <a:chExt cx="5354839" cy="2814139"/>
          </a:xfrm>
        </p:grpSpPr>
        <p:pic>
          <p:nvPicPr>
            <p:cNvPr id="30" name="그림 30">
              <a:extLst>
                <a:ext uri="{FF2B5EF4-FFF2-40B4-BE49-F238E27FC236}">
                  <a16:creationId xmlns:a16="http://schemas.microsoft.com/office/drawing/2014/main" id="{EB6B8562-028B-5694-19D0-F00E0E8806D0}"/>
                </a:ext>
              </a:extLst>
            </p:cNvPr>
            <p:cNvPicPr>
              <a:picLocks noChangeAspect="1"/>
            </p:cNvPicPr>
            <p:nvPr/>
          </p:nvPicPr>
          <p:blipFill>
            <a:blip r:embed="rId6"/>
            <a:stretch>
              <a:fillRect/>
            </a:stretch>
          </p:blipFill>
          <p:spPr>
            <a:xfrm>
              <a:off x="872482" y="6867585"/>
              <a:ext cx="5354839" cy="2814139"/>
            </a:xfrm>
            <a:prstGeom prst="rect">
              <a:avLst/>
            </a:prstGeom>
          </p:spPr>
        </p:pic>
        <p:sp>
          <p:nvSpPr>
            <p:cNvPr id="31" name="직사각형 35">
              <a:extLst>
                <a:ext uri="{FF2B5EF4-FFF2-40B4-BE49-F238E27FC236}">
                  <a16:creationId xmlns:a16="http://schemas.microsoft.com/office/drawing/2014/main" id="{230AA075-6E78-C9E0-9470-1DD21CA012BB}"/>
                </a:ext>
              </a:extLst>
            </p:cNvPr>
            <p:cNvSpPr/>
            <p:nvPr/>
          </p:nvSpPr>
          <p:spPr>
            <a:xfrm>
              <a:off x="3796586" y="7564421"/>
              <a:ext cx="2299889" cy="349296"/>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32" name="직사각형 36">
              <a:extLst>
                <a:ext uri="{FF2B5EF4-FFF2-40B4-BE49-F238E27FC236}">
                  <a16:creationId xmlns:a16="http://schemas.microsoft.com/office/drawing/2014/main" id="{F40DE599-CEA9-19F9-48C4-4E2675CC3F43}"/>
                </a:ext>
              </a:extLst>
            </p:cNvPr>
            <p:cNvSpPr/>
            <p:nvPr/>
          </p:nvSpPr>
          <p:spPr>
            <a:xfrm>
              <a:off x="5109549" y="7049564"/>
              <a:ext cx="573325" cy="206870"/>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cxnSp>
          <p:nvCxnSpPr>
            <p:cNvPr id="33" name="직선 화살표 연결선 37">
              <a:extLst>
                <a:ext uri="{FF2B5EF4-FFF2-40B4-BE49-F238E27FC236}">
                  <a16:creationId xmlns:a16="http://schemas.microsoft.com/office/drawing/2014/main" id="{65BFC5B7-0858-8D31-533E-3014901AB556}"/>
                </a:ext>
              </a:extLst>
            </p:cNvPr>
            <p:cNvCxnSpPr>
              <a:cxnSpLocks/>
            </p:cNvCxnSpPr>
            <p:nvPr/>
          </p:nvCxnSpPr>
          <p:spPr>
            <a:xfrm>
              <a:off x="5415854" y="7230191"/>
              <a:ext cx="13641" cy="29708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テキスト ボックス 4">
            <a:extLst>
              <a:ext uri="{FF2B5EF4-FFF2-40B4-BE49-F238E27FC236}">
                <a16:creationId xmlns:a16="http://schemas.microsoft.com/office/drawing/2014/main" id="{87EDEFEE-9F4D-4443-60CA-BEE77A824A66}"/>
              </a:ext>
            </a:extLst>
          </p:cNvPr>
          <p:cNvSpPr txBox="1"/>
          <p:nvPr/>
        </p:nvSpPr>
        <p:spPr>
          <a:xfrm>
            <a:off x="897100" y="4520246"/>
            <a:ext cx="5394559" cy="922176"/>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a:t>
            </a:r>
            <a:r>
              <a:rPr lang="ja-JP" altLang="en-US" sz="1100" dirty="0">
                <a:latin typeface="游ゴシック" panose="020B0400000000000000" pitchFamily="50" charset="-128"/>
                <a:ea typeface="游ゴシック" panose="020B0400000000000000" pitchFamily="50" charset="-128"/>
              </a:rPr>
              <a:t> コメント対象 </a:t>
            </a:r>
            <a:r>
              <a:rPr lang="en-US" altLang="ja-JP" sz="1100" dirty="0">
                <a:latin typeface="游ゴシック" panose="020B0400000000000000" pitchFamily="50" charset="-128"/>
                <a:ea typeface="游ゴシック" panose="020B0400000000000000" pitchFamily="50" charset="-128"/>
              </a:rPr>
              <a:t>(= G001)   </a:t>
            </a:r>
          </a:p>
          <a:p>
            <a:pPr>
              <a:lnSpc>
                <a:spcPct val="125000"/>
              </a:lnSpc>
            </a:pP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デフォルト</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対象項目として</a:t>
            </a:r>
            <a:r>
              <a:rPr lang="en-US" altLang="ja-JP" sz="1100" dirty="0">
                <a:latin typeface="游ゴシック" panose="020B0400000000000000" pitchFamily="50" charset="-128"/>
                <a:ea typeface="游ゴシック" panose="020B0400000000000000" pitchFamily="50" charset="-128"/>
              </a:rPr>
              <a:t>49</a:t>
            </a:r>
            <a:r>
              <a:rPr lang="ja-JP" altLang="en-US" sz="1100" dirty="0">
                <a:latin typeface="游ゴシック" panose="020B0400000000000000" pitchFamily="50" charset="-128"/>
                <a:ea typeface="游ゴシック" panose="020B0400000000000000" pitchFamily="50" charset="-128"/>
              </a:rPr>
              <a:t>個が設定されています。</a:t>
            </a:r>
          </a:p>
          <a:p>
            <a:pPr>
              <a:lnSpc>
                <a:spcPct val="125000"/>
              </a:lnSpc>
            </a:pP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診療行為を「項目追加」や「項目削除」を通じて追加</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削除することができます。  </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同一算定日に「病名が無い（転帰除外）」を除去することができます。 </a:t>
            </a:r>
          </a:p>
        </p:txBody>
      </p:sp>
      <p:sp>
        <p:nvSpPr>
          <p:cNvPr id="41" name="テキスト ボックス 40">
            <a:extLst>
              <a:ext uri="{FF2B5EF4-FFF2-40B4-BE49-F238E27FC236}">
                <a16:creationId xmlns:a16="http://schemas.microsoft.com/office/drawing/2014/main" id="{BE2F3CF8-E0A7-0E73-7962-2B1FB4ADCC81}"/>
              </a:ext>
            </a:extLst>
          </p:cNvPr>
          <p:cNvSpPr txBox="1"/>
          <p:nvPr/>
        </p:nvSpPr>
        <p:spPr>
          <a:xfrm>
            <a:off x="1004620" y="7953584"/>
            <a:ext cx="5179517" cy="925574"/>
          </a:xfrm>
          <a:prstGeom prst="rect">
            <a:avLst/>
          </a:prstGeom>
          <a:noFill/>
        </p:spPr>
        <p:txBody>
          <a:bodyPr wrap="square" rtlCol="0">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a:t>
            </a:r>
            <a:r>
              <a:rPr lang="ja-JP" altLang="en-US" sz="1100" dirty="0">
                <a:latin typeface="游ゴシック" panose="020B0400000000000000" pitchFamily="50" charset="-128"/>
                <a:ea typeface="游ゴシック" panose="020B0400000000000000" pitchFamily="50" charset="-128"/>
              </a:rPr>
              <a:t>「コメント及び症状詳記」、「コメントのみ」、「症状上記のみ」から選択可能です。</a:t>
            </a:r>
          </a:p>
          <a:p>
            <a:pPr>
              <a:lnSpc>
                <a:spcPct val="125000"/>
              </a:lnSpc>
            </a:pPr>
            <a:r>
              <a:rPr lang="en-US" altLang="ja-JP" sz="1100" dirty="0">
                <a:latin typeface="游ゴシック" panose="020B0400000000000000" pitchFamily="50" charset="-128"/>
                <a:ea typeface="游ゴシック" panose="020B0400000000000000" pitchFamily="50" charset="-128"/>
              </a:rPr>
              <a:t>- G002 </a:t>
            </a:r>
            <a:r>
              <a:rPr lang="ja-JP" altLang="en-US" sz="1100" dirty="0">
                <a:latin typeface="游ゴシック" panose="020B0400000000000000" pitchFamily="50" charset="-128"/>
                <a:ea typeface="游ゴシック" panose="020B0400000000000000" pitchFamily="50" charset="-128"/>
              </a:rPr>
              <a:t>グループに対する「項目追加」を通じて、コメントコードやコメント文字列を設定することができます。</a:t>
            </a:r>
          </a:p>
        </p:txBody>
      </p:sp>
      <p:sp>
        <p:nvSpPr>
          <p:cNvPr id="42" name="직사각형 34">
            <a:extLst>
              <a:ext uri="{FF2B5EF4-FFF2-40B4-BE49-F238E27FC236}">
                <a16:creationId xmlns:a16="http://schemas.microsoft.com/office/drawing/2014/main" id="{0B1B337C-BD6C-00B3-4059-924D5741A354}"/>
              </a:ext>
            </a:extLst>
          </p:cNvPr>
          <p:cNvSpPr/>
          <p:nvPr/>
        </p:nvSpPr>
        <p:spPr>
          <a:xfrm>
            <a:off x="1116319" y="7124441"/>
            <a:ext cx="2345140" cy="829143"/>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43" name="TextBox 40">
            <a:extLst>
              <a:ext uri="{FF2B5EF4-FFF2-40B4-BE49-F238E27FC236}">
                <a16:creationId xmlns:a16="http://schemas.microsoft.com/office/drawing/2014/main" id="{E522E76D-DD1E-DA72-18F0-E4458D90819C}"/>
              </a:ext>
            </a:extLst>
          </p:cNvPr>
          <p:cNvSpPr txBox="1"/>
          <p:nvPr/>
        </p:nvSpPr>
        <p:spPr>
          <a:xfrm>
            <a:off x="2105539" y="7084454"/>
            <a:ext cx="360042" cy="307777"/>
          </a:xfrm>
          <a:prstGeom prst="rect">
            <a:avLst/>
          </a:prstGeom>
          <a:noFill/>
        </p:spPr>
        <p:txBody>
          <a:bodyPr wrap="square" rtlCol="0">
            <a:spAutoFit/>
          </a:bodyPr>
          <a:lstStyle/>
          <a:p>
            <a:pPr algn="l"/>
            <a:r>
              <a:rPr kumimoji="1" lang="ko-KR" altLang="en-US" sz="1400" dirty="0">
                <a:solidFill>
                  <a:srgbClr val="FF0000"/>
                </a:solidFill>
                <a:latin typeface="游ゴシック" panose="020B0400000000000000" pitchFamily="50" charset="-128"/>
              </a:rPr>
              <a:t>② </a:t>
            </a:r>
          </a:p>
        </p:txBody>
      </p:sp>
    </p:spTree>
    <p:extLst>
      <p:ext uri="{BB962C8B-B14F-4D97-AF65-F5344CB8AC3E}">
        <p14:creationId xmlns:p14="http://schemas.microsoft.com/office/powerpoint/2010/main" val="22555564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45</a:t>
            </a:fld>
            <a:endParaRPr kumimoji="1" lang="ja-JP" altLang="en-US"/>
          </a:p>
        </p:txBody>
      </p:sp>
      <p:pic>
        <p:nvPicPr>
          <p:cNvPr id="6" name="그림 5">
            <a:extLst>
              <a:ext uri="{FF2B5EF4-FFF2-40B4-BE49-F238E27FC236}">
                <a16:creationId xmlns:a16="http://schemas.microsoft.com/office/drawing/2014/main" id="{5AA2609B-62A5-0D13-66CA-4B0B0F09DB30}"/>
              </a:ext>
            </a:extLst>
          </p:cNvPr>
          <p:cNvPicPr>
            <a:picLocks noChangeAspect="1"/>
          </p:cNvPicPr>
          <p:nvPr/>
        </p:nvPicPr>
        <p:blipFill>
          <a:blip r:embed="rId3"/>
          <a:stretch>
            <a:fillRect/>
          </a:stretch>
        </p:blipFill>
        <p:spPr>
          <a:xfrm>
            <a:off x="931354" y="2174901"/>
            <a:ext cx="5455159" cy="3421333"/>
          </a:xfrm>
          <a:prstGeom prst="rect">
            <a:avLst/>
          </a:prstGeom>
        </p:spPr>
      </p:pic>
      <p:sp>
        <p:nvSpPr>
          <p:cNvPr id="12" name="テキスト ボックス 11">
            <a:extLst>
              <a:ext uri="{FF2B5EF4-FFF2-40B4-BE49-F238E27FC236}">
                <a16:creationId xmlns:a16="http://schemas.microsoft.com/office/drawing/2014/main" id="{B3302244-8D5E-DDF9-EA63-8CD71BEA3FAE}"/>
              </a:ext>
            </a:extLst>
          </p:cNvPr>
          <p:cNvSpPr txBox="1"/>
          <p:nvPr/>
        </p:nvSpPr>
        <p:spPr>
          <a:xfrm>
            <a:off x="729000" y="1272155"/>
            <a:ext cx="5394559" cy="710259"/>
          </a:xfrm>
          <a:prstGeom prst="rect">
            <a:avLst/>
          </a:prstGeom>
          <a:noFill/>
        </p:spPr>
        <p:txBody>
          <a:bodyPr wrap="square">
            <a:spAutoFit/>
          </a:bodyPr>
          <a:lstStyle/>
          <a:p>
            <a:pPr>
              <a:lnSpc>
                <a:spcPct val="125000"/>
              </a:lnSpc>
            </a:pPr>
            <a:r>
              <a:rPr lang="ja-JP" altLang="en-US" sz="1100" b="1" dirty="0">
                <a:latin typeface="游ゴシック" panose="020B0400000000000000" pitchFamily="50" charset="-128"/>
                <a:ea typeface="游ゴシック" panose="020B0400000000000000" pitchFamily="50" charset="-128"/>
              </a:rPr>
              <a:t>４．（コメントタイプ）  内視鏡前検査のコメント漏れ</a:t>
            </a:r>
          </a:p>
          <a:p>
            <a:pPr>
              <a:lnSpc>
                <a:spcPct val="125000"/>
              </a:lnSpc>
            </a:pPr>
            <a:r>
              <a:rPr lang="ja-JP" altLang="en-US" sz="1100" b="1" dirty="0">
                <a:latin typeface="游ゴシック" panose="020B0400000000000000" pitchFamily="50" charset="-128"/>
                <a:ea typeface="游ゴシック" panose="020B0400000000000000" pitchFamily="50" charset="-128"/>
              </a:rPr>
              <a:t>内視鏡検査の前に感染症の血液検査を行い、それに対する「内視鏡前検査」というコメントがないレセプトを抽出します。</a:t>
            </a:r>
            <a:endParaRPr lang="en-US" altLang="ja-JP" sz="1100" b="1" dirty="0">
              <a:latin typeface="游ゴシック" panose="020B0400000000000000" pitchFamily="50" charset="-128"/>
              <a:ea typeface="游ゴシック" panose="020B0400000000000000" pitchFamily="50" charset="-128"/>
            </a:endParaRPr>
          </a:p>
        </p:txBody>
      </p:sp>
      <p:sp>
        <p:nvSpPr>
          <p:cNvPr id="13" name="직사각형 12">
            <a:extLst>
              <a:ext uri="{FF2B5EF4-FFF2-40B4-BE49-F238E27FC236}">
                <a16:creationId xmlns:a16="http://schemas.microsoft.com/office/drawing/2014/main" id="{ADABFF37-F240-FACC-F10C-63335BC8D5C7}"/>
              </a:ext>
            </a:extLst>
          </p:cNvPr>
          <p:cNvSpPr/>
          <p:nvPr/>
        </p:nvSpPr>
        <p:spPr>
          <a:xfrm>
            <a:off x="5286996" y="2370135"/>
            <a:ext cx="1036616" cy="241366"/>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5" name="テキスト ボックス 4">
            <a:extLst>
              <a:ext uri="{FF2B5EF4-FFF2-40B4-BE49-F238E27FC236}">
                <a16:creationId xmlns:a16="http://schemas.microsoft.com/office/drawing/2014/main" id="{B3B4702C-53BC-007B-1F6A-6719201EADAF}"/>
              </a:ext>
            </a:extLst>
          </p:cNvPr>
          <p:cNvSpPr txBox="1"/>
          <p:nvPr/>
        </p:nvSpPr>
        <p:spPr>
          <a:xfrm>
            <a:off x="931354" y="5745398"/>
            <a:ext cx="5394559" cy="925574"/>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a:t>
            </a:r>
            <a:r>
              <a:rPr lang="ja-JP" altLang="en-US" sz="1100" dirty="0">
                <a:latin typeface="游ゴシック" panose="020B0400000000000000" pitchFamily="50" charset="-128"/>
                <a:ea typeface="游ゴシック" panose="020B0400000000000000" pitchFamily="50" charset="-128"/>
              </a:rPr>
              <a:t>「感染症検査」</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グループに対する診療行為項目を変更できます。 </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a:t>
            </a:r>
            <a:r>
              <a:rPr lang="ja-JP" altLang="en-US" sz="1100" dirty="0">
                <a:latin typeface="游ゴシック" panose="020B0400000000000000" pitchFamily="50" charset="-128"/>
                <a:ea typeface="游ゴシック" panose="020B0400000000000000" pitchFamily="50" charset="-128"/>
              </a:rPr>
              <a:t>「内視鏡前検査」以外の任意のコメント文字列に変更できます。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③</a:t>
            </a:r>
            <a:r>
              <a:rPr lang="ja-JP" altLang="en-US" sz="1100" dirty="0">
                <a:latin typeface="游ゴシック" panose="020B0400000000000000" pitchFamily="50" charset="-128"/>
                <a:ea typeface="游ゴシック" panose="020B0400000000000000" pitchFamily="50" charset="-128"/>
              </a:rPr>
              <a:t>有無の選択で「コメントがある」場合の条件に変更可能です。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endParaRPr lang="ja-JP" altLang="en-US" sz="1100" dirty="0">
              <a:latin typeface="游ゴシック" panose="020B0400000000000000" pitchFamily="50" charset="-128"/>
              <a:ea typeface="游ゴシック" panose="020B0400000000000000" pitchFamily="50" charset="-128"/>
            </a:endParaRPr>
          </a:p>
        </p:txBody>
      </p:sp>
      <p:sp>
        <p:nvSpPr>
          <p:cNvPr id="17" name="직사각형 34">
            <a:extLst>
              <a:ext uri="{FF2B5EF4-FFF2-40B4-BE49-F238E27FC236}">
                <a16:creationId xmlns:a16="http://schemas.microsoft.com/office/drawing/2014/main" id="{33319B33-0BF7-569B-B06B-4A4AEA0A4223}"/>
              </a:ext>
            </a:extLst>
          </p:cNvPr>
          <p:cNvSpPr/>
          <p:nvPr/>
        </p:nvSpPr>
        <p:spPr>
          <a:xfrm>
            <a:off x="3022298" y="4358253"/>
            <a:ext cx="508295" cy="273063"/>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직사각형 35">
            <a:extLst>
              <a:ext uri="{FF2B5EF4-FFF2-40B4-BE49-F238E27FC236}">
                <a16:creationId xmlns:a16="http://schemas.microsoft.com/office/drawing/2014/main" id="{126F8570-FE92-F7AD-ECDD-616244783318}"/>
              </a:ext>
            </a:extLst>
          </p:cNvPr>
          <p:cNvSpPr/>
          <p:nvPr/>
        </p:nvSpPr>
        <p:spPr>
          <a:xfrm>
            <a:off x="3997824" y="3459520"/>
            <a:ext cx="2299889" cy="349296"/>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9" name="직사각형 36">
            <a:extLst>
              <a:ext uri="{FF2B5EF4-FFF2-40B4-BE49-F238E27FC236}">
                <a16:creationId xmlns:a16="http://schemas.microsoft.com/office/drawing/2014/main" id="{A095BB6F-5ABF-9335-17E2-776DBA7643AD}"/>
              </a:ext>
            </a:extLst>
          </p:cNvPr>
          <p:cNvSpPr/>
          <p:nvPr/>
        </p:nvSpPr>
        <p:spPr>
          <a:xfrm>
            <a:off x="3994774" y="2826943"/>
            <a:ext cx="2294884" cy="589133"/>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cxnSp>
        <p:nvCxnSpPr>
          <p:cNvPr id="20" name="직선 화살표 연결선 37">
            <a:extLst>
              <a:ext uri="{FF2B5EF4-FFF2-40B4-BE49-F238E27FC236}">
                <a16:creationId xmlns:a16="http://schemas.microsoft.com/office/drawing/2014/main" id="{7D4EF369-8E8E-FBF3-C0DB-DCCE8E6AC893}"/>
              </a:ext>
            </a:extLst>
          </p:cNvPr>
          <p:cNvCxnSpPr>
            <a:cxnSpLocks/>
          </p:cNvCxnSpPr>
          <p:nvPr/>
        </p:nvCxnSpPr>
        <p:spPr>
          <a:xfrm>
            <a:off x="5807598" y="2601263"/>
            <a:ext cx="13641" cy="29708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6">
            <a:extLst>
              <a:ext uri="{FF2B5EF4-FFF2-40B4-BE49-F238E27FC236}">
                <a16:creationId xmlns:a16="http://schemas.microsoft.com/office/drawing/2014/main" id="{52ED8A5A-A8B7-D7CF-C303-FB4E4D41BACD}"/>
              </a:ext>
            </a:extLst>
          </p:cNvPr>
          <p:cNvSpPr txBox="1"/>
          <p:nvPr/>
        </p:nvSpPr>
        <p:spPr>
          <a:xfrm>
            <a:off x="6240563" y="2983338"/>
            <a:ext cx="364202" cy="307777"/>
          </a:xfrm>
          <a:prstGeom prst="rect">
            <a:avLst/>
          </a:prstGeom>
          <a:noFill/>
        </p:spPr>
        <p:txBody>
          <a:bodyPr wrap="none" rtlCol="0">
            <a:spAutoFit/>
          </a:bodyPr>
          <a:lstStyle/>
          <a:p>
            <a:pPr algn="l"/>
            <a:r>
              <a:rPr kumimoji="1" lang="ko-KR" altLang="en-US" sz="1400" dirty="0">
                <a:solidFill>
                  <a:srgbClr val="FF0000"/>
                </a:solidFill>
                <a:latin typeface="游ゴシック" panose="020B0400000000000000" pitchFamily="50" charset="-128"/>
              </a:rPr>
              <a:t>①</a:t>
            </a:r>
          </a:p>
        </p:txBody>
      </p:sp>
      <p:sp>
        <p:nvSpPr>
          <p:cNvPr id="22" name="TextBox 7">
            <a:extLst>
              <a:ext uri="{FF2B5EF4-FFF2-40B4-BE49-F238E27FC236}">
                <a16:creationId xmlns:a16="http://schemas.microsoft.com/office/drawing/2014/main" id="{2A96DAF7-2DF5-E8F6-2684-E3656147EF6D}"/>
              </a:ext>
            </a:extLst>
          </p:cNvPr>
          <p:cNvSpPr txBox="1"/>
          <p:nvPr/>
        </p:nvSpPr>
        <p:spPr>
          <a:xfrm>
            <a:off x="6256763" y="3411351"/>
            <a:ext cx="418704" cy="307777"/>
          </a:xfrm>
          <a:prstGeom prst="rect">
            <a:avLst/>
          </a:prstGeom>
          <a:noFill/>
        </p:spPr>
        <p:txBody>
          <a:bodyPr wrap="none" rtlCol="0">
            <a:spAutoFit/>
          </a:bodyPr>
          <a:lstStyle/>
          <a:p>
            <a:pPr algn="l"/>
            <a:r>
              <a:rPr kumimoji="1" lang="ko-KR" altLang="en-US" sz="1400" dirty="0">
                <a:solidFill>
                  <a:srgbClr val="FF0000"/>
                </a:solidFill>
                <a:latin typeface="游ゴシック" panose="020B0400000000000000" pitchFamily="50" charset="-128"/>
              </a:rPr>
              <a:t>② </a:t>
            </a:r>
          </a:p>
        </p:txBody>
      </p:sp>
      <p:sp>
        <p:nvSpPr>
          <p:cNvPr id="23" name="TextBox 8">
            <a:extLst>
              <a:ext uri="{FF2B5EF4-FFF2-40B4-BE49-F238E27FC236}">
                <a16:creationId xmlns:a16="http://schemas.microsoft.com/office/drawing/2014/main" id="{4B278C0D-2BA6-EAE7-E12A-4A4048BAC91E}"/>
              </a:ext>
            </a:extLst>
          </p:cNvPr>
          <p:cNvSpPr txBox="1"/>
          <p:nvPr/>
        </p:nvSpPr>
        <p:spPr>
          <a:xfrm>
            <a:off x="3093873" y="4097869"/>
            <a:ext cx="418704" cy="307777"/>
          </a:xfrm>
          <a:prstGeom prst="rect">
            <a:avLst/>
          </a:prstGeom>
          <a:noFill/>
        </p:spPr>
        <p:txBody>
          <a:bodyPr wrap="none" rtlCol="0">
            <a:spAutoFit/>
          </a:bodyPr>
          <a:lstStyle/>
          <a:p>
            <a:pPr algn="l"/>
            <a:r>
              <a:rPr kumimoji="1" lang="ko-KR" altLang="en-US" sz="1400" dirty="0">
                <a:solidFill>
                  <a:srgbClr val="FF0000"/>
                </a:solidFill>
                <a:latin typeface="游ゴシック" panose="020B0400000000000000" pitchFamily="50" charset="-128"/>
              </a:rPr>
              <a:t>③ </a:t>
            </a:r>
          </a:p>
        </p:txBody>
      </p:sp>
    </p:spTree>
    <p:extLst>
      <p:ext uri="{BB962C8B-B14F-4D97-AF65-F5344CB8AC3E}">
        <p14:creationId xmlns:p14="http://schemas.microsoft.com/office/powerpoint/2010/main" val="17001652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46</a:t>
            </a:fld>
            <a:endParaRPr kumimoji="1" lang="ja-JP" altLang="en-US"/>
          </a:p>
        </p:txBody>
      </p:sp>
      <p:sp>
        <p:nvSpPr>
          <p:cNvPr id="11" name="テキスト ボックス 4">
            <a:extLst>
              <a:ext uri="{FF2B5EF4-FFF2-40B4-BE49-F238E27FC236}">
                <a16:creationId xmlns:a16="http://schemas.microsoft.com/office/drawing/2014/main" id="{242CA872-4587-53F8-227B-622C16F86439}"/>
              </a:ext>
            </a:extLst>
          </p:cNvPr>
          <p:cNvSpPr txBox="1"/>
          <p:nvPr/>
        </p:nvSpPr>
        <p:spPr>
          <a:xfrm>
            <a:off x="734441" y="1379558"/>
            <a:ext cx="5394559" cy="7045903"/>
          </a:xfrm>
          <a:prstGeom prst="rect">
            <a:avLst/>
          </a:prstGeom>
          <a:noFill/>
        </p:spPr>
        <p:txBody>
          <a:bodyPr wrap="square">
            <a:spAutoFit/>
          </a:bodyPr>
          <a:lstStyle/>
          <a:p>
            <a:pPr>
              <a:lnSpc>
                <a:spcPct val="125000"/>
              </a:lnSpc>
            </a:pPr>
            <a:endParaRPr lang="en-US" altLang="ja-JP"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solidFill>
                  <a:schemeClr val="accent1"/>
                </a:solidFill>
                <a:latin typeface="游ゴシック" panose="020B0400000000000000" pitchFamily="50" charset="-128"/>
                <a:ea typeface="游ゴシック" panose="020B0400000000000000" pitchFamily="50" charset="-128"/>
              </a:rPr>
              <a:t>* デフォルト</a:t>
            </a:r>
            <a:r>
              <a:rPr lang="en-US" altLang="ja-JP" sz="1100" b="1" dirty="0">
                <a:solidFill>
                  <a:schemeClr val="accent1"/>
                </a:solidFill>
                <a:latin typeface="游ゴシック" panose="020B0400000000000000" pitchFamily="50" charset="-128"/>
                <a:ea typeface="游ゴシック" panose="020B0400000000000000" pitchFamily="50" charset="-128"/>
              </a:rPr>
              <a:t> </a:t>
            </a:r>
            <a:r>
              <a:rPr lang="ja-JP" altLang="en-US" sz="1100" b="1" dirty="0">
                <a:solidFill>
                  <a:schemeClr val="accent1"/>
                </a:solidFill>
                <a:latin typeface="游ゴシック" panose="020B0400000000000000" pitchFamily="50" charset="-128"/>
                <a:ea typeface="游ゴシック" panose="020B0400000000000000" pitchFamily="50" charset="-128"/>
              </a:rPr>
              <a:t>基本提供抽出ルールの中で、「コーディング方式」の抽出ルールは、「ユーザー」が変更</a:t>
            </a:r>
            <a:r>
              <a:rPr lang="en-US" altLang="ja-JP" sz="1100" b="1" dirty="0">
                <a:solidFill>
                  <a:schemeClr val="accent1"/>
                </a:solidFill>
                <a:latin typeface="游ゴシック" panose="020B0400000000000000" pitchFamily="50" charset="-128"/>
                <a:ea typeface="游ゴシック" panose="020B0400000000000000" pitchFamily="50" charset="-128"/>
              </a:rPr>
              <a:t>/</a:t>
            </a:r>
            <a:r>
              <a:rPr lang="ja-JP" altLang="en-US" sz="1100" b="1" dirty="0">
                <a:solidFill>
                  <a:schemeClr val="accent1"/>
                </a:solidFill>
                <a:latin typeface="游ゴシック" panose="020B0400000000000000" pitchFamily="50" charset="-128"/>
                <a:ea typeface="游ゴシック" panose="020B0400000000000000" pitchFamily="50" charset="-128"/>
              </a:rPr>
              <a:t>編集することはできません。 </a:t>
            </a:r>
          </a:p>
          <a:p>
            <a:pPr>
              <a:lnSpc>
                <a:spcPct val="125000"/>
              </a:lnSpc>
            </a:pPr>
            <a:endParaRPr lang="ja-JP" altLang="en-US" sz="1100" b="1" dirty="0">
              <a:solidFill>
                <a:schemeClr val="accent1"/>
              </a:solidFill>
              <a:latin typeface="游ゴシック" panose="020B0400000000000000" pitchFamily="50" charset="-128"/>
              <a:ea typeface="游ゴシック" panose="020B0400000000000000" pitchFamily="50" charset="-128"/>
            </a:endParaRPr>
          </a:p>
          <a:p>
            <a:pPr>
              <a:lnSpc>
                <a:spcPct val="125000"/>
              </a:lnSpc>
            </a:pPr>
            <a:r>
              <a:rPr lang="ja-JP" altLang="en-US" sz="1100" b="1" dirty="0">
                <a:solidFill>
                  <a:schemeClr val="accent1"/>
                </a:solidFill>
                <a:latin typeface="游ゴシック" panose="020B0400000000000000" pitchFamily="50" charset="-128"/>
                <a:ea typeface="游ゴシック" panose="020B0400000000000000" pitchFamily="50" charset="-128"/>
              </a:rPr>
              <a:t>不具合や修正が必要な場合は、サポートデスクにお問い合わせいただければ対応いたします。</a:t>
            </a:r>
            <a:endParaRPr lang="en-US" altLang="ja-JP" sz="1100" b="1" dirty="0">
              <a:solidFill>
                <a:schemeClr val="accent1"/>
              </a:solidFill>
              <a:latin typeface="游ゴシック" panose="020B0400000000000000" pitchFamily="50" charset="-128"/>
              <a:ea typeface="游ゴシック" panose="020B0400000000000000" pitchFamily="50" charset="-128"/>
            </a:endParaRPr>
          </a:p>
          <a:p>
            <a:pPr>
              <a:lnSpc>
                <a:spcPct val="125000"/>
              </a:lnSpc>
            </a:pPr>
            <a:endParaRPr lang="en-US" altLang="ja-JP" sz="1100" b="1" dirty="0">
              <a:solidFill>
                <a:schemeClr val="accent1"/>
              </a:solidFill>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５．ワープロ病名（コーディング方式提供ルール）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ワープロ病名（未コード化傷病名）を含むレセプトを抽出します。</a:t>
            </a:r>
          </a:p>
          <a:p>
            <a:pPr>
              <a:lnSpc>
                <a:spcPct val="125000"/>
              </a:lnSpc>
            </a:pPr>
            <a:endParaRPr lang="ja-JP" altLang="en-US"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６．同一病名の重複（コーディング方式提供ルール）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同一レセプト内に同一の傷病名が存在するレセプトを抽出します。</a:t>
            </a:r>
          </a:p>
          <a:p>
            <a:pPr>
              <a:lnSpc>
                <a:spcPct val="125000"/>
              </a:lnSpc>
            </a:pPr>
            <a:endParaRPr lang="ja-JP" altLang="en-US"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７．外来管理加算の請求漏れ（コーディング方式提供ルール）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外来管理加算が算定可能なのに算定されていないレセプトを抽出します。</a:t>
            </a:r>
          </a:p>
          <a:p>
            <a:pPr>
              <a:lnSpc>
                <a:spcPct val="125000"/>
              </a:lnSpc>
            </a:pP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レセプトからだけからは判断できない未算定（例えば、他医療機関に入院している患者の外来受診等）を含みます。以下同。</a:t>
            </a:r>
          </a:p>
          <a:p>
            <a:pPr>
              <a:lnSpc>
                <a:spcPct val="125000"/>
              </a:lnSpc>
            </a:pPr>
            <a:endParaRPr lang="ja-JP" altLang="en-US"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８．特定疾患処方管理加算の請求漏れ（コーディング方式提供ルール）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特定疾患処方管理加算が算定可能なのに算定されていないレセプトを抽出します。</a:t>
            </a:r>
          </a:p>
          <a:p>
            <a:pPr>
              <a:lnSpc>
                <a:spcPct val="125000"/>
              </a:lnSpc>
            </a:pPr>
            <a:endParaRPr lang="ja-JP" altLang="en-US"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９．特定疾患療養管理料の請求漏れ（コーディング方式提供ルール）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特定疾患療養管理料が算定可能なのに算定されていないレセプトを抽出します</a:t>
            </a:r>
            <a:r>
              <a:rPr lang="ja-JP" altLang="en-US" sz="1100" b="1" dirty="0">
                <a:latin typeface="游ゴシック" panose="020B0400000000000000" pitchFamily="50" charset="-128"/>
                <a:ea typeface="游ゴシック" panose="020B0400000000000000" pitchFamily="50" charset="-128"/>
              </a:rPr>
              <a:t>。</a:t>
            </a:r>
          </a:p>
          <a:p>
            <a:pPr>
              <a:lnSpc>
                <a:spcPct val="125000"/>
              </a:lnSpc>
            </a:pPr>
            <a:endParaRPr lang="ja-JP" altLang="en-US"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１０．地域包括診療加算の請求漏れ（コーディング方式提供ルール）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地域包括診療加算が算定可能なのに算定されていないレセプトを抽出します。</a:t>
            </a:r>
          </a:p>
          <a:p>
            <a:pPr>
              <a:lnSpc>
                <a:spcPct val="125000"/>
              </a:lnSpc>
            </a:pPr>
            <a:endParaRPr lang="ja-JP" altLang="en-US"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１１．  向精神薬の多剤投与（コーディング方式提供ルール）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向精神薬の多剤投与に該当するレセプトを抽出します。</a:t>
            </a:r>
          </a:p>
          <a:p>
            <a:pPr>
              <a:lnSpc>
                <a:spcPct val="125000"/>
              </a:lnSpc>
            </a:pPr>
            <a:endParaRPr lang="ja-JP" altLang="en-US" sz="1100" b="1" dirty="0">
              <a:latin typeface="游ゴシック" panose="020B0400000000000000" pitchFamily="50" charset="-128"/>
              <a:ea typeface="游ゴシック" panose="020B0400000000000000" pitchFamily="50" charset="-128"/>
            </a:endParaRPr>
          </a:p>
          <a:p>
            <a:pPr>
              <a:lnSpc>
                <a:spcPct val="125000"/>
              </a:lnSpc>
            </a:pPr>
            <a:r>
              <a:rPr lang="ja-JP" altLang="en-US" sz="1100" b="1" dirty="0">
                <a:latin typeface="游ゴシック" panose="020B0400000000000000" pitchFamily="50" charset="-128"/>
                <a:ea typeface="游ゴシック" panose="020B0400000000000000" pitchFamily="50" charset="-128"/>
              </a:rPr>
              <a:t>１２．疑い病名で転帰がない患者を抽出（コーディング方式提供ルール）</a:t>
            </a:r>
          </a:p>
          <a:p>
            <a:pPr>
              <a:lnSpc>
                <a:spcPct val="125000"/>
              </a:lnSpc>
            </a:pPr>
            <a:r>
              <a:rPr lang="ja-JP" altLang="en-US" sz="1100" dirty="0">
                <a:latin typeface="游ゴシック" panose="020B0400000000000000" pitchFamily="50" charset="-128"/>
                <a:ea typeface="游ゴシック" panose="020B0400000000000000" pitchFamily="50" charset="-128"/>
              </a:rPr>
              <a:t>疑い病名で診療開始日に転帰がない患者を抽出します。</a:t>
            </a:r>
            <a:endParaRPr lang="en-US" altLang="ja-JP"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455011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47</a:t>
            </a:fld>
            <a:endParaRPr kumimoji="1" lang="ja-JP" altLang="en-US"/>
          </a:p>
        </p:txBody>
      </p:sp>
      <p:sp>
        <p:nvSpPr>
          <p:cNvPr id="6" name="テキスト ボックス 4">
            <a:extLst>
              <a:ext uri="{FF2B5EF4-FFF2-40B4-BE49-F238E27FC236}">
                <a16:creationId xmlns:a16="http://schemas.microsoft.com/office/drawing/2014/main" id="{ACDDAF22-0EF3-54D4-73CF-878F2C87666C}"/>
              </a:ext>
            </a:extLst>
          </p:cNvPr>
          <p:cNvSpPr txBox="1"/>
          <p:nvPr/>
        </p:nvSpPr>
        <p:spPr>
          <a:xfrm>
            <a:off x="1049266" y="6363742"/>
            <a:ext cx="5319853" cy="290785"/>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a:t>
            </a:r>
            <a:r>
              <a:rPr lang="ja-JP" altLang="en-US" sz="1100" dirty="0">
                <a:latin typeface="游ゴシック" panose="020B0400000000000000" pitchFamily="50" charset="-128"/>
                <a:ea typeface="游ゴシック" panose="020B0400000000000000" pitchFamily="50" charset="-128"/>
              </a:rPr>
              <a:t> 該当抽出ルールタイプで照会します。</a:t>
            </a:r>
          </a:p>
        </p:txBody>
      </p:sp>
      <p:sp>
        <p:nvSpPr>
          <p:cNvPr id="19" name="テキスト ボックス 4">
            <a:extLst>
              <a:ext uri="{FF2B5EF4-FFF2-40B4-BE49-F238E27FC236}">
                <a16:creationId xmlns:a16="http://schemas.microsoft.com/office/drawing/2014/main" id="{E284087C-08E3-4E19-5E13-F078D5117BC5}"/>
              </a:ext>
            </a:extLst>
          </p:cNvPr>
          <p:cNvSpPr txBox="1"/>
          <p:nvPr/>
        </p:nvSpPr>
        <p:spPr>
          <a:xfrm>
            <a:off x="835788" y="1631153"/>
            <a:ext cx="540000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［抽出ルール管理］をクリックし、「抽出ルール管理」の画面を開きます。</a:t>
            </a:r>
          </a:p>
        </p:txBody>
      </p:sp>
      <p:sp>
        <p:nvSpPr>
          <p:cNvPr id="2" name="正方形/長方形 1">
            <a:extLst>
              <a:ext uri="{FF2B5EF4-FFF2-40B4-BE49-F238E27FC236}">
                <a16:creationId xmlns:a16="http://schemas.microsoft.com/office/drawing/2014/main" id="{5BCE92F3-B793-0845-C319-3032950A4282}"/>
              </a:ext>
            </a:extLst>
          </p:cNvPr>
          <p:cNvSpPr/>
          <p:nvPr/>
        </p:nvSpPr>
        <p:spPr>
          <a:xfrm>
            <a:off x="717983" y="1294999"/>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抽出ルール管理</a:t>
            </a:r>
          </a:p>
        </p:txBody>
      </p:sp>
      <p:grpSp>
        <p:nvGrpSpPr>
          <p:cNvPr id="24" name="グループ化 23">
            <a:extLst>
              <a:ext uri="{FF2B5EF4-FFF2-40B4-BE49-F238E27FC236}">
                <a16:creationId xmlns:a16="http://schemas.microsoft.com/office/drawing/2014/main" id="{5FD29890-CB21-8F95-1522-8749EDDE2D1C}"/>
              </a:ext>
            </a:extLst>
          </p:cNvPr>
          <p:cNvGrpSpPr/>
          <p:nvPr/>
        </p:nvGrpSpPr>
        <p:grpSpPr>
          <a:xfrm>
            <a:off x="771912" y="1911783"/>
            <a:ext cx="5051907" cy="7032771"/>
            <a:chOff x="769973" y="2046960"/>
            <a:chExt cx="5647011" cy="7861217"/>
          </a:xfrm>
        </p:grpSpPr>
        <p:pic>
          <p:nvPicPr>
            <p:cNvPr id="9" name="그림 7">
              <a:extLst>
                <a:ext uri="{FF2B5EF4-FFF2-40B4-BE49-F238E27FC236}">
                  <a16:creationId xmlns:a16="http://schemas.microsoft.com/office/drawing/2014/main" id="{C2C45948-3255-4236-994F-587014F4FF0C}"/>
                </a:ext>
              </a:extLst>
            </p:cNvPr>
            <p:cNvPicPr>
              <a:picLocks noChangeAspect="1"/>
            </p:cNvPicPr>
            <p:nvPr/>
          </p:nvPicPr>
          <p:blipFill>
            <a:blip r:embed="rId3"/>
            <a:stretch>
              <a:fillRect/>
            </a:stretch>
          </p:blipFill>
          <p:spPr>
            <a:xfrm>
              <a:off x="1079999" y="3480831"/>
              <a:ext cx="5336985" cy="3505055"/>
            </a:xfrm>
            <a:prstGeom prst="rect">
              <a:avLst/>
            </a:prstGeom>
          </p:spPr>
        </p:pic>
        <p:pic>
          <p:nvPicPr>
            <p:cNvPr id="10" name="그림 9">
              <a:extLst>
                <a:ext uri="{FF2B5EF4-FFF2-40B4-BE49-F238E27FC236}">
                  <a16:creationId xmlns:a16="http://schemas.microsoft.com/office/drawing/2014/main" id="{A942A8CB-6723-E273-1FF0-B018B78553D9}"/>
                </a:ext>
              </a:extLst>
            </p:cNvPr>
            <p:cNvPicPr>
              <a:picLocks noChangeAspect="1"/>
            </p:cNvPicPr>
            <p:nvPr/>
          </p:nvPicPr>
          <p:blipFill>
            <a:blip r:embed="rId4"/>
            <a:stretch>
              <a:fillRect/>
            </a:stretch>
          </p:blipFill>
          <p:spPr>
            <a:xfrm>
              <a:off x="1079999" y="2046960"/>
              <a:ext cx="5336985" cy="1207639"/>
            </a:xfrm>
            <a:prstGeom prst="rect">
              <a:avLst/>
            </a:prstGeom>
          </p:spPr>
        </p:pic>
        <p:cxnSp>
          <p:nvCxnSpPr>
            <p:cNvPr id="11" name="직선 화살표 연결선 10">
              <a:extLst>
                <a:ext uri="{FF2B5EF4-FFF2-40B4-BE49-F238E27FC236}">
                  <a16:creationId xmlns:a16="http://schemas.microsoft.com/office/drawing/2014/main" id="{5FF70D2D-658B-1BEB-FE1D-1898E70607F7}"/>
                </a:ext>
              </a:extLst>
            </p:cNvPr>
            <p:cNvCxnSpPr>
              <a:cxnSpLocks/>
            </p:cNvCxnSpPr>
            <p:nvPr/>
          </p:nvCxnSpPr>
          <p:spPr>
            <a:xfrm>
              <a:off x="1916213" y="2868281"/>
              <a:ext cx="0" cy="62462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직사각형 12">
              <a:extLst>
                <a:ext uri="{FF2B5EF4-FFF2-40B4-BE49-F238E27FC236}">
                  <a16:creationId xmlns:a16="http://schemas.microsoft.com/office/drawing/2014/main" id="{573FC1A4-FC5A-60CA-D3F8-07D3ECC299F0}"/>
                </a:ext>
              </a:extLst>
            </p:cNvPr>
            <p:cNvSpPr/>
            <p:nvPr/>
          </p:nvSpPr>
          <p:spPr>
            <a:xfrm>
              <a:off x="1557060" y="2608660"/>
              <a:ext cx="718306" cy="259621"/>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pic>
          <p:nvPicPr>
            <p:cNvPr id="13" name="그림 20">
              <a:extLst>
                <a:ext uri="{FF2B5EF4-FFF2-40B4-BE49-F238E27FC236}">
                  <a16:creationId xmlns:a16="http://schemas.microsoft.com/office/drawing/2014/main" id="{2B799EFC-BA2C-9F7D-CBB4-F0BB56602800}"/>
                </a:ext>
              </a:extLst>
            </p:cNvPr>
            <p:cNvPicPr>
              <a:picLocks noChangeAspect="1"/>
            </p:cNvPicPr>
            <p:nvPr/>
          </p:nvPicPr>
          <p:blipFill>
            <a:blip r:embed="rId5"/>
            <a:stretch>
              <a:fillRect/>
            </a:stretch>
          </p:blipFill>
          <p:spPr>
            <a:xfrm>
              <a:off x="1159823" y="7396352"/>
              <a:ext cx="1291182" cy="1241521"/>
            </a:xfrm>
            <a:prstGeom prst="rect">
              <a:avLst/>
            </a:prstGeom>
          </p:spPr>
        </p:pic>
        <p:pic>
          <p:nvPicPr>
            <p:cNvPr id="14" name="그림 26">
              <a:extLst>
                <a:ext uri="{FF2B5EF4-FFF2-40B4-BE49-F238E27FC236}">
                  <a16:creationId xmlns:a16="http://schemas.microsoft.com/office/drawing/2014/main" id="{B5A36C23-E863-FC1D-D7FE-3320EE186FE4}"/>
                </a:ext>
              </a:extLst>
            </p:cNvPr>
            <p:cNvPicPr>
              <a:picLocks noChangeAspect="1"/>
            </p:cNvPicPr>
            <p:nvPr/>
          </p:nvPicPr>
          <p:blipFill>
            <a:blip r:embed="rId6"/>
            <a:stretch>
              <a:fillRect/>
            </a:stretch>
          </p:blipFill>
          <p:spPr>
            <a:xfrm>
              <a:off x="1115378" y="8917439"/>
              <a:ext cx="4344006" cy="990738"/>
            </a:xfrm>
            <a:prstGeom prst="rect">
              <a:avLst/>
            </a:prstGeom>
          </p:spPr>
        </p:pic>
        <p:sp>
          <p:nvSpPr>
            <p:cNvPr id="15" name="TextBox 29">
              <a:extLst>
                <a:ext uri="{FF2B5EF4-FFF2-40B4-BE49-F238E27FC236}">
                  <a16:creationId xmlns:a16="http://schemas.microsoft.com/office/drawing/2014/main" id="{8E568C36-F1D8-2930-78E5-9CDBF5EAC398}"/>
                </a:ext>
              </a:extLst>
            </p:cNvPr>
            <p:cNvSpPr txBox="1"/>
            <p:nvPr/>
          </p:nvSpPr>
          <p:spPr>
            <a:xfrm>
              <a:off x="1526363" y="3610056"/>
              <a:ext cx="435774" cy="37843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①</a:t>
              </a:r>
            </a:p>
          </p:txBody>
        </p:sp>
        <p:sp>
          <p:nvSpPr>
            <p:cNvPr id="16" name="TextBox 30">
              <a:extLst>
                <a:ext uri="{FF2B5EF4-FFF2-40B4-BE49-F238E27FC236}">
                  <a16:creationId xmlns:a16="http://schemas.microsoft.com/office/drawing/2014/main" id="{5DA41D2C-7D76-AE52-F034-6251EF5755BC}"/>
                </a:ext>
              </a:extLst>
            </p:cNvPr>
            <p:cNvSpPr txBox="1"/>
            <p:nvPr/>
          </p:nvSpPr>
          <p:spPr>
            <a:xfrm>
              <a:off x="2649293" y="3606549"/>
              <a:ext cx="435774" cy="37843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②</a:t>
              </a:r>
            </a:p>
          </p:txBody>
        </p:sp>
        <p:sp>
          <p:nvSpPr>
            <p:cNvPr id="17" name="직사각형 31">
              <a:extLst>
                <a:ext uri="{FF2B5EF4-FFF2-40B4-BE49-F238E27FC236}">
                  <a16:creationId xmlns:a16="http://schemas.microsoft.com/office/drawing/2014/main" id="{DCA5423A-5D55-E66D-FBB7-151DFF4E83E0}"/>
                </a:ext>
              </a:extLst>
            </p:cNvPr>
            <p:cNvSpPr/>
            <p:nvPr/>
          </p:nvSpPr>
          <p:spPr>
            <a:xfrm>
              <a:off x="1115378" y="3993538"/>
              <a:ext cx="2085021" cy="220329"/>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TextBox 32">
              <a:extLst>
                <a:ext uri="{FF2B5EF4-FFF2-40B4-BE49-F238E27FC236}">
                  <a16:creationId xmlns:a16="http://schemas.microsoft.com/office/drawing/2014/main" id="{9B981C23-BA5A-CFAB-61C1-3D3921331D03}"/>
                </a:ext>
              </a:extLst>
            </p:cNvPr>
            <p:cNvSpPr txBox="1"/>
            <p:nvPr/>
          </p:nvSpPr>
          <p:spPr>
            <a:xfrm>
              <a:off x="769973" y="3934426"/>
              <a:ext cx="435774" cy="37843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③</a:t>
              </a:r>
            </a:p>
          </p:txBody>
        </p:sp>
        <p:sp>
          <p:nvSpPr>
            <p:cNvPr id="20" name="직사각형 34">
              <a:extLst>
                <a:ext uri="{FF2B5EF4-FFF2-40B4-BE49-F238E27FC236}">
                  <a16:creationId xmlns:a16="http://schemas.microsoft.com/office/drawing/2014/main" id="{2D2761B0-2A1C-068F-2D8B-80370C583DAB}"/>
                </a:ext>
              </a:extLst>
            </p:cNvPr>
            <p:cNvSpPr/>
            <p:nvPr/>
          </p:nvSpPr>
          <p:spPr>
            <a:xfrm>
              <a:off x="1382233" y="4217522"/>
              <a:ext cx="255181" cy="2338579"/>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21" name="TextBox 35">
              <a:extLst>
                <a:ext uri="{FF2B5EF4-FFF2-40B4-BE49-F238E27FC236}">
                  <a16:creationId xmlns:a16="http://schemas.microsoft.com/office/drawing/2014/main" id="{BB6A92D0-A68A-85E5-B9C3-CB0E90DDFF4F}"/>
                </a:ext>
              </a:extLst>
            </p:cNvPr>
            <p:cNvSpPr txBox="1"/>
            <p:nvPr/>
          </p:nvSpPr>
          <p:spPr>
            <a:xfrm>
              <a:off x="1314898" y="6492303"/>
              <a:ext cx="435774" cy="37843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④</a:t>
              </a:r>
            </a:p>
          </p:txBody>
        </p:sp>
      </p:grpSp>
      <p:sp>
        <p:nvSpPr>
          <p:cNvPr id="22" name="テキスト ボックス 4">
            <a:extLst>
              <a:ext uri="{FF2B5EF4-FFF2-40B4-BE49-F238E27FC236}">
                <a16:creationId xmlns:a16="http://schemas.microsoft.com/office/drawing/2014/main" id="{AA24D94C-694A-AB16-E947-9BA3D913045A}"/>
              </a:ext>
            </a:extLst>
          </p:cNvPr>
          <p:cNvSpPr txBox="1"/>
          <p:nvPr/>
        </p:nvSpPr>
        <p:spPr>
          <a:xfrm>
            <a:off x="1020922" y="7775566"/>
            <a:ext cx="5336985" cy="290785"/>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a:t>
            </a:r>
            <a:r>
              <a:rPr lang="ja-JP" altLang="en-US" sz="1100" dirty="0">
                <a:latin typeface="游ゴシック" panose="020B0400000000000000" pitchFamily="50" charset="-128"/>
                <a:ea typeface="游ゴシック" panose="020B0400000000000000" pitchFamily="50" charset="-128"/>
              </a:rPr>
              <a:t> 該当項目として登録された抽出ルールを照会します。</a:t>
            </a:r>
          </a:p>
        </p:txBody>
      </p:sp>
    </p:spTree>
    <p:extLst>
      <p:ext uri="{BB962C8B-B14F-4D97-AF65-F5344CB8AC3E}">
        <p14:creationId xmlns:p14="http://schemas.microsoft.com/office/powerpoint/2010/main" val="8654316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48</a:t>
            </a:fld>
            <a:endParaRPr kumimoji="1" lang="ja-JP" altLang="en-US"/>
          </a:p>
        </p:txBody>
      </p:sp>
      <p:pic>
        <p:nvPicPr>
          <p:cNvPr id="56" name="그림 28">
            <a:extLst>
              <a:ext uri="{FF2B5EF4-FFF2-40B4-BE49-F238E27FC236}">
                <a16:creationId xmlns:a16="http://schemas.microsoft.com/office/drawing/2014/main" id="{F8240BA3-18F1-1BBE-B5BC-C594F55288CF}"/>
              </a:ext>
            </a:extLst>
          </p:cNvPr>
          <p:cNvPicPr>
            <a:picLocks noChangeAspect="1"/>
          </p:cNvPicPr>
          <p:nvPr/>
        </p:nvPicPr>
        <p:blipFill>
          <a:blip r:embed="rId3"/>
          <a:stretch>
            <a:fillRect/>
          </a:stretch>
        </p:blipFill>
        <p:spPr>
          <a:xfrm>
            <a:off x="1149870" y="999593"/>
            <a:ext cx="3352795" cy="421340"/>
          </a:xfrm>
          <a:prstGeom prst="rect">
            <a:avLst/>
          </a:prstGeom>
        </p:spPr>
      </p:pic>
      <p:pic>
        <p:nvPicPr>
          <p:cNvPr id="57" name="그림 37">
            <a:extLst>
              <a:ext uri="{FF2B5EF4-FFF2-40B4-BE49-F238E27FC236}">
                <a16:creationId xmlns:a16="http://schemas.microsoft.com/office/drawing/2014/main" id="{6B480EC8-A79D-0A17-53DB-38989B6739DB}"/>
              </a:ext>
            </a:extLst>
          </p:cNvPr>
          <p:cNvPicPr>
            <a:picLocks noChangeAspect="1"/>
          </p:cNvPicPr>
          <p:nvPr/>
        </p:nvPicPr>
        <p:blipFill>
          <a:blip r:embed="rId4"/>
          <a:stretch>
            <a:fillRect/>
          </a:stretch>
        </p:blipFill>
        <p:spPr>
          <a:xfrm>
            <a:off x="1149083" y="2241586"/>
            <a:ext cx="4446699" cy="2013977"/>
          </a:xfrm>
          <a:prstGeom prst="rect">
            <a:avLst/>
          </a:prstGeom>
        </p:spPr>
      </p:pic>
      <p:sp>
        <p:nvSpPr>
          <p:cNvPr id="58" name="テキスト ボックス 4">
            <a:extLst>
              <a:ext uri="{FF2B5EF4-FFF2-40B4-BE49-F238E27FC236}">
                <a16:creationId xmlns:a16="http://schemas.microsoft.com/office/drawing/2014/main" id="{CB52C67E-0129-79BF-E28C-270A92B476F2}"/>
              </a:ext>
            </a:extLst>
          </p:cNvPr>
          <p:cNvSpPr txBox="1"/>
          <p:nvPr/>
        </p:nvSpPr>
        <p:spPr>
          <a:xfrm>
            <a:off x="843388" y="1502048"/>
            <a:ext cx="5336985" cy="710579"/>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新規 </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新しい抽出ルールを作成します。</a:t>
            </a:r>
          </a:p>
          <a:p>
            <a:pPr>
              <a:lnSpc>
                <a:spcPct val="125000"/>
              </a:lnSpc>
            </a:pPr>
            <a:r>
              <a:rPr lang="ja-JP" altLang="en-US" sz="1100" dirty="0">
                <a:latin typeface="游ゴシック" panose="020B0400000000000000" pitchFamily="50" charset="-128"/>
                <a:ea typeface="游ゴシック" panose="020B0400000000000000" pitchFamily="50" charset="-128"/>
              </a:rPr>
              <a:t>   削除 </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選択抽出ルールを削除します。</a:t>
            </a:r>
          </a:p>
          <a:p>
            <a:pPr>
              <a:lnSpc>
                <a:spcPct val="125000"/>
              </a:lnSpc>
            </a:pPr>
            <a:r>
              <a:rPr lang="ja-JP" altLang="en-US" sz="1100" dirty="0">
                <a:latin typeface="游ゴシック" panose="020B0400000000000000" pitchFamily="50" charset="-128"/>
                <a:ea typeface="游ゴシック" panose="020B0400000000000000" pitchFamily="50" charset="-128"/>
              </a:rPr>
              <a:t>   条件印刷 </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抽出条件を印刷します。</a:t>
            </a:r>
          </a:p>
        </p:txBody>
      </p:sp>
      <p:sp>
        <p:nvSpPr>
          <p:cNvPr id="59" name="テキスト ボックス 4">
            <a:extLst>
              <a:ext uri="{FF2B5EF4-FFF2-40B4-BE49-F238E27FC236}">
                <a16:creationId xmlns:a16="http://schemas.microsoft.com/office/drawing/2014/main" id="{D51116EA-16DC-02DA-2BCB-A1A9267044FA}"/>
              </a:ext>
            </a:extLst>
          </p:cNvPr>
          <p:cNvSpPr txBox="1"/>
          <p:nvPr/>
        </p:nvSpPr>
        <p:spPr>
          <a:xfrm>
            <a:off x="958776" y="4363326"/>
            <a:ext cx="5336985" cy="502382"/>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   複写</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似たルールを作るときに、既存ルールからコピー作成するようにします。</a:t>
            </a:r>
          </a:p>
          <a:p>
            <a:pPr>
              <a:lnSpc>
                <a:spcPct val="125000"/>
              </a:lnSpc>
            </a:pPr>
            <a:r>
              <a:rPr lang="ja-JP" altLang="en-US" sz="1100" dirty="0">
                <a:latin typeface="游ゴシック" panose="020B0400000000000000" pitchFamily="50" charset="-128"/>
                <a:ea typeface="游ゴシック" panose="020B0400000000000000" pitchFamily="50" charset="-128"/>
              </a:rPr>
              <a:t>   ＊ コーディング方式のルールはコピーできません。</a:t>
            </a:r>
          </a:p>
        </p:txBody>
      </p:sp>
      <p:sp>
        <p:nvSpPr>
          <p:cNvPr id="60" name="TextBox 6">
            <a:extLst>
              <a:ext uri="{FF2B5EF4-FFF2-40B4-BE49-F238E27FC236}">
                <a16:creationId xmlns:a16="http://schemas.microsoft.com/office/drawing/2014/main" id="{3283C131-097E-4954-A008-F1E13448E39D}"/>
              </a:ext>
            </a:extLst>
          </p:cNvPr>
          <p:cNvSpPr txBox="1"/>
          <p:nvPr/>
        </p:nvSpPr>
        <p:spPr>
          <a:xfrm>
            <a:off x="763851" y="1054183"/>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③</a:t>
            </a:r>
          </a:p>
        </p:txBody>
      </p:sp>
      <p:sp>
        <p:nvSpPr>
          <p:cNvPr id="61" name="テキスト ボックス 4">
            <a:extLst>
              <a:ext uri="{FF2B5EF4-FFF2-40B4-BE49-F238E27FC236}">
                <a16:creationId xmlns:a16="http://schemas.microsoft.com/office/drawing/2014/main" id="{B1E4D100-E793-01D8-5146-8711F56D185A}"/>
              </a:ext>
            </a:extLst>
          </p:cNvPr>
          <p:cNvSpPr txBox="1"/>
          <p:nvPr/>
        </p:nvSpPr>
        <p:spPr>
          <a:xfrm>
            <a:off x="843388" y="5665828"/>
            <a:ext cx="5408569" cy="290785"/>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④</a:t>
            </a:r>
            <a:r>
              <a:rPr lang="ja-JP" altLang="en-US" sz="1100" dirty="0">
                <a:latin typeface="游ゴシック" panose="020B0400000000000000" pitchFamily="50" charset="-128"/>
                <a:ea typeface="游ゴシック" panose="020B0400000000000000" pitchFamily="50" charset="-128"/>
              </a:rPr>
              <a:t> 「レセプト抽出」画面で抽出ルール名の一覧に表示されない設定方法</a:t>
            </a:r>
          </a:p>
        </p:txBody>
      </p:sp>
      <p:pic>
        <p:nvPicPr>
          <p:cNvPr id="62" name="그림 15">
            <a:extLst>
              <a:ext uri="{FF2B5EF4-FFF2-40B4-BE49-F238E27FC236}">
                <a16:creationId xmlns:a16="http://schemas.microsoft.com/office/drawing/2014/main" id="{4BE338F9-2520-BEE7-DF61-0C4EBE0CA401}"/>
              </a:ext>
            </a:extLst>
          </p:cNvPr>
          <p:cNvPicPr>
            <a:picLocks noChangeAspect="1"/>
          </p:cNvPicPr>
          <p:nvPr/>
        </p:nvPicPr>
        <p:blipFill>
          <a:blip r:embed="rId5"/>
          <a:stretch>
            <a:fillRect/>
          </a:stretch>
        </p:blipFill>
        <p:spPr>
          <a:xfrm>
            <a:off x="1149083" y="4963568"/>
            <a:ext cx="3962744" cy="654627"/>
          </a:xfrm>
          <a:prstGeom prst="rect">
            <a:avLst/>
          </a:prstGeom>
        </p:spPr>
      </p:pic>
      <p:grpSp>
        <p:nvGrpSpPr>
          <p:cNvPr id="71" name="グループ化 70">
            <a:extLst>
              <a:ext uri="{FF2B5EF4-FFF2-40B4-BE49-F238E27FC236}">
                <a16:creationId xmlns:a16="http://schemas.microsoft.com/office/drawing/2014/main" id="{81FC2604-89A3-458D-54A6-451F27B5A8AD}"/>
              </a:ext>
            </a:extLst>
          </p:cNvPr>
          <p:cNvGrpSpPr/>
          <p:nvPr/>
        </p:nvGrpSpPr>
        <p:grpSpPr>
          <a:xfrm>
            <a:off x="1118526" y="5965913"/>
            <a:ext cx="3993301" cy="1158637"/>
            <a:chOff x="1118526" y="6212218"/>
            <a:chExt cx="5196446" cy="1507722"/>
          </a:xfrm>
        </p:grpSpPr>
        <p:pic>
          <p:nvPicPr>
            <p:cNvPr id="63" name="그림 18">
              <a:extLst>
                <a:ext uri="{FF2B5EF4-FFF2-40B4-BE49-F238E27FC236}">
                  <a16:creationId xmlns:a16="http://schemas.microsoft.com/office/drawing/2014/main" id="{B89A6C9A-8BF7-C795-023D-75529E9E8768}"/>
                </a:ext>
              </a:extLst>
            </p:cNvPr>
            <p:cNvPicPr>
              <a:picLocks noChangeAspect="1"/>
            </p:cNvPicPr>
            <p:nvPr/>
          </p:nvPicPr>
          <p:blipFill>
            <a:blip r:embed="rId6"/>
            <a:stretch>
              <a:fillRect/>
            </a:stretch>
          </p:blipFill>
          <p:spPr>
            <a:xfrm>
              <a:off x="1118526" y="6212218"/>
              <a:ext cx="5196446" cy="1493900"/>
            </a:xfrm>
            <a:prstGeom prst="rect">
              <a:avLst/>
            </a:prstGeom>
          </p:spPr>
        </p:pic>
        <p:sp>
          <p:nvSpPr>
            <p:cNvPr id="64" name="직사각형 19">
              <a:extLst>
                <a:ext uri="{FF2B5EF4-FFF2-40B4-BE49-F238E27FC236}">
                  <a16:creationId xmlns:a16="http://schemas.microsoft.com/office/drawing/2014/main" id="{B54102D1-755A-924B-0501-741EFC9FE13C}"/>
                </a:ext>
              </a:extLst>
            </p:cNvPr>
            <p:cNvSpPr/>
            <p:nvPr/>
          </p:nvSpPr>
          <p:spPr>
            <a:xfrm>
              <a:off x="1464901" y="7468567"/>
              <a:ext cx="233916" cy="251373"/>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pic>
        <p:nvPicPr>
          <p:cNvPr id="65" name="그림 24">
            <a:extLst>
              <a:ext uri="{FF2B5EF4-FFF2-40B4-BE49-F238E27FC236}">
                <a16:creationId xmlns:a16="http://schemas.microsoft.com/office/drawing/2014/main" id="{89474BF9-8D2A-E816-5BF8-9375FD72CE39}"/>
              </a:ext>
            </a:extLst>
          </p:cNvPr>
          <p:cNvPicPr>
            <a:picLocks noChangeAspect="1"/>
          </p:cNvPicPr>
          <p:nvPr/>
        </p:nvPicPr>
        <p:blipFill>
          <a:blip r:embed="rId7"/>
          <a:stretch>
            <a:fillRect/>
          </a:stretch>
        </p:blipFill>
        <p:spPr>
          <a:xfrm>
            <a:off x="3926929" y="7427923"/>
            <a:ext cx="2356371" cy="1415282"/>
          </a:xfrm>
          <a:prstGeom prst="rect">
            <a:avLst/>
          </a:prstGeom>
        </p:spPr>
      </p:pic>
      <p:pic>
        <p:nvPicPr>
          <p:cNvPr id="66" name="그림 27">
            <a:extLst>
              <a:ext uri="{FF2B5EF4-FFF2-40B4-BE49-F238E27FC236}">
                <a16:creationId xmlns:a16="http://schemas.microsoft.com/office/drawing/2014/main" id="{17DE2598-91C2-0269-B24B-E37CEA04385C}"/>
              </a:ext>
            </a:extLst>
          </p:cNvPr>
          <p:cNvPicPr>
            <a:picLocks noChangeAspect="1"/>
          </p:cNvPicPr>
          <p:nvPr/>
        </p:nvPicPr>
        <p:blipFill>
          <a:blip r:embed="rId8"/>
          <a:stretch>
            <a:fillRect/>
          </a:stretch>
        </p:blipFill>
        <p:spPr>
          <a:xfrm>
            <a:off x="1149869" y="7430547"/>
            <a:ext cx="2356371" cy="1424100"/>
          </a:xfrm>
          <a:prstGeom prst="rect">
            <a:avLst/>
          </a:prstGeom>
        </p:spPr>
      </p:pic>
      <p:cxnSp>
        <p:nvCxnSpPr>
          <p:cNvPr id="67" name="직선 화살표 연결선 36">
            <a:extLst>
              <a:ext uri="{FF2B5EF4-FFF2-40B4-BE49-F238E27FC236}">
                <a16:creationId xmlns:a16="http://schemas.microsoft.com/office/drawing/2014/main" id="{B54E14B7-97EA-BA23-5947-B88434B9603B}"/>
              </a:ext>
            </a:extLst>
          </p:cNvPr>
          <p:cNvCxnSpPr>
            <a:cxnSpLocks/>
          </p:cNvCxnSpPr>
          <p:nvPr/>
        </p:nvCxnSpPr>
        <p:spPr>
          <a:xfrm>
            <a:off x="3279132" y="8500238"/>
            <a:ext cx="556928"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8" name="직사각형 46">
            <a:extLst>
              <a:ext uri="{FF2B5EF4-FFF2-40B4-BE49-F238E27FC236}">
                <a16:creationId xmlns:a16="http://schemas.microsoft.com/office/drawing/2014/main" id="{10819AE2-328A-6F2A-C2BF-C4A4EA95FB58}"/>
              </a:ext>
            </a:extLst>
          </p:cNvPr>
          <p:cNvSpPr/>
          <p:nvPr/>
        </p:nvSpPr>
        <p:spPr>
          <a:xfrm>
            <a:off x="1149083" y="8382472"/>
            <a:ext cx="2130049" cy="235531"/>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72" name="テキスト ボックス 71">
            <a:extLst>
              <a:ext uri="{FF2B5EF4-FFF2-40B4-BE49-F238E27FC236}">
                <a16:creationId xmlns:a16="http://schemas.microsoft.com/office/drawing/2014/main" id="{CA54D2DD-3B84-DED9-D8C0-A83B30B16B2D}"/>
              </a:ext>
            </a:extLst>
          </p:cNvPr>
          <p:cNvSpPr txBox="1"/>
          <p:nvPr/>
        </p:nvSpPr>
        <p:spPr>
          <a:xfrm>
            <a:off x="1953592" y="7153548"/>
            <a:ext cx="889987" cy="261610"/>
          </a:xfrm>
          <a:prstGeom prst="rect">
            <a:avLst/>
          </a:prstGeom>
          <a:noFill/>
        </p:spPr>
        <p:txBody>
          <a:bodyPr wrap="none" rtlCol="0">
            <a:spAutoFit/>
          </a:bodyPr>
          <a:lstStyle/>
          <a:p>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変更前</a:t>
            </a:r>
            <a:r>
              <a:rPr kumimoji="1" lang="en-US" altLang="ja-JP" sz="1100" dirty="0">
                <a:latin typeface="游ゴシック" panose="020B0400000000000000" pitchFamily="50" charset="-128"/>
                <a:ea typeface="游ゴシック" panose="020B0400000000000000" pitchFamily="50" charset="-128"/>
              </a:rPr>
              <a:t>】</a:t>
            </a:r>
            <a:endParaRPr kumimoji="1" lang="ja-JP" altLang="en-US" sz="1100" dirty="0">
              <a:latin typeface="游ゴシック" panose="020B0400000000000000" pitchFamily="50" charset="-128"/>
              <a:ea typeface="游ゴシック" panose="020B0400000000000000" pitchFamily="50" charset="-128"/>
            </a:endParaRPr>
          </a:p>
        </p:txBody>
      </p:sp>
      <p:sp>
        <p:nvSpPr>
          <p:cNvPr id="73" name="テキスト ボックス 72">
            <a:extLst>
              <a:ext uri="{FF2B5EF4-FFF2-40B4-BE49-F238E27FC236}">
                <a16:creationId xmlns:a16="http://schemas.microsoft.com/office/drawing/2014/main" id="{38BF5053-91E1-05B9-29FB-12F565C45E05}"/>
              </a:ext>
            </a:extLst>
          </p:cNvPr>
          <p:cNvSpPr txBox="1"/>
          <p:nvPr/>
        </p:nvSpPr>
        <p:spPr>
          <a:xfrm>
            <a:off x="4737365" y="7153548"/>
            <a:ext cx="889987" cy="261610"/>
          </a:xfrm>
          <a:prstGeom prst="rect">
            <a:avLst/>
          </a:prstGeom>
          <a:noFill/>
        </p:spPr>
        <p:txBody>
          <a:bodyPr wrap="none" rtlCol="0">
            <a:spAutoFit/>
          </a:bodyPr>
          <a:lstStyle/>
          <a:p>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変更後</a:t>
            </a:r>
            <a:r>
              <a:rPr kumimoji="1" lang="en-US" altLang="ja-JP" sz="1100" dirty="0">
                <a:latin typeface="游ゴシック" panose="020B0400000000000000" pitchFamily="50" charset="-128"/>
                <a:ea typeface="游ゴシック" panose="020B0400000000000000" pitchFamily="50" charset="-128"/>
              </a:rPr>
              <a:t>】</a:t>
            </a:r>
            <a:endParaRPr kumimoji="1" lang="ja-JP" altLang="en-US" sz="1100" dirty="0">
              <a:latin typeface="游ゴシック" panose="020B0400000000000000" pitchFamily="50" charset="-128"/>
              <a:ea typeface="游ゴシック" panose="020B0400000000000000" pitchFamily="50" charset="-128"/>
            </a:endParaRPr>
          </a:p>
        </p:txBody>
      </p:sp>
      <p:sp>
        <p:nvSpPr>
          <p:cNvPr id="2" name="직사각형 16">
            <a:extLst>
              <a:ext uri="{FF2B5EF4-FFF2-40B4-BE49-F238E27FC236}">
                <a16:creationId xmlns:a16="http://schemas.microsoft.com/office/drawing/2014/main" id="{D6BA3546-0634-F9DE-D41F-A7155DC170F7}"/>
              </a:ext>
            </a:extLst>
          </p:cNvPr>
          <p:cNvSpPr/>
          <p:nvPr/>
        </p:nvSpPr>
        <p:spPr>
          <a:xfrm>
            <a:off x="1174591" y="5311420"/>
            <a:ext cx="3763169" cy="176823"/>
          </a:xfrm>
          <a:prstGeom prst="rect">
            <a:avLst/>
          </a:prstGeom>
          <a:noFill/>
          <a:ln w="1905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9204339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49</a:t>
            </a:fld>
            <a:endParaRPr kumimoji="1" lang="ja-JP" altLang="en-US"/>
          </a:p>
        </p:txBody>
      </p:sp>
      <p:sp>
        <p:nvSpPr>
          <p:cNvPr id="2" name="正方形/長方形 1">
            <a:extLst>
              <a:ext uri="{FF2B5EF4-FFF2-40B4-BE49-F238E27FC236}">
                <a16:creationId xmlns:a16="http://schemas.microsoft.com/office/drawing/2014/main" id="{9E020A22-A421-7FE4-6A32-F8AEB81B426C}"/>
              </a:ext>
            </a:extLst>
          </p:cNvPr>
          <p:cNvSpPr/>
          <p:nvPr/>
        </p:nvSpPr>
        <p:spPr>
          <a:xfrm>
            <a:off x="678246" y="818202"/>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新規の抽出ルール</a:t>
            </a:r>
          </a:p>
        </p:txBody>
      </p:sp>
      <p:sp>
        <p:nvSpPr>
          <p:cNvPr id="6" name="テキスト ボックス 4">
            <a:extLst>
              <a:ext uri="{FF2B5EF4-FFF2-40B4-BE49-F238E27FC236}">
                <a16:creationId xmlns:a16="http://schemas.microsoft.com/office/drawing/2014/main" id="{77DFB076-E6A9-181E-8CFB-EDF01CA8AE7F}"/>
              </a:ext>
            </a:extLst>
          </p:cNvPr>
          <p:cNvSpPr txBox="1"/>
          <p:nvPr/>
        </p:nvSpPr>
        <p:spPr>
          <a:xfrm>
            <a:off x="678246" y="1145177"/>
            <a:ext cx="540000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［新規］をクリックすると、新しい抽出ルールを作成することができます。</a:t>
            </a:r>
          </a:p>
        </p:txBody>
      </p:sp>
      <p:pic>
        <p:nvPicPr>
          <p:cNvPr id="9" name="그림 7">
            <a:extLst>
              <a:ext uri="{FF2B5EF4-FFF2-40B4-BE49-F238E27FC236}">
                <a16:creationId xmlns:a16="http://schemas.microsoft.com/office/drawing/2014/main" id="{7C913E6B-2E7A-1A7A-E5CB-9B3F7F1D8C27}"/>
              </a:ext>
            </a:extLst>
          </p:cNvPr>
          <p:cNvPicPr>
            <a:picLocks noChangeAspect="1"/>
          </p:cNvPicPr>
          <p:nvPr/>
        </p:nvPicPr>
        <p:blipFill>
          <a:blip r:embed="rId3"/>
          <a:stretch>
            <a:fillRect/>
          </a:stretch>
        </p:blipFill>
        <p:spPr>
          <a:xfrm>
            <a:off x="1162504" y="1484307"/>
            <a:ext cx="4532992" cy="2977034"/>
          </a:xfrm>
          <a:prstGeom prst="rect">
            <a:avLst/>
          </a:prstGeom>
        </p:spPr>
      </p:pic>
      <p:pic>
        <p:nvPicPr>
          <p:cNvPr id="10" name="그림 14">
            <a:extLst>
              <a:ext uri="{FF2B5EF4-FFF2-40B4-BE49-F238E27FC236}">
                <a16:creationId xmlns:a16="http://schemas.microsoft.com/office/drawing/2014/main" id="{EB35AF75-28DC-DCA7-16DB-8DF6F18F45C5}"/>
              </a:ext>
            </a:extLst>
          </p:cNvPr>
          <p:cNvPicPr>
            <a:picLocks noChangeAspect="1"/>
          </p:cNvPicPr>
          <p:nvPr/>
        </p:nvPicPr>
        <p:blipFill>
          <a:blip r:embed="rId4"/>
          <a:stretch>
            <a:fillRect/>
          </a:stretch>
        </p:blipFill>
        <p:spPr>
          <a:xfrm>
            <a:off x="678246" y="6973276"/>
            <a:ext cx="2907763" cy="1548579"/>
          </a:xfrm>
          <a:prstGeom prst="rect">
            <a:avLst/>
          </a:prstGeom>
        </p:spPr>
      </p:pic>
      <p:pic>
        <p:nvPicPr>
          <p:cNvPr id="11" name="그림 16">
            <a:extLst>
              <a:ext uri="{FF2B5EF4-FFF2-40B4-BE49-F238E27FC236}">
                <a16:creationId xmlns:a16="http://schemas.microsoft.com/office/drawing/2014/main" id="{2C643EAC-3E3A-0A67-79AC-9A375F03B8DD}"/>
              </a:ext>
            </a:extLst>
          </p:cNvPr>
          <p:cNvPicPr>
            <a:picLocks noChangeAspect="1"/>
          </p:cNvPicPr>
          <p:nvPr/>
        </p:nvPicPr>
        <p:blipFill>
          <a:blip r:embed="rId5"/>
          <a:stretch>
            <a:fillRect/>
          </a:stretch>
        </p:blipFill>
        <p:spPr>
          <a:xfrm>
            <a:off x="3637974" y="6982569"/>
            <a:ext cx="2906305" cy="1539286"/>
          </a:xfrm>
          <a:prstGeom prst="rect">
            <a:avLst/>
          </a:prstGeom>
        </p:spPr>
      </p:pic>
      <p:pic>
        <p:nvPicPr>
          <p:cNvPr id="12" name="그림 20">
            <a:extLst>
              <a:ext uri="{FF2B5EF4-FFF2-40B4-BE49-F238E27FC236}">
                <a16:creationId xmlns:a16="http://schemas.microsoft.com/office/drawing/2014/main" id="{3C74999F-6CF3-10FE-64AC-B4D7F9A9285F}"/>
              </a:ext>
            </a:extLst>
          </p:cNvPr>
          <p:cNvPicPr>
            <a:picLocks noChangeAspect="1"/>
          </p:cNvPicPr>
          <p:nvPr/>
        </p:nvPicPr>
        <p:blipFill>
          <a:blip r:embed="rId6"/>
          <a:stretch>
            <a:fillRect/>
          </a:stretch>
        </p:blipFill>
        <p:spPr>
          <a:xfrm>
            <a:off x="3653536" y="5181435"/>
            <a:ext cx="2915390" cy="1527109"/>
          </a:xfrm>
          <a:prstGeom prst="rect">
            <a:avLst/>
          </a:prstGeom>
        </p:spPr>
      </p:pic>
      <p:sp>
        <p:nvSpPr>
          <p:cNvPr id="13" name="テキスト ボックス 4">
            <a:extLst>
              <a:ext uri="{FF2B5EF4-FFF2-40B4-BE49-F238E27FC236}">
                <a16:creationId xmlns:a16="http://schemas.microsoft.com/office/drawing/2014/main" id="{147ED1CE-CEB1-44FB-32CE-224FC2DF7325}"/>
              </a:ext>
            </a:extLst>
          </p:cNvPr>
          <p:cNvSpPr txBox="1"/>
          <p:nvPr/>
        </p:nvSpPr>
        <p:spPr>
          <a:xfrm>
            <a:off x="697683" y="4616264"/>
            <a:ext cx="5554490" cy="498983"/>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新規ルールには「</a:t>
            </a:r>
            <a:r>
              <a:rPr lang="ja-JP" altLang="en-US" sz="1100" dirty="0">
                <a:solidFill>
                  <a:srgbClr val="FF0000"/>
                </a:solidFill>
                <a:latin typeface="游ゴシック" panose="020B0400000000000000" pitchFamily="50" charset="-128"/>
                <a:ea typeface="游ゴシック" panose="020B0400000000000000" pitchFamily="50" charset="-128"/>
              </a:rPr>
              <a:t>病名</a:t>
            </a:r>
            <a:r>
              <a:rPr lang="ja-JP" altLang="en-US" sz="1100" dirty="0">
                <a:latin typeface="游ゴシック" panose="020B0400000000000000" pitchFamily="50" charset="-128"/>
                <a:ea typeface="游ゴシック" panose="020B0400000000000000" pitchFamily="50" charset="-128"/>
              </a:rPr>
              <a:t>」、「</a:t>
            </a:r>
            <a:r>
              <a:rPr lang="ja-JP" altLang="en-US" sz="1100" dirty="0">
                <a:solidFill>
                  <a:srgbClr val="FF0000"/>
                </a:solidFill>
                <a:latin typeface="游ゴシック" panose="020B0400000000000000" pitchFamily="50" charset="-128"/>
                <a:ea typeface="游ゴシック" panose="020B0400000000000000" pitchFamily="50" charset="-128"/>
              </a:rPr>
              <a:t>コメント</a:t>
            </a:r>
            <a:r>
              <a:rPr lang="ja-JP" altLang="en-US" sz="1100" dirty="0">
                <a:latin typeface="游ゴシック" panose="020B0400000000000000" pitchFamily="50" charset="-128"/>
                <a:ea typeface="游ゴシック" panose="020B0400000000000000" pitchFamily="50" charset="-128"/>
              </a:rPr>
              <a:t>」、「</a:t>
            </a:r>
            <a:r>
              <a:rPr lang="ja-JP" altLang="en-US" sz="1100" dirty="0">
                <a:solidFill>
                  <a:srgbClr val="FF0000"/>
                </a:solidFill>
                <a:latin typeface="游ゴシック" panose="020B0400000000000000" pitchFamily="50" charset="-128"/>
                <a:ea typeface="游ゴシック" panose="020B0400000000000000" pitchFamily="50" charset="-128"/>
              </a:rPr>
              <a:t>テンプレート／複数条件</a:t>
            </a:r>
            <a:r>
              <a:rPr lang="ja-JP" altLang="en-US" sz="1100" dirty="0">
                <a:latin typeface="游ゴシック" panose="020B0400000000000000" pitchFamily="50" charset="-128"/>
                <a:ea typeface="游ゴシック" panose="020B0400000000000000" pitchFamily="50" charset="-128"/>
              </a:rPr>
              <a:t>」、「</a:t>
            </a:r>
            <a:r>
              <a:rPr lang="ja-JP" altLang="en-US" sz="1100" dirty="0">
                <a:solidFill>
                  <a:srgbClr val="FF0000"/>
                </a:solidFill>
                <a:latin typeface="游ゴシック" panose="020B0400000000000000" pitchFamily="50" charset="-128"/>
                <a:ea typeface="游ゴシック" panose="020B0400000000000000" pitchFamily="50" charset="-128"/>
              </a:rPr>
              <a:t>詳細条件</a:t>
            </a:r>
            <a:r>
              <a:rPr lang="ja-JP" altLang="en-US" sz="1100" dirty="0">
                <a:latin typeface="游ゴシック" panose="020B0400000000000000" pitchFamily="50" charset="-128"/>
                <a:ea typeface="游ゴシック" panose="020B0400000000000000" pitchFamily="50" charset="-128"/>
              </a:rPr>
              <a:t>」があります。</a:t>
            </a:r>
          </a:p>
        </p:txBody>
      </p:sp>
      <p:sp>
        <p:nvSpPr>
          <p:cNvPr id="14" name="テキスト ボックス 4">
            <a:extLst>
              <a:ext uri="{FF2B5EF4-FFF2-40B4-BE49-F238E27FC236}">
                <a16:creationId xmlns:a16="http://schemas.microsoft.com/office/drawing/2014/main" id="{34724166-A962-0591-1323-2627293716E3}"/>
              </a:ext>
            </a:extLst>
          </p:cNvPr>
          <p:cNvSpPr txBox="1"/>
          <p:nvPr/>
        </p:nvSpPr>
        <p:spPr>
          <a:xfrm>
            <a:off x="697683" y="6710341"/>
            <a:ext cx="2888325" cy="290785"/>
          </a:xfrm>
          <a:prstGeom prst="rect">
            <a:avLst/>
          </a:prstGeom>
          <a:noFill/>
        </p:spPr>
        <p:txBody>
          <a:bodyPr wrap="square">
            <a:spAutoFit/>
          </a:bodyPr>
          <a:lstStyle/>
          <a:p>
            <a:pPr algn="ctr">
              <a:lnSpc>
                <a:spcPct val="125000"/>
              </a:lnSpc>
            </a:pPr>
            <a:r>
              <a:rPr lang="ja-JP" altLang="en-US" sz="1100" dirty="0">
                <a:latin typeface="游ゴシック" panose="020B0400000000000000" pitchFamily="50" charset="-128"/>
                <a:ea typeface="游ゴシック" panose="020B0400000000000000" pitchFamily="50" charset="-128"/>
              </a:rPr>
              <a:t>ルール</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タイプ： 「病名」</a:t>
            </a:r>
          </a:p>
        </p:txBody>
      </p:sp>
      <p:sp>
        <p:nvSpPr>
          <p:cNvPr id="15" name="テキスト ボックス 4">
            <a:extLst>
              <a:ext uri="{FF2B5EF4-FFF2-40B4-BE49-F238E27FC236}">
                <a16:creationId xmlns:a16="http://schemas.microsoft.com/office/drawing/2014/main" id="{A5CA371B-AC45-C37E-7A86-922022531F60}"/>
              </a:ext>
            </a:extLst>
          </p:cNvPr>
          <p:cNvSpPr txBox="1"/>
          <p:nvPr/>
        </p:nvSpPr>
        <p:spPr>
          <a:xfrm>
            <a:off x="3786796" y="6710341"/>
            <a:ext cx="2851629" cy="290785"/>
          </a:xfrm>
          <a:prstGeom prst="rect">
            <a:avLst/>
          </a:prstGeom>
          <a:noFill/>
        </p:spPr>
        <p:txBody>
          <a:bodyPr wrap="square">
            <a:spAutoFit/>
          </a:bodyPr>
          <a:lstStyle/>
          <a:p>
            <a:pPr algn="ctr">
              <a:lnSpc>
                <a:spcPct val="125000"/>
              </a:lnSpc>
            </a:pPr>
            <a:r>
              <a:rPr lang="ja-JP" altLang="en-US" sz="1100" dirty="0">
                <a:latin typeface="游ゴシック" panose="020B0400000000000000" pitchFamily="50" charset="-128"/>
                <a:ea typeface="游ゴシック" panose="020B0400000000000000" pitchFamily="50" charset="-128"/>
              </a:rPr>
              <a:t>ルール</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タイプ： 「コメント」</a:t>
            </a:r>
          </a:p>
        </p:txBody>
      </p:sp>
      <p:sp>
        <p:nvSpPr>
          <p:cNvPr id="16" name="テキスト ボックス 4">
            <a:extLst>
              <a:ext uri="{FF2B5EF4-FFF2-40B4-BE49-F238E27FC236}">
                <a16:creationId xmlns:a16="http://schemas.microsoft.com/office/drawing/2014/main" id="{1150173C-92F1-FC6A-421F-D27DC13E4CE5}"/>
              </a:ext>
            </a:extLst>
          </p:cNvPr>
          <p:cNvSpPr txBox="1"/>
          <p:nvPr/>
        </p:nvSpPr>
        <p:spPr>
          <a:xfrm>
            <a:off x="533911" y="8523543"/>
            <a:ext cx="3189124" cy="290785"/>
          </a:xfrm>
          <a:prstGeom prst="rect">
            <a:avLst/>
          </a:prstGeom>
          <a:noFill/>
        </p:spPr>
        <p:txBody>
          <a:bodyPr wrap="square">
            <a:spAutoFit/>
          </a:bodyPr>
          <a:lstStyle/>
          <a:p>
            <a:pPr algn="ctr">
              <a:lnSpc>
                <a:spcPct val="125000"/>
              </a:lnSpc>
            </a:pPr>
            <a:r>
              <a:rPr lang="ja-JP" altLang="en-US" sz="1100" dirty="0">
                <a:latin typeface="游ゴシック" panose="020B0400000000000000" pitchFamily="50" charset="-128"/>
                <a:ea typeface="游ゴシック" panose="020B0400000000000000" pitchFamily="50" charset="-128"/>
              </a:rPr>
              <a:t>ルール</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タイプ：「テンプレート／複数条件」</a:t>
            </a:r>
          </a:p>
        </p:txBody>
      </p:sp>
      <p:sp>
        <p:nvSpPr>
          <p:cNvPr id="17" name="テキスト ボックス 4">
            <a:extLst>
              <a:ext uri="{FF2B5EF4-FFF2-40B4-BE49-F238E27FC236}">
                <a16:creationId xmlns:a16="http://schemas.microsoft.com/office/drawing/2014/main" id="{BB53B352-3F4E-0B8C-BBD1-A85AE66D4EC1}"/>
              </a:ext>
            </a:extLst>
          </p:cNvPr>
          <p:cNvSpPr txBox="1"/>
          <p:nvPr/>
        </p:nvSpPr>
        <p:spPr>
          <a:xfrm>
            <a:off x="3636515" y="8521855"/>
            <a:ext cx="2906304" cy="290785"/>
          </a:xfrm>
          <a:prstGeom prst="rect">
            <a:avLst/>
          </a:prstGeom>
          <a:noFill/>
        </p:spPr>
        <p:txBody>
          <a:bodyPr wrap="square">
            <a:spAutoFit/>
          </a:bodyPr>
          <a:lstStyle/>
          <a:p>
            <a:pPr algn="ctr">
              <a:lnSpc>
                <a:spcPct val="125000"/>
              </a:lnSpc>
            </a:pPr>
            <a:r>
              <a:rPr lang="ja-JP" altLang="en-US" sz="1100" dirty="0">
                <a:latin typeface="游ゴシック" panose="020B0400000000000000" pitchFamily="50" charset="-128"/>
                <a:ea typeface="游ゴシック" panose="020B0400000000000000" pitchFamily="50" charset="-128"/>
              </a:rPr>
              <a:t>ルール</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タイプ： 「詳細条件」</a:t>
            </a:r>
          </a:p>
        </p:txBody>
      </p:sp>
      <p:pic>
        <p:nvPicPr>
          <p:cNvPr id="18" name="그림 29">
            <a:extLst>
              <a:ext uri="{FF2B5EF4-FFF2-40B4-BE49-F238E27FC236}">
                <a16:creationId xmlns:a16="http://schemas.microsoft.com/office/drawing/2014/main" id="{6B6458B5-3C53-A12E-F617-8671BC775FF9}"/>
              </a:ext>
            </a:extLst>
          </p:cNvPr>
          <p:cNvPicPr>
            <a:picLocks noChangeAspect="1"/>
          </p:cNvPicPr>
          <p:nvPr/>
        </p:nvPicPr>
        <p:blipFill>
          <a:blip r:embed="rId7"/>
          <a:stretch>
            <a:fillRect/>
          </a:stretch>
        </p:blipFill>
        <p:spPr>
          <a:xfrm>
            <a:off x="678247" y="5204295"/>
            <a:ext cx="2915556" cy="1497026"/>
          </a:xfrm>
          <a:prstGeom prst="rect">
            <a:avLst/>
          </a:prstGeom>
        </p:spPr>
      </p:pic>
      <p:sp>
        <p:nvSpPr>
          <p:cNvPr id="20" name="직사각형 13">
            <a:extLst>
              <a:ext uri="{FF2B5EF4-FFF2-40B4-BE49-F238E27FC236}">
                <a16:creationId xmlns:a16="http://schemas.microsoft.com/office/drawing/2014/main" id="{549992FD-3D32-5C75-93A8-98395CD6680E}"/>
              </a:ext>
            </a:extLst>
          </p:cNvPr>
          <p:cNvSpPr/>
          <p:nvPr/>
        </p:nvSpPr>
        <p:spPr>
          <a:xfrm>
            <a:off x="1244082" y="1941220"/>
            <a:ext cx="329681" cy="164749"/>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1695065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8" name="Rectangle 24">
            <a:extLst>
              <a:ext uri="{FF2B5EF4-FFF2-40B4-BE49-F238E27FC236}">
                <a16:creationId xmlns:a16="http://schemas.microsoft.com/office/drawing/2014/main" id="{4C017DB3-91A4-19C4-FBAA-833E9DD64381}"/>
              </a:ext>
            </a:extLst>
          </p:cNvPr>
          <p:cNvSpPr>
            <a:spLocks noChangeArrowheads="1"/>
          </p:cNvSpPr>
          <p:nvPr/>
        </p:nvSpPr>
        <p:spPr bwMode="auto">
          <a:xfrm>
            <a:off x="219669" y="823158"/>
            <a:ext cx="6418661" cy="1046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90575" algn="l"/>
              </a:tabLst>
              <a:defRPr>
                <a:solidFill>
                  <a:schemeClr val="tx1"/>
                </a:solidFill>
                <a:latin typeface="Arial" panose="020B0604020202020204" pitchFamily="34" charset="0"/>
              </a:defRPr>
            </a:lvl1pPr>
            <a:lvl2pPr eaLnBrk="0" fontAlgn="base" hangingPunct="0">
              <a:spcBef>
                <a:spcPct val="0"/>
              </a:spcBef>
              <a:spcAft>
                <a:spcPct val="0"/>
              </a:spcAft>
              <a:tabLst>
                <a:tab pos="790575" algn="l"/>
              </a:tabLst>
              <a:defRPr>
                <a:solidFill>
                  <a:schemeClr val="tx1"/>
                </a:solidFill>
                <a:latin typeface="Arial" panose="020B0604020202020204" pitchFamily="34" charset="0"/>
              </a:defRPr>
            </a:lvl2pPr>
            <a:lvl3pPr eaLnBrk="0" fontAlgn="base" hangingPunct="0">
              <a:spcBef>
                <a:spcPct val="0"/>
              </a:spcBef>
              <a:spcAft>
                <a:spcPct val="0"/>
              </a:spcAft>
              <a:tabLst>
                <a:tab pos="790575" algn="l"/>
              </a:tabLst>
              <a:defRPr>
                <a:solidFill>
                  <a:schemeClr val="tx1"/>
                </a:solidFill>
                <a:latin typeface="Arial" panose="020B0604020202020204" pitchFamily="34" charset="0"/>
              </a:defRPr>
            </a:lvl3pPr>
            <a:lvl4pPr eaLnBrk="0" fontAlgn="base" hangingPunct="0">
              <a:spcBef>
                <a:spcPct val="0"/>
              </a:spcBef>
              <a:spcAft>
                <a:spcPct val="0"/>
              </a:spcAft>
              <a:tabLst>
                <a:tab pos="790575" algn="l"/>
              </a:tabLst>
              <a:defRPr>
                <a:solidFill>
                  <a:schemeClr val="tx1"/>
                </a:solidFill>
                <a:latin typeface="Arial" panose="020B0604020202020204" pitchFamily="34" charset="0"/>
              </a:defRPr>
            </a:lvl4pPr>
            <a:lvl5pPr eaLnBrk="0" fontAlgn="base" hangingPunct="0">
              <a:spcBef>
                <a:spcPct val="0"/>
              </a:spcBef>
              <a:spcAft>
                <a:spcPct val="0"/>
              </a:spcAft>
              <a:tabLst>
                <a:tab pos="790575" algn="l"/>
              </a:tabLst>
              <a:defRPr>
                <a:solidFill>
                  <a:schemeClr val="tx1"/>
                </a:solidFill>
                <a:latin typeface="Arial" panose="020B0604020202020204" pitchFamily="34" charset="0"/>
              </a:defRPr>
            </a:lvl5pPr>
            <a:lvl6pPr eaLnBrk="0" fontAlgn="base" hangingPunct="0">
              <a:spcBef>
                <a:spcPct val="0"/>
              </a:spcBef>
              <a:spcAft>
                <a:spcPct val="0"/>
              </a:spcAft>
              <a:tabLst>
                <a:tab pos="790575" algn="l"/>
              </a:tabLst>
              <a:defRPr>
                <a:solidFill>
                  <a:schemeClr val="tx1"/>
                </a:solidFill>
                <a:latin typeface="Arial" panose="020B0604020202020204" pitchFamily="34" charset="0"/>
              </a:defRPr>
            </a:lvl6pPr>
            <a:lvl7pPr eaLnBrk="0" fontAlgn="base" hangingPunct="0">
              <a:spcBef>
                <a:spcPct val="0"/>
              </a:spcBef>
              <a:spcAft>
                <a:spcPct val="0"/>
              </a:spcAft>
              <a:tabLst>
                <a:tab pos="790575" algn="l"/>
              </a:tabLst>
              <a:defRPr>
                <a:solidFill>
                  <a:schemeClr val="tx1"/>
                </a:solidFill>
                <a:latin typeface="Arial" panose="020B0604020202020204" pitchFamily="34" charset="0"/>
              </a:defRPr>
            </a:lvl7pPr>
            <a:lvl8pPr eaLnBrk="0" fontAlgn="base" hangingPunct="0">
              <a:spcBef>
                <a:spcPct val="0"/>
              </a:spcBef>
              <a:spcAft>
                <a:spcPct val="0"/>
              </a:spcAft>
              <a:tabLst>
                <a:tab pos="790575" algn="l"/>
              </a:tabLst>
              <a:defRPr>
                <a:solidFill>
                  <a:schemeClr val="tx1"/>
                </a:solidFill>
                <a:latin typeface="Arial" panose="020B0604020202020204" pitchFamily="34" charset="0"/>
              </a:defRPr>
            </a:lvl8pPr>
            <a:lvl9pPr eaLnBrk="0" fontAlgn="base" hangingPunct="0">
              <a:spcBef>
                <a:spcPct val="0"/>
              </a:spcBef>
              <a:spcAft>
                <a:spcPct val="0"/>
              </a:spcAft>
              <a:tabLst>
                <a:tab pos="790575" algn="l"/>
              </a:tabLst>
              <a:defRPr>
                <a:solidFill>
                  <a:schemeClr val="tx1"/>
                </a:solidFill>
                <a:latin typeface="Arial" panose="020B0604020202020204" pitchFamily="34" charset="0"/>
              </a:defRPr>
            </a:lvl9pPr>
          </a:lstStyle>
          <a:p>
            <a:pPr marL="485140" marR="499110">
              <a:lnSpc>
                <a:spcPct val="116000"/>
              </a:lnSpc>
              <a:spcBef>
                <a:spcPts val="20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レセプトファイルが正しく取込まれていることを確認したら、</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アップロード</a:t>
            </a:r>
            <a:r>
              <a:rPr lang="en-US" altLang="ja-JP" sz="1100" spc="-8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marR="429260" indent="-280670">
              <a:lnSpc>
                <a:spcPct val="116000"/>
              </a:lnSpc>
              <a:spcBef>
                <a:spcPts val="5"/>
              </a:spcBef>
              <a:spcAft>
                <a:spcPts val="0"/>
              </a:spcAft>
            </a:pPr>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注：レセプトファイルは暗号化して送信され、サーバ上では個人情報は暗号化して</a:t>
            </a:r>
            <a:endParaRPr lang="en-US"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marR="429260" indent="-280670">
              <a:lnSpc>
                <a:spcPct val="116000"/>
              </a:lnSpc>
              <a:spcBef>
                <a:spcPts val="5"/>
              </a:spcBef>
              <a:spcAft>
                <a:spcPts val="0"/>
              </a:spcAft>
            </a:pPr>
            <a:r>
              <a:rPr lang="ja-JP" altLang="en-US" sz="1100" spc="-10" dirty="0">
                <a:solidFill>
                  <a:srgbClr val="FF0000"/>
                </a:solidFill>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保存されます。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790575" algn="l"/>
              </a:tabLst>
            </a:pP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nvGrpSpPr>
          <p:cNvPr id="3" name="docshapegroup34">
            <a:extLst>
              <a:ext uri="{FF2B5EF4-FFF2-40B4-BE49-F238E27FC236}">
                <a16:creationId xmlns:a16="http://schemas.microsoft.com/office/drawing/2014/main" id="{4F9D3D21-332F-D5F5-801A-84F0EF047FE1}"/>
              </a:ext>
            </a:extLst>
          </p:cNvPr>
          <p:cNvGrpSpPr>
            <a:grpSpLocks/>
          </p:cNvGrpSpPr>
          <p:nvPr/>
        </p:nvGrpSpPr>
        <p:grpSpPr bwMode="auto">
          <a:xfrm>
            <a:off x="1154631" y="1771943"/>
            <a:ext cx="4321175" cy="2244725"/>
            <a:chOff x="2551" y="279"/>
            <a:chExt cx="6804" cy="3536"/>
          </a:xfrm>
        </p:grpSpPr>
        <p:pic>
          <p:nvPicPr>
            <p:cNvPr id="4099" name="docshape35">
              <a:extLst>
                <a:ext uri="{FF2B5EF4-FFF2-40B4-BE49-F238E27FC236}">
                  <a16:creationId xmlns:a16="http://schemas.microsoft.com/office/drawing/2014/main" id="{63CB95F7-9DA1-DC01-D69D-775F9543C1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278"/>
              <a:ext cx="6804" cy="3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ocshape36">
              <a:extLst>
                <a:ext uri="{FF2B5EF4-FFF2-40B4-BE49-F238E27FC236}">
                  <a16:creationId xmlns:a16="http://schemas.microsoft.com/office/drawing/2014/main" id="{938FAD0D-36E5-9289-1B1C-3F92DB42487A}"/>
                </a:ext>
              </a:extLst>
            </p:cNvPr>
            <p:cNvSpPr>
              <a:spLocks/>
            </p:cNvSpPr>
            <p:nvPr/>
          </p:nvSpPr>
          <p:spPr bwMode="auto">
            <a:xfrm>
              <a:off x="4438" y="2790"/>
              <a:ext cx="761" cy="423"/>
            </a:xfrm>
            <a:custGeom>
              <a:avLst/>
              <a:gdLst>
                <a:gd name="T0" fmla="+- 0 4439 4439"/>
                <a:gd name="T1" fmla="*/ T0 w 761"/>
                <a:gd name="T2" fmla="+- 0 2861 2790"/>
                <a:gd name="T3" fmla="*/ 2861 h 423"/>
                <a:gd name="T4" fmla="+- 0 4444 4439"/>
                <a:gd name="T5" fmla="*/ T4 w 761"/>
                <a:gd name="T6" fmla="+- 0 2833 2790"/>
                <a:gd name="T7" fmla="*/ 2833 h 423"/>
                <a:gd name="T8" fmla="+- 0 4459 4439"/>
                <a:gd name="T9" fmla="*/ T8 w 761"/>
                <a:gd name="T10" fmla="+- 0 2811 2790"/>
                <a:gd name="T11" fmla="*/ 2811 h 423"/>
                <a:gd name="T12" fmla="+- 0 4482 4439"/>
                <a:gd name="T13" fmla="*/ T12 w 761"/>
                <a:gd name="T14" fmla="+- 0 2796 2790"/>
                <a:gd name="T15" fmla="*/ 2796 h 423"/>
                <a:gd name="T16" fmla="+- 0 4509 4439"/>
                <a:gd name="T17" fmla="*/ T16 w 761"/>
                <a:gd name="T18" fmla="+- 0 2790 2790"/>
                <a:gd name="T19" fmla="*/ 2790 h 423"/>
                <a:gd name="T20" fmla="+- 0 5129 4439"/>
                <a:gd name="T21" fmla="*/ T20 w 761"/>
                <a:gd name="T22" fmla="+- 0 2790 2790"/>
                <a:gd name="T23" fmla="*/ 2790 h 423"/>
                <a:gd name="T24" fmla="+- 0 5157 4439"/>
                <a:gd name="T25" fmla="*/ T24 w 761"/>
                <a:gd name="T26" fmla="+- 0 2796 2790"/>
                <a:gd name="T27" fmla="*/ 2796 h 423"/>
                <a:gd name="T28" fmla="+- 0 5179 4439"/>
                <a:gd name="T29" fmla="*/ T28 w 761"/>
                <a:gd name="T30" fmla="+- 0 2811 2790"/>
                <a:gd name="T31" fmla="*/ 2811 h 423"/>
                <a:gd name="T32" fmla="+- 0 5194 4439"/>
                <a:gd name="T33" fmla="*/ T32 w 761"/>
                <a:gd name="T34" fmla="+- 0 2833 2790"/>
                <a:gd name="T35" fmla="*/ 2833 h 423"/>
                <a:gd name="T36" fmla="+- 0 5200 4439"/>
                <a:gd name="T37" fmla="*/ T36 w 761"/>
                <a:gd name="T38" fmla="+- 0 2861 2790"/>
                <a:gd name="T39" fmla="*/ 2861 h 423"/>
                <a:gd name="T40" fmla="+- 0 5200 4439"/>
                <a:gd name="T41" fmla="*/ T40 w 761"/>
                <a:gd name="T42" fmla="+- 0 3142 2790"/>
                <a:gd name="T43" fmla="*/ 3142 h 423"/>
                <a:gd name="T44" fmla="+- 0 5194 4439"/>
                <a:gd name="T45" fmla="*/ T44 w 761"/>
                <a:gd name="T46" fmla="+- 0 3170 2790"/>
                <a:gd name="T47" fmla="*/ 3170 h 423"/>
                <a:gd name="T48" fmla="+- 0 5179 4439"/>
                <a:gd name="T49" fmla="*/ T48 w 761"/>
                <a:gd name="T50" fmla="+- 0 3192 2790"/>
                <a:gd name="T51" fmla="*/ 3192 h 423"/>
                <a:gd name="T52" fmla="+- 0 5157 4439"/>
                <a:gd name="T53" fmla="*/ T52 w 761"/>
                <a:gd name="T54" fmla="+- 0 3207 2790"/>
                <a:gd name="T55" fmla="*/ 3207 h 423"/>
                <a:gd name="T56" fmla="+- 0 5129 4439"/>
                <a:gd name="T57" fmla="*/ T56 w 761"/>
                <a:gd name="T58" fmla="+- 0 3213 2790"/>
                <a:gd name="T59" fmla="*/ 3213 h 423"/>
                <a:gd name="T60" fmla="+- 0 4509 4439"/>
                <a:gd name="T61" fmla="*/ T60 w 761"/>
                <a:gd name="T62" fmla="+- 0 3213 2790"/>
                <a:gd name="T63" fmla="*/ 3213 h 423"/>
                <a:gd name="T64" fmla="+- 0 4482 4439"/>
                <a:gd name="T65" fmla="*/ T64 w 761"/>
                <a:gd name="T66" fmla="+- 0 3207 2790"/>
                <a:gd name="T67" fmla="*/ 3207 h 423"/>
                <a:gd name="T68" fmla="+- 0 4459 4439"/>
                <a:gd name="T69" fmla="*/ T68 w 761"/>
                <a:gd name="T70" fmla="+- 0 3192 2790"/>
                <a:gd name="T71" fmla="*/ 3192 h 423"/>
                <a:gd name="T72" fmla="+- 0 4444 4439"/>
                <a:gd name="T73" fmla="*/ T72 w 761"/>
                <a:gd name="T74" fmla="+- 0 3170 2790"/>
                <a:gd name="T75" fmla="*/ 3170 h 423"/>
                <a:gd name="T76" fmla="+- 0 4439 4439"/>
                <a:gd name="T77" fmla="*/ T76 w 761"/>
                <a:gd name="T78" fmla="+- 0 3142 2790"/>
                <a:gd name="T79" fmla="*/ 3142 h 423"/>
                <a:gd name="T80" fmla="+- 0 4439 4439"/>
                <a:gd name="T81" fmla="*/ T80 w 761"/>
                <a:gd name="T82" fmla="+- 0 2861 2790"/>
                <a:gd name="T83" fmla="*/ 2861 h 42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61" h="423">
                  <a:moveTo>
                    <a:pt x="0" y="71"/>
                  </a:moveTo>
                  <a:lnTo>
                    <a:pt x="5" y="43"/>
                  </a:lnTo>
                  <a:lnTo>
                    <a:pt x="20" y="21"/>
                  </a:lnTo>
                  <a:lnTo>
                    <a:pt x="43" y="6"/>
                  </a:lnTo>
                  <a:lnTo>
                    <a:pt x="70" y="0"/>
                  </a:lnTo>
                  <a:lnTo>
                    <a:pt x="690" y="0"/>
                  </a:lnTo>
                  <a:lnTo>
                    <a:pt x="718" y="6"/>
                  </a:lnTo>
                  <a:lnTo>
                    <a:pt x="740" y="21"/>
                  </a:lnTo>
                  <a:lnTo>
                    <a:pt x="755" y="43"/>
                  </a:lnTo>
                  <a:lnTo>
                    <a:pt x="761" y="71"/>
                  </a:lnTo>
                  <a:lnTo>
                    <a:pt x="761" y="352"/>
                  </a:lnTo>
                  <a:lnTo>
                    <a:pt x="755" y="380"/>
                  </a:lnTo>
                  <a:lnTo>
                    <a:pt x="740" y="402"/>
                  </a:lnTo>
                  <a:lnTo>
                    <a:pt x="718" y="417"/>
                  </a:lnTo>
                  <a:lnTo>
                    <a:pt x="690" y="423"/>
                  </a:lnTo>
                  <a:lnTo>
                    <a:pt x="70" y="423"/>
                  </a:lnTo>
                  <a:lnTo>
                    <a:pt x="43" y="417"/>
                  </a:lnTo>
                  <a:lnTo>
                    <a:pt x="20" y="402"/>
                  </a:lnTo>
                  <a:lnTo>
                    <a:pt x="5" y="380"/>
                  </a:lnTo>
                  <a:lnTo>
                    <a:pt x="0" y="352"/>
                  </a:lnTo>
                  <a:lnTo>
                    <a:pt x="0" y="71"/>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3" name="Rectangle 24">
            <a:extLst>
              <a:ext uri="{FF2B5EF4-FFF2-40B4-BE49-F238E27FC236}">
                <a16:creationId xmlns:a16="http://schemas.microsoft.com/office/drawing/2014/main" id="{CE92147D-CBFA-0B15-C314-0866C4602AFD}"/>
              </a:ext>
            </a:extLst>
          </p:cNvPr>
          <p:cNvSpPr>
            <a:spLocks noChangeArrowheads="1"/>
          </p:cNvSpPr>
          <p:nvPr/>
        </p:nvSpPr>
        <p:spPr bwMode="auto">
          <a:xfrm>
            <a:off x="368282" y="4167403"/>
            <a:ext cx="6418661" cy="27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90575" algn="l"/>
              </a:tabLst>
              <a:defRPr>
                <a:solidFill>
                  <a:schemeClr val="tx1"/>
                </a:solidFill>
                <a:latin typeface="Arial" panose="020B0604020202020204" pitchFamily="34" charset="0"/>
              </a:defRPr>
            </a:lvl1pPr>
            <a:lvl2pPr eaLnBrk="0" fontAlgn="base" hangingPunct="0">
              <a:spcBef>
                <a:spcPct val="0"/>
              </a:spcBef>
              <a:spcAft>
                <a:spcPct val="0"/>
              </a:spcAft>
              <a:tabLst>
                <a:tab pos="790575" algn="l"/>
              </a:tabLst>
              <a:defRPr>
                <a:solidFill>
                  <a:schemeClr val="tx1"/>
                </a:solidFill>
                <a:latin typeface="Arial" panose="020B0604020202020204" pitchFamily="34" charset="0"/>
              </a:defRPr>
            </a:lvl2pPr>
            <a:lvl3pPr eaLnBrk="0" fontAlgn="base" hangingPunct="0">
              <a:spcBef>
                <a:spcPct val="0"/>
              </a:spcBef>
              <a:spcAft>
                <a:spcPct val="0"/>
              </a:spcAft>
              <a:tabLst>
                <a:tab pos="790575" algn="l"/>
              </a:tabLst>
              <a:defRPr>
                <a:solidFill>
                  <a:schemeClr val="tx1"/>
                </a:solidFill>
                <a:latin typeface="Arial" panose="020B0604020202020204" pitchFamily="34" charset="0"/>
              </a:defRPr>
            </a:lvl3pPr>
            <a:lvl4pPr eaLnBrk="0" fontAlgn="base" hangingPunct="0">
              <a:spcBef>
                <a:spcPct val="0"/>
              </a:spcBef>
              <a:spcAft>
                <a:spcPct val="0"/>
              </a:spcAft>
              <a:tabLst>
                <a:tab pos="790575" algn="l"/>
              </a:tabLst>
              <a:defRPr>
                <a:solidFill>
                  <a:schemeClr val="tx1"/>
                </a:solidFill>
                <a:latin typeface="Arial" panose="020B0604020202020204" pitchFamily="34" charset="0"/>
              </a:defRPr>
            </a:lvl4pPr>
            <a:lvl5pPr eaLnBrk="0" fontAlgn="base" hangingPunct="0">
              <a:spcBef>
                <a:spcPct val="0"/>
              </a:spcBef>
              <a:spcAft>
                <a:spcPct val="0"/>
              </a:spcAft>
              <a:tabLst>
                <a:tab pos="790575" algn="l"/>
              </a:tabLst>
              <a:defRPr>
                <a:solidFill>
                  <a:schemeClr val="tx1"/>
                </a:solidFill>
                <a:latin typeface="Arial" panose="020B0604020202020204" pitchFamily="34" charset="0"/>
              </a:defRPr>
            </a:lvl5pPr>
            <a:lvl6pPr eaLnBrk="0" fontAlgn="base" hangingPunct="0">
              <a:spcBef>
                <a:spcPct val="0"/>
              </a:spcBef>
              <a:spcAft>
                <a:spcPct val="0"/>
              </a:spcAft>
              <a:tabLst>
                <a:tab pos="790575" algn="l"/>
              </a:tabLst>
              <a:defRPr>
                <a:solidFill>
                  <a:schemeClr val="tx1"/>
                </a:solidFill>
                <a:latin typeface="Arial" panose="020B0604020202020204" pitchFamily="34" charset="0"/>
              </a:defRPr>
            </a:lvl6pPr>
            <a:lvl7pPr eaLnBrk="0" fontAlgn="base" hangingPunct="0">
              <a:spcBef>
                <a:spcPct val="0"/>
              </a:spcBef>
              <a:spcAft>
                <a:spcPct val="0"/>
              </a:spcAft>
              <a:tabLst>
                <a:tab pos="790575" algn="l"/>
              </a:tabLst>
              <a:defRPr>
                <a:solidFill>
                  <a:schemeClr val="tx1"/>
                </a:solidFill>
                <a:latin typeface="Arial" panose="020B0604020202020204" pitchFamily="34" charset="0"/>
              </a:defRPr>
            </a:lvl7pPr>
            <a:lvl8pPr eaLnBrk="0" fontAlgn="base" hangingPunct="0">
              <a:spcBef>
                <a:spcPct val="0"/>
              </a:spcBef>
              <a:spcAft>
                <a:spcPct val="0"/>
              </a:spcAft>
              <a:tabLst>
                <a:tab pos="790575" algn="l"/>
              </a:tabLst>
              <a:defRPr>
                <a:solidFill>
                  <a:schemeClr val="tx1"/>
                </a:solidFill>
                <a:latin typeface="Arial" panose="020B0604020202020204" pitchFamily="34" charset="0"/>
              </a:defRPr>
            </a:lvl8pPr>
            <a:lvl9pPr eaLnBrk="0" fontAlgn="base" hangingPunct="0">
              <a:spcBef>
                <a:spcPct val="0"/>
              </a:spcBef>
              <a:spcAft>
                <a:spcPct val="0"/>
              </a:spcAft>
              <a:tabLst>
                <a:tab pos="790575" algn="l"/>
              </a:tabLst>
              <a:defRPr>
                <a:solidFill>
                  <a:schemeClr val="tx1"/>
                </a:solidFill>
                <a:latin typeface="Arial" panose="020B0604020202020204" pitchFamily="34" charset="0"/>
              </a:defRPr>
            </a:lvl9pPr>
          </a:lstStyle>
          <a:p>
            <a:pPr marL="485140" marR="499110">
              <a:lnSpc>
                <a:spcPct val="116000"/>
              </a:lnSpc>
              <a:spcBef>
                <a:spcPts val="20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アップロードに続いて、レセプト取込、自動点検が実行されます</a:t>
            </a:r>
            <a:endPar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nvGrpSpPr>
          <p:cNvPr id="14" name="docshapegroup37">
            <a:extLst>
              <a:ext uri="{FF2B5EF4-FFF2-40B4-BE49-F238E27FC236}">
                <a16:creationId xmlns:a16="http://schemas.microsoft.com/office/drawing/2014/main" id="{94300BA7-4AFB-142C-EC0B-8B10533DC7EB}"/>
              </a:ext>
            </a:extLst>
          </p:cNvPr>
          <p:cNvGrpSpPr>
            <a:grpSpLocks/>
          </p:cNvGrpSpPr>
          <p:nvPr/>
        </p:nvGrpSpPr>
        <p:grpSpPr bwMode="auto">
          <a:xfrm>
            <a:off x="1196987" y="4591865"/>
            <a:ext cx="4321176" cy="3252788"/>
            <a:chOff x="2551" y="240"/>
            <a:chExt cx="6804" cy="5124"/>
          </a:xfrm>
        </p:grpSpPr>
        <p:pic>
          <p:nvPicPr>
            <p:cNvPr id="4102" name="docshape38">
              <a:extLst>
                <a:ext uri="{FF2B5EF4-FFF2-40B4-BE49-F238E27FC236}">
                  <a16:creationId xmlns:a16="http://schemas.microsoft.com/office/drawing/2014/main" id="{E0C376E4-4FB8-E1CA-02FB-389C6B9777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40"/>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Line 7">
              <a:extLst>
                <a:ext uri="{FF2B5EF4-FFF2-40B4-BE49-F238E27FC236}">
                  <a16:creationId xmlns:a16="http://schemas.microsoft.com/office/drawing/2014/main" id="{5C5D2A45-32DE-D050-E1B5-DE85E68ADE20}"/>
                </a:ext>
              </a:extLst>
            </p:cNvPr>
            <p:cNvSpPr>
              <a:spLocks noChangeShapeType="1"/>
            </p:cNvSpPr>
            <p:nvPr/>
          </p:nvSpPr>
          <p:spPr bwMode="auto">
            <a:xfrm flipH="1">
              <a:off x="7094" y="2417"/>
              <a:ext cx="372" cy="285"/>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6" name="Line 8">
              <a:extLst>
                <a:ext uri="{FF2B5EF4-FFF2-40B4-BE49-F238E27FC236}">
                  <a16:creationId xmlns:a16="http://schemas.microsoft.com/office/drawing/2014/main" id="{2616F938-F655-C622-298B-BB61E1FD5FBE}"/>
                </a:ext>
              </a:extLst>
            </p:cNvPr>
            <p:cNvSpPr>
              <a:spLocks noChangeShapeType="1"/>
            </p:cNvSpPr>
            <p:nvPr/>
          </p:nvSpPr>
          <p:spPr bwMode="auto">
            <a:xfrm>
              <a:off x="7094" y="3695"/>
              <a:ext cx="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7" name="docshape39">
              <a:extLst>
                <a:ext uri="{FF2B5EF4-FFF2-40B4-BE49-F238E27FC236}">
                  <a16:creationId xmlns:a16="http://schemas.microsoft.com/office/drawing/2014/main" id="{251869BF-6AAD-53E2-7F3C-A0AE851B46AF}"/>
                </a:ext>
              </a:extLst>
            </p:cNvPr>
            <p:cNvSpPr txBox="1">
              <a:spLocks noChangeArrowheads="1"/>
            </p:cNvSpPr>
            <p:nvPr/>
          </p:nvSpPr>
          <p:spPr bwMode="auto">
            <a:xfrm>
              <a:off x="6967" y="3754"/>
              <a:ext cx="965" cy="3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350"/>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rPr>
                <a:t>自動点検</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18" name="docshape40">
              <a:extLst>
                <a:ext uri="{FF2B5EF4-FFF2-40B4-BE49-F238E27FC236}">
                  <a16:creationId xmlns:a16="http://schemas.microsoft.com/office/drawing/2014/main" id="{41EE5162-9F35-9C74-188B-C45EA700A78D}"/>
                </a:ext>
              </a:extLst>
            </p:cNvPr>
            <p:cNvSpPr txBox="1">
              <a:spLocks noChangeArrowheads="1"/>
            </p:cNvSpPr>
            <p:nvPr/>
          </p:nvSpPr>
          <p:spPr bwMode="auto">
            <a:xfrm>
              <a:off x="6918" y="2062"/>
              <a:ext cx="1375" cy="2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338"/>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rPr>
                <a:t>レセプト取込</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19" name="Line 7">
              <a:extLst>
                <a:ext uri="{FF2B5EF4-FFF2-40B4-BE49-F238E27FC236}">
                  <a16:creationId xmlns:a16="http://schemas.microsoft.com/office/drawing/2014/main" id="{35B112EB-9ECD-CB4D-EF1B-07BC6C962B82}"/>
                </a:ext>
              </a:extLst>
            </p:cNvPr>
            <p:cNvSpPr>
              <a:spLocks noChangeShapeType="1"/>
            </p:cNvSpPr>
            <p:nvPr/>
          </p:nvSpPr>
          <p:spPr bwMode="auto">
            <a:xfrm flipH="1" flipV="1">
              <a:off x="7094" y="3350"/>
              <a:ext cx="408" cy="348"/>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0" name="Rectangle 24">
            <a:extLst>
              <a:ext uri="{FF2B5EF4-FFF2-40B4-BE49-F238E27FC236}">
                <a16:creationId xmlns:a16="http://schemas.microsoft.com/office/drawing/2014/main" id="{1041D136-AEA1-89F7-D774-0C9337B1BEE4}"/>
              </a:ext>
            </a:extLst>
          </p:cNvPr>
          <p:cNvSpPr>
            <a:spLocks noChangeArrowheads="1"/>
          </p:cNvSpPr>
          <p:nvPr/>
        </p:nvSpPr>
        <p:spPr bwMode="auto">
          <a:xfrm>
            <a:off x="439339" y="7983614"/>
            <a:ext cx="6418661" cy="849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90575" algn="l"/>
              </a:tabLst>
              <a:defRPr>
                <a:solidFill>
                  <a:schemeClr val="tx1"/>
                </a:solidFill>
                <a:latin typeface="Arial" panose="020B0604020202020204" pitchFamily="34" charset="0"/>
              </a:defRPr>
            </a:lvl1pPr>
            <a:lvl2pPr eaLnBrk="0" fontAlgn="base" hangingPunct="0">
              <a:spcBef>
                <a:spcPct val="0"/>
              </a:spcBef>
              <a:spcAft>
                <a:spcPct val="0"/>
              </a:spcAft>
              <a:tabLst>
                <a:tab pos="790575" algn="l"/>
              </a:tabLst>
              <a:defRPr>
                <a:solidFill>
                  <a:schemeClr val="tx1"/>
                </a:solidFill>
                <a:latin typeface="Arial" panose="020B0604020202020204" pitchFamily="34" charset="0"/>
              </a:defRPr>
            </a:lvl2pPr>
            <a:lvl3pPr eaLnBrk="0" fontAlgn="base" hangingPunct="0">
              <a:spcBef>
                <a:spcPct val="0"/>
              </a:spcBef>
              <a:spcAft>
                <a:spcPct val="0"/>
              </a:spcAft>
              <a:tabLst>
                <a:tab pos="790575" algn="l"/>
              </a:tabLst>
              <a:defRPr>
                <a:solidFill>
                  <a:schemeClr val="tx1"/>
                </a:solidFill>
                <a:latin typeface="Arial" panose="020B0604020202020204" pitchFamily="34" charset="0"/>
              </a:defRPr>
            </a:lvl3pPr>
            <a:lvl4pPr eaLnBrk="0" fontAlgn="base" hangingPunct="0">
              <a:spcBef>
                <a:spcPct val="0"/>
              </a:spcBef>
              <a:spcAft>
                <a:spcPct val="0"/>
              </a:spcAft>
              <a:tabLst>
                <a:tab pos="790575" algn="l"/>
              </a:tabLst>
              <a:defRPr>
                <a:solidFill>
                  <a:schemeClr val="tx1"/>
                </a:solidFill>
                <a:latin typeface="Arial" panose="020B0604020202020204" pitchFamily="34" charset="0"/>
              </a:defRPr>
            </a:lvl4pPr>
            <a:lvl5pPr eaLnBrk="0" fontAlgn="base" hangingPunct="0">
              <a:spcBef>
                <a:spcPct val="0"/>
              </a:spcBef>
              <a:spcAft>
                <a:spcPct val="0"/>
              </a:spcAft>
              <a:tabLst>
                <a:tab pos="790575" algn="l"/>
              </a:tabLst>
              <a:defRPr>
                <a:solidFill>
                  <a:schemeClr val="tx1"/>
                </a:solidFill>
                <a:latin typeface="Arial" panose="020B0604020202020204" pitchFamily="34" charset="0"/>
              </a:defRPr>
            </a:lvl5pPr>
            <a:lvl6pPr eaLnBrk="0" fontAlgn="base" hangingPunct="0">
              <a:spcBef>
                <a:spcPct val="0"/>
              </a:spcBef>
              <a:spcAft>
                <a:spcPct val="0"/>
              </a:spcAft>
              <a:tabLst>
                <a:tab pos="790575" algn="l"/>
              </a:tabLst>
              <a:defRPr>
                <a:solidFill>
                  <a:schemeClr val="tx1"/>
                </a:solidFill>
                <a:latin typeface="Arial" panose="020B0604020202020204" pitchFamily="34" charset="0"/>
              </a:defRPr>
            </a:lvl6pPr>
            <a:lvl7pPr eaLnBrk="0" fontAlgn="base" hangingPunct="0">
              <a:spcBef>
                <a:spcPct val="0"/>
              </a:spcBef>
              <a:spcAft>
                <a:spcPct val="0"/>
              </a:spcAft>
              <a:tabLst>
                <a:tab pos="790575" algn="l"/>
              </a:tabLst>
              <a:defRPr>
                <a:solidFill>
                  <a:schemeClr val="tx1"/>
                </a:solidFill>
                <a:latin typeface="Arial" panose="020B0604020202020204" pitchFamily="34" charset="0"/>
              </a:defRPr>
            </a:lvl7pPr>
            <a:lvl8pPr eaLnBrk="0" fontAlgn="base" hangingPunct="0">
              <a:spcBef>
                <a:spcPct val="0"/>
              </a:spcBef>
              <a:spcAft>
                <a:spcPct val="0"/>
              </a:spcAft>
              <a:tabLst>
                <a:tab pos="790575" algn="l"/>
              </a:tabLst>
              <a:defRPr>
                <a:solidFill>
                  <a:schemeClr val="tx1"/>
                </a:solidFill>
                <a:latin typeface="Arial" panose="020B0604020202020204" pitchFamily="34" charset="0"/>
              </a:defRPr>
            </a:lvl8pPr>
            <a:lvl9pPr eaLnBrk="0" fontAlgn="base" hangingPunct="0">
              <a:spcBef>
                <a:spcPct val="0"/>
              </a:spcBef>
              <a:spcAft>
                <a:spcPct val="0"/>
              </a:spcAft>
              <a:tabLst>
                <a:tab pos="790575" algn="l"/>
              </a:tabLst>
              <a:defRPr>
                <a:solidFill>
                  <a:schemeClr val="tx1"/>
                </a:solidFill>
                <a:latin typeface="Arial" panose="020B0604020202020204" pitchFamily="34" charset="0"/>
              </a:defRPr>
            </a:lvl9pPr>
          </a:lstStyle>
          <a:p>
            <a:pPr marL="485140" marR="429260">
              <a:lnSpc>
                <a:spcPct val="116000"/>
              </a:lnSpc>
              <a:spcBef>
                <a:spcPts val="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レセプト取込は、アッ</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プ</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ロードしたレセプトを</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ータベースに登録する</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作</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業です。</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自動点検は病名</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点検、</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精</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密点検を連続して行う</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作</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業です。</a:t>
            </a:r>
          </a:p>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自動点検が終わると結果が表示されます。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45"/>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引き続き、社保のレセプトを同様に処理します。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21" name="スライド番号プレースホルダー 20">
            <a:extLst>
              <a:ext uri="{FF2B5EF4-FFF2-40B4-BE49-F238E27FC236}">
                <a16:creationId xmlns:a16="http://schemas.microsoft.com/office/drawing/2014/main" id="{CF90A1CF-6164-823E-C528-E92F5723C47A}"/>
              </a:ext>
            </a:extLst>
          </p:cNvPr>
          <p:cNvSpPr>
            <a:spLocks noGrp="1"/>
          </p:cNvSpPr>
          <p:nvPr>
            <p:ph type="sldNum" sz="quarter" idx="12"/>
          </p:nvPr>
        </p:nvSpPr>
        <p:spPr/>
        <p:txBody>
          <a:bodyPr/>
          <a:lstStyle/>
          <a:p>
            <a:fld id="{AE8EA5A1-38AB-4AA0-89CC-DE1004BC27E5}" type="slidenum">
              <a:rPr kumimoji="1" lang="ja-JP" altLang="en-US" smtClean="0"/>
              <a:t>5</a:t>
            </a:fld>
            <a:endParaRPr kumimoji="1" lang="ja-JP" altLang="en-US"/>
          </a:p>
        </p:txBody>
      </p:sp>
      <p:grpSp>
        <p:nvGrpSpPr>
          <p:cNvPr id="22" name="グループ化 21">
            <a:extLst>
              <a:ext uri="{FF2B5EF4-FFF2-40B4-BE49-F238E27FC236}">
                <a16:creationId xmlns:a16="http://schemas.microsoft.com/office/drawing/2014/main" id="{320E9D47-41AA-936C-EE06-525071C25D60}"/>
              </a:ext>
            </a:extLst>
          </p:cNvPr>
          <p:cNvGrpSpPr/>
          <p:nvPr/>
        </p:nvGrpSpPr>
        <p:grpSpPr>
          <a:xfrm>
            <a:off x="391886" y="9185307"/>
            <a:ext cx="1859355" cy="533566"/>
            <a:chOff x="391886" y="9185307"/>
            <a:chExt cx="1859355" cy="533566"/>
          </a:xfrm>
        </p:grpSpPr>
        <p:pic>
          <p:nvPicPr>
            <p:cNvPr id="23" name="図 22" descr="図形&#10;&#10;低い精度で自動的に生成された説明">
              <a:extLst>
                <a:ext uri="{FF2B5EF4-FFF2-40B4-BE49-F238E27FC236}">
                  <a16:creationId xmlns:a16="http://schemas.microsoft.com/office/drawing/2014/main" id="{D6C5EC2D-6CED-5E44-F402-FE811F5330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24" name="テキスト ボックス 23">
              <a:extLst>
                <a:ext uri="{FF2B5EF4-FFF2-40B4-BE49-F238E27FC236}">
                  <a16:creationId xmlns:a16="http://schemas.microsoft.com/office/drawing/2014/main" id="{DA1445C9-7673-414F-A11B-75D36A99A9A2}"/>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12951260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50</a:t>
            </a:fld>
            <a:endParaRPr kumimoji="1" lang="ja-JP" altLang="en-US"/>
          </a:p>
        </p:txBody>
      </p:sp>
      <p:sp>
        <p:nvSpPr>
          <p:cNvPr id="9" name="正方形/長方形 8">
            <a:extLst>
              <a:ext uri="{FF2B5EF4-FFF2-40B4-BE49-F238E27FC236}">
                <a16:creationId xmlns:a16="http://schemas.microsoft.com/office/drawing/2014/main" id="{3B85B109-AC51-2EC3-5987-B1ADD4693963}"/>
              </a:ext>
            </a:extLst>
          </p:cNvPr>
          <p:cNvSpPr/>
          <p:nvPr/>
        </p:nvSpPr>
        <p:spPr>
          <a:xfrm>
            <a:off x="763470" y="947496"/>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抽出ルール－</a:t>
            </a:r>
            <a:r>
              <a:rPr lang="ja-JP" altLang="en-US" sz="1400" b="1" dirty="0">
                <a:solidFill>
                  <a:srgbClr val="FF0000"/>
                </a:solidFill>
                <a:latin typeface="游ゴシック" panose="020B0400000000000000" pitchFamily="50" charset="-128"/>
                <a:ea typeface="游ゴシック" panose="020B0400000000000000" pitchFamily="50" charset="-128"/>
              </a:rPr>
              <a:t>病名タイプ</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10" name="テキスト ボックス 4">
            <a:extLst>
              <a:ext uri="{FF2B5EF4-FFF2-40B4-BE49-F238E27FC236}">
                <a16:creationId xmlns:a16="http://schemas.microsoft.com/office/drawing/2014/main" id="{4972494C-4224-CF4B-E4C5-19A9F7B17110}"/>
              </a:ext>
            </a:extLst>
          </p:cNvPr>
          <p:cNvSpPr txBox="1"/>
          <p:nvPr/>
        </p:nvSpPr>
        <p:spPr>
          <a:xfrm>
            <a:off x="763470" y="1274471"/>
            <a:ext cx="540000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「病名」に切り替えると、病名に関するルールを設定する画面になります。</a:t>
            </a:r>
          </a:p>
        </p:txBody>
      </p:sp>
      <p:sp>
        <p:nvSpPr>
          <p:cNvPr id="11" name="テキスト ボックス 4">
            <a:extLst>
              <a:ext uri="{FF2B5EF4-FFF2-40B4-BE49-F238E27FC236}">
                <a16:creationId xmlns:a16="http://schemas.microsoft.com/office/drawing/2014/main" id="{ADEB8083-9627-7FB0-01B8-89EF543B7DFF}"/>
              </a:ext>
            </a:extLst>
          </p:cNvPr>
          <p:cNvSpPr txBox="1"/>
          <p:nvPr/>
        </p:nvSpPr>
        <p:spPr>
          <a:xfrm>
            <a:off x="686062" y="4012312"/>
            <a:ext cx="5554490" cy="502382"/>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8</a:t>
            </a:r>
            <a:r>
              <a:rPr lang="ja-JP" altLang="en-US" sz="1100" dirty="0">
                <a:latin typeface="游ゴシック" panose="020B0400000000000000" pitchFamily="50" charset="-128"/>
                <a:ea typeface="游ゴシック" panose="020B0400000000000000" pitchFamily="50" charset="-128"/>
              </a:rPr>
              <a:t>件以上の病名」と「</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ヶ月以上の疑い病名を有するレセプト」の抽出ルールの設定方法を説明します。</a:t>
            </a:r>
          </a:p>
        </p:txBody>
      </p:sp>
      <p:sp>
        <p:nvSpPr>
          <p:cNvPr id="12" name="テキスト ボックス 4">
            <a:extLst>
              <a:ext uri="{FF2B5EF4-FFF2-40B4-BE49-F238E27FC236}">
                <a16:creationId xmlns:a16="http://schemas.microsoft.com/office/drawing/2014/main" id="{BFC3AA4F-572B-8CB5-85A6-4579C41E5084}"/>
              </a:ext>
            </a:extLst>
          </p:cNvPr>
          <p:cNvSpPr txBox="1"/>
          <p:nvPr/>
        </p:nvSpPr>
        <p:spPr>
          <a:xfrm>
            <a:off x="763470" y="4554544"/>
            <a:ext cx="5408569" cy="1560364"/>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a:t>
            </a:r>
            <a:r>
              <a:rPr lang="ja-JP" altLang="en-US" sz="1100" dirty="0">
                <a:latin typeface="游ゴシック" panose="020B0400000000000000" pitchFamily="50" charset="-128"/>
                <a:ea typeface="游ゴシック" panose="020B0400000000000000" pitchFamily="50" charset="-128"/>
              </a:rPr>
              <a:t>「略称」「抽出ルール名」を入力し、</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a:t>
            </a:r>
            <a:r>
              <a:rPr lang="ja-JP" altLang="en-US" sz="1100" dirty="0">
                <a:latin typeface="游ゴシック" panose="020B0400000000000000" pitchFamily="50" charset="-128"/>
                <a:ea typeface="游ゴシック" panose="020B0400000000000000" pitchFamily="50" charset="-128"/>
              </a:rPr>
              <a:t>「病名</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」の「指定件数」に「</a:t>
            </a:r>
            <a:r>
              <a:rPr lang="en-US" altLang="ja-JP" sz="1100" dirty="0">
                <a:latin typeface="游ゴシック" panose="020B0400000000000000" pitchFamily="50" charset="-128"/>
                <a:ea typeface="游ゴシック" panose="020B0400000000000000" pitchFamily="50" charset="-128"/>
              </a:rPr>
              <a:t>8</a:t>
            </a:r>
            <a:r>
              <a:rPr lang="ja-JP" altLang="en-US" sz="1100" dirty="0">
                <a:latin typeface="游ゴシック" panose="020B0400000000000000" pitchFamily="50" charset="-128"/>
                <a:ea typeface="游ゴシック" panose="020B0400000000000000" pitchFamily="50" charset="-128"/>
              </a:rPr>
              <a:t>」を入力し、</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③</a:t>
            </a:r>
            <a:r>
              <a:rPr lang="ja-JP" altLang="en-US" sz="1100" dirty="0">
                <a:latin typeface="游ゴシック" panose="020B0400000000000000" pitchFamily="50" charset="-128"/>
                <a:ea typeface="游ゴシック" panose="020B0400000000000000" pitchFamily="50" charset="-128"/>
              </a:rPr>
              <a:t>「病名</a:t>
            </a:r>
            <a:r>
              <a:rPr lang="en-US" altLang="ja-JP" sz="1100" dirty="0">
                <a:latin typeface="游ゴシック" panose="020B0400000000000000" pitchFamily="50" charset="-128"/>
                <a:ea typeface="游ゴシック" panose="020B0400000000000000" pitchFamily="50" charset="-128"/>
              </a:rPr>
              <a:t>2</a:t>
            </a:r>
            <a:r>
              <a:rPr lang="ja-JP" altLang="en-US" sz="1100" dirty="0">
                <a:latin typeface="游ゴシック" panose="020B0400000000000000" pitchFamily="50" charset="-128"/>
                <a:ea typeface="游ゴシック" panose="020B0400000000000000" pitchFamily="50" charset="-128"/>
              </a:rPr>
              <a:t>」の「継続月数」に「</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」を入力し、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転帰を含む</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を解除し、</a:t>
            </a:r>
          </a:p>
          <a:p>
            <a:pPr>
              <a:lnSpc>
                <a:spcPct val="125000"/>
              </a:lnSpc>
            </a:pPr>
            <a:r>
              <a:rPr lang="ja-JP" altLang="en-US" sz="1100" dirty="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に</a:t>
            </a:r>
            <a:r>
              <a:rPr lang="ja-JP" altLang="en-US" sz="1100" dirty="0">
                <a:latin typeface="游ゴシック" panose="020B0400000000000000" pitchFamily="50" charset="-128"/>
                <a:ea typeface="游ゴシック" panose="020B0400000000000000" pitchFamily="50" charset="-128"/>
              </a:rPr>
              <a:t>「疑い病名」を入力し、 ［適用］をクリックすると右の</a:t>
            </a:r>
            <a:r>
              <a:rPr lang="en-US" altLang="ja-JP" sz="1100" dirty="0">
                <a:latin typeface="游ゴシック" panose="020B0400000000000000" pitchFamily="50" charset="-128"/>
                <a:ea typeface="游ゴシック" panose="020B0400000000000000" pitchFamily="50" charset="-128"/>
              </a:rPr>
              <a:t>G001 </a:t>
            </a:r>
            <a:r>
              <a:rPr lang="ja-JP" altLang="en-US" sz="1100" dirty="0">
                <a:latin typeface="游ゴシック" panose="020B0400000000000000" pitchFamily="50" charset="-128"/>
                <a:ea typeface="游ゴシック" panose="020B0400000000000000" pitchFamily="50" charset="-128"/>
              </a:rPr>
              <a:t>名称に文字列が入ります。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④</a:t>
            </a:r>
            <a:r>
              <a:rPr lang="ja-JP" altLang="en-US" sz="1100" dirty="0">
                <a:latin typeface="游ゴシック" panose="020B0400000000000000" pitchFamily="50" charset="-128"/>
                <a:ea typeface="游ゴシック" panose="020B0400000000000000" pitchFamily="50" charset="-128"/>
              </a:rPr>
              <a:t>「疑い病名」をクリックして選択し、</a:t>
            </a:r>
            <a:endParaRPr lang="en-US" altLang="ja-JP" sz="1100" dirty="0">
              <a:solidFill>
                <a:srgbClr val="FF0000"/>
              </a:solidFill>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⑤</a:t>
            </a:r>
            <a:r>
              <a:rPr lang="ja-JP" altLang="en-US" sz="1100" dirty="0">
                <a:latin typeface="游ゴシック" panose="020B0400000000000000" pitchFamily="50" charset="-128"/>
                <a:ea typeface="游ゴシック" panose="020B0400000000000000" pitchFamily="50" charset="-128"/>
              </a:rPr>
              <a:t>［項目追加］をクリックして項目を追加します。</a:t>
            </a:r>
            <a:endParaRPr lang="en-US" altLang="ja-JP" sz="1100" dirty="0">
              <a:solidFill>
                <a:srgbClr val="FF0000"/>
              </a:solidFill>
              <a:latin typeface="游ゴシック" panose="020B0400000000000000" pitchFamily="50" charset="-128"/>
              <a:ea typeface="游ゴシック" panose="020B0400000000000000" pitchFamily="50" charset="-128"/>
            </a:endParaRPr>
          </a:p>
        </p:txBody>
      </p:sp>
      <p:grpSp>
        <p:nvGrpSpPr>
          <p:cNvPr id="21" name="グループ化 20">
            <a:extLst>
              <a:ext uri="{FF2B5EF4-FFF2-40B4-BE49-F238E27FC236}">
                <a16:creationId xmlns:a16="http://schemas.microsoft.com/office/drawing/2014/main" id="{D5BDD970-BF06-566E-C4C2-8C942F08971C}"/>
              </a:ext>
            </a:extLst>
          </p:cNvPr>
          <p:cNvGrpSpPr/>
          <p:nvPr/>
        </p:nvGrpSpPr>
        <p:grpSpPr>
          <a:xfrm>
            <a:off x="1166722" y="6028611"/>
            <a:ext cx="4820156" cy="2266929"/>
            <a:chOff x="726198" y="5692185"/>
            <a:chExt cx="5608608" cy="2637740"/>
          </a:xfrm>
        </p:grpSpPr>
        <p:pic>
          <p:nvPicPr>
            <p:cNvPr id="2" name="그림 48">
              <a:extLst>
                <a:ext uri="{FF2B5EF4-FFF2-40B4-BE49-F238E27FC236}">
                  <a16:creationId xmlns:a16="http://schemas.microsoft.com/office/drawing/2014/main" id="{C810C759-731E-E614-5D9E-753CC67BDA77}"/>
                </a:ext>
              </a:extLst>
            </p:cNvPr>
            <p:cNvPicPr>
              <a:picLocks noChangeAspect="1"/>
            </p:cNvPicPr>
            <p:nvPr/>
          </p:nvPicPr>
          <p:blipFill>
            <a:blip r:embed="rId3"/>
            <a:stretch>
              <a:fillRect/>
            </a:stretch>
          </p:blipFill>
          <p:spPr>
            <a:xfrm>
              <a:off x="726198" y="5915725"/>
              <a:ext cx="5467107" cy="2414200"/>
            </a:xfrm>
            <a:prstGeom prst="rect">
              <a:avLst/>
            </a:prstGeom>
          </p:spPr>
        </p:pic>
        <p:sp>
          <p:nvSpPr>
            <p:cNvPr id="13" name="사각형: 둥근 모서리 15">
              <a:extLst>
                <a:ext uri="{FF2B5EF4-FFF2-40B4-BE49-F238E27FC236}">
                  <a16:creationId xmlns:a16="http://schemas.microsoft.com/office/drawing/2014/main" id="{5896C763-F04E-C5E4-C440-5DB0A0216ECE}"/>
                </a:ext>
              </a:extLst>
            </p:cNvPr>
            <p:cNvSpPr/>
            <p:nvPr/>
          </p:nvSpPr>
          <p:spPr>
            <a:xfrm>
              <a:off x="844200" y="6708142"/>
              <a:ext cx="2760428" cy="43538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4" name="TextBox 27">
              <a:extLst>
                <a:ext uri="{FF2B5EF4-FFF2-40B4-BE49-F238E27FC236}">
                  <a16:creationId xmlns:a16="http://schemas.microsoft.com/office/drawing/2014/main" id="{AF8FF30F-406D-8390-978A-EAD81F5B8D94}"/>
                </a:ext>
              </a:extLst>
            </p:cNvPr>
            <p:cNvSpPr txBox="1"/>
            <p:nvPr/>
          </p:nvSpPr>
          <p:spPr>
            <a:xfrm>
              <a:off x="5881187" y="6417989"/>
              <a:ext cx="453619" cy="39393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④</a:t>
              </a:r>
            </a:p>
          </p:txBody>
        </p:sp>
        <p:sp>
          <p:nvSpPr>
            <p:cNvPr id="15" name="사각형: 둥근 모서리 28">
              <a:extLst>
                <a:ext uri="{FF2B5EF4-FFF2-40B4-BE49-F238E27FC236}">
                  <a16:creationId xmlns:a16="http://schemas.microsoft.com/office/drawing/2014/main" id="{1C066C97-1F3E-6478-7900-404DA719E1AE}"/>
                </a:ext>
              </a:extLst>
            </p:cNvPr>
            <p:cNvSpPr/>
            <p:nvPr/>
          </p:nvSpPr>
          <p:spPr>
            <a:xfrm>
              <a:off x="844200" y="7259739"/>
              <a:ext cx="2760429" cy="251211"/>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6" name="사각형: 둥근 모서리 29">
              <a:extLst>
                <a:ext uri="{FF2B5EF4-FFF2-40B4-BE49-F238E27FC236}">
                  <a16:creationId xmlns:a16="http://schemas.microsoft.com/office/drawing/2014/main" id="{0720EC70-ECCA-D78B-708F-D5FC9E059344}"/>
                </a:ext>
              </a:extLst>
            </p:cNvPr>
            <p:cNvSpPr/>
            <p:nvPr/>
          </p:nvSpPr>
          <p:spPr>
            <a:xfrm>
              <a:off x="844200" y="7546683"/>
              <a:ext cx="2773096" cy="568937"/>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7" name="사각형: 둥근 모서리 31">
              <a:extLst>
                <a:ext uri="{FF2B5EF4-FFF2-40B4-BE49-F238E27FC236}">
                  <a16:creationId xmlns:a16="http://schemas.microsoft.com/office/drawing/2014/main" id="{17BE56C8-DA91-B4D3-0732-2C381D376895}"/>
                </a:ext>
              </a:extLst>
            </p:cNvPr>
            <p:cNvSpPr/>
            <p:nvPr/>
          </p:nvSpPr>
          <p:spPr>
            <a:xfrm>
              <a:off x="5000334" y="6058794"/>
              <a:ext cx="549814" cy="24454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TextBox 32">
              <a:extLst>
                <a:ext uri="{FF2B5EF4-FFF2-40B4-BE49-F238E27FC236}">
                  <a16:creationId xmlns:a16="http://schemas.microsoft.com/office/drawing/2014/main" id="{1127F090-4F78-1D28-6716-3C32038B0753}"/>
                </a:ext>
              </a:extLst>
            </p:cNvPr>
            <p:cNvSpPr txBox="1"/>
            <p:nvPr/>
          </p:nvSpPr>
          <p:spPr>
            <a:xfrm>
              <a:off x="5080316" y="5692185"/>
              <a:ext cx="453619" cy="39393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⑤</a:t>
              </a:r>
            </a:p>
          </p:txBody>
        </p:sp>
      </p:grpSp>
      <p:sp>
        <p:nvSpPr>
          <p:cNvPr id="19" name="テキスト ボックス 4">
            <a:extLst>
              <a:ext uri="{FF2B5EF4-FFF2-40B4-BE49-F238E27FC236}">
                <a16:creationId xmlns:a16="http://schemas.microsoft.com/office/drawing/2014/main" id="{BE192167-0F5C-2F6B-E5E0-11176417AAC5}"/>
              </a:ext>
            </a:extLst>
          </p:cNvPr>
          <p:cNvSpPr txBox="1"/>
          <p:nvPr/>
        </p:nvSpPr>
        <p:spPr>
          <a:xfrm>
            <a:off x="617549" y="8430848"/>
            <a:ext cx="5554490" cy="502382"/>
          </a:xfrm>
          <a:prstGeom prst="rect">
            <a:avLst/>
          </a:prstGeom>
          <a:noFill/>
        </p:spPr>
        <p:txBody>
          <a:bodyPr wrap="square">
            <a:spAutoFit/>
          </a:bodyPr>
          <a:lstStyle/>
          <a:p>
            <a:pPr>
              <a:lnSpc>
                <a:spcPct val="125000"/>
              </a:lnSpc>
            </a:pPr>
            <a:r>
              <a:rPr lang="en-US" altLang="ja-JP" sz="1100" dirty="0">
                <a:latin typeface="游ゴシック" panose="020B0400000000000000" pitchFamily="50" charset="-128"/>
                <a:ea typeface="游ゴシック" panose="020B0400000000000000" pitchFamily="50" charset="-128"/>
              </a:rPr>
              <a:t> G001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グループ</a:t>
            </a:r>
            <a:r>
              <a:rPr lang="ja-JP" altLang="en-US" sz="1100" dirty="0">
                <a:latin typeface="游ゴシック" panose="020B0400000000000000" pitchFamily="50" charset="-128"/>
                <a:ea typeface="游ゴシック" panose="020B0400000000000000" pitchFamily="50" charset="-128"/>
              </a:rPr>
              <a:t>の疑い病名を設定します。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項目検索ポップアップがオープンします。</a:t>
            </a:r>
            <a:endParaRPr lang="ja-JP" altLang="en-US" sz="1100" dirty="0">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960EC340-18C7-B537-489F-4AE41F873931}"/>
              </a:ext>
            </a:extLst>
          </p:cNvPr>
          <p:cNvGrpSpPr/>
          <p:nvPr/>
        </p:nvGrpSpPr>
        <p:grpSpPr>
          <a:xfrm>
            <a:off x="1238624" y="1758306"/>
            <a:ext cx="4621548" cy="2244188"/>
            <a:chOff x="763470" y="1111953"/>
            <a:chExt cx="5386713" cy="2615746"/>
          </a:xfrm>
        </p:grpSpPr>
        <p:pic>
          <p:nvPicPr>
            <p:cNvPr id="6" name="그림 46">
              <a:extLst>
                <a:ext uri="{FF2B5EF4-FFF2-40B4-BE49-F238E27FC236}">
                  <a16:creationId xmlns:a16="http://schemas.microsoft.com/office/drawing/2014/main" id="{E6FB2D8F-A3B6-8358-98B3-D8B530949BE5}"/>
                </a:ext>
              </a:extLst>
            </p:cNvPr>
            <p:cNvPicPr>
              <a:picLocks noChangeAspect="1"/>
            </p:cNvPicPr>
            <p:nvPr/>
          </p:nvPicPr>
          <p:blipFill>
            <a:blip r:embed="rId4"/>
            <a:stretch>
              <a:fillRect/>
            </a:stretch>
          </p:blipFill>
          <p:spPr>
            <a:xfrm>
              <a:off x="763470" y="1111953"/>
              <a:ext cx="5386713" cy="2615746"/>
            </a:xfrm>
            <a:prstGeom prst="rect">
              <a:avLst/>
            </a:prstGeom>
          </p:spPr>
        </p:pic>
        <p:sp>
          <p:nvSpPr>
            <p:cNvPr id="20" name="사각형: 둥근 모서리 50">
              <a:extLst>
                <a:ext uri="{FF2B5EF4-FFF2-40B4-BE49-F238E27FC236}">
                  <a16:creationId xmlns:a16="http://schemas.microsoft.com/office/drawing/2014/main" id="{7C4E4B0C-ED99-DBBD-7A91-C676127AD5BD}"/>
                </a:ext>
              </a:extLst>
            </p:cNvPr>
            <p:cNvSpPr/>
            <p:nvPr/>
          </p:nvSpPr>
          <p:spPr>
            <a:xfrm>
              <a:off x="1028409" y="1664673"/>
              <a:ext cx="464811" cy="19806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sp>
        <p:nvSpPr>
          <p:cNvPr id="23" name="TextBox 17">
            <a:extLst>
              <a:ext uri="{FF2B5EF4-FFF2-40B4-BE49-F238E27FC236}">
                <a16:creationId xmlns:a16="http://schemas.microsoft.com/office/drawing/2014/main" id="{A6619128-AB3B-D9B4-0CEB-F8E5466BAC59}"/>
              </a:ext>
            </a:extLst>
          </p:cNvPr>
          <p:cNvSpPr txBox="1"/>
          <p:nvPr/>
        </p:nvSpPr>
        <p:spPr>
          <a:xfrm>
            <a:off x="946304" y="6911474"/>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①</a:t>
            </a:r>
          </a:p>
        </p:txBody>
      </p:sp>
      <p:sp>
        <p:nvSpPr>
          <p:cNvPr id="29" name="TextBox 19">
            <a:extLst>
              <a:ext uri="{FF2B5EF4-FFF2-40B4-BE49-F238E27FC236}">
                <a16:creationId xmlns:a16="http://schemas.microsoft.com/office/drawing/2014/main" id="{0B90786D-BDF5-286F-47FE-B5DD8D72B4D2}"/>
              </a:ext>
            </a:extLst>
          </p:cNvPr>
          <p:cNvSpPr txBox="1"/>
          <p:nvPr/>
        </p:nvSpPr>
        <p:spPr>
          <a:xfrm>
            <a:off x="931118" y="7288962"/>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②</a:t>
            </a:r>
          </a:p>
        </p:txBody>
      </p:sp>
      <p:sp>
        <p:nvSpPr>
          <p:cNvPr id="33" name="テキスト ボックス 32">
            <a:extLst>
              <a:ext uri="{FF2B5EF4-FFF2-40B4-BE49-F238E27FC236}">
                <a16:creationId xmlns:a16="http://schemas.microsoft.com/office/drawing/2014/main" id="{C5B9545A-94C4-4583-9350-77764076507E}"/>
              </a:ext>
            </a:extLst>
          </p:cNvPr>
          <p:cNvSpPr txBox="1"/>
          <p:nvPr/>
        </p:nvSpPr>
        <p:spPr>
          <a:xfrm>
            <a:off x="926560" y="7644599"/>
            <a:ext cx="3429000" cy="369332"/>
          </a:xfrm>
          <a:prstGeom prst="rect">
            <a:avLst/>
          </a:prstGeom>
          <a:noFill/>
        </p:spPr>
        <p:txBody>
          <a:bodyPr wrap="square">
            <a:spAutoFit/>
          </a:bodyPr>
          <a:lstStyle/>
          <a:p>
            <a:r>
              <a:rPr kumimoji="1" lang="ko-KR" altLang="en-US" sz="1800" dirty="0">
                <a:solidFill>
                  <a:srgbClr val="FF0000"/>
                </a:solidFill>
                <a:latin typeface="游ゴシック" panose="020B0400000000000000" pitchFamily="50" charset="-128"/>
              </a:rPr>
              <a:t>③</a:t>
            </a:r>
            <a:endParaRPr lang="ja-JP" altLang="en-US"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2409795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51</a:t>
            </a:fld>
            <a:endParaRPr kumimoji="1" lang="ja-JP" altLang="en-US"/>
          </a:p>
        </p:txBody>
      </p:sp>
      <p:sp>
        <p:nvSpPr>
          <p:cNvPr id="10" name="テキスト ボックス 4">
            <a:extLst>
              <a:ext uri="{FF2B5EF4-FFF2-40B4-BE49-F238E27FC236}">
                <a16:creationId xmlns:a16="http://schemas.microsoft.com/office/drawing/2014/main" id="{7EA53353-7ED0-6566-CFBD-5F46B7D6D2A4}"/>
              </a:ext>
            </a:extLst>
          </p:cNvPr>
          <p:cNvSpPr txBox="1"/>
          <p:nvPr/>
        </p:nvSpPr>
        <p:spPr>
          <a:xfrm>
            <a:off x="729000" y="1174129"/>
            <a:ext cx="5400000" cy="290785"/>
          </a:xfrm>
          <a:prstGeom prst="rect">
            <a:avLst/>
          </a:prstGeom>
          <a:noFill/>
        </p:spPr>
        <p:txBody>
          <a:bodyPr wrap="square">
            <a:spAutoFit/>
          </a:bodyPr>
          <a:lstStyle/>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項目</a:t>
            </a:r>
            <a:r>
              <a:rPr lang="ja-JP" altLang="en-US" sz="1100" dirty="0">
                <a:latin typeface="游ゴシック" panose="020B0400000000000000" pitchFamily="50" charset="-128"/>
                <a:ea typeface="游ゴシック" panose="020B0400000000000000" pitchFamily="50" charset="-128"/>
              </a:rPr>
              <a:t>を設定する</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項目検索</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画面が表示されます。。</a:t>
            </a:r>
          </a:p>
        </p:txBody>
      </p:sp>
      <p:sp>
        <p:nvSpPr>
          <p:cNvPr id="11" name="テキスト ボックス 4">
            <a:extLst>
              <a:ext uri="{FF2B5EF4-FFF2-40B4-BE49-F238E27FC236}">
                <a16:creationId xmlns:a16="http://schemas.microsoft.com/office/drawing/2014/main" id="{4C970044-AB23-DF5F-1D24-C3B5B2C5AE4A}"/>
              </a:ext>
            </a:extLst>
          </p:cNvPr>
          <p:cNvSpPr txBox="1"/>
          <p:nvPr/>
        </p:nvSpPr>
        <p:spPr>
          <a:xfrm>
            <a:off x="679054" y="1454658"/>
            <a:ext cx="5408569" cy="498983"/>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⑥</a:t>
            </a:r>
            <a:r>
              <a:rPr lang="ja-JP" altLang="en-US" sz="1100" dirty="0">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文字列</a:t>
            </a:r>
            <a:r>
              <a:rPr lang="ja-JP" altLang="en-US" sz="1100" dirty="0">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に</a:t>
            </a:r>
            <a:r>
              <a:rPr lang="ja-JP" altLang="en-US" sz="1100" dirty="0">
                <a:latin typeface="游ゴシック" panose="020B0400000000000000" pitchFamily="50" charset="-128"/>
                <a:ea typeface="游ゴシック" panose="020B0400000000000000" pitchFamily="50" charset="-128"/>
              </a:rPr>
              <a:t>「疑い」</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を入力し、 </a:t>
            </a:r>
            <a:r>
              <a:rPr lang="ja-JP" altLang="en-US" sz="1100" dirty="0">
                <a:latin typeface="游ゴシック" panose="020B0400000000000000" pitchFamily="50" charset="-128"/>
                <a:ea typeface="游ゴシック" panose="020B0400000000000000" pitchFamily="50" charset="-128"/>
              </a:rPr>
              <a:t>［↓追加］をクリックすると追加されます</a:t>
            </a:r>
            <a:endParaRPr lang="en-US" altLang="ja-JP" sz="1100" dirty="0">
              <a:solidFill>
                <a:srgbClr val="FF0000"/>
              </a:solidFill>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⑦</a:t>
            </a:r>
            <a:r>
              <a:rPr lang="ja-JP" altLang="en-US" sz="1100" dirty="0">
                <a:latin typeface="游ゴシック" panose="020B0400000000000000" pitchFamily="50" charset="-128"/>
                <a:ea typeface="游ゴシック" panose="020B0400000000000000" pitchFamily="50" charset="-128"/>
              </a:rPr>
              <a:t>［適用］をクリックします。</a:t>
            </a:r>
            <a:endParaRPr lang="en-US" altLang="ja-JP" sz="1100" dirty="0">
              <a:solidFill>
                <a:srgbClr val="FF0000"/>
              </a:solidFill>
              <a:latin typeface="游ゴシック" panose="020B0400000000000000" pitchFamily="50" charset="-128"/>
              <a:ea typeface="游ゴシック" panose="020B0400000000000000" pitchFamily="50" charset="-128"/>
            </a:endParaRPr>
          </a:p>
        </p:txBody>
      </p:sp>
      <p:grpSp>
        <p:nvGrpSpPr>
          <p:cNvPr id="26" name="グループ化 25">
            <a:extLst>
              <a:ext uri="{FF2B5EF4-FFF2-40B4-BE49-F238E27FC236}">
                <a16:creationId xmlns:a16="http://schemas.microsoft.com/office/drawing/2014/main" id="{7CF1DED4-0976-DBBB-8CE1-374F0A844FA4}"/>
              </a:ext>
            </a:extLst>
          </p:cNvPr>
          <p:cNvGrpSpPr/>
          <p:nvPr/>
        </p:nvGrpSpPr>
        <p:grpSpPr>
          <a:xfrm>
            <a:off x="790654" y="2004783"/>
            <a:ext cx="5098010" cy="3226411"/>
            <a:chOff x="534075" y="1099245"/>
            <a:chExt cx="5603494" cy="3546320"/>
          </a:xfrm>
        </p:grpSpPr>
        <p:pic>
          <p:nvPicPr>
            <p:cNvPr id="6" name="그림 4">
              <a:extLst>
                <a:ext uri="{FF2B5EF4-FFF2-40B4-BE49-F238E27FC236}">
                  <a16:creationId xmlns:a16="http://schemas.microsoft.com/office/drawing/2014/main" id="{BB63E49B-9664-8717-89EE-6EC42CAE1F36}"/>
                </a:ext>
              </a:extLst>
            </p:cNvPr>
            <p:cNvPicPr>
              <a:picLocks noChangeAspect="1"/>
            </p:cNvPicPr>
            <p:nvPr/>
          </p:nvPicPr>
          <p:blipFill>
            <a:blip r:embed="rId3"/>
            <a:stretch>
              <a:fillRect/>
            </a:stretch>
          </p:blipFill>
          <p:spPr>
            <a:xfrm>
              <a:off x="729000" y="1099245"/>
              <a:ext cx="5408569" cy="3546320"/>
            </a:xfrm>
            <a:prstGeom prst="rect">
              <a:avLst/>
            </a:prstGeom>
            <a:ln>
              <a:solidFill>
                <a:schemeClr val="tx1"/>
              </a:solidFill>
              <a:prstDash val="sysDash"/>
            </a:ln>
          </p:spPr>
        </p:pic>
        <p:sp>
          <p:nvSpPr>
            <p:cNvPr id="12" name="TextBox 17">
              <a:extLst>
                <a:ext uri="{FF2B5EF4-FFF2-40B4-BE49-F238E27FC236}">
                  <a16:creationId xmlns:a16="http://schemas.microsoft.com/office/drawing/2014/main" id="{7EF293AF-B9D0-87ED-CA25-AFC0EC13ADB1}"/>
                </a:ext>
              </a:extLst>
            </p:cNvPr>
            <p:cNvSpPr txBox="1"/>
            <p:nvPr/>
          </p:nvSpPr>
          <p:spPr>
            <a:xfrm>
              <a:off x="534075" y="3267660"/>
              <a:ext cx="428505" cy="37212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⑥</a:t>
              </a:r>
            </a:p>
          </p:txBody>
        </p:sp>
        <p:sp>
          <p:nvSpPr>
            <p:cNvPr id="13" name="TextBox 19">
              <a:extLst>
                <a:ext uri="{FF2B5EF4-FFF2-40B4-BE49-F238E27FC236}">
                  <a16:creationId xmlns:a16="http://schemas.microsoft.com/office/drawing/2014/main" id="{4DD203F2-A3D4-321F-BB2F-6BBFE9723BA8}"/>
                </a:ext>
              </a:extLst>
            </p:cNvPr>
            <p:cNvSpPr txBox="1"/>
            <p:nvPr/>
          </p:nvSpPr>
          <p:spPr>
            <a:xfrm>
              <a:off x="3158901" y="3060301"/>
              <a:ext cx="428505" cy="37212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⑦</a:t>
              </a:r>
            </a:p>
          </p:txBody>
        </p:sp>
        <p:sp>
          <p:nvSpPr>
            <p:cNvPr id="14" name="사각형: 둥근 모서리 7">
              <a:extLst>
                <a:ext uri="{FF2B5EF4-FFF2-40B4-BE49-F238E27FC236}">
                  <a16:creationId xmlns:a16="http://schemas.microsoft.com/office/drawing/2014/main" id="{5688D2D9-A456-28FB-0AF5-5D46C78922C1}"/>
                </a:ext>
              </a:extLst>
            </p:cNvPr>
            <p:cNvSpPr/>
            <p:nvPr/>
          </p:nvSpPr>
          <p:spPr>
            <a:xfrm>
              <a:off x="3196980" y="3363941"/>
              <a:ext cx="399916" cy="196060"/>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5" name="사각형: 둥근 모서리 8">
              <a:extLst>
                <a:ext uri="{FF2B5EF4-FFF2-40B4-BE49-F238E27FC236}">
                  <a16:creationId xmlns:a16="http://schemas.microsoft.com/office/drawing/2014/main" id="{7063F09B-3650-6BA4-2B64-03DBF55924CD}"/>
                </a:ext>
              </a:extLst>
            </p:cNvPr>
            <p:cNvSpPr/>
            <p:nvPr/>
          </p:nvSpPr>
          <p:spPr>
            <a:xfrm>
              <a:off x="2165195" y="2411362"/>
              <a:ext cx="3839544" cy="655893"/>
            </a:xfrm>
            <a:prstGeom prst="roundRect">
              <a:avLst>
                <a:gd name="adj" fmla="val 27635"/>
              </a:avLst>
            </a:prstGeom>
            <a:solidFill>
              <a:srgbClr val="FFFFFF"/>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游ゴシック" panose="020B0400000000000000" pitchFamily="50" charset="-128"/>
                  <a:ea typeface="游ゴシック" panose="020B0400000000000000" pitchFamily="50" charset="-128"/>
                </a:rPr>
                <a:t>「疑い」は、病名コードが存在するわけではありませんので、文字列名称で設定することにします。</a:t>
              </a:r>
              <a:endParaRPr kumimoji="1" lang="ko-KR" altLang="en-US" sz="1100" dirty="0">
                <a:solidFill>
                  <a:schemeClr val="tx1"/>
                </a:solidFill>
                <a:latin typeface="游ゴシック" panose="020B0400000000000000" pitchFamily="50" charset="-128"/>
              </a:endParaRPr>
            </a:p>
          </p:txBody>
        </p:sp>
      </p:grpSp>
      <p:sp>
        <p:nvSpPr>
          <p:cNvPr id="16" name="テキスト ボックス 4">
            <a:extLst>
              <a:ext uri="{FF2B5EF4-FFF2-40B4-BE49-F238E27FC236}">
                <a16:creationId xmlns:a16="http://schemas.microsoft.com/office/drawing/2014/main" id="{C385ED82-4864-C81C-9411-833F0455B019}"/>
              </a:ext>
            </a:extLst>
          </p:cNvPr>
          <p:cNvSpPr txBox="1"/>
          <p:nvPr/>
        </p:nvSpPr>
        <p:spPr>
          <a:xfrm>
            <a:off x="762635" y="5242346"/>
            <a:ext cx="5400000" cy="1126975"/>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⑧</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G001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「疑い病名」に「疑い」文字列が追加されました。</a:t>
            </a:r>
          </a:p>
          <a:p>
            <a:pPr>
              <a:lnSpc>
                <a:spcPct val="125000"/>
              </a:lnSpc>
            </a:pPr>
            <a:r>
              <a:rPr kumimoji="1" lang="ko-KR" altLang="en-US" sz="1100" dirty="0">
                <a:solidFill>
                  <a:srgbClr val="FF0000"/>
                </a:solidFill>
                <a:latin typeface="游ゴシック" panose="020B0400000000000000" pitchFamily="50" charset="-128"/>
              </a:rPr>
              <a:t>⑨</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条件登録</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をクリックすると「</a:t>
            </a:r>
            <a:r>
              <a:rPr lang="ja-JP" altLang="en-US" sz="1100" b="1" i="0" dirty="0">
                <a:solidFill>
                  <a:schemeClr val="accent1">
                    <a:lumMod val="75000"/>
                  </a:schemeClr>
                </a:solidFill>
                <a:effectLst/>
                <a:highlight>
                  <a:srgbClr val="FDFDFD"/>
                </a:highlight>
                <a:latin typeface="游ゴシック" panose="020B0400000000000000" pitchFamily="50" charset="-128"/>
                <a:ea typeface="游ゴシック" panose="020B0400000000000000" pitchFamily="50" charset="-128"/>
              </a:rPr>
              <a:t>病名が 「</a:t>
            </a:r>
            <a:r>
              <a:rPr lang="en-US" altLang="ja-JP" sz="1100" b="1" i="0" dirty="0">
                <a:solidFill>
                  <a:schemeClr val="accent1">
                    <a:lumMod val="75000"/>
                  </a:schemeClr>
                </a:solidFill>
                <a:effectLst/>
                <a:highlight>
                  <a:srgbClr val="FDFDFD"/>
                </a:highlight>
                <a:latin typeface="游ゴシック" panose="020B0400000000000000" pitchFamily="50" charset="-128"/>
                <a:ea typeface="游ゴシック" panose="020B0400000000000000" pitchFamily="50" charset="-128"/>
              </a:rPr>
              <a:t>8</a:t>
            </a:r>
            <a:r>
              <a:rPr lang="ja-JP" altLang="en-US" sz="1100" b="1" i="0" dirty="0">
                <a:solidFill>
                  <a:schemeClr val="accent1">
                    <a:lumMod val="75000"/>
                  </a:schemeClr>
                </a:solidFill>
                <a:effectLst/>
                <a:highlight>
                  <a:srgbClr val="FDFDFD"/>
                </a:highlight>
                <a:latin typeface="游ゴシック" panose="020B0400000000000000" pitchFamily="50" charset="-128"/>
                <a:ea typeface="游ゴシック" panose="020B0400000000000000" pitchFamily="50" charset="-128"/>
              </a:rPr>
              <a:t>」 件以上の場合抽出する</a:t>
            </a:r>
          </a:p>
          <a:p>
            <a:pPr>
              <a:lnSpc>
                <a:spcPct val="125000"/>
              </a:lnSpc>
            </a:pPr>
            <a:r>
              <a:rPr lang="ja-JP" altLang="en-US" sz="1100" b="1" i="0" dirty="0">
                <a:solidFill>
                  <a:schemeClr val="accent1">
                    <a:lumMod val="75000"/>
                  </a:schemeClr>
                </a:solidFill>
                <a:effectLst/>
                <a:highlight>
                  <a:srgbClr val="FDFDFD"/>
                </a:highlight>
                <a:latin typeface="游ゴシック" panose="020B0400000000000000" pitchFamily="50" charset="-128"/>
                <a:ea typeface="游ゴシック" panose="020B0400000000000000" pitchFamily="50" charset="-128"/>
              </a:rPr>
              <a:t>「疑い病名」 を含み病名が</a:t>
            </a:r>
            <a:r>
              <a:rPr lang="en-US" altLang="ja-JP" sz="1100" b="1" i="0" dirty="0">
                <a:solidFill>
                  <a:schemeClr val="accent1">
                    <a:lumMod val="75000"/>
                  </a:schemeClr>
                </a:solidFill>
                <a:effectLst/>
                <a:highlight>
                  <a:srgbClr val="FDFDFD"/>
                </a:highlight>
                <a:latin typeface="游ゴシック" panose="020B0400000000000000" pitchFamily="50" charset="-128"/>
                <a:ea typeface="游ゴシック" panose="020B0400000000000000" pitchFamily="50" charset="-128"/>
              </a:rPr>
              <a:t>1</a:t>
            </a:r>
            <a:r>
              <a:rPr lang="ja-JP" altLang="en-US" sz="1100" b="1" i="0" dirty="0">
                <a:solidFill>
                  <a:schemeClr val="accent1">
                    <a:lumMod val="75000"/>
                  </a:schemeClr>
                </a:solidFill>
                <a:effectLst/>
                <a:highlight>
                  <a:srgbClr val="FDFDFD"/>
                </a:highlight>
                <a:latin typeface="游ゴシック" panose="020B0400000000000000" pitchFamily="50" charset="-128"/>
                <a:ea typeface="游ゴシック" panose="020B0400000000000000" pitchFamily="50" charset="-128"/>
              </a:rPr>
              <a:t>ヶ月以上継続した場合抽出する</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」という抽出条件が登録され、</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⑩</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「保存</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をクリックして保存します。</a:t>
            </a:r>
            <a:endParaRPr lang="ja-JP" altLang="en-US" sz="1100" dirty="0">
              <a:latin typeface="游ゴシック" panose="020B0400000000000000" pitchFamily="50" charset="-128"/>
              <a:ea typeface="游ゴシック" panose="020B0400000000000000" pitchFamily="50" charset="-128"/>
            </a:endParaRPr>
          </a:p>
        </p:txBody>
      </p:sp>
      <p:grpSp>
        <p:nvGrpSpPr>
          <p:cNvPr id="25" name="グループ化 24">
            <a:extLst>
              <a:ext uri="{FF2B5EF4-FFF2-40B4-BE49-F238E27FC236}">
                <a16:creationId xmlns:a16="http://schemas.microsoft.com/office/drawing/2014/main" id="{1A27524E-6775-3C6B-3097-6431B1F169F9}"/>
              </a:ext>
            </a:extLst>
          </p:cNvPr>
          <p:cNvGrpSpPr/>
          <p:nvPr/>
        </p:nvGrpSpPr>
        <p:grpSpPr>
          <a:xfrm>
            <a:off x="1007438" y="6164320"/>
            <a:ext cx="4843125" cy="2676738"/>
            <a:chOff x="729000" y="6202420"/>
            <a:chExt cx="4843125" cy="2676738"/>
          </a:xfrm>
        </p:grpSpPr>
        <p:grpSp>
          <p:nvGrpSpPr>
            <p:cNvPr id="24" name="グループ化 23">
              <a:extLst>
                <a:ext uri="{FF2B5EF4-FFF2-40B4-BE49-F238E27FC236}">
                  <a16:creationId xmlns:a16="http://schemas.microsoft.com/office/drawing/2014/main" id="{5C478C35-02FD-EB6A-0A15-E2038A7206F1}"/>
                </a:ext>
              </a:extLst>
            </p:cNvPr>
            <p:cNvGrpSpPr/>
            <p:nvPr/>
          </p:nvGrpSpPr>
          <p:grpSpPr>
            <a:xfrm>
              <a:off x="729000" y="6202420"/>
              <a:ext cx="4843125" cy="2676738"/>
              <a:chOff x="729000" y="5876052"/>
              <a:chExt cx="5433635" cy="3003106"/>
            </a:xfrm>
          </p:grpSpPr>
          <p:pic>
            <p:nvPicPr>
              <p:cNvPr id="2" name="그림 11">
                <a:extLst>
                  <a:ext uri="{FF2B5EF4-FFF2-40B4-BE49-F238E27FC236}">
                    <a16:creationId xmlns:a16="http://schemas.microsoft.com/office/drawing/2014/main" id="{6AB57803-8988-7627-AA6F-08908B559129}"/>
                  </a:ext>
                </a:extLst>
              </p:cNvPr>
              <p:cNvPicPr>
                <a:picLocks noChangeAspect="1"/>
              </p:cNvPicPr>
              <p:nvPr/>
            </p:nvPicPr>
            <p:blipFill>
              <a:blip r:embed="rId4"/>
              <a:stretch>
                <a:fillRect/>
              </a:stretch>
            </p:blipFill>
            <p:spPr>
              <a:xfrm>
                <a:off x="729000" y="5876052"/>
                <a:ext cx="5433635" cy="3003106"/>
              </a:xfrm>
              <a:prstGeom prst="rect">
                <a:avLst/>
              </a:prstGeom>
            </p:spPr>
          </p:pic>
          <p:sp>
            <p:nvSpPr>
              <p:cNvPr id="17" name="사각형: 둥근 모서리 13">
                <a:extLst>
                  <a:ext uri="{FF2B5EF4-FFF2-40B4-BE49-F238E27FC236}">
                    <a16:creationId xmlns:a16="http://schemas.microsoft.com/office/drawing/2014/main" id="{04D6D1F5-6A4B-79F2-EE72-F93CEF57F90E}"/>
                  </a:ext>
                </a:extLst>
              </p:cNvPr>
              <p:cNvSpPr/>
              <p:nvPr/>
            </p:nvSpPr>
            <p:spPr>
              <a:xfrm>
                <a:off x="2305906" y="6140677"/>
                <a:ext cx="399916" cy="196060"/>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사각형: 둥근 모서리 14">
                <a:extLst>
                  <a:ext uri="{FF2B5EF4-FFF2-40B4-BE49-F238E27FC236}">
                    <a16:creationId xmlns:a16="http://schemas.microsoft.com/office/drawing/2014/main" id="{FE351B46-55B0-02E9-FCE2-7525FB84B2C6}"/>
                  </a:ext>
                </a:extLst>
              </p:cNvPr>
              <p:cNvSpPr/>
              <p:nvPr/>
            </p:nvSpPr>
            <p:spPr>
              <a:xfrm>
                <a:off x="3083984" y="8346583"/>
                <a:ext cx="534177" cy="206920"/>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9" name="직사각형 16">
                <a:extLst>
                  <a:ext uri="{FF2B5EF4-FFF2-40B4-BE49-F238E27FC236}">
                    <a16:creationId xmlns:a16="http://schemas.microsoft.com/office/drawing/2014/main" id="{85D41427-09F3-9EB8-0A8D-0286D28CB1A5}"/>
                  </a:ext>
                </a:extLst>
              </p:cNvPr>
              <p:cNvSpPr/>
              <p:nvPr/>
            </p:nvSpPr>
            <p:spPr>
              <a:xfrm>
                <a:off x="859011" y="8604339"/>
                <a:ext cx="2737885" cy="274819"/>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21" name="TextBox 20">
                <a:extLst>
                  <a:ext uri="{FF2B5EF4-FFF2-40B4-BE49-F238E27FC236}">
                    <a16:creationId xmlns:a16="http://schemas.microsoft.com/office/drawing/2014/main" id="{85E5DA31-D6EC-2301-5918-9571E9BA8970}"/>
                  </a:ext>
                </a:extLst>
              </p:cNvPr>
              <p:cNvSpPr txBox="1"/>
              <p:nvPr/>
            </p:nvSpPr>
            <p:spPr>
              <a:xfrm>
                <a:off x="5086670" y="6434736"/>
                <a:ext cx="437383" cy="37983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⑧</a:t>
                </a:r>
              </a:p>
            </p:txBody>
          </p:sp>
          <p:sp>
            <p:nvSpPr>
              <p:cNvPr id="22" name="TextBox 22">
                <a:extLst>
                  <a:ext uri="{FF2B5EF4-FFF2-40B4-BE49-F238E27FC236}">
                    <a16:creationId xmlns:a16="http://schemas.microsoft.com/office/drawing/2014/main" id="{90A1908F-CCA9-F478-80FE-DE889CEA1956}"/>
                  </a:ext>
                </a:extLst>
              </p:cNvPr>
              <p:cNvSpPr txBox="1"/>
              <p:nvPr/>
            </p:nvSpPr>
            <p:spPr>
              <a:xfrm>
                <a:off x="3533995" y="8300120"/>
                <a:ext cx="437383" cy="37983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⑨</a:t>
                </a:r>
              </a:p>
            </p:txBody>
          </p:sp>
          <p:sp>
            <p:nvSpPr>
              <p:cNvPr id="23" name="TextBox 23">
                <a:extLst>
                  <a:ext uri="{FF2B5EF4-FFF2-40B4-BE49-F238E27FC236}">
                    <a16:creationId xmlns:a16="http://schemas.microsoft.com/office/drawing/2014/main" id="{4F40D5CE-2B7B-3222-F5EF-23900DBA10DF}"/>
                  </a:ext>
                </a:extLst>
              </p:cNvPr>
              <p:cNvSpPr txBox="1"/>
              <p:nvPr/>
            </p:nvSpPr>
            <p:spPr>
              <a:xfrm>
                <a:off x="2694135" y="6069430"/>
                <a:ext cx="437383" cy="37983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⑩</a:t>
                </a:r>
              </a:p>
            </p:txBody>
          </p:sp>
        </p:grpSp>
        <p:sp>
          <p:nvSpPr>
            <p:cNvPr id="20" name="직사각형 18">
              <a:extLst>
                <a:ext uri="{FF2B5EF4-FFF2-40B4-BE49-F238E27FC236}">
                  <a16:creationId xmlns:a16="http://schemas.microsoft.com/office/drawing/2014/main" id="{848C2539-7B57-3579-9338-627B0FEC2AAA}"/>
                </a:ext>
              </a:extLst>
            </p:cNvPr>
            <p:cNvSpPr/>
            <p:nvPr/>
          </p:nvSpPr>
          <p:spPr>
            <a:xfrm>
              <a:off x="3429000" y="6749850"/>
              <a:ext cx="2076450" cy="328499"/>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sp>
        <p:nvSpPr>
          <p:cNvPr id="31" name="사각형: 둥근 모서리 31">
            <a:extLst>
              <a:ext uri="{FF2B5EF4-FFF2-40B4-BE49-F238E27FC236}">
                <a16:creationId xmlns:a16="http://schemas.microsoft.com/office/drawing/2014/main" id="{C8A7250C-688D-DB48-2828-D2849429D48A}"/>
              </a:ext>
            </a:extLst>
          </p:cNvPr>
          <p:cNvSpPr/>
          <p:nvPr/>
        </p:nvSpPr>
        <p:spPr>
          <a:xfrm>
            <a:off x="1159120" y="4068325"/>
            <a:ext cx="1610305" cy="17523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40737410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52</a:t>
            </a:fld>
            <a:endParaRPr kumimoji="1" lang="ja-JP" altLang="en-US"/>
          </a:p>
        </p:txBody>
      </p:sp>
      <p:sp>
        <p:nvSpPr>
          <p:cNvPr id="2" name="正方形/長方形 1">
            <a:extLst>
              <a:ext uri="{FF2B5EF4-FFF2-40B4-BE49-F238E27FC236}">
                <a16:creationId xmlns:a16="http://schemas.microsoft.com/office/drawing/2014/main" id="{2C3FAA14-2CB2-1A27-234F-E49CBFCD55C2}"/>
              </a:ext>
            </a:extLst>
          </p:cNvPr>
          <p:cNvSpPr/>
          <p:nvPr/>
        </p:nvSpPr>
        <p:spPr>
          <a:xfrm>
            <a:off x="678246" y="966806"/>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抽出ルール－</a:t>
            </a:r>
            <a:r>
              <a:rPr lang="ja-JP" altLang="en-US" sz="1400" b="1" dirty="0">
                <a:solidFill>
                  <a:srgbClr val="FF0000"/>
                </a:solidFill>
                <a:latin typeface="游ゴシック" panose="020B0400000000000000" pitchFamily="50" charset="-128"/>
                <a:ea typeface="游ゴシック" panose="020B0400000000000000" pitchFamily="50" charset="-128"/>
              </a:rPr>
              <a:t>コメントタイプ </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6" name="テキスト ボックス 4">
            <a:extLst>
              <a:ext uri="{FF2B5EF4-FFF2-40B4-BE49-F238E27FC236}">
                <a16:creationId xmlns:a16="http://schemas.microsoft.com/office/drawing/2014/main" id="{D21A749C-8FF3-B0AF-D6E2-652FFD81DFAC}"/>
              </a:ext>
            </a:extLst>
          </p:cNvPr>
          <p:cNvSpPr txBox="1"/>
          <p:nvPr/>
        </p:nvSpPr>
        <p:spPr>
          <a:xfrm>
            <a:off x="678246" y="1392950"/>
            <a:ext cx="540000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「コメント」に切り替えると、コメントに関するルールを設定する画面になります。</a:t>
            </a:r>
          </a:p>
        </p:txBody>
      </p:sp>
      <p:sp>
        <p:nvSpPr>
          <p:cNvPr id="9" name="テキスト ボックス 4">
            <a:extLst>
              <a:ext uri="{FF2B5EF4-FFF2-40B4-BE49-F238E27FC236}">
                <a16:creationId xmlns:a16="http://schemas.microsoft.com/office/drawing/2014/main" id="{EBFAC859-4917-AD07-1879-3B7D7137F839}"/>
              </a:ext>
            </a:extLst>
          </p:cNvPr>
          <p:cNvSpPr txBox="1"/>
          <p:nvPr/>
        </p:nvSpPr>
        <p:spPr>
          <a:xfrm>
            <a:off x="600838" y="4277329"/>
            <a:ext cx="555449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「内視鏡前検査のコメント漏れ」の抽出ルールの設定方法を説明します。</a:t>
            </a:r>
          </a:p>
        </p:txBody>
      </p:sp>
      <p:sp>
        <p:nvSpPr>
          <p:cNvPr id="10" name="テキスト ボックス 4">
            <a:extLst>
              <a:ext uri="{FF2B5EF4-FFF2-40B4-BE49-F238E27FC236}">
                <a16:creationId xmlns:a16="http://schemas.microsoft.com/office/drawing/2014/main" id="{8A04E6E3-1182-CD21-9764-FDA6EF62E346}"/>
              </a:ext>
            </a:extLst>
          </p:cNvPr>
          <p:cNvSpPr txBox="1"/>
          <p:nvPr/>
        </p:nvSpPr>
        <p:spPr>
          <a:xfrm>
            <a:off x="678246" y="4680787"/>
            <a:ext cx="5408569" cy="1560364"/>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a:t>
            </a:r>
            <a:r>
              <a:rPr lang="ja-JP" altLang="en-US" sz="1100" dirty="0">
                <a:latin typeface="游ゴシック" panose="020B0400000000000000" pitchFamily="50" charset="-128"/>
                <a:ea typeface="游ゴシック" panose="020B0400000000000000" pitchFamily="50" charset="-128"/>
              </a:rPr>
              <a:t>「略称」「抽出ルール名」を入力し、</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a:t>
            </a:r>
            <a:r>
              <a:rPr lang="ja-JP" altLang="en-US" sz="1100" dirty="0">
                <a:latin typeface="游ゴシック" panose="020B0400000000000000" pitchFamily="50" charset="-128"/>
                <a:ea typeface="游ゴシック" panose="020B0400000000000000" pitchFamily="50" charset="-128"/>
              </a:rPr>
              <a:t>「コメント対象」に診療行為で「感染症検査」と入力し、</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　［適用］をクリックすると、右の</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の名称に文字列が入ります。</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③</a:t>
            </a:r>
            <a:r>
              <a:rPr lang="ja-JP" altLang="en-US" sz="1100" dirty="0">
                <a:latin typeface="游ゴシック" panose="020B0400000000000000" pitchFamily="50" charset="-128"/>
                <a:ea typeface="游ゴシック" panose="020B0400000000000000" pitchFamily="50" charset="-128"/>
              </a:rPr>
              <a:t>「コメント文字列」に「コメントのみ」で「検査コメント」無⦿　と入力し、</a:t>
            </a:r>
          </a:p>
          <a:p>
            <a:pPr>
              <a:lnSpc>
                <a:spcPct val="125000"/>
              </a:lnSpc>
            </a:pPr>
            <a:r>
              <a:rPr lang="ja-JP" altLang="en-US" sz="1100" dirty="0">
                <a:latin typeface="游ゴシック" panose="020B0400000000000000" pitchFamily="50" charset="-128"/>
                <a:ea typeface="游ゴシック" panose="020B0400000000000000" pitchFamily="50" charset="-128"/>
              </a:rPr>
              <a:t>　［適用］をクリックすると、右の</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の名称に文字列が入ります。</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④</a:t>
            </a:r>
            <a:r>
              <a:rPr lang="ja-JP" altLang="en-US" sz="1100" dirty="0">
                <a:latin typeface="游ゴシック" panose="020B0400000000000000" pitchFamily="50" charset="-128"/>
                <a:ea typeface="游ゴシック" panose="020B0400000000000000" pitchFamily="50" charset="-128"/>
              </a:rPr>
              <a:t>「感染症検査」をクリックして選択し、</a:t>
            </a:r>
            <a:endParaRPr lang="ja-JP" altLang="en-US" sz="1100" dirty="0">
              <a:solidFill>
                <a:srgbClr val="FF0000"/>
              </a:solidFill>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⑤</a:t>
            </a:r>
            <a:r>
              <a:rPr lang="ja-JP" altLang="en-US" sz="1100" dirty="0">
                <a:latin typeface="游ゴシック" panose="020B0400000000000000" pitchFamily="50" charset="-128"/>
                <a:ea typeface="游ゴシック" panose="020B0400000000000000" pitchFamily="50" charset="-128"/>
              </a:rPr>
              <a:t>［項目追加］をクリックして項目を追加します。</a:t>
            </a:r>
            <a:endParaRPr lang="en-US" altLang="ja-JP" sz="1100" dirty="0">
              <a:solidFill>
                <a:srgbClr val="FF0000"/>
              </a:solidFill>
              <a:latin typeface="游ゴシック" panose="020B0400000000000000" pitchFamily="50" charset="-128"/>
              <a:ea typeface="游ゴシック" panose="020B0400000000000000" pitchFamily="50" charset="-128"/>
            </a:endParaRPr>
          </a:p>
        </p:txBody>
      </p:sp>
      <p:grpSp>
        <p:nvGrpSpPr>
          <p:cNvPr id="24" name="グループ化 23">
            <a:extLst>
              <a:ext uri="{FF2B5EF4-FFF2-40B4-BE49-F238E27FC236}">
                <a16:creationId xmlns:a16="http://schemas.microsoft.com/office/drawing/2014/main" id="{11CC6E46-32B5-6D18-2118-A9A31E700B5C}"/>
              </a:ext>
            </a:extLst>
          </p:cNvPr>
          <p:cNvGrpSpPr/>
          <p:nvPr/>
        </p:nvGrpSpPr>
        <p:grpSpPr>
          <a:xfrm>
            <a:off x="921669" y="1741673"/>
            <a:ext cx="4787002" cy="2416491"/>
            <a:chOff x="1035499" y="1512877"/>
            <a:chExt cx="4787002" cy="2416491"/>
          </a:xfrm>
        </p:grpSpPr>
        <p:pic>
          <p:nvPicPr>
            <p:cNvPr id="18" name="그림 4">
              <a:extLst>
                <a:ext uri="{FF2B5EF4-FFF2-40B4-BE49-F238E27FC236}">
                  <a16:creationId xmlns:a16="http://schemas.microsoft.com/office/drawing/2014/main" id="{3AE70CD0-31AC-B8F2-0B43-F3405E4BA0B1}"/>
                </a:ext>
              </a:extLst>
            </p:cNvPr>
            <p:cNvPicPr>
              <a:picLocks noChangeAspect="1"/>
            </p:cNvPicPr>
            <p:nvPr/>
          </p:nvPicPr>
          <p:blipFill>
            <a:blip r:embed="rId3"/>
            <a:stretch>
              <a:fillRect/>
            </a:stretch>
          </p:blipFill>
          <p:spPr>
            <a:xfrm>
              <a:off x="1035499" y="1512877"/>
              <a:ext cx="4787002" cy="2416491"/>
            </a:xfrm>
            <a:prstGeom prst="rect">
              <a:avLst/>
            </a:prstGeom>
          </p:spPr>
        </p:pic>
        <p:sp>
          <p:nvSpPr>
            <p:cNvPr id="19" name="사각형: 둥근 모서리 8">
              <a:extLst>
                <a:ext uri="{FF2B5EF4-FFF2-40B4-BE49-F238E27FC236}">
                  <a16:creationId xmlns:a16="http://schemas.microsoft.com/office/drawing/2014/main" id="{AE4A18DD-9B85-EB79-FBA6-4977F57F7540}"/>
                </a:ext>
              </a:extLst>
            </p:cNvPr>
            <p:cNvSpPr/>
            <p:nvPr/>
          </p:nvSpPr>
          <p:spPr>
            <a:xfrm>
              <a:off x="1686080" y="2137586"/>
              <a:ext cx="412047" cy="175582"/>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grpSp>
        <p:nvGrpSpPr>
          <p:cNvPr id="25" name="グループ化 24">
            <a:extLst>
              <a:ext uri="{FF2B5EF4-FFF2-40B4-BE49-F238E27FC236}">
                <a16:creationId xmlns:a16="http://schemas.microsoft.com/office/drawing/2014/main" id="{E396385C-7A17-E2A9-2D43-E84846C10C2A}"/>
              </a:ext>
            </a:extLst>
          </p:cNvPr>
          <p:cNvGrpSpPr/>
          <p:nvPr/>
        </p:nvGrpSpPr>
        <p:grpSpPr>
          <a:xfrm>
            <a:off x="777519" y="6325621"/>
            <a:ext cx="5350041" cy="2454129"/>
            <a:chOff x="421294" y="6081697"/>
            <a:chExt cx="5974459" cy="2740557"/>
          </a:xfrm>
        </p:grpSpPr>
        <p:pic>
          <p:nvPicPr>
            <p:cNvPr id="20" name="그림 7">
              <a:extLst>
                <a:ext uri="{FF2B5EF4-FFF2-40B4-BE49-F238E27FC236}">
                  <a16:creationId xmlns:a16="http://schemas.microsoft.com/office/drawing/2014/main" id="{A27D054D-44CA-3316-C343-8F23D27D9B25}"/>
                </a:ext>
              </a:extLst>
            </p:cNvPr>
            <p:cNvPicPr>
              <a:picLocks noChangeAspect="1"/>
            </p:cNvPicPr>
            <p:nvPr/>
          </p:nvPicPr>
          <p:blipFill>
            <a:blip r:embed="rId4"/>
            <a:stretch>
              <a:fillRect/>
            </a:stretch>
          </p:blipFill>
          <p:spPr>
            <a:xfrm>
              <a:off x="609304" y="6081697"/>
              <a:ext cx="5411733" cy="2740557"/>
            </a:xfrm>
            <a:prstGeom prst="rect">
              <a:avLst/>
            </a:prstGeom>
          </p:spPr>
        </p:pic>
        <p:sp>
          <p:nvSpPr>
            <p:cNvPr id="11" name="사각형: 둥근 모서리 15">
              <a:extLst>
                <a:ext uri="{FF2B5EF4-FFF2-40B4-BE49-F238E27FC236}">
                  <a16:creationId xmlns:a16="http://schemas.microsoft.com/office/drawing/2014/main" id="{D9D81E4E-E474-F20A-F1B9-F148C274613B}"/>
                </a:ext>
              </a:extLst>
            </p:cNvPr>
            <p:cNvSpPr/>
            <p:nvPr/>
          </p:nvSpPr>
          <p:spPr>
            <a:xfrm>
              <a:off x="758976" y="7042221"/>
              <a:ext cx="2760428" cy="43538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2" name="TextBox 27">
              <a:extLst>
                <a:ext uri="{FF2B5EF4-FFF2-40B4-BE49-F238E27FC236}">
                  <a16:creationId xmlns:a16="http://schemas.microsoft.com/office/drawing/2014/main" id="{0A94AA72-D26C-F0D2-28A8-6DEB508527CE}"/>
                </a:ext>
              </a:extLst>
            </p:cNvPr>
            <p:cNvSpPr txBox="1"/>
            <p:nvPr/>
          </p:nvSpPr>
          <p:spPr>
            <a:xfrm>
              <a:off x="5960403" y="6795266"/>
              <a:ext cx="435350" cy="378068"/>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④</a:t>
              </a:r>
            </a:p>
          </p:txBody>
        </p:sp>
        <p:sp>
          <p:nvSpPr>
            <p:cNvPr id="13" name="사각형: 둥근 모서리 28">
              <a:extLst>
                <a:ext uri="{FF2B5EF4-FFF2-40B4-BE49-F238E27FC236}">
                  <a16:creationId xmlns:a16="http://schemas.microsoft.com/office/drawing/2014/main" id="{EBCFA376-F6D6-9079-2FE6-0443DFA0B41D}"/>
                </a:ext>
              </a:extLst>
            </p:cNvPr>
            <p:cNvSpPr/>
            <p:nvPr/>
          </p:nvSpPr>
          <p:spPr>
            <a:xfrm>
              <a:off x="736784" y="7635960"/>
              <a:ext cx="2782620" cy="400380"/>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4" name="사각형: 둥근 모서리 29">
              <a:extLst>
                <a:ext uri="{FF2B5EF4-FFF2-40B4-BE49-F238E27FC236}">
                  <a16:creationId xmlns:a16="http://schemas.microsoft.com/office/drawing/2014/main" id="{E1338A28-B5BD-3A7E-9979-BC539B5B19D6}"/>
                </a:ext>
              </a:extLst>
            </p:cNvPr>
            <p:cNvSpPr/>
            <p:nvPr/>
          </p:nvSpPr>
          <p:spPr>
            <a:xfrm>
              <a:off x="749451" y="8216711"/>
              <a:ext cx="2782620" cy="39556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5" name="사각형: 둥근 모서리 30">
              <a:extLst>
                <a:ext uri="{FF2B5EF4-FFF2-40B4-BE49-F238E27FC236}">
                  <a16:creationId xmlns:a16="http://schemas.microsoft.com/office/drawing/2014/main" id="{00935309-4C7C-EC1B-FEBA-13C0566DEE3B}"/>
                </a:ext>
              </a:extLst>
            </p:cNvPr>
            <p:cNvSpPr/>
            <p:nvPr/>
          </p:nvSpPr>
          <p:spPr>
            <a:xfrm>
              <a:off x="3732602" y="6858039"/>
              <a:ext cx="2245179" cy="183172"/>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6" name="사각형: 둥근 모서리 31">
              <a:extLst>
                <a:ext uri="{FF2B5EF4-FFF2-40B4-BE49-F238E27FC236}">
                  <a16:creationId xmlns:a16="http://schemas.microsoft.com/office/drawing/2014/main" id="{C9C584A9-897E-804D-3C56-2E689F38808C}"/>
                </a:ext>
              </a:extLst>
            </p:cNvPr>
            <p:cNvSpPr/>
            <p:nvPr/>
          </p:nvSpPr>
          <p:spPr>
            <a:xfrm>
              <a:off x="4915110" y="6457233"/>
              <a:ext cx="549814" cy="24454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7" name="TextBox 32">
              <a:extLst>
                <a:ext uri="{FF2B5EF4-FFF2-40B4-BE49-F238E27FC236}">
                  <a16:creationId xmlns:a16="http://schemas.microsoft.com/office/drawing/2014/main" id="{DA3DFBC7-0F8E-3134-6DD9-239F0DBA83D1}"/>
                </a:ext>
              </a:extLst>
            </p:cNvPr>
            <p:cNvSpPr txBox="1"/>
            <p:nvPr/>
          </p:nvSpPr>
          <p:spPr>
            <a:xfrm>
              <a:off x="4995091" y="6144328"/>
              <a:ext cx="435350" cy="378068"/>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⑤</a:t>
              </a:r>
            </a:p>
          </p:txBody>
        </p:sp>
        <p:sp>
          <p:nvSpPr>
            <p:cNvPr id="21" name="TextBox 17">
              <a:extLst>
                <a:ext uri="{FF2B5EF4-FFF2-40B4-BE49-F238E27FC236}">
                  <a16:creationId xmlns:a16="http://schemas.microsoft.com/office/drawing/2014/main" id="{0619B126-8178-04C0-6DAC-7244C44D432A}"/>
                </a:ext>
              </a:extLst>
            </p:cNvPr>
            <p:cNvSpPr txBox="1"/>
            <p:nvPr/>
          </p:nvSpPr>
          <p:spPr>
            <a:xfrm>
              <a:off x="421294" y="7059076"/>
              <a:ext cx="435350" cy="378068"/>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①</a:t>
              </a:r>
            </a:p>
          </p:txBody>
        </p:sp>
        <p:sp>
          <p:nvSpPr>
            <p:cNvPr id="22" name="TextBox 19">
              <a:extLst>
                <a:ext uri="{FF2B5EF4-FFF2-40B4-BE49-F238E27FC236}">
                  <a16:creationId xmlns:a16="http://schemas.microsoft.com/office/drawing/2014/main" id="{2FA48846-97B6-AFE7-6EAB-79FF052E145A}"/>
                </a:ext>
              </a:extLst>
            </p:cNvPr>
            <p:cNvSpPr txBox="1"/>
            <p:nvPr/>
          </p:nvSpPr>
          <p:spPr>
            <a:xfrm>
              <a:off x="424493" y="7653341"/>
              <a:ext cx="435350" cy="378068"/>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②</a:t>
              </a:r>
            </a:p>
          </p:txBody>
        </p:sp>
        <p:sp>
          <p:nvSpPr>
            <p:cNvPr id="23" name="TextBox 26">
              <a:extLst>
                <a:ext uri="{FF2B5EF4-FFF2-40B4-BE49-F238E27FC236}">
                  <a16:creationId xmlns:a16="http://schemas.microsoft.com/office/drawing/2014/main" id="{09D2C15F-AEC7-A679-6320-7511CB30F6BB}"/>
                </a:ext>
              </a:extLst>
            </p:cNvPr>
            <p:cNvSpPr txBox="1"/>
            <p:nvPr/>
          </p:nvSpPr>
          <p:spPr>
            <a:xfrm>
              <a:off x="421294" y="8205402"/>
              <a:ext cx="435350" cy="378068"/>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③</a:t>
              </a:r>
            </a:p>
          </p:txBody>
        </p:sp>
      </p:grpSp>
    </p:spTree>
    <p:extLst>
      <p:ext uri="{BB962C8B-B14F-4D97-AF65-F5344CB8AC3E}">
        <p14:creationId xmlns:p14="http://schemas.microsoft.com/office/powerpoint/2010/main" val="13867664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53</a:t>
            </a:fld>
            <a:endParaRPr kumimoji="1" lang="ja-JP" altLang="en-US"/>
          </a:p>
        </p:txBody>
      </p:sp>
      <p:sp>
        <p:nvSpPr>
          <p:cNvPr id="9" name="テキスト ボックス 4">
            <a:extLst>
              <a:ext uri="{FF2B5EF4-FFF2-40B4-BE49-F238E27FC236}">
                <a16:creationId xmlns:a16="http://schemas.microsoft.com/office/drawing/2014/main" id="{F8936985-BDED-EA48-3E23-48B46556BD31}"/>
              </a:ext>
            </a:extLst>
          </p:cNvPr>
          <p:cNvSpPr txBox="1"/>
          <p:nvPr/>
        </p:nvSpPr>
        <p:spPr>
          <a:xfrm>
            <a:off x="729000" y="1251094"/>
            <a:ext cx="5778000" cy="710579"/>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⑥</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「感染症検査」項目を設定します。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「項目追加」をクリックして</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項目検索</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画面から目的の診療行為（検査）を検索して、</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⑦</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該当する</a:t>
            </a:r>
            <a:r>
              <a:rPr lang="ja-JP" altLang="en-US" sz="1100" b="1" dirty="0">
                <a:latin typeface="游ゴシック" panose="020B0400000000000000" pitchFamily="50" charset="-128"/>
                <a:ea typeface="游ゴシック" panose="020B0400000000000000" pitchFamily="50" charset="-128"/>
              </a:rPr>
              <a:t>検査をダブルクリック</a:t>
            </a:r>
            <a:r>
              <a:rPr lang="ja-JP" altLang="en-US" sz="1100" dirty="0">
                <a:latin typeface="游ゴシック" panose="020B0400000000000000" pitchFamily="50" charset="-128"/>
                <a:ea typeface="游ゴシック" panose="020B0400000000000000" pitchFamily="50" charset="-128"/>
              </a:rPr>
              <a:t>するか、「↓追加」をクリックすると追加されます。</a:t>
            </a:r>
          </a:p>
        </p:txBody>
      </p:sp>
      <p:sp>
        <p:nvSpPr>
          <p:cNvPr id="10" name="テキスト ボックス 4">
            <a:extLst>
              <a:ext uri="{FF2B5EF4-FFF2-40B4-BE49-F238E27FC236}">
                <a16:creationId xmlns:a16="http://schemas.microsoft.com/office/drawing/2014/main" id="{532159A3-3678-4229-EF8E-C917D15D458D}"/>
              </a:ext>
            </a:extLst>
          </p:cNvPr>
          <p:cNvSpPr txBox="1"/>
          <p:nvPr/>
        </p:nvSpPr>
        <p:spPr>
          <a:xfrm>
            <a:off x="729000" y="4749571"/>
            <a:ext cx="5408569" cy="498983"/>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⑧</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必要な診療行為を追加したら、最後に［適用］をクリックします。</a:t>
            </a:r>
          </a:p>
          <a:p>
            <a:pPr>
              <a:lnSpc>
                <a:spcPct val="125000"/>
              </a:lnSpc>
            </a:pPr>
            <a:r>
              <a:rPr lang="ja-JP" altLang="en-US" sz="1100" dirty="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「感染症検査」に３個の診療行為が追加されました。</a:t>
            </a:r>
            <a:endParaRPr lang="en-US" altLang="ja-JP" sz="1100" dirty="0">
              <a:latin typeface="游ゴシック" panose="020B0400000000000000" pitchFamily="50" charset="-128"/>
              <a:ea typeface="游ゴシック" panose="020B0400000000000000" pitchFamily="50" charset="-128"/>
            </a:endParaRPr>
          </a:p>
        </p:txBody>
      </p:sp>
      <p:grpSp>
        <p:nvGrpSpPr>
          <p:cNvPr id="21" name="グループ化 20">
            <a:extLst>
              <a:ext uri="{FF2B5EF4-FFF2-40B4-BE49-F238E27FC236}">
                <a16:creationId xmlns:a16="http://schemas.microsoft.com/office/drawing/2014/main" id="{63377B3B-9674-252F-1FF6-6C3D75A674F0}"/>
              </a:ext>
            </a:extLst>
          </p:cNvPr>
          <p:cNvGrpSpPr/>
          <p:nvPr/>
        </p:nvGrpSpPr>
        <p:grpSpPr>
          <a:xfrm>
            <a:off x="1086743" y="2032000"/>
            <a:ext cx="4704458" cy="2567432"/>
            <a:chOff x="729000" y="1558835"/>
            <a:chExt cx="5408569" cy="2951697"/>
          </a:xfrm>
        </p:grpSpPr>
        <p:pic>
          <p:nvPicPr>
            <p:cNvPr id="2" name="그림 6">
              <a:extLst>
                <a:ext uri="{FF2B5EF4-FFF2-40B4-BE49-F238E27FC236}">
                  <a16:creationId xmlns:a16="http://schemas.microsoft.com/office/drawing/2014/main" id="{9472FA78-3C7A-0F82-7DC0-441F1B201207}"/>
                </a:ext>
              </a:extLst>
            </p:cNvPr>
            <p:cNvPicPr>
              <a:picLocks noChangeAspect="1"/>
            </p:cNvPicPr>
            <p:nvPr/>
          </p:nvPicPr>
          <p:blipFill>
            <a:blip r:embed="rId3"/>
            <a:stretch>
              <a:fillRect/>
            </a:stretch>
          </p:blipFill>
          <p:spPr>
            <a:xfrm>
              <a:off x="729000" y="1558835"/>
              <a:ext cx="5408569" cy="2951697"/>
            </a:xfrm>
            <a:prstGeom prst="rect">
              <a:avLst/>
            </a:prstGeom>
          </p:spPr>
        </p:pic>
        <p:sp>
          <p:nvSpPr>
            <p:cNvPr id="11" name="사각형: 둥근 모서리 31">
              <a:extLst>
                <a:ext uri="{FF2B5EF4-FFF2-40B4-BE49-F238E27FC236}">
                  <a16:creationId xmlns:a16="http://schemas.microsoft.com/office/drawing/2014/main" id="{D532ECBF-FC21-9434-65AE-D82FB81D4608}"/>
                </a:ext>
              </a:extLst>
            </p:cNvPr>
            <p:cNvSpPr/>
            <p:nvPr/>
          </p:nvSpPr>
          <p:spPr>
            <a:xfrm>
              <a:off x="946757" y="2132629"/>
              <a:ext cx="2147192" cy="452242"/>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2" name="사각형: 둥근 모서리 11">
              <a:extLst>
                <a:ext uri="{FF2B5EF4-FFF2-40B4-BE49-F238E27FC236}">
                  <a16:creationId xmlns:a16="http://schemas.microsoft.com/office/drawing/2014/main" id="{57A26DDA-1C95-075A-59C9-034211712657}"/>
                </a:ext>
              </a:extLst>
            </p:cNvPr>
            <p:cNvSpPr/>
            <p:nvPr/>
          </p:nvSpPr>
          <p:spPr>
            <a:xfrm>
              <a:off x="2728321" y="2817186"/>
              <a:ext cx="2946991" cy="425137"/>
            </a:xfrm>
            <a:prstGeom prst="roundRect">
              <a:avLst>
                <a:gd name="adj" fmla="val 27635"/>
              </a:avLst>
            </a:prstGeom>
            <a:solidFill>
              <a:srgbClr val="FFFFFF"/>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0070C0"/>
                  </a:solidFill>
                  <a:latin typeface="游ゴシック" panose="020B0400000000000000" pitchFamily="50" charset="-128"/>
                  <a:ea typeface="游ゴシック" panose="020B0400000000000000" pitchFamily="50" charset="-128"/>
                </a:rPr>
                <a:t>※</a:t>
              </a:r>
              <a:r>
                <a:rPr kumimoji="1" lang="ja-JP" altLang="en-US" sz="1100" dirty="0">
                  <a:solidFill>
                    <a:srgbClr val="0070C0"/>
                  </a:solidFill>
                  <a:latin typeface="游ゴシック" panose="020B0400000000000000" pitchFamily="50" charset="-128"/>
                  <a:ea typeface="游ゴシック" panose="020B0400000000000000" pitchFamily="50" charset="-128"/>
                </a:rPr>
                <a:t>英数字は全角でないと検索されません。</a:t>
              </a:r>
              <a:endParaRPr kumimoji="1" lang="ko-KR" altLang="en-US" sz="1100" dirty="0">
                <a:solidFill>
                  <a:srgbClr val="0070C0"/>
                </a:solidFill>
                <a:latin typeface="游ゴシック" panose="020B0400000000000000" pitchFamily="50" charset="-128"/>
              </a:endParaRPr>
            </a:p>
          </p:txBody>
        </p:sp>
        <p:sp>
          <p:nvSpPr>
            <p:cNvPr id="13" name="사각형: 둥근 모서리 13">
              <a:extLst>
                <a:ext uri="{FF2B5EF4-FFF2-40B4-BE49-F238E27FC236}">
                  <a16:creationId xmlns:a16="http://schemas.microsoft.com/office/drawing/2014/main" id="{D9432732-8387-F78C-A15D-489703415D9E}"/>
                </a:ext>
              </a:extLst>
            </p:cNvPr>
            <p:cNvSpPr/>
            <p:nvPr/>
          </p:nvSpPr>
          <p:spPr>
            <a:xfrm>
              <a:off x="2333975" y="3796808"/>
              <a:ext cx="373080" cy="253592"/>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latin typeface="游ゴシック" panose="020B0400000000000000" pitchFamily="50" charset="-128"/>
                  <a:ea typeface="游ゴシック" panose="020B0400000000000000" pitchFamily="50" charset="-128"/>
                </a:rPr>
                <a:t>Y</a:t>
              </a:r>
              <a:endParaRPr kumimoji="1" lang="ko-KR" altLang="en-US" dirty="0">
                <a:latin typeface="游ゴシック" panose="020B0400000000000000" pitchFamily="50" charset="-128"/>
              </a:endParaRPr>
            </a:p>
          </p:txBody>
        </p:sp>
        <p:sp>
          <p:nvSpPr>
            <p:cNvPr id="16" name="TextBox 33">
              <a:extLst>
                <a:ext uri="{FF2B5EF4-FFF2-40B4-BE49-F238E27FC236}">
                  <a16:creationId xmlns:a16="http://schemas.microsoft.com/office/drawing/2014/main" id="{065C607B-CB92-02B5-9031-1329A1E8CA66}"/>
                </a:ext>
              </a:extLst>
            </p:cNvPr>
            <p:cNvSpPr txBox="1"/>
            <p:nvPr/>
          </p:nvSpPr>
          <p:spPr>
            <a:xfrm>
              <a:off x="3038987" y="2080666"/>
              <a:ext cx="448198" cy="38922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⑥</a:t>
              </a:r>
            </a:p>
          </p:txBody>
        </p:sp>
        <p:sp>
          <p:nvSpPr>
            <p:cNvPr id="17" name="TextBox 35">
              <a:extLst>
                <a:ext uri="{FF2B5EF4-FFF2-40B4-BE49-F238E27FC236}">
                  <a16:creationId xmlns:a16="http://schemas.microsoft.com/office/drawing/2014/main" id="{A3461B8A-AE5F-AFA3-1BA6-A9A4E9AD7B4C}"/>
                </a:ext>
              </a:extLst>
            </p:cNvPr>
            <p:cNvSpPr txBox="1"/>
            <p:nvPr/>
          </p:nvSpPr>
          <p:spPr>
            <a:xfrm>
              <a:off x="2417220" y="3486953"/>
              <a:ext cx="448198" cy="38922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⑦</a:t>
              </a:r>
            </a:p>
          </p:txBody>
        </p:sp>
      </p:grpSp>
      <p:grpSp>
        <p:nvGrpSpPr>
          <p:cNvPr id="22" name="グループ化 21">
            <a:extLst>
              <a:ext uri="{FF2B5EF4-FFF2-40B4-BE49-F238E27FC236}">
                <a16:creationId xmlns:a16="http://schemas.microsoft.com/office/drawing/2014/main" id="{EF4D8E0A-4349-A3F6-713C-6741C6A39FEC}"/>
              </a:ext>
            </a:extLst>
          </p:cNvPr>
          <p:cNvGrpSpPr/>
          <p:nvPr/>
        </p:nvGrpSpPr>
        <p:grpSpPr>
          <a:xfrm>
            <a:off x="1021503" y="5334350"/>
            <a:ext cx="4879000" cy="3389837"/>
            <a:chOff x="709950" y="5068041"/>
            <a:chExt cx="5427619" cy="3771007"/>
          </a:xfrm>
        </p:grpSpPr>
        <p:pic>
          <p:nvPicPr>
            <p:cNvPr id="14" name="그림 16">
              <a:extLst>
                <a:ext uri="{FF2B5EF4-FFF2-40B4-BE49-F238E27FC236}">
                  <a16:creationId xmlns:a16="http://schemas.microsoft.com/office/drawing/2014/main" id="{9F55C9C1-D3D3-852A-B074-F24FA8F5A47B}"/>
                </a:ext>
              </a:extLst>
            </p:cNvPr>
            <p:cNvPicPr>
              <a:picLocks noChangeAspect="1"/>
            </p:cNvPicPr>
            <p:nvPr/>
          </p:nvPicPr>
          <p:blipFill>
            <a:blip r:embed="rId4"/>
            <a:stretch>
              <a:fillRect/>
            </a:stretch>
          </p:blipFill>
          <p:spPr>
            <a:xfrm>
              <a:off x="729000" y="5186670"/>
              <a:ext cx="5408569" cy="1482902"/>
            </a:xfrm>
            <a:prstGeom prst="rect">
              <a:avLst/>
            </a:prstGeom>
          </p:spPr>
        </p:pic>
        <p:sp>
          <p:nvSpPr>
            <p:cNvPr id="15" name="사각형: 둥근 모서리 18">
              <a:extLst>
                <a:ext uri="{FF2B5EF4-FFF2-40B4-BE49-F238E27FC236}">
                  <a16:creationId xmlns:a16="http://schemas.microsoft.com/office/drawing/2014/main" id="{686DBD47-82FF-A611-4E0E-2CE22DFDACE9}"/>
                </a:ext>
              </a:extLst>
            </p:cNvPr>
            <p:cNvSpPr/>
            <p:nvPr/>
          </p:nvSpPr>
          <p:spPr>
            <a:xfrm>
              <a:off x="3163092" y="5415619"/>
              <a:ext cx="409099" cy="25958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TextBox 36">
              <a:extLst>
                <a:ext uri="{FF2B5EF4-FFF2-40B4-BE49-F238E27FC236}">
                  <a16:creationId xmlns:a16="http://schemas.microsoft.com/office/drawing/2014/main" id="{2082DB94-D789-CBB5-BE23-7A6CFB451D11}"/>
                </a:ext>
              </a:extLst>
            </p:cNvPr>
            <p:cNvSpPr txBox="1"/>
            <p:nvPr/>
          </p:nvSpPr>
          <p:spPr>
            <a:xfrm>
              <a:off x="3172715" y="5068041"/>
              <a:ext cx="433687" cy="37662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⑧</a:t>
              </a:r>
            </a:p>
          </p:txBody>
        </p:sp>
        <p:pic>
          <p:nvPicPr>
            <p:cNvPr id="19" name="그림 38">
              <a:extLst>
                <a:ext uri="{FF2B5EF4-FFF2-40B4-BE49-F238E27FC236}">
                  <a16:creationId xmlns:a16="http://schemas.microsoft.com/office/drawing/2014/main" id="{47524E24-6A45-E8D5-91F1-176D6E6B5C1D}"/>
                </a:ext>
              </a:extLst>
            </p:cNvPr>
            <p:cNvPicPr>
              <a:picLocks noChangeAspect="1"/>
            </p:cNvPicPr>
            <p:nvPr/>
          </p:nvPicPr>
          <p:blipFill>
            <a:blip r:embed="rId5"/>
            <a:stretch>
              <a:fillRect/>
            </a:stretch>
          </p:blipFill>
          <p:spPr>
            <a:xfrm>
              <a:off x="709950" y="6990849"/>
              <a:ext cx="5427619" cy="1848199"/>
            </a:xfrm>
            <a:prstGeom prst="rect">
              <a:avLst/>
            </a:prstGeom>
          </p:spPr>
        </p:pic>
        <p:cxnSp>
          <p:nvCxnSpPr>
            <p:cNvPr id="20" name="직선 화살표 연결선 41">
              <a:extLst>
                <a:ext uri="{FF2B5EF4-FFF2-40B4-BE49-F238E27FC236}">
                  <a16:creationId xmlns:a16="http://schemas.microsoft.com/office/drawing/2014/main" id="{9FC1D35D-EA9D-3B71-CCF8-308A829B26EF}"/>
                </a:ext>
              </a:extLst>
            </p:cNvPr>
            <p:cNvCxnSpPr/>
            <p:nvPr/>
          </p:nvCxnSpPr>
          <p:spPr>
            <a:xfrm>
              <a:off x="3367640" y="5646627"/>
              <a:ext cx="596185" cy="207377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70224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54</a:t>
            </a:fld>
            <a:endParaRPr kumimoji="1" lang="ja-JP" altLang="en-US"/>
          </a:p>
        </p:txBody>
      </p:sp>
      <p:sp>
        <p:nvSpPr>
          <p:cNvPr id="6" name="テキスト ボックス 4">
            <a:extLst>
              <a:ext uri="{FF2B5EF4-FFF2-40B4-BE49-F238E27FC236}">
                <a16:creationId xmlns:a16="http://schemas.microsoft.com/office/drawing/2014/main" id="{F5DA1BFC-D1B8-8E64-6FA5-98BA7DA98C2E}"/>
              </a:ext>
            </a:extLst>
          </p:cNvPr>
          <p:cNvSpPr txBox="1"/>
          <p:nvPr/>
        </p:nvSpPr>
        <p:spPr>
          <a:xfrm>
            <a:off x="678246" y="1360479"/>
            <a:ext cx="5408569" cy="710579"/>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⑨</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　「検査コメント」に文字列を追加する場合には、</a:t>
            </a:r>
          </a:p>
          <a:p>
            <a:pPr>
              <a:lnSpc>
                <a:spcPct val="125000"/>
              </a:lnSpc>
            </a:pPr>
            <a:r>
              <a:rPr lang="ja-JP" altLang="en-US" sz="1100" dirty="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項目検索</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下の「文字列」の欄に「</a:t>
            </a:r>
            <a:r>
              <a:rPr lang="ja-JP" altLang="en-US" sz="1100" b="1" dirty="0">
                <a:latin typeface="游ゴシック" panose="020B0400000000000000" pitchFamily="50" charset="-128"/>
                <a:ea typeface="游ゴシック" panose="020B0400000000000000" pitchFamily="50" charset="-128"/>
              </a:rPr>
              <a:t>内視鏡前検査</a:t>
            </a:r>
            <a:r>
              <a:rPr lang="ja-JP" altLang="en-US" sz="1100" dirty="0">
                <a:latin typeface="游ゴシック" panose="020B0400000000000000" pitchFamily="50" charset="-128"/>
                <a:ea typeface="游ゴシック" panose="020B0400000000000000" pitchFamily="50" charset="-128"/>
              </a:rPr>
              <a:t>」と入力し、</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　［↓追加］ をクリックし、［適用］をクリックします。</a:t>
            </a:r>
            <a:endParaRPr lang="en-US" altLang="ja-JP" sz="1100" dirty="0">
              <a:latin typeface="游ゴシック" panose="020B0400000000000000" pitchFamily="50" charset="-128"/>
              <a:ea typeface="游ゴシック" panose="020B0400000000000000" pitchFamily="50" charset="-128"/>
            </a:endParaRPr>
          </a:p>
        </p:txBody>
      </p:sp>
      <p:pic>
        <p:nvPicPr>
          <p:cNvPr id="9" name="그림 23">
            <a:extLst>
              <a:ext uri="{FF2B5EF4-FFF2-40B4-BE49-F238E27FC236}">
                <a16:creationId xmlns:a16="http://schemas.microsoft.com/office/drawing/2014/main" id="{ECB001BE-D340-522E-87D4-58589D4034EF}"/>
              </a:ext>
            </a:extLst>
          </p:cNvPr>
          <p:cNvPicPr>
            <a:picLocks noChangeAspect="1"/>
          </p:cNvPicPr>
          <p:nvPr/>
        </p:nvPicPr>
        <p:blipFill>
          <a:blip r:embed="rId3"/>
          <a:stretch>
            <a:fillRect/>
          </a:stretch>
        </p:blipFill>
        <p:spPr>
          <a:xfrm>
            <a:off x="735321" y="2156500"/>
            <a:ext cx="5408569" cy="920982"/>
          </a:xfrm>
          <a:prstGeom prst="rect">
            <a:avLst/>
          </a:prstGeom>
          <a:ln>
            <a:solidFill>
              <a:schemeClr val="tx1"/>
            </a:solidFill>
            <a:prstDash val="sysDash"/>
          </a:ln>
        </p:spPr>
      </p:pic>
      <p:sp>
        <p:nvSpPr>
          <p:cNvPr id="10" name="사각형: 둥근 모서리 24">
            <a:extLst>
              <a:ext uri="{FF2B5EF4-FFF2-40B4-BE49-F238E27FC236}">
                <a16:creationId xmlns:a16="http://schemas.microsoft.com/office/drawing/2014/main" id="{2367C71D-115F-C1A8-1801-672AC6F52FA4}"/>
              </a:ext>
            </a:extLst>
          </p:cNvPr>
          <p:cNvSpPr/>
          <p:nvPr/>
        </p:nvSpPr>
        <p:spPr>
          <a:xfrm>
            <a:off x="793162" y="2295088"/>
            <a:ext cx="2737878" cy="25958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1" name="TextBox 3">
            <a:extLst>
              <a:ext uri="{FF2B5EF4-FFF2-40B4-BE49-F238E27FC236}">
                <a16:creationId xmlns:a16="http://schemas.microsoft.com/office/drawing/2014/main" id="{F1B2D485-941C-661D-9FBE-C672C3063288}"/>
              </a:ext>
            </a:extLst>
          </p:cNvPr>
          <p:cNvSpPr txBox="1"/>
          <p:nvPr/>
        </p:nvSpPr>
        <p:spPr>
          <a:xfrm>
            <a:off x="3531040" y="2257318"/>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⑨</a:t>
            </a:r>
          </a:p>
        </p:txBody>
      </p:sp>
      <p:pic>
        <p:nvPicPr>
          <p:cNvPr id="12" name="그림 7">
            <a:extLst>
              <a:ext uri="{FF2B5EF4-FFF2-40B4-BE49-F238E27FC236}">
                <a16:creationId xmlns:a16="http://schemas.microsoft.com/office/drawing/2014/main" id="{67D547C6-25BD-0E7B-A8FC-A5358086D632}"/>
              </a:ext>
            </a:extLst>
          </p:cNvPr>
          <p:cNvPicPr>
            <a:picLocks noChangeAspect="1"/>
          </p:cNvPicPr>
          <p:nvPr/>
        </p:nvPicPr>
        <p:blipFill>
          <a:blip r:embed="rId4"/>
          <a:stretch>
            <a:fillRect/>
          </a:stretch>
        </p:blipFill>
        <p:spPr>
          <a:xfrm>
            <a:off x="743890" y="4252099"/>
            <a:ext cx="5403724" cy="3526159"/>
          </a:xfrm>
          <a:prstGeom prst="rect">
            <a:avLst/>
          </a:prstGeom>
        </p:spPr>
      </p:pic>
      <p:sp>
        <p:nvSpPr>
          <p:cNvPr id="13" name="テキスト ボックス 4">
            <a:extLst>
              <a:ext uri="{FF2B5EF4-FFF2-40B4-BE49-F238E27FC236}">
                <a16:creationId xmlns:a16="http://schemas.microsoft.com/office/drawing/2014/main" id="{8AB6BBE3-8784-A0B6-1313-443D793AF1DF}"/>
              </a:ext>
            </a:extLst>
          </p:cNvPr>
          <p:cNvSpPr txBox="1"/>
          <p:nvPr/>
        </p:nvSpPr>
        <p:spPr>
          <a:xfrm>
            <a:off x="735320" y="3152906"/>
            <a:ext cx="5408569" cy="922176"/>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⑩</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「感染症検査」に３個の診療行為、</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a:t>
            </a:r>
            <a:r>
              <a:rPr lang="ja-JP" altLang="en-US" sz="1100" b="1" dirty="0">
                <a:latin typeface="游ゴシック" panose="020B0400000000000000" pitchFamily="50" charset="-128"/>
                <a:ea typeface="游ゴシック" panose="020B0400000000000000" pitchFamily="50" charset="-128"/>
              </a:rPr>
              <a:t>内視鏡前検査</a:t>
            </a:r>
            <a:r>
              <a:rPr lang="ja-JP" altLang="en-US" sz="1100" dirty="0">
                <a:latin typeface="游ゴシック" panose="020B0400000000000000" pitchFamily="50" charset="-128"/>
                <a:ea typeface="游ゴシック" panose="020B0400000000000000" pitchFamily="50" charset="-128"/>
              </a:rPr>
              <a:t>」に文字列が追加され ました。［条件登録］をクリックすると「</a:t>
            </a:r>
            <a:r>
              <a:rPr lang="ja-JP" altLang="en-US" sz="1100" b="1" dirty="0">
                <a:solidFill>
                  <a:srgbClr val="0070C0"/>
                </a:solidFill>
                <a:latin typeface="游ゴシック" panose="020B0400000000000000" pitchFamily="50" charset="-128"/>
                <a:ea typeface="游ゴシック" panose="020B0400000000000000" pitchFamily="50" charset="-128"/>
              </a:rPr>
              <a:t>「感染症検査」があり、</a:t>
            </a:r>
          </a:p>
          <a:p>
            <a:pPr>
              <a:lnSpc>
                <a:spcPct val="125000"/>
              </a:lnSpc>
            </a:pPr>
            <a:r>
              <a:rPr lang="ja-JP" altLang="en-US" sz="1100" b="1" dirty="0">
                <a:solidFill>
                  <a:srgbClr val="0070C0"/>
                </a:solidFill>
                <a:latin typeface="游ゴシック" panose="020B0400000000000000" pitchFamily="50" charset="-128"/>
                <a:ea typeface="游ゴシック" panose="020B0400000000000000" pitchFamily="50" charset="-128"/>
              </a:rPr>
              <a:t>「検査コメント」が有る場合抽出する</a:t>
            </a:r>
            <a:r>
              <a:rPr lang="ja-JP" altLang="en-US" sz="1100" dirty="0">
                <a:latin typeface="游ゴシック" panose="020B0400000000000000" pitchFamily="50" charset="-128"/>
                <a:ea typeface="游ゴシック" panose="020B0400000000000000" pitchFamily="50" charset="-128"/>
              </a:rPr>
              <a:t>」 という抽出ルールが登録されます。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⑪</a:t>
            </a:r>
            <a:r>
              <a:rPr lang="ja-JP" altLang="en-US" sz="1100" dirty="0">
                <a:latin typeface="游ゴシック" panose="020B0400000000000000" pitchFamily="50" charset="-128"/>
                <a:ea typeface="游ゴシック" panose="020B0400000000000000" pitchFamily="50" charset="-128"/>
              </a:rPr>
              <a:t>［保存］をクリックして保存します。</a:t>
            </a:r>
            <a:endParaRPr lang="en-US" altLang="ja-JP" sz="1100" dirty="0">
              <a:latin typeface="游ゴシック" panose="020B0400000000000000" pitchFamily="50" charset="-128"/>
              <a:ea typeface="游ゴシック" panose="020B0400000000000000" pitchFamily="50" charset="-128"/>
            </a:endParaRPr>
          </a:p>
        </p:txBody>
      </p:sp>
      <p:sp>
        <p:nvSpPr>
          <p:cNvPr id="14" name="사각형: 둥근 모서리 10">
            <a:extLst>
              <a:ext uri="{FF2B5EF4-FFF2-40B4-BE49-F238E27FC236}">
                <a16:creationId xmlns:a16="http://schemas.microsoft.com/office/drawing/2014/main" id="{E6528ADA-7DB7-E198-6012-4FEB5AB21501}"/>
              </a:ext>
            </a:extLst>
          </p:cNvPr>
          <p:cNvSpPr/>
          <p:nvPr/>
        </p:nvSpPr>
        <p:spPr>
          <a:xfrm>
            <a:off x="3050587" y="6742981"/>
            <a:ext cx="585228" cy="25958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5" name="TextBox 12">
            <a:extLst>
              <a:ext uri="{FF2B5EF4-FFF2-40B4-BE49-F238E27FC236}">
                <a16:creationId xmlns:a16="http://schemas.microsoft.com/office/drawing/2014/main" id="{AF455D96-29B7-99A2-0ABF-A14470224A0A}"/>
              </a:ext>
            </a:extLst>
          </p:cNvPr>
          <p:cNvSpPr txBox="1"/>
          <p:nvPr/>
        </p:nvSpPr>
        <p:spPr>
          <a:xfrm>
            <a:off x="3581411" y="6703495"/>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⑩</a:t>
            </a:r>
          </a:p>
        </p:txBody>
      </p:sp>
      <p:sp>
        <p:nvSpPr>
          <p:cNvPr id="16" name="사각형: 둥근 모서리 14">
            <a:extLst>
              <a:ext uri="{FF2B5EF4-FFF2-40B4-BE49-F238E27FC236}">
                <a16:creationId xmlns:a16="http://schemas.microsoft.com/office/drawing/2014/main" id="{F817BACC-8347-705B-9C24-E638DFA0D7BD}"/>
              </a:ext>
            </a:extLst>
          </p:cNvPr>
          <p:cNvSpPr/>
          <p:nvPr/>
        </p:nvSpPr>
        <p:spPr>
          <a:xfrm>
            <a:off x="2279062" y="4607909"/>
            <a:ext cx="464149" cy="25958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7" name="TextBox 15">
            <a:extLst>
              <a:ext uri="{FF2B5EF4-FFF2-40B4-BE49-F238E27FC236}">
                <a16:creationId xmlns:a16="http://schemas.microsoft.com/office/drawing/2014/main" id="{0725B059-9C81-6FA6-8E88-E7616C192C2F}"/>
              </a:ext>
            </a:extLst>
          </p:cNvPr>
          <p:cNvSpPr txBox="1"/>
          <p:nvPr/>
        </p:nvSpPr>
        <p:spPr>
          <a:xfrm>
            <a:off x="2686061" y="4568423"/>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⑪</a:t>
            </a:r>
          </a:p>
        </p:txBody>
      </p:sp>
    </p:spTree>
    <p:extLst>
      <p:ext uri="{BB962C8B-B14F-4D97-AF65-F5344CB8AC3E}">
        <p14:creationId xmlns:p14="http://schemas.microsoft.com/office/powerpoint/2010/main" val="28400684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55</a:t>
            </a:fld>
            <a:endParaRPr kumimoji="1" lang="ja-JP" altLang="en-US"/>
          </a:p>
        </p:txBody>
      </p:sp>
      <p:sp>
        <p:nvSpPr>
          <p:cNvPr id="24" name="正方形/長方形 23">
            <a:extLst>
              <a:ext uri="{FF2B5EF4-FFF2-40B4-BE49-F238E27FC236}">
                <a16:creationId xmlns:a16="http://schemas.microsoft.com/office/drawing/2014/main" id="{48CF98AA-9A7F-E204-EF44-F2A0CE42A4A2}"/>
              </a:ext>
            </a:extLst>
          </p:cNvPr>
          <p:cNvSpPr/>
          <p:nvPr/>
        </p:nvSpPr>
        <p:spPr>
          <a:xfrm>
            <a:off x="889922" y="65212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抽出ルール－</a:t>
            </a:r>
            <a:r>
              <a:rPr lang="ja-JP" altLang="en-US" sz="1400" b="1" dirty="0">
                <a:solidFill>
                  <a:srgbClr val="FF0000"/>
                </a:solidFill>
                <a:latin typeface="游ゴシック" panose="020B0400000000000000" pitchFamily="50" charset="-128"/>
                <a:ea typeface="游ゴシック" panose="020B0400000000000000" pitchFamily="50" charset="-128"/>
              </a:rPr>
              <a:t>テンプレート／複数条件タイプ </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25" name="テキスト ボックス 4">
            <a:extLst>
              <a:ext uri="{FF2B5EF4-FFF2-40B4-BE49-F238E27FC236}">
                <a16:creationId xmlns:a16="http://schemas.microsoft.com/office/drawing/2014/main" id="{15092F32-BB51-5AEF-DEB7-6C0C837B0B36}"/>
              </a:ext>
            </a:extLst>
          </p:cNvPr>
          <p:cNvSpPr txBox="1"/>
          <p:nvPr/>
        </p:nvSpPr>
        <p:spPr>
          <a:xfrm>
            <a:off x="889922" y="960048"/>
            <a:ext cx="5400000" cy="502382"/>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「テンプレート／複数条件」に切り替えると、テンプレートから新規ルールを作成する、または複数条件でルールを設定する画面になります。</a:t>
            </a:r>
          </a:p>
        </p:txBody>
      </p:sp>
      <p:sp>
        <p:nvSpPr>
          <p:cNvPr id="26" name="テキスト ボックス 4">
            <a:extLst>
              <a:ext uri="{FF2B5EF4-FFF2-40B4-BE49-F238E27FC236}">
                <a16:creationId xmlns:a16="http://schemas.microsoft.com/office/drawing/2014/main" id="{3C8AD959-8494-290B-FA96-20D875D03320}"/>
              </a:ext>
            </a:extLst>
          </p:cNvPr>
          <p:cNvSpPr txBox="1"/>
          <p:nvPr/>
        </p:nvSpPr>
        <p:spPr>
          <a:xfrm>
            <a:off x="832023" y="4121765"/>
            <a:ext cx="555449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デフォルトのテンプレート抽出ルールの設定方法を説明します。</a:t>
            </a:r>
          </a:p>
        </p:txBody>
      </p:sp>
      <p:sp>
        <p:nvSpPr>
          <p:cNvPr id="27" name="テキスト ボックス 4">
            <a:extLst>
              <a:ext uri="{FF2B5EF4-FFF2-40B4-BE49-F238E27FC236}">
                <a16:creationId xmlns:a16="http://schemas.microsoft.com/office/drawing/2014/main" id="{CF014080-F238-15D8-ADFD-3F13FC433B46}"/>
              </a:ext>
            </a:extLst>
          </p:cNvPr>
          <p:cNvSpPr txBox="1"/>
          <p:nvPr/>
        </p:nvSpPr>
        <p:spPr>
          <a:xfrm>
            <a:off x="877252" y="4376782"/>
            <a:ext cx="5408569" cy="290785"/>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 </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テンプレートの選択</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をクリックします。</a:t>
            </a:r>
            <a:endParaRPr lang="en-US" altLang="ja-JP" sz="1100" dirty="0">
              <a:solidFill>
                <a:srgbClr val="FF0000"/>
              </a:solidFill>
              <a:latin typeface="游ゴシック" panose="020B0400000000000000" pitchFamily="50" charset="-128"/>
              <a:ea typeface="游ゴシック" panose="020B0400000000000000" pitchFamily="50" charset="-128"/>
            </a:endParaRPr>
          </a:p>
        </p:txBody>
      </p:sp>
      <p:sp>
        <p:nvSpPr>
          <p:cNvPr id="33" name="テキスト ボックス 4">
            <a:extLst>
              <a:ext uri="{FF2B5EF4-FFF2-40B4-BE49-F238E27FC236}">
                <a16:creationId xmlns:a16="http://schemas.microsoft.com/office/drawing/2014/main" id="{30CEE334-42C3-AB51-D0F6-7C6EDA345FC9}"/>
              </a:ext>
            </a:extLst>
          </p:cNvPr>
          <p:cNvSpPr txBox="1"/>
          <p:nvPr/>
        </p:nvSpPr>
        <p:spPr>
          <a:xfrm>
            <a:off x="774561" y="6215609"/>
            <a:ext cx="5534981" cy="710579"/>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テンプレート選択</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画面のテンプレートリストの中から選択し、ダブルクリックします。「</a:t>
            </a:r>
            <a:r>
              <a:rPr lang="en-US" altLang="ja-JP" sz="1100" dirty="0">
                <a:latin typeface="游ゴシック" panose="020B0400000000000000" pitchFamily="50" charset="-128"/>
                <a:ea typeface="游ゴシック" panose="020B0400000000000000" pitchFamily="50" charset="-128"/>
              </a:rPr>
              <a:t>ID</a:t>
            </a:r>
            <a:r>
              <a:rPr lang="ja-JP" altLang="en-US" sz="1100" dirty="0">
                <a:latin typeface="游ゴシック" panose="020B0400000000000000" pitchFamily="50" charset="-128"/>
                <a:ea typeface="游ゴシック" panose="020B0400000000000000" pitchFamily="50" charset="-128"/>
              </a:rPr>
              <a:t>」「略称」「名称」に内容が転写され、確認したら［設定登録］をクリックします。</a:t>
            </a:r>
            <a:endParaRPr lang="en-US" altLang="ja-JP" sz="1100" dirty="0">
              <a:latin typeface="游ゴシック" panose="020B0400000000000000" pitchFamily="50" charset="-128"/>
              <a:ea typeface="游ゴシック" panose="020B0400000000000000" pitchFamily="50" charset="-128"/>
            </a:endParaRPr>
          </a:p>
        </p:txBody>
      </p:sp>
      <p:pic>
        <p:nvPicPr>
          <p:cNvPr id="22" name="그림 23">
            <a:extLst>
              <a:ext uri="{FF2B5EF4-FFF2-40B4-BE49-F238E27FC236}">
                <a16:creationId xmlns:a16="http://schemas.microsoft.com/office/drawing/2014/main" id="{418ABA81-DC69-8788-FFF7-9558A89C1C76}"/>
              </a:ext>
            </a:extLst>
          </p:cNvPr>
          <p:cNvPicPr>
            <a:picLocks noChangeAspect="1"/>
          </p:cNvPicPr>
          <p:nvPr/>
        </p:nvPicPr>
        <p:blipFill>
          <a:blip r:embed="rId3"/>
          <a:stretch>
            <a:fillRect/>
          </a:stretch>
        </p:blipFill>
        <p:spPr>
          <a:xfrm>
            <a:off x="1336698" y="6957460"/>
            <a:ext cx="4348540" cy="1966863"/>
          </a:xfrm>
          <a:prstGeom prst="rect">
            <a:avLst/>
          </a:prstGeom>
        </p:spPr>
      </p:pic>
      <p:pic>
        <p:nvPicPr>
          <p:cNvPr id="23" name="그림 12">
            <a:extLst>
              <a:ext uri="{FF2B5EF4-FFF2-40B4-BE49-F238E27FC236}">
                <a16:creationId xmlns:a16="http://schemas.microsoft.com/office/drawing/2014/main" id="{72D84966-B0DC-B451-D6CB-0636D943D91D}"/>
              </a:ext>
            </a:extLst>
          </p:cNvPr>
          <p:cNvPicPr>
            <a:picLocks noChangeAspect="1"/>
          </p:cNvPicPr>
          <p:nvPr/>
        </p:nvPicPr>
        <p:blipFill>
          <a:blip r:embed="rId4"/>
          <a:stretch>
            <a:fillRect/>
          </a:stretch>
        </p:blipFill>
        <p:spPr>
          <a:xfrm>
            <a:off x="1367782" y="4693384"/>
            <a:ext cx="4348540" cy="1458835"/>
          </a:xfrm>
          <a:prstGeom prst="rect">
            <a:avLst/>
          </a:prstGeom>
        </p:spPr>
      </p:pic>
      <p:sp>
        <p:nvSpPr>
          <p:cNvPr id="28" name="TextBox 19">
            <a:extLst>
              <a:ext uri="{FF2B5EF4-FFF2-40B4-BE49-F238E27FC236}">
                <a16:creationId xmlns:a16="http://schemas.microsoft.com/office/drawing/2014/main" id="{9F9891F3-6AA5-4898-63A2-EEF77DFB1A59}"/>
              </a:ext>
            </a:extLst>
          </p:cNvPr>
          <p:cNvSpPr txBox="1"/>
          <p:nvPr/>
        </p:nvSpPr>
        <p:spPr>
          <a:xfrm>
            <a:off x="3924979" y="7986432"/>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②</a:t>
            </a:r>
          </a:p>
        </p:txBody>
      </p:sp>
      <p:sp>
        <p:nvSpPr>
          <p:cNvPr id="29" name="사각형: 둥근 모서리 28">
            <a:extLst>
              <a:ext uri="{FF2B5EF4-FFF2-40B4-BE49-F238E27FC236}">
                <a16:creationId xmlns:a16="http://schemas.microsoft.com/office/drawing/2014/main" id="{47861154-64DE-BEBE-268C-70C691471ADE}"/>
              </a:ext>
            </a:extLst>
          </p:cNvPr>
          <p:cNvSpPr/>
          <p:nvPr/>
        </p:nvSpPr>
        <p:spPr>
          <a:xfrm>
            <a:off x="3312331" y="8383778"/>
            <a:ext cx="2330481" cy="256270"/>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nvGrpSpPr>
          <p:cNvPr id="36" name="グループ化 35">
            <a:extLst>
              <a:ext uri="{FF2B5EF4-FFF2-40B4-BE49-F238E27FC236}">
                <a16:creationId xmlns:a16="http://schemas.microsoft.com/office/drawing/2014/main" id="{CAF68DF1-1487-3CD7-5C5B-D1831490C0A6}"/>
              </a:ext>
            </a:extLst>
          </p:cNvPr>
          <p:cNvGrpSpPr/>
          <p:nvPr/>
        </p:nvGrpSpPr>
        <p:grpSpPr>
          <a:xfrm>
            <a:off x="1342665" y="1532126"/>
            <a:ext cx="4525345" cy="2519464"/>
            <a:chOff x="1324281" y="1893470"/>
            <a:chExt cx="4525345" cy="2519464"/>
          </a:xfrm>
        </p:grpSpPr>
        <p:pic>
          <p:nvPicPr>
            <p:cNvPr id="21" name="그림 6">
              <a:extLst>
                <a:ext uri="{FF2B5EF4-FFF2-40B4-BE49-F238E27FC236}">
                  <a16:creationId xmlns:a16="http://schemas.microsoft.com/office/drawing/2014/main" id="{7AD4F25C-38FD-7748-454E-A1776FEC09DE}"/>
                </a:ext>
              </a:extLst>
            </p:cNvPr>
            <p:cNvPicPr>
              <a:picLocks noChangeAspect="1"/>
            </p:cNvPicPr>
            <p:nvPr/>
          </p:nvPicPr>
          <p:blipFill>
            <a:blip r:embed="rId5"/>
            <a:stretch>
              <a:fillRect/>
            </a:stretch>
          </p:blipFill>
          <p:spPr>
            <a:xfrm>
              <a:off x="1324281" y="1893470"/>
              <a:ext cx="4525345" cy="2519464"/>
            </a:xfrm>
            <a:prstGeom prst="rect">
              <a:avLst/>
            </a:prstGeom>
          </p:spPr>
        </p:pic>
        <p:sp>
          <p:nvSpPr>
            <p:cNvPr id="30" name="사각형: 둥근 모서리 10">
              <a:extLst>
                <a:ext uri="{FF2B5EF4-FFF2-40B4-BE49-F238E27FC236}">
                  <a16:creationId xmlns:a16="http://schemas.microsoft.com/office/drawing/2014/main" id="{6F625295-2713-9D89-EAFA-BE7D8C43935F}"/>
                </a:ext>
              </a:extLst>
            </p:cNvPr>
            <p:cNvSpPr/>
            <p:nvPr/>
          </p:nvSpPr>
          <p:spPr>
            <a:xfrm>
              <a:off x="2312272" y="2488577"/>
              <a:ext cx="812873" cy="16588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sp>
        <p:nvSpPr>
          <p:cNvPr id="31" name="TextBox 13">
            <a:extLst>
              <a:ext uri="{FF2B5EF4-FFF2-40B4-BE49-F238E27FC236}">
                <a16:creationId xmlns:a16="http://schemas.microsoft.com/office/drawing/2014/main" id="{E0C154A9-F880-523D-D9E9-AD03D1B3CB5A}"/>
              </a:ext>
            </a:extLst>
          </p:cNvPr>
          <p:cNvSpPr txBox="1"/>
          <p:nvPr/>
        </p:nvSpPr>
        <p:spPr>
          <a:xfrm>
            <a:off x="3129671" y="5907016"/>
            <a:ext cx="311460" cy="338554"/>
          </a:xfrm>
          <a:prstGeom prst="rect">
            <a:avLst/>
          </a:prstGeom>
          <a:noFill/>
        </p:spPr>
        <p:txBody>
          <a:bodyPr wrap="square" rtlCol="0">
            <a:spAutoFit/>
          </a:bodyPr>
          <a:lstStyle/>
          <a:p>
            <a:pPr algn="l"/>
            <a:r>
              <a:rPr kumimoji="1" lang="ko-KR" altLang="en-US" sz="1600" dirty="0">
                <a:solidFill>
                  <a:srgbClr val="FF0000"/>
                </a:solidFill>
                <a:latin typeface="游ゴシック" panose="020B0400000000000000" pitchFamily="50" charset="-128"/>
              </a:rPr>
              <a:t>①</a:t>
            </a:r>
          </a:p>
        </p:txBody>
      </p:sp>
      <p:sp>
        <p:nvSpPr>
          <p:cNvPr id="32" name="사각형: 둥근 모서리 14">
            <a:extLst>
              <a:ext uri="{FF2B5EF4-FFF2-40B4-BE49-F238E27FC236}">
                <a16:creationId xmlns:a16="http://schemas.microsoft.com/office/drawing/2014/main" id="{28E78DF9-D591-3A03-0BB8-A07DF4BEFC3F}"/>
              </a:ext>
            </a:extLst>
          </p:cNvPr>
          <p:cNvSpPr/>
          <p:nvPr/>
        </p:nvSpPr>
        <p:spPr>
          <a:xfrm>
            <a:off x="3493368" y="8025797"/>
            <a:ext cx="497274" cy="24417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34" name="사각형: 둥근 모서리 24">
            <a:extLst>
              <a:ext uri="{FF2B5EF4-FFF2-40B4-BE49-F238E27FC236}">
                <a16:creationId xmlns:a16="http://schemas.microsoft.com/office/drawing/2014/main" id="{0A7AB5B7-82C9-3242-4B0F-CA291DE70CD2}"/>
              </a:ext>
            </a:extLst>
          </p:cNvPr>
          <p:cNvSpPr/>
          <p:nvPr/>
        </p:nvSpPr>
        <p:spPr>
          <a:xfrm>
            <a:off x="2491486" y="5968878"/>
            <a:ext cx="658284" cy="19537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10195256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56</a:t>
            </a:fld>
            <a:endParaRPr kumimoji="1" lang="ja-JP" altLang="en-US"/>
          </a:p>
        </p:txBody>
      </p:sp>
      <p:sp>
        <p:nvSpPr>
          <p:cNvPr id="9" name="テキスト ボックス 4">
            <a:extLst>
              <a:ext uri="{FF2B5EF4-FFF2-40B4-BE49-F238E27FC236}">
                <a16:creationId xmlns:a16="http://schemas.microsoft.com/office/drawing/2014/main" id="{27C69CCE-DE8A-B986-6305-AE76D3FDB5EA}"/>
              </a:ext>
            </a:extLst>
          </p:cNvPr>
          <p:cNvSpPr txBox="1"/>
          <p:nvPr/>
        </p:nvSpPr>
        <p:spPr>
          <a:xfrm>
            <a:off x="728999" y="1181692"/>
            <a:ext cx="5464715" cy="2179186"/>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「複数条件」の設定です。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「インフル薬あり検査なし」の抽出ルールの設定方法を説明します。</a:t>
            </a: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a:t>
            </a:r>
            <a:r>
              <a:rPr lang="ja-JP" altLang="en-US" sz="1100" dirty="0">
                <a:latin typeface="游ゴシック" panose="020B0400000000000000" pitchFamily="50" charset="-128"/>
                <a:ea typeface="游ゴシック" panose="020B0400000000000000" pitchFamily="50" charset="-128"/>
              </a:rPr>
              <a:t>「略称」「抽出ルール名」を入力し、</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」に「医薬品」選択で「</a:t>
            </a:r>
            <a:r>
              <a:rPr lang="ja-JP" altLang="en-US" sz="1100" b="1" dirty="0">
                <a:latin typeface="游ゴシック" panose="020B0400000000000000" pitchFamily="50" charset="-128"/>
                <a:ea typeface="游ゴシック" panose="020B0400000000000000" pitchFamily="50" charset="-128"/>
              </a:rPr>
              <a:t>抗インフルエンザ薬</a:t>
            </a:r>
            <a:r>
              <a:rPr lang="ja-JP" altLang="en-US" sz="1100" dirty="0">
                <a:latin typeface="游ゴシック" panose="020B0400000000000000" pitchFamily="50" charset="-128"/>
                <a:ea typeface="游ゴシック" panose="020B0400000000000000" pitchFamily="50" charset="-128"/>
              </a:rPr>
              <a:t>」と入力し、有⦿　と入力し、［適用］をクリックすると、右の</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の名称に文字列が入ります。　　</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③</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」は「診療行為」選択で「</a:t>
            </a:r>
            <a:r>
              <a:rPr lang="ja-JP" altLang="en-US" sz="1100" b="1" dirty="0">
                <a:latin typeface="游ゴシック" panose="020B0400000000000000" pitchFamily="50" charset="-128"/>
                <a:ea typeface="游ゴシック" panose="020B0400000000000000" pitchFamily="50" charset="-128"/>
              </a:rPr>
              <a:t>インフルエンザ検査</a:t>
            </a:r>
            <a:r>
              <a:rPr lang="ja-JP" altLang="en-US" sz="1100" dirty="0">
                <a:latin typeface="游ゴシック" panose="020B0400000000000000" pitchFamily="50" charset="-128"/>
                <a:ea typeface="游ゴシック" panose="020B0400000000000000" pitchFamily="50" charset="-128"/>
              </a:rPr>
              <a:t>」と入力し、無⦿　と入力し、適用］をクリックすると、右の</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の名称に文字列が入ります。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④</a:t>
            </a:r>
            <a:r>
              <a:rPr lang="ja-JP" altLang="en-US" sz="1100" dirty="0">
                <a:latin typeface="游ゴシック" panose="020B0400000000000000" pitchFamily="50" charset="-128"/>
                <a:ea typeface="游ゴシック" panose="020B0400000000000000" pitchFamily="50" charset="-128"/>
              </a:rPr>
              <a:t>「抗インフルエンザ薬」をクリックして選択し、</a:t>
            </a:r>
            <a:endParaRPr lang="ja-JP" altLang="en-US" sz="1100" dirty="0">
              <a:solidFill>
                <a:srgbClr val="FF0000"/>
              </a:solidFill>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⑤</a:t>
            </a:r>
            <a:r>
              <a:rPr lang="ja-JP" altLang="en-US" sz="1100" dirty="0">
                <a:latin typeface="游ゴシック" panose="020B0400000000000000" pitchFamily="50" charset="-128"/>
                <a:ea typeface="游ゴシック" panose="020B0400000000000000" pitchFamily="50" charset="-128"/>
              </a:rPr>
              <a:t>［項目追加］をクリックして項目を追加します。</a:t>
            </a:r>
          </a:p>
        </p:txBody>
      </p:sp>
      <p:sp>
        <p:nvSpPr>
          <p:cNvPr id="17" name="テキスト ボックス 4">
            <a:extLst>
              <a:ext uri="{FF2B5EF4-FFF2-40B4-BE49-F238E27FC236}">
                <a16:creationId xmlns:a16="http://schemas.microsoft.com/office/drawing/2014/main" id="{7895647E-EB4F-2327-3CF6-11844A1B7509}"/>
              </a:ext>
            </a:extLst>
          </p:cNvPr>
          <p:cNvSpPr txBox="1"/>
          <p:nvPr/>
        </p:nvSpPr>
        <p:spPr>
          <a:xfrm>
            <a:off x="728999" y="5732902"/>
            <a:ext cx="5778000" cy="710579"/>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⑥</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G001</a:t>
            </a:r>
            <a:r>
              <a:rPr lang="ja-JP" altLang="en-US" sz="1100" dirty="0">
                <a:latin typeface="游ゴシック" panose="020B0400000000000000" pitchFamily="50" charset="-128"/>
                <a:ea typeface="游ゴシック" panose="020B0400000000000000" pitchFamily="50" charset="-128"/>
              </a:rPr>
              <a:t>「抗インフルエンザ薬」を検索画面から目的の医薬品を検索して、</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⑦</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該当する医薬品を</a:t>
            </a:r>
            <a:r>
              <a:rPr lang="ja-JP" altLang="en-US" sz="1100" b="1" dirty="0">
                <a:latin typeface="游ゴシック" panose="020B0400000000000000" pitchFamily="50" charset="-128"/>
                <a:ea typeface="游ゴシック" panose="020B0400000000000000" pitchFamily="50" charset="-128"/>
              </a:rPr>
              <a:t>ダブルクリック</a:t>
            </a:r>
            <a:r>
              <a:rPr lang="ja-JP" altLang="en-US" sz="1100" dirty="0">
                <a:latin typeface="游ゴシック" panose="020B0400000000000000" pitchFamily="50" charset="-128"/>
                <a:ea typeface="游ゴシック" panose="020B0400000000000000" pitchFamily="50" charset="-128"/>
              </a:rPr>
              <a:t>するか、「↓追加」をクリックすると追加されます。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⑧</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必要な医薬品を追加したら、最後に［適用］をクリックします。</a:t>
            </a:r>
          </a:p>
        </p:txBody>
      </p:sp>
      <p:pic>
        <p:nvPicPr>
          <p:cNvPr id="27" name="그림 37">
            <a:extLst>
              <a:ext uri="{FF2B5EF4-FFF2-40B4-BE49-F238E27FC236}">
                <a16:creationId xmlns:a16="http://schemas.microsoft.com/office/drawing/2014/main" id="{FD10C962-4590-44BF-DFC3-1C837615CD77}"/>
              </a:ext>
            </a:extLst>
          </p:cNvPr>
          <p:cNvPicPr>
            <a:picLocks noChangeAspect="1"/>
          </p:cNvPicPr>
          <p:nvPr/>
        </p:nvPicPr>
        <p:blipFill>
          <a:blip r:embed="rId3"/>
          <a:stretch>
            <a:fillRect/>
          </a:stretch>
        </p:blipFill>
        <p:spPr>
          <a:xfrm>
            <a:off x="1306722" y="6516812"/>
            <a:ext cx="4244556" cy="2484395"/>
          </a:xfrm>
          <a:prstGeom prst="rect">
            <a:avLst/>
          </a:prstGeom>
        </p:spPr>
      </p:pic>
      <p:sp>
        <p:nvSpPr>
          <p:cNvPr id="18" name="사각형: 둥근 모서리 31">
            <a:extLst>
              <a:ext uri="{FF2B5EF4-FFF2-40B4-BE49-F238E27FC236}">
                <a16:creationId xmlns:a16="http://schemas.microsoft.com/office/drawing/2014/main" id="{CF5071AD-8D3C-F590-7C36-AC9EADA81A5E}"/>
              </a:ext>
            </a:extLst>
          </p:cNvPr>
          <p:cNvSpPr/>
          <p:nvPr/>
        </p:nvSpPr>
        <p:spPr>
          <a:xfrm>
            <a:off x="1410180" y="6714865"/>
            <a:ext cx="1682121" cy="35428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9" name="사각형: 둥근 모서리 33">
            <a:extLst>
              <a:ext uri="{FF2B5EF4-FFF2-40B4-BE49-F238E27FC236}">
                <a16:creationId xmlns:a16="http://schemas.microsoft.com/office/drawing/2014/main" id="{B817F778-EABE-B30A-B53E-30E5735560D9}"/>
              </a:ext>
            </a:extLst>
          </p:cNvPr>
          <p:cNvSpPr/>
          <p:nvPr/>
        </p:nvSpPr>
        <p:spPr>
          <a:xfrm>
            <a:off x="2536769" y="8037503"/>
            <a:ext cx="292273" cy="198665"/>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20" name="TextBox 34">
            <a:extLst>
              <a:ext uri="{FF2B5EF4-FFF2-40B4-BE49-F238E27FC236}">
                <a16:creationId xmlns:a16="http://schemas.microsoft.com/office/drawing/2014/main" id="{7136A682-FC97-D429-234E-40348DA163B0}"/>
              </a:ext>
            </a:extLst>
          </p:cNvPr>
          <p:cNvSpPr txBox="1"/>
          <p:nvPr/>
        </p:nvSpPr>
        <p:spPr>
          <a:xfrm>
            <a:off x="3043054" y="6618165"/>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⑥</a:t>
            </a:r>
          </a:p>
        </p:txBody>
      </p:sp>
      <p:sp>
        <p:nvSpPr>
          <p:cNvPr id="21" name="TextBox 35">
            <a:extLst>
              <a:ext uri="{FF2B5EF4-FFF2-40B4-BE49-F238E27FC236}">
                <a16:creationId xmlns:a16="http://schemas.microsoft.com/office/drawing/2014/main" id="{1FA0BB22-93BC-888E-6CB9-59765FEB72BC}"/>
              </a:ext>
            </a:extLst>
          </p:cNvPr>
          <p:cNvSpPr txBox="1"/>
          <p:nvPr/>
        </p:nvSpPr>
        <p:spPr>
          <a:xfrm>
            <a:off x="2485180" y="7738028"/>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⑦</a:t>
            </a:r>
          </a:p>
        </p:txBody>
      </p:sp>
      <p:sp>
        <p:nvSpPr>
          <p:cNvPr id="22" name="TextBox 40">
            <a:extLst>
              <a:ext uri="{FF2B5EF4-FFF2-40B4-BE49-F238E27FC236}">
                <a16:creationId xmlns:a16="http://schemas.microsoft.com/office/drawing/2014/main" id="{1E8238CB-E89D-E1F6-0A79-E36298229282}"/>
              </a:ext>
            </a:extLst>
          </p:cNvPr>
          <p:cNvSpPr txBox="1"/>
          <p:nvPr/>
        </p:nvSpPr>
        <p:spPr>
          <a:xfrm>
            <a:off x="3166656" y="7724184"/>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⑧</a:t>
            </a:r>
          </a:p>
        </p:txBody>
      </p:sp>
      <p:sp>
        <p:nvSpPr>
          <p:cNvPr id="23" name="사각형: 둥근 모서리 41">
            <a:extLst>
              <a:ext uri="{FF2B5EF4-FFF2-40B4-BE49-F238E27FC236}">
                <a16:creationId xmlns:a16="http://schemas.microsoft.com/office/drawing/2014/main" id="{CDB860BD-8D4C-101D-D7A8-73EF781DF8C3}"/>
              </a:ext>
            </a:extLst>
          </p:cNvPr>
          <p:cNvSpPr/>
          <p:nvPr/>
        </p:nvSpPr>
        <p:spPr>
          <a:xfrm>
            <a:off x="3220175" y="8022868"/>
            <a:ext cx="292273" cy="198665"/>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nvGrpSpPr>
          <p:cNvPr id="28" name="グループ化 27">
            <a:extLst>
              <a:ext uri="{FF2B5EF4-FFF2-40B4-BE49-F238E27FC236}">
                <a16:creationId xmlns:a16="http://schemas.microsoft.com/office/drawing/2014/main" id="{C810E587-C520-6738-8ABC-5D82A21D0763}"/>
              </a:ext>
            </a:extLst>
          </p:cNvPr>
          <p:cNvGrpSpPr/>
          <p:nvPr/>
        </p:nvGrpSpPr>
        <p:grpSpPr>
          <a:xfrm>
            <a:off x="1139388" y="3466825"/>
            <a:ext cx="4411890" cy="2184019"/>
            <a:chOff x="603824" y="3351870"/>
            <a:chExt cx="5611435" cy="2777830"/>
          </a:xfrm>
        </p:grpSpPr>
        <p:pic>
          <p:nvPicPr>
            <p:cNvPr id="2" name="그림 39">
              <a:extLst>
                <a:ext uri="{FF2B5EF4-FFF2-40B4-BE49-F238E27FC236}">
                  <a16:creationId xmlns:a16="http://schemas.microsoft.com/office/drawing/2014/main" id="{46FC8540-39F6-DAA1-2038-CE69BCE35328}"/>
                </a:ext>
              </a:extLst>
            </p:cNvPr>
            <p:cNvPicPr>
              <a:picLocks noChangeAspect="1"/>
            </p:cNvPicPr>
            <p:nvPr/>
          </p:nvPicPr>
          <p:blipFill>
            <a:blip r:embed="rId4"/>
            <a:stretch>
              <a:fillRect/>
            </a:stretch>
          </p:blipFill>
          <p:spPr>
            <a:xfrm>
              <a:off x="730074" y="3351870"/>
              <a:ext cx="5485185" cy="2777830"/>
            </a:xfrm>
            <a:prstGeom prst="rect">
              <a:avLst/>
            </a:prstGeom>
          </p:spPr>
        </p:pic>
        <p:sp>
          <p:nvSpPr>
            <p:cNvPr id="10" name="사각형: 둥근 모서리 24">
              <a:extLst>
                <a:ext uri="{FF2B5EF4-FFF2-40B4-BE49-F238E27FC236}">
                  <a16:creationId xmlns:a16="http://schemas.microsoft.com/office/drawing/2014/main" id="{D545D353-3C02-C18D-9928-553587EC1C6B}"/>
                </a:ext>
              </a:extLst>
            </p:cNvPr>
            <p:cNvSpPr/>
            <p:nvPr/>
          </p:nvSpPr>
          <p:spPr>
            <a:xfrm>
              <a:off x="1001470" y="5311652"/>
              <a:ext cx="2596532" cy="388944"/>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1" name="사각형: 둥근 모서리 7">
              <a:extLst>
                <a:ext uri="{FF2B5EF4-FFF2-40B4-BE49-F238E27FC236}">
                  <a16:creationId xmlns:a16="http://schemas.microsoft.com/office/drawing/2014/main" id="{C735BDA8-047D-E830-7CBE-7ECABC29AB52}"/>
                </a:ext>
              </a:extLst>
            </p:cNvPr>
            <p:cNvSpPr/>
            <p:nvPr/>
          </p:nvSpPr>
          <p:spPr>
            <a:xfrm>
              <a:off x="3831543" y="5261367"/>
              <a:ext cx="2361204" cy="732427"/>
            </a:xfrm>
            <a:prstGeom prst="roundRect">
              <a:avLst>
                <a:gd name="adj" fmla="val 27635"/>
              </a:avLst>
            </a:prstGeom>
            <a:solidFill>
              <a:srgbClr val="FFFFFF"/>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游ゴシック" panose="020B0400000000000000" pitchFamily="50" charset="-128"/>
                  <a:ea typeface="游ゴシック" panose="020B0400000000000000" pitchFamily="50" charset="-128"/>
                </a:rPr>
                <a:t>*　</a:t>
              </a:r>
              <a:r>
                <a:rPr kumimoji="1" lang="en-US" altLang="ja-JP" sz="1100" dirty="0">
                  <a:solidFill>
                    <a:schemeClr val="tx1"/>
                  </a:solidFill>
                  <a:latin typeface="游ゴシック" panose="020B0400000000000000" pitchFamily="50" charset="-128"/>
                  <a:ea typeface="游ゴシック" panose="020B0400000000000000" pitchFamily="50" charset="-128"/>
                </a:rPr>
                <a:t>G001</a:t>
              </a:r>
              <a:r>
                <a:rPr kumimoji="1" lang="ja-JP" altLang="en-US" sz="1100" dirty="0">
                  <a:solidFill>
                    <a:schemeClr val="tx1"/>
                  </a:solidFill>
                  <a:latin typeface="游ゴシック" panose="020B0400000000000000" pitchFamily="50" charset="-128"/>
                  <a:ea typeface="游ゴシック" panose="020B0400000000000000" pitchFamily="50" charset="-128"/>
                </a:rPr>
                <a:t> 医薬品処方の有無のみ確認しますので、集計項目の値は変更なくそのままにしておきます。</a:t>
              </a:r>
              <a:endParaRPr kumimoji="1" lang="ko-KR" altLang="en-US" sz="1100" dirty="0">
                <a:solidFill>
                  <a:schemeClr val="tx1"/>
                </a:solidFill>
                <a:latin typeface="游ゴシック" panose="020B0400000000000000" pitchFamily="50" charset="-128"/>
              </a:endParaRPr>
            </a:p>
          </p:txBody>
        </p:sp>
        <p:sp>
          <p:nvSpPr>
            <p:cNvPr id="12" name="사각형: 둥근 모서리 11">
              <a:extLst>
                <a:ext uri="{FF2B5EF4-FFF2-40B4-BE49-F238E27FC236}">
                  <a16:creationId xmlns:a16="http://schemas.microsoft.com/office/drawing/2014/main" id="{AC386BC0-472B-3F00-08D7-B04F8B96C88B}"/>
                </a:ext>
              </a:extLst>
            </p:cNvPr>
            <p:cNvSpPr/>
            <p:nvPr/>
          </p:nvSpPr>
          <p:spPr>
            <a:xfrm>
              <a:off x="919522" y="4334996"/>
              <a:ext cx="2760428" cy="43538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3" name="사각형: 둥근 모서리 20">
              <a:extLst>
                <a:ext uri="{FF2B5EF4-FFF2-40B4-BE49-F238E27FC236}">
                  <a16:creationId xmlns:a16="http://schemas.microsoft.com/office/drawing/2014/main" id="{625ABC3A-1DAC-29F2-D660-015A7EE318E0}"/>
                </a:ext>
              </a:extLst>
            </p:cNvPr>
            <p:cNvSpPr/>
            <p:nvPr/>
          </p:nvSpPr>
          <p:spPr>
            <a:xfrm>
              <a:off x="1001468" y="5737316"/>
              <a:ext cx="2596533" cy="139962"/>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4" name="TextBox 22">
              <a:extLst>
                <a:ext uri="{FF2B5EF4-FFF2-40B4-BE49-F238E27FC236}">
                  <a16:creationId xmlns:a16="http://schemas.microsoft.com/office/drawing/2014/main" id="{F31B0C99-D890-E378-583F-55538E05340A}"/>
                </a:ext>
              </a:extLst>
            </p:cNvPr>
            <p:cNvSpPr txBox="1"/>
            <p:nvPr/>
          </p:nvSpPr>
          <p:spPr>
            <a:xfrm>
              <a:off x="3489428" y="4022357"/>
              <a:ext cx="495846" cy="43060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④</a:t>
              </a:r>
            </a:p>
          </p:txBody>
        </p:sp>
        <p:sp>
          <p:nvSpPr>
            <p:cNvPr id="15" name="사각형: 둥근 모서리 26">
              <a:extLst>
                <a:ext uri="{FF2B5EF4-FFF2-40B4-BE49-F238E27FC236}">
                  <a16:creationId xmlns:a16="http://schemas.microsoft.com/office/drawing/2014/main" id="{756CC32A-A21A-129F-3D88-CA9FA1E5448F}"/>
                </a:ext>
              </a:extLst>
            </p:cNvPr>
            <p:cNvSpPr/>
            <p:nvPr/>
          </p:nvSpPr>
          <p:spPr>
            <a:xfrm>
              <a:off x="5056298" y="3701783"/>
              <a:ext cx="549814" cy="24454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6" name="TextBox 27">
              <a:extLst>
                <a:ext uri="{FF2B5EF4-FFF2-40B4-BE49-F238E27FC236}">
                  <a16:creationId xmlns:a16="http://schemas.microsoft.com/office/drawing/2014/main" id="{319E15FD-A06F-8A18-3ACD-830E8A65596E}"/>
                </a:ext>
              </a:extLst>
            </p:cNvPr>
            <p:cNvSpPr txBox="1"/>
            <p:nvPr/>
          </p:nvSpPr>
          <p:spPr>
            <a:xfrm>
              <a:off x="5096088" y="3388878"/>
              <a:ext cx="495846" cy="43060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⑤</a:t>
              </a:r>
            </a:p>
          </p:txBody>
        </p:sp>
        <p:sp>
          <p:nvSpPr>
            <p:cNvPr id="24" name="TextBox 15">
              <a:extLst>
                <a:ext uri="{FF2B5EF4-FFF2-40B4-BE49-F238E27FC236}">
                  <a16:creationId xmlns:a16="http://schemas.microsoft.com/office/drawing/2014/main" id="{AE100D36-F36D-47AC-686C-748B3577F598}"/>
                </a:ext>
              </a:extLst>
            </p:cNvPr>
            <p:cNvSpPr txBox="1"/>
            <p:nvPr/>
          </p:nvSpPr>
          <p:spPr>
            <a:xfrm>
              <a:off x="603824" y="4354345"/>
              <a:ext cx="495846" cy="43060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①</a:t>
              </a:r>
            </a:p>
          </p:txBody>
        </p:sp>
        <p:sp>
          <p:nvSpPr>
            <p:cNvPr id="25" name="TextBox 17">
              <a:extLst>
                <a:ext uri="{FF2B5EF4-FFF2-40B4-BE49-F238E27FC236}">
                  <a16:creationId xmlns:a16="http://schemas.microsoft.com/office/drawing/2014/main" id="{C1FCE0B2-9BED-5D96-E342-3224B077B6F2}"/>
                </a:ext>
              </a:extLst>
            </p:cNvPr>
            <p:cNvSpPr txBox="1"/>
            <p:nvPr/>
          </p:nvSpPr>
          <p:spPr>
            <a:xfrm>
              <a:off x="639607" y="5309937"/>
              <a:ext cx="495846" cy="43060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②</a:t>
              </a:r>
            </a:p>
          </p:txBody>
        </p:sp>
        <p:sp>
          <p:nvSpPr>
            <p:cNvPr id="26" name="TextBox 18">
              <a:extLst>
                <a:ext uri="{FF2B5EF4-FFF2-40B4-BE49-F238E27FC236}">
                  <a16:creationId xmlns:a16="http://schemas.microsoft.com/office/drawing/2014/main" id="{00929A39-7C7A-99B9-B27F-FCE529084C30}"/>
                </a:ext>
              </a:extLst>
            </p:cNvPr>
            <p:cNvSpPr txBox="1"/>
            <p:nvPr/>
          </p:nvSpPr>
          <p:spPr>
            <a:xfrm>
              <a:off x="641972" y="5619227"/>
              <a:ext cx="495846" cy="430603"/>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③</a:t>
              </a:r>
            </a:p>
          </p:txBody>
        </p:sp>
      </p:grpSp>
    </p:spTree>
    <p:extLst>
      <p:ext uri="{BB962C8B-B14F-4D97-AF65-F5344CB8AC3E}">
        <p14:creationId xmlns:p14="http://schemas.microsoft.com/office/powerpoint/2010/main" val="3980735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57</a:t>
            </a:fld>
            <a:endParaRPr kumimoji="1" lang="ja-JP" altLang="en-US"/>
          </a:p>
        </p:txBody>
      </p:sp>
      <p:pic>
        <p:nvPicPr>
          <p:cNvPr id="2" name="그림 4">
            <a:extLst>
              <a:ext uri="{FF2B5EF4-FFF2-40B4-BE49-F238E27FC236}">
                <a16:creationId xmlns:a16="http://schemas.microsoft.com/office/drawing/2014/main" id="{3B99211A-F9BC-B9B4-67E7-59DEE74A408E}"/>
              </a:ext>
            </a:extLst>
          </p:cNvPr>
          <p:cNvPicPr>
            <a:picLocks noChangeAspect="1"/>
          </p:cNvPicPr>
          <p:nvPr/>
        </p:nvPicPr>
        <p:blipFill>
          <a:blip r:embed="rId3"/>
          <a:stretch>
            <a:fillRect/>
          </a:stretch>
        </p:blipFill>
        <p:spPr>
          <a:xfrm>
            <a:off x="753168" y="2758613"/>
            <a:ext cx="5400000" cy="3149040"/>
          </a:xfrm>
          <a:prstGeom prst="rect">
            <a:avLst/>
          </a:prstGeom>
        </p:spPr>
      </p:pic>
      <p:sp>
        <p:nvSpPr>
          <p:cNvPr id="9" name="テキスト ボックス 4">
            <a:extLst>
              <a:ext uri="{FF2B5EF4-FFF2-40B4-BE49-F238E27FC236}">
                <a16:creationId xmlns:a16="http://schemas.microsoft.com/office/drawing/2014/main" id="{20EC9975-C615-7BF3-C68A-395257FAC691}"/>
              </a:ext>
            </a:extLst>
          </p:cNvPr>
          <p:cNvSpPr txBox="1"/>
          <p:nvPr/>
        </p:nvSpPr>
        <p:spPr>
          <a:xfrm>
            <a:off x="758980" y="1602924"/>
            <a:ext cx="5464715" cy="1348767"/>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」も同様に処理します。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ja-JP" altLang="en-US" sz="1100" dirty="0">
                <a:solidFill>
                  <a:srgbClr val="FF0000"/>
                </a:solidFill>
                <a:latin typeface="游ゴシック" panose="020B0400000000000000" pitchFamily="50" charset="-128"/>
                <a:ea typeface="游ゴシック" panose="020B0400000000000000" pitchFamily="50" charset="-128"/>
              </a:rPr>
              <a:t>⑨</a:t>
            </a:r>
            <a:r>
              <a:rPr kumimoji="1" lang="ja-JP" altLang="en-US"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条件登録］をクリックすると「</a:t>
            </a:r>
            <a:r>
              <a:rPr lang="ja-JP" altLang="en-US" sz="1100" b="1" dirty="0">
                <a:solidFill>
                  <a:srgbClr val="0070C0"/>
                </a:solidFill>
                <a:latin typeface="游ゴシック" panose="020B0400000000000000" pitchFamily="50" charset="-128"/>
                <a:ea typeface="游ゴシック" panose="020B0400000000000000" pitchFamily="50" charset="-128"/>
              </a:rPr>
              <a:t>「抗インフルエンザ薬」 があり、</a:t>
            </a:r>
          </a:p>
          <a:p>
            <a:pPr>
              <a:lnSpc>
                <a:spcPct val="125000"/>
              </a:lnSpc>
            </a:pPr>
            <a:r>
              <a:rPr lang="ja-JP" altLang="en-US" sz="1100" b="1" dirty="0">
                <a:solidFill>
                  <a:srgbClr val="0070C0"/>
                </a:solidFill>
                <a:latin typeface="游ゴシック" panose="020B0400000000000000" pitchFamily="50" charset="-128"/>
                <a:ea typeface="游ゴシック" panose="020B0400000000000000" pitchFamily="50" charset="-128"/>
              </a:rPr>
              <a:t>「インフルエンザ検査」 が無い場合抽出する</a:t>
            </a:r>
            <a:r>
              <a:rPr lang="ja-JP" altLang="en-US" sz="1100" dirty="0">
                <a:latin typeface="游ゴシック" panose="020B0400000000000000" pitchFamily="50" charset="-128"/>
                <a:ea typeface="游ゴシック" panose="020B0400000000000000" pitchFamily="50" charset="-128"/>
              </a:rPr>
              <a:t>」 という抽出ルールが登録されます。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⑩</a:t>
            </a:r>
            <a:r>
              <a:rPr lang="ja-JP" altLang="en-US" sz="1100" dirty="0">
                <a:latin typeface="游ゴシック" panose="020B0400000000000000" pitchFamily="50" charset="-128"/>
                <a:ea typeface="游ゴシック" panose="020B0400000000000000" pitchFamily="50" charset="-128"/>
              </a:rPr>
              <a:t>［保存］をクリックして保存します。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endParaRPr lang="ja-JP" altLang="en-US" sz="1100" dirty="0">
              <a:latin typeface="游ゴシック" panose="020B0400000000000000" pitchFamily="50" charset="-128"/>
              <a:ea typeface="游ゴシック" panose="020B0400000000000000" pitchFamily="50" charset="-128"/>
            </a:endParaRPr>
          </a:p>
        </p:txBody>
      </p:sp>
      <p:sp>
        <p:nvSpPr>
          <p:cNvPr id="10" name="TextBox 15">
            <a:extLst>
              <a:ext uri="{FF2B5EF4-FFF2-40B4-BE49-F238E27FC236}">
                <a16:creationId xmlns:a16="http://schemas.microsoft.com/office/drawing/2014/main" id="{66C64CD8-5398-9F78-06E1-A3EB35E2B1EF}"/>
              </a:ext>
            </a:extLst>
          </p:cNvPr>
          <p:cNvSpPr txBox="1"/>
          <p:nvPr/>
        </p:nvSpPr>
        <p:spPr>
          <a:xfrm>
            <a:off x="2758302" y="5218410"/>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⑨</a:t>
            </a:r>
          </a:p>
        </p:txBody>
      </p:sp>
      <p:sp>
        <p:nvSpPr>
          <p:cNvPr id="11" name="TextBox 6">
            <a:extLst>
              <a:ext uri="{FF2B5EF4-FFF2-40B4-BE49-F238E27FC236}">
                <a16:creationId xmlns:a16="http://schemas.microsoft.com/office/drawing/2014/main" id="{9D74951C-50D8-DCBE-09FE-16C370305503}"/>
              </a:ext>
            </a:extLst>
          </p:cNvPr>
          <p:cNvSpPr txBox="1"/>
          <p:nvPr/>
        </p:nvSpPr>
        <p:spPr>
          <a:xfrm>
            <a:off x="2649713" y="3090952"/>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⑩</a:t>
            </a:r>
          </a:p>
        </p:txBody>
      </p:sp>
      <p:sp>
        <p:nvSpPr>
          <p:cNvPr id="12" name="사각형: 둥근 모서리 8">
            <a:extLst>
              <a:ext uri="{FF2B5EF4-FFF2-40B4-BE49-F238E27FC236}">
                <a16:creationId xmlns:a16="http://schemas.microsoft.com/office/drawing/2014/main" id="{4AE14AD1-5F3E-5178-3BEB-F9239334B1C0}"/>
              </a:ext>
            </a:extLst>
          </p:cNvPr>
          <p:cNvSpPr/>
          <p:nvPr/>
        </p:nvSpPr>
        <p:spPr>
          <a:xfrm>
            <a:off x="2329715" y="3133433"/>
            <a:ext cx="373080" cy="253592"/>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3" name="사각형: 둥근 모서리 9">
            <a:extLst>
              <a:ext uri="{FF2B5EF4-FFF2-40B4-BE49-F238E27FC236}">
                <a16:creationId xmlns:a16="http://schemas.microsoft.com/office/drawing/2014/main" id="{2E5A1F09-2F06-644D-D6F9-54D0C8984BC3}"/>
              </a:ext>
            </a:extLst>
          </p:cNvPr>
          <p:cNvSpPr/>
          <p:nvPr/>
        </p:nvSpPr>
        <p:spPr>
          <a:xfrm>
            <a:off x="3080087" y="5246524"/>
            <a:ext cx="570371" cy="247458"/>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522382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58</a:t>
            </a:fld>
            <a:endParaRPr kumimoji="1" lang="ja-JP" altLang="en-US"/>
          </a:p>
        </p:txBody>
      </p:sp>
      <p:sp>
        <p:nvSpPr>
          <p:cNvPr id="9" name="正方形/長方形 8">
            <a:extLst>
              <a:ext uri="{FF2B5EF4-FFF2-40B4-BE49-F238E27FC236}">
                <a16:creationId xmlns:a16="http://schemas.microsoft.com/office/drawing/2014/main" id="{F761541E-484E-31D5-D100-D9A33464ABDF}"/>
              </a:ext>
            </a:extLst>
          </p:cNvPr>
          <p:cNvSpPr/>
          <p:nvPr/>
        </p:nvSpPr>
        <p:spPr>
          <a:xfrm>
            <a:off x="779754" y="873767"/>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抽出ルール－</a:t>
            </a:r>
            <a:r>
              <a:rPr lang="ja-JP" altLang="en-US" sz="1400" b="1" dirty="0">
                <a:solidFill>
                  <a:srgbClr val="FF0000"/>
                </a:solidFill>
                <a:latin typeface="游ゴシック" panose="020B0400000000000000" pitchFamily="50" charset="-128"/>
                <a:ea typeface="游ゴシック" panose="020B0400000000000000" pitchFamily="50" charset="-128"/>
              </a:rPr>
              <a:t>詳細条件タイプ </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10" name="テキスト ボックス 4">
            <a:extLst>
              <a:ext uri="{FF2B5EF4-FFF2-40B4-BE49-F238E27FC236}">
                <a16:creationId xmlns:a16="http://schemas.microsoft.com/office/drawing/2014/main" id="{23017F45-0F5A-2AC2-F005-65F4089C0ED3}"/>
              </a:ext>
            </a:extLst>
          </p:cNvPr>
          <p:cNvSpPr txBox="1"/>
          <p:nvPr/>
        </p:nvSpPr>
        <p:spPr>
          <a:xfrm>
            <a:off x="779754" y="1181692"/>
            <a:ext cx="5400000" cy="502382"/>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「詳細条件」に切り替えると、段階別に条件付与できるルールを設定する画面になります。</a:t>
            </a:r>
          </a:p>
        </p:txBody>
      </p:sp>
      <p:sp>
        <p:nvSpPr>
          <p:cNvPr id="11" name="テキスト ボックス 4">
            <a:extLst>
              <a:ext uri="{FF2B5EF4-FFF2-40B4-BE49-F238E27FC236}">
                <a16:creationId xmlns:a16="http://schemas.microsoft.com/office/drawing/2014/main" id="{02AABE2E-E6F8-568A-23A3-65B1FA51F3DB}"/>
              </a:ext>
            </a:extLst>
          </p:cNvPr>
          <p:cNvSpPr txBox="1"/>
          <p:nvPr/>
        </p:nvSpPr>
        <p:spPr>
          <a:xfrm>
            <a:off x="832023" y="4082523"/>
            <a:ext cx="5554490" cy="290785"/>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「在・施医総管（月</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回）の算定漏」の抽出ルールの設定方法を説明します。</a:t>
            </a:r>
          </a:p>
        </p:txBody>
      </p:sp>
      <p:sp>
        <p:nvSpPr>
          <p:cNvPr id="12" name="テキスト ボックス 4">
            <a:extLst>
              <a:ext uri="{FF2B5EF4-FFF2-40B4-BE49-F238E27FC236}">
                <a16:creationId xmlns:a16="http://schemas.microsoft.com/office/drawing/2014/main" id="{86248F00-B955-3717-6226-F22AB9DF16AD}"/>
              </a:ext>
            </a:extLst>
          </p:cNvPr>
          <p:cNvSpPr txBox="1"/>
          <p:nvPr/>
        </p:nvSpPr>
        <p:spPr>
          <a:xfrm>
            <a:off x="904984" y="4412258"/>
            <a:ext cx="5408569" cy="1560364"/>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①　</a:t>
            </a:r>
            <a:r>
              <a:rPr lang="ja-JP" altLang="en-US" sz="1100" dirty="0">
                <a:latin typeface="游ゴシック" panose="020B0400000000000000" pitchFamily="50" charset="-128"/>
                <a:ea typeface="游ゴシック" panose="020B0400000000000000" pitchFamily="50" charset="-128"/>
              </a:rPr>
              <a:t>「略称」「抽出ルール名」を入力し、</a:t>
            </a: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②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「新規」 をクリックすると、下に</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段階入力欄を表示されます。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③</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kumimoji="1" lang="ja-JP" altLang="en-US" sz="1100" dirty="0">
                <a:latin typeface="游ゴシック" panose="020B0400000000000000" pitchFamily="50" charset="-128"/>
                <a:ea typeface="游ゴシック" panose="020B0400000000000000" pitchFamily="50" charset="-128"/>
              </a:rPr>
              <a:t>１段階として、「在宅患者訪問診療料」の全体コードの回数</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グループ項目コードの合計回数</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が</a:t>
            </a:r>
            <a:r>
              <a:rPr kumimoji="1" lang="en-US" altLang="ja-JP" sz="1100" dirty="0">
                <a:latin typeface="游ゴシック" panose="020B0400000000000000" pitchFamily="50" charset="-128"/>
                <a:ea typeface="游ゴシック" panose="020B0400000000000000" pitchFamily="50" charset="-128"/>
              </a:rPr>
              <a:t>1</a:t>
            </a:r>
            <a:r>
              <a:rPr kumimoji="1" lang="ja-JP" altLang="en-US" sz="1100" dirty="0">
                <a:latin typeface="游ゴシック" panose="020B0400000000000000" pitchFamily="50" charset="-128"/>
                <a:ea typeface="游ゴシック" panose="020B0400000000000000" pitchFamily="50" charset="-128"/>
              </a:rPr>
              <a:t>と一致するレセプトを探すように設定します。</a:t>
            </a:r>
          </a:p>
          <a:p>
            <a:pPr>
              <a:lnSpc>
                <a:spcPct val="125000"/>
              </a:lnSpc>
            </a:pPr>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 適用区分：診療行為で、有⦿と入力し、</a:t>
            </a:r>
          </a:p>
          <a:p>
            <a:pPr>
              <a:lnSpc>
                <a:spcPct val="125000"/>
              </a:lnSpc>
            </a:pPr>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 集計区分：全体コードで、集計範囲：同一レセプト内で、</a:t>
            </a:r>
          </a:p>
          <a:p>
            <a:pPr>
              <a:lnSpc>
                <a:spcPct val="125000"/>
              </a:lnSpc>
            </a:pPr>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 集計項目：回数で、比較演算子：一致、比較値：１と入力</a:t>
            </a:r>
            <a:endParaRPr lang="en-US" altLang="ja-JP" sz="1100" dirty="0">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A11A9888-C94D-331E-1AE8-B5135ECC0737}"/>
              </a:ext>
            </a:extLst>
          </p:cNvPr>
          <p:cNvGrpSpPr/>
          <p:nvPr/>
        </p:nvGrpSpPr>
        <p:grpSpPr>
          <a:xfrm>
            <a:off x="978216" y="6011571"/>
            <a:ext cx="4995785" cy="2953876"/>
            <a:chOff x="526291" y="6531899"/>
            <a:chExt cx="5572407" cy="3294817"/>
          </a:xfrm>
        </p:grpSpPr>
        <p:pic>
          <p:nvPicPr>
            <p:cNvPr id="2" name="그림 16">
              <a:extLst>
                <a:ext uri="{FF2B5EF4-FFF2-40B4-BE49-F238E27FC236}">
                  <a16:creationId xmlns:a16="http://schemas.microsoft.com/office/drawing/2014/main" id="{27B7773D-5690-AB42-24AB-51D7241D2E77}"/>
                </a:ext>
              </a:extLst>
            </p:cNvPr>
            <p:cNvPicPr>
              <a:picLocks noChangeAspect="1"/>
            </p:cNvPicPr>
            <p:nvPr/>
          </p:nvPicPr>
          <p:blipFill>
            <a:blip r:embed="rId3"/>
            <a:stretch>
              <a:fillRect/>
            </a:stretch>
          </p:blipFill>
          <p:spPr>
            <a:xfrm>
              <a:off x="769573" y="6531899"/>
              <a:ext cx="5329125" cy="3264947"/>
            </a:xfrm>
            <a:prstGeom prst="rect">
              <a:avLst/>
            </a:prstGeom>
          </p:spPr>
        </p:pic>
        <p:sp>
          <p:nvSpPr>
            <p:cNvPr id="13" name="사각형: 둥근 모서리 15">
              <a:extLst>
                <a:ext uri="{FF2B5EF4-FFF2-40B4-BE49-F238E27FC236}">
                  <a16:creationId xmlns:a16="http://schemas.microsoft.com/office/drawing/2014/main" id="{180A1D83-CC26-0C70-24D8-EA9B83590B2F}"/>
                </a:ext>
              </a:extLst>
            </p:cNvPr>
            <p:cNvSpPr/>
            <p:nvPr/>
          </p:nvSpPr>
          <p:spPr>
            <a:xfrm>
              <a:off x="860484" y="7324367"/>
              <a:ext cx="2760428" cy="43538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4" name="TextBox 17">
              <a:extLst>
                <a:ext uri="{FF2B5EF4-FFF2-40B4-BE49-F238E27FC236}">
                  <a16:creationId xmlns:a16="http://schemas.microsoft.com/office/drawing/2014/main" id="{312A2331-95A1-A473-D83C-D33E1093FC15}"/>
                </a:ext>
              </a:extLst>
            </p:cNvPr>
            <p:cNvSpPr txBox="1"/>
            <p:nvPr/>
          </p:nvSpPr>
          <p:spPr>
            <a:xfrm>
              <a:off x="536339" y="7263884"/>
              <a:ext cx="434847" cy="377630"/>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①</a:t>
              </a:r>
            </a:p>
          </p:txBody>
        </p:sp>
        <p:sp>
          <p:nvSpPr>
            <p:cNvPr id="15" name="TextBox 19">
              <a:extLst>
                <a:ext uri="{FF2B5EF4-FFF2-40B4-BE49-F238E27FC236}">
                  <a16:creationId xmlns:a16="http://schemas.microsoft.com/office/drawing/2014/main" id="{034CCBF9-A069-AAC5-E626-C05BE3549862}"/>
                </a:ext>
              </a:extLst>
            </p:cNvPr>
            <p:cNvSpPr txBox="1"/>
            <p:nvPr/>
          </p:nvSpPr>
          <p:spPr>
            <a:xfrm>
              <a:off x="526291" y="7760371"/>
              <a:ext cx="434847" cy="377630"/>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②</a:t>
              </a:r>
            </a:p>
          </p:txBody>
        </p:sp>
        <p:sp>
          <p:nvSpPr>
            <p:cNvPr id="16" name="TextBox 26">
              <a:extLst>
                <a:ext uri="{FF2B5EF4-FFF2-40B4-BE49-F238E27FC236}">
                  <a16:creationId xmlns:a16="http://schemas.microsoft.com/office/drawing/2014/main" id="{F7DF9743-CB58-86E7-DF64-B2352C2A5FA9}"/>
                </a:ext>
              </a:extLst>
            </p:cNvPr>
            <p:cNvSpPr txBox="1"/>
            <p:nvPr/>
          </p:nvSpPr>
          <p:spPr>
            <a:xfrm>
              <a:off x="705945" y="9395178"/>
              <a:ext cx="434847" cy="377630"/>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③</a:t>
              </a:r>
            </a:p>
          </p:txBody>
        </p:sp>
        <p:sp>
          <p:nvSpPr>
            <p:cNvPr id="17" name="사각형: 둥근 모서리 29">
              <a:extLst>
                <a:ext uri="{FF2B5EF4-FFF2-40B4-BE49-F238E27FC236}">
                  <a16:creationId xmlns:a16="http://schemas.microsoft.com/office/drawing/2014/main" id="{0A864F9B-3B5A-867A-E3D0-D759B9B86A5C}"/>
                </a:ext>
              </a:extLst>
            </p:cNvPr>
            <p:cNvSpPr/>
            <p:nvPr/>
          </p:nvSpPr>
          <p:spPr>
            <a:xfrm>
              <a:off x="731264" y="9000746"/>
              <a:ext cx="2977782" cy="825970"/>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사각형: 둥근 모서리 31">
              <a:extLst>
                <a:ext uri="{FF2B5EF4-FFF2-40B4-BE49-F238E27FC236}">
                  <a16:creationId xmlns:a16="http://schemas.microsoft.com/office/drawing/2014/main" id="{8278F52A-4A4D-81F6-1DC1-11A5E384BA86}"/>
                </a:ext>
              </a:extLst>
            </p:cNvPr>
            <p:cNvSpPr/>
            <p:nvPr/>
          </p:nvSpPr>
          <p:spPr>
            <a:xfrm>
              <a:off x="1107809" y="7882272"/>
              <a:ext cx="290116" cy="136167"/>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9" name="사각형: 둥근 모서리 18">
              <a:extLst>
                <a:ext uri="{FF2B5EF4-FFF2-40B4-BE49-F238E27FC236}">
                  <a16:creationId xmlns:a16="http://schemas.microsoft.com/office/drawing/2014/main" id="{7E4E183B-3B38-A75E-FCF6-A3BF2A69D9E6}"/>
                </a:ext>
              </a:extLst>
            </p:cNvPr>
            <p:cNvSpPr/>
            <p:nvPr/>
          </p:nvSpPr>
          <p:spPr>
            <a:xfrm>
              <a:off x="3759286" y="9308595"/>
              <a:ext cx="1919235" cy="425137"/>
            </a:xfrm>
            <a:prstGeom prst="roundRect">
              <a:avLst>
                <a:gd name="adj" fmla="val 27635"/>
              </a:avLst>
            </a:prstGeom>
            <a:solidFill>
              <a:srgbClr val="FFFFFF"/>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0000FF"/>
                  </a:solidFill>
                  <a:latin typeface="游ゴシック" panose="020B0400000000000000" pitchFamily="50" charset="-128"/>
                  <a:ea typeface="游ゴシック" panose="020B0400000000000000" pitchFamily="50" charset="-128"/>
                </a:rPr>
                <a:t>※</a:t>
              </a:r>
              <a:r>
                <a:rPr kumimoji="1" lang="ja-JP" altLang="en-US" sz="1100" dirty="0">
                  <a:solidFill>
                    <a:srgbClr val="0000FF"/>
                  </a:solidFill>
                  <a:latin typeface="游ゴシック" panose="020B0400000000000000" pitchFamily="50" charset="-128"/>
                  <a:ea typeface="游ゴシック" panose="020B0400000000000000" pitchFamily="50" charset="-128"/>
                </a:rPr>
                <a:t>比較値は</a:t>
              </a:r>
              <a:endParaRPr kumimoji="1" lang="en-US" altLang="ja-JP" sz="1100" dirty="0">
                <a:solidFill>
                  <a:srgbClr val="0000FF"/>
                </a:solidFill>
                <a:latin typeface="游ゴシック" panose="020B0400000000000000" pitchFamily="50" charset="-128"/>
                <a:ea typeface="游ゴシック" panose="020B0400000000000000" pitchFamily="50" charset="-128"/>
              </a:endParaRPr>
            </a:p>
            <a:p>
              <a:pPr algn="ctr"/>
              <a:r>
                <a:rPr kumimoji="1" lang="ja-JP" altLang="en-US" sz="1100" dirty="0">
                  <a:solidFill>
                    <a:srgbClr val="0000FF"/>
                  </a:solidFill>
                  <a:latin typeface="游ゴシック" panose="020B0400000000000000" pitchFamily="50" charset="-128"/>
                  <a:ea typeface="游ゴシック" panose="020B0400000000000000" pitchFamily="50" charset="-128"/>
                </a:rPr>
                <a:t>半角でお願いします</a:t>
              </a:r>
              <a:endParaRPr kumimoji="1" lang="ko-KR" altLang="en-US" sz="1100" dirty="0">
                <a:solidFill>
                  <a:srgbClr val="0000FF"/>
                </a:solidFill>
                <a:latin typeface="游ゴシック" panose="020B0400000000000000" pitchFamily="50" charset="-128"/>
              </a:endParaRPr>
            </a:p>
          </p:txBody>
        </p:sp>
      </p:grpSp>
      <p:grpSp>
        <p:nvGrpSpPr>
          <p:cNvPr id="21" name="グループ化 20">
            <a:extLst>
              <a:ext uri="{FF2B5EF4-FFF2-40B4-BE49-F238E27FC236}">
                <a16:creationId xmlns:a16="http://schemas.microsoft.com/office/drawing/2014/main" id="{128C24EE-BFC4-5B1F-F0E2-7B19B5577C53}"/>
              </a:ext>
            </a:extLst>
          </p:cNvPr>
          <p:cNvGrpSpPr/>
          <p:nvPr/>
        </p:nvGrpSpPr>
        <p:grpSpPr>
          <a:xfrm>
            <a:off x="1252867" y="1581872"/>
            <a:ext cx="4456217" cy="2361699"/>
            <a:chOff x="779755" y="1703037"/>
            <a:chExt cx="5400000" cy="2861884"/>
          </a:xfrm>
        </p:grpSpPr>
        <p:pic>
          <p:nvPicPr>
            <p:cNvPr id="6" name="그림 6">
              <a:extLst>
                <a:ext uri="{FF2B5EF4-FFF2-40B4-BE49-F238E27FC236}">
                  <a16:creationId xmlns:a16="http://schemas.microsoft.com/office/drawing/2014/main" id="{301857EF-C244-7D63-508D-70B00238EF84}"/>
                </a:ext>
              </a:extLst>
            </p:cNvPr>
            <p:cNvPicPr>
              <a:picLocks noChangeAspect="1"/>
            </p:cNvPicPr>
            <p:nvPr/>
          </p:nvPicPr>
          <p:blipFill>
            <a:blip r:embed="rId4"/>
            <a:stretch>
              <a:fillRect/>
            </a:stretch>
          </p:blipFill>
          <p:spPr>
            <a:xfrm>
              <a:off x="779755" y="1703037"/>
              <a:ext cx="5400000" cy="2861884"/>
            </a:xfrm>
            <a:prstGeom prst="rect">
              <a:avLst/>
            </a:prstGeom>
          </p:spPr>
        </p:pic>
        <p:sp>
          <p:nvSpPr>
            <p:cNvPr id="20" name="사각형: 둥근 모서리 8">
              <a:extLst>
                <a:ext uri="{FF2B5EF4-FFF2-40B4-BE49-F238E27FC236}">
                  <a16:creationId xmlns:a16="http://schemas.microsoft.com/office/drawing/2014/main" id="{B0ADCE1A-0A26-BCF9-C6F2-53A8F7652ECA}"/>
                </a:ext>
              </a:extLst>
            </p:cNvPr>
            <p:cNvSpPr/>
            <p:nvPr/>
          </p:nvSpPr>
          <p:spPr>
            <a:xfrm>
              <a:off x="2861166" y="2282960"/>
              <a:ext cx="612692" cy="15074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spTree>
    <p:extLst>
      <p:ext uri="{BB962C8B-B14F-4D97-AF65-F5344CB8AC3E}">
        <p14:creationId xmlns:p14="http://schemas.microsoft.com/office/powerpoint/2010/main" val="7968580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그림 53">
            <a:extLst>
              <a:ext uri="{FF2B5EF4-FFF2-40B4-BE49-F238E27FC236}">
                <a16:creationId xmlns:a16="http://schemas.microsoft.com/office/drawing/2014/main" id="{4B209334-2314-CCB6-DDC5-8435B045AFB3}"/>
              </a:ext>
            </a:extLst>
          </p:cNvPr>
          <p:cNvPicPr>
            <a:picLocks noChangeAspect="1"/>
          </p:cNvPicPr>
          <p:nvPr/>
        </p:nvPicPr>
        <p:blipFill>
          <a:blip r:embed="rId2"/>
          <a:stretch>
            <a:fillRect/>
          </a:stretch>
        </p:blipFill>
        <p:spPr>
          <a:xfrm>
            <a:off x="1108949" y="6831063"/>
            <a:ext cx="3930489" cy="2171448"/>
          </a:xfrm>
          <a:prstGeom prst="rect">
            <a:avLst/>
          </a:prstGeom>
        </p:spPr>
      </p:pic>
      <p:pic>
        <p:nvPicPr>
          <p:cNvPr id="26" name="그림 8">
            <a:extLst>
              <a:ext uri="{FF2B5EF4-FFF2-40B4-BE49-F238E27FC236}">
                <a16:creationId xmlns:a16="http://schemas.microsoft.com/office/drawing/2014/main" id="{1298CAE2-664E-28C7-7FA3-ECB0D3F0C832}"/>
              </a:ext>
            </a:extLst>
          </p:cNvPr>
          <p:cNvPicPr>
            <a:picLocks noChangeAspect="1"/>
          </p:cNvPicPr>
          <p:nvPr/>
        </p:nvPicPr>
        <p:blipFill>
          <a:blip r:embed="rId3"/>
          <a:stretch>
            <a:fillRect/>
          </a:stretch>
        </p:blipFill>
        <p:spPr>
          <a:xfrm>
            <a:off x="813078" y="2156605"/>
            <a:ext cx="3120344" cy="907335"/>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59</a:t>
            </a:fld>
            <a:endParaRPr kumimoji="1" lang="ja-JP" altLang="en-US"/>
          </a:p>
        </p:txBody>
      </p:sp>
      <p:sp>
        <p:nvSpPr>
          <p:cNvPr id="6" name="テキスト ボックス 5">
            <a:extLst>
              <a:ext uri="{FF2B5EF4-FFF2-40B4-BE49-F238E27FC236}">
                <a16:creationId xmlns:a16="http://schemas.microsoft.com/office/drawing/2014/main" id="{9B136B38-FB6B-6161-8835-9629C87256CB}"/>
              </a:ext>
            </a:extLst>
          </p:cNvPr>
          <p:cNvSpPr txBox="1"/>
          <p:nvPr/>
        </p:nvSpPr>
        <p:spPr>
          <a:xfrm>
            <a:off x="733735" y="1380108"/>
            <a:ext cx="5712817" cy="710579"/>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④ </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１</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段階にマッピングされる「在宅患者訪問診療料」（</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グループ項目）を登録します。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マッピング グループ管理</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横「</a:t>
            </a:r>
            <a:r>
              <a:rPr lang="ja-JP" altLang="en-US" sz="1100" b="1"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」をクリックして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グループ　新規</a:t>
            </a:r>
            <a:r>
              <a:rPr lang="en-US" altLang="ja-JP" sz="11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をクリックし、</a:t>
            </a:r>
            <a:r>
              <a:rPr lang="en-US" altLang="ja-JP" sz="1100" dirty="0">
                <a:latin typeface="游ゴシック" panose="020B0400000000000000" pitchFamily="50" charset="-128"/>
                <a:ea typeface="游ゴシック" panose="020B0400000000000000" pitchFamily="50" charset="-128"/>
              </a:rPr>
              <a:t>G001 </a:t>
            </a:r>
            <a:r>
              <a:rPr lang="ja-JP" altLang="en-US" sz="1100" dirty="0">
                <a:latin typeface="游ゴシック" panose="020B0400000000000000" pitchFamily="50" charset="-128"/>
                <a:ea typeface="游ゴシック" panose="020B0400000000000000" pitchFamily="50" charset="-128"/>
              </a:rPr>
              <a:t>グループ名称を入力します。</a:t>
            </a:r>
            <a:endParaRPr lang="en-US" altLang="ja-JP" sz="1100" dirty="0">
              <a:latin typeface="游ゴシック" panose="020B0400000000000000" pitchFamily="50" charset="-128"/>
              <a:ea typeface="游ゴシック" panose="020B0400000000000000" pitchFamily="50" charset="-128"/>
            </a:endParaRPr>
          </a:p>
        </p:txBody>
      </p:sp>
      <p:sp>
        <p:nvSpPr>
          <p:cNvPr id="9" name="사각형: 둥근 모서리 10">
            <a:extLst>
              <a:ext uri="{FF2B5EF4-FFF2-40B4-BE49-F238E27FC236}">
                <a16:creationId xmlns:a16="http://schemas.microsoft.com/office/drawing/2014/main" id="{F2E4384E-C712-6210-4A91-B25D0032AFAC}"/>
              </a:ext>
            </a:extLst>
          </p:cNvPr>
          <p:cNvSpPr/>
          <p:nvPr/>
        </p:nvSpPr>
        <p:spPr>
          <a:xfrm>
            <a:off x="2036869" y="2189911"/>
            <a:ext cx="229568" cy="22378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0" name="사각형: 둥근 모서리 12">
            <a:extLst>
              <a:ext uri="{FF2B5EF4-FFF2-40B4-BE49-F238E27FC236}">
                <a16:creationId xmlns:a16="http://schemas.microsoft.com/office/drawing/2014/main" id="{7EE2A373-CC56-3B30-F49A-C40DDF530AFC}"/>
              </a:ext>
            </a:extLst>
          </p:cNvPr>
          <p:cNvSpPr/>
          <p:nvPr/>
        </p:nvSpPr>
        <p:spPr>
          <a:xfrm>
            <a:off x="794155" y="2398281"/>
            <a:ext cx="1020105" cy="22378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1" name="TextBox 14">
            <a:extLst>
              <a:ext uri="{FF2B5EF4-FFF2-40B4-BE49-F238E27FC236}">
                <a16:creationId xmlns:a16="http://schemas.microsoft.com/office/drawing/2014/main" id="{7B2BD64A-304B-B79E-2400-13B3DC830761}"/>
              </a:ext>
            </a:extLst>
          </p:cNvPr>
          <p:cNvSpPr txBox="1"/>
          <p:nvPr/>
        </p:nvSpPr>
        <p:spPr>
          <a:xfrm>
            <a:off x="2221021" y="2315048"/>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④</a:t>
            </a:r>
          </a:p>
        </p:txBody>
      </p:sp>
      <p:pic>
        <p:nvPicPr>
          <p:cNvPr id="12" name="그림 17">
            <a:extLst>
              <a:ext uri="{FF2B5EF4-FFF2-40B4-BE49-F238E27FC236}">
                <a16:creationId xmlns:a16="http://schemas.microsoft.com/office/drawing/2014/main" id="{F2BDAA95-A5B3-51AF-7BCE-62FDC5EE2502}"/>
              </a:ext>
            </a:extLst>
          </p:cNvPr>
          <p:cNvPicPr>
            <a:picLocks noChangeAspect="1"/>
          </p:cNvPicPr>
          <p:nvPr/>
        </p:nvPicPr>
        <p:blipFill>
          <a:blip r:embed="rId5"/>
          <a:stretch>
            <a:fillRect/>
          </a:stretch>
        </p:blipFill>
        <p:spPr>
          <a:xfrm>
            <a:off x="2907143" y="2787097"/>
            <a:ext cx="3299723" cy="974014"/>
          </a:xfrm>
          <a:prstGeom prst="rect">
            <a:avLst/>
          </a:prstGeom>
        </p:spPr>
      </p:pic>
      <p:cxnSp>
        <p:nvCxnSpPr>
          <p:cNvPr id="13" name="연결선: 꺾임 23">
            <a:extLst>
              <a:ext uri="{FF2B5EF4-FFF2-40B4-BE49-F238E27FC236}">
                <a16:creationId xmlns:a16="http://schemas.microsoft.com/office/drawing/2014/main" id="{9283E2E1-08EF-6B64-8AA9-1D801CA1471D}"/>
              </a:ext>
            </a:extLst>
          </p:cNvPr>
          <p:cNvCxnSpPr>
            <a:cxnSpLocks/>
            <a:stCxn id="10" idx="2"/>
            <a:endCxn id="12" idx="1"/>
          </p:cNvCxnSpPr>
          <p:nvPr/>
        </p:nvCxnSpPr>
        <p:spPr>
          <a:xfrm rot="16200000" flipH="1">
            <a:off x="1779658" y="2146619"/>
            <a:ext cx="652034" cy="1602935"/>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사각형: 둥근 모서리 29">
            <a:extLst>
              <a:ext uri="{FF2B5EF4-FFF2-40B4-BE49-F238E27FC236}">
                <a16:creationId xmlns:a16="http://schemas.microsoft.com/office/drawing/2014/main" id="{9CF0AEDE-66A2-ECCF-B4F1-7429EBEC4DA3}"/>
              </a:ext>
            </a:extLst>
          </p:cNvPr>
          <p:cNvSpPr/>
          <p:nvPr/>
        </p:nvSpPr>
        <p:spPr>
          <a:xfrm>
            <a:off x="3174718" y="3005254"/>
            <a:ext cx="2332537" cy="223789"/>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6" name="テキスト ボックス 4">
            <a:extLst>
              <a:ext uri="{FF2B5EF4-FFF2-40B4-BE49-F238E27FC236}">
                <a16:creationId xmlns:a16="http://schemas.microsoft.com/office/drawing/2014/main" id="{B00882D7-18F0-80BB-FBE0-4DB1B064E7C9}"/>
              </a:ext>
            </a:extLst>
          </p:cNvPr>
          <p:cNvSpPr txBox="1"/>
          <p:nvPr/>
        </p:nvSpPr>
        <p:spPr>
          <a:xfrm>
            <a:off x="735409" y="3804397"/>
            <a:ext cx="5712817" cy="502382"/>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⑤ </a:t>
            </a:r>
            <a:r>
              <a:rPr lang="ja-JP" altLang="en-US" sz="1100" dirty="0">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在宅患者訪問診療料</a:t>
            </a:r>
            <a:r>
              <a:rPr lang="ja-JP" altLang="en-US" sz="1100" dirty="0">
                <a:latin typeface="游ゴシック" panose="020B0400000000000000" pitchFamily="50" charset="-128"/>
                <a:ea typeface="游ゴシック" panose="020B0400000000000000" pitchFamily="50" charset="-128"/>
              </a:rPr>
              <a:t>」をクリックして選択し、</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　　［項目追加］をクリックして項目を追加します。</a:t>
            </a:r>
          </a:p>
        </p:txBody>
      </p:sp>
      <p:grpSp>
        <p:nvGrpSpPr>
          <p:cNvPr id="27" name="グループ化 26">
            <a:extLst>
              <a:ext uri="{FF2B5EF4-FFF2-40B4-BE49-F238E27FC236}">
                <a16:creationId xmlns:a16="http://schemas.microsoft.com/office/drawing/2014/main" id="{367EDA16-13B0-D7E6-283F-A7A2230BB425}"/>
              </a:ext>
            </a:extLst>
          </p:cNvPr>
          <p:cNvGrpSpPr/>
          <p:nvPr/>
        </p:nvGrpSpPr>
        <p:grpSpPr>
          <a:xfrm>
            <a:off x="1072144" y="4348256"/>
            <a:ext cx="4143278" cy="1697563"/>
            <a:chOff x="1226390" y="4360672"/>
            <a:chExt cx="4847888" cy="1986252"/>
          </a:xfrm>
        </p:grpSpPr>
        <p:pic>
          <p:nvPicPr>
            <p:cNvPr id="15" name="그림 34">
              <a:extLst>
                <a:ext uri="{FF2B5EF4-FFF2-40B4-BE49-F238E27FC236}">
                  <a16:creationId xmlns:a16="http://schemas.microsoft.com/office/drawing/2014/main" id="{103854AB-3015-2DC4-69D2-8E7C084DF07C}"/>
                </a:ext>
              </a:extLst>
            </p:cNvPr>
            <p:cNvPicPr>
              <a:picLocks noChangeAspect="1"/>
            </p:cNvPicPr>
            <p:nvPr/>
          </p:nvPicPr>
          <p:blipFill>
            <a:blip r:embed="rId6"/>
            <a:stretch>
              <a:fillRect/>
            </a:stretch>
          </p:blipFill>
          <p:spPr>
            <a:xfrm>
              <a:off x="1226390" y="4360672"/>
              <a:ext cx="4847888" cy="1986252"/>
            </a:xfrm>
            <a:prstGeom prst="rect">
              <a:avLst/>
            </a:prstGeom>
          </p:spPr>
        </p:pic>
        <p:sp>
          <p:nvSpPr>
            <p:cNvPr id="17" name="사각형: 둥근 모서리 40">
              <a:extLst>
                <a:ext uri="{FF2B5EF4-FFF2-40B4-BE49-F238E27FC236}">
                  <a16:creationId xmlns:a16="http://schemas.microsoft.com/office/drawing/2014/main" id="{2C9A3E01-BCA4-2222-9552-E7F5DBE7BA68}"/>
                </a:ext>
              </a:extLst>
            </p:cNvPr>
            <p:cNvSpPr/>
            <p:nvPr/>
          </p:nvSpPr>
          <p:spPr>
            <a:xfrm>
              <a:off x="5029563" y="4748603"/>
              <a:ext cx="438076" cy="135360"/>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TextBox 42">
              <a:extLst>
                <a:ext uri="{FF2B5EF4-FFF2-40B4-BE49-F238E27FC236}">
                  <a16:creationId xmlns:a16="http://schemas.microsoft.com/office/drawing/2014/main" id="{4AC78396-0039-7FDC-C153-925581DCFF8C}"/>
                </a:ext>
              </a:extLst>
            </p:cNvPr>
            <p:cNvSpPr txBox="1"/>
            <p:nvPr/>
          </p:nvSpPr>
          <p:spPr>
            <a:xfrm>
              <a:off x="4999418" y="4469160"/>
              <a:ext cx="349991" cy="396129"/>
            </a:xfrm>
            <a:prstGeom prst="rect">
              <a:avLst/>
            </a:prstGeom>
            <a:noFill/>
          </p:spPr>
          <p:txBody>
            <a:bodyPr wrap="square" rtlCol="0">
              <a:spAutoFit/>
            </a:bodyPr>
            <a:lstStyle/>
            <a:p>
              <a:pPr algn="l"/>
              <a:r>
                <a:rPr kumimoji="1" lang="ko-KR" altLang="en-US" sz="1600" dirty="0">
                  <a:solidFill>
                    <a:srgbClr val="FF0000"/>
                  </a:solidFill>
                  <a:latin typeface="游ゴシック" panose="020B0400000000000000" pitchFamily="50" charset="-128"/>
                </a:rPr>
                <a:t>⑤</a:t>
              </a:r>
            </a:p>
          </p:txBody>
        </p:sp>
      </p:grpSp>
      <p:sp>
        <p:nvSpPr>
          <p:cNvPr id="19" name="テキスト ボックス 4">
            <a:extLst>
              <a:ext uri="{FF2B5EF4-FFF2-40B4-BE49-F238E27FC236}">
                <a16:creationId xmlns:a16="http://schemas.microsoft.com/office/drawing/2014/main" id="{8BB7ED24-78D4-4D8C-76B7-4AC0C4EE9F3A}"/>
              </a:ext>
            </a:extLst>
          </p:cNvPr>
          <p:cNvSpPr txBox="1"/>
          <p:nvPr/>
        </p:nvSpPr>
        <p:spPr>
          <a:xfrm>
            <a:off x="661014" y="6101676"/>
            <a:ext cx="6044282" cy="710579"/>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⑥</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a:t>
            </a:r>
            <a:r>
              <a:rPr lang="zh-TW" altLang="en-US" sz="1100" dirty="0">
                <a:latin typeface="游ゴシック" panose="020B0400000000000000" pitchFamily="50" charset="-128"/>
                <a:ea typeface="游ゴシック" panose="020B0400000000000000" pitchFamily="50" charset="-128"/>
              </a:rPr>
              <a:t>在宅患者訪問診療料</a:t>
            </a:r>
            <a:r>
              <a:rPr lang="ja-JP" altLang="en-US" sz="1100" dirty="0">
                <a:latin typeface="游ゴシック" panose="020B0400000000000000" pitchFamily="50" charset="-128"/>
                <a:ea typeface="游ゴシック" panose="020B0400000000000000" pitchFamily="50" charset="-128"/>
              </a:rPr>
              <a:t>」で目的の診療行為を検索して、</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⑦</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該当する診療行為を</a:t>
            </a:r>
            <a:r>
              <a:rPr lang="ja-JP" altLang="en-US" sz="1100" b="1" dirty="0">
                <a:latin typeface="游ゴシック" panose="020B0400000000000000" pitchFamily="50" charset="-128"/>
                <a:ea typeface="游ゴシック" panose="020B0400000000000000" pitchFamily="50" charset="-128"/>
              </a:rPr>
              <a:t>ダブルクリック</a:t>
            </a:r>
            <a:r>
              <a:rPr lang="ja-JP" altLang="en-US" sz="1100" dirty="0">
                <a:latin typeface="游ゴシック" panose="020B0400000000000000" pitchFamily="50" charset="-128"/>
                <a:ea typeface="游ゴシック" panose="020B0400000000000000" pitchFamily="50" charset="-128"/>
              </a:rPr>
              <a:t>するか、「↓追加」をクリックすると追加されます。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⑧</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追加が終わった後に［適用］をクリックします。</a:t>
            </a:r>
          </a:p>
        </p:txBody>
      </p:sp>
      <p:sp>
        <p:nvSpPr>
          <p:cNvPr id="20" name="사각형: 둥근 모서리 46">
            <a:extLst>
              <a:ext uri="{FF2B5EF4-FFF2-40B4-BE49-F238E27FC236}">
                <a16:creationId xmlns:a16="http://schemas.microsoft.com/office/drawing/2014/main" id="{FF60F59A-3BFD-19F4-1D01-947E0B71B0CD}"/>
              </a:ext>
            </a:extLst>
          </p:cNvPr>
          <p:cNvSpPr/>
          <p:nvPr/>
        </p:nvSpPr>
        <p:spPr>
          <a:xfrm>
            <a:off x="1304207" y="7118341"/>
            <a:ext cx="1153896" cy="345558"/>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21" name="사각형: 둥근 모서리 47">
            <a:extLst>
              <a:ext uri="{FF2B5EF4-FFF2-40B4-BE49-F238E27FC236}">
                <a16:creationId xmlns:a16="http://schemas.microsoft.com/office/drawing/2014/main" id="{CD6E916A-5A3B-DD33-DB08-C4994D15D934}"/>
              </a:ext>
            </a:extLst>
          </p:cNvPr>
          <p:cNvSpPr/>
          <p:nvPr/>
        </p:nvSpPr>
        <p:spPr>
          <a:xfrm>
            <a:off x="2235347" y="8328078"/>
            <a:ext cx="320105" cy="229544"/>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22" name="TextBox 48">
            <a:extLst>
              <a:ext uri="{FF2B5EF4-FFF2-40B4-BE49-F238E27FC236}">
                <a16:creationId xmlns:a16="http://schemas.microsoft.com/office/drawing/2014/main" id="{146E286B-535B-9EC1-AF1E-C941D590A495}"/>
              </a:ext>
            </a:extLst>
          </p:cNvPr>
          <p:cNvSpPr txBox="1"/>
          <p:nvPr/>
        </p:nvSpPr>
        <p:spPr>
          <a:xfrm>
            <a:off x="2373250" y="6905288"/>
            <a:ext cx="360644" cy="338554"/>
          </a:xfrm>
          <a:prstGeom prst="rect">
            <a:avLst/>
          </a:prstGeom>
          <a:noFill/>
        </p:spPr>
        <p:txBody>
          <a:bodyPr wrap="square" rtlCol="0">
            <a:spAutoFit/>
          </a:bodyPr>
          <a:lstStyle/>
          <a:p>
            <a:pPr algn="l"/>
            <a:r>
              <a:rPr kumimoji="1" lang="ko-KR" altLang="en-US" sz="1600" dirty="0">
                <a:solidFill>
                  <a:srgbClr val="FF0000"/>
                </a:solidFill>
                <a:latin typeface="游ゴシック" panose="020B0400000000000000" pitchFamily="50" charset="-128"/>
              </a:rPr>
              <a:t>⑥</a:t>
            </a:r>
          </a:p>
        </p:txBody>
      </p:sp>
      <p:sp>
        <p:nvSpPr>
          <p:cNvPr id="23" name="TextBox 49">
            <a:extLst>
              <a:ext uri="{FF2B5EF4-FFF2-40B4-BE49-F238E27FC236}">
                <a16:creationId xmlns:a16="http://schemas.microsoft.com/office/drawing/2014/main" id="{AFBA8218-29DB-8670-8833-7C76A38CF9B9}"/>
              </a:ext>
            </a:extLst>
          </p:cNvPr>
          <p:cNvSpPr txBox="1"/>
          <p:nvPr/>
        </p:nvSpPr>
        <p:spPr>
          <a:xfrm>
            <a:off x="2218577" y="8031967"/>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⑦</a:t>
            </a:r>
          </a:p>
        </p:txBody>
      </p:sp>
      <p:sp>
        <p:nvSpPr>
          <p:cNvPr id="24" name="TextBox 50">
            <a:extLst>
              <a:ext uri="{FF2B5EF4-FFF2-40B4-BE49-F238E27FC236}">
                <a16:creationId xmlns:a16="http://schemas.microsoft.com/office/drawing/2014/main" id="{55027B71-5B5D-1360-7505-3CE9331E77F2}"/>
              </a:ext>
            </a:extLst>
          </p:cNvPr>
          <p:cNvSpPr txBox="1"/>
          <p:nvPr/>
        </p:nvSpPr>
        <p:spPr>
          <a:xfrm>
            <a:off x="2868333" y="8031506"/>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⑧</a:t>
            </a:r>
          </a:p>
        </p:txBody>
      </p:sp>
      <p:sp>
        <p:nvSpPr>
          <p:cNvPr id="25" name="사각형: 둥근 모서리 51">
            <a:extLst>
              <a:ext uri="{FF2B5EF4-FFF2-40B4-BE49-F238E27FC236}">
                <a16:creationId xmlns:a16="http://schemas.microsoft.com/office/drawing/2014/main" id="{C6079EFD-0C08-1DCD-C0EF-F7AFBF0BAAC5}"/>
              </a:ext>
            </a:extLst>
          </p:cNvPr>
          <p:cNvSpPr/>
          <p:nvPr/>
        </p:nvSpPr>
        <p:spPr>
          <a:xfrm>
            <a:off x="2885103" y="8337107"/>
            <a:ext cx="320105" cy="21148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113546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 name="正方形/長方形 2">
            <a:extLst>
              <a:ext uri="{FF2B5EF4-FFF2-40B4-BE49-F238E27FC236}">
                <a16:creationId xmlns:a16="http://schemas.microsoft.com/office/drawing/2014/main" id="{0105CD55-D59C-B5B8-F3F7-ECCEDC9C530B}"/>
              </a:ext>
            </a:extLst>
          </p:cNvPr>
          <p:cNvSpPr/>
          <p:nvPr/>
        </p:nvSpPr>
        <p:spPr>
          <a:xfrm>
            <a:off x="729000" y="621767"/>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spc="-10" dirty="0">
                <a:solidFill>
                  <a:srgbClr val="001F5F"/>
                </a:solidFill>
                <a:effectLst/>
                <a:highlight>
                  <a:srgbClr val="99CCFF"/>
                </a:highlight>
                <a:ea typeface="游ゴシック" panose="020B0400000000000000" pitchFamily="50" charset="-128"/>
                <a:cs typeface="ＭＳ Ｐゴシック" panose="020B0600070205080204" pitchFamily="50" charset="-128"/>
              </a:rPr>
              <a:t> 画面点検</a:t>
            </a:r>
            <a:endParaRPr kumimoji="1" lang="ja-JP" altLang="en-US" sz="1400" b="1" dirty="0">
              <a:solidFill>
                <a:srgbClr val="002060"/>
              </a:solidFill>
              <a:latin typeface="ＭＳ ゴシック" panose="020B0609070205080204" pitchFamily="49" charset="-128"/>
              <a:ea typeface="ＭＳ ゴシック" panose="020B0609070205080204" pitchFamily="49" charset="-128"/>
            </a:endParaRPr>
          </a:p>
        </p:txBody>
      </p:sp>
      <p:sp>
        <p:nvSpPr>
          <p:cNvPr id="4" name="テキスト ボックス 3">
            <a:extLst>
              <a:ext uri="{FF2B5EF4-FFF2-40B4-BE49-F238E27FC236}">
                <a16:creationId xmlns:a16="http://schemas.microsoft.com/office/drawing/2014/main" id="{F6A1E2C1-79E3-EFCE-01D6-5EF048ACA072}"/>
              </a:ext>
            </a:extLst>
          </p:cNvPr>
          <p:cNvSpPr txBox="1"/>
          <p:nvPr/>
        </p:nvSpPr>
        <p:spPr>
          <a:xfrm>
            <a:off x="716298" y="929269"/>
            <a:ext cx="5399999" cy="600164"/>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自動点検には「</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由のＡ」</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病名漏れ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対応する</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「病名点検」</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と</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事由のＢからＤ」に相</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当</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する「精密点検」があ</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り</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a:p>
            <a:endParaRPr kumimoji="1" lang="ja-JP" altLang="en-US" sz="1100" dirty="0"/>
          </a:p>
        </p:txBody>
      </p:sp>
      <p:grpSp>
        <p:nvGrpSpPr>
          <p:cNvPr id="6" name="docshapegroup41">
            <a:extLst>
              <a:ext uri="{FF2B5EF4-FFF2-40B4-BE49-F238E27FC236}">
                <a16:creationId xmlns:a16="http://schemas.microsoft.com/office/drawing/2014/main" id="{FA28777C-AD33-19DE-6EE7-F8F459B670D1}"/>
              </a:ext>
            </a:extLst>
          </p:cNvPr>
          <p:cNvGrpSpPr>
            <a:grpSpLocks/>
          </p:cNvGrpSpPr>
          <p:nvPr/>
        </p:nvGrpSpPr>
        <p:grpSpPr bwMode="auto">
          <a:xfrm>
            <a:off x="1692272" y="1378473"/>
            <a:ext cx="3448050" cy="1974850"/>
            <a:chOff x="3391" y="104"/>
            <a:chExt cx="5430" cy="3110"/>
          </a:xfrm>
        </p:grpSpPr>
        <p:pic>
          <p:nvPicPr>
            <p:cNvPr id="5123" name="docshape42">
              <a:extLst>
                <a:ext uri="{FF2B5EF4-FFF2-40B4-BE49-F238E27FC236}">
                  <a16:creationId xmlns:a16="http://schemas.microsoft.com/office/drawing/2014/main" id="{211047E5-8E43-256F-5C08-0262BF2562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8" y="138"/>
              <a:ext cx="5256" cy="2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ocshape43">
              <a:extLst>
                <a:ext uri="{FF2B5EF4-FFF2-40B4-BE49-F238E27FC236}">
                  <a16:creationId xmlns:a16="http://schemas.microsoft.com/office/drawing/2014/main" id="{EFE22000-C0C6-EDAB-6B2F-9118E7A08B1E}"/>
                </a:ext>
              </a:extLst>
            </p:cNvPr>
            <p:cNvSpPr>
              <a:spLocks noChangeArrowheads="1"/>
            </p:cNvSpPr>
            <p:nvPr/>
          </p:nvSpPr>
          <p:spPr bwMode="auto">
            <a:xfrm>
              <a:off x="3398" y="111"/>
              <a:ext cx="5415" cy="30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1" name="テキスト ボックス 10">
            <a:extLst>
              <a:ext uri="{FF2B5EF4-FFF2-40B4-BE49-F238E27FC236}">
                <a16:creationId xmlns:a16="http://schemas.microsoft.com/office/drawing/2014/main" id="{ED6AB592-79A9-36F9-69FF-95A0884D5EAC}"/>
              </a:ext>
            </a:extLst>
          </p:cNvPr>
          <p:cNvSpPr txBox="1"/>
          <p:nvPr/>
        </p:nvSpPr>
        <p:spPr>
          <a:xfrm>
            <a:off x="687086" y="3513846"/>
            <a:ext cx="5399999" cy="1107996"/>
          </a:xfrm>
          <a:prstGeom prst="rect">
            <a:avLst/>
          </a:prstGeom>
          <a:noFill/>
        </p:spPr>
        <p:txBody>
          <a:bodyPr wrap="square" rtlCol="0">
            <a:spAutoFit/>
          </a:bodyPr>
          <a:lstStyle/>
          <a:p>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自動点検の結果を目視で確認する作業が画面点検です。</a:t>
            </a:r>
          </a:p>
          <a:p>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レセプトの取込、自動点検が終わったら、左上の	をクリックして、ナビゲーションウィンドウを開きます。</a:t>
            </a:r>
          </a:p>
          <a:p>
            <a:endPar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20" name="docshapegroup44">
            <a:extLst>
              <a:ext uri="{FF2B5EF4-FFF2-40B4-BE49-F238E27FC236}">
                <a16:creationId xmlns:a16="http://schemas.microsoft.com/office/drawing/2014/main" id="{716402A7-92FB-41F7-4FF1-C4E4BBCC012D}"/>
              </a:ext>
            </a:extLst>
          </p:cNvPr>
          <p:cNvGrpSpPr>
            <a:grpSpLocks/>
          </p:cNvGrpSpPr>
          <p:nvPr/>
        </p:nvGrpSpPr>
        <p:grpSpPr bwMode="auto">
          <a:xfrm>
            <a:off x="1001214" y="3697178"/>
            <a:ext cx="4328478" cy="2650456"/>
            <a:chOff x="2463" y="544"/>
            <a:chExt cx="6817" cy="4173"/>
          </a:xfrm>
        </p:grpSpPr>
        <p:pic>
          <p:nvPicPr>
            <p:cNvPr id="5140" name="docshape45">
              <a:extLst>
                <a:ext uri="{FF2B5EF4-FFF2-40B4-BE49-F238E27FC236}">
                  <a16:creationId xmlns:a16="http://schemas.microsoft.com/office/drawing/2014/main" id="{1A2E314B-22EA-B5E0-8FCC-6850DE20A1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 y="1174"/>
              <a:ext cx="6804" cy="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docshape46">
              <a:extLst>
                <a:ext uri="{FF2B5EF4-FFF2-40B4-BE49-F238E27FC236}">
                  <a16:creationId xmlns:a16="http://schemas.microsoft.com/office/drawing/2014/main" id="{7148BA28-BFEC-AA32-2810-E19FA49DE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3" y="1844"/>
              <a:ext cx="371"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docshape47">
              <a:extLst>
                <a:ext uri="{FF2B5EF4-FFF2-40B4-BE49-F238E27FC236}">
                  <a16:creationId xmlns:a16="http://schemas.microsoft.com/office/drawing/2014/main" id="{7C002885-E185-EBB4-BCA5-1B32051DD7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1" y="544"/>
              <a:ext cx="31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23">
              <a:extLst>
                <a:ext uri="{FF2B5EF4-FFF2-40B4-BE49-F238E27FC236}">
                  <a16:creationId xmlns:a16="http://schemas.microsoft.com/office/drawing/2014/main" id="{437B9AE3-CCAA-D021-408E-C0C673A7DFA3}"/>
                </a:ext>
              </a:extLst>
            </p:cNvPr>
            <p:cNvSpPr>
              <a:spLocks noChangeShapeType="1"/>
            </p:cNvSpPr>
            <p:nvPr/>
          </p:nvSpPr>
          <p:spPr bwMode="auto">
            <a:xfrm flipV="1">
              <a:off x="2819" y="824"/>
              <a:ext cx="3902" cy="120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2" name="テキスト ボックス 21">
            <a:extLst>
              <a:ext uri="{FF2B5EF4-FFF2-40B4-BE49-F238E27FC236}">
                <a16:creationId xmlns:a16="http://schemas.microsoft.com/office/drawing/2014/main" id="{C59EB350-793A-AC8D-7640-596FAF19FBE6}"/>
              </a:ext>
            </a:extLst>
          </p:cNvPr>
          <p:cNvSpPr txBox="1"/>
          <p:nvPr/>
        </p:nvSpPr>
        <p:spPr>
          <a:xfrm>
            <a:off x="728999" y="6400279"/>
            <a:ext cx="5399999" cy="600164"/>
          </a:xfrm>
          <a:prstGeom prst="rect">
            <a:avLst/>
          </a:prstGeom>
          <a:noFill/>
        </p:spPr>
        <p:txBody>
          <a:bodyPr wrap="square" rtlCol="0">
            <a:spAutoFit/>
          </a:bodyPr>
          <a:lstStyle/>
          <a:p>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ナビゲーションウィンドウが開いたら、「レセ画面点検」をダブルクリックします。</a:t>
            </a:r>
          </a:p>
          <a:p>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23" name="docshapegroup48">
            <a:extLst>
              <a:ext uri="{FF2B5EF4-FFF2-40B4-BE49-F238E27FC236}">
                <a16:creationId xmlns:a16="http://schemas.microsoft.com/office/drawing/2014/main" id="{E29E354C-D5BC-1C15-3A1D-EE30BEB32B16}"/>
              </a:ext>
            </a:extLst>
          </p:cNvPr>
          <p:cNvGrpSpPr>
            <a:grpSpLocks/>
          </p:cNvGrpSpPr>
          <p:nvPr/>
        </p:nvGrpSpPr>
        <p:grpSpPr bwMode="auto">
          <a:xfrm>
            <a:off x="1008517" y="6731687"/>
            <a:ext cx="4321175" cy="2247900"/>
            <a:chOff x="2551" y="277"/>
            <a:chExt cx="6804" cy="3540"/>
          </a:xfrm>
        </p:grpSpPr>
        <p:pic>
          <p:nvPicPr>
            <p:cNvPr id="5145" name="docshape49">
              <a:extLst>
                <a:ext uri="{FF2B5EF4-FFF2-40B4-BE49-F238E27FC236}">
                  <a16:creationId xmlns:a16="http://schemas.microsoft.com/office/drawing/2014/main" id="{4046E13B-58F1-549F-82E2-94FBBB5133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1" y="277"/>
              <a:ext cx="6804" cy="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docshape50">
              <a:extLst>
                <a:ext uri="{FF2B5EF4-FFF2-40B4-BE49-F238E27FC236}">
                  <a16:creationId xmlns:a16="http://schemas.microsoft.com/office/drawing/2014/main" id="{2C15F192-BBC6-6BCB-CF13-26E81BB339C0}"/>
                </a:ext>
              </a:extLst>
            </p:cNvPr>
            <p:cNvSpPr>
              <a:spLocks/>
            </p:cNvSpPr>
            <p:nvPr/>
          </p:nvSpPr>
          <p:spPr bwMode="auto">
            <a:xfrm>
              <a:off x="2818" y="1843"/>
              <a:ext cx="826" cy="312"/>
            </a:xfrm>
            <a:custGeom>
              <a:avLst/>
              <a:gdLst>
                <a:gd name="T0" fmla="+- 0 2819 2819"/>
                <a:gd name="T1" fmla="*/ T0 w 826"/>
                <a:gd name="T2" fmla="+- 0 1895 1843"/>
                <a:gd name="T3" fmla="*/ 1895 h 312"/>
                <a:gd name="T4" fmla="+- 0 2823 2819"/>
                <a:gd name="T5" fmla="*/ T4 w 826"/>
                <a:gd name="T6" fmla="+- 0 1875 1843"/>
                <a:gd name="T7" fmla="*/ 1875 h 312"/>
                <a:gd name="T8" fmla="+- 0 2834 2819"/>
                <a:gd name="T9" fmla="*/ T8 w 826"/>
                <a:gd name="T10" fmla="+- 0 1859 1843"/>
                <a:gd name="T11" fmla="*/ 1859 h 312"/>
                <a:gd name="T12" fmla="+- 0 2851 2819"/>
                <a:gd name="T13" fmla="*/ T12 w 826"/>
                <a:gd name="T14" fmla="+- 0 1848 1843"/>
                <a:gd name="T15" fmla="*/ 1848 h 312"/>
                <a:gd name="T16" fmla="+- 0 2871 2819"/>
                <a:gd name="T17" fmla="*/ T16 w 826"/>
                <a:gd name="T18" fmla="+- 0 1843 1843"/>
                <a:gd name="T19" fmla="*/ 1843 h 312"/>
                <a:gd name="T20" fmla="+- 0 3592 2819"/>
                <a:gd name="T21" fmla="*/ T20 w 826"/>
                <a:gd name="T22" fmla="+- 0 1843 1843"/>
                <a:gd name="T23" fmla="*/ 1843 h 312"/>
                <a:gd name="T24" fmla="+- 0 3613 2819"/>
                <a:gd name="T25" fmla="*/ T24 w 826"/>
                <a:gd name="T26" fmla="+- 0 1848 1843"/>
                <a:gd name="T27" fmla="*/ 1848 h 312"/>
                <a:gd name="T28" fmla="+- 0 3629 2819"/>
                <a:gd name="T29" fmla="*/ T28 w 826"/>
                <a:gd name="T30" fmla="+- 0 1859 1843"/>
                <a:gd name="T31" fmla="*/ 1859 h 312"/>
                <a:gd name="T32" fmla="+- 0 3640 2819"/>
                <a:gd name="T33" fmla="*/ T32 w 826"/>
                <a:gd name="T34" fmla="+- 0 1875 1843"/>
                <a:gd name="T35" fmla="*/ 1875 h 312"/>
                <a:gd name="T36" fmla="+- 0 3644 2819"/>
                <a:gd name="T37" fmla="*/ T36 w 826"/>
                <a:gd name="T38" fmla="+- 0 1895 1843"/>
                <a:gd name="T39" fmla="*/ 1895 h 312"/>
                <a:gd name="T40" fmla="+- 0 3644 2819"/>
                <a:gd name="T41" fmla="*/ T40 w 826"/>
                <a:gd name="T42" fmla="+- 0 2103 1843"/>
                <a:gd name="T43" fmla="*/ 2103 h 312"/>
                <a:gd name="T44" fmla="+- 0 3640 2819"/>
                <a:gd name="T45" fmla="*/ T44 w 826"/>
                <a:gd name="T46" fmla="+- 0 2124 1843"/>
                <a:gd name="T47" fmla="*/ 2124 h 312"/>
                <a:gd name="T48" fmla="+- 0 3629 2819"/>
                <a:gd name="T49" fmla="*/ T48 w 826"/>
                <a:gd name="T50" fmla="+- 0 2140 1843"/>
                <a:gd name="T51" fmla="*/ 2140 h 312"/>
                <a:gd name="T52" fmla="+- 0 3613 2819"/>
                <a:gd name="T53" fmla="*/ T52 w 826"/>
                <a:gd name="T54" fmla="+- 0 2151 1843"/>
                <a:gd name="T55" fmla="*/ 2151 h 312"/>
                <a:gd name="T56" fmla="+- 0 3592 2819"/>
                <a:gd name="T57" fmla="*/ T56 w 826"/>
                <a:gd name="T58" fmla="+- 0 2155 1843"/>
                <a:gd name="T59" fmla="*/ 2155 h 312"/>
                <a:gd name="T60" fmla="+- 0 2871 2819"/>
                <a:gd name="T61" fmla="*/ T60 w 826"/>
                <a:gd name="T62" fmla="+- 0 2155 1843"/>
                <a:gd name="T63" fmla="*/ 2155 h 312"/>
                <a:gd name="T64" fmla="+- 0 2851 2819"/>
                <a:gd name="T65" fmla="*/ T64 w 826"/>
                <a:gd name="T66" fmla="+- 0 2151 1843"/>
                <a:gd name="T67" fmla="*/ 2151 h 312"/>
                <a:gd name="T68" fmla="+- 0 2834 2819"/>
                <a:gd name="T69" fmla="*/ T68 w 826"/>
                <a:gd name="T70" fmla="+- 0 2140 1843"/>
                <a:gd name="T71" fmla="*/ 2140 h 312"/>
                <a:gd name="T72" fmla="+- 0 2823 2819"/>
                <a:gd name="T73" fmla="*/ T72 w 826"/>
                <a:gd name="T74" fmla="+- 0 2124 1843"/>
                <a:gd name="T75" fmla="*/ 2124 h 312"/>
                <a:gd name="T76" fmla="+- 0 2819 2819"/>
                <a:gd name="T77" fmla="*/ T76 w 826"/>
                <a:gd name="T78" fmla="+- 0 2103 1843"/>
                <a:gd name="T79" fmla="*/ 2103 h 312"/>
                <a:gd name="T80" fmla="+- 0 2819 2819"/>
                <a:gd name="T81" fmla="*/ T80 w 826"/>
                <a:gd name="T82" fmla="+- 0 1895 1843"/>
                <a:gd name="T83" fmla="*/ 1895 h 31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26" h="312">
                  <a:moveTo>
                    <a:pt x="0" y="52"/>
                  </a:moveTo>
                  <a:lnTo>
                    <a:pt x="4" y="32"/>
                  </a:lnTo>
                  <a:lnTo>
                    <a:pt x="15" y="16"/>
                  </a:lnTo>
                  <a:lnTo>
                    <a:pt x="32" y="5"/>
                  </a:lnTo>
                  <a:lnTo>
                    <a:pt x="52" y="0"/>
                  </a:lnTo>
                  <a:lnTo>
                    <a:pt x="773" y="0"/>
                  </a:lnTo>
                  <a:lnTo>
                    <a:pt x="794" y="5"/>
                  </a:lnTo>
                  <a:lnTo>
                    <a:pt x="810" y="16"/>
                  </a:lnTo>
                  <a:lnTo>
                    <a:pt x="821" y="32"/>
                  </a:lnTo>
                  <a:lnTo>
                    <a:pt x="825" y="52"/>
                  </a:lnTo>
                  <a:lnTo>
                    <a:pt x="825" y="260"/>
                  </a:lnTo>
                  <a:lnTo>
                    <a:pt x="821" y="281"/>
                  </a:lnTo>
                  <a:lnTo>
                    <a:pt x="810" y="297"/>
                  </a:lnTo>
                  <a:lnTo>
                    <a:pt x="794" y="308"/>
                  </a:lnTo>
                  <a:lnTo>
                    <a:pt x="773" y="312"/>
                  </a:lnTo>
                  <a:lnTo>
                    <a:pt x="52" y="312"/>
                  </a:lnTo>
                  <a:lnTo>
                    <a:pt x="32" y="308"/>
                  </a:lnTo>
                  <a:lnTo>
                    <a:pt x="15" y="297"/>
                  </a:lnTo>
                  <a:lnTo>
                    <a:pt x="4" y="281"/>
                  </a:lnTo>
                  <a:lnTo>
                    <a:pt x="0" y="260"/>
                  </a:lnTo>
                  <a:lnTo>
                    <a:pt x="0" y="52"/>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6" name="スライド番号プレースホルダー 25">
            <a:extLst>
              <a:ext uri="{FF2B5EF4-FFF2-40B4-BE49-F238E27FC236}">
                <a16:creationId xmlns:a16="http://schemas.microsoft.com/office/drawing/2014/main" id="{F077D030-91A1-638A-8E45-4E08CE171FED}"/>
              </a:ext>
            </a:extLst>
          </p:cNvPr>
          <p:cNvSpPr>
            <a:spLocks noGrp="1"/>
          </p:cNvSpPr>
          <p:nvPr>
            <p:ph type="sldNum" sz="quarter" idx="12"/>
          </p:nvPr>
        </p:nvSpPr>
        <p:spPr/>
        <p:txBody>
          <a:bodyPr/>
          <a:lstStyle/>
          <a:p>
            <a:fld id="{AE8EA5A1-38AB-4AA0-89CC-DE1004BC27E5}" type="slidenum">
              <a:rPr kumimoji="1" lang="ja-JP" altLang="en-US" smtClean="0"/>
              <a:t>6</a:t>
            </a:fld>
            <a:endParaRPr kumimoji="1" lang="ja-JP" altLang="en-US"/>
          </a:p>
        </p:txBody>
      </p:sp>
      <p:grpSp>
        <p:nvGrpSpPr>
          <p:cNvPr id="27" name="グループ化 26">
            <a:extLst>
              <a:ext uri="{FF2B5EF4-FFF2-40B4-BE49-F238E27FC236}">
                <a16:creationId xmlns:a16="http://schemas.microsoft.com/office/drawing/2014/main" id="{D3FBA5F1-D764-7778-03FD-D6645E410770}"/>
              </a:ext>
            </a:extLst>
          </p:cNvPr>
          <p:cNvGrpSpPr/>
          <p:nvPr/>
        </p:nvGrpSpPr>
        <p:grpSpPr>
          <a:xfrm>
            <a:off x="391886" y="9185307"/>
            <a:ext cx="1859355" cy="533566"/>
            <a:chOff x="391886" y="9185307"/>
            <a:chExt cx="1859355" cy="533566"/>
          </a:xfrm>
        </p:grpSpPr>
        <p:pic>
          <p:nvPicPr>
            <p:cNvPr id="28" name="図 27" descr="図形&#10;&#10;低い精度で自動的に生成された説明">
              <a:extLst>
                <a:ext uri="{FF2B5EF4-FFF2-40B4-BE49-F238E27FC236}">
                  <a16:creationId xmlns:a16="http://schemas.microsoft.com/office/drawing/2014/main" id="{656E9DA0-85E1-4F6C-9834-8D8588E514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29" name="テキスト ボックス 28">
              <a:extLst>
                <a:ext uri="{FF2B5EF4-FFF2-40B4-BE49-F238E27FC236}">
                  <a16:creationId xmlns:a16="http://schemas.microsoft.com/office/drawing/2014/main" id="{A63E8390-003C-1F87-BC09-057B1D569568}"/>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9398950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60</a:t>
            </a:fld>
            <a:endParaRPr kumimoji="1" lang="ja-JP" altLang="en-US"/>
          </a:p>
        </p:txBody>
      </p:sp>
      <p:sp>
        <p:nvSpPr>
          <p:cNvPr id="6" name="テキスト ボックス 5">
            <a:extLst>
              <a:ext uri="{FF2B5EF4-FFF2-40B4-BE49-F238E27FC236}">
                <a16:creationId xmlns:a16="http://schemas.microsoft.com/office/drawing/2014/main" id="{9CE32F42-25BD-58D6-0B0E-6AA5C413ABB3}"/>
              </a:ext>
            </a:extLst>
          </p:cNvPr>
          <p:cNvSpPr txBox="1"/>
          <p:nvPr/>
        </p:nvSpPr>
        <p:spPr>
          <a:xfrm>
            <a:off x="696642" y="4109019"/>
            <a:ext cx="5464715" cy="1348767"/>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a:t>
            </a:r>
            <a:r>
              <a:rPr lang="ja-JP" altLang="en-US" sz="1100" dirty="0">
                <a:highlight>
                  <a:srgbClr val="FDFDFD"/>
                </a:highlight>
                <a:latin typeface="游ゴシック" panose="020B0400000000000000" pitchFamily="50" charset="-128"/>
                <a:ea typeface="游ゴシック" panose="020B0400000000000000" pitchFamily="50" charset="-128"/>
              </a:rPr>
              <a:t> ２</a:t>
            </a:r>
            <a:r>
              <a:rPr lang="ja-JP" altLang="en-US" sz="1100" b="0" i="0" dirty="0">
                <a:effectLst/>
                <a:highlight>
                  <a:srgbClr val="FDFDFD"/>
                </a:highlight>
                <a:latin typeface="游ゴシック" panose="020B0400000000000000" pitchFamily="50" charset="-128"/>
                <a:ea typeface="游ゴシック" panose="020B0400000000000000" pitchFamily="50" charset="-128"/>
              </a:rPr>
              <a:t>段階</a:t>
            </a:r>
            <a:r>
              <a:rPr lang="ja-JP" altLang="en-US" sz="1100" dirty="0">
                <a:latin typeface="游ゴシック" panose="020B0400000000000000" pitchFamily="50" charset="-128"/>
                <a:ea typeface="游ゴシック" panose="020B0400000000000000" pitchFamily="50" charset="-128"/>
              </a:rPr>
              <a:t>も同様に処理します。</a:t>
            </a:r>
            <a:endParaRPr lang="en-US" altLang="ja-JP" sz="1100" dirty="0">
              <a:latin typeface="游ゴシック" panose="020B0400000000000000" pitchFamily="50" charset="-128"/>
              <a:ea typeface="游ゴシック" panose="020B0400000000000000" pitchFamily="50" charset="-128"/>
            </a:endParaRPr>
          </a:p>
          <a:p>
            <a:pPr>
              <a:lnSpc>
                <a:spcPct val="125000"/>
              </a:lnSpc>
            </a:pP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⑩</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２</a:t>
            </a:r>
            <a:r>
              <a:rPr kumimoji="1" lang="ja-JP" altLang="en-US" sz="1100" dirty="0">
                <a:latin typeface="游ゴシック" panose="020B0400000000000000" pitchFamily="50" charset="-128"/>
                <a:ea typeface="游ゴシック" panose="020B0400000000000000" pitchFamily="50" charset="-128"/>
              </a:rPr>
              <a:t>段階として、</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「新規」 をクリックすると、下に入力欄を表示されます。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kumimoji="1" lang="ko-KR" altLang="en-US" sz="1100" dirty="0">
                <a:solidFill>
                  <a:srgbClr val="FF0000"/>
                </a:solidFill>
                <a:latin typeface="游ゴシック" panose="020B0400000000000000" pitchFamily="50" charset="-128"/>
              </a:rPr>
              <a:t>⑪ </a:t>
            </a:r>
            <a:r>
              <a:rPr kumimoji="1" lang="ja-JP" altLang="en-US" sz="1100" dirty="0">
                <a:latin typeface="游ゴシック" panose="020B0400000000000000" pitchFamily="50" charset="-128"/>
                <a:ea typeface="游ゴシック" panose="020B0400000000000000" pitchFamily="50" charset="-128"/>
              </a:rPr>
              <a:t>「在医総管・施医総管」が無いレセプトを探すように設定します。</a:t>
            </a:r>
          </a:p>
          <a:p>
            <a:pPr>
              <a:lnSpc>
                <a:spcPct val="125000"/>
              </a:lnSpc>
            </a:pPr>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 適用区分：診療行為で、無⦿と入力し、</a:t>
            </a:r>
          </a:p>
          <a:p>
            <a:pPr>
              <a:lnSpc>
                <a:spcPct val="125000"/>
              </a:lnSpc>
            </a:pPr>
            <a:r>
              <a:rPr kumimoji="1" lang="en-US" altLang="ja-JP" sz="1100" dirty="0">
                <a:latin typeface="游ゴシック" panose="020B0400000000000000" pitchFamily="50" charset="-128"/>
                <a:ea typeface="游ゴシック" panose="020B0400000000000000" pitchFamily="50" charset="-128"/>
              </a:rPr>
              <a:t>―</a:t>
            </a:r>
            <a:r>
              <a:rPr kumimoji="1" lang="ja-JP" altLang="en-US" sz="1100" dirty="0">
                <a:latin typeface="游ゴシック" panose="020B0400000000000000" pitchFamily="50" charset="-128"/>
                <a:ea typeface="游ゴシック" panose="020B0400000000000000" pitchFamily="50" charset="-128"/>
              </a:rPr>
              <a:t> 集計区分：「集計なし」と入力します。</a:t>
            </a:r>
            <a:endParaRPr lang="ja-JP" altLang="en-US" sz="1100" dirty="0">
              <a:latin typeface="游ゴシック" panose="020B0400000000000000" pitchFamily="50" charset="-128"/>
              <a:ea typeface="游ゴシック" panose="020B0400000000000000" pitchFamily="50" charset="-128"/>
            </a:endParaRPr>
          </a:p>
        </p:txBody>
      </p:sp>
      <p:sp>
        <p:nvSpPr>
          <p:cNvPr id="9" name="テキスト ボックス 4">
            <a:extLst>
              <a:ext uri="{FF2B5EF4-FFF2-40B4-BE49-F238E27FC236}">
                <a16:creationId xmlns:a16="http://schemas.microsoft.com/office/drawing/2014/main" id="{23695378-854F-0E1F-20FA-15976B5E9BEE}"/>
              </a:ext>
            </a:extLst>
          </p:cNvPr>
          <p:cNvSpPr txBox="1"/>
          <p:nvPr/>
        </p:nvSpPr>
        <p:spPr>
          <a:xfrm>
            <a:off x="696642" y="1266095"/>
            <a:ext cx="5712817" cy="498983"/>
          </a:xfrm>
          <a:prstGeom prst="rect">
            <a:avLst/>
          </a:prstGeom>
          <a:noFill/>
        </p:spPr>
        <p:txBody>
          <a:bodyPr wrap="square">
            <a:spAutoFit/>
          </a:bodyPr>
          <a:lstStyle/>
          <a:p>
            <a:pPr>
              <a:lnSpc>
                <a:spcPct val="125000"/>
              </a:lnSpc>
            </a:pPr>
            <a:r>
              <a:rPr lang="ja-JP" altLang="en-US" sz="1100" dirty="0">
                <a:solidFill>
                  <a:srgbClr val="FF0000"/>
                </a:solidFill>
                <a:latin typeface="游ゴシック" panose="020B0400000000000000" pitchFamily="50" charset="-128"/>
                <a:ea typeface="游ゴシック" panose="020B0400000000000000" pitchFamily="50" charset="-128"/>
              </a:rPr>
              <a:t>⑨ </a:t>
            </a:r>
            <a:r>
              <a:rPr lang="ja-JP" altLang="en-US" sz="1100" dirty="0">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グルー追加」をクリックして、</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１</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段階の「診療行為」グループに </a:t>
            </a:r>
            <a:r>
              <a:rPr lang="en-US" altLang="ja-JP" sz="1100" dirty="0">
                <a:solidFill>
                  <a:srgbClr val="000000"/>
                </a:solidFill>
                <a:highlight>
                  <a:srgbClr val="FDFDFD"/>
                </a:highlight>
                <a:latin typeface="游ゴシック" panose="020B0400000000000000" pitchFamily="50" charset="-128"/>
                <a:ea typeface="游ゴシック" panose="020B0400000000000000" pitchFamily="50" charset="-128"/>
              </a:rPr>
              <a:t>G001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をマッピングします。</a:t>
            </a:r>
            <a:endParaRPr lang="en-US" altLang="ja-JP" sz="1100" dirty="0">
              <a:latin typeface="游ゴシック" panose="020B0400000000000000" pitchFamily="50" charset="-128"/>
              <a:ea typeface="游ゴシック" panose="020B0400000000000000" pitchFamily="50" charset="-128"/>
            </a:endParaRPr>
          </a:p>
        </p:txBody>
      </p:sp>
      <p:grpSp>
        <p:nvGrpSpPr>
          <p:cNvPr id="21" name="グループ化 20">
            <a:extLst>
              <a:ext uri="{FF2B5EF4-FFF2-40B4-BE49-F238E27FC236}">
                <a16:creationId xmlns:a16="http://schemas.microsoft.com/office/drawing/2014/main" id="{DF71A7E4-B283-11AF-90B3-F71173EF775D}"/>
              </a:ext>
            </a:extLst>
          </p:cNvPr>
          <p:cNvGrpSpPr/>
          <p:nvPr/>
        </p:nvGrpSpPr>
        <p:grpSpPr>
          <a:xfrm>
            <a:off x="808546" y="1907271"/>
            <a:ext cx="5240907" cy="2022708"/>
            <a:chOff x="731268" y="1454839"/>
            <a:chExt cx="5402525" cy="2085084"/>
          </a:xfrm>
        </p:grpSpPr>
        <p:pic>
          <p:nvPicPr>
            <p:cNvPr id="10" name="그림 11">
              <a:extLst>
                <a:ext uri="{FF2B5EF4-FFF2-40B4-BE49-F238E27FC236}">
                  <a16:creationId xmlns:a16="http://schemas.microsoft.com/office/drawing/2014/main" id="{1B10658B-4E85-E3EC-E171-E7C01F029695}"/>
                </a:ext>
              </a:extLst>
            </p:cNvPr>
            <p:cNvPicPr>
              <a:picLocks noChangeAspect="1"/>
            </p:cNvPicPr>
            <p:nvPr/>
          </p:nvPicPr>
          <p:blipFill>
            <a:blip r:embed="rId3"/>
            <a:stretch>
              <a:fillRect/>
            </a:stretch>
          </p:blipFill>
          <p:spPr>
            <a:xfrm>
              <a:off x="731268" y="1454839"/>
              <a:ext cx="5402525" cy="2085083"/>
            </a:xfrm>
            <a:prstGeom prst="rect">
              <a:avLst/>
            </a:prstGeom>
          </p:spPr>
        </p:pic>
        <p:sp>
          <p:nvSpPr>
            <p:cNvPr id="11" name="TextBox 13">
              <a:extLst>
                <a:ext uri="{FF2B5EF4-FFF2-40B4-BE49-F238E27FC236}">
                  <a16:creationId xmlns:a16="http://schemas.microsoft.com/office/drawing/2014/main" id="{8A24D5ED-3184-1235-ED42-F12AA7F9430D}"/>
                </a:ext>
              </a:extLst>
            </p:cNvPr>
            <p:cNvSpPr txBox="1"/>
            <p:nvPr/>
          </p:nvSpPr>
          <p:spPr>
            <a:xfrm>
              <a:off x="2529735" y="2497380"/>
              <a:ext cx="401872" cy="34899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⑨</a:t>
              </a:r>
            </a:p>
          </p:txBody>
        </p:sp>
        <p:sp>
          <p:nvSpPr>
            <p:cNvPr id="12" name="사각형: 둥근 모서리 16">
              <a:extLst>
                <a:ext uri="{FF2B5EF4-FFF2-40B4-BE49-F238E27FC236}">
                  <a16:creationId xmlns:a16="http://schemas.microsoft.com/office/drawing/2014/main" id="{B9797196-3B3F-1982-5B3B-6B8F8202AA90}"/>
                </a:ext>
              </a:extLst>
            </p:cNvPr>
            <p:cNvSpPr/>
            <p:nvPr/>
          </p:nvSpPr>
          <p:spPr>
            <a:xfrm>
              <a:off x="2418957" y="2806899"/>
              <a:ext cx="611406" cy="223413"/>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3" name="사각형: 둥근 모서리 17">
              <a:extLst>
                <a:ext uri="{FF2B5EF4-FFF2-40B4-BE49-F238E27FC236}">
                  <a16:creationId xmlns:a16="http://schemas.microsoft.com/office/drawing/2014/main" id="{B2E73F63-4871-E960-78F4-1244687130E4}"/>
                </a:ext>
              </a:extLst>
            </p:cNvPr>
            <p:cNvSpPr/>
            <p:nvPr/>
          </p:nvSpPr>
          <p:spPr>
            <a:xfrm>
              <a:off x="863137" y="3352297"/>
              <a:ext cx="1666598" cy="18762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grpSp>
      <p:grpSp>
        <p:nvGrpSpPr>
          <p:cNvPr id="20" name="グループ化 19">
            <a:extLst>
              <a:ext uri="{FF2B5EF4-FFF2-40B4-BE49-F238E27FC236}">
                <a16:creationId xmlns:a16="http://schemas.microsoft.com/office/drawing/2014/main" id="{82BEB0ED-7BFE-7275-1427-E6115828F4F7}"/>
              </a:ext>
            </a:extLst>
          </p:cNvPr>
          <p:cNvGrpSpPr/>
          <p:nvPr/>
        </p:nvGrpSpPr>
        <p:grpSpPr>
          <a:xfrm>
            <a:off x="863137" y="5619213"/>
            <a:ext cx="4745607" cy="2763350"/>
            <a:chOff x="731268" y="5119448"/>
            <a:chExt cx="5401627" cy="3145348"/>
          </a:xfrm>
        </p:grpSpPr>
        <p:pic>
          <p:nvPicPr>
            <p:cNvPr id="14" name="그림 19">
              <a:extLst>
                <a:ext uri="{FF2B5EF4-FFF2-40B4-BE49-F238E27FC236}">
                  <a16:creationId xmlns:a16="http://schemas.microsoft.com/office/drawing/2014/main" id="{0BAAC8E3-0C1B-FA0F-D599-F3CABB8DFCAC}"/>
                </a:ext>
              </a:extLst>
            </p:cNvPr>
            <p:cNvPicPr>
              <a:picLocks noChangeAspect="1"/>
            </p:cNvPicPr>
            <p:nvPr/>
          </p:nvPicPr>
          <p:blipFill>
            <a:blip r:embed="rId4"/>
            <a:stretch>
              <a:fillRect/>
            </a:stretch>
          </p:blipFill>
          <p:spPr>
            <a:xfrm>
              <a:off x="731268" y="5119448"/>
              <a:ext cx="5401627" cy="3092490"/>
            </a:xfrm>
            <a:prstGeom prst="rect">
              <a:avLst/>
            </a:prstGeom>
          </p:spPr>
        </p:pic>
        <p:sp>
          <p:nvSpPr>
            <p:cNvPr id="15" name="TextBox 21">
              <a:extLst>
                <a:ext uri="{FF2B5EF4-FFF2-40B4-BE49-F238E27FC236}">
                  <a16:creationId xmlns:a16="http://schemas.microsoft.com/office/drawing/2014/main" id="{9A2FA72D-6071-94BD-7FCE-653EB824E433}"/>
                </a:ext>
              </a:extLst>
            </p:cNvPr>
            <p:cNvSpPr txBox="1"/>
            <p:nvPr/>
          </p:nvSpPr>
          <p:spPr>
            <a:xfrm>
              <a:off x="1004060" y="6189886"/>
              <a:ext cx="443742" cy="38535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⑩</a:t>
              </a:r>
            </a:p>
          </p:txBody>
        </p:sp>
        <p:sp>
          <p:nvSpPr>
            <p:cNvPr id="16" name="사각형: 둥근 모서리 22">
              <a:extLst>
                <a:ext uri="{FF2B5EF4-FFF2-40B4-BE49-F238E27FC236}">
                  <a16:creationId xmlns:a16="http://schemas.microsoft.com/office/drawing/2014/main" id="{D08D01DA-135A-030B-E2A9-30B9333F4E99}"/>
                </a:ext>
              </a:extLst>
            </p:cNvPr>
            <p:cNvSpPr/>
            <p:nvPr/>
          </p:nvSpPr>
          <p:spPr>
            <a:xfrm>
              <a:off x="1044006" y="6479310"/>
              <a:ext cx="308282" cy="198564"/>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7" name="사각형: 둥근 모서리 25">
              <a:extLst>
                <a:ext uri="{FF2B5EF4-FFF2-40B4-BE49-F238E27FC236}">
                  <a16:creationId xmlns:a16="http://schemas.microsoft.com/office/drawing/2014/main" id="{87E9691E-36DF-CBF9-7528-3658C24ED79A}"/>
                </a:ext>
              </a:extLst>
            </p:cNvPr>
            <p:cNvSpPr/>
            <p:nvPr/>
          </p:nvSpPr>
          <p:spPr>
            <a:xfrm>
              <a:off x="731268" y="7675392"/>
              <a:ext cx="2977782" cy="53654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8" name="TextBox 26">
              <a:extLst>
                <a:ext uri="{FF2B5EF4-FFF2-40B4-BE49-F238E27FC236}">
                  <a16:creationId xmlns:a16="http://schemas.microsoft.com/office/drawing/2014/main" id="{3D386765-CDAF-0D45-0C2B-402A23D6A619}"/>
                </a:ext>
              </a:extLst>
            </p:cNvPr>
            <p:cNvSpPr txBox="1"/>
            <p:nvPr/>
          </p:nvSpPr>
          <p:spPr>
            <a:xfrm>
              <a:off x="2139884" y="7879441"/>
              <a:ext cx="443742" cy="385355"/>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⑪</a:t>
              </a:r>
            </a:p>
          </p:txBody>
        </p:sp>
      </p:grpSp>
      <p:sp>
        <p:nvSpPr>
          <p:cNvPr id="19" name="テキスト ボックス 4">
            <a:extLst>
              <a:ext uri="{FF2B5EF4-FFF2-40B4-BE49-F238E27FC236}">
                <a16:creationId xmlns:a16="http://schemas.microsoft.com/office/drawing/2014/main" id="{6D56976F-45D7-EE17-489E-FAFF9AC97F7F}"/>
              </a:ext>
            </a:extLst>
          </p:cNvPr>
          <p:cNvSpPr txBox="1"/>
          <p:nvPr/>
        </p:nvSpPr>
        <p:spPr>
          <a:xfrm>
            <a:off x="731268" y="8417983"/>
            <a:ext cx="5464715" cy="498983"/>
          </a:xfrm>
          <a:prstGeom prst="rect">
            <a:avLst/>
          </a:prstGeom>
          <a:noFill/>
        </p:spPr>
        <p:txBody>
          <a:bodyPr wrap="square">
            <a:spAutoFit/>
          </a:bodyPr>
          <a:lstStyle/>
          <a:p>
            <a:pPr>
              <a:lnSpc>
                <a:spcPct val="125000"/>
              </a:lnSpc>
            </a:pPr>
            <a:r>
              <a:rPr lang="ja-JP" altLang="en-US" sz="1100" dirty="0">
                <a:latin typeface="游ゴシック" panose="020B0400000000000000" pitchFamily="50" charset="-128"/>
                <a:ea typeface="游ゴシック" panose="020B0400000000000000" pitchFamily="50" charset="-128"/>
              </a:rPr>
              <a:t>＊</a:t>
            </a:r>
            <a:r>
              <a:rPr lang="ja-JP" altLang="en-US" sz="1100" dirty="0">
                <a:highlight>
                  <a:srgbClr val="FDFDFD"/>
                </a:highlight>
                <a:latin typeface="游ゴシック" panose="020B0400000000000000" pitchFamily="50" charset="-128"/>
                <a:ea typeface="游ゴシック" panose="020B0400000000000000" pitchFamily="50" charset="-128"/>
              </a:rPr>
              <a:t> ２段階にマッピングされる「在医総管・施医総管」（</a:t>
            </a:r>
            <a:r>
              <a:rPr lang="en-US" altLang="ja-JP" sz="1100" dirty="0">
                <a:highlight>
                  <a:srgbClr val="FDFDFD"/>
                </a:highlight>
                <a:latin typeface="游ゴシック" panose="020B0400000000000000" pitchFamily="50" charset="-128"/>
                <a:ea typeface="游ゴシック" panose="020B0400000000000000" pitchFamily="50" charset="-128"/>
              </a:rPr>
              <a:t>=</a:t>
            </a:r>
            <a:r>
              <a:rPr lang="ja-JP" altLang="en-US" sz="1100" dirty="0">
                <a:highlight>
                  <a:srgbClr val="FDFDFD"/>
                </a:highlight>
                <a:latin typeface="游ゴシック" panose="020B0400000000000000" pitchFamily="50" charset="-128"/>
                <a:ea typeface="游ゴシック" panose="020B0400000000000000" pitchFamily="50" charset="-128"/>
              </a:rPr>
              <a:t>グループ項目）も同様にグループを作成処理します　</a:t>
            </a:r>
            <a:endParaRPr lang="ja-JP" altLang="en-US"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9190798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61</a:t>
            </a:fld>
            <a:endParaRPr kumimoji="1" lang="ja-JP" altLang="en-US"/>
          </a:p>
        </p:txBody>
      </p:sp>
      <p:sp>
        <p:nvSpPr>
          <p:cNvPr id="6" name="テキスト ボックス 4">
            <a:extLst>
              <a:ext uri="{FF2B5EF4-FFF2-40B4-BE49-F238E27FC236}">
                <a16:creationId xmlns:a16="http://schemas.microsoft.com/office/drawing/2014/main" id="{703F1135-8729-D2E1-9EF8-3F8EBA664CF7}"/>
              </a:ext>
            </a:extLst>
          </p:cNvPr>
          <p:cNvSpPr txBox="1"/>
          <p:nvPr/>
        </p:nvSpPr>
        <p:spPr>
          <a:xfrm>
            <a:off x="524279" y="1230779"/>
            <a:ext cx="5712817" cy="710579"/>
          </a:xfrm>
          <a:prstGeom prst="rect">
            <a:avLst/>
          </a:prstGeom>
          <a:noFill/>
        </p:spPr>
        <p:txBody>
          <a:bodyPr wrap="square">
            <a:spAutoFit/>
          </a:bodyPr>
          <a:lstStyle/>
          <a:p>
            <a:pPr>
              <a:lnSpc>
                <a:spcPct val="125000"/>
              </a:lnSpc>
            </a:pPr>
            <a:r>
              <a:rPr kumimoji="1" lang="ko-KR" altLang="en-US" sz="1100" dirty="0">
                <a:solidFill>
                  <a:srgbClr val="FF0000"/>
                </a:solidFill>
                <a:latin typeface="游ゴシック" panose="020B0400000000000000" pitchFamily="50" charset="-128"/>
              </a:rPr>
              <a:t>⑫</a:t>
            </a:r>
            <a:r>
              <a:rPr kumimoji="1" lang="ja-JP" altLang="en-US" sz="1100" dirty="0">
                <a:solidFill>
                  <a:srgbClr val="FF0000"/>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同様に「在医総管・施医総管」（</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グループ項目）について「グループ追加」をクリックして、</a:t>
            </a:r>
            <a:endParaRPr lang="en-US" altLang="ja-JP" sz="1100" dirty="0">
              <a:latin typeface="游ゴシック" panose="020B0400000000000000" pitchFamily="50" charset="-128"/>
              <a:ea typeface="游ゴシック" panose="020B0400000000000000" pitchFamily="50" charset="-128"/>
            </a:endParaRPr>
          </a:p>
          <a:p>
            <a:pPr>
              <a:lnSpc>
                <a:spcPct val="125000"/>
              </a:lnSpc>
            </a:pPr>
            <a:r>
              <a:rPr lang="ja-JP" altLang="en-US" sz="1100" dirty="0">
                <a:latin typeface="游ゴシック" panose="020B0400000000000000" pitchFamily="50" charset="-128"/>
                <a:ea typeface="游ゴシック" panose="020B0400000000000000" pitchFamily="50" charset="-128"/>
              </a:rPr>
              <a:t>２段階のグループに </a:t>
            </a:r>
            <a:r>
              <a:rPr lang="en-US" altLang="ja-JP" sz="1100" dirty="0">
                <a:latin typeface="游ゴシック" panose="020B0400000000000000" pitchFamily="50" charset="-128"/>
                <a:ea typeface="游ゴシック" panose="020B0400000000000000" pitchFamily="50" charset="-128"/>
              </a:rPr>
              <a:t>G002</a:t>
            </a:r>
            <a:r>
              <a:rPr lang="ja-JP" altLang="en-US" sz="1100" dirty="0">
                <a:latin typeface="游ゴシック" panose="020B0400000000000000" pitchFamily="50" charset="-128"/>
                <a:ea typeface="游ゴシック" panose="020B0400000000000000" pitchFamily="50" charset="-128"/>
              </a:rPr>
              <a:t>でマッピングします。</a:t>
            </a:r>
          </a:p>
        </p:txBody>
      </p:sp>
      <p:grpSp>
        <p:nvGrpSpPr>
          <p:cNvPr id="14" name="グループ化 13">
            <a:extLst>
              <a:ext uri="{FF2B5EF4-FFF2-40B4-BE49-F238E27FC236}">
                <a16:creationId xmlns:a16="http://schemas.microsoft.com/office/drawing/2014/main" id="{176475AD-3CB3-B5FC-376A-2ECA9EE8D6E6}"/>
              </a:ext>
            </a:extLst>
          </p:cNvPr>
          <p:cNvGrpSpPr/>
          <p:nvPr/>
        </p:nvGrpSpPr>
        <p:grpSpPr>
          <a:xfrm>
            <a:off x="578337" y="2200866"/>
            <a:ext cx="5395605" cy="2899378"/>
            <a:chOff x="589095" y="1927542"/>
            <a:chExt cx="5395605" cy="2899378"/>
          </a:xfrm>
        </p:grpSpPr>
        <p:pic>
          <p:nvPicPr>
            <p:cNvPr id="9" name="그림 5">
              <a:extLst>
                <a:ext uri="{FF2B5EF4-FFF2-40B4-BE49-F238E27FC236}">
                  <a16:creationId xmlns:a16="http://schemas.microsoft.com/office/drawing/2014/main" id="{9DF513FF-D7AC-AC1E-A15A-0F2DC5682F90}"/>
                </a:ext>
              </a:extLst>
            </p:cNvPr>
            <p:cNvPicPr>
              <a:picLocks noChangeAspect="1"/>
            </p:cNvPicPr>
            <p:nvPr/>
          </p:nvPicPr>
          <p:blipFill>
            <a:blip r:embed="rId3"/>
            <a:stretch>
              <a:fillRect/>
            </a:stretch>
          </p:blipFill>
          <p:spPr>
            <a:xfrm>
              <a:off x="589095" y="1927542"/>
              <a:ext cx="5395605" cy="2899378"/>
            </a:xfrm>
            <a:prstGeom prst="rect">
              <a:avLst/>
            </a:prstGeom>
          </p:spPr>
        </p:pic>
        <p:sp>
          <p:nvSpPr>
            <p:cNvPr id="10" name="TextBox 7">
              <a:extLst>
                <a:ext uri="{FF2B5EF4-FFF2-40B4-BE49-F238E27FC236}">
                  <a16:creationId xmlns:a16="http://schemas.microsoft.com/office/drawing/2014/main" id="{BBBB8E57-2D2B-7C09-7668-0357BB59C37F}"/>
                </a:ext>
              </a:extLst>
            </p:cNvPr>
            <p:cNvSpPr txBox="1"/>
            <p:nvPr/>
          </p:nvSpPr>
          <p:spPr>
            <a:xfrm>
              <a:off x="2221221" y="2929984"/>
              <a:ext cx="389850" cy="338554"/>
            </a:xfrm>
            <a:prstGeom prst="rect">
              <a:avLst/>
            </a:prstGeom>
            <a:noFill/>
          </p:spPr>
          <p:txBody>
            <a:bodyPr wrap="none" rtlCol="0">
              <a:spAutoFit/>
            </a:bodyPr>
            <a:lstStyle/>
            <a:p>
              <a:pPr algn="l"/>
              <a:r>
                <a:rPr kumimoji="1" lang="ko-KR" altLang="en-US" sz="1600" dirty="0">
                  <a:solidFill>
                    <a:srgbClr val="FF0000"/>
                  </a:solidFill>
                  <a:latin typeface="游ゴシック" panose="020B0400000000000000" pitchFamily="50" charset="-128"/>
                </a:rPr>
                <a:t>⑫</a:t>
              </a:r>
            </a:p>
          </p:txBody>
        </p:sp>
        <p:sp>
          <p:nvSpPr>
            <p:cNvPr id="11" name="사각형: 둥근 모서리 9">
              <a:extLst>
                <a:ext uri="{FF2B5EF4-FFF2-40B4-BE49-F238E27FC236}">
                  <a16:creationId xmlns:a16="http://schemas.microsoft.com/office/drawing/2014/main" id="{50CF0725-D07B-C42F-EDC5-FD870B35DEA4}"/>
                </a:ext>
              </a:extLst>
            </p:cNvPr>
            <p:cNvSpPr/>
            <p:nvPr/>
          </p:nvSpPr>
          <p:spPr>
            <a:xfrm>
              <a:off x="713720" y="4037060"/>
              <a:ext cx="1666598" cy="187626"/>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
          <p:nvSpPr>
            <p:cNvPr id="12" name="사각형: 둥근 모서리 10">
              <a:extLst>
                <a:ext uri="{FF2B5EF4-FFF2-40B4-BE49-F238E27FC236}">
                  <a16:creationId xmlns:a16="http://schemas.microsoft.com/office/drawing/2014/main" id="{0A0C303B-8655-0F3D-8A6D-285B786988FE}"/>
                </a:ext>
              </a:extLst>
            </p:cNvPr>
            <p:cNvSpPr/>
            <p:nvPr/>
          </p:nvSpPr>
          <p:spPr>
            <a:xfrm>
              <a:off x="3409898" y="2951826"/>
              <a:ext cx="2570082" cy="1125425"/>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cxnSp>
          <p:nvCxnSpPr>
            <p:cNvPr id="13" name="직선 화살표 연결선 14">
              <a:extLst>
                <a:ext uri="{FF2B5EF4-FFF2-40B4-BE49-F238E27FC236}">
                  <a16:creationId xmlns:a16="http://schemas.microsoft.com/office/drawing/2014/main" id="{FB280AD7-5538-2745-222E-3C810D2B4CC3}"/>
                </a:ext>
              </a:extLst>
            </p:cNvPr>
            <p:cNvCxnSpPr>
              <a:cxnSpLocks/>
              <a:endCxn id="11" idx="3"/>
            </p:cNvCxnSpPr>
            <p:nvPr/>
          </p:nvCxnSpPr>
          <p:spPr>
            <a:xfrm flipH="1">
              <a:off x="2380318" y="3442820"/>
              <a:ext cx="1029580" cy="68805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212124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62</a:t>
            </a:fld>
            <a:endParaRPr kumimoji="1" lang="ja-JP" altLang="en-US"/>
          </a:p>
        </p:txBody>
      </p:sp>
      <p:sp>
        <p:nvSpPr>
          <p:cNvPr id="9" name="テキスト ボックス 4">
            <a:extLst>
              <a:ext uri="{FF2B5EF4-FFF2-40B4-BE49-F238E27FC236}">
                <a16:creationId xmlns:a16="http://schemas.microsoft.com/office/drawing/2014/main" id="{A289F1C4-EE12-DC64-A034-26C044FCCFAB}"/>
              </a:ext>
            </a:extLst>
          </p:cNvPr>
          <p:cNvSpPr txBox="1"/>
          <p:nvPr/>
        </p:nvSpPr>
        <p:spPr>
          <a:xfrm>
            <a:off x="1019579" y="1056200"/>
            <a:ext cx="5464715" cy="290785"/>
          </a:xfrm>
          <a:prstGeom prst="rect">
            <a:avLst/>
          </a:prstGeom>
          <a:noFill/>
        </p:spPr>
        <p:txBody>
          <a:bodyPr wrap="square">
            <a:spAutoFit/>
          </a:bodyPr>
          <a:lstStyle/>
          <a:p>
            <a:pPr>
              <a:lnSpc>
                <a:spcPct val="125000"/>
              </a:lnSpc>
            </a:pPr>
            <a:r>
              <a:rPr lang="ja-JP" altLang="en-US" sz="1100" dirty="0">
                <a:solidFill>
                  <a:srgbClr val="0000FF"/>
                </a:solidFill>
                <a:latin typeface="游ゴシック" panose="020B0400000000000000" pitchFamily="50" charset="-128"/>
                <a:ea typeface="游ゴシック" panose="020B0400000000000000" pitchFamily="50" charset="-128"/>
              </a:rPr>
              <a:t>＊</a:t>
            </a:r>
            <a:r>
              <a:rPr lang="ja-JP" altLang="en-US" sz="1100" dirty="0">
                <a:solidFill>
                  <a:srgbClr val="0000FF"/>
                </a:solidFill>
                <a:highlight>
                  <a:srgbClr val="FDFDFD"/>
                </a:highlight>
                <a:latin typeface="游ゴシック" panose="020B0400000000000000" pitchFamily="50" charset="-128"/>
                <a:ea typeface="游ゴシック" panose="020B0400000000000000" pitchFamily="50" charset="-128"/>
              </a:rPr>
              <a:t> 段階</a:t>
            </a:r>
            <a:r>
              <a:rPr lang="ja-JP" altLang="en-US" sz="1100" b="0" i="0" dirty="0">
                <a:solidFill>
                  <a:srgbClr val="0000FF"/>
                </a:solidFill>
                <a:effectLst/>
                <a:highlight>
                  <a:srgbClr val="FDFDFD"/>
                </a:highlight>
                <a:latin typeface="游ゴシック" panose="020B0400000000000000" pitchFamily="50" charset="-128"/>
                <a:ea typeface="游ゴシック" panose="020B0400000000000000" pitchFamily="50" charset="-128"/>
              </a:rPr>
              <a:t>項目説明</a:t>
            </a:r>
            <a:endParaRPr lang="ja-JP" altLang="en-US" sz="1100" dirty="0">
              <a:solidFill>
                <a:srgbClr val="0000FF"/>
              </a:solidFill>
              <a:latin typeface="游ゴシック" panose="020B0400000000000000" pitchFamily="50" charset="-128"/>
              <a:ea typeface="游ゴシック" panose="020B0400000000000000" pitchFamily="50" charset="-128"/>
            </a:endParaRPr>
          </a:p>
        </p:txBody>
      </p:sp>
      <p:sp>
        <p:nvSpPr>
          <p:cNvPr id="10" name="テキスト ボックス 4">
            <a:extLst>
              <a:ext uri="{FF2B5EF4-FFF2-40B4-BE49-F238E27FC236}">
                <a16:creationId xmlns:a16="http://schemas.microsoft.com/office/drawing/2014/main" id="{2952AC55-0572-2886-ABE6-029D7C007F8E}"/>
              </a:ext>
            </a:extLst>
          </p:cNvPr>
          <p:cNvSpPr txBox="1"/>
          <p:nvPr/>
        </p:nvSpPr>
        <p:spPr>
          <a:xfrm>
            <a:off x="901008" y="1332942"/>
            <a:ext cx="5712817" cy="290657"/>
          </a:xfrm>
          <a:prstGeom prst="rect">
            <a:avLst/>
          </a:prstGeom>
          <a:noFill/>
        </p:spPr>
        <p:txBody>
          <a:bodyPr wrap="square">
            <a:spAutoFit/>
          </a:bodyPr>
          <a:lstStyle/>
          <a:p>
            <a:pPr>
              <a:lnSpc>
                <a:spcPct val="125000"/>
              </a:lnSpc>
            </a:pPr>
            <a:r>
              <a:rPr lang="ja-JP" altLang="en-US" sz="1100" b="1" i="0" dirty="0">
                <a:solidFill>
                  <a:srgbClr val="000000"/>
                </a:solidFill>
                <a:effectLst/>
                <a:highlight>
                  <a:srgbClr val="FDFDFD"/>
                </a:highlight>
                <a:latin typeface="游ゴシック" panose="020B0400000000000000" pitchFamily="50" charset="-128"/>
                <a:ea typeface="游ゴシック" panose="020B0400000000000000" pitchFamily="50" charset="-128"/>
              </a:rPr>
              <a:t>（１）摘要区分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5</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つの中から</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つ選びます。</a:t>
            </a:r>
            <a:endParaRPr lang="ja-JP" altLang="en-US" sz="1100" dirty="0">
              <a:latin typeface="游ゴシック" panose="020B0400000000000000" pitchFamily="50" charset="-128"/>
              <a:ea typeface="游ゴシック" panose="020B0400000000000000" pitchFamily="50" charset="-128"/>
            </a:endParaRPr>
          </a:p>
        </p:txBody>
      </p:sp>
      <p:pic>
        <p:nvPicPr>
          <p:cNvPr id="11" name="그림 31">
            <a:extLst>
              <a:ext uri="{FF2B5EF4-FFF2-40B4-BE49-F238E27FC236}">
                <a16:creationId xmlns:a16="http://schemas.microsoft.com/office/drawing/2014/main" id="{A9FDF4FD-0356-A080-44F1-3210788594A9}"/>
              </a:ext>
            </a:extLst>
          </p:cNvPr>
          <p:cNvPicPr>
            <a:picLocks noChangeAspect="1"/>
          </p:cNvPicPr>
          <p:nvPr/>
        </p:nvPicPr>
        <p:blipFill>
          <a:blip r:embed="rId4"/>
          <a:stretch>
            <a:fillRect/>
          </a:stretch>
        </p:blipFill>
        <p:spPr>
          <a:xfrm>
            <a:off x="2608063" y="4729045"/>
            <a:ext cx="3854589" cy="622197"/>
          </a:xfrm>
          <a:prstGeom prst="rect">
            <a:avLst/>
          </a:prstGeom>
        </p:spPr>
      </p:pic>
      <p:sp>
        <p:nvSpPr>
          <p:cNvPr id="12" name="テキスト ボックス 4">
            <a:extLst>
              <a:ext uri="{FF2B5EF4-FFF2-40B4-BE49-F238E27FC236}">
                <a16:creationId xmlns:a16="http://schemas.microsoft.com/office/drawing/2014/main" id="{ADB844D1-2FBA-CF9D-9B16-1D276ECA6F91}"/>
              </a:ext>
            </a:extLst>
          </p:cNvPr>
          <p:cNvSpPr txBox="1"/>
          <p:nvPr/>
        </p:nvSpPr>
        <p:spPr>
          <a:xfrm>
            <a:off x="1640623" y="4197630"/>
            <a:ext cx="4804684" cy="498983"/>
          </a:xfrm>
          <a:prstGeom prst="rect">
            <a:avLst/>
          </a:prstGeom>
          <a:noFill/>
          <a:ln>
            <a:solidFill>
              <a:srgbClr val="0000FF"/>
            </a:solidFill>
          </a:ln>
        </p:spPr>
        <p:txBody>
          <a:bodyPr wrap="square">
            <a:spAutoFit/>
          </a:bodyPr>
          <a:lstStyle/>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「傷病名」の場合は、「集計区分」は「集計なし」で固定され、</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「転帰含まない」は変更できず、「主病名のみ」を選択可能です。</a:t>
            </a:r>
            <a:endParaRPr lang="ja-JP" altLang="en-US" sz="1100" dirty="0">
              <a:latin typeface="游ゴシック" panose="020B0400000000000000" pitchFamily="50" charset="-128"/>
              <a:ea typeface="游ゴシック" panose="020B0400000000000000" pitchFamily="50" charset="-128"/>
            </a:endParaRPr>
          </a:p>
        </p:txBody>
      </p:sp>
      <p:pic>
        <p:nvPicPr>
          <p:cNvPr id="17" name="그림 21">
            <a:extLst>
              <a:ext uri="{FF2B5EF4-FFF2-40B4-BE49-F238E27FC236}">
                <a16:creationId xmlns:a16="http://schemas.microsoft.com/office/drawing/2014/main" id="{3552483E-DC09-63E7-275A-5F5F40147916}"/>
              </a:ext>
            </a:extLst>
          </p:cNvPr>
          <p:cNvPicPr>
            <a:picLocks noChangeAspect="1"/>
          </p:cNvPicPr>
          <p:nvPr/>
        </p:nvPicPr>
        <p:blipFill>
          <a:blip r:embed="rId5"/>
          <a:stretch>
            <a:fillRect/>
          </a:stretch>
        </p:blipFill>
        <p:spPr>
          <a:xfrm>
            <a:off x="1642174" y="1635162"/>
            <a:ext cx="1437147" cy="1298068"/>
          </a:xfrm>
          <a:prstGeom prst="rect">
            <a:avLst/>
          </a:prstGeom>
          <a:ln>
            <a:solidFill>
              <a:schemeClr val="tx1"/>
            </a:solidFill>
          </a:ln>
        </p:spPr>
      </p:pic>
      <p:sp>
        <p:nvSpPr>
          <p:cNvPr id="19" name="テキスト ボックス 4">
            <a:extLst>
              <a:ext uri="{FF2B5EF4-FFF2-40B4-BE49-F238E27FC236}">
                <a16:creationId xmlns:a16="http://schemas.microsoft.com/office/drawing/2014/main" id="{ADBC99C2-C27E-1DF2-DE9E-3C9B550FEC4F}"/>
              </a:ext>
            </a:extLst>
          </p:cNvPr>
          <p:cNvSpPr txBox="1"/>
          <p:nvPr/>
        </p:nvSpPr>
        <p:spPr>
          <a:xfrm>
            <a:off x="1640624" y="2973968"/>
            <a:ext cx="4804683" cy="498983"/>
          </a:xfrm>
          <a:prstGeom prst="rect">
            <a:avLst/>
          </a:prstGeom>
          <a:noFill/>
          <a:ln>
            <a:solidFill>
              <a:srgbClr val="0000FF"/>
            </a:solidFill>
          </a:ln>
        </p:spPr>
        <p:txBody>
          <a:bodyPr wrap="square">
            <a:spAutoFit/>
          </a:bodyPr>
          <a:lstStyle/>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診療行為 」、「 医薬品 」、「傷病名」、「 特定器材 」、「 コメント」場合の初期状態です。</a:t>
            </a:r>
            <a:endParaRPr lang="ja-JP" altLang="en-US" sz="1100" dirty="0">
              <a:latin typeface="游ゴシック" panose="020B0400000000000000" pitchFamily="50" charset="-128"/>
              <a:ea typeface="游ゴシック" panose="020B0400000000000000" pitchFamily="50" charset="-128"/>
            </a:endParaRPr>
          </a:p>
        </p:txBody>
      </p:sp>
      <p:pic>
        <p:nvPicPr>
          <p:cNvPr id="20" name="그림 39">
            <a:extLst>
              <a:ext uri="{FF2B5EF4-FFF2-40B4-BE49-F238E27FC236}">
                <a16:creationId xmlns:a16="http://schemas.microsoft.com/office/drawing/2014/main" id="{2BCF325D-2734-4BA0-456B-D6E001CBFA2D}"/>
              </a:ext>
            </a:extLst>
          </p:cNvPr>
          <p:cNvPicPr>
            <a:picLocks noChangeAspect="1"/>
          </p:cNvPicPr>
          <p:nvPr/>
        </p:nvPicPr>
        <p:blipFill>
          <a:blip r:embed="rId6"/>
          <a:stretch>
            <a:fillRect/>
          </a:stretch>
        </p:blipFill>
        <p:spPr>
          <a:xfrm>
            <a:off x="2590718" y="3504175"/>
            <a:ext cx="3854589" cy="652061"/>
          </a:xfrm>
          <a:prstGeom prst="rect">
            <a:avLst/>
          </a:prstGeom>
        </p:spPr>
      </p:pic>
      <p:sp>
        <p:nvSpPr>
          <p:cNvPr id="21" name="사각형: 둥근 모서리 40">
            <a:extLst>
              <a:ext uri="{FF2B5EF4-FFF2-40B4-BE49-F238E27FC236}">
                <a16:creationId xmlns:a16="http://schemas.microsoft.com/office/drawing/2014/main" id="{C89ECCDF-5460-B874-F80C-1804B2FE4219}"/>
              </a:ext>
            </a:extLst>
          </p:cNvPr>
          <p:cNvSpPr/>
          <p:nvPr/>
        </p:nvSpPr>
        <p:spPr>
          <a:xfrm>
            <a:off x="2773617" y="5075044"/>
            <a:ext cx="3301361" cy="255178"/>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10491126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63</a:t>
            </a:fld>
            <a:endParaRPr kumimoji="1" lang="ja-JP" altLang="en-US"/>
          </a:p>
        </p:txBody>
      </p:sp>
      <p:pic>
        <p:nvPicPr>
          <p:cNvPr id="2" name="그림 30">
            <a:extLst>
              <a:ext uri="{FF2B5EF4-FFF2-40B4-BE49-F238E27FC236}">
                <a16:creationId xmlns:a16="http://schemas.microsoft.com/office/drawing/2014/main" id="{7BA7F7FB-70DF-F11C-B53A-B6B4B35C75FF}"/>
              </a:ext>
            </a:extLst>
          </p:cNvPr>
          <p:cNvPicPr>
            <a:picLocks noChangeAspect="1"/>
          </p:cNvPicPr>
          <p:nvPr/>
        </p:nvPicPr>
        <p:blipFill>
          <a:blip r:embed="rId3"/>
          <a:stretch>
            <a:fillRect/>
          </a:stretch>
        </p:blipFill>
        <p:spPr>
          <a:xfrm>
            <a:off x="2273288" y="2771297"/>
            <a:ext cx="3843601" cy="650202"/>
          </a:xfrm>
          <a:prstGeom prst="rect">
            <a:avLst/>
          </a:prstGeom>
        </p:spPr>
      </p:pic>
      <p:sp>
        <p:nvSpPr>
          <p:cNvPr id="13" name="テキスト ボックス 4">
            <a:extLst>
              <a:ext uri="{FF2B5EF4-FFF2-40B4-BE49-F238E27FC236}">
                <a16:creationId xmlns:a16="http://schemas.microsoft.com/office/drawing/2014/main" id="{07C3419D-C13B-A22F-2D46-82BC46386CC4}"/>
              </a:ext>
            </a:extLst>
          </p:cNvPr>
          <p:cNvSpPr txBox="1"/>
          <p:nvPr/>
        </p:nvSpPr>
        <p:spPr>
          <a:xfrm>
            <a:off x="572591" y="1275502"/>
            <a:ext cx="5712817" cy="290657"/>
          </a:xfrm>
          <a:prstGeom prst="rect">
            <a:avLst/>
          </a:prstGeom>
          <a:noFill/>
        </p:spPr>
        <p:txBody>
          <a:bodyPr wrap="square">
            <a:spAutoFit/>
          </a:bodyPr>
          <a:lstStyle/>
          <a:p>
            <a:pPr>
              <a:lnSpc>
                <a:spcPct val="125000"/>
              </a:lnSpc>
            </a:pPr>
            <a:r>
              <a:rPr lang="ja-JP" altLang="en-US" sz="1100" b="1" i="0" dirty="0">
                <a:solidFill>
                  <a:srgbClr val="000000"/>
                </a:solidFill>
                <a:effectLst/>
                <a:highlight>
                  <a:srgbClr val="FDFDFD"/>
                </a:highlight>
                <a:latin typeface="游ゴシック" panose="020B0400000000000000" pitchFamily="50" charset="-128"/>
                <a:ea typeface="游ゴシック" panose="020B0400000000000000" pitchFamily="50" charset="-128"/>
              </a:rPr>
              <a:t>（</a:t>
            </a:r>
            <a:r>
              <a:rPr lang="ja-JP" altLang="en-US" sz="1100" b="1" dirty="0">
                <a:solidFill>
                  <a:srgbClr val="000000"/>
                </a:solidFill>
                <a:highlight>
                  <a:srgbClr val="FDFDFD"/>
                </a:highlight>
                <a:latin typeface="游ゴシック" panose="020B0400000000000000" pitchFamily="50" charset="-128"/>
                <a:ea typeface="游ゴシック" panose="020B0400000000000000" pitchFamily="50" charset="-128"/>
              </a:rPr>
              <a:t>２</a:t>
            </a:r>
            <a:r>
              <a:rPr lang="ja-JP" altLang="en-US" sz="1100" b="1" i="0" dirty="0">
                <a:solidFill>
                  <a:srgbClr val="000000"/>
                </a:solidFill>
                <a:effectLst/>
                <a:highlight>
                  <a:srgbClr val="FDFDFD"/>
                </a:highlight>
                <a:latin typeface="游ゴシック" panose="020B0400000000000000" pitchFamily="50" charset="-128"/>
                <a:ea typeface="游ゴシック" panose="020B0400000000000000" pitchFamily="50" charset="-128"/>
              </a:rPr>
              <a:t>）集計区分</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3</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つの中から</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つ選びます。</a:t>
            </a:r>
            <a:endParaRPr lang="ja-JP" altLang="en-US" sz="1100" dirty="0">
              <a:latin typeface="游ゴシック" panose="020B0400000000000000" pitchFamily="50" charset="-128"/>
              <a:ea typeface="游ゴシック" panose="020B0400000000000000" pitchFamily="50" charset="-128"/>
            </a:endParaRPr>
          </a:p>
        </p:txBody>
      </p:sp>
      <p:sp>
        <p:nvSpPr>
          <p:cNvPr id="14" name="テキスト ボックス 4">
            <a:extLst>
              <a:ext uri="{FF2B5EF4-FFF2-40B4-BE49-F238E27FC236}">
                <a16:creationId xmlns:a16="http://schemas.microsoft.com/office/drawing/2014/main" id="{494EB38D-4DCE-AFA8-64D9-82E9E65E1CD6}"/>
              </a:ext>
            </a:extLst>
          </p:cNvPr>
          <p:cNvSpPr txBox="1"/>
          <p:nvPr/>
        </p:nvSpPr>
        <p:spPr>
          <a:xfrm>
            <a:off x="1312203" y="2436527"/>
            <a:ext cx="4804686" cy="290785"/>
          </a:xfrm>
          <a:prstGeom prst="rect">
            <a:avLst/>
          </a:prstGeom>
          <a:noFill/>
          <a:ln>
            <a:solidFill>
              <a:srgbClr val="0000FF"/>
            </a:solidFill>
          </a:ln>
        </p:spPr>
        <p:txBody>
          <a:bodyPr wrap="square">
            <a:spAutoFit/>
          </a:bodyPr>
          <a:lstStyle/>
          <a:p>
            <a:pPr>
              <a:lnSpc>
                <a:spcPct val="125000"/>
              </a:lnSpc>
            </a:pP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「集計なし」：有、無の条件として抽出することになります。</a:t>
            </a:r>
            <a:endParaRPr lang="ja-JP" altLang="en-US" sz="1100" dirty="0">
              <a:latin typeface="游ゴシック" panose="020B0400000000000000" pitchFamily="50" charset="-128"/>
              <a:ea typeface="游ゴシック" panose="020B0400000000000000" pitchFamily="50" charset="-128"/>
            </a:endParaRPr>
          </a:p>
        </p:txBody>
      </p:sp>
      <p:pic>
        <p:nvPicPr>
          <p:cNvPr id="15" name="그림 38">
            <a:extLst>
              <a:ext uri="{FF2B5EF4-FFF2-40B4-BE49-F238E27FC236}">
                <a16:creationId xmlns:a16="http://schemas.microsoft.com/office/drawing/2014/main" id="{CC11E1D9-43C9-C76E-DDE6-D928C20B13DC}"/>
              </a:ext>
            </a:extLst>
          </p:cNvPr>
          <p:cNvPicPr>
            <a:picLocks noChangeAspect="1"/>
          </p:cNvPicPr>
          <p:nvPr/>
        </p:nvPicPr>
        <p:blipFill>
          <a:blip r:embed="rId4"/>
          <a:stretch>
            <a:fillRect/>
          </a:stretch>
        </p:blipFill>
        <p:spPr>
          <a:xfrm>
            <a:off x="1322078" y="1560639"/>
            <a:ext cx="2050473" cy="811820"/>
          </a:xfrm>
          <a:prstGeom prst="rect">
            <a:avLst/>
          </a:prstGeom>
          <a:ln>
            <a:solidFill>
              <a:schemeClr val="tx1"/>
            </a:solidFill>
          </a:ln>
        </p:spPr>
      </p:pic>
      <p:pic>
        <p:nvPicPr>
          <p:cNvPr id="16" name="그림 4">
            <a:extLst>
              <a:ext uri="{FF2B5EF4-FFF2-40B4-BE49-F238E27FC236}">
                <a16:creationId xmlns:a16="http://schemas.microsoft.com/office/drawing/2014/main" id="{B44774D4-65CC-4264-E837-7D126AB437B7}"/>
              </a:ext>
            </a:extLst>
          </p:cNvPr>
          <p:cNvPicPr>
            <a:picLocks noChangeAspect="1"/>
          </p:cNvPicPr>
          <p:nvPr/>
        </p:nvPicPr>
        <p:blipFill>
          <a:blip r:embed="rId5"/>
          <a:stretch>
            <a:fillRect/>
          </a:stretch>
        </p:blipFill>
        <p:spPr>
          <a:xfrm>
            <a:off x="2262300" y="4441609"/>
            <a:ext cx="3854589" cy="961676"/>
          </a:xfrm>
          <a:prstGeom prst="rect">
            <a:avLst/>
          </a:prstGeom>
        </p:spPr>
      </p:pic>
      <p:sp>
        <p:nvSpPr>
          <p:cNvPr id="18" name="テキスト ボックス 4">
            <a:extLst>
              <a:ext uri="{FF2B5EF4-FFF2-40B4-BE49-F238E27FC236}">
                <a16:creationId xmlns:a16="http://schemas.microsoft.com/office/drawing/2014/main" id="{E1BBE128-0584-6402-7A01-C27307717E68}"/>
              </a:ext>
            </a:extLst>
          </p:cNvPr>
          <p:cNvSpPr txBox="1"/>
          <p:nvPr/>
        </p:nvSpPr>
        <p:spPr>
          <a:xfrm>
            <a:off x="1312203" y="3480013"/>
            <a:ext cx="4804686" cy="922176"/>
          </a:xfrm>
          <a:prstGeom prst="rect">
            <a:avLst/>
          </a:prstGeom>
          <a:noFill/>
          <a:ln>
            <a:solidFill>
              <a:srgbClr val="0000FF"/>
            </a:solidFill>
          </a:ln>
        </p:spPr>
        <p:txBody>
          <a:bodyPr wrap="square">
            <a:spAutoFit/>
          </a:bodyPr>
          <a:lstStyle/>
          <a:p>
            <a:pPr>
              <a:lnSpc>
                <a:spcPct val="125000"/>
              </a:lnSpc>
            </a:pP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「全体コード」：集計項目（使用量または回数）に、コード合算で比較演算し、有無をチェックします。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「コード別」：集計項目（使用量または回数）に、コードそれぞれ比較演算し、有無をチェックします。</a:t>
            </a:r>
            <a:endParaRPr lang="ja-JP" altLang="en-US" sz="1100" dirty="0">
              <a:latin typeface="游ゴシック" panose="020B0400000000000000" pitchFamily="50" charset="-128"/>
              <a:ea typeface="游ゴシック" panose="020B0400000000000000" pitchFamily="50" charset="-128"/>
            </a:endParaRPr>
          </a:p>
        </p:txBody>
      </p:sp>
      <p:sp>
        <p:nvSpPr>
          <p:cNvPr id="22" name="사각형: 둥근 모서리 41">
            <a:extLst>
              <a:ext uri="{FF2B5EF4-FFF2-40B4-BE49-F238E27FC236}">
                <a16:creationId xmlns:a16="http://schemas.microsoft.com/office/drawing/2014/main" id="{544AD090-CDD3-168C-CA87-06960EC38623}"/>
              </a:ext>
            </a:extLst>
          </p:cNvPr>
          <p:cNvSpPr/>
          <p:nvPr/>
        </p:nvSpPr>
        <p:spPr>
          <a:xfrm>
            <a:off x="2445200" y="4737427"/>
            <a:ext cx="3437997" cy="665858"/>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1029041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64</a:t>
            </a:fld>
            <a:endParaRPr kumimoji="1" lang="ja-JP" altLang="en-US"/>
          </a:p>
        </p:txBody>
      </p:sp>
      <p:sp>
        <p:nvSpPr>
          <p:cNvPr id="29" name="テキスト ボックス 4">
            <a:extLst>
              <a:ext uri="{FF2B5EF4-FFF2-40B4-BE49-F238E27FC236}">
                <a16:creationId xmlns:a16="http://schemas.microsoft.com/office/drawing/2014/main" id="{0D8B5779-C9C8-6DC4-1F48-A8A75192694E}"/>
              </a:ext>
            </a:extLst>
          </p:cNvPr>
          <p:cNvSpPr txBox="1"/>
          <p:nvPr/>
        </p:nvSpPr>
        <p:spPr>
          <a:xfrm>
            <a:off x="692876" y="1157482"/>
            <a:ext cx="5464715" cy="290785"/>
          </a:xfrm>
          <a:prstGeom prst="rect">
            <a:avLst/>
          </a:prstGeom>
          <a:noFill/>
        </p:spPr>
        <p:txBody>
          <a:bodyPr wrap="square">
            <a:spAutoFit/>
          </a:bodyPr>
          <a:lstStyle/>
          <a:p>
            <a:pPr>
              <a:lnSpc>
                <a:spcPct val="125000"/>
              </a:lnSpc>
            </a:pPr>
            <a:r>
              <a:rPr lang="ja-JP" altLang="en-US" sz="1100" dirty="0">
                <a:solidFill>
                  <a:srgbClr val="0000FF"/>
                </a:solidFill>
                <a:latin typeface="游ゴシック" panose="020B0400000000000000" pitchFamily="50" charset="-128"/>
                <a:ea typeface="游ゴシック" panose="020B0400000000000000" pitchFamily="50" charset="-128"/>
              </a:rPr>
              <a:t>＊</a:t>
            </a:r>
            <a:r>
              <a:rPr lang="ja-JP" altLang="en-US" sz="1100" dirty="0">
                <a:solidFill>
                  <a:srgbClr val="0000FF"/>
                </a:solidFill>
                <a:highlight>
                  <a:srgbClr val="FDFDFD"/>
                </a:highlight>
                <a:latin typeface="游ゴシック" panose="020B0400000000000000" pitchFamily="50" charset="-128"/>
                <a:ea typeface="游ゴシック" panose="020B0400000000000000" pitchFamily="50" charset="-128"/>
              </a:rPr>
              <a:t> 段階</a:t>
            </a:r>
            <a:r>
              <a:rPr lang="ja-JP" altLang="en-US" sz="1100" b="0" i="0" dirty="0">
                <a:solidFill>
                  <a:srgbClr val="0000FF"/>
                </a:solidFill>
                <a:effectLst/>
                <a:highlight>
                  <a:srgbClr val="FDFDFD"/>
                </a:highlight>
                <a:latin typeface="游ゴシック" panose="020B0400000000000000" pitchFamily="50" charset="-128"/>
                <a:ea typeface="游ゴシック" panose="020B0400000000000000" pitchFamily="50" charset="-128"/>
              </a:rPr>
              <a:t>項目説明</a:t>
            </a:r>
            <a:endParaRPr lang="ja-JP" altLang="en-US" sz="1100" dirty="0">
              <a:solidFill>
                <a:srgbClr val="0000FF"/>
              </a:solidFill>
              <a:latin typeface="游ゴシック" panose="020B0400000000000000" pitchFamily="50" charset="-128"/>
              <a:ea typeface="游ゴシック" panose="020B0400000000000000" pitchFamily="50" charset="-128"/>
            </a:endParaRPr>
          </a:p>
        </p:txBody>
      </p:sp>
      <p:sp>
        <p:nvSpPr>
          <p:cNvPr id="30" name="テキスト ボックス 4">
            <a:extLst>
              <a:ext uri="{FF2B5EF4-FFF2-40B4-BE49-F238E27FC236}">
                <a16:creationId xmlns:a16="http://schemas.microsoft.com/office/drawing/2014/main" id="{CD043DCA-F78C-348E-DAC2-BA06169B34FC}"/>
              </a:ext>
            </a:extLst>
          </p:cNvPr>
          <p:cNvSpPr txBox="1"/>
          <p:nvPr/>
        </p:nvSpPr>
        <p:spPr>
          <a:xfrm>
            <a:off x="574305" y="1434224"/>
            <a:ext cx="5712817" cy="290657"/>
          </a:xfrm>
          <a:prstGeom prst="rect">
            <a:avLst/>
          </a:prstGeom>
          <a:noFill/>
        </p:spPr>
        <p:txBody>
          <a:bodyPr wrap="square">
            <a:spAutoFit/>
          </a:bodyPr>
          <a:lstStyle/>
          <a:p>
            <a:pPr>
              <a:lnSpc>
                <a:spcPct val="125000"/>
              </a:lnSpc>
            </a:pPr>
            <a:r>
              <a:rPr lang="ja-JP" altLang="en-US" sz="1100" b="1" i="0" dirty="0">
                <a:solidFill>
                  <a:srgbClr val="000000"/>
                </a:solidFill>
                <a:effectLst/>
                <a:highlight>
                  <a:srgbClr val="FDFDFD"/>
                </a:highlight>
                <a:latin typeface="游ゴシック" panose="020B0400000000000000" pitchFamily="50" charset="-128"/>
                <a:ea typeface="游ゴシック" panose="020B0400000000000000" pitchFamily="50" charset="-128"/>
              </a:rPr>
              <a:t>（３）集計範囲</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６</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つの中から</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つ選びます。</a:t>
            </a:r>
            <a:endParaRPr lang="ja-JP" altLang="en-US" sz="1100" dirty="0">
              <a:latin typeface="游ゴシック" panose="020B0400000000000000" pitchFamily="50" charset="-128"/>
              <a:ea typeface="游ゴシック" panose="020B0400000000000000" pitchFamily="50" charset="-128"/>
            </a:endParaRPr>
          </a:p>
        </p:txBody>
      </p:sp>
      <p:sp>
        <p:nvSpPr>
          <p:cNvPr id="31" name="テキスト ボックス 4">
            <a:extLst>
              <a:ext uri="{FF2B5EF4-FFF2-40B4-BE49-F238E27FC236}">
                <a16:creationId xmlns:a16="http://schemas.microsoft.com/office/drawing/2014/main" id="{7B0EC5EE-C1F2-ABEF-3BAD-B371E96B8186}"/>
              </a:ext>
            </a:extLst>
          </p:cNvPr>
          <p:cNvSpPr txBox="1"/>
          <p:nvPr/>
        </p:nvSpPr>
        <p:spPr>
          <a:xfrm>
            <a:off x="692876" y="6618492"/>
            <a:ext cx="4840313" cy="498983"/>
          </a:xfrm>
          <a:prstGeom prst="rect">
            <a:avLst/>
          </a:prstGeom>
          <a:noFill/>
          <a:ln>
            <a:solidFill>
              <a:srgbClr val="0000FF"/>
            </a:solidFill>
          </a:ln>
        </p:spPr>
        <p:txBody>
          <a:bodyPr wrap="square">
            <a:spAutoFit/>
          </a:bodyPr>
          <a:lstStyle/>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「レセプト縦覧」：縦覧点検月数を</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ヶ月から</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12</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ヶ月の範囲で選ぶことができます。</a:t>
            </a:r>
            <a:endParaRPr lang="ja-JP" altLang="en-US" sz="1100" dirty="0">
              <a:latin typeface="游ゴシック" panose="020B0400000000000000" pitchFamily="50" charset="-128"/>
              <a:ea typeface="游ゴシック" panose="020B0400000000000000" pitchFamily="50" charset="-128"/>
            </a:endParaRPr>
          </a:p>
        </p:txBody>
      </p:sp>
      <p:pic>
        <p:nvPicPr>
          <p:cNvPr id="32" name="그림 19">
            <a:extLst>
              <a:ext uri="{FF2B5EF4-FFF2-40B4-BE49-F238E27FC236}">
                <a16:creationId xmlns:a16="http://schemas.microsoft.com/office/drawing/2014/main" id="{C66B3039-F8A6-15A1-AD61-9A23F15CD2E6}"/>
              </a:ext>
            </a:extLst>
          </p:cNvPr>
          <p:cNvPicPr>
            <a:picLocks noChangeAspect="1"/>
          </p:cNvPicPr>
          <p:nvPr/>
        </p:nvPicPr>
        <p:blipFill>
          <a:blip r:embed="rId3"/>
          <a:stretch>
            <a:fillRect/>
          </a:stretch>
        </p:blipFill>
        <p:spPr>
          <a:xfrm>
            <a:off x="713210" y="2068089"/>
            <a:ext cx="2503340" cy="1458086"/>
          </a:xfrm>
          <a:prstGeom prst="rect">
            <a:avLst/>
          </a:prstGeom>
          <a:ln>
            <a:solidFill>
              <a:schemeClr val="tx1"/>
            </a:solidFill>
          </a:ln>
        </p:spPr>
      </p:pic>
      <p:sp>
        <p:nvSpPr>
          <p:cNvPr id="33" name="テキスト ボックス 4">
            <a:extLst>
              <a:ext uri="{FF2B5EF4-FFF2-40B4-BE49-F238E27FC236}">
                <a16:creationId xmlns:a16="http://schemas.microsoft.com/office/drawing/2014/main" id="{88865ABD-4589-1358-FB15-0576BD0B8602}"/>
              </a:ext>
            </a:extLst>
          </p:cNvPr>
          <p:cNvSpPr txBox="1"/>
          <p:nvPr/>
        </p:nvSpPr>
        <p:spPr>
          <a:xfrm>
            <a:off x="709207" y="3803174"/>
            <a:ext cx="4804683" cy="920317"/>
          </a:xfrm>
          <a:prstGeom prst="rect">
            <a:avLst/>
          </a:prstGeom>
          <a:noFill/>
          <a:ln>
            <a:solidFill>
              <a:srgbClr val="0000FF"/>
            </a:solidFill>
          </a:ln>
        </p:spPr>
        <p:txBody>
          <a:bodyPr wrap="square">
            <a:spAutoFit/>
          </a:bodyPr>
          <a:lstStyle/>
          <a:p>
            <a:pPr>
              <a:lnSpc>
                <a:spcPct val="125000"/>
              </a:lnSpc>
            </a:pP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同一レセプト内 」、「 </a:t>
            </a:r>
            <a:r>
              <a:rPr lang="zh-CN"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同一算定日内</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同一月内 」、「 同一処方内」、「同一週内</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場合の初期状態です。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診療年月別入院</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外来</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/DPC/</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歯科の区別なく、</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つの</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レセプトの</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場合は、「同一レセプト内」と「同一月内」は同じです。</a:t>
            </a:r>
            <a:endParaRPr lang="ja-JP" altLang="en-US" sz="1100" dirty="0">
              <a:latin typeface="游ゴシック" panose="020B0400000000000000" pitchFamily="50" charset="-128"/>
              <a:ea typeface="游ゴシック" panose="020B0400000000000000" pitchFamily="50" charset="-128"/>
            </a:endParaRPr>
          </a:p>
        </p:txBody>
      </p:sp>
      <p:pic>
        <p:nvPicPr>
          <p:cNvPr id="34" name="그림 6">
            <a:extLst>
              <a:ext uri="{FF2B5EF4-FFF2-40B4-BE49-F238E27FC236}">
                <a16:creationId xmlns:a16="http://schemas.microsoft.com/office/drawing/2014/main" id="{BDBDD0D5-F2E8-2BE3-F930-A8A3F880A0B3}"/>
              </a:ext>
            </a:extLst>
          </p:cNvPr>
          <p:cNvPicPr>
            <a:picLocks noChangeAspect="1"/>
          </p:cNvPicPr>
          <p:nvPr/>
        </p:nvPicPr>
        <p:blipFill>
          <a:blip r:embed="rId4"/>
          <a:stretch>
            <a:fillRect/>
          </a:stretch>
        </p:blipFill>
        <p:spPr>
          <a:xfrm>
            <a:off x="709207" y="4857317"/>
            <a:ext cx="5470547" cy="1458082"/>
          </a:xfrm>
          <a:prstGeom prst="rect">
            <a:avLst/>
          </a:prstGeom>
        </p:spPr>
      </p:pic>
      <p:pic>
        <p:nvPicPr>
          <p:cNvPr id="35" name="그림 9">
            <a:extLst>
              <a:ext uri="{FF2B5EF4-FFF2-40B4-BE49-F238E27FC236}">
                <a16:creationId xmlns:a16="http://schemas.microsoft.com/office/drawing/2014/main" id="{E79FC67A-BEF2-06E4-1B3B-FE25D94ABB6A}"/>
              </a:ext>
            </a:extLst>
          </p:cNvPr>
          <p:cNvPicPr>
            <a:picLocks noChangeAspect="1"/>
          </p:cNvPicPr>
          <p:nvPr/>
        </p:nvPicPr>
        <p:blipFill>
          <a:blip r:embed="rId5"/>
          <a:stretch>
            <a:fillRect/>
          </a:stretch>
        </p:blipFill>
        <p:spPr>
          <a:xfrm>
            <a:off x="678246" y="7235541"/>
            <a:ext cx="5694553" cy="1458082"/>
          </a:xfrm>
          <a:prstGeom prst="rect">
            <a:avLst/>
          </a:prstGeom>
        </p:spPr>
      </p:pic>
      <p:sp>
        <p:nvSpPr>
          <p:cNvPr id="36" name="사각형: 둥근 모서리 10">
            <a:extLst>
              <a:ext uri="{FF2B5EF4-FFF2-40B4-BE49-F238E27FC236}">
                <a16:creationId xmlns:a16="http://schemas.microsoft.com/office/drawing/2014/main" id="{A79E69AC-06E2-7817-4958-F6F9F390D840}"/>
              </a:ext>
            </a:extLst>
          </p:cNvPr>
          <p:cNvSpPr/>
          <p:nvPr/>
        </p:nvSpPr>
        <p:spPr>
          <a:xfrm>
            <a:off x="3652091" y="7626611"/>
            <a:ext cx="2527663" cy="484177"/>
          </a:xfrm>
          <a:prstGeom prst="round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atin typeface="游ゴシック" panose="020B0400000000000000" pitchFamily="50" charset="-128"/>
            </a:endParaRPr>
          </a:p>
        </p:txBody>
      </p:sp>
    </p:spTree>
    <p:extLst>
      <p:ext uri="{BB962C8B-B14F-4D97-AF65-F5344CB8AC3E}">
        <p14:creationId xmlns:p14="http://schemas.microsoft.com/office/powerpoint/2010/main" val="33340715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65</a:t>
            </a:fld>
            <a:endParaRPr kumimoji="1" lang="ja-JP" altLang="en-US"/>
          </a:p>
        </p:txBody>
      </p:sp>
      <p:sp>
        <p:nvSpPr>
          <p:cNvPr id="37" name="テキスト ボックス 4">
            <a:extLst>
              <a:ext uri="{FF2B5EF4-FFF2-40B4-BE49-F238E27FC236}">
                <a16:creationId xmlns:a16="http://schemas.microsoft.com/office/drawing/2014/main" id="{CE68AA85-FE09-102D-87F5-5008B70ED303}"/>
              </a:ext>
            </a:extLst>
          </p:cNvPr>
          <p:cNvSpPr txBox="1"/>
          <p:nvPr/>
        </p:nvSpPr>
        <p:spPr>
          <a:xfrm>
            <a:off x="753298" y="1039636"/>
            <a:ext cx="5712817" cy="290657"/>
          </a:xfrm>
          <a:prstGeom prst="rect">
            <a:avLst/>
          </a:prstGeom>
          <a:noFill/>
        </p:spPr>
        <p:txBody>
          <a:bodyPr wrap="square">
            <a:spAutoFit/>
          </a:bodyPr>
          <a:lstStyle/>
          <a:p>
            <a:pPr>
              <a:lnSpc>
                <a:spcPct val="125000"/>
              </a:lnSpc>
            </a:pPr>
            <a:r>
              <a:rPr lang="ja-JP" altLang="en-US" sz="1100" b="1" i="0" dirty="0">
                <a:solidFill>
                  <a:srgbClr val="000000"/>
                </a:solidFill>
                <a:effectLst/>
                <a:highlight>
                  <a:srgbClr val="FDFDFD"/>
                </a:highlight>
                <a:latin typeface="游ゴシック" panose="020B0400000000000000" pitchFamily="50" charset="-128"/>
                <a:ea typeface="游ゴシック" panose="020B0400000000000000" pitchFamily="50" charset="-128"/>
              </a:rPr>
              <a:t>（４）</a:t>
            </a:r>
            <a:r>
              <a:rPr lang="zh-TW" altLang="en-US" sz="1100" b="1" i="0" dirty="0">
                <a:solidFill>
                  <a:srgbClr val="000000"/>
                </a:solidFill>
                <a:effectLst/>
                <a:highlight>
                  <a:srgbClr val="FDFDFD"/>
                </a:highlight>
                <a:latin typeface="游ゴシック" panose="020B0400000000000000" pitchFamily="50" charset="-128"/>
                <a:ea typeface="游ゴシック" panose="020B0400000000000000" pitchFamily="50" charset="-128"/>
              </a:rPr>
              <a:t>集計項目、比較演算子、比較値</a:t>
            </a:r>
            <a:endParaRPr lang="ja-JP" altLang="en-US" sz="1100" dirty="0">
              <a:latin typeface="游ゴシック" panose="020B0400000000000000" pitchFamily="50" charset="-128"/>
              <a:ea typeface="游ゴシック" panose="020B0400000000000000" pitchFamily="50" charset="-128"/>
            </a:endParaRPr>
          </a:p>
        </p:txBody>
      </p:sp>
      <p:pic>
        <p:nvPicPr>
          <p:cNvPr id="38" name="그림 14">
            <a:extLst>
              <a:ext uri="{FF2B5EF4-FFF2-40B4-BE49-F238E27FC236}">
                <a16:creationId xmlns:a16="http://schemas.microsoft.com/office/drawing/2014/main" id="{AF02B1D1-AC95-13EE-1D4D-D05AF7A56CCF}"/>
              </a:ext>
            </a:extLst>
          </p:cNvPr>
          <p:cNvPicPr>
            <a:picLocks noChangeAspect="1"/>
          </p:cNvPicPr>
          <p:nvPr/>
        </p:nvPicPr>
        <p:blipFill>
          <a:blip r:embed="rId3"/>
          <a:stretch>
            <a:fillRect/>
          </a:stretch>
        </p:blipFill>
        <p:spPr>
          <a:xfrm>
            <a:off x="1312984" y="1367645"/>
            <a:ext cx="869489" cy="780103"/>
          </a:xfrm>
          <a:prstGeom prst="rect">
            <a:avLst/>
          </a:prstGeom>
          <a:ln>
            <a:solidFill>
              <a:schemeClr val="tx1"/>
            </a:solidFill>
          </a:ln>
        </p:spPr>
      </p:pic>
      <p:pic>
        <p:nvPicPr>
          <p:cNvPr id="39" name="그림 16">
            <a:extLst>
              <a:ext uri="{FF2B5EF4-FFF2-40B4-BE49-F238E27FC236}">
                <a16:creationId xmlns:a16="http://schemas.microsoft.com/office/drawing/2014/main" id="{CE09171F-A4E9-163D-83C1-CBE674CFA297}"/>
              </a:ext>
            </a:extLst>
          </p:cNvPr>
          <p:cNvPicPr>
            <a:picLocks noChangeAspect="1"/>
          </p:cNvPicPr>
          <p:nvPr/>
        </p:nvPicPr>
        <p:blipFill>
          <a:blip r:embed="rId4"/>
          <a:stretch>
            <a:fillRect/>
          </a:stretch>
        </p:blipFill>
        <p:spPr>
          <a:xfrm>
            <a:off x="2352574" y="1367645"/>
            <a:ext cx="836985" cy="1511449"/>
          </a:xfrm>
          <a:prstGeom prst="rect">
            <a:avLst/>
          </a:prstGeom>
          <a:ln>
            <a:solidFill>
              <a:schemeClr val="tx1"/>
            </a:solidFill>
          </a:ln>
        </p:spPr>
      </p:pic>
      <p:pic>
        <p:nvPicPr>
          <p:cNvPr id="40" name="그림 20">
            <a:extLst>
              <a:ext uri="{FF2B5EF4-FFF2-40B4-BE49-F238E27FC236}">
                <a16:creationId xmlns:a16="http://schemas.microsoft.com/office/drawing/2014/main" id="{B67D84DA-5CB1-0170-C111-1FEF4F8CC3DC}"/>
              </a:ext>
            </a:extLst>
          </p:cNvPr>
          <p:cNvPicPr>
            <a:picLocks noChangeAspect="1"/>
          </p:cNvPicPr>
          <p:nvPr/>
        </p:nvPicPr>
        <p:blipFill>
          <a:blip r:embed="rId5"/>
          <a:stretch>
            <a:fillRect/>
          </a:stretch>
        </p:blipFill>
        <p:spPr>
          <a:xfrm>
            <a:off x="3359660" y="1363585"/>
            <a:ext cx="1038370" cy="504895"/>
          </a:xfrm>
          <a:prstGeom prst="rect">
            <a:avLst/>
          </a:prstGeom>
        </p:spPr>
      </p:pic>
      <p:sp>
        <p:nvSpPr>
          <p:cNvPr id="41" name="テキスト ボックス 4">
            <a:extLst>
              <a:ext uri="{FF2B5EF4-FFF2-40B4-BE49-F238E27FC236}">
                <a16:creationId xmlns:a16="http://schemas.microsoft.com/office/drawing/2014/main" id="{E712B9B3-D192-0A0E-FF0D-D2F77BA00F35}"/>
              </a:ext>
            </a:extLst>
          </p:cNvPr>
          <p:cNvSpPr txBox="1"/>
          <p:nvPr/>
        </p:nvSpPr>
        <p:spPr>
          <a:xfrm>
            <a:off x="701047" y="2921575"/>
            <a:ext cx="5489570" cy="1126975"/>
          </a:xfrm>
          <a:prstGeom prst="rect">
            <a:avLst/>
          </a:prstGeom>
          <a:noFill/>
          <a:ln>
            <a:solidFill>
              <a:srgbClr val="0000FF"/>
            </a:solidFill>
          </a:ln>
        </p:spPr>
        <p:txBody>
          <a:bodyPr wrap="square">
            <a:spAutoFit/>
          </a:bodyPr>
          <a:lstStyle/>
          <a:p>
            <a:pPr>
              <a:lnSpc>
                <a:spcPct val="125000"/>
              </a:lnSpc>
            </a:pP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「集計項目」：使用量、回数中から</a:t>
            </a: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1</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つ選びます。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a:t>
            </a: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「比較演算子」：</a:t>
            </a:r>
            <a:endParaRPr lang="en-US" altLang="ja-JP" sz="1100" dirty="0">
              <a:solidFill>
                <a:srgbClr val="000000"/>
              </a:solidFill>
              <a:highlight>
                <a:srgbClr val="FDFDFD"/>
              </a:highlight>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＊「以上」と「以下」は比較値を含めてそれより多いか少ないです。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lang="ja-JP" altLang="en-US" sz="1100" dirty="0">
                <a:solidFill>
                  <a:srgbClr val="000000"/>
                </a:solidFill>
                <a:highlight>
                  <a:srgbClr val="FDFDFD"/>
                </a:highlight>
                <a:latin typeface="游ゴシック" panose="020B0400000000000000" pitchFamily="50" charset="-128"/>
                <a:ea typeface="游ゴシック" panose="020B0400000000000000" pitchFamily="50" charset="-128"/>
              </a:rPr>
              <a:t>　</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＊「超過」と「未満」は　比較値を含まず、それより多いか少ないです。</a:t>
            </a:r>
            <a:endPar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endParaRPr>
          </a:p>
          <a:p>
            <a:pPr>
              <a:lnSpc>
                <a:spcPct val="125000"/>
              </a:lnSpc>
            </a:pPr>
            <a:r>
              <a:rPr lang="en-US" altLang="ja-JP"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「比較値」：</a:t>
            </a:r>
            <a:r>
              <a:rPr lang="ko-KR" altLang="en-US" sz="1100" b="0" i="0" dirty="0">
                <a:solidFill>
                  <a:srgbClr val="000000"/>
                </a:solidFill>
                <a:effectLst/>
                <a:highlight>
                  <a:srgbClr val="FDFDFD"/>
                </a:highlight>
                <a:latin typeface="游ゴシック" panose="020B0400000000000000" pitchFamily="50" charset="-128"/>
              </a:rPr>
              <a:t>半角</a:t>
            </a:r>
            <a:r>
              <a:rPr lang="ja-JP" altLang="en-US" sz="1100" b="0" i="0" dirty="0">
                <a:solidFill>
                  <a:srgbClr val="000000"/>
                </a:solidFill>
                <a:effectLst/>
                <a:highlight>
                  <a:srgbClr val="FDFDFD"/>
                </a:highlight>
                <a:latin typeface="游ゴシック" panose="020B0400000000000000" pitchFamily="50" charset="-128"/>
                <a:ea typeface="游ゴシック" panose="020B0400000000000000" pitchFamily="50" charset="-128"/>
              </a:rPr>
              <a:t>数字と小数点で入力します。</a:t>
            </a:r>
            <a:endParaRPr lang="ja-JP" altLang="en-US"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229982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FED527D-DB5A-9F7F-249B-10705BEB3E18}"/>
              </a:ext>
            </a:extLst>
          </p:cNvPr>
          <p:cNvGrpSpPr/>
          <p:nvPr/>
        </p:nvGrpSpPr>
        <p:grpSpPr>
          <a:xfrm>
            <a:off x="391886" y="9185307"/>
            <a:ext cx="1859355" cy="533566"/>
            <a:chOff x="391886" y="9185307"/>
            <a:chExt cx="1859355" cy="533566"/>
          </a:xfrm>
        </p:grpSpPr>
        <p:pic>
          <p:nvPicPr>
            <p:cNvPr id="7" name="図 6" descr="図形&#10;&#10;低い精度で自動的に生成された説明">
              <a:extLst>
                <a:ext uri="{FF2B5EF4-FFF2-40B4-BE49-F238E27FC236}">
                  <a16:creationId xmlns:a16="http://schemas.microsoft.com/office/drawing/2014/main" id="{EA79CE8C-67C3-E207-53A5-0BC315BFB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8" name="テキスト ボックス 7">
              <a:extLst>
                <a:ext uri="{FF2B5EF4-FFF2-40B4-BE49-F238E27FC236}">
                  <a16:creationId xmlns:a16="http://schemas.microsoft.com/office/drawing/2014/main" id="{9B232DB4-DE7E-98DA-813C-DAA2474634C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スライド番号プレースホルダー 2">
            <a:extLst>
              <a:ext uri="{FF2B5EF4-FFF2-40B4-BE49-F238E27FC236}">
                <a16:creationId xmlns:a16="http://schemas.microsoft.com/office/drawing/2014/main" id="{F71C1765-A48E-49AC-3DC1-1DE180279662}"/>
              </a:ext>
            </a:extLst>
          </p:cNvPr>
          <p:cNvSpPr>
            <a:spLocks noGrp="1"/>
          </p:cNvSpPr>
          <p:nvPr>
            <p:ph type="sldNum" sz="quarter" idx="12"/>
          </p:nvPr>
        </p:nvSpPr>
        <p:spPr/>
        <p:txBody>
          <a:bodyPr/>
          <a:lstStyle/>
          <a:p>
            <a:fld id="{AE8EA5A1-38AB-4AA0-89CC-DE1004BC27E5}" type="slidenum">
              <a:rPr kumimoji="1" lang="ja-JP" altLang="en-US" smtClean="0"/>
              <a:t>66</a:t>
            </a:fld>
            <a:endParaRPr kumimoji="1" lang="ja-JP" altLang="en-US"/>
          </a:p>
        </p:txBody>
      </p:sp>
      <p:sp>
        <p:nvSpPr>
          <p:cNvPr id="2" name="正方形/長方形 1">
            <a:extLst>
              <a:ext uri="{FF2B5EF4-FFF2-40B4-BE49-F238E27FC236}">
                <a16:creationId xmlns:a16="http://schemas.microsoft.com/office/drawing/2014/main" id="{DF7BEB75-A64F-EA22-6FE1-70FA1DA34FA9}"/>
              </a:ext>
            </a:extLst>
          </p:cNvPr>
          <p:cNvSpPr/>
          <p:nvPr/>
        </p:nvSpPr>
        <p:spPr>
          <a:xfrm>
            <a:off x="767397" y="1157186"/>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抽出結果印刷</a:t>
            </a:r>
          </a:p>
        </p:txBody>
      </p:sp>
      <p:sp>
        <p:nvSpPr>
          <p:cNvPr id="6" name="テキスト ボックス 2">
            <a:extLst>
              <a:ext uri="{FF2B5EF4-FFF2-40B4-BE49-F238E27FC236}">
                <a16:creationId xmlns:a16="http://schemas.microsoft.com/office/drawing/2014/main" id="{B74CA27E-1E40-761F-2026-AA12ABFAC300}"/>
              </a:ext>
            </a:extLst>
          </p:cNvPr>
          <p:cNvSpPr txBox="1"/>
          <p:nvPr/>
        </p:nvSpPr>
        <p:spPr>
          <a:xfrm>
            <a:off x="678246" y="1409186"/>
            <a:ext cx="5577975" cy="301557"/>
          </a:xfrm>
          <a:prstGeom prst="rect">
            <a:avLst/>
          </a:prstGeom>
          <a:noFill/>
        </p:spPr>
        <p:txBody>
          <a:bodyPr wrap="square">
            <a:spAutoFit/>
          </a:bodyPr>
          <a:lstStyle/>
          <a:p>
            <a:pPr>
              <a:lnSpc>
                <a:spcPct val="150000"/>
              </a:lnSpc>
            </a:pPr>
            <a:r>
              <a:rPr lang="en-US" altLang="ja-JP" sz="1000" dirty="0">
                <a:latin typeface="游ゴシック" panose="020B0400000000000000" pitchFamily="50" charset="-128"/>
                <a:ea typeface="游ゴシック" panose="020B0400000000000000" pitchFamily="50" charset="-128"/>
              </a:rPr>
              <a:t>【</a:t>
            </a:r>
            <a:r>
              <a:rPr lang="ja-JP" altLang="en-US" sz="1000" dirty="0">
                <a:latin typeface="游ゴシック" panose="020B0400000000000000" pitchFamily="50" charset="-128"/>
                <a:ea typeface="游ゴシック" panose="020B0400000000000000" pitchFamily="50" charset="-128"/>
              </a:rPr>
              <a:t>（別表０１）基本診療料　</a:t>
            </a:r>
            <a:r>
              <a:rPr lang="en-US" altLang="ja-JP" sz="1000" dirty="0">
                <a:latin typeface="游ゴシック" panose="020B0400000000000000" pitchFamily="50" charset="-128"/>
                <a:ea typeface="游ゴシック" panose="020B0400000000000000" pitchFamily="50" charset="-128"/>
              </a:rPr>
              <a:t>】</a:t>
            </a:r>
            <a:endParaRPr lang="ja-JP" altLang="en-US" sz="1000" dirty="0">
              <a:latin typeface="游ゴシック" panose="020B0400000000000000" pitchFamily="50" charset="-128"/>
              <a:ea typeface="游ゴシック" panose="020B0400000000000000" pitchFamily="50" charset="-128"/>
            </a:endParaRPr>
          </a:p>
        </p:txBody>
      </p:sp>
      <p:graphicFrame>
        <p:nvGraphicFramePr>
          <p:cNvPr id="9" name="표 8">
            <a:extLst>
              <a:ext uri="{FF2B5EF4-FFF2-40B4-BE49-F238E27FC236}">
                <a16:creationId xmlns:a16="http://schemas.microsoft.com/office/drawing/2014/main" id="{E00856AF-DDC0-CAFD-13DB-6D741227F7FA}"/>
              </a:ext>
            </a:extLst>
          </p:cNvPr>
          <p:cNvGraphicFramePr>
            <a:graphicFrameLocks noGrp="1"/>
          </p:cNvGraphicFramePr>
          <p:nvPr>
            <p:extLst>
              <p:ext uri="{D42A27DB-BD31-4B8C-83A1-F6EECF244321}">
                <p14:modId xmlns:p14="http://schemas.microsoft.com/office/powerpoint/2010/main" val="1184694491"/>
              </p:ext>
            </p:extLst>
          </p:nvPr>
        </p:nvGraphicFramePr>
        <p:xfrm>
          <a:off x="1299518" y="1721650"/>
          <a:ext cx="4335430" cy="6734156"/>
        </p:xfrm>
        <a:graphic>
          <a:graphicData uri="http://schemas.openxmlformats.org/drawingml/2006/table">
            <a:tbl>
              <a:tblPr>
                <a:tableStyleId>{5C22544A-7EE6-4342-B048-85BDC9FD1C3A}</a:tableStyleId>
              </a:tblPr>
              <a:tblGrid>
                <a:gridCol w="236001">
                  <a:extLst>
                    <a:ext uri="{9D8B030D-6E8A-4147-A177-3AD203B41FA5}">
                      <a16:colId xmlns:a16="http://schemas.microsoft.com/office/drawing/2014/main" val="3775268407"/>
                    </a:ext>
                  </a:extLst>
                </a:gridCol>
                <a:gridCol w="550670">
                  <a:extLst>
                    <a:ext uri="{9D8B030D-6E8A-4147-A177-3AD203B41FA5}">
                      <a16:colId xmlns:a16="http://schemas.microsoft.com/office/drawing/2014/main" val="2142668747"/>
                    </a:ext>
                  </a:extLst>
                </a:gridCol>
                <a:gridCol w="3548759">
                  <a:extLst>
                    <a:ext uri="{9D8B030D-6E8A-4147-A177-3AD203B41FA5}">
                      <a16:colId xmlns:a16="http://schemas.microsoft.com/office/drawing/2014/main" val="4069214586"/>
                    </a:ext>
                  </a:extLst>
                </a:gridCol>
              </a:tblGrid>
              <a:tr h="141029">
                <a:tc>
                  <a:txBody>
                    <a:bodyPr/>
                    <a:lstStyle/>
                    <a:p>
                      <a:pPr algn="ctr" fontAlgn="ctr"/>
                      <a:r>
                        <a:rPr lang="en-US" sz="700" u="none" strike="noStrike" dirty="0">
                          <a:effectLst/>
                          <a:highlight>
                            <a:srgbClr val="D0CECE"/>
                          </a:highlight>
                        </a:rPr>
                        <a:t>No</a:t>
                      </a:r>
                      <a:endParaRPr lang="en-US" sz="700" b="1" i="0" u="none" strike="noStrike" dirty="0">
                        <a:solidFill>
                          <a:srgbClr val="000000"/>
                        </a:solidFill>
                        <a:effectLst/>
                        <a:highlight>
                          <a:srgbClr val="D0CECE"/>
                        </a:highlight>
                        <a:latin typeface="Yu Gothic" panose="020B0400000000000000" pitchFamily="34" charset="-128"/>
                        <a:ea typeface="Yu Gothic" panose="020B0400000000000000" pitchFamily="34" charset="-128"/>
                      </a:endParaRPr>
                    </a:p>
                  </a:txBody>
                  <a:tcPr marL="5112" marR="5112" marT="5112" marB="0" anchor="ctr"/>
                </a:tc>
                <a:tc>
                  <a:txBody>
                    <a:bodyPr/>
                    <a:lstStyle/>
                    <a:p>
                      <a:pPr algn="ctr" fontAlgn="ctr"/>
                      <a:r>
                        <a:rPr lang="ja-JP" altLang="en-US" sz="700" u="none" strike="noStrike" dirty="0">
                          <a:effectLst/>
                          <a:highlight>
                            <a:srgbClr val="D0CECE"/>
                          </a:highlight>
                        </a:rPr>
                        <a:t>コード</a:t>
                      </a:r>
                      <a:endParaRPr lang="ja-JP" altLang="en-US" sz="700" b="1" i="0" u="none" strike="noStrike" dirty="0">
                        <a:solidFill>
                          <a:srgbClr val="000000"/>
                        </a:solidFill>
                        <a:effectLst/>
                        <a:highlight>
                          <a:srgbClr val="D0CECE"/>
                        </a:highlight>
                        <a:latin typeface="Yu Gothic" panose="020B0400000000000000" pitchFamily="34" charset="-128"/>
                        <a:ea typeface="Yu Gothic" panose="020B0400000000000000" pitchFamily="34" charset="-128"/>
                      </a:endParaRPr>
                    </a:p>
                  </a:txBody>
                  <a:tcPr marL="5112" marR="5112" marT="5112" marB="0" anchor="ctr"/>
                </a:tc>
                <a:tc>
                  <a:txBody>
                    <a:bodyPr/>
                    <a:lstStyle/>
                    <a:p>
                      <a:pPr algn="ctr" fontAlgn="ctr"/>
                      <a:r>
                        <a:rPr lang="zh-TW" altLang="en-US" sz="700" u="none" strike="noStrike">
                          <a:effectLst/>
                          <a:highlight>
                            <a:srgbClr val="D0CECE"/>
                          </a:highlight>
                        </a:rPr>
                        <a:t>診療行為名称</a:t>
                      </a:r>
                      <a:endParaRPr lang="zh-TW" altLang="en-US" sz="700" b="1" i="0" u="none" strike="noStrike">
                        <a:solidFill>
                          <a:srgbClr val="000000"/>
                        </a:solidFill>
                        <a:effectLst/>
                        <a:highlight>
                          <a:srgbClr val="D0CECE"/>
                        </a:highlight>
                        <a:latin typeface="Yu Gothic" panose="020B0400000000000000" pitchFamily="34" charset="-128"/>
                        <a:ea typeface="Yu Gothic" panose="020B0400000000000000" pitchFamily="34" charset="-128"/>
                      </a:endParaRPr>
                    </a:p>
                  </a:txBody>
                  <a:tcPr marL="5112" marR="5112" marT="5112" marB="0" anchor="ctr"/>
                </a:tc>
                <a:extLst>
                  <a:ext uri="{0D108BD9-81ED-4DB2-BD59-A6C34878D82A}">
                    <a16:rowId xmlns:a16="http://schemas.microsoft.com/office/drawing/2014/main" val="3851431248"/>
                  </a:ext>
                </a:extLst>
              </a:tr>
              <a:tr h="129277">
                <a:tc>
                  <a:txBody>
                    <a:bodyPr/>
                    <a:lstStyle/>
                    <a:p>
                      <a:pPr algn="r" fontAlgn="ctr"/>
                      <a:r>
                        <a:rPr lang="en-US" altLang="ko-KR" sz="700" u="none" strike="noStrike" dirty="0">
                          <a:effectLst/>
                        </a:rPr>
                        <a:t>1</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111000110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ko-KR" altLang="en-US" sz="700" u="none" strike="noStrike" dirty="0">
                          <a:effectLst/>
                        </a:rPr>
                        <a:t>初診料</a:t>
                      </a:r>
                      <a:endParaRPr lang="ko-KR"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462658343"/>
                  </a:ext>
                </a:extLst>
              </a:tr>
              <a:tr h="129277">
                <a:tc>
                  <a:txBody>
                    <a:bodyPr/>
                    <a:lstStyle/>
                    <a:p>
                      <a:pPr algn="r" fontAlgn="ctr"/>
                      <a:r>
                        <a:rPr lang="en-US" altLang="ko-KR" sz="700" u="none" strike="noStrike" dirty="0">
                          <a:effectLst/>
                        </a:rPr>
                        <a:t>2</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111011810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初診料（同一日複数科受診時の２科目）</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838380054"/>
                  </a:ext>
                </a:extLst>
              </a:tr>
              <a:tr h="129277">
                <a:tc>
                  <a:txBody>
                    <a:bodyPr/>
                    <a:lstStyle/>
                    <a:p>
                      <a:pPr algn="r" fontAlgn="ctr"/>
                      <a:r>
                        <a:rPr lang="en-US" altLang="ko-KR" sz="700" u="none" strike="noStrike" dirty="0">
                          <a:effectLst/>
                        </a:rPr>
                        <a:t>3</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111012510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初診料（文書による紹介がない患者）</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159852723"/>
                  </a:ext>
                </a:extLst>
              </a:tr>
              <a:tr h="129277">
                <a:tc>
                  <a:txBody>
                    <a:bodyPr/>
                    <a:lstStyle/>
                    <a:p>
                      <a:pPr algn="r" fontAlgn="ctr"/>
                      <a:r>
                        <a:rPr lang="en-US" altLang="ko-KR" sz="700" u="none" strike="noStrike" dirty="0">
                          <a:effectLst/>
                        </a:rPr>
                        <a:t>4</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111012610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初診料（同一日複数科受診時の２科目・文書による紹介がない患者）</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246465390"/>
                  </a:ext>
                </a:extLst>
              </a:tr>
              <a:tr h="129277">
                <a:tc>
                  <a:txBody>
                    <a:bodyPr/>
                    <a:lstStyle/>
                    <a:p>
                      <a:pPr algn="r" fontAlgn="ctr"/>
                      <a:r>
                        <a:rPr lang="en-US" altLang="ko-KR" sz="700" u="none" strike="noStrike" dirty="0">
                          <a:effectLst/>
                        </a:rPr>
                        <a:t>5</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111012710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dirty="0">
                          <a:effectLst/>
                        </a:rPr>
                        <a:t>特定妥結率初診料</a:t>
                      </a:r>
                      <a:endParaRPr lang="zh-TW"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383030182"/>
                  </a:ext>
                </a:extLst>
              </a:tr>
              <a:tr h="129277">
                <a:tc>
                  <a:txBody>
                    <a:bodyPr/>
                    <a:lstStyle/>
                    <a:p>
                      <a:pPr algn="r" fontAlgn="ctr"/>
                      <a:r>
                        <a:rPr lang="en-US" altLang="ko-KR" sz="700" u="none" strike="noStrike" dirty="0">
                          <a:effectLst/>
                        </a:rPr>
                        <a:t>6</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111012810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特定妥結率初診料（同一日複数科受診時の２科目）</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908929710"/>
                  </a:ext>
                </a:extLst>
              </a:tr>
              <a:tr h="129277">
                <a:tc>
                  <a:txBody>
                    <a:bodyPr/>
                    <a:lstStyle/>
                    <a:p>
                      <a:pPr algn="r" fontAlgn="ctr"/>
                      <a:r>
                        <a:rPr lang="en-US" altLang="ko-KR" sz="700" u="none" strike="noStrike" dirty="0">
                          <a:effectLst/>
                        </a:rPr>
                        <a:t>7</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112007410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ko-KR" altLang="en-US" sz="700" u="none" strike="noStrike" dirty="0">
                          <a:effectLst/>
                        </a:rPr>
                        <a:t>再診料</a:t>
                      </a:r>
                      <a:endParaRPr lang="ko-KR"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697563137"/>
                  </a:ext>
                </a:extLst>
              </a:tr>
              <a:tr h="129277">
                <a:tc>
                  <a:txBody>
                    <a:bodyPr/>
                    <a:lstStyle/>
                    <a:p>
                      <a:pPr algn="r" fontAlgn="ctr"/>
                      <a:r>
                        <a:rPr lang="en-US" altLang="ko-KR" sz="700" u="none" strike="noStrike" dirty="0">
                          <a:effectLst/>
                        </a:rPr>
                        <a:t>8</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112007950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電話等再診料</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4205594323"/>
                  </a:ext>
                </a:extLst>
              </a:tr>
              <a:tr h="129277">
                <a:tc>
                  <a:txBody>
                    <a:bodyPr/>
                    <a:lstStyle/>
                    <a:p>
                      <a:pPr algn="r" fontAlgn="ctr"/>
                      <a:r>
                        <a:rPr lang="en-US" altLang="ko-KR" sz="700" u="none" strike="noStrike" dirty="0">
                          <a:effectLst/>
                        </a:rPr>
                        <a:t>9</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112008350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ko-KR" altLang="en-US" sz="700" u="none" strike="noStrike" dirty="0">
                          <a:effectLst/>
                        </a:rPr>
                        <a:t>同日再診料</a:t>
                      </a:r>
                      <a:endParaRPr lang="ko-KR"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349788849"/>
                  </a:ext>
                </a:extLst>
              </a:tr>
              <a:tr h="129277">
                <a:tc>
                  <a:txBody>
                    <a:bodyPr/>
                    <a:lstStyle/>
                    <a:p>
                      <a:pPr algn="r" fontAlgn="ctr"/>
                      <a:r>
                        <a:rPr lang="en-US" altLang="ko-KR" sz="700" u="none" strike="noStrike" dirty="0">
                          <a:effectLst/>
                        </a:rPr>
                        <a:t>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112008850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同日電話等再診料</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156233898"/>
                  </a:ext>
                </a:extLst>
              </a:tr>
              <a:tr h="129277">
                <a:tc>
                  <a:txBody>
                    <a:bodyPr/>
                    <a:lstStyle/>
                    <a:p>
                      <a:pPr algn="r" fontAlgn="ctr"/>
                      <a:r>
                        <a:rPr lang="en-US" altLang="ko-KR" sz="700" u="none" strike="noStrike" dirty="0">
                          <a:effectLst/>
                        </a:rPr>
                        <a:t>11</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112011310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ko-KR" altLang="en-US" sz="700" u="none" strike="noStrike" dirty="0">
                          <a:effectLst/>
                        </a:rPr>
                        <a:t>外来診療料</a:t>
                      </a:r>
                      <a:endParaRPr lang="ko-KR"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646410775"/>
                  </a:ext>
                </a:extLst>
              </a:tr>
              <a:tr h="129277">
                <a:tc>
                  <a:txBody>
                    <a:bodyPr/>
                    <a:lstStyle/>
                    <a:p>
                      <a:pPr algn="r" fontAlgn="ctr"/>
                      <a:r>
                        <a:rPr lang="en-US" altLang="ko-KR" sz="700" u="none" strike="noStrike" dirty="0">
                          <a:effectLst/>
                        </a:rPr>
                        <a:t>12</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112015810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再診料（同一日複数科受診時の２科目）</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917740948"/>
                  </a:ext>
                </a:extLst>
              </a:tr>
              <a:tr h="129277">
                <a:tc>
                  <a:txBody>
                    <a:bodyPr/>
                    <a:lstStyle/>
                    <a:p>
                      <a:pPr algn="r" fontAlgn="ctr"/>
                      <a:r>
                        <a:rPr lang="en-US" altLang="ko-KR" sz="700" u="none" strike="noStrike" dirty="0">
                          <a:effectLst/>
                        </a:rPr>
                        <a:t>13</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112015950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電話等再診料（同一日複数科受診時の２科目）</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822875253"/>
                  </a:ext>
                </a:extLst>
              </a:tr>
              <a:tr h="129277">
                <a:tc>
                  <a:txBody>
                    <a:bodyPr/>
                    <a:lstStyle/>
                    <a:p>
                      <a:pPr algn="r" fontAlgn="ctr"/>
                      <a:r>
                        <a:rPr lang="en-US" altLang="ko-KR" sz="700" u="none" strike="noStrike" dirty="0">
                          <a:effectLst/>
                        </a:rPr>
                        <a:t>14</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112016210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外来診療料（同一日複数科受診時の２科目）</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839993223"/>
                  </a:ext>
                </a:extLst>
              </a:tr>
              <a:tr h="129277">
                <a:tc>
                  <a:txBody>
                    <a:bodyPr/>
                    <a:lstStyle/>
                    <a:p>
                      <a:pPr algn="r" fontAlgn="ctr"/>
                      <a:r>
                        <a:rPr lang="en-US" altLang="ko-KR" sz="700" u="none" strike="noStrike" dirty="0">
                          <a:effectLst/>
                        </a:rPr>
                        <a:t>15</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112016310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外来診療料（他医療機関へ文書紹介の申出を行っている患者）</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783007993"/>
                  </a:ext>
                </a:extLst>
              </a:tr>
              <a:tr h="129277">
                <a:tc>
                  <a:txBody>
                    <a:bodyPr/>
                    <a:lstStyle/>
                    <a:p>
                      <a:pPr algn="r" fontAlgn="ctr"/>
                      <a:r>
                        <a:rPr lang="en-US" altLang="ko-KR" sz="700" u="none" strike="noStrike" dirty="0">
                          <a:effectLst/>
                        </a:rPr>
                        <a:t>16</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112016410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外来診療料（同一日複数科受診時の２科目・文書紹介申出患者）</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172027118"/>
                  </a:ext>
                </a:extLst>
              </a:tr>
              <a:tr h="129277">
                <a:tc>
                  <a:txBody>
                    <a:bodyPr/>
                    <a:lstStyle/>
                    <a:p>
                      <a:pPr algn="r" fontAlgn="ctr"/>
                      <a:r>
                        <a:rPr lang="en-US" altLang="ko-KR" sz="700" u="none" strike="noStrike" dirty="0">
                          <a:effectLst/>
                        </a:rPr>
                        <a:t>17</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112016610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dirty="0">
                          <a:effectLst/>
                        </a:rPr>
                        <a:t>特定妥結率再診料</a:t>
                      </a:r>
                      <a:endParaRPr lang="zh-TW"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388697186"/>
                  </a:ext>
                </a:extLst>
              </a:tr>
              <a:tr h="129277">
                <a:tc>
                  <a:txBody>
                    <a:bodyPr/>
                    <a:lstStyle/>
                    <a:p>
                      <a:pPr algn="r" fontAlgn="ctr"/>
                      <a:r>
                        <a:rPr lang="en-US" altLang="ko-KR" sz="700" u="none" strike="noStrike" dirty="0">
                          <a:effectLst/>
                        </a:rPr>
                        <a:t>18</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112016750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電話等特定妥結率再診料</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668154308"/>
                  </a:ext>
                </a:extLst>
              </a:tr>
              <a:tr h="129277">
                <a:tc>
                  <a:txBody>
                    <a:bodyPr/>
                    <a:lstStyle/>
                    <a:p>
                      <a:pPr algn="r" fontAlgn="ctr"/>
                      <a:r>
                        <a:rPr lang="en-US" altLang="ko-KR" sz="700" u="none" strike="noStrike" dirty="0">
                          <a:effectLst/>
                        </a:rPr>
                        <a:t>19</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112016850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同日特定妥結率再診料</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757114032"/>
                  </a:ext>
                </a:extLst>
              </a:tr>
              <a:tr h="129277">
                <a:tc>
                  <a:txBody>
                    <a:bodyPr/>
                    <a:lstStyle/>
                    <a:p>
                      <a:pPr algn="r" fontAlgn="ctr"/>
                      <a:r>
                        <a:rPr lang="en-US" altLang="ko-KR" sz="700" u="none" strike="noStrike" dirty="0">
                          <a:effectLst/>
                        </a:rPr>
                        <a:t>20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112016950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dirty="0">
                          <a:effectLst/>
                        </a:rPr>
                        <a:t>同日電話等特定妥結率再診料</a:t>
                      </a:r>
                      <a:endParaRPr lang="zh-TW"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984794246"/>
                  </a:ext>
                </a:extLst>
              </a:tr>
              <a:tr h="129277">
                <a:tc>
                  <a:txBody>
                    <a:bodyPr/>
                    <a:lstStyle/>
                    <a:p>
                      <a:pPr algn="r" fontAlgn="ctr"/>
                      <a:r>
                        <a:rPr lang="en-US" altLang="ko-KR" sz="700" u="none" strike="noStrike" dirty="0">
                          <a:effectLst/>
                        </a:rPr>
                        <a:t>21</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112017010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特定妥結率再診料（同一日複数科受診時の２科目）</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406641827"/>
                  </a:ext>
                </a:extLst>
              </a:tr>
              <a:tr h="129277">
                <a:tc>
                  <a:txBody>
                    <a:bodyPr/>
                    <a:lstStyle/>
                    <a:p>
                      <a:pPr algn="r" fontAlgn="ctr"/>
                      <a:r>
                        <a:rPr lang="en-US" altLang="ko-KR" sz="700" u="none" strike="noStrike" dirty="0">
                          <a:effectLst/>
                        </a:rPr>
                        <a:t>22</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112017150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電話等特定妥結率再診料（同一日複数科受診時の２科目）</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742066892"/>
                  </a:ext>
                </a:extLst>
              </a:tr>
              <a:tr h="129277">
                <a:tc>
                  <a:txBody>
                    <a:bodyPr/>
                    <a:lstStyle/>
                    <a:p>
                      <a:pPr algn="r" fontAlgn="ctr"/>
                      <a:r>
                        <a:rPr lang="en-US" altLang="ko-KR" sz="700" u="none" strike="noStrike" dirty="0">
                          <a:effectLst/>
                        </a:rPr>
                        <a:t>23</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112023350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電話等再診料（３０年３月以前継続）</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586774885"/>
                  </a:ext>
                </a:extLst>
              </a:tr>
              <a:tr h="129277">
                <a:tc>
                  <a:txBody>
                    <a:bodyPr/>
                    <a:lstStyle/>
                    <a:p>
                      <a:pPr algn="r" fontAlgn="ctr"/>
                      <a:r>
                        <a:rPr lang="en-US" altLang="ko-KR" sz="700" u="none" strike="noStrike" dirty="0">
                          <a:effectLst/>
                        </a:rPr>
                        <a:t>24</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112023450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dirty="0">
                          <a:effectLst/>
                        </a:rPr>
                        <a:t>同日電話等再診料（３０年３月以前継続）</a:t>
                      </a:r>
                      <a:endParaRPr lang="zh-TW"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792433441"/>
                  </a:ext>
                </a:extLst>
              </a:tr>
              <a:tr h="129277">
                <a:tc>
                  <a:txBody>
                    <a:bodyPr/>
                    <a:lstStyle/>
                    <a:p>
                      <a:pPr algn="r" fontAlgn="ctr"/>
                      <a:r>
                        <a:rPr lang="en-US" altLang="ko-KR" sz="700" u="none" strike="noStrike" dirty="0">
                          <a:effectLst/>
                        </a:rPr>
                        <a:t>25</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112023550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電話等再診料（同一日複数科受診時の２科目）（３０年３月以前継続）</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829758875"/>
                  </a:ext>
                </a:extLst>
              </a:tr>
              <a:tr h="129277">
                <a:tc>
                  <a:txBody>
                    <a:bodyPr/>
                    <a:lstStyle/>
                    <a:p>
                      <a:pPr algn="r" fontAlgn="ctr"/>
                      <a:r>
                        <a:rPr lang="en-US" altLang="ko-KR" sz="700" u="none" strike="noStrike" dirty="0">
                          <a:effectLst/>
                        </a:rPr>
                        <a:t>26</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112023650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dirty="0">
                          <a:effectLst/>
                        </a:rPr>
                        <a:t>電話等特定妥結率再診料（３０年３月以前継続）</a:t>
                      </a:r>
                      <a:endParaRPr lang="zh-TW"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78942702"/>
                  </a:ext>
                </a:extLst>
              </a:tr>
              <a:tr h="129277">
                <a:tc>
                  <a:txBody>
                    <a:bodyPr/>
                    <a:lstStyle/>
                    <a:p>
                      <a:pPr algn="r" fontAlgn="ctr"/>
                      <a:r>
                        <a:rPr lang="en-US" altLang="ko-KR" sz="700" u="none" strike="noStrike" dirty="0">
                          <a:effectLst/>
                        </a:rPr>
                        <a:t>27</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112023750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同日電話等特定妥結率再診料（３０年３月以前継続）</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628611972"/>
                  </a:ext>
                </a:extLst>
              </a:tr>
              <a:tr h="129277">
                <a:tc>
                  <a:txBody>
                    <a:bodyPr/>
                    <a:lstStyle/>
                    <a:p>
                      <a:pPr algn="r" fontAlgn="ctr"/>
                      <a:r>
                        <a:rPr lang="en-US" altLang="ko-KR" sz="700" u="none" strike="noStrike" dirty="0">
                          <a:effectLst/>
                        </a:rPr>
                        <a:t>28</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112023850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電話等特定妥結率再診料（同一日複数科２科目・３０年３月以前継続）</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875532437"/>
                  </a:ext>
                </a:extLst>
              </a:tr>
              <a:tr h="129277">
                <a:tc>
                  <a:txBody>
                    <a:bodyPr/>
                    <a:lstStyle/>
                    <a:p>
                      <a:pPr algn="r" fontAlgn="ctr"/>
                      <a:r>
                        <a:rPr lang="en-US" altLang="ko-KR" sz="700" u="none" strike="noStrike" dirty="0">
                          <a:effectLst/>
                        </a:rPr>
                        <a:t>29</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112023210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オンライン診療料</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591920532"/>
                  </a:ext>
                </a:extLst>
              </a:tr>
              <a:tr h="129277">
                <a:tc>
                  <a:txBody>
                    <a:bodyPr/>
                    <a:lstStyle/>
                    <a:p>
                      <a:pPr algn="r" fontAlgn="ctr"/>
                      <a:r>
                        <a:rPr lang="en-US" altLang="ko-KR" sz="700" u="none" strike="noStrike" dirty="0">
                          <a:effectLst/>
                        </a:rPr>
                        <a:t>30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113003510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小児科外来診療料（処方箋を交付）初診時</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998088027"/>
                  </a:ext>
                </a:extLst>
              </a:tr>
              <a:tr h="129277">
                <a:tc>
                  <a:txBody>
                    <a:bodyPr/>
                    <a:lstStyle/>
                    <a:p>
                      <a:pPr algn="r" fontAlgn="ctr"/>
                      <a:r>
                        <a:rPr lang="en-US" altLang="ko-KR" sz="700" u="none" strike="noStrike" dirty="0">
                          <a:effectLst/>
                        </a:rPr>
                        <a:t>31</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113003610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小児科外来診療料（処方箋を交付）再診時</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338232462"/>
                  </a:ext>
                </a:extLst>
              </a:tr>
              <a:tr h="129277">
                <a:tc>
                  <a:txBody>
                    <a:bodyPr/>
                    <a:lstStyle/>
                    <a:p>
                      <a:pPr algn="r" fontAlgn="ctr"/>
                      <a:r>
                        <a:rPr lang="en-US" altLang="ko-KR" sz="700" u="none" strike="noStrike" dirty="0">
                          <a:effectLst/>
                        </a:rPr>
                        <a:t>32</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113003710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小児科外来診療料（処方箋を交付しない）初診時</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439230265"/>
                  </a:ext>
                </a:extLst>
              </a:tr>
              <a:tr h="129277">
                <a:tc>
                  <a:txBody>
                    <a:bodyPr/>
                    <a:lstStyle/>
                    <a:p>
                      <a:pPr algn="r" fontAlgn="ctr"/>
                      <a:r>
                        <a:rPr lang="en-US" altLang="ko-KR" sz="700" u="none" strike="noStrike" dirty="0">
                          <a:effectLst/>
                        </a:rPr>
                        <a:t>33</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113003810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小児科外来診療料（処方箋を交付しない）再診時</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985126299"/>
                  </a:ext>
                </a:extLst>
              </a:tr>
              <a:tr h="129277">
                <a:tc>
                  <a:txBody>
                    <a:bodyPr/>
                    <a:lstStyle/>
                    <a:p>
                      <a:pPr algn="r" fontAlgn="ctr"/>
                      <a:r>
                        <a:rPr lang="en-US" altLang="ko-KR" sz="700" u="none" strike="noStrike" dirty="0">
                          <a:effectLst/>
                        </a:rPr>
                        <a:t>34</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113019710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小児かかりつけ診療料（処方箋を交付）初診時</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585628398"/>
                  </a:ext>
                </a:extLst>
              </a:tr>
              <a:tr h="129277">
                <a:tc>
                  <a:txBody>
                    <a:bodyPr/>
                    <a:lstStyle/>
                    <a:p>
                      <a:pPr algn="r" fontAlgn="ctr"/>
                      <a:r>
                        <a:rPr lang="en-US" altLang="ko-KR" sz="700" u="none" strike="noStrike" dirty="0">
                          <a:effectLst/>
                        </a:rPr>
                        <a:t>35</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113019810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小児かかりつけ診療料（処方箋を交付）再診時</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333388526"/>
                  </a:ext>
                </a:extLst>
              </a:tr>
              <a:tr h="129277">
                <a:tc>
                  <a:txBody>
                    <a:bodyPr/>
                    <a:lstStyle/>
                    <a:p>
                      <a:pPr algn="r" fontAlgn="ctr"/>
                      <a:r>
                        <a:rPr lang="en-US" altLang="ko-KR" sz="700" u="none" strike="noStrike" dirty="0">
                          <a:effectLst/>
                        </a:rPr>
                        <a:t>36</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113019910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小児かかりつけ診療料（処方箋を交付しない）初診時</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476179657"/>
                  </a:ext>
                </a:extLst>
              </a:tr>
              <a:tr h="129277">
                <a:tc>
                  <a:txBody>
                    <a:bodyPr/>
                    <a:lstStyle/>
                    <a:p>
                      <a:pPr algn="r" fontAlgn="ctr"/>
                      <a:r>
                        <a:rPr lang="en-US" altLang="ko-KR" sz="700" u="none" strike="noStrike" dirty="0">
                          <a:effectLst/>
                        </a:rPr>
                        <a:t>37</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113020010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小児かかりつけ診療料（処方箋を交付しない）再診時</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74355094"/>
                  </a:ext>
                </a:extLst>
              </a:tr>
              <a:tr h="129277">
                <a:tc>
                  <a:txBody>
                    <a:bodyPr/>
                    <a:lstStyle/>
                    <a:p>
                      <a:pPr algn="r" fontAlgn="ctr"/>
                      <a:r>
                        <a:rPr lang="en-US" altLang="ko-KR" sz="700" u="none" strike="noStrike" dirty="0">
                          <a:effectLst/>
                        </a:rPr>
                        <a:t>38</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114001110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在宅患者訪問診療料（１）１（同一建物居住者以外）</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752047151"/>
                  </a:ext>
                </a:extLst>
              </a:tr>
              <a:tr h="129277">
                <a:tc>
                  <a:txBody>
                    <a:bodyPr/>
                    <a:lstStyle/>
                    <a:p>
                      <a:pPr algn="r" fontAlgn="ctr"/>
                      <a:r>
                        <a:rPr lang="en-US" altLang="ko-KR" sz="700" u="none" strike="noStrike" dirty="0">
                          <a:effectLst/>
                        </a:rPr>
                        <a:t>39</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114030310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在宅患者訪問診療料（１）１（同一建物居住者）</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947661553"/>
                  </a:ext>
                </a:extLst>
              </a:tr>
              <a:tr h="129277">
                <a:tc>
                  <a:txBody>
                    <a:bodyPr/>
                    <a:lstStyle/>
                    <a:p>
                      <a:pPr algn="r" fontAlgn="ctr"/>
                      <a:r>
                        <a:rPr lang="en-US" altLang="ko-KR" sz="700" u="none" strike="noStrike" dirty="0">
                          <a:effectLst/>
                        </a:rPr>
                        <a:t>40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114042110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在宅患者訪問診療料（１）２（同一建物居住者以外）</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848522427"/>
                  </a:ext>
                </a:extLst>
              </a:tr>
              <a:tr h="129277">
                <a:tc>
                  <a:txBody>
                    <a:bodyPr/>
                    <a:lstStyle/>
                    <a:p>
                      <a:pPr algn="r" fontAlgn="ctr"/>
                      <a:r>
                        <a:rPr lang="en-US" altLang="ko-KR" sz="700" u="none" strike="noStrike" dirty="0">
                          <a:effectLst/>
                        </a:rPr>
                        <a:t>41</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114042210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在宅患者訪問診療料（１）２（同一建物居住者）</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563639739"/>
                  </a:ext>
                </a:extLst>
              </a:tr>
              <a:tr h="129277">
                <a:tc>
                  <a:txBody>
                    <a:bodyPr/>
                    <a:lstStyle/>
                    <a:p>
                      <a:pPr algn="r" fontAlgn="ctr"/>
                      <a:r>
                        <a:rPr lang="en-US" altLang="ko-KR" sz="700" u="none" strike="noStrike" dirty="0">
                          <a:effectLst/>
                        </a:rPr>
                        <a:t>42</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114042810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在宅患者訪問診療料（２）イ</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03185292"/>
                  </a:ext>
                </a:extLst>
              </a:tr>
              <a:tr h="129277">
                <a:tc>
                  <a:txBody>
                    <a:bodyPr/>
                    <a:lstStyle/>
                    <a:p>
                      <a:pPr algn="r" fontAlgn="ctr"/>
                      <a:r>
                        <a:rPr lang="en-US" altLang="ko-KR" sz="700" u="none" strike="noStrike" dirty="0">
                          <a:effectLst/>
                        </a:rPr>
                        <a:t>43</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114046310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a:effectLst/>
                        </a:rPr>
                        <a:t>在宅患者訪問診療料（２）ロ（他の保険医療機関から紹介された患者）</a:t>
                      </a:r>
                      <a:endParaRPr lang="ja-JP"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408267258"/>
                  </a:ext>
                </a:extLst>
              </a:tr>
              <a:tr h="129277">
                <a:tc>
                  <a:txBody>
                    <a:bodyPr/>
                    <a:lstStyle/>
                    <a:p>
                      <a:pPr algn="r" fontAlgn="ctr"/>
                      <a:r>
                        <a:rPr lang="en-US" altLang="ko-KR" sz="700" u="none" strike="noStrike" dirty="0">
                          <a:effectLst/>
                        </a:rPr>
                        <a:t>44</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190024310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CN" altLang="en-US" sz="700" u="none" strike="noStrike">
                          <a:effectLst/>
                        </a:rPr>
                        <a:t>救命救急入院料２（３日以内）</a:t>
                      </a:r>
                      <a:endParaRPr lang="zh-CN"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428449160"/>
                  </a:ext>
                </a:extLst>
              </a:tr>
              <a:tr h="129277">
                <a:tc>
                  <a:txBody>
                    <a:bodyPr/>
                    <a:lstStyle/>
                    <a:p>
                      <a:pPr algn="r" fontAlgn="ctr"/>
                      <a:r>
                        <a:rPr lang="en-US" altLang="ko-KR" sz="700" u="none" strike="noStrike" dirty="0">
                          <a:effectLst/>
                        </a:rPr>
                        <a:t>45</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190024410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CN" altLang="en-US" sz="700" u="none" strike="noStrike">
                          <a:effectLst/>
                        </a:rPr>
                        <a:t>救命救急入院料２（８日以上１４日以内）</a:t>
                      </a:r>
                      <a:endParaRPr lang="zh-CN"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2269977371"/>
                  </a:ext>
                </a:extLst>
              </a:tr>
              <a:tr h="129277">
                <a:tc>
                  <a:txBody>
                    <a:bodyPr/>
                    <a:lstStyle/>
                    <a:p>
                      <a:pPr algn="r" fontAlgn="ctr"/>
                      <a:r>
                        <a:rPr lang="en-US" altLang="ko-KR" sz="700" u="none" strike="noStrike" dirty="0">
                          <a:effectLst/>
                        </a:rPr>
                        <a:t>46</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190024510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CN" altLang="en-US" sz="700" u="none" strike="noStrike">
                          <a:effectLst/>
                        </a:rPr>
                        <a:t>救命救急入院料１（３日以内）</a:t>
                      </a:r>
                      <a:endParaRPr lang="zh-CN"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727786284"/>
                  </a:ext>
                </a:extLst>
              </a:tr>
              <a:tr h="129277">
                <a:tc>
                  <a:txBody>
                    <a:bodyPr/>
                    <a:lstStyle/>
                    <a:p>
                      <a:pPr algn="r" fontAlgn="ctr"/>
                      <a:r>
                        <a:rPr lang="en-US" altLang="ko-KR" sz="700" u="none" strike="noStrike" dirty="0">
                          <a:effectLst/>
                        </a:rPr>
                        <a:t>47</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190024710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新生児特定集中治療室管理料１</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3435188413"/>
                  </a:ext>
                </a:extLst>
              </a:tr>
              <a:tr h="129277">
                <a:tc>
                  <a:txBody>
                    <a:bodyPr/>
                    <a:lstStyle/>
                    <a:p>
                      <a:pPr algn="r" fontAlgn="ctr"/>
                      <a:r>
                        <a:rPr lang="en-US" altLang="ko-KR" sz="700" u="none" strike="noStrike" dirty="0">
                          <a:effectLst/>
                        </a:rPr>
                        <a:t>48</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190028910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ja-JP" altLang="en-US" sz="700" u="none" strike="noStrike" dirty="0">
                          <a:effectLst/>
                        </a:rPr>
                        <a:t>緩和ケア病棟入院料１（３０日以内）</a:t>
                      </a:r>
                      <a:endParaRPr lang="ja-JP"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21049635"/>
                  </a:ext>
                </a:extLst>
              </a:tr>
              <a:tr h="129277">
                <a:tc>
                  <a:txBody>
                    <a:bodyPr/>
                    <a:lstStyle/>
                    <a:p>
                      <a:pPr algn="r" fontAlgn="ctr"/>
                      <a:r>
                        <a:rPr lang="en-US" altLang="ko-KR" sz="700" u="none" strike="noStrike" dirty="0">
                          <a:effectLst/>
                        </a:rPr>
                        <a:t>49</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190055010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精神療養病棟入院料</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882593477"/>
                  </a:ext>
                </a:extLst>
              </a:tr>
              <a:tr h="129277">
                <a:tc>
                  <a:txBody>
                    <a:bodyPr/>
                    <a:lstStyle/>
                    <a:p>
                      <a:pPr algn="r" fontAlgn="ctr"/>
                      <a:r>
                        <a:rPr lang="en-US" altLang="ko-KR" sz="700" u="none" strike="noStrike" dirty="0">
                          <a:effectLst/>
                        </a:rPr>
                        <a:t>50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190055210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a:effectLst/>
                        </a:rPr>
                        <a:t>特殊疾患病棟入院料１</a:t>
                      </a:r>
                      <a:endParaRPr lang="zh-TW" altLang="en-US" sz="700" b="0" i="0" u="none" strike="noStrike">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363511249"/>
                  </a:ext>
                </a:extLst>
              </a:tr>
              <a:tr h="129277">
                <a:tc>
                  <a:txBody>
                    <a:bodyPr/>
                    <a:lstStyle/>
                    <a:p>
                      <a:pPr algn="r" fontAlgn="ctr"/>
                      <a:r>
                        <a:rPr lang="en-US" altLang="ko-KR" sz="700" u="none" strike="noStrike" dirty="0">
                          <a:effectLst/>
                        </a:rPr>
                        <a:t>51</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en-US" altLang="ko-KR" sz="700" u="none" strike="noStrike" dirty="0">
                          <a:effectLst/>
                        </a:rPr>
                        <a:t>190055310</a:t>
                      </a:r>
                      <a:endParaRPr lang="en-US" altLang="ko-KR"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tc>
                  <a:txBody>
                    <a:bodyPr/>
                    <a:lstStyle/>
                    <a:p>
                      <a:pPr algn="l" fontAlgn="ctr"/>
                      <a:r>
                        <a:rPr lang="zh-TW" altLang="en-US" sz="700" u="none" strike="noStrike" dirty="0">
                          <a:effectLst/>
                        </a:rPr>
                        <a:t>特殊疾患病棟入院料２</a:t>
                      </a:r>
                      <a:endParaRPr lang="zh-TW" altLang="en-US" sz="700" b="0" i="0" u="none" strike="noStrike" dirty="0">
                        <a:solidFill>
                          <a:srgbClr val="000000"/>
                        </a:solidFill>
                        <a:effectLst/>
                        <a:latin typeface="맑은 고딕" panose="020B0503020000020004" pitchFamily="50" charset="-127"/>
                        <a:ea typeface="맑은 고딕" panose="020B0503020000020004" pitchFamily="50" charset="-127"/>
                      </a:endParaRPr>
                    </a:p>
                  </a:txBody>
                  <a:tcPr marL="5112" marR="5112" marT="5112" marB="0" anchor="ctr"/>
                </a:tc>
                <a:extLst>
                  <a:ext uri="{0D108BD9-81ED-4DB2-BD59-A6C34878D82A}">
                    <a16:rowId xmlns:a16="http://schemas.microsoft.com/office/drawing/2014/main" val="1107609362"/>
                  </a:ext>
                </a:extLst>
              </a:tr>
            </a:tbl>
          </a:graphicData>
        </a:graphic>
      </p:graphicFrame>
      <p:sp>
        <p:nvSpPr>
          <p:cNvPr id="15" name="テキスト ボックス 2">
            <a:extLst>
              <a:ext uri="{FF2B5EF4-FFF2-40B4-BE49-F238E27FC236}">
                <a16:creationId xmlns:a16="http://schemas.microsoft.com/office/drawing/2014/main" id="{F5A045D7-F3A8-EC50-A844-13D2BF6559E5}"/>
              </a:ext>
            </a:extLst>
          </p:cNvPr>
          <p:cNvSpPr txBox="1"/>
          <p:nvPr/>
        </p:nvSpPr>
        <p:spPr>
          <a:xfrm>
            <a:off x="589422" y="8538917"/>
            <a:ext cx="5577975" cy="298480"/>
          </a:xfrm>
          <a:prstGeom prst="rect">
            <a:avLst/>
          </a:prstGeom>
          <a:noFill/>
        </p:spPr>
        <p:txBody>
          <a:bodyPr wrap="square">
            <a:spAutoFit/>
          </a:bodyPr>
          <a:lstStyle/>
          <a:p>
            <a:pPr>
              <a:lnSpc>
                <a:spcPct val="150000"/>
              </a:lnSpc>
            </a:pPr>
            <a:r>
              <a:rPr lang="en-US" altLang="ko-KR" sz="1000" dirty="0">
                <a:latin typeface="游ゴシック" panose="020B0400000000000000" pitchFamily="50" charset="-128"/>
                <a:ea typeface="游ゴシック" panose="020B0400000000000000" pitchFamily="50" charset="-128"/>
              </a:rPr>
              <a:t>…</a:t>
            </a:r>
            <a:r>
              <a:rPr lang="ko-KR" altLang="en-US" sz="1000" dirty="0">
                <a:latin typeface="游ゴシック" panose="020B0400000000000000" pitchFamily="50" charset="-128"/>
              </a:rPr>
              <a:t>記載省略</a:t>
            </a:r>
            <a:endParaRPr lang="ja-JP" altLang="en-US" sz="10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8868862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54C6D053-2896-E314-8342-993A14C372A1}"/>
              </a:ext>
            </a:extLst>
          </p:cNvPr>
          <p:cNvPicPr>
            <a:picLocks noChangeAspect="1"/>
          </p:cNvPicPr>
          <p:nvPr/>
        </p:nvPicPr>
        <p:blipFill>
          <a:blip r:embed="rId2"/>
          <a:stretch>
            <a:fillRect/>
          </a:stretch>
        </p:blipFill>
        <p:spPr>
          <a:xfrm>
            <a:off x="838045" y="4381760"/>
            <a:ext cx="4844796"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67</a:t>
            </a:fld>
            <a:endParaRPr kumimoji="1" lang="ja-JP" altLang="en-US"/>
          </a:p>
        </p:txBody>
      </p:sp>
      <p:sp>
        <p:nvSpPr>
          <p:cNvPr id="2" name="正方形/長方形 1">
            <a:extLst>
              <a:ext uri="{FF2B5EF4-FFF2-40B4-BE49-F238E27FC236}">
                <a16:creationId xmlns:a16="http://schemas.microsoft.com/office/drawing/2014/main" id="{4EA0599E-2810-6911-30C5-ECA2CFE1AFE6}"/>
              </a:ext>
            </a:extLst>
          </p:cNvPr>
          <p:cNvSpPr/>
          <p:nvPr/>
        </p:nvSpPr>
        <p:spPr>
          <a:xfrm>
            <a:off x="729000" y="7882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「適応症修正」画面</a:t>
            </a:r>
          </a:p>
        </p:txBody>
      </p:sp>
      <p:sp>
        <p:nvSpPr>
          <p:cNvPr id="3" name="テキスト ボックス 2">
            <a:extLst>
              <a:ext uri="{FF2B5EF4-FFF2-40B4-BE49-F238E27FC236}">
                <a16:creationId xmlns:a16="http://schemas.microsoft.com/office/drawing/2014/main" id="{85A2D8FC-3AEE-BE12-06E2-FB2A1D73ADC0}"/>
              </a:ext>
            </a:extLst>
          </p:cNvPr>
          <p:cNvSpPr txBox="1"/>
          <p:nvPr/>
        </p:nvSpPr>
        <p:spPr>
          <a:xfrm>
            <a:off x="189186" y="1189367"/>
            <a:ext cx="5831083" cy="1336520"/>
          </a:xfrm>
          <a:prstGeom prst="rect">
            <a:avLst/>
          </a:prstGeom>
          <a:noFill/>
        </p:spPr>
        <p:txBody>
          <a:bodyPr wrap="none" rtlCol="0">
            <a:spAutoFit/>
          </a:bodyPr>
          <a:lstStyle/>
          <a:p>
            <a:pPr marL="485140" marR="429260">
              <a:lnSpc>
                <a:spcPct val="116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「適応症修正」画面で</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、チェックデータの追</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加や審査対象の変更以外に</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も</a:t>
            </a:r>
            <a:endPar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16000"/>
              </a:lnSpc>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状況に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応じたチェックの設定</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行うことができ</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p>
          <a:p>
            <a:pPr marL="485140">
              <a:lnSpc>
                <a:spcPts val="1795"/>
              </a:lnSpc>
              <a:spcBef>
                <a:spcPts val="435"/>
              </a:spcBef>
            </a:pP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１．複数病名チェック</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a:lnSpc>
                <a:spcPts val="1795"/>
              </a:lnSpc>
            </a:pP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アマルエット配合錠</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はアムロジピンとアトルバスタチンの配合剤です。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4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保険請求ではアムロジピンとアトルバスタチンの両方の適応病名が必要です。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pic>
        <p:nvPicPr>
          <p:cNvPr id="4" name="image117.jpeg">
            <a:extLst>
              <a:ext uri="{FF2B5EF4-FFF2-40B4-BE49-F238E27FC236}">
                <a16:creationId xmlns:a16="http://schemas.microsoft.com/office/drawing/2014/main" id="{DAA2DF7C-A815-E591-51BA-FEADA22928E6}"/>
              </a:ext>
            </a:extLst>
          </p:cNvPr>
          <p:cNvPicPr>
            <a:picLocks noChangeAspect="1"/>
          </p:cNvPicPr>
          <p:nvPr/>
        </p:nvPicPr>
        <p:blipFill>
          <a:blip r:embed="rId3" cstate="print"/>
          <a:stretch>
            <a:fillRect/>
          </a:stretch>
        </p:blipFill>
        <p:spPr>
          <a:xfrm>
            <a:off x="1964880" y="2509225"/>
            <a:ext cx="2751455" cy="1112520"/>
          </a:xfrm>
          <a:prstGeom prst="rect">
            <a:avLst/>
          </a:prstGeom>
        </p:spPr>
      </p:pic>
      <p:sp>
        <p:nvSpPr>
          <p:cNvPr id="6" name="テキスト ボックス 5">
            <a:extLst>
              <a:ext uri="{FF2B5EF4-FFF2-40B4-BE49-F238E27FC236}">
                <a16:creationId xmlns:a16="http://schemas.microsoft.com/office/drawing/2014/main" id="{C61CB52C-B809-A01D-261D-6ED67080D36E}"/>
              </a:ext>
            </a:extLst>
          </p:cNvPr>
          <p:cNvSpPr txBox="1"/>
          <p:nvPr/>
        </p:nvSpPr>
        <p:spPr>
          <a:xfrm>
            <a:off x="678246" y="3854977"/>
            <a:ext cx="5636829" cy="475708"/>
          </a:xfrm>
          <a:prstGeom prst="rect">
            <a:avLst/>
          </a:prstGeom>
          <a:noFill/>
        </p:spPr>
        <p:txBody>
          <a:bodyPr wrap="square" rtlCol="0">
            <a:spAutoFit/>
          </a:bodyPr>
          <a:lstStyle/>
          <a:p>
            <a:pPr marL="485140" marR="429260">
              <a:lnSpc>
                <a:spcPct val="116000"/>
              </a:lnSpc>
              <a:spcAft>
                <a:spcPts val="0"/>
              </a:spcAft>
            </a:pP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レセプトチェッカー</a:t>
            </a:r>
            <a:r>
              <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LS</a:t>
            </a: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はこのように２種類以上の病名が必要な薬剤のチェックを行うことができます。</a:t>
            </a:r>
            <a:endParaRPr kumimoji="1" lang="ja-JP" altLang="en-US" sz="1100" dirty="0">
              <a:latin typeface="游ゴシック" panose="020B0400000000000000" pitchFamily="50" charset="-128"/>
              <a:ea typeface="游ゴシック" panose="020B0400000000000000" pitchFamily="50" charset="-128"/>
            </a:endParaRPr>
          </a:p>
        </p:txBody>
      </p:sp>
      <p:sp>
        <p:nvSpPr>
          <p:cNvPr id="10" name="テキスト ボックス 9">
            <a:extLst>
              <a:ext uri="{FF2B5EF4-FFF2-40B4-BE49-F238E27FC236}">
                <a16:creationId xmlns:a16="http://schemas.microsoft.com/office/drawing/2014/main" id="{00B74033-EBA4-3439-96D4-138CCACA91D6}"/>
              </a:ext>
            </a:extLst>
          </p:cNvPr>
          <p:cNvSpPr txBox="1"/>
          <p:nvPr/>
        </p:nvSpPr>
        <p:spPr>
          <a:xfrm>
            <a:off x="397827" y="7711486"/>
            <a:ext cx="6142264" cy="1043747"/>
          </a:xfrm>
          <a:prstGeom prst="rect">
            <a:avLst/>
          </a:prstGeom>
          <a:noFill/>
        </p:spPr>
        <p:txBody>
          <a:bodyPr wrap="square">
            <a:spAutoFit/>
          </a:bodyPr>
          <a:lstStyle/>
          <a:p>
            <a:pPr marL="485140" marR="429260" indent="-635">
              <a:lnSpc>
                <a:spcPct val="110000"/>
              </a:lnSpc>
              <a:spcBef>
                <a:spcPts val="565"/>
              </a:spcBef>
              <a:spcAft>
                <a:spcPts val="0"/>
              </a:spcAft>
            </a:pP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アマルエット配合錠</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において、「高コレステ，高脂血症，脂質異常， 脂質代謝異</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常」はグループ１（アトルバスタチン）の、「高血圧，狭心症」はグループ２（アムロジピン）のチェックデータです。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16000"/>
              </a:lnSpc>
              <a:spcBef>
                <a:spcPts val="5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グループ１のチェック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ータを含む病名と、グ</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ープ２のチェックデー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タ</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を含む病</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名の両方がある場合に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格と判定されま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p:txBody>
      </p:sp>
      <p:sp>
        <p:nvSpPr>
          <p:cNvPr id="11" name="テキスト ボックス 10">
            <a:extLst>
              <a:ext uri="{FF2B5EF4-FFF2-40B4-BE49-F238E27FC236}">
                <a16:creationId xmlns:a16="http://schemas.microsoft.com/office/drawing/2014/main" id="{4A35FEEF-54B2-38FC-B738-EFCD3A0D71DD}"/>
              </a:ext>
            </a:extLst>
          </p:cNvPr>
          <p:cNvSpPr txBox="1"/>
          <p:nvPr/>
        </p:nvSpPr>
        <p:spPr>
          <a:xfrm>
            <a:off x="838045" y="5319230"/>
            <a:ext cx="2303748" cy="446783"/>
          </a:xfrm>
          <a:prstGeom prst="rect">
            <a:avLst/>
          </a:prstGeom>
          <a:solidFill>
            <a:schemeClr val="bg1"/>
          </a:solidFill>
          <a:ln>
            <a:solidFill>
              <a:srgbClr val="FF0000"/>
            </a:solidFill>
          </a:ln>
        </p:spPr>
        <p:txBody>
          <a:bodyPr wrap="none" lIns="72000" tIns="72000" rIns="0" bIns="0" rtlCol="0">
            <a:norm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グループ１（アトルバスタチン）</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のチェックデータ</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2" name="テキスト ボックス 11">
            <a:extLst>
              <a:ext uri="{FF2B5EF4-FFF2-40B4-BE49-F238E27FC236}">
                <a16:creationId xmlns:a16="http://schemas.microsoft.com/office/drawing/2014/main" id="{B9235C08-4CDB-A6D3-A330-96BE7519607D}"/>
              </a:ext>
            </a:extLst>
          </p:cNvPr>
          <p:cNvSpPr txBox="1"/>
          <p:nvPr/>
        </p:nvSpPr>
        <p:spPr>
          <a:xfrm>
            <a:off x="832294" y="5880348"/>
            <a:ext cx="2303748" cy="446783"/>
          </a:xfrm>
          <a:prstGeom prst="rect">
            <a:avLst/>
          </a:prstGeom>
          <a:solidFill>
            <a:schemeClr val="bg1"/>
          </a:solidFill>
          <a:ln>
            <a:solidFill>
              <a:srgbClr val="0000FE"/>
            </a:solidFill>
          </a:ln>
        </p:spPr>
        <p:txBody>
          <a:bodyPr wrap="square" lIns="0" tIns="72000" rIns="0" bIns="0" rtlCol="0">
            <a:noAutofit/>
          </a:bodyPr>
          <a:lstStyle/>
          <a:p>
            <a:pPr marL="86360" marR="379095">
              <a:lnSpc>
                <a:spcPct val="93000"/>
              </a:lnSpc>
              <a:spcBef>
                <a:spcPts val="38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グループ２（アムロジピン）のチェックデータ</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7" name="グループ化 6">
            <a:extLst>
              <a:ext uri="{FF2B5EF4-FFF2-40B4-BE49-F238E27FC236}">
                <a16:creationId xmlns:a16="http://schemas.microsoft.com/office/drawing/2014/main" id="{21237B6A-9DE6-DA05-FBE0-6B0D99F25E16}"/>
              </a:ext>
            </a:extLst>
          </p:cNvPr>
          <p:cNvGrpSpPr/>
          <p:nvPr/>
        </p:nvGrpSpPr>
        <p:grpSpPr>
          <a:xfrm>
            <a:off x="391886" y="9185307"/>
            <a:ext cx="1859355" cy="533566"/>
            <a:chOff x="391886" y="9185307"/>
            <a:chExt cx="1859355" cy="533566"/>
          </a:xfrm>
        </p:grpSpPr>
        <p:pic>
          <p:nvPicPr>
            <p:cNvPr id="9" name="図 8" descr="図形&#10;&#10;低い精度で自動的に生成された説明">
              <a:extLst>
                <a:ext uri="{FF2B5EF4-FFF2-40B4-BE49-F238E27FC236}">
                  <a16:creationId xmlns:a16="http://schemas.microsoft.com/office/drawing/2014/main" id="{F00FBA6C-ABAC-49B5-ECFC-AB95B43A94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3" name="テキスト ボックス 12">
              <a:extLst>
                <a:ext uri="{FF2B5EF4-FFF2-40B4-BE49-F238E27FC236}">
                  <a16:creationId xmlns:a16="http://schemas.microsoft.com/office/drawing/2014/main" id="{585F4D9A-BDAD-1A56-DBC3-7066561C74A1}"/>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23028606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68</a:t>
            </a:fld>
            <a:endParaRPr kumimoji="1" lang="ja-JP" altLang="en-US"/>
          </a:p>
        </p:txBody>
      </p:sp>
      <p:sp>
        <p:nvSpPr>
          <p:cNvPr id="2" name="テキスト ボックス 1">
            <a:extLst>
              <a:ext uri="{FF2B5EF4-FFF2-40B4-BE49-F238E27FC236}">
                <a16:creationId xmlns:a16="http://schemas.microsoft.com/office/drawing/2014/main" id="{AACE9C25-1702-A796-0CE1-534EA10C4572}"/>
              </a:ext>
            </a:extLst>
          </p:cNvPr>
          <p:cNvSpPr txBox="1"/>
          <p:nvPr/>
        </p:nvSpPr>
        <p:spPr>
          <a:xfrm>
            <a:off x="285601" y="873767"/>
            <a:ext cx="5889539" cy="1354217"/>
          </a:xfrm>
          <a:prstGeom prst="rect">
            <a:avLst/>
          </a:prstGeom>
          <a:noFill/>
        </p:spPr>
        <p:txBody>
          <a:bodyPr wrap="square" rtlCol="0">
            <a:spAutoFit/>
          </a:bodyPr>
          <a:lstStyle/>
          <a:p>
            <a:pPr marL="485140">
              <a:lnSpc>
                <a:spcPts val="1815"/>
              </a:lnSpc>
            </a:pP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アーガメイト２０％ゼリー２５ｇ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の効能・効果は「急性および慢性腎不全に伴う高</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カリウム血症」です。</a:t>
            </a:r>
            <a:endPar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lnSpc>
                <a:spcPts val="1815"/>
              </a:lnSpc>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複数病名が設定されているので、「慢性腎不全」がなけれ</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ば、「高カリウム血症」の病名だけでは不合格に判定されます。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6" name="テキスト ボックス 5">
            <a:extLst>
              <a:ext uri="{FF2B5EF4-FFF2-40B4-BE49-F238E27FC236}">
                <a16:creationId xmlns:a16="http://schemas.microsoft.com/office/drawing/2014/main" id="{0E496F4A-A9ED-41C0-703E-BDF076B03D50}"/>
              </a:ext>
            </a:extLst>
          </p:cNvPr>
          <p:cNvSpPr txBox="1"/>
          <p:nvPr/>
        </p:nvSpPr>
        <p:spPr>
          <a:xfrm>
            <a:off x="30136" y="4929611"/>
            <a:ext cx="6400470" cy="305020"/>
          </a:xfrm>
          <a:prstGeom prst="rect">
            <a:avLst/>
          </a:prstGeom>
          <a:noFill/>
        </p:spPr>
        <p:txBody>
          <a:bodyPr wrap="none" rtlCol="0">
            <a:spAutoFit/>
          </a:bodyPr>
          <a:lstStyle/>
          <a:p>
            <a:pPr marL="485140">
              <a:lnSpc>
                <a:spcPts val="1815"/>
              </a:lnSpc>
            </a:pPr>
            <a:r>
              <a:rPr lang="ja-JP" altLang="ja-JP" sz="1100" spc="-10" dirty="0">
                <a:effectLst/>
                <a:ea typeface="游ゴシック" panose="020B0400000000000000" pitchFamily="50" charset="-128"/>
                <a:cs typeface="ＭＳ Ｐゴシック" panose="020B0600070205080204" pitchFamily="50" charset="-128"/>
              </a:rPr>
              <a:t>複数病名のチェックをはずすと、どちらのグループを残すかのダイアログが表示さ</a:t>
            </a:r>
            <a:r>
              <a:rPr lang="ja-JP" altLang="ja-JP" sz="1100" spc="-20" dirty="0">
                <a:effectLst/>
                <a:ea typeface="游ゴシック" panose="020B0400000000000000" pitchFamily="50" charset="-128"/>
                <a:cs typeface="ＭＳ Ｐゴシック" panose="020B0600070205080204" pitchFamily="50" charset="-128"/>
              </a:rPr>
              <a:t>れます</a:t>
            </a:r>
            <a:r>
              <a:rPr lang="ja-JP" altLang="en-US" sz="1100" spc="-20" dirty="0">
                <a:ea typeface="游ゴシック" panose="020B0400000000000000" pitchFamily="50" charset="-128"/>
                <a:cs typeface="ＭＳ Ｐゴシック" panose="020B0600070205080204" pitchFamily="50" charset="-128"/>
              </a:rPr>
              <a:t>。</a:t>
            </a:r>
            <a:endParaRPr kumimoji="1" lang="ja-JP" altLang="en-US" sz="1100" dirty="0"/>
          </a:p>
        </p:txBody>
      </p:sp>
      <p:grpSp>
        <p:nvGrpSpPr>
          <p:cNvPr id="7" name="docshapegroup443">
            <a:extLst>
              <a:ext uri="{FF2B5EF4-FFF2-40B4-BE49-F238E27FC236}">
                <a16:creationId xmlns:a16="http://schemas.microsoft.com/office/drawing/2014/main" id="{3C22ADD3-2239-E48E-8D09-379F23DBE6B1}"/>
              </a:ext>
            </a:extLst>
          </p:cNvPr>
          <p:cNvGrpSpPr>
            <a:grpSpLocks/>
          </p:cNvGrpSpPr>
          <p:nvPr/>
        </p:nvGrpSpPr>
        <p:grpSpPr bwMode="auto">
          <a:xfrm>
            <a:off x="1208173" y="5219596"/>
            <a:ext cx="4321175" cy="1183640"/>
            <a:chOff x="2551" y="517"/>
            <a:chExt cx="6804" cy="1864"/>
          </a:xfrm>
        </p:grpSpPr>
        <p:pic>
          <p:nvPicPr>
            <p:cNvPr id="38914" name="docshape444">
              <a:extLst>
                <a:ext uri="{FF2B5EF4-FFF2-40B4-BE49-F238E27FC236}">
                  <a16:creationId xmlns:a16="http://schemas.microsoft.com/office/drawing/2014/main" id="{573EBE70-7AE1-48B7-6789-D8B971AC82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895"/>
              <a:ext cx="6804" cy="1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3">
              <a:extLst>
                <a:ext uri="{FF2B5EF4-FFF2-40B4-BE49-F238E27FC236}">
                  <a16:creationId xmlns:a16="http://schemas.microsoft.com/office/drawing/2014/main" id="{34EE28EC-B62F-4F55-C84D-55F16C9EFFCC}"/>
                </a:ext>
              </a:extLst>
            </p:cNvPr>
            <p:cNvSpPr>
              <a:spLocks noChangeShapeType="1"/>
            </p:cNvSpPr>
            <p:nvPr/>
          </p:nvSpPr>
          <p:spPr bwMode="auto">
            <a:xfrm flipH="1">
              <a:off x="7165" y="517"/>
              <a:ext cx="247" cy="732"/>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 name="テキスト ボックス 8">
            <a:extLst>
              <a:ext uri="{FF2B5EF4-FFF2-40B4-BE49-F238E27FC236}">
                <a16:creationId xmlns:a16="http://schemas.microsoft.com/office/drawing/2014/main" id="{52460ADD-5F32-6915-E11B-CDF21939A35A}"/>
              </a:ext>
            </a:extLst>
          </p:cNvPr>
          <p:cNvSpPr txBox="1"/>
          <p:nvPr/>
        </p:nvSpPr>
        <p:spPr>
          <a:xfrm>
            <a:off x="0" y="6768787"/>
            <a:ext cx="6725559" cy="532133"/>
          </a:xfrm>
          <a:prstGeom prst="rect">
            <a:avLst/>
          </a:prstGeom>
          <a:noFill/>
        </p:spPr>
        <p:txBody>
          <a:bodyPr wrap="none" rtlCol="0">
            <a:spAutoFit/>
          </a:bodyPr>
          <a:lstStyle/>
          <a:p>
            <a:pPr marL="485140">
              <a:lnSpc>
                <a:spcPts val="1815"/>
              </a:lnSpc>
            </a:pPr>
            <a:r>
              <a:rPr lang="ja-JP" altLang="en-US" sz="1100" spc="-10" dirty="0">
                <a:effectLst/>
                <a:ea typeface="游ゴシック" panose="020B0400000000000000" pitchFamily="50" charset="-128"/>
                <a:cs typeface="ＭＳ Ｐゴシック" panose="020B0600070205080204" pitchFamily="50" charset="-128"/>
              </a:rPr>
              <a:t>グループ１を残し、［</a:t>
            </a:r>
            <a:r>
              <a:rPr lang="en-US" altLang="ja-JP" sz="1100" spc="-10" dirty="0">
                <a:effectLst/>
                <a:ea typeface="游ゴシック" panose="020B0400000000000000" pitchFamily="50" charset="-128"/>
                <a:cs typeface="ＭＳ Ｐゴシック" panose="020B0600070205080204" pitchFamily="50" charset="-128"/>
              </a:rPr>
              <a:t>OK</a:t>
            </a:r>
            <a:r>
              <a:rPr lang="ja-JP" altLang="en-US" sz="1100" spc="-10" dirty="0">
                <a:effectLst/>
                <a:ea typeface="游ゴシック" panose="020B0400000000000000" pitchFamily="50" charset="-128"/>
                <a:cs typeface="ＭＳ Ｐゴシック" panose="020B0600070205080204" pitchFamily="50" charset="-128"/>
              </a:rPr>
              <a:t>］をクリックすると、複数病名の設定が解除され「高カリウム血症」の</a:t>
            </a:r>
            <a:endParaRPr lang="en-US" altLang="ja-JP" sz="1100" spc="-10" dirty="0">
              <a:effectLst/>
              <a:ea typeface="游ゴシック" panose="020B0400000000000000" pitchFamily="50" charset="-128"/>
              <a:cs typeface="ＭＳ Ｐゴシック" panose="020B0600070205080204" pitchFamily="50" charset="-128"/>
            </a:endParaRPr>
          </a:p>
          <a:p>
            <a:pPr marL="485140">
              <a:lnSpc>
                <a:spcPts val="1815"/>
              </a:lnSpc>
            </a:pPr>
            <a:r>
              <a:rPr lang="ja-JP" altLang="en-US" sz="1100" spc="-10" dirty="0">
                <a:effectLst/>
                <a:ea typeface="游ゴシック" panose="020B0400000000000000" pitchFamily="50" charset="-128"/>
                <a:cs typeface="ＭＳ Ｐゴシック" panose="020B0600070205080204" pitchFamily="50" charset="-128"/>
              </a:rPr>
              <a:t>チェックデータのみが残りました。</a:t>
            </a:r>
            <a:endParaRPr kumimoji="1" lang="ja-JP" altLang="en-US" sz="1100" dirty="0"/>
          </a:p>
        </p:txBody>
      </p:sp>
      <p:pic>
        <p:nvPicPr>
          <p:cNvPr id="10" name="image121.jpeg">
            <a:extLst>
              <a:ext uri="{FF2B5EF4-FFF2-40B4-BE49-F238E27FC236}">
                <a16:creationId xmlns:a16="http://schemas.microsoft.com/office/drawing/2014/main" id="{547EE395-922D-7E2A-65A6-6278467D41A4}"/>
              </a:ext>
            </a:extLst>
          </p:cNvPr>
          <p:cNvPicPr>
            <a:picLocks noChangeAspect="1"/>
          </p:cNvPicPr>
          <p:nvPr/>
        </p:nvPicPr>
        <p:blipFill>
          <a:blip r:embed="rId3" cstate="print"/>
          <a:stretch>
            <a:fillRect/>
          </a:stretch>
        </p:blipFill>
        <p:spPr>
          <a:xfrm>
            <a:off x="1263332" y="7416168"/>
            <a:ext cx="4331335" cy="945515"/>
          </a:xfrm>
          <a:prstGeom prst="rect">
            <a:avLst/>
          </a:prstGeom>
        </p:spPr>
      </p:pic>
      <p:sp>
        <p:nvSpPr>
          <p:cNvPr id="11" name="テキスト ボックス 10">
            <a:extLst>
              <a:ext uri="{FF2B5EF4-FFF2-40B4-BE49-F238E27FC236}">
                <a16:creationId xmlns:a16="http://schemas.microsoft.com/office/drawing/2014/main" id="{DF58B83E-8E8D-FA26-7D0F-D8122957CFB2}"/>
              </a:ext>
            </a:extLst>
          </p:cNvPr>
          <p:cNvSpPr txBox="1"/>
          <p:nvPr/>
        </p:nvSpPr>
        <p:spPr>
          <a:xfrm>
            <a:off x="391886" y="8572770"/>
            <a:ext cx="5139548" cy="261610"/>
          </a:xfrm>
          <a:prstGeom prst="rect">
            <a:avLst/>
          </a:prstGeom>
          <a:noFill/>
        </p:spPr>
        <p:txBody>
          <a:bodyPr wrap="none" rtlCol="0">
            <a:spAutoFit/>
          </a:bodyPr>
          <a:lstStyle/>
          <a:p>
            <a:pPr>
              <a:spcBef>
                <a:spcPts val="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これで、「高カリウム血症」の病名だけでも合格と判定するようになります。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3" name="グループ化 2">
            <a:extLst>
              <a:ext uri="{FF2B5EF4-FFF2-40B4-BE49-F238E27FC236}">
                <a16:creationId xmlns:a16="http://schemas.microsoft.com/office/drawing/2014/main" id="{4CBB8713-2A1A-2017-D642-593BD51E3DBC}"/>
              </a:ext>
            </a:extLst>
          </p:cNvPr>
          <p:cNvGrpSpPr/>
          <p:nvPr/>
        </p:nvGrpSpPr>
        <p:grpSpPr>
          <a:xfrm>
            <a:off x="391886" y="9185307"/>
            <a:ext cx="1859355" cy="533566"/>
            <a:chOff x="391886" y="9185307"/>
            <a:chExt cx="1859355" cy="533566"/>
          </a:xfrm>
        </p:grpSpPr>
        <p:pic>
          <p:nvPicPr>
            <p:cNvPr id="13" name="図 12" descr="図形&#10;&#10;低い精度で自動的に生成された説明">
              <a:extLst>
                <a:ext uri="{FF2B5EF4-FFF2-40B4-BE49-F238E27FC236}">
                  <a16:creationId xmlns:a16="http://schemas.microsoft.com/office/drawing/2014/main" id="{5418DB3C-FA3D-D874-6670-C141F23895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4" name="テキスト ボックス 13">
              <a:extLst>
                <a:ext uri="{FF2B5EF4-FFF2-40B4-BE49-F238E27FC236}">
                  <a16:creationId xmlns:a16="http://schemas.microsoft.com/office/drawing/2014/main" id="{574342C8-B1EE-606C-F7DE-731873A95267}"/>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pic>
        <p:nvPicPr>
          <p:cNvPr id="15" name="図 14">
            <a:extLst>
              <a:ext uri="{FF2B5EF4-FFF2-40B4-BE49-F238E27FC236}">
                <a16:creationId xmlns:a16="http://schemas.microsoft.com/office/drawing/2014/main" id="{4C7EC481-F98A-5A3C-A84B-A380065CE34A}"/>
              </a:ext>
            </a:extLst>
          </p:cNvPr>
          <p:cNvPicPr>
            <a:picLocks noChangeAspect="1"/>
          </p:cNvPicPr>
          <p:nvPr/>
        </p:nvPicPr>
        <p:blipFill>
          <a:blip r:embed="rId5"/>
          <a:stretch>
            <a:fillRect/>
          </a:stretch>
        </p:blipFill>
        <p:spPr>
          <a:xfrm>
            <a:off x="1095496" y="1899139"/>
            <a:ext cx="4295481" cy="2998838"/>
          </a:xfrm>
          <a:prstGeom prst="rect">
            <a:avLst/>
          </a:prstGeom>
        </p:spPr>
      </p:pic>
      <p:sp>
        <p:nvSpPr>
          <p:cNvPr id="12" name="テキスト ボックス 11">
            <a:extLst>
              <a:ext uri="{FF2B5EF4-FFF2-40B4-BE49-F238E27FC236}">
                <a16:creationId xmlns:a16="http://schemas.microsoft.com/office/drawing/2014/main" id="{FF88CB39-0967-E354-7204-393DADF14070}"/>
              </a:ext>
            </a:extLst>
          </p:cNvPr>
          <p:cNvSpPr txBox="1"/>
          <p:nvPr/>
        </p:nvSpPr>
        <p:spPr>
          <a:xfrm>
            <a:off x="1080712" y="3086926"/>
            <a:ext cx="2581848" cy="556038"/>
          </a:xfrm>
          <a:prstGeom prst="rect">
            <a:avLst/>
          </a:prstGeom>
          <a:solidFill>
            <a:schemeClr val="bg1"/>
          </a:solidFill>
          <a:ln w="12700">
            <a:solidFill>
              <a:srgbClr val="FF0000"/>
            </a:solidFill>
          </a:ln>
        </p:spPr>
        <p:txBody>
          <a:bodyPr wrap="square" lIns="0" tIns="72000" rIns="0" bIns="72000" rtlCol="0">
            <a:noAutofit/>
          </a:bodyPr>
          <a:lstStyle/>
          <a:p>
            <a:pPr marL="85725" marR="528955">
              <a:lnSpc>
                <a:spcPct val="93000"/>
              </a:lnSpc>
              <a:spcBef>
                <a:spcPts val="37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グループ１に「高カリウム血症」グループ２に「腎不全」</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85725">
              <a:lnSpc>
                <a:spcPts val="1335"/>
              </a:lnSpc>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のチェックデータが設定されています。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Tree>
    <p:extLst>
      <p:ext uri="{BB962C8B-B14F-4D97-AF65-F5344CB8AC3E}">
        <p14:creationId xmlns:p14="http://schemas.microsoft.com/office/powerpoint/2010/main" val="75173536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69</a:t>
            </a:fld>
            <a:endParaRPr kumimoji="1" lang="ja-JP" altLang="en-US"/>
          </a:p>
        </p:txBody>
      </p:sp>
      <p:sp>
        <p:nvSpPr>
          <p:cNvPr id="2" name="テキスト ボックス 1">
            <a:extLst>
              <a:ext uri="{FF2B5EF4-FFF2-40B4-BE49-F238E27FC236}">
                <a16:creationId xmlns:a16="http://schemas.microsoft.com/office/drawing/2014/main" id="{BDD02121-8D2F-B59F-B34A-3B527BC872BA}"/>
              </a:ext>
            </a:extLst>
          </p:cNvPr>
          <p:cNvSpPr txBox="1"/>
          <p:nvPr/>
        </p:nvSpPr>
        <p:spPr>
          <a:xfrm>
            <a:off x="186501" y="605928"/>
            <a:ext cx="6279614" cy="954107"/>
          </a:xfrm>
          <a:prstGeom prst="rect">
            <a:avLst/>
          </a:prstGeom>
          <a:noFill/>
        </p:spPr>
        <p:txBody>
          <a:bodyPr wrap="square" rtlCol="0">
            <a:spAutoFit/>
          </a:bodyPr>
          <a:lstStyle/>
          <a:p>
            <a:pPr marL="485140">
              <a:spcBef>
                <a:spcPts val="20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複数病名を設定するためには、</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5"/>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複数病名にチェッ</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クを入れたうえで</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5"/>
              </a:spcBef>
              <a:spcAft>
                <a:spcPts val="0"/>
              </a:spcAft>
              <a:tabLst>
                <a:tab pos="7899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慢性腎不全をダブルクリックします。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E52CB3D6-19F9-CBF7-499E-8165AEF9C2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542" y="1416538"/>
            <a:ext cx="4247030" cy="2622892"/>
          </a:xfrm>
          <a:prstGeom prst="rect">
            <a:avLst/>
          </a:prstGeom>
        </p:spPr>
      </p:pic>
      <p:sp>
        <p:nvSpPr>
          <p:cNvPr id="6" name="テキスト ボックス 5">
            <a:extLst>
              <a:ext uri="{FF2B5EF4-FFF2-40B4-BE49-F238E27FC236}">
                <a16:creationId xmlns:a16="http://schemas.microsoft.com/office/drawing/2014/main" id="{2CBAEA51-2271-1BD3-7E97-D64368D5E6A2}"/>
              </a:ext>
            </a:extLst>
          </p:cNvPr>
          <p:cNvSpPr txBox="1"/>
          <p:nvPr/>
        </p:nvSpPr>
        <p:spPr>
          <a:xfrm>
            <a:off x="239498" y="4169074"/>
            <a:ext cx="6279614" cy="654282"/>
          </a:xfrm>
          <a:prstGeom prst="rect">
            <a:avLst/>
          </a:prstGeom>
          <a:noFill/>
        </p:spPr>
        <p:txBody>
          <a:bodyPr wrap="square" rtlCol="0">
            <a:spAutoFit/>
          </a:bodyPr>
          <a:lstStyle/>
          <a:p>
            <a:pPr marL="485140" marR="1965325">
              <a:lnSpc>
                <a:spcPct val="116000"/>
              </a:lnSpc>
              <a:spcBef>
                <a:spcPts val="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どのグループに追加す</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かのダイアログが表示</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されます。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グループ２を選択して</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spc="-10" dirty="0">
                <a:effectLst/>
                <a:latin typeface="Century" panose="02040604050505020304" pitchFamily="18" charset="0"/>
                <a:ea typeface="Century" panose="02040604050505020304" pitchFamily="18" charset="0"/>
                <a:cs typeface="ＭＳ Ｐゴシック" panose="020B0600070205080204" pitchFamily="50" charset="-128"/>
              </a:rPr>
              <a:t>OK</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クリックする</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と、</a:t>
            </a:r>
          </a:p>
          <a:p>
            <a:endParaRPr kumimoji="1" lang="ja-JP" altLang="en-US" sz="1100" dirty="0"/>
          </a:p>
        </p:txBody>
      </p:sp>
      <p:pic>
        <p:nvPicPr>
          <p:cNvPr id="7" name="image123.jpeg">
            <a:extLst>
              <a:ext uri="{FF2B5EF4-FFF2-40B4-BE49-F238E27FC236}">
                <a16:creationId xmlns:a16="http://schemas.microsoft.com/office/drawing/2014/main" id="{5CC5FA2D-2166-7F30-CE97-531A18C6C1F1}"/>
              </a:ext>
            </a:extLst>
          </p:cNvPr>
          <p:cNvPicPr>
            <a:picLocks noChangeAspect="1"/>
          </p:cNvPicPr>
          <p:nvPr/>
        </p:nvPicPr>
        <p:blipFill>
          <a:blip r:embed="rId3" cstate="print"/>
          <a:stretch>
            <a:fillRect/>
          </a:stretch>
        </p:blipFill>
        <p:spPr>
          <a:xfrm>
            <a:off x="776302" y="4953000"/>
            <a:ext cx="4331335" cy="945515"/>
          </a:xfrm>
          <a:prstGeom prst="rect">
            <a:avLst/>
          </a:prstGeom>
        </p:spPr>
      </p:pic>
      <p:sp>
        <p:nvSpPr>
          <p:cNvPr id="8" name="テキスト ボックス 7">
            <a:extLst>
              <a:ext uri="{FF2B5EF4-FFF2-40B4-BE49-F238E27FC236}">
                <a16:creationId xmlns:a16="http://schemas.microsoft.com/office/drawing/2014/main" id="{317B28E6-4416-4391-3BA3-E0DA7DEAC59E}"/>
              </a:ext>
            </a:extLst>
          </p:cNvPr>
          <p:cNvSpPr txBox="1"/>
          <p:nvPr/>
        </p:nvSpPr>
        <p:spPr>
          <a:xfrm>
            <a:off x="106899" y="6191188"/>
            <a:ext cx="6279614" cy="654282"/>
          </a:xfrm>
          <a:prstGeom prst="rect">
            <a:avLst/>
          </a:prstGeom>
          <a:noFill/>
        </p:spPr>
        <p:txBody>
          <a:bodyPr wrap="square" rtlCol="0">
            <a:spAutoFit/>
          </a:bodyPr>
          <a:lstStyle/>
          <a:p>
            <a:pPr marL="485140" marR="429260">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複数病名設定で、グループ１に「高カリウム血症」、グループ２に「慢性腎不全」のチェックデータが設定されます。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9" name="docshapegroup452">
            <a:extLst>
              <a:ext uri="{FF2B5EF4-FFF2-40B4-BE49-F238E27FC236}">
                <a16:creationId xmlns:a16="http://schemas.microsoft.com/office/drawing/2014/main" id="{14EC0185-2B26-43A6-E522-7979C8C8F6CA}"/>
              </a:ext>
            </a:extLst>
          </p:cNvPr>
          <p:cNvGrpSpPr>
            <a:grpSpLocks/>
          </p:cNvGrpSpPr>
          <p:nvPr/>
        </p:nvGrpSpPr>
        <p:grpSpPr bwMode="auto">
          <a:xfrm>
            <a:off x="806542" y="6846430"/>
            <a:ext cx="4321175" cy="1952625"/>
            <a:chOff x="2551" y="320"/>
            <a:chExt cx="6804" cy="3075"/>
          </a:xfrm>
        </p:grpSpPr>
        <p:pic>
          <p:nvPicPr>
            <p:cNvPr id="37890" name="docshape453">
              <a:extLst>
                <a:ext uri="{FF2B5EF4-FFF2-40B4-BE49-F238E27FC236}">
                  <a16:creationId xmlns:a16="http://schemas.microsoft.com/office/drawing/2014/main" id="{8D1B22C9-C5DE-5F66-0AC5-9EC4481ECA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319"/>
              <a:ext cx="6804" cy="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ocshape454">
              <a:extLst>
                <a:ext uri="{FF2B5EF4-FFF2-40B4-BE49-F238E27FC236}">
                  <a16:creationId xmlns:a16="http://schemas.microsoft.com/office/drawing/2014/main" id="{00993AA5-2856-BA82-5806-39D6CEE132D0}"/>
                </a:ext>
              </a:extLst>
            </p:cNvPr>
            <p:cNvSpPr>
              <a:spLocks/>
            </p:cNvSpPr>
            <p:nvPr/>
          </p:nvSpPr>
          <p:spPr bwMode="auto">
            <a:xfrm>
              <a:off x="5686" y="1674"/>
              <a:ext cx="1832" cy="572"/>
            </a:xfrm>
            <a:custGeom>
              <a:avLst/>
              <a:gdLst>
                <a:gd name="T0" fmla="+- 0 5687 5687"/>
                <a:gd name="T1" fmla="*/ T0 w 1832"/>
                <a:gd name="T2" fmla="+- 0 1770 1675"/>
                <a:gd name="T3" fmla="*/ 1770 h 572"/>
                <a:gd name="T4" fmla="+- 0 5694 5687"/>
                <a:gd name="T5" fmla="*/ T4 w 1832"/>
                <a:gd name="T6" fmla="+- 0 1733 1675"/>
                <a:gd name="T7" fmla="*/ 1733 h 572"/>
                <a:gd name="T8" fmla="+- 0 5715 5687"/>
                <a:gd name="T9" fmla="*/ T8 w 1832"/>
                <a:gd name="T10" fmla="+- 0 1702 1675"/>
                <a:gd name="T11" fmla="*/ 1702 h 572"/>
                <a:gd name="T12" fmla="+- 0 5745 5687"/>
                <a:gd name="T13" fmla="*/ T12 w 1832"/>
                <a:gd name="T14" fmla="+- 0 1682 1675"/>
                <a:gd name="T15" fmla="*/ 1682 h 572"/>
                <a:gd name="T16" fmla="+- 0 5782 5687"/>
                <a:gd name="T17" fmla="*/ T16 w 1832"/>
                <a:gd name="T18" fmla="+- 0 1675 1675"/>
                <a:gd name="T19" fmla="*/ 1675 h 572"/>
                <a:gd name="T20" fmla="+- 0 7423 5687"/>
                <a:gd name="T21" fmla="*/ T20 w 1832"/>
                <a:gd name="T22" fmla="+- 0 1675 1675"/>
                <a:gd name="T23" fmla="*/ 1675 h 572"/>
                <a:gd name="T24" fmla="+- 0 7460 5687"/>
                <a:gd name="T25" fmla="*/ T24 w 1832"/>
                <a:gd name="T26" fmla="+- 0 1682 1675"/>
                <a:gd name="T27" fmla="*/ 1682 h 572"/>
                <a:gd name="T28" fmla="+- 0 7490 5687"/>
                <a:gd name="T29" fmla="*/ T28 w 1832"/>
                <a:gd name="T30" fmla="+- 0 1702 1675"/>
                <a:gd name="T31" fmla="*/ 1702 h 572"/>
                <a:gd name="T32" fmla="+- 0 7511 5687"/>
                <a:gd name="T33" fmla="*/ T32 w 1832"/>
                <a:gd name="T34" fmla="+- 0 1733 1675"/>
                <a:gd name="T35" fmla="*/ 1733 h 572"/>
                <a:gd name="T36" fmla="+- 0 7518 5687"/>
                <a:gd name="T37" fmla="*/ T36 w 1832"/>
                <a:gd name="T38" fmla="+- 0 1770 1675"/>
                <a:gd name="T39" fmla="*/ 1770 h 572"/>
                <a:gd name="T40" fmla="+- 0 7518 5687"/>
                <a:gd name="T41" fmla="*/ T40 w 1832"/>
                <a:gd name="T42" fmla="+- 0 2151 1675"/>
                <a:gd name="T43" fmla="*/ 2151 h 572"/>
                <a:gd name="T44" fmla="+- 0 7511 5687"/>
                <a:gd name="T45" fmla="*/ T44 w 1832"/>
                <a:gd name="T46" fmla="+- 0 2188 1675"/>
                <a:gd name="T47" fmla="*/ 2188 h 572"/>
                <a:gd name="T48" fmla="+- 0 7490 5687"/>
                <a:gd name="T49" fmla="*/ T48 w 1832"/>
                <a:gd name="T50" fmla="+- 0 2218 1675"/>
                <a:gd name="T51" fmla="*/ 2218 h 572"/>
                <a:gd name="T52" fmla="+- 0 7460 5687"/>
                <a:gd name="T53" fmla="*/ T52 w 1832"/>
                <a:gd name="T54" fmla="+- 0 2238 1675"/>
                <a:gd name="T55" fmla="*/ 2238 h 572"/>
                <a:gd name="T56" fmla="+- 0 7423 5687"/>
                <a:gd name="T57" fmla="*/ T56 w 1832"/>
                <a:gd name="T58" fmla="+- 0 2246 1675"/>
                <a:gd name="T59" fmla="*/ 2246 h 572"/>
                <a:gd name="T60" fmla="+- 0 5782 5687"/>
                <a:gd name="T61" fmla="*/ T60 w 1832"/>
                <a:gd name="T62" fmla="+- 0 2246 1675"/>
                <a:gd name="T63" fmla="*/ 2246 h 572"/>
                <a:gd name="T64" fmla="+- 0 5745 5687"/>
                <a:gd name="T65" fmla="*/ T64 w 1832"/>
                <a:gd name="T66" fmla="+- 0 2238 1675"/>
                <a:gd name="T67" fmla="*/ 2238 h 572"/>
                <a:gd name="T68" fmla="+- 0 5715 5687"/>
                <a:gd name="T69" fmla="*/ T68 w 1832"/>
                <a:gd name="T70" fmla="+- 0 2218 1675"/>
                <a:gd name="T71" fmla="*/ 2218 h 572"/>
                <a:gd name="T72" fmla="+- 0 5694 5687"/>
                <a:gd name="T73" fmla="*/ T72 w 1832"/>
                <a:gd name="T74" fmla="+- 0 2188 1675"/>
                <a:gd name="T75" fmla="*/ 2188 h 572"/>
                <a:gd name="T76" fmla="+- 0 5687 5687"/>
                <a:gd name="T77" fmla="*/ T76 w 1832"/>
                <a:gd name="T78" fmla="+- 0 2151 1675"/>
                <a:gd name="T79" fmla="*/ 2151 h 572"/>
                <a:gd name="T80" fmla="+- 0 5687 5687"/>
                <a:gd name="T81" fmla="*/ T80 w 1832"/>
                <a:gd name="T82" fmla="+- 0 1770 1675"/>
                <a:gd name="T83" fmla="*/ 1770 h 57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832" h="572">
                  <a:moveTo>
                    <a:pt x="0" y="95"/>
                  </a:moveTo>
                  <a:lnTo>
                    <a:pt x="7" y="58"/>
                  </a:lnTo>
                  <a:lnTo>
                    <a:pt x="28" y="27"/>
                  </a:lnTo>
                  <a:lnTo>
                    <a:pt x="58" y="7"/>
                  </a:lnTo>
                  <a:lnTo>
                    <a:pt x="95" y="0"/>
                  </a:lnTo>
                  <a:lnTo>
                    <a:pt x="1736" y="0"/>
                  </a:lnTo>
                  <a:lnTo>
                    <a:pt x="1773" y="7"/>
                  </a:lnTo>
                  <a:lnTo>
                    <a:pt x="1803" y="27"/>
                  </a:lnTo>
                  <a:lnTo>
                    <a:pt x="1824" y="58"/>
                  </a:lnTo>
                  <a:lnTo>
                    <a:pt x="1831" y="95"/>
                  </a:lnTo>
                  <a:lnTo>
                    <a:pt x="1831" y="476"/>
                  </a:lnTo>
                  <a:lnTo>
                    <a:pt x="1824" y="513"/>
                  </a:lnTo>
                  <a:lnTo>
                    <a:pt x="1803" y="543"/>
                  </a:lnTo>
                  <a:lnTo>
                    <a:pt x="1773" y="563"/>
                  </a:lnTo>
                  <a:lnTo>
                    <a:pt x="1736" y="571"/>
                  </a:lnTo>
                  <a:lnTo>
                    <a:pt x="95" y="571"/>
                  </a:lnTo>
                  <a:lnTo>
                    <a:pt x="58" y="563"/>
                  </a:lnTo>
                  <a:lnTo>
                    <a:pt x="28" y="543"/>
                  </a:lnTo>
                  <a:lnTo>
                    <a:pt x="7" y="513"/>
                  </a:lnTo>
                  <a:lnTo>
                    <a:pt x="0" y="476"/>
                  </a:lnTo>
                  <a:lnTo>
                    <a:pt x="0" y="95"/>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1" name="テキスト ボックス 10">
            <a:extLst>
              <a:ext uri="{FF2B5EF4-FFF2-40B4-BE49-F238E27FC236}">
                <a16:creationId xmlns:a16="http://schemas.microsoft.com/office/drawing/2014/main" id="{A5AF7B49-2B7C-1A25-0254-881D13C5DCA2}"/>
              </a:ext>
            </a:extLst>
          </p:cNvPr>
          <p:cNvSpPr txBox="1"/>
          <p:nvPr/>
        </p:nvSpPr>
        <p:spPr>
          <a:xfrm>
            <a:off x="3326308" y="3544337"/>
            <a:ext cx="379325" cy="338554"/>
          </a:xfrm>
          <a:prstGeom prst="rect">
            <a:avLst/>
          </a:prstGeom>
          <a:solidFill>
            <a:schemeClr val="bg1"/>
          </a:solidFill>
        </p:spPr>
        <p:txBody>
          <a:bodyPr wrap="square" rtlCol="0">
            <a:spAutoFit/>
          </a:bodyPr>
          <a:lstStyle/>
          <a:p>
            <a:r>
              <a:rPr kumimoji="1" lang="ja-JP" altLang="en-US" sz="1600" dirty="0">
                <a:solidFill>
                  <a:srgbClr val="FF0000"/>
                </a:solidFill>
              </a:rPr>
              <a:t>①</a:t>
            </a:r>
          </a:p>
        </p:txBody>
      </p:sp>
      <p:sp>
        <p:nvSpPr>
          <p:cNvPr id="12" name="テキスト ボックス 11">
            <a:extLst>
              <a:ext uri="{FF2B5EF4-FFF2-40B4-BE49-F238E27FC236}">
                <a16:creationId xmlns:a16="http://schemas.microsoft.com/office/drawing/2014/main" id="{A6AD793C-C8D1-ED03-C8C5-85BFDD3AD708}"/>
              </a:ext>
            </a:extLst>
          </p:cNvPr>
          <p:cNvSpPr txBox="1"/>
          <p:nvPr/>
        </p:nvSpPr>
        <p:spPr>
          <a:xfrm>
            <a:off x="1265000" y="2766238"/>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grpSp>
        <p:nvGrpSpPr>
          <p:cNvPr id="3" name="グループ化 2">
            <a:extLst>
              <a:ext uri="{FF2B5EF4-FFF2-40B4-BE49-F238E27FC236}">
                <a16:creationId xmlns:a16="http://schemas.microsoft.com/office/drawing/2014/main" id="{6B74BDCA-B61B-FE94-7B93-2CDB9EE36F2E}"/>
              </a:ext>
            </a:extLst>
          </p:cNvPr>
          <p:cNvGrpSpPr/>
          <p:nvPr/>
        </p:nvGrpSpPr>
        <p:grpSpPr>
          <a:xfrm>
            <a:off x="391886" y="9185307"/>
            <a:ext cx="1859355" cy="533566"/>
            <a:chOff x="391886" y="9185307"/>
            <a:chExt cx="1859355" cy="533566"/>
          </a:xfrm>
        </p:grpSpPr>
        <p:pic>
          <p:nvPicPr>
            <p:cNvPr id="13" name="図 12" descr="図形&#10;&#10;低い精度で自動的に生成された説明">
              <a:extLst>
                <a:ext uri="{FF2B5EF4-FFF2-40B4-BE49-F238E27FC236}">
                  <a16:creationId xmlns:a16="http://schemas.microsoft.com/office/drawing/2014/main" id="{5A4707E4-92CD-69F3-9E9B-3CA442CCA9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4" name="テキスト ボックス 13">
              <a:extLst>
                <a:ext uri="{FF2B5EF4-FFF2-40B4-BE49-F238E27FC236}">
                  <a16:creationId xmlns:a16="http://schemas.microsoft.com/office/drawing/2014/main" id="{EE576D7B-99A5-3A32-8BD3-53E5BFBB9C49}"/>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422577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テキスト ボックス 24">
            <a:extLst>
              <a:ext uri="{FF2B5EF4-FFF2-40B4-BE49-F238E27FC236}">
                <a16:creationId xmlns:a16="http://schemas.microsoft.com/office/drawing/2014/main" id="{CB9ACCD4-78D4-CA30-06E4-9DD665D07613}"/>
              </a:ext>
            </a:extLst>
          </p:cNvPr>
          <p:cNvSpPr txBox="1"/>
          <p:nvPr/>
        </p:nvSpPr>
        <p:spPr>
          <a:xfrm>
            <a:off x="479762" y="658323"/>
            <a:ext cx="5477245" cy="430887"/>
          </a:xfrm>
          <a:prstGeom prst="rect">
            <a:avLst/>
          </a:prstGeom>
          <a:noFill/>
        </p:spPr>
        <p:txBody>
          <a:bodyPr wrap="square" rtlCol="0">
            <a:spAutoFit/>
          </a:bodyPr>
          <a:lstStyle/>
          <a:p>
            <a:pPr marL="485140">
              <a:spcBef>
                <a:spcPts val="20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不合格レセプトのリストが表示されます。患者氏名をダブルクリックし</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3" name="docshapegroup51">
            <a:extLst>
              <a:ext uri="{FF2B5EF4-FFF2-40B4-BE49-F238E27FC236}">
                <a16:creationId xmlns:a16="http://schemas.microsoft.com/office/drawing/2014/main" id="{39E04485-A674-E61E-A812-5F2B7A4E83A2}"/>
              </a:ext>
            </a:extLst>
          </p:cNvPr>
          <p:cNvGrpSpPr>
            <a:grpSpLocks/>
          </p:cNvGrpSpPr>
          <p:nvPr/>
        </p:nvGrpSpPr>
        <p:grpSpPr bwMode="auto">
          <a:xfrm>
            <a:off x="1268413" y="1089508"/>
            <a:ext cx="4321175" cy="3254375"/>
            <a:chOff x="2551" y="-522"/>
            <a:chExt cx="6804" cy="5124"/>
          </a:xfrm>
        </p:grpSpPr>
        <p:pic>
          <p:nvPicPr>
            <p:cNvPr id="6147" name="docshape52">
              <a:extLst>
                <a:ext uri="{FF2B5EF4-FFF2-40B4-BE49-F238E27FC236}">
                  <a16:creationId xmlns:a16="http://schemas.microsoft.com/office/drawing/2014/main" id="{4C395B1A-4C30-F90D-2E97-992B9637DB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522"/>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ocshape53">
              <a:extLst>
                <a:ext uri="{FF2B5EF4-FFF2-40B4-BE49-F238E27FC236}">
                  <a16:creationId xmlns:a16="http://schemas.microsoft.com/office/drawing/2014/main" id="{49AAA515-F1F7-D8D7-DA7A-7002E1AD73C2}"/>
                </a:ext>
              </a:extLst>
            </p:cNvPr>
            <p:cNvSpPr>
              <a:spLocks/>
            </p:cNvSpPr>
            <p:nvPr/>
          </p:nvSpPr>
          <p:spPr bwMode="auto">
            <a:xfrm>
              <a:off x="4820" y="965"/>
              <a:ext cx="4260" cy="351"/>
            </a:xfrm>
            <a:custGeom>
              <a:avLst/>
              <a:gdLst>
                <a:gd name="T0" fmla="+- 0 4820 4820"/>
                <a:gd name="T1" fmla="*/ T0 w 4260"/>
                <a:gd name="T2" fmla="+- 0 1809 1750"/>
                <a:gd name="T3" fmla="*/ 1809 h 351"/>
                <a:gd name="T4" fmla="+- 0 4825 4820"/>
                <a:gd name="T5" fmla="*/ T4 w 4260"/>
                <a:gd name="T6" fmla="+- 0 1786 1750"/>
                <a:gd name="T7" fmla="*/ 1786 h 351"/>
                <a:gd name="T8" fmla="+- 0 4838 4820"/>
                <a:gd name="T9" fmla="*/ T8 w 4260"/>
                <a:gd name="T10" fmla="+- 0 1767 1750"/>
                <a:gd name="T11" fmla="*/ 1767 h 351"/>
                <a:gd name="T12" fmla="+- 0 4856 4820"/>
                <a:gd name="T13" fmla="*/ T12 w 4260"/>
                <a:gd name="T14" fmla="+- 0 1755 1750"/>
                <a:gd name="T15" fmla="*/ 1755 h 351"/>
                <a:gd name="T16" fmla="+- 0 4879 4820"/>
                <a:gd name="T17" fmla="*/ T16 w 4260"/>
                <a:gd name="T18" fmla="+- 0 1750 1750"/>
                <a:gd name="T19" fmla="*/ 1750 h 351"/>
                <a:gd name="T20" fmla="+- 0 9022 4820"/>
                <a:gd name="T21" fmla="*/ T20 w 4260"/>
                <a:gd name="T22" fmla="+- 0 1750 1750"/>
                <a:gd name="T23" fmla="*/ 1750 h 351"/>
                <a:gd name="T24" fmla="+- 0 9045 4820"/>
                <a:gd name="T25" fmla="*/ T24 w 4260"/>
                <a:gd name="T26" fmla="+- 0 1755 1750"/>
                <a:gd name="T27" fmla="*/ 1755 h 351"/>
                <a:gd name="T28" fmla="+- 0 9063 4820"/>
                <a:gd name="T29" fmla="*/ T28 w 4260"/>
                <a:gd name="T30" fmla="+- 0 1767 1750"/>
                <a:gd name="T31" fmla="*/ 1767 h 351"/>
                <a:gd name="T32" fmla="+- 0 9076 4820"/>
                <a:gd name="T33" fmla="*/ T32 w 4260"/>
                <a:gd name="T34" fmla="+- 0 1786 1750"/>
                <a:gd name="T35" fmla="*/ 1786 h 351"/>
                <a:gd name="T36" fmla="+- 0 9080 4820"/>
                <a:gd name="T37" fmla="*/ T36 w 4260"/>
                <a:gd name="T38" fmla="+- 0 1809 1750"/>
                <a:gd name="T39" fmla="*/ 1809 h 351"/>
                <a:gd name="T40" fmla="+- 0 9080 4820"/>
                <a:gd name="T41" fmla="*/ T40 w 4260"/>
                <a:gd name="T42" fmla="+- 0 2042 1750"/>
                <a:gd name="T43" fmla="*/ 2042 h 351"/>
                <a:gd name="T44" fmla="+- 0 9076 4820"/>
                <a:gd name="T45" fmla="*/ T44 w 4260"/>
                <a:gd name="T46" fmla="+- 0 2065 1750"/>
                <a:gd name="T47" fmla="*/ 2065 h 351"/>
                <a:gd name="T48" fmla="+- 0 9063 4820"/>
                <a:gd name="T49" fmla="*/ T48 w 4260"/>
                <a:gd name="T50" fmla="+- 0 2084 1750"/>
                <a:gd name="T51" fmla="*/ 2084 h 351"/>
                <a:gd name="T52" fmla="+- 0 9045 4820"/>
                <a:gd name="T53" fmla="*/ T52 w 4260"/>
                <a:gd name="T54" fmla="+- 0 2096 1750"/>
                <a:gd name="T55" fmla="*/ 2096 h 351"/>
                <a:gd name="T56" fmla="+- 0 9022 4820"/>
                <a:gd name="T57" fmla="*/ T56 w 4260"/>
                <a:gd name="T58" fmla="+- 0 2101 1750"/>
                <a:gd name="T59" fmla="*/ 2101 h 351"/>
                <a:gd name="T60" fmla="+- 0 4879 4820"/>
                <a:gd name="T61" fmla="*/ T60 w 4260"/>
                <a:gd name="T62" fmla="+- 0 2101 1750"/>
                <a:gd name="T63" fmla="*/ 2101 h 351"/>
                <a:gd name="T64" fmla="+- 0 4856 4820"/>
                <a:gd name="T65" fmla="*/ T64 w 4260"/>
                <a:gd name="T66" fmla="+- 0 2096 1750"/>
                <a:gd name="T67" fmla="*/ 2096 h 351"/>
                <a:gd name="T68" fmla="+- 0 4838 4820"/>
                <a:gd name="T69" fmla="*/ T68 w 4260"/>
                <a:gd name="T70" fmla="+- 0 2084 1750"/>
                <a:gd name="T71" fmla="*/ 2084 h 351"/>
                <a:gd name="T72" fmla="+- 0 4825 4820"/>
                <a:gd name="T73" fmla="*/ T72 w 4260"/>
                <a:gd name="T74" fmla="+- 0 2065 1750"/>
                <a:gd name="T75" fmla="*/ 2065 h 351"/>
                <a:gd name="T76" fmla="+- 0 4820 4820"/>
                <a:gd name="T77" fmla="*/ T76 w 4260"/>
                <a:gd name="T78" fmla="+- 0 2042 1750"/>
                <a:gd name="T79" fmla="*/ 2042 h 351"/>
                <a:gd name="T80" fmla="+- 0 4820 4820"/>
                <a:gd name="T81" fmla="*/ T80 w 4260"/>
                <a:gd name="T82" fmla="+- 0 1809 1750"/>
                <a:gd name="T83" fmla="*/ 1809 h 35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260" h="351">
                  <a:moveTo>
                    <a:pt x="0" y="59"/>
                  </a:moveTo>
                  <a:lnTo>
                    <a:pt x="5" y="36"/>
                  </a:lnTo>
                  <a:lnTo>
                    <a:pt x="18" y="17"/>
                  </a:lnTo>
                  <a:lnTo>
                    <a:pt x="36" y="5"/>
                  </a:lnTo>
                  <a:lnTo>
                    <a:pt x="59" y="0"/>
                  </a:lnTo>
                  <a:lnTo>
                    <a:pt x="4202" y="0"/>
                  </a:lnTo>
                  <a:lnTo>
                    <a:pt x="4225" y="5"/>
                  </a:lnTo>
                  <a:lnTo>
                    <a:pt x="4243" y="17"/>
                  </a:lnTo>
                  <a:lnTo>
                    <a:pt x="4256" y="36"/>
                  </a:lnTo>
                  <a:lnTo>
                    <a:pt x="4260" y="59"/>
                  </a:lnTo>
                  <a:lnTo>
                    <a:pt x="4260" y="292"/>
                  </a:lnTo>
                  <a:lnTo>
                    <a:pt x="4256" y="315"/>
                  </a:lnTo>
                  <a:lnTo>
                    <a:pt x="4243" y="334"/>
                  </a:lnTo>
                  <a:lnTo>
                    <a:pt x="4225" y="346"/>
                  </a:lnTo>
                  <a:lnTo>
                    <a:pt x="4202" y="351"/>
                  </a:lnTo>
                  <a:lnTo>
                    <a:pt x="59" y="351"/>
                  </a:lnTo>
                  <a:lnTo>
                    <a:pt x="36" y="346"/>
                  </a:lnTo>
                  <a:lnTo>
                    <a:pt x="18" y="334"/>
                  </a:lnTo>
                  <a:lnTo>
                    <a:pt x="5" y="315"/>
                  </a:lnTo>
                  <a:lnTo>
                    <a:pt x="0" y="292"/>
                  </a:lnTo>
                  <a:lnTo>
                    <a:pt x="0" y="59"/>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6" name="テキスト ボックス 5">
            <a:extLst>
              <a:ext uri="{FF2B5EF4-FFF2-40B4-BE49-F238E27FC236}">
                <a16:creationId xmlns:a16="http://schemas.microsoft.com/office/drawing/2014/main" id="{D28B83B3-2A70-049B-2DB4-32456CD00394}"/>
              </a:ext>
            </a:extLst>
          </p:cNvPr>
          <p:cNvSpPr txBox="1"/>
          <p:nvPr/>
        </p:nvSpPr>
        <p:spPr>
          <a:xfrm>
            <a:off x="479762" y="4522113"/>
            <a:ext cx="5477245" cy="566309"/>
          </a:xfrm>
          <a:prstGeom prst="rect">
            <a:avLst/>
          </a:prstGeom>
          <a:noFill/>
        </p:spPr>
        <p:txBody>
          <a:bodyPr wrap="square" rtlCol="0">
            <a:spAutoFit/>
          </a:bodyPr>
          <a:lstStyle/>
          <a:p>
            <a:pPr marL="485140" marR="429260">
              <a:lnSpc>
                <a:spcPct val="90000"/>
              </a:lnSpc>
              <a:spcBef>
                <a:spcPts val="46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左側に傷病名、右側に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診</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療行為、</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医薬品が表示</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さ</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れます。この画面を「</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詳</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細」画面</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と呼びま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15" name="図 14" descr="グラフィカル ユーザー インターフェイス, テキスト, アプリケーション">
            <a:extLst>
              <a:ext uri="{FF2B5EF4-FFF2-40B4-BE49-F238E27FC236}">
                <a16:creationId xmlns:a16="http://schemas.microsoft.com/office/drawing/2014/main" id="{3B208949-724D-9ECB-8C08-0DC742E80C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413" y="4953000"/>
            <a:ext cx="4354510" cy="3122102"/>
          </a:xfrm>
          <a:prstGeom prst="rect">
            <a:avLst/>
          </a:prstGeom>
        </p:spPr>
      </p:pic>
      <p:sp>
        <p:nvSpPr>
          <p:cNvPr id="16" name="テキスト ボックス 15">
            <a:extLst>
              <a:ext uri="{FF2B5EF4-FFF2-40B4-BE49-F238E27FC236}">
                <a16:creationId xmlns:a16="http://schemas.microsoft.com/office/drawing/2014/main" id="{C4DD6296-70B1-5B4F-25E3-5F3E993114B8}"/>
              </a:ext>
            </a:extLst>
          </p:cNvPr>
          <p:cNvSpPr txBox="1"/>
          <p:nvPr/>
        </p:nvSpPr>
        <p:spPr>
          <a:xfrm>
            <a:off x="1953820" y="6353917"/>
            <a:ext cx="798150" cy="153888"/>
          </a:xfrm>
          <a:prstGeom prst="rect">
            <a:avLst/>
          </a:prstGeom>
          <a:solidFill>
            <a:schemeClr val="bg1"/>
          </a:solidFill>
        </p:spPr>
        <p:txBody>
          <a:bodyPr wrap="square" lIns="0" tIns="0" rIns="0" bIns="0" rtlCol="0">
            <a:spAutoFit/>
          </a:bodyPr>
          <a:lstStyle/>
          <a:p>
            <a:r>
              <a:rPr lang="ja-JP" altLang="en-US" sz="10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「詳細」画面</a:t>
            </a:r>
            <a:endParaRPr lang="ja-JP" altLang="ja-JP" sz="10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7" name="テキスト ボックス 16">
            <a:extLst>
              <a:ext uri="{FF2B5EF4-FFF2-40B4-BE49-F238E27FC236}">
                <a16:creationId xmlns:a16="http://schemas.microsoft.com/office/drawing/2014/main" id="{AD6685F2-5641-9A8B-43C6-0240B606102F}"/>
              </a:ext>
            </a:extLst>
          </p:cNvPr>
          <p:cNvSpPr txBox="1"/>
          <p:nvPr/>
        </p:nvSpPr>
        <p:spPr>
          <a:xfrm>
            <a:off x="1701003" y="6906322"/>
            <a:ext cx="913538" cy="153888"/>
          </a:xfrm>
          <a:prstGeom prst="rect">
            <a:avLst/>
          </a:prstGeom>
          <a:solidFill>
            <a:schemeClr val="bg1"/>
          </a:solidFill>
        </p:spPr>
        <p:txBody>
          <a:bodyPr wrap="square" lIns="0" tIns="0" rIns="0" bIns="0" rtlCol="0">
            <a:spAutoFit/>
          </a:bodyPr>
          <a:lstStyle/>
          <a:p>
            <a:r>
              <a:rPr lang="ja-JP" altLang="en-US" sz="10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点検メッセージ</a:t>
            </a:r>
            <a:endParaRPr lang="ja-JP" altLang="ja-JP" sz="10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8" name="テキスト ボックス 17">
            <a:extLst>
              <a:ext uri="{FF2B5EF4-FFF2-40B4-BE49-F238E27FC236}">
                <a16:creationId xmlns:a16="http://schemas.microsoft.com/office/drawing/2014/main" id="{0ACBBCB8-9D98-19F9-2F75-E9A3A1A93877}"/>
              </a:ext>
            </a:extLst>
          </p:cNvPr>
          <p:cNvSpPr txBox="1"/>
          <p:nvPr/>
        </p:nvSpPr>
        <p:spPr>
          <a:xfrm>
            <a:off x="479762" y="8173642"/>
            <a:ext cx="5477245" cy="1087477"/>
          </a:xfrm>
          <a:prstGeom prst="rect">
            <a:avLst/>
          </a:prstGeom>
          <a:noFill/>
        </p:spPr>
        <p:txBody>
          <a:bodyPr wrap="square" rtlCol="0">
            <a:spAutoFit/>
          </a:bodyPr>
          <a:lstStyle/>
          <a:p>
            <a:pPr marL="485140" marR="429260">
              <a:lnSpc>
                <a:spcPct val="90000"/>
              </a:lnSpc>
              <a:spcBef>
                <a:spcPts val="460"/>
              </a:spcBef>
              <a:spcAft>
                <a:spcPts val="0"/>
              </a:spcAft>
            </a:pP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画面左下の点検メッセージ欄に不合格と判定された診療行為、医薬品の名称と不合格内容が表示されます。該当する診療行為、医薬品は色（ピンク、橙色）がついて区別されます。</a:t>
            </a:r>
          </a:p>
          <a:p>
            <a:pPr marL="485140" marR="429260">
              <a:lnSpc>
                <a:spcPct val="90000"/>
              </a:lnSpc>
              <a:spcBef>
                <a:spcPts val="460"/>
              </a:spcBef>
              <a:spcAft>
                <a:spcPts val="0"/>
              </a:spcAft>
            </a:pP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画面を確認したら、	　　　をクリックして次のレセプトに移動します。</a:t>
            </a:r>
          </a:p>
          <a:p>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22" name="テキスト ボックス 21">
            <a:extLst>
              <a:ext uri="{FF2B5EF4-FFF2-40B4-BE49-F238E27FC236}">
                <a16:creationId xmlns:a16="http://schemas.microsoft.com/office/drawing/2014/main" id="{F45C1FF5-7219-106D-AFF9-2706B64EAE6B}"/>
              </a:ext>
            </a:extLst>
          </p:cNvPr>
          <p:cNvSpPr txBox="1"/>
          <p:nvPr/>
        </p:nvSpPr>
        <p:spPr>
          <a:xfrm>
            <a:off x="2832120" y="6625590"/>
            <a:ext cx="2710653" cy="387220"/>
          </a:xfrm>
          <a:prstGeom prst="rect">
            <a:avLst/>
          </a:prstGeom>
          <a:solidFill>
            <a:schemeClr val="bg1"/>
          </a:solidFill>
        </p:spPr>
        <p:txBody>
          <a:bodyPr wrap="none" rtlCol="0">
            <a:noAutofit/>
          </a:bodyPr>
          <a:lstStyle/>
          <a:p>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ロスバスタチンに対する病名がないので、</a:t>
            </a:r>
            <a:endParaRPr lang="en-US"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このまま提出</a:t>
            </a:r>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すると</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減点査定されます。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pic>
        <p:nvPicPr>
          <p:cNvPr id="23" name="image21.png">
            <a:extLst>
              <a:ext uri="{FF2B5EF4-FFF2-40B4-BE49-F238E27FC236}">
                <a16:creationId xmlns:a16="http://schemas.microsoft.com/office/drawing/2014/main" id="{F522373B-0332-4480-5747-E094E813F05A}"/>
              </a:ext>
            </a:extLst>
          </p:cNvPr>
          <p:cNvPicPr>
            <a:picLocks noChangeAspect="1"/>
          </p:cNvPicPr>
          <p:nvPr/>
        </p:nvPicPr>
        <p:blipFill>
          <a:blip r:embed="rId4" cstate="print"/>
          <a:stretch>
            <a:fillRect/>
          </a:stretch>
        </p:blipFill>
        <p:spPr>
          <a:xfrm>
            <a:off x="2288151" y="8697092"/>
            <a:ext cx="326390" cy="240665"/>
          </a:xfrm>
          <a:prstGeom prst="rect">
            <a:avLst/>
          </a:prstGeom>
        </p:spPr>
      </p:pic>
      <p:sp>
        <p:nvSpPr>
          <p:cNvPr id="24" name="スライド番号プレースホルダー 23">
            <a:extLst>
              <a:ext uri="{FF2B5EF4-FFF2-40B4-BE49-F238E27FC236}">
                <a16:creationId xmlns:a16="http://schemas.microsoft.com/office/drawing/2014/main" id="{CDC36F4E-7290-5C34-E4A1-88D9F7F5EA23}"/>
              </a:ext>
            </a:extLst>
          </p:cNvPr>
          <p:cNvSpPr>
            <a:spLocks noGrp="1"/>
          </p:cNvSpPr>
          <p:nvPr>
            <p:ph type="sldNum" sz="quarter" idx="12"/>
          </p:nvPr>
        </p:nvSpPr>
        <p:spPr/>
        <p:txBody>
          <a:bodyPr/>
          <a:lstStyle/>
          <a:p>
            <a:fld id="{AE8EA5A1-38AB-4AA0-89CC-DE1004BC27E5}" type="slidenum">
              <a:rPr kumimoji="1" lang="ja-JP" altLang="en-US" smtClean="0"/>
              <a:t>7</a:t>
            </a:fld>
            <a:endParaRPr kumimoji="1" lang="ja-JP" altLang="en-US"/>
          </a:p>
        </p:txBody>
      </p:sp>
      <p:grpSp>
        <p:nvGrpSpPr>
          <p:cNvPr id="26" name="グループ化 25">
            <a:extLst>
              <a:ext uri="{FF2B5EF4-FFF2-40B4-BE49-F238E27FC236}">
                <a16:creationId xmlns:a16="http://schemas.microsoft.com/office/drawing/2014/main" id="{D14F5B57-EDAC-A62F-C2C0-30B64E510DCD}"/>
              </a:ext>
            </a:extLst>
          </p:cNvPr>
          <p:cNvGrpSpPr/>
          <p:nvPr/>
        </p:nvGrpSpPr>
        <p:grpSpPr>
          <a:xfrm>
            <a:off x="391886" y="9185307"/>
            <a:ext cx="1859355" cy="533566"/>
            <a:chOff x="391886" y="9185307"/>
            <a:chExt cx="1859355" cy="533566"/>
          </a:xfrm>
        </p:grpSpPr>
        <p:pic>
          <p:nvPicPr>
            <p:cNvPr id="27" name="図 26" descr="図形&#10;&#10;低い精度で自動的に生成された説明">
              <a:extLst>
                <a:ext uri="{FF2B5EF4-FFF2-40B4-BE49-F238E27FC236}">
                  <a16:creationId xmlns:a16="http://schemas.microsoft.com/office/drawing/2014/main" id="{77CF441C-B6D7-B5EE-03BD-D42480667E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28" name="テキスト ボックス 27">
              <a:extLst>
                <a:ext uri="{FF2B5EF4-FFF2-40B4-BE49-F238E27FC236}">
                  <a16:creationId xmlns:a16="http://schemas.microsoft.com/office/drawing/2014/main" id="{62389CE5-A72E-8EEF-269B-DB5C030C4212}"/>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144952731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70</a:t>
            </a:fld>
            <a:endParaRPr kumimoji="1" lang="ja-JP" altLang="en-US"/>
          </a:p>
        </p:txBody>
      </p:sp>
      <p:sp>
        <p:nvSpPr>
          <p:cNvPr id="2" name="テキスト ボックス 1">
            <a:extLst>
              <a:ext uri="{FF2B5EF4-FFF2-40B4-BE49-F238E27FC236}">
                <a16:creationId xmlns:a16="http://schemas.microsoft.com/office/drawing/2014/main" id="{CDE0EB22-5397-D03C-89B9-ED863BE78812}"/>
              </a:ext>
            </a:extLst>
          </p:cNvPr>
          <p:cNvSpPr txBox="1"/>
          <p:nvPr/>
        </p:nvSpPr>
        <p:spPr>
          <a:xfrm>
            <a:off x="589547" y="707507"/>
            <a:ext cx="5678905" cy="1141787"/>
          </a:xfrm>
          <a:prstGeom prst="rect">
            <a:avLst/>
          </a:prstGeom>
          <a:noFill/>
        </p:spPr>
        <p:txBody>
          <a:bodyPr wrap="square" rtlCol="0">
            <a:spAutoFit/>
          </a:bodyPr>
          <a:lstStyle/>
          <a:p>
            <a:pPr marL="485140">
              <a:lnSpc>
                <a:spcPts val="1675"/>
              </a:lnSpc>
            </a:pPr>
            <a:r>
              <a:rPr lang="en-US" altLang="ja-JP" sz="1100" b="1" spc="-10" dirty="0">
                <a:latin typeface="+mn-ea"/>
                <a:cs typeface="함초롬바탕" panose="02030604000101010101" pitchFamily="18" charset="-128"/>
              </a:rPr>
              <a:t>2.</a:t>
            </a:r>
            <a:r>
              <a:rPr lang="ja-JP" altLang="ja-JP" sz="1100" b="1" spc="-10" dirty="0">
                <a:effectLst/>
                <a:latin typeface="+mn-ea"/>
                <a:cs typeface="함초롬바탕" panose="02030604000101010101" pitchFamily="18" charset="-128"/>
              </a:rPr>
              <a:t>併用薬設定</a:t>
            </a:r>
            <a:endParaRPr lang="ja-JP" altLang="ja-JP" sz="1100" b="1" dirty="0">
              <a:effectLst/>
              <a:latin typeface="+mn-ea"/>
              <a:cs typeface="함초롬바탕" panose="02030604000101010101" pitchFamily="18" charset="-128"/>
            </a:endParaRPr>
          </a:p>
          <a:p>
            <a:pPr marL="485140" marR="429260" algn="just">
              <a:lnSpc>
                <a:spcPct val="92000"/>
              </a:lnSpc>
              <a:spcAft>
                <a:spcPts val="0"/>
              </a:spcAft>
            </a:pPr>
            <a:r>
              <a:rPr lang="ja-JP" altLang="ja-JP" sz="1100" spc="-5" dirty="0">
                <a:effectLst/>
                <a:latin typeface="+mn-ea"/>
                <a:cs typeface="ＭＳ Ｐゴシック" panose="020B0600070205080204" pitchFamily="50" charset="-128"/>
              </a:rPr>
              <a:t>鎮痛薬の</a:t>
            </a:r>
            <a:r>
              <a:rPr lang="ja-JP" altLang="ja-JP" sz="1100" b="1" spc="-15" dirty="0">
                <a:effectLst/>
                <a:latin typeface="+mn-ea"/>
                <a:cs typeface="ＭＳ Ｐゴシック" panose="020B0600070205080204" pitchFamily="50" charset="-128"/>
              </a:rPr>
              <a:t>ロキソプロフェン</a:t>
            </a:r>
            <a:r>
              <a:rPr lang="ja-JP" altLang="ja-JP" sz="1100" spc="-15" dirty="0">
                <a:effectLst/>
                <a:latin typeface="+mn-ea"/>
                <a:cs typeface="ＭＳ Ｐゴシック" panose="020B0600070205080204" pitchFamily="50" charset="-128"/>
              </a:rPr>
              <a:t>の消化器症状の予防に</a:t>
            </a:r>
            <a:r>
              <a:rPr lang="ja-JP" altLang="ja-JP" sz="1100" spc="-5" dirty="0">
                <a:effectLst/>
                <a:latin typeface="+mn-ea"/>
                <a:cs typeface="ＭＳ Ｐゴシック" panose="020B0600070205080204" pitchFamily="50" charset="-128"/>
              </a:rPr>
              <a:t>胃薬の</a:t>
            </a:r>
            <a:r>
              <a:rPr lang="ja-JP" altLang="ja-JP" sz="1100" b="1" spc="-5" dirty="0">
                <a:effectLst/>
                <a:latin typeface="+mn-ea"/>
                <a:cs typeface="ＭＳ Ｐゴシック" panose="020B0600070205080204" pitchFamily="50" charset="-128"/>
              </a:rPr>
              <a:t>ファモチジン</a:t>
            </a:r>
            <a:r>
              <a:rPr lang="ja-JP" altLang="ja-JP" sz="1100" spc="-15" dirty="0">
                <a:effectLst/>
                <a:latin typeface="+mn-ea"/>
                <a:cs typeface="ＭＳ Ｐゴシック" panose="020B0600070205080204" pitchFamily="50" charset="-128"/>
              </a:rPr>
              <a:t>を併</a:t>
            </a:r>
            <a:r>
              <a:rPr lang="ja-JP" altLang="ja-JP" sz="1100" dirty="0">
                <a:effectLst/>
                <a:latin typeface="+mn-ea"/>
                <a:cs typeface="ＭＳ Ｐゴシック" panose="020B0600070205080204" pitchFamily="50" charset="-128"/>
              </a:rPr>
              <a:t>用するよ</a:t>
            </a:r>
            <a:r>
              <a:rPr lang="ja-JP" altLang="ja-JP" sz="1100" spc="-5" dirty="0">
                <a:effectLst/>
                <a:latin typeface="+mn-ea"/>
                <a:cs typeface="ＭＳ Ｐゴシック" panose="020B0600070205080204" pitchFamily="50" charset="-128"/>
              </a:rPr>
              <a:t>うな場合</a:t>
            </a:r>
            <a:r>
              <a:rPr lang="ja-JP" altLang="ja-JP" sz="1100" spc="-15" dirty="0">
                <a:effectLst/>
                <a:latin typeface="+mn-ea"/>
                <a:cs typeface="ＭＳ Ｐゴシック" panose="020B0600070205080204" pitchFamily="50" charset="-128"/>
              </a:rPr>
              <a:t>、</a:t>
            </a:r>
            <a:r>
              <a:rPr lang="ja-JP" altLang="ja-JP" sz="1100" b="1" spc="-10" dirty="0">
                <a:effectLst/>
                <a:latin typeface="+mn-ea"/>
                <a:cs typeface="ＭＳ Ｐゴシック" panose="020B0600070205080204" pitchFamily="50" charset="-128"/>
              </a:rPr>
              <a:t>ファモチジン</a:t>
            </a:r>
            <a:r>
              <a:rPr lang="ja-JP" altLang="ja-JP" sz="1100" spc="-5" dirty="0">
                <a:effectLst/>
                <a:latin typeface="+mn-ea"/>
                <a:cs typeface="ＭＳ Ｐゴシック" panose="020B0600070205080204" pitchFamily="50" charset="-128"/>
              </a:rPr>
              <a:t>の併用薬として設定す</a:t>
            </a:r>
            <a:r>
              <a:rPr lang="ja-JP" altLang="ja-JP" sz="1100" spc="-15" dirty="0">
                <a:effectLst/>
                <a:latin typeface="+mn-ea"/>
                <a:cs typeface="ＭＳ Ｐゴシック" panose="020B0600070205080204" pitchFamily="50" charset="-128"/>
              </a:rPr>
              <a:t>る</a:t>
            </a:r>
            <a:r>
              <a:rPr lang="ja-JP" altLang="ja-JP" sz="1100" spc="-5" dirty="0">
                <a:effectLst/>
                <a:latin typeface="+mn-ea"/>
                <a:cs typeface="ＭＳ Ｐゴシック" panose="020B0600070205080204" pitchFamily="50" charset="-128"/>
              </a:rPr>
              <a:t>と、胃炎などの病名が</a:t>
            </a:r>
            <a:r>
              <a:rPr lang="ja-JP" altLang="ja-JP" sz="1100" spc="-15" dirty="0">
                <a:effectLst/>
                <a:latin typeface="+mn-ea"/>
                <a:cs typeface="ＭＳ Ｐゴシック" panose="020B0600070205080204" pitchFamily="50" charset="-128"/>
              </a:rPr>
              <a:t>な</a:t>
            </a:r>
            <a:r>
              <a:rPr lang="ja-JP" altLang="ja-JP" sz="1100" dirty="0">
                <a:effectLst/>
                <a:latin typeface="+mn-ea"/>
                <a:cs typeface="ＭＳ Ｐゴシック" panose="020B0600070205080204" pitchFamily="50" charset="-128"/>
              </a:rPr>
              <a:t>くても合</a:t>
            </a:r>
            <a:r>
              <a:rPr lang="ja-JP" altLang="ja-JP" sz="1100" spc="-5" dirty="0">
                <a:effectLst/>
                <a:latin typeface="+mn-ea"/>
                <a:cs typeface="ＭＳ Ｐゴシック" panose="020B0600070205080204" pitchFamily="50" charset="-128"/>
              </a:rPr>
              <a:t>格と判定してくれるよ</a:t>
            </a:r>
            <a:r>
              <a:rPr lang="ja-JP" altLang="ja-JP" sz="1100" spc="-15" dirty="0">
                <a:effectLst/>
                <a:latin typeface="+mn-ea"/>
                <a:cs typeface="ＭＳ Ｐゴシック" panose="020B0600070205080204" pitchFamily="50" charset="-128"/>
              </a:rPr>
              <a:t>う</a:t>
            </a:r>
            <a:r>
              <a:rPr lang="ja-JP" altLang="ja-JP" sz="1100" spc="-5" dirty="0">
                <a:effectLst/>
                <a:latin typeface="+mn-ea"/>
                <a:cs typeface="ＭＳ Ｐゴシック" panose="020B0600070205080204" pitchFamily="50" charset="-128"/>
              </a:rPr>
              <a:t>になりま</a:t>
            </a:r>
            <a:r>
              <a:rPr lang="ja-JP" altLang="ja-JP" sz="1100" dirty="0">
                <a:effectLst/>
                <a:latin typeface="+mn-ea"/>
                <a:cs typeface="ＭＳ Ｐゴシック" panose="020B0600070205080204" pitchFamily="50" charset="-128"/>
              </a:rPr>
              <a:t>す。</a:t>
            </a:r>
          </a:p>
          <a:p>
            <a:pPr marL="485140">
              <a:spcBef>
                <a:spcPts val="220"/>
              </a:spcBef>
              <a:spcAft>
                <a:spcPts val="0"/>
              </a:spcAft>
            </a:pPr>
            <a:r>
              <a:rPr lang="ja-JP" altLang="ja-JP" sz="1100" dirty="0">
                <a:effectLst/>
                <a:latin typeface="+mn-ea"/>
                <a:cs typeface="ＭＳ Ｐゴシック" panose="020B0600070205080204" pitchFamily="50" charset="-128"/>
              </a:rPr>
              <a:t>ファモチジンの「適応症修正」画面を開き、［併用薬設定］をクリックし</a:t>
            </a:r>
            <a:r>
              <a:rPr lang="ja-JP" altLang="ja-JP" sz="1100" spc="-20" dirty="0">
                <a:effectLst/>
                <a:latin typeface="+mn-ea"/>
                <a:cs typeface="ＭＳ Ｐゴシック" panose="020B0600070205080204" pitchFamily="50" charset="-128"/>
              </a:rPr>
              <a:t>ます。</a:t>
            </a:r>
            <a:endParaRPr lang="ja-JP" altLang="ja-JP" sz="1100" dirty="0">
              <a:effectLst/>
              <a:latin typeface="+mn-ea"/>
              <a:cs typeface="ＭＳ Ｐゴシック" panose="020B0600070205080204" pitchFamily="50" charset="-128"/>
            </a:endParaRPr>
          </a:p>
          <a:p>
            <a:endParaRPr kumimoji="1" lang="ja-JP" altLang="en-US" sz="1100" dirty="0">
              <a:latin typeface="+mn-ea"/>
            </a:endParaRPr>
          </a:p>
        </p:txBody>
      </p:sp>
      <p:grpSp>
        <p:nvGrpSpPr>
          <p:cNvPr id="3" name="docshapegroup455">
            <a:extLst>
              <a:ext uri="{FF2B5EF4-FFF2-40B4-BE49-F238E27FC236}">
                <a16:creationId xmlns:a16="http://schemas.microsoft.com/office/drawing/2014/main" id="{17B8849C-24D3-D65D-9903-DD0648C27077}"/>
              </a:ext>
            </a:extLst>
          </p:cNvPr>
          <p:cNvGrpSpPr>
            <a:grpSpLocks/>
          </p:cNvGrpSpPr>
          <p:nvPr/>
        </p:nvGrpSpPr>
        <p:grpSpPr bwMode="auto">
          <a:xfrm>
            <a:off x="1321563" y="1722163"/>
            <a:ext cx="4321175" cy="3255962"/>
            <a:chOff x="2551" y="-203"/>
            <a:chExt cx="6804" cy="5127"/>
          </a:xfrm>
        </p:grpSpPr>
        <p:pic>
          <p:nvPicPr>
            <p:cNvPr id="1027" name="docshape456">
              <a:extLst>
                <a:ext uri="{FF2B5EF4-FFF2-40B4-BE49-F238E27FC236}">
                  <a16:creationId xmlns:a16="http://schemas.microsoft.com/office/drawing/2014/main" id="{BCEA3D24-FF9D-36B7-7FF2-A017B72248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203"/>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457">
              <a:extLst>
                <a:ext uri="{FF2B5EF4-FFF2-40B4-BE49-F238E27FC236}">
                  <a16:creationId xmlns:a16="http://schemas.microsoft.com/office/drawing/2014/main" id="{17AB7077-5D23-E492-41E1-6DFB3F18A889}"/>
                </a:ext>
              </a:extLst>
            </p:cNvPr>
            <p:cNvSpPr>
              <a:spLocks/>
            </p:cNvSpPr>
            <p:nvPr/>
          </p:nvSpPr>
          <p:spPr bwMode="auto">
            <a:xfrm>
              <a:off x="7389" y="3790"/>
              <a:ext cx="709" cy="215"/>
            </a:xfrm>
            <a:custGeom>
              <a:avLst/>
              <a:gdLst>
                <a:gd name="T0" fmla="+- 0 7352 7352"/>
                <a:gd name="T1" fmla="*/ T0 w 824"/>
                <a:gd name="T2" fmla="+- 0 4262 4208"/>
                <a:gd name="T3" fmla="*/ 4262 h 320"/>
                <a:gd name="T4" fmla="+- 0 7357 7352"/>
                <a:gd name="T5" fmla="*/ T4 w 824"/>
                <a:gd name="T6" fmla="+- 0 4241 4208"/>
                <a:gd name="T7" fmla="*/ 4241 h 320"/>
                <a:gd name="T8" fmla="+- 0 7368 7352"/>
                <a:gd name="T9" fmla="*/ T8 w 824"/>
                <a:gd name="T10" fmla="+- 0 4224 4208"/>
                <a:gd name="T11" fmla="*/ 4224 h 320"/>
                <a:gd name="T12" fmla="+- 0 7385 7352"/>
                <a:gd name="T13" fmla="*/ T12 w 824"/>
                <a:gd name="T14" fmla="+- 0 4213 4208"/>
                <a:gd name="T15" fmla="*/ 4213 h 320"/>
                <a:gd name="T16" fmla="+- 0 7406 7352"/>
                <a:gd name="T17" fmla="*/ T16 w 824"/>
                <a:gd name="T18" fmla="+- 0 4208 4208"/>
                <a:gd name="T19" fmla="*/ 4208 h 320"/>
                <a:gd name="T20" fmla="+- 0 8122 7352"/>
                <a:gd name="T21" fmla="*/ T20 w 824"/>
                <a:gd name="T22" fmla="+- 0 4208 4208"/>
                <a:gd name="T23" fmla="*/ 4208 h 320"/>
                <a:gd name="T24" fmla="+- 0 8143 7352"/>
                <a:gd name="T25" fmla="*/ T24 w 824"/>
                <a:gd name="T26" fmla="+- 0 4213 4208"/>
                <a:gd name="T27" fmla="*/ 4213 h 320"/>
                <a:gd name="T28" fmla="+- 0 8160 7352"/>
                <a:gd name="T29" fmla="*/ T28 w 824"/>
                <a:gd name="T30" fmla="+- 0 4224 4208"/>
                <a:gd name="T31" fmla="*/ 4224 h 320"/>
                <a:gd name="T32" fmla="+- 0 8171 7352"/>
                <a:gd name="T33" fmla="*/ T32 w 824"/>
                <a:gd name="T34" fmla="+- 0 4241 4208"/>
                <a:gd name="T35" fmla="*/ 4241 h 320"/>
                <a:gd name="T36" fmla="+- 0 8176 7352"/>
                <a:gd name="T37" fmla="*/ T36 w 824"/>
                <a:gd name="T38" fmla="+- 0 4262 4208"/>
                <a:gd name="T39" fmla="*/ 4262 h 320"/>
                <a:gd name="T40" fmla="+- 0 8176 7352"/>
                <a:gd name="T41" fmla="*/ T40 w 824"/>
                <a:gd name="T42" fmla="+- 0 4474 4208"/>
                <a:gd name="T43" fmla="*/ 4474 h 320"/>
                <a:gd name="T44" fmla="+- 0 8171 7352"/>
                <a:gd name="T45" fmla="*/ T44 w 824"/>
                <a:gd name="T46" fmla="+- 0 4495 4208"/>
                <a:gd name="T47" fmla="*/ 4495 h 320"/>
                <a:gd name="T48" fmla="+- 0 8160 7352"/>
                <a:gd name="T49" fmla="*/ T48 w 824"/>
                <a:gd name="T50" fmla="+- 0 4512 4208"/>
                <a:gd name="T51" fmla="*/ 4512 h 320"/>
                <a:gd name="T52" fmla="+- 0 8143 7352"/>
                <a:gd name="T53" fmla="*/ T52 w 824"/>
                <a:gd name="T54" fmla="+- 0 4523 4208"/>
                <a:gd name="T55" fmla="*/ 4523 h 320"/>
                <a:gd name="T56" fmla="+- 0 8122 7352"/>
                <a:gd name="T57" fmla="*/ T56 w 824"/>
                <a:gd name="T58" fmla="+- 0 4528 4208"/>
                <a:gd name="T59" fmla="*/ 4528 h 320"/>
                <a:gd name="T60" fmla="+- 0 7406 7352"/>
                <a:gd name="T61" fmla="*/ T60 w 824"/>
                <a:gd name="T62" fmla="+- 0 4528 4208"/>
                <a:gd name="T63" fmla="*/ 4528 h 320"/>
                <a:gd name="T64" fmla="+- 0 7385 7352"/>
                <a:gd name="T65" fmla="*/ T64 w 824"/>
                <a:gd name="T66" fmla="+- 0 4523 4208"/>
                <a:gd name="T67" fmla="*/ 4523 h 320"/>
                <a:gd name="T68" fmla="+- 0 7368 7352"/>
                <a:gd name="T69" fmla="*/ T68 w 824"/>
                <a:gd name="T70" fmla="+- 0 4512 4208"/>
                <a:gd name="T71" fmla="*/ 4512 h 320"/>
                <a:gd name="T72" fmla="+- 0 7357 7352"/>
                <a:gd name="T73" fmla="*/ T72 w 824"/>
                <a:gd name="T74" fmla="+- 0 4495 4208"/>
                <a:gd name="T75" fmla="*/ 4495 h 320"/>
                <a:gd name="T76" fmla="+- 0 7352 7352"/>
                <a:gd name="T77" fmla="*/ T76 w 824"/>
                <a:gd name="T78" fmla="+- 0 4474 4208"/>
                <a:gd name="T79" fmla="*/ 4474 h 320"/>
                <a:gd name="T80" fmla="+- 0 7352 7352"/>
                <a:gd name="T81" fmla="*/ T80 w 824"/>
                <a:gd name="T82" fmla="+- 0 4262 4208"/>
                <a:gd name="T83" fmla="*/ 4262 h 3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24" h="320">
                  <a:moveTo>
                    <a:pt x="0" y="54"/>
                  </a:moveTo>
                  <a:lnTo>
                    <a:pt x="5" y="33"/>
                  </a:lnTo>
                  <a:lnTo>
                    <a:pt x="16" y="16"/>
                  </a:lnTo>
                  <a:lnTo>
                    <a:pt x="33" y="5"/>
                  </a:lnTo>
                  <a:lnTo>
                    <a:pt x="54" y="0"/>
                  </a:lnTo>
                  <a:lnTo>
                    <a:pt x="770" y="0"/>
                  </a:lnTo>
                  <a:lnTo>
                    <a:pt x="791" y="5"/>
                  </a:lnTo>
                  <a:lnTo>
                    <a:pt x="808" y="16"/>
                  </a:lnTo>
                  <a:lnTo>
                    <a:pt x="819" y="33"/>
                  </a:lnTo>
                  <a:lnTo>
                    <a:pt x="824" y="54"/>
                  </a:lnTo>
                  <a:lnTo>
                    <a:pt x="824" y="266"/>
                  </a:lnTo>
                  <a:lnTo>
                    <a:pt x="819" y="287"/>
                  </a:lnTo>
                  <a:lnTo>
                    <a:pt x="808" y="304"/>
                  </a:lnTo>
                  <a:lnTo>
                    <a:pt x="791" y="315"/>
                  </a:lnTo>
                  <a:lnTo>
                    <a:pt x="770" y="320"/>
                  </a:lnTo>
                  <a:lnTo>
                    <a:pt x="54" y="320"/>
                  </a:lnTo>
                  <a:lnTo>
                    <a:pt x="33" y="315"/>
                  </a:lnTo>
                  <a:lnTo>
                    <a:pt x="16" y="304"/>
                  </a:lnTo>
                  <a:lnTo>
                    <a:pt x="5" y="287"/>
                  </a:lnTo>
                  <a:lnTo>
                    <a:pt x="0" y="266"/>
                  </a:lnTo>
                  <a:lnTo>
                    <a:pt x="0" y="54"/>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テキスト ボックス 6">
            <a:extLst>
              <a:ext uri="{FF2B5EF4-FFF2-40B4-BE49-F238E27FC236}">
                <a16:creationId xmlns:a16="http://schemas.microsoft.com/office/drawing/2014/main" id="{733A56AF-78F1-AFE9-8F39-609194910828}"/>
              </a:ext>
            </a:extLst>
          </p:cNvPr>
          <p:cNvSpPr txBox="1"/>
          <p:nvPr/>
        </p:nvSpPr>
        <p:spPr>
          <a:xfrm>
            <a:off x="391886" y="4984947"/>
            <a:ext cx="5561871" cy="456535"/>
          </a:xfrm>
          <a:prstGeom prst="rect">
            <a:avLst/>
          </a:prstGeom>
          <a:noFill/>
        </p:spPr>
        <p:txBody>
          <a:bodyPr wrap="square">
            <a:spAutoFit/>
          </a:bodyPr>
          <a:lstStyle/>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「併用薬設定」画面が表示されます。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4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［医薬品／診療行為を選択］</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8" name="docshapegroup458">
            <a:extLst>
              <a:ext uri="{FF2B5EF4-FFF2-40B4-BE49-F238E27FC236}">
                <a16:creationId xmlns:a16="http://schemas.microsoft.com/office/drawing/2014/main" id="{66DD7DE8-E25F-2141-DEAA-14934DBC3D88}"/>
              </a:ext>
            </a:extLst>
          </p:cNvPr>
          <p:cNvGrpSpPr>
            <a:grpSpLocks/>
          </p:cNvGrpSpPr>
          <p:nvPr/>
        </p:nvGrpSpPr>
        <p:grpSpPr bwMode="auto">
          <a:xfrm>
            <a:off x="1293812" y="5573384"/>
            <a:ext cx="4321176" cy="3254376"/>
            <a:chOff x="2551" y="145"/>
            <a:chExt cx="6804" cy="5124"/>
          </a:xfrm>
        </p:grpSpPr>
        <p:pic>
          <p:nvPicPr>
            <p:cNvPr id="1030" name="docshape459">
              <a:extLst>
                <a:ext uri="{FF2B5EF4-FFF2-40B4-BE49-F238E27FC236}">
                  <a16:creationId xmlns:a16="http://schemas.microsoft.com/office/drawing/2014/main" id="{89C55342-2754-393B-2EBE-E75FD4F820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45"/>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9" name="docshape460">
              <a:extLst>
                <a:ext uri="{FF2B5EF4-FFF2-40B4-BE49-F238E27FC236}">
                  <a16:creationId xmlns:a16="http://schemas.microsoft.com/office/drawing/2014/main" id="{743AA4D1-4344-AB8F-96BD-46825D0D9A03}"/>
                </a:ext>
              </a:extLst>
            </p:cNvPr>
            <p:cNvSpPr>
              <a:spLocks/>
            </p:cNvSpPr>
            <p:nvPr/>
          </p:nvSpPr>
          <p:spPr bwMode="auto">
            <a:xfrm>
              <a:off x="4681" y="2030"/>
              <a:ext cx="1397" cy="339"/>
            </a:xfrm>
            <a:custGeom>
              <a:avLst/>
              <a:gdLst>
                <a:gd name="T0" fmla="+- 0 4681 4681"/>
                <a:gd name="T1" fmla="*/ T0 w 1397"/>
                <a:gd name="T2" fmla="+- 0 2087 2031"/>
                <a:gd name="T3" fmla="*/ 2087 h 339"/>
                <a:gd name="T4" fmla="+- 0 4686 4681"/>
                <a:gd name="T5" fmla="*/ T4 w 1397"/>
                <a:gd name="T6" fmla="+- 0 2065 2031"/>
                <a:gd name="T7" fmla="*/ 2065 h 339"/>
                <a:gd name="T8" fmla="+- 0 4698 4681"/>
                <a:gd name="T9" fmla="*/ T8 w 1397"/>
                <a:gd name="T10" fmla="+- 0 2047 2031"/>
                <a:gd name="T11" fmla="*/ 2047 h 339"/>
                <a:gd name="T12" fmla="+- 0 4716 4681"/>
                <a:gd name="T13" fmla="*/ T12 w 1397"/>
                <a:gd name="T14" fmla="+- 0 2035 2031"/>
                <a:gd name="T15" fmla="*/ 2035 h 339"/>
                <a:gd name="T16" fmla="+- 0 4738 4681"/>
                <a:gd name="T17" fmla="*/ T16 w 1397"/>
                <a:gd name="T18" fmla="+- 0 2031 2031"/>
                <a:gd name="T19" fmla="*/ 2031 h 339"/>
                <a:gd name="T20" fmla="+- 0 6022 4681"/>
                <a:gd name="T21" fmla="*/ T20 w 1397"/>
                <a:gd name="T22" fmla="+- 0 2031 2031"/>
                <a:gd name="T23" fmla="*/ 2031 h 339"/>
                <a:gd name="T24" fmla="+- 0 6044 4681"/>
                <a:gd name="T25" fmla="*/ T24 w 1397"/>
                <a:gd name="T26" fmla="+- 0 2035 2031"/>
                <a:gd name="T27" fmla="*/ 2035 h 339"/>
                <a:gd name="T28" fmla="+- 0 6061 4681"/>
                <a:gd name="T29" fmla="*/ T28 w 1397"/>
                <a:gd name="T30" fmla="+- 0 2047 2031"/>
                <a:gd name="T31" fmla="*/ 2047 h 339"/>
                <a:gd name="T32" fmla="+- 0 6074 4681"/>
                <a:gd name="T33" fmla="*/ T32 w 1397"/>
                <a:gd name="T34" fmla="+- 0 2065 2031"/>
                <a:gd name="T35" fmla="*/ 2065 h 339"/>
                <a:gd name="T36" fmla="+- 0 6078 4681"/>
                <a:gd name="T37" fmla="*/ T36 w 1397"/>
                <a:gd name="T38" fmla="+- 0 2087 2031"/>
                <a:gd name="T39" fmla="*/ 2087 h 339"/>
                <a:gd name="T40" fmla="+- 0 6078 4681"/>
                <a:gd name="T41" fmla="*/ T40 w 1397"/>
                <a:gd name="T42" fmla="+- 0 2313 2031"/>
                <a:gd name="T43" fmla="*/ 2313 h 339"/>
                <a:gd name="T44" fmla="+- 0 6074 4681"/>
                <a:gd name="T45" fmla="*/ T44 w 1397"/>
                <a:gd name="T46" fmla="+- 0 2334 2031"/>
                <a:gd name="T47" fmla="*/ 2334 h 339"/>
                <a:gd name="T48" fmla="+- 0 6061 4681"/>
                <a:gd name="T49" fmla="*/ T48 w 1397"/>
                <a:gd name="T50" fmla="+- 0 2352 2031"/>
                <a:gd name="T51" fmla="*/ 2352 h 339"/>
                <a:gd name="T52" fmla="+- 0 6044 4681"/>
                <a:gd name="T53" fmla="*/ T52 w 1397"/>
                <a:gd name="T54" fmla="+- 0 2364 2031"/>
                <a:gd name="T55" fmla="*/ 2364 h 339"/>
                <a:gd name="T56" fmla="+- 0 6022 4681"/>
                <a:gd name="T57" fmla="*/ T56 w 1397"/>
                <a:gd name="T58" fmla="+- 0 2369 2031"/>
                <a:gd name="T59" fmla="*/ 2369 h 339"/>
                <a:gd name="T60" fmla="+- 0 4738 4681"/>
                <a:gd name="T61" fmla="*/ T60 w 1397"/>
                <a:gd name="T62" fmla="+- 0 2369 2031"/>
                <a:gd name="T63" fmla="*/ 2369 h 339"/>
                <a:gd name="T64" fmla="+- 0 4716 4681"/>
                <a:gd name="T65" fmla="*/ T64 w 1397"/>
                <a:gd name="T66" fmla="+- 0 2364 2031"/>
                <a:gd name="T67" fmla="*/ 2364 h 339"/>
                <a:gd name="T68" fmla="+- 0 4698 4681"/>
                <a:gd name="T69" fmla="*/ T68 w 1397"/>
                <a:gd name="T70" fmla="+- 0 2352 2031"/>
                <a:gd name="T71" fmla="*/ 2352 h 339"/>
                <a:gd name="T72" fmla="+- 0 4686 4681"/>
                <a:gd name="T73" fmla="*/ T72 w 1397"/>
                <a:gd name="T74" fmla="+- 0 2334 2031"/>
                <a:gd name="T75" fmla="*/ 2334 h 339"/>
                <a:gd name="T76" fmla="+- 0 4681 4681"/>
                <a:gd name="T77" fmla="*/ T76 w 1397"/>
                <a:gd name="T78" fmla="+- 0 2313 2031"/>
                <a:gd name="T79" fmla="*/ 2313 h 339"/>
                <a:gd name="T80" fmla="+- 0 4681 4681"/>
                <a:gd name="T81" fmla="*/ T80 w 1397"/>
                <a:gd name="T82" fmla="+- 0 2087 2031"/>
                <a:gd name="T83" fmla="*/ 2087 h 3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397" h="339">
                  <a:moveTo>
                    <a:pt x="0" y="56"/>
                  </a:moveTo>
                  <a:lnTo>
                    <a:pt x="5" y="34"/>
                  </a:lnTo>
                  <a:lnTo>
                    <a:pt x="17" y="16"/>
                  </a:lnTo>
                  <a:lnTo>
                    <a:pt x="35" y="4"/>
                  </a:lnTo>
                  <a:lnTo>
                    <a:pt x="57" y="0"/>
                  </a:lnTo>
                  <a:lnTo>
                    <a:pt x="1341" y="0"/>
                  </a:lnTo>
                  <a:lnTo>
                    <a:pt x="1363" y="4"/>
                  </a:lnTo>
                  <a:lnTo>
                    <a:pt x="1380" y="16"/>
                  </a:lnTo>
                  <a:lnTo>
                    <a:pt x="1393" y="34"/>
                  </a:lnTo>
                  <a:lnTo>
                    <a:pt x="1397" y="56"/>
                  </a:lnTo>
                  <a:lnTo>
                    <a:pt x="1397" y="282"/>
                  </a:lnTo>
                  <a:lnTo>
                    <a:pt x="1393" y="303"/>
                  </a:lnTo>
                  <a:lnTo>
                    <a:pt x="1380" y="321"/>
                  </a:lnTo>
                  <a:lnTo>
                    <a:pt x="1363" y="333"/>
                  </a:lnTo>
                  <a:lnTo>
                    <a:pt x="1341" y="338"/>
                  </a:lnTo>
                  <a:lnTo>
                    <a:pt x="57" y="338"/>
                  </a:lnTo>
                  <a:lnTo>
                    <a:pt x="35" y="333"/>
                  </a:lnTo>
                  <a:lnTo>
                    <a:pt x="17" y="321"/>
                  </a:lnTo>
                  <a:lnTo>
                    <a:pt x="5" y="303"/>
                  </a:lnTo>
                  <a:lnTo>
                    <a:pt x="0" y="282"/>
                  </a:lnTo>
                  <a:lnTo>
                    <a:pt x="0" y="5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461">
              <a:extLst>
                <a:ext uri="{FF2B5EF4-FFF2-40B4-BE49-F238E27FC236}">
                  <a16:creationId xmlns:a16="http://schemas.microsoft.com/office/drawing/2014/main" id="{225D70F7-A843-910B-C96B-8A7BF004F7D2}"/>
                </a:ext>
              </a:extLst>
            </p:cNvPr>
            <p:cNvSpPr txBox="1">
              <a:spLocks noChangeArrowheads="1"/>
            </p:cNvSpPr>
            <p:nvPr/>
          </p:nvSpPr>
          <p:spPr bwMode="auto">
            <a:xfrm>
              <a:off x="5430" y="3547"/>
              <a:ext cx="2003"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88000"/>
                </a:lnSpc>
                <a:spcBef>
                  <a:spcPct val="0"/>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mn-ea"/>
                </a:rPr>
                <a:t>「併用薬設定」画面</a:t>
              </a:r>
              <a:endParaRPr kumimoji="0" lang="ja-JP" altLang="ja-JP" sz="1800" b="0" i="0" u="none" strike="noStrike" cap="none" normalizeH="0" baseline="0" dirty="0">
                <a:ln>
                  <a:noFill/>
                </a:ln>
                <a:solidFill>
                  <a:schemeClr val="tx1"/>
                </a:solidFill>
                <a:effectLst/>
                <a:latin typeface="+mn-ea"/>
              </a:endParaRPr>
            </a:p>
          </p:txBody>
        </p:sp>
      </p:grpSp>
      <p:grpSp>
        <p:nvGrpSpPr>
          <p:cNvPr id="6" name="グループ化 5">
            <a:extLst>
              <a:ext uri="{FF2B5EF4-FFF2-40B4-BE49-F238E27FC236}">
                <a16:creationId xmlns:a16="http://schemas.microsoft.com/office/drawing/2014/main" id="{9C22EC20-B8DE-88A6-3674-59A826B900E8}"/>
              </a:ext>
            </a:extLst>
          </p:cNvPr>
          <p:cNvGrpSpPr/>
          <p:nvPr/>
        </p:nvGrpSpPr>
        <p:grpSpPr>
          <a:xfrm>
            <a:off x="391886" y="9185307"/>
            <a:ext cx="1859355" cy="533566"/>
            <a:chOff x="391886" y="9185307"/>
            <a:chExt cx="1859355" cy="533566"/>
          </a:xfrm>
        </p:grpSpPr>
        <p:pic>
          <p:nvPicPr>
            <p:cNvPr id="11" name="図 10" descr="図形&#10;&#10;低い精度で自動的に生成された説明">
              <a:extLst>
                <a:ext uri="{FF2B5EF4-FFF2-40B4-BE49-F238E27FC236}">
                  <a16:creationId xmlns:a16="http://schemas.microsoft.com/office/drawing/2014/main" id="{7DAF1348-2389-CE27-2477-4ACD9403A7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2" name="テキスト ボックス 11">
              <a:extLst>
                <a:ext uri="{FF2B5EF4-FFF2-40B4-BE49-F238E27FC236}">
                  <a16:creationId xmlns:a16="http://schemas.microsoft.com/office/drawing/2014/main" id="{6C08D05D-42DD-8D6A-A455-CEDA32FED7D2}"/>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2590318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71</a:t>
            </a:fld>
            <a:endParaRPr kumimoji="1" lang="ja-JP" altLang="en-US"/>
          </a:p>
        </p:txBody>
      </p:sp>
      <p:sp>
        <p:nvSpPr>
          <p:cNvPr id="2" name="テキスト ボックス 1">
            <a:extLst>
              <a:ext uri="{FF2B5EF4-FFF2-40B4-BE49-F238E27FC236}">
                <a16:creationId xmlns:a16="http://schemas.microsoft.com/office/drawing/2014/main" id="{C115D912-87AB-9B9D-16E0-E68834B28F91}"/>
              </a:ext>
            </a:extLst>
          </p:cNvPr>
          <p:cNvSpPr txBox="1"/>
          <p:nvPr/>
        </p:nvSpPr>
        <p:spPr>
          <a:xfrm>
            <a:off x="678245" y="682836"/>
            <a:ext cx="5708267" cy="990015"/>
          </a:xfrm>
          <a:prstGeom prst="rect">
            <a:avLst/>
          </a:prstGeom>
          <a:noFill/>
        </p:spPr>
        <p:txBody>
          <a:bodyPr wrap="square" rtlCol="0">
            <a:spAutoFit/>
          </a:bodyPr>
          <a:lstStyle/>
          <a:p>
            <a:pPr marL="485140">
              <a:spcBef>
                <a:spcPts val="20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「医薬品／診療行為選択」画面が表示されます。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5"/>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検索欄に「ロキソプロフェン」と入力して［検索］をクリックします</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35"/>
              </a:spcBef>
              <a:spcAft>
                <a:spcPts val="0"/>
              </a:spcAft>
              <a:tabLst>
                <a:tab pos="77660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ロキソプロフェンＮａ錠６０ｍｇ「トーワ」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にチェックをいれて、</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95"/>
              </a:spcBef>
              <a:spcAft>
                <a:spcPts val="0"/>
              </a:spcAft>
            </a:pP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lang="en-US" altLang="ja-JP" sz="1100" spc="-2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dirty="0">
                <a:effectLst/>
                <a:latin typeface="Century" panose="02040604050505020304" pitchFamily="18" charset="0"/>
                <a:ea typeface="Century" panose="02040604050505020304" pitchFamily="18" charset="0"/>
                <a:cs typeface="ＭＳ Ｐゴシック" panose="020B0600070205080204" pitchFamily="50" charset="-128"/>
              </a:rPr>
              <a:t>OK</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C5E05233-3A16-A096-6F1D-230D8E97F2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2537" y="1720590"/>
            <a:ext cx="4372947" cy="1816456"/>
          </a:xfrm>
          <a:prstGeom prst="rect">
            <a:avLst/>
          </a:prstGeom>
        </p:spPr>
      </p:pic>
      <p:sp>
        <p:nvSpPr>
          <p:cNvPr id="6" name="テキスト ボックス 5">
            <a:extLst>
              <a:ext uri="{FF2B5EF4-FFF2-40B4-BE49-F238E27FC236}">
                <a16:creationId xmlns:a16="http://schemas.microsoft.com/office/drawing/2014/main" id="{350981FC-FDC6-1FB0-130A-9420B5BB5BDC}"/>
              </a:ext>
            </a:extLst>
          </p:cNvPr>
          <p:cNvSpPr txBox="1"/>
          <p:nvPr/>
        </p:nvSpPr>
        <p:spPr>
          <a:xfrm>
            <a:off x="678245" y="3549407"/>
            <a:ext cx="5708267" cy="625812"/>
          </a:xfrm>
          <a:prstGeom prst="rect">
            <a:avLst/>
          </a:prstGeom>
          <a:noFill/>
        </p:spPr>
        <p:txBody>
          <a:bodyPr wrap="square" rtlCol="0">
            <a:spAutoFit/>
          </a:bodyPr>
          <a:lstStyle/>
          <a:p>
            <a:pPr marL="485140">
              <a:spcBef>
                <a:spcPts val="205"/>
              </a:spcBef>
              <a:spcAft>
                <a:spcPts val="0"/>
              </a:spcAft>
            </a:pP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ロキソプロフェンＮａ錠６０ｍｇ「トーワ」    が設定されているのを確認したら、</a:t>
            </a:r>
          </a:p>
          <a:p>
            <a:pPr marL="485140">
              <a:spcBef>
                <a:spcPts val="205"/>
              </a:spcBef>
              <a:spcAft>
                <a:spcPts val="0"/>
              </a:spcAft>
            </a:pP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［閉じる］をクリックします</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7" name="docshapegroup471">
            <a:extLst>
              <a:ext uri="{FF2B5EF4-FFF2-40B4-BE49-F238E27FC236}">
                <a16:creationId xmlns:a16="http://schemas.microsoft.com/office/drawing/2014/main" id="{528D84F1-8ABA-D608-F13B-D2AC7B5E06CF}"/>
              </a:ext>
            </a:extLst>
          </p:cNvPr>
          <p:cNvGrpSpPr>
            <a:grpSpLocks/>
          </p:cNvGrpSpPr>
          <p:nvPr/>
        </p:nvGrpSpPr>
        <p:grpSpPr bwMode="auto">
          <a:xfrm>
            <a:off x="1268410" y="4133205"/>
            <a:ext cx="4321175" cy="1712912"/>
            <a:chOff x="2551" y="130"/>
            <a:chExt cx="6804" cy="2696"/>
          </a:xfrm>
        </p:grpSpPr>
        <p:pic>
          <p:nvPicPr>
            <p:cNvPr id="2051" name="docshape472">
              <a:extLst>
                <a:ext uri="{FF2B5EF4-FFF2-40B4-BE49-F238E27FC236}">
                  <a16:creationId xmlns:a16="http://schemas.microsoft.com/office/drawing/2014/main" id="{0C1EDCEE-B844-5E8C-9D2A-3DC42BF90B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29"/>
              <a:ext cx="6804" cy="2696"/>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473">
              <a:extLst>
                <a:ext uri="{FF2B5EF4-FFF2-40B4-BE49-F238E27FC236}">
                  <a16:creationId xmlns:a16="http://schemas.microsoft.com/office/drawing/2014/main" id="{51CA3A78-7E1B-84E8-FB06-1C21C507D39C}"/>
                </a:ext>
              </a:extLst>
            </p:cNvPr>
            <p:cNvSpPr>
              <a:spLocks/>
            </p:cNvSpPr>
            <p:nvPr/>
          </p:nvSpPr>
          <p:spPr bwMode="auto">
            <a:xfrm>
              <a:off x="7957" y="1544"/>
              <a:ext cx="785" cy="382"/>
            </a:xfrm>
            <a:custGeom>
              <a:avLst/>
              <a:gdLst>
                <a:gd name="T0" fmla="+- 0 7957 7957"/>
                <a:gd name="T1" fmla="*/ T0 w 785"/>
                <a:gd name="T2" fmla="+- 0 1608 1544"/>
                <a:gd name="T3" fmla="*/ 1608 h 382"/>
                <a:gd name="T4" fmla="+- 0 7962 7957"/>
                <a:gd name="T5" fmla="*/ T4 w 785"/>
                <a:gd name="T6" fmla="+- 0 1583 1544"/>
                <a:gd name="T7" fmla="*/ 1583 h 382"/>
                <a:gd name="T8" fmla="+- 0 7976 7957"/>
                <a:gd name="T9" fmla="*/ T8 w 785"/>
                <a:gd name="T10" fmla="+- 0 1563 1544"/>
                <a:gd name="T11" fmla="*/ 1563 h 382"/>
                <a:gd name="T12" fmla="+- 0 7996 7957"/>
                <a:gd name="T13" fmla="*/ T12 w 785"/>
                <a:gd name="T14" fmla="+- 0 1549 1544"/>
                <a:gd name="T15" fmla="*/ 1549 h 382"/>
                <a:gd name="T16" fmla="+- 0 8021 7957"/>
                <a:gd name="T17" fmla="*/ T16 w 785"/>
                <a:gd name="T18" fmla="+- 0 1544 1544"/>
                <a:gd name="T19" fmla="*/ 1544 h 382"/>
                <a:gd name="T20" fmla="+- 0 8678 7957"/>
                <a:gd name="T21" fmla="*/ T20 w 785"/>
                <a:gd name="T22" fmla="+- 0 1544 1544"/>
                <a:gd name="T23" fmla="*/ 1544 h 382"/>
                <a:gd name="T24" fmla="+- 0 8703 7957"/>
                <a:gd name="T25" fmla="*/ T24 w 785"/>
                <a:gd name="T26" fmla="+- 0 1549 1544"/>
                <a:gd name="T27" fmla="*/ 1549 h 382"/>
                <a:gd name="T28" fmla="+- 0 8723 7957"/>
                <a:gd name="T29" fmla="*/ T28 w 785"/>
                <a:gd name="T30" fmla="+- 0 1563 1544"/>
                <a:gd name="T31" fmla="*/ 1563 h 382"/>
                <a:gd name="T32" fmla="+- 0 8737 7957"/>
                <a:gd name="T33" fmla="*/ T32 w 785"/>
                <a:gd name="T34" fmla="+- 0 1583 1544"/>
                <a:gd name="T35" fmla="*/ 1583 h 382"/>
                <a:gd name="T36" fmla="+- 0 8742 7957"/>
                <a:gd name="T37" fmla="*/ T36 w 785"/>
                <a:gd name="T38" fmla="+- 0 1608 1544"/>
                <a:gd name="T39" fmla="*/ 1608 h 382"/>
                <a:gd name="T40" fmla="+- 0 8742 7957"/>
                <a:gd name="T41" fmla="*/ T40 w 785"/>
                <a:gd name="T42" fmla="+- 0 1862 1544"/>
                <a:gd name="T43" fmla="*/ 1862 h 382"/>
                <a:gd name="T44" fmla="+- 0 8737 7957"/>
                <a:gd name="T45" fmla="*/ T44 w 785"/>
                <a:gd name="T46" fmla="+- 0 1887 1544"/>
                <a:gd name="T47" fmla="*/ 1887 h 382"/>
                <a:gd name="T48" fmla="+- 0 8723 7957"/>
                <a:gd name="T49" fmla="*/ T48 w 785"/>
                <a:gd name="T50" fmla="+- 0 1907 1544"/>
                <a:gd name="T51" fmla="*/ 1907 h 382"/>
                <a:gd name="T52" fmla="+- 0 8703 7957"/>
                <a:gd name="T53" fmla="*/ T52 w 785"/>
                <a:gd name="T54" fmla="+- 0 1921 1544"/>
                <a:gd name="T55" fmla="*/ 1921 h 382"/>
                <a:gd name="T56" fmla="+- 0 8678 7957"/>
                <a:gd name="T57" fmla="*/ T56 w 785"/>
                <a:gd name="T58" fmla="+- 0 1926 1544"/>
                <a:gd name="T59" fmla="*/ 1926 h 382"/>
                <a:gd name="T60" fmla="+- 0 8021 7957"/>
                <a:gd name="T61" fmla="*/ T60 w 785"/>
                <a:gd name="T62" fmla="+- 0 1926 1544"/>
                <a:gd name="T63" fmla="*/ 1926 h 382"/>
                <a:gd name="T64" fmla="+- 0 7996 7957"/>
                <a:gd name="T65" fmla="*/ T64 w 785"/>
                <a:gd name="T66" fmla="+- 0 1921 1544"/>
                <a:gd name="T67" fmla="*/ 1921 h 382"/>
                <a:gd name="T68" fmla="+- 0 7976 7957"/>
                <a:gd name="T69" fmla="*/ T68 w 785"/>
                <a:gd name="T70" fmla="+- 0 1907 1544"/>
                <a:gd name="T71" fmla="*/ 1907 h 382"/>
                <a:gd name="T72" fmla="+- 0 7962 7957"/>
                <a:gd name="T73" fmla="*/ T72 w 785"/>
                <a:gd name="T74" fmla="+- 0 1887 1544"/>
                <a:gd name="T75" fmla="*/ 1887 h 382"/>
                <a:gd name="T76" fmla="+- 0 7957 7957"/>
                <a:gd name="T77" fmla="*/ T76 w 785"/>
                <a:gd name="T78" fmla="+- 0 1862 1544"/>
                <a:gd name="T79" fmla="*/ 1862 h 382"/>
                <a:gd name="T80" fmla="+- 0 7957 7957"/>
                <a:gd name="T81" fmla="*/ T80 w 785"/>
                <a:gd name="T82" fmla="+- 0 1608 1544"/>
                <a:gd name="T83" fmla="*/ 1608 h 38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85" h="382">
                  <a:moveTo>
                    <a:pt x="0" y="64"/>
                  </a:moveTo>
                  <a:lnTo>
                    <a:pt x="5" y="39"/>
                  </a:lnTo>
                  <a:lnTo>
                    <a:pt x="19" y="19"/>
                  </a:lnTo>
                  <a:lnTo>
                    <a:pt x="39" y="5"/>
                  </a:lnTo>
                  <a:lnTo>
                    <a:pt x="64" y="0"/>
                  </a:lnTo>
                  <a:lnTo>
                    <a:pt x="721" y="0"/>
                  </a:lnTo>
                  <a:lnTo>
                    <a:pt x="746" y="5"/>
                  </a:lnTo>
                  <a:lnTo>
                    <a:pt x="766" y="19"/>
                  </a:lnTo>
                  <a:lnTo>
                    <a:pt x="780" y="39"/>
                  </a:lnTo>
                  <a:lnTo>
                    <a:pt x="785" y="64"/>
                  </a:lnTo>
                  <a:lnTo>
                    <a:pt x="785" y="318"/>
                  </a:lnTo>
                  <a:lnTo>
                    <a:pt x="780" y="343"/>
                  </a:lnTo>
                  <a:lnTo>
                    <a:pt x="766" y="363"/>
                  </a:lnTo>
                  <a:lnTo>
                    <a:pt x="746" y="377"/>
                  </a:lnTo>
                  <a:lnTo>
                    <a:pt x="721" y="382"/>
                  </a:lnTo>
                  <a:lnTo>
                    <a:pt x="64" y="382"/>
                  </a:lnTo>
                  <a:lnTo>
                    <a:pt x="39" y="377"/>
                  </a:lnTo>
                  <a:lnTo>
                    <a:pt x="19" y="363"/>
                  </a:lnTo>
                  <a:lnTo>
                    <a:pt x="5" y="343"/>
                  </a:lnTo>
                  <a:lnTo>
                    <a:pt x="0" y="318"/>
                  </a:lnTo>
                  <a:lnTo>
                    <a:pt x="0" y="64"/>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0" name="テキスト ボックス 9">
            <a:extLst>
              <a:ext uri="{FF2B5EF4-FFF2-40B4-BE49-F238E27FC236}">
                <a16:creationId xmlns:a16="http://schemas.microsoft.com/office/drawing/2014/main" id="{F701998A-CCC4-300D-D768-D4EDAAEA4BE5}"/>
              </a:ext>
            </a:extLst>
          </p:cNvPr>
          <p:cNvSpPr txBox="1"/>
          <p:nvPr/>
        </p:nvSpPr>
        <p:spPr>
          <a:xfrm>
            <a:off x="1644696" y="11716095"/>
            <a:ext cx="5708267" cy="430887"/>
          </a:xfrm>
          <a:prstGeom prst="rect">
            <a:avLst/>
          </a:prstGeom>
          <a:noFill/>
        </p:spPr>
        <p:txBody>
          <a:bodyPr wrap="square">
            <a:spAutoFit/>
          </a:bodyPr>
          <a:lstStyle/>
          <a:p>
            <a:pPr marL="485140" marR="429260">
              <a:lnSpc>
                <a:spcPct val="102000"/>
              </a:lnSpc>
              <a:spcAft>
                <a:spcPts val="0"/>
              </a:spcAft>
            </a:pPr>
            <a:r>
              <a:rPr lang="ja-JP" altLang="ja-JP" sz="1100" b="1" spc="-10" dirty="0">
                <a:effectLst/>
                <a:latin typeface="游ゴシック" panose="020B0400000000000000" pitchFamily="50" charset="-128"/>
                <a:ea typeface="함초롬바탕" panose="02030604000101010101" pitchFamily="18" charset="-128"/>
                <a:cs typeface="ＭＳ Ｐゴシック" panose="020B0600070205080204" pitchFamily="50" charset="-128"/>
              </a:rPr>
              <a:t>ロキソプロフェンＮ</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ａ錠</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６０ｍ</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ｇ</a:t>
            </a:r>
            <a:r>
              <a:rPr lang="ja-JP" altLang="ja-JP" sz="1100" b="1" spc="-5" dirty="0">
                <a:effectLst/>
                <a:latin typeface="游ゴシック" panose="020B0400000000000000" pitchFamily="50" charset="-128"/>
                <a:ea typeface="함초롬바탕" panose="02030604000101010101" pitchFamily="18" charset="-128"/>
                <a:cs typeface="ＭＳ Ｐゴシック" panose="020B0600070205080204" pitchFamily="50" charset="-128"/>
              </a:rPr>
              <a:t>「トー</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ファモチジ</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ン錠</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２</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０ｍ</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ｇ「</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トーワ」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の併用薬として設定さ</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れ</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ました。</a:t>
            </a:r>
          </a:p>
        </p:txBody>
      </p:sp>
      <p:grpSp>
        <p:nvGrpSpPr>
          <p:cNvPr id="11" name="docshapegroup474">
            <a:extLst>
              <a:ext uri="{FF2B5EF4-FFF2-40B4-BE49-F238E27FC236}">
                <a16:creationId xmlns:a16="http://schemas.microsoft.com/office/drawing/2014/main" id="{9D0AA8DE-D09B-3EB0-8BDC-41A7E5B73218}"/>
              </a:ext>
            </a:extLst>
          </p:cNvPr>
          <p:cNvGrpSpPr>
            <a:grpSpLocks/>
          </p:cNvGrpSpPr>
          <p:nvPr/>
        </p:nvGrpSpPr>
        <p:grpSpPr bwMode="auto">
          <a:xfrm>
            <a:off x="1268412" y="6442552"/>
            <a:ext cx="4321175" cy="2481263"/>
            <a:chOff x="2551" y="315"/>
            <a:chExt cx="6804" cy="3908"/>
          </a:xfrm>
        </p:grpSpPr>
        <p:pic>
          <p:nvPicPr>
            <p:cNvPr id="2054" name="docshape475">
              <a:extLst>
                <a:ext uri="{FF2B5EF4-FFF2-40B4-BE49-F238E27FC236}">
                  <a16:creationId xmlns:a16="http://schemas.microsoft.com/office/drawing/2014/main" id="{3DDF7285-C938-1360-43C1-1C86636017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314"/>
              <a:ext cx="6804" cy="3908"/>
            </a:xfrm>
            <a:prstGeom prst="rect">
              <a:avLst/>
            </a:prstGeom>
            <a:noFill/>
            <a:extLst>
              <a:ext uri="{909E8E84-426E-40DD-AFC4-6F175D3DCCD1}">
                <a14:hiddenFill xmlns:a14="http://schemas.microsoft.com/office/drawing/2010/main">
                  <a:solidFill>
                    <a:srgbClr val="FFFFFF"/>
                  </a:solidFill>
                </a14:hiddenFill>
              </a:ext>
            </a:extLst>
          </p:spPr>
        </p:pic>
        <p:sp>
          <p:nvSpPr>
            <p:cNvPr id="12" name="docshape476">
              <a:extLst>
                <a:ext uri="{FF2B5EF4-FFF2-40B4-BE49-F238E27FC236}">
                  <a16:creationId xmlns:a16="http://schemas.microsoft.com/office/drawing/2014/main" id="{CC6A4A8F-44CA-BEC3-2B5B-57C7204CC602}"/>
                </a:ext>
              </a:extLst>
            </p:cNvPr>
            <p:cNvSpPr>
              <a:spLocks/>
            </p:cNvSpPr>
            <p:nvPr/>
          </p:nvSpPr>
          <p:spPr bwMode="auto">
            <a:xfrm>
              <a:off x="7222" y="3152"/>
              <a:ext cx="1810" cy="435"/>
            </a:xfrm>
            <a:custGeom>
              <a:avLst/>
              <a:gdLst>
                <a:gd name="T0" fmla="+- 0 7223 7223"/>
                <a:gd name="T1" fmla="*/ T0 w 1810"/>
                <a:gd name="T2" fmla="+- 0 3225 3153"/>
                <a:gd name="T3" fmla="*/ 3225 h 435"/>
                <a:gd name="T4" fmla="+- 0 7228 7223"/>
                <a:gd name="T5" fmla="*/ T4 w 1810"/>
                <a:gd name="T6" fmla="+- 0 3197 3153"/>
                <a:gd name="T7" fmla="*/ 3197 h 435"/>
                <a:gd name="T8" fmla="+- 0 7244 7223"/>
                <a:gd name="T9" fmla="*/ T8 w 1810"/>
                <a:gd name="T10" fmla="+- 0 3174 3153"/>
                <a:gd name="T11" fmla="*/ 3174 h 435"/>
                <a:gd name="T12" fmla="+- 0 7267 7223"/>
                <a:gd name="T13" fmla="*/ T12 w 1810"/>
                <a:gd name="T14" fmla="+- 0 3159 3153"/>
                <a:gd name="T15" fmla="*/ 3159 h 435"/>
                <a:gd name="T16" fmla="+- 0 7295 7223"/>
                <a:gd name="T17" fmla="*/ T16 w 1810"/>
                <a:gd name="T18" fmla="+- 0 3153 3153"/>
                <a:gd name="T19" fmla="*/ 3153 h 435"/>
                <a:gd name="T20" fmla="+- 0 8960 7223"/>
                <a:gd name="T21" fmla="*/ T20 w 1810"/>
                <a:gd name="T22" fmla="+- 0 3153 3153"/>
                <a:gd name="T23" fmla="*/ 3153 h 435"/>
                <a:gd name="T24" fmla="+- 0 8988 7223"/>
                <a:gd name="T25" fmla="*/ T24 w 1810"/>
                <a:gd name="T26" fmla="+- 0 3159 3153"/>
                <a:gd name="T27" fmla="*/ 3159 h 435"/>
                <a:gd name="T28" fmla="+- 0 9011 7223"/>
                <a:gd name="T29" fmla="*/ T28 w 1810"/>
                <a:gd name="T30" fmla="+- 0 3174 3153"/>
                <a:gd name="T31" fmla="*/ 3174 h 435"/>
                <a:gd name="T32" fmla="+- 0 9027 7223"/>
                <a:gd name="T33" fmla="*/ T32 w 1810"/>
                <a:gd name="T34" fmla="+- 0 3197 3153"/>
                <a:gd name="T35" fmla="*/ 3197 h 435"/>
                <a:gd name="T36" fmla="+- 0 9032 7223"/>
                <a:gd name="T37" fmla="*/ T36 w 1810"/>
                <a:gd name="T38" fmla="+- 0 3225 3153"/>
                <a:gd name="T39" fmla="*/ 3225 h 435"/>
                <a:gd name="T40" fmla="+- 0 9032 7223"/>
                <a:gd name="T41" fmla="*/ T40 w 1810"/>
                <a:gd name="T42" fmla="+- 0 3515 3153"/>
                <a:gd name="T43" fmla="*/ 3515 h 435"/>
                <a:gd name="T44" fmla="+- 0 9027 7223"/>
                <a:gd name="T45" fmla="*/ T44 w 1810"/>
                <a:gd name="T46" fmla="+- 0 3543 3153"/>
                <a:gd name="T47" fmla="*/ 3543 h 435"/>
                <a:gd name="T48" fmla="+- 0 9011 7223"/>
                <a:gd name="T49" fmla="*/ T48 w 1810"/>
                <a:gd name="T50" fmla="+- 0 3566 3153"/>
                <a:gd name="T51" fmla="*/ 3566 h 435"/>
                <a:gd name="T52" fmla="+- 0 8988 7223"/>
                <a:gd name="T53" fmla="*/ T52 w 1810"/>
                <a:gd name="T54" fmla="+- 0 3582 3153"/>
                <a:gd name="T55" fmla="*/ 3582 h 435"/>
                <a:gd name="T56" fmla="+- 0 8960 7223"/>
                <a:gd name="T57" fmla="*/ T56 w 1810"/>
                <a:gd name="T58" fmla="+- 0 3587 3153"/>
                <a:gd name="T59" fmla="*/ 3587 h 435"/>
                <a:gd name="T60" fmla="+- 0 7295 7223"/>
                <a:gd name="T61" fmla="*/ T60 w 1810"/>
                <a:gd name="T62" fmla="+- 0 3587 3153"/>
                <a:gd name="T63" fmla="*/ 3587 h 435"/>
                <a:gd name="T64" fmla="+- 0 7267 7223"/>
                <a:gd name="T65" fmla="*/ T64 w 1810"/>
                <a:gd name="T66" fmla="+- 0 3582 3153"/>
                <a:gd name="T67" fmla="*/ 3582 h 435"/>
                <a:gd name="T68" fmla="+- 0 7244 7223"/>
                <a:gd name="T69" fmla="*/ T68 w 1810"/>
                <a:gd name="T70" fmla="+- 0 3566 3153"/>
                <a:gd name="T71" fmla="*/ 3566 h 435"/>
                <a:gd name="T72" fmla="+- 0 7228 7223"/>
                <a:gd name="T73" fmla="*/ T72 w 1810"/>
                <a:gd name="T74" fmla="+- 0 3543 3153"/>
                <a:gd name="T75" fmla="*/ 3543 h 435"/>
                <a:gd name="T76" fmla="+- 0 7223 7223"/>
                <a:gd name="T77" fmla="*/ T76 w 1810"/>
                <a:gd name="T78" fmla="+- 0 3515 3153"/>
                <a:gd name="T79" fmla="*/ 3515 h 435"/>
                <a:gd name="T80" fmla="+- 0 7223 7223"/>
                <a:gd name="T81" fmla="*/ T80 w 1810"/>
                <a:gd name="T82" fmla="+- 0 3225 3153"/>
                <a:gd name="T83" fmla="*/ 3225 h 43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810" h="435">
                  <a:moveTo>
                    <a:pt x="0" y="72"/>
                  </a:moveTo>
                  <a:lnTo>
                    <a:pt x="5" y="44"/>
                  </a:lnTo>
                  <a:lnTo>
                    <a:pt x="21" y="21"/>
                  </a:lnTo>
                  <a:lnTo>
                    <a:pt x="44" y="6"/>
                  </a:lnTo>
                  <a:lnTo>
                    <a:pt x="72" y="0"/>
                  </a:lnTo>
                  <a:lnTo>
                    <a:pt x="1737" y="0"/>
                  </a:lnTo>
                  <a:lnTo>
                    <a:pt x="1765" y="6"/>
                  </a:lnTo>
                  <a:lnTo>
                    <a:pt x="1788" y="21"/>
                  </a:lnTo>
                  <a:lnTo>
                    <a:pt x="1804" y="44"/>
                  </a:lnTo>
                  <a:lnTo>
                    <a:pt x="1809" y="72"/>
                  </a:lnTo>
                  <a:lnTo>
                    <a:pt x="1809" y="362"/>
                  </a:lnTo>
                  <a:lnTo>
                    <a:pt x="1804" y="390"/>
                  </a:lnTo>
                  <a:lnTo>
                    <a:pt x="1788" y="413"/>
                  </a:lnTo>
                  <a:lnTo>
                    <a:pt x="1765" y="429"/>
                  </a:lnTo>
                  <a:lnTo>
                    <a:pt x="1737" y="434"/>
                  </a:lnTo>
                  <a:lnTo>
                    <a:pt x="72" y="434"/>
                  </a:lnTo>
                  <a:lnTo>
                    <a:pt x="44" y="429"/>
                  </a:lnTo>
                  <a:lnTo>
                    <a:pt x="21" y="413"/>
                  </a:lnTo>
                  <a:lnTo>
                    <a:pt x="5" y="390"/>
                  </a:lnTo>
                  <a:lnTo>
                    <a:pt x="0" y="362"/>
                  </a:lnTo>
                  <a:lnTo>
                    <a:pt x="0" y="72"/>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3" name="テキスト ボックス 12">
            <a:extLst>
              <a:ext uri="{FF2B5EF4-FFF2-40B4-BE49-F238E27FC236}">
                <a16:creationId xmlns:a16="http://schemas.microsoft.com/office/drawing/2014/main" id="{1D144BE8-07E7-561A-FD7F-17C04BD31A38}"/>
              </a:ext>
            </a:extLst>
          </p:cNvPr>
          <p:cNvSpPr txBox="1"/>
          <p:nvPr/>
        </p:nvSpPr>
        <p:spPr>
          <a:xfrm>
            <a:off x="574865" y="5965552"/>
            <a:ext cx="5708267" cy="606961"/>
          </a:xfrm>
          <a:prstGeom prst="rect">
            <a:avLst/>
          </a:prstGeom>
          <a:noFill/>
        </p:spPr>
        <p:txBody>
          <a:bodyPr wrap="square" rtlCol="0">
            <a:spAutoFit/>
          </a:bodyPr>
          <a:lstStyle/>
          <a:p>
            <a:pPr marL="485140" marR="429260">
              <a:lnSpc>
                <a:spcPct val="102000"/>
              </a:lnSpc>
              <a:spcAft>
                <a:spcPts val="0"/>
              </a:spcAft>
            </a:pPr>
            <a:r>
              <a:rPr lang="ja-JP" altLang="ja-JP" sz="1100" b="1"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ロキソプロフェンＮ</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ａ錠</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６０ｍ</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ｇ</a:t>
            </a:r>
            <a:r>
              <a:rPr lang="ja-JP" altLang="ja-JP" sz="1100" b="1"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「トー</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ファモチジ</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ン錠</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２</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０ｍ</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ｇ「</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トーワ」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の併用薬として設定さ</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れ</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ました。</a:t>
            </a:r>
          </a:p>
          <a:p>
            <a:endParaRPr kumimoji="1" lang="ja-JP" altLang="en-US" sz="1100" dirty="0"/>
          </a:p>
        </p:txBody>
      </p:sp>
      <p:sp>
        <p:nvSpPr>
          <p:cNvPr id="14" name="テキスト ボックス 13">
            <a:extLst>
              <a:ext uri="{FF2B5EF4-FFF2-40B4-BE49-F238E27FC236}">
                <a16:creationId xmlns:a16="http://schemas.microsoft.com/office/drawing/2014/main" id="{D35ADAB9-67FF-3B3B-67DE-D9345D2EA025}"/>
              </a:ext>
            </a:extLst>
          </p:cNvPr>
          <p:cNvSpPr txBox="1"/>
          <p:nvPr/>
        </p:nvSpPr>
        <p:spPr>
          <a:xfrm>
            <a:off x="3908200" y="2345972"/>
            <a:ext cx="379325" cy="338554"/>
          </a:xfrm>
          <a:prstGeom prst="rect">
            <a:avLst/>
          </a:prstGeom>
          <a:solidFill>
            <a:schemeClr val="bg1"/>
          </a:solidFill>
        </p:spPr>
        <p:txBody>
          <a:bodyPr wrap="square" rtlCol="0">
            <a:spAutoFit/>
          </a:bodyPr>
          <a:lstStyle/>
          <a:p>
            <a:r>
              <a:rPr kumimoji="1" lang="ja-JP" altLang="en-US" sz="1600" dirty="0">
                <a:solidFill>
                  <a:srgbClr val="FF0000"/>
                </a:solidFill>
              </a:rPr>
              <a:t>①</a:t>
            </a:r>
          </a:p>
        </p:txBody>
      </p:sp>
      <p:sp>
        <p:nvSpPr>
          <p:cNvPr id="15" name="テキスト ボックス 14">
            <a:extLst>
              <a:ext uri="{FF2B5EF4-FFF2-40B4-BE49-F238E27FC236}">
                <a16:creationId xmlns:a16="http://schemas.microsoft.com/office/drawing/2014/main" id="{E2B88F2F-98B2-37AD-11A9-E5C96848D01E}"/>
              </a:ext>
            </a:extLst>
          </p:cNvPr>
          <p:cNvSpPr txBox="1"/>
          <p:nvPr/>
        </p:nvSpPr>
        <p:spPr>
          <a:xfrm>
            <a:off x="2251241" y="3127673"/>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sp>
        <p:nvSpPr>
          <p:cNvPr id="22" name="テキスト ボックス 21">
            <a:extLst>
              <a:ext uri="{FF2B5EF4-FFF2-40B4-BE49-F238E27FC236}">
                <a16:creationId xmlns:a16="http://schemas.microsoft.com/office/drawing/2014/main" id="{1979FE9F-1933-3AE8-30E3-46677BF877D7}"/>
              </a:ext>
            </a:extLst>
          </p:cNvPr>
          <p:cNvSpPr txBox="1"/>
          <p:nvPr/>
        </p:nvSpPr>
        <p:spPr>
          <a:xfrm>
            <a:off x="4682647" y="3216963"/>
            <a:ext cx="268352" cy="246221"/>
          </a:xfrm>
          <a:prstGeom prst="rect">
            <a:avLst/>
          </a:prstGeom>
          <a:solidFill>
            <a:schemeClr val="bg1"/>
          </a:solidFill>
        </p:spPr>
        <p:txBody>
          <a:bodyPr wrap="square" lIns="0" tIns="0" rIns="0" bIns="0" rtlCol="0">
            <a:noAutofit/>
          </a:bodyPr>
          <a:lstStyle/>
          <a:p>
            <a:r>
              <a:rPr kumimoji="1" lang="ja-JP" altLang="en-US" sz="1600" dirty="0">
                <a:solidFill>
                  <a:srgbClr val="FF0000"/>
                </a:solidFill>
              </a:rPr>
              <a:t>③</a:t>
            </a:r>
          </a:p>
        </p:txBody>
      </p:sp>
      <p:grpSp>
        <p:nvGrpSpPr>
          <p:cNvPr id="3" name="グループ化 2">
            <a:extLst>
              <a:ext uri="{FF2B5EF4-FFF2-40B4-BE49-F238E27FC236}">
                <a16:creationId xmlns:a16="http://schemas.microsoft.com/office/drawing/2014/main" id="{C248A013-6953-30EA-7B60-15F59A585E84}"/>
              </a:ext>
            </a:extLst>
          </p:cNvPr>
          <p:cNvGrpSpPr/>
          <p:nvPr/>
        </p:nvGrpSpPr>
        <p:grpSpPr>
          <a:xfrm>
            <a:off x="391886" y="9185307"/>
            <a:ext cx="1859355" cy="533566"/>
            <a:chOff x="391886" y="9185307"/>
            <a:chExt cx="1859355" cy="533566"/>
          </a:xfrm>
        </p:grpSpPr>
        <p:pic>
          <p:nvPicPr>
            <p:cNvPr id="9" name="図 8" descr="図形&#10;&#10;低い精度で自動的に生成された説明">
              <a:extLst>
                <a:ext uri="{FF2B5EF4-FFF2-40B4-BE49-F238E27FC236}">
                  <a16:creationId xmlns:a16="http://schemas.microsoft.com/office/drawing/2014/main" id="{E2A83ABE-FAF0-1BE4-3E33-C8D26F2F94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20" name="テキスト ボックス 19">
              <a:extLst>
                <a:ext uri="{FF2B5EF4-FFF2-40B4-BE49-F238E27FC236}">
                  <a16:creationId xmlns:a16="http://schemas.microsoft.com/office/drawing/2014/main" id="{DA62B25B-93C3-64A9-39EC-54926BB872D3}"/>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3368236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72</a:t>
            </a:fld>
            <a:endParaRPr kumimoji="1" lang="ja-JP" altLang="en-US"/>
          </a:p>
        </p:txBody>
      </p:sp>
      <p:sp>
        <p:nvSpPr>
          <p:cNvPr id="3" name="テキスト ボックス 2">
            <a:extLst>
              <a:ext uri="{FF2B5EF4-FFF2-40B4-BE49-F238E27FC236}">
                <a16:creationId xmlns:a16="http://schemas.microsoft.com/office/drawing/2014/main" id="{6070A42C-20AE-A001-48CE-FFA1B6C4D274}"/>
              </a:ext>
            </a:extLst>
          </p:cNvPr>
          <p:cNvSpPr txBox="1"/>
          <p:nvPr/>
        </p:nvSpPr>
        <p:spPr>
          <a:xfrm>
            <a:off x="185644" y="573441"/>
            <a:ext cx="6074228" cy="1650195"/>
          </a:xfrm>
          <a:prstGeom prst="rect">
            <a:avLst/>
          </a:prstGeom>
          <a:noFill/>
        </p:spPr>
        <p:txBody>
          <a:bodyPr wrap="square">
            <a:spAutoFit/>
          </a:bodyPr>
          <a:lstStyle/>
          <a:p>
            <a:pPr marL="485140">
              <a:lnSpc>
                <a:spcPts val="1675"/>
              </a:lnSpc>
            </a:pPr>
            <a:r>
              <a:rPr lang="ja-JP" altLang="ja-JP" sz="1100" b="1" spc="-10" dirty="0">
                <a:effectLst/>
                <a:latin typeface="+mn-ea"/>
                <a:cs typeface="함초롬바탕" panose="02030604000101010101" pitchFamily="18" charset="-128"/>
              </a:rPr>
              <a:t>３．誤判定病名設定</a:t>
            </a:r>
            <a:endParaRPr lang="ja-JP" altLang="ja-JP" sz="1100" b="1" dirty="0">
              <a:effectLst/>
              <a:latin typeface="+mn-ea"/>
              <a:cs typeface="함초롬바탕" panose="02030604000101010101" pitchFamily="18" charset="-128"/>
            </a:endParaRPr>
          </a:p>
          <a:p>
            <a:pPr marL="485140">
              <a:lnSpc>
                <a:spcPts val="1795"/>
              </a:lnSpc>
            </a:pPr>
            <a:r>
              <a:rPr lang="ja-JP" altLang="ja-JP" sz="1100" b="1" dirty="0">
                <a:effectLst/>
                <a:latin typeface="+mn-ea"/>
                <a:cs typeface="ＭＳ Ｐゴシック" panose="020B0600070205080204" pitchFamily="50" charset="-128"/>
              </a:rPr>
              <a:t>クラビット点眼液</a:t>
            </a:r>
            <a:r>
              <a:rPr lang="ja-JP" altLang="ja-JP" sz="1100" spc="-5" dirty="0">
                <a:effectLst/>
                <a:latin typeface="+mn-ea"/>
                <a:cs typeface="ＭＳ Ｐゴシック" panose="020B0600070205080204" pitchFamily="50" charset="-128"/>
              </a:rPr>
              <a:t>の適応症に「結膜炎」があり、チェックデータにも「結膜炎」が</a:t>
            </a:r>
            <a:endParaRPr lang="ja-JP" altLang="ja-JP" sz="1100" dirty="0">
              <a:effectLst/>
              <a:latin typeface="+mn-ea"/>
              <a:cs typeface="ＭＳ Ｐゴシック" panose="020B0600070205080204" pitchFamily="50" charset="-128"/>
            </a:endParaRPr>
          </a:p>
          <a:p>
            <a:pPr marL="485140">
              <a:lnSpc>
                <a:spcPts val="1370"/>
              </a:lnSpc>
              <a:spcBef>
                <a:spcPts val="35"/>
              </a:spcBef>
              <a:spcAft>
                <a:spcPts val="0"/>
              </a:spcAft>
            </a:pPr>
            <a:r>
              <a:rPr lang="ja-JP" altLang="ja-JP" sz="1100" spc="-10" dirty="0">
                <a:effectLst/>
                <a:latin typeface="+mn-ea"/>
                <a:cs typeface="ＭＳ Ｐゴシック" panose="020B0600070205080204" pitchFamily="50" charset="-128"/>
              </a:rPr>
              <a:t>設定されています。</a:t>
            </a:r>
            <a:endParaRPr lang="ja-JP" altLang="ja-JP" sz="1100" dirty="0">
              <a:effectLst/>
              <a:latin typeface="+mn-ea"/>
              <a:cs typeface="ＭＳ Ｐゴシック" panose="020B0600070205080204" pitchFamily="50" charset="-128"/>
            </a:endParaRPr>
          </a:p>
          <a:p>
            <a:pPr marL="485140" marR="429260" indent="-635">
              <a:lnSpc>
                <a:spcPct val="101000"/>
              </a:lnSpc>
              <a:spcAft>
                <a:spcPts val="0"/>
              </a:spcAft>
            </a:pPr>
            <a:r>
              <a:rPr lang="ja-JP" altLang="ja-JP" sz="1100" b="1" spc="-5" dirty="0">
                <a:effectLst/>
                <a:latin typeface="+mn-ea"/>
                <a:cs typeface="ＭＳ Ｐゴシック" panose="020B0600070205080204" pitchFamily="50" charset="-128"/>
              </a:rPr>
              <a:t>クラビット点眼</a:t>
            </a:r>
            <a:r>
              <a:rPr lang="ja-JP" altLang="ja-JP" sz="1100" b="1" dirty="0">
                <a:effectLst/>
                <a:latin typeface="+mn-ea"/>
                <a:cs typeface="ＭＳ Ｐゴシック" panose="020B0600070205080204" pitchFamily="50" charset="-128"/>
              </a:rPr>
              <a:t>液</a:t>
            </a:r>
            <a:r>
              <a:rPr lang="ja-JP" altLang="ja-JP" sz="1100" spc="-15" dirty="0">
                <a:effectLst/>
                <a:latin typeface="+mn-ea"/>
                <a:cs typeface="ＭＳ Ｐゴシック" panose="020B0600070205080204" pitchFamily="50" charset="-128"/>
              </a:rPr>
              <a:t>は抗菌</a:t>
            </a:r>
            <a:r>
              <a:rPr lang="ja-JP" altLang="ja-JP" sz="1100" spc="-5" dirty="0">
                <a:effectLst/>
                <a:latin typeface="+mn-ea"/>
                <a:cs typeface="ＭＳ Ｐゴシック" panose="020B0600070205080204" pitchFamily="50" charset="-128"/>
              </a:rPr>
              <a:t>薬を含む点眼液なので</a:t>
            </a:r>
            <a:r>
              <a:rPr lang="ja-JP" altLang="ja-JP" sz="1100" spc="-15" dirty="0">
                <a:effectLst/>
                <a:latin typeface="+mn-ea"/>
                <a:cs typeface="ＭＳ Ｐゴシック" panose="020B0600070205080204" pitchFamily="50" charset="-128"/>
              </a:rPr>
              <a:t>、</a:t>
            </a:r>
            <a:r>
              <a:rPr lang="ja-JP" altLang="ja-JP" sz="1100" spc="-5" dirty="0">
                <a:effectLst/>
                <a:latin typeface="+mn-ea"/>
                <a:cs typeface="ＭＳ Ｐゴシック" panose="020B0600070205080204" pitchFamily="50" charset="-128"/>
              </a:rPr>
              <a:t>「アレルギー性結膜炎</a:t>
            </a:r>
            <a:r>
              <a:rPr lang="ja-JP" altLang="ja-JP" sz="1100" spc="-15" dirty="0">
                <a:effectLst/>
                <a:latin typeface="+mn-ea"/>
                <a:cs typeface="ＭＳ Ｐゴシック" panose="020B0600070205080204" pitchFamily="50" charset="-128"/>
              </a:rPr>
              <a:t>」</a:t>
            </a:r>
            <a:r>
              <a:rPr lang="ja-JP" altLang="ja-JP" sz="1100" dirty="0">
                <a:effectLst/>
                <a:latin typeface="+mn-ea"/>
                <a:cs typeface="ＭＳ Ｐゴシック" panose="020B0600070205080204" pitchFamily="50" charset="-128"/>
              </a:rPr>
              <a:t>は薬理学</a:t>
            </a:r>
            <a:r>
              <a:rPr lang="ja-JP" altLang="ja-JP" sz="1100" spc="-5" dirty="0">
                <a:effectLst/>
                <a:latin typeface="+mn-ea"/>
                <a:cs typeface="ＭＳ Ｐゴシック" panose="020B0600070205080204" pitchFamily="50" charset="-128"/>
              </a:rPr>
              <a:t>的に適応外になります</a:t>
            </a:r>
            <a:r>
              <a:rPr lang="ja-JP" altLang="ja-JP" sz="1100" dirty="0">
                <a:effectLst/>
                <a:latin typeface="+mn-ea"/>
                <a:cs typeface="ＭＳ Ｐゴシック" panose="020B0600070205080204" pitchFamily="50" charset="-128"/>
              </a:rPr>
              <a:t>。</a:t>
            </a:r>
          </a:p>
          <a:p>
            <a:pPr marL="485140" marR="429260">
              <a:lnSpc>
                <a:spcPct val="116000"/>
              </a:lnSpc>
              <a:spcBef>
                <a:spcPts val="175"/>
              </a:spcBef>
              <a:spcAft>
                <a:spcPts val="0"/>
              </a:spcAft>
            </a:pPr>
            <a:r>
              <a:rPr lang="ja-JP" altLang="ja-JP" sz="1100" spc="-10" dirty="0">
                <a:effectLst/>
                <a:latin typeface="+mn-ea"/>
                <a:cs typeface="ＭＳ Ｐゴシック" panose="020B0600070205080204" pitchFamily="50" charset="-128"/>
              </a:rPr>
              <a:t>しかし、チェックデータに「結膜炎」が設定されているため、「アレルギー性結膜炎」を合格と誤判定してしまいます。</a:t>
            </a:r>
            <a:endParaRPr lang="ja-JP" altLang="ja-JP" sz="1100" dirty="0">
              <a:effectLst/>
              <a:latin typeface="+mn-ea"/>
              <a:cs typeface="ＭＳ Ｐゴシック" panose="020B0600070205080204" pitchFamily="50" charset="-128"/>
            </a:endParaRPr>
          </a:p>
          <a:p>
            <a:pPr marL="485140">
              <a:spcBef>
                <a:spcPts val="5"/>
              </a:spcBef>
              <a:spcAft>
                <a:spcPts val="0"/>
              </a:spcAft>
            </a:pPr>
            <a:r>
              <a:rPr lang="ja-JP" altLang="ja-JP" sz="1100" spc="-5" dirty="0">
                <a:effectLst/>
                <a:latin typeface="+mn-ea"/>
                <a:cs typeface="ＭＳ Ｐゴシック" panose="020B0600070205080204" pitchFamily="50" charset="-128"/>
              </a:rPr>
              <a:t>これを回避するために誤判定病名があらかじめ設定されています。</a:t>
            </a:r>
            <a:endParaRPr lang="ja-JP" altLang="ja-JP" sz="1100" dirty="0">
              <a:effectLst/>
              <a:latin typeface="+mn-ea"/>
              <a:cs typeface="ＭＳ Ｐゴシック" panose="020B0600070205080204" pitchFamily="50" charset="-128"/>
            </a:endParaRPr>
          </a:p>
        </p:txBody>
      </p:sp>
      <p:grpSp>
        <p:nvGrpSpPr>
          <p:cNvPr id="4" name="docshapegroup477">
            <a:extLst>
              <a:ext uri="{FF2B5EF4-FFF2-40B4-BE49-F238E27FC236}">
                <a16:creationId xmlns:a16="http://schemas.microsoft.com/office/drawing/2014/main" id="{60BF2937-8AC7-483A-23FE-EE92779A6593}"/>
              </a:ext>
            </a:extLst>
          </p:cNvPr>
          <p:cNvGrpSpPr>
            <a:grpSpLocks/>
          </p:cNvGrpSpPr>
          <p:nvPr/>
        </p:nvGrpSpPr>
        <p:grpSpPr bwMode="auto">
          <a:xfrm>
            <a:off x="1158875" y="2224883"/>
            <a:ext cx="4321175" cy="3255962"/>
            <a:chOff x="2551" y="323"/>
            <a:chExt cx="6804" cy="5127"/>
          </a:xfrm>
        </p:grpSpPr>
        <p:pic>
          <p:nvPicPr>
            <p:cNvPr id="3075" name="docshape478">
              <a:extLst>
                <a:ext uri="{FF2B5EF4-FFF2-40B4-BE49-F238E27FC236}">
                  <a16:creationId xmlns:a16="http://schemas.microsoft.com/office/drawing/2014/main" id="{610608D6-C8D2-B88D-C314-C02945C0A0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323"/>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6" name="docshape479">
              <a:extLst>
                <a:ext uri="{FF2B5EF4-FFF2-40B4-BE49-F238E27FC236}">
                  <a16:creationId xmlns:a16="http://schemas.microsoft.com/office/drawing/2014/main" id="{F597AC96-92BA-A4DA-302F-4C338D4DAF70}"/>
                </a:ext>
              </a:extLst>
            </p:cNvPr>
            <p:cNvSpPr>
              <a:spLocks/>
            </p:cNvSpPr>
            <p:nvPr/>
          </p:nvSpPr>
          <p:spPr bwMode="auto">
            <a:xfrm>
              <a:off x="7297" y="4704"/>
              <a:ext cx="1810" cy="562"/>
            </a:xfrm>
            <a:custGeom>
              <a:avLst/>
              <a:gdLst>
                <a:gd name="T0" fmla="+- 0 7297 7297"/>
                <a:gd name="T1" fmla="*/ T0 w 1810"/>
                <a:gd name="T2" fmla="+- 0 4798 4704"/>
                <a:gd name="T3" fmla="*/ 4798 h 562"/>
                <a:gd name="T4" fmla="+- 0 7305 7297"/>
                <a:gd name="T5" fmla="*/ T4 w 1810"/>
                <a:gd name="T6" fmla="+- 0 4762 4704"/>
                <a:gd name="T7" fmla="*/ 4762 h 562"/>
                <a:gd name="T8" fmla="+- 0 7325 7297"/>
                <a:gd name="T9" fmla="*/ T8 w 1810"/>
                <a:gd name="T10" fmla="+- 0 4732 4704"/>
                <a:gd name="T11" fmla="*/ 4732 h 562"/>
                <a:gd name="T12" fmla="+- 0 7354 7297"/>
                <a:gd name="T13" fmla="*/ T12 w 1810"/>
                <a:gd name="T14" fmla="+- 0 4712 4704"/>
                <a:gd name="T15" fmla="*/ 4712 h 562"/>
                <a:gd name="T16" fmla="+- 0 7391 7297"/>
                <a:gd name="T17" fmla="*/ T16 w 1810"/>
                <a:gd name="T18" fmla="+- 0 4704 4704"/>
                <a:gd name="T19" fmla="*/ 4704 h 562"/>
                <a:gd name="T20" fmla="+- 0 9013 7297"/>
                <a:gd name="T21" fmla="*/ T20 w 1810"/>
                <a:gd name="T22" fmla="+- 0 4704 4704"/>
                <a:gd name="T23" fmla="*/ 4704 h 562"/>
                <a:gd name="T24" fmla="+- 0 9050 7297"/>
                <a:gd name="T25" fmla="*/ T24 w 1810"/>
                <a:gd name="T26" fmla="+- 0 4712 4704"/>
                <a:gd name="T27" fmla="*/ 4712 h 562"/>
                <a:gd name="T28" fmla="+- 0 9079 7297"/>
                <a:gd name="T29" fmla="*/ T28 w 1810"/>
                <a:gd name="T30" fmla="+- 0 4732 4704"/>
                <a:gd name="T31" fmla="*/ 4732 h 562"/>
                <a:gd name="T32" fmla="+- 0 9099 7297"/>
                <a:gd name="T33" fmla="*/ T32 w 1810"/>
                <a:gd name="T34" fmla="+- 0 4762 4704"/>
                <a:gd name="T35" fmla="*/ 4762 h 562"/>
                <a:gd name="T36" fmla="+- 0 9107 7297"/>
                <a:gd name="T37" fmla="*/ T36 w 1810"/>
                <a:gd name="T38" fmla="+- 0 4798 4704"/>
                <a:gd name="T39" fmla="*/ 4798 h 562"/>
                <a:gd name="T40" fmla="+- 0 9107 7297"/>
                <a:gd name="T41" fmla="*/ T40 w 1810"/>
                <a:gd name="T42" fmla="+- 0 5172 4704"/>
                <a:gd name="T43" fmla="*/ 5172 h 562"/>
                <a:gd name="T44" fmla="+- 0 9099 7297"/>
                <a:gd name="T45" fmla="*/ T44 w 1810"/>
                <a:gd name="T46" fmla="+- 0 5209 4704"/>
                <a:gd name="T47" fmla="*/ 5209 h 562"/>
                <a:gd name="T48" fmla="+- 0 9079 7297"/>
                <a:gd name="T49" fmla="*/ T48 w 1810"/>
                <a:gd name="T50" fmla="+- 0 5239 4704"/>
                <a:gd name="T51" fmla="*/ 5239 h 562"/>
                <a:gd name="T52" fmla="+- 0 9050 7297"/>
                <a:gd name="T53" fmla="*/ T52 w 1810"/>
                <a:gd name="T54" fmla="+- 0 5259 4704"/>
                <a:gd name="T55" fmla="*/ 5259 h 562"/>
                <a:gd name="T56" fmla="+- 0 9013 7297"/>
                <a:gd name="T57" fmla="*/ T56 w 1810"/>
                <a:gd name="T58" fmla="+- 0 5266 4704"/>
                <a:gd name="T59" fmla="*/ 5266 h 562"/>
                <a:gd name="T60" fmla="+- 0 7391 7297"/>
                <a:gd name="T61" fmla="*/ T60 w 1810"/>
                <a:gd name="T62" fmla="+- 0 5266 4704"/>
                <a:gd name="T63" fmla="*/ 5266 h 562"/>
                <a:gd name="T64" fmla="+- 0 7354 7297"/>
                <a:gd name="T65" fmla="*/ T64 w 1810"/>
                <a:gd name="T66" fmla="+- 0 5259 4704"/>
                <a:gd name="T67" fmla="*/ 5259 h 562"/>
                <a:gd name="T68" fmla="+- 0 7325 7297"/>
                <a:gd name="T69" fmla="*/ T68 w 1810"/>
                <a:gd name="T70" fmla="+- 0 5239 4704"/>
                <a:gd name="T71" fmla="*/ 5239 h 562"/>
                <a:gd name="T72" fmla="+- 0 7305 7297"/>
                <a:gd name="T73" fmla="*/ T72 w 1810"/>
                <a:gd name="T74" fmla="+- 0 5209 4704"/>
                <a:gd name="T75" fmla="*/ 5209 h 562"/>
                <a:gd name="T76" fmla="+- 0 7297 7297"/>
                <a:gd name="T77" fmla="*/ T76 w 1810"/>
                <a:gd name="T78" fmla="+- 0 5172 4704"/>
                <a:gd name="T79" fmla="*/ 5172 h 562"/>
                <a:gd name="T80" fmla="+- 0 7297 7297"/>
                <a:gd name="T81" fmla="*/ T80 w 1810"/>
                <a:gd name="T82" fmla="+- 0 4798 4704"/>
                <a:gd name="T83" fmla="*/ 4798 h 56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810" h="562">
                  <a:moveTo>
                    <a:pt x="0" y="94"/>
                  </a:moveTo>
                  <a:lnTo>
                    <a:pt x="8" y="58"/>
                  </a:lnTo>
                  <a:lnTo>
                    <a:pt x="28" y="28"/>
                  </a:lnTo>
                  <a:lnTo>
                    <a:pt x="57" y="8"/>
                  </a:lnTo>
                  <a:lnTo>
                    <a:pt x="94" y="0"/>
                  </a:lnTo>
                  <a:lnTo>
                    <a:pt x="1716" y="0"/>
                  </a:lnTo>
                  <a:lnTo>
                    <a:pt x="1753" y="8"/>
                  </a:lnTo>
                  <a:lnTo>
                    <a:pt x="1782" y="28"/>
                  </a:lnTo>
                  <a:lnTo>
                    <a:pt x="1802" y="58"/>
                  </a:lnTo>
                  <a:lnTo>
                    <a:pt x="1810" y="94"/>
                  </a:lnTo>
                  <a:lnTo>
                    <a:pt x="1810" y="468"/>
                  </a:lnTo>
                  <a:lnTo>
                    <a:pt x="1802" y="505"/>
                  </a:lnTo>
                  <a:lnTo>
                    <a:pt x="1782" y="535"/>
                  </a:lnTo>
                  <a:lnTo>
                    <a:pt x="1753" y="555"/>
                  </a:lnTo>
                  <a:lnTo>
                    <a:pt x="1716" y="562"/>
                  </a:lnTo>
                  <a:lnTo>
                    <a:pt x="94" y="562"/>
                  </a:lnTo>
                  <a:lnTo>
                    <a:pt x="57" y="555"/>
                  </a:lnTo>
                  <a:lnTo>
                    <a:pt x="28" y="535"/>
                  </a:lnTo>
                  <a:lnTo>
                    <a:pt x="8" y="505"/>
                  </a:lnTo>
                  <a:lnTo>
                    <a:pt x="0" y="468"/>
                  </a:lnTo>
                  <a:lnTo>
                    <a:pt x="0" y="94"/>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テキスト ボックス 6">
            <a:extLst>
              <a:ext uri="{FF2B5EF4-FFF2-40B4-BE49-F238E27FC236}">
                <a16:creationId xmlns:a16="http://schemas.microsoft.com/office/drawing/2014/main" id="{2648AF64-51B2-E72F-24F2-CF360D26F221}"/>
              </a:ext>
            </a:extLst>
          </p:cNvPr>
          <p:cNvSpPr txBox="1"/>
          <p:nvPr/>
        </p:nvSpPr>
        <p:spPr>
          <a:xfrm>
            <a:off x="158750" y="5529609"/>
            <a:ext cx="6074228" cy="731611"/>
          </a:xfrm>
          <a:prstGeom prst="rect">
            <a:avLst/>
          </a:prstGeom>
          <a:noFill/>
        </p:spPr>
        <p:txBody>
          <a:bodyPr wrap="square">
            <a:spAutoFit/>
          </a:bodyPr>
          <a:lstStyle/>
          <a:p>
            <a:pPr marL="485140">
              <a:lnSpc>
                <a:spcPts val="1675"/>
              </a:lnSpc>
            </a:pPr>
            <a:r>
              <a:rPr lang="ja-JP" altLang="en-US" sz="1100" spc="-10" dirty="0">
                <a:effectLst/>
                <a:latin typeface="游ゴシック" panose="020B0400000000000000" pitchFamily="50" charset="-128"/>
                <a:ea typeface="游ゴシック" panose="020B0400000000000000" pitchFamily="50" charset="-128"/>
                <a:cs typeface="함초롬바탕" panose="02030604000101010101" pitchFamily="18" charset="-128"/>
              </a:rPr>
              <a:t>誤判定病名に設定された病名は、仮に</a:t>
            </a:r>
            <a:r>
              <a:rPr lang="en-US" altLang="ja-JP" sz="1100" spc="-10" dirty="0">
                <a:effectLst/>
                <a:latin typeface="游ゴシック" panose="020B0400000000000000" pitchFamily="50" charset="-128"/>
                <a:ea typeface="游ゴシック" panose="020B0400000000000000" pitchFamily="50" charset="-128"/>
                <a:cs typeface="함초롬바탕" panose="02030604000101010101" pitchFamily="18" charset="-128"/>
              </a:rPr>
              <a:t>HIT</a:t>
            </a:r>
            <a:r>
              <a:rPr lang="ja-JP" altLang="en-US" sz="1100" spc="-10" dirty="0">
                <a:effectLst/>
                <a:latin typeface="游ゴシック" panose="020B0400000000000000" pitchFamily="50" charset="-128"/>
                <a:ea typeface="游ゴシック" panose="020B0400000000000000" pitchFamily="50" charset="-128"/>
                <a:cs typeface="함초롬바탕" panose="02030604000101010101" pitchFamily="18" charset="-128"/>
              </a:rPr>
              <a:t>病名があっても不合格と判定します。</a:t>
            </a:r>
          </a:p>
          <a:p>
            <a:pPr marL="485140">
              <a:lnSpc>
                <a:spcPts val="1675"/>
              </a:lnSpc>
            </a:pPr>
            <a:r>
              <a:rPr lang="ja-JP" altLang="en-US" sz="1100" spc="-10" dirty="0">
                <a:effectLst/>
                <a:latin typeface="游ゴシック" panose="020B0400000000000000" pitchFamily="50" charset="-128"/>
                <a:ea typeface="游ゴシック" panose="020B0400000000000000" pitchFamily="50" charset="-128"/>
                <a:cs typeface="함초롬바탕" panose="02030604000101010101" pitchFamily="18" charset="-128"/>
              </a:rPr>
              <a:t>あたらに誤判定病名を設定する場合には、［誤判定病名登録］をクリックすると、設定画面が表示されます。</a:t>
            </a:r>
          </a:p>
        </p:txBody>
      </p:sp>
      <p:grpSp>
        <p:nvGrpSpPr>
          <p:cNvPr id="10" name="docshapegroup480">
            <a:extLst>
              <a:ext uri="{FF2B5EF4-FFF2-40B4-BE49-F238E27FC236}">
                <a16:creationId xmlns:a16="http://schemas.microsoft.com/office/drawing/2014/main" id="{4FFF4D24-B271-8CF9-C1F9-FF3DB553A7F8}"/>
              </a:ext>
            </a:extLst>
          </p:cNvPr>
          <p:cNvGrpSpPr>
            <a:grpSpLocks/>
          </p:cNvGrpSpPr>
          <p:nvPr/>
        </p:nvGrpSpPr>
        <p:grpSpPr bwMode="auto">
          <a:xfrm>
            <a:off x="1158874" y="6447602"/>
            <a:ext cx="4321175" cy="2187575"/>
            <a:chOff x="2551" y="213"/>
            <a:chExt cx="6804" cy="3444"/>
          </a:xfrm>
        </p:grpSpPr>
        <p:pic>
          <p:nvPicPr>
            <p:cNvPr id="3081" name="docshape481">
              <a:extLst>
                <a:ext uri="{FF2B5EF4-FFF2-40B4-BE49-F238E27FC236}">
                  <a16:creationId xmlns:a16="http://schemas.microsoft.com/office/drawing/2014/main" id="{0C34B1F4-F5CE-5717-8BE1-A5D6F3CE23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13"/>
              <a:ext cx="6804" cy="3324"/>
            </a:xfrm>
            <a:prstGeom prst="rect">
              <a:avLst/>
            </a:prstGeom>
            <a:noFill/>
            <a:extLst>
              <a:ext uri="{909E8E84-426E-40DD-AFC4-6F175D3DCCD1}">
                <a14:hiddenFill xmlns:a14="http://schemas.microsoft.com/office/drawing/2010/main">
                  <a:solidFill>
                    <a:srgbClr val="FFFFFF"/>
                  </a:solidFill>
                </a14:hiddenFill>
              </a:ext>
            </a:extLst>
          </p:spPr>
        </p:pic>
        <p:sp>
          <p:nvSpPr>
            <p:cNvPr id="11" name="docshape482">
              <a:extLst>
                <a:ext uri="{FF2B5EF4-FFF2-40B4-BE49-F238E27FC236}">
                  <a16:creationId xmlns:a16="http://schemas.microsoft.com/office/drawing/2014/main" id="{11180B6B-6292-894C-E052-BC31AB4B8966}"/>
                </a:ext>
              </a:extLst>
            </p:cNvPr>
            <p:cNvSpPr>
              <a:spLocks/>
            </p:cNvSpPr>
            <p:nvPr/>
          </p:nvSpPr>
          <p:spPr bwMode="auto">
            <a:xfrm>
              <a:off x="4777" y="1544"/>
              <a:ext cx="4330" cy="2098"/>
            </a:xfrm>
            <a:custGeom>
              <a:avLst/>
              <a:gdLst>
                <a:gd name="T0" fmla="+- 0 4777 4777"/>
                <a:gd name="T1" fmla="*/ T0 w 4330"/>
                <a:gd name="T2" fmla="+- 0 1894 1544"/>
                <a:gd name="T3" fmla="*/ 1894 h 2098"/>
                <a:gd name="T4" fmla="+- 0 4784 4777"/>
                <a:gd name="T5" fmla="*/ T4 w 4330"/>
                <a:gd name="T6" fmla="+- 0 1823 1544"/>
                <a:gd name="T7" fmla="*/ 1823 h 2098"/>
                <a:gd name="T8" fmla="+- 0 4805 4777"/>
                <a:gd name="T9" fmla="*/ T8 w 4330"/>
                <a:gd name="T10" fmla="+- 0 1758 1544"/>
                <a:gd name="T11" fmla="*/ 1758 h 2098"/>
                <a:gd name="T12" fmla="+- 0 4837 4777"/>
                <a:gd name="T13" fmla="*/ T12 w 4330"/>
                <a:gd name="T14" fmla="+- 0 1698 1544"/>
                <a:gd name="T15" fmla="*/ 1698 h 2098"/>
                <a:gd name="T16" fmla="+- 0 4880 4777"/>
                <a:gd name="T17" fmla="*/ T16 w 4330"/>
                <a:gd name="T18" fmla="+- 0 1647 1544"/>
                <a:gd name="T19" fmla="*/ 1647 h 2098"/>
                <a:gd name="T20" fmla="+- 0 4931 4777"/>
                <a:gd name="T21" fmla="*/ T20 w 4330"/>
                <a:gd name="T22" fmla="+- 0 1604 1544"/>
                <a:gd name="T23" fmla="*/ 1604 h 2098"/>
                <a:gd name="T24" fmla="+- 0 4991 4777"/>
                <a:gd name="T25" fmla="*/ T24 w 4330"/>
                <a:gd name="T26" fmla="+- 0 1572 1544"/>
                <a:gd name="T27" fmla="*/ 1572 h 2098"/>
                <a:gd name="T28" fmla="+- 0 5056 4777"/>
                <a:gd name="T29" fmla="*/ T28 w 4330"/>
                <a:gd name="T30" fmla="+- 0 1551 1544"/>
                <a:gd name="T31" fmla="*/ 1551 h 2098"/>
                <a:gd name="T32" fmla="+- 0 5127 4777"/>
                <a:gd name="T33" fmla="*/ T32 w 4330"/>
                <a:gd name="T34" fmla="+- 0 1544 1544"/>
                <a:gd name="T35" fmla="*/ 1544 h 2098"/>
                <a:gd name="T36" fmla="+- 0 8757 4777"/>
                <a:gd name="T37" fmla="*/ T36 w 4330"/>
                <a:gd name="T38" fmla="+- 0 1544 1544"/>
                <a:gd name="T39" fmla="*/ 1544 h 2098"/>
                <a:gd name="T40" fmla="+- 0 8828 4777"/>
                <a:gd name="T41" fmla="*/ T40 w 4330"/>
                <a:gd name="T42" fmla="+- 0 1551 1544"/>
                <a:gd name="T43" fmla="*/ 1551 h 2098"/>
                <a:gd name="T44" fmla="+- 0 8893 4777"/>
                <a:gd name="T45" fmla="*/ T44 w 4330"/>
                <a:gd name="T46" fmla="+- 0 1572 1544"/>
                <a:gd name="T47" fmla="*/ 1572 h 2098"/>
                <a:gd name="T48" fmla="+- 0 8953 4777"/>
                <a:gd name="T49" fmla="*/ T48 w 4330"/>
                <a:gd name="T50" fmla="+- 0 1604 1544"/>
                <a:gd name="T51" fmla="*/ 1604 h 2098"/>
                <a:gd name="T52" fmla="+- 0 9004 4777"/>
                <a:gd name="T53" fmla="*/ T52 w 4330"/>
                <a:gd name="T54" fmla="+- 0 1647 1544"/>
                <a:gd name="T55" fmla="*/ 1647 h 2098"/>
                <a:gd name="T56" fmla="+- 0 9047 4777"/>
                <a:gd name="T57" fmla="*/ T56 w 4330"/>
                <a:gd name="T58" fmla="+- 0 1698 1544"/>
                <a:gd name="T59" fmla="*/ 1698 h 2098"/>
                <a:gd name="T60" fmla="+- 0 9079 4777"/>
                <a:gd name="T61" fmla="*/ T60 w 4330"/>
                <a:gd name="T62" fmla="+- 0 1758 1544"/>
                <a:gd name="T63" fmla="*/ 1758 h 2098"/>
                <a:gd name="T64" fmla="+- 0 9100 4777"/>
                <a:gd name="T65" fmla="*/ T64 w 4330"/>
                <a:gd name="T66" fmla="+- 0 1823 1544"/>
                <a:gd name="T67" fmla="*/ 1823 h 2098"/>
                <a:gd name="T68" fmla="+- 0 9107 4777"/>
                <a:gd name="T69" fmla="*/ T68 w 4330"/>
                <a:gd name="T70" fmla="+- 0 1894 1544"/>
                <a:gd name="T71" fmla="*/ 1894 h 2098"/>
                <a:gd name="T72" fmla="+- 0 9107 4777"/>
                <a:gd name="T73" fmla="*/ T72 w 4330"/>
                <a:gd name="T74" fmla="+- 0 3292 1544"/>
                <a:gd name="T75" fmla="*/ 3292 h 2098"/>
                <a:gd name="T76" fmla="+- 0 9100 4777"/>
                <a:gd name="T77" fmla="*/ T76 w 4330"/>
                <a:gd name="T78" fmla="+- 0 3363 1544"/>
                <a:gd name="T79" fmla="*/ 3363 h 2098"/>
                <a:gd name="T80" fmla="+- 0 9079 4777"/>
                <a:gd name="T81" fmla="*/ T80 w 4330"/>
                <a:gd name="T82" fmla="+- 0 3428 1544"/>
                <a:gd name="T83" fmla="*/ 3428 h 2098"/>
                <a:gd name="T84" fmla="+- 0 9047 4777"/>
                <a:gd name="T85" fmla="*/ T84 w 4330"/>
                <a:gd name="T86" fmla="+- 0 3488 1544"/>
                <a:gd name="T87" fmla="*/ 3488 h 2098"/>
                <a:gd name="T88" fmla="+- 0 9004 4777"/>
                <a:gd name="T89" fmla="*/ T88 w 4330"/>
                <a:gd name="T90" fmla="+- 0 3539 1544"/>
                <a:gd name="T91" fmla="*/ 3539 h 2098"/>
                <a:gd name="T92" fmla="+- 0 8953 4777"/>
                <a:gd name="T93" fmla="*/ T92 w 4330"/>
                <a:gd name="T94" fmla="+- 0 3582 1544"/>
                <a:gd name="T95" fmla="*/ 3582 h 2098"/>
                <a:gd name="T96" fmla="+- 0 8893 4777"/>
                <a:gd name="T97" fmla="*/ T96 w 4330"/>
                <a:gd name="T98" fmla="+- 0 3614 1544"/>
                <a:gd name="T99" fmla="*/ 3614 h 2098"/>
                <a:gd name="T100" fmla="+- 0 8828 4777"/>
                <a:gd name="T101" fmla="*/ T100 w 4330"/>
                <a:gd name="T102" fmla="+- 0 3635 1544"/>
                <a:gd name="T103" fmla="*/ 3635 h 2098"/>
                <a:gd name="T104" fmla="+- 0 8757 4777"/>
                <a:gd name="T105" fmla="*/ T104 w 4330"/>
                <a:gd name="T106" fmla="+- 0 3642 1544"/>
                <a:gd name="T107" fmla="*/ 3642 h 2098"/>
                <a:gd name="T108" fmla="+- 0 5127 4777"/>
                <a:gd name="T109" fmla="*/ T108 w 4330"/>
                <a:gd name="T110" fmla="+- 0 3642 1544"/>
                <a:gd name="T111" fmla="*/ 3642 h 2098"/>
                <a:gd name="T112" fmla="+- 0 5056 4777"/>
                <a:gd name="T113" fmla="*/ T112 w 4330"/>
                <a:gd name="T114" fmla="+- 0 3635 1544"/>
                <a:gd name="T115" fmla="*/ 3635 h 2098"/>
                <a:gd name="T116" fmla="+- 0 4991 4777"/>
                <a:gd name="T117" fmla="*/ T116 w 4330"/>
                <a:gd name="T118" fmla="+- 0 3614 1544"/>
                <a:gd name="T119" fmla="*/ 3614 h 2098"/>
                <a:gd name="T120" fmla="+- 0 4931 4777"/>
                <a:gd name="T121" fmla="*/ T120 w 4330"/>
                <a:gd name="T122" fmla="+- 0 3582 1544"/>
                <a:gd name="T123" fmla="*/ 3582 h 2098"/>
                <a:gd name="T124" fmla="+- 0 4880 4777"/>
                <a:gd name="T125" fmla="*/ T124 w 4330"/>
                <a:gd name="T126" fmla="+- 0 3539 1544"/>
                <a:gd name="T127" fmla="*/ 3539 h 2098"/>
                <a:gd name="T128" fmla="+- 0 4837 4777"/>
                <a:gd name="T129" fmla="*/ T128 w 4330"/>
                <a:gd name="T130" fmla="+- 0 3488 1544"/>
                <a:gd name="T131" fmla="*/ 3488 h 2098"/>
                <a:gd name="T132" fmla="+- 0 4805 4777"/>
                <a:gd name="T133" fmla="*/ T132 w 4330"/>
                <a:gd name="T134" fmla="+- 0 3428 1544"/>
                <a:gd name="T135" fmla="*/ 3428 h 2098"/>
                <a:gd name="T136" fmla="+- 0 4784 4777"/>
                <a:gd name="T137" fmla="*/ T136 w 4330"/>
                <a:gd name="T138" fmla="+- 0 3363 1544"/>
                <a:gd name="T139" fmla="*/ 3363 h 2098"/>
                <a:gd name="T140" fmla="+- 0 4777 4777"/>
                <a:gd name="T141" fmla="*/ T140 w 4330"/>
                <a:gd name="T142" fmla="+- 0 3292 1544"/>
                <a:gd name="T143" fmla="*/ 3292 h 2098"/>
                <a:gd name="T144" fmla="+- 0 4777 4777"/>
                <a:gd name="T145" fmla="*/ T144 w 4330"/>
                <a:gd name="T146" fmla="+- 0 1894 1544"/>
                <a:gd name="T147" fmla="*/ 1894 h 20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4330" h="2098">
                  <a:moveTo>
                    <a:pt x="0" y="350"/>
                  </a:moveTo>
                  <a:lnTo>
                    <a:pt x="7" y="279"/>
                  </a:lnTo>
                  <a:lnTo>
                    <a:pt x="28" y="214"/>
                  </a:lnTo>
                  <a:lnTo>
                    <a:pt x="60" y="154"/>
                  </a:lnTo>
                  <a:lnTo>
                    <a:pt x="103" y="103"/>
                  </a:lnTo>
                  <a:lnTo>
                    <a:pt x="154" y="60"/>
                  </a:lnTo>
                  <a:lnTo>
                    <a:pt x="214" y="28"/>
                  </a:lnTo>
                  <a:lnTo>
                    <a:pt x="279" y="7"/>
                  </a:lnTo>
                  <a:lnTo>
                    <a:pt x="350" y="0"/>
                  </a:lnTo>
                  <a:lnTo>
                    <a:pt x="3980" y="0"/>
                  </a:lnTo>
                  <a:lnTo>
                    <a:pt x="4051" y="7"/>
                  </a:lnTo>
                  <a:lnTo>
                    <a:pt x="4116" y="28"/>
                  </a:lnTo>
                  <a:lnTo>
                    <a:pt x="4176" y="60"/>
                  </a:lnTo>
                  <a:lnTo>
                    <a:pt x="4227" y="103"/>
                  </a:lnTo>
                  <a:lnTo>
                    <a:pt x="4270" y="154"/>
                  </a:lnTo>
                  <a:lnTo>
                    <a:pt x="4302" y="214"/>
                  </a:lnTo>
                  <a:lnTo>
                    <a:pt x="4323" y="279"/>
                  </a:lnTo>
                  <a:lnTo>
                    <a:pt x="4330" y="350"/>
                  </a:lnTo>
                  <a:lnTo>
                    <a:pt x="4330" y="1748"/>
                  </a:lnTo>
                  <a:lnTo>
                    <a:pt x="4323" y="1819"/>
                  </a:lnTo>
                  <a:lnTo>
                    <a:pt x="4302" y="1884"/>
                  </a:lnTo>
                  <a:lnTo>
                    <a:pt x="4270" y="1944"/>
                  </a:lnTo>
                  <a:lnTo>
                    <a:pt x="4227" y="1995"/>
                  </a:lnTo>
                  <a:lnTo>
                    <a:pt x="4176" y="2038"/>
                  </a:lnTo>
                  <a:lnTo>
                    <a:pt x="4116" y="2070"/>
                  </a:lnTo>
                  <a:lnTo>
                    <a:pt x="4051" y="2091"/>
                  </a:lnTo>
                  <a:lnTo>
                    <a:pt x="3980" y="2098"/>
                  </a:lnTo>
                  <a:lnTo>
                    <a:pt x="350" y="2098"/>
                  </a:lnTo>
                  <a:lnTo>
                    <a:pt x="279" y="2091"/>
                  </a:lnTo>
                  <a:lnTo>
                    <a:pt x="214" y="2070"/>
                  </a:lnTo>
                  <a:lnTo>
                    <a:pt x="154" y="2038"/>
                  </a:lnTo>
                  <a:lnTo>
                    <a:pt x="103" y="1995"/>
                  </a:lnTo>
                  <a:lnTo>
                    <a:pt x="60" y="1944"/>
                  </a:lnTo>
                  <a:lnTo>
                    <a:pt x="28" y="1884"/>
                  </a:lnTo>
                  <a:lnTo>
                    <a:pt x="7" y="1819"/>
                  </a:lnTo>
                  <a:lnTo>
                    <a:pt x="0" y="1748"/>
                  </a:lnTo>
                  <a:lnTo>
                    <a:pt x="0" y="35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2" name="グループ化 1">
            <a:extLst>
              <a:ext uri="{FF2B5EF4-FFF2-40B4-BE49-F238E27FC236}">
                <a16:creationId xmlns:a16="http://schemas.microsoft.com/office/drawing/2014/main" id="{EA7CAB83-90B6-9666-68AC-5BB7441DE961}"/>
              </a:ext>
            </a:extLst>
          </p:cNvPr>
          <p:cNvGrpSpPr/>
          <p:nvPr/>
        </p:nvGrpSpPr>
        <p:grpSpPr>
          <a:xfrm>
            <a:off x="391886" y="9185307"/>
            <a:ext cx="1859355" cy="533566"/>
            <a:chOff x="391886" y="9185307"/>
            <a:chExt cx="1859355" cy="533566"/>
          </a:xfrm>
        </p:grpSpPr>
        <p:pic>
          <p:nvPicPr>
            <p:cNvPr id="8" name="図 7" descr="図形&#10;&#10;低い精度で自動的に生成された説明">
              <a:extLst>
                <a:ext uri="{FF2B5EF4-FFF2-40B4-BE49-F238E27FC236}">
                  <a16:creationId xmlns:a16="http://schemas.microsoft.com/office/drawing/2014/main" id="{BCBD67D1-985B-86E0-2BE8-08126E3523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9" name="テキスト ボックス 8">
              <a:extLst>
                <a:ext uri="{FF2B5EF4-FFF2-40B4-BE49-F238E27FC236}">
                  <a16:creationId xmlns:a16="http://schemas.microsoft.com/office/drawing/2014/main" id="{DF9555CC-AFC1-E57E-0577-B2EF193CAACE}"/>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5375857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73</a:t>
            </a:fld>
            <a:endParaRPr kumimoji="1" lang="ja-JP" altLang="en-US"/>
          </a:p>
        </p:txBody>
      </p:sp>
      <p:sp>
        <p:nvSpPr>
          <p:cNvPr id="2" name="テキスト ボックス 1">
            <a:extLst>
              <a:ext uri="{FF2B5EF4-FFF2-40B4-BE49-F238E27FC236}">
                <a16:creationId xmlns:a16="http://schemas.microsoft.com/office/drawing/2014/main" id="{9DFE425B-4055-E63A-0275-E7724E8A62E1}"/>
              </a:ext>
            </a:extLst>
          </p:cNvPr>
          <p:cNvSpPr txBox="1"/>
          <p:nvPr/>
        </p:nvSpPr>
        <p:spPr>
          <a:xfrm>
            <a:off x="159543" y="575827"/>
            <a:ext cx="6538913" cy="1480149"/>
          </a:xfrm>
          <a:prstGeom prst="rect">
            <a:avLst/>
          </a:prstGeom>
          <a:noFill/>
        </p:spPr>
        <p:txBody>
          <a:bodyPr wrap="square" rtlCol="0">
            <a:spAutoFit/>
          </a:bodyPr>
          <a:lstStyle/>
          <a:p>
            <a:pPr marL="485140">
              <a:lnSpc>
                <a:spcPts val="1815"/>
              </a:lnSpc>
            </a:pPr>
            <a:r>
              <a:rPr lang="en-US"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4.</a:t>
            </a: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設定金額にかかわらず点検</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marR="499110">
              <a:lnSpc>
                <a:spcPct val="116000"/>
              </a:lnSpc>
              <a:spcBef>
                <a:spcPts val="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薬価判断にチェックが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いっている場合</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7</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円未</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満の安い</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医薬品は適応病</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名がなく</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ても合格判定となりま</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a:p>
            <a:pPr marL="485140">
              <a:lnSpc>
                <a:spcPts val="1610"/>
              </a:lnSpc>
            </a:pP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トランコロン錠</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の薬価は</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5.7</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円なのでチェックの対象外ですが、これにチェックを</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3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かけたい場合には、「設定金額未満なら点検除外」を</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「設定金額にかかわらず点検」に変更します。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3" name="docshapegroup483">
            <a:extLst>
              <a:ext uri="{FF2B5EF4-FFF2-40B4-BE49-F238E27FC236}">
                <a16:creationId xmlns:a16="http://schemas.microsoft.com/office/drawing/2014/main" id="{6AAFA336-3624-E790-6809-0A84E7446371}"/>
              </a:ext>
            </a:extLst>
          </p:cNvPr>
          <p:cNvGrpSpPr>
            <a:grpSpLocks/>
          </p:cNvGrpSpPr>
          <p:nvPr/>
        </p:nvGrpSpPr>
        <p:grpSpPr bwMode="auto">
          <a:xfrm>
            <a:off x="1196975" y="1949450"/>
            <a:ext cx="4321175" cy="3254375"/>
            <a:chOff x="2551" y="337"/>
            <a:chExt cx="6804" cy="5124"/>
          </a:xfrm>
        </p:grpSpPr>
        <p:pic>
          <p:nvPicPr>
            <p:cNvPr id="4099" name="docshape484">
              <a:extLst>
                <a:ext uri="{FF2B5EF4-FFF2-40B4-BE49-F238E27FC236}">
                  <a16:creationId xmlns:a16="http://schemas.microsoft.com/office/drawing/2014/main" id="{5190D6AC-FAD8-CF69-E8CC-7282D24059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337"/>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485">
              <a:extLst>
                <a:ext uri="{FF2B5EF4-FFF2-40B4-BE49-F238E27FC236}">
                  <a16:creationId xmlns:a16="http://schemas.microsoft.com/office/drawing/2014/main" id="{7ECFC0AA-4EFE-88AF-DA2E-83C906747870}"/>
                </a:ext>
              </a:extLst>
            </p:cNvPr>
            <p:cNvSpPr>
              <a:spLocks/>
            </p:cNvSpPr>
            <p:nvPr/>
          </p:nvSpPr>
          <p:spPr bwMode="auto">
            <a:xfrm>
              <a:off x="7215" y="4156"/>
              <a:ext cx="1858" cy="600"/>
            </a:xfrm>
            <a:custGeom>
              <a:avLst/>
              <a:gdLst>
                <a:gd name="T0" fmla="+- 0 7216 7216"/>
                <a:gd name="T1" fmla="*/ T0 w 1858"/>
                <a:gd name="T2" fmla="+- 0 4257 4157"/>
                <a:gd name="T3" fmla="*/ 4257 h 600"/>
                <a:gd name="T4" fmla="+- 0 7223 7216"/>
                <a:gd name="T5" fmla="*/ T4 w 1858"/>
                <a:gd name="T6" fmla="+- 0 4218 4157"/>
                <a:gd name="T7" fmla="*/ 4218 h 600"/>
                <a:gd name="T8" fmla="+- 0 7245 7216"/>
                <a:gd name="T9" fmla="*/ T8 w 1858"/>
                <a:gd name="T10" fmla="+- 0 4186 4157"/>
                <a:gd name="T11" fmla="*/ 4186 h 600"/>
                <a:gd name="T12" fmla="+- 0 7277 7216"/>
                <a:gd name="T13" fmla="*/ T12 w 1858"/>
                <a:gd name="T14" fmla="+- 0 4165 4157"/>
                <a:gd name="T15" fmla="*/ 4165 h 600"/>
                <a:gd name="T16" fmla="+- 0 7316 7216"/>
                <a:gd name="T17" fmla="*/ T16 w 1858"/>
                <a:gd name="T18" fmla="+- 0 4157 4157"/>
                <a:gd name="T19" fmla="*/ 4157 h 600"/>
                <a:gd name="T20" fmla="+- 0 8973 7216"/>
                <a:gd name="T21" fmla="*/ T20 w 1858"/>
                <a:gd name="T22" fmla="+- 0 4157 4157"/>
                <a:gd name="T23" fmla="*/ 4157 h 600"/>
                <a:gd name="T24" fmla="+- 0 9012 7216"/>
                <a:gd name="T25" fmla="*/ T24 w 1858"/>
                <a:gd name="T26" fmla="+- 0 4165 4157"/>
                <a:gd name="T27" fmla="*/ 4165 h 600"/>
                <a:gd name="T28" fmla="+- 0 9044 7216"/>
                <a:gd name="T29" fmla="*/ T28 w 1858"/>
                <a:gd name="T30" fmla="+- 0 4186 4157"/>
                <a:gd name="T31" fmla="*/ 4186 h 600"/>
                <a:gd name="T32" fmla="+- 0 9065 7216"/>
                <a:gd name="T33" fmla="*/ T32 w 1858"/>
                <a:gd name="T34" fmla="+- 0 4218 4157"/>
                <a:gd name="T35" fmla="*/ 4218 h 600"/>
                <a:gd name="T36" fmla="+- 0 9073 7216"/>
                <a:gd name="T37" fmla="*/ T36 w 1858"/>
                <a:gd name="T38" fmla="+- 0 4257 4157"/>
                <a:gd name="T39" fmla="*/ 4257 h 600"/>
                <a:gd name="T40" fmla="+- 0 9073 7216"/>
                <a:gd name="T41" fmla="*/ T40 w 1858"/>
                <a:gd name="T42" fmla="+- 0 4657 4157"/>
                <a:gd name="T43" fmla="*/ 4657 h 600"/>
                <a:gd name="T44" fmla="+- 0 9065 7216"/>
                <a:gd name="T45" fmla="*/ T44 w 1858"/>
                <a:gd name="T46" fmla="+- 0 4696 4157"/>
                <a:gd name="T47" fmla="*/ 4696 h 600"/>
                <a:gd name="T48" fmla="+- 0 9044 7216"/>
                <a:gd name="T49" fmla="*/ T48 w 1858"/>
                <a:gd name="T50" fmla="+- 0 4728 4157"/>
                <a:gd name="T51" fmla="*/ 4728 h 600"/>
                <a:gd name="T52" fmla="+- 0 9012 7216"/>
                <a:gd name="T53" fmla="*/ T52 w 1858"/>
                <a:gd name="T54" fmla="+- 0 4749 4157"/>
                <a:gd name="T55" fmla="*/ 4749 h 600"/>
                <a:gd name="T56" fmla="+- 0 8973 7216"/>
                <a:gd name="T57" fmla="*/ T56 w 1858"/>
                <a:gd name="T58" fmla="+- 0 4757 4157"/>
                <a:gd name="T59" fmla="*/ 4757 h 600"/>
                <a:gd name="T60" fmla="+- 0 7316 7216"/>
                <a:gd name="T61" fmla="*/ T60 w 1858"/>
                <a:gd name="T62" fmla="+- 0 4757 4157"/>
                <a:gd name="T63" fmla="*/ 4757 h 600"/>
                <a:gd name="T64" fmla="+- 0 7277 7216"/>
                <a:gd name="T65" fmla="*/ T64 w 1858"/>
                <a:gd name="T66" fmla="+- 0 4749 4157"/>
                <a:gd name="T67" fmla="*/ 4749 h 600"/>
                <a:gd name="T68" fmla="+- 0 7245 7216"/>
                <a:gd name="T69" fmla="*/ T68 w 1858"/>
                <a:gd name="T70" fmla="+- 0 4728 4157"/>
                <a:gd name="T71" fmla="*/ 4728 h 600"/>
                <a:gd name="T72" fmla="+- 0 7223 7216"/>
                <a:gd name="T73" fmla="*/ T72 w 1858"/>
                <a:gd name="T74" fmla="+- 0 4696 4157"/>
                <a:gd name="T75" fmla="*/ 4696 h 600"/>
                <a:gd name="T76" fmla="+- 0 7216 7216"/>
                <a:gd name="T77" fmla="*/ T76 w 1858"/>
                <a:gd name="T78" fmla="+- 0 4657 4157"/>
                <a:gd name="T79" fmla="*/ 4657 h 600"/>
                <a:gd name="T80" fmla="+- 0 7216 7216"/>
                <a:gd name="T81" fmla="*/ T80 w 1858"/>
                <a:gd name="T82" fmla="+- 0 4257 4157"/>
                <a:gd name="T83" fmla="*/ 4257 h 60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858" h="600">
                  <a:moveTo>
                    <a:pt x="0" y="100"/>
                  </a:moveTo>
                  <a:lnTo>
                    <a:pt x="7" y="61"/>
                  </a:lnTo>
                  <a:lnTo>
                    <a:pt x="29" y="29"/>
                  </a:lnTo>
                  <a:lnTo>
                    <a:pt x="61" y="8"/>
                  </a:lnTo>
                  <a:lnTo>
                    <a:pt x="100" y="0"/>
                  </a:lnTo>
                  <a:lnTo>
                    <a:pt x="1757" y="0"/>
                  </a:lnTo>
                  <a:lnTo>
                    <a:pt x="1796" y="8"/>
                  </a:lnTo>
                  <a:lnTo>
                    <a:pt x="1828" y="29"/>
                  </a:lnTo>
                  <a:lnTo>
                    <a:pt x="1849" y="61"/>
                  </a:lnTo>
                  <a:lnTo>
                    <a:pt x="1857" y="100"/>
                  </a:lnTo>
                  <a:lnTo>
                    <a:pt x="1857" y="500"/>
                  </a:lnTo>
                  <a:lnTo>
                    <a:pt x="1849" y="539"/>
                  </a:lnTo>
                  <a:lnTo>
                    <a:pt x="1828" y="571"/>
                  </a:lnTo>
                  <a:lnTo>
                    <a:pt x="1796" y="592"/>
                  </a:lnTo>
                  <a:lnTo>
                    <a:pt x="1757" y="600"/>
                  </a:lnTo>
                  <a:lnTo>
                    <a:pt x="100" y="600"/>
                  </a:lnTo>
                  <a:lnTo>
                    <a:pt x="61" y="592"/>
                  </a:lnTo>
                  <a:lnTo>
                    <a:pt x="29" y="571"/>
                  </a:lnTo>
                  <a:lnTo>
                    <a:pt x="7" y="539"/>
                  </a:lnTo>
                  <a:lnTo>
                    <a:pt x="0" y="500"/>
                  </a:lnTo>
                  <a:lnTo>
                    <a:pt x="0" y="10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6" name="テキスト ボックス 5">
            <a:extLst>
              <a:ext uri="{FF2B5EF4-FFF2-40B4-BE49-F238E27FC236}">
                <a16:creationId xmlns:a16="http://schemas.microsoft.com/office/drawing/2014/main" id="{837FD1D7-FB70-BCAC-F835-8B8535B9E6BB}"/>
              </a:ext>
            </a:extLst>
          </p:cNvPr>
          <p:cNvSpPr txBox="1"/>
          <p:nvPr/>
        </p:nvSpPr>
        <p:spPr>
          <a:xfrm>
            <a:off x="208529" y="5302652"/>
            <a:ext cx="6538913" cy="430887"/>
          </a:xfrm>
          <a:prstGeom prst="rect">
            <a:avLst/>
          </a:prstGeom>
          <a:noFill/>
        </p:spPr>
        <p:txBody>
          <a:bodyPr wrap="square" rtlCol="0">
            <a:spAutoFit/>
          </a:bodyPr>
          <a:lstStyle/>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適応病名がなければ不合格判定となります。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7" name="docshapegroup486">
            <a:extLst>
              <a:ext uri="{FF2B5EF4-FFF2-40B4-BE49-F238E27FC236}">
                <a16:creationId xmlns:a16="http://schemas.microsoft.com/office/drawing/2014/main" id="{EEBB76C6-5C5B-A39E-9EEF-C637E44FF402}"/>
              </a:ext>
            </a:extLst>
          </p:cNvPr>
          <p:cNvGrpSpPr>
            <a:grpSpLocks/>
          </p:cNvGrpSpPr>
          <p:nvPr/>
        </p:nvGrpSpPr>
        <p:grpSpPr bwMode="auto">
          <a:xfrm>
            <a:off x="1196974" y="5650023"/>
            <a:ext cx="4321175" cy="3254375"/>
            <a:chOff x="2551" y="343"/>
            <a:chExt cx="6804" cy="5124"/>
          </a:xfrm>
        </p:grpSpPr>
        <p:pic>
          <p:nvPicPr>
            <p:cNvPr id="4102" name="docshape487">
              <a:extLst>
                <a:ext uri="{FF2B5EF4-FFF2-40B4-BE49-F238E27FC236}">
                  <a16:creationId xmlns:a16="http://schemas.microsoft.com/office/drawing/2014/main" id="{9D74C4C4-4D5F-9EAB-8B7E-7608E20132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342"/>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488">
              <a:extLst>
                <a:ext uri="{FF2B5EF4-FFF2-40B4-BE49-F238E27FC236}">
                  <a16:creationId xmlns:a16="http://schemas.microsoft.com/office/drawing/2014/main" id="{6FA34C72-3115-CDFA-2B6D-DB92EFB138B0}"/>
                </a:ext>
              </a:extLst>
            </p:cNvPr>
            <p:cNvSpPr>
              <a:spLocks/>
            </p:cNvSpPr>
            <p:nvPr/>
          </p:nvSpPr>
          <p:spPr bwMode="auto">
            <a:xfrm>
              <a:off x="5288" y="2736"/>
              <a:ext cx="3250" cy="339"/>
            </a:xfrm>
            <a:custGeom>
              <a:avLst/>
              <a:gdLst>
                <a:gd name="T0" fmla="+- 0 5288 5288"/>
                <a:gd name="T1" fmla="*/ T0 w 3250"/>
                <a:gd name="T2" fmla="+- 0 2793 2737"/>
                <a:gd name="T3" fmla="*/ 2793 h 339"/>
                <a:gd name="T4" fmla="+- 0 5293 5288"/>
                <a:gd name="T5" fmla="*/ T4 w 3250"/>
                <a:gd name="T6" fmla="+- 0 2771 2737"/>
                <a:gd name="T7" fmla="*/ 2771 h 339"/>
                <a:gd name="T8" fmla="+- 0 5305 5288"/>
                <a:gd name="T9" fmla="*/ T8 w 3250"/>
                <a:gd name="T10" fmla="+- 0 2753 2737"/>
                <a:gd name="T11" fmla="*/ 2753 h 339"/>
                <a:gd name="T12" fmla="+- 0 5323 5288"/>
                <a:gd name="T13" fmla="*/ T12 w 3250"/>
                <a:gd name="T14" fmla="+- 0 2741 2737"/>
                <a:gd name="T15" fmla="*/ 2741 h 339"/>
                <a:gd name="T16" fmla="+- 0 5345 5288"/>
                <a:gd name="T17" fmla="*/ T16 w 3250"/>
                <a:gd name="T18" fmla="+- 0 2737 2737"/>
                <a:gd name="T19" fmla="*/ 2737 h 339"/>
                <a:gd name="T20" fmla="+- 0 8482 5288"/>
                <a:gd name="T21" fmla="*/ T20 w 3250"/>
                <a:gd name="T22" fmla="+- 0 2737 2737"/>
                <a:gd name="T23" fmla="*/ 2737 h 339"/>
                <a:gd name="T24" fmla="+- 0 8504 5288"/>
                <a:gd name="T25" fmla="*/ T24 w 3250"/>
                <a:gd name="T26" fmla="+- 0 2741 2737"/>
                <a:gd name="T27" fmla="*/ 2741 h 339"/>
                <a:gd name="T28" fmla="+- 0 8521 5288"/>
                <a:gd name="T29" fmla="*/ T28 w 3250"/>
                <a:gd name="T30" fmla="+- 0 2753 2737"/>
                <a:gd name="T31" fmla="*/ 2753 h 339"/>
                <a:gd name="T32" fmla="+- 0 8534 5288"/>
                <a:gd name="T33" fmla="*/ T32 w 3250"/>
                <a:gd name="T34" fmla="+- 0 2771 2737"/>
                <a:gd name="T35" fmla="*/ 2771 h 339"/>
                <a:gd name="T36" fmla="+- 0 8538 5288"/>
                <a:gd name="T37" fmla="*/ T36 w 3250"/>
                <a:gd name="T38" fmla="+- 0 2793 2737"/>
                <a:gd name="T39" fmla="*/ 2793 h 339"/>
                <a:gd name="T40" fmla="+- 0 8538 5288"/>
                <a:gd name="T41" fmla="*/ T40 w 3250"/>
                <a:gd name="T42" fmla="+- 0 3019 2737"/>
                <a:gd name="T43" fmla="*/ 3019 h 339"/>
                <a:gd name="T44" fmla="+- 0 8534 5288"/>
                <a:gd name="T45" fmla="*/ T44 w 3250"/>
                <a:gd name="T46" fmla="+- 0 3041 2737"/>
                <a:gd name="T47" fmla="*/ 3041 h 339"/>
                <a:gd name="T48" fmla="+- 0 8521 5288"/>
                <a:gd name="T49" fmla="*/ T48 w 3250"/>
                <a:gd name="T50" fmla="+- 0 3058 2737"/>
                <a:gd name="T51" fmla="*/ 3058 h 339"/>
                <a:gd name="T52" fmla="+- 0 8504 5288"/>
                <a:gd name="T53" fmla="*/ T52 w 3250"/>
                <a:gd name="T54" fmla="+- 0 3071 2737"/>
                <a:gd name="T55" fmla="*/ 3071 h 339"/>
                <a:gd name="T56" fmla="+- 0 8482 5288"/>
                <a:gd name="T57" fmla="*/ T56 w 3250"/>
                <a:gd name="T58" fmla="+- 0 3075 2737"/>
                <a:gd name="T59" fmla="*/ 3075 h 339"/>
                <a:gd name="T60" fmla="+- 0 5345 5288"/>
                <a:gd name="T61" fmla="*/ T60 w 3250"/>
                <a:gd name="T62" fmla="+- 0 3075 2737"/>
                <a:gd name="T63" fmla="*/ 3075 h 339"/>
                <a:gd name="T64" fmla="+- 0 5323 5288"/>
                <a:gd name="T65" fmla="*/ T64 w 3250"/>
                <a:gd name="T66" fmla="+- 0 3071 2737"/>
                <a:gd name="T67" fmla="*/ 3071 h 339"/>
                <a:gd name="T68" fmla="+- 0 5305 5288"/>
                <a:gd name="T69" fmla="*/ T68 w 3250"/>
                <a:gd name="T70" fmla="+- 0 3058 2737"/>
                <a:gd name="T71" fmla="*/ 3058 h 339"/>
                <a:gd name="T72" fmla="+- 0 5293 5288"/>
                <a:gd name="T73" fmla="*/ T72 w 3250"/>
                <a:gd name="T74" fmla="+- 0 3041 2737"/>
                <a:gd name="T75" fmla="*/ 3041 h 339"/>
                <a:gd name="T76" fmla="+- 0 5288 5288"/>
                <a:gd name="T77" fmla="*/ T76 w 3250"/>
                <a:gd name="T78" fmla="+- 0 3019 2737"/>
                <a:gd name="T79" fmla="*/ 3019 h 339"/>
                <a:gd name="T80" fmla="+- 0 5288 5288"/>
                <a:gd name="T81" fmla="*/ T80 w 3250"/>
                <a:gd name="T82" fmla="+- 0 2793 2737"/>
                <a:gd name="T83" fmla="*/ 2793 h 3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3250" h="339">
                  <a:moveTo>
                    <a:pt x="0" y="56"/>
                  </a:moveTo>
                  <a:lnTo>
                    <a:pt x="5" y="34"/>
                  </a:lnTo>
                  <a:lnTo>
                    <a:pt x="17" y="16"/>
                  </a:lnTo>
                  <a:lnTo>
                    <a:pt x="35" y="4"/>
                  </a:lnTo>
                  <a:lnTo>
                    <a:pt x="57" y="0"/>
                  </a:lnTo>
                  <a:lnTo>
                    <a:pt x="3194" y="0"/>
                  </a:lnTo>
                  <a:lnTo>
                    <a:pt x="3216" y="4"/>
                  </a:lnTo>
                  <a:lnTo>
                    <a:pt x="3233" y="16"/>
                  </a:lnTo>
                  <a:lnTo>
                    <a:pt x="3246" y="34"/>
                  </a:lnTo>
                  <a:lnTo>
                    <a:pt x="3250" y="56"/>
                  </a:lnTo>
                  <a:lnTo>
                    <a:pt x="3250" y="282"/>
                  </a:lnTo>
                  <a:lnTo>
                    <a:pt x="3246" y="304"/>
                  </a:lnTo>
                  <a:lnTo>
                    <a:pt x="3233" y="321"/>
                  </a:lnTo>
                  <a:lnTo>
                    <a:pt x="3216" y="334"/>
                  </a:lnTo>
                  <a:lnTo>
                    <a:pt x="3194" y="338"/>
                  </a:lnTo>
                  <a:lnTo>
                    <a:pt x="57" y="338"/>
                  </a:lnTo>
                  <a:lnTo>
                    <a:pt x="35" y="334"/>
                  </a:lnTo>
                  <a:lnTo>
                    <a:pt x="17" y="321"/>
                  </a:lnTo>
                  <a:lnTo>
                    <a:pt x="5" y="304"/>
                  </a:lnTo>
                  <a:lnTo>
                    <a:pt x="0" y="282"/>
                  </a:lnTo>
                  <a:lnTo>
                    <a:pt x="0" y="5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9" name="グループ化 8">
            <a:extLst>
              <a:ext uri="{FF2B5EF4-FFF2-40B4-BE49-F238E27FC236}">
                <a16:creationId xmlns:a16="http://schemas.microsoft.com/office/drawing/2014/main" id="{C4F50865-65A3-372B-3BE1-A136A76F7576}"/>
              </a:ext>
            </a:extLst>
          </p:cNvPr>
          <p:cNvGrpSpPr/>
          <p:nvPr/>
        </p:nvGrpSpPr>
        <p:grpSpPr>
          <a:xfrm>
            <a:off x="391886" y="9185307"/>
            <a:ext cx="1859355" cy="533566"/>
            <a:chOff x="391886" y="9185307"/>
            <a:chExt cx="1859355" cy="533566"/>
          </a:xfrm>
        </p:grpSpPr>
        <p:pic>
          <p:nvPicPr>
            <p:cNvPr id="10" name="図 9" descr="図形&#10;&#10;低い精度で自動的に生成された説明">
              <a:extLst>
                <a:ext uri="{FF2B5EF4-FFF2-40B4-BE49-F238E27FC236}">
                  <a16:creationId xmlns:a16="http://schemas.microsoft.com/office/drawing/2014/main" id="{FC7D28CC-E40E-ED67-0C52-6AB9636C87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1" name="テキスト ボックス 10">
              <a:extLst>
                <a:ext uri="{FF2B5EF4-FFF2-40B4-BE49-F238E27FC236}">
                  <a16:creationId xmlns:a16="http://schemas.microsoft.com/office/drawing/2014/main" id="{809A4777-213F-30A7-69BB-4800C2AE2FEC}"/>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42285313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74</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78246" y="9185307"/>
              <a:ext cx="1286634" cy="256566"/>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69A66E88-F438-B720-278B-09F7D0321554}"/>
              </a:ext>
            </a:extLst>
          </p:cNvPr>
          <p:cNvSpPr/>
          <p:nvPr/>
        </p:nvSpPr>
        <p:spPr>
          <a:xfrm>
            <a:off x="729000" y="7882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rgbClr val="002060"/>
                </a:solidFill>
                <a:latin typeface="游ゴシック" panose="020B0400000000000000" pitchFamily="50" charset="-128"/>
                <a:ea typeface="游ゴシック" panose="020B0400000000000000" pitchFamily="50" charset="-128"/>
              </a:rPr>
              <a:t>試行的公開ルールのチェック</a:t>
            </a:r>
          </a:p>
        </p:txBody>
      </p:sp>
      <p:sp>
        <p:nvSpPr>
          <p:cNvPr id="4" name="テキスト ボックス 3">
            <a:extLst>
              <a:ext uri="{FF2B5EF4-FFF2-40B4-BE49-F238E27FC236}">
                <a16:creationId xmlns:a16="http://schemas.microsoft.com/office/drawing/2014/main" id="{2D7E088E-FC05-F8BE-8E78-6B8EFD469783}"/>
              </a:ext>
            </a:extLst>
          </p:cNvPr>
          <p:cNvSpPr txBox="1"/>
          <p:nvPr/>
        </p:nvSpPr>
        <p:spPr>
          <a:xfrm>
            <a:off x="391886" y="914203"/>
            <a:ext cx="5737114" cy="780085"/>
          </a:xfrm>
          <a:prstGeom prst="rect">
            <a:avLst/>
          </a:prstGeom>
          <a:noFill/>
        </p:spPr>
        <p:txBody>
          <a:bodyPr wrap="square">
            <a:spAutoFit/>
          </a:bodyPr>
          <a:lstStyle/>
          <a:p>
            <a:pPr>
              <a:spcBef>
                <a:spcPts val="15"/>
              </a:spcBef>
            </a:pPr>
            <a:r>
              <a:rPr lang="en-US" altLang="ja-JP" sz="2000" dirty="0">
                <a:effectLst/>
                <a:latin typeface="ＭＳ ゴシック" panose="020B0609070205080204" pitchFamily="49"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569595">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支払基金は試行</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的に医</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薬品の適応</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病名、年齢に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る最大投与量、</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最大投与日数の</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ルールを公開</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し</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ました。</a:t>
            </a:r>
          </a:p>
        </p:txBody>
      </p:sp>
      <p:grpSp>
        <p:nvGrpSpPr>
          <p:cNvPr id="6" name="docshapegroup489">
            <a:extLst>
              <a:ext uri="{FF2B5EF4-FFF2-40B4-BE49-F238E27FC236}">
                <a16:creationId xmlns:a16="http://schemas.microsoft.com/office/drawing/2014/main" id="{80837A18-E902-4C9B-123B-617379E45F7E}"/>
              </a:ext>
            </a:extLst>
          </p:cNvPr>
          <p:cNvGrpSpPr>
            <a:grpSpLocks/>
          </p:cNvGrpSpPr>
          <p:nvPr/>
        </p:nvGrpSpPr>
        <p:grpSpPr bwMode="auto">
          <a:xfrm>
            <a:off x="1333500" y="1773735"/>
            <a:ext cx="4281488" cy="2589213"/>
            <a:chOff x="2544" y="343"/>
            <a:chExt cx="6743" cy="4079"/>
          </a:xfrm>
        </p:grpSpPr>
        <p:pic>
          <p:nvPicPr>
            <p:cNvPr id="5123" name="docshape490">
              <a:extLst>
                <a:ext uri="{FF2B5EF4-FFF2-40B4-BE49-F238E27FC236}">
                  <a16:creationId xmlns:a16="http://schemas.microsoft.com/office/drawing/2014/main" id="{DF86D8AC-3C60-2BC1-03AB-EEDAC53202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8" y="343"/>
              <a:ext cx="6113" cy="4079"/>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491">
              <a:extLst>
                <a:ext uri="{FF2B5EF4-FFF2-40B4-BE49-F238E27FC236}">
                  <a16:creationId xmlns:a16="http://schemas.microsoft.com/office/drawing/2014/main" id="{28F140C8-B2FE-CCBC-272B-2B89964C93ED}"/>
                </a:ext>
              </a:extLst>
            </p:cNvPr>
            <p:cNvSpPr>
              <a:spLocks noChangeArrowheads="1"/>
            </p:cNvSpPr>
            <p:nvPr/>
          </p:nvSpPr>
          <p:spPr bwMode="auto">
            <a:xfrm>
              <a:off x="2551" y="2528"/>
              <a:ext cx="6728" cy="6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 name="Line 5">
              <a:extLst>
                <a:ext uri="{FF2B5EF4-FFF2-40B4-BE49-F238E27FC236}">
                  <a16:creationId xmlns:a16="http://schemas.microsoft.com/office/drawing/2014/main" id="{4DF1A8AD-A20B-91E9-F3F1-841A0810DC34}"/>
                </a:ext>
              </a:extLst>
            </p:cNvPr>
            <p:cNvSpPr>
              <a:spLocks noChangeShapeType="1"/>
            </p:cNvSpPr>
            <p:nvPr/>
          </p:nvSpPr>
          <p:spPr bwMode="auto">
            <a:xfrm>
              <a:off x="3138" y="3936"/>
              <a:ext cx="5024"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492">
              <a:extLst>
                <a:ext uri="{FF2B5EF4-FFF2-40B4-BE49-F238E27FC236}">
                  <a16:creationId xmlns:a16="http://schemas.microsoft.com/office/drawing/2014/main" id="{D82B3976-7EA8-6B02-3134-21ACE87D6ABA}"/>
                </a:ext>
              </a:extLst>
            </p:cNvPr>
            <p:cNvSpPr txBox="1">
              <a:spLocks noChangeArrowheads="1"/>
            </p:cNvSpPr>
            <p:nvPr/>
          </p:nvSpPr>
          <p:spPr bwMode="auto">
            <a:xfrm>
              <a:off x="2551" y="2528"/>
              <a:ext cx="6728" cy="68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0" marR="304800" lvl="0" indent="0" algn="l" defTabSz="914400" rtl="0" eaLnBrk="0" fontAlgn="base" latinLnBrk="0" hangingPunct="0">
                <a:lnSpc>
                  <a:spcPct val="100000"/>
                </a:lnSpc>
                <a:spcBef>
                  <a:spcPts val="325"/>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ウルソデオキシコール酸錠１００ｍｇ</a:t>
              </a:r>
              <a:r>
                <a:rPr kumimoji="0" lang="ja-JP" altLang="en-US" sz="1100" b="1" i="0" u="none" strike="noStrike" cap="none" normalizeH="0" baseline="0" dirty="0">
                  <a:ln>
                    <a:noFill/>
                  </a:ln>
                  <a:solidFill>
                    <a:schemeClr val="tx1"/>
                  </a:solidFill>
                  <a:effectLst/>
                  <a:latin typeface="함초롬바탕" panose="02030604000101010101" pitchFamily="18" charset="-128"/>
                  <a:ea typeface="함초롬바탕" panose="02030604000101010101" pitchFamily="18" charset="-128"/>
                </a:rPr>
                <a:t>「トーワ」</a:t>
              </a: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は慢性肝炎では ３錠が最大投与量として公開されています。</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10" name="テキスト ボックス 9">
            <a:extLst>
              <a:ext uri="{FF2B5EF4-FFF2-40B4-BE49-F238E27FC236}">
                <a16:creationId xmlns:a16="http://schemas.microsoft.com/office/drawing/2014/main" id="{DAA6608D-E53E-C9C0-BE41-828EFFDDDB44}"/>
              </a:ext>
            </a:extLst>
          </p:cNvPr>
          <p:cNvSpPr txBox="1"/>
          <p:nvPr/>
        </p:nvSpPr>
        <p:spPr>
          <a:xfrm>
            <a:off x="486766" y="4451078"/>
            <a:ext cx="5999084" cy="837793"/>
          </a:xfrm>
          <a:prstGeom prst="rect">
            <a:avLst/>
          </a:prstGeom>
          <a:noFill/>
        </p:spPr>
        <p:txBody>
          <a:bodyPr wrap="square" rtlCol="0">
            <a:spAutoFit/>
          </a:bodyPr>
          <a:lstStyle/>
          <a:p>
            <a:pPr marL="389255" marR="525780" indent="-635">
              <a:lnSpc>
                <a:spcPct val="102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「慢性肝炎」の病名で</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ウルソデオキシコ</a:t>
            </a:r>
            <a:r>
              <a:rPr lang="ja-JP" altLang="ja-JP" sz="1100" b="1" spc="-5" dirty="0">
                <a:effectLst/>
                <a:latin typeface="游ゴシック" panose="020B0400000000000000" pitchFamily="50" charset="-128"/>
                <a:ea typeface="함초롬바탕" panose="02030604000101010101" pitchFamily="18" charset="-128"/>
                <a:cs typeface="ＭＳ Ｐゴシック" panose="020B0600070205080204" pitchFamily="50" charset="-128"/>
              </a:rPr>
              <a:t>ール酸</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錠</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１００</a:t>
            </a:r>
            <a:r>
              <a:rPr lang="ja-JP" altLang="ja-JP" sz="1100" b="1" spc="-15" dirty="0">
                <a:effectLst/>
                <a:latin typeface="游ゴシック" panose="020B0400000000000000" pitchFamily="50" charset="-128"/>
                <a:ea typeface="함초롬바탕" panose="02030604000101010101" pitchFamily="18" charset="-128"/>
                <a:cs typeface="ＭＳ Ｐゴシック" panose="020B0600070205080204" pitchFamily="50" charset="-128"/>
              </a:rPr>
              <a:t>ｍ</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ｇ</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が６</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錠処方</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さ</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れている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ので、最大投与量を超</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ているとして不合格に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判</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定されています</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p>
          <a:p>
            <a:pPr marL="389255">
              <a:lnSpc>
                <a:spcPts val="1790"/>
              </a:lnSpc>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試行的公開ルールによる不合格のコメントは「</a:t>
            </a:r>
            <a:r>
              <a:rPr lang="ja-JP" altLang="ja-JP" sz="1100" b="1" spc="-10" dirty="0">
                <a:solidFill>
                  <a:srgbClr val="CC00CC"/>
                </a:solidFill>
                <a:effectLst/>
                <a:latin typeface="游ゴシック" panose="020B0400000000000000" pitchFamily="50" charset="-128"/>
                <a:ea typeface="함초롬바탕" panose="02030604000101010101" pitchFamily="18" charset="-128"/>
                <a:cs typeface="ＭＳ Ｐゴシック" panose="020B0600070205080204" pitchFamily="50" charset="-128"/>
              </a:rPr>
              <a:t>公開</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」と紫色で表示されます。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11" name="docshapegroup493">
            <a:extLst>
              <a:ext uri="{FF2B5EF4-FFF2-40B4-BE49-F238E27FC236}">
                <a16:creationId xmlns:a16="http://schemas.microsoft.com/office/drawing/2014/main" id="{207971E8-00B8-B41F-572A-40340BB7116F}"/>
              </a:ext>
            </a:extLst>
          </p:cNvPr>
          <p:cNvGrpSpPr>
            <a:grpSpLocks/>
          </p:cNvGrpSpPr>
          <p:nvPr/>
        </p:nvGrpSpPr>
        <p:grpSpPr bwMode="auto">
          <a:xfrm>
            <a:off x="1193910" y="5180534"/>
            <a:ext cx="4951412" cy="3255962"/>
            <a:chOff x="2138" y="272"/>
            <a:chExt cx="7796" cy="5127"/>
          </a:xfrm>
        </p:grpSpPr>
        <p:pic>
          <p:nvPicPr>
            <p:cNvPr id="5128" name="docshape494">
              <a:extLst>
                <a:ext uri="{FF2B5EF4-FFF2-40B4-BE49-F238E27FC236}">
                  <a16:creationId xmlns:a16="http://schemas.microsoft.com/office/drawing/2014/main" id="{12E30762-33A2-B947-1835-08E5067106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72"/>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12" name="Line 9">
              <a:extLst>
                <a:ext uri="{FF2B5EF4-FFF2-40B4-BE49-F238E27FC236}">
                  <a16:creationId xmlns:a16="http://schemas.microsoft.com/office/drawing/2014/main" id="{E89BFFCC-CBD7-F6B1-AC1B-94FE389D5F5E}"/>
                </a:ext>
              </a:extLst>
            </p:cNvPr>
            <p:cNvSpPr>
              <a:spLocks noChangeShapeType="1"/>
            </p:cNvSpPr>
            <p:nvPr/>
          </p:nvSpPr>
          <p:spPr bwMode="auto">
            <a:xfrm>
              <a:off x="2737" y="1876"/>
              <a:ext cx="851"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5130" name="docshape495">
              <a:extLst>
                <a:ext uri="{FF2B5EF4-FFF2-40B4-BE49-F238E27FC236}">
                  <a16:creationId xmlns:a16="http://schemas.microsoft.com/office/drawing/2014/main" id="{AD4E6274-35BB-4E60-D6C2-D1D6A6492A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8" y="3394"/>
              <a:ext cx="7796" cy="728"/>
            </a:xfrm>
            <a:prstGeom prst="rect">
              <a:avLst/>
            </a:prstGeom>
            <a:noFill/>
            <a:extLst>
              <a:ext uri="{909E8E84-426E-40DD-AFC4-6F175D3DCCD1}">
                <a14:hiddenFill xmlns:a14="http://schemas.microsoft.com/office/drawing/2010/main">
                  <a:solidFill>
                    <a:srgbClr val="FFFFFF"/>
                  </a:solidFill>
                </a14:hiddenFill>
              </a:ext>
            </a:extLst>
          </p:spPr>
        </p:pic>
        <p:sp>
          <p:nvSpPr>
            <p:cNvPr id="13" name="Line 11">
              <a:extLst>
                <a:ext uri="{FF2B5EF4-FFF2-40B4-BE49-F238E27FC236}">
                  <a16:creationId xmlns:a16="http://schemas.microsoft.com/office/drawing/2014/main" id="{025DE2E6-DBEC-3315-9CB1-BD96E31E2F6D}"/>
                </a:ext>
              </a:extLst>
            </p:cNvPr>
            <p:cNvSpPr>
              <a:spLocks noChangeShapeType="1"/>
            </p:cNvSpPr>
            <p:nvPr/>
          </p:nvSpPr>
          <p:spPr bwMode="auto">
            <a:xfrm>
              <a:off x="5953" y="3108"/>
              <a:ext cx="0" cy="18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docshape496">
              <a:extLst>
                <a:ext uri="{FF2B5EF4-FFF2-40B4-BE49-F238E27FC236}">
                  <a16:creationId xmlns:a16="http://schemas.microsoft.com/office/drawing/2014/main" id="{44FD41D3-E796-8050-11CC-C203B2C5D2B8}"/>
                </a:ext>
              </a:extLst>
            </p:cNvPr>
            <p:cNvSpPr>
              <a:spLocks/>
            </p:cNvSpPr>
            <p:nvPr/>
          </p:nvSpPr>
          <p:spPr bwMode="auto">
            <a:xfrm>
              <a:off x="5648" y="3206"/>
              <a:ext cx="193" cy="190"/>
            </a:xfrm>
            <a:custGeom>
              <a:avLst/>
              <a:gdLst>
                <a:gd name="T0" fmla="+- 0 5717 5648"/>
                <a:gd name="T1" fmla="*/ T0 w 193"/>
                <a:gd name="T2" fmla="+- 0 3207 3207"/>
                <a:gd name="T3" fmla="*/ 3207 h 190"/>
                <a:gd name="T4" fmla="+- 0 5648 5648"/>
                <a:gd name="T5" fmla="*/ T4 w 193"/>
                <a:gd name="T6" fmla="+- 0 3396 3207"/>
                <a:gd name="T7" fmla="*/ 3396 h 190"/>
                <a:gd name="T8" fmla="+- 0 5841 5648"/>
                <a:gd name="T9" fmla="*/ T8 w 193"/>
                <a:gd name="T10" fmla="+- 0 3337 3207"/>
                <a:gd name="T11" fmla="*/ 3337 h 190"/>
                <a:gd name="T12" fmla="+- 0 5717 5648"/>
                <a:gd name="T13" fmla="*/ T12 w 193"/>
                <a:gd name="T14" fmla="+- 0 3207 3207"/>
                <a:gd name="T15" fmla="*/ 3207 h 190"/>
              </a:gdLst>
              <a:ahLst/>
              <a:cxnLst>
                <a:cxn ang="0">
                  <a:pos x="T1" y="T3"/>
                </a:cxn>
                <a:cxn ang="0">
                  <a:pos x="T5" y="T7"/>
                </a:cxn>
                <a:cxn ang="0">
                  <a:pos x="T9" y="T11"/>
                </a:cxn>
                <a:cxn ang="0">
                  <a:pos x="T13" y="T15"/>
                </a:cxn>
              </a:cxnLst>
              <a:rect l="0" t="0" r="r" b="b"/>
              <a:pathLst>
                <a:path w="193" h="190">
                  <a:moveTo>
                    <a:pt x="69" y="0"/>
                  </a:moveTo>
                  <a:lnTo>
                    <a:pt x="0" y="189"/>
                  </a:lnTo>
                  <a:lnTo>
                    <a:pt x="193" y="130"/>
                  </a:lnTo>
                  <a:lnTo>
                    <a:pt x="6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Line 13">
              <a:extLst>
                <a:ext uri="{FF2B5EF4-FFF2-40B4-BE49-F238E27FC236}">
                  <a16:creationId xmlns:a16="http://schemas.microsoft.com/office/drawing/2014/main" id="{D1B6FD90-F6A6-A4F6-8B32-92A7C0020B67}"/>
                </a:ext>
              </a:extLst>
            </p:cNvPr>
            <p:cNvSpPr>
              <a:spLocks noChangeShapeType="1"/>
            </p:cNvSpPr>
            <p:nvPr/>
          </p:nvSpPr>
          <p:spPr bwMode="auto">
            <a:xfrm>
              <a:off x="2682" y="4012"/>
              <a:ext cx="634"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497">
              <a:extLst>
                <a:ext uri="{FF2B5EF4-FFF2-40B4-BE49-F238E27FC236}">
                  <a16:creationId xmlns:a16="http://schemas.microsoft.com/office/drawing/2014/main" id="{FF281B08-91CE-5D0C-5EA7-C5CAD26CE74B}"/>
                </a:ext>
              </a:extLst>
            </p:cNvPr>
            <p:cNvSpPr>
              <a:spLocks/>
            </p:cNvSpPr>
            <p:nvPr/>
          </p:nvSpPr>
          <p:spPr bwMode="auto">
            <a:xfrm>
              <a:off x="2552" y="4684"/>
              <a:ext cx="3809" cy="308"/>
            </a:xfrm>
            <a:custGeom>
              <a:avLst/>
              <a:gdLst>
                <a:gd name="T0" fmla="+- 0 2552 2552"/>
                <a:gd name="T1" fmla="*/ T0 w 3809"/>
                <a:gd name="T2" fmla="+- 0 4736 4684"/>
                <a:gd name="T3" fmla="*/ 4736 h 308"/>
                <a:gd name="T4" fmla="+- 0 2556 2552"/>
                <a:gd name="T5" fmla="*/ T4 w 3809"/>
                <a:gd name="T6" fmla="+- 0 4716 4684"/>
                <a:gd name="T7" fmla="*/ 4716 h 308"/>
                <a:gd name="T8" fmla="+- 0 2567 2552"/>
                <a:gd name="T9" fmla="*/ T8 w 3809"/>
                <a:gd name="T10" fmla="+- 0 4699 4684"/>
                <a:gd name="T11" fmla="*/ 4699 h 308"/>
                <a:gd name="T12" fmla="+- 0 2584 2552"/>
                <a:gd name="T13" fmla="*/ T12 w 3809"/>
                <a:gd name="T14" fmla="+- 0 4689 4684"/>
                <a:gd name="T15" fmla="*/ 4689 h 308"/>
                <a:gd name="T16" fmla="+- 0 2604 2552"/>
                <a:gd name="T17" fmla="*/ T16 w 3809"/>
                <a:gd name="T18" fmla="+- 0 4684 4684"/>
                <a:gd name="T19" fmla="*/ 4684 h 308"/>
                <a:gd name="T20" fmla="+- 0 6310 2552"/>
                <a:gd name="T21" fmla="*/ T20 w 3809"/>
                <a:gd name="T22" fmla="+- 0 4684 4684"/>
                <a:gd name="T23" fmla="*/ 4684 h 308"/>
                <a:gd name="T24" fmla="+- 0 6330 2552"/>
                <a:gd name="T25" fmla="*/ T24 w 3809"/>
                <a:gd name="T26" fmla="+- 0 4689 4684"/>
                <a:gd name="T27" fmla="*/ 4689 h 308"/>
                <a:gd name="T28" fmla="+- 0 6346 2552"/>
                <a:gd name="T29" fmla="*/ T28 w 3809"/>
                <a:gd name="T30" fmla="+- 0 4699 4684"/>
                <a:gd name="T31" fmla="*/ 4699 h 308"/>
                <a:gd name="T32" fmla="+- 0 6357 2552"/>
                <a:gd name="T33" fmla="*/ T32 w 3809"/>
                <a:gd name="T34" fmla="+- 0 4716 4684"/>
                <a:gd name="T35" fmla="*/ 4716 h 308"/>
                <a:gd name="T36" fmla="+- 0 6361 2552"/>
                <a:gd name="T37" fmla="*/ T36 w 3809"/>
                <a:gd name="T38" fmla="+- 0 4736 4684"/>
                <a:gd name="T39" fmla="*/ 4736 h 308"/>
                <a:gd name="T40" fmla="+- 0 6361 2552"/>
                <a:gd name="T41" fmla="*/ T40 w 3809"/>
                <a:gd name="T42" fmla="+- 0 4940 4684"/>
                <a:gd name="T43" fmla="*/ 4940 h 308"/>
                <a:gd name="T44" fmla="+- 0 6357 2552"/>
                <a:gd name="T45" fmla="*/ T44 w 3809"/>
                <a:gd name="T46" fmla="+- 0 4960 4684"/>
                <a:gd name="T47" fmla="*/ 4960 h 308"/>
                <a:gd name="T48" fmla="+- 0 6346 2552"/>
                <a:gd name="T49" fmla="*/ T48 w 3809"/>
                <a:gd name="T50" fmla="+- 0 4977 4684"/>
                <a:gd name="T51" fmla="*/ 4977 h 308"/>
                <a:gd name="T52" fmla="+- 0 6330 2552"/>
                <a:gd name="T53" fmla="*/ T52 w 3809"/>
                <a:gd name="T54" fmla="+- 0 4988 4684"/>
                <a:gd name="T55" fmla="*/ 4988 h 308"/>
                <a:gd name="T56" fmla="+- 0 6310 2552"/>
                <a:gd name="T57" fmla="*/ T56 w 3809"/>
                <a:gd name="T58" fmla="+- 0 4992 4684"/>
                <a:gd name="T59" fmla="*/ 4992 h 308"/>
                <a:gd name="T60" fmla="+- 0 2604 2552"/>
                <a:gd name="T61" fmla="*/ T60 w 3809"/>
                <a:gd name="T62" fmla="+- 0 4992 4684"/>
                <a:gd name="T63" fmla="*/ 4992 h 308"/>
                <a:gd name="T64" fmla="+- 0 2584 2552"/>
                <a:gd name="T65" fmla="*/ T64 w 3809"/>
                <a:gd name="T66" fmla="+- 0 4988 4684"/>
                <a:gd name="T67" fmla="*/ 4988 h 308"/>
                <a:gd name="T68" fmla="+- 0 2567 2552"/>
                <a:gd name="T69" fmla="*/ T68 w 3809"/>
                <a:gd name="T70" fmla="+- 0 4977 4684"/>
                <a:gd name="T71" fmla="*/ 4977 h 308"/>
                <a:gd name="T72" fmla="+- 0 2556 2552"/>
                <a:gd name="T73" fmla="*/ T72 w 3809"/>
                <a:gd name="T74" fmla="+- 0 4960 4684"/>
                <a:gd name="T75" fmla="*/ 4960 h 308"/>
                <a:gd name="T76" fmla="+- 0 2552 2552"/>
                <a:gd name="T77" fmla="*/ T76 w 3809"/>
                <a:gd name="T78" fmla="+- 0 4940 4684"/>
                <a:gd name="T79" fmla="*/ 4940 h 308"/>
                <a:gd name="T80" fmla="+- 0 2552 2552"/>
                <a:gd name="T81" fmla="*/ T80 w 3809"/>
                <a:gd name="T82" fmla="+- 0 4736 4684"/>
                <a:gd name="T83" fmla="*/ 4736 h 30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3809" h="308">
                  <a:moveTo>
                    <a:pt x="0" y="52"/>
                  </a:moveTo>
                  <a:lnTo>
                    <a:pt x="4" y="32"/>
                  </a:lnTo>
                  <a:lnTo>
                    <a:pt x="15" y="15"/>
                  </a:lnTo>
                  <a:lnTo>
                    <a:pt x="32" y="5"/>
                  </a:lnTo>
                  <a:lnTo>
                    <a:pt x="52" y="0"/>
                  </a:lnTo>
                  <a:lnTo>
                    <a:pt x="3758" y="0"/>
                  </a:lnTo>
                  <a:lnTo>
                    <a:pt x="3778" y="5"/>
                  </a:lnTo>
                  <a:lnTo>
                    <a:pt x="3794" y="15"/>
                  </a:lnTo>
                  <a:lnTo>
                    <a:pt x="3805" y="32"/>
                  </a:lnTo>
                  <a:lnTo>
                    <a:pt x="3809" y="52"/>
                  </a:lnTo>
                  <a:lnTo>
                    <a:pt x="3809" y="256"/>
                  </a:lnTo>
                  <a:lnTo>
                    <a:pt x="3805" y="276"/>
                  </a:lnTo>
                  <a:lnTo>
                    <a:pt x="3794" y="293"/>
                  </a:lnTo>
                  <a:lnTo>
                    <a:pt x="3778" y="304"/>
                  </a:lnTo>
                  <a:lnTo>
                    <a:pt x="3758" y="308"/>
                  </a:lnTo>
                  <a:lnTo>
                    <a:pt x="52" y="308"/>
                  </a:lnTo>
                  <a:lnTo>
                    <a:pt x="32" y="304"/>
                  </a:lnTo>
                  <a:lnTo>
                    <a:pt x="15" y="293"/>
                  </a:lnTo>
                  <a:lnTo>
                    <a:pt x="4" y="276"/>
                  </a:lnTo>
                  <a:lnTo>
                    <a:pt x="0" y="256"/>
                  </a:lnTo>
                  <a:lnTo>
                    <a:pt x="0" y="52"/>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2" name="テキスト ボックス 21">
            <a:extLst>
              <a:ext uri="{FF2B5EF4-FFF2-40B4-BE49-F238E27FC236}">
                <a16:creationId xmlns:a16="http://schemas.microsoft.com/office/drawing/2014/main" id="{163EBE2D-76E4-8628-66DD-A3D4AABEF8C8}"/>
              </a:ext>
            </a:extLst>
          </p:cNvPr>
          <p:cNvSpPr txBox="1"/>
          <p:nvPr/>
        </p:nvSpPr>
        <p:spPr>
          <a:xfrm>
            <a:off x="234867" y="8535251"/>
            <a:ext cx="6049662" cy="472309"/>
          </a:xfrm>
          <a:prstGeom prst="rect">
            <a:avLst/>
          </a:prstGeom>
          <a:noFill/>
        </p:spPr>
        <p:txBody>
          <a:bodyPr wrap="square">
            <a:spAutoFit/>
          </a:bodyPr>
          <a:lstStyle/>
          <a:p>
            <a:pPr marL="622300" marR="292100">
              <a:lnSpc>
                <a:spcPct val="116000"/>
              </a:lnSpc>
              <a:spcAft>
                <a:spcPts val="0"/>
              </a:spcAft>
            </a:pPr>
            <a:r>
              <a:rPr lang="ja-JP"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試行的公開ルー</a:t>
            </a:r>
            <a:r>
              <a:rPr lang="ja-JP" altLang="ja-JP" sz="1100" spc="-1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ルの中身は長崎県保険医</a:t>
            </a:r>
            <a:r>
              <a:rPr lang="ja-JP"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協会ホ</a:t>
            </a:r>
            <a:r>
              <a:rPr lang="ja-JP" altLang="ja-JP" sz="1100" spc="-1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ー</a:t>
            </a:r>
            <a:r>
              <a:rPr lang="ja-JP"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ムページの「医療情報</a:t>
            </a:r>
            <a:r>
              <a:rPr lang="ja-JP" altLang="ja-JP" sz="1100" spc="-1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デ</a:t>
            </a:r>
            <a:r>
              <a:rPr lang="ja-JP" altLang="ja-JP" sz="1100"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ータベー</a:t>
            </a:r>
            <a:r>
              <a:rPr lang="ja-JP" altLang="ja-JP" sz="1100" spc="-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ス」から見ることがで</a:t>
            </a:r>
            <a:r>
              <a:rPr lang="ja-JP" altLang="ja-JP" sz="1100" spc="-15"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き</a:t>
            </a:r>
            <a:r>
              <a:rPr lang="ja-JP" altLang="ja-JP" sz="1100" dirty="0">
                <a:solidFill>
                  <a:srgbClr val="0000FF"/>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Tree>
    <p:extLst>
      <p:ext uri="{BB962C8B-B14F-4D97-AF65-F5344CB8AC3E}">
        <p14:creationId xmlns:p14="http://schemas.microsoft.com/office/powerpoint/2010/main" val="23795404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75</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3620A01E-BB37-3519-76F8-29FC0B547100}"/>
              </a:ext>
            </a:extLst>
          </p:cNvPr>
          <p:cNvSpPr txBox="1"/>
          <p:nvPr/>
        </p:nvSpPr>
        <p:spPr>
          <a:xfrm>
            <a:off x="174073" y="680085"/>
            <a:ext cx="6509854" cy="1046953"/>
          </a:xfrm>
          <a:prstGeom prst="rect">
            <a:avLst/>
          </a:prstGeom>
          <a:noFill/>
        </p:spPr>
        <p:txBody>
          <a:bodyPr wrap="square" rtlCol="0">
            <a:spAutoFit/>
          </a:bodyPr>
          <a:lstStyle/>
          <a:p>
            <a:pPr marL="485140" marR="429260">
              <a:lnSpc>
                <a:spcPct val="116000"/>
              </a:lnSpc>
              <a:spcBef>
                <a:spcPts val="20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ウルソデオキシコール酸錠１００ｍｇをダブルクリックすると、「適応症修正」画面が表示されます。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16000"/>
              </a:lnSpc>
              <a:spcBef>
                <a:spcPts val="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試行的公開ルー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ルの医薬品の場合</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公</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開ルー</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による病名点検</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のタ</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ブ</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があるの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が通常の「適応症修正</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画面と異なりま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endParaRPr kumimoji="1" lang="ja-JP" altLang="en-US" sz="1100" dirty="0"/>
          </a:p>
        </p:txBody>
      </p:sp>
      <p:sp>
        <p:nvSpPr>
          <p:cNvPr id="7" name="テキスト ボックス 6">
            <a:extLst>
              <a:ext uri="{FF2B5EF4-FFF2-40B4-BE49-F238E27FC236}">
                <a16:creationId xmlns:a16="http://schemas.microsoft.com/office/drawing/2014/main" id="{8665B8E1-1868-AFA7-BCBD-AF308EE74148}"/>
              </a:ext>
            </a:extLst>
          </p:cNvPr>
          <p:cNvSpPr txBox="1"/>
          <p:nvPr/>
        </p:nvSpPr>
        <p:spPr>
          <a:xfrm>
            <a:off x="712536" y="5002498"/>
            <a:ext cx="5425374" cy="600164"/>
          </a:xfrm>
          <a:prstGeom prst="rect">
            <a:avLst/>
          </a:prstGeom>
          <a:noFill/>
        </p:spPr>
        <p:txBody>
          <a:bodyPr wrap="square">
            <a:spAutoFit/>
          </a:bodyPr>
          <a:lstStyle/>
          <a:p>
            <a:r>
              <a:rPr lang="ja-JP" altLang="ja-JP" sz="1100" dirty="0">
                <a:effectLst/>
                <a:ea typeface="游ゴシック" panose="020B0400000000000000" pitchFamily="50" charset="-128"/>
                <a:cs typeface="ＭＳ Ｐゴシック" panose="020B0600070205080204" pitchFamily="50" charset="-128"/>
              </a:rPr>
              <a:t>［</a:t>
            </a:r>
            <a:r>
              <a:rPr lang="ja-JP" altLang="ja-JP" sz="1100" spc="-5" dirty="0">
                <a:effectLst/>
                <a:ea typeface="游ゴシック" panose="020B0400000000000000" pitchFamily="50" charset="-128"/>
                <a:cs typeface="ＭＳ Ｐゴシック" panose="020B0600070205080204" pitchFamily="50" charset="-128"/>
              </a:rPr>
              <a:t>公開ルールによる病</a:t>
            </a:r>
            <a:r>
              <a:rPr lang="ja-JP" altLang="ja-JP" sz="1100" spc="-15" dirty="0">
                <a:effectLst/>
                <a:ea typeface="游ゴシック" panose="020B0400000000000000" pitchFamily="50" charset="-128"/>
                <a:cs typeface="ＭＳ Ｐゴシック" panose="020B0600070205080204" pitchFamily="50" charset="-128"/>
              </a:rPr>
              <a:t>名</a:t>
            </a:r>
            <a:r>
              <a:rPr lang="ja-JP" altLang="ja-JP" sz="1100" dirty="0">
                <a:effectLst/>
                <a:ea typeface="游ゴシック" panose="020B0400000000000000" pitchFamily="50" charset="-128"/>
                <a:cs typeface="ＭＳ Ｐゴシック" panose="020B0600070205080204" pitchFamily="50" charset="-128"/>
              </a:rPr>
              <a:t>点検］</a:t>
            </a:r>
            <a:r>
              <a:rPr lang="ja-JP" altLang="ja-JP" sz="1100" spc="-15" dirty="0">
                <a:effectLst/>
                <a:ea typeface="游ゴシック" panose="020B0400000000000000" pitchFamily="50" charset="-128"/>
                <a:cs typeface="ＭＳ Ｐゴシック" panose="020B0600070205080204" pitchFamily="50" charset="-128"/>
              </a:rPr>
              <a:t>を</a:t>
            </a:r>
            <a:r>
              <a:rPr lang="ja-JP" altLang="ja-JP" sz="1100" spc="-5" dirty="0">
                <a:effectLst/>
                <a:ea typeface="游ゴシック" panose="020B0400000000000000" pitchFamily="50" charset="-128"/>
                <a:cs typeface="ＭＳ Ｐゴシック" panose="020B0600070205080204" pitchFamily="50" charset="-128"/>
              </a:rPr>
              <a:t>クリックする</a:t>
            </a:r>
            <a:r>
              <a:rPr lang="ja-JP" altLang="ja-JP" sz="1100" spc="-15" dirty="0">
                <a:effectLst/>
                <a:ea typeface="游ゴシック" panose="020B0400000000000000" pitchFamily="50" charset="-128"/>
                <a:cs typeface="ＭＳ Ｐゴシック" panose="020B0600070205080204" pitchFamily="50" charset="-128"/>
              </a:rPr>
              <a:t>と</a:t>
            </a:r>
            <a:r>
              <a:rPr lang="ja-JP" altLang="ja-JP" sz="1100" spc="-5" dirty="0">
                <a:effectLst/>
                <a:ea typeface="游ゴシック" panose="020B0400000000000000" pitchFamily="50" charset="-128"/>
                <a:cs typeface="ＭＳ Ｐゴシック" panose="020B0600070205080204" pitchFamily="50" charset="-128"/>
              </a:rPr>
              <a:t>、公開ルールの</a:t>
            </a:r>
            <a:r>
              <a:rPr lang="ja-JP" altLang="ja-JP" sz="1100" spc="-10" dirty="0">
                <a:effectLst/>
                <a:ea typeface="游ゴシック" panose="020B0400000000000000" pitchFamily="50" charset="-128"/>
                <a:cs typeface="ＭＳ Ｐゴシック" panose="020B0600070205080204" pitchFamily="50" charset="-128"/>
              </a:rPr>
              <a:t>設定画面</a:t>
            </a:r>
            <a:r>
              <a:rPr lang="ja-JP" altLang="ja-JP" sz="1100" spc="-15" dirty="0">
                <a:effectLst/>
                <a:ea typeface="游ゴシック" panose="020B0400000000000000" pitchFamily="50" charset="-128"/>
                <a:cs typeface="ＭＳ Ｐゴシック" panose="020B0600070205080204" pitchFamily="50" charset="-128"/>
              </a:rPr>
              <a:t>が表示さ</a:t>
            </a:r>
            <a:r>
              <a:rPr lang="ja-JP" altLang="ja-JP" sz="1100" spc="-5" dirty="0">
                <a:effectLst/>
                <a:ea typeface="游ゴシック" panose="020B0400000000000000" pitchFamily="50" charset="-128"/>
                <a:cs typeface="ＭＳ Ｐゴシック" panose="020B0600070205080204" pitchFamily="50" charset="-128"/>
              </a:rPr>
              <a:t>れます。公開ルールは</a:t>
            </a:r>
            <a:r>
              <a:rPr lang="ja-JP" altLang="ja-JP" sz="1100" spc="-15" dirty="0">
                <a:effectLst/>
                <a:ea typeface="游ゴシック" panose="020B0400000000000000" pitchFamily="50" charset="-128"/>
                <a:cs typeface="ＭＳ Ｐゴシック" panose="020B0600070205080204" pitchFamily="50" charset="-128"/>
              </a:rPr>
              <a:t>適</a:t>
            </a:r>
            <a:r>
              <a:rPr lang="ja-JP" altLang="ja-JP" sz="1100" spc="-5" dirty="0">
                <a:effectLst/>
                <a:ea typeface="游ゴシック" panose="020B0400000000000000" pitchFamily="50" charset="-128"/>
                <a:cs typeface="ＭＳ Ｐゴシック" panose="020B0600070205080204" pitchFamily="50" charset="-128"/>
              </a:rPr>
              <a:t>応病名を傷病名コード</a:t>
            </a:r>
            <a:r>
              <a:rPr lang="ja-JP" altLang="ja-JP" sz="1100" spc="-15" dirty="0">
                <a:effectLst/>
                <a:ea typeface="游ゴシック" panose="020B0400000000000000" pitchFamily="50" charset="-128"/>
                <a:cs typeface="ＭＳ Ｐゴシック" panose="020B0600070205080204" pitchFamily="50" charset="-128"/>
              </a:rPr>
              <a:t>で</a:t>
            </a:r>
            <a:r>
              <a:rPr lang="ja-JP" altLang="ja-JP" sz="1100" spc="-5" dirty="0">
                <a:effectLst/>
                <a:ea typeface="游ゴシック" panose="020B0400000000000000" pitchFamily="50" charset="-128"/>
                <a:cs typeface="ＭＳ Ｐゴシック" panose="020B0600070205080204" pitchFamily="50" charset="-128"/>
              </a:rPr>
              <a:t>照合します。該当する</a:t>
            </a:r>
            <a:r>
              <a:rPr lang="ja-JP" altLang="ja-JP" sz="1100" spc="-15" dirty="0">
                <a:effectLst/>
                <a:ea typeface="游ゴシック" panose="020B0400000000000000" pitchFamily="50" charset="-128"/>
                <a:cs typeface="ＭＳ Ｐゴシック" panose="020B0600070205080204" pitchFamily="50" charset="-128"/>
              </a:rPr>
              <a:t>傷病名コー</a:t>
            </a:r>
            <a:r>
              <a:rPr lang="ja-JP" altLang="ja-JP" sz="1100" spc="-5" dirty="0">
                <a:effectLst/>
                <a:ea typeface="游ゴシック" panose="020B0400000000000000" pitchFamily="50" charset="-128"/>
                <a:cs typeface="ＭＳ Ｐゴシック" panose="020B0600070205080204" pitchFamily="50" charset="-128"/>
              </a:rPr>
              <a:t>ドがあれ</a:t>
            </a:r>
            <a:r>
              <a:rPr lang="ja-JP" altLang="ja-JP" sz="1100" spc="-10" dirty="0">
                <a:effectLst/>
                <a:ea typeface="游ゴシック" panose="020B0400000000000000" pitchFamily="50" charset="-128"/>
                <a:cs typeface="ＭＳ Ｐゴシック" panose="020B0600070205080204" pitchFamily="50" charset="-128"/>
              </a:rPr>
              <a:t>ば、年齢、最</a:t>
            </a:r>
            <a:r>
              <a:rPr lang="ja-JP" altLang="ja-JP" sz="1100" spc="-15" dirty="0">
                <a:effectLst/>
                <a:ea typeface="游ゴシック" panose="020B0400000000000000" pitchFamily="50" charset="-128"/>
                <a:cs typeface="ＭＳ Ｐゴシック" panose="020B0600070205080204" pitchFamily="50" charset="-128"/>
              </a:rPr>
              <a:t>大</a:t>
            </a:r>
            <a:r>
              <a:rPr lang="ja-JP" altLang="ja-JP" sz="1100" spc="-5" dirty="0">
                <a:effectLst/>
                <a:ea typeface="游ゴシック" panose="020B0400000000000000" pitchFamily="50" charset="-128"/>
                <a:cs typeface="ＭＳ Ｐゴシック" panose="020B0600070205080204" pitchFamily="50" charset="-128"/>
              </a:rPr>
              <a:t>投与量、</a:t>
            </a:r>
            <a:r>
              <a:rPr lang="ja-JP" altLang="ja-JP" sz="1100" spc="-15" dirty="0">
                <a:effectLst/>
                <a:ea typeface="游ゴシック" panose="020B0400000000000000" pitchFamily="50" charset="-128"/>
                <a:cs typeface="ＭＳ Ｐゴシック" panose="020B0600070205080204" pitchFamily="50" charset="-128"/>
              </a:rPr>
              <a:t>最大投与日数の設定情報が表示</a:t>
            </a:r>
            <a:r>
              <a:rPr lang="ja-JP" altLang="ja-JP" sz="1100" spc="-5" dirty="0">
                <a:effectLst/>
                <a:ea typeface="游ゴシック" panose="020B0400000000000000" pitchFamily="50" charset="-128"/>
                <a:cs typeface="ＭＳ Ｐゴシック" panose="020B0600070205080204" pitchFamily="50" charset="-128"/>
              </a:rPr>
              <a:t>されま</a:t>
            </a:r>
            <a:r>
              <a:rPr lang="ja-JP" altLang="ja-JP" sz="1100" spc="-15" dirty="0">
                <a:effectLst/>
                <a:ea typeface="游ゴシック" panose="020B0400000000000000" pitchFamily="50" charset="-128"/>
                <a:cs typeface="ＭＳ Ｐゴシック" panose="020B0600070205080204" pitchFamily="50" charset="-128"/>
              </a:rPr>
              <a:t>す</a:t>
            </a:r>
            <a:r>
              <a:rPr lang="ja-JP" altLang="ja-JP" sz="1100" dirty="0">
                <a:effectLst/>
                <a:ea typeface="游ゴシック" panose="020B0400000000000000" pitchFamily="50" charset="-128"/>
                <a:cs typeface="ＭＳ Ｐゴシック" panose="020B0600070205080204" pitchFamily="50" charset="-128"/>
              </a:rPr>
              <a:t>。</a:t>
            </a:r>
            <a:endParaRPr lang="ja-JP" altLang="en-US" sz="1100" dirty="0"/>
          </a:p>
        </p:txBody>
      </p:sp>
      <p:pic>
        <p:nvPicPr>
          <p:cNvPr id="3" name="図 2">
            <a:extLst>
              <a:ext uri="{FF2B5EF4-FFF2-40B4-BE49-F238E27FC236}">
                <a16:creationId xmlns:a16="http://schemas.microsoft.com/office/drawing/2014/main" id="{A23849D3-B399-A92B-A383-F70149235DD0}"/>
              </a:ext>
            </a:extLst>
          </p:cNvPr>
          <p:cNvPicPr>
            <a:picLocks noChangeAspect="1"/>
          </p:cNvPicPr>
          <p:nvPr/>
        </p:nvPicPr>
        <p:blipFill>
          <a:blip r:embed="rId3"/>
          <a:stretch>
            <a:fillRect/>
          </a:stretch>
        </p:blipFill>
        <p:spPr>
          <a:xfrm>
            <a:off x="1321563" y="1617427"/>
            <a:ext cx="4322064" cy="3256788"/>
          </a:xfrm>
          <a:prstGeom prst="rect">
            <a:avLst/>
          </a:prstGeom>
        </p:spPr>
      </p:pic>
      <p:pic>
        <p:nvPicPr>
          <p:cNvPr id="6" name="図 5">
            <a:extLst>
              <a:ext uri="{FF2B5EF4-FFF2-40B4-BE49-F238E27FC236}">
                <a16:creationId xmlns:a16="http://schemas.microsoft.com/office/drawing/2014/main" id="{4EC31E1C-47C9-2F64-DB43-C0458CF4D4F0}"/>
              </a:ext>
            </a:extLst>
          </p:cNvPr>
          <p:cNvPicPr>
            <a:picLocks noChangeAspect="1"/>
          </p:cNvPicPr>
          <p:nvPr/>
        </p:nvPicPr>
        <p:blipFill>
          <a:blip r:embed="rId4"/>
          <a:stretch>
            <a:fillRect/>
          </a:stretch>
        </p:blipFill>
        <p:spPr>
          <a:xfrm>
            <a:off x="1321563" y="5658181"/>
            <a:ext cx="5167884" cy="3256788"/>
          </a:xfrm>
          <a:prstGeom prst="rect">
            <a:avLst/>
          </a:prstGeom>
        </p:spPr>
      </p:pic>
    </p:spTree>
    <p:extLst>
      <p:ext uri="{BB962C8B-B14F-4D97-AF65-F5344CB8AC3E}">
        <p14:creationId xmlns:p14="http://schemas.microsoft.com/office/powerpoint/2010/main" val="25629637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76</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DA17C891-765B-56A4-760A-65656CEB82BA}"/>
              </a:ext>
            </a:extLst>
          </p:cNvPr>
          <p:cNvSpPr/>
          <p:nvPr/>
        </p:nvSpPr>
        <p:spPr>
          <a:xfrm>
            <a:off x="729000" y="5596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rgbClr val="002060"/>
                </a:solidFill>
                <a:latin typeface="游ゴシック" panose="020B0400000000000000" pitchFamily="50" charset="-128"/>
                <a:ea typeface="游ゴシック" panose="020B0400000000000000" pitchFamily="50" charset="-128"/>
              </a:rPr>
              <a:t> オリジナルチェックリスト</a:t>
            </a:r>
          </a:p>
        </p:txBody>
      </p:sp>
      <p:sp>
        <p:nvSpPr>
          <p:cNvPr id="4" name="テキスト ボックス 3">
            <a:extLst>
              <a:ext uri="{FF2B5EF4-FFF2-40B4-BE49-F238E27FC236}">
                <a16:creationId xmlns:a16="http://schemas.microsoft.com/office/drawing/2014/main" id="{431FE9D9-AC3A-630C-19CA-01623A98BD26}"/>
              </a:ext>
            </a:extLst>
          </p:cNvPr>
          <p:cNvSpPr txBox="1"/>
          <p:nvPr/>
        </p:nvSpPr>
        <p:spPr>
          <a:xfrm>
            <a:off x="780365" y="874708"/>
            <a:ext cx="5400000" cy="430887"/>
          </a:xfrm>
          <a:prstGeom prst="rect">
            <a:avLst/>
          </a:prstGeom>
          <a:noFill/>
        </p:spPr>
        <p:txBody>
          <a:bodyPr wrap="square">
            <a:spAutoFit/>
          </a:bodyPr>
          <a:lstStyle/>
          <a:p>
            <a:r>
              <a:rPr lang="ja-JP" altLang="ja-JP" sz="1100" spc="-10" dirty="0">
                <a:effectLst/>
                <a:ea typeface="游ゴシック" panose="020B0400000000000000" pitchFamily="50" charset="-128"/>
                <a:cs typeface="ＭＳ Ｐゴシック" panose="020B0600070205080204" pitchFamily="50" charset="-128"/>
              </a:rPr>
              <a:t>ナビゲーションウィンドウの「点検業務」の「チェックリスト」をダブルクリック</a:t>
            </a:r>
            <a:r>
              <a:rPr lang="ja-JP" altLang="ja-JP" sz="1100" spc="-20" dirty="0">
                <a:effectLst/>
                <a:ea typeface="游ゴシック" panose="020B0400000000000000" pitchFamily="50" charset="-128"/>
                <a:cs typeface="ＭＳ Ｐゴシック" panose="020B0600070205080204" pitchFamily="50" charset="-128"/>
              </a:rPr>
              <a:t>します</a:t>
            </a:r>
            <a:r>
              <a:rPr lang="ja-JP" altLang="en-US" sz="1100" spc="-20" dirty="0">
                <a:effectLst/>
                <a:ea typeface="游ゴシック" panose="020B0400000000000000" pitchFamily="50" charset="-128"/>
                <a:cs typeface="ＭＳ Ｐゴシック" panose="020B0600070205080204" pitchFamily="50" charset="-128"/>
              </a:rPr>
              <a:t>。</a:t>
            </a:r>
            <a:endParaRPr lang="en-US" altLang="ja-JP" sz="1100" spc="-20" dirty="0">
              <a:effectLst/>
              <a:ea typeface="游ゴシック" panose="020B0400000000000000" pitchFamily="50" charset="-128"/>
              <a:cs typeface="ＭＳ Ｐゴシック" panose="020B0600070205080204" pitchFamily="50" charset="-128"/>
            </a:endParaRPr>
          </a:p>
        </p:txBody>
      </p:sp>
      <p:grpSp>
        <p:nvGrpSpPr>
          <p:cNvPr id="6" name="docshapegroup512">
            <a:extLst>
              <a:ext uri="{FF2B5EF4-FFF2-40B4-BE49-F238E27FC236}">
                <a16:creationId xmlns:a16="http://schemas.microsoft.com/office/drawing/2014/main" id="{B1289E41-D6F1-4959-6B9F-E94C519B6904}"/>
              </a:ext>
            </a:extLst>
          </p:cNvPr>
          <p:cNvGrpSpPr>
            <a:grpSpLocks/>
          </p:cNvGrpSpPr>
          <p:nvPr/>
        </p:nvGrpSpPr>
        <p:grpSpPr bwMode="auto">
          <a:xfrm>
            <a:off x="1260824" y="1244856"/>
            <a:ext cx="1408112" cy="1557338"/>
            <a:chOff x="2551" y="706"/>
            <a:chExt cx="2217" cy="2453"/>
          </a:xfrm>
        </p:grpSpPr>
        <p:pic>
          <p:nvPicPr>
            <p:cNvPr id="1027" name="docshape513">
              <a:extLst>
                <a:ext uri="{FF2B5EF4-FFF2-40B4-BE49-F238E27FC236}">
                  <a16:creationId xmlns:a16="http://schemas.microsoft.com/office/drawing/2014/main" id="{67637B61-2177-1656-C645-A872F71872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706"/>
              <a:ext cx="2217" cy="2429"/>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514">
              <a:extLst>
                <a:ext uri="{FF2B5EF4-FFF2-40B4-BE49-F238E27FC236}">
                  <a16:creationId xmlns:a16="http://schemas.microsoft.com/office/drawing/2014/main" id="{CC87BF43-A307-0869-8C96-1F7834600A80}"/>
                </a:ext>
              </a:extLst>
            </p:cNvPr>
            <p:cNvSpPr>
              <a:spLocks/>
            </p:cNvSpPr>
            <p:nvPr/>
          </p:nvSpPr>
          <p:spPr bwMode="auto">
            <a:xfrm>
              <a:off x="2917" y="2867"/>
              <a:ext cx="1006" cy="276"/>
            </a:xfrm>
            <a:custGeom>
              <a:avLst/>
              <a:gdLst>
                <a:gd name="T0" fmla="+- 0 2917 2917"/>
                <a:gd name="T1" fmla="*/ T0 w 1006"/>
                <a:gd name="T2" fmla="+- 0 2914 2868"/>
                <a:gd name="T3" fmla="*/ 2914 h 276"/>
                <a:gd name="T4" fmla="+- 0 2921 2917"/>
                <a:gd name="T5" fmla="*/ T4 w 1006"/>
                <a:gd name="T6" fmla="+- 0 2896 2868"/>
                <a:gd name="T7" fmla="*/ 2896 h 276"/>
                <a:gd name="T8" fmla="+- 0 2931 2917"/>
                <a:gd name="T9" fmla="*/ T8 w 1006"/>
                <a:gd name="T10" fmla="+- 0 2881 2868"/>
                <a:gd name="T11" fmla="*/ 2881 h 276"/>
                <a:gd name="T12" fmla="+- 0 2945 2917"/>
                <a:gd name="T13" fmla="*/ T12 w 1006"/>
                <a:gd name="T14" fmla="+- 0 2871 2868"/>
                <a:gd name="T15" fmla="*/ 2871 h 276"/>
                <a:gd name="T16" fmla="+- 0 2963 2917"/>
                <a:gd name="T17" fmla="*/ T16 w 1006"/>
                <a:gd name="T18" fmla="+- 0 2868 2868"/>
                <a:gd name="T19" fmla="*/ 2868 h 276"/>
                <a:gd name="T20" fmla="+- 0 3877 2917"/>
                <a:gd name="T21" fmla="*/ T20 w 1006"/>
                <a:gd name="T22" fmla="+- 0 2868 2868"/>
                <a:gd name="T23" fmla="*/ 2868 h 276"/>
                <a:gd name="T24" fmla="+- 0 3895 2917"/>
                <a:gd name="T25" fmla="*/ T24 w 1006"/>
                <a:gd name="T26" fmla="+- 0 2871 2868"/>
                <a:gd name="T27" fmla="*/ 2871 h 276"/>
                <a:gd name="T28" fmla="+- 0 3909 2917"/>
                <a:gd name="T29" fmla="*/ T28 w 1006"/>
                <a:gd name="T30" fmla="+- 0 2881 2868"/>
                <a:gd name="T31" fmla="*/ 2881 h 276"/>
                <a:gd name="T32" fmla="+- 0 3919 2917"/>
                <a:gd name="T33" fmla="*/ T32 w 1006"/>
                <a:gd name="T34" fmla="+- 0 2896 2868"/>
                <a:gd name="T35" fmla="*/ 2896 h 276"/>
                <a:gd name="T36" fmla="+- 0 3923 2917"/>
                <a:gd name="T37" fmla="*/ T36 w 1006"/>
                <a:gd name="T38" fmla="+- 0 2914 2868"/>
                <a:gd name="T39" fmla="*/ 2914 h 276"/>
                <a:gd name="T40" fmla="+- 0 3923 2917"/>
                <a:gd name="T41" fmla="*/ T40 w 1006"/>
                <a:gd name="T42" fmla="+- 0 3098 2868"/>
                <a:gd name="T43" fmla="*/ 3098 h 276"/>
                <a:gd name="T44" fmla="+- 0 3919 2917"/>
                <a:gd name="T45" fmla="*/ T44 w 1006"/>
                <a:gd name="T46" fmla="+- 0 3115 2868"/>
                <a:gd name="T47" fmla="*/ 3115 h 276"/>
                <a:gd name="T48" fmla="+- 0 3909 2917"/>
                <a:gd name="T49" fmla="*/ T48 w 1006"/>
                <a:gd name="T50" fmla="+- 0 3130 2868"/>
                <a:gd name="T51" fmla="*/ 3130 h 276"/>
                <a:gd name="T52" fmla="+- 0 3895 2917"/>
                <a:gd name="T53" fmla="*/ T52 w 1006"/>
                <a:gd name="T54" fmla="+- 0 3140 2868"/>
                <a:gd name="T55" fmla="*/ 3140 h 276"/>
                <a:gd name="T56" fmla="+- 0 3877 2917"/>
                <a:gd name="T57" fmla="*/ T56 w 1006"/>
                <a:gd name="T58" fmla="+- 0 3144 2868"/>
                <a:gd name="T59" fmla="*/ 3144 h 276"/>
                <a:gd name="T60" fmla="+- 0 2963 2917"/>
                <a:gd name="T61" fmla="*/ T60 w 1006"/>
                <a:gd name="T62" fmla="+- 0 3144 2868"/>
                <a:gd name="T63" fmla="*/ 3144 h 276"/>
                <a:gd name="T64" fmla="+- 0 2945 2917"/>
                <a:gd name="T65" fmla="*/ T64 w 1006"/>
                <a:gd name="T66" fmla="+- 0 3140 2868"/>
                <a:gd name="T67" fmla="*/ 3140 h 276"/>
                <a:gd name="T68" fmla="+- 0 2931 2917"/>
                <a:gd name="T69" fmla="*/ T68 w 1006"/>
                <a:gd name="T70" fmla="+- 0 3130 2868"/>
                <a:gd name="T71" fmla="*/ 3130 h 276"/>
                <a:gd name="T72" fmla="+- 0 2921 2917"/>
                <a:gd name="T73" fmla="*/ T72 w 1006"/>
                <a:gd name="T74" fmla="+- 0 3115 2868"/>
                <a:gd name="T75" fmla="*/ 3115 h 276"/>
                <a:gd name="T76" fmla="+- 0 2917 2917"/>
                <a:gd name="T77" fmla="*/ T76 w 1006"/>
                <a:gd name="T78" fmla="+- 0 3098 2868"/>
                <a:gd name="T79" fmla="*/ 3098 h 276"/>
                <a:gd name="T80" fmla="+- 0 2917 2917"/>
                <a:gd name="T81" fmla="*/ T80 w 1006"/>
                <a:gd name="T82" fmla="+- 0 2914 2868"/>
                <a:gd name="T83" fmla="*/ 2914 h 27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06" h="276">
                  <a:moveTo>
                    <a:pt x="0" y="46"/>
                  </a:moveTo>
                  <a:lnTo>
                    <a:pt x="4" y="28"/>
                  </a:lnTo>
                  <a:lnTo>
                    <a:pt x="14" y="13"/>
                  </a:lnTo>
                  <a:lnTo>
                    <a:pt x="28" y="3"/>
                  </a:lnTo>
                  <a:lnTo>
                    <a:pt x="46" y="0"/>
                  </a:lnTo>
                  <a:lnTo>
                    <a:pt x="960" y="0"/>
                  </a:lnTo>
                  <a:lnTo>
                    <a:pt x="978" y="3"/>
                  </a:lnTo>
                  <a:lnTo>
                    <a:pt x="992" y="13"/>
                  </a:lnTo>
                  <a:lnTo>
                    <a:pt x="1002" y="28"/>
                  </a:lnTo>
                  <a:lnTo>
                    <a:pt x="1006" y="46"/>
                  </a:lnTo>
                  <a:lnTo>
                    <a:pt x="1006" y="230"/>
                  </a:lnTo>
                  <a:lnTo>
                    <a:pt x="1002" y="247"/>
                  </a:lnTo>
                  <a:lnTo>
                    <a:pt x="992" y="262"/>
                  </a:lnTo>
                  <a:lnTo>
                    <a:pt x="978" y="272"/>
                  </a:lnTo>
                  <a:lnTo>
                    <a:pt x="960" y="276"/>
                  </a:lnTo>
                  <a:lnTo>
                    <a:pt x="46" y="276"/>
                  </a:lnTo>
                  <a:lnTo>
                    <a:pt x="28" y="272"/>
                  </a:lnTo>
                  <a:lnTo>
                    <a:pt x="14" y="262"/>
                  </a:lnTo>
                  <a:lnTo>
                    <a:pt x="4" y="247"/>
                  </a:lnTo>
                  <a:lnTo>
                    <a:pt x="0" y="230"/>
                  </a:lnTo>
                  <a:lnTo>
                    <a:pt x="0" y="4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8" name="docshapegroup515">
            <a:extLst>
              <a:ext uri="{FF2B5EF4-FFF2-40B4-BE49-F238E27FC236}">
                <a16:creationId xmlns:a16="http://schemas.microsoft.com/office/drawing/2014/main" id="{0F3408FF-6F26-7B50-322E-DB443448C794}"/>
              </a:ext>
            </a:extLst>
          </p:cNvPr>
          <p:cNvGrpSpPr>
            <a:grpSpLocks/>
          </p:cNvGrpSpPr>
          <p:nvPr/>
        </p:nvGrpSpPr>
        <p:grpSpPr bwMode="auto">
          <a:xfrm>
            <a:off x="3073032" y="1234955"/>
            <a:ext cx="3175000" cy="1730376"/>
            <a:chOff x="5390" y="466"/>
            <a:chExt cx="5000" cy="2727"/>
          </a:xfrm>
        </p:grpSpPr>
        <p:sp>
          <p:nvSpPr>
            <p:cNvPr id="9" name="docshape516">
              <a:extLst>
                <a:ext uri="{FF2B5EF4-FFF2-40B4-BE49-F238E27FC236}">
                  <a16:creationId xmlns:a16="http://schemas.microsoft.com/office/drawing/2014/main" id="{4C7C7BD5-D9E4-691F-EC16-2D2D1DEEA01D}"/>
                </a:ext>
              </a:extLst>
            </p:cNvPr>
            <p:cNvSpPr>
              <a:spLocks/>
            </p:cNvSpPr>
            <p:nvPr/>
          </p:nvSpPr>
          <p:spPr bwMode="auto">
            <a:xfrm>
              <a:off x="5390" y="473"/>
              <a:ext cx="4565" cy="2712"/>
            </a:xfrm>
            <a:custGeom>
              <a:avLst/>
              <a:gdLst>
                <a:gd name="T0" fmla="+- 0 9503 5390"/>
                <a:gd name="T1" fmla="*/ T0 w 4565"/>
                <a:gd name="T2" fmla="+- 0 474 474"/>
                <a:gd name="T3" fmla="*/ 474 h 2712"/>
                <a:gd name="T4" fmla="+- 0 5842 5390"/>
                <a:gd name="T5" fmla="*/ T4 w 4565"/>
                <a:gd name="T6" fmla="+- 0 474 474"/>
                <a:gd name="T7" fmla="*/ 474 h 2712"/>
                <a:gd name="T8" fmla="+- 0 5769 5390"/>
                <a:gd name="T9" fmla="*/ T8 w 4565"/>
                <a:gd name="T10" fmla="+- 0 480 474"/>
                <a:gd name="T11" fmla="*/ 480 h 2712"/>
                <a:gd name="T12" fmla="+- 0 5700 5390"/>
                <a:gd name="T13" fmla="*/ T12 w 4565"/>
                <a:gd name="T14" fmla="+- 0 497 474"/>
                <a:gd name="T15" fmla="*/ 497 h 2712"/>
                <a:gd name="T16" fmla="+- 0 5635 5390"/>
                <a:gd name="T17" fmla="*/ T16 w 4565"/>
                <a:gd name="T18" fmla="+- 0 524 474"/>
                <a:gd name="T19" fmla="*/ 524 h 2712"/>
                <a:gd name="T20" fmla="+- 0 5575 5390"/>
                <a:gd name="T21" fmla="*/ T20 w 4565"/>
                <a:gd name="T22" fmla="+- 0 561 474"/>
                <a:gd name="T23" fmla="*/ 561 h 2712"/>
                <a:gd name="T24" fmla="+- 0 5523 5390"/>
                <a:gd name="T25" fmla="*/ T24 w 4565"/>
                <a:gd name="T26" fmla="+- 0 606 474"/>
                <a:gd name="T27" fmla="*/ 606 h 2712"/>
                <a:gd name="T28" fmla="+- 0 5478 5390"/>
                <a:gd name="T29" fmla="*/ T28 w 4565"/>
                <a:gd name="T30" fmla="+- 0 659 474"/>
                <a:gd name="T31" fmla="*/ 659 h 2712"/>
                <a:gd name="T32" fmla="+- 0 5441 5390"/>
                <a:gd name="T33" fmla="*/ T32 w 4565"/>
                <a:gd name="T34" fmla="+- 0 718 474"/>
                <a:gd name="T35" fmla="*/ 718 h 2712"/>
                <a:gd name="T36" fmla="+- 0 5413 5390"/>
                <a:gd name="T37" fmla="*/ T36 w 4565"/>
                <a:gd name="T38" fmla="+- 0 783 474"/>
                <a:gd name="T39" fmla="*/ 783 h 2712"/>
                <a:gd name="T40" fmla="+- 0 5396 5390"/>
                <a:gd name="T41" fmla="*/ T40 w 4565"/>
                <a:gd name="T42" fmla="+- 0 852 474"/>
                <a:gd name="T43" fmla="*/ 852 h 2712"/>
                <a:gd name="T44" fmla="+- 0 5390 5390"/>
                <a:gd name="T45" fmla="*/ T44 w 4565"/>
                <a:gd name="T46" fmla="+- 0 926 474"/>
                <a:gd name="T47" fmla="*/ 926 h 2712"/>
                <a:gd name="T48" fmla="+- 0 5390 5390"/>
                <a:gd name="T49" fmla="*/ T48 w 4565"/>
                <a:gd name="T50" fmla="+- 0 2734 474"/>
                <a:gd name="T51" fmla="*/ 2734 h 2712"/>
                <a:gd name="T52" fmla="+- 0 5396 5390"/>
                <a:gd name="T53" fmla="*/ T52 w 4565"/>
                <a:gd name="T54" fmla="+- 0 2807 474"/>
                <a:gd name="T55" fmla="*/ 2807 h 2712"/>
                <a:gd name="T56" fmla="+- 0 5413 5390"/>
                <a:gd name="T57" fmla="*/ T56 w 4565"/>
                <a:gd name="T58" fmla="+- 0 2876 474"/>
                <a:gd name="T59" fmla="*/ 2876 h 2712"/>
                <a:gd name="T60" fmla="+- 0 5441 5390"/>
                <a:gd name="T61" fmla="*/ T60 w 4565"/>
                <a:gd name="T62" fmla="+- 0 2941 474"/>
                <a:gd name="T63" fmla="*/ 2941 h 2712"/>
                <a:gd name="T64" fmla="+- 0 5478 5390"/>
                <a:gd name="T65" fmla="*/ T64 w 4565"/>
                <a:gd name="T66" fmla="+- 0 3001 474"/>
                <a:gd name="T67" fmla="*/ 3001 h 2712"/>
                <a:gd name="T68" fmla="+- 0 5523 5390"/>
                <a:gd name="T69" fmla="*/ T68 w 4565"/>
                <a:gd name="T70" fmla="+- 0 3053 474"/>
                <a:gd name="T71" fmla="*/ 3053 h 2712"/>
                <a:gd name="T72" fmla="+- 0 5575 5390"/>
                <a:gd name="T73" fmla="*/ T72 w 4565"/>
                <a:gd name="T74" fmla="+- 0 3098 474"/>
                <a:gd name="T75" fmla="*/ 3098 h 2712"/>
                <a:gd name="T76" fmla="+- 0 5635 5390"/>
                <a:gd name="T77" fmla="*/ T76 w 4565"/>
                <a:gd name="T78" fmla="+- 0 3135 474"/>
                <a:gd name="T79" fmla="*/ 3135 h 2712"/>
                <a:gd name="T80" fmla="+- 0 5700 5390"/>
                <a:gd name="T81" fmla="*/ T80 w 4565"/>
                <a:gd name="T82" fmla="+- 0 3163 474"/>
                <a:gd name="T83" fmla="*/ 3163 h 2712"/>
                <a:gd name="T84" fmla="+- 0 5769 5390"/>
                <a:gd name="T85" fmla="*/ T84 w 4565"/>
                <a:gd name="T86" fmla="+- 0 3180 474"/>
                <a:gd name="T87" fmla="*/ 3180 h 2712"/>
                <a:gd name="T88" fmla="+- 0 5842 5390"/>
                <a:gd name="T89" fmla="*/ T88 w 4565"/>
                <a:gd name="T90" fmla="+- 0 3186 474"/>
                <a:gd name="T91" fmla="*/ 3186 h 2712"/>
                <a:gd name="T92" fmla="+- 0 9503 5390"/>
                <a:gd name="T93" fmla="*/ T92 w 4565"/>
                <a:gd name="T94" fmla="+- 0 3186 474"/>
                <a:gd name="T95" fmla="*/ 3186 h 2712"/>
                <a:gd name="T96" fmla="+- 0 9577 5390"/>
                <a:gd name="T97" fmla="*/ T96 w 4565"/>
                <a:gd name="T98" fmla="+- 0 3180 474"/>
                <a:gd name="T99" fmla="*/ 3180 h 2712"/>
                <a:gd name="T100" fmla="+- 0 9646 5390"/>
                <a:gd name="T101" fmla="*/ T100 w 4565"/>
                <a:gd name="T102" fmla="+- 0 3163 474"/>
                <a:gd name="T103" fmla="*/ 3163 h 2712"/>
                <a:gd name="T104" fmla="+- 0 9711 5390"/>
                <a:gd name="T105" fmla="*/ T104 w 4565"/>
                <a:gd name="T106" fmla="+- 0 3135 474"/>
                <a:gd name="T107" fmla="*/ 3135 h 2712"/>
                <a:gd name="T108" fmla="+- 0 9770 5390"/>
                <a:gd name="T109" fmla="*/ T108 w 4565"/>
                <a:gd name="T110" fmla="+- 0 3098 474"/>
                <a:gd name="T111" fmla="*/ 3098 h 2712"/>
                <a:gd name="T112" fmla="+- 0 9823 5390"/>
                <a:gd name="T113" fmla="*/ T112 w 4565"/>
                <a:gd name="T114" fmla="+- 0 3053 474"/>
                <a:gd name="T115" fmla="*/ 3053 h 2712"/>
                <a:gd name="T116" fmla="+- 0 9868 5390"/>
                <a:gd name="T117" fmla="*/ T116 w 4565"/>
                <a:gd name="T118" fmla="+- 0 3001 474"/>
                <a:gd name="T119" fmla="*/ 3001 h 2712"/>
                <a:gd name="T120" fmla="+- 0 9905 5390"/>
                <a:gd name="T121" fmla="*/ T120 w 4565"/>
                <a:gd name="T122" fmla="+- 0 2941 474"/>
                <a:gd name="T123" fmla="*/ 2941 h 2712"/>
                <a:gd name="T124" fmla="+- 0 9932 5390"/>
                <a:gd name="T125" fmla="*/ T124 w 4565"/>
                <a:gd name="T126" fmla="+- 0 2876 474"/>
                <a:gd name="T127" fmla="*/ 2876 h 2712"/>
                <a:gd name="T128" fmla="+- 0 9949 5390"/>
                <a:gd name="T129" fmla="*/ T128 w 4565"/>
                <a:gd name="T130" fmla="+- 0 2807 474"/>
                <a:gd name="T131" fmla="*/ 2807 h 2712"/>
                <a:gd name="T132" fmla="+- 0 9955 5390"/>
                <a:gd name="T133" fmla="*/ T132 w 4565"/>
                <a:gd name="T134" fmla="+- 0 2734 474"/>
                <a:gd name="T135" fmla="*/ 2734 h 2712"/>
                <a:gd name="T136" fmla="+- 0 9955 5390"/>
                <a:gd name="T137" fmla="*/ T136 w 4565"/>
                <a:gd name="T138" fmla="+- 0 926 474"/>
                <a:gd name="T139" fmla="*/ 926 h 2712"/>
                <a:gd name="T140" fmla="+- 0 9949 5390"/>
                <a:gd name="T141" fmla="*/ T140 w 4565"/>
                <a:gd name="T142" fmla="+- 0 852 474"/>
                <a:gd name="T143" fmla="*/ 852 h 2712"/>
                <a:gd name="T144" fmla="+- 0 9932 5390"/>
                <a:gd name="T145" fmla="*/ T144 w 4565"/>
                <a:gd name="T146" fmla="+- 0 783 474"/>
                <a:gd name="T147" fmla="*/ 783 h 2712"/>
                <a:gd name="T148" fmla="+- 0 9905 5390"/>
                <a:gd name="T149" fmla="*/ T148 w 4565"/>
                <a:gd name="T150" fmla="+- 0 718 474"/>
                <a:gd name="T151" fmla="*/ 718 h 2712"/>
                <a:gd name="T152" fmla="+- 0 9868 5390"/>
                <a:gd name="T153" fmla="*/ T152 w 4565"/>
                <a:gd name="T154" fmla="+- 0 659 474"/>
                <a:gd name="T155" fmla="*/ 659 h 2712"/>
                <a:gd name="T156" fmla="+- 0 9823 5390"/>
                <a:gd name="T157" fmla="*/ T156 w 4565"/>
                <a:gd name="T158" fmla="+- 0 606 474"/>
                <a:gd name="T159" fmla="*/ 606 h 2712"/>
                <a:gd name="T160" fmla="+- 0 9770 5390"/>
                <a:gd name="T161" fmla="*/ T160 w 4565"/>
                <a:gd name="T162" fmla="+- 0 561 474"/>
                <a:gd name="T163" fmla="*/ 561 h 2712"/>
                <a:gd name="T164" fmla="+- 0 9711 5390"/>
                <a:gd name="T165" fmla="*/ T164 w 4565"/>
                <a:gd name="T166" fmla="+- 0 524 474"/>
                <a:gd name="T167" fmla="*/ 524 h 2712"/>
                <a:gd name="T168" fmla="+- 0 9646 5390"/>
                <a:gd name="T169" fmla="*/ T168 w 4565"/>
                <a:gd name="T170" fmla="+- 0 497 474"/>
                <a:gd name="T171" fmla="*/ 497 h 2712"/>
                <a:gd name="T172" fmla="+- 0 9577 5390"/>
                <a:gd name="T173" fmla="*/ T172 w 4565"/>
                <a:gd name="T174" fmla="+- 0 480 474"/>
                <a:gd name="T175" fmla="*/ 480 h 2712"/>
                <a:gd name="T176" fmla="+- 0 9503 5390"/>
                <a:gd name="T177" fmla="*/ T176 w 4565"/>
                <a:gd name="T178" fmla="+- 0 474 474"/>
                <a:gd name="T179" fmla="*/ 474 h 271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Lst>
              <a:rect l="0" t="0" r="r" b="b"/>
              <a:pathLst>
                <a:path w="4565" h="2712">
                  <a:moveTo>
                    <a:pt x="4113" y="0"/>
                  </a:moveTo>
                  <a:lnTo>
                    <a:pt x="452" y="0"/>
                  </a:lnTo>
                  <a:lnTo>
                    <a:pt x="379" y="6"/>
                  </a:lnTo>
                  <a:lnTo>
                    <a:pt x="310" y="23"/>
                  </a:lnTo>
                  <a:lnTo>
                    <a:pt x="245" y="50"/>
                  </a:lnTo>
                  <a:lnTo>
                    <a:pt x="185" y="87"/>
                  </a:lnTo>
                  <a:lnTo>
                    <a:pt x="133" y="132"/>
                  </a:lnTo>
                  <a:lnTo>
                    <a:pt x="88" y="185"/>
                  </a:lnTo>
                  <a:lnTo>
                    <a:pt x="51" y="244"/>
                  </a:lnTo>
                  <a:lnTo>
                    <a:pt x="23" y="309"/>
                  </a:lnTo>
                  <a:lnTo>
                    <a:pt x="6" y="378"/>
                  </a:lnTo>
                  <a:lnTo>
                    <a:pt x="0" y="452"/>
                  </a:lnTo>
                  <a:lnTo>
                    <a:pt x="0" y="2260"/>
                  </a:lnTo>
                  <a:lnTo>
                    <a:pt x="6" y="2333"/>
                  </a:lnTo>
                  <a:lnTo>
                    <a:pt x="23" y="2402"/>
                  </a:lnTo>
                  <a:lnTo>
                    <a:pt x="51" y="2467"/>
                  </a:lnTo>
                  <a:lnTo>
                    <a:pt x="88" y="2527"/>
                  </a:lnTo>
                  <a:lnTo>
                    <a:pt x="133" y="2579"/>
                  </a:lnTo>
                  <a:lnTo>
                    <a:pt x="185" y="2624"/>
                  </a:lnTo>
                  <a:lnTo>
                    <a:pt x="245" y="2661"/>
                  </a:lnTo>
                  <a:lnTo>
                    <a:pt x="310" y="2689"/>
                  </a:lnTo>
                  <a:lnTo>
                    <a:pt x="379" y="2706"/>
                  </a:lnTo>
                  <a:lnTo>
                    <a:pt x="452" y="2712"/>
                  </a:lnTo>
                  <a:lnTo>
                    <a:pt x="4113" y="2712"/>
                  </a:lnTo>
                  <a:lnTo>
                    <a:pt x="4187" y="2706"/>
                  </a:lnTo>
                  <a:lnTo>
                    <a:pt x="4256" y="2689"/>
                  </a:lnTo>
                  <a:lnTo>
                    <a:pt x="4321" y="2661"/>
                  </a:lnTo>
                  <a:lnTo>
                    <a:pt x="4380" y="2624"/>
                  </a:lnTo>
                  <a:lnTo>
                    <a:pt x="4433" y="2579"/>
                  </a:lnTo>
                  <a:lnTo>
                    <a:pt x="4478" y="2527"/>
                  </a:lnTo>
                  <a:lnTo>
                    <a:pt x="4515" y="2467"/>
                  </a:lnTo>
                  <a:lnTo>
                    <a:pt x="4542" y="2402"/>
                  </a:lnTo>
                  <a:lnTo>
                    <a:pt x="4559" y="2333"/>
                  </a:lnTo>
                  <a:lnTo>
                    <a:pt x="4565" y="2260"/>
                  </a:lnTo>
                  <a:lnTo>
                    <a:pt x="4565" y="452"/>
                  </a:lnTo>
                  <a:lnTo>
                    <a:pt x="4559" y="378"/>
                  </a:lnTo>
                  <a:lnTo>
                    <a:pt x="4542" y="309"/>
                  </a:lnTo>
                  <a:lnTo>
                    <a:pt x="4515" y="244"/>
                  </a:lnTo>
                  <a:lnTo>
                    <a:pt x="4478" y="185"/>
                  </a:lnTo>
                  <a:lnTo>
                    <a:pt x="4433" y="132"/>
                  </a:lnTo>
                  <a:lnTo>
                    <a:pt x="4380" y="87"/>
                  </a:lnTo>
                  <a:lnTo>
                    <a:pt x="4321" y="50"/>
                  </a:lnTo>
                  <a:lnTo>
                    <a:pt x="4256" y="23"/>
                  </a:lnTo>
                  <a:lnTo>
                    <a:pt x="4187" y="6"/>
                  </a:lnTo>
                  <a:lnTo>
                    <a:pt x="4113"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517">
              <a:extLst>
                <a:ext uri="{FF2B5EF4-FFF2-40B4-BE49-F238E27FC236}">
                  <a16:creationId xmlns:a16="http://schemas.microsoft.com/office/drawing/2014/main" id="{AAB2B5C0-B5F9-07C7-FD33-91DCDA0AA9F3}"/>
                </a:ext>
              </a:extLst>
            </p:cNvPr>
            <p:cNvSpPr>
              <a:spLocks/>
            </p:cNvSpPr>
            <p:nvPr/>
          </p:nvSpPr>
          <p:spPr bwMode="auto">
            <a:xfrm>
              <a:off x="5390" y="473"/>
              <a:ext cx="4565" cy="2712"/>
            </a:xfrm>
            <a:custGeom>
              <a:avLst/>
              <a:gdLst>
                <a:gd name="T0" fmla="+- 0 5390 5390"/>
                <a:gd name="T1" fmla="*/ T0 w 4565"/>
                <a:gd name="T2" fmla="+- 0 926 474"/>
                <a:gd name="T3" fmla="*/ 926 h 2712"/>
                <a:gd name="T4" fmla="+- 0 5396 5390"/>
                <a:gd name="T5" fmla="*/ T4 w 4565"/>
                <a:gd name="T6" fmla="+- 0 852 474"/>
                <a:gd name="T7" fmla="*/ 852 h 2712"/>
                <a:gd name="T8" fmla="+- 0 5413 5390"/>
                <a:gd name="T9" fmla="*/ T8 w 4565"/>
                <a:gd name="T10" fmla="+- 0 783 474"/>
                <a:gd name="T11" fmla="*/ 783 h 2712"/>
                <a:gd name="T12" fmla="+- 0 5441 5390"/>
                <a:gd name="T13" fmla="*/ T12 w 4565"/>
                <a:gd name="T14" fmla="+- 0 718 474"/>
                <a:gd name="T15" fmla="*/ 718 h 2712"/>
                <a:gd name="T16" fmla="+- 0 5478 5390"/>
                <a:gd name="T17" fmla="*/ T16 w 4565"/>
                <a:gd name="T18" fmla="+- 0 659 474"/>
                <a:gd name="T19" fmla="*/ 659 h 2712"/>
                <a:gd name="T20" fmla="+- 0 5523 5390"/>
                <a:gd name="T21" fmla="*/ T20 w 4565"/>
                <a:gd name="T22" fmla="+- 0 606 474"/>
                <a:gd name="T23" fmla="*/ 606 h 2712"/>
                <a:gd name="T24" fmla="+- 0 5575 5390"/>
                <a:gd name="T25" fmla="*/ T24 w 4565"/>
                <a:gd name="T26" fmla="+- 0 561 474"/>
                <a:gd name="T27" fmla="*/ 561 h 2712"/>
                <a:gd name="T28" fmla="+- 0 5635 5390"/>
                <a:gd name="T29" fmla="*/ T28 w 4565"/>
                <a:gd name="T30" fmla="+- 0 524 474"/>
                <a:gd name="T31" fmla="*/ 524 h 2712"/>
                <a:gd name="T32" fmla="+- 0 5700 5390"/>
                <a:gd name="T33" fmla="*/ T32 w 4565"/>
                <a:gd name="T34" fmla="+- 0 497 474"/>
                <a:gd name="T35" fmla="*/ 497 h 2712"/>
                <a:gd name="T36" fmla="+- 0 5769 5390"/>
                <a:gd name="T37" fmla="*/ T36 w 4565"/>
                <a:gd name="T38" fmla="+- 0 480 474"/>
                <a:gd name="T39" fmla="*/ 480 h 2712"/>
                <a:gd name="T40" fmla="+- 0 5842 5390"/>
                <a:gd name="T41" fmla="*/ T40 w 4565"/>
                <a:gd name="T42" fmla="+- 0 474 474"/>
                <a:gd name="T43" fmla="*/ 474 h 2712"/>
                <a:gd name="T44" fmla="+- 0 9503 5390"/>
                <a:gd name="T45" fmla="*/ T44 w 4565"/>
                <a:gd name="T46" fmla="+- 0 474 474"/>
                <a:gd name="T47" fmla="*/ 474 h 2712"/>
                <a:gd name="T48" fmla="+- 0 9577 5390"/>
                <a:gd name="T49" fmla="*/ T48 w 4565"/>
                <a:gd name="T50" fmla="+- 0 480 474"/>
                <a:gd name="T51" fmla="*/ 480 h 2712"/>
                <a:gd name="T52" fmla="+- 0 9646 5390"/>
                <a:gd name="T53" fmla="*/ T52 w 4565"/>
                <a:gd name="T54" fmla="+- 0 497 474"/>
                <a:gd name="T55" fmla="*/ 497 h 2712"/>
                <a:gd name="T56" fmla="+- 0 9711 5390"/>
                <a:gd name="T57" fmla="*/ T56 w 4565"/>
                <a:gd name="T58" fmla="+- 0 524 474"/>
                <a:gd name="T59" fmla="*/ 524 h 2712"/>
                <a:gd name="T60" fmla="+- 0 9770 5390"/>
                <a:gd name="T61" fmla="*/ T60 w 4565"/>
                <a:gd name="T62" fmla="+- 0 561 474"/>
                <a:gd name="T63" fmla="*/ 561 h 2712"/>
                <a:gd name="T64" fmla="+- 0 9823 5390"/>
                <a:gd name="T65" fmla="*/ T64 w 4565"/>
                <a:gd name="T66" fmla="+- 0 606 474"/>
                <a:gd name="T67" fmla="*/ 606 h 2712"/>
                <a:gd name="T68" fmla="+- 0 9868 5390"/>
                <a:gd name="T69" fmla="*/ T68 w 4565"/>
                <a:gd name="T70" fmla="+- 0 659 474"/>
                <a:gd name="T71" fmla="*/ 659 h 2712"/>
                <a:gd name="T72" fmla="+- 0 9905 5390"/>
                <a:gd name="T73" fmla="*/ T72 w 4565"/>
                <a:gd name="T74" fmla="+- 0 718 474"/>
                <a:gd name="T75" fmla="*/ 718 h 2712"/>
                <a:gd name="T76" fmla="+- 0 9932 5390"/>
                <a:gd name="T77" fmla="*/ T76 w 4565"/>
                <a:gd name="T78" fmla="+- 0 783 474"/>
                <a:gd name="T79" fmla="*/ 783 h 2712"/>
                <a:gd name="T80" fmla="+- 0 9949 5390"/>
                <a:gd name="T81" fmla="*/ T80 w 4565"/>
                <a:gd name="T82" fmla="+- 0 852 474"/>
                <a:gd name="T83" fmla="*/ 852 h 2712"/>
                <a:gd name="T84" fmla="+- 0 9955 5390"/>
                <a:gd name="T85" fmla="*/ T84 w 4565"/>
                <a:gd name="T86" fmla="+- 0 926 474"/>
                <a:gd name="T87" fmla="*/ 926 h 2712"/>
                <a:gd name="T88" fmla="+- 0 9955 5390"/>
                <a:gd name="T89" fmla="*/ T88 w 4565"/>
                <a:gd name="T90" fmla="+- 0 2734 474"/>
                <a:gd name="T91" fmla="*/ 2734 h 2712"/>
                <a:gd name="T92" fmla="+- 0 9949 5390"/>
                <a:gd name="T93" fmla="*/ T92 w 4565"/>
                <a:gd name="T94" fmla="+- 0 2807 474"/>
                <a:gd name="T95" fmla="*/ 2807 h 2712"/>
                <a:gd name="T96" fmla="+- 0 9932 5390"/>
                <a:gd name="T97" fmla="*/ T96 w 4565"/>
                <a:gd name="T98" fmla="+- 0 2876 474"/>
                <a:gd name="T99" fmla="*/ 2876 h 2712"/>
                <a:gd name="T100" fmla="+- 0 9905 5390"/>
                <a:gd name="T101" fmla="*/ T100 w 4565"/>
                <a:gd name="T102" fmla="+- 0 2941 474"/>
                <a:gd name="T103" fmla="*/ 2941 h 2712"/>
                <a:gd name="T104" fmla="+- 0 9868 5390"/>
                <a:gd name="T105" fmla="*/ T104 w 4565"/>
                <a:gd name="T106" fmla="+- 0 3001 474"/>
                <a:gd name="T107" fmla="*/ 3001 h 2712"/>
                <a:gd name="T108" fmla="+- 0 9823 5390"/>
                <a:gd name="T109" fmla="*/ T108 w 4565"/>
                <a:gd name="T110" fmla="+- 0 3053 474"/>
                <a:gd name="T111" fmla="*/ 3053 h 2712"/>
                <a:gd name="T112" fmla="+- 0 9770 5390"/>
                <a:gd name="T113" fmla="*/ T112 w 4565"/>
                <a:gd name="T114" fmla="+- 0 3098 474"/>
                <a:gd name="T115" fmla="*/ 3098 h 2712"/>
                <a:gd name="T116" fmla="+- 0 9711 5390"/>
                <a:gd name="T117" fmla="*/ T116 w 4565"/>
                <a:gd name="T118" fmla="+- 0 3135 474"/>
                <a:gd name="T119" fmla="*/ 3135 h 2712"/>
                <a:gd name="T120" fmla="+- 0 9646 5390"/>
                <a:gd name="T121" fmla="*/ T120 w 4565"/>
                <a:gd name="T122" fmla="+- 0 3163 474"/>
                <a:gd name="T123" fmla="*/ 3163 h 2712"/>
                <a:gd name="T124" fmla="+- 0 9577 5390"/>
                <a:gd name="T125" fmla="*/ T124 w 4565"/>
                <a:gd name="T126" fmla="+- 0 3180 474"/>
                <a:gd name="T127" fmla="*/ 3180 h 2712"/>
                <a:gd name="T128" fmla="+- 0 9503 5390"/>
                <a:gd name="T129" fmla="*/ T128 w 4565"/>
                <a:gd name="T130" fmla="+- 0 3186 474"/>
                <a:gd name="T131" fmla="*/ 3186 h 2712"/>
                <a:gd name="T132" fmla="+- 0 5842 5390"/>
                <a:gd name="T133" fmla="*/ T132 w 4565"/>
                <a:gd name="T134" fmla="+- 0 3186 474"/>
                <a:gd name="T135" fmla="*/ 3186 h 2712"/>
                <a:gd name="T136" fmla="+- 0 5769 5390"/>
                <a:gd name="T137" fmla="*/ T136 w 4565"/>
                <a:gd name="T138" fmla="+- 0 3180 474"/>
                <a:gd name="T139" fmla="*/ 3180 h 2712"/>
                <a:gd name="T140" fmla="+- 0 5700 5390"/>
                <a:gd name="T141" fmla="*/ T140 w 4565"/>
                <a:gd name="T142" fmla="+- 0 3163 474"/>
                <a:gd name="T143" fmla="*/ 3163 h 2712"/>
                <a:gd name="T144" fmla="+- 0 5635 5390"/>
                <a:gd name="T145" fmla="*/ T144 w 4565"/>
                <a:gd name="T146" fmla="+- 0 3135 474"/>
                <a:gd name="T147" fmla="*/ 3135 h 2712"/>
                <a:gd name="T148" fmla="+- 0 5575 5390"/>
                <a:gd name="T149" fmla="*/ T148 w 4565"/>
                <a:gd name="T150" fmla="+- 0 3098 474"/>
                <a:gd name="T151" fmla="*/ 3098 h 2712"/>
                <a:gd name="T152" fmla="+- 0 5523 5390"/>
                <a:gd name="T153" fmla="*/ T152 w 4565"/>
                <a:gd name="T154" fmla="+- 0 3053 474"/>
                <a:gd name="T155" fmla="*/ 3053 h 2712"/>
                <a:gd name="T156" fmla="+- 0 5478 5390"/>
                <a:gd name="T157" fmla="*/ T156 w 4565"/>
                <a:gd name="T158" fmla="+- 0 3001 474"/>
                <a:gd name="T159" fmla="*/ 3001 h 2712"/>
                <a:gd name="T160" fmla="+- 0 5441 5390"/>
                <a:gd name="T161" fmla="*/ T160 w 4565"/>
                <a:gd name="T162" fmla="+- 0 2941 474"/>
                <a:gd name="T163" fmla="*/ 2941 h 2712"/>
                <a:gd name="T164" fmla="+- 0 5413 5390"/>
                <a:gd name="T165" fmla="*/ T164 w 4565"/>
                <a:gd name="T166" fmla="+- 0 2876 474"/>
                <a:gd name="T167" fmla="*/ 2876 h 2712"/>
                <a:gd name="T168" fmla="+- 0 5396 5390"/>
                <a:gd name="T169" fmla="*/ T168 w 4565"/>
                <a:gd name="T170" fmla="+- 0 2807 474"/>
                <a:gd name="T171" fmla="*/ 2807 h 2712"/>
                <a:gd name="T172" fmla="+- 0 5390 5390"/>
                <a:gd name="T173" fmla="*/ T172 w 4565"/>
                <a:gd name="T174" fmla="+- 0 2734 474"/>
                <a:gd name="T175" fmla="*/ 2734 h 2712"/>
                <a:gd name="T176" fmla="+- 0 5390 5390"/>
                <a:gd name="T177" fmla="*/ T176 w 4565"/>
                <a:gd name="T178" fmla="+- 0 926 474"/>
                <a:gd name="T179" fmla="*/ 926 h 271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Lst>
              <a:rect l="0" t="0" r="r" b="b"/>
              <a:pathLst>
                <a:path w="4565" h="2712">
                  <a:moveTo>
                    <a:pt x="0" y="452"/>
                  </a:moveTo>
                  <a:lnTo>
                    <a:pt x="6" y="378"/>
                  </a:lnTo>
                  <a:lnTo>
                    <a:pt x="23" y="309"/>
                  </a:lnTo>
                  <a:lnTo>
                    <a:pt x="51" y="244"/>
                  </a:lnTo>
                  <a:lnTo>
                    <a:pt x="88" y="185"/>
                  </a:lnTo>
                  <a:lnTo>
                    <a:pt x="133" y="132"/>
                  </a:lnTo>
                  <a:lnTo>
                    <a:pt x="185" y="87"/>
                  </a:lnTo>
                  <a:lnTo>
                    <a:pt x="245" y="50"/>
                  </a:lnTo>
                  <a:lnTo>
                    <a:pt x="310" y="23"/>
                  </a:lnTo>
                  <a:lnTo>
                    <a:pt x="379" y="6"/>
                  </a:lnTo>
                  <a:lnTo>
                    <a:pt x="452" y="0"/>
                  </a:lnTo>
                  <a:lnTo>
                    <a:pt x="4113" y="0"/>
                  </a:lnTo>
                  <a:lnTo>
                    <a:pt x="4187" y="6"/>
                  </a:lnTo>
                  <a:lnTo>
                    <a:pt x="4256" y="23"/>
                  </a:lnTo>
                  <a:lnTo>
                    <a:pt x="4321" y="50"/>
                  </a:lnTo>
                  <a:lnTo>
                    <a:pt x="4380" y="87"/>
                  </a:lnTo>
                  <a:lnTo>
                    <a:pt x="4433" y="132"/>
                  </a:lnTo>
                  <a:lnTo>
                    <a:pt x="4478" y="185"/>
                  </a:lnTo>
                  <a:lnTo>
                    <a:pt x="4515" y="244"/>
                  </a:lnTo>
                  <a:lnTo>
                    <a:pt x="4542" y="309"/>
                  </a:lnTo>
                  <a:lnTo>
                    <a:pt x="4559" y="378"/>
                  </a:lnTo>
                  <a:lnTo>
                    <a:pt x="4565" y="452"/>
                  </a:lnTo>
                  <a:lnTo>
                    <a:pt x="4565" y="2260"/>
                  </a:lnTo>
                  <a:lnTo>
                    <a:pt x="4559" y="2333"/>
                  </a:lnTo>
                  <a:lnTo>
                    <a:pt x="4542" y="2402"/>
                  </a:lnTo>
                  <a:lnTo>
                    <a:pt x="4515" y="2467"/>
                  </a:lnTo>
                  <a:lnTo>
                    <a:pt x="4478" y="2527"/>
                  </a:lnTo>
                  <a:lnTo>
                    <a:pt x="4433" y="2579"/>
                  </a:lnTo>
                  <a:lnTo>
                    <a:pt x="4380" y="2624"/>
                  </a:lnTo>
                  <a:lnTo>
                    <a:pt x="4321" y="2661"/>
                  </a:lnTo>
                  <a:lnTo>
                    <a:pt x="4256" y="2689"/>
                  </a:lnTo>
                  <a:lnTo>
                    <a:pt x="4187" y="2706"/>
                  </a:lnTo>
                  <a:lnTo>
                    <a:pt x="4113" y="2712"/>
                  </a:lnTo>
                  <a:lnTo>
                    <a:pt x="452" y="2712"/>
                  </a:lnTo>
                  <a:lnTo>
                    <a:pt x="379" y="2706"/>
                  </a:lnTo>
                  <a:lnTo>
                    <a:pt x="310" y="2689"/>
                  </a:lnTo>
                  <a:lnTo>
                    <a:pt x="245" y="2661"/>
                  </a:lnTo>
                  <a:lnTo>
                    <a:pt x="185" y="2624"/>
                  </a:lnTo>
                  <a:lnTo>
                    <a:pt x="133" y="2579"/>
                  </a:lnTo>
                  <a:lnTo>
                    <a:pt x="88" y="2527"/>
                  </a:lnTo>
                  <a:lnTo>
                    <a:pt x="51" y="2467"/>
                  </a:lnTo>
                  <a:lnTo>
                    <a:pt x="23" y="2402"/>
                  </a:lnTo>
                  <a:lnTo>
                    <a:pt x="6" y="2333"/>
                  </a:lnTo>
                  <a:lnTo>
                    <a:pt x="0" y="2260"/>
                  </a:lnTo>
                  <a:lnTo>
                    <a:pt x="0" y="452"/>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docshape518">
              <a:extLst>
                <a:ext uri="{FF2B5EF4-FFF2-40B4-BE49-F238E27FC236}">
                  <a16:creationId xmlns:a16="http://schemas.microsoft.com/office/drawing/2014/main" id="{354CC067-174C-AE04-BD23-04C3F28D6E1C}"/>
                </a:ext>
              </a:extLst>
            </p:cNvPr>
            <p:cNvSpPr txBox="1">
              <a:spLocks noChangeArrowheads="1"/>
            </p:cNvSpPr>
            <p:nvPr/>
          </p:nvSpPr>
          <p:spPr bwMode="auto">
            <a:xfrm>
              <a:off x="5825" y="466"/>
              <a:ext cx="4565" cy="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0" fontAlgn="base" latinLnBrk="0" hangingPunct="0">
                <a:lnSpc>
                  <a:spcPct val="100000"/>
                </a:lnSpc>
                <a:spcBef>
                  <a:spcPct val="0"/>
                </a:spcBef>
                <a:spcAft>
                  <a:spcPts val="800"/>
                </a:spcAft>
                <a:buClrTx/>
                <a:buSzTx/>
                <a:buFontTx/>
                <a:buNone/>
                <a:tabLst/>
              </a:pPr>
              <a:endParaRPr kumimoji="0" lang="en-US" altLang="ja-JP" sz="10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523875" lvl="0" indent="0" defTabSz="914400" rtl="0" eaLnBrk="0" fontAlgn="base" latinLnBrk="0" hangingPunct="0">
                <a:lnSpc>
                  <a:spcPct val="100000"/>
                </a:lnSpc>
                <a:spcBef>
                  <a:spcPct val="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長崎県保険医協会では日常診療の中で陥りやすい請求漏れをまとめた「請求漏れチェックリスト」を作成しています。 この中から、レセプトチェッカーがチェックしたレセプトに関連したものだけを抽出したものがオリジナル請求漏れチェックリストです。</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12" name="テキスト ボックス 11">
            <a:extLst>
              <a:ext uri="{FF2B5EF4-FFF2-40B4-BE49-F238E27FC236}">
                <a16:creationId xmlns:a16="http://schemas.microsoft.com/office/drawing/2014/main" id="{05780D4B-B641-7E05-E7B5-A49A4F692E51}"/>
              </a:ext>
            </a:extLst>
          </p:cNvPr>
          <p:cNvSpPr txBox="1"/>
          <p:nvPr/>
        </p:nvSpPr>
        <p:spPr>
          <a:xfrm>
            <a:off x="780365" y="2954659"/>
            <a:ext cx="5400000" cy="261610"/>
          </a:xfrm>
          <a:prstGeom prst="rect">
            <a:avLst/>
          </a:prstGeom>
          <a:noFill/>
        </p:spPr>
        <p:txBody>
          <a:bodyPr wrap="square">
            <a:spAutoFit/>
          </a:bodyPr>
          <a:lstStyle/>
          <a:p>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［集計］</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をクリックすると、請求漏れチェックリストが表示されます。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3" name="docshapegroup519">
            <a:extLst>
              <a:ext uri="{FF2B5EF4-FFF2-40B4-BE49-F238E27FC236}">
                <a16:creationId xmlns:a16="http://schemas.microsoft.com/office/drawing/2014/main" id="{3FD62578-A5A0-724B-87C8-24D7AC5558D1}"/>
              </a:ext>
            </a:extLst>
          </p:cNvPr>
          <p:cNvGrpSpPr>
            <a:grpSpLocks/>
          </p:cNvGrpSpPr>
          <p:nvPr/>
        </p:nvGrpSpPr>
        <p:grpSpPr bwMode="auto">
          <a:xfrm>
            <a:off x="1378426" y="3259963"/>
            <a:ext cx="4101147" cy="3088667"/>
            <a:chOff x="2551" y="208"/>
            <a:chExt cx="6804" cy="5127"/>
          </a:xfrm>
        </p:grpSpPr>
        <p:pic>
          <p:nvPicPr>
            <p:cNvPr id="1034" name="docshape520">
              <a:extLst>
                <a:ext uri="{FF2B5EF4-FFF2-40B4-BE49-F238E27FC236}">
                  <a16:creationId xmlns:a16="http://schemas.microsoft.com/office/drawing/2014/main" id="{89BF27E9-0B53-06C2-68E9-EADFE7D0C0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08"/>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14" name="docshape521">
              <a:extLst>
                <a:ext uri="{FF2B5EF4-FFF2-40B4-BE49-F238E27FC236}">
                  <a16:creationId xmlns:a16="http://schemas.microsoft.com/office/drawing/2014/main" id="{DD8B1971-A2C2-30F1-1E20-F75F96807695}"/>
                </a:ext>
              </a:extLst>
            </p:cNvPr>
            <p:cNvSpPr>
              <a:spLocks/>
            </p:cNvSpPr>
            <p:nvPr/>
          </p:nvSpPr>
          <p:spPr bwMode="auto">
            <a:xfrm>
              <a:off x="5691" y="999"/>
              <a:ext cx="653" cy="413"/>
            </a:xfrm>
            <a:custGeom>
              <a:avLst/>
              <a:gdLst>
                <a:gd name="T0" fmla="+- 0 5692 5692"/>
                <a:gd name="T1" fmla="*/ T0 w 653"/>
                <a:gd name="T2" fmla="+- 0 1068 999"/>
                <a:gd name="T3" fmla="*/ 1068 h 413"/>
                <a:gd name="T4" fmla="+- 0 5697 5692"/>
                <a:gd name="T5" fmla="*/ T4 w 653"/>
                <a:gd name="T6" fmla="+- 0 1041 999"/>
                <a:gd name="T7" fmla="*/ 1041 h 413"/>
                <a:gd name="T8" fmla="+- 0 5712 5692"/>
                <a:gd name="T9" fmla="*/ T8 w 653"/>
                <a:gd name="T10" fmla="+- 0 1019 999"/>
                <a:gd name="T11" fmla="*/ 1019 h 413"/>
                <a:gd name="T12" fmla="+- 0 5734 5692"/>
                <a:gd name="T13" fmla="*/ T12 w 653"/>
                <a:gd name="T14" fmla="+- 0 1005 999"/>
                <a:gd name="T15" fmla="*/ 1005 h 413"/>
                <a:gd name="T16" fmla="+- 0 5760 5692"/>
                <a:gd name="T17" fmla="*/ T16 w 653"/>
                <a:gd name="T18" fmla="+- 0 999 999"/>
                <a:gd name="T19" fmla="*/ 999 h 413"/>
                <a:gd name="T20" fmla="+- 0 6276 5692"/>
                <a:gd name="T21" fmla="*/ T20 w 653"/>
                <a:gd name="T22" fmla="+- 0 999 999"/>
                <a:gd name="T23" fmla="*/ 999 h 413"/>
                <a:gd name="T24" fmla="+- 0 6302 5692"/>
                <a:gd name="T25" fmla="*/ T24 w 653"/>
                <a:gd name="T26" fmla="+- 0 1005 999"/>
                <a:gd name="T27" fmla="*/ 1005 h 413"/>
                <a:gd name="T28" fmla="+- 0 6324 5692"/>
                <a:gd name="T29" fmla="*/ T28 w 653"/>
                <a:gd name="T30" fmla="+- 0 1019 999"/>
                <a:gd name="T31" fmla="*/ 1019 h 413"/>
                <a:gd name="T32" fmla="+- 0 6339 5692"/>
                <a:gd name="T33" fmla="*/ T32 w 653"/>
                <a:gd name="T34" fmla="+- 0 1041 999"/>
                <a:gd name="T35" fmla="*/ 1041 h 413"/>
                <a:gd name="T36" fmla="+- 0 6344 5692"/>
                <a:gd name="T37" fmla="*/ T36 w 653"/>
                <a:gd name="T38" fmla="+- 0 1068 999"/>
                <a:gd name="T39" fmla="*/ 1068 h 413"/>
                <a:gd name="T40" fmla="+- 0 6344 5692"/>
                <a:gd name="T41" fmla="*/ T40 w 653"/>
                <a:gd name="T42" fmla="+- 0 1343 999"/>
                <a:gd name="T43" fmla="*/ 1343 h 413"/>
                <a:gd name="T44" fmla="+- 0 6339 5692"/>
                <a:gd name="T45" fmla="*/ T44 w 653"/>
                <a:gd name="T46" fmla="+- 0 1370 999"/>
                <a:gd name="T47" fmla="*/ 1370 h 413"/>
                <a:gd name="T48" fmla="+- 0 6324 5692"/>
                <a:gd name="T49" fmla="*/ T48 w 653"/>
                <a:gd name="T50" fmla="+- 0 1392 999"/>
                <a:gd name="T51" fmla="*/ 1392 h 413"/>
                <a:gd name="T52" fmla="+- 0 6302 5692"/>
                <a:gd name="T53" fmla="*/ T52 w 653"/>
                <a:gd name="T54" fmla="+- 0 1407 999"/>
                <a:gd name="T55" fmla="*/ 1407 h 413"/>
                <a:gd name="T56" fmla="+- 0 6276 5692"/>
                <a:gd name="T57" fmla="*/ T56 w 653"/>
                <a:gd name="T58" fmla="+- 0 1412 999"/>
                <a:gd name="T59" fmla="*/ 1412 h 413"/>
                <a:gd name="T60" fmla="+- 0 5760 5692"/>
                <a:gd name="T61" fmla="*/ T60 w 653"/>
                <a:gd name="T62" fmla="+- 0 1412 999"/>
                <a:gd name="T63" fmla="*/ 1412 h 413"/>
                <a:gd name="T64" fmla="+- 0 5734 5692"/>
                <a:gd name="T65" fmla="*/ T64 w 653"/>
                <a:gd name="T66" fmla="+- 0 1407 999"/>
                <a:gd name="T67" fmla="*/ 1407 h 413"/>
                <a:gd name="T68" fmla="+- 0 5712 5692"/>
                <a:gd name="T69" fmla="*/ T68 w 653"/>
                <a:gd name="T70" fmla="+- 0 1392 999"/>
                <a:gd name="T71" fmla="*/ 1392 h 413"/>
                <a:gd name="T72" fmla="+- 0 5697 5692"/>
                <a:gd name="T73" fmla="*/ T72 w 653"/>
                <a:gd name="T74" fmla="+- 0 1370 999"/>
                <a:gd name="T75" fmla="*/ 1370 h 413"/>
                <a:gd name="T76" fmla="+- 0 5692 5692"/>
                <a:gd name="T77" fmla="*/ T76 w 653"/>
                <a:gd name="T78" fmla="+- 0 1343 999"/>
                <a:gd name="T79" fmla="*/ 1343 h 413"/>
                <a:gd name="T80" fmla="+- 0 5692 5692"/>
                <a:gd name="T81" fmla="*/ T80 w 653"/>
                <a:gd name="T82" fmla="+- 0 1068 999"/>
                <a:gd name="T83" fmla="*/ 1068 h 41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53" h="413">
                  <a:moveTo>
                    <a:pt x="0" y="69"/>
                  </a:moveTo>
                  <a:lnTo>
                    <a:pt x="5" y="42"/>
                  </a:lnTo>
                  <a:lnTo>
                    <a:pt x="20" y="20"/>
                  </a:lnTo>
                  <a:lnTo>
                    <a:pt x="42" y="6"/>
                  </a:lnTo>
                  <a:lnTo>
                    <a:pt x="68" y="0"/>
                  </a:lnTo>
                  <a:lnTo>
                    <a:pt x="584" y="0"/>
                  </a:lnTo>
                  <a:lnTo>
                    <a:pt x="610" y="6"/>
                  </a:lnTo>
                  <a:lnTo>
                    <a:pt x="632" y="20"/>
                  </a:lnTo>
                  <a:lnTo>
                    <a:pt x="647" y="42"/>
                  </a:lnTo>
                  <a:lnTo>
                    <a:pt x="652" y="69"/>
                  </a:lnTo>
                  <a:lnTo>
                    <a:pt x="652" y="344"/>
                  </a:lnTo>
                  <a:lnTo>
                    <a:pt x="647" y="371"/>
                  </a:lnTo>
                  <a:lnTo>
                    <a:pt x="632" y="393"/>
                  </a:lnTo>
                  <a:lnTo>
                    <a:pt x="610" y="408"/>
                  </a:lnTo>
                  <a:lnTo>
                    <a:pt x="584" y="413"/>
                  </a:lnTo>
                  <a:lnTo>
                    <a:pt x="68" y="413"/>
                  </a:lnTo>
                  <a:lnTo>
                    <a:pt x="42" y="408"/>
                  </a:lnTo>
                  <a:lnTo>
                    <a:pt x="20" y="393"/>
                  </a:lnTo>
                  <a:lnTo>
                    <a:pt x="5" y="371"/>
                  </a:lnTo>
                  <a:lnTo>
                    <a:pt x="0" y="344"/>
                  </a:lnTo>
                  <a:lnTo>
                    <a:pt x="0" y="69"/>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5" name="テキスト ボックス 14">
            <a:extLst>
              <a:ext uri="{FF2B5EF4-FFF2-40B4-BE49-F238E27FC236}">
                <a16:creationId xmlns:a16="http://schemas.microsoft.com/office/drawing/2014/main" id="{E4AE569C-1698-A4A5-E0CC-23D85D7F9922}"/>
              </a:ext>
            </a:extLst>
          </p:cNvPr>
          <p:cNvSpPr txBox="1"/>
          <p:nvPr/>
        </p:nvSpPr>
        <p:spPr>
          <a:xfrm>
            <a:off x="780365" y="6380792"/>
            <a:ext cx="5379678" cy="600164"/>
          </a:xfrm>
          <a:prstGeom prst="rect">
            <a:avLst/>
          </a:prstGeom>
          <a:noFill/>
        </p:spPr>
        <p:txBody>
          <a:bodyPr wrap="non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「カルテ記載チェック</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リ</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スト」のタブをクリッ</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し、［</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集</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クリッ</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すると、</a:t>
            </a:r>
            <a:endPar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カルテ記載チェックリ</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ス</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トが表示されま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endParaRPr kumimoji="1" lang="ja-JP" altLang="en-US" sz="1100" dirty="0"/>
          </a:p>
        </p:txBody>
      </p:sp>
      <p:grpSp>
        <p:nvGrpSpPr>
          <p:cNvPr id="20" name="docshapegroup522">
            <a:extLst>
              <a:ext uri="{FF2B5EF4-FFF2-40B4-BE49-F238E27FC236}">
                <a16:creationId xmlns:a16="http://schemas.microsoft.com/office/drawing/2014/main" id="{16144790-BFBF-C5C1-9C59-449A69A8F765}"/>
              </a:ext>
            </a:extLst>
          </p:cNvPr>
          <p:cNvGrpSpPr>
            <a:grpSpLocks/>
          </p:cNvGrpSpPr>
          <p:nvPr/>
        </p:nvGrpSpPr>
        <p:grpSpPr bwMode="auto">
          <a:xfrm>
            <a:off x="1268411" y="6913733"/>
            <a:ext cx="4321175" cy="1841500"/>
            <a:chOff x="2551" y="165"/>
            <a:chExt cx="6804" cy="2900"/>
          </a:xfrm>
        </p:grpSpPr>
        <p:pic>
          <p:nvPicPr>
            <p:cNvPr id="1037" name="docshape523">
              <a:extLst>
                <a:ext uri="{FF2B5EF4-FFF2-40B4-BE49-F238E27FC236}">
                  <a16:creationId xmlns:a16="http://schemas.microsoft.com/office/drawing/2014/main" id="{9B6F1632-01DC-3E80-5A1B-6E1CC517A7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164"/>
              <a:ext cx="6804" cy="2900"/>
            </a:xfrm>
            <a:prstGeom prst="rect">
              <a:avLst/>
            </a:prstGeom>
            <a:noFill/>
            <a:extLst>
              <a:ext uri="{909E8E84-426E-40DD-AFC4-6F175D3DCCD1}">
                <a14:hiddenFill xmlns:a14="http://schemas.microsoft.com/office/drawing/2010/main">
                  <a:solidFill>
                    <a:srgbClr val="FFFFFF"/>
                  </a:solidFill>
                </a14:hiddenFill>
              </a:ext>
            </a:extLst>
          </p:spPr>
        </p:pic>
        <p:sp>
          <p:nvSpPr>
            <p:cNvPr id="21" name="docshape524">
              <a:extLst>
                <a:ext uri="{FF2B5EF4-FFF2-40B4-BE49-F238E27FC236}">
                  <a16:creationId xmlns:a16="http://schemas.microsoft.com/office/drawing/2014/main" id="{D6C7F17F-902B-59C0-4348-9B0EA7881262}"/>
                </a:ext>
              </a:extLst>
            </p:cNvPr>
            <p:cNvSpPr>
              <a:spLocks/>
            </p:cNvSpPr>
            <p:nvPr/>
          </p:nvSpPr>
          <p:spPr bwMode="auto">
            <a:xfrm>
              <a:off x="5691" y="946"/>
              <a:ext cx="653" cy="411"/>
            </a:xfrm>
            <a:custGeom>
              <a:avLst/>
              <a:gdLst>
                <a:gd name="T0" fmla="+- 0 5692 5692"/>
                <a:gd name="T1" fmla="*/ T0 w 653"/>
                <a:gd name="T2" fmla="+- 0 1015 946"/>
                <a:gd name="T3" fmla="*/ 1015 h 411"/>
                <a:gd name="T4" fmla="+- 0 5697 5692"/>
                <a:gd name="T5" fmla="*/ T4 w 653"/>
                <a:gd name="T6" fmla="+- 0 988 946"/>
                <a:gd name="T7" fmla="*/ 988 h 411"/>
                <a:gd name="T8" fmla="+- 0 5712 5692"/>
                <a:gd name="T9" fmla="*/ T8 w 653"/>
                <a:gd name="T10" fmla="+- 0 966 946"/>
                <a:gd name="T11" fmla="*/ 966 h 411"/>
                <a:gd name="T12" fmla="+- 0 5733 5692"/>
                <a:gd name="T13" fmla="*/ T12 w 653"/>
                <a:gd name="T14" fmla="+- 0 952 946"/>
                <a:gd name="T15" fmla="*/ 952 h 411"/>
                <a:gd name="T16" fmla="+- 0 5760 5692"/>
                <a:gd name="T17" fmla="*/ T16 w 653"/>
                <a:gd name="T18" fmla="+- 0 946 946"/>
                <a:gd name="T19" fmla="*/ 946 h 411"/>
                <a:gd name="T20" fmla="+- 0 6276 5692"/>
                <a:gd name="T21" fmla="*/ T20 w 653"/>
                <a:gd name="T22" fmla="+- 0 946 946"/>
                <a:gd name="T23" fmla="*/ 946 h 411"/>
                <a:gd name="T24" fmla="+- 0 6303 5692"/>
                <a:gd name="T25" fmla="*/ T24 w 653"/>
                <a:gd name="T26" fmla="+- 0 952 946"/>
                <a:gd name="T27" fmla="*/ 952 h 411"/>
                <a:gd name="T28" fmla="+- 0 6324 5692"/>
                <a:gd name="T29" fmla="*/ T28 w 653"/>
                <a:gd name="T30" fmla="+- 0 966 946"/>
                <a:gd name="T31" fmla="*/ 966 h 411"/>
                <a:gd name="T32" fmla="+- 0 6339 5692"/>
                <a:gd name="T33" fmla="*/ T32 w 653"/>
                <a:gd name="T34" fmla="+- 0 988 946"/>
                <a:gd name="T35" fmla="*/ 988 h 411"/>
                <a:gd name="T36" fmla="+- 0 6344 5692"/>
                <a:gd name="T37" fmla="*/ T36 w 653"/>
                <a:gd name="T38" fmla="+- 0 1015 946"/>
                <a:gd name="T39" fmla="*/ 1015 h 411"/>
                <a:gd name="T40" fmla="+- 0 6344 5692"/>
                <a:gd name="T41" fmla="*/ T40 w 653"/>
                <a:gd name="T42" fmla="+- 0 1288 946"/>
                <a:gd name="T43" fmla="*/ 1288 h 411"/>
                <a:gd name="T44" fmla="+- 0 6339 5692"/>
                <a:gd name="T45" fmla="*/ T44 w 653"/>
                <a:gd name="T46" fmla="+- 0 1315 946"/>
                <a:gd name="T47" fmla="*/ 1315 h 411"/>
                <a:gd name="T48" fmla="+- 0 6324 5692"/>
                <a:gd name="T49" fmla="*/ T48 w 653"/>
                <a:gd name="T50" fmla="+- 0 1337 946"/>
                <a:gd name="T51" fmla="*/ 1337 h 411"/>
                <a:gd name="T52" fmla="+- 0 6303 5692"/>
                <a:gd name="T53" fmla="*/ T52 w 653"/>
                <a:gd name="T54" fmla="+- 0 1351 946"/>
                <a:gd name="T55" fmla="*/ 1351 h 411"/>
                <a:gd name="T56" fmla="+- 0 6276 5692"/>
                <a:gd name="T57" fmla="*/ T56 w 653"/>
                <a:gd name="T58" fmla="+- 0 1357 946"/>
                <a:gd name="T59" fmla="*/ 1357 h 411"/>
                <a:gd name="T60" fmla="+- 0 5760 5692"/>
                <a:gd name="T61" fmla="*/ T60 w 653"/>
                <a:gd name="T62" fmla="+- 0 1357 946"/>
                <a:gd name="T63" fmla="*/ 1357 h 411"/>
                <a:gd name="T64" fmla="+- 0 5733 5692"/>
                <a:gd name="T65" fmla="*/ T64 w 653"/>
                <a:gd name="T66" fmla="+- 0 1351 946"/>
                <a:gd name="T67" fmla="*/ 1351 h 411"/>
                <a:gd name="T68" fmla="+- 0 5712 5692"/>
                <a:gd name="T69" fmla="*/ T68 w 653"/>
                <a:gd name="T70" fmla="+- 0 1337 946"/>
                <a:gd name="T71" fmla="*/ 1337 h 411"/>
                <a:gd name="T72" fmla="+- 0 5697 5692"/>
                <a:gd name="T73" fmla="*/ T72 w 653"/>
                <a:gd name="T74" fmla="+- 0 1315 946"/>
                <a:gd name="T75" fmla="*/ 1315 h 411"/>
                <a:gd name="T76" fmla="+- 0 5692 5692"/>
                <a:gd name="T77" fmla="*/ T76 w 653"/>
                <a:gd name="T78" fmla="+- 0 1288 946"/>
                <a:gd name="T79" fmla="*/ 1288 h 411"/>
                <a:gd name="T80" fmla="+- 0 5692 5692"/>
                <a:gd name="T81" fmla="*/ T80 w 653"/>
                <a:gd name="T82" fmla="+- 0 1015 946"/>
                <a:gd name="T83" fmla="*/ 1015 h 41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53" h="411">
                  <a:moveTo>
                    <a:pt x="0" y="69"/>
                  </a:moveTo>
                  <a:lnTo>
                    <a:pt x="5" y="42"/>
                  </a:lnTo>
                  <a:lnTo>
                    <a:pt x="20" y="20"/>
                  </a:lnTo>
                  <a:lnTo>
                    <a:pt x="41" y="6"/>
                  </a:lnTo>
                  <a:lnTo>
                    <a:pt x="68" y="0"/>
                  </a:lnTo>
                  <a:lnTo>
                    <a:pt x="584" y="0"/>
                  </a:lnTo>
                  <a:lnTo>
                    <a:pt x="611" y="6"/>
                  </a:lnTo>
                  <a:lnTo>
                    <a:pt x="632" y="20"/>
                  </a:lnTo>
                  <a:lnTo>
                    <a:pt x="647" y="42"/>
                  </a:lnTo>
                  <a:lnTo>
                    <a:pt x="652" y="69"/>
                  </a:lnTo>
                  <a:lnTo>
                    <a:pt x="652" y="342"/>
                  </a:lnTo>
                  <a:lnTo>
                    <a:pt x="647" y="369"/>
                  </a:lnTo>
                  <a:lnTo>
                    <a:pt x="632" y="391"/>
                  </a:lnTo>
                  <a:lnTo>
                    <a:pt x="611" y="405"/>
                  </a:lnTo>
                  <a:lnTo>
                    <a:pt x="584" y="411"/>
                  </a:lnTo>
                  <a:lnTo>
                    <a:pt x="68" y="411"/>
                  </a:lnTo>
                  <a:lnTo>
                    <a:pt x="41" y="405"/>
                  </a:lnTo>
                  <a:lnTo>
                    <a:pt x="20" y="391"/>
                  </a:lnTo>
                  <a:lnTo>
                    <a:pt x="5" y="369"/>
                  </a:lnTo>
                  <a:lnTo>
                    <a:pt x="0" y="342"/>
                  </a:lnTo>
                  <a:lnTo>
                    <a:pt x="0" y="69"/>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docshape525">
              <a:extLst>
                <a:ext uri="{FF2B5EF4-FFF2-40B4-BE49-F238E27FC236}">
                  <a16:creationId xmlns:a16="http://schemas.microsoft.com/office/drawing/2014/main" id="{2E5D1B64-B02A-B984-EA43-597B43D98006}"/>
                </a:ext>
              </a:extLst>
            </p:cNvPr>
            <p:cNvSpPr>
              <a:spLocks/>
            </p:cNvSpPr>
            <p:nvPr/>
          </p:nvSpPr>
          <p:spPr bwMode="auto">
            <a:xfrm>
              <a:off x="3922" y="1615"/>
              <a:ext cx="1301" cy="327"/>
            </a:xfrm>
            <a:custGeom>
              <a:avLst/>
              <a:gdLst>
                <a:gd name="T0" fmla="+- 0 3923 3923"/>
                <a:gd name="T1" fmla="*/ T0 w 1301"/>
                <a:gd name="T2" fmla="+- 0 1670 1616"/>
                <a:gd name="T3" fmla="*/ 1670 h 327"/>
                <a:gd name="T4" fmla="+- 0 3927 3923"/>
                <a:gd name="T5" fmla="*/ T4 w 1301"/>
                <a:gd name="T6" fmla="+- 0 1649 1616"/>
                <a:gd name="T7" fmla="*/ 1649 h 327"/>
                <a:gd name="T8" fmla="+- 0 3939 3923"/>
                <a:gd name="T9" fmla="*/ T8 w 1301"/>
                <a:gd name="T10" fmla="+- 0 1632 1616"/>
                <a:gd name="T11" fmla="*/ 1632 h 327"/>
                <a:gd name="T12" fmla="+- 0 3956 3923"/>
                <a:gd name="T13" fmla="*/ T12 w 1301"/>
                <a:gd name="T14" fmla="+- 0 1620 1616"/>
                <a:gd name="T15" fmla="*/ 1620 h 327"/>
                <a:gd name="T16" fmla="+- 0 3977 3923"/>
                <a:gd name="T17" fmla="*/ T16 w 1301"/>
                <a:gd name="T18" fmla="+- 0 1616 1616"/>
                <a:gd name="T19" fmla="*/ 1616 h 327"/>
                <a:gd name="T20" fmla="+- 0 5169 3923"/>
                <a:gd name="T21" fmla="*/ T20 w 1301"/>
                <a:gd name="T22" fmla="+- 0 1616 1616"/>
                <a:gd name="T23" fmla="*/ 1616 h 327"/>
                <a:gd name="T24" fmla="+- 0 5190 3923"/>
                <a:gd name="T25" fmla="*/ T24 w 1301"/>
                <a:gd name="T26" fmla="+- 0 1620 1616"/>
                <a:gd name="T27" fmla="*/ 1620 h 327"/>
                <a:gd name="T28" fmla="+- 0 5208 3923"/>
                <a:gd name="T29" fmla="*/ T28 w 1301"/>
                <a:gd name="T30" fmla="+- 0 1632 1616"/>
                <a:gd name="T31" fmla="*/ 1632 h 327"/>
                <a:gd name="T32" fmla="+- 0 5219 3923"/>
                <a:gd name="T33" fmla="*/ T32 w 1301"/>
                <a:gd name="T34" fmla="+- 0 1649 1616"/>
                <a:gd name="T35" fmla="*/ 1649 h 327"/>
                <a:gd name="T36" fmla="+- 0 5224 3923"/>
                <a:gd name="T37" fmla="*/ T36 w 1301"/>
                <a:gd name="T38" fmla="+- 0 1670 1616"/>
                <a:gd name="T39" fmla="*/ 1670 h 327"/>
                <a:gd name="T40" fmla="+- 0 5224 3923"/>
                <a:gd name="T41" fmla="*/ T40 w 1301"/>
                <a:gd name="T42" fmla="+- 0 1888 1616"/>
                <a:gd name="T43" fmla="*/ 1888 h 327"/>
                <a:gd name="T44" fmla="+- 0 5219 3923"/>
                <a:gd name="T45" fmla="*/ T44 w 1301"/>
                <a:gd name="T46" fmla="+- 0 1909 1616"/>
                <a:gd name="T47" fmla="*/ 1909 h 327"/>
                <a:gd name="T48" fmla="+- 0 5208 3923"/>
                <a:gd name="T49" fmla="*/ T48 w 1301"/>
                <a:gd name="T50" fmla="+- 0 1926 1616"/>
                <a:gd name="T51" fmla="*/ 1926 h 327"/>
                <a:gd name="T52" fmla="+- 0 5190 3923"/>
                <a:gd name="T53" fmla="*/ T52 w 1301"/>
                <a:gd name="T54" fmla="+- 0 1938 1616"/>
                <a:gd name="T55" fmla="*/ 1938 h 327"/>
                <a:gd name="T56" fmla="+- 0 5169 3923"/>
                <a:gd name="T57" fmla="*/ T56 w 1301"/>
                <a:gd name="T58" fmla="+- 0 1942 1616"/>
                <a:gd name="T59" fmla="*/ 1942 h 327"/>
                <a:gd name="T60" fmla="+- 0 3977 3923"/>
                <a:gd name="T61" fmla="*/ T60 w 1301"/>
                <a:gd name="T62" fmla="+- 0 1942 1616"/>
                <a:gd name="T63" fmla="*/ 1942 h 327"/>
                <a:gd name="T64" fmla="+- 0 3956 3923"/>
                <a:gd name="T65" fmla="*/ T64 w 1301"/>
                <a:gd name="T66" fmla="+- 0 1938 1616"/>
                <a:gd name="T67" fmla="*/ 1938 h 327"/>
                <a:gd name="T68" fmla="+- 0 3939 3923"/>
                <a:gd name="T69" fmla="*/ T68 w 1301"/>
                <a:gd name="T70" fmla="+- 0 1926 1616"/>
                <a:gd name="T71" fmla="*/ 1926 h 327"/>
                <a:gd name="T72" fmla="+- 0 3927 3923"/>
                <a:gd name="T73" fmla="*/ T72 w 1301"/>
                <a:gd name="T74" fmla="+- 0 1909 1616"/>
                <a:gd name="T75" fmla="*/ 1909 h 327"/>
                <a:gd name="T76" fmla="+- 0 3923 3923"/>
                <a:gd name="T77" fmla="*/ T76 w 1301"/>
                <a:gd name="T78" fmla="+- 0 1888 1616"/>
                <a:gd name="T79" fmla="*/ 1888 h 327"/>
                <a:gd name="T80" fmla="+- 0 3923 3923"/>
                <a:gd name="T81" fmla="*/ T80 w 1301"/>
                <a:gd name="T82" fmla="+- 0 1670 1616"/>
                <a:gd name="T83" fmla="*/ 1670 h 3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301" h="327">
                  <a:moveTo>
                    <a:pt x="0" y="54"/>
                  </a:moveTo>
                  <a:lnTo>
                    <a:pt x="4" y="33"/>
                  </a:lnTo>
                  <a:lnTo>
                    <a:pt x="16" y="16"/>
                  </a:lnTo>
                  <a:lnTo>
                    <a:pt x="33" y="4"/>
                  </a:lnTo>
                  <a:lnTo>
                    <a:pt x="54" y="0"/>
                  </a:lnTo>
                  <a:lnTo>
                    <a:pt x="1246" y="0"/>
                  </a:lnTo>
                  <a:lnTo>
                    <a:pt x="1267" y="4"/>
                  </a:lnTo>
                  <a:lnTo>
                    <a:pt x="1285" y="16"/>
                  </a:lnTo>
                  <a:lnTo>
                    <a:pt x="1296" y="33"/>
                  </a:lnTo>
                  <a:lnTo>
                    <a:pt x="1301" y="54"/>
                  </a:lnTo>
                  <a:lnTo>
                    <a:pt x="1301" y="272"/>
                  </a:lnTo>
                  <a:lnTo>
                    <a:pt x="1296" y="293"/>
                  </a:lnTo>
                  <a:lnTo>
                    <a:pt x="1285" y="310"/>
                  </a:lnTo>
                  <a:lnTo>
                    <a:pt x="1267" y="322"/>
                  </a:lnTo>
                  <a:lnTo>
                    <a:pt x="1246" y="326"/>
                  </a:lnTo>
                  <a:lnTo>
                    <a:pt x="54" y="326"/>
                  </a:lnTo>
                  <a:lnTo>
                    <a:pt x="33" y="322"/>
                  </a:lnTo>
                  <a:lnTo>
                    <a:pt x="16" y="310"/>
                  </a:lnTo>
                  <a:lnTo>
                    <a:pt x="4" y="293"/>
                  </a:lnTo>
                  <a:lnTo>
                    <a:pt x="0" y="272"/>
                  </a:lnTo>
                  <a:lnTo>
                    <a:pt x="0" y="54"/>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41112286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77</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6" name="正方形/長方形 5">
            <a:extLst>
              <a:ext uri="{FF2B5EF4-FFF2-40B4-BE49-F238E27FC236}">
                <a16:creationId xmlns:a16="http://schemas.microsoft.com/office/drawing/2014/main" id="{F5B806E5-706E-3BF3-7E0F-2A844D14E1EF}"/>
              </a:ext>
            </a:extLst>
          </p:cNvPr>
          <p:cNvSpPr/>
          <p:nvPr/>
        </p:nvSpPr>
        <p:spPr>
          <a:xfrm>
            <a:off x="729000" y="5596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100" b="1" dirty="0">
                <a:solidFill>
                  <a:srgbClr val="002060"/>
                </a:solidFill>
                <a:latin typeface="游ゴシック" panose="020B0400000000000000" pitchFamily="50" charset="-128"/>
                <a:ea typeface="游ゴシック" panose="020B0400000000000000" pitchFamily="50" charset="-128"/>
              </a:rPr>
              <a:t> </a:t>
            </a:r>
            <a:r>
              <a:rPr lang="ja-JP" altLang="ja-JP" sz="1100" spc="395" dirty="0">
                <a:solidFill>
                  <a:srgbClr val="001F5F"/>
                </a:solidFill>
                <a:effectLst/>
                <a:highlight>
                  <a:srgbClr val="99CCFF"/>
                </a:highlight>
                <a:ea typeface="Times New Roman" panose="02020603050405020304" pitchFamily="18" charset="0"/>
                <a:cs typeface="ＭＳ Ｐゴシック" panose="020B0600070205080204" pitchFamily="50" charset="-128"/>
              </a:rPr>
              <a:t> </a:t>
            </a:r>
            <a:r>
              <a:rPr lang="ja-JP" altLang="ja-JP" sz="1400" b="1" spc="-10" dirty="0">
                <a:solidFill>
                  <a:srgbClr val="001F5F"/>
                </a:solidFill>
                <a:effectLst/>
                <a:highlight>
                  <a:srgbClr val="99CCFF"/>
                </a:highlight>
                <a:ea typeface="游ゴシック" panose="020B0400000000000000" pitchFamily="50" charset="-128"/>
                <a:cs typeface="ＭＳ Ｐゴシック" panose="020B0600070205080204" pitchFamily="50" charset="-128"/>
              </a:rPr>
              <a:t>レセプト解</a:t>
            </a:r>
            <a:r>
              <a:rPr lang="ja-JP" altLang="ja-JP" sz="1400" b="1" spc="-50" dirty="0">
                <a:solidFill>
                  <a:srgbClr val="001F5F"/>
                </a:solidFill>
                <a:effectLst/>
                <a:highlight>
                  <a:srgbClr val="99CCFF"/>
                </a:highlight>
                <a:ea typeface="游ゴシック" panose="020B0400000000000000" pitchFamily="50" charset="-128"/>
                <a:cs typeface="ＭＳ Ｐゴシック" panose="020B0600070205080204" pitchFamily="50" charset="-128"/>
              </a:rPr>
              <a:t>析</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7" name="テキスト ボックス 6">
            <a:extLst>
              <a:ext uri="{FF2B5EF4-FFF2-40B4-BE49-F238E27FC236}">
                <a16:creationId xmlns:a16="http://schemas.microsoft.com/office/drawing/2014/main" id="{EB8DF41E-BD8E-3A61-C190-46EA2187C94E}"/>
              </a:ext>
            </a:extLst>
          </p:cNvPr>
          <p:cNvSpPr txBox="1"/>
          <p:nvPr/>
        </p:nvSpPr>
        <p:spPr>
          <a:xfrm>
            <a:off x="391886" y="851554"/>
            <a:ext cx="6252994" cy="1080039"/>
          </a:xfrm>
          <a:prstGeom prst="rect">
            <a:avLst/>
          </a:prstGeom>
          <a:noFill/>
        </p:spPr>
        <p:txBody>
          <a:bodyPr wrap="none" rtlCol="0">
            <a:spAutoFit/>
          </a:bodyPr>
          <a:lstStyle/>
          <a:p>
            <a:pPr marL="485140">
              <a:lnSpc>
                <a:spcPts val="1815"/>
              </a:lnSpc>
            </a:pPr>
            <a:r>
              <a:rPr lang="ja-JP" altLang="ja-JP" sz="1100" b="1" spc="-10" dirty="0">
                <a:effectLst/>
                <a:latin typeface="游ゴシック" panose="020B0400000000000000" pitchFamily="50" charset="-128"/>
                <a:ea typeface="游ゴシック" panose="020B0400000000000000" pitchFamily="50" charset="-128"/>
                <a:cs typeface="함초롬바탕" panose="02030604000101010101" pitchFamily="18" charset="-128"/>
              </a:rPr>
              <a:t>１．時系列解析</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marR="290830">
              <a:lnSpc>
                <a:spcPct val="116000"/>
              </a:lnSpc>
              <a:spcBef>
                <a:spcPts val="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ド</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ウの「レセプト解析」</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「時系列解析」をクリ</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ッ</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クすると</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290830">
              <a:lnSpc>
                <a:spcPct val="116000"/>
              </a:lnSpc>
              <a:spcBef>
                <a:spcPts val="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レセプトデータを集計</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し</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時系列表示しま</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p>
          <a:p>
            <a:pPr marL="485140">
              <a:spcBef>
                <a:spcPts val="5"/>
              </a:spcBef>
              <a:spcAft>
                <a:spcPts val="0"/>
              </a:spcAft>
            </a:pP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注：集計にしばらく時間がかかる場合があります。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pic>
        <p:nvPicPr>
          <p:cNvPr id="8" name="image142.jpeg">
            <a:extLst>
              <a:ext uri="{FF2B5EF4-FFF2-40B4-BE49-F238E27FC236}">
                <a16:creationId xmlns:a16="http://schemas.microsoft.com/office/drawing/2014/main" id="{12AC318F-9FD4-57B2-E05D-A6F18D77A207}"/>
              </a:ext>
            </a:extLst>
          </p:cNvPr>
          <p:cNvPicPr>
            <a:picLocks noChangeAspect="1"/>
          </p:cNvPicPr>
          <p:nvPr/>
        </p:nvPicPr>
        <p:blipFill>
          <a:blip r:embed="rId3" cstate="print"/>
          <a:stretch>
            <a:fillRect/>
          </a:stretch>
        </p:blipFill>
        <p:spPr>
          <a:xfrm>
            <a:off x="1137920" y="1869757"/>
            <a:ext cx="4330700" cy="3263265"/>
          </a:xfrm>
          <a:prstGeom prst="rect">
            <a:avLst/>
          </a:prstGeom>
        </p:spPr>
      </p:pic>
      <p:sp>
        <p:nvSpPr>
          <p:cNvPr id="9" name="テキスト ボックス 8">
            <a:extLst>
              <a:ext uri="{FF2B5EF4-FFF2-40B4-BE49-F238E27FC236}">
                <a16:creationId xmlns:a16="http://schemas.microsoft.com/office/drawing/2014/main" id="{186A1181-8AC0-468D-FD33-F698081B75C1}"/>
              </a:ext>
            </a:extLst>
          </p:cNvPr>
          <p:cNvSpPr txBox="1"/>
          <p:nvPr/>
        </p:nvSpPr>
        <p:spPr>
          <a:xfrm>
            <a:off x="182623" y="5215526"/>
            <a:ext cx="6405600" cy="305212"/>
          </a:xfrm>
          <a:prstGeom prst="rect">
            <a:avLst/>
          </a:prstGeom>
          <a:noFill/>
        </p:spPr>
        <p:txBody>
          <a:bodyPr wrap="none" rtlCol="0">
            <a:spAutoFit/>
          </a:bodyPr>
          <a:lstStyle/>
          <a:p>
            <a:pPr marL="485140">
              <a:lnSpc>
                <a:spcPts val="1815"/>
              </a:lnSpc>
            </a:pPr>
            <a:r>
              <a:rPr lang="ja-JP" altLang="en-US" sz="1100" spc="-10" dirty="0">
                <a:effectLst/>
                <a:latin typeface="游ゴシック" panose="020B0400000000000000" pitchFamily="50" charset="-128"/>
                <a:ea typeface="游ゴシック" panose="020B0400000000000000" pitchFamily="50" charset="-128"/>
                <a:cs typeface="함초롬바탕" panose="02030604000101010101" pitchFamily="18" charset="-128"/>
              </a:rPr>
              <a:t>最初に総括表が表示されます。タブをクリックすると対応する表、グラフが表示されます。</a:t>
            </a:r>
            <a:endParaRPr kumimoji="1" lang="ja-JP" altLang="en-US" sz="1100" dirty="0">
              <a:latin typeface="游ゴシック" panose="020B0400000000000000" pitchFamily="50" charset="-128"/>
              <a:ea typeface="游ゴシック" panose="020B0400000000000000" pitchFamily="50" charset="-128"/>
            </a:endParaRPr>
          </a:p>
        </p:txBody>
      </p:sp>
      <p:grpSp>
        <p:nvGrpSpPr>
          <p:cNvPr id="10" name="docshapegroup526">
            <a:extLst>
              <a:ext uri="{FF2B5EF4-FFF2-40B4-BE49-F238E27FC236}">
                <a16:creationId xmlns:a16="http://schemas.microsoft.com/office/drawing/2014/main" id="{B79963BB-777B-BA7E-0EAB-355ADBC82EEF}"/>
              </a:ext>
            </a:extLst>
          </p:cNvPr>
          <p:cNvGrpSpPr>
            <a:grpSpLocks/>
          </p:cNvGrpSpPr>
          <p:nvPr/>
        </p:nvGrpSpPr>
        <p:grpSpPr bwMode="auto">
          <a:xfrm>
            <a:off x="1132607" y="5459711"/>
            <a:ext cx="4321175" cy="3514725"/>
            <a:chOff x="2551" y="308"/>
            <a:chExt cx="6804" cy="5534"/>
          </a:xfrm>
        </p:grpSpPr>
        <p:pic>
          <p:nvPicPr>
            <p:cNvPr id="2055" name="docshape527">
              <a:extLst>
                <a:ext uri="{FF2B5EF4-FFF2-40B4-BE49-F238E27FC236}">
                  <a16:creationId xmlns:a16="http://schemas.microsoft.com/office/drawing/2014/main" id="{17C1E89D-6A0A-B93E-50ED-44CE832936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714"/>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11" name="docshape528">
              <a:extLst>
                <a:ext uri="{FF2B5EF4-FFF2-40B4-BE49-F238E27FC236}">
                  <a16:creationId xmlns:a16="http://schemas.microsoft.com/office/drawing/2014/main" id="{E63ABBBF-F9A2-5F6D-65DB-FC074BF02368}"/>
                </a:ext>
              </a:extLst>
            </p:cNvPr>
            <p:cNvSpPr>
              <a:spLocks/>
            </p:cNvSpPr>
            <p:nvPr/>
          </p:nvSpPr>
          <p:spPr bwMode="auto">
            <a:xfrm>
              <a:off x="3411" y="1779"/>
              <a:ext cx="3548" cy="372"/>
            </a:xfrm>
            <a:custGeom>
              <a:avLst/>
              <a:gdLst>
                <a:gd name="T0" fmla="+- 0 3412 3412"/>
                <a:gd name="T1" fmla="*/ T0 w 3548"/>
                <a:gd name="T2" fmla="+- 0 1841 1779"/>
                <a:gd name="T3" fmla="*/ 1841 h 372"/>
                <a:gd name="T4" fmla="+- 0 3416 3412"/>
                <a:gd name="T5" fmla="*/ T4 w 3548"/>
                <a:gd name="T6" fmla="+- 0 1817 1779"/>
                <a:gd name="T7" fmla="*/ 1817 h 372"/>
                <a:gd name="T8" fmla="+- 0 3430 3412"/>
                <a:gd name="T9" fmla="*/ T8 w 3548"/>
                <a:gd name="T10" fmla="+- 0 1797 1779"/>
                <a:gd name="T11" fmla="*/ 1797 h 372"/>
                <a:gd name="T12" fmla="+- 0 3449 3412"/>
                <a:gd name="T13" fmla="*/ T12 w 3548"/>
                <a:gd name="T14" fmla="+- 0 1784 1779"/>
                <a:gd name="T15" fmla="*/ 1784 h 372"/>
                <a:gd name="T16" fmla="+- 0 3474 3412"/>
                <a:gd name="T17" fmla="*/ T16 w 3548"/>
                <a:gd name="T18" fmla="+- 0 1779 1779"/>
                <a:gd name="T19" fmla="*/ 1779 h 372"/>
                <a:gd name="T20" fmla="+- 0 6897 3412"/>
                <a:gd name="T21" fmla="*/ T20 w 3548"/>
                <a:gd name="T22" fmla="+- 0 1779 1779"/>
                <a:gd name="T23" fmla="*/ 1779 h 372"/>
                <a:gd name="T24" fmla="+- 0 6921 3412"/>
                <a:gd name="T25" fmla="*/ T24 w 3548"/>
                <a:gd name="T26" fmla="+- 0 1784 1779"/>
                <a:gd name="T27" fmla="*/ 1784 h 372"/>
                <a:gd name="T28" fmla="+- 0 6941 3412"/>
                <a:gd name="T29" fmla="*/ T28 w 3548"/>
                <a:gd name="T30" fmla="+- 0 1797 1779"/>
                <a:gd name="T31" fmla="*/ 1797 h 372"/>
                <a:gd name="T32" fmla="+- 0 6954 3412"/>
                <a:gd name="T33" fmla="*/ T32 w 3548"/>
                <a:gd name="T34" fmla="+- 0 1817 1779"/>
                <a:gd name="T35" fmla="*/ 1817 h 372"/>
                <a:gd name="T36" fmla="+- 0 6959 3412"/>
                <a:gd name="T37" fmla="*/ T36 w 3548"/>
                <a:gd name="T38" fmla="+- 0 1841 1779"/>
                <a:gd name="T39" fmla="*/ 1841 h 372"/>
                <a:gd name="T40" fmla="+- 0 6959 3412"/>
                <a:gd name="T41" fmla="*/ T40 w 3548"/>
                <a:gd name="T42" fmla="+- 0 2089 1779"/>
                <a:gd name="T43" fmla="*/ 2089 h 372"/>
                <a:gd name="T44" fmla="+- 0 6954 3412"/>
                <a:gd name="T45" fmla="*/ T44 w 3548"/>
                <a:gd name="T46" fmla="+- 0 2113 1779"/>
                <a:gd name="T47" fmla="*/ 2113 h 372"/>
                <a:gd name="T48" fmla="+- 0 6941 3412"/>
                <a:gd name="T49" fmla="*/ T48 w 3548"/>
                <a:gd name="T50" fmla="+- 0 2133 1779"/>
                <a:gd name="T51" fmla="*/ 2133 h 372"/>
                <a:gd name="T52" fmla="+- 0 6921 3412"/>
                <a:gd name="T53" fmla="*/ T52 w 3548"/>
                <a:gd name="T54" fmla="+- 0 2146 1779"/>
                <a:gd name="T55" fmla="*/ 2146 h 372"/>
                <a:gd name="T56" fmla="+- 0 6897 3412"/>
                <a:gd name="T57" fmla="*/ T56 w 3548"/>
                <a:gd name="T58" fmla="+- 0 2151 1779"/>
                <a:gd name="T59" fmla="*/ 2151 h 372"/>
                <a:gd name="T60" fmla="+- 0 3474 3412"/>
                <a:gd name="T61" fmla="*/ T60 w 3548"/>
                <a:gd name="T62" fmla="+- 0 2151 1779"/>
                <a:gd name="T63" fmla="*/ 2151 h 372"/>
                <a:gd name="T64" fmla="+- 0 3449 3412"/>
                <a:gd name="T65" fmla="*/ T64 w 3548"/>
                <a:gd name="T66" fmla="+- 0 2146 1779"/>
                <a:gd name="T67" fmla="*/ 2146 h 372"/>
                <a:gd name="T68" fmla="+- 0 3430 3412"/>
                <a:gd name="T69" fmla="*/ T68 w 3548"/>
                <a:gd name="T70" fmla="+- 0 2133 1779"/>
                <a:gd name="T71" fmla="*/ 2133 h 372"/>
                <a:gd name="T72" fmla="+- 0 3416 3412"/>
                <a:gd name="T73" fmla="*/ T72 w 3548"/>
                <a:gd name="T74" fmla="+- 0 2113 1779"/>
                <a:gd name="T75" fmla="*/ 2113 h 372"/>
                <a:gd name="T76" fmla="+- 0 3412 3412"/>
                <a:gd name="T77" fmla="*/ T76 w 3548"/>
                <a:gd name="T78" fmla="+- 0 2089 1779"/>
                <a:gd name="T79" fmla="*/ 2089 h 372"/>
                <a:gd name="T80" fmla="+- 0 3412 3412"/>
                <a:gd name="T81" fmla="*/ T80 w 3548"/>
                <a:gd name="T82" fmla="+- 0 1841 1779"/>
                <a:gd name="T83" fmla="*/ 1841 h 37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3548" h="372">
                  <a:moveTo>
                    <a:pt x="0" y="62"/>
                  </a:moveTo>
                  <a:lnTo>
                    <a:pt x="4" y="38"/>
                  </a:lnTo>
                  <a:lnTo>
                    <a:pt x="18" y="18"/>
                  </a:lnTo>
                  <a:lnTo>
                    <a:pt x="37" y="5"/>
                  </a:lnTo>
                  <a:lnTo>
                    <a:pt x="62" y="0"/>
                  </a:lnTo>
                  <a:lnTo>
                    <a:pt x="3485" y="0"/>
                  </a:lnTo>
                  <a:lnTo>
                    <a:pt x="3509" y="5"/>
                  </a:lnTo>
                  <a:lnTo>
                    <a:pt x="3529" y="18"/>
                  </a:lnTo>
                  <a:lnTo>
                    <a:pt x="3542" y="38"/>
                  </a:lnTo>
                  <a:lnTo>
                    <a:pt x="3547" y="62"/>
                  </a:lnTo>
                  <a:lnTo>
                    <a:pt x="3547" y="310"/>
                  </a:lnTo>
                  <a:lnTo>
                    <a:pt x="3542" y="334"/>
                  </a:lnTo>
                  <a:lnTo>
                    <a:pt x="3529" y="354"/>
                  </a:lnTo>
                  <a:lnTo>
                    <a:pt x="3509" y="367"/>
                  </a:lnTo>
                  <a:lnTo>
                    <a:pt x="3485" y="372"/>
                  </a:lnTo>
                  <a:lnTo>
                    <a:pt x="62" y="372"/>
                  </a:lnTo>
                  <a:lnTo>
                    <a:pt x="37" y="367"/>
                  </a:lnTo>
                  <a:lnTo>
                    <a:pt x="18" y="354"/>
                  </a:lnTo>
                  <a:lnTo>
                    <a:pt x="4" y="334"/>
                  </a:lnTo>
                  <a:lnTo>
                    <a:pt x="0" y="310"/>
                  </a:lnTo>
                  <a:lnTo>
                    <a:pt x="0" y="62"/>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Line 9">
              <a:extLst>
                <a:ext uri="{FF2B5EF4-FFF2-40B4-BE49-F238E27FC236}">
                  <a16:creationId xmlns:a16="http://schemas.microsoft.com/office/drawing/2014/main" id="{F6BFE36F-0FA2-D76D-CF44-FD5FFD835B46}"/>
                </a:ext>
              </a:extLst>
            </p:cNvPr>
            <p:cNvSpPr>
              <a:spLocks noChangeShapeType="1"/>
            </p:cNvSpPr>
            <p:nvPr/>
          </p:nvSpPr>
          <p:spPr bwMode="auto">
            <a:xfrm>
              <a:off x="5190" y="308"/>
              <a:ext cx="0" cy="1472"/>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15615658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78</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426DC921-A18D-1792-39FC-433F2B1A08D3}"/>
              </a:ext>
            </a:extLst>
          </p:cNvPr>
          <p:cNvSpPr txBox="1"/>
          <p:nvPr/>
        </p:nvSpPr>
        <p:spPr>
          <a:xfrm>
            <a:off x="678246" y="658323"/>
            <a:ext cx="2571858" cy="430887"/>
          </a:xfrm>
          <a:prstGeom prst="rect">
            <a:avLst/>
          </a:prstGeom>
          <a:noFill/>
        </p:spPr>
        <p:txBody>
          <a:bodyPr wrap="non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表、グラフのレイアウトを示します。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pic>
        <p:nvPicPr>
          <p:cNvPr id="3" name="image144.jpeg">
            <a:extLst>
              <a:ext uri="{FF2B5EF4-FFF2-40B4-BE49-F238E27FC236}">
                <a16:creationId xmlns:a16="http://schemas.microsoft.com/office/drawing/2014/main" id="{0687BF7B-AB25-8A6F-7EDE-B8622C097E82}"/>
              </a:ext>
            </a:extLst>
          </p:cNvPr>
          <p:cNvPicPr>
            <a:picLocks noChangeAspect="1"/>
          </p:cNvPicPr>
          <p:nvPr/>
        </p:nvPicPr>
        <p:blipFill>
          <a:blip r:embed="rId3" cstate="print"/>
          <a:stretch>
            <a:fillRect/>
          </a:stretch>
        </p:blipFill>
        <p:spPr>
          <a:xfrm>
            <a:off x="678246" y="1345777"/>
            <a:ext cx="1691640" cy="1273810"/>
          </a:xfrm>
          <a:prstGeom prst="rect">
            <a:avLst/>
          </a:prstGeom>
        </p:spPr>
      </p:pic>
      <p:pic>
        <p:nvPicPr>
          <p:cNvPr id="4" name="image145.jpeg">
            <a:extLst>
              <a:ext uri="{FF2B5EF4-FFF2-40B4-BE49-F238E27FC236}">
                <a16:creationId xmlns:a16="http://schemas.microsoft.com/office/drawing/2014/main" id="{518578DF-2234-FFBA-FEE2-96D400937F79}"/>
              </a:ext>
            </a:extLst>
          </p:cNvPr>
          <p:cNvPicPr>
            <a:picLocks noChangeAspect="1"/>
          </p:cNvPicPr>
          <p:nvPr/>
        </p:nvPicPr>
        <p:blipFill>
          <a:blip r:embed="rId4" cstate="print"/>
          <a:stretch>
            <a:fillRect/>
          </a:stretch>
        </p:blipFill>
        <p:spPr>
          <a:xfrm>
            <a:off x="2521016" y="1345777"/>
            <a:ext cx="1691640" cy="1273810"/>
          </a:xfrm>
          <a:prstGeom prst="rect">
            <a:avLst/>
          </a:prstGeom>
        </p:spPr>
      </p:pic>
      <p:pic>
        <p:nvPicPr>
          <p:cNvPr id="6" name="image146.jpeg">
            <a:extLst>
              <a:ext uri="{FF2B5EF4-FFF2-40B4-BE49-F238E27FC236}">
                <a16:creationId xmlns:a16="http://schemas.microsoft.com/office/drawing/2014/main" id="{5FBC5862-CF9E-5CEE-76EE-7C84513F6706}"/>
              </a:ext>
            </a:extLst>
          </p:cNvPr>
          <p:cNvPicPr>
            <a:picLocks noChangeAspect="1"/>
          </p:cNvPicPr>
          <p:nvPr/>
        </p:nvPicPr>
        <p:blipFill>
          <a:blip r:embed="rId5" cstate="print"/>
          <a:stretch>
            <a:fillRect/>
          </a:stretch>
        </p:blipFill>
        <p:spPr>
          <a:xfrm>
            <a:off x="4386011" y="1345777"/>
            <a:ext cx="1691640" cy="1273810"/>
          </a:xfrm>
          <a:prstGeom prst="rect">
            <a:avLst/>
          </a:prstGeom>
        </p:spPr>
      </p:pic>
      <p:pic>
        <p:nvPicPr>
          <p:cNvPr id="7" name="image147.jpeg">
            <a:extLst>
              <a:ext uri="{FF2B5EF4-FFF2-40B4-BE49-F238E27FC236}">
                <a16:creationId xmlns:a16="http://schemas.microsoft.com/office/drawing/2014/main" id="{4541D4E8-151B-B026-565D-EE70E92BA61B}"/>
              </a:ext>
            </a:extLst>
          </p:cNvPr>
          <p:cNvPicPr>
            <a:picLocks noChangeAspect="1"/>
          </p:cNvPicPr>
          <p:nvPr/>
        </p:nvPicPr>
        <p:blipFill>
          <a:blip r:embed="rId6" cstate="print"/>
          <a:stretch>
            <a:fillRect/>
          </a:stretch>
        </p:blipFill>
        <p:spPr>
          <a:xfrm>
            <a:off x="678246" y="3150006"/>
            <a:ext cx="1691640" cy="1273810"/>
          </a:xfrm>
          <a:prstGeom prst="rect">
            <a:avLst/>
          </a:prstGeom>
        </p:spPr>
      </p:pic>
      <p:sp>
        <p:nvSpPr>
          <p:cNvPr id="10" name="テキスト ボックス 9">
            <a:extLst>
              <a:ext uri="{FF2B5EF4-FFF2-40B4-BE49-F238E27FC236}">
                <a16:creationId xmlns:a16="http://schemas.microsoft.com/office/drawing/2014/main" id="{7BEA6FCB-35EB-C96E-C6F1-0026AE8D3171}"/>
              </a:ext>
            </a:extLst>
          </p:cNvPr>
          <p:cNvSpPr txBox="1"/>
          <p:nvPr/>
        </p:nvSpPr>
        <p:spPr>
          <a:xfrm>
            <a:off x="1256765" y="1033132"/>
            <a:ext cx="607859" cy="261610"/>
          </a:xfrm>
          <a:prstGeom prst="rect">
            <a:avLst/>
          </a:prstGeom>
          <a:noFill/>
        </p:spPr>
        <p:txBody>
          <a:bodyPr wrap="none" rtlCol="0">
            <a:spAutoFit/>
          </a:bodyPr>
          <a:lstStyle/>
          <a:p>
            <a:r>
              <a:rPr lang="zh-TW" altLang="en-US" sz="1100" dirty="0">
                <a:effectLst/>
                <a:ea typeface="游ゴシック" panose="020B0400000000000000" pitchFamily="50" charset="-128"/>
                <a:cs typeface="ＭＳ Ｐゴシック" panose="020B0600070205080204" pitchFamily="50" charset="-128"/>
              </a:rPr>
              <a:t>総括表</a:t>
            </a:r>
            <a:endParaRPr kumimoji="1" lang="ja-JP" altLang="en-US" sz="1100" dirty="0"/>
          </a:p>
        </p:txBody>
      </p:sp>
      <p:sp>
        <p:nvSpPr>
          <p:cNvPr id="11" name="テキスト ボックス 10">
            <a:extLst>
              <a:ext uri="{FF2B5EF4-FFF2-40B4-BE49-F238E27FC236}">
                <a16:creationId xmlns:a16="http://schemas.microsoft.com/office/drawing/2014/main" id="{EA34350A-B659-8541-328B-4411D9F6DDD5}"/>
              </a:ext>
            </a:extLst>
          </p:cNvPr>
          <p:cNvSpPr txBox="1"/>
          <p:nvPr/>
        </p:nvSpPr>
        <p:spPr>
          <a:xfrm>
            <a:off x="3062906" y="1033132"/>
            <a:ext cx="742511" cy="261610"/>
          </a:xfrm>
          <a:prstGeom prst="rect">
            <a:avLst/>
          </a:prstGeom>
          <a:noFill/>
        </p:spPr>
        <p:txBody>
          <a:bodyPr wrap="none" rtlCol="0">
            <a:spAutoFit/>
          </a:bodyPr>
          <a:lstStyle/>
          <a:p>
            <a:r>
              <a:rPr lang="zh-TW" altLang="ja-JP" sz="1100" dirty="0">
                <a:effectLst/>
                <a:ea typeface="游ゴシック" panose="020B0400000000000000" pitchFamily="50" charset="-128"/>
                <a:cs typeface="ＭＳ Ｐゴシック" panose="020B0600070205080204" pitchFamily="50" charset="-128"/>
              </a:rPr>
              <a:t>保険種</a:t>
            </a:r>
            <a:r>
              <a:rPr lang="zh-TW" altLang="ja-JP" sz="1100" spc="-50" dirty="0">
                <a:effectLst/>
                <a:ea typeface="游ゴシック" panose="020B0400000000000000" pitchFamily="50" charset="-128"/>
                <a:cs typeface="ＭＳ Ｐゴシック" panose="020B0600070205080204" pitchFamily="50" charset="-128"/>
              </a:rPr>
              <a:t>別</a:t>
            </a:r>
            <a:endParaRPr kumimoji="1" lang="ja-JP" altLang="en-US" sz="1100" dirty="0"/>
          </a:p>
        </p:txBody>
      </p:sp>
      <p:sp>
        <p:nvSpPr>
          <p:cNvPr id="12" name="テキスト ボックス 11">
            <a:extLst>
              <a:ext uri="{FF2B5EF4-FFF2-40B4-BE49-F238E27FC236}">
                <a16:creationId xmlns:a16="http://schemas.microsoft.com/office/drawing/2014/main" id="{06CBA17D-4422-E3DF-BC23-9706C11486B4}"/>
              </a:ext>
            </a:extLst>
          </p:cNvPr>
          <p:cNvSpPr txBox="1"/>
          <p:nvPr/>
        </p:nvSpPr>
        <p:spPr>
          <a:xfrm>
            <a:off x="3969276" y="1009585"/>
            <a:ext cx="1610056" cy="261610"/>
          </a:xfrm>
          <a:prstGeom prst="rect">
            <a:avLst/>
          </a:prstGeom>
          <a:noFill/>
        </p:spPr>
        <p:txBody>
          <a:bodyPr wrap="none" rtlCol="0">
            <a:spAutoFit/>
          </a:bodyPr>
          <a:lstStyle/>
          <a:p>
            <a:pPr marL="998855">
              <a:spcBef>
                <a:spcPts val="5"/>
              </a:spcBef>
              <a:spcAft>
                <a:spcPts val="0"/>
              </a:spcAft>
              <a:tabLst>
                <a:tab pos="2821305" algn="l"/>
                <a:tab pos="4758055" algn="l"/>
              </a:tabLst>
            </a:pPr>
            <a:r>
              <a:rPr lang="zh-TW"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患者</a:t>
            </a:r>
            <a:r>
              <a:rPr lang="zh-TW"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数</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3" name="テキスト ボックス 12">
            <a:extLst>
              <a:ext uri="{FF2B5EF4-FFF2-40B4-BE49-F238E27FC236}">
                <a16:creationId xmlns:a16="http://schemas.microsoft.com/office/drawing/2014/main" id="{2A748FC8-A666-3E42-731B-90DF2F889CD1}"/>
              </a:ext>
            </a:extLst>
          </p:cNvPr>
          <p:cNvSpPr txBox="1"/>
          <p:nvPr/>
        </p:nvSpPr>
        <p:spPr>
          <a:xfrm>
            <a:off x="1256765" y="2866127"/>
            <a:ext cx="601447" cy="261610"/>
          </a:xfrm>
          <a:prstGeom prst="rect">
            <a:avLst/>
          </a:prstGeom>
          <a:noFill/>
        </p:spPr>
        <p:txBody>
          <a:bodyPr wrap="none" rtlCol="0">
            <a:spAutoFit/>
          </a:bodyPr>
          <a:lstStyle/>
          <a:p>
            <a:r>
              <a:rPr lang="zh-TW" altLang="ja-JP" sz="1100" dirty="0">
                <a:effectLst/>
                <a:ea typeface="游ゴシック" panose="020B0400000000000000" pitchFamily="50" charset="-128"/>
                <a:cs typeface="ＭＳ Ｐゴシック" panose="020B0600070205080204" pitchFamily="50" charset="-128"/>
              </a:rPr>
              <a:t>請求</a:t>
            </a:r>
            <a:r>
              <a:rPr lang="zh-TW" altLang="ja-JP" sz="1100" spc="-50" dirty="0">
                <a:effectLst/>
                <a:ea typeface="游ゴシック" panose="020B0400000000000000" pitchFamily="50" charset="-128"/>
                <a:cs typeface="ＭＳ Ｐゴシック" panose="020B0600070205080204" pitchFamily="50" charset="-128"/>
              </a:rPr>
              <a:t>額</a:t>
            </a:r>
            <a:endParaRPr kumimoji="1" lang="ja-JP" altLang="en-US" sz="1100" dirty="0"/>
          </a:p>
        </p:txBody>
      </p:sp>
      <p:sp>
        <p:nvSpPr>
          <p:cNvPr id="14" name="テキスト ボックス 13">
            <a:extLst>
              <a:ext uri="{FF2B5EF4-FFF2-40B4-BE49-F238E27FC236}">
                <a16:creationId xmlns:a16="http://schemas.microsoft.com/office/drawing/2014/main" id="{FCD6246E-4824-7BE8-E1A2-F07A5249337A}"/>
              </a:ext>
            </a:extLst>
          </p:cNvPr>
          <p:cNvSpPr txBox="1"/>
          <p:nvPr/>
        </p:nvSpPr>
        <p:spPr>
          <a:xfrm>
            <a:off x="3203970" y="2866127"/>
            <a:ext cx="601447" cy="261610"/>
          </a:xfrm>
          <a:prstGeom prst="rect">
            <a:avLst/>
          </a:prstGeom>
          <a:noFill/>
        </p:spPr>
        <p:txBody>
          <a:bodyPr wrap="none" rtlCol="0">
            <a:spAutoFit/>
          </a:bodyPr>
          <a:lstStyle/>
          <a:p>
            <a:r>
              <a:rPr lang="zh-TW" altLang="ja-JP" sz="1100" dirty="0">
                <a:effectLst/>
                <a:ea typeface="游ゴシック" panose="020B0400000000000000" pitchFamily="50" charset="-128"/>
                <a:cs typeface="ＭＳ Ｐゴシック" panose="020B0600070205080204" pitchFamily="50" charset="-128"/>
              </a:rPr>
              <a:t>診察</a:t>
            </a:r>
            <a:r>
              <a:rPr lang="zh-TW" altLang="ja-JP" sz="1100" spc="-50" dirty="0">
                <a:effectLst/>
                <a:ea typeface="游ゴシック" panose="020B0400000000000000" pitchFamily="50" charset="-128"/>
                <a:cs typeface="ＭＳ Ｐゴシック" panose="020B0600070205080204" pitchFamily="50" charset="-128"/>
              </a:rPr>
              <a:t>料</a:t>
            </a:r>
            <a:endParaRPr kumimoji="1" lang="ja-JP" altLang="en-US" sz="1100" dirty="0"/>
          </a:p>
        </p:txBody>
      </p:sp>
      <p:sp>
        <p:nvSpPr>
          <p:cNvPr id="15" name="テキスト ボックス 14">
            <a:extLst>
              <a:ext uri="{FF2B5EF4-FFF2-40B4-BE49-F238E27FC236}">
                <a16:creationId xmlns:a16="http://schemas.microsoft.com/office/drawing/2014/main" id="{95B4474A-8178-0F6F-6037-EA9C42DEFB9B}"/>
              </a:ext>
            </a:extLst>
          </p:cNvPr>
          <p:cNvSpPr txBox="1"/>
          <p:nvPr/>
        </p:nvSpPr>
        <p:spPr>
          <a:xfrm>
            <a:off x="3830776" y="2845574"/>
            <a:ext cx="1887055" cy="261610"/>
          </a:xfrm>
          <a:prstGeom prst="rect">
            <a:avLst/>
          </a:prstGeom>
          <a:noFill/>
        </p:spPr>
        <p:txBody>
          <a:bodyPr wrap="none" rtlCol="0">
            <a:spAutoFit/>
          </a:bodyPr>
          <a:lstStyle/>
          <a:p>
            <a:pPr marL="998855">
              <a:tabLst>
                <a:tab pos="2902585" algn="l"/>
                <a:tab pos="4563110" algn="l"/>
              </a:tabLst>
            </a:pPr>
            <a:r>
              <a:rPr lang="zh-TW"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前年同月</a:t>
            </a:r>
            <a:r>
              <a:rPr lang="zh-TW"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比</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52" name="グループ化 51">
            <a:extLst>
              <a:ext uri="{FF2B5EF4-FFF2-40B4-BE49-F238E27FC236}">
                <a16:creationId xmlns:a16="http://schemas.microsoft.com/office/drawing/2014/main" id="{674E8D17-D0CD-5070-53C6-9EE8B0624BF2}"/>
              </a:ext>
            </a:extLst>
          </p:cNvPr>
          <p:cNvGrpSpPr/>
          <p:nvPr/>
        </p:nvGrpSpPr>
        <p:grpSpPr>
          <a:xfrm>
            <a:off x="471487" y="3137438"/>
            <a:ext cx="6426201" cy="6369050"/>
            <a:chOff x="471487" y="3137438"/>
            <a:chExt cx="6426201" cy="6369050"/>
          </a:xfrm>
        </p:grpSpPr>
        <p:grpSp>
          <p:nvGrpSpPr>
            <p:cNvPr id="26" name="Group 4">
              <a:extLst>
                <a:ext uri="{FF2B5EF4-FFF2-40B4-BE49-F238E27FC236}">
                  <a16:creationId xmlns:a16="http://schemas.microsoft.com/office/drawing/2014/main" id="{01A91EBF-4483-69E9-D02F-B9BB10E8A101}"/>
                </a:ext>
              </a:extLst>
            </p:cNvPr>
            <p:cNvGrpSpPr>
              <a:grpSpLocks noChangeAspect="1"/>
            </p:cNvGrpSpPr>
            <p:nvPr/>
          </p:nvGrpSpPr>
          <p:grpSpPr bwMode="auto">
            <a:xfrm>
              <a:off x="471487" y="3137438"/>
              <a:ext cx="6426201" cy="6369050"/>
              <a:chOff x="272" y="1969"/>
              <a:chExt cx="4048" cy="4012"/>
            </a:xfrm>
          </p:grpSpPr>
          <p:sp>
            <p:nvSpPr>
              <p:cNvPr id="27" name="AutoShape 3">
                <a:extLst>
                  <a:ext uri="{FF2B5EF4-FFF2-40B4-BE49-F238E27FC236}">
                    <a16:creationId xmlns:a16="http://schemas.microsoft.com/office/drawing/2014/main" id="{905446F9-9E3D-2145-A7B2-84442DC158E2}"/>
                  </a:ext>
                </a:extLst>
              </p:cNvPr>
              <p:cNvSpPr>
                <a:spLocks noChangeAspect="1" noChangeArrowheads="1" noTextEdit="1"/>
              </p:cNvSpPr>
              <p:nvPr/>
            </p:nvSpPr>
            <p:spPr bwMode="auto">
              <a:xfrm>
                <a:off x="777" y="1997"/>
                <a:ext cx="3543" cy="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Rectangle 5">
                <a:extLst>
                  <a:ext uri="{FF2B5EF4-FFF2-40B4-BE49-F238E27FC236}">
                    <a16:creationId xmlns:a16="http://schemas.microsoft.com/office/drawing/2014/main" id="{9F357308-201A-0696-9D2D-D567BD76F9F7}"/>
                  </a:ext>
                </a:extLst>
              </p:cNvPr>
              <p:cNvSpPr>
                <a:spLocks noChangeArrowheads="1"/>
              </p:cNvSpPr>
              <p:nvPr/>
            </p:nvSpPr>
            <p:spPr bwMode="auto">
              <a:xfrm>
                <a:off x="272" y="5849"/>
                <a:ext cx="6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Calibri" panose="020F0502020204030204" pitchFamily="34" charset="0"/>
                  </a:rPr>
                  <a:t> </a:t>
                </a:r>
                <a:endParaRPr kumimoji="0" lang="ja-JP" altLang="ja-JP" sz="1800" b="0" i="0" u="none" strike="noStrike" cap="none" normalizeH="0" baseline="0">
                  <a:ln>
                    <a:noFill/>
                  </a:ln>
                  <a:solidFill>
                    <a:schemeClr val="tx1"/>
                  </a:solidFill>
                  <a:effectLst/>
                  <a:latin typeface="Arial" panose="020B0604020202020204" pitchFamily="34" charset="0"/>
                </a:endParaRPr>
              </a:p>
            </p:txBody>
          </p:sp>
          <p:pic>
            <p:nvPicPr>
              <p:cNvPr id="2054" name="Picture 6">
                <a:extLst>
                  <a:ext uri="{FF2B5EF4-FFF2-40B4-BE49-F238E27FC236}">
                    <a16:creationId xmlns:a16="http://schemas.microsoft.com/office/drawing/2014/main" id="{7FC81303-6D2C-A003-C10F-128E4093EA8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3" y="3026"/>
                <a:ext cx="2721" cy="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a:extLst>
                  <a:ext uri="{FF2B5EF4-FFF2-40B4-BE49-F238E27FC236}">
                    <a16:creationId xmlns:a16="http://schemas.microsoft.com/office/drawing/2014/main" id="{4727187F-26A9-44AC-93DE-AAF297C991E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4" y="3774"/>
                <a:ext cx="2415" cy="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Freeform 8">
                <a:extLst>
                  <a:ext uri="{FF2B5EF4-FFF2-40B4-BE49-F238E27FC236}">
                    <a16:creationId xmlns:a16="http://schemas.microsoft.com/office/drawing/2014/main" id="{224E8386-2A5F-5411-16BA-9D004B9D98FC}"/>
                  </a:ext>
                </a:extLst>
              </p:cNvPr>
              <p:cNvSpPr>
                <a:spLocks/>
              </p:cNvSpPr>
              <p:nvPr/>
            </p:nvSpPr>
            <p:spPr bwMode="auto">
              <a:xfrm>
                <a:off x="1889" y="4052"/>
                <a:ext cx="342" cy="172"/>
              </a:xfrm>
              <a:custGeom>
                <a:avLst/>
                <a:gdLst>
                  <a:gd name="T0" fmla="*/ 0 w 342"/>
                  <a:gd name="T1" fmla="*/ 29 h 172"/>
                  <a:gd name="T2" fmla="*/ 2 w 342"/>
                  <a:gd name="T3" fmla="*/ 18 h 172"/>
                  <a:gd name="T4" fmla="*/ 8 w 342"/>
                  <a:gd name="T5" fmla="*/ 9 h 172"/>
                  <a:gd name="T6" fmla="*/ 17 w 342"/>
                  <a:gd name="T7" fmla="*/ 3 h 172"/>
                  <a:gd name="T8" fmla="*/ 28 w 342"/>
                  <a:gd name="T9" fmla="*/ 0 h 172"/>
                  <a:gd name="T10" fmla="*/ 314 w 342"/>
                  <a:gd name="T11" fmla="*/ 0 h 172"/>
                  <a:gd name="T12" fmla="*/ 325 w 342"/>
                  <a:gd name="T13" fmla="*/ 3 h 172"/>
                  <a:gd name="T14" fmla="*/ 334 w 342"/>
                  <a:gd name="T15" fmla="*/ 9 h 172"/>
                  <a:gd name="T16" fmla="*/ 340 w 342"/>
                  <a:gd name="T17" fmla="*/ 18 h 172"/>
                  <a:gd name="T18" fmla="*/ 342 w 342"/>
                  <a:gd name="T19" fmla="*/ 29 h 172"/>
                  <a:gd name="T20" fmla="*/ 342 w 342"/>
                  <a:gd name="T21" fmla="*/ 144 h 172"/>
                  <a:gd name="T22" fmla="*/ 340 w 342"/>
                  <a:gd name="T23" fmla="*/ 155 h 172"/>
                  <a:gd name="T24" fmla="*/ 334 w 342"/>
                  <a:gd name="T25" fmla="*/ 164 h 172"/>
                  <a:gd name="T26" fmla="*/ 325 w 342"/>
                  <a:gd name="T27" fmla="*/ 170 h 172"/>
                  <a:gd name="T28" fmla="*/ 314 w 342"/>
                  <a:gd name="T29" fmla="*/ 172 h 172"/>
                  <a:gd name="T30" fmla="*/ 28 w 342"/>
                  <a:gd name="T31" fmla="*/ 172 h 172"/>
                  <a:gd name="T32" fmla="*/ 17 w 342"/>
                  <a:gd name="T33" fmla="*/ 170 h 172"/>
                  <a:gd name="T34" fmla="*/ 8 w 342"/>
                  <a:gd name="T35" fmla="*/ 164 h 172"/>
                  <a:gd name="T36" fmla="*/ 2 w 342"/>
                  <a:gd name="T37" fmla="*/ 155 h 172"/>
                  <a:gd name="T38" fmla="*/ 0 w 342"/>
                  <a:gd name="T39" fmla="*/ 144 h 172"/>
                  <a:gd name="T40" fmla="*/ 0 w 342"/>
                  <a:gd name="T41"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2" h="172">
                    <a:moveTo>
                      <a:pt x="0" y="29"/>
                    </a:moveTo>
                    <a:lnTo>
                      <a:pt x="2" y="18"/>
                    </a:lnTo>
                    <a:lnTo>
                      <a:pt x="8" y="9"/>
                    </a:lnTo>
                    <a:lnTo>
                      <a:pt x="17" y="3"/>
                    </a:lnTo>
                    <a:lnTo>
                      <a:pt x="28" y="0"/>
                    </a:lnTo>
                    <a:lnTo>
                      <a:pt x="314" y="0"/>
                    </a:lnTo>
                    <a:lnTo>
                      <a:pt x="325" y="3"/>
                    </a:lnTo>
                    <a:lnTo>
                      <a:pt x="334" y="9"/>
                    </a:lnTo>
                    <a:lnTo>
                      <a:pt x="340" y="18"/>
                    </a:lnTo>
                    <a:lnTo>
                      <a:pt x="342" y="29"/>
                    </a:lnTo>
                    <a:lnTo>
                      <a:pt x="342" y="144"/>
                    </a:lnTo>
                    <a:lnTo>
                      <a:pt x="340" y="155"/>
                    </a:lnTo>
                    <a:lnTo>
                      <a:pt x="334" y="164"/>
                    </a:lnTo>
                    <a:lnTo>
                      <a:pt x="325" y="170"/>
                    </a:lnTo>
                    <a:lnTo>
                      <a:pt x="314" y="172"/>
                    </a:lnTo>
                    <a:lnTo>
                      <a:pt x="28" y="172"/>
                    </a:lnTo>
                    <a:lnTo>
                      <a:pt x="17" y="170"/>
                    </a:lnTo>
                    <a:lnTo>
                      <a:pt x="8" y="164"/>
                    </a:lnTo>
                    <a:lnTo>
                      <a:pt x="2" y="155"/>
                    </a:lnTo>
                    <a:lnTo>
                      <a:pt x="0" y="144"/>
                    </a:lnTo>
                    <a:lnTo>
                      <a:pt x="0" y="29"/>
                    </a:lnTo>
                    <a:close/>
                  </a:path>
                </a:pathLst>
              </a:custGeom>
              <a:noFill/>
              <a:ln w="19050" cap="rnd">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Line 9">
                <a:extLst>
                  <a:ext uri="{FF2B5EF4-FFF2-40B4-BE49-F238E27FC236}">
                    <a16:creationId xmlns:a16="http://schemas.microsoft.com/office/drawing/2014/main" id="{5089D499-2813-8009-B00A-6604718ACB38}"/>
                  </a:ext>
                </a:extLst>
              </p:cNvPr>
              <p:cNvSpPr>
                <a:spLocks noChangeShapeType="1"/>
              </p:cNvSpPr>
              <p:nvPr/>
            </p:nvSpPr>
            <p:spPr bwMode="auto">
              <a:xfrm flipH="1">
                <a:off x="1727" y="4138"/>
                <a:ext cx="162" cy="183"/>
              </a:xfrm>
              <a:prstGeom prst="line">
                <a:avLst/>
              </a:prstGeom>
              <a:noFill/>
              <a:ln w="19050" cap="flat">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Rectangle 10">
                <a:extLst>
                  <a:ext uri="{FF2B5EF4-FFF2-40B4-BE49-F238E27FC236}">
                    <a16:creationId xmlns:a16="http://schemas.microsoft.com/office/drawing/2014/main" id="{3A057667-05B3-535E-304C-A1E6CB188380}"/>
                  </a:ext>
                </a:extLst>
              </p:cNvPr>
              <p:cNvSpPr>
                <a:spLocks noChangeArrowheads="1"/>
              </p:cNvSpPr>
              <p:nvPr/>
            </p:nvSpPr>
            <p:spPr bwMode="auto">
              <a:xfrm>
                <a:off x="279" y="4289"/>
                <a:ext cx="1495" cy="3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11">
                <a:extLst>
                  <a:ext uri="{FF2B5EF4-FFF2-40B4-BE49-F238E27FC236}">
                    <a16:creationId xmlns:a16="http://schemas.microsoft.com/office/drawing/2014/main" id="{CC333BE6-CC19-B395-FD27-ABA3DCF0D670}"/>
                  </a:ext>
                </a:extLst>
              </p:cNvPr>
              <p:cNvSpPr>
                <a:spLocks/>
              </p:cNvSpPr>
              <p:nvPr/>
            </p:nvSpPr>
            <p:spPr bwMode="auto">
              <a:xfrm>
                <a:off x="571" y="3525"/>
                <a:ext cx="2105" cy="186"/>
              </a:xfrm>
              <a:custGeom>
                <a:avLst/>
                <a:gdLst>
                  <a:gd name="T0" fmla="*/ 0 w 2105"/>
                  <a:gd name="T1" fmla="*/ 31 h 186"/>
                  <a:gd name="T2" fmla="*/ 3 w 2105"/>
                  <a:gd name="T3" fmla="*/ 19 h 186"/>
                  <a:gd name="T4" fmla="*/ 10 w 2105"/>
                  <a:gd name="T5" fmla="*/ 9 h 186"/>
                  <a:gd name="T6" fmla="*/ 19 w 2105"/>
                  <a:gd name="T7" fmla="*/ 2 h 186"/>
                  <a:gd name="T8" fmla="*/ 31 w 2105"/>
                  <a:gd name="T9" fmla="*/ 0 h 186"/>
                  <a:gd name="T10" fmla="*/ 2074 w 2105"/>
                  <a:gd name="T11" fmla="*/ 0 h 186"/>
                  <a:gd name="T12" fmla="*/ 2086 w 2105"/>
                  <a:gd name="T13" fmla="*/ 2 h 186"/>
                  <a:gd name="T14" fmla="*/ 2096 w 2105"/>
                  <a:gd name="T15" fmla="*/ 9 h 186"/>
                  <a:gd name="T16" fmla="*/ 2103 w 2105"/>
                  <a:gd name="T17" fmla="*/ 19 h 186"/>
                  <a:gd name="T18" fmla="*/ 2105 w 2105"/>
                  <a:gd name="T19" fmla="*/ 31 h 186"/>
                  <a:gd name="T20" fmla="*/ 2105 w 2105"/>
                  <a:gd name="T21" fmla="*/ 155 h 186"/>
                  <a:gd name="T22" fmla="*/ 2103 w 2105"/>
                  <a:gd name="T23" fmla="*/ 167 h 186"/>
                  <a:gd name="T24" fmla="*/ 2096 w 2105"/>
                  <a:gd name="T25" fmla="*/ 177 h 186"/>
                  <a:gd name="T26" fmla="*/ 2086 w 2105"/>
                  <a:gd name="T27" fmla="*/ 184 h 186"/>
                  <a:gd name="T28" fmla="*/ 2074 w 2105"/>
                  <a:gd name="T29" fmla="*/ 186 h 186"/>
                  <a:gd name="T30" fmla="*/ 31 w 2105"/>
                  <a:gd name="T31" fmla="*/ 186 h 186"/>
                  <a:gd name="T32" fmla="*/ 19 w 2105"/>
                  <a:gd name="T33" fmla="*/ 184 h 186"/>
                  <a:gd name="T34" fmla="*/ 10 w 2105"/>
                  <a:gd name="T35" fmla="*/ 177 h 186"/>
                  <a:gd name="T36" fmla="*/ 3 w 2105"/>
                  <a:gd name="T37" fmla="*/ 167 h 186"/>
                  <a:gd name="T38" fmla="*/ 0 w 2105"/>
                  <a:gd name="T39" fmla="*/ 155 h 186"/>
                  <a:gd name="T40" fmla="*/ 0 w 2105"/>
                  <a:gd name="T41" fmla="*/ 3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05" h="186">
                    <a:moveTo>
                      <a:pt x="0" y="31"/>
                    </a:moveTo>
                    <a:lnTo>
                      <a:pt x="3" y="19"/>
                    </a:lnTo>
                    <a:lnTo>
                      <a:pt x="10" y="9"/>
                    </a:lnTo>
                    <a:lnTo>
                      <a:pt x="19" y="2"/>
                    </a:lnTo>
                    <a:lnTo>
                      <a:pt x="31" y="0"/>
                    </a:lnTo>
                    <a:lnTo>
                      <a:pt x="2074" y="0"/>
                    </a:lnTo>
                    <a:lnTo>
                      <a:pt x="2086" y="2"/>
                    </a:lnTo>
                    <a:lnTo>
                      <a:pt x="2096" y="9"/>
                    </a:lnTo>
                    <a:lnTo>
                      <a:pt x="2103" y="19"/>
                    </a:lnTo>
                    <a:lnTo>
                      <a:pt x="2105" y="31"/>
                    </a:lnTo>
                    <a:lnTo>
                      <a:pt x="2105" y="155"/>
                    </a:lnTo>
                    <a:lnTo>
                      <a:pt x="2103" y="167"/>
                    </a:lnTo>
                    <a:lnTo>
                      <a:pt x="2096" y="177"/>
                    </a:lnTo>
                    <a:lnTo>
                      <a:pt x="2086" y="184"/>
                    </a:lnTo>
                    <a:lnTo>
                      <a:pt x="2074" y="186"/>
                    </a:lnTo>
                    <a:lnTo>
                      <a:pt x="31" y="186"/>
                    </a:lnTo>
                    <a:lnTo>
                      <a:pt x="19" y="184"/>
                    </a:lnTo>
                    <a:lnTo>
                      <a:pt x="10" y="177"/>
                    </a:lnTo>
                    <a:lnTo>
                      <a:pt x="3" y="167"/>
                    </a:lnTo>
                    <a:lnTo>
                      <a:pt x="0" y="155"/>
                    </a:lnTo>
                    <a:lnTo>
                      <a:pt x="0" y="31"/>
                    </a:lnTo>
                    <a:close/>
                  </a:path>
                </a:pathLst>
              </a:custGeom>
              <a:noFill/>
              <a:ln w="19050" cap="rnd">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Line 12">
                <a:extLst>
                  <a:ext uri="{FF2B5EF4-FFF2-40B4-BE49-F238E27FC236}">
                    <a16:creationId xmlns:a16="http://schemas.microsoft.com/office/drawing/2014/main" id="{C12E7070-0360-1225-A5B8-985E4380CCE4}"/>
                  </a:ext>
                </a:extLst>
              </p:cNvPr>
              <p:cNvSpPr>
                <a:spLocks noChangeShapeType="1"/>
              </p:cNvSpPr>
              <p:nvPr/>
            </p:nvSpPr>
            <p:spPr bwMode="auto">
              <a:xfrm flipH="1">
                <a:off x="2061" y="3216"/>
                <a:ext cx="298" cy="301"/>
              </a:xfrm>
              <a:prstGeom prst="line">
                <a:avLst/>
              </a:prstGeom>
              <a:noFill/>
              <a:ln w="19050" cap="flat">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2061" name="Picture 13">
                <a:extLst>
                  <a:ext uri="{FF2B5EF4-FFF2-40B4-BE49-F238E27FC236}">
                    <a16:creationId xmlns:a16="http://schemas.microsoft.com/office/drawing/2014/main" id="{7A508CDE-3199-829D-D5D8-2E24CA78E01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72" y="1975"/>
                <a:ext cx="1067" cy="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a:extLst>
                  <a:ext uri="{FF2B5EF4-FFF2-40B4-BE49-F238E27FC236}">
                    <a16:creationId xmlns:a16="http://schemas.microsoft.com/office/drawing/2014/main" id="{F80A94FD-A3A0-4BAA-65CE-04B142DE12E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9" y="1969"/>
                <a:ext cx="1066" cy="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ectangle 15">
                <a:extLst>
                  <a:ext uri="{FF2B5EF4-FFF2-40B4-BE49-F238E27FC236}">
                    <a16:creationId xmlns:a16="http://schemas.microsoft.com/office/drawing/2014/main" id="{B45B319D-D3E3-7CCD-5DAB-8637A28D3E9A}"/>
                  </a:ext>
                </a:extLst>
              </p:cNvPr>
              <p:cNvSpPr>
                <a:spLocks noChangeArrowheads="1"/>
              </p:cNvSpPr>
              <p:nvPr/>
            </p:nvSpPr>
            <p:spPr bwMode="auto">
              <a:xfrm>
                <a:off x="2276" y="2941"/>
                <a:ext cx="1539" cy="4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5" name="Rectangle 16">
                <a:extLst>
                  <a:ext uri="{FF2B5EF4-FFF2-40B4-BE49-F238E27FC236}">
                    <a16:creationId xmlns:a16="http://schemas.microsoft.com/office/drawing/2014/main" id="{591AF13D-F66D-EED1-96ED-D94DF3394F43}"/>
                  </a:ext>
                </a:extLst>
              </p:cNvPr>
              <p:cNvSpPr>
                <a:spLocks noChangeArrowheads="1"/>
              </p:cNvSpPr>
              <p:nvPr/>
            </p:nvSpPr>
            <p:spPr bwMode="auto">
              <a:xfrm>
                <a:off x="279" y="4289"/>
                <a:ext cx="1495" cy="306"/>
              </a:xfrm>
              <a:prstGeom prst="rect">
                <a:avLst/>
              </a:prstGeom>
              <a:noFill/>
              <a:ln w="9525" cap="rnd">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Rectangle 18">
                <a:extLst>
                  <a:ext uri="{FF2B5EF4-FFF2-40B4-BE49-F238E27FC236}">
                    <a16:creationId xmlns:a16="http://schemas.microsoft.com/office/drawing/2014/main" id="{1BCE13E6-DF00-00A4-2980-E83B48F8C4CD}"/>
                  </a:ext>
                </a:extLst>
              </p:cNvPr>
              <p:cNvSpPr>
                <a:spLocks noChangeArrowheads="1"/>
              </p:cNvSpPr>
              <p:nvPr/>
            </p:nvSpPr>
            <p:spPr bwMode="auto">
              <a:xfrm>
                <a:off x="1559" y="4355"/>
                <a:ext cx="6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Calibri" panose="020F0502020204030204" pitchFamily="34" charset="0"/>
                  </a:rPr>
                  <a:t> </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9" name="Rectangle 20">
                <a:extLst>
                  <a:ext uri="{FF2B5EF4-FFF2-40B4-BE49-F238E27FC236}">
                    <a16:creationId xmlns:a16="http://schemas.microsoft.com/office/drawing/2014/main" id="{64475456-C097-C48E-19D4-517D5A0138FB}"/>
                  </a:ext>
                </a:extLst>
              </p:cNvPr>
              <p:cNvSpPr>
                <a:spLocks noChangeArrowheads="1"/>
              </p:cNvSpPr>
              <p:nvPr/>
            </p:nvSpPr>
            <p:spPr bwMode="auto">
              <a:xfrm>
                <a:off x="426" y="4581"/>
                <a:ext cx="133"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  </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2" name="Rectangle 23">
                <a:extLst>
                  <a:ext uri="{FF2B5EF4-FFF2-40B4-BE49-F238E27FC236}">
                    <a16:creationId xmlns:a16="http://schemas.microsoft.com/office/drawing/2014/main" id="{B51C4068-7BEE-C7C2-0075-7EEF154ECDEA}"/>
                  </a:ext>
                </a:extLst>
              </p:cNvPr>
              <p:cNvSpPr>
                <a:spLocks noChangeArrowheads="1"/>
              </p:cNvSpPr>
              <p:nvPr/>
            </p:nvSpPr>
            <p:spPr bwMode="auto">
              <a:xfrm>
                <a:off x="512" y="4729"/>
                <a:ext cx="6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Calibri" panose="020F0502020204030204" pitchFamily="34" charset="0"/>
                  </a:rPr>
                  <a:t> </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3" name="Rectangle 24">
                <a:extLst>
                  <a:ext uri="{FF2B5EF4-FFF2-40B4-BE49-F238E27FC236}">
                    <a16:creationId xmlns:a16="http://schemas.microsoft.com/office/drawing/2014/main" id="{107FC7D2-82E2-4BD5-5132-D80ABAC4DDB5}"/>
                  </a:ext>
                </a:extLst>
              </p:cNvPr>
              <p:cNvSpPr>
                <a:spLocks noChangeArrowheads="1"/>
              </p:cNvSpPr>
              <p:nvPr/>
            </p:nvSpPr>
            <p:spPr bwMode="auto">
              <a:xfrm>
                <a:off x="2276" y="2941"/>
                <a:ext cx="1539" cy="443"/>
              </a:xfrm>
              <a:prstGeom prst="rect">
                <a:avLst/>
              </a:prstGeom>
              <a:noFill/>
              <a:ln w="9525" cap="rnd">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Rectangle 27">
                <a:extLst>
                  <a:ext uri="{FF2B5EF4-FFF2-40B4-BE49-F238E27FC236}">
                    <a16:creationId xmlns:a16="http://schemas.microsoft.com/office/drawing/2014/main" id="{23A49FD8-790B-7FBF-FD0E-8BF6A911EE5C}"/>
                  </a:ext>
                </a:extLst>
              </p:cNvPr>
              <p:cNvSpPr>
                <a:spLocks noChangeArrowheads="1"/>
              </p:cNvSpPr>
              <p:nvPr/>
            </p:nvSpPr>
            <p:spPr bwMode="auto">
              <a:xfrm>
                <a:off x="2542" y="3162"/>
                <a:ext cx="6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Calibri" panose="020F0502020204030204" pitchFamily="34" charset="0"/>
                  </a:rPr>
                  <a:t> </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0" name="Rectangle 31">
                <a:extLst>
                  <a:ext uri="{FF2B5EF4-FFF2-40B4-BE49-F238E27FC236}">
                    <a16:creationId xmlns:a16="http://schemas.microsoft.com/office/drawing/2014/main" id="{11AB3B85-7448-1228-3FA9-687917C84F01}"/>
                  </a:ext>
                </a:extLst>
              </p:cNvPr>
              <p:cNvSpPr>
                <a:spLocks noChangeArrowheads="1"/>
              </p:cNvSpPr>
              <p:nvPr/>
            </p:nvSpPr>
            <p:spPr bwMode="auto">
              <a:xfrm>
                <a:off x="3078" y="3564"/>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51" name="Rectangle 32">
                <a:extLst>
                  <a:ext uri="{FF2B5EF4-FFF2-40B4-BE49-F238E27FC236}">
                    <a16:creationId xmlns:a16="http://schemas.microsoft.com/office/drawing/2014/main" id="{4614140E-C6B4-B6BF-A89D-92B2E4D18263}"/>
                  </a:ext>
                </a:extLst>
              </p:cNvPr>
              <p:cNvSpPr>
                <a:spLocks noChangeArrowheads="1"/>
              </p:cNvSpPr>
              <p:nvPr/>
            </p:nvSpPr>
            <p:spPr bwMode="auto">
              <a:xfrm>
                <a:off x="3191" y="3556"/>
                <a:ext cx="6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Calibri" panose="020F0502020204030204" pitchFamily="34" charset="0"/>
                  </a:rPr>
                  <a:t> </a:t>
                </a:r>
                <a:endParaRPr kumimoji="0" lang="ja-JP" altLang="ja-JP" sz="1800" b="0" i="0" u="none" strike="noStrike" cap="none" normalizeH="0" baseline="0">
                  <a:ln>
                    <a:noFill/>
                  </a:ln>
                  <a:solidFill>
                    <a:schemeClr val="tx1"/>
                  </a:solidFill>
                  <a:effectLst/>
                  <a:latin typeface="Arial" panose="020B0604020202020204" pitchFamily="34" charset="0"/>
                </a:endParaRPr>
              </a:p>
            </p:txBody>
          </p:sp>
        </p:grpSp>
        <p:sp>
          <p:nvSpPr>
            <p:cNvPr id="20" name="テキスト ボックス 19">
              <a:extLst>
                <a:ext uri="{FF2B5EF4-FFF2-40B4-BE49-F238E27FC236}">
                  <a16:creationId xmlns:a16="http://schemas.microsoft.com/office/drawing/2014/main" id="{10D04B2F-D097-0DCF-0D60-D8E3DC8D3A21}"/>
                </a:ext>
              </a:extLst>
            </p:cNvPr>
            <p:cNvSpPr txBox="1"/>
            <p:nvPr/>
          </p:nvSpPr>
          <p:spPr>
            <a:xfrm>
              <a:off x="3719744" y="4788347"/>
              <a:ext cx="2285538" cy="595811"/>
            </a:xfrm>
            <a:prstGeom prst="rect">
              <a:avLst/>
            </a:prstGeom>
            <a:solidFill>
              <a:schemeClr val="bg1"/>
            </a:solidFill>
          </p:spPr>
          <p:txBody>
            <a:bodyPr wrap="square" lIns="0" tIns="0" rIns="0" bIns="0" rtlCol="0">
              <a:noAutofit/>
            </a:bodyPr>
            <a:lstStyle/>
            <a:p>
              <a:pPr marL="85725">
                <a:spcBef>
                  <a:spcPts val="45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「総請求額」「レセプト１件当り」</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「レセプト１日当り」を切り替えるタブです。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22" name="テキスト ボックス 21">
              <a:extLst>
                <a:ext uri="{FF2B5EF4-FFF2-40B4-BE49-F238E27FC236}">
                  <a16:creationId xmlns:a16="http://schemas.microsoft.com/office/drawing/2014/main" id="{5B906989-9E40-B85E-B752-AA6DFD2C2BA7}"/>
                </a:ext>
              </a:extLst>
            </p:cNvPr>
            <p:cNvSpPr txBox="1"/>
            <p:nvPr/>
          </p:nvSpPr>
          <p:spPr>
            <a:xfrm>
              <a:off x="491295" y="6893950"/>
              <a:ext cx="2185230" cy="360284"/>
            </a:xfrm>
            <a:prstGeom prst="rect">
              <a:avLst/>
            </a:prstGeom>
            <a:solidFill>
              <a:schemeClr val="bg1"/>
            </a:solidFill>
          </p:spPr>
          <p:txBody>
            <a:bodyPr wrap="square" lIns="0" tIns="0" rIns="0" bIns="0" rtlCol="0">
              <a:noAutofit/>
            </a:bodyPr>
            <a:lstStyle/>
            <a:p>
              <a:pPr marL="86360">
                <a:spcBef>
                  <a:spcPts val="45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表示期間を切り替えると最大で</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86360">
                <a:spcBef>
                  <a:spcPts val="245"/>
                </a:spcBef>
                <a:spcAft>
                  <a:spcPts val="0"/>
                </a:spcAft>
              </a:pPr>
              <a:r>
                <a:rPr lang="en-US" altLang="ja-JP" sz="1100" dirty="0">
                  <a:effectLst/>
                  <a:latin typeface="ＭＳ ゴシック" panose="020B0609070205080204" pitchFamily="49" charset="-128"/>
                  <a:ea typeface="游ゴシック" panose="020B0400000000000000" pitchFamily="50" charset="-128"/>
                  <a:cs typeface="ＭＳ Ｐゴシック" panose="020B0600070205080204" pitchFamily="50" charset="-128"/>
                </a:rPr>
                <a:t>24</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ヶ月間のグラフを表示します。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spTree>
    <p:extLst>
      <p:ext uri="{BB962C8B-B14F-4D97-AF65-F5344CB8AC3E}">
        <p14:creationId xmlns:p14="http://schemas.microsoft.com/office/powerpoint/2010/main" val="6039937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F36DFF6B-A73C-7392-DFE2-3CF6F5C1F381}"/>
              </a:ext>
            </a:extLst>
          </p:cNvPr>
          <p:cNvPicPr>
            <a:picLocks noChangeAspect="1"/>
          </p:cNvPicPr>
          <p:nvPr/>
        </p:nvPicPr>
        <p:blipFill>
          <a:blip r:embed="rId3"/>
          <a:stretch>
            <a:fillRect/>
          </a:stretch>
        </p:blipFill>
        <p:spPr>
          <a:xfrm>
            <a:off x="1007183" y="5553132"/>
            <a:ext cx="4568952"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79</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A5B84886-4CA2-B2D5-352F-46A04A2478EA}"/>
              </a:ext>
            </a:extLst>
          </p:cNvPr>
          <p:cNvSpPr txBox="1"/>
          <p:nvPr/>
        </p:nvSpPr>
        <p:spPr>
          <a:xfrm>
            <a:off x="261010" y="365453"/>
            <a:ext cx="5745163" cy="674544"/>
          </a:xfrm>
          <a:prstGeom prst="rect">
            <a:avLst/>
          </a:prstGeom>
          <a:noFill/>
        </p:spPr>
        <p:txBody>
          <a:bodyPr wrap="none" rtlCol="0">
            <a:spAutoFit/>
          </a:bodyPr>
          <a:lstStyle/>
          <a:p>
            <a:pPr marL="485140">
              <a:lnSpc>
                <a:spcPts val="1815"/>
              </a:lnSpc>
            </a:pPr>
            <a:r>
              <a:rPr lang="ja-JP" altLang="ja-JP" sz="1100" b="1" spc="-10" dirty="0">
                <a:effectLst/>
                <a:latin typeface="+mn-ea"/>
                <a:cs typeface="함초롬바탕" panose="02030604000101010101" pitchFamily="18" charset="-128"/>
              </a:rPr>
              <a:t>２．個別項目集計</a:t>
            </a:r>
            <a:endParaRPr lang="ja-JP" altLang="ja-JP" sz="1100" b="1" dirty="0">
              <a:effectLst/>
              <a:latin typeface="+mn-ea"/>
              <a:cs typeface="함초롬바탕" panose="02030604000101010101" pitchFamily="18" charset="-128"/>
            </a:endParaRPr>
          </a:p>
          <a:p>
            <a:pPr marL="485140">
              <a:spcBef>
                <a:spcPts val="50"/>
              </a:spcBef>
              <a:spcAft>
                <a:spcPts val="0"/>
              </a:spcAft>
            </a:pPr>
            <a:r>
              <a:rPr lang="ja-JP" altLang="ja-JP" sz="1100" dirty="0">
                <a:effectLst/>
                <a:latin typeface="+mn-ea"/>
                <a:cs typeface="ＭＳ Ｐゴシック" panose="020B0600070205080204" pitchFamily="50" charset="-128"/>
              </a:rPr>
              <a:t>［個別項目集計］をクリックすると、「個別項目集計」画面に切り替わり</a:t>
            </a:r>
            <a:r>
              <a:rPr lang="ja-JP" altLang="ja-JP" sz="1100" spc="-20" dirty="0">
                <a:effectLst/>
                <a:latin typeface="+mn-ea"/>
                <a:cs typeface="ＭＳ Ｐゴシック" panose="020B0600070205080204" pitchFamily="50" charset="-128"/>
              </a:rPr>
              <a:t>ます。</a:t>
            </a:r>
            <a:endParaRPr lang="ja-JP" altLang="ja-JP" sz="1100" dirty="0">
              <a:effectLst/>
              <a:latin typeface="+mn-ea"/>
              <a:cs typeface="ＭＳ Ｐゴシック" panose="020B0600070205080204" pitchFamily="50" charset="-128"/>
            </a:endParaRPr>
          </a:p>
          <a:p>
            <a:endParaRPr kumimoji="1" lang="ja-JP" altLang="en-US" sz="1100" dirty="0">
              <a:latin typeface="+mn-ea"/>
            </a:endParaRPr>
          </a:p>
        </p:txBody>
      </p:sp>
      <p:grpSp>
        <p:nvGrpSpPr>
          <p:cNvPr id="3" name="docshapegroup540">
            <a:extLst>
              <a:ext uri="{FF2B5EF4-FFF2-40B4-BE49-F238E27FC236}">
                <a16:creationId xmlns:a16="http://schemas.microsoft.com/office/drawing/2014/main" id="{C0B97AA7-22E8-9D1F-EC93-BC1529568C5E}"/>
              </a:ext>
            </a:extLst>
          </p:cNvPr>
          <p:cNvGrpSpPr>
            <a:grpSpLocks/>
          </p:cNvGrpSpPr>
          <p:nvPr/>
        </p:nvGrpSpPr>
        <p:grpSpPr bwMode="auto">
          <a:xfrm>
            <a:off x="1002118" y="969696"/>
            <a:ext cx="4321175" cy="1081088"/>
            <a:chOff x="2551" y="184"/>
            <a:chExt cx="6804" cy="1704"/>
          </a:xfrm>
        </p:grpSpPr>
        <p:pic>
          <p:nvPicPr>
            <p:cNvPr id="3075" name="docshape541">
              <a:extLst>
                <a:ext uri="{FF2B5EF4-FFF2-40B4-BE49-F238E27FC236}">
                  <a16:creationId xmlns:a16="http://schemas.microsoft.com/office/drawing/2014/main" id="{A77FB2A2-1551-A45A-204A-ECC2485DC4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183"/>
              <a:ext cx="6804" cy="1704"/>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542">
              <a:extLst>
                <a:ext uri="{FF2B5EF4-FFF2-40B4-BE49-F238E27FC236}">
                  <a16:creationId xmlns:a16="http://schemas.microsoft.com/office/drawing/2014/main" id="{DFA5E5E9-2002-EB04-8822-CA51B7A73FB4}"/>
                </a:ext>
              </a:extLst>
            </p:cNvPr>
            <p:cNvSpPr>
              <a:spLocks/>
            </p:cNvSpPr>
            <p:nvPr/>
          </p:nvSpPr>
          <p:spPr bwMode="auto">
            <a:xfrm>
              <a:off x="8017" y="945"/>
              <a:ext cx="879" cy="382"/>
            </a:xfrm>
            <a:custGeom>
              <a:avLst/>
              <a:gdLst>
                <a:gd name="T0" fmla="+- 0 8017 8017"/>
                <a:gd name="T1" fmla="*/ T0 w 879"/>
                <a:gd name="T2" fmla="+- 0 1009 946"/>
                <a:gd name="T3" fmla="*/ 1009 h 382"/>
                <a:gd name="T4" fmla="+- 0 8022 8017"/>
                <a:gd name="T5" fmla="*/ T4 w 879"/>
                <a:gd name="T6" fmla="+- 0 985 946"/>
                <a:gd name="T7" fmla="*/ 985 h 382"/>
                <a:gd name="T8" fmla="+- 0 8036 8017"/>
                <a:gd name="T9" fmla="*/ T8 w 879"/>
                <a:gd name="T10" fmla="+- 0 964 946"/>
                <a:gd name="T11" fmla="*/ 964 h 382"/>
                <a:gd name="T12" fmla="+- 0 8056 8017"/>
                <a:gd name="T13" fmla="*/ T12 w 879"/>
                <a:gd name="T14" fmla="+- 0 951 946"/>
                <a:gd name="T15" fmla="*/ 951 h 382"/>
                <a:gd name="T16" fmla="+- 0 8081 8017"/>
                <a:gd name="T17" fmla="*/ T16 w 879"/>
                <a:gd name="T18" fmla="+- 0 946 946"/>
                <a:gd name="T19" fmla="*/ 946 h 382"/>
                <a:gd name="T20" fmla="+- 0 8832 8017"/>
                <a:gd name="T21" fmla="*/ T20 w 879"/>
                <a:gd name="T22" fmla="+- 0 946 946"/>
                <a:gd name="T23" fmla="*/ 946 h 382"/>
                <a:gd name="T24" fmla="+- 0 8857 8017"/>
                <a:gd name="T25" fmla="*/ T24 w 879"/>
                <a:gd name="T26" fmla="+- 0 951 946"/>
                <a:gd name="T27" fmla="*/ 951 h 382"/>
                <a:gd name="T28" fmla="+- 0 8877 8017"/>
                <a:gd name="T29" fmla="*/ T28 w 879"/>
                <a:gd name="T30" fmla="+- 0 964 946"/>
                <a:gd name="T31" fmla="*/ 964 h 382"/>
                <a:gd name="T32" fmla="+- 0 8891 8017"/>
                <a:gd name="T33" fmla="*/ T32 w 879"/>
                <a:gd name="T34" fmla="+- 0 985 946"/>
                <a:gd name="T35" fmla="*/ 985 h 382"/>
                <a:gd name="T36" fmla="+- 0 8896 8017"/>
                <a:gd name="T37" fmla="*/ T36 w 879"/>
                <a:gd name="T38" fmla="+- 0 1009 946"/>
                <a:gd name="T39" fmla="*/ 1009 h 382"/>
                <a:gd name="T40" fmla="+- 0 8896 8017"/>
                <a:gd name="T41" fmla="*/ T40 w 879"/>
                <a:gd name="T42" fmla="+- 0 1264 946"/>
                <a:gd name="T43" fmla="*/ 1264 h 382"/>
                <a:gd name="T44" fmla="+- 0 8891 8017"/>
                <a:gd name="T45" fmla="*/ T44 w 879"/>
                <a:gd name="T46" fmla="+- 0 1288 946"/>
                <a:gd name="T47" fmla="*/ 1288 h 382"/>
                <a:gd name="T48" fmla="+- 0 8877 8017"/>
                <a:gd name="T49" fmla="*/ T48 w 879"/>
                <a:gd name="T50" fmla="+- 0 1309 946"/>
                <a:gd name="T51" fmla="*/ 1309 h 382"/>
                <a:gd name="T52" fmla="+- 0 8857 8017"/>
                <a:gd name="T53" fmla="*/ T52 w 879"/>
                <a:gd name="T54" fmla="+- 0 1322 946"/>
                <a:gd name="T55" fmla="*/ 1322 h 382"/>
                <a:gd name="T56" fmla="+- 0 8832 8017"/>
                <a:gd name="T57" fmla="*/ T56 w 879"/>
                <a:gd name="T58" fmla="+- 0 1327 946"/>
                <a:gd name="T59" fmla="*/ 1327 h 382"/>
                <a:gd name="T60" fmla="+- 0 8081 8017"/>
                <a:gd name="T61" fmla="*/ T60 w 879"/>
                <a:gd name="T62" fmla="+- 0 1327 946"/>
                <a:gd name="T63" fmla="*/ 1327 h 382"/>
                <a:gd name="T64" fmla="+- 0 8056 8017"/>
                <a:gd name="T65" fmla="*/ T64 w 879"/>
                <a:gd name="T66" fmla="+- 0 1322 946"/>
                <a:gd name="T67" fmla="*/ 1322 h 382"/>
                <a:gd name="T68" fmla="+- 0 8036 8017"/>
                <a:gd name="T69" fmla="*/ T68 w 879"/>
                <a:gd name="T70" fmla="+- 0 1309 946"/>
                <a:gd name="T71" fmla="*/ 1309 h 382"/>
                <a:gd name="T72" fmla="+- 0 8022 8017"/>
                <a:gd name="T73" fmla="*/ T72 w 879"/>
                <a:gd name="T74" fmla="+- 0 1288 946"/>
                <a:gd name="T75" fmla="*/ 1288 h 382"/>
                <a:gd name="T76" fmla="+- 0 8017 8017"/>
                <a:gd name="T77" fmla="*/ T76 w 879"/>
                <a:gd name="T78" fmla="+- 0 1264 946"/>
                <a:gd name="T79" fmla="*/ 1264 h 382"/>
                <a:gd name="T80" fmla="+- 0 8017 8017"/>
                <a:gd name="T81" fmla="*/ T80 w 879"/>
                <a:gd name="T82" fmla="+- 0 1009 946"/>
                <a:gd name="T83" fmla="*/ 1009 h 38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79" h="382">
                  <a:moveTo>
                    <a:pt x="0" y="63"/>
                  </a:moveTo>
                  <a:lnTo>
                    <a:pt x="5" y="39"/>
                  </a:lnTo>
                  <a:lnTo>
                    <a:pt x="19" y="18"/>
                  </a:lnTo>
                  <a:lnTo>
                    <a:pt x="39" y="5"/>
                  </a:lnTo>
                  <a:lnTo>
                    <a:pt x="64" y="0"/>
                  </a:lnTo>
                  <a:lnTo>
                    <a:pt x="815" y="0"/>
                  </a:lnTo>
                  <a:lnTo>
                    <a:pt x="840" y="5"/>
                  </a:lnTo>
                  <a:lnTo>
                    <a:pt x="860" y="18"/>
                  </a:lnTo>
                  <a:lnTo>
                    <a:pt x="874" y="39"/>
                  </a:lnTo>
                  <a:lnTo>
                    <a:pt x="879" y="63"/>
                  </a:lnTo>
                  <a:lnTo>
                    <a:pt x="879" y="318"/>
                  </a:lnTo>
                  <a:lnTo>
                    <a:pt x="874" y="342"/>
                  </a:lnTo>
                  <a:lnTo>
                    <a:pt x="860" y="363"/>
                  </a:lnTo>
                  <a:lnTo>
                    <a:pt x="840" y="376"/>
                  </a:lnTo>
                  <a:lnTo>
                    <a:pt x="815" y="381"/>
                  </a:lnTo>
                  <a:lnTo>
                    <a:pt x="64" y="381"/>
                  </a:lnTo>
                  <a:lnTo>
                    <a:pt x="39" y="376"/>
                  </a:lnTo>
                  <a:lnTo>
                    <a:pt x="19" y="363"/>
                  </a:lnTo>
                  <a:lnTo>
                    <a:pt x="5" y="342"/>
                  </a:lnTo>
                  <a:lnTo>
                    <a:pt x="0" y="318"/>
                  </a:lnTo>
                  <a:lnTo>
                    <a:pt x="0" y="63"/>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テキスト ボックス 6">
            <a:extLst>
              <a:ext uri="{FF2B5EF4-FFF2-40B4-BE49-F238E27FC236}">
                <a16:creationId xmlns:a16="http://schemas.microsoft.com/office/drawing/2014/main" id="{B63AB9FD-A391-BB15-5A51-4E01E36396CF}"/>
              </a:ext>
            </a:extLst>
          </p:cNvPr>
          <p:cNvSpPr txBox="1"/>
          <p:nvPr/>
        </p:nvSpPr>
        <p:spPr>
          <a:xfrm>
            <a:off x="-11910" y="2109449"/>
            <a:ext cx="6349229" cy="472309"/>
          </a:xfrm>
          <a:prstGeom prst="rect">
            <a:avLst/>
          </a:prstGeom>
          <a:noFill/>
        </p:spPr>
        <p:txBody>
          <a:bodyPr wrap="square">
            <a:spAutoFit/>
          </a:bodyPr>
          <a:lstStyle/>
          <a:p>
            <a:pPr marL="485140" marR="429260">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ナビゲーションウィンドウの「個別項目集計」をダブルクリックしても同じ画面が表示されます。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8" name="docshapegroup543">
            <a:extLst>
              <a:ext uri="{FF2B5EF4-FFF2-40B4-BE49-F238E27FC236}">
                <a16:creationId xmlns:a16="http://schemas.microsoft.com/office/drawing/2014/main" id="{1017E8B8-C761-6B20-76F9-C3903AEC0517}"/>
              </a:ext>
            </a:extLst>
          </p:cNvPr>
          <p:cNvGrpSpPr>
            <a:grpSpLocks/>
          </p:cNvGrpSpPr>
          <p:nvPr/>
        </p:nvGrpSpPr>
        <p:grpSpPr bwMode="auto">
          <a:xfrm>
            <a:off x="1002118" y="2597631"/>
            <a:ext cx="4321175" cy="1897063"/>
            <a:chOff x="2551" y="181"/>
            <a:chExt cx="6804" cy="2988"/>
          </a:xfrm>
        </p:grpSpPr>
        <p:pic>
          <p:nvPicPr>
            <p:cNvPr id="3078" name="docshape544">
              <a:extLst>
                <a:ext uri="{FF2B5EF4-FFF2-40B4-BE49-F238E27FC236}">
                  <a16:creationId xmlns:a16="http://schemas.microsoft.com/office/drawing/2014/main" id="{FD896D0B-D086-072E-F8A7-645B26F6B4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1" y="181"/>
              <a:ext cx="6804" cy="2988"/>
            </a:xfrm>
            <a:prstGeom prst="rect">
              <a:avLst/>
            </a:prstGeom>
            <a:noFill/>
            <a:extLst>
              <a:ext uri="{909E8E84-426E-40DD-AFC4-6F175D3DCCD1}">
                <a14:hiddenFill xmlns:a14="http://schemas.microsoft.com/office/drawing/2010/main">
                  <a:solidFill>
                    <a:srgbClr val="FFFFFF"/>
                  </a:solidFill>
                </a14:hiddenFill>
              </a:ext>
            </a:extLst>
          </p:spPr>
        </p:pic>
        <p:sp>
          <p:nvSpPr>
            <p:cNvPr id="9" name="docshape545">
              <a:extLst>
                <a:ext uri="{FF2B5EF4-FFF2-40B4-BE49-F238E27FC236}">
                  <a16:creationId xmlns:a16="http://schemas.microsoft.com/office/drawing/2014/main" id="{F028FB34-A176-83FF-FA7B-4E3630C48F22}"/>
                </a:ext>
              </a:extLst>
            </p:cNvPr>
            <p:cNvSpPr>
              <a:spLocks/>
            </p:cNvSpPr>
            <p:nvPr/>
          </p:nvSpPr>
          <p:spPr bwMode="auto">
            <a:xfrm>
              <a:off x="2924" y="2215"/>
              <a:ext cx="761" cy="341"/>
            </a:xfrm>
            <a:custGeom>
              <a:avLst/>
              <a:gdLst>
                <a:gd name="T0" fmla="+- 0 2924 2924"/>
                <a:gd name="T1" fmla="*/ T0 w 761"/>
                <a:gd name="T2" fmla="+- 0 2272 2215"/>
                <a:gd name="T3" fmla="*/ 2272 h 341"/>
                <a:gd name="T4" fmla="+- 0 2929 2924"/>
                <a:gd name="T5" fmla="*/ T4 w 761"/>
                <a:gd name="T6" fmla="+- 0 2250 2215"/>
                <a:gd name="T7" fmla="*/ 2250 h 341"/>
                <a:gd name="T8" fmla="+- 0 2941 2924"/>
                <a:gd name="T9" fmla="*/ T8 w 761"/>
                <a:gd name="T10" fmla="+- 0 2232 2215"/>
                <a:gd name="T11" fmla="*/ 2232 h 341"/>
                <a:gd name="T12" fmla="+- 0 2959 2924"/>
                <a:gd name="T13" fmla="*/ T12 w 761"/>
                <a:gd name="T14" fmla="+- 0 2220 2215"/>
                <a:gd name="T15" fmla="*/ 2220 h 341"/>
                <a:gd name="T16" fmla="+- 0 2981 2924"/>
                <a:gd name="T17" fmla="*/ T16 w 761"/>
                <a:gd name="T18" fmla="+- 0 2215 2215"/>
                <a:gd name="T19" fmla="*/ 2215 h 341"/>
                <a:gd name="T20" fmla="+- 0 3628 2924"/>
                <a:gd name="T21" fmla="*/ T20 w 761"/>
                <a:gd name="T22" fmla="+- 0 2215 2215"/>
                <a:gd name="T23" fmla="*/ 2215 h 341"/>
                <a:gd name="T24" fmla="+- 0 3651 2924"/>
                <a:gd name="T25" fmla="*/ T24 w 761"/>
                <a:gd name="T26" fmla="+- 0 2220 2215"/>
                <a:gd name="T27" fmla="*/ 2220 h 341"/>
                <a:gd name="T28" fmla="+- 0 3669 2924"/>
                <a:gd name="T29" fmla="*/ T28 w 761"/>
                <a:gd name="T30" fmla="+- 0 2232 2215"/>
                <a:gd name="T31" fmla="*/ 2232 h 341"/>
                <a:gd name="T32" fmla="+- 0 3681 2924"/>
                <a:gd name="T33" fmla="*/ T32 w 761"/>
                <a:gd name="T34" fmla="+- 0 2250 2215"/>
                <a:gd name="T35" fmla="*/ 2250 h 341"/>
                <a:gd name="T36" fmla="+- 0 3685 2924"/>
                <a:gd name="T37" fmla="*/ T36 w 761"/>
                <a:gd name="T38" fmla="+- 0 2272 2215"/>
                <a:gd name="T39" fmla="*/ 2272 h 341"/>
                <a:gd name="T40" fmla="+- 0 3685 2924"/>
                <a:gd name="T41" fmla="*/ T40 w 761"/>
                <a:gd name="T42" fmla="+- 0 2499 2215"/>
                <a:gd name="T43" fmla="*/ 2499 h 341"/>
                <a:gd name="T44" fmla="+- 0 3681 2924"/>
                <a:gd name="T45" fmla="*/ T44 w 761"/>
                <a:gd name="T46" fmla="+- 0 2522 2215"/>
                <a:gd name="T47" fmla="*/ 2522 h 341"/>
                <a:gd name="T48" fmla="+- 0 3669 2924"/>
                <a:gd name="T49" fmla="*/ T48 w 761"/>
                <a:gd name="T50" fmla="+- 0 2540 2215"/>
                <a:gd name="T51" fmla="*/ 2540 h 341"/>
                <a:gd name="T52" fmla="+- 0 3651 2924"/>
                <a:gd name="T53" fmla="*/ T52 w 761"/>
                <a:gd name="T54" fmla="+- 0 2552 2215"/>
                <a:gd name="T55" fmla="*/ 2552 h 341"/>
                <a:gd name="T56" fmla="+- 0 3628 2924"/>
                <a:gd name="T57" fmla="*/ T56 w 761"/>
                <a:gd name="T58" fmla="+- 0 2556 2215"/>
                <a:gd name="T59" fmla="*/ 2556 h 341"/>
                <a:gd name="T60" fmla="+- 0 2981 2924"/>
                <a:gd name="T61" fmla="*/ T60 w 761"/>
                <a:gd name="T62" fmla="+- 0 2556 2215"/>
                <a:gd name="T63" fmla="*/ 2556 h 341"/>
                <a:gd name="T64" fmla="+- 0 2959 2924"/>
                <a:gd name="T65" fmla="*/ T64 w 761"/>
                <a:gd name="T66" fmla="+- 0 2552 2215"/>
                <a:gd name="T67" fmla="*/ 2552 h 341"/>
                <a:gd name="T68" fmla="+- 0 2941 2924"/>
                <a:gd name="T69" fmla="*/ T68 w 761"/>
                <a:gd name="T70" fmla="+- 0 2540 2215"/>
                <a:gd name="T71" fmla="*/ 2540 h 341"/>
                <a:gd name="T72" fmla="+- 0 2929 2924"/>
                <a:gd name="T73" fmla="*/ T72 w 761"/>
                <a:gd name="T74" fmla="+- 0 2522 2215"/>
                <a:gd name="T75" fmla="*/ 2522 h 341"/>
                <a:gd name="T76" fmla="+- 0 2924 2924"/>
                <a:gd name="T77" fmla="*/ T76 w 761"/>
                <a:gd name="T78" fmla="+- 0 2499 2215"/>
                <a:gd name="T79" fmla="*/ 2499 h 341"/>
                <a:gd name="T80" fmla="+- 0 2924 2924"/>
                <a:gd name="T81" fmla="*/ T80 w 761"/>
                <a:gd name="T82" fmla="+- 0 2272 2215"/>
                <a:gd name="T83" fmla="*/ 2272 h 3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61" h="341">
                  <a:moveTo>
                    <a:pt x="0" y="57"/>
                  </a:moveTo>
                  <a:lnTo>
                    <a:pt x="5" y="35"/>
                  </a:lnTo>
                  <a:lnTo>
                    <a:pt x="17" y="17"/>
                  </a:lnTo>
                  <a:lnTo>
                    <a:pt x="35" y="5"/>
                  </a:lnTo>
                  <a:lnTo>
                    <a:pt x="57" y="0"/>
                  </a:lnTo>
                  <a:lnTo>
                    <a:pt x="704" y="0"/>
                  </a:lnTo>
                  <a:lnTo>
                    <a:pt x="727" y="5"/>
                  </a:lnTo>
                  <a:lnTo>
                    <a:pt x="745" y="17"/>
                  </a:lnTo>
                  <a:lnTo>
                    <a:pt x="757" y="35"/>
                  </a:lnTo>
                  <a:lnTo>
                    <a:pt x="761" y="57"/>
                  </a:lnTo>
                  <a:lnTo>
                    <a:pt x="761" y="284"/>
                  </a:lnTo>
                  <a:lnTo>
                    <a:pt x="757" y="307"/>
                  </a:lnTo>
                  <a:lnTo>
                    <a:pt x="745" y="325"/>
                  </a:lnTo>
                  <a:lnTo>
                    <a:pt x="727" y="337"/>
                  </a:lnTo>
                  <a:lnTo>
                    <a:pt x="704" y="341"/>
                  </a:lnTo>
                  <a:lnTo>
                    <a:pt x="57" y="341"/>
                  </a:lnTo>
                  <a:lnTo>
                    <a:pt x="35" y="337"/>
                  </a:lnTo>
                  <a:lnTo>
                    <a:pt x="17" y="325"/>
                  </a:lnTo>
                  <a:lnTo>
                    <a:pt x="5" y="307"/>
                  </a:lnTo>
                  <a:lnTo>
                    <a:pt x="0" y="284"/>
                  </a:lnTo>
                  <a:lnTo>
                    <a:pt x="0" y="5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1" name="テキスト ボックス 10">
            <a:extLst>
              <a:ext uri="{FF2B5EF4-FFF2-40B4-BE49-F238E27FC236}">
                <a16:creationId xmlns:a16="http://schemas.microsoft.com/office/drawing/2014/main" id="{4C18185C-C5B3-590A-5353-E1398A1A0494}"/>
              </a:ext>
            </a:extLst>
          </p:cNvPr>
          <p:cNvSpPr txBox="1"/>
          <p:nvPr/>
        </p:nvSpPr>
        <p:spPr>
          <a:xfrm>
            <a:off x="678246" y="4600999"/>
            <a:ext cx="5459664" cy="887807"/>
          </a:xfrm>
          <a:prstGeom prst="rect">
            <a:avLst/>
          </a:prstGeom>
          <a:noFill/>
        </p:spPr>
        <p:txBody>
          <a:bodyPr wrap="square">
            <a:spAutoFit/>
          </a:bodyPr>
          <a:lstStyle/>
          <a:p>
            <a:pPr marL="485140"/>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「個別項目集計」画面が表示されます。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5"/>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診療行為の左にチェックをいれて</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marR="415290" indent="-280670">
              <a:lnSpc>
                <a:spcPct val="116000"/>
              </a:lnSpc>
              <a:spcBef>
                <a:spcPts val="260"/>
              </a:spcBef>
              <a:spcAft>
                <a:spcPts val="0"/>
              </a:spcAft>
            </a:pPr>
            <a:r>
              <a:rPr lang="en-US"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［レセプト検索］をクリックすると、チェックを入れた診療行為を含むレセプトのリストが表示されます。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4" name="テキスト ボックス 13">
            <a:extLst>
              <a:ext uri="{FF2B5EF4-FFF2-40B4-BE49-F238E27FC236}">
                <a16:creationId xmlns:a16="http://schemas.microsoft.com/office/drawing/2014/main" id="{EE1D40C1-CA82-E957-1972-F4D559E0082E}"/>
              </a:ext>
            </a:extLst>
          </p:cNvPr>
          <p:cNvSpPr txBox="1"/>
          <p:nvPr/>
        </p:nvSpPr>
        <p:spPr>
          <a:xfrm>
            <a:off x="980129" y="7506113"/>
            <a:ext cx="379325" cy="338554"/>
          </a:xfrm>
          <a:prstGeom prst="rect">
            <a:avLst/>
          </a:prstGeom>
          <a:solidFill>
            <a:schemeClr val="bg1"/>
          </a:solidFill>
        </p:spPr>
        <p:txBody>
          <a:bodyPr wrap="square" rtlCol="0">
            <a:spAutoFit/>
          </a:bodyPr>
          <a:lstStyle/>
          <a:p>
            <a:r>
              <a:rPr kumimoji="1" lang="ja-JP" altLang="en-US" sz="1600" dirty="0">
                <a:solidFill>
                  <a:srgbClr val="FF0000"/>
                </a:solidFill>
              </a:rPr>
              <a:t>①</a:t>
            </a:r>
          </a:p>
        </p:txBody>
      </p:sp>
      <p:sp>
        <p:nvSpPr>
          <p:cNvPr id="15" name="テキスト ボックス 14">
            <a:extLst>
              <a:ext uri="{FF2B5EF4-FFF2-40B4-BE49-F238E27FC236}">
                <a16:creationId xmlns:a16="http://schemas.microsoft.com/office/drawing/2014/main" id="{881FCC1D-DE62-7BF9-FBD3-296AF6D37C66}"/>
              </a:ext>
            </a:extLst>
          </p:cNvPr>
          <p:cNvSpPr txBox="1"/>
          <p:nvPr/>
        </p:nvSpPr>
        <p:spPr>
          <a:xfrm>
            <a:off x="1093328" y="6202307"/>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sp>
        <p:nvSpPr>
          <p:cNvPr id="10" name="テキスト ボックス 9">
            <a:extLst>
              <a:ext uri="{FF2B5EF4-FFF2-40B4-BE49-F238E27FC236}">
                <a16:creationId xmlns:a16="http://schemas.microsoft.com/office/drawing/2014/main" id="{8536C55A-B05F-E2C4-F9F9-7965DE6268B5}"/>
              </a:ext>
            </a:extLst>
          </p:cNvPr>
          <p:cNvSpPr txBox="1"/>
          <p:nvPr/>
        </p:nvSpPr>
        <p:spPr>
          <a:xfrm>
            <a:off x="3240672" y="6799372"/>
            <a:ext cx="1795851" cy="261610"/>
          </a:xfrm>
          <a:prstGeom prst="rect">
            <a:avLst/>
          </a:prstGeom>
          <a:solidFill>
            <a:schemeClr val="bg1"/>
          </a:solidFill>
          <a:ln>
            <a:solidFill>
              <a:srgbClr val="FF0000"/>
            </a:solidFill>
          </a:ln>
        </p:spPr>
        <p:txBody>
          <a:bodyPr wrap="square" lIns="36000">
            <a:spAutoFit/>
          </a:bodyPr>
          <a:lstStyle/>
          <a:p>
            <a:pPr marL="86995">
              <a:spcBef>
                <a:spcPts val="320"/>
              </a:spcBef>
              <a:spcAft>
                <a:spcPts val="0"/>
              </a:spcAft>
            </a:pPr>
            <a:r>
              <a:rPr lang="ja-JP" altLang="ja-JP" sz="1100" spc="-5" dirty="0">
                <a:solidFill>
                  <a:srgbClr val="000000"/>
                </a:solidFill>
                <a:effectLst/>
                <a:latin typeface="+mn-ea"/>
                <a:cs typeface="ＭＳ Ｐゴシック" panose="020B0600070205080204" pitchFamily="50" charset="-128"/>
              </a:rPr>
              <a:t>タブで切り替わります。</a:t>
            </a:r>
            <a:endParaRPr lang="ja-JP" altLang="ja-JP" sz="1100" dirty="0">
              <a:effectLst/>
              <a:latin typeface="+mn-ea"/>
              <a:cs typeface="ＭＳ Ｐゴシック" panose="020B0600070205080204" pitchFamily="50" charset="-128"/>
            </a:endParaRPr>
          </a:p>
        </p:txBody>
      </p:sp>
    </p:spTree>
    <p:extLst>
      <p:ext uri="{BB962C8B-B14F-4D97-AF65-F5344CB8AC3E}">
        <p14:creationId xmlns:p14="http://schemas.microsoft.com/office/powerpoint/2010/main" val="1716395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 name="テキスト ボックス 2">
            <a:extLst>
              <a:ext uri="{FF2B5EF4-FFF2-40B4-BE49-F238E27FC236}">
                <a16:creationId xmlns:a16="http://schemas.microsoft.com/office/drawing/2014/main" id="{ABC975AA-17DC-A1EF-9950-248D3860931F}"/>
              </a:ext>
            </a:extLst>
          </p:cNvPr>
          <p:cNvSpPr txBox="1"/>
          <p:nvPr/>
        </p:nvSpPr>
        <p:spPr>
          <a:xfrm>
            <a:off x="546928" y="564401"/>
            <a:ext cx="6242289" cy="2675604"/>
          </a:xfrm>
          <a:prstGeom prst="rect">
            <a:avLst/>
          </a:prstGeom>
          <a:noFill/>
        </p:spPr>
        <p:txBody>
          <a:bodyPr wrap="square" rtlCol="0">
            <a:spAutoFit/>
          </a:bodyPr>
          <a:lstStyle/>
          <a:p>
            <a:pPr marL="342900" lvl="0" indent="-342900">
              <a:lnSpc>
                <a:spcPts val="1815"/>
              </a:lnSpc>
              <a:buClr>
                <a:srgbClr val="7E7E7E"/>
              </a:buClr>
              <a:buSzPts val="1100"/>
              <a:buFont typeface="함초롬바탕" panose="02030604000101010101" pitchFamily="18" charset="-128"/>
              <a:buChar char="●"/>
              <a:tabLst>
                <a:tab pos="765810" algn="l"/>
                <a:tab pos="766445" algn="l"/>
              </a:tabLst>
            </a:pPr>
            <a:r>
              <a:rPr lang="ja-JP" altLang="ja-JP" sz="1100" b="1" spc="-20" dirty="0">
                <a:effectLst/>
                <a:latin typeface="游ゴシック" panose="020B0400000000000000" pitchFamily="50" charset="-128"/>
                <a:ea typeface="游ゴシック" panose="020B0400000000000000" pitchFamily="50" charset="-128"/>
                <a:cs typeface="함초롬바탕" panose="02030604000101010101" pitchFamily="18" charset="-128"/>
              </a:rPr>
              <a:t>薬価判断</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a:spcBef>
                <a:spcPts val="50"/>
              </a:spcBef>
            </a:pPr>
            <a:r>
              <a:rPr lang="en-US"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3270" marR="711835" indent="-280670">
              <a:lnSpc>
                <a:spcPct val="116000"/>
              </a:lnSpc>
              <a:spcBef>
                <a:spcPts val="350"/>
              </a:spcBef>
              <a:spcAft>
                <a:spcPts val="0"/>
              </a:spcAft>
            </a:pPr>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注：初期状態では薬価が７円以上の医薬品について病名漏れ点検を行います。</a:t>
            </a:r>
            <a:endParaRPr lang="en-US" altLang="ja-JP" sz="1100" spc="400" dirty="0">
              <a:solidFill>
                <a:srgbClr val="FF0000"/>
              </a:solidFill>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3270" marR="711835" indent="-280670">
              <a:lnSpc>
                <a:spcPct val="116000"/>
              </a:lnSpc>
              <a:spcBef>
                <a:spcPts val="350"/>
              </a:spcBef>
              <a:spcAft>
                <a:spcPts val="0"/>
              </a:spcAft>
            </a:pPr>
            <a:r>
              <a:rPr lang="ja-JP" altLang="ja-JP" sz="1100" spc="-1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７円未満の医薬品は適応病名がなくても無条件に合格と判定します。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a:spcBef>
                <a:spcPts val="55"/>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3235">
              <a:spcBef>
                <a:spcPts val="34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７円未満の医薬品も病名漏れ点検の対象としたい場合には、</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623570">
              <a:spcBef>
                <a:spcPts val="25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「情報管理」画面で「薬価判断」のチェックを外してください</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3235">
              <a:lnSpc>
                <a:spcPts val="1815"/>
              </a:lnSpc>
              <a:spcBef>
                <a:spcPts val="820"/>
              </a:spcBef>
              <a:spcAft>
                <a:spcPts val="0"/>
              </a:spcAft>
            </a:pP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＜薬価判断のチェックの外し方＞</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3235" marR="431165">
              <a:lnSpc>
                <a:spcPct val="116000"/>
              </a:lnSpc>
              <a:spcBef>
                <a:spcPts val="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ド</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ウの「システム管理」</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「情報管理」をダブル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リックします。</a:t>
            </a: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4" name="docshapegroup62">
            <a:extLst>
              <a:ext uri="{FF2B5EF4-FFF2-40B4-BE49-F238E27FC236}">
                <a16:creationId xmlns:a16="http://schemas.microsoft.com/office/drawing/2014/main" id="{978D5702-4645-0043-79DB-3479B31E26E9}"/>
              </a:ext>
            </a:extLst>
          </p:cNvPr>
          <p:cNvGrpSpPr>
            <a:grpSpLocks/>
          </p:cNvGrpSpPr>
          <p:nvPr/>
        </p:nvGrpSpPr>
        <p:grpSpPr bwMode="auto">
          <a:xfrm>
            <a:off x="1368458" y="3274106"/>
            <a:ext cx="1412875" cy="1274762"/>
            <a:chOff x="2551" y="210"/>
            <a:chExt cx="2223" cy="2007"/>
          </a:xfrm>
        </p:grpSpPr>
        <p:pic>
          <p:nvPicPr>
            <p:cNvPr id="7171" name="docshape63">
              <a:extLst>
                <a:ext uri="{FF2B5EF4-FFF2-40B4-BE49-F238E27FC236}">
                  <a16:creationId xmlns:a16="http://schemas.microsoft.com/office/drawing/2014/main" id="{DE3679CF-B948-DA61-A5FA-DFF543383F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1" y="209"/>
              <a:ext cx="2223" cy="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ocshape64">
              <a:extLst>
                <a:ext uri="{FF2B5EF4-FFF2-40B4-BE49-F238E27FC236}">
                  <a16:creationId xmlns:a16="http://schemas.microsoft.com/office/drawing/2014/main" id="{5A997070-3F4A-2C84-38F9-BE66B14EA9FF}"/>
                </a:ext>
              </a:extLst>
            </p:cNvPr>
            <p:cNvSpPr>
              <a:spLocks/>
            </p:cNvSpPr>
            <p:nvPr/>
          </p:nvSpPr>
          <p:spPr bwMode="auto">
            <a:xfrm>
              <a:off x="2914" y="1363"/>
              <a:ext cx="867" cy="236"/>
            </a:xfrm>
            <a:custGeom>
              <a:avLst/>
              <a:gdLst>
                <a:gd name="T0" fmla="+- 0 2915 2915"/>
                <a:gd name="T1" fmla="*/ T0 w 867"/>
                <a:gd name="T2" fmla="+- 0 1402 1363"/>
                <a:gd name="T3" fmla="*/ 1402 h 236"/>
                <a:gd name="T4" fmla="+- 0 2918 2915"/>
                <a:gd name="T5" fmla="*/ T4 w 867"/>
                <a:gd name="T6" fmla="+- 0 1387 1363"/>
                <a:gd name="T7" fmla="*/ 1387 h 236"/>
                <a:gd name="T8" fmla="+- 0 2926 2915"/>
                <a:gd name="T9" fmla="*/ T8 w 867"/>
                <a:gd name="T10" fmla="+- 0 1375 1363"/>
                <a:gd name="T11" fmla="*/ 1375 h 236"/>
                <a:gd name="T12" fmla="+- 0 2939 2915"/>
                <a:gd name="T13" fmla="*/ T12 w 867"/>
                <a:gd name="T14" fmla="+- 0 1366 1363"/>
                <a:gd name="T15" fmla="*/ 1366 h 236"/>
                <a:gd name="T16" fmla="+- 0 2954 2915"/>
                <a:gd name="T17" fmla="*/ T16 w 867"/>
                <a:gd name="T18" fmla="+- 0 1363 1363"/>
                <a:gd name="T19" fmla="*/ 1363 h 236"/>
                <a:gd name="T20" fmla="+- 0 3742 2915"/>
                <a:gd name="T21" fmla="*/ T20 w 867"/>
                <a:gd name="T22" fmla="+- 0 1363 1363"/>
                <a:gd name="T23" fmla="*/ 1363 h 236"/>
                <a:gd name="T24" fmla="+- 0 3757 2915"/>
                <a:gd name="T25" fmla="*/ T24 w 867"/>
                <a:gd name="T26" fmla="+- 0 1366 1363"/>
                <a:gd name="T27" fmla="*/ 1366 h 236"/>
                <a:gd name="T28" fmla="+- 0 3770 2915"/>
                <a:gd name="T29" fmla="*/ T28 w 867"/>
                <a:gd name="T30" fmla="+- 0 1375 1363"/>
                <a:gd name="T31" fmla="*/ 1375 h 236"/>
                <a:gd name="T32" fmla="+- 0 3778 2915"/>
                <a:gd name="T33" fmla="*/ T32 w 867"/>
                <a:gd name="T34" fmla="+- 0 1387 1363"/>
                <a:gd name="T35" fmla="*/ 1387 h 236"/>
                <a:gd name="T36" fmla="+- 0 3781 2915"/>
                <a:gd name="T37" fmla="*/ T36 w 867"/>
                <a:gd name="T38" fmla="+- 0 1402 1363"/>
                <a:gd name="T39" fmla="*/ 1402 h 236"/>
                <a:gd name="T40" fmla="+- 0 3781 2915"/>
                <a:gd name="T41" fmla="*/ T40 w 867"/>
                <a:gd name="T42" fmla="+- 0 1559 1363"/>
                <a:gd name="T43" fmla="*/ 1559 h 236"/>
                <a:gd name="T44" fmla="+- 0 3778 2915"/>
                <a:gd name="T45" fmla="*/ T44 w 867"/>
                <a:gd name="T46" fmla="+- 0 1574 1363"/>
                <a:gd name="T47" fmla="*/ 1574 h 236"/>
                <a:gd name="T48" fmla="+- 0 3770 2915"/>
                <a:gd name="T49" fmla="*/ T48 w 867"/>
                <a:gd name="T50" fmla="+- 0 1587 1363"/>
                <a:gd name="T51" fmla="*/ 1587 h 236"/>
                <a:gd name="T52" fmla="+- 0 3757 2915"/>
                <a:gd name="T53" fmla="*/ T52 w 867"/>
                <a:gd name="T54" fmla="+- 0 1595 1363"/>
                <a:gd name="T55" fmla="*/ 1595 h 236"/>
                <a:gd name="T56" fmla="+- 0 3742 2915"/>
                <a:gd name="T57" fmla="*/ T56 w 867"/>
                <a:gd name="T58" fmla="+- 0 1598 1363"/>
                <a:gd name="T59" fmla="*/ 1598 h 236"/>
                <a:gd name="T60" fmla="+- 0 2954 2915"/>
                <a:gd name="T61" fmla="*/ T60 w 867"/>
                <a:gd name="T62" fmla="+- 0 1598 1363"/>
                <a:gd name="T63" fmla="*/ 1598 h 236"/>
                <a:gd name="T64" fmla="+- 0 2939 2915"/>
                <a:gd name="T65" fmla="*/ T64 w 867"/>
                <a:gd name="T66" fmla="+- 0 1595 1363"/>
                <a:gd name="T67" fmla="*/ 1595 h 236"/>
                <a:gd name="T68" fmla="+- 0 2926 2915"/>
                <a:gd name="T69" fmla="*/ T68 w 867"/>
                <a:gd name="T70" fmla="+- 0 1587 1363"/>
                <a:gd name="T71" fmla="*/ 1587 h 236"/>
                <a:gd name="T72" fmla="+- 0 2918 2915"/>
                <a:gd name="T73" fmla="*/ T72 w 867"/>
                <a:gd name="T74" fmla="+- 0 1574 1363"/>
                <a:gd name="T75" fmla="*/ 1574 h 236"/>
                <a:gd name="T76" fmla="+- 0 2915 2915"/>
                <a:gd name="T77" fmla="*/ T76 w 867"/>
                <a:gd name="T78" fmla="+- 0 1559 1363"/>
                <a:gd name="T79" fmla="*/ 1559 h 236"/>
                <a:gd name="T80" fmla="+- 0 2915 2915"/>
                <a:gd name="T81" fmla="*/ T80 w 867"/>
                <a:gd name="T82" fmla="+- 0 1402 1363"/>
                <a:gd name="T83" fmla="*/ 1402 h 23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67" h="236">
                  <a:moveTo>
                    <a:pt x="0" y="39"/>
                  </a:moveTo>
                  <a:lnTo>
                    <a:pt x="3" y="24"/>
                  </a:lnTo>
                  <a:lnTo>
                    <a:pt x="11" y="12"/>
                  </a:lnTo>
                  <a:lnTo>
                    <a:pt x="24" y="3"/>
                  </a:lnTo>
                  <a:lnTo>
                    <a:pt x="39" y="0"/>
                  </a:lnTo>
                  <a:lnTo>
                    <a:pt x="827" y="0"/>
                  </a:lnTo>
                  <a:lnTo>
                    <a:pt x="842" y="3"/>
                  </a:lnTo>
                  <a:lnTo>
                    <a:pt x="855" y="12"/>
                  </a:lnTo>
                  <a:lnTo>
                    <a:pt x="863" y="24"/>
                  </a:lnTo>
                  <a:lnTo>
                    <a:pt x="866" y="39"/>
                  </a:lnTo>
                  <a:lnTo>
                    <a:pt x="866" y="196"/>
                  </a:lnTo>
                  <a:lnTo>
                    <a:pt x="863" y="211"/>
                  </a:lnTo>
                  <a:lnTo>
                    <a:pt x="855" y="224"/>
                  </a:lnTo>
                  <a:lnTo>
                    <a:pt x="842" y="232"/>
                  </a:lnTo>
                  <a:lnTo>
                    <a:pt x="827" y="235"/>
                  </a:lnTo>
                  <a:lnTo>
                    <a:pt x="39" y="235"/>
                  </a:lnTo>
                  <a:lnTo>
                    <a:pt x="24" y="232"/>
                  </a:lnTo>
                  <a:lnTo>
                    <a:pt x="11" y="224"/>
                  </a:lnTo>
                  <a:lnTo>
                    <a:pt x="3" y="211"/>
                  </a:lnTo>
                  <a:lnTo>
                    <a:pt x="0" y="196"/>
                  </a:lnTo>
                  <a:lnTo>
                    <a:pt x="0" y="39"/>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0" name="テキスト ボックス 9">
            <a:extLst>
              <a:ext uri="{FF2B5EF4-FFF2-40B4-BE49-F238E27FC236}">
                <a16:creationId xmlns:a16="http://schemas.microsoft.com/office/drawing/2014/main" id="{E434446C-5BC9-C18A-778C-A0453C923D79}"/>
              </a:ext>
            </a:extLst>
          </p:cNvPr>
          <p:cNvSpPr txBox="1"/>
          <p:nvPr/>
        </p:nvSpPr>
        <p:spPr>
          <a:xfrm>
            <a:off x="544380" y="4771030"/>
            <a:ext cx="5430664" cy="795089"/>
          </a:xfrm>
          <a:prstGeom prst="rect">
            <a:avLst/>
          </a:prstGeom>
          <a:noFill/>
        </p:spPr>
        <p:txBody>
          <a:bodyPr wrap="square" rtlCol="0">
            <a:spAutoFit/>
          </a:bodyPr>
          <a:lstStyle/>
          <a:p>
            <a:pPr marL="483235">
              <a:spcBef>
                <a:spcPts val="77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「情報管理」画面が表示されます。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3235">
              <a:spcBef>
                <a:spcPts val="24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「薬価判断」のチェックを外すと７円未満の医薬品も病名漏れ点検の対象とします。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11" name="docshapegroup65">
            <a:extLst>
              <a:ext uri="{FF2B5EF4-FFF2-40B4-BE49-F238E27FC236}">
                <a16:creationId xmlns:a16="http://schemas.microsoft.com/office/drawing/2014/main" id="{D6CDD53F-8867-C1BC-7DA2-B07EB902F466}"/>
              </a:ext>
            </a:extLst>
          </p:cNvPr>
          <p:cNvGrpSpPr>
            <a:grpSpLocks/>
          </p:cNvGrpSpPr>
          <p:nvPr/>
        </p:nvGrpSpPr>
        <p:grpSpPr bwMode="auto">
          <a:xfrm>
            <a:off x="1368458" y="5535617"/>
            <a:ext cx="4319587" cy="3254375"/>
            <a:chOff x="2551" y="214"/>
            <a:chExt cx="6802" cy="5124"/>
          </a:xfrm>
        </p:grpSpPr>
        <p:pic>
          <p:nvPicPr>
            <p:cNvPr id="7174" name="docshape66">
              <a:extLst>
                <a:ext uri="{FF2B5EF4-FFF2-40B4-BE49-F238E27FC236}">
                  <a16:creationId xmlns:a16="http://schemas.microsoft.com/office/drawing/2014/main" id="{528350D4-ECF8-F20E-15F7-F68387B890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14"/>
              <a:ext cx="6802"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docshape67">
              <a:extLst>
                <a:ext uri="{FF2B5EF4-FFF2-40B4-BE49-F238E27FC236}">
                  <a16:creationId xmlns:a16="http://schemas.microsoft.com/office/drawing/2014/main" id="{5F0C0910-D9EB-5DED-48AB-7E1C1F652C8D}"/>
                </a:ext>
              </a:extLst>
            </p:cNvPr>
            <p:cNvSpPr>
              <a:spLocks/>
            </p:cNvSpPr>
            <p:nvPr/>
          </p:nvSpPr>
          <p:spPr bwMode="auto">
            <a:xfrm>
              <a:off x="6154" y="1041"/>
              <a:ext cx="1829" cy="514"/>
            </a:xfrm>
            <a:custGeom>
              <a:avLst/>
              <a:gdLst>
                <a:gd name="T0" fmla="+- 0 6155 6155"/>
                <a:gd name="T1" fmla="*/ T0 w 1829"/>
                <a:gd name="T2" fmla="+- 0 1127 1041"/>
                <a:gd name="T3" fmla="*/ 1127 h 514"/>
                <a:gd name="T4" fmla="+- 0 6162 6155"/>
                <a:gd name="T5" fmla="*/ T4 w 1829"/>
                <a:gd name="T6" fmla="+- 0 1093 1041"/>
                <a:gd name="T7" fmla="*/ 1093 h 514"/>
                <a:gd name="T8" fmla="+- 0 6180 6155"/>
                <a:gd name="T9" fmla="*/ T8 w 1829"/>
                <a:gd name="T10" fmla="+- 0 1066 1041"/>
                <a:gd name="T11" fmla="*/ 1066 h 514"/>
                <a:gd name="T12" fmla="+- 0 6207 6155"/>
                <a:gd name="T13" fmla="*/ T12 w 1829"/>
                <a:gd name="T14" fmla="+- 0 1048 1041"/>
                <a:gd name="T15" fmla="*/ 1048 h 514"/>
                <a:gd name="T16" fmla="+- 0 6240 6155"/>
                <a:gd name="T17" fmla="*/ T16 w 1829"/>
                <a:gd name="T18" fmla="+- 0 1041 1041"/>
                <a:gd name="T19" fmla="*/ 1041 h 514"/>
                <a:gd name="T20" fmla="+- 0 7898 6155"/>
                <a:gd name="T21" fmla="*/ T20 w 1829"/>
                <a:gd name="T22" fmla="+- 0 1041 1041"/>
                <a:gd name="T23" fmla="*/ 1041 h 514"/>
                <a:gd name="T24" fmla="+- 0 7931 6155"/>
                <a:gd name="T25" fmla="*/ T24 w 1829"/>
                <a:gd name="T26" fmla="+- 0 1048 1041"/>
                <a:gd name="T27" fmla="*/ 1048 h 514"/>
                <a:gd name="T28" fmla="+- 0 7959 6155"/>
                <a:gd name="T29" fmla="*/ T28 w 1829"/>
                <a:gd name="T30" fmla="+- 0 1066 1041"/>
                <a:gd name="T31" fmla="*/ 1066 h 514"/>
                <a:gd name="T32" fmla="+- 0 7977 6155"/>
                <a:gd name="T33" fmla="*/ T32 w 1829"/>
                <a:gd name="T34" fmla="+- 0 1093 1041"/>
                <a:gd name="T35" fmla="*/ 1093 h 514"/>
                <a:gd name="T36" fmla="+- 0 7984 6155"/>
                <a:gd name="T37" fmla="*/ T36 w 1829"/>
                <a:gd name="T38" fmla="+- 0 1127 1041"/>
                <a:gd name="T39" fmla="*/ 1127 h 514"/>
                <a:gd name="T40" fmla="+- 0 7984 6155"/>
                <a:gd name="T41" fmla="*/ T40 w 1829"/>
                <a:gd name="T42" fmla="+- 0 1469 1041"/>
                <a:gd name="T43" fmla="*/ 1469 h 514"/>
                <a:gd name="T44" fmla="+- 0 7977 6155"/>
                <a:gd name="T45" fmla="*/ T44 w 1829"/>
                <a:gd name="T46" fmla="+- 0 1502 1041"/>
                <a:gd name="T47" fmla="*/ 1502 h 514"/>
                <a:gd name="T48" fmla="+- 0 7959 6155"/>
                <a:gd name="T49" fmla="*/ T48 w 1829"/>
                <a:gd name="T50" fmla="+- 0 1530 1041"/>
                <a:gd name="T51" fmla="*/ 1530 h 514"/>
                <a:gd name="T52" fmla="+- 0 7931 6155"/>
                <a:gd name="T53" fmla="*/ T52 w 1829"/>
                <a:gd name="T54" fmla="+- 0 1548 1041"/>
                <a:gd name="T55" fmla="*/ 1548 h 514"/>
                <a:gd name="T56" fmla="+- 0 7898 6155"/>
                <a:gd name="T57" fmla="*/ T56 w 1829"/>
                <a:gd name="T58" fmla="+- 0 1555 1041"/>
                <a:gd name="T59" fmla="*/ 1555 h 514"/>
                <a:gd name="T60" fmla="+- 0 6240 6155"/>
                <a:gd name="T61" fmla="*/ T60 w 1829"/>
                <a:gd name="T62" fmla="+- 0 1555 1041"/>
                <a:gd name="T63" fmla="*/ 1555 h 514"/>
                <a:gd name="T64" fmla="+- 0 6207 6155"/>
                <a:gd name="T65" fmla="*/ T64 w 1829"/>
                <a:gd name="T66" fmla="+- 0 1548 1041"/>
                <a:gd name="T67" fmla="*/ 1548 h 514"/>
                <a:gd name="T68" fmla="+- 0 6180 6155"/>
                <a:gd name="T69" fmla="*/ T68 w 1829"/>
                <a:gd name="T70" fmla="+- 0 1530 1041"/>
                <a:gd name="T71" fmla="*/ 1530 h 514"/>
                <a:gd name="T72" fmla="+- 0 6162 6155"/>
                <a:gd name="T73" fmla="*/ T72 w 1829"/>
                <a:gd name="T74" fmla="+- 0 1502 1041"/>
                <a:gd name="T75" fmla="*/ 1502 h 514"/>
                <a:gd name="T76" fmla="+- 0 6155 6155"/>
                <a:gd name="T77" fmla="*/ T76 w 1829"/>
                <a:gd name="T78" fmla="+- 0 1469 1041"/>
                <a:gd name="T79" fmla="*/ 1469 h 514"/>
                <a:gd name="T80" fmla="+- 0 6155 6155"/>
                <a:gd name="T81" fmla="*/ T80 w 1829"/>
                <a:gd name="T82" fmla="+- 0 1127 1041"/>
                <a:gd name="T83" fmla="*/ 1127 h 51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829" h="514">
                  <a:moveTo>
                    <a:pt x="0" y="86"/>
                  </a:moveTo>
                  <a:lnTo>
                    <a:pt x="7" y="52"/>
                  </a:lnTo>
                  <a:lnTo>
                    <a:pt x="25" y="25"/>
                  </a:lnTo>
                  <a:lnTo>
                    <a:pt x="52" y="7"/>
                  </a:lnTo>
                  <a:lnTo>
                    <a:pt x="85" y="0"/>
                  </a:lnTo>
                  <a:lnTo>
                    <a:pt x="1743" y="0"/>
                  </a:lnTo>
                  <a:lnTo>
                    <a:pt x="1776" y="7"/>
                  </a:lnTo>
                  <a:lnTo>
                    <a:pt x="1804" y="25"/>
                  </a:lnTo>
                  <a:lnTo>
                    <a:pt x="1822" y="52"/>
                  </a:lnTo>
                  <a:lnTo>
                    <a:pt x="1829" y="86"/>
                  </a:lnTo>
                  <a:lnTo>
                    <a:pt x="1829" y="428"/>
                  </a:lnTo>
                  <a:lnTo>
                    <a:pt x="1822" y="461"/>
                  </a:lnTo>
                  <a:lnTo>
                    <a:pt x="1804" y="489"/>
                  </a:lnTo>
                  <a:lnTo>
                    <a:pt x="1776" y="507"/>
                  </a:lnTo>
                  <a:lnTo>
                    <a:pt x="1743" y="514"/>
                  </a:lnTo>
                  <a:lnTo>
                    <a:pt x="85" y="514"/>
                  </a:lnTo>
                  <a:lnTo>
                    <a:pt x="52" y="507"/>
                  </a:lnTo>
                  <a:lnTo>
                    <a:pt x="25" y="489"/>
                  </a:lnTo>
                  <a:lnTo>
                    <a:pt x="7" y="461"/>
                  </a:lnTo>
                  <a:lnTo>
                    <a:pt x="0" y="428"/>
                  </a:lnTo>
                  <a:lnTo>
                    <a:pt x="0" y="86"/>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5" name="スライド番号プレースホルダー 14">
            <a:extLst>
              <a:ext uri="{FF2B5EF4-FFF2-40B4-BE49-F238E27FC236}">
                <a16:creationId xmlns:a16="http://schemas.microsoft.com/office/drawing/2014/main" id="{CE693536-B19B-B213-8423-AB112BA92B40}"/>
              </a:ext>
            </a:extLst>
          </p:cNvPr>
          <p:cNvSpPr>
            <a:spLocks noGrp="1"/>
          </p:cNvSpPr>
          <p:nvPr>
            <p:ph type="sldNum" sz="quarter" idx="12"/>
          </p:nvPr>
        </p:nvSpPr>
        <p:spPr/>
        <p:txBody>
          <a:bodyPr/>
          <a:lstStyle/>
          <a:p>
            <a:fld id="{AE8EA5A1-38AB-4AA0-89CC-DE1004BC27E5}" type="slidenum">
              <a:rPr kumimoji="1" lang="ja-JP" altLang="en-US" smtClean="0"/>
              <a:t>8</a:t>
            </a:fld>
            <a:endParaRPr kumimoji="1" lang="ja-JP" altLang="en-US"/>
          </a:p>
        </p:txBody>
      </p:sp>
      <p:grpSp>
        <p:nvGrpSpPr>
          <p:cNvPr id="16" name="グループ化 15">
            <a:extLst>
              <a:ext uri="{FF2B5EF4-FFF2-40B4-BE49-F238E27FC236}">
                <a16:creationId xmlns:a16="http://schemas.microsoft.com/office/drawing/2014/main" id="{AB538556-289A-10A7-50E2-DDD8EA0AFC0A}"/>
              </a:ext>
            </a:extLst>
          </p:cNvPr>
          <p:cNvGrpSpPr/>
          <p:nvPr/>
        </p:nvGrpSpPr>
        <p:grpSpPr>
          <a:xfrm>
            <a:off x="391886" y="9185307"/>
            <a:ext cx="1859355" cy="533566"/>
            <a:chOff x="391886" y="9185307"/>
            <a:chExt cx="1859355" cy="533566"/>
          </a:xfrm>
        </p:grpSpPr>
        <p:pic>
          <p:nvPicPr>
            <p:cNvPr id="17" name="図 16" descr="図形&#10;&#10;低い精度で自動的に生成された説明">
              <a:extLst>
                <a:ext uri="{FF2B5EF4-FFF2-40B4-BE49-F238E27FC236}">
                  <a16:creationId xmlns:a16="http://schemas.microsoft.com/office/drawing/2014/main" id="{B6277486-B3ED-9AA2-9F60-4AC1CF3F97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8" name="テキスト ボックス 17">
              <a:extLst>
                <a:ext uri="{FF2B5EF4-FFF2-40B4-BE49-F238E27FC236}">
                  <a16:creationId xmlns:a16="http://schemas.microsoft.com/office/drawing/2014/main" id="{3FE9F4D2-9DE9-02C6-4CCA-21D66DA2A586}"/>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38695081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80</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9E917036-84D3-5E5C-1BED-26CDFD92703D}"/>
              </a:ext>
            </a:extLst>
          </p:cNvPr>
          <p:cNvSpPr txBox="1"/>
          <p:nvPr/>
        </p:nvSpPr>
        <p:spPr>
          <a:xfrm>
            <a:off x="796842" y="464126"/>
            <a:ext cx="4517903" cy="600164"/>
          </a:xfrm>
          <a:prstGeom prst="rect">
            <a:avLst/>
          </a:prstGeom>
          <a:noFill/>
        </p:spPr>
        <p:txBody>
          <a:bodyPr wrap="non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チェックを入れた診療行為を含むレセプトのリストが表示されます。</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患者氏名をダブルクリックすると「詳細」画面が表示されます。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pic>
        <p:nvPicPr>
          <p:cNvPr id="3" name="image155.jpeg">
            <a:extLst>
              <a:ext uri="{FF2B5EF4-FFF2-40B4-BE49-F238E27FC236}">
                <a16:creationId xmlns:a16="http://schemas.microsoft.com/office/drawing/2014/main" id="{CEB127E2-D0B8-7FDD-9F67-94D79309D7AD}"/>
              </a:ext>
            </a:extLst>
          </p:cNvPr>
          <p:cNvPicPr>
            <a:picLocks noChangeAspect="1"/>
          </p:cNvPicPr>
          <p:nvPr/>
        </p:nvPicPr>
        <p:blipFill>
          <a:blip r:embed="rId3" cstate="print"/>
          <a:stretch>
            <a:fillRect/>
          </a:stretch>
        </p:blipFill>
        <p:spPr>
          <a:xfrm>
            <a:off x="1262697" y="985791"/>
            <a:ext cx="4332605" cy="3263265"/>
          </a:xfrm>
          <a:prstGeom prst="rect">
            <a:avLst/>
          </a:prstGeom>
        </p:spPr>
      </p:pic>
      <p:sp>
        <p:nvSpPr>
          <p:cNvPr id="4" name="テキスト ボックス 3">
            <a:extLst>
              <a:ext uri="{FF2B5EF4-FFF2-40B4-BE49-F238E27FC236}">
                <a16:creationId xmlns:a16="http://schemas.microsoft.com/office/drawing/2014/main" id="{2916B502-BD3D-0644-AB9C-784A65247479}"/>
              </a:ext>
            </a:extLst>
          </p:cNvPr>
          <p:cNvSpPr txBox="1"/>
          <p:nvPr/>
        </p:nvSpPr>
        <p:spPr>
          <a:xfrm>
            <a:off x="391886" y="4430995"/>
            <a:ext cx="4887235" cy="638636"/>
          </a:xfrm>
          <a:prstGeom prst="rect">
            <a:avLst/>
          </a:prstGeom>
          <a:noFill/>
        </p:spPr>
        <p:txBody>
          <a:bodyPr wrap="none" rtlCol="0">
            <a:spAutoFit/>
          </a:bodyPr>
          <a:lstStyle/>
          <a:p>
            <a:pPr marL="485140"/>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［戻る］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で元のリストに戻ります。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注：個別集計項目の「詳細」画面では学習機能は実行できません。</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6" name="docshapegroup555">
            <a:extLst>
              <a:ext uri="{FF2B5EF4-FFF2-40B4-BE49-F238E27FC236}">
                <a16:creationId xmlns:a16="http://schemas.microsoft.com/office/drawing/2014/main" id="{41429250-6507-925A-C1CA-579F21280FC8}"/>
              </a:ext>
            </a:extLst>
          </p:cNvPr>
          <p:cNvGrpSpPr>
            <a:grpSpLocks/>
          </p:cNvGrpSpPr>
          <p:nvPr/>
        </p:nvGrpSpPr>
        <p:grpSpPr bwMode="auto">
          <a:xfrm>
            <a:off x="1262697" y="5069631"/>
            <a:ext cx="4321175" cy="3252788"/>
            <a:chOff x="2551" y="168"/>
            <a:chExt cx="6804" cy="5124"/>
          </a:xfrm>
        </p:grpSpPr>
        <p:pic>
          <p:nvPicPr>
            <p:cNvPr id="4099" name="docshape556">
              <a:extLst>
                <a:ext uri="{FF2B5EF4-FFF2-40B4-BE49-F238E27FC236}">
                  <a16:creationId xmlns:a16="http://schemas.microsoft.com/office/drawing/2014/main" id="{5ADA67EB-DDC9-54E5-F402-7860728563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167"/>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557">
              <a:extLst>
                <a:ext uri="{FF2B5EF4-FFF2-40B4-BE49-F238E27FC236}">
                  <a16:creationId xmlns:a16="http://schemas.microsoft.com/office/drawing/2014/main" id="{ED423A78-F5E3-9571-B5AA-20AD4DB4456A}"/>
                </a:ext>
              </a:extLst>
            </p:cNvPr>
            <p:cNvSpPr>
              <a:spLocks/>
            </p:cNvSpPr>
            <p:nvPr/>
          </p:nvSpPr>
          <p:spPr bwMode="auto">
            <a:xfrm>
              <a:off x="5168" y="1613"/>
              <a:ext cx="785" cy="360"/>
            </a:xfrm>
            <a:custGeom>
              <a:avLst/>
              <a:gdLst>
                <a:gd name="T0" fmla="+- 0 5168 5168"/>
                <a:gd name="T1" fmla="*/ T0 w 785"/>
                <a:gd name="T2" fmla="+- 0 1674 1614"/>
                <a:gd name="T3" fmla="*/ 1674 h 360"/>
                <a:gd name="T4" fmla="+- 0 5173 5168"/>
                <a:gd name="T5" fmla="*/ T4 w 785"/>
                <a:gd name="T6" fmla="+- 0 1651 1614"/>
                <a:gd name="T7" fmla="*/ 1651 h 360"/>
                <a:gd name="T8" fmla="+- 0 5186 5168"/>
                <a:gd name="T9" fmla="*/ T8 w 785"/>
                <a:gd name="T10" fmla="+- 0 1632 1614"/>
                <a:gd name="T11" fmla="*/ 1632 h 360"/>
                <a:gd name="T12" fmla="+- 0 5205 5168"/>
                <a:gd name="T13" fmla="*/ T12 w 785"/>
                <a:gd name="T14" fmla="+- 0 1619 1614"/>
                <a:gd name="T15" fmla="*/ 1619 h 360"/>
                <a:gd name="T16" fmla="+- 0 5228 5168"/>
                <a:gd name="T17" fmla="*/ T16 w 785"/>
                <a:gd name="T18" fmla="+- 0 1614 1614"/>
                <a:gd name="T19" fmla="*/ 1614 h 360"/>
                <a:gd name="T20" fmla="+- 0 5893 5168"/>
                <a:gd name="T21" fmla="*/ T20 w 785"/>
                <a:gd name="T22" fmla="+- 0 1614 1614"/>
                <a:gd name="T23" fmla="*/ 1614 h 360"/>
                <a:gd name="T24" fmla="+- 0 5917 5168"/>
                <a:gd name="T25" fmla="*/ T24 w 785"/>
                <a:gd name="T26" fmla="+- 0 1619 1614"/>
                <a:gd name="T27" fmla="*/ 1619 h 360"/>
                <a:gd name="T28" fmla="+- 0 5936 5168"/>
                <a:gd name="T29" fmla="*/ T28 w 785"/>
                <a:gd name="T30" fmla="+- 0 1632 1614"/>
                <a:gd name="T31" fmla="*/ 1632 h 360"/>
                <a:gd name="T32" fmla="+- 0 5948 5168"/>
                <a:gd name="T33" fmla="*/ T32 w 785"/>
                <a:gd name="T34" fmla="+- 0 1651 1614"/>
                <a:gd name="T35" fmla="*/ 1651 h 360"/>
                <a:gd name="T36" fmla="+- 0 5953 5168"/>
                <a:gd name="T37" fmla="*/ T36 w 785"/>
                <a:gd name="T38" fmla="+- 0 1674 1614"/>
                <a:gd name="T39" fmla="*/ 1674 h 360"/>
                <a:gd name="T40" fmla="+- 0 5953 5168"/>
                <a:gd name="T41" fmla="*/ T40 w 785"/>
                <a:gd name="T42" fmla="+- 0 1914 1614"/>
                <a:gd name="T43" fmla="*/ 1914 h 360"/>
                <a:gd name="T44" fmla="+- 0 5948 5168"/>
                <a:gd name="T45" fmla="*/ T44 w 785"/>
                <a:gd name="T46" fmla="+- 0 1937 1614"/>
                <a:gd name="T47" fmla="*/ 1937 h 360"/>
                <a:gd name="T48" fmla="+- 0 5936 5168"/>
                <a:gd name="T49" fmla="*/ T48 w 785"/>
                <a:gd name="T50" fmla="+- 0 1956 1614"/>
                <a:gd name="T51" fmla="*/ 1956 h 360"/>
                <a:gd name="T52" fmla="+- 0 5917 5168"/>
                <a:gd name="T53" fmla="*/ T52 w 785"/>
                <a:gd name="T54" fmla="+- 0 1969 1614"/>
                <a:gd name="T55" fmla="*/ 1969 h 360"/>
                <a:gd name="T56" fmla="+- 0 5893 5168"/>
                <a:gd name="T57" fmla="*/ T56 w 785"/>
                <a:gd name="T58" fmla="+- 0 1974 1614"/>
                <a:gd name="T59" fmla="*/ 1974 h 360"/>
                <a:gd name="T60" fmla="+- 0 5228 5168"/>
                <a:gd name="T61" fmla="*/ T60 w 785"/>
                <a:gd name="T62" fmla="+- 0 1974 1614"/>
                <a:gd name="T63" fmla="*/ 1974 h 360"/>
                <a:gd name="T64" fmla="+- 0 5205 5168"/>
                <a:gd name="T65" fmla="*/ T64 w 785"/>
                <a:gd name="T66" fmla="+- 0 1969 1614"/>
                <a:gd name="T67" fmla="*/ 1969 h 360"/>
                <a:gd name="T68" fmla="+- 0 5186 5168"/>
                <a:gd name="T69" fmla="*/ T68 w 785"/>
                <a:gd name="T70" fmla="+- 0 1956 1614"/>
                <a:gd name="T71" fmla="*/ 1956 h 360"/>
                <a:gd name="T72" fmla="+- 0 5173 5168"/>
                <a:gd name="T73" fmla="*/ T72 w 785"/>
                <a:gd name="T74" fmla="+- 0 1937 1614"/>
                <a:gd name="T75" fmla="*/ 1937 h 360"/>
                <a:gd name="T76" fmla="+- 0 5168 5168"/>
                <a:gd name="T77" fmla="*/ T76 w 785"/>
                <a:gd name="T78" fmla="+- 0 1914 1614"/>
                <a:gd name="T79" fmla="*/ 1914 h 360"/>
                <a:gd name="T80" fmla="+- 0 5168 5168"/>
                <a:gd name="T81" fmla="*/ T80 w 785"/>
                <a:gd name="T82" fmla="+- 0 1674 1614"/>
                <a:gd name="T83" fmla="*/ 1674 h 3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85" h="360">
                  <a:moveTo>
                    <a:pt x="0" y="60"/>
                  </a:moveTo>
                  <a:lnTo>
                    <a:pt x="5" y="37"/>
                  </a:lnTo>
                  <a:lnTo>
                    <a:pt x="18" y="18"/>
                  </a:lnTo>
                  <a:lnTo>
                    <a:pt x="37" y="5"/>
                  </a:lnTo>
                  <a:lnTo>
                    <a:pt x="60" y="0"/>
                  </a:lnTo>
                  <a:lnTo>
                    <a:pt x="725" y="0"/>
                  </a:lnTo>
                  <a:lnTo>
                    <a:pt x="749" y="5"/>
                  </a:lnTo>
                  <a:lnTo>
                    <a:pt x="768" y="18"/>
                  </a:lnTo>
                  <a:lnTo>
                    <a:pt x="780" y="37"/>
                  </a:lnTo>
                  <a:lnTo>
                    <a:pt x="785" y="60"/>
                  </a:lnTo>
                  <a:lnTo>
                    <a:pt x="785" y="300"/>
                  </a:lnTo>
                  <a:lnTo>
                    <a:pt x="780" y="323"/>
                  </a:lnTo>
                  <a:lnTo>
                    <a:pt x="768" y="342"/>
                  </a:lnTo>
                  <a:lnTo>
                    <a:pt x="749" y="355"/>
                  </a:lnTo>
                  <a:lnTo>
                    <a:pt x="725" y="360"/>
                  </a:lnTo>
                  <a:lnTo>
                    <a:pt x="60" y="360"/>
                  </a:lnTo>
                  <a:lnTo>
                    <a:pt x="37" y="355"/>
                  </a:lnTo>
                  <a:lnTo>
                    <a:pt x="18" y="342"/>
                  </a:lnTo>
                  <a:lnTo>
                    <a:pt x="5" y="323"/>
                  </a:lnTo>
                  <a:lnTo>
                    <a:pt x="0" y="300"/>
                  </a:lnTo>
                  <a:lnTo>
                    <a:pt x="0" y="6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25233704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92A356F-B1C0-7776-1FB1-452C19B9A40A}"/>
              </a:ext>
            </a:extLst>
          </p:cNvPr>
          <p:cNvPicPr>
            <a:picLocks noChangeAspect="1"/>
          </p:cNvPicPr>
          <p:nvPr/>
        </p:nvPicPr>
        <p:blipFill>
          <a:blip r:embed="rId3"/>
          <a:stretch>
            <a:fillRect/>
          </a:stretch>
        </p:blipFill>
        <p:spPr>
          <a:xfrm>
            <a:off x="903441" y="5516102"/>
            <a:ext cx="4616196"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81</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D1BFC489-BF09-AC64-40CC-C78966224465}"/>
              </a:ext>
            </a:extLst>
          </p:cNvPr>
          <p:cNvSpPr txBox="1"/>
          <p:nvPr/>
        </p:nvSpPr>
        <p:spPr>
          <a:xfrm>
            <a:off x="306702" y="564400"/>
            <a:ext cx="6374118" cy="715965"/>
          </a:xfrm>
          <a:prstGeom prst="rect">
            <a:avLst/>
          </a:prstGeom>
          <a:noFill/>
        </p:spPr>
        <p:txBody>
          <a:bodyPr wrap="square">
            <a:spAutoFit/>
          </a:bodyPr>
          <a:lstStyle/>
          <a:p>
            <a:pPr marL="485140">
              <a:lnSpc>
                <a:spcPts val="1815"/>
              </a:lnSpc>
            </a:pPr>
            <a:r>
              <a:rPr lang="en-US" altLang="ja-JP" sz="1100" b="1" spc="-10" dirty="0">
                <a:effectLst/>
                <a:latin typeface="함초롬바탕" panose="02030604000101010101" pitchFamily="18" charset="-128"/>
                <a:ea typeface="함초롬바탕" panose="02030604000101010101" pitchFamily="18" charset="-128"/>
                <a:cs typeface="함초롬바탕" panose="02030604000101010101" pitchFamily="18" charset="-128"/>
              </a:rPr>
              <a:t>3.</a:t>
            </a:r>
            <a:r>
              <a:rPr lang="ja-JP" altLang="ja-JP" sz="1100" b="1" spc="-10" dirty="0">
                <a:effectLst/>
                <a:latin typeface="함초롬바탕" panose="02030604000101010101" pitchFamily="18" charset="-128"/>
                <a:ea typeface="함초롬바탕" panose="02030604000101010101" pitchFamily="18" charset="-128"/>
                <a:cs typeface="함초롬바탕" panose="02030604000101010101" pitchFamily="18" charset="-128"/>
              </a:rPr>
              <a:t>縦覧集計</a:t>
            </a:r>
            <a:endParaRPr lang="ja-JP" altLang="ja-JP" sz="1100" b="1" dirty="0">
              <a:effectLst/>
              <a:latin typeface="함초롬바탕" panose="02030604000101010101" pitchFamily="18" charset="-128"/>
              <a:ea typeface="함초롬바탕" panose="02030604000101010101" pitchFamily="18" charset="-128"/>
              <a:cs typeface="함초롬바탕" panose="02030604000101010101" pitchFamily="18" charset="-128"/>
            </a:endParaRPr>
          </a:p>
          <a:p>
            <a:pPr marL="485140" marR="429260">
              <a:lnSpc>
                <a:spcPct val="116000"/>
              </a:lnSpc>
              <a:spcBef>
                <a:spcPts val="5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「個別項目集計」画面の［縦覧集計］をクリックすると、「縦覧集計」画面に切り替わります。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64F3F56A-98CE-3E79-3719-1585653F4AB7}"/>
              </a:ext>
            </a:extLst>
          </p:cNvPr>
          <p:cNvSpPr txBox="1"/>
          <p:nvPr/>
        </p:nvSpPr>
        <p:spPr>
          <a:xfrm>
            <a:off x="473295" y="4680022"/>
            <a:ext cx="6219882" cy="677108"/>
          </a:xfrm>
          <a:prstGeom prst="rect">
            <a:avLst/>
          </a:prstGeom>
          <a:noFill/>
        </p:spPr>
        <p:txBody>
          <a:bodyPr wrap="square">
            <a:spAutoFit/>
          </a:bodyPr>
          <a:lstStyle/>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「縦覧集計」画面が表示されます。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5"/>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グラフにしたい診療行為、医薬品の左にチェ</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ックをいれて、</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pP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spc="-8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［グラフ表示］</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20" name="テキスト ボックス 19">
            <a:extLst>
              <a:ext uri="{FF2B5EF4-FFF2-40B4-BE49-F238E27FC236}">
                <a16:creationId xmlns:a16="http://schemas.microsoft.com/office/drawing/2014/main" id="{9BCCC4AF-EF0F-5B91-B4FD-CC945839BA54}"/>
              </a:ext>
            </a:extLst>
          </p:cNvPr>
          <p:cNvSpPr txBox="1"/>
          <p:nvPr/>
        </p:nvSpPr>
        <p:spPr>
          <a:xfrm>
            <a:off x="946709" y="7254956"/>
            <a:ext cx="253847" cy="246221"/>
          </a:xfrm>
          <a:prstGeom prst="rect">
            <a:avLst/>
          </a:prstGeom>
          <a:solidFill>
            <a:schemeClr val="bg1"/>
          </a:solidFill>
        </p:spPr>
        <p:txBody>
          <a:bodyPr wrap="square" lIns="0" tIns="0" rIns="0" bIns="0" rtlCol="0">
            <a:spAutoFit/>
          </a:bodyPr>
          <a:lstStyle/>
          <a:p>
            <a:r>
              <a:rPr kumimoji="1" lang="ja-JP" altLang="en-US" sz="1600" dirty="0">
                <a:solidFill>
                  <a:srgbClr val="FF0000"/>
                </a:solidFill>
              </a:rPr>
              <a:t>①</a:t>
            </a:r>
          </a:p>
        </p:txBody>
      </p:sp>
      <p:sp>
        <p:nvSpPr>
          <p:cNvPr id="21" name="テキスト ボックス 20">
            <a:extLst>
              <a:ext uri="{FF2B5EF4-FFF2-40B4-BE49-F238E27FC236}">
                <a16:creationId xmlns:a16="http://schemas.microsoft.com/office/drawing/2014/main" id="{2D1D94B8-9A4D-6EBD-B0C1-9C0BCEB4A81F}"/>
              </a:ext>
            </a:extLst>
          </p:cNvPr>
          <p:cNvSpPr txBox="1"/>
          <p:nvPr/>
        </p:nvSpPr>
        <p:spPr>
          <a:xfrm>
            <a:off x="1531533" y="5794617"/>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pic>
        <p:nvPicPr>
          <p:cNvPr id="2" name="図 1">
            <a:extLst>
              <a:ext uri="{FF2B5EF4-FFF2-40B4-BE49-F238E27FC236}">
                <a16:creationId xmlns:a16="http://schemas.microsoft.com/office/drawing/2014/main" id="{51BEF6A5-4B66-54AD-8815-8767219A0B19}"/>
              </a:ext>
            </a:extLst>
          </p:cNvPr>
          <p:cNvPicPr>
            <a:picLocks noChangeAspect="1"/>
          </p:cNvPicPr>
          <p:nvPr/>
        </p:nvPicPr>
        <p:blipFill>
          <a:blip r:embed="rId5"/>
          <a:stretch>
            <a:fillRect/>
          </a:stretch>
        </p:blipFill>
        <p:spPr>
          <a:xfrm>
            <a:off x="1321563" y="1294951"/>
            <a:ext cx="4322064" cy="3256788"/>
          </a:xfrm>
          <a:prstGeom prst="rect">
            <a:avLst/>
          </a:prstGeom>
        </p:spPr>
      </p:pic>
    </p:spTree>
    <p:extLst>
      <p:ext uri="{BB962C8B-B14F-4D97-AF65-F5344CB8AC3E}">
        <p14:creationId xmlns:p14="http://schemas.microsoft.com/office/powerpoint/2010/main" val="244359261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82</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7CB565C7-9F9B-45B6-9A76-E71CA88BF8DA}"/>
              </a:ext>
            </a:extLst>
          </p:cNvPr>
          <p:cNvSpPr txBox="1"/>
          <p:nvPr/>
        </p:nvSpPr>
        <p:spPr>
          <a:xfrm>
            <a:off x="910779" y="736600"/>
            <a:ext cx="5475733" cy="430887"/>
          </a:xfrm>
          <a:prstGeom prst="rect">
            <a:avLst/>
          </a:prstGeom>
          <a:noFill/>
        </p:spPr>
        <p:txBody>
          <a:bodyPr wrap="square" rtlCol="0">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縦覧集計グラフが表示されます。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pic>
        <p:nvPicPr>
          <p:cNvPr id="3" name="image159.jpeg">
            <a:extLst>
              <a:ext uri="{FF2B5EF4-FFF2-40B4-BE49-F238E27FC236}">
                <a16:creationId xmlns:a16="http://schemas.microsoft.com/office/drawing/2014/main" id="{5649FBA0-1E37-BF64-DAE4-FCC79089ACB9}"/>
              </a:ext>
            </a:extLst>
          </p:cNvPr>
          <p:cNvPicPr>
            <a:picLocks noChangeAspect="1"/>
          </p:cNvPicPr>
          <p:nvPr/>
        </p:nvPicPr>
        <p:blipFill>
          <a:blip r:embed="rId3" cstate="print"/>
          <a:stretch>
            <a:fillRect/>
          </a:stretch>
        </p:blipFill>
        <p:spPr>
          <a:xfrm>
            <a:off x="1262697" y="1167487"/>
            <a:ext cx="4332605" cy="3263265"/>
          </a:xfrm>
          <a:prstGeom prst="rect">
            <a:avLst/>
          </a:prstGeom>
        </p:spPr>
      </p:pic>
      <p:sp>
        <p:nvSpPr>
          <p:cNvPr id="6" name="テキスト ボックス 5">
            <a:extLst>
              <a:ext uri="{FF2B5EF4-FFF2-40B4-BE49-F238E27FC236}">
                <a16:creationId xmlns:a16="http://schemas.microsoft.com/office/drawing/2014/main" id="{9413D6AB-DE64-D55D-D426-3D7C35B573C9}"/>
              </a:ext>
            </a:extLst>
          </p:cNvPr>
          <p:cNvSpPr txBox="1"/>
          <p:nvPr/>
        </p:nvSpPr>
        <p:spPr>
          <a:xfrm>
            <a:off x="391886" y="4687319"/>
            <a:ext cx="6466114" cy="369332"/>
          </a:xfrm>
          <a:prstGeom prst="rect">
            <a:avLst/>
          </a:prstGeom>
          <a:noFill/>
        </p:spPr>
        <p:txBody>
          <a:bodyPr wrap="square">
            <a:spAutoFit/>
          </a:bodyPr>
          <a:lstStyle/>
          <a:p>
            <a:pPr marL="485140"/>
            <a:r>
              <a:rPr lang="ja-JP" altLang="ja-JP" sz="18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グラフ化する項目は最大で</a:t>
            </a:r>
            <a:r>
              <a:rPr lang="en-US" altLang="ja-JP" sz="1800" dirty="0">
                <a:effectLst/>
                <a:latin typeface="ＭＳ ゴシック" panose="020B0609070205080204" pitchFamily="49" charset="-128"/>
                <a:ea typeface="游ゴシック" panose="020B0400000000000000" pitchFamily="50" charset="-128"/>
                <a:cs typeface="ＭＳ Ｐゴシック" panose="020B0600070205080204" pitchFamily="50" charset="-128"/>
              </a:rPr>
              <a:t>10</a:t>
            </a:r>
            <a:r>
              <a:rPr lang="ja-JP" altLang="ja-JP" sz="18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個まで選択できます。</a:t>
            </a:r>
            <a:endParaRPr lang="ja-JP" altLang="ja-JP" sz="18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7" name="docshapegroup573">
            <a:extLst>
              <a:ext uri="{FF2B5EF4-FFF2-40B4-BE49-F238E27FC236}">
                <a16:creationId xmlns:a16="http://schemas.microsoft.com/office/drawing/2014/main" id="{C038AFC7-C177-D7ED-0089-3300ECBE8FAA}"/>
              </a:ext>
            </a:extLst>
          </p:cNvPr>
          <p:cNvGrpSpPr>
            <a:grpSpLocks/>
          </p:cNvGrpSpPr>
          <p:nvPr/>
        </p:nvGrpSpPr>
        <p:grpSpPr bwMode="auto">
          <a:xfrm>
            <a:off x="585152" y="5468591"/>
            <a:ext cx="5010150" cy="3254376"/>
            <a:chOff x="1464" y="206"/>
            <a:chExt cx="7892" cy="5124"/>
          </a:xfrm>
        </p:grpSpPr>
        <p:pic>
          <p:nvPicPr>
            <p:cNvPr id="5123" name="docshape574">
              <a:extLst>
                <a:ext uri="{FF2B5EF4-FFF2-40B4-BE49-F238E27FC236}">
                  <a16:creationId xmlns:a16="http://schemas.microsoft.com/office/drawing/2014/main" id="{93F1427A-C23A-A0AF-5A23-643CC28A66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05"/>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575">
              <a:extLst>
                <a:ext uri="{FF2B5EF4-FFF2-40B4-BE49-F238E27FC236}">
                  <a16:creationId xmlns:a16="http://schemas.microsoft.com/office/drawing/2014/main" id="{506F73A3-52CA-4BEB-BF7B-EE22CCD0F5F9}"/>
                </a:ext>
              </a:extLst>
            </p:cNvPr>
            <p:cNvSpPr>
              <a:spLocks noChangeArrowheads="1"/>
            </p:cNvSpPr>
            <p:nvPr/>
          </p:nvSpPr>
          <p:spPr bwMode="auto">
            <a:xfrm>
              <a:off x="1471" y="3452"/>
              <a:ext cx="3444" cy="6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Line 5">
              <a:extLst>
                <a:ext uri="{FF2B5EF4-FFF2-40B4-BE49-F238E27FC236}">
                  <a16:creationId xmlns:a16="http://schemas.microsoft.com/office/drawing/2014/main" id="{BB5CD72B-7FD0-4C75-122B-D89830DB16DC}"/>
                </a:ext>
              </a:extLst>
            </p:cNvPr>
            <p:cNvSpPr>
              <a:spLocks noChangeShapeType="1"/>
            </p:cNvSpPr>
            <p:nvPr/>
          </p:nvSpPr>
          <p:spPr bwMode="auto">
            <a:xfrm>
              <a:off x="2531" y="4376"/>
              <a:ext cx="29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576">
              <a:extLst>
                <a:ext uri="{FF2B5EF4-FFF2-40B4-BE49-F238E27FC236}">
                  <a16:creationId xmlns:a16="http://schemas.microsoft.com/office/drawing/2014/main" id="{CE86DE71-6BFB-5F3E-6373-5EE01DA35155}"/>
                </a:ext>
              </a:extLst>
            </p:cNvPr>
            <p:cNvSpPr>
              <a:spLocks/>
            </p:cNvSpPr>
            <p:nvPr/>
          </p:nvSpPr>
          <p:spPr bwMode="auto">
            <a:xfrm>
              <a:off x="2807" y="4315"/>
              <a:ext cx="120" cy="120"/>
            </a:xfrm>
            <a:custGeom>
              <a:avLst/>
              <a:gdLst>
                <a:gd name="T0" fmla="+- 0 2808 2808"/>
                <a:gd name="T1" fmla="*/ T0 w 120"/>
                <a:gd name="T2" fmla="+- 0 4316 4316"/>
                <a:gd name="T3" fmla="*/ 4316 h 120"/>
                <a:gd name="T4" fmla="+- 0 2808 2808"/>
                <a:gd name="T5" fmla="*/ T4 w 120"/>
                <a:gd name="T6" fmla="+- 0 4436 4316"/>
                <a:gd name="T7" fmla="*/ 4436 h 120"/>
                <a:gd name="T8" fmla="+- 0 2928 2808"/>
                <a:gd name="T9" fmla="*/ T8 w 120"/>
                <a:gd name="T10" fmla="+- 0 4376 4316"/>
                <a:gd name="T11" fmla="*/ 4376 h 120"/>
                <a:gd name="T12" fmla="+- 0 2808 2808"/>
                <a:gd name="T13" fmla="*/ T12 w 120"/>
                <a:gd name="T14" fmla="+- 0 4316 4316"/>
                <a:gd name="T15" fmla="*/ 4316 h 120"/>
              </a:gdLst>
              <a:ahLst/>
              <a:cxnLst>
                <a:cxn ang="0">
                  <a:pos x="T1" y="T3"/>
                </a:cxn>
                <a:cxn ang="0">
                  <a:pos x="T5" y="T7"/>
                </a:cxn>
                <a:cxn ang="0">
                  <a:pos x="T9" y="T11"/>
                </a:cxn>
                <a:cxn ang="0">
                  <a:pos x="T13" y="T15"/>
                </a:cxn>
              </a:cxnLst>
              <a:rect l="0" t="0" r="r" b="b"/>
              <a:pathLst>
                <a:path w="120" h="120">
                  <a:moveTo>
                    <a:pt x="0" y="0"/>
                  </a:moveTo>
                  <a:lnTo>
                    <a:pt x="0" y="120"/>
                  </a:lnTo>
                  <a:lnTo>
                    <a:pt x="120" y="6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docshape577">
              <a:extLst>
                <a:ext uri="{FF2B5EF4-FFF2-40B4-BE49-F238E27FC236}">
                  <a16:creationId xmlns:a16="http://schemas.microsoft.com/office/drawing/2014/main" id="{65401D73-8715-1CC5-5613-017CA07B3C0C}"/>
                </a:ext>
              </a:extLst>
            </p:cNvPr>
            <p:cNvSpPr txBox="1">
              <a:spLocks noChangeArrowheads="1"/>
            </p:cNvSpPr>
            <p:nvPr/>
          </p:nvSpPr>
          <p:spPr bwMode="auto">
            <a:xfrm>
              <a:off x="1471" y="3452"/>
              <a:ext cx="3444" cy="68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144000" tIns="72000" rIns="0" bIns="0" numCol="1" anchor="t" anchorCtr="0" compatLnSpc="1">
              <a:prstTxWarp prst="textNoShape">
                <a:avLst/>
              </a:prstTxWarp>
            </a:bodyPr>
            <a:lstStyle/>
            <a:p>
              <a:pPr marL="0" marR="330200" lvl="0" indent="0" algn="l" defTabSz="914400" rtl="0" eaLnBrk="0" fontAlgn="base" latinLnBrk="0" hangingPunct="0">
                <a:lnSpc>
                  <a:spcPct val="100000"/>
                </a:lnSpc>
                <a:spcBef>
                  <a:spcPts val="425"/>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チェックを外すと対応する項目のグラフも消えます。</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5612459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83</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7C4B6ACE-00B4-2171-B197-96B6A0F79330}"/>
              </a:ext>
            </a:extLst>
          </p:cNvPr>
          <p:cNvSpPr/>
          <p:nvPr/>
        </p:nvSpPr>
        <p:spPr>
          <a:xfrm>
            <a:off x="767914" y="844852"/>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69900"/>
            <a:r>
              <a:rPr lang="ja-JP" altLang="ja-JP" sz="1400" b="1" spc="-10" dirty="0">
                <a:solidFill>
                  <a:srgbClr val="001F5F"/>
                </a:solidFill>
                <a:effectLst/>
                <a:latin typeface="+mn-ea"/>
                <a:cs typeface="ＭＳ Ｐゴシック" panose="020B0600070205080204" pitchFamily="50" charset="-128"/>
              </a:rPr>
              <a:t>増減点連絡</a:t>
            </a:r>
            <a:r>
              <a:rPr lang="ja-JP" altLang="ja-JP" sz="1400" b="1" spc="-50" dirty="0">
                <a:solidFill>
                  <a:srgbClr val="001F5F"/>
                </a:solidFill>
                <a:effectLst/>
                <a:latin typeface="+mn-ea"/>
                <a:cs typeface="ＭＳ Ｐゴシック" panose="020B0600070205080204" pitchFamily="50" charset="-128"/>
              </a:rPr>
              <a:t>書</a:t>
            </a:r>
            <a:endParaRPr kumimoji="1" lang="ja-JP" altLang="en-US" sz="1400" b="1" dirty="0">
              <a:solidFill>
                <a:srgbClr val="002060"/>
              </a:solidFill>
              <a:latin typeface="+mn-ea"/>
            </a:endParaRPr>
          </a:p>
        </p:txBody>
      </p:sp>
      <p:sp>
        <p:nvSpPr>
          <p:cNvPr id="6" name="テキスト ボックス 5">
            <a:extLst>
              <a:ext uri="{FF2B5EF4-FFF2-40B4-BE49-F238E27FC236}">
                <a16:creationId xmlns:a16="http://schemas.microsoft.com/office/drawing/2014/main" id="{3B0D8607-F14F-15D3-71A1-A3BBC80C91F8}"/>
              </a:ext>
            </a:extLst>
          </p:cNvPr>
          <p:cNvSpPr txBox="1"/>
          <p:nvPr/>
        </p:nvSpPr>
        <p:spPr>
          <a:xfrm>
            <a:off x="877782" y="1246016"/>
            <a:ext cx="5438759" cy="538609"/>
          </a:xfrm>
          <a:prstGeom prst="rect">
            <a:avLst/>
          </a:prstGeom>
          <a:noFill/>
        </p:spPr>
        <p:txBody>
          <a:bodyPr wrap="square">
            <a:spAutoFit/>
          </a:bodyPr>
          <a:lstStyle/>
          <a:p>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増減点連絡書はオンライン請求のサーバーからダウンロードします。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800" dirty="0"/>
          </a:p>
        </p:txBody>
      </p:sp>
      <p:grpSp>
        <p:nvGrpSpPr>
          <p:cNvPr id="7" name="docshapegroup578">
            <a:extLst>
              <a:ext uri="{FF2B5EF4-FFF2-40B4-BE49-F238E27FC236}">
                <a16:creationId xmlns:a16="http://schemas.microsoft.com/office/drawing/2014/main" id="{02D1F966-48F7-88CF-4B37-2220968D5EAA}"/>
              </a:ext>
            </a:extLst>
          </p:cNvPr>
          <p:cNvGrpSpPr>
            <a:grpSpLocks/>
          </p:cNvGrpSpPr>
          <p:nvPr/>
        </p:nvGrpSpPr>
        <p:grpSpPr bwMode="auto">
          <a:xfrm>
            <a:off x="1600200" y="1632888"/>
            <a:ext cx="3657600" cy="1646237"/>
            <a:chOff x="3072" y="305"/>
            <a:chExt cx="5760" cy="2593"/>
          </a:xfrm>
        </p:grpSpPr>
        <p:pic>
          <p:nvPicPr>
            <p:cNvPr id="6147" name="docshape579">
              <a:extLst>
                <a:ext uri="{FF2B5EF4-FFF2-40B4-BE49-F238E27FC236}">
                  <a16:creationId xmlns:a16="http://schemas.microsoft.com/office/drawing/2014/main" id="{1B06C5F3-5072-4F69-7246-BFB3BABB17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2" y="304"/>
              <a:ext cx="5760" cy="2593"/>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580">
              <a:extLst>
                <a:ext uri="{FF2B5EF4-FFF2-40B4-BE49-F238E27FC236}">
                  <a16:creationId xmlns:a16="http://schemas.microsoft.com/office/drawing/2014/main" id="{ED38FCD1-74FF-987D-1602-82C7595A1E07}"/>
                </a:ext>
              </a:extLst>
            </p:cNvPr>
            <p:cNvSpPr>
              <a:spLocks/>
            </p:cNvSpPr>
            <p:nvPr/>
          </p:nvSpPr>
          <p:spPr bwMode="auto">
            <a:xfrm>
              <a:off x="3255" y="2183"/>
              <a:ext cx="749" cy="257"/>
            </a:xfrm>
            <a:custGeom>
              <a:avLst/>
              <a:gdLst>
                <a:gd name="T0" fmla="+- 0 3256 3256"/>
                <a:gd name="T1" fmla="*/ T0 w 749"/>
                <a:gd name="T2" fmla="+- 0 2226 2183"/>
                <a:gd name="T3" fmla="*/ 2226 h 257"/>
                <a:gd name="T4" fmla="+- 0 3259 3256"/>
                <a:gd name="T5" fmla="*/ T4 w 749"/>
                <a:gd name="T6" fmla="+- 0 2209 2183"/>
                <a:gd name="T7" fmla="*/ 2209 h 257"/>
                <a:gd name="T8" fmla="+- 0 3268 3256"/>
                <a:gd name="T9" fmla="*/ T8 w 749"/>
                <a:gd name="T10" fmla="+- 0 2196 2183"/>
                <a:gd name="T11" fmla="*/ 2196 h 257"/>
                <a:gd name="T12" fmla="+- 0 3282 3256"/>
                <a:gd name="T13" fmla="*/ T12 w 749"/>
                <a:gd name="T14" fmla="+- 0 2186 2183"/>
                <a:gd name="T15" fmla="*/ 2186 h 257"/>
                <a:gd name="T16" fmla="+- 0 3298 3256"/>
                <a:gd name="T17" fmla="*/ T16 w 749"/>
                <a:gd name="T18" fmla="+- 0 2183 2183"/>
                <a:gd name="T19" fmla="*/ 2183 h 257"/>
                <a:gd name="T20" fmla="+- 0 3962 3256"/>
                <a:gd name="T21" fmla="*/ T20 w 749"/>
                <a:gd name="T22" fmla="+- 0 2183 2183"/>
                <a:gd name="T23" fmla="*/ 2183 h 257"/>
                <a:gd name="T24" fmla="+- 0 3978 3256"/>
                <a:gd name="T25" fmla="*/ T24 w 749"/>
                <a:gd name="T26" fmla="+- 0 2186 2183"/>
                <a:gd name="T27" fmla="*/ 2186 h 257"/>
                <a:gd name="T28" fmla="+- 0 3992 3256"/>
                <a:gd name="T29" fmla="*/ T28 w 749"/>
                <a:gd name="T30" fmla="+- 0 2196 2183"/>
                <a:gd name="T31" fmla="*/ 2196 h 257"/>
                <a:gd name="T32" fmla="+- 0 4001 3256"/>
                <a:gd name="T33" fmla="*/ T32 w 749"/>
                <a:gd name="T34" fmla="+- 0 2209 2183"/>
                <a:gd name="T35" fmla="*/ 2209 h 257"/>
                <a:gd name="T36" fmla="+- 0 4004 3256"/>
                <a:gd name="T37" fmla="*/ T36 w 749"/>
                <a:gd name="T38" fmla="+- 0 2226 2183"/>
                <a:gd name="T39" fmla="*/ 2226 h 257"/>
                <a:gd name="T40" fmla="+- 0 4004 3256"/>
                <a:gd name="T41" fmla="*/ T40 w 749"/>
                <a:gd name="T42" fmla="+- 0 2397 2183"/>
                <a:gd name="T43" fmla="*/ 2397 h 257"/>
                <a:gd name="T44" fmla="+- 0 4001 3256"/>
                <a:gd name="T45" fmla="*/ T44 w 749"/>
                <a:gd name="T46" fmla="+- 0 2414 2183"/>
                <a:gd name="T47" fmla="*/ 2414 h 257"/>
                <a:gd name="T48" fmla="+- 0 3992 3256"/>
                <a:gd name="T49" fmla="*/ T48 w 749"/>
                <a:gd name="T50" fmla="+- 0 2427 2183"/>
                <a:gd name="T51" fmla="*/ 2427 h 257"/>
                <a:gd name="T52" fmla="+- 0 3978 3256"/>
                <a:gd name="T53" fmla="*/ T52 w 749"/>
                <a:gd name="T54" fmla="+- 0 2437 2183"/>
                <a:gd name="T55" fmla="*/ 2437 h 257"/>
                <a:gd name="T56" fmla="+- 0 3962 3256"/>
                <a:gd name="T57" fmla="*/ T56 w 749"/>
                <a:gd name="T58" fmla="+- 0 2440 2183"/>
                <a:gd name="T59" fmla="*/ 2440 h 257"/>
                <a:gd name="T60" fmla="+- 0 3298 3256"/>
                <a:gd name="T61" fmla="*/ T60 w 749"/>
                <a:gd name="T62" fmla="+- 0 2440 2183"/>
                <a:gd name="T63" fmla="*/ 2440 h 257"/>
                <a:gd name="T64" fmla="+- 0 3282 3256"/>
                <a:gd name="T65" fmla="*/ T64 w 749"/>
                <a:gd name="T66" fmla="+- 0 2437 2183"/>
                <a:gd name="T67" fmla="*/ 2437 h 257"/>
                <a:gd name="T68" fmla="+- 0 3268 3256"/>
                <a:gd name="T69" fmla="*/ T68 w 749"/>
                <a:gd name="T70" fmla="+- 0 2427 2183"/>
                <a:gd name="T71" fmla="*/ 2427 h 257"/>
                <a:gd name="T72" fmla="+- 0 3259 3256"/>
                <a:gd name="T73" fmla="*/ T72 w 749"/>
                <a:gd name="T74" fmla="+- 0 2414 2183"/>
                <a:gd name="T75" fmla="*/ 2414 h 257"/>
                <a:gd name="T76" fmla="+- 0 3256 3256"/>
                <a:gd name="T77" fmla="*/ T76 w 749"/>
                <a:gd name="T78" fmla="+- 0 2397 2183"/>
                <a:gd name="T79" fmla="*/ 2397 h 257"/>
                <a:gd name="T80" fmla="+- 0 3256 3256"/>
                <a:gd name="T81" fmla="*/ T80 w 749"/>
                <a:gd name="T82" fmla="+- 0 2226 2183"/>
                <a:gd name="T83" fmla="*/ 2226 h 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49" h="257">
                  <a:moveTo>
                    <a:pt x="0" y="43"/>
                  </a:moveTo>
                  <a:lnTo>
                    <a:pt x="3" y="26"/>
                  </a:lnTo>
                  <a:lnTo>
                    <a:pt x="12" y="13"/>
                  </a:lnTo>
                  <a:lnTo>
                    <a:pt x="26" y="3"/>
                  </a:lnTo>
                  <a:lnTo>
                    <a:pt x="42" y="0"/>
                  </a:lnTo>
                  <a:lnTo>
                    <a:pt x="706" y="0"/>
                  </a:lnTo>
                  <a:lnTo>
                    <a:pt x="722" y="3"/>
                  </a:lnTo>
                  <a:lnTo>
                    <a:pt x="736" y="13"/>
                  </a:lnTo>
                  <a:lnTo>
                    <a:pt x="745" y="26"/>
                  </a:lnTo>
                  <a:lnTo>
                    <a:pt x="748" y="43"/>
                  </a:lnTo>
                  <a:lnTo>
                    <a:pt x="748" y="214"/>
                  </a:lnTo>
                  <a:lnTo>
                    <a:pt x="745" y="231"/>
                  </a:lnTo>
                  <a:lnTo>
                    <a:pt x="736" y="244"/>
                  </a:lnTo>
                  <a:lnTo>
                    <a:pt x="722" y="254"/>
                  </a:lnTo>
                  <a:lnTo>
                    <a:pt x="706" y="257"/>
                  </a:lnTo>
                  <a:lnTo>
                    <a:pt x="42" y="257"/>
                  </a:lnTo>
                  <a:lnTo>
                    <a:pt x="26" y="254"/>
                  </a:lnTo>
                  <a:lnTo>
                    <a:pt x="12" y="244"/>
                  </a:lnTo>
                  <a:lnTo>
                    <a:pt x="3" y="231"/>
                  </a:lnTo>
                  <a:lnTo>
                    <a:pt x="0" y="214"/>
                  </a:lnTo>
                  <a:lnTo>
                    <a:pt x="0" y="43"/>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docshape581">
              <a:extLst>
                <a:ext uri="{FF2B5EF4-FFF2-40B4-BE49-F238E27FC236}">
                  <a16:creationId xmlns:a16="http://schemas.microsoft.com/office/drawing/2014/main" id="{DD89D3CB-0DF1-2897-36F7-57D130F72237}"/>
                </a:ext>
              </a:extLst>
            </p:cNvPr>
            <p:cNvSpPr>
              <a:spLocks/>
            </p:cNvSpPr>
            <p:nvPr/>
          </p:nvSpPr>
          <p:spPr bwMode="auto">
            <a:xfrm>
              <a:off x="6728" y="1878"/>
              <a:ext cx="867" cy="255"/>
            </a:xfrm>
            <a:custGeom>
              <a:avLst/>
              <a:gdLst>
                <a:gd name="T0" fmla="+- 0 6728 6728"/>
                <a:gd name="T1" fmla="*/ T0 w 867"/>
                <a:gd name="T2" fmla="+- 0 1921 1878"/>
                <a:gd name="T3" fmla="*/ 1921 h 255"/>
                <a:gd name="T4" fmla="+- 0 6732 6728"/>
                <a:gd name="T5" fmla="*/ T4 w 867"/>
                <a:gd name="T6" fmla="+- 0 1904 1878"/>
                <a:gd name="T7" fmla="*/ 1904 h 255"/>
                <a:gd name="T8" fmla="+- 0 6741 6728"/>
                <a:gd name="T9" fmla="*/ T8 w 867"/>
                <a:gd name="T10" fmla="+- 0 1891 1878"/>
                <a:gd name="T11" fmla="*/ 1891 h 255"/>
                <a:gd name="T12" fmla="+- 0 6754 6728"/>
                <a:gd name="T13" fmla="*/ T12 w 867"/>
                <a:gd name="T14" fmla="+- 0 1882 1878"/>
                <a:gd name="T15" fmla="*/ 1882 h 255"/>
                <a:gd name="T16" fmla="+- 0 6771 6728"/>
                <a:gd name="T17" fmla="*/ T16 w 867"/>
                <a:gd name="T18" fmla="+- 0 1878 1878"/>
                <a:gd name="T19" fmla="*/ 1878 h 255"/>
                <a:gd name="T20" fmla="+- 0 7552 6728"/>
                <a:gd name="T21" fmla="*/ T20 w 867"/>
                <a:gd name="T22" fmla="+- 0 1878 1878"/>
                <a:gd name="T23" fmla="*/ 1878 h 255"/>
                <a:gd name="T24" fmla="+- 0 7569 6728"/>
                <a:gd name="T25" fmla="*/ T24 w 867"/>
                <a:gd name="T26" fmla="+- 0 1882 1878"/>
                <a:gd name="T27" fmla="*/ 1882 h 255"/>
                <a:gd name="T28" fmla="+- 0 7582 6728"/>
                <a:gd name="T29" fmla="*/ T28 w 867"/>
                <a:gd name="T30" fmla="+- 0 1891 1878"/>
                <a:gd name="T31" fmla="*/ 1891 h 255"/>
                <a:gd name="T32" fmla="+- 0 7591 6728"/>
                <a:gd name="T33" fmla="*/ T32 w 867"/>
                <a:gd name="T34" fmla="+- 0 1904 1878"/>
                <a:gd name="T35" fmla="*/ 1904 h 255"/>
                <a:gd name="T36" fmla="+- 0 7595 6728"/>
                <a:gd name="T37" fmla="*/ T36 w 867"/>
                <a:gd name="T38" fmla="+- 0 1921 1878"/>
                <a:gd name="T39" fmla="*/ 1921 h 255"/>
                <a:gd name="T40" fmla="+- 0 7595 6728"/>
                <a:gd name="T41" fmla="*/ T40 w 867"/>
                <a:gd name="T42" fmla="+- 0 2090 1878"/>
                <a:gd name="T43" fmla="*/ 2090 h 255"/>
                <a:gd name="T44" fmla="+- 0 7591 6728"/>
                <a:gd name="T45" fmla="*/ T44 w 867"/>
                <a:gd name="T46" fmla="+- 0 2107 1878"/>
                <a:gd name="T47" fmla="*/ 2107 h 255"/>
                <a:gd name="T48" fmla="+- 0 7582 6728"/>
                <a:gd name="T49" fmla="*/ T48 w 867"/>
                <a:gd name="T50" fmla="+- 0 2120 1878"/>
                <a:gd name="T51" fmla="*/ 2120 h 255"/>
                <a:gd name="T52" fmla="+- 0 7569 6728"/>
                <a:gd name="T53" fmla="*/ T52 w 867"/>
                <a:gd name="T54" fmla="+- 0 2129 1878"/>
                <a:gd name="T55" fmla="*/ 2129 h 255"/>
                <a:gd name="T56" fmla="+- 0 7552 6728"/>
                <a:gd name="T57" fmla="*/ T56 w 867"/>
                <a:gd name="T58" fmla="+- 0 2133 1878"/>
                <a:gd name="T59" fmla="*/ 2133 h 255"/>
                <a:gd name="T60" fmla="+- 0 6771 6728"/>
                <a:gd name="T61" fmla="*/ T60 w 867"/>
                <a:gd name="T62" fmla="+- 0 2133 1878"/>
                <a:gd name="T63" fmla="*/ 2133 h 255"/>
                <a:gd name="T64" fmla="+- 0 6754 6728"/>
                <a:gd name="T65" fmla="*/ T64 w 867"/>
                <a:gd name="T66" fmla="+- 0 2129 1878"/>
                <a:gd name="T67" fmla="*/ 2129 h 255"/>
                <a:gd name="T68" fmla="+- 0 6741 6728"/>
                <a:gd name="T69" fmla="*/ T68 w 867"/>
                <a:gd name="T70" fmla="+- 0 2120 1878"/>
                <a:gd name="T71" fmla="*/ 2120 h 255"/>
                <a:gd name="T72" fmla="+- 0 6732 6728"/>
                <a:gd name="T73" fmla="*/ T72 w 867"/>
                <a:gd name="T74" fmla="+- 0 2107 1878"/>
                <a:gd name="T75" fmla="*/ 2107 h 255"/>
                <a:gd name="T76" fmla="+- 0 6728 6728"/>
                <a:gd name="T77" fmla="*/ T76 w 867"/>
                <a:gd name="T78" fmla="+- 0 2090 1878"/>
                <a:gd name="T79" fmla="*/ 2090 h 255"/>
                <a:gd name="T80" fmla="+- 0 6728 6728"/>
                <a:gd name="T81" fmla="*/ T80 w 867"/>
                <a:gd name="T82" fmla="+- 0 1921 1878"/>
                <a:gd name="T83" fmla="*/ 1921 h 2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67" h="255">
                  <a:moveTo>
                    <a:pt x="0" y="43"/>
                  </a:moveTo>
                  <a:lnTo>
                    <a:pt x="4" y="26"/>
                  </a:lnTo>
                  <a:lnTo>
                    <a:pt x="13" y="13"/>
                  </a:lnTo>
                  <a:lnTo>
                    <a:pt x="26" y="4"/>
                  </a:lnTo>
                  <a:lnTo>
                    <a:pt x="43" y="0"/>
                  </a:lnTo>
                  <a:lnTo>
                    <a:pt x="824" y="0"/>
                  </a:lnTo>
                  <a:lnTo>
                    <a:pt x="841" y="4"/>
                  </a:lnTo>
                  <a:lnTo>
                    <a:pt x="854" y="13"/>
                  </a:lnTo>
                  <a:lnTo>
                    <a:pt x="863" y="26"/>
                  </a:lnTo>
                  <a:lnTo>
                    <a:pt x="867" y="43"/>
                  </a:lnTo>
                  <a:lnTo>
                    <a:pt x="867" y="212"/>
                  </a:lnTo>
                  <a:lnTo>
                    <a:pt x="863" y="229"/>
                  </a:lnTo>
                  <a:lnTo>
                    <a:pt x="854" y="242"/>
                  </a:lnTo>
                  <a:lnTo>
                    <a:pt x="841" y="251"/>
                  </a:lnTo>
                  <a:lnTo>
                    <a:pt x="824" y="255"/>
                  </a:lnTo>
                  <a:lnTo>
                    <a:pt x="43" y="255"/>
                  </a:lnTo>
                  <a:lnTo>
                    <a:pt x="26" y="251"/>
                  </a:lnTo>
                  <a:lnTo>
                    <a:pt x="13" y="242"/>
                  </a:lnTo>
                  <a:lnTo>
                    <a:pt x="4" y="229"/>
                  </a:lnTo>
                  <a:lnTo>
                    <a:pt x="0" y="212"/>
                  </a:lnTo>
                  <a:lnTo>
                    <a:pt x="0" y="43"/>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0" name="テキスト ボックス 9">
            <a:extLst>
              <a:ext uri="{FF2B5EF4-FFF2-40B4-BE49-F238E27FC236}">
                <a16:creationId xmlns:a16="http://schemas.microsoft.com/office/drawing/2014/main" id="{7FF4C1E2-B984-D3FB-642A-7CCAEE3C6A7A}"/>
              </a:ext>
            </a:extLst>
          </p:cNvPr>
          <p:cNvSpPr txBox="1"/>
          <p:nvPr/>
        </p:nvSpPr>
        <p:spPr>
          <a:xfrm>
            <a:off x="293158" y="3239707"/>
            <a:ext cx="6564842" cy="807913"/>
          </a:xfrm>
          <a:prstGeom prst="rect">
            <a:avLst/>
          </a:prstGeom>
          <a:noFill/>
        </p:spPr>
        <p:txBody>
          <a:bodyPr wrap="square">
            <a:spAutoFit/>
          </a:bodyPr>
          <a:lstStyle/>
          <a:p>
            <a:pPr>
              <a:spcBef>
                <a:spcPts val="20"/>
              </a:spcBef>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「受付及び点検」画面のデータ種別を「</a:t>
            </a:r>
            <a:r>
              <a:rPr lang="en-US" altLang="ja-JP" sz="1100" spc="-10" dirty="0">
                <a:effectLst/>
                <a:latin typeface="ＭＳ ゴシック" panose="020B0609070205080204" pitchFamily="49" charset="-128"/>
                <a:ea typeface="游ゴシック" panose="020B0400000000000000" pitchFamily="50" charset="-128"/>
                <a:cs typeface="ＭＳ Ｐゴシック" panose="020B0600070205080204" pitchFamily="50" charset="-128"/>
              </a:rPr>
              <a:t>(4)</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増減点連絡書」に切り替えて、</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［増減点連絡書取り組み］</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11" name="docshapegroup582">
            <a:extLst>
              <a:ext uri="{FF2B5EF4-FFF2-40B4-BE49-F238E27FC236}">
                <a16:creationId xmlns:a16="http://schemas.microsoft.com/office/drawing/2014/main" id="{A6947A7F-4FCC-4648-E110-A3899A5F0D81}"/>
              </a:ext>
            </a:extLst>
          </p:cNvPr>
          <p:cNvGrpSpPr>
            <a:grpSpLocks/>
          </p:cNvGrpSpPr>
          <p:nvPr/>
        </p:nvGrpSpPr>
        <p:grpSpPr bwMode="auto">
          <a:xfrm>
            <a:off x="1321563" y="3931562"/>
            <a:ext cx="4332287" cy="3263900"/>
            <a:chOff x="2542" y="232"/>
            <a:chExt cx="6824" cy="5141"/>
          </a:xfrm>
        </p:grpSpPr>
        <p:pic>
          <p:nvPicPr>
            <p:cNvPr id="6151" name="docshape583">
              <a:extLst>
                <a:ext uri="{FF2B5EF4-FFF2-40B4-BE49-F238E27FC236}">
                  <a16:creationId xmlns:a16="http://schemas.microsoft.com/office/drawing/2014/main" id="{520AA052-3DFA-50D2-706B-40A5EC23B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1" y="231"/>
              <a:ext cx="6824" cy="5141"/>
            </a:xfrm>
            <a:prstGeom prst="rect">
              <a:avLst/>
            </a:prstGeom>
            <a:noFill/>
            <a:extLst>
              <a:ext uri="{909E8E84-426E-40DD-AFC4-6F175D3DCCD1}">
                <a14:hiddenFill xmlns:a14="http://schemas.microsoft.com/office/drawing/2010/main">
                  <a:solidFill>
                    <a:srgbClr val="FFFFFF"/>
                  </a:solidFill>
                </a14:hiddenFill>
              </a:ext>
            </a:extLst>
          </p:spPr>
        </p:pic>
        <p:sp>
          <p:nvSpPr>
            <p:cNvPr id="12" name="docshape584">
              <a:extLst>
                <a:ext uri="{FF2B5EF4-FFF2-40B4-BE49-F238E27FC236}">
                  <a16:creationId xmlns:a16="http://schemas.microsoft.com/office/drawing/2014/main" id="{93D689F6-DFA9-78B5-4212-AB8F51699C4C}"/>
                </a:ext>
              </a:extLst>
            </p:cNvPr>
            <p:cNvSpPr>
              <a:spLocks/>
            </p:cNvSpPr>
            <p:nvPr/>
          </p:nvSpPr>
          <p:spPr bwMode="auto">
            <a:xfrm>
              <a:off x="2998" y="1113"/>
              <a:ext cx="1776" cy="627"/>
            </a:xfrm>
            <a:custGeom>
              <a:avLst/>
              <a:gdLst>
                <a:gd name="T0" fmla="+- 0 2999 2999"/>
                <a:gd name="T1" fmla="*/ T0 w 1776"/>
                <a:gd name="T2" fmla="+- 0 1218 1114"/>
                <a:gd name="T3" fmla="*/ 1218 h 627"/>
                <a:gd name="T4" fmla="+- 0 3007 2999"/>
                <a:gd name="T5" fmla="*/ T4 w 1776"/>
                <a:gd name="T6" fmla="+- 0 1177 1114"/>
                <a:gd name="T7" fmla="*/ 1177 h 627"/>
                <a:gd name="T8" fmla="+- 0 3029 2999"/>
                <a:gd name="T9" fmla="*/ T8 w 1776"/>
                <a:gd name="T10" fmla="+- 0 1144 1114"/>
                <a:gd name="T11" fmla="*/ 1144 h 627"/>
                <a:gd name="T12" fmla="+- 0 3063 2999"/>
                <a:gd name="T13" fmla="*/ T12 w 1776"/>
                <a:gd name="T14" fmla="+- 0 1122 1114"/>
                <a:gd name="T15" fmla="*/ 1122 h 627"/>
                <a:gd name="T16" fmla="+- 0 3103 2999"/>
                <a:gd name="T17" fmla="*/ T16 w 1776"/>
                <a:gd name="T18" fmla="+- 0 1114 1114"/>
                <a:gd name="T19" fmla="*/ 1114 h 627"/>
                <a:gd name="T20" fmla="+- 0 4670 2999"/>
                <a:gd name="T21" fmla="*/ T20 w 1776"/>
                <a:gd name="T22" fmla="+- 0 1114 1114"/>
                <a:gd name="T23" fmla="*/ 1114 h 627"/>
                <a:gd name="T24" fmla="+- 0 4711 2999"/>
                <a:gd name="T25" fmla="*/ T24 w 1776"/>
                <a:gd name="T26" fmla="+- 0 1122 1114"/>
                <a:gd name="T27" fmla="*/ 1122 h 627"/>
                <a:gd name="T28" fmla="+- 0 4744 2999"/>
                <a:gd name="T29" fmla="*/ T28 w 1776"/>
                <a:gd name="T30" fmla="+- 0 1144 1114"/>
                <a:gd name="T31" fmla="*/ 1144 h 627"/>
                <a:gd name="T32" fmla="+- 0 4767 2999"/>
                <a:gd name="T33" fmla="*/ T32 w 1776"/>
                <a:gd name="T34" fmla="+- 0 1177 1114"/>
                <a:gd name="T35" fmla="*/ 1177 h 627"/>
                <a:gd name="T36" fmla="+- 0 4775 2999"/>
                <a:gd name="T37" fmla="*/ T36 w 1776"/>
                <a:gd name="T38" fmla="+- 0 1218 1114"/>
                <a:gd name="T39" fmla="*/ 1218 h 627"/>
                <a:gd name="T40" fmla="+- 0 4775 2999"/>
                <a:gd name="T41" fmla="*/ T40 w 1776"/>
                <a:gd name="T42" fmla="+- 0 1636 1114"/>
                <a:gd name="T43" fmla="*/ 1636 h 627"/>
                <a:gd name="T44" fmla="+- 0 4767 2999"/>
                <a:gd name="T45" fmla="*/ T44 w 1776"/>
                <a:gd name="T46" fmla="+- 0 1676 1114"/>
                <a:gd name="T47" fmla="*/ 1676 h 627"/>
                <a:gd name="T48" fmla="+- 0 4744 2999"/>
                <a:gd name="T49" fmla="*/ T48 w 1776"/>
                <a:gd name="T50" fmla="+- 0 1709 1114"/>
                <a:gd name="T51" fmla="*/ 1709 h 627"/>
                <a:gd name="T52" fmla="+- 0 4711 2999"/>
                <a:gd name="T53" fmla="*/ T52 w 1776"/>
                <a:gd name="T54" fmla="+- 0 1732 1114"/>
                <a:gd name="T55" fmla="*/ 1732 h 627"/>
                <a:gd name="T56" fmla="+- 0 4670 2999"/>
                <a:gd name="T57" fmla="*/ T56 w 1776"/>
                <a:gd name="T58" fmla="+- 0 1740 1114"/>
                <a:gd name="T59" fmla="*/ 1740 h 627"/>
                <a:gd name="T60" fmla="+- 0 3103 2999"/>
                <a:gd name="T61" fmla="*/ T60 w 1776"/>
                <a:gd name="T62" fmla="+- 0 1740 1114"/>
                <a:gd name="T63" fmla="*/ 1740 h 627"/>
                <a:gd name="T64" fmla="+- 0 3063 2999"/>
                <a:gd name="T65" fmla="*/ T64 w 1776"/>
                <a:gd name="T66" fmla="+- 0 1732 1114"/>
                <a:gd name="T67" fmla="*/ 1732 h 627"/>
                <a:gd name="T68" fmla="+- 0 3029 2999"/>
                <a:gd name="T69" fmla="*/ T68 w 1776"/>
                <a:gd name="T70" fmla="+- 0 1709 1114"/>
                <a:gd name="T71" fmla="*/ 1709 h 627"/>
                <a:gd name="T72" fmla="+- 0 3007 2999"/>
                <a:gd name="T73" fmla="*/ T72 w 1776"/>
                <a:gd name="T74" fmla="+- 0 1676 1114"/>
                <a:gd name="T75" fmla="*/ 1676 h 627"/>
                <a:gd name="T76" fmla="+- 0 2999 2999"/>
                <a:gd name="T77" fmla="*/ T76 w 1776"/>
                <a:gd name="T78" fmla="+- 0 1636 1114"/>
                <a:gd name="T79" fmla="*/ 1636 h 627"/>
                <a:gd name="T80" fmla="+- 0 2999 2999"/>
                <a:gd name="T81" fmla="*/ T80 w 1776"/>
                <a:gd name="T82" fmla="+- 0 1218 1114"/>
                <a:gd name="T83" fmla="*/ 1218 h 62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776" h="627">
                  <a:moveTo>
                    <a:pt x="0" y="104"/>
                  </a:moveTo>
                  <a:lnTo>
                    <a:pt x="8" y="63"/>
                  </a:lnTo>
                  <a:lnTo>
                    <a:pt x="30" y="30"/>
                  </a:lnTo>
                  <a:lnTo>
                    <a:pt x="64" y="8"/>
                  </a:lnTo>
                  <a:lnTo>
                    <a:pt x="104" y="0"/>
                  </a:lnTo>
                  <a:lnTo>
                    <a:pt x="1671" y="0"/>
                  </a:lnTo>
                  <a:lnTo>
                    <a:pt x="1712" y="8"/>
                  </a:lnTo>
                  <a:lnTo>
                    <a:pt x="1745" y="30"/>
                  </a:lnTo>
                  <a:lnTo>
                    <a:pt x="1768" y="63"/>
                  </a:lnTo>
                  <a:lnTo>
                    <a:pt x="1776" y="104"/>
                  </a:lnTo>
                  <a:lnTo>
                    <a:pt x="1776" y="522"/>
                  </a:lnTo>
                  <a:lnTo>
                    <a:pt x="1768" y="562"/>
                  </a:lnTo>
                  <a:lnTo>
                    <a:pt x="1745" y="595"/>
                  </a:lnTo>
                  <a:lnTo>
                    <a:pt x="1712" y="618"/>
                  </a:lnTo>
                  <a:lnTo>
                    <a:pt x="1671" y="626"/>
                  </a:lnTo>
                  <a:lnTo>
                    <a:pt x="104" y="626"/>
                  </a:lnTo>
                  <a:lnTo>
                    <a:pt x="64" y="618"/>
                  </a:lnTo>
                  <a:lnTo>
                    <a:pt x="30" y="595"/>
                  </a:lnTo>
                  <a:lnTo>
                    <a:pt x="8" y="562"/>
                  </a:lnTo>
                  <a:lnTo>
                    <a:pt x="0" y="522"/>
                  </a:lnTo>
                  <a:lnTo>
                    <a:pt x="0" y="104"/>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585">
              <a:extLst>
                <a:ext uri="{FF2B5EF4-FFF2-40B4-BE49-F238E27FC236}">
                  <a16:creationId xmlns:a16="http://schemas.microsoft.com/office/drawing/2014/main" id="{9FA7172E-4C3C-1FDC-9F4C-774EDCB19F4C}"/>
                </a:ext>
              </a:extLst>
            </p:cNvPr>
            <p:cNvSpPr>
              <a:spLocks/>
            </p:cNvSpPr>
            <p:nvPr/>
          </p:nvSpPr>
          <p:spPr bwMode="auto">
            <a:xfrm>
              <a:off x="2742" y="3470"/>
              <a:ext cx="1145" cy="334"/>
            </a:xfrm>
            <a:custGeom>
              <a:avLst/>
              <a:gdLst>
                <a:gd name="T0" fmla="+- 0 2742 2742"/>
                <a:gd name="T1" fmla="*/ T0 w 1145"/>
                <a:gd name="T2" fmla="+- 0 3526 3470"/>
                <a:gd name="T3" fmla="*/ 3526 h 334"/>
                <a:gd name="T4" fmla="+- 0 2746 2742"/>
                <a:gd name="T5" fmla="*/ T4 w 1145"/>
                <a:gd name="T6" fmla="+- 0 3504 3470"/>
                <a:gd name="T7" fmla="*/ 3504 h 334"/>
                <a:gd name="T8" fmla="+- 0 2758 2742"/>
                <a:gd name="T9" fmla="*/ T8 w 1145"/>
                <a:gd name="T10" fmla="+- 0 3487 3470"/>
                <a:gd name="T11" fmla="*/ 3487 h 334"/>
                <a:gd name="T12" fmla="+- 0 2776 2742"/>
                <a:gd name="T13" fmla="*/ T12 w 1145"/>
                <a:gd name="T14" fmla="+- 0 3475 3470"/>
                <a:gd name="T15" fmla="*/ 3475 h 334"/>
                <a:gd name="T16" fmla="+- 0 2798 2742"/>
                <a:gd name="T17" fmla="*/ T16 w 1145"/>
                <a:gd name="T18" fmla="+- 0 3470 3470"/>
                <a:gd name="T19" fmla="*/ 3470 h 334"/>
                <a:gd name="T20" fmla="+- 0 3831 2742"/>
                <a:gd name="T21" fmla="*/ T20 w 1145"/>
                <a:gd name="T22" fmla="+- 0 3470 3470"/>
                <a:gd name="T23" fmla="*/ 3470 h 334"/>
                <a:gd name="T24" fmla="+- 0 3853 2742"/>
                <a:gd name="T25" fmla="*/ T24 w 1145"/>
                <a:gd name="T26" fmla="+- 0 3475 3470"/>
                <a:gd name="T27" fmla="*/ 3475 h 334"/>
                <a:gd name="T28" fmla="+- 0 3871 2742"/>
                <a:gd name="T29" fmla="*/ T28 w 1145"/>
                <a:gd name="T30" fmla="+- 0 3487 3470"/>
                <a:gd name="T31" fmla="*/ 3487 h 334"/>
                <a:gd name="T32" fmla="+- 0 3882 2742"/>
                <a:gd name="T33" fmla="*/ T32 w 1145"/>
                <a:gd name="T34" fmla="+- 0 3504 3470"/>
                <a:gd name="T35" fmla="*/ 3504 h 334"/>
                <a:gd name="T36" fmla="+- 0 3887 2742"/>
                <a:gd name="T37" fmla="*/ T36 w 1145"/>
                <a:gd name="T38" fmla="+- 0 3526 3470"/>
                <a:gd name="T39" fmla="*/ 3526 h 334"/>
                <a:gd name="T40" fmla="+- 0 3887 2742"/>
                <a:gd name="T41" fmla="*/ T40 w 1145"/>
                <a:gd name="T42" fmla="+- 0 3748 3470"/>
                <a:gd name="T43" fmla="*/ 3748 h 334"/>
                <a:gd name="T44" fmla="+- 0 3882 2742"/>
                <a:gd name="T45" fmla="*/ T44 w 1145"/>
                <a:gd name="T46" fmla="+- 0 3770 3470"/>
                <a:gd name="T47" fmla="*/ 3770 h 334"/>
                <a:gd name="T48" fmla="+- 0 3871 2742"/>
                <a:gd name="T49" fmla="*/ T48 w 1145"/>
                <a:gd name="T50" fmla="+- 0 3788 3470"/>
                <a:gd name="T51" fmla="*/ 3788 h 334"/>
                <a:gd name="T52" fmla="+- 0 3853 2742"/>
                <a:gd name="T53" fmla="*/ T52 w 1145"/>
                <a:gd name="T54" fmla="+- 0 3800 3470"/>
                <a:gd name="T55" fmla="*/ 3800 h 334"/>
                <a:gd name="T56" fmla="+- 0 3831 2742"/>
                <a:gd name="T57" fmla="*/ T56 w 1145"/>
                <a:gd name="T58" fmla="+- 0 3804 3470"/>
                <a:gd name="T59" fmla="*/ 3804 h 334"/>
                <a:gd name="T60" fmla="+- 0 2798 2742"/>
                <a:gd name="T61" fmla="*/ T60 w 1145"/>
                <a:gd name="T62" fmla="+- 0 3804 3470"/>
                <a:gd name="T63" fmla="*/ 3804 h 334"/>
                <a:gd name="T64" fmla="+- 0 2776 2742"/>
                <a:gd name="T65" fmla="*/ T64 w 1145"/>
                <a:gd name="T66" fmla="+- 0 3800 3470"/>
                <a:gd name="T67" fmla="*/ 3800 h 334"/>
                <a:gd name="T68" fmla="+- 0 2758 2742"/>
                <a:gd name="T69" fmla="*/ T68 w 1145"/>
                <a:gd name="T70" fmla="+- 0 3788 3470"/>
                <a:gd name="T71" fmla="*/ 3788 h 334"/>
                <a:gd name="T72" fmla="+- 0 2746 2742"/>
                <a:gd name="T73" fmla="*/ T72 w 1145"/>
                <a:gd name="T74" fmla="+- 0 3770 3470"/>
                <a:gd name="T75" fmla="*/ 3770 h 334"/>
                <a:gd name="T76" fmla="+- 0 2742 2742"/>
                <a:gd name="T77" fmla="*/ T76 w 1145"/>
                <a:gd name="T78" fmla="+- 0 3748 3470"/>
                <a:gd name="T79" fmla="*/ 3748 h 334"/>
                <a:gd name="T80" fmla="+- 0 2742 2742"/>
                <a:gd name="T81" fmla="*/ T80 w 1145"/>
                <a:gd name="T82" fmla="+- 0 3526 3470"/>
                <a:gd name="T83" fmla="*/ 3526 h 33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145" h="334">
                  <a:moveTo>
                    <a:pt x="0" y="56"/>
                  </a:moveTo>
                  <a:lnTo>
                    <a:pt x="4" y="34"/>
                  </a:lnTo>
                  <a:lnTo>
                    <a:pt x="16" y="17"/>
                  </a:lnTo>
                  <a:lnTo>
                    <a:pt x="34" y="5"/>
                  </a:lnTo>
                  <a:lnTo>
                    <a:pt x="56" y="0"/>
                  </a:lnTo>
                  <a:lnTo>
                    <a:pt x="1089" y="0"/>
                  </a:lnTo>
                  <a:lnTo>
                    <a:pt x="1111" y="5"/>
                  </a:lnTo>
                  <a:lnTo>
                    <a:pt x="1129" y="17"/>
                  </a:lnTo>
                  <a:lnTo>
                    <a:pt x="1140" y="34"/>
                  </a:lnTo>
                  <a:lnTo>
                    <a:pt x="1145" y="56"/>
                  </a:lnTo>
                  <a:lnTo>
                    <a:pt x="1145" y="278"/>
                  </a:lnTo>
                  <a:lnTo>
                    <a:pt x="1140" y="300"/>
                  </a:lnTo>
                  <a:lnTo>
                    <a:pt x="1129" y="318"/>
                  </a:lnTo>
                  <a:lnTo>
                    <a:pt x="1111" y="330"/>
                  </a:lnTo>
                  <a:lnTo>
                    <a:pt x="1089" y="334"/>
                  </a:lnTo>
                  <a:lnTo>
                    <a:pt x="56" y="334"/>
                  </a:lnTo>
                  <a:lnTo>
                    <a:pt x="34" y="330"/>
                  </a:lnTo>
                  <a:lnTo>
                    <a:pt x="16" y="318"/>
                  </a:lnTo>
                  <a:lnTo>
                    <a:pt x="4" y="300"/>
                  </a:lnTo>
                  <a:lnTo>
                    <a:pt x="0" y="278"/>
                  </a:lnTo>
                  <a:lnTo>
                    <a:pt x="0" y="5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20" name="docshapegroup586">
            <a:extLst>
              <a:ext uri="{FF2B5EF4-FFF2-40B4-BE49-F238E27FC236}">
                <a16:creationId xmlns:a16="http://schemas.microsoft.com/office/drawing/2014/main" id="{B54BC27B-89F3-A443-8CDE-9F508EC26F9A}"/>
              </a:ext>
            </a:extLst>
          </p:cNvPr>
          <p:cNvGrpSpPr>
            <a:grpSpLocks/>
          </p:cNvGrpSpPr>
          <p:nvPr/>
        </p:nvGrpSpPr>
        <p:grpSpPr bwMode="auto">
          <a:xfrm>
            <a:off x="1548476" y="7610208"/>
            <a:ext cx="3886200" cy="1268413"/>
            <a:chOff x="2892" y="249"/>
            <a:chExt cx="6120" cy="1997"/>
          </a:xfrm>
        </p:grpSpPr>
        <p:pic>
          <p:nvPicPr>
            <p:cNvPr id="6155" name="docshape587">
              <a:extLst>
                <a:ext uri="{FF2B5EF4-FFF2-40B4-BE49-F238E27FC236}">
                  <a16:creationId xmlns:a16="http://schemas.microsoft.com/office/drawing/2014/main" id="{509B5882-8396-358D-98AB-203055B3B5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2" y="248"/>
              <a:ext cx="6120" cy="1997"/>
            </a:xfrm>
            <a:prstGeom prst="rect">
              <a:avLst/>
            </a:prstGeom>
            <a:noFill/>
            <a:extLst>
              <a:ext uri="{909E8E84-426E-40DD-AFC4-6F175D3DCCD1}">
                <a14:hiddenFill xmlns:a14="http://schemas.microsoft.com/office/drawing/2010/main">
                  <a:solidFill>
                    <a:srgbClr val="FFFFFF"/>
                  </a:solidFill>
                </a14:hiddenFill>
              </a:ext>
            </a:extLst>
          </p:spPr>
        </p:pic>
        <p:sp>
          <p:nvSpPr>
            <p:cNvPr id="21" name="docshape588">
              <a:extLst>
                <a:ext uri="{FF2B5EF4-FFF2-40B4-BE49-F238E27FC236}">
                  <a16:creationId xmlns:a16="http://schemas.microsoft.com/office/drawing/2014/main" id="{1F409C20-FBD2-E03B-601C-496A91A88D8B}"/>
                </a:ext>
              </a:extLst>
            </p:cNvPr>
            <p:cNvSpPr>
              <a:spLocks/>
            </p:cNvSpPr>
            <p:nvPr/>
          </p:nvSpPr>
          <p:spPr bwMode="auto">
            <a:xfrm>
              <a:off x="4004" y="1085"/>
              <a:ext cx="4829" cy="303"/>
            </a:xfrm>
            <a:custGeom>
              <a:avLst/>
              <a:gdLst>
                <a:gd name="T0" fmla="+- 0 4004 4004"/>
                <a:gd name="T1" fmla="*/ T0 w 4829"/>
                <a:gd name="T2" fmla="+- 0 1136 1085"/>
                <a:gd name="T3" fmla="*/ 1136 h 303"/>
                <a:gd name="T4" fmla="+- 0 4008 4004"/>
                <a:gd name="T5" fmla="*/ T4 w 4829"/>
                <a:gd name="T6" fmla="+- 0 1116 1085"/>
                <a:gd name="T7" fmla="*/ 1116 h 303"/>
                <a:gd name="T8" fmla="+- 0 4019 4004"/>
                <a:gd name="T9" fmla="*/ T8 w 4829"/>
                <a:gd name="T10" fmla="+- 0 1100 1085"/>
                <a:gd name="T11" fmla="*/ 1100 h 303"/>
                <a:gd name="T12" fmla="+- 0 4035 4004"/>
                <a:gd name="T13" fmla="*/ T12 w 4829"/>
                <a:gd name="T14" fmla="+- 0 1089 1085"/>
                <a:gd name="T15" fmla="*/ 1089 h 303"/>
                <a:gd name="T16" fmla="+- 0 4055 4004"/>
                <a:gd name="T17" fmla="*/ T16 w 4829"/>
                <a:gd name="T18" fmla="+- 0 1085 1085"/>
                <a:gd name="T19" fmla="*/ 1085 h 303"/>
                <a:gd name="T20" fmla="+- 0 8783 4004"/>
                <a:gd name="T21" fmla="*/ T20 w 4829"/>
                <a:gd name="T22" fmla="+- 0 1085 1085"/>
                <a:gd name="T23" fmla="*/ 1085 h 303"/>
                <a:gd name="T24" fmla="+- 0 8802 4004"/>
                <a:gd name="T25" fmla="*/ T24 w 4829"/>
                <a:gd name="T26" fmla="+- 0 1089 1085"/>
                <a:gd name="T27" fmla="*/ 1089 h 303"/>
                <a:gd name="T28" fmla="+- 0 8818 4004"/>
                <a:gd name="T29" fmla="*/ T28 w 4829"/>
                <a:gd name="T30" fmla="+- 0 1100 1085"/>
                <a:gd name="T31" fmla="*/ 1100 h 303"/>
                <a:gd name="T32" fmla="+- 0 8829 4004"/>
                <a:gd name="T33" fmla="*/ T32 w 4829"/>
                <a:gd name="T34" fmla="+- 0 1116 1085"/>
                <a:gd name="T35" fmla="*/ 1116 h 303"/>
                <a:gd name="T36" fmla="+- 0 8833 4004"/>
                <a:gd name="T37" fmla="*/ T36 w 4829"/>
                <a:gd name="T38" fmla="+- 0 1136 1085"/>
                <a:gd name="T39" fmla="*/ 1136 h 303"/>
                <a:gd name="T40" fmla="+- 0 8833 4004"/>
                <a:gd name="T41" fmla="*/ T40 w 4829"/>
                <a:gd name="T42" fmla="+- 0 1337 1085"/>
                <a:gd name="T43" fmla="*/ 1337 h 303"/>
                <a:gd name="T44" fmla="+- 0 8829 4004"/>
                <a:gd name="T45" fmla="*/ T44 w 4829"/>
                <a:gd name="T46" fmla="+- 0 1357 1085"/>
                <a:gd name="T47" fmla="*/ 1357 h 303"/>
                <a:gd name="T48" fmla="+- 0 8818 4004"/>
                <a:gd name="T49" fmla="*/ T48 w 4829"/>
                <a:gd name="T50" fmla="+- 0 1373 1085"/>
                <a:gd name="T51" fmla="*/ 1373 h 303"/>
                <a:gd name="T52" fmla="+- 0 8802 4004"/>
                <a:gd name="T53" fmla="*/ T52 w 4829"/>
                <a:gd name="T54" fmla="+- 0 1384 1085"/>
                <a:gd name="T55" fmla="*/ 1384 h 303"/>
                <a:gd name="T56" fmla="+- 0 8783 4004"/>
                <a:gd name="T57" fmla="*/ T56 w 4829"/>
                <a:gd name="T58" fmla="+- 0 1388 1085"/>
                <a:gd name="T59" fmla="*/ 1388 h 303"/>
                <a:gd name="T60" fmla="+- 0 4055 4004"/>
                <a:gd name="T61" fmla="*/ T60 w 4829"/>
                <a:gd name="T62" fmla="+- 0 1388 1085"/>
                <a:gd name="T63" fmla="*/ 1388 h 303"/>
                <a:gd name="T64" fmla="+- 0 4035 4004"/>
                <a:gd name="T65" fmla="*/ T64 w 4829"/>
                <a:gd name="T66" fmla="+- 0 1384 1085"/>
                <a:gd name="T67" fmla="*/ 1384 h 303"/>
                <a:gd name="T68" fmla="+- 0 4019 4004"/>
                <a:gd name="T69" fmla="*/ T68 w 4829"/>
                <a:gd name="T70" fmla="+- 0 1373 1085"/>
                <a:gd name="T71" fmla="*/ 1373 h 303"/>
                <a:gd name="T72" fmla="+- 0 4008 4004"/>
                <a:gd name="T73" fmla="*/ T72 w 4829"/>
                <a:gd name="T74" fmla="+- 0 1357 1085"/>
                <a:gd name="T75" fmla="*/ 1357 h 303"/>
                <a:gd name="T76" fmla="+- 0 4004 4004"/>
                <a:gd name="T77" fmla="*/ T76 w 4829"/>
                <a:gd name="T78" fmla="+- 0 1337 1085"/>
                <a:gd name="T79" fmla="*/ 1337 h 303"/>
                <a:gd name="T80" fmla="+- 0 4004 4004"/>
                <a:gd name="T81" fmla="*/ T80 w 4829"/>
                <a:gd name="T82" fmla="+- 0 1136 1085"/>
                <a:gd name="T83" fmla="*/ 1136 h 30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829" h="303">
                  <a:moveTo>
                    <a:pt x="0" y="51"/>
                  </a:moveTo>
                  <a:lnTo>
                    <a:pt x="4" y="31"/>
                  </a:lnTo>
                  <a:lnTo>
                    <a:pt x="15" y="15"/>
                  </a:lnTo>
                  <a:lnTo>
                    <a:pt x="31" y="4"/>
                  </a:lnTo>
                  <a:lnTo>
                    <a:pt x="51" y="0"/>
                  </a:lnTo>
                  <a:lnTo>
                    <a:pt x="4779" y="0"/>
                  </a:lnTo>
                  <a:lnTo>
                    <a:pt x="4798" y="4"/>
                  </a:lnTo>
                  <a:lnTo>
                    <a:pt x="4814" y="15"/>
                  </a:lnTo>
                  <a:lnTo>
                    <a:pt x="4825" y="31"/>
                  </a:lnTo>
                  <a:lnTo>
                    <a:pt x="4829" y="51"/>
                  </a:lnTo>
                  <a:lnTo>
                    <a:pt x="4829" y="252"/>
                  </a:lnTo>
                  <a:lnTo>
                    <a:pt x="4825" y="272"/>
                  </a:lnTo>
                  <a:lnTo>
                    <a:pt x="4814" y="288"/>
                  </a:lnTo>
                  <a:lnTo>
                    <a:pt x="4798" y="299"/>
                  </a:lnTo>
                  <a:lnTo>
                    <a:pt x="4779" y="303"/>
                  </a:lnTo>
                  <a:lnTo>
                    <a:pt x="51" y="303"/>
                  </a:lnTo>
                  <a:lnTo>
                    <a:pt x="31" y="299"/>
                  </a:lnTo>
                  <a:lnTo>
                    <a:pt x="15" y="288"/>
                  </a:lnTo>
                  <a:lnTo>
                    <a:pt x="4" y="272"/>
                  </a:lnTo>
                  <a:lnTo>
                    <a:pt x="0" y="252"/>
                  </a:lnTo>
                  <a:lnTo>
                    <a:pt x="0" y="51"/>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2" name="テキスト ボックス 21">
            <a:extLst>
              <a:ext uri="{FF2B5EF4-FFF2-40B4-BE49-F238E27FC236}">
                <a16:creationId xmlns:a16="http://schemas.microsoft.com/office/drawing/2014/main" id="{7AAEB252-8C7C-3700-F178-9CA3B90317B4}"/>
              </a:ext>
            </a:extLst>
          </p:cNvPr>
          <p:cNvSpPr txBox="1"/>
          <p:nvPr/>
        </p:nvSpPr>
        <p:spPr>
          <a:xfrm>
            <a:off x="877782" y="7295568"/>
            <a:ext cx="5180264" cy="430887"/>
          </a:xfrm>
          <a:prstGeom prst="rect">
            <a:avLst/>
          </a:prstGeom>
          <a:noFill/>
        </p:spPr>
        <p:txBody>
          <a:bodyPr wrap="none" rtlCol="0">
            <a:spAutoFit/>
          </a:bodyPr>
          <a:lstStyle/>
          <a:p>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ダウンロードした増減点連絡書の</a:t>
            </a:r>
            <a:r>
              <a:rPr lang="en-US" altLang="ja-JP" sz="1100" dirty="0">
                <a:effectLst/>
                <a:latin typeface="ＭＳ ゴシック" panose="020B0609070205080204" pitchFamily="49" charset="-128"/>
                <a:ea typeface="游ゴシック" panose="020B0400000000000000" pitchFamily="50" charset="-128"/>
                <a:cs typeface="ＭＳ Ｐゴシック" panose="020B0600070205080204" pitchFamily="50" charset="-128"/>
              </a:rPr>
              <a:t>csv</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ファイルを選択し、アップロードします。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Tree>
    <p:extLst>
      <p:ext uri="{BB962C8B-B14F-4D97-AF65-F5344CB8AC3E}">
        <p14:creationId xmlns:p14="http://schemas.microsoft.com/office/powerpoint/2010/main" val="17319516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84</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098BFB65-A66E-1D1D-F55F-0809EE21E824}"/>
              </a:ext>
            </a:extLst>
          </p:cNvPr>
          <p:cNvSpPr txBox="1"/>
          <p:nvPr/>
        </p:nvSpPr>
        <p:spPr>
          <a:xfrm>
            <a:off x="415592" y="735099"/>
            <a:ext cx="6026816" cy="501356"/>
          </a:xfrm>
          <a:prstGeom prst="rect">
            <a:avLst/>
          </a:prstGeom>
          <a:noFill/>
        </p:spPr>
        <p:txBody>
          <a:bodyPr wrap="square">
            <a:spAutoFit/>
          </a:bodyPr>
          <a:lstStyle/>
          <a:p>
            <a:pPr marL="485140" marR="429260">
              <a:lnSpc>
                <a:spcPct val="116000"/>
              </a:lnSpc>
              <a:spcBef>
                <a:spcPts val="20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ア</a:t>
            </a:r>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ッ</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プロードが完了したら、ナビゲーションウィンドウを開き、</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16000"/>
              </a:lnSpc>
              <a:spcBef>
                <a:spcPts val="20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「増減点連絡書」をダブルクリックします。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6" name="docshapegroup589">
            <a:extLst>
              <a:ext uri="{FF2B5EF4-FFF2-40B4-BE49-F238E27FC236}">
                <a16:creationId xmlns:a16="http://schemas.microsoft.com/office/drawing/2014/main" id="{C1AD2388-00C1-0428-8003-B761BE319817}"/>
              </a:ext>
            </a:extLst>
          </p:cNvPr>
          <p:cNvGrpSpPr>
            <a:grpSpLocks/>
          </p:cNvGrpSpPr>
          <p:nvPr/>
        </p:nvGrpSpPr>
        <p:grpSpPr bwMode="auto">
          <a:xfrm>
            <a:off x="1119309" y="1344004"/>
            <a:ext cx="4319588" cy="3252788"/>
            <a:chOff x="2549" y="215"/>
            <a:chExt cx="6804" cy="5124"/>
          </a:xfrm>
        </p:grpSpPr>
        <p:pic>
          <p:nvPicPr>
            <p:cNvPr id="7171" name="docshape590">
              <a:extLst>
                <a:ext uri="{FF2B5EF4-FFF2-40B4-BE49-F238E27FC236}">
                  <a16:creationId xmlns:a16="http://schemas.microsoft.com/office/drawing/2014/main" id="{2C639869-C06E-4CC7-0719-040F817ECA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8" y="214"/>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591">
              <a:extLst>
                <a:ext uri="{FF2B5EF4-FFF2-40B4-BE49-F238E27FC236}">
                  <a16:creationId xmlns:a16="http://schemas.microsoft.com/office/drawing/2014/main" id="{41D9AF95-43EB-AF2F-3A0B-47A435FD06DB}"/>
                </a:ext>
              </a:extLst>
            </p:cNvPr>
            <p:cNvSpPr>
              <a:spLocks/>
            </p:cNvSpPr>
            <p:nvPr/>
          </p:nvSpPr>
          <p:spPr bwMode="auto">
            <a:xfrm>
              <a:off x="2792" y="2272"/>
              <a:ext cx="936" cy="248"/>
            </a:xfrm>
            <a:custGeom>
              <a:avLst/>
              <a:gdLst>
                <a:gd name="T0" fmla="+- 0 2792 2792"/>
                <a:gd name="T1" fmla="*/ T0 w 936"/>
                <a:gd name="T2" fmla="+- 0 2314 2273"/>
                <a:gd name="T3" fmla="*/ 2314 h 248"/>
                <a:gd name="T4" fmla="+- 0 2796 2792"/>
                <a:gd name="T5" fmla="*/ T4 w 936"/>
                <a:gd name="T6" fmla="+- 0 2298 2273"/>
                <a:gd name="T7" fmla="*/ 2298 h 248"/>
                <a:gd name="T8" fmla="+- 0 2804 2792"/>
                <a:gd name="T9" fmla="*/ T8 w 936"/>
                <a:gd name="T10" fmla="+- 0 2285 2273"/>
                <a:gd name="T11" fmla="*/ 2285 h 248"/>
                <a:gd name="T12" fmla="+- 0 2818 2792"/>
                <a:gd name="T13" fmla="*/ T12 w 936"/>
                <a:gd name="T14" fmla="+- 0 2276 2273"/>
                <a:gd name="T15" fmla="*/ 2276 h 248"/>
                <a:gd name="T16" fmla="+- 0 2834 2792"/>
                <a:gd name="T17" fmla="*/ T16 w 936"/>
                <a:gd name="T18" fmla="+- 0 2273 2273"/>
                <a:gd name="T19" fmla="*/ 2273 h 248"/>
                <a:gd name="T20" fmla="+- 0 3687 2792"/>
                <a:gd name="T21" fmla="*/ T20 w 936"/>
                <a:gd name="T22" fmla="+- 0 2273 2273"/>
                <a:gd name="T23" fmla="*/ 2273 h 248"/>
                <a:gd name="T24" fmla="+- 0 3703 2792"/>
                <a:gd name="T25" fmla="*/ T24 w 936"/>
                <a:gd name="T26" fmla="+- 0 2276 2273"/>
                <a:gd name="T27" fmla="*/ 2276 h 248"/>
                <a:gd name="T28" fmla="+- 0 3716 2792"/>
                <a:gd name="T29" fmla="*/ T28 w 936"/>
                <a:gd name="T30" fmla="+- 0 2285 2273"/>
                <a:gd name="T31" fmla="*/ 2285 h 248"/>
                <a:gd name="T32" fmla="+- 0 3725 2792"/>
                <a:gd name="T33" fmla="*/ T32 w 936"/>
                <a:gd name="T34" fmla="+- 0 2298 2273"/>
                <a:gd name="T35" fmla="*/ 2298 h 248"/>
                <a:gd name="T36" fmla="+- 0 3728 2792"/>
                <a:gd name="T37" fmla="*/ T36 w 936"/>
                <a:gd name="T38" fmla="+- 0 2314 2273"/>
                <a:gd name="T39" fmla="*/ 2314 h 248"/>
                <a:gd name="T40" fmla="+- 0 3728 2792"/>
                <a:gd name="T41" fmla="*/ T40 w 936"/>
                <a:gd name="T42" fmla="+- 0 2479 2273"/>
                <a:gd name="T43" fmla="*/ 2479 h 248"/>
                <a:gd name="T44" fmla="+- 0 3725 2792"/>
                <a:gd name="T45" fmla="*/ T44 w 936"/>
                <a:gd name="T46" fmla="+- 0 2495 2273"/>
                <a:gd name="T47" fmla="*/ 2495 h 248"/>
                <a:gd name="T48" fmla="+- 0 3716 2792"/>
                <a:gd name="T49" fmla="*/ T48 w 936"/>
                <a:gd name="T50" fmla="+- 0 2508 2273"/>
                <a:gd name="T51" fmla="*/ 2508 h 248"/>
                <a:gd name="T52" fmla="+- 0 3703 2792"/>
                <a:gd name="T53" fmla="*/ T52 w 936"/>
                <a:gd name="T54" fmla="+- 0 2517 2273"/>
                <a:gd name="T55" fmla="*/ 2517 h 248"/>
                <a:gd name="T56" fmla="+- 0 3687 2792"/>
                <a:gd name="T57" fmla="*/ T56 w 936"/>
                <a:gd name="T58" fmla="+- 0 2520 2273"/>
                <a:gd name="T59" fmla="*/ 2520 h 248"/>
                <a:gd name="T60" fmla="+- 0 2834 2792"/>
                <a:gd name="T61" fmla="*/ T60 w 936"/>
                <a:gd name="T62" fmla="+- 0 2520 2273"/>
                <a:gd name="T63" fmla="*/ 2520 h 248"/>
                <a:gd name="T64" fmla="+- 0 2818 2792"/>
                <a:gd name="T65" fmla="*/ T64 w 936"/>
                <a:gd name="T66" fmla="+- 0 2517 2273"/>
                <a:gd name="T67" fmla="*/ 2517 h 248"/>
                <a:gd name="T68" fmla="+- 0 2804 2792"/>
                <a:gd name="T69" fmla="*/ T68 w 936"/>
                <a:gd name="T70" fmla="+- 0 2508 2273"/>
                <a:gd name="T71" fmla="*/ 2508 h 248"/>
                <a:gd name="T72" fmla="+- 0 2796 2792"/>
                <a:gd name="T73" fmla="*/ T72 w 936"/>
                <a:gd name="T74" fmla="+- 0 2495 2273"/>
                <a:gd name="T75" fmla="*/ 2495 h 248"/>
                <a:gd name="T76" fmla="+- 0 2792 2792"/>
                <a:gd name="T77" fmla="*/ T76 w 936"/>
                <a:gd name="T78" fmla="+- 0 2479 2273"/>
                <a:gd name="T79" fmla="*/ 2479 h 248"/>
                <a:gd name="T80" fmla="+- 0 2792 2792"/>
                <a:gd name="T81" fmla="*/ T80 w 936"/>
                <a:gd name="T82" fmla="+- 0 2314 2273"/>
                <a:gd name="T83" fmla="*/ 2314 h 24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36" h="248">
                  <a:moveTo>
                    <a:pt x="0" y="41"/>
                  </a:moveTo>
                  <a:lnTo>
                    <a:pt x="4" y="25"/>
                  </a:lnTo>
                  <a:lnTo>
                    <a:pt x="12" y="12"/>
                  </a:lnTo>
                  <a:lnTo>
                    <a:pt x="26" y="3"/>
                  </a:lnTo>
                  <a:lnTo>
                    <a:pt x="42" y="0"/>
                  </a:lnTo>
                  <a:lnTo>
                    <a:pt x="895" y="0"/>
                  </a:lnTo>
                  <a:lnTo>
                    <a:pt x="911" y="3"/>
                  </a:lnTo>
                  <a:lnTo>
                    <a:pt x="924" y="12"/>
                  </a:lnTo>
                  <a:lnTo>
                    <a:pt x="933" y="25"/>
                  </a:lnTo>
                  <a:lnTo>
                    <a:pt x="936" y="41"/>
                  </a:lnTo>
                  <a:lnTo>
                    <a:pt x="936" y="206"/>
                  </a:lnTo>
                  <a:lnTo>
                    <a:pt x="933" y="222"/>
                  </a:lnTo>
                  <a:lnTo>
                    <a:pt x="924" y="235"/>
                  </a:lnTo>
                  <a:lnTo>
                    <a:pt x="911" y="244"/>
                  </a:lnTo>
                  <a:lnTo>
                    <a:pt x="895" y="247"/>
                  </a:lnTo>
                  <a:lnTo>
                    <a:pt x="42" y="247"/>
                  </a:lnTo>
                  <a:lnTo>
                    <a:pt x="26" y="244"/>
                  </a:lnTo>
                  <a:lnTo>
                    <a:pt x="12" y="235"/>
                  </a:lnTo>
                  <a:lnTo>
                    <a:pt x="4" y="222"/>
                  </a:lnTo>
                  <a:lnTo>
                    <a:pt x="0" y="206"/>
                  </a:lnTo>
                  <a:lnTo>
                    <a:pt x="0" y="41"/>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 name="テキスト ボックス 7">
            <a:extLst>
              <a:ext uri="{FF2B5EF4-FFF2-40B4-BE49-F238E27FC236}">
                <a16:creationId xmlns:a16="http://schemas.microsoft.com/office/drawing/2014/main" id="{88AB0B91-386E-5CE2-F25B-6774AD6BC573}"/>
              </a:ext>
            </a:extLst>
          </p:cNvPr>
          <p:cNvSpPr txBox="1"/>
          <p:nvPr/>
        </p:nvSpPr>
        <p:spPr>
          <a:xfrm>
            <a:off x="415592" y="4897820"/>
            <a:ext cx="6026816" cy="472309"/>
          </a:xfrm>
          <a:prstGeom prst="rect">
            <a:avLst/>
          </a:prstGeom>
          <a:noFill/>
        </p:spPr>
        <p:txBody>
          <a:bodyPr wrap="square">
            <a:spAutoFit/>
          </a:bodyPr>
          <a:lstStyle/>
          <a:p>
            <a:pPr marL="485140" marR="429260">
              <a:lnSpc>
                <a:spcPct val="116000"/>
              </a:lnSpc>
              <a:spcBef>
                <a:spcPts val="205"/>
              </a:spcBef>
              <a:spcAft>
                <a:spcPts val="0"/>
              </a:spcAft>
            </a:pPr>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増減点連絡書のリストが表示されます。リストをダブルクリックすると内容が表示されます。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9" name="image165.png">
            <a:extLst>
              <a:ext uri="{FF2B5EF4-FFF2-40B4-BE49-F238E27FC236}">
                <a16:creationId xmlns:a16="http://schemas.microsoft.com/office/drawing/2014/main" id="{C93ACC47-222F-E750-9A66-E45C4A013455}"/>
              </a:ext>
            </a:extLst>
          </p:cNvPr>
          <p:cNvPicPr>
            <a:picLocks noChangeAspect="1"/>
          </p:cNvPicPr>
          <p:nvPr/>
        </p:nvPicPr>
        <p:blipFill>
          <a:blip r:embed="rId4" cstate="print"/>
          <a:stretch>
            <a:fillRect/>
          </a:stretch>
        </p:blipFill>
        <p:spPr>
          <a:xfrm>
            <a:off x="1249802" y="5670380"/>
            <a:ext cx="4188460" cy="3154045"/>
          </a:xfrm>
          <a:prstGeom prst="rect">
            <a:avLst/>
          </a:prstGeom>
        </p:spPr>
      </p:pic>
    </p:spTree>
    <p:extLst>
      <p:ext uri="{BB962C8B-B14F-4D97-AF65-F5344CB8AC3E}">
        <p14:creationId xmlns:p14="http://schemas.microsoft.com/office/powerpoint/2010/main" val="24933285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85</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710DB398-C807-A329-3D8C-679D3E3F4F80}"/>
              </a:ext>
            </a:extLst>
          </p:cNvPr>
          <p:cNvSpPr txBox="1"/>
          <p:nvPr/>
        </p:nvSpPr>
        <p:spPr>
          <a:xfrm>
            <a:off x="391886" y="588198"/>
            <a:ext cx="5640039" cy="748923"/>
          </a:xfrm>
          <a:prstGeom prst="rect">
            <a:avLst/>
          </a:prstGeom>
          <a:noFill/>
        </p:spPr>
        <p:txBody>
          <a:bodyPr wrap="square">
            <a:spAutoFit/>
          </a:bodyPr>
          <a:lstStyle/>
          <a:p>
            <a:pPr marL="485140">
              <a:lnSpc>
                <a:spcPts val="1815"/>
              </a:lnSpc>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増減点連絡書の内容が表示されます。</a:t>
            </a:r>
            <a:r>
              <a:rPr lang="ja-JP" altLang="ja-JP" sz="1100" b="1" dirty="0">
                <a:effectLst/>
                <a:latin typeface="游ゴシック" panose="020B0400000000000000" pitchFamily="50" charset="-128"/>
                <a:ea typeface="함초롬바탕" panose="02030604000101010101" pitchFamily="18" charset="-128"/>
                <a:cs typeface="ＭＳ Ｐゴシック" panose="020B0600070205080204" pitchFamily="50" charset="-128"/>
              </a:rPr>
              <a:t>ジクロフェナクナトリウムテープ１５ｍｇ</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が</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減点されています。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3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［レセプト閲覧］</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をクリックすると、減点されたレセプトが表示されます。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6" name="docshapegroup592">
            <a:extLst>
              <a:ext uri="{FF2B5EF4-FFF2-40B4-BE49-F238E27FC236}">
                <a16:creationId xmlns:a16="http://schemas.microsoft.com/office/drawing/2014/main" id="{0276AE99-87DA-6432-D44B-844714F545DB}"/>
              </a:ext>
            </a:extLst>
          </p:cNvPr>
          <p:cNvGrpSpPr>
            <a:grpSpLocks/>
          </p:cNvGrpSpPr>
          <p:nvPr/>
        </p:nvGrpSpPr>
        <p:grpSpPr bwMode="auto">
          <a:xfrm>
            <a:off x="1377873" y="1587012"/>
            <a:ext cx="4321175" cy="3252788"/>
            <a:chOff x="2551" y="187"/>
            <a:chExt cx="6804" cy="5124"/>
          </a:xfrm>
        </p:grpSpPr>
        <p:pic>
          <p:nvPicPr>
            <p:cNvPr id="8195" name="docshape593">
              <a:extLst>
                <a:ext uri="{FF2B5EF4-FFF2-40B4-BE49-F238E27FC236}">
                  <a16:creationId xmlns:a16="http://schemas.microsoft.com/office/drawing/2014/main" id="{10553677-0FE4-53C5-D94C-A1BE226C57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86"/>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594">
              <a:extLst>
                <a:ext uri="{FF2B5EF4-FFF2-40B4-BE49-F238E27FC236}">
                  <a16:creationId xmlns:a16="http://schemas.microsoft.com/office/drawing/2014/main" id="{BA022B4E-B602-59CE-1E02-F29A98DE7723}"/>
                </a:ext>
              </a:extLst>
            </p:cNvPr>
            <p:cNvSpPr>
              <a:spLocks/>
            </p:cNvSpPr>
            <p:nvPr/>
          </p:nvSpPr>
          <p:spPr bwMode="auto">
            <a:xfrm>
              <a:off x="7635" y="1200"/>
              <a:ext cx="749" cy="346"/>
            </a:xfrm>
            <a:custGeom>
              <a:avLst/>
              <a:gdLst>
                <a:gd name="T0" fmla="+- 0 7636 7636"/>
                <a:gd name="T1" fmla="*/ T0 w 749"/>
                <a:gd name="T2" fmla="+- 0 1258 1201"/>
                <a:gd name="T3" fmla="*/ 1258 h 346"/>
                <a:gd name="T4" fmla="+- 0 7640 7636"/>
                <a:gd name="T5" fmla="*/ T4 w 749"/>
                <a:gd name="T6" fmla="+- 0 1236 1201"/>
                <a:gd name="T7" fmla="*/ 1236 h 346"/>
                <a:gd name="T8" fmla="+- 0 7652 7636"/>
                <a:gd name="T9" fmla="*/ T8 w 749"/>
                <a:gd name="T10" fmla="+- 0 1217 1201"/>
                <a:gd name="T11" fmla="*/ 1217 h 346"/>
                <a:gd name="T12" fmla="+- 0 7671 7636"/>
                <a:gd name="T13" fmla="*/ T12 w 749"/>
                <a:gd name="T14" fmla="+- 0 1205 1201"/>
                <a:gd name="T15" fmla="*/ 1205 h 346"/>
                <a:gd name="T16" fmla="+- 0 7693 7636"/>
                <a:gd name="T17" fmla="*/ T16 w 749"/>
                <a:gd name="T18" fmla="+- 0 1201 1201"/>
                <a:gd name="T19" fmla="*/ 1201 h 346"/>
                <a:gd name="T20" fmla="+- 0 8327 7636"/>
                <a:gd name="T21" fmla="*/ T20 w 749"/>
                <a:gd name="T22" fmla="+- 0 1201 1201"/>
                <a:gd name="T23" fmla="*/ 1201 h 346"/>
                <a:gd name="T24" fmla="+- 0 8349 7636"/>
                <a:gd name="T25" fmla="*/ T24 w 749"/>
                <a:gd name="T26" fmla="+- 0 1205 1201"/>
                <a:gd name="T27" fmla="*/ 1205 h 346"/>
                <a:gd name="T28" fmla="+- 0 8368 7636"/>
                <a:gd name="T29" fmla="*/ T28 w 749"/>
                <a:gd name="T30" fmla="+- 0 1217 1201"/>
                <a:gd name="T31" fmla="*/ 1217 h 346"/>
                <a:gd name="T32" fmla="+- 0 8380 7636"/>
                <a:gd name="T33" fmla="*/ T32 w 749"/>
                <a:gd name="T34" fmla="+- 0 1236 1201"/>
                <a:gd name="T35" fmla="*/ 1236 h 346"/>
                <a:gd name="T36" fmla="+- 0 8384 7636"/>
                <a:gd name="T37" fmla="*/ T36 w 749"/>
                <a:gd name="T38" fmla="+- 0 1258 1201"/>
                <a:gd name="T39" fmla="*/ 1258 h 346"/>
                <a:gd name="T40" fmla="+- 0 8384 7636"/>
                <a:gd name="T41" fmla="*/ T40 w 749"/>
                <a:gd name="T42" fmla="+- 0 1489 1201"/>
                <a:gd name="T43" fmla="*/ 1489 h 346"/>
                <a:gd name="T44" fmla="+- 0 8380 7636"/>
                <a:gd name="T45" fmla="*/ T44 w 749"/>
                <a:gd name="T46" fmla="+- 0 1511 1201"/>
                <a:gd name="T47" fmla="*/ 1511 h 346"/>
                <a:gd name="T48" fmla="+- 0 8368 7636"/>
                <a:gd name="T49" fmla="*/ T48 w 749"/>
                <a:gd name="T50" fmla="+- 0 1529 1201"/>
                <a:gd name="T51" fmla="*/ 1529 h 346"/>
                <a:gd name="T52" fmla="+- 0 8349 7636"/>
                <a:gd name="T53" fmla="*/ T52 w 749"/>
                <a:gd name="T54" fmla="+- 0 1542 1201"/>
                <a:gd name="T55" fmla="*/ 1542 h 346"/>
                <a:gd name="T56" fmla="+- 0 8327 7636"/>
                <a:gd name="T57" fmla="*/ T56 w 749"/>
                <a:gd name="T58" fmla="+- 0 1546 1201"/>
                <a:gd name="T59" fmla="*/ 1546 h 346"/>
                <a:gd name="T60" fmla="+- 0 7693 7636"/>
                <a:gd name="T61" fmla="*/ T60 w 749"/>
                <a:gd name="T62" fmla="+- 0 1546 1201"/>
                <a:gd name="T63" fmla="*/ 1546 h 346"/>
                <a:gd name="T64" fmla="+- 0 7671 7636"/>
                <a:gd name="T65" fmla="*/ T64 w 749"/>
                <a:gd name="T66" fmla="+- 0 1542 1201"/>
                <a:gd name="T67" fmla="*/ 1542 h 346"/>
                <a:gd name="T68" fmla="+- 0 7652 7636"/>
                <a:gd name="T69" fmla="*/ T68 w 749"/>
                <a:gd name="T70" fmla="+- 0 1529 1201"/>
                <a:gd name="T71" fmla="*/ 1529 h 346"/>
                <a:gd name="T72" fmla="+- 0 7640 7636"/>
                <a:gd name="T73" fmla="*/ T72 w 749"/>
                <a:gd name="T74" fmla="+- 0 1511 1201"/>
                <a:gd name="T75" fmla="*/ 1511 h 346"/>
                <a:gd name="T76" fmla="+- 0 7636 7636"/>
                <a:gd name="T77" fmla="*/ T76 w 749"/>
                <a:gd name="T78" fmla="+- 0 1489 1201"/>
                <a:gd name="T79" fmla="*/ 1489 h 346"/>
                <a:gd name="T80" fmla="+- 0 7636 7636"/>
                <a:gd name="T81" fmla="*/ T80 w 749"/>
                <a:gd name="T82" fmla="+- 0 1258 1201"/>
                <a:gd name="T83" fmla="*/ 1258 h 34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49" h="346">
                  <a:moveTo>
                    <a:pt x="0" y="57"/>
                  </a:moveTo>
                  <a:lnTo>
                    <a:pt x="4" y="35"/>
                  </a:lnTo>
                  <a:lnTo>
                    <a:pt x="16" y="16"/>
                  </a:lnTo>
                  <a:lnTo>
                    <a:pt x="35" y="4"/>
                  </a:lnTo>
                  <a:lnTo>
                    <a:pt x="57" y="0"/>
                  </a:lnTo>
                  <a:lnTo>
                    <a:pt x="691" y="0"/>
                  </a:lnTo>
                  <a:lnTo>
                    <a:pt x="713" y="4"/>
                  </a:lnTo>
                  <a:lnTo>
                    <a:pt x="732" y="16"/>
                  </a:lnTo>
                  <a:lnTo>
                    <a:pt x="744" y="35"/>
                  </a:lnTo>
                  <a:lnTo>
                    <a:pt x="748" y="57"/>
                  </a:lnTo>
                  <a:lnTo>
                    <a:pt x="748" y="288"/>
                  </a:lnTo>
                  <a:lnTo>
                    <a:pt x="744" y="310"/>
                  </a:lnTo>
                  <a:lnTo>
                    <a:pt x="732" y="328"/>
                  </a:lnTo>
                  <a:lnTo>
                    <a:pt x="713" y="341"/>
                  </a:lnTo>
                  <a:lnTo>
                    <a:pt x="691" y="345"/>
                  </a:lnTo>
                  <a:lnTo>
                    <a:pt x="57" y="345"/>
                  </a:lnTo>
                  <a:lnTo>
                    <a:pt x="35" y="341"/>
                  </a:lnTo>
                  <a:lnTo>
                    <a:pt x="16" y="328"/>
                  </a:lnTo>
                  <a:lnTo>
                    <a:pt x="4" y="310"/>
                  </a:lnTo>
                  <a:lnTo>
                    <a:pt x="0" y="288"/>
                  </a:lnTo>
                  <a:lnTo>
                    <a:pt x="0" y="5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docshape595">
              <a:extLst>
                <a:ext uri="{FF2B5EF4-FFF2-40B4-BE49-F238E27FC236}">
                  <a16:creationId xmlns:a16="http://schemas.microsoft.com/office/drawing/2014/main" id="{817560EE-7D58-A76D-AE9B-CBB7326FA178}"/>
                </a:ext>
              </a:extLst>
            </p:cNvPr>
            <p:cNvSpPr>
              <a:spLocks/>
            </p:cNvSpPr>
            <p:nvPr/>
          </p:nvSpPr>
          <p:spPr bwMode="auto">
            <a:xfrm>
              <a:off x="5002" y="2062"/>
              <a:ext cx="2199" cy="286"/>
            </a:xfrm>
            <a:custGeom>
              <a:avLst/>
              <a:gdLst>
                <a:gd name="T0" fmla="+- 0 5003 5003"/>
                <a:gd name="T1" fmla="*/ T0 w 2199"/>
                <a:gd name="T2" fmla="+- 0 2110 2062"/>
                <a:gd name="T3" fmla="*/ 2110 h 286"/>
                <a:gd name="T4" fmla="+- 0 5007 5003"/>
                <a:gd name="T5" fmla="*/ T4 w 2199"/>
                <a:gd name="T6" fmla="+- 0 2091 2062"/>
                <a:gd name="T7" fmla="*/ 2091 h 286"/>
                <a:gd name="T8" fmla="+- 0 5017 5003"/>
                <a:gd name="T9" fmla="*/ T8 w 2199"/>
                <a:gd name="T10" fmla="+- 0 2076 2062"/>
                <a:gd name="T11" fmla="*/ 2076 h 286"/>
                <a:gd name="T12" fmla="+- 0 5032 5003"/>
                <a:gd name="T13" fmla="*/ T12 w 2199"/>
                <a:gd name="T14" fmla="+- 0 2066 2062"/>
                <a:gd name="T15" fmla="*/ 2066 h 286"/>
                <a:gd name="T16" fmla="+- 0 5050 5003"/>
                <a:gd name="T17" fmla="*/ T16 w 2199"/>
                <a:gd name="T18" fmla="+- 0 2062 2062"/>
                <a:gd name="T19" fmla="*/ 2062 h 286"/>
                <a:gd name="T20" fmla="+- 0 7154 5003"/>
                <a:gd name="T21" fmla="*/ T20 w 2199"/>
                <a:gd name="T22" fmla="+- 0 2062 2062"/>
                <a:gd name="T23" fmla="*/ 2062 h 286"/>
                <a:gd name="T24" fmla="+- 0 7172 5003"/>
                <a:gd name="T25" fmla="*/ T24 w 2199"/>
                <a:gd name="T26" fmla="+- 0 2066 2062"/>
                <a:gd name="T27" fmla="*/ 2066 h 286"/>
                <a:gd name="T28" fmla="+- 0 7187 5003"/>
                <a:gd name="T29" fmla="*/ T28 w 2199"/>
                <a:gd name="T30" fmla="+- 0 2076 2062"/>
                <a:gd name="T31" fmla="*/ 2076 h 286"/>
                <a:gd name="T32" fmla="+- 0 7197 5003"/>
                <a:gd name="T33" fmla="*/ T32 w 2199"/>
                <a:gd name="T34" fmla="+- 0 2091 2062"/>
                <a:gd name="T35" fmla="*/ 2091 h 286"/>
                <a:gd name="T36" fmla="+- 0 7201 5003"/>
                <a:gd name="T37" fmla="*/ T36 w 2199"/>
                <a:gd name="T38" fmla="+- 0 2110 2062"/>
                <a:gd name="T39" fmla="*/ 2110 h 286"/>
                <a:gd name="T40" fmla="+- 0 7201 5003"/>
                <a:gd name="T41" fmla="*/ T40 w 2199"/>
                <a:gd name="T42" fmla="+- 0 2300 2062"/>
                <a:gd name="T43" fmla="*/ 2300 h 286"/>
                <a:gd name="T44" fmla="+- 0 7197 5003"/>
                <a:gd name="T45" fmla="*/ T44 w 2199"/>
                <a:gd name="T46" fmla="+- 0 2319 2062"/>
                <a:gd name="T47" fmla="*/ 2319 h 286"/>
                <a:gd name="T48" fmla="+- 0 7187 5003"/>
                <a:gd name="T49" fmla="*/ T48 w 2199"/>
                <a:gd name="T50" fmla="+- 0 2334 2062"/>
                <a:gd name="T51" fmla="*/ 2334 h 286"/>
                <a:gd name="T52" fmla="+- 0 7172 5003"/>
                <a:gd name="T53" fmla="*/ T52 w 2199"/>
                <a:gd name="T54" fmla="+- 0 2344 2062"/>
                <a:gd name="T55" fmla="*/ 2344 h 286"/>
                <a:gd name="T56" fmla="+- 0 7154 5003"/>
                <a:gd name="T57" fmla="*/ T56 w 2199"/>
                <a:gd name="T58" fmla="+- 0 2348 2062"/>
                <a:gd name="T59" fmla="*/ 2348 h 286"/>
                <a:gd name="T60" fmla="+- 0 5050 5003"/>
                <a:gd name="T61" fmla="*/ T60 w 2199"/>
                <a:gd name="T62" fmla="+- 0 2348 2062"/>
                <a:gd name="T63" fmla="*/ 2348 h 286"/>
                <a:gd name="T64" fmla="+- 0 5032 5003"/>
                <a:gd name="T65" fmla="*/ T64 w 2199"/>
                <a:gd name="T66" fmla="+- 0 2344 2062"/>
                <a:gd name="T67" fmla="*/ 2344 h 286"/>
                <a:gd name="T68" fmla="+- 0 5017 5003"/>
                <a:gd name="T69" fmla="*/ T68 w 2199"/>
                <a:gd name="T70" fmla="+- 0 2334 2062"/>
                <a:gd name="T71" fmla="*/ 2334 h 286"/>
                <a:gd name="T72" fmla="+- 0 5007 5003"/>
                <a:gd name="T73" fmla="*/ T72 w 2199"/>
                <a:gd name="T74" fmla="+- 0 2319 2062"/>
                <a:gd name="T75" fmla="*/ 2319 h 286"/>
                <a:gd name="T76" fmla="+- 0 5003 5003"/>
                <a:gd name="T77" fmla="*/ T76 w 2199"/>
                <a:gd name="T78" fmla="+- 0 2300 2062"/>
                <a:gd name="T79" fmla="*/ 2300 h 286"/>
                <a:gd name="T80" fmla="+- 0 5003 5003"/>
                <a:gd name="T81" fmla="*/ T80 w 2199"/>
                <a:gd name="T82" fmla="+- 0 2110 2062"/>
                <a:gd name="T83" fmla="*/ 2110 h 28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2199" h="286">
                  <a:moveTo>
                    <a:pt x="0" y="48"/>
                  </a:moveTo>
                  <a:lnTo>
                    <a:pt x="4" y="29"/>
                  </a:lnTo>
                  <a:lnTo>
                    <a:pt x="14" y="14"/>
                  </a:lnTo>
                  <a:lnTo>
                    <a:pt x="29" y="4"/>
                  </a:lnTo>
                  <a:lnTo>
                    <a:pt x="47" y="0"/>
                  </a:lnTo>
                  <a:lnTo>
                    <a:pt x="2151" y="0"/>
                  </a:lnTo>
                  <a:lnTo>
                    <a:pt x="2169" y="4"/>
                  </a:lnTo>
                  <a:lnTo>
                    <a:pt x="2184" y="14"/>
                  </a:lnTo>
                  <a:lnTo>
                    <a:pt x="2194" y="29"/>
                  </a:lnTo>
                  <a:lnTo>
                    <a:pt x="2198" y="48"/>
                  </a:lnTo>
                  <a:lnTo>
                    <a:pt x="2198" y="238"/>
                  </a:lnTo>
                  <a:lnTo>
                    <a:pt x="2194" y="257"/>
                  </a:lnTo>
                  <a:lnTo>
                    <a:pt x="2184" y="272"/>
                  </a:lnTo>
                  <a:lnTo>
                    <a:pt x="2169" y="282"/>
                  </a:lnTo>
                  <a:lnTo>
                    <a:pt x="2151" y="286"/>
                  </a:lnTo>
                  <a:lnTo>
                    <a:pt x="47" y="286"/>
                  </a:lnTo>
                  <a:lnTo>
                    <a:pt x="29" y="282"/>
                  </a:lnTo>
                  <a:lnTo>
                    <a:pt x="14" y="272"/>
                  </a:lnTo>
                  <a:lnTo>
                    <a:pt x="4" y="257"/>
                  </a:lnTo>
                  <a:lnTo>
                    <a:pt x="0" y="238"/>
                  </a:lnTo>
                  <a:lnTo>
                    <a:pt x="0" y="4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0" name="テキスト ボックス 9">
            <a:extLst>
              <a:ext uri="{FF2B5EF4-FFF2-40B4-BE49-F238E27FC236}">
                <a16:creationId xmlns:a16="http://schemas.microsoft.com/office/drawing/2014/main" id="{2AD9AE30-1BA0-C41C-7D95-4F7FBE108CE5}"/>
              </a:ext>
            </a:extLst>
          </p:cNvPr>
          <p:cNvSpPr txBox="1"/>
          <p:nvPr/>
        </p:nvSpPr>
        <p:spPr>
          <a:xfrm>
            <a:off x="594540" y="4905466"/>
            <a:ext cx="5968884" cy="640753"/>
          </a:xfrm>
          <a:prstGeom prst="rect">
            <a:avLst/>
          </a:prstGeom>
          <a:noFill/>
        </p:spPr>
        <p:txBody>
          <a:bodyPr wrap="square">
            <a:spAutoFit/>
          </a:bodyPr>
          <a:lstStyle/>
          <a:p>
            <a:pPr marL="485140" marR="429260" algn="just">
              <a:lnSpc>
                <a:spcPct val="110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減点されたレセプトで</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す</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。「筋肉痛」は</a:t>
            </a:r>
            <a:r>
              <a:rPr lang="ja-JP" altLang="ja-JP" sz="1100" b="1"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ジクロフェナクナトリウムテープ</a:t>
            </a:r>
            <a:r>
              <a:rPr lang="ja-JP" altLang="ja-JP" sz="1100" b="1" dirty="0">
                <a:effectLst/>
                <a:latin typeface="游ゴシック" panose="020B0400000000000000" pitchFamily="50" charset="-128"/>
                <a:ea typeface="游ゴシック" panose="020B0400000000000000" pitchFamily="50" charset="-128"/>
                <a:cs typeface="ＭＳ Ｐゴシック" panose="020B0600070205080204" pitchFamily="50" charset="-128"/>
              </a:rPr>
              <a:t>１５ｍｇ</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がの適応症ですが、「</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筋</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肉痛」の病名だけで長</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期</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間処方していたので減</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点</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の対象と</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なりまし</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た。</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この判</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断は都道府</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県によ</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って異な</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ります）</a:t>
            </a:r>
          </a:p>
        </p:txBody>
      </p:sp>
      <p:grpSp>
        <p:nvGrpSpPr>
          <p:cNvPr id="11" name="docshapegroup596">
            <a:extLst>
              <a:ext uri="{FF2B5EF4-FFF2-40B4-BE49-F238E27FC236}">
                <a16:creationId xmlns:a16="http://schemas.microsoft.com/office/drawing/2014/main" id="{E1C181CC-E1F2-44E2-B225-F69094BCB8D1}"/>
              </a:ext>
            </a:extLst>
          </p:cNvPr>
          <p:cNvGrpSpPr>
            <a:grpSpLocks/>
          </p:cNvGrpSpPr>
          <p:nvPr/>
        </p:nvGrpSpPr>
        <p:grpSpPr bwMode="auto">
          <a:xfrm>
            <a:off x="1388631" y="5660472"/>
            <a:ext cx="4321175" cy="3252788"/>
            <a:chOff x="2551" y="299"/>
            <a:chExt cx="6804" cy="5124"/>
          </a:xfrm>
        </p:grpSpPr>
        <p:pic>
          <p:nvPicPr>
            <p:cNvPr id="8199" name="docshape597">
              <a:extLst>
                <a:ext uri="{FF2B5EF4-FFF2-40B4-BE49-F238E27FC236}">
                  <a16:creationId xmlns:a16="http://schemas.microsoft.com/office/drawing/2014/main" id="{CCC0A58F-2A3A-BF00-8815-D1E5A51364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99"/>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12" name="docshape598">
              <a:extLst>
                <a:ext uri="{FF2B5EF4-FFF2-40B4-BE49-F238E27FC236}">
                  <a16:creationId xmlns:a16="http://schemas.microsoft.com/office/drawing/2014/main" id="{097D1937-306F-EC63-A115-620E92E17C7A}"/>
                </a:ext>
              </a:extLst>
            </p:cNvPr>
            <p:cNvSpPr>
              <a:spLocks/>
            </p:cNvSpPr>
            <p:nvPr/>
          </p:nvSpPr>
          <p:spPr bwMode="auto">
            <a:xfrm>
              <a:off x="3157" y="2721"/>
              <a:ext cx="660" cy="216"/>
            </a:xfrm>
            <a:custGeom>
              <a:avLst/>
              <a:gdLst>
                <a:gd name="T0" fmla="+- 0 3157 3157"/>
                <a:gd name="T1" fmla="*/ T0 w 660"/>
                <a:gd name="T2" fmla="+- 0 2758 2722"/>
                <a:gd name="T3" fmla="*/ 2758 h 216"/>
                <a:gd name="T4" fmla="+- 0 3160 3157"/>
                <a:gd name="T5" fmla="*/ T4 w 660"/>
                <a:gd name="T6" fmla="+- 0 2744 2722"/>
                <a:gd name="T7" fmla="*/ 2744 h 216"/>
                <a:gd name="T8" fmla="+- 0 3168 3157"/>
                <a:gd name="T9" fmla="*/ T8 w 660"/>
                <a:gd name="T10" fmla="+- 0 2732 2722"/>
                <a:gd name="T11" fmla="*/ 2732 h 216"/>
                <a:gd name="T12" fmla="+- 0 3179 3157"/>
                <a:gd name="T13" fmla="*/ T12 w 660"/>
                <a:gd name="T14" fmla="+- 0 2725 2722"/>
                <a:gd name="T15" fmla="*/ 2725 h 216"/>
                <a:gd name="T16" fmla="+- 0 3193 3157"/>
                <a:gd name="T17" fmla="*/ T16 w 660"/>
                <a:gd name="T18" fmla="+- 0 2722 2722"/>
                <a:gd name="T19" fmla="*/ 2722 h 216"/>
                <a:gd name="T20" fmla="+- 0 3781 3157"/>
                <a:gd name="T21" fmla="*/ T20 w 660"/>
                <a:gd name="T22" fmla="+- 0 2722 2722"/>
                <a:gd name="T23" fmla="*/ 2722 h 216"/>
                <a:gd name="T24" fmla="+- 0 3795 3157"/>
                <a:gd name="T25" fmla="*/ T24 w 660"/>
                <a:gd name="T26" fmla="+- 0 2725 2722"/>
                <a:gd name="T27" fmla="*/ 2725 h 216"/>
                <a:gd name="T28" fmla="+- 0 3807 3157"/>
                <a:gd name="T29" fmla="*/ T28 w 660"/>
                <a:gd name="T30" fmla="+- 0 2732 2722"/>
                <a:gd name="T31" fmla="*/ 2732 h 216"/>
                <a:gd name="T32" fmla="+- 0 3814 3157"/>
                <a:gd name="T33" fmla="*/ T32 w 660"/>
                <a:gd name="T34" fmla="+- 0 2744 2722"/>
                <a:gd name="T35" fmla="*/ 2744 h 216"/>
                <a:gd name="T36" fmla="+- 0 3817 3157"/>
                <a:gd name="T37" fmla="*/ T36 w 660"/>
                <a:gd name="T38" fmla="+- 0 2758 2722"/>
                <a:gd name="T39" fmla="*/ 2758 h 216"/>
                <a:gd name="T40" fmla="+- 0 3817 3157"/>
                <a:gd name="T41" fmla="*/ T40 w 660"/>
                <a:gd name="T42" fmla="+- 0 2902 2722"/>
                <a:gd name="T43" fmla="*/ 2902 h 216"/>
                <a:gd name="T44" fmla="+- 0 3814 3157"/>
                <a:gd name="T45" fmla="*/ T44 w 660"/>
                <a:gd name="T46" fmla="+- 0 2916 2722"/>
                <a:gd name="T47" fmla="*/ 2916 h 216"/>
                <a:gd name="T48" fmla="+- 0 3807 3157"/>
                <a:gd name="T49" fmla="*/ T48 w 660"/>
                <a:gd name="T50" fmla="+- 0 2927 2722"/>
                <a:gd name="T51" fmla="*/ 2927 h 216"/>
                <a:gd name="T52" fmla="+- 0 3795 3157"/>
                <a:gd name="T53" fmla="*/ T52 w 660"/>
                <a:gd name="T54" fmla="+- 0 2935 2722"/>
                <a:gd name="T55" fmla="*/ 2935 h 216"/>
                <a:gd name="T56" fmla="+- 0 3781 3157"/>
                <a:gd name="T57" fmla="*/ T56 w 660"/>
                <a:gd name="T58" fmla="+- 0 2938 2722"/>
                <a:gd name="T59" fmla="*/ 2938 h 216"/>
                <a:gd name="T60" fmla="+- 0 3193 3157"/>
                <a:gd name="T61" fmla="*/ T60 w 660"/>
                <a:gd name="T62" fmla="+- 0 2938 2722"/>
                <a:gd name="T63" fmla="*/ 2938 h 216"/>
                <a:gd name="T64" fmla="+- 0 3179 3157"/>
                <a:gd name="T65" fmla="*/ T64 w 660"/>
                <a:gd name="T66" fmla="+- 0 2935 2722"/>
                <a:gd name="T67" fmla="*/ 2935 h 216"/>
                <a:gd name="T68" fmla="+- 0 3168 3157"/>
                <a:gd name="T69" fmla="*/ T68 w 660"/>
                <a:gd name="T70" fmla="+- 0 2927 2722"/>
                <a:gd name="T71" fmla="*/ 2927 h 216"/>
                <a:gd name="T72" fmla="+- 0 3160 3157"/>
                <a:gd name="T73" fmla="*/ T72 w 660"/>
                <a:gd name="T74" fmla="+- 0 2916 2722"/>
                <a:gd name="T75" fmla="*/ 2916 h 216"/>
                <a:gd name="T76" fmla="+- 0 3157 3157"/>
                <a:gd name="T77" fmla="*/ T76 w 660"/>
                <a:gd name="T78" fmla="+- 0 2902 2722"/>
                <a:gd name="T79" fmla="*/ 2902 h 216"/>
                <a:gd name="T80" fmla="+- 0 3157 3157"/>
                <a:gd name="T81" fmla="*/ T80 w 660"/>
                <a:gd name="T82" fmla="+- 0 2758 2722"/>
                <a:gd name="T83" fmla="*/ 2758 h 21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60" h="216">
                  <a:moveTo>
                    <a:pt x="0" y="36"/>
                  </a:moveTo>
                  <a:lnTo>
                    <a:pt x="3" y="22"/>
                  </a:lnTo>
                  <a:lnTo>
                    <a:pt x="11" y="10"/>
                  </a:lnTo>
                  <a:lnTo>
                    <a:pt x="22" y="3"/>
                  </a:lnTo>
                  <a:lnTo>
                    <a:pt x="36" y="0"/>
                  </a:lnTo>
                  <a:lnTo>
                    <a:pt x="624" y="0"/>
                  </a:lnTo>
                  <a:lnTo>
                    <a:pt x="638" y="3"/>
                  </a:lnTo>
                  <a:lnTo>
                    <a:pt x="650" y="10"/>
                  </a:lnTo>
                  <a:lnTo>
                    <a:pt x="657" y="22"/>
                  </a:lnTo>
                  <a:lnTo>
                    <a:pt x="660" y="36"/>
                  </a:lnTo>
                  <a:lnTo>
                    <a:pt x="660" y="180"/>
                  </a:lnTo>
                  <a:lnTo>
                    <a:pt x="657" y="194"/>
                  </a:lnTo>
                  <a:lnTo>
                    <a:pt x="650" y="205"/>
                  </a:lnTo>
                  <a:lnTo>
                    <a:pt x="638" y="213"/>
                  </a:lnTo>
                  <a:lnTo>
                    <a:pt x="624" y="216"/>
                  </a:lnTo>
                  <a:lnTo>
                    <a:pt x="36" y="216"/>
                  </a:lnTo>
                  <a:lnTo>
                    <a:pt x="22" y="213"/>
                  </a:lnTo>
                  <a:lnTo>
                    <a:pt x="11" y="205"/>
                  </a:lnTo>
                  <a:lnTo>
                    <a:pt x="3" y="194"/>
                  </a:lnTo>
                  <a:lnTo>
                    <a:pt x="0" y="180"/>
                  </a:lnTo>
                  <a:lnTo>
                    <a:pt x="0" y="3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599">
              <a:extLst>
                <a:ext uri="{FF2B5EF4-FFF2-40B4-BE49-F238E27FC236}">
                  <a16:creationId xmlns:a16="http://schemas.microsoft.com/office/drawing/2014/main" id="{DE176DC7-876F-9AE4-2B78-AD63F4CFC201}"/>
                </a:ext>
              </a:extLst>
            </p:cNvPr>
            <p:cNvSpPr>
              <a:spLocks/>
            </p:cNvSpPr>
            <p:nvPr/>
          </p:nvSpPr>
          <p:spPr bwMode="auto">
            <a:xfrm>
              <a:off x="5953" y="3115"/>
              <a:ext cx="3250" cy="672"/>
            </a:xfrm>
            <a:custGeom>
              <a:avLst/>
              <a:gdLst>
                <a:gd name="T0" fmla="+- 0 5953 5953"/>
                <a:gd name="T1" fmla="*/ T0 w 3250"/>
                <a:gd name="T2" fmla="+- 0 3227 3115"/>
                <a:gd name="T3" fmla="*/ 3227 h 672"/>
                <a:gd name="T4" fmla="+- 0 5962 5953"/>
                <a:gd name="T5" fmla="*/ T4 w 3250"/>
                <a:gd name="T6" fmla="+- 0 3184 3115"/>
                <a:gd name="T7" fmla="*/ 3184 h 672"/>
                <a:gd name="T8" fmla="+- 0 5986 5953"/>
                <a:gd name="T9" fmla="*/ T8 w 3250"/>
                <a:gd name="T10" fmla="+- 0 3148 3115"/>
                <a:gd name="T11" fmla="*/ 3148 h 672"/>
                <a:gd name="T12" fmla="+- 0 6022 5953"/>
                <a:gd name="T13" fmla="*/ T12 w 3250"/>
                <a:gd name="T14" fmla="+- 0 3124 3115"/>
                <a:gd name="T15" fmla="*/ 3124 h 672"/>
                <a:gd name="T16" fmla="+- 0 6065 5953"/>
                <a:gd name="T17" fmla="*/ T16 w 3250"/>
                <a:gd name="T18" fmla="+- 0 3115 3115"/>
                <a:gd name="T19" fmla="*/ 3115 h 672"/>
                <a:gd name="T20" fmla="+- 0 9091 5953"/>
                <a:gd name="T21" fmla="*/ T20 w 3250"/>
                <a:gd name="T22" fmla="+- 0 3115 3115"/>
                <a:gd name="T23" fmla="*/ 3115 h 672"/>
                <a:gd name="T24" fmla="+- 0 9134 5953"/>
                <a:gd name="T25" fmla="*/ T24 w 3250"/>
                <a:gd name="T26" fmla="+- 0 3124 3115"/>
                <a:gd name="T27" fmla="*/ 3124 h 672"/>
                <a:gd name="T28" fmla="+- 0 9170 5953"/>
                <a:gd name="T29" fmla="*/ T28 w 3250"/>
                <a:gd name="T30" fmla="+- 0 3148 3115"/>
                <a:gd name="T31" fmla="*/ 3148 h 672"/>
                <a:gd name="T32" fmla="+- 0 9194 5953"/>
                <a:gd name="T33" fmla="*/ T32 w 3250"/>
                <a:gd name="T34" fmla="+- 0 3184 3115"/>
                <a:gd name="T35" fmla="*/ 3184 h 672"/>
                <a:gd name="T36" fmla="+- 0 9203 5953"/>
                <a:gd name="T37" fmla="*/ T36 w 3250"/>
                <a:gd name="T38" fmla="+- 0 3227 3115"/>
                <a:gd name="T39" fmla="*/ 3227 h 672"/>
                <a:gd name="T40" fmla="+- 0 9203 5953"/>
                <a:gd name="T41" fmla="*/ T40 w 3250"/>
                <a:gd name="T42" fmla="+- 0 3675 3115"/>
                <a:gd name="T43" fmla="*/ 3675 h 672"/>
                <a:gd name="T44" fmla="+- 0 9194 5953"/>
                <a:gd name="T45" fmla="*/ T44 w 3250"/>
                <a:gd name="T46" fmla="+- 0 3719 3115"/>
                <a:gd name="T47" fmla="*/ 3719 h 672"/>
                <a:gd name="T48" fmla="+- 0 9170 5953"/>
                <a:gd name="T49" fmla="*/ T48 w 3250"/>
                <a:gd name="T50" fmla="+- 0 3755 3115"/>
                <a:gd name="T51" fmla="*/ 3755 h 672"/>
                <a:gd name="T52" fmla="+- 0 9134 5953"/>
                <a:gd name="T53" fmla="*/ T52 w 3250"/>
                <a:gd name="T54" fmla="+- 0 3779 3115"/>
                <a:gd name="T55" fmla="*/ 3779 h 672"/>
                <a:gd name="T56" fmla="+- 0 9091 5953"/>
                <a:gd name="T57" fmla="*/ T56 w 3250"/>
                <a:gd name="T58" fmla="+- 0 3787 3115"/>
                <a:gd name="T59" fmla="*/ 3787 h 672"/>
                <a:gd name="T60" fmla="+- 0 6065 5953"/>
                <a:gd name="T61" fmla="*/ T60 w 3250"/>
                <a:gd name="T62" fmla="+- 0 3787 3115"/>
                <a:gd name="T63" fmla="*/ 3787 h 672"/>
                <a:gd name="T64" fmla="+- 0 6022 5953"/>
                <a:gd name="T65" fmla="*/ T64 w 3250"/>
                <a:gd name="T66" fmla="+- 0 3779 3115"/>
                <a:gd name="T67" fmla="*/ 3779 h 672"/>
                <a:gd name="T68" fmla="+- 0 5986 5953"/>
                <a:gd name="T69" fmla="*/ T68 w 3250"/>
                <a:gd name="T70" fmla="+- 0 3755 3115"/>
                <a:gd name="T71" fmla="*/ 3755 h 672"/>
                <a:gd name="T72" fmla="+- 0 5962 5953"/>
                <a:gd name="T73" fmla="*/ T72 w 3250"/>
                <a:gd name="T74" fmla="+- 0 3719 3115"/>
                <a:gd name="T75" fmla="*/ 3719 h 672"/>
                <a:gd name="T76" fmla="+- 0 5953 5953"/>
                <a:gd name="T77" fmla="*/ T76 w 3250"/>
                <a:gd name="T78" fmla="+- 0 3675 3115"/>
                <a:gd name="T79" fmla="*/ 3675 h 672"/>
                <a:gd name="T80" fmla="+- 0 5953 5953"/>
                <a:gd name="T81" fmla="*/ T80 w 3250"/>
                <a:gd name="T82" fmla="+- 0 3227 3115"/>
                <a:gd name="T83" fmla="*/ 3227 h 67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3250" h="672">
                  <a:moveTo>
                    <a:pt x="0" y="112"/>
                  </a:moveTo>
                  <a:lnTo>
                    <a:pt x="9" y="69"/>
                  </a:lnTo>
                  <a:lnTo>
                    <a:pt x="33" y="33"/>
                  </a:lnTo>
                  <a:lnTo>
                    <a:pt x="69" y="9"/>
                  </a:lnTo>
                  <a:lnTo>
                    <a:pt x="112" y="0"/>
                  </a:lnTo>
                  <a:lnTo>
                    <a:pt x="3138" y="0"/>
                  </a:lnTo>
                  <a:lnTo>
                    <a:pt x="3181" y="9"/>
                  </a:lnTo>
                  <a:lnTo>
                    <a:pt x="3217" y="33"/>
                  </a:lnTo>
                  <a:lnTo>
                    <a:pt x="3241" y="69"/>
                  </a:lnTo>
                  <a:lnTo>
                    <a:pt x="3250" y="112"/>
                  </a:lnTo>
                  <a:lnTo>
                    <a:pt x="3250" y="560"/>
                  </a:lnTo>
                  <a:lnTo>
                    <a:pt x="3241" y="604"/>
                  </a:lnTo>
                  <a:lnTo>
                    <a:pt x="3217" y="640"/>
                  </a:lnTo>
                  <a:lnTo>
                    <a:pt x="3181" y="664"/>
                  </a:lnTo>
                  <a:lnTo>
                    <a:pt x="3138" y="672"/>
                  </a:lnTo>
                  <a:lnTo>
                    <a:pt x="112" y="672"/>
                  </a:lnTo>
                  <a:lnTo>
                    <a:pt x="69" y="664"/>
                  </a:lnTo>
                  <a:lnTo>
                    <a:pt x="33" y="640"/>
                  </a:lnTo>
                  <a:lnTo>
                    <a:pt x="9" y="604"/>
                  </a:lnTo>
                  <a:lnTo>
                    <a:pt x="0" y="560"/>
                  </a:lnTo>
                  <a:lnTo>
                    <a:pt x="0" y="112"/>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33704829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86</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696A5451-6ABE-B90B-95DF-55C1961FB4D4}"/>
              </a:ext>
            </a:extLst>
          </p:cNvPr>
          <p:cNvSpPr/>
          <p:nvPr/>
        </p:nvSpPr>
        <p:spPr>
          <a:xfrm>
            <a:off x="729000" y="5596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ja-JP" sz="1800" b="1" spc="-10" dirty="0">
                <a:solidFill>
                  <a:srgbClr val="001F5F"/>
                </a:solidFill>
                <a:effectLst/>
                <a:ea typeface="游ゴシック" panose="020B0400000000000000" pitchFamily="50" charset="-128"/>
                <a:cs typeface="ＭＳ Ｐゴシック" panose="020B0600070205080204" pitchFamily="50" charset="-128"/>
              </a:rPr>
              <a:t>チェックデータ管</a:t>
            </a:r>
            <a:r>
              <a:rPr lang="ja-JP" altLang="ja-JP" sz="1800" b="1" spc="-50" dirty="0">
                <a:solidFill>
                  <a:srgbClr val="001F5F"/>
                </a:solidFill>
                <a:effectLst/>
                <a:ea typeface="游ゴシック" panose="020B0400000000000000" pitchFamily="50" charset="-128"/>
                <a:cs typeface="ＭＳ Ｐゴシック" panose="020B0600070205080204" pitchFamily="50" charset="-128"/>
              </a:rPr>
              <a:t>理</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3" name="テキスト ボックス 2">
            <a:extLst>
              <a:ext uri="{FF2B5EF4-FFF2-40B4-BE49-F238E27FC236}">
                <a16:creationId xmlns:a16="http://schemas.microsoft.com/office/drawing/2014/main" id="{DF8909A9-7402-3C4E-2406-07CF61C4C62C}"/>
              </a:ext>
            </a:extLst>
          </p:cNvPr>
          <p:cNvSpPr txBox="1"/>
          <p:nvPr/>
        </p:nvSpPr>
        <p:spPr>
          <a:xfrm>
            <a:off x="301214" y="928316"/>
            <a:ext cx="5952105" cy="869469"/>
          </a:xfrm>
          <a:prstGeom prst="rect">
            <a:avLst/>
          </a:prstGeom>
          <a:noFill/>
        </p:spPr>
        <p:txBody>
          <a:bodyPr wrap="square" rtlCol="0">
            <a:spAutoFit/>
          </a:bodyPr>
          <a:lstStyle/>
          <a:p>
            <a:pPr marL="485140">
              <a:lnSpc>
                <a:spcPts val="1815"/>
              </a:lnSpc>
            </a:pP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１．チェックデータの複写</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a:spcBef>
                <a:spcPts val="50"/>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同じ効能・効果の診療行為、医薬品のチェックデータをコピーする機能です。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35"/>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「適応症修正」画面で［複写］をクリックします</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4" name="docshapegroup600">
            <a:extLst>
              <a:ext uri="{FF2B5EF4-FFF2-40B4-BE49-F238E27FC236}">
                <a16:creationId xmlns:a16="http://schemas.microsoft.com/office/drawing/2014/main" id="{314460B6-C7CF-2D49-31B7-76B3DBE252A1}"/>
              </a:ext>
            </a:extLst>
          </p:cNvPr>
          <p:cNvGrpSpPr>
            <a:grpSpLocks/>
          </p:cNvGrpSpPr>
          <p:nvPr/>
        </p:nvGrpSpPr>
        <p:grpSpPr bwMode="auto">
          <a:xfrm>
            <a:off x="1116678" y="1673986"/>
            <a:ext cx="4321175" cy="3255962"/>
            <a:chOff x="2551" y="291"/>
            <a:chExt cx="6804" cy="5127"/>
          </a:xfrm>
        </p:grpSpPr>
        <p:pic>
          <p:nvPicPr>
            <p:cNvPr id="9219" name="docshape601">
              <a:extLst>
                <a:ext uri="{FF2B5EF4-FFF2-40B4-BE49-F238E27FC236}">
                  <a16:creationId xmlns:a16="http://schemas.microsoft.com/office/drawing/2014/main" id="{FA5DC62F-FC5A-253C-2A45-499349DAD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90"/>
              <a:ext cx="6804" cy="5127"/>
            </a:xfrm>
            <a:prstGeom prst="rect">
              <a:avLst/>
            </a:prstGeom>
            <a:noFill/>
            <a:extLst>
              <a:ext uri="{909E8E84-426E-40DD-AFC4-6F175D3DCCD1}">
                <a14:hiddenFill xmlns:a14="http://schemas.microsoft.com/office/drawing/2010/main">
                  <a:solidFill>
                    <a:srgbClr val="FFFFFF"/>
                  </a:solidFill>
                </a14:hiddenFill>
              </a:ext>
            </a:extLst>
          </p:spPr>
        </p:pic>
        <p:sp>
          <p:nvSpPr>
            <p:cNvPr id="6" name="docshape602">
              <a:extLst>
                <a:ext uri="{FF2B5EF4-FFF2-40B4-BE49-F238E27FC236}">
                  <a16:creationId xmlns:a16="http://schemas.microsoft.com/office/drawing/2014/main" id="{68A92034-7E87-7538-ADD0-97DBB8AD0387}"/>
                </a:ext>
              </a:extLst>
            </p:cNvPr>
            <p:cNvSpPr>
              <a:spLocks/>
            </p:cNvSpPr>
            <p:nvPr/>
          </p:nvSpPr>
          <p:spPr bwMode="auto">
            <a:xfrm>
              <a:off x="5547" y="1196"/>
              <a:ext cx="869" cy="404"/>
            </a:xfrm>
            <a:custGeom>
              <a:avLst/>
              <a:gdLst>
                <a:gd name="T0" fmla="+- 0 5548 5548"/>
                <a:gd name="T1" fmla="*/ T0 w 869"/>
                <a:gd name="T2" fmla="+- 0 1264 1197"/>
                <a:gd name="T3" fmla="*/ 1264 h 404"/>
                <a:gd name="T4" fmla="+- 0 5553 5548"/>
                <a:gd name="T5" fmla="*/ T4 w 869"/>
                <a:gd name="T6" fmla="+- 0 1238 1197"/>
                <a:gd name="T7" fmla="*/ 1238 h 404"/>
                <a:gd name="T8" fmla="+- 0 5567 5548"/>
                <a:gd name="T9" fmla="*/ T8 w 869"/>
                <a:gd name="T10" fmla="+- 0 1216 1197"/>
                <a:gd name="T11" fmla="*/ 1216 h 404"/>
                <a:gd name="T12" fmla="+- 0 5589 5548"/>
                <a:gd name="T13" fmla="*/ T12 w 869"/>
                <a:gd name="T14" fmla="+- 0 1202 1197"/>
                <a:gd name="T15" fmla="*/ 1202 h 404"/>
                <a:gd name="T16" fmla="+- 0 5615 5548"/>
                <a:gd name="T17" fmla="*/ T16 w 869"/>
                <a:gd name="T18" fmla="+- 0 1197 1197"/>
                <a:gd name="T19" fmla="*/ 1197 h 404"/>
                <a:gd name="T20" fmla="+- 0 6349 5548"/>
                <a:gd name="T21" fmla="*/ T20 w 869"/>
                <a:gd name="T22" fmla="+- 0 1197 1197"/>
                <a:gd name="T23" fmla="*/ 1197 h 404"/>
                <a:gd name="T24" fmla="+- 0 6375 5548"/>
                <a:gd name="T25" fmla="*/ T24 w 869"/>
                <a:gd name="T26" fmla="+- 0 1202 1197"/>
                <a:gd name="T27" fmla="*/ 1202 h 404"/>
                <a:gd name="T28" fmla="+- 0 6397 5548"/>
                <a:gd name="T29" fmla="*/ T28 w 869"/>
                <a:gd name="T30" fmla="+- 0 1216 1197"/>
                <a:gd name="T31" fmla="*/ 1216 h 404"/>
                <a:gd name="T32" fmla="+- 0 6411 5548"/>
                <a:gd name="T33" fmla="*/ T32 w 869"/>
                <a:gd name="T34" fmla="+- 0 1238 1197"/>
                <a:gd name="T35" fmla="*/ 1238 h 404"/>
                <a:gd name="T36" fmla="+- 0 6416 5548"/>
                <a:gd name="T37" fmla="*/ T36 w 869"/>
                <a:gd name="T38" fmla="+- 0 1264 1197"/>
                <a:gd name="T39" fmla="*/ 1264 h 404"/>
                <a:gd name="T40" fmla="+- 0 6416 5548"/>
                <a:gd name="T41" fmla="*/ T40 w 869"/>
                <a:gd name="T42" fmla="+- 0 1533 1197"/>
                <a:gd name="T43" fmla="*/ 1533 h 404"/>
                <a:gd name="T44" fmla="+- 0 6411 5548"/>
                <a:gd name="T45" fmla="*/ T44 w 869"/>
                <a:gd name="T46" fmla="+- 0 1559 1197"/>
                <a:gd name="T47" fmla="*/ 1559 h 404"/>
                <a:gd name="T48" fmla="+- 0 6397 5548"/>
                <a:gd name="T49" fmla="*/ T48 w 869"/>
                <a:gd name="T50" fmla="+- 0 1580 1197"/>
                <a:gd name="T51" fmla="*/ 1580 h 404"/>
                <a:gd name="T52" fmla="+- 0 6375 5548"/>
                <a:gd name="T53" fmla="*/ T52 w 869"/>
                <a:gd name="T54" fmla="+- 0 1595 1197"/>
                <a:gd name="T55" fmla="*/ 1595 h 404"/>
                <a:gd name="T56" fmla="+- 0 6349 5548"/>
                <a:gd name="T57" fmla="*/ T56 w 869"/>
                <a:gd name="T58" fmla="+- 0 1600 1197"/>
                <a:gd name="T59" fmla="*/ 1600 h 404"/>
                <a:gd name="T60" fmla="+- 0 5615 5548"/>
                <a:gd name="T61" fmla="*/ T60 w 869"/>
                <a:gd name="T62" fmla="+- 0 1600 1197"/>
                <a:gd name="T63" fmla="*/ 1600 h 404"/>
                <a:gd name="T64" fmla="+- 0 5589 5548"/>
                <a:gd name="T65" fmla="*/ T64 w 869"/>
                <a:gd name="T66" fmla="+- 0 1595 1197"/>
                <a:gd name="T67" fmla="*/ 1595 h 404"/>
                <a:gd name="T68" fmla="+- 0 5567 5548"/>
                <a:gd name="T69" fmla="*/ T68 w 869"/>
                <a:gd name="T70" fmla="+- 0 1580 1197"/>
                <a:gd name="T71" fmla="*/ 1580 h 404"/>
                <a:gd name="T72" fmla="+- 0 5553 5548"/>
                <a:gd name="T73" fmla="*/ T72 w 869"/>
                <a:gd name="T74" fmla="+- 0 1559 1197"/>
                <a:gd name="T75" fmla="*/ 1559 h 404"/>
                <a:gd name="T76" fmla="+- 0 5548 5548"/>
                <a:gd name="T77" fmla="*/ T76 w 869"/>
                <a:gd name="T78" fmla="+- 0 1533 1197"/>
                <a:gd name="T79" fmla="*/ 1533 h 404"/>
                <a:gd name="T80" fmla="+- 0 5548 5548"/>
                <a:gd name="T81" fmla="*/ T80 w 869"/>
                <a:gd name="T82" fmla="+- 0 1264 1197"/>
                <a:gd name="T83" fmla="*/ 1264 h 4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869" h="404">
                  <a:moveTo>
                    <a:pt x="0" y="67"/>
                  </a:moveTo>
                  <a:lnTo>
                    <a:pt x="5" y="41"/>
                  </a:lnTo>
                  <a:lnTo>
                    <a:pt x="19" y="19"/>
                  </a:lnTo>
                  <a:lnTo>
                    <a:pt x="41" y="5"/>
                  </a:lnTo>
                  <a:lnTo>
                    <a:pt x="67" y="0"/>
                  </a:lnTo>
                  <a:lnTo>
                    <a:pt x="801" y="0"/>
                  </a:lnTo>
                  <a:lnTo>
                    <a:pt x="827" y="5"/>
                  </a:lnTo>
                  <a:lnTo>
                    <a:pt x="849" y="19"/>
                  </a:lnTo>
                  <a:lnTo>
                    <a:pt x="863" y="41"/>
                  </a:lnTo>
                  <a:lnTo>
                    <a:pt x="868" y="67"/>
                  </a:lnTo>
                  <a:lnTo>
                    <a:pt x="868" y="336"/>
                  </a:lnTo>
                  <a:lnTo>
                    <a:pt x="863" y="362"/>
                  </a:lnTo>
                  <a:lnTo>
                    <a:pt x="849" y="383"/>
                  </a:lnTo>
                  <a:lnTo>
                    <a:pt x="827" y="398"/>
                  </a:lnTo>
                  <a:lnTo>
                    <a:pt x="801" y="403"/>
                  </a:lnTo>
                  <a:lnTo>
                    <a:pt x="67" y="403"/>
                  </a:lnTo>
                  <a:lnTo>
                    <a:pt x="41" y="398"/>
                  </a:lnTo>
                  <a:lnTo>
                    <a:pt x="19" y="383"/>
                  </a:lnTo>
                  <a:lnTo>
                    <a:pt x="5" y="362"/>
                  </a:lnTo>
                  <a:lnTo>
                    <a:pt x="0" y="336"/>
                  </a:lnTo>
                  <a:lnTo>
                    <a:pt x="0" y="6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 name="テキスト ボックス 7">
            <a:extLst>
              <a:ext uri="{FF2B5EF4-FFF2-40B4-BE49-F238E27FC236}">
                <a16:creationId xmlns:a16="http://schemas.microsoft.com/office/drawing/2014/main" id="{7B2E5EF1-F871-CBC1-9B78-45C23CE8A640}"/>
              </a:ext>
            </a:extLst>
          </p:cNvPr>
          <p:cNvSpPr txBox="1"/>
          <p:nvPr/>
        </p:nvSpPr>
        <p:spPr>
          <a:xfrm>
            <a:off x="607112" y="4963763"/>
            <a:ext cx="4943907" cy="677108"/>
          </a:xfrm>
          <a:prstGeom prst="rect">
            <a:avLst/>
          </a:prstGeom>
          <a:noFill/>
        </p:spPr>
        <p:txBody>
          <a:bodyPr wrap="square">
            <a:spAutoFit/>
          </a:bodyPr>
          <a:lstStyle/>
          <a:p>
            <a:pPr marL="485140">
              <a:spcBef>
                <a:spcPts val="715"/>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「診療行為選択」画面が表示されます。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5"/>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コピー元の診療行為、医薬品を検索し、</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tabLst>
                <a:tab pos="777875" algn="l"/>
                <a:tab pos="2592705" algn="l"/>
                <a:tab pos="288544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該当するものを選択して</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dirty="0">
                <a:effectLst/>
                <a:latin typeface="Century" panose="02040604050505020304" pitchFamily="18" charset="0"/>
                <a:ea typeface="Century" panose="02040604050505020304" pitchFamily="18" charset="0"/>
                <a:cs typeface="ＭＳ Ｐゴシック" panose="020B0600070205080204" pitchFamily="50" charset="-128"/>
              </a:rPr>
              <a:t>OK</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r>
              <a:rPr lang="ja-JP" altLang="ja-JP" sz="1100" spc="-5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9" name="docshapegroup603">
            <a:extLst>
              <a:ext uri="{FF2B5EF4-FFF2-40B4-BE49-F238E27FC236}">
                <a16:creationId xmlns:a16="http://schemas.microsoft.com/office/drawing/2014/main" id="{DF2B4531-1A24-D944-1C48-29673C023A96}"/>
              </a:ext>
            </a:extLst>
          </p:cNvPr>
          <p:cNvGrpSpPr>
            <a:grpSpLocks/>
          </p:cNvGrpSpPr>
          <p:nvPr/>
        </p:nvGrpSpPr>
        <p:grpSpPr bwMode="auto">
          <a:xfrm>
            <a:off x="1172883" y="5724742"/>
            <a:ext cx="4321176" cy="3254376"/>
            <a:chOff x="2611" y="333"/>
            <a:chExt cx="6804" cy="5124"/>
          </a:xfrm>
        </p:grpSpPr>
        <p:pic>
          <p:nvPicPr>
            <p:cNvPr id="9222" name="docshape604">
              <a:extLst>
                <a:ext uri="{FF2B5EF4-FFF2-40B4-BE49-F238E27FC236}">
                  <a16:creationId xmlns:a16="http://schemas.microsoft.com/office/drawing/2014/main" id="{7F9D4056-A27A-84AE-ED12-0645B338C0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1" y="333"/>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10" name="docshape605">
              <a:extLst>
                <a:ext uri="{FF2B5EF4-FFF2-40B4-BE49-F238E27FC236}">
                  <a16:creationId xmlns:a16="http://schemas.microsoft.com/office/drawing/2014/main" id="{8481AC68-133C-0FA0-3543-95302AD7317E}"/>
                </a:ext>
              </a:extLst>
            </p:cNvPr>
            <p:cNvSpPr>
              <a:spLocks/>
            </p:cNvSpPr>
            <p:nvPr/>
          </p:nvSpPr>
          <p:spPr bwMode="auto">
            <a:xfrm>
              <a:off x="6594" y="1299"/>
              <a:ext cx="2456" cy="656"/>
            </a:xfrm>
            <a:custGeom>
              <a:avLst/>
              <a:gdLst>
                <a:gd name="T0" fmla="+- 0 6594 6594"/>
                <a:gd name="T1" fmla="*/ T0 w 2456"/>
                <a:gd name="T2" fmla="+- 0 1409 1299"/>
                <a:gd name="T3" fmla="*/ 1409 h 656"/>
                <a:gd name="T4" fmla="+- 0 6603 6594"/>
                <a:gd name="T5" fmla="*/ T4 w 2456"/>
                <a:gd name="T6" fmla="+- 0 1366 1299"/>
                <a:gd name="T7" fmla="*/ 1366 h 656"/>
                <a:gd name="T8" fmla="+- 0 6626 6594"/>
                <a:gd name="T9" fmla="*/ T8 w 2456"/>
                <a:gd name="T10" fmla="+- 0 1331 1299"/>
                <a:gd name="T11" fmla="*/ 1331 h 656"/>
                <a:gd name="T12" fmla="+- 0 6661 6594"/>
                <a:gd name="T13" fmla="*/ T12 w 2456"/>
                <a:gd name="T14" fmla="+- 0 1308 1299"/>
                <a:gd name="T15" fmla="*/ 1308 h 656"/>
                <a:gd name="T16" fmla="+- 0 6703 6594"/>
                <a:gd name="T17" fmla="*/ T16 w 2456"/>
                <a:gd name="T18" fmla="+- 0 1299 1299"/>
                <a:gd name="T19" fmla="*/ 1299 h 656"/>
                <a:gd name="T20" fmla="+- 0 8940 6594"/>
                <a:gd name="T21" fmla="*/ T20 w 2456"/>
                <a:gd name="T22" fmla="+- 0 1299 1299"/>
                <a:gd name="T23" fmla="*/ 1299 h 656"/>
                <a:gd name="T24" fmla="+- 0 8983 6594"/>
                <a:gd name="T25" fmla="*/ T24 w 2456"/>
                <a:gd name="T26" fmla="+- 0 1308 1299"/>
                <a:gd name="T27" fmla="*/ 1308 h 656"/>
                <a:gd name="T28" fmla="+- 0 9017 6594"/>
                <a:gd name="T29" fmla="*/ T28 w 2456"/>
                <a:gd name="T30" fmla="+- 0 1331 1299"/>
                <a:gd name="T31" fmla="*/ 1331 h 656"/>
                <a:gd name="T32" fmla="+- 0 9041 6594"/>
                <a:gd name="T33" fmla="*/ T32 w 2456"/>
                <a:gd name="T34" fmla="+- 0 1366 1299"/>
                <a:gd name="T35" fmla="*/ 1366 h 656"/>
                <a:gd name="T36" fmla="+- 0 9049 6594"/>
                <a:gd name="T37" fmla="*/ T36 w 2456"/>
                <a:gd name="T38" fmla="+- 0 1409 1299"/>
                <a:gd name="T39" fmla="*/ 1409 h 656"/>
                <a:gd name="T40" fmla="+- 0 9049 6594"/>
                <a:gd name="T41" fmla="*/ T40 w 2456"/>
                <a:gd name="T42" fmla="+- 0 1845 1299"/>
                <a:gd name="T43" fmla="*/ 1845 h 656"/>
                <a:gd name="T44" fmla="+- 0 9041 6594"/>
                <a:gd name="T45" fmla="*/ T44 w 2456"/>
                <a:gd name="T46" fmla="+- 0 1888 1299"/>
                <a:gd name="T47" fmla="*/ 1888 h 656"/>
                <a:gd name="T48" fmla="+- 0 9017 6594"/>
                <a:gd name="T49" fmla="*/ T48 w 2456"/>
                <a:gd name="T50" fmla="+- 0 1923 1299"/>
                <a:gd name="T51" fmla="*/ 1923 h 656"/>
                <a:gd name="T52" fmla="+- 0 8983 6594"/>
                <a:gd name="T53" fmla="*/ T52 w 2456"/>
                <a:gd name="T54" fmla="+- 0 1946 1299"/>
                <a:gd name="T55" fmla="*/ 1946 h 656"/>
                <a:gd name="T56" fmla="+- 0 8940 6594"/>
                <a:gd name="T57" fmla="*/ T56 w 2456"/>
                <a:gd name="T58" fmla="+- 0 1955 1299"/>
                <a:gd name="T59" fmla="*/ 1955 h 656"/>
                <a:gd name="T60" fmla="+- 0 6703 6594"/>
                <a:gd name="T61" fmla="*/ T60 w 2456"/>
                <a:gd name="T62" fmla="+- 0 1955 1299"/>
                <a:gd name="T63" fmla="*/ 1955 h 656"/>
                <a:gd name="T64" fmla="+- 0 6661 6594"/>
                <a:gd name="T65" fmla="*/ T64 w 2456"/>
                <a:gd name="T66" fmla="+- 0 1946 1299"/>
                <a:gd name="T67" fmla="*/ 1946 h 656"/>
                <a:gd name="T68" fmla="+- 0 6626 6594"/>
                <a:gd name="T69" fmla="*/ T68 w 2456"/>
                <a:gd name="T70" fmla="+- 0 1923 1299"/>
                <a:gd name="T71" fmla="*/ 1923 h 656"/>
                <a:gd name="T72" fmla="+- 0 6603 6594"/>
                <a:gd name="T73" fmla="*/ T72 w 2456"/>
                <a:gd name="T74" fmla="+- 0 1888 1299"/>
                <a:gd name="T75" fmla="*/ 1888 h 656"/>
                <a:gd name="T76" fmla="+- 0 6594 6594"/>
                <a:gd name="T77" fmla="*/ T76 w 2456"/>
                <a:gd name="T78" fmla="+- 0 1845 1299"/>
                <a:gd name="T79" fmla="*/ 1845 h 656"/>
                <a:gd name="T80" fmla="+- 0 6594 6594"/>
                <a:gd name="T81" fmla="*/ T80 w 2456"/>
                <a:gd name="T82" fmla="+- 0 1409 1299"/>
                <a:gd name="T83" fmla="*/ 1409 h 6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2456" h="656">
                  <a:moveTo>
                    <a:pt x="0" y="110"/>
                  </a:moveTo>
                  <a:lnTo>
                    <a:pt x="9" y="67"/>
                  </a:lnTo>
                  <a:lnTo>
                    <a:pt x="32" y="32"/>
                  </a:lnTo>
                  <a:lnTo>
                    <a:pt x="67" y="9"/>
                  </a:lnTo>
                  <a:lnTo>
                    <a:pt x="109" y="0"/>
                  </a:lnTo>
                  <a:lnTo>
                    <a:pt x="2346" y="0"/>
                  </a:lnTo>
                  <a:lnTo>
                    <a:pt x="2389" y="9"/>
                  </a:lnTo>
                  <a:lnTo>
                    <a:pt x="2423" y="32"/>
                  </a:lnTo>
                  <a:lnTo>
                    <a:pt x="2447" y="67"/>
                  </a:lnTo>
                  <a:lnTo>
                    <a:pt x="2455" y="110"/>
                  </a:lnTo>
                  <a:lnTo>
                    <a:pt x="2455" y="546"/>
                  </a:lnTo>
                  <a:lnTo>
                    <a:pt x="2447" y="589"/>
                  </a:lnTo>
                  <a:lnTo>
                    <a:pt x="2423" y="624"/>
                  </a:lnTo>
                  <a:lnTo>
                    <a:pt x="2389" y="647"/>
                  </a:lnTo>
                  <a:lnTo>
                    <a:pt x="2346" y="656"/>
                  </a:lnTo>
                  <a:lnTo>
                    <a:pt x="109" y="656"/>
                  </a:lnTo>
                  <a:lnTo>
                    <a:pt x="67" y="647"/>
                  </a:lnTo>
                  <a:lnTo>
                    <a:pt x="32" y="624"/>
                  </a:lnTo>
                  <a:lnTo>
                    <a:pt x="9" y="589"/>
                  </a:lnTo>
                  <a:lnTo>
                    <a:pt x="0" y="546"/>
                  </a:lnTo>
                  <a:lnTo>
                    <a:pt x="0" y="11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docshape606">
              <a:extLst>
                <a:ext uri="{FF2B5EF4-FFF2-40B4-BE49-F238E27FC236}">
                  <a16:creationId xmlns:a16="http://schemas.microsoft.com/office/drawing/2014/main" id="{3EE6F897-DE3B-5E92-F865-4E7705212A09}"/>
                </a:ext>
              </a:extLst>
            </p:cNvPr>
            <p:cNvSpPr>
              <a:spLocks/>
            </p:cNvSpPr>
            <p:nvPr/>
          </p:nvSpPr>
          <p:spPr bwMode="auto">
            <a:xfrm>
              <a:off x="6697" y="4628"/>
              <a:ext cx="720" cy="308"/>
            </a:xfrm>
            <a:custGeom>
              <a:avLst/>
              <a:gdLst>
                <a:gd name="T0" fmla="+- 0 6697 6697"/>
                <a:gd name="T1" fmla="*/ T0 w 720"/>
                <a:gd name="T2" fmla="+- 0 4679 4628"/>
                <a:gd name="T3" fmla="*/ 4679 h 308"/>
                <a:gd name="T4" fmla="+- 0 6701 6697"/>
                <a:gd name="T5" fmla="*/ T4 w 720"/>
                <a:gd name="T6" fmla="+- 0 4660 4628"/>
                <a:gd name="T7" fmla="*/ 4660 h 308"/>
                <a:gd name="T8" fmla="+- 0 6712 6697"/>
                <a:gd name="T9" fmla="*/ T8 w 720"/>
                <a:gd name="T10" fmla="+- 0 4643 4628"/>
                <a:gd name="T11" fmla="*/ 4643 h 308"/>
                <a:gd name="T12" fmla="+- 0 6728 6697"/>
                <a:gd name="T13" fmla="*/ T12 w 720"/>
                <a:gd name="T14" fmla="+- 0 4632 4628"/>
                <a:gd name="T15" fmla="*/ 4632 h 308"/>
                <a:gd name="T16" fmla="+- 0 6748 6697"/>
                <a:gd name="T17" fmla="*/ T16 w 720"/>
                <a:gd name="T18" fmla="+- 0 4628 4628"/>
                <a:gd name="T19" fmla="*/ 4628 h 308"/>
                <a:gd name="T20" fmla="+- 0 7366 6697"/>
                <a:gd name="T21" fmla="*/ T20 w 720"/>
                <a:gd name="T22" fmla="+- 0 4628 4628"/>
                <a:gd name="T23" fmla="*/ 4628 h 308"/>
                <a:gd name="T24" fmla="+- 0 7386 6697"/>
                <a:gd name="T25" fmla="*/ T24 w 720"/>
                <a:gd name="T26" fmla="+- 0 4632 4628"/>
                <a:gd name="T27" fmla="*/ 4632 h 308"/>
                <a:gd name="T28" fmla="+- 0 7402 6697"/>
                <a:gd name="T29" fmla="*/ T28 w 720"/>
                <a:gd name="T30" fmla="+- 0 4643 4628"/>
                <a:gd name="T31" fmla="*/ 4643 h 308"/>
                <a:gd name="T32" fmla="+- 0 7413 6697"/>
                <a:gd name="T33" fmla="*/ T32 w 720"/>
                <a:gd name="T34" fmla="+- 0 4660 4628"/>
                <a:gd name="T35" fmla="*/ 4660 h 308"/>
                <a:gd name="T36" fmla="+- 0 7417 6697"/>
                <a:gd name="T37" fmla="*/ T36 w 720"/>
                <a:gd name="T38" fmla="+- 0 4679 4628"/>
                <a:gd name="T39" fmla="*/ 4679 h 308"/>
                <a:gd name="T40" fmla="+- 0 7417 6697"/>
                <a:gd name="T41" fmla="*/ T40 w 720"/>
                <a:gd name="T42" fmla="+- 0 4884 4628"/>
                <a:gd name="T43" fmla="*/ 4884 h 308"/>
                <a:gd name="T44" fmla="+- 0 7413 6697"/>
                <a:gd name="T45" fmla="*/ T44 w 720"/>
                <a:gd name="T46" fmla="+- 0 4904 4628"/>
                <a:gd name="T47" fmla="*/ 4904 h 308"/>
                <a:gd name="T48" fmla="+- 0 7402 6697"/>
                <a:gd name="T49" fmla="*/ T48 w 720"/>
                <a:gd name="T50" fmla="+- 0 4920 4628"/>
                <a:gd name="T51" fmla="*/ 4920 h 308"/>
                <a:gd name="T52" fmla="+- 0 7386 6697"/>
                <a:gd name="T53" fmla="*/ T52 w 720"/>
                <a:gd name="T54" fmla="+- 0 4931 4628"/>
                <a:gd name="T55" fmla="*/ 4931 h 308"/>
                <a:gd name="T56" fmla="+- 0 7366 6697"/>
                <a:gd name="T57" fmla="*/ T56 w 720"/>
                <a:gd name="T58" fmla="+- 0 4935 4628"/>
                <a:gd name="T59" fmla="*/ 4935 h 308"/>
                <a:gd name="T60" fmla="+- 0 6748 6697"/>
                <a:gd name="T61" fmla="*/ T60 w 720"/>
                <a:gd name="T62" fmla="+- 0 4935 4628"/>
                <a:gd name="T63" fmla="*/ 4935 h 308"/>
                <a:gd name="T64" fmla="+- 0 6728 6697"/>
                <a:gd name="T65" fmla="*/ T64 w 720"/>
                <a:gd name="T66" fmla="+- 0 4931 4628"/>
                <a:gd name="T67" fmla="*/ 4931 h 308"/>
                <a:gd name="T68" fmla="+- 0 6712 6697"/>
                <a:gd name="T69" fmla="*/ T68 w 720"/>
                <a:gd name="T70" fmla="+- 0 4920 4628"/>
                <a:gd name="T71" fmla="*/ 4920 h 308"/>
                <a:gd name="T72" fmla="+- 0 6701 6697"/>
                <a:gd name="T73" fmla="*/ T72 w 720"/>
                <a:gd name="T74" fmla="+- 0 4904 4628"/>
                <a:gd name="T75" fmla="*/ 4904 h 308"/>
                <a:gd name="T76" fmla="+- 0 6697 6697"/>
                <a:gd name="T77" fmla="*/ T76 w 720"/>
                <a:gd name="T78" fmla="+- 0 4884 4628"/>
                <a:gd name="T79" fmla="*/ 4884 h 308"/>
                <a:gd name="T80" fmla="+- 0 6697 6697"/>
                <a:gd name="T81" fmla="*/ T80 w 720"/>
                <a:gd name="T82" fmla="+- 0 4679 4628"/>
                <a:gd name="T83" fmla="*/ 4679 h 30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20" h="308">
                  <a:moveTo>
                    <a:pt x="0" y="51"/>
                  </a:moveTo>
                  <a:lnTo>
                    <a:pt x="4" y="32"/>
                  </a:lnTo>
                  <a:lnTo>
                    <a:pt x="15" y="15"/>
                  </a:lnTo>
                  <a:lnTo>
                    <a:pt x="31" y="4"/>
                  </a:lnTo>
                  <a:lnTo>
                    <a:pt x="51" y="0"/>
                  </a:lnTo>
                  <a:lnTo>
                    <a:pt x="669" y="0"/>
                  </a:lnTo>
                  <a:lnTo>
                    <a:pt x="689" y="4"/>
                  </a:lnTo>
                  <a:lnTo>
                    <a:pt x="705" y="15"/>
                  </a:lnTo>
                  <a:lnTo>
                    <a:pt x="716" y="32"/>
                  </a:lnTo>
                  <a:lnTo>
                    <a:pt x="720" y="51"/>
                  </a:lnTo>
                  <a:lnTo>
                    <a:pt x="720" y="256"/>
                  </a:lnTo>
                  <a:lnTo>
                    <a:pt x="716" y="276"/>
                  </a:lnTo>
                  <a:lnTo>
                    <a:pt x="705" y="292"/>
                  </a:lnTo>
                  <a:lnTo>
                    <a:pt x="689" y="303"/>
                  </a:lnTo>
                  <a:lnTo>
                    <a:pt x="669" y="307"/>
                  </a:lnTo>
                  <a:lnTo>
                    <a:pt x="51" y="307"/>
                  </a:lnTo>
                  <a:lnTo>
                    <a:pt x="31" y="303"/>
                  </a:lnTo>
                  <a:lnTo>
                    <a:pt x="15" y="292"/>
                  </a:lnTo>
                  <a:lnTo>
                    <a:pt x="4" y="276"/>
                  </a:lnTo>
                  <a:lnTo>
                    <a:pt x="0" y="256"/>
                  </a:lnTo>
                  <a:lnTo>
                    <a:pt x="0" y="51"/>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Line 9">
              <a:extLst>
                <a:ext uri="{FF2B5EF4-FFF2-40B4-BE49-F238E27FC236}">
                  <a16:creationId xmlns:a16="http://schemas.microsoft.com/office/drawing/2014/main" id="{2400068C-583A-3A39-E4CC-396911CDF556}"/>
                </a:ext>
              </a:extLst>
            </p:cNvPr>
            <p:cNvSpPr>
              <a:spLocks noChangeShapeType="1"/>
            </p:cNvSpPr>
            <p:nvPr/>
          </p:nvSpPr>
          <p:spPr bwMode="auto">
            <a:xfrm>
              <a:off x="6237" y="2409"/>
              <a:ext cx="324"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607">
              <a:extLst>
                <a:ext uri="{FF2B5EF4-FFF2-40B4-BE49-F238E27FC236}">
                  <a16:creationId xmlns:a16="http://schemas.microsoft.com/office/drawing/2014/main" id="{8348A96B-7D36-BBEA-0319-56E60E4ABBE8}"/>
                </a:ext>
              </a:extLst>
            </p:cNvPr>
            <p:cNvSpPr>
              <a:spLocks/>
            </p:cNvSpPr>
            <p:nvPr/>
          </p:nvSpPr>
          <p:spPr bwMode="auto">
            <a:xfrm>
              <a:off x="6540" y="2349"/>
              <a:ext cx="120" cy="120"/>
            </a:xfrm>
            <a:custGeom>
              <a:avLst/>
              <a:gdLst>
                <a:gd name="T0" fmla="+- 0 6552 6552"/>
                <a:gd name="T1" fmla="*/ T0 w 120"/>
                <a:gd name="T2" fmla="+- 0 2307 2307"/>
                <a:gd name="T3" fmla="*/ 2307 h 120"/>
                <a:gd name="T4" fmla="+- 0 6552 6552"/>
                <a:gd name="T5" fmla="*/ T4 w 120"/>
                <a:gd name="T6" fmla="+- 0 2427 2307"/>
                <a:gd name="T7" fmla="*/ 2427 h 120"/>
                <a:gd name="T8" fmla="+- 0 6672 6552"/>
                <a:gd name="T9" fmla="*/ T8 w 120"/>
                <a:gd name="T10" fmla="+- 0 2367 2307"/>
                <a:gd name="T11" fmla="*/ 2367 h 120"/>
                <a:gd name="T12" fmla="+- 0 6552 6552"/>
                <a:gd name="T13" fmla="*/ T12 w 120"/>
                <a:gd name="T14" fmla="+- 0 2307 2307"/>
                <a:gd name="T15" fmla="*/ 2307 h 120"/>
              </a:gdLst>
              <a:ahLst/>
              <a:cxnLst>
                <a:cxn ang="0">
                  <a:pos x="T1" y="T3"/>
                </a:cxn>
                <a:cxn ang="0">
                  <a:pos x="T5" y="T7"/>
                </a:cxn>
                <a:cxn ang="0">
                  <a:pos x="T9" y="T11"/>
                </a:cxn>
                <a:cxn ang="0">
                  <a:pos x="T13" y="T15"/>
                </a:cxn>
              </a:cxnLst>
              <a:rect l="0" t="0" r="r" b="b"/>
              <a:pathLst>
                <a:path w="120" h="120">
                  <a:moveTo>
                    <a:pt x="0" y="0"/>
                  </a:moveTo>
                  <a:lnTo>
                    <a:pt x="0" y="120"/>
                  </a:lnTo>
                  <a:lnTo>
                    <a:pt x="120" y="6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docshape608">
              <a:extLst>
                <a:ext uri="{FF2B5EF4-FFF2-40B4-BE49-F238E27FC236}">
                  <a16:creationId xmlns:a16="http://schemas.microsoft.com/office/drawing/2014/main" id="{6CD6E832-6DAF-DE14-A3EB-5D0709613BA6}"/>
                </a:ext>
              </a:extLst>
            </p:cNvPr>
            <p:cNvSpPr>
              <a:spLocks/>
            </p:cNvSpPr>
            <p:nvPr/>
          </p:nvSpPr>
          <p:spPr bwMode="auto">
            <a:xfrm>
              <a:off x="5581" y="1350"/>
              <a:ext cx="1040" cy="3701"/>
            </a:xfrm>
            <a:custGeom>
              <a:avLst/>
              <a:gdLst>
                <a:gd name="T0" fmla="+- 0 6247 5592"/>
                <a:gd name="T1" fmla="*/ T0 w 1040"/>
                <a:gd name="T2" fmla="+- 0 2076 1330"/>
                <a:gd name="T3" fmla="*/ 2076 h 3701"/>
                <a:gd name="T4" fmla="+- 0 5592 5592"/>
                <a:gd name="T5" fmla="*/ T4 w 1040"/>
                <a:gd name="T6" fmla="+- 0 2076 1330"/>
                <a:gd name="T7" fmla="*/ 2076 h 3701"/>
                <a:gd name="T8" fmla="+- 0 5592 5592"/>
                <a:gd name="T9" fmla="*/ T8 w 1040"/>
                <a:gd name="T10" fmla="+- 0 2659 1330"/>
                <a:gd name="T11" fmla="*/ 2659 h 3701"/>
                <a:gd name="T12" fmla="+- 0 6247 5592"/>
                <a:gd name="T13" fmla="*/ T12 w 1040"/>
                <a:gd name="T14" fmla="+- 0 2659 1330"/>
                <a:gd name="T15" fmla="*/ 2659 h 3701"/>
                <a:gd name="T16" fmla="+- 0 6247 5592"/>
                <a:gd name="T17" fmla="*/ T16 w 1040"/>
                <a:gd name="T18" fmla="+- 0 2076 1330"/>
                <a:gd name="T19" fmla="*/ 2076 h 3701"/>
                <a:gd name="T20" fmla="+- 0 6473 5592"/>
                <a:gd name="T21" fmla="*/ T20 w 1040"/>
                <a:gd name="T22" fmla="+- 0 1330 1330"/>
                <a:gd name="T23" fmla="*/ 1330 h 3701"/>
                <a:gd name="T24" fmla="+- 0 5820 5592"/>
                <a:gd name="T25" fmla="*/ T24 w 1040"/>
                <a:gd name="T26" fmla="+- 0 1330 1330"/>
                <a:gd name="T27" fmla="*/ 1330 h 3701"/>
                <a:gd name="T28" fmla="+- 0 5820 5592"/>
                <a:gd name="T29" fmla="*/ T28 w 1040"/>
                <a:gd name="T30" fmla="+- 0 1910 1330"/>
                <a:gd name="T31" fmla="*/ 1910 h 3701"/>
                <a:gd name="T32" fmla="+- 0 6473 5592"/>
                <a:gd name="T33" fmla="*/ T32 w 1040"/>
                <a:gd name="T34" fmla="+- 0 1910 1330"/>
                <a:gd name="T35" fmla="*/ 1910 h 3701"/>
                <a:gd name="T36" fmla="+- 0 6473 5592"/>
                <a:gd name="T37" fmla="*/ T36 w 1040"/>
                <a:gd name="T38" fmla="+- 0 1330 1330"/>
                <a:gd name="T39" fmla="*/ 1330 h 3701"/>
                <a:gd name="T40" fmla="+- 0 6631 5592"/>
                <a:gd name="T41" fmla="*/ T40 w 1040"/>
                <a:gd name="T42" fmla="+- 0 4447 1330"/>
                <a:gd name="T43" fmla="*/ 4447 h 3701"/>
                <a:gd name="T44" fmla="+- 0 5976 5592"/>
                <a:gd name="T45" fmla="*/ T44 w 1040"/>
                <a:gd name="T46" fmla="+- 0 4447 1330"/>
                <a:gd name="T47" fmla="*/ 4447 h 3701"/>
                <a:gd name="T48" fmla="+- 0 5976 5592"/>
                <a:gd name="T49" fmla="*/ T48 w 1040"/>
                <a:gd name="T50" fmla="+- 0 5030 1330"/>
                <a:gd name="T51" fmla="*/ 5030 h 3701"/>
                <a:gd name="T52" fmla="+- 0 6631 5592"/>
                <a:gd name="T53" fmla="*/ T52 w 1040"/>
                <a:gd name="T54" fmla="+- 0 5030 1330"/>
                <a:gd name="T55" fmla="*/ 5030 h 3701"/>
                <a:gd name="T56" fmla="+- 0 6631 5592"/>
                <a:gd name="T57" fmla="*/ T56 w 1040"/>
                <a:gd name="T58" fmla="+- 0 4447 1330"/>
                <a:gd name="T59" fmla="*/ 4447 h 370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1040" h="3701">
                  <a:moveTo>
                    <a:pt x="655" y="746"/>
                  </a:moveTo>
                  <a:lnTo>
                    <a:pt x="0" y="746"/>
                  </a:lnTo>
                  <a:lnTo>
                    <a:pt x="0" y="1329"/>
                  </a:lnTo>
                  <a:lnTo>
                    <a:pt x="655" y="1329"/>
                  </a:lnTo>
                  <a:lnTo>
                    <a:pt x="655" y="746"/>
                  </a:lnTo>
                  <a:close/>
                  <a:moveTo>
                    <a:pt x="881" y="0"/>
                  </a:moveTo>
                  <a:lnTo>
                    <a:pt x="228" y="0"/>
                  </a:lnTo>
                  <a:lnTo>
                    <a:pt x="228" y="580"/>
                  </a:lnTo>
                  <a:lnTo>
                    <a:pt x="881" y="580"/>
                  </a:lnTo>
                  <a:lnTo>
                    <a:pt x="881" y="0"/>
                  </a:lnTo>
                  <a:close/>
                  <a:moveTo>
                    <a:pt x="1039" y="3117"/>
                  </a:moveTo>
                  <a:lnTo>
                    <a:pt x="384" y="3117"/>
                  </a:lnTo>
                  <a:lnTo>
                    <a:pt x="384" y="3700"/>
                  </a:lnTo>
                  <a:lnTo>
                    <a:pt x="1039" y="3700"/>
                  </a:lnTo>
                  <a:lnTo>
                    <a:pt x="1039" y="31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610">
              <a:extLst>
                <a:ext uri="{FF2B5EF4-FFF2-40B4-BE49-F238E27FC236}">
                  <a16:creationId xmlns:a16="http://schemas.microsoft.com/office/drawing/2014/main" id="{F9226AD5-EE23-68D5-44F4-30638C68068B}"/>
                </a:ext>
              </a:extLst>
            </p:cNvPr>
            <p:cNvSpPr txBox="1">
              <a:spLocks noChangeArrowheads="1"/>
            </p:cNvSpPr>
            <p:nvPr/>
          </p:nvSpPr>
          <p:spPr bwMode="auto">
            <a:xfrm>
              <a:off x="6160" y="4422"/>
              <a:ext cx="3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44000"/>
                </a:lnSpc>
                <a:spcBef>
                  <a:spcPct val="0"/>
                </a:spcBef>
                <a:spcAft>
                  <a:spcPts val="800"/>
                </a:spcAft>
                <a:buClrTx/>
                <a:buSzTx/>
                <a:buFontTx/>
                <a:buNone/>
                <a:tabLst/>
              </a:pPr>
              <a:r>
                <a:rPr kumimoji="0" lang="en-US" altLang="ja-JP" sz="18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rPr>
                <a:t>③</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21" name="テキスト ボックス 20">
            <a:extLst>
              <a:ext uri="{FF2B5EF4-FFF2-40B4-BE49-F238E27FC236}">
                <a16:creationId xmlns:a16="http://schemas.microsoft.com/office/drawing/2014/main" id="{C5B49C5D-B32A-3D4E-62BB-FDB22EACD808}"/>
              </a:ext>
            </a:extLst>
          </p:cNvPr>
          <p:cNvSpPr txBox="1"/>
          <p:nvPr/>
        </p:nvSpPr>
        <p:spPr>
          <a:xfrm>
            <a:off x="3299906" y="6460740"/>
            <a:ext cx="253847" cy="246221"/>
          </a:xfrm>
          <a:prstGeom prst="rect">
            <a:avLst/>
          </a:prstGeom>
          <a:solidFill>
            <a:schemeClr val="bg1"/>
          </a:solidFill>
        </p:spPr>
        <p:txBody>
          <a:bodyPr wrap="square" lIns="0" tIns="0" rIns="0" bIns="0" rtlCol="0">
            <a:spAutoFit/>
          </a:bodyPr>
          <a:lstStyle/>
          <a:p>
            <a:r>
              <a:rPr kumimoji="1" lang="ja-JP" altLang="en-US" sz="1600" dirty="0">
                <a:solidFill>
                  <a:srgbClr val="FF0000"/>
                </a:solidFill>
              </a:rPr>
              <a:t>①</a:t>
            </a:r>
          </a:p>
        </p:txBody>
      </p:sp>
      <p:sp>
        <p:nvSpPr>
          <p:cNvPr id="22" name="テキスト ボックス 21">
            <a:extLst>
              <a:ext uri="{FF2B5EF4-FFF2-40B4-BE49-F238E27FC236}">
                <a16:creationId xmlns:a16="http://schemas.microsoft.com/office/drawing/2014/main" id="{DD7EA40A-1C2D-AD95-C2B4-843C610B6206}"/>
              </a:ext>
            </a:extLst>
          </p:cNvPr>
          <p:cNvSpPr txBox="1"/>
          <p:nvPr/>
        </p:nvSpPr>
        <p:spPr>
          <a:xfrm>
            <a:off x="3079065" y="6873982"/>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spTree>
    <p:extLst>
      <p:ext uri="{BB962C8B-B14F-4D97-AF65-F5344CB8AC3E}">
        <p14:creationId xmlns:p14="http://schemas.microsoft.com/office/powerpoint/2010/main" val="2599106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87</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FB00E287-CE93-7DB6-FB56-0B5E763019B5}"/>
              </a:ext>
            </a:extLst>
          </p:cNvPr>
          <p:cNvSpPr txBox="1"/>
          <p:nvPr/>
        </p:nvSpPr>
        <p:spPr>
          <a:xfrm>
            <a:off x="272612" y="675606"/>
            <a:ext cx="5132440" cy="833562"/>
          </a:xfrm>
          <a:prstGeom prst="rect">
            <a:avLst/>
          </a:prstGeom>
          <a:noFill/>
        </p:spPr>
        <p:txBody>
          <a:bodyPr wrap="square" rtlCol="0">
            <a:spAutoFit/>
          </a:bodyPr>
          <a:lstStyle/>
          <a:p>
            <a:pPr marL="485140">
              <a:spcBef>
                <a:spcPts val="20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選択した診療行為、医薬品のチェックデータが表示されます。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学習したチェックデータは赤字で表示され、チェックが入っています。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35"/>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［複写］</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3" name="docshapegroup611">
            <a:extLst>
              <a:ext uri="{FF2B5EF4-FFF2-40B4-BE49-F238E27FC236}">
                <a16:creationId xmlns:a16="http://schemas.microsoft.com/office/drawing/2014/main" id="{513FD58E-7FEA-1162-7227-92BAE8187603}"/>
              </a:ext>
            </a:extLst>
          </p:cNvPr>
          <p:cNvGrpSpPr>
            <a:grpSpLocks/>
          </p:cNvGrpSpPr>
          <p:nvPr/>
        </p:nvGrpSpPr>
        <p:grpSpPr bwMode="auto">
          <a:xfrm>
            <a:off x="733989" y="1509803"/>
            <a:ext cx="4321175" cy="3252788"/>
            <a:chOff x="2551" y="220"/>
            <a:chExt cx="6804" cy="5124"/>
          </a:xfrm>
        </p:grpSpPr>
        <p:pic>
          <p:nvPicPr>
            <p:cNvPr id="10243" name="docshape612">
              <a:extLst>
                <a:ext uri="{FF2B5EF4-FFF2-40B4-BE49-F238E27FC236}">
                  <a16:creationId xmlns:a16="http://schemas.microsoft.com/office/drawing/2014/main" id="{D7B37CD3-C6AD-D8A8-7932-5B5B98DAF3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19"/>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613">
              <a:extLst>
                <a:ext uri="{FF2B5EF4-FFF2-40B4-BE49-F238E27FC236}">
                  <a16:creationId xmlns:a16="http://schemas.microsoft.com/office/drawing/2014/main" id="{DA109AA4-A618-F24F-86E7-F5779FB0737E}"/>
                </a:ext>
              </a:extLst>
            </p:cNvPr>
            <p:cNvSpPr>
              <a:spLocks/>
            </p:cNvSpPr>
            <p:nvPr/>
          </p:nvSpPr>
          <p:spPr bwMode="auto">
            <a:xfrm>
              <a:off x="8281" y="1550"/>
              <a:ext cx="622" cy="317"/>
            </a:xfrm>
            <a:custGeom>
              <a:avLst/>
              <a:gdLst>
                <a:gd name="T0" fmla="+- 0 8281 8281"/>
                <a:gd name="T1" fmla="*/ T0 w 622"/>
                <a:gd name="T2" fmla="+- 0 1603 1550"/>
                <a:gd name="T3" fmla="*/ 1603 h 317"/>
                <a:gd name="T4" fmla="+- 0 8285 8281"/>
                <a:gd name="T5" fmla="*/ T4 w 622"/>
                <a:gd name="T6" fmla="+- 0 1583 1550"/>
                <a:gd name="T7" fmla="*/ 1583 h 317"/>
                <a:gd name="T8" fmla="+- 0 8297 8281"/>
                <a:gd name="T9" fmla="*/ T8 w 622"/>
                <a:gd name="T10" fmla="+- 0 1566 1550"/>
                <a:gd name="T11" fmla="*/ 1566 h 317"/>
                <a:gd name="T12" fmla="+- 0 8313 8281"/>
                <a:gd name="T13" fmla="*/ T12 w 622"/>
                <a:gd name="T14" fmla="+- 0 1555 1550"/>
                <a:gd name="T15" fmla="*/ 1555 h 317"/>
                <a:gd name="T16" fmla="+- 0 8334 8281"/>
                <a:gd name="T17" fmla="*/ T16 w 622"/>
                <a:gd name="T18" fmla="+- 0 1550 1550"/>
                <a:gd name="T19" fmla="*/ 1550 h 317"/>
                <a:gd name="T20" fmla="+- 0 8850 8281"/>
                <a:gd name="T21" fmla="*/ T20 w 622"/>
                <a:gd name="T22" fmla="+- 0 1550 1550"/>
                <a:gd name="T23" fmla="*/ 1550 h 317"/>
                <a:gd name="T24" fmla="+- 0 8871 8281"/>
                <a:gd name="T25" fmla="*/ T24 w 622"/>
                <a:gd name="T26" fmla="+- 0 1555 1550"/>
                <a:gd name="T27" fmla="*/ 1555 h 317"/>
                <a:gd name="T28" fmla="+- 0 8887 8281"/>
                <a:gd name="T29" fmla="*/ T28 w 622"/>
                <a:gd name="T30" fmla="+- 0 1566 1550"/>
                <a:gd name="T31" fmla="*/ 1566 h 317"/>
                <a:gd name="T32" fmla="+- 0 8899 8281"/>
                <a:gd name="T33" fmla="*/ T32 w 622"/>
                <a:gd name="T34" fmla="+- 0 1583 1550"/>
                <a:gd name="T35" fmla="*/ 1583 h 317"/>
                <a:gd name="T36" fmla="+- 0 8903 8281"/>
                <a:gd name="T37" fmla="*/ T36 w 622"/>
                <a:gd name="T38" fmla="+- 0 1603 1550"/>
                <a:gd name="T39" fmla="*/ 1603 h 317"/>
                <a:gd name="T40" fmla="+- 0 8903 8281"/>
                <a:gd name="T41" fmla="*/ T40 w 622"/>
                <a:gd name="T42" fmla="+- 0 1814 1550"/>
                <a:gd name="T43" fmla="*/ 1814 h 317"/>
                <a:gd name="T44" fmla="+- 0 8899 8281"/>
                <a:gd name="T45" fmla="*/ T44 w 622"/>
                <a:gd name="T46" fmla="+- 0 1835 1550"/>
                <a:gd name="T47" fmla="*/ 1835 h 317"/>
                <a:gd name="T48" fmla="+- 0 8887 8281"/>
                <a:gd name="T49" fmla="*/ T48 w 622"/>
                <a:gd name="T50" fmla="+- 0 1852 1550"/>
                <a:gd name="T51" fmla="*/ 1852 h 317"/>
                <a:gd name="T52" fmla="+- 0 8871 8281"/>
                <a:gd name="T53" fmla="*/ T52 w 622"/>
                <a:gd name="T54" fmla="+- 0 1863 1550"/>
                <a:gd name="T55" fmla="*/ 1863 h 317"/>
                <a:gd name="T56" fmla="+- 0 8850 8281"/>
                <a:gd name="T57" fmla="*/ T56 w 622"/>
                <a:gd name="T58" fmla="+- 0 1867 1550"/>
                <a:gd name="T59" fmla="*/ 1867 h 317"/>
                <a:gd name="T60" fmla="+- 0 8334 8281"/>
                <a:gd name="T61" fmla="*/ T60 w 622"/>
                <a:gd name="T62" fmla="+- 0 1867 1550"/>
                <a:gd name="T63" fmla="*/ 1867 h 317"/>
                <a:gd name="T64" fmla="+- 0 8313 8281"/>
                <a:gd name="T65" fmla="*/ T64 w 622"/>
                <a:gd name="T66" fmla="+- 0 1863 1550"/>
                <a:gd name="T67" fmla="*/ 1863 h 317"/>
                <a:gd name="T68" fmla="+- 0 8297 8281"/>
                <a:gd name="T69" fmla="*/ T68 w 622"/>
                <a:gd name="T70" fmla="+- 0 1852 1550"/>
                <a:gd name="T71" fmla="*/ 1852 h 317"/>
                <a:gd name="T72" fmla="+- 0 8285 8281"/>
                <a:gd name="T73" fmla="*/ T72 w 622"/>
                <a:gd name="T74" fmla="+- 0 1835 1550"/>
                <a:gd name="T75" fmla="*/ 1835 h 317"/>
                <a:gd name="T76" fmla="+- 0 8281 8281"/>
                <a:gd name="T77" fmla="*/ T76 w 622"/>
                <a:gd name="T78" fmla="+- 0 1814 1550"/>
                <a:gd name="T79" fmla="*/ 1814 h 317"/>
                <a:gd name="T80" fmla="+- 0 8281 8281"/>
                <a:gd name="T81" fmla="*/ T80 w 622"/>
                <a:gd name="T82" fmla="+- 0 1603 1550"/>
                <a:gd name="T83" fmla="*/ 1603 h 31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622" h="317">
                  <a:moveTo>
                    <a:pt x="0" y="53"/>
                  </a:moveTo>
                  <a:lnTo>
                    <a:pt x="4" y="33"/>
                  </a:lnTo>
                  <a:lnTo>
                    <a:pt x="16" y="16"/>
                  </a:lnTo>
                  <a:lnTo>
                    <a:pt x="32" y="5"/>
                  </a:lnTo>
                  <a:lnTo>
                    <a:pt x="53" y="0"/>
                  </a:lnTo>
                  <a:lnTo>
                    <a:pt x="569" y="0"/>
                  </a:lnTo>
                  <a:lnTo>
                    <a:pt x="590" y="5"/>
                  </a:lnTo>
                  <a:lnTo>
                    <a:pt x="606" y="16"/>
                  </a:lnTo>
                  <a:lnTo>
                    <a:pt x="618" y="33"/>
                  </a:lnTo>
                  <a:lnTo>
                    <a:pt x="622" y="53"/>
                  </a:lnTo>
                  <a:lnTo>
                    <a:pt x="622" y="264"/>
                  </a:lnTo>
                  <a:lnTo>
                    <a:pt x="618" y="285"/>
                  </a:lnTo>
                  <a:lnTo>
                    <a:pt x="606" y="302"/>
                  </a:lnTo>
                  <a:lnTo>
                    <a:pt x="590" y="313"/>
                  </a:lnTo>
                  <a:lnTo>
                    <a:pt x="569" y="317"/>
                  </a:lnTo>
                  <a:lnTo>
                    <a:pt x="53" y="317"/>
                  </a:lnTo>
                  <a:lnTo>
                    <a:pt x="32" y="313"/>
                  </a:lnTo>
                  <a:lnTo>
                    <a:pt x="16" y="302"/>
                  </a:lnTo>
                  <a:lnTo>
                    <a:pt x="4" y="285"/>
                  </a:lnTo>
                  <a:lnTo>
                    <a:pt x="0" y="264"/>
                  </a:lnTo>
                  <a:lnTo>
                    <a:pt x="0" y="53"/>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6" name="テキスト ボックス 5">
            <a:extLst>
              <a:ext uri="{FF2B5EF4-FFF2-40B4-BE49-F238E27FC236}">
                <a16:creationId xmlns:a16="http://schemas.microsoft.com/office/drawing/2014/main" id="{16065F8E-2297-0168-2572-30F3F9D5100C}"/>
              </a:ext>
            </a:extLst>
          </p:cNvPr>
          <p:cNvSpPr txBox="1"/>
          <p:nvPr/>
        </p:nvSpPr>
        <p:spPr>
          <a:xfrm>
            <a:off x="117014" y="4865001"/>
            <a:ext cx="5659317" cy="638636"/>
          </a:xfrm>
          <a:prstGeom prst="rect">
            <a:avLst/>
          </a:prstGeom>
          <a:noFill/>
        </p:spPr>
        <p:txBody>
          <a:bodyPr wrap="square" rtlCol="0">
            <a:spAutoFit/>
          </a:bodyPr>
          <a:lstStyle/>
          <a:p>
            <a:pPr marL="485140"/>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チェックの</a:t>
            </a:r>
            <a:r>
              <a:rPr lang="ja-JP" altLang="en-US" sz="1100" spc="-15" dirty="0">
                <a:latin typeface="游ゴシック" panose="020B0400000000000000" pitchFamily="50" charset="-128"/>
                <a:ea typeface="游ゴシック" panose="020B0400000000000000" pitchFamily="50" charset="-128"/>
                <a:cs typeface="ＭＳ Ｐゴシック" panose="020B0600070205080204" pitchFamily="50" charset="-128"/>
              </a:rPr>
              <a:t>入った</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チェックデータがコピーされます。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en-US"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元からあるチェックデータと重複するチェックデータはコピーされません。</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7" name="docshapegroup614">
            <a:extLst>
              <a:ext uri="{FF2B5EF4-FFF2-40B4-BE49-F238E27FC236}">
                <a16:creationId xmlns:a16="http://schemas.microsoft.com/office/drawing/2014/main" id="{A4E61EA6-F30E-039D-F441-E98D34A40159}"/>
              </a:ext>
            </a:extLst>
          </p:cNvPr>
          <p:cNvGrpSpPr>
            <a:grpSpLocks/>
          </p:cNvGrpSpPr>
          <p:nvPr/>
        </p:nvGrpSpPr>
        <p:grpSpPr bwMode="auto">
          <a:xfrm>
            <a:off x="678245" y="5573036"/>
            <a:ext cx="4321175" cy="3254375"/>
            <a:chOff x="2551" y="238"/>
            <a:chExt cx="6804" cy="5124"/>
          </a:xfrm>
        </p:grpSpPr>
        <p:pic>
          <p:nvPicPr>
            <p:cNvPr id="10246" name="docshape615">
              <a:extLst>
                <a:ext uri="{FF2B5EF4-FFF2-40B4-BE49-F238E27FC236}">
                  <a16:creationId xmlns:a16="http://schemas.microsoft.com/office/drawing/2014/main" id="{9ADA73A4-E6D8-FC55-B3A9-B3708B11D3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38"/>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616">
              <a:extLst>
                <a:ext uri="{FF2B5EF4-FFF2-40B4-BE49-F238E27FC236}">
                  <a16:creationId xmlns:a16="http://schemas.microsoft.com/office/drawing/2014/main" id="{6C682B1F-7964-D8D2-1D17-DF323C31007C}"/>
                </a:ext>
              </a:extLst>
            </p:cNvPr>
            <p:cNvSpPr>
              <a:spLocks/>
            </p:cNvSpPr>
            <p:nvPr/>
          </p:nvSpPr>
          <p:spPr bwMode="auto">
            <a:xfrm>
              <a:off x="5708" y="1746"/>
              <a:ext cx="1335" cy="538"/>
            </a:xfrm>
            <a:custGeom>
              <a:avLst/>
              <a:gdLst>
                <a:gd name="T0" fmla="+- 0 5708 5708"/>
                <a:gd name="T1" fmla="*/ T0 w 1335"/>
                <a:gd name="T2" fmla="+- 0 1836 1747"/>
                <a:gd name="T3" fmla="*/ 1836 h 538"/>
                <a:gd name="T4" fmla="+- 0 5715 5708"/>
                <a:gd name="T5" fmla="*/ T4 w 1335"/>
                <a:gd name="T6" fmla="+- 0 1801 1747"/>
                <a:gd name="T7" fmla="*/ 1801 h 538"/>
                <a:gd name="T8" fmla="+- 0 5735 5708"/>
                <a:gd name="T9" fmla="*/ T8 w 1335"/>
                <a:gd name="T10" fmla="+- 0 1773 1747"/>
                <a:gd name="T11" fmla="*/ 1773 h 538"/>
                <a:gd name="T12" fmla="+- 0 5763 5708"/>
                <a:gd name="T13" fmla="*/ T12 w 1335"/>
                <a:gd name="T14" fmla="+- 0 1754 1747"/>
                <a:gd name="T15" fmla="*/ 1754 h 538"/>
                <a:gd name="T16" fmla="+- 0 5798 5708"/>
                <a:gd name="T17" fmla="*/ T16 w 1335"/>
                <a:gd name="T18" fmla="+- 0 1747 1747"/>
                <a:gd name="T19" fmla="*/ 1747 h 538"/>
                <a:gd name="T20" fmla="+- 0 6953 5708"/>
                <a:gd name="T21" fmla="*/ T20 w 1335"/>
                <a:gd name="T22" fmla="+- 0 1747 1747"/>
                <a:gd name="T23" fmla="*/ 1747 h 538"/>
                <a:gd name="T24" fmla="+- 0 6988 5708"/>
                <a:gd name="T25" fmla="*/ T24 w 1335"/>
                <a:gd name="T26" fmla="+- 0 1754 1747"/>
                <a:gd name="T27" fmla="*/ 1754 h 538"/>
                <a:gd name="T28" fmla="+- 0 7017 5708"/>
                <a:gd name="T29" fmla="*/ T28 w 1335"/>
                <a:gd name="T30" fmla="+- 0 1773 1747"/>
                <a:gd name="T31" fmla="*/ 1773 h 538"/>
                <a:gd name="T32" fmla="+- 0 7036 5708"/>
                <a:gd name="T33" fmla="*/ T32 w 1335"/>
                <a:gd name="T34" fmla="+- 0 1801 1747"/>
                <a:gd name="T35" fmla="*/ 1801 h 538"/>
                <a:gd name="T36" fmla="+- 0 7043 5708"/>
                <a:gd name="T37" fmla="*/ T36 w 1335"/>
                <a:gd name="T38" fmla="+- 0 1836 1747"/>
                <a:gd name="T39" fmla="*/ 1836 h 538"/>
                <a:gd name="T40" fmla="+- 0 7043 5708"/>
                <a:gd name="T41" fmla="*/ T40 w 1335"/>
                <a:gd name="T42" fmla="+- 0 2195 1747"/>
                <a:gd name="T43" fmla="*/ 2195 h 538"/>
                <a:gd name="T44" fmla="+- 0 7036 5708"/>
                <a:gd name="T45" fmla="*/ T44 w 1335"/>
                <a:gd name="T46" fmla="+- 0 2229 1747"/>
                <a:gd name="T47" fmla="*/ 2229 h 538"/>
                <a:gd name="T48" fmla="+- 0 7017 5708"/>
                <a:gd name="T49" fmla="*/ T48 w 1335"/>
                <a:gd name="T50" fmla="+- 0 2258 1747"/>
                <a:gd name="T51" fmla="*/ 2258 h 538"/>
                <a:gd name="T52" fmla="+- 0 6988 5708"/>
                <a:gd name="T53" fmla="*/ T52 w 1335"/>
                <a:gd name="T54" fmla="+- 0 2277 1747"/>
                <a:gd name="T55" fmla="*/ 2277 h 538"/>
                <a:gd name="T56" fmla="+- 0 6953 5708"/>
                <a:gd name="T57" fmla="*/ T56 w 1335"/>
                <a:gd name="T58" fmla="+- 0 2284 1747"/>
                <a:gd name="T59" fmla="*/ 2284 h 538"/>
                <a:gd name="T60" fmla="+- 0 5798 5708"/>
                <a:gd name="T61" fmla="*/ T60 w 1335"/>
                <a:gd name="T62" fmla="+- 0 2284 1747"/>
                <a:gd name="T63" fmla="*/ 2284 h 538"/>
                <a:gd name="T64" fmla="+- 0 5763 5708"/>
                <a:gd name="T65" fmla="*/ T64 w 1335"/>
                <a:gd name="T66" fmla="+- 0 2277 1747"/>
                <a:gd name="T67" fmla="*/ 2277 h 538"/>
                <a:gd name="T68" fmla="+- 0 5735 5708"/>
                <a:gd name="T69" fmla="*/ T68 w 1335"/>
                <a:gd name="T70" fmla="+- 0 2258 1747"/>
                <a:gd name="T71" fmla="*/ 2258 h 538"/>
                <a:gd name="T72" fmla="+- 0 5715 5708"/>
                <a:gd name="T73" fmla="*/ T72 w 1335"/>
                <a:gd name="T74" fmla="+- 0 2229 1747"/>
                <a:gd name="T75" fmla="*/ 2229 h 538"/>
                <a:gd name="T76" fmla="+- 0 5708 5708"/>
                <a:gd name="T77" fmla="*/ T76 w 1335"/>
                <a:gd name="T78" fmla="+- 0 2195 1747"/>
                <a:gd name="T79" fmla="*/ 2195 h 538"/>
                <a:gd name="T80" fmla="+- 0 5708 5708"/>
                <a:gd name="T81" fmla="*/ T80 w 1335"/>
                <a:gd name="T82" fmla="+- 0 1836 1747"/>
                <a:gd name="T83" fmla="*/ 1836 h 5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335" h="538">
                  <a:moveTo>
                    <a:pt x="0" y="89"/>
                  </a:moveTo>
                  <a:lnTo>
                    <a:pt x="7" y="54"/>
                  </a:lnTo>
                  <a:lnTo>
                    <a:pt x="27" y="26"/>
                  </a:lnTo>
                  <a:lnTo>
                    <a:pt x="55" y="7"/>
                  </a:lnTo>
                  <a:lnTo>
                    <a:pt x="90" y="0"/>
                  </a:lnTo>
                  <a:lnTo>
                    <a:pt x="1245" y="0"/>
                  </a:lnTo>
                  <a:lnTo>
                    <a:pt x="1280" y="7"/>
                  </a:lnTo>
                  <a:lnTo>
                    <a:pt x="1309" y="26"/>
                  </a:lnTo>
                  <a:lnTo>
                    <a:pt x="1328" y="54"/>
                  </a:lnTo>
                  <a:lnTo>
                    <a:pt x="1335" y="89"/>
                  </a:lnTo>
                  <a:lnTo>
                    <a:pt x="1335" y="448"/>
                  </a:lnTo>
                  <a:lnTo>
                    <a:pt x="1328" y="482"/>
                  </a:lnTo>
                  <a:lnTo>
                    <a:pt x="1309" y="511"/>
                  </a:lnTo>
                  <a:lnTo>
                    <a:pt x="1280" y="530"/>
                  </a:lnTo>
                  <a:lnTo>
                    <a:pt x="1245" y="537"/>
                  </a:lnTo>
                  <a:lnTo>
                    <a:pt x="90" y="537"/>
                  </a:lnTo>
                  <a:lnTo>
                    <a:pt x="55" y="530"/>
                  </a:lnTo>
                  <a:lnTo>
                    <a:pt x="27" y="511"/>
                  </a:lnTo>
                  <a:lnTo>
                    <a:pt x="7" y="482"/>
                  </a:lnTo>
                  <a:lnTo>
                    <a:pt x="0" y="448"/>
                  </a:lnTo>
                  <a:lnTo>
                    <a:pt x="0" y="89"/>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314055346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88</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7" name="テキスト ボックス 6">
            <a:extLst>
              <a:ext uri="{FF2B5EF4-FFF2-40B4-BE49-F238E27FC236}">
                <a16:creationId xmlns:a16="http://schemas.microsoft.com/office/drawing/2014/main" id="{917FBBA9-143C-77FB-D20D-D066B8EFE593}"/>
              </a:ext>
            </a:extLst>
          </p:cNvPr>
          <p:cNvSpPr txBox="1"/>
          <p:nvPr/>
        </p:nvSpPr>
        <p:spPr>
          <a:xfrm>
            <a:off x="481651" y="855782"/>
            <a:ext cx="5968301" cy="600164"/>
          </a:xfrm>
          <a:prstGeom prst="rect">
            <a:avLst/>
          </a:prstGeom>
          <a:noFill/>
        </p:spPr>
        <p:txBody>
          <a:bodyPr wrap="none" rtlCol="0">
            <a:spAutoFit/>
          </a:bodyPr>
          <a:lstStyle/>
          <a:p>
            <a:r>
              <a:rPr kumimoji="1" lang="en-US" altLang="ja-JP" sz="1100" b="1" dirty="0">
                <a:latin typeface="游ゴシック" panose="020B0400000000000000" pitchFamily="50" charset="-128"/>
                <a:ea typeface="游ゴシック" panose="020B0400000000000000" pitchFamily="50" charset="-128"/>
              </a:rPr>
              <a:t>2.</a:t>
            </a:r>
            <a:r>
              <a:rPr kumimoji="1" lang="ja-JP" altLang="en-US" sz="1100" b="1" dirty="0">
                <a:latin typeface="游ゴシック" panose="020B0400000000000000" pitchFamily="50" charset="-128"/>
                <a:ea typeface="游ゴシック" panose="020B0400000000000000" pitchFamily="50" charset="-128"/>
              </a:rPr>
              <a:t>適応症修正・適応部位修正</a:t>
            </a:r>
          </a:p>
          <a:p>
            <a:r>
              <a:rPr kumimoji="1" lang="ja-JP" altLang="en-US" sz="1100" dirty="0">
                <a:latin typeface="游ゴシック" panose="020B0400000000000000" pitchFamily="50" charset="-128"/>
                <a:ea typeface="游ゴシック" panose="020B0400000000000000" pitchFamily="50" charset="-128"/>
              </a:rPr>
              <a:t>ナビゲーションウィンドウの「システム管理」の「適応症修正」をダブルクリックします。</a:t>
            </a:r>
          </a:p>
          <a:p>
            <a:endParaRPr kumimoji="1" lang="ja-JP" altLang="en-US" sz="1100" dirty="0"/>
          </a:p>
        </p:txBody>
      </p:sp>
      <p:grpSp>
        <p:nvGrpSpPr>
          <p:cNvPr id="12" name="docshapegroup617">
            <a:extLst>
              <a:ext uri="{FF2B5EF4-FFF2-40B4-BE49-F238E27FC236}">
                <a16:creationId xmlns:a16="http://schemas.microsoft.com/office/drawing/2014/main" id="{E17181C0-6E5A-3991-AEA5-67EE867DC73A}"/>
              </a:ext>
            </a:extLst>
          </p:cNvPr>
          <p:cNvGrpSpPr>
            <a:grpSpLocks/>
          </p:cNvGrpSpPr>
          <p:nvPr/>
        </p:nvGrpSpPr>
        <p:grpSpPr bwMode="auto">
          <a:xfrm>
            <a:off x="928674" y="1581946"/>
            <a:ext cx="1408112" cy="1271588"/>
            <a:chOff x="2551" y="701"/>
            <a:chExt cx="2217" cy="2004"/>
          </a:xfrm>
        </p:grpSpPr>
        <p:pic>
          <p:nvPicPr>
            <p:cNvPr id="11276" name="docshape618">
              <a:extLst>
                <a:ext uri="{FF2B5EF4-FFF2-40B4-BE49-F238E27FC236}">
                  <a16:creationId xmlns:a16="http://schemas.microsoft.com/office/drawing/2014/main" id="{04FE2E4D-45E9-DB5F-AD82-2D81FD5315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701"/>
              <a:ext cx="2217" cy="2004"/>
            </a:xfrm>
            <a:prstGeom prst="rect">
              <a:avLst/>
            </a:prstGeom>
            <a:noFill/>
            <a:extLst>
              <a:ext uri="{909E8E84-426E-40DD-AFC4-6F175D3DCCD1}">
                <a14:hiddenFill xmlns:a14="http://schemas.microsoft.com/office/drawing/2010/main">
                  <a:solidFill>
                    <a:srgbClr val="FFFFFF"/>
                  </a:solidFill>
                </a14:hiddenFill>
              </a:ext>
            </a:extLst>
          </p:spPr>
        </p:pic>
        <p:sp>
          <p:nvSpPr>
            <p:cNvPr id="13" name="docshape619">
              <a:extLst>
                <a:ext uri="{FF2B5EF4-FFF2-40B4-BE49-F238E27FC236}">
                  <a16:creationId xmlns:a16="http://schemas.microsoft.com/office/drawing/2014/main" id="{F0DCE88B-B95F-6ABF-71B5-E68ACEA5C1F4}"/>
                </a:ext>
              </a:extLst>
            </p:cNvPr>
            <p:cNvSpPr>
              <a:spLocks/>
            </p:cNvSpPr>
            <p:nvPr/>
          </p:nvSpPr>
          <p:spPr bwMode="auto">
            <a:xfrm>
              <a:off x="2924" y="2063"/>
              <a:ext cx="1028" cy="255"/>
            </a:xfrm>
            <a:custGeom>
              <a:avLst/>
              <a:gdLst>
                <a:gd name="T0" fmla="+- 0 2924 2924"/>
                <a:gd name="T1" fmla="*/ T0 w 1028"/>
                <a:gd name="T2" fmla="+- 0 2106 2063"/>
                <a:gd name="T3" fmla="*/ 2106 h 255"/>
                <a:gd name="T4" fmla="+- 0 2928 2924"/>
                <a:gd name="T5" fmla="*/ T4 w 1028"/>
                <a:gd name="T6" fmla="+- 0 2089 2063"/>
                <a:gd name="T7" fmla="*/ 2089 h 255"/>
                <a:gd name="T8" fmla="+- 0 2937 2924"/>
                <a:gd name="T9" fmla="*/ T8 w 1028"/>
                <a:gd name="T10" fmla="+- 0 2076 2063"/>
                <a:gd name="T11" fmla="*/ 2076 h 255"/>
                <a:gd name="T12" fmla="+- 0 2950 2924"/>
                <a:gd name="T13" fmla="*/ T12 w 1028"/>
                <a:gd name="T14" fmla="+- 0 2067 2063"/>
                <a:gd name="T15" fmla="*/ 2067 h 255"/>
                <a:gd name="T16" fmla="+- 0 2967 2924"/>
                <a:gd name="T17" fmla="*/ T16 w 1028"/>
                <a:gd name="T18" fmla="+- 0 2063 2063"/>
                <a:gd name="T19" fmla="*/ 2063 h 255"/>
                <a:gd name="T20" fmla="+- 0 3909 2924"/>
                <a:gd name="T21" fmla="*/ T20 w 1028"/>
                <a:gd name="T22" fmla="+- 0 2063 2063"/>
                <a:gd name="T23" fmla="*/ 2063 h 255"/>
                <a:gd name="T24" fmla="+- 0 3926 2924"/>
                <a:gd name="T25" fmla="*/ T24 w 1028"/>
                <a:gd name="T26" fmla="+- 0 2067 2063"/>
                <a:gd name="T27" fmla="*/ 2067 h 255"/>
                <a:gd name="T28" fmla="+- 0 3939 2924"/>
                <a:gd name="T29" fmla="*/ T28 w 1028"/>
                <a:gd name="T30" fmla="+- 0 2076 2063"/>
                <a:gd name="T31" fmla="*/ 2076 h 255"/>
                <a:gd name="T32" fmla="+- 0 3948 2924"/>
                <a:gd name="T33" fmla="*/ T32 w 1028"/>
                <a:gd name="T34" fmla="+- 0 2089 2063"/>
                <a:gd name="T35" fmla="*/ 2089 h 255"/>
                <a:gd name="T36" fmla="+- 0 3952 2924"/>
                <a:gd name="T37" fmla="*/ T36 w 1028"/>
                <a:gd name="T38" fmla="+- 0 2106 2063"/>
                <a:gd name="T39" fmla="*/ 2106 h 255"/>
                <a:gd name="T40" fmla="+- 0 3952 2924"/>
                <a:gd name="T41" fmla="*/ T40 w 1028"/>
                <a:gd name="T42" fmla="+- 0 2275 2063"/>
                <a:gd name="T43" fmla="*/ 2275 h 255"/>
                <a:gd name="T44" fmla="+- 0 3948 2924"/>
                <a:gd name="T45" fmla="*/ T44 w 1028"/>
                <a:gd name="T46" fmla="+- 0 2292 2063"/>
                <a:gd name="T47" fmla="*/ 2292 h 255"/>
                <a:gd name="T48" fmla="+- 0 3939 2924"/>
                <a:gd name="T49" fmla="*/ T48 w 1028"/>
                <a:gd name="T50" fmla="+- 0 2305 2063"/>
                <a:gd name="T51" fmla="*/ 2305 h 255"/>
                <a:gd name="T52" fmla="+- 0 3926 2924"/>
                <a:gd name="T53" fmla="*/ T52 w 1028"/>
                <a:gd name="T54" fmla="+- 0 2314 2063"/>
                <a:gd name="T55" fmla="*/ 2314 h 255"/>
                <a:gd name="T56" fmla="+- 0 3909 2924"/>
                <a:gd name="T57" fmla="*/ T56 w 1028"/>
                <a:gd name="T58" fmla="+- 0 2318 2063"/>
                <a:gd name="T59" fmla="*/ 2318 h 255"/>
                <a:gd name="T60" fmla="+- 0 2967 2924"/>
                <a:gd name="T61" fmla="*/ T60 w 1028"/>
                <a:gd name="T62" fmla="+- 0 2318 2063"/>
                <a:gd name="T63" fmla="*/ 2318 h 255"/>
                <a:gd name="T64" fmla="+- 0 2950 2924"/>
                <a:gd name="T65" fmla="*/ T64 w 1028"/>
                <a:gd name="T66" fmla="+- 0 2314 2063"/>
                <a:gd name="T67" fmla="*/ 2314 h 255"/>
                <a:gd name="T68" fmla="+- 0 2937 2924"/>
                <a:gd name="T69" fmla="*/ T68 w 1028"/>
                <a:gd name="T70" fmla="+- 0 2305 2063"/>
                <a:gd name="T71" fmla="*/ 2305 h 255"/>
                <a:gd name="T72" fmla="+- 0 2928 2924"/>
                <a:gd name="T73" fmla="*/ T72 w 1028"/>
                <a:gd name="T74" fmla="+- 0 2292 2063"/>
                <a:gd name="T75" fmla="*/ 2292 h 255"/>
                <a:gd name="T76" fmla="+- 0 2924 2924"/>
                <a:gd name="T77" fmla="*/ T76 w 1028"/>
                <a:gd name="T78" fmla="+- 0 2275 2063"/>
                <a:gd name="T79" fmla="*/ 2275 h 255"/>
                <a:gd name="T80" fmla="+- 0 2924 2924"/>
                <a:gd name="T81" fmla="*/ T80 w 1028"/>
                <a:gd name="T82" fmla="+- 0 2106 2063"/>
                <a:gd name="T83" fmla="*/ 2106 h 2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28" h="255">
                  <a:moveTo>
                    <a:pt x="0" y="43"/>
                  </a:moveTo>
                  <a:lnTo>
                    <a:pt x="4" y="26"/>
                  </a:lnTo>
                  <a:lnTo>
                    <a:pt x="13" y="13"/>
                  </a:lnTo>
                  <a:lnTo>
                    <a:pt x="26" y="4"/>
                  </a:lnTo>
                  <a:lnTo>
                    <a:pt x="43" y="0"/>
                  </a:lnTo>
                  <a:lnTo>
                    <a:pt x="985" y="0"/>
                  </a:lnTo>
                  <a:lnTo>
                    <a:pt x="1002" y="4"/>
                  </a:lnTo>
                  <a:lnTo>
                    <a:pt x="1015" y="13"/>
                  </a:lnTo>
                  <a:lnTo>
                    <a:pt x="1024" y="26"/>
                  </a:lnTo>
                  <a:lnTo>
                    <a:pt x="1028" y="43"/>
                  </a:lnTo>
                  <a:lnTo>
                    <a:pt x="1028" y="212"/>
                  </a:lnTo>
                  <a:lnTo>
                    <a:pt x="1024" y="229"/>
                  </a:lnTo>
                  <a:lnTo>
                    <a:pt x="1015" y="242"/>
                  </a:lnTo>
                  <a:lnTo>
                    <a:pt x="1002" y="251"/>
                  </a:lnTo>
                  <a:lnTo>
                    <a:pt x="985" y="255"/>
                  </a:lnTo>
                  <a:lnTo>
                    <a:pt x="43" y="255"/>
                  </a:lnTo>
                  <a:lnTo>
                    <a:pt x="26" y="251"/>
                  </a:lnTo>
                  <a:lnTo>
                    <a:pt x="13" y="242"/>
                  </a:lnTo>
                  <a:lnTo>
                    <a:pt x="4" y="229"/>
                  </a:lnTo>
                  <a:lnTo>
                    <a:pt x="0" y="212"/>
                  </a:lnTo>
                  <a:lnTo>
                    <a:pt x="0" y="43"/>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5" name="テキスト ボックス 14">
            <a:extLst>
              <a:ext uri="{FF2B5EF4-FFF2-40B4-BE49-F238E27FC236}">
                <a16:creationId xmlns:a16="http://schemas.microsoft.com/office/drawing/2014/main" id="{41235D4F-DDC3-11DE-2007-03B664C0B101}"/>
              </a:ext>
            </a:extLst>
          </p:cNvPr>
          <p:cNvSpPr txBox="1"/>
          <p:nvPr/>
        </p:nvSpPr>
        <p:spPr>
          <a:xfrm>
            <a:off x="-15189" y="3041575"/>
            <a:ext cx="4081616" cy="469359"/>
          </a:xfrm>
          <a:prstGeom prst="rect">
            <a:avLst/>
          </a:prstGeom>
          <a:noFill/>
        </p:spPr>
        <p:txBody>
          <a:bodyPr wrap="square">
            <a:spAutoFit/>
          </a:bodyPr>
          <a:lstStyle/>
          <a:p>
            <a:pPr marL="559435">
              <a:tabLst>
                <a:tab pos="85153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目的の診療行為、医薬品を検索し、</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559435">
              <a:spcBef>
                <a:spcPts val="265"/>
              </a:spcBef>
              <a:spcAft>
                <a:spcPts val="0"/>
              </a:spcAft>
              <a:tabLst>
                <a:tab pos="85153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チェックデータの編集を行うことができます。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0" name="グループ化 9">
            <a:extLst>
              <a:ext uri="{FF2B5EF4-FFF2-40B4-BE49-F238E27FC236}">
                <a16:creationId xmlns:a16="http://schemas.microsoft.com/office/drawing/2014/main" id="{ED40D6B8-EE06-78F7-A697-C18407BF540A}"/>
              </a:ext>
            </a:extLst>
          </p:cNvPr>
          <p:cNvGrpSpPr/>
          <p:nvPr/>
        </p:nvGrpSpPr>
        <p:grpSpPr>
          <a:xfrm>
            <a:off x="312649" y="3591738"/>
            <a:ext cx="4212908" cy="2900281"/>
            <a:chOff x="320853" y="3485816"/>
            <a:chExt cx="3163968" cy="2178162"/>
          </a:xfrm>
        </p:grpSpPr>
        <p:pic>
          <p:nvPicPr>
            <p:cNvPr id="21" name="図 20" descr="グラフィカル ユーザー インターフェイス, アプリケーション&#10;&#10;自動的に生成された説明">
              <a:extLst>
                <a:ext uri="{FF2B5EF4-FFF2-40B4-BE49-F238E27FC236}">
                  <a16:creationId xmlns:a16="http://schemas.microsoft.com/office/drawing/2014/main" id="{86A22942-1D5C-D137-547E-62646E3839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23" y="3485816"/>
              <a:ext cx="2889398" cy="2178162"/>
            </a:xfrm>
            <a:prstGeom prst="rect">
              <a:avLst/>
            </a:prstGeom>
          </p:spPr>
        </p:pic>
        <p:sp>
          <p:nvSpPr>
            <p:cNvPr id="33" name="テキスト ボックス 32">
              <a:extLst>
                <a:ext uri="{FF2B5EF4-FFF2-40B4-BE49-F238E27FC236}">
                  <a16:creationId xmlns:a16="http://schemas.microsoft.com/office/drawing/2014/main" id="{1716CF93-587C-FC9D-F7EA-D80AAE594CEF}"/>
                </a:ext>
              </a:extLst>
            </p:cNvPr>
            <p:cNvSpPr txBox="1"/>
            <p:nvPr/>
          </p:nvSpPr>
          <p:spPr>
            <a:xfrm>
              <a:off x="320853" y="3920489"/>
              <a:ext cx="253847" cy="246221"/>
            </a:xfrm>
            <a:prstGeom prst="rect">
              <a:avLst/>
            </a:prstGeom>
            <a:solidFill>
              <a:schemeClr val="bg1"/>
            </a:solidFill>
          </p:spPr>
          <p:txBody>
            <a:bodyPr wrap="square" lIns="0" tIns="0" rIns="0" bIns="0" rtlCol="0">
              <a:spAutoFit/>
            </a:bodyPr>
            <a:lstStyle/>
            <a:p>
              <a:r>
                <a:rPr kumimoji="1" lang="ja-JP" altLang="en-US" sz="1600" dirty="0">
                  <a:solidFill>
                    <a:srgbClr val="FF0000"/>
                  </a:solidFill>
                </a:rPr>
                <a:t>①</a:t>
              </a:r>
            </a:p>
          </p:txBody>
        </p:sp>
        <p:sp>
          <p:nvSpPr>
            <p:cNvPr id="34" name="テキスト ボックス 33">
              <a:extLst>
                <a:ext uri="{FF2B5EF4-FFF2-40B4-BE49-F238E27FC236}">
                  <a16:creationId xmlns:a16="http://schemas.microsoft.com/office/drawing/2014/main" id="{EBC5F955-49FE-7B10-2A4F-DDAF23A94A98}"/>
                </a:ext>
              </a:extLst>
            </p:cNvPr>
            <p:cNvSpPr txBox="1"/>
            <p:nvPr/>
          </p:nvSpPr>
          <p:spPr>
            <a:xfrm>
              <a:off x="2226494" y="4598580"/>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grpSp>
      <p:sp>
        <p:nvSpPr>
          <p:cNvPr id="2" name="テキスト ボックス 1">
            <a:extLst>
              <a:ext uri="{FF2B5EF4-FFF2-40B4-BE49-F238E27FC236}">
                <a16:creationId xmlns:a16="http://schemas.microsoft.com/office/drawing/2014/main" id="{7666CC78-5BF4-5FDF-A33C-80F81A0BF3B0}"/>
              </a:ext>
            </a:extLst>
          </p:cNvPr>
          <p:cNvSpPr txBox="1"/>
          <p:nvPr/>
        </p:nvSpPr>
        <p:spPr>
          <a:xfrm>
            <a:off x="912205" y="11516031"/>
            <a:ext cx="3951383" cy="877163"/>
          </a:xfrm>
          <a:prstGeom prst="rect">
            <a:avLst/>
          </a:prstGeom>
          <a:noFill/>
        </p:spPr>
        <p:txBody>
          <a:bodyPr wrap="squar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同様に「適応コード部位修正」</a:t>
            </a:r>
            <a:r>
              <a:rPr lang="ja-JP" altLang="ja-JP" sz="1100" spc="-4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「適応コメント部位修正」をダブルクリックすると、部位のチェックデータの編集を行うことができます。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grpSp>
        <p:nvGrpSpPr>
          <p:cNvPr id="3" name="docshapegroup626">
            <a:extLst>
              <a:ext uri="{FF2B5EF4-FFF2-40B4-BE49-F238E27FC236}">
                <a16:creationId xmlns:a16="http://schemas.microsoft.com/office/drawing/2014/main" id="{1681C35E-266D-73D3-0131-2D57CF80526D}"/>
              </a:ext>
            </a:extLst>
          </p:cNvPr>
          <p:cNvGrpSpPr>
            <a:grpSpLocks/>
          </p:cNvGrpSpPr>
          <p:nvPr/>
        </p:nvGrpSpPr>
        <p:grpSpPr bwMode="auto">
          <a:xfrm>
            <a:off x="803285" y="7404322"/>
            <a:ext cx="1408113" cy="1274762"/>
            <a:chOff x="2551" y="311"/>
            <a:chExt cx="2217" cy="2007"/>
          </a:xfrm>
        </p:grpSpPr>
        <p:pic>
          <p:nvPicPr>
            <p:cNvPr id="1027" name="docshape627">
              <a:extLst>
                <a:ext uri="{FF2B5EF4-FFF2-40B4-BE49-F238E27FC236}">
                  <a16:creationId xmlns:a16="http://schemas.microsoft.com/office/drawing/2014/main" id="{9595330F-028A-062E-AB79-1E2D205998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310"/>
              <a:ext cx="2217" cy="2007"/>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628">
              <a:extLst>
                <a:ext uri="{FF2B5EF4-FFF2-40B4-BE49-F238E27FC236}">
                  <a16:creationId xmlns:a16="http://schemas.microsoft.com/office/drawing/2014/main" id="{F6B3FB6C-1301-D083-278F-3EB7DBC5E028}"/>
                </a:ext>
              </a:extLst>
            </p:cNvPr>
            <p:cNvSpPr>
              <a:spLocks/>
            </p:cNvSpPr>
            <p:nvPr/>
          </p:nvSpPr>
          <p:spPr bwMode="auto">
            <a:xfrm>
              <a:off x="2799" y="1843"/>
              <a:ext cx="1476" cy="286"/>
            </a:xfrm>
            <a:custGeom>
              <a:avLst/>
              <a:gdLst>
                <a:gd name="T0" fmla="+- 0 2800 2800"/>
                <a:gd name="T1" fmla="*/ T0 w 1476"/>
                <a:gd name="T2" fmla="+- 0 1891 1843"/>
                <a:gd name="T3" fmla="*/ 1891 h 286"/>
                <a:gd name="T4" fmla="+- 0 2803 2800"/>
                <a:gd name="T5" fmla="*/ T4 w 1476"/>
                <a:gd name="T6" fmla="+- 0 1872 1843"/>
                <a:gd name="T7" fmla="*/ 1872 h 286"/>
                <a:gd name="T8" fmla="+- 0 2814 2800"/>
                <a:gd name="T9" fmla="*/ T8 w 1476"/>
                <a:gd name="T10" fmla="+- 0 1857 1843"/>
                <a:gd name="T11" fmla="*/ 1857 h 286"/>
                <a:gd name="T12" fmla="+- 0 2829 2800"/>
                <a:gd name="T13" fmla="*/ T12 w 1476"/>
                <a:gd name="T14" fmla="+- 0 1847 1843"/>
                <a:gd name="T15" fmla="*/ 1847 h 286"/>
                <a:gd name="T16" fmla="+- 0 2847 2800"/>
                <a:gd name="T17" fmla="*/ T16 w 1476"/>
                <a:gd name="T18" fmla="+- 0 1843 1843"/>
                <a:gd name="T19" fmla="*/ 1843 h 286"/>
                <a:gd name="T20" fmla="+- 0 4228 2800"/>
                <a:gd name="T21" fmla="*/ T20 w 1476"/>
                <a:gd name="T22" fmla="+- 0 1843 1843"/>
                <a:gd name="T23" fmla="*/ 1843 h 286"/>
                <a:gd name="T24" fmla="+- 0 4247 2800"/>
                <a:gd name="T25" fmla="*/ T24 w 1476"/>
                <a:gd name="T26" fmla="+- 0 1847 1843"/>
                <a:gd name="T27" fmla="*/ 1847 h 286"/>
                <a:gd name="T28" fmla="+- 0 4262 2800"/>
                <a:gd name="T29" fmla="*/ T28 w 1476"/>
                <a:gd name="T30" fmla="+- 0 1857 1843"/>
                <a:gd name="T31" fmla="*/ 1857 h 286"/>
                <a:gd name="T32" fmla="+- 0 4272 2800"/>
                <a:gd name="T33" fmla="*/ T32 w 1476"/>
                <a:gd name="T34" fmla="+- 0 1872 1843"/>
                <a:gd name="T35" fmla="*/ 1872 h 286"/>
                <a:gd name="T36" fmla="+- 0 4276 2800"/>
                <a:gd name="T37" fmla="*/ T36 w 1476"/>
                <a:gd name="T38" fmla="+- 0 1891 1843"/>
                <a:gd name="T39" fmla="*/ 1891 h 286"/>
                <a:gd name="T40" fmla="+- 0 4276 2800"/>
                <a:gd name="T41" fmla="*/ T40 w 1476"/>
                <a:gd name="T42" fmla="+- 0 2081 1843"/>
                <a:gd name="T43" fmla="*/ 2081 h 286"/>
                <a:gd name="T44" fmla="+- 0 4272 2800"/>
                <a:gd name="T45" fmla="*/ T44 w 1476"/>
                <a:gd name="T46" fmla="+- 0 2100 1843"/>
                <a:gd name="T47" fmla="*/ 2100 h 286"/>
                <a:gd name="T48" fmla="+- 0 4262 2800"/>
                <a:gd name="T49" fmla="*/ T48 w 1476"/>
                <a:gd name="T50" fmla="+- 0 2115 1843"/>
                <a:gd name="T51" fmla="*/ 2115 h 286"/>
                <a:gd name="T52" fmla="+- 0 4247 2800"/>
                <a:gd name="T53" fmla="*/ T52 w 1476"/>
                <a:gd name="T54" fmla="+- 0 2125 1843"/>
                <a:gd name="T55" fmla="*/ 2125 h 286"/>
                <a:gd name="T56" fmla="+- 0 4228 2800"/>
                <a:gd name="T57" fmla="*/ T56 w 1476"/>
                <a:gd name="T58" fmla="+- 0 2129 1843"/>
                <a:gd name="T59" fmla="*/ 2129 h 286"/>
                <a:gd name="T60" fmla="+- 0 2847 2800"/>
                <a:gd name="T61" fmla="*/ T60 w 1476"/>
                <a:gd name="T62" fmla="+- 0 2129 1843"/>
                <a:gd name="T63" fmla="*/ 2129 h 286"/>
                <a:gd name="T64" fmla="+- 0 2829 2800"/>
                <a:gd name="T65" fmla="*/ T64 w 1476"/>
                <a:gd name="T66" fmla="+- 0 2125 1843"/>
                <a:gd name="T67" fmla="*/ 2125 h 286"/>
                <a:gd name="T68" fmla="+- 0 2814 2800"/>
                <a:gd name="T69" fmla="*/ T68 w 1476"/>
                <a:gd name="T70" fmla="+- 0 2115 1843"/>
                <a:gd name="T71" fmla="*/ 2115 h 286"/>
                <a:gd name="T72" fmla="+- 0 2803 2800"/>
                <a:gd name="T73" fmla="*/ T72 w 1476"/>
                <a:gd name="T74" fmla="+- 0 2100 1843"/>
                <a:gd name="T75" fmla="*/ 2100 h 286"/>
                <a:gd name="T76" fmla="+- 0 2800 2800"/>
                <a:gd name="T77" fmla="*/ T76 w 1476"/>
                <a:gd name="T78" fmla="+- 0 2081 1843"/>
                <a:gd name="T79" fmla="*/ 2081 h 286"/>
                <a:gd name="T80" fmla="+- 0 2800 2800"/>
                <a:gd name="T81" fmla="*/ T80 w 1476"/>
                <a:gd name="T82" fmla="+- 0 1891 1843"/>
                <a:gd name="T83" fmla="*/ 1891 h 28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476" h="286">
                  <a:moveTo>
                    <a:pt x="0" y="48"/>
                  </a:moveTo>
                  <a:lnTo>
                    <a:pt x="3" y="29"/>
                  </a:lnTo>
                  <a:lnTo>
                    <a:pt x="14" y="14"/>
                  </a:lnTo>
                  <a:lnTo>
                    <a:pt x="29" y="4"/>
                  </a:lnTo>
                  <a:lnTo>
                    <a:pt x="47" y="0"/>
                  </a:lnTo>
                  <a:lnTo>
                    <a:pt x="1428" y="0"/>
                  </a:lnTo>
                  <a:lnTo>
                    <a:pt x="1447" y="4"/>
                  </a:lnTo>
                  <a:lnTo>
                    <a:pt x="1462" y="14"/>
                  </a:lnTo>
                  <a:lnTo>
                    <a:pt x="1472" y="29"/>
                  </a:lnTo>
                  <a:lnTo>
                    <a:pt x="1476" y="48"/>
                  </a:lnTo>
                  <a:lnTo>
                    <a:pt x="1476" y="238"/>
                  </a:lnTo>
                  <a:lnTo>
                    <a:pt x="1472" y="257"/>
                  </a:lnTo>
                  <a:lnTo>
                    <a:pt x="1462" y="272"/>
                  </a:lnTo>
                  <a:lnTo>
                    <a:pt x="1447" y="282"/>
                  </a:lnTo>
                  <a:lnTo>
                    <a:pt x="1428" y="286"/>
                  </a:lnTo>
                  <a:lnTo>
                    <a:pt x="47" y="286"/>
                  </a:lnTo>
                  <a:lnTo>
                    <a:pt x="29" y="282"/>
                  </a:lnTo>
                  <a:lnTo>
                    <a:pt x="14" y="272"/>
                  </a:lnTo>
                  <a:lnTo>
                    <a:pt x="3" y="257"/>
                  </a:lnTo>
                  <a:lnTo>
                    <a:pt x="0" y="238"/>
                  </a:lnTo>
                  <a:lnTo>
                    <a:pt x="0" y="4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6" name="docshapegroup629">
            <a:extLst>
              <a:ext uri="{FF2B5EF4-FFF2-40B4-BE49-F238E27FC236}">
                <a16:creationId xmlns:a16="http://schemas.microsoft.com/office/drawing/2014/main" id="{EC3806C2-6AA9-0C8A-7C80-2C6E40360BAC}"/>
              </a:ext>
            </a:extLst>
          </p:cNvPr>
          <p:cNvGrpSpPr>
            <a:grpSpLocks/>
          </p:cNvGrpSpPr>
          <p:nvPr/>
        </p:nvGrpSpPr>
        <p:grpSpPr bwMode="auto">
          <a:xfrm>
            <a:off x="2925773" y="7404322"/>
            <a:ext cx="1408112" cy="1303337"/>
            <a:chOff x="5892" y="311"/>
            <a:chExt cx="2217" cy="2052"/>
          </a:xfrm>
        </p:grpSpPr>
        <p:pic>
          <p:nvPicPr>
            <p:cNvPr id="1030" name="docshape630">
              <a:extLst>
                <a:ext uri="{FF2B5EF4-FFF2-40B4-BE49-F238E27FC236}">
                  <a16:creationId xmlns:a16="http://schemas.microsoft.com/office/drawing/2014/main" id="{3A3EB1F3-CD59-5AE2-81B7-63C77B11209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2" y="310"/>
              <a:ext cx="2217" cy="2007"/>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631">
              <a:extLst>
                <a:ext uri="{FF2B5EF4-FFF2-40B4-BE49-F238E27FC236}">
                  <a16:creationId xmlns:a16="http://schemas.microsoft.com/office/drawing/2014/main" id="{E66BAF01-1457-E498-0276-16D371D001D0}"/>
                </a:ext>
              </a:extLst>
            </p:cNvPr>
            <p:cNvSpPr>
              <a:spLocks/>
            </p:cNvSpPr>
            <p:nvPr/>
          </p:nvSpPr>
          <p:spPr bwMode="auto">
            <a:xfrm>
              <a:off x="6291" y="2059"/>
              <a:ext cx="1474" cy="288"/>
            </a:xfrm>
            <a:custGeom>
              <a:avLst/>
              <a:gdLst>
                <a:gd name="T0" fmla="+- 0 6292 6292"/>
                <a:gd name="T1" fmla="*/ T0 w 1474"/>
                <a:gd name="T2" fmla="+- 0 2107 2059"/>
                <a:gd name="T3" fmla="*/ 2107 h 288"/>
                <a:gd name="T4" fmla="+- 0 6295 6292"/>
                <a:gd name="T5" fmla="*/ T4 w 1474"/>
                <a:gd name="T6" fmla="+- 0 2089 2059"/>
                <a:gd name="T7" fmla="*/ 2089 h 288"/>
                <a:gd name="T8" fmla="+- 0 6306 6292"/>
                <a:gd name="T9" fmla="*/ T8 w 1474"/>
                <a:gd name="T10" fmla="+- 0 2073 2059"/>
                <a:gd name="T11" fmla="*/ 2073 h 288"/>
                <a:gd name="T12" fmla="+- 0 6321 6292"/>
                <a:gd name="T13" fmla="*/ T12 w 1474"/>
                <a:gd name="T14" fmla="+- 0 2063 2059"/>
                <a:gd name="T15" fmla="*/ 2063 h 288"/>
                <a:gd name="T16" fmla="+- 0 6340 6292"/>
                <a:gd name="T17" fmla="*/ T16 w 1474"/>
                <a:gd name="T18" fmla="+- 0 2059 2059"/>
                <a:gd name="T19" fmla="*/ 2059 h 288"/>
                <a:gd name="T20" fmla="+- 0 7717 6292"/>
                <a:gd name="T21" fmla="*/ T20 w 1474"/>
                <a:gd name="T22" fmla="+- 0 2059 2059"/>
                <a:gd name="T23" fmla="*/ 2059 h 288"/>
                <a:gd name="T24" fmla="+- 0 7736 6292"/>
                <a:gd name="T25" fmla="*/ T24 w 1474"/>
                <a:gd name="T26" fmla="+- 0 2063 2059"/>
                <a:gd name="T27" fmla="*/ 2063 h 288"/>
                <a:gd name="T28" fmla="+- 0 7751 6292"/>
                <a:gd name="T29" fmla="*/ T28 w 1474"/>
                <a:gd name="T30" fmla="+- 0 2073 2059"/>
                <a:gd name="T31" fmla="*/ 2073 h 288"/>
                <a:gd name="T32" fmla="+- 0 7761 6292"/>
                <a:gd name="T33" fmla="*/ T32 w 1474"/>
                <a:gd name="T34" fmla="+- 0 2089 2059"/>
                <a:gd name="T35" fmla="*/ 2089 h 288"/>
                <a:gd name="T36" fmla="+- 0 7765 6292"/>
                <a:gd name="T37" fmla="*/ T36 w 1474"/>
                <a:gd name="T38" fmla="+- 0 2107 2059"/>
                <a:gd name="T39" fmla="*/ 2107 h 288"/>
                <a:gd name="T40" fmla="+- 0 7765 6292"/>
                <a:gd name="T41" fmla="*/ T40 w 1474"/>
                <a:gd name="T42" fmla="+- 0 2299 2059"/>
                <a:gd name="T43" fmla="*/ 2299 h 288"/>
                <a:gd name="T44" fmla="+- 0 7761 6292"/>
                <a:gd name="T45" fmla="*/ T44 w 1474"/>
                <a:gd name="T46" fmla="+- 0 2318 2059"/>
                <a:gd name="T47" fmla="*/ 2318 h 288"/>
                <a:gd name="T48" fmla="+- 0 7751 6292"/>
                <a:gd name="T49" fmla="*/ T48 w 1474"/>
                <a:gd name="T50" fmla="+- 0 2333 2059"/>
                <a:gd name="T51" fmla="*/ 2333 h 288"/>
                <a:gd name="T52" fmla="+- 0 7736 6292"/>
                <a:gd name="T53" fmla="*/ T52 w 1474"/>
                <a:gd name="T54" fmla="+- 0 2344 2059"/>
                <a:gd name="T55" fmla="*/ 2344 h 288"/>
                <a:gd name="T56" fmla="+- 0 7717 6292"/>
                <a:gd name="T57" fmla="*/ T56 w 1474"/>
                <a:gd name="T58" fmla="+- 0 2347 2059"/>
                <a:gd name="T59" fmla="*/ 2347 h 288"/>
                <a:gd name="T60" fmla="+- 0 6340 6292"/>
                <a:gd name="T61" fmla="*/ T60 w 1474"/>
                <a:gd name="T62" fmla="+- 0 2347 2059"/>
                <a:gd name="T63" fmla="*/ 2347 h 288"/>
                <a:gd name="T64" fmla="+- 0 6321 6292"/>
                <a:gd name="T65" fmla="*/ T64 w 1474"/>
                <a:gd name="T66" fmla="+- 0 2344 2059"/>
                <a:gd name="T67" fmla="*/ 2344 h 288"/>
                <a:gd name="T68" fmla="+- 0 6306 6292"/>
                <a:gd name="T69" fmla="*/ T68 w 1474"/>
                <a:gd name="T70" fmla="+- 0 2333 2059"/>
                <a:gd name="T71" fmla="*/ 2333 h 288"/>
                <a:gd name="T72" fmla="+- 0 6295 6292"/>
                <a:gd name="T73" fmla="*/ T72 w 1474"/>
                <a:gd name="T74" fmla="+- 0 2318 2059"/>
                <a:gd name="T75" fmla="*/ 2318 h 288"/>
                <a:gd name="T76" fmla="+- 0 6292 6292"/>
                <a:gd name="T77" fmla="*/ T76 w 1474"/>
                <a:gd name="T78" fmla="+- 0 2299 2059"/>
                <a:gd name="T79" fmla="*/ 2299 h 288"/>
                <a:gd name="T80" fmla="+- 0 6292 6292"/>
                <a:gd name="T81" fmla="*/ T80 w 1474"/>
                <a:gd name="T82" fmla="+- 0 2107 2059"/>
                <a:gd name="T83" fmla="*/ 2107 h 28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474" h="288">
                  <a:moveTo>
                    <a:pt x="0" y="48"/>
                  </a:moveTo>
                  <a:lnTo>
                    <a:pt x="3" y="30"/>
                  </a:lnTo>
                  <a:lnTo>
                    <a:pt x="14" y="14"/>
                  </a:lnTo>
                  <a:lnTo>
                    <a:pt x="29" y="4"/>
                  </a:lnTo>
                  <a:lnTo>
                    <a:pt x="48" y="0"/>
                  </a:lnTo>
                  <a:lnTo>
                    <a:pt x="1425" y="0"/>
                  </a:lnTo>
                  <a:lnTo>
                    <a:pt x="1444" y="4"/>
                  </a:lnTo>
                  <a:lnTo>
                    <a:pt x="1459" y="14"/>
                  </a:lnTo>
                  <a:lnTo>
                    <a:pt x="1469" y="30"/>
                  </a:lnTo>
                  <a:lnTo>
                    <a:pt x="1473" y="48"/>
                  </a:lnTo>
                  <a:lnTo>
                    <a:pt x="1473" y="240"/>
                  </a:lnTo>
                  <a:lnTo>
                    <a:pt x="1469" y="259"/>
                  </a:lnTo>
                  <a:lnTo>
                    <a:pt x="1459" y="274"/>
                  </a:lnTo>
                  <a:lnTo>
                    <a:pt x="1444" y="285"/>
                  </a:lnTo>
                  <a:lnTo>
                    <a:pt x="1425" y="288"/>
                  </a:lnTo>
                  <a:lnTo>
                    <a:pt x="48" y="288"/>
                  </a:lnTo>
                  <a:lnTo>
                    <a:pt x="29" y="285"/>
                  </a:lnTo>
                  <a:lnTo>
                    <a:pt x="14" y="274"/>
                  </a:lnTo>
                  <a:lnTo>
                    <a:pt x="3" y="259"/>
                  </a:lnTo>
                  <a:lnTo>
                    <a:pt x="0" y="240"/>
                  </a:lnTo>
                  <a:lnTo>
                    <a:pt x="0" y="48"/>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 name="テキスト ボックス 8">
            <a:extLst>
              <a:ext uri="{FF2B5EF4-FFF2-40B4-BE49-F238E27FC236}">
                <a16:creationId xmlns:a16="http://schemas.microsoft.com/office/drawing/2014/main" id="{797B5E56-8A80-AAD8-6977-29075F27D394}"/>
              </a:ext>
            </a:extLst>
          </p:cNvPr>
          <p:cNvSpPr txBox="1"/>
          <p:nvPr/>
        </p:nvSpPr>
        <p:spPr>
          <a:xfrm>
            <a:off x="649402" y="6696840"/>
            <a:ext cx="5531322" cy="600164"/>
          </a:xfrm>
          <a:prstGeom prst="rect">
            <a:avLst/>
          </a:prstGeom>
          <a:noFill/>
        </p:spPr>
        <p:txBody>
          <a:bodyPr wrap="none" rtlCol="0">
            <a:spAutoFit/>
          </a:bodyPr>
          <a:lstStyle/>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同様に「適応コード部位修正」</a:t>
            </a:r>
            <a:r>
              <a:rPr lang="ja-JP" altLang="ja-JP" sz="1100" spc="-4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「適応コメント部位修正」をダブルクリックすると、</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部位のチェックデータの編集を行うことができます。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Tree>
    <p:extLst>
      <p:ext uri="{BB962C8B-B14F-4D97-AF65-F5344CB8AC3E}">
        <p14:creationId xmlns:p14="http://schemas.microsoft.com/office/powerpoint/2010/main" val="30725698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89</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313D390A-5777-40FD-F59D-EF505F8CC894}"/>
              </a:ext>
            </a:extLst>
          </p:cNvPr>
          <p:cNvSpPr txBox="1"/>
          <p:nvPr/>
        </p:nvSpPr>
        <p:spPr>
          <a:xfrm>
            <a:off x="225010" y="548669"/>
            <a:ext cx="5860579" cy="910762"/>
          </a:xfrm>
          <a:prstGeom prst="rect">
            <a:avLst/>
          </a:prstGeom>
          <a:noFill/>
        </p:spPr>
        <p:txBody>
          <a:bodyPr wrap="none" rtlCol="0">
            <a:spAutoFit/>
          </a:bodyPr>
          <a:lstStyle/>
          <a:p>
            <a:pPr marL="485140">
              <a:lnSpc>
                <a:spcPts val="1815"/>
              </a:lnSpc>
            </a:pPr>
            <a:r>
              <a:rPr lang="ja-JP" altLang="en-US"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３．</a:t>
            </a:r>
            <a:r>
              <a:rPr lang="ja-JP" altLang="ja-JP" sz="1100" b="1" spc="-5" dirty="0">
                <a:effectLst/>
                <a:latin typeface="游ゴシック" panose="020B0400000000000000" pitchFamily="50" charset="-128"/>
                <a:ea typeface="游ゴシック" panose="020B0400000000000000" pitchFamily="50" charset="-128"/>
                <a:cs typeface="함초롬바탕" panose="02030604000101010101" pitchFamily="18" charset="-128"/>
              </a:rPr>
              <a:t>学習データ変更履歴</a:t>
            </a:r>
            <a:endParaRPr lang="ja-JP" altLang="ja-JP" sz="1100" b="1" dirty="0">
              <a:effectLst/>
              <a:latin typeface="游ゴシック" panose="020B0400000000000000" pitchFamily="50" charset="-128"/>
              <a:ea typeface="游ゴシック" panose="020B0400000000000000" pitchFamily="50" charset="-128"/>
              <a:cs typeface="함초롬바탕" panose="02030604000101010101" pitchFamily="18" charset="-128"/>
            </a:endParaRPr>
          </a:p>
          <a:p>
            <a:pPr marL="485140" marR="429260">
              <a:lnSpc>
                <a:spcPct val="116000"/>
              </a:lnSpc>
              <a:spcBef>
                <a:spcPts val="5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ナビゲーションウィンドウの「システム管理」の「学習データ変更履歴」を</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29260">
              <a:lnSpc>
                <a:spcPct val="116000"/>
              </a:lnSpc>
              <a:spcBef>
                <a:spcPts val="5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ダブルクリックします。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grpSp>
        <p:nvGrpSpPr>
          <p:cNvPr id="3" name="docshapegroup632">
            <a:extLst>
              <a:ext uri="{FF2B5EF4-FFF2-40B4-BE49-F238E27FC236}">
                <a16:creationId xmlns:a16="http://schemas.microsoft.com/office/drawing/2014/main" id="{82FF73EA-E800-33E3-C540-97DFDF7DF563}"/>
              </a:ext>
            </a:extLst>
          </p:cNvPr>
          <p:cNvGrpSpPr>
            <a:grpSpLocks/>
          </p:cNvGrpSpPr>
          <p:nvPr/>
        </p:nvGrpSpPr>
        <p:grpSpPr bwMode="auto">
          <a:xfrm>
            <a:off x="1174719" y="1371175"/>
            <a:ext cx="1106488" cy="1141412"/>
            <a:chOff x="2546" y="173"/>
            <a:chExt cx="1741" cy="1797"/>
          </a:xfrm>
        </p:grpSpPr>
        <p:pic>
          <p:nvPicPr>
            <p:cNvPr id="2051" name="docshape633">
              <a:extLst>
                <a:ext uri="{FF2B5EF4-FFF2-40B4-BE49-F238E27FC236}">
                  <a16:creationId xmlns:a16="http://schemas.microsoft.com/office/drawing/2014/main" id="{1C6B87EC-64B0-7566-10F5-2BC17F4ECE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 y="173"/>
              <a:ext cx="1741" cy="1781"/>
            </a:xfrm>
            <a:prstGeom prst="rect">
              <a:avLst/>
            </a:prstGeom>
            <a:noFill/>
            <a:extLst>
              <a:ext uri="{909E8E84-426E-40DD-AFC4-6F175D3DCCD1}">
                <a14:hiddenFill xmlns:a14="http://schemas.microsoft.com/office/drawing/2010/main">
                  <a:solidFill>
                    <a:srgbClr val="FFFFFF"/>
                  </a:solidFill>
                </a14:hiddenFill>
              </a:ext>
            </a:extLst>
          </p:spPr>
        </p:pic>
        <p:sp>
          <p:nvSpPr>
            <p:cNvPr id="4" name="docshape634">
              <a:extLst>
                <a:ext uri="{FF2B5EF4-FFF2-40B4-BE49-F238E27FC236}">
                  <a16:creationId xmlns:a16="http://schemas.microsoft.com/office/drawing/2014/main" id="{9348AD52-D176-1214-45F3-B2256BACA648}"/>
                </a:ext>
              </a:extLst>
            </p:cNvPr>
            <p:cNvSpPr>
              <a:spLocks/>
            </p:cNvSpPr>
            <p:nvPr/>
          </p:nvSpPr>
          <p:spPr bwMode="auto">
            <a:xfrm>
              <a:off x="2790" y="1700"/>
              <a:ext cx="1052" cy="255"/>
            </a:xfrm>
            <a:custGeom>
              <a:avLst/>
              <a:gdLst>
                <a:gd name="T0" fmla="+- 0 2790 2790"/>
                <a:gd name="T1" fmla="*/ T0 w 1052"/>
                <a:gd name="T2" fmla="+- 0 1743 1701"/>
                <a:gd name="T3" fmla="*/ 1743 h 255"/>
                <a:gd name="T4" fmla="+- 0 2793 2790"/>
                <a:gd name="T5" fmla="*/ T4 w 1052"/>
                <a:gd name="T6" fmla="+- 0 1727 1701"/>
                <a:gd name="T7" fmla="*/ 1727 h 255"/>
                <a:gd name="T8" fmla="+- 0 2802 2790"/>
                <a:gd name="T9" fmla="*/ T8 w 1052"/>
                <a:gd name="T10" fmla="+- 0 1713 1701"/>
                <a:gd name="T11" fmla="*/ 1713 h 255"/>
                <a:gd name="T12" fmla="+- 0 2816 2790"/>
                <a:gd name="T13" fmla="*/ T12 w 1052"/>
                <a:gd name="T14" fmla="+- 0 1704 1701"/>
                <a:gd name="T15" fmla="*/ 1704 h 255"/>
                <a:gd name="T16" fmla="+- 0 2832 2790"/>
                <a:gd name="T17" fmla="*/ T16 w 1052"/>
                <a:gd name="T18" fmla="+- 0 1701 1701"/>
                <a:gd name="T19" fmla="*/ 1701 h 255"/>
                <a:gd name="T20" fmla="+- 0 3799 2790"/>
                <a:gd name="T21" fmla="*/ T20 w 1052"/>
                <a:gd name="T22" fmla="+- 0 1701 1701"/>
                <a:gd name="T23" fmla="*/ 1701 h 255"/>
                <a:gd name="T24" fmla="+- 0 3815 2790"/>
                <a:gd name="T25" fmla="*/ T24 w 1052"/>
                <a:gd name="T26" fmla="+- 0 1704 1701"/>
                <a:gd name="T27" fmla="*/ 1704 h 255"/>
                <a:gd name="T28" fmla="+- 0 3829 2790"/>
                <a:gd name="T29" fmla="*/ T28 w 1052"/>
                <a:gd name="T30" fmla="+- 0 1713 1701"/>
                <a:gd name="T31" fmla="*/ 1713 h 255"/>
                <a:gd name="T32" fmla="+- 0 3838 2790"/>
                <a:gd name="T33" fmla="*/ T32 w 1052"/>
                <a:gd name="T34" fmla="+- 0 1727 1701"/>
                <a:gd name="T35" fmla="*/ 1727 h 255"/>
                <a:gd name="T36" fmla="+- 0 3841 2790"/>
                <a:gd name="T37" fmla="*/ T36 w 1052"/>
                <a:gd name="T38" fmla="+- 0 1743 1701"/>
                <a:gd name="T39" fmla="*/ 1743 h 255"/>
                <a:gd name="T40" fmla="+- 0 3841 2790"/>
                <a:gd name="T41" fmla="*/ T40 w 1052"/>
                <a:gd name="T42" fmla="+- 0 1913 1701"/>
                <a:gd name="T43" fmla="*/ 1913 h 255"/>
                <a:gd name="T44" fmla="+- 0 3838 2790"/>
                <a:gd name="T45" fmla="*/ T44 w 1052"/>
                <a:gd name="T46" fmla="+- 0 1929 1701"/>
                <a:gd name="T47" fmla="*/ 1929 h 255"/>
                <a:gd name="T48" fmla="+- 0 3829 2790"/>
                <a:gd name="T49" fmla="*/ T48 w 1052"/>
                <a:gd name="T50" fmla="+- 0 1943 1701"/>
                <a:gd name="T51" fmla="*/ 1943 h 255"/>
                <a:gd name="T52" fmla="+- 0 3815 2790"/>
                <a:gd name="T53" fmla="*/ T52 w 1052"/>
                <a:gd name="T54" fmla="+- 0 1952 1701"/>
                <a:gd name="T55" fmla="*/ 1952 h 255"/>
                <a:gd name="T56" fmla="+- 0 3799 2790"/>
                <a:gd name="T57" fmla="*/ T56 w 1052"/>
                <a:gd name="T58" fmla="+- 0 1955 1701"/>
                <a:gd name="T59" fmla="*/ 1955 h 255"/>
                <a:gd name="T60" fmla="+- 0 2832 2790"/>
                <a:gd name="T61" fmla="*/ T60 w 1052"/>
                <a:gd name="T62" fmla="+- 0 1955 1701"/>
                <a:gd name="T63" fmla="*/ 1955 h 255"/>
                <a:gd name="T64" fmla="+- 0 2816 2790"/>
                <a:gd name="T65" fmla="*/ T64 w 1052"/>
                <a:gd name="T66" fmla="+- 0 1952 1701"/>
                <a:gd name="T67" fmla="*/ 1952 h 255"/>
                <a:gd name="T68" fmla="+- 0 2802 2790"/>
                <a:gd name="T69" fmla="*/ T68 w 1052"/>
                <a:gd name="T70" fmla="+- 0 1943 1701"/>
                <a:gd name="T71" fmla="*/ 1943 h 255"/>
                <a:gd name="T72" fmla="+- 0 2793 2790"/>
                <a:gd name="T73" fmla="*/ T72 w 1052"/>
                <a:gd name="T74" fmla="+- 0 1929 1701"/>
                <a:gd name="T75" fmla="*/ 1929 h 255"/>
                <a:gd name="T76" fmla="+- 0 2790 2790"/>
                <a:gd name="T77" fmla="*/ T76 w 1052"/>
                <a:gd name="T78" fmla="+- 0 1913 1701"/>
                <a:gd name="T79" fmla="*/ 1913 h 255"/>
                <a:gd name="T80" fmla="+- 0 2790 2790"/>
                <a:gd name="T81" fmla="*/ T80 w 1052"/>
                <a:gd name="T82" fmla="+- 0 1743 1701"/>
                <a:gd name="T83" fmla="*/ 1743 h 2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52" h="255">
                  <a:moveTo>
                    <a:pt x="0" y="42"/>
                  </a:moveTo>
                  <a:lnTo>
                    <a:pt x="3" y="26"/>
                  </a:lnTo>
                  <a:lnTo>
                    <a:pt x="12" y="12"/>
                  </a:lnTo>
                  <a:lnTo>
                    <a:pt x="26" y="3"/>
                  </a:lnTo>
                  <a:lnTo>
                    <a:pt x="42" y="0"/>
                  </a:lnTo>
                  <a:lnTo>
                    <a:pt x="1009" y="0"/>
                  </a:lnTo>
                  <a:lnTo>
                    <a:pt x="1025" y="3"/>
                  </a:lnTo>
                  <a:lnTo>
                    <a:pt x="1039" y="12"/>
                  </a:lnTo>
                  <a:lnTo>
                    <a:pt x="1048" y="26"/>
                  </a:lnTo>
                  <a:lnTo>
                    <a:pt x="1051" y="42"/>
                  </a:lnTo>
                  <a:lnTo>
                    <a:pt x="1051" y="212"/>
                  </a:lnTo>
                  <a:lnTo>
                    <a:pt x="1048" y="228"/>
                  </a:lnTo>
                  <a:lnTo>
                    <a:pt x="1039" y="242"/>
                  </a:lnTo>
                  <a:lnTo>
                    <a:pt x="1025" y="251"/>
                  </a:lnTo>
                  <a:lnTo>
                    <a:pt x="1009" y="254"/>
                  </a:lnTo>
                  <a:lnTo>
                    <a:pt x="42" y="254"/>
                  </a:lnTo>
                  <a:lnTo>
                    <a:pt x="26" y="251"/>
                  </a:lnTo>
                  <a:lnTo>
                    <a:pt x="12" y="242"/>
                  </a:lnTo>
                  <a:lnTo>
                    <a:pt x="3" y="228"/>
                  </a:lnTo>
                  <a:lnTo>
                    <a:pt x="0" y="212"/>
                  </a:lnTo>
                  <a:lnTo>
                    <a:pt x="0" y="42"/>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6" name="テキスト ボックス 5">
            <a:extLst>
              <a:ext uri="{FF2B5EF4-FFF2-40B4-BE49-F238E27FC236}">
                <a16:creationId xmlns:a16="http://schemas.microsoft.com/office/drawing/2014/main" id="{47D6A4F5-E7BE-27E8-9106-3568117CD8D1}"/>
              </a:ext>
            </a:extLst>
          </p:cNvPr>
          <p:cNvSpPr txBox="1"/>
          <p:nvPr/>
        </p:nvSpPr>
        <p:spPr>
          <a:xfrm>
            <a:off x="105747" y="2640201"/>
            <a:ext cx="5464316" cy="305212"/>
          </a:xfrm>
          <a:prstGeom prst="rect">
            <a:avLst/>
          </a:prstGeom>
          <a:noFill/>
        </p:spPr>
        <p:txBody>
          <a:bodyPr wrap="none" rtlCol="0">
            <a:spAutoFit/>
          </a:bodyPr>
          <a:lstStyle/>
          <a:p>
            <a:pPr marL="485140">
              <a:lnSpc>
                <a:spcPts val="1815"/>
              </a:lnSpc>
            </a:pPr>
            <a:r>
              <a:rPr lang="ja-JP" altLang="ja-JP" sz="1100" dirty="0">
                <a:effectLst/>
                <a:ea typeface="游ゴシック" panose="020B0400000000000000" pitchFamily="50" charset="-128"/>
                <a:cs typeface="ＭＳ Ｐゴシック" panose="020B0600070205080204" pitchFamily="50" charset="-128"/>
              </a:rPr>
              <a:t>［検索］をクリックすると変更したチェックデータの履歴が表示されます</a:t>
            </a:r>
            <a:r>
              <a:rPr lang="ja-JP" altLang="ja-JP" sz="1100" spc="-50" dirty="0">
                <a:effectLst/>
                <a:ea typeface="游ゴシック" panose="020B0400000000000000" pitchFamily="50" charset="-128"/>
                <a:cs typeface="ＭＳ Ｐゴシック" panose="020B0600070205080204" pitchFamily="50" charset="-128"/>
              </a:rPr>
              <a:t>。</a:t>
            </a:r>
            <a:endParaRPr kumimoji="1" lang="ja-JP" altLang="en-US" sz="1100" dirty="0">
              <a:latin typeface="游ゴシック" panose="020B0400000000000000" pitchFamily="50" charset="-128"/>
              <a:ea typeface="游ゴシック" panose="020B0400000000000000" pitchFamily="50" charset="-128"/>
            </a:endParaRPr>
          </a:p>
        </p:txBody>
      </p:sp>
      <p:grpSp>
        <p:nvGrpSpPr>
          <p:cNvPr id="7" name="docshapegroup635">
            <a:extLst>
              <a:ext uri="{FF2B5EF4-FFF2-40B4-BE49-F238E27FC236}">
                <a16:creationId xmlns:a16="http://schemas.microsoft.com/office/drawing/2014/main" id="{6D4AD44D-245F-4A85-EBF2-1347B7496F6F}"/>
              </a:ext>
            </a:extLst>
          </p:cNvPr>
          <p:cNvGrpSpPr>
            <a:grpSpLocks/>
          </p:cNvGrpSpPr>
          <p:nvPr/>
        </p:nvGrpSpPr>
        <p:grpSpPr bwMode="auto">
          <a:xfrm>
            <a:off x="809727" y="3012504"/>
            <a:ext cx="4321175" cy="3254375"/>
            <a:chOff x="2528" y="551"/>
            <a:chExt cx="6804" cy="5124"/>
          </a:xfrm>
        </p:grpSpPr>
        <p:pic>
          <p:nvPicPr>
            <p:cNvPr id="2054" name="docshape636">
              <a:extLst>
                <a:ext uri="{FF2B5EF4-FFF2-40B4-BE49-F238E27FC236}">
                  <a16:creationId xmlns:a16="http://schemas.microsoft.com/office/drawing/2014/main" id="{16878422-E0DB-C795-67F5-BE60CF429B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8" y="551"/>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8" name="docshape637">
              <a:extLst>
                <a:ext uri="{FF2B5EF4-FFF2-40B4-BE49-F238E27FC236}">
                  <a16:creationId xmlns:a16="http://schemas.microsoft.com/office/drawing/2014/main" id="{528A95EE-7599-6D8E-2EC9-CB2C7874A3AF}"/>
                </a:ext>
              </a:extLst>
            </p:cNvPr>
            <p:cNvSpPr>
              <a:spLocks/>
            </p:cNvSpPr>
            <p:nvPr/>
          </p:nvSpPr>
          <p:spPr bwMode="auto">
            <a:xfrm>
              <a:off x="6378" y="1324"/>
              <a:ext cx="744" cy="423"/>
            </a:xfrm>
            <a:custGeom>
              <a:avLst/>
              <a:gdLst>
                <a:gd name="T0" fmla="+- 0 6378 6378"/>
                <a:gd name="T1" fmla="*/ T0 w 744"/>
                <a:gd name="T2" fmla="+- 0 1247 1176"/>
                <a:gd name="T3" fmla="*/ 1247 h 423"/>
                <a:gd name="T4" fmla="+- 0 6384 6378"/>
                <a:gd name="T5" fmla="*/ T4 w 744"/>
                <a:gd name="T6" fmla="+- 0 1219 1176"/>
                <a:gd name="T7" fmla="*/ 1219 h 423"/>
                <a:gd name="T8" fmla="+- 0 6399 6378"/>
                <a:gd name="T9" fmla="*/ T8 w 744"/>
                <a:gd name="T10" fmla="+- 0 1197 1176"/>
                <a:gd name="T11" fmla="*/ 1197 h 423"/>
                <a:gd name="T12" fmla="+- 0 6421 6378"/>
                <a:gd name="T13" fmla="*/ T12 w 744"/>
                <a:gd name="T14" fmla="+- 0 1182 1176"/>
                <a:gd name="T15" fmla="*/ 1182 h 423"/>
                <a:gd name="T16" fmla="+- 0 6448 6378"/>
                <a:gd name="T17" fmla="*/ T16 w 744"/>
                <a:gd name="T18" fmla="+- 0 1176 1176"/>
                <a:gd name="T19" fmla="*/ 1176 h 423"/>
                <a:gd name="T20" fmla="+- 0 7052 6378"/>
                <a:gd name="T21" fmla="*/ T20 w 744"/>
                <a:gd name="T22" fmla="+- 0 1176 1176"/>
                <a:gd name="T23" fmla="*/ 1176 h 423"/>
                <a:gd name="T24" fmla="+- 0 7079 6378"/>
                <a:gd name="T25" fmla="*/ T24 w 744"/>
                <a:gd name="T26" fmla="+- 0 1182 1176"/>
                <a:gd name="T27" fmla="*/ 1182 h 423"/>
                <a:gd name="T28" fmla="+- 0 7101 6378"/>
                <a:gd name="T29" fmla="*/ T28 w 744"/>
                <a:gd name="T30" fmla="+- 0 1197 1176"/>
                <a:gd name="T31" fmla="*/ 1197 h 423"/>
                <a:gd name="T32" fmla="+- 0 7116 6378"/>
                <a:gd name="T33" fmla="*/ T32 w 744"/>
                <a:gd name="T34" fmla="+- 0 1219 1176"/>
                <a:gd name="T35" fmla="*/ 1219 h 423"/>
                <a:gd name="T36" fmla="+- 0 7122 6378"/>
                <a:gd name="T37" fmla="*/ T36 w 744"/>
                <a:gd name="T38" fmla="+- 0 1247 1176"/>
                <a:gd name="T39" fmla="*/ 1247 h 423"/>
                <a:gd name="T40" fmla="+- 0 7122 6378"/>
                <a:gd name="T41" fmla="*/ T40 w 744"/>
                <a:gd name="T42" fmla="+- 0 1528 1176"/>
                <a:gd name="T43" fmla="*/ 1528 h 423"/>
                <a:gd name="T44" fmla="+- 0 7116 6378"/>
                <a:gd name="T45" fmla="*/ T44 w 744"/>
                <a:gd name="T46" fmla="+- 0 1556 1176"/>
                <a:gd name="T47" fmla="*/ 1556 h 423"/>
                <a:gd name="T48" fmla="+- 0 7101 6378"/>
                <a:gd name="T49" fmla="*/ T48 w 744"/>
                <a:gd name="T50" fmla="+- 0 1578 1176"/>
                <a:gd name="T51" fmla="*/ 1578 h 423"/>
                <a:gd name="T52" fmla="+- 0 7079 6378"/>
                <a:gd name="T53" fmla="*/ T52 w 744"/>
                <a:gd name="T54" fmla="+- 0 1593 1176"/>
                <a:gd name="T55" fmla="*/ 1593 h 423"/>
                <a:gd name="T56" fmla="+- 0 7052 6378"/>
                <a:gd name="T57" fmla="*/ T56 w 744"/>
                <a:gd name="T58" fmla="+- 0 1599 1176"/>
                <a:gd name="T59" fmla="*/ 1599 h 423"/>
                <a:gd name="T60" fmla="+- 0 6448 6378"/>
                <a:gd name="T61" fmla="*/ T60 w 744"/>
                <a:gd name="T62" fmla="+- 0 1599 1176"/>
                <a:gd name="T63" fmla="*/ 1599 h 423"/>
                <a:gd name="T64" fmla="+- 0 6421 6378"/>
                <a:gd name="T65" fmla="*/ T64 w 744"/>
                <a:gd name="T66" fmla="+- 0 1593 1176"/>
                <a:gd name="T67" fmla="*/ 1593 h 423"/>
                <a:gd name="T68" fmla="+- 0 6399 6378"/>
                <a:gd name="T69" fmla="*/ T68 w 744"/>
                <a:gd name="T70" fmla="+- 0 1578 1176"/>
                <a:gd name="T71" fmla="*/ 1578 h 423"/>
                <a:gd name="T72" fmla="+- 0 6384 6378"/>
                <a:gd name="T73" fmla="*/ T72 w 744"/>
                <a:gd name="T74" fmla="+- 0 1556 1176"/>
                <a:gd name="T75" fmla="*/ 1556 h 423"/>
                <a:gd name="T76" fmla="+- 0 6378 6378"/>
                <a:gd name="T77" fmla="*/ T76 w 744"/>
                <a:gd name="T78" fmla="+- 0 1528 1176"/>
                <a:gd name="T79" fmla="*/ 1528 h 423"/>
                <a:gd name="T80" fmla="+- 0 6378 6378"/>
                <a:gd name="T81" fmla="*/ T80 w 744"/>
                <a:gd name="T82" fmla="+- 0 1247 1176"/>
                <a:gd name="T83" fmla="*/ 1247 h 42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44" h="423">
                  <a:moveTo>
                    <a:pt x="0" y="71"/>
                  </a:moveTo>
                  <a:lnTo>
                    <a:pt x="6" y="43"/>
                  </a:lnTo>
                  <a:lnTo>
                    <a:pt x="21" y="21"/>
                  </a:lnTo>
                  <a:lnTo>
                    <a:pt x="43" y="6"/>
                  </a:lnTo>
                  <a:lnTo>
                    <a:pt x="70" y="0"/>
                  </a:lnTo>
                  <a:lnTo>
                    <a:pt x="674" y="0"/>
                  </a:lnTo>
                  <a:lnTo>
                    <a:pt x="701" y="6"/>
                  </a:lnTo>
                  <a:lnTo>
                    <a:pt x="723" y="21"/>
                  </a:lnTo>
                  <a:lnTo>
                    <a:pt x="738" y="43"/>
                  </a:lnTo>
                  <a:lnTo>
                    <a:pt x="744" y="71"/>
                  </a:lnTo>
                  <a:lnTo>
                    <a:pt x="744" y="352"/>
                  </a:lnTo>
                  <a:lnTo>
                    <a:pt x="738" y="380"/>
                  </a:lnTo>
                  <a:lnTo>
                    <a:pt x="723" y="402"/>
                  </a:lnTo>
                  <a:lnTo>
                    <a:pt x="701" y="417"/>
                  </a:lnTo>
                  <a:lnTo>
                    <a:pt x="674" y="423"/>
                  </a:lnTo>
                  <a:lnTo>
                    <a:pt x="70" y="423"/>
                  </a:lnTo>
                  <a:lnTo>
                    <a:pt x="43" y="417"/>
                  </a:lnTo>
                  <a:lnTo>
                    <a:pt x="21" y="402"/>
                  </a:lnTo>
                  <a:lnTo>
                    <a:pt x="6" y="380"/>
                  </a:lnTo>
                  <a:lnTo>
                    <a:pt x="0" y="352"/>
                  </a:lnTo>
                  <a:lnTo>
                    <a:pt x="0" y="71"/>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 name="テキスト ボックス 8">
            <a:extLst>
              <a:ext uri="{FF2B5EF4-FFF2-40B4-BE49-F238E27FC236}">
                <a16:creationId xmlns:a16="http://schemas.microsoft.com/office/drawing/2014/main" id="{1122D4CB-43ED-A0E9-111A-E53B8D672885}"/>
              </a:ext>
            </a:extLst>
          </p:cNvPr>
          <p:cNvSpPr txBox="1"/>
          <p:nvPr/>
        </p:nvSpPr>
        <p:spPr>
          <a:xfrm>
            <a:off x="105747" y="6417635"/>
            <a:ext cx="5979842" cy="261610"/>
          </a:xfrm>
          <a:prstGeom prst="rect">
            <a:avLst/>
          </a:prstGeom>
          <a:noFill/>
        </p:spPr>
        <p:txBody>
          <a:bodyPr wrap="none" rtlCol="0">
            <a:spAutoFit/>
          </a:bodyPr>
          <a:lstStyle/>
          <a:p>
            <a:pPr marL="485140">
              <a:spcBef>
                <a:spcPts val="35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タブを切り替えて［検索］をクリックすると、そのタブの変更履歴が表示</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0" name="docshapegroup638">
            <a:extLst>
              <a:ext uri="{FF2B5EF4-FFF2-40B4-BE49-F238E27FC236}">
                <a16:creationId xmlns:a16="http://schemas.microsoft.com/office/drawing/2014/main" id="{0A0DA41A-7191-9976-DA99-6C8964E9E893}"/>
              </a:ext>
            </a:extLst>
          </p:cNvPr>
          <p:cNvGrpSpPr>
            <a:grpSpLocks/>
          </p:cNvGrpSpPr>
          <p:nvPr/>
        </p:nvGrpSpPr>
        <p:grpSpPr bwMode="auto">
          <a:xfrm>
            <a:off x="825922" y="6820804"/>
            <a:ext cx="4319587" cy="2009775"/>
            <a:chOff x="2546" y="168"/>
            <a:chExt cx="6802" cy="3164"/>
          </a:xfrm>
        </p:grpSpPr>
        <p:pic>
          <p:nvPicPr>
            <p:cNvPr id="2057" name="docshape639">
              <a:extLst>
                <a:ext uri="{FF2B5EF4-FFF2-40B4-BE49-F238E27FC236}">
                  <a16:creationId xmlns:a16="http://schemas.microsoft.com/office/drawing/2014/main" id="{25B324D2-A6AE-EDE5-7980-D90180C85A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6" y="168"/>
              <a:ext cx="6802" cy="3164"/>
            </a:xfrm>
            <a:prstGeom prst="rect">
              <a:avLst/>
            </a:prstGeom>
            <a:noFill/>
            <a:extLst>
              <a:ext uri="{909E8E84-426E-40DD-AFC4-6F175D3DCCD1}">
                <a14:hiddenFill xmlns:a14="http://schemas.microsoft.com/office/drawing/2010/main">
                  <a:solidFill>
                    <a:srgbClr val="FFFFFF"/>
                  </a:solidFill>
                </a14:hiddenFill>
              </a:ext>
            </a:extLst>
          </p:spPr>
        </p:pic>
        <p:sp>
          <p:nvSpPr>
            <p:cNvPr id="11" name="docshape640">
              <a:extLst>
                <a:ext uri="{FF2B5EF4-FFF2-40B4-BE49-F238E27FC236}">
                  <a16:creationId xmlns:a16="http://schemas.microsoft.com/office/drawing/2014/main" id="{70349D1E-7732-EED8-F9C8-9EB7190EEFA0}"/>
                </a:ext>
              </a:extLst>
            </p:cNvPr>
            <p:cNvSpPr>
              <a:spLocks/>
            </p:cNvSpPr>
            <p:nvPr/>
          </p:nvSpPr>
          <p:spPr bwMode="auto">
            <a:xfrm>
              <a:off x="5261" y="1417"/>
              <a:ext cx="1109" cy="456"/>
            </a:xfrm>
            <a:custGeom>
              <a:avLst/>
              <a:gdLst>
                <a:gd name="T0" fmla="+- 0 5190 5190"/>
                <a:gd name="T1" fmla="*/ T0 w 1109"/>
                <a:gd name="T2" fmla="+- 0 1564 1488"/>
                <a:gd name="T3" fmla="*/ 1564 h 456"/>
                <a:gd name="T4" fmla="+- 0 5196 5190"/>
                <a:gd name="T5" fmla="*/ T4 w 1109"/>
                <a:gd name="T6" fmla="+- 0 1535 1488"/>
                <a:gd name="T7" fmla="*/ 1535 h 456"/>
                <a:gd name="T8" fmla="+- 0 5212 5190"/>
                <a:gd name="T9" fmla="*/ T8 w 1109"/>
                <a:gd name="T10" fmla="+- 0 1510 1488"/>
                <a:gd name="T11" fmla="*/ 1510 h 456"/>
                <a:gd name="T12" fmla="+- 0 5236 5190"/>
                <a:gd name="T13" fmla="*/ T12 w 1109"/>
                <a:gd name="T14" fmla="+- 0 1494 1488"/>
                <a:gd name="T15" fmla="*/ 1494 h 456"/>
                <a:gd name="T16" fmla="+- 0 5266 5190"/>
                <a:gd name="T17" fmla="*/ T16 w 1109"/>
                <a:gd name="T18" fmla="+- 0 1488 1488"/>
                <a:gd name="T19" fmla="*/ 1488 h 456"/>
                <a:gd name="T20" fmla="+- 0 6223 5190"/>
                <a:gd name="T21" fmla="*/ T20 w 1109"/>
                <a:gd name="T22" fmla="+- 0 1488 1488"/>
                <a:gd name="T23" fmla="*/ 1488 h 456"/>
                <a:gd name="T24" fmla="+- 0 6252 5190"/>
                <a:gd name="T25" fmla="*/ T24 w 1109"/>
                <a:gd name="T26" fmla="+- 0 1494 1488"/>
                <a:gd name="T27" fmla="*/ 1494 h 456"/>
                <a:gd name="T28" fmla="+- 0 6277 5190"/>
                <a:gd name="T29" fmla="*/ T28 w 1109"/>
                <a:gd name="T30" fmla="+- 0 1510 1488"/>
                <a:gd name="T31" fmla="*/ 1510 h 456"/>
                <a:gd name="T32" fmla="+- 0 6293 5190"/>
                <a:gd name="T33" fmla="*/ T32 w 1109"/>
                <a:gd name="T34" fmla="+- 0 1535 1488"/>
                <a:gd name="T35" fmla="*/ 1535 h 456"/>
                <a:gd name="T36" fmla="+- 0 6299 5190"/>
                <a:gd name="T37" fmla="*/ T36 w 1109"/>
                <a:gd name="T38" fmla="+- 0 1564 1488"/>
                <a:gd name="T39" fmla="*/ 1564 h 456"/>
                <a:gd name="T40" fmla="+- 0 6299 5190"/>
                <a:gd name="T41" fmla="*/ T40 w 1109"/>
                <a:gd name="T42" fmla="+- 0 1868 1488"/>
                <a:gd name="T43" fmla="*/ 1868 h 456"/>
                <a:gd name="T44" fmla="+- 0 6293 5190"/>
                <a:gd name="T45" fmla="*/ T44 w 1109"/>
                <a:gd name="T46" fmla="+- 0 1898 1488"/>
                <a:gd name="T47" fmla="*/ 1898 h 456"/>
                <a:gd name="T48" fmla="+- 0 6277 5190"/>
                <a:gd name="T49" fmla="*/ T48 w 1109"/>
                <a:gd name="T50" fmla="+- 0 1922 1488"/>
                <a:gd name="T51" fmla="*/ 1922 h 456"/>
                <a:gd name="T52" fmla="+- 0 6252 5190"/>
                <a:gd name="T53" fmla="*/ T52 w 1109"/>
                <a:gd name="T54" fmla="+- 0 1938 1488"/>
                <a:gd name="T55" fmla="*/ 1938 h 456"/>
                <a:gd name="T56" fmla="+- 0 6223 5190"/>
                <a:gd name="T57" fmla="*/ T56 w 1109"/>
                <a:gd name="T58" fmla="+- 0 1944 1488"/>
                <a:gd name="T59" fmla="*/ 1944 h 456"/>
                <a:gd name="T60" fmla="+- 0 5266 5190"/>
                <a:gd name="T61" fmla="*/ T60 w 1109"/>
                <a:gd name="T62" fmla="+- 0 1944 1488"/>
                <a:gd name="T63" fmla="*/ 1944 h 456"/>
                <a:gd name="T64" fmla="+- 0 5236 5190"/>
                <a:gd name="T65" fmla="*/ T64 w 1109"/>
                <a:gd name="T66" fmla="+- 0 1938 1488"/>
                <a:gd name="T67" fmla="*/ 1938 h 456"/>
                <a:gd name="T68" fmla="+- 0 5212 5190"/>
                <a:gd name="T69" fmla="*/ T68 w 1109"/>
                <a:gd name="T70" fmla="+- 0 1922 1488"/>
                <a:gd name="T71" fmla="*/ 1922 h 456"/>
                <a:gd name="T72" fmla="+- 0 5196 5190"/>
                <a:gd name="T73" fmla="*/ T72 w 1109"/>
                <a:gd name="T74" fmla="+- 0 1898 1488"/>
                <a:gd name="T75" fmla="*/ 1898 h 456"/>
                <a:gd name="T76" fmla="+- 0 5190 5190"/>
                <a:gd name="T77" fmla="*/ T76 w 1109"/>
                <a:gd name="T78" fmla="+- 0 1868 1488"/>
                <a:gd name="T79" fmla="*/ 1868 h 456"/>
                <a:gd name="T80" fmla="+- 0 5190 5190"/>
                <a:gd name="T81" fmla="*/ T80 w 1109"/>
                <a:gd name="T82" fmla="+- 0 1564 1488"/>
                <a:gd name="T83" fmla="*/ 1564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109" h="456">
                  <a:moveTo>
                    <a:pt x="0" y="76"/>
                  </a:moveTo>
                  <a:lnTo>
                    <a:pt x="6" y="47"/>
                  </a:lnTo>
                  <a:lnTo>
                    <a:pt x="22" y="22"/>
                  </a:lnTo>
                  <a:lnTo>
                    <a:pt x="46" y="6"/>
                  </a:lnTo>
                  <a:lnTo>
                    <a:pt x="76" y="0"/>
                  </a:lnTo>
                  <a:lnTo>
                    <a:pt x="1033" y="0"/>
                  </a:lnTo>
                  <a:lnTo>
                    <a:pt x="1062" y="6"/>
                  </a:lnTo>
                  <a:lnTo>
                    <a:pt x="1087" y="22"/>
                  </a:lnTo>
                  <a:lnTo>
                    <a:pt x="1103" y="47"/>
                  </a:lnTo>
                  <a:lnTo>
                    <a:pt x="1109" y="76"/>
                  </a:lnTo>
                  <a:lnTo>
                    <a:pt x="1109" y="380"/>
                  </a:lnTo>
                  <a:lnTo>
                    <a:pt x="1103" y="410"/>
                  </a:lnTo>
                  <a:lnTo>
                    <a:pt x="1087" y="434"/>
                  </a:lnTo>
                  <a:lnTo>
                    <a:pt x="1062" y="450"/>
                  </a:lnTo>
                  <a:lnTo>
                    <a:pt x="1033" y="456"/>
                  </a:lnTo>
                  <a:lnTo>
                    <a:pt x="76" y="456"/>
                  </a:lnTo>
                  <a:lnTo>
                    <a:pt x="46" y="450"/>
                  </a:lnTo>
                  <a:lnTo>
                    <a:pt x="22" y="434"/>
                  </a:lnTo>
                  <a:lnTo>
                    <a:pt x="6" y="410"/>
                  </a:lnTo>
                  <a:lnTo>
                    <a:pt x="0" y="380"/>
                  </a:lnTo>
                  <a:lnTo>
                    <a:pt x="0" y="7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Tree>
    <p:extLst>
      <p:ext uri="{BB962C8B-B14F-4D97-AF65-F5344CB8AC3E}">
        <p14:creationId xmlns:p14="http://schemas.microsoft.com/office/powerpoint/2010/main" val="3336759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 name="テキスト ボックス 3">
            <a:extLst>
              <a:ext uri="{FF2B5EF4-FFF2-40B4-BE49-F238E27FC236}">
                <a16:creationId xmlns:a16="http://schemas.microsoft.com/office/drawing/2014/main" id="{F090D9BC-3AB6-C9E7-3354-9EAC0F2C60AA}"/>
              </a:ext>
            </a:extLst>
          </p:cNvPr>
          <p:cNvSpPr txBox="1"/>
          <p:nvPr/>
        </p:nvSpPr>
        <p:spPr>
          <a:xfrm>
            <a:off x="222191" y="637229"/>
            <a:ext cx="5875045" cy="469359"/>
          </a:xfrm>
          <a:prstGeom prst="rect">
            <a:avLst/>
          </a:prstGeom>
          <a:noFill/>
        </p:spPr>
        <p:txBody>
          <a:bodyPr wrap="square" rtlCol="0">
            <a:spAutoFit/>
          </a:bodyPr>
          <a:lstStyle/>
          <a:p>
            <a:pPr marL="485140">
              <a:spcBef>
                <a:spcPts val="205"/>
              </a:spcBef>
              <a:spcAft>
                <a:spcPts val="0"/>
              </a:spcAft>
            </a:pP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検査の病名漏れもチェックします。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セット検査は「生化学的判断料</a:t>
            </a:r>
            <a:r>
              <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Ⅰ</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」に対して適応病名の有無を判断します</a:t>
            </a: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pic>
        <p:nvPicPr>
          <p:cNvPr id="10" name="図 9" descr="グラフィカル ユーザー インターフェイス, テキスト, アプリケーション&#10;&#10;自動的に生成された説明">
            <a:extLst>
              <a:ext uri="{FF2B5EF4-FFF2-40B4-BE49-F238E27FC236}">
                <a16:creationId xmlns:a16="http://schemas.microsoft.com/office/drawing/2014/main" id="{39B2DA1D-9E2F-A9AC-A055-2401794EE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4750" y="1186835"/>
            <a:ext cx="4388500" cy="3308254"/>
          </a:xfrm>
          <a:prstGeom prst="rect">
            <a:avLst/>
          </a:prstGeom>
        </p:spPr>
      </p:pic>
      <p:sp>
        <p:nvSpPr>
          <p:cNvPr id="11" name="テキスト ボックス 10">
            <a:extLst>
              <a:ext uri="{FF2B5EF4-FFF2-40B4-BE49-F238E27FC236}">
                <a16:creationId xmlns:a16="http://schemas.microsoft.com/office/drawing/2014/main" id="{F566AE25-0A20-8401-C056-675C2C71943F}"/>
              </a:ext>
            </a:extLst>
          </p:cNvPr>
          <p:cNvSpPr txBox="1"/>
          <p:nvPr/>
        </p:nvSpPr>
        <p:spPr>
          <a:xfrm>
            <a:off x="222191" y="4910322"/>
            <a:ext cx="5875045" cy="261610"/>
          </a:xfrm>
          <a:prstGeom prst="rect">
            <a:avLst/>
          </a:prstGeom>
          <a:noFill/>
        </p:spPr>
        <p:txBody>
          <a:bodyPr wrap="square" rtlCol="0">
            <a:spAutoFit/>
          </a:bodyPr>
          <a:lstStyle/>
          <a:p>
            <a:pPr marL="483235">
              <a:spcBef>
                <a:spcPts val="350"/>
              </a:spcBef>
              <a:spcAft>
                <a:spcPts val="0"/>
              </a:spcAft>
            </a:pP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初診日を</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OFF</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にすると、初診日は審査対象外となります。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2" name="docshapegroup71">
            <a:extLst>
              <a:ext uri="{FF2B5EF4-FFF2-40B4-BE49-F238E27FC236}">
                <a16:creationId xmlns:a16="http://schemas.microsoft.com/office/drawing/2014/main" id="{D671BF19-4E09-4866-D0C5-6A9B9A28DF9D}"/>
              </a:ext>
            </a:extLst>
          </p:cNvPr>
          <p:cNvGrpSpPr>
            <a:grpSpLocks/>
          </p:cNvGrpSpPr>
          <p:nvPr/>
        </p:nvGrpSpPr>
        <p:grpSpPr bwMode="auto">
          <a:xfrm>
            <a:off x="1268413" y="5457917"/>
            <a:ext cx="4321175" cy="3255962"/>
            <a:chOff x="2551" y="268"/>
            <a:chExt cx="6804" cy="5127"/>
          </a:xfrm>
        </p:grpSpPr>
        <p:pic>
          <p:nvPicPr>
            <p:cNvPr id="8195" name="docshape72">
              <a:extLst>
                <a:ext uri="{FF2B5EF4-FFF2-40B4-BE49-F238E27FC236}">
                  <a16:creationId xmlns:a16="http://schemas.microsoft.com/office/drawing/2014/main" id="{D745A91B-4209-FD69-D4EA-7B11E0E8D0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68"/>
              <a:ext cx="6804" cy="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docshape73">
              <a:extLst>
                <a:ext uri="{FF2B5EF4-FFF2-40B4-BE49-F238E27FC236}">
                  <a16:creationId xmlns:a16="http://schemas.microsoft.com/office/drawing/2014/main" id="{75C14AD0-14C1-91D9-74D8-31EA77B23E8F}"/>
                </a:ext>
              </a:extLst>
            </p:cNvPr>
            <p:cNvSpPr>
              <a:spLocks/>
            </p:cNvSpPr>
            <p:nvPr/>
          </p:nvSpPr>
          <p:spPr bwMode="auto">
            <a:xfrm>
              <a:off x="8101" y="3092"/>
              <a:ext cx="946" cy="413"/>
            </a:xfrm>
            <a:custGeom>
              <a:avLst/>
              <a:gdLst>
                <a:gd name="T0" fmla="+- 0 8101 8101"/>
                <a:gd name="T1" fmla="*/ T0 w 946"/>
                <a:gd name="T2" fmla="+- 0 3161 3092"/>
                <a:gd name="T3" fmla="*/ 3161 h 413"/>
                <a:gd name="T4" fmla="+- 0 8107 8101"/>
                <a:gd name="T5" fmla="*/ T4 w 946"/>
                <a:gd name="T6" fmla="+- 0 3134 3092"/>
                <a:gd name="T7" fmla="*/ 3134 h 413"/>
                <a:gd name="T8" fmla="+- 0 8121 8101"/>
                <a:gd name="T9" fmla="*/ T8 w 946"/>
                <a:gd name="T10" fmla="+- 0 3112 3092"/>
                <a:gd name="T11" fmla="*/ 3112 h 413"/>
                <a:gd name="T12" fmla="+- 0 8143 8101"/>
                <a:gd name="T13" fmla="*/ T12 w 946"/>
                <a:gd name="T14" fmla="+- 0 3097 3092"/>
                <a:gd name="T15" fmla="*/ 3097 h 413"/>
                <a:gd name="T16" fmla="+- 0 8170 8101"/>
                <a:gd name="T17" fmla="*/ T16 w 946"/>
                <a:gd name="T18" fmla="+- 0 3092 3092"/>
                <a:gd name="T19" fmla="*/ 3092 h 413"/>
                <a:gd name="T20" fmla="+- 0 8978 8101"/>
                <a:gd name="T21" fmla="*/ T20 w 946"/>
                <a:gd name="T22" fmla="+- 0 3092 3092"/>
                <a:gd name="T23" fmla="*/ 3092 h 413"/>
                <a:gd name="T24" fmla="+- 0 9005 8101"/>
                <a:gd name="T25" fmla="*/ T24 w 946"/>
                <a:gd name="T26" fmla="+- 0 3097 3092"/>
                <a:gd name="T27" fmla="*/ 3097 h 413"/>
                <a:gd name="T28" fmla="+- 0 9027 8101"/>
                <a:gd name="T29" fmla="*/ T28 w 946"/>
                <a:gd name="T30" fmla="+- 0 3112 3092"/>
                <a:gd name="T31" fmla="*/ 3112 h 413"/>
                <a:gd name="T32" fmla="+- 0 9041 8101"/>
                <a:gd name="T33" fmla="*/ T32 w 946"/>
                <a:gd name="T34" fmla="+- 0 3134 3092"/>
                <a:gd name="T35" fmla="*/ 3134 h 413"/>
                <a:gd name="T36" fmla="+- 0 9047 8101"/>
                <a:gd name="T37" fmla="*/ T36 w 946"/>
                <a:gd name="T38" fmla="+- 0 3161 3092"/>
                <a:gd name="T39" fmla="*/ 3161 h 413"/>
                <a:gd name="T40" fmla="+- 0 9047 8101"/>
                <a:gd name="T41" fmla="*/ T40 w 946"/>
                <a:gd name="T42" fmla="+- 0 3436 3092"/>
                <a:gd name="T43" fmla="*/ 3436 h 413"/>
                <a:gd name="T44" fmla="+- 0 9041 8101"/>
                <a:gd name="T45" fmla="*/ T44 w 946"/>
                <a:gd name="T46" fmla="+- 0 3463 3092"/>
                <a:gd name="T47" fmla="*/ 3463 h 413"/>
                <a:gd name="T48" fmla="+- 0 9027 8101"/>
                <a:gd name="T49" fmla="*/ T48 w 946"/>
                <a:gd name="T50" fmla="+- 0 3485 3092"/>
                <a:gd name="T51" fmla="*/ 3485 h 413"/>
                <a:gd name="T52" fmla="+- 0 9005 8101"/>
                <a:gd name="T53" fmla="*/ T52 w 946"/>
                <a:gd name="T54" fmla="+- 0 3499 3092"/>
                <a:gd name="T55" fmla="*/ 3499 h 413"/>
                <a:gd name="T56" fmla="+- 0 8978 8101"/>
                <a:gd name="T57" fmla="*/ T56 w 946"/>
                <a:gd name="T58" fmla="+- 0 3505 3092"/>
                <a:gd name="T59" fmla="*/ 3505 h 413"/>
                <a:gd name="T60" fmla="+- 0 8170 8101"/>
                <a:gd name="T61" fmla="*/ T60 w 946"/>
                <a:gd name="T62" fmla="+- 0 3505 3092"/>
                <a:gd name="T63" fmla="*/ 3505 h 413"/>
                <a:gd name="T64" fmla="+- 0 8143 8101"/>
                <a:gd name="T65" fmla="*/ T64 w 946"/>
                <a:gd name="T66" fmla="+- 0 3499 3092"/>
                <a:gd name="T67" fmla="*/ 3499 h 413"/>
                <a:gd name="T68" fmla="+- 0 8121 8101"/>
                <a:gd name="T69" fmla="*/ T68 w 946"/>
                <a:gd name="T70" fmla="+- 0 3485 3092"/>
                <a:gd name="T71" fmla="*/ 3485 h 413"/>
                <a:gd name="T72" fmla="+- 0 8107 8101"/>
                <a:gd name="T73" fmla="*/ T72 w 946"/>
                <a:gd name="T74" fmla="+- 0 3463 3092"/>
                <a:gd name="T75" fmla="*/ 3463 h 413"/>
                <a:gd name="T76" fmla="+- 0 8101 8101"/>
                <a:gd name="T77" fmla="*/ T76 w 946"/>
                <a:gd name="T78" fmla="+- 0 3436 3092"/>
                <a:gd name="T79" fmla="*/ 3436 h 413"/>
                <a:gd name="T80" fmla="+- 0 8101 8101"/>
                <a:gd name="T81" fmla="*/ T80 w 946"/>
                <a:gd name="T82" fmla="+- 0 3161 3092"/>
                <a:gd name="T83" fmla="*/ 3161 h 41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946" h="413">
                  <a:moveTo>
                    <a:pt x="0" y="69"/>
                  </a:moveTo>
                  <a:lnTo>
                    <a:pt x="6" y="42"/>
                  </a:lnTo>
                  <a:lnTo>
                    <a:pt x="20" y="20"/>
                  </a:lnTo>
                  <a:lnTo>
                    <a:pt x="42" y="5"/>
                  </a:lnTo>
                  <a:lnTo>
                    <a:pt x="69" y="0"/>
                  </a:lnTo>
                  <a:lnTo>
                    <a:pt x="877" y="0"/>
                  </a:lnTo>
                  <a:lnTo>
                    <a:pt x="904" y="5"/>
                  </a:lnTo>
                  <a:lnTo>
                    <a:pt x="926" y="20"/>
                  </a:lnTo>
                  <a:lnTo>
                    <a:pt x="940" y="42"/>
                  </a:lnTo>
                  <a:lnTo>
                    <a:pt x="946" y="69"/>
                  </a:lnTo>
                  <a:lnTo>
                    <a:pt x="946" y="344"/>
                  </a:lnTo>
                  <a:lnTo>
                    <a:pt x="940" y="371"/>
                  </a:lnTo>
                  <a:lnTo>
                    <a:pt x="926" y="393"/>
                  </a:lnTo>
                  <a:lnTo>
                    <a:pt x="904" y="407"/>
                  </a:lnTo>
                  <a:lnTo>
                    <a:pt x="877" y="413"/>
                  </a:lnTo>
                  <a:lnTo>
                    <a:pt x="69" y="413"/>
                  </a:lnTo>
                  <a:lnTo>
                    <a:pt x="42" y="407"/>
                  </a:lnTo>
                  <a:lnTo>
                    <a:pt x="20" y="393"/>
                  </a:lnTo>
                  <a:lnTo>
                    <a:pt x="6" y="371"/>
                  </a:lnTo>
                  <a:lnTo>
                    <a:pt x="0" y="344"/>
                  </a:lnTo>
                  <a:lnTo>
                    <a:pt x="0" y="69"/>
                  </a:lnTo>
                  <a:close/>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4" name="テキスト ボックス 13">
            <a:extLst>
              <a:ext uri="{FF2B5EF4-FFF2-40B4-BE49-F238E27FC236}">
                <a16:creationId xmlns:a16="http://schemas.microsoft.com/office/drawing/2014/main" id="{415AA59D-4DE5-1D31-E832-3EA2C39DFA0F}"/>
              </a:ext>
            </a:extLst>
          </p:cNvPr>
          <p:cNvSpPr txBox="1"/>
          <p:nvPr/>
        </p:nvSpPr>
        <p:spPr>
          <a:xfrm>
            <a:off x="2039192" y="2273862"/>
            <a:ext cx="3235173" cy="469338"/>
          </a:xfrm>
          <a:prstGeom prst="rect">
            <a:avLst/>
          </a:prstGeom>
          <a:solidFill>
            <a:schemeClr val="bg1"/>
          </a:solidFill>
          <a:ln>
            <a:solidFill>
              <a:srgbClr val="FF0000"/>
            </a:solidFill>
          </a:ln>
        </p:spPr>
        <p:txBody>
          <a:bodyPr wrap="square" tIns="108000" rtlCol="0">
            <a:normAutofit/>
          </a:bodyPr>
          <a:lstStyle/>
          <a:p>
            <a:pPr marL="86360" marR="175895">
              <a:lnSpc>
                <a:spcPct val="93000"/>
              </a:lnSpc>
              <a:spcBef>
                <a:spcPts val="385"/>
              </a:spcBef>
              <a:spcAft>
                <a:spcPts val="0"/>
              </a:spcAft>
            </a:pPr>
            <a:r>
              <a:rPr lang="en-US" altLang="ja-JP" sz="105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HbA1c</a:t>
            </a:r>
            <a:r>
              <a:rPr lang="ja-JP" altLang="ja-JP" sz="105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に対する病名がないので、このまま提出</a:t>
            </a:r>
            <a:r>
              <a:rPr lang="ja-JP" altLang="en-US" sz="105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すると</a:t>
            </a:r>
            <a:r>
              <a:rPr lang="ja-JP" altLang="ja-JP" sz="105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減点査定されます。</a:t>
            </a:r>
            <a:endParaRPr lang="ja-JP" altLang="ja-JP" sz="105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15" name="スライド番号プレースホルダー 14">
            <a:extLst>
              <a:ext uri="{FF2B5EF4-FFF2-40B4-BE49-F238E27FC236}">
                <a16:creationId xmlns:a16="http://schemas.microsoft.com/office/drawing/2014/main" id="{C16B6B76-00B5-1A63-C1EF-B0E4A0DE1C11}"/>
              </a:ext>
            </a:extLst>
          </p:cNvPr>
          <p:cNvSpPr>
            <a:spLocks noGrp="1"/>
          </p:cNvSpPr>
          <p:nvPr>
            <p:ph type="sldNum" sz="quarter" idx="12"/>
          </p:nvPr>
        </p:nvSpPr>
        <p:spPr/>
        <p:txBody>
          <a:bodyPr/>
          <a:lstStyle/>
          <a:p>
            <a:fld id="{AE8EA5A1-38AB-4AA0-89CC-DE1004BC27E5}" type="slidenum">
              <a:rPr kumimoji="1" lang="ja-JP" altLang="en-US" smtClean="0"/>
              <a:t>9</a:t>
            </a:fld>
            <a:endParaRPr kumimoji="1" lang="ja-JP" altLang="en-US"/>
          </a:p>
        </p:txBody>
      </p:sp>
      <p:grpSp>
        <p:nvGrpSpPr>
          <p:cNvPr id="16" name="グループ化 15">
            <a:extLst>
              <a:ext uri="{FF2B5EF4-FFF2-40B4-BE49-F238E27FC236}">
                <a16:creationId xmlns:a16="http://schemas.microsoft.com/office/drawing/2014/main" id="{4C93AD95-5CCE-0C98-489D-EF301CA8B9EC}"/>
              </a:ext>
            </a:extLst>
          </p:cNvPr>
          <p:cNvGrpSpPr/>
          <p:nvPr/>
        </p:nvGrpSpPr>
        <p:grpSpPr>
          <a:xfrm>
            <a:off x="391886" y="9185307"/>
            <a:ext cx="1859355" cy="533566"/>
            <a:chOff x="391886" y="9185307"/>
            <a:chExt cx="1859355" cy="533566"/>
          </a:xfrm>
        </p:grpSpPr>
        <p:pic>
          <p:nvPicPr>
            <p:cNvPr id="17" name="図 16" descr="図形&#10;&#10;低い精度で自動的に生成された説明">
              <a:extLst>
                <a:ext uri="{FF2B5EF4-FFF2-40B4-BE49-F238E27FC236}">
                  <a16:creationId xmlns:a16="http://schemas.microsoft.com/office/drawing/2014/main" id="{BD4F59CB-8698-3AE5-65DB-A4E264B8CC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8" name="テキスト ボックス 17">
              <a:extLst>
                <a:ext uri="{FF2B5EF4-FFF2-40B4-BE49-F238E27FC236}">
                  <a16:creationId xmlns:a16="http://schemas.microsoft.com/office/drawing/2014/main" id="{A6FFD6F7-77DE-9300-939B-D1A1ADCD247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Tree>
    <p:extLst>
      <p:ext uri="{BB962C8B-B14F-4D97-AF65-F5344CB8AC3E}">
        <p14:creationId xmlns:p14="http://schemas.microsoft.com/office/powerpoint/2010/main" val="188763581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90</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EFFCC551-B332-9FCF-757C-B92B2B5A7CA7}"/>
              </a:ext>
            </a:extLst>
          </p:cNvPr>
          <p:cNvSpPr/>
          <p:nvPr/>
        </p:nvSpPr>
        <p:spPr>
          <a:xfrm>
            <a:off x="729000" y="781674"/>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ja-JP" sz="1400" b="1" dirty="0">
                <a:solidFill>
                  <a:srgbClr val="001F5F"/>
                </a:solidFill>
                <a:effectLst/>
                <a:highlight>
                  <a:srgbClr val="99CCFF"/>
                </a:highlight>
                <a:ea typeface="游ゴシック" panose="020B0400000000000000" pitchFamily="50" charset="-128"/>
                <a:cs typeface="ＭＳ Ｐゴシック" panose="020B0600070205080204" pitchFamily="50" charset="-128"/>
              </a:rPr>
              <a:t>情報管</a:t>
            </a:r>
            <a:r>
              <a:rPr lang="ja-JP" altLang="ja-JP" sz="1400" b="1" spc="-50" dirty="0">
                <a:solidFill>
                  <a:srgbClr val="001F5F"/>
                </a:solidFill>
                <a:effectLst/>
                <a:highlight>
                  <a:srgbClr val="99CCFF"/>
                </a:highlight>
                <a:ea typeface="游ゴシック" panose="020B0400000000000000" pitchFamily="50" charset="-128"/>
                <a:cs typeface="ＭＳ Ｐゴシック" panose="020B0600070205080204" pitchFamily="50" charset="-128"/>
              </a:rPr>
              <a:t>理</a:t>
            </a:r>
            <a:endParaRPr kumimoji="1" lang="ja-JP" altLang="en-US" sz="1400" b="1" dirty="0">
              <a:solidFill>
                <a:srgbClr val="002060"/>
              </a:solidFill>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4B7A7A3D-3A92-A916-6020-7B5B99F8C581}"/>
              </a:ext>
            </a:extLst>
          </p:cNvPr>
          <p:cNvSpPr txBox="1"/>
          <p:nvPr/>
        </p:nvSpPr>
        <p:spPr>
          <a:xfrm>
            <a:off x="149973" y="1073144"/>
            <a:ext cx="6542817" cy="279372"/>
          </a:xfrm>
          <a:prstGeom prst="rect">
            <a:avLst/>
          </a:prstGeom>
          <a:noFill/>
        </p:spPr>
        <p:txBody>
          <a:bodyPr wrap="square">
            <a:spAutoFit/>
          </a:bodyPr>
          <a:lstStyle/>
          <a:p>
            <a:pPr marL="485140" marR="429260">
              <a:lnSpc>
                <a:spcPct val="116000"/>
              </a:lnSpc>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ド</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ウの「システム管理」</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「情報管理」をダブル</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リックします。</a:t>
            </a:r>
          </a:p>
        </p:txBody>
      </p:sp>
      <p:sp>
        <p:nvSpPr>
          <p:cNvPr id="9" name="テキスト ボックス 8">
            <a:extLst>
              <a:ext uri="{FF2B5EF4-FFF2-40B4-BE49-F238E27FC236}">
                <a16:creationId xmlns:a16="http://schemas.microsoft.com/office/drawing/2014/main" id="{40B24905-1566-6C00-5A06-3CCF952E3C8C}"/>
              </a:ext>
            </a:extLst>
          </p:cNvPr>
          <p:cNvSpPr txBox="1"/>
          <p:nvPr/>
        </p:nvSpPr>
        <p:spPr>
          <a:xfrm>
            <a:off x="248565" y="2994085"/>
            <a:ext cx="4594897" cy="261610"/>
          </a:xfrm>
          <a:prstGeom prst="rect">
            <a:avLst/>
          </a:prstGeom>
          <a:noFill/>
        </p:spPr>
        <p:txBody>
          <a:bodyPr wrap="square">
            <a:spAutoFit/>
          </a:bodyPr>
          <a:lstStyle/>
          <a:p>
            <a:pPr marL="485140">
              <a:spcBef>
                <a:spcPts val="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「情報管理」画面が表示されます。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20" name="グループ化 19">
            <a:extLst>
              <a:ext uri="{FF2B5EF4-FFF2-40B4-BE49-F238E27FC236}">
                <a16:creationId xmlns:a16="http://schemas.microsoft.com/office/drawing/2014/main" id="{6F8098E7-57D5-824D-BA8C-530F929D81CC}"/>
              </a:ext>
            </a:extLst>
          </p:cNvPr>
          <p:cNvGrpSpPr/>
          <p:nvPr/>
        </p:nvGrpSpPr>
        <p:grpSpPr>
          <a:xfrm>
            <a:off x="1288107" y="1630980"/>
            <a:ext cx="4344063" cy="4927593"/>
            <a:chOff x="772295" y="1419966"/>
            <a:chExt cx="4344063" cy="4927593"/>
          </a:xfrm>
        </p:grpSpPr>
        <p:grpSp>
          <p:nvGrpSpPr>
            <p:cNvPr id="6" name="docshapegroup641">
              <a:extLst>
                <a:ext uri="{FF2B5EF4-FFF2-40B4-BE49-F238E27FC236}">
                  <a16:creationId xmlns:a16="http://schemas.microsoft.com/office/drawing/2014/main" id="{1C3BED71-DB74-3A0E-CA1B-F9802148B4AC}"/>
                </a:ext>
              </a:extLst>
            </p:cNvPr>
            <p:cNvGrpSpPr>
              <a:grpSpLocks/>
            </p:cNvGrpSpPr>
            <p:nvPr/>
          </p:nvGrpSpPr>
          <p:grpSpPr bwMode="auto">
            <a:xfrm>
              <a:off x="838366" y="1419966"/>
              <a:ext cx="1412875" cy="1274762"/>
              <a:chOff x="2551" y="139"/>
              <a:chExt cx="2223" cy="2007"/>
            </a:xfrm>
          </p:grpSpPr>
          <p:pic>
            <p:nvPicPr>
              <p:cNvPr id="3075" name="docshape642">
                <a:extLst>
                  <a:ext uri="{FF2B5EF4-FFF2-40B4-BE49-F238E27FC236}">
                    <a16:creationId xmlns:a16="http://schemas.microsoft.com/office/drawing/2014/main" id="{A4AF79C0-934C-8FC6-D0D2-23DAC328B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138"/>
                <a:ext cx="2223" cy="2007"/>
              </a:xfrm>
              <a:prstGeom prst="rect">
                <a:avLst/>
              </a:prstGeom>
              <a:noFill/>
              <a:extLst>
                <a:ext uri="{909E8E84-426E-40DD-AFC4-6F175D3DCCD1}">
                  <a14:hiddenFill xmlns:a14="http://schemas.microsoft.com/office/drawing/2010/main">
                    <a:solidFill>
                      <a:srgbClr val="FFFFFF"/>
                    </a:solidFill>
                  </a14:hiddenFill>
                </a:ext>
              </a:extLst>
            </p:spPr>
          </p:pic>
          <p:sp>
            <p:nvSpPr>
              <p:cNvPr id="7" name="docshape643">
                <a:extLst>
                  <a:ext uri="{FF2B5EF4-FFF2-40B4-BE49-F238E27FC236}">
                    <a16:creationId xmlns:a16="http://schemas.microsoft.com/office/drawing/2014/main" id="{DA299E43-9127-F397-DC54-F188152AE53B}"/>
                  </a:ext>
                </a:extLst>
              </p:cNvPr>
              <p:cNvSpPr>
                <a:spLocks/>
              </p:cNvSpPr>
              <p:nvPr/>
            </p:nvSpPr>
            <p:spPr bwMode="auto">
              <a:xfrm>
                <a:off x="2850" y="1296"/>
                <a:ext cx="1006" cy="276"/>
              </a:xfrm>
              <a:custGeom>
                <a:avLst/>
                <a:gdLst>
                  <a:gd name="T0" fmla="+- 0 2850 2850"/>
                  <a:gd name="T1" fmla="*/ T0 w 1006"/>
                  <a:gd name="T2" fmla="+- 0 1343 1297"/>
                  <a:gd name="T3" fmla="*/ 1343 h 276"/>
                  <a:gd name="T4" fmla="+- 0 2854 2850"/>
                  <a:gd name="T5" fmla="*/ T4 w 1006"/>
                  <a:gd name="T6" fmla="+- 0 1325 1297"/>
                  <a:gd name="T7" fmla="*/ 1325 h 276"/>
                  <a:gd name="T8" fmla="+- 0 2863 2850"/>
                  <a:gd name="T9" fmla="*/ T8 w 1006"/>
                  <a:gd name="T10" fmla="+- 0 1310 1297"/>
                  <a:gd name="T11" fmla="*/ 1310 h 276"/>
                  <a:gd name="T12" fmla="+- 0 2878 2850"/>
                  <a:gd name="T13" fmla="*/ T12 w 1006"/>
                  <a:gd name="T14" fmla="+- 0 1300 1297"/>
                  <a:gd name="T15" fmla="*/ 1300 h 276"/>
                  <a:gd name="T16" fmla="+- 0 2896 2850"/>
                  <a:gd name="T17" fmla="*/ T16 w 1006"/>
                  <a:gd name="T18" fmla="+- 0 1297 1297"/>
                  <a:gd name="T19" fmla="*/ 1297 h 276"/>
                  <a:gd name="T20" fmla="+- 0 3810 2850"/>
                  <a:gd name="T21" fmla="*/ T20 w 1006"/>
                  <a:gd name="T22" fmla="+- 0 1297 1297"/>
                  <a:gd name="T23" fmla="*/ 1297 h 276"/>
                  <a:gd name="T24" fmla="+- 0 3828 2850"/>
                  <a:gd name="T25" fmla="*/ T24 w 1006"/>
                  <a:gd name="T26" fmla="+- 0 1300 1297"/>
                  <a:gd name="T27" fmla="*/ 1300 h 276"/>
                  <a:gd name="T28" fmla="+- 0 3842 2850"/>
                  <a:gd name="T29" fmla="*/ T28 w 1006"/>
                  <a:gd name="T30" fmla="+- 0 1310 1297"/>
                  <a:gd name="T31" fmla="*/ 1310 h 276"/>
                  <a:gd name="T32" fmla="+- 0 3852 2850"/>
                  <a:gd name="T33" fmla="*/ T32 w 1006"/>
                  <a:gd name="T34" fmla="+- 0 1325 1297"/>
                  <a:gd name="T35" fmla="*/ 1325 h 276"/>
                  <a:gd name="T36" fmla="+- 0 3856 2850"/>
                  <a:gd name="T37" fmla="*/ T36 w 1006"/>
                  <a:gd name="T38" fmla="+- 0 1343 1297"/>
                  <a:gd name="T39" fmla="*/ 1343 h 276"/>
                  <a:gd name="T40" fmla="+- 0 3856 2850"/>
                  <a:gd name="T41" fmla="*/ T40 w 1006"/>
                  <a:gd name="T42" fmla="+- 0 1527 1297"/>
                  <a:gd name="T43" fmla="*/ 1527 h 276"/>
                  <a:gd name="T44" fmla="+- 0 3852 2850"/>
                  <a:gd name="T45" fmla="*/ T44 w 1006"/>
                  <a:gd name="T46" fmla="+- 0 1545 1297"/>
                  <a:gd name="T47" fmla="*/ 1545 h 276"/>
                  <a:gd name="T48" fmla="+- 0 3842 2850"/>
                  <a:gd name="T49" fmla="*/ T48 w 1006"/>
                  <a:gd name="T50" fmla="+- 0 1559 1297"/>
                  <a:gd name="T51" fmla="*/ 1559 h 276"/>
                  <a:gd name="T52" fmla="+- 0 3828 2850"/>
                  <a:gd name="T53" fmla="*/ T52 w 1006"/>
                  <a:gd name="T54" fmla="+- 0 1569 1297"/>
                  <a:gd name="T55" fmla="*/ 1569 h 276"/>
                  <a:gd name="T56" fmla="+- 0 3810 2850"/>
                  <a:gd name="T57" fmla="*/ T56 w 1006"/>
                  <a:gd name="T58" fmla="+- 0 1573 1297"/>
                  <a:gd name="T59" fmla="*/ 1573 h 276"/>
                  <a:gd name="T60" fmla="+- 0 2896 2850"/>
                  <a:gd name="T61" fmla="*/ T60 w 1006"/>
                  <a:gd name="T62" fmla="+- 0 1573 1297"/>
                  <a:gd name="T63" fmla="*/ 1573 h 276"/>
                  <a:gd name="T64" fmla="+- 0 2878 2850"/>
                  <a:gd name="T65" fmla="*/ T64 w 1006"/>
                  <a:gd name="T66" fmla="+- 0 1569 1297"/>
                  <a:gd name="T67" fmla="*/ 1569 h 276"/>
                  <a:gd name="T68" fmla="+- 0 2863 2850"/>
                  <a:gd name="T69" fmla="*/ T68 w 1006"/>
                  <a:gd name="T70" fmla="+- 0 1559 1297"/>
                  <a:gd name="T71" fmla="*/ 1559 h 276"/>
                  <a:gd name="T72" fmla="+- 0 2854 2850"/>
                  <a:gd name="T73" fmla="*/ T72 w 1006"/>
                  <a:gd name="T74" fmla="+- 0 1545 1297"/>
                  <a:gd name="T75" fmla="*/ 1545 h 276"/>
                  <a:gd name="T76" fmla="+- 0 2850 2850"/>
                  <a:gd name="T77" fmla="*/ T76 w 1006"/>
                  <a:gd name="T78" fmla="+- 0 1527 1297"/>
                  <a:gd name="T79" fmla="*/ 1527 h 276"/>
                  <a:gd name="T80" fmla="+- 0 2850 2850"/>
                  <a:gd name="T81" fmla="*/ T80 w 1006"/>
                  <a:gd name="T82" fmla="+- 0 1343 1297"/>
                  <a:gd name="T83" fmla="*/ 1343 h 27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06" h="276">
                    <a:moveTo>
                      <a:pt x="0" y="46"/>
                    </a:moveTo>
                    <a:lnTo>
                      <a:pt x="4" y="28"/>
                    </a:lnTo>
                    <a:lnTo>
                      <a:pt x="13" y="13"/>
                    </a:lnTo>
                    <a:lnTo>
                      <a:pt x="28" y="3"/>
                    </a:lnTo>
                    <a:lnTo>
                      <a:pt x="46" y="0"/>
                    </a:lnTo>
                    <a:lnTo>
                      <a:pt x="960" y="0"/>
                    </a:lnTo>
                    <a:lnTo>
                      <a:pt x="978" y="3"/>
                    </a:lnTo>
                    <a:lnTo>
                      <a:pt x="992" y="13"/>
                    </a:lnTo>
                    <a:lnTo>
                      <a:pt x="1002" y="28"/>
                    </a:lnTo>
                    <a:lnTo>
                      <a:pt x="1006" y="46"/>
                    </a:lnTo>
                    <a:lnTo>
                      <a:pt x="1006" y="230"/>
                    </a:lnTo>
                    <a:lnTo>
                      <a:pt x="1002" y="248"/>
                    </a:lnTo>
                    <a:lnTo>
                      <a:pt x="992" y="262"/>
                    </a:lnTo>
                    <a:lnTo>
                      <a:pt x="978" y="272"/>
                    </a:lnTo>
                    <a:lnTo>
                      <a:pt x="960" y="276"/>
                    </a:lnTo>
                    <a:lnTo>
                      <a:pt x="46" y="276"/>
                    </a:lnTo>
                    <a:lnTo>
                      <a:pt x="28" y="272"/>
                    </a:lnTo>
                    <a:lnTo>
                      <a:pt x="13" y="262"/>
                    </a:lnTo>
                    <a:lnTo>
                      <a:pt x="4" y="248"/>
                    </a:lnTo>
                    <a:lnTo>
                      <a:pt x="0" y="230"/>
                    </a:lnTo>
                    <a:lnTo>
                      <a:pt x="0" y="4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11" name="図 10" descr="グラフィカル ユーザー インターフェイス, テキスト, アプリケーション, メール&#10;&#10;自動的に生成された説明">
              <a:extLst>
                <a:ext uri="{FF2B5EF4-FFF2-40B4-BE49-F238E27FC236}">
                  <a16:creationId xmlns:a16="http://schemas.microsoft.com/office/drawing/2014/main" id="{71532762-0315-DEE6-2FCD-A0127A782E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153" y="3130662"/>
              <a:ext cx="4314205" cy="3216897"/>
            </a:xfrm>
            <a:prstGeom prst="rect">
              <a:avLst/>
            </a:prstGeom>
          </p:spPr>
        </p:pic>
        <p:sp>
          <p:nvSpPr>
            <p:cNvPr id="3" name="テキスト ボックス 2">
              <a:extLst>
                <a:ext uri="{FF2B5EF4-FFF2-40B4-BE49-F238E27FC236}">
                  <a16:creationId xmlns:a16="http://schemas.microsoft.com/office/drawing/2014/main" id="{4B7B5D3D-E80E-29F8-412F-6EC9D4B5BFEB}"/>
                </a:ext>
              </a:extLst>
            </p:cNvPr>
            <p:cNvSpPr txBox="1"/>
            <p:nvPr/>
          </p:nvSpPr>
          <p:spPr>
            <a:xfrm>
              <a:off x="772295" y="4662966"/>
              <a:ext cx="379325" cy="338554"/>
            </a:xfrm>
            <a:prstGeom prst="rect">
              <a:avLst/>
            </a:prstGeom>
            <a:solidFill>
              <a:schemeClr val="bg1"/>
            </a:solidFill>
          </p:spPr>
          <p:txBody>
            <a:bodyPr wrap="square" rtlCol="0">
              <a:spAutoFit/>
            </a:bodyPr>
            <a:lstStyle/>
            <a:p>
              <a:r>
                <a:rPr kumimoji="1" lang="ja-JP" altLang="en-US" sz="1600" dirty="0">
                  <a:solidFill>
                    <a:srgbClr val="FF0000"/>
                  </a:solidFill>
                </a:rPr>
                <a:t>①</a:t>
              </a:r>
            </a:p>
          </p:txBody>
        </p:sp>
        <p:sp>
          <p:nvSpPr>
            <p:cNvPr id="8" name="テキスト ボックス 7">
              <a:extLst>
                <a:ext uri="{FF2B5EF4-FFF2-40B4-BE49-F238E27FC236}">
                  <a16:creationId xmlns:a16="http://schemas.microsoft.com/office/drawing/2014/main" id="{8EC1B3B6-74EF-88DB-7639-1EE6513BED3E}"/>
                </a:ext>
              </a:extLst>
            </p:cNvPr>
            <p:cNvSpPr txBox="1"/>
            <p:nvPr/>
          </p:nvSpPr>
          <p:spPr>
            <a:xfrm>
              <a:off x="1292637" y="5402578"/>
              <a:ext cx="303541" cy="338554"/>
            </a:xfrm>
            <a:prstGeom prst="rect">
              <a:avLst/>
            </a:prstGeom>
            <a:solidFill>
              <a:schemeClr val="bg1"/>
            </a:solidFill>
          </p:spPr>
          <p:txBody>
            <a:bodyPr wrap="square" rtlCol="0">
              <a:spAutoFit/>
            </a:bodyPr>
            <a:lstStyle/>
            <a:p>
              <a:r>
                <a:rPr kumimoji="1" lang="ja-JP" altLang="en-US" sz="1600" dirty="0">
                  <a:solidFill>
                    <a:srgbClr val="FF0000"/>
                  </a:solidFill>
                </a:rPr>
                <a:t>②</a:t>
              </a:r>
            </a:p>
          </p:txBody>
        </p:sp>
        <p:sp>
          <p:nvSpPr>
            <p:cNvPr id="10" name="テキスト ボックス 9">
              <a:extLst>
                <a:ext uri="{FF2B5EF4-FFF2-40B4-BE49-F238E27FC236}">
                  <a16:creationId xmlns:a16="http://schemas.microsoft.com/office/drawing/2014/main" id="{E07D914A-099A-BFB1-8BAF-742D05E3E319}"/>
                </a:ext>
              </a:extLst>
            </p:cNvPr>
            <p:cNvSpPr txBox="1"/>
            <p:nvPr/>
          </p:nvSpPr>
          <p:spPr>
            <a:xfrm>
              <a:off x="1287960" y="5986057"/>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③</a:t>
              </a:r>
            </a:p>
          </p:txBody>
        </p:sp>
        <p:sp>
          <p:nvSpPr>
            <p:cNvPr id="12" name="テキスト ボックス 11">
              <a:extLst>
                <a:ext uri="{FF2B5EF4-FFF2-40B4-BE49-F238E27FC236}">
                  <a16:creationId xmlns:a16="http://schemas.microsoft.com/office/drawing/2014/main" id="{6CEF8F6E-E2DF-3D3C-B47C-F5862B420868}"/>
                </a:ext>
              </a:extLst>
            </p:cNvPr>
            <p:cNvSpPr txBox="1"/>
            <p:nvPr/>
          </p:nvSpPr>
          <p:spPr>
            <a:xfrm>
              <a:off x="2789327" y="3698086"/>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④</a:t>
              </a:r>
            </a:p>
          </p:txBody>
        </p:sp>
        <p:sp>
          <p:nvSpPr>
            <p:cNvPr id="13" name="テキスト ボックス 12">
              <a:extLst>
                <a:ext uri="{FF2B5EF4-FFF2-40B4-BE49-F238E27FC236}">
                  <a16:creationId xmlns:a16="http://schemas.microsoft.com/office/drawing/2014/main" id="{AF44EC11-7B8C-A8E7-43A9-49C11EEEA665}"/>
                </a:ext>
              </a:extLst>
            </p:cNvPr>
            <p:cNvSpPr txBox="1"/>
            <p:nvPr/>
          </p:nvSpPr>
          <p:spPr>
            <a:xfrm>
              <a:off x="2789327" y="4031988"/>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⑤</a:t>
              </a:r>
            </a:p>
          </p:txBody>
        </p:sp>
        <p:sp>
          <p:nvSpPr>
            <p:cNvPr id="14" name="テキスト ボックス 13">
              <a:extLst>
                <a:ext uri="{FF2B5EF4-FFF2-40B4-BE49-F238E27FC236}">
                  <a16:creationId xmlns:a16="http://schemas.microsoft.com/office/drawing/2014/main" id="{6995DB37-3496-693B-35D1-29F854F5E93E}"/>
                </a:ext>
              </a:extLst>
            </p:cNvPr>
            <p:cNvSpPr txBox="1"/>
            <p:nvPr/>
          </p:nvSpPr>
          <p:spPr>
            <a:xfrm>
              <a:off x="2789327" y="4434787"/>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⑥</a:t>
              </a:r>
            </a:p>
          </p:txBody>
        </p:sp>
        <p:sp>
          <p:nvSpPr>
            <p:cNvPr id="15" name="テキスト ボックス 14">
              <a:extLst>
                <a:ext uri="{FF2B5EF4-FFF2-40B4-BE49-F238E27FC236}">
                  <a16:creationId xmlns:a16="http://schemas.microsoft.com/office/drawing/2014/main" id="{BAEF6FBB-EC87-9C70-09DE-C4EECC850730}"/>
                </a:ext>
              </a:extLst>
            </p:cNvPr>
            <p:cNvSpPr txBox="1"/>
            <p:nvPr/>
          </p:nvSpPr>
          <p:spPr>
            <a:xfrm>
              <a:off x="2826037" y="5105569"/>
              <a:ext cx="406352" cy="338554"/>
            </a:xfrm>
            <a:prstGeom prst="rect">
              <a:avLst/>
            </a:prstGeom>
            <a:solidFill>
              <a:schemeClr val="bg1"/>
            </a:solidFill>
          </p:spPr>
          <p:txBody>
            <a:bodyPr wrap="square" rtlCol="0">
              <a:spAutoFit/>
            </a:bodyPr>
            <a:lstStyle/>
            <a:p>
              <a:r>
                <a:rPr kumimoji="1" lang="ja-JP" altLang="en-US" sz="1600" dirty="0">
                  <a:solidFill>
                    <a:srgbClr val="FF0000"/>
                  </a:solidFill>
                </a:rPr>
                <a:t>⑦</a:t>
              </a:r>
            </a:p>
          </p:txBody>
        </p:sp>
      </p:grpSp>
      <p:cxnSp>
        <p:nvCxnSpPr>
          <p:cNvPr id="24" name="直線矢印コネクタ 23">
            <a:extLst>
              <a:ext uri="{FF2B5EF4-FFF2-40B4-BE49-F238E27FC236}">
                <a16:creationId xmlns:a16="http://schemas.microsoft.com/office/drawing/2014/main" id="{914FDC8E-3835-F8DA-871C-38D253808406}"/>
              </a:ext>
            </a:extLst>
          </p:cNvPr>
          <p:cNvCxnSpPr>
            <a:cxnSpLocks/>
          </p:cNvCxnSpPr>
          <p:nvPr/>
        </p:nvCxnSpPr>
        <p:spPr>
          <a:xfrm flipH="1">
            <a:off x="3142956" y="4190772"/>
            <a:ext cx="233321" cy="0"/>
          </a:xfrm>
          <a:prstGeom prst="straightConnector1">
            <a:avLst/>
          </a:prstGeom>
          <a:ln>
            <a:solidFill>
              <a:srgbClr val="DDDDDD"/>
            </a:solidFill>
            <a:tailEnd type="triangle"/>
          </a:ln>
        </p:spPr>
        <p:style>
          <a:lnRef idx="2">
            <a:schemeClr val="accent1"/>
          </a:lnRef>
          <a:fillRef idx="0">
            <a:schemeClr val="accent1"/>
          </a:fillRef>
          <a:effectRef idx="1">
            <a:schemeClr val="accent1"/>
          </a:effectRef>
          <a:fontRef idx="minor">
            <a:schemeClr val="tx1"/>
          </a:fontRef>
        </p:style>
      </p:cxnSp>
      <p:cxnSp>
        <p:nvCxnSpPr>
          <p:cNvPr id="26" name="直線矢印コネクタ 25">
            <a:extLst>
              <a:ext uri="{FF2B5EF4-FFF2-40B4-BE49-F238E27FC236}">
                <a16:creationId xmlns:a16="http://schemas.microsoft.com/office/drawing/2014/main" id="{930DF401-F4CE-0705-33AE-5D0C42B7D076}"/>
              </a:ext>
            </a:extLst>
          </p:cNvPr>
          <p:cNvCxnSpPr>
            <a:cxnSpLocks/>
          </p:cNvCxnSpPr>
          <p:nvPr/>
        </p:nvCxnSpPr>
        <p:spPr>
          <a:xfrm flipH="1">
            <a:off x="3115728" y="3830352"/>
            <a:ext cx="233321" cy="0"/>
          </a:xfrm>
          <a:prstGeom prst="straightConnector1">
            <a:avLst/>
          </a:prstGeom>
          <a:ln>
            <a:solidFill>
              <a:srgbClr val="DDDDDD"/>
            </a:solidFill>
            <a:tailEnd type="triangle"/>
          </a:ln>
        </p:spPr>
        <p:style>
          <a:lnRef idx="2">
            <a:schemeClr val="accent1"/>
          </a:lnRef>
          <a:fillRef idx="0">
            <a:schemeClr val="accent1"/>
          </a:fillRef>
          <a:effectRef idx="1">
            <a:schemeClr val="accent1"/>
          </a:effectRef>
          <a:fontRef idx="minor">
            <a:schemeClr val="tx1"/>
          </a:fontRef>
        </p:style>
      </p:cxnSp>
      <p:cxnSp>
        <p:nvCxnSpPr>
          <p:cNvPr id="27" name="直線矢印コネクタ 26">
            <a:extLst>
              <a:ext uri="{FF2B5EF4-FFF2-40B4-BE49-F238E27FC236}">
                <a16:creationId xmlns:a16="http://schemas.microsoft.com/office/drawing/2014/main" id="{752D871C-F9E2-6FAD-BA8C-707022049466}"/>
              </a:ext>
            </a:extLst>
          </p:cNvPr>
          <p:cNvCxnSpPr>
            <a:cxnSpLocks/>
          </p:cNvCxnSpPr>
          <p:nvPr/>
        </p:nvCxnSpPr>
        <p:spPr>
          <a:xfrm flipH="1">
            <a:off x="3115728" y="4603280"/>
            <a:ext cx="233321" cy="0"/>
          </a:xfrm>
          <a:prstGeom prst="straightConnector1">
            <a:avLst/>
          </a:prstGeom>
          <a:ln>
            <a:solidFill>
              <a:srgbClr val="DDDDDD"/>
            </a:solidFill>
            <a:tailEnd type="triangle"/>
          </a:ln>
        </p:spPr>
        <p:style>
          <a:lnRef idx="2">
            <a:schemeClr val="accent1"/>
          </a:lnRef>
          <a:fillRef idx="0">
            <a:schemeClr val="accent1"/>
          </a:fillRef>
          <a:effectRef idx="1">
            <a:schemeClr val="accent1"/>
          </a:effectRef>
          <a:fontRef idx="minor">
            <a:schemeClr val="tx1"/>
          </a:fontRef>
        </p:style>
      </p:cxnSp>
      <p:cxnSp>
        <p:nvCxnSpPr>
          <p:cNvPr id="28" name="直線矢印コネクタ 27">
            <a:extLst>
              <a:ext uri="{FF2B5EF4-FFF2-40B4-BE49-F238E27FC236}">
                <a16:creationId xmlns:a16="http://schemas.microsoft.com/office/drawing/2014/main" id="{64183B3A-58EC-773F-2E40-6EE7FC1D49F5}"/>
              </a:ext>
            </a:extLst>
          </p:cNvPr>
          <p:cNvCxnSpPr>
            <a:cxnSpLocks/>
          </p:cNvCxnSpPr>
          <p:nvPr/>
        </p:nvCxnSpPr>
        <p:spPr>
          <a:xfrm flipH="1">
            <a:off x="3142955" y="5240690"/>
            <a:ext cx="233321" cy="0"/>
          </a:xfrm>
          <a:prstGeom prst="straightConnector1">
            <a:avLst/>
          </a:prstGeom>
          <a:ln>
            <a:solidFill>
              <a:srgbClr val="DDDDDD"/>
            </a:solidFill>
            <a:tailEnd type="triangle"/>
          </a:ln>
        </p:spPr>
        <p:style>
          <a:lnRef idx="2">
            <a:schemeClr val="accent1"/>
          </a:lnRef>
          <a:fillRef idx="0">
            <a:schemeClr val="accent1"/>
          </a:fillRef>
          <a:effectRef idx="1">
            <a:schemeClr val="accent1"/>
          </a:effectRef>
          <a:fontRef idx="minor">
            <a:schemeClr val="tx1"/>
          </a:fontRef>
        </p:style>
      </p:cxnSp>
      <p:sp>
        <p:nvSpPr>
          <p:cNvPr id="29" name="テキスト ボックス 28">
            <a:extLst>
              <a:ext uri="{FF2B5EF4-FFF2-40B4-BE49-F238E27FC236}">
                <a16:creationId xmlns:a16="http://schemas.microsoft.com/office/drawing/2014/main" id="{3939E0DA-3A3E-ED72-3180-D11A80487F7B}"/>
              </a:ext>
            </a:extLst>
          </p:cNvPr>
          <p:cNvSpPr txBox="1"/>
          <p:nvPr/>
        </p:nvSpPr>
        <p:spPr>
          <a:xfrm>
            <a:off x="149973" y="6757144"/>
            <a:ext cx="6542817" cy="1705852"/>
          </a:xfrm>
          <a:prstGeom prst="rect">
            <a:avLst/>
          </a:prstGeom>
          <a:noFill/>
        </p:spPr>
        <p:txBody>
          <a:bodyPr wrap="none" rtlCol="0">
            <a:spAutoFit/>
          </a:bodyPr>
          <a:lstStyle/>
          <a:p>
            <a:pPr marL="485140">
              <a:spcBef>
                <a:spcPts val="5"/>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①</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部位チェックの可否を設定します。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0"/>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②</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カルテ番号の桁数を設定します。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65"/>
              </a:spcBef>
              <a:spcAft>
                <a:spcPts val="0"/>
              </a:spcAft>
              <a:tabLst>
                <a:tab pos="777875"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③</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レセプトの保存期間を「</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24</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ヶ月」か「</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6</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ヶ</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月」か選択します。初期値は</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a:spcBef>
                <a:spcPts val="24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24</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ヶ月」です。</a:t>
            </a:r>
            <a:endParaRPr lang="en-US"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765810">
              <a:spcBef>
                <a:spcPts val="240"/>
              </a:spcBef>
              <a:spcAft>
                <a:spcPts val="0"/>
              </a:spcAft>
            </a:pP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15925">
              <a:lnSpc>
                <a:spcPct val="116000"/>
              </a:lnSpc>
              <a:spcBef>
                <a:spcPts val="255"/>
              </a:spcBef>
              <a:spcAft>
                <a:spcPts val="0"/>
              </a:spcAft>
              <a:tabLst>
                <a:tab pos="777875" algn="l"/>
              </a:tabLst>
            </a:pPr>
            <a:r>
              <a:rPr lang="ja-JP" altLang="en-US" sz="1100" spc="-15"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④　</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病名点検の医薬品の最低薬価</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を設定します</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チェックを外すと薬価</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にかかわら</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ず、</a:t>
            </a:r>
            <a:endParaRPr lang="en-US" altLang="ja-JP" sz="1100" spc="-10" dirty="0">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415925">
              <a:lnSpc>
                <a:spcPct val="116000"/>
              </a:lnSpc>
              <a:spcBef>
                <a:spcPts val="255"/>
              </a:spcBef>
              <a:spcAft>
                <a:spcPts val="0"/>
              </a:spcAft>
              <a:tabLst>
                <a:tab pos="777875" algn="l"/>
              </a:tabLst>
            </a:pPr>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審査対象の全医</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薬品を対象とします。</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初</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期値は「</a:t>
            </a: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7</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円以上</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37379030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91</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32ECFAD4-CBC5-B520-1FFC-F5798775BDD2}"/>
              </a:ext>
            </a:extLst>
          </p:cNvPr>
          <p:cNvSpPr txBox="1"/>
          <p:nvPr/>
        </p:nvSpPr>
        <p:spPr>
          <a:xfrm>
            <a:off x="524672" y="927976"/>
            <a:ext cx="5398914" cy="625812"/>
          </a:xfrm>
          <a:prstGeom prst="rect">
            <a:avLst/>
          </a:prstGeom>
          <a:noFill/>
        </p:spPr>
        <p:txBody>
          <a:bodyPr wrap="none" rtlCol="0">
            <a:spAutoFit/>
          </a:bodyPr>
          <a:lstStyle/>
          <a:p>
            <a:pPr marR="488950" algn="ctr">
              <a:spcBef>
                <a:spcPts val="225"/>
              </a:spcBef>
              <a:spcAft>
                <a:spcPts val="0"/>
              </a:spcAft>
              <a:tabLst>
                <a:tab pos="292100" algn="l"/>
              </a:tabLst>
            </a:pPr>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⑤</a:t>
            </a:r>
            <a:r>
              <a:rPr lang="en-US" altLang="ja-JP" sz="110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学習機能で適用外に変更した精密点検ルールのリストを表示します。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240665" marR="45720" algn="ctr">
              <a:spcBef>
                <a:spcPts val="245"/>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ルールの内容を確認し、「適用外」を「適用」に復旧することができます。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nvGrpSpPr>
          <p:cNvPr id="9" name="グループ化 8">
            <a:extLst>
              <a:ext uri="{FF2B5EF4-FFF2-40B4-BE49-F238E27FC236}">
                <a16:creationId xmlns:a16="http://schemas.microsoft.com/office/drawing/2014/main" id="{C9A6D16B-5737-E941-C3CD-F0FBFBDE9834}"/>
              </a:ext>
            </a:extLst>
          </p:cNvPr>
          <p:cNvGrpSpPr/>
          <p:nvPr/>
        </p:nvGrpSpPr>
        <p:grpSpPr>
          <a:xfrm>
            <a:off x="1269176" y="1540042"/>
            <a:ext cx="4026875" cy="7492190"/>
            <a:chOff x="-3269477" y="1616359"/>
            <a:chExt cx="4349496" cy="8092441"/>
          </a:xfrm>
        </p:grpSpPr>
        <p:pic>
          <p:nvPicPr>
            <p:cNvPr id="3" name="図 2">
              <a:extLst>
                <a:ext uri="{FF2B5EF4-FFF2-40B4-BE49-F238E27FC236}">
                  <a16:creationId xmlns:a16="http://schemas.microsoft.com/office/drawing/2014/main" id="{9DD41011-31F1-EE9A-ADC1-437CCCE57B48}"/>
                </a:ext>
              </a:extLst>
            </p:cNvPr>
            <p:cNvPicPr>
              <a:picLocks noChangeAspect="1"/>
            </p:cNvPicPr>
            <p:nvPr/>
          </p:nvPicPr>
          <p:blipFill>
            <a:blip r:embed="rId3"/>
            <a:stretch>
              <a:fillRect/>
            </a:stretch>
          </p:blipFill>
          <p:spPr>
            <a:xfrm>
              <a:off x="-3269477" y="1616360"/>
              <a:ext cx="4349496" cy="8092440"/>
            </a:xfrm>
            <a:prstGeom prst="rect">
              <a:avLst/>
            </a:prstGeom>
          </p:spPr>
        </p:pic>
        <p:sp>
          <p:nvSpPr>
            <p:cNvPr id="6" name="テキスト ボックス 5">
              <a:extLst>
                <a:ext uri="{FF2B5EF4-FFF2-40B4-BE49-F238E27FC236}">
                  <a16:creationId xmlns:a16="http://schemas.microsoft.com/office/drawing/2014/main" id="{390EDAD4-782A-0ECF-140C-B507FECD8711}"/>
                </a:ext>
              </a:extLst>
            </p:cNvPr>
            <p:cNvSpPr txBox="1"/>
            <p:nvPr/>
          </p:nvSpPr>
          <p:spPr>
            <a:xfrm>
              <a:off x="-1878610" y="1616359"/>
              <a:ext cx="2690869" cy="464167"/>
            </a:xfrm>
            <a:prstGeom prst="rect">
              <a:avLst/>
            </a:prstGeom>
            <a:solidFill>
              <a:schemeClr val="bg1"/>
            </a:solidFill>
            <a:ln>
              <a:solidFill>
                <a:srgbClr val="FF0000"/>
              </a:solidFill>
            </a:ln>
          </p:spPr>
          <p:txBody>
            <a:bodyPr wrap="none" lIns="36000" tIns="72000" rIns="0" bIns="0" rtlCol="0">
              <a:noAutofit/>
            </a:bodyPr>
            <a:lstStyle/>
            <a:p>
              <a:r>
                <a:rPr lang="ja-JP" altLang="ja-JP" sz="11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「適用外」のルールのリストの種類を</a:t>
              </a:r>
              <a:endParaRPr lang="en-US" altLang="ja-JP" sz="11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ja-JP" sz="11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タブで切り替えます。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7" name="テキスト ボックス 6">
              <a:extLst>
                <a:ext uri="{FF2B5EF4-FFF2-40B4-BE49-F238E27FC236}">
                  <a16:creationId xmlns:a16="http://schemas.microsoft.com/office/drawing/2014/main" id="{405CAF72-F1DD-5805-D7F9-3F9440CC6B1A}"/>
                </a:ext>
              </a:extLst>
            </p:cNvPr>
            <p:cNvSpPr txBox="1"/>
            <p:nvPr/>
          </p:nvSpPr>
          <p:spPr>
            <a:xfrm>
              <a:off x="-1292051" y="3058201"/>
              <a:ext cx="2291200" cy="464168"/>
            </a:xfrm>
            <a:prstGeom prst="rect">
              <a:avLst/>
            </a:prstGeom>
            <a:solidFill>
              <a:schemeClr val="bg1"/>
            </a:solidFill>
            <a:ln>
              <a:solidFill>
                <a:srgbClr val="FF0000"/>
              </a:solidFill>
            </a:ln>
          </p:spPr>
          <p:txBody>
            <a:bodyPr wrap="none" lIns="0" tIns="72000" rIns="0" bIns="0" rtlCol="0">
              <a:noAutofit/>
            </a:bodyPr>
            <a:lstStyle/>
            <a:p>
              <a:pPr marL="86360">
                <a:lnSpc>
                  <a:spcPts val="1340"/>
                </a:lnSpc>
                <a:spcBef>
                  <a:spcPts val="355"/>
                </a:spcBef>
                <a:spcAft>
                  <a:spcPts val="0"/>
                </a:spcAft>
              </a:pPr>
              <a:r>
                <a:rPr lang="ja-JP" altLang="ja-JP" sz="1100" spc="-5"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選択した「適用外」のルールを</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86360">
                <a:lnSpc>
                  <a:spcPts val="1340"/>
                </a:lnSpc>
              </a:pPr>
              <a:r>
                <a:rPr lang="ja-JP" altLang="ja-JP" sz="1100" spc="-5"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「適用」に戻します。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8" name="テキスト ボックス 7">
              <a:extLst>
                <a:ext uri="{FF2B5EF4-FFF2-40B4-BE49-F238E27FC236}">
                  <a16:creationId xmlns:a16="http://schemas.microsoft.com/office/drawing/2014/main" id="{E1700F31-3EAE-5EFC-A5B9-0CE3481BFAE7}"/>
                </a:ext>
              </a:extLst>
            </p:cNvPr>
            <p:cNvSpPr txBox="1"/>
            <p:nvPr/>
          </p:nvSpPr>
          <p:spPr>
            <a:xfrm>
              <a:off x="-3260617" y="3675442"/>
              <a:ext cx="2690868" cy="454628"/>
            </a:xfrm>
            <a:prstGeom prst="rect">
              <a:avLst/>
            </a:prstGeom>
            <a:solidFill>
              <a:schemeClr val="bg1"/>
            </a:solidFill>
            <a:ln>
              <a:solidFill>
                <a:srgbClr val="FF0000"/>
              </a:solidFill>
            </a:ln>
          </p:spPr>
          <p:txBody>
            <a:bodyPr wrap="square" lIns="396000" tIns="36000" rIns="0" bIns="0" rtlCol="0">
              <a:noAutofit/>
            </a:bodyPr>
            <a:lstStyle/>
            <a:p>
              <a:pPr marL="86360" marR="194945">
                <a:lnSpc>
                  <a:spcPct val="90000"/>
                </a:lnSpc>
                <a:spcBef>
                  <a:spcPts val="475"/>
                </a:spcBef>
                <a:spcAft>
                  <a:spcPts val="0"/>
                </a:spcAft>
              </a:pPr>
              <a:r>
                <a:rPr lang="ja-JP" altLang="ja-JP" sz="1200" spc="-10" dirty="0">
                  <a:solidFill>
                    <a:srgbClr val="00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選択したルールに該当するレセプトを表示します。</a:t>
              </a:r>
              <a:endParaRPr lang="ja-JP" altLang="ja-JP" sz="12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grpSp>
    </p:spTree>
    <p:extLst>
      <p:ext uri="{BB962C8B-B14F-4D97-AF65-F5344CB8AC3E}">
        <p14:creationId xmlns:p14="http://schemas.microsoft.com/office/powerpoint/2010/main" val="41203188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92</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384BC2A1-58CC-700A-ED05-AF886F06CDA8}"/>
              </a:ext>
            </a:extLst>
          </p:cNvPr>
          <p:cNvSpPr txBox="1"/>
          <p:nvPr/>
        </p:nvSpPr>
        <p:spPr>
          <a:xfrm>
            <a:off x="483487" y="714703"/>
            <a:ext cx="1146468" cy="538609"/>
          </a:xfrm>
          <a:prstGeom prst="rect">
            <a:avLst/>
          </a:prstGeom>
          <a:noFill/>
        </p:spPr>
        <p:txBody>
          <a:bodyPr wrap="none" rtlCol="0">
            <a:spAutoFit/>
          </a:bodyPr>
          <a:lstStyle/>
          <a:p>
            <a:r>
              <a:rPr lang="en-US" altLang="ja-JP" sz="1100" spc="-50" dirty="0">
                <a:solidFill>
                  <a:srgbClr val="FF0000"/>
                </a:solidFill>
                <a:effectLst/>
                <a:latin typeface="游ゴシック" panose="020B0400000000000000" pitchFamily="50" charset="-128"/>
                <a:ea typeface="游ゴシック" panose="020B0400000000000000" pitchFamily="50" charset="-128"/>
                <a:cs typeface="ＭＳ Ｐゴシック" panose="020B0600070205080204" pitchFamily="50" charset="-128"/>
              </a:rPr>
              <a:t>⑥</a:t>
            </a:r>
            <a:r>
              <a:rPr lang="ja-JP" altLang="en-US" sz="1100" spc="-50" dirty="0">
                <a:solidFill>
                  <a:srgbClr val="FF0000"/>
                </a:solidFill>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病名点検。</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pic>
        <p:nvPicPr>
          <p:cNvPr id="3" name="image183.jpeg">
            <a:extLst>
              <a:ext uri="{FF2B5EF4-FFF2-40B4-BE49-F238E27FC236}">
                <a16:creationId xmlns:a16="http://schemas.microsoft.com/office/drawing/2014/main" id="{04AC188C-DD8F-BACD-D376-F142A5BB9000}"/>
              </a:ext>
            </a:extLst>
          </p:cNvPr>
          <p:cNvPicPr>
            <a:picLocks noChangeAspect="1"/>
          </p:cNvPicPr>
          <p:nvPr/>
        </p:nvPicPr>
        <p:blipFill>
          <a:blip r:embed="rId3" cstate="print"/>
          <a:stretch>
            <a:fillRect/>
          </a:stretch>
        </p:blipFill>
        <p:spPr>
          <a:xfrm>
            <a:off x="1792287" y="1077483"/>
            <a:ext cx="3273425" cy="1170940"/>
          </a:xfrm>
          <a:prstGeom prst="rect">
            <a:avLst/>
          </a:prstGeom>
        </p:spPr>
      </p:pic>
      <p:sp>
        <p:nvSpPr>
          <p:cNvPr id="4" name="テキスト ボックス 3">
            <a:extLst>
              <a:ext uri="{FF2B5EF4-FFF2-40B4-BE49-F238E27FC236}">
                <a16:creationId xmlns:a16="http://schemas.microsoft.com/office/drawing/2014/main" id="{23593627-16EA-E2D4-0138-835C853CF3D7}"/>
              </a:ext>
            </a:extLst>
          </p:cNvPr>
          <p:cNvSpPr txBox="1"/>
          <p:nvPr/>
        </p:nvSpPr>
        <p:spPr>
          <a:xfrm>
            <a:off x="52552" y="2418607"/>
            <a:ext cx="6784428" cy="2181238"/>
          </a:xfrm>
          <a:prstGeom prst="rect">
            <a:avLst/>
          </a:prstGeom>
          <a:noFill/>
        </p:spPr>
        <p:txBody>
          <a:bodyPr wrap="square" rtlCol="0">
            <a:spAutoFit/>
          </a:bodyPr>
          <a:lstStyle/>
          <a:p>
            <a:pPr marL="389255" marR="525780" indent="-635">
              <a:lnSpc>
                <a:spcPct val="102000"/>
              </a:lnSpc>
              <a:spcBef>
                <a:spcPts val="920"/>
              </a:spcBef>
              <a:spcAft>
                <a:spcPts val="0"/>
              </a:spcAft>
            </a:pPr>
            <a:r>
              <a:rPr lang="ja-JP" altLang="ja-JP" sz="1100" b="1" spc="-5" dirty="0">
                <a:effectLst/>
                <a:latin typeface="+mn-ea"/>
                <a:cs typeface="ＭＳ Ｐゴシック" panose="020B0600070205080204" pitchFamily="50" charset="-128"/>
              </a:rPr>
              <a:t>抗生物質の手術判断－</a:t>
            </a:r>
            <a:r>
              <a:rPr lang="ja-JP" altLang="ja-JP" sz="1100" spc="-25" dirty="0">
                <a:effectLst/>
                <a:latin typeface="+mn-ea"/>
                <a:cs typeface="ＭＳ Ｐゴシック" panose="020B0600070205080204" pitchFamily="50" charset="-128"/>
              </a:rPr>
              <a:t>同</a:t>
            </a:r>
            <a:r>
              <a:rPr lang="ja-JP" altLang="ja-JP" sz="1100" spc="-5" dirty="0">
                <a:effectLst/>
                <a:latin typeface="+mn-ea"/>
                <a:cs typeface="ＭＳ Ｐゴシック" panose="020B0600070205080204" pitchFamily="50" charset="-128"/>
              </a:rPr>
              <a:t>一レセプト内に「手術</a:t>
            </a:r>
            <a:r>
              <a:rPr lang="ja-JP" altLang="ja-JP" sz="1100" spc="-15" dirty="0">
                <a:effectLst/>
                <a:latin typeface="+mn-ea"/>
                <a:cs typeface="ＭＳ Ｐゴシック" panose="020B0600070205080204" pitchFamily="50" charset="-128"/>
              </a:rPr>
              <a:t>」</a:t>
            </a:r>
            <a:r>
              <a:rPr lang="ja-JP" altLang="ja-JP" sz="1100" spc="-5" dirty="0">
                <a:effectLst/>
                <a:latin typeface="+mn-ea"/>
                <a:cs typeface="ＭＳ Ｐゴシック" panose="020B0600070205080204" pitchFamily="50" charset="-128"/>
              </a:rPr>
              <a:t>がある場合、抗</a:t>
            </a:r>
            <a:r>
              <a:rPr lang="ja-JP" altLang="ja-JP" sz="1100" spc="-20" dirty="0">
                <a:effectLst/>
                <a:latin typeface="+mn-ea"/>
                <a:cs typeface="ＭＳ Ｐゴシック" panose="020B0600070205080204" pitchFamily="50" charset="-128"/>
              </a:rPr>
              <a:t>生物質は病名点検</a:t>
            </a:r>
            <a:r>
              <a:rPr lang="ja-JP" altLang="ja-JP" sz="1100" spc="-5" dirty="0">
                <a:effectLst/>
                <a:latin typeface="+mn-ea"/>
                <a:cs typeface="ＭＳ Ｐゴシック" panose="020B0600070205080204" pitchFamily="50" charset="-128"/>
              </a:rPr>
              <a:t>の対象から除外します</a:t>
            </a:r>
            <a:r>
              <a:rPr lang="ja-JP" altLang="ja-JP" sz="1100" dirty="0">
                <a:effectLst/>
                <a:latin typeface="+mn-ea"/>
                <a:cs typeface="ＭＳ Ｐゴシック" panose="020B0600070205080204" pitchFamily="50" charset="-128"/>
              </a:rPr>
              <a:t>。</a:t>
            </a:r>
          </a:p>
          <a:p>
            <a:pPr>
              <a:spcBef>
                <a:spcPts val="35"/>
              </a:spcBef>
            </a:pPr>
            <a:r>
              <a:rPr lang="en-US" altLang="ja-JP" sz="1100" dirty="0">
                <a:effectLst/>
                <a:latin typeface="+mn-ea"/>
                <a:cs typeface="ＭＳ Ｐゴシック" panose="020B0600070205080204" pitchFamily="50" charset="-128"/>
              </a:rPr>
              <a:t> </a:t>
            </a:r>
            <a:endParaRPr lang="ja-JP" altLang="ja-JP" sz="1100" dirty="0">
              <a:effectLst/>
              <a:latin typeface="+mn-ea"/>
              <a:cs typeface="ＭＳ Ｐゴシック" panose="020B0600070205080204" pitchFamily="50" charset="-128"/>
            </a:endParaRPr>
          </a:p>
          <a:p>
            <a:pPr marL="388620" marR="525780" algn="just">
              <a:lnSpc>
                <a:spcPct val="110000"/>
              </a:lnSpc>
              <a:spcAft>
                <a:spcPts val="0"/>
              </a:spcAft>
            </a:pPr>
            <a:r>
              <a:rPr lang="ja-JP" altLang="ja-JP" sz="1100" b="1" spc="-5" dirty="0">
                <a:effectLst/>
                <a:latin typeface="+mn-ea"/>
                <a:cs typeface="ＭＳ Ｐゴシック" panose="020B0600070205080204" pitchFamily="50" charset="-128"/>
              </a:rPr>
              <a:t>テキスト照合による点</a:t>
            </a:r>
            <a:r>
              <a:rPr lang="ja-JP" altLang="ja-JP" sz="1100" b="1" spc="-15" dirty="0">
                <a:effectLst/>
                <a:latin typeface="+mn-ea"/>
                <a:cs typeface="ＭＳ Ｐゴシック" panose="020B0600070205080204" pitchFamily="50" charset="-128"/>
              </a:rPr>
              <a:t>検</a:t>
            </a:r>
            <a:r>
              <a:rPr lang="ja-JP" altLang="ja-JP" sz="1100" spc="-10" dirty="0">
                <a:effectLst/>
                <a:latin typeface="+mn-ea"/>
                <a:cs typeface="ＭＳ Ｐゴシック" panose="020B0600070205080204" pitchFamily="50" charset="-128"/>
              </a:rPr>
              <a:t>－試行的公開ル</a:t>
            </a:r>
            <a:r>
              <a:rPr lang="ja-JP" altLang="ja-JP" sz="1100" spc="-5" dirty="0">
                <a:effectLst/>
                <a:latin typeface="+mn-ea"/>
                <a:cs typeface="ＭＳ Ｐゴシック" panose="020B0600070205080204" pitchFamily="50" charset="-128"/>
              </a:rPr>
              <a:t>ールで</a:t>
            </a:r>
            <a:r>
              <a:rPr lang="ja-JP" altLang="ja-JP" sz="1100" spc="-15" dirty="0">
                <a:effectLst/>
                <a:latin typeface="+mn-ea"/>
                <a:cs typeface="ＭＳ Ｐゴシック" panose="020B0600070205080204" pitchFamily="50" charset="-128"/>
              </a:rPr>
              <a:t>適応病名が</a:t>
            </a:r>
            <a:r>
              <a:rPr lang="ja-JP" altLang="ja-JP" sz="1100" spc="-5" dirty="0">
                <a:effectLst/>
                <a:latin typeface="+mn-ea"/>
                <a:cs typeface="ＭＳ Ｐゴシック" panose="020B0600070205080204" pitchFamily="50" charset="-128"/>
              </a:rPr>
              <a:t>設定されてい</a:t>
            </a:r>
            <a:r>
              <a:rPr lang="ja-JP" altLang="ja-JP" sz="1100" spc="-15" dirty="0">
                <a:effectLst/>
                <a:latin typeface="+mn-ea"/>
                <a:cs typeface="ＭＳ Ｐゴシック" panose="020B0600070205080204" pitchFamily="50" charset="-128"/>
              </a:rPr>
              <a:t>る</a:t>
            </a:r>
            <a:r>
              <a:rPr lang="ja-JP" altLang="ja-JP" sz="1100" dirty="0">
                <a:effectLst/>
                <a:latin typeface="+mn-ea"/>
                <a:cs typeface="ＭＳ Ｐゴシック" panose="020B0600070205080204" pitchFamily="50" charset="-128"/>
              </a:rPr>
              <a:t>医薬品に</a:t>
            </a:r>
            <a:r>
              <a:rPr lang="ja-JP" altLang="ja-JP" sz="1100" spc="-5" dirty="0">
                <a:effectLst/>
                <a:latin typeface="+mn-ea"/>
                <a:cs typeface="ＭＳ Ｐゴシック" panose="020B0600070205080204" pitchFamily="50" charset="-128"/>
              </a:rPr>
              <a:t>ついて、</a:t>
            </a:r>
            <a:endParaRPr lang="en-US" altLang="ja-JP" sz="1100" spc="-5" dirty="0">
              <a:effectLst/>
              <a:latin typeface="+mn-ea"/>
              <a:cs typeface="ＭＳ Ｐゴシック" panose="020B0600070205080204" pitchFamily="50" charset="-128"/>
            </a:endParaRPr>
          </a:p>
          <a:p>
            <a:pPr marL="388620" marR="525780" algn="just">
              <a:lnSpc>
                <a:spcPct val="110000"/>
              </a:lnSpc>
              <a:spcAft>
                <a:spcPts val="0"/>
              </a:spcAft>
            </a:pPr>
            <a:r>
              <a:rPr lang="ja-JP" altLang="ja-JP" sz="1100" spc="-10" dirty="0">
                <a:effectLst/>
                <a:latin typeface="+mn-ea"/>
                <a:cs typeface="ＭＳ Ｐゴシック" panose="020B0600070205080204" pitchFamily="50" charset="-128"/>
              </a:rPr>
              <a:t>試行的公開ル</a:t>
            </a:r>
            <a:r>
              <a:rPr lang="ja-JP" altLang="ja-JP" sz="1100" spc="-15" dirty="0">
                <a:effectLst/>
                <a:latin typeface="+mn-ea"/>
                <a:cs typeface="ＭＳ Ｐゴシック" panose="020B0600070205080204" pitchFamily="50" charset="-128"/>
              </a:rPr>
              <a:t>ー</a:t>
            </a:r>
            <a:r>
              <a:rPr lang="ja-JP" altLang="ja-JP" sz="1100" spc="-5" dirty="0">
                <a:effectLst/>
                <a:latin typeface="+mn-ea"/>
                <a:cs typeface="ＭＳ Ｐゴシック" panose="020B0600070205080204" pitchFamily="50" charset="-128"/>
              </a:rPr>
              <a:t>ルの設定で病名点検の</a:t>
            </a:r>
            <a:r>
              <a:rPr lang="ja-JP" altLang="ja-JP" sz="1100" spc="-15" dirty="0">
                <a:effectLst/>
                <a:latin typeface="+mn-ea"/>
                <a:cs typeface="ＭＳ Ｐゴシック" panose="020B0600070205080204" pitchFamily="50" charset="-128"/>
              </a:rPr>
              <a:t>あ</a:t>
            </a:r>
            <a:r>
              <a:rPr lang="ja-JP" altLang="ja-JP" sz="1100" spc="-5" dirty="0">
                <a:effectLst/>
                <a:latin typeface="+mn-ea"/>
                <a:cs typeface="ＭＳ Ｐゴシック" panose="020B0600070205080204" pitchFamily="50" charset="-128"/>
              </a:rPr>
              <a:t>とで、</a:t>
            </a:r>
            <a:endParaRPr lang="en-US" altLang="ja-JP" sz="1100" spc="-5" dirty="0">
              <a:effectLst/>
              <a:latin typeface="+mn-ea"/>
              <a:cs typeface="ＭＳ Ｐゴシック" panose="020B0600070205080204" pitchFamily="50" charset="-128"/>
            </a:endParaRPr>
          </a:p>
          <a:p>
            <a:pPr marL="388620" marR="525780" algn="just">
              <a:lnSpc>
                <a:spcPct val="110000"/>
              </a:lnSpc>
              <a:spcAft>
                <a:spcPts val="0"/>
              </a:spcAft>
            </a:pPr>
            <a:r>
              <a:rPr lang="ja-JP" altLang="ja-JP" sz="1100" spc="-5" dirty="0">
                <a:effectLst/>
                <a:latin typeface="+mn-ea"/>
                <a:cs typeface="ＭＳ Ｐゴシック" panose="020B0600070205080204" pitchFamily="50" charset="-128"/>
              </a:rPr>
              <a:t>不合格になった</a:t>
            </a:r>
            <a:r>
              <a:rPr lang="ja-JP" altLang="ja-JP" sz="1100" spc="-15" dirty="0">
                <a:effectLst/>
                <a:latin typeface="+mn-ea"/>
                <a:cs typeface="ＭＳ Ｐゴシック" panose="020B0600070205080204" pitchFamily="50" charset="-128"/>
              </a:rPr>
              <a:t>レ</a:t>
            </a:r>
            <a:r>
              <a:rPr lang="ja-JP" altLang="ja-JP" sz="1100" dirty="0">
                <a:effectLst/>
                <a:latin typeface="+mn-ea"/>
                <a:cs typeface="ＭＳ Ｐゴシック" panose="020B0600070205080204" pitchFamily="50" charset="-128"/>
              </a:rPr>
              <a:t>セプトに</a:t>
            </a:r>
            <a:r>
              <a:rPr lang="ja-JP" altLang="ja-JP" sz="1100" spc="-5" dirty="0">
                <a:effectLst/>
                <a:latin typeface="+mn-ea"/>
                <a:cs typeface="ＭＳ Ｐゴシック" panose="020B0600070205080204" pitchFamily="50" charset="-128"/>
              </a:rPr>
              <a:t>対してテキスト照合に</a:t>
            </a:r>
            <a:r>
              <a:rPr lang="ja-JP" altLang="ja-JP" sz="1100" spc="-15" dirty="0">
                <a:effectLst/>
                <a:latin typeface="+mn-ea"/>
                <a:cs typeface="ＭＳ Ｐゴシック" panose="020B0600070205080204" pitchFamily="50" charset="-128"/>
              </a:rPr>
              <a:t>よ</a:t>
            </a:r>
            <a:r>
              <a:rPr lang="ja-JP" altLang="ja-JP" sz="1100" spc="-5" dirty="0">
                <a:effectLst/>
                <a:latin typeface="+mn-ea"/>
                <a:cs typeface="ＭＳ Ｐゴシック" panose="020B0600070205080204" pitchFamily="50" charset="-128"/>
              </a:rPr>
              <a:t>る病名点検を行います</a:t>
            </a:r>
            <a:r>
              <a:rPr lang="ja-JP" altLang="ja-JP" sz="1100" dirty="0">
                <a:effectLst/>
                <a:latin typeface="+mn-ea"/>
                <a:cs typeface="ＭＳ Ｐゴシック" panose="020B0600070205080204" pitchFamily="50" charset="-128"/>
              </a:rPr>
              <a:t>。</a:t>
            </a:r>
          </a:p>
          <a:p>
            <a:pPr>
              <a:spcBef>
                <a:spcPts val="25"/>
              </a:spcBef>
            </a:pPr>
            <a:r>
              <a:rPr lang="en-US" altLang="ja-JP" sz="1100" dirty="0">
                <a:effectLst/>
                <a:latin typeface="+mn-ea"/>
                <a:cs typeface="ＭＳ Ｐゴシック" panose="020B0600070205080204" pitchFamily="50" charset="-128"/>
              </a:rPr>
              <a:t> </a:t>
            </a:r>
            <a:endParaRPr lang="ja-JP" altLang="ja-JP" sz="1100" dirty="0">
              <a:effectLst/>
              <a:latin typeface="+mn-ea"/>
              <a:cs typeface="ＭＳ Ｐゴシック" panose="020B0600070205080204" pitchFamily="50" charset="-128"/>
            </a:endParaRPr>
          </a:p>
          <a:p>
            <a:pPr marL="389255"/>
            <a:r>
              <a:rPr lang="ja-JP" altLang="ja-JP" sz="1100" b="1" dirty="0">
                <a:effectLst/>
                <a:latin typeface="+mn-ea"/>
                <a:cs typeface="ＭＳ Ｐゴシック" panose="020B0600070205080204" pitchFamily="50" charset="-128"/>
              </a:rPr>
              <a:t>候補病名一括作成－</a:t>
            </a:r>
            <a:r>
              <a:rPr lang="ja-JP" altLang="ja-JP" sz="1100" spc="-5" dirty="0">
                <a:effectLst/>
                <a:latin typeface="+mn-ea"/>
                <a:cs typeface="ＭＳ Ｐゴシック" panose="020B0600070205080204" pitchFamily="50" charset="-128"/>
              </a:rPr>
              <a:t>候補病名の集計を行います。</a:t>
            </a:r>
            <a:endParaRPr lang="ja-JP" altLang="ja-JP" sz="1100" dirty="0">
              <a:effectLst/>
              <a:latin typeface="+mn-ea"/>
              <a:cs typeface="ＭＳ Ｐゴシック" panose="020B0600070205080204" pitchFamily="50" charset="-128"/>
            </a:endParaRPr>
          </a:p>
          <a:p>
            <a:pPr marL="389255">
              <a:spcBef>
                <a:spcPts val="40"/>
              </a:spcBef>
              <a:spcAft>
                <a:spcPts val="0"/>
              </a:spcAft>
            </a:pPr>
            <a:r>
              <a:rPr lang="en-US" altLang="ja-JP" sz="1100" spc="-15" dirty="0">
                <a:effectLst/>
                <a:latin typeface="+mn-ea"/>
                <a:cs typeface="ＭＳ Ｐゴシック" panose="020B0600070205080204" pitchFamily="50" charset="-128"/>
              </a:rPr>
              <a:t>※</a:t>
            </a:r>
            <a:r>
              <a:rPr lang="ja-JP" altLang="ja-JP" sz="1100" spc="-15" dirty="0">
                <a:effectLst/>
                <a:latin typeface="+mn-ea"/>
                <a:cs typeface="ＭＳ Ｐゴシック" panose="020B0600070205080204" pitchFamily="50" charset="-128"/>
              </a:rPr>
              <a:t>クリックしなくても集計は空いた時間に自動で行われます。</a:t>
            </a:r>
            <a:endParaRPr lang="ja-JP" altLang="ja-JP" sz="1100" dirty="0">
              <a:effectLst/>
              <a:latin typeface="+mn-ea"/>
              <a:cs typeface="ＭＳ Ｐゴシック" panose="020B0600070205080204" pitchFamily="50" charset="-128"/>
            </a:endParaRPr>
          </a:p>
          <a:p>
            <a:r>
              <a:rPr lang="en-US" altLang="ja-JP" sz="1100" dirty="0">
                <a:effectLst/>
                <a:latin typeface="+mn-ea"/>
                <a:cs typeface="ＭＳ Ｐゴシック" panose="020B0600070205080204" pitchFamily="50" charset="-128"/>
              </a:rPr>
              <a:t> </a:t>
            </a:r>
            <a:endParaRPr lang="ja-JP" altLang="ja-JP" sz="1100" dirty="0">
              <a:effectLst/>
              <a:latin typeface="+mn-ea"/>
              <a:cs typeface="ＭＳ Ｐゴシック" panose="020B0600070205080204" pitchFamily="50" charset="-128"/>
            </a:endParaRPr>
          </a:p>
          <a:p>
            <a:r>
              <a:rPr lang="en-US" altLang="ja-JP" sz="1100" dirty="0">
                <a:effectLst/>
                <a:latin typeface="+mn-ea"/>
                <a:cs typeface="ＭＳ Ｐゴシック" panose="020B0600070205080204" pitchFamily="50" charset="-128"/>
              </a:rPr>
              <a:t>           </a:t>
            </a:r>
            <a:r>
              <a:rPr lang="ja-JP" altLang="en-US" sz="1100" spc="-50" dirty="0">
                <a:solidFill>
                  <a:srgbClr val="FF0000"/>
                </a:solidFill>
                <a:effectLst/>
                <a:latin typeface="+mn-ea"/>
                <a:cs typeface="ＭＳ Ｐゴシック" panose="020B0600070205080204" pitchFamily="50" charset="-128"/>
              </a:rPr>
              <a:t>⑦　</a:t>
            </a:r>
            <a:r>
              <a:rPr lang="ja-JP" altLang="ja-JP" sz="1100" spc="-5" dirty="0">
                <a:effectLst/>
                <a:latin typeface="+mn-ea"/>
                <a:cs typeface="ＭＳ Ｐゴシック" panose="020B0600070205080204" pitchFamily="50" charset="-128"/>
              </a:rPr>
              <a:t>サービス別使用状況をグラフ表示します。</a:t>
            </a:r>
            <a:endParaRPr lang="ja-JP" altLang="ja-JP" sz="1100" dirty="0">
              <a:effectLst/>
              <a:latin typeface="+mn-ea"/>
              <a:cs typeface="ＭＳ Ｐゴシック" panose="020B0600070205080204" pitchFamily="50" charset="-128"/>
            </a:endParaRPr>
          </a:p>
          <a:p>
            <a:endParaRPr kumimoji="1" lang="ja-JP" altLang="en-US" sz="1100" dirty="0"/>
          </a:p>
        </p:txBody>
      </p:sp>
      <p:pic>
        <p:nvPicPr>
          <p:cNvPr id="6" name="image184.jpeg">
            <a:extLst>
              <a:ext uri="{FF2B5EF4-FFF2-40B4-BE49-F238E27FC236}">
                <a16:creationId xmlns:a16="http://schemas.microsoft.com/office/drawing/2014/main" id="{A794B776-E681-6701-754A-301850BCBA46}"/>
              </a:ext>
            </a:extLst>
          </p:cNvPr>
          <p:cNvPicPr>
            <a:picLocks noChangeAspect="1"/>
          </p:cNvPicPr>
          <p:nvPr/>
        </p:nvPicPr>
        <p:blipFill>
          <a:blip r:embed="rId4" cstate="print"/>
          <a:stretch>
            <a:fillRect/>
          </a:stretch>
        </p:blipFill>
        <p:spPr>
          <a:xfrm>
            <a:off x="1350536" y="4599845"/>
            <a:ext cx="4188460" cy="3154045"/>
          </a:xfrm>
          <a:prstGeom prst="rect">
            <a:avLst/>
          </a:prstGeom>
        </p:spPr>
      </p:pic>
    </p:spTree>
    <p:extLst>
      <p:ext uri="{BB962C8B-B14F-4D97-AF65-F5344CB8AC3E}">
        <p14:creationId xmlns:p14="http://schemas.microsoft.com/office/powerpoint/2010/main" val="6477056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93</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正方形/長方形 1">
            <a:extLst>
              <a:ext uri="{FF2B5EF4-FFF2-40B4-BE49-F238E27FC236}">
                <a16:creationId xmlns:a16="http://schemas.microsoft.com/office/drawing/2014/main" id="{E656E86F-7F26-385A-3272-794A4C3F0D33}"/>
              </a:ext>
            </a:extLst>
          </p:cNvPr>
          <p:cNvSpPr/>
          <p:nvPr/>
        </p:nvSpPr>
        <p:spPr>
          <a:xfrm>
            <a:off x="729000" y="788203"/>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マスター管理</a:t>
            </a:r>
          </a:p>
        </p:txBody>
      </p:sp>
      <p:pic>
        <p:nvPicPr>
          <p:cNvPr id="6" name="image185.png">
            <a:extLst>
              <a:ext uri="{FF2B5EF4-FFF2-40B4-BE49-F238E27FC236}">
                <a16:creationId xmlns:a16="http://schemas.microsoft.com/office/drawing/2014/main" id="{2EBF9091-4B6D-411F-A2F4-465D4EDE0381}"/>
              </a:ext>
            </a:extLst>
          </p:cNvPr>
          <p:cNvPicPr>
            <a:picLocks noChangeAspect="1"/>
          </p:cNvPicPr>
          <p:nvPr/>
        </p:nvPicPr>
        <p:blipFill>
          <a:blip r:embed="rId3" cstate="print"/>
          <a:stretch>
            <a:fillRect/>
          </a:stretch>
        </p:blipFill>
        <p:spPr>
          <a:xfrm>
            <a:off x="1229460" y="1684464"/>
            <a:ext cx="1407795" cy="1143635"/>
          </a:xfrm>
          <a:prstGeom prst="rect">
            <a:avLst/>
          </a:prstGeom>
        </p:spPr>
      </p:pic>
      <p:sp>
        <p:nvSpPr>
          <p:cNvPr id="7" name="テキスト ボックス 6">
            <a:extLst>
              <a:ext uri="{FF2B5EF4-FFF2-40B4-BE49-F238E27FC236}">
                <a16:creationId xmlns:a16="http://schemas.microsoft.com/office/drawing/2014/main" id="{C4EA83F0-F5B3-3AEF-346F-213B7462ED12}"/>
              </a:ext>
            </a:extLst>
          </p:cNvPr>
          <p:cNvSpPr txBox="1"/>
          <p:nvPr/>
        </p:nvSpPr>
        <p:spPr>
          <a:xfrm>
            <a:off x="749752" y="1171577"/>
            <a:ext cx="6036268" cy="600164"/>
          </a:xfrm>
          <a:prstGeom prst="rect">
            <a:avLst/>
          </a:prstGeom>
          <a:noFill/>
        </p:spPr>
        <p:txBody>
          <a:bodyPr wrap="none" rtlCol="0">
            <a:spAutoFit/>
          </a:bodyPr>
          <a:lstStyle/>
          <a:p>
            <a:r>
              <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1.</a:t>
            </a:r>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　基本マスター</a:t>
            </a:r>
            <a:endPar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ナ</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ビゲーションウィン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ド</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ウの「マスター管理」</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「基本マスター」をダ</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ブ</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ルクリックします</a:t>
            </a:r>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
        <p:nvSpPr>
          <p:cNvPr id="9" name="テキスト ボックス 8">
            <a:extLst>
              <a:ext uri="{FF2B5EF4-FFF2-40B4-BE49-F238E27FC236}">
                <a16:creationId xmlns:a16="http://schemas.microsoft.com/office/drawing/2014/main" id="{03E1DD3B-DFD8-417D-F0F3-5751A6B0B0E4}"/>
              </a:ext>
            </a:extLst>
          </p:cNvPr>
          <p:cNvSpPr txBox="1"/>
          <p:nvPr/>
        </p:nvSpPr>
        <p:spPr>
          <a:xfrm>
            <a:off x="617412" y="2858982"/>
            <a:ext cx="4256935" cy="430887"/>
          </a:xfrm>
          <a:prstGeom prst="rect">
            <a:avLst/>
          </a:prstGeom>
          <a:noFill/>
        </p:spPr>
        <p:txBody>
          <a:bodyPr wrap="none" rtlCol="0">
            <a:spAutoFit/>
          </a:bodyPr>
          <a:lstStyle/>
          <a:p>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各種マスターが表示されます。検索すると内容が表示されます。</a:t>
            </a:r>
            <a:endParaRPr lang="en-US"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マスターはタブで切り替わります。</a:t>
            </a:r>
            <a:endParaRPr kumimoji="1" lang="ja-JP" altLang="en-US" sz="1100" dirty="0"/>
          </a:p>
        </p:txBody>
      </p:sp>
      <p:sp>
        <p:nvSpPr>
          <p:cNvPr id="10" name="Rectangle 9">
            <a:extLst>
              <a:ext uri="{FF2B5EF4-FFF2-40B4-BE49-F238E27FC236}">
                <a16:creationId xmlns:a16="http://schemas.microsoft.com/office/drawing/2014/main" id="{4AD1A4AB-FAE4-E73B-2297-47F8A9FDF6BE}"/>
              </a:ext>
            </a:extLst>
          </p:cNvPr>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pSp>
        <p:nvGrpSpPr>
          <p:cNvPr id="11" name="docshapegroup666">
            <a:extLst>
              <a:ext uri="{FF2B5EF4-FFF2-40B4-BE49-F238E27FC236}">
                <a16:creationId xmlns:a16="http://schemas.microsoft.com/office/drawing/2014/main" id="{80782636-03C6-0B08-041F-2176E7E856F0}"/>
              </a:ext>
            </a:extLst>
          </p:cNvPr>
          <p:cNvGrpSpPr>
            <a:grpSpLocks/>
          </p:cNvGrpSpPr>
          <p:nvPr/>
        </p:nvGrpSpPr>
        <p:grpSpPr bwMode="auto">
          <a:xfrm>
            <a:off x="843446" y="3257752"/>
            <a:ext cx="4321175" cy="2416490"/>
            <a:chOff x="0" y="42"/>
            <a:chExt cx="6804" cy="3805"/>
          </a:xfrm>
        </p:grpSpPr>
        <p:pic>
          <p:nvPicPr>
            <p:cNvPr id="2056" name="docshape667">
              <a:extLst>
                <a:ext uri="{FF2B5EF4-FFF2-40B4-BE49-F238E27FC236}">
                  <a16:creationId xmlns:a16="http://schemas.microsoft.com/office/drawing/2014/main" id="{8BA09B0C-E3E4-397E-85DF-C1D8C3290F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0"/>
              <a:ext cx="6804" cy="3627"/>
            </a:xfrm>
            <a:prstGeom prst="rect">
              <a:avLst/>
            </a:prstGeom>
            <a:noFill/>
            <a:extLst>
              <a:ext uri="{909E8E84-426E-40DD-AFC4-6F175D3DCCD1}">
                <a14:hiddenFill xmlns:a14="http://schemas.microsoft.com/office/drawing/2010/main">
                  <a:solidFill>
                    <a:srgbClr val="FFFFFF"/>
                  </a:solidFill>
                </a14:hiddenFill>
              </a:ext>
            </a:extLst>
          </p:spPr>
        </p:pic>
        <p:sp>
          <p:nvSpPr>
            <p:cNvPr id="12" name="docshape668">
              <a:extLst>
                <a:ext uri="{FF2B5EF4-FFF2-40B4-BE49-F238E27FC236}">
                  <a16:creationId xmlns:a16="http://schemas.microsoft.com/office/drawing/2014/main" id="{DB22C316-97D4-E24F-86FF-EA02500E1A14}"/>
                </a:ext>
              </a:extLst>
            </p:cNvPr>
            <p:cNvSpPr>
              <a:spLocks/>
            </p:cNvSpPr>
            <p:nvPr/>
          </p:nvSpPr>
          <p:spPr bwMode="auto">
            <a:xfrm>
              <a:off x="277" y="989"/>
              <a:ext cx="5103" cy="341"/>
            </a:xfrm>
            <a:custGeom>
              <a:avLst/>
              <a:gdLst>
                <a:gd name="T0" fmla="+- 0 277 277"/>
                <a:gd name="T1" fmla="*/ T0 w 5103"/>
                <a:gd name="T2" fmla="+- 0 1046 989"/>
                <a:gd name="T3" fmla="*/ 1046 h 341"/>
                <a:gd name="T4" fmla="+- 0 282 277"/>
                <a:gd name="T5" fmla="*/ T4 w 5103"/>
                <a:gd name="T6" fmla="+- 0 1024 989"/>
                <a:gd name="T7" fmla="*/ 1024 h 341"/>
                <a:gd name="T8" fmla="+- 0 294 277"/>
                <a:gd name="T9" fmla="*/ T8 w 5103"/>
                <a:gd name="T10" fmla="+- 0 1006 989"/>
                <a:gd name="T11" fmla="*/ 1006 h 341"/>
                <a:gd name="T12" fmla="+- 0 312 277"/>
                <a:gd name="T13" fmla="*/ T12 w 5103"/>
                <a:gd name="T14" fmla="+- 0 994 989"/>
                <a:gd name="T15" fmla="*/ 994 h 341"/>
                <a:gd name="T16" fmla="+- 0 334 277"/>
                <a:gd name="T17" fmla="*/ T16 w 5103"/>
                <a:gd name="T18" fmla="+- 0 989 989"/>
                <a:gd name="T19" fmla="*/ 989 h 341"/>
                <a:gd name="T20" fmla="+- 0 5323 277"/>
                <a:gd name="T21" fmla="*/ T20 w 5103"/>
                <a:gd name="T22" fmla="+- 0 989 989"/>
                <a:gd name="T23" fmla="*/ 989 h 341"/>
                <a:gd name="T24" fmla="+- 0 5345 277"/>
                <a:gd name="T25" fmla="*/ T24 w 5103"/>
                <a:gd name="T26" fmla="+- 0 994 989"/>
                <a:gd name="T27" fmla="*/ 994 h 341"/>
                <a:gd name="T28" fmla="+- 0 5363 277"/>
                <a:gd name="T29" fmla="*/ T28 w 5103"/>
                <a:gd name="T30" fmla="+- 0 1006 989"/>
                <a:gd name="T31" fmla="*/ 1006 h 341"/>
                <a:gd name="T32" fmla="+- 0 5375 277"/>
                <a:gd name="T33" fmla="*/ T32 w 5103"/>
                <a:gd name="T34" fmla="+- 0 1024 989"/>
                <a:gd name="T35" fmla="*/ 1024 h 341"/>
                <a:gd name="T36" fmla="+- 0 5380 277"/>
                <a:gd name="T37" fmla="*/ T36 w 5103"/>
                <a:gd name="T38" fmla="+- 0 1046 989"/>
                <a:gd name="T39" fmla="*/ 1046 h 341"/>
                <a:gd name="T40" fmla="+- 0 5380 277"/>
                <a:gd name="T41" fmla="*/ T40 w 5103"/>
                <a:gd name="T42" fmla="+- 0 1273 989"/>
                <a:gd name="T43" fmla="*/ 1273 h 341"/>
                <a:gd name="T44" fmla="+- 0 5375 277"/>
                <a:gd name="T45" fmla="*/ T44 w 5103"/>
                <a:gd name="T46" fmla="+- 0 1296 989"/>
                <a:gd name="T47" fmla="*/ 1296 h 341"/>
                <a:gd name="T48" fmla="+- 0 5363 277"/>
                <a:gd name="T49" fmla="*/ T48 w 5103"/>
                <a:gd name="T50" fmla="+- 0 1314 989"/>
                <a:gd name="T51" fmla="*/ 1314 h 341"/>
                <a:gd name="T52" fmla="+- 0 5345 277"/>
                <a:gd name="T53" fmla="*/ T52 w 5103"/>
                <a:gd name="T54" fmla="+- 0 1326 989"/>
                <a:gd name="T55" fmla="*/ 1326 h 341"/>
                <a:gd name="T56" fmla="+- 0 5323 277"/>
                <a:gd name="T57" fmla="*/ T56 w 5103"/>
                <a:gd name="T58" fmla="+- 0 1330 989"/>
                <a:gd name="T59" fmla="*/ 1330 h 341"/>
                <a:gd name="T60" fmla="+- 0 334 277"/>
                <a:gd name="T61" fmla="*/ T60 w 5103"/>
                <a:gd name="T62" fmla="+- 0 1330 989"/>
                <a:gd name="T63" fmla="*/ 1330 h 341"/>
                <a:gd name="T64" fmla="+- 0 312 277"/>
                <a:gd name="T65" fmla="*/ T64 w 5103"/>
                <a:gd name="T66" fmla="+- 0 1326 989"/>
                <a:gd name="T67" fmla="*/ 1326 h 341"/>
                <a:gd name="T68" fmla="+- 0 294 277"/>
                <a:gd name="T69" fmla="*/ T68 w 5103"/>
                <a:gd name="T70" fmla="+- 0 1314 989"/>
                <a:gd name="T71" fmla="*/ 1314 h 341"/>
                <a:gd name="T72" fmla="+- 0 282 277"/>
                <a:gd name="T73" fmla="*/ T72 w 5103"/>
                <a:gd name="T74" fmla="+- 0 1296 989"/>
                <a:gd name="T75" fmla="*/ 1296 h 341"/>
                <a:gd name="T76" fmla="+- 0 277 277"/>
                <a:gd name="T77" fmla="*/ T76 w 5103"/>
                <a:gd name="T78" fmla="+- 0 1273 989"/>
                <a:gd name="T79" fmla="*/ 1273 h 341"/>
                <a:gd name="T80" fmla="+- 0 277 277"/>
                <a:gd name="T81" fmla="*/ T80 w 5103"/>
                <a:gd name="T82" fmla="+- 0 1046 989"/>
                <a:gd name="T83" fmla="*/ 1046 h 341"/>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103" h="341">
                  <a:moveTo>
                    <a:pt x="0" y="57"/>
                  </a:moveTo>
                  <a:lnTo>
                    <a:pt x="5" y="35"/>
                  </a:lnTo>
                  <a:lnTo>
                    <a:pt x="17" y="17"/>
                  </a:lnTo>
                  <a:lnTo>
                    <a:pt x="35" y="5"/>
                  </a:lnTo>
                  <a:lnTo>
                    <a:pt x="57" y="0"/>
                  </a:lnTo>
                  <a:lnTo>
                    <a:pt x="5046" y="0"/>
                  </a:lnTo>
                  <a:lnTo>
                    <a:pt x="5068" y="5"/>
                  </a:lnTo>
                  <a:lnTo>
                    <a:pt x="5086" y="17"/>
                  </a:lnTo>
                  <a:lnTo>
                    <a:pt x="5098" y="35"/>
                  </a:lnTo>
                  <a:lnTo>
                    <a:pt x="5103" y="57"/>
                  </a:lnTo>
                  <a:lnTo>
                    <a:pt x="5103" y="284"/>
                  </a:lnTo>
                  <a:lnTo>
                    <a:pt x="5098" y="307"/>
                  </a:lnTo>
                  <a:lnTo>
                    <a:pt x="5086" y="325"/>
                  </a:lnTo>
                  <a:lnTo>
                    <a:pt x="5068" y="337"/>
                  </a:lnTo>
                  <a:lnTo>
                    <a:pt x="5046" y="341"/>
                  </a:lnTo>
                  <a:lnTo>
                    <a:pt x="57" y="341"/>
                  </a:lnTo>
                  <a:lnTo>
                    <a:pt x="35" y="337"/>
                  </a:lnTo>
                  <a:lnTo>
                    <a:pt x="17" y="325"/>
                  </a:lnTo>
                  <a:lnTo>
                    <a:pt x="5" y="307"/>
                  </a:lnTo>
                  <a:lnTo>
                    <a:pt x="0" y="284"/>
                  </a:lnTo>
                  <a:lnTo>
                    <a:pt x="0" y="5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Line 6">
              <a:extLst>
                <a:ext uri="{FF2B5EF4-FFF2-40B4-BE49-F238E27FC236}">
                  <a16:creationId xmlns:a16="http://schemas.microsoft.com/office/drawing/2014/main" id="{18871126-2995-A88F-F276-CBAAF0DDFA17}"/>
                </a:ext>
              </a:extLst>
            </p:cNvPr>
            <p:cNvSpPr>
              <a:spLocks noChangeShapeType="1"/>
            </p:cNvSpPr>
            <p:nvPr/>
          </p:nvSpPr>
          <p:spPr bwMode="auto">
            <a:xfrm>
              <a:off x="1106" y="42"/>
              <a:ext cx="294" cy="94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docshape669">
              <a:extLst>
                <a:ext uri="{FF2B5EF4-FFF2-40B4-BE49-F238E27FC236}">
                  <a16:creationId xmlns:a16="http://schemas.microsoft.com/office/drawing/2014/main" id="{9133A220-D8E4-F70F-2047-5B2A589BB839}"/>
                </a:ext>
              </a:extLst>
            </p:cNvPr>
            <p:cNvSpPr txBox="1">
              <a:spLocks noChangeArrowheads="1"/>
            </p:cNvSpPr>
            <p:nvPr/>
          </p:nvSpPr>
          <p:spPr bwMode="auto">
            <a:xfrm>
              <a:off x="1984" y="2418"/>
              <a:ext cx="4066" cy="677"/>
            </a:xfrm>
            <a:prstGeom prst="rect">
              <a:avLst/>
            </a:prstGeom>
            <a:solidFill>
              <a:srgbClr val="FFFFFF"/>
            </a:solidFill>
            <a:ln w="9525">
              <a:solidFill>
                <a:srgbClr val="FF0000"/>
              </a:solidFill>
              <a:miter lim="800000"/>
              <a:headEnd/>
              <a:tailEnd/>
            </a:ln>
          </p:spPr>
          <p:txBody>
            <a:bodyPr vert="horz" wrap="square" lIns="72000" tIns="7200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rgbClr val="000000"/>
                  </a:solidFill>
                  <a:effectLst/>
                  <a:latin typeface="Arial" panose="020B0604020202020204" pitchFamily="34" charset="0"/>
                  <a:cs typeface="ＭＳ Ｐゴシック" panose="020B0600070205080204" pitchFamily="50" charset="-128"/>
                </a:rPr>
                <a:t>「医科診療行為マスター」を「初診」で検索した画面です。</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15" name="テキスト ボックス 14">
            <a:extLst>
              <a:ext uri="{FF2B5EF4-FFF2-40B4-BE49-F238E27FC236}">
                <a16:creationId xmlns:a16="http://schemas.microsoft.com/office/drawing/2014/main" id="{D12BD6DF-D056-0AF6-7B6C-F766DB845188}"/>
              </a:ext>
            </a:extLst>
          </p:cNvPr>
          <p:cNvSpPr txBox="1"/>
          <p:nvPr/>
        </p:nvSpPr>
        <p:spPr>
          <a:xfrm>
            <a:off x="749752" y="5745510"/>
            <a:ext cx="2291012" cy="261610"/>
          </a:xfrm>
          <a:prstGeom prst="rect">
            <a:avLst/>
          </a:prstGeom>
          <a:noFill/>
        </p:spPr>
        <p:txBody>
          <a:bodyPr wrap="none" rtlCol="0">
            <a:spAutoFit/>
          </a:bodyPr>
          <a:lstStyle/>
          <a:p>
            <a:r>
              <a:rPr lang="ja-JP" altLang="en-US"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「傷病名マスター」の画面です。</a:t>
            </a:r>
            <a:endParaRPr kumimoji="1" lang="ja-JP" altLang="en-US" sz="1100" dirty="0"/>
          </a:p>
        </p:txBody>
      </p:sp>
      <p:grpSp>
        <p:nvGrpSpPr>
          <p:cNvPr id="20" name="docshapegroup670">
            <a:extLst>
              <a:ext uri="{FF2B5EF4-FFF2-40B4-BE49-F238E27FC236}">
                <a16:creationId xmlns:a16="http://schemas.microsoft.com/office/drawing/2014/main" id="{CACE8841-344D-AC38-17B6-79F6011F40AB}"/>
              </a:ext>
            </a:extLst>
          </p:cNvPr>
          <p:cNvGrpSpPr>
            <a:grpSpLocks/>
          </p:cNvGrpSpPr>
          <p:nvPr/>
        </p:nvGrpSpPr>
        <p:grpSpPr bwMode="auto">
          <a:xfrm>
            <a:off x="843604" y="6078388"/>
            <a:ext cx="4319588" cy="2303463"/>
            <a:chOff x="2488" y="234"/>
            <a:chExt cx="6804" cy="3627"/>
          </a:xfrm>
        </p:grpSpPr>
        <p:pic>
          <p:nvPicPr>
            <p:cNvPr id="2060" name="docshape671">
              <a:extLst>
                <a:ext uri="{FF2B5EF4-FFF2-40B4-BE49-F238E27FC236}">
                  <a16:creationId xmlns:a16="http://schemas.microsoft.com/office/drawing/2014/main" id="{0B59D93B-0557-D873-C1DC-8032C25816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8" y="234"/>
              <a:ext cx="6804" cy="3627"/>
            </a:xfrm>
            <a:prstGeom prst="rect">
              <a:avLst/>
            </a:prstGeom>
            <a:noFill/>
            <a:extLst>
              <a:ext uri="{909E8E84-426E-40DD-AFC4-6F175D3DCCD1}">
                <a14:hiddenFill xmlns:a14="http://schemas.microsoft.com/office/drawing/2010/main">
                  <a:solidFill>
                    <a:srgbClr val="FFFFFF"/>
                  </a:solidFill>
                </a14:hiddenFill>
              </a:ext>
            </a:extLst>
          </p:spPr>
        </p:pic>
        <p:sp>
          <p:nvSpPr>
            <p:cNvPr id="21" name="docshape672">
              <a:extLst>
                <a:ext uri="{FF2B5EF4-FFF2-40B4-BE49-F238E27FC236}">
                  <a16:creationId xmlns:a16="http://schemas.microsoft.com/office/drawing/2014/main" id="{919A5C3E-EDD9-D6C8-F7FA-7D64B9B17D39}"/>
                </a:ext>
              </a:extLst>
            </p:cNvPr>
            <p:cNvSpPr>
              <a:spLocks/>
            </p:cNvSpPr>
            <p:nvPr/>
          </p:nvSpPr>
          <p:spPr bwMode="auto">
            <a:xfrm>
              <a:off x="5432" y="943"/>
              <a:ext cx="764" cy="339"/>
            </a:xfrm>
            <a:custGeom>
              <a:avLst/>
              <a:gdLst>
                <a:gd name="T0" fmla="+- 0 5432 5432"/>
                <a:gd name="T1" fmla="*/ T0 w 764"/>
                <a:gd name="T2" fmla="+- 0 1000 943"/>
                <a:gd name="T3" fmla="*/ 1000 h 339"/>
                <a:gd name="T4" fmla="+- 0 5437 5432"/>
                <a:gd name="T5" fmla="*/ T4 w 764"/>
                <a:gd name="T6" fmla="+- 0 978 943"/>
                <a:gd name="T7" fmla="*/ 978 h 339"/>
                <a:gd name="T8" fmla="+- 0 5449 5432"/>
                <a:gd name="T9" fmla="*/ T8 w 764"/>
                <a:gd name="T10" fmla="+- 0 960 943"/>
                <a:gd name="T11" fmla="*/ 960 h 339"/>
                <a:gd name="T12" fmla="+- 0 5467 5432"/>
                <a:gd name="T13" fmla="*/ T12 w 764"/>
                <a:gd name="T14" fmla="+- 0 948 943"/>
                <a:gd name="T15" fmla="*/ 948 h 339"/>
                <a:gd name="T16" fmla="+- 0 5489 5432"/>
                <a:gd name="T17" fmla="*/ T16 w 764"/>
                <a:gd name="T18" fmla="+- 0 943 943"/>
                <a:gd name="T19" fmla="*/ 943 h 339"/>
                <a:gd name="T20" fmla="+- 0 6139 5432"/>
                <a:gd name="T21" fmla="*/ T20 w 764"/>
                <a:gd name="T22" fmla="+- 0 943 943"/>
                <a:gd name="T23" fmla="*/ 943 h 339"/>
                <a:gd name="T24" fmla="+- 0 6161 5432"/>
                <a:gd name="T25" fmla="*/ T24 w 764"/>
                <a:gd name="T26" fmla="+- 0 948 943"/>
                <a:gd name="T27" fmla="*/ 948 h 339"/>
                <a:gd name="T28" fmla="+- 0 6179 5432"/>
                <a:gd name="T29" fmla="*/ T28 w 764"/>
                <a:gd name="T30" fmla="+- 0 960 943"/>
                <a:gd name="T31" fmla="*/ 960 h 339"/>
                <a:gd name="T32" fmla="+- 0 6191 5432"/>
                <a:gd name="T33" fmla="*/ T32 w 764"/>
                <a:gd name="T34" fmla="+- 0 978 943"/>
                <a:gd name="T35" fmla="*/ 978 h 339"/>
                <a:gd name="T36" fmla="+- 0 6196 5432"/>
                <a:gd name="T37" fmla="*/ T36 w 764"/>
                <a:gd name="T38" fmla="+- 0 1000 943"/>
                <a:gd name="T39" fmla="*/ 1000 h 339"/>
                <a:gd name="T40" fmla="+- 0 6196 5432"/>
                <a:gd name="T41" fmla="*/ T40 w 764"/>
                <a:gd name="T42" fmla="+- 0 1225 943"/>
                <a:gd name="T43" fmla="*/ 1225 h 339"/>
                <a:gd name="T44" fmla="+- 0 6191 5432"/>
                <a:gd name="T45" fmla="*/ T44 w 764"/>
                <a:gd name="T46" fmla="+- 0 1247 943"/>
                <a:gd name="T47" fmla="*/ 1247 h 339"/>
                <a:gd name="T48" fmla="+- 0 6179 5432"/>
                <a:gd name="T49" fmla="*/ T48 w 764"/>
                <a:gd name="T50" fmla="+- 0 1265 943"/>
                <a:gd name="T51" fmla="*/ 1265 h 339"/>
                <a:gd name="T52" fmla="+- 0 6161 5432"/>
                <a:gd name="T53" fmla="*/ T52 w 764"/>
                <a:gd name="T54" fmla="+- 0 1277 943"/>
                <a:gd name="T55" fmla="*/ 1277 h 339"/>
                <a:gd name="T56" fmla="+- 0 6139 5432"/>
                <a:gd name="T57" fmla="*/ T56 w 764"/>
                <a:gd name="T58" fmla="+- 0 1282 943"/>
                <a:gd name="T59" fmla="*/ 1282 h 339"/>
                <a:gd name="T60" fmla="+- 0 5489 5432"/>
                <a:gd name="T61" fmla="*/ T60 w 764"/>
                <a:gd name="T62" fmla="+- 0 1282 943"/>
                <a:gd name="T63" fmla="*/ 1282 h 339"/>
                <a:gd name="T64" fmla="+- 0 5467 5432"/>
                <a:gd name="T65" fmla="*/ T64 w 764"/>
                <a:gd name="T66" fmla="+- 0 1277 943"/>
                <a:gd name="T67" fmla="*/ 1277 h 339"/>
                <a:gd name="T68" fmla="+- 0 5449 5432"/>
                <a:gd name="T69" fmla="*/ T68 w 764"/>
                <a:gd name="T70" fmla="+- 0 1265 943"/>
                <a:gd name="T71" fmla="*/ 1265 h 339"/>
                <a:gd name="T72" fmla="+- 0 5437 5432"/>
                <a:gd name="T73" fmla="*/ T72 w 764"/>
                <a:gd name="T74" fmla="+- 0 1247 943"/>
                <a:gd name="T75" fmla="*/ 1247 h 339"/>
                <a:gd name="T76" fmla="+- 0 5432 5432"/>
                <a:gd name="T77" fmla="*/ T76 w 764"/>
                <a:gd name="T78" fmla="+- 0 1225 943"/>
                <a:gd name="T79" fmla="*/ 1225 h 339"/>
                <a:gd name="T80" fmla="+- 0 5432 5432"/>
                <a:gd name="T81" fmla="*/ T80 w 764"/>
                <a:gd name="T82" fmla="+- 0 1000 943"/>
                <a:gd name="T83" fmla="*/ 1000 h 33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64" h="339">
                  <a:moveTo>
                    <a:pt x="0" y="57"/>
                  </a:moveTo>
                  <a:lnTo>
                    <a:pt x="5" y="35"/>
                  </a:lnTo>
                  <a:lnTo>
                    <a:pt x="17" y="17"/>
                  </a:lnTo>
                  <a:lnTo>
                    <a:pt x="35" y="5"/>
                  </a:lnTo>
                  <a:lnTo>
                    <a:pt x="57" y="0"/>
                  </a:lnTo>
                  <a:lnTo>
                    <a:pt x="707" y="0"/>
                  </a:lnTo>
                  <a:lnTo>
                    <a:pt x="729" y="5"/>
                  </a:lnTo>
                  <a:lnTo>
                    <a:pt x="747" y="17"/>
                  </a:lnTo>
                  <a:lnTo>
                    <a:pt x="759" y="35"/>
                  </a:lnTo>
                  <a:lnTo>
                    <a:pt x="764" y="57"/>
                  </a:lnTo>
                  <a:lnTo>
                    <a:pt x="764" y="282"/>
                  </a:lnTo>
                  <a:lnTo>
                    <a:pt x="759" y="304"/>
                  </a:lnTo>
                  <a:lnTo>
                    <a:pt x="747" y="322"/>
                  </a:lnTo>
                  <a:lnTo>
                    <a:pt x="729" y="334"/>
                  </a:lnTo>
                  <a:lnTo>
                    <a:pt x="707" y="339"/>
                  </a:lnTo>
                  <a:lnTo>
                    <a:pt x="57" y="339"/>
                  </a:lnTo>
                  <a:lnTo>
                    <a:pt x="35" y="334"/>
                  </a:lnTo>
                  <a:lnTo>
                    <a:pt x="17" y="322"/>
                  </a:lnTo>
                  <a:lnTo>
                    <a:pt x="5" y="304"/>
                  </a:lnTo>
                  <a:lnTo>
                    <a:pt x="0" y="282"/>
                  </a:lnTo>
                  <a:lnTo>
                    <a:pt x="0" y="5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docshape673">
              <a:extLst>
                <a:ext uri="{FF2B5EF4-FFF2-40B4-BE49-F238E27FC236}">
                  <a16:creationId xmlns:a16="http://schemas.microsoft.com/office/drawing/2014/main" id="{822D68E8-7721-BEF2-0714-1ECE88D9E40B}"/>
                </a:ext>
              </a:extLst>
            </p:cNvPr>
            <p:cNvSpPr txBox="1">
              <a:spLocks noChangeArrowheads="1"/>
            </p:cNvSpPr>
            <p:nvPr/>
          </p:nvSpPr>
          <p:spPr bwMode="auto">
            <a:xfrm>
              <a:off x="4536" y="2254"/>
              <a:ext cx="4545" cy="680"/>
            </a:xfrm>
            <a:prstGeom prst="rect">
              <a:avLst/>
            </a:prstGeom>
            <a:solidFill>
              <a:srgbClr val="FFFFFF"/>
            </a:solidFill>
            <a:ln w="9525">
              <a:solidFill>
                <a:srgbClr val="FF0000"/>
              </a:solidFill>
              <a:miter lim="800000"/>
              <a:headEnd/>
              <a:tailEnd/>
            </a:ln>
          </p:spPr>
          <p:txBody>
            <a:bodyPr vert="horz" wrap="square" lIns="0" tIns="36000" rIns="0" bIns="0" numCol="1" anchor="t" anchorCtr="0" compatLnSpc="1">
              <a:prstTxWarp prst="textNoShape">
                <a:avLst/>
              </a:prstTxWarp>
            </a:bodyPr>
            <a:lstStyle/>
            <a:p>
              <a:pPr marR="263525" lvl="1" defTabSz="914400" eaLnBrk="0" fontAlgn="base" hangingPunct="0">
                <a:spcBef>
                  <a:spcPts val="375"/>
                </a:spcBef>
                <a:spcAft>
                  <a:spcPts val="800"/>
                </a:spcAft>
              </a:pPr>
              <a:r>
                <a:rPr kumimoji="0" lang="ja-JP" altLang="en-US" sz="1100" b="0" i="0" u="none" strike="noStrike" cap="none" normalizeH="0" baseline="0" dirty="0">
                  <a:ln>
                    <a:noFill/>
                  </a:ln>
                  <a:solidFill>
                    <a:srgbClr val="000000"/>
                  </a:solidFill>
                  <a:effectLst/>
                  <a:latin typeface="游ゴシック" panose="020B0400000000000000" pitchFamily="50" charset="-128"/>
                  <a:ea typeface="游ゴシック" panose="020B0400000000000000" pitchFamily="50" charset="-128"/>
                </a:rPr>
                <a:t>「傷病名マスター」を「有痛性」で検索した画面です。</a:t>
              </a:r>
              <a:endParaRPr kumimoji="0" lang="ja-JP" altLang="ja-JP"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210392923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94</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grpSp>
        <p:nvGrpSpPr>
          <p:cNvPr id="2" name="docshapegroup674">
            <a:extLst>
              <a:ext uri="{FF2B5EF4-FFF2-40B4-BE49-F238E27FC236}">
                <a16:creationId xmlns:a16="http://schemas.microsoft.com/office/drawing/2014/main" id="{AF1110E9-BAEB-93A1-0FBC-4A143DABD29E}"/>
              </a:ext>
            </a:extLst>
          </p:cNvPr>
          <p:cNvGrpSpPr>
            <a:grpSpLocks/>
          </p:cNvGrpSpPr>
          <p:nvPr/>
        </p:nvGrpSpPr>
        <p:grpSpPr bwMode="auto">
          <a:xfrm>
            <a:off x="970260" y="1477927"/>
            <a:ext cx="1450975" cy="1192213"/>
            <a:chOff x="2551" y="212"/>
            <a:chExt cx="2285" cy="1877"/>
          </a:xfrm>
        </p:grpSpPr>
        <p:pic>
          <p:nvPicPr>
            <p:cNvPr id="4099" name="docshape675">
              <a:extLst>
                <a:ext uri="{FF2B5EF4-FFF2-40B4-BE49-F238E27FC236}">
                  <a16:creationId xmlns:a16="http://schemas.microsoft.com/office/drawing/2014/main" id="{AC2FC162-014F-66FB-4189-FE4B36DC7C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11"/>
              <a:ext cx="2223" cy="1805"/>
            </a:xfrm>
            <a:prstGeom prst="rect">
              <a:avLst/>
            </a:prstGeom>
            <a:noFill/>
            <a:extLst>
              <a:ext uri="{909E8E84-426E-40DD-AFC4-6F175D3DCCD1}">
                <a14:hiddenFill xmlns:a14="http://schemas.microsoft.com/office/drawing/2010/main">
                  <a:solidFill>
                    <a:srgbClr val="FFFFFF"/>
                  </a:solidFill>
                </a14:hiddenFill>
              </a:ext>
            </a:extLst>
          </p:spPr>
        </p:pic>
        <p:sp>
          <p:nvSpPr>
            <p:cNvPr id="3" name="docshape676">
              <a:extLst>
                <a:ext uri="{FF2B5EF4-FFF2-40B4-BE49-F238E27FC236}">
                  <a16:creationId xmlns:a16="http://schemas.microsoft.com/office/drawing/2014/main" id="{17C4A51C-B877-B4A2-90FA-BAAC5F013309}"/>
                </a:ext>
              </a:extLst>
            </p:cNvPr>
            <p:cNvSpPr>
              <a:spLocks/>
            </p:cNvSpPr>
            <p:nvPr/>
          </p:nvSpPr>
          <p:spPr bwMode="auto">
            <a:xfrm>
              <a:off x="2902" y="1772"/>
              <a:ext cx="1918" cy="300"/>
            </a:xfrm>
            <a:custGeom>
              <a:avLst/>
              <a:gdLst>
                <a:gd name="T0" fmla="+- 0 2903 2903"/>
                <a:gd name="T1" fmla="*/ T0 w 1918"/>
                <a:gd name="T2" fmla="+- 0 1823 1773"/>
                <a:gd name="T3" fmla="*/ 1823 h 300"/>
                <a:gd name="T4" fmla="+- 0 2907 2903"/>
                <a:gd name="T5" fmla="*/ T4 w 1918"/>
                <a:gd name="T6" fmla="+- 0 1803 1773"/>
                <a:gd name="T7" fmla="*/ 1803 h 300"/>
                <a:gd name="T8" fmla="+- 0 2917 2903"/>
                <a:gd name="T9" fmla="*/ T8 w 1918"/>
                <a:gd name="T10" fmla="+- 0 1787 1773"/>
                <a:gd name="T11" fmla="*/ 1787 h 300"/>
                <a:gd name="T12" fmla="+- 0 2933 2903"/>
                <a:gd name="T13" fmla="*/ T12 w 1918"/>
                <a:gd name="T14" fmla="+- 0 1777 1773"/>
                <a:gd name="T15" fmla="*/ 1777 h 300"/>
                <a:gd name="T16" fmla="+- 0 2953 2903"/>
                <a:gd name="T17" fmla="*/ T16 w 1918"/>
                <a:gd name="T18" fmla="+- 0 1773 1773"/>
                <a:gd name="T19" fmla="*/ 1773 h 300"/>
                <a:gd name="T20" fmla="+- 0 4770 2903"/>
                <a:gd name="T21" fmla="*/ T20 w 1918"/>
                <a:gd name="T22" fmla="+- 0 1773 1773"/>
                <a:gd name="T23" fmla="*/ 1773 h 300"/>
                <a:gd name="T24" fmla="+- 0 4790 2903"/>
                <a:gd name="T25" fmla="*/ T24 w 1918"/>
                <a:gd name="T26" fmla="+- 0 1777 1773"/>
                <a:gd name="T27" fmla="*/ 1777 h 300"/>
                <a:gd name="T28" fmla="+- 0 4806 2903"/>
                <a:gd name="T29" fmla="*/ T28 w 1918"/>
                <a:gd name="T30" fmla="+- 0 1787 1773"/>
                <a:gd name="T31" fmla="*/ 1787 h 300"/>
                <a:gd name="T32" fmla="+- 0 4816 2903"/>
                <a:gd name="T33" fmla="*/ T32 w 1918"/>
                <a:gd name="T34" fmla="+- 0 1803 1773"/>
                <a:gd name="T35" fmla="*/ 1803 h 300"/>
                <a:gd name="T36" fmla="+- 0 4820 2903"/>
                <a:gd name="T37" fmla="*/ T36 w 1918"/>
                <a:gd name="T38" fmla="+- 0 1823 1773"/>
                <a:gd name="T39" fmla="*/ 1823 h 300"/>
                <a:gd name="T40" fmla="+- 0 4820 2903"/>
                <a:gd name="T41" fmla="*/ T40 w 1918"/>
                <a:gd name="T42" fmla="+- 0 2023 1773"/>
                <a:gd name="T43" fmla="*/ 2023 h 300"/>
                <a:gd name="T44" fmla="+- 0 4816 2903"/>
                <a:gd name="T45" fmla="*/ T44 w 1918"/>
                <a:gd name="T46" fmla="+- 0 2042 1773"/>
                <a:gd name="T47" fmla="*/ 2042 h 300"/>
                <a:gd name="T48" fmla="+- 0 4806 2903"/>
                <a:gd name="T49" fmla="*/ T48 w 1918"/>
                <a:gd name="T50" fmla="+- 0 2058 1773"/>
                <a:gd name="T51" fmla="*/ 2058 h 300"/>
                <a:gd name="T52" fmla="+- 0 4790 2903"/>
                <a:gd name="T53" fmla="*/ T52 w 1918"/>
                <a:gd name="T54" fmla="+- 0 2069 1773"/>
                <a:gd name="T55" fmla="*/ 2069 h 300"/>
                <a:gd name="T56" fmla="+- 0 4770 2903"/>
                <a:gd name="T57" fmla="*/ T56 w 1918"/>
                <a:gd name="T58" fmla="+- 0 2073 1773"/>
                <a:gd name="T59" fmla="*/ 2073 h 300"/>
                <a:gd name="T60" fmla="+- 0 2953 2903"/>
                <a:gd name="T61" fmla="*/ T60 w 1918"/>
                <a:gd name="T62" fmla="+- 0 2073 1773"/>
                <a:gd name="T63" fmla="*/ 2073 h 300"/>
                <a:gd name="T64" fmla="+- 0 2933 2903"/>
                <a:gd name="T65" fmla="*/ T64 w 1918"/>
                <a:gd name="T66" fmla="+- 0 2069 1773"/>
                <a:gd name="T67" fmla="*/ 2069 h 300"/>
                <a:gd name="T68" fmla="+- 0 2917 2903"/>
                <a:gd name="T69" fmla="*/ T68 w 1918"/>
                <a:gd name="T70" fmla="+- 0 2058 1773"/>
                <a:gd name="T71" fmla="*/ 2058 h 300"/>
                <a:gd name="T72" fmla="+- 0 2907 2903"/>
                <a:gd name="T73" fmla="*/ T72 w 1918"/>
                <a:gd name="T74" fmla="+- 0 2042 1773"/>
                <a:gd name="T75" fmla="*/ 2042 h 300"/>
                <a:gd name="T76" fmla="+- 0 2903 2903"/>
                <a:gd name="T77" fmla="*/ T76 w 1918"/>
                <a:gd name="T78" fmla="+- 0 2023 1773"/>
                <a:gd name="T79" fmla="*/ 2023 h 300"/>
                <a:gd name="T80" fmla="+- 0 2903 2903"/>
                <a:gd name="T81" fmla="*/ T80 w 1918"/>
                <a:gd name="T82" fmla="+- 0 1823 1773"/>
                <a:gd name="T83" fmla="*/ 1823 h 30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918" h="300">
                  <a:moveTo>
                    <a:pt x="0" y="50"/>
                  </a:moveTo>
                  <a:lnTo>
                    <a:pt x="4" y="30"/>
                  </a:lnTo>
                  <a:lnTo>
                    <a:pt x="14" y="14"/>
                  </a:lnTo>
                  <a:lnTo>
                    <a:pt x="30" y="4"/>
                  </a:lnTo>
                  <a:lnTo>
                    <a:pt x="50" y="0"/>
                  </a:lnTo>
                  <a:lnTo>
                    <a:pt x="1867" y="0"/>
                  </a:lnTo>
                  <a:lnTo>
                    <a:pt x="1887" y="4"/>
                  </a:lnTo>
                  <a:lnTo>
                    <a:pt x="1903" y="14"/>
                  </a:lnTo>
                  <a:lnTo>
                    <a:pt x="1913" y="30"/>
                  </a:lnTo>
                  <a:lnTo>
                    <a:pt x="1917" y="50"/>
                  </a:lnTo>
                  <a:lnTo>
                    <a:pt x="1917" y="250"/>
                  </a:lnTo>
                  <a:lnTo>
                    <a:pt x="1913" y="269"/>
                  </a:lnTo>
                  <a:lnTo>
                    <a:pt x="1903" y="285"/>
                  </a:lnTo>
                  <a:lnTo>
                    <a:pt x="1887" y="296"/>
                  </a:lnTo>
                  <a:lnTo>
                    <a:pt x="1867" y="300"/>
                  </a:lnTo>
                  <a:lnTo>
                    <a:pt x="50" y="300"/>
                  </a:lnTo>
                  <a:lnTo>
                    <a:pt x="30" y="296"/>
                  </a:lnTo>
                  <a:lnTo>
                    <a:pt x="14" y="285"/>
                  </a:lnTo>
                  <a:lnTo>
                    <a:pt x="4" y="269"/>
                  </a:lnTo>
                  <a:lnTo>
                    <a:pt x="0" y="250"/>
                  </a:lnTo>
                  <a:lnTo>
                    <a:pt x="0" y="50"/>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4" name="docshapegroup677">
            <a:extLst>
              <a:ext uri="{FF2B5EF4-FFF2-40B4-BE49-F238E27FC236}">
                <a16:creationId xmlns:a16="http://schemas.microsoft.com/office/drawing/2014/main" id="{A0B1F923-D96C-FE21-E7B8-A2D1591C0BD9}"/>
              </a:ext>
            </a:extLst>
          </p:cNvPr>
          <p:cNvGrpSpPr>
            <a:grpSpLocks/>
          </p:cNvGrpSpPr>
          <p:nvPr/>
        </p:nvGrpSpPr>
        <p:grpSpPr bwMode="auto">
          <a:xfrm>
            <a:off x="800266" y="3538049"/>
            <a:ext cx="4321176" cy="2303463"/>
            <a:chOff x="2551" y="233"/>
            <a:chExt cx="6804" cy="3627"/>
          </a:xfrm>
        </p:grpSpPr>
        <p:pic>
          <p:nvPicPr>
            <p:cNvPr id="4102" name="docshape678">
              <a:extLst>
                <a:ext uri="{FF2B5EF4-FFF2-40B4-BE49-F238E27FC236}">
                  <a16:creationId xmlns:a16="http://schemas.microsoft.com/office/drawing/2014/main" id="{94D5ECF5-F76D-EBA3-BC2F-28940B224E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33"/>
              <a:ext cx="6804" cy="3627"/>
            </a:xfrm>
            <a:prstGeom prst="rect">
              <a:avLst/>
            </a:prstGeom>
            <a:noFill/>
            <a:extLst>
              <a:ext uri="{909E8E84-426E-40DD-AFC4-6F175D3DCCD1}">
                <a14:hiddenFill xmlns:a14="http://schemas.microsoft.com/office/drawing/2010/main">
                  <a:solidFill>
                    <a:srgbClr val="FFFFFF"/>
                  </a:solidFill>
                </a14:hiddenFill>
              </a:ext>
            </a:extLst>
          </p:spPr>
        </p:pic>
        <p:sp>
          <p:nvSpPr>
            <p:cNvPr id="6" name="docshape679">
              <a:extLst>
                <a:ext uri="{FF2B5EF4-FFF2-40B4-BE49-F238E27FC236}">
                  <a16:creationId xmlns:a16="http://schemas.microsoft.com/office/drawing/2014/main" id="{383B20FF-54F0-1DD7-1A23-059B8130313E}"/>
                </a:ext>
              </a:extLst>
            </p:cNvPr>
            <p:cNvSpPr>
              <a:spLocks/>
            </p:cNvSpPr>
            <p:nvPr/>
          </p:nvSpPr>
          <p:spPr bwMode="auto">
            <a:xfrm>
              <a:off x="2902" y="1703"/>
              <a:ext cx="1059" cy="396"/>
            </a:xfrm>
            <a:custGeom>
              <a:avLst/>
              <a:gdLst>
                <a:gd name="T0" fmla="+- 0 2903 2903"/>
                <a:gd name="T1" fmla="*/ T0 w 1059"/>
                <a:gd name="T2" fmla="+- 0 1769 1703"/>
                <a:gd name="T3" fmla="*/ 1769 h 396"/>
                <a:gd name="T4" fmla="+- 0 2908 2903"/>
                <a:gd name="T5" fmla="*/ T4 w 1059"/>
                <a:gd name="T6" fmla="+- 0 1744 1703"/>
                <a:gd name="T7" fmla="*/ 1744 h 396"/>
                <a:gd name="T8" fmla="+- 0 2922 2903"/>
                <a:gd name="T9" fmla="*/ T8 w 1059"/>
                <a:gd name="T10" fmla="+- 0 1723 1703"/>
                <a:gd name="T11" fmla="*/ 1723 h 396"/>
                <a:gd name="T12" fmla="+- 0 2943 2903"/>
                <a:gd name="T13" fmla="*/ T12 w 1059"/>
                <a:gd name="T14" fmla="+- 0 1708 1703"/>
                <a:gd name="T15" fmla="*/ 1708 h 396"/>
                <a:gd name="T16" fmla="+- 0 2969 2903"/>
                <a:gd name="T17" fmla="*/ T16 w 1059"/>
                <a:gd name="T18" fmla="+- 0 1703 1703"/>
                <a:gd name="T19" fmla="*/ 1703 h 396"/>
                <a:gd name="T20" fmla="+- 0 3895 2903"/>
                <a:gd name="T21" fmla="*/ T20 w 1059"/>
                <a:gd name="T22" fmla="+- 0 1703 1703"/>
                <a:gd name="T23" fmla="*/ 1703 h 396"/>
                <a:gd name="T24" fmla="+- 0 3921 2903"/>
                <a:gd name="T25" fmla="*/ T24 w 1059"/>
                <a:gd name="T26" fmla="+- 0 1708 1703"/>
                <a:gd name="T27" fmla="*/ 1708 h 396"/>
                <a:gd name="T28" fmla="+- 0 3942 2903"/>
                <a:gd name="T29" fmla="*/ T28 w 1059"/>
                <a:gd name="T30" fmla="+- 0 1723 1703"/>
                <a:gd name="T31" fmla="*/ 1723 h 396"/>
                <a:gd name="T32" fmla="+- 0 3956 2903"/>
                <a:gd name="T33" fmla="*/ T32 w 1059"/>
                <a:gd name="T34" fmla="+- 0 1744 1703"/>
                <a:gd name="T35" fmla="*/ 1744 h 396"/>
                <a:gd name="T36" fmla="+- 0 3961 2903"/>
                <a:gd name="T37" fmla="*/ T36 w 1059"/>
                <a:gd name="T38" fmla="+- 0 1769 1703"/>
                <a:gd name="T39" fmla="*/ 1769 h 396"/>
                <a:gd name="T40" fmla="+- 0 3961 2903"/>
                <a:gd name="T41" fmla="*/ T40 w 1059"/>
                <a:gd name="T42" fmla="+- 0 2033 1703"/>
                <a:gd name="T43" fmla="*/ 2033 h 396"/>
                <a:gd name="T44" fmla="+- 0 3956 2903"/>
                <a:gd name="T45" fmla="*/ T44 w 1059"/>
                <a:gd name="T46" fmla="+- 0 2059 1703"/>
                <a:gd name="T47" fmla="*/ 2059 h 396"/>
                <a:gd name="T48" fmla="+- 0 3942 2903"/>
                <a:gd name="T49" fmla="*/ T48 w 1059"/>
                <a:gd name="T50" fmla="+- 0 2080 1703"/>
                <a:gd name="T51" fmla="*/ 2080 h 396"/>
                <a:gd name="T52" fmla="+- 0 3921 2903"/>
                <a:gd name="T53" fmla="*/ T52 w 1059"/>
                <a:gd name="T54" fmla="+- 0 2094 1703"/>
                <a:gd name="T55" fmla="*/ 2094 h 396"/>
                <a:gd name="T56" fmla="+- 0 3895 2903"/>
                <a:gd name="T57" fmla="*/ T56 w 1059"/>
                <a:gd name="T58" fmla="+- 0 2099 1703"/>
                <a:gd name="T59" fmla="*/ 2099 h 396"/>
                <a:gd name="T60" fmla="+- 0 2969 2903"/>
                <a:gd name="T61" fmla="*/ T60 w 1059"/>
                <a:gd name="T62" fmla="+- 0 2099 1703"/>
                <a:gd name="T63" fmla="*/ 2099 h 396"/>
                <a:gd name="T64" fmla="+- 0 2943 2903"/>
                <a:gd name="T65" fmla="*/ T64 w 1059"/>
                <a:gd name="T66" fmla="+- 0 2094 1703"/>
                <a:gd name="T67" fmla="*/ 2094 h 396"/>
                <a:gd name="T68" fmla="+- 0 2922 2903"/>
                <a:gd name="T69" fmla="*/ T68 w 1059"/>
                <a:gd name="T70" fmla="+- 0 2080 1703"/>
                <a:gd name="T71" fmla="*/ 2080 h 396"/>
                <a:gd name="T72" fmla="+- 0 2908 2903"/>
                <a:gd name="T73" fmla="*/ T72 w 1059"/>
                <a:gd name="T74" fmla="+- 0 2059 1703"/>
                <a:gd name="T75" fmla="*/ 2059 h 396"/>
                <a:gd name="T76" fmla="+- 0 2903 2903"/>
                <a:gd name="T77" fmla="*/ T76 w 1059"/>
                <a:gd name="T78" fmla="+- 0 2033 1703"/>
                <a:gd name="T79" fmla="*/ 2033 h 396"/>
                <a:gd name="T80" fmla="+- 0 2903 2903"/>
                <a:gd name="T81" fmla="*/ T80 w 1059"/>
                <a:gd name="T82" fmla="+- 0 1769 1703"/>
                <a:gd name="T83" fmla="*/ 1769 h 3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59" h="396">
                  <a:moveTo>
                    <a:pt x="0" y="66"/>
                  </a:moveTo>
                  <a:lnTo>
                    <a:pt x="5" y="41"/>
                  </a:lnTo>
                  <a:lnTo>
                    <a:pt x="19" y="20"/>
                  </a:lnTo>
                  <a:lnTo>
                    <a:pt x="40" y="5"/>
                  </a:lnTo>
                  <a:lnTo>
                    <a:pt x="66" y="0"/>
                  </a:lnTo>
                  <a:lnTo>
                    <a:pt x="992" y="0"/>
                  </a:lnTo>
                  <a:lnTo>
                    <a:pt x="1018" y="5"/>
                  </a:lnTo>
                  <a:lnTo>
                    <a:pt x="1039" y="20"/>
                  </a:lnTo>
                  <a:lnTo>
                    <a:pt x="1053" y="41"/>
                  </a:lnTo>
                  <a:lnTo>
                    <a:pt x="1058" y="66"/>
                  </a:lnTo>
                  <a:lnTo>
                    <a:pt x="1058" y="330"/>
                  </a:lnTo>
                  <a:lnTo>
                    <a:pt x="1053" y="356"/>
                  </a:lnTo>
                  <a:lnTo>
                    <a:pt x="1039" y="377"/>
                  </a:lnTo>
                  <a:lnTo>
                    <a:pt x="1018" y="391"/>
                  </a:lnTo>
                  <a:lnTo>
                    <a:pt x="992" y="396"/>
                  </a:lnTo>
                  <a:lnTo>
                    <a:pt x="66" y="396"/>
                  </a:lnTo>
                  <a:lnTo>
                    <a:pt x="40" y="391"/>
                  </a:lnTo>
                  <a:lnTo>
                    <a:pt x="19" y="377"/>
                  </a:lnTo>
                  <a:lnTo>
                    <a:pt x="5" y="356"/>
                  </a:lnTo>
                  <a:lnTo>
                    <a:pt x="0" y="330"/>
                  </a:lnTo>
                  <a:lnTo>
                    <a:pt x="0" y="66"/>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 name="docshape680">
              <a:extLst>
                <a:ext uri="{FF2B5EF4-FFF2-40B4-BE49-F238E27FC236}">
                  <a16:creationId xmlns:a16="http://schemas.microsoft.com/office/drawing/2014/main" id="{866EFDF7-8269-9769-A491-5340827ECDB0}"/>
                </a:ext>
              </a:extLst>
            </p:cNvPr>
            <p:cNvSpPr txBox="1">
              <a:spLocks noChangeArrowheads="1"/>
            </p:cNvSpPr>
            <p:nvPr/>
          </p:nvSpPr>
          <p:spPr bwMode="auto">
            <a:xfrm>
              <a:off x="4536" y="2652"/>
              <a:ext cx="3903" cy="680"/>
            </a:xfrm>
            <a:prstGeom prst="rect">
              <a:avLst/>
            </a:prstGeom>
            <a:solidFill>
              <a:srgbClr val="FFFFFF"/>
            </a:solidFill>
            <a:ln w="9525">
              <a:solidFill>
                <a:srgbClr val="FF0000"/>
              </a:solidFill>
              <a:miter lim="800000"/>
              <a:headEnd/>
              <a:tailEnd/>
            </a:ln>
          </p:spPr>
          <p:txBody>
            <a:bodyPr vert="horz" wrap="square" lIns="180000" tIns="0" rIns="0" bIns="0" numCol="1" anchor="t" anchorCtr="0" compatLnSpc="1">
              <a:prstTxWarp prst="textNoShape">
                <a:avLst/>
              </a:prstTxWarp>
            </a:bodyPr>
            <a:lstStyle/>
            <a:p>
              <a:pPr marL="0" marR="361950" lvl="0" indent="0" algn="l" defTabSz="914400" rtl="0" eaLnBrk="0" fontAlgn="base" latinLnBrk="0" hangingPunct="0">
                <a:lnSpc>
                  <a:spcPct val="100000"/>
                </a:lnSpc>
                <a:spcBef>
                  <a:spcPts val="463"/>
                </a:spcBef>
                <a:spcAft>
                  <a:spcPts val="800"/>
                </a:spcAft>
                <a:buClrTx/>
                <a:buSzTx/>
                <a:buFontTx/>
                <a:buNone/>
                <a:tabLst/>
              </a:pPr>
              <a:r>
                <a:rPr kumimoji="0" lang="ja-JP" altLang="en-US" sz="1100" b="0" i="0" u="none" strike="noStrike" cap="none" normalizeH="0" baseline="0" dirty="0">
                  <a:ln>
                    <a:noFill/>
                  </a:ln>
                  <a:solidFill>
                    <a:srgbClr val="000000"/>
                  </a:solidFill>
                  <a:effectLst/>
                  <a:latin typeface="游ゴシック" panose="020B0400000000000000" pitchFamily="50" charset="-128"/>
                  <a:ea typeface="游ゴシック" panose="020B0400000000000000" pitchFamily="50" charset="-128"/>
                </a:rPr>
                <a:t>「算定回数」を「初診」で検索した画面です。</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grpSp>
        <p:nvGrpSpPr>
          <p:cNvPr id="8" name="docshapegroup681">
            <a:extLst>
              <a:ext uri="{FF2B5EF4-FFF2-40B4-BE49-F238E27FC236}">
                <a16:creationId xmlns:a16="http://schemas.microsoft.com/office/drawing/2014/main" id="{C6D16636-67BA-4FF2-3FF7-C6727F6FCC03}"/>
              </a:ext>
            </a:extLst>
          </p:cNvPr>
          <p:cNvGrpSpPr>
            <a:grpSpLocks/>
          </p:cNvGrpSpPr>
          <p:nvPr/>
        </p:nvGrpSpPr>
        <p:grpSpPr bwMode="auto">
          <a:xfrm>
            <a:off x="800266" y="6453357"/>
            <a:ext cx="4321176" cy="2301876"/>
            <a:chOff x="2551" y="212"/>
            <a:chExt cx="6804" cy="3627"/>
          </a:xfrm>
        </p:grpSpPr>
        <p:pic>
          <p:nvPicPr>
            <p:cNvPr id="4106" name="docshape682">
              <a:extLst>
                <a:ext uri="{FF2B5EF4-FFF2-40B4-BE49-F238E27FC236}">
                  <a16:creationId xmlns:a16="http://schemas.microsoft.com/office/drawing/2014/main" id="{39FF09DB-330C-513A-1C26-40A5A93581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 y="212"/>
              <a:ext cx="6804" cy="3627"/>
            </a:xfrm>
            <a:prstGeom prst="rect">
              <a:avLst/>
            </a:prstGeom>
            <a:noFill/>
            <a:extLst>
              <a:ext uri="{909E8E84-426E-40DD-AFC4-6F175D3DCCD1}">
                <a14:hiddenFill xmlns:a14="http://schemas.microsoft.com/office/drawing/2010/main">
                  <a:solidFill>
                    <a:srgbClr val="FFFFFF"/>
                  </a:solidFill>
                </a14:hiddenFill>
              </a:ext>
            </a:extLst>
          </p:spPr>
        </p:pic>
        <p:sp>
          <p:nvSpPr>
            <p:cNvPr id="9" name="docshape683">
              <a:extLst>
                <a:ext uri="{FF2B5EF4-FFF2-40B4-BE49-F238E27FC236}">
                  <a16:creationId xmlns:a16="http://schemas.microsoft.com/office/drawing/2014/main" id="{386404F1-F1A4-BAD2-C3FD-0C1E013C3A5F}"/>
                </a:ext>
              </a:extLst>
            </p:cNvPr>
            <p:cNvSpPr>
              <a:spLocks/>
            </p:cNvSpPr>
            <p:nvPr/>
          </p:nvSpPr>
          <p:spPr bwMode="auto">
            <a:xfrm>
              <a:off x="3728" y="1694"/>
              <a:ext cx="1059" cy="399"/>
            </a:xfrm>
            <a:custGeom>
              <a:avLst/>
              <a:gdLst>
                <a:gd name="T0" fmla="+- 0 3728 3728"/>
                <a:gd name="T1" fmla="*/ T0 w 1059"/>
                <a:gd name="T2" fmla="+- 0 1761 1694"/>
                <a:gd name="T3" fmla="*/ 1761 h 399"/>
                <a:gd name="T4" fmla="+- 0 3734 3728"/>
                <a:gd name="T5" fmla="*/ T4 w 1059"/>
                <a:gd name="T6" fmla="+- 0 1735 1694"/>
                <a:gd name="T7" fmla="*/ 1735 h 399"/>
                <a:gd name="T8" fmla="+- 0 3748 3728"/>
                <a:gd name="T9" fmla="*/ T8 w 1059"/>
                <a:gd name="T10" fmla="+- 0 1714 1694"/>
                <a:gd name="T11" fmla="*/ 1714 h 399"/>
                <a:gd name="T12" fmla="+- 0 3769 3728"/>
                <a:gd name="T13" fmla="*/ T12 w 1059"/>
                <a:gd name="T14" fmla="+- 0 1700 1694"/>
                <a:gd name="T15" fmla="*/ 1700 h 399"/>
                <a:gd name="T16" fmla="+- 0 3795 3728"/>
                <a:gd name="T17" fmla="*/ T16 w 1059"/>
                <a:gd name="T18" fmla="+- 0 1694 1694"/>
                <a:gd name="T19" fmla="*/ 1694 h 399"/>
                <a:gd name="T20" fmla="+- 0 4720 3728"/>
                <a:gd name="T21" fmla="*/ T20 w 1059"/>
                <a:gd name="T22" fmla="+- 0 1694 1694"/>
                <a:gd name="T23" fmla="*/ 1694 h 399"/>
                <a:gd name="T24" fmla="+- 0 4746 3728"/>
                <a:gd name="T25" fmla="*/ T24 w 1059"/>
                <a:gd name="T26" fmla="+- 0 1700 1694"/>
                <a:gd name="T27" fmla="*/ 1700 h 399"/>
                <a:gd name="T28" fmla="+- 0 4767 3728"/>
                <a:gd name="T29" fmla="*/ T28 w 1059"/>
                <a:gd name="T30" fmla="+- 0 1714 1694"/>
                <a:gd name="T31" fmla="*/ 1714 h 399"/>
                <a:gd name="T32" fmla="+- 0 4782 3728"/>
                <a:gd name="T33" fmla="*/ T32 w 1059"/>
                <a:gd name="T34" fmla="+- 0 1735 1694"/>
                <a:gd name="T35" fmla="*/ 1735 h 399"/>
                <a:gd name="T36" fmla="+- 0 4787 3728"/>
                <a:gd name="T37" fmla="*/ T36 w 1059"/>
                <a:gd name="T38" fmla="+- 0 1761 1694"/>
                <a:gd name="T39" fmla="*/ 1761 h 399"/>
                <a:gd name="T40" fmla="+- 0 4787 3728"/>
                <a:gd name="T41" fmla="*/ T40 w 1059"/>
                <a:gd name="T42" fmla="+- 0 2026 1694"/>
                <a:gd name="T43" fmla="*/ 2026 h 399"/>
                <a:gd name="T44" fmla="+- 0 4782 3728"/>
                <a:gd name="T45" fmla="*/ T44 w 1059"/>
                <a:gd name="T46" fmla="+- 0 2052 1694"/>
                <a:gd name="T47" fmla="*/ 2052 h 399"/>
                <a:gd name="T48" fmla="+- 0 4767 3728"/>
                <a:gd name="T49" fmla="*/ T48 w 1059"/>
                <a:gd name="T50" fmla="+- 0 2073 1694"/>
                <a:gd name="T51" fmla="*/ 2073 h 399"/>
                <a:gd name="T52" fmla="+- 0 4746 3728"/>
                <a:gd name="T53" fmla="*/ T52 w 1059"/>
                <a:gd name="T54" fmla="+- 0 2088 1694"/>
                <a:gd name="T55" fmla="*/ 2088 h 399"/>
                <a:gd name="T56" fmla="+- 0 4720 3728"/>
                <a:gd name="T57" fmla="*/ T56 w 1059"/>
                <a:gd name="T58" fmla="+- 0 2093 1694"/>
                <a:gd name="T59" fmla="*/ 2093 h 399"/>
                <a:gd name="T60" fmla="+- 0 3795 3728"/>
                <a:gd name="T61" fmla="*/ T60 w 1059"/>
                <a:gd name="T62" fmla="+- 0 2093 1694"/>
                <a:gd name="T63" fmla="*/ 2093 h 399"/>
                <a:gd name="T64" fmla="+- 0 3769 3728"/>
                <a:gd name="T65" fmla="*/ T64 w 1059"/>
                <a:gd name="T66" fmla="+- 0 2088 1694"/>
                <a:gd name="T67" fmla="*/ 2088 h 399"/>
                <a:gd name="T68" fmla="+- 0 3748 3728"/>
                <a:gd name="T69" fmla="*/ T68 w 1059"/>
                <a:gd name="T70" fmla="+- 0 2073 1694"/>
                <a:gd name="T71" fmla="*/ 2073 h 399"/>
                <a:gd name="T72" fmla="+- 0 3734 3728"/>
                <a:gd name="T73" fmla="*/ T72 w 1059"/>
                <a:gd name="T74" fmla="+- 0 2052 1694"/>
                <a:gd name="T75" fmla="*/ 2052 h 399"/>
                <a:gd name="T76" fmla="+- 0 3728 3728"/>
                <a:gd name="T77" fmla="*/ T76 w 1059"/>
                <a:gd name="T78" fmla="+- 0 2026 1694"/>
                <a:gd name="T79" fmla="*/ 2026 h 399"/>
                <a:gd name="T80" fmla="+- 0 3728 3728"/>
                <a:gd name="T81" fmla="*/ T80 w 1059"/>
                <a:gd name="T82" fmla="+- 0 1761 1694"/>
                <a:gd name="T83" fmla="*/ 1761 h 39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1059" h="399">
                  <a:moveTo>
                    <a:pt x="0" y="67"/>
                  </a:moveTo>
                  <a:lnTo>
                    <a:pt x="6" y="41"/>
                  </a:lnTo>
                  <a:lnTo>
                    <a:pt x="20" y="20"/>
                  </a:lnTo>
                  <a:lnTo>
                    <a:pt x="41" y="6"/>
                  </a:lnTo>
                  <a:lnTo>
                    <a:pt x="67" y="0"/>
                  </a:lnTo>
                  <a:lnTo>
                    <a:pt x="992" y="0"/>
                  </a:lnTo>
                  <a:lnTo>
                    <a:pt x="1018" y="6"/>
                  </a:lnTo>
                  <a:lnTo>
                    <a:pt x="1039" y="20"/>
                  </a:lnTo>
                  <a:lnTo>
                    <a:pt x="1054" y="41"/>
                  </a:lnTo>
                  <a:lnTo>
                    <a:pt x="1059" y="67"/>
                  </a:lnTo>
                  <a:lnTo>
                    <a:pt x="1059" y="332"/>
                  </a:lnTo>
                  <a:lnTo>
                    <a:pt x="1054" y="358"/>
                  </a:lnTo>
                  <a:lnTo>
                    <a:pt x="1039" y="379"/>
                  </a:lnTo>
                  <a:lnTo>
                    <a:pt x="1018" y="394"/>
                  </a:lnTo>
                  <a:lnTo>
                    <a:pt x="992" y="399"/>
                  </a:lnTo>
                  <a:lnTo>
                    <a:pt x="67" y="399"/>
                  </a:lnTo>
                  <a:lnTo>
                    <a:pt x="41" y="394"/>
                  </a:lnTo>
                  <a:lnTo>
                    <a:pt x="20" y="379"/>
                  </a:lnTo>
                  <a:lnTo>
                    <a:pt x="6" y="358"/>
                  </a:lnTo>
                  <a:lnTo>
                    <a:pt x="0" y="332"/>
                  </a:lnTo>
                  <a:lnTo>
                    <a:pt x="0" y="67"/>
                  </a:lnTo>
                  <a:close/>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684">
              <a:extLst>
                <a:ext uri="{FF2B5EF4-FFF2-40B4-BE49-F238E27FC236}">
                  <a16:creationId xmlns:a16="http://schemas.microsoft.com/office/drawing/2014/main" id="{E158BBC5-8C2C-49AD-3EFA-CB73728457CE}"/>
                </a:ext>
              </a:extLst>
            </p:cNvPr>
            <p:cNvSpPr txBox="1">
              <a:spLocks noChangeArrowheads="1"/>
            </p:cNvSpPr>
            <p:nvPr/>
          </p:nvSpPr>
          <p:spPr bwMode="auto">
            <a:xfrm>
              <a:off x="4536" y="2665"/>
              <a:ext cx="4294" cy="680"/>
            </a:xfrm>
            <a:prstGeom prst="rect">
              <a:avLst/>
            </a:prstGeom>
            <a:solidFill>
              <a:srgbClr val="FFFFFF"/>
            </a:solidFill>
            <a:ln w="9525">
              <a:solidFill>
                <a:srgbClr val="FF0000"/>
              </a:solidFill>
              <a:miter lim="800000"/>
              <a:headEnd/>
              <a:tailEnd/>
            </a:ln>
          </p:spPr>
          <p:txBody>
            <a:bodyPr vert="horz" wrap="square" lIns="180000" tIns="36000" rIns="0" bIns="0" numCol="1" anchor="t" anchorCtr="0" compatLnSpc="1">
              <a:prstTxWarp prst="textNoShape">
                <a:avLst/>
              </a:prstTxWarp>
            </a:bodyPr>
            <a:lstStyle/>
            <a:p>
              <a:pPr marL="0" marR="282575" lvl="0" indent="0" algn="l" defTabSz="914400" rtl="0" eaLnBrk="0" fontAlgn="base" latinLnBrk="0" hangingPunct="0">
                <a:lnSpc>
                  <a:spcPct val="100000"/>
                </a:lnSpc>
                <a:spcBef>
                  <a:spcPts val="375"/>
                </a:spcBef>
                <a:spcAft>
                  <a:spcPts val="800"/>
                </a:spcAft>
                <a:buClrTx/>
                <a:buSzTx/>
                <a:buFontTx/>
                <a:buNone/>
                <a:tabLst/>
              </a:pPr>
              <a:r>
                <a:rPr kumimoji="0" lang="ja-JP" altLang="en-US" sz="1100" b="0" i="0" u="none" strike="noStrike" cap="none" normalizeH="0" baseline="0" dirty="0">
                  <a:ln>
                    <a:noFill/>
                  </a:ln>
                  <a:solidFill>
                    <a:srgbClr val="000000"/>
                  </a:solidFill>
                  <a:effectLst/>
                  <a:latin typeface="游ゴシック" panose="020B0400000000000000" pitchFamily="50" charset="-128"/>
                  <a:ea typeface="游ゴシック" panose="020B0400000000000000" pitchFamily="50" charset="-128"/>
                </a:rPr>
                <a:t>「背反関連」を「特定疾患療養管理料」で検索した画面です。</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11" name="テキスト ボックス 10">
            <a:extLst>
              <a:ext uri="{FF2B5EF4-FFF2-40B4-BE49-F238E27FC236}">
                <a16:creationId xmlns:a16="http://schemas.microsoft.com/office/drawing/2014/main" id="{572CA198-F328-BC11-55ED-0201CED45B62}"/>
              </a:ext>
            </a:extLst>
          </p:cNvPr>
          <p:cNvSpPr txBox="1"/>
          <p:nvPr/>
        </p:nvSpPr>
        <p:spPr>
          <a:xfrm>
            <a:off x="0" y="665436"/>
            <a:ext cx="6853799" cy="910762"/>
          </a:xfrm>
          <a:prstGeom prst="rect">
            <a:avLst/>
          </a:prstGeom>
          <a:noFill/>
        </p:spPr>
        <p:txBody>
          <a:bodyPr wrap="none" rtlCol="0">
            <a:spAutoFit/>
          </a:bodyPr>
          <a:lstStyle/>
          <a:p>
            <a:pPr marL="485140">
              <a:lnSpc>
                <a:spcPts val="1815"/>
              </a:lnSpc>
            </a:pPr>
            <a:r>
              <a:rPr lang="ja-JP" altLang="ja-JP" sz="1100" b="1" spc="-10" dirty="0">
                <a:effectLst/>
                <a:latin typeface="함초롬바탕" panose="02030604000101010101" pitchFamily="18" charset="-128"/>
                <a:ea typeface="함초롬바탕" panose="02030604000101010101" pitchFamily="18" charset="-128"/>
                <a:cs typeface="함초롬바탕" panose="02030604000101010101" pitchFamily="18" charset="-128"/>
              </a:rPr>
              <a:t>２．電子点数表</a:t>
            </a:r>
            <a:endParaRPr lang="ja-JP" altLang="ja-JP" sz="1100" b="1" dirty="0">
              <a:effectLst/>
              <a:latin typeface="함초롬바탕" panose="02030604000101010101" pitchFamily="18" charset="-128"/>
              <a:ea typeface="함초롬바탕" panose="02030604000101010101" pitchFamily="18" charset="-128"/>
              <a:cs typeface="함초롬바탕" panose="02030604000101010101" pitchFamily="18" charset="-128"/>
            </a:endParaRPr>
          </a:p>
          <a:p>
            <a:pPr marL="485140" marR="709930">
              <a:lnSpc>
                <a:spcPct val="116000"/>
              </a:lnSpc>
              <a:spcBef>
                <a:spcPts val="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ナビゲーションウィン</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ド</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ウの「マスター管理」</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の</a:t>
            </a: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「電子点</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数表</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ja-JP" sz="1100" spc="-20" dirty="0">
                <a:effectLst/>
                <a:latin typeface="游ゴシック" panose="020B0400000000000000" pitchFamily="50" charset="-128"/>
                <a:ea typeface="游ゴシック" panose="020B0400000000000000" pitchFamily="50" charset="-128"/>
                <a:cs typeface="ＭＳ Ｐゴシック" panose="020B0600070205080204" pitchFamily="50" charset="-128"/>
              </a:rPr>
              <a:t>算定回数＆背</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反）</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」を</a:t>
            </a:r>
            <a:endParaRPr lang="en-US"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marR="709930">
              <a:lnSpc>
                <a:spcPct val="116000"/>
              </a:lnSpc>
              <a:spcBef>
                <a:spcPts val="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ダブルクリッ</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a:t>
            </a:r>
            <a:r>
              <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します。</a:t>
            </a:r>
          </a:p>
          <a:p>
            <a:endParaRPr kumimoji="1" lang="ja-JP" altLang="en-US" sz="1100" dirty="0"/>
          </a:p>
        </p:txBody>
      </p:sp>
      <p:sp>
        <p:nvSpPr>
          <p:cNvPr id="12" name="テキスト ボックス 11">
            <a:extLst>
              <a:ext uri="{FF2B5EF4-FFF2-40B4-BE49-F238E27FC236}">
                <a16:creationId xmlns:a16="http://schemas.microsoft.com/office/drawing/2014/main" id="{A02DB1F0-3AAA-B2F5-C6A3-4DCF390E53A9}"/>
              </a:ext>
            </a:extLst>
          </p:cNvPr>
          <p:cNvSpPr txBox="1"/>
          <p:nvPr/>
        </p:nvSpPr>
        <p:spPr>
          <a:xfrm>
            <a:off x="196200" y="2908731"/>
            <a:ext cx="4606389" cy="746358"/>
          </a:xfrm>
          <a:prstGeom prst="rect">
            <a:avLst/>
          </a:prstGeom>
          <a:noFill/>
        </p:spPr>
        <p:txBody>
          <a:bodyPr wrap="none" rtlCol="0">
            <a:spAutoFit/>
          </a:bodyPr>
          <a:lstStyle/>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電子点数表が表示されます。検索すると内容が表示されます。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485140">
              <a:spcBef>
                <a:spcPts val="250"/>
              </a:spcBef>
              <a:spcAft>
                <a:spcPts val="0"/>
              </a:spcAft>
            </a:pPr>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「算定回数」と「背反」はタブで切り替わります。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dirty="0"/>
          </a:p>
        </p:txBody>
      </p:sp>
      <p:sp>
        <p:nvSpPr>
          <p:cNvPr id="13" name="テキスト ボックス 12">
            <a:extLst>
              <a:ext uri="{FF2B5EF4-FFF2-40B4-BE49-F238E27FC236}">
                <a16:creationId xmlns:a16="http://schemas.microsoft.com/office/drawing/2014/main" id="{4049AC77-9E3E-238F-FFAC-CD31AE212307}"/>
              </a:ext>
            </a:extLst>
          </p:cNvPr>
          <p:cNvSpPr txBox="1"/>
          <p:nvPr/>
        </p:nvSpPr>
        <p:spPr>
          <a:xfrm>
            <a:off x="196200" y="6038768"/>
            <a:ext cx="2359620" cy="430887"/>
          </a:xfrm>
          <a:prstGeom prst="rect">
            <a:avLst/>
          </a:prstGeom>
          <a:noFill/>
        </p:spPr>
        <p:txBody>
          <a:bodyPr wrap="none" rtlCol="0">
            <a:spAutoFit/>
          </a:bodyPr>
          <a:lstStyle/>
          <a:p>
            <a:pPr marL="48514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「背反関連」の画面です。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endParaRPr kumimoji="1" lang="ja-JP" altLang="en-US" sz="1100" dirty="0"/>
          </a:p>
        </p:txBody>
      </p:sp>
    </p:spTree>
    <p:extLst>
      <p:ext uri="{BB962C8B-B14F-4D97-AF65-F5344CB8AC3E}">
        <p14:creationId xmlns:p14="http://schemas.microsoft.com/office/powerpoint/2010/main" val="17580703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95</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0CCCBD72-6676-1070-87C9-F05E6A043752}"/>
              </a:ext>
            </a:extLst>
          </p:cNvPr>
          <p:cNvSpPr txBox="1"/>
          <p:nvPr/>
        </p:nvSpPr>
        <p:spPr>
          <a:xfrm>
            <a:off x="2327256" y="756746"/>
            <a:ext cx="2203488" cy="646331"/>
          </a:xfrm>
          <a:prstGeom prst="rect">
            <a:avLst/>
          </a:prstGeom>
          <a:noFill/>
        </p:spPr>
        <p:txBody>
          <a:bodyPr wrap="none" rtlCol="0">
            <a:spAutoFit/>
          </a:bodyPr>
          <a:lstStyle/>
          <a:p>
            <a:r>
              <a:rPr lang="ja-JP" altLang="ja-JP" sz="1800" b="1" kern="0" dirty="0">
                <a:effectLst/>
                <a:latin typeface="+mn-ea"/>
                <a:cs typeface="ＭＳ ゴシック" panose="020B0609070205080204" pitchFamily="49" charset="-128"/>
              </a:rPr>
              <a:t>第３章</a:t>
            </a:r>
            <a:r>
              <a:rPr lang="ja-JP" altLang="ja-JP" sz="1800" b="1" kern="0" spc="380" dirty="0">
                <a:effectLst/>
                <a:latin typeface="+mn-ea"/>
                <a:cs typeface="ＭＳ ゴシック" panose="020B0609070205080204" pitchFamily="49" charset="-128"/>
              </a:rPr>
              <a:t> </a:t>
            </a:r>
            <a:r>
              <a:rPr lang="ja-JP" altLang="ja-JP" sz="1800" b="1" kern="0" spc="-10" dirty="0">
                <a:effectLst/>
                <a:latin typeface="+mn-ea"/>
                <a:cs typeface="ＭＳ ゴシック" panose="020B0609070205080204" pitchFamily="49" charset="-128"/>
              </a:rPr>
              <a:t>点検事例集</a:t>
            </a:r>
            <a:endParaRPr lang="ja-JP" altLang="ja-JP" sz="1800" b="1" kern="0" dirty="0">
              <a:effectLst/>
              <a:latin typeface="+mn-ea"/>
              <a:cs typeface="ＭＳ ゴシック" panose="020B0609070205080204" pitchFamily="49" charset="-128"/>
            </a:endParaRPr>
          </a:p>
          <a:p>
            <a:endParaRPr kumimoji="1" lang="ja-JP" altLang="en-US" dirty="0">
              <a:latin typeface="+mn-ea"/>
            </a:endParaRPr>
          </a:p>
        </p:txBody>
      </p:sp>
      <p:sp>
        <p:nvSpPr>
          <p:cNvPr id="3" name="正方形/長方形 2">
            <a:extLst>
              <a:ext uri="{FF2B5EF4-FFF2-40B4-BE49-F238E27FC236}">
                <a16:creationId xmlns:a16="http://schemas.microsoft.com/office/drawing/2014/main" id="{7AB6C3D1-5DED-C34C-DEFA-F07504D07A12}"/>
              </a:ext>
            </a:extLst>
          </p:cNvPr>
          <p:cNvSpPr/>
          <p:nvPr/>
        </p:nvSpPr>
        <p:spPr>
          <a:xfrm>
            <a:off x="678246" y="1351659"/>
            <a:ext cx="5400000" cy="252000"/>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rgbClr val="002060"/>
                </a:solidFill>
                <a:latin typeface="游ゴシック" panose="020B0400000000000000" pitchFamily="50" charset="-128"/>
                <a:ea typeface="游ゴシック" panose="020B0400000000000000" pitchFamily="50" charset="-128"/>
              </a:rPr>
              <a:t> 事前審査の実例</a:t>
            </a:r>
          </a:p>
        </p:txBody>
      </p:sp>
      <p:sp>
        <p:nvSpPr>
          <p:cNvPr id="4" name="テキスト ボックス 3">
            <a:extLst>
              <a:ext uri="{FF2B5EF4-FFF2-40B4-BE49-F238E27FC236}">
                <a16:creationId xmlns:a16="http://schemas.microsoft.com/office/drawing/2014/main" id="{7B273C07-60AA-3DDF-1095-E16F6F0A8159}"/>
              </a:ext>
            </a:extLst>
          </p:cNvPr>
          <p:cNvSpPr txBox="1"/>
          <p:nvPr/>
        </p:nvSpPr>
        <p:spPr>
          <a:xfrm>
            <a:off x="292381" y="1679475"/>
            <a:ext cx="6223228" cy="4315156"/>
          </a:xfrm>
          <a:prstGeom prst="rect">
            <a:avLst/>
          </a:prstGeom>
          <a:noFill/>
        </p:spPr>
        <p:txBody>
          <a:bodyPr wrap="square" rtlCol="0">
            <a:spAutoFit/>
          </a:bodyPr>
          <a:lstStyle/>
          <a:p>
            <a:pPr marL="485140" marR="1407795">
              <a:lnSpc>
                <a:spcPct val="116000"/>
              </a:lnSpc>
              <a:spcBef>
                <a:spcPts val="350"/>
              </a:spcBef>
              <a:spcAft>
                <a:spcPts val="0"/>
              </a:spcAft>
              <a:tabLst>
                <a:tab pos="1744345" algn="l"/>
              </a:tabLst>
            </a:pPr>
            <a:r>
              <a:rPr lang="ja-JP" altLang="ja-JP" sz="1100" spc="-10" dirty="0">
                <a:effectLst/>
                <a:latin typeface="+mn-ea"/>
                <a:cs typeface="ＭＳ Ｐゴシック" panose="020B0600070205080204" pitchFamily="50" charset="-128"/>
              </a:rPr>
              <a:t>自動点検の結果、不合格と判定されたレセプトの実例を示します。</a:t>
            </a:r>
            <a:r>
              <a:rPr lang="en-US" altLang="ja-JP" sz="1100" spc="400" dirty="0">
                <a:effectLst/>
                <a:latin typeface="+mn-ea"/>
                <a:cs typeface="ＭＳ Ｐゴシック" panose="020B0600070205080204" pitchFamily="50" charset="-128"/>
              </a:rPr>
              <a:t>   </a:t>
            </a:r>
            <a:r>
              <a:rPr lang="ja-JP" altLang="ja-JP" sz="1100" spc="-10" dirty="0">
                <a:effectLst/>
                <a:latin typeface="+mn-ea"/>
                <a:cs typeface="ＭＳ Ｐゴシック" panose="020B0600070205080204" pitchFamily="50" charset="-128"/>
              </a:rPr>
              <a:t>１．病名漏れ点検</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医薬品</a:t>
            </a:r>
            <a:endParaRPr lang="ja-JP" altLang="ja-JP" sz="1100" dirty="0">
              <a:effectLst/>
              <a:latin typeface="+mn-ea"/>
              <a:cs typeface="ＭＳ Ｐゴシック" panose="020B0600070205080204" pitchFamily="50" charset="-128"/>
            </a:endParaRPr>
          </a:p>
          <a:p>
            <a:pPr marL="485140" marR="3782060">
              <a:lnSpc>
                <a:spcPct val="116000"/>
              </a:lnSpc>
              <a:spcAft>
                <a:spcPts val="0"/>
              </a:spcAft>
              <a:tabLst>
                <a:tab pos="1744345" algn="l"/>
              </a:tabLst>
            </a:pPr>
            <a:r>
              <a:rPr lang="ja-JP" altLang="ja-JP" sz="1100" spc="-10" dirty="0">
                <a:effectLst/>
                <a:latin typeface="+mn-ea"/>
                <a:cs typeface="ＭＳ Ｐゴシック" panose="020B0600070205080204" pitchFamily="50" charset="-128"/>
              </a:rPr>
              <a:t>２．病名漏れ点検</a:t>
            </a:r>
            <a:r>
              <a:rPr lang="en-US" altLang="ja-JP" sz="1100" dirty="0">
                <a:effectLst/>
                <a:latin typeface="+mn-ea"/>
                <a:cs typeface="ＭＳ Ｐゴシック" panose="020B0600070205080204" pitchFamily="50" charset="-128"/>
              </a:rPr>
              <a:t>	</a:t>
            </a:r>
            <a:r>
              <a:rPr lang="ja-JP" altLang="ja-JP" sz="1100" spc="-30" dirty="0">
                <a:effectLst/>
                <a:latin typeface="+mn-ea"/>
                <a:cs typeface="ＭＳ Ｐゴシック" panose="020B0600070205080204" pitchFamily="50" charset="-128"/>
              </a:rPr>
              <a:t>検査</a:t>
            </a:r>
            <a:r>
              <a:rPr lang="ja-JP" altLang="ja-JP" sz="1100" spc="400" dirty="0">
                <a:effectLst/>
                <a:latin typeface="+mn-ea"/>
                <a:cs typeface="ＭＳ Ｐゴシック" panose="020B0600070205080204" pitchFamily="50" charset="-128"/>
              </a:rPr>
              <a:t> </a:t>
            </a:r>
            <a:endParaRPr lang="en-US" altLang="ja-JP" sz="1100" spc="400" dirty="0">
              <a:effectLst/>
              <a:latin typeface="+mn-ea"/>
              <a:cs typeface="ＭＳ Ｐゴシック" panose="020B0600070205080204" pitchFamily="50" charset="-128"/>
            </a:endParaRPr>
          </a:p>
          <a:p>
            <a:pPr marL="485140" marR="3782060">
              <a:lnSpc>
                <a:spcPct val="116000"/>
              </a:lnSpc>
              <a:spcAft>
                <a:spcPts val="0"/>
              </a:spcAft>
              <a:tabLst>
                <a:tab pos="1744345" algn="l"/>
              </a:tabLst>
            </a:pPr>
            <a:r>
              <a:rPr lang="ja-JP" altLang="ja-JP" sz="1100" spc="-10" dirty="0">
                <a:effectLst/>
                <a:latin typeface="+mn-ea"/>
                <a:cs typeface="ＭＳ Ｐゴシック" panose="020B0600070205080204" pitchFamily="50" charset="-128"/>
              </a:rPr>
              <a:t>３．病名漏れ点検</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算定日 </a:t>
            </a:r>
            <a:r>
              <a:rPr lang="ja-JP" altLang="ja-JP" sz="1100" spc="-10" dirty="0">
                <a:effectLst/>
                <a:latin typeface="+mn-ea"/>
                <a:cs typeface="ＭＳ Ｐゴシック" panose="020B0600070205080204" pitchFamily="50" charset="-128"/>
              </a:rPr>
              <a:t>４．病名漏れ点検</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複数名 </a:t>
            </a:r>
            <a:r>
              <a:rPr lang="ja-JP" altLang="ja-JP" sz="1100" spc="-10" dirty="0">
                <a:effectLst/>
                <a:latin typeface="+mn-ea"/>
                <a:cs typeface="ＭＳ Ｐゴシック" panose="020B0600070205080204" pitchFamily="50" charset="-128"/>
              </a:rPr>
              <a:t>５．病名漏れ点検</a:t>
            </a:r>
            <a:r>
              <a:rPr lang="en-US" altLang="ja-JP" sz="1100" dirty="0">
                <a:effectLst/>
                <a:latin typeface="+mn-ea"/>
                <a:cs typeface="ＭＳ Ｐゴシック" panose="020B0600070205080204" pitchFamily="50" charset="-128"/>
              </a:rPr>
              <a:t>	</a:t>
            </a:r>
            <a:r>
              <a:rPr lang="ja-JP" altLang="ja-JP" sz="1100" spc="-30" dirty="0">
                <a:effectLst/>
                <a:latin typeface="+mn-ea"/>
                <a:cs typeface="ＭＳ Ｐゴシック" panose="020B0600070205080204" pitchFamily="50" charset="-128"/>
              </a:rPr>
              <a:t>部位</a:t>
            </a:r>
            <a:endParaRPr lang="ja-JP" altLang="ja-JP" sz="1100" dirty="0">
              <a:effectLst/>
              <a:latin typeface="+mn-ea"/>
              <a:cs typeface="ＭＳ Ｐゴシック" panose="020B0600070205080204" pitchFamily="50" charset="-128"/>
            </a:endParaRPr>
          </a:p>
          <a:p>
            <a:pPr marL="485140" marR="2945130">
              <a:lnSpc>
                <a:spcPct val="116000"/>
              </a:lnSpc>
              <a:spcBef>
                <a:spcPts val="5"/>
              </a:spcBef>
              <a:spcAft>
                <a:spcPts val="0"/>
              </a:spcAft>
              <a:tabLst>
                <a:tab pos="1604010" algn="l"/>
                <a:tab pos="2442210" algn="l"/>
              </a:tabLst>
            </a:pPr>
            <a:r>
              <a:rPr lang="ja-JP" altLang="ja-JP" sz="1100" spc="-10" dirty="0">
                <a:effectLst/>
                <a:latin typeface="+mn-ea"/>
                <a:cs typeface="ＭＳ Ｐゴシック" panose="020B0600070205080204" pitchFamily="50" charset="-128"/>
              </a:rPr>
              <a:t>６．精密点検（公開ルール）</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単月点検 </a:t>
            </a:r>
            <a:r>
              <a:rPr lang="ja-JP" altLang="ja-JP" sz="1100" spc="-10" dirty="0">
                <a:effectLst/>
                <a:latin typeface="+mn-ea"/>
                <a:cs typeface="ＭＳ Ｐゴシック" panose="020B0600070205080204" pitchFamily="50" charset="-128"/>
              </a:rPr>
              <a:t>７．精密点検（公開ルール）</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最大投量 </a:t>
            </a:r>
            <a:r>
              <a:rPr lang="ja-JP" altLang="ja-JP" sz="1100" spc="-10" dirty="0">
                <a:effectLst/>
                <a:latin typeface="+mn-ea"/>
                <a:cs typeface="ＭＳ Ｐゴシック" panose="020B0600070205080204" pitchFamily="50" charset="-128"/>
              </a:rPr>
              <a:t>８．精密点検（公開ルール）</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縦覧点検 </a:t>
            </a:r>
            <a:r>
              <a:rPr lang="ja-JP" altLang="ja-JP" sz="1100" spc="-10" dirty="0">
                <a:effectLst/>
                <a:latin typeface="+mn-ea"/>
                <a:cs typeface="ＭＳ Ｐゴシック" panose="020B0600070205080204" pitchFamily="50" charset="-128"/>
              </a:rPr>
              <a:t>９．精密点検（公開ルール）</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算定日 </a:t>
            </a:r>
            <a:endParaRPr lang="en-US" altLang="ja-JP" sz="1100" spc="-20" dirty="0">
              <a:effectLst/>
              <a:latin typeface="+mn-ea"/>
              <a:cs typeface="ＭＳ Ｐゴシック" panose="020B0600070205080204" pitchFamily="50" charset="-128"/>
            </a:endParaRPr>
          </a:p>
          <a:p>
            <a:pPr marL="485140" marR="2945130">
              <a:lnSpc>
                <a:spcPct val="116000"/>
              </a:lnSpc>
              <a:spcBef>
                <a:spcPts val="5"/>
              </a:spcBef>
              <a:spcAft>
                <a:spcPts val="0"/>
              </a:spcAft>
              <a:tabLst>
                <a:tab pos="1604010" algn="l"/>
                <a:tab pos="2442210" algn="l"/>
              </a:tabLst>
            </a:pPr>
            <a:r>
              <a:rPr lang="ja-JP" altLang="ja-JP" sz="1100" spc="-10" dirty="0">
                <a:effectLst/>
                <a:latin typeface="+mn-ea"/>
                <a:cs typeface="ＭＳ Ｐゴシック" panose="020B0600070205080204" pitchFamily="50" charset="-128"/>
              </a:rPr>
              <a:t>１０．精密点検</a:t>
            </a:r>
            <a:r>
              <a:rPr lang="en-US" altLang="ja-JP" sz="1100" dirty="0">
                <a:effectLst/>
                <a:latin typeface="+mn-ea"/>
                <a:cs typeface="ＭＳ Ｐゴシック" panose="020B0600070205080204" pitchFamily="50" charset="-128"/>
              </a:rPr>
              <a:t>	</a:t>
            </a:r>
            <a:r>
              <a:rPr lang="ja-JP" altLang="ja-JP" sz="1100" spc="-10" dirty="0">
                <a:effectLst/>
                <a:latin typeface="+mn-ea"/>
                <a:cs typeface="ＭＳ Ｐゴシック" panose="020B0600070205080204" pitchFamily="50" charset="-128"/>
              </a:rPr>
              <a:t>電子点表</a:t>
            </a:r>
            <a:endParaRPr lang="ja-JP" altLang="ja-JP" sz="1100" dirty="0">
              <a:effectLst/>
              <a:latin typeface="+mn-ea"/>
              <a:cs typeface="ＭＳ Ｐゴシック" panose="020B0600070205080204" pitchFamily="50" charset="-128"/>
            </a:endParaRPr>
          </a:p>
          <a:p>
            <a:pPr marL="485140" marR="2559685">
              <a:lnSpc>
                <a:spcPct val="116000"/>
              </a:lnSpc>
              <a:spcBef>
                <a:spcPts val="10"/>
              </a:spcBef>
              <a:spcAft>
                <a:spcPts val="0"/>
              </a:spcAft>
              <a:tabLst>
                <a:tab pos="2580640" algn="l"/>
              </a:tabLst>
            </a:pPr>
            <a:r>
              <a:rPr lang="ja-JP" altLang="ja-JP" sz="1100" spc="-10" dirty="0">
                <a:effectLst/>
                <a:latin typeface="+mn-ea"/>
                <a:cs typeface="ＭＳ Ｐゴシック" panose="020B0600070205080204" pitchFamily="50" charset="-128"/>
              </a:rPr>
              <a:t>１１．精密点検（独自ルール）</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病名禁忌 </a:t>
            </a:r>
            <a:endParaRPr lang="en-US" altLang="ja-JP" sz="1100" spc="-20" dirty="0">
              <a:effectLst/>
              <a:latin typeface="+mn-ea"/>
              <a:cs typeface="ＭＳ Ｐゴシック" panose="020B0600070205080204" pitchFamily="50" charset="-128"/>
            </a:endParaRPr>
          </a:p>
          <a:p>
            <a:pPr marL="485140" marR="2559685">
              <a:lnSpc>
                <a:spcPct val="116000"/>
              </a:lnSpc>
              <a:spcBef>
                <a:spcPts val="10"/>
              </a:spcBef>
              <a:spcAft>
                <a:spcPts val="0"/>
              </a:spcAft>
              <a:tabLst>
                <a:tab pos="2580640" algn="l"/>
              </a:tabLst>
            </a:pPr>
            <a:r>
              <a:rPr lang="ja-JP" altLang="ja-JP" sz="1100" spc="-10" dirty="0">
                <a:effectLst/>
                <a:latin typeface="+mn-ea"/>
                <a:cs typeface="ＭＳ Ｐゴシック" panose="020B0600070205080204" pitchFamily="50" charset="-128"/>
              </a:rPr>
              <a:t>１２．精密点検（独自ルール）</a:t>
            </a:r>
            <a:r>
              <a:rPr lang="en-US" altLang="ja-JP" sz="1100" dirty="0">
                <a:effectLst/>
                <a:latin typeface="+mn-ea"/>
                <a:cs typeface="ＭＳ Ｐゴシック" panose="020B0600070205080204" pitchFamily="50" charset="-128"/>
              </a:rPr>
              <a:t>	</a:t>
            </a:r>
            <a:r>
              <a:rPr lang="ja-JP" altLang="ja-JP" sz="1100" spc="-20" dirty="0">
                <a:effectLst/>
                <a:latin typeface="+mn-ea"/>
                <a:cs typeface="ＭＳ Ｐゴシック" panose="020B0600070205080204" pitchFamily="50" charset="-128"/>
              </a:rPr>
              <a:t>併用薬</a:t>
            </a:r>
            <a:r>
              <a:rPr lang="en-US" altLang="ja-JP" sz="1100" spc="400" dirty="0">
                <a:effectLst/>
                <a:latin typeface="+mn-ea"/>
                <a:cs typeface="ＭＳ Ｐゴシック" panose="020B0600070205080204" pitchFamily="50" charset="-128"/>
              </a:rPr>
              <a:t>  </a:t>
            </a:r>
          </a:p>
          <a:p>
            <a:pPr marL="485140" marR="2559685">
              <a:lnSpc>
                <a:spcPct val="116000"/>
              </a:lnSpc>
              <a:spcBef>
                <a:spcPts val="10"/>
              </a:spcBef>
              <a:spcAft>
                <a:spcPts val="0"/>
              </a:spcAft>
              <a:tabLst>
                <a:tab pos="2580640" algn="l"/>
              </a:tabLst>
            </a:pPr>
            <a:r>
              <a:rPr lang="ja-JP" altLang="ja-JP" sz="1100" spc="-10" dirty="0">
                <a:effectLst/>
                <a:latin typeface="+mn-ea"/>
                <a:cs typeface="ＭＳ Ｐゴシック" panose="020B0600070205080204" pitchFamily="50" charset="-128"/>
              </a:rPr>
              <a:t>１３．精密点検（独自ルール）</a:t>
            </a:r>
            <a:r>
              <a:rPr lang="en-US" altLang="ja-JP" sz="1100" dirty="0">
                <a:effectLst/>
                <a:latin typeface="+mn-ea"/>
                <a:cs typeface="ＭＳ Ｐゴシック" panose="020B0600070205080204" pitchFamily="50" charset="-128"/>
              </a:rPr>
              <a:t>	</a:t>
            </a:r>
            <a:r>
              <a:rPr lang="en-US" altLang="ja-JP" sz="1100" spc="-10" dirty="0">
                <a:effectLst/>
                <a:latin typeface="+mn-ea"/>
                <a:cs typeface="ＭＳ Ｐゴシック" panose="020B0600070205080204" pitchFamily="50" charset="-128"/>
              </a:rPr>
              <a:t>PPI</a:t>
            </a:r>
            <a:r>
              <a:rPr lang="ja-JP" altLang="ja-JP" sz="1100" spc="-10" dirty="0">
                <a:effectLst/>
                <a:latin typeface="+mn-ea"/>
                <a:cs typeface="ＭＳ Ｐゴシック" panose="020B0600070205080204" pitchFamily="50" charset="-128"/>
              </a:rPr>
              <a:t>の投与間 １４．精密点検（独自ルール）</a:t>
            </a:r>
            <a:r>
              <a:rPr lang="en-US" altLang="ja-JP" sz="1100" dirty="0">
                <a:effectLst/>
                <a:latin typeface="+mn-ea"/>
                <a:cs typeface="ＭＳ Ｐゴシック" panose="020B0600070205080204" pitchFamily="50" charset="-128"/>
              </a:rPr>
              <a:t>	</a:t>
            </a:r>
            <a:r>
              <a:rPr lang="ja-JP" altLang="ja-JP" sz="1100" spc="-10" dirty="0">
                <a:effectLst/>
                <a:latin typeface="+mn-ea"/>
                <a:cs typeface="ＭＳ Ｐゴシック" panose="020B0600070205080204" pitchFamily="50" charset="-128"/>
              </a:rPr>
              <a:t>初診料算定日 １５．精密点検（独自ルール）</a:t>
            </a:r>
            <a:r>
              <a:rPr lang="en-US" altLang="ja-JP" sz="1100" dirty="0">
                <a:effectLst/>
                <a:latin typeface="+mn-ea"/>
                <a:cs typeface="ＭＳ Ｐゴシック" panose="020B0600070205080204" pitchFamily="50" charset="-128"/>
              </a:rPr>
              <a:t>	</a:t>
            </a:r>
            <a:r>
              <a:rPr lang="ja-JP" altLang="ja-JP" sz="1100" spc="-10" dirty="0">
                <a:effectLst/>
                <a:latin typeface="+mn-ea"/>
                <a:cs typeface="ＭＳ Ｐゴシック" panose="020B0600070205080204" pitchFamily="50" charset="-128"/>
              </a:rPr>
              <a:t>最大投与数</a:t>
            </a:r>
            <a:endParaRPr lang="en-US" altLang="ja-JP" sz="1100" spc="-10" dirty="0">
              <a:effectLst/>
              <a:latin typeface="+mn-ea"/>
              <a:cs typeface="ＭＳ Ｐゴシック" panose="020B0600070205080204" pitchFamily="50" charset="-128"/>
            </a:endParaRPr>
          </a:p>
          <a:p>
            <a:pPr marL="485140" marR="2559685">
              <a:lnSpc>
                <a:spcPct val="116000"/>
              </a:lnSpc>
              <a:spcBef>
                <a:spcPts val="10"/>
              </a:spcBef>
              <a:spcAft>
                <a:spcPts val="0"/>
              </a:spcAft>
              <a:tabLst>
                <a:tab pos="2580640" algn="l"/>
              </a:tabLst>
            </a:pPr>
            <a:endParaRPr lang="ja-JP" altLang="ja-JP" sz="1100" dirty="0">
              <a:effectLst/>
              <a:latin typeface="+mn-ea"/>
              <a:cs typeface="ＭＳ Ｐゴシック" panose="020B0600070205080204" pitchFamily="50" charset="-128"/>
            </a:endParaRPr>
          </a:p>
          <a:p>
            <a:pPr marL="485140">
              <a:spcBef>
                <a:spcPts val="975"/>
              </a:spcBef>
              <a:spcAft>
                <a:spcPts val="0"/>
              </a:spcAft>
            </a:pPr>
            <a:r>
              <a:rPr lang="ja-JP" altLang="ja-JP" sz="1100" b="1" dirty="0">
                <a:effectLst/>
                <a:latin typeface="+mn-ea"/>
                <a:cs typeface="ＭＳ Ｐゴシック" panose="020B0600070205080204" pitchFamily="50" charset="-128"/>
              </a:rPr>
              <a:t>１．病名漏れ点検</a:t>
            </a:r>
            <a:r>
              <a:rPr lang="ja-JP" altLang="ja-JP" sz="1100" b="1" spc="205" dirty="0">
                <a:effectLst/>
                <a:latin typeface="+mn-ea"/>
                <a:cs typeface="ＭＳ Ｐゴシック" panose="020B0600070205080204" pitchFamily="50" charset="-128"/>
              </a:rPr>
              <a:t> </a:t>
            </a:r>
            <a:r>
              <a:rPr lang="ja-JP" altLang="ja-JP" sz="1100" b="1" spc="-20" dirty="0">
                <a:effectLst/>
                <a:latin typeface="+mn-ea"/>
                <a:cs typeface="ＭＳ Ｐゴシック" panose="020B0600070205080204" pitchFamily="50" charset="-128"/>
              </a:rPr>
              <a:t>医薬品</a:t>
            </a:r>
            <a:endParaRPr lang="ja-JP" altLang="ja-JP" sz="1100" b="1" dirty="0">
              <a:effectLst/>
              <a:latin typeface="+mn-ea"/>
              <a:cs typeface="ＭＳ Ｐゴシック" panose="020B0600070205080204" pitchFamily="50" charset="-128"/>
            </a:endParaRPr>
          </a:p>
          <a:p>
            <a:pPr marL="736600" marR="458470">
              <a:lnSpc>
                <a:spcPct val="116000"/>
              </a:lnSpc>
              <a:spcBef>
                <a:spcPts val="245"/>
              </a:spcBef>
              <a:spcAft>
                <a:spcPts val="0"/>
              </a:spcAft>
            </a:pPr>
            <a:r>
              <a:rPr lang="ja-JP" altLang="ja-JP" sz="1100" spc="-5" dirty="0">
                <a:effectLst/>
                <a:latin typeface="+mn-ea"/>
                <a:cs typeface="ＭＳ Ｐゴシック" panose="020B0600070205080204" pitchFamily="50" charset="-128"/>
              </a:rPr>
              <a:t>最も多い不合格例です</a:t>
            </a:r>
            <a:r>
              <a:rPr lang="ja-JP" altLang="ja-JP" sz="1100" spc="-15" dirty="0">
                <a:effectLst/>
                <a:latin typeface="+mn-ea"/>
                <a:cs typeface="ＭＳ Ｐゴシック" panose="020B0600070205080204" pitchFamily="50" charset="-128"/>
              </a:rPr>
              <a:t>。</a:t>
            </a:r>
            <a:r>
              <a:rPr lang="ja-JP" altLang="ja-JP" sz="1100" spc="-5" dirty="0">
                <a:effectLst/>
                <a:latin typeface="+mn-ea"/>
                <a:cs typeface="ＭＳ Ｐゴシック" panose="020B0600070205080204" pitchFamily="50" charset="-128"/>
              </a:rPr>
              <a:t>傷病名欄に医薬</a:t>
            </a:r>
            <a:r>
              <a:rPr lang="ja-JP" altLang="ja-JP" sz="1100" spc="-15" dirty="0">
                <a:effectLst/>
                <a:latin typeface="+mn-ea"/>
                <a:cs typeface="ＭＳ Ｐゴシック" panose="020B0600070205080204" pitchFamily="50" charset="-128"/>
              </a:rPr>
              <a:t>品の適応病名が存</a:t>
            </a:r>
            <a:r>
              <a:rPr lang="ja-JP" altLang="ja-JP" sz="1100" spc="-5" dirty="0">
                <a:effectLst/>
                <a:latin typeface="+mn-ea"/>
                <a:cs typeface="ＭＳ Ｐゴシック" panose="020B0600070205080204" pitchFamily="50" charset="-128"/>
              </a:rPr>
              <a:t>在しない場合</a:t>
            </a:r>
            <a:r>
              <a:rPr lang="ja-JP" altLang="ja-JP" sz="1100" spc="-15" dirty="0">
                <a:effectLst/>
                <a:latin typeface="+mn-ea"/>
                <a:cs typeface="ＭＳ Ｐゴシック" panose="020B0600070205080204" pitchFamily="50" charset="-128"/>
              </a:rPr>
              <a:t>に</a:t>
            </a:r>
            <a:r>
              <a:rPr lang="ja-JP" altLang="ja-JP" sz="1100" spc="-25" dirty="0">
                <a:effectLst/>
                <a:latin typeface="+mn-ea"/>
                <a:cs typeface="ＭＳ Ｐゴシック" panose="020B0600070205080204" pitchFamily="50" charset="-128"/>
              </a:rPr>
              <a:t>不合</a:t>
            </a:r>
            <a:r>
              <a:rPr lang="ja-JP" altLang="ja-JP" sz="1100" spc="-5" dirty="0">
                <a:effectLst/>
                <a:latin typeface="+mn-ea"/>
                <a:cs typeface="ＭＳ Ｐゴシック" panose="020B0600070205080204" pitchFamily="50" charset="-128"/>
              </a:rPr>
              <a:t>格と判定されま</a:t>
            </a:r>
            <a:r>
              <a:rPr lang="ja-JP" altLang="ja-JP" sz="1100" dirty="0">
                <a:effectLst/>
                <a:latin typeface="+mn-ea"/>
                <a:cs typeface="ＭＳ Ｐゴシック" panose="020B0600070205080204" pitchFamily="50" charset="-128"/>
              </a:rPr>
              <a:t>す。</a:t>
            </a:r>
          </a:p>
          <a:p>
            <a:endParaRPr kumimoji="1" lang="ja-JP" altLang="en-US" sz="1100" dirty="0"/>
          </a:p>
        </p:txBody>
      </p:sp>
      <p:grpSp>
        <p:nvGrpSpPr>
          <p:cNvPr id="8" name="docshapegroup685">
            <a:extLst>
              <a:ext uri="{FF2B5EF4-FFF2-40B4-BE49-F238E27FC236}">
                <a16:creationId xmlns:a16="http://schemas.microsoft.com/office/drawing/2014/main" id="{7F2D96AF-F226-C515-4789-354E80996DF2}"/>
              </a:ext>
            </a:extLst>
          </p:cNvPr>
          <p:cNvGrpSpPr>
            <a:grpSpLocks/>
          </p:cNvGrpSpPr>
          <p:nvPr/>
        </p:nvGrpSpPr>
        <p:grpSpPr bwMode="auto">
          <a:xfrm>
            <a:off x="1440602" y="6079514"/>
            <a:ext cx="3716014" cy="2799644"/>
            <a:chOff x="2551" y="291"/>
            <a:chExt cx="6802" cy="5124"/>
          </a:xfrm>
        </p:grpSpPr>
        <p:pic>
          <p:nvPicPr>
            <p:cNvPr id="5123" name="docshape686">
              <a:extLst>
                <a:ext uri="{FF2B5EF4-FFF2-40B4-BE49-F238E27FC236}">
                  <a16:creationId xmlns:a16="http://schemas.microsoft.com/office/drawing/2014/main" id="{2E04C198-5D36-EC10-10EE-CAE2804F35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 y="291"/>
              <a:ext cx="6802" cy="5124"/>
            </a:xfrm>
            <a:prstGeom prst="rect">
              <a:avLst/>
            </a:prstGeom>
            <a:noFill/>
            <a:extLst>
              <a:ext uri="{909E8E84-426E-40DD-AFC4-6F175D3DCCD1}">
                <a14:hiddenFill xmlns:a14="http://schemas.microsoft.com/office/drawing/2010/main">
                  <a:solidFill>
                    <a:srgbClr val="FFFFFF"/>
                  </a:solidFill>
                </a14:hiddenFill>
              </a:ext>
            </a:extLst>
          </p:spPr>
        </p:pic>
        <p:pic>
          <p:nvPicPr>
            <p:cNvPr id="5124" name="docshape687">
              <a:extLst>
                <a:ext uri="{FF2B5EF4-FFF2-40B4-BE49-F238E27FC236}">
                  <a16:creationId xmlns:a16="http://schemas.microsoft.com/office/drawing/2014/main" id="{E10CEB57-0289-D66F-EA8B-0BE6D28D57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0" y="2854"/>
              <a:ext cx="3401" cy="1820"/>
            </a:xfrm>
            <a:prstGeom prst="rect">
              <a:avLst/>
            </a:prstGeom>
            <a:noFill/>
            <a:extLst>
              <a:ext uri="{909E8E84-426E-40DD-AFC4-6F175D3DCCD1}">
                <a14:hiddenFill xmlns:a14="http://schemas.microsoft.com/office/drawing/2010/main">
                  <a:solidFill>
                    <a:srgbClr val="FFFFFF"/>
                  </a:solidFill>
                </a14:hiddenFill>
              </a:ext>
            </a:extLst>
          </p:spPr>
        </p:pic>
        <p:sp>
          <p:nvSpPr>
            <p:cNvPr id="9" name="docshape688">
              <a:extLst>
                <a:ext uri="{FF2B5EF4-FFF2-40B4-BE49-F238E27FC236}">
                  <a16:creationId xmlns:a16="http://schemas.microsoft.com/office/drawing/2014/main" id="{92DCDB69-A1D7-215E-63B1-216ED32CD56E}"/>
                </a:ext>
              </a:extLst>
            </p:cNvPr>
            <p:cNvSpPr>
              <a:spLocks noChangeArrowheads="1"/>
            </p:cNvSpPr>
            <p:nvPr/>
          </p:nvSpPr>
          <p:spPr bwMode="auto">
            <a:xfrm>
              <a:off x="4422" y="2846"/>
              <a:ext cx="3416" cy="183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docshape689">
              <a:extLst>
                <a:ext uri="{FF2B5EF4-FFF2-40B4-BE49-F238E27FC236}">
                  <a16:creationId xmlns:a16="http://schemas.microsoft.com/office/drawing/2014/main" id="{110A912F-BB03-B71B-FB8C-0683211F88CF}"/>
                </a:ext>
              </a:extLst>
            </p:cNvPr>
            <p:cNvSpPr>
              <a:spLocks/>
            </p:cNvSpPr>
            <p:nvPr/>
          </p:nvSpPr>
          <p:spPr bwMode="auto">
            <a:xfrm>
              <a:off x="4310" y="706"/>
              <a:ext cx="4808" cy="996"/>
            </a:xfrm>
            <a:custGeom>
              <a:avLst/>
              <a:gdLst>
                <a:gd name="T0" fmla="+- 0 8952 4310"/>
                <a:gd name="T1" fmla="*/ T0 w 4808"/>
                <a:gd name="T2" fmla="+- 0 706 706"/>
                <a:gd name="T3" fmla="*/ 706 h 996"/>
                <a:gd name="T4" fmla="+- 0 4476 4310"/>
                <a:gd name="T5" fmla="*/ T4 w 4808"/>
                <a:gd name="T6" fmla="+- 0 706 706"/>
                <a:gd name="T7" fmla="*/ 706 h 996"/>
                <a:gd name="T8" fmla="+- 0 4412 4310"/>
                <a:gd name="T9" fmla="*/ T8 w 4808"/>
                <a:gd name="T10" fmla="+- 0 719 706"/>
                <a:gd name="T11" fmla="*/ 719 h 996"/>
                <a:gd name="T12" fmla="+- 0 4359 4310"/>
                <a:gd name="T13" fmla="*/ T12 w 4808"/>
                <a:gd name="T14" fmla="+- 0 755 706"/>
                <a:gd name="T15" fmla="*/ 755 h 996"/>
                <a:gd name="T16" fmla="+- 0 4323 4310"/>
                <a:gd name="T17" fmla="*/ T16 w 4808"/>
                <a:gd name="T18" fmla="+- 0 808 706"/>
                <a:gd name="T19" fmla="*/ 808 h 996"/>
                <a:gd name="T20" fmla="+- 0 4310 4310"/>
                <a:gd name="T21" fmla="*/ T20 w 4808"/>
                <a:gd name="T22" fmla="+- 0 872 706"/>
                <a:gd name="T23" fmla="*/ 872 h 996"/>
                <a:gd name="T24" fmla="+- 0 4310 4310"/>
                <a:gd name="T25" fmla="*/ T24 w 4808"/>
                <a:gd name="T26" fmla="+- 0 1536 706"/>
                <a:gd name="T27" fmla="*/ 1536 h 996"/>
                <a:gd name="T28" fmla="+- 0 4323 4310"/>
                <a:gd name="T29" fmla="*/ T28 w 4808"/>
                <a:gd name="T30" fmla="+- 0 1601 706"/>
                <a:gd name="T31" fmla="*/ 1601 h 996"/>
                <a:gd name="T32" fmla="+- 0 4359 4310"/>
                <a:gd name="T33" fmla="*/ T32 w 4808"/>
                <a:gd name="T34" fmla="+- 0 1654 706"/>
                <a:gd name="T35" fmla="*/ 1654 h 996"/>
                <a:gd name="T36" fmla="+- 0 4412 4310"/>
                <a:gd name="T37" fmla="*/ T36 w 4808"/>
                <a:gd name="T38" fmla="+- 0 1689 706"/>
                <a:gd name="T39" fmla="*/ 1689 h 996"/>
                <a:gd name="T40" fmla="+- 0 4476 4310"/>
                <a:gd name="T41" fmla="*/ T40 w 4808"/>
                <a:gd name="T42" fmla="+- 0 1702 706"/>
                <a:gd name="T43" fmla="*/ 1702 h 996"/>
                <a:gd name="T44" fmla="+- 0 8952 4310"/>
                <a:gd name="T45" fmla="*/ T44 w 4808"/>
                <a:gd name="T46" fmla="+- 0 1702 706"/>
                <a:gd name="T47" fmla="*/ 1702 h 996"/>
                <a:gd name="T48" fmla="+- 0 9016 4310"/>
                <a:gd name="T49" fmla="*/ T48 w 4808"/>
                <a:gd name="T50" fmla="+- 0 1689 706"/>
                <a:gd name="T51" fmla="*/ 1689 h 996"/>
                <a:gd name="T52" fmla="+- 0 9069 4310"/>
                <a:gd name="T53" fmla="*/ T52 w 4808"/>
                <a:gd name="T54" fmla="+- 0 1654 706"/>
                <a:gd name="T55" fmla="*/ 1654 h 996"/>
                <a:gd name="T56" fmla="+- 0 9105 4310"/>
                <a:gd name="T57" fmla="*/ T56 w 4808"/>
                <a:gd name="T58" fmla="+- 0 1601 706"/>
                <a:gd name="T59" fmla="*/ 1601 h 996"/>
                <a:gd name="T60" fmla="+- 0 9118 4310"/>
                <a:gd name="T61" fmla="*/ T60 w 4808"/>
                <a:gd name="T62" fmla="+- 0 1536 706"/>
                <a:gd name="T63" fmla="*/ 1536 h 996"/>
                <a:gd name="T64" fmla="+- 0 9118 4310"/>
                <a:gd name="T65" fmla="*/ T64 w 4808"/>
                <a:gd name="T66" fmla="+- 0 872 706"/>
                <a:gd name="T67" fmla="*/ 872 h 996"/>
                <a:gd name="T68" fmla="+- 0 9105 4310"/>
                <a:gd name="T69" fmla="*/ T68 w 4808"/>
                <a:gd name="T70" fmla="+- 0 808 706"/>
                <a:gd name="T71" fmla="*/ 808 h 996"/>
                <a:gd name="T72" fmla="+- 0 9069 4310"/>
                <a:gd name="T73" fmla="*/ T72 w 4808"/>
                <a:gd name="T74" fmla="+- 0 755 706"/>
                <a:gd name="T75" fmla="*/ 755 h 996"/>
                <a:gd name="T76" fmla="+- 0 9016 4310"/>
                <a:gd name="T77" fmla="*/ T76 w 4808"/>
                <a:gd name="T78" fmla="+- 0 719 706"/>
                <a:gd name="T79" fmla="*/ 719 h 996"/>
                <a:gd name="T80" fmla="+- 0 8952 4310"/>
                <a:gd name="T81" fmla="*/ T80 w 4808"/>
                <a:gd name="T82" fmla="+- 0 706 706"/>
                <a:gd name="T83" fmla="*/ 706 h 9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808" h="996">
                  <a:moveTo>
                    <a:pt x="4642" y="0"/>
                  </a:moveTo>
                  <a:lnTo>
                    <a:pt x="166" y="0"/>
                  </a:lnTo>
                  <a:lnTo>
                    <a:pt x="102" y="13"/>
                  </a:lnTo>
                  <a:lnTo>
                    <a:pt x="49" y="49"/>
                  </a:lnTo>
                  <a:lnTo>
                    <a:pt x="13" y="102"/>
                  </a:lnTo>
                  <a:lnTo>
                    <a:pt x="0" y="166"/>
                  </a:lnTo>
                  <a:lnTo>
                    <a:pt x="0" y="830"/>
                  </a:lnTo>
                  <a:lnTo>
                    <a:pt x="13" y="895"/>
                  </a:lnTo>
                  <a:lnTo>
                    <a:pt x="49" y="948"/>
                  </a:lnTo>
                  <a:lnTo>
                    <a:pt x="102" y="983"/>
                  </a:lnTo>
                  <a:lnTo>
                    <a:pt x="166" y="996"/>
                  </a:lnTo>
                  <a:lnTo>
                    <a:pt x="4642" y="996"/>
                  </a:lnTo>
                  <a:lnTo>
                    <a:pt x="4706" y="983"/>
                  </a:lnTo>
                  <a:lnTo>
                    <a:pt x="4759" y="948"/>
                  </a:lnTo>
                  <a:lnTo>
                    <a:pt x="4795" y="895"/>
                  </a:lnTo>
                  <a:lnTo>
                    <a:pt x="4808" y="830"/>
                  </a:lnTo>
                  <a:lnTo>
                    <a:pt x="4808" y="166"/>
                  </a:lnTo>
                  <a:lnTo>
                    <a:pt x="4795" y="102"/>
                  </a:lnTo>
                  <a:lnTo>
                    <a:pt x="4759" y="49"/>
                  </a:lnTo>
                  <a:lnTo>
                    <a:pt x="4706" y="13"/>
                  </a:lnTo>
                  <a:lnTo>
                    <a:pt x="4642"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docshape690">
              <a:extLst>
                <a:ext uri="{FF2B5EF4-FFF2-40B4-BE49-F238E27FC236}">
                  <a16:creationId xmlns:a16="http://schemas.microsoft.com/office/drawing/2014/main" id="{ABE22024-7717-5E39-38C9-80CDD896419D}"/>
                </a:ext>
              </a:extLst>
            </p:cNvPr>
            <p:cNvSpPr>
              <a:spLocks/>
            </p:cNvSpPr>
            <p:nvPr/>
          </p:nvSpPr>
          <p:spPr bwMode="auto">
            <a:xfrm>
              <a:off x="4310" y="706"/>
              <a:ext cx="4808" cy="996"/>
            </a:xfrm>
            <a:custGeom>
              <a:avLst/>
              <a:gdLst>
                <a:gd name="T0" fmla="+- 0 4310 4310"/>
                <a:gd name="T1" fmla="*/ T0 w 4808"/>
                <a:gd name="T2" fmla="+- 0 872 706"/>
                <a:gd name="T3" fmla="*/ 872 h 996"/>
                <a:gd name="T4" fmla="+- 0 4323 4310"/>
                <a:gd name="T5" fmla="*/ T4 w 4808"/>
                <a:gd name="T6" fmla="+- 0 808 706"/>
                <a:gd name="T7" fmla="*/ 808 h 996"/>
                <a:gd name="T8" fmla="+- 0 4359 4310"/>
                <a:gd name="T9" fmla="*/ T8 w 4808"/>
                <a:gd name="T10" fmla="+- 0 755 706"/>
                <a:gd name="T11" fmla="*/ 755 h 996"/>
                <a:gd name="T12" fmla="+- 0 4412 4310"/>
                <a:gd name="T13" fmla="*/ T12 w 4808"/>
                <a:gd name="T14" fmla="+- 0 719 706"/>
                <a:gd name="T15" fmla="*/ 719 h 996"/>
                <a:gd name="T16" fmla="+- 0 4476 4310"/>
                <a:gd name="T17" fmla="*/ T16 w 4808"/>
                <a:gd name="T18" fmla="+- 0 706 706"/>
                <a:gd name="T19" fmla="*/ 706 h 996"/>
                <a:gd name="T20" fmla="+- 0 8952 4310"/>
                <a:gd name="T21" fmla="*/ T20 w 4808"/>
                <a:gd name="T22" fmla="+- 0 706 706"/>
                <a:gd name="T23" fmla="*/ 706 h 996"/>
                <a:gd name="T24" fmla="+- 0 9016 4310"/>
                <a:gd name="T25" fmla="*/ T24 w 4808"/>
                <a:gd name="T26" fmla="+- 0 719 706"/>
                <a:gd name="T27" fmla="*/ 719 h 996"/>
                <a:gd name="T28" fmla="+- 0 9069 4310"/>
                <a:gd name="T29" fmla="*/ T28 w 4808"/>
                <a:gd name="T30" fmla="+- 0 755 706"/>
                <a:gd name="T31" fmla="*/ 755 h 996"/>
                <a:gd name="T32" fmla="+- 0 9105 4310"/>
                <a:gd name="T33" fmla="*/ T32 w 4808"/>
                <a:gd name="T34" fmla="+- 0 808 706"/>
                <a:gd name="T35" fmla="*/ 808 h 996"/>
                <a:gd name="T36" fmla="+- 0 9118 4310"/>
                <a:gd name="T37" fmla="*/ T36 w 4808"/>
                <a:gd name="T38" fmla="+- 0 872 706"/>
                <a:gd name="T39" fmla="*/ 872 h 996"/>
                <a:gd name="T40" fmla="+- 0 9118 4310"/>
                <a:gd name="T41" fmla="*/ T40 w 4808"/>
                <a:gd name="T42" fmla="+- 0 1536 706"/>
                <a:gd name="T43" fmla="*/ 1536 h 996"/>
                <a:gd name="T44" fmla="+- 0 9105 4310"/>
                <a:gd name="T45" fmla="*/ T44 w 4808"/>
                <a:gd name="T46" fmla="+- 0 1601 706"/>
                <a:gd name="T47" fmla="*/ 1601 h 996"/>
                <a:gd name="T48" fmla="+- 0 9069 4310"/>
                <a:gd name="T49" fmla="*/ T48 w 4808"/>
                <a:gd name="T50" fmla="+- 0 1654 706"/>
                <a:gd name="T51" fmla="*/ 1654 h 996"/>
                <a:gd name="T52" fmla="+- 0 9016 4310"/>
                <a:gd name="T53" fmla="*/ T52 w 4808"/>
                <a:gd name="T54" fmla="+- 0 1689 706"/>
                <a:gd name="T55" fmla="*/ 1689 h 996"/>
                <a:gd name="T56" fmla="+- 0 8952 4310"/>
                <a:gd name="T57" fmla="*/ T56 w 4808"/>
                <a:gd name="T58" fmla="+- 0 1702 706"/>
                <a:gd name="T59" fmla="*/ 1702 h 996"/>
                <a:gd name="T60" fmla="+- 0 4476 4310"/>
                <a:gd name="T61" fmla="*/ T60 w 4808"/>
                <a:gd name="T62" fmla="+- 0 1702 706"/>
                <a:gd name="T63" fmla="*/ 1702 h 996"/>
                <a:gd name="T64" fmla="+- 0 4412 4310"/>
                <a:gd name="T65" fmla="*/ T64 w 4808"/>
                <a:gd name="T66" fmla="+- 0 1689 706"/>
                <a:gd name="T67" fmla="*/ 1689 h 996"/>
                <a:gd name="T68" fmla="+- 0 4359 4310"/>
                <a:gd name="T69" fmla="*/ T68 w 4808"/>
                <a:gd name="T70" fmla="+- 0 1654 706"/>
                <a:gd name="T71" fmla="*/ 1654 h 996"/>
                <a:gd name="T72" fmla="+- 0 4323 4310"/>
                <a:gd name="T73" fmla="*/ T72 w 4808"/>
                <a:gd name="T74" fmla="+- 0 1601 706"/>
                <a:gd name="T75" fmla="*/ 1601 h 996"/>
                <a:gd name="T76" fmla="+- 0 4310 4310"/>
                <a:gd name="T77" fmla="*/ T76 w 4808"/>
                <a:gd name="T78" fmla="+- 0 1536 706"/>
                <a:gd name="T79" fmla="*/ 1536 h 996"/>
                <a:gd name="T80" fmla="+- 0 4310 4310"/>
                <a:gd name="T81" fmla="*/ T80 w 4808"/>
                <a:gd name="T82" fmla="+- 0 872 706"/>
                <a:gd name="T83" fmla="*/ 872 h 99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808" h="996">
                  <a:moveTo>
                    <a:pt x="0" y="166"/>
                  </a:moveTo>
                  <a:lnTo>
                    <a:pt x="13" y="102"/>
                  </a:lnTo>
                  <a:lnTo>
                    <a:pt x="49" y="49"/>
                  </a:lnTo>
                  <a:lnTo>
                    <a:pt x="102" y="13"/>
                  </a:lnTo>
                  <a:lnTo>
                    <a:pt x="166" y="0"/>
                  </a:lnTo>
                  <a:lnTo>
                    <a:pt x="4642" y="0"/>
                  </a:lnTo>
                  <a:lnTo>
                    <a:pt x="4706" y="13"/>
                  </a:lnTo>
                  <a:lnTo>
                    <a:pt x="4759" y="49"/>
                  </a:lnTo>
                  <a:lnTo>
                    <a:pt x="4795" y="102"/>
                  </a:lnTo>
                  <a:lnTo>
                    <a:pt x="4808" y="166"/>
                  </a:lnTo>
                  <a:lnTo>
                    <a:pt x="4808" y="830"/>
                  </a:lnTo>
                  <a:lnTo>
                    <a:pt x="4795" y="895"/>
                  </a:lnTo>
                  <a:lnTo>
                    <a:pt x="4759" y="948"/>
                  </a:lnTo>
                  <a:lnTo>
                    <a:pt x="4706" y="983"/>
                  </a:lnTo>
                  <a:lnTo>
                    <a:pt x="4642" y="996"/>
                  </a:lnTo>
                  <a:lnTo>
                    <a:pt x="166" y="996"/>
                  </a:lnTo>
                  <a:lnTo>
                    <a:pt x="102" y="983"/>
                  </a:lnTo>
                  <a:lnTo>
                    <a:pt x="49" y="948"/>
                  </a:lnTo>
                  <a:lnTo>
                    <a:pt x="13" y="895"/>
                  </a:lnTo>
                  <a:lnTo>
                    <a:pt x="0" y="830"/>
                  </a:lnTo>
                  <a:lnTo>
                    <a:pt x="0" y="166"/>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docshape691">
              <a:extLst>
                <a:ext uri="{FF2B5EF4-FFF2-40B4-BE49-F238E27FC236}">
                  <a16:creationId xmlns:a16="http://schemas.microsoft.com/office/drawing/2014/main" id="{3CAA17D9-B9B9-5DB3-E301-92232916D408}"/>
                </a:ext>
              </a:extLst>
            </p:cNvPr>
            <p:cNvSpPr txBox="1">
              <a:spLocks noChangeArrowheads="1"/>
            </p:cNvSpPr>
            <p:nvPr/>
          </p:nvSpPr>
          <p:spPr bwMode="auto">
            <a:xfrm>
              <a:off x="2551" y="291"/>
              <a:ext cx="6802"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ts val="25"/>
                </a:spcBef>
                <a:spcAft>
                  <a:spcPts val="800"/>
                </a:spcAft>
                <a:buClrTx/>
                <a:buSzTx/>
                <a:buFontTx/>
                <a:buNone/>
                <a:tabLst/>
              </a:pPr>
              <a:endParaRPr kumimoji="0" lang="en-US" altLang="ja-JP" sz="13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p:txBody>
        </p:sp>
      </p:grpSp>
      <p:sp>
        <p:nvSpPr>
          <p:cNvPr id="23" name="テキスト ボックス 22">
            <a:extLst>
              <a:ext uri="{FF2B5EF4-FFF2-40B4-BE49-F238E27FC236}">
                <a16:creationId xmlns:a16="http://schemas.microsoft.com/office/drawing/2014/main" id="{29F71FD1-A84B-BCD7-673A-E243A9475BD5}"/>
              </a:ext>
            </a:extLst>
          </p:cNvPr>
          <p:cNvSpPr txBox="1"/>
          <p:nvPr/>
        </p:nvSpPr>
        <p:spPr>
          <a:xfrm>
            <a:off x="2468687" y="6329046"/>
            <a:ext cx="2492424" cy="507831"/>
          </a:xfrm>
          <a:prstGeom prst="rect">
            <a:avLst/>
          </a:prstGeom>
          <a:solidFill>
            <a:srgbClr val="FFFFCC"/>
          </a:solidFill>
        </p:spPr>
        <p:txBody>
          <a:bodyPr wrap="square" lIns="0" tIns="0" rIns="0" bIns="0" rtlCol="0">
            <a:spAutoFit/>
          </a:bodyPr>
          <a:lstStyle/>
          <a:p>
            <a:r>
              <a:rPr kumimoji="1" lang="ja-JP" altLang="en-US" sz="1100" dirty="0">
                <a:latin typeface="游ゴシック" panose="020B0400000000000000" pitchFamily="50" charset="-128"/>
                <a:ea typeface="游ゴシック" panose="020B0400000000000000" pitchFamily="50" charset="-128"/>
              </a:rPr>
              <a:t>ロスバスタチンの適応症の「高コレステロール血症」の病名がないので不合格と判定</a:t>
            </a:r>
          </a:p>
        </p:txBody>
      </p:sp>
    </p:spTree>
    <p:extLst>
      <p:ext uri="{BB962C8B-B14F-4D97-AF65-F5344CB8AC3E}">
        <p14:creationId xmlns:p14="http://schemas.microsoft.com/office/powerpoint/2010/main" val="14688031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E5AACD6A-AB03-31D8-B81A-22E016EF1058}"/>
              </a:ext>
            </a:extLst>
          </p:cNvPr>
          <p:cNvPicPr>
            <a:picLocks noChangeAspect="1"/>
          </p:cNvPicPr>
          <p:nvPr/>
        </p:nvPicPr>
        <p:blipFill>
          <a:blip r:embed="rId2"/>
          <a:stretch>
            <a:fillRect/>
          </a:stretch>
        </p:blipFill>
        <p:spPr>
          <a:xfrm>
            <a:off x="1148645" y="5443583"/>
            <a:ext cx="4322064"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96</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2" name="テキスト ボックス 1">
            <a:extLst>
              <a:ext uri="{FF2B5EF4-FFF2-40B4-BE49-F238E27FC236}">
                <a16:creationId xmlns:a16="http://schemas.microsoft.com/office/drawing/2014/main" id="{3BA1D99C-44E6-5BC0-0465-A880C0B9CFBA}"/>
              </a:ext>
            </a:extLst>
          </p:cNvPr>
          <p:cNvSpPr txBox="1"/>
          <p:nvPr/>
        </p:nvSpPr>
        <p:spPr>
          <a:xfrm>
            <a:off x="426244" y="756392"/>
            <a:ext cx="3983142" cy="638636"/>
          </a:xfrm>
          <a:prstGeom prst="rect">
            <a:avLst/>
          </a:prstGeom>
          <a:noFill/>
        </p:spPr>
        <p:txBody>
          <a:bodyPr wrap="none" rtlCol="0">
            <a:spAutoFit/>
          </a:bodyPr>
          <a:lstStyle/>
          <a:p>
            <a:pPr marL="485140">
              <a:spcBef>
                <a:spcPts val="260"/>
              </a:spcBef>
              <a:spcAft>
                <a:spcPts val="0"/>
              </a:spcAft>
            </a:pPr>
            <a:r>
              <a:rPr lang="ja-JP" altLang="en-US" sz="1100" b="1" dirty="0">
                <a:latin typeface="+mn-ea"/>
                <a:cs typeface="ＭＳ Ｐゴシック" panose="020B0600070205080204" pitchFamily="50" charset="-128"/>
              </a:rPr>
              <a:t>２．</a:t>
            </a:r>
            <a:r>
              <a:rPr lang="ja-JP" altLang="ja-JP" sz="1100" b="1" dirty="0">
                <a:effectLst/>
                <a:latin typeface="+mn-ea"/>
                <a:cs typeface="ＭＳ Ｐゴシック" panose="020B0600070205080204" pitchFamily="50" charset="-128"/>
              </a:rPr>
              <a:t>病名漏れ点検</a:t>
            </a:r>
            <a:r>
              <a:rPr lang="ja-JP" altLang="ja-JP" sz="1100" b="1" spc="220" dirty="0">
                <a:effectLst/>
                <a:latin typeface="+mn-ea"/>
                <a:cs typeface="ＭＳ Ｐゴシック" panose="020B0600070205080204" pitchFamily="50" charset="-128"/>
              </a:rPr>
              <a:t> </a:t>
            </a:r>
            <a:r>
              <a:rPr lang="ja-JP" altLang="ja-JP" sz="1100" b="1" spc="-25" dirty="0">
                <a:effectLst/>
                <a:latin typeface="+mn-ea"/>
                <a:cs typeface="ＭＳ Ｐゴシック" panose="020B0600070205080204" pitchFamily="50" charset="-128"/>
              </a:rPr>
              <a:t>検査</a:t>
            </a:r>
            <a:endParaRPr lang="en-US" altLang="ja-JP" sz="1100" b="1" dirty="0">
              <a:latin typeface="+mn-ea"/>
              <a:cs typeface="ＭＳ Ｐゴシック" panose="020B0600070205080204" pitchFamily="50" charset="-128"/>
            </a:endParaRPr>
          </a:p>
          <a:p>
            <a:pPr marL="485140">
              <a:spcBef>
                <a:spcPts val="260"/>
              </a:spcBef>
              <a:spcAft>
                <a:spcPts val="0"/>
              </a:spcAft>
            </a:pPr>
            <a:r>
              <a:rPr lang="en-US" altLang="ja-JP" sz="1100" spc="-5" dirty="0">
                <a:effectLst/>
                <a:latin typeface="+mn-ea"/>
                <a:cs typeface="ＭＳ Ｐゴシック" panose="020B0600070205080204" pitchFamily="50" charset="-128"/>
              </a:rPr>
              <a:t>  </a:t>
            </a:r>
            <a:r>
              <a:rPr lang="ja-JP" altLang="ja-JP" sz="1100" spc="-5" dirty="0">
                <a:effectLst/>
                <a:latin typeface="+mn-ea"/>
                <a:cs typeface="ＭＳ Ｐゴシック" panose="020B0600070205080204" pitchFamily="50" charset="-128"/>
              </a:rPr>
              <a:t>検査、画像診断は疑い病名も点検対象に含めます。</a:t>
            </a:r>
            <a:endParaRPr lang="ja-JP" altLang="ja-JP" sz="1100" dirty="0">
              <a:effectLst/>
              <a:latin typeface="+mn-ea"/>
              <a:cs typeface="ＭＳ Ｐゴシック" panose="020B0600070205080204" pitchFamily="50" charset="-128"/>
            </a:endParaRPr>
          </a:p>
          <a:p>
            <a:endParaRPr kumimoji="1" lang="ja-JP" altLang="en-US" sz="1100" dirty="0">
              <a:latin typeface="+mn-ea"/>
            </a:endParaRPr>
          </a:p>
        </p:txBody>
      </p:sp>
      <p:sp>
        <p:nvSpPr>
          <p:cNvPr id="8" name="テキスト ボックス 7">
            <a:extLst>
              <a:ext uri="{FF2B5EF4-FFF2-40B4-BE49-F238E27FC236}">
                <a16:creationId xmlns:a16="http://schemas.microsoft.com/office/drawing/2014/main" id="{5AB34E68-67D7-605D-2AAA-4D6E62375864}"/>
              </a:ext>
            </a:extLst>
          </p:cNvPr>
          <p:cNvSpPr txBox="1"/>
          <p:nvPr/>
        </p:nvSpPr>
        <p:spPr>
          <a:xfrm>
            <a:off x="391886" y="4829478"/>
            <a:ext cx="5845628" cy="784830"/>
          </a:xfrm>
          <a:prstGeom prst="rect">
            <a:avLst/>
          </a:prstGeom>
          <a:noFill/>
        </p:spPr>
        <p:txBody>
          <a:bodyPr wrap="square" rtlCol="0">
            <a:spAutoFit/>
          </a:bodyPr>
          <a:lstStyle/>
          <a:p>
            <a:pPr marL="485140"/>
            <a:r>
              <a:rPr lang="ja-JP" altLang="ja-JP" sz="1100" b="1" dirty="0">
                <a:effectLst/>
                <a:latin typeface="+mn-ea"/>
                <a:cs typeface="ＭＳ Ｐゴシック" panose="020B0600070205080204" pitchFamily="50" charset="-128"/>
              </a:rPr>
              <a:t>３．病名漏れ点検</a:t>
            </a:r>
            <a:r>
              <a:rPr lang="ja-JP" altLang="ja-JP" sz="1100" b="1" spc="205" dirty="0">
                <a:effectLst/>
                <a:latin typeface="+mn-ea"/>
                <a:cs typeface="ＭＳ Ｐゴシック" panose="020B0600070205080204" pitchFamily="50" charset="-128"/>
              </a:rPr>
              <a:t> </a:t>
            </a:r>
            <a:r>
              <a:rPr lang="ja-JP" altLang="ja-JP" sz="1100" b="1" spc="-20" dirty="0">
                <a:effectLst/>
                <a:latin typeface="+mn-ea"/>
                <a:cs typeface="ＭＳ Ｐゴシック" panose="020B0600070205080204" pitchFamily="50" charset="-128"/>
              </a:rPr>
              <a:t>算定日</a:t>
            </a:r>
            <a:endParaRPr lang="ja-JP" altLang="ja-JP" sz="1100" b="1" dirty="0">
              <a:effectLst/>
              <a:latin typeface="+mn-ea"/>
              <a:cs typeface="ＭＳ Ｐゴシック" panose="020B0600070205080204" pitchFamily="50" charset="-128"/>
            </a:endParaRPr>
          </a:p>
          <a:p>
            <a:pPr marL="736600">
              <a:spcBef>
                <a:spcPts val="570"/>
              </a:spcBef>
              <a:spcAft>
                <a:spcPts val="0"/>
              </a:spcAft>
            </a:pPr>
            <a:r>
              <a:rPr lang="ja-JP" altLang="ja-JP" sz="1100" spc="-5" dirty="0">
                <a:effectLst/>
                <a:latin typeface="+mn-ea"/>
                <a:cs typeface="ＭＳ Ｐゴシック" panose="020B0600070205080204" pitchFamily="50" charset="-128"/>
              </a:rPr>
              <a:t>病名漏れ点検は適応病名の有無だけでなく、算定日も点検の対象とします。</a:t>
            </a:r>
            <a:endParaRPr lang="ja-JP" altLang="ja-JP" sz="1100" dirty="0">
              <a:effectLst/>
              <a:latin typeface="+mn-ea"/>
              <a:cs typeface="ＭＳ Ｐゴシック" panose="020B0600070205080204" pitchFamily="50" charset="-128"/>
            </a:endParaRPr>
          </a:p>
          <a:p>
            <a:endParaRPr kumimoji="1" lang="ja-JP" altLang="en-US" dirty="0">
              <a:latin typeface="+mn-ea"/>
            </a:endParaRPr>
          </a:p>
        </p:txBody>
      </p:sp>
      <p:grpSp>
        <p:nvGrpSpPr>
          <p:cNvPr id="21" name="docshapegroup692">
            <a:extLst>
              <a:ext uri="{FF2B5EF4-FFF2-40B4-BE49-F238E27FC236}">
                <a16:creationId xmlns:a16="http://schemas.microsoft.com/office/drawing/2014/main" id="{83D22500-C8D1-3B9D-B02C-58F13938E037}"/>
              </a:ext>
            </a:extLst>
          </p:cNvPr>
          <p:cNvGrpSpPr>
            <a:grpSpLocks/>
          </p:cNvGrpSpPr>
          <p:nvPr/>
        </p:nvGrpSpPr>
        <p:grpSpPr bwMode="auto">
          <a:xfrm>
            <a:off x="1149533" y="1395028"/>
            <a:ext cx="4321176" cy="3252788"/>
            <a:chOff x="2551" y="278"/>
            <a:chExt cx="6804" cy="5124"/>
          </a:xfrm>
        </p:grpSpPr>
        <p:pic>
          <p:nvPicPr>
            <p:cNvPr id="6147" name="docshape693">
              <a:extLst>
                <a:ext uri="{FF2B5EF4-FFF2-40B4-BE49-F238E27FC236}">
                  <a16:creationId xmlns:a16="http://schemas.microsoft.com/office/drawing/2014/main" id="{81972445-5705-98FF-5150-0A377A8FA3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78"/>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22" name="docshape694">
              <a:extLst>
                <a:ext uri="{FF2B5EF4-FFF2-40B4-BE49-F238E27FC236}">
                  <a16:creationId xmlns:a16="http://schemas.microsoft.com/office/drawing/2014/main" id="{7B964BF0-59A5-2D11-A496-1DC5CF2C73C1}"/>
                </a:ext>
              </a:extLst>
            </p:cNvPr>
            <p:cNvSpPr>
              <a:spLocks/>
            </p:cNvSpPr>
            <p:nvPr/>
          </p:nvSpPr>
          <p:spPr bwMode="auto">
            <a:xfrm>
              <a:off x="4548" y="1713"/>
              <a:ext cx="4469" cy="824"/>
            </a:xfrm>
            <a:custGeom>
              <a:avLst/>
              <a:gdLst>
                <a:gd name="T0" fmla="+- 0 8880 4548"/>
                <a:gd name="T1" fmla="*/ T0 w 4469"/>
                <a:gd name="T2" fmla="+- 0 1713 1713"/>
                <a:gd name="T3" fmla="*/ 1713 h 824"/>
                <a:gd name="T4" fmla="+- 0 4685 4548"/>
                <a:gd name="T5" fmla="*/ T4 w 4469"/>
                <a:gd name="T6" fmla="+- 0 1713 1713"/>
                <a:gd name="T7" fmla="*/ 1713 h 824"/>
                <a:gd name="T8" fmla="+- 0 4632 4548"/>
                <a:gd name="T9" fmla="*/ T8 w 4469"/>
                <a:gd name="T10" fmla="+- 0 1724 1713"/>
                <a:gd name="T11" fmla="*/ 1724 h 824"/>
                <a:gd name="T12" fmla="+- 0 4588 4548"/>
                <a:gd name="T13" fmla="*/ T12 w 4469"/>
                <a:gd name="T14" fmla="+- 0 1753 1713"/>
                <a:gd name="T15" fmla="*/ 1753 h 824"/>
                <a:gd name="T16" fmla="+- 0 4559 4548"/>
                <a:gd name="T17" fmla="*/ T16 w 4469"/>
                <a:gd name="T18" fmla="+- 0 1797 1713"/>
                <a:gd name="T19" fmla="*/ 1797 h 824"/>
                <a:gd name="T20" fmla="+- 0 4548 4548"/>
                <a:gd name="T21" fmla="*/ T20 w 4469"/>
                <a:gd name="T22" fmla="+- 0 1850 1713"/>
                <a:gd name="T23" fmla="*/ 1850 h 824"/>
                <a:gd name="T24" fmla="+- 0 4548 4548"/>
                <a:gd name="T25" fmla="*/ T24 w 4469"/>
                <a:gd name="T26" fmla="+- 0 2399 1713"/>
                <a:gd name="T27" fmla="*/ 2399 h 824"/>
                <a:gd name="T28" fmla="+- 0 4559 4548"/>
                <a:gd name="T29" fmla="*/ T28 w 4469"/>
                <a:gd name="T30" fmla="+- 0 2453 1713"/>
                <a:gd name="T31" fmla="*/ 2453 h 824"/>
                <a:gd name="T32" fmla="+- 0 4588 4548"/>
                <a:gd name="T33" fmla="*/ T32 w 4469"/>
                <a:gd name="T34" fmla="+- 0 2496 1713"/>
                <a:gd name="T35" fmla="*/ 2496 h 824"/>
                <a:gd name="T36" fmla="+- 0 4632 4548"/>
                <a:gd name="T37" fmla="*/ T36 w 4469"/>
                <a:gd name="T38" fmla="+- 0 2526 1713"/>
                <a:gd name="T39" fmla="*/ 2526 h 824"/>
                <a:gd name="T40" fmla="+- 0 4685 4548"/>
                <a:gd name="T41" fmla="*/ T40 w 4469"/>
                <a:gd name="T42" fmla="+- 0 2536 1713"/>
                <a:gd name="T43" fmla="*/ 2536 h 824"/>
                <a:gd name="T44" fmla="+- 0 8880 4548"/>
                <a:gd name="T45" fmla="*/ T44 w 4469"/>
                <a:gd name="T46" fmla="+- 0 2536 1713"/>
                <a:gd name="T47" fmla="*/ 2536 h 824"/>
                <a:gd name="T48" fmla="+- 0 8933 4548"/>
                <a:gd name="T49" fmla="*/ T48 w 4469"/>
                <a:gd name="T50" fmla="+- 0 2526 1713"/>
                <a:gd name="T51" fmla="*/ 2526 h 824"/>
                <a:gd name="T52" fmla="+- 0 8977 4548"/>
                <a:gd name="T53" fmla="*/ T52 w 4469"/>
                <a:gd name="T54" fmla="+- 0 2496 1713"/>
                <a:gd name="T55" fmla="*/ 2496 h 824"/>
                <a:gd name="T56" fmla="+- 0 9006 4548"/>
                <a:gd name="T57" fmla="*/ T56 w 4469"/>
                <a:gd name="T58" fmla="+- 0 2453 1713"/>
                <a:gd name="T59" fmla="*/ 2453 h 824"/>
                <a:gd name="T60" fmla="+- 0 9017 4548"/>
                <a:gd name="T61" fmla="*/ T60 w 4469"/>
                <a:gd name="T62" fmla="+- 0 2399 1713"/>
                <a:gd name="T63" fmla="*/ 2399 h 824"/>
                <a:gd name="T64" fmla="+- 0 9017 4548"/>
                <a:gd name="T65" fmla="*/ T64 w 4469"/>
                <a:gd name="T66" fmla="+- 0 1850 1713"/>
                <a:gd name="T67" fmla="*/ 1850 h 824"/>
                <a:gd name="T68" fmla="+- 0 9006 4548"/>
                <a:gd name="T69" fmla="*/ T68 w 4469"/>
                <a:gd name="T70" fmla="+- 0 1797 1713"/>
                <a:gd name="T71" fmla="*/ 1797 h 824"/>
                <a:gd name="T72" fmla="+- 0 8977 4548"/>
                <a:gd name="T73" fmla="*/ T72 w 4469"/>
                <a:gd name="T74" fmla="+- 0 1753 1713"/>
                <a:gd name="T75" fmla="*/ 1753 h 824"/>
                <a:gd name="T76" fmla="+- 0 8933 4548"/>
                <a:gd name="T77" fmla="*/ T76 w 4469"/>
                <a:gd name="T78" fmla="+- 0 1724 1713"/>
                <a:gd name="T79" fmla="*/ 1724 h 824"/>
                <a:gd name="T80" fmla="+- 0 8880 4548"/>
                <a:gd name="T81" fmla="*/ T80 w 4469"/>
                <a:gd name="T82" fmla="+- 0 1713 1713"/>
                <a:gd name="T83" fmla="*/ 1713 h 82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824">
                  <a:moveTo>
                    <a:pt x="4332" y="0"/>
                  </a:moveTo>
                  <a:lnTo>
                    <a:pt x="137" y="0"/>
                  </a:lnTo>
                  <a:lnTo>
                    <a:pt x="84" y="11"/>
                  </a:lnTo>
                  <a:lnTo>
                    <a:pt x="40" y="40"/>
                  </a:lnTo>
                  <a:lnTo>
                    <a:pt x="11" y="84"/>
                  </a:lnTo>
                  <a:lnTo>
                    <a:pt x="0" y="137"/>
                  </a:lnTo>
                  <a:lnTo>
                    <a:pt x="0" y="686"/>
                  </a:lnTo>
                  <a:lnTo>
                    <a:pt x="11" y="740"/>
                  </a:lnTo>
                  <a:lnTo>
                    <a:pt x="40" y="783"/>
                  </a:lnTo>
                  <a:lnTo>
                    <a:pt x="84" y="813"/>
                  </a:lnTo>
                  <a:lnTo>
                    <a:pt x="137" y="823"/>
                  </a:lnTo>
                  <a:lnTo>
                    <a:pt x="4332" y="823"/>
                  </a:lnTo>
                  <a:lnTo>
                    <a:pt x="4385" y="813"/>
                  </a:lnTo>
                  <a:lnTo>
                    <a:pt x="4429" y="783"/>
                  </a:lnTo>
                  <a:lnTo>
                    <a:pt x="4458" y="740"/>
                  </a:lnTo>
                  <a:lnTo>
                    <a:pt x="4469" y="686"/>
                  </a:lnTo>
                  <a:lnTo>
                    <a:pt x="4469" y="137"/>
                  </a:lnTo>
                  <a:lnTo>
                    <a:pt x="4458" y="84"/>
                  </a:lnTo>
                  <a:lnTo>
                    <a:pt x="4429" y="40"/>
                  </a:lnTo>
                  <a:lnTo>
                    <a:pt x="4385" y="11"/>
                  </a:lnTo>
                  <a:lnTo>
                    <a:pt x="4332"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docshape695">
              <a:extLst>
                <a:ext uri="{FF2B5EF4-FFF2-40B4-BE49-F238E27FC236}">
                  <a16:creationId xmlns:a16="http://schemas.microsoft.com/office/drawing/2014/main" id="{198B1AE4-28D6-32C6-8CEB-7485EE7BC86F}"/>
                </a:ext>
              </a:extLst>
            </p:cNvPr>
            <p:cNvSpPr>
              <a:spLocks/>
            </p:cNvSpPr>
            <p:nvPr/>
          </p:nvSpPr>
          <p:spPr bwMode="auto">
            <a:xfrm>
              <a:off x="4548" y="1713"/>
              <a:ext cx="4469" cy="824"/>
            </a:xfrm>
            <a:custGeom>
              <a:avLst/>
              <a:gdLst>
                <a:gd name="T0" fmla="+- 0 4548 4548"/>
                <a:gd name="T1" fmla="*/ T0 w 4469"/>
                <a:gd name="T2" fmla="+- 0 1850 1713"/>
                <a:gd name="T3" fmla="*/ 1850 h 824"/>
                <a:gd name="T4" fmla="+- 0 4559 4548"/>
                <a:gd name="T5" fmla="*/ T4 w 4469"/>
                <a:gd name="T6" fmla="+- 0 1797 1713"/>
                <a:gd name="T7" fmla="*/ 1797 h 824"/>
                <a:gd name="T8" fmla="+- 0 4588 4548"/>
                <a:gd name="T9" fmla="*/ T8 w 4469"/>
                <a:gd name="T10" fmla="+- 0 1753 1713"/>
                <a:gd name="T11" fmla="*/ 1753 h 824"/>
                <a:gd name="T12" fmla="+- 0 4632 4548"/>
                <a:gd name="T13" fmla="*/ T12 w 4469"/>
                <a:gd name="T14" fmla="+- 0 1724 1713"/>
                <a:gd name="T15" fmla="*/ 1724 h 824"/>
                <a:gd name="T16" fmla="+- 0 4685 4548"/>
                <a:gd name="T17" fmla="*/ T16 w 4469"/>
                <a:gd name="T18" fmla="+- 0 1713 1713"/>
                <a:gd name="T19" fmla="*/ 1713 h 824"/>
                <a:gd name="T20" fmla="+- 0 8880 4548"/>
                <a:gd name="T21" fmla="*/ T20 w 4469"/>
                <a:gd name="T22" fmla="+- 0 1713 1713"/>
                <a:gd name="T23" fmla="*/ 1713 h 824"/>
                <a:gd name="T24" fmla="+- 0 8933 4548"/>
                <a:gd name="T25" fmla="*/ T24 w 4469"/>
                <a:gd name="T26" fmla="+- 0 1724 1713"/>
                <a:gd name="T27" fmla="*/ 1724 h 824"/>
                <a:gd name="T28" fmla="+- 0 8977 4548"/>
                <a:gd name="T29" fmla="*/ T28 w 4469"/>
                <a:gd name="T30" fmla="+- 0 1753 1713"/>
                <a:gd name="T31" fmla="*/ 1753 h 824"/>
                <a:gd name="T32" fmla="+- 0 9006 4548"/>
                <a:gd name="T33" fmla="*/ T32 w 4469"/>
                <a:gd name="T34" fmla="+- 0 1797 1713"/>
                <a:gd name="T35" fmla="*/ 1797 h 824"/>
                <a:gd name="T36" fmla="+- 0 9017 4548"/>
                <a:gd name="T37" fmla="*/ T36 w 4469"/>
                <a:gd name="T38" fmla="+- 0 1850 1713"/>
                <a:gd name="T39" fmla="*/ 1850 h 824"/>
                <a:gd name="T40" fmla="+- 0 9017 4548"/>
                <a:gd name="T41" fmla="*/ T40 w 4469"/>
                <a:gd name="T42" fmla="+- 0 2399 1713"/>
                <a:gd name="T43" fmla="*/ 2399 h 824"/>
                <a:gd name="T44" fmla="+- 0 9006 4548"/>
                <a:gd name="T45" fmla="*/ T44 w 4469"/>
                <a:gd name="T46" fmla="+- 0 2453 1713"/>
                <a:gd name="T47" fmla="*/ 2453 h 824"/>
                <a:gd name="T48" fmla="+- 0 8977 4548"/>
                <a:gd name="T49" fmla="*/ T48 w 4469"/>
                <a:gd name="T50" fmla="+- 0 2496 1713"/>
                <a:gd name="T51" fmla="*/ 2496 h 824"/>
                <a:gd name="T52" fmla="+- 0 8933 4548"/>
                <a:gd name="T53" fmla="*/ T52 w 4469"/>
                <a:gd name="T54" fmla="+- 0 2526 1713"/>
                <a:gd name="T55" fmla="*/ 2526 h 824"/>
                <a:gd name="T56" fmla="+- 0 8880 4548"/>
                <a:gd name="T57" fmla="*/ T56 w 4469"/>
                <a:gd name="T58" fmla="+- 0 2536 1713"/>
                <a:gd name="T59" fmla="*/ 2536 h 824"/>
                <a:gd name="T60" fmla="+- 0 4685 4548"/>
                <a:gd name="T61" fmla="*/ T60 w 4469"/>
                <a:gd name="T62" fmla="+- 0 2536 1713"/>
                <a:gd name="T63" fmla="*/ 2536 h 824"/>
                <a:gd name="T64" fmla="+- 0 4632 4548"/>
                <a:gd name="T65" fmla="*/ T64 w 4469"/>
                <a:gd name="T66" fmla="+- 0 2526 1713"/>
                <a:gd name="T67" fmla="*/ 2526 h 824"/>
                <a:gd name="T68" fmla="+- 0 4588 4548"/>
                <a:gd name="T69" fmla="*/ T68 w 4469"/>
                <a:gd name="T70" fmla="+- 0 2496 1713"/>
                <a:gd name="T71" fmla="*/ 2496 h 824"/>
                <a:gd name="T72" fmla="+- 0 4559 4548"/>
                <a:gd name="T73" fmla="*/ T72 w 4469"/>
                <a:gd name="T74" fmla="+- 0 2453 1713"/>
                <a:gd name="T75" fmla="*/ 2453 h 824"/>
                <a:gd name="T76" fmla="+- 0 4548 4548"/>
                <a:gd name="T77" fmla="*/ T76 w 4469"/>
                <a:gd name="T78" fmla="+- 0 2399 1713"/>
                <a:gd name="T79" fmla="*/ 2399 h 824"/>
                <a:gd name="T80" fmla="+- 0 4548 4548"/>
                <a:gd name="T81" fmla="*/ T80 w 4469"/>
                <a:gd name="T82" fmla="+- 0 1850 1713"/>
                <a:gd name="T83" fmla="*/ 1850 h 82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824">
                  <a:moveTo>
                    <a:pt x="0" y="137"/>
                  </a:moveTo>
                  <a:lnTo>
                    <a:pt x="11" y="84"/>
                  </a:lnTo>
                  <a:lnTo>
                    <a:pt x="40" y="40"/>
                  </a:lnTo>
                  <a:lnTo>
                    <a:pt x="84" y="11"/>
                  </a:lnTo>
                  <a:lnTo>
                    <a:pt x="137" y="0"/>
                  </a:lnTo>
                  <a:lnTo>
                    <a:pt x="4332" y="0"/>
                  </a:lnTo>
                  <a:lnTo>
                    <a:pt x="4385" y="11"/>
                  </a:lnTo>
                  <a:lnTo>
                    <a:pt x="4429" y="40"/>
                  </a:lnTo>
                  <a:lnTo>
                    <a:pt x="4458" y="84"/>
                  </a:lnTo>
                  <a:lnTo>
                    <a:pt x="4469" y="137"/>
                  </a:lnTo>
                  <a:lnTo>
                    <a:pt x="4469" y="686"/>
                  </a:lnTo>
                  <a:lnTo>
                    <a:pt x="4458" y="740"/>
                  </a:lnTo>
                  <a:lnTo>
                    <a:pt x="4429" y="783"/>
                  </a:lnTo>
                  <a:lnTo>
                    <a:pt x="4385" y="813"/>
                  </a:lnTo>
                  <a:lnTo>
                    <a:pt x="4332" y="823"/>
                  </a:lnTo>
                  <a:lnTo>
                    <a:pt x="137" y="823"/>
                  </a:lnTo>
                  <a:lnTo>
                    <a:pt x="84" y="813"/>
                  </a:lnTo>
                  <a:lnTo>
                    <a:pt x="40" y="783"/>
                  </a:lnTo>
                  <a:lnTo>
                    <a:pt x="11" y="740"/>
                  </a:lnTo>
                  <a:lnTo>
                    <a:pt x="0" y="686"/>
                  </a:lnTo>
                  <a:lnTo>
                    <a:pt x="0" y="137"/>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docshape696">
              <a:extLst>
                <a:ext uri="{FF2B5EF4-FFF2-40B4-BE49-F238E27FC236}">
                  <a16:creationId xmlns:a16="http://schemas.microsoft.com/office/drawing/2014/main" id="{27FE2196-3C3D-1877-2B55-6192FF8F45A2}"/>
                </a:ext>
              </a:extLst>
            </p:cNvPr>
            <p:cNvSpPr txBox="1">
              <a:spLocks noChangeArrowheads="1"/>
            </p:cNvSpPr>
            <p:nvPr/>
          </p:nvSpPr>
          <p:spPr bwMode="auto">
            <a:xfrm>
              <a:off x="2551" y="278"/>
              <a:ext cx="6804"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p:txBody>
        </p:sp>
      </p:grpSp>
      <p:sp>
        <p:nvSpPr>
          <p:cNvPr id="26" name="テキスト ボックス 25">
            <a:extLst>
              <a:ext uri="{FF2B5EF4-FFF2-40B4-BE49-F238E27FC236}">
                <a16:creationId xmlns:a16="http://schemas.microsoft.com/office/drawing/2014/main" id="{AA3A8F07-3229-0061-DF56-4F6FBFC5B054}"/>
              </a:ext>
            </a:extLst>
          </p:cNvPr>
          <p:cNvSpPr txBox="1"/>
          <p:nvPr/>
        </p:nvSpPr>
        <p:spPr>
          <a:xfrm>
            <a:off x="2417815" y="2305986"/>
            <a:ext cx="3429000" cy="533479"/>
          </a:xfrm>
          <a:prstGeom prst="rect">
            <a:avLst/>
          </a:prstGeom>
          <a:noFill/>
        </p:spPr>
        <p:txBody>
          <a:bodyPr wrap="square">
            <a:spAutoFit/>
          </a:bodyPr>
          <a:lstStyle/>
          <a:p>
            <a:pPr defTabSz="914400" eaLnBrk="0" fontAlgn="base" hangingPunct="0">
              <a:spcBef>
                <a:spcPct val="0"/>
              </a:spcBef>
              <a:spcAft>
                <a:spcPts val="800"/>
              </a:spcAft>
            </a:pPr>
            <a:r>
              <a:rPr lang="ja-JP" altLang="en-US" sz="1100" dirty="0">
                <a:latin typeface="游ゴシック" panose="020B0400000000000000" pitchFamily="50" charset="-128"/>
                <a:ea typeface="游ゴシック" panose="020B0400000000000000" pitchFamily="50" charset="-128"/>
              </a:rPr>
              <a:t>ＨｂＡ１ｃの適応病名がないので</a:t>
            </a:r>
            <a:endParaRPr lang="en-US" altLang="ja-JP" sz="1100" dirty="0">
              <a:latin typeface="游ゴシック" panose="020B0400000000000000" pitchFamily="50" charset="-128"/>
              <a:ea typeface="游ゴシック" panose="020B0400000000000000" pitchFamily="50" charset="-128"/>
            </a:endParaRPr>
          </a:p>
          <a:p>
            <a:pPr defTabSz="914400" eaLnBrk="0" fontAlgn="base" hangingPunct="0">
              <a:spcBef>
                <a:spcPct val="0"/>
              </a:spcBef>
              <a:spcAft>
                <a:spcPts val="800"/>
              </a:spcAft>
            </a:pPr>
            <a:r>
              <a:rPr lang="ja-JP" altLang="en-US" sz="1100" dirty="0">
                <a:latin typeface="游ゴシック" panose="020B0400000000000000" pitchFamily="50" charset="-128"/>
                <a:ea typeface="游ゴシック" panose="020B0400000000000000" pitchFamily="50" charset="-128"/>
              </a:rPr>
              <a:t>不合格と判定。</a:t>
            </a:r>
            <a:endParaRPr lang="ja-JP" altLang="ja-JP" sz="1100" dirty="0">
              <a:latin typeface="游ゴシック" panose="020B0400000000000000" pitchFamily="50" charset="-128"/>
              <a:ea typeface="游ゴシック" panose="020B0400000000000000" pitchFamily="50" charset="-128"/>
            </a:endParaRPr>
          </a:p>
        </p:txBody>
      </p:sp>
      <p:sp>
        <p:nvSpPr>
          <p:cNvPr id="27" name="テキスト ボックス 26">
            <a:extLst>
              <a:ext uri="{FF2B5EF4-FFF2-40B4-BE49-F238E27FC236}">
                <a16:creationId xmlns:a16="http://schemas.microsoft.com/office/drawing/2014/main" id="{9E16F66F-DAA7-0DC3-9183-E2A057C48C1E}"/>
              </a:ext>
            </a:extLst>
          </p:cNvPr>
          <p:cNvSpPr txBox="1"/>
          <p:nvPr/>
        </p:nvSpPr>
        <p:spPr>
          <a:xfrm>
            <a:off x="1059301" y="7088384"/>
            <a:ext cx="4397340" cy="672043"/>
          </a:xfrm>
          <a:prstGeom prst="rect">
            <a:avLst/>
          </a:prstGeom>
          <a:noFill/>
        </p:spPr>
        <p:txBody>
          <a:bodyPr wrap="square">
            <a:spAutoFit/>
          </a:bodyPr>
          <a:lstStyle/>
          <a:p>
            <a:pPr marL="1396365" marR="267970">
              <a:lnSpc>
                <a:spcPct val="116000"/>
              </a:lnSpc>
              <a:spcBef>
                <a:spcPts val="940"/>
              </a:spcBef>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カロナール錠の適応病名の「頭痛」はあるが、「頭痛」の診療開始日がカロナー ル錠の処方日より後なので不合格と判定。</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Tree>
    <p:extLst>
      <p:ext uri="{BB962C8B-B14F-4D97-AF65-F5344CB8AC3E}">
        <p14:creationId xmlns:p14="http://schemas.microsoft.com/office/powerpoint/2010/main" val="16581681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97</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58400C60-A67F-E5E1-6772-88BAB08DE7EE}"/>
              </a:ext>
            </a:extLst>
          </p:cNvPr>
          <p:cNvSpPr txBox="1"/>
          <p:nvPr/>
        </p:nvSpPr>
        <p:spPr>
          <a:xfrm>
            <a:off x="274485" y="792685"/>
            <a:ext cx="4808703" cy="430887"/>
          </a:xfrm>
          <a:prstGeom prst="rect">
            <a:avLst/>
          </a:prstGeom>
          <a:noFill/>
        </p:spPr>
        <p:txBody>
          <a:bodyPr wrap="square">
            <a:spAutoFit/>
          </a:bodyPr>
          <a:lstStyle/>
          <a:p>
            <a:pPr marL="485140"/>
            <a:r>
              <a:rPr lang="ja-JP" altLang="en-US" sz="1100" b="1" dirty="0">
                <a:effectLst/>
                <a:latin typeface="+mn-ea"/>
                <a:cs typeface="ＭＳ Ｐゴシック" panose="020B0600070205080204" pitchFamily="50" charset="-128"/>
              </a:rPr>
              <a:t>４．病名漏れ点検 複数病名</a:t>
            </a:r>
          </a:p>
          <a:p>
            <a:pPr marL="485140"/>
            <a:r>
              <a:rPr lang="ja-JP" altLang="en-US" sz="1100" dirty="0">
                <a:effectLst/>
                <a:latin typeface="+mn-ea"/>
                <a:cs typeface="ＭＳ Ｐゴシック" panose="020B0600070205080204" pitchFamily="50" charset="-128"/>
              </a:rPr>
              <a:t>医薬品によっては複数の適応病名が必要なものがあります。</a:t>
            </a:r>
          </a:p>
        </p:txBody>
      </p:sp>
      <p:sp>
        <p:nvSpPr>
          <p:cNvPr id="11" name="テキスト ボックス 10">
            <a:extLst>
              <a:ext uri="{FF2B5EF4-FFF2-40B4-BE49-F238E27FC236}">
                <a16:creationId xmlns:a16="http://schemas.microsoft.com/office/drawing/2014/main" id="{7F10DED1-9B09-596A-EF34-FC71BEFE3BE3}"/>
              </a:ext>
            </a:extLst>
          </p:cNvPr>
          <p:cNvSpPr txBox="1"/>
          <p:nvPr/>
        </p:nvSpPr>
        <p:spPr>
          <a:xfrm>
            <a:off x="260838" y="4870018"/>
            <a:ext cx="8206154" cy="852541"/>
          </a:xfrm>
          <a:prstGeom prst="rect">
            <a:avLst/>
          </a:prstGeom>
          <a:noFill/>
        </p:spPr>
        <p:txBody>
          <a:bodyPr wrap="square" rtlCol="0">
            <a:spAutoFit/>
          </a:bodyPr>
          <a:lstStyle/>
          <a:p>
            <a:pPr marL="485140">
              <a:spcBef>
                <a:spcPts val="350"/>
              </a:spcBef>
              <a:spcAft>
                <a:spcPts val="0"/>
              </a:spcAft>
            </a:pPr>
            <a:r>
              <a:rPr lang="ja-JP" altLang="ja-JP" sz="1100" b="1" dirty="0">
                <a:effectLst/>
                <a:latin typeface="+mn-ea"/>
                <a:cs typeface="ＭＳ Ｐゴシック" panose="020B0600070205080204" pitchFamily="50" charset="-128"/>
              </a:rPr>
              <a:t>５．病名漏れ点検</a:t>
            </a:r>
            <a:r>
              <a:rPr lang="ja-JP" altLang="ja-JP" sz="1100" b="1" spc="220" dirty="0">
                <a:effectLst/>
                <a:latin typeface="+mn-ea"/>
                <a:cs typeface="ＭＳ Ｐゴシック" panose="020B0600070205080204" pitchFamily="50" charset="-128"/>
              </a:rPr>
              <a:t> </a:t>
            </a:r>
            <a:r>
              <a:rPr lang="ja-JP" altLang="ja-JP" sz="1100" b="1" spc="-25" dirty="0">
                <a:effectLst/>
                <a:latin typeface="+mn-ea"/>
                <a:cs typeface="ＭＳ Ｐゴシック" panose="020B0600070205080204" pitchFamily="50" charset="-128"/>
              </a:rPr>
              <a:t>部位</a:t>
            </a:r>
            <a:endParaRPr lang="ja-JP" altLang="ja-JP" sz="1100" b="1" dirty="0">
              <a:effectLst/>
              <a:latin typeface="+mn-ea"/>
              <a:cs typeface="ＭＳ Ｐゴシック" panose="020B0600070205080204" pitchFamily="50" charset="-128"/>
            </a:endParaRPr>
          </a:p>
          <a:p>
            <a:pPr marL="736600" marR="458470">
              <a:lnSpc>
                <a:spcPct val="140000"/>
              </a:lnSpc>
              <a:spcBef>
                <a:spcPts val="570"/>
              </a:spcBef>
              <a:spcAft>
                <a:spcPts val="0"/>
              </a:spcAft>
            </a:pPr>
            <a:r>
              <a:rPr lang="ja-JP" altLang="ja-JP" sz="1100" spc="-10" dirty="0">
                <a:effectLst/>
                <a:latin typeface="+mn-ea"/>
                <a:cs typeface="ＭＳ Ｐゴシック" panose="020B0600070205080204" pitchFamily="50" charset="-128"/>
              </a:rPr>
              <a:t>医薬品や検査の</a:t>
            </a:r>
            <a:r>
              <a:rPr lang="ja-JP" altLang="ja-JP" sz="1100" spc="-5" dirty="0">
                <a:effectLst/>
                <a:latin typeface="+mn-ea"/>
                <a:cs typeface="ＭＳ Ｐゴシック" panose="020B0600070205080204" pitchFamily="50" charset="-128"/>
              </a:rPr>
              <a:t>コメン</a:t>
            </a:r>
            <a:r>
              <a:rPr lang="ja-JP" altLang="ja-JP" sz="1100" spc="-15" dirty="0">
                <a:effectLst/>
                <a:latin typeface="+mn-ea"/>
                <a:cs typeface="ＭＳ Ｐゴシック" panose="020B0600070205080204" pitchFamily="50" charset="-128"/>
              </a:rPr>
              <a:t>ト</a:t>
            </a:r>
            <a:r>
              <a:rPr lang="ja-JP" altLang="ja-JP" sz="1100" spc="-5" dirty="0">
                <a:effectLst/>
                <a:latin typeface="+mn-ea"/>
                <a:cs typeface="ＭＳ Ｐゴシック" panose="020B0600070205080204" pitchFamily="50" charset="-128"/>
              </a:rPr>
              <a:t>の部位、左右と</a:t>
            </a:r>
            <a:r>
              <a:rPr lang="ja-JP" altLang="ja-JP" sz="1100" spc="-10" dirty="0">
                <a:effectLst/>
                <a:latin typeface="+mn-ea"/>
                <a:cs typeface="ＭＳ Ｐゴシック" panose="020B0600070205080204" pitchFamily="50" charset="-128"/>
              </a:rPr>
              <a:t>適応病名</a:t>
            </a:r>
            <a:r>
              <a:rPr lang="ja-JP" altLang="ja-JP" sz="1100" spc="-5" dirty="0">
                <a:effectLst/>
                <a:latin typeface="+mn-ea"/>
                <a:cs typeface="ＭＳ Ｐゴシック" panose="020B0600070205080204" pitchFamily="50" charset="-128"/>
              </a:rPr>
              <a:t>の部位、</a:t>
            </a:r>
            <a:r>
              <a:rPr lang="ja-JP" altLang="ja-JP" sz="1100" spc="-10" dirty="0">
                <a:effectLst/>
                <a:latin typeface="+mn-ea"/>
                <a:cs typeface="ＭＳ Ｐゴシック" panose="020B0600070205080204" pitchFamily="50" charset="-128"/>
              </a:rPr>
              <a:t>左右の整合性</a:t>
            </a:r>
            <a:r>
              <a:rPr lang="ja-JP" altLang="ja-JP" sz="1100" spc="-15" dirty="0">
                <a:effectLst/>
                <a:latin typeface="+mn-ea"/>
                <a:cs typeface="ＭＳ Ｐゴシック" panose="020B0600070205080204" pitchFamily="50" charset="-128"/>
              </a:rPr>
              <a:t>も</a:t>
            </a:r>
            <a:r>
              <a:rPr lang="ja-JP" altLang="ja-JP" sz="1100" spc="-25" dirty="0">
                <a:effectLst/>
                <a:latin typeface="+mn-ea"/>
                <a:cs typeface="ＭＳ Ｐゴシック" panose="020B0600070205080204" pitchFamily="50" charset="-128"/>
              </a:rPr>
              <a:t>点検</a:t>
            </a:r>
            <a:r>
              <a:rPr lang="ja-JP" altLang="ja-JP" sz="1100" dirty="0">
                <a:effectLst/>
                <a:latin typeface="+mn-ea"/>
                <a:cs typeface="ＭＳ Ｐゴシック" panose="020B0600070205080204" pitchFamily="50" charset="-128"/>
              </a:rPr>
              <a:t>します。</a:t>
            </a:r>
          </a:p>
          <a:p>
            <a:endParaRPr kumimoji="1" lang="ja-JP" altLang="en-US" dirty="0">
              <a:latin typeface="+mn-ea"/>
            </a:endParaRPr>
          </a:p>
        </p:txBody>
      </p:sp>
      <p:pic>
        <p:nvPicPr>
          <p:cNvPr id="13" name="図 12" descr="グラフィカル ユーザー インターフェイス, テーブル&#10;&#10;自動的に生成された説明">
            <a:extLst>
              <a:ext uri="{FF2B5EF4-FFF2-40B4-BE49-F238E27FC236}">
                <a16:creationId xmlns:a16="http://schemas.microsoft.com/office/drawing/2014/main" id="{29CCAC40-268B-4F93-E7EF-07468FA08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195" y="5461349"/>
            <a:ext cx="4404776" cy="3320524"/>
          </a:xfrm>
          <a:prstGeom prst="rect">
            <a:avLst/>
          </a:prstGeom>
        </p:spPr>
      </p:pic>
      <p:sp>
        <p:nvSpPr>
          <p:cNvPr id="21" name="テキスト ボックス 20">
            <a:extLst>
              <a:ext uri="{FF2B5EF4-FFF2-40B4-BE49-F238E27FC236}">
                <a16:creationId xmlns:a16="http://schemas.microsoft.com/office/drawing/2014/main" id="{93306CDB-AA97-405F-D523-A6A58DC90ADC}"/>
              </a:ext>
            </a:extLst>
          </p:cNvPr>
          <p:cNvSpPr txBox="1"/>
          <p:nvPr/>
        </p:nvSpPr>
        <p:spPr>
          <a:xfrm>
            <a:off x="1267556" y="7240724"/>
            <a:ext cx="4404776" cy="472309"/>
          </a:xfrm>
          <a:prstGeom prst="rect">
            <a:avLst/>
          </a:prstGeom>
          <a:noFill/>
        </p:spPr>
        <p:txBody>
          <a:bodyPr wrap="square">
            <a:spAutoFit/>
          </a:bodyPr>
          <a:lstStyle/>
          <a:p>
            <a:pPr marL="1144270" marR="237490">
              <a:lnSpc>
                <a:spcPct val="116000"/>
              </a:lnSpc>
              <a:spcAft>
                <a:spcPts val="0"/>
              </a:spcAft>
            </a:pP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湿布の部位は「腰」なのに、適応病名の「筋肉痛」の部位が「肩部」なので不合格と判定。</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24" name="docshapegroup702">
            <a:extLst>
              <a:ext uri="{FF2B5EF4-FFF2-40B4-BE49-F238E27FC236}">
                <a16:creationId xmlns:a16="http://schemas.microsoft.com/office/drawing/2014/main" id="{660E95E8-EB8F-234D-0436-CF43E664B8B3}"/>
              </a:ext>
            </a:extLst>
          </p:cNvPr>
          <p:cNvGrpSpPr>
            <a:grpSpLocks/>
          </p:cNvGrpSpPr>
          <p:nvPr/>
        </p:nvGrpSpPr>
        <p:grpSpPr bwMode="auto">
          <a:xfrm>
            <a:off x="1219517" y="1363027"/>
            <a:ext cx="4319588" cy="3254376"/>
            <a:chOff x="2551" y="249"/>
            <a:chExt cx="6802" cy="5124"/>
          </a:xfrm>
        </p:grpSpPr>
        <p:pic>
          <p:nvPicPr>
            <p:cNvPr id="7171" name="docshape703">
              <a:extLst>
                <a:ext uri="{FF2B5EF4-FFF2-40B4-BE49-F238E27FC236}">
                  <a16:creationId xmlns:a16="http://schemas.microsoft.com/office/drawing/2014/main" id="{0D08AE7C-30EE-0A69-69D6-49E98865BD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49"/>
              <a:ext cx="6802" cy="5124"/>
            </a:xfrm>
            <a:prstGeom prst="rect">
              <a:avLst/>
            </a:prstGeom>
            <a:noFill/>
            <a:extLst>
              <a:ext uri="{909E8E84-426E-40DD-AFC4-6F175D3DCCD1}">
                <a14:hiddenFill xmlns:a14="http://schemas.microsoft.com/office/drawing/2010/main">
                  <a:solidFill>
                    <a:srgbClr val="FFFFFF"/>
                  </a:solidFill>
                </a14:hiddenFill>
              </a:ext>
            </a:extLst>
          </p:spPr>
        </p:pic>
        <p:pic>
          <p:nvPicPr>
            <p:cNvPr id="7172" name="docshape704">
              <a:extLst>
                <a:ext uri="{FF2B5EF4-FFF2-40B4-BE49-F238E27FC236}">
                  <a16:creationId xmlns:a16="http://schemas.microsoft.com/office/drawing/2014/main" id="{A6197B7B-2B0B-8688-7A32-2CD3D8FD6E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0" y="2582"/>
              <a:ext cx="3401" cy="1822"/>
            </a:xfrm>
            <a:prstGeom prst="rect">
              <a:avLst/>
            </a:prstGeom>
            <a:noFill/>
            <a:extLst>
              <a:ext uri="{909E8E84-426E-40DD-AFC4-6F175D3DCCD1}">
                <a14:hiddenFill xmlns:a14="http://schemas.microsoft.com/office/drawing/2010/main">
                  <a:solidFill>
                    <a:srgbClr val="FFFFFF"/>
                  </a:solidFill>
                </a14:hiddenFill>
              </a:ext>
            </a:extLst>
          </p:spPr>
        </p:pic>
        <p:sp>
          <p:nvSpPr>
            <p:cNvPr id="25" name="docshape705">
              <a:extLst>
                <a:ext uri="{FF2B5EF4-FFF2-40B4-BE49-F238E27FC236}">
                  <a16:creationId xmlns:a16="http://schemas.microsoft.com/office/drawing/2014/main" id="{02B4FFE9-F8E5-9B30-079D-792B908D1B78}"/>
                </a:ext>
              </a:extLst>
            </p:cNvPr>
            <p:cNvSpPr>
              <a:spLocks noChangeArrowheads="1"/>
            </p:cNvSpPr>
            <p:nvPr/>
          </p:nvSpPr>
          <p:spPr bwMode="auto">
            <a:xfrm>
              <a:off x="4612" y="2574"/>
              <a:ext cx="3416" cy="183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docshape706">
              <a:extLst>
                <a:ext uri="{FF2B5EF4-FFF2-40B4-BE49-F238E27FC236}">
                  <a16:creationId xmlns:a16="http://schemas.microsoft.com/office/drawing/2014/main" id="{E26A28D8-C38C-D8CE-988F-A752C19B980E}"/>
                </a:ext>
              </a:extLst>
            </p:cNvPr>
            <p:cNvSpPr>
              <a:spLocks/>
            </p:cNvSpPr>
            <p:nvPr/>
          </p:nvSpPr>
          <p:spPr bwMode="auto">
            <a:xfrm>
              <a:off x="3895" y="496"/>
              <a:ext cx="5067" cy="1188"/>
            </a:xfrm>
            <a:custGeom>
              <a:avLst/>
              <a:gdLst>
                <a:gd name="T0" fmla="+- 0 8764 3895"/>
                <a:gd name="T1" fmla="*/ T0 w 5067"/>
                <a:gd name="T2" fmla="+- 0 496 496"/>
                <a:gd name="T3" fmla="*/ 496 h 1188"/>
                <a:gd name="T4" fmla="+- 0 4093 3895"/>
                <a:gd name="T5" fmla="*/ T4 w 5067"/>
                <a:gd name="T6" fmla="+- 0 496 496"/>
                <a:gd name="T7" fmla="*/ 496 h 1188"/>
                <a:gd name="T8" fmla="+- 0 4016 3895"/>
                <a:gd name="T9" fmla="*/ T8 w 5067"/>
                <a:gd name="T10" fmla="+- 0 512 496"/>
                <a:gd name="T11" fmla="*/ 512 h 1188"/>
                <a:gd name="T12" fmla="+- 0 3953 3895"/>
                <a:gd name="T13" fmla="*/ T12 w 5067"/>
                <a:gd name="T14" fmla="+- 0 554 496"/>
                <a:gd name="T15" fmla="*/ 554 h 1188"/>
                <a:gd name="T16" fmla="+- 0 3911 3895"/>
                <a:gd name="T17" fmla="*/ T16 w 5067"/>
                <a:gd name="T18" fmla="+- 0 617 496"/>
                <a:gd name="T19" fmla="*/ 617 h 1188"/>
                <a:gd name="T20" fmla="+- 0 3895 3895"/>
                <a:gd name="T21" fmla="*/ T20 w 5067"/>
                <a:gd name="T22" fmla="+- 0 694 496"/>
                <a:gd name="T23" fmla="*/ 694 h 1188"/>
                <a:gd name="T24" fmla="+- 0 3895 3895"/>
                <a:gd name="T25" fmla="*/ T24 w 5067"/>
                <a:gd name="T26" fmla="+- 0 1486 496"/>
                <a:gd name="T27" fmla="*/ 1486 h 1188"/>
                <a:gd name="T28" fmla="+- 0 3911 3895"/>
                <a:gd name="T29" fmla="*/ T28 w 5067"/>
                <a:gd name="T30" fmla="+- 0 1563 496"/>
                <a:gd name="T31" fmla="*/ 1563 h 1188"/>
                <a:gd name="T32" fmla="+- 0 3953 3895"/>
                <a:gd name="T33" fmla="*/ T32 w 5067"/>
                <a:gd name="T34" fmla="+- 0 1626 496"/>
                <a:gd name="T35" fmla="*/ 1626 h 1188"/>
                <a:gd name="T36" fmla="+- 0 4016 3895"/>
                <a:gd name="T37" fmla="*/ T36 w 5067"/>
                <a:gd name="T38" fmla="+- 0 1669 496"/>
                <a:gd name="T39" fmla="*/ 1669 h 1188"/>
                <a:gd name="T40" fmla="+- 0 4093 3895"/>
                <a:gd name="T41" fmla="*/ T40 w 5067"/>
                <a:gd name="T42" fmla="+- 0 1684 496"/>
                <a:gd name="T43" fmla="*/ 1684 h 1188"/>
                <a:gd name="T44" fmla="+- 0 8764 3895"/>
                <a:gd name="T45" fmla="*/ T44 w 5067"/>
                <a:gd name="T46" fmla="+- 0 1684 496"/>
                <a:gd name="T47" fmla="*/ 1684 h 1188"/>
                <a:gd name="T48" fmla="+- 0 8841 3895"/>
                <a:gd name="T49" fmla="*/ T48 w 5067"/>
                <a:gd name="T50" fmla="+- 0 1669 496"/>
                <a:gd name="T51" fmla="*/ 1669 h 1188"/>
                <a:gd name="T52" fmla="+- 0 8904 3895"/>
                <a:gd name="T53" fmla="*/ T52 w 5067"/>
                <a:gd name="T54" fmla="+- 0 1626 496"/>
                <a:gd name="T55" fmla="*/ 1626 h 1188"/>
                <a:gd name="T56" fmla="+- 0 8946 3895"/>
                <a:gd name="T57" fmla="*/ T56 w 5067"/>
                <a:gd name="T58" fmla="+- 0 1563 496"/>
                <a:gd name="T59" fmla="*/ 1563 h 1188"/>
                <a:gd name="T60" fmla="+- 0 8962 3895"/>
                <a:gd name="T61" fmla="*/ T60 w 5067"/>
                <a:gd name="T62" fmla="+- 0 1486 496"/>
                <a:gd name="T63" fmla="*/ 1486 h 1188"/>
                <a:gd name="T64" fmla="+- 0 8962 3895"/>
                <a:gd name="T65" fmla="*/ T64 w 5067"/>
                <a:gd name="T66" fmla="+- 0 694 496"/>
                <a:gd name="T67" fmla="*/ 694 h 1188"/>
                <a:gd name="T68" fmla="+- 0 8946 3895"/>
                <a:gd name="T69" fmla="*/ T68 w 5067"/>
                <a:gd name="T70" fmla="+- 0 617 496"/>
                <a:gd name="T71" fmla="*/ 617 h 1188"/>
                <a:gd name="T72" fmla="+- 0 8904 3895"/>
                <a:gd name="T73" fmla="*/ T72 w 5067"/>
                <a:gd name="T74" fmla="+- 0 554 496"/>
                <a:gd name="T75" fmla="*/ 554 h 1188"/>
                <a:gd name="T76" fmla="+- 0 8841 3895"/>
                <a:gd name="T77" fmla="*/ T76 w 5067"/>
                <a:gd name="T78" fmla="+- 0 512 496"/>
                <a:gd name="T79" fmla="*/ 512 h 1188"/>
                <a:gd name="T80" fmla="+- 0 8764 3895"/>
                <a:gd name="T81" fmla="*/ T80 w 5067"/>
                <a:gd name="T82" fmla="+- 0 496 496"/>
                <a:gd name="T83" fmla="*/ 496 h 118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067" h="1188">
                  <a:moveTo>
                    <a:pt x="4869" y="0"/>
                  </a:moveTo>
                  <a:lnTo>
                    <a:pt x="198" y="0"/>
                  </a:lnTo>
                  <a:lnTo>
                    <a:pt x="121" y="16"/>
                  </a:lnTo>
                  <a:lnTo>
                    <a:pt x="58" y="58"/>
                  </a:lnTo>
                  <a:lnTo>
                    <a:pt x="16" y="121"/>
                  </a:lnTo>
                  <a:lnTo>
                    <a:pt x="0" y="198"/>
                  </a:lnTo>
                  <a:lnTo>
                    <a:pt x="0" y="990"/>
                  </a:lnTo>
                  <a:lnTo>
                    <a:pt x="16" y="1067"/>
                  </a:lnTo>
                  <a:lnTo>
                    <a:pt x="58" y="1130"/>
                  </a:lnTo>
                  <a:lnTo>
                    <a:pt x="121" y="1173"/>
                  </a:lnTo>
                  <a:lnTo>
                    <a:pt x="198" y="1188"/>
                  </a:lnTo>
                  <a:lnTo>
                    <a:pt x="4869" y="1188"/>
                  </a:lnTo>
                  <a:lnTo>
                    <a:pt x="4946" y="1173"/>
                  </a:lnTo>
                  <a:lnTo>
                    <a:pt x="5009" y="1130"/>
                  </a:lnTo>
                  <a:lnTo>
                    <a:pt x="5051" y="1067"/>
                  </a:lnTo>
                  <a:lnTo>
                    <a:pt x="5067" y="990"/>
                  </a:lnTo>
                  <a:lnTo>
                    <a:pt x="5067" y="198"/>
                  </a:lnTo>
                  <a:lnTo>
                    <a:pt x="5051" y="121"/>
                  </a:lnTo>
                  <a:lnTo>
                    <a:pt x="5009" y="58"/>
                  </a:lnTo>
                  <a:lnTo>
                    <a:pt x="4946" y="16"/>
                  </a:lnTo>
                  <a:lnTo>
                    <a:pt x="4869"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docshape707">
              <a:extLst>
                <a:ext uri="{FF2B5EF4-FFF2-40B4-BE49-F238E27FC236}">
                  <a16:creationId xmlns:a16="http://schemas.microsoft.com/office/drawing/2014/main" id="{7EE4B555-6245-BA47-19BC-8ACBB11D653F}"/>
                </a:ext>
              </a:extLst>
            </p:cNvPr>
            <p:cNvSpPr>
              <a:spLocks/>
            </p:cNvSpPr>
            <p:nvPr/>
          </p:nvSpPr>
          <p:spPr bwMode="auto">
            <a:xfrm>
              <a:off x="3895" y="496"/>
              <a:ext cx="5067" cy="1188"/>
            </a:xfrm>
            <a:custGeom>
              <a:avLst/>
              <a:gdLst>
                <a:gd name="T0" fmla="+- 0 3895 3895"/>
                <a:gd name="T1" fmla="*/ T0 w 5067"/>
                <a:gd name="T2" fmla="+- 0 694 496"/>
                <a:gd name="T3" fmla="*/ 694 h 1188"/>
                <a:gd name="T4" fmla="+- 0 3911 3895"/>
                <a:gd name="T5" fmla="*/ T4 w 5067"/>
                <a:gd name="T6" fmla="+- 0 617 496"/>
                <a:gd name="T7" fmla="*/ 617 h 1188"/>
                <a:gd name="T8" fmla="+- 0 3953 3895"/>
                <a:gd name="T9" fmla="*/ T8 w 5067"/>
                <a:gd name="T10" fmla="+- 0 554 496"/>
                <a:gd name="T11" fmla="*/ 554 h 1188"/>
                <a:gd name="T12" fmla="+- 0 4016 3895"/>
                <a:gd name="T13" fmla="*/ T12 w 5067"/>
                <a:gd name="T14" fmla="+- 0 512 496"/>
                <a:gd name="T15" fmla="*/ 512 h 1188"/>
                <a:gd name="T16" fmla="+- 0 4093 3895"/>
                <a:gd name="T17" fmla="*/ T16 w 5067"/>
                <a:gd name="T18" fmla="+- 0 496 496"/>
                <a:gd name="T19" fmla="*/ 496 h 1188"/>
                <a:gd name="T20" fmla="+- 0 8764 3895"/>
                <a:gd name="T21" fmla="*/ T20 w 5067"/>
                <a:gd name="T22" fmla="+- 0 496 496"/>
                <a:gd name="T23" fmla="*/ 496 h 1188"/>
                <a:gd name="T24" fmla="+- 0 8841 3895"/>
                <a:gd name="T25" fmla="*/ T24 w 5067"/>
                <a:gd name="T26" fmla="+- 0 512 496"/>
                <a:gd name="T27" fmla="*/ 512 h 1188"/>
                <a:gd name="T28" fmla="+- 0 8904 3895"/>
                <a:gd name="T29" fmla="*/ T28 w 5067"/>
                <a:gd name="T30" fmla="+- 0 554 496"/>
                <a:gd name="T31" fmla="*/ 554 h 1188"/>
                <a:gd name="T32" fmla="+- 0 8946 3895"/>
                <a:gd name="T33" fmla="*/ T32 w 5067"/>
                <a:gd name="T34" fmla="+- 0 617 496"/>
                <a:gd name="T35" fmla="*/ 617 h 1188"/>
                <a:gd name="T36" fmla="+- 0 8962 3895"/>
                <a:gd name="T37" fmla="*/ T36 w 5067"/>
                <a:gd name="T38" fmla="+- 0 694 496"/>
                <a:gd name="T39" fmla="*/ 694 h 1188"/>
                <a:gd name="T40" fmla="+- 0 8962 3895"/>
                <a:gd name="T41" fmla="*/ T40 w 5067"/>
                <a:gd name="T42" fmla="+- 0 1486 496"/>
                <a:gd name="T43" fmla="*/ 1486 h 1188"/>
                <a:gd name="T44" fmla="+- 0 8946 3895"/>
                <a:gd name="T45" fmla="*/ T44 w 5067"/>
                <a:gd name="T46" fmla="+- 0 1563 496"/>
                <a:gd name="T47" fmla="*/ 1563 h 1188"/>
                <a:gd name="T48" fmla="+- 0 8904 3895"/>
                <a:gd name="T49" fmla="*/ T48 w 5067"/>
                <a:gd name="T50" fmla="+- 0 1626 496"/>
                <a:gd name="T51" fmla="*/ 1626 h 1188"/>
                <a:gd name="T52" fmla="+- 0 8841 3895"/>
                <a:gd name="T53" fmla="*/ T52 w 5067"/>
                <a:gd name="T54" fmla="+- 0 1669 496"/>
                <a:gd name="T55" fmla="*/ 1669 h 1188"/>
                <a:gd name="T56" fmla="+- 0 8764 3895"/>
                <a:gd name="T57" fmla="*/ T56 w 5067"/>
                <a:gd name="T58" fmla="+- 0 1684 496"/>
                <a:gd name="T59" fmla="*/ 1684 h 1188"/>
                <a:gd name="T60" fmla="+- 0 4093 3895"/>
                <a:gd name="T61" fmla="*/ T60 w 5067"/>
                <a:gd name="T62" fmla="+- 0 1684 496"/>
                <a:gd name="T63" fmla="*/ 1684 h 1188"/>
                <a:gd name="T64" fmla="+- 0 4016 3895"/>
                <a:gd name="T65" fmla="*/ T64 w 5067"/>
                <a:gd name="T66" fmla="+- 0 1669 496"/>
                <a:gd name="T67" fmla="*/ 1669 h 1188"/>
                <a:gd name="T68" fmla="+- 0 3953 3895"/>
                <a:gd name="T69" fmla="*/ T68 w 5067"/>
                <a:gd name="T70" fmla="+- 0 1626 496"/>
                <a:gd name="T71" fmla="*/ 1626 h 1188"/>
                <a:gd name="T72" fmla="+- 0 3911 3895"/>
                <a:gd name="T73" fmla="*/ T72 w 5067"/>
                <a:gd name="T74" fmla="+- 0 1563 496"/>
                <a:gd name="T75" fmla="*/ 1563 h 1188"/>
                <a:gd name="T76" fmla="+- 0 3895 3895"/>
                <a:gd name="T77" fmla="*/ T76 w 5067"/>
                <a:gd name="T78" fmla="+- 0 1486 496"/>
                <a:gd name="T79" fmla="*/ 1486 h 1188"/>
                <a:gd name="T80" fmla="+- 0 3895 3895"/>
                <a:gd name="T81" fmla="*/ T80 w 5067"/>
                <a:gd name="T82" fmla="+- 0 694 496"/>
                <a:gd name="T83" fmla="*/ 694 h 118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5067" h="1188">
                  <a:moveTo>
                    <a:pt x="0" y="198"/>
                  </a:moveTo>
                  <a:lnTo>
                    <a:pt x="16" y="121"/>
                  </a:lnTo>
                  <a:lnTo>
                    <a:pt x="58" y="58"/>
                  </a:lnTo>
                  <a:lnTo>
                    <a:pt x="121" y="16"/>
                  </a:lnTo>
                  <a:lnTo>
                    <a:pt x="198" y="0"/>
                  </a:lnTo>
                  <a:lnTo>
                    <a:pt x="4869" y="0"/>
                  </a:lnTo>
                  <a:lnTo>
                    <a:pt x="4946" y="16"/>
                  </a:lnTo>
                  <a:lnTo>
                    <a:pt x="5009" y="58"/>
                  </a:lnTo>
                  <a:lnTo>
                    <a:pt x="5051" y="121"/>
                  </a:lnTo>
                  <a:lnTo>
                    <a:pt x="5067" y="198"/>
                  </a:lnTo>
                  <a:lnTo>
                    <a:pt x="5067" y="990"/>
                  </a:lnTo>
                  <a:lnTo>
                    <a:pt x="5051" y="1067"/>
                  </a:lnTo>
                  <a:lnTo>
                    <a:pt x="5009" y="1130"/>
                  </a:lnTo>
                  <a:lnTo>
                    <a:pt x="4946" y="1173"/>
                  </a:lnTo>
                  <a:lnTo>
                    <a:pt x="4869" y="1188"/>
                  </a:lnTo>
                  <a:lnTo>
                    <a:pt x="198" y="1188"/>
                  </a:lnTo>
                  <a:lnTo>
                    <a:pt x="121" y="1173"/>
                  </a:lnTo>
                  <a:lnTo>
                    <a:pt x="58" y="1130"/>
                  </a:lnTo>
                  <a:lnTo>
                    <a:pt x="16" y="1067"/>
                  </a:lnTo>
                  <a:lnTo>
                    <a:pt x="0" y="990"/>
                  </a:lnTo>
                  <a:lnTo>
                    <a:pt x="0" y="198"/>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docshape708">
              <a:extLst>
                <a:ext uri="{FF2B5EF4-FFF2-40B4-BE49-F238E27FC236}">
                  <a16:creationId xmlns:a16="http://schemas.microsoft.com/office/drawing/2014/main" id="{7F853D77-5997-21B6-D55C-1CAE582AD42D}"/>
                </a:ext>
              </a:extLst>
            </p:cNvPr>
            <p:cNvSpPr txBox="1">
              <a:spLocks noChangeArrowheads="1"/>
            </p:cNvSpPr>
            <p:nvPr/>
          </p:nvSpPr>
          <p:spPr bwMode="auto">
            <a:xfrm>
              <a:off x="2551" y="249"/>
              <a:ext cx="6802" cy="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50"/>
                </a:spcBef>
                <a:spcAft>
                  <a:spcPts val="800"/>
                </a:spcAft>
                <a:buClrTx/>
                <a:buSzTx/>
                <a:buFontTx/>
                <a:buNone/>
                <a:tabLst/>
              </a:pPr>
              <a:endParaRPr kumimoji="0" lang="ja-JP" altLang="ja-JP"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
        <p:nvSpPr>
          <p:cNvPr id="29" name="テキスト ボックス 28">
            <a:extLst>
              <a:ext uri="{FF2B5EF4-FFF2-40B4-BE49-F238E27FC236}">
                <a16:creationId xmlns:a16="http://schemas.microsoft.com/office/drawing/2014/main" id="{A2F01FDA-2248-3704-5276-09884F5F8DFF}"/>
              </a:ext>
            </a:extLst>
          </p:cNvPr>
          <p:cNvSpPr txBox="1"/>
          <p:nvPr/>
        </p:nvSpPr>
        <p:spPr>
          <a:xfrm>
            <a:off x="1050386" y="1584710"/>
            <a:ext cx="4404776" cy="672043"/>
          </a:xfrm>
          <a:prstGeom prst="rect">
            <a:avLst/>
          </a:prstGeom>
          <a:noFill/>
        </p:spPr>
        <p:txBody>
          <a:bodyPr wrap="square">
            <a:spAutoFit/>
          </a:bodyPr>
          <a:lstStyle/>
          <a:p>
            <a:pPr marL="1144270" marR="237490">
              <a:lnSpc>
                <a:spcPct val="116000"/>
              </a:lnSpc>
              <a:spcAft>
                <a:spcPts val="0"/>
              </a:spcAft>
            </a:pPr>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アマルエットは降圧剤とスタチン製剤の合剤。</a:t>
            </a:r>
          </a:p>
          <a:p>
            <a:pPr marL="1144270" marR="237490">
              <a:lnSpc>
                <a:spcPct val="116000"/>
              </a:lnSpc>
              <a:spcAft>
                <a:spcPts val="0"/>
              </a:spcAft>
            </a:pPr>
            <a:r>
              <a:rPr lang="ja-JP" altLang="en-US"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「高血圧症」はあるが「高コレステロール血症」の病名がないので不合格と判定。</a:t>
            </a:r>
          </a:p>
        </p:txBody>
      </p:sp>
    </p:spTree>
    <p:extLst>
      <p:ext uri="{BB962C8B-B14F-4D97-AF65-F5344CB8AC3E}">
        <p14:creationId xmlns:p14="http://schemas.microsoft.com/office/powerpoint/2010/main" val="23154553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0C46D91-4BEF-524F-1359-B7BC3B710B82}"/>
              </a:ext>
            </a:extLst>
          </p:cNvPr>
          <p:cNvPicPr>
            <a:picLocks noChangeAspect="1"/>
          </p:cNvPicPr>
          <p:nvPr/>
        </p:nvPicPr>
        <p:blipFill>
          <a:blip r:embed="rId2"/>
          <a:stretch>
            <a:fillRect/>
          </a:stretch>
        </p:blipFill>
        <p:spPr>
          <a:xfrm>
            <a:off x="1016112" y="1479767"/>
            <a:ext cx="4322064" cy="3256788"/>
          </a:xfrm>
          <a:prstGeom prst="rect">
            <a:avLst/>
          </a:prstGeom>
        </p:spPr>
      </p:pic>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98</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F521A6CE-B275-24F8-1253-1962CDB04B4B}"/>
              </a:ext>
            </a:extLst>
          </p:cNvPr>
          <p:cNvSpPr txBox="1"/>
          <p:nvPr/>
        </p:nvSpPr>
        <p:spPr>
          <a:xfrm>
            <a:off x="312285" y="612944"/>
            <a:ext cx="6074228" cy="680058"/>
          </a:xfrm>
          <a:prstGeom prst="rect">
            <a:avLst/>
          </a:prstGeom>
          <a:noFill/>
        </p:spPr>
        <p:txBody>
          <a:bodyPr wrap="square">
            <a:spAutoFit/>
          </a:bodyPr>
          <a:lstStyle/>
          <a:p>
            <a:pPr marL="485140">
              <a:spcBef>
                <a:spcPts val="260"/>
              </a:spcBef>
              <a:spcAft>
                <a:spcPts val="0"/>
              </a:spcAft>
            </a:pPr>
            <a:r>
              <a:rPr lang="ja-JP" altLang="ja-JP" sz="1100" dirty="0">
                <a:effectLst/>
                <a:latin typeface="+mn-ea"/>
                <a:cs typeface="ＭＳ Ｐゴシック" panose="020B0600070205080204" pitchFamily="50" charset="-128"/>
              </a:rPr>
              <a:t>６．精密点検（公開ルール）</a:t>
            </a:r>
            <a:r>
              <a:rPr lang="ja-JP" altLang="ja-JP" sz="1100" spc="190" dirty="0">
                <a:effectLst/>
                <a:latin typeface="+mn-ea"/>
                <a:cs typeface="ＭＳ Ｐゴシック" panose="020B0600070205080204" pitchFamily="50" charset="-128"/>
              </a:rPr>
              <a:t> </a:t>
            </a:r>
            <a:r>
              <a:rPr lang="ja-JP" altLang="ja-JP" sz="1100" spc="-15" dirty="0">
                <a:effectLst/>
                <a:latin typeface="+mn-ea"/>
                <a:cs typeface="ＭＳ Ｐゴシック" panose="020B0600070205080204" pitchFamily="50" charset="-128"/>
              </a:rPr>
              <a:t>単月点検</a:t>
            </a:r>
            <a:endParaRPr lang="ja-JP" altLang="ja-JP" sz="1100" dirty="0">
              <a:effectLst/>
              <a:latin typeface="+mn-ea"/>
              <a:cs typeface="ＭＳ Ｐゴシック" panose="020B0600070205080204" pitchFamily="50" charset="-128"/>
            </a:endParaRPr>
          </a:p>
          <a:p>
            <a:pPr marL="736600" marR="457835">
              <a:lnSpc>
                <a:spcPct val="116000"/>
              </a:lnSpc>
              <a:spcBef>
                <a:spcPts val="315"/>
              </a:spcBef>
              <a:spcAft>
                <a:spcPts val="0"/>
              </a:spcAft>
            </a:pPr>
            <a:r>
              <a:rPr lang="ja-JP" altLang="ja-JP" sz="1100" spc="-15" dirty="0">
                <a:effectLst/>
                <a:latin typeface="+mn-ea"/>
                <a:cs typeface="ＭＳ Ｐゴシック" panose="020B0600070205080204" pitchFamily="50" charset="-128"/>
              </a:rPr>
              <a:t>医科診療報酬点数表や医薬品添付</a:t>
            </a:r>
            <a:r>
              <a:rPr lang="ja-JP" altLang="ja-JP" sz="1100" spc="-5" dirty="0">
                <a:effectLst/>
                <a:latin typeface="+mn-ea"/>
                <a:cs typeface="ＭＳ Ｐゴシック" panose="020B0600070205080204" pitchFamily="50" charset="-128"/>
              </a:rPr>
              <a:t>文書、</a:t>
            </a:r>
            <a:r>
              <a:rPr lang="ja-JP" altLang="ja-JP" sz="1100" spc="-10" dirty="0">
                <a:effectLst/>
                <a:latin typeface="+mn-ea"/>
                <a:cs typeface="ＭＳ Ｐゴシック" panose="020B0600070205080204" pitchFamily="50" charset="-128"/>
              </a:rPr>
              <a:t>事務連絡</a:t>
            </a:r>
            <a:r>
              <a:rPr lang="ja-JP" altLang="ja-JP" sz="1100" spc="-5" dirty="0">
                <a:effectLst/>
                <a:latin typeface="+mn-ea"/>
                <a:cs typeface="ＭＳ Ｐゴシック" panose="020B0600070205080204" pitchFamily="50" charset="-128"/>
              </a:rPr>
              <a:t>をチェック根拠とした</a:t>
            </a:r>
            <a:r>
              <a:rPr lang="ja-JP" altLang="ja-JP" sz="1100" spc="-10" dirty="0">
                <a:effectLst/>
                <a:latin typeface="+mn-ea"/>
                <a:cs typeface="ＭＳ Ｐゴシック" panose="020B0600070205080204" pitchFamily="50" charset="-128"/>
              </a:rPr>
              <a:t>同一月</a:t>
            </a:r>
            <a:r>
              <a:rPr lang="ja-JP" altLang="ja-JP" sz="1100" spc="-15" dirty="0">
                <a:effectLst/>
                <a:latin typeface="+mn-ea"/>
                <a:cs typeface="ＭＳ Ｐゴシック" panose="020B0600070205080204" pitchFamily="50" charset="-128"/>
              </a:rPr>
              <a:t>内のルー</a:t>
            </a:r>
            <a:r>
              <a:rPr lang="ja-JP" altLang="ja-JP" sz="1100" spc="-5" dirty="0">
                <a:effectLst/>
                <a:latin typeface="+mn-ea"/>
                <a:cs typeface="ＭＳ Ｐゴシック" panose="020B0600070205080204" pitchFamily="50" charset="-128"/>
              </a:rPr>
              <a:t>ルの点検です</a:t>
            </a:r>
            <a:r>
              <a:rPr lang="ja-JP" altLang="ja-JP" sz="1100" dirty="0">
                <a:effectLst/>
                <a:latin typeface="+mn-ea"/>
                <a:cs typeface="ＭＳ Ｐゴシック" panose="020B0600070205080204" pitchFamily="50" charset="-128"/>
              </a:rPr>
              <a:t>。</a:t>
            </a:r>
          </a:p>
        </p:txBody>
      </p:sp>
      <p:sp>
        <p:nvSpPr>
          <p:cNvPr id="8" name="テキスト ボックス 7">
            <a:extLst>
              <a:ext uri="{FF2B5EF4-FFF2-40B4-BE49-F238E27FC236}">
                <a16:creationId xmlns:a16="http://schemas.microsoft.com/office/drawing/2014/main" id="{32397A78-4D4E-A47E-F900-982F9B3A2A51}"/>
              </a:ext>
            </a:extLst>
          </p:cNvPr>
          <p:cNvSpPr txBox="1"/>
          <p:nvPr/>
        </p:nvSpPr>
        <p:spPr>
          <a:xfrm>
            <a:off x="870071" y="3201087"/>
            <a:ext cx="4682385" cy="668645"/>
          </a:xfrm>
          <a:prstGeom prst="rect">
            <a:avLst/>
          </a:prstGeom>
          <a:noFill/>
        </p:spPr>
        <p:txBody>
          <a:bodyPr wrap="square">
            <a:spAutoFit/>
          </a:bodyPr>
          <a:lstStyle/>
          <a:p>
            <a:pPr marL="1393825" marR="408305" algn="just">
              <a:lnSpc>
                <a:spcPct val="116000"/>
              </a:lnSpc>
              <a:spcAft>
                <a:spcPts val="0"/>
              </a:spcAft>
            </a:pPr>
            <a:r>
              <a:rPr lang="en-US"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 </a:t>
            </a:r>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同日にスリットＭの算定なく、眼底カメラとインスタントフィルムが算定されているので不合格と判定。</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sp>
        <p:nvSpPr>
          <p:cNvPr id="9" name="テキスト ボックス 8">
            <a:extLst>
              <a:ext uri="{FF2B5EF4-FFF2-40B4-BE49-F238E27FC236}">
                <a16:creationId xmlns:a16="http://schemas.microsoft.com/office/drawing/2014/main" id="{8520944A-74EC-5073-87B7-94D2E9A3763A}"/>
              </a:ext>
            </a:extLst>
          </p:cNvPr>
          <p:cNvSpPr txBox="1"/>
          <p:nvPr/>
        </p:nvSpPr>
        <p:spPr>
          <a:xfrm>
            <a:off x="312285" y="4861386"/>
            <a:ext cx="6074228" cy="261610"/>
          </a:xfrm>
          <a:prstGeom prst="rect">
            <a:avLst/>
          </a:prstGeom>
          <a:noFill/>
        </p:spPr>
        <p:txBody>
          <a:bodyPr wrap="square">
            <a:spAutoFit/>
          </a:bodyPr>
          <a:lstStyle/>
          <a:p>
            <a:pPr marL="736600"/>
            <a:r>
              <a:rPr lang="ja-JP" altLang="ja-JP" sz="1100" spc="-10" dirty="0">
                <a:effectLst/>
                <a:latin typeface="游ゴシック" panose="020B0400000000000000" pitchFamily="50" charset="-128"/>
                <a:ea typeface="游ゴシック" panose="020B0400000000000000" pitchFamily="50" charset="-128"/>
                <a:cs typeface="ＭＳ Ｐゴシック" panose="020B0600070205080204" pitchFamily="50" charset="-128"/>
              </a:rPr>
              <a:t>公開ルールでは「チェック内容」および「チェッ</a:t>
            </a:r>
            <a:r>
              <a:rPr lang="ja-JP" altLang="ja-JP" sz="1100" spc="-15" dirty="0">
                <a:effectLst/>
                <a:latin typeface="游ゴシック" panose="020B0400000000000000" pitchFamily="50" charset="-128"/>
                <a:ea typeface="游ゴシック" panose="020B0400000000000000" pitchFamily="50" charset="-128"/>
                <a:cs typeface="ＭＳ Ｐゴシック" panose="020B0600070205080204" pitchFamily="50" charset="-128"/>
              </a:rPr>
              <a:t>ク根拠」も公開されています。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0" name="docshapegroup719">
            <a:extLst>
              <a:ext uri="{FF2B5EF4-FFF2-40B4-BE49-F238E27FC236}">
                <a16:creationId xmlns:a16="http://schemas.microsoft.com/office/drawing/2014/main" id="{80415C86-FDCE-F18B-BAF1-0196935A7666}"/>
              </a:ext>
            </a:extLst>
          </p:cNvPr>
          <p:cNvGrpSpPr>
            <a:grpSpLocks/>
          </p:cNvGrpSpPr>
          <p:nvPr/>
        </p:nvGrpSpPr>
        <p:grpSpPr bwMode="auto">
          <a:xfrm>
            <a:off x="1016112" y="5225461"/>
            <a:ext cx="4747091" cy="3573398"/>
            <a:chOff x="2551" y="243"/>
            <a:chExt cx="6804" cy="5124"/>
          </a:xfrm>
        </p:grpSpPr>
        <p:pic>
          <p:nvPicPr>
            <p:cNvPr id="8195" name="docshape720">
              <a:extLst>
                <a:ext uri="{FF2B5EF4-FFF2-40B4-BE49-F238E27FC236}">
                  <a16:creationId xmlns:a16="http://schemas.microsoft.com/office/drawing/2014/main" id="{1CA7F4C0-54D2-976F-B720-316DFE9C8E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42"/>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11" name="docshape721">
              <a:extLst>
                <a:ext uri="{FF2B5EF4-FFF2-40B4-BE49-F238E27FC236}">
                  <a16:creationId xmlns:a16="http://schemas.microsoft.com/office/drawing/2014/main" id="{5C5EBC8B-D096-540B-AE1B-C33BD71E5D46}"/>
                </a:ext>
              </a:extLst>
            </p:cNvPr>
            <p:cNvSpPr>
              <a:spLocks/>
            </p:cNvSpPr>
            <p:nvPr/>
          </p:nvSpPr>
          <p:spPr bwMode="auto">
            <a:xfrm>
              <a:off x="3501" y="3000"/>
              <a:ext cx="1625" cy="920"/>
            </a:xfrm>
            <a:custGeom>
              <a:avLst/>
              <a:gdLst>
                <a:gd name="T0" fmla="+- 0 5126 3502"/>
                <a:gd name="T1" fmla="*/ T0 w 1625"/>
                <a:gd name="T2" fmla="+- 0 3507 3001"/>
                <a:gd name="T3" fmla="*/ 3507 h 920"/>
                <a:gd name="T4" fmla="+- 0 3502 3502"/>
                <a:gd name="T5" fmla="*/ T4 w 1625"/>
                <a:gd name="T6" fmla="+- 0 3507 3001"/>
                <a:gd name="T7" fmla="*/ 3507 h 920"/>
                <a:gd name="T8" fmla="+- 0 3502 3502"/>
                <a:gd name="T9" fmla="*/ T8 w 1625"/>
                <a:gd name="T10" fmla="+- 0 3920 3001"/>
                <a:gd name="T11" fmla="*/ 3920 h 920"/>
                <a:gd name="T12" fmla="+- 0 5126 3502"/>
                <a:gd name="T13" fmla="*/ T12 w 1625"/>
                <a:gd name="T14" fmla="+- 0 3920 3001"/>
                <a:gd name="T15" fmla="*/ 3920 h 920"/>
                <a:gd name="T16" fmla="+- 0 5126 3502"/>
                <a:gd name="T17" fmla="*/ T16 w 1625"/>
                <a:gd name="T18" fmla="+- 0 3507 3001"/>
                <a:gd name="T19" fmla="*/ 3507 h 920"/>
                <a:gd name="T20" fmla="+- 0 5126 3502"/>
                <a:gd name="T21" fmla="*/ T20 w 1625"/>
                <a:gd name="T22" fmla="+- 0 3001 3001"/>
                <a:gd name="T23" fmla="*/ 3001 h 920"/>
                <a:gd name="T24" fmla="+- 0 3502 3502"/>
                <a:gd name="T25" fmla="*/ T24 w 1625"/>
                <a:gd name="T26" fmla="+- 0 3001 3001"/>
                <a:gd name="T27" fmla="*/ 3001 h 920"/>
                <a:gd name="T28" fmla="+- 0 3502 3502"/>
                <a:gd name="T29" fmla="*/ T28 w 1625"/>
                <a:gd name="T30" fmla="+- 0 3413 3001"/>
                <a:gd name="T31" fmla="*/ 3413 h 920"/>
                <a:gd name="T32" fmla="+- 0 5126 3502"/>
                <a:gd name="T33" fmla="*/ T32 w 1625"/>
                <a:gd name="T34" fmla="+- 0 3413 3001"/>
                <a:gd name="T35" fmla="*/ 3413 h 920"/>
                <a:gd name="T36" fmla="+- 0 5126 3502"/>
                <a:gd name="T37" fmla="*/ T36 w 1625"/>
                <a:gd name="T38" fmla="+- 0 3001 3001"/>
                <a:gd name="T39" fmla="*/ 3001 h 9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1625" h="920">
                  <a:moveTo>
                    <a:pt x="1624" y="506"/>
                  </a:moveTo>
                  <a:lnTo>
                    <a:pt x="0" y="506"/>
                  </a:lnTo>
                  <a:lnTo>
                    <a:pt x="0" y="919"/>
                  </a:lnTo>
                  <a:lnTo>
                    <a:pt x="1624" y="919"/>
                  </a:lnTo>
                  <a:lnTo>
                    <a:pt x="1624" y="506"/>
                  </a:lnTo>
                  <a:close/>
                  <a:moveTo>
                    <a:pt x="1624" y="0"/>
                  </a:moveTo>
                  <a:lnTo>
                    <a:pt x="0" y="0"/>
                  </a:lnTo>
                  <a:lnTo>
                    <a:pt x="0" y="412"/>
                  </a:lnTo>
                  <a:lnTo>
                    <a:pt x="1624" y="412"/>
                  </a:lnTo>
                  <a:lnTo>
                    <a:pt x="16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Line 5">
              <a:extLst>
                <a:ext uri="{FF2B5EF4-FFF2-40B4-BE49-F238E27FC236}">
                  <a16:creationId xmlns:a16="http://schemas.microsoft.com/office/drawing/2014/main" id="{2F3BB35C-FA99-2234-14F8-8056C1E60813}"/>
                </a:ext>
              </a:extLst>
            </p:cNvPr>
            <p:cNvSpPr>
              <a:spLocks noChangeShapeType="1"/>
            </p:cNvSpPr>
            <p:nvPr/>
          </p:nvSpPr>
          <p:spPr bwMode="auto">
            <a:xfrm>
              <a:off x="5068" y="3201"/>
              <a:ext cx="376"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docshape722">
              <a:extLst>
                <a:ext uri="{FF2B5EF4-FFF2-40B4-BE49-F238E27FC236}">
                  <a16:creationId xmlns:a16="http://schemas.microsoft.com/office/drawing/2014/main" id="{C79102A9-BF0A-4C9A-34B0-39158DAF7DC3}"/>
                </a:ext>
              </a:extLst>
            </p:cNvPr>
            <p:cNvSpPr>
              <a:spLocks/>
            </p:cNvSpPr>
            <p:nvPr/>
          </p:nvSpPr>
          <p:spPr bwMode="auto">
            <a:xfrm>
              <a:off x="5424" y="3140"/>
              <a:ext cx="120" cy="120"/>
            </a:xfrm>
            <a:custGeom>
              <a:avLst/>
              <a:gdLst>
                <a:gd name="T0" fmla="+- 0 5424 5424"/>
                <a:gd name="T1" fmla="*/ T0 w 120"/>
                <a:gd name="T2" fmla="+- 0 3141 3141"/>
                <a:gd name="T3" fmla="*/ 3141 h 120"/>
                <a:gd name="T4" fmla="+- 0 5424 5424"/>
                <a:gd name="T5" fmla="*/ T4 w 120"/>
                <a:gd name="T6" fmla="+- 0 3261 3141"/>
                <a:gd name="T7" fmla="*/ 3261 h 120"/>
                <a:gd name="T8" fmla="+- 0 5544 5424"/>
                <a:gd name="T9" fmla="*/ T8 w 120"/>
                <a:gd name="T10" fmla="+- 0 3201 3141"/>
                <a:gd name="T11" fmla="*/ 3201 h 120"/>
                <a:gd name="T12" fmla="+- 0 5424 5424"/>
                <a:gd name="T13" fmla="*/ T12 w 120"/>
                <a:gd name="T14" fmla="+- 0 3141 3141"/>
                <a:gd name="T15" fmla="*/ 3141 h 120"/>
              </a:gdLst>
              <a:ahLst/>
              <a:cxnLst>
                <a:cxn ang="0">
                  <a:pos x="T1" y="T3"/>
                </a:cxn>
                <a:cxn ang="0">
                  <a:pos x="T5" y="T7"/>
                </a:cxn>
                <a:cxn ang="0">
                  <a:pos x="T9" y="T11"/>
                </a:cxn>
                <a:cxn ang="0">
                  <a:pos x="T13" y="T15"/>
                </a:cxn>
              </a:cxnLst>
              <a:rect l="0" t="0" r="r" b="b"/>
              <a:pathLst>
                <a:path w="120" h="120">
                  <a:moveTo>
                    <a:pt x="0" y="0"/>
                  </a:moveTo>
                  <a:lnTo>
                    <a:pt x="0" y="120"/>
                  </a:lnTo>
                  <a:lnTo>
                    <a:pt x="120" y="6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Line 7">
              <a:extLst>
                <a:ext uri="{FF2B5EF4-FFF2-40B4-BE49-F238E27FC236}">
                  <a16:creationId xmlns:a16="http://schemas.microsoft.com/office/drawing/2014/main" id="{CF58928E-EE79-EDAF-9C22-E94038E3B8E0}"/>
                </a:ext>
              </a:extLst>
            </p:cNvPr>
            <p:cNvSpPr>
              <a:spLocks noChangeShapeType="1"/>
            </p:cNvSpPr>
            <p:nvPr/>
          </p:nvSpPr>
          <p:spPr bwMode="auto">
            <a:xfrm>
              <a:off x="5068" y="3741"/>
              <a:ext cx="376"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docshape723">
              <a:extLst>
                <a:ext uri="{FF2B5EF4-FFF2-40B4-BE49-F238E27FC236}">
                  <a16:creationId xmlns:a16="http://schemas.microsoft.com/office/drawing/2014/main" id="{1B4A2259-9DB4-C1D8-2A73-34F8937C25A2}"/>
                </a:ext>
              </a:extLst>
            </p:cNvPr>
            <p:cNvSpPr>
              <a:spLocks/>
            </p:cNvSpPr>
            <p:nvPr/>
          </p:nvSpPr>
          <p:spPr bwMode="auto">
            <a:xfrm>
              <a:off x="5424" y="3680"/>
              <a:ext cx="120" cy="120"/>
            </a:xfrm>
            <a:custGeom>
              <a:avLst/>
              <a:gdLst>
                <a:gd name="T0" fmla="+- 0 5424 5424"/>
                <a:gd name="T1" fmla="*/ T0 w 120"/>
                <a:gd name="T2" fmla="+- 0 3681 3681"/>
                <a:gd name="T3" fmla="*/ 3681 h 120"/>
                <a:gd name="T4" fmla="+- 0 5424 5424"/>
                <a:gd name="T5" fmla="*/ T4 w 120"/>
                <a:gd name="T6" fmla="+- 0 3801 3681"/>
                <a:gd name="T7" fmla="*/ 3801 h 120"/>
                <a:gd name="T8" fmla="+- 0 5544 5424"/>
                <a:gd name="T9" fmla="*/ T8 w 120"/>
                <a:gd name="T10" fmla="+- 0 3741 3681"/>
                <a:gd name="T11" fmla="*/ 3741 h 120"/>
                <a:gd name="T12" fmla="+- 0 5424 5424"/>
                <a:gd name="T13" fmla="*/ T12 w 120"/>
                <a:gd name="T14" fmla="+- 0 3681 3681"/>
                <a:gd name="T15" fmla="*/ 3681 h 120"/>
              </a:gdLst>
              <a:ahLst/>
              <a:cxnLst>
                <a:cxn ang="0">
                  <a:pos x="T1" y="T3"/>
                </a:cxn>
                <a:cxn ang="0">
                  <a:pos x="T5" y="T7"/>
                </a:cxn>
                <a:cxn ang="0">
                  <a:pos x="T9" y="T11"/>
                </a:cxn>
                <a:cxn ang="0">
                  <a:pos x="T13" y="T15"/>
                </a:cxn>
              </a:cxnLst>
              <a:rect l="0" t="0" r="r" b="b"/>
              <a:pathLst>
                <a:path w="120" h="120">
                  <a:moveTo>
                    <a:pt x="0" y="0"/>
                  </a:moveTo>
                  <a:lnTo>
                    <a:pt x="0" y="120"/>
                  </a:lnTo>
                  <a:lnTo>
                    <a:pt x="120" y="6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724">
              <a:extLst>
                <a:ext uri="{FF2B5EF4-FFF2-40B4-BE49-F238E27FC236}">
                  <a16:creationId xmlns:a16="http://schemas.microsoft.com/office/drawing/2014/main" id="{FD0B1DA2-0A13-C30E-D5AE-331630C1532F}"/>
                </a:ext>
              </a:extLst>
            </p:cNvPr>
            <p:cNvSpPr txBox="1">
              <a:spLocks noChangeArrowheads="1"/>
            </p:cNvSpPr>
            <p:nvPr/>
          </p:nvSpPr>
          <p:spPr bwMode="auto">
            <a:xfrm>
              <a:off x="3501" y="3506"/>
              <a:ext cx="1625"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400"/>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rPr>
                <a:t>チェック根拠</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21" name="docshape725">
              <a:extLst>
                <a:ext uri="{FF2B5EF4-FFF2-40B4-BE49-F238E27FC236}">
                  <a16:creationId xmlns:a16="http://schemas.microsoft.com/office/drawing/2014/main" id="{944D13AF-540D-4376-4A86-4C25F48C0519}"/>
                </a:ext>
              </a:extLst>
            </p:cNvPr>
            <p:cNvSpPr txBox="1">
              <a:spLocks noChangeArrowheads="1"/>
            </p:cNvSpPr>
            <p:nvPr/>
          </p:nvSpPr>
          <p:spPr bwMode="auto">
            <a:xfrm>
              <a:off x="3501" y="3000"/>
              <a:ext cx="1625"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400"/>
                </a:spcBef>
                <a:spcAft>
                  <a:spcPts val="800"/>
                </a:spcAft>
                <a:buClrTx/>
                <a:buSzTx/>
                <a:buFontTx/>
                <a:buNone/>
                <a:tabLst/>
              </a:pPr>
              <a:r>
                <a:rPr kumimoji="0" lang="ja-JP" altLang="en-US" sz="1100" b="0" i="0" u="none" strike="noStrike" cap="none" normalizeH="0" baseline="0" dirty="0">
                  <a:ln>
                    <a:noFill/>
                  </a:ln>
                  <a:solidFill>
                    <a:srgbClr val="FF0000"/>
                  </a:solidFill>
                  <a:effectLst/>
                  <a:latin typeface="游ゴシック" panose="020B0400000000000000" pitchFamily="50" charset="-128"/>
                  <a:ea typeface="游ゴシック" panose="020B0400000000000000" pitchFamily="50" charset="-128"/>
                </a:rPr>
                <a:t>チェック内容</a:t>
              </a:r>
              <a:endParaRPr kumimoji="0" lang="ja-JP" altLang="ja-JP" sz="18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99100466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374389E3-5893-67DD-3780-F3FD39F6C201}"/>
              </a:ext>
            </a:extLst>
          </p:cNvPr>
          <p:cNvCxnSpPr>
            <a:cxnSpLocks/>
          </p:cNvCxnSpPr>
          <p:nvPr/>
        </p:nvCxnSpPr>
        <p:spPr>
          <a:xfrm>
            <a:off x="391886" y="9032232"/>
            <a:ext cx="60742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スライド番号プレースホルダー 15">
            <a:extLst>
              <a:ext uri="{FF2B5EF4-FFF2-40B4-BE49-F238E27FC236}">
                <a16:creationId xmlns:a16="http://schemas.microsoft.com/office/drawing/2014/main" id="{CC091B34-AD5F-E593-0ED8-8ABFFF1758B3}"/>
              </a:ext>
            </a:extLst>
          </p:cNvPr>
          <p:cNvSpPr>
            <a:spLocks noGrp="1"/>
          </p:cNvSpPr>
          <p:nvPr>
            <p:ph type="sldNum" sz="quarter" idx="12"/>
          </p:nvPr>
        </p:nvSpPr>
        <p:spPr/>
        <p:txBody>
          <a:bodyPr/>
          <a:lstStyle/>
          <a:p>
            <a:fld id="{AE8EA5A1-38AB-4AA0-89CC-DE1004BC27E5}" type="slidenum">
              <a:rPr kumimoji="1" lang="ja-JP" altLang="en-US" smtClean="0"/>
              <a:t>99</a:t>
            </a:fld>
            <a:endParaRPr kumimoji="1" lang="ja-JP" altLang="en-US"/>
          </a:p>
        </p:txBody>
      </p:sp>
      <p:grpSp>
        <p:nvGrpSpPr>
          <p:cNvPr id="17" name="グループ化 16">
            <a:extLst>
              <a:ext uri="{FF2B5EF4-FFF2-40B4-BE49-F238E27FC236}">
                <a16:creationId xmlns:a16="http://schemas.microsoft.com/office/drawing/2014/main" id="{608F1218-7769-F7EB-31E0-332A9A55D0B8}"/>
              </a:ext>
            </a:extLst>
          </p:cNvPr>
          <p:cNvGrpSpPr/>
          <p:nvPr/>
        </p:nvGrpSpPr>
        <p:grpSpPr>
          <a:xfrm>
            <a:off x="391886" y="9185307"/>
            <a:ext cx="1859355" cy="533566"/>
            <a:chOff x="391886" y="9185307"/>
            <a:chExt cx="1859355" cy="533566"/>
          </a:xfrm>
        </p:grpSpPr>
        <p:pic>
          <p:nvPicPr>
            <p:cNvPr id="18" name="図 17" descr="図形&#10;&#10;低い精度で自動的に生成された説明">
              <a:extLst>
                <a:ext uri="{FF2B5EF4-FFF2-40B4-BE49-F238E27FC236}">
                  <a16:creationId xmlns:a16="http://schemas.microsoft.com/office/drawing/2014/main" id="{00777FA4-7712-AF07-329A-3C928E198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246" y="9185307"/>
              <a:ext cx="1286634" cy="256567"/>
            </a:xfrm>
            <a:prstGeom prst="rect">
              <a:avLst/>
            </a:prstGeom>
          </p:spPr>
        </p:pic>
        <p:sp>
          <p:nvSpPr>
            <p:cNvPr id="19" name="テキスト ボックス 18">
              <a:extLst>
                <a:ext uri="{FF2B5EF4-FFF2-40B4-BE49-F238E27FC236}">
                  <a16:creationId xmlns:a16="http://schemas.microsoft.com/office/drawing/2014/main" id="{BC7212BE-A3B9-F0F0-6E42-64D0C0E9E1EF}"/>
                </a:ext>
              </a:extLst>
            </p:cNvPr>
            <p:cNvSpPr txBox="1"/>
            <p:nvPr/>
          </p:nvSpPr>
          <p:spPr>
            <a:xfrm>
              <a:off x="391886" y="9441874"/>
              <a:ext cx="1859355" cy="276999"/>
            </a:xfrm>
            <a:prstGeom prst="rect">
              <a:avLst/>
            </a:prstGeom>
            <a:noFill/>
          </p:spPr>
          <p:txBody>
            <a:bodyPr vert="horz" wrap="none" rtlCol="0">
              <a:spAutoFit/>
            </a:bodyPr>
            <a:lstStyle/>
            <a:p>
              <a:r>
                <a:rPr kumimoji="1" lang="en-US" altLang="ja-JP"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rPr>
                <a:t>https://www.dx-care.com</a:t>
              </a:r>
              <a:endParaRPr kumimoji="1" lang="ja-JP" altLang="en-US" sz="1200" dirty="0">
                <a:solidFill>
                  <a:schemeClr val="bg1">
                    <a:lumMod val="50000"/>
                  </a:schemeClr>
                </a:solidFill>
                <a:latin typeface="Arial" panose="020B0604020202020204" pitchFamily="34" charset="0"/>
                <a:ea typeface="ＭＳ ゴシック" panose="020B0609070205080204" pitchFamily="49" charset="-128"/>
                <a:cs typeface="Arial" panose="020B0604020202020204" pitchFamily="34" charset="0"/>
              </a:endParaRPr>
            </a:p>
          </p:txBody>
        </p:sp>
      </p:grpSp>
      <p:sp>
        <p:nvSpPr>
          <p:cNvPr id="3" name="テキスト ボックス 2">
            <a:extLst>
              <a:ext uri="{FF2B5EF4-FFF2-40B4-BE49-F238E27FC236}">
                <a16:creationId xmlns:a16="http://schemas.microsoft.com/office/drawing/2014/main" id="{772D4CC7-9DCD-6D70-B5DA-6B0A862719AB}"/>
              </a:ext>
            </a:extLst>
          </p:cNvPr>
          <p:cNvSpPr txBox="1"/>
          <p:nvPr/>
        </p:nvSpPr>
        <p:spPr>
          <a:xfrm>
            <a:off x="243967" y="687945"/>
            <a:ext cx="5793761" cy="507831"/>
          </a:xfrm>
          <a:prstGeom prst="rect">
            <a:avLst/>
          </a:prstGeom>
          <a:noFill/>
        </p:spPr>
        <p:txBody>
          <a:bodyPr wrap="square">
            <a:spAutoFit/>
          </a:bodyPr>
          <a:lstStyle/>
          <a:p>
            <a:pPr marL="485140">
              <a:spcBef>
                <a:spcPts val="260"/>
              </a:spcBef>
              <a:spcAft>
                <a:spcPts val="0"/>
              </a:spcAft>
            </a:pPr>
            <a:r>
              <a:rPr lang="ja-JP" altLang="ja-JP" sz="1100" dirty="0">
                <a:effectLst/>
                <a:latin typeface="+mn-ea"/>
                <a:cs typeface="ＭＳ Ｐゴシック" panose="020B0600070205080204" pitchFamily="50" charset="-128"/>
              </a:rPr>
              <a:t>７．精密点検（公開ルール）</a:t>
            </a:r>
            <a:r>
              <a:rPr lang="ja-JP" altLang="ja-JP" sz="1100" spc="175" dirty="0">
                <a:effectLst/>
                <a:latin typeface="+mn-ea"/>
                <a:cs typeface="ＭＳ Ｐゴシック" panose="020B0600070205080204" pitchFamily="50" charset="-128"/>
              </a:rPr>
              <a:t> </a:t>
            </a:r>
            <a:r>
              <a:rPr lang="ja-JP" altLang="ja-JP" sz="1100" spc="-10" dirty="0">
                <a:effectLst/>
                <a:latin typeface="+mn-ea"/>
                <a:cs typeface="ＭＳ Ｐゴシック" panose="020B0600070205080204" pitchFamily="50" charset="-128"/>
              </a:rPr>
              <a:t>最大投与量</a:t>
            </a:r>
            <a:endParaRPr lang="ja-JP" altLang="ja-JP" sz="1100" dirty="0">
              <a:effectLst/>
              <a:latin typeface="+mn-ea"/>
              <a:cs typeface="ＭＳ Ｐゴシック" panose="020B0600070205080204" pitchFamily="50" charset="-128"/>
            </a:endParaRPr>
          </a:p>
          <a:p>
            <a:pPr marL="736600">
              <a:spcBef>
                <a:spcPts val="570"/>
              </a:spcBef>
              <a:spcAft>
                <a:spcPts val="0"/>
              </a:spcAft>
            </a:pPr>
            <a:r>
              <a:rPr lang="ja-JP" altLang="ja-JP" sz="1100" spc="-5" dirty="0">
                <a:effectLst/>
                <a:latin typeface="+mn-ea"/>
                <a:cs typeface="ＭＳ Ｐゴシック" panose="020B0600070205080204" pitchFamily="50" charset="-128"/>
              </a:rPr>
              <a:t>医薬品の最大投与量に関する点検です。</a:t>
            </a:r>
            <a:endParaRPr lang="ja-JP" altLang="ja-JP" sz="1100" dirty="0">
              <a:effectLst/>
              <a:latin typeface="+mn-ea"/>
              <a:cs typeface="ＭＳ Ｐゴシック" panose="020B0600070205080204" pitchFamily="50" charset="-128"/>
            </a:endParaRPr>
          </a:p>
        </p:txBody>
      </p:sp>
      <p:pic>
        <p:nvPicPr>
          <p:cNvPr id="6" name="図 5" descr="グラフィカル ユーザー インターフェイス, アプリケーション, テーブル&#10;&#10;自動的に生成された説明">
            <a:extLst>
              <a:ext uri="{FF2B5EF4-FFF2-40B4-BE49-F238E27FC236}">
                <a16:creationId xmlns:a16="http://schemas.microsoft.com/office/drawing/2014/main" id="{4C27956A-C686-FAE0-5AF3-34F7591D7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453" y="1308724"/>
            <a:ext cx="4414408" cy="3327785"/>
          </a:xfrm>
          <a:prstGeom prst="rect">
            <a:avLst/>
          </a:prstGeom>
        </p:spPr>
      </p:pic>
      <p:sp>
        <p:nvSpPr>
          <p:cNvPr id="8" name="テキスト ボックス 7">
            <a:extLst>
              <a:ext uri="{FF2B5EF4-FFF2-40B4-BE49-F238E27FC236}">
                <a16:creationId xmlns:a16="http://schemas.microsoft.com/office/drawing/2014/main" id="{C4E44C67-2E5A-9974-8A68-BF650485A530}"/>
              </a:ext>
            </a:extLst>
          </p:cNvPr>
          <p:cNvSpPr txBox="1"/>
          <p:nvPr/>
        </p:nvSpPr>
        <p:spPr>
          <a:xfrm>
            <a:off x="175011" y="4747200"/>
            <a:ext cx="6318198" cy="261610"/>
          </a:xfrm>
          <a:prstGeom prst="rect">
            <a:avLst/>
          </a:prstGeom>
          <a:noFill/>
        </p:spPr>
        <p:txBody>
          <a:bodyPr wrap="square">
            <a:spAutoFit/>
          </a:bodyPr>
          <a:lstStyle/>
          <a:p>
            <a:pPr marL="736600"/>
            <a:r>
              <a:rPr lang="ja-JP" altLang="ja-JP" sz="1100" spc="-5" dirty="0">
                <a:effectLst/>
                <a:latin typeface="游ゴシック" panose="020B0400000000000000" pitchFamily="50" charset="-128"/>
                <a:ea typeface="游ゴシック" panose="020B0400000000000000" pitchFamily="50" charset="-128"/>
                <a:cs typeface="ＭＳ Ｐゴシック" panose="020B0600070205080204" pitchFamily="50" charset="-128"/>
              </a:rPr>
              <a:t>最大投与量はそれぞれの添付文書に定められた量です。</a:t>
            </a:r>
            <a:endParaRPr lang="ja-JP" altLang="ja-JP"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p:txBody>
      </p:sp>
      <p:grpSp>
        <p:nvGrpSpPr>
          <p:cNvPr id="12" name="docshapegroup731">
            <a:extLst>
              <a:ext uri="{FF2B5EF4-FFF2-40B4-BE49-F238E27FC236}">
                <a16:creationId xmlns:a16="http://schemas.microsoft.com/office/drawing/2014/main" id="{1E54DB9E-EC85-E59A-535E-FD0F4F8AC8EC}"/>
              </a:ext>
            </a:extLst>
          </p:cNvPr>
          <p:cNvGrpSpPr>
            <a:grpSpLocks/>
          </p:cNvGrpSpPr>
          <p:nvPr/>
        </p:nvGrpSpPr>
        <p:grpSpPr bwMode="auto">
          <a:xfrm>
            <a:off x="1056453" y="5109486"/>
            <a:ext cx="4321176" cy="3717926"/>
            <a:chOff x="2551" y="226"/>
            <a:chExt cx="6804" cy="5855"/>
          </a:xfrm>
        </p:grpSpPr>
        <p:pic>
          <p:nvPicPr>
            <p:cNvPr id="9219" name="docshape732">
              <a:extLst>
                <a:ext uri="{FF2B5EF4-FFF2-40B4-BE49-F238E27FC236}">
                  <a16:creationId xmlns:a16="http://schemas.microsoft.com/office/drawing/2014/main" id="{E3D2782C-DECC-BEA4-4A43-8D34D2B316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 y="226"/>
              <a:ext cx="6804" cy="5124"/>
            </a:xfrm>
            <a:prstGeom prst="rect">
              <a:avLst/>
            </a:prstGeom>
            <a:noFill/>
            <a:extLst>
              <a:ext uri="{909E8E84-426E-40DD-AFC4-6F175D3DCCD1}">
                <a14:hiddenFill xmlns:a14="http://schemas.microsoft.com/office/drawing/2010/main">
                  <a:solidFill>
                    <a:srgbClr val="FFFFFF"/>
                  </a:solidFill>
                </a14:hiddenFill>
              </a:ext>
            </a:extLst>
          </p:spPr>
        </p:pic>
        <p:sp>
          <p:nvSpPr>
            <p:cNvPr id="13" name="docshape733">
              <a:extLst>
                <a:ext uri="{FF2B5EF4-FFF2-40B4-BE49-F238E27FC236}">
                  <a16:creationId xmlns:a16="http://schemas.microsoft.com/office/drawing/2014/main" id="{4ADCD581-4E13-9A38-7A63-A34910C99E6A}"/>
                </a:ext>
              </a:extLst>
            </p:cNvPr>
            <p:cNvSpPr>
              <a:spLocks/>
            </p:cNvSpPr>
            <p:nvPr/>
          </p:nvSpPr>
          <p:spPr bwMode="auto">
            <a:xfrm>
              <a:off x="5182" y="3597"/>
              <a:ext cx="211" cy="866"/>
            </a:xfrm>
            <a:custGeom>
              <a:avLst/>
              <a:gdLst>
                <a:gd name="T0" fmla="+- 0 5183 5183"/>
                <a:gd name="T1" fmla="*/ T0 w 211"/>
                <a:gd name="T2" fmla="+- 0 4463 3597"/>
                <a:gd name="T3" fmla="*/ 4463 h 866"/>
                <a:gd name="T4" fmla="+- 0 5183 5183"/>
                <a:gd name="T5" fmla="*/ T4 w 211"/>
                <a:gd name="T6" fmla="+- 0 3597 3597"/>
                <a:gd name="T7" fmla="*/ 3597 h 866"/>
                <a:gd name="T8" fmla="+- 0 5393 5183"/>
                <a:gd name="T9" fmla="*/ T8 w 211"/>
                <a:gd name="T10" fmla="+- 0 3597 3597"/>
                <a:gd name="T11" fmla="*/ 3597 h 866"/>
              </a:gdLst>
              <a:ahLst/>
              <a:cxnLst>
                <a:cxn ang="0">
                  <a:pos x="T1" y="T3"/>
                </a:cxn>
                <a:cxn ang="0">
                  <a:pos x="T5" y="T7"/>
                </a:cxn>
                <a:cxn ang="0">
                  <a:pos x="T9" y="T11"/>
                </a:cxn>
              </a:cxnLst>
              <a:rect l="0" t="0" r="r" b="b"/>
              <a:pathLst>
                <a:path w="211" h="866">
                  <a:moveTo>
                    <a:pt x="0" y="866"/>
                  </a:moveTo>
                  <a:lnTo>
                    <a:pt x="0" y="0"/>
                  </a:lnTo>
                  <a:lnTo>
                    <a:pt x="210"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docshape734">
              <a:extLst>
                <a:ext uri="{FF2B5EF4-FFF2-40B4-BE49-F238E27FC236}">
                  <a16:creationId xmlns:a16="http://schemas.microsoft.com/office/drawing/2014/main" id="{84EC1221-3BC9-94AE-3525-A7D03E26E200}"/>
                </a:ext>
              </a:extLst>
            </p:cNvPr>
            <p:cNvSpPr>
              <a:spLocks/>
            </p:cNvSpPr>
            <p:nvPr/>
          </p:nvSpPr>
          <p:spPr bwMode="auto">
            <a:xfrm>
              <a:off x="5362" y="3527"/>
              <a:ext cx="143" cy="134"/>
            </a:xfrm>
            <a:custGeom>
              <a:avLst/>
              <a:gdLst>
                <a:gd name="T0" fmla="+- 0 5379 5362"/>
                <a:gd name="T1" fmla="*/ T0 w 143"/>
                <a:gd name="T2" fmla="+- 0 3528 3528"/>
                <a:gd name="T3" fmla="*/ 3528 h 134"/>
                <a:gd name="T4" fmla="+- 0 5362 5362"/>
                <a:gd name="T5" fmla="*/ T4 w 143"/>
                <a:gd name="T6" fmla="+- 0 3661 3528"/>
                <a:gd name="T7" fmla="*/ 3661 h 134"/>
                <a:gd name="T8" fmla="+- 0 5505 5362"/>
                <a:gd name="T9" fmla="*/ T8 w 143"/>
                <a:gd name="T10" fmla="+- 0 3611 3528"/>
                <a:gd name="T11" fmla="*/ 3611 h 134"/>
                <a:gd name="T12" fmla="+- 0 5379 5362"/>
                <a:gd name="T13" fmla="*/ T12 w 143"/>
                <a:gd name="T14" fmla="+- 0 3528 3528"/>
                <a:gd name="T15" fmla="*/ 3528 h 134"/>
              </a:gdLst>
              <a:ahLst/>
              <a:cxnLst>
                <a:cxn ang="0">
                  <a:pos x="T1" y="T3"/>
                </a:cxn>
                <a:cxn ang="0">
                  <a:pos x="T5" y="T7"/>
                </a:cxn>
                <a:cxn ang="0">
                  <a:pos x="T9" y="T11"/>
                </a:cxn>
                <a:cxn ang="0">
                  <a:pos x="T13" y="T15"/>
                </a:cxn>
              </a:cxnLst>
              <a:rect l="0" t="0" r="r" b="b"/>
              <a:pathLst>
                <a:path w="143" h="134">
                  <a:moveTo>
                    <a:pt x="17" y="0"/>
                  </a:moveTo>
                  <a:lnTo>
                    <a:pt x="0" y="133"/>
                  </a:lnTo>
                  <a:lnTo>
                    <a:pt x="143" y="83"/>
                  </a:lnTo>
                  <a:lnTo>
                    <a:pt x="17"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9222" name="docshape735">
              <a:extLst>
                <a:ext uri="{FF2B5EF4-FFF2-40B4-BE49-F238E27FC236}">
                  <a16:creationId xmlns:a16="http://schemas.microsoft.com/office/drawing/2014/main" id="{E4DD4773-EB9B-9FB8-5063-1AE6D14769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3" y="4243"/>
              <a:ext cx="3401" cy="1822"/>
            </a:xfrm>
            <a:prstGeom prst="rect">
              <a:avLst/>
            </a:prstGeom>
            <a:noFill/>
            <a:extLst>
              <a:ext uri="{909E8E84-426E-40DD-AFC4-6F175D3DCCD1}">
                <a14:hiddenFill xmlns:a14="http://schemas.microsoft.com/office/drawing/2010/main">
                  <a:solidFill>
                    <a:srgbClr val="FFFFFF"/>
                  </a:solidFill>
                </a14:hiddenFill>
              </a:ext>
            </a:extLst>
          </p:spPr>
        </p:pic>
        <p:sp>
          <p:nvSpPr>
            <p:cNvPr id="15" name="docshape736">
              <a:extLst>
                <a:ext uri="{FF2B5EF4-FFF2-40B4-BE49-F238E27FC236}">
                  <a16:creationId xmlns:a16="http://schemas.microsoft.com/office/drawing/2014/main" id="{8738904B-6CA4-C33F-2813-A75C375534A2}"/>
                </a:ext>
              </a:extLst>
            </p:cNvPr>
            <p:cNvSpPr>
              <a:spLocks noChangeArrowheads="1"/>
            </p:cNvSpPr>
            <p:nvPr/>
          </p:nvSpPr>
          <p:spPr bwMode="auto">
            <a:xfrm>
              <a:off x="4355" y="4236"/>
              <a:ext cx="3416" cy="183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docshape737">
              <a:extLst>
                <a:ext uri="{FF2B5EF4-FFF2-40B4-BE49-F238E27FC236}">
                  <a16:creationId xmlns:a16="http://schemas.microsoft.com/office/drawing/2014/main" id="{C64A26F4-183D-6699-5B16-2C568FD97BEF}"/>
                </a:ext>
              </a:extLst>
            </p:cNvPr>
            <p:cNvSpPr>
              <a:spLocks/>
            </p:cNvSpPr>
            <p:nvPr/>
          </p:nvSpPr>
          <p:spPr bwMode="auto">
            <a:xfrm>
              <a:off x="4363" y="1272"/>
              <a:ext cx="4469" cy="1044"/>
            </a:xfrm>
            <a:custGeom>
              <a:avLst/>
              <a:gdLst>
                <a:gd name="T0" fmla="+- 0 8658 4363"/>
                <a:gd name="T1" fmla="*/ T0 w 4469"/>
                <a:gd name="T2" fmla="+- 0 1273 1273"/>
                <a:gd name="T3" fmla="*/ 1273 h 1044"/>
                <a:gd name="T4" fmla="+- 0 4537 4363"/>
                <a:gd name="T5" fmla="*/ T4 w 4469"/>
                <a:gd name="T6" fmla="+- 0 1273 1273"/>
                <a:gd name="T7" fmla="*/ 1273 h 1044"/>
                <a:gd name="T8" fmla="+- 0 4469 4363"/>
                <a:gd name="T9" fmla="*/ T8 w 4469"/>
                <a:gd name="T10" fmla="+- 0 1286 1273"/>
                <a:gd name="T11" fmla="*/ 1286 h 1044"/>
                <a:gd name="T12" fmla="+- 0 4414 4363"/>
                <a:gd name="T13" fmla="*/ T12 w 4469"/>
                <a:gd name="T14" fmla="+- 0 1324 1273"/>
                <a:gd name="T15" fmla="*/ 1324 h 1044"/>
                <a:gd name="T16" fmla="+- 0 4377 4363"/>
                <a:gd name="T17" fmla="*/ T16 w 4469"/>
                <a:gd name="T18" fmla="+- 0 1379 1273"/>
                <a:gd name="T19" fmla="*/ 1379 h 1044"/>
                <a:gd name="T20" fmla="+- 0 4363 4363"/>
                <a:gd name="T21" fmla="*/ T20 w 4469"/>
                <a:gd name="T22" fmla="+- 0 1447 1273"/>
                <a:gd name="T23" fmla="*/ 1447 h 1044"/>
                <a:gd name="T24" fmla="+- 0 4363 4363"/>
                <a:gd name="T25" fmla="*/ T24 w 4469"/>
                <a:gd name="T26" fmla="+- 0 2143 1273"/>
                <a:gd name="T27" fmla="*/ 2143 h 1044"/>
                <a:gd name="T28" fmla="+- 0 4377 4363"/>
                <a:gd name="T29" fmla="*/ T28 w 4469"/>
                <a:gd name="T30" fmla="+- 0 2210 1273"/>
                <a:gd name="T31" fmla="*/ 2210 h 1044"/>
                <a:gd name="T32" fmla="+- 0 4414 4363"/>
                <a:gd name="T33" fmla="*/ T32 w 4469"/>
                <a:gd name="T34" fmla="+- 0 2266 1273"/>
                <a:gd name="T35" fmla="*/ 2266 h 1044"/>
                <a:gd name="T36" fmla="+- 0 4469 4363"/>
                <a:gd name="T37" fmla="*/ T36 w 4469"/>
                <a:gd name="T38" fmla="+- 0 2303 1273"/>
                <a:gd name="T39" fmla="*/ 2303 h 1044"/>
                <a:gd name="T40" fmla="+- 0 4537 4363"/>
                <a:gd name="T41" fmla="*/ T40 w 4469"/>
                <a:gd name="T42" fmla="+- 0 2317 1273"/>
                <a:gd name="T43" fmla="*/ 2317 h 1044"/>
                <a:gd name="T44" fmla="+- 0 8658 4363"/>
                <a:gd name="T45" fmla="*/ T44 w 4469"/>
                <a:gd name="T46" fmla="+- 0 2317 1273"/>
                <a:gd name="T47" fmla="*/ 2317 h 1044"/>
                <a:gd name="T48" fmla="+- 0 8726 4363"/>
                <a:gd name="T49" fmla="*/ T48 w 4469"/>
                <a:gd name="T50" fmla="+- 0 2303 1273"/>
                <a:gd name="T51" fmla="*/ 2303 h 1044"/>
                <a:gd name="T52" fmla="+- 0 8781 4363"/>
                <a:gd name="T53" fmla="*/ T52 w 4469"/>
                <a:gd name="T54" fmla="+- 0 2266 1273"/>
                <a:gd name="T55" fmla="*/ 2266 h 1044"/>
                <a:gd name="T56" fmla="+- 0 8818 4363"/>
                <a:gd name="T57" fmla="*/ T56 w 4469"/>
                <a:gd name="T58" fmla="+- 0 2210 1273"/>
                <a:gd name="T59" fmla="*/ 2210 h 1044"/>
                <a:gd name="T60" fmla="+- 0 8832 4363"/>
                <a:gd name="T61" fmla="*/ T60 w 4469"/>
                <a:gd name="T62" fmla="+- 0 2143 1273"/>
                <a:gd name="T63" fmla="*/ 2143 h 1044"/>
                <a:gd name="T64" fmla="+- 0 8832 4363"/>
                <a:gd name="T65" fmla="*/ T64 w 4469"/>
                <a:gd name="T66" fmla="+- 0 1447 1273"/>
                <a:gd name="T67" fmla="*/ 1447 h 1044"/>
                <a:gd name="T68" fmla="+- 0 8818 4363"/>
                <a:gd name="T69" fmla="*/ T68 w 4469"/>
                <a:gd name="T70" fmla="+- 0 1379 1273"/>
                <a:gd name="T71" fmla="*/ 1379 h 1044"/>
                <a:gd name="T72" fmla="+- 0 8781 4363"/>
                <a:gd name="T73" fmla="*/ T72 w 4469"/>
                <a:gd name="T74" fmla="+- 0 1324 1273"/>
                <a:gd name="T75" fmla="*/ 1324 h 1044"/>
                <a:gd name="T76" fmla="+- 0 8726 4363"/>
                <a:gd name="T77" fmla="*/ T76 w 4469"/>
                <a:gd name="T78" fmla="+- 0 1286 1273"/>
                <a:gd name="T79" fmla="*/ 1286 h 1044"/>
                <a:gd name="T80" fmla="+- 0 8658 4363"/>
                <a:gd name="T81" fmla="*/ T80 w 4469"/>
                <a:gd name="T82" fmla="+- 0 1273 1273"/>
                <a:gd name="T83" fmla="*/ 1273 h 104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1044">
                  <a:moveTo>
                    <a:pt x="4295" y="0"/>
                  </a:moveTo>
                  <a:lnTo>
                    <a:pt x="174" y="0"/>
                  </a:lnTo>
                  <a:lnTo>
                    <a:pt x="106" y="13"/>
                  </a:lnTo>
                  <a:lnTo>
                    <a:pt x="51" y="51"/>
                  </a:lnTo>
                  <a:lnTo>
                    <a:pt x="14" y="106"/>
                  </a:lnTo>
                  <a:lnTo>
                    <a:pt x="0" y="174"/>
                  </a:lnTo>
                  <a:lnTo>
                    <a:pt x="0" y="870"/>
                  </a:lnTo>
                  <a:lnTo>
                    <a:pt x="14" y="937"/>
                  </a:lnTo>
                  <a:lnTo>
                    <a:pt x="51" y="993"/>
                  </a:lnTo>
                  <a:lnTo>
                    <a:pt x="106" y="1030"/>
                  </a:lnTo>
                  <a:lnTo>
                    <a:pt x="174" y="1044"/>
                  </a:lnTo>
                  <a:lnTo>
                    <a:pt x="4295" y="1044"/>
                  </a:lnTo>
                  <a:lnTo>
                    <a:pt x="4363" y="1030"/>
                  </a:lnTo>
                  <a:lnTo>
                    <a:pt x="4418" y="993"/>
                  </a:lnTo>
                  <a:lnTo>
                    <a:pt x="4455" y="937"/>
                  </a:lnTo>
                  <a:lnTo>
                    <a:pt x="4469" y="870"/>
                  </a:lnTo>
                  <a:lnTo>
                    <a:pt x="4469" y="174"/>
                  </a:lnTo>
                  <a:lnTo>
                    <a:pt x="4455" y="106"/>
                  </a:lnTo>
                  <a:lnTo>
                    <a:pt x="4418" y="51"/>
                  </a:lnTo>
                  <a:lnTo>
                    <a:pt x="4363" y="13"/>
                  </a:lnTo>
                  <a:lnTo>
                    <a:pt x="4295" y="0"/>
                  </a:lnTo>
                  <a:close/>
                </a:path>
              </a:pathLst>
            </a:cu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docshape738">
              <a:extLst>
                <a:ext uri="{FF2B5EF4-FFF2-40B4-BE49-F238E27FC236}">
                  <a16:creationId xmlns:a16="http://schemas.microsoft.com/office/drawing/2014/main" id="{CED7A89D-8316-83E6-9148-A1CF447C7323}"/>
                </a:ext>
              </a:extLst>
            </p:cNvPr>
            <p:cNvSpPr>
              <a:spLocks/>
            </p:cNvSpPr>
            <p:nvPr/>
          </p:nvSpPr>
          <p:spPr bwMode="auto">
            <a:xfrm>
              <a:off x="4363" y="1272"/>
              <a:ext cx="4469" cy="1044"/>
            </a:xfrm>
            <a:custGeom>
              <a:avLst/>
              <a:gdLst>
                <a:gd name="T0" fmla="+- 0 4363 4363"/>
                <a:gd name="T1" fmla="*/ T0 w 4469"/>
                <a:gd name="T2" fmla="+- 0 1447 1273"/>
                <a:gd name="T3" fmla="*/ 1447 h 1044"/>
                <a:gd name="T4" fmla="+- 0 4377 4363"/>
                <a:gd name="T5" fmla="*/ T4 w 4469"/>
                <a:gd name="T6" fmla="+- 0 1379 1273"/>
                <a:gd name="T7" fmla="*/ 1379 h 1044"/>
                <a:gd name="T8" fmla="+- 0 4414 4363"/>
                <a:gd name="T9" fmla="*/ T8 w 4469"/>
                <a:gd name="T10" fmla="+- 0 1324 1273"/>
                <a:gd name="T11" fmla="*/ 1324 h 1044"/>
                <a:gd name="T12" fmla="+- 0 4469 4363"/>
                <a:gd name="T13" fmla="*/ T12 w 4469"/>
                <a:gd name="T14" fmla="+- 0 1286 1273"/>
                <a:gd name="T15" fmla="*/ 1286 h 1044"/>
                <a:gd name="T16" fmla="+- 0 4537 4363"/>
                <a:gd name="T17" fmla="*/ T16 w 4469"/>
                <a:gd name="T18" fmla="+- 0 1273 1273"/>
                <a:gd name="T19" fmla="*/ 1273 h 1044"/>
                <a:gd name="T20" fmla="+- 0 8658 4363"/>
                <a:gd name="T21" fmla="*/ T20 w 4469"/>
                <a:gd name="T22" fmla="+- 0 1273 1273"/>
                <a:gd name="T23" fmla="*/ 1273 h 1044"/>
                <a:gd name="T24" fmla="+- 0 8726 4363"/>
                <a:gd name="T25" fmla="*/ T24 w 4469"/>
                <a:gd name="T26" fmla="+- 0 1286 1273"/>
                <a:gd name="T27" fmla="*/ 1286 h 1044"/>
                <a:gd name="T28" fmla="+- 0 8781 4363"/>
                <a:gd name="T29" fmla="*/ T28 w 4469"/>
                <a:gd name="T30" fmla="+- 0 1324 1273"/>
                <a:gd name="T31" fmla="*/ 1324 h 1044"/>
                <a:gd name="T32" fmla="+- 0 8818 4363"/>
                <a:gd name="T33" fmla="*/ T32 w 4469"/>
                <a:gd name="T34" fmla="+- 0 1379 1273"/>
                <a:gd name="T35" fmla="*/ 1379 h 1044"/>
                <a:gd name="T36" fmla="+- 0 8832 4363"/>
                <a:gd name="T37" fmla="*/ T36 w 4469"/>
                <a:gd name="T38" fmla="+- 0 1447 1273"/>
                <a:gd name="T39" fmla="*/ 1447 h 1044"/>
                <a:gd name="T40" fmla="+- 0 8832 4363"/>
                <a:gd name="T41" fmla="*/ T40 w 4469"/>
                <a:gd name="T42" fmla="+- 0 2143 1273"/>
                <a:gd name="T43" fmla="*/ 2143 h 1044"/>
                <a:gd name="T44" fmla="+- 0 8818 4363"/>
                <a:gd name="T45" fmla="*/ T44 w 4469"/>
                <a:gd name="T46" fmla="+- 0 2210 1273"/>
                <a:gd name="T47" fmla="*/ 2210 h 1044"/>
                <a:gd name="T48" fmla="+- 0 8781 4363"/>
                <a:gd name="T49" fmla="*/ T48 w 4469"/>
                <a:gd name="T50" fmla="+- 0 2266 1273"/>
                <a:gd name="T51" fmla="*/ 2266 h 1044"/>
                <a:gd name="T52" fmla="+- 0 8726 4363"/>
                <a:gd name="T53" fmla="*/ T52 w 4469"/>
                <a:gd name="T54" fmla="+- 0 2303 1273"/>
                <a:gd name="T55" fmla="*/ 2303 h 1044"/>
                <a:gd name="T56" fmla="+- 0 8658 4363"/>
                <a:gd name="T57" fmla="*/ T56 w 4469"/>
                <a:gd name="T58" fmla="+- 0 2317 1273"/>
                <a:gd name="T59" fmla="*/ 2317 h 1044"/>
                <a:gd name="T60" fmla="+- 0 4537 4363"/>
                <a:gd name="T61" fmla="*/ T60 w 4469"/>
                <a:gd name="T62" fmla="+- 0 2317 1273"/>
                <a:gd name="T63" fmla="*/ 2317 h 1044"/>
                <a:gd name="T64" fmla="+- 0 4469 4363"/>
                <a:gd name="T65" fmla="*/ T64 w 4469"/>
                <a:gd name="T66" fmla="+- 0 2303 1273"/>
                <a:gd name="T67" fmla="*/ 2303 h 1044"/>
                <a:gd name="T68" fmla="+- 0 4414 4363"/>
                <a:gd name="T69" fmla="*/ T68 w 4469"/>
                <a:gd name="T70" fmla="+- 0 2266 1273"/>
                <a:gd name="T71" fmla="*/ 2266 h 1044"/>
                <a:gd name="T72" fmla="+- 0 4377 4363"/>
                <a:gd name="T73" fmla="*/ T72 w 4469"/>
                <a:gd name="T74" fmla="+- 0 2210 1273"/>
                <a:gd name="T75" fmla="*/ 2210 h 1044"/>
                <a:gd name="T76" fmla="+- 0 4363 4363"/>
                <a:gd name="T77" fmla="*/ T76 w 4469"/>
                <a:gd name="T78" fmla="+- 0 2143 1273"/>
                <a:gd name="T79" fmla="*/ 2143 h 1044"/>
                <a:gd name="T80" fmla="+- 0 4363 4363"/>
                <a:gd name="T81" fmla="*/ T80 w 4469"/>
                <a:gd name="T82" fmla="+- 0 1447 1273"/>
                <a:gd name="T83" fmla="*/ 1447 h 104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4469" h="1044">
                  <a:moveTo>
                    <a:pt x="0" y="174"/>
                  </a:moveTo>
                  <a:lnTo>
                    <a:pt x="14" y="106"/>
                  </a:lnTo>
                  <a:lnTo>
                    <a:pt x="51" y="51"/>
                  </a:lnTo>
                  <a:lnTo>
                    <a:pt x="106" y="13"/>
                  </a:lnTo>
                  <a:lnTo>
                    <a:pt x="174" y="0"/>
                  </a:lnTo>
                  <a:lnTo>
                    <a:pt x="4295" y="0"/>
                  </a:lnTo>
                  <a:lnTo>
                    <a:pt x="4363" y="13"/>
                  </a:lnTo>
                  <a:lnTo>
                    <a:pt x="4418" y="51"/>
                  </a:lnTo>
                  <a:lnTo>
                    <a:pt x="4455" y="106"/>
                  </a:lnTo>
                  <a:lnTo>
                    <a:pt x="4469" y="174"/>
                  </a:lnTo>
                  <a:lnTo>
                    <a:pt x="4469" y="870"/>
                  </a:lnTo>
                  <a:lnTo>
                    <a:pt x="4455" y="937"/>
                  </a:lnTo>
                  <a:lnTo>
                    <a:pt x="4418" y="993"/>
                  </a:lnTo>
                  <a:lnTo>
                    <a:pt x="4363" y="1030"/>
                  </a:lnTo>
                  <a:lnTo>
                    <a:pt x="4295" y="1044"/>
                  </a:lnTo>
                  <a:lnTo>
                    <a:pt x="174" y="1044"/>
                  </a:lnTo>
                  <a:lnTo>
                    <a:pt x="106" y="1030"/>
                  </a:lnTo>
                  <a:lnTo>
                    <a:pt x="51" y="993"/>
                  </a:lnTo>
                  <a:lnTo>
                    <a:pt x="14" y="937"/>
                  </a:lnTo>
                  <a:lnTo>
                    <a:pt x="0" y="870"/>
                  </a:lnTo>
                  <a:lnTo>
                    <a:pt x="0" y="174"/>
                  </a:lnTo>
                  <a:close/>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docshape739">
              <a:extLst>
                <a:ext uri="{FF2B5EF4-FFF2-40B4-BE49-F238E27FC236}">
                  <a16:creationId xmlns:a16="http://schemas.microsoft.com/office/drawing/2014/main" id="{8BE3F35A-C8CC-2445-105D-DA7816CADA87}"/>
                </a:ext>
              </a:extLst>
            </p:cNvPr>
            <p:cNvSpPr txBox="1">
              <a:spLocks noChangeArrowheads="1"/>
            </p:cNvSpPr>
            <p:nvPr/>
          </p:nvSpPr>
          <p:spPr bwMode="auto">
            <a:xfrm>
              <a:off x="2551" y="226"/>
              <a:ext cx="6804" cy="5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0" lvl="0" indent="0" algn="l" defTabSz="914400" rtl="0" eaLnBrk="0" fontAlgn="base" latinLnBrk="0" hangingPunct="0">
                <a:lnSpc>
                  <a:spcPct val="100000"/>
                </a:lnSpc>
                <a:spcBef>
                  <a:spcPct val="0"/>
                </a:spcBef>
                <a:spcAft>
                  <a:spcPts val="800"/>
                </a:spcAft>
                <a:buClrTx/>
                <a:buSzTx/>
                <a:buFontTx/>
                <a:buNone/>
                <a:tabLst/>
              </a:pPr>
              <a:endParaRPr kumimoji="0" lang="en-US" altLang="ja-JP" sz="1100" b="0" i="0" u="none" strike="noStrike" cap="none" normalizeH="0" baseline="0" dirty="0">
                <a:ln>
                  <a:noFill/>
                </a:ln>
                <a:solidFill>
                  <a:schemeClr val="tx1"/>
                </a:solidFill>
                <a:effectLst/>
                <a:latin typeface="Times New Roman" panose="02020603050405020304" pitchFamily="18" charset="0"/>
                <a:ea typeface="游ゴシック" panose="020B0400000000000000" pitchFamily="50" charset="-128"/>
              </a:endParaRPr>
            </a:p>
            <a:p>
              <a:pPr marL="0" marR="1322388" lvl="0" indent="0" algn="l" defTabSz="914400" rtl="0" eaLnBrk="0" fontAlgn="base" latinLnBrk="0" hangingPunct="0">
                <a:lnSpc>
                  <a:spcPct val="100000"/>
                </a:lnSpc>
                <a:spcBef>
                  <a:spcPts val="800"/>
                </a:spcBef>
                <a:spcAft>
                  <a:spcPts val="800"/>
                </a:spcAft>
                <a:buClrTx/>
                <a:buSzTx/>
                <a:buFontTx/>
                <a:buNone/>
                <a:tabLst/>
              </a:pPr>
              <a:r>
                <a:rPr kumimoji="0" lang="ja-JP" altLang="en-US" sz="11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rPr>
                <a:t>。</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grpSp>
      <p:sp>
        <p:nvSpPr>
          <p:cNvPr id="23" name="テキスト ボックス 22">
            <a:extLst>
              <a:ext uri="{FF2B5EF4-FFF2-40B4-BE49-F238E27FC236}">
                <a16:creationId xmlns:a16="http://schemas.microsoft.com/office/drawing/2014/main" id="{73C906B4-9950-BA44-CAB4-2A6E71B71145}"/>
              </a:ext>
            </a:extLst>
          </p:cNvPr>
          <p:cNvSpPr txBox="1"/>
          <p:nvPr/>
        </p:nvSpPr>
        <p:spPr>
          <a:xfrm>
            <a:off x="821687" y="5678001"/>
            <a:ext cx="4682385" cy="672043"/>
          </a:xfrm>
          <a:prstGeom prst="rect">
            <a:avLst/>
          </a:prstGeom>
          <a:noFill/>
        </p:spPr>
        <p:txBody>
          <a:bodyPr wrap="square">
            <a:spAutoFit/>
          </a:bodyPr>
          <a:lstStyle/>
          <a:p>
            <a:pPr marL="1393825" marR="408305" algn="just">
              <a:lnSpc>
                <a:spcPct val="116000"/>
              </a:lnSpc>
              <a:spcAft>
                <a:spcPts val="0"/>
              </a:spcAft>
            </a:pPr>
            <a:endPar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1393825" marR="408305" algn="just">
              <a:lnSpc>
                <a:spcPct val="116000"/>
              </a:lnSpc>
              <a:spcAft>
                <a:spcPts val="0"/>
              </a:spcAft>
            </a:pPr>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コレバインミニの最大投与量は１日４ｇである。</a:t>
            </a:r>
          </a:p>
        </p:txBody>
      </p:sp>
      <p:sp>
        <p:nvSpPr>
          <p:cNvPr id="24" name="テキスト ボックス 23">
            <a:extLst>
              <a:ext uri="{FF2B5EF4-FFF2-40B4-BE49-F238E27FC236}">
                <a16:creationId xmlns:a16="http://schemas.microsoft.com/office/drawing/2014/main" id="{B10D0F39-7BA9-666B-BAD7-0310301297B3}"/>
              </a:ext>
            </a:extLst>
          </p:cNvPr>
          <p:cNvSpPr txBox="1"/>
          <p:nvPr/>
        </p:nvSpPr>
        <p:spPr>
          <a:xfrm>
            <a:off x="862785" y="2910435"/>
            <a:ext cx="4682385" cy="672043"/>
          </a:xfrm>
          <a:prstGeom prst="rect">
            <a:avLst/>
          </a:prstGeom>
          <a:noFill/>
        </p:spPr>
        <p:txBody>
          <a:bodyPr wrap="square">
            <a:spAutoFit/>
          </a:bodyPr>
          <a:lstStyle/>
          <a:p>
            <a:pPr marL="1393825" marR="408305" algn="just">
              <a:lnSpc>
                <a:spcPct val="116000"/>
              </a:lnSpc>
              <a:spcAft>
                <a:spcPts val="0"/>
              </a:spcAft>
            </a:pPr>
            <a:endPar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endParaRPr>
          </a:p>
          <a:p>
            <a:pPr marL="1393825" marR="408305" algn="just">
              <a:lnSpc>
                <a:spcPct val="116000"/>
              </a:lnSpc>
              <a:spcAft>
                <a:spcPts val="0"/>
              </a:spcAft>
            </a:pPr>
            <a:r>
              <a:rPr lang="ja-JP" altLang="en-US" sz="1100" dirty="0">
                <a:effectLst/>
                <a:latin typeface="游ゴシック" panose="020B0400000000000000" pitchFamily="50" charset="-128"/>
                <a:ea typeface="游ゴシック" panose="020B0400000000000000" pitchFamily="50" charset="-128"/>
                <a:cs typeface="ＭＳ Ｐゴシック" panose="020B0600070205080204" pitchFamily="50" charset="-128"/>
              </a:rPr>
              <a:t>コレバインミニが１回に４．８２ｇ処方されているので不合格と判定。</a:t>
            </a:r>
          </a:p>
        </p:txBody>
      </p:sp>
    </p:spTree>
    <p:extLst>
      <p:ext uri="{BB962C8B-B14F-4D97-AF65-F5344CB8AC3E}">
        <p14:creationId xmlns:p14="http://schemas.microsoft.com/office/powerpoint/2010/main" val="284690753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20012</TotalTime>
  <Words>13367</Words>
  <Application>Microsoft Office PowerPoint</Application>
  <PresentationFormat>A4 210 x 297 mm</PresentationFormat>
  <Paragraphs>1400</Paragraphs>
  <Slides>108</Slides>
  <Notes>8</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108</vt:i4>
      </vt:variant>
    </vt:vector>
  </HeadingPairs>
  <TitlesOfParts>
    <vt:vector size="122" baseType="lpstr">
      <vt:lpstr>맑은 고딕</vt:lpstr>
      <vt:lpstr>ＭＳ Ｐゴシック</vt:lpstr>
      <vt:lpstr>ＭＳ ゴシック</vt:lpstr>
      <vt:lpstr>SimSun</vt:lpstr>
      <vt:lpstr>Yu Gothic</vt:lpstr>
      <vt:lpstr>Yu Gothic</vt:lpstr>
      <vt:lpstr>함초롬바탕</vt:lpstr>
      <vt:lpstr>Aptos</vt:lpstr>
      <vt:lpstr>Aptos Display</vt:lpstr>
      <vt:lpstr>Arial</vt:lpstr>
      <vt:lpstr>Calibri</vt:lpstr>
      <vt:lpstr>Century</vt:lpstr>
      <vt:lpstr>Times New Roman</vt:lpstr>
      <vt:lpstr>Office テーマ</vt:lpstr>
      <vt:lpstr>レセプトチェッカーLSクラウド版 操作マニュアル</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安田 菜月</dc:creator>
  <cp:lastModifiedBy>亜優美 小門</cp:lastModifiedBy>
  <cp:revision>115</cp:revision>
  <cp:lastPrinted>2024-08-01T05:11:40Z</cp:lastPrinted>
  <dcterms:created xsi:type="dcterms:W3CDTF">2024-07-04T01:23:06Z</dcterms:created>
  <dcterms:modified xsi:type="dcterms:W3CDTF">2024-08-08T07:35:05Z</dcterms:modified>
</cp:coreProperties>
</file>