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88" saveSubsetFonts="1" autoCompressPictures="0" bookmarkIdSeed="2">
  <p:sldMasterIdLst>
    <p:sldMasterId id="2147483672" r:id="rId1"/>
  </p:sldMasterIdLst>
  <p:notesMasterIdLst>
    <p:notesMasterId r:id="rId48"/>
  </p:notesMasterIdLst>
  <p:sldIdLst>
    <p:sldId id="395" r:id="rId2"/>
    <p:sldId id="429" r:id="rId3"/>
    <p:sldId id="435" r:id="rId4"/>
    <p:sldId id="436" r:id="rId5"/>
    <p:sldId id="430" r:id="rId6"/>
    <p:sldId id="431" r:id="rId7"/>
    <p:sldId id="432" r:id="rId8"/>
    <p:sldId id="433" r:id="rId9"/>
    <p:sldId id="434" r:id="rId10"/>
    <p:sldId id="437" r:id="rId11"/>
    <p:sldId id="439" r:id="rId12"/>
    <p:sldId id="440" r:id="rId13"/>
    <p:sldId id="438" r:id="rId14"/>
    <p:sldId id="441" r:id="rId15"/>
    <p:sldId id="442" r:id="rId16"/>
    <p:sldId id="444" r:id="rId17"/>
    <p:sldId id="445" r:id="rId18"/>
    <p:sldId id="446" r:id="rId19"/>
    <p:sldId id="447" r:id="rId20"/>
    <p:sldId id="448" r:id="rId21"/>
    <p:sldId id="449" r:id="rId22"/>
    <p:sldId id="450" r:id="rId23"/>
    <p:sldId id="451" r:id="rId24"/>
    <p:sldId id="452" r:id="rId25"/>
    <p:sldId id="453" r:id="rId26"/>
    <p:sldId id="454" r:id="rId27"/>
    <p:sldId id="455" r:id="rId28"/>
    <p:sldId id="456" r:id="rId29"/>
    <p:sldId id="457" r:id="rId30"/>
    <p:sldId id="458" r:id="rId31"/>
    <p:sldId id="459" r:id="rId32"/>
    <p:sldId id="460" r:id="rId33"/>
    <p:sldId id="461" r:id="rId34"/>
    <p:sldId id="462" r:id="rId35"/>
    <p:sldId id="472" r:id="rId36"/>
    <p:sldId id="463" r:id="rId37"/>
    <p:sldId id="464" r:id="rId38"/>
    <p:sldId id="465" r:id="rId39"/>
    <p:sldId id="466" r:id="rId40"/>
    <p:sldId id="467" r:id="rId41"/>
    <p:sldId id="468" r:id="rId42"/>
    <p:sldId id="469" r:id="rId43"/>
    <p:sldId id="470" r:id="rId44"/>
    <p:sldId id="471" r:id="rId45"/>
    <p:sldId id="473" r:id="rId46"/>
    <p:sldId id="474" r:id="rId47"/>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F5F"/>
    <a:srgbClr val="DDDDDD"/>
    <a:srgbClr val="FFFFCC"/>
    <a:srgbClr val="0000FE"/>
    <a:srgbClr val="99CCFF"/>
    <a:srgbClr val="23BEC1"/>
    <a:srgbClr val="3B56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7474" autoAdjust="0"/>
    <p:restoredTop sz="96327" autoAdjust="0"/>
  </p:normalViewPr>
  <p:slideViewPr>
    <p:cSldViewPr snapToGrid="0">
      <p:cViewPr varScale="1">
        <p:scale>
          <a:sx n="148" d="100"/>
          <a:sy n="148" d="100"/>
        </p:scale>
        <p:origin x="1776" y="200"/>
      </p:cViewPr>
      <p:guideLst/>
    </p:cSldViewPr>
  </p:slideViewPr>
  <p:outlineViewPr>
    <p:cViewPr>
      <p:scale>
        <a:sx n="33" d="100"/>
        <a:sy n="33" d="100"/>
      </p:scale>
      <p:origin x="0" y="-152"/>
    </p:cViewPr>
  </p:outlineViewPr>
  <p:notesTextViewPr>
    <p:cViewPr>
      <p:scale>
        <a:sx n="1" d="1"/>
        <a:sy n="1" d="1"/>
      </p:scale>
      <p:origin x="0" y="0"/>
    </p:cViewPr>
  </p:notesTextViewPr>
  <p:notesViewPr>
    <p:cSldViewPr snapToGrid="0">
      <p:cViewPr varScale="1">
        <p:scale>
          <a:sx n="75" d="100"/>
          <a:sy n="75" d="100"/>
        </p:scale>
        <p:origin x="4020"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4DF46129-FCD5-4B60-8BCD-35F7EDC0E907}" type="datetimeFigureOut">
              <a:rPr kumimoji="1" lang="ja-JP" altLang="en-US" smtClean="0"/>
              <a:t>2025/3/21</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F4284D21-0681-42AB-9190-B1A70CBBDB06}" type="slidenum">
              <a:rPr kumimoji="1" lang="ja-JP" altLang="en-US" smtClean="0"/>
              <a:t>‹#›</a:t>
            </a:fld>
            <a:endParaRPr kumimoji="1" lang="ja-JP" altLang="en-US"/>
          </a:p>
        </p:txBody>
      </p:sp>
    </p:spTree>
    <p:extLst>
      <p:ext uri="{BB962C8B-B14F-4D97-AF65-F5344CB8AC3E}">
        <p14:creationId xmlns:p14="http://schemas.microsoft.com/office/powerpoint/2010/main" val="223305451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F4284D21-0681-42AB-9190-B1A70CBBDB06}" type="slidenum">
              <a:rPr kumimoji="1" lang="ja-JP" altLang="en-US" smtClean="0"/>
              <a:t>188</a:t>
            </a:fld>
            <a:endParaRPr kumimoji="1" lang="ja-JP" altLang="en-US"/>
          </a:p>
        </p:txBody>
      </p:sp>
    </p:spTree>
    <p:extLst>
      <p:ext uri="{BB962C8B-B14F-4D97-AF65-F5344CB8AC3E}">
        <p14:creationId xmlns:p14="http://schemas.microsoft.com/office/powerpoint/2010/main" val="3528162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R" altLang="en-US"/>
          </a:p>
        </p:txBody>
      </p:sp>
      <p:sp>
        <p:nvSpPr>
          <p:cNvPr id="4" name="슬라이드 번호 개체 틀 3"/>
          <p:cNvSpPr>
            <a:spLocks noGrp="1"/>
          </p:cNvSpPr>
          <p:nvPr>
            <p:ph type="sldNum" sz="quarter" idx="5"/>
          </p:nvPr>
        </p:nvSpPr>
        <p:spPr/>
        <p:txBody>
          <a:bodyPr/>
          <a:lstStyle/>
          <a:p>
            <a:fld id="{F4284D21-0681-42AB-9190-B1A70CBBDB06}" type="slidenum">
              <a:rPr kumimoji="1" lang="ja-JP" altLang="en-US" smtClean="0"/>
              <a:t>189</a:t>
            </a:fld>
            <a:endParaRPr kumimoji="1" lang="ja-JP" altLang="en-US"/>
          </a:p>
        </p:txBody>
      </p:sp>
    </p:spTree>
    <p:extLst>
      <p:ext uri="{BB962C8B-B14F-4D97-AF65-F5344CB8AC3E}">
        <p14:creationId xmlns:p14="http://schemas.microsoft.com/office/powerpoint/2010/main" val="656181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R" altLang="en-US"/>
          </a:p>
        </p:txBody>
      </p:sp>
      <p:sp>
        <p:nvSpPr>
          <p:cNvPr id="4" name="슬라이드 번호 개체 틀 3"/>
          <p:cNvSpPr>
            <a:spLocks noGrp="1"/>
          </p:cNvSpPr>
          <p:nvPr>
            <p:ph type="sldNum" sz="quarter" idx="5"/>
          </p:nvPr>
        </p:nvSpPr>
        <p:spPr/>
        <p:txBody>
          <a:bodyPr/>
          <a:lstStyle/>
          <a:p>
            <a:fld id="{F4284D21-0681-42AB-9190-B1A70CBBDB06}" type="slidenum">
              <a:rPr kumimoji="1" lang="ja-JP" altLang="en-US" smtClean="0"/>
              <a:t>196</a:t>
            </a:fld>
            <a:endParaRPr kumimoji="1" lang="ja-JP" altLang="en-US"/>
          </a:p>
        </p:txBody>
      </p:sp>
    </p:spTree>
    <p:extLst>
      <p:ext uri="{BB962C8B-B14F-4D97-AF65-F5344CB8AC3E}">
        <p14:creationId xmlns:p14="http://schemas.microsoft.com/office/powerpoint/2010/main" val="2452171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F4284D21-0681-42AB-9190-B1A70CBBDB06}" type="slidenum">
              <a:rPr kumimoji="1" lang="ja-JP" altLang="en-US" smtClean="0"/>
              <a:t>211</a:t>
            </a:fld>
            <a:endParaRPr kumimoji="1" lang="ja-JP" altLang="en-US"/>
          </a:p>
        </p:txBody>
      </p:sp>
    </p:spTree>
    <p:extLst>
      <p:ext uri="{BB962C8B-B14F-4D97-AF65-F5344CB8AC3E}">
        <p14:creationId xmlns:p14="http://schemas.microsoft.com/office/powerpoint/2010/main" val="1278383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R" altLang="en-US"/>
          </a:p>
        </p:txBody>
      </p:sp>
      <p:sp>
        <p:nvSpPr>
          <p:cNvPr id="4" name="슬라이드 번호 개체 틀 3"/>
          <p:cNvSpPr>
            <a:spLocks noGrp="1"/>
          </p:cNvSpPr>
          <p:nvPr>
            <p:ph type="sldNum" sz="quarter" idx="5"/>
          </p:nvPr>
        </p:nvSpPr>
        <p:spPr/>
        <p:txBody>
          <a:bodyPr/>
          <a:lstStyle/>
          <a:p>
            <a:fld id="{F4284D21-0681-42AB-9190-B1A70CBBDB06}" type="slidenum">
              <a:rPr kumimoji="1" lang="ja-JP" altLang="en-US" smtClean="0"/>
              <a:t>232</a:t>
            </a:fld>
            <a:endParaRPr kumimoji="1" lang="ja-JP" altLang="en-US"/>
          </a:p>
        </p:txBody>
      </p:sp>
    </p:spTree>
    <p:extLst>
      <p:ext uri="{BB962C8B-B14F-4D97-AF65-F5344CB8AC3E}">
        <p14:creationId xmlns:p14="http://schemas.microsoft.com/office/powerpoint/2010/main" val="3774725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R" altLang="en-US"/>
          </a:p>
        </p:txBody>
      </p:sp>
      <p:sp>
        <p:nvSpPr>
          <p:cNvPr id="4" name="슬라이드 번호 개체 틀 3"/>
          <p:cNvSpPr>
            <a:spLocks noGrp="1"/>
          </p:cNvSpPr>
          <p:nvPr>
            <p:ph type="sldNum" sz="quarter" idx="5"/>
          </p:nvPr>
        </p:nvSpPr>
        <p:spPr/>
        <p:txBody>
          <a:bodyPr/>
          <a:lstStyle/>
          <a:p>
            <a:fld id="{F4284D21-0681-42AB-9190-B1A70CBBDB06}" type="slidenum">
              <a:rPr kumimoji="1" lang="ja-JP" altLang="en-US" smtClean="0"/>
              <a:t>233</a:t>
            </a:fld>
            <a:endParaRPr kumimoji="1" lang="ja-JP" altLang="en-US"/>
          </a:p>
        </p:txBody>
      </p:sp>
    </p:spTree>
    <p:extLst>
      <p:ext uri="{BB962C8B-B14F-4D97-AF65-F5344CB8AC3E}">
        <p14:creationId xmlns:p14="http://schemas.microsoft.com/office/powerpoint/2010/main" val="1187609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7" name="スライド番号プレースホルダー 38">
            <a:extLst>
              <a:ext uri="{FF2B5EF4-FFF2-40B4-BE49-F238E27FC236}">
                <a16:creationId xmlns:a16="http://schemas.microsoft.com/office/drawing/2014/main" id="{BA1EDAFB-EC22-4742-DC5C-33AC38945095}"/>
              </a:ext>
            </a:extLst>
          </p:cNvPr>
          <p:cNvSpPr>
            <a:spLocks noGrp="1"/>
          </p:cNvSpPr>
          <p:nvPr>
            <p:ph type="sldNum" sz="quarter" idx="12"/>
          </p:nvPr>
        </p:nvSpPr>
        <p:spPr>
          <a:xfrm>
            <a:off x="4843463" y="9235989"/>
            <a:ext cx="1543050" cy="527403"/>
          </a:xfrm>
          <a:prstGeom prst="rect">
            <a:avLst/>
          </a:prstGeom>
        </p:spPr>
        <p:txBody>
          <a:bodyPr/>
          <a:lstStyle>
            <a:lvl1pPr>
              <a:defRPr/>
            </a:lvl1pPr>
          </a:lstStyle>
          <a:p>
            <a:fld id="{ACCBB1DD-0049-4A9D-B316-2DE63D63DFAC}" type="slidenum">
              <a:rPr kumimoji="1" lang="ja-JP" altLang="en-US" smtClean="0"/>
              <a:pPr/>
              <a:t>‹#›</a:t>
            </a:fld>
            <a:endParaRPr kumimoji="1" lang="ja-JP" altLang="en-US" dirty="0"/>
          </a:p>
        </p:txBody>
      </p:sp>
    </p:spTree>
    <p:extLst>
      <p:ext uri="{BB962C8B-B14F-4D97-AF65-F5344CB8AC3E}">
        <p14:creationId xmlns:p14="http://schemas.microsoft.com/office/powerpoint/2010/main" val="4264862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2841553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3681053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スライド番号プレースホルダー 38">
            <a:extLst>
              <a:ext uri="{FF2B5EF4-FFF2-40B4-BE49-F238E27FC236}">
                <a16:creationId xmlns:a16="http://schemas.microsoft.com/office/drawing/2014/main" id="{25634444-45ED-9BD4-5ECE-690C95E78F2D}"/>
              </a:ext>
            </a:extLst>
          </p:cNvPr>
          <p:cNvSpPr>
            <a:spLocks noGrp="1"/>
          </p:cNvSpPr>
          <p:nvPr>
            <p:ph type="sldNum" sz="quarter" idx="12"/>
          </p:nvPr>
        </p:nvSpPr>
        <p:spPr>
          <a:xfrm>
            <a:off x="4843463" y="9235989"/>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3130400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ja-JP" altLang="en-US"/>
              <a:t>マスター テキストの書式設定</a:t>
            </a:r>
          </a:p>
        </p:txBody>
      </p:sp>
      <p:sp>
        <p:nvSpPr>
          <p:cNvPr id="7" name="スライド番号プレースホルダー 38">
            <a:extLst>
              <a:ext uri="{FF2B5EF4-FFF2-40B4-BE49-F238E27FC236}">
                <a16:creationId xmlns:a16="http://schemas.microsoft.com/office/drawing/2014/main" id="{9297774C-B626-DB54-EB98-C66C7B0C8EC8}"/>
              </a:ext>
            </a:extLst>
          </p:cNvPr>
          <p:cNvSpPr>
            <a:spLocks noGrp="1"/>
          </p:cNvSpPr>
          <p:nvPr>
            <p:ph type="sldNum" sz="quarter" idx="12"/>
          </p:nvPr>
        </p:nvSpPr>
        <p:spPr>
          <a:xfrm>
            <a:off x="4843463" y="9235989"/>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329160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cxnSp>
        <p:nvCxnSpPr>
          <p:cNvPr id="8" name="直線コネクタ 4">
            <a:extLst>
              <a:ext uri="{FF2B5EF4-FFF2-40B4-BE49-F238E27FC236}">
                <a16:creationId xmlns:a16="http://schemas.microsoft.com/office/drawing/2014/main" id="{D787697E-D1EE-E517-5E60-5CCA61B33899}"/>
              </a:ext>
            </a:extLst>
          </p:cNvPr>
          <p:cNvCxnSpPr>
            <a:cxnSpLocks/>
          </p:cNvCxnSpPr>
          <p:nvPr userDrawn="1"/>
        </p:nvCxnSpPr>
        <p:spPr>
          <a:xfrm>
            <a:off x="391886" y="9086824"/>
            <a:ext cx="6074229"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0" name="グループ化 39">
            <a:extLst>
              <a:ext uri="{FF2B5EF4-FFF2-40B4-BE49-F238E27FC236}">
                <a16:creationId xmlns:a16="http://schemas.microsoft.com/office/drawing/2014/main" id="{AD3F4CD0-FA04-4A81-7DAA-DD7845C6BEED}"/>
              </a:ext>
            </a:extLst>
          </p:cNvPr>
          <p:cNvGrpSpPr/>
          <p:nvPr userDrawn="1"/>
        </p:nvGrpSpPr>
        <p:grpSpPr>
          <a:xfrm>
            <a:off x="391886" y="9239899"/>
            <a:ext cx="1859355" cy="533566"/>
            <a:chOff x="391886" y="9185307"/>
            <a:chExt cx="1859355" cy="533566"/>
          </a:xfrm>
        </p:grpSpPr>
        <p:pic>
          <p:nvPicPr>
            <p:cNvPr id="11" name="図 40" descr="図形&#10;&#10;低い精度で自動的に生成された説明">
              <a:extLst>
                <a:ext uri="{FF2B5EF4-FFF2-40B4-BE49-F238E27FC236}">
                  <a16:creationId xmlns:a16="http://schemas.microsoft.com/office/drawing/2014/main" id="{EBED4CC8-6913-D999-5EC1-39F29FAC1E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246" y="9185307"/>
              <a:ext cx="1286634" cy="256567"/>
            </a:xfrm>
            <a:prstGeom prst="rect">
              <a:avLst/>
            </a:prstGeom>
          </p:spPr>
        </p:pic>
        <p:sp>
          <p:nvSpPr>
            <p:cNvPr id="12" name="テキスト ボックス 41">
              <a:extLst>
                <a:ext uri="{FF2B5EF4-FFF2-40B4-BE49-F238E27FC236}">
                  <a16:creationId xmlns:a16="http://schemas.microsoft.com/office/drawing/2014/main" id="{D2B2B304-D177-2558-FA5C-98D5BB1AA512}"/>
                </a:ext>
              </a:extLst>
            </p:cNvPr>
            <p:cNvSpPr txBox="1"/>
            <p:nvPr/>
          </p:nvSpPr>
          <p:spPr>
            <a:xfrm>
              <a:off x="391886" y="9441874"/>
              <a:ext cx="1859355" cy="276999"/>
            </a:xfrm>
            <a:prstGeom prst="rect">
              <a:avLst/>
            </a:prstGeom>
            <a:noFill/>
          </p:spPr>
          <p:txBody>
            <a:bodyPr vert="horz" wrap="none" rtlCol="0">
              <a:spAutoFit/>
            </a:bodyPr>
            <a:lstStyle/>
            <a:p>
              <a:r>
                <a:rPr kumimoji="1" lang="en-US" altLang="ja-JP"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rPr>
                <a:t>https://www.dx-care.com</a:t>
              </a:r>
              <a:endParaRPr kumimoji="1" lang="ja-JP" altLang="en-US"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endParaRPr>
            </a:p>
          </p:txBody>
        </p:sp>
      </p:grpSp>
      <p:sp>
        <p:nvSpPr>
          <p:cNvPr id="13" name="スライド番号プレースホルダー 4">
            <a:extLst>
              <a:ext uri="{FF2B5EF4-FFF2-40B4-BE49-F238E27FC236}">
                <a16:creationId xmlns:a16="http://schemas.microsoft.com/office/drawing/2014/main" id="{66649FAC-E8CA-1DBA-6160-26F45C12C6EF}"/>
              </a:ext>
            </a:extLst>
          </p:cNvPr>
          <p:cNvSpPr>
            <a:spLocks noGrp="1"/>
          </p:cNvSpPr>
          <p:nvPr>
            <p:ph type="sldNum" sz="quarter" idx="12"/>
          </p:nvPr>
        </p:nvSpPr>
        <p:spPr>
          <a:xfrm>
            <a:off x="4843463" y="9181397"/>
            <a:ext cx="1543050" cy="527403"/>
          </a:xfrm>
          <a:prstGeom prst="rect">
            <a:avLst/>
          </a:prstGeom>
        </p:spPr>
        <p:txBody>
          <a:bodyPr/>
          <a:lstStyle/>
          <a:p>
            <a:endParaRPr kumimoji="1" lang="ja-JP" altLang="en-US" dirty="0"/>
          </a:p>
        </p:txBody>
      </p:sp>
    </p:spTree>
    <p:extLst>
      <p:ext uri="{BB962C8B-B14F-4D97-AF65-F5344CB8AC3E}">
        <p14:creationId xmlns:p14="http://schemas.microsoft.com/office/powerpoint/2010/main" val="458054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4272291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1043521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EB7B16C7-4A99-953C-1D98-A9C9E9939BE8}"/>
              </a:ext>
            </a:extLst>
          </p:cNvPr>
          <p:cNvCxnSpPr>
            <a:cxnSpLocks/>
          </p:cNvCxnSpPr>
          <p:nvPr userDrawn="1"/>
        </p:nvCxnSpPr>
        <p:spPr>
          <a:xfrm>
            <a:off x="391886" y="9086824"/>
            <a:ext cx="6074229"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6" name="スライド番号プレースホルダー 38">
            <a:extLst>
              <a:ext uri="{FF2B5EF4-FFF2-40B4-BE49-F238E27FC236}">
                <a16:creationId xmlns:a16="http://schemas.microsoft.com/office/drawing/2014/main" id="{779B4BB1-6AEE-5C15-EE63-502EE442871A}"/>
              </a:ext>
            </a:extLst>
          </p:cNvPr>
          <p:cNvSpPr>
            <a:spLocks noGrp="1"/>
          </p:cNvSpPr>
          <p:nvPr>
            <p:ph type="sldNum" sz="quarter" idx="12"/>
          </p:nvPr>
        </p:nvSpPr>
        <p:spPr>
          <a:xfrm>
            <a:off x="4843463" y="9235989"/>
            <a:ext cx="1543050" cy="527403"/>
          </a:xfrm>
          <a:prstGeom prst="rect">
            <a:avLst/>
          </a:prstGeom>
        </p:spPr>
        <p:txBody>
          <a:bodyPr/>
          <a:lstStyle/>
          <a:p>
            <a:fld id="{AE8EA5A1-38AB-4AA0-89CC-DE1004BC27E5}" type="slidenum">
              <a:rPr kumimoji="1" lang="ja-JP" altLang="en-US" smtClean="0"/>
              <a:t>‹#›</a:t>
            </a:fld>
            <a:endParaRPr kumimoji="1" lang="ja-JP" altLang="en-US"/>
          </a:p>
        </p:txBody>
      </p:sp>
      <p:grpSp>
        <p:nvGrpSpPr>
          <p:cNvPr id="7" name="グループ化 39">
            <a:extLst>
              <a:ext uri="{FF2B5EF4-FFF2-40B4-BE49-F238E27FC236}">
                <a16:creationId xmlns:a16="http://schemas.microsoft.com/office/drawing/2014/main" id="{2F1146A2-BB52-7AB3-E5C5-DC8E96D84E3A}"/>
              </a:ext>
            </a:extLst>
          </p:cNvPr>
          <p:cNvGrpSpPr/>
          <p:nvPr userDrawn="1"/>
        </p:nvGrpSpPr>
        <p:grpSpPr>
          <a:xfrm>
            <a:off x="391886" y="9239899"/>
            <a:ext cx="1859355" cy="533566"/>
            <a:chOff x="391886" y="9185307"/>
            <a:chExt cx="1859355" cy="533566"/>
          </a:xfrm>
        </p:grpSpPr>
        <p:pic>
          <p:nvPicPr>
            <p:cNvPr id="8" name="図 40" descr="図形&#10;&#10;低い精度で自動的に生成された説明">
              <a:extLst>
                <a:ext uri="{FF2B5EF4-FFF2-40B4-BE49-F238E27FC236}">
                  <a16:creationId xmlns:a16="http://schemas.microsoft.com/office/drawing/2014/main" id="{0624C374-F06E-864C-B928-4C562754D2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246" y="9185307"/>
              <a:ext cx="1286634" cy="256567"/>
            </a:xfrm>
            <a:prstGeom prst="rect">
              <a:avLst/>
            </a:prstGeom>
          </p:spPr>
        </p:pic>
        <p:sp>
          <p:nvSpPr>
            <p:cNvPr id="9" name="テキスト ボックス 41">
              <a:extLst>
                <a:ext uri="{FF2B5EF4-FFF2-40B4-BE49-F238E27FC236}">
                  <a16:creationId xmlns:a16="http://schemas.microsoft.com/office/drawing/2014/main" id="{15666086-9224-90F3-81C5-496CED13619A}"/>
                </a:ext>
              </a:extLst>
            </p:cNvPr>
            <p:cNvSpPr txBox="1"/>
            <p:nvPr/>
          </p:nvSpPr>
          <p:spPr>
            <a:xfrm>
              <a:off x="391886" y="9441874"/>
              <a:ext cx="1859355" cy="276999"/>
            </a:xfrm>
            <a:prstGeom prst="rect">
              <a:avLst/>
            </a:prstGeom>
            <a:noFill/>
          </p:spPr>
          <p:txBody>
            <a:bodyPr vert="horz" wrap="none" rtlCol="0">
              <a:spAutoFit/>
            </a:bodyPr>
            <a:lstStyle/>
            <a:p>
              <a:r>
                <a:rPr kumimoji="1" lang="en-US" altLang="ja-JP"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rPr>
                <a:t>https://www.dx-care.com</a:t>
              </a:r>
              <a:endParaRPr kumimoji="1" lang="ja-JP" altLang="en-US"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endParaRPr>
            </a:p>
          </p:txBody>
        </p:sp>
      </p:grpSp>
    </p:spTree>
    <p:extLst>
      <p:ext uri="{BB962C8B-B14F-4D97-AF65-F5344CB8AC3E}">
        <p14:creationId xmlns:p14="http://schemas.microsoft.com/office/powerpoint/2010/main" val="2586845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2524120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3889566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cxnSp>
        <p:nvCxnSpPr>
          <p:cNvPr id="7" name="直線コネクタ 4">
            <a:extLst>
              <a:ext uri="{FF2B5EF4-FFF2-40B4-BE49-F238E27FC236}">
                <a16:creationId xmlns:a16="http://schemas.microsoft.com/office/drawing/2014/main" id="{D186A481-9AF1-337B-07B6-F95D8136C5E7}"/>
              </a:ext>
            </a:extLst>
          </p:cNvPr>
          <p:cNvCxnSpPr>
            <a:cxnSpLocks/>
          </p:cNvCxnSpPr>
          <p:nvPr userDrawn="1"/>
        </p:nvCxnSpPr>
        <p:spPr>
          <a:xfrm>
            <a:off x="391886" y="9086824"/>
            <a:ext cx="6074229"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8" name="グループ化 39">
            <a:extLst>
              <a:ext uri="{FF2B5EF4-FFF2-40B4-BE49-F238E27FC236}">
                <a16:creationId xmlns:a16="http://schemas.microsoft.com/office/drawing/2014/main" id="{27F10B3A-D15C-40C3-F7A0-7A67CFE828A8}"/>
              </a:ext>
            </a:extLst>
          </p:cNvPr>
          <p:cNvGrpSpPr/>
          <p:nvPr userDrawn="1"/>
        </p:nvGrpSpPr>
        <p:grpSpPr>
          <a:xfrm>
            <a:off x="391886" y="9239899"/>
            <a:ext cx="1859355" cy="533566"/>
            <a:chOff x="391886" y="9185307"/>
            <a:chExt cx="1859355" cy="533566"/>
          </a:xfrm>
        </p:grpSpPr>
        <p:pic>
          <p:nvPicPr>
            <p:cNvPr id="9" name="図 40" descr="図形&#10;&#10;低い精度で自動的に生成された説明">
              <a:extLst>
                <a:ext uri="{FF2B5EF4-FFF2-40B4-BE49-F238E27FC236}">
                  <a16:creationId xmlns:a16="http://schemas.microsoft.com/office/drawing/2014/main" id="{0B50E124-3213-FA15-BE3A-FD93DFC9734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8246" y="9185307"/>
              <a:ext cx="1286634" cy="256567"/>
            </a:xfrm>
            <a:prstGeom prst="rect">
              <a:avLst/>
            </a:prstGeom>
          </p:spPr>
        </p:pic>
        <p:sp>
          <p:nvSpPr>
            <p:cNvPr id="10" name="テキスト ボックス 41">
              <a:extLst>
                <a:ext uri="{FF2B5EF4-FFF2-40B4-BE49-F238E27FC236}">
                  <a16:creationId xmlns:a16="http://schemas.microsoft.com/office/drawing/2014/main" id="{FA7F0F60-68F8-2025-599C-8764A66AD71D}"/>
                </a:ext>
              </a:extLst>
            </p:cNvPr>
            <p:cNvSpPr txBox="1"/>
            <p:nvPr/>
          </p:nvSpPr>
          <p:spPr>
            <a:xfrm>
              <a:off x="391886" y="9441874"/>
              <a:ext cx="1859355" cy="276999"/>
            </a:xfrm>
            <a:prstGeom prst="rect">
              <a:avLst/>
            </a:prstGeom>
            <a:noFill/>
          </p:spPr>
          <p:txBody>
            <a:bodyPr vert="horz" wrap="none" rtlCol="0">
              <a:spAutoFit/>
            </a:bodyPr>
            <a:lstStyle/>
            <a:p>
              <a:r>
                <a:rPr kumimoji="1" lang="en-US" altLang="ja-JP"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rPr>
                <a:t>https://www.dx-care.com</a:t>
              </a:r>
              <a:endParaRPr kumimoji="1" lang="ja-JP" altLang="en-US"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endParaRPr>
            </a:p>
          </p:txBody>
        </p:sp>
      </p:grpSp>
      <p:sp>
        <p:nvSpPr>
          <p:cNvPr id="11" name="スライド番号プレースホルダー 4">
            <a:extLst>
              <a:ext uri="{FF2B5EF4-FFF2-40B4-BE49-F238E27FC236}">
                <a16:creationId xmlns:a16="http://schemas.microsoft.com/office/drawing/2014/main" id="{0FC3D802-974F-F3C2-0713-4386E8DEA781}"/>
              </a:ext>
            </a:extLst>
          </p:cNvPr>
          <p:cNvSpPr>
            <a:spLocks noGrp="1"/>
          </p:cNvSpPr>
          <p:nvPr>
            <p:ph type="sldNum" sz="quarter" idx="4"/>
          </p:nvPr>
        </p:nvSpPr>
        <p:spPr>
          <a:xfrm>
            <a:off x="4843463" y="9181397"/>
            <a:ext cx="1543050" cy="527403"/>
          </a:xfrm>
          <a:prstGeom prst="rect">
            <a:avLst/>
          </a:prstGeom>
        </p:spPr>
        <p:txBody>
          <a:bodyPr/>
          <a:lstStyle>
            <a:lvl1pPr algn="r">
              <a:defRPr/>
            </a:lvl1pPr>
          </a:lstStyle>
          <a:p>
            <a:fld id="{AE8EA5A1-38AB-4AA0-89CC-DE1004BC27E5}" type="slidenum">
              <a:rPr kumimoji="1" lang="ja-JP" altLang="en-US" smtClean="0"/>
              <a:pPr/>
              <a:t>‹#›</a:t>
            </a:fld>
            <a:endParaRPr kumimoji="1" lang="ja-JP" altLang="en-US" dirty="0"/>
          </a:p>
        </p:txBody>
      </p:sp>
    </p:spTree>
    <p:extLst>
      <p:ext uri="{BB962C8B-B14F-4D97-AF65-F5344CB8AC3E}">
        <p14:creationId xmlns:p14="http://schemas.microsoft.com/office/powerpoint/2010/main" val="5977519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7.png"/><Relationship Id="rId7" Type="http://schemas.openxmlformats.org/officeDocument/2006/relationships/image" Target="../media/image30.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43.png"/><Relationship Id="rId5" Type="http://schemas.openxmlformats.org/officeDocument/2006/relationships/image" Target="../media/image39.png"/><Relationship Id="rId10" Type="http://schemas.openxmlformats.org/officeDocument/2006/relationships/image" Target="../media/image42.png"/><Relationship Id="rId4" Type="http://schemas.openxmlformats.org/officeDocument/2006/relationships/image" Target="../media/image38.png"/><Relationship Id="rId9"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30.png"/><Relationship Id="rId4" Type="http://schemas.openxmlformats.org/officeDocument/2006/relationships/image" Target="../media/image6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71.png"/><Relationship Id="rId7" Type="http://schemas.openxmlformats.org/officeDocument/2006/relationships/image" Target="../media/image73.png"/><Relationship Id="rId2"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30.png"/><Relationship Id="rId4" Type="http://schemas.openxmlformats.org/officeDocument/2006/relationships/image" Target="../media/image72.png"/></Relationships>
</file>

<file path=ppt/slides/_rels/slide2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2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2.png"/></Relationships>
</file>

<file path=ppt/slides/_rels/slide2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7.xml"/><Relationship Id="rId4" Type="http://schemas.openxmlformats.org/officeDocument/2006/relationships/image" Target="../media/image86.png"/></Relationships>
</file>

<file path=ppt/slides/_rels/slide2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7.png"/><Relationship Id="rId1"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2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7.xml"/><Relationship Id="rId4" Type="http://schemas.openxmlformats.org/officeDocument/2006/relationships/image" Target="../media/image94.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7.xml"/><Relationship Id="rId6" Type="http://schemas.openxmlformats.org/officeDocument/2006/relationships/image" Target="../media/image89.png"/><Relationship Id="rId5" Type="http://schemas.openxmlformats.org/officeDocument/2006/relationships/image" Target="../media/image98.png"/><Relationship Id="rId4" Type="http://schemas.openxmlformats.org/officeDocument/2006/relationships/image" Target="../media/image97.png"/></Relationships>
</file>

<file path=ppt/slides/_rels/slide3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7.xml"/><Relationship Id="rId4" Type="http://schemas.openxmlformats.org/officeDocument/2006/relationships/image" Target="../media/image101.png"/></Relationships>
</file>

<file path=ppt/slides/_rels/slide3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7.xml"/><Relationship Id="rId4" Type="http://schemas.openxmlformats.org/officeDocument/2006/relationships/image" Target="../media/image104.png"/></Relationships>
</file>

<file path=ppt/slides/_rels/slide3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7.xml"/><Relationship Id="rId5" Type="http://schemas.openxmlformats.org/officeDocument/2006/relationships/image" Target="../media/image108.png"/><Relationship Id="rId4" Type="http://schemas.openxmlformats.org/officeDocument/2006/relationships/image" Target="../media/image107.png"/></Relationships>
</file>

<file path=ppt/slides/_rels/slide3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7.xml"/><Relationship Id="rId4" Type="http://schemas.openxmlformats.org/officeDocument/2006/relationships/image" Target="../media/image1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7.xml"/><Relationship Id="rId4" Type="http://schemas.openxmlformats.org/officeDocument/2006/relationships/image" Target="../media/image114.png"/></Relationships>
</file>

<file path=ppt/slides/_rels/slide37.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117.png"/><Relationship Id="rId7" Type="http://schemas.openxmlformats.org/officeDocument/2006/relationships/image" Target="../media/image121.png"/><Relationship Id="rId2" Type="http://schemas.openxmlformats.org/officeDocument/2006/relationships/image" Target="../media/image116.png"/><Relationship Id="rId1" Type="http://schemas.openxmlformats.org/officeDocument/2006/relationships/slideLayout" Target="../slideLayouts/slideLayout7.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png"/></Relationships>
</file>

<file path=ppt/slides/_rels/slide39.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23.png"/><Relationship Id="rId1" Type="http://schemas.openxmlformats.org/officeDocument/2006/relationships/slideLayout" Target="../slideLayouts/slideLayout7.xml"/><Relationship Id="rId4" Type="http://schemas.openxmlformats.org/officeDocument/2006/relationships/image" Target="../media/image114.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117.png"/><Relationship Id="rId7" Type="http://schemas.openxmlformats.org/officeDocument/2006/relationships/image" Target="../media/image121.png"/><Relationship Id="rId2" Type="http://schemas.openxmlformats.org/officeDocument/2006/relationships/image" Target="../media/image125.png"/><Relationship Id="rId1" Type="http://schemas.openxmlformats.org/officeDocument/2006/relationships/slideLayout" Target="../slideLayouts/slideLayout7.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png"/></Relationships>
</file>

<file path=ppt/slides/_rels/slide42.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26.png"/><Relationship Id="rId1" Type="http://schemas.openxmlformats.org/officeDocument/2006/relationships/slideLayout" Target="../slideLayouts/slideLayout7.xml"/><Relationship Id="rId4" Type="http://schemas.openxmlformats.org/officeDocument/2006/relationships/image" Target="../media/image114.png"/></Relationships>
</file>

<file path=ppt/slides/_rels/slide43.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7.xml"/><Relationship Id="rId5" Type="http://schemas.openxmlformats.org/officeDocument/2006/relationships/image" Target="../media/image131.png"/><Relationship Id="rId4" Type="http://schemas.openxmlformats.org/officeDocument/2006/relationships/image" Target="../media/image130.png"/></Relationships>
</file>

<file path=ppt/slides/_rels/slide45.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5.png"/><Relationship Id="rId5" Type="http://schemas.openxmlformats.org/officeDocument/2006/relationships/image" Target="../media/image134.png"/><Relationship Id="rId4" Type="http://schemas.openxmlformats.org/officeDocument/2006/relationships/image" Target="../media/image133.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517FC9E1-FCC3-97CA-C43E-157447CB4B7B}"/>
              </a:ext>
            </a:extLst>
          </p:cNvPr>
          <p:cNvSpPr>
            <a:spLocks noGrp="1"/>
          </p:cNvSpPr>
          <p:nvPr>
            <p:ph type="sldNum" sz="quarter" idx="12"/>
          </p:nvPr>
        </p:nvSpPr>
        <p:spPr/>
        <p:txBody>
          <a:bodyPr/>
          <a:lstStyle/>
          <a:p>
            <a:fld id="{AE8EA5A1-38AB-4AA0-89CC-DE1004BC27E5}" type="slidenum">
              <a:rPr kumimoji="1" lang="ja-JP" altLang="en-US" smtClean="0"/>
              <a:t>188</a:t>
            </a:fld>
            <a:endParaRPr kumimoji="1" lang="ja-JP" altLang="en-US"/>
          </a:p>
        </p:txBody>
      </p:sp>
      <p:sp>
        <p:nvSpPr>
          <p:cNvPr id="4" name="テキスト ボックス 1">
            <a:extLst>
              <a:ext uri="{FF2B5EF4-FFF2-40B4-BE49-F238E27FC236}">
                <a16:creationId xmlns:a16="http://schemas.microsoft.com/office/drawing/2014/main" id="{805C6897-0E0D-BEF1-412A-87DC305B535B}"/>
              </a:ext>
            </a:extLst>
          </p:cNvPr>
          <p:cNvSpPr txBox="1"/>
          <p:nvPr/>
        </p:nvSpPr>
        <p:spPr>
          <a:xfrm>
            <a:off x="2327256" y="756746"/>
            <a:ext cx="1861407" cy="369332"/>
          </a:xfrm>
          <a:prstGeom prst="rect">
            <a:avLst/>
          </a:prstGeom>
          <a:noFill/>
        </p:spPr>
        <p:txBody>
          <a:bodyPr wrap="none" rtlCol="0">
            <a:spAutoFit/>
          </a:bodyPr>
          <a:lstStyle/>
          <a:p>
            <a:r>
              <a:rPr lang="zh-TW" altLang="en-US" sz="1800" b="1" kern="0" dirty="0">
                <a:effectLst/>
                <a:latin typeface="+mn-ea"/>
                <a:cs typeface="ＭＳ ゴシック" panose="020B0609070205080204" pitchFamily="49" charset="-128"/>
              </a:rPr>
              <a:t>第６章 運営者編</a:t>
            </a:r>
            <a:endParaRPr kumimoji="1" lang="ja-JP" altLang="en-US" dirty="0">
              <a:latin typeface="+mn-ea"/>
            </a:endParaRPr>
          </a:p>
        </p:txBody>
      </p:sp>
      <p:sp>
        <p:nvSpPr>
          <p:cNvPr id="6" name="正方形/長方形 2">
            <a:extLst>
              <a:ext uri="{FF2B5EF4-FFF2-40B4-BE49-F238E27FC236}">
                <a16:creationId xmlns:a16="http://schemas.microsoft.com/office/drawing/2014/main" id="{9CA98746-4AEE-C2FD-6DC5-191BC432BD6D}"/>
              </a:ext>
            </a:extLst>
          </p:cNvPr>
          <p:cNvSpPr/>
          <p:nvPr/>
        </p:nvSpPr>
        <p:spPr>
          <a:xfrm>
            <a:off x="633427"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ゴシック" panose="020B0609070205080204" pitchFamily="49" charset="-128"/>
                <a:ea typeface="ＭＳ ゴシック" panose="020B0609070205080204" pitchFamily="49" charset="-128"/>
              </a:rPr>
              <a:t>顧客管理</a:t>
            </a:r>
          </a:p>
        </p:txBody>
      </p:sp>
      <p:sp>
        <p:nvSpPr>
          <p:cNvPr id="10" name="テキスト ボックス 4">
            <a:extLst>
              <a:ext uri="{FF2B5EF4-FFF2-40B4-BE49-F238E27FC236}">
                <a16:creationId xmlns:a16="http://schemas.microsoft.com/office/drawing/2014/main" id="{8486DDF6-A6B4-C0BE-C14B-14925ECC6443}"/>
              </a:ext>
            </a:extLst>
          </p:cNvPr>
          <p:cNvSpPr txBox="1"/>
          <p:nvPr/>
        </p:nvSpPr>
        <p:spPr>
          <a:xfrm>
            <a:off x="633264" y="1573846"/>
            <a:ext cx="5400000" cy="1133772"/>
          </a:xfrm>
          <a:prstGeom prst="rect">
            <a:avLst/>
          </a:prstGeom>
          <a:noFill/>
        </p:spPr>
        <p:txBody>
          <a:bodyPr wrap="square">
            <a:spAutoFit/>
          </a:bodyPr>
          <a:lstStyle/>
          <a:p>
            <a:pPr>
              <a:lnSpc>
                <a:spcPct val="125000"/>
              </a:lnSpc>
            </a:pPr>
            <a:r>
              <a:rPr lang="ja-JP" altLang="en-US" sz="1100" dirty="0"/>
              <a:t>クラウドサービスを利用する医療機関を管理します。契約条件に従って医療機関（＝顧客）情報を入力しユーザーを登録します。</a:t>
            </a:r>
          </a:p>
          <a:p>
            <a:pPr>
              <a:lnSpc>
                <a:spcPct val="125000"/>
              </a:lnSpc>
            </a:pP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ja-JP" altLang="ko-KR" sz="1100" dirty="0">
                <a:solidFill>
                  <a:srgbClr val="FF0000"/>
                </a:solidFill>
              </a:rPr>
              <a:t>注：事前</a:t>
            </a:r>
            <a:r>
              <a:rPr lang="ja-JP" altLang="en-US" sz="1100" dirty="0">
                <a:solidFill>
                  <a:srgbClr val="FF0000"/>
                </a:solidFill>
              </a:rPr>
              <a:t>に</a:t>
            </a:r>
            <a:r>
              <a:rPr lang="ja-JP" altLang="ko-KR" sz="1100" dirty="0">
                <a:solidFill>
                  <a:srgbClr val="FF0000"/>
                </a:solidFill>
              </a:rPr>
              <a:t>医療機関の情報（医療機関名、医療機関コード（7桁）、都道府県、</a:t>
            </a:r>
            <a:r>
              <a:rPr lang="ja-JP" altLang="en-US" sz="1100" dirty="0">
                <a:solidFill>
                  <a:srgbClr val="FF0000"/>
                </a:solidFill>
              </a:rPr>
              <a:t>医科または歯科</a:t>
            </a:r>
            <a:r>
              <a:rPr lang="ja-JP" altLang="ko-KR" sz="1100" dirty="0">
                <a:solidFill>
                  <a:srgbClr val="FF0000"/>
                </a:solidFill>
              </a:rPr>
              <a:t>、</a:t>
            </a:r>
            <a:r>
              <a:rPr lang="en-US" altLang="ja-JP" sz="1100" dirty="0">
                <a:solidFill>
                  <a:srgbClr val="FF0000"/>
                </a:solidFill>
              </a:rPr>
              <a:t> </a:t>
            </a:r>
            <a:r>
              <a:rPr lang="ja-JP" altLang="ko-KR" sz="1100" dirty="0">
                <a:solidFill>
                  <a:srgbClr val="FF0000"/>
                </a:solidFill>
              </a:rPr>
              <a:t>点数表などの基本情報</a:t>
            </a:r>
            <a:r>
              <a:rPr lang="ja-JP" altLang="en-US" sz="1100" dirty="0">
                <a:solidFill>
                  <a:srgbClr val="FF0000"/>
                </a:solidFill>
              </a:rPr>
              <a:t>を</a:t>
            </a:r>
            <a:r>
              <a:rPr lang="ja-JP" altLang="ko-KR" sz="1100" dirty="0">
                <a:solidFill>
                  <a:srgbClr val="FF0000"/>
                </a:solidFill>
              </a:rPr>
              <a:t>取得</a:t>
            </a:r>
            <a:r>
              <a:rPr lang="ja-JP" altLang="en-US" sz="1100" dirty="0">
                <a:solidFill>
                  <a:srgbClr val="FF0000"/>
                </a:solidFill>
              </a:rPr>
              <a:t>し</a:t>
            </a:r>
            <a:r>
              <a:rPr lang="ja-JP" altLang="ko-KR" sz="1100" dirty="0">
                <a:solidFill>
                  <a:srgbClr val="FF0000"/>
                </a:solidFill>
              </a:rPr>
              <a:t>登録</a:t>
            </a:r>
            <a:r>
              <a:rPr lang="ja-JP" altLang="en-US" sz="1100" dirty="0">
                <a:solidFill>
                  <a:srgbClr val="FF0000"/>
                </a:solidFill>
              </a:rPr>
              <a:t>する必要があります。</a:t>
            </a:r>
            <a:endParaRPr lang="en-US" altLang="ko-KR" sz="1100" dirty="0">
              <a:latin typeface="ＭＳ 明朝" panose="02020609040205080304" pitchFamily="17" charset="-128"/>
              <a:ea typeface="ＭＳ 明朝" panose="02020609040205080304" pitchFamily="17" charset="-128"/>
            </a:endParaRPr>
          </a:p>
        </p:txBody>
      </p:sp>
      <p:pic>
        <p:nvPicPr>
          <p:cNvPr id="12" name="그림 11">
            <a:extLst>
              <a:ext uri="{FF2B5EF4-FFF2-40B4-BE49-F238E27FC236}">
                <a16:creationId xmlns:a16="http://schemas.microsoft.com/office/drawing/2014/main" id="{05B33A09-4435-53B8-269B-105D141CDCC0}"/>
              </a:ext>
            </a:extLst>
          </p:cNvPr>
          <p:cNvPicPr>
            <a:picLocks noChangeAspect="1"/>
          </p:cNvPicPr>
          <p:nvPr/>
        </p:nvPicPr>
        <p:blipFill>
          <a:blip r:embed="rId3" cstate="print"/>
          <a:srcRect t="17614"/>
          <a:stretch/>
        </p:blipFill>
        <p:spPr>
          <a:xfrm>
            <a:off x="698865" y="2733602"/>
            <a:ext cx="1701448" cy="2531869"/>
          </a:xfrm>
          <a:prstGeom prst="rect">
            <a:avLst/>
          </a:prstGeom>
          <a:ln>
            <a:solidFill>
              <a:srgbClr val="000000"/>
            </a:solidFill>
          </a:ln>
        </p:spPr>
      </p:pic>
      <p:sp>
        <p:nvSpPr>
          <p:cNvPr id="13" name="四角形: 角を丸くする 15">
            <a:extLst>
              <a:ext uri="{FF2B5EF4-FFF2-40B4-BE49-F238E27FC236}">
                <a16:creationId xmlns:a16="http://schemas.microsoft.com/office/drawing/2014/main" id="{6F816ADA-55E9-C0E8-5E21-B2E8CA45A6A6}"/>
              </a:ext>
            </a:extLst>
          </p:cNvPr>
          <p:cNvSpPr/>
          <p:nvPr/>
        </p:nvSpPr>
        <p:spPr>
          <a:xfrm>
            <a:off x="899052" y="3968364"/>
            <a:ext cx="1501261" cy="23622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25">
            <a:extLst>
              <a:ext uri="{FF2B5EF4-FFF2-40B4-BE49-F238E27FC236}">
                <a16:creationId xmlns:a16="http://schemas.microsoft.com/office/drawing/2014/main" id="{1B97F4DE-5304-B26F-81EB-4D1C4AE253A1}"/>
              </a:ext>
            </a:extLst>
          </p:cNvPr>
          <p:cNvSpPr/>
          <p:nvPr/>
        </p:nvSpPr>
        <p:spPr>
          <a:xfrm>
            <a:off x="2646196" y="3828291"/>
            <a:ext cx="3501387" cy="829195"/>
          </a:xfrm>
          <a:prstGeom prst="roundRect">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ja-JP" altLang="ko-KR" sz="1100" dirty="0">
                <a:solidFill>
                  <a:schemeClr val="tx1"/>
                </a:solidFill>
              </a:rPr>
              <a:t>ナビゲーションウィンドウの「Admin」&gt;「顧客管理」をダブルクリックします。</a:t>
            </a:r>
            <a:endParaRPr lang="ja-JP" altLang="en-US" sz="1100" dirty="0">
              <a:solidFill>
                <a:schemeClr val="tx1"/>
              </a:solidFill>
              <a:latin typeface="ＭＳ 明朝" panose="02020609040205080304" pitchFamily="17" charset="-128"/>
              <a:ea typeface="ＭＳ 明朝" panose="02020609040205080304" pitchFamily="17" charset="-128"/>
            </a:endParaRPr>
          </a:p>
        </p:txBody>
      </p:sp>
      <p:sp>
        <p:nvSpPr>
          <p:cNvPr id="16" name="テキスト ボックス 3">
            <a:extLst>
              <a:ext uri="{FF2B5EF4-FFF2-40B4-BE49-F238E27FC236}">
                <a16:creationId xmlns:a16="http://schemas.microsoft.com/office/drawing/2014/main" id="{E45001BA-A9FA-618A-E3CB-70C0401CAD8B}"/>
              </a:ext>
            </a:extLst>
          </p:cNvPr>
          <p:cNvSpPr txBox="1"/>
          <p:nvPr/>
        </p:nvSpPr>
        <p:spPr>
          <a:xfrm>
            <a:off x="621232" y="5359621"/>
            <a:ext cx="5400000" cy="274819"/>
          </a:xfrm>
          <a:prstGeom prst="rect">
            <a:avLst/>
          </a:prstGeom>
          <a:noFill/>
        </p:spPr>
        <p:txBody>
          <a:bodyPr wrap="square">
            <a:spAutoFit/>
          </a:bodyPr>
          <a:lstStyle/>
          <a:p>
            <a:pPr algn="just">
              <a:lnSpc>
                <a:spcPct val="125000"/>
              </a:lnSpc>
            </a:pPr>
            <a:r>
              <a:rPr lang="ja-JP" altLang="ko-KR" sz="1100" dirty="0"/>
              <a:t>「顧客管理」の初期画面です。</a:t>
            </a:r>
            <a:endParaRPr lang="ja-JP" altLang="ja-JP" sz="11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23" name="직사각형 22">
            <a:extLst>
              <a:ext uri="{FF2B5EF4-FFF2-40B4-BE49-F238E27FC236}">
                <a16:creationId xmlns:a16="http://schemas.microsoft.com/office/drawing/2014/main" id="{77D7A007-08D5-FFBB-EDD2-FC4F3C067CC2}"/>
              </a:ext>
            </a:extLst>
          </p:cNvPr>
          <p:cNvSpPr/>
          <p:nvPr/>
        </p:nvSpPr>
        <p:spPr>
          <a:xfrm>
            <a:off x="1675068" y="6444570"/>
            <a:ext cx="1007974" cy="2482862"/>
          </a:xfrm>
          <a:prstGeom prst="rect">
            <a:avLst/>
          </a:prstGeom>
          <a:solidFill>
            <a:schemeClr val="bg2">
              <a:alpha val="8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25" name="그룹 24">
            <a:extLst>
              <a:ext uri="{FF2B5EF4-FFF2-40B4-BE49-F238E27FC236}">
                <a16:creationId xmlns:a16="http://schemas.microsoft.com/office/drawing/2014/main" id="{C11DCA3E-7138-AD4B-CD73-A5A61BF84A94}"/>
              </a:ext>
            </a:extLst>
          </p:cNvPr>
          <p:cNvGrpSpPr/>
          <p:nvPr/>
        </p:nvGrpSpPr>
        <p:grpSpPr>
          <a:xfrm>
            <a:off x="750226" y="5683175"/>
            <a:ext cx="5176584" cy="3346478"/>
            <a:chOff x="1079837" y="5683175"/>
            <a:chExt cx="5176584" cy="3346478"/>
          </a:xfrm>
        </p:grpSpPr>
        <p:pic>
          <p:nvPicPr>
            <p:cNvPr id="22" name="그림 21">
              <a:extLst>
                <a:ext uri="{FF2B5EF4-FFF2-40B4-BE49-F238E27FC236}">
                  <a16:creationId xmlns:a16="http://schemas.microsoft.com/office/drawing/2014/main" id="{8A983FD2-F724-0AC2-1160-8DE68C87D5E9}"/>
                </a:ext>
              </a:extLst>
            </p:cNvPr>
            <p:cNvPicPr>
              <a:picLocks noChangeAspect="1"/>
            </p:cNvPicPr>
            <p:nvPr/>
          </p:nvPicPr>
          <p:blipFill>
            <a:blip r:embed="rId4"/>
            <a:stretch>
              <a:fillRect/>
            </a:stretch>
          </p:blipFill>
          <p:spPr>
            <a:xfrm>
              <a:off x="1079837" y="5683175"/>
              <a:ext cx="5176584" cy="3346478"/>
            </a:xfrm>
            <a:prstGeom prst="rect">
              <a:avLst/>
            </a:prstGeom>
          </p:spPr>
        </p:pic>
        <p:sp>
          <p:nvSpPr>
            <p:cNvPr id="24" name="직사각형 23">
              <a:extLst>
                <a:ext uri="{FF2B5EF4-FFF2-40B4-BE49-F238E27FC236}">
                  <a16:creationId xmlns:a16="http://schemas.microsoft.com/office/drawing/2014/main" id="{1A17226A-B77B-CE23-544D-A6F896190DA7}"/>
                </a:ext>
              </a:extLst>
            </p:cNvPr>
            <p:cNvSpPr/>
            <p:nvPr/>
          </p:nvSpPr>
          <p:spPr>
            <a:xfrm>
              <a:off x="2221243" y="6003701"/>
              <a:ext cx="625643" cy="1194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108487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그룹 26">
            <a:extLst>
              <a:ext uri="{FF2B5EF4-FFF2-40B4-BE49-F238E27FC236}">
                <a16:creationId xmlns:a16="http://schemas.microsoft.com/office/drawing/2014/main" id="{F96B3340-D2DA-0F8B-02EC-3EE28F9B0E59}"/>
              </a:ext>
            </a:extLst>
          </p:cNvPr>
          <p:cNvGrpSpPr/>
          <p:nvPr/>
        </p:nvGrpSpPr>
        <p:grpSpPr>
          <a:xfrm>
            <a:off x="604205" y="2988048"/>
            <a:ext cx="6028902" cy="981806"/>
            <a:chOff x="604205" y="2988048"/>
            <a:chExt cx="6028902" cy="981806"/>
          </a:xfrm>
        </p:grpSpPr>
        <p:pic>
          <p:nvPicPr>
            <p:cNvPr id="4" name="Google Shape;271;p11">
              <a:extLst>
                <a:ext uri="{FF2B5EF4-FFF2-40B4-BE49-F238E27FC236}">
                  <a16:creationId xmlns:a16="http://schemas.microsoft.com/office/drawing/2014/main" id="{54E8E55F-014E-7914-0DB1-7AE5B8BA2DD8}"/>
                </a:ext>
              </a:extLst>
            </p:cNvPr>
            <p:cNvPicPr preferRelativeResize="0"/>
            <p:nvPr/>
          </p:nvPicPr>
          <p:blipFill rotWithShape="1">
            <a:blip r:embed="rId2" cstate="print">
              <a:alphaModFix/>
            </a:blip>
            <a:srcRect/>
            <a:stretch/>
          </p:blipFill>
          <p:spPr>
            <a:xfrm>
              <a:off x="604205" y="2988048"/>
              <a:ext cx="6028902" cy="981806"/>
            </a:xfrm>
            <a:prstGeom prst="rect">
              <a:avLst/>
            </a:prstGeom>
            <a:noFill/>
            <a:ln>
              <a:noFill/>
            </a:ln>
          </p:spPr>
        </p:pic>
        <p:sp>
          <p:nvSpPr>
            <p:cNvPr id="24" name="직사각형 23">
              <a:extLst>
                <a:ext uri="{FF2B5EF4-FFF2-40B4-BE49-F238E27FC236}">
                  <a16:creationId xmlns:a16="http://schemas.microsoft.com/office/drawing/2014/main" id="{DA65E1C3-7F2B-D826-6F3A-BE8FDE22C3DD}"/>
                </a:ext>
              </a:extLst>
            </p:cNvPr>
            <p:cNvSpPr/>
            <p:nvPr/>
          </p:nvSpPr>
          <p:spPr>
            <a:xfrm>
              <a:off x="3778940" y="3534356"/>
              <a:ext cx="913538" cy="98619"/>
            </a:xfrm>
            <a:prstGeom prst="rect">
              <a:avLst/>
            </a:prstGeom>
            <a:solidFill>
              <a:schemeClr val="bg1">
                <a:lumMod val="85000"/>
                <a:alpha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5" name="직사각형 24">
              <a:extLst>
                <a:ext uri="{FF2B5EF4-FFF2-40B4-BE49-F238E27FC236}">
                  <a16:creationId xmlns:a16="http://schemas.microsoft.com/office/drawing/2014/main" id="{2FE0D276-8CA3-B6A4-698B-BD60989254FF}"/>
                </a:ext>
              </a:extLst>
            </p:cNvPr>
            <p:cNvSpPr/>
            <p:nvPr/>
          </p:nvSpPr>
          <p:spPr>
            <a:xfrm>
              <a:off x="3832820" y="3763220"/>
              <a:ext cx="913538" cy="98619"/>
            </a:xfrm>
            <a:prstGeom prst="rect">
              <a:avLst/>
            </a:prstGeom>
            <a:solidFill>
              <a:schemeClr val="bg1">
                <a:lumMod val="85000"/>
                <a:alpha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2" name="슬라이드 번호 개체 틀 1">
            <a:extLst>
              <a:ext uri="{FF2B5EF4-FFF2-40B4-BE49-F238E27FC236}">
                <a16:creationId xmlns:a16="http://schemas.microsoft.com/office/drawing/2014/main" id="{2E4FA224-33A8-A6E9-8D7F-72FEAB3650EB}"/>
              </a:ext>
            </a:extLst>
          </p:cNvPr>
          <p:cNvSpPr>
            <a:spLocks noGrp="1"/>
          </p:cNvSpPr>
          <p:nvPr>
            <p:ph type="sldNum" sz="quarter" idx="12"/>
          </p:nvPr>
        </p:nvSpPr>
        <p:spPr/>
        <p:txBody>
          <a:bodyPr/>
          <a:lstStyle/>
          <a:p>
            <a:fld id="{AE8EA5A1-38AB-4AA0-89CC-DE1004BC27E5}" type="slidenum">
              <a:rPr kumimoji="1" lang="ja-JP" altLang="en-US" smtClean="0"/>
              <a:t>197</a:t>
            </a:fld>
            <a:endParaRPr kumimoji="1" lang="ja-JP" altLang="en-US"/>
          </a:p>
        </p:txBody>
      </p:sp>
      <p:pic>
        <p:nvPicPr>
          <p:cNvPr id="3" name="Google Shape;270;p11">
            <a:extLst>
              <a:ext uri="{FF2B5EF4-FFF2-40B4-BE49-F238E27FC236}">
                <a16:creationId xmlns:a16="http://schemas.microsoft.com/office/drawing/2014/main" id="{BB73CCCA-E9D5-953F-9FBB-FE21612F41BE}"/>
              </a:ext>
            </a:extLst>
          </p:cNvPr>
          <p:cNvPicPr preferRelativeResize="0"/>
          <p:nvPr/>
        </p:nvPicPr>
        <p:blipFill rotWithShape="1">
          <a:blip r:embed="rId3" cstate="print">
            <a:alphaModFix/>
          </a:blip>
          <a:srcRect/>
          <a:stretch/>
        </p:blipFill>
        <p:spPr>
          <a:xfrm>
            <a:off x="559002" y="4501734"/>
            <a:ext cx="2741895" cy="3993569"/>
          </a:xfrm>
          <a:prstGeom prst="rect">
            <a:avLst/>
          </a:prstGeom>
          <a:noFill/>
          <a:ln>
            <a:solidFill>
              <a:srgbClr val="000000"/>
            </a:solidFill>
          </a:ln>
        </p:spPr>
      </p:pic>
      <p:pic>
        <p:nvPicPr>
          <p:cNvPr id="5" name="Google Shape;272;p11">
            <a:extLst>
              <a:ext uri="{FF2B5EF4-FFF2-40B4-BE49-F238E27FC236}">
                <a16:creationId xmlns:a16="http://schemas.microsoft.com/office/drawing/2014/main" id="{CDF8A81A-243E-3017-0A78-25202EB6CA89}"/>
              </a:ext>
            </a:extLst>
          </p:cNvPr>
          <p:cNvPicPr preferRelativeResize="0"/>
          <p:nvPr/>
        </p:nvPicPr>
        <p:blipFill rotWithShape="1">
          <a:blip r:embed="rId4" cstate="print">
            <a:alphaModFix/>
          </a:blip>
          <a:srcRect/>
          <a:stretch/>
        </p:blipFill>
        <p:spPr>
          <a:xfrm>
            <a:off x="569636" y="944389"/>
            <a:ext cx="4627659" cy="395655"/>
          </a:xfrm>
          <a:prstGeom prst="rect">
            <a:avLst/>
          </a:prstGeom>
          <a:noFill/>
          <a:ln>
            <a:noFill/>
          </a:ln>
        </p:spPr>
      </p:pic>
      <p:sp>
        <p:nvSpPr>
          <p:cNvPr id="6" name="Google Shape;273;p11">
            <a:extLst>
              <a:ext uri="{FF2B5EF4-FFF2-40B4-BE49-F238E27FC236}">
                <a16:creationId xmlns:a16="http://schemas.microsoft.com/office/drawing/2014/main" id="{9D5A5AAD-00CA-C8B8-AA10-F174CC0A0522}"/>
              </a:ext>
            </a:extLst>
          </p:cNvPr>
          <p:cNvSpPr txBox="1"/>
          <p:nvPr/>
        </p:nvSpPr>
        <p:spPr>
          <a:xfrm>
            <a:off x="3300897" y="4602467"/>
            <a:ext cx="3631530" cy="3054642"/>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a:ea typeface="MS Mincho"/>
                <a:cs typeface="MS Mincho"/>
                <a:sym typeface="MS Mincho"/>
              </a:rPr>
              <a:t>④</a:t>
            </a:r>
            <a:r>
              <a:rPr lang="en-US" altLang="ko-KR" sz="1100" dirty="0">
                <a:solidFill>
                  <a:srgbClr val="FF0000"/>
                </a:solidFill>
                <a:latin typeface="MS Mincho"/>
                <a:ea typeface="MS Mincho"/>
                <a:cs typeface="MS Mincho"/>
                <a:sym typeface="MS Mincho"/>
              </a:rPr>
              <a:t> </a:t>
            </a:r>
            <a:r>
              <a:rPr lang="ja-JP" altLang="ko-KR" sz="1100" dirty="0">
                <a:latin typeface="MS Mincho" pitchFamily="49" charset="-128"/>
                <a:ea typeface="MS Mincho" pitchFamily="49" charset="-128"/>
              </a:rPr>
              <a:t>ユーザーの詳細情報です。</a:t>
            </a:r>
            <a:r>
              <a:rPr lang="en-US" altLang="ja-JP" sz="1100" dirty="0">
                <a:latin typeface="MS Mincho" pitchFamily="49" charset="-128"/>
                <a:ea typeface="MS Mincho" pitchFamily="49" charset="-128"/>
              </a:rPr>
              <a:t>  </a:t>
            </a: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「顧客管理」の「ユーザー生成」</a:t>
            </a:r>
            <a:r>
              <a:rPr lang="ja-JP" altLang="en-US" sz="1100" dirty="0">
                <a:latin typeface="MS Mincho" pitchFamily="49" charset="-128"/>
                <a:ea typeface="MS Mincho" pitchFamily="49" charset="-128"/>
              </a:rPr>
              <a:t>の際</a:t>
            </a:r>
            <a:r>
              <a:rPr lang="ja-JP" altLang="ko-KR" sz="1100" dirty="0">
                <a:latin typeface="MS Mincho" pitchFamily="49" charset="-128"/>
                <a:ea typeface="MS Mincho" pitchFamily="49" charset="-128"/>
              </a:rPr>
              <a:t>に登録された</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情報と同じです。</a:t>
            </a:r>
            <a:endParaRPr lang="en-US" altLang="ja-JP" sz="1100" dirty="0">
              <a:latin typeface="MS Mincho" pitchFamily="49" charset="-128"/>
              <a:ea typeface="MS Mincho" pitchFamily="49" charset="-128"/>
            </a:endParaRPr>
          </a:p>
          <a:p>
            <a:pPr lvl="0">
              <a:lnSpc>
                <a:spcPct val="125000"/>
              </a:lnSpc>
            </a:pPr>
            <a:endParaRPr sz="1100" dirty="0">
              <a:solidFill>
                <a:schemeClr val="dk1"/>
              </a:solidFill>
              <a:latin typeface="MS Mincho" pitchFamily="49" charset="-128"/>
              <a:ea typeface="MS Mincho" pitchFamily="49" charset="-128"/>
              <a:cs typeface="MS Mincho"/>
              <a:sym typeface="MS Mincho"/>
            </a:endParaRPr>
          </a:p>
          <a:p>
            <a:pPr marL="0" marR="0" lvl="0" indent="0" algn="l" rtl="0">
              <a:lnSpc>
                <a:spcPct val="125000"/>
              </a:lnSpc>
              <a:spcBef>
                <a:spcPts val="0"/>
              </a:spcBef>
              <a:spcAft>
                <a:spcPts val="0"/>
              </a:spcAft>
              <a:buNone/>
            </a:pPr>
            <a:r>
              <a:rPr lang="ko-KR" sz="1100" dirty="0">
                <a:solidFill>
                  <a:schemeClr val="dk1"/>
                </a:solidFill>
                <a:latin typeface="MS Mincho"/>
                <a:ea typeface="MS Mincho"/>
                <a:cs typeface="MS Mincho"/>
                <a:sym typeface="MS Mincho"/>
              </a:rPr>
              <a:t>                 </a:t>
            </a:r>
            <a:endParaRPr sz="1100" dirty="0">
              <a:solidFill>
                <a:schemeClr val="dk1"/>
              </a:solidFill>
              <a:latin typeface="MS Mincho"/>
              <a:ea typeface="MS Mincho"/>
              <a:cs typeface="MS Mincho"/>
              <a:sym typeface="MS Mincho"/>
            </a:endParaRPr>
          </a:p>
          <a:p>
            <a:pPr lvl="0">
              <a:lnSpc>
                <a:spcPct val="125000"/>
              </a:lnSpc>
            </a:pPr>
            <a:r>
              <a:rPr lang="ja-JP" altLang="en-US" sz="1100" dirty="0">
                <a:latin typeface="MS Mincho" pitchFamily="49" charset="-128"/>
                <a:ea typeface="MS Mincho" pitchFamily="49" charset="-128"/>
              </a:rPr>
              <a:t>仮</a:t>
            </a:r>
            <a:r>
              <a:rPr lang="ja-JP" altLang="ko-KR" sz="1100" dirty="0">
                <a:latin typeface="MS Mincho" pitchFamily="49" charset="-128"/>
                <a:ea typeface="MS Mincho" pitchFamily="49" charset="-128"/>
              </a:rPr>
              <a:t>パスワードを再発行できます。</a:t>
            </a:r>
            <a:endParaRPr lang="en-US" altLang="ja-JP" sz="1100" dirty="0">
              <a:latin typeface="MS Mincho" pitchFamily="49" charset="-128"/>
              <a:ea typeface="MS Mincho" pitchFamily="49" charset="-128"/>
            </a:endParaRPr>
          </a:p>
          <a:p>
            <a:pPr lvl="0">
              <a:lnSpc>
                <a:spcPct val="125000"/>
              </a:lnSpc>
            </a:pPr>
            <a:endParaRPr sz="1100" dirty="0">
              <a:solidFill>
                <a:schemeClr val="dk1"/>
              </a:solidFill>
              <a:latin typeface="MS Mincho" pitchFamily="49" charset="-128"/>
              <a:ea typeface="MS Mincho" pitchFamily="49" charset="-128"/>
              <a:cs typeface="MS Mincho"/>
              <a:sym typeface="MS Mincho"/>
            </a:endParaRPr>
          </a:p>
          <a:p>
            <a:pPr marL="0" marR="0" lvl="0" indent="0" algn="l" rtl="0">
              <a:lnSpc>
                <a:spcPct val="125000"/>
              </a:lnSpc>
              <a:spcBef>
                <a:spcPts val="0"/>
              </a:spcBef>
              <a:spcAft>
                <a:spcPts val="0"/>
              </a:spcAft>
              <a:buNone/>
            </a:pPr>
            <a:endParaRPr sz="1100" dirty="0">
              <a:solidFill>
                <a:schemeClr val="dk1"/>
              </a:solidFill>
              <a:latin typeface="MS Mincho"/>
              <a:ea typeface="MS Mincho"/>
              <a:cs typeface="MS Mincho"/>
              <a:sym typeface="MS Mincho"/>
            </a:endParaRPr>
          </a:p>
          <a:p>
            <a:pPr lvl="0">
              <a:lnSpc>
                <a:spcPct val="125000"/>
              </a:lnSpc>
            </a:pPr>
            <a:r>
              <a:rPr lang="ja-JP" altLang="ko-KR" sz="1100" dirty="0">
                <a:latin typeface="MS Mincho" pitchFamily="49" charset="-128"/>
                <a:ea typeface="MS Mincho" pitchFamily="49" charset="-128"/>
              </a:rPr>
              <a:t>ユーザーの権限を変更します。</a:t>
            </a:r>
            <a:endParaRPr lang="en-US" altLang="ja-JP" sz="1100" dirty="0">
              <a:latin typeface="MS Mincho" pitchFamily="49" charset="-128"/>
              <a:ea typeface="MS Mincho" pitchFamily="49" charset="-128"/>
            </a:endParaRPr>
          </a:p>
          <a:p>
            <a:pPr lvl="0">
              <a:lnSpc>
                <a:spcPct val="125000"/>
              </a:lnSpc>
            </a:pPr>
            <a:endParaRPr sz="1100" dirty="0">
              <a:solidFill>
                <a:schemeClr val="dk1"/>
              </a:solidFill>
              <a:latin typeface="MS Mincho" pitchFamily="49" charset="-128"/>
              <a:ea typeface="MS Mincho" pitchFamily="49" charset="-128"/>
              <a:cs typeface="MS Mincho"/>
              <a:sym typeface="MS Mincho"/>
            </a:endParaRPr>
          </a:p>
          <a:p>
            <a:pPr marL="0" marR="0" lvl="0" indent="0" algn="l" rtl="0">
              <a:lnSpc>
                <a:spcPct val="125000"/>
              </a:lnSpc>
              <a:spcBef>
                <a:spcPts val="0"/>
              </a:spcBef>
              <a:spcAft>
                <a:spcPts val="0"/>
              </a:spcAft>
              <a:buNone/>
            </a:pPr>
            <a:endParaRPr sz="1100" dirty="0">
              <a:solidFill>
                <a:schemeClr val="dk1"/>
              </a:solidFill>
              <a:latin typeface="MS Mincho"/>
              <a:ea typeface="MS Mincho"/>
              <a:cs typeface="MS Mincho"/>
              <a:sym typeface="MS Mincho"/>
            </a:endParaRPr>
          </a:p>
          <a:p>
            <a:pPr lvl="0">
              <a:lnSpc>
                <a:spcPct val="125000"/>
              </a:lnSpc>
            </a:pPr>
            <a:r>
              <a:rPr lang="ja-JP" altLang="en-US" sz="1100" dirty="0">
                <a:latin typeface="MS Mincho" pitchFamily="49" charset="-128"/>
                <a:ea typeface="MS Mincho" pitchFamily="49" charset="-128"/>
              </a:rPr>
              <a:t>有効かどうか確認し、チェックを</a:t>
            </a:r>
            <a:r>
              <a:rPr lang="ja-JP" altLang="ko-KR" sz="1100" dirty="0">
                <a:latin typeface="MS Mincho" pitchFamily="49" charset="-128"/>
                <a:ea typeface="MS Mincho" pitchFamily="49" charset="-128"/>
              </a:rPr>
              <a:t>解除します。</a:t>
            </a:r>
            <a:endParaRPr lang="en-US" altLang="ja-JP" sz="1100" dirty="0">
              <a:latin typeface="MS Mincho" pitchFamily="49" charset="-128"/>
              <a:ea typeface="MS Mincho" pitchFamily="49" charset="-128"/>
            </a:endParaRPr>
          </a:p>
          <a:p>
            <a:pPr lvl="0">
              <a:lnSpc>
                <a:spcPct val="125000"/>
              </a:lnSpc>
            </a:pPr>
            <a:r>
              <a:rPr lang="ko-KR" sz="1100" dirty="0">
                <a:solidFill>
                  <a:srgbClr val="FF0000"/>
                </a:solidFill>
                <a:latin typeface="MS Mincho" pitchFamily="49" charset="-128"/>
                <a:ea typeface="MS Mincho"/>
                <a:cs typeface="MS Mincho"/>
                <a:sym typeface="MS Mincho"/>
              </a:rPr>
              <a:t>*注</a:t>
            </a:r>
            <a:r>
              <a:rPr lang="ja-JP" altLang="en-US" sz="1100" dirty="0">
                <a:solidFill>
                  <a:srgbClr val="FF0000"/>
                </a:solidFill>
                <a:latin typeface="MS Mincho" pitchFamily="49" charset="-128"/>
                <a:ea typeface="MS Mincho"/>
                <a:cs typeface="MS Mincho"/>
                <a:sym typeface="MS Mincho"/>
              </a:rPr>
              <a:t>「</a:t>
            </a:r>
            <a:r>
              <a:rPr lang="ja-JP" altLang="ko-KR" sz="1100" dirty="0">
                <a:solidFill>
                  <a:srgbClr val="FF0000"/>
                </a:solidFill>
                <a:latin typeface="MS Mincho" pitchFamily="49" charset="-128"/>
                <a:ea typeface="MS Mincho" pitchFamily="49" charset="-128"/>
              </a:rPr>
              <a:t>無効化」処理されると、ユーザーはログイン</a:t>
            </a:r>
            <a:r>
              <a:rPr lang="ja-JP" altLang="en-US" sz="1100" dirty="0">
                <a:solidFill>
                  <a:srgbClr val="FF0000"/>
                </a:solidFill>
                <a:latin typeface="MS Mincho" pitchFamily="49" charset="-128"/>
                <a:ea typeface="MS Mincho" pitchFamily="49" charset="-128"/>
              </a:rPr>
              <a:t>　</a:t>
            </a:r>
            <a:endParaRPr lang="en-US" altLang="ja-JP" sz="1100" dirty="0">
              <a:solidFill>
                <a:srgbClr val="FF0000"/>
              </a:solidFill>
              <a:latin typeface="MS Mincho" pitchFamily="49" charset="-128"/>
              <a:ea typeface="MS Mincho" pitchFamily="49" charset="-128"/>
            </a:endParaRPr>
          </a:p>
          <a:p>
            <a:pPr lvl="0">
              <a:lnSpc>
                <a:spcPct val="125000"/>
              </a:lnSpc>
            </a:pPr>
            <a:r>
              <a:rPr lang="ja-JP" altLang="en-US" sz="1100" dirty="0">
                <a:solidFill>
                  <a:srgbClr val="FF0000"/>
                </a:solidFill>
                <a:latin typeface="MS Mincho" pitchFamily="49" charset="-128"/>
                <a:ea typeface="MS Mincho" pitchFamily="49" charset="-128"/>
              </a:rPr>
              <a:t>　　 </a:t>
            </a:r>
            <a:r>
              <a:rPr lang="ko-KR" altLang="en-US" sz="1100" dirty="0">
                <a:solidFill>
                  <a:srgbClr val="FF0000"/>
                </a:solidFill>
                <a:latin typeface="MS Mincho" pitchFamily="49" charset="-128"/>
                <a:ea typeface="MS Mincho" pitchFamily="49" charset="-128"/>
              </a:rPr>
              <a:t>  </a:t>
            </a:r>
            <a:r>
              <a:rPr lang="ja-JP" altLang="ko-KR" sz="1100" dirty="0">
                <a:solidFill>
                  <a:srgbClr val="FF0000"/>
                </a:solidFill>
                <a:latin typeface="MS Mincho" pitchFamily="49" charset="-128"/>
                <a:ea typeface="MS Mincho" pitchFamily="49" charset="-128"/>
              </a:rPr>
              <a:t>が無効にな</a:t>
            </a:r>
            <a:r>
              <a:rPr lang="ja-JP" altLang="en-US" sz="1100" dirty="0">
                <a:solidFill>
                  <a:srgbClr val="FF0000"/>
                </a:solidFill>
                <a:latin typeface="MS Mincho" pitchFamily="49" charset="-128"/>
                <a:ea typeface="MS Mincho" pitchFamily="49" charset="-128"/>
              </a:rPr>
              <a:t>り、</a:t>
            </a:r>
            <a:r>
              <a:rPr lang="ja-JP" altLang="ko-KR" sz="1100" dirty="0">
                <a:solidFill>
                  <a:srgbClr val="FF0000"/>
                </a:solidFill>
                <a:latin typeface="MS Mincho" pitchFamily="49" charset="-128"/>
                <a:ea typeface="MS Mincho" pitchFamily="49" charset="-128"/>
              </a:rPr>
              <a:t>元に戻すことはできません。</a:t>
            </a:r>
            <a:endParaRPr sz="1100" dirty="0">
              <a:solidFill>
                <a:srgbClr val="FF0000"/>
              </a:solidFill>
              <a:latin typeface="MS Mincho" pitchFamily="49" charset="-128"/>
              <a:ea typeface="MS Mincho" pitchFamily="49" charset="-128"/>
              <a:cs typeface="MS Mincho"/>
              <a:sym typeface="MS Mincho"/>
            </a:endParaRPr>
          </a:p>
        </p:txBody>
      </p:sp>
      <p:sp>
        <p:nvSpPr>
          <p:cNvPr id="7" name="Google Shape;274;p11">
            <a:extLst>
              <a:ext uri="{FF2B5EF4-FFF2-40B4-BE49-F238E27FC236}">
                <a16:creationId xmlns:a16="http://schemas.microsoft.com/office/drawing/2014/main" id="{2B2671F5-2765-F205-35E5-2312D0654B3A}"/>
              </a:ext>
            </a:extLst>
          </p:cNvPr>
          <p:cNvSpPr txBox="1"/>
          <p:nvPr/>
        </p:nvSpPr>
        <p:spPr>
          <a:xfrm>
            <a:off x="569636" y="634717"/>
            <a:ext cx="5400000" cy="303889"/>
          </a:xfrm>
          <a:prstGeom prst="rect">
            <a:avLst/>
          </a:prstGeom>
          <a:noFill/>
          <a:ln>
            <a:noFill/>
          </a:ln>
        </p:spPr>
        <p:txBody>
          <a:bodyPr spcFirstLastPara="1" wrap="square" lIns="91425" tIns="45700" rIns="91425" bIns="45700" anchor="t" anchorCtr="0">
            <a:spAutoFit/>
          </a:bodyPr>
          <a:lstStyle/>
          <a:p>
            <a:pPr>
              <a:lnSpc>
                <a:spcPct val="125000"/>
              </a:lnSpc>
            </a:pPr>
            <a:r>
              <a:rPr lang="ko-KR" sz="1100" b="1" dirty="0">
                <a:solidFill>
                  <a:srgbClr val="7F7F7F"/>
                </a:solidFill>
                <a:latin typeface="MS Mincho"/>
                <a:ea typeface="MS Mincho"/>
                <a:cs typeface="MS Mincho"/>
                <a:sym typeface="MS Mincho"/>
              </a:rPr>
              <a:t>●</a:t>
            </a:r>
            <a:r>
              <a:rPr lang="ja-JP" altLang="en-US" sz="1100" dirty="0"/>
              <a:t>上部のエリアに　　</a:t>
            </a:r>
            <a:r>
              <a:rPr lang="ja-JP" altLang="ko-KR" sz="1100" dirty="0"/>
              <a:t>検索ボタンが存在します。</a:t>
            </a:r>
            <a:endParaRPr sz="1100" dirty="0">
              <a:solidFill>
                <a:schemeClr val="dk1"/>
              </a:solidFill>
              <a:latin typeface="MS Mincho"/>
              <a:ea typeface="MS Mincho"/>
              <a:cs typeface="MS Mincho"/>
              <a:sym typeface="MS Mincho"/>
            </a:endParaRPr>
          </a:p>
        </p:txBody>
      </p:sp>
      <p:sp>
        <p:nvSpPr>
          <p:cNvPr id="8" name="Google Shape;275;p11">
            <a:extLst>
              <a:ext uri="{FF2B5EF4-FFF2-40B4-BE49-F238E27FC236}">
                <a16:creationId xmlns:a16="http://schemas.microsoft.com/office/drawing/2014/main" id="{E4CA2441-9B2B-93A1-8D8F-64EB29196AC1}"/>
              </a:ext>
            </a:extLst>
          </p:cNvPr>
          <p:cNvSpPr/>
          <p:nvPr/>
        </p:nvSpPr>
        <p:spPr>
          <a:xfrm>
            <a:off x="502196" y="2668347"/>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9" name="Google Shape;277;p11">
            <a:extLst>
              <a:ext uri="{FF2B5EF4-FFF2-40B4-BE49-F238E27FC236}">
                <a16:creationId xmlns:a16="http://schemas.microsoft.com/office/drawing/2014/main" id="{FE301164-6D1D-C413-F663-88441F88C8B4}"/>
              </a:ext>
            </a:extLst>
          </p:cNvPr>
          <p:cNvSpPr txBox="1"/>
          <p:nvPr/>
        </p:nvSpPr>
        <p:spPr>
          <a:xfrm>
            <a:off x="4078040" y="934708"/>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②</a:t>
            </a:r>
            <a:endParaRPr/>
          </a:p>
        </p:txBody>
      </p:sp>
      <p:sp>
        <p:nvSpPr>
          <p:cNvPr id="10" name="Google Shape;278;p11">
            <a:extLst>
              <a:ext uri="{FF2B5EF4-FFF2-40B4-BE49-F238E27FC236}">
                <a16:creationId xmlns:a16="http://schemas.microsoft.com/office/drawing/2014/main" id="{0F83E546-5686-62FC-C8AB-E65BDA9CC7C3}"/>
              </a:ext>
            </a:extLst>
          </p:cNvPr>
          <p:cNvSpPr txBox="1"/>
          <p:nvPr/>
        </p:nvSpPr>
        <p:spPr>
          <a:xfrm>
            <a:off x="361887" y="841997"/>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①</a:t>
            </a:r>
            <a:endParaRPr/>
          </a:p>
        </p:txBody>
      </p:sp>
      <p:sp>
        <p:nvSpPr>
          <p:cNvPr id="11" name="Google Shape;279;p11">
            <a:extLst>
              <a:ext uri="{FF2B5EF4-FFF2-40B4-BE49-F238E27FC236}">
                <a16:creationId xmlns:a16="http://schemas.microsoft.com/office/drawing/2014/main" id="{8BE0CE10-A97A-1F27-69DB-CF7F56FB0698}"/>
              </a:ext>
            </a:extLst>
          </p:cNvPr>
          <p:cNvSpPr txBox="1"/>
          <p:nvPr/>
        </p:nvSpPr>
        <p:spPr>
          <a:xfrm>
            <a:off x="502196" y="1410697"/>
            <a:ext cx="6310685" cy="1573467"/>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a:ea typeface="MS Mincho"/>
                <a:cs typeface="MS Mincho"/>
                <a:sym typeface="MS Mincho"/>
              </a:rPr>
              <a:t>①</a:t>
            </a:r>
            <a:r>
              <a:rPr lang="en-US" altLang="ko-KR" sz="1100" dirty="0">
                <a:solidFill>
                  <a:srgbClr val="FF0000"/>
                </a:solidFill>
                <a:latin typeface="MS Mincho"/>
                <a:ea typeface="MS Mincho"/>
                <a:cs typeface="MS Mincho"/>
                <a:sym typeface="MS Mincho"/>
              </a:rPr>
              <a:t> </a:t>
            </a:r>
            <a:r>
              <a:rPr lang="ja-JP" altLang="ko-KR" sz="1100" dirty="0">
                <a:latin typeface="MS Mincho" pitchFamily="49" charset="-128"/>
                <a:ea typeface="MS Mincho" pitchFamily="49" charset="-128"/>
              </a:rPr>
              <a:t>医療機関名の場合</a:t>
            </a:r>
            <a:r>
              <a:rPr lang="ja-JP" altLang="en-US" sz="1100" dirty="0">
                <a:latin typeface="MS Mincho" pitchFamily="49" charset="-128"/>
                <a:ea typeface="MS Mincho" pitchFamily="49" charset="-128"/>
              </a:rPr>
              <a:t>には</a:t>
            </a:r>
            <a:r>
              <a:rPr lang="ja-JP" altLang="ko-KR" sz="1100" dirty="0">
                <a:latin typeface="MS Mincho" pitchFamily="49" charset="-128"/>
                <a:ea typeface="MS Mincho" pitchFamily="49" charset="-128"/>
              </a:rPr>
              <a:t>登録された医療機関のリストが表示されます。</a:t>
            </a:r>
            <a:r>
              <a:rPr lang="en-US" altLang="ja-JP" sz="1100" dirty="0">
                <a:latin typeface="MS Mincho" pitchFamily="49" charset="-128"/>
                <a:ea typeface="MS Mincho" pitchFamily="49" charset="-128"/>
              </a:rPr>
              <a:t>(</a:t>
            </a:r>
            <a:r>
              <a:rPr lang="ja-JP" altLang="en-US" sz="1100" dirty="0">
                <a:latin typeface="MS Mincho" pitchFamily="49" charset="-128"/>
                <a:ea typeface="MS Mincho" pitchFamily="49" charset="-128"/>
              </a:rPr>
              <a:t>デフォルト</a:t>
            </a:r>
            <a:r>
              <a:rPr lang="ja-JP" altLang="ko-KR" sz="1100" dirty="0">
                <a:latin typeface="MS Mincho" pitchFamily="49" charset="-128"/>
                <a:ea typeface="MS Mincho" pitchFamily="49" charset="-128"/>
              </a:rPr>
              <a:t>で所属医療機関が選択）ユーザーIDとユーザー名は前方一致条件で検索するようになっています。ユーザー権限は「所属権限」</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と同じです。（Page5「顧客管理」&gt;「ユーザー情報」の所属</a:t>
            </a:r>
            <a:r>
              <a:rPr lang="ja-JP" altLang="en-US" sz="1100" dirty="0">
                <a:latin typeface="MS Mincho" pitchFamily="49" charset="-128"/>
                <a:ea typeface="MS Mincho" pitchFamily="49" charset="-128"/>
              </a:rPr>
              <a:t>権限</a:t>
            </a:r>
            <a:r>
              <a:rPr lang="ja-JP" altLang="ko-KR" sz="1100" dirty="0">
                <a:latin typeface="MS Mincho" pitchFamily="49" charset="-128"/>
                <a:ea typeface="MS Mincho" pitchFamily="49" charset="-128"/>
              </a:rPr>
              <a:t>を参照してください。）</a:t>
            </a:r>
            <a:endParaRPr lang="en-US" altLang="ja-JP" sz="1100" dirty="0">
              <a:latin typeface="MS Mincho" pitchFamily="49" charset="-128"/>
              <a:ea typeface="MS Mincho" pitchFamily="49" charset="-128"/>
            </a:endParaRPr>
          </a:p>
          <a:p>
            <a:pPr lvl="0">
              <a:lnSpc>
                <a:spcPct val="125000"/>
              </a:lnSpc>
            </a:pPr>
            <a:r>
              <a:rPr lang="ko-KR" sz="1100" dirty="0">
                <a:solidFill>
                  <a:srgbClr val="FF0000"/>
                </a:solidFill>
                <a:latin typeface="MS Mincho"/>
                <a:ea typeface="MS Mincho"/>
                <a:cs typeface="MS Mincho"/>
                <a:sym typeface="MS Mincho"/>
              </a:rPr>
              <a:t>② 　</a:t>
            </a:r>
            <a:r>
              <a:rPr lang="ja-JP" altLang="en-US" sz="1100" dirty="0">
                <a:solidFill>
                  <a:srgbClr val="FF0000"/>
                </a:solidFill>
                <a:latin typeface="MS Mincho"/>
                <a:ea typeface="MS Mincho"/>
                <a:cs typeface="MS Mincho"/>
                <a:sym typeface="MS Mincho"/>
              </a:rPr>
              <a:t>　　</a:t>
            </a:r>
            <a:r>
              <a:rPr lang="ja-JP" altLang="ko-KR" sz="1100" dirty="0">
                <a:latin typeface="MS Mincho" pitchFamily="49" charset="-128"/>
                <a:ea typeface="MS Mincho" pitchFamily="49" charset="-128"/>
              </a:rPr>
              <a:t>ボタンをクリックしてユーザーリストを照会します。</a:t>
            </a:r>
            <a:endParaRPr dirty="0">
              <a:latin typeface="MS Mincho" pitchFamily="49" charset="-128"/>
              <a:ea typeface="MS Mincho" pitchFamily="49" charset="-128"/>
            </a:endParaRPr>
          </a:p>
          <a:p>
            <a:pPr lvl="0">
              <a:lnSpc>
                <a:spcPct val="125000"/>
              </a:lnSpc>
            </a:pPr>
            <a:r>
              <a:rPr lang="ko-KR" sz="1100" dirty="0">
                <a:solidFill>
                  <a:schemeClr val="dk1"/>
                </a:solidFill>
                <a:latin typeface="MS Mincho"/>
                <a:ea typeface="MS Mincho"/>
                <a:cs typeface="MS Mincho"/>
                <a:sym typeface="MS Mincho"/>
              </a:rPr>
              <a:t>  </a:t>
            </a:r>
            <a:r>
              <a:rPr lang="ko-KR" sz="1100" dirty="0">
                <a:solidFill>
                  <a:srgbClr val="FF0000"/>
                </a:solidFill>
                <a:latin typeface="MS Mincho" pitchFamily="49" charset="-128"/>
                <a:ea typeface="MS Mincho"/>
                <a:cs typeface="MS Mincho"/>
                <a:sym typeface="MS Mincho"/>
              </a:rPr>
              <a:t>* 注：</a:t>
            </a:r>
            <a:r>
              <a:rPr lang="ja-JP" altLang="ko-KR" sz="1100" dirty="0">
                <a:solidFill>
                  <a:srgbClr val="FF0000"/>
                </a:solidFill>
                <a:latin typeface="MS Mincho" pitchFamily="49" charset="-128"/>
                <a:ea typeface="MS Mincho" pitchFamily="49" charset="-128"/>
              </a:rPr>
              <a:t>ユーザーの生成変更は「顧客管理」の「ユーザー情報」を利用します</a:t>
            </a:r>
            <a:r>
              <a:rPr lang="ja-JP" altLang="en-US" sz="1100" dirty="0">
                <a:solidFill>
                  <a:srgbClr val="FF0000"/>
                </a:solidFill>
                <a:latin typeface="MS Mincho" pitchFamily="49" charset="-128"/>
                <a:ea typeface="MS Mincho" pitchFamily="49" charset="-128"/>
              </a:rPr>
              <a:t>。</a:t>
            </a:r>
            <a:r>
              <a:rPr lang="ja-JP" altLang="ko-KR" sz="1100" dirty="0">
                <a:solidFill>
                  <a:srgbClr val="FF0000"/>
                </a:solidFill>
                <a:latin typeface="MS Mincho" pitchFamily="49" charset="-128"/>
                <a:ea typeface="MS Mincho" pitchFamily="49" charset="-128"/>
              </a:rPr>
              <a:t> </a:t>
            </a:r>
            <a:r>
              <a:rPr lang="en-US" altLang="ja-JP" sz="1100" dirty="0">
                <a:solidFill>
                  <a:srgbClr val="FF0000"/>
                </a:solidFill>
                <a:latin typeface="MS Mincho" pitchFamily="49" charset="-128"/>
                <a:ea typeface="MS Mincho" pitchFamily="49" charset="-128"/>
              </a:rPr>
              <a:t> </a:t>
            </a:r>
          </a:p>
          <a:p>
            <a:pPr lvl="0">
              <a:lnSpc>
                <a:spcPct val="125000"/>
              </a:lnSpc>
            </a:pPr>
            <a:r>
              <a:rPr lang="en-US" altLang="ja-JP" sz="1100" dirty="0">
                <a:solidFill>
                  <a:srgbClr val="FF0000"/>
                </a:solidFill>
                <a:latin typeface="MS Mincho" pitchFamily="49" charset="-128"/>
                <a:ea typeface="MS Mincho" pitchFamily="49" charset="-128"/>
              </a:rPr>
              <a:t>        </a:t>
            </a:r>
            <a:r>
              <a:rPr lang="ja-JP" altLang="ko-KR" sz="1100" dirty="0">
                <a:solidFill>
                  <a:srgbClr val="FF0000"/>
                </a:solidFill>
                <a:latin typeface="MS Mincho" pitchFamily="49" charset="-128"/>
                <a:ea typeface="MS Mincho" pitchFamily="49" charset="-128"/>
              </a:rPr>
              <a:t>そのため、本画面による登録/削除はできません。</a:t>
            </a:r>
            <a:endParaRPr sz="1100" dirty="0">
              <a:solidFill>
                <a:srgbClr val="FF0000"/>
              </a:solidFill>
              <a:latin typeface="MS Mincho" pitchFamily="49" charset="-128"/>
              <a:ea typeface="MS Mincho" pitchFamily="49" charset="-128"/>
              <a:cs typeface="MS Mincho"/>
              <a:sym typeface="MS Mincho"/>
            </a:endParaRPr>
          </a:p>
        </p:txBody>
      </p:sp>
      <p:sp>
        <p:nvSpPr>
          <p:cNvPr id="12" name="Google Shape;280;p11">
            <a:extLst>
              <a:ext uri="{FF2B5EF4-FFF2-40B4-BE49-F238E27FC236}">
                <a16:creationId xmlns:a16="http://schemas.microsoft.com/office/drawing/2014/main" id="{F66D4F83-5673-D9F3-EE9F-2392BBBE5CE6}"/>
              </a:ext>
            </a:extLst>
          </p:cNvPr>
          <p:cNvSpPr txBox="1"/>
          <p:nvPr/>
        </p:nvSpPr>
        <p:spPr>
          <a:xfrm>
            <a:off x="1269879" y="2917271"/>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③</a:t>
            </a:r>
            <a:endParaRPr sz="1800">
              <a:solidFill>
                <a:srgbClr val="FF0000"/>
              </a:solidFill>
              <a:latin typeface="Century"/>
              <a:ea typeface="Century"/>
              <a:cs typeface="Century"/>
              <a:sym typeface="Century"/>
            </a:endParaRPr>
          </a:p>
        </p:txBody>
      </p:sp>
      <p:sp>
        <p:nvSpPr>
          <p:cNvPr id="13" name="Google Shape;281;p11">
            <a:extLst>
              <a:ext uri="{FF2B5EF4-FFF2-40B4-BE49-F238E27FC236}">
                <a16:creationId xmlns:a16="http://schemas.microsoft.com/office/drawing/2014/main" id="{80C3C316-D874-DAB0-FD30-848DA84F2347}"/>
              </a:ext>
            </a:extLst>
          </p:cNvPr>
          <p:cNvSpPr/>
          <p:nvPr/>
        </p:nvSpPr>
        <p:spPr>
          <a:xfrm>
            <a:off x="620584" y="3695658"/>
            <a:ext cx="5940897" cy="225489"/>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4" name="Google Shape;282;p11">
            <a:extLst>
              <a:ext uri="{FF2B5EF4-FFF2-40B4-BE49-F238E27FC236}">
                <a16:creationId xmlns:a16="http://schemas.microsoft.com/office/drawing/2014/main" id="{B43ED3B9-F350-2EA3-D95A-BE3781D5EB1E}"/>
              </a:ext>
            </a:extLst>
          </p:cNvPr>
          <p:cNvSpPr txBox="1"/>
          <p:nvPr/>
        </p:nvSpPr>
        <p:spPr>
          <a:xfrm>
            <a:off x="454741" y="3975016"/>
            <a:ext cx="6310686"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a:ea typeface="MS Mincho"/>
                <a:cs typeface="MS Mincho"/>
                <a:sym typeface="MS Mincho"/>
              </a:rPr>
              <a:t>③</a:t>
            </a:r>
            <a:r>
              <a:rPr lang="ja-JP" altLang="ko-KR" sz="1100" dirty="0">
                <a:latin typeface="MS Mincho" pitchFamily="49" charset="-128"/>
                <a:ea typeface="MS Mincho" pitchFamily="49" charset="-128"/>
              </a:rPr>
              <a:t>ユーザーリスト</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検索結果です。</a:t>
            </a:r>
            <a:r>
              <a:rPr lang="en-US" altLang="ja-JP" sz="1100" dirty="0">
                <a:latin typeface="MS Mincho" pitchFamily="49" charset="-128"/>
                <a:ea typeface="MS Mincho" pitchFamily="49" charset="-128"/>
              </a:rPr>
              <a:t>    </a:t>
            </a: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該当ユーザーをクリックすると右画面でユーザー詳細情報と「所属医療機関」が照会されます。</a:t>
            </a:r>
            <a:endParaRPr sz="1100" dirty="0">
              <a:solidFill>
                <a:schemeClr val="dk1"/>
              </a:solidFill>
              <a:latin typeface="MS Mincho" pitchFamily="49" charset="-128"/>
              <a:ea typeface="MS Mincho" pitchFamily="49" charset="-128"/>
              <a:cs typeface="MS Mincho"/>
              <a:sym typeface="MS Mincho"/>
            </a:endParaRPr>
          </a:p>
        </p:txBody>
      </p:sp>
      <p:pic>
        <p:nvPicPr>
          <p:cNvPr id="15" name="Google Shape;283;p11">
            <a:extLst>
              <a:ext uri="{FF2B5EF4-FFF2-40B4-BE49-F238E27FC236}">
                <a16:creationId xmlns:a16="http://schemas.microsoft.com/office/drawing/2014/main" id="{D9A6C4F4-CFAB-374F-D66F-D750AADDAECD}"/>
              </a:ext>
            </a:extLst>
          </p:cNvPr>
          <p:cNvPicPr preferRelativeResize="0"/>
          <p:nvPr/>
        </p:nvPicPr>
        <p:blipFill rotWithShape="1">
          <a:blip r:embed="rId5" cstate="print">
            <a:alphaModFix/>
          </a:blip>
          <a:srcRect/>
          <a:stretch/>
        </p:blipFill>
        <p:spPr>
          <a:xfrm>
            <a:off x="867442" y="2306315"/>
            <a:ext cx="244939" cy="197016"/>
          </a:xfrm>
          <a:prstGeom prst="rect">
            <a:avLst/>
          </a:prstGeom>
          <a:noFill/>
          <a:ln>
            <a:solidFill>
              <a:srgbClr val="000000"/>
            </a:solidFill>
          </a:ln>
        </p:spPr>
      </p:pic>
      <p:pic>
        <p:nvPicPr>
          <p:cNvPr id="16" name="Google Shape;284;p11">
            <a:extLst>
              <a:ext uri="{FF2B5EF4-FFF2-40B4-BE49-F238E27FC236}">
                <a16:creationId xmlns:a16="http://schemas.microsoft.com/office/drawing/2014/main" id="{689BFAA6-1D6C-7A1B-C6B1-B0B29DF62CE9}"/>
              </a:ext>
            </a:extLst>
          </p:cNvPr>
          <p:cNvPicPr preferRelativeResize="0"/>
          <p:nvPr/>
        </p:nvPicPr>
        <p:blipFill rotWithShape="1">
          <a:blip r:embed="rId5" cstate="print">
            <a:alphaModFix/>
          </a:blip>
          <a:srcRect/>
          <a:stretch/>
        </p:blipFill>
        <p:spPr>
          <a:xfrm>
            <a:off x="1766297" y="698666"/>
            <a:ext cx="244939" cy="197016"/>
          </a:xfrm>
          <a:prstGeom prst="rect">
            <a:avLst/>
          </a:prstGeom>
          <a:noFill/>
          <a:ln>
            <a:noFill/>
          </a:ln>
        </p:spPr>
      </p:pic>
      <p:cxnSp>
        <p:nvCxnSpPr>
          <p:cNvPr id="17" name="Google Shape;285;p11">
            <a:extLst>
              <a:ext uri="{FF2B5EF4-FFF2-40B4-BE49-F238E27FC236}">
                <a16:creationId xmlns:a16="http://schemas.microsoft.com/office/drawing/2014/main" id="{33D91764-D769-DD83-181E-7201574352BD}"/>
              </a:ext>
            </a:extLst>
          </p:cNvPr>
          <p:cNvCxnSpPr>
            <a:cxnSpLocks/>
            <a:stCxn id="13" idx="1"/>
            <a:endCxn id="3" idx="1"/>
          </p:cNvCxnSpPr>
          <p:nvPr/>
        </p:nvCxnSpPr>
        <p:spPr>
          <a:xfrm rot="10800000" flipV="1">
            <a:off x="559002" y="3808403"/>
            <a:ext cx="61582" cy="2690116"/>
          </a:xfrm>
          <a:prstGeom prst="bentConnector3">
            <a:avLst>
              <a:gd name="adj1" fmla="val 471212"/>
            </a:avLst>
          </a:prstGeom>
          <a:noFill/>
          <a:ln w="19050" cap="flat" cmpd="sng">
            <a:solidFill>
              <a:srgbClr val="FF0000"/>
            </a:solidFill>
            <a:prstDash val="solid"/>
            <a:miter lim="800000"/>
            <a:headEnd type="none" w="sm" len="sm"/>
            <a:tailEnd type="triangle" w="med" len="med"/>
          </a:ln>
        </p:spPr>
      </p:cxnSp>
      <p:sp>
        <p:nvSpPr>
          <p:cNvPr id="18" name="Google Shape;286;p11">
            <a:extLst>
              <a:ext uri="{FF2B5EF4-FFF2-40B4-BE49-F238E27FC236}">
                <a16:creationId xmlns:a16="http://schemas.microsoft.com/office/drawing/2014/main" id="{06D4537B-AF55-8D50-2061-4AFEAD0CB337}"/>
              </a:ext>
            </a:extLst>
          </p:cNvPr>
          <p:cNvSpPr txBox="1"/>
          <p:nvPr/>
        </p:nvSpPr>
        <p:spPr>
          <a:xfrm>
            <a:off x="1036427" y="450173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④</a:t>
            </a:r>
            <a:endParaRPr sz="1800" dirty="0">
              <a:solidFill>
                <a:srgbClr val="FF0000"/>
              </a:solidFill>
              <a:latin typeface="Century"/>
              <a:ea typeface="Century"/>
              <a:cs typeface="Century"/>
              <a:sym typeface="Century"/>
            </a:endParaRPr>
          </a:p>
        </p:txBody>
      </p:sp>
      <p:sp>
        <p:nvSpPr>
          <p:cNvPr id="19" name="Google Shape;287;p11">
            <a:extLst>
              <a:ext uri="{FF2B5EF4-FFF2-40B4-BE49-F238E27FC236}">
                <a16:creationId xmlns:a16="http://schemas.microsoft.com/office/drawing/2014/main" id="{D7B59DC0-3DE3-AC60-3646-A9ACE83E2083}"/>
              </a:ext>
            </a:extLst>
          </p:cNvPr>
          <p:cNvSpPr txBox="1"/>
          <p:nvPr/>
        </p:nvSpPr>
        <p:spPr>
          <a:xfrm>
            <a:off x="1558548" y="5690892"/>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⑤</a:t>
            </a:r>
            <a:endParaRPr sz="1800" dirty="0">
              <a:solidFill>
                <a:srgbClr val="FF0000"/>
              </a:solidFill>
              <a:latin typeface="Century"/>
              <a:ea typeface="Century"/>
              <a:cs typeface="Century"/>
              <a:sym typeface="Century"/>
            </a:endParaRPr>
          </a:p>
        </p:txBody>
      </p:sp>
      <p:sp>
        <p:nvSpPr>
          <p:cNvPr id="20" name="Google Shape;288;p11">
            <a:extLst>
              <a:ext uri="{FF2B5EF4-FFF2-40B4-BE49-F238E27FC236}">
                <a16:creationId xmlns:a16="http://schemas.microsoft.com/office/drawing/2014/main" id="{B6CB0863-84BD-7555-80D0-051172D1F353}"/>
              </a:ext>
            </a:extLst>
          </p:cNvPr>
          <p:cNvSpPr txBox="1"/>
          <p:nvPr/>
        </p:nvSpPr>
        <p:spPr>
          <a:xfrm>
            <a:off x="3300897" y="7764601"/>
            <a:ext cx="3462555" cy="727082"/>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a:ea typeface="MS Mincho"/>
                <a:cs typeface="MS Mincho"/>
                <a:sym typeface="MS Mincho"/>
              </a:rPr>
              <a:t>⑤</a:t>
            </a:r>
            <a:r>
              <a:rPr lang="ja-JP" altLang="ko-KR" sz="1100" dirty="0">
                <a:latin typeface="MS Mincho" pitchFamily="49" charset="-128"/>
                <a:ea typeface="MS Mincho" pitchFamily="49" charset="-128"/>
              </a:rPr>
              <a:t>ユーザーの所属医療機関がチェックされて表示</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されます。</a:t>
            </a:r>
            <a:endParaRPr dirty="0">
              <a:latin typeface="MS Mincho" pitchFamily="49" charset="-128"/>
              <a:ea typeface="MS Mincho" pitchFamily="49" charset="-128"/>
            </a:endParaRPr>
          </a:p>
          <a:p>
            <a:pPr marL="0" marR="0" lvl="0" indent="0" algn="l" rtl="0">
              <a:lnSpc>
                <a:spcPct val="125000"/>
              </a:lnSpc>
              <a:spcBef>
                <a:spcPts val="0"/>
              </a:spcBef>
              <a:spcAft>
                <a:spcPts val="0"/>
              </a:spcAft>
              <a:buNone/>
            </a:pPr>
            <a:endParaRPr sz="1100" dirty="0">
              <a:solidFill>
                <a:schemeClr val="dk1"/>
              </a:solidFill>
              <a:latin typeface="MS Mincho"/>
              <a:ea typeface="MS Mincho"/>
              <a:cs typeface="MS Mincho"/>
              <a:sym typeface="MS Mincho"/>
            </a:endParaRPr>
          </a:p>
        </p:txBody>
      </p:sp>
      <p:pic>
        <p:nvPicPr>
          <p:cNvPr id="21" name="Google Shape;289;p11">
            <a:extLst>
              <a:ext uri="{FF2B5EF4-FFF2-40B4-BE49-F238E27FC236}">
                <a16:creationId xmlns:a16="http://schemas.microsoft.com/office/drawing/2014/main" id="{5DEC8F91-15B5-0F68-BF29-5B9F5C1F9156}"/>
              </a:ext>
            </a:extLst>
          </p:cNvPr>
          <p:cNvPicPr preferRelativeResize="0"/>
          <p:nvPr/>
        </p:nvPicPr>
        <p:blipFill rotWithShape="1">
          <a:blip r:embed="rId6" cstate="print">
            <a:alphaModFix/>
          </a:blip>
          <a:srcRect/>
          <a:stretch/>
        </p:blipFill>
        <p:spPr>
          <a:xfrm>
            <a:off x="3639143" y="5357428"/>
            <a:ext cx="1470418" cy="345400"/>
          </a:xfrm>
          <a:prstGeom prst="rect">
            <a:avLst/>
          </a:prstGeom>
          <a:noFill/>
          <a:ln>
            <a:noFill/>
          </a:ln>
        </p:spPr>
      </p:pic>
      <p:pic>
        <p:nvPicPr>
          <p:cNvPr id="22" name="Google Shape;290;p11">
            <a:extLst>
              <a:ext uri="{FF2B5EF4-FFF2-40B4-BE49-F238E27FC236}">
                <a16:creationId xmlns:a16="http://schemas.microsoft.com/office/drawing/2014/main" id="{A24BD032-DD91-4041-6A24-5CD87E4F0B51}"/>
              </a:ext>
            </a:extLst>
          </p:cNvPr>
          <p:cNvPicPr preferRelativeResize="0"/>
          <p:nvPr/>
        </p:nvPicPr>
        <p:blipFill rotWithShape="1">
          <a:blip r:embed="rId7" cstate="print">
            <a:alphaModFix/>
          </a:blip>
          <a:srcRect/>
          <a:stretch/>
        </p:blipFill>
        <p:spPr>
          <a:xfrm>
            <a:off x="3678497" y="5970249"/>
            <a:ext cx="1114425" cy="266700"/>
          </a:xfrm>
          <a:prstGeom prst="rect">
            <a:avLst/>
          </a:prstGeom>
          <a:noFill/>
          <a:ln>
            <a:noFill/>
          </a:ln>
        </p:spPr>
      </p:pic>
      <p:pic>
        <p:nvPicPr>
          <p:cNvPr id="23" name="Google Shape;291;p11">
            <a:extLst>
              <a:ext uri="{FF2B5EF4-FFF2-40B4-BE49-F238E27FC236}">
                <a16:creationId xmlns:a16="http://schemas.microsoft.com/office/drawing/2014/main" id="{08C4E1FA-3A35-A9FC-8AEF-78327EF29587}"/>
              </a:ext>
            </a:extLst>
          </p:cNvPr>
          <p:cNvPicPr preferRelativeResize="0"/>
          <p:nvPr/>
        </p:nvPicPr>
        <p:blipFill rotWithShape="1">
          <a:blip r:embed="rId8" cstate="print">
            <a:alphaModFix/>
          </a:blip>
          <a:srcRect/>
          <a:stretch/>
        </p:blipFill>
        <p:spPr>
          <a:xfrm>
            <a:off x="3690850" y="6628299"/>
            <a:ext cx="1123950" cy="285750"/>
          </a:xfrm>
          <a:prstGeom prst="rect">
            <a:avLst/>
          </a:prstGeom>
          <a:noFill/>
          <a:ln>
            <a:noFill/>
          </a:ln>
        </p:spPr>
      </p:pic>
      <p:sp>
        <p:nvSpPr>
          <p:cNvPr id="29" name="직사각형 28">
            <a:extLst>
              <a:ext uri="{FF2B5EF4-FFF2-40B4-BE49-F238E27FC236}">
                <a16:creationId xmlns:a16="http://schemas.microsoft.com/office/drawing/2014/main" id="{7BB9D177-8CDF-DCFF-9E7C-370D66A09347}"/>
              </a:ext>
            </a:extLst>
          </p:cNvPr>
          <p:cNvSpPr/>
          <p:nvPr/>
        </p:nvSpPr>
        <p:spPr>
          <a:xfrm>
            <a:off x="867442" y="6702175"/>
            <a:ext cx="1743696" cy="1644879"/>
          </a:xfrm>
          <a:prstGeom prst="rect">
            <a:avLst/>
          </a:prstGeom>
          <a:solidFill>
            <a:schemeClr val="bg1">
              <a:lumMod val="85000"/>
              <a:alpha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Tree>
    <p:extLst>
      <p:ext uri="{BB962C8B-B14F-4D97-AF65-F5344CB8AC3E}">
        <p14:creationId xmlns:p14="http://schemas.microsoft.com/office/powerpoint/2010/main" val="3598495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2E76B688-0357-8724-366F-1D218EC0732B}"/>
              </a:ext>
            </a:extLst>
          </p:cNvPr>
          <p:cNvSpPr>
            <a:spLocks noGrp="1"/>
          </p:cNvSpPr>
          <p:nvPr>
            <p:ph type="sldNum" sz="quarter" idx="12"/>
          </p:nvPr>
        </p:nvSpPr>
        <p:spPr/>
        <p:txBody>
          <a:bodyPr/>
          <a:lstStyle/>
          <a:p>
            <a:fld id="{AE8EA5A1-38AB-4AA0-89CC-DE1004BC27E5}" type="slidenum">
              <a:rPr kumimoji="1" lang="ja-JP" altLang="en-US" smtClean="0"/>
              <a:t>198</a:t>
            </a:fld>
            <a:endParaRPr kumimoji="1" lang="ja-JP" altLang="en-US"/>
          </a:p>
        </p:txBody>
      </p:sp>
      <p:pic>
        <p:nvPicPr>
          <p:cNvPr id="3" name="Google Shape;296;p12">
            <a:extLst>
              <a:ext uri="{FF2B5EF4-FFF2-40B4-BE49-F238E27FC236}">
                <a16:creationId xmlns:a16="http://schemas.microsoft.com/office/drawing/2014/main" id="{3BAE6F82-EA9A-4CC8-B7E2-E77B44B30FB5}"/>
              </a:ext>
            </a:extLst>
          </p:cNvPr>
          <p:cNvPicPr preferRelativeResize="0"/>
          <p:nvPr/>
        </p:nvPicPr>
        <p:blipFill rotWithShape="1">
          <a:blip r:embed="rId2" cstate="print">
            <a:alphaModFix/>
          </a:blip>
          <a:srcRect t="10913"/>
          <a:stretch/>
        </p:blipFill>
        <p:spPr>
          <a:xfrm>
            <a:off x="602144" y="2381250"/>
            <a:ext cx="1990994" cy="2933700"/>
          </a:xfrm>
          <a:prstGeom prst="rect">
            <a:avLst/>
          </a:prstGeom>
          <a:noFill/>
          <a:ln>
            <a:solidFill>
              <a:srgbClr val="000000"/>
            </a:solidFill>
          </a:ln>
        </p:spPr>
      </p:pic>
      <p:sp>
        <p:nvSpPr>
          <p:cNvPr id="4" name="Google Shape;297;p12">
            <a:extLst>
              <a:ext uri="{FF2B5EF4-FFF2-40B4-BE49-F238E27FC236}">
                <a16:creationId xmlns:a16="http://schemas.microsoft.com/office/drawing/2014/main" id="{194E6523-AF8C-A2A1-62DC-312D59A1FD86}"/>
              </a:ext>
            </a:extLst>
          </p:cNvPr>
          <p:cNvSpPr/>
          <p:nvPr/>
        </p:nvSpPr>
        <p:spPr>
          <a:xfrm>
            <a:off x="520048" y="656824"/>
            <a:ext cx="6138095" cy="252000"/>
          </a:xfrm>
          <a:prstGeom prst="rect">
            <a:avLst/>
          </a:prstGeom>
          <a:solidFill>
            <a:srgbClr val="99C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ko-KR" sz="1400" dirty="0">
                <a:solidFill>
                  <a:srgbClr val="002060"/>
                </a:solidFill>
                <a:latin typeface="MS Gothic"/>
                <a:ea typeface="MS Gothic"/>
                <a:cs typeface="MS Gothic"/>
                <a:sym typeface="MS Gothic"/>
              </a:rPr>
              <a:t>使用者ログ</a:t>
            </a:r>
            <a:r>
              <a:rPr lang="ko-KR" sz="1400" dirty="0" err="1">
                <a:solidFill>
                  <a:srgbClr val="002060"/>
                </a:solidFill>
                <a:latin typeface="MS Gothic"/>
                <a:ea typeface="MS Gothic"/>
                <a:cs typeface="MS Gothic"/>
                <a:sym typeface="MS Gothic"/>
              </a:rPr>
              <a:t>履歴</a:t>
            </a:r>
            <a:endParaRPr dirty="0"/>
          </a:p>
        </p:txBody>
      </p:sp>
      <p:sp>
        <p:nvSpPr>
          <p:cNvPr id="5" name="Google Shape;298;p12">
            <a:extLst>
              <a:ext uri="{FF2B5EF4-FFF2-40B4-BE49-F238E27FC236}">
                <a16:creationId xmlns:a16="http://schemas.microsoft.com/office/drawing/2014/main" id="{61261648-92D0-7617-3B4F-6DDF0A4236E4}"/>
              </a:ext>
            </a:extLst>
          </p:cNvPr>
          <p:cNvSpPr txBox="1"/>
          <p:nvPr/>
        </p:nvSpPr>
        <p:spPr>
          <a:xfrm>
            <a:off x="338265" y="983799"/>
            <a:ext cx="6319878" cy="1361871"/>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運営者権限のメニュー</a:t>
            </a:r>
            <a:r>
              <a:rPr lang="ja-JP" altLang="en-US" sz="1100" dirty="0">
                <a:latin typeface="MS Mincho" pitchFamily="49" charset="-128"/>
                <a:ea typeface="MS Mincho" pitchFamily="49" charset="-128"/>
              </a:rPr>
              <a:t>です。</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医療機関のユーザーが使用した画面のアクセス</a:t>
            </a:r>
            <a:r>
              <a:rPr lang="ja-JP" altLang="en-US" sz="1100" dirty="0">
                <a:latin typeface="MS Mincho" pitchFamily="49" charset="-128"/>
                <a:ea typeface="MS Mincho" pitchFamily="49" charset="-128"/>
              </a:rPr>
              <a:t>日時</a:t>
            </a:r>
            <a:r>
              <a:rPr lang="ja-JP" altLang="ko-KR" sz="1100" dirty="0">
                <a:latin typeface="MS Mincho" pitchFamily="49" charset="-128"/>
                <a:ea typeface="MS Mincho" pitchFamily="49" charset="-128"/>
              </a:rPr>
              <a:t>を確認できます。</a:t>
            </a:r>
            <a:endParaRPr sz="1100" dirty="0">
              <a:solidFill>
                <a:schemeClr val="dk1"/>
              </a:solidFill>
              <a:latin typeface="MS Mincho" pitchFamily="49" charset="-128"/>
              <a:ea typeface="MS Mincho" pitchFamily="49" charset="-128"/>
              <a:cs typeface="MS Mincho"/>
              <a:sym typeface="MS Mincho"/>
            </a:endParaRPr>
          </a:p>
          <a:p>
            <a:pPr lvl="0">
              <a:lnSpc>
                <a:spcPct val="125000"/>
              </a:lnSpc>
            </a:pPr>
            <a:r>
              <a:rPr lang="en-US" altLang="ko-KR" sz="1100" dirty="0">
                <a:solidFill>
                  <a:srgbClr val="FF0000"/>
                </a:solidFill>
                <a:latin typeface="MS Mincho" pitchFamily="49" charset="-128"/>
                <a:ea typeface="MS Mincho" pitchFamily="49" charset="-128"/>
                <a:cs typeface="MS Mincho"/>
                <a:sym typeface="MS Mincho"/>
              </a:rPr>
              <a:t> </a:t>
            </a:r>
            <a:r>
              <a:rPr lang="ko-KR" sz="1100" dirty="0">
                <a:solidFill>
                  <a:srgbClr val="FF0000"/>
                </a:solidFill>
                <a:latin typeface="MS Mincho" pitchFamily="49" charset="-128"/>
                <a:ea typeface="MS Mincho"/>
                <a:cs typeface="MS Mincho"/>
                <a:sym typeface="MS Mincho"/>
              </a:rPr>
              <a:t>注：</a:t>
            </a:r>
            <a:r>
              <a:rPr lang="ja-JP" altLang="ko-KR" sz="1100" dirty="0">
                <a:solidFill>
                  <a:srgbClr val="FF0000"/>
                </a:solidFill>
                <a:latin typeface="MS Mincho" pitchFamily="49" charset="-128"/>
                <a:ea typeface="MS Mincho" pitchFamily="49" charset="-128"/>
              </a:rPr>
              <a:t>本機能は運営者のみの固有権限</a:t>
            </a:r>
            <a:r>
              <a:rPr lang="ja-JP" altLang="en-US" sz="1100" dirty="0">
                <a:solidFill>
                  <a:srgbClr val="FF0000"/>
                </a:solidFill>
                <a:latin typeface="MS Mincho" pitchFamily="49" charset="-128"/>
                <a:ea typeface="MS Mincho" pitchFamily="49" charset="-128"/>
              </a:rPr>
              <a:t>で、</a:t>
            </a:r>
            <a:r>
              <a:rPr lang="ja-JP" altLang="ko-KR" sz="1100" dirty="0">
                <a:solidFill>
                  <a:srgbClr val="FF0000"/>
                </a:solidFill>
                <a:latin typeface="MS Mincho" pitchFamily="49" charset="-128"/>
                <a:ea typeface="MS Mincho" pitchFamily="49" charset="-128"/>
              </a:rPr>
              <a:t>所属医療機関以外のユーザー</a:t>
            </a:r>
            <a:r>
              <a:rPr lang="ja-JP" altLang="en-US" sz="1100" dirty="0">
                <a:solidFill>
                  <a:srgbClr val="FF0000"/>
                </a:solidFill>
                <a:latin typeface="MS Mincho" pitchFamily="49" charset="-128"/>
                <a:ea typeface="MS Mincho" pitchFamily="49" charset="-128"/>
              </a:rPr>
              <a:t>使用履歴を</a:t>
            </a:r>
            <a:r>
              <a:rPr lang="ja-JP" altLang="ko-KR" sz="1100" dirty="0">
                <a:solidFill>
                  <a:srgbClr val="FF0000"/>
                </a:solidFill>
                <a:latin typeface="MS Mincho" pitchFamily="49" charset="-128"/>
                <a:ea typeface="MS Mincho" pitchFamily="49" charset="-128"/>
              </a:rPr>
              <a:t>照会するためには</a:t>
            </a:r>
            <a:endParaRPr lang="en-US" altLang="ja-JP" sz="1100" dirty="0">
              <a:solidFill>
                <a:srgbClr val="FF0000"/>
              </a:solidFill>
              <a:latin typeface="MS Mincho" pitchFamily="49" charset="-128"/>
              <a:ea typeface="MS Mincho" pitchFamily="49" charset="-128"/>
            </a:endParaRPr>
          </a:p>
          <a:p>
            <a:pPr lvl="0">
              <a:lnSpc>
                <a:spcPct val="125000"/>
              </a:lnSpc>
            </a:pPr>
            <a:r>
              <a:rPr lang="en-US" altLang="ja-JP" sz="1100" dirty="0">
                <a:solidFill>
                  <a:srgbClr val="FF0000"/>
                </a:solidFill>
                <a:latin typeface="MS Mincho" pitchFamily="49" charset="-128"/>
                <a:ea typeface="MS Mincho" pitchFamily="49" charset="-128"/>
              </a:rPr>
              <a:t>    </a:t>
            </a:r>
            <a:r>
              <a:rPr lang="ja-JP" altLang="ko-KR" sz="1100" dirty="0">
                <a:solidFill>
                  <a:srgbClr val="FF0000"/>
                </a:solidFill>
                <a:latin typeface="MS Mincho" pitchFamily="49" charset="-128"/>
                <a:ea typeface="MS Mincho" pitchFamily="49" charset="-128"/>
              </a:rPr>
              <a:t>「医療機関の切り替え」</a:t>
            </a:r>
            <a:r>
              <a:rPr lang="ja-JP" altLang="en-US" sz="1100" dirty="0">
                <a:solidFill>
                  <a:srgbClr val="FF0000"/>
                </a:solidFill>
                <a:latin typeface="MS Mincho" pitchFamily="49" charset="-128"/>
                <a:ea typeface="MS Mincho" pitchFamily="49" charset="-128"/>
              </a:rPr>
              <a:t>で</a:t>
            </a:r>
            <a:r>
              <a:rPr lang="ja-JP" altLang="ko-KR" sz="1100" dirty="0">
                <a:solidFill>
                  <a:srgbClr val="FF0000"/>
                </a:solidFill>
                <a:latin typeface="MS Mincho" pitchFamily="49" charset="-128"/>
                <a:ea typeface="MS Mincho" pitchFamily="49" charset="-128"/>
              </a:rPr>
              <a:t>所属医療機関を変更する必要があります。</a:t>
            </a:r>
            <a:endParaRPr lang="en-US" altLang="ja-JP" sz="1100" dirty="0">
              <a:solidFill>
                <a:srgbClr val="FF0000"/>
              </a:solidFill>
              <a:latin typeface="MS Mincho" pitchFamily="49" charset="-128"/>
              <a:ea typeface="MS Mincho" pitchFamily="49" charset="-128"/>
            </a:endParaRPr>
          </a:p>
          <a:p>
            <a:pPr lvl="0">
              <a:lnSpc>
                <a:spcPct val="125000"/>
              </a:lnSpc>
            </a:pPr>
            <a:r>
              <a:rPr lang="en-US" altLang="ja-JP" sz="1100" dirty="0">
                <a:solidFill>
                  <a:srgbClr val="FF0000"/>
                </a:solidFill>
                <a:latin typeface="MS Mincho" pitchFamily="49" charset="-128"/>
                <a:ea typeface="MS Mincho" pitchFamily="49" charset="-128"/>
              </a:rPr>
              <a:t>    </a:t>
            </a:r>
            <a:r>
              <a:rPr lang="ja-JP" altLang="ko-KR" sz="1100" dirty="0">
                <a:solidFill>
                  <a:srgbClr val="FF0000"/>
                </a:solidFill>
                <a:latin typeface="MS Mincho" pitchFamily="49" charset="-128"/>
                <a:ea typeface="MS Mincho" pitchFamily="49" charset="-128"/>
              </a:rPr>
              <a:t>（</a:t>
            </a:r>
            <a:r>
              <a:rPr lang="en-US" altLang="ja-JP" sz="1100" dirty="0">
                <a:solidFill>
                  <a:srgbClr val="FF0000"/>
                </a:solidFill>
                <a:latin typeface="MS Mincho" pitchFamily="49" charset="-128"/>
                <a:ea typeface="MS Mincho" pitchFamily="49" charset="-128"/>
              </a:rPr>
              <a:t> </a:t>
            </a:r>
            <a:r>
              <a:rPr lang="ja-JP" altLang="ko-KR" sz="1100" dirty="0">
                <a:solidFill>
                  <a:srgbClr val="FF0000"/>
                </a:solidFill>
                <a:latin typeface="MS Mincho" pitchFamily="49" charset="-128"/>
                <a:ea typeface="MS Mincho" pitchFamily="49" charset="-128"/>
              </a:rPr>
              <a:t>医療機関の切り替えについては[別添・医療機関の切り替え方法]を参照してください。）</a:t>
            </a:r>
            <a:endParaRPr sz="1100" dirty="0">
              <a:solidFill>
                <a:srgbClr val="FF0000"/>
              </a:solidFill>
              <a:latin typeface="MS Mincho" pitchFamily="49" charset="-128"/>
              <a:ea typeface="MS Mincho" pitchFamily="49" charset="-128"/>
              <a:cs typeface="MS Mincho"/>
              <a:sym typeface="MS Mincho"/>
            </a:endParaRPr>
          </a:p>
        </p:txBody>
      </p:sp>
      <p:sp>
        <p:nvSpPr>
          <p:cNvPr id="6" name="Google Shape;300;p12">
            <a:extLst>
              <a:ext uri="{FF2B5EF4-FFF2-40B4-BE49-F238E27FC236}">
                <a16:creationId xmlns:a16="http://schemas.microsoft.com/office/drawing/2014/main" id="{716ACC98-06CC-8DBA-7497-DA8F00E52012}"/>
              </a:ext>
            </a:extLst>
          </p:cNvPr>
          <p:cNvSpPr/>
          <p:nvPr/>
        </p:nvSpPr>
        <p:spPr>
          <a:xfrm>
            <a:off x="945138" y="4130991"/>
            <a:ext cx="1501261" cy="23622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7" name="Google Shape;301;p12">
            <a:extLst>
              <a:ext uri="{FF2B5EF4-FFF2-40B4-BE49-F238E27FC236}">
                <a16:creationId xmlns:a16="http://schemas.microsoft.com/office/drawing/2014/main" id="{E7D8D872-1997-C06F-0AC2-4E933DD9D8B2}"/>
              </a:ext>
            </a:extLst>
          </p:cNvPr>
          <p:cNvSpPr/>
          <p:nvPr/>
        </p:nvSpPr>
        <p:spPr>
          <a:xfrm>
            <a:off x="2645075" y="3502568"/>
            <a:ext cx="3501387" cy="829195"/>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ナビゲーションウィンドウの「Admin」&gt;「ユーザーログ履歴」をダブルクリックします。</a:t>
            </a:r>
            <a:endParaRPr sz="1100" dirty="0">
              <a:solidFill>
                <a:schemeClr val="dk1"/>
              </a:solidFill>
              <a:latin typeface="MS Mincho" pitchFamily="49" charset="-128"/>
              <a:ea typeface="MS Mincho" pitchFamily="49" charset="-128"/>
              <a:cs typeface="MS Mincho"/>
              <a:sym typeface="MS Mincho"/>
            </a:endParaRPr>
          </a:p>
        </p:txBody>
      </p:sp>
      <p:sp>
        <p:nvSpPr>
          <p:cNvPr id="8" name="Google Shape;302;p12">
            <a:extLst>
              <a:ext uri="{FF2B5EF4-FFF2-40B4-BE49-F238E27FC236}">
                <a16:creationId xmlns:a16="http://schemas.microsoft.com/office/drawing/2014/main" id="{6945791C-10A8-C001-CF89-EB78782BA6F7}"/>
              </a:ext>
            </a:extLst>
          </p:cNvPr>
          <p:cNvSpPr txBox="1"/>
          <p:nvPr/>
        </p:nvSpPr>
        <p:spPr>
          <a:xfrm>
            <a:off x="338265" y="5397624"/>
            <a:ext cx="5400000" cy="303889"/>
          </a:xfrm>
          <a:prstGeom prst="rect">
            <a:avLst/>
          </a:prstGeom>
          <a:noFill/>
          <a:ln>
            <a:noFill/>
          </a:ln>
        </p:spPr>
        <p:txBody>
          <a:bodyPr spcFirstLastPara="1" wrap="square" lIns="91425" tIns="45700" rIns="91425" bIns="45700" anchor="t" anchorCtr="0">
            <a:spAutoFit/>
          </a:bodyPr>
          <a:lstStyle/>
          <a:p>
            <a:pPr lvl="0" algn="just">
              <a:lnSpc>
                <a:spcPct val="125000"/>
              </a:lnSpc>
            </a:pPr>
            <a:r>
              <a:rPr lang="ja-JP" altLang="ko-KR" sz="1100" dirty="0">
                <a:latin typeface="MS Mincho" pitchFamily="49" charset="-128"/>
                <a:ea typeface="MS Mincho" pitchFamily="49" charset="-128"/>
              </a:rPr>
              <a:t>「ユーザーログ履歴」の初期画面です。</a:t>
            </a:r>
            <a:endParaRPr sz="1100" dirty="0">
              <a:solidFill>
                <a:schemeClr val="dk1"/>
              </a:solidFill>
              <a:latin typeface="MS Mincho" pitchFamily="49" charset="-128"/>
              <a:ea typeface="MS Mincho" pitchFamily="49" charset="-128"/>
              <a:cs typeface="MS Mincho"/>
              <a:sym typeface="MS Mincho"/>
            </a:endParaRPr>
          </a:p>
        </p:txBody>
      </p:sp>
      <p:pic>
        <p:nvPicPr>
          <p:cNvPr id="9" name="Google Shape;303;p12">
            <a:extLst>
              <a:ext uri="{FF2B5EF4-FFF2-40B4-BE49-F238E27FC236}">
                <a16:creationId xmlns:a16="http://schemas.microsoft.com/office/drawing/2014/main" id="{68779F08-86EC-9049-EF49-164DC532A528}"/>
              </a:ext>
            </a:extLst>
          </p:cNvPr>
          <p:cNvPicPr preferRelativeResize="0"/>
          <p:nvPr/>
        </p:nvPicPr>
        <p:blipFill rotWithShape="1">
          <a:blip r:embed="rId3" cstate="print">
            <a:alphaModFix/>
          </a:blip>
          <a:srcRect/>
          <a:stretch/>
        </p:blipFill>
        <p:spPr>
          <a:xfrm>
            <a:off x="540431" y="5737933"/>
            <a:ext cx="5917519" cy="2463092"/>
          </a:xfrm>
          <a:prstGeom prst="rect">
            <a:avLst/>
          </a:prstGeom>
          <a:noFill/>
          <a:ln>
            <a:solidFill>
              <a:srgbClr val="000000"/>
            </a:solidFill>
          </a:ln>
        </p:spPr>
      </p:pic>
    </p:spTree>
    <p:extLst>
      <p:ext uri="{BB962C8B-B14F-4D97-AF65-F5344CB8AC3E}">
        <p14:creationId xmlns:p14="http://schemas.microsoft.com/office/powerpoint/2010/main" val="1421511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7412B41A-48B6-C666-929B-1165053BE976}"/>
              </a:ext>
            </a:extLst>
          </p:cNvPr>
          <p:cNvSpPr>
            <a:spLocks noGrp="1"/>
          </p:cNvSpPr>
          <p:nvPr>
            <p:ph type="sldNum" sz="quarter" idx="12"/>
          </p:nvPr>
        </p:nvSpPr>
        <p:spPr/>
        <p:txBody>
          <a:bodyPr/>
          <a:lstStyle/>
          <a:p>
            <a:fld id="{AE8EA5A1-38AB-4AA0-89CC-DE1004BC27E5}" type="slidenum">
              <a:rPr kumimoji="1" lang="ja-JP" altLang="en-US" smtClean="0"/>
              <a:t>199</a:t>
            </a:fld>
            <a:endParaRPr kumimoji="1" lang="ja-JP" altLang="en-US"/>
          </a:p>
        </p:txBody>
      </p:sp>
      <p:pic>
        <p:nvPicPr>
          <p:cNvPr id="3" name="Google Shape;308;p13">
            <a:extLst>
              <a:ext uri="{FF2B5EF4-FFF2-40B4-BE49-F238E27FC236}">
                <a16:creationId xmlns:a16="http://schemas.microsoft.com/office/drawing/2014/main" id="{CADBC557-2D15-550C-E909-BA6FBC728EC2}"/>
              </a:ext>
            </a:extLst>
          </p:cNvPr>
          <p:cNvPicPr preferRelativeResize="0"/>
          <p:nvPr/>
        </p:nvPicPr>
        <p:blipFill rotWithShape="1">
          <a:blip r:embed="rId2" cstate="print">
            <a:alphaModFix/>
          </a:blip>
          <a:srcRect/>
          <a:stretch/>
        </p:blipFill>
        <p:spPr>
          <a:xfrm>
            <a:off x="565891" y="4446090"/>
            <a:ext cx="5610135" cy="2749583"/>
          </a:xfrm>
          <a:prstGeom prst="rect">
            <a:avLst/>
          </a:prstGeom>
          <a:noFill/>
          <a:ln>
            <a:noFill/>
          </a:ln>
        </p:spPr>
      </p:pic>
      <p:sp>
        <p:nvSpPr>
          <p:cNvPr id="4" name="Google Shape;309;p13">
            <a:extLst>
              <a:ext uri="{FF2B5EF4-FFF2-40B4-BE49-F238E27FC236}">
                <a16:creationId xmlns:a16="http://schemas.microsoft.com/office/drawing/2014/main" id="{1E741F85-8D76-36B4-2151-BCF2D8A88173}"/>
              </a:ext>
            </a:extLst>
          </p:cNvPr>
          <p:cNvSpPr txBox="1"/>
          <p:nvPr/>
        </p:nvSpPr>
        <p:spPr>
          <a:xfrm>
            <a:off x="501882" y="1405204"/>
            <a:ext cx="6093920" cy="938678"/>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ユーザーの履歴ログ抽出照会条件</a:t>
            </a:r>
            <a:r>
              <a:rPr lang="ja-JP" altLang="en-US" sz="1100" dirty="0">
                <a:latin typeface="MS Mincho" pitchFamily="49" charset="-128"/>
                <a:ea typeface="MS Mincho" pitchFamily="49" charset="-128"/>
              </a:rPr>
              <a:t>です</a:t>
            </a:r>
            <a:r>
              <a:rPr lang="ja-JP" altLang="ko-KR" sz="1100" dirty="0">
                <a:latin typeface="MS Mincho" pitchFamily="49" charset="-128"/>
                <a:ea typeface="MS Mincho" pitchFamily="49" charset="-128"/>
              </a:rPr>
              <a:t>。</a:t>
            </a:r>
            <a:endParaRPr dirty="0">
              <a:latin typeface="MS Mincho" pitchFamily="49" charset="-128"/>
              <a:ea typeface="MS Mincho" pitchFamily="49" charset="-128"/>
            </a:endParaRPr>
          </a:p>
          <a:p>
            <a:pPr marL="171450" lvl="0" indent="-171450">
              <a:lnSpc>
                <a:spcPct val="125000"/>
              </a:lnSpc>
              <a:buClr>
                <a:schemeClr val="dk1"/>
              </a:buClr>
              <a:buSzPts val="1100"/>
              <a:buFont typeface="MS Mincho"/>
              <a:buChar char="-"/>
            </a:pPr>
            <a:r>
              <a:rPr lang="ja-JP" altLang="ko-KR" sz="1100" dirty="0">
                <a:latin typeface="MS Mincho" pitchFamily="49" charset="-128"/>
                <a:ea typeface="MS Mincho" pitchFamily="49" charset="-128"/>
              </a:rPr>
              <a:t>開始日と終了日：</a:t>
            </a:r>
            <a:r>
              <a:rPr lang="ja-JP" altLang="en-US" sz="1100" dirty="0">
                <a:latin typeface="MS Mincho" pitchFamily="49" charset="-128"/>
                <a:ea typeface="MS Mincho" pitchFamily="49" charset="-128"/>
              </a:rPr>
              <a:t>デフォルトとして</a:t>
            </a:r>
            <a:r>
              <a:rPr lang="ja-JP" altLang="ko-KR" sz="1100" dirty="0">
                <a:latin typeface="MS Mincho" pitchFamily="49" charset="-128"/>
                <a:ea typeface="MS Mincho" pitchFamily="49" charset="-128"/>
              </a:rPr>
              <a:t>現在の日付</a:t>
            </a:r>
            <a:r>
              <a:rPr lang="ja-JP" altLang="en-US" sz="1100" dirty="0">
                <a:latin typeface="MS Mincho" pitchFamily="49" charset="-128"/>
                <a:ea typeface="MS Mincho" pitchFamily="49" charset="-128"/>
              </a:rPr>
              <a:t>が</a:t>
            </a:r>
            <a:r>
              <a:rPr lang="ja-JP" altLang="ko-KR" sz="1100" dirty="0">
                <a:latin typeface="MS Mincho" pitchFamily="49" charset="-128"/>
                <a:ea typeface="MS Mincho" pitchFamily="49" charset="-128"/>
              </a:rPr>
              <a:t>表示されます。 日付を変更すると使用履歴のあるユーザー（ユーザーID、ユーザー名称）が左下段</a:t>
            </a:r>
            <a:endParaRPr lang="en-US" altLang="ja-JP" sz="1100" dirty="0">
              <a:latin typeface="MS Mincho" pitchFamily="49" charset="-128"/>
              <a:ea typeface="MS Mincho" pitchFamily="49" charset="-128"/>
            </a:endParaRPr>
          </a:p>
          <a:p>
            <a:pPr marL="171450" lvl="0" indent="-171450">
              <a:lnSpc>
                <a:spcPct val="125000"/>
              </a:lnSpc>
              <a:buClr>
                <a:schemeClr val="dk1"/>
              </a:buClr>
              <a:buSzPts val="1100"/>
            </a:pPr>
            <a:r>
              <a:rPr lang="ja-JP" altLang="ko-KR" sz="1100" dirty="0">
                <a:latin typeface="MS Mincho" pitchFamily="49" charset="-128"/>
                <a:ea typeface="MS Mincho" pitchFamily="49" charset="-128"/>
              </a:rPr>
              <a:t>「 </a:t>
            </a:r>
            <a:r>
              <a:rPr lang="ko-KR" sz="1100" dirty="0" err="1">
                <a:solidFill>
                  <a:schemeClr val="dk1"/>
                </a:solidFill>
                <a:latin typeface="MS Mincho" pitchFamily="49" charset="-128"/>
                <a:ea typeface="MS Mincho"/>
                <a:cs typeface="MS Mincho"/>
                <a:sym typeface="MS Mincho"/>
              </a:rPr>
              <a:t>履歴</a:t>
            </a:r>
            <a:r>
              <a:rPr lang="ko-KR" sz="1100" dirty="0">
                <a:solidFill>
                  <a:schemeClr val="dk1"/>
                </a:solidFill>
                <a:latin typeface="MS Mincho" pitchFamily="49" charset="-128"/>
                <a:ea typeface="MS Mincho"/>
                <a:cs typeface="MS Mincho"/>
                <a:sym typeface="MS Mincho"/>
              </a:rPr>
              <a:t>ログが存在する使用者リスト</a:t>
            </a:r>
            <a:r>
              <a:rPr lang="ja-JP" altLang="ko-KR" sz="1100" dirty="0">
                <a:latin typeface="MS Mincho" pitchFamily="49" charset="-128"/>
                <a:ea typeface="MS Mincho" pitchFamily="49" charset="-128"/>
              </a:rPr>
              <a:t> 」</a:t>
            </a:r>
            <a:r>
              <a:rPr lang="ja-JP" altLang="en-US" sz="1100" dirty="0">
                <a:solidFill>
                  <a:schemeClr val="dk1"/>
                </a:solidFill>
                <a:latin typeface="MS Mincho" pitchFamily="49" charset="-128"/>
                <a:ea typeface="MS Mincho" pitchFamily="49" charset="-128"/>
                <a:cs typeface="MS Mincho"/>
                <a:sym typeface="MS Mincho"/>
              </a:rPr>
              <a:t>に</a:t>
            </a:r>
            <a:r>
              <a:rPr lang="ja-JP" altLang="ko-KR" sz="1100" dirty="0">
                <a:latin typeface="MS Mincho" pitchFamily="49" charset="-128"/>
                <a:ea typeface="MS Mincho" pitchFamily="49" charset="-128"/>
              </a:rPr>
              <a:t>照会されます</a:t>
            </a:r>
            <a:r>
              <a:rPr lang="ja-JP" altLang="en-US" sz="1100" dirty="0">
                <a:latin typeface="MS Mincho" pitchFamily="49" charset="-128"/>
                <a:ea typeface="MS Mincho" pitchFamily="49" charset="-128"/>
              </a:rPr>
              <a:t>。</a:t>
            </a:r>
            <a:endParaRPr dirty="0">
              <a:latin typeface="MS Mincho" pitchFamily="49" charset="-128"/>
              <a:ea typeface="MS Mincho" pitchFamily="49" charset="-128"/>
            </a:endParaRPr>
          </a:p>
        </p:txBody>
      </p:sp>
      <p:pic>
        <p:nvPicPr>
          <p:cNvPr id="5" name="Google Shape;310;p13">
            <a:extLst>
              <a:ext uri="{FF2B5EF4-FFF2-40B4-BE49-F238E27FC236}">
                <a16:creationId xmlns:a16="http://schemas.microsoft.com/office/drawing/2014/main" id="{49170C33-32BF-2CAF-51A5-8A4F67B70550}"/>
              </a:ext>
            </a:extLst>
          </p:cNvPr>
          <p:cNvPicPr preferRelativeResize="0"/>
          <p:nvPr/>
        </p:nvPicPr>
        <p:blipFill rotWithShape="1">
          <a:blip r:embed="rId3" cstate="print">
            <a:alphaModFix/>
          </a:blip>
          <a:srcRect/>
          <a:stretch/>
        </p:blipFill>
        <p:spPr>
          <a:xfrm>
            <a:off x="3801433" y="2473041"/>
            <a:ext cx="2453487" cy="374634"/>
          </a:xfrm>
          <a:prstGeom prst="rect">
            <a:avLst/>
          </a:prstGeom>
          <a:noFill/>
          <a:ln>
            <a:noFill/>
          </a:ln>
        </p:spPr>
      </p:pic>
      <p:grpSp>
        <p:nvGrpSpPr>
          <p:cNvPr id="6" name="Google Shape;311;p13">
            <a:extLst>
              <a:ext uri="{FF2B5EF4-FFF2-40B4-BE49-F238E27FC236}">
                <a16:creationId xmlns:a16="http://schemas.microsoft.com/office/drawing/2014/main" id="{846E5D8B-0975-D9F2-6D69-D1B5CE1EAFB0}"/>
              </a:ext>
            </a:extLst>
          </p:cNvPr>
          <p:cNvGrpSpPr/>
          <p:nvPr/>
        </p:nvGrpSpPr>
        <p:grpSpPr>
          <a:xfrm>
            <a:off x="467593" y="959248"/>
            <a:ext cx="6390407" cy="426958"/>
            <a:chOff x="1013812" y="1502173"/>
            <a:chExt cx="6390407" cy="426958"/>
          </a:xfrm>
        </p:grpSpPr>
        <p:pic>
          <p:nvPicPr>
            <p:cNvPr id="7" name="Google Shape;312;p13">
              <a:extLst>
                <a:ext uri="{FF2B5EF4-FFF2-40B4-BE49-F238E27FC236}">
                  <a16:creationId xmlns:a16="http://schemas.microsoft.com/office/drawing/2014/main" id="{3927F92A-988F-706B-7413-0CEF8EEA4997}"/>
                </a:ext>
              </a:extLst>
            </p:cNvPr>
            <p:cNvPicPr preferRelativeResize="0"/>
            <p:nvPr/>
          </p:nvPicPr>
          <p:blipFill rotWithShape="1">
            <a:blip r:embed="rId4" cstate="print">
              <a:alphaModFix/>
            </a:blip>
            <a:srcRect/>
            <a:stretch/>
          </p:blipFill>
          <p:spPr>
            <a:xfrm>
              <a:off x="1013812" y="1530533"/>
              <a:ext cx="4995333" cy="398598"/>
            </a:xfrm>
            <a:prstGeom prst="rect">
              <a:avLst/>
            </a:prstGeom>
            <a:noFill/>
            <a:ln>
              <a:noFill/>
            </a:ln>
          </p:spPr>
        </p:pic>
        <p:pic>
          <p:nvPicPr>
            <p:cNvPr id="8" name="Google Shape;313;p13">
              <a:extLst>
                <a:ext uri="{FF2B5EF4-FFF2-40B4-BE49-F238E27FC236}">
                  <a16:creationId xmlns:a16="http://schemas.microsoft.com/office/drawing/2014/main" id="{95368C48-EB18-C5C1-E3AB-3C8B1D5B5F6D}"/>
                </a:ext>
              </a:extLst>
            </p:cNvPr>
            <p:cNvPicPr preferRelativeResize="0"/>
            <p:nvPr/>
          </p:nvPicPr>
          <p:blipFill rotWithShape="1">
            <a:blip r:embed="rId5" cstate="print">
              <a:alphaModFix/>
            </a:blip>
            <a:srcRect/>
            <a:stretch/>
          </p:blipFill>
          <p:spPr>
            <a:xfrm>
              <a:off x="6003262" y="1502173"/>
              <a:ext cx="1400957" cy="426958"/>
            </a:xfrm>
            <a:prstGeom prst="rect">
              <a:avLst/>
            </a:prstGeom>
            <a:noFill/>
            <a:ln>
              <a:noFill/>
            </a:ln>
          </p:spPr>
        </p:pic>
      </p:grpSp>
      <p:sp>
        <p:nvSpPr>
          <p:cNvPr id="9" name="Google Shape;315;p13">
            <a:extLst>
              <a:ext uri="{FF2B5EF4-FFF2-40B4-BE49-F238E27FC236}">
                <a16:creationId xmlns:a16="http://schemas.microsoft.com/office/drawing/2014/main" id="{1C2C1C71-9A4E-65A1-EDE0-5457BEA22B61}"/>
              </a:ext>
            </a:extLst>
          </p:cNvPr>
          <p:cNvSpPr txBox="1"/>
          <p:nvPr/>
        </p:nvSpPr>
        <p:spPr>
          <a:xfrm>
            <a:off x="3170078" y="2944609"/>
            <a:ext cx="3424110" cy="1361871"/>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② </a:t>
            </a:r>
            <a:r>
              <a:rPr lang="ja-JP" altLang="en-US" sz="1100" dirty="0">
                <a:solidFill>
                  <a:schemeClr val="tx1"/>
                </a:solidFill>
                <a:latin typeface="MS Mincho" pitchFamily="49" charset="-128"/>
                <a:ea typeface="MS Mincho" pitchFamily="49" charset="-128"/>
                <a:cs typeface="MS Mincho"/>
                <a:sym typeface="MS Mincho"/>
              </a:rPr>
              <a:t>デフォルト</a:t>
            </a:r>
            <a:r>
              <a:rPr lang="ja-JP" altLang="ko-KR" sz="1100" dirty="0">
                <a:latin typeface="MS Mincho" pitchFamily="49" charset="-128"/>
                <a:ea typeface="MS Mincho" pitchFamily="49" charset="-128"/>
              </a:rPr>
              <a:t>で「ユーザー」は空欄ですが、</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「履歴</a:t>
            </a: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ログが存在するユーザーリスト」で</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選択</a:t>
            </a:r>
            <a:r>
              <a:rPr lang="ja-JP" altLang="en-US" sz="1100" dirty="0">
                <a:latin typeface="MS Mincho" pitchFamily="49" charset="-128"/>
                <a:ea typeface="MS Mincho" pitchFamily="49" charset="-128"/>
              </a:rPr>
              <a:t>し</a:t>
            </a:r>
            <a:r>
              <a:rPr lang="ja-JP" altLang="ko-KR" sz="1100" dirty="0">
                <a:latin typeface="MS Mincho" pitchFamily="49" charset="-128"/>
                <a:ea typeface="MS Mincho" pitchFamily="49" charset="-128"/>
              </a:rPr>
              <a:t>クリックするとIDユーザー名が設定され、</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自動的に</a:t>
            </a:r>
            <a:r>
              <a:rPr lang="en-US" altLang="ja-JP" sz="1100" dirty="0">
                <a:latin typeface="MS Mincho" pitchFamily="49" charset="-128"/>
                <a:ea typeface="MS Mincho" pitchFamily="49" charset="-128"/>
              </a:rPr>
              <a:t>  </a:t>
            </a:r>
            <a:r>
              <a:rPr lang="ja-JP" altLang="en-US" sz="1100" dirty="0">
                <a:latin typeface="MS Mincho" pitchFamily="49" charset="-128"/>
                <a:ea typeface="MS Mincho" pitchFamily="49" charset="-128"/>
              </a:rPr>
              <a:t>　</a:t>
            </a: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検索が行われます。</a:t>
            </a:r>
            <a:endParaRPr dirty="0">
              <a:latin typeface="MS Mincho" pitchFamily="49" charset="-128"/>
              <a:ea typeface="MS Mincho" pitchFamily="49" charset="-128"/>
            </a:endParaRPr>
          </a:p>
          <a:p>
            <a:pPr lvl="0">
              <a:lnSpc>
                <a:spcPct val="125000"/>
              </a:lnSpc>
            </a:pPr>
            <a:r>
              <a:rPr lang="en-US" altLang="ko-KR"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 </a:t>
            </a:r>
            <a:r>
              <a:rPr lang="ko-KR" sz="1100" dirty="0" err="1">
                <a:solidFill>
                  <a:schemeClr val="dk1"/>
                </a:solidFill>
                <a:latin typeface="MS Mincho" pitchFamily="49" charset="-128"/>
                <a:ea typeface="MS Mincho"/>
                <a:cs typeface="MS Mincho"/>
                <a:sym typeface="MS Mincho"/>
              </a:rPr>
              <a:t>使用者履歴</a:t>
            </a:r>
            <a:r>
              <a:rPr lang="ko-KR" sz="1100" dirty="0">
                <a:solidFill>
                  <a:schemeClr val="dk1"/>
                </a:solidFill>
                <a:latin typeface="MS Mincho" pitchFamily="49" charset="-128"/>
                <a:ea typeface="MS Mincho"/>
                <a:cs typeface="MS Mincho"/>
                <a:sym typeface="MS Mincho"/>
              </a:rPr>
              <a:t>ログリスト</a:t>
            </a:r>
            <a:r>
              <a:rPr lang="ja-JP" altLang="ko-KR" sz="1100" dirty="0">
                <a:latin typeface="MS Mincho" pitchFamily="49" charset="-128"/>
                <a:ea typeface="MS Mincho" pitchFamily="49" charset="-128"/>
              </a:rPr>
              <a:t> 」</a:t>
            </a:r>
            <a:r>
              <a:rPr lang="ja-JP" altLang="en-US" sz="1100" dirty="0">
                <a:solidFill>
                  <a:schemeClr val="dk1"/>
                </a:solidFill>
                <a:latin typeface="MS Mincho" pitchFamily="49" charset="-128"/>
                <a:ea typeface="MS Mincho" pitchFamily="49" charset="-128"/>
                <a:cs typeface="MS Mincho"/>
                <a:sym typeface="MS Mincho"/>
              </a:rPr>
              <a:t>に</a:t>
            </a:r>
            <a:r>
              <a:rPr lang="ja-JP" altLang="ko-KR" sz="1100" dirty="0">
                <a:latin typeface="MS Mincho" pitchFamily="49" charset="-128"/>
                <a:ea typeface="MS Mincho" pitchFamily="49" charset="-128"/>
              </a:rPr>
              <a:t>使用履歴が照会</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されます。</a:t>
            </a:r>
            <a:endParaRPr dirty="0">
              <a:latin typeface="MS Mincho" pitchFamily="49" charset="-128"/>
              <a:ea typeface="MS Mincho" pitchFamily="49" charset="-128"/>
            </a:endParaRPr>
          </a:p>
        </p:txBody>
      </p:sp>
      <p:pic>
        <p:nvPicPr>
          <p:cNvPr id="10" name="Google Shape;316;p13">
            <a:extLst>
              <a:ext uri="{FF2B5EF4-FFF2-40B4-BE49-F238E27FC236}">
                <a16:creationId xmlns:a16="http://schemas.microsoft.com/office/drawing/2014/main" id="{85F66D7A-8DE7-273A-15C7-350F4B45A9DD}"/>
              </a:ext>
            </a:extLst>
          </p:cNvPr>
          <p:cNvPicPr preferRelativeResize="0"/>
          <p:nvPr/>
        </p:nvPicPr>
        <p:blipFill rotWithShape="1">
          <a:blip r:embed="rId6" cstate="print">
            <a:alphaModFix/>
          </a:blip>
          <a:srcRect/>
          <a:stretch/>
        </p:blipFill>
        <p:spPr>
          <a:xfrm>
            <a:off x="4090362" y="2281243"/>
            <a:ext cx="180975" cy="81187"/>
          </a:xfrm>
          <a:prstGeom prst="rect">
            <a:avLst/>
          </a:prstGeom>
          <a:noFill/>
          <a:ln>
            <a:noFill/>
          </a:ln>
        </p:spPr>
      </p:pic>
      <p:sp>
        <p:nvSpPr>
          <p:cNvPr id="11" name="Google Shape;317;p13">
            <a:extLst>
              <a:ext uri="{FF2B5EF4-FFF2-40B4-BE49-F238E27FC236}">
                <a16:creationId xmlns:a16="http://schemas.microsoft.com/office/drawing/2014/main" id="{038DA458-1AC7-9DC8-3F5E-DC0525458938}"/>
              </a:ext>
            </a:extLst>
          </p:cNvPr>
          <p:cNvSpPr txBox="1"/>
          <p:nvPr/>
        </p:nvSpPr>
        <p:spPr>
          <a:xfrm>
            <a:off x="496996" y="7440257"/>
            <a:ext cx="6342282" cy="115027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③</a:t>
            </a:r>
            <a:r>
              <a:rPr lang="en-US" altLang="ko-KR" sz="1100" dirty="0">
                <a:solidFill>
                  <a:srgbClr val="FF0000"/>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機能ボタン</a:t>
            </a:r>
            <a:endParaRPr sz="1100" dirty="0">
              <a:solidFill>
                <a:schemeClr val="dk1"/>
              </a:solidFill>
              <a:latin typeface="MS Mincho" pitchFamily="49" charset="-128"/>
              <a:ea typeface="MS Mincho" pitchFamily="49" charset="-128"/>
              <a:cs typeface="MS Mincho"/>
              <a:sym typeface="MS Mincho"/>
            </a:endParaRPr>
          </a:p>
          <a:p>
            <a:pPr marL="171450" lvl="0" indent="-171450">
              <a:lnSpc>
                <a:spcPct val="125000"/>
              </a:lnSpc>
              <a:buClr>
                <a:schemeClr val="dk1"/>
              </a:buClr>
              <a:buSzPts val="1100"/>
              <a:buFont typeface="MS Mincho"/>
              <a:buChar char="-"/>
            </a:pPr>
            <a:r>
              <a:rPr lang="en-US" altLang="ko-KR" sz="1100" dirty="0">
                <a:solidFill>
                  <a:schemeClr val="dk1"/>
                </a:solidFill>
                <a:latin typeface="MS Mincho" pitchFamily="49" charset="-128"/>
                <a:ea typeface="MS Mincho"/>
                <a:cs typeface="MS Mincho"/>
                <a:sym typeface="MS Mincho"/>
              </a:rPr>
              <a:t> </a:t>
            </a:r>
            <a:r>
              <a:rPr lang="ja-JP" altLang="en-US" sz="1100" dirty="0">
                <a:solidFill>
                  <a:schemeClr val="dk1"/>
                </a:solidFill>
                <a:latin typeface="MS Mincho" pitchFamily="49" charset="-128"/>
                <a:ea typeface="MS Mincho"/>
                <a:cs typeface="MS Mincho"/>
                <a:sym typeface="MS Mincho"/>
              </a:rPr>
              <a:t>デフォルト</a:t>
            </a:r>
            <a:r>
              <a:rPr lang="ja-JP" altLang="en-US" sz="1100" dirty="0">
                <a:solidFill>
                  <a:schemeClr val="dk1"/>
                </a:solidFill>
                <a:latin typeface="MS Mincho" pitchFamily="49" charset="-128"/>
                <a:ea typeface="MS Mincho" pitchFamily="49" charset="-128"/>
                <a:cs typeface="MS Mincho"/>
                <a:sym typeface="MS Mincho"/>
              </a:rPr>
              <a:t>として</a:t>
            </a:r>
            <a:r>
              <a:rPr lang="ko-KR" sz="1100" dirty="0">
                <a:solidFill>
                  <a:schemeClr val="dk1"/>
                </a:solidFill>
                <a:latin typeface="MS Mincho" pitchFamily="49" charset="-128"/>
                <a:ea typeface="MS Mincho"/>
                <a:cs typeface="MS Mincho"/>
                <a:sym typeface="MS Mincho"/>
              </a:rPr>
              <a:t>           </a:t>
            </a:r>
            <a:r>
              <a:rPr lang="en-US" altLang="ko-KR"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ボタン</a:t>
            </a: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以外は</a:t>
            </a:r>
            <a:r>
              <a:rPr lang="ja-JP" altLang="en-US" sz="1100" dirty="0">
                <a:latin typeface="MS Mincho" pitchFamily="49" charset="-128"/>
                <a:ea typeface="MS Mincho" pitchFamily="49" charset="-128"/>
              </a:rPr>
              <a:t>無効になります。</a:t>
            </a:r>
            <a:endParaRPr dirty="0">
              <a:latin typeface="MS Mincho" pitchFamily="49" charset="-128"/>
              <a:ea typeface="MS Mincho" pitchFamily="49" charset="-128"/>
            </a:endParaRPr>
          </a:p>
          <a:p>
            <a:pPr marL="171450" lvl="0" indent="-171450">
              <a:lnSpc>
                <a:spcPct val="125000"/>
              </a:lnSpc>
              <a:buClr>
                <a:schemeClr val="dk1"/>
              </a:buClr>
              <a:buSzPts val="1100"/>
              <a:buFont typeface="MS Mincho"/>
              <a:buChar char="-"/>
            </a:pPr>
            <a:r>
              <a:rPr lang="ja-JP" altLang="ko-KR" sz="1100" dirty="0">
                <a:latin typeface="MS Mincho" pitchFamily="49" charset="-128"/>
                <a:ea typeface="MS Mincho" pitchFamily="49" charset="-128"/>
              </a:rPr>
              <a:t>「 </a:t>
            </a:r>
            <a:r>
              <a:rPr lang="ko-KR" sz="1100" dirty="0" err="1">
                <a:solidFill>
                  <a:schemeClr val="dk1"/>
                </a:solidFill>
                <a:latin typeface="MS Mincho" pitchFamily="49" charset="-128"/>
                <a:ea typeface="MS Mincho"/>
                <a:cs typeface="MS Mincho"/>
                <a:sym typeface="MS Mincho"/>
              </a:rPr>
              <a:t>使用者履歴</a:t>
            </a:r>
            <a:r>
              <a:rPr lang="ko-KR" sz="1100" dirty="0">
                <a:solidFill>
                  <a:schemeClr val="dk1"/>
                </a:solidFill>
                <a:latin typeface="MS Mincho" pitchFamily="49" charset="-128"/>
                <a:ea typeface="MS Mincho"/>
                <a:cs typeface="MS Mincho"/>
                <a:sym typeface="MS Mincho"/>
              </a:rPr>
              <a:t>ログリスト</a:t>
            </a:r>
            <a:r>
              <a:rPr lang="ja-JP" altLang="ko-KR" sz="1100" dirty="0">
                <a:latin typeface="MS Mincho" pitchFamily="49" charset="-128"/>
                <a:ea typeface="MS Mincho" pitchFamily="49" charset="-128"/>
              </a:rPr>
              <a:t> 」に検索結果がある場合</a:t>
            </a:r>
            <a:r>
              <a:rPr lang="ja-JP" altLang="en-US" sz="1100" dirty="0">
                <a:latin typeface="MS Mincho" pitchFamily="49" charset="-128"/>
                <a:ea typeface="MS Mincho" pitchFamily="49" charset="-128"/>
              </a:rPr>
              <a:t>は</a:t>
            </a:r>
            <a:r>
              <a:rPr lang="ja-JP" altLang="en-US" sz="1100" dirty="0">
                <a:solidFill>
                  <a:schemeClr val="dk1"/>
                </a:solidFill>
                <a:latin typeface="MS Mincho" pitchFamily="49" charset="-128"/>
                <a:ea typeface="MS Mincho" pitchFamily="49" charset="-128"/>
                <a:cs typeface="MS Mincho"/>
                <a:sym typeface="MS Mincho"/>
              </a:rPr>
              <a:t>　　 　 　　は</a:t>
            </a:r>
            <a:r>
              <a:rPr lang="ja-JP" altLang="en-US" sz="1100" dirty="0">
                <a:latin typeface="MS Mincho" pitchFamily="49" charset="-128"/>
                <a:ea typeface="MS Mincho" pitchFamily="49" charset="-128"/>
              </a:rPr>
              <a:t>有効になります。</a:t>
            </a:r>
            <a:r>
              <a:rPr lang="ko-KR" sz="1100" dirty="0">
                <a:solidFill>
                  <a:schemeClr val="dk1"/>
                </a:solidFill>
                <a:latin typeface="MS Mincho" pitchFamily="49" charset="-128"/>
                <a:ea typeface="MS Mincho"/>
                <a:cs typeface="MS Mincho"/>
                <a:sym typeface="MS Mincho"/>
              </a:rPr>
              <a:t> </a:t>
            </a:r>
            <a:endParaRPr dirty="0">
              <a:latin typeface="MS Mincho" pitchFamily="49" charset="-128"/>
              <a:ea typeface="MS Mincho" pitchFamily="49" charset="-128"/>
            </a:endParaRPr>
          </a:p>
          <a:p>
            <a:pPr marL="171450" lvl="0" indent="-171450">
              <a:lnSpc>
                <a:spcPct val="125000"/>
              </a:lnSpc>
              <a:buClr>
                <a:schemeClr val="dk1"/>
              </a:buClr>
              <a:buSzPts val="1100"/>
              <a:buFont typeface="MS Mincho"/>
              <a:buChar char="-"/>
            </a:pPr>
            <a:r>
              <a:rPr lang="ko-KR"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リスト情報と上</a:t>
            </a:r>
            <a:r>
              <a:rPr lang="ja-JP" altLang="en-US" sz="1100" dirty="0">
                <a:latin typeface="MS Mincho" pitchFamily="49" charset="-128"/>
                <a:ea typeface="MS Mincho" pitchFamily="49" charset="-128"/>
              </a:rPr>
              <a:t>段の</a:t>
            </a:r>
            <a:r>
              <a:rPr lang="ja-JP" altLang="ko-KR" sz="1100" dirty="0">
                <a:latin typeface="MS Mincho" pitchFamily="49" charset="-128"/>
                <a:ea typeface="MS Mincho" pitchFamily="49" charset="-128"/>
              </a:rPr>
              <a:t>開始日</a:t>
            </a:r>
            <a:r>
              <a:rPr lang="ja-JP" altLang="en-US" sz="1100" dirty="0">
                <a:latin typeface="MS Mincho" pitchFamily="49" charset="-128"/>
                <a:ea typeface="MS Mincho" pitchFamily="49" charset="-128"/>
              </a:rPr>
              <a:t>及び</a:t>
            </a:r>
            <a:r>
              <a:rPr lang="ja-JP" altLang="ko-KR" sz="1100" dirty="0">
                <a:latin typeface="MS Mincho" pitchFamily="49" charset="-128"/>
                <a:ea typeface="MS Mincho" pitchFamily="49" charset="-128"/>
              </a:rPr>
              <a:t>終了日を初期化します。</a:t>
            </a:r>
            <a:endParaRPr dirty="0">
              <a:latin typeface="MS Mincho" pitchFamily="49" charset="-128"/>
              <a:ea typeface="MS Mincho" pitchFamily="49" charset="-128"/>
            </a:endParaRPr>
          </a:p>
          <a:p>
            <a:pPr marL="171450" lvl="0" indent="-171450">
              <a:lnSpc>
                <a:spcPct val="125000"/>
              </a:lnSpc>
              <a:buClr>
                <a:schemeClr val="dk1"/>
              </a:buClr>
              <a:buSzPts val="1100"/>
              <a:buFont typeface="MS Mincho"/>
              <a:buChar char="-"/>
            </a:pPr>
            <a:r>
              <a:rPr lang="ko-KR"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 「 </a:t>
            </a:r>
            <a:r>
              <a:rPr lang="ko-KR" sz="1100" dirty="0" err="1">
                <a:solidFill>
                  <a:schemeClr val="dk1"/>
                </a:solidFill>
                <a:latin typeface="MS Mincho" pitchFamily="49" charset="-128"/>
                <a:ea typeface="MS Mincho"/>
                <a:cs typeface="MS Mincho"/>
                <a:sym typeface="MS Mincho"/>
              </a:rPr>
              <a:t>使用者履歴</a:t>
            </a:r>
            <a:r>
              <a:rPr lang="ko-KR" sz="1100" dirty="0">
                <a:solidFill>
                  <a:schemeClr val="dk1"/>
                </a:solidFill>
                <a:latin typeface="MS Mincho" pitchFamily="49" charset="-128"/>
                <a:ea typeface="MS Mincho"/>
                <a:cs typeface="MS Mincho"/>
                <a:sym typeface="MS Mincho"/>
              </a:rPr>
              <a:t>ログリスト</a:t>
            </a:r>
            <a:r>
              <a:rPr lang="ja-JP" altLang="ko-KR" sz="1100" dirty="0">
                <a:latin typeface="MS Mincho" pitchFamily="49" charset="-128"/>
                <a:ea typeface="MS Mincho" pitchFamily="49" charset="-128"/>
              </a:rPr>
              <a:t> 」に表示される履歴を画面出力します。</a:t>
            </a:r>
            <a:endParaRPr dirty="0">
              <a:latin typeface="MS Mincho" pitchFamily="49" charset="-128"/>
              <a:ea typeface="MS Mincho" pitchFamily="49" charset="-128"/>
            </a:endParaRPr>
          </a:p>
        </p:txBody>
      </p:sp>
      <p:sp>
        <p:nvSpPr>
          <p:cNvPr id="12" name="Google Shape;318;p13">
            <a:extLst>
              <a:ext uri="{FF2B5EF4-FFF2-40B4-BE49-F238E27FC236}">
                <a16:creationId xmlns:a16="http://schemas.microsoft.com/office/drawing/2014/main" id="{E08EAFF3-04A6-7475-0B6E-66EB68BE5AF8}"/>
              </a:ext>
            </a:extLst>
          </p:cNvPr>
          <p:cNvSpPr txBox="1"/>
          <p:nvPr/>
        </p:nvSpPr>
        <p:spPr>
          <a:xfrm>
            <a:off x="1712949" y="1024647"/>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①</a:t>
            </a:r>
            <a:endParaRPr/>
          </a:p>
        </p:txBody>
      </p:sp>
      <p:sp>
        <p:nvSpPr>
          <p:cNvPr id="13" name="Google Shape;319;p13">
            <a:extLst>
              <a:ext uri="{FF2B5EF4-FFF2-40B4-BE49-F238E27FC236}">
                <a16:creationId xmlns:a16="http://schemas.microsoft.com/office/drawing/2014/main" id="{553DFF18-A80E-DCD5-D04E-E06C9D7CAE0E}"/>
              </a:ext>
            </a:extLst>
          </p:cNvPr>
          <p:cNvSpPr txBox="1"/>
          <p:nvPr/>
        </p:nvSpPr>
        <p:spPr>
          <a:xfrm>
            <a:off x="5882299" y="750295"/>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③</a:t>
            </a:r>
            <a:endParaRPr sz="1800">
              <a:solidFill>
                <a:srgbClr val="FF0000"/>
              </a:solidFill>
              <a:latin typeface="Century"/>
              <a:ea typeface="Century"/>
              <a:cs typeface="Century"/>
              <a:sym typeface="Century"/>
            </a:endParaRPr>
          </a:p>
        </p:txBody>
      </p:sp>
      <p:sp>
        <p:nvSpPr>
          <p:cNvPr id="14" name="Google Shape;320;p13">
            <a:extLst>
              <a:ext uri="{FF2B5EF4-FFF2-40B4-BE49-F238E27FC236}">
                <a16:creationId xmlns:a16="http://schemas.microsoft.com/office/drawing/2014/main" id="{8C1E0376-BD78-4BAE-53E6-C8299AA21321}"/>
              </a:ext>
            </a:extLst>
          </p:cNvPr>
          <p:cNvSpPr/>
          <p:nvPr/>
        </p:nvSpPr>
        <p:spPr>
          <a:xfrm>
            <a:off x="596657" y="1052281"/>
            <a:ext cx="2544828" cy="333925"/>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cxnSp>
        <p:nvCxnSpPr>
          <p:cNvPr id="15" name="Google Shape;321;p13">
            <a:extLst>
              <a:ext uri="{FF2B5EF4-FFF2-40B4-BE49-F238E27FC236}">
                <a16:creationId xmlns:a16="http://schemas.microsoft.com/office/drawing/2014/main" id="{72B85EA0-0A01-974B-221D-8B522C8A8569}"/>
              </a:ext>
            </a:extLst>
          </p:cNvPr>
          <p:cNvCxnSpPr>
            <a:stCxn id="7" idx="1"/>
            <a:endCxn id="19" idx="1"/>
          </p:cNvCxnSpPr>
          <p:nvPr/>
        </p:nvCxnSpPr>
        <p:spPr>
          <a:xfrm>
            <a:off x="467593" y="1186907"/>
            <a:ext cx="29400" cy="2116200"/>
          </a:xfrm>
          <a:prstGeom prst="bentConnector3">
            <a:avLst>
              <a:gd name="adj1" fmla="val -777551"/>
            </a:avLst>
          </a:prstGeom>
          <a:noFill/>
          <a:ln w="19050" cap="flat" cmpd="sng">
            <a:solidFill>
              <a:srgbClr val="FF0000"/>
            </a:solidFill>
            <a:prstDash val="solid"/>
            <a:miter lim="800000"/>
            <a:headEnd type="none" w="sm" len="sm"/>
            <a:tailEnd type="triangle" w="med" len="med"/>
          </a:ln>
        </p:spPr>
      </p:cxnSp>
      <p:sp>
        <p:nvSpPr>
          <p:cNvPr id="17" name="Google Shape;324;p13">
            <a:extLst>
              <a:ext uri="{FF2B5EF4-FFF2-40B4-BE49-F238E27FC236}">
                <a16:creationId xmlns:a16="http://schemas.microsoft.com/office/drawing/2014/main" id="{9181563E-3978-62AE-B159-F51CDB6F0263}"/>
              </a:ext>
            </a:extLst>
          </p:cNvPr>
          <p:cNvSpPr txBox="1"/>
          <p:nvPr/>
        </p:nvSpPr>
        <p:spPr>
          <a:xfrm>
            <a:off x="501882" y="663056"/>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ja-JP" altLang="en-US" sz="1100" dirty="0">
                <a:latin typeface="MS Mincho" pitchFamily="49" charset="-128"/>
                <a:ea typeface="MS Mincho" pitchFamily="49" charset="-128"/>
              </a:rPr>
              <a:t>上部エリアに　　</a:t>
            </a:r>
            <a:r>
              <a:rPr lang="ja-JP" altLang="ko-KR" sz="1100" dirty="0">
                <a:latin typeface="MS Mincho" pitchFamily="49" charset="-128"/>
                <a:ea typeface="MS Mincho" pitchFamily="49" charset="-128"/>
              </a:rPr>
              <a:t>検索ボタンが存在します。</a:t>
            </a:r>
            <a:endParaRPr sz="1100" dirty="0">
              <a:solidFill>
                <a:schemeClr val="dk1"/>
              </a:solidFill>
              <a:latin typeface="MS Mincho" pitchFamily="49" charset="-128"/>
              <a:ea typeface="MS Mincho" pitchFamily="49" charset="-128"/>
              <a:cs typeface="MS Mincho"/>
              <a:sym typeface="MS Mincho"/>
            </a:endParaRPr>
          </a:p>
        </p:txBody>
      </p:sp>
      <p:pic>
        <p:nvPicPr>
          <p:cNvPr id="18" name="Google Shape;325;p13">
            <a:extLst>
              <a:ext uri="{FF2B5EF4-FFF2-40B4-BE49-F238E27FC236}">
                <a16:creationId xmlns:a16="http://schemas.microsoft.com/office/drawing/2014/main" id="{874A0FE4-353B-7090-8F80-AF46D8C6CA5D}"/>
              </a:ext>
            </a:extLst>
          </p:cNvPr>
          <p:cNvPicPr preferRelativeResize="0"/>
          <p:nvPr/>
        </p:nvPicPr>
        <p:blipFill rotWithShape="1">
          <a:blip r:embed="rId7" cstate="print">
            <a:alphaModFix/>
          </a:blip>
          <a:srcRect/>
          <a:stretch/>
        </p:blipFill>
        <p:spPr>
          <a:xfrm>
            <a:off x="1579751" y="728050"/>
            <a:ext cx="244939" cy="197016"/>
          </a:xfrm>
          <a:prstGeom prst="rect">
            <a:avLst/>
          </a:prstGeom>
          <a:noFill/>
          <a:ln>
            <a:noFill/>
          </a:ln>
        </p:spPr>
      </p:pic>
      <p:pic>
        <p:nvPicPr>
          <p:cNvPr id="19" name="Google Shape;322;p13">
            <a:extLst>
              <a:ext uri="{FF2B5EF4-FFF2-40B4-BE49-F238E27FC236}">
                <a16:creationId xmlns:a16="http://schemas.microsoft.com/office/drawing/2014/main" id="{CB1EC8BC-47BB-20B1-23FA-BBF7B268F7CB}"/>
              </a:ext>
            </a:extLst>
          </p:cNvPr>
          <p:cNvPicPr preferRelativeResize="0"/>
          <p:nvPr/>
        </p:nvPicPr>
        <p:blipFill rotWithShape="1">
          <a:blip r:embed="rId8" cstate="print">
            <a:alphaModFix/>
          </a:blip>
          <a:srcRect/>
          <a:stretch/>
        </p:blipFill>
        <p:spPr>
          <a:xfrm>
            <a:off x="496995" y="2416303"/>
            <a:ext cx="2443491" cy="1773846"/>
          </a:xfrm>
          <a:prstGeom prst="rect">
            <a:avLst/>
          </a:prstGeom>
          <a:noFill/>
          <a:ln>
            <a:noFill/>
          </a:ln>
        </p:spPr>
      </p:pic>
      <p:cxnSp>
        <p:nvCxnSpPr>
          <p:cNvPr id="20" name="Google Shape;326;p13">
            <a:extLst>
              <a:ext uri="{FF2B5EF4-FFF2-40B4-BE49-F238E27FC236}">
                <a16:creationId xmlns:a16="http://schemas.microsoft.com/office/drawing/2014/main" id="{5AF5AE9B-AB2D-9713-30BE-0B45AEDFCBF4}"/>
              </a:ext>
            </a:extLst>
          </p:cNvPr>
          <p:cNvCxnSpPr>
            <a:stCxn id="19" idx="3"/>
            <a:endCxn id="5" idx="1"/>
          </p:cNvCxnSpPr>
          <p:nvPr/>
        </p:nvCxnSpPr>
        <p:spPr>
          <a:xfrm rot="10800000" flipH="1">
            <a:off x="2940486" y="2660326"/>
            <a:ext cx="861000" cy="642900"/>
          </a:xfrm>
          <a:prstGeom prst="bentConnector3">
            <a:avLst>
              <a:gd name="adj1" fmla="val 31527"/>
            </a:avLst>
          </a:prstGeom>
          <a:noFill/>
          <a:ln w="19050" cap="flat" cmpd="sng">
            <a:solidFill>
              <a:srgbClr val="FF0000"/>
            </a:solidFill>
            <a:prstDash val="solid"/>
            <a:miter lim="800000"/>
            <a:headEnd type="none" w="sm" len="sm"/>
            <a:tailEnd type="triangle" w="med" len="med"/>
          </a:ln>
        </p:spPr>
      </p:cxnSp>
      <p:pic>
        <p:nvPicPr>
          <p:cNvPr id="21" name="Google Shape;327;p13">
            <a:extLst>
              <a:ext uri="{FF2B5EF4-FFF2-40B4-BE49-F238E27FC236}">
                <a16:creationId xmlns:a16="http://schemas.microsoft.com/office/drawing/2014/main" id="{26D1732E-E22D-3312-A54C-676EF843F7CD}"/>
              </a:ext>
            </a:extLst>
          </p:cNvPr>
          <p:cNvPicPr preferRelativeResize="0"/>
          <p:nvPr/>
        </p:nvPicPr>
        <p:blipFill rotWithShape="1">
          <a:blip r:embed="rId7" cstate="print">
            <a:alphaModFix/>
          </a:blip>
          <a:srcRect/>
          <a:stretch/>
        </p:blipFill>
        <p:spPr>
          <a:xfrm>
            <a:off x="4058379" y="3625544"/>
            <a:ext cx="244939" cy="197016"/>
          </a:xfrm>
          <a:prstGeom prst="rect">
            <a:avLst/>
          </a:prstGeom>
          <a:noFill/>
          <a:ln>
            <a:noFill/>
          </a:ln>
        </p:spPr>
      </p:pic>
      <p:cxnSp>
        <p:nvCxnSpPr>
          <p:cNvPr id="22" name="Google Shape;328;p13">
            <a:extLst>
              <a:ext uri="{FF2B5EF4-FFF2-40B4-BE49-F238E27FC236}">
                <a16:creationId xmlns:a16="http://schemas.microsoft.com/office/drawing/2014/main" id="{6491294D-BACB-8A92-0E3E-B55A2F016FD4}"/>
              </a:ext>
            </a:extLst>
          </p:cNvPr>
          <p:cNvCxnSpPr>
            <a:stCxn id="5" idx="3"/>
            <a:endCxn id="3" idx="3"/>
          </p:cNvCxnSpPr>
          <p:nvPr/>
        </p:nvCxnSpPr>
        <p:spPr>
          <a:xfrm flipH="1">
            <a:off x="6176020" y="2660358"/>
            <a:ext cx="78900" cy="3160500"/>
          </a:xfrm>
          <a:prstGeom prst="bentConnector3">
            <a:avLst>
              <a:gd name="adj1" fmla="val -289734"/>
            </a:avLst>
          </a:prstGeom>
          <a:noFill/>
          <a:ln w="19050" cap="flat" cmpd="sng">
            <a:solidFill>
              <a:srgbClr val="FF0000"/>
            </a:solidFill>
            <a:prstDash val="solid"/>
            <a:miter lim="800000"/>
            <a:headEnd type="none" w="sm" len="sm"/>
            <a:tailEnd type="triangle" w="med" len="med"/>
          </a:ln>
        </p:spPr>
      </p:cxnSp>
      <p:sp>
        <p:nvSpPr>
          <p:cNvPr id="23" name="Google Shape;329;p13">
            <a:extLst>
              <a:ext uri="{FF2B5EF4-FFF2-40B4-BE49-F238E27FC236}">
                <a16:creationId xmlns:a16="http://schemas.microsoft.com/office/drawing/2014/main" id="{8D861FB9-04E3-AEBD-293A-6F47954270B3}"/>
              </a:ext>
            </a:extLst>
          </p:cNvPr>
          <p:cNvSpPr txBox="1"/>
          <p:nvPr/>
        </p:nvSpPr>
        <p:spPr>
          <a:xfrm>
            <a:off x="4222673" y="78231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②</a:t>
            </a:r>
            <a:endParaRPr/>
          </a:p>
        </p:txBody>
      </p:sp>
      <p:pic>
        <p:nvPicPr>
          <p:cNvPr id="24" name="Google Shape;330;p13">
            <a:extLst>
              <a:ext uri="{FF2B5EF4-FFF2-40B4-BE49-F238E27FC236}">
                <a16:creationId xmlns:a16="http://schemas.microsoft.com/office/drawing/2014/main" id="{38894C64-1A68-2E2A-8E29-57ABE913A115}"/>
              </a:ext>
            </a:extLst>
          </p:cNvPr>
          <p:cNvPicPr preferRelativeResize="0"/>
          <p:nvPr/>
        </p:nvPicPr>
        <p:blipFill rotWithShape="1">
          <a:blip r:embed="rId9" cstate="print">
            <a:alphaModFix/>
          </a:blip>
          <a:srcRect/>
          <a:stretch/>
        </p:blipFill>
        <p:spPr>
          <a:xfrm>
            <a:off x="2097458" y="7677379"/>
            <a:ext cx="650132" cy="219805"/>
          </a:xfrm>
          <a:prstGeom prst="rect">
            <a:avLst/>
          </a:prstGeom>
          <a:noFill/>
          <a:ln>
            <a:solidFill>
              <a:srgbClr val="000000"/>
            </a:solidFill>
          </a:ln>
        </p:spPr>
      </p:pic>
      <p:pic>
        <p:nvPicPr>
          <p:cNvPr id="25" name="Google Shape;331;p13">
            <a:extLst>
              <a:ext uri="{FF2B5EF4-FFF2-40B4-BE49-F238E27FC236}">
                <a16:creationId xmlns:a16="http://schemas.microsoft.com/office/drawing/2014/main" id="{E2F3A520-208C-BF50-23EB-DB5C8FAD9526}"/>
              </a:ext>
            </a:extLst>
          </p:cNvPr>
          <p:cNvPicPr preferRelativeResize="0"/>
          <p:nvPr/>
        </p:nvPicPr>
        <p:blipFill rotWithShape="1">
          <a:blip r:embed="rId10" cstate="print">
            <a:alphaModFix/>
          </a:blip>
          <a:srcRect/>
          <a:stretch/>
        </p:blipFill>
        <p:spPr>
          <a:xfrm>
            <a:off x="4244701" y="7909913"/>
            <a:ext cx="631072" cy="210963"/>
          </a:xfrm>
          <a:prstGeom prst="rect">
            <a:avLst/>
          </a:prstGeom>
          <a:noFill/>
          <a:ln>
            <a:solidFill>
              <a:srgbClr val="000000"/>
            </a:solidFill>
          </a:ln>
        </p:spPr>
      </p:pic>
      <p:pic>
        <p:nvPicPr>
          <p:cNvPr id="26" name="Google Shape;332;p13">
            <a:extLst>
              <a:ext uri="{FF2B5EF4-FFF2-40B4-BE49-F238E27FC236}">
                <a16:creationId xmlns:a16="http://schemas.microsoft.com/office/drawing/2014/main" id="{36FC425C-A912-EEA0-D986-B39EB5AC5741}"/>
              </a:ext>
            </a:extLst>
          </p:cNvPr>
          <p:cNvPicPr preferRelativeResize="0"/>
          <p:nvPr/>
        </p:nvPicPr>
        <p:blipFill rotWithShape="1">
          <a:blip r:embed="rId11" cstate="print">
            <a:alphaModFix/>
          </a:blip>
          <a:srcRect/>
          <a:stretch/>
        </p:blipFill>
        <p:spPr>
          <a:xfrm>
            <a:off x="3281867" y="7699796"/>
            <a:ext cx="639821" cy="200571"/>
          </a:xfrm>
          <a:prstGeom prst="rect">
            <a:avLst/>
          </a:prstGeom>
          <a:noFill/>
          <a:ln>
            <a:solidFill>
              <a:srgbClr val="000000"/>
            </a:solidFill>
          </a:ln>
        </p:spPr>
      </p:pic>
      <p:pic>
        <p:nvPicPr>
          <p:cNvPr id="27" name="Google Shape;333;p13">
            <a:extLst>
              <a:ext uri="{FF2B5EF4-FFF2-40B4-BE49-F238E27FC236}">
                <a16:creationId xmlns:a16="http://schemas.microsoft.com/office/drawing/2014/main" id="{5FF1C2D3-8A8C-60D4-EC79-6D73B6188166}"/>
              </a:ext>
            </a:extLst>
          </p:cNvPr>
          <p:cNvPicPr preferRelativeResize="0"/>
          <p:nvPr/>
        </p:nvPicPr>
        <p:blipFill rotWithShape="1">
          <a:blip r:embed="rId9" cstate="print">
            <a:alphaModFix/>
          </a:blip>
          <a:srcRect/>
          <a:stretch/>
        </p:blipFill>
        <p:spPr>
          <a:xfrm>
            <a:off x="786891" y="8123859"/>
            <a:ext cx="650132" cy="219805"/>
          </a:xfrm>
          <a:prstGeom prst="rect">
            <a:avLst/>
          </a:prstGeom>
          <a:noFill/>
          <a:ln>
            <a:solidFill>
              <a:srgbClr val="000000"/>
            </a:solidFill>
          </a:ln>
        </p:spPr>
      </p:pic>
      <p:pic>
        <p:nvPicPr>
          <p:cNvPr id="28" name="Google Shape;334;p13">
            <a:extLst>
              <a:ext uri="{FF2B5EF4-FFF2-40B4-BE49-F238E27FC236}">
                <a16:creationId xmlns:a16="http://schemas.microsoft.com/office/drawing/2014/main" id="{79DB33E7-B891-9D2E-25B7-5EA6C3BF97BE}"/>
              </a:ext>
            </a:extLst>
          </p:cNvPr>
          <p:cNvPicPr preferRelativeResize="0"/>
          <p:nvPr/>
        </p:nvPicPr>
        <p:blipFill rotWithShape="1">
          <a:blip r:embed="rId10" cstate="print">
            <a:alphaModFix/>
          </a:blip>
          <a:srcRect/>
          <a:stretch/>
        </p:blipFill>
        <p:spPr>
          <a:xfrm>
            <a:off x="786893" y="8370581"/>
            <a:ext cx="650131" cy="217335"/>
          </a:xfrm>
          <a:prstGeom prst="rect">
            <a:avLst/>
          </a:prstGeom>
          <a:noFill/>
          <a:ln>
            <a:solidFill>
              <a:srgbClr val="000000"/>
            </a:solidFill>
          </a:ln>
        </p:spPr>
      </p:pic>
      <p:sp>
        <p:nvSpPr>
          <p:cNvPr id="29" name="직사각형 28">
            <a:extLst>
              <a:ext uri="{FF2B5EF4-FFF2-40B4-BE49-F238E27FC236}">
                <a16:creationId xmlns:a16="http://schemas.microsoft.com/office/drawing/2014/main" id="{4587814D-5C5F-F11D-6D99-DD0B54147FDE}"/>
              </a:ext>
            </a:extLst>
          </p:cNvPr>
          <p:cNvSpPr/>
          <p:nvPr/>
        </p:nvSpPr>
        <p:spPr>
          <a:xfrm>
            <a:off x="847035" y="5061620"/>
            <a:ext cx="1350541" cy="2047012"/>
          </a:xfrm>
          <a:prstGeom prst="rect">
            <a:avLst/>
          </a:prstGeom>
          <a:solidFill>
            <a:schemeClr val="bg1">
              <a:lumMod val="85000"/>
              <a:alpha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0" name="직사각형 29">
            <a:extLst>
              <a:ext uri="{FF2B5EF4-FFF2-40B4-BE49-F238E27FC236}">
                <a16:creationId xmlns:a16="http://schemas.microsoft.com/office/drawing/2014/main" id="{7987F58D-3F81-9295-647A-0B634DBBC6A6}"/>
              </a:ext>
            </a:extLst>
          </p:cNvPr>
          <p:cNvSpPr/>
          <p:nvPr/>
        </p:nvSpPr>
        <p:spPr>
          <a:xfrm>
            <a:off x="1345145" y="4899819"/>
            <a:ext cx="479546" cy="74760"/>
          </a:xfrm>
          <a:prstGeom prst="rect">
            <a:avLst/>
          </a:prstGeom>
          <a:solidFill>
            <a:schemeClr val="bg1">
              <a:lumMod val="85000"/>
              <a:alpha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 name="Google Shape;323;p13">
            <a:extLst>
              <a:ext uri="{FF2B5EF4-FFF2-40B4-BE49-F238E27FC236}">
                <a16:creationId xmlns:a16="http://schemas.microsoft.com/office/drawing/2014/main" id="{9B683F10-BEC2-191B-AE3F-EC0B128BDF6A}"/>
              </a:ext>
            </a:extLst>
          </p:cNvPr>
          <p:cNvSpPr txBox="1"/>
          <p:nvPr/>
        </p:nvSpPr>
        <p:spPr>
          <a:xfrm>
            <a:off x="2074477" y="5698765"/>
            <a:ext cx="4057747" cy="303889"/>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en-US" sz="1100" dirty="0">
                <a:latin typeface="MS Mincho" pitchFamily="49" charset="-128"/>
                <a:ea typeface="MS Mincho" pitchFamily="49" charset="-128"/>
              </a:rPr>
              <a:t>設定した</a:t>
            </a:r>
            <a:r>
              <a:rPr lang="ja-JP" altLang="ko-KR" sz="1100" dirty="0">
                <a:latin typeface="MS Mincho" pitchFamily="49" charset="-128"/>
                <a:ea typeface="MS Mincho" pitchFamily="49" charset="-128"/>
              </a:rPr>
              <a:t>期間＋選択ユーザの画面アクセス履歴が検索される。</a:t>
            </a:r>
            <a:endParaRPr sz="1100" dirty="0">
              <a:solidFill>
                <a:schemeClr val="dk1"/>
              </a:solidFill>
              <a:latin typeface="MS Mincho" pitchFamily="49" charset="-128"/>
              <a:ea typeface="MS Mincho" pitchFamily="49" charset="-128"/>
              <a:cs typeface="MS Mincho"/>
              <a:sym typeface="MS Mincho"/>
            </a:endParaRPr>
          </a:p>
        </p:txBody>
      </p:sp>
    </p:spTree>
    <p:extLst>
      <p:ext uri="{BB962C8B-B14F-4D97-AF65-F5344CB8AC3E}">
        <p14:creationId xmlns:p14="http://schemas.microsoft.com/office/powerpoint/2010/main" val="4038439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CEAD4FD3-9085-4C51-A9DA-7955898C1F82}"/>
              </a:ext>
            </a:extLst>
          </p:cNvPr>
          <p:cNvSpPr>
            <a:spLocks noGrp="1"/>
          </p:cNvSpPr>
          <p:nvPr>
            <p:ph type="sldNum" sz="quarter" idx="12"/>
          </p:nvPr>
        </p:nvSpPr>
        <p:spPr/>
        <p:txBody>
          <a:bodyPr/>
          <a:lstStyle/>
          <a:p>
            <a:fld id="{AE8EA5A1-38AB-4AA0-89CC-DE1004BC27E5}" type="slidenum">
              <a:rPr kumimoji="1" lang="ja-JP" altLang="en-US" smtClean="0"/>
              <a:t>200</a:t>
            </a:fld>
            <a:endParaRPr kumimoji="1" lang="ja-JP" altLang="en-US"/>
          </a:p>
        </p:txBody>
      </p:sp>
      <p:sp>
        <p:nvSpPr>
          <p:cNvPr id="3" name="Google Shape;340;p14">
            <a:extLst>
              <a:ext uri="{FF2B5EF4-FFF2-40B4-BE49-F238E27FC236}">
                <a16:creationId xmlns:a16="http://schemas.microsoft.com/office/drawing/2014/main" id="{47334088-663C-868E-B33E-BF38566445BC}"/>
              </a:ext>
            </a:extLst>
          </p:cNvPr>
          <p:cNvSpPr txBox="1"/>
          <p:nvPr/>
        </p:nvSpPr>
        <p:spPr>
          <a:xfrm>
            <a:off x="378662" y="649493"/>
            <a:ext cx="5400000" cy="303929"/>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 </a:t>
            </a:r>
            <a:r>
              <a:rPr lang="ko-KR" sz="1100" dirty="0" err="1">
                <a:solidFill>
                  <a:schemeClr val="dk1"/>
                </a:solidFill>
                <a:latin typeface="MS Mincho"/>
                <a:ea typeface="MS Mincho"/>
                <a:cs typeface="MS Mincho"/>
                <a:sym typeface="MS Mincho"/>
              </a:rPr>
              <a:t>使用者履歴</a:t>
            </a:r>
            <a:r>
              <a:rPr lang="ko-KR" sz="1100" dirty="0">
                <a:solidFill>
                  <a:schemeClr val="dk1"/>
                </a:solidFill>
                <a:latin typeface="MS Mincho"/>
                <a:ea typeface="MS Mincho"/>
                <a:cs typeface="MS Mincho"/>
                <a:sym typeface="MS Mincho"/>
              </a:rPr>
              <a:t>ログリスト</a:t>
            </a:r>
            <a:r>
              <a:rPr lang="ja-JP" altLang="ko-KR" sz="1100" dirty="0">
                <a:latin typeface="MS Mincho" pitchFamily="49" charset="-128"/>
                <a:ea typeface="MS Mincho" pitchFamily="49" charset="-128"/>
              </a:rPr>
              <a:t> 」</a:t>
            </a:r>
            <a:r>
              <a:rPr lang="ko-KR" sz="1100" dirty="0">
                <a:solidFill>
                  <a:schemeClr val="dk1"/>
                </a:solidFill>
                <a:latin typeface="MS Mincho"/>
                <a:ea typeface="MS Mincho"/>
                <a:cs typeface="MS Mincho"/>
                <a:sym typeface="MS Mincho"/>
              </a:rPr>
              <a:t>             </a:t>
            </a:r>
            <a:endParaRPr sz="1100" dirty="0">
              <a:solidFill>
                <a:schemeClr val="dk1"/>
              </a:solidFill>
              <a:latin typeface="MS Mincho"/>
              <a:ea typeface="MS Mincho"/>
              <a:cs typeface="MS Mincho"/>
              <a:sym typeface="MS Mincho"/>
            </a:endParaRPr>
          </a:p>
        </p:txBody>
      </p:sp>
      <p:pic>
        <p:nvPicPr>
          <p:cNvPr id="4" name="Google Shape;341;p14">
            <a:extLst>
              <a:ext uri="{FF2B5EF4-FFF2-40B4-BE49-F238E27FC236}">
                <a16:creationId xmlns:a16="http://schemas.microsoft.com/office/drawing/2014/main" id="{158CFBD8-E7CF-B293-BD61-A4BB476EFD62}"/>
              </a:ext>
            </a:extLst>
          </p:cNvPr>
          <p:cNvPicPr preferRelativeResize="0"/>
          <p:nvPr/>
        </p:nvPicPr>
        <p:blipFill rotWithShape="1">
          <a:blip r:embed="rId2" cstate="print">
            <a:alphaModFix/>
          </a:blip>
          <a:srcRect t="10896"/>
          <a:stretch/>
        </p:blipFill>
        <p:spPr>
          <a:xfrm>
            <a:off x="309981" y="1153504"/>
            <a:ext cx="6238038" cy="4041524"/>
          </a:xfrm>
          <a:prstGeom prst="rect">
            <a:avLst/>
          </a:prstGeom>
          <a:noFill/>
          <a:ln>
            <a:solidFill>
              <a:srgbClr val="000000"/>
            </a:solidFill>
          </a:ln>
        </p:spPr>
      </p:pic>
      <p:pic>
        <p:nvPicPr>
          <p:cNvPr id="5" name="Google Shape;342;p14">
            <a:extLst>
              <a:ext uri="{FF2B5EF4-FFF2-40B4-BE49-F238E27FC236}">
                <a16:creationId xmlns:a16="http://schemas.microsoft.com/office/drawing/2014/main" id="{3D3C5399-32CB-747A-6FE3-218BB1C15E68}"/>
              </a:ext>
            </a:extLst>
          </p:cNvPr>
          <p:cNvPicPr preferRelativeResize="0"/>
          <p:nvPr/>
        </p:nvPicPr>
        <p:blipFill rotWithShape="1">
          <a:blip r:embed="rId3" cstate="print">
            <a:alphaModFix/>
          </a:blip>
          <a:srcRect/>
          <a:stretch/>
        </p:blipFill>
        <p:spPr>
          <a:xfrm>
            <a:off x="2274365" y="646732"/>
            <a:ext cx="715144" cy="289272"/>
          </a:xfrm>
          <a:prstGeom prst="rect">
            <a:avLst/>
          </a:prstGeom>
          <a:noFill/>
          <a:ln>
            <a:solidFill>
              <a:srgbClr val="000000"/>
            </a:solidFill>
          </a:ln>
        </p:spPr>
      </p:pic>
      <p:cxnSp>
        <p:nvCxnSpPr>
          <p:cNvPr id="6" name="Google Shape;343;p14">
            <a:extLst>
              <a:ext uri="{FF2B5EF4-FFF2-40B4-BE49-F238E27FC236}">
                <a16:creationId xmlns:a16="http://schemas.microsoft.com/office/drawing/2014/main" id="{3C223096-BC54-F392-E934-3647AC793A9B}"/>
              </a:ext>
            </a:extLst>
          </p:cNvPr>
          <p:cNvCxnSpPr>
            <a:stCxn id="5" idx="2"/>
          </p:cNvCxnSpPr>
          <p:nvPr/>
        </p:nvCxnSpPr>
        <p:spPr>
          <a:xfrm rot="5400000">
            <a:off x="2522887" y="1044454"/>
            <a:ext cx="217500" cy="600"/>
          </a:xfrm>
          <a:prstGeom prst="bentConnector3">
            <a:avLst>
              <a:gd name="adj1" fmla="val 50025"/>
            </a:avLst>
          </a:prstGeom>
          <a:noFill/>
          <a:ln w="19050" cap="flat" cmpd="sng">
            <a:solidFill>
              <a:srgbClr val="FF0000"/>
            </a:solidFill>
            <a:prstDash val="solid"/>
            <a:miter lim="800000"/>
            <a:headEnd type="none" w="sm" len="sm"/>
            <a:tailEnd type="triangle" w="med" len="med"/>
          </a:ln>
        </p:spPr>
      </p:cxnSp>
      <p:sp>
        <p:nvSpPr>
          <p:cNvPr id="8" name="직사각형 7">
            <a:extLst>
              <a:ext uri="{FF2B5EF4-FFF2-40B4-BE49-F238E27FC236}">
                <a16:creationId xmlns:a16="http://schemas.microsoft.com/office/drawing/2014/main" id="{A658D828-B26E-94D3-0AA7-540FA1F3665C}"/>
              </a:ext>
            </a:extLst>
          </p:cNvPr>
          <p:cNvSpPr/>
          <p:nvPr/>
        </p:nvSpPr>
        <p:spPr>
          <a:xfrm>
            <a:off x="626644" y="1592584"/>
            <a:ext cx="1647721" cy="3602444"/>
          </a:xfrm>
          <a:prstGeom prst="rect">
            <a:avLst/>
          </a:prstGeom>
          <a:solidFill>
            <a:schemeClr val="bg1">
              <a:lumMod val="95000"/>
            </a:schemeClr>
          </a:solidFill>
          <a:ln w="3175">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002777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75EC2-24B4-51FF-3EBF-B908CB0B7B3C}"/>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65651C13-1D34-10C2-B3D7-8994991A1215}"/>
              </a:ext>
            </a:extLst>
          </p:cNvPr>
          <p:cNvSpPr>
            <a:spLocks noGrp="1"/>
          </p:cNvSpPr>
          <p:nvPr>
            <p:ph type="sldNum" sz="quarter" idx="12"/>
          </p:nvPr>
        </p:nvSpPr>
        <p:spPr/>
        <p:txBody>
          <a:bodyPr/>
          <a:lstStyle/>
          <a:p>
            <a:fld id="{AE8EA5A1-38AB-4AA0-89CC-DE1004BC27E5}" type="slidenum">
              <a:rPr kumimoji="1" lang="ja-JP" altLang="en-US" smtClean="0"/>
              <a:t>201</a:t>
            </a:fld>
            <a:endParaRPr kumimoji="1" lang="ja-JP" altLang="en-US"/>
          </a:p>
        </p:txBody>
      </p:sp>
      <p:pic>
        <p:nvPicPr>
          <p:cNvPr id="3" name="Google Shape;348;p15">
            <a:extLst>
              <a:ext uri="{FF2B5EF4-FFF2-40B4-BE49-F238E27FC236}">
                <a16:creationId xmlns:a16="http://schemas.microsoft.com/office/drawing/2014/main" id="{EFF712B9-B4B7-4456-62B0-4CC8F879BC8D}"/>
              </a:ext>
            </a:extLst>
          </p:cNvPr>
          <p:cNvPicPr preferRelativeResize="0"/>
          <p:nvPr/>
        </p:nvPicPr>
        <p:blipFill rotWithShape="1">
          <a:blip r:embed="rId2" cstate="print">
            <a:alphaModFix/>
          </a:blip>
          <a:srcRect t="8844"/>
          <a:stretch/>
        </p:blipFill>
        <p:spPr>
          <a:xfrm>
            <a:off x="4371481" y="2817445"/>
            <a:ext cx="1644487" cy="2473144"/>
          </a:xfrm>
          <a:prstGeom prst="rect">
            <a:avLst/>
          </a:prstGeom>
          <a:noFill/>
          <a:ln>
            <a:noFill/>
          </a:ln>
        </p:spPr>
      </p:pic>
      <p:pic>
        <p:nvPicPr>
          <p:cNvPr id="4" name="Google Shape;349;p15">
            <a:extLst>
              <a:ext uri="{FF2B5EF4-FFF2-40B4-BE49-F238E27FC236}">
                <a16:creationId xmlns:a16="http://schemas.microsoft.com/office/drawing/2014/main" id="{D90A60A8-0D1D-2755-317C-86CCFB2F74BB}"/>
              </a:ext>
            </a:extLst>
          </p:cNvPr>
          <p:cNvPicPr preferRelativeResize="0"/>
          <p:nvPr/>
        </p:nvPicPr>
        <p:blipFill rotWithShape="1">
          <a:blip r:embed="rId3" cstate="print">
            <a:alphaModFix/>
          </a:blip>
          <a:srcRect t="9190"/>
          <a:stretch/>
        </p:blipFill>
        <p:spPr>
          <a:xfrm>
            <a:off x="711604" y="2817445"/>
            <a:ext cx="1586418" cy="2371168"/>
          </a:xfrm>
          <a:prstGeom prst="rect">
            <a:avLst/>
          </a:prstGeom>
          <a:noFill/>
          <a:ln>
            <a:noFill/>
          </a:ln>
        </p:spPr>
      </p:pic>
      <p:sp>
        <p:nvSpPr>
          <p:cNvPr id="5" name="Google Shape;350;p15">
            <a:extLst>
              <a:ext uri="{FF2B5EF4-FFF2-40B4-BE49-F238E27FC236}">
                <a16:creationId xmlns:a16="http://schemas.microsoft.com/office/drawing/2014/main" id="{749E8651-62BD-1CAD-C619-F08306799065}"/>
              </a:ext>
            </a:extLst>
          </p:cNvPr>
          <p:cNvSpPr/>
          <p:nvPr/>
        </p:nvSpPr>
        <p:spPr>
          <a:xfrm>
            <a:off x="615968" y="646963"/>
            <a:ext cx="5400000" cy="252000"/>
          </a:xfrm>
          <a:prstGeom prst="rect">
            <a:avLst/>
          </a:prstGeom>
          <a:solidFill>
            <a:srgbClr val="99C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ko-KR" sz="1400">
                <a:solidFill>
                  <a:srgbClr val="002060"/>
                </a:solidFill>
                <a:latin typeface="MS Gothic"/>
                <a:ea typeface="MS Gothic"/>
                <a:cs typeface="MS Gothic"/>
                <a:sym typeface="MS Gothic"/>
              </a:rPr>
              <a:t>レセプト抽出ルール管理</a:t>
            </a:r>
            <a:endParaRPr/>
          </a:p>
        </p:txBody>
      </p:sp>
      <p:sp>
        <p:nvSpPr>
          <p:cNvPr id="6" name="Google Shape;351;p15">
            <a:extLst>
              <a:ext uri="{FF2B5EF4-FFF2-40B4-BE49-F238E27FC236}">
                <a16:creationId xmlns:a16="http://schemas.microsoft.com/office/drawing/2014/main" id="{95E8FC9E-6BFA-293C-F2A9-48649F5081F0}"/>
              </a:ext>
            </a:extLst>
          </p:cNvPr>
          <p:cNvSpPr txBox="1"/>
          <p:nvPr/>
        </p:nvSpPr>
        <p:spPr>
          <a:xfrm>
            <a:off x="615966" y="933478"/>
            <a:ext cx="5975333" cy="1785064"/>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運営者権限のメニューです。</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医療機関のユーザーメニューの中で</a:t>
            </a:r>
            <a:endParaRPr lang="en-US" altLang="ja-JP" sz="1100" dirty="0">
              <a:latin typeface="MS Mincho" pitchFamily="49" charset="-128"/>
              <a:ea typeface="MS Mincho" pitchFamily="49" charset="-128"/>
            </a:endParaRPr>
          </a:p>
          <a:p>
            <a:pPr lvl="0">
              <a:lnSpc>
                <a:spcPct val="125000"/>
              </a:lnSpc>
            </a:pPr>
            <a:r>
              <a:rPr lang="ja-JP" altLang="ko-KR" sz="1100" dirty="0">
                <a:solidFill>
                  <a:srgbClr val="0070C0"/>
                </a:solidFill>
                <a:latin typeface="MS Mincho" pitchFamily="49" charset="-128"/>
                <a:ea typeface="MS Mincho" pitchFamily="49" charset="-128"/>
              </a:rPr>
              <a:t>「点検業務」&gt;「</a:t>
            </a:r>
            <a:r>
              <a:rPr lang="ja-JP" altLang="en-US" sz="1100" dirty="0">
                <a:solidFill>
                  <a:srgbClr val="0070C0"/>
                </a:solidFill>
                <a:latin typeface="MS Mincho" pitchFamily="49" charset="-128"/>
                <a:ea typeface="MS Mincho" pitchFamily="49" charset="-128"/>
              </a:rPr>
              <a:t>レセプト</a:t>
            </a:r>
            <a:r>
              <a:rPr lang="ja-JP" altLang="ko-KR" sz="1100" dirty="0">
                <a:solidFill>
                  <a:srgbClr val="0070C0"/>
                </a:solidFill>
                <a:latin typeface="MS Mincho" pitchFamily="49" charset="-128"/>
                <a:ea typeface="MS Mincho" pitchFamily="49" charset="-128"/>
              </a:rPr>
              <a:t>抽出」</a:t>
            </a:r>
            <a:r>
              <a:rPr lang="ja-JP" altLang="ko-KR" sz="1100" dirty="0">
                <a:latin typeface="MS Mincho" pitchFamily="49" charset="-128"/>
                <a:ea typeface="MS Mincho" pitchFamily="49" charset="-128"/>
              </a:rPr>
              <a:t>に提供される基本抽出ルールを管理します。</a:t>
            </a:r>
            <a:endParaRPr lang="en-US" altLang="ja-JP" sz="1100" dirty="0">
              <a:latin typeface="MS Mincho" pitchFamily="49" charset="-128"/>
              <a:ea typeface="MS Mincho" pitchFamily="49" charset="-128"/>
            </a:endParaRPr>
          </a:p>
          <a:p>
            <a:pPr lvl="0">
              <a:lnSpc>
                <a:spcPct val="125000"/>
              </a:lnSpc>
            </a:pP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注）</a:t>
            </a:r>
            <a:r>
              <a:rPr lang="ja-JP" altLang="en-US" sz="1100" dirty="0">
                <a:latin typeface="MS Mincho" pitchFamily="49" charset="-128"/>
                <a:ea typeface="MS Mincho" pitchFamily="49" charset="-128"/>
              </a:rPr>
              <a:t>レセプト</a:t>
            </a:r>
            <a:r>
              <a:rPr lang="ja-JP" altLang="ko-KR" sz="1100" dirty="0">
                <a:latin typeface="MS Mincho" pitchFamily="49" charset="-128"/>
                <a:ea typeface="MS Mincho" pitchFamily="49" charset="-128"/>
              </a:rPr>
              <a:t>抽出とは設定された抽出規則に合致した</a:t>
            </a:r>
            <a:r>
              <a:rPr lang="ja-JP" altLang="en-US" sz="1100" dirty="0">
                <a:latin typeface="MS Mincho" pitchFamily="49" charset="-128"/>
                <a:ea typeface="MS Mincho" pitchFamily="49" charset="-128"/>
              </a:rPr>
              <a:t>データを審査月のレセプト</a:t>
            </a:r>
            <a:r>
              <a:rPr lang="ja-JP" altLang="ko-KR" sz="1100" dirty="0">
                <a:latin typeface="MS Mincho" pitchFamily="49" charset="-128"/>
                <a:ea typeface="MS Mincho" pitchFamily="49" charset="-128"/>
              </a:rPr>
              <a:t>の中から抽出する機能です。</a:t>
            </a:r>
            <a:r>
              <a:rPr lang="ja-JP" altLang="en-US" sz="1100" dirty="0">
                <a:latin typeface="MS Mincho" pitchFamily="49" charset="-128"/>
                <a:ea typeface="MS Mincho" pitchFamily="49" charset="-128"/>
              </a:rPr>
              <a:t>又、</a:t>
            </a:r>
            <a:r>
              <a:rPr lang="ja-JP" altLang="ko-KR" sz="1100" dirty="0">
                <a:latin typeface="MS Mincho" pitchFamily="49" charset="-128"/>
                <a:ea typeface="MS Mincho" pitchFamily="49" charset="-128"/>
              </a:rPr>
              <a:t>この機能は</a:t>
            </a:r>
            <a:r>
              <a:rPr lang="ja-JP" altLang="en-US" sz="1100" dirty="0">
                <a:latin typeface="MS Mincho" pitchFamily="49" charset="-128"/>
                <a:ea typeface="MS Mincho" pitchFamily="49" charset="-128"/>
              </a:rPr>
              <a:t>運営者</a:t>
            </a:r>
            <a:r>
              <a:rPr lang="ja-JP" altLang="ko-KR" sz="1100" dirty="0">
                <a:latin typeface="MS Mincho" pitchFamily="49" charset="-128"/>
                <a:ea typeface="MS Mincho" pitchFamily="49" charset="-128"/>
              </a:rPr>
              <a:t>の固有権限</a:t>
            </a:r>
            <a:r>
              <a:rPr lang="ja-JP" altLang="en-US" sz="1100" dirty="0">
                <a:latin typeface="MS Mincho" pitchFamily="49" charset="-128"/>
                <a:ea typeface="MS Mincho" pitchFamily="49" charset="-128"/>
              </a:rPr>
              <a:t>として</a:t>
            </a:r>
            <a:r>
              <a:rPr lang="ja-JP" altLang="ko-KR" sz="1100" dirty="0">
                <a:latin typeface="MS Mincho" pitchFamily="49" charset="-128"/>
                <a:ea typeface="MS Mincho" pitchFamily="49" charset="-128"/>
              </a:rPr>
              <a:t>医療</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機関に共通に提供される抽出ルールを追加</a:t>
            </a:r>
            <a:r>
              <a:rPr lang="ja-JP" altLang="en-US" sz="1100" dirty="0">
                <a:latin typeface="MS Mincho" pitchFamily="49" charset="-128"/>
                <a:ea typeface="MS Mincho" pitchFamily="49" charset="-128"/>
              </a:rPr>
              <a:t>や変更と</a:t>
            </a:r>
            <a:r>
              <a:rPr lang="ja-JP" altLang="ko-KR" sz="1100" dirty="0">
                <a:latin typeface="MS Mincho" pitchFamily="49" charset="-128"/>
                <a:ea typeface="MS Mincho" pitchFamily="49" charset="-128"/>
              </a:rPr>
              <a:t>削除することができます。ただし、</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「コーディング」方式の抽出ルールの生成は</a:t>
            </a:r>
            <a:r>
              <a:rPr lang="ja-JP" altLang="en-US" sz="1100" dirty="0">
                <a:latin typeface="MS Mincho" pitchFamily="49" charset="-128"/>
                <a:ea typeface="MS Mincho" pitchFamily="49" charset="-128"/>
              </a:rPr>
              <a:t>サポートセンター</a:t>
            </a:r>
            <a:r>
              <a:rPr lang="ja-JP" altLang="ko-KR" sz="1100" dirty="0">
                <a:latin typeface="MS Mincho" pitchFamily="49" charset="-128"/>
                <a:ea typeface="MS Mincho" pitchFamily="49" charset="-128"/>
              </a:rPr>
              <a:t>で管理され</a:t>
            </a:r>
            <a:r>
              <a:rPr lang="ja-JP" altLang="en-US" sz="1100" dirty="0">
                <a:latin typeface="MS Mincho" pitchFamily="49" charset="-128"/>
                <a:ea typeface="MS Mincho" pitchFamily="49" charset="-128"/>
              </a:rPr>
              <a:t>てい</a:t>
            </a:r>
            <a:r>
              <a:rPr lang="ja-JP" altLang="ko-KR" sz="1100" dirty="0">
                <a:latin typeface="MS Mincho" pitchFamily="49" charset="-128"/>
                <a:ea typeface="MS Mincho" pitchFamily="49" charset="-128"/>
              </a:rPr>
              <a:t>ます。</a:t>
            </a:r>
            <a:endParaRPr sz="1100" dirty="0">
              <a:solidFill>
                <a:schemeClr val="dk1"/>
              </a:solidFill>
              <a:latin typeface="MS Mincho" pitchFamily="49" charset="-128"/>
              <a:ea typeface="MS Mincho" pitchFamily="49" charset="-128"/>
              <a:cs typeface="MS Mincho"/>
              <a:sym typeface="MS Mincho"/>
            </a:endParaRPr>
          </a:p>
        </p:txBody>
      </p:sp>
      <p:sp>
        <p:nvSpPr>
          <p:cNvPr id="7" name="Google Shape;353;p15">
            <a:extLst>
              <a:ext uri="{FF2B5EF4-FFF2-40B4-BE49-F238E27FC236}">
                <a16:creationId xmlns:a16="http://schemas.microsoft.com/office/drawing/2014/main" id="{7BC70D0A-8113-C864-C52D-FA4B2448B3A4}"/>
              </a:ext>
            </a:extLst>
          </p:cNvPr>
          <p:cNvSpPr/>
          <p:nvPr/>
        </p:nvSpPr>
        <p:spPr>
          <a:xfrm>
            <a:off x="770631" y="4381369"/>
            <a:ext cx="1501261" cy="23622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8" name="Google Shape;354;p15">
            <a:extLst>
              <a:ext uri="{FF2B5EF4-FFF2-40B4-BE49-F238E27FC236}">
                <a16:creationId xmlns:a16="http://schemas.microsoft.com/office/drawing/2014/main" id="{33FE1A8F-E93E-6E23-B333-E8BA1D9EC1BE}"/>
              </a:ext>
            </a:extLst>
          </p:cNvPr>
          <p:cNvSpPr/>
          <p:nvPr/>
        </p:nvSpPr>
        <p:spPr>
          <a:xfrm>
            <a:off x="1576436" y="3377241"/>
            <a:ext cx="2861733" cy="829195"/>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ナビゲーションウィンドウの「Admin」&gt;「レセプト抽出ルール管理」をダブルク</a:t>
            </a:r>
            <a:r>
              <a:rPr lang="en-US" altLang="ja-JP" sz="1100" dirty="0">
                <a:latin typeface="MS Mincho" pitchFamily="49" charset="-128"/>
                <a:ea typeface="MS Mincho" pitchFamily="49" charset="-128"/>
              </a:rPr>
              <a:t> </a:t>
            </a: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リックします。</a:t>
            </a:r>
            <a:endParaRPr sz="1100" dirty="0">
              <a:solidFill>
                <a:schemeClr val="dk1"/>
              </a:solidFill>
              <a:latin typeface="MS Mincho" pitchFamily="49" charset="-128"/>
              <a:ea typeface="MS Mincho" pitchFamily="49" charset="-128"/>
              <a:cs typeface="MS Mincho"/>
              <a:sym typeface="MS Mincho"/>
            </a:endParaRPr>
          </a:p>
        </p:txBody>
      </p:sp>
      <p:sp>
        <p:nvSpPr>
          <p:cNvPr id="9" name="Google Shape;355;p15">
            <a:extLst>
              <a:ext uri="{FF2B5EF4-FFF2-40B4-BE49-F238E27FC236}">
                <a16:creationId xmlns:a16="http://schemas.microsoft.com/office/drawing/2014/main" id="{C1842FCB-86B7-E6AB-057D-4CB7478A2B5D}"/>
              </a:ext>
            </a:extLst>
          </p:cNvPr>
          <p:cNvSpPr txBox="1"/>
          <p:nvPr/>
        </p:nvSpPr>
        <p:spPr>
          <a:xfrm>
            <a:off x="471487" y="5456314"/>
            <a:ext cx="5400000" cy="303889"/>
          </a:xfrm>
          <a:prstGeom prst="rect">
            <a:avLst/>
          </a:prstGeom>
          <a:noFill/>
          <a:ln>
            <a:noFill/>
          </a:ln>
        </p:spPr>
        <p:txBody>
          <a:bodyPr spcFirstLastPara="1" wrap="square" lIns="91425" tIns="45700" rIns="91425" bIns="45700" anchor="t" anchorCtr="0">
            <a:spAutoFit/>
          </a:bodyPr>
          <a:lstStyle/>
          <a:p>
            <a:pPr lvl="0" algn="just">
              <a:lnSpc>
                <a:spcPct val="125000"/>
              </a:lnSpc>
            </a:pPr>
            <a:r>
              <a:rPr lang="ja-JP" altLang="ko-KR" sz="1100" dirty="0">
                <a:latin typeface="MS Mincho" pitchFamily="49" charset="-128"/>
                <a:ea typeface="MS Mincho" pitchFamily="49" charset="-128"/>
              </a:rPr>
              <a:t>「レセプト抽出ルール管理」の初期画面です。</a:t>
            </a:r>
            <a:endParaRPr sz="1100" dirty="0">
              <a:solidFill>
                <a:schemeClr val="dk1"/>
              </a:solidFill>
              <a:latin typeface="MS Mincho" pitchFamily="49" charset="-128"/>
              <a:ea typeface="MS Mincho" pitchFamily="49" charset="-128"/>
              <a:cs typeface="MS Mincho"/>
              <a:sym typeface="MS Mincho"/>
            </a:endParaRPr>
          </a:p>
        </p:txBody>
      </p:sp>
      <p:sp>
        <p:nvSpPr>
          <p:cNvPr id="10" name="Google Shape;356;p15">
            <a:extLst>
              <a:ext uri="{FF2B5EF4-FFF2-40B4-BE49-F238E27FC236}">
                <a16:creationId xmlns:a16="http://schemas.microsoft.com/office/drawing/2014/main" id="{184E1745-0E26-9B7F-0944-26EA328E93F1}"/>
              </a:ext>
            </a:extLst>
          </p:cNvPr>
          <p:cNvSpPr/>
          <p:nvPr/>
        </p:nvSpPr>
        <p:spPr>
          <a:xfrm>
            <a:off x="4660170" y="3742974"/>
            <a:ext cx="1211318" cy="162555"/>
          </a:xfrm>
          <a:prstGeom prst="roundRect">
            <a:avLst>
              <a:gd name="adj" fmla="val 16667"/>
            </a:avLst>
          </a:prstGeom>
          <a:noFill/>
          <a:ln w="1905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1" name="Google Shape;357;p15">
            <a:extLst>
              <a:ext uri="{FF2B5EF4-FFF2-40B4-BE49-F238E27FC236}">
                <a16:creationId xmlns:a16="http://schemas.microsoft.com/office/drawing/2014/main" id="{8EB98389-D0F8-354D-016A-8071D5DF7611}"/>
              </a:ext>
            </a:extLst>
          </p:cNvPr>
          <p:cNvSpPr/>
          <p:nvPr/>
        </p:nvSpPr>
        <p:spPr>
          <a:xfrm>
            <a:off x="3008677" y="4381369"/>
            <a:ext cx="2862810" cy="829195"/>
          </a:xfrm>
          <a:prstGeom prst="roundRect">
            <a:avLst>
              <a:gd name="adj" fmla="val 16667"/>
            </a:avLst>
          </a:prstGeom>
          <a:solidFill>
            <a:schemeClr val="lt1"/>
          </a:solidFill>
          <a:ln w="1270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医療機関ユーザー向けナビゲーションウィドウの「点検業務」&gt;「レセプト抽出」の提供ルールについて管理します。</a:t>
            </a:r>
            <a:endParaRPr sz="1100" dirty="0">
              <a:solidFill>
                <a:schemeClr val="dk1"/>
              </a:solidFill>
              <a:latin typeface="MS Mincho" pitchFamily="49" charset="-128"/>
              <a:ea typeface="MS Mincho" pitchFamily="49" charset="-128"/>
              <a:cs typeface="MS Mincho"/>
              <a:sym typeface="MS Mincho"/>
            </a:endParaRPr>
          </a:p>
        </p:txBody>
      </p:sp>
      <p:pic>
        <p:nvPicPr>
          <p:cNvPr id="14" name="그림 13">
            <a:extLst>
              <a:ext uri="{FF2B5EF4-FFF2-40B4-BE49-F238E27FC236}">
                <a16:creationId xmlns:a16="http://schemas.microsoft.com/office/drawing/2014/main" id="{69DEE365-A8EE-022E-3C36-F3AE7C1A12B4}"/>
              </a:ext>
            </a:extLst>
          </p:cNvPr>
          <p:cNvPicPr>
            <a:picLocks noChangeAspect="1"/>
          </p:cNvPicPr>
          <p:nvPr/>
        </p:nvPicPr>
        <p:blipFill>
          <a:blip r:embed="rId4"/>
          <a:stretch>
            <a:fillRect/>
          </a:stretch>
        </p:blipFill>
        <p:spPr>
          <a:xfrm>
            <a:off x="753605" y="5781486"/>
            <a:ext cx="5047120" cy="2933895"/>
          </a:xfrm>
          <a:prstGeom prst="rect">
            <a:avLst/>
          </a:prstGeom>
        </p:spPr>
      </p:pic>
      <p:sp>
        <p:nvSpPr>
          <p:cNvPr id="15" name="Google Shape;96;p1">
            <a:extLst>
              <a:ext uri="{FF2B5EF4-FFF2-40B4-BE49-F238E27FC236}">
                <a16:creationId xmlns:a16="http://schemas.microsoft.com/office/drawing/2014/main" id="{C57C0757-3422-14FA-4EFF-36CA086A7A60}"/>
              </a:ext>
            </a:extLst>
          </p:cNvPr>
          <p:cNvSpPr txBox="1"/>
          <p:nvPr/>
        </p:nvSpPr>
        <p:spPr>
          <a:xfrm>
            <a:off x="753605" y="8774304"/>
            <a:ext cx="5047120" cy="261570"/>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r>
              <a:rPr lang="ja" altLang="ko-KR" sz="1100" spc="-5" dirty="0">
                <a:solidFill>
                  <a:srgbClr val="FF0000"/>
                </a:solidFill>
                <a:latin typeface="游ゴシック"/>
                <a:cs typeface="游ゴシック"/>
              </a:rPr>
              <a:t>※ </a:t>
            </a:r>
            <a:r>
              <a:rPr lang="en-US" altLang="ja-JP" sz="1100" dirty="0">
                <a:solidFill>
                  <a:schemeClr val="dk1"/>
                </a:solidFill>
                <a:latin typeface="游ゴシック" panose="020B0400000000000000" pitchFamily="50" charset="-128"/>
                <a:ea typeface="游ゴシック" panose="020B0400000000000000" pitchFamily="50" charset="-128"/>
                <a:sym typeface="Arial"/>
              </a:rPr>
              <a:t>2024</a:t>
            </a:r>
            <a:r>
              <a:rPr lang="ja-JP" altLang="en-US" sz="1100" dirty="0">
                <a:solidFill>
                  <a:schemeClr val="dk1"/>
                </a:solidFill>
                <a:latin typeface="游ゴシック" panose="020B0400000000000000" pitchFamily="50" charset="-128"/>
                <a:ea typeface="游ゴシック" panose="020B0400000000000000" pitchFamily="50" charset="-128"/>
                <a:sym typeface="Arial"/>
              </a:rPr>
              <a:t>年</a:t>
            </a:r>
            <a:r>
              <a:rPr lang="en-US" altLang="ja-JP" sz="1100" dirty="0">
                <a:solidFill>
                  <a:schemeClr val="dk1"/>
                </a:solidFill>
                <a:latin typeface="游ゴシック" panose="020B0400000000000000" pitchFamily="50" charset="-128"/>
                <a:ea typeface="游ゴシック" panose="020B0400000000000000" pitchFamily="50" charset="-128"/>
                <a:sym typeface="Arial"/>
              </a:rPr>
              <a:t>12</a:t>
            </a:r>
            <a:r>
              <a:rPr lang="ja-JP" altLang="en-US" sz="1100" dirty="0">
                <a:solidFill>
                  <a:schemeClr val="dk1"/>
                </a:solidFill>
                <a:latin typeface="游ゴシック" panose="020B0400000000000000" pitchFamily="50" charset="-128"/>
                <a:ea typeface="游ゴシック" panose="020B0400000000000000" pitchFamily="50" charset="-128"/>
                <a:sym typeface="Arial"/>
              </a:rPr>
              <a:t>月基準で基本提供抽出ルールは</a:t>
            </a:r>
            <a:r>
              <a:rPr lang="en-US" altLang="ja-JP" sz="1100" dirty="0">
                <a:solidFill>
                  <a:schemeClr val="dk1"/>
                </a:solidFill>
                <a:latin typeface="游ゴシック" panose="020B0400000000000000" pitchFamily="50" charset="-128"/>
                <a:ea typeface="游ゴシック" panose="020B0400000000000000" pitchFamily="50" charset="-128"/>
                <a:sym typeface="Arial"/>
              </a:rPr>
              <a:t>13</a:t>
            </a:r>
            <a:r>
              <a:rPr lang="ja-JP" altLang="en-US" sz="1100" dirty="0">
                <a:solidFill>
                  <a:schemeClr val="dk1"/>
                </a:solidFill>
                <a:latin typeface="游ゴシック" panose="020B0400000000000000" pitchFamily="50" charset="-128"/>
                <a:ea typeface="游ゴシック" panose="020B0400000000000000" pitchFamily="50" charset="-128"/>
                <a:sym typeface="Arial"/>
              </a:rPr>
              <a:t>個です。</a:t>
            </a:r>
            <a:endParaRPr sz="11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343501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그림 24">
            <a:extLst>
              <a:ext uri="{FF2B5EF4-FFF2-40B4-BE49-F238E27FC236}">
                <a16:creationId xmlns:a16="http://schemas.microsoft.com/office/drawing/2014/main" id="{A01AD4FB-3E4F-B311-9C7A-122E7C265054}"/>
              </a:ext>
            </a:extLst>
          </p:cNvPr>
          <p:cNvPicPr>
            <a:picLocks noChangeAspect="1"/>
          </p:cNvPicPr>
          <p:nvPr/>
        </p:nvPicPr>
        <p:blipFill>
          <a:blip r:embed="rId2"/>
          <a:stretch>
            <a:fillRect/>
          </a:stretch>
        </p:blipFill>
        <p:spPr>
          <a:xfrm>
            <a:off x="729000" y="5488608"/>
            <a:ext cx="5400000" cy="3563873"/>
          </a:xfrm>
          <a:prstGeom prst="rect">
            <a:avLst/>
          </a:prstGeom>
        </p:spPr>
      </p:pic>
      <p:sp>
        <p:nvSpPr>
          <p:cNvPr id="2" name="슬라이드 번호 개체 틀 1">
            <a:extLst>
              <a:ext uri="{FF2B5EF4-FFF2-40B4-BE49-F238E27FC236}">
                <a16:creationId xmlns:a16="http://schemas.microsoft.com/office/drawing/2014/main" id="{F898E4AE-1CC4-AEDB-D7C1-2785F4D97550}"/>
              </a:ext>
            </a:extLst>
          </p:cNvPr>
          <p:cNvSpPr>
            <a:spLocks noGrp="1"/>
          </p:cNvSpPr>
          <p:nvPr>
            <p:ph type="sldNum" sz="quarter" idx="12"/>
          </p:nvPr>
        </p:nvSpPr>
        <p:spPr/>
        <p:txBody>
          <a:bodyPr/>
          <a:lstStyle/>
          <a:p>
            <a:fld id="{AE8EA5A1-38AB-4AA0-89CC-DE1004BC27E5}" type="slidenum">
              <a:rPr kumimoji="1" lang="ja-JP" altLang="en-US" smtClean="0"/>
              <a:t>202</a:t>
            </a:fld>
            <a:endParaRPr kumimoji="1" lang="ja-JP" altLang="en-US"/>
          </a:p>
        </p:txBody>
      </p:sp>
      <p:sp>
        <p:nvSpPr>
          <p:cNvPr id="13" name="Google Shape;365;p16">
            <a:extLst>
              <a:ext uri="{FF2B5EF4-FFF2-40B4-BE49-F238E27FC236}">
                <a16:creationId xmlns:a16="http://schemas.microsoft.com/office/drawing/2014/main" id="{9331731F-5690-9911-0C49-826C15020E7E}"/>
              </a:ext>
            </a:extLst>
          </p:cNvPr>
          <p:cNvSpPr txBox="1"/>
          <p:nvPr/>
        </p:nvSpPr>
        <p:spPr>
          <a:xfrm>
            <a:off x="413776" y="1955177"/>
            <a:ext cx="6187049" cy="727082"/>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ルールタイプ照会条件で</a:t>
            </a:r>
            <a:r>
              <a:rPr lang="ja-JP" altLang="en-US" sz="1100" dirty="0">
                <a:latin typeface="MS Mincho" pitchFamily="49" charset="-128"/>
                <a:ea typeface="MS Mincho" pitchFamily="49" charset="-128"/>
              </a:rPr>
              <a:t>あり、</a:t>
            </a:r>
            <a:r>
              <a:rPr lang="ja-JP" altLang="ko-KR" sz="1100" dirty="0">
                <a:latin typeface="MS Mincho" pitchFamily="49" charset="-128"/>
                <a:ea typeface="MS Mincho" pitchFamily="49" charset="-128"/>
              </a:rPr>
              <a:t> </a:t>
            </a:r>
            <a:r>
              <a:rPr lang="ja-JP" altLang="en-US" sz="1100" dirty="0">
                <a:latin typeface="MS Mincho" pitchFamily="49" charset="-128"/>
                <a:ea typeface="MS Mincho" pitchFamily="49" charset="-128"/>
              </a:rPr>
              <a:t>デフォルト</a:t>
            </a:r>
            <a:r>
              <a:rPr lang="ja-JP" altLang="ko-KR" sz="1100" dirty="0">
                <a:latin typeface="MS Mincho" pitchFamily="49" charset="-128"/>
                <a:ea typeface="MS Mincho" pitchFamily="49" charset="-128"/>
              </a:rPr>
              <a:t>は空白で完全に照会されます。 </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又、</a:t>
            </a:r>
            <a:r>
              <a:rPr lang="ja-JP" altLang="ko-KR" sz="1100" dirty="0">
                <a:latin typeface="MS Mincho" pitchFamily="49" charset="-128"/>
                <a:ea typeface="MS Mincho" pitchFamily="49" charset="-128"/>
              </a:rPr>
              <a:t>ルールタイプを選択</a:t>
            </a:r>
            <a:r>
              <a:rPr lang="ja-JP" altLang="en-US" sz="1100" dirty="0">
                <a:latin typeface="MS Mincho" pitchFamily="49" charset="-128"/>
                <a:ea typeface="MS Mincho" pitchFamily="49" charset="-128"/>
              </a:rPr>
              <a:t>し、</a:t>
            </a:r>
            <a:r>
              <a:rPr lang="ja-JP" altLang="ko-KR" sz="1100" dirty="0">
                <a:latin typeface="MS Mincho" pitchFamily="49" charset="-128"/>
                <a:ea typeface="MS Mincho" pitchFamily="49" charset="-128"/>
              </a:rPr>
              <a:t>変更すると自動的に照会されます。</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en-US" sz="1100" dirty="0">
                <a:latin typeface="MS Mincho" pitchFamily="49" charset="-128"/>
                <a:ea typeface="MS Mincho" pitchFamily="49" charset="-128"/>
              </a:rPr>
              <a:t>該当ルールを選択し、ダブルクリックするとルール詳細画面ウィンドウが開きます。</a:t>
            </a:r>
            <a:endParaRPr lang="ko-KR" altLang="en-US" dirty="0">
              <a:latin typeface="MS Mincho" pitchFamily="49" charset="-128"/>
              <a:ea typeface="MS Mincho" pitchFamily="49" charset="-128"/>
            </a:endParaRPr>
          </a:p>
        </p:txBody>
      </p:sp>
      <p:sp>
        <p:nvSpPr>
          <p:cNvPr id="14" name="Google Shape;367;p16">
            <a:extLst>
              <a:ext uri="{FF2B5EF4-FFF2-40B4-BE49-F238E27FC236}">
                <a16:creationId xmlns:a16="http://schemas.microsoft.com/office/drawing/2014/main" id="{35DA2E87-6828-F04B-ECF1-A30C970C82CD}"/>
              </a:ext>
            </a:extLst>
          </p:cNvPr>
          <p:cNvSpPr txBox="1"/>
          <p:nvPr/>
        </p:nvSpPr>
        <p:spPr>
          <a:xfrm>
            <a:off x="413776" y="5001092"/>
            <a:ext cx="6426992"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テンプレートルール</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表示</a:t>
            </a:r>
            <a:r>
              <a:rPr lang="ja-JP" altLang="en-US" sz="1100" dirty="0">
                <a:latin typeface="MS Mincho" pitchFamily="49" charset="-128"/>
                <a:ea typeface="MS Mincho" pitchFamily="49" charset="-128"/>
              </a:rPr>
              <a:t>可否として</a:t>
            </a:r>
            <a:r>
              <a:rPr lang="ja-JP" altLang="ko-KR" sz="1100" dirty="0">
                <a:latin typeface="MS Mincho" pitchFamily="49" charset="-128"/>
                <a:ea typeface="MS Mincho" pitchFamily="49" charset="-128"/>
              </a:rPr>
              <a:t> </a:t>
            </a:r>
            <a:r>
              <a:rPr lang="ja-JP" altLang="en-US" sz="1100" dirty="0">
                <a:latin typeface="MS Mincho" pitchFamily="49" charset="-128"/>
                <a:ea typeface="MS Mincho" pitchFamily="49" charset="-128"/>
              </a:rPr>
              <a:t>デフォルト</a:t>
            </a:r>
            <a:r>
              <a:rPr lang="ja-JP" altLang="ko-KR" sz="1100" dirty="0">
                <a:latin typeface="MS Mincho" pitchFamily="49" charset="-128"/>
                <a:ea typeface="MS Mincho" pitchFamily="49" charset="-128"/>
              </a:rPr>
              <a:t>は選択解除</a:t>
            </a:r>
            <a:r>
              <a:rPr lang="ja-JP" altLang="en-US" sz="1100" dirty="0">
                <a:latin typeface="MS Mincho" pitchFamily="49" charset="-128"/>
                <a:ea typeface="MS Mincho" pitchFamily="49" charset="-128"/>
              </a:rPr>
              <a:t>として</a:t>
            </a:r>
            <a:r>
              <a:rPr lang="ja-JP" altLang="ko-KR" sz="1100" dirty="0">
                <a:latin typeface="MS Mincho" pitchFamily="49" charset="-128"/>
                <a:ea typeface="MS Mincho" pitchFamily="49" charset="-128"/>
              </a:rPr>
              <a:t>一般抽出ルールを照会します。 </a:t>
            </a:r>
            <a:r>
              <a:rPr lang="ja-JP" altLang="en-US" sz="1100" dirty="0">
                <a:latin typeface="MS Mincho" pitchFamily="49" charset="-128"/>
                <a:ea typeface="MS Mincho" pitchFamily="49" charset="-128"/>
              </a:rPr>
              <a:t>　</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又、</a:t>
            </a:r>
            <a:r>
              <a:rPr lang="ja-JP" altLang="ko-KR" sz="1100" dirty="0">
                <a:latin typeface="MS Mincho" pitchFamily="49" charset="-128"/>
                <a:ea typeface="MS Mincho" pitchFamily="49" charset="-128"/>
              </a:rPr>
              <a:t>選択チェックの場合</a:t>
            </a:r>
            <a:r>
              <a:rPr lang="ja-JP" altLang="en-US" sz="1100" dirty="0">
                <a:latin typeface="MS Mincho" pitchFamily="49" charset="-128"/>
                <a:ea typeface="MS Mincho" pitchFamily="49" charset="-128"/>
              </a:rPr>
              <a:t>には</a:t>
            </a:r>
            <a:r>
              <a:rPr lang="ja-JP" altLang="ko-KR" sz="1100" dirty="0">
                <a:latin typeface="MS Mincho" pitchFamily="49" charset="-128"/>
                <a:ea typeface="MS Mincho" pitchFamily="49" charset="-128"/>
              </a:rPr>
              <a:t>テンプレートルールのみが照会されます。</a:t>
            </a:r>
            <a:endParaRPr sz="1100" dirty="0">
              <a:solidFill>
                <a:schemeClr val="dk1"/>
              </a:solidFill>
              <a:latin typeface="MS Mincho" pitchFamily="49" charset="-128"/>
              <a:ea typeface="MS Mincho" pitchFamily="49" charset="-128"/>
              <a:cs typeface="MS Mincho"/>
              <a:sym typeface="MS Mincho"/>
            </a:endParaRPr>
          </a:p>
        </p:txBody>
      </p:sp>
      <p:pic>
        <p:nvPicPr>
          <p:cNvPr id="15" name="Google Shape;363;p16">
            <a:extLst>
              <a:ext uri="{FF2B5EF4-FFF2-40B4-BE49-F238E27FC236}">
                <a16:creationId xmlns:a16="http://schemas.microsoft.com/office/drawing/2014/main" id="{8F8E37C4-796E-3F2E-ED6C-5E8C583819BC}"/>
              </a:ext>
            </a:extLst>
          </p:cNvPr>
          <p:cNvPicPr preferRelativeResize="0"/>
          <p:nvPr/>
        </p:nvPicPr>
        <p:blipFill rotWithShape="1">
          <a:blip r:embed="rId3" cstate="print">
            <a:alphaModFix/>
          </a:blip>
          <a:srcRect b="39824"/>
          <a:stretch/>
        </p:blipFill>
        <p:spPr>
          <a:xfrm>
            <a:off x="598301" y="2669412"/>
            <a:ext cx="5413283" cy="1733569"/>
          </a:xfrm>
          <a:prstGeom prst="rect">
            <a:avLst/>
          </a:prstGeom>
          <a:noFill/>
          <a:ln>
            <a:noFill/>
          </a:ln>
        </p:spPr>
      </p:pic>
      <p:pic>
        <p:nvPicPr>
          <p:cNvPr id="16" name="Google Shape;364;p16">
            <a:extLst>
              <a:ext uri="{FF2B5EF4-FFF2-40B4-BE49-F238E27FC236}">
                <a16:creationId xmlns:a16="http://schemas.microsoft.com/office/drawing/2014/main" id="{97709260-5AEA-F371-CF15-CB613935CF79}"/>
              </a:ext>
            </a:extLst>
          </p:cNvPr>
          <p:cNvPicPr preferRelativeResize="0"/>
          <p:nvPr/>
        </p:nvPicPr>
        <p:blipFill rotWithShape="1">
          <a:blip r:embed="rId4" cstate="print">
            <a:alphaModFix/>
          </a:blip>
          <a:srcRect/>
          <a:stretch/>
        </p:blipFill>
        <p:spPr>
          <a:xfrm>
            <a:off x="673786" y="917587"/>
            <a:ext cx="3117559" cy="936431"/>
          </a:xfrm>
          <a:prstGeom prst="rect">
            <a:avLst/>
          </a:prstGeom>
          <a:noFill/>
          <a:ln>
            <a:noFill/>
          </a:ln>
        </p:spPr>
      </p:pic>
      <p:sp>
        <p:nvSpPr>
          <p:cNvPr id="17" name="Google Shape;368;p16">
            <a:extLst>
              <a:ext uri="{FF2B5EF4-FFF2-40B4-BE49-F238E27FC236}">
                <a16:creationId xmlns:a16="http://schemas.microsoft.com/office/drawing/2014/main" id="{36DDE625-3823-E70D-3E40-0BDCE0B4334F}"/>
              </a:ext>
            </a:extLst>
          </p:cNvPr>
          <p:cNvSpPr txBox="1"/>
          <p:nvPr/>
        </p:nvSpPr>
        <p:spPr>
          <a:xfrm>
            <a:off x="1136336" y="963248"/>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①</a:t>
            </a:r>
            <a:endParaRPr/>
          </a:p>
        </p:txBody>
      </p:sp>
      <p:sp>
        <p:nvSpPr>
          <p:cNvPr id="19" name="Google Shape;370;p16">
            <a:extLst>
              <a:ext uri="{FF2B5EF4-FFF2-40B4-BE49-F238E27FC236}">
                <a16:creationId xmlns:a16="http://schemas.microsoft.com/office/drawing/2014/main" id="{F2D9A7E0-AC47-F63B-EF7A-82A624C3CDE0}"/>
              </a:ext>
            </a:extLst>
          </p:cNvPr>
          <p:cNvSpPr txBox="1"/>
          <p:nvPr/>
        </p:nvSpPr>
        <p:spPr>
          <a:xfrm>
            <a:off x="729000" y="634481"/>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ja-JP" altLang="en-US" sz="1100" dirty="0">
                <a:latin typeface="MS Mincho" pitchFamily="49" charset="-128"/>
                <a:ea typeface="MS Mincho" pitchFamily="49" charset="-128"/>
              </a:rPr>
              <a:t>上部エリア</a:t>
            </a:r>
            <a:r>
              <a:rPr lang="ja-JP" altLang="ko-KR" sz="1100" dirty="0">
                <a:latin typeface="MS Mincho" pitchFamily="49" charset="-128"/>
                <a:ea typeface="MS Mincho" pitchFamily="49" charset="-128"/>
              </a:rPr>
              <a:t>の照会条件です。</a:t>
            </a:r>
            <a:endParaRPr sz="1100" dirty="0">
              <a:solidFill>
                <a:schemeClr val="dk1"/>
              </a:solidFill>
              <a:latin typeface="MS Mincho" pitchFamily="49" charset="-128"/>
              <a:ea typeface="MS Mincho" pitchFamily="49" charset="-128"/>
              <a:cs typeface="MS Mincho"/>
              <a:sym typeface="MS Mincho"/>
            </a:endParaRPr>
          </a:p>
        </p:txBody>
      </p:sp>
      <p:sp>
        <p:nvSpPr>
          <p:cNvPr id="20" name="Google Shape;371;p16">
            <a:extLst>
              <a:ext uri="{FF2B5EF4-FFF2-40B4-BE49-F238E27FC236}">
                <a16:creationId xmlns:a16="http://schemas.microsoft.com/office/drawing/2014/main" id="{7D7FB62F-3C1C-BE34-8EDA-409A28B42581}"/>
              </a:ext>
            </a:extLst>
          </p:cNvPr>
          <p:cNvSpPr txBox="1"/>
          <p:nvPr/>
        </p:nvSpPr>
        <p:spPr>
          <a:xfrm>
            <a:off x="3003711" y="906386"/>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②</a:t>
            </a:r>
            <a:endParaRPr/>
          </a:p>
        </p:txBody>
      </p:sp>
      <p:sp>
        <p:nvSpPr>
          <p:cNvPr id="23" name="Google Shape;96;p1">
            <a:extLst>
              <a:ext uri="{FF2B5EF4-FFF2-40B4-BE49-F238E27FC236}">
                <a16:creationId xmlns:a16="http://schemas.microsoft.com/office/drawing/2014/main" id="{52A37622-DCE4-1618-E3A1-B6873962A558}"/>
              </a:ext>
            </a:extLst>
          </p:cNvPr>
          <p:cNvSpPr txBox="1"/>
          <p:nvPr/>
        </p:nvSpPr>
        <p:spPr>
          <a:xfrm>
            <a:off x="673786" y="4440457"/>
            <a:ext cx="5337798" cy="515485"/>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pPr lvl="0">
              <a:lnSpc>
                <a:spcPct val="125000"/>
              </a:lnSpc>
            </a:pPr>
            <a:r>
              <a:rPr lang="ja" altLang="ko-KR" sz="1100" spc="-5" dirty="0">
                <a:solidFill>
                  <a:srgbClr val="FF0000"/>
                </a:solidFill>
                <a:latin typeface="游ゴシック"/>
                <a:cs typeface="游ゴシック"/>
              </a:rPr>
              <a:t>※</a:t>
            </a:r>
            <a:r>
              <a:rPr lang="ja-JP" altLang="en-US" sz="1100" dirty="0">
                <a:solidFill>
                  <a:srgbClr val="FF0000"/>
                </a:solidFill>
                <a:latin typeface="MS Mincho" pitchFamily="49" charset="-128"/>
                <a:ea typeface="MS Mincho" pitchFamily="49" charset="-128"/>
              </a:rPr>
              <a:t>使用チェック</a:t>
            </a:r>
            <a:r>
              <a:rPr lang="en-US" altLang="ja-JP" sz="1100" dirty="0">
                <a:solidFill>
                  <a:srgbClr val="FF0000"/>
                </a:solidFill>
                <a:latin typeface="MS Mincho" pitchFamily="49" charset="-128"/>
                <a:ea typeface="MS Mincho" pitchFamily="49" charset="-128"/>
              </a:rPr>
              <a:t>(</a:t>
            </a:r>
            <a:r>
              <a:rPr lang="ja-JP" altLang="en-US" sz="1100" dirty="0">
                <a:solidFill>
                  <a:srgbClr val="FF0000"/>
                </a:solidFill>
                <a:latin typeface="MS Mincho" pitchFamily="49" charset="-128"/>
                <a:ea typeface="MS Mincho" pitchFamily="49" charset="-128"/>
              </a:rPr>
              <a:t>   </a:t>
            </a:r>
            <a:r>
              <a:rPr lang="en-US" altLang="ja-JP" sz="1100" dirty="0">
                <a:solidFill>
                  <a:srgbClr val="FF0000"/>
                </a:solidFill>
                <a:latin typeface="MS Mincho" pitchFamily="49" charset="-128"/>
                <a:ea typeface="MS Mincho" pitchFamily="49" charset="-128"/>
              </a:rPr>
              <a:t>)</a:t>
            </a:r>
            <a:r>
              <a:rPr lang="ja-JP" altLang="en-US" sz="1100" dirty="0">
                <a:solidFill>
                  <a:srgbClr val="FF0000"/>
                </a:solidFill>
                <a:latin typeface="MS Mincho" pitchFamily="49" charset="-128"/>
                <a:ea typeface="MS Mincho" pitchFamily="49" charset="-128"/>
              </a:rPr>
              <a:t>解除の場合には使用中止処理されます。</a:t>
            </a:r>
          </a:p>
          <a:p>
            <a:pPr lvl="0">
              <a:lnSpc>
                <a:spcPct val="125000"/>
              </a:lnSpc>
            </a:pPr>
            <a:r>
              <a:rPr lang="en-US" altLang="ja-JP" sz="1100" dirty="0">
                <a:solidFill>
                  <a:srgbClr val="FF0000"/>
                </a:solidFill>
                <a:latin typeface="MS Mincho" pitchFamily="49" charset="-128"/>
                <a:ea typeface="MS Mincho"/>
                <a:sym typeface="MS Mincho"/>
              </a:rPr>
              <a:t>:</a:t>
            </a:r>
            <a:r>
              <a:rPr lang="ja-JP" altLang="en-US" sz="1100" dirty="0">
                <a:solidFill>
                  <a:srgbClr val="FF0000"/>
                </a:solidFill>
                <a:latin typeface="MS Mincho" pitchFamily="49" charset="-128"/>
                <a:ea typeface="MS Mincho" pitchFamily="49" charset="-128"/>
              </a:rPr>
              <a:t>「レセプト抽出」画面では使用中止になって表示されません。</a:t>
            </a:r>
            <a:r>
              <a:rPr lang="ja-JP" altLang="en-US" sz="1100" dirty="0">
                <a:solidFill>
                  <a:srgbClr val="FF0000"/>
                </a:solidFill>
                <a:latin typeface="MS Mincho" pitchFamily="49" charset="-128"/>
                <a:ea typeface="MS Mincho"/>
                <a:cs typeface="MS Mincho"/>
                <a:sym typeface="MS Mincho"/>
              </a:rPr>
              <a:t> </a:t>
            </a:r>
            <a:endParaRPr lang="ja-JP" altLang="en-US" sz="1100" dirty="0">
              <a:solidFill>
                <a:srgbClr val="FF0000"/>
              </a:solidFill>
              <a:latin typeface="MS Mincho" pitchFamily="49" charset="-128"/>
              <a:ea typeface="MS Mincho" pitchFamily="49" charset="-128"/>
            </a:endParaRPr>
          </a:p>
        </p:txBody>
      </p:sp>
      <p:sp>
        <p:nvSpPr>
          <p:cNvPr id="27" name="직사각형 26">
            <a:extLst>
              <a:ext uri="{FF2B5EF4-FFF2-40B4-BE49-F238E27FC236}">
                <a16:creationId xmlns:a16="http://schemas.microsoft.com/office/drawing/2014/main" id="{766816E3-05B4-A5D6-F0BE-347E213AC960}"/>
              </a:ext>
            </a:extLst>
          </p:cNvPr>
          <p:cNvSpPr/>
          <p:nvPr/>
        </p:nvSpPr>
        <p:spPr>
          <a:xfrm>
            <a:off x="1952625" y="2800350"/>
            <a:ext cx="1051086" cy="205135"/>
          </a:xfrm>
          <a:prstGeom prst="rect">
            <a:avLst/>
          </a:prstGeom>
          <a:noFill/>
          <a:ln>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직사각형 32">
            <a:extLst>
              <a:ext uri="{FF2B5EF4-FFF2-40B4-BE49-F238E27FC236}">
                <a16:creationId xmlns:a16="http://schemas.microsoft.com/office/drawing/2014/main" id="{9E1D60E5-3CE6-E5E3-FDE3-3A9D98498EBB}"/>
              </a:ext>
            </a:extLst>
          </p:cNvPr>
          <p:cNvSpPr/>
          <p:nvPr/>
        </p:nvSpPr>
        <p:spPr>
          <a:xfrm>
            <a:off x="2304784" y="5574646"/>
            <a:ext cx="1051086" cy="205135"/>
          </a:xfrm>
          <a:prstGeom prst="rect">
            <a:avLst/>
          </a:prstGeom>
          <a:noFill/>
          <a:ln>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Google Shape;96;p1">
            <a:extLst>
              <a:ext uri="{FF2B5EF4-FFF2-40B4-BE49-F238E27FC236}">
                <a16:creationId xmlns:a16="http://schemas.microsoft.com/office/drawing/2014/main" id="{D3280DFB-6FE8-AAFE-6CF4-0E0A772B5AF9}"/>
              </a:ext>
            </a:extLst>
          </p:cNvPr>
          <p:cNvSpPr txBox="1"/>
          <p:nvPr/>
        </p:nvSpPr>
        <p:spPr>
          <a:xfrm>
            <a:off x="3588737" y="5657787"/>
            <a:ext cx="2509452" cy="430847"/>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r>
              <a:rPr lang="ja" altLang="ko-KR" sz="1100" spc="-5" dirty="0">
                <a:solidFill>
                  <a:srgbClr val="FF0000"/>
                </a:solidFill>
                <a:latin typeface="游ゴシック"/>
                <a:cs typeface="游ゴシック"/>
              </a:rPr>
              <a:t>※ </a:t>
            </a:r>
            <a:r>
              <a:rPr lang="en-US" altLang="ja-JP" sz="1100" dirty="0">
                <a:solidFill>
                  <a:schemeClr val="dk1"/>
                </a:solidFill>
                <a:latin typeface="游ゴシック" panose="020B0400000000000000" pitchFamily="50" charset="-128"/>
                <a:ea typeface="游ゴシック" panose="020B0400000000000000" pitchFamily="50" charset="-128"/>
                <a:sym typeface="Arial"/>
              </a:rPr>
              <a:t>2024</a:t>
            </a:r>
            <a:r>
              <a:rPr lang="ja-JP" altLang="en-US" sz="1100" dirty="0">
                <a:solidFill>
                  <a:schemeClr val="dk1"/>
                </a:solidFill>
                <a:latin typeface="游ゴシック" panose="020B0400000000000000" pitchFamily="50" charset="-128"/>
                <a:ea typeface="游ゴシック" panose="020B0400000000000000" pitchFamily="50" charset="-128"/>
                <a:sym typeface="Arial"/>
              </a:rPr>
              <a:t>年</a:t>
            </a:r>
            <a:r>
              <a:rPr lang="en-US" altLang="ja-JP" sz="1100" dirty="0">
                <a:solidFill>
                  <a:schemeClr val="dk1"/>
                </a:solidFill>
                <a:latin typeface="游ゴシック" panose="020B0400000000000000" pitchFamily="50" charset="-128"/>
                <a:ea typeface="游ゴシック" panose="020B0400000000000000" pitchFamily="50" charset="-128"/>
                <a:sym typeface="Arial"/>
              </a:rPr>
              <a:t>12</a:t>
            </a:r>
            <a:r>
              <a:rPr lang="ja-JP" altLang="en-US" sz="1100" dirty="0">
                <a:solidFill>
                  <a:schemeClr val="dk1"/>
                </a:solidFill>
                <a:latin typeface="游ゴシック" panose="020B0400000000000000" pitchFamily="50" charset="-128"/>
                <a:ea typeface="游ゴシック" panose="020B0400000000000000" pitchFamily="50" charset="-128"/>
                <a:sym typeface="Arial"/>
              </a:rPr>
              <a:t>月基準で</a:t>
            </a:r>
            <a:r>
              <a:rPr lang="ko-KR" altLang="en-US" sz="1100" b="0" i="0" dirty="0">
                <a:solidFill>
                  <a:srgbClr val="000000"/>
                </a:solidFill>
                <a:effectLst/>
                <a:latin typeface="noto"/>
              </a:rPr>
              <a:t>提供</a:t>
            </a:r>
            <a:r>
              <a:rPr lang="ja-JP" altLang="en-US" sz="1100" b="0" i="0" dirty="0">
                <a:solidFill>
                  <a:srgbClr val="000000"/>
                </a:solidFill>
                <a:effectLst/>
                <a:latin typeface="noto"/>
              </a:rPr>
              <a:t>される</a:t>
            </a:r>
            <a:r>
              <a:rPr lang="ja-JP" altLang="ko-KR" sz="1100" dirty="0">
                <a:latin typeface="MS Mincho" pitchFamily="49" charset="-128"/>
                <a:ea typeface="MS Mincho" pitchFamily="49" charset="-128"/>
              </a:rPr>
              <a:t>プレートルール</a:t>
            </a:r>
            <a:r>
              <a:rPr lang="ja-JP" altLang="en-US" sz="1100" b="0" i="0" dirty="0">
                <a:solidFill>
                  <a:srgbClr val="000000"/>
                </a:solidFill>
                <a:effectLst/>
                <a:latin typeface="noto"/>
              </a:rPr>
              <a:t>も</a:t>
            </a:r>
            <a:r>
              <a:rPr lang="en-US" altLang="ja-JP" sz="1100" dirty="0">
                <a:solidFill>
                  <a:schemeClr val="dk1"/>
                </a:solidFill>
                <a:latin typeface="游ゴシック" panose="020B0400000000000000" pitchFamily="50" charset="-128"/>
                <a:ea typeface="游ゴシック" panose="020B0400000000000000" pitchFamily="50" charset="-128"/>
                <a:sym typeface="Arial"/>
              </a:rPr>
              <a:t>13</a:t>
            </a:r>
            <a:r>
              <a:rPr lang="ja-JP" altLang="en-US" sz="1100" dirty="0">
                <a:solidFill>
                  <a:schemeClr val="dk1"/>
                </a:solidFill>
                <a:latin typeface="游ゴシック" panose="020B0400000000000000" pitchFamily="50" charset="-128"/>
                <a:ea typeface="游ゴシック" panose="020B0400000000000000" pitchFamily="50" charset="-128"/>
                <a:sym typeface="Arial"/>
              </a:rPr>
              <a:t>個です。</a:t>
            </a:r>
            <a:endParaRPr sz="1100" dirty="0">
              <a:latin typeface="游ゴシック" panose="020B0400000000000000" pitchFamily="50" charset="-128"/>
              <a:ea typeface="游ゴシック" panose="020B0400000000000000" pitchFamily="50" charset="-128"/>
            </a:endParaRPr>
          </a:p>
        </p:txBody>
      </p:sp>
      <p:pic>
        <p:nvPicPr>
          <p:cNvPr id="38" name="그림 37">
            <a:extLst>
              <a:ext uri="{FF2B5EF4-FFF2-40B4-BE49-F238E27FC236}">
                <a16:creationId xmlns:a16="http://schemas.microsoft.com/office/drawing/2014/main" id="{6601F5CA-830F-3A4D-F38D-E96C4CCCDADF}"/>
              </a:ext>
            </a:extLst>
          </p:cNvPr>
          <p:cNvPicPr>
            <a:picLocks noChangeAspect="1"/>
          </p:cNvPicPr>
          <p:nvPr/>
        </p:nvPicPr>
        <p:blipFill>
          <a:blip r:embed="rId5"/>
          <a:stretch>
            <a:fillRect/>
          </a:stretch>
        </p:blipFill>
        <p:spPr>
          <a:xfrm>
            <a:off x="1847839" y="4500551"/>
            <a:ext cx="152421" cy="161948"/>
          </a:xfrm>
          <a:prstGeom prst="rect">
            <a:avLst/>
          </a:prstGeom>
        </p:spPr>
      </p:pic>
    </p:spTree>
    <p:extLst>
      <p:ext uri="{BB962C8B-B14F-4D97-AF65-F5344CB8AC3E}">
        <p14:creationId xmlns:p14="http://schemas.microsoft.com/office/powerpoint/2010/main" val="1854291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152AC-519D-91A5-8891-EC317C45F487}"/>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29337B25-4E1A-F8B5-FB30-2C285DD41F6D}"/>
              </a:ext>
            </a:extLst>
          </p:cNvPr>
          <p:cNvSpPr>
            <a:spLocks noGrp="1"/>
          </p:cNvSpPr>
          <p:nvPr>
            <p:ph type="sldNum" sz="quarter" idx="12"/>
          </p:nvPr>
        </p:nvSpPr>
        <p:spPr/>
        <p:txBody>
          <a:bodyPr/>
          <a:lstStyle/>
          <a:p>
            <a:fld id="{AE8EA5A1-38AB-4AA0-89CC-DE1004BC27E5}" type="slidenum">
              <a:rPr kumimoji="1" lang="ja-JP" altLang="en-US" smtClean="0"/>
              <a:t>203</a:t>
            </a:fld>
            <a:endParaRPr kumimoji="1" lang="ja-JP" altLang="en-US"/>
          </a:p>
        </p:txBody>
      </p:sp>
      <p:sp>
        <p:nvSpPr>
          <p:cNvPr id="379" name="Google Shape;379;p17"/>
          <p:cNvSpPr txBox="1"/>
          <p:nvPr/>
        </p:nvSpPr>
        <p:spPr>
          <a:xfrm>
            <a:off x="705201" y="653531"/>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ja-JP" altLang="ko-KR" sz="1100" dirty="0">
                <a:latin typeface="MS Mincho" pitchFamily="49" charset="-128"/>
                <a:ea typeface="MS Mincho" pitchFamily="49" charset="-128"/>
              </a:rPr>
              <a:t>抽出ルールの作成と編集の削除方法です。</a:t>
            </a:r>
            <a:endParaRPr sz="1100" dirty="0">
              <a:solidFill>
                <a:schemeClr val="dk1"/>
              </a:solidFill>
              <a:latin typeface="MS Mincho" pitchFamily="49" charset="-128"/>
              <a:ea typeface="MS Mincho" pitchFamily="49" charset="-128"/>
              <a:cs typeface="MS Mincho"/>
              <a:sym typeface="MS Mincho"/>
            </a:endParaRPr>
          </a:p>
        </p:txBody>
      </p:sp>
      <p:pic>
        <p:nvPicPr>
          <p:cNvPr id="380" name="Google Shape;380;p17"/>
          <p:cNvPicPr preferRelativeResize="0"/>
          <p:nvPr/>
        </p:nvPicPr>
        <p:blipFill rotWithShape="1">
          <a:blip r:embed="rId2" cstate="print">
            <a:alphaModFix/>
          </a:blip>
          <a:srcRect/>
          <a:stretch/>
        </p:blipFill>
        <p:spPr>
          <a:xfrm>
            <a:off x="621441" y="957460"/>
            <a:ext cx="3468323" cy="669437"/>
          </a:xfrm>
          <a:prstGeom prst="rect">
            <a:avLst/>
          </a:prstGeom>
          <a:noFill/>
          <a:ln>
            <a:noFill/>
          </a:ln>
        </p:spPr>
      </p:pic>
      <p:sp>
        <p:nvSpPr>
          <p:cNvPr id="381" name="Google Shape;381;p17"/>
          <p:cNvSpPr/>
          <p:nvPr/>
        </p:nvSpPr>
        <p:spPr>
          <a:xfrm>
            <a:off x="705201" y="1390675"/>
            <a:ext cx="1851853" cy="23622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82" name="Google Shape;382;p17"/>
          <p:cNvSpPr txBox="1"/>
          <p:nvPr/>
        </p:nvSpPr>
        <p:spPr>
          <a:xfrm>
            <a:off x="815477" y="108471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①</a:t>
            </a:r>
            <a:endParaRPr/>
          </a:p>
        </p:txBody>
      </p:sp>
      <p:sp>
        <p:nvSpPr>
          <p:cNvPr id="383" name="Google Shape;383;p17"/>
          <p:cNvSpPr txBox="1"/>
          <p:nvPr/>
        </p:nvSpPr>
        <p:spPr>
          <a:xfrm>
            <a:off x="2088050" y="108471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③</a:t>
            </a:r>
            <a:endParaRPr sz="1800">
              <a:solidFill>
                <a:srgbClr val="FF0000"/>
              </a:solidFill>
              <a:latin typeface="Century"/>
              <a:ea typeface="Century"/>
              <a:cs typeface="Century"/>
              <a:sym typeface="Century"/>
            </a:endParaRPr>
          </a:p>
        </p:txBody>
      </p:sp>
      <p:sp>
        <p:nvSpPr>
          <p:cNvPr id="384" name="Google Shape;384;p17"/>
          <p:cNvSpPr txBox="1"/>
          <p:nvPr/>
        </p:nvSpPr>
        <p:spPr>
          <a:xfrm>
            <a:off x="1478516" y="107672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②</a:t>
            </a:r>
            <a:endParaRPr/>
          </a:p>
        </p:txBody>
      </p:sp>
      <p:sp>
        <p:nvSpPr>
          <p:cNvPr id="385" name="Google Shape;385;p17"/>
          <p:cNvSpPr txBox="1"/>
          <p:nvPr/>
        </p:nvSpPr>
        <p:spPr>
          <a:xfrm>
            <a:off x="603127" y="1735295"/>
            <a:ext cx="609392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en-US" altLang="ko-KR" sz="1100" dirty="0">
                <a:solidFill>
                  <a:srgbClr val="FF0000"/>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「新規」をクリックすると新しい抽出ルール</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作成</a:t>
            </a:r>
            <a:r>
              <a:rPr lang="ja-JP" altLang="en-US" sz="1100" dirty="0">
                <a:latin typeface="MS Mincho" pitchFamily="49" charset="-128"/>
                <a:ea typeface="MS Mincho" pitchFamily="49" charset="-128"/>
              </a:rPr>
              <a:t>が</a:t>
            </a:r>
            <a:r>
              <a:rPr lang="ja-JP" altLang="ko-KR" sz="1100" dirty="0">
                <a:latin typeface="MS Mincho" pitchFamily="49" charset="-128"/>
                <a:ea typeface="MS Mincho" pitchFamily="49" charset="-128"/>
              </a:rPr>
              <a:t>できます。</a:t>
            </a:r>
            <a:endParaRPr dirty="0">
              <a:latin typeface="MS Mincho" pitchFamily="49" charset="-128"/>
              <a:ea typeface="MS Mincho" pitchFamily="49" charset="-128"/>
            </a:endParaRPr>
          </a:p>
        </p:txBody>
      </p:sp>
      <p:pic>
        <p:nvPicPr>
          <p:cNvPr id="386" name="Google Shape;386;p17"/>
          <p:cNvPicPr preferRelativeResize="0"/>
          <p:nvPr/>
        </p:nvPicPr>
        <p:blipFill rotWithShape="1">
          <a:blip r:embed="rId3" cstate="print">
            <a:alphaModFix/>
          </a:blip>
          <a:srcRect/>
          <a:stretch/>
        </p:blipFill>
        <p:spPr>
          <a:xfrm>
            <a:off x="603127" y="2060112"/>
            <a:ext cx="4470704" cy="2971067"/>
          </a:xfrm>
          <a:prstGeom prst="rect">
            <a:avLst/>
          </a:prstGeom>
          <a:noFill/>
          <a:ln>
            <a:noFill/>
          </a:ln>
        </p:spPr>
      </p:pic>
      <p:sp>
        <p:nvSpPr>
          <p:cNvPr id="387" name="Google Shape;387;p17"/>
          <p:cNvSpPr txBox="1"/>
          <p:nvPr/>
        </p:nvSpPr>
        <p:spPr>
          <a:xfrm>
            <a:off x="603127" y="5065637"/>
            <a:ext cx="6093920" cy="1150275"/>
          </a:xfrm>
          <a:prstGeom prst="rect">
            <a:avLst/>
          </a:prstGeom>
          <a:noFill/>
          <a:ln>
            <a:noFill/>
          </a:ln>
        </p:spPr>
        <p:txBody>
          <a:bodyPr spcFirstLastPara="1" wrap="square" lIns="91425" tIns="45700" rIns="91425" bIns="45700" anchor="t" anchorCtr="0">
            <a:spAutoFit/>
          </a:bodyPr>
          <a:lstStyle/>
          <a:p>
            <a:pPr marL="171450" lvl="0" indent="-171450">
              <a:lnSpc>
                <a:spcPct val="125000"/>
              </a:lnSpc>
              <a:buClr>
                <a:srgbClr val="FF0000"/>
              </a:buClr>
              <a:buSzPts val="1100"/>
              <a:buFont typeface="Arial"/>
              <a:buChar char="•"/>
            </a:pPr>
            <a:r>
              <a:rPr lang="ja-JP" altLang="ko-KR" sz="1100" dirty="0">
                <a:solidFill>
                  <a:srgbClr val="FF0000"/>
                </a:solidFill>
                <a:latin typeface="MS Mincho" pitchFamily="49" charset="-128"/>
                <a:ea typeface="MS Mincho" pitchFamily="49" charset="-128"/>
              </a:rPr>
              <a:t>新規抽出ルールの作成</a:t>
            </a:r>
            <a:r>
              <a:rPr lang="ja-JP" altLang="ko-KR" sz="1100" dirty="0">
                <a:latin typeface="MS Mincho" pitchFamily="49" charset="-128"/>
                <a:ea typeface="MS Mincho" pitchFamily="49" charset="-128"/>
              </a:rPr>
              <a:t>は「</a:t>
            </a:r>
            <a:r>
              <a:rPr lang="ja-JP" altLang="en-US" sz="1100" dirty="0">
                <a:latin typeface="MS Mincho" pitchFamily="49" charset="-128"/>
                <a:ea typeface="MS Mincho" pitchFamily="49" charset="-128"/>
              </a:rPr>
              <a:t>操作マニュアル</a:t>
            </a:r>
            <a:r>
              <a:rPr lang="ja-JP" altLang="ko-KR" sz="1100" dirty="0">
                <a:latin typeface="MS Mincho" pitchFamily="49" charset="-128"/>
                <a:ea typeface="MS Mincho" pitchFamily="49" charset="-128"/>
              </a:rPr>
              <a:t>」 &gt; 「</a:t>
            </a:r>
            <a:r>
              <a:rPr lang="ja-JP" altLang="en-US" sz="1100" dirty="0">
                <a:latin typeface="MS Mincho" pitchFamily="49" charset="-128"/>
                <a:ea typeface="MS Mincho" pitchFamily="49" charset="-128"/>
              </a:rPr>
              <a:t>レセプト</a:t>
            </a:r>
            <a:r>
              <a:rPr lang="ja-JP" altLang="ko-KR" sz="1100" dirty="0">
                <a:latin typeface="MS Mincho" pitchFamily="49" charset="-128"/>
                <a:ea typeface="MS Mincho" pitchFamily="49" charset="-128"/>
              </a:rPr>
              <a:t>の抽出」</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 </a:t>
            </a:r>
            <a:endParaRPr lang="en-US" altLang="ja-JP" sz="1100" dirty="0">
              <a:latin typeface="MS Mincho" pitchFamily="49" charset="-128"/>
              <a:ea typeface="MS Mincho" pitchFamily="49" charset="-128"/>
            </a:endParaRPr>
          </a:p>
          <a:p>
            <a:pPr lvl="0">
              <a:lnSpc>
                <a:spcPct val="125000"/>
              </a:lnSpc>
              <a:buClr>
                <a:srgbClr val="FF0000"/>
              </a:buClr>
              <a:buSzPts val="1100"/>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5. 新規抽出ルール編を参照してください。 （作成方法</a:t>
            </a:r>
            <a:r>
              <a:rPr lang="ja-JP" altLang="en-US" sz="1100" dirty="0">
                <a:latin typeface="MS Mincho" pitchFamily="49" charset="-128"/>
                <a:ea typeface="MS Mincho" pitchFamily="49" charset="-128"/>
              </a:rPr>
              <a:t>は</a:t>
            </a:r>
            <a:r>
              <a:rPr lang="ja-JP" altLang="ko-KR" sz="1100" dirty="0">
                <a:latin typeface="MS Mincho" pitchFamily="49" charset="-128"/>
                <a:ea typeface="MS Mincho" pitchFamily="49" charset="-128"/>
              </a:rPr>
              <a:t>同じです。）</a:t>
            </a:r>
            <a:endParaRPr dirty="0">
              <a:latin typeface="MS Mincho" pitchFamily="49" charset="-128"/>
              <a:ea typeface="MS Mincho" pitchFamily="49" charset="-128"/>
            </a:endParaRPr>
          </a:p>
          <a:p>
            <a:pPr marL="171450" lvl="0" indent="-171450">
              <a:lnSpc>
                <a:spcPct val="125000"/>
              </a:lnSpc>
              <a:buClr>
                <a:srgbClr val="FF0000"/>
              </a:buClr>
              <a:buSzPts val="1100"/>
              <a:buFont typeface="Arial"/>
              <a:buChar char="•"/>
            </a:pPr>
            <a:r>
              <a:rPr lang="ja-JP" altLang="ko-KR" sz="1100" dirty="0">
                <a:solidFill>
                  <a:srgbClr val="FF0000"/>
                </a:solidFill>
                <a:latin typeface="MS Mincho" pitchFamily="49" charset="-128"/>
                <a:ea typeface="MS Mincho" pitchFamily="49" charset="-128"/>
              </a:rPr>
              <a:t>抽出ルールの編集</a:t>
            </a:r>
            <a:r>
              <a:rPr lang="ja-JP" altLang="ko-KR" sz="1100" dirty="0">
                <a:latin typeface="MS Mincho" pitchFamily="49" charset="-128"/>
                <a:ea typeface="MS Mincho" pitchFamily="49" charset="-128"/>
              </a:rPr>
              <a:t>リストから抽出ルールをダブルクリックすると詳細が表示されます。 左上に「変更モード」と表示されているルールは設定</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変更</a:t>
            </a:r>
            <a:r>
              <a:rPr lang="ja-JP" altLang="en-US" sz="1100" dirty="0">
                <a:latin typeface="MS Mincho" pitchFamily="49" charset="-128"/>
                <a:ea typeface="MS Mincho" pitchFamily="49" charset="-128"/>
              </a:rPr>
              <a:t>が</a:t>
            </a:r>
            <a:r>
              <a:rPr lang="ja-JP" altLang="ko-KR" sz="1100" dirty="0">
                <a:latin typeface="MS Mincho" pitchFamily="49" charset="-128"/>
                <a:ea typeface="MS Mincho" pitchFamily="49" charset="-128"/>
              </a:rPr>
              <a:t>できます。 「</a:t>
            </a:r>
            <a:r>
              <a:rPr lang="ja-JP" altLang="en-US" sz="1100" dirty="0">
                <a:latin typeface="MS Mincho" pitchFamily="49" charset="-128"/>
                <a:ea typeface="MS Mincho" pitchFamily="49" charset="-128"/>
              </a:rPr>
              <a:t>操作マニュアル</a:t>
            </a:r>
            <a:r>
              <a:rPr lang="ja-JP" altLang="ko-KR" sz="1100" dirty="0">
                <a:latin typeface="MS Mincho" pitchFamily="49" charset="-128"/>
                <a:ea typeface="MS Mincho" pitchFamily="49" charset="-128"/>
              </a:rPr>
              <a:t>」&gt;「</a:t>
            </a:r>
            <a:r>
              <a:rPr lang="ja-JP" altLang="en-US" sz="1100" dirty="0">
                <a:latin typeface="MS Mincho" pitchFamily="49" charset="-128"/>
                <a:ea typeface="MS Mincho" pitchFamily="49" charset="-128"/>
              </a:rPr>
              <a:t>レセプト</a:t>
            </a:r>
            <a:r>
              <a:rPr lang="ja-JP" altLang="ko-KR" sz="1100" dirty="0">
                <a:latin typeface="MS Mincho" pitchFamily="49" charset="-128"/>
                <a:ea typeface="MS Mincho" pitchFamily="49" charset="-128"/>
              </a:rPr>
              <a:t>の抽出」</a:t>
            </a:r>
            <a:r>
              <a:rPr lang="ja-JP" altLang="en-US" sz="1100" dirty="0">
                <a:latin typeface="MS Mincho" pitchFamily="49" charset="-128"/>
                <a:ea typeface="MS Mincho" pitchFamily="49" charset="-128"/>
              </a:rPr>
              <a:t>の</a:t>
            </a:r>
            <a:r>
              <a:rPr lang="ko-KR" sz="1100" dirty="0">
                <a:solidFill>
                  <a:schemeClr val="dk1"/>
                </a:solidFill>
                <a:latin typeface="MS Mincho" pitchFamily="49" charset="-128"/>
                <a:ea typeface="Century"/>
                <a:cs typeface="Century"/>
                <a:sym typeface="Century"/>
              </a:rPr>
              <a:t> </a:t>
            </a:r>
            <a:r>
              <a:rPr lang="en-US" altLang="ja-JP" sz="1100" dirty="0">
                <a:solidFill>
                  <a:schemeClr val="dk1"/>
                </a:solidFill>
                <a:latin typeface="MS Mincho" pitchFamily="49" charset="-128"/>
                <a:ea typeface="Century"/>
                <a:cs typeface="Century"/>
                <a:sym typeface="Century"/>
              </a:rPr>
              <a:t>4</a:t>
            </a:r>
            <a:r>
              <a:rPr lang="ko-KR" sz="1100" dirty="0">
                <a:solidFill>
                  <a:schemeClr val="dk1"/>
                </a:solidFill>
                <a:latin typeface="MS Mincho" pitchFamily="49" charset="-128"/>
                <a:ea typeface="Century"/>
                <a:cs typeface="Century"/>
                <a:sym typeface="Century"/>
              </a:rPr>
              <a:t>．抽出ルールの編集</a:t>
            </a:r>
            <a:r>
              <a:rPr lang="ja-JP" altLang="ko-KR" sz="1100" dirty="0">
                <a:latin typeface="MS Mincho" pitchFamily="49" charset="-128"/>
                <a:ea typeface="MS Mincho" pitchFamily="49" charset="-128"/>
              </a:rPr>
              <a:t>編を参照してください。</a:t>
            </a:r>
            <a:endParaRPr dirty="0">
              <a:latin typeface="MS Mincho" pitchFamily="49" charset="-128"/>
              <a:ea typeface="MS Mincho" pitchFamily="49" charset="-128"/>
            </a:endParaRPr>
          </a:p>
        </p:txBody>
      </p:sp>
      <p:sp>
        <p:nvSpPr>
          <p:cNvPr id="388" name="Google Shape;388;p17"/>
          <p:cNvSpPr txBox="1"/>
          <p:nvPr/>
        </p:nvSpPr>
        <p:spPr>
          <a:xfrm>
            <a:off x="603127" y="6214356"/>
            <a:ext cx="609392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 「</a:t>
            </a:r>
            <a:r>
              <a:rPr lang="ja-JP" altLang="en-US" sz="1100" dirty="0">
                <a:latin typeface="MS Mincho" pitchFamily="49" charset="-128"/>
                <a:ea typeface="MS Mincho" pitchFamily="49" charset="-128"/>
              </a:rPr>
              <a:t>整列</a:t>
            </a:r>
            <a:r>
              <a:rPr lang="ja-JP" altLang="ko-KR" sz="1100" dirty="0">
                <a:latin typeface="MS Mincho" pitchFamily="49" charset="-128"/>
                <a:ea typeface="MS Mincho" pitchFamily="49" charset="-128"/>
              </a:rPr>
              <a:t>順保存」を通じて提供される抽出ルールの順序を変更できます。</a:t>
            </a:r>
            <a:endParaRPr dirty="0">
              <a:latin typeface="MS Mincho" pitchFamily="49" charset="-128"/>
              <a:ea typeface="MS Mincho" pitchFamily="49" charset="-128"/>
            </a:endParaRPr>
          </a:p>
        </p:txBody>
      </p:sp>
      <p:pic>
        <p:nvPicPr>
          <p:cNvPr id="389" name="Google Shape;389;p17"/>
          <p:cNvPicPr preferRelativeResize="0"/>
          <p:nvPr/>
        </p:nvPicPr>
        <p:blipFill rotWithShape="1">
          <a:blip r:embed="rId4" cstate="print">
            <a:alphaModFix/>
          </a:blip>
          <a:srcRect/>
          <a:stretch/>
        </p:blipFill>
        <p:spPr>
          <a:xfrm>
            <a:off x="705201" y="6518285"/>
            <a:ext cx="3819990" cy="1295810"/>
          </a:xfrm>
          <a:prstGeom prst="rect">
            <a:avLst/>
          </a:prstGeom>
          <a:noFill/>
          <a:ln>
            <a:noFill/>
          </a:ln>
        </p:spPr>
      </p:pic>
      <p:sp>
        <p:nvSpPr>
          <p:cNvPr id="390" name="Google Shape;390;p17"/>
          <p:cNvSpPr txBox="1"/>
          <p:nvPr/>
        </p:nvSpPr>
        <p:spPr>
          <a:xfrm>
            <a:off x="2436199" y="7298569"/>
            <a:ext cx="3908638" cy="938678"/>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en-US" sz="1100" dirty="0">
                <a:latin typeface="MS Mincho" pitchFamily="49" charset="-128"/>
                <a:ea typeface="MS Mincho" pitchFamily="49" charset="-128"/>
              </a:rPr>
              <a:t>整列</a:t>
            </a:r>
            <a:r>
              <a:rPr lang="ja-JP" altLang="ko-KR" sz="1100" dirty="0">
                <a:latin typeface="MS Mincho" pitchFamily="49" charset="-128"/>
                <a:ea typeface="MS Mincho" pitchFamily="49" charset="-128"/>
              </a:rPr>
              <a:t>順序をクリックして順序を編集します。</a:t>
            </a:r>
            <a:endParaRPr dirty="0">
              <a:latin typeface="MS Mincho" pitchFamily="49" charset="-128"/>
              <a:ea typeface="MS Mincho" pitchFamily="49" charset="-128"/>
            </a:endParaRPr>
          </a:p>
          <a:p>
            <a:pPr lvl="0">
              <a:lnSpc>
                <a:spcPct val="125000"/>
              </a:lnSpc>
            </a:pPr>
            <a:r>
              <a:rPr lang="ko-KR" sz="1100" dirty="0">
                <a:solidFill>
                  <a:schemeClr val="dk1"/>
                </a:solidFill>
                <a:latin typeface="MS Mincho" pitchFamily="49" charset="-128"/>
                <a:ea typeface="MS Mincho"/>
                <a:cs typeface="MS Mincho"/>
                <a:sym typeface="MS Mincho"/>
              </a:rPr>
              <a:t> - </a:t>
            </a:r>
            <a:r>
              <a:rPr lang="ja-JP" altLang="ko-KR" sz="1100" dirty="0">
                <a:latin typeface="MS Mincho" pitchFamily="49" charset="-128"/>
                <a:ea typeface="MS Mincho" pitchFamily="49" charset="-128"/>
              </a:rPr>
              <a:t>10単位に増加するよう記載します。</a:t>
            </a:r>
            <a:endParaRPr dirty="0">
              <a:latin typeface="MS Mincho" pitchFamily="49" charset="-128"/>
              <a:ea typeface="MS Mincho" pitchFamily="49" charset="-128"/>
            </a:endParaRPr>
          </a:p>
          <a:p>
            <a:pPr lvl="0">
              <a:lnSpc>
                <a:spcPct val="125000"/>
              </a:lnSpc>
            </a:pPr>
            <a:r>
              <a:rPr lang="ko-KR" sz="1100" dirty="0">
                <a:solidFill>
                  <a:schemeClr val="dk1"/>
                </a:solidFill>
                <a:latin typeface="MS Mincho" pitchFamily="49" charset="-128"/>
                <a:ea typeface="MS Mincho"/>
                <a:cs typeface="MS Mincho"/>
                <a:sym typeface="MS Mincho"/>
              </a:rPr>
              <a:t> - </a:t>
            </a: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整列</a:t>
            </a:r>
            <a:r>
              <a:rPr lang="ja-JP" altLang="ko-KR" sz="1100" dirty="0">
                <a:latin typeface="MS Mincho" pitchFamily="49" charset="-128"/>
                <a:ea typeface="MS Mincho" pitchFamily="49" charset="-128"/>
              </a:rPr>
              <a:t>順保存」をクリックして順序を変更します。</a:t>
            </a:r>
            <a:endParaRPr dirty="0">
              <a:latin typeface="MS Mincho" pitchFamily="49" charset="-128"/>
              <a:ea typeface="MS Mincho" pitchFamily="49" charset="-128"/>
            </a:endParaRPr>
          </a:p>
          <a:p>
            <a:pPr lvl="0">
              <a:lnSpc>
                <a:spcPct val="125000"/>
              </a:lnSpc>
            </a:pPr>
            <a:r>
              <a:rPr lang="ko-KR" sz="1100" dirty="0">
                <a:solidFill>
                  <a:schemeClr val="dk1"/>
                </a:solidFill>
                <a:latin typeface="MS Mincho" pitchFamily="49" charset="-128"/>
                <a:ea typeface="MS Mincho"/>
                <a:cs typeface="MS Mincho"/>
                <a:sym typeface="MS Mincho"/>
              </a:rPr>
              <a:t> *</a:t>
            </a:r>
            <a:r>
              <a:rPr lang="en-US" altLang="ko-KR" sz="1100" dirty="0">
                <a:solidFill>
                  <a:schemeClr val="dk1"/>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記載順に昇順に並</a:t>
            </a:r>
            <a:r>
              <a:rPr lang="ja-JP" altLang="en-US" sz="1100" dirty="0">
                <a:latin typeface="MS Mincho" pitchFamily="49" charset="-128"/>
                <a:ea typeface="MS Mincho" pitchFamily="49" charset="-128"/>
              </a:rPr>
              <a:t>び</a:t>
            </a:r>
            <a:r>
              <a:rPr lang="ja-JP" altLang="ko-KR" sz="1100" dirty="0">
                <a:latin typeface="MS Mincho" pitchFamily="49" charset="-128"/>
                <a:ea typeface="MS Mincho" pitchFamily="49" charset="-128"/>
              </a:rPr>
              <a:t>ます。</a:t>
            </a:r>
            <a:endParaRPr dirty="0">
              <a:latin typeface="MS Mincho" pitchFamily="49" charset="-128"/>
              <a:ea typeface="MS Mincho" pitchFamily="49" charset="-128"/>
            </a:endParaRPr>
          </a:p>
        </p:txBody>
      </p:sp>
      <p:sp>
        <p:nvSpPr>
          <p:cNvPr id="391" name="Google Shape;391;p17"/>
          <p:cNvSpPr txBox="1"/>
          <p:nvPr/>
        </p:nvSpPr>
        <p:spPr>
          <a:xfrm>
            <a:off x="603127" y="8304952"/>
            <a:ext cx="6093920"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③</a:t>
            </a:r>
            <a:r>
              <a:rPr lang="en-US" altLang="ko-KR" sz="1100" dirty="0">
                <a:solidFill>
                  <a:srgbClr val="FF0000"/>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抽出ルールリストからクリック選択した抽出ルールを削除します。</a:t>
            </a:r>
            <a:endParaRPr dirty="0">
              <a:latin typeface="MS Mincho" pitchFamily="49" charset="-128"/>
              <a:ea typeface="MS Mincho" pitchFamily="49" charset="-128"/>
            </a:endParaRPr>
          </a:p>
          <a:p>
            <a:pPr lvl="0">
              <a:lnSpc>
                <a:spcPct val="125000"/>
              </a:lnSpc>
            </a:pPr>
            <a:r>
              <a:rPr lang="ko-KR" sz="1100" dirty="0">
                <a:solidFill>
                  <a:schemeClr val="dk1"/>
                </a:solidFill>
                <a:latin typeface="MS Mincho" pitchFamily="49" charset="-128"/>
                <a:ea typeface="MS Mincho"/>
                <a:cs typeface="MS Mincho"/>
                <a:sym typeface="MS Mincho"/>
              </a:rPr>
              <a:t>  *</a:t>
            </a:r>
            <a:r>
              <a:rPr lang="en-US" altLang="ko-KR" sz="1100" dirty="0">
                <a:solidFill>
                  <a:schemeClr val="dk1"/>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使用可否チェック解除の使用中止と削除処理は同じではありませんのでご注意ください。</a:t>
            </a:r>
            <a:endParaRPr dirty="0">
              <a:latin typeface="MS Mincho" pitchFamily="49" charset="-128"/>
              <a:ea typeface="MS Mincho" pitchFamily="49" charset="-128"/>
            </a:endParaRPr>
          </a:p>
        </p:txBody>
      </p:sp>
      <p:sp>
        <p:nvSpPr>
          <p:cNvPr id="392" name="Google Shape;392;p17"/>
          <p:cNvSpPr/>
          <p:nvPr/>
        </p:nvSpPr>
        <p:spPr>
          <a:xfrm>
            <a:off x="1162123" y="6830070"/>
            <a:ext cx="593743" cy="166723"/>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Tree>
    <p:extLst>
      <p:ext uri="{BB962C8B-B14F-4D97-AF65-F5344CB8AC3E}">
        <p14:creationId xmlns:p14="http://schemas.microsoft.com/office/powerpoint/2010/main" val="3689715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47F59-CCEF-6700-F509-7F8C572C50CA}"/>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1500E46B-4CC5-512B-2D5C-05E676D0417B}"/>
              </a:ext>
            </a:extLst>
          </p:cNvPr>
          <p:cNvSpPr>
            <a:spLocks noGrp="1"/>
          </p:cNvSpPr>
          <p:nvPr>
            <p:ph type="sldNum" sz="quarter" idx="12"/>
          </p:nvPr>
        </p:nvSpPr>
        <p:spPr/>
        <p:txBody>
          <a:bodyPr/>
          <a:lstStyle/>
          <a:p>
            <a:fld id="{AE8EA5A1-38AB-4AA0-89CC-DE1004BC27E5}" type="slidenum">
              <a:rPr kumimoji="1" lang="ja-JP" altLang="en-US" smtClean="0"/>
              <a:t>204</a:t>
            </a:fld>
            <a:endParaRPr kumimoji="1" lang="ja-JP" altLang="en-US"/>
          </a:p>
        </p:txBody>
      </p:sp>
      <p:pic>
        <p:nvPicPr>
          <p:cNvPr id="3" name="Google Shape;397;p18">
            <a:extLst>
              <a:ext uri="{FF2B5EF4-FFF2-40B4-BE49-F238E27FC236}">
                <a16:creationId xmlns:a16="http://schemas.microsoft.com/office/drawing/2014/main" id="{55CD887C-1120-60A2-467D-605655C67C8F}"/>
              </a:ext>
            </a:extLst>
          </p:cNvPr>
          <p:cNvPicPr preferRelativeResize="0"/>
          <p:nvPr/>
        </p:nvPicPr>
        <p:blipFill rotWithShape="1">
          <a:blip r:embed="rId2" cstate="print">
            <a:alphaModFix/>
          </a:blip>
          <a:srcRect/>
          <a:stretch/>
        </p:blipFill>
        <p:spPr>
          <a:xfrm>
            <a:off x="619476" y="2001124"/>
            <a:ext cx="4407620" cy="2933764"/>
          </a:xfrm>
          <a:prstGeom prst="rect">
            <a:avLst/>
          </a:prstGeom>
          <a:noFill/>
          <a:ln>
            <a:noFill/>
          </a:ln>
        </p:spPr>
      </p:pic>
      <p:pic>
        <p:nvPicPr>
          <p:cNvPr id="4" name="Google Shape;398;p18">
            <a:extLst>
              <a:ext uri="{FF2B5EF4-FFF2-40B4-BE49-F238E27FC236}">
                <a16:creationId xmlns:a16="http://schemas.microsoft.com/office/drawing/2014/main" id="{6FB98E75-3D1B-931F-504F-B8CCC3DF04BE}"/>
              </a:ext>
            </a:extLst>
          </p:cNvPr>
          <p:cNvPicPr preferRelativeResize="0"/>
          <p:nvPr/>
        </p:nvPicPr>
        <p:blipFill rotWithShape="1">
          <a:blip r:embed="rId3" cstate="print">
            <a:alphaModFix/>
          </a:blip>
          <a:srcRect/>
          <a:stretch/>
        </p:blipFill>
        <p:spPr>
          <a:xfrm>
            <a:off x="578752" y="919308"/>
            <a:ext cx="3268531" cy="672932"/>
          </a:xfrm>
          <a:prstGeom prst="rect">
            <a:avLst/>
          </a:prstGeom>
          <a:noFill/>
          <a:ln>
            <a:noFill/>
          </a:ln>
        </p:spPr>
      </p:pic>
      <p:sp>
        <p:nvSpPr>
          <p:cNvPr id="5" name="Google Shape;400;p18">
            <a:extLst>
              <a:ext uri="{FF2B5EF4-FFF2-40B4-BE49-F238E27FC236}">
                <a16:creationId xmlns:a16="http://schemas.microsoft.com/office/drawing/2014/main" id="{7CC70BB9-65B8-E37C-0C87-F9816F9934E2}"/>
              </a:ext>
            </a:extLst>
          </p:cNvPr>
          <p:cNvSpPr txBox="1"/>
          <p:nvPr/>
        </p:nvSpPr>
        <p:spPr>
          <a:xfrm>
            <a:off x="619476" y="615431"/>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ja-JP" altLang="ko-KR" sz="1100" dirty="0">
                <a:latin typeface="MS Mincho" pitchFamily="49" charset="-128"/>
                <a:ea typeface="MS Mincho" pitchFamily="49" charset="-128"/>
              </a:rPr>
              <a:t>テンプレート抽出ルールの作成と編集の削除方法です。</a:t>
            </a:r>
            <a:endParaRPr sz="1100" dirty="0">
              <a:solidFill>
                <a:schemeClr val="dk1"/>
              </a:solidFill>
              <a:latin typeface="MS Mincho" pitchFamily="49" charset="-128"/>
              <a:ea typeface="MS Mincho" pitchFamily="49" charset="-128"/>
              <a:cs typeface="MS Mincho"/>
              <a:sym typeface="MS Mincho"/>
            </a:endParaRPr>
          </a:p>
        </p:txBody>
      </p:sp>
      <p:sp>
        <p:nvSpPr>
          <p:cNvPr id="6" name="Google Shape;401;p18">
            <a:extLst>
              <a:ext uri="{FF2B5EF4-FFF2-40B4-BE49-F238E27FC236}">
                <a16:creationId xmlns:a16="http://schemas.microsoft.com/office/drawing/2014/main" id="{DAAE25CC-29A5-AF60-6E0F-E615CE6E14AB}"/>
              </a:ext>
            </a:extLst>
          </p:cNvPr>
          <p:cNvSpPr/>
          <p:nvPr/>
        </p:nvSpPr>
        <p:spPr>
          <a:xfrm>
            <a:off x="619476" y="1352575"/>
            <a:ext cx="1851853" cy="23622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7" name="Google Shape;402;p18">
            <a:extLst>
              <a:ext uri="{FF2B5EF4-FFF2-40B4-BE49-F238E27FC236}">
                <a16:creationId xmlns:a16="http://schemas.microsoft.com/office/drawing/2014/main" id="{CA2547E8-A413-A627-5D56-26D33F80E8BD}"/>
              </a:ext>
            </a:extLst>
          </p:cNvPr>
          <p:cNvSpPr txBox="1"/>
          <p:nvPr/>
        </p:nvSpPr>
        <p:spPr>
          <a:xfrm>
            <a:off x="729752" y="104661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MS Mincho" pitchFamily="49" charset="-128"/>
                <a:ea typeface="Century"/>
                <a:cs typeface="Century"/>
                <a:sym typeface="Century"/>
              </a:rPr>
              <a:t>①</a:t>
            </a:r>
            <a:endParaRPr>
              <a:latin typeface="MS Mincho" pitchFamily="49" charset="-128"/>
              <a:ea typeface="MS Mincho" pitchFamily="49" charset="-128"/>
            </a:endParaRPr>
          </a:p>
        </p:txBody>
      </p:sp>
      <p:sp>
        <p:nvSpPr>
          <p:cNvPr id="8" name="Google Shape;403;p18">
            <a:extLst>
              <a:ext uri="{FF2B5EF4-FFF2-40B4-BE49-F238E27FC236}">
                <a16:creationId xmlns:a16="http://schemas.microsoft.com/office/drawing/2014/main" id="{054455EC-A587-A2E6-C0B3-DE3C8CC9D4AF}"/>
              </a:ext>
            </a:extLst>
          </p:cNvPr>
          <p:cNvSpPr txBox="1"/>
          <p:nvPr/>
        </p:nvSpPr>
        <p:spPr>
          <a:xfrm>
            <a:off x="2002325" y="104661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MS Mincho" pitchFamily="49" charset="-128"/>
                <a:ea typeface="Century"/>
                <a:cs typeface="Century"/>
                <a:sym typeface="Century"/>
              </a:rPr>
              <a:t>③</a:t>
            </a:r>
            <a:endParaRPr sz="1800">
              <a:solidFill>
                <a:srgbClr val="FF0000"/>
              </a:solidFill>
              <a:latin typeface="MS Mincho" pitchFamily="49" charset="-128"/>
              <a:ea typeface="MS Mincho" pitchFamily="49" charset="-128"/>
              <a:cs typeface="Century"/>
              <a:sym typeface="Century"/>
            </a:endParaRPr>
          </a:p>
        </p:txBody>
      </p:sp>
      <p:sp>
        <p:nvSpPr>
          <p:cNvPr id="9" name="Google Shape;404;p18">
            <a:extLst>
              <a:ext uri="{FF2B5EF4-FFF2-40B4-BE49-F238E27FC236}">
                <a16:creationId xmlns:a16="http://schemas.microsoft.com/office/drawing/2014/main" id="{6737F285-9BF4-8CAF-6B31-D022386FFBD7}"/>
              </a:ext>
            </a:extLst>
          </p:cNvPr>
          <p:cNvSpPr txBox="1"/>
          <p:nvPr/>
        </p:nvSpPr>
        <p:spPr>
          <a:xfrm>
            <a:off x="1392791" y="103862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MS Mincho" pitchFamily="49" charset="-128"/>
                <a:ea typeface="Century"/>
                <a:cs typeface="Century"/>
                <a:sym typeface="Century"/>
              </a:rPr>
              <a:t>②</a:t>
            </a:r>
            <a:endParaRPr>
              <a:latin typeface="MS Mincho" pitchFamily="49" charset="-128"/>
              <a:ea typeface="MS Mincho" pitchFamily="49" charset="-128"/>
            </a:endParaRPr>
          </a:p>
        </p:txBody>
      </p:sp>
      <p:sp>
        <p:nvSpPr>
          <p:cNvPr id="10" name="Google Shape;405;p18">
            <a:extLst>
              <a:ext uri="{FF2B5EF4-FFF2-40B4-BE49-F238E27FC236}">
                <a16:creationId xmlns:a16="http://schemas.microsoft.com/office/drawing/2014/main" id="{5BA9B103-2164-9224-683A-154AC92EDD39}"/>
              </a:ext>
            </a:extLst>
          </p:cNvPr>
          <p:cNvSpPr txBox="1"/>
          <p:nvPr/>
        </p:nvSpPr>
        <p:spPr>
          <a:xfrm>
            <a:off x="517402" y="1697195"/>
            <a:ext cx="609392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ko-KR"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「新規」をクリックすると、新しいテンプレート抽出ルールを作成できます。</a:t>
            </a:r>
            <a:endParaRPr dirty="0">
              <a:latin typeface="MS Mincho" pitchFamily="49" charset="-128"/>
              <a:ea typeface="MS Mincho" pitchFamily="49" charset="-128"/>
            </a:endParaRPr>
          </a:p>
        </p:txBody>
      </p:sp>
      <p:sp>
        <p:nvSpPr>
          <p:cNvPr id="11" name="Google Shape;406;p18">
            <a:extLst>
              <a:ext uri="{FF2B5EF4-FFF2-40B4-BE49-F238E27FC236}">
                <a16:creationId xmlns:a16="http://schemas.microsoft.com/office/drawing/2014/main" id="{C24A7C87-EBAB-8DEA-CA6F-70C7D728572B}"/>
              </a:ext>
            </a:extLst>
          </p:cNvPr>
          <p:cNvSpPr txBox="1"/>
          <p:nvPr/>
        </p:nvSpPr>
        <p:spPr>
          <a:xfrm>
            <a:off x="583220" y="6306305"/>
            <a:ext cx="5762569" cy="1361871"/>
          </a:xfrm>
          <a:prstGeom prst="rect">
            <a:avLst/>
          </a:prstGeom>
          <a:noFill/>
          <a:ln>
            <a:noFill/>
          </a:ln>
        </p:spPr>
        <p:txBody>
          <a:bodyPr spcFirstLastPara="1" wrap="square" lIns="91425" tIns="45700" rIns="91425" bIns="45700" anchor="t" anchorCtr="0">
            <a:spAutoFit/>
          </a:bodyPr>
          <a:lstStyle/>
          <a:p>
            <a:pPr marL="171450" lvl="0" indent="-171450">
              <a:lnSpc>
                <a:spcPct val="125000"/>
              </a:lnSpc>
              <a:buClr>
                <a:srgbClr val="FF0000"/>
              </a:buClr>
              <a:buSzPts val="1100"/>
              <a:buFont typeface="Arial"/>
              <a:buChar char="•"/>
            </a:pPr>
            <a:r>
              <a:rPr lang="ja-JP" altLang="en-US" sz="1100" dirty="0">
                <a:solidFill>
                  <a:srgbClr val="FF0000"/>
                </a:solidFill>
                <a:latin typeface="MS Mincho" pitchFamily="49" charset="-128"/>
                <a:ea typeface="MS Mincho" pitchFamily="49" charset="-128"/>
              </a:rPr>
              <a:t>新規テンプレート抽出ルール</a:t>
            </a:r>
            <a:r>
              <a:rPr lang="ja-JP" altLang="en-US" sz="1100" dirty="0">
                <a:solidFill>
                  <a:srgbClr val="001F5F"/>
                </a:solidFill>
                <a:latin typeface="MS Mincho" pitchFamily="49" charset="-128"/>
                <a:ea typeface="MS Mincho" pitchFamily="49" charset="-128"/>
              </a:rPr>
              <a:t>の作成は以前の抽出ルールの作成と同じです。 </a:t>
            </a:r>
          </a:p>
          <a:p>
            <a:pPr lvl="0">
              <a:lnSpc>
                <a:spcPct val="125000"/>
              </a:lnSpc>
              <a:buClr>
                <a:srgbClr val="FF0000"/>
              </a:buClr>
              <a:buSzPts val="1100"/>
            </a:pPr>
            <a:r>
              <a:rPr lang="ja-JP" altLang="en-US" sz="1100" dirty="0">
                <a:solidFill>
                  <a:srgbClr val="001F5F"/>
                </a:solidFill>
                <a:latin typeface="MS Mincho" pitchFamily="49" charset="-128"/>
                <a:ea typeface="MS Mincho" pitchFamily="49" charset="-128"/>
              </a:rPr>
              <a:t>「第４章 レセプト抽出」 </a:t>
            </a:r>
            <a:r>
              <a:rPr lang="en-US" altLang="ja-JP" sz="1100" dirty="0">
                <a:solidFill>
                  <a:srgbClr val="001F5F"/>
                </a:solidFill>
                <a:latin typeface="MS Mincho" pitchFamily="49" charset="-128"/>
                <a:ea typeface="MS Mincho" pitchFamily="49" charset="-128"/>
              </a:rPr>
              <a:t>&gt;  </a:t>
            </a:r>
            <a:r>
              <a:rPr lang="ja-JP" altLang="en-US" sz="1100" dirty="0">
                <a:solidFill>
                  <a:srgbClr val="001F5F"/>
                </a:solidFill>
                <a:latin typeface="MS Mincho" pitchFamily="49" charset="-128"/>
                <a:ea typeface="MS Mincho" pitchFamily="49" charset="-128"/>
              </a:rPr>
              <a:t>「新規抽出ルール作成」を参照してください。</a:t>
            </a:r>
            <a:endParaRPr lang="ja-JP" altLang="en-US" sz="1100" dirty="0">
              <a:solidFill>
                <a:srgbClr val="FF0000"/>
              </a:solidFill>
              <a:latin typeface="MS Mincho" pitchFamily="49" charset="-128"/>
              <a:ea typeface="MS Mincho" pitchFamily="49" charset="-128"/>
            </a:endParaRPr>
          </a:p>
          <a:p>
            <a:pPr marL="171450" lvl="0" indent="-171450">
              <a:lnSpc>
                <a:spcPct val="125000"/>
              </a:lnSpc>
              <a:buClr>
                <a:srgbClr val="FF0000"/>
              </a:buClr>
              <a:buSzPts val="1100"/>
              <a:buFont typeface="Arial"/>
              <a:buChar char="•"/>
            </a:pPr>
            <a:r>
              <a:rPr lang="ja-JP" altLang="en-US" sz="1100" dirty="0">
                <a:solidFill>
                  <a:srgbClr val="FF0000"/>
                </a:solidFill>
                <a:latin typeface="MS Mincho" pitchFamily="49" charset="-128"/>
                <a:ea typeface="MS Mincho" pitchFamily="49" charset="-128"/>
              </a:rPr>
              <a:t>テンプレート抽出ルールの編集</a:t>
            </a:r>
            <a:r>
              <a:rPr lang="ja-JP" altLang="en-US" sz="1100" dirty="0">
                <a:solidFill>
                  <a:srgbClr val="001F5F"/>
                </a:solidFill>
                <a:latin typeface="MS Mincho" pitchFamily="49" charset="-128"/>
                <a:ea typeface="MS Mincho" pitchFamily="49" charset="-128"/>
              </a:rPr>
              <a:t>は、リストからテンプレート抽出ルールをダブルクリックすると詳細が表示されます。「第４章 レセプト抽出」編を参照してください。</a:t>
            </a:r>
            <a:endParaRPr lang="ja-JP" altLang="en-US" sz="1100" dirty="0">
              <a:solidFill>
                <a:srgbClr val="FF0000"/>
              </a:solidFill>
              <a:latin typeface="MS Mincho" pitchFamily="49" charset="-128"/>
              <a:ea typeface="MS Mincho" pitchFamily="49" charset="-128"/>
            </a:endParaRPr>
          </a:p>
          <a:p>
            <a:pPr marL="171450" lvl="0" indent="-171450">
              <a:lnSpc>
                <a:spcPct val="125000"/>
              </a:lnSpc>
              <a:buClr>
                <a:srgbClr val="FF0000"/>
              </a:buClr>
              <a:buSzPts val="1100"/>
              <a:buFont typeface="Arial"/>
              <a:buChar char="•"/>
            </a:pPr>
            <a:r>
              <a:rPr lang="ja-JP" altLang="en-US" sz="1100" dirty="0">
                <a:solidFill>
                  <a:srgbClr val="001F5F"/>
                </a:solidFill>
                <a:latin typeface="MS Mincho" pitchFamily="49" charset="-128"/>
                <a:ea typeface="MS Mincho" pitchFamily="49" charset="-128"/>
              </a:rPr>
              <a:t>ただし、ルールタイプが「コーディング方式」の場合には作成と編集はできませんのでサポートセンターに依頼してください。</a:t>
            </a:r>
          </a:p>
        </p:txBody>
      </p:sp>
      <p:sp>
        <p:nvSpPr>
          <p:cNvPr id="12" name="Google Shape;407;p18">
            <a:extLst>
              <a:ext uri="{FF2B5EF4-FFF2-40B4-BE49-F238E27FC236}">
                <a16:creationId xmlns:a16="http://schemas.microsoft.com/office/drawing/2014/main" id="{8EDAF47F-25E6-2EEB-0E41-E9E883088364}"/>
              </a:ext>
            </a:extLst>
          </p:cNvPr>
          <p:cNvSpPr txBox="1"/>
          <p:nvPr/>
        </p:nvSpPr>
        <p:spPr>
          <a:xfrm>
            <a:off x="619476" y="5004757"/>
            <a:ext cx="5767037" cy="727082"/>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②</a:t>
            </a:r>
            <a:r>
              <a:rPr lang="ko-KR"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整列</a:t>
            </a:r>
            <a:r>
              <a:rPr lang="ja-JP" altLang="ko-KR" sz="1100" dirty="0">
                <a:latin typeface="MS Mincho" pitchFamily="49" charset="-128"/>
                <a:ea typeface="MS Mincho" pitchFamily="49" charset="-128"/>
              </a:rPr>
              <a:t>順保存」を通じて提供される抽出ルールの順序を変更できます。 通常の抽出ルールと同様に</a:t>
            </a:r>
            <a:r>
              <a:rPr lang="ja-JP" altLang="en-US" sz="1100" dirty="0">
                <a:latin typeface="MS Mincho" pitchFamily="49" charset="-128"/>
                <a:ea typeface="MS Mincho" pitchFamily="49" charset="-128"/>
              </a:rPr>
              <a:t>整列</a:t>
            </a:r>
            <a:r>
              <a:rPr lang="ja-JP" altLang="ko-KR" sz="1100" dirty="0">
                <a:latin typeface="MS Mincho" pitchFamily="49" charset="-128"/>
                <a:ea typeface="MS Mincho" pitchFamily="49" charset="-128"/>
              </a:rPr>
              <a:t>順をクリックして順序を編集し、「</a:t>
            </a:r>
            <a:r>
              <a:rPr lang="ja-JP" altLang="en-US" sz="1100" dirty="0">
                <a:latin typeface="MS Mincho" pitchFamily="49" charset="-128"/>
                <a:ea typeface="MS Mincho" pitchFamily="49" charset="-128"/>
              </a:rPr>
              <a:t>整列</a:t>
            </a:r>
            <a:r>
              <a:rPr lang="ja-JP" altLang="ko-KR" sz="1100" dirty="0">
                <a:latin typeface="MS Mincho" pitchFamily="49" charset="-128"/>
                <a:ea typeface="MS Mincho" pitchFamily="49" charset="-128"/>
              </a:rPr>
              <a:t>順保存」ボタンをクリックします。</a:t>
            </a:r>
            <a:endParaRPr sz="1100" dirty="0">
              <a:solidFill>
                <a:schemeClr val="dk1"/>
              </a:solidFill>
              <a:latin typeface="MS Mincho" pitchFamily="49" charset="-128"/>
              <a:ea typeface="MS Mincho" pitchFamily="49" charset="-128"/>
              <a:cs typeface="MS Mincho"/>
              <a:sym typeface="MS Mincho"/>
            </a:endParaRPr>
          </a:p>
        </p:txBody>
      </p:sp>
      <p:sp>
        <p:nvSpPr>
          <p:cNvPr id="13" name="Google Shape;408;p18">
            <a:extLst>
              <a:ext uri="{FF2B5EF4-FFF2-40B4-BE49-F238E27FC236}">
                <a16:creationId xmlns:a16="http://schemas.microsoft.com/office/drawing/2014/main" id="{77492FA8-AD12-1023-70DA-246BE58BBFB6}"/>
              </a:ext>
            </a:extLst>
          </p:cNvPr>
          <p:cNvSpPr txBox="1"/>
          <p:nvPr/>
        </p:nvSpPr>
        <p:spPr>
          <a:xfrm>
            <a:off x="578752" y="5785139"/>
            <a:ext cx="5767037"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③</a:t>
            </a:r>
            <a:r>
              <a:rPr lang="en-US" altLang="ko-KR" sz="1100" dirty="0">
                <a:solidFill>
                  <a:srgbClr val="FF0000"/>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テンプレート抽出ルールリストから選択</a:t>
            </a:r>
            <a:r>
              <a:rPr lang="ja-JP" altLang="en-US" sz="1100" dirty="0">
                <a:latin typeface="MS Mincho" pitchFamily="49" charset="-128"/>
                <a:ea typeface="MS Mincho" pitchFamily="49" charset="-128"/>
              </a:rPr>
              <a:t>、</a:t>
            </a:r>
            <a:r>
              <a:rPr lang="ja-JP" altLang="ko-KR" sz="1100" dirty="0">
                <a:latin typeface="MS Mincho" pitchFamily="49" charset="-128"/>
                <a:ea typeface="MS Mincho" pitchFamily="49" charset="-128"/>
              </a:rPr>
              <a:t>クリックし</a:t>
            </a:r>
            <a:r>
              <a:rPr lang="ja-JP" altLang="en-US" sz="1100" dirty="0">
                <a:latin typeface="MS Mincho" pitchFamily="49" charset="-128"/>
                <a:ea typeface="MS Mincho" pitchFamily="49" charset="-128"/>
              </a:rPr>
              <a:t>て</a:t>
            </a:r>
            <a:r>
              <a:rPr lang="ja-JP" altLang="ko-KR" sz="1100" dirty="0">
                <a:latin typeface="MS Mincho" pitchFamily="49" charset="-128"/>
                <a:ea typeface="MS Mincho" pitchFamily="49" charset="-128"/>
              </a:rPr>
              <a:t>ルールを削除します。</a:t>
            </a:r>
            <a:endParaRPr dirty="0">
              <a:latin typeface="MS Mincho" pitchFamily="49" charset="-128"/>
              <a:ea typeface="MS Mincho" pitchFamily="49" charset="-128"/>
            </a:endParaRPr>
          </a:p>
          <a:p>
            <a:pPr marL="0" marR="0" lvl="0" indent="0" algn="l" rtl="0">
              <a:lnSpc>
                <a:spcPct val="125000"/>
              </a:lnSpc>
              <a:spcBef>
                <a:spcPts val="0"/>
              </a:spcBef>
              <a:spcAft>
                <a:spcPts val="0"/>
              </a:spcAft>
              <a:buNone/>
            </a:pPr>
            <a:r>
              <a:rPr lang="ko-KR" sz="1100" dirty="0">
                <a:solidFill>
                  <a:schemeClr val="dk1"/>
                </a:solidFill>
                <a:latin typeface="MS Mincho" pitchFamily="49" charset="-128"/>
                <a:ea typeface="MS Mincho"/>
                <a:cs typeface="MS Mincho"/>
                <a:sym typeface="MS Mincho"/>
              </a:rPr>
              <a:t>  </a:t>
            </a:r>
            <a:endParaRPr dirty="0">
              <a:latin typeface="MS Mincho" pitchFamily="49" charset="-128"/>
              <a:ea typeface="MS Mincho" pitchFamily="49" charset="-128"/>
            </a:endParaRPr>
          </a:p>
        </p:txBody>
      </p:sp>
      <p:sp>
        <p:nvSpPr>
          <p:cNvPr id="14" name="Google Shape;409;p18">
            <a:extLst>
              <a:ext uri="{FF2B5EF4-FFF2-40B4-BE49-F238E27FC236}">
                <a16:creationId xmlns:a16="http://schemas.microsoft.com/office/drawing/2014/main" id="{3E2BAAEF-7082-12AC-BB2F-E09B862879A8}"/>
              </a:ext>
            </a:extLst>
          </p:cNvPr>
          <p:cNvSpPr txBox="1"/>
          <p:nvPr/>
        </p:nvSpPr>
        <p:spPr>
          <a:xfrm>
            <a:off x="3461789" y="989932"/>
            <a:ext cx="3024735" cy="496249"/>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050" dirty="0">
                <a:latin typeface="MS Mincho" pitchFamily="49" charset="-128"/>
                <a:ea typeface="MS Mincho" pitchFamily="49" charset="-128"/>
              </a:rPr>
              <a:t>テンプレートルールの表示チェックをオフにします。</a:t>
            </a:r>
            <a:endParaRPr sz="1050" dirty="0">
              <a:latin typeface="MS Mincho" pitchFamily="49" charset="-128"/>
              <a:ea typeface="MS Mincho" pitchFamily="49" charset="-128"/>
            </a:endParaRPr>
          </a:p>
        </p:txBody>
      </p:sp>
      <p:sp>
        <p:nvSpPr>
          <p:cNvPr id="15" name="Google Shape;410;p18">
            <a:extLst>
              <a:ext uri="{FF2B5EF4-FFF2-40B4-BE49-F238E27FC236}">
                <a16:creationId xmlns:a16="http://schemas.microsoft.com/office/drawing/2014/main" id="{6F3697DF-150B-3181-95EB-82F6A8647E41}"/>
              </a:ext>
            </a:extLst>
          </p:cNvPr>
          <p:cNvSpPr/>
          <p:nvPr/>
        </p:nvSpPr>
        <p:spPr>
          <a:xfrm>
            <a:off x="1519277" y="2006722"/>
            <a:ext cx="831197" cy="172776"/>
          </a:xfrm>
          <a:prstGeom prst="roundRect">
            <a:avLst>
              <a:gd name="adj" fmla="val 16667"/>
            </a:avLst>
          </a:prstGeom>
          <a:noFill/>
          <a:ln w="1905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16" name="Google Shape;411;p18">
            <a:extLst>
              <a:ext uri="{FF2B5EF4-FFF2-40B4-BE49-F238E27FC236}">
                <a16:creationId xmlns:a16="http://schemas.microsoft.com/office/drawing/2014/main" id="{8479B2DC-BE6C-6535-8B76-D53645FA49F5}"/>
              </a:ext>
            </a:extLst>
          </p:cNvPr>
          <p:cNvSpPr txBox="1"/>
          <p:nvPr/>
        </p:nvSpPr>
        <p:spPr>
          <a:xfrm>
            <a:off x="2210074" y="2457444"/>
            <a:ext cx="3338768" cy="303889"/>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ko-KR" sz="1100" dirty="0">
                <a:solidFill>
                  <a:schemeClr val="dk1"/>
                </a:solidFill>
                <a:latin typeface="MS Mincho" pitchFamily="49" charset="-128"/>
                <a:ea typeface="MS Mincho"/>
                <a:cs typeface="MS Mincho"/>
                <a:sym typeface="MS Mincho"/>
              </a:rPr>
              <a:t>*</a:t>
            </a:r>
            <a:r>
              <a:rPr lang="en-US" altLang="ko-KR"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テンプレートタイプはサポートされていません。</a:t>
            </a:r>
            <a:endParaRPr dirty="0">
              <a:latin typeface="MS Mincho" pitchFamily="49" charset="-128"/>
              <a:ea typeface="MS Mincho" pitchFamily="49" charset="-128"/>
            </a:endParaRPr>
          </a:p>
        </p:txBody>
      </p:sp>
    </p:spTree>
    <p:extLst>
      <p:ext uri="{BB962C8B-B14F-4D97-AF65-F5344CB8AC3E}">
        <p14:creationId xmlns:p14="http://schemas.microsoft.com/office/powerpoint/2010/main" val="3348281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9DE46-B95D-E216-DCCB-39FB604C9A9B}"/>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EA209D20-E8FD-71A7-3987-78E9368A0916}"/>
              </a:ext>
            </a:extLst>
          </p:cNvPr>
          <p:cNvSpPr>
            <a:spLocks noGrp="1"/>
          </p:cNvSpPr>
          <p:nvPr>
            <p:ph type="sldNum" sz="quarter" idx="12"/>
          </p:nvPr>
        </p:nvSpPr>
        <p:spPr/>
        <p:txBody>
          <a:bodyPr/>
          <a:lstStyle/>
          <a:p>
            <a:fld id="{AE8EA5A1-38AB-4AA0-89CC-DE1004BC27E5}" type="slidenum">
              <a:rPr kumimoji="1" lang="ja-JP" altLang="en-US" smtClean="0"/>
              <a:t>205</a:t>
            </a:fld>
            <a:endParaRPr kumimoji="1" lang="ja-JP" altLang="en-US"/>
          </a:p>
        </p:txBody>
      </p:sp>
      <p:sp>
        <p:nvSpPr>
          <p:cNvPr id="3" name="Google Shape;417;p19">
            <a:extLst>
              <a:ext uri="{FF2B5EF4-FFF2-40B4-BE49-F238E27FC236}">
                <a16:creationId xmlns:a16="http://schemas.microsoft.com/office/drawing/2014/main" id="{5EA9CA19-4A5B-33FE-60CD-8EAA48643ACD}"/>
              </a:ext>
            </a:extLst>
          </p:cNvPr>
          <p:cNvSpPr/>
          <p:nvPr/>
        </p:nvSpPr>
        <p:spPr>
          <a:xfrm>
            <a:off x="594225" y="675874"/>
            <a:ext cx="5400000" cy="252000"/>
          </a:xfrm>
          <a:prstGeom prst="rect">
            <a:avLst/>
          </a:prstGeom>
          <a:solidFill>
            <a:srgbClr val="99C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ko-KR" sz="1400">
                <a:solidFill>
                  <a:srgbClr val="002060"/>
                </a:solidFill>
                <a:latin typeface="MS Gothic"/>
                <a:ea typeface="MS Gothic"/>
                <a:cs typeface="MS Gothic"/>
                <a:sym typeface="MS Gothic"/>
              </a:rPr>
              <a:t>休日管理</a:t>
            </a:r>
            <a:endParaRPr/>
          </a:p>
        </p:txBody>
      </p:sp>
      <p:pic>
        <p:nvPicPr>
          <p:cNvPr id="4" name="Google Shape;418;p19">
            <a:extLst>
              <a:ext uri="{FF2B5EF4-FFF2-40B4-BE49-F238E27FC236}">
                <a16:creationId xmlns:a16="http://schemas.microsoft.com/office/drawing/2014/main" id="{4FA174A8-7253-2E5B-A386-B8A3B892F88A}"/>
              </a:ext>
            </a:extLst>
          </p:cNvPr>
          <p:cNvPicPr preferRelativeResize="0"/>
          <p:nvPr/>
        </p:nvPicPr>
        <p:blipFill rotWithShape="1">
          <a:blip r:embed="rId2" cstate="print">
            <a:alphaModFix/>
          </a:blip>
          <a:srcRect t="9612"/>
          <a:stretch/>
        </p:blipFill>
        <p:spPr>
          <a:xfrm>
            <a:off x="1011148" y="2226446"/>
            <a:ext cx="1608278" cy="2405922"/>
          </a:xfrm>
          <a:prstGeom prst="rect">
            <a:avLst/>
          </a:prstGeom>
          <a:noFill/>
          <a:ln>
            <a:noFill/>
          </a:ln>
        </p:spPr>
      </p:pic>
      <p:sp>
        <p:nvSpPr>
          <p:cNvPr id="5" name="Google Shape;419;p19">
            <a:extLst>
              <a:ext uri="{FF2B5EF4-FFF2-40B4-BE49-F238E27FC236}">
                <a16:creationId xmlns:a16="http://schemas.microsoft.com/office/drawing/2014/main" id="{3654E4CF-656F-1ED2-C137-5DD76BC1C1FC}"/>
              </a:ext>
            </a:extLst>
          </p:cNvPr>
          <p:cNvSpPr txBox="1"/>
          <p:nvPr/>
        </p:nvSpPr>
        <p:spPr>
          <a:xfrm>
            <a:off x="478366" y="1002849"/>
            <a:ext cx="6379633" cy="1150275"/>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運営者権限のメニューです。</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レセプト</a:t>
            </a:r>
            <a:r>
              <a:rPr lang="ja-JP" altLang="ko-KR" sz="1100" dirty="0">
                <a:latin typeface="MS Mincho" pitchFamily="49" charset="-128"/>
                <a:ea typeface="MS Mincho" pitchFamily="49" charset="-128"/>
              </a:rPr>
              <a:t>点検には休日加算関連の精密点検などが存在します。</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従って</a:t>
            </a:r>
            <a:r>
              <a:rPr lang="ja-JP" altLang="ko-KR" sz="1100" dirty="0">
                <a:latin typeface="MS Mincho" pitchFamily="49" charset="-128"/>
                <a:ea typeface="MS Mincho" pitchFamily="49" charset="-128"/>
              </a:rPr>
              <a:t>、休日の確認が必要であり、場合によっては変更</a:t>
            </a:r>
            <a:r>
              <a:rPr lang="ja-JP" altLang="en-US" sz="1100" dirty="0">
                <a:latin typeface="MS Mincho" pitchFamily="49" charset="-128"/>
                <a:ea typeface="MS Mincho" pitchFamily="49" charset="-128"/>
              </a:rPr>
              <a:t>が必要になります。</a:t>
            </a:r>
            <a:endParaRPr sz="1100" dirty="0">
              <a:solidFill>
                <a:schemeClr val="dk1"/>
              </a:solidFill>
              <a:latin typeface="MS Mincho" pitchFamily="49" charset="-128"/>
              <a:ea typeface="MS Mincho" pitchFamily="49" charset="-128"/>
              <a:cs typeface="MS Mincho"/>
              <a:sym typeface="MS Mincho"/>
            </a:endParaRPr>
          </a:p>
          <a:p>
            <a:pPr lvl="0">
              <a:lnSpc>
                <a:spcPct val="125000"/>
              </a:lnSpc>
            </a:pPr>
            <a:r>
              <a:rPr lang="ko-KR" sz="1100" dirty="0">
                <a:solidFill>
                  <a:srgbClr val="FF0000"/>
                </a:solidFill>
                <a:latin typeface="MS Mincho" pitchFamily="49" charset="-128"/>
                <a:ea typeface="MS Mincho"/>
                <a:cs typeface="MS Mincho"/>
                <a:sym typeface="MS Mincho"/>
              </a:rPr>
              <a:t>注：</a:t>
            </a:r>
            <a:r>
              <a:rPr lang="ja-JP" altLang="en-US" sz="1100" dirty="0">
                <a:solidFill>
                  <a:srgbClr val="FF0000"/>
                </a:solidFill>
                <a:latin typeface="MS Mincho" pitchFamily="49" charset="-128"/>
                <a:ea typeface="MS Mincho" pitchFamily="49" charset="-128"/>
                <a:cs typeface="MS Mincho"/>
                <a:sym typeface="MS Mincho"/>
              </a:rPr>
              <a:t>本</a:t>
            </a:r>
            <a:r>
              <a:rPr lang="ja-JP" altLang="ko-KR" sz="1100" dirty="0">
                <a:solidFill>
                  <a:srgbClr val="FF0000"/>
                </a:solidFill>
                <a:latin typeface="MS Mincho" pitchFamily="49" charset="-128"/>
                <a:ea typeface="MS Mincho" pitchFamily="49" charset="-128"/>
              </a:rPr>
              <a:t>機能は、</a:t>
            </a:r>
            <a:r>
              <a:rPr lang="ja-JP" altLang="en-US" sz="1100" dirty="0">
                <a:solidFill>
                  <a:srgbClr val="FF0000"/>
                </a:solidFill>
                <a:latin typeface="MS Mincho" pitchFamily="49" charset="-128"/>
                <a:ea typeface="MS Mincho" pitchFamily="49" charset="-128"/>
              </a:rPr>
              <a:t>サポートセンター</a:t>
            </a:r>
            <a:r>
              <a:rPr lang="ja-JP" altLang="ko-KR" sz="1100" dirty="0">
                <a:solidFill>
                  <a:srgbClr val="FF0000"/>
                </a:solidFill>
                <a:latin typeface="MS Mincho" pitchFamily="49" charset="-128"/>
                <a:ea typeface="MS Mincho" pitchFamily="49" charset="-128"/>
              </a:rPr>
              <a:t>の運営者</a:t>
            </a:r>
            <a:r>
              <a:rPr lang="ja-JP" altLang="en-US" sz="1100" dirty="0">
                <a:solidFill>
                  <a:srgbClr val="FF0000"/>
                </a:solidFill>
                <a:latin typeface="MS Mincho" pitchFamily="49" charset="-128"/>
                <a:ea typeface="MS Mincho" pitchFamily="49" charset="-128"/>
              </a:rPr>
              <a:t>及び</a:t>
            </a:r>
            <a:r>
              <a:rPr lang="ja-JP" altLang="ko-KR" sz="1100" dirty="0">
                <a:solidFill>
                  <a:srgbClr val="FF0000"/>
                </a:solidFill>
                <a:latin typeface="MS Mincho" pitchFamily="49" charset="-128"/>
                <a:ea typeface="MS Mincho" pitchFamily="49" charset="-128"/>
              </a:rPr>
              <a:t>管理者が毎年</a:t>
            </a:r>
            <a:r>
              <a:rPr lang="ja-JP" altLang="en-US" sz="1100" dirty="0">
                <a:solidFill>
                  <a:srgbClr val="FF0000"/>
                </a:solidFill>
                <a:latin typeface="MS Mincho" pitchFamily="49" charset="-128"/>
                <a:ea typeface="MS Mincho" pitchFamily="49" charset="-128"/>
              </a:rPr>
              <a:t>、</a:t>
            </a:r>
            <a:r>
              <a:rPr lang="ja-JP" altLang="ko-KR" sz="1100" dirty="0">
                <a:solidFill>
                  <a:srgbClr val="FF0000"/>
                </a:solidFill>
                <a:latin typeface="MS Mincho" pitchFamily="49" charset="-128"/>
                <a:ea typeface="MS Mincho" pitchFamily="49" charset="-128"/>
              </a:rPr>
              <a:t>新しい年が始まる</a:t>
            </a:r>
            <a:endParaRPr lang="en-US" altLang="ja-JP" sz="1100" dirty="0">
              <a:solidFill>
                <a:srgbClr val="FF0000"/>
              </a:solidFill>
              <a:latin typeface="MS Mincho" pitchFamily="49" charset="-128"/>
              <a:ea typeface="MS Mincho" pitchFamily="49" charset="-128"/>
            </a:endParaRPr>
          </a:p>
          <a:p>
            <a:pPr lvl="0">
              <a:lnSpc>
                <a:spcPct val="125000"/>
              </a:lnSpc>
            </a:pPr>
            <a:r>
              <a:rPr lang="en-US" altLang="ja-JP" sz="1100" dirty="0">
                <a:solidFill>
                  <a:srgbClr val="FF0000"/>
                </a:solidFill>
                <a:latin typeface="MS Mincho" pitchFamily="49" charset="-128"/>
                <a:ea typeface="MS Mincho" pitchFamily="49" charset="-128"/>
              </a:rPr>
              <a:t>    </a:t>
            </a:r>
            <a:r>
              <a:rPr lang="ja-JP" altLang="ko-KR" sz="1100" dirty="0">
                <a:solidFill>
                  <a:srgbClr val="FF0000"/>
                </a:solidFill>
                <a:latin typeface="MS Mincho" pitchFamily="49" charset="-128"/>
                <a:ea typeface="MS Mincho" pitchFamily="49" charset="-128"/>
              </a:rPr>
              <a:t>前に確認しています。</a:t>
            </a:r>
            <a:endParaRPr sz="1100" dirty="0">
              <a:solidFill>
                <a:srgbClr val="FF0000"/>
              </a:solidFill>
              <a:latin typeface="MS Mincho" pitchFamily="49" charset="-128"/>
              <a:ea typeface="MS Mincho" pitchFamily="49" charset="-128"/>
              <a:cs typeface="MS Mincho"/>
              <a:sym typeface="MS Mincho"/>
            </a:endParaRPr>
          </a:p>
        </p:txBody>
      </p:sp>
      <p:sp>
        <p:nvSpPr>
          <p:cNvPr id="6" name="Google Shape;420;p19">
            <a:extLst>
              <a:ext uri="{FF2B5EF4-FFF2-40B4-BE49-F238E27FC236}">
                <a16:creationId xmlns:a16="http://schemas.microsoft.com/office/drawing/2014/main" id="{13BDC27A-0E7E-8FBF-D0DC-C7E29ABCF9D6}"/>
              </a:ext>
            </a:extLst>
          </p:cNvPr>
          <p:cNvSpPr/>
          <p:nvPr/>
        </p:nvSpPr>
        <p:spPr>
          <a:xfrm>
            <a:off x="1064656" y="3985712"/>
            <a:ext cx="1501261" cy="168594"/>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7" name="Google Shape;421;p19">
            <a:extLst>
              <a:ext uri="{FF2B5EF4-FFF2-40B4-BE49-F238E27FC236}">
                <a16:creationId xmlns:a16="http://schemas.microsoft.com/office/drawing/2014/main" id="{959A4951-0CC2-EFE7-3BFE-8438A6F8DCF5}"/>
              </a:ext>
            </a:extLst>
          </p:cNvPr>
          <p:cNvSpPr/>
          <p:nvPr/>
        </p:nvSpPr>
        <p:spPr>
          <a:xfrm>
            <a:off x="2770260" y="2677874"/>
            <a:ext cx="2793398" cy="829195"/>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ナビゲーションウィンドウの「Admin」&gt;「休日管理」をダブルクリックします。</a:t>
            </a:r>
            <a:endParaRPr sz="1100" dirty="0">
              <a:solidFill>
                <a:schemeClr val="dk1"/>
              </a:solidFill>
              <a:latin typeface="MS Mincho" pitchFamily="49" charset="-128"/>
              <a:ea typeface="MS Mincho" pitchFamily="49" charset="-128"/>
              <a:cs typeface="MS Mincho"/>
              <a:sym typeface="MS Mincho"/>
            </a:endParaRPr>
          </a:p>
        </p:txBody>
      </p:sp>
      <p:sp>
        <p:nvSpPr>
          <p:cNvPr id="8" name="Google Shape;422;p19">
            <a:extLst>
              <a:ext uri="{FF2B5EF4-FFF2-40B4-BE49-F238E27FC236}">
                <a16:creationId xmlns:a16="http://schemas.microsoft.com/office/drawing/2014/main" id="{7A98A75E-97A3-E3EA-7FA0-F97497F25203}"/>
              </a:ext>
            </a:extLst>
          </p:cNvPr>
          <p:cNvSpPr txBox="1"/>
          <p:nvPr/>
        </p:nvSpPr>
        <p:spPr>
          <a:xfrm>
            <a:off x="478366" y="4801055"/>
            <a:ext cx="5400000" cy="303889"/>
          </a:xfrm>
          <a:prstGeom prst="rect">
            <a:avLst/>
          </a:prstGeom>
          <a:noFill/>
          <a:ln>
            <a:noFill/>
          </a:ln>
        </p:spPr>
        <p:txBody>
          <a:bodyPr spcFirstLastPara="1" wrap="square" lIns="91425" tIns="45700" rIns="91425" bIns="45700" anchor="t" anchorCtr="0">
            <a:spAutoFit/>
          </a:bodyPr>
          <a:lstStyle/>
          <a:p>
            <a:pPr lvl="0" algn="just">
              <a:lnSpc>
                <a:spcPct val="125000"/>
              </a:lnSpc>
            </a:pPr>
            <a:r>
              <a:rPr lang="ja-JP" altLang="ko-KR" sz="1100" dirty="0">
                <a:latin typeface="MS Mincho" pitchFamily="49" charset="-128"/>
                <a:ea typeface="MS Mincho" pitchFamily="49" charset="-128"/>
              </a:rPr>
              <a:t>「休日管理」の初期画面です。</a:t>
            </a:r>
            <a:endParaRPr sz="1100" dirty="0">
              <a:solidFill>
                <a:schemeClr val="dk1"/>
              </a:solidFill>
              <a:latin typeface="MS Mincho" pitchFamily="49" charset="-128"/>
              <a:ea typeface="MS Mincho" pitchFamily="49" charset="-128"/>
              <a:cs typeface="MS Mincho"/>
              <a:sym typeface="MS Mincho"/>
            </a:endParaRPr>
          </a:p>
        </p:txBody>
      </p:sp>
      <p:pic>
        <p:nvPicPr>
          <p:cNvPr id="11" name="그림 10">
            <a:extLst>
              <a:ext uri="{FF2B5EF4-FFF2-40B4-BE49-F238E27FC236}">
                <a16:creationId xmlns:a16="http://schemas.microsoft.com/office/drawing/2014/main" id="{EFE267D9-8176-C67F-E7AC-D7A289A09233}"/>
              </a:ext>
            </a:extLst>
          </p:cNvPr>
          <p:cNvPicPr>
            <a:picLocks noChangeAspect="1"/>
          </p:cNvPicPr>
          <p:nvPr/>
        </p:nvPicPr>
        <p:blipFill>
          <a:blip r:embed="rId3"/>
          <a:stretch>
            <a:fillRect/>
          </a:stretch>
        </p:blipFill>
        <p:spPr>
          <a:xfrm>
            <a:off x="728574" y="5157118"/>
            <a:ext cx="5400852" cy="2992901"/>
          </a:xfrm>
          <a:prstGeom prst="rect">
            <a:avLst/>
          </a:prstGeom>
        </p:spPr>
      </p:pic>
    </p:spTree>
    <p:extLst>
      <p:ext uri="{BB962C8B-B14F-4D97-AF65-F5344CB8AC3E}">
        <p14:creationId xmlns:p14="http://schemas.microsoft.com/office/powerpoint/2010/main" val="3725817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290AA-9CFE-918C-7BB1-A9BEB41DCDDA}"/>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D324798C-D8A4-DEE5-AB2B-99E4E00821CC}"/>
              </a:ext>
            </a:extLst>
          </p:cNvPr>
          <p:cNvSpPr>
            <a:spLocks noGrp="1"/>
          </p:cNvSpPr>
          <p:nvPr>
            <p:ph type="sldNum" sz="quarter" idx="12"/>
          </p:nvPr>
        </p:nvSpPr>
        <p:spPr/>
        <p:txBody>
          <a:bodyPr/>
          <a:lstStyle/>
          <a:p>
            <a:fld id="{AE8EA5A1-38AB-4AA0-89CC-DE1004BC27E5}" type="slidenum">
              <a:rPr kumimoji="1" lang="ja-JP" altLang="en-US" smtClean="0"/>
              <a:t>206</a:t>
            </a:fld>
            <a:endParaRPr kumimoji="1" lang="ja-JP" altLang="en-US"/>
          </a:p>
        </p:txBody>
      </p:sp>
      <p:pic>
        <p:nvPicPr>
          <p:cNvPr id="3" name="Google Shape;428;p20">
            <a:extLst>
              <a:ext uri="{FF2B5EF4-FFF2-40B4-BE49-F238E27FC236}">
                <a16:creationId xmlns:a16="http://schemas.microsoft.com/office/drawing/2014/main" id="{1BDFA483-665B-5502-3236-683460FA259D}"/>
              </a:ext>
            </a:extLst>
          </p:cNvPr>
          <p:cNvPicPr preferRelativeResize="0"/>
          <p:nvPr/>
        </p:nvPicPr>
        <p:blipFill rotWithShape="1">
          <a:blip r:embed="rId2" cstate="print">
            <a:alphaModFix/>
          </a:blip>
          <a:srcRect/>
          <a:stretch/>
        </p:blipFill>
        <p:spPr>
          <a:xfrm>
            <a:off x="698222" y="2722912"/>
            <a:ext cx="5606270" cy="4259638"/>
          </a:xfrm>
          <a:prstGeom prst="rect">
            <a:avLst/>
          </a:prstGeom>
          <a:noFill/>
          <a:ln>
            <a:noFill/>
          </a:ln>
        </p:spPr>
      </p:pic>
      <p:grpSp>
        <p:nvGrpSpPr>
          <p:cNvPr id="4" name="Google Shape;429;p20">
            <a:extLst>
              <a:ext uri="{FF2B5EF4-FFF2-40B4-BE49-F238E27FC236}">
                <a16:creationId xmlns:a16="http://schemas.microsoft.com/office/drawing/2014/main" id="{10F2C2C2-0A30-70D2-D38B-C1DB23607951}"/>
              </a:ext>
            </a:extLst>
          </p:cNvPr>
          <p:cNvGrpSpPr/>
          <p:nvPr/>
        </p:nvGrpSpPr>
        <p:grpSpPr>
          <a:xfrm>
            <a:off x="597440" y="1032382"/>
            <a:ext cx="4805778" cy="486295"/>
            <a:chOff x="411159" y="651474"/>
            <a:chExt cx="5932623" cy="657225"/>
          </a:xfrm>
        </p:grpSpPr>
        <p:pic>
          <p:nvPicPr>
            <p:cNvPr id="5" name="Google Shape;430;p20">
              <a:extLst>
                <a:ext uri="{FF2B5EF4-FFF2-40B4-BE49-F238E27FC236}">
                  <a16:creationId xmlns:a16="http://schemas.microsoft.com/office/drawing/2014/main" id="{CD27340B-D0D1-505E-A56F-D07E76134D21}"/>
                </a:ext>
              </a:extLst>
            </p:cNvPr>
            <p:cNvPicPr preferRelativeResize="0"/>
            <p:nvPr/>
          </p:nvPicPr>
          <p:blipFill rotWithShape="1">
            <a:blip r:embed="rId3" cstate="print">
              <a:alphaModFix/>
            </a:blip>
            <a:srcRect/>
            <a:stretch/>
          </p:blipFill>
          <p:spPr>
            <a:xfrm>
              <a:off x="411159" y="651474"/>
              <a:ext cx="4438650" cy="657225"/>
            </a:xfrm>
            <a:prstGeom prst="rect">
              <a:avLst/>
            </a:prstGeom>
            <a:noFill/>
            <a:ln>
              <a:noFill/>
            </a:ln>
          </p:spPr>
        </p:pic>
        <p:pic>
          <p:nvPicPr>
            <p:cNvPr id="6" name="Google Shape;431;p20">
              <a:extLst>
                <a:ext uri="{FF2B5EF4-FFF2-40B4-BE49-F238E27FC236}">
                  <a16:creationId xmlns:a16="http://schemas.microsoft.com/office/drawing/2014/main" id="{EB6ED09F-B7D1-3074-F9BC-0C059BD952E6}"/>
                </a:ext>
              </a:extLst>
            </p:cNvPr>
            <p:cNvPicPr preferRelativeResize="0"/>
            <p:nvPr/>
          </p:nvPicPr>
          <p:blipFill rotWithShape="1">
            <a:blip r:embed="rId4" cstate="print">
              <a:alphaModFix/>
            </a:blip>
            <a:srcRect/>
            <a:stretch/>
          </p:blipFill>
          <p:spPr>
            <a:xfrm>
              <a:off x="4838832" y="669586"/>
              <a:ext cx="1504950" cy="638176"/>
            </a:xfrm>
            <a:prstGeom prst="rect">
              <a:avLst/>
            </a:prstGeom>
            <a:noFill/>
            <a:ln>
              <a:noFill/>
            </a:ln>
          </p:spPr>
        </p:pic>
      </p:grpSp>
      <p:sp>
        <p:nvSpPr>
          <p:cNvPr id="7" name="Google Shape;432;p20">
            <a:extLst>
              <a:ext uri="{FF2B5EF4-FFF2-40B4-BE49-F238E27FC236}">
                <a16:creationId xmlns:a16="http://schemas.microsoft.com/office/drawing/2014/main" id="{21072350-546D-15D5-DFAB-2B2A69A7BABE}"/>
              </a:ext>
            </a:extLst>
          </p:cNvPr>
          <p:cNvSpPr txBox="1"/>
          <p:nvPr/>
        </p:nvSpPr>
        <p:spPr>
          <a:xfrm>
            <a:off x="590901" y="1587655"/>
            <a:ext cx="6093920"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休日情報照会の条件は適用日の開始日と終了日です。</a:t>
            </a:r>
            <a:endParaRPr sz="1100" dirty="0">
              <a:solidFill>
                <a:schemeClr val="dk1"/>
              </a:solidFill>
              <a:latin typeface="MS Mincho" pitchFamily="49" charset="-128"/>
              <a:ea typeface="MS Mincho" pitchFamily="49" charset="-128"/>
              <a:cs typeface="MS Mincho"/>
              <a:sym typeface="MS Mincho"/>
            </a:endParaRPr>
          </a:p>
          <a:p>
            <a:pPr marL="171450" lvl="0" indent="-171450">
              <a:lnSpc>
                <a:spcPct val="125000"/>
              </a:lnSpc>
              <a:buClr>
                <a:schemeClr val="dk1"/>
              </a:buClr>
              <a:buSzPts val="1100"/>
              <a:buFont typeface="MS Mincho"/>
              <a:buChar char="-"/>
            </a:pPr>
            <a:r>
              <a:rPr lang="ja-JP" altLang="ko-KR" sz="1100" dirty="0">
                <a:latin typeface="MS Mincho" pitchFamily="49" charset="-128"/>
                <a:ea typeface="MS Mincho" pitchFamily="49" charset="-128"/>
              </a:rPr>
              <a:t>開始日と終了日</a:t>
            </a:r>
            <a:r>
              <a:rPr lang="ko-KR" sz="1100" dirty="0">
                <a:solidFill>
                  <a:schemeClr val="dk1"/>
                </a:solidFill>
                <a:latin typeface="MS Mincho" pitchFamily="49" charset="-128"/>
                <a:ea typeface="MS Mincho"/>
                <a:cs typeface="MS Mincho"/>
                <a:sym typeface="MS Mincho"/>
              </a:rPr>
              <a:t>: </a:t>
            </a:r>
            <a:r>
              <a:rPr lang="ja-JP" altLang="en-US" sz="1100" dirty="0">
                <a:solidFill>
                  <a:schemeClr val="dk1"/>
                </a:solidFill>
                <a:latin typeface="MS Mincho" pitchFamily="49" charset="-128"/>
                <a:ea typeface="MS Mincho"/>
                <a:cs typeface="MS Mincho"/>
                <a:sym typeface="MS Mincho"/>
              </a:rPr>
              <a:t>デフォルト</a:t>
            </a:r>
            <a:r>
              <a:rPr lang="ja-JP" altLang="ko-KR" sz="1100" dirty="0">
                <a:latin typeface="MS Mincho" pitchFamily="49" charset="-128"/>
                <a:ea typeface="MS Mincho" pitchFamily="49" charset="-128"/>
              </a:rPr>
              <a:t>で現在の年の1月1日と12月31日が表示されます。</a:t>
            </a:r>
            <a:endParaRPr dirty="0">
              <a:latin typeface="MS Mincho" pitchFamily="49" charset="-128"/>
              <a:ea typeface="MS Mincho" pitchFamily="49" charset="-128"/>
            </a:endParaRPr>
          </a:p>
        </p:txBody>
      </p:sp>
      <p:sp>
        <p:nvSpPr>
          <p:cNvPr id="8" name="Google Shape;434;p20">
            <a:extLst>
              <a:ext uri="{FF2B5EF4-FFF2-40B4-BE49-F238E27FC236}">
                <a16:creationId xmlns:a16="http://schemas.microsoft.com/office/drawing/2014/main" id="{0D9B1A22-5BB5-8B1D-56C5-22BE5518474B}"/>
              </a:ext>
            </a:extLst>
          </p:cNvPr>
          <p:cNvSpPr txBox="1"/>
          <p:nvPr/>
        </p:nvSpPr>
        <p:spPr>
          <a:xfrm>
            <a:off x="590124" y="2295801"/>
            <a:ext cx="5606025"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②</a:t>
            </a:r>
            <a:r>
              <a:rPr lang="en-US" altLang="ko-KR" sz="1100" dirty="0">
                <a:solidFill>
                  <a:srgbClr val="FF0000"/>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検索ボタンをクリックすると検索されます。</a:t>
            </a:r>
            <a:endParaRPr dirty="0">
              <a:latin typeface="MS Mincho" pitchFamily="49" charset="-128"/>
              <a:ea typeface="MS Mincho" pitchFamily="49" charset="-128"/>
            </a:endParaRPr>
          </a:p>
        </p:txBody>
      </p:sp>
      <p:sp>
        <p:nvSpPr>
          <p:cNvPr id="9" name="Google Shape;436;p20">
            <a:extLst>
              <a:ext uri="{FF2B5EF4-FFF2-40B4-BE49-F238E27FC236}">
                <a16:creationId xmlns:a16="http://schemas.microsoft.com/office/drawing/2014/main" id="{0886641C-D32E-6DED-002A-F85BF76AD61A}"/>
              </a:ext>
            </a:extLst>
          </p:cNvPr>
          <p:cNvSpPr txBox="1"/>
          <p:nvPr/>
        </p:nvSpPr>
        <p:spPr>
          <a:xfrm>
            <a:off x="698222" y="7342046"/>
            <a:ext cx="6342282"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③</a:t>
            </a:r>
            <a:r>
              <a:rPr lang="ja-JP" altLang="ko-KR" sz="1100" dirty="0">
                <a:latin typeface="MS Mincho" pitchFamily="49" charset="-128"/>
                <a:ea typeface="MS Mincho" pitchFamily="49" charset="-128"/>
              </a:rPr>
              <a:t>トップボタン</a:t>
            </a:r>
            <a:endParaRPr sz="1100" dirty="0">
              <a:solidFill>
                <a:schemeClr val="dk1"/>
              </a:solidFill>
              <a:latin typeface="MS Mincho" pitchFamily="49" charset="-128"/>
              <a:ea typeface="MS Mincho" pitchFamily="49" charset="-128"/>
              <a:cs typeface="MS Mincho"/>
              <a:sym typeface="MS Mincho"/>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リストと上</a:t>
            </a:r>
            <a:r>
              <a:rPr lang="ja-JP" altLang="en-US" sz="1100" dirty="0">
                <a:latin typeface="MS Mincho" pitchFamily="49" charset="-128"/>
                <a:ea typeface="MS Mincho" pitchFamily="49" charset="-128"/>
              </a:rPr>
              <a:t>段の</a:t>
            </a:r>
            <a:r>
              <a:rPr lang="ja-JP" altLang="ko-KR" sz="1100" dirty="0">
                <a:latin typeface="MS Mincho" pitchFamily="49" charset="-128"/>
                <a:ea typeface="MS Mincho" pitchFamily="49" charset="-128"/>
              </a:rPr>
              <a:t>適用開始日と終了日を初期状態に変更します</a:t>
            </a:r>
            <a:endParaRPr sz="1100" dirty="0">
              <a:solidFill>
                <a:schemeClr val="dk1"/>
              </a:solidFill>
              <a:latin typeface="MS Mincho" pitchFamily="49" charset="-128"/>
              <a:ea typeface="MS Mincho" pitchFamily="49" charset="-128"/>
              <a:cs typeface="MS Mincho"/>
              <a:sym typeface="MS Mincho"/>
            </a:endParaRPr>
          </a:p>
        </p:txBody>
      </p:sp>
      <p:sp>
        <p:nvSpPr>
          <p:cNvPr id="10" name="Google Shape;437;p20">
            <a:extLst>
              <a:ext uri="{FF2B5EF4-FFF2-40B4-BE49-F238E27FC236}">
                <a16:creationId xmlns:a16="http://schemas.microsoft.com/office/drawing/2014/main" id="{BEFFD8AC-8C8B-B8BF-E191-53E0D5E7CE7F}"/>
              </a:ext>
            </a:extLst>
          </p:cNvPr>
          <p:cNvSpPr txBox="1"/>
          <p:nvPr/>
        </p:nvSpPr>
        <p:spPr>
          <a:xfrm>
            <a:off x="1891069" y="90907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①</a:t>
            </a:r>
            <a:endParaRPr/>
          </a:p>
        </p:txBody>
      </p:sp>
      <p:sp>
        <p:nvSpPr>
          <p:cNvPr id="11" name="Google Shape;438;p20">
            <a:extLst>
              <a:ext uri="{FF2B5EF4-FFF2-40B4-BE49-F238E27FC236}">
                <a16:creationId xmlns:a16="http://schemas.microsoft.com/office/drawing/2014/main" id="{56C998A5-8321-2CC8-FE03-FF453331EEBD}"/>
              </a:ext>
            </a:extLst>
          </p:cNvPr>
          <p:cNvSpPr txBox="1"/>
          <p:nvPr/>
        </p:nvSpPr>
        <p:spPr>
          <a:xfrm>
            <a:off x="4728143" y="878320"/>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③</a:t>
            </a:r>
            <a:endParaRPr sz="1800">
              <a:solidFill>
                <a:srgbClr val="FF0000"/>
              </a:solidFill>
              <a:latin typeface="Century"/>
              <a:ea typeface="Century"/>
              <a:cs typeface="Century"/>
              <a:sym typeface="Century"/>
            </a:endParaRPr>
          </a:p>
        </p:txBody>
      </p:sp>
      <p:sp>
        <p:nvSpPr>
          <p:cNvPr id="12" name="Google Shape;439;p20">
            <a:extLst>
              <a:ext uri="{FF2B5EF4-FFF2-40B4-BE49-F238E27FC236}">
                <a16:creationId xmlns:a16="http://schemas.microsoft.com/office/drawing/2014/main" id="{148BA531-D6E0-FFC0-D562-8129B52F87CE}"/>
              </a:ext>
            </a:extLst>
          </p:cNvPr>
          <p:cNvSpPr/>
          <p:nvPr/>
        </p:nvSpPr>
        <p:spPr>
          <a:xfrm>
            <a:off x="807179" y="1120016"/>
            <a:ext cx="2544828" cy="333925"/>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cxnSp>
        <p:nvCxnSpPr>
          <p:cNvPr id="13" name="Google Shape;440;p20">
            <a:extLst>
              <a:ext uri="{FF2B5EF4-FFF2-40B4-BE49-F238E27FC236}">
                <a16:creationId xmlns:a16="http://schemas.microsoft.com/office/drawing/2014/main" id="{A5EDE069-04D8-8199-B1BF-DD9EB0B4AAD4}"/>
              </a:ext>
            </a:extLst>
          </p:cNvPr>
          <p:cNvCxnSpPr>
            <a:cxnSpLocks/>
            <a:stCxn id="17" idx="2"/>
          </p:cNvCxnSpPr>
          <p:nvPr/>
        </p:nvCxnSpPr>
        <p:spPr>
          <a:xfrm rot="5400000">
            <a:off x="937068" y="2624956"/>
            <a:ext cx="146445" cy="76"/>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14" name="Google Shape;442;p20">
            <a:extLst>
              <a:ext uri="{FF2B5EF4-FFF2-40B4-BE49-F238E27FC236}">
                <a16:creationId xmlns:a16="http://schemas.microsoft.com/office/drawing/2014/main" id="{F1403C32-00CE-D830-3D4E-F3A7799C8A0A}"/>
              </a:ext>
            </a:extLst>
          </p:cNvPr>
          <p:cNvSpPr txBox="1"/>
          <p:nvPr/>
        </p:nvSpPr>
        <p:spPr>
          <a:xfrm>
            <a:off x="2533905" y="4399003"/>
            <a:ext cx="3908638" cy="303889"/>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en-US" sz="1100" dirty="0">
                <a:latin typeface="MS Mincho" pitchFamily="49" charset="-128"/>
                <a:ea typeface="MS Mincho" pitchFamily="49" charset="-128"/>
              </a:rPr>
              <a:t>該当</a:t>
            </a:r>
            <a:r>
              <a:rPr lang="ja-JP" altLang="ko-KR" sz="1100" dirty="0">
                <a:latin typeface="MS Mincho" pitchFamily="49" charset="-128"/>
                <a:ea typeface="MS Mincho" pitchFamily="49" charset="-128"/>
              </a:rPr>
              <a:t>の期間の休日の日付が検索されます。</a:t>
            </a:r>
            <a:endParaRPr sz="1100" dirty="0">
              <a:solidFill>
                <a:schemeClr val="dk1"/>
              </a:solidFill>
              <a:latin typeface="MS Mincho" pitchFamily="49" charset="-128"/>
              <a:ea typeface="MS Mincho" pitchFamily="49" charset="-128"/>
              <a:cs typeface="MS Mincho"/>
              <a:sym typeface="MS Mincho"/>
            </a:endParaRPr>
          </a:p>
        </p:txBody>
      </p:sp>
      <p:sp>
        <p:nvSpPr>
          <p:cNvPr id="15" name="Google Shape;443;p20">
            <a:extLst>
              <a:ext uri="{FF2B5EF4-FFF2-40B4-BE49-F238E27FC236}">
                <a16:creationId xmlns:a16="http://schemas.microsoft.com/office/drawing/2014/main" id="{61133895-3E08-CCDD-FC59-8065731BD0CC}"/>
              </a:ext>
            </a:extLst>
          </p:cNvPr>
          <p:cNvSpPr txBox="1"/>
          <p:nvPr/>
        </p:nvSpPr>
        <p:spPr>
          <a:xfrm>
            <a:off x="597440" y="685755"/>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ja-JP" altLang="en-US" sz="1100" dirty="0">
                <a:latin typeface="MS Mincho" pitchFamily="49" charset="-128"/>
                <a:ea typeface="MS Mincho" pitchFamily="49" charset="-128"/>
              </a:rPr>
              <a:t>上部エリアに</a:t>
            </a:r>
            <a:r>
              <a:rPr lang="ja-JP" altLang="ko-KR" sz="1100" dirty="0">
                <a:latin typeface="MS Mincho" pitchFamily="49" charset="-128"/>
                <a:ea typeface="MS Mincho" pitchFamily="49" charset="-128"/>
              </a:rPr>
              <a:t>検索</a:t>
            </a:r>
            <a:r>
              <a:rPr lang="en-US" altLang="ja-JP" sz="1100" dirty="0">
                <a:latin typeface="MS Mincho" pitchFamily="49" charset="-128"/>
                <a:ea typeface="MS Mincho" pitchFamily="49" charset="-128"/>
              </a:rPr>
              <a:t>     </a:t>
            </a:r>
            <a:r>
              <a:rPr lang="ja-JP" altLang="en-US" sz="1100" dirty="0">
                <a:latin typeface="MS Mincho" pitchFamily="49" charset="-128"/>
                <a:ea typeface="MS Mincho" pitchFamily="49" charset="-128"/>
              </a:rPr>
              <a:t>ボ</a:t>
            </a:r>
            <a:r>
              <a:rPr lang="ja-JP" altLang="ko-KR" sz="1100" dirty="0">
                <a:latin typeface="MS Mincho" pitchFamily="49" charset="-128"/>
                <a:ea typeface="MS Mincho" pitchFamily="49" charset="-128"/>
              </a:rPr>
              <a:t>タンが存在します。</a:t>
            </a:r>
            <a:endParaRPr sz="1100" dirty="0">
              <a:solidFill>
                <a:schemeClr val="dk1"/>
              </a:solidFill>
              <a:latin typeface="MS Mincho" pitchFamily="49" charset="-128"/>
              <a:ea typeface="MS Mincho" pitchFamily="49" charset="-128"/>
              <a:cs typeface="MS Mincho"/>
              <a:sym typeface="MS Mincho"/>
            </a:endParaRPr>
          </a:p>
        </p:txBody>
      </p:sp>
      <p:pic>
        <p:nvPicPr>
          <p:cNvPr id="16" name="Google Shape;444;p20">
            <a:extLst>
              <a:ext uri="{FF2B5EF4-FFF2-40B4-BE49-F238E27FC236}">
                <a16:creationId xmlns:a16="http://schemas.microsoft.com/office/drawing/2014/main" id="{8032B3DA-2893-3496-D74C-83B91F9AE69B}"/>
              </a:ext>
            </a:extLst>
          </p:cNvPr>
          <p:cNvPicPr preferRelativeResize="0"/>
          <p:nvPr/>
        </p:nvPicPr>
        <p:blipFill rotWithShape="1">
          <a:blip r:embed="rId5" cstate="print">
            <a:alphaModFix/>
          </a:blip>
          <a:srcRect/>
          <a:stretch/>
        </p:blipFill>
        <p:spPr>
          <a:xfrm>
            <a:off x="2012780" y="739609"/>
            <a:ext cx="244939" cy="197016"/>
          </a:xfrm>
          <a:prstGeom prst="rect">
            <a:avLst/>
          </a:prstGeom>
          <a:noFill/>
          <a:ln>
            <a:noFill/>
          </a:ln>
        </p:spPr>
      </p:pic>
      <p:pic>
        <p:nvPicPr>
          <p:cNvPr id="17" name="Google Shape;441;p20">
            <a:extLst>
              <a:ext uri="{FF2B5EF4-FFF2-40B4-BE49-F238E27FC236}">
                <a16:creationId xmlns:a16="http://schemas.microsoft.com/office/drawing/2014/main" id="{771D2F66-8D02-9EE1-2234-8646A675D048}"/>
              </a:ext>
            </a:extLst>
          </p:cNvPr>
          <p:cNvPicPr preferRelativeResize="0"/>
          <p:nvPr/>
        </p:nvPicPr>
        <p:blipFill rotWithShape="1">
          <a:blip r:embed="rId5" cstate="print">
            <a:alphaModFix/>
          </a:blip>
          <a:srcRect/>
          <a:stretch/>
        </p:blipFill>
        <p:spPr>
          <a:xfrm>
            <a:off x="887181" y="2333499"/>
            <a:ext cx="246294" cy="218273"/>
          </a:xfrm>
          <a:prstGeom prst="rect">
            <a:avLst/>
          </a:prstGeom>
          <a:noFill/>
          <a:ln>
            <a:solidFill>
              <a:srgbClr val="000000"/>
            </a:solidFill>
          </a:ln>
        </p:spPr>
      </p:pic>
      <p:sp>
        <p:nvSpPr>
          <p:cNvPr id="18" name="Google Shape;445;p20">
            <a:extLst>
              <a:ext uri="{FF2B5EF4-FFF2-40B4-BE49-F238E27FC236}">
                <a16:creationId xmlns:a16="http://schemas.microsoft.com/office/drawing/2014/main" id="{8B96F4BB-FCAA-0D44-0196-6BEF42644A9A}"/>
              </a:ext>
            </a:extLst>
          </p:cNvPr>
          <p:cNvSpPr txBox="1"/>
          <p:nvPr/>
        </p:nvSpPr>
        <p:spPr>
          <a:xfrm>
            <a:off x="3682703" y="878320"/>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②</a:t>
            </a:r>
            <a:endParaRPr/>
          </a:p>
        </p:txBody>
      </p:sp>
      <p:pic>
        <p:nvPicPr>
          <p:cNvPr id="19" name="Google Shape;446;p20">
            <a:extLst>
              <a:ext uri="{FF2B5EF4-FFF2-40B4-BE49-F238E27FC236}">
                <a16:creationId xmlns:a16="http://schemas.microsoft.com/office/drawing/2014/main" id="{BA234BEC-6523-238E-89CB-EE84B1D03429}"/>
              </a:ext>
            </a:extLst>
          </p:cNvPr>
          <p:cNvPicPr preferRelativeResize="0"/>
          <p:nvPr/>
        </p:nvPicPr>
        <p:blipFill rotWithShape="1">
          <a:blip r:embed="rId6" cstate="print">
            <a:alphaModFix/>
          </a:blip>
          <a:srcRect/>
          <a:stretch/>
        </p:blipFill>
        <p:spPr>
          <a:xfrm>
            <a:off x="991003" y="7559327"/>
            <a:ext cx="715145" cy="292559"/>
          </a:xfrm>
          <a:prstGeom prst="rect">
            <a:avLst/>
          </a:prstGeom>
          <a:noFill/>
          <a:ln>
            <a:solidFill>
              <a:srgbClr val="000000"/>
            </a:solidFill>
          </a:ln>
        </p:spPr>
      </p:pic>
      <p:sp>
        <p:nvSpPr>
          <p:cNvPr id="20" name="Google Shape;447;p20">
            <a:extLst>
              <a:ext uri="{FF2B5EF4-FFF2-40B4-BE49-F238E27FC236}">
                <a16:creationId xmlns:a16="http://schemas.microsoft.com/office/drawing/2014/main" id="{32BDB5E5-A46A-5DAF-0096-F14998EDBAA4}"/>
              </a:ext>
            </a:extLst>
          </p:cNvPr>
          <p:cNvSpPr txBox="1"/>
          <p:nvPr/>
        </p:nvSpPr>
        <p:spPr>
          <a:xfrm>
            <a:off x="2356407" y="6849800"/>
            <a:ext cx="3908638" cy="303889"/>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1ページあたり30件の情報が表示されます。</a:t>
            </a:r>
            <a:endParaRPr dirty="0">
              <a:latin typeface="MS Mincho" pitchFamily="49" charset="-128"/>
              <a:ea typeface="MS Mincho" pitchFamily="49" charset="-128"/>
            </a:endParaRPr>
          </a:p>
        </p:txBody>
      </p:sp>
    </p:spTree>
    <p:extLst>
      <p:ext uri="{BB962C8B-B14F-4D97-AF65-F5344CB8AC3E}">
        <p14:creationId xmlns:p14="http://schemas.microsoft.com/office/powerpoint/2010/main" val="2930769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972CDEF1-763D-684F-1DB3-AF8B8C02D2B6}"/>
              </a:ext>
            </a:extLst>
          </p:cNvPr>
          <p:cNvSpPr>
            <a:spLocks noGrp="1"/>
          </p:cNvSpPr>
          <p:nvPr>
            <p:ph type="sldNum" sz="quarter" idx="12"/>
          </p:nvPr>
        </p:nvSpPr>
        <p:spPr/>
        <p:txBody>
          <a:bodyPr/>
          <a:lstStyle/>
          <a:p>
            <a:fld id="{AE8EA5A1-38AB-4AA0-89CC-DE1004BC27E5}" type="slidenum">
              <a:rPr kumimoji="1" lang="ja-JP" altLang="en-US" smtClean="0"/>
              <a:t>189</a:t>
            </a:fld>
            <a:endParaRPr kumimoji="1" lang="ja-JP" altLang="en-US"/>
          </a:p>
        </p:txBody>
      </p:sp>
      <p:sp>
        <p:nvSpPr>
          <p:cNvPr id="3" name="テキスト ボックス 4">
            <a:extLst>
              <a:ext uri="{FF2B5EF4-FFF2-40B4-BE49-F238E27FC236}">
                <a16:creationId xmlns:a16="http://schemas.microsoft.com/office/drawing/2014/main" id="{92650787-9B9B-9D71-6959-B82906BB27E9}"/>
              </a:ext>
            </a:extLst>
          </p:cNvPr>
          <p:cNvSpPr txBox="1"/>
          <p:nvPr/>
        </p:nvSpPr>
        <p:spPr>
          <a:xfrm>
            <a:off x="778408" y="5804803"/>
            <a:ext cx="5836948" cy="498983"/>
          </a:xfrm>
          <a:prstGeom prst="rect">
            <a:avLst/>
          </a:prstGeom>
          <a:noFill/>
        </p:spPr>
        <p:txBody>
          <a:bodyPr wrap="square">
            <a:spAutoFit/>
          </a:bodyPr>
          <a:lstStyle/>
          <a:p>
            <a:pPr>
              <a:lnSpc>
                <a:spcPct val="125000"/>
              </a:lnSpc>
            </a:pPr>
            <a:r>
              <a:rPr lang="en-US" altLang="ko-KR" sz="1100" dirty="0">
                <a:solidFill>
                  <a:srgbClr val="FF0000"/>
                </a:solidFill>
                <a:latin typeface="ＭＳ 明朝" panose="02020609040205080304" pitchFamily="17" charset="-128"/>
                <a:ea typeface="ＭＳ 明朝" panose="02020609040205080304" pitchFamily="17" charset="-128"/>
              </a:rPr>
              <a:t>④ </a:t>
            </a:r>
            <a:r>
              <a:rPr lang="en-US" altLang="ko-KR" sz="1100" dirty="0">
                <a:latin typeface="ＭＳ 明朝" panose="02020609040205080304" pitchFamily="17" charset="-128"/>
                <a:ea typeface="ＭＳ 明朝" panose="02020609040205080304" pitchFamily="17" charset="-128"/>
              </a:rPr>
              <a:t>‘</a:t>
            </a:r>
            <a:r>
              <a:rPr lang="ko-KR" altLang="en-US" sz="1100" dirty="0">
                <a:latin typeface="ＭＳ 明朝" panose="02020609040205080304" pitchFamily="17" charset="-128"/>
                <a:ea typeface="ＭＳ 明朝" panose="02020609040205080304" pitchFamily="17" charset="-128"/>
              </a:rPr>
              <a:t>상세보기</a:t>
            </a:r>
            <a:r>
              <a:rPr lang="ja-JP" altLang="ko-KR" sz="1100" dirty="0"/>
              <a:t> 「詳細を見る」未チェックの状態で</a:t>
            </a:r>
            <a:r>
              <a:rPr lang="ja-JP" altLang="en-US" sz="1100" dirty="0"/>
              <a:t>あり、</a:t>
            </a:r>
            <a:r>
              <a:rPr lang="ja-JP" altLang="ko-KR" sz="1100" dirty="0"/>
              <a:t>詳細情報領域は表示されません。</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a:t>
            </a:r>
            <a:r>
              <a:rPr lang="ja-JP" altLang="ko-KR" sz="1100" dirty="0"/>
              <a:t>「詳細表示」</a:t>
            </a:r>
            <a:r>
              <a:rPr lang="en-US" altLang="ja-JP" sz="1100" dirty="0"/>
              <a:t>    </a:t>
            </a:r>
            <a:r>
              <a:rPr lang="ja-JP" altLang="ko-KR" sz="1100" dirty="0"/>
              <a:t>チェックされた状態で</a:t>
            </a:r>
            <a:r>
              <a:rPr lang="ja-JP" altLang="en-US" sz="1100" dirty="0"/>
              <a:t>あり、</a:t>
            </a:r>
            <a:r>
              <a:rPr lang="ja-JP" altLang="ko-KR" sz="1100" dirty="0"/>
              <a:t>詳細情報領域が表示されます。</a:t>
            </a:r>
            <a:endParaRPr lang="en-US" altLang="ja-JP" sz="1100" dirty="0">
              <a:latin typeface="ＭＳ 明朝" panose="02020609040205080304" pitchFamily="17" charset="-128"/>
              <a:ea typeface="ＭＳ 明朝" panose="02020609040205080304" pitchFamily="17" charset="-128"/>
            </a:endParaRPr>
          </a:p>
        </p:txBody>
      </p:sp>
      <p:pic>
        <p:nvPicPr>
          <p:cNvPr id="4" name="그림 3">
            <a:extLst>
              <a:ext uri="{FF2B5EF4-FFF2-40B4-BE49-F238E27FC236}">
                <a16:creationId xmlns:a16="http://schemas.microsoft.com/office/drawing/2014/main" id="{278A1B10-B17B-29C5-6EF9-CB4D167C57AB}"/>
              </a:ext>
            </a:extLst>
          </p:cNvPr>
          <p:cNvPicPr>
            <a:picLocks noChangeAspect="1"/>
          </p:cNvPicPr>
          <p:nvPr/>
        </p:nvPicPr>
        <p:blipFill>
          <a:blip r:embed="rId3" cstate="print"/>
          <a:stretch>
            <a:fillRect/>
          </a:stretch>
        </p:blipFill>
        <p:spPr>
          <a:xfrm>
            <a:off x="723279" y="3200352"/>
            <a:ext cx="5436040" cy="757751"/>
          </a:xfrm>
          <a:prstGeom prst="rect">
            <a:avLst/>
          </a:prstGeom>
          <a:ln>
            <a:solidFill>
              <a:srgbClr val="000000"/>
            </a:solidFill>
          </a:ln>
        </p:spPr>
      </p:pic>
      <p:sp>
        <p:nvSpPr>
          <p:cNvPr id="5" name="テキスト ボックス 4">
            <a:extLst>
              <a:ext uri="{FF2B5EF4-FFF2-40B4-BE49-F238E27FC236}">
                <a16:creationId xmlns:a16="http://schemas.microsoft.com/office/drawing/2014/main" id="{03E609F5-4493-C544-A6ED-B0210272B1F5}"/>
              </a:ext>
            </a:extLst>
          </p:cNvPr>
          <p:cNvSpPr txBox="1"/>
          <p:nvPr/>
        </p:nvSpPr>
        <p:spPr>
          <a:xfrm>
            <a:off x="699180" y="634485"/>
            <a:ext cx="5400000" cy="2748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ＭＳ 明朝" panose="02020609040205080304" pitchFamily="17" charset="-128"/>
                <a:ea typeface="ＭＳ 明朝" panose="02020609040205080304" pitchFamily="17" charset="-128"/>
              </a:rPr>
              <a:t>●</a:t>
            </a:r>
            <a:r>
              <a:rPr lang="ja-JP" altLang="en-US" sz="1100" dirty="0">
                <a:latin typeface="ＭＳ 明朝" panose="02020609040205080304" pitchFamily="17" charset="-128"/>
                <a:ea typeface="ＭＳ 明朝" panose="02020609040205080304" pitchFamily="17" charset="-128"/>
              </a:rPr>
              <a:t>上部エリア</a:t>
            </a:r>
            <a:r>
              <a:rPr lang="ja" altLang="en-US" sz="1100" dirty="0">
                <a:latin typeface="ＭＳ 明朝" panose="02020609040205080304" pitchFamily="17" charset="-128"/>
                <a:ea typeface="ＭＳ 明朝" panose="02020609040205080304" pitchFamily="17" charset="-128"/>
              </a:rPr>
              <a:t>です</a:t>
            </a:r>
            <a:r>
              <a:rPr lang="ja" altLang="ko-KR" sz="1100" dirty="0">
                <a:latin typeface="ＭＳ 明朝" panose="02020609040205080304" pitchFamily="17" charset="-128"/>
                <a:ea typeface="ＭＳ 明朝" panose="02020609040205080304" pitchFamily="17" charset="-128"/>
              </a:rPr>
              <a:t>。 </a:t>
            </a:r>
            <a:r>
              <a:rPr lang="ja" altLang="en-US" sz="1100" dirty="0">
                <a:latin typeface="ＭＳ 明朝" panose="02020609040205080304" pitchFamily="17" charset="-128"/>
                <a:ea typeface="ＭＳ 明朝" panose="02020609040205080304" pitchFamily="17" charset="-128"/>
              </a:rPr>
              <a:t>検索ボタンとダウンロードボタンがあります</a:t>
            </a:r>
            <a:r>
              <a:rPr lang="ja-JP" altLang="ko-KR" sz="1100" dirty="0"/>
              <a:t>。</a:t>
            </a:r>
            <a:endParaRPr lang="en-US" altLang="ja-JP" sz="1100" dirty="0">
              <a:latin typeface="ＭＳ 明朝" panose="02020609040205080304" pitchFamily="17" charset="-128"/>
              <a:ea typeface="ＭＳ 明朝" panose="02020609040205080304" pitchFamily="17" charset="-128"/>
            </a:endParaRPr>
          </a:p>
        </p:txBody>
      </p:sp>
      <p:sp>
        <p:nvSpPr>
          <p:cNvPr id="6" name="正方形/長方形 25">
            <a:extLst>
              <a:ext uri="{FF2B5EF4-FFF2-40B4-BE49-F238E27FC236}">
                <a16:creationId xmlns:a16="http://schemas.microsoft.com/office/drawing/2014/main" id="{24A1A940-1673-717D-72B3-DE7B22F229F1}"/>
              </a:ext>
            </a:extLst>
          </p:cNvPr>
          <p:cNvSpPr/>
          <p:nvPr/>
        </p:nvSpPr>
        <p:spPr>
          <a:xfrm>
            <a:off x="631740" y="2684299"/>
            <a:ext cx="975432" cy="21543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그림 6">
            <a:extLst>
              <a:ext uri="{FF2B5EF4-FFF2-40B4-BE49-F238E27FC236}">
                <a16:creationId xmlns:a16="http://schemas.microsoft.com/office/drawing/2014/main" id="{2EAFF45F-517F-B088-4E6D-26794846BD1E}"/>
              </a:ext>
            </a:extLst>
          </p:cNvPr>
          <p:cNvPicPr>
            <a:picLocks noChangeAspect="1"/>
          </p:cNvPicPr>
          <p:nvPr/>
        </p:nvPicPr>
        <p:blipFill>
          <a:blip r:embed="rId3" cstate="print"/>
          <a:stretch>
            <a:fillRect/>
          </a:stretch>
        </p:blipFill>
        <p:spPr>
          <a:xfrm>
            <a:off x="731079" y="941219"/>
            <a:ext cx="5436040" cy="757751"/>
          </a:xfrm>
          <a:prstGeom prst="rect">
            <a:avLst/>
          </a:prstGeom>
          <a:ln>
            <a:solidFill>
              <a:srgbClr val="000000"/>
            </a:solidFill>
          </a:ln>
        </p:spPr>
      </p:pic>
      <p:sp>
        <p:nvSpPr>
          <p:cNvPr id="8" name="テキスト ボックス 18">
            <a:extLst>
              <a:ext uri="{FF2B5EF4-FFF2-40B4-BE49-F238E27FC236}">
                <a16:creationId xmlns:a16="http://schemas.microsoft.com/office/drawing/2014/main" id="{05EA5F3F-CD67-1731-8F9A-C3F28C5B056B}"/>
              </a:ext>
            </a:extLst>
          </p:cNvPr>
          <p:cNvSpPr txBox="1"/>
          <p:nvPr/>
        </p:nvSpPr>
        <p:spPr>
          <a:xfrm>
            <a:off x="566866" y="1162468"/>
            <a:ext cx="415498" cy="369332"/>
          </a:xfrm>
          <a:prstGeom prst="rect">
            <a:avLst/>
          </a:prstGeom>
          <a:noFill/>
        </p:spPr>
        <p:txBody>
          <a:bodyPr wrap="none" rtlCol="0">
            <a:spAutoFit/>
          </a:bodyPr>
          <a:lstStyle/>
          <a:p>
            <a:r>
              <a:rPr kumimoji="1" lang="ja-JP" altLang="en-US" dirty="0">
                <a:solidFill>
                  <a:srgbClr val="FF0000"/>
                </a:solidFill>
              </a:rPr>
              <a:t>②</a:t>
            </a:r>
          </a:p>
        </p:txBody>
      </p:sp>
      <p:sp>
        <p:nvSpPr>
          <p:cNvPr id="9" name="テキスト ボックス 21">
            <a:extLst>
              <a:ext uri="{FF2B5EF4-FFF2-40B4-BE49-F238E27FC236}">
                <a16:creationId xmlns:a16="http://schemas.microsoft.com/office/drawing/2014/main" id="{E22FB273-F572-13A8-053B-DEDAB1B21CDD}"/>
              </a:ext>
            </a:extLst>
          </p:cNvPr>
          <p:cNvSpPr txBox="1"/>
          <p:nvPr/>
        </p:nvSpPr>
        <p:spPr>
          <a:xfrm>
            <a:off x="566866" y="902999"/>
            <a:ext cx="415498" cy="369332"/>
          </a:xfrm>
          <a:prstGeom prst="rect">
            <a:avLst/>
          </a:prstGeom>
          <a:noFill/>
        </p:spPr>
        <p:txBody>
          <a:bodyPr wrap="none" rtlCol="0">
            <a:spAutoFit/>
          </a:bodyPr>
          <a:lstStyle/>
          <a:p>
            <a:r>
              <a:rPr kumimoji="1" lang="ja-JP" altLang="en-US" dirty="0">
                <a:solidFill>
                  <a:srgbClr val="FF0000"/>
                </a:solidFill>
              </a:rPr>
              <a:t>①</a:t>
            </a:r>
          </a:p>
        </p:txBody>
      </p:sp>
      <p:sp>
        <p:nvSpPr>
          <p:cNvPr id="10" name="四角形: 角を丸くする 22">
            <a:extLst>
              <a:ext uri="{FF2B5EF4-FFF2-40B4-BE49-F238E27FC236}">
                <a16:creationId xmlns:a16="http://schemas.microsoft.com/office/drawing/2014/main" id="{E653C6DA-3BB6-87A3-4EF3-73D98C5BA1E9}"/>
              </a:ext>
            </a:extLst>
          </p:cNvPr>
          <p:cNvSpPr/>
          <p:nvPr/>
        </p:nvSpPr>
        <p:spPr>
          <a:xfrm>
            <a:off x="895065" y="1011056"/>
            <a:ext cx="4690089" cy="22781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4">
            <a:extLst>
              <a:ext uri="{FF2B5EF4-FFF2-40B4-BE49-F238E27FC236}">
                <a16:creationId xmlns:a16="http://schemas.microsoft.com/office/drawing/2014/main" id="{A18D78BB-3AC5-320A-5570-9D254839173B}"/>
              </a:ext>
            </a:extLst>
          </p:cNvPr>
          <p:cNvSpPr txBox="1"/>
          <p:nvPr/>
        </p:nvSpPr>
        <p:spPr>
          <a:xfrm>
            <a:off x="565466" y="1804561"/>
            <a:ext cx="5818919" cy="1348767"/>
          </a:xfrm>
          <a:prstGeom prst="rect">
            <a:avLst/>
          </a:prstGeom>
          <a:noFill/>
        </p:spPr>
        <p:txBody>
          <a:bodyPr wrap="square">
            <a:spAutoFit/>
          </a:bodyPr>
          <a:lstStyle/>
          <a:p>
            <a:pPr>
              <a:lnSpc>
                <a:spcPct val="125000"/>
              </a:lnSpc>
            </a:pPr>
            <a:r>
              <a:rPr lang="ja-JP" altLang="en-US" sz="1100" dirty="0">
                <a:solidFill>
                  <a:srgbClr val="FF0000"/>
                </a:solidFill>
                <a:latin typeface="+mn-ea"/>
              </a:rPr>
              <a:t>① </a:t>
            </a:r>
            <a:r>
              <a:rPr lang="ja-JP" altLang="ko-KR" sz="1100" dirty="0">
                <a:latin typeface="+mn-ea"/>
              </a:rPr>
              <a:t>顧客番号、医療機関名、医療機関コードの前方一致条件で検索します。</a:t>
            </a:r>
            <a:endParaRPr lang="en-US" altLang="ja-JP" sz="1100" dirty="0">
              <a:latin typeface="+mn-ea"/>
            </a:endParaRPr>
          </a:p>
          <a:p>
            <a:pPr>
              <a:lnSpc>
                <a:spcPct val="125000"/>
              </a:lnSpc>
            </a:pPr>
            <a:r>
              <a:rPr lang="ja-JP" altLang="en-US" sz="1100" dirty="0">
                <a:latin typeface="+mn-ea"/>
              </a:rPr>
              <a:t>　</a:t>
            </a:r>
            <a:r>
              <a:rPr lang="ja-JP" altLang="ko-KR" sz="1100" dirty="0">
                <a:latin typeface="+mn-ea"/>
              </a:rPr>
              <a:t> 医療機関コード</a:t>
            </a:r>
            <a:r>
              <a:rPr lang="ja-JP" altLang="en-US" sz="1100" dirty="0">
                <a:latin typeface="+mn-ea"/>
              </a:rPr>
              <a:t>が</a:t>
            </a:r>
            <a:r>
              <a:rPr lang="en-US" altLang="ja-JP" sz="1100" dirty="0">
                <a:latin typeface="+mn-ea"/>
              </a:rPr>
              <a:t>10</a:t>
            </a:r>
            <a:r>
              <a:rPr lang="ja-JP" altLang="en-US" sz="1100" dirty="0">
                <a:latin typeface="+mn-ea"/>
              </a:rPr>
              <a:t>桁にチェックが入っている場合は「都道府県</a:t>
            </a:r>
            <a:r>
              <a:rPr lang="en-US" altLang="ja-JP" sz="1100" dirty="0">
                <a:latin typeface="+mn-ea"/>
              </a:rPr>
              <a:t>(2</a:t>
            </a:r>
            <a:r>
              <a:rPr lang="ja-JP" altLang="en-US" sz="1100" dirty="0">
                <a:latin typeface="+mn-ea"/>
              </a:rPr>
              <a:t>桁</a:t>
            </a:r>
            <a:r>
              <a:rPr lang="en-US" altLang="ja-JP" sz="1100" dirty="0">
                <a:latin typeface="+mn-ea"/>
              </a:rPr>
              <a:t>)+</a:t>
            </a:r>
            <a:r>
              <a:rPr lang="ja-JP" altLang="en-US" sz="1100" dirty="0">
                <a:latin typeface="+mn-ea"/>
              </a:rPr>
              <a:t>点数表</a:t>
            </a:r>
            <a:r>
              <a:rPr lang="en-US" altLang="ja-JP" sz="1100" dirty="0">
                <a:latin typeface="+mn-ea"/>
              </a:rPr>
              <a:t>(1</a:t>
            </a:r>
            <a:r>
              <a:rPr lang="ja-JP" altLang="en-US" sz="1100" dirty="0">
                <a:latin typeface="+mn-ea"/>
              </a:rPr>
              <a:t>桁</a:t>
            </a:r>
            <a:r>
              <a:rPr lang="en-US" altLang="ja-JP" sz="1100" dirty="0">
                <a:latin typeface="+mn-ea"/>
              </a:rPr>
              <a:t>)+</a:t>
            </a:r>
            <a:r>
              <a:rPr lang="ja-JP" altLang="en-US" sz="1100" dirty="0">
                <a:latin typeface="+mn-ea"/>
              </a:rPr>
              <a:t>医療機関コード</a:t>
            </a:r>
            <a:r>
              <a:rPr lang="en-US" altLang="ja-JP" sz="1100" dirty="0">
                <a:latin typeface="+mn-ea"/>
              </a:rPr>
              <a:t>(7</a:t>
            </a:r>
            <a:r>
              <a:rPr lang="ja-JP" altLang="en-US" sz="1100" dirty="0">
                <a:latin typeface="+mn-ea"/>
              </a:rPr>
              <a:t>桁</a:t>
            </a:r>
            <a:r>
              <a:rPr lang="en-US" altLang="ja-JP" sz="1100" dirty="0">
                <a:latin typeface="+mn-ea"/>
              </a:rPr>
              <a:t>)</a:t>
            </a:r>
            <a:r>
              <a:rPr lang="ja-JP" altLang="en-US" sz="1100" dirty="0">
                <a:latin typeface="+mn-ea"/>
              </a:rPr>
              <a:t>」で検索し、</a:t>
            </a:r>
            <a:r>
              <a:rPr lang="en-US" altLang="ja-JP" sz="1100" dirty="0">
                <a:latin typeface="+mn-ea"/>
              </a:rPr>
              <a:t>10</a:t>
            </a:r>
            <a:r>
              <a:rPr lang="ja-JP" altLang="en-US" sz="1100" dirty="0">
                <a:latin typeface="+mn-ea"/>
              </a:rPr>
              <a:t>桁のチェック</a:t>
            </a:r>
            <a:r>
              <a:rPr lang="ja-JP" altLang="ko-KR" sz="1100" dirty="0">
                <a:latin typeface="+mn-ea"/>
              </a:rPr>
              <a:t>解除の場合</a:t>
            </a:r>
            <a:r>
              <a:rPr lang="ja-JP" altLang="en-US" sz="1100" dirty="0">
                <a:latin typeface="+mn-ea"/>
              </a:rPr>
              <a:t>に</a:t>
            </a:r>
            <a:r>
              <a:rPr lang="ja-JP" altLang="ko-KR" sz="1100" dirty="0">
                <a:latin typeface="+mn-ea"/>
              </a:rPr>
              <a:t>は医療機関コード（7桁）で検索します。 </a:t>
            </a:r>
            <a:r>
              <a:rPr lang="ja-JP" altLang="en-US" sz="1100" dirty="0">
                <a:solidFill>
                  <a:srgbClr val="FF0000"/>
                </a:solidFill>
                <a:latin typeface="+mn-ea"/>
              </a:rPr>
              <a:t>　</a:t>
            </a:r>
            <a:endParaRPr lang="en-US" altLang="ja-JP" sz="1100" dirty="0">
              <a:solidFill>
                <a:srgbClr val="FF0000"/>
              </a:solidFill>
              <a:latin typeface="+mn-ea"/>
            </a:endParaRPr>
          </a:p>
          <a:p>
            <a:pPr>
              <a:lnSpc>
                <a:spcPct val="125000"/>
              </a:lnSpc>
            </a:pPr>
            <a:r>
              <a:rPr lang="ja-JP" altLang="en-US" sz="1100" dirty="0">
                <a:solidFill>
                  <a:srgbClr val="FF0000"/>
                </a:solidFill>
                <a:latin typeface="+mn-ea"/>
              </a:rPr>
              <a:t>② </a:t>
            </a:r>
            <a:r>
              <a:rPr lang="ja-JP" altLang="ko-KR" sz="1100" dirty="0">
                <a:latin typeface="+mn-ea"/>
              </a:rPr>
              <a:t>契約状況別に検索します。トライアル顧客および本契約の適用日として照会可能です。</a:t>
            </a:r>
            <a:endParaRPr lang="en-US" altLang="ko-KR" sz="1100" dirty="0">
              <a:latin typeface="+mn-ea"/>
            </a:endParaRPr>
          </a:p>
          <a:p>
            <a:pPr>
              <a:lnSpc>
                <a:spcPct val="125000"/>
              </a:lnSpc>
            </a:pPr>
            <a:r>
              <a:rPr lang="ja-JP" altLang="en-US" sz="1100" dirty="0">
                <a:solidFill>
                  <a:srgbClr val="FF0000"/>
                </a:solidFill>
                <a:latin typeface="+mn-ea"/>
              </a:rPr>
              <a:t>③ </a:t>
            </a:r>
            <a:r>
              <a:rPr lang="ja-JP" altLang="ko-KR" sz="1100" dirty="0">
                <a:latin typeface="+mn-ea"/>
              </a:rPr>
              <a:t>顧客リスト</a:t>
            </a:r>
            <a:r>
              <a:rPr lang="ja-JP" altLang="en-US" sz="1100" dirty="0">
                <a:latin typeface="+mn-ea"/>
              </a:rPr>
              <a:t>はここから出力できます。</a:t>
            </a:r>
            <a:endParaRPr lang="en-US" altLang="ja-JP" sz="1100" dirty="0">
              <a:latin typeface="+mn-ea"/>
            </a:endParaRPr>
          </a:p>
        </p:txBody>
      </p:sp>
      <p:sp>
        <p:nvSpPr>
          <p:cNvPr id="12" name="四角形: 角を丸くする 22">
            <a:extLst>
              <a:ext uri="{FF2B5EF4-FFF2-40B4-BE49-F238E27FC236}">
                <a16:creationId xmlns:a16="http://schemas.microsoft.com/office/drawing/2014/main" id="{7F35E208-7843-7EFB-09C2-DD47470CC7C1}"/>
              </a:ext>
            </a:extLst>
          </p:cNvPr>
          <p:cNvSpPr/>
          <p:nvPr/>
        </p:nvSpPr>
        <p:spPr>
          <a:xfrm>
            <a:off x="895066" y="1268232"/>
            <a:ext cx="3366113" cy="17340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8">
            <a:extLst>
              <a:ext uri="{FF2B5EF4-FFF2-40B4-BE49-F238E27FC236}">
                <a16:creationId xmlns:a16="http://schemas.microsoft.com/office/drawing/2014/main" id="{A571FF78-C202-14D4-269D-82AE0EFF9B8C}"/>
              </a:ext>
            </a:extLst>
          </p:cNvPr>
          <p:cNvSpPr txBox="1"/>
          <p:nvPr/>
        </p:nvSpPr>
        <p:spPr>
          <a:xfrm>
            <a:off x="580404" y="3620600"/>
            <a:ext cx="415498" cy="369332"/>
          </a:xfrm>
          <a:prstGeom prst="rect">
            <a:avLst/>
          </a:prstGeom>
          <a:noFill/>
        </p:spPr>
        <p:txBody>
          <a:bodyPr wrap="none" rtlCol="0">
            <a:spAutoFit/>
          </a:bodyPr>
          <a:lstStyle/>
          <a:p>
            <a:r>
              <a:rPr kumimoji="1" lang="ja-JP" altLang="en-US" dirty="0">
                <a:solidFill>
                  <a:srgbClr val="FF0000"/>
                </a:solidFill>
              </a:rPr>
              <a:t>③</a:t>
            </a:r>
          </a:p>
        </p:txBody>
      </p:sp>
      <p:sp>
        <p:nvSpPr>
          <p:cNvPr id="14" name="四角形: 角を丸くする 22">
            <a:extLst>
              <a:ext uri="{FF2B5EF4-FFF2-40B4-BE49-F238E27FC236}">
                <a16:creationId xmlns:a16="http://schemas.microsoft.com/office/drawing/2014/main" id="{8CFBDD4F-D5D1-5B2A-A7FD-AC9D9651DB86}"/>
              </a:ext>
            </a:extLst>
          </p:cNvPr>
          <p:cNvSpPr/>
          <p:nvPr/>
        </p:nvSpPr>
        <p:spPr>
          <a:xfrm>
            <a:off x="906542" y="3701752"/>
            <a:ext cx="1558426" cy="22668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그림 14">
            <a:extLst>
              <a:ext uri="{FF2B5EF4-FFF2-40B4-BE49-F238E27FC236}">
                <a16:creationId xmlns:a16="http://schemas.microsoft.com/office/drawing/2014/main" id="{A7D27D51-D326-6553-97E2-5632BB7487B5}"/>
              </a:ext>
            </a:extLst>
          </p:cNvPr>
          <p:cNvPicPr>
            <a:picLocks noChangeAspect="1"/>
          </p:cNvPicPr>
          <p:nvPr/>
        </p:nvPicPr>
        <p:blipFill>
          <a:blip r:embed="rId4" cstate="print"/>
          <a:stretch>
            <a:fillRect/>
          </a:stretch>
        </p:blipFill>
        <p:spPr>
          <a:xfrm>
            <a:off x="788152" y="4383903"/>
            <a:ext cx="2665613" cy="1257145"/>
          </a:xfrm>
          <a:prstGeom prst="rect">
            <a:avLst/>
          </a:prstGeom>
          <a:ln>
            <a:solidFill>
              <a:srgbClr val="000000"/>
            </a:solidFill>
          </a:ln>
        </p:spPr>
      </p:pic>
      <p:sp>
        <p:nvSpPr>
          <p:cNvPr id="16" name="テキスト ボックス 4">
            <a:extLst>
              <a:ext uri="{FF2B5EF4-FFF2-40B4-BE49-F238E27FC236}">
                <a16:creationId xmlns:a16="http://schemas.microsoft.com/office/drawing/2014/main" id="{E32614ED-B444-3678-B76E-79AF83521884}"/>
              </a:ext>
            </a:extLst>
          </p:cNvPr>
          <p:cNvSpPr txBox="1"/>
          <p:nvPr/>
        </p:nvSpPr>
        <p:spPr>
          <a:xfrm>
            <a:off x="723278" y="4054102"/>
            <a:ext cx="5616075" cy="274819"/>
          </a:xfrm>
          <a:prstGeom prst="rect">
            <a:avLst/>
          </a:prstGeom>
          <a:noFill/>
        </p:spPr>
        <p:txBody>
          <a:bodyPr wrap="square">
            <a:spAutoFit/>
          </a:bodyPr>
          <a:lstStyle/>
          <a:p>
            <a:pPr>
              <a:lnSpc>
                <a:spcPct val="125000"/>
              </a:lnSpc>
            </a:pPr>
            <a:r>
              <a:rPr lang="ja-JP" altLang="en-US" sz="1100" dirty="0">
                <a:solidFill>
                  <a:srgbClr val="FF0000"/>
                </a:solidFill>
                <a:latin typeface="+mn-ea"/>
              </a:rPr>
              <a:t>③ </a:t>
            </a:r>
            <a:r>
              <a:rPr lang="ja-JP" altLang="ko-KR" sz="1100" dirty="0">
                <a:latin typeface="+mn-ea"/>
              </a:rPr>
              <a:t>顧客リストをCSVファイルにダウンロードします。</a:t>
            </a:r>
            <a:endParaRPr lang="en-US" altLang="ja-JP" sz="1100" dirty="0">
              <a:latin typeface="+mn-ea"/>
            </a:endParaRPr>
          </a:p>
        </p:txBody>
      </p:sp>
      <p:sp>
        <p:nvSpPr>
          <p:cNvPr id="17" name="テキスト ボックス 4">
            <a:extLst>
              <a:ext uri="{FF2B5EF4-FFF2-40B4-BE49-F238E27FC236}">
                <a16:creationId xmlns:a16="http://schemas.microsoft.com/office/drawing/2014/main" id="{4B5717C9-B00F-8C5C-8514-0453308AE73F}"/>
              </a:ext>
            </a:extLst>
          </p:cNvPr>
          <p:cNvSpPr txBox="1"/>
          <p:nvPr/>
        </p:nvSpPr>
        <p:spPr>
          <a:xfrm>
            <a:off x="3587492" y="4442001"/>
            <a:ext cx="2751862" cy="713978"/>
          </a:xfrm>
          <a:prstGeom prst="rect">
            <a:avLst/>
          </a:prstGeom>
          <a:noFill/>
        </p:spPr>
        <p:txBody>
          <a:bodyPr wrap="square">
            <a:spAutoFit/>
          </a:bodyPr>
          <a:lstStyle/>
          <a:p>
            <a:pPr>
              <a:lnSpc>
                <a:spcPct val="125000"/>
              </a:lnSpc>
            </a:pPr>
            <a:r>
              <a:rPr lang="ja-JP" altLang="ko-KR" sz="1100" dirty="0">
                <a:latin typeface="+mn-ea"/>
              </a:rPr>
              <a:t>「CSV出力項目選択」により、不要な項目を除いて</a:t>
            </a:r>
            <a:r>
              <a:rPr lang="en-US" altLang="ja-JP" sz="1100" dirty="0">
                <a:latin typeface="+mn-ea"/>
              </a:rPr>
              <a:t> </a:t>
            </a:r>
          </a:p>
          <a:p>
            <a:pPr>
              <a:lnSpc>
                <a:spcPct val="125000"/>
              </a:lnSpc>
            </a:pPr>
            <a:r>
              <a:rPr lang="en-US" altLang="ja-JP" sz="1100" dirty="0">
                <a:latin typeface="+mn-ea"/>
              </a:rPr>
              <a:t> </a:t>
            </a:r>
            <a:r>
              <a:rPr lang="ja-JP" altLang="ko-KR" sz="1100" dirty="0">
                <a:latin typeface="+mn-ea"/>
              </a:rPr>
              <a:t>CSVファイルの作成</a:t>
            </a:r>
            <a:r>
              <a:rPr lang="ja-JP" altLang="en-US" sz="1100" dirty="0">
                <a:latin typeface="+mn-ea"/>
              </a:rPr>
              <a:t>が</a:t>
            </a:r>
            <a:r>
              <a:rPr lang="ja-JP" altLang="ko-KR" sz="1100" dirty="0">
                <a:latin typeface="+mn-ea"/>
              </a:rPr>
              <a:t>可能</a:t>
            </a:r>
            <a:r>
              <a:rPr lang="ja-JP" altLang="en-US" sz="1100" dirty="0">
                <a:latin typeface="+mn-ea"/>
              </a:rPr>
              <a:t>です。</a:t>
            </a:r>
            <a:endParaRPr lang="en-US" altLang="ja-JP" sz="1100" dirty="0">
              <a:latin typeface="+mn-ea"/>
            </a:endParaRPr>
          </a:p>
        </p:txBody>
      </p:sp>
      <p:pic>
        <p:nvPicPr>
          <p:cNvPr id="18" name="그림 17">
            <a:extLst>
              <a:ext uri="{FF2B5EF4-FFF2-40B4-BE49-F238E27FC236}">
                <a16:creationId xmlns:a16="http://schemas.microsoft.com/office/drawing/2014/main" id="{C553A001-D383-A63B-A147-16819015F70B}"/>
              </a:ext>
            </a:extLst>
          </p:cNvPr>
          <p:cNvPicPr>
            <a:picLocks noChangeAspect="1"/>
          </p:cNvPicPr>
          <p:nvPr/>
        </p:nvPicPr>
        <p:blipFill>
          <a:blip r:embed="rId5" cstate="print"/>
          <a:stretch>
            <a:fillRect/>
          </a:stretch>
        </p:blipFill>
        <p:spPr>
          <a:xfrm>
            <a:off x="1001637" y="5787233"/>
            <a:ext cx="838200" cy="361950"/>
          </a:xfrm>
          <a:prstGeom prst="rect">
            <a:avLst/>
          </a:prstGeom>
        </p:spPr>
      </p:pic>
      <p:pic>
        <p:nvPicPr>
          <p:cNvPr id="19" name="그림 18">
            <a:extLst>
              <a:ext uri="{FF2B5EF4-FFF2-40B4-BE49-F238E27FC236}">
                <a16:creationId xmlns:a16="http://schemas.microsoft.com/office/drawing/2014/main" id="{C4C1A572-76CE-BAAD-F29C-57EF94A4CB08}"/>
              </a:ext>
            </a:extLst>
          </p:cNvPr>
          <p:cNvPicPr>
            <a:picLocks noChangeAspect="1"/>
          </p:cNvPicPr>
          <p:nvPr/>
        </p:nvPicPr>
        <p:blipFill>
          <a:blip r:embed="rId6" cstate="print"/>
          <a:stretch>
            <a:fillRect/>
          </a:stretch>
        </p:blipFill>
        <p:spPr>
          <a:xfrm>
            <a:off x="1030212" y="6055392"/>
            <a:ext cx="809625" cy="304800"/>
          </a:xfrm>
          <a:prstGeom prst="rect">
            <a:avLst/>
          </a:prstGeom>
        </p:spPr>
      </p:pic>
      <p:sp>
        <p:nvSpPr>
          <p:cNvPr id="20" name="テキスト ボックス 18">
            <a:extLst>
              <a:ext uri="{FF2B5EF4-FFF2-40B4-BE49-F238E27FC236}">
                <a16:creationId xmlns:a16="http://schemas.microsoft.com/office/drawing/2014/main" id="{AA0926FC-FA7F-CF5F-296B-124E11C5A4B8}"/>
              </a:ext>
            </a:extLst>
          </p:cNvPr>
          <p:cNvSpPr txBox="1"/>
          <p:nvPr/>
        </p:nvSpPr>
        <p:spPr>
          <a:xfrm>
            <a:off x="5533818" y="3403742"/>
            <a:ext cx="415498" cy="369332"/>
          </a:xfrm>
          <a:prstGeom prst="rect">
            <a:avLst/>
          </a:prstGeom>
          <a:noFill/>
        </p:spPr>
        <p:txBody>
          <a:bodyPr wrap="none" rtlCol="0">
            <a:spAutoFit/>
          </a:bodyPr>
          <a:lstStyle/>
          <a:p>
            <a:r>
              <a:rPr kumimoji="1" lang="ja-JP" altLang="en-US" dirty="0">
                <a:solidFill>
                  <a:srgbClr val="FF0000"/>
                </a:solidFill>
              </a:rPr>
              <a:t>④</a:t>
            </a:r>
          </a:p>
        </p:txBody>
      </p:sp>
      <p:sp>
        <p:nvSpPr>
          <p:cNvPr id="21" name="四角形: 角を丸くする 22">
            <a:extLst>
              <a:ext uri="{FF2B5EF4-FFF2-40B4-BE49-F238E27FC236}">
                <a16:creationId xmlns:a16="http://schemas.microsoft.com/office/drawing/2014/main" id="{EEC8A77A-4E8B-DC00-B6CB-52089472CDEA}"/>
              </a:ext>
            </a:extLst>
          </p:cNvPr>
          <p:cNvSpPr/>
          <p:nvPr/>
        </p:nvSpPr>
        <p:spPr>
          <a:xfrm>
            <a:off x="5008242" y="3475065"/>
            <a:ext cx="864319" cy="22668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4">
            <a:extLst>
              <a:ext uri="{FF2B5EF4-FFF2-40B4-BE49-F238E27FC236}">
                <a16:creationId xmlns:a16="http://schemas.microsoft.com/office/drawing/2014/main" id="{47C5FFA5-25CA-B286-D095-9713918CB28E}"/>
              </a:ext>
            </a:extLst>
          </p:cNvPr>
          <p:cNvSpPr txBox="1"/>
          <p:nvPr/>
        </p:nvSpPr>
        <p:spPr>
          <a:xfrm>
            <a:off x="824165" y="6488061"/>
            <a:ext cx="5836948" cy="274819"/>
          </a:xfrm>
          <a:prstGeom prst="rect">
            <a:avLst/>
          </a:prstGeom>
          <a:noFill/>
        </p:spPr>
        <p:txBody>
          <a:bodyPr wrap="square">
            <a:spAutoFit/>
          </a:bodyPr>
          <a:lstStyle/>
          <a:p>
            <a:pPr>
              <a:lnSpc>
                <a:spcPct val="125000"/>
              </a:lnSpc>
            </a:pPr>
            <a:r>
              <a:rPr lang="ja-JP" altLang="ko-KR" sz="1100" dirty="0">
                <a:latin typeface="+mn-ea"/>
              </a:rPr>
              <a:t>詳細情報は「顧客情報」、「ユーザー情報」、「その他」</a:t>
            </a:r>
            <a:r>
              <a:rPr lang="ja-JP" altLang="en-US" sz="1100" dirty="0">
                <a:latin typeface="+mn-ea"/>
              </a:rPr>
              <a:t>の</a:t>
            </a:r>
            <a:r>
              <a:rPr lang="ja-JP" altLang="ko-KR" sz="1100" dirty="0">
                <a:latin typeface="+mn-ea"/>
              </a:rPr>
              <a:t>タブで構成されます。</a:t>
            </a:r>
            <a:r>
              <a:rPr lang="ko-KR" altLang="en-US" sz="1100" dirty="0">
                <a:latin typeface="+mn-ea"/>
              </a:rPr>
              <a:t> </a:t>
            </a:r>
            <a:endParaRPr lang="en-US" altLang="ja-JP" sz="1100" dirty="0">
              <a:latin typeface="+mn-ea"/>
            </a:endParaRPr>
          </a:p>
        </p:txBody>
      </p:sp>
      <p:pic>
        <p:nvPicPr>
          <p:cNvPr id="23" name="그림 22">
            <a:extLst>
              <a:ext uri="{FF2B5EF4-FFF2-40B4-BE49-F238E27FC236}">
                <a16:creationId xmlns:a16="http://schemas.microsoft.com/office/drawing/2014/main" id="{4CA96160-57DD-CFD2-AB27-C67B2A37A3EF}"/>
              </a:ext>
            </a:extLst>
          </p:cNvPr>
          <p:cNvPicPr>
            <a:picLocks noChangeAspect="1"/>
          </p:cNvPicPr>
          <p:nvPr/>
        </p:nvPicPr>
        <p:blipFill>
          <a:blip r:embed="rId7" cstate="print"/>
          <a:stretch>
            <a:fillRect/>
          </a:stretch>
        </p:blipFill>
        <p:spPr>
          <a:xfrm>
            <a:off x="881243" y="6815572"/>
            <a:ext cx="5114925" cy="400050"/>
          </a:xfrm>
          <a:prstGeom prst="rect">
            <a:avLst/>
          </a:prstGeom>
          <a:ln>
            <a:solidFill>
              <a:srgbClr val="000000"/>
            </a:solidFill>
          </a:ln>
        </p:spPr>
      </p:pic>
      <p:sp>
        <p:nvSpPr>
          <p:cNvPr id="24" name="テキスト ボックス 4">
            <a:extLst>
              <a:ext uri="{FF2B5EF4-FFF2-40B4-BE49-F238E27FC236}">
                <a16:creationId xmlns:a16="http://schemas.microsoft.com/office/drawing/2014/main" id="{91746A37-098A-2F02-9300-60381C937C27}"/>
              </a:ext>
            </a:extLst>
          </p:cNvPr>
          <p:cNvSpPr txBox="1"/>
          <p:nvPr/>
        </p:nvSpPr>
        <p:spPr>
          <a:xfrm>
            <a:off x="842194" y="7415454"/>
            <a:ext cx="5542191" cy="1346779"/>
          </a:xfrm>
          <a:prstGeom prst="rect">
            <a:avLst/>
          </a:prstGeom>
          <a:noFill/>
        </p:spPr>
        <p:txBody>
          <a:bodyPr wrap="square">
            <a:spAutoFit/>
          </a:bodyPr>
          <a:lstStyle/>
          <a:p>
            <a:pPr>
              <a:lnSpc>
                <a:spcPct val="125000"/>
              </a:lnSpc>
            </a:pPr>
            <a:r>
              <a:rPr lang="ja-JP" altLang="ko-KR" sz="1100" dirty="0">
                <a:latin typeface="+mn-ea"/>
              </a:rPr>
              <a:t>-「顧客情報」 </a:t>
            </a:r>
            <a:r>
              <a:rPr lang="ja-JP" altLang="en-US" sz="1100" dirty="0">
                <a:latin typeface="+mn-ea"/>
              </a:rPr>
              <a:t>　　</a:t>
            </a:r>
            <a:endParaRPr lang="en-US" altLang="ja-JP" sz="1100" dirty="0">
              <a:latin typeface="+mn-ea"/>
            </a:endParaRPr>
          </a:p>
          <a:p>
            <a:pPr>
              <a:lnSpc>
                <a:spcPct val="125000"/>
              </a:lnSpc>
            </a:pPr>
            <a:r>
              <a:rPr lang="ja-JP" altLang="en-US" sz="1100" dirty="0">
                <a:latin typeface="+mn-ea"/>
              </a:rPr>
              <a:t>　</a:t>
            </a:r>
            <a:r>
              <a:rPr lang="ja-JP" altLang="ko-KR" sz="1100" dirty="0">
                <a:latin typeface="+mn-ea"/>
              </a:rPr>
              <a:t>医療機関情報</a:t>
            </a:r>
            <a:r>
              <a:rPr lang="ja-JP" altLang="en-US" sz="1100" dirty="0">
                <a:latin typeface="+mn-ea"/>
              </a:rPr>
              <a:t>の</a:t>
            </a:r>
            <a:r>
              <a:rPr lang="ja-JP" altLang="ko-KR" sz="1100" dirty="0">
                <a:latin typeface="+mn-ea"/>
              </a:rPr>
              <a:t>登録</a:t>
            </a:r>
            <a:r>
              <a:rPr lang="ja-JP" altLang="en-US" sz="1100" dirty="0">
                <a:latin typeface="+mn-ea"/>
              </a:rPr>
              <a:t>であり、</a:t>
            </a:r>
            <a:r>
              <a:rPr lang="ja-JP" altLang="ko-KR" sz="1100" dirty="0">
                <a:latin typeface="+mn-ea"/>
              </a:rPr>
              <a:t>「基本情報」と使用期間設定の「契約情報」に分けて登録します。</a:t>
            </a:r>
            <a:endParaRPr lang="en-US" altLang="ja-JP" sz="1100" dirty="0">
              <a:latin typeface="+mn-ea"/>
            </a:endParaRPr>
          </a:p>
          <a:p>
            <a:pPr>
              <a:lnSpc>
                <a:spcPct val="125000"/>
              </a:lnSpc>
            </a:pPr>
            <a:endParaRPr lang="en-US" altLang="ja-JP" sz="1100" dirty="0">
              <a:latin typeface="+mn-ea"/>
            </a:endParaRPr>
          </a:p>
          <a:p>
            <a:pPr>
              <a:lnSpc>
                <a:spcPct val="125000"/>
              </a:lnSpc>
              <a:buFontTx/>
              <a:buChar char="-"/>
            </a:pPr>
            <a:r>
              <a:rPr lang="ja-JP" altLang="ko-KR" sz="1100" dirty="0">
                <a:latin typeface="+mn-ea"/>
              </a:rPr>
              <a:t>「ユーザー情報」</a:t>
            </a:r>
            <a:endParaRPr lang="en-US" altLang="ja-JP" sz="1100" dirty="0">
              <a:latin typeface="+mn-ea"/>
            </a:endParaRPr>
          </a:p>
          <a:p>
            <a:pPr>
              <a:lnSpc>
                <a:spcPct val="125000"/>
              </a:lnSpc>
            </a:pPr>
            <a:r>
              <a:rPr lang="ja-JP" altLang="en-US" sz="1100" dirty="0">
                <a:latin typeface="+mn-ea"/>
              </a:rPr>
              <a:t>　</a:t>
            </a:r>
            <a:r>
              <a:rPr lang="ja-JP" altLang="ko-KR" sz="1100" dirty="0">
                <a:latin typeface="+mn-ea"/>
              </a:rPr>
              <a:t> 該当</a:t>
            </a:r>
            <a:r>
              <a:rPr lang="ja-JP" altLang="en-US" sz="1100" dirty="0">
                <a:latin typeface="+mn-ea"/>
              </a:rPr>
              <a:t>する</a:t>
            </a:r>
            <a:r>
              <a:rPr lang="ja-JP" altLang="ko-KR" sz="1100" dirty="0">
                <a:latin typeface="+mn-ea"/>
              </a:rPr>
              <a:t>医療機関のユーザーを追加</a:t>
            </a:r>
            <a:r>
              <a:rPr lang="ja-JP" altLang="en-US" sz="1100" dirty="0">
                <a:latin typeface="+mn-ea"/>
              </a:rPr>
              <a:t>及び</a:t>
            </a:r>
            <a:r>
              <a:rPr lang="ja-JP" altLang="ko-KR" sz="1100" dirty="0">
                <a:latin typeface="+mn-ea"/>
              </a:rPr>
              <a:t>削除すること</a:t>
            </a:r>
            <a:r>
              <a:rPr lang="ja-JP" altLang="en-US" sz="1100" dirty="0">
                <a:latin typeface="+mn-ea"/>
              </a:rPr>
              <a:t>ができます</a:t>
            </a:r>
            <a:r>
              <a:rPr lang="ja-JP" altLang="ko-KR" sz="1100" dirty="0">
                <a:latin typeface="+mn-ea"/>
              </a:rPr>
              <a:t>。</a:t>
            </a:r>
            <a:endParaRPr lang="en-US" altLang="ko-KR" sz="1100" dirty="0">
              <a:latin typeface="+mn-ea"/>
            </a:endParaRPr>
          </a:p>
        </p:txBody>
      </p:sp>
    </p:spTree>
    <p:extLst>
      <p:ext uri="{BB962C8B-B14F-4D97-AF65-F5344CB8AC3E}">
        <p14:creationId xmlns:p14="http://schemas.microsoft.com/office/powerpoint/2010/main" val="1392101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F5068-F065-BFF5-D0CF-B6A0CF3C47AB}"/>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2DC01D2F-95DF-0D3E-F9C9-5E09519DFCAC}"/>
              </a:ext>
            </a:extLst>
          </p:cNvPr>
          <p:cNvSpPr>
            <a:spLocks noGrp="1"/>
          </p:cNvSpPr>
          <p:nvPr>
            <p:ph type="sldNum" sz="quarter" idx="12"/>
          </p:nvPr>
        </p:nvSpPr>
        <p:spPr/>
        <p:txBody>
          <a:bodyPr/>
          <a:lstStyle/>
          <a:p>
            <a:fld id="{AE8EA5A1-38AB-4AA0-89CC-DE1004BC27E5}" type="slidenum">
              <a:rPr kumimoji="1" lang="ja-JP" altLang="en-US" smtClean="0"/>
              <a:t>207</a:t>
            </a:fld>
            <a:endParaRPr kumimoji="1" lang="ja-JP" altLang="en-US"/>
          </a:p>
        </p:txBody>
      </p:sp>
      <p:sp>
        <p:nvSpPr>
          <p:cNvPr id="3" name="Google Shape;452;p21">
            <a:extLst>
              <a:ext uri="{FF2B5EF4-FFF2-40B4-BE49-F238E27FC236}">
                <a16:creationId xmlns:a16="http://schemas.microsoft.com/office/drawing/2014/main" id="{207CCE2B-D579-1FE2-8EC4-5CC5022216A0}"/>
              </a:ext>
            </a:extLst>
          </p:cNvPr>
          <p:cNvSpPr txBox="1"/>
          <p:nvPr/>
        </p:nvSpPr>
        <p:spPr>
          <a:xfrm>
            <a:off x="488827" y="5032249"/>
            <a:ext cx="609392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chemeClr val="dk1"/>
                </a:solidFill>
                <a:latin typeface="MS Mincho" pitchFamily="49" charset="-128"/>
                <a:ea typeface="MS Mincho"/>
                <a:cs typeface="MS Mincho"/>
                <a:sym typeface="MS Mincho"/>
              </a:rPr>
              <a:t> </a:t>
            </a:r>
            <a:r>
              <a:rPr lang="ko-KR" sz="1100" dirty="0">
                <a:solidFill>
                  <a:srgbClr val="FF0000"/>
                </a:solidFill>
                <a:latin typeface="MS Mincho" pitchFamily="49" charset="-128"/>
                <a:ea typeface="MS Mincho"/>
                <a:cs typeface="MS Mincho"/>
                <a:sym typeface="MS Mincho"/>
              </a:rPr>
              <a:t>*</a:t>
            </a:r>
            <a:r>
              <a:rPr lang="en-US" altLang="ko-KR" sz="1100" dirty="0">
                <a:solidFill>
                  <a:srgbClr val="FF0000"/>
                </a:solidFill>
                <a:latin typeface="MS Mincho" pitchFamily="49" charset="-128"/>
                <a:ea typeface="MS Mincho"/>
                <a:cs typeface="MS Mincho"/>
                <a:sym typeface="MS Mincho"/>
              </a:rPr>
              <a:t> </a:t>
            </a:r>
            <a:r>
              <a:rPr lang="ja-JP" altLang="ko-KR" sz="1100" dirty="0">
                <a:solidFill>
                  <a:srgbClr val="FF0000"/>
                </a:solidFill>
                <a:latin typeface="MS Mincho" pitchFamily="49" charset="-128"/>
                <a:ea typeface="MS Mincho" pitchFamily="49" charset="-128"/>
              </a:rPr>
              <a:t>休日情報を削除</a:t>
            </a:r>
            <a:r>
              <a:rPr lang="ja-JP" altLang="en-US" sz="1100" dirty="0">
                <a:latin typeface="MS Mincho" pitchFamily="49" charset="-128"/>
                <a:ea typeface="MS Mincho" pitchFamily="49" charset="-128"/>
              </a:rPr>
              <a:t>は</a:t>
            </a:r>
            <a:r>
              <a:rPr lang="ja-JP" altLang="ko-KR" sz="1100" dirty="0">
                <a:latin typeface="MS Mincho" pitchFamily="49" charset="-128"/>
                <a:ea typeface="MS Mincho" pitchFamily="49" charset="-128"/>
              </a:rPr>
              <a:t>リストのチェック</a:t>
            </a: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を選択できます。</a:t>
            </a:r>
            <a:endParaRPr dirty="0">
              <a:latin typeface="MS Mincho" pitchFamily="49" charset="-128"/>
              <a:ea typeface="MS Mincho" pitchFamily="49" charset="-128"/>
            </a:endParaRPr>
          </a:p>
        </p:txBody>
      </p:sp>
      <p:pic>
        <p:nvPicPr>
          <p:cNvPr id="4" name="Google Shape;453;p21">
            <a:extLst>
              <a:ext uri="{FF2B5EF4-FFF2-40B4-BE49-F238E27FC236}">
                <a16:creationId xmlns:a16="http://schemas.microsoft.com/office/drawing/2014/main" id="{1DFA13D0-BA49-A561-7AF2-E584D0DDD9E6}"/>
              </a:ext>
            </a:extLst>
          </p:cNvPr>
          <p:cNvPicPr preferRelativeResize="0"/>
          <p:nvPr/>
        </p:nvPicPr>
        <p:blipFill rotWithShape="1">
          <a:blip r:embed="rId2" cstate="print">
            <a:alphaModFix/>
          </a:blip>
          <a:srcRect/>
          <a:stretch/>
        </p:blipFill>
        <p:spPr>
          <a:xfrm>
            <a:off x="677987" y="1186240"/>
            <a:ext cx="4854766" cy="1044431"/>
          </a:xfrm>
          <a:prstGeom prst="rect">
            <a:avLst/>
          </a:prstGeom>
          <a:noFill/>
          <a:ln>
            <a:noFill/>
          </a:ln>
        </p:spPr>
      </p:pic>
      <p:sp>
        <p:nvSpPr>
          <p:cNvPr id="5" name="Google Shape;455;p21">
            <a:extLst>
              <a:ext uri="{FF2B5EF4-FFF2-40B4-BE49-F238E27FC236}">
                <a16:creationId xmlns:a16="http://schemas.microsoft.com/office/drawing/2014/main" id="{BB93B8F0-CC64-3C35-55D6-0BA68BAA496F}"/>
              </a:ext>
            </a:extLst>
          </p:cNvPr>
          <p:cNvSpPr txBox="1"/>
          <p:nvPr/>
        </p:nvSpPr>
        <p:spPr>
          <a:xfrm>
            <a:off x="590901" y="678148"/>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ja-JP" altLang="ko-KR" sz="1100" dirty="0">
                <a:latin typeface="MS Mincho" pitchFamily="49" charset="-128"/>
                <a:ea typeface="MS Mincho" pitchFamily="49" charset="-128"/>
              </a:rPr>
              <a:t>休日情報の追加/編集および削除方法です。</a:t>
            </a:r>
            <a:endParaRPr sz="1100" dirty="0">
              <a:solidFill>
                <a:schemeClr val="dk1"/>
              </a:solidFill>
              <a:latin typeface="MS Mincho" pitchFamily="49" charset="-128"/>
              <a:ea typeface="MS Mincho" pitchFamily="49" charset="-128"/>
              <a:cs typeface="MS Mincho"/>
              <a:sym typeface="MS Mincho"/>
            </a:endParaRPr>
          </a:p>
        </p:txBody>
      </p:sp>
      <p:sp>
        <p:nvSpPr>
          <p:cNvPr id="6" name="Google Shape;456;p21">
            <a:extLst>
              <a:ext uri="{FF2B5EF4-FFF2-40B4-BE49-F238E27FC236}">
                <a16:creationId xmlns:a16="http://schemas.microsoft.com/office/drawing/2014/main" id="{D293E283-7A5C-1B85-138B-88A4F956A982}"/>
              </a:ext>
            </a:extLst>
          </p:cNvPr>
          <p:cNvSpPr/>
          <p:nvPr/>
        </p:nvSpPr>
        <p:spPr>
          <a:xfrm>
            <a:off x="715639" y="1176069"/>
            <a:ext cx="1064075" cy="198018"/>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7" name="Google Shape;457;p21">
            <a:extLst>
              <a:ext uri="{FF2B5EF4-FFF2-40B4-BE49-F238E27FC236}">
                <a16:creationId xmlns:a16="http://schemas.microsoft.com/office/drawing/2014/main" id="{16049193-5B44-B21C-06E5-9EC93758E26C}"/>
              </a:ext>
            </a:extLst>
          </p:cNvPr>
          <p:cNvSpPr txBox="1"/>
          <p:nvPr/>
        </p:nvSpPr>
        <p:spPr>
          <a:xfrm>
            <a:off x="832178" y="842400"/>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MS Mincho" pitchFamily="49" charset="-128"/>
                <a:ea typeface="Century"/>
                <a:cs typeface="Century"/>
                <a:sym typeface="Century"/>
              </a:rPr>
              <a:t>①</a:t>
            </a:r>
            <a:endParaRPr dirty="0">
              <a:latin typeface="MS Mincho" pitchFamily="49" charset="-128"/>
              <a:ea typeface="MS Mincho" pitchFamily="49" charset="-128"/>
            </a:endParaRPr>
          </a:p>
        </p:txBody>
      </p:sp>
      <p:sp>
        <p:nvSpPr>
          <p:cNvPr id="8" name="Google Shape;458;p21">
            <a:extLst>
              <a:ext uri="{FF2B5EF4-FFF2-40B4-BE49-F238E27FC236}">
                <a16:creationId xmlns:a16="http://schemas.microsoft.com/office/drawing/2014/main" id="{114694D2-1AF4-A519-398B-E653A4E39F1A}"/>
              </a:ext>
            </a:extLst>
          </p:cNvPr>
          <p:cNvSpPr txBox="1"/>
          <p:nvPr/>
        </p:nvSpPr>
        <p:spPr>
          <a:xfrm>
            <a:off x="1136945" y="83837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MS Mincho" pitchFamily="49" charset="-128"/>
                <a:ea typeface="Century"/>
                <a:cs typeface="Century"/>
                <a:sym typeface="Century"/>
              </a:rPr>
              <a:t>②</a:t>
            </a:r>
            <a:endParaRPr dirty="0">
              <a:latin typeface="MS Mincho" pitchFamily="49" charset="-128"/>
              <a:ea typeface="MS Mincho" pitchFamily="49" charset="-128"/>
            </a:endParaRPr>
          </a:p>
        </p:txBody>
      </p:sp>
      <p:sp>
        <p:nvSpPr>
          <p:cNvPr id="9" name="Google Shape;459;p21">
            <a:extLst>
              <a:ext uri="{FF2B5EF4-FFF2-40B4-BE49-F238E27FC236}">
                <a16:creationId xmlns:a16="http://schemas.microsoft.com/office/drawing/2014/main" id="{BDA02B67-330A-75D4-E8A6-7984B3FF4508}"/>
              </a:ext>
            </a:extLst>
          </p:cNvPr>
          <p:cNvSpPr txBox="1"/>
          <p:nvPr/>
        </p:nvSpPr>
        <p:spPr>
          <a:xfrm>
            <a:off x="488827" y="2370236"/>
            <a:ext cx="6093920"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ja-JP" altLang="en-US" sz="1100" dirty="0">
                <a:solidFill>
                  <a:srgbClr val="FF0000"/>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をクリックすると新しい休日情報を作成できます。</a:t>
            </a:r>
            <a:endParaRPr dirty="0">
              <a:latin typeface="MS Mincho" pitchFamily="49" charset="-128"/>
              <a:ea typeface="MS Mincho" pitchFamily="49" charset="-128"/>
            </a:endParaRPr>
          </a:p>
          <a:p>
            <a:pPr marL="0" marR="0" lvl="0" indent="0" algn="l" rtl="0">
              <a:lnSpc>
                <a:spcPct val="125000"/>
              </a:lnSpc>
              <a:spcBef>
                <a:spcPts val="0"/>
              </a:spcBef>
              <a:spcAft>
                <a:spcPts val="0"/>
              </a:spcAft>
              <a:buNone/>
            </a:pPr>
            <a:r>
              <a:rPr lang="ko-KR" sz="1100" dirty="0">
                <a:solidFill>
                  <a:schemeClr val="dk1"/>
                </a:solidFill>
                <a:latin typeface="MS Mincho" pitchFamily="49" charset="-128"/>
                <a:ea typeface="MS Mincho"/>
                <a:cs typeface="MS Mincho"/>
                <a:sym typeface="MS Mincho"/>
              </a:rPr>
              <a:t>        </a:t>
            </a:r>
            <a:endParaRPr dirty="0">
              <a:latin typeface="MS Mincho" pitchFamily="49" charset="-128"/>
              <a:ea typeface="MS Mincho" pitchFamily="49" charset="-128"/>
            </a:endParaRPr>
          </a:p>
        </p:txBody>
      </p:sp>
      <p:sp>
        <p:nvSpPr>
          <p:cNvPr id="10" name="Google Shape;460;p21">
            <a:extLst>
              <a:ext uri="{FF2B5EF4-FFF2-40B4-BE49-F238E27FC236}">
                <a16:creationId xmlns:a16="http://schemas.microsoft.com/office/drawing/2014/main" id="{F70D4634-FF93-1DD4-BEE0-313C30632C1A}"/>
              </a:ext>
            </a:extLst>
          </p:cNvPr>
          <p:cNvSpPr txBox="1"/>
          <p:nvPr/>
        </p:nvSpPr>
        <p:spPr>
          <a:xfrm>
            <a:off x="565093" y="5722262"/>
            <a:ext cx="609392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②</a:t>
            </a:r>
            <a:r>
              <a:rPr lang="en-US" altLang="ko-KR" sz="1100" dirty="0">
                <a:solidFill>
                  <a:srgbClr val="FF0000"/>
                </a:solidFill>
                <a:latin typeface="MS Mincho" pitchFamily="49" charset="-128"/>
                <a:ea typeface="MS Mincho"/>
                <a:cs typeface="MS Mincho"/>
                <a:sym typeface="MS Mincho"/>
              </a:rPr>
              <a:t> </a:t>
            </a:r>
            <a:r>
              <a:rPr lang="ja-JP" altLang="ko-KR" sz="1100" dirty="0">
                <a:solidFill>
                  <a:srgbClr val="FF0000"/>
                </a:solidFill>
                <a:latin typeface="MS Mincho" pitchFamily="49" charset="-128"/>
                <a:ea typeface="MS Mincho" pitchFamily="49" charset="-128"/>
              </a:rPr>
              <a:t>最終適用の変更</a:t>
            </a:r>
            <a:r>
              <a:rPr lang="ja-JP" altLang="ko-KR" sz="1100" dirty="0">
                <a:latin typeface="MS Mincho" pitchFamily="49" charset="-128"/>
                <a:ea typeface="MS Mincho" pitchFamily="49" charset="-128"/>
              </a:rPr>
              <a:t>は </a:t>
            </a: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をクリックすると行われます。</a:t>
            </a:r>
            <a:endParaRPr sz="1100" dirty="0">
              <a:solidFill>
                <a:schemeClr val="dk1"/>
              </a:solidFill>
              <a:latin typeface="MS Mincho" pitchFamily="49" charset="-128"/>
              <a:ea typeface="MS Mincho" pitchFamily="49" charset="-128"/>
              <a:cs typeface="MS Mincho"/>
              <a:sym typeface="MS Mincho"/>
            </a:endParaRPr>
          </a:p>
        </p:txBody>
      </p:sp>
      <p:pic>
        <p:nvPicPr>
          <p:cNvPr id="11" name="Google Shape;462;p21">
            <a:extLst>
              <a:ext uri="{FF2B5EF4-FFF2-40B4-BE49-F238E27FC236}">
                <a16:creationId xmlns:a16="http://schemas.microsoft.com/office/drawing/2014/main" id="{61B4FD0D-4506-695E-838B-940894D21263}"/>
              </a:ext>
            </a:extLst>
          </p:cNvPr>
          <p:cNvPicPr preferRelativeResize="0"/>
          <p:nvPr/>
        </p:nvPicPr>
        <p:blipFill rotWithShape="1">
          <a:blip r:embed="rId3" cstate="print">
            <a:alphaModFix/>
          </a:blip>
          <a:srcRect/>
          <a:stretch/>
        </p:blipFill>
        <p:spPr>
          <a:xfrm>
            <a:off x="715639" y="2929857"/>
            <a:ext cx="5497516" cy="415177"/>
          </a:xfrm>
          <a:prstGeom prst="rect">
            <a:avLst/>
          </a:prstGeom>
          <a:noFill/>
          <a:ln>
            <a:noFill/>
          </a:ln>
        </p:spPr>
      </p:pic>
      <p:cxnSp>
        <p:nvCxnSpPr>
          <p:cNvPr id="12" name="Google Shape;463;p21">
            <a:extLst>
              <a:ext uri="{FF2B5EF4-FFF2-40B4-BE49-F238E27FC236}">
                <a16:creationId xmlns:a16="http://schemas.microsoft.com/office/drawing/2014/main" id="{806D7705-0C2A-6214-0204-B4A43F43BEF0}"/>
              </a:ext>
            </a:extLst>
          </p:cNvPr>
          <p:cNvCxnSpPr>
            <a:stCxn id="14" idx="2"/>
            <a:endCxn id="11" idx="0"/>
          </p:cNvCxnSpPr>
          <p:nvPr/>
        </p:nvCxnSpPr>
        <p:spPr>
          <a:xfrm rot="-5400000" flipH="1">
            <a:off x="2104936" y="1570459"/>
            <a:ext cx="312600" cy="2406300"/>
          </a:xfrm>
          <a:prstGeom prst="bentConnector3">
            <a:avLst>
              <a:gd name="adj1" fmla="val 49992"/>
            </a:avLst>
          </a:prstGeom>
          <a:noFill/>
          <a:ln w="19050" cap="flat" cmpd="sng">
            <a:solidFill>
              <a:srgbClr val="FF0000"/>
            </a:solidFill>
            <a:prstDash val="solid"/>
            <a:miter lim="800000"/>
            <a:headEnd type="none" w="sm" len="sm"/>
            <a:tailEnd type="triangle" w="med" len="med"/>
          </a:ln>
        </p:spPr>
      </p:cxnSp>
      <p:sp>
        <p:nvSpPr>
          <p:cNvPr id="13" name="Google Shape;465;p21">
            <a:extLst>
              <a:ext uri="{FF2B5EF4-FFF2-40B4-BE49-F238E27FC236}">
                <a16:creationId xmlns:a16="http://schemas.microsoft.com/office/drawing/2014/main" id="{A458F9D1-5816-8D02-ED9F-3D3A4E5B6C84}"/>
              </a:ext>
            </a:extLst>
          </p:cNvPr>
          <p:cNvSpPr txBox="1"/>
          <p:nvPr/>
        </p:nvSpPr>
        <p:spPr>
          <a:xfrm>
            <a:off x="3535054" y="2639474"/>
            <a:ext cx="2651433" cy="303889"/>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リストの下に新しい行が追加されます。</a:t>
            </a:r>
            <a:endParaRPr dirty="0">
              <a:latin typeface="MS Mincho" pitchFamily="49" charset="-128"/>
              <a:ea typeface="MS Mincho" pitchFamily="49" charset="-128"/>
            </a:endParaRPr>
          </a:p>
        </p:txBody>
      </p:sp>
      <p:pic>
        <p:nvPicPr>
          <p:cNvPr id="14" name="Google Shape;464;p21">
            <a:extLst>
              <a:ext uri="{FF2B5EF4-FFF2-40B4-BE49-F238E27FC236}">
                <a16:creationId xmlns:a16="http://schemas.microsoft.com/office/drawing/2014/main" id="{6895B689-6C2D-7A5D-6A94-C16ABB75C986}"/>
              </a:ext>
            </a:extLst>
          </p:cNvPr>
          <p:cNvPicPr preferRelativeResize="0"/>
          <p:nvPr/>
        </p:nvPicPr>
        <p:blipFill rotWithShape="1">
          <a:blip r:embed="rId4" cstate="print">
            <a:alphaModFix/>
          </a:blip>
          <a:srcRect/>
          <a:stretch/>
        </p:blipFill>
        <p:spPr>
          <a:xfrm>
            <a:off x="757178" y="2383270"/>
            <a:ext cx="601815" cy="234039"/>
          </a:xfrm>
          <a:prstGeom prst="rect">
            <a:avLst/>
          </a:prstGeom>
          <a:noFill/>
          <a:ln>
            <a:solidFill>
              <a:srgbClr val="000000"/>
            </a:solidFill>
          </a:ln>
        </p:spPr>
      </p:pic>
      <p:sp>
        <p:nvSpPr>
          <p:cNvPr id="15" name="Google Shape;466;p21">
            <a:extLst>
              <a:ext uri="{FF2B5EF4-FFF2-40B4-BE49-F238E27FC236}">
                <a16:creationId xmlns:a16="http://schemas.microsoft.com/office/drawing/2014/main" id="{0EF639EF-5062-C32A-446D-2C83C6E8607C}"/>
              </a:ext>
            </a:extLst>
          </p:cNvPr>
          <p:cNvSpPr txBox="1"/>
          <p:nvPr/>
        </p:nvSpPr>
        <p:spPr>
          <a:xfrm>
            <a:off x="288752" y="3515998"/>
            <a:ext cx="5534134" cy="515485"/>
          </a:xfrm>
          <a:prstGeom prst="rect">
            <a:avLst/>
          </a:prstGeom>
          <a:noFill/>
          <a:ln>
            <a:noFill/>
          </a:ln>
        </p:spPr>
        <p:txBody>
          <a:bodyPr spcFirstLastPara="1" wrap="square" lIns="91425" tIns="45700" rIns="91425" bIns="45700" anchor="t" anchorCtr="0">
            <a:spAutoFit/>
          </a:bodyPr>
          <a:lstStyle/>
          <a:p>
            <a:pPr marL="628650" lvl="1" indent="-171450">
              <a:lnSpc>
                <a:spcPct val="125000"/>
              </a:lnSpc>
              <a:buClr>
                <a:schemeClr val="dk1"/>
              </a:buClr>
              <a:buSzPts val="1100"/>
              <a:buFont typeface="MS Mincho"/>
              <a:buChar char="-"/>
            </a:pPr>
            <a:r>
              <a:rPr lang="ja-JP" altLang="ko-KR" sz="1100" dirty="0">
                <a:latin typeface="MS Mincho" pitchFamily="49" charset="-128"/>
                <a:ea typeface="MS Mincho" pitchFamily="49" charset="-128"/>
              </a:rPr>
              <a:t>休日</a:t>
            </a:r>
            <a:r>
              <a:rPr lang="en-US" altLang="ja-JP" sz="1100" dirty="0">
                <a:latin typeface="MS Mincho" pitchFamily="49" charset="-128"/>
                <a:ea typeface="MS Mincho" pitchFamily="49" charset="-128"/>
              </a:rPr>
              <a:t>(</a:t>
            </a:r>
            <a:r>
              <a:rPr lang="ja-JP" altLang="en-US" sz="1100" dirty="0">
                <a:latin typeface="MS Mincho" pitchFamily="49" charset="-128"/>
                <a:ea typeface="MS Mincho" pitchFamily="49" charset="-128"/>
              </a:rPr>
              <a:t>西暦</a:t>
            </a:r>
            <a:r>
              <a:rPr lang="en-US" altLang="ja-JP" sz="1100" dirty="0">
                <a:latin typeface="MS Mincho" pitchFamily="49" charset="-128"/>
                <a:ea typeface="MS Mincho" pitchFamily="49" charset="-128"/>
              </a:rPr>
              <a:t>)</a:t>
            </a:r>
            <a:r>
              <a:rPr lang="ja-JP" altLang="ko-KR" sz="1100" dirty="0">
                <a:latin typeface="MS Mincho" pitchFamily="49" charset="-128"/>
                <a:ea typeface="MS Mincho" pitchFamily="49" charset="-128"/>
              </a:rPr>
              <a:t>は数字で</a:t>
            </a:r>
            <a:r>
              <a:rPr lang="ja-JP" altLang="en-US" sz="1100" dirty="0">
                <a:latin typeface="MS Mincho" pitchFamily="49" charset="-128"/>
                <a:ea typeface="MS Mincho" pitchFamily="49" charset="-128"/>
              </a:rPr>
              <a:t>西</a:t>
            </a:r>
            <a:r>
              <a:rPr lang="ja-JP" altLang="ko-KR" sz="1100" dirty="0">
                <a:latin typeface="MS Mincho" pitchFamily="49" charset="-128"/>
                <a:ea typeface="MS Mincho" pitchFamily="49" charset="-128"/>
              </a:rPr>
              <a:t>力フォーマット</a:t>
            </a:r>
            <a:r>
              <a:rPr lang="en-US" altLang="ja-JP" sz="1100" dirty="0">
                <a:latin typeface="MS Mincho" pitchFamily="49" charset="-128"/>
                <a:ea typeface="MS Mincho" pitchFamily="49" charset="-128"/>
              </a:rPr>
              <a:t>(</a:t>
            </a:r>
            <a:r>
              <a:rPr lang="ja-JP" altLang="ko-KR" sz="1100" dirty="0">
                <a:latin typeface="MS Mincho" pitchFamily="49" charset="-128"/>
                <a:ea typeface="MS Mincho" pitchFamily="49" charset="-128"/>
              </a:rPr>
              <a:t>YYYYMMDD</a:t>
            </a:r>
            <a:r>
              <a:rPr lang="en-US" altLang="ja-JP" sz="1100" dirty="0">
                <a:latin typeface="MS Mincho" pitchFamily="49" charset="-128"/>
                <a:ea typeface="MS Mincho" pitchFamily="49" charset="-128"/>
              </a:rPr>
              <a:t>)</a:t>
            </a:r>
            <a:r>
              <a:rPr lang="ja-JP" altLang="ko-KR" sz="1100" dirty="0">
                <a:latin typeface="MS Mincho" pitchFamily="49" charset="-128"/>
                <a:ea typeface="MS Mincho" pitchFamily="49" charset="-128"/>
              </a:rPr>
              <a:t>で記載</a:t>
            </a:r>
            <a:r>
              <a:rPr lang="ja-JP" altLang="en-US" sz="1100" dirty="0">
                <a:latin typeface="MS Mincho" pitchFamily="49" charset="-128"/>
                <a:ea typeface="MS Mincho" pitchFamily="49" charset="-128"/>
              </a:rPr>
              <a:t>し</a:t>
            </a:r>
            <a:r>
              <a:rPr lang="ja-JP" altLang="ko-KR" sz="1100" dirty="0">
                <a:latin typeface="MS Mincho" pitchFamily="49" charset="-128"/>
                <a:ea typeface="MS Mincho" pitchFamily="49" charset="-128"/>
              </a:rPr>
              <a:t>休日(年号)は数字</a:t>
            </a:r>
            <a:r>
              <a:rPr lang="ja-JP" altLang="en-US" sz="1100" dirty="0">
                <a:latin typeface="MS Mincho" pitchFamily="49" charset="-128"/>
                <a:ea typeface="MS Mincho" pitchFamily="49" charset="-128"/>
              </a:rPr>
              <a:t>で和暦</a:t>
            </a:r>
            <a:r>
              <a:rPr lang="ja-JP" altLang="ko-KR" sz="1100" dirty="0">
                <a:latin typeface="MS Mincho" pitchFamily="49" charset="-128"/>
                <a:ea typeface="MS Mincho" pitchFamily="49" charset="-128"/>
              </a:rPr>
              <a:t>フォーマット(YYYMMDD)で登録するようにします。</a:t>
            </a:r>
            <a:endParaRPr dirty="0">
              <a:latin typeface="MS Mincho" pitchFamily="49" charset="-128"/>
              <a:ea typeface="MS Mincho" pitchFamily="49" charset="-128"/>
            </a:endParaRPr>
          </a:p>
        </p:txBody>
      </p:sp>
      <p:sp>
        <p:nvSpPr>
          <p:cNvPr id="16" name="Google Shape;467;p21">
            <a:extLst>
              <a:ext uri="{FF2B5EF4-FFF2-40B4-BE49-F238E27FC236}">
                <a16:creationId xmlns:a16="http://schemas.microsoft.com/office/drawing/2014/main" id="{887DE7BE-B85E-C213-9006-4214A1305193}"/>
              </a:ext>
            </a:extLst>
          </p:cNvPr>
          <p:cNvSpPr txBox="1"/>
          <p:nvPr/>
        </p:nvSpPr>
        <p:spPr>
          <a:xfrm>
            <a:off x="513250" y="4091947"/>
            <a:ext cx="609392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 *</a:t>
            </a:r>
            <a:r>
              <a:rPr lang="en-US" altLang="ko-KR" sz="1100" dirty="0">
                <a:solidFill>
                  <a:srgbClr val="FF0000"/>
                </a:solidFill>
                <a:latin typeface="MS Mincho" pitchFamily="49" charset="-128"/>
                <a:ea typeface="MS Mincho"/>
                <a:cs typeface="MS Mincho"/>
                <a:sym typeface="MS Mincho"/>
              </a:rPr>
              <a:t> </a:t>
            </a:r>
            <a:r>
              <a:rPr lang="ja-JP" altLang="ko-KR" sz="1100" dirty="0">
                <a:solidFill>
                  <a:srgbClr val="FF0000"/>
                </a:solidFill>
                <a:latin typeface="MS Mincho" pitchFamily="49" charset="-128"/>
                <a:ea typeface="MS Mincho" pitchFamily="49" charset="-128"/>
              </a:rPr>
              <a:t>休日情報の編集</a:t>
            </a:r>
            <a:r>
              <a:rPr lang="ja-JP" altLang="ko-KR" sz="1100" dirty="0">
                <a:latin typeface="MS Mincho" pitchFamily="49" charset="-128"/>
                <a:ea typeface="MS Mincho" pitchFamily="49" charset="-128"/>
              </a:rPr>
              <a:t>はリスト内の対応する行をクリックすると編集モードに変わります。</a:t>
            </a:r>
            <a:endParaRPr sz="1100" dirty="0">
              <a:solidFill>
                <a:schemeClr val="dk1"/>
              </a:solidFill>
              <a:latin typeface="MS Mincho" pitchFamily="49" charset="-128"/>
              <a:ea typeface="MS Mincho" pitchFamily="49" charset="-128"/>
              <a:cs typeface="MS Mincho"/>
              <a:sym typeface="MS Mincho"/>
            </a:endParaRPr>
          </a:p>
        </p:txBody>
      </p:sp>
      <p:pic>
        <p:nvPicPr>
          <p:cNvPr id="17" name="Google Shape;468;p21">
            <a:extLst>
              <a:ext uri="{FF2B5EF4-FFF2-40B4-BE49-F238E27FC236}">
                <a16:creationId xmlns:a16="http://schemas.microsoft.com/office/drawing/2014/main" id="{18B4CFDD-E030-794B-F121-67EA20F37738}"/>
              </a:ext>
            </a:extLst>
          </p:cNvPr>
          <p:cNvPicPr preferRelativeResize="0"/>
          <p:nvPr/>
        </p:nvPicPr>
        <p:blipFill rotWithShape="1">
          <a:blip r:embed="rId5" cstate="print">
            <a:alphaModFix/>
          </a:blip>
          <a:srcRect/>
          <a:stretch/>
        </p:blipFill>
        <p:spPr>
          <a:xfrm>
            <a:off x="2081940" y="5722262"/>
            <a:ext cx="574096" cy="247303"/>
          </a:xfrm>
          <a:prstGeom prst="rect">
            <a:avLst/>
          </a:prstGeom>
          <a:noFill/>
          <a:ln>
            <a:solidFill>
              <a:srgbClr val="000000"/>
            </a:solidFill>
          </a:ln>
        </p:spPr>
      </p:pic>
      <p:pic>
        <p:nvPicPr>
          <p:cNvPr id="18" name="Google Shape;469;p21">
            <a:extLst>
              <a:ext uri="{FF2B5EF4-FFF2-40B4-BE49-F238E27FC236}">
                <a16:creationId xmlns:a16="http://schemas.microsoft.com/office/drawing/2014/main" id="{793EB66A-5123-5AC1-31A4-AAC53D620A97}"/>
              </a:ext>
            </a:extLst>
          </p:cNvPr>
          <p:cNvPicPr preferRelativeResize="0"/>
          <p:nvPr/>
        </p:nvPicPr>
        <p:blipFill rotWithShape="1">
          <a:blip r:embed="rId6" cstate="print">
            <a:alphaModFix/>
          </a:blip>
          <a:srcRect/>
          <a:stretch/>
        </p:blipFill>
        <p:spPr>
          <a:xfrm>
            <a:off x="3067742" y="5086196"/>
            <a:ext cx="332182" cy="452975"/>
          </a:xfrm>
          <a:prstGeom prst="rect">
            <a:avLst/>
          </a:prstGeom>
          <a:noFill/>
          <a:ln>
            <a:solidFill>
              <a:srgbClr val="000000"/>
            </a:solidFill>
          </a:ln>
        </p:spPr>
      </p:pic>
      <p:pic>
        <p:nvPicPr>
          <p:cNvPr id="19" name="Google Shape;470;p21">
            <a:extLst>
              <a:ext uri="{FF2B5EF4-FFF2-40B4-BE49-F238E27FC236}">
                <a16:creationId xmlns:a16="http://schemas.microsoft.com/office/drawing/2014/main" id="{EBD03D3C-D243-C15F-BDF3-15928DD36505}"/>
              </a:ext>
            </a:extLst>
          </p:cNvPr>
          <p:cNvPicPr preferRelativeResize="0"/>
          <p:nvPr/>
        </p:nvPicPr>
        <p:blipFill rotWithShape="1">
          <a:blip r:embed="rId7" cstate="print">
            <a:alphaModFix/>
          </a:blip>
          <a:srcRect/>
          <a:stretch/>
        </p:blipFill>
        <p:spPr>
          <a:xfrm>
            <a:off x="757178" y="4385436"/>
            <a:ext cx="4231503" cy="493145"/>
          </a:xfrm>
          <a:prstGeom prst="rect">
            <a:avLst/>
          </a:prstGeom>
          <a:noFill/>
          <a:ln>
            <a:noFill/>
          </a:ln>
        </p:spPr>
      </p:pic>
    </p:spTree>
    <p:extLst>
      <p:ext uri="{BB962C8B-B14F-4D97-AF65-F5344CB8AC3E}">
        <p14:creationId xmlns:p14="http://schemas.microsoft.com/office/powerpoint/2010/main" val="1109282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81E9C-A893-8088-9BCD-8DA10DC2D5D4}"/>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C7ED8B5A-92C5-C550-A5A7-5E7FD66559C4}"/>
              </a:ext>
            </a:extLst>
          </p:cNvPr>
          <p:cNvSpPr>
            <a:spLocks noGrp="1"/>
          </p:cNvSpPr>
          <p:nvPr>
            <p:ph type="sldNum" sz="quarter" idx="12"/>
          </p:nvPr>
        </p:nvSpPr>
        <p:spPr/>
        <p:txBody>
          <a:bodyPr/>
          <a:lstStyle/>
          <a:p>
            <a:fld id="{AE8EA5A1-38AB-4AA0-89CC-DE1004BC27E5}" type="slidenum">
              <a:rPr kumimoji="1" lang="ja-JP" altLang="en-US" smtClean="0"/>
              <a:t>208</a:t>
            </a:fld>
            <a:endParaRPr kumimoji="1" lang="ja-JP" altLang="en-US"/>
          </a:p>
        </p:txBody>
      </p:sp>
      <p:pic>
        <p:nvPicPr>
          <p:cNvPr id="3" name="Google Shape;475;p22">
            <a:extLst>
              <a:ext uri="{FF2B5EF4-FFF2-40B4-BE49-F238E27FC236}">
                <a16:creationId xmlns:a16="http://schemas.microsoft.com/office/drawing/2014/main" id="{7C01834B-3D7C-2B6B-5A56-EB78CAA06932}"/>
              </a:ext>
            </a:extLst>
          </p:cNvPr>
          <p:cNvPicPr preferRelativeResize="0"/>
          <p:nvPr/>
        </p:nvPicPr>
        <p:blipFill rotWithShape="1">
          <a:blip r:embed="rId2" cstate="print">
            <a:alphaModFix/>
          </a:blip>
          <a:srcRect t="10612"/>
          <a:stretch/>
        </p:blipFill>
        <p:spPr>
          <a:xfrm>
            <a:off x="883681" y="2571750"/>
            <a:ext cx="1771077" cy="2685738"/>
          </a:xfrm>
          <a:prstGeom prst="rect">
            <a:avLst/>
          </a:prstGeom>
          <a:noFill/>
          <a:ln>
            <a:solidFill>
              <a:srgbClr val="000000"/>
            </a:solidFill>
          </a:ln>
        </p:spPr>
      </p:pic>
      <p:sp>
        <p:nvSpPr>
          <p:cNvPr id="4" name="Google Shape;477;p22">
            <a:extLst>
              <a:ext uri="{FF2B5EF4-FFF2-40B4-BE49-F238E27FC236}">
                <a16:creationId xmlns:a16="http://schemas.microsoft.com/office/drawing/2014/main" id="{1AE5E995-29C7-7E66-2645-E1E8CBACD0BF}"/>
              </a:ext>
            </a:extLst>
          </p:cNvPr>
          <p:cNvSpPr/>
          <p:nvPr/>
        </p:nvSpPr>
        <p:spPr>
          <a:xfrm>
            <a:off x="622800" y="652586"/>
            <a:ext cx="5400000" cy="252000"/>
          </a:xfrm>
          <a:prstGeom prst="rect">
            <a:avLst/>
          </a:prstGeom>
          <a:solidFill>
            <a:srgbClr val="99C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ko-KR" sz="1400">
                <a:solidFill>
                  <a:srgbClr val="002060"/>
                </a:solidFill>
                <a:latin typeface="MS Mincho" pitchFamily="49" charset="-128"/>
                <a:ea typeface="MS Gothic"/>
                <a:cs typeface="MS Gothic"/>
                <a:sym typeface="MS Gothic"/>
              </a:rPr>
              <a:t>使用者ワープロ病名管理</a:t>
            </a:r>
            <a:endParaRPr>
              <a:latin typeface="MS Mincho" pitchFamily="49" charset="-128"/>
              <a:ea typeface="MS Mincho" pitchFamily="49" charset="-128"/>
            </a:endParaRPr>
          </a:p>
        </p:txBody>
      </p:sp>
      <p:sp>
        <p:nvSpPr>
          <p:cNvPr id="5" name="Google Shape;478;p22">
            <a:extLst>
              <a:ext uri="{FF2B5EF4-FFF2-40B4-BE49-F238E27FC236}">
                <a16:creationId xmlns:a16="http://schemas.microsoft.com/office/drawing/2014/main" id="{285268DA-9876-B957-08FE-97334B17EA93}"/>
              </a:ext>
            </a:extLst>
          </p:cNvPr>
          <p:cNvSpPr txBox="1"/>
          <p:nvPr/>
        </p:nvSpPr>
        <p:spPr>
          <a:xfrm>
            <a:off x="622799" y="979561"/>
            <a:ext cx="5912472" cy="1361871"/>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運営者権限のメニューです。</a:t>
            </a:r>
            <a:endParaRPr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メニューナビゲーション「点検業務」 &gt; 「受付及び点検」でアップロード</a:t>
            </a:r>
            <a:r>
              <a:rPr lang="ja-JP" altLang="en-US" sz="1100" dirty="0">
                <a:latin typeface="MS Mincho" pitchFamily="49" charset="-128"/>
                <a:ea typeface="MS Mincho" pitchFamily="49" charset="-128"/>
              </a:rPr>
              <a:t>し</a:t>
            </a:r>
            <a:r>
              <a:rPr lang="ja-JP" altLang="ko-KR" sz="1100" dirty="0">
                <a:latin typeface="MS Mincho" pitchFamily="49" charset="-128"/>
                <a:ea typeface="MS Mincho" pitchFamily="49" charset="-128"/>
              </a:rPr>
              <a:t>取り込</a:t>
            </a:r>
            <a:r>
              <a:rPr lang="ja-JP" altLang="en-US" sz="1100" dirty="0">
                <a:latin typeface="MS Mincho" pitchFamily="49" charset="-128"/>
                <a:ea typeface="MS Mincho" pitchFamily="49" charset="-128"/>
              </a:rPr>
              <a:t>まれ</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た</a:t>
            </a:r>
            <a:r>
              <a:rPr lang="ja-JP" altLang="en-US" sz="1100" dirty="0">
                <a:latin typeface="MS Mincho" pitchFamily="49" charset="-128"/>
                <a:ea typeface="MS Mincho" pitchFamily="49" charset="-128"/>
              </a:rPr>
              <a:t>レセプト</a:t>
            </a:r>
            <a:r>
              <a:rPr lang="ja-JP" altLang="ko-KR" sz="1100" dirty="0">
                <a:latin typeface="MS Mincho" pitchFamily="49" charset="-128"/>
                <a:ea typeface="MS Mincho" pitchFamily="49" charset="-128"/>
              </a:rPr>
              <a:t>に</a:t>
            </a:r>
            <a:r>
              <a:rPr lang="ja-JP" altLang="en-US" sz="1100" dirty="0">
                <a:latin typeface="MS Mincho" pitchFamily="49" charset="-128"/>
                <a:ea typeface="MS Mincho" pitchFamily="49" charset="-128"/>
              </a:rPr>
              <a:t>傷病</a:t>
            </a:r>
            <a:r>
              <a:rPr lang="ja-JP" altLang="ko-KR" sz="1100" dirty="0">
                <a:latin typeface="MS Mincho" pitchFamily="49" charset="-128"/>
                <a:ea typeface="MS Mincho" pitchFamily="49" charset="-128"/>
              </a:rPr>
              <a:t>名コードが未記載</a:t>
            </a:r>
            <a:r>
              <a:rPr lang="ja-JP" altLang="en-US" sz="1100" dirty="0">
                <a:latin typeface="MS Mincho" pitchFamily="49" charset="-128"/>
                <a:ea typeface="MS Mincho" pitchFamily="49" charset="-128"/>
              </a:rPr>
              <a:t>の状態で</a:t>
            </a:r>
            <a:r>
              <a:rPr lang="ja-JP" altLang="ko-KR" sz="1100" dirty="0">
                <a:latin typeface="MS Mincho" pitchFamily="49" charset="-128"/>
                <a:ea typeface="MS Mincho" pitchFamily="49" charset="-128"/>
              </a:rPr>
              <a:t>作成され</a:t>
            </a:r>
            <a:r>
              <a:rPr lang="ja-JP" altLang="en-US" sz="1100" dirty="0">
                <a:latin typeface="MS Mincho" pitchFamily="49" charset="-128"/>
                <a:ea typeface="MS Mincho" pitchFamily="49" charset="-128"/>
              </a:rPr>
              <a:t>る</a:t>
            </a:r>
            <a:r>
              <a:rPr lang="ja-JP" altLang="ko-KR" sz="1100" dirty="0">
                <a:latin typeface="MS Mincho" pitchFamily="49" charset="-128"/>
                <a:ea typeface="MS Mincho" pitchFamily="49" charset="-128"/>
              </a:rPr>
              <a:t>場合があります。 </a:t>
            </a:r>
            <a:r>
              <a:rPr lang="ja-JP" altLang="en-US" sz="1100" dirty="0">
                <a:latin typeface="MS Mincho" pitchFamily="49" charset="-128"/>
                <a:ea typeface="MS Mincho" pitchFamily="49" charset="-128"/>
              </a:rPr>
              <a:t>　</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その場合、</a:t>
            </a:r>
            <a:r>
              <a:rPr lang="ja-JP" altLang="ko-KR" sz="1100" b="1" dirty="0">
                <a:latin typeface="MS Mincho" pitchFamily="49" charset="-128"/>
                <a:ea typeface="MS Mincho" pitchFamily="49" charset="-128"/>
              </a:rPr>
              <a:t>正確な審査のためにその</a:t>
            </a:r>
            <a:r>
              <a:rPr lang="ja-JP" altLang="en-US" sz="1100" b="1" dirty="0">
                <a:latin typeface="MS Mincho" pitchFamily="49" charset="-128"/>
                <a:ea typeface="MS Mincho" pitchFamily="49" charset="-128"/>
              </a:rPr>
              <a:t>傷</a:t>
            </a:r>
            <a:r>
              <a:rPr lang="ja-JP" altLang="ko-KR" sz="1100" b="1" dirty="0">
                <a:latin typeface="MS Mincho" pitchFamily="49" charset="-128"/>
                <a:ea typeface="MS Mincho" pitchFamily="49" charset="-128"/>
              </a:rPr>
              <a:t>病名について</a:t>
            </a:r>
            <a:r>
              <a:rPr lang="ja-JP" altLang="en-US" sz="1100" b="1" dirty="0">
                <a:latin typeface="MS Mincho" pitchFamily="49" charset="-128"/>
                <a:ea typeface="MS Mincho" pitchFamily="49" charset="-128"/>
              </a:rPr>
              <a:t>傷</a:t>
            </a:r>
            <a:r>
              <a:rPr lang="ja-JP" altLang="ko-KR" sz="1100" b="1" dirty="0">
                <a:latin typeface="MS Mincho" pitchFamily="49" charset="-128"/>
                <a:ea typeface="MS Mincho" pitchFamily="49" charset="-128"/>
              </a:rPr>
              <a:t>病名マスターの病名コード</a:t>
            </a:r>
            <a:r>
              <a:rPr lang="ja-JP" altLang="en-US" sz="1100" b="1" dirty="0">
                <a:latin typeface="MS Mincho" pitchFamily="49" charset="-128"/>
                <a:ea typeface="MS Mincho" pitchFamily="49" charset="-128"/>
              </a:rPr>
              <a:t>を</a:t>
            </a:r>
            <a:r>
              <a:rPr lang="ja-JP" altLang="ko-KR" sz="1100" b="1" dirty="0">
                <a:latin typeface="MS Mincho" pitchFamily="49" charset="-128"/>
                <a:ea typeface="MS Mincho" pitchFamily="49" charset="-128"/>
              </a:rPr>
              <a:t>事前に定義してマッピングすることができます。 </a:t>
            </a:r>
            <a:r>
              <a:rPr lang="ja-JP" altLang="en-US" sz="1100" b="1" dirty="0">
                <a:latin typeface="MS Mincho" pitchFamily="49" charset="-128"/>
                <a:ea typeface="MS Mincho" pitchFamily="49" charset="-128"/>
              </a:rPr>
              <a:t>その機能で病名を</a:t>
            </a:r>
            <a:r>
              <a:rPr lang="ja-JP" altLang="ko-KR" sz="1100" b="1" dirty="0">
                <a:latin typeface="MS Mincho" pitchFamily="49" charset="-128"/>
                <a:ea typeface="MS Mincho" pitchFamily="49" charset="-128"/>
              </a:rPr>
              <a:t>「ワープロ病名」と</a:t>
            </a:r>
            <a:r>
              <a:rPr lang="ja-JP" altLang="en-US" sz="1100" b="1" dirty="0">
                <a:latin typeface="MS Mincho" pitchFamily="49" charset="-128"/>
                <a:ea typeface="MS Mincho" pitchFamily="49" charset="-128"/>
              </a:rPr>
              <a:t>呼びます。</a:t>
            </a:r>
            <a:endParaRPr sz="1100" b="1" dirty="0">
              <a:solidFill>
                <a:schemeClr val="dk1"/>
              </a:solidFill>
              <a:latin typeface="MS Mincho" pitchFamily="49" charset="-128"/>
              <a:ea typeface="MS Mincho" pitchFamily="49" charset="-128"/>
              <a:cs typeface="MS Mincho"/>
              <a:sym typeface="MS Mincho"/>
            </a:endParaRPr>
          </a:p>
        </p:txBody>
      </p:sp>
      <p:sp>
        <p:nvSpPr>
          <p:cNvPr id="6" name="Google Shape;479;p22">
            <a:extLst>
              <a:ext uri="{FF2B5EF4-FFF2-40B4-BE49-F238E27FC236}">
                <a16:creationId xmlns:a16="http://schemas.microsoft.com/office/drawing/2014/main" id="{B895A24E-AFD0-E5CA-397D-0920930C7BFF}"/>
              </a:ext>
            </a:extLst>
          </p:cNvPr>
          <p:cNvSpPr/>
          <p:nvPr/>
        </p:nvSpPr>
        <p:spPr>
          <a:xfrm>
            <a:off x="1083706" y="4731066"/>
            <a:ext cx="1501261" cy="168594"/>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7" name="Google Shape;480;p22">
            <a:extLst>
              <a:ext uri="{FF2B5EF4-FFF2-40B4-BE49-F238E27FC236}">
                <a16:creationId xmlns:a16="http://schemas.microsoft.com/office/drawing/2014/main" id="{00C6E8A6-10FA-1BD1-F9CD-17EC11D22EB9}"/>
              </a:ext>
            </a:extLst>
          </p:cNvPr>
          <p:cNvSpPr/>
          <p:nvPr/>
        </p:nvSpPr>
        <p:spPr>
          <a:xfrm>
            <a:off x="2983371" y="4479425"/>
            <a:ext cx="2917367" cy="829195"/>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ナビゲーションウィンドウの「Admin」&gt;「ユーザーワープロ病名管理」をダブルクリックします。</a:t>
            </a:r>
            <a:endParaRPr sz="1100" dirty="0">
              <a:solidFill>
                <a:schemeClr val="dk1"/>
              </a:solidFill>
              <a:latin typeface="MS Mincho" pitchFamily="49" charset="-128"/>
              <a:ea typeface="MS Mincho" pitchFamily="49" charset="-128"/>
              <a:cs typeface="MS Mincho"/>
              <a:sym typeface="MS Mincho"/>
            </a:endParaRPr>
          </a:p>
        </p:txBody>
      </p:sp>
      <p:sp>
        <p:nvSpPr>
          <p:cNvPr id="8" name="Google Shape;481;p22">
            <a:extLst>
              <a:ext uri="{FF2B5EF4-FFF2-40B4-BE49-F238E27FC236}">
                <a16:creationId xmlns:a16="http://schemas.microsoft.com/office/drawing/2014/main" id="{4D83EBB3-D50E-C3E3-25C1-261C47233919}"/>
              </a:ext>
            </a:extLst>
          </p:cNvPr>
          <p:cNvSpPr txBox="1"/>
          <p:nvPr/>
        </p:nvSpPr>
        <p:spPr>
          <a:xfrm>
            <a:off x="686945" y="5363612"/>
            <a:ext cx="5400000" cy="303889"/>
          </a:xfrm>
          <a:prstGeom prst="rect">
            <a:avLst/>
          </a:prstGeom>
          <a:noFill/>
          <a:ln>
            <a:noFill/>
          </a:ln>
        </p:spPr>
        <p:txBody>
          <a:bodyPr spcFirstLastPara="1" wrap="square" lIns="91425" tIns="45700" rIns="91425" bIns="45700" anchor="t" anchorCtr="0">
            <a:spAutoFit/>
          </a:bodyPr>
          <a:lstStyle/>
          <a:p>
            <a:pPr lvl="0" algn="just">
              <a:lnSpc>
                <a:spcPct val="125000"/>
              </a:lnSpc>
            </a:pPr>
            <a:r>
              <a:rPr lang="ko-KR" sz="1100" dirty="0">
                <a:solidFill>
                  <a:srgbClr val="000000"/>
                </a:solidFill>
                <a:latin typeface="MS Mincho" pitchFamily="49" charset="-128"/>
                <a:ea typeface="Century"/>
                <a:cs typeface="Century"/>
                <a:sym typeface="Century"/>
              </a:rPr>
              <a:t>‘</a:t>
            </a:r>
            <a:r>
              <a:rPr lang="ko-KR" sz="1100" dirty="0">
                <a:solidFill>
                  <a:srgbClr val="002060"/>
                </a:solidFill>
                <a:latin typeface="MS Mincho" pitchFamily="49" charset="-128"/>
                <a:ea typeface="MS Gothic"/>
                <a:cs typeface="MS Gothic"/>
                <a:sym typeface="MS Gothic"/>
              </a:rPr>
              <a:t>使用者ワープロ病名管理</a:t>
            </a:r>
            <a:r>
              <a:rPr lang="ko-KR" sz="1100" dirty="0">
                <a:solidFill>
                  <a:srgbClr val="000000"/>
                </a:solidFill>
                <a:latin typeface="MS Mincho" pitchFamily="49" charset="-128"/>
                <a:ea typeface="Century"/>
                <a:cs typeface="Century"/>
                <a:sym typeface="Century"/>
              </a:rPr>
              <a:t>’</a:t>
            </a:r>
            <a:r>
              <a:rPr lang="ja-JP" altLang="ko-KR" sz="1100" dirty="0">
                <a:latin typeface="MS Mincho" pitchFamily="49" charset="-128"/>
                <a:ea typeface="MS Mincho" pitchFamily="49" charset="-128"/>
              </a:rPr>
              <a:t>初期画面です。</a:t>
            </a:r>
            <a:endParaRPr sz="1100" dirty="0">
              <a:solidFill>
                <a:schemeClr val="dk1"/>
              </a:solidFill>
              <a:latin typeface="MS Mincho" pitchFamily="49" charset="-128"/>
              <a:ea typeface="MS Mincho" pitchFamily="49" charset="-128"/>
              <a:cs typeface="MS Mincho"/>
              <a:sym typeface="MS Mincho"/>
            </a:endParaRPr>
          </a:p>
        </p:txBody>
      </p:sp>
      <p:pic>
        <p:nvPicPr>
          <p:cNvPr id="10" name="Google Shape;483;p22">
            <a:extLst>
              <a:ext uri="{FF2B5EF4-FFF2-40B4-BE49-F238E27FC236}">
                <a16:creationId xmlns:a16="http://schemas.microsoft.com/office/drawing/2014/main" id="{2FF572E1-27F9-6E01-3CBF-6F0DFDCA26C3}"/>
              </a:ext>
            </a:extLst>
          </p:cNvPr>
          <p:cNvPicPr preferRelativeResize="0"/>
          <p:nvPr/>
        </p:nvPicPr>
        <p:blipFill rotWithShape="1">
          <a:blip r:embed="rId3" cstate="print">
            <a:alphaModFix/>
          </a:blip>
          <a:srcRect/>
          <a:stretch/>
        </p:blipFill>
        <p:spPr>
          <a:xfrm>
            <a:off x="688016" y="5722493"/>
            <a:ext cx="5481967" cy="3153486"/>
          </a:xfrm>
          <a:prstGeom prst="rect">
            <a:avLst/>
          </a:prstGeom>
          <a:noFill/>
          <a:ln>
            <a:noFill/>
          </a:ln>
        </p:spPr>
      </p:pic>
      <p:sp>
        <p:nvSpPr>
          <p:cNvPr id="11" name="Google Shape;96;p1">
            <a:extLst>
              <a:ext uri="{FF2B5EF4-FFF2-40B4-BE49-F238E27FC236}">
                <a16:creationId xmlns:a16="http://schemas.microsoft.com/office/drawing/2014/main" id="{3335EEDF-D559-FFC9-8BDE-EA85695DC1BC}"/>
              </a:ext>
            </a:extLst>
          </p:cNvPr>
          <p:cNvSpPr txBox="1"/>
          <p:nvPr/>
        </p:nvSpPr>
        <p:spPr>
          <a:xfrm>
            <a:off x="2712421" y="2644675"/>
            <a:ext cx="3431204" cy="515485"/>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pPr lvl="0">
              <a:lnSpc>
                <a:spcPct val="125000"/>
              </a:lnSpc>
            </a:pPr>
            <a:r>
              <a:rPr lang="ja" altLang="ko-KR" sz="1100" spc="-5" dirty="0">
                <a:solidFill>
                  <a:srgbClr val="FF0000"/>
                </a:solidFill>
                <a:latin typeface="游ゴシック"/>
                <a:cs typeface="游ゴシック"/>
              </a:rPr>
              <a:t>※ </a:t>
            </a:r>
            <a:r>
              <a:rPr lang="ja-JP" altLang="en-US" sz="1100" dirty="0">
                <a:solidFill>
                  <a:srgbClr val="FF0000"/>
                </a:solidFill>
                <a:latin typeface="MS Mincho" pitchFamily="49" charset="-128"/>
                <a:ea typeface="MS Mincho"/>
                <a:cs typeface="MS Mincho"/>
                <a:sym typeface="MS Mincho"/>
              </a:rPr>
              <a:t>注：</a:t>
            </a:r>
            <a:r>
              <a:rPr lang="ja-JP" altLang="en-US" sz="1100" dirty="0">
                <a:solidFill>
                  <a:srgbClr val="FF0000"/>
                </a:solidFill>
                <a:latin typeface="MS Mincho" pitchFamily="49" charset="-128"/>
                <a:ea typeface="MS Mincho" pitchFamily="49" charset="-128"/>
              </a:rPr>
              <a:t>この機能は医学的知識を持っている人が確認する必要があります。</a:t>
            </a:r>
            <a:endParaRPr lang="ja-JP" altLang="en-US" sz="1100" dirty="0">
              <a:solidFill>
                <a:srgbClr val="FF0000"/>
              </a:solidFill>
              <a:latin typeface="MS Mincho" pitchFamily="49" charset="-128"/>
              <a:ea typeface="MS Mincho" pitchFamily="49" charset="-128"/>
              <a:cs typeface="MS Mincho"/>
              <a:sym typeface="MS Mincho"/>
            </a:endParaRPr>
          </a:p>
        </p:txBody>
      </p:sp>
    </p:spTree>
    <p:extLst>
      <p:ext uri="{BB962C8B-B14F-4D97-AF65-F5344CB8AC3E}">
        <p14:creationId xmlns:p14="http://schemas.microsoft.com/office/powerpoint/2010/main" val="3472235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20D98-32CE-60D5-4632-8E3CD27A208B}"/>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4AA016A8-4D20-B620-C55D-FD7E14E9F20D}"/>
              </a:ext>
            </a:extLst>
          </p:cNvPr>
          <p:cNvSpPr>
            <a:spLocks noGrp="1"/>
          </p:cNvSpPr>
          <p:nvPr>
            <p:ph type="sldNum" sz="quarter" idx="12"/>
          </p:nvPr>
        </p:nvSpPr>
        <p:spPr/>
        <p:txBody>
          <a:bodyPr/>
          <a:lstStyle/>
          <a:p>
            <a:fld id="{AE8EA5A1-38AB-4AA0-89CC-DE1004BC27E5}" type="slidenum">
              <a:rPr kumimoji="1" lang="ja-JP" altLang="en-US" smtClean="0"/>
              <a:t>209</a:t>
            </a:fld>
            <a:endParaRPr kumimoji="1" lang="ja-JP" altLang="en-US"/>
          </a:p>
        </p:txBody>
      </p:sp>
      <p:pic>
        <p:nvPicPr>
          <p:cNvPr id="3" name="Google Shape;488;p23">
            <a:extLst>
              <a:ext uri="{FF2B5EF4-FFF2-40B4-BE49-F238E27FC236}">
                <a16:creationId xmlns:a16="http://schemas.microsoft.com/office/drawing/2014/main" id="{F9432775-8079-4105-1234-07B1852871AE}"/>
              </a:ext>
            </a:extLst>
          </p:cNvPr>
          <p:cNvPicPr preferRelativeResize="0"/>
          <p:nvPr/>
        </p:nvPicPr>
        <p:blipFill rotWithShape="1">
          <a:blip r:embed="rId2" cstate="print">
            <a:alphaModFix/>
          </a:blip>
          <a:srcRect/>
          <a:stretch/>
        </p:blipFill>
        <p:spPr>
          <a:xfrm>
            <a:off x="819525" y="4668093"/>
            <a:ext cx="5485940" cy="3065499"/>
          </a:xfrm>
          <a:prstGeom prst="rect">
            <a:avLst/>
          </a:prstGeom>
          <a:noFill/>
          <a:ln>
            <a:noFill/>
          </a:ln>
        </p:spPr>
      </p:pic>
      <p:grpSp>
        <p:nvGrpSpPr>
          <p:cNvPr id="4" name="Google Shape;489;p23">
            <a:extLst>
              <a:ext uri="{FF2B5EF4-FFF2-40B4-BE49-F238E27FC236}">
                <a16:creationId xmlns:a16="http://schemas.microsoft.com/office/drawing/2014/main" id="{2A41349E-30C0-3193-2C97-ED23DBEA7D57}"/>
              </a:ext>
            </a:extLst>
          </p:cNvPr>
          <p:cNvGrpSpPr/>
          <p:nvPr/>
        </p:nvGrpSpPr>
        <p:grpSpPr>
          <a:xfrm>
            <a:off x="756471" y="969816"/>
            <a:ext cx="5465077" cy="887995"/>
            <a:chOff x="-2205038" y="4632677"/>
            <a:chExt cx="8734425" cy="981684"/>
          </a:xfrm>
        </p:grpSpPr>
        <p:pic>
          <p:nvPicPr>
            <p:cNvPr id="5" name="Google Shape;490;p23">
              <a:extLst>
                <a:ext uri="{FF2B5EF4-FFF2-40B4-BE49-F238E27FC236}">
                  <a16:creationId xmlns:a16="http://schemas.microsoft.com/office/drawing/2014/main" id="{74220DD7-5EFF-6102-2D34-1B20C3A04917}"/>
                </a:ext>
              </a:extLst>
            </p:cNvPr>
            <p:cNvPicPr preferRelativeResize="0"/>
            <p:nvPr/>
          </p:nvPicPr>
          <p:blipFill rotWithShape="1">
            <a:blip r:embed="rId3" cstate="print">
              <a:alphaModFix/>
            </a:blip>
            <a:srcRect/>
            <a:stretch/>
          </p:blipFill>
          <p:spPr>
            <a:xfrm>
              <a:off x="-2205038" y="4633286"/>
              <a:ext cx="7343775" cy="981075"/>
            </a:xfrm>
            <a:prstGeom prst="rect">
              <a:avLst/>
            </a:prstGeom>
            <a:noFill/>
            <a:ln>
              <a:noFill/>
            </a:ln>
          </p:spPr>
        </p:pic>
        <p:pic>
          <p:nvPicPr>
            <p:cNvPr id="6" name="Google Shape;491;p23">
              <a:extLst>
                <a:ext uri="{FF2B5EF4-FFF2-40B4-BE49-F238E27FC236}">
                  <a16:creationId xmlns:a16="http://schemas.microsoft.com/office/drawing/2014/main" id="{7AB974A8-97B6-C430-983B-5824F75AF0C7}"/>
                </a:ext>
              </a:extLst>
            </p:cNvPr>
            <p:cNvPicPr preferRelativeResize="0"/>
            <p:nvPr/>
          </p:nvPicPr>
          <p:blipFill rotWithShape="1">
            <a:blip r:embed="rId4" cstate="print">
              <a:alphaModFix/>
            </a:blip>
            <a:srcRect/>
            <a:stretch/>
          </p:blipFill>
          <p:spPr>
            <a:xfrm>
              <a:off x="5138737" y="4632677"/>
              <a:ext cx="1390650" cy="647700"/>
            </a:xfrm>
            <a:prstGeom prst="rect">
              <a:avLst/>
            </a:prstGeom>
            <a:noFill/>
            <a:ln>
              <a:noFill/>
            </a:ln>
          </p:spPr>
        </p:pic>
      </p:grpSp>
      <p:sp>
        <p:nvSpPr>
          <p:cNvPr id="7" name="Google Shape;492;p23">
            <a:extLst>
              <a:ext uri="{FF2B5EF4-FFF2-40B4-BE49-F238E27FC236}">
                <a16:creationId xmlns:a16="http://schemas.microsoft.com/office/drawing/2014/main" id="{64E26E7A-2542-6CCE-3965-E301E28FA3F6}"/>
              </a:ext>
            </a:extLst>
          </p:cNvPr>
          <p:cNvSpPr txBox="1"/>
          <p:nvPr/>
        </p:nvSpPr>
        <p:spPr>
          <a:xfrm>
            <a:off x="622839" y="1885789"/>
            <a:ext cx="5930362" cy="2208256"/>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en-US" altLang="ko-KR" sz="1100" dirty="0">
                <a:solidFill>
                  <a:srgbClr val="FF0000"/>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照会条件です。</a:t>
            </a:r>
            <a:endParaRPr sz="1100" dirty="0">
              <a:solidFill>
                <a:schemeClr val="dk1"/>
              </a:solidFill>
              <a:latin typeface="MS Mincho" pitchFamily="49" charset="-128"/>
              <a:ea typeface="MS Mincho" pitchFamily="49" charset="-128"/>
              <a:cs typeface="MS Mincho"/>
              <a:sym typeface="MS Mincho"/>
            </a:endParaRPr>
          </a:p>
          <a:p>
            <a:pPr marL="171450" lvl="0" indent="-171450">
              <a:lnSpc>
                <a:spcPct val="125000"/>
              </a:lnSpc>
              <a:buClr>
                <a:schemeClr val="dk1"/>
              </a:buClr>
              <a:buSzPts val="1100"/>
              <a:buFont typeface="MS Mincho"/>
              <a:buChar char="-"/>
            </a:pPr>
            <a:r>
              <a:rPr lang="ja-JP" altLang="ko-KR" sz="1100" dirty="0">
                <a:latin typeface="MS Mincho" pitchFamily="49" charset="-128"/>
                <a:ea typeface="MS Mincho" pitchFamily="49" charset="-128"/>
              </a:rPr>
              <a:t>ユーザー</a:t>
            </a:r>
            <a:r>
              <a:rPr lang="ja-JP" altLang="en-US" sz="1100" dirty="0">
                <a:latin typeface="MS Mincho" pitchFamily="49" charset="-128"/>
                <a:ea typeface="MS Mincho" pitchFamily="49" charset="-128"/>
              </a:rPr>
              <a:t>ワープロ</a:t>
            </a:r>
            <a:r>
              <a:rPr lang="ja-JP" altLang="ko-KR" sz="1100" dirty="0">
                <a:latin typeface="MS Mincho" pitchFamily="49" charset="-128"/>
                <a:ea typeface="MS Mincho" pitchFamily="49" charset="-128"/>
              </a:rPr>
              <a:t>索引名 : </a:t>
            </a:r>
            <a:r>
              <a:rPr lang="ja-JP" altLang="en-US" sz="1100" dirty="0">
                <a:latin typeface="MS Mincho" pitchFamily="49" charset="-128"/>
                <a:ea typeface="MS Mincho" pitchFamily="49" charset="-128"/>
              </a:rPr>
              <a:t>未</a:t>
            </a:r>
            <a:r>
              <a:rPr lang="ja-JP" altLang="ko-KR" sz="1100" dirty="0">
                <a:latin typeface="MS Mincho" pitchFamily="49" charset="-128"/>
                <a:ea typeface="MS Mincho" pitchFamily="49" charset="-128"/>
              </a:rPr>
              <a:t>コード化病名で入手</a:t>
            </a:r>
            <a:r>
              <a:rPr lang="ja-JP" altLang="en-US" sz="1100" dirty="0">
                <a:latin typeface="MS Mincho" pitchFamily="49" charset="-128"/>
                <a:ea typeface="MS Mincho" pitchFamily="49" charset="-128"/>
              </a:rPr>
              <a:t>された傷病名</a:t>
            </a:r>
            <a:r>
              <a:rPr lang="ja-JP" altLang="ko-KR" sz="1100" dirty="0">
                <a:latin typeface="MS Mincho" pitchFamily="49" charset="-128"/>
                <a:ea typeface="MS Mincho" pitchFamily="49" charset="-128"/>
              </a:rPr>
              <a:t>条件で照会します。</a:t>
            </a:r>
            <a:endParaRPr dirty="0">
              <a:latin typeface="MS Mincho" pitchFamily="49" charset="-128"/>
              <a:ea typeface="MS Mincho" pitchFamily="49" charset="-128"/>
            </a:endParaRPr>
          </a:p>
          <a:p>
            <a:pPr marL="171450" lvl="0" indent="-171450">
              <a:lnSpc>
                <a:spcPct val="125000"/>
              </a:lnSpc>
              <a:buClr>
                <a:schemeClr val="dk1"/>
              </a:buClr>
              <a:buSzPts val="1100"/>
              <a:buFont typeface="MS Mincho"/>
              <a:buChar char="-"/>
            </a:pPr>
            <a:r>
              <a:rPr lang="ja-JP" altLang="ko-KR" sz="1100" dirty="0">
                <a:latin typeface="MS Mincho" pitchFamily="49" charset="-128"/>
                <a:ea typeface="MS Mincho" pitchFamily="49" charset="-128"/>
              </a:rPr>
              <a:t>ワープロ区分：</a:t>
            </a: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で病名</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修飾語を選択できます。</a:t>
            </a:r>
            <a:endParaRPr lang="en-US" altLang="ja-JP" sz="1100" dirty="0">
              <a:latin typeface="MS Mincho" pitchFamily="49" charset="-128"/>
              <a:ea typeface="MS Mincho" pitchFamily="49" charset="-128"/>
            </a:endParaRPr>
          </a:p>
          <a:p>
            <a:pPr marL="171450" lvl="0" indent="-171450">
              <a:lnSpc>
                <a:spcPct val="125000"/>
              </a:lnSpc>
              <a:buClr>
                <a:schemeClr val="dk1"/>
              </a:buClr>
              <a:buSzPts val="1100"/>
              <a:buFont typeface="MS Mincho"/>
              <a:buChar char="-"/>
            </a:pPr>
            <a:endParaRPr sz="1100" dirty="0">
              <a:solidFill>
                <a:schemeClr val="dk1"/>
              </a:solidFill>
              <a:latin typeface="MS Mincho" pitchFamily="49" charset="-128"/>
              <a:ea typeface="MS Mincho" pitchFamily="49" charset="-128"/>
              <a:cs typeface="MS Mincho"/>
              <a:sym typeface="MS Mincho"/>
            </a:endParaRPr>
          </a:p>
          <a:p>
            <a:pPr marL="171450" marR="0" lvl="0" indent="-101600" algn="l" rtl="0">
              <a:lnSpc>
                <a:spcPct val="125000"/>
              </a:lnSpc>
              <a:spcBef>
                <a:spcPts val="0"/>
              </a:spcBef>
              <a:spcAft>
                <a:spcPts val="0"/>
              </a:spcAft>
              <a:buClr>
                <a:schemeClr val="dk1"/>
              </a:buClr>
              <a:buSzPts val="1100"/>
              <a:buFont typeface="Century"/>
              <a:buNone/>
            </a:pPr>
            <a:endParaRPr sz="1100" dirty="0">
              <a:solidFill>
                <a:schemeClr val="dk1"/>
              </a:solidFill>
              <a:latin typeface="MS Mincho" pitchFamily="49" charset="-128"/>
              <a:ea typeface="MS Mincho" pitchFamily="49" charset="-128"/>
              <a:cs typeface="MS Mincho"/>
              <a:sym typeface="MS Mincho"/>
            </a:endParaRPr>
          </a:p>
          <a:p>
            <a:pPr marL="171450" lvl="0" indent="-171450">
              <a:lnSpc>
                <a:spcPct val="125000"/>
              </a:lnSpc>
              <a:buClr>
                <a:schemeClr val="dk1"/>
              </a:buClr>
              <a:buSzPts val="1100"/>
              <a:buFont typeface="MS Mincho"/>
              <a:buChar char="-"/>
            </a:pPr>
            <a:r>
              <a:rPr lang="ja-JP" altLang="ko-KR" sz="1100" dirty="0">
                <a:latin typeface="MS Mincho" pitchFamily="49" charset="-128"/>
                <a:ea typeface="MS Mincho" pitchFamily="49" charset="-128"/>
              </a:rPr>
              <a:t>コード</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コード名</a:t>
            </a:r>
            <a:r>
              <a:rPr lang="ko-KR" sz="1100" dirty="0">
                <a:solidFill>
                  <a:schemeClr val="dk1"/>
                </a:solidFill>
                <a:latin typeface="MS Mincho" pitchFamily="49" charset="-128"/>
                <a:ea typeface="MS Mincho"/>
                <a:cs typeface="MS Mincho"/>
                <a:sym typeface="MS Mincho"/>
              </a:rPr>
              <a:t>:</a:t>
            </a:r>
            <a:endParaRPr lang="en-US" altLang="ko-KR" sz="1100" dirty="0">
              <a:solidFill>
                <a:schemeClr val="dk1"/>
              </a:solidFill>
              <a:latin typeface="MS Mincho" pitchFamily="49" charset="-128"/>
              <a:ea typeface="MS Mincho"/>
              <a:cs typeface="MS Mincho"/>
              <a:sym typeface="MS Mincho"/>
            </a:endParaRPr>
          </a:p>
          <a:p>
            <a:pPr lvl="0">
              <a:lnSpc>
                <a:spcPct val="125000"/>
              </a:lnSpc>
              <a:buClr>
                <a:schemeClr val="dk1"/>
              </a:buClr>
              <a:buSzPts val="1100"/>
            </a:pPr>
            <a:r>
              <a:rPr lang="en-US" altLang="ja-JP" sz="1100" dirty="0">
                <a:solidFill>
                  <a:schemeClr val="dk1"/>
                </a:solidFill>
                <a:latin typeface="MS Mincho" pitchFamily="49" charset="-128"/>
                <a:ea typeface="MS Mincho"/>
                <a:sym typeface="MS Mincho"/>
              </a:rPr>
              <a:t>   </a:t>
            </a:r>
            <a:r>
              <a:rPr lang="ja-JP" altLang="ko-KR" sz="1100" dirty="0">
                <a:latin typeface="MS Mincho" pitchFamily="49" charset="-128"/>
                <a:ea typeface="MS Mincho" pitchFamily="49" charset="-128"/>
              </a:rPr>
              <a:t>マッピングされた</a:t>
            </a:r>
            <a:r>
              <a:rPr lang="ja-JP" altLang="en-US" sz="1100" dirty="0">
                <a:latin typeface="MS Mincho" pitchFamily="49" charset="-128"/>
                <a:ea typeface="MS Mincho" pitchFamily="49" charset="-128"/>
              </a:rPr>
              <a:t>傷</a:t>
            </a:r>
            <a:r>
              <a:rPr lang="ja-JP" altLang="ko-KR" sz="1100" dirty="0">
                <a:latin typeface="MS Mincho" pitchFamily="49" charset="-128"/>
                <a:ea typeface="MS Mincho" pitchFamily="49" charset="-128"/>
              </a:rPr>
              <a:t>病名マスターのコードと病名コード名で前方一致する</a:t>
            </a:r>
            <a:r>
              <a:rPr lang="ja-JP" altLang="en-US" sz="1100" dirty="0">
                <a:latin typeface="MS Mincho" pitchFamily="49" charset="-128"/>
                <a:ea typeface="MS Mincho" pitchFamily="49" charset="-128"/>
              </a:rPr>
              <a:t>ワープロ文字を</a:t>
            </a:r>
            <a:r>
              <a:rPr lang="ja-JP" altLang="ko-KR" sz="1100" dirty="0">
                <a:latin typeface="MS Mincho" pitchFamily="49" charset="-128"/>
                <a:ea typeface="MS Mincho" pitchFamily="49" charset="-128"/>
              </a:rPr>
              <a:t>照会します。</a:t>
            </a:r>
            <a:endParaRPr dirty="0">
              <a:latin typeface="MS Mincho" pitchFamily="49" charset="-128"/>
              <a:ea typeface="MS Mincho" pitchFamily="49" charset="-128"/>
            </a:endParaRPr>
          </a:p>
          <a:p>
            <a:pPr marL="171450" lvl="0" indent="-171450">
              <a:lnSpc>
                <a:spcPct val="125000"/>
              </a:lnSpc>
              <a:buClr>
                <a:schemeClr val="dk1"/>
              </a:buClr>
              <a:buSzPts val="1100"/>
              <a:buFont typeface="MS Mincho"/>
              <a:buChar char="-"/>
            </a:pPr>
            <a:r>
              <a:rPr lang="ja-JP" altLang="ko-KR" sz="1100" dirty="0">
                <a:latin typeface="MS Mincho" pitchFamily="49" charset="-128"/>
                <a:ea typeface="MS Mincho" pitchFamily="49" charset="-128"/>
              </a:rPr>
              <a:t>使用可否</a:t>
            </a:r>
            <a:r>
              <a:rPr lang="ko-KR"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Yの場合は</a:t>
            </a:r>
            <a:r>
              <a:rPr lang="ja-JP" altLang="en-US" sz="1100" dirty="0">
                <a:latin typeface="MS Mincho" pitchFamily="49" charset="-128"/>
                <a:ea typeface="MS Mincho" pitchFamily="49" charset="-128"/>
              </a:rPr>
              <a:t>レセプト</a:t>
            </a:r>
            <a:r>
              <a:rPr lang="ja-JP" altLang="ko-KR" sz="1100" dirty="0">
                <a:latin typeface="MS Mincho" pitchFamily="49" charset="-128"/>
                <a:ea typeface="MS Mincho" pitchFamily="49" charset="-128"/>
              </a:rPr>
              <a:t>がアップロード</a:t>
            </a:r>
            <a:r>
              <a:rPr lang="ja-JP" altLang="en-US" sz="1100" dirty="0">
                <a:latin typeface="MS Mincho" pitchFamily="49" charset="-128"/>
                <a:ea typeface="MS Mincho" pitchFamily="49" charset="-128"/>
              </a:rPr>
              <a:t>又は</a:t>
            </a:r>
            <a:r>
              <a:rPr lang="ja-JP" altLang="ko-KR" sz="1100" dirty="0">
                <a:latin typeface="MS Mincho" pitchFamily="49" charset="-128"/>
                <a:ea typeface="MS Mincho" pitchFamily="49" charset="-128"/>
              </a:rPr>
              <a:t>取</a:t>
            </a:r>
            <a:r>
              <a:rPr lang="ja-JP" altLang="en-US" sz="1100" dirty="0">
                <a:latin typeface="MS Mincho" pitchFamily="49" charset="-128"/>
                <a:ea typeface="MS Mincho" pitchFamily="49" charset="-128"/>
              </a:rPr>
              <a:t>込みの際</a:t>
            </a:r>
            <a:r>
              <a:rPr lang="ja-JP" altLang="ko-KR" sz="1100" dirty="0">
                <a:latin typeface="MS Mincho" pitchFamily="49" charset="-128"/>
                <a:ea typeface="MS Mincho" pitchFamily="49" charset="-128"/>
              </a:rPr>
              <a:t>に適用される</a:t>
            </a: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ワープロ病名を照会します。</a:t>
            </a:r>
            <a:endParaRPr sz="1100" dirty="0">
              <a:solidFill>
                <a:schemeClr val="dk1"/>
              </a:solidFill>
              <a:latin typeface="MS Mincho" pitchFamily="49" charset="-128"/>
              <a:ea typeface="MS Mincho" pitchFamily="49" charset="-128"/>
              <a:cs typeface="MS Mincho"/>
              <a:sym typeface="MS Mincho"/>
            </a:endParaRPr>
          </a:p>
        </p:txBody>
      </p:sp>
      <p:sp>
        <p:nvSpPr>
          <p:cNvPr id="8" name="Google Shape;494;p23">
            <a:extLst>
              <a:ext uri="{FF2B5EF4-FFF2-40B4-BE49-F238E27FC236}">
                <a16:creationId xmlns:a16="http://schemas.microsoft.com/office/drawing/2014/main" id="{7A236338-1D42-C5FA-BCCE-0C264265DBB0}"/>
              </a:ext>
            </a:extLst>
          </p:cNvPr>
          <p:cNvSpPr txBox="1"/>
          <p:nvPr/>
        </p:nvSpPr>
        <p:spPr>
          <a:xfrm>
            <a:off x="699440" y="4094045"/>
            <a:ext cx="5606025"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②</a:t>
            </a:r>
            <a:r>
              <a:rPr lang="ja-JP" altLang="en-US" sz="1100" dirty="0">
                <a:solidFill>
                  <a:srgbClr val="FF0000"/>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検索ボタンをクリックすると検索されます。</a:t>
            </a:r>
            <a:endParaRPr dirty="0">
              <a:latin typeface="MS Mincho" pitchFamily="49" charset="-128"/>
              <a:ea typeface="MS Mincho" pitchFamily="49" charset="-128"/>
            </a:endParaRPr>
          </a:p>
          <a:p>
            <a:pPr lvl="0">
              <a:lnSpc>
                <a:spcPct val="125000"/>
              </a:lnSpc>
            </a:pPr>
            <a:r>
              <a:rPr lang="ja-JP" altLang="en-US" sz="1100" dirty="0">
                <a:solidFill>
                  <a:schemeClr val="dk1"/>
                </a:solidFill>
                <a:latin typeface="MS Mincho" pitchFamily="49" charset="-128"/>
                <a:ea typeface="MS Mincho" pitchFamily="49" charset="-128"/>
                <a:cs typeface="MS Mincho"/>
                <a:sym typeface="MS Mincho"/>
              </a:rPr>
              <a:t>　</a:t>
            </a:r>
            <a:r>
              <a:rPr lang="ko-KR" sz="1100" dirty="0">
                <a:solidFill>
                  <a:schemeClr val="dk1"/>
                </a:solidFill>
                <a:latin typeface="MS Mincho" pitchFamily="49" charset="-128"/>
                <a:ea typeface="MS Mincho"/>
                <a:cs typeface="MS Mincho"/>
                <a:sym typeface="MS Mincho"/>
              </a:rPr>
              <a:t>-</a:t>
            </a:r>
            <a:r>
              <a:rPr lang="en-US" altLang="ko-KR" sz="1100" dirty="0">
                <a:solidFill>
                  <a:schemeClr val="dk1"/>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病名コード名称を「乳がん」で前方一致</a:t>
            </a:r>
            <a:r>
              <a:rPr lang="ja-JP" altLang="en-US" sz="1100" dirty="0">
                <a:latin typeface="MS Mincho" pitchFamily="49" charset="-128"/>
                <a:ea typeface="MS Mincho" pitchFamily="49" charset="-128"/>
              </a:rPr>
              <a:t>で</a:t>
            </a:r>
            <a:r>
              <a:rPr lang="ja-JP" altLang="ko-KR" sz="1100" dirty="0">
                <a:latin typeface="MS Mincho" pitchFamily="49" charset="-128"/>
                <a:ea typeface="MS Mincho" pitchFamily="49" charset="-128"/>
              </a:rPr>
              <a:t>照会します。</a:t>
            </a:r>
            <a:endParaRPr dirty="0">
              <a:latin typeface="MS Mincho" pitchFamily="49" charset="-128"/>
              <a:ea typeface="MS Mincho" pitchFamily="49" charset="-128"/>
            </a:endParaRPr>
          </a:p>
        </p:txBody>
      </p:sp>
      <p:sp>
        <p:nvSpPr>
          <p:cNvPr id="9" name="Google Shape;496;p23">
            <a:extLst>
              <a:ext uri="{FF2B5EF4-FFF2-40B4-BE49-F238E27FC236}">
                <a16:creationId xmlns:a16="http://schemas.microsoft.com/office/drawing/2014/main" id="{78F27CDF-3E49-FB4B-0335-63A28A4A4241}"/>
              </a:ext>
            </a:extLst>
          </p:cNvPr>
          <p:cNvSpPr txBox="1"/>
          <p:nvPr/>
        </p:nvSpPr>
        <p:spPr>
          <a:xfrm>
            <a:off x="713136" y="8418962"/>
            <a:ext cx="5744814"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③</a:t>
            </a:r>
            <a:r>
              <a:rPr lang="ja-JP" altLang="en-US" sz="1100" dirty="0">
                <a:solidFill>
                  <a:schemeClr val="tx1"/>
                </a:solidFill>
                <a:latin typeface="MS Mincho" pitchFamily="49" charset="-128"/>
                <a:ea typeface="MS Mincho" pitchFamily="49" charset="-128"/>
                <a:cs typeface="MS Mincho"/>
                <a:sym typeface="MS Mincho"/>
              </a:rPr>
              <a:t>上段</a:t>
            </a:r>
            <a:r>
              <a:rPr lang="ja-JP" altLang="ko-KR" sz="1100" dirty="0">
                <a:solidFill>
                  <a:schemeClr val="tx1"/>
                </a:solidFill>
                <a:latin typeface="MS Mincho" pitchFamily="49" charset="-128"/>
                <a:ea typeface="MS Mincho" pitchFamily="49" charset="-128"/>
              </a:rPr>
              <a:t>ボ</a:t>
            </a:r>
            <a:r>
              <a:rPr lang="ja-JP" altLang="ko-KR" sz="1100" dirty="0">
                <a:latin typeface="MS Mincho" pitchFamily="49" charset="-128"/>
                <a:ea typeface="MS Mincho" pitchFamily="49" charset="-128"/>
              </a:rPr>
              <a:t>タン</a:t>
            </a:r>
            <a:endParaRPr sz="1100" dirty="0">
              <a:solidFill>
                <a:schemeClr val="dk1"/>
              </a:solidFill>
              <a:latin typeface="MS Mincho" pitchFamily="49" charset="-128"/>
              <a:ea typeface="MS Mincho" pitchFamily="49" charset="-128"/>
              <a:cs typeface="MS Mincho"/>
              <a:sym typeface="MS Mincho"/>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リストと照会条件を初期状態に変更します</a:t>
            </a:r>
            <a:endParaRPr sz="1100" dirty="0">
              <a:solidFill>
                <a:schemeClr val="dk1"/>
              </a:solidFill>
              <a:latin typeface="MS Mincho" pitchFamily="49" charset="-128"/>
              <a:ea typeface="MS Mincho" pitchFamily="49" charset="-128"/>
              <a:cs typeface="MS Mincho"/>
              <a:sym typeface="MS Mincho"/>
            </a:endParaRPr>
          </a:p>
        </p:txBody>
      </p:sp>
      <p:sp>
        <p:nvSpPr>
          <p:cNvPr id="10" name="Google Shape;497;p23">
            <a:extLst>
              <a:ext uri="{FF2B5EF4-FFF2-40B4-BE49-F238E27FC236}">
                <a16:creationId xmlns:a16="http://schemas.microsoft.com/office/drawing/2014/main" id="{AC307DA4-C7FC-CF0D-A65A-58DA86EC6CD5}"/>
              </a:ext>
            </a:extLst>
          </p:cNvPr>
          <p:cNvSpPr txBox="1"/>
          <p:nvPr/>
        </p:nvSpPr>
        <p:spPr>
          <a:xfrm>
            <a:off x="2403613" y="1150068"/>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MS Mincho" pitchFamily="49" charset="-128"/>
                <a:ea typeface="Century"/>
                <a:cs typeface="Century"/>
                <a:sym typeface="Century"/>
              </a:rPr>
              <a:t>①</a:t>
            </a:r>
            <a:endParaRPr>
              <a:latin typeface="MS Mincho" pitchFamily="49" charset="-128"/>
              <a:ea typeface="MS Mincho" pitchFamily="49" charset="-128"/>
            </a:endParaRPr>
          </a:p>
        </p:txBody>
      </p:sp>
      <p:sp>
        <p:nvSpPr>
          <p:cNvPr id="11" name="Google Shape;498;p23">
            <a:extLst>
              <a:ext uri="{FF2B5EF4-FFF2-40B4-BE49-F238E27FC236}">
                <a16:creationId xmlns:a16="http://schemas.microsoft.com/office/drawing/2014/main" id="{5C6C5458-26F4-427E-5CC5-592E5E68AA1D}"/>
              </a:ext>
            </a:extLst>
          </p:cNvPr>
          <p:cNvSpPr txBox="1"/>
          <p:nvPr/>
        </p:nvSpPr>
        <p:spPr>
          <a:xfrm>
            <a:off x="5496484" y="84663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MS Mincho" pitchFamily="49" charset="-128"/>
                <a:ea typeface="Century"/>
                <a:cs typeface="Century"/>
                <a:sym typeface="Century"/>
              </a:rPr>
              <a:t>③</a:t>
            </a:r>
            <a:endParaRPr sz="1800">
              <a:solidFill>
                <a:srgbClr val="FF0000"/>
              </a:solidFill>
              <a:latin typeface="MS Mincho" pitchFamily="49" charset="-128"/>
              <a:ea typeface="MS Mincho" pitchFamily="49" charset="-128"/>
              <a:cs typeface="Century"/>
              <a:sym typeface="Century"/>
            </a:endParaRPr>
          </a:p>
        </p:txBody>
      </p:sp>
      <p:sp>
        <p:nvSpPr>
          <p:cNvPr id="12" name="Google Shape;499;p23">
            <a:extLst>
              <a:ext uri="{FF2B5EF4-FFF2-40B4-BE49-F238E27FC236}">
                <a16:creationId xmlns:a16="http://schemas.microsoft.com/office/drawing/2014/main" id="{E7FBEB2E-CB9B-5578-4F01-7E2AC5F48219}"/>
              </a:ext>
            </a:extLst>
          </p:cNvPr>
          <p:cNvSpPr/>
          <p:nvPr/>
        </p:nvSpPr>
        <p:spPr>
          <a:xfrm>
            <a:off x="775505" y="1019870"/>
            <a:ext cx="4131714" cy="464951"/>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13" name="Google Shape;500;p23">
            <a:extLst>
              <a:ext uri="{FF2B5EF4-FFF2-40B4-BE49-F238E27FC236}">
                <a16:creationId xmlns:a16="http://schemas.microsoft.com/office/drawing/2014/main" id="{ECB3C2EE-B451-77E8-3682-2150527F0953}"/>
              </a:ext>
            </a:extLst>
          </p:cNvPr>
          <p:cNvSpPr txBox="1"/>
          <p:nvPr/>
        </p:nvSpPr>
        <p:spPr>
          <a:xfrm>
            <a:off x="1441811" y="8065378"/>
            <a:ext cx="4470172" cy="303889"/>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「乳がん」前方一致病名に対する</a:t>
            </a:r>
            <a:r>
              <a:rPr lang="ja-JP" altLang="en-US" sz="1100" dirty="0">
                <a:latin typeface="MS Mincho" pitchFamily="49" charset="-128"/>
                <a:ea typeface="MS Mincho" pitchFamily="49" charset="-128"/>
              </a:rPr>
              <a:t>ワープロ病名</a:t>
            </a:r>
            <a:r>
              <a:rPr lang="ja-JP" altLang="ko-KR" sz="1100" dirty="0">
                <a:latin typeface="MS Mincho" pitchFamily="49" charset="-128"/>
                <a:ea typeface="MS Mincho" pitchFamily="49" charset="-128"/>
              </a:rPr>
              <a:t>が照会されます。</a:t>
            </a:r>
            <a:endParaRPr dirty="0">
              <a:latin typeface="MS Mincho" pitchFamily="49" charset="-128"/>
              <a:ea typeface="MS Mincho" pitchFamily="49" charset="-128"/>
            </a:endParaRPr>
          </a:p>
        </p:txBody>
      </p:sp>
      <p:sp>
        <p:nvSpPr>
          <p:cNvPr id="14" name="Google Shape;501;p23">
            <a:extLst>
              <a:ext uri="{FF2B5EF4-FFF2-40B4-BE49-F238E27FC236}">
                <a16:creationId xmlns:a16="http://schemas.microsoft.com/office/drawing/2014/main" id="{31829EF7-DE00-9D5F-36DA-6ABC3A6B120D}"/>
              </a:ext>
            </a:extLst>
          </p:cNvPr>
          <p:cNvSpPr txBox="1"/>
          <p:nvPr/>
        </p:nvSpPr>
        <p:spPr>
          <a:xfrm>
            <a:off x="622839" y="650826"/>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ja-JP" altLang="en-US" sz="1100" dirty="0">
                <a:latin typeface="MS Mincho" pitchFamily="49" charset="-128"/>
                <a:ea typeface="MS Mincho" pitchFamily="49" charset="-128"/>
              </a:rPr>
              <a:t>上部エリア</a:t>
            </a:r>
            <a:r>
              <a:rPr lang="ja-JP" altLang="ko-KR" sz="1100" dirty="0">
                <a:latin typeface="MS Mincho" pitchFamily="49" charset="-128"/>
                <a:ea typeface="MS Mincho" pitchFamily="49" charset="-128"/>
              </a:rPr>
              <a:t>です</a:t>
            </a:r>
            <a:r>
              <a:rPr lang="ja-JP" altLang="en-US" sz="1100" dirty="0">
                <a:latin typeface="MS Mincho" pitchFamily="49" charset="-128"/>
                <a:ea typeface="MS Mincho" pitchFamily="49" charset="-128"/>
              </a:rPr>
              <a:t>。</a:t>
            </a:r>
            <a:endParaRPr sz="1100" dirty="0">
              <a:solidFill>
                <a:schemeClr val="dk1"/>
              </a:solidFill>
              <a:latin typeface="MS Mincho" pitchFamily="49" charset="-128"/>
              <a:ea typeface="MS Mincho" pitchFamily="49" charset="-128"/>
              <a:cs typeface="MS Mincho"/>
              <a:sym typeface="MS Mincho"/>
            </a:endParaRPr>
          </a:p>
        </p:txBody>
      </p:sp>
      <p:pic>
        <p:nvPicPr>
          <p:cNvPr id="15" name="Google Shape;502;p23">
            <a:extLst>
              <a:ext uri="{FF2B5EF4-FFF2-40B4-BE49-F238E27FC236}">
                <a16:creationId xmlns:a16="http://schemas.microsoft.com/office/drawing/2014/main" id="{D08692B7-FAC3-A862-ADC1-FD075E9DABBB}"/>
              </a:ext>
            </a:extLst>
          </p:cNvPr>
          <p:cNvPicPr preferRelativeResize="0"/>
          <p:nvPr/>
        </p:nvPicPr>
        <p:blipFill rotWithShape="1">
          <a:blip r:embed="rId5" cstate="print">
            <a:alphaModFix/>
          </a:blip>
          <a:srcRect/>
          <a:stretch/>
        </p:blipFill>
        <p:spPr>
          <a:xfrm>
            <a:off x="1019718" y="4159537"/>
            <a:ext cx="244939" cy="197016"/>
          </a:xfrm>
          <a:prstGeom prst="rect">
            <a:avLst/>
          </a:prstGeom>
          <a:noFill/>
          <a:ln>
            <a:solidFill>
              <a:srgbClr val="000000"/>
            </a:solidFill>
          </a:ln>
        </p:spPr>
      </p:pic>
      <p:sp>
        <p:nvSpPr>
          <p:cNvPr id="16" name="Google Shape;503;p23">
            <a:extLst>
              <a:ext uri="{FF2B5EF4-FFF2-40B4-BE49-F238E27FC236}">
                <a16:creationId xmlns:a16="http://schemas.microsoft.com/office/drawing/2014/main" id="{08024962-512B-465A-31D0-BC5A50327F42}"/>
              </a:ext>
            </a:extLst>
          </p:cNvPr>
          <p:cNvSpPr txBox="1"/>
          <p:nvPr/>
        </p:nvSpPr>
        <p:spPr>
          <a:xfrm>
            <a:off x="4887095" y="82413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MS Mincho" pitchFamily="49" charset="-128"/>
                <a:ea typeface="Century"/>
                <a:cs typeface="Century"/>
                <a:sym typeface="Century"/>
              </a:rPr>
              <a:t>②</a:t>
            </a:r>
            <a:endParaRPr>
              <a:latin typeface="MS Mincho" pitchFamily="49" charset="-128"/>
              <a:ea typeface="MS Mincho" pitchFamily="49" charset="-128"/>
            </a:endParaRPr>
          </a:p>
        </p:txBody>
      </p:sp>
      <p:pic>
        <p:nvPicPr>
          <p:cNvPr id="17" name="Google Shape;504;p23">
            <a:extLst>
              <a:ext uri="{FF2B5EF4-FFF2-40B4-BE49-F238E27FC236}">
                <a16:creationId xmlns:a16="http://schemas.microsoft.com/office/drawing/2014/main" id="{FFA3AF7C-1392-594E-0643-05C4C6FCF369}"/>
              </a:ext>
            </a:extLst>
          </p:cNvPr>
          <p:cNvPicPr preferRelativeResize="0"/>
          <p:nvPr/>
        </p:nvPicPr>
        <p:blipFill rotWithShape="1">
          <a:blip r:embed="rId6" cstate="print">
            <a:alphaModFix/>
          </a:blip>
          <a:srcRect/>
          <a:stretch/>
        </p:blipFill>
        <p:spPr>
          <a:xfrm>
            <a:off x="921247" y="8666979"/>
            <a:ext cx="715145" cy="292559"/>
          </a:xfrm>
          <a:prstGeom prst="rect">
            <a:avLst/>
          </a:prstGeom>
          <a:noFill/>
          <a:ln>
            <a:solidFill>
              <a:srgbClr val="000000"/>
            </a:solidFill>
          </a:ln>
        </p:spPr>
      </p:pic>
      <p:pic>
        <p:nvPicPr>
          <p:cNvPr id="18" name="Google Shape;505;p23">
            <a:extLst>
              <a:ext uri="{FF2B5EF4-FFF2-40B4-BE49-F238E27FC236}">
                <a16:creationId xmlns:a16="http://schemas.microsoft.com/office/drawing/2014/main" id="{9442D610-7897-F693-1280-476358D673DC}"/>
              </a:ext>
            </a:extLst>
          </p:cNvPr>
          <p:cNvPicPr preferRelativeResize="0"/>
          <p:nvPr/>
        </p:nvPicPr>
        <p:blipFill rotWithShape="1">
          <a:blip r:embed="rId7" cstate="print">
            <a:alphaModFix/>
          </a:blip>
          <a:srcRect/>
          <a:stretch/>
        </p:blipFill>
        <p:spPr>
          <a:xfrm>
            <a:off x="1874412" y="2373189"/>
            <a:ext cx="995525" cy="598500"/>
          </a:xfrm>
          <a:prstGeom prst="rect">
            <a:avLst/>
          </a:prstGeom>
          <a:noFill/>
          <a:ln>
            <a:solidFill>
              <a:srgbClr val="000000"/>
            </a:solidFill>
          </a:ln>
        </p:spPr>
      </p:pic>
      <p:pic>
        <p:nvPicPr>
          <p:cNvPr id="19" name="Google Shape;506;p23">
            <a:extLst>
              <a:ext uri="{FF2B5EF4-FFF2-40B4-BE49-F238E27FC236}">
                <a16:creationId xmlns:a16="http://schemas.microsoft.com/office/drawing/2014/main" id="{85FE8DCD-CCAA-30F5-389F-B50C0118C1E4}"/>
              </a:ext>
            </a:extLst>
          </p:cNvPr>
          <p:cNvPicPr preferRelativeResize="0"/>
          <p:nvPr/>
        </p:nvPicPr>
        <p:blipFill rotWithShape="1">
          <a:blip r:embed="rId8" cstate="print">
            <a:alphaModFix/>
          </a:blip>
          <a:srcRect/>
          <a:stretch/>
        </p:blipFill>
        <p:spPr>
          <a:xfrm>
            <a:off x="4193146" y="4093051"/>
            <a:ext cx="1939926" cy="294672"/>
          </a:xfrm>
          <a:prstGeom prst="rect">
            <a:avLst/>
          </a:prstGeom>
          <a:noFill/>
          <a:ln>
            <a:solidFill>
              <a:srgbClr val="000000"/>
            </a:solidFill>
          </a:ln>
        </p:spPr>
      </p:pic>
      <p:sp>
        <p:nvSpPr>
          <p:cNvPr id="20" name="Google Shape;507;p23">
            <a:extLst>
              <a:ext uri="{FF2B5EF4-FFF2-40B4-BE49-F238E27FC236}">
                <a16:creationId xmlns:a16="http://schemas.microsoft.com/office/drawing/2014/main" id="{E3284573-C614-7000-8017-E07A3E7EF009}"/>
              </a:ext>
            </a:extLst>
          </p:cNvPr>
          <p:cNvSpPr/>
          <p:nvPr/>
        </p:nvSpPr>
        <p:spPr>
          <a:xfrm>
            <a:off x="2731298" y="5247512"/>
            <a:ext cx="616739" cy="2486080"/>
          </a:xfrm>
          <a:prstGeom prst="roundRect">
            <a:avLst>
              <a:gd name="adj" fmla="val 16667"/>
            </a:avLst>
          </a:prstGeom>
          <a:noFill/>
          <a:ln w="1905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1" name="Google Shape;508;p23">
            <a:extLst>
              <a:ext uri="{FF2B5EF4-FFF2-40B4-BE49-F238E27FC236}">
                <a16:creationId xmlns:a16="http://schemas.microsoft.com/office/drawing/2014/main" id="{A26AF4D9-0DB0-1118-156D-93517C6DBD39}"/>
              </a:ext>
            </a:extLst>
          </p:cNvPr>
          <p:cNvSpPr/>
          <p:nvPr/>
        </p:nvSpPr>
        <p:spPr>
          <a:xfrm>
            <a:off x="1010193" y="5257642"/>
            <a:ext cx="948781" cy="2475950"/>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cxnSp>
        <p:nvCxnSpPr>
          <p:cNvPr id="22" name="Google Shape;509;p23">
            <a:extLst>
              <a:ext uri="{FF2B5EF4-FFF2-40B4-BE49-F238E27FC236}">
                <a16:creationId xmlns:a16="http://schemas.microsoft.com/office/drawing/2014/main" id="{2CB188B6-03E1-CC78-0F61-1F4A53E99B74}"/>
              </a:ext>
            </a:extLst>
          </p:cNvPr>
          <p:cNvCxnSpPr>
            <a:endCxn id="20" idx="3"/>
          </p:cNvCxnSpPr>
          <p:nvPr/>
        </p:nvCxnSpPr>
        <p:spPr>
          <a:xfrm rot="5400000">
            <a:off x="2767537" y="5679952"/>
            <a:ext cx="1391100" cy="230100"/>
          </a:xfrm>
          <a:prstGeom prst="bentConnector2">
            <a:avLst/>
          </a:prstGeom>
          <a:noFill/>
          <a:ln w="19050" cap="flat" cmpd="sng">
            <a:solidFill>
              <a:srgbClr val="FF0000"/>
            </a:solidFill>
            <a:prstDash val="solid"/>
            <a:miter lim="800000"/>
            <a:headEnd type="none" w="sm" len="sm"/>
            <a:tailEnd type="triangle" w="med" len="med"/>
          </a:ln>
        </p:spPr>
      </p:cxnSp>
      <p:cxnSp>
        <p:nvCxnSpPr>
          <p:cNvPr id="23" name="Google Shape;510;p23">
            <a:extLst>
              <a:ext uri="{FF2B5EF4-FFF2-40B4-BE49-F238E27FC236}">
                <a16:creationId xmlns:a16="http://schemas.microsoft.com/office/drawing/2014/main" id="{E59C776A-3602-4DE5-426A-B1F1011DD7AD}"/>
              </a:ext>
            </a:extLst>
          </p:cNvPr>
          <p:cNvCxnSpPr>
            <a:cxnSpLocks/>
            <a:stCxn id="20" idx="2"/>
            <a:endCxn id="13" idx="0"/>
          </p:cNvCxnSpPr>
          <p:nvPr/>
        </p:nvCxnSpPr>
        <p:spPr>
          <a:xfrm rot="16200000" flipH="1">
            <a:off x="3192389" y="7580870"/>
            <a:ext cx="331786" cy="637229"/>
          </a:xfrm>
          <a:prstGeom prst="bentConnector3">
            <a:avLst>
              <a:gd name="adj1" fmla="val 50000"/>
            </a:avLst>
          </a:prstGeom>
          <a:noFill/>
          <a:ln w="19050" cap="flat" cmpd="sng">
            <a:solidFill>
              <a:srgbClr val="FF0000"/>
            </a:solidFill>
            <a:prstDash val="solid"/>
            <a:miter lim="800000"/>
            <a:headEnd type="none" w="sm" len="sm"/>
            <a:tailEnd type="triangle" w="med" len="med"/>
          </a:ln>
        </p:spPr>
      </p:cxnSp>
      <p:cxnSp>
        <p:nvCxnSpPr>
          <p:cNvPr id="24" name="Google Shape;511;p23">
            <a:extLst>
              <a:ext uri="{FF2B5EF4-FFF2-40B4-BE49-F238E27FC236}">
                <a16:creationId xmlns:a16="http://schemas.microsoft.com/office/drawing/2014/main" id="{33FD1350-A9FF-D1DD-6FDB-2CDAF6ECAB5E}"/>
              </a:ext>
            </a:extLst>
          </p:cNvPr>
          <p:cNvCxnSpPr>
            <a:cxnSpLocks/>
            <a:stCxn id="13" idx="1"/>
          </p:cNvCxnSpPr>
          <p:nvPr/>
        </p:nvCxnSpPr>
        <p:spPr>
          <a:xfrm rot="10800000">
            <a:off x="1255213" y="7733641"/>
            <a:ext cx="186599" cy="483682"/>
          </a:xfrm>
          <a:prstGeom prst="bentConnector2">
            <a:avLst/>
          </a:prstGeom>
          <a:noFill/>
          <a:ln w="19050" cap="flat" cmpd="sng">
            <a:solidFill>
              <a:srgbClr val="FF0000"/>
            </a:solidFill>
            <a:prstDash val="solid"/>
            <a:miter lim="800000"/>
            <a:headEnd type="none" w="sm" len="sm"/>
            <a:tailEnd type="triangle" w="med" len="med"/>
          </a:ln>
        </p:spPr>
      </p:cxnSp>
      <p:sp>
        <p:nvSpPr>
          <p:cNvPr id="25" name="Google Shape;512;p23">
            <a:extLst>
              <a:ext uri="{FF2B5EF4-FFF2-40B4-BE49-F238E27FC236}">
                <a16:creationId xmlns:a16="http://schemas.microsoft.com/office/drawing/2014/main" id="{CBF0054F-1456-9089-D8DB-EDC35C4B84B3}"/>
              </a:ext>
            </a:extLst>
          </p:cNvPr>
          <p:cNvSpPr/>
          <p:nvPr/>
        </p:nvSpPr>
        <p:spPr>
          <a:xfrm>
            <a:off x="2845192" y="4831574"/>
            <a:ext cx="1457201" cy="267738"/>
          </a:xfrm>
          <a:prstGeom prst="roundRect">
            <a:avLst>
              <a:gd name="adj" fmla="val 16667"/>
            </a:avLst>
          </a:prstGeom>
          <a:noFill/>
          <a:ln w="1905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Tree>
    <p:extLst>
      <p:ext uri="{BB962C8B-B14F-4D97-AF65-F5344CB8AC3E}">
        <p14:creationId xmlns:p14="http://schemas.microsoft.com/office/powerpoint/2010/main" val="2547803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61925-CBC8-F1DD-911B-341AF860A9F6}"/>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96CB3C41-AB60-AFC8-9601-13237DDD51DB}"/>
              </a:ext>
            </a:extLst>
          </p:cNvPr>
          <p:cNvSpPr>
            <a:spLocks noGrp="1"/>
          </p:cNvSpPr>
          <p:nvPr>
            <p:ph type="sldNum" sz="quarter" idx="12"/>
          </p:nvPr>
        </p:nvSpPr>
        <p:spPr/>
        <p:txBody>
          <a:bodyPr/>
          <a:lstStyle/>
          <a:p>
            <a:fld id="{AE8EA5A1-38AB-4AA0-89CC-DE1004BC27E5}" type="slidenum">
              <a:rPr kumimoji="1" lang="ja-JP" altLang="en-US" smtClean="0"/>
              <a:t>210</a:t>
            </a:fld>
            <a:endParaRPr kumimoji="1" lang="ja-JP" altLang="en-US"/>
          </a:p>
        </p:txBody>
      </p:sp>
      <p:pic>
        <p:nvPicPr>
          <p:cNvPr id="3" name="Google Shape;517;p24">
            <a:extLst>
              <a:ext uri="{FF2B5EF4-FFF2-40B4-BE49-F238E27FC236}">
                <a16:creationId xmlns:a16="http://schemas.microsoft.com/office/drawing/2014/main" id="{5B5E553C-F901-2F71-7F51-179E4AD02D80}"/>
              </a:ext>
            </a:extLst>
          </p:cNvPr>
          <p:cNvPicPr preferRelativeResize="0"/>
          <p:nvPr/>
        </p:nvPicPr>
        <p:blipFill rotWithShape="1">
          <a:blip r:embed="rId2" cstate="print">
            <a:alphaModFix/>
          </a:blip>
          <a:srcRect/>
          <a:stretch/>
        </p:blipFill>
        <p:spPr>
          <a:xfrm>
            <a:off x="4155641" y="867295"/>
            <a:ext cx="2222183" cy="2435612"/>
          </a:xfrm>
          <a:prstGeom prst="rect">
            <a:avLst/>
          </a:prstGeom>
          <a:noFill/>
          <a:ln>
            <a:noFill/>
          </a:ln>
        </p:spPr>
      </p:pic>
      <p:pic>
        <p:nvPicPr>
          <p:cNvPr id="4" name="Google Shape;518;p24">
            <a:extLst>
              <a:ext uri="{FF2B5EF4-FFF2-40B4-BE49-F238E27FC236}">
                <a16:creationId xmlns:a16="http://schemas.microsoft.com/office/drawing/2014/main" id="{F6C2E1EF-1305-3C56-C375-E15767154C36}"/>
              </a:ext>
            </a:extLst>
          </p:cNvPr>
          <p:cNvPicPr preferRelativeResize="0"/>
          <p:nvPr/>
        </p:nvPicPr>
        <p:blipFill rotWithShape="1">
          <a:blip r:embed="rId3" cstate="print">
            <a:alphaModFix/>
          </a:blip>
          <a:srcRect/>
          <a:stretch/>
        </p:blipFill>
        <p:spPr>
          <a:xfrm>
            <a:off x="677979" y="904558"/>
            <a:ext cx="3315003" cy="890686"/>
          </a:xfrm>
          <a:prstGeom prst="rect">
            <a:avLst/>
          </a:prstGeom>
          <a:noFill/>
          <a:ln>
            <a:noFill/>
          </a:ln>
        </p:spPr>
      </p:pic>
      <p:sp>
        <p:nvSpPr>
          <p:cNvPr id="5" name="Google Shape;520;p24">
            <a:extLst>
              <a:ext uri="{FF2B5EF4-FFF2-40B4-BE49-F238E27FC236}">
                <a16:creationId xmlns:a16="http://schemas.microsoft.com/office/drawing/2014/main" id="{ABB85C19-4BB4-D7C9-B11C-C393662A267A}"/>
              </a:ext>
            </a:extLst>
          </p:cNvPr>
          <p:cNvSpPr txBox="1"/>
          <p:nvPr/>
        </p:nvSpPr>
        <p:spPr>
          <a:xfrm>
            <a:off x="562326" y="601948"/>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ja-JP" altLang="en-US" sz="1100" dirty="0">
                <a:latin typeface="MS Mincho" pitchFamily="49" charset="-128"/>
                <a:ea typeface="MS Mincho" pitchFamily="49" charset="-128"/>
              </a:rPr>
              <a:t>ワープロ</a:t>
            </a:r>
            <a:r>
              <a:rPr lang="ja-JP" altLang="ko-KR" sz="1100" dirty="0">
                <a:latin typeface="MS Mincho" pitchFamily="49" charset="-128"/>
                <a:ea typeface="MS Mincho" pitchFamily="49" charset="-128"/>
              </a:rPr>
              <a:t>索引の詳細情報です。</a:t>
            </a:r>
            <a:endParaRPr sz="1100" dirty="0">
              <a:solidFill>
                <a:schemeClr val="dk1"/>
              </a:solidFill>
              <a:latin typeface="MS Mincho" pitchFamily="49" charset="-128"/>
              <a:ea typeface="MS Mincho" pitchFamily="49" charset="-128"/>
              <a:cs typeface="MS Mincho"/>
              <a:sym typeface="MS Mincho"/>
            </a:endParaRPr>
          </a:p>
        </p:txBody>
      </p:sp>
      <p:sp>
        <p:nvSpPr>
          <p:cNvPr id="6" name="Google Shape;521;p24">
            <a:extLst>
              <a:ext uri="{FF2B5EF4-FFF2-40B4-BE49-F238E27FC236}">
                <a16:creationId xmlns:a16="http://schemas.microsoft.com/office/drawing/2014/main" id="{64E4DC87-A341-F181-5894-A90638280050}"/>
              </a:ext>
            </a:extLst>
          </p:cNvPr>
          <p:cNvSpPr/>
          <p:nvPr/>
        </p:nvSpPr>
        <p:spPr>
          <a:xfrm>
            <a:off x="677979" y="1500780"/>
            <a:ext cx="3315003" cy="118218"/>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7" name="Google Shape;522;p24">
            <a:extLst>
              <a:ext uri="{FF2B5EF4-FFF2-40B4-BE49-F238E27FC236}">
                <a16:creationId xmlns:a16="http://schemas.microsoft.com/office/drawing/2014/main" id="{9D08956F-5932-8791-82C4-72C55BC47BDC}"/>
              </a:ext>
            </a:extLst>
          </p:cNvPr>
          <p:cNvSpPr txBox="1"/>
          <p:nvPr/>
        </p:nvSpPr>
        <p:spPr>
          <a:xfrm>
            <a:off x="3947891" y="1027570"/>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MS Mincho" pitchFamily="49" charset="-128"/>
                <a:ea typeface="Century"/>
                <a:cs typeface="Century"/>
                <a:sym typeface="Century"/>
              </a:rPr>
              <a:t>①</a:t>
            </a:r>
            <a:endParaRPr>
              <a:latin typeface="MS Mincho" pitchFamily="49" charset="-128"/>
              <a:ea typeface="MS Mincho" pitchFamily="49" charset="-128"/>
            </a:endParaRPr>
          </a:p>
        </p:txBody>
      </p:sp>
      <p:sp>
        <p:nvSpPr>
          <p:cNvPr id="8" name="Google Shape;523;p24">
            <a:extLst>
              <a:ext uri="{FF2B5EF4-FFF2-40B4-BE49-F238E27FC236}">
                <a16:creationId xmlns:a16="http://schemas.microsoft.com/office/drawing/2014/main" id="{0889A0C7-16E1-41BA-2B2C-25231AA0A5D8}"/>
              </a:ext>
            </a:extLst>
          </p:cNvPr>
          <p:cNvSpPr txBox="1"/>
          <p:nvPr/>
        </p:nvSpPr>
        <p:spPr>
          <a:xfrm>
            <a:off x="6062408" y="1020070"/>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MS Mincho" pitchFamily="49" charset="-128"/>
                <a:ea typeface="Century"/>
                <a:cs typeface="Century"/>
                <a:sym typeface="Century"/>
              </a:rPr>
              <a:t>②</a:t>
            </a:r>
            <a:endParaRPr>
              <a:latin typeface="MS Mincho" pitchFamily="49" charset="-128"/>
              <a:ea typeface="MS Mincho" pitchFamily="49" charset="-128"/>
            </a:endParaRPr>
          </a:p>
        </p:txBody>
      </p:sp>
      <p:sp>
        <p:nvSpPr>
          <p:cNvPr id="9" name="Google Shape;524;p24">
            <a:extLst>
              <a:ext uri="{FF2B5EF4-FFF2-40B4-BE49-F238E27FC236}">
                <a16:creationId xmlns:a16="http://schemas.microsoft.com/office/drawing/2014/main" id="{57D744F2-D077-C37C-7622-71F5329BF8A1}"/>
              </a:ext>
            </a:extLst>
          </p:cNvPr>
          <p:cNvSpPr txBox="1"/>
          <p:nvPr/>
        </p:nvSpPr>
        <p:spPr>
          <a:xfrm>
            <a:off x="483228" y="3360097"/>
            <a:ext cx="6405519" cy="727082"/>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ko-KR"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「修正モード」です。既存の情報を更新可能です。</a:t>
            </a:r>
            <a:r>
              <a:rPr lang="ko-KR" sz="1100" dirty="0">
                <a:solidFill>
                  <a:schemeClr val="dk1"/>
                </a:solidFill>
                <a:latin typeface="MS Mincho" pitchFamily="49" charset="-128"/>
                <a:ea typeface="MS Mincho"/>
                <a:cs typeface="MS Mincho"/>
                <a:sym typeface="MS Mincho"/>
              </a:rPr>
              <a:t> </a:t>
            </a:r>
            <a:r>
              <a:rPr lang="en-US" altLang="ko-KR" sz="1100" dirty="0">
                <a:solidFill>
                  <a:schemeClr val="dk1"/>
                </a:solidFill>
                <a:latin typeface="MS Mincho" pitchFamily="49" charset="-128"/>
                <a:ea typeface="MS Mincho" pitchFamily="49" charset="-128"/>
                <a:cs typeface="MS Mincho"/>
                <a:sym typeface="MS Mincho"/>
              </a:rPr>
              <a:t> </a:t>
            </a:r>
          </a:p>
          <a:p>
            <a:pPr lvl="0">
              <a:lnSpc>
                <a:spcPct val="125000"/>
              </a:lnSpc>
            </a:pPr>
            <a:r>
              <a:rPr lang="ja-JP" altLang="en-US" sz="1100" dirty="0">
                <a:solidFill>
                  <a:schemeClr val="dk1"/>
                </a:solidFill>
                <a:latin typeface="MS Mincho" pitchFamily="49" charset="-128"/>
                <a:ea typeface="MS Mincho" pitchFamily="49" charset="-128"/>
                <a:sym typeface="MS Mincho"/>
              </a:rPr>
              <a:t>「新</a:t>
            </a:r>
            <a:r>
              <a:rPr lang="ja-JP" altLang="ko-KR" sz="1100" dirty="0">
                <a:latin typeface="MS Mincho" pitchFamily="49" charset="-128"/>
                <a:ea typeface="MS Mincho" pitchFamily="49" charset="-128"/>
              </a:rPr>
              <a:t>規」ボタンをクリックすると「新規」モードになり、項目入力ウィンドウが空欄に変更され、</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入力待機状態になります。</a:t>
            </a:r>
            <a:endParaRPr dirty="0">
              <a:latin typeface="MS Mincho" pitchFamily="49" charset="-128"/>
              <a:ea typeface="MS Mincho" pitchFamily="49" charset="-128"/>
            </a:endParaRPr>
          </a:p>
        </p:txBody>
      </p:sp>
      <p:sp>
        <p:nvSpPr>
          <p:cNvPr id="10" name="Google Shape;526;p24">
            <a:extLst>
              <a:ext uri="{FF2B5EF4-FFF2-40B4-BE49-F238E27FC236}">
                <a16:creationId xmlns:a16="http://schemas.microsoft.com/office/drawing/2014/main" id="{8CAA36D7-E131-4C78-6FCB-FE970E8037BD}"/>
              </a:ext>
            </a:extLst>
          </p:cNvPr>
          <p:cNvSpPr txBox="1"/>
          <p:nvPr/>
        </p:nvSpPr>
        <p:spPr>
          <a:xfrm>
            <a:off x="562326" y="4707394"/>
            <a:ext cx="6093920" cy="303889"/>
          </a:xfrm>
          <a:prstGeom prst="rect">
            <a:avLst/>
          </a:prstGeom>
          <a:noFill/>
          <a:ln>
            <a:noFill/>
          </a:ln>
        </p:spPr>
        <p:txBody>
          <a:bodyPr spcFirstLastPara="1" wrap="square" lIns="91425" tIns="45700" rIns="91425" bIns="45700" anchor="t" anchorCtr="0">
            <a:spAutoFit/>
          </a:bodyPr>
          <a:lstStyle/>
          <a:p>
            <a:pPr marL="171450" lvl="0" indent="-171450">
              <a:lnSpc>
                <a:spcPct val="125000"/>
              </a:lnSpc>
              <a:buClr>
                <a:schemeClr val="dk1"/>
              </a:buClr>
              <a:buSzPts val="1100"/>
              <a:buFont typeface="MS Mincho"/>
              <a:buChar char="-"/>
            </a:pPr>
            <a:r>
              <a:rPr lang="ko-KR" sz="1100" dirty="0">
                <a:solidFill>
                  <a:schemeClr val="dk1"/>
                </a:solidFill>
                <a:latin typeface="MS Mincho" pitchFamily="49" charset="-128"/>
                <a:ea typeface="MS Mincho"/>
                <a:cs typeface="MS Mincho"/>
                <a:sym typeface="MS Mincho"/>
              </a:rPr>
              <a:t>          :</a:t>
            </a:r>
            <a:r>
              <a:rPr lang="en-US" altLang="ko-KR"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新規情報を登録</a:t>
            </a:r>
            <a:r>
              <a:rPr lang="ja-JP" altLang="en-US" sz="1100" dirty="0">
                <a:latin typeface="MS Mincho" pitchFamily="49" charset="-128"/>
                <a:ea typeface="MS Mincho" pitchFamily="49" charset="-128"/>
              </a:rPr>
              <a:t>又は</a:t>
            </a:r>
            <a:r>
              <a:rPr lang="ja-JP" altLang="ko-KR" sz="1100" dirty="0">
                <a:latin typeface="MS Mincho" pitchFamily="49" charset="-128"/>
                <a:ea typeface="MS Mincho" pitchFamily="49" charset="-128"/>
              </a:rPr>
              <a:t>選択した情報を更新します。</a:t>
            </a:r>
            <a:endParaRPr dirty="0">
              <a:latin typeface="MS Mincho" pitchFamily="49" charset="-128"/>
              <a:ea typeface="MS Mincho" pitchFamily="49" charset="-128"/>
            </a:endParaRPr>
          </a:p>
        </p:txBody>
      </p:sp>
      <p:sp>
        <p:nvSpPr>
          <p:cNvPr id="11" name="Google Shape;527;p24">
            <a:extLst>
              <a:ext uri="{FF2B5EF4-FFF2-40B4-BE49-F238E27FC236}">
                <a16:creationId xmlns:a16="http://schemas.microsoft.com/office/drawing/2014/main" id="{A07D3792-E34F-1563-5F91-42217EC05DFF}"/>
              </a:ext>
            </a:extLst>
          </p:cNvPr>
          <p:cNvSpPr txBox="1"/>
          <p:nvPr/>
        </p:nvSpPr>
        <p:spPr>
          <a:xfrm>
            <a:off x="480176" y="2220726"/>
            <a:ext cx="3597582" cy="938678"/>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en-US" sz="1100" dirty="0">
                <a:latin typeface="MS Mincho" pitchFamily="49" charset="-128"/>
                <a:ea typeface="MS Mincho" pitchFamily="49" charset="-128"/>
              </a:rPr>
              <a:t>該当</a:t>
            </a:r>
            <a:r>
              <a:rPr lang="ja-JP" altLang="ko-KR" sz="1100" dirty="0">
                <a:latin typeface="MS Mincho" pitchFamily="49" charset="-128"/>
                <a:ea typeface="MS Mincho" pitchFamily="49" charset="-128"/>
              </a:rPr>
              <a:t>リストの</a:t>
            </a:r>
            <a:r>
              <a:rPr lang="ja-JP" altLang="en-US" sz="1100" dirty="0">
                <a:latin typeface="MS Mincho" pitchFamily="49" charset="-128"/>
                <a:ea typeface="MS Mincho" pitchFamily="49" charset="-128"/>
              </a:rPr>
              <a:t>ワープロ</a:t>
            </a:r>
            <a:r>
              <a:rPr lang="ja-JP" altLang="ko-KR" sz="1100" dirty="0">
                <a:latin typeface="MS Mincho" pitchFamily="49" charset="-128"/>
                <a:ea typeface="MS Mincho" pitchFamily="49" charset="-128"/>
              </a:rPr>
              <a:t>索引</a:t>
            </a:r>
            <a:r>
              <a:rPr lang="ja-JP" altLang="en-US" sz="1100" dirty="0">
                <a:latin typeface="MS Mincho" pitchFamily="49" charset="-128"/>
                <a:ea typeface="MS Mincho" pitchFamily="49" charset="-128"/>
              </a:rPr>
              <a:t>名</a:t>
            </a:r>
            <a:r>
              <a:rPr lang="ja-JP" altLang="ko-KR" sz="1100" dirty="0">
                <a:latin typeface="MS Mincho" pitchFamily="49" charset="-128"/>
                <a:ea typeface="MS Mincho" pitchFamily="49" charset="-128"/>
              </a:rPr>
              <a:t>をダブルクリックします。</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左</a:t>
            </a:r>
            <a:r>
              <a:rPr lang="ja-JP" altLang="en-US" sz="1100" dirty="0">
                <a:latin typeface="MS Mincho" pitchFamily="49" charset="-128"/>
                <a:ea typeface="MS Mincho" pitchFamily="49" charset="-128"/>
              </a:rPr>
              <a:t>側の</a:t>
            </a: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使用者</a:t>
            </a:r>
            <a:r>
              <a:rPr lang="ja-JP" altLang="ko-KR" sz="1100" dirty="0">
                <a:latin typeface="MS Mincho" pitchFamily="49" charset="-128"/>
                <a:ea typeface="MS Mincho" pitchFamily="49" charset="-128"/>
              </a:rPr>
              <a:t>ワープロ名テーブル」エリアに詳細情報が</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表示されます。</a:t>
            </a:r>
            <a:endParaRPr dirty="0">
              <a:latin typeface="MS Mincho" pitchFamily="49" charset="-128"/>
              <a:ea typeface="MS Mincho" pitchFamily="49" charset="-128"/>
            </a:endParaRPr>
          </a:p>
        </p:txBody>
      </p:sp>
      <p:cxnSp>
        <p:nvCxnSpPr>
          <p:cNvPr id="12" name="Google Shape;528;p24">
            <a:extLst>
              <a:ext uri="{FF2B5EF4-FFF2-40B4-BE49-F238E27FC236}">
                <a16:creationId xmlns:a16="http://schemas.microsoft.com/office/drawing/2014/main" id="{8DA09027-48A6-710E-2AC8-B9E77692910E}"/>
              </a:ext>
            </a:extLst>
          </p:cNvPr>
          <p:cNvCxnSpPr>
            <a:stCxn id="6" idx="2"/>
            <a:endCxn id="3" idx="1"/>
          </p:cNvCxnSpPr>
          <p:nvPr/>
        </p:nvCxnSpPr>
        <p:spPr>
          <a:xfrm rot="-5400000" flipH="1">
            <a:off x="3012431" y="942048"/>
            <a:ext cx="466200" cy="1820100"/>
          </a:xfrm>
          <a:prstGeom prst="bentConnector2">
            <a:avLst/>
          </a:prstGeom>
          <a:noFill/>
          <a:ln w="19050" cap="flat" cmpd="sng">
            <a:solidFill>
              <a:srgbClr val="FF0000"/>
            </a:solidFill>
            <a:prstDash val="solid"/>
            <a:miter lim="800000"/>
            <a:headEnd type="none" w="sm" len="sm"/>
            <a:tailEnd type="triangle" w="med" len="med"/>
          </a:ln>
        </p:spPr>
      </p:cxnSp>
      <p:pic>
        <p:nvPicPr>
          <p:cNvPr id="13" name="Google Shape;529;p24">
            <a:extLst>
              <a:ext uri="{FF2B5EF4-FFF2-40B4-BE49-F238E27FC236}">
                <a16:creationId xmlns:a16="http://schemas.microsoft.com/office/drawing/2014/main" id="{3CA42B88-960F-B080-85C0-D016AE51D0E2}"/>
              </a:ext>
            </a:extLst>
          </p:cNvPr>
          <p:cNvPicPr preferRelativeResize="0"/>
          <p:nvPr/>
        </p:nvPicPr>
        <p:blipFill rotWithShape="1">
          <a:blip r:embed="rId4" cstate="print">
            <a:alphaModFix/>
          </a:blip>
          <a:srcRect/>
          <a:stretch/>
        </p:blipFill>
        <p:spPr>
          <a:xfrm>
            <a:off x="677979" y="5068057"/>
            <a:ext cx="2421006" cy="3596725"/>
          </a:xfrm>
          <a:prstGeom prst="rect">
            <a:avLst/>
          </a:prstGeom>
          <a:noFill/>
          <a:ln>
            <a:solidFill>
              <a:srgbClr val="000000"/>
            </a:solidFill>
          </a:ln>
        </p:spPr>
      </p:pic>
      <p:sp>
        <p:nvSpPr>
          <p:cNvPr id="14" name="Google Shape;530;p24">
            <a:extLst>
              <a:ext uri="{FF2B5EF4-FFF2-40B4-BE49-F238E27FC236}">
                <a16:creationId xmlns:a16="http://schemas.microsoft.com/office/drawing/2014/main" id="{6EB75819-476F-4FF6-DFFF-2EA5DC34A531}"/>
              </a:ext>
            </a:extLst>
          </p:cNvPr>
          <p:cNvSpPr txBox="1"/>
          <p:nvPr/>
        </p:nvSpPr>
        <p:spPr>
          <a:xfrm>
            <a:off x="603127" y="8735581"/>
            <a:ext cx="6093920" cy="303889"/>
          </a:xfrm>
          <a:prstGeom prst="rect">
            <a:avLst/>
          </a:prstGeom>
          <a:noFill/>
          <a:ln>
            <a:noFill/>
          </a:ln>
        </p:spPr>
        <p:txBody>
          <a:bodyPr spcFirstLastPara="1" wrap="square" lIns="91425" tIns="45700" rIns="91425" bIns="45700" anchor="t" anchorCtr="0">
            <a:spAutoFit/>
          </a:bodyPr>
          <a:lstStyle/>
          <a:p>
            <a:pPr marL="171450" lvl="0" indent="-171450">
              <a:lnSpc>
                <a:spcPct val="125000"/>
              </a:lnSpc>
              <a:buClr>
                <a:schemeClr val="dk1"/>
              </a:buClr>
              <a:buSzPts val="1100"/>
              <a:buFont typeface="MS Mincho"/>
              <a:buChar char="-"/>
            </a:pPr>
            <a:r>
              <a:rPr lang="ko-KR"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選択した情報を削除します。</a:t>
            </a:r>
            <a:endParaRPr dirty="0">
              <a:latin typeface="MS Mincho" pitchFamily="49" charset="-128"/>
              <a:ea typeface="MS Mincho" pitchFamily="49" charset="-128"/>
            </a:endParaRPr>
          </a:p>
        </p:txBody>
      </p:sp>
      <p:sp>
        <p:nvSpPr>
          <p:cNvPr id="15" name="Google Shape;531;p24">
            <a:extLst>
              <a:ext uri="{FF2B5EF4-FFF2-40B4-BE49-F238E27FC236}">
                <a16:creationId xmlns:a16="http://schemas.microsoft.com/office/drawing/2014/main" id="{86FE6EDE-78BF-E7E1-701C-F0CC241150E5}"/>
              </a:ext>
            </a:extLst>
          </p:cNvPr>
          <p:cNvSpPr txBox="1"/>
          <p:nvPr/>
        </p:nvSpPr>
        <p:spPr>
          <a:xfrm>
            <a:off x="3184135" y="5382930"/>
            <a:ext cx="3472111" cy="727082"/>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「乳がん温存術後」と記載された</a:t>
            </a:r>
            <a:r>
              <a:rPr lang="ja-JP" altLang="en-US" sz="1100" dirty="0">
                <a:latin typeface="MS Mincho" pitchFamily="49" charset="-128"/>
                <a:ea typeface="MS Mincho" pitchFamily="49" charset="-128"/>
              </a:rPr>
              <a:t>未</a:t>
            </a:r>
            <a:r>
              <a:rPr lang="ja-JP" altLang="ko-KR" sz="1100" dirty="0">
                <a:latin typeface="MS Mincho" pitchFamily="49" charset="-128"/>
                <a:ea typeface="MS Mincho" pitchFamily="49" charset="-128"/>
              </a:rPr>
              <a:t>コード化</a:t>
            </a:r>
            <a:r>
              <a:rPr lang="ja-JP" altLang="en-US" sz="1100" dirty="0">
                <a:latin typeface="MS Mincho" pitchFamily="49" charset="-128"/>
                <a:ea typeface="MS Mincho" pitchFamily="49" charset="-128"/>
              </a:rPr>
              <a:t>傷病名</a:t>
            </a:r>
            <a:r>
              <a:rPr lang="ja-JP" altLang="ko-KR" sz="1100" dirty="0">
                <a:latin typeface="MS Mincho" pitchFamily="49" charset="-128"/>
                <a:ea typeface="MS Mincho" pitchFamily="49" charset="-128"/>
              </a:rPr>
              <a:t>は</a:t>
            </a:r>
            <a:r>
              <a:rPr lang="ja-JP" altLang="en-US" sz="1100" dirty="0">
                <a:latin typeface="MS Mincho" pitchFamily="49" charset="-128"/>
                <a:ea typeface="MS Mincho" pitchFamily="49" charset="-128"/>
              </a:rPr>
              <a:t>傷病名</a:t>
            </a:r>
            <a:r>
              <a:rPr lang="ja-JP" altLang="ko-KR" sz="1100" dirty="0">
                <a:latin typeface="MS Mincho" pitchFamily="49" charset="-128"/>
                <a:ea typeface="MS Mincho" pitchFamily="49" charset="-128"/>
              </a:rPr>
              <a:t>コード</a:t>
            </a:r>
            <a:r>
              <a:rPr lang="ko-KR" sz="1100" dirty="0">
                <a:solidFill>
                  <a:schemeClr val="dk1"/>
                </a:solidFill>
                <a:latin typeface="MS Mincho" pitchFamily="49" charset="-128"/>
                <a:ea typeface="MS Mincho"/>
                <a:cs typeface="MS Mincho"/>
                <a:sym typeface="MS Mincho"/>
              </a:rPr>
              <a:t>‘1749008’</a:t>
            </a:r>
            <a:r>
              <a:rPr lang="ja-JP" altLang="en-US" sz="1100" dirty="0">
                <a:solidFill>
                  <a:schemeClr val="dk1"/>
                </a:solidFill>
                <a:latin typeface="MS Mincho" pitchFamily="49" charset="-128"/>
                <a:ea typeface="MS Mincho" pitchFamily="49" charset="-128"/>
                <a:cs typeface="MS Mincho"/>
                <a:sym typeface="MS Mincho"/>
              </a:rPr>
              <a:t>、傷病名</a:t>
            </a:r>
            <a:r>
              <a:rPr lang="ja-JP" altLang="ko-KR" sz="1100" dirty="0">
                <a:latin typeface="MS Mincho" pitchFamily="49" charset="-128"/>
                <a:ea typeface="MS Mincho" pitchFamily="49" charset="-128"/>
              </a:rPr>
              <a:t>の名称「乳がん」</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認識されます。</a:t>
            </a:r>
            <a:r>
              <a:rPr lang="ko-KR" sz="1100" dirty="0">
                <a:solidFill>
                  <a:schemeClr val="dk1"/>
                </a:solidFill>
                <a:latin typeface="MS Mincho" pitchFamily="49" charset="-128"/>
                <a:ea typeface="MS Mincho"/>
                <a:cs typeface="MS Mincho"/>
                <a:sym typeface="MS Mincho"/>
              </a:rPr>
              <a:t> </a:t>
            </a:r>
            <a:endParaRPr dirty="0">
              <a:latin typeface="MS Mincho" pitchFamily="49" charset="-128"/>
              <a:ea typeface="MS Mincho" pitchFamily="49" charset="-128"/>
            </a:endParaRPr>
          </a:p>
        </p:txBody>
      </p:sp>
      <p:sp>
        <p:nvSpPr>
          <p:cNvPr id="16" name="Google Shape;532;p24">
            <a:extLst>
              <a:ext uri="{FF2B5EF4-FFF2-40B4-BE49-F238E27FC236}">
                <a16:creationId xmlns:a16="http://schemas.microsoft.com/office/drawing/2014/main" id="{685FEC28-8E88-8151-7D60-0D634FC88B2A}"/>
              </a:ext>
            </a:extLst>
          </p:cNvPr>
          <p:cNvSpPr/>
          <p:nvPr/>
        </p:nvSpPr>
        <p:spPr>
          <a:xfrm>
            <a:off x="781051" y="6032936"/>
            <a:ext cx="1971674" cy="296983"/>
          </a:xfrm>
          <a:prstGeom prst="roundRect">
            <a:avLst>
              <a:gd name="adj" fmla="val 50000"/>
            </a:avLst>
          </a:prstGeom>
          <a:noFill/>
          <a:ln w="1905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7" name="Google Shape;533;p24">
            <a:extLst>
              <a:ext uri="{FF2B5EF4-FFF2-40B4-BE49-F238E27FC236}">
                <a16:creationId xmlns:a16="http://schemas.microsoft.com/office/drawing/2014/main" id="{FBAF7E54-7C13-0F20-B85E-709295EF7178}"/>
              </a:ext>
            </a:extLst>
          </p:cNvPr>
          <p:cNvSpPr txBox="1"/>
          <p:nvPr/>
        </p:nvSpPr>
        <p:spPr>
          <a:xfrm>
            <a:off x="3184134" y="6403536"/>
            <a:ext cx="3472111" cy="1150275"/>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マスターの</a:t>
            </a:r>
            <a:r>
              <a:rPr lang="ja-JP" altLang="en-US" sz="1100" dirty="0">
                <a:latin typeface="MS Mincho" pitchFamily="49" charset="-128"/>
                <a:ea typeface="MS Mincho" pitchFamily="49" charset="-128"/>
              </a:rPr>
              <a:t>傷病名</a:t>
            </a:r>
            <a:r>
              <a:rPr lang="ja-JP" altLang="ko-KR" sz="1100" dirty="0">
                <a:latin typeface="MS Mincho" pitchFamily="49" charset="-128"/>
                <a:ea typeface="MS Mincho" pitchFamily="49" charset="-128"/>
              </a:rPr>
              <a:t>コードと</a:t>
            </a:r>
            <a:r>
              <a:rPr lang="ja-JP" altLang="en-US" sz="1100" dirty="0">
                <a:latin typeface="MS Mincho" pitchFamily="49" charset="-128"/>
                <a:ea typeface="MS Mincho" pitchFamily="49" charset="-128"/>
              </a:rPr>
              <a:t>名称を</a:t>
            </a:r>
            <a:r>
              <a:rPr lang="ja-JP" altLang="ko-KR" sz="1100" dirty="0">
                <a:latin typeface="MS Mincho" pitchFamily="49" charset="-128"/>
                <a:ea typeface="MS Mincho" pitchFamily="49" charset="-128"/>
              </a:rPr>
              <a:t>照会して正確な</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コードと</a:t>
            </a:r>
            <a:r>
              <a:rPr lang="ja-JP" altLang="en-US" sz="1100" dirty="0">
                <a:latin typeface="MS Mincho" pitchFamily="49" charset="-128"/>
                <a:ea typeface="MS Mincho" pitchFamily="49" charset="-128"/>
              </a:rPr>
              <a:t>名称</a:t>
            </a:r>
            <a:r>
              <a:rPr lang="ja-JP" altLang="ko-KR" sz="1100" dirty="0">
                <a:latin typeface="MS Mincho" pitchFamily="49" charset="-128"/>
                <a:ea typeface="MS Mincho" pitchFamily="49" charset="-128"/>
              </a:rPr>
              <a:t>をマッピングします。</a:t>
            </a:r>
            <a:endParaRPr lang="en-US" altLang="ja-JP" sz="1100" dirty="0">
              <a:latin typeface="MS Mincho" pitchFamily="49" charset="-128"/>
              <a:ea typeface="MS Mincho" pitchFamily="49" charset="-128"/>
            </a:endParaRPr>
          </a:p>
          <a:p>
            <a:pPr lvl="0">
              <a:lnSpc>
                <a:spcPct val="125000"/>
              </a:lnSpc>
            </a:pPr>
            <a:r>
              <a:rPr lang="ko-KR" altLang="en-US" sz="1100" b="1" i="0" dirty="0">
                <a:solidFill>
                  <a:srgbClr val="000000"/>
                </a:solidFill>
                <a:effectLst/>
                <a:latin typeface="noto"/>
              </a:rPr>
              <a:t>例</a:t>
            </a:r>
            <a:r>
              <a:rPr lang="ko-KR" sz="1100" b="1" dirty="0">
                <a:solidFill>
                  <a:schemeClr val="dk1"/>
                </a:solidFill>
                <a:latin typeface="MS Mincho" pitchFamily="49" charset="-128"/>
                <a:ea typeface="MS Mincho"/>
                <a:cs typeface="MS Mincho"/>
                <a:sym typeface="MS Mincho"/>
              </a:rPr>
              <a:t>)</a:t>
            </a:r>
            <a:r>
              <a:rPr lang="ja-JP" altLang="ko-KR" sz="1100" b="1" dirty="0">
                <a:latin typeface="MS Mincho" pitchFamily="49" charset="-128"/>
                <a:ea typeface="MS Mincho" pitchFamily="49" charset="-128"/>
              </a:rPr>
              <a:t>「</a:t>
            </a:r>
            <a:r>
              <a:rPr lang="ko-KR" sz="1100" b="1" dirty="0">
                <a:solidFill>
                  <a:schemeClr val="dk1"/>
                </a:solidFill>
                <a:latin typeface="MS Mincho" pitchFamily="49" charset="-128"/>
                <a:ea typeface="MS Mincho"/>
                <a:cs typeface="MS Mincho"/>
                <a:sym typeface="MS Mincho"/>
              </a:rPr>
              <a:t>右乳癌温存術後</a:t>
            </a:r>
            <a:r>
              <a:rPr lang="ja-JP" altLang="ko-KR" sz="1100" b="1" dirty="0">
                <a:latin typeface="MS Mincho" pitchFamily="49" charset="-128"/>
                <a:ea typeface="MS Mincho" pitchFamily="49" charset="-128"/>
              </a:rPr>
              <a:t>」として入手可能なワ</a:t>
            </a:r>
            <a:r>
              <a:rPr lang="ja-JP" altLang="en-US" sz="1100" b="1" dirty="0">
                <a:latin typeface="MS Mincho" pitchFamily="49" charset="-128"/>
                <a:ea typeface="MS Mincho" pitchFamily="49" charset="-128"/>
              </a:rPr>
              <a:t>ープロ　　</a:t>
            </a:r>
            <a:endParaRPr lang="en-US" altLang="ja-JP" sz="1100" b="1" dirty="0">
              <a:latin typeface="MS Mincho" pitchFamily="49" charset="-128"/>
              <a:ea typeface="MS Mincho" pitchFamily="49" charset="-128"/>
            </a:endParaRPr>
          </a:p>
          <a:p>
            <a:pPr lvl="0">
              <a:lnSpc>
                <a:spcPct val="125000"/>
              </a:lnSpc>
            </a:pPr>
            <a:r>
              <a:rPr lang="ja-JP" altLang="ko-KR" sz="1100" b="1" dirty="0">
                <a:latin typeface="MS Mincho" pitchFamily="49" charset="-128"/>
                <a:ea typeface="MS Mincho" pitchFamily="49" charset="-128"/>
              </a:rPr>
              <a:t>病名</a:t>
            </a:r>
            <a:r>
              <a:rPr lang="ja-JP" altLang="en-US" sz="1100" b="1" dirty="0">
                <a:latin typeface="MS Mincho" pitchFamily="49" charset="-128"/>
                <a:ea typeface="MS Mincho" pitchFamily="49" charset="-128"/>
              </a:rPr>
              <a:t>を「</a:t>
            </a:r>
            <a:r>
              <a:rPr lang="ko-KR" sz="1100" b="1" dirty="0">
                <a:solidFill>
                  <a:schemeClr val="dk1"/>
                </a:solidFill>
                <a:latin typeface="MS Mincho" pitchFamily="49" charset="-128"/>
                <a:ea typeface="MS Mincho"/>
                <a:cs typeface="MS Mincho"/>
                <a:sym typeface="MS Mincho"/>
              </a:rPr>
              <a:t>乳癌</a:t>
            </a:r>
            <a:r>
              <a:rPr lang="ja-JP" altLang="en-US" sz="1100" b="1" dirty="0">
                <a:solidFill>
                  <a:schemeClr val="dk1"/>
                </a:solidFill>
                <a:latin typeface="MS Mincho" pitchFamily="49" charset="-128"/>
                <a:ea typeface="MS Mincho"/>
                <a:cs typeface="MS Mincho"/>
                <a:sym typeface="MS Mincho"/>
              </a:rPr>
              <a:t>」</a:t>
            </a:r>
            <a:r>
              <a:rPr lang="ko-KR" sz="1100" b="1" dirty="0">
                <a:solidFill>
                  <a:schemeClr val="dk1"/>
                </a:solidFill>
                <a:latin typeface="MS Mincho" pitchFamily="49" charset="-128"/>
                <a:ea typeface="MS Mincho"/>
                <a:cs typeface="MS Mincho"/>
                <a:sym typeface="MS Mincho"/>
              </a:rPr>
              <a:t>(1749008)</a:t>
            </a:r>
            <a:r>
              <a:rPr lang="ja-JP" altLang="ko-KR" sz="1100" b="1" dirty="0">
                <a:latin typeface="MS Mincho" pitchFamily="49" charset="-128"/>
                <a:ea typeface="MS Mincho" pitchFamily="49" charset="-128"/>
              </a:rPr>
              <a:t>として認識できるようにします。</a:t>
            </a:r>
            <a:endParaRPr b="1" dirty="0">
              <a:latin typeface="MS Mincho" pitchFamily="49" charset="-128"/>
              <a:ea typeface="MS Mincho" pitchFamily="49" charset="-128"/>
            </a:endParaRPr>
          </a:p>
        </p:txBody>
      </p:sp>
      <p:cxnSp>
        <p:nvCxnSpPr>
          <p:cNvPr id="18" name="Google Shape;534;p24">
            <a:extLst>
              <a:ext uri="{FF2B5EF4-FFF2-40B4-BE49-F238E27FC236}">
                <a16:creationId xmlns:a16="http://schemas.microsoft.com/office/drawing/2014/main" id="{2F7E9B0B-0C4B-D44E-37D5-3A7A3AD6381E}"/>
              </a:ext>
            </a:extLst>
          </p:cNvPr>
          <p:cNvCxnSpPr>
            <a:cxnSpLocks/>
            <a:stCxn id="19" idx="3"/>
            <a:endCxn id="17" idx="1"/>
          </p:cNvCxnSpPr>
          <p:nvPr/>
        </p:nvCxnSpPr>
        <p:spPr>
          <a:xfrm>
            <a:off x="2044353" y="6695730"/>
            <a:ext cx="1139781" cy="282944"/>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19" name="Google Shape;535;p24">
            <a:extLst>
              <a:ext uri="{FF2B5EF4-FFF2-40B4-BE49-F238E27FC236}">
                <a16:creationId xmlns:a16="http://schemas.microsoft.com/office/drawing/2014/main" id="{DD44D88B-809C-3DEA-8B59-ED6EFDBC5F35}"/>
              </a:ext>
            </a:extLst>
          </p:cNvPr>
          <p:cNvSpPr/>
          <p:nvPr/>
        </p:nvSpPr>
        <p:spPr>
          <a:xfrm>
            <a:off x="1701649" y="6608073"/>
            <a:ext cx="342704" cy="175313"/>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0" name="Google Shape;536;p24">
            <a:extLst>
              <a:ext uri="{FF2B5EF4-FFF2-40B4-BE49-F238E27FC236}">
                <a16:creationId xmlns:a16="http://schemas.microsoft.com/office/drawing/2014/main" id="{6FDB4B8E-4551-E5FB-5E94-9D4C291807A5}"/>
              </a:ext>
            </a:extLst>
          </p:cNvPr>
          <p:cNvSpPr/>
          <p:nvPr/>
        </p:nvSpPr>
        <p:spPr>
          <a:xfrm>
            <a:off x="1892051" y="7764092"/>
            <a:ext cx="978543" cy="203025"/>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cxnSp>
        <p:nvCxnSpPr>
          <p:cNvPr id="21" name="Google Shape;537;p24">
            <a:extLst>
              <a:ext uri="{FF2B5EF4-FFF2-40B4-BE49-F238E27FC236}">
                <a16:creationId xmlns:a16="http://schemas.microsoft.com/office/drawing/2014/main" id="{5460DD23-3517-EBA4-03ED-4C40E8B32E50}"/>
              </a:ext>
            </a:extLst>
          </p:cNvPr>
          <p:cNvCxnSpPr>
            <a:cxnSpLocks/>
            <a:endCxn id="22" idx="1"/>
          </p:cNvCxnSpPr>
          <p:nvPr/>
        </p:nvCxnSpPr>
        <p:spPr>
          <a:xfrm>
            <a:off x="2867035" y="7840514"/>
            <a:ext cx="317099" cy="249081"/>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22" name="Google Shape;538;p24">
            <a:extLst>
              <a:ext uri="{FF2B5EF4-FFF2-40B4-BE49-F238E27FC236}">
                <a16:creationId xmlns:a16="http://schemas.microsoft.com/office/drawing/2014/main" id="{693C2A83-43A0-E4B6-0291-86AB3C81C01B}"/>
              </a:ext>
            </a:extLst>
          </p:cNvPr>
          <p:cNvSpPr txBox="1"/>
          <p:nvPr/>
        </p:nvSpPr>
        <p:spPr>
          <a:xfrm>
            <a:off x="3184134" y="7620256"/>
            <a:ext cx="3472111" cy="938678"/>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en-US" sz="1100" dirty="0">
                <a:latin typeface="MS Mincho" pitchFamily="49" charset="-128"/>
                <a:ea typeface="MS Mincho" pitchFamily="49" charset="-128"/>
              </a:rPr>
              <a:t>傷病名</a:t>
            </a:r>
            <a:r>
              <a:rPr lang="ja-JP" altLang="ko-KR" sz="1100" dirty="0">
                <a:latin typeface="MS Mincho" pitchFamily="49" charset="-128"/>
                <a:ea typeface="MS Mincho" pitchFamily="49" charset="-128"/>
              </a:rPr>
              <a:t>情報に</a:t>
            </a:r>
            <a:r>
              <a:rPr lang="ja-JP" altLang="en-US" sz="1100" dirty="0">
                <a:latin typeface="MS Mincho" pitchFamily="49" charset="-128"/>
                <a:ea typeface="MS Mincho" pitchFamily="49" charset="-128"/>
              </a:rPr>
              <a:t>該当</a:t>
            </a:r>
            <a:r>
              <a:rPr lang="ja-JP" altLang="ko-KR" sz="1100" dirty="0">
                <a:latin typeface="MS Mincho" pitchFamily="49" charset="-128"/>
                <a:ea typeface="MS Mincho" pitchFamily="49" charset="-128"/>
              </a:rPr>
              <a:t>する修飾語コード情報を登録します。</a:t>
            </a:r>
            <a:endParaRPr lang="en-US" altLang="ja-JP" sz="1100" dirty="0">
              <a:latin typeface="MS Mincho" pitchFamily="49" charset="-128"/>
              <a:ea typeface="MS Mincho" pitchFamily="49" charset="-128"/>
            </a:endParaRPr>
          </a:p>
          <a:p>
            <a:pPr lvl="0">
              <a:lnSpc>
                <a:spcPct val="125000"/>
              </a:lnSpc>
            </a:pPr>
            <a:r>
              <a:rPr lang="ko-KR" altLang="en-US" sz="1100" b="1" i="0" dirty="0">
                <a:solidFill>
                  <a:srgbClr val="000000"/>
                </a:solidFill>
                <a:effectLst/>
                <a:latin typeface="noto"/>
              </a:rPr>
              <a:t>例</a:t>
            </a:r>
            <a:r>
              <a:rPr lang="ko-KR" sz="1100" b="1" dirty="0">
                <a:solidFill>
                  <a:schemeClr val="dk1"/>
                </a:solidFill>
                <a:latin typeface="MS Mincho" pitchFamily="49" charset="-128"/>
                <a:ea typeface="MS Mincho"/>
                <a:cs typeface="MS Mincho"/>
                <a:sym typeface="MS Mincho"/>
              </a:rPr>
              <a:t>)</a:t>
            </a:r>
            <a:r>
              <a:rPr lang="ja-JP" altLang="ko-KR" sz="1100" b="1" dirty="0">
                <a:latin typeface="MS Mincho" pitchFamily="49" charset="-128"/>
                <a:ea typeface="MS Mincho" pitchFamily="49" charset="-128"/>
              </a:rPr>
              <a:t>「</a:t>
            </a:r>
            <a:r>
              <a:rPr lang="ko-KR" sz="1100" b="1" dirty="0">
                <a:solidFill>
                  <a:schemeClr val="dk1"/>
                </a:solidFill>
                <a:latin typeface="MS Mincho" pitchFamily="49" charset="-128"/>
                <a:ea typeface="MS Mincho"/>
                <a:cs typeface="MS Mincho"/>
                <a:sym typeface="MS Mincho"/>
              </a:rPr>
              <a:t>右乳癌温存術後</a:t>
            </a:r>
            <a:r>
              <a:rPr lang="ja-JP" altLang="ko-KR" sz="1100" b="1" dirty="0">
                <a:latin typeface="MS Mincho" pitchFamily="49" charset="-128"/>
                <a:ea typeface="MS Mincho" pitchFamily="49" charset="-128"/>
              </a:rPr>
              <a:t>」について修飾語</a:t>
            </a:r>
            <a:r>
              <a:rPr lang="ja-JP" altLang="en-US" sz="1100" b="1" dirty="0">
                <a:latin typeface="MS Mincho" pitchFamily="49" charset="-128"/>
                <a:ea typeface="MS Mincho" pitchFamily="49" charset="-128"/>
              </a:rPr>
              <a:t>「</a:t>
            </a:r>
            <a:r>
              <a:rPr lang="ko-KR" sz="1100" b="1" dirty="0">
                <a:solidFill>
                  <a:schemeClr val="dk1"/>
                </a:solidFill>
                <a:latin typeface="MS Mincho" pitchFamily="49" charset="-128"/>
                <a:ea typeface="MS Mincho"/>
                <a:cs typeface="MS Mincho"/>
                <a:sym typeface="MS Mincho"/>
              </a:rPr>
              <a:t>術後</a:t>
            </a:r>
            <a:r>
              <a:rPr lang="ja-JP" altLang="en-US" sz="1100" b="1" dirty="0">
                <a:solidFill>
                  <a:schemeClr val="dk1"/>
                </a:solidFill>
                <a:latin typeface="MS Mincho" pitchFamily="49" charset="-128"/>
                <a:ea typeface="MS Mincho"/>
                <a:cs typeface="MS Mincho"/>
                <a:sym typeface="MS Mincho"/>
              </a:rPr>
              <a:t>」</a:t>
            </a:r>
            <a:r>
              <a:rPr lang="ko-KR" sz="1100" b="1" dirty="0">
                <a:solidFill>
                  <a:schemeClr val="dk1"/>
                </a:solidFill>
                <a:latin typeface="MS Mincho" pitchFamily="49" charset="-128"/>
                <a:ea typeface="MS Mincho"/>
                <a:cs typeface="MS Mincho"/>
                <a:sym typeface="MS Mincho"/>
              </a:rPr>
              <a:t> (3088) , </a:t>
            </a:r>
            <a:r>
              <a:rPr lang="ja-JP" altLang="en-US" sz="1100" b="1" dirty="0">
                <a:solidFill>
                  <a:schemeClr val="dk1"/>
                </a:solidFill>
                <a:latin typeface="MS Mincho" pitchFamily="49" charset="-128"/>
                <a:ea typeface="MS Mincho"/>
                <a:cs typeface="MS Mincho"/>
                <a:sym typeface="MS Mincho"/>
              </a:rPr>
              <a:t>「</a:t>
            </a:r>
            <a:r>
              <a:rPr lang="ko-KR" sz="1100" b="1" dirty="0">
                <a:solidFill>
                  <a:schemeClr val="dk1"/>
                </a:solidFill>
                <a:latin typeface="MS Mincho" pitchFamily="49" charset="-128"/>
                <a:ea typeface="MS Mincho"/>
                <a:cs typeface="MS Mincho"/>
                <a:sym typeface="MS Mincho"/>
              </a:rPr>
              <a:t>右</a:t>
            </a:r>
            <a:r>
              <a:rPr lang="ja-JP" altLang="en-US" sz="1100" b="1" dirty="0">
                <a:solidFill>
                  <a:schemeClr val="dk1"/>
                </a:solidFill>
                <a:latin typeface="MS Mincho" pitchFamily="49" charset="-128"/>
                <a:ea typeface="MS Mincho"/>
                <a:cs typeface="MS Mincho"/>
                <a:sym typeface="MS Mincho"/>
              </a:rPr>
              <a:t>」</a:t>
            </a:r>
            <a:r>
              <a:rPr lang="ko-KR" sz="1100" b="1" dirty="0">
                <a:solidFill>
                  <a:schemeClr val="dk1"/>
                </a:solidFill>
                <a:latin typeface="MS Mincho" pitchFamily="49" charset="-128"/>
                <a:ea typeface="MS Mincho"/>
                <a:cs typeface="MS Mincho"/>
                <a:sym typeface="MS Mincho"/>
              </a:rPr>
              <a:t>(2056)</a:t>
            </a:r>
            <a:r>
              <a:rPr lang="ja-JP" altLang="ko-KR" sz="1100" b="1" dirty="0">
                <a:latin typeface="MS Mincho" pitchFamily="49" charset="-128"/>
                <a:ea typeface="MS Mincho" pitchFamily="49" charset="-128"/>
              </a:rPr>
              <a:t>を登録します。</a:t>
            </a:r>
            <a:endParaRPr b="1" dirty="0">
              <a:latin typeface="MS Mincho" pitchFamily="49" charset="-128"/>
              <a:ea typeface="MS Mincho" pitchFamily="49" charset="-128"/>
            </a:endParaRPr>
          </a:p>
        </p:txBody>
      </p:sp>
      <p:pic>
        <p:nvPicPr>
          <p:cNvPr id="23" name="Google Shape;539;p24">
            <a:extLst>
              <a:ext uri="{FF2B5EF4-FFF2-40B4-BE49-F238E27FC236}">
                <a16:creationId xmlns:a16="http://schemas.microsoft.com/office/drawing/2014/main" id="{C16AE69D-5D63-ECE9-746D-4786D2FE384D}"/>
              </a:ext>
            </a:extLst>
          </p:cNvPr>
          <p:cNvPicPr preferRelativeResize="0"/>
          <p:nvPr/>
        </p:nvPicPr>
        <p:blipFill rotWithShape="1">
          <a:blip r:embed="rId5" cstate="print">
            <a:alphaModFix/>
          </a:blip>
          <a:srcRect/>
          <a:stretch/>
        </p:blipFill>
        <p:spPr>
          <a:xfrm>
            <a:off x="825630" y="4666298"/>
            <a:ext cx="647700" cy="361950"/>
          </a:xfrm>
          <a:prstGeom prst="rect">
            <a:avLst/>
          </a:prstGeom>
          <a:noFill/>
          <a:ln>
            <a:noFill/>
          </a:ln>
        </p:spPr>
      </p:pic>
      <p:pic>
        <p:nvPicPr>
          <p:cNvPr id="24" name="Google Shape;540;p24">
            <a:extLst>
              <a:ext uri="{FF2B5EF4-FFF2-40B4-BE49-F238E27FC236}">
                <a16:creationId xmlns:a16="http://schemas.microsoft.com/office/drawing/2014/main" id="{6A54BBE8-137E-D8FD-1511-90252160B4A2}"/>
              </a:ext>
            </a:extLst>
          </p:cNvPr>
          <p:cNvPicPr preferRelativeResize="0"/>
          <p:nvPr/>
        </p:nvPicPr>
        <p:blipFill rotWithShape="1">
          <a:blip r:embed="rId6" cstate="print">
            <a:alphaModFix/>
          </a:blip>
          <a:srcRect/>
          <a:stretch/>
        </p:blipFill>
        <p:spPr>
          <a:xfrm>
            <a:off x="820854" y="8736459"/>
            <a:ext cx="676275" cy="323850"/>
          </a:xfrm>
          <a:prstGeom prst="rect">
            <a:avLst/>
          </a:prstGeom>
          <a:noFill/>
          <a:ln>
            <a:noFill/>
          </a:ln>
        </p:spPr>
      </p:pic>
      <p:sp>
        <p:nvSpPr>
          <p:cNvPr id="25" name="Google Shape;525;p24">
            <a:extLst>
              <a:ext uri="{FF2B5EF4-FFF2-40B4-BE49-F238E27FC236}">
                <a16:creationId xmlns:a16="http://schemas.microsoft.com/office/drawing/2014/main" id="{C49DC400-BCA3-8223-4D44-F294AA4FF08A}"/>
              </a:ext>
            </a:extLst>
          </p:cNvPr>
          <p:cNvSpPr txBox="1"/>
          <p:nvPr/>
        </p:nvSpPr>
        <p:spPr>
          <a:xfrm>
            <a:off x="480176" y="4124241"/>
            <a:ext cx="609392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②</a:t>
            </a:r>
            <a:r>
              <a:rPr lang="en-US" altLang="ko-KR" sz="1100" dirty="0">
                <a:solidFill>
                  <a:srgbClr val="FF0000"/>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機能ボタンを利用して情報を登録</a:t>
            </a:r>
            <a:r>
              <a:rPr lang="ja-JP" altLang="en-US" sz="1100" dirty="0">
                <a:latin typeface="MS Mincho" pitchFamily="49" charset="-128"/>
                <a:ea typeface="MS Mincho" pitchFamily="49" charset="-128"/>
              </a:rPr>
              <a:t>及び</a:t>
            </a:r>
            <a:r>
              <a:rPr lang="ja-JP" altLang="ko-KR" sz="1100" dirty="0">
                <a:latin typeface="MS Mincho" pitchFamily="49" charset="-128"/>
                <a:ea typeface="MS Mincho" pitchFamily="49" charset="-128"/>
              </a:rPr>
              <a:t>変更します。</a:t>
            </a:r>
            <a:endParaRPr sz="1100" dirty="0">
              <a:solidFill>
                <a:schemeClr val="dk1"/>
              </a:solidFill>
              <a:latin typeface="MS Mincho" pitchFamily="49" charset="-128"/>
              <a:ea typeface="MS Mincho" pitchFamily="49" charset="-128"/>
              <a:cs typeface="MS Mincho"/>
              <a:sym typeface="MS Mincho"/>
            </a:endParaRPr>
          </a:p>
        </p:txBody>
      </p:sp>
    </p:spTree>
    <p:extLst>
      <p:ext uri="{BB962C8B-B14F-4D97-AF65-F5344CB8AC3E}">
        <p14:creationId xmlns:p14="http://schemas.microsoft.com/office/powerpoint/2010/main" val="233836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D97FC-0BB9-6513-395B-43D9C3A0F75E}"/>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0977C8A2-EAD9-1754-1A34-6D17ABE8BA75}"/>
              </a:ext>
            </a:extLst>
          </p:cNvPr>
          <p:cNvSpPr>
            <a:spLocks noGrp="1"/>
          </p:cNvSpPr>
          <p:nvPr>
            <p:ph type="sldNum" sz="quarter" idx="12"/>
          </p:nvPr>
        </p:nvSpPr>
        <p:spPr/>
        <p:txBody>
          <a:bodyPr/>
          <a:lstStyle/>
          <a:p>
            <a:fld id="{AE8EA5A1-38AB-4AA0-89CC-DE1004BC27E5}" type="slidenum">
              <a:rPr kumimoji="1" lang="ja-JP" altLang="en-US" smtClean="0"/>
              <a:t>211</a:t>
            </a:fld>
            <a:endParaRPr kumimoji="1" lang="ja-JP" altLang="en-US"/>
          </a:p>
        </p:txBody>
      </p:sp>
      <p:grpSp>
        <p:nvGrpSpPr>
          <p:cNvPr id="3" name="Google Shape;545;p25">
            <a:extLst>
              <a:ext uri="{FF2B5EF4-FFF2-40B4-BE49-F238E27FC236}">
                <a16:creationId xmlns:a16="http://schemas.microsoft.com/office/drawing/2014/main" id="{0469062E-ED6F-5D89-9C4F-EA1A3011D5ED}"/>
              </a:ext>
            </a:extLst>
          </p:cNvPr>
          <p:cNvGrpSpPr/>
          <p:nvPr/>
        </p:nvGrpSpPr>
        <p:grpSpPr>
          <a:xfrm>
            <a:off x="771689" y="1575601"/>
            <a:ext cx="5465077" cy="887995"/>
            <a:chOff x="-2205038" y="4632677"/>
            <a:chExt cx="8734425" cy="981684"/>
          </a:xfrm>
        </p:grpSpPr>
        <p:pic>
          <p:nvPicPr>
            <p:cNvPr id="4" name="Google Shape;546;p25">
              <a:extLst>
                <a:ext uri="{FF2B5EF4-FFF2-40B4-BE49-F238E27FC236}">
                  <a16:creationId xmlns:a16="http://schemas.microsoft.com/office/drawing/2014/main" id="{F7BAE34D-2207-E36E-109E-F7B4C276A648}"/>
                </a:ext>
              </a:extLst>
            </p:cNvPr>
            <p:cNvPicPr preferRelativeResize="0"/>
            <p:nvPr/>
          </p:nvPicPr>
          <p:blipFill rotWithShape="1">
            <a:blip r:embed="rId3" cstate="print">
              <a:alphaModFix/>
            </a:blip>
            <a:srcRect/>
            <a:stretch/>
          </p:blipFill>
          <p:spPr>
            <a:xfrm>
              <a:off x="-2205038" y="4633286"/>
              <a:ext cx="7343775" cy="981075"/>
            </a:xfrm>
            <a:prstGeom prst="rect">
              <a:avLst/>
            </a:prstGeom>
            <a:noFill/>
            <a:ln>
              <a:noFill/>
            </a:ln>
          </p:spPr>
        </p:pic>
        <p:pic>
          <p:nvPicPr>
            <p:cNvPr id="5" name="Google Shape;547;p25">
              <a:extLst>
                <a:ext uri="{FF2B5EF4-FFF2-40B4-BE49-F238E27FC236}">
                  <a16:creationId xmlns:a16="http://schemas.microsoft.com/office/drawing/2014/main" id="{E17F3E0F-E860-92F1-85B8-D7CAE59090ED}"/>
                </a:ext>
              </a:extLst>
            </p:cNvPr>
            <p:cNvPicPr preferRelativeResize="0"/>
            <p:nvPr/>
          </p:nvPicPr>
          <p:blipFill rotWithShape="1">
            <a:blip r:embed="rId4" cstate="print">
              <a:alphaModFix/>
            </a:blip>
            <a:srcRect/>
            <a:stretch/>
          </p:blipFill>
          <p:spPr>
            <a:xfrm>
              <a:off x="5138737" y="4632677"/>
              <a:ext cx="1390650" cy="647700"/>
            </a:xfrm>
            <a:prstGeom prst="rect">
              <a:avLst/>
            </a:prstGeom>
            <a:noFill/>
            <a:ln>
              <a:noFill/>
            </a:ln>
          </p:spPr>
        </p:pic>
      </p:grpSp>
      <p:sp>
        <p:nvSpPr>
          <p:cNvPr id="6" name="Google Shape;548;p25">
            <a:extLst>
              <a:ext uri="{FF2B5EF4-FFF2-40B4-BE49-F238E27FC236}">
                <a16:creationId xmlns:a16="http://schemas.microsoft.com/office/drawing/2014/main" id="{BF6BB93A-B9F4-A511-9ADF-905FEABF9145}"/>
              </a:ext>
            </a:extLst>
          </p:cNvPr>
          <p:cNvSpPr txBox="1"/>
          <p:nvPr/>
        </p:nvSpPr>
        <p:spPr>
          <a:xfrm>
            <a:off x="916614" y="7629489"/>
            <a:ext cx="5627062" cy="938678"/>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ダウンロード</a:t>
            </a:r>
            <a:endParaRPr sz="1100" dirty="0">
              <a:solidFill>
                <a:schemeClr val="dk1"/>
              </a:solidFill>
              <a:latin typeface="MS Mincho" pitchFamily="49" charset="-128"/>
              <a:ea typeface="MS Mincho" pitchFamily="49" charset="-128"/>
              <a:cs typeface="MS Mincho"/>
              <a:sym typeface="MS Mincho"/>
            </a:endParaRPr>
          </a:p>
          <a:p>
            <a:pPr lvl="0">
              <a:lnSpc>
                <a:spcPct val="125000"/>
              </a:lnSpc>
            </a:pPr>
            <a:r>
              <a:rPr lang="ja-JP" altLang="ko-KR" sz="1100" dirty="0">
                <a:latin typeface="MS Mincho" pitchFamily="49" charset="-128"/>
                <a:ea typeface="MS Mincho" pitchFamily="49" charset="-128"/>
              </a:rPr>
              <a:t>現在登録されている「ユーザー</a:t>
            </a:r>
            <a:r>
              <a:rPr lang="ja-JP" altLang="en-US" sz="1100" dirty="0">
                <a:latin typeface="MS Mincho" pitchFamily="49" charset="-128"/>
                <a:ea typeface="MS Mincho" pitchFamily="49" charset="-128"/>
              </a:rPr>
              <a:t>ワープロ</a:t>
            </a:r>
            <a:r>
              <a:rPr lang="ja-JP" altLang="ko-KR" sz="1100" dirty="0">
                <a:latin typeface="MS Mincho" pitchFamily="49" charset="-128"/>
                <a:ea typeface="MS Mincho" pitchFamily="49" charset="-128"/>
              </a:rPr>
              <a:t>索引情報」をExcel（XLSX）</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フォーマットでPCにファイルを ダウンロードします。</a:t>
            </a:r>
            <a:endParaRPr lang="en-US" altLang="ja-JP" sz="1100" dirty="0">
              <a:latin typeface="MS Mincho" pitchFamily="49" charset="-128"/>
              <a:ea typeface="MS Mincho" pitchFamily="49" charset="-128"/>
            </a:endParaRPr>
          </a:p>
          <a:p>
            <a:pPr lvl="0">
              <a:lnSpc>
                <a:spcPct val="125000"/>
              </a:lnSpc>
            </a:pPr>
            <a:r>
              <a:rPr lang="ko-KR" sz="1100" dirty="0">
                <a:solidFill>
                  <a:srgbClr val="FF0000"/>
                </a:solidFill>
                <a:latin typeface="MS Mincho" pitchFamily="49" charset="-128"/>
                <a:ea typeface="MS Mincho"/>
                <a:cs typeface="MS Mincho"/>
                <a:sym typeface="MS Mincho"/>
              </a:rPr>
              <a:t>注：</a:t>
            </a:r>
            <a:r>
              <a:rPr lang="ja-JP" altLang="ko-KR" sz="1100" dirty="0">
                <a:solidFill>
                  <a:srgbClr val="FF0000"/>
                </a:solidFill>
                <a:latin typeface="MS Mincho" pitchFamily="49" charset="-128"/>
                <a:ea typeface="MS Mincho" pitchFamily="49" charset="-128"/>
              </a:rPr>
              <a:t>ダウンロードしたファイル形式で「アップロード」可能です。</a:t>
            </a:r>
            <a:endParaRPr sz="1100" dirty="0">
              <a:solidFill>
                <a:srgbClr val="FF0000"/>
              </a:solidFill>
              <a:latin typeface="MS Mincho" pitchFamily="49" charset="-128"/>
              <a:ea typeface="MS Mincho" pitchFamily="49" charset="-128"/>
              <a:cs typeface="MS Mincho"/>
              <a:sym typeface="MS Mincho"/>
            </a:endParaRPr>
          </a:p>
        </p:txBody>
      </p:sp>
      <p:sp>
        <p:nvSpPr>
          <p:cNvPr id="7" name="Google Shape;550;p25">
            <a:extLst>
              <a:ext uri="{FF2B5EF4-FFF2-40B4-BE49-F238E27FC236}">
                <a16:creationId xmlns:a16="http://schemas.microsoft.com/office/drawing/2014/main" id="{7BDE5068-9241-13E9-879B-64868E435CEE}"/>
              </a:ext>
            </a:extLst>
          </p:cNvPr>
          <p:cNvSpPr txBox="1"/>
          <p:nvPr/>
        </p:nvSpPr>
        <p:spPr>
          <a:xfrm>
            <a:off x="590902" y="620998"/>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ja-JP" altLang="en-US" sz="1100" dirty="0">
                <a:latin typeface="MS Mincho" pitchFamily="49" charset="-128"/>
                <a:ea typeface="MS Mincho" pitchFamily="49" charset="-128"/>
              </a:rPr>
              <a:t>ワープロ</a:t>
            </a:r>
            <a:r>
              <a:rPr lang="ja-JP" altLang="ko-KR" sz="1100" dirty="0">
                <a:latin typeface="MS Mincho" pitchFamily="49" charset="-128"/>
                <a:ea typeface="MS Mincho" pitchFamily="49" charset="-128"/>
              </a:rPr>
              <a:t>の索引情報を一括管理します。</a:t>
            </a:r>
            <a:endParaRPr sz="1100" dirty="0">
              <a:solidFill>
                <a:schemeClr val="dk1"/>
              </a:solidFill>
              <a:latin typeface="MS Mincho" pitchFamily="49" charset="-128"/>
              <a:ea typeface="MS Mincho" pitchFamily="49" charset="-128"/>
              <a:cs typeface="MS Mincho"/>
              <a:sym typeface="MS Mincho"/>
            </a:endParaRPr>
          </a:p>
        </p:txBody>
      </p:sp>
      <p:sp>
        <p:nvSpPr>
          <p:cNvPr id="8" name="Google Shape;551;p25">
            <a:extLst>
              <a:ext uri="{FF2B5EF4-FFF2-40B4-BE49-F238E27FC236}">
                <a16:creationId xmlns:a16="http://schemas.microsoft.com/office/drawing/2014/main" id="{76F2FD6C-27EE-927F-B727-D50FB05AAA6D}"/>
              </a:ext>
            </a:extLst>
          </p:cNvPr>
          <p:cNvSpPr txBox="1"/>
          <p:nvPr/>
        </p:nvSpPr>
        <p:spPr>
          <a:xfrm>
            <a:off x="590902" y="211164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①</a:t>
            </a:r>
            <a:endParaRPr/>
          </a:p>
        </p:txBody>
      </p:sp>
      <p:sp>
        <p:nvSpPr>
          <p:cNvPr id="9" name="Google Shape;552;p25">
            <a:extLst>
              <a:ext uri="{FF2B5EF4-FFF2-40B4-BE49-F238E27FC236}">
                <a16:creationId xmlns:a16="http://schemas.microsoft.com/office/drawing/2014/main" id="{BAAD1C37-5FF2-8A1D-3305-B713FE7468FA}"/>
              </a:ext>
            </a:extLst>
          </p:cNvPr>
          <p:cNvSpPr txBox="1"/>
          <p:nvPr/>
        </p:nvSpPr>
        <p:spPr>
          <a:xfrm>
            <a:off x="2076101" y="2094265"/>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②</a:t>
            </a:r>
            <a:endParaRPr/>
          </a:p>
        </p:txBody>
      </p:sp>
      <p:sp>
        <p:nvSpPr>
          <p:cNvPr id="10" name="Google Shape;553;p25">
            <a:extLst>
              <a:ext uri="{FF2B5EF4-FFF2-40B4-BE49-F238E27FC236}">
                <a16:creationId xmlns:a16="http://schemas.microsoft.com/office/drawing/2014/main" id="{D6545BD7-8F36-F3CD-D704-D882153FCCEC}"/>
              </a:ext>
            </a:extLst>
          </p:cNvPr>
          <p:cNvSpPr txBox="1"/>
          <p:nvPr/>
        </p:nvSpPr>
        <p:spPr>
          <a:xfrm>
            <a:off x="831728" y="4443906"/>
            <a:ext cx="4540373" cy="727082"/>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アップロード</a:t>
            </a:r>
            <a:endParaRPr sz="1100" dirty="0">
              <a:solidFill>
                <a:schemeClr val="dk1"/>
              </a:solidFill>
              <a:latin typeface="MS Mincho" pitchFamily="49" charset="-128"/>
              <a:ea typeface="MS Mincho" pitchFamily="49" charset="-128"/>
              <a:cs typeface="MS Mincho"/>
              <a:sym typeface="MS Mincho"/>
            </a:endParaRPr>
          </a:p>
          <a:p>
            <a:pPr lvl="0">
              <a:lnSpc>
                <a:spcPct val="125000"/>
              </a:lnSpc>
            </a:pPr>
            <a:r>
              <a:rPr lang="ja-JP" altLang="ko-KR" sz="1100" dirty="0">
                <a:latin typeface="MS Mincho" pitchFamily="49" charset="-128"/>
                <a:ea typeface="MS Mincho" pitchFamily="49" charset="-128"/>
              </a:rPr>
              <a:t>下記の「ユーザー</a:t>
            </a:r>
            <a:r>
              <a:rPr lang="ja-JP" altLang="en-US" sz="1100" dirty="0">
                <a:latin typeface="MS Mincho" pitchFamily="49" charset="-128"/>
                <a:ea typeface="MS Mincho" pitchFamily="49" charset="-128"/>
              </a:rPr>
              <a:t>ワープロ</a:t>
            </a:r>
            <a:r>
              <a:rPr lang="ja-JP" altLang="ko-KR" sz="1100" dirty="0">
                <a:latin typeface="MS Mincho" pitchFamily="49" charset="-128"/>
                <a:ea typeface="MS Mincho" pitchFamily="49" charset="-128"/>
              </a:rPr>
              <a:t>索引情報」フォーマット</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で登録された情報を一括して 登録できます。</a:t>
            </a:r>
            <a:endParaRPr sz="1100" dirty="0">
              <a:solidFill>
                <a:schemeClr val="dk1"/>
              </a:solidFill>
              <a:latin typeface="MS Mincho" pitchFamily="49" charset="-128"/>
              <a:ea typeface="MS Mincho" pitchFamily="49" charset="-128"/>
              <a:cs typeface="MS Mincho"/>
              <a:sym typeface="MS Mincho"/>
            </a:endParaRPr>
          </a:p>
        </p:txBody>
      </p:sp>
      <p:pic>
        <p:nvPicPr>
          <p:cNvPr id="11" name="Google Shape;554;p25">
            <a:extLst>
              <a:ext uri="{FF2B5EF4-FFF2-40B4-BE49-F238E27FC236}">
                <a16:creationId xmlns:a16="http://schemas.microsoft.com/office/drawing/2014/main" id="{8870AFC4-7DB7-5D36-3FB2-0B175D160AE7}"/>
              </a:ext>
            </a:extLst>
          </p:cNvPr>
          <p:cNvPicPr preferRelativeResize="0"/>
          <p:nvPr/>
        </p:nvPicPr>
        <p:blipFill rotWithShape="1">
          <a:blip r:embed="rId5" cstate="print">
            <a:alphaModFix/>
          </a:blip>
          <a:srcRect/>
          <a:stretch/>
        </p:blipFill>
        <p:spPr>
          <a:xfrm>
            <a:off x="3770850" y="2488725"/>
            <a:ext cx="2675466" cy="2069306"/>
          </a:xfrm>
          <a:prstGeom prst="rect">
            <a:avLst/>
          </a:prstGeom>
          <a:noFill/>
          <a:ln w="9525" cap="flat" cmpd="sng">
            <a:solidFill>
              <a:schemeClr val="dk1"/>
            </a:solidFill>
            <a:prstDash val="solid"/>
            <a:round/>
            <a:headEnd type="none" w="sm" len="sm"/>
            <a:tailEnd type="none" w="sm" len="sm"/>
          </a:ln>
        </p:spPr>
      </p:pic>
      <p:pic>
        <p:nvPicPr>
          <p:cNvPr id="12" name="Google Shape;555;p25">
            <a:extLst>
              <a:ext uri="{FF2B5EF4-FFF2-40B4-BE49-F238E27FC236}">
                <a16:creationId xmlns:a16="http://schemas.microsoft.com/office/drawing/2014/main" id="{E09822E6-BA62-C5AC-1940-05B3B1AF668E}"/>
              </a:ext>
            </a:extLst>
          </p:cNvPr>
          <p:cNvPicPr preferRelativeResize="0"/>
          <p:nvPr/>
        </p:nvPicPr>
        <p:blipFill rotWithShape="1">
          <a:blip r:embed="rId6" cstate="print">
            <a:alphaModFix/>
          </a:blip>
          <a:srcRect/>
          <a:stretch/>
        </p:blipFill>
        <p:spPr>
          <a:xfrm>
            <a:off x="933802" y="5171028"/>
            <a:ext cx="4338115" cy="2361029"/>
          </a:xfrm>
          <a:prstGeom prst="rect">
            <a:avLst/>
          </a:prstGeom>
          <a:noFill/>
          <a:ln>
            <a:noFill/>
          </a:ln>
        </p:spPr>
      </p:pic>
      <p:cxnSp>
        <p:nvCxnSpPr>
          <p:cNvPr id="13" name="Google Shape;556;p25">
            <a:extLst>
              <a:ext uri="{FF2B5EF4-FFF2-40B4-BE49-F238E27FC236}">
                <a16:creationId xmlns:a16="http://schemas.microsoft.com/office/drawing/2014/main" id="{54AD5DCF-9324-6478-5157-28B6F158FA03}"/>
              </a:ext>
            </a:extLst>
          </p:cNvPr>
          <p:cNvCxnSpPr>
            <a:stCxn id="8" idx="2"/>
            <a:endCxn id="11" idx="1"/>
          </p:cNvCxnSpPr>
          <p:nvPr/>
        </p:nvCxnSpPr>
        <p:spPr>
          <a:xfrm rot="-5400000" flipH="1">
            <a:off x="1763451" y="1516181"/>
            <a:ext cx="1042500" cy="2972100"/>
          </a:xfrm>
          <a:prstGeom prst="bentConnector2">
            <a:avLst/>
          </a:prstGeom>
          <a:noFill/>
          <a:ln w="19050" cap="flat" cmpd="sng">
            <a:solidFill>
              <a:srgbClr val="FF0000"/>
            </a:solidFill>
            <a:prstDash val="solid"/>
            <a:miter lim="800000"/>
            <a:headEnd type="none" w="sm" len="sm"/>
            <a:tailEnd type="triangle" w="med" len="med"/>
          </a:ln>
        </p:spPr>
      </p:cxnSp>
      <p:sp>
        <p:nvSpPr>
          <p:cNvPr id="14" name="Google Shape;557;p25">
            <a:extLst>
              <a:ext uri="{FF2B5EF4-FFF2-40B4-BE49-F238E27FC236}">
                <a16:creationId xmlns:a16="http://schemas.microsoft.com/office/drawing/2014/main" id="{3BAB9707-1F31-0DAC-61CB-00D001EAB303}"/>
              </a:ext>
            </a:extLst>
          </p:cNvPr>
          <p:cNvSpPr txBox="1"/>
          <p:nvPr/>
        </p:nvSpPr>
        <p:spPr>
          <a:xfrm>
            <a:off x="916613" y="2954662"/>
            <a:ext cx="2707408" cy="515485"/>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Excel（XLSX）ファイルを選択してクラウドサーバーにアップロードします。</a:t>
            </a:r>
            <a:endParaRPr dirty="0">
              <a:latin typeface="MS Mincho" pitchFamily="49" charset="-128"/>
              <a:ea typeface="MS Mincho" pitchFamily="49" charset="-128"/>
            </a:endParaRPr>
          </a:p>
        </p:txBody>
      </p:sp>
      <p:sp>
        <p:nvSpPr>
          <p:cNvPr id="15" name="Google Shape;558;p25">
            <a:extLst>
              <a:ext uri="{FF2B5EF4-FFF2-40B4-BE49-F238E27FC236}">
                <a16:creationId xmlns:a16="http://schemas.microsoft.com/office/drawing/2014/main" id="{646CCD94-AC8F-41AE-2701-EDA3E7854AEB}"/>
              </a:ext>
            </a:extLst>
          </p:cNvPr>
          <p:cNvSpPr/>
          <p:nvPr/>
        </p:nvSpPr>
        <p:spPr>
          <a:xfrm>
            <a:off x="5772041" y="3938230"/>
            <a:ext cx="650026" cy="175313"/>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6" name="Google Shape;559;p25">
            <a:extLst>
              <a:ext uri="{FF2B5EF4-FFF2-40B4-BE49-F238E27FC236}">
                <a16:creationId xmlns:a16="http://schemas.microsoft.com/office/drawing/2014/main" id="{5DD14A7B-3B15-6E23-56DE-9C7435BA44B3}"/>
              </a:ext>
            </a:extLst>
          </p:cNvPr>
          <p:cNvSpPr/>
          <p:nvPr/>
        </p:nvSpPr>
        <p:spPr>
          <a:xfrm>
            <a:off x="916613" y="918853"/>
            <a:ext cx="4231858" cy="541531"/>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1件</a:t>
            </a:r>
            <a:r>
              <a:rPr lang="ja-JP" altLang="en-US" sz="1100" dirty="0">
                <a:latin typeface="MS Mincho" pitchFamily="49" charset="-128"/>
                <a:ea typeface="MS Mincho" pitchFamily="49" charset="-128"/>
              </a:rPr>
              <a:t>ごと</a:t>
            </a:r>
            <a:r>
              <a:rPr lang="ja-JP" altLang="ko-KR" sz="1100" dirty="0">
                <a:latin typeface="MS Mincho" pitchFamily="49" charset="-128"/>
                <a:ea typeface="MS Mincho" pitchFamily="49" charset="-128"/>
              </a:rPr>
              <a:t>に登録するのが面倒な場合</a:t>
            </a:r>
            <a:r>
              <a:rPr lang="ja-JP" altLang="en-US" sz="1100" dirty="0">
                <a:latin typeface="MS Mincho" pitchFamily="49" charset="-128"/>
                <a:ea typeface="MS Mincho" pitchFamily="49" charset="-128"/>
              </a:rPr>
              <a:t>には大</a:t>
            </a:r>
            <a:r>
              <a:rPr lang="ja-JP" altLang="ko-KR" sz="1100" dirty="0">
                <a:latin typeface="MS Mincho" pitchFamily="49" charset="-128"/>
                <a:ea typeface="MS Mincho" pitchFamily="49" charset="-128"/>
              </a:rPr>
              <a:t>量の情報をファイルに</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記載して一括登録することができます。</a:t>
            </a:r>
            <a:endParaRPr lang="en-US" altLang="ja-JP" sz="1100" dirty="0">
              <a:latin typeface="MS Mincho" pitchFamily="49" charset="-128"/>
              <a:ea typeface="MS Mincho" pitchFamily="49" charset="-128"/>
            </a:endParaRPr>
          </a:p>
        </p:txBody>
      </p:sp>
    </p:spTree>
    <p:extLst>
      <p:ext uri="{BB962C8B-B14F-4D97-AF65-F5344CB8AC3E}">
        <p14:creationId xmlns:p14="http://schemas.microsoft.com/office/powerpoint/2010/main" val="661363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2A6F980E-7E30-9094-C849-543819BD9261}"/>
              </a:ext>
            </a:extLst>
          </p:cNvPr>
          <p:cNvSpPr>
            <a:spLocks noGrp="1"/>
          </p:cNvSpPr>
          <p:nvPr>
            <p:ph type="sldNum" sz="quarter" idx="12"/>
          </p:nvPr>
        </p:nvSpPr>
        <p:spPr/>
        <p:txBody>
          <a:bodyPr/>
          <a:lstStyle/>
          <a:p>
            <a:fld id="{AE8EA5A1-38AB-4AA0-89CC-DE1004BC27E5}" type="slidenum">
              <a:rPr kumimoji="1" lang="ja-JP" altLang="en-US" smtClean="0"/>
              <a:t>212</a:t>
            </a:fld>
            <a:endParaRPr kumimoji="1" lang="ja-JP" altLang="en-US"/>
          </a:p>
        </p:txBody>
      </p:sp>
      <p:pic>
        <p:nvPicPr>
          <p:cNvPr id="3" name="그림 2">
            <a:extLst>
              <a:ext uri="{FF2B5EF4-FFF2-40B4-BE49-F238E27FC236}">
                <a16:creationId xmlns:a16="http://schemas.microsoft.com/office/drawing/2014/main" id="{C6CD7342-2732-7256-EBD4-F888F21A1264}"/>
              </a:ext>
            </a:extLst>
          </p:cNvPr>
          <p:cNvPicPr>
            <a:picLocks noChangeAspect="1"/>
          </p:cNvPicPr>
          <p:nvPr/>
        </p:nvPicPr>
        <p:blipFill>
          <a:blip r:embed="rId2" cstate="print"/>
          <a:stretch>
            <a:fillRect/>
          </a:stretch>
        </p:blipFill>
        <p:spPr>
          <a:xfrm>
            <a:off x="3749340" y="6666352"/>
            <a:ext cx="2466975" cy="2124075"/>
          </a:xfrm>
          <a:prstGeom prst="rect">
            <a:avLst/>
          </a:prstGeom>
        </p:spPr>
      </p:pic>
      <p:pic>
        <p:nvPicPr>
          <p:cNvPr id="4" name="그림 3">
            <a:extLst>
              <a:ext uri="{FF2B5EF4-FFF2-40B4-BE49-F238E27FC236}">
                <a16:creationId xmlns:a16="http://schemas.microsoft.com/office/drawing/2014/main" id="{3038C99B-0006-AC8C-0F6A-A9CA408C53EA}"/>
              </a:ext>
            </a:extLst>
          </p:cNvPr>
          <p:cNvPicPr>
            <a:picLocks noChangeAspect="1"/>
          </p:cNvPicPr>
          <p:nvPr/>
        </p:nvPicPr>
        <p:blipFill>
          <a:blip r:embed="rId3" cstate="print"/>
          <a:srcRect t="10529"/>
          <a:stretch/>
        </p:blipFill>
        <p:spPr>
          <a:xfrm>
            <a:off x="594061" y="3305175"/>
            <a:ext cx="2149491" cy="3215370"/>
          </a:xfrm>
          <a:prstGeom prst="rect">
            <a:avLst/>
          </a:prstGeom>
          <a:ln>
            <a:solidFill>
              <a:srgbClr val="000000"/>
            </a:solidFill>
          </a:ln>
        </p:spPr>
      </p:pic>
      <p:sp>
        <p:nvSpPr>
          <p:cNvPr id="5" name="正方形/長方形 2">
            <a:extLst>
              <a:ext uri="{FF2B5EF4-FFF2-40B4-BE49-F238E27FC236}">
                <a16:creationId xmlns:a16="http://schemas.microsoft.com/office/drawing/2014/main" id="{61B35C47-AF0C-85DE-E58E-6C514A0604F3}"/>
              </a:ext>
            </a:extLst>
          </p:cNvPr>
          <p:cNvSpPr/>
          <p:nvPr/>
        </p:nvSpPr>
        <p:spPr>
          <a:xfrm>
            <a:off x="594224" y="685399"/>
            <a:ext cx="5417053"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ko-KR" sz="1400" dirty="0">
                <a:solidFill>
                  <a:schemeClr val="tx1"/>
                </a:solidFill>
              </a:rPr>
              <a:t>マザーDB管理</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6" name="四角形: 角を丸くする 15">
            <a:extLst>
              <a:ext uri="{FF2B5EF4-FFF2-40B4-BE49-F238E27FC236}">
                <a16:creationId xmlns:a16="http://schemas.microsoft.com/office/drawing/2014/main" id="{6E6146C2-200D-D9C1-2F43-613ED635BC92}"/>
              </a:ext>
            </a:extLst>
          </p:cNvPr>
          <p:cNvSpPr/>
          <p:nvPr/>
        </p:nvSpPr>
        <p:spPr>
          <a:xfrm>
            <a:off x="893440" y="6089139"/>
            <a:ext cx="1501261" cy="23622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25">
            <a:extLst>
              <a:ext uri="{FF2B5EF4-FFF2-40B4-BE49-F238E27FC236}">
                <a16:creationId xmlns:a16="http://schemas.microsoft.com/office/drawing/2014/main" id="{7A8A1246-5208-CC65-5064-3DC01A90214E}"/>
              </a:ext>
            </a:extLst>
          </p:cNvPr>
          <p:cNvSpPr/>
          <p:nvPr/>
        </p:nvSpPr>
        <p:spPr>
          <a:xfrm>
            <a:off x="2890028" y="5691350"/>
            <a:ext cx="3501387" cy="829195"/>
          </a:xfrm>
          <a:prstGeom prst="roundRect">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ja-JP" altLang="ko-KR" sz="1100" dirty="0">
                <a:solidFill>
                  <a:schemeClr val="tx1"/>
                </a:solidFill>
                <a:latin typeface="MS Mincho" pitchFamily="49" charset="-128"/>
                <a:ea typeface="MS Mincho" pitchFamily="49" charset="-128"/>
              </a:rPr>
              <a:t>ナビゲーションウィンドウの「Admin」&gt;「マザーDB管理」をダブルクリックします。</a:t>
            </a:r>
            <a:endParaRPr lang="ja-JP" altLang="en-US" sz="1100" dirty="0">
              <a:solidFill>
                <a:schemeClr val="tx1"/>
              </a:solidFill>
              <a:latin typeface="MS Mincho" pitchFamily="49" charset="-128"/>
              <a:ea typeface="MS Mincho" pitchFamily="49" charset="-128"/>
            </a:endParaRPr>
          </a:p>
        </p:txBody>
      </p:sp>
      <p:sp>
        <p:nvSpPr>
          <p:cNvPr id="8" name="Google Shape;356;p15">
            <a:extLst>
              <a:ext uri="{FF2B5EF4-FFF2-40B4-BE49-F238E27FC236}">
                <a16:creationId xmlns:a16="http://schemas.microsoft.com/office/drawing/2014/main" id="{B52B5A43-5D97-2353-8B7F-C5796F71E9A1}"/>
              </a:ext>
            </a:extLst>
          </p:cNvPr>
          <p:cNvSpPr/>
          <p:nvPr/>
        </p:nvSpPr>
        <p:spPr>
          <a:xfrm>
            <a:off x="4171129" y="8285909"/>
            <a:ext cx="1211318" cy="222946"/>
          </a:xfrm>
          <a:prstGeom prst="roundRect">
            <a:avLst>
              <a:gd name="adj" fmla="val 16667"/>
            </a:avLst>
          </a:prstGeom>
          <a:noFill/>
          <a:ln w="1905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9" name="Google Shape;357;p15">
            <a:extLst>
              <a:ext uri="{FF2B5EF4-FFF2-40B4-BE49-F238E27FC236}">
                <a16:creationId xmlns:a16="http://schemas.microsoft.com/office/drawing/2014/main" id="{80B23418-3CAF-11A5-F8B9-43107D13296A}"/>
              </a:ext>
            </a:extLst>
          </p:cNvPr>
          <p:cNvSpPr/>
          <p:nvPr/>
        </p:nvSpPr>
        <p:spPr>
          <a:xfrm>
            <a:off x="632595" y="7025316"/>
            <a:ext cx="2862810" cy="829195"/>
          </a:xfrm>
          <a:prstGeom prst="roundRect">
            <a:avLst>
              <a:gd name="adj" fmla="val 16667"/>
            </a:avLst>
          </a:prstGeom>
          <a:solidFill>
            <a:schemeClr val="lt1"/>
          </a:solidFill>
          <a:ln w="1270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サポーターユーザー向けナビゲーションウィンドウの「Admin」&gt;「マザーDB管理」をダブルクリックします。</a:t>
            </a:r>
            <a:endParaRPr sz="1100" dirty="0">
              <a:solidFill>
                <a:schemeClr val="dk1"/>
              </a:solidFill>
              <a:latin typeface="MS Mincho" pitchFamily="49" charset="-128"/>
              <a:ea typeface="MS Mincho" pitchFamily="49" charset="-128"/>
              <a:cs typeface="MS Mincho"/>
              <a:sym typeface="MS Mincho"/>
            </a:endParaRPr>
          </a:p>
        </p:txBody>
      </p:sp>
      <p:sp>
        <p:nvSpPr>
          <p:cNvPr id="11" name="テキスト ボックス 1">
            <a:extLst>
              <a:ext uri="{FF2B5EF4-FFF2-40B4-BE49-F238E27FC236}">
                <a16:creationId xmlns:a16="http://schemas.microsoft.com/office/drawing/2014/main" id="{D6730BA5-702B-4D66-4143-F090CCE2F0EB}"/>
              </a:ext>
            </a:extLst>
          </p:cNvPr>
          <p:cNvSpPr txBox="1"/>
          <p:nvPr/>
        </p:nvSpPr>
        <p:spPr>
          <a:xfrm>
            <a:off x="498985" y="985876"/>
            <a:ext cx="5992840" cy="2179186"/>
          </a:xfrm>
          <a:prstGeom prst="rect">
            <a:avLst/>
          </a:prstGeom>
          <a:solidFill>
            <a:schemeClr val="bg1"/>
          </a:solidFill>
        </p:spPr>
        <p:txBody>
          <a:bodyPr wrap="square" rtlCol="0">
            <a:spAutoFit/>
          </a:bodyPr>
          <a:lstStyle/>
          <a:p>
            <a:pPr>
              <a:lnSpc>
                <a:spcPct val="125000"/>
              </a:lnSpc>
            </a:pPr>
            <a:r>
              <a:rPr lang="ja-JP" altLang="ko-KR" sz="1100" dirty="0">
                <a:latin typeface="MS Mincho" pitchFamily="49" charset="-128"/>
                <a:ea typeface="MS Mincho" pitchFamily="49" charset="-128"/>
              </a:rPr>
              <a:t>すべての医療機関の</a:t>
            </a:r>
            <a:r>
              <a:rPr lang="ja-JP" altLang="en-US" sz="1100" dirty="0">
                <a:latin typeface="MS Mincho" pitchFamily="49" charset="-128"/>
                <a:ea typeface="MS Mincho" pitchFamily="49" charset="-128"/>
              </a:rPr>
              <a:t>全</a:t>
            </a:r>
            <a:r>
              <a:rPr lang="ja-JP" altLang="ko-KR" sz="1100" dirty="0">
                <a:latin typeface="MS Mincho" pitchFamily="49" charset="-128"/>
                <a:ea typeface="MS Mincho" pitchFamily="49" charset="-128"/>
              </a:rPr>
              <a:t>診療年月</a:t>
            </a:r>
            <a:r>
              <a:rPr lang="ja-JP" altLang="en-US" sz="1100" dirty="0">
                <a:latin typeface="MS Mincho" pitchFamily="49" charset="-128"/>
                <a:ea typeface="MS Mincho" pitchFamily="49" charset="-128"/>
              </a:rPr>
              <a:t>を通して、レセプト内</a:t>
            </a:r>
            <a:r>
              <a:rPr lang="ja-JP" altLang="ko-KR" sz="1100" dirty="0">
                <a:latin typeface="MS Mincho" pitchFamily="49" charset="-128"/>
                <a:ea typeface="MS Mincho" pitchFamily="49" charset="-128"/>
              </a:rPr>
              <a:t>の</a:t>
            </a:r>
            <a:endParaRPr lang="en-US" altLang="ja-JP" sz="1100" dirty="0">
              <a:latin typeface="MS Mincho" pitchFamily="49" charset="-128"/>
              <a:ea typeface="MS Mincho" pitchFamily="49" charset="-128"/>
            </a:endParaRPr>
          </a:p>
          <a:p>
            <a:pPr>
              <a:lnSpc>
                <a:spcPct val="125000"/>
              </a:lnSpc>
            </a:pPr>
            <a:r>
              <a:rPr lang="ja-JP" altLang="ko-KR" sz="1100" dirty="0">
                <a:latin typeface="MS Mincho" pitchFamily="49" charset="-128"/>
                <a:ea typeface="MS Mincho" pitchFamily="49" charset="-128"/>
              </a:rPr>
              <a:t>医薬品だけで</a:t>
            </a:r>
            <a:r>
              <a:rPr lang="ja-JP" altLang="en-US" sz="1100" dirty="0">
                <a:latin typeface="MS Mincho" pitchFamily="49" charset="-128"/>
                <a:ea typeface="MS Mincho" pitchFamily="49" charset="-128"/>
              </a:rPr>
              <a:t>は</a:t>
            </a:r>
            <a:r>
              <a:rPr lang="ja-JP" altLang="ko-KR" sz="1100" dirty="0">
                <a:latin typeface="MS Mincho" pitchFamily="49" charset="-128"/>
                <a:ea typeface="MS Mincho" pitchFamily="49" charset="-128"/>
              </a:rPr>
              <a:t>なく診療行為（検査や</a:t>
            </a:r>
            <a:r>
              <a:rPr lang="ja-JP" altLang="en-US" sz="1100" dirty="0">
                <a:latin typeface="MS Mincho" pitchFamily="49" charset="-128"/>
                <a:ea typeface="MS Mincho" pitchFamily="49" charset="-128"/>
              </a:rPr>
              <a:t>画像</a:t>
            </a:r>
            <a:r>
              <a:rPr lang="ja-JP" altLang="ko-KR" sz="1100" dirty="0">
                <a:latin typeface="MS Mincho" pitchFamily="49" charset="-128"/>
                <a:ea typeface="MS Mincho" pitchFamily="49" charset="-128"/>
              </a:rPr>
              <a:t>診断）</a:t>
            </a:r>
            <a:r>
              <a:rPr lang="ja-JP" altLang="en-US" sz="1100" dirty="0">
                <a:latin typeface="MS Mincho" pitchFamily="49" charset="-128"/>
                <a:ea typeface="MS Mincho" pitchFamily="49" charset="-128"/>
              </a:rPr>
              <a:t>を対象として全ての医療機関の</a:t>
            </a: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適</a:t>
            </a:r>
            <a:r>
              <a:rPr lang="ja-JP" altLang="ko-KR" sz="1100" dirty="0">
                <a:latin typeface="MS Mincho" pitchFamily="49" charset="-128"/>
                <a:ea typeface="MS Mincho" pitchFamily="49" charset="-128"/>
              </a:rPr>
              <a:t>応病名チェックデータ」で不合格</a:t>
            </a:r>
            <a:r>
              <a:rPr lang="ja-JP" altLang="en-US" sz="1100" dirty="0">
                <a:latin typeface="MS Mincho" pitchFamily="49" charset="-128"/>
                <a:ea typeface="MS Mincho" pitchFamily="49" charset="-128"/>
              </a:rPr>
              <a:t>レセプトから合格に変更させた「</a:t>
            </a:r>
            <a:r>
              <a:rPr lang="en-US" altLang="ja-JP" sz="1100" dirty="0">
                <a:latin typeface="MS Mincho" pitchFamily="49" charset="-128"/>
                <a:ea typeface="MS Mincho" pitchFamily="49" charset="-128"/>
              </a:rPr>
              <a:t>HIT</a:t>
            </a:r>
            <a:r>
              <a:rPr lang="ja-JP" altLang="en-US" sz="1100" dirty="0">
                <a:latin typeface="MS Mincho" pitchFamily="49" charset="-128"/>
                <a:ea typeface="MS Mincho" pitchFamily="49" charset="-128"/>
              </a:rPr>
              <a:t>病名」のみを抽出して</a:t>
            </a:r>
            <a:endParaRPr lang="en-US" altLang="ja-JP" sz="1100" dirty="0">
              <a:latin typeface="MS Mincho" pitchFamily="49" charset="-128"/>
              <a:ea typeface="MS Mincho" pitchFamily="49" charset="-128"/>
            </a:endParaRPr>
          </a:p>
          <a:p>
            <a:pPr>
              <a:lnSpc>
                <a:spcPct val="125000"/>
              </a:lnSpc>
            </a:pPr>
            <a:r>
              <a:rPr lang="ja-JP" altLang="en-US" sz="1100" dirty="0">
                <a:latin typeface="MS Mincho" pitchFamily="49" charset="-128"/>
                <a:ea typeface="MS Mincho" pitchFamily="49" charset="-128"/>
              </a:rPr>
              <a:t>データベース化したものです。</a:t>
            </a:r>
            <a:r>
              <a:rPr lang="ja-JP" altLang="ko-KR" sz="1100" dirty="0">
                <a:latin typeface="MS Mincho" pitchFamily="49" charset="-128"/>
                <a:ea typeface="MS Mincho" pitchFamily="49" charset="-128"/>
              </a:rPr>
              <a:t>これをマザーDBと呼びます。</a:t>
            </a:r>
            <a:endParaRPr lang="en-US" altLang="ja-JP" sz="1100" dirty="0">
              <a:latin typeface="MS Mincho" pitchFamily="49" charset="-128"/>
              <a:ea typeface="MS Mincho" pitchFamily="49" charset="-128"/>
            </a:endParaRPr>
          </a:p>
          <a:p>
            <a:pPr>
              <a:lnSpc>
                <a:spcPct val="125000"/>
              </a:lnSpc>
            </a:pPr>
            <a:endParaRPr lang="en-US" altLang="ja-JP" sz="1100" dirty="0">
              <a:latin typeface="MS Mincho" pitchFamily="49" charset="-128"/>
              <a:ea typeface="MS Mincho" pitchFamily="49" charset="-128"/>
            </a:endParaRPr>
          </a:p>
          <a:p>
            <a:pPr>
              <a:lnSpc>
                <a:spcPct val="125000"/>
              </a:lnSpc>
            </a:pPr>
            <a:r>
              <a:rPr lang="ja-JP" altLang="en-US" sz="1100" dirty="0">
                <a:latin typeface="MS Mincho" pitchFamily="49" charset="-128"/>
                <a:ea typeface="MS Mincho" pitchFamily="49" charset="-128"/>
              </a:rPr>
              <a:t>又、</a:t>
            </a:r>
            <a:r>
              <a:rPr lang="ja-JP" altLang="ko-KR" sz="1100" dirty="0">
                <a:latin typeface="MS Mincho" pitchFamily="49" charset="-128"/>
                <a:ea typeface="MS Mincho" pitchFamily="49" charset="-128"/>
              </a:rPr>
              <a:t>マザーDB情報はクラウドAI学習を通じて一般医療機関に適用されます。</a:t>
            </a:r>
            <a:endParaRPr lang="en-US" altLang="ja-JP" sz="1100" dirty="0">
              <a:latin typeface="MS Mincho" pitchFamily="49" charset="-128"/>
              <a:ea typeface="MS Mincho" pitchFamily="49" charset="-128"/>
            </a:endParaRPr>
          </a:p>
          <a:p>
            <a:pPr>
              <a:lnSpc>
                <a:spcPct val="125000"/>
              </a:lnSpc>
            </a:pPr>
            <a:r>
              <a:rPr lang="en-US" altLang="ko-KR" sz="1100" b="1" dirty="0">
                <a:latin typeface="MS Mincho" pitchFamily="49" charset="-128"/>
                <a:ea typeface="MS Mincho" pitchFamily="49" charset="-128"/>
              </a:rPr>
              <a:t> (</a:t>
            </a:r>
            <a:r>
              <a:rPr lang="ja-JP" altLang="en-US" sz="1100" dirty="0">
                <a:latin typeface="MS Mincho" pitchFamily="49" charset="-128"/>
                <a:ea typeface="MS Mincho" pitchFamily="49" charset="-128"/>
              </a:rPr>
              <a:t>詳細のは</a:t>
            </a:r>
            <a:r>
              <a:rPr lang="ja-JP" altLang="ko-KR" sz="1100" dirty="0">
                <a:latin typeface="MS Mincho" pitchFamily="49" charset="-128"/>
                <a:ea typeface="MS Mincho" pitchFamily="49" charset="-128"/>
              </a:rPr>
              <a:t>クラウドAI学習マニュアル</a:t>
            </a:r>
            <a:r>
              <a:rPr lang="ja-JP" altLang="en-US" sz="1100" dirty="0">
                <a:latin typeface="MS Mincho" pitchFamily="49" charset="-128"/>
                <a:ea typeface="MS Mincho" pitchFamily="49" charset="-128"/>
              </a:rPr>
              <a:t>を参考してください</a:t>
            </a:r>
            <a:r>
              <a:rPr lang="en-US" altLang="ko-KR" sz="1100" b="1" dirty="0">
                <a:latin typeface="MS Mincho" pitchFamily="49" charset="-128"/>
                <a:ea typeface="MS Mincho" pitchFamily="49" charset="-128"/>
              </a:rPr>
              <a:t>)</a:t>
            </a:r>
          </a:p>
          <a:p>
            <a:pPr>
              <a:lnSpc>
                <a:spcPct val="125000"/>
              </a:lnSpc>
            </a:pPr>
            <a:endParaRPr lang="en-US" altLang="ko-KR" sz="1100" dirty="0">
              <a:latin typeface="MS Mincho" pitchFamily="49" charset="-128"/>
              <a:ea typeface="MS Mincho" pitchFamily="49" charset="-128"/>
            </a:endParaRPr>
          </a:p>
          <a:p>
            <a:pPr>
              <a:lnSpc>
                <a:spcPct val="125000"/>
              </a:lnSpc>
            </a:pPr>
            <a:r>
              <a:rPr lang="ja-JP" altLang="ko-KR" sz="1100" dirty="0">
                <a:solidFill>
                  <a:srgbClr val="FF0000"/>
                </a:solidFill>
                <a:latin typeface="MS Mincho" pitchFamily="49" charset="-128"/>
                <a:ea typeface="MS Mincho" pitchFamily="49" charset="-128"/>
              </a:rPr>
              <a:t>注：マザーDB管理は運営者権限のメニューで</a:t>
            </a:r>
            <a:r>
              <a:rPr lang="ja-JP" altLang="en-US" sz="1100" dirty="0">
                <a:solidFill>
                  <a:srgbClr val="FF0000"/>
                </a:solidFill>
                <a:latin typeface="MS Mincho" pitchFamily="49" charset="-128"/>
                <a:ea typeface="MS Mincho" pitchFamily="49" charset="-128"/>
              </a:rPr>
              <a:t>としてサポートセンターでは</a:t>
            </a:r>
            <a:r>
              <a:rPr lang="ja-JP" altLang="ko-KR" sz="1100" dirty="0">
                <a:solidFill>
                  <a:srgbClr val="FF0000"/>
                </a:solidFill>
                <a:latin typeface="MS Mincho" pitchFamily="49" charset="-128"/>
                <a:ea typeface="MS Mincho" pitchFamily="49" charset="-128"/>
              </a:rPr>
              <a:t>専門家が管理しています。</a:t>
            </a:r>
            <a:endParaRPr lang="en-US" altLang="ko-KR" sz="1100" dirty="0">
              <a:solidFill>
                <a:srgbClr val="FF0000"/>
              </a:solidFill>
              <a:latin typeface="MS Mincho" pitchFamily="49" charset="-128"/>
              <a:ea typeface="MS Mincho" pitchFamily="49" charset="-128"/>
            </a:endParaRPr>
          </a:p>
        </p:txBody>
      </p:sp>
      <p:sp>
        <p:nvSpPr>
          <p:cNvPr id="12" name="Google Shape;96;p1">
            <a:extLst>
              <a:ext uri="{FF2B5EF4-FFF2-40B4-BE49-F238E27FC236}">
                <a16:creationId xmlns:a16="http://schemas.microsoft.com/office/drawing/2014/main" id="{BE02656D-E4DA-919A-692F-57FE7BDBEF8D}"/>
              </a:ext>
            </a:extLst>
          </p:cNvPr>
          <p:cNvSpPr txBox="1"/>
          <p:nvPr/>
        </p:nvSpPr>
        <p:spPr>
          <a:xfrm>
            <a:off x="2896366" y="3337128"/>
            <a:ext cx="3114911" cy="515485"/>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pPr>
              <a:lnSpc>
                <a:spcPct val="125000"/>
              </a:lnSpc>
            </a:pPr>
            <a:r>
              <a:rPr lang="ja" altLang="ko-KR" sz="1100" spc="-5" dirty="0">
                <a:solidFill>
                  <a:srgbClr val="FF0000"/>
                </a:solidFill>
                <a:latin typeface="游ゴシック"/>
                <a:cs typeface="游ゴシック"/>
              </a:rPr>
              <a:t>※</a:t>
            </a:r>
            <a:r>
              <a:rPr lang="ja-JP" altLang="en-US" sz="1100" dirty="0">
                <a:solidFill>
                  <a:srgbClr val="FF0000"/>
                </a:solidFill>
                <a:latin typeface="MS Mincho" pitchFamily="49" charset="-128"/>
                <a:ea typeface="MS Mincho" pitchFamily="49" charset="-128"/>
              </a:rPr>
              <a:t>注：</a:t>
            </a:r>
            <a:r>
              <a:rPr lang="ja-JP" altLang="ko-KR" sz="1100" dirty="0">
                <a:solidFill>
                  <a:srgbClr val="FF0000"/>
                </a:solidFill>
                <a:latin typeface="MS Mincho" pitchFamily="49" charset="-128"/>
                <a:ea typeface="MS Mincho" pitchFamily="49" charset="-128"/>
              </a:rPr>
              <a:t>一般医療機関のユーザーには本画面の</a:t>
            </a:r>
            <a:endParaRPr lang="en-US" altLang="ja-JP" sz="1100" dirty="0">
              <a:solidFill>
                <a:srgbClr val="FF0000"/>
              </a:solidFill>
              <a:latin typeface="MS Mincho" pitchFamily="49" charset="-128"/>
              <a:ea typeface="MS Mincho" pitchFamily="49" charset="-128"/>
            </a:endParaRPr>
          </a:p>
          <a:p>
            <a:pPr>
              <a:lnSpc>
                <a:spcPct val="125000"/>
              </a:lnSpc>
            </a:pPr>
            <a:r>
              <a:rPr lang="ja-JP" altLang="en-US" sz="1100" dirty="0">
                <a:solidFill>
                  <a:srgbClr val="FF0000"/>
                </a:solidFill>
                <a:latin typeface="MS Mincho" pitchFamily="49" charset="-128"/>
                <a:ea typeface="MS Mincho" pitchFamily="49" charset="-128"/>
              </a:rPr>
              <a:t>　　</a:t>
            </a:r>
            <a:r>
              <a:rPr lang="ja-JP" altLang="ko-KR" sz="1100" dirty="0">
                <a:solidFill>
                  <a:srgbClr val="FF0000"/>
                </a:solidFill>
                <a:latin typeface="MS Mincho" pitchFamily="49" charset="-128"/>
                <a:ea typeface="MS Mincho" pitchFamily="49" charset="-128"/>
              </a:rPr>
              <a:t>アクセスを許可しません。</a:t>
            </a:r>
            <a:endParaRPr lang="en-US" altLang="ko-KR" sz="1100" dirty="0">
              <a:solidFill>
                <a:srgbClr val="FF0000"/>
              </a:solidFill>
              <a:latin typeface="MS Mincho" pitchFamily="49" charset="-128"/>
              <a:ea typeface="MS Mincho" pitchFamily="49" charset="-128"/>
            </a:endParaRPr>
          </a:p>
        </p:txBody>
      </p:sp>
      <p:sp>
        <p:nvSpPr>
          <p:cNvPr id="13" name="Google Shape;96;p1">
            <a:extLst>
              <a:ext uri="{FF2B5EF4-FFF2-40B4-BE49-F238E27FC236}">
                <a16:creationId xmlns:a16="http://schemas.microsoft.com/office/drawing/2014/main" id="{26A7E2B7-14FB-C5C2-BA5F-E4EF2E2D965C}"/>
              </a:ext>
            </a:extLst>
          </p:cNvPr>
          <p:cNvSpPr txBox="1"/>
          <p:nvPr/>
        </p:nvSpPr>
        <p:spPr>
          <a:xfrm>
            <a:off x="641685" y="8000318"/>
            <a:ext cx="3114911" cy="727082"/>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pPr>
              <a:lnSpc>
                <a:spcPct val="125000"/>
              </a:lnSpc>
            </a:pPr>
            <a:r>
              <a:rPr lang="ja" altLang="ko-KR" sz="1100" spc="-5" dirty="0">
                <a:solidFill>
                  <a:srgbClr val="FF0000"/>
                </a:solidFill>
                <a:latin typeface="游ゴシック"/>
                <a:cs typeface="游ゴシック"/>
              </a:rPr>
              <a:t>※</a:t>
            </a:r>
            <a:r>
              <a:rPr lang="ja-JP" altLang="en-US" sz="1100" dirty="0">
                <a:solidFill>
                  <a:srgbClr val="001F5F"/>
                </a:solidFill>
                <a:latin typeface="MS Mincho" pitchFamily="49" charset="-128"/>
                <a:ea typeface="MS Mincho" pitchFamily="49" charset="-128"/>
              </a:rPr>
              <a:t>「</a:t>
            </a:r>
            <a:r>
              <a:rPr lang="ja-JP" altLang="en-US" sz="1100" b="1" dirty="0">
                <a:solidFill>
                  <a:srgbClr val="001F5F"/>
                </a:solidFill>
                <a:latin typeface="MS Mincho" pitchFamily="49" charset="-128"/>
                <a:ea typeface="MS Mincho" pitchFamily="49" charset="-128"/>
              </a:rPr>
              <a:t>サポーターユーザー」</a:t>
            </a:r>
            <a:r>
              <a:rPr lang="ja-JP" altLang="en-US" sz="1100" dirty="0">
                <a:solidFill>
                  <a:srgbClr val="001F5F"/>
                </a:solidFill>
                <a:latin typeface="MS Mincho" pitchFamily="49" charset="-128"/>
                <a:ea typeface="MS Mincho" pitchFamily="49" charset="-128"/>
              </a:rPr>
              <a:t>とは、医学的判断知識を備えたクラウドサービスのための諮問</a:t>
            </a:r>
            <a:r>
              <a:rPr lang="en-US" altLang="ja-JP" sz="1100" dirty="0">
                <a:solidFill>
                  <a:srgbClr val="001F5F"/>
                </a:solidFill>
                <a:latin typeface="MS Mincho" pitchFamily="49" charset="-128"/>
                <a:ea typeface="MS Mincho" pitchFamily="49" charset="-128"/>
              </a:rPr>
              <a:t>/</a:t>
            </a:r>
            <a:r>
              <a:rPr lang="ja-JP" altLang="en-US" sz="1100" dirty="0">
                <a:solidFill>
                  <a:srgbClr val="001F5F"/>
                </a:solidFill>
                <a:latin typeface="MS Mincho" pitchFamily="49" charset="-128"/>
                <a:ea typeface="MS Mincho" pitchFamily="49" charset="-128"/>
              </a:rPr>
              <a:t>検収を提供する専門家ユーザーを指します。</a:t>
            </a:r>
            <a:endParaRPr lang="en-US" altLang="ko-KR" sz="1100" dirty="0">
              <a:solidFill>
                <a:srgbClr val="001F5F"/>
              </a:solidFill>
              <a:latin typeface="MS Mincho" pitchFamily="49" charset="-128"/>
              <a:ea typeface="MS Mincho" pitchFamily="49" charset="-128"/>
            </a:endParaRPr>
          </a:p>
        </p:txBody>
      </p:sp>
    </p:spTree>
    <p:extLst>
      <p:ext uri="{BB962C8B-B14F-4D97-AF65-F5344CB8AC3E}">
        <p14:creationId xmlns:p14="http://schemas.microsoft.com/office/powerpoint/2010/main" val="1738098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E735C-F5A2-F110-B230-5BE2EDBEFF35}"/>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E6AAE3C3-78B4-96FE-8BFB-A21687DAA11B}"/>
              </a:ext>
            </a:extLst>
          </p:cNvPr>
          <p:cNvSpPr>
            <a:spLocks noGrp="1"/>
          </p:cNvSpPr>
          <p:nvPr>
            <p:ph type="sldNum" sz="quarter" idx="12"/>
          </p:nvPr>
        </p:nvSpPr>
        <p:spPr/>
        <p:txBody>
          <a:bodyPr/>
          <a:lstStyle/>
          <a:p>
            <a:fld id="{AE8EA5A1-38AB-4AA0-89CC-DE1004BC27E5}" type="slidenum">
              <a:rPr kumimoji="1" lang="ja-JP" altLang="en-US" smtClean="0"/>
              <a:t>213</a:t>
            </a:fld>
            <a:endParaRPr kumimoji="1" lang="ja-JP" altLang="en-US"/>
          </a:p>
        </p:txBody>
      </p:sp>
      <p:sp>
        <p:nvSpPr>
          <p:cNvPr id="3" name="テキスト ボックス 4">
            <a:extLst>
              <a:ext uri="{FF2B5EF4-FFF2-40B4-BE49-F238E27FC236}">
                <a16:creationId xmlns:a16="http://schemas.microsoft.com/office/drawing/2014/main" id="{E43B0CB9-13E0-55FD-1B2F-F21E62EE68CC}"/>
              </a:ext>
            </a:extLst>
          </p:cNvPr>
          <p:cNvSpPr txBox="1"/>
          <p:nvPr/>
        </p:nvSpPr>
        <p:spPr>
          <a:xfrm>
            <a:off x="546252" y="938513"/>
            <a:ext cx="5400000" cy="2748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 </a:t>
            </a: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適応</a:t>
            </a:r>
            <a:r>
              <a:rPr lang="ja-JP" altLang="ko-KR" sz="1100" dirty="0">
                <a:latin typeface="MS Mincho" pitchFamily="49" charset="-128"/>
                <a:ea typeface="MS Mincho" pitchFamily="49" charset="-128"/>
              </a:rPr>
              <a:t>コード別</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病名集計」（＝マザーDB）初期画面です。</a:t>
            </a:r>
            <a:endParaRPr lang="en-US" altLang="ja-JP" sz="1100" dirty="0">
              <a:latin typeface="MS Mincho" pitchFamily="49" charset="-128"/>
              <a:ea typeface="MS Mincho" pitchFamily="49" charset="-128"/>
            </a:endParaRPr>
          </a:p>
        </p:txBody>
      </p:sp>
      <p:pic>
        <p:nvPicPr>
          <p:cNvPr id="4" name="그림 3">
            <a:extLst>
              <a:ext uri="{FF2B5EF4-FFF2-40B4-BE49-F238E27FC236}">
                <a16:creationId xmlns:a16="http://schemas.microsoft.com/office/drawing/2014/main" id="{B512F805-E7FC-76BD-939F-A8332CF961C1}"/>
              </a:ext>
            </a:extLst>
          </p:cNvPr>
          <p:cNvPicPr>
            <a:picLocks noChangeAspect="1"/>
          </p:cNvPicPr>
          <p:nvPr/>
        </p:nvPicPr>
        <p:blipFill>
          <a:blip r:embed="rId2" cstate="print"/>
          <a:stretch>
            <a:fillRect/>
          </a:stretch>
        </p:blipFill>
        <p:spPr>
          <a:xfrm>
            <a:off x="600682" y="1221730"/>
            <a:ext cx="5504843" cy="3550061"/>
          </a:xfrm>
          <a:prstGeom prst="rect">
            <a:avLst/>
          </a:prstGeom>
        </p:spPr>
      </p:pic>
      <p:sp>
        <p:nvSpPr>
          <p:cNvPr id="5" name="テキスト ボックス 4">
            <a:extLst>
              <a:ext uri="{FF2B5EF4-FFF2-40B4-BE49-F238E27FC236}">
                <a16:creationId xmlns:a16="http://schemas.microsoft.com/office/drawing/2014/main" id="{5BD505D9-0970-60D0-86E5-0048BB65A2BD}"/>
              </a:ext>
            </a:extLst>
          </p:cNvPr>
          <p:cNvSpPr txBox="1"/>
          <p:nvPr/>
        </p:nvSpPr>
        <p:spPr>
          <a:xfrm>
            <a:off x="470053" y="4817607"/>
            <a:ext cx="6280086" cy="2748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●適応</a:t>
            </a:r>
            <a:r>
              <a:rPr lang="ja-JP" altLang="ko-KR" sz="1100" dirty="0">
                <a:latin typeface="MS Mincho" pitchFamily="49" charset="-128"/>
                <a:ea typeface="MS Mincho" pitchFamily="49" charset="-128"/>
              </a:rPr>
              <a:t>コード別</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病名集計と医療機関別チェックデータコピー機能がタブ</a:t>
            </a:r>
            <a:r>
              <a:rPr lang="ja-JP" altLang="en-US" sz="1100" dirty="0">
                <a:latin typeface="MS Mincho" pitchFamily="49" charset="-128"/>
                <a:ea typeface="MS Mincho" pitchFamily="49" charset="-128"/>
              </a:rPr>
              <a:t>で</a:t>
            </a:r>
            <a:r>
              <a:rPr lang="ja-JP" altLang="ko-KR" sz="1100" dirty="0">
                <a:latin typeface="MS Mincho" pitchFamily="49" charset="-128"/>
                <a:ea typeface="MS Mincho" pitchFamily="49" charset="-128"/>
              </a:rPr>
              <a:t>切り替わ</a:t>
            </a:r>
            <a:r>
              <a:rPr lang="ja-JP" altLang="en-US" sz="1100" dirty="0">
                <a:latin typeface="MS Mincho" pitchFamily="49" charset="-128"/>
                <a:ea typeface="MS Mincho" pitchFamily="49" charset="-128"/>
              </a:rPr>
              <a:t>り</a:t>
            </a:r>
            <a:r>
              <a:rPr lang="ja-JP" altLang="ko-KR" sz="1100" dirty="0">
                <a:latin typeface="MS Mincho" pitchFamily="49" charset="-128"/>
                <a:ea typeface="MS Mincho" pitchFamily="49" charset="-128"/>
              </a:rPr>
              <a:t>ます。</a:t>
            </a:r>
            <a:endParaRPr lang="en-US" altLang="ja-JP" sz="1100" dirty="0">
              <a:latin typeface="MS Mincho" pitchFamily="49" charset="-128"/>
              <a:ea typeface="MS Mincho" pitchFamily="49" charset="-128"/>
            </a:endParaRPr>
          </a:p>
        </p:txBody>
      </p:sp>
      <p:pic>
        <p:nvPicPr>
          <p:cNvPr id="6" name="그림 5">
            <a:extLst>
              <a:ext uri="{FF2B5EF4-FFF2-40B4-BE49-F238E27FC236}">
                <a16:creationId xmlns:a16="http://schemas.microsoft.com/office/drawing/2014/main" id="{AD8CDEC0-434C-E0B5-C75F-57DA35DCD34B}"/>
              </a:ext>
            </a:extLst>
          </p:cNvPr>
          <p:cNvPicPr>
            <a:picLocks noChangeAspect="1"/>
          </p:cNvPicPr>
          <p:nvPr/>
        </p:nvPicPr>
        <p:blipFill>
          <a:blip r:embed="rId3" cstate="print"/>
          <a:stretch>
            <a:fillRect/>
          </a:stretch>
        </p:blipFill>
        <p:spPr>
          <a:xfrm>
            <a:off x="600682" y="5374858"/>
            <a:ext cx="5785831" cy="692422"/>
          </a:xfrm>
          <a:prstGeom prst="rect">
            <a:avLst/>
          </a:prstGeom>
        </p:spPr>
      </p:pic>
      <p:sp>
        <p:nvSpPr>
          <p:cNvPr id="7" name="Google Shape;368;p16">
            <a:extLst>
              <a:ext uri="{FF2B5EF4-FFF2-40B4-BE49-F238E27FC236}">
                <a16:creationId xmlns:a16="http://schemas.microsoft.com/office/drawing/2014/main" id="{626419FA-6A1D-326C-B914-B072DF5FAD0F}"/>
              </a:ext>
            </a:extLst>
          </p:cNvPr>
          <p:cNvSpPr txBox="1"/>
          <p:nvPr/>
        </p:nvSpPr>
        <p:spPr>
          <a:xfrm>
            <a:off x="578054" y="4989998"/>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8" name="Google Shape;365;p16">
            <a:extLst>
              <a:ext uri="{FF2B5EF4-FFF2-40B4-BE49-F238E27FC236}">
                <a16:creationId xmlns:a16="http://schemas.microsoft.com/office/drawing/2014/main" id="{668D1F78-FD5C-02AF-5890-A92CDB9190BF}"/>
              </a:ext>
            </a:extLst>
          </p:cNvPr>
          <p:cNvSpPr txBox="1"/>
          <p:nvPr/>
        </p:nvSpPr>
        <p:spPr>
          <a:xfrm>
            <a:off x="522397" y="6132312"/>
            <a:ext cx="6187003"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マザーDB情報は</a:t>
            </a:r>
            <a:r>
              <a:rPr lang="ja-JP" altLang="en-US" sz="1100" dirty="0">
                <a:latin typeface="MS Mincho" pitchFamily="49" charset="-128"/>
                <a:ea typeface="MS Mincho" pitchFamily="49" charset="-128"/>
              </a:rPr>
              <a:t>適応</a:t>
            </a:r>
            <a:r>
              <a:rPr lang="ja-JP" altLang="ko-KR" sz="1100" dirty="0">
                <a:latin typeface="MS Mincho" pitchFamily="49" charset="-128"/>
                <a:ea typeface="MS Mincho" pitchFamily="49" charset="-128"/>
              </a:rPr>
              <a:t>コード別に病名名称を集計しています。 </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初期</a:t>
            </a:r>
            <a:r>
              <a:rPr lang="ja-JP" altLang="en-US" sz="1100" dirty="0">
                <a:latin typeface="MS Mincho" pitchFamily="49" charset="-128"/>
                <a:ea typeface="MS Mincho" pitchFamily="49" charset="-128"/>
              </a:rPr>
              <a:t>デフォルト</a:t>
            </a:r>
            <a:r>
              <a:rPr lang="ja-JP" altLang="ko-KR" sz="1100" dirty="0">
                <a:latin typeface="MS Mincho" pitchFamily="49" charset="-128"/>
                <a:ea typeface="MS Mincho" pitchFamily="49" charset="-128"/>
              </a:rPr>
              <a:t>タブ</a:t>
            </a:r>
            <a:r>
              <a:rPr lang="ja-JP" altLang="en-US" sz="1100" dirty="0">
                <a:latin typeface="MS Mincho" pitchFamily="49" charset="-128"/>
                <a:ea typeface="MS Mincho" pitchFamily="49" charset="-128"/>
              </a:rPr>
              <a:t>として</a:t>
            </a:r>
            <a:r>
              <a:rPr lang="ja-JP" altLang="ko-KR" sz="1100" dirty="0">
                <a:latin typeface="MS Mincho" pitchFamily="49" charset="-128"/>
                <a:ea typeface="MS Mincho" pitchFamily="49" charset="-128"/>
              </a:rPr>
              <a:t>設定され</a:t>
            </a:r>
            <a:r>
              <a:rPr lang="ja-JP" altLang="en-US" sz="1100" dirty="0">
                <a:latin typeface="MS Mincho" pitchFamily="49" charset="-128"/>
                <a:ea typeface="MS Mincho" pitchFamily="49" charset="-128"/>
              </a:rPr>
              <a:t>てあり</a:t>
            </a:r>
            <a:r>
              <a:rPr lang="ja-JP" altLang="ko-KR" sz="1100" dirty="0">
                <a:latin typeface="MS Mincho" pitchFamily="49" charset="-128"/>
                <a:ea typeface="MS Mincho" pitchFamily="49" charset="-128"/>
              </a:rPr>
              <a:t>、画面オープンと同時に自動的に照会されます。</a:t>
            </a:r>
            <a:endParaRPr dirty="0">
              <a:latin typeface="MS Mincho" pitchFamily="49" charset="-128"/>
              <a:ea typeface="MS Mincho" pitchFamily="49" charset="-128"/>
            </a:endParaRPr>
          </a:p>
        </p:txBody>
      </p:sp>
      <p:sp>
        <p:nvSpPr>
          <p:cNvPr id="9" name="Google Shape;365;p16">
            <a:extLst>
              <a:ext uri="{FF2B5EF4-FFF2-40B4-BE49-F238E27FC236}">
                <a16:creationId xmlns:a16="http://schemas.microsoft.com/office/drawing/2014/main" id="{2DEDA081-3CE8-8BDE-09A2-8C111751E045}"/>
              </a:ext>
            </a:extLst>
          </p:cNvPr>
          <p:cNvSpPr txBox="1"/>
          <p:nvPr/>
        </p:nvSpPr>
        <p:spPr>
          <a:xfrm>
            <a:off x="501854" y="8487482"/>
            <a:ext cx="6358961"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 「チェックデータ比較」作業画面に切り替わ</a:t>
            </a:r>
            <a:r>
              <a:rPr lang="ja-JP" altLang="en-US" sz="1100" dirty="0">
                <a:latin typeface="MS Mincho" pitchFamily="49" charset="-128"/>
                <a:ea typeface="MS Mincho" pitchFamily="49" charset="-128"/>
              </a:rPr>
              <a:t>り</a:t>
            </a:r>
            <a:r>
              <a:rPr lang="ja-JP" altLang="ko-KR" sz="1100" dirty="0">
                <a:latin typeface="MS Mincho" pitchFamily="49" charset="-128"/>
                <a:ea typeface="MS Mincho" pitchFamily="49" charset="-128"/>
              </a:rPr>
              <a:t>ます。 </a:t>
            </a:r>
            <a:r>
              <a:rPr lang="ja-JP" altLang="en-US" sz="1100" dirty="0">
                <a:latin typeface="MS Mincho" pitchFamily="49" charset="-128"/>
                <a:ea typeface="MS Mincho" pitchFamily="49" charset="-128"/>
              </a:rPr>
              <a:t>　</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選択医療機関に設定されているチェックデータを他の医療機関にコピーできるように</a:t>
            </a:r>
            <a:r>
              <a:rPr lang="ja-JP" altLang="en-US" sz="1100" dirty="0">
                <a:latin typeface="MS Mincho" pitchFamily="49" charset="-128"/>
                <a:ea typeface="MS Mincho" pitchFamily="49" charset="-128"/>
              </a:rPr>
              <a:t>なります</a:t>
            </a:r>
            <a:r>
              <a:rPr lang="ja-JP" altLang="ko-KR" sz="1100" dirty="0">
                <a:latin typeface="MS Mincho" pitchFamily="49" charset="-128"/>
                <a:ea typeface="MS Mincho" pitchFamily="49" charset="-128"/>
              </a:rPr>
              <a:t>。</a:t>
            </a:r>
            <a:endParaRPr lang="en-US" altLang="ko-KR" sz="1100" dirty="0">
              <a:solidFill>
                <a:schemeClr val="dk1"/>
              </a:solidFill>
              <a:latin typeface="MS Mincho" pitchFamily="49" charset="-128"/>
              <a:ea typeface="MS Mincho" pitchFamily="49" charset="-128"/>
              <a:cs typeface="MS Mincho"/>
              <a:sym typeface="MS Mincho"/>
            </a:endParaRPr>
          </a:p>
        </p:txBody>
      </p:sp>
      <p:grpSp>
        <p:nvGrpSpPr>
          <p:cNvPr id="10" name="グループ化 3">
            <a:extLst>
              <a:ext uri="{FF2B5EF4-FFF2-40B4-BE49-F238E27FC236}">
                <a16:creationId xmlns:a16="http://schemas.microsoft.com/office/drawing/2014/main" id="{6D6DABC8-02D9-8DD0-1F9D-D1DA933D2F46}"/>
              </a:ext>
            </a:extLst>
          </p:cNvPr>
          <p:cNvGrpSpPr/>
          <p:nvPr/>
        </p:nvGrpSpPr>
        <p:grpSpPr>
          <a:xfrm>
            <a:off x="600682" y="6608054"/>
            <a:ext cx="5785831" cy="1810317"/>
            <a:chOff x="1048101" y="7679031"/>
            <a:chExt cx="5785831" cy="1810317"/>
          </a:xfrm>
        </p:grpSpPr>
        <p:sp>
          <p:nvSpPr>
            <p:cNvPr id="11" name="Google Shape;371;p16">
              <a:extLst>
                <a:ext uri="{FF2B5EF4-FFF2-40B4-BE49-F238E27FC236}">
                  <a16:creationId xmlns:a16="http://schemas.microsoft.com/office/drawing/2014/main" id="{0A9A5728-3934-FD50-EBF0-18095E46D9AD}"/>
                </a:ext>
              </a:extLst>
            </p:cNvPr>
            <p:cNvSpPr txBox="1"/>
            <p:nvPr/>
          </p:nvSpPr>
          <p:spPr>
            <a:xfrm>
              <a:off x="1955142" y="7679031"/>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pic>
          <p:nvPicPr>
            <p:cNvPr id="12" name="그림 11">
              <a:extLst>
                <a:ext uri="{FF2B5EF4-FFF2-40B4-BE49-F238E27FC236}">
                  <a16:creationId xmlns:a16="http://schemas.microsoft.com/office/drawing/2014/main" id="{194902DF-DE60-540E-1B00-31C90C2589D7}"/>
                </a:ext>
              </a:extLst>
            </p:cNvPr>
            <p:cNvPicPr>
              <a:picLocks noChangeAspect="1"/>
            </p:cNvPicPr>
            <p:nvPr/>
          </p:nvPicPr>
          <p:blipFill>
            <a:blip r:embed="rId4" cstate="print"/>
            <a:stretch>
              <a:fillRect/>
            </a:stretch>
          </p:blipFill>
          <p:spPr>
            <a:xfrm>
              <a:off x="1048101" y="7982805"/>
              <a:ext cx="5785831" cy="1506543"/>
            </a:xfrm>
            <a:prstGeom prst="rect">
              <a:avLst/>
            </a:prstGeom>
          </p:spPr>
        </p:pic>
        <p:sp>
          <p:nvSpPr>
            <p:cNvPr id="13" name="Google Shape;381;p17">
              <a:extLst>
                <a:ext uri="{FF2B5EF4-FFF2-40B4-BE49-F238E27FC236}">
                  <a16:creationId xmlns:a16="http://schemas.microsoft.com/office/drawing/2014/main" id="{01127D96-7C06-860A-2A26-0F0EC9E644D7}"/>
                </a:ext>
              </a:extLst>
            </p:cNvPr>
            <p:cNvSpPr/>
            <p:nvPr/>
          </p:nvSpPr>
          <p:spPr>
            <a:xfrm>
              <a:off x="2267818" y="7976192"/>
              <a:ext cx="1030553" cy="275219"/>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grpSp>
      <p:sp>
        <p:nvSpPr>
          <p:cNvPr id="14" name="Google Shape;381;p17">
            <a:extLst>
              <a:ext uri="{FF2B5EF4-FFF2-40B4-BE49-F238E27FC236}">
                <a16:creationId xmlns:a16="http://schemas.microsoft.com/office/drawing/2014/main" id="{01EE11C8-97DB-C0A6-BDBF-8B2803C031CB}"/>
              </a:ext>
            </a:extLst>
          </p:cNvPr>
          <p:cNvSpPr/>
          <p:nvPr/>
        </p:nvSpPr>
        <p:spPr>
          <a:xfrm>
            <a:off x="771924" y="5367888"/>
            <a:ext cx="1030553" cy="275219"/>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5" name="テキスト ボックス 1">
            <a:extLst>
              <a:ext uri="{FF2B5EF4-FFF2-40B4-BE49-F238E27FC236}">
                <a16:creationId xmlns:a16="http://schemas.microsoft.com/office/drawing/2014/main" id="{5FC69545-EC7C-FC79-E32E-095E912AD4CA}"/>
              </a:ext>
            </a:extLst>
          </p:cNvPr>
          <p:cNvSpPr txBox="1"/>
          <p:nvPr/>
        </p:nvSpPr>
        <p:spPr>
          <a:xfrm>
            <a:off x="120139" y="604649"/>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　</a:t>
            </a:r>
            <a:r>
              <a:rPr lang="en-US" altLang="ja-JP" sz="1200" b="1" spc="-5" dirty="0">
                <a:latin typeface="游ゴシック" panose="020B0400000000000000" pitchFamily="50" charset="-128"/>
                <a:ea typeface="游ゴシック" panose="020B0400000000000000" pitchFamily="50" charset="-128"/>
                <a:cs typeface="함초롬바탕" panose="02030604000101010101" pitchFamily="18" charset="-128"/>
              </a:rPr>
              <a:t>1 . </a:t>
            </a: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　摘要コード別の病名集計 </a:t>
            </a:r>
            <a:endParaRPr kumimoji="1" lang="ja-JP" altLang="en-US" sz="1200" b="1" dirty="0">
              <a:latin typeface="游ゴシック" panose="020B0400000000000000" pitchFamily="50" charset="-128"/>
              <a:ea typeface="游ゴシック" panose="020B0400000000000000" pitchFamily="50" charset="-128"/>
            </a:endParaRPr>
          </a:p>
        </p:txBody>
      </p:sp>
      <p:sp>
        <p:nvSpPr>
          <p:cNvPr id="16" name="Google Shape;96;p1">
            <a:extLst>
              <a:ext uri="{FF2B5EF4-FFF2-40B4-BE49-F238E27FC236}">
                <a16:creationId xmlns:a16="http://schemas.microsoft.com/office/drawing/2014/main" id="{76C2CB37-B94B-A227-D5E5-E1240E1D41D1}"/>
              </a:ext>
            </a:extLst>
          </p:cNvPr>
          <p:cNvSpPr txBox="1"/>
          <p:nvPr/>
        </p:nvSpPr>
        <p:spPr>
          <a:xfrm>
            <a:off x="2990939" y="6840262"/>
            <a:ext cx="3395574" cy="430847"/>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r>
              <a:rPr lang="ja" altLang="ko-KR" sz="1100" spc="-5" dirty="0">
                <a:solidFill>
                  <a:srgbClr val="FF0000"/>
                </a:solidFill>
                <a:latin typeface="游ゴシック"/>
                <a:cs typeface="游ゴシック"/>
              </a:rPr>
              <a:t>※ </a:t>
            </a:r>
            <a:r>
              <a:rPr lang="ja" altLang="ja-JP" sz="1100" dirty="0">
                <a:solidFill>
                  <a:schemeClr val="dk1"/>
                </a:solidFill>
                <a:latin typeface="游ゴシック" panose="020B0400000000000000" pitchFamily="50" charset="-128"/>
                <a:ea typeface="游ゴシック" panose="020B0400000000000000" pitchFamily="50" charset="-128"/>
                <a:sym typeface="Arial"/>
              </a:rPr>
              <a:t>「</a:t>
            </a:r>
            <a:r>
              <a:rPr lang="ja-JP" altLang="ko-KR" sz="1100" b="1" dirty="0">
                <a:latin typeface="MS Mincho" pitchFamily="49" charset="-128"/>
                <a:ea typeface="MS Mincho" pitchFamily="49" charset="-128"/>
              </a:rPr>
              <a:t>チェックデータ比較</a:t>
            </a:r>
            <a:r>
              <a:rPr lang="ja" altLang="ja-JP" sz="1100" dirty="0">
                <a:solidFill>
                  <a:schemeClr val="dk1"/>
                </a:solidFill>
                <a:latin typeface="游ゴシック" panose="020B0400000000000000" pitchFamily="50" charset="-128"/>
                <a:ea typeface="游ゴシック" panose="020B0400000000000000" pitchFamily="50" charset="-128"/>
                <a:sym typeface="Arial"/>
              </a:rPr>
              <a:t>」</a:t>
            </a:r>
            <a:r>
              <a:rPr lang="ja" altLang="en-US" sz="1100" dirty="0">
                <a:solidFill>
                  <a:schemeClr val="dk1"/>
                </a:solidFill>
                <a:latin typeface="游ゴシック" panose="020B0400000000000000" pitchFamily="50" charset="-128"/>
                <a:ea typeface="游ゴシック" panose="020B0400000000000000" pitchFamily="50" charset="-128"/>
                <a:sym typeface="Arial"/>
              </a:rPr>
              <a:t> は、</a:t>
            </a:r>
            <a:r>
              <a:rPr lang="ja" altLang="ja-JP" sz="1100" dirty="0">
                <a:solidFill>
                  <a:schemeClr val="dk1"/>
                </a:solidFill>
                <a:latin typeface="游ゴシック" panose="020B0400000000000000" pitchFamily="50" charset="-128"/>
                <a:ea typeface="游ゴシック" panose="020B0400000000000000" pitchFamily="50" charset="-128"/>
                <a:sym typeface="Arial"/>
              </a:rPr>
              <a:t>（Page </a:t>
            </a:r>
            <a:r>
              <a:rPr lang="en-US" altLang="ja" sz="1100" dirty="0">
                <a:solidFill>
                  <a:schemeClr val="dk1"/>
                </a:solidFill>
                <a:latin typeface="游ゴシック" panose="020B0400000000000000" pitchFamily="50" charset="-128"/>
                <a:ea typeface="游ゴシック" panose="020B0400000000000000" pitchFamily="50" charset="-128"/>
                <a:sym typeface="Arial"/>
              </a:rPr>
              <a:t>215 </a:t>
            </a:r>
            <a:r>
              <a:rPr lang="ja" altLang="ja-JP" sz="1100" dirty="0">
                <a:solidFill>
                  <a:schemeClr val="dk1"/>
                </a:solidFill>
                <a:latin typeface="游ゴシック" panose="020B0400000000000000" pitchFamily="50" charset="-128"/>
                <a:ea typeface="游ゴシック" panose="020B0400000000000000" pitchFamily="50" charset="-128"/>
                <a:sym typeface="Arial"/>
              </a:rPr>
              <a:t>〜</a:t>
            </a:r>
            <a:r>
              <a:rPr lang="en-US" altLang="ja" sz="1100" dirty="0">
                <a:solidFill>
                  <a:schemeClr val="dk1"/>
                </a:solidFill>
                <a:latin typeface="游ゴシック" panose="020B0400000000000000" pitchFamily="50" charset="-128"/>
                <a:ea typeface="游ゴシック" panose="020B0400000000000000" pitchFamily="50" charset="-128"/>
                <a:sym typeface="Arial"/>
              </a:rPr>
              <a:t> </a:t>
            </a:r>
            <a:r>
              <a:rPr lang="ja" altLang="ja-JP" sz="1100" dirty="0">
                <a:solidFill>
                  <a:schemeClr val="dk1"/>
                </a:solidFill>
                <a:latin typeface="游ゴシック" panose="020B0400000000000000" pitchFamily="50" charset="-128"/>
                <a:ea typeface="游ゴシック" panose="020B0400000000000000" pitchFamily="50" charset="-128"/>
                <a:sym typeface="Arial"/>
              </a:rPr>
              <a:t>）を</a:t>
            </a:r>
            <a:r>
              <a:rPr lang="ja" altLang="en-US" sz="1100" dirty="0">
                <a:solidFill>
                  <a:schemeClr val="dk1"/>
                </a:solidFill>
                <a:latin typeface="游ゴシック" panose="020B0400000000000000" pitchFamily="50" charset="-128"/>
                <a:ea typeface="游ゴシック" panose="020B0400000000000000" pitchFamily="50" charset="-128"/>
                <a:sym typeface="Arial"/>
              </a:rPr>
              <a:t>参照してください</a:t>
            </a:r>
            <a:r>
              <a:rPr lang="ja" altLang="ko-KR" sz="1100" dirty="0">
                <a:solidFill>
                  <a:schemeClr val="dk1"/>
                </a:solidFill>
                <a:latin typeface="游ゴシック" panose="020B0400000000000000" pitchFamily="50" charset="-128"/>
                <a:ea typeface="游ゴシック" panose="020B0400000000000000" pitchFamily="50" charset="-128"/>
                <a:sym typeface="Arial"/>
              </a:rPr>
              <a:t>。</a:t>
            </a:r>
            <a:endParaRPr sz="11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380393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A17A1-8D66-67E1-872B-6BA63F6C94A7}"/>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9DDEECD4-05B6-DAF6-8CBD-691E26E0E34A}"/>
              </a:ext>
            </a:extLst>
          </p:cNvPr>
          <p:cNvSpPr>
            <a:spLocks noGrp="1"/>
          </p:cNvSpPr>
          <p:nvPr>
            <p:ph type="sldNum" sz="quarter" idx="12"/>
          </p:nvPr>
        </p:nvSpPr>
        <p:spPr/>
        <p:txBody>
          <a:bodyPr/>
          <a:lstStyle/>
          <a:p>
            <a:fld id="{AE8EA5A1-38AB-4AA0-89CC-DE1004BC27E5}" type="slidenum">
              <a:rPr kumimoji="1" lang="ja-JP" altLang="en-US" smtClean="0"/>
              <a:t>214</a:t>
            </a:fld>
            <a:endParaRPr kumimoji="1" lang="ja-JP" altLang="en-US"/>
          </a:p>
        </p:txBody>
      </p:sp>
      <p:pic>
        <p:nvPicPr>
          <p:cNvPr id="3" name="그림 2">
            <a:extLst>
              <a:ext uri="{FF2B5EF4-FFF2-40B4-BE49-F238E27FC236}">
                <a16:creationId xmlns:a16="http://schemas.microsoft.com/office/drawing/2014/main" id="{D689D33E-E8BC-F0C1-4EDC-44B33F946A75}"/>
              </a:ext>
            </a:extLst>
          </p:cNvPr>
          <p:cNvPicPr>
            <a:picLocks noChangeAspect="1"/>
          </p:cNvPicPr>
          <p:nvPr/>
        </p:nvPicPr>
        <p:blipFill>
          <a:blip r:embed="rId2" cstate="print"/>
          <a:stretch>
            <a:fillRect/>
          </a:stretch>
        </p:blipFill>
        <p:spPr>
          <a:xfrm>
            <a:off x="761315" y="2770404"/>
            <a:ext cx="1857375" cy="333375"/>
          </a:xfrm>
          <a:prstGeom prst="rect">
            <a:avLst/>
          </a:prstGeom>
        </p:spPr>
      </p:pic>
      <p:sp>
        <p:nvSpPr>
          <p:cNvPr id="4" name="テキスト ボックス 4">
            <a:extLst>
              <a:ext uri="{FF2B5EF4-FFF2-40B4-BE49-F238E27FC236}">
                <a16:creationId xmlns:a16="http://schemas.microsoft.com/office/drawing/2014/main" id="{8AE368DB-4C05-4652-04E8-59BAE411FC63}"/>
              </a:ext>
            </a:extLst>
          </p:cNvPr>
          <p:cNvSpPr txBox="1"/>
          <p:nvPr/>
        </p:nvSpPr>
        <p:spPr>
          <a:xfrm>
            <a:off x="540066" y="653531"/>
            <a:ext cx="5400000" cy="30392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 </a:t>
            </a:r>
            <a:r>
              <a:rPr lang="ja-JP" altLang="ko-KR" sz="1100" dirty="0">
                <a:latin typeface="MS Mincho" pitchFamily="49" charset="-128"/>
                <a:ea typeface="MS Mincho" pitchFamily="49" charset="-128"/>
              </a:rPr>
              <a:t>「マザーDB管理」タブの上</a:t>
            </a:r>
            <a:r>
              <a:rPr lang="ja-JP" altLang="en-US" sz="1100" dirty="0">
                <a:latin typeface="MS Mincho" pitchFamily="49" charset="-128"/>
                <a:ea typeface="MS Mincho" pitchFamily="49" charset="-128"/>
              </a:rPr>
              <a:t>段</a:t>
            </a:r>
            <a:r>
              <a:rPr lang="ja-JP" altLang="ko-KR" sz="1100" dirty="0">
                <a:latin typeface="MS Mincho" pitchFamily="49" charset="-128"/>
                <a:ea typeface="MS Mincho" pitchFamily="49" charset="-128"/>
              </a:rPr>
              <a:t>照会条件です。</a:t>
            </a:r>
            <a:endParaRPr lang="en-US" altLang="ja-JP" sz="1100" dirty="0">
              <a:latin typeface="MS Mincho" pitchFamily="49" charset="-128"/>
              <a:ea typeface="MS Mincho" pitchFamily="49" charset="-128"/>
            </a:endParaRPr>
          </a:p>
        </p:txBody>
      </p:sp>
      <p:pic>
        <p:nvPicPr>
          <p:cNvPr id="5" name="그림 4">
            <a:extLst>
              <a:ext uri="{FF2B5EF4-FFF2-40B4-BE49-F238E27FC236}">
                <a16:creationId xmlns:a16="http://schemas.microsoft.com/office/drawing/2014/main" id="{0A5F9AAC-1B96-9051-6B30-A9945926245E}"/>
              </a:ext>
            </a:extLst>
          </p:cNvPr>
          <p:cNvPicPr>
            <a:picLocks noChangeAspect="1"/>
          </p:cNvPicPr>
          <p:nvPr/>
        </p:nvPicPr>
        <p:blipFill>
          <a:blip r:embed="rId3" cstate="print"/>
          <a:stretch>
            <a:fillRect/>
          </a:stretch>
        </p:blipFill>
        <p:spPr>
          <a:xfrm>
            <a:off x="594496" y="1063192"/>
            <a:ext cx="5785831" cy="692422"/>
          </a:xfrm>
          <a:prstGeom prst="rect">
            <a:avLst/>
          </a:prstGeom>
        </p:spPr>
      </p:pic>
      <p:sp>
        <p:nvSpPr>
          <p:cNvPr id="6" name="Google Shape;368;p16">
            <a:extLst>
              <a:ext uri="{FF2B5EF4-FFF2-40B4-BE49-F238E27FC236}">
                <a16:creationId xmlns:a16="http://schemas.microsoft.com/office/drawing/2014/main" id="{3D2971BE-4837-475F-F16B-EF9EBD829C6B}"/>
              </a:ext>
            </a:extLst>
          </p:cNvPr>
          <p:cNvSpPr txBox="1"/>
          <p:nvPr/>
        </p:nvSpPr>
        <p:spPr>
          <a:xfrm>
            <a:off x="482669" y="121631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MS Mincho" pitchFamily="49" charset="-128"/>
                <a:ea typeface="Century"/>
                <a:cs typeface="Century"/>
                <a:sym typeface="Century"/>
              </a:rPr>
              <a:t>①</a:t>
            </a:r>
            <a:endParaRPr dirty="0">
              <a:latin typeface="MS Mincho" pitchFamily="49" charset="-128"/>
              <a:ea typeface="MS Mincho" pitchFamily="49" charset="-128"/>
            </a:endParaRPr>
          </a:p>
        </p:txBody>
      </p:sp>
      <p:sp>
        <p:nvSpPr>
          <p:cNvPr id="7" name="Google Shape;371;p16">
            <a:extLst>
              <a:ext uri="{FF2B5EF4-FFF2-40B4-BE49-F238E27FC236}">
                <a16:creationId xmlns:a16="http://schemas.microsoft.com/office/drawing/2014/main" id="{93451FC8-DD14-FC21-FDBA-841807EE7916}"/>
              </a:ext>
            </a:extLst>
          </p:cNvPr>
          <p:cNvSpPr txBox="1"/>
          <p:nvPr/>
        </p:nvSpPr>
        <p:spPr>
          <a:xfrm>
            <a:off x="5571594" y="1248897"/>
            <a:ext cx="344921"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MS Mincho" pitchFamily="49" charset="-128"/>
                <a:ea typeface="Century"/>
                <a:cs typeface="Century"/>
                <a:sym typeface="Century"/>
              </a:rPr>
              <a:t>②</a:t>
            </a:r>
            <a:endParaRPr dirty="0">
              <a:latin typeface="MS Mincho" pitchFamily="49" charset="-128"/>
              <a:ea typeface="MS Mincho" pitchFamily="49" charset="-128"/>
            </a:endParaRPr>
          </a:p>
        </p:txBody>
      </p:sp>
      <p:sp>
        <p:nvSpPr>
          <p:cNvPr id="8" name="Google Shape;365;p16">
            <a:extLst>
              <a:ext uri="{FF2B5EF4-FFF2-40B4-BE49-F238E27FC236}">
                <a16:creationId xmlns:a16="http://schemas.microsoft.com/office/drawing/2014/main" id="{D8F3888A-8F9A-AF41-1D72-3D4A11D0F655}"/>
              </a:ext>
            </a:extLst>
          </p:cNvPr>
          <p:cNvSpPr txBox="1"/>
          <p:nvPr/>
        </p:nvSpPr>
        <p:spPr>
          <a:xfrm>
            <a:off x="492422" y="1947680"/>
            <a:ext cx="6093920" cy="727082"/>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基準コード</a:t>
            </a:r>
            <a:r>
              <a:rPr lang="ja-JP" altLang="en-US" sz="1100" dirty="0">
                <a:latin typeface="MS Mincho" pitchFamily="49" charset="-128"/>
                <a:ea typeface="MS Mincho" pitchFamily="49" charset="-128"/>
              </a:rPr>
              <a:t>として</a:t>
            </a:r>
            <a:r>
              <a:rPr lang="ja-JP" altLang="ko-KR" sz="1100" dirty="0">
                <a:latin typeface="MS Mincho" pitchFamily="49" charset="-128"/>
                <a:ea typeface="MS Mincho" pitchFamily="49" charset="-128"/>
              </a:rPr>
              <a:t>医薬品は薬価基準コードで</a:t>
            </a:r>
            <a:r>
              <a:rPr lang="ja-JP" altLang="en-US" sz="1100" dirty="0">
                <a:latin typeface="MS Mincho" pitchFamily="49" charset="-128"/>
                <a:ea typeface="MS Mincho" pitchFamily="49" charset="-128"/>
              </a:rPr>
              <a:t>、</a:t>
            </a:r>
            <a:r>
              <a:rPr lang="ja-JP" altLang="ko-KR" sz="1100" dirty="0">
                <a:latin typeface="MS Mincho" pitchFamily="49" charset="-128"/>
                <a:ea typeface="MS Mincho" pitchFamily="49" charset="-128"/>
              </a:rPr>
              <a:t>診療行為は診療行為コードで集計区分します。 </a:t>
            </a:r>
            <a:r>
              <a:rPr lang="ja-JP" altLang="en-US" sz="1100" dirty="0">
                <a:latin typeface="MS Mincho" pitchFamily="49" charset="-128"/>
                <a:ea typeface="MS Mincho" pitchFamily="49" charset="-128"/>
              </a:rPr>
              <a:t>　</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テキスト照会条件としては標準コード</a:t>
            </a:r>
            <a:r>
              <a:rPr lang="ja-JP" altLang="en-US" sz="1100" dirty="0">
                <a:latin typeface="MS Mincho" pitchFamily="49" charset="-128"/>
                <a:ea typeface="MS Mincho" pitchFamily="49" charset="-128"/>
              </a:rPr>
              <a:t>や摘要</a:t>
            </a:r>
            <a:r>
              <a:rPr lang="ja-JP" altLang="ko-KR" sz="1100" dirty="0">
                <a:latin typeface="MS Mincho" pitchFamily="49" charset="-128"/>
                <a:ea typeface="MS Mincho" pitchFamily="49" charset="-128"/>
              </a:rPr>
              <a:t>コード</a:t>
            </a:r>
            <a:r>
              <a:rPr lang="ja-JP" altLang="en-US" sz="1100" dirty="0">
                <a:latin typeface="MS Mincho" pitchFamily="49" charset="-128"/>
                <a:ea typeface="MS Mincho" pitchFamily="49" charset="-128"/>
              </a:rPr>
              <a:t>と摘要</a:t>
            </a:r>
            <a:r>
              <a:rPr lang="ja-JP" altLang="ko-KR" sz="1100" dirty="0">
                <a:latin typeface="MS Mincho" pitchFamily="49" charset="-128"/>
                <a:ea typeface="MS Mincho" pitchFamily="49" charset="-128"/>
              </a:rPr>
              <a:t>名称（＝医薬品、診療行為）</a:t>
            </a:r>
            <a:r>
              <a:rPr lang="ja-JP" altLang="en-US" sz="1100" dirty="0">
                <a:latin typeface="MS Mincho" pitchFamily="49" charset="-128"/>
                <a:ea typeface="MS Mincho" pitchFamily="49" charset="-128"/>
              </a:rPr>
              <a:t>と</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病名コード</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病名の前方一致条件で適応病名情報を確認できます。</a:t>
            </a:r>
            <a:r>
              <a:rPr lang="ko-KR" altLang="en-US" sz="1100" dirty="0">
                <a:solidFill>
                  <a:schemeClr val="dk1"/>
                </a:solidFill>
                <a:latin typeface="MS Mincho" pitchFamily="49" charset="-128"/>
                <a:ea typeface="MS Mincho"/>
                <a:cs typeface="MS Mincho"/>
                <a:sym typeface="MS Mincho"/>
              </a:rPr>
              <a:t>  </a:t>
            </a:r>
            <a:r>
              <a:rPr lang="en-US" altLang="ko-KR" sz="1100" dirty="0">
                <a:solidFill>
                  <a:schemeClr val="dk1"/>
                </a:solidFill>
                <a:latin typeface="MS Mincho" pitchFamily="49" charset="-128"/>
                <a:ea typeface="MS Mincho" pitchFamily="49" charset="-128"/>
                <a:cs typeface="MS Mincho"/>
                <a:sym typeface="MS Mincho"/>
              </a:rPr>
              <a:t> </a:t>
            </a:r>
            <a:r>
              <a:rPr lang="ko-KR" altLang="en-US" sz="1100" dirty="0">
                <a:solidFill>
                  <a:schemeClr val="dk1"/>
                </a:solidFill>
                <a:latin typeface="MS Mincho" pitchFamily="49" charset="-128"/>
                <a:ea typeface="MS Mincho"/>
                <a:cs typeface="MS Mincho"/>
                <a:sym typeface="MS Mincho"/>
              </a:rPr>
              <a:t>   </a:t>
            </a:r>
            <a:r>
              <a:rPr lang="en-US" altLang="ko-KR" sz="1100" dirty="0">
                <a:solidFill>
                  <a:schemeClr val="dk1"/>
                </a:solidFill>
                <a:latin typeface="MS Mincho" pitchFamily="49" charset="-128"/>
                <a:ea typeface="MS Mincho" pitchFamily="49" charset="-128"/>
                <a:cs typeface="MS Mincho"/>
                <a:sym typeface="MS Mincho"/>
              </a:rPr>
              <a:t> </a:t>
            </a:r>
            <a:r>
              <a:rPr lang="ko-KR" altLang="en-US" sz="1100" dirty="0">
                <a:solidFill>
                  <a:schemeClr val="dk1"/>
                </a:solidFill>
                <a:latin typeface="MS Mincho" pitchFamily="49" charset="-128"/>
                <a:ea typeface="MS Mincho"/>
                <a:cs typeface="MS Mincho"/>
                <a:sym typeface="MS Mincho"/>
              </a:rPr>
              <a:t>  </a:t>
            </a:r>
            <a:endParaRPr dirty="0">
              <a:latin typeface="MS Mincho" pitchFamily="49" charset="-128"/>
              <a:ea typeface="MS Mincho" pitchFamily="49" charset="-128"/>
            </a:endParaRPr>
          </a:p>
        </p:txBody>
      </p:sp>
      <p:sp>
        <p:nvSpPr>
          <p:cNvPr id="9" name="Google Shape;381;p17">
            <a:extLst>
              <a:ext uri="{FF2B5EF4-FFF2-40B4-BE49-F238E27FC236}">
                <a16:creationId xmlns:a16="http://schemas.microsoft.com/office/drawing/2014/main" id="{12C300F2-4D39-E607-24DF-77CBE44BAE98}"/>
              </a:ext>
            </a:extLst>
          </p:cNvPr>
          <p:cNvSpPr/>
          <p:nvPr/>
        </p:nvSpPr>
        <p:spPr>
          <a:xfrm>
            <a:off x="824923" y="1494611"/>
            <a:ext cx="1083672" cy="270300"/>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10" name="Google Shape;280;p11">
            <a:extLst>
              <a:ext uri="{FF2B5EF4-FFF2-40B4-BE49-F238E27FC236}">
                <a16:creationId xmlns:a16="http://schemas.microsoft.com/office/drawing/2014/main" id="{9944B4D2-70A5-0AA4-7932-EB8B55B664A4}"/>
              </a:ext>
            </a:extLst>
          </p:cNvPr>
          <p:cNvSpPr txBox="1"/>
          <p:nvPr/>
        </p:nvSpPr>
        <p:spPr>
          <a:xfrm>
            <a:off x="492422" y="1444871"/>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MS Mincho" pitchFamily="49" charset="-128"/>
                <a:ea typeface="Century"/>
                <a:cs typeface="Century"/>
                <a:sym typeface="Century"/>
              </a:rPr>
              <a:t>③</a:t>
            </a:r>
            <a:endParaRPr sz="1800" dirty="0">
              <a:solidFill>
                <a:srgbClr val="FF0000"/>
              </a:solidFill>
              <a:latin typeface="MS Mincho" pitchFamily="49" charset="-128"/>
              <a:ea typeface="MS Mincho" pitchFamily="49" charset="-128"/>
              <a:cs typeface="Century"/>
              <a:sym typeface="Century"/>
            </a:endParaRPr>
          </a:p>
        </p:txBody>
      </p:sp>
      <p:sp>
        <p:nvSpPr>
          <p:cNvPr id="11" name="Google Shape;381;p17">
            <a:extLst>
              <a:ext uri="{FF2B5EF4-FFF2-40B4-BE49-F238E27FC236}">
                <a16:creationId xmlns:a16="http://schemas.microsoft.com/office/drawing/2014/main" id="{AFC45949-9A8A-423F-526A-511B3EA31AD9}"/>
              </a:ext>
            </a:extLst>
          </p:cNvPr>
          <p:cNvSpPr/>
          <p:nvPr/>
        </p:nvSpPr>
        <p:spPr>
          <a:xfrm>
            <a:off x="4408267" y="1366884"/>
            <a:ext cx="1234128" cy="164330"/>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12" name="Google Shape;365;p16">
            <a:extLst>
              <a:ext uri="{FF2B5EF4-FFF2-40B4-BE49-F238E27FC236}">
                <a16:creationId xmlns:a16="http://schemas.microsoft.com/office/drawing/2014/main" id="{3DB09A9B-4B7D-45D7-8C49-E6C9876739D0}"/>
              </a:ext>
            </a:extLst>
          </p:cNvPr>
          <p:cNvSpPr txBox="1"/>
          <p:nvPr/>
        </p:nvSpPr>
        <p:spPr>
          <a:xfrm>
            <a:off x="471487" y="2785222"/>
            <a:ext cx="6114855" cy="727082"/>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②</a:t>
            </a:r>
            <a:r>
              <a:rPr lang="ko-KR" sz="1100" dirty="0">
                <a:solidFill>
                  <a:schemeClr val="dk1"/>
                </a:solidFill>
                <a:latin typeface="MS Mincho" pitchFamily="49" charset="-128"/>
                <a:ea typeface="MS Mincho"/>
                <a:cs typeface="MS Mincho"/>
                <a:sym typeface="MS Mincho"/>
              </a:rPr>
              <a:t> </a:t>
            </a:r>
            <a:r>
              <a:rPr lang="en-US" altLang="ko-KR" sz="1100" dirty="0">
                <a:solidFill>
                  <a:schemeClr val="dk1"/>
                </a:solidFill>
                <a:latin typeface="MS Mincho" pitchFamily="49" charset="-128"/>
                <a:ea typeface="MS Mincho" pitchFamily="49" charset="-128"/>
                <a:cs typeface="MS Mincho"/>
                <a:sym typeface="MS Mincho"/>
              </a:rPr>
              <a:t>                           </a:t>
            </a:r>
            <a:r>
              <a:rPr lang="ja-JP" altLang="en-US" sz="1100" dirty="0">
                <a:solidFill>
                  <a:schemeClr val="dk1"/>
                </a:solidFill>
                <a:latin typeface="MS Mincho" pitchFamily="49" charset="-128"/>
                <a:ea typeface="MS Mincho" pitchFamily="49" charset="-128"/>
                <a:cs typeface="MS Mincho"/>
                <a:sym typeface="MS Mincho"/>
              </a:rPr>
              <a:t>デフォルト</a:t>
            </a:r>
            <a:r>
              <a:rPr lang="ja-JP" altLang="ko-KR" sz="1100" dirty="0">
                <a:latin typeface="MS Mincho" pitchFamily="49" charset="-128"/>
                <a:ea typeface="MS Mincho" pitchFamily="49" charset="-128"/>
              </a:rPr>
              <a:t>として医薬品が設定され、照会されます。</a:t>
            </a:r>
            <a:r>
              <a:rPr lang="en-US" altLang="ko-KR" sz="1100" dirty="0">
                <a:solidFill>
                  <a:schemeClr val="dk1"/>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「糖尿病」を記載し、診療行為が選択されると「糖尿病」名に該当する診療行為情報が照会されます。</a:t>
            </a:r>
            <a:endParaRPr dirty="0">
              <a:latin typeface="MS Mincho" pitchFamily="49" charset="-128"/>
              <a:ea typeface="MS Mincho" pitchFamily="49" charset="-128"/>
            </a:endParaRPr>
          </a:p>
        </p:txBody>
      </p:sp>
      <p:sp>
        <p:nvSpPr>
          <p:cNvPr id="13" name="Google Shape;365;p16">
            <a:extLst>
              <a:ext uri="{FF2B5EF4-FFF2-40B4-BE49-F238E27FC236}">
                <a16:creationId xmlns:a16="http://schemas.microsoft.com/office/drawing/2014/main" id="{AB36F30F-058D-FB1D-E38B-BA52A3B7DF62}"/>
              </a:ext>
            </a:extLst>
          </p:cNvPr>
          <p:cNvSpPr txBox="1"/>
          <p:nvPr/>
        </p:nvSpPr>
        <p:spPr>
          <a:xfrm>
            <a:off x="557212" y="5873658"/>
            <a:ext cx="6215063" cy="938678"/>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③</a:t>
            </a:r>
            <a:r>
              <a:rPr lang="ja-JP" altLang="en-US" sz="1100" dirty="0">
                <a:solidFill>
                  <a:srgbClr val="FF0000"/>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をチェックすると削除された情報を照会します。</a:t>
            </a:r>
            <a:endParaRPr lang="en-US" altLang="ko-KR" sz="1100" dirty="0">
              <a:solidFill>
                <a:schemeClr val="dk1"/>
              </a:solidFill>
              <a:latin typeface="MS Mincho" pitchFamily="49" charset="-128"/>
              <a:ea typeface="MS Mincho" pitchFamily="49" charset="-128"/>
              <a:cs typeface="MS Mincho"/>
              <a:sym typeface="MS Mincho"/>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誤った学習によってマザーDB情報で抽出されたデータが</a:t>
            </a:r>
            <a:r>
              <a:rPr lang="ja-JP" altLang="en-US" sz="1100" dirty="0">
                <a:latin typeface="MS Mincho" pitchFamily="49" charset="-128"/>
                <a:ea typeface="MS Mincho" pitchFamily="49" charset="-128"/>
              </a:rPr>
              <a:t>正確でない</a:t>
            </a:r>
            <a:r>
              <a:rPr lang="ja-JP" altLang="ko-KR" sz="1100" dirty="0">
                <a:latin typeface="MS Mincho" pitchFamily="49" charset="-128"/>
                <a:ea typeface="MS Mincho" pitchFamily="49" charset="-128"/>
              </a:rPr>
              <a:t>場合があります。 </a:t>
            </a:r>
            <a:r>
              <a:rPr lang="en-US" altLang="ja-JP" sz="1100" dirty="0">
                <a:latin typeface="MS Mincho" pitchFamily="49" charset="-128"/>
                <a:ea typeface="MS Mincho" pitchFamily="49" charset="-128"/>
              </a:rPr>
              <a:t>  </a:t>
            </a:r>
          </a:p>
          <a:p>
            <a:pPr lvl="0">
              <a:lnSpc>
                <a:spcPct val="125000"/>
              </a:lnSpc>
            </a:pPr>
            <a:r>
              <a:rPr lang="en-US" altLang="ja-JP" sz="1100" dirty="0">
                <a:latin typeface="MS Mincho" pitchFamily="49" charset="-128"/>
                <a:ea typeface="MS Mincho" pitchFamily="49" charset="-128"/>
              </a:rPr>
              <a:t>     </a:t>
            </a:r>
            <a:r>
              <a:rPr lang="ja-JP" altLang="en-US" sz="1100" dirty="0">
                <a:latin typeface="MS Mincho" pitchFamily="49" charset="-128"/>
                <a:ea typeface="MS Mincho" pitchFamily="49" charset="-128"/>
              </a:rPr>
              <a:t>従って、</a:t>
            </a:r>
            <a:r>
              <a:rPr lang="ja-JP" altLang="ko-KR" sz="1100" dirty="0">
                <a:latin typeface="MS Mincho" pitchFamily="49" charset="-128"/>
                <a:ea typeface="MS Mincho" pitchFamily="49" charset="-128"/>
              </a:rPr>
              <a:t>専門医療知識を持つサポーターが</a:t>
            </a:r>
            <a:r>
              <a:rPr lang="ja-JP" altLang="en-US" sz="1100" dirty="0">
                <a:latin typeface="MS Mincho" pitchFamily="49" charset="-128"/>
                <a:ea typeface="MS Mincho" pitchFamily="49" charset="-128"/>
              </a:rPr>
              <a:t>定期的に</a:t>
            </a:r>
            <a:r>
              <a:rPr lang="ja-JP" altLang="ko-KR" sz="1100" dirty="0">
                <a:latin typeface="MS Mincho" pitchFamily="49" charset="-128"/>
                <a:ea typeface="MS Mincho" pitchFamily="49" charset="-128"/>
              </a:rPr>
              <a:t>確認し</a:t>
            </a:r>
            <a:r>
              <a:rPr lang="ja-JP" altLang="en-US" sz="1100" dirty="0">
                <a:latin typeface="MS Mincho" pitchFamily="49" charset="-128"/>
                <a:ea typeface="MS Mincho" pitchFamily="49" charset="-128"/>
              </a:rPr>
              <a:t>、</a:t>
            </a:r>
            <a:r>
              <a:rPr lang="ja-JP" altLang="ko-KR" sz="1100" dirty="0">
                <a:latin typeface="MS Mincho" pitchFamily="49" charset="-128"/>
                <a:ea typeface="MS Mincho" pitchFamily="49" charset="-128"/>
              </a:rPr>
              <a:t>削除します。</a:t>
            </a:r>
            <a:r>
              <a:rPr lang="ja-JP" altLang="en-US" sz="1100" dirty="0">
                <a:latin typeface="MS Mincho" pitchFamily="49" charset="-128"/>
                <a:ea typeface="MS Mincho" pitchFamily="49" charset="-128"/>
              </a:rPr>
              <a:t>又、</a:t>
            </a:r>
            <a:r>
              <a:rPr lang="ja-JP" altLang="ko-KR" sz="1100" dirty="0">
                <a:latin typeface="MS Mincho" pitchFamily="49" charset="-128"/>
                <a:ea typeface="MS Mincho" pitchFamily="49" charset="-128"/>
              </a:rPr>
              <a:t>削除</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された情報を確認できるようにし</a:t>
            </a:r>
            <a:r>
              <a:rPr lang="ja-JP" altLang="en-US" sz="1100" dirty="0">
                <a:latin typeface="MS Mincho" pitchFamily="49" charset="-128"/>
                <a:ea typeface="MS Mincho" pitchFamily="49" charset="-128"/>
              </a:rPr>
              <a:t>て復帰させることも</a:t>
            </a:r>
            <a:r>
              <a:rPr lang="ja-JP" altLang="ko-KR" sz="1100" dirty="0">
                <a:latin typeface="MS Mincho" pitchFamily="49" charset="-128"/>
                <a:ea typeface="MS Mincho" pitchFamily="49" charset="-128"/>
              </a:rPr>
              <a:t>可能</a:t>
            </a:r>
            <a:r>
              <a:rPr lang="ja-JP" altLang="en-US" sz="1100" dirty="0">
                <a:latin typeface="MS Mincho" pitchFamily="49" charset="-128"/>
                <a:ea typeface="MS Mincho" pitchFamily="49" charset="-128"/>
              </a:rPr>
              <a:t>です。</a:t>
            </a:r>
            <a:endParaRPr dirty="0">
              <a:latin typeface="MS Mincho" pitchFamily="49" charset="-128"/>
              <a:ea typeface="MS Mincho" pitchFamily="49" charset="-128"/>
            </a:endParaRPr>
          </a:p>
        </p:txBody>
      </p:sp>
      <p:pic>
        <p:nvPicPr>
          <p:cNvPr id="14" name="그림 13">
            <a:extLst>
              <a:ext uri="{FF2B5EF4-FFF2-40B4-BE49-F238E27FC236}">
                <a16:creationId xmlns:a16="http://schemas.microsoft.com/office/drawing/2014/main" id="{01E97107-2194-6168-D319-F43B2ADDE1E1}"/>
              </a:ext>
            </a:extLst>
          </p:cNvPr>
          <p:cNvPicPr>
            <a:picLocks noChangeAspect="1"/>
          </p:cNvPicPr>
          <p:nvPr/>
        </p:nvPicPr>
        <p:blipFill>
          <a:blip r:embed="rId4" cstate="print"/>
          <a:stretch>
            <a:fillRect/>
          </a:stretch>
        </p:blipFill>
        <p:spPr>
          <a:xfrm>
            <a:off x="699304" y="3536398"/>
            <a:ext cx="5410340" cy="2275734"/>
          </a:xfrm>
          <a:prstGeom prst="rect">
            <a:avLst/>
          </a:prstGeom>
        </p:spPr>
      </p:pic>
      <p:sp>
        <p:nvSpPr>
          <p:cNvPr id="16" name="Google Shape;381;p17">
            <a:extLst>
              <a:ext uri="{FF2B5EF4-FFF2-40B4-BE49-F238E27FC236}">
                <a16:creationId xmlns:a16="http://schemas.microsoft.com/office/drawing/2014/main" id="{17044A0D-50F0-84F2-7830-4CE18B51BA5B}"/>
              </a:ext>
            </a:extLst>
          </p:cNvPr>
          <p:cNvSpPr/>
          <p:nvPr/>
        </p:nvSpPr>
        <p:spPr>
          <a:xfrm>
            <a:off x="2828285" y="4006443"/>
            <a:ext cx="1429390" cy="234350"/>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7" name="Google Shape;381;p17">
            <a:extLst>
              <a:ext uri="{FF2B5EF4-FFF2-40B4-BE49-F238E27FC236}">
                <a16:creationId xmlns:a16="http://schemas.microsoft.com/office/drawing/2014/main" id="{CA00C374-03F6-2BB9-1C36-A9770DBAD644}"/>
              </a:ext>
            </a:extLst>
          </p:cNvPr>
          <p:cNvSpPr/>
          <p:nvPr/>
        </p:nvSpPr>
        <p:spPr>
          <a:xfrm>
            <a:off x="4833938" y="3825372"/>
            <a:ext cx="686420" cy="194739"/>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pic>
        <p:nvPicPr>
          <p:cNvPr id="18" name="그림 17">
            <a:extLst>
              <a:ext uri="{FF2B5EF4-FFF2-40B4-BE49-F238E27FC236}">
                <a16:creationId xmlns:a16="http://schemas.microsoft.com/office/drawing/2014/main" id="{711EBF40-B0E3-8E93-2890-AE93EA9B17E8}"/>
              </a:ext>
            </a:extLst>
          </p:cNvPr>
          <p:cNvPicPr>
            <a:picLocks noChangeAspect="1"/>
          </p:cNvPicPr>
          <p:nvPr/>
        </p:nvPicPr>
        <p:blipFill>
          <a:blip r:embed="rId5" cstate="print"/>
          <a:stretch>
            <a:fillRect/>
          </a:stretch>
        </p:blipFill>
        <p:spPr>
          <a:xfrm>
            <a:off x="847395" y="5910554"/>
            <a:ext cx="1215345" cy="241404"/>
          </a:xfrm>
          <a:prstGeom prst="rect">
            <a:avLst/>
          </a:prstGeom>
          <a:ln>
            <a:solidFill>
              <a:srgbClr val="000000"/>
            </a:solidFill>
          </a:ln>
        </p:spPr>
      </p:pic>
      <p:pic>
        <p:nvPicPr>
          <p:cNvPr id="19" name="그림 18">
            <a:extLst>
              <a:ext uri="{FF2B5EF4-FFF2-40B4-BE49-F238E27FC236}">
                <a16:creationId xmlns:a16="http://schemas.microsoft.com/office/drawing/2014/main" id="{82247F8E-9B6D-D511-EC22-640AB9810B4D}"/>
              </a:ext>
            </a:extLst>
          </p:cNvPr>
          <p:cNvPicPr>
            <a:picLocks noChangeAspect="1"/>
          </p:cNvPicPr>
          <p:nvPr/>
        </p:nvPicPr>
        <p:blipFill>
          <a:blip r:embed="rId6" cstate="print"/>
          <a:stretch>
            <a:fillRect/>
          </a:stretch>
        </p:blipFill>
        <p:spPr>
          <a:xfrm>
            <a:off x="798180" y="6797944"/>
            <a:ext cx="5251685" cy="2151099"/>
          </a:xfrm>
          <a:prstGeom prst="rect">
            <a:avLst/>
          </a:prstGeom>
        </p:spPr>
      </p:pic>
      <p:sp>
        <p:nvSpPr>
          <p:cNvPr id="20" name="Google Shape;381;p17">
            <a:extLst>
              <a:ext uri="{FF2B5EF4-FFF2-40B4-BE49-F238E27FC236}">
                <a16:creationId xmlns:a16="http://schemas.microsoft.com/office/drawing/2014/main" id="{2EB4E929-ED3B-DD79-E8C0-65523E9364DE}"/>
              </a:ext>
            </a:extLst>
          </p:cNvPr>
          <p:cNvSpPr/>
          <p:nvPr/>
        </p:nvSpPr>
        <p:spPr>
          <a:xfrm>
            <a:off x="1184695" y="7237639"/>
            <a:ext cx="870858" cy="183656"/>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1" name="Google Shape;356;p15">
            <a:extLst>
              <a:ext uri="{FF2B5EF4-FFF2-40B4-BE49-F238E27FC236}">
                <a16:creationId xmlns:a16="http://schemas.microsoft.com/office/drawing/2014/main" id="{53A25B71-367A-3FD7-9364-62126DA22466}"/>
              </a:ext>
            </a:extLst>
          </p:cNvPr>
          <p:cNvSpPr/>
          <p:nvPr/>
        </p:nvSpPr>
        <p:spPr>
          <a:xfrm>
            <a:off x="1795792" y="7470321"/>
            <a:ext cx="699271" cy="209151"/>
          </a:xfrm>
          <a:prstGeom prst="roundRect">
            <a:avLst>
              <a:gd name="adj" fmla="val 16667"/>
            </a:avLst>
          </a:prstGeom>
          <a:noFill/>
          <a:ln w="1905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2" name="Google Shape;357;p15">
            <a:extLst>
              <a:ext uri="{FF2B5EF4-FFF2-40B4-BE49-F238E27FC236}">
                <a16:creationId xmlns:a16="http://schemas.microsoft.com/office/drawing/2014/main" id="{D62428C8-A55B-CE89-55A3-B6F2E0F5BD21}"/>
              </a:ext>
            </a:extLst>
          </p:cNvPr>
          <p:cNvSpPr/>
          <p:nvPr/>
        </p:nvSpPr>
        <p:spPr>
          <a:xfrm>
            <a:off x="2756803" y="7470321"/>
            <a:ext cx="2504604" cy="550998"/>
          </a:xfrm>
          <a:prstGeom prst="roundRect">
            <a:avLst>
              <a:gd name="adj" fmla="val 16667"/>
            </a:avLst>
          </a:prstGeom>
          <a:solidFill>
            <a:schemeClr val="lt1"/>
          </a:solidFill>
          <a:ln w="1270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削除された情報の照会時に「使用</a:t>
            </a:r>
            <a:r>
              <a:rPr lang="ja-JP" altLang="en-US" sz="1100" dirty="0">
                <a:latin typeface="MS Mincho" pitchFamily="49" charset="-128"/>
                <a:ea typeface="MS Mincho" pitchFamily="49" charset="-128"/>
              </a:rPr>
              <a:t>に</a:t>
            </a:r>
            <a:r>
              <a:rPr lang="ja-JP" altLang="ko-KR" sz="1100" dirty="0">
                <a:latin typeface="MS Mincho" pitchFamily="49" charset="-128"/>
                <a:ea typeface="MS Mincho" pitchFamily="49" charset="-128"/>
              </a:rPr>
              <a:t>回復」ボタンが</a:t>
            </a:r>
            <a:r>
              <a:rPr lang="ja-JP" altLang="en-US" sz="1100" dirty="0">
                <a:latin typeface="MS Mincho" pitchFamily="49" charset="-128"/>
                <a:ea typeface="MS Mincho" pitchFamily="49" charset="-128"/>
              </a:rPr>
              <a:t>使用可能</a:t>
            </a:r>
            <a:r>
              <a:rPr lang="ja-JP" altLang="ko-KR" sz="1100" dirty="0">
                <a:latin typeface="MS Mincho" pitchFamily="49" charset="-128"/>
                <a:ea typeface="MS Mincho" pitchFamily="49" charset="-128"/>
              </a:rPr>
              <a:t>になります。</a:t>
            </a:r>
            <a:endParaRPr sz="1100" dirty="0">
              <a:solidFill>
                <a:schemeClr val="dk1"/>
              </a:solidFill>
              <a:latin typeface="MS Mincho" pitchFamily="49" charset="-128"/>
              <a:ea typeface="MS Mincho" pitchFamily="49" charset="-128"/>
              <a:cs typeface="MS Mincho"/>
              <a:sym typeface="MS Mincho"/>
            </a:endParaRPr>
          </a:p>
        </p:txBody>
      </p:sp>
    </p:spTree>
    <p:extLst>
      <p:ext uri="{BB962C8B-B14F-4D97-AF65-F5344CB8AC3E}">
        <p14:creationId xmlns:p14="http://schemas.microsoft.com/office/powerpoint/2010/main" val="1908893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1C26D-4BFB-48A4-4B9D-3490E6602FBF}"/>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96B00039-D372-FC38-7A68-63202E87F173}"/>
              </a:ext>
            </a:extLst>
          </p:cNvPr>
          <p:cNvSpPr>
            <a:spLocks noGrp="1"/>
          </p:cNvSpPr>
          <p:nvPr>
            <p:ph type="sldNum" sz="quarter" idx="12"/>
          </p:nvPr>
        </p:nvSpPr>
        <p:spPr/>
        <p:txBody>
          <a:bodyPr/>
          <a:lstStyle/>
          <a:p>
            <a:fld id="{AE8EA5A1-38AB-4AA0-89CC-DE1004BC27E5}" type="slidenum">
              <a:rPr kumimoji="1" lang="ja-JP" altLang="en-US" smtClean="0"/>
              <a:t>215</a:t>
            </a:fld>
            <a:endParaRPr kumimoji="1" lang="ja-JP" altLang="en-US"/>
          </a:p>
        </p:txBody>
      </p:sp>
      <p:sp>
        <p:nvSpPr>
          <p:cNvPr id="3" name="テキスト ボックス 4">
            <a:extLst>
              <a:ext uri="{FF2B5EF4-FFF2-40B4-BE49-F238E27FC236}">
                <a16:creationId xmlns:a16="http://schemas.microsoft.com/office/drawing/2014/main" id="{2852A113-A231-0509-57A4-3C9897CD36D5}"/>
              </a:ext>
            </a:extLst>
          </p:cNvPr>
          <p:cNvSpPr txBox="1"/>
          <p:nvPr/>
        </p:nvSpPr>
        <p:spPr>
          <a:xfrm>
            <a:off x="542255" y="653531"/>
            <a:ext cx="5711929" cy="2748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 </a:t>
            </a:r>
            <a:r>
              <a:rPr lang="ja-JP" altLang="ko-KR" sz="1100" dirty="0">
                <a:latin typeface="MS Mincho" pitchFamily="49" charset="-128"/>
                <a:ea typeface="MS Mincho" pitchFamily="49" charset="-128"/>
              </a:rPr>
              <a:t>「マザーDB管理」タブの上</a:t>
            </a:r>
            <a:r>
              <a:rPr lang="ja-JP" altLang="en-US" sz="1100" dirty="0">
                <a:latin typeface="MS Mincho" pitchFamily="49" charset="-128"/>
                <a:ea typeface="MS Mincho" pitchFamily="49" charset="-128"/>
              </a:rPr>
              <a:t>段</a:t>
            </a:r>
            <a:r>
              <a:rPr lang="ja-JP" altLang="ko-KR" sz="1100" dirty="0">
                <a:latin typeface="MS Mincho" pitchFamily="49" charset="-128"/>
                <a:ea typeface="MS Mincho" pitchFamily="49" charset="-128"/>
              </a:rPr>
              <a:t>照会条件です。</a:t>
            </a:r>
            <a:r>
              <a:rPr lang="en-US" altLang="ko-KR" sz="1100" dirty="0">
                <a:latin typeface="MS Mincho" pitchFamily="49" charset="-128"/>
                <a:ea typeface="MS Mincho" pitchFamily="49" charset="-128"/>
              </a:rPr>
              <a:t>( </a:t>
            </a:r>
            <a:r>
              <a:rPr lang="ja-JP" altLang="en-US" sz="1100" dirty="0">
                <a:latin typeface="MS Mincho" pitchFamily="49" charset="-128"/>
                <a:ea typeface="MS Mincho" pitchFamily="49" charset="-128"/>
              </a:rPr>
              <a:t>継続</a:t>
            </a:r>
            <a:r>
              <a:rPr lang="en-US" altLang="ko-KR" sz="1100" dirty="0">
                <a:latin typeface="MS Mincho" pitchFamily="49" charset="-128"/>
                <a:ea typeface="MS Mincho" pitchFamily="49" charset="-128"/>
              </a:rPr>
              <a:t> )  </a:t>
            </a:r>
            <a:r>
              <a:rPr lang="ko-KR" altLang="en-US" sz="1100" dirty="0">
                <a:latin typeface="MS Mincho" pitchFamily="49" charset="-128"/>
                <a:ea typeface="ＭＳ 明朝" panose="02020609040205080304" pitchFamily="17" charset="-128"/>
              </a:rPr>
              <a:t> </a:t>
            </a:r>
            <a:endParaRPr lang="en-US" altLang="ja-JP" sz="1100" dirty="0">
              <a:latin typeface="MS Mincho" pitchFamily="49" charset="-128"/>
              <a:ea typeface="MS Mincho" pitchFamily="49" charset="-128"/>
            </a:endParaRPr>
          </a:p>
        </p:txBody>
      </p:sp>
      <p:pic>
        <p:nvPicPr>
          <p:cNvPr id="4" name="그림 3">
            <a:extLst>
              <a:ext uri="{FF2B5EF4-FFF2-40B4-BE49-F238E27FC236}">
                <a16:creationId xmlns:a16="http://schemas.microsoft.com/office/drawing/2014/main" id="{275E6D6D-0E7D-3C96-190B-B9CC47284989}"/>
              </a:ext>
            </a:extLst>
          </p:cNvPr>
          <p:cNvPicPr>
            <a:picLocks noChangeAspect="1"/>
          </p:cNvPicPr>
          <p:nvPr/>
        </p:nvPicPr>
        <p:blipFill>
          <a:blip r:embed="rId2" cstate="print"/>
          <a:stretch>
            <a:fillRect/>
          </a:stretch>
        </p:blipFill>
        <p:spPr>
          <a:xfrm>
            <a:off x="596686" y="1063192"/>
            <a:ext cx="5785831" cy="692422"/>
          </a:xfrm>
          <a:prstGeom prst="rect">
            <a:avLst/>
          </a:prstGeom>
        </p:spPr>
      </p:pic>
      <p:sp>
        <p:nvSpPr>
          <p:cNvPr id="5" name="Google Shape;286;p11">
            <a:extLst>
              <a:ext uri="{FF2B5EF4-FFF2-40B4-BE49-F238E27FC236}">
                <a16:creationId xmlns:a16="http://schemas.microsoft.com/office/drawing/2014/main" id="{29EF8445-BEA1-BDF9-D34E-61FAEFBE33AB}"/>
              </a:ext>
            </a:extLst>
          </p:cNvPr>
          <p:cNvSpPr txBox="1"/>
          <p:nvPr/>
        </p:nvSpPr>
        <p:spPr>
          <a:xfrm>
            <a:off x="5548530" y="1472616"/>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④</a:t>
            </a:r>
            <a:endParaRPr sz="1800" dirty="0">
              <a:solidFill>
                <a:srgbClr val="FF0000"/>
              </a:solidFill>
              <a:latin typeface="Century"/>
              <a:ea typeface="Century"/>
              <a:cs typeface="Century"/>
              <a:sym typeface="Century"/>
            </a:endParaRPr>
          </a:p>
        </p:txBody>
      </p:sp>
      <p:sp>
        <p:nvSpPr>
          <p:cNvPr id="6" name="Google Shape;381;p17">
            <a:extLst>
              <a:ext uri="{FF2B5EF4-FFF2-40B4-BE49-F238E27FC236}">
                <a16:creationId xmlns:a16="http://schemas.microsoft.com/office/drawing/2014/main" id="{B3AD9E05-5D4D-E084-B965-C6C12E259130}"/>
              </a:ext>
            </a:extLst>
          </p:cNvPr>
          <p:cNvSpPr/>
          <p:nvPr/>
        </p:nvSpPr>
        <p:spPr>
          <a:xfrm>
            <a:off x="4932647" y="1551915"/>
            <a:ext cx="711938" cy="155245"/>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7" name="Google Shape;365;p16">
            <a:extLst>
              <a:ext uri="{FF2B5EF4-FFF2-40B4-BE49-F238E27FC236}">
                <a16:creationId xmlns:a16="http://schemas.microsoft.com/office/drawing/2014/main" id="{1E81AF3B-A92F-651C-902E-AD7029292F5D}"/>
              </a:ext>
            </a:extLst>
          </p:cNvPr>
          <p:cNvSpPr txBox="1"/>
          <p:nvPr/>
        </p:nvSpPr>
        <p:spPr>
          <a:xfrm>
            <a:off x="596685" y="1817453"/>
            <a:ext cx="5773015"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④</a:t>
            </a:r>
            <a:r>
              <a:rPr lang="ko-KR" sz="1100" dirty="0">
                <a:solidFill>
                  <a:schemeClr val="dk1"/>
                </a:solidFill>
                <a:latin typeface="MS Mincho" pitchFamily="49" charset="-128"/>
                <a:ea typeface="MS Mincho"/>
                <a:cs typeface="MS Mincho"/>
                <a:sym typeface="MS Mincho"/>
              </a:rPr>
              <a:t> </a:t>
            </a:r>
            <a:r>
              <a:rPr lang="ja-JP" altLang="en-US" sz="1100" dirty="0">
                <a:solidFill>
                  <a:schemeClr val="dk1"/>
                </a:solidFill>
                <a:latin typeface="MS Mincho" pitchFamily="49" charset="-128"/>
                <a:ea typeface="MS Mincho" pitchFamily="49" charset="-128"/>
                <a:cs typeface="MS Mincho"/>
                <a:sym typeface="MS Mincho"/>
              </a:rPr>
              <a:t>デフォルトデータ</a:t>
            </a:r>
            <a:r>
              <a:rPr lang="ja-JP" altLang="ko-KR" sz="1100" dirty="0">
                <a:latin typeface="MS Mincho" pitchFamily="49" charset="-128"/>
                <a:ea typeface="MS Mincho" pitchFamily="49" charset="-128"/>
              </a:rPr>
              <a:t>ソート順序は発生頻度</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病名コード順で</a:t>
            </a:r>
            <a:r>
              <a:rPr lang="ja-JP" altLang="en-US" sz="1100" dirty="0">
                <a:latin typeface="MS Mincho" pitchFamily="49" charset="-128"/>
                <a:ea typeface="MS Mincho" pitchFamily="49" charset="-128"/>
              </a:rPr>
              <a:t>あり、</a:t>
            </a:r>
            <a:r>
              <a:rPr lang="ja-JP" altLang="ko-KR" sz="1100" dirty="0">
                <a:latin typeface="MS Mincho" pitchFamily="49" charset="-128"/>
                <a:ea typeface="MS Mincho" pitchFamily="49" charset="-128"/>
              </a:rPr>
              <a:t>最新の登録データ順に照会したい場合に選択します。</a:t>
            </a:r>
            <a:endParaRPr dirty="0">
              <a:latin typeface="MS Mincho" pitchFamily="49" charset="-128"/>
              <a:ea typeface="MS Mincho" pitchFamily="49" charset="-128"/>
            </a:endParaRPr>
          </a:p>
        </p:txBody>
      </p:sp>
      <p:pic>
        <p:nvPicPr>
          <p:cNvPr id="8" name="그림 7">
            <a:extLst>
              <a:ext uri="{FF2B5EF4-FFF2-40B4-BE49-F238E27FC236}">
                <a16:creationId xmlns:a16="http://schemas.microsoft.com/office/drawing/2014/main" id="{EE5AEAF9-67B8-EE7B-746B-0E880C6E6463}"/>
              </a:ext>
            </a:extLst>
          </p:cNvPr>
          <p:cNvPicPr>
            <a:picLocks noChangeAspect="1"/>
          </p:cNvPicPr>
          <p:nvPr/>
        </p:nvPicPr>
        <p:blipFill>
          <a:blip r:embed="rId3" cstate="print"/>
          <a:stretch>
            <a:fillRect/>
          </a:stretch>
        </p:blipFill>
        <p:spPr>
          <a:xfrm>
            <a:off x="596686" y="2568897"/>
            <a:ext cx="5773015" cy="2432617"/>
          </a:xfrm>
          <a:prstGeom prst="rect">
            <a:avLst/>
          </a:prstGeom>
        </p:spPr>
      </p:pic>
      <p:cxnSp>
        <p:nvCxnSpPr>
          <p:cNvPr id="9" name="Google Shape;285;p11">
            <a:extLst>
              <a:ext uri="{FF2B5EF4-FFF2-40B4-BE49-F238E27FC236}">
                <a16:creationId xmlns:a16="http://schemas.microsoft.com/office/drawing/2014/main" id="{6D3BDBCE-8553-2D8F-5AF6-65CD6F0C7984}"/>
              </a:ext>
            </a:extLst>
          </p:cNvPr>
          <p:cNvCxnSpPr>
            <a:cxnSpLocks/>
            <a:stCxn id="10" idx="2"/>
          </p:cNvCxnSpPr>
          <p:nvPr/>
        </p:nvCxnSpPr>
        <p:spPr>
          <a:xfrm rot="5400000">
            <a:off x="4748903" y="3448195"/>
            <a:ext cx="761732" cy="343210"/>
          </a:xfrm>
          <a:prstGeom prst="bentConnector3">
            <a:avLst>
              <a:gd name="adj1" fmla="val 34342"/>
            </a:avLst>
          </a:prstGeom>
          <a:noFill/>
          <a:ln w="19050" cap="flat" cmpd="sng">
            <a:solidFill>
              <a:srgbClr val="FF0000"/>
            </a:solidFill>
            <a:prstDash val="solid"/>
            <a:miter lim="800000"/>
            <a:headEnd type="none" w="sm" len="sm"/>
            <a:tailEnd type="triangle" w="med" len="med"/>
          </a:ln>
        </p:spPr>
      </p:cxnSp>
      <p:sp>
        <p:nvSpPr>
          <p:cNvPr id="10" name="Google Shape;381;p17">
            <a:extLst>
              <a:ext uri="{FF2B5EF4-FFF2-40B4-BE49-F238E27FC236}">
                <a16:creationId xmlns:a16="http://schemas.microsoft.com/office/drawing/2014/main" id="{3BAA4931-595C-C1B1-1F56-80F152DC7E00}"/>
              </a:ext>
            </a:extLst>
          </p:cNvPr>
          <p:cNvSpPr/>
          <p:nvPr/>
        </p:nvSpPr>
        <p:spPr>
          <a:xfrm>
            <a:off x="4958164" y="3044195"/>
            <a:ext cx="686420" cy="194739"/>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1" name="Google Shape;301;p12">
            <a:extLst>
              <a:ext uri="{FF2B5EF4-FFF2-40B4-BE49-F238E27FC236}">
                <a16:creationId xmlns:a16="http://schemas.microsoft.com/office/drawing/2014/main" id="{637813A6-3307-B8C1-5F1A-23787FB57A48}"/>
              </a:ext>
            </a:extLst>
          </p:cNvPr>
          <p:cNvSpPr/>
          <p:nvPr/>
        </p:nvSpPr>
        <p:spPr>
          <a:xfrm>
            <a:off x="1973114" y="5001514"/>
            <a:ext cx="4413399" cy="640807"/>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ユーザーの学習過程で生成されたHIT病名がマザーDBの対象病名</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生成条件に合致して</a:t>
            </a:r>
            <a:r>
              <a:rPr lang="ja-JP" altLang="en-US" sz="1100" dirty="0">
                <a:latin typeface="MS Mincho" pitchFamily="49" charset="-128"/>
                <a:ea typeface="MS Mincho" pitchFamily="49" charset="-128"/>
              </a:rPr>
              <a:t>いる</a:t>
            </a:r>
            <a:r>
              <a:rPr lang="ja-JP" altLang="ko-KR" sz="1100" dirty="0">
                <a:latin typeface="MS Mincho" pitchFamily="49" charset="-128"/>
                <a:ea typeface="MS Mincho" pitchFamily="49" charset="-128"/>
              </a:rPr>
              <a:t>場合</a:t>
            </a:r>
            <a:r>
              <a:rPr lang="ja-JP" altLang="en-US" sz="1100" dirty="0">
                <a:latin typeface="MS Mincho" pitchFamily="49" charset="-128"/>
                <a:ea typeface="MS Mincho" pitchFamily="49" charset="-128"/>
              </a:rPr>
              <a:t>には</a:t>
            </a:r>
            <a:r>
              <a:rPr lang="ja-JP" altLang="ko-KR" sz="1100" dirty="0">
                <a:latin typeface="MS Mincho" pitchFamily="49" charset="-128"/>
                <a:ea typeface="MS Mincho" pitchFamily="49" charset="-128"/>
              </a:rPr>
              <a:t>赤色で区</a:t>
            </a:r>
            <a:r>
              <a:rPr lang="ja-JP" altLang="en-US" sz="1100" dirty="0">
                <a:latin typeface="MS Mincho" pitchFamily="49" charset="-128"/>
                <a:ea typeface="MS Mincho" pitchFamily="49" charset="-128"/>
              </a:rPr>
              <a:t>分さ</a:t>
            </a:r>
            <a:r>
              <a:rPr lang="ja-JP" altLang="ko-KR" sz="1100" dirty="0">
                <a:latin typeface="MS Mincho" pitchFamily="49" charset="-128"/>
                <a:ea typeface="MS Mincho" pitchFamily="49" charset="-128"/>
              </a:rPr>
              <a:t>れます。</a:t>
            </a:r>
            <a:endParaRPr sz="1100" dirty="0">
              <a:solidFill>
                <a:schemeClr val="dk1"/>
              </a:solidFill>
              <a:latin typeface="MS Mincho" pitchFamily="49" charset="-128"/>
              <a:ea typeface="MS Mincho" pitchFamily="49" charset="-128"/>
              <a:cs typeface="MS Mincho"/>
              <a:sym typeface="MS Mincho"/>
            </a:endParaRPr>
          </a:p>
        </p:txBody>
      </p:sp>
    </p:spTree>
    <p:extLst>
      <p:ext uri="{BB962C8B-B14F-4D97-AF65-F5344CB8AC3E}">
        <p14:creationId xmlns:p14="http://schemas.microsoft.com/office/powerpoint/2010/main" val="20317773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DE223-AFBF-1C25-E7B8-E937C09C22B3}"/>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021383F5-6836-785A-B0FD-83EF1FB28D9C}"/>
              </a:ext>
            </a:extLst>
          </p:cNvPr>
          <p:cNvSpPr>
            <a:spLocks noGrp="1"/>
          </p:cNvSpPr>
          <p:nvPr>
            <p:ph type="sldNum" sz="quarter" idx="12"/>
          </p:nvPr>
        </p:nvSpPr>
        <p:spPr/>
        <p:txBody>
          <a:bodyPr/>
          <a:lstStyle/>
          <a:p>
            <a:fld id="{AE8EA5A1-38AB-4AA0-89CC-DE1004BC27E5}" type="slidenum">
              <a:rPr kumimoji="1" lang="ja-JP" altLang="en-US" smtClean="0"/>
              <a:t>216</a:t>
            </a:fld>
            <a:endParaRPr kumimoji="1" lang="ja-JP" altLang="en-US"/>
          </a:p>
        </p:txBody>
      </p:sp>
      <p:pic>
        <p:nvPicPr>
          <p:cNvPr id="16" name="그림 15">
            <a:extLst>
              <a:ext uri="{FF2B5EF4-FFF2-40B4-BE49-F238E27FC236}">
                <a16:creationId xmlns:a16="http://schemas.microsoft.com/office/drawing/2014/main" id="{7CB75B69-3840-54FE-DB61-10E5C8D4A1D2}"/>
              </a:ext>
            </a:extLst>
          </p:cNvPr>
          <p:cNvPicPr>
            <a:picLocks noChangeAspect="1"/>
          </p:cNvPicPr>
          <p:nvPr/>
        </p:nvPicPr>
        <p:blipFill>
          <a:blip r:embed="rId2" cstate="print"/>
          <a:stretch>
            <a:fillRect/>
          </a:stretch>
        </p:blipFill>
        <p:spPr>
          <a:xfrm>
            <a:off x="757186" y="4593849"/>
            <a:ext cx="5452685" cy="3581621"/>
          </a:xfrm>
          <a:prstGeom prst="rect">
            <a:avLst/>
          </a:prstGeom>
        </p:spPr>
      </p:pic>
      <p:pic>
        <p:nvPicPr>
          <p:cNvPr id="17" name="그림 16">
            <a:extLst>
              <a:ext uri="{FF2B5EF4-FFF2-40B4-BE49-F238E27FC236}">
                <a16:creationId xmlns:a16="http://schemas.microsoft.com/office/drawing/2014/main" id="{3EF1F694-ABDD-5426-8C44-E6FE53534A86}"/>
              </a:ext>
            </a:extLst>
          </p:cNvPr>
          <p:cNvPicPr>
            <a:picLocks noChangeAspect="1"/>
          </p:cNvPicPr>
          <p:nvPr/>
        </p:nvPicPr>
        <p:blipFill>
          <a:blip r:embed="rId3" cstate="print"/>
          <a:stretch>
            <a:fillRect/>
          </a:stretch>
        </p:blipFill>
        <p:spPr>
          <a:xfrm>
            <a:off x="763689" y="1881350"/>
            <a:ext cx="5514833" cy="1643309"/>
          </a:xfrm>
          <a:prstGeom prst="rect">
            <a:avLst/>
          </a:prstGeom>
        </p:spPr>
      </p:pic>
      <p:sp>
        <p:nvSpPr>
          <p:cNvPr id="18" name="テキスト ボックス 4">
            <a:extLst>
              <a:ext uri="{FF2B5EF4-FFF2-40B4-BE49-F238E27FC236}">
                <a16:creationId xmlns:a16="http://schemas.microsoft.com/office/drawing/2014/main" id="{30E404CD-F131-DCC4-96C8-A9035CEF351D}"/>
              </a:ext>
            </a:extLst>
          </p:cNvPr>
          <p:cNvSpPr txBox="1"/>
          <p:nvPr/>
        </p:nvSpPr>
        <p:spPr>
          <a:xfrm>
            <a:off x="568555" y="634481"/>
            <a:ext cx="6289445" cy="9387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a:t>
            </a:r>
            <a:r>
              <a:rPr lang="ja-JP" altLang="ko-KR" sz="1100" dirty="0">
                <a:latin typeface="MS Mincho" pitchFamily="49" charset="-128"/>
                <a:ea typeface="MS Mincho" pitchFamily="49" charset="-128"/>
              </a:rPr>
              <a:t>検索結果は基準コード「代表行」表示（</a:t>
            </a:r>
            <a:r>
              <a:rPr lang="ja-JP" altLang="en-US" sz="1100" dirty="0">
                <a:latin typeface="MS Mincho" pitchFamily="49" charset="-128"/>
                <a:ea typeface="MS Mincho" pitchFamily="49" charset="-128"/>
              </a:rPr>
              <a:t>デフォルト</a:t>
            </a:r>
            <a:r>
              <a:rPr lang="ja-JP" altLang="ko-KR" sz="1100" dirty="0">
                <a:latin typeface="MS Mincho" pitchFamily="49" charset="-128"/>
                <a:ea typeface="MS Mincho" pitchFamily="49" charset="-128"/>
              </a:rPr>
              <a:t>）と「全体行」表示に切り替わります。</a:t>
            </a:r>
            <a:endParaRPr lang="en-US" altLang="ko-KR" sz="1100" dirty="0">
              <a:latin typeface="MS Mincho" pitchFamily="49" charset="-128"/>
              <a:ea typeface="MS Mincho" pitchFamily="49" charset="-128"/>
            </a:endParaRPr>
          </a:p>
          <a:p>
            <a:pPr>
              <a:lnSpc>
                <a:spcPct val="125000"/>
              </a:lnSpc>
            </a:pPr>
            <a:r>
              <a:rPr lang="ja-JP" altLang="ko-KR" sz="1100" dirty="0">
                <a:latin typeface="MS Mincho" pitchFamily="49" charset="-128"/>
                <a:ea typeface="MS Mincho" pitchFamily="49" charset="-128"/>
              </a:rPr>
              <a:t>例えば、関節炎によく使われる「ロキソプロフェンNaテープ」の薬価基準コードは「2649735」</a:t>
            </a:r>
            <a:endParaRPr lang="en-US" altLang="ja-JP" sz="1100" dirty="0">
              <a:latin typeface="MS Mincho" pitchFamily="49" charset="-128"/>
              <a:ea typeface="MS Mincho" pitchFamily="49" charset="-128"/>
            </a:endParaRPr>
          </a:p>
          <a:p>
            <a:pPr>
              <a:lnSpc>
                <a:spcPct val="125000"/>
              </a:lnSpc>
            </a:pPr>
            <a:r>
              <a:rPr lang="ja-JP" altLang="ko-KR" sz="1100" dirty="0">
                <a:latin typeface="MS Mincho" pitchFamily="49" charset="-128"/>
                <a:ea typeface="MS Mincho" pitchFamily="49" charset="-128"/>
              </a:rPr>
              <a:t>です。</a:t>
            </a:r>
            <a:r>
              <a:rPr lang="ja-JP" altLang="en-US" sz="1100" dirty="0">
                <a:latin typeface="MS Mincho" pitchFamily="49" charset="-128"/>
                <a:ea typeface="MS Mincho" pitchFamily="49" charset="-128"/>
              </a:rPr>
              <a:t>又、</a:t>
            </a:r>
            <a:r>
              <a:rPr lang="ja-JP" altLang="ko-KR" sz="1100" dirty="0">
                <a:latin typeface="MS Mincho" pitchFamily="49" charset="-128"/>
                <a:ea typeface="MS Mincho" pitchFamily="49" charset="-128"/>
              </a:rPr>
              <a:t>該当</a:t>
            </a:r>
            <a:r>
              <a:rPr lang="ja-JP" altLang="en-US" sz="1100" dirty="0">
                <a:latin typeface="MS Mincho" pitchFamily="49" charset="-128"/>
                <a:ea typeface="MS Mincho" pitchFamily="49" charset="-128"/>
              </a:rPr>
              <a:t>する</a:t>
            </a:r>
            <a:r>
              <a:rPr lang="ja-JP" altLang="ko-KR" sz="1100" dirty="0">
                <a:latin typeface="MS Mincho" pitchFamily="49" charset="-128"/>
                <a:ea typeface="MS Mincho" pitchFamily="49" charset="-128"/>
              </a:rPr>
              <a:t>適応病名である「関節炎」（コード：7169005）のように検索すると1件が</a:t>
            </a:r>
            <a:endParaRPr lang="en-US" altLang="ja-JP" sz="1100" dirty="0">
              <a:latin typeface="MS Mincho" pitchFamily="49" charset="-128"/>
              <a:ea typeface="MS Mincho" pitchFamily="49" charset="-128"/>
            </a:endParaRPr>
          </a:p>
          <a:p>
            <a:pPr>
              <a:lnSpc>
                <a:spcPct val="125000"/>
              </a:lnSpc>
            </a:pPr>
            <a:r>
              <a:rPr lang="ja-JP" altLang="ko-KR" sz="1100" dirty="0">
                <a:latin typeface="MS Mincho" pitchFamily="49" charset="-128"/>
                <a:ea typeface="MS Mincho" pitchFamily="49" charset="-128"/>
              </a:rPr>
              <a:t>表示されます</a:t>
            </a:r>
            <a:endParaRPr lang="en-US" altLang="ja-JP" sz="1100" dirty="0">
              <a:latin typeface="MS Mincho" pitchFamily="49" charset="-128"/>
              <a:ea typeface="MS Mincho" pitchFamily="49" charset="-128"/>
            </a:endParaRPr>
          </a:p>
        </p:txBody>
      </p:sp>
      <p:sp>
        <p:nvSpPr>
          <p:cNvPr id="19" name="Google Shape;381;p17">
            <a:extLst>
              <a:ext uri="{FF2B5EF4-FFF2-40B4-BE49-F238E27FC236}">
                <a16:creationId xmlns:a16="http://schemas.microsoft.com/office/drawing/2014/main" id="{28CF15BF-0A62-25FB-82E3-5DA492E8209B}"/>
              </a:ext>
            </a:extLst>
          </p:cNvPr>
          <p:cNvSpPr/>
          <p:nvPr/>
        </p:nvSpPr>
        <p:spPr>
          <a:xfrm>
            <a:off x="996892" y="2162938"/>
            <a:ext cx="1033326" cy="199584"/>
          </a:xfrm>
          <a:prstGeom prst="roundRect">
            <a:avLst>
              <a:gd name="adj" fmla="val 16667"/>
            </a:avLst>
          </a:prstGeom>
          <a:noFill/>
          <a:ln w="1905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cxnSp>
        <p:nvCxnSpPr>
          <p:cNvPr id="20" name="Google Shape;285;p11">
            <a:extLst>
              <a:ext uri="{FF2B5EF4-FFF2-40B4-BE49-F238E27FC236}">
                <a16:creationId xmlns:a16="http://schemas.microsoft.com/office/drawing/2014/main" id="{811BFB0B-DAE9-4F83-FD7E-8EE9F23526F1}"/>
              </a:ext>
            </a:extLst>
          </p:cNvPr>
          <p:cNvCxnSpPr>
            <a:cxnSpLocks/>
            <a:endCxn id="24" idx="0"/>
          </p:cNvCxnSpPr>
          <p:nvPr/>
        </p:nvCxnSpPr>
        <p:spPr>
          <a:xfrm rot="5400000">
            <a:off x="1401981" y="3474187"/>
            <a:ext cx="782345" cy="3"/>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21" name="Google Shape;381;p17">
            <a:extLst>
              <a:ext uri="{FF2B5EF4-FFF2-40B4-BE49-F238E27FC236}">
                <a16:creationId xmlns:a16="http://schemas.microsoft.com/office/drawing/2014/main" id="{1DBE1AB0-D223-66D3-7CE1-225720B81424}"/>
              </a:ext>
            </a:extLst>
          </p:cNvPr>
          <p:cNvSpPr/>
          <p:nvPr/>
        </p:nvSpPr>
        <p:spPr>
          <a:xfrm>
            <a:off x="1793153" y="5764269"/>
            <a:ext cx="4343400" cy="2220540"/>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2" name="Google Shape;301;p12">
            <a:extLst>
              <a:ext uri="{FF2B5EF4-FFF2-40B4-BE49-F238E27FC236}">
                <a16:creationId xmlns:a16="http://schemas.microsoft.com/office/drawing/2014/main" id="{01A9CF19-0B9E-B46E-292C-FB7962B0A802}"/>
              </a:ext>
            </a:extLst>
          </p:cNvPr>
          <p:cNvSpPr/>
          <p:nvPr/>
        </p:nvSpPr>
        <p:spPr>
          <a:xfrm>
            <a:off x="2640696" y="3911872"/>
            <a:ext cx="2138268" cy="341275"/>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全</a:t>
            </a:r>
            <a:r>
              <a:rPr lang="ja-JP" altLang="ko-KR" sz="1100" dirty="0">
                <a:latin typeface="MS Mincho" pitchFamily="49" charset="-128"/>
                <a:ea typeface="MS Mincho" pitchFamily="49" charset="-128"/>
              </a:rPr>
              <a:t>行」に変更します。</a:t>
            </a:r>
            <a:endParaRPr sz="1100" dirty="0">
              <a:solidFill>
                <a:schemeClr val="dk1"/>
              </a:solidFill>
              <a:latin typeface="MS Mincho" pitchFamily="49" charset="-128"/>
              <a:ea typeface="MS Mincho" pitchFamily="49" charset="-128"/>
              <a:cs typeface="MS Mincho"/>
              <a:sym typeface="MS Mincho"/>
            </a:endParaRPr>
          </a:p>
        </p:txBody>
      </p:sp>
      <p:sp>
        <p:nvSpPr>
          <p:cNvPr id="23" name="Google Shape;381;p17">
            <a:extLst>
              <a:ext uri="{FF2B5EF4-FFF2-40B4-BE49-F238E27FC236}">
                <a16:creationId xmlns:a16="http://schemas.microsoft.com/office/drawing/2014/main" id="{53E649B1-87D9-22EF-C3DE-70580F72C0B4}"/>
              </a:ext>
            </a:extLst>
          </p:cNvPr>
          <p:cNvSpPr/>
          <p:nvPr/>
        </p:nvSpPr>
        <p:spPr>
          <a:xfrm>
            <a:off x="2089485" y="2362208"/>
            <a:ext cx="2438399" cy="160867"/>
          </a:xfrm>
          <a:prstGeom prst="roundRect">
            <a:avLst>
              <a:gd name="adj" fmla="val 16667"/>
            </a:avLst>
          </a:prstGeom>
          <a:noFill/>
          <a:ln w="1905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pic>
        <p:nvPicPr>
          <p:cNvPr id="24" name="그림 23">
            <a:extLst>
              <a:ext uri="{FF2B5EF4-FFF2-40B4-BE49-F238E27FC236}">
                <a16:creationId xmlns:a16="http://schemas.microsoft.com/office/drawing/2014/main" id="{C05E3ADB-A618-36A8-B423-ADDC59C254D4}"/>
              </a:ext>
            </a:extLst>
          </p:cNvPr>
          <p:cNvPicPr>
            <a:picLocks noChangeAspect="1"/>
          </p:cNvPicPr>
          <p:nvPr/>
        </p:nvPicPr>
        <p:blipFill>
          <a:blip r:embed="rId4" cstate="print"/>
          <a:stretch>
            <a:fillRect/>
          </a:stretch>
        </p:blipFill>
        <p:spPr>
          <a:xfrm>
            <a:off x="1047386" y="3865361"/>
            <a:ext cx="1491530" cy="434299"/>
          </a:xfrm>
          <a:prstGeom prst="rect">
            <a:avLst/>
          </a:prstGeom>
        </p:spPr>
      </p:pic>
      <p:sp>
        <p:nvSpPr>
          <p:cNvPr id="25" name="Google Shape;356;p15">
            <a:extLst>
              <a:ext uri="{FF2B5EF4-FFF2-40B4-BE49-F238E27FC236}">
                <a16:creationId xmlns:a16="http://schemas.microsoft.com/office/drawing/2014/main" id="{91B2F32A-5586-7F1D-002D-CCE97E0B6B9A}"/>
              </a:ext>
            </a:extLst>
          </p:cNvPr>
          <p:cNvSpPr/>
          <p:nvPr/>
        </p:nvSpPr>
        <p:spPr>
          <a:xfrm>
            <a:off x="1287020" y="2883430"/>
            <a:ext cx="506133" cy="199584"/>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cxnSp>
        <p:nvCxnSpPr>
          <p:cNvPr id="26" name="Google Shape;285;p11">
            <a:extLst>
              <a:ext uri="{FF2B5EF4-FFF2-40B4-BE49-F238E27FC236}">
                <a16:creationId xmlns:a16="http://schemas.microsoft.com/office/drawing/2014/main" id="{F9B05562-8FD6-39D8-7FB2-0DE313583CCF}"/>
              </a:ext>
            </a:extLst>
          </p:cNvPr>
          <p:cNvCxnSpPr>
            <a:stCxn id="22" idx="2"/>
            <a:endCxn id="21" idx="0"/>
          </p:cNvCxnSpPr>
          <p:nvPr/>
        </p:nvCxnSpPr>
        <p:spPr>
          <a:xfrm rot="16200000" flipH="1">
            <a:off x="3081780" y="4881196"/>
            <a:ext cx="1511122" cy="255023"/>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27" name="Google Shape;407;p18">
            <a:extLst>
              <a:ext uri="{FF2B5EF4-FFF2-40B4-BE49-F238E27FC236}">
                <a16:creationId xmlns:a16="http://schemas.microsoft.com/office/drawing/2014/main" id="{373149E4-74F2-47D6-4A40-CCF34089024C}"/>
              </a:ext>
            </a:extLst>
          </p:cNvPr>
          <p:cNvSpPr txBox="1"/>
          <p:nvPr/>
        </p:nvSpPr>
        <p:spPr>
          <a:xfrm>
            <a:off x="681780" y="8223678"/>
            <a:ext cx="5545221" cy="515485"/>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基準コードの適応病名（＝関節炎）に対する</a:t>
            </a:r>
            <a:r>
              <a:rPr lang="ja-JP" altLang="en-US" sz="1100" dirty="0">
                <a:latin typeface="MS Mincho" pitchFamily="49" charset="-128"/>
                <a:ea typeface="MS Mincho" pitchFamily="49" charset="-128"/>
              </a:rPr>
              <a:t>全体の</a:t>
            </a:r>
            <a:r>
              <a:rPr lang="ja-JP" altLang="ko-KR" sz="1100" dirty="0">
                <a:latin typeface="MS Mincho" pitchFamily="49" charset="-128"/>
                <a:ea typeface="MS Mincho" pitchFamily="49" charset="-128"/>
              </a:rPr>
              <a:t>適応医薬品が24件存在することが</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確認できます。</a:t>
            </a:r>
            <a:endParaRPr sz="1100" dirty="0">
              <a:solidFill>
                <a:schemeClr val="dk1"/>
              </a:solidFill>
              <a:latin typeface="MS Mincho" pitchFamily="49" charset="-128"/>
              <a:ea typeface="MS Mincho" pitchFamily="49" charset="-128"/>
              <a:cs typeface="MS Mincho"/>
              <a:sym typeface="MS Mincho"/>
            </a:endParaRPr>
          </a:p>
        </p:txBody>
      </p:sp>
      <p:sp>
        <p:nvSpPr>
          <p:cNvPr id="28" name="Google Shape;402;p18">
            <a:extLst>
              <a:ext uri="{FF2B5EF4-FFF2-40B4-BE49-F238E27FC236}">
                <a16:creationId xmlns:a16="http://schemas.microsoft.com/office/drawing/2014/main" id="{ACDCB075-3480-6943-D4D6-534F0DFA3603}"/>
              </a:ext>
            </a:extLst>
          </p:cNvPr>
          <p:cNvSpPr txBox="1"/>
          <p:nvPr/>
        </p:nvSpPr>
        <p:spPr>
          <a:xfrm>
            <a:off x="907872" y="2920042"/>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Tree>
    <p:extLst>
      <p:ext uri="{BB962C8B-B14F-4D97-AF65-F5344CB8AC3E}">
        <p14:creationId xmlns:p14="http://schemas.microsoft.com/office/powerpoint/2010/main" val="2651900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7981649A-1F72-27AE-DE1A-EFB13E727B12}"/>
              </a:ext>
            </a:extLst>
          </p:cNvPr>
          <p:cNvSpPr>
            <a:spLocks noGrp="1"/>
          </p:cNvSpPr>
          <p:nvPr>
            <p:ph type="sldNum" sz="quarter" idx="12"/>
          </p:nvPr>
        </p:nvSpPr>
        <p:spPr/>
        <p:txBody>
          <a:bodyPr/>
          <a:lstStyle/>
          <a:p>
            <a:fld id="{AE8EA5A1-38AB-4AA0-89CC-DE1004BC27E5}" type="slidenum">
              <a:rPr kumimoji="1" lang="ja-JP" altLang="en-US" smtClean="0"/>
              <a:t>190</a:t>
            </a:fld>
            <a:endParaRPr kumimoji="1" lang="ja-JP" altLang="en-US"/>
          </a:p>
        </p:txBody>
      </p:sp>
      <p:pic>
        <p:nvPicPr>
          <p:cNvPr id="3" name="그림 2">
            <a:extLst>
              <a:ext uri="{FF2B5EF4-FFF2-40B4-BE49-F238E27FC236}">
                <a16:creationId xmlns:a16="http://schemas.microsoft.com/office/drawing/2014/main" id="{5687E9AC-8A0E-1117-110A-5BE45D82C743}"/>
              </a:ext>
            </a:extLst>
          </p:cNvPr>
          <p:cNvPicPr>
            <a:picLocks noChangeAspect="1"/>
          </p:cNvPicPr>
          <p:nvPr/>
        </p:nvPicPr>
        <p:blipFill>
          <a:blip r:embed="rId2" cstate="print"/>
          <a:stretch>
            <a:fillRect/>
          </a:stretch>
        </p:blipFill>
        <p:spPr>
          <a:xfrm>
            <a:off x="665328" y="1204518"/>
            <a:ext cx="3672753" cy="628055"/>
          </a:xfrm>
          <a:prstGeom prst="rect">
            <a:avLst/>
          </a:prstGeom>
          <a:ln>
            <a:solidFill>
              <a:srgbClr val="000000"/>
            </a:solidFill>
          </a:ln>
        </p:spPr>
      </p:pic>
      <p:sp>
        <p:nvSpPr>
          <p:cNvPr id="4" name="テキスト ボックス 3">
            <a:extLst>
              <a:ext uri="{FF2B5EF4-FFF2-40B4-BE49-F238E27FC236}">
                <a16:creationId xmlns:a16="http://schemas.microsoft.com/office/drawing/2014/main" id="{0560E7E2-4130-279B-1B41-F0D0D01010EB}"/>
              </a:ext>
            </a:extLst>
          </p:cNvPr>
          <p:cNvSpPr txBox="1"/>
          <p:nvPr/>
        </p:nvSpPr>
        <p:spPr>
          <a:xfrm>
            <a:off x="665328" y="679836"/>
            <a:ext cx="5400000" cy="2748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n-ea"/>
              </a:rPr>
              <a:t>●</a:t>
            </a:r>
            <a:r>
              <a:rPr lang="ja-JP" altLang="ko-KR" sz="1100" dirty="0">
                <a:latin typeface="+mn-ea"/>
              </a:rPr>
              <a:t>顧客情報</a:t>
            </a:r>
            <a:r>
              <a:rPr lang="ja-JP" altLang="en-US" sz="1100" dirty="0">
                <a:latin typeface="+mn-ea"/>
              </a:rPr>
              <a:t>　</a:t>
            </a:r>
            <a:r>
              <a:rPr lang="ja-JP" altLang="ko-KR" sz="1100" dirty="0">
                <a:latin typeface="+mn-ea"/>
              </a:rPr>
              <a:t> 新しい医療機​​関</a:t>
            </a:r>
            <a:r>
              <a:rPr lang="ja-JP" altLang="en-US" sz="1100" dirty="0">
                <a:latin typeface="+mn-ea"/>
              </a:rPr>
              <a:t>を</a:t>
            </a:r>
            <a:r>
              <a:rPr lang="ja-JP" altLang="ko-KR" sz="1100" dirty="0">
                <a:latin typeface="+mn-ea"/>
              </a:rPr>
              <a:t>「顧客追加」ボタン</a:t>
            </a:r>
            <a:r>
              <a:rPr lang="ja-JP" altLang="en-US" sz="1100" dirty="0">
                <a:latin typeface="+mn-ea"/>
              </a:rPr>
              <a:t>で</a:t>
            </a:r>
            <a:r>
              <a:rPr lang="ja-JP" altLang="ko-KR" sz="1100" dirty="0">
                <a:latin typeface="+mn-ea"/>
              </a:rPr>
              <a:t>登録します。</a:t>
            </a:r>
            <a:endParaRPr lang="en-US" altLang="ja-JP" sz="1100" dirty="0">
              <a:latin typeface="+mn-ea"/>
            </a:endParaRPr>
          </a:p>
        </p:txBody>
      </p:sp>
      <p:cxnSp>
        <p:nvCxnSpPr>
          <p:cNvPr id="5" name="直線矢印コネクタ 11">
            <a:extLst>
              <a:ext uri="{FF2B5EF4-FFF2-40B4-BE49-F238E27FC236}">
                <a16:creationId xmlns:a16="http://schemas.microsoft.com/office/drawing/2014/main" id="{104CBC7B-94E0-2274-203E-3A4A0F25A24D}"/>
              </a:ext>
            </a:extLst>
          </p:cNvPr>
          <p:cNvCxnSpPr>
            <a:cxnSpLocks/>
          </p:cNvCxnSpPr>
          <p:nvPr/>
        </p:nvCxnSpPr>
        <p:spPr>
          <a:xfrm>
            <a:off x="1083615" y="1771699"/>
            <a:ext cx="0" cy="146432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四角形: 角を丸くする 12">
            <a:extLst>
              <a:ext uri="{FF2B5EF4-FFF2-40B4-BE49-F238E27FC236}">
                <a16:creationId xmlns:a16="http://schemas.microsoft.com/office/drawing/2014/main" id="{D705D1D4-D260-C6B4-08DA-7F942D94F221}"/>
              </a:ext>
            </a:extLst>
          </p:cNvPr>
          <p:cNvSpPr/>
          <p:nvPr/>
        </p:nvSpPr>
        <p:spPr>
          <a:xfrm>
            <a:off x="788603" y="1498858"/>
            <a:ext cx="719418" cy="26500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그림 6">
            <a:extLst>
              <a:ext uri="{FF2B5EF4-FFF2-40B4-BE49-F238E27FC236}">
                <a16:creationId xmlns:a16="http://schemas.microsoft.com/office/drawing/2014/main" id="{CB9AE85C-54A5-BC54-3437-A68739395135}"/>
              </a:ext>
            </a:extLst>
          </p:cNvPr>
          <p:cNvPicPr>
            <a:picLocks noChangeAspect="1"/>
          </p:cNvPicPr>
          <p:nvPr/>
        </p:nvPicPr>
        <p:blipFill>
          <a:blip r:embed="rId3" cstate="print"/>
          <a:stretch>
            <a:fillRect/>
          </a:stretch>
        </p:blipFill>
        <p:spPr>
          <a:xfrm>
            <a:off x="810271" y="3362112"/>
            <a:ext cx="3302177" cy="5379664"/>
          </a:xfrm>
          <a:prstGeom prst="rect">
            <a:avLst/>
          </a:prstGeom>
          <a:ln>
            <a:solidFill>
              <a:srgbClr val="000000"/>
            </a:solidFill>
          </a:ln>
        </p:spPr>
      </p:pic>
      <p:sp>
        <p:nvSpPr>
          <p:cNvPr id="8" name="テキスト ボックス 3">
            <a:extLst>
              <a:ext uri="{FF2B5EF4-FFF2-40B4-BE49-F238E27FC236}">
                <a16:creationId xmlns:a16="http://schemas.microsoft.com/office/drawing/2014/main" id="{46D7C0A6-95A9-F569-14C9-E57AA794C451}"/>
              </a:ext>
            </a:extLst>
          </p:cNvPr>
          <p:cNvSpPr txBox="1"/>
          <p:nvPr/>
        </p:nvSpPr>
        <p:spPr>
          <a:xfrm>
            <a:off x="4112448" y="6051944"/>
            <a:ext cx="2587789" cy="1133772"/>
          </a:xfrm>
          <a:prstGeom prst="rect">
            <a:avLst/>
          </a:prstGeom>
          <a:noFill/>
        </p:spPr>
        <p:txBody>
          <a:bodyPr wrap="square">
            <a:spAutoFit/>
          </a:bodyPr>
          <a:lstStyle/>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② </a:t>
            </a:r>
            <a:r>
              <a:rPr lang="ja-JP" altLang="ko-KR" sz="1100" dirty="0"/>
              <a:t>薬価及びチェックの有無について、 </a:t>
            </a:r>
            <a:endParaRPr lang="en-US" altLang="ja-JP" sz="1100" dirty="0"/>
          </a:p>
          <a:p>
            <a:pPr>
              <a:lnSpc>
                <a:spcPct val="125000"/>
              </a:lnSpc>
            </a:pPr>
            <a:r>
              <a:rPr lang="ja-JP" altLang="ko-KR" sz="1100" dirty="0"/>
              <a:t> </a:t>
            </a:r>
            <a:r>
              <a:rPr lang="en-US" altLang="ja-JP" sz="1100" dirty="0"/>
              <a:t> </a:t>
            </a:r>
            <a:r>
              <a:rPr lang="en-US" altLang="ko-KR" sz="1100" dirty="0">
                <a:latin typeface="ＭＳ 明朝" panose="02020609040205080304" pitchFamily="17" charset="-128"/>
                <a:ea typeface="ＭＳ 明朝" panose="02020609040205080304" pitchFamily="17" charset="-128"/>
              </a:rPr>
              <a:t>- </a:t>
            </a:r>
            <a:r>
              <a:rPr lang="ja-JP" altLang="en-US" sz="1100" dirty="0"/>
              <a:t>デフォルトの各</a:t>
            </a:r>
            <a:r>
              <a:rPr lang="ja-JP" altLang="ko-KR" sz="1100" dirty="0"/>
              <a:t> 項目情報です。</a:t>
            </a:r>
            <a:endParaRPr lang="en-US" altLang="ja-JP" sz="1100" dirty="0"/>
          </a:p>
          <a:p>
            <a:pPr>
              <a:lnSpc>
                <a:spcPct val="125000"/>
              </a:lnSpc>
            </a:pPr>
            <a:r>
              <a:rPr lang="ja-JP" altLang="en-US" sz="1100" dirty="0">
                <a:latin typeface="ＭＳ 明朝" panose="02020609040205080304" pitchFamily="17" charset="-128"/>
                <a:ea typeface="ＭＳ 明朝" panose="02020609040205080304" pitchFamily="17" charset="-128"/>
              </a:rPr>
              <a:t> </a:t>
            </a:r>
            <a:r>
              <a:rPr lang="en-US" altLang="ko-KR" sz="1100" dirty="0">
                <a:latin typeface="ＭＳ 明朝" panose="02020609040205080304" pitchFamily="17" charset="-128"/>
                <a:ea typeface="ＭＳ 明朝" panose="02020609040205080304" pitchFamily="17" charset="-128"/>
              </a:rPr>
              <a:t>-</a:t>
            </a:r>
            <a:r>
              <a:rPr lang="ja-JP" altLang="en-US" sz="1100" dirty="0">
                <a:latin typeface="ＭＳ 明朝" panose="02020609040205080304" pitchFamily="17" charset="-128"/>
                <a:ea typeface="ＭＳ 明朝" panose="02020609040205080304" pitchFamily="17" charset="-128"/>
              </a:rPr>
              <a:t> </a:t>
            </a:r>
            <a:r>
              <a:rPr lang="ja-JP" altLang="ko-KR" sz="1100" dirty="0"/>
              <a:t>各項目はチェック解除し、病名</a:t>
            </a:r>
            <a:r>
              <a:rPr lang="ja-JP" altLang="en-US" sz="1100" dirty="0"/>
              <a:t>漏れ</a:t>
            </a:r>
            <a:r>
              <a:rPr lang="ja-JP" altLang="ko-KR" sz="1100" dirty="0"/>
              <a:t>チェック</a:t>
            </a:r>
            <a:r>
              <a:rPr lang="ja-JP" altLang="en-US" sz="1100" dirty="0"/>
              <a:t> の際</a:t>
            </a:r>
            <a:r>
              <a:rPr lang="ja-JP" altLang="ko-KR" sz="1100" dirty="0"/>
              <a:t>に除外</a:t>
            </a:r>
            <a:r>
              <a:rPr lang="ja-JP" altLang="en-US" sz="1100" dirty="0"/>
              <a:t>又は</a:t>
            </a:r>
            <a:r>
              <a:rPr lang="ja-JP" altLang="ko-KR" sz="1100" dirty="0"/>
              <a:t>含</a:t>
            </a:r>
            <a:r>
              <a:rPr lang="ja-JP" altLang="en-US" sz="1100" dirty="0"/>
              <a:t>む</a:t>
            </a:r>
            <a:r>
              <a:rPr lang="ja-JP" altLang="ko-KR" sz="1100" dirty="0"/>
              <a:t>ことができます。</a:t>
            </a:r>
            <a:endParaRPr lang="en-US" altLang="ko-KR" sz="1100" dirty="0">
              <a:latin typeface="ＭＳ 明朝" panose="02020609040205080304" pitchFamily="17" charset="-128"/>
              <a:ea typeface="ＭＳ 明朝" panose="02020609040205080304" pitchFamily="17" charset="-128"/>
            </a:endParaRPr>
          </a:p>
        </p:txBody>
      </p:sp>
      <p:grpSp>
        <p:nvGrpSpPr>
          <p:cNvPr id="9" name="グループ化 7">
            <a:extLst>
              <a:ext uri="{FF2B5EF4-FFF2-40B4-BE49-F238E27FC236}">
                <a16:creationId xmlns:a16="http://schemas.microsoft.com/office/drawing/2014/main" id="{D83C6C78-289D-9459-7F7F-210611E97438}"/>
              </a:ext>
            </a:extLst>
          </p:cNvPr>
          <p:cNvGrpSpPr/>
          <p:nvPr/>
        </p:nvGrpSpPr>
        <p:grpSpPr>
          <a:xfrm>
            <a:off x="4214677" y="3469497"/>
            <a:ext cx="2587789" cy="2191754"/>
            <a:chOff x="4342779" y="3784842"/>
            <a:chExt cx="3216894" cy="2191754"/>
          </a:xfrm>
        </p:grpSpPr>
        <p:sp>
          <p:nvSpPr>
            <p:cNvPr id="10" name="テキスト ボックス 3">
              <a:extLst>
                <a:ext uri="{FF2B5EF4-FFF2-40B4-BE49-F238E27FC236}">
                  <a16:creationId xmlns:a16="http://schemas.microsoft.com/office/drawing/2014/main" id="{2FE8C662-4C21-A97E-5BDB-E1028EDFCD2D}"/>
                </a:ext>
              </a:extLst>
            </p:cNvPr>
            <p:cNvSpPr txBox="1"/>
            <p:nvPr/>
          </p:nvSpPr>
          <p:spPr>
            <a:xfrm>
              <a:off x="4342779" y="3784842"/>
              <a:ext cx="3216894" cy="2191754"/>
            </a:xfrm>
            <a:prstGeom prst="rect">
              <a:avLst/>
            </a:prstGeom>
            <a:noFill/>
          </p:spPr>
          <p:txBody>
            <a:bodyPr wrap="square">
              <a:spAutoFit/>
            </a:bodyPr>
            <a:lstStyle/>
            <a:p>
              <a:pPr>
                <a:lnSpc>
                  <a:spcPct val="125000"/>
                </a:lnSpc>
              </a:pPr>
              <a:r>
                <a:rPr lang="ja-JP" altLang="ko-KR" sz="1100" dirty="0">
                  <a:solidFill>
                    <a:srgbClr val="FF0000"/>
                  </a:solidFill>
                </a:rPr>
                <a:t>①</a:t>
              </a:r>
              <a:r>
                <a:rPr lang="en-US" altLang="ja-JP" sz="1100" dirty="0"/>
                <a:t> </a:t>
              </a:r>
              <a:r>
                <a:rPr lang="ja-JP" altLang="ko-KR" sz="1100" dirty="0"/>
                <a:t>基本情報</a:t>
              </a:r>
              <a:r>
                <a:rPr lang="ja-JP" altLang="en-US" sz="1100" dirty="0"/>
                <a:t>に関して</a:t>
              </a:r>
              <a:r>
                <a:rPr lang="ja-JP" altLang="ko-KR" sz="1100" dirty="0"/>
                <a:t> </a:t>
              </a:r>
              <a:r>
                <a:rPr lang="en-US" altLang="ja-JP" sz="1100" dirty="0"/>
                <a:t>  </a:t>
              </a:r>
            </a:p>
            <a:p>
              <a:pPr>
                <a:lnSpc>
                  <a:spcPct val="125000"/>
                </a:lnSpc>
              </a:pPr>
              <a:r>
                <a:rPr lang="en-US" altLang="ja-JP" sz="1100" dirty="0"/>
                <a:t>    </a:t>
              </a:r>
              <a:r>
                <a:rPr lang="ja-JP" altLang="ko-KR" sz="1100" dirty="0"/>
                <a:t>表示は必須入力項目です。</a:t>
              </a:r>
              <a:endParaRPr lang="en-US" altLang="ja-JP" sz="1100" dirty="0"/>
            </a:p>
            <a:p>
              <a:pPr>
                <a:lnSpc>
                  <a:spcPct val="125000"/>
                </a:lnSpc>
              </a:pPr>
              <a:r>
                <a:rPr lang="en-US" altLang="ko-KR" sz="1100" dirty="0">
                  <a:latin typeface="ＭＳ 明朝" panose="02020609040205080304" pitchFamily="17" charset="-128"/>
                  <a:ea typeface="ＭＳ 明朝" panose="02020609040205080304" pitchFamily="17" charset="-128"/>
                </a:rPr>
                <a:t>-</a:t>
              </a:r>
              <a:r>
                <a:rPr lang="ja-JP" altLang="ko-KR" sz="1100" dirty="0"/>
                <a:t>「顧客番号」は「存在確認」を</a:t>
              </a:r>
              <a:r>
                <a:rPr lang="ja-JP" altLang="en-US" sz="1100" dirty="0"/>
                <a:t>クリックして</a:t>
              </a:r>
              <a:r>
                <a:rPr lang="ja-JP" altLang="ko-KR" sz="1100" dirty="0"/>
                <a:t>既存の</a:t>
              </a:r>
              <a:r>
                <a:rPr lang="en-US" altLang="ja-JP" sz="1100" dirty="0"/>
                <a:t> </a:t>
              </a:r>
              <a:r>
                <a:rPr lang="ja-JP" altLang="en-US" sz="1100" dirty="0"/>
                <a:t>アカウントではないか確認が必要です。</a:t>
              </a:r>
              <a:endParaRPr lang="en-US" altLang="ja-JP" sz="1100" dirty="0"/>
            </a:p>
            <a:p>
              <a:pPr>
                <a:lnSpc>
                  <a:spcPct val="125000"/>
                </a:lnSpc>
              </a:pPr>
              <a:r>
                <a:rPr lang="en-US" altLang="ko-KR" sz="1100" dirty="0">
                  <a:latin typeface="ＭＳ 明朝" panose="02020609040205080304" pitchFamily="17" charset="-128"/>
                  <a:ea typeface="ＭＳ 明朝" panose="02020609040205080304" pitchFamily="17" charset="-128"/>
                </a:rPr>
                <a:t>- </a:t>
              </a:r>
              <a:r>
                <a:rPr lang="en-US" altLang="ja-JP" sz="1100" dirty="0"/>
                <a:t>DP</a:t>
              </a:r>
              <a:r>
                <a:rPr lang="ja-JP" altLang="ko-KR" sz="1100" dirty="0"/>
                <a:t>Cの場合、病名</a:t>
              </a:r>
              <a:r>
                <a:rPr lang="ja-JP" altLang="en-US" sz="1100" dirty="0"/>
                <a:t>漏れ点検を</a:t>
              </a:r>
              <a:r>
                <a:rPr lang="ja-JP" altLang="ko-KR" sz="1100" dirty="0"/>
                <a:t>除外</a:t>
              </a:r>
              <a:r>
                <a:rPr lang="ja-JP" altLang="en-US" sz="1100" dirty="0"/>
                <a:t>できる</a:t>
              </a:r>
              <a:r>
                <a:rPr lang="en-US" altLang="ja-JP" sz="1100" dirty="0"/>
                <a:t>   </a:t>
              </a:r>
              <a:r>
                <a:rPr lang="ja-JP" altLang="en-US" sz="1100" dirty="0"/>
                <a:t>よう</a:t>
              </a:r>
              <a:r>
                <a:rPr lang="ko-KR" altLang="en-US" sz="1100" dirty="0"/>
                <a:t> </a:t>
              </a:r>
              <a:r>
                <a:rPr lang="ja-JP" altLang="en-US" sz="1100" dirty="0"/>
                <a:t>に</a:t>
              </a:r>
              <a:r>
                <a:rPr lang="ja-JP" altLang="ko-KR" sz="1100" dirty="0"/>
                <a:t>選択解除</a:t>
              </a:r>
              <a:r>
                <a:rPr lang="ja-JP" altLang="en-US" sz="1100" dirty="0"/>
                <a:t>が</a:t>
              </a:r>
              <a:r>
                <a:rPr lang="ja-JP" altLang="ko-KR" sz="1100" dirty="0"/>
                <a:t>可能です。</a:t>
              </a:r>
              <a:endParaRPr lang="en-US" altLang="ja-JP" sz="1100" dirty="0"/>
            </a:p>
            <a:p>
              <a:pPr>
                <a:lnSpc>
                  <a:spcPct val="125000"/>
                </a:lnSpc>
              </a:pPr>
              <a:r>
                <a:rPr lang="en-US" altLang="ko-KR" sz="1100" dirty="0">
                  <a:latin typeface="ＭＳ 明朝" panose="02020609040205080304" pitchFamily="17" charset="-128"/>
                  <a:ea typeface="ＭＳ 明朝" panose="02020609040205080304" pitchFamily="17" charset="-128"/>
                </a:rPr>
                <a:t>-</a:t>
              </a:r>
              <a:r>
                <a:rPr lang="en-US" altLang="ja-JP" sz="1100" dirty="0"/>
                <a:t>  </a:t>
              </a:r>
              <a:r>
                <a:rPr lang="ja-JP" altLang="ko-KR" sz="1100" dirty="0"/>
                <a:t>歯科並行の場合「医療</a:t>
              </a:r>
              <a:r>
                <a:rPr lang="ja-JP" altLang="en-US" sz="1100" dirty="0"/>
                <a:t>機関情報</a:t>
              </a:r>
              <a:r>
                <a:rPr lang="ja-JP" altLang="ko-KR" sz="1100" dirty="0"/>
                <a:t>2」の歯科を選択し、医療機関コード（7桁）を記載</a:t>
              </a:r>
              <a:r>
                <a:rPr lang="ja-JP" altLang="en-US" sz="1100" dirty="0"/>
                <a:t>します</a:t>
              </a:r>
              <a:r>
                <a:rPr lang="ja-JP" altLang="ko-KR" sz="1100" dirty="0"/>
                <a:t>。</a:t>
              </a:r>
              <a:endParaRPr lang="en-US" altLang="ko-KR" sz="1100" dirty="0">
                <a:latin typeface="ＭＳ 明朝" panose="02020609040205080304" pitchFamily="17" charset="-128"/>
                <a:ea typeface="ＭＳ 明朝" panose="02020609040205080304" pitchFamily="17" charset="-128"/>
              </a:endParaRPr>
            </a:p>
          </p:txBody>
        </p:sp>
        <p:pic>
          <p:nvPicPr>
            <p:cNvPr id="11" name="그림 10">
              <a:extLst>
                <a:ext uri="{FF2B5EF4-FFF2-40B4-BE49-F238E27FC236}">
                  <a16:creationId xmlns:a16="http://schemas.microsoft.com/office/drawing/2014/main" id="{E115EAFB-9455-A2C6-85CF-94668F933AED}"/>
                </a:ext>
              </a:extLst>
            </p:cNvPr>
            <p:cNvPicPr>
              <a:picLocks noChangeAspect="1"/>
            </p:cNvPicPr>
            <p:nvPr/>
          </p:nvPicPr>
          <p:blipFill>
            <a:blip r:embed="rId4" cstate="print"/>
            <a:stretch>
              <a:fillRect/>
            </a:stretch>
          </p:blipFill>
          <p:spPr>
            <a:xfrm>
              <a:off x="4403679" y="4056483"/>
              <a:ext cx="180975" cy="238125"/>
            </a:xfrm>
            <a:prstGeom prst="rect">
              <a:avLst/>
            </a:prstGeom>
          </p:spPr>
        </p:pic>
      </p:grpSp>
      <p:sp>
        <p:nvSpPr>
          <p:cNvPr id="12" name="テキスト ボックス 3">
            <a:extLst>
              <a:ext uri="{FF2B5EF4-FFF2-40B4-BE49-F238E27FC236}">
                <a16:creationId xmlns:a16="http://schemas.microsoft.com/office/drawing/2014/main" id="{5BEA6F51-7C08-20A0-B691-06CC50DD0868}"/>
              </a:ext>
            </a:extLst>
          </p:cNvPr>
          <p:cNvSpPr txBox="1"/>
          <p:nvPr/>
        </p:nvSpPr>
        <p:spPr>
          <a:xfrm>
            <a:off x="4112448" y="7367932"/>
            <a:ext cx="2690018" cy="1345368"/>
          </a:xfrm>
          <a:prstGeom prst="rect">
            <a:avLst/>
          </a:prstGeom>
          <a:noFill/>
        </p:spPr>
        <p:txBody>
          <a:bodyPr wrap="square">
            <a:spAutoFit/>
          </a:bodyPr>
          <a:lstStyle/>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③ </a:t>
            </a:r>
            <a:r>
              <a:rPr lang="ja-JP" altLang="ko-KR" sz="1100" dirty="0"/>
              <a:t>契約情報</a:t>
            </a:r>
            <a:endParaRPr lang="en-US" altLang="ko-KR" sz="1100" b="1"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 </a:t>
            </a:r>
            <a:r>
              <a:rPr lang="ja-JP" altLang="ko-KR" sz="1100" dirty="0"/>
              <a:t>最初の登録時は「トライアル」です。</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 </a:t>
            </a:r>
            <a:r>
              <a:rPr lang="ja-JP" altLang="ko-KR" sz="1100" dirty="0"/>
              <a:t>運営者が本契約に変更可能です。</a:t>
            </a:r>
            <a:r>
              <a:rPr lang="en-US" altLang="ja-JP" sz="1100" dirty="0"/>
              <a:t>   </a:t>
            </a:r>
            <a:r>
              <a:rPr lang="ja-JP" altLang="ko-KR" sz="1100" dirty="0"/>
              <a:t>トライアル終了後に特別な変更がない場合、自動的に本契約（～2999年12月31日まで）に切り替</a:t>
            </a:r>
            <a:r>
              <a:rPr lang="ja-JP" altLang="en-US" sz="1100" dirty="0"/>
              <a:t>わり</a:t>
            </a:r>
            <a:r>
              <a:rPr lang="ja-JP" altLang="ko-KR" sz="1100" dirty="0"/>
              <a:t>ます。</a:t>
            </a:r>
            <a:endParaRPr lang="en-US" altLang="ko-KR" sz="1100" dirty="0">
              <a:latin typeface="ＭＳ 明朝" panose="02020609040205080304" pitchFamily="17" charset="-128"/>
              <a:ea typeface="ＭＳ 明朝" panose="02020609040205080304" pitchFamily="17" charset="-128"/>
            </a:endParaRPr>
          </a:p>
        </p:txBody>
      </p:sp>
      <p:sp>
        <p:nvSpPr>
          <p:cNvPr id="13" name="テキスト ボックス 18">
            <a:extLst>
              <a:ext uri="{FF2B5EF4-FFF2-40B4-BE49-F238E27FC236}">
                <a16:creationId xmlns:a16="http://schemas.microsoft.com/office/drawing/2014/main" id="{AA550FF0-C32B-3129-21EA-F027C1A8D080}"/>
              </a:ext>
            </a:extLst>
          </p:cNvPr>
          <p:cNvSpPr txBox="1"/>
          <p:nvPr/>
        </p:nvSpPr>
        <p:spPr>
          <a:xfrm>
            <a:off x="708038" y="6074457"/>
            <a:ext cx="415498" cy="369332"/>
          </a:xfrm>
          <a:prstGeom prst="rect">
            <a:avLst/>
          </a:prstGeom>
          <a:noFill/>
        </p:spPr>
        <p:txBody>
          <a:bodyPr wrap="none" rtlCol="0">
            <a:spAutoFit/>
          </a:bodyPr>
          <a:lstStyle/>
          <a:p>
            <a:r>
              <a:rPr kumimoji="1" lang="ja-JP" altLang="en-US" dirty="0">
                <a:solidFill>
                  <a:srgbClr val="FF0000"/>
                </a:solidFill>
              </a:rPr>
              <a:t>②</a:t>
            </a:r>
          </a:p>
        </p:txBody>
      </p:sp>
      <p:sp>
        <p:nvSpPr>
          <p:cNvPr id="14" name="テキスト ボックス 21">
            <a:extLst>
              <a:ext uri="{FF2B5EF4-FFF2-40B4-BE49-F238E27FC236}">
                <a16:creationId xmlns:a16="http://schemas.microsoft.com/office/drawing/2014/main" id="{EE1557B2-F2B5-6B9E-E01A-727BA20E8149}"/>
              </a:ext>
            </a:extLst>
          </p:cNvPr>
          <p:cNvSpPr txBox="1"/>
          <p:nvPr/>
        </p:nvSpPr>
        <p:spPr>
          <a:xfrm>
            <a:off x="793508" y="3709532"/>
            <a:ext cx="415498" cy="369332"/>
          </a:xfrm>
          <a:prstGeom prst="rect">
            <a:avLst/>
          </a:prstGeom>
          <a:noFill/>
        </p:spPr>
        <p:txBody>
          <a:bodyPr wrap="none" rtlCol="0">
            <a:spAutoFit/>
          </a:bodyPr>
          <a:lstStyle/>
          <a:p>
            <a:r>
              <a:rPr kumimoji="1" lang="ja-JP" altLang="en-US" dirty="0">
                <a:solidFill>
                  <a:srgbClr val="FF0000"/>
                </a:solidFill>
              </a:rPr>
              <a:t>①</a:t>
            </a:r>
          </a:p>
        </p:txBody>
      </p:sp>
      <p:sp>
        <p:nvSpPr>
          <p:cNvPr id="15" name="テキスト ボックス 18">
            <a:extLst>
              <a:ext uri="{FF2B5EF4-FFF2-40B4-BE49-F238E27FC236}">
                <a16:creationId xmlns:a16="http://schemas.microsoft.com/office/drawing/2014/main" id="{7CACA2B1-6D03-C409-3E53-3C0B7C93BE64}"/>
              </a:ext>
            </a:extLst>
          </p:cNvPr>
          <p:cNvSpPr txBox="1"/>
          <p:nvPr/>
        </p:nvSpPr>
        <p:spPr>
          <a:xfrm>
            <a:off x="585759" y="7408374"/>
            <a:ext cx="415498" cy="369332"/>
          </a:xfrm>
          <a:prstGeom prst="rect">
            <a:avLst/>
          </a:prstGeom>
          <a:noFill/>
        </p:spPr>
        <p:txBody>
          <a:bodyPr wrap="none" rtlCol="0">
            <a:spAutoFit/>
          </a:bodyPr>
          <a:lstStyle/>
          <a:p>
            <a:r>
              <a:rPr kumimoji="1" lang="ja-JP" altLang="en-US" dirty="0">
                <a:solidFill>
                  <a:srgbClr val="FF0000"/>
                </a:solidFill>
              </a:rPr>
              <a:t>③</a:t>
            </a:r>
          </a:p>
        </p:txBody>
      </p:sp>
      <p:sp>
        <p:nvSpPr>
          <p:cNvPr id="16" name="四角形: 角を丸くする 12">
            <a:extLst>
              <a:ext uri="{FF2B5EF4-FFF2-40B4-BE49-F238E27FC236}">
                <a16:creationId xmlns:a16="http://schemas.microsoft.com/office/drawing/2014/main" id="{C33EF018-C8A7-9EB8-4F91-8414E1512D1F}"/>
              </a:ext>
            </a:extLst>
          </p:cNvPr>
          <p:cNvSpPr/>
          <p:nvPr/>
        </p:nvSpPr>
        <p:spPr>
          <a:xfrm>
            <a:off x="1529288" y="1508144"/>
            <a:ext cx="719418" cy="26500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꺾인 연결선 32">
            <a:extLst>
              <a:ext uri="{FF2B5EF4-FFF2-40B4-BE49-F238E27FC236}">
                <a16:creationId xmlns:a16="http://schemas.microsoft.com/office/drawing/2014/main" id="{DBCD13BF-472B-C63C-0954-7948DF951E87}"/>
              </a:ext>
            </a:extLst>
          </p:cNvPr>
          <p:cNvCxnSpPr>
            <a:cxnSpLocks/>
            <a:stCxn id="16" idx="2"/>
            <a:endCxn id="18" idx="1"/>
          </p:cNvCxnSpPr>
          <p:nvPr/>
        </p:nvCxnSpPr>
        <p:spPr>
          <a:xfrm rot="16200000" flipH="1">
            <a:off x="2548308" y="1113840"/>
            <a:ext cx="614123" cy="1932744"/>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4">
            <a:extLst>
              <a:ext uri="{FF2B5EF4-FFF2-40B4-BE49-F238E27FC236}">
                <a16:creationId xmlns:a16="http://schemas.microsoft.com/office/drawing/2014/main" id="{3CAB00FC-6224-8191-0F17-E9BB6F3AEF24}"/>
              </a:ext>
            </a:extLst>
          </p:cNvPr>
          <p:cNvSpPr txBox="1"/>
          <p:nvPr/>
        </p:nvSpPr>
        <p:spPr>
          <a:xfrm>
            <a:off x="2264461" y="1498858"/>
            <a:ext cx="2057864" cy="486415"/>
          </a:xfrm>
          <a:prstGeom prst="rect">
            <a:avLst/>
          </a:prstGeom>
          <a:noFill/>
          <a:ln>
            <a:solidFill>
              <a:srgbClr val="FF0000"/>
            </a:solidFill>
          </a:ln>
        </p:spPr>
        <p:txBody>
          <a:bodyPr wrap="square">
            <a:spAutoFit/>
          </a:bodyPr>
          <a:lstStyle/>
          <a:p>
            <a:pPr>
              <a:lnSpc>
                <a:spcPct val="125000"/>
              </a:lnSpc>
            </a:pPr>
            <a:r>
              <a:rPr lang="ja-JP" altLang="ko-KR" sz="1100" dirty="0"/>
              <a:t>顧客リストで選択された顧客情報を削除します。</a:t>
            </a:r>
            <a:endParaRPr lang="en-US" altLang="ko-KR" sz="1100" dirty="0">
              <a:latin typeface="ＭＳ 明朝" panose="02020609040205080304" pitchFamily="17" charset="-128"/>
              <a:ea typeface="ＭＳ 明朝" panose="02020609040205080304" pitchFamily="17" charset="-128"/>
            </a:endParaRPr>
          </a:p>
        </p:txBody>
      </p:sp>
      <p:sp>
        <p:nvSpPr>
          <p:cNvPr id="20" name="テキスト ボックス 4">
            <a:extLst>
              <a:ext uri="{FF2B5EF4-FFF2-40B4-BE49-F238E27FC236}">
                <a16:creationId xmlns:a16="http://schemas.microsoft.com/office/drawing/2014/main" id="{F7DC9B69-2460-98B8-48BA-9DDD3BF9EFC1}"/>
              </a:ext>
            </a:extLst>
          </p:cNvPr>
          <p:cNvSpPr txBox="1"/>
          <p:nvPr/>
        </p:nvSpPr>
        <p:spPr>
          <a:xfrm>
            <a:off x="1214300" y="2932094"/>
            <a:ext cx="3416509" cy="303929"/>
          </a:xfrm>
          <a:prstGeom prst="rect">
            <a:avLst/>
          </a:prstGeom>
          <a:noFill/>
          <a:ln>
            <a:solidFill>
              <a:srgbClr val="FF0000"/>
            </a:solidFill>
          </a:ln>
        </p:spPr>
        <p:txBody>
          <a:bodyPr wrap="square">
            <a:spAutoFit/>
          </a:bodyPr>
          <a:lstStyle/>
          <a:p>
            <a:pPr>
              <a:lnSpc>
                <a:spcPct val="125000"/>
              </a:lnSpc>
            </a:pPr>
            <a:r>
              <a:rPr lang="ja-JP" altLang="ko-KR" sz="1100" dirty="0"/>
              <a:t>顧客追加ポップアップウィンドウが表示されます。</a:t>
            </a:r>
            <a:endParaRPr lang="en-US" altLang="ko-KR" sz="1100" dirty="0">
              <a:latin typeface="ＭＳ 明朝" panose="02020609040205080304" pitchFamily="17" charset="-128"/>
              <a:ea typeface="ＭＳ 明朝" panose="02020609040205080304" pitchFamily="17" charset="-128"/>
            </a:endParaRPr>
          </a:p>
        </p:txBody>
      </p:sp>
      <p:pic>
        <p:nvPicPr>
          <p:cNvPr id="18" name="그림 17">
            <a:extLst>
              <a:ext uri="{FF2B5EF4-FFF2-40B4-BE49-F238E27FC236}">
                <a16:creationId xmlns:a16="http://schemas.microsoft.com/office/drawing/2014/main" id="{BC133D73-4809-903D-7B95-EAFED60EC75A}"/>
              </a:ext>
            </a:extLst>
          </p:cNvPr>
          <p:cNvPicPr>
            <a:picLocks noChangeAspect="1"/>
          </p:cNvPicPr>
          <p:nvPr/>
        </p:nvPicPr>
        <p:blipFill>
          <a:blip r:embed="rId5" cstate="print"/>
          <a:stretch>
            <a:fillRect/>
          </a:stretch>
        </p:blipFill>
        <p:spPr>
          <a:xfrm>
            <a:off x="3821741" y="1886961"/>
            <a:ext cx="2165638" cy="1000625"/>
          </a:xfrm>
          <a:prstGeom prst="rect">
            <a:avLst/>
          </a:prstGeom>
          <a:ln>
            <a:solidFill>
              <a:srgbClr val="000000"/>
            </a:solidFill>
          </a:ln>
        </p:spPr>
      </p:pic>
    </p:spTree>
    <p:extLst>
      <p:ext uri="{BB962C8B-B14F-4D97-AF65-F5344CB8AC3E}">
        <p14:creationId xmlns:p14="http://schemas.microsoft.com/office/powerpoint/2010/main" val="11648897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1C7B5-C881-5603-29A7-BC0F563EB65C}"/>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F31595C7-BD87-40B1-DB99-A21EF51F9727}"/>
              </a:ext>
            </a:extLst>
          </p:cNvPr>
          <p:cNvSpPr>
            <a:spLocks noGrp="1"/>
          </p:cNvSpPr>
          <p:nvPr>
            <p:ph type="sldNum" sz="quarter" idx="12"/>
          </p:nvPr>
        </p:nvSpPr>
        <p:spPr/>
        <p:txBody>
          <a:bodyPr/>
          <a:lstStyle/>
          <a:p>
            <a:fld id="{AE8EA5A1-38AB-4AA0-89CC-DE1004BC27E5}" type="slidenum">
              <a:rPr kumimoji="1" lang="ja-JP" altLang="en-US" smtClean="0"/>
              <a:t>217</a:t>
            </a:fld>
            <a:endParaRPr kumimoji="1" lang="ja-JP" altLang="en-US"/>
          </a:p>
        </p:txBody>
      </p:sp>
      <p:pic>
        <p:nvPicPr>
          <p:cNvPr id="3" name="그림 2">
            <a:extLst>
              <a:ext uri="{FF2B5EF4-FFF2-40B4-BE49-F238E27FC236}">
                <a16:creationId xmlns:a16="http://schemas.microsoft.com/office/drawing/2014/main" id="{440D6310-1DC1-A35D-3FB8-2DD398C8E6B9}"/>
              </a:ext>
            </a:extLst>
          </p:cNvPr>
          <p:cNvPicPr>
            <a:picLocks noChangeAspect="1"/>
          </p:cNvPicPr>
          <p:nvPr/>
        </p:nvPicPr>
        <p:blipFill>
          <a:blip r:embed="rId2" cstate="print"/>
          <a:stretch>
            <a:fillRect/>
          </a:stretch>
        </p:blipFill>
        <p:spPr>
          <a:xfrm>
            <a:off x="586283" y="1001493"/>
            <a:ext cx="5864328" cy="631085"/>
          </a:xfrm>
          <a:prstGeom prst="rect">
            <a:avLst/>
          </a:prstGeom>
          <a:ln>
            <a:solidFill>
              <a:schemeClr val="tx1"/>
            </a:solidFill>
          </a:ln>
        </p:spPr>
      </p:pic>
      <p:sp>
        <p:nvSpPr>
          <p:cNvPr id="4" name="テキスト ボックス 4">
            <a:extLst>
              <a:ext uri="{FF2B5EF4-FFF2-40B4-BE49-F238E27FC236}">
                <a16:creationId xmlns:a16="http://schemas.microsoft.com/office/drawing/2014/main" id="{5E7CD37A-EC05-49E0-05AD-5C2890649756}"/>
              </a:ext>
            </a:extLst>
          </p:cNvPr>
          <p:cNvSpPr txBox="1"/>
          <p:nvPr/>
        </p:nvSpPr>
        <p:spPr>
          <a:xfrm>
            <a:off x="531853" y="658459"/>
            <a:ext cx="5400000" cy="30392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 </a:t>
            </a:r>
            <a:r>
              <a:rPr lang="ja-JP" altLang="ko-KR" sz="1100" dirty="0">
                <a:latin typeface="MS Mincho" pitchFamily="49" charset="-128"/>
                <a:ea typeface="MS Mincho" pitchFamily="49" charset="-128"/>
              </a:rPr>
              <a:t>「マザーDB」情報を追加または削除/復元できます。</a:t>
            </a:r>
            <a:endParaRPr lang="en-US" altLang="ja-JP" sz="1100" dirty="0">
              <a:latin typeface="MS Mincho" pitchFamily="49" charset="-128"/>
              <a:ea typeface="MS Mincho" pitchFamily="49" charset="-128"/>
            </a:endParaRPr>
          </a:p>
        </p:txBody>
      </p:sp>
      <p:sp>
        <p:nvSpPr>
          <p:cNvPr id="5" name="Google Shape;365;p16">
            <a:extLst>
              <a:ext uri="{FF2B5EF4-FFF2-40B4-BE49-F238E27FC236}">
                <a16:creationId xmlns:a16="http://schemas.microsoft.com/office/drawing/2014/main" id="{B6920BF0-24E4-99DE-DE0B-398895377979}"/>
              </a:ext>
            </a:extLst>
          </p:cNvPr>
          <p:cNvSpPr txBox="1"/>
          <p:nvPr/>
        </p:nvSpPr>
        <p:spPr>
          <a:xfrm>
            <a:off x="389886" y="1816198"/>
            <a:ext cx="609392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① </a:t>
            </a:r>
            <a:r>
              <a:rPr lang="ja-JP" altLang="ko-KR" sz="1100" dirty="0">
                <a:latin typeface="MS Mincho" pitchFamily="49" charset="-128"/>
                <a:ea typeface="MS Mincho" pitchFamily="49" charset="-128"/>
              </a:rPr>
              <a:t>「追加」ボタンをクリックすると新しいマザーDBのHIT病名を追加できます。</a:t>
            </a:r>
            <a:endParaRPr dirty="0">
              <a:latin typeface="MS Mincho" pitchFamily="49" charset="-128"/>
              <a:ea typeface="MS Mincho" pitchFamily="49" charset="-128"/>
            </a:endParaRPr>
          </a:p>
        </p:txBody>
      </p:sp>
      <p:cxnSp>
        <p:nvCxnSpPr>
          <p:cNvPr id="6" name="Google Shape;285;p11">
            <a:extLst>
              <a:ext uri="{FF2B5EF4-FFF2-40B4-BE49-F238E27FC236}">
                <a16:creationId xmlns:a16="http://schemas.microsoft.com/office/drawing/2014/main" id="{9D48CD52-0C53-8E80-EFD3-8BD2A49D8897}"/>
              </a:ext>
            </a:extLst>
          </p:cNvPr>
          <p:cNvCxnSpPr>
            <a:stCxn id="3" idx="1"/>
            <a:endCxn id="11" idx="1"/>
          </p:cNvCxnSpPr>
          <p:nvPr/>
        </p:nvCxnSpPr>
        <p:spPr>
          <a:xfrm rot="10800000" flipH="1" flipV="1">
            <a:off x="586283" y="1317036"/>
            <a:ext cx="64156" cy="2059366"/>
          </a:xfrm>
          <a:prstGeom prst="bentConnector3">
            <a:avLst>
              <a:gd name="adj1" fmla="val -356319"/>
            </a:avLst>
          </a:prstGeom>
          <a:noFill/>
          <a:ln w="19050" cap="flat" cmpd="sng">
            <a:solidFill>
              <a:srgbClr val="FF0000"/>
            </a:solidFill>
            <a:prstDash val="solid"/>
            <a:miter lim="800000"/>
            <a:headEnd type="none" w="sm" len="sm"/>
            <a:tailEnd type="triangle" w="med" len="med"/>
          </a:ln>
        </p:spPr>
      </p:cxnSp>
      <p:sp>
        <p:nvSpPr>
          <p:cNvPr id="7" name="Google Shape;381;p17">
            <a:extLst>
              <a:ext uri="{FF2B5EF4-FFF2-40B4-BE49-F238E27FC236}">
                <a16:creationId xmlns:a16="http://schemas.microsoft.com/office/drawing/2014/main" id="{7ED2F985-812C-B96D-EFE9-FA3E3FF05F7A}"/>
              </a:ext>
            </a:extLst>
          </p:cNvPr>
          <p:cNvSpPr/>
          <p:nvPr/>
        </p:nvSpPr>
        <p:spPr>
          <a:xfrm>
            <a:off x="674787" y="1181767"/>
            <a:ext cx="521714" cy="262500"/>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8" name="Google Shape;382;p17">
            <a:extLst>
              <a:ext uri="{FF2B5EF4-FFF2-40B4-BE49-F238E27FC236}">
                <a16:creationId xmlns:a16="http://schemas.microsoft.com/office/drawing/2014/main" id="{6855ED20-00F5-EC91-BCD4-8B9531B36E6D}"/>
              </a:ext>
            </a:extLst>
          </p:cNvPr>
          <p:cNvSpPr txBox="1"/>
          <p:nvPr/>
        </p:nvSpPr>
        <p:spPr>
          <a:xfrm>
            <a:off x="556648" y="87108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9" name="Google Shape;384;p17">
            <a:extLst>
              <a:ext uri="{FF2B5EF4-FFF2-40B4-BE49-F238E27FC236}">
                <a16:creationId xmlns:a16="http://schemas.microsoft.com/office/drawing/2014/main" id="{B40919B2-2C9B-D7A2-86CA-089EC839632B}"/>
              </a:ext>
            </a:extLst>
          </p:cNvPr>
          <p:cNvSpPr txBox="1"/>
          <p:nvPr/>
        </p:nvSpPr>
        <p:spPr>
          <a:xfrm>
            <a:off x="1687411" y="1085271"/>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10" name="Google Shape;381;p17">
            <a:extLst>
              <a:ext uri="{FF2B5EF4-FFF2-40B4-BE49-F238E27FC236}">
                <a16:creationId xmlns:a16="http://schemas.microsoft.com/office/drawing/2014/main" id="{159ADBBD-7132-64F6-6145-16FEF3B6F244}"/>
              </a:ext>
            </a:extLst>
          </p:cNvPr>
          <p:cNvSpPr/>
          <p:nvPr/>
        </p:nvSpPr>
        <p:spPr>
          <a:xfrm>
            <a:off x="1208188" y="1181765"/>
            <a:ext cx="521714" cy="262500"/>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pic>
        <p:nvPicPr>
          <p:cNvPr id="11" name="그림 10">
            <a:extLst>
              <a:ext uri="{FF2B5EF4-FFF2-40B4-BE49-F238E27FC236}">
                <a16:creationId xmlns:a16="http://schemas.microsoft.com/office/drawing/2014/main" id="{8BAFAE66-D098-29E6-7FBE-66CC4232CE9C}"/>
              </a:ext>
            </a:extLst>
          </p:cNvPr>
          <p:cNvPicPr>
            <a:picLocks noChangeAspect="1"/>
          </p:cNvPicPr>
          <p:nvPr/>
        </p:nvPicPr>
        <p:blipFill>
          <a:blip r:embed="rId3" cstate="print"/>
          <a:stretch>
            <a:fillRect/>
          </a:stretch>
        </p:blipFill>
        <p:spPr>
          <a:xfrm>
            <a:off x="650439" y="2120087"/>
            <a:ext cx="3804334" cy="2512630"/>
          </a:xfrm>
          <a:prstGeom prst="rect">
            <a:avLst/>
          </a:prstGeom>
        </p:spPr>
      </p:pic>
      <p:pic>
        <p:nvPicPr>
          <p:cNvPr id="12" name="그림 11">
            <a:extLst>
              <a:ext uri="{FF2B5EF4-FFF2-40B4-BE49-F238E27FC236}">
                <a16:creationId xmlns:a16="http://schemas.microsoft.com/office/drawing/2014/main" id="{AAC7D386-8B2D-AE99-56DB-75585FB2E007}"/>
              </a:ext>
            </a:extLst>
          </p:cNvPr>
          <p:cNvPicPr>
            <a:picLocks noChangeAspect="1"/>
          </p:cNvPicPr>
          <p:nvPr/>
        </p:nvPicPr>
        <p:blipFill>
          <a:blip r:embed="rId4" cstate="print"/>
          <a:stretch>
            <a:fillRect/>
          </a:stretch>
        </p:blipFill>
        <p:spPr>
          <a:xfrm>
            <a:off x="650439" y="4703318"/>
            <a:ext cx="3804334" cy="2494936"/>
          </a:xfrm>
          <a:prstGeom prst="rect">
            <a:avLst/>
          </a:prstGeom>
          <a:ln>
            <a:solidFill>
              <a:schemeClr val="tx1"/>
            </a:solidFill>
            <a:prstDash val="sysDot"/>
          </a:ln>
        </p:spPr>
      </p:pic>
      <p:sp>
        <p:nvSpPr>
          <p:cNvPr id="13" name="Google Shape;381;p17">
            <a:extLst>
              <a:ext uri="{FF2B5EF4-FFF2-40B4-BE49-F238E27FC236}">
                <a16:creationId xmlns:a16="http://schemas.microsoft.com/office/drawing/2014/main" id="{8C6BE738-74ED-7883-7DAB-5B8E0BF8325B}"/>
              </a:ext>
            </a:extLst>
          </p:cNvPr>
          <p:cNvSpPr/>
          <p:nvPr/>
        </p:nvSpPr>
        <p:spPr>
          <a:xfrm>
            <a:off x="3033071" y="4900608"/>
            <a:ext cx="521714" cy="262500"/>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4" name="Google Shape;365;p16">
            <a:extLst>
              <a:ext uri="{FF2B5EF4-FFF2-40B4-BE49-F238E27FC236}">
                <a16:creationId xmlns:a16="http://schemas.microsoft.com/office/drawing/2014/main" id="{8FBD64C4-E2C8-73C0-F772-6689D400637B}"/>
              </a:ext>
            </a:extLst>
          </p:cNvPr>
          <p:cNvSpPr txBox="1"/>
          <p:nvPr/>
        </p:nvSpPr>
        <p:spPr>
          <a:xfrm>
            <a:off x="471487" y="7309300"/>
            <a:ext cx="609392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リストから選択して「削除」ボタンをクリックすると選択した情報が削除されます。</a:t>
            </a:r>
            <a:endParaRPr dirty="0">
              <a:latin typeface="MS Mincho" pitchFamily="49" charset="-128"/>
              <a:ea typeface="MS Mincho" pitchFamily="49" charset="-128"/>
            </a:endParaRPr>
          </a:p>
        </p:txBody>
      </p:sp>
      <p:cxnSp>
        <p:nvCxnSpPr>
          <p:cNvPr id="15" name="直線矢印コネクタ 19">
            <a:extLst>
              <a:ext uri="{FF2B5EF4-FFF2-40B4-BE49-F238E27FC236}">
                <a16:creationId xmlns:a16="http://schemas.microsoft.com/office/drawing/2014/main" id="{E6386ABD-DE5A-70CB-1FA4-7C43AFF7B418}"/>
              </a:ext>
            </a:extLst>
          </p:cNvPr>
          <p:cNvCxnSpPr>
            <a:cxnSpLocks/>
            <a:stCxn id="16" idx="3"/>
            <a:endCxn id="18" idx="1"/>
          </p:cNvCxnSpPr>
          <p:nvPr/>
        </p:nvCxnSpPr>
        <p:spPr>
          <a:xfrm flipV="1">
            <a:off x="2217889" y="2887827"/>
            <a:ext cx="2293934" cy="1008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Google Shape;381;p17">
            <a:extLst>
              <a:ext uri="{FF2B5EF4-FFF2-40B4-BE49-F238E27FC236}">
                <a16:creationId xmlns:a16="http://schemas.microsoft.com/office/drawing/2014/main" id="{4AB360B9-E41A-CF7D-C88E-737CE28C85CF}"/>
              </a:ext>
            </a:extLst>
          </p:cNvPr>
          <p:cNvSpPr/>
          <p:nvPr/>
        </p:nvSpPr>
        <p:spPr>
          <a:xfrm>
            <a:off x="806985" y="2717142"/>
            <a:ext cx="1410904" cy="361529"/>
          </a:xfrm>
          <a:prstGeom prst="roundRect">
            <a:avLst>
              <a:gd name="adj" fmla="val 16667"/>
            </a:avLst>
          </a:prstGeom>
          <a:noFill/>
          <a:ln w="19050" cap="flat" cmpd="sng">
            <a:solidFill>
              <a:srgbClr val="FF0000"/>
            </a:solidFill>
            <a:prstDash val="sys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17" name="Google Shape;381;p17">
            <a:extLst>
              <a:ext uri="{FF2B5EF4-FFF2-40B4-BE49-F238E27FC236}">
                <a16:creationId xmlns:a16="http://schemas.microsoft.com/office/drawing/2014/main" id="{057A92CA-0801-51F8-F05F-82F3C91485D0}"/>
              </a:ext>
            </a:extLst>
          </p:cNvPr>
          <p:cNvSpPr/>
          <p:nvPr/>
        </p:nvSpPr>
        <p:spPr>
          <a:xfrm>
            <a:off x="1414608" y="3328692"/>
            <a:ext cx="2700866" cy="789977"/>
          </a:xfrm>
          <a:prstGeom prst="roundRect">
            <a:avLst>
              <a:gd name="adj" fmla="val 16667"/>
            </a:avLst>
          </a:prstGeom>
          <a:noFill/>
          <a:ln w="19050" cap="flat" cmpd="sng">
            <a:solidFill>
              <a:srgbClr val="FF0000"/>
            </a:solidFill>
            <a:prstDash val="sys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18" name="Google Shape;212;p7">
            <a:extLst>
              <a:ext uri="{FF2B5EF4-FFF2-40B4-BE49-F238E27FC236}">
                <a16:creationId xmlns:a16="http://schemas.microsoft.com/office/drawing/2014/main" id="{DBF4F67F-ECA8-FA91-F99F-92BB77613B83}"/>
              </a:ext>
            </a:extLst>
          </p:cNvPr>
          <p:cNvSpPr txBox="1"/>
          <p:nvPr/>
        </p:nvSpPr>
        <p:spPr>
          <a:xfrm>
            <a:off x="4511823" y="2437724"/>
            <a:ext cx="2147383" cy="900206"/>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buFontTx/>
              <a:buChar char="-"/>
            </a:pPr>
            <a:r>
              <a:rPr lang="ja-JP" altLang="ko-KR" sz="1050" dirty="0">
                <a:latin typeface="MS Mincho" pitchFamily="49" charset="-128"/>
                <a:ea typeface="MS Mincho" pitchFamily="49" charset="-128"/>
              </a:rPr>
              <a:t>上</a:t>
            </a:r>
            <a:r>
              <a:rPr lang="ja-JP" altLang="en-US" sz="1050" dirty="0">
                <a:latin typeface="MS Mincho" pitchFamily="49" charset="-128"/>
                <a:ea typeface="MS Mincho" pitchFamily="49" charset="-128"/>
              </a:rPr>
              <a:t>段</a:t>
            </a:r>
            <a:r>
              <a:rPr lang="ja-JP" altLang="ko-KR" sz="1050" dirty="0">
                <a:latin typeface="MS Mincho" pitchFamily="49" charset="-128"/>
                <a:ea typeface="MS Mincho" pitchFamily="49" charset="-128"/>
              </a:rPr>
              <a:t>の</a:t>
            </a:r>
            <a:r>
              <a:rPr lang="ja-JP" altLang="en-US" sz="1050" dirty="0">
                <a:latin typeface="MS Mincho" pitchFamily="49" charset="-128"/>
                <a:ea typeface="MS Mincho" pitchFamily="49" charset="-128"/>
              </a:rPr>
              <a:t>摘要</a:t>
            </a:r>
            <a:r>
              <a:rPr lang="ja-JP" altLang="ko-KR" sz="1050" dirty="0">
                <a:latin typeface="MS Mincho" pitchFamily="49" charset="-128"/>
                <a:ea typeface="MS Mincho" pitchFamily="49" charset="-128"/>
              </a:rPr>
              <a:t>要求区分に従って</a:t>
            </a:r>
            <a:endParaRPr lang="en-US" altLang="ja-JP" sz="1050" dirty="0">
              <a:latin typeface="MS Mincho" pitchFamily="49" charset="-128"/>
              <a:ea typeface="MS Mincho" pitchFamily="49" charset="-128"/>
            </a:endParaRPr>
          </a:p>
          <a:p>
            <a:pPr lvl="0"/>
            <a:r>
              <a:rPr lang="ja-JP" altLang="ko-KR" sz="1050" dirty="0">
                <a:latin typeface="MS Mincho" pitchFamily="49" charset="-128"/>
                <a:ea typeface="MS Mincho" pitchFamily="49" charset="-128"/>
              </a:rPr>
              <a:t>「</a:t>
            </a:r>
            <a:r>
              <a:rPr lang="ja-JP" altLang="en-US" sz="1050" dirty="0">
                <a:latin typeface="MS Mincho" pitchFamily="49" charset="-128"/>
                <a:ea typeface="MS Mincho" pitchFamily="49" charset="-128"/>
              </a:rPr>
              <a:t>摘要</a:t>
            </a:r>
            <a:r>
              <a:rPr lang="ja-JP" altLang="ko-KR" sz="1050" dirty="0">
                <a:latin typeface="MS Mincho" pitchFamily="49" charset="-128"/>
                <a:ea typeface="MS Mincho" pitchFamily="49" charset="-128"/>
              </a:rPr>
              <a:t>コード」を検索します。 - </a:t>
            </a:r>
            <a:r>
              <a:rPr lang="ja-JP" altLang="en-US" sz="1050" dirty="0">
                <a:latin typeface="MS Mincho" pitchFamily="49" charset="-128"/>
                <a:ea typeface="MS Mincho" pitchFamily="49" charset="-128"/>
              </a:rPr>
              <a:t>摘要</a:t>
            </a:r>
            <a:r>
              <a:rPr lang="ja-JP" altLang="ko-KR" sz="1050" dirty="0">
                <a:latin typeface="MS Mincho" pitchFamily="49" charset="-128"/>
                <a:ea typeface="MS Mincho" pitchFamily="49" charset="-128"/>
              </a:rPr>
              <a:t>コードを4文字以上記載</a:t>
            </a:r>
            <a:endParaRPr lang="en-US" altLang="ja-JP" sz="1050" dirty="0">
              <a:latin typeface="MS Mincho" pitchFamily="49" charset="-128"/>
              <a:ea typeface="MS Mincho" pitchFamily="49" charset="-128"/>
            </a:endParaRPr>
          </a:p>
          <a:p>
            <a:pPr lvl="0"/>
            <a:r>
              <a:rPr lang="en-US" altLang="ja-JP" sz="1050" dirty="0">
                <a:latin typeface="MS Mincho" pitchFamily="49" charset="-128"/>
                <a:ea typeface="MS Mincho" pitchFamily="49" charset="-128"/>
              </a:rPr>
              <a:t>  </a:t>
            </a:r>
            <a:r>
              <a:rPr lang="ja-JP" altLang="en-US" sz="1050" dirty="0">
                <a:latin typeface="MS Mincho" pitchFamily="49" charset="-128"/>
                <a:ea typeface="MS Mincho" pitchFamily="49" charset="-128"/>
              </a:rPr>
              <a:t>すると</a:t>
            </a:r>
            <a:r>
              <a:rPr lang="ja-JP" altLang="ko-KR" sz="1050" dirty="0">
                <a:latin typeface="MS Mincho" pitchFamily="49" charset="-128"/>
                <a:ea typeface="MS Mincho" pitchFamily="49" charset="-128"/>
              </a:rPr>
              <a:t>下段リストに検索され</a:t>
            </a:r>
            <a:endParaRPr lang="en-US" altLang="ja-JP" sz="1050" dirty="0">
              <a:latin typeface="MS Mincho" pitchFamily="49" charset="-128"/>
              <a:ea typeface="MS Mincho" pitchFamily="49" charset="-128"/>
            </a:endParaRPr>
          </a:p>
          <a:p>
            <a:pPr lvl="0"/>
            <a:r>
              <a:rPr lang="en-US" altLang="ja-JP" sz="1050" dirty="0">
                <a:latin typeface="MS Mincho" pitchFamily="49" charset="-128"/>
                <a:ea typeface="MS Mincho" pitchFamily="49" charset="-128"/>
              </a:rPr>
              <a:t>  </a:t>
            </a:r>
            <a:r>
              <a:rPr lang="ja-JP" altLang="ko-KR" sz="1050" dirty="0">
                <a:latin typeface="MS Mincho" pitchFamily="49" charset="-128"/>
                <a:ea typeface="MS Mincho" pitchFamily="49" charset="-128"/>
              </a:rPr>
              <a:t>ます。</a:t>
            </a:r>
            <a:endParaRPr sz="1050" dirty="0">
              <a:latin typeface="MS Mincho" pitchFamily="49" charset="-128"/>
              <a:ea typeface="MS Mincho" pitchFamily="49" charset="-128"/>
            </a:endParaRPr>
          </a:p>
        </p:txBody>
      </p:sp>
      <p:sp>
        <p:nvSpPr>
          <p:cNvPr id="19" name="Google Shape;212;p7">
            <a:extLst>
              <a:ext uri="{FF2B5EF4-FFF2-40B4-BE49-F238E27FC236}">
                <a16:creationId xmlns:a16="http://schemas.microsoft.com/office/drawing/2014/main" id="{47885160-595F-0796-EFA4-337F16F19E00}"/>
              </a:ext>
            </a:extLst>
          </p:cNvPr>
          <p:cNvSpPr txBox="1"/>
          <p:nvPr/>
        </p:nvSpPr>
        <p:spPr>
          <a:xfrm>
            <a:off x="4511824" y="3423618"/>
            <a:ext cx="2147382" cy="577041"/>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r>
              <a:rPr lang="en-US" altLang="ko-KR" sz="1050" dirty="0">
                <a:solidFill>
                  <a:schemeClr val="dk1"/>
                </a:solidFill>
                <a:latin typeface="MS Mincho" pitchFamily="49" charset="-128"/>
                <a:ea typeface="MS Mincho" pitchFamily="49" charset="-128"/>
                <a:cs typeface="Century"/>
                <a:sym typeface="Century"/>
              </a:rPr>
              <a:t>-</a:t>
            </a:r>
            <a:r>
              <a:rPr lang="ja-JP" altLang="ko-KR" sz="1050" dirty="0">
                <a:latin typeface="MS Mincho" pitchFamily="49" charset="-128"/>
                <a:ea typeface="MS Mincho" pitchFamily="49" charset="-128"/>
              </a:rPr>
              <a:t>検索されたリストから適応</a:t>
            </a:r>
            <a:r>
              <a:rPr lang="ja-JP" altLang="en-US" sz="1050" dirty="0">
                <a:latin typeface="MS Mincho" pitchFamily="49" charset="-128"/>
                <a:ea typeface="MS Mincho" pitchFamily="49" charset="-128"/>
              </a:rPr>
              <a:t>診 </a:t>
            </a:r>
            <a:endParaRPr lang="en-US" altLang="ja-JP" sz="1050" dirty="0">
              <a:latin typeface="MS Mincho" pitchFamily="49" charset="-128"/>
              <a:ea typeface="MS Mincho" pitchFamily="49" charset="-128"/>
            </a:endParaRPr>
          </a:p>
          <a:p>
            <a:pPr lvl="0"/>
            <a:r>
              <a:rPr lang="en-US" altLang="ja-JP" sz="1050" dirty="0">
                <a:latin typeface="MS Mincho" pitchFamily="49" charset="-128"/>
                <a:ea typeface="MS Mincho" pitchFamily="49" charset="-128"/>
              </a:rPr>
              <a:t> </a:t>
            </a:r>
            <a:r>
              <a:rPr lang="ja-JP" altLang="en-US" sz="1050" dirty="0">
                <a:latin typeface="MS Mincho" pitchFamily="49" charset="-128"/>
                <a:ea typeface="MS Mincho" pitchFamily="49" charset="-128"/>
              </a:rPr>
              <a:t>療行為</a:t>
            </a:r>
            <a:r>
              <a:rPr lang="ja-JP" altLang="ko-KR" sz="1050" dirty="0">
                <a:latin typeface="MS Mincho" pitchFamily="49" charset="-128"/>
                <a:ea typeface="MS Mincho" pitchFamily="49" charset="-128"/>
              </a:rPr>
              <a:t>や医薬品を選択をクリ</a:t>
            </a:r>
            <a:endParaRPr lang="en-US" altLang="ja-JP" sz="1050" dirty="0">
              <a:latin typeface="MS Mincho" pitchFamily="49" charset="-128"/>
              <a:ea typeface="MS Mincho" pitchFamily="49" charset="-128"/>
            </a:endParaRPr>
          </a:p>
          <a:p>
            <a:pPr lvl="0"/>
            <a:r>
              <a:rPr lang="en-US" altLang="ja-JP" sz="1050" dirty="0">
                <a:latin typeface="MS Mincho" pitchFamily="49" charset="-128"/>
                <a:ea typeface="MS Mincho" pitchFamily="49" charset="-128"/>
              </a:rPr>
              <a:t> </a:t>
            </a:r>
            <a:r>
              <a:rPr lang="ja-JP" altLang="ko-KR" sz="1050" dirty="0">
                <a:latin typeface="MS Mincho" pitchFamily="49" charset="-128"/>
                <a:ea typeface="MS Mincho" pitchFamily="49" charset="-128"/>
              </a:rPr>
              <a:t>ックします。</a:t>
            </a:r>
            <a:endParaRPr lang="ko-KR" altLang="en-US" sz="1050" dirty="0">
              <a:solidFill>
                <a:schemeClr val="dk1"/>
              </a:solidFill>
              <a:latin typeface="MS Mincho" pitchFamily="49" charset="-128"/>
              <a:ea typeface="Century"/>
              <a:cs typeface="Century"/>
              <a:sym typeface="Century"/>
            </a:endParaRPr>
          </a:p>
        </p:txBody>
      </p:sp>
      <p:cxnSp>
        <p:nvCxnSpPr>
          <p:cNvPr id="20" name="直線矢印コネクタ 19">
            <a:extLst>
              <a:ext uri="{FF2B5EF4-FFF2-40B4-BE49-F238E27FC236}">
                <a16:creationId xmlns:a16="http://schemas.microsoft.com/office/drawing/2014/main" id="{ADC20B9B-1455-4FB8-120C-7CAE02A1ACDC}"/>
              </a:ext>
            </a:extLst>
          </p:cNvPr>
          <p:cNvCxnSpPr>
            <a:cxnSpLocks/>
            <a:stCxn id="17" idx="3"/>
            <a:endCxn id="19" idx="1"/>
          </p:cNvCxnSpPr>
          <p:nvPr/>
        </p:nvCxnSpPr>
        <p:spPr>
          <a:xfrm flipV="1">
            <a:off x="4115474" y="3712139"/>
            <a:ext cx="396350" cy="1154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Google Shape;212;p7">
            <a:extLst>
              <a:ext uri="{FF2B5EF4-FFF2-40B4-BE49-F238E27FC236}">
                <a16:creationId xmlns:a16="http://schemas.microsoft.com/office/drawing/2014/main" id="{19E17CBC-1D14-287D-4F12-E16B227F1BF9}"/>
              </a:ext>
            </a:extLst>
          </p:cNvPr>
          <p:cNvSpPr txBox="1"/>
          <p:nvPr/>
        </p:nvSpPr>
        <p:spPr>
          <a:xfrm>
            <a:off x="4523982" y="4971162"/>
            <a:ext cx="2062031" cy="738623"/>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r>
              <a:rPr lang="en-US" altLang="ko-KR" sz="1050" dirty="0">
                <a:solidFill>
                  <a:schemeClr val="dk1"/>
                </a:solidFill>
                <a:latin typeface="MS Mincho" pitchFamily="49" charset="-128"/>
                <a:ea typeface="MS Mincho" pitchFamily="49" charset="-128"/>
                <a:cs typeface="Century"/>
                <a:sym typeface="Century"/>
              </a:rPr>
              <a:t>- </a:t>
            </a:r>
            <a:r>
              <a:rPr lang="ja-JP" altLang="ko-KR" sz="1050" dirty="0">
                <a:latin typeface="MS Mincho" pitchFamily="49" charset="-128"/>
                <a:ea typeface="MS Mincho" pitchFamily="49" charset="-128"/>
              </a:rPr>
              <a:t>HIT病名コード：</a:t>
            </a:r>
            <a:r>
              <a:rPr lang="ja-JP" altLang="en-US" sz="1050" dirty="0">
                <a:latin typeface="MS Mincho" pitchFamily="49" charset="-128"/>
                <a:ea typeface="MS Mincho" pitchFamily="49" charset="-128"/>
              </a:rPr>
              <a:t>摘要</a:t>
            </a:r>
            <a:r>
              <a:rPr lang="ja-JP" altLang="ko-KR" sz="1050" dirty="0">
                <a:latin typeface="MS Mincho" pitchFamily="49" charset="-128"/>
                <a:ea typeface="MS Mincho" pitchFamily="49" charset="-128"/>
              </a:rPr>
              <a:t>コードの選択方法と同様に病名コードと名称を検索して選択をクリックします。</a:t>
            </a:r>
            <a:endParaRPr lang="ko-KR" altLang="en-US" sz="1050" dirty="0">
              <a:solidFill>
                <a:schemeClr val="dk1"/>
              </a:solidFill>
              <a:latin typeface="MS Mincho" pitchFamily="49" charset="-128"/>
              <a:ea typeface="Century"/>
              <a:cs typeface="Century"/>
              <a:sym typeface="Century"/>
            </a:endParaRPr>
          </a:p>
        </p:txBody>
      </p:sp>
      <p:sp>
        <p:nvSpPr>
          <p:cNvPr id="22" name="Google Shape;381;p17">
            <a:extLst>
              <a:ext uri="{FF2B5EF4-FFF2-40B4-BE49-F238E27FC236}">
                <a16:creationId xmlns:a16="http://schemas.microsoft.com/office/drawing/2014/main" id="{423CAE40-3B35-A627-0C1A-8E5774771DF3}"/>
              </a:ext>
            </a:extLst>
          </p:cNvPr>
          <p:cNvSpPr/>
          <p:nvPr/>
        </p:nvSpPr>
        <p:spPr>
          <a:xfrm>
            <a:off x="843474" y="5709721"/>
            <a:ext cx="3271999" cy="200119"/>
          </a:xfrm>
          <a:prstGeom prst="roundRect">
            <a:avLst>
              <a:gd name="adj" fmla="val 16667"/>
            </a:avLst>
          </a:prstGeom>
          <a:noFill/>
          <a:ln w="19050" cap="flat" cmpd="sng">
            <a:solidFill>
              <a:srgbClr val="FF0000"/>
            </a:solidFill>
            <a:prstDash val="sys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3" name="Google Shape;212;p7">
            <a:extLst>
              <a:ext uri="{FF2B5EF4-FFF2-40B4-BE49-F238E27FC236}">
                <a16:creationId xmlns:a16="http://schemas.microsoft.com/office/drawing/2014/main" id="{DF1D71FF-097A-E647-5F37-90AF3CB80347}"/>
              </a:ext>
            </a:extLst>
          </p:cNvPr>
          <p:cNvSpPr txBox="1"/>
          <p:nvPr/>
        </p:nvSpPr>
        <p:spPr>
          <a:xfrm>
            <a:off x="4523982" y="6307392"/>
            <a:ext cx="2163631" cy="577041"/>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r>
              <a:rPr lang="en-US" altLang="ko-KR" sz="1050" dirty="0">
                <a:solidFill>
                  <a:schemeClr val="dk1"/>
                </a:solidFill>
                <a:latin typeface="MS Mincho" pitchFamily="49" charset="-128"/>
                <a:ea typeface="MS Mincho" pitchFamily="49" charset="-128"/>
                <a:cs typeface="Century"/>
                <a:sym typeface="Century"/>
              </a:rPr>
              <a:t>- </a:t>
            </a:r>
            <a:r>
              <a:rPr lang="ja-JP" altLang="en-US" sz="1050" dirty="0">
                <a:solidFill>
                  <a:schemeClr val="dk1"/>
                </a:solidFill>
                <a:latin typeface="MS Mincho" pitchFamily="49" charset="-128"/>
                <a:ea typeface="MS Mincho" pitchFamily="49" charset="-128"/>
                <a:cs typeface="Century"/>
                <a:sym typeface="Century"/>
              </a:rPr>
              <a:t>最後に</a:t>
            </a:r>
            <a:r>
              <a:rPr lang="ja-JP" altLang="ko-KR" sz="1050" dirty="0">
                <a:latin typeface="MS Mincho" pitchFamily="49" charset="-128"/>
                <a:ea typeface="MS Mincho" pitchFamily="49" charset="-128"/>
              </a:rPr>
              <a:t>「登録」ボタンをクリ</a:t>
            </a:r>
            <a:endParaRPr lang="en-US" altLang="ja-JP" sz="1050" dirty="0">
              <a:latin typeface="MS Mincho" pitchFamily="49" charset="-128"/>
              <a:ea typeface="MS Mincho" pitchFamily="49" charset="-128"/>
            </a:endParaRPr>
          </a:p>
          <a:p>
            <a:pPr lvl="0"/>
            <a:r>
              <a:rPr lang="en-US" altLang="ja-JP" sz="1050" dirty="0">
                <a:latin typeface="MS Mincho" pitchFamily="49" charset="-128"/>
                <a:ea typeface="MS Mincho" pitchFamily="49" charset="-128"/>
              </a:rPr>
              <a:t>  </a:t>
            </a:r>
            <a:r>
              <a:rPr lang="ja-JP" altLang="ko-KR" sz="1050" dirty="0">
                <a:latin typeface="MS Mincho" pitchFamily="49" charset="-128"/>
                <a:ea typeface="MS Mincho" pitchFamily="49" charset="-128"/>
              </a:rPr>
              <a:t>ックすると新しいHIT適応病</a:t>
            </a:r>
            <a:endParaRPr lang="en-US" altLang="ja-JP" sz="1050" dirty="0">
              <a:latin typeface="MS Mincho" pitchFamily="49" charset="-128"/>
              <a:ea typeface="MS Mincho" pitchFamily="49" charset="-128"/>
            </a:endParaRPr>
          </a:p>
          <a:p>
            <a:pPr lvl="0"/>
            <a:r>
              <a:rPr lang="en-US" altLang="ja-JP" sz="1050" dirty="0">
                <a:latin typeface="MS Mincho" pitchFamily="49" charset="-128"/>
                <a:ea typeface="MS Mincho" pitchFamily="49" charset="-128"/>
              </a:rPr>
              <a:t>  </a:t>
            </a:r>
            <a:r>
              <a:rPr lang="ja-JP" altLang="ko-KR" sz="1050" dirty="0">
                <a:latin typeface="MS Mincho" pitchFamily="49" charset="-128"/>
                <a:ea typeface="MS Mincho" pitchFamily="49" charset="-128"/>
              </a:rPr>
              <a:t>名が追加され</a:t>
            </a:r>
            <a:r>
              <a:rPr lang="en-US" altLang="ja-JP" sz="1050" dirty="0">
                <a:latin typeface="MS Mincho" pitchFamily="49" charset="-128"/>
                <a:ea typeface="MS Mincho" pitchFamily="49" charset="-128"/>
              </a:rPr>
              <a:t> </a:t>
            </a:r>
            <a:r>
              <a:rPr lang="ja-JP" altLang="ko-KR" sz="1050" dirty="0">
                <a:latin typeface="MS Mincho" pitchFamily="49" charset="-128"/>
                <a:ea typeface="MS Mincho" pitchFamily="49" charset="-128"/>
              </a:rPr>
              <a:t>ます。</a:t>
            </a:r>
            <a:endParaRPr lang="ko-KR" altLang="en-US" sz="1050" dirty="0">
              <a:solidFill>
                <a:schemeClr val="dk1"/>
              </a:solidFill>
              <a:latin typeface="MS Mincho" pitchFamily="49" charset="-128"/>
              <a:ea typeface="Century"/>
              <a:cs typeface="Century"/>
              <a:sym typeface="Century"/>
            </a:endParaRPr>
          </a:p>
        </p:txBody>
      </p:sp>
      <p:cxnSp>
        <p:nvCxnSpPr>
          <p:cNvPr id="24" name="Google Shape;285;p11">
            <a:extLst>
              <a:ext uri="{FF2B5EF4-FFF2-40B4-BE49-F238E27FC236}">
                <a16:creationId xmlns:a16="http://schemas.microsoft.com/office/drawing/2014/main" id="{F768D68B-E855-D148-112A-3DEB8B131E78}"/>
              </a:ext>
            </a:extLst>
          </p:cNvPr>
          <p:cNvCxnSpPr>
            <a:stCxn id="13" idx="2"/>
            <a:endCxn id="23" idx="1"/>
          </p:cNvCxnSpPr>
          <p:nvPr/>
        </p:nvCxnSpPr>
        <p:spPr>
          <a:xfrm rot="16200000" flipH="1">
            <a:off x="3192553" y="5264483"/>
            <a:ext cx="1432805" cy="1230054"/>
          </a:xfrm>
          <a:prstGeom prst="bentConnector2">
            <a:avLst/>
          </a:prstGeom>
          <a:noFill/>
          <a:ln w="19050" cap="flat" cmpd="sng">
            <a:solidFill>
              <a:srgbClr val="FF0000"/>
            </a:solidFill>
            <a:prstDash val="solid"/>
            <a:miter lim="800000"/>
            <a:headEnd type="none" w="sm" len="sm"/>
            <a:tailEnd type="triangle" w="med" len="med"/>
          </a:ln>
        </p:spPr>
      </p:cxnSp>
      <p:cxnSp>
        <p:nvCxnSpPr>
          <p:cNvPr id="25" name="Google Shape;285;p11">
            <a:extLst>
              <a:ext uri="{FF2B5EF4-FFF2-40B4-BE49-F238E27FC236}">
                <a16:creationId xmlns:a16="http://schemas.microsoft.com/office/drawing/2014/main" id="{ADDD5C19-C08A-139E-30BA-504F205FE05A}"/>
              </a:ext>
            </a:extLst>
          </p:cNvPr>
          <p:cNvCxnSpPr>
            <a:stCxn id="22" idx="3"/>
            <a:endCxn id="21" idx="1"/>
          </p:cNvCxnSpPr>
          <p:nvPr/>
        </p:nvCxnSpPr>
        <p:spPr>
          <a:xfrm flipV="1">
            <a:off x="4115473" y="5340474"/>
            <a:ext cx="408509" cy="469307"/>
          </a:xfrm>
          <a:prstGeom prst="bentConnector3">
            <a:avLst>
              <a:gd name="adj1" fmla="val 50000"/>
            </a:avLst>
          </a:prstGeom>
          <a:noFill/>
          <a:ln w="19050" cap="flat" cmpd="sng">
            <a:solidFill>
              <a:srgbClr val="FF0000"/>
            </a:solidFill>
            <a:prstDash val="solid"/>
            <a:miter lim="800000"/>
            <a:headEnd type="none" w="sm" len="sm"/>
            <a:tailEnd type="triangle" w="med" len="med"/>
          </a:ln>
        </p:spPr>
      </p:cxnSp>
      <p:pic>
        <p:nvPicPr>
          <p:cNvPr id="26" name="그림 25">
            <a:extLst>
              <a:ext uri="{FF2B5EF4-FFF2-40B4-BE49-F238E27FC236}">
                <a16:creationId xmlns:a16="http://schemas.microsoft.com/office/drawing/2014/main" id="{030C4AE7-D264-C0BF-B52F-672F8BC6F55B}"/>
              </a:ext>
            </a:extLst>
          </p:cNvPr>
          <p:cNvPicPr>
            <a:picLocks noChangeAspect="1"/>
          </p:cNvPicPr>
          <p:nvPr/>
        </p:nvPicPr>
        <p:blipFill>
          <a:blip r:embed="rId5" cstate="print"/>
          <a:stretch>
            <a:fillRect/>
          </a:stretch>
        </p:blipFill>
        <p:spPr>
          <a:xfrm>
            <a:off x="831415" y="7656578"/>
            <a:ext cx="5165566" cy="1323017"/>
          </a:xfrm>
          <a:prstGeom prst="rect">
            <a:avLst/>
          </a:prstGeom>
        </p:spPr>
      </p:pic>
      <p:sp>
        <p:nvSpPr>
          <p:cNvPr id="27" name="Google Shape;381;p17">
            <a:extLst>
              <a:ext uri="{FF2B5EF4-FFF2-40B4-BE49-F238E27FC236}">
                <a16:creationId xmlns:a16="http://schemas.microsoft.com/office/drawing/2014/main" id="{20BCAC78-5071-701B-4A50-B8EFB41C4271}"/>
              </a:ext>
            </a:extLst>
          </p:cNvPr>
          <p:cNvSpPr/>
          <p:nvPr/>
        </p:nvSpPr>
        <p:spPr>
          <a:xfrm>
            <a:off x="1038114" y="7895952"/>
            <a:ext cx="288826" cy="112703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1" name="Google Shape;96;p1">
            <a:extLst>
              <a:ext uri="{FF2B5EF4-FFF2-40B4-BE49-F238E27FC236}">
                <a16:creationId xmlns:a16="http://schemas.microsoft.com/office/drawing/2014/main" id="{93EFA991-DFD1-B326-4E04-8F224CC92AD0}"/>
              </a:ext>
            </a:extLst>
          </p:cNvPr>
          <p:cNvSpPr txBox="1"/>
          <p:nvPr/>
        </p:nvSpPr>
        <p:spPr>
          <a:xfrm>
            <a:off x="2093179" y="7623121"/>
            <a:ext cx="4566027" cy="515485"/>
          </a:xfrm>
          <a:prstGeom prst="rect">
            <a:avLst/>
          </a:prstGeom>
          <a:solidFill>
            <a:srgbClr val="FDEADA"/>
          </a:solidFill>
          <a:ln>
            <a:solidFill>
              <a:schemeClr val="tx1"/>
            </a:solidFill>
            <a:prstDash val="sysDash"/>
          </a:ln>
        </p:spPr>
        <p:txBody>
          <a:bodyPr spcFirstLastPara="1" wrap="square" lIns="91425" tIns="45700" rIns="91425" bIns="45700" anchor="t" anchorCtr="0">
            <a:spAutoFit/>
          </a:bodyPr>
          <a:lstStyle/>
          <a:p>
            <a:pPr lvl="0">
              <a:lnSpc>
                <a:spcPct val="125000"/>
              </a:lnSpc>
            </a:pPr>
            <a:r>
              <a:rPr lang="ja" altLang="ko-KR" sz="1100" spc="-5" dirty="0">
                <a:solidFill>
                  <a:srgbClr val="FF0000"/>
                </a:solidFill>
                <a:latin typeface="游ゴシック"/>
                <a:cs typeface="游ゴシック"/>
              </a:rPr>
              <a:t>※</a:t>
            </a:r>
            <a:r>
              <a:rPr lang="ja-JP" altLang="en-US" sz="1100" dirty="0">
                <a:latin typeface="MS Mincho" pitchFamily="49" charset="-128"/>
                <a:ea typeface="MS Mincho" pitchFamily="49" charset="-128"/>
              </a:rPr>
              <a:t>削除された情報は上段照会条件　　　　　　　　　をチェックして確認し、「使用に復旧」ができます。</a:t>
            </a:r>
          </a:p>
        </p:txBody>
      </p:sp>
      <p:pic>
        <p:nvPicPr>
          <p:cNvPr id="32" name="그림 31">
            <a:extLst>
              <a:ext uri="{FF2B5EF4-FFF2-40B4-BE49-F238E27FC236}">
                <a16:creationId xmlns:a16="http://schemas.microsoft.com/office/drawing/2014/main" id="{6CED4FB7-BD23-7865-2DFE-D020E5393E3A}"/>
              </a:ext>
            </a:extLst>
          </p:cNvPr>
          <p:cNvPicPr>
            <a:picLocks noChangeAspect="1"/>
          </p:cNvPicPr>
          <p:nvPr/>
        </p:nvPicPr>
        <p:blipFill>
          <a:blip r:embed="rId6" cstate="print"/>
          <a:stretch>
            <a:fillRect/>
          </a:stretch>
        </p:blipFill>
        <p:spPr>
          <a:xfrm>
            <a:off x="4287958" y="7669381"/>
            <a:ext cx="1215345" cy="241404"/>
          </a:xfrm>
          <a:prstGeom prst="rect">
            <a:avLst/>
          </a:prstGeom>
          <a:ln>
            <a:solidFill>
              <a:srgbClr val="000000"/>
            </a:solidFill>
          </a:ln>
        </p:spPr>
      </p:pic>
    </p:spTree>
    <p:extLst>
      <p:ext uri="{BB962C8B-B14F-4D97-AF65-F5344CB8AC3E}">
        <p14:creationId xmlns:p14="http://schemas.microsoft.com/office/powerpoint/2010/main" val="13413918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CB5CF-87F1-C3EE-F623-719EC2F42A7A}"/>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DD1D42D7-614F-65CD-195A-C37A6958D84A}"/>
              </a:ext>
            </a:extLst>
          </p:cNvPr>
          <p:cNvSpPr>
            <a:spLocks noGrp="1"/>
          </p:cNvSpPr>
          <p:nvPr>
            <p:ph type="sldNum" sz="quarter" idx="12"/>
          </p:nvPr>
        </p:nvSpPr>
        <p:spPr/>
        <p:txBody>
          <a:bodyPr/>
          <a:lstStyle/>
          <a:p>
            <a:fld id="{AE8EA5A1-38AB-4AA0-89CC-DE1004BC27E5}" type="slidenum">
              <a:rPr kumimoji="1" lang="ja-JP" altLang="en-US" smtClean="0"/>
              <a:t>218</a:t>
            </a:fld>
            <a:endParaRPr kumimoji="1" lang="ja-JP" altLang="en-US"/>
          </a:p>
        </p:txBody>
      </p:sp>
      <p:grpSp>
        <p:nvGrpSpPr>
          <p:cNvPr id="3" name="그룹 8">
            <a:extLst>
              <a:ext uri="{FF2B5EF4-FFF2-40B4-BE49-F238E27FC236}">
                <a16:creationId xmlns:a16="http://schemas.microsoft.com/office/drawing/2014/main" id="{A8497E3C-A004-B31A-1955-469C22FDE670}"/>
              </a:ext>
            </a:extLst>
          </p:cNvPr>
          <p:cNvGrpSpPr/>
          <p:nvPr/>
        </p:nvGrpSpPr>
        <p:grpSpPr>
          <a:xfrm>
            <a:off x="873618" y="4782717"/>
            <a:ext cx="4967745" cy="1527067"/>
            <a:chOff x="1219343" y="5740111"/>
            <a:chExt cx="5071390" cy="1759353"/>
          </a:xfrm>
        </p:grpSpPr>
        <p:pic>
          <p:nvPicPr>
            <p:cNvPr id="4" name="그림 3">
              <a:extLst>
                <a:ext uri="{FF2B5EF4-FFF2-40B4-BE49-F238E27FC236}">
                  <a16:creationId xmlns:a16="http://schemas.microsoft.com/office/drawing/2014/main" id="{AF8128E6-3BB3-D3B2-3919-6AB30CE7D934}"/>
                </a:ext>
              </a:extLst>
            </p:cNvPr>
            <p:cNvPicPr>
              <a:picLocks noChangeAspect="1"/>
            </p:cNvPicPr>
            <p:nvPr/>
          </p:nvPicPr>
          <p:blipFill>
            <a:blip r:embed="rId2" cstate="print"/>
            <a:stretch>
              <a:fillRect/>
            </a:stretch>
          </p:blipFill>
          <p:spPr>
            <a:xfrm>
              <a:off x="1219343" y="5740111"/>
              <a:ext cx="5071390" cy="1759353"/>
            </a:xfrm>
            <a:prstGeom prst="rect">
              <a:avLst/>
            </a:prstGeom>
          </p:spPr>
        </p:pic>
        <p:sp>
          <p:nvSpPr>
            <p:cNvPr id="5" name="직사각형 4">
              <a:extLst>
                <a:ext uri="{FF2B5EF4-FFF2-40B4-BE49-F238E27FC236}">
                  <a16:creationId xmlns:a16="http://schemas.microsoft.com/office/drawing/2014/main" id="{F23761C9-BFD0-3D97-4DB6-A887BF309038}"/>
                </a:ext>
              </a:extLst>
            </p:cNvPr>
            <p:cNvSpPr/>
            <p:nvPr/>
          </p:nvSpPr>
          <p:spPr>
            <a:xfrm>
              <a:off x="2401446" y="6784823"/>
              <a:ext cx="1014522" cy="703374"/>
            </a:xfrm>
            <a:prstGeom prst="rect">
              <a:avLst/>
            </a:prstGeom>
            <a:solidFill>
              <a:schemeClr val="bg1">
                <a:lumMod val="95000"/>
                <a:alpha val="93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6" name="직사각형 5">
              <a:extLst>
                <a:ext uri="{FF2B5EF4-FFF2-40B4-BE49-F238E27FC236}">
                  <a16:creationId xmlns:a16="http://schemas.microsoft.com/office/drawing/2014/main" id="{BE425C0B-94AD-70FA-153C-EFB5B6CA1AED}"/>
                </a:ext>
              </a:extLst>
            </p:cNvPr>
            <p:cNvSpPr/>
            <p:nvPr/>
          </p:nvSpPr>
          <p:spPr>
            <a:xfrm>
              <a:off x="4957190" y="6792809"/>
              <a:ext cx="1014522" cy="703374"/>
            </a:xfrm>
            <a:prstGeom prst="rect">
              <a:avLst/>
            </a:prstGeom>
            <a:solidFill>
              <a:schemeClr val="bg1">
                <a:lumMod val="95000"/>
                <a:alpha val="93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grpSp>
      <p:sp>
        <p:nvSpPr>
          <p:cNvPr id="7" name="テキスト ボックス 4">
            <a:extLst>
              <a:ext uri="{FF2B5EF4-FFF2-40B4-BE49-F238E27FC236}">
                <a16:creationId xmlns:a16="http://schemas.microsoft.com/office/drawing/2014/main" id="{616717CA-2B27-9C35-8614-353AC164D8D5}"/>
              </a:ext>
            </a:extLst>
          </p:cNvPr>
          <p:cNvSpPr txBox="1"/>
          <p:nvPr/>
        </p:nvSpPr>
        <p:spPr>
          <a:xfrm>
            <a:off x="663301" y="4403560"/>
            <a:ext cx="5916460" cy="30392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a:t>
            </a:r>
            <a:r>
              <a:rPr lang="ja-JP" altLang="ko-KR" sz="1100" dirty="0">
                <a:latin typeface="MS Mincho" pitchFamily="49" charset="-128"/>
                <a:ea typeface="MS Mincho" pitchFamily="49" charset="-128"/>
              </a:rPr>
              <a:t>対象医療機関のチェックデータの確認</a:t>
            </a:r>
            <a:endParaRPr lang="en-US" altLang="ja-JP" sz="1100" dirty="0">
              <a:latin typeface="MS Mincho" pitchFamily="49" charset="-128"/>
              <a:ea typeface="MS Mincho" pitchFamily="49" charset="-128"/>
            </a:endParaRPr>
          </a:p>
        </p:txBody>
      </p:sp>
      <p:sp>
        <p:nvSpPr>
          <p:cNvPr id="8" name="Google Shape;368;p16">
            <a:extLst>
              <a:ext uri="{FF2B5EF4-FFF2-40B4-BE49-F238E27FC236}">
                <a16:creationId xmlns:a16="http://schemas.microsoft.com/office/drawing/2014/main" id="{567871BE-B0C3-F455-D620-E54EEC9796E0}"/>
              </a:ext>
            </a:extLst>
          </p:cNvPr>
          <p:cNvSpPr txBox="1"/>
          <p:nvPr/>
        </p:nvSpPr>
        <p:spPr>
          <a:xfrm>
            <a:off x="1961981" y="599327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9" name="Google Shape;371;p16">
            <a:extLst>
              <a:ext uri="{FF2B5EF4-FFF2-40B4-BE49-F238E27FC236}">
                <a16:creationId xmlns:a16="http://schemas.microsoft.com/office/drawing/2014/main" id="{42F08941-43DF-A6F6-E6BA-33BFCBBF07AC}"/>
              </a:ext>
            </a:extLst>
          </p:cNvPr>
          <p:cNvSpPr txBox="1"/>
          <p:nvPr/>
        </p:nvSpPr>
        <p:spPr>
          <a:xfrm>
            <a:off x="1329534" y="5055465"/>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10" name="Google Shape;381;p17">
            <a:extLst>
              <a:ext uri="{FF2B5EF4-FFF2-40B4-BE49-F238E27FC236}">
                <a16:creationId xmlns:a16="http://schemas.microsoft.com/office/drawing/2014/main" id="{C942A45D-5BB0-3F25-4349-30CA03CD8B9E}"/>
              </a:ext>
            </a:extLst>
          </p:cNvPr>
          <p:cNvSpPr/>
          <p:nvPr/>
        </p:nvSpPr>
        <p:spPr>
          <a:xfrm>
            <a:off x="938891" y="5866590"/>
            <a:ext cx="2343503" cy="189286"/>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1" name="テキスト ボックス 4">
            <a:extLst>
              <a:ext uri="{FF2B5EF4-FFF2-40B4-BE49-F238E27FC236}">
                <a16:creationId xmlns:a16="http://schemas.microsoft.com/office/drawing/2014/main" id="{973B123B-E58B-F88F-47EF-66A6CDD2A7B6}"/>
              </a:ext>
            </a:extLst>
          </p:cNvPr>
          <p:cNvSpPr txBox="1"/>
          <p:nvPr/>
        </p:nvSpPr>
        <p:spPr>
          <a:xfrm>
            <a:off x="574571" y="842973"/>
            <a:ext cx="5400000" cy="2748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 </a:t>
            </a:r>
            <a:r>
              <a:rPr lang="ja-JP" altLang="ko-KR" sz="1100" dirty="0">
                <a:latin typeface="MS Mincho" pitchFamily="49" charset="-128"/>
                <a:ea typeface="MS Mincho" pitchFamily="49" charset="-128"/>
              </a:rPr>
              <a:t>「医療機関別チェックデータ比較」の初期画面です。</a:t>
            </a:r>
            <a:endParaRPr lang="en-US" altLang="ja-JP" sz="1100" dirty="0">
              <a:latin typeface="MS Mincho" pitchFamily="49" charset="-128"/>
              <a:ea typeface="MS Mincho" pitchFamily="49" charset="-128"/>
            </a:endParaRPr>
          </a:p>
        </p:txBody>
      </p:sp>
      <p:pic>
        <p:nvPicPr>
          <p:cNvPr id="13" name="그림 12">
            <a:extLst>
              <a:ext uri="{FF2B5EF4-FFF2-40B4-BE49-F238E27FC236}">
                <a16:creationId xmlns:a16="http://schemas.microsoft.com/office/drawing/2014/main" id="{B2D977E8-CB85-EB4B-A2D0-97A33BF74F0D}"/>
              </a:ext>
            </a:extLst>
          </p:cNvPr>
          <p:cNvPicPr>
            <a:picLocks noChangeAspect="1"/>
          </p:cNvPicPr>
          <p:nvPr/>
        </p:nvPicPr>
        <p:blipFill>
          <a:blip r:embed="rId3" cstate="print"/>
          <a:stretch>
            <a:fillRect/>
          </a:stretch>
        </p:blipFill>
        <p:spPr>
          <a:xfrm>
            <a:off x="873619" y="1110620"/>
            <a:ext cx="4822332" cy="3214835"/>
          </a:xfrm>
          <a:prstGeom prst="rect">
            <a:avLst/>
          </a:prstGeom>
          <a:solidFill>
            <a:schemeClr val="bg2"/>
          </a:solidFill>
          <a:ln>
            <a:solidFill>
              <a:srgbClr val="000000"/>
            </a:solidFill>
          </a:ln>
        </p:spPr>
      </p:pic>
      <p:sp>
        <p:nvSpPr>
          <p:cNvPr id="14" name="직사각형 13">
            <a:extLst>
              <a:ext uri="{FF2B5EF4-FFF2-40B4-BE49-F238E27FC236}">
                <a16:creationId xmlns:a16="http://schemas.microsoft.com/office/drawing/2014/main" id="{4971F10F-677C-CD9D-C572-298102E7CC4C}"/>
              </a:ext>
            </a:extLst>
          </p:cNvPr>
          <p:cNvSpPr/>
          <p:nvPr/>
        </p:nvSpPr>
        <p:spPr>
          <a:xfrm>
            <a:off x="1987089" y="1975329"/>
            <a:ext cx="1042432" cy="2156706"/>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5" name="직사각형 14">
            <a:extLst>
              <a:ext uri="{FF2B5EF4-FFF2-40B4-BE49-F238E27FC236}">
                <a16:creationId xmlns:a16="http://schemas.microsoft.com/office/drawing/2014/main" id="{8771635D-538E-F024-5864-019395CA912D}"/>
              </a:ext>
            </a:extLst>
          </p:cNvPr>
          <p:cNvSpPr/>
          <p:nvPr/>
        </p:nvSpPr>
        <p:spPr>
          <a:xfrm>
            <a:off x="4251294" y="1999115"/>
            <a:ext cx="1286432" cy="2156706"/>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6" name="Google Shape;212;p7">
            <a:extLst>
              <a:ext uri="{FF2B5EF4-FFF2-40B4-BE49-F238E27FC236}">
                <a16:creationId xmlns:a16="http://schemas.microsoft.com/office/drawing/2014/main" id="{37DA7747-91D8-3BBA-07E9-0176E6246E95}"/>
              </a:ext>
            </a:extLst>
          </p:cNvPr>
          <p:cNvSpPr txBox="1"/>
          <p:nvPr/>
        </p:nvSpPr>
        <p:spPr>
          <a:xfrm>
            <a:off x="3858180" y="5536250"/>
            <a:ext cx="2610131" cy="1150275"/>
          </a:xfrm>
          <a:prstGeom prst="rect">
            <a:avLst/>
          </a:prstGeom>
          <a:solidFill>
            <a:schemeClr val="bg1"/>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ko-KR" altLang="en-US"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コピー先の医療機関を選択します。</a:t>
            </a:r>
            <a:endParaRPr lang="en-US" altLang="ko-KR" sz="1100" dirty="0">
              <a:solidFill>
                <a:schemeClr val="dk1"/>
              </a:solidFill>
              <a:latin typeface="MS Mincho" pitchFamily="49" charset="-128"/>
              <a:ea typeface="MS Mincho" pitchFamily="49" charset="-128"/>
              <a:cs typeface="MS Mincho"/>
              <a:sym typeface="MS Mincho"/>
            </a:endParaRPr>
          </a:p>
          <a:p>
            <a:pPr>
              <a:lnSpc>
                <a:spcPct val="125000"/>
              </a:lnSpc>
            </a:pPr>
            <a:r>
              <a:rPr lang="ko-KR" altLang="en-US" sz="1100" dirty="0">
                <a:solidFill>
                  <a:srgbClr val="FF0000"/>
                </a:solidFill>
                <a:latin typeface="MS Mincho" pitchFamily="49" charset="-128"/>
                <a:ea typeface="MS Mincho"/>
                <a:cs typeface="MS Mincho"/>
                <a:sym typeface="MS Mincho"/>
              </a:rPr>
              <a:t>②</a:t>
            </a:r>
            <a:r>
              <a:rPr lang="ko-KR" altLang="en-US"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「選択」ボタンをクリックします。 </a:t>
            </a:r>
            <a:r>
              <a:rPr lang="en-US" altLang="ja-JP" sz="1100" dirty="0">
                <a:latin typeface="MS Mincho" pitchFamily="49" charset="-128"/>
                <a:ea typeface="MS Mincho" pitchFamily="49" charset="-128"/>
              </a:rPr>
              <a:t>  </a:t>
            </a:r>
          </a:p>
          <a:p>
            <a:pPr>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（または</a:t>
            </a:r>
            <a:r>
              <a:rPr lang="ja-JP" altLang="ko-KR" sz="1100" dirty="0">
                <a:solidFill>
                  <a:srgbClr val="FF0000"/>
                </a:solidFill>
                <a:latin typeface="MS Mincho" pitchFamily="49" charset="-128"/>
                <a:ea typeface="MS Mincho" pitchFamily="49" charset="-128"/>
              </a:rPr>
              <a:t>①</a:t>
            </a:r>
            <a:r>
              <a:rPr lang="ja-JP" altLang="ko-KR" sz="1100" dirty="0">
                <a:latin typeface="MS Mincho" pitchFamily="49" charset="-128"/>
                <a:ea typeface="MS Mincho" pitchFamily="49" charset="-128"/>
              </a:rPr>
              <a:t>行をダブルクリック）</a:t>
            </a:r>
            <a:endParaRPr lang="en-US" altLang="ko-KR" sz="1100" dirty="0">
              <a:latin typeface="MS Mincho" pitchFamily="49" charset="-128"/>
              <a:ea typeface="MS Mincho" pitchFamily="49" charset="-128"/>
              <a:cs typeface="MS Mincho"/>
              <a:sym typeface="MS Mincho"/>
            </a:endParaRPr>
          </a:p>
          <a:p>
            <a:pPr>
              <a:lnSpc>
                <a:spcPct val="125000"/>
              </a:lnSpc>
            </a:pPr>
            <a:r>
              <a:rPr lang="en-US" altLang="ko-KR" sz="1100" dirty="0">
                <a:latin typeface="MS Mincho" pitchFamily="49" charset="-128"/>
                <a:ea typeface="MS Mincho" pitchFamily="49" charset="-128"/>
                <a:cs typeface="MS Mincho"/>
                <a:sym typeface="MS Mincho"/>
              </a:rPr>
              <a:t> - </a:t>
            </a:r>
            <a:r>
              <a:rPr lang="ja-JP" altLang="ko-KR" sz="1100" dirty="0">
                <a:latin typeface="MS Mincho" pitchFamily="49" charset="-128"/>
                <a:ea typeface="MS Mincho" pitchFamily="49" charset="-128"/>
              </a:rPr>
              <a:t>学習したチェックデータ</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照​​会ウ</a:t>
            </a:r>
            <a:endParaRPr lang="en-US" altLang="ja-JP" sz="1100" dirty="0">
              <a:latin typeface="MS Mincho" pitchFamily="49" charset="-128"/>
              <a:ea typeface="MS Mincho" pitchFamily="49" charset="-128"/>
            </a:endParaRPr>
          </a:p>
          <a:p>
            <a:pPr>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ィンドウに切り替わります。</a:t>
            </a:r>
            <a:endParaRPr lang="ko-KR" altLang="en-US" sz="1100" dirty="0">
              <a:latin typeface="MS Mincho" pitchFamily="49" charset="-128"/>
            </a:endParaRPr>
          </a:p>
        </p:txBody>
      </p:sp>
      <p:cxnSp>
        <p:nvCxnSpPr>
          <p:cNvPr id="17" name="Google Shape;210;p7">
            <a:extLst>
              <a:ext uri="{FF2B5EF4-FFF2-40B4-BE49-F238E27FC236}">
                <a16:creationId xmlns:a16="http://schemas.microsoft.com/office/drawing/2014/main" id="{E97BC7B3-FE69-E036-C89A-C22057C11151}"/>
              </a:ext>
            </a:extLst>
          </p:cNvPr>
          <p:cNvCxnSpPr>
            <a:stCxn id="18" idx="1"/>
            <a:endCxn id="20" idx="1"/>
          </p:cNvCxnSpPr>
          <p:nvPr/>
        </p:nvCxnSpPr>
        <p:spPr>
          <a:xfrm rot="10800000" flipH="1" flipV="1">
            <a:off x="941035" y="5249905"/>
            <a:ext cx="43023" cy="2398285"/>
          </a:xfrm>
          <a:prstGeom prst="bentConnector3">
            <a:avLst>
              <a:gd name="adj1" fmla="val -531344"/>
            </a:avLst>
          </a:prstGeom>
          <a:noFill/>
          <a:ln w="19050" cap="flat" cmpd="sng">
            <a:solidFill>
              <a:srgbClr val="FF0000"/>
            </a:solidFill>
            <a:prstDash val="solid"/>
            <a:miter lim="800000"/>
            <a:headEnd type="none" w="sm" len="sm"/>
            <a:tailEnd type="triangle" w="med" len="med"/>
          </a:ln>
        </p:spPr>
      </p:cxnSp>
      <p:sp>
        <p:nvSpPr>
          <p:cNvPr id="18" name="Google Shape;381;p17">
            <a:extLst>
              <a:ext uri="{FF2B5EF4-FFF2-40B4-BE49-F238E27FC236}">
                <a16:creationId xmlns:a16="http://schemas.microsoft.com/office/drawing/2014/main" id="{B547B030-3858-A177-4E3F-32BDD175CF24}"/>
              </a:ext>
            </a:extLst>
          </p:cNvPr>
          <p:cNvSpPr/>
          <p:nvPr/>
        </p:nvSpPr>
        <p:spPr>
          <a:xfrm>
            <a:off x="941036" y="5137642"/>
            <a:ext cx="434797" cy="224528"/>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9" name="Google Shape;216;p7">
            <a:extLst>
              <a:ext uri="{FF2B5EF4-FFF2-40B4-BE49-F238E27FC236}">
                <a16:creationId xmlns:a16="http://schemas.microsoft.com/office/drawing/2014/main" id="{5E858B2B-B8A9-5350-25C9-C8E58C25022E}"/>
              </a:ext>
            </a:extLst>
          </p:cNvPr>
          <p:cNvSpPr txBox="1"/>
          <p:nvPr/>
        </p:nvSpPr>
        <p:spPr>
          <a:xfrm>
            <a:off x="3427485" y="6967824"/>
            <a:ext cx="3152276" cy="769401"/>
          </a:xfrm>
          <a:prstGeom prst="rect">
            <a:avLst/>
          </a:prstGeom>
          <a:solidFill>
            <a:schemeClr val="lt1"/>
          </a:solidFill>
          <a:ln>
            <a:noFill/>
          </a:ln>
        </p:spPr>
        <p:txBody>
          <a:bodyPr spcFirstLastPara="1" wrap="square" lIns="91425" tIns="45700" rIns="91425" bIns="45700" anchor="t" anchorCtr="0">
            <a:spAutoFit/>
          </a:bodyPr>
          <a:lstStyle/>
          <a:p>
            <a:pPr lvl="0"/>
            <a:r>
              <a:rPr lang="ko-KR" altLang="ko-KR" sz="1100" dirty="0">
                <a:solidFill>
                  <a:srgbClr val="FF0000"/>
                </a:solidFill>
                <a:latin typeface="MS Mincho" pitchFamily="49" charset="-128"/>
                <a:cs typeface="MS Mincho"/>
                <a:sym typeface="MS Mincho"/>
              </a:rPr>
              <a:t>③</a:t>
            </a:r>
            <a:r>
              <a:rPr lang="ja-JP" altLang="ko-KR" sz="1100" dirty="0">
                <a:latin typeface="MS Mincho" pitchFamily="49" charset="-128"/>
                <a:ea typeface="MS Mincho" pitchFamily="49" charset="-128"/>
              </a:rPr>
              <a:t>学習</a:t>
            </a:r>
            <a:r>
              <a:rPr lang="ja-JP" altLang="en-US" sz="1100" dirty="0">
                <a:latin typeface="MS Mincho" pitchFamily="49" charset="-128"/>
                <a:ea typeface="MS Mincho" pitchFamily="49" charset="-128"/>
              </a:rPr>
              <a:t>された</a:t>
            </a:r>
            <a:r>
              <a:rPr lang="ja-JP" altLang="ko-KR" sz="1100" dirty="0">
                <a:latin typeface="MS Mincho" pitchFamily="49" charset="-128"/>
                <a:ea typeface="MS Mincho" pitchFamily="49" charset="-128"/>
              </a:rPr>
              <a:t>チェックデータが照会されます。</a:t>
            </a:r>
            <a:endParaRPr sz="1100" dirty="0">
              <a:solidFill>
                <a:schemeClr val="dk1"/>
              </a:solidFill>
              <a:latin typeface="MS Mincho" pitchFamily="49" charset="-128"/>
              <a:ea typeface="MS Mincho" pitchFamily="49" charset="-128"/>
              <a:cs typeface="Century"/>
              <a:sym typeface="Century"/>
            </a:endParaRPr>
          </a:p>
          <a:p>
            <a:pPr marL="171450" lvl="0" indent="-171450">
              <a:buClr>
                <a:schemeClr val="dk1"/>
              </a:buClr>
              <a:buSzPts val="1100"/>
              <a:buFont typeface="Century"/>
              <a:buChar char="-"/>
            </a:pPr>
            <a:r>
              <a:rPr lang="ja-JP" altLang="ko-KR" sz="1100" dirty="0">
                <a:latin typeface="MS Mincho" pitchFamily="49" charset="-128"/>
                <a:ea typeface="MS Mincho" pitchFamily="49" charset="-128"/>
              </a:rPr>
              <a:t>コピー先のチェックデータはチェック選択/解除可能です。</a:t>
            </a:r>
            <a:r>
              <a:rPr lang="ja-JP" altLang="en-US" sz="1100" dirty="0">
                <a:latin typeface="MS Mincho" pitchFamily="49" charset="-128"/>
                <a:ea typeface="MS Mincho" pitchFamily="49" charset="-128"/>
              </a:rPr>
              <a:t>又、</a:t>
            </a:r>
            <a:r>
              <a:rPr lang="ja-JP" altLang="ko-KR" sz="1100" dirty="0">
                <a:latin typeface="MS Mincho" pitchFamily="49" charset="-128"/>
                <a:ea typeface="MS Mincho" pitchFamily="49" charset="-128"/>
              </a:rPr>
              <a:t>削除された学習データ</a:t>
            </a:r>
            <a:endParaRPr lang="en-US" altLang="ja-JP" sz="1100" dirty="0">
              <a:latin typeface="MS Mincho" pitchFamily="49" charset="-128"/>
              <a:ea typeface="MS Mincho" pitchFamily="49" charset="-128"/>
            </a:endParaRPr>
          </a:p>
          <a:p>
            <a:pPr lvl="0">
              <a:buClr>
                <a:schemeClr val="dk1"/>
              </a:buClr>
              <a:buSzPts val="1100"/>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はデフォルトで選択解除されて除外されます。</a:t>
            </a:r>
            <a:endParaRPr dirty="0">
              <a:latin typeface="MS Mincho" pitchFamily="49" charset="-128"/>
              <a:ea typeface="MS Mincho" pitchFamily="49" charset="-128"/>
            </a:endParaRPr>
          </a:p>
        </p:txBody>
      </p:sp>
      <p:pic>
        <p:nvPicPr>
          <p:cNvPr id="20" name="그림 19">
            <a:extLst>
              <a:ext uri="{FF2B5EF4-FFF2-40B4-BE49-F238E27FC236}">
                <a16:creationId xmlns:a16="http://schemas.microsoft.com/office/drawing/2014/main" id="{C29C2CFC-27A7-3C5C-F10B-14FA6EA02301}"/>
              </a:ext>
            </a:extLst>
          </p:cNvPr>
          <p:cNvPicPr>
            <a:picLocks noChangeAspect="1"/>
          </p:cNvPicPr>
          <p:nvPr/>
        </p:nvPicPr>
        <p:blipFill>
          <a:blip r:embed="rId4" cstate="print"/>
          <a:srcRect b="12461"/>
          <a:stretch/>
        </p:blipFill>
        <p:spPr>
          <a:xfrm>
            <a:off x="984059" y="6304781"/>
            <a:ext cx="2371342" cy="2686820"/>
          </a:xfrm>
          <a:prstGeom prst="rect">
            <a:avLst/>
          </a:prstGeom>
          <a:ln>
            <a:solidFill>
              <a:srgbClr val="000000"/>
            </a:solidFill>
          </a:ln>
        </p:spPr>
      </p:pic>
      <p:sp>
        <p:nvSpPr>
          <p:cNvPr id="21" name="Google Shape;216;p7">
            <a:extLst>
              <a:ext uri="{FF2B5EF4-FFF2-40B4-BE49-F238E27FC236}">
                <a16:creationId xmlns:a16="http://schemas.microsoft.com/office/drawing/2014/main" id="{A6E4FF02-0ACE-5678-4CBB-2DB93B80D633}"/>
              </a:ext>
            </a:extLst>
          </p:cNvPr>
          <p:cNvSpPr txBox="1"/>
          <p:nvPr/>
        </p:nvSpPr>
        <p:spPr>
          <a:xfrm>
            <a:off x="3455830" y="8018524"/>
            <a:ext cx="3012481" cy="430847"/>
          </a:xfrm>
          <a:prstGeom prst="rect">
            <a:avLst/>
          </a:prstGeom>
          <a:solidFill>
            <a:schemeClr val="lt1"/>
          </a:solidFill>
          <a:ln>
            <a:noFill/>
          </a:ln>
        </p:spPr>
        <p:txBody>
          <a:bodyPr spcFirstLastPara="1" wrap="square" lIns="91425" tIns="45700" rIns="91425" bIns="45700" anchor="t" anchorCtr="0">
            <a:spAutoFit/>
          </a:bodyPr>
          <a:lstStyle/>
          <a:p>
            <a:pPr lvl="0"/>
            <a:r>
              <a:rPr lang="ko-KR" altLang="ko-KR" sz="1100" dirty="0">
                <a:solidFill>
                  <a:srgbClr val="FF0000"/>
                </a:solidFill>
                <a:latin typeface="MS Mincho" pitchFamily="49" charset="-128"/>
                <a:cs typeface="MS Mincho"/>
                <a:sym typeface="MS Mincho"/>
              </a:rPr>
              <a:t>④</a:t>
            </a:r>
            <a:r>
              <a:rPr lang="ja-JP" altLang="ko-KR" sz="1100" dirty="0">
                <a:latin typeface="MS Mincho" pitchFamily="49" charset="-128"/>
                <a:ea typeface="MS Mincho" pitchFamily="49" charset="-128"/>
              </a:rPr>
              <a:t>戻るボタンをクリックすると</a:t>
            </a:r>
            <a:r>
              <a:rPr lang="ja-JP" altLang="en-US" sz="1100" dirty="0">
                <a:latin typeface="MS Mincho" pitchFamily="49" charset="-128"/>
                <a:ea typeface="MS Mincho" pitchFamily="49" charset="-128"/>
              </a:rPr>
              <a:t>はじめの医療　</a:t>
            </a:r>
            <a:endParaRPr lang="en-US" altLang="ja-JP" sz="1100" dirty="0">
              <a:latin typeface="MS Mincho" pitchFamily="49" charset="-128"/>
              <a:ea typeface="MS Mincho" pitchFamily="49" charset="-128"/>
            </a:endParaRPr>
          </a:p>
          <a:p>
            <a:pPr lvl="0"/>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機関選択</a:t>
            </a: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画面に切り替わります。</a:t>
            </a:r>
            <a:endParaRPr lang="en-US" altLang="ko-KR" sz="1100" dirty="0">
              <a:solidFill>
                <a:schemeClr val="dk1"/>
              </a:solidFill>
              <a:latin typeface="MS Mincho" pitchFamily="49" charset="-128"/>
              <a:ea typeface="MS Mincho" pitchFamily="49" charset="-128"/>
              <a:cs typeface="Century"/>
              <a:sym typeface="Century"/>
            </a:endParaRPr>
          </a:p>
        </p:txBody>
      </p:sp>
      <p:sp>
        <p:nvSpPr>
          <p:cNvPr id="22" name="Google Shape;235;p8">
            <a:extLst>
              <a:ext uri="{FF2B5EF4-FFF2-40B4-BE49-F238E27FC236}">
                <a16:creationId xmlns:a16="http://schemas.microsoft.com/office/drawing/2014/main" id="{1DB70083-6DAF-84FE-40E0-D3E52578C2C6}"/>
              </a:ext>
            </a:extLst>
          </p:cNvPr>
          <p:cNvSpPr txBox="1"/>
          <p:nvPr/>
        </p:nvSpPr>
        <p:spPr>
          <a:xfrm>
            <a:off x="2027303" y="7210916"/>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23" name="Google Shape;381;p17">
            <a:extLst>
              <a:ext uri="{FF2B5EF4-FFF2-40B4-BE49-F238E27FC236}">
                <a16:creationId xmlns:a16="http://schemas.microsoft.com/office/drawing/2014/main" id="{E2FCEE55-30F0-D6C5-F56D-853FD1009F32}"/>
              </a:ext>
            </a:extLst>
          </p:cNvPr>
          <p:cNvSpPr/>
          <p:nvPr/>
        </p:nvSpPr>
        <p:spPr>
          <a:xfrm>
            <a:off x="1060152" y="6787235"/>
            <a:ext cx="434797" cy="224528"/>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4" name="Google Shape;286;p11">
            <a:extLst>
              <a:ext uri="{FF2B5EF4-FFF2-40B4-BE49-F238E27FC236}">
                <a16:creationId xmlns:a16="http://schemas.microsoft.com/office/drawing/2014/main" id="{2E2FD320-D39D-2C80-B902-0CCC517D22F2}"/>
              </a:ext>
            </a:extLst>
          </p:cNvPr>
          <p:cNvSpPr txBox="1"/>
          <p:nvPr/>
        </p:nvSpPr>
        <p:spPr>
          <a:xfrm>
            <a:off x="1461081" y="671483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④</a:t>
            </a:r>
            <a:endParaRPr sz="1800" dirty="0">
              <a:solidFill>
                <a:srgbClr val="FF0000"/>
              </a:solidFill>
              <a:latin typeface="Century"/>
              <a:ea typeface="Century"/>
              <a:cs typeface="Century"/>
              <a:sym typeface="Century"/>
            </a:endParaRPr>
          </a:p>
        </p:txBody>
      </p:sp>
      <p:sp>
        <p:nvSpPr>
          <p:cNvPr id="27" name="正方形/長方形 8">
            <a:extLst>
              <a:ext uri="{FF2B5EF4-FFF2-40B4-BE49-F238E27FC236}">
                <a16:creationId xmlns:a16="http://schemas.microsoft.com/office/drawing/2014/main" id="{6DB0FBAA-B15B-B61B-F694-D22BB5C77A75}"/>
              </a:ext>
            </a:extLst>
          </p:cNvPr>
          <p:cNvSpPr/>
          <p:nvPr/>
        </p:nvSpPr>
        <p:spPr>
          <a:xfrm>
            <a:off x="1775336" y="5023661"/>
            <a:ext cx="993788" cy="68481"/>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9">
            <a:extLst>
              <a:ext uri="{FF2B5EF4-FFF2-40B4-BE49-F238E27FC236}">
                <a16:creationId xmlns:a16="http://schemas.microsoft.com/office/drawing/2014/main" id="{E1451DF8-2C57-2A60-31A3-3C379211B50B}"/>
              </a:ext>
            </a:extLst>
          </p:cNvPr>
          <p:cNvSpPr/>
          <p:nvPr/>
        </p:nvSpPr>
        <p:spPr>
          <a:xfrm>
            <a:off x="1876579" y="6540872"/>
            <a:ext cx="941582" cy="70639"/>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テキスト ボックス 1">
            <a:extLst>
              <a:ext uri="{FF2B5EF4-FFF2-40B4-BE49-F238E27FC236}">
                <a16:creationId xmlns:a16="http://schemas.microsoft.com/office/drawing/2014/main" id="{086FD7F0-DE8D-C85F-FDD8-07A154D001D1}"/>
              </a:ext>
            </a:extLst>
          </p:cNvPr>
          <p:cNvSpPr txBox="1"/>
          <p:nvPr/>
        </p:nvSpPr>
        <p:spPr>
          <a:xfrm>
            <a:off x="204963" y="575775"/>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　</a:t>
            </a:r>
            <a:r>
              <a:rPr lang="en-US" altLang="ja-JP" sz="1200" b="1" spc="-5" dirty="0">
                <a:latin typeface="游ゴシック" panose="020B0400000000000000" pitchFamily="50" charset="-128"/>
                <a:ea typeface="游ゴシック" panose="020B0400000000000000" pitchFamily="50" charset="-128"/>
                <a:cs typeface="함초롬바탕" panose="02030604000101010101" pitchFamily="18" charset="-128"/>
              </a:rPr>
              <a:t>2. </a:t>
            </a: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　</a:t>
            </a:r>
            <a:r>
              <a:rPr kumimoji="1" lang="ja-JP" altLang="en-US" sz="1200" b="1" dirty="0">
                <a:latin typeface="+mn-ea"/>
              </a:rPr>
              <a:t>チェックデータの比較</a:t>
            </a: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 </a:t>
            </a:r>
            <a:endParaRPr kumimoji="1" lang="ja-JP" altLang="en-US" sz="12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3009950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1525D-C677-C8DE-4799-3AB80836E11D}"/>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9078E630-B535-19A1-28BC-9C214EF98A15}"/>
              </a:ext>
            </a:extLst>
          </p:cNvPr>
          <p:cNvSpPr>
            <a:spLocks noGrp="1"/>
          </p:cNvSpPr>
          <p:nvPr>
            <p:ph type="sldNum" sz="quarter" idx="12"/>
          </p:nvPr>
        </p:nvSpPr>
        <p:spPr/>
        <p:txBody>
          <a:bodyPr/>
          <a:lstStyle/>
          <a:p>
            <a:fld id="{AE8EA5A1-38AB-4AA0-89CC-DE1004BC27E5}" type="slidenum">
              <a:rPr kumimoji="1" lang="ja-JP" altLang="en-US" smtClean="0"/>
              <a:t>219</a:t>
            </a:fld>
            <a:endParaRPr kumimoji="1" lang="ja-JP" altLang="en-US"/>
          </a:p>
        </p:txBody>
      </p:sp>
      <p:grpSp>
        <p:nvGrpSpPr>
          <p:cNvPr id="3" name="그룹 12">
            <a:extLst>
              <a:ext uri="{FF2B5EF4-FFF2-40B4-BE49-F238E27FC236}">
                <a16:creationId xmlns:a16="http://schemas.microsoft.com/office/drawing/2014/main" id="{3BB3BECC-31AE-F752-0424-628509B7CFE5}"/>
              </a:ext>
            </a:extLst>
          </p:cNvPr>
          <p:cNvGrpSpPr/>
          <p:nvPr/>
        </p:nvGrpSpPr>
        <p:grpSpPr>
          <a:xfrm>
            <a:off x="775877" y="4454358"/>
            <a:ext cx="5367524" cy="3497365"/>
            <a:chOff x="1252127" y="5187783"/>
            <a:chExt cx="5367524" cy="3497365"/>
          </a:xfrm>
        </p:grpSpPr>
        <p:pic>
          <p:nvPicPr>
            <p:cNvPr id="4" name="그림 3">
              <a:extLst>
                <a:ext uri="{FF2B5EF4-FFF2-40B4-BE49-F238E27FC236}">
                  <a16:creationId xmlns:a16="http://schemas.microsoft.com/office/drawing/2014/main" id="{E1709ACC-8AC4-6C5D-3A72-5D30C6AC8188}"/>
                </a:ext>
              </a:extLst>
            </p:cNvPr>
            <p:cNvPicPr>
              <a:picLocks noChangeAspect="1"/>
            </p:cNvPicPr>
            <p:nvPr/>
          </p:nvPicPr>
          <p:blipFill>
            <a:blip r:embed="rId2" cstate="print"/>
            <a:stretch>
              <a:fillRect/>
            </a:stretch>
          </p:blipFill>
          <p:spPr>
            <a:xfrm>
              <a:off x="1252127" y="5187783"/>
              <a:ext cx="5367524" cy="3497365"/>
            </a:xfrm>
            <a:prstGeom prst="rect">
              <a:avLst/>
            </a:prstGeom>
            <a:ln>
              <a:solidFill>
                <a:srgbClr val="000000"/>
              </a:solidFill>
            </a:ln>
          </p:spPr>
        </p:pic>
        <p:pic>
          <p:nvPicPr>
            <p:cNvPr id="5" name="그림 4">
              <a:extLst>
                <a:ext uri="{FF2B5EF4-FFF2-40B4-BE49-F238E27FC236}">
                  <a16:creationId xmlns:a16="http://schemas.microsoft.com/office/drawing/2014/main" id="{B7FFB0CF-90B3-06AB-4C63-EC0C4FA719BC}"/>
                </a:ext>
              </a:extLst>
            </p:cNvPr>
            <p:cNvPicPr>
              <a:picLocks noChangeAspect="1"/>
            </p:cNvPicPr>
            <p:nvPr/>
          </p:nvPicPr>
          <p:blipFill>
            <a:blip r:embed="rId3" cstate="print"/>
            <a:stretch>
              <a:fillRect/>
            </a:stretch>
          </p:blipFill>
          <p:spPr>
            <a:xfrm>
              <a:off x="5337893" y="5720696"/>
              <a:ext cx="1225112" cy="217179"/>
            </a:xfrm>
            <a:prstGeom prst="rect">
              <a:avLst/>
            </a:prstGeom>
          </p:spPr>
        </p:pic>
      </p:grpSp>
      <p:sp>
        <p:nvSpPr>
          <p:cNvPr id="6" name="テキスト ボックス 4">
            <a:extLst>
              <a:ext uri="{FF2B5EF4-FFF2-40B4-BE49-F238E27FC236}">
                <a16:creationId xmlns:a16="http://schemas.microsoft.com/office/drawing/2014/main" id="{D26C0AFF-148F-2FFA-CE41-6B8702AF12FF}"/>
              </a:ext>
            </a:extLst>
          </p:cNvPr>
          <p:cNvSpPr txBox="1"/>
          <p:nvPr/>
        </p:nvSpPr>
        <p:spPr>
          <a:xfrm>
            <a:off x="470854" y="4055454"/>
            <a:ext cx="5501902" cy="30392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 ●２</a:t>
            </a:r>
            <a:r>
              <a:rPr lang="ja-JP" altLang="ko-KR" sz="1100" dirty="0">
                <a:latin typeface="MS Mincho" pitchFamily="49" charset="-128"/>
                <a:ea typeface="MS Mincho" pitchFamily="49" charset="-128"/>
              </a:rPr>
              <a:t>つの医療機関のチェックデータ</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比較</a:t>
            </a:r>
            <a:endParaRPr lang="en-US" altLang="ja-JP" sz="1100" dirty="0">
              <a:latin typeface="MS Mincho" pitchFamily="49" charset="-128"/>
              <a:ea typeface="MS Mincho" pitchFamily="49" charset="-128"/>
            </a:endParaRPr>
          </a:p>
        </p:txBody>
      </p:sp>
      <p:sp>
        <p:nvSpPr>
          <p:cNvPr id="7" name="Google Shape;368;p16">
            <a:extLst>
              <a:ext uri="{FF2B5EF4-FFF2-40B4-BE49-F238E27FC236}">
                <a16:creationId xmlns:a16="http://schemas.microsoft.com/office/drawing/2014/main" id="{B778EDEB-C775-B1DE-D425-7CE5E4430C73}"/>
              </a:ext>
            </a:extLst>
          </p:cNvPr>
          <p:cNvSpPr txBox="1"/>
          <p:nvPr/>
        </p:nvSpPr>
        <p:spPr>
          <a:xfrm>
            <a:off x="4862770" y="557971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8" name="Google Shape;371;p16">
            <a:extLst>
              <a:ext uri="{FF2B5EF4-FFF2-40B4-BE49-F238E27FC236}">
                <a16:creationId xmlns:a16="http://schemas.microsoft.com/office/drawing/2014/main" id="{47E6C96B-BFC8-4258-C932-951E8CFB52A9}"/>
              </a:ext>
            </a:extLst>
          </p:cNvPr>
          <p:cNvSpPr txBox="1"/>
          <p:nvPr/>
        </p:nvSpPr>
        <p:spPr>
          <a:xfrm>
            <a:off x="2030303" y="557971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9" name="テキスト ボックス 4">
            <a:extLst>
              <a:ext uri="{FF2B5EF4-FFF2-40B4-BE49-F238E27FC236}">
                <a16:creationId xmlns:a16="http://schemas.microsoft.com/office/drawing/2014/main" id="{2B4DF703-F8A3-0586-AD36-0CB9E5BA9FFA}"/>
              </a:ext>
            </a:extLst>
          </p:cNvPr>
          <p:cNvSpPr txBox="1"/>
          <p:nvPr/>
        </p:nvSpPr>
        <p:spPr>
          <a:xfrm>
            <a:off x="499429" y="579449"/>
            <a:ext cx="5400000" cy="2748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a:t>
            </a:r>
            <a:r>
              <a:rPr lang="ja-JP" altLang="ko-KR" sz="1100" dirty="0">
                <a:latin typeface="MS Mincho" pitchFamily="49" charset="-128"/>
                <a:ea typeface="MS Mincho" pitchFamily="49" charset="-128"/>
              </a:rPr>
              <a:t>貼り付け対象の医療機関の選択</a:t>
            </a:r>
            <a:endParaRPr lang="en-US" altLang="ja-JP" sz="1100" dirty="0">
              <a:latin typeface="MS Mincho" pitchFamily="49" charset="-128"/>
              <a:ea typeface="MS Mincho" pitchFamily="49" charset="-128"/>
            </a:endParaRPr>
          </a:p>
        </p:txBody>
      </p:sp>
      <p:sp>
        <p:nvSpPr>
          <p:cNvPr id="10" name="Google Shape;381;p17">
            <a:extLst>
              <a:ext uri="{FF2B5EF4-FFF2-40B4-BE49-F238E27FC236}">
                <a16:creationId xmlns:a16="http://schemas.microsoft.com/office/drawing/2014/main" id="{66C037B7-49EA-014D-B008-5918F371BBEB}"/>
              </a:ext>
            </a:extLst>
          </p:cNvPr>
          <p:cNvSpPr/>
          <p:nvPr/>
        </p:nvSpPr>
        <p:spPr>
          <a:xfrm>
            <a:off x="3490902" y="5483586"/>
            <a:ext cx="2580510" cy="827256"/>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grpSp>
        <p:nvGrpSpPr>
          <p:cNvPr id="11" name="그룹 4">
            <a:extLst>
              <a:ext uri="{FF2B5EF4-FFF2-40B4-BE49-F238E27FC236}">
                <a16:creationId xmlns:a16="http://schemas.microsoft.com/office/drawing/2014/main" id="{CE971ABA-4010-3C74-8E1C-F3B10826E74B}"/>
              </a:ext>
            </a:extLst>
          </p:cNvPr>
          <p:cNvGrpSpPr/>
          <p:nvPr/>
        </p:nvGrpSpPr>
        <p:grpSpPr>
          <a:xfrm>
            <a:off x="788773" y="965555"/>
            <a:ext cx="5238864" cy="1878499"/>
            <a:chOff x="1255498" y="1689455"/>
            <a:chExt cx="5238864" cy="1878499"/>
          </a:xfrm>
        </p:grpSpPr>
        <p:pic>
          <p:nvPicPr>
            <p:cNvPr id="12" name="그림 11">
              <a:extLst>
                <a:ext uri="{FF2B5EF4-FFF2-40B4-BE49-F238E27FC236}">
                  <a16:creationId xmlns:a16="http://schemas.microsoft.com/office/drawing/2014/main" id="{78A5606B-64A0-3FA2-D3DC-D3E0FB121908}"/>
                </a:ext>
              </a:extLst>
            </p:cNvPr>
            <p:cNvPicPr>
              <a:picLocks noChangeAspect="1"/>
            </p:cNvPicPr>
            <p:nvPr/>
          </p:nvPicPr>
          <p:blipFill>
            <a:blip r:embed="rId4" cstate="print"/>
            <a:stretch>
              <a:fillRect/>
            </a:stretch>
          </p:blipFill>
          <p:spPr>
            <a:xfrm>
              <a:off x="1255498" y="1689455"/>
              <a:ext cx="5238864" cy="1878499"/>
            </a:xfrm>
            <a:prstGeom prst="rect">
              <a:avLst/>
            </a:prstGeom>
            <a:ln>
              <a:solidFill>
                <a:srgbClr val="000000"/>
              </a:solidFill>
            </a:ln>
          </p:spPr>
        </p:pic>
        <p:sp>
          <p:nvSpPr>
            <p:cNvPr id="13" name="직사각형 12">
              <a:extLst>
                <a:ext uri="{FF2B5EF4-FFF2-40B4-BE49-F238E27FC236}">
                  <a16:creationId xmlns:a16="http://schemas.microsoft.com/office/drawing/2014/main" id="{B5B5A65B-1A6B-B486-0DB9-8F33C30AAD50}"/>
                </a:ext>
              </a:extLst>
            </p:cNvPr>
            <p:cNvSpPr/>
            <p:nvPr/>
          </p:nvSpPr>
          <p:spPr>
            <a:xfrm>
              <a:off x="5075329" y="2718106"/>
              <a:ext cx="1029138" cy="849848"/>
            </a:xfrm>
            <a:prstGeom prst="rect">
              <a:avLst/>
            </a:prstGeom>
            <a:solidFill>
              <a:schemeClr val="bg1">
                <a:lumMod val="95000"/>
                <a:alpha val="93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grpSp>
      <p:sp>
        <p:nvSpPr>
          <p:cNvPr id="14" name="Google Shape;368;p16">
            <a:extLst>
              <a:ext uri="{FF2B5EF4-FFF2-40B4-BE49-F238E27FC236}">
                <a16:creationId xmlns:a16="http://schemas.microsoft.com/office/drawing/2014/main" id="{A6425A92-43E7-E63F-BCD1-7E20055D7043}"/>
              </a:ext>
            </a:extLst>
          </p:cNvPr>
          <p:cNvSpPr txBox="1"/>
          <p:nvPr/>
        </p:nvSpPr>
        <p:spPr>
          <a:xfrm>
            <a:off x="4535227" y="2089681"/>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15" name="Google Shape;371;p16">
            <a:extLst>
              <a:ext uri="{FF2B5EF4-FFF2-40B4-BE49-F238E27FC236}">
                <a16:creationId xmlns:a16="http://schemas.microsoft.com/office/drawing/2014/main" id="{09A3159C-1410-F0D8-8B75-811DCCE46694}"/>
              </a:ext>
            </a:extLst>
          </p:cNvPr>
          <p:cNvSpPr txBox="1"/>
          <p:nvPr/>
        </p:nvSpPr>
        <p:spPr>
          <a:xfrm>
            <a:off x="3840878" y="1269560"/>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16" name="Google Shape;381;p17">
            <a:extLst>
              <a:ext uri="{FF2B5EF4-FFF2-40B4-BE49-F238E27FC236}">
                <a16:creationId xmlns:a16="http://schemas.microsoft.com/office/drawing/2014/main" id="{2B03A053-87B6-729C-A6E8-9300663B5EFA}"/>
              </a:ext>
            </a:extLst>
          </p:cNvPr>
          <p:cNvSpPr/>
          <p:nvPr/>
        </p:nvSpPr>
        <p:spPr>
          <a:xfrm>
            <a:off x="3450235" y="1979081"/>
            <a:ext cx="2441507" cy="18415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7" name="Google Shape;381;p17">
            <a:extLst>
              <a:ext uri="{FF2B5EF4-FFF2-40B4-BE49-F238E27FC236}">
                <a16:creationId xmlns:a16="http://schemas.microsoft.com/office/drawing/2014/main" id="{72754559-C442-0091-762B-5EEABAA823D5}"/>
              </a:ext>
            </a:extLst>
          </p:cNvPr>
          <p:cNvSpPr/>
          <p:nvPr/>
        </p:nvSpPr>
        <p:spPr>
          <a:xfrm>
            <a:off x="3452380" y="1351737"/>
            <a:ext cx="434797" cy="224528"/>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8" name="Google Shape;279;p11">
            <a:extLst>
              <a:ext uri="{FF2B5EF4-FFF2-40B4-BE49-F238E27FC236}">
                <a16:creationId xmlns:a16="http://schemas.microsoft.com/office/drawing/2014/main" id="{3CE2C0E1-2AEF-107D-A66D-CAC2B3FC6E58}"/>
              </a:ext>
            </a:extLst>
          </p:cNvPr>
          <p:cNvSpPr txBox="1"/>
          <p:nvPr/>
        </p:nvSpPr>
        <p:spPr>
          <a:xfrm>
            <a:off x="724665" y="2872533"/>
            <a:ext cx="5814248" cy="1102184"/>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050" dirty="0">
                <a:latin typeface="MS Mincho" pitchFamily="49" charset="-128"/>
                <a:ea typeface="MS Mincho" pitchFamily="49" charset="-128"/>
              </a:rPr>
              <a:t>貼り付け対象の医療機関を右側から選択するようにします。</a:t>
            </a:r>
            <a:endParaRPr lang="en-US" altLang="ja-JP" sz="1050" dirty="0">
              <a:latin typeface="MS Mincho" pitchFamily="49" charset="-128"/>
              <a:ea typeface="MS Mincho" pitchFamily="49" charset="-128"/>
            </a:endParaRPr>
          </a:p>
          <a:p>
            <a:pPr lvl="0">
              <a:lnSpc>
                <a:spcPct val="125000"/>
              </a:lnSpc>
            </a:pPr>
            <a:r>
              <a:rPr lang="ko-KR" altLang="en-US" sz="1050" dirty="0">
                <a:solidFill>
                  <a:srgbClr val="FF0000"/>
                </a:solidFill>
                <a:latin typeface="MS Mincho" pitchFamily="49" charset="-128"/>
                <a:ea typeface="MS Mincho"/>
                <a:cs typeface="MS Mincho"/>
                <a:sym typeface="MS Mincho"/>
              </a:rPr>
              <a:t>①</a:t>
            </a:r>
            <a:r>
              <a:rPr lang="ja-JP" altLang="en-US" sz="1050" dirty="0">
                <a:solidFill>
                  <a:srgbClr val="FF0000"/>
                </a:solidFill>
                <a:latin typeface="MS Mincho" pitchFamily="49" charset="-128"/>
                <a:ea typeface="MS Mincho"/>
                <a:cs typeface="MS Mincho"/>
                <a:sym typeface="MS Mincho"/>
              </a:rPr>
              <a:t>　</a:t>
            </a:r>
            <a:r>
              <a:rPr lang="ja-JP" altLang="ko-KR" sz="1050" dirty="0">
                <a:latin typeface="MS Mincho" pitchFamily="49" charset="-128"/>
                <a:ea typeface="MS Mincho" pitchFamily="49" charset="-128"/>
              </a:rPr>
              <a:t>貼り付け対象の医療機関をクリックします。 （ダブルクリック</a:t>
            </a:r>
            <a:r>
              <a:rPr lang="ja-JP" altLang="en-US" sz="1050" dirty="0">
                <a:latin typeface="MS Mincho" pitchFamily="49" charset="-128"/>
                <a:ea typeface="MS Mincho" pitchFamily="49" charset="-128"/>
              </a:rPr>
              <a:t>すると</a:t>
            </a:r>
            <a:r>
              <a:rPr lang="ja-JP" altLang="ko-KR" sz="1050" dirty="0">
                <a:latin typeface="MS Mincho" pitchFamily="49" charset="-128"/>
                <a:ea typeface="MS Mincho" pitchFamily="49" charset="-128"/>
              </a:rPr>
              <a:t>②選択</a:t>
            </a:r>
            <a:r>
              <a:rPr lang="ja-JP" altLang="en-US" sz="1050" dirty="0">
                <a:latin typeface="MS Mincho" pitchFamily="49" charset="-128"/>
                <a:ea typeface="MS Mincho" pitchFamily="49" charset="-128"/>
              </a:rPr>
              <a:t>するの</a:t>
            </a:r>
            <a:r>
              <a:rPr lang="ja-JP" altLang="ko-KR" sz="1050" dirty="0">
                <a:latin typeface="MS Mincho" pitchFamily="49" charset="-128"/>
                <a:ea typeface="MS Mincho" pitchFamily="49" charset="-128"/>
              </a:rPr>
              <a:t>と同じです。）</a:t>
            </a:r>
            <a:endParaRPr lang="en-US" altLang="ko-KR" sz="1050" dirty="0">
              <a:solidFill>
                <a:schemeClr val="dk1"/>
              </a:solidFill>
              <a:latin typeface="MS Mincho" pitchFamily="49" charset="-128"/>
              <a:ea typeface="MS Mincho" pitchFamily="49" charset="-128"/>
              <a:cs typeface="MS Mincho"/>
              <a:sym typeface="MS Mincho"/>
            </a:endParaRPr>
          </a:p>
          <a:p>
            <a:pPr>
              <a:lnSpc>
                <a:spcPct val="125000"/>
              </a:lnSpc>
            </a:pPr>
            <a:r>
              <a:rPr lang="ko-KR" altLang="en-US" sz="1050" dirty="0">
                <a:solidFill>
                  <a:srgbClr val="FF0000"/>
                </a:solidFill>
                <a:latin typeface="MS Mincho" pitchFamily="49" charset="-128"/>
                <a:ea typeface="MS Mincho"/>
                <a:cs typeface="MS Mincho"/>
                <a:sym typeface="MS Mincho"/>
              </a:rPr>
              <a:t>②</a:t>
            </a:r>
            <a:r>
              <a:rPr lang="ja-JP" altLang="ko-KR" sz="1050" dirty="0">
                <a:latin typeface="MS Mincho" pitchFamily="49" charset="-128"/>
                <a:ea typeface="MS Mincho" pitchFamily="49" charset="-128"/>
              </a:rPr>
              <a:t>「選択」ボタンをクリックすると該当医療機関の学習チェックデータ照​​会ウィンドウに切り替わります。</a:t>
            </a:r>
            <a:endParaRPr lang="ko-KR" altLang="en-US" sz="1050" dirty="0">
              <a:latin typeface="MS Mincho" pitchFamily="49" charset="-128"/>
            </a:endParaRPr>
          </a:p>
        </p:txBody>
      </p:sp>
      <p:sp>
        <p:nvSpPr>
          <p:cNvPr id="19" name="Google Shape;381;p17">
            <a:extLst>
              <a:ext uri="{FF2B5EF4-FFF2-40B4-BE49-F238E27FC236}">
                <a16:creationId xmlns:a16="http://schemas.microsoft.com/office/drawing/2014/main" id="{F34EB205-75CF-DBFC-2A10-2FC75064FFF7}"/>
              </a:ext>
            </a:extLst>
          </p:cNvPr>
          <p:cNvSpPr/>
          <p:nvPr/>
        </p:nvSpPr>
        <p:spPr>
          <a:xfrm>
            <a:off x="734190" y="5483586"/>
            <a:ext cx="2580510" cy="228352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0" name="Google Shape;216;p7">
            <a:extLst>
              <a:ext uri="{FF2B5EF4-FFF2-40B4-BE49-F238E27FC236}">
                <a16:creationId xmlns:a16="http://schemas.microsoft.com/office/drawing/2014/main" id="{926AC753-5F96-011B-0359-57272FA7B6DB}"/>
              </a:ext>
            </a:extLst>
          </p:cNvPr>
          <p:cNvSpPr txBox="1"/>
          <p:nvPr/>
        </p:nvSpPr>
        <p:spPr>
          <a:xfrm>
            <a:off x="769955" y="8097065"/>
            <a:ext cx="5295535" cy="896359"/>
          </a:xfrm>
          <a:prstGeom prst="rect">
            <a:avLst/>
          </a:prstGeom>
          <a:solidFill>
            <a:schemeClr val="lt1"/>
          </a:solidFill>
          <a:ln>
            <a:noFill/>
          </a:ln>
        </p:spPr>
        <p:txBody>
          <a:bodyPr spcFirstLastPara="1" wrap="square" lIns="91425" tIns="45700" rIns="91425" bIns="45700" anchor="t" anchorCtr="0">
            <a:spAutoFit/>
          </a:bodyPr>
          <a:lstStyle/>
          <a:p>
            <a:pPr lvl="0"/>
            <a:r>
              <a:rPr lang="ko-KR" altLang="en-US"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貼り付け対象医療機関の既存の学習済みチェックデータが照会されます。</a:t>
            </a:r>
            <a:endParaRPr lang="en-US" altLang="ko-KR" sz="1100" dirty="0">
              <a:solidFill>
                <a:schemeClr val="dk1"/>
              </a:solidFill>
              <a:latin typeface="MS Mincho" pitchFamily="49" charset="-128"/>
              <a:ea typeface="MS Mincho" pitchFamily="49" charset="-128"/>
              <a:cs typeface="Century"/>
              <a:sym typeface="Century"/>
            </a:endParaRPr>
          </a:p>
          <a:p>
            <a:pPr>
              <a:lnSpc>
                <a:spcPct val="125000"/>
              </a:lnSpc>
            </a:pPr>
            <a:r>
              <a:rPr lang="ko-KR" altLang="en-US"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コピー対象医療機関のチェックデータです。</a:t>
            </a:r>
            <a:endParaRPr lang="en-US" altLang="ko-KR" sz="1100" dirty="0">
              <a:solidFill>
                <a:schemeClr val="dk1"/>
              </a:solidFill>
              <a:latin typeface="MS Mincho" pitchFamily="49" charset="-128"/>
              <a:ea typeface="MS Mincho" pitchFamily="49" charset="-128"/>
              <a:cs typeface="MS Mincho"/>
              <a:sym typeface="MS Mincho"/>
            </a:endParaRPr>
          </a:p>
          <a:p>
            <a:pPr>
              <a:lnSpc>
                <a:spcPct val="125000"/>
              </a:lnSpc>
            </a:pPr>
            <a:r>
              <a:rPr lang="en-US" altLang="ko-KR" sz="1100" dirty="0">
                <a:latin typeface="MS Mincho" pitchFamily="49" charset="-128"/>
                <a:ea typeface="MS Mincho" pitchFamily="49" charset="-128"/>
                <a:cs typeface="MS Mincho"/>
                <a:sym typeface="MS Mincho"/>
              </a:rPr>
              <a:t> - </a:t>
            </a:r>
            <a:r>
              <a:rPr lang="ja-JP" altLang="ko-KR" sz="1100" dirty="0">
                <a:latin typeface="MS Mincho" pitchFamily="49" charset="-128"/>
                <a:ea typeface="MS Mincho" pitchFamily="49" charset="-128"/>
              </a:rPr>
              <a:t>2つの医療機関の学習されたチェックデータを確認します。</a:t>
            </a:r>
            <a:endParaRPr lang="en-US" altLang="ko-KR" sz="1100" dirty="0">
              <a:latin typeface="MS Mincho" pitchFamily="49" charset="-128"/>
              <a:ea typeface="MS Mincho" pitchFamily="49" charset="-128"/>
              <a:cs typeface="MS Mincho"/>
              <a:sym typeface="MS Mincho"/>
            </a:endParaRPr>
          </a:p>
          <a:p>
            <a:pPr>
              <a:lnSpc>
                <a:spcPct val="125000"/>
              </a:lnSpc>
            </a:pPr>
            <a:r>
              <a:rPr lang="en-US" altLang="ko-KR" sz="1100" dirty="0">
                <a:latin typeface="MS Mincho" pitchFamily="49" charset="-128"/>
                <a:ea typeface="MS Mincho" pitchFamily="49" charset="-128"/>
                <a:sym typeface="MS Mincho"/>
              </a:rPr>
              <a:t> - </a:t>
            </a:r>
            <a:r>
              <a:rPr lang="ja-JP" altLang="ko-KR" sz="1100" dirty="0">
                <a:latin typeface="MS Mincho" pitchFamily="49" charset="-128"/>
                <a:ea typeface="MS Mincho" pitchFamily="49" charset="-128"/>
              </a:rPr>
              <a:t>貼り付け対象のチェックデータを確認して選択/解除します</a:t>
            </a:r>
            <a:r>
              <a:rPr lang="ja-JP" altLang="en-US" sz="1100" dirty="0">
                <a:latin typeface="MS Mincho" pitchFamily="49" charset="-128"/>
                <a:ea typeface="MS Mincho" pitchFamily="49" charset="-128"/>
              </a:rPr>
              <a:t>。</a:t>
            </a:r>
            <a:endParaRPr lang="ko-KR" altLang="en-US" sz="1100" dirty="0">
              <a:latin typeface="MS Mincho" pitchFamily="49" charset="-128"/>
            </a:endParaRPr>
          </a:p>
        </p:txBody>
      </p:sp>
      <p:sp>
        <p:nvSpPr>
          <p:cNvPr id="21" name="正方形/長方形 5">
            <a:extLst>
              <a:ext uri="{FF2B5EF4-FFF2-40B4-BE49-F238E27FC236}">
                <a16:creationId xmlns:a16="http://schemas.microsoft.com/office/drawing/2014/main" id="{8ABED14E-1CD9-92C2-6B32-983A4531E894}"/>
              </a:ext>
            </a:extLst>
          </p:cNvPr>
          <p:cNvSpPr/>
          <p:nvPr/>
        </p:nvSpPr>
        <p:spPr>
          <a:xfrm>
            <a:off x="1704975" y="4656806"/>
            <a:ext cx="1085952" cy="89283"/>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6">
            <a:extLst>
              <a:ext uri="{FF2B5EF4-FFF2-40B4-BE49-F238E27FC236}">
                <a16:creationId xmlns:a16="http://schemas.microsoft.com/office/drawing/2014/main" id="{8A8962A3-2C25-A864-61BE-6CF6989CF8F5}"/>
              </a:ext>
            </a:extLst>
          </p:cNvPr>
          <p:cNvSpPr/>
          <p:nvPr/>
        </p:nvSpPr>
        <p:spPr>
          <a:xfrm>
            <a:off x="1777606" y="1197669"/>
            <a:ext cx="1008480" cy="89282"/>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7">
            <a:extLst>
              <a:ext uri="{FF2B5EF4-FFF2-40B4-BE49-F238E27FC236}">
                <a16:creationId xmlns:a16="http://schemas.microsoft.com/office/drawing/2014/main" id="{6DEABAF5-B388-1AA1-0161-232C4E22BEDB}"/>
              </a:ext>
            </a:extLst>
          </p:cNvPr>
          <p:cNvSpPr/>
          <p:nvPr/>
        </p:nvSpPr>
        <p:spPr>
          <a:xfrm>
            <a:off x="4327477" y="1194457"/>
            <a:ext cx="1149397" cy="89282"/>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8">
            <a:extLst>
              <a:ext uri="{FF2B5EF4-FFF2-40B4-BE49-F238E27FC236}">
                <a16:creationId xmlns:a16="http://schemas.microsoft.com/office/drawing/2014/main" id="{D0A6EBFB-AD8F-1DB7-8844-6F693E53E239}"/>
              </a:ext>
            </a:extLst>
          </p:cNvPr>
          <p:cNvSpPr/>
          <p:nvPr/>
        </p:nvSpPr>
        <p:spPr>
          <a:xfrm>
            <a:off x="4388520" y="4681070"/>
            <a:ext cx="1225112" cy="157954"/>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234921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18CDB-70DF-E768-ADE2-5A8F9796D669}"/>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BAAA54C1-445D-4CD2-35D1-84C5D65251C7}"/>
              </a:ext>
            </a:extLst>
          </p:cNvPr>
          <p:cNvSpPr>
            <a:spLocks noGrp="1"/>
          </p:cNvSpPr>
          <p:nvPr>
            <p:ph type="sldNum" sz="quarter" idx="12"/>
          </p:nvPr>
        </p:nvSpPr>
        <p:spPr/>
        <p:txBody>
          <a:bodyPr/>
          <a:lstStyle/>
          <a:p>
            <a:fld id="{AE8EA5A1-38AB-4AA0-89CC-DE1004BC27E5}" type="slidenum">
              <a:rPr kumimoji="1" lang="ja-JP" altLang="en-US" smtClean="0"/>
              <a:t>220</a:t>
            </a:fld>
            <a:endParaRPr kumimoji="1" lang="ja-JP" altLang="en-US"/>
          </a:p>
        </p:txBody>
      </p:sp>
      <p:pic>
        <p:nvPicPr>
          <p:cNvPr id="29" name="그림 28">
            <a:extLst>
              <a:ext uri="{FF2B5EF4-FFF2-40B4-BE49-F238E27FC236}">
                <a16:creationId xmlns:a16="http://schemas.microsoft.com/office/drawing/2014/main" id="{EDBA7B12-6DC5-DE4A-28FA-48F09835DD20}"/>
              </a:ext>
            </a:extLst>
          </p:cNvPr>
          <p:cNvPicPr>
            <a:picLocks noChangeAspect="1"/>
          </p:cNvPicPr>
          <p:nvPr/>
        </p:nvPicPr>
        <p:blipFill>
          <a:blip r:embed="rId2" cstate="print"/>
          <a:stretch>
            <a:fillRect/>
          </a:stretch>
        </p:blipFill>
        <p:spPr>
          <a:xfrm>
            <a:off x="1199973" y="6889667"/>
            <a:ext cx="5007749" cy="2098190"/>
          </a:xfrm>
          <a:prstGeom prst="rect">
            <a:avLst/>
          </a:prstGeom>
        </p:spPr>
      </p:pic>
      <p:pic>
        <p:nvPicPr>
          <p:cNvPr id="30" name="그림 29">
            <a:extLst>
              <a:ext uri="{FF2B5EF4-FFF2-40B4-BE49-F238E27FC236}">
                <a16:creationId xmlns:a16="http://schemas.microsoft.com/office/drawing/2014/main" id="{215DD643-62BE-132E-CC1B-86FFF8BACBAE}"/>
              </a:ext>
            </a:extLst>
          </p:cNvPr>
          <p:cNvPicPr>
            <a:picLocks noChangeAspect="1"/>
          </p:cNvPicPr>
          <p:nvPr/>
        </p:nvPicPr>
        <p:blipFill>
          <a:blip r:embed="rId3" cstate="print"/>
          <a:stretch>
            <a:fillRect/>
          </a:stretch>
        </p:blipFill>
        <p:spPr>
          <a:xfrm>
            <a:off x="1091729" y="3664685"/>
            <a:ext cx="4975824" cy="2086967"/>
          </a:xfrm>
          <a:prstGeom prst="rect">
            <a:avLst/>
          </a:prstGeom>
        </p:spPr>
      </p:pic>
      <p:pic>
        <p:nvPicPr>
          <p:cNvPr id="31" name="그림 30">
            <a:extLst>
              <a:ext uri="{FF2B5EF4-FFF2-40B4-BE49-F238E27FC236}">
                <a16:creationId xmlns:a16="http://schemas.microsoft.com/office/drawing/2014/main" id="{70E812A7-27E2-B046-0860-EACD78450937}"/>
              </a:ext>
            </a:extLst>
          </p:cNvPr>
          <p:cNvPicPr>
            <a:picLocks noChangeAspect="1"/>
          </p:cNvPicPr>
          <p:nvPr/>
        </p:nvPicPr>
        <p:blipFill>
          <a:blip r:embed="rId4" cstate="print"/>
          <a:stretch>
            <a:fillRect/>
          </a:stretch>
        </p:blipFill>
        <p:spPr>
          <a:xfrm>
            <a:off x="585375" y="976346"/>
            <a:ext cx="5509626" cy="2285307"/>
          </a:xfrm>
          <a:prstGeom prst="rect">
            <a:avLst/>
          </a:prstGeom>
        </p:spPr>
      </p:pic>
      <p:sp>
        <p:nvSpPr>
          <p:cNvPr id="32" name="テキスト ボックス 4">
            <a:extLst>
              <a:ext uri="{FF2B5EF4-FFF2-40B4-BE49-F238E27FC236}">
                <a16:creationId xmlns:a16="http://schemas.microsoft.com/office/drawing/2014/main" id="{EEE67A00-15A3-138A-B4B9-E780281663EC}"/>
              </a:ext>
            </a:extLst>
          </p:cNvPr>
          <p:cNvSpPr txBox="1"/>
          <p:nvPr/>
        </p:nvSpPr>
        <p:spPr>
          <a:xfrm>
            <a:off x="585375" y="608024"/>
            <a:ext cx="5400000" cy="30392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a:t>
            </a:r>
            <a:r>
              <a:rPr lang="ja-JP" altLang="ko-KR" sz="1100" dirty="0">
                <a:latin typeface="MS Mincho" pitchFamily="49" charset="-128"/>
                <a:ea typeface="MS Mincho" pitchFamily="49" charset="-128"/>
              </a:rPr>
              <a:t>チェックデータのコピー</a:t>
            </a:r>
            <a:endParaRPr lang="en-US" altLang="ja-JP" sz="1100" dirty="0">
              <a:latin typeface="MS Mincho" pitchFamily="49" charset="-128"/>
              <a:ea typeface="MS Mincho" pitchFamily="49" charset="-128"/>
            </a:endParaRPr>
          </a:p>
        </p:txBody>
      </p:sp>
      <p:sp>
        <p:nvSpPr>
          <p:cNvPr id="33" name="Google Shape;300;p12">
            <a:extLst>
              <a:ext uri="{FF2B5EF4-FFF2-40B4-BE49-F238E27FC236}">
                <a16:creationId xmlns:a16="http://schemas.microsoft.com/office/drawing/2014/main" id="{B59E2D72-3020-DE5D-336C-46F8FB2C1379}"/>
              </a:ext>
            </a:extLst>
          </p:cNvPr>
          <p:cNvSpPr/>
          <p:nvPr/>
        </p:nvSpPr>
        <p:spPr>
          <a:xfrm>
            <a:off x="3830422" y="1521108"/>
            <a:ext cx="824349" cy="209314"/>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4" name="Google Shape;216;p7">
            <a:extLst>
              <a:ext uri="{FF2B5EF4-FFF2-40B4-BE49-F238E27FC236}">
                <a16:creationId xmlns:a16="http://schemas.microsoft.com/office/drawing/2014/main" id="{73C49617-1312-4599-F953-5D79FA56D7CD}"/>
              </a:ext>
            </a:extLst>
          </p:cNvPr>
          <p:cNvSpPr txBox="1"/>
          <p:nvPr/>
        </p:nvSpPr>
        <p:spPr>
          <a:xfrm>
            <a:off x="585375" y="3373324"/>
            <a:ext cx="5295535" cy="261570"/>
          </a:xfrm>
          <a:prstGeom prst="rect">
            <a:avLst/>
          </a:prstGeom>
          <a:solidFill>
            <a:schemeClr val="lt1"/>
          </a:solidFill>
          <a:ln>
            <a:noFill/>
          </a:ln>
        </p:spPr>
        <p:txBody>
          <a:bodyPr spcFirstLastPara="1" wrap="square" lIns="91425" tIns="45700" rIns="91425" bIns="45700" anchor="t" anchorCtr="0">
            <a:spAutoFit/>
          </a:bodyPr>
          <a:lstStyle/>
          <a:p>
            <a:pPr lvl="0"/>
            <a:r>
              <a:rPr lang="ko-KR" altLang="en-US" sz="1100" dirty="0">
                <a:solidFill>
                  <a:srgbClr val="FF0000"/>
                </a:solidFill>
                <a:latin typeface="MS Mincho" pitchFamily="49" charset="-128"/>
                <a:ea typeface="MS Mincho"/>
                <a:cs typeface="MS Mincho"/>
                <a:sym typeface="MS Mincho"/>
              </a:rPr>
              <a:t>①</a:t>
            </a:r>
            <a:r>
              <a:rPr lang="ko-KR" altLang="en-US"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（左）コピー先のチェックデータを（右）貼り付け（インポート）します。</a:t>
            </a:r>
            <a:endParaRPr lang="ko-KR" altLang="en-US" sz="1100" dirty="0">
              <a:latin typeface="MS Mincho" pitchFamily="49" charset="-128"/>
            </a:endParaRPr>
          </a:p>
        </p:txBody>
      </p:sp>
      <p:sp>
        <p:nvSpPr>
          <p:cNvPr id="35" name="Google Shape;212;p7">
            <a:extLst>
              <a:ext uri="{FF2B5EF4-FFF2-40B4-BE49-F238E27FC236}">
                <a16:creationId xmlns:a16="http://schemas.microsoft.com/office/drawing/2014/main" id="{6765BBAC-7EA0-55FC-6037-3D0131183ECA}"/>
              </a:ext>
            </a:extLst>
          </p:cNvPr>
          <p:cNvSpPr txBox="1"/>
          <p:nvPr/>
        </p:nvSpPr>
        <p:spPr>
          <a:xfrm>
            <a:off x="2446586" y="2224288"/>
            <a:ext cx="1734051" cy="983520"/>
          </a:xfrm>
          <a:prstGeom prst="rect">
            <a:avLst/>
          </a:prstGeom>
          <a:noFill/>
          <a:ln w="12700"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endParaRPr lang="ko-KR" altLang="en-US" sz="1100" dirty="0"/>
          </a:p>
        </p:txBody>
      </p:sp>
      <p:cxnSp>
        <p:nvCxnSpPr>
          <p:cNvPr id="36" name="Google Shape;210;p7">
            <a:extLst>
              <a:ext uri="{FF2B5EF4-FFF2-40B4-BE49-F238E27FC236}">
                <a16:creationId xmlns:a16="http://schemas.microsoft.com/office/drawing/2014/main" id="{C829881F-F4A4-D1FA-5CC3-B91F051C9A94}"/>
              </a:ext>
            </a:extLst>
          </p:cNvPr>
          <p:cNvCxnSpPr>
            <a:cxnSpLocks/>
            <a:stCxn id="33" idx="2"/>
            <a:endCxn id="35" idx="0"/>
          </p:cNvCxnSpPr>
          <p:nvPr/>
        </p:nvCxnSpPr>
        <p:spPr>
          <a:xfrm rot="5400000">
            <a:off x="3531172" y="1512863"/>
            <a:ext cx="493866" cy="928985"/>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37" name="Google Shape;318;p13">
            <a:extLst>
              <a:ext uri="{FF2B5EF4-FFF2-40B4-BE49-F238E27FC236}">
                <a16:creationId xmlns:a16="http://schemas.microsoft.com/office/drawing/2014/main" id="{4DE94180-6059-2BDF-4EC0-5256CF93B6EB}"/>
              </a:ext>
            </a:extLst>
          </p:cNvPr>
          <p:cNvSpPr txBox="1"/>
          <p:nvPr/>
        </p:nvSpPr>
        <p:spPr>
          <a:xfrm>
            <a:off x="4073917" y="124941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38" name="四角形: 角を丸くする 14">
            <a:extLst>
              <a:ext uri="{FF2B5EF4-FFF2-40B4-BE49-F238E27FC236}">
                <a16:creationId xmlns:a16="http://schemas.microsoft.com/office/drawing/2014/main" id="{3FAEBE10-B23B-7881-6105-C5B4344C9DA7}"/>
              </a:ext>
            </a:extLst>
          </p:cNvPr>
          <p:cNvSpPr/>
          <p:nvPr/>
        </p:nvSpPr>
        <p:spPr>
          <a:xfrm>
            <a:off x="1099819" y="4214021"/>
            <a:ext cx="2147463" cy="479020"/>
          </a:xfrm>
          <a:prstGeom prst="roundRect">
            <a:avLst/>
          </a:prstGeom>
          <a:solidFill>
            <a:srgbClr val="FFFFCC"/>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endParaRPr lang="en-US" altLang="ja-JP" sz="1100" dirty="0">
              <a:solidFill>
                <a:schemeClr val="tx1"/>
              </a:solidFill>
              <a:latin typeface="MS Mincho" pitchFamily="49" charset="-128"/>
              <a:ea typeface="MS Mincho" pitchFamily="49" charset="-128"/>
            </a:endParaRPr>
          </a:p>
          <a:p>
            <a:pPr>
              <a:lnSpc>
                <a:spcPct val="125000"/>
              </a:lnSpc>
            </a:pPr>
            <a:r>
              <a:rPr lang="ja-JP" altLang="ko-KR" sz="1100" dirty="0">
                <a:solidFill>
                  <a:schemeClr val="tx1"/>
                </a:solidFill>
                <a:latin typeface="MS Mincho" pitchFamily="49" charset="-128"/>
                <a:ea typeface="MS Mincho" pitchFamily="49" charset="-128"/>
              </a:rPr>
              <a:t>正常にインポート処理が完了しました</a:t>
            </a:r>
            <a:r>
              <a:rPr lang="ja-JP" altLang="en-US" sz="1100" dirty="0">
                <a:solidFill>
                  <a:schemeClr val="tx1"/>
                </a:solidFill>
                <a:latin typeface="MS Mincho" pitchFamily="49" charset="-128"/>
                <a:ea typeface="MS Mincho" pitchFamily="49" charset="-128"/>
              </a:rPr>
              <a:t>。</a:t>
            </a:r>
            <a:endParaRPr lang="en-US" altLang="ja-JP" sz="1100" dirty="0">
              <a:solidFill>
                <a:schemeClr val="tx1"/>
              </a:solidFill>
              <a:latin typeface="MS Mincho" pitchFamily="49" charset="-128"/>
              <a:ea typeface="MS Mincho" pitchFamily="49" charset="-128"/>
            </a:endParaRPr>
          </a:p>
          <a:p>
            <a:pPr>
              <a:lnSpc>
                <a:spcPct val="125000"/>
              </a:lnSpc>
            </a:pPr>
            <a:endParaRPr kumimoji="1" lang="ja-JP" altLang="en-US" sz="1100" dirty="0">
              <a:solidFill>
                <a:schemeClr val="tx1"/>
              </a:solidFill>
              <a:latin typeface="MS Mincho" pitchFamily="49" charset="-128"/>
              <a:ea typeface="MS Mincho" pitchFamily="49" charset="-128"/>
            </a:endParaRPr>
          </a:p>
        </p:txBody>
      </p:sp>
      <p:pic>
        <p:nvPicPr>
          <p:cNvPr id="39" name="그림 38">
            <a:extLst>
              <a:ext uri="{FF2B5EF4-FFF2-40B4-BE49-F238E27FC236}">
                <a16:creationId xmlns:a16="http://schemas.microsoft.com/office/drawing/2014/main" id="{3060FAA3-F303-0B62-0C0D-132F8F59612E}"/>
              </a:ext>
            </a:extLst>
          </p:cNvPr>
          <p:cNvPicPr>
            <a:picLocks noChangeAspect="1"/>
          </p:cNvPicPr>
          <p:nvPr/>
        </p:nvPicPr>
        <p:blipFill>
          <a:blip r:embed="rId5" cstate="print"/>
          <a:stretch>
            <a:fillRect/>
          </a:stretch>
        </p:blipFill>
        <p:spPr>
          <a:xfrm>
            <a:off x="4224050" y="5839024"/>
            <a:ext cx="2089281" cy="1017682"/>
          </a:xfrm>
          <a:prstGeom prst="rect">
            <a:avLst/>
          </a:prstGeom>
        </p:spPr>
      </p:pic>
      <p:sp>
        <p:nvSpPr>
          <p:cNvPr id="40" name="Google Shape;300;p12">
            <a:extLst>
              <a:ext uri="{FF2B5EF4-FFF2-40B4-BE49-F238E27FC236}">
                <a16:creationId xmlns:a16="http://schemas.microsoft.com/office/drawing/2014/main" id="{5FE53A5C-3066-CACB-F562-D6E3B7F59624}"/>
              </a:ext>
            </a:extLst>
          </p:cNvPr>
          <p:cNvSpPr/>
          <p:nvPr/>
        </p:nvSpPr>
        <p:spPr>
          <a:xfrm>
            <a:off x="4781733" y="4155726"/>
            <a:ext cx="1241742" cy="209314"/>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41" name="Google Shape;329;p13">
            <a:extLst>
              <a:ext uri="{FF2B5EF4-FFF2-40B4-BE49-F238E27FC236}">
                <a16:creationId xmlns:a16="http://schemas.microsoft.com/office/drawing/2014/main" id="{B45E50F6-9A9C-5EC8-51EF-C0B1655A45F6}"/>
              </a:ext>
            </a:extLst>
          </p:cNvPr>
          <p:cNvSpPr txBox="1"/>
          <p:nvPr/>
        </p:nvSpPr>
        <p:spPr>
          <a:xfrm>
            <a:off x="5156755" y="3899598"/>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cxnSp>
        <p:nvCxnSpPr>
          <p:cNvPr id="42" name="Google Shape;321;p13">
            <a:extLst>
              <a:ext uri="{FF2B5EF4-FFF2-40B4-BE49-F238E27FC236}">
                <a16:creationId xmlns:a16="http://schemas.microsoft.com/office/drawing/2014/main" id="{EEAB2466-62FF-7ABB-DB9C-4377075AFDC0}"/>
              </a:ext>
            </a:extLst>
          </p:cNvPr>
          <p:cNvCxnSpPr>
            <a:cxnSpLocks/>
          </p:cNvCxnSpPr>
          <p:nvPr/>
        </p:nvCxnSpPr>
        <p:spPr>
          <a:xfrm rot="16200000" flipH="1">
            <a:off x="2517717" y="3861395"/>
            <a:ext cx="1689516" cy="382343"/>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43" name="Google Shape;212;p7">
            <a:extLst>
              <a:ext uri="{FF2B5EF4-FFF2-40B4-BE49-F238E27FC236}">
                <a16:creationId xmlns:a16="http://schemas.microsoft.com/office/drawing/2014/main" id="{A0A251FA-B6E5-5A84-8C31-23F814992069}"/>
              </a:ext>
            </a:extLst>
          </p:cNvPr>
          <p:cNvSpPr txBox="1"/>
          <p:nvPr/>
        </p:nvSpPr>
        <p:spPr>
          <a:xfrm>
            <a:off x="2790825" y="4762427"/>
            <a:ext cx="1567140" cy="980490"/>
          </a:xfrm>
          <a:prstGeom prst="rect">
            <a:avLst/>
          </a:prstGeom>
          <a:noFill/>
          <a:ln w="12700"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endParaRPr lang="ko-KR" altLang="en-US" sz="1100" dirty="0"/>
          </a:p>
        </p:txBody>
      </p:sp>
      <p:sp>
        <p:nvSpPr>
          <p:cNvPr id="44" name="Google Shape;315;p13">
            <a:extLst>
              <a:ext uri="{FF2B5EF4-FFF2-40B4-BE49-F238E27FC236}">
                <a16:creationId xmlns:a16="http://schemas.microsoft.com/office/drawing/2014/main" id="{1CE23793-2C03-C4B5-23AA-C667C1AF3D30}"/>
              </a:ext>
            </a:extLst>
          </p:cNvPr>
          <p:cNvSpPr txBox="1"/>
          <p:nvPr/>
        </p:nvSpPr>
        <p:spPr>
          <a:xfrm>
            <a:off x="935826" y="5865280"/>
            <a:ext cx="3288224"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貼り付け（インポート）をキャンセルします。</a:t>
            </a:r>
            <a:endParaRPr dirty="0">
              <a:latin typeface="MS Mincho" pitchFamily="49" charset="-128"/>
              <a:ea typeface="MS Mincho" pitchFamily="49" charset="-128"/>
            </a:endParaRPr>
          </a:p>
        </p:txBody>
      </p:sp>
      <p:cxnSp>
        <p:nvCxnSpPr>
          <p:cNvPr id="45" name="Google Shape;326;p13">
            <a:extLst>
              <a:ext uri="{FF2B5EF4-FFF2-40B4-BE49-F238E27FC236}">
                <a16:creationId xmlns:a16="http://schemas.microsoft.com/office/drawing/2014/main" id="{650CB7DE-C7D1-1B39-987C-0B66F3554656}"/>
              </a:ext>
            </a:extLst>
          </p:cNvPr>
          <p:cNvCxnSpPr>
            <a:cxnSpLocks/>
            <a:stCxn id="39" idx="2"/>
            <a:endCxn id="47" idx="3"/>
          </p:cNvCxnSpPr>
          <p:nvPr/>
        </p:nvCxnSpPr>
        <p:spPr>
          <a:xfrm rot="5400000">
            <a:off x="4079484" y="7266639"/>
            <a:ext cx="1599141" cy="779275"/>
          </a:xfrm>
          <a:prstGeom prst="bentConnector2">
            <a:avLst/>
          </a:prstGeom>
          <a:noFill/>
          <a:ln w="19050" cap="flat" cmpd="sng">
            <a:solidFill>
              <a:srgbClr val="FF0000"/>
            </a:solidFill>
            <a:prstDash val="solid"/>
            <a:miter lim="800000"/>
            <a:headEnd type="none" w="sm" len="sm"/>
            <a:tailEnd type="triangle" w="med" len="med"/>
          </a:ln>
        </p:spPr>
      </p:cxnSp>
      <p:cxnSp>
        <p:nvCxnSpPr>
          <p:cNvPr id="46" name="Google Shape;210;p7">
            <a:extLst>
              <a:ext uri="{FF2B5EF4-FFF2-40B4-BE49-F238E27FC236}">
                <a16:creationId xmlns:a16="http://schemas.microsoft.com/office/drawing/2014/main" id="{B40CEDB4-0775-DC05-AFC8-3B3BA346B3C9}"/>
              </a:ext>
            </a:extLst>
          </p:cNvPr>
          <p:cNvCxnSpPr>
            <a:cxnSpLocks/>
            <a:stCxn id="40" idx="2"/>
            <a:endCxn id="39" idx="0"/>
          </p:cNvCxnSpPr>
          <p:nvPr/>
        </p:nvCxnSpPr>
        <p:spPr>
          <a:xfrm rot="5400000">
            <a:off x="4598656" y="5035076"/>
            <a:ext cx="1473984" cy="133913"/>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47" name="Google Shape;212;p7">
            <a:extLst>
              <a:ext uri="{FF2B5EF4-FFF2-40B4-BE49-F238E27FC236}">
                <a16:creationId xmlns:a16="http://schemas.microsoft.com/office/drawing/2014/main" id="{6B83CE57-F6EA-240E-E656-94AA201A5A56}"/>
              </a:ext>
            </a:extLst>
          </p:cNvPr>
          <p:cNvSpPr txBox="1"/>
          <p:nvPr/>
        </p:nvSpPr>
        <p:spPr>
          <a:xfrm>
            <a:off x="2911080" y="7982039"/>
            <a:ext cx="1578336" cy="947616"/>
          </a:xfrm>
          <a:prstGeom prst="rect">
            <a:avLst/>
          </a:prstGeom>
          <a:noFill/>
          <a:ln w="12700"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endParaRPr lang="ko-KR" altLang="en-US" sz="1100" dirty="0"/>
          </a:p>
        </p:txBody>
      </p:sp>
      <p:sp>
        <p:nvSpPr>
          <p:cNvPr id="48" name="四角形: 角を丸くする 14">
            <a:extLst>
              <a:ext uri="{FF2B5EF4-FFF2-40B4-BE49-F238E27FC236}">
                <a16:creationId xmlns:a16="http://schemas.microsoft.com/office/drawing/2014/main" id="{E69C0038-5041-7470-3C26-A7F26B779EB1}"/>
              </a:ext>
            </a:extLst>
          </p:cNvPr>
          <p:cNvSpPr/>
          <p:nvPr/>
        </p:nvSpPr>
        <p:spPr>
          <a:xfrm>
            <a:off x="697833" y="8012418"/>
            <a:ext cx="2213245" cy="545643"/>
          </a:xfrm>
          <a:prstGeom prst="roundRect">
            <a:avLst/>
          </a:prstGeom>
          <a:solidFill>
            <a:srgbClr val="FFFFCC"/>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ja-JP" altLang="en-US" sz="1100" dirty="0">
                <a:solidFill>
                  <a:schemeClr val="tx1"/>
                </a:solidFill>
                <a:latin typeface="MS Mincho" pitchFamily="49" charset="-128"/>
                <a:ea typeface="MS Mincho" pitchFamily="49" charset="-128"/>
              </a:rPr>
              <a:t>イ</a:t>
            </a:r>
            <a:r>
              <a:rPr lang="ja-JP" altLang="ko-KR" sz="1100" dirty="0">
                <a:solidFill>
                  <a:schemeClr val="tx1"/>
                </a:solidFill>
                <a:latin typeface="MS Mincho" pitchFamily="49" charset="-128"/>
                <a:ea typeface="MS Mincho" pitchFamily="49" charset="-128"/>
              </a:rPr>
              <a:t>ンポートキャンセル処理完了</a:t>
            </a:r>
            <a:endParaRPr kumimoji="1" lang="ja-JP" altLang="en-US" sz="1100" dirty="0">
              <a:solidFill>
                <a:schemeClr val="tx1"/>
              </a:solidFill>
              <a:latin typeface="MS Mincho" pitchFamily="49" charset="-128"/>
              <a:ea typeface="MS Mincho" pitchFamily="49" charset="-128"/>
            </a:endParaRPr>
          </a:p>
        </p:txBody>
      </p:sp>
      <p:sp>
        <p:nvSpPr>
          <p:cNvPr id="49" name="正方形/長方形 2">
            <a:extLst>
              <a:ext uri="{FF2B5EF4-FFF2-40B4-BE49-F238E27FC236}">
                <a16:creationId xmlns:a16="http://schemas.microsoft.com/office/drawing/2014/main" id="{07421E73-F71E-C5F4-26B4-20E3C925DBD3}"/>
              </a:ext>
            </a:extLst>
          </p:cNvPr>
          <p:cNvSpPr/>
          <p:nvPr/>
        </p:nvSpPr>
        <p:spPr>
          <a:xfrm>
            <a:off x="2173551" y="1225703"/>
            <a:ext cx="494498" cy="89282"/>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3">
            <a:extLst>
              <a:ext uri="{FF2B5EF4-FFF2-40B4-BE49-F238E27FC236}">
                <a16:creationId xmlns:a16="http://schemas.microsoft.com/office/drawing/2014/main" id="{FF53F8E6-A88D-140C-79C2-C25E3197B7B0}"/>
              </a:ext>
            </a:extLst>
          </p:cNvPr>
          <p:cNvSpPr/>
          <p:nvPr/>
        </p:nvSpPr>
        <p:spPr>
          <a:xfrm>
            <a:off x="5021442" y="1225231"/>
            <a:ext cx="494498" cy="89282"/>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4">
            <a:extLst>
              <a:ext uri="{FF2B5EF4-FFF2-40B4-BE49-F238E27FC236}">
                <a16:creationId xmlns:a16="http://schemas.microsoft.com/office/drawing/2014/main" id="{C36EC3A2-2641-BAA8-02C1-2F1989C1FFCC}"/>
              </a:ext>
            </a:extLst>
          </p:cNvPr>
          <p:cNvSpPr/>
          <p:nvPr/>
        </p:nvSpPr>
        <p:spPr>
          <a:xfrm>
            <a:off x="2198735" y="3898660"/>
            <a:ext cx="494498" cy="89282"/>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
            <a:extLst>
              <a:ext uri="{FF2B5EF4-FFF2-40B4-BE49-F238E27FC236}">
                <a16:creationId xmlns:a16="http://schemas.microsoft.com/office/drawing/2014/main" id="{8D214709-559A-89AF-30AA-0B2C2FE3A04A}"/>
              </a:ext>
            </a:extLst>
          </p:cNvPr>
          <p:cNvSpPr/>
          <p:nvPr/>
        </p:nvSpPr>
        <p:spPr>
          <a:xfrm>
            <a:off x="5054579" y="3907938"/>
            <a:ext cx="494498" cy="89282"/>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6">
            <a:extLst>
              <a:ext uri="{FF2B5EF4-FFF2-40B4-BE49-F238E27FC236}">
                <a16:creationId xmlns:a16="http://schemas.microsoft.com/office/drawing/2014/main" id="{4797485F-9E74-91D6-E851-8A4596303773}"/>
              </a:ext>
            </a:extLst>
          </p:cNvPr>
          <p:cNvSpPr/>
          <p:nvPr/>
        </p:nvSpPr>
        <p:spPr>
          <a:xfrm>
            <a:off x="2173551" y="7376408"/>
            <a:ext cx="494498" cy="89282"/>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54" name="正方形/長方形 7">
            <a:extLst>
              <a:ext uri="{FF2B5EF4-FFF2-40B4-BE49-F238E27FC236}">
                <a16:creationId xmlns:a16="http://schemas.microsoft.com/office/drawing/2014/main" id="{1C4824D0-F622-9D08-7EE0-E39DAA7C3D52}"/>
              </a:ext>
            </a:extLst>
          </p:cNvPr>
          <p:cNvSpPr/>
          <p:nvPr/>
        </p:nvSpPr>
        <p:spPr>
          <a:xfrm>
            <a:off x="5021442" y="7361787"/>
            <a:ext cx="494498" cy="89282"/>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Tree>
    <p:extLst>
      <p:ext uri="{BB962C8B-B14F-4D97-AF65-F5344CB8AC3E}">
        <p14:creationId xmlns:p14="http://schemas.microsoft.com/office/powerpoint/2010/main" val="19694913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A8B8D-9DC0-5B35-8288-BA5CE59AA791}"/>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723A3AD0-292E-5E22-370B-8466A557776E}"/>
              </a:ext>
            </a:extLst>
          </p:cNvPr>
          <p:cNvSpPr>
            <a:spLocks noGrp="1"/>
          </p:cNvSpPr>
          <p:nvPr>
            <p:ph type="sldNum" sz="quarter" idx="12"/>
          </p:nvPr>
        </p:nvSpPr>
        <p:spPr/>
        <p:txBody>
          <a:bodyPr/>
          <a:lstStyle/>
          <a:p>
            <a:fld id="{AE8EA5A1-38AB-4AA0-89CC-DE1004BC27E5}" type="slidenum">
              <a:rPr kumimoji="1" lang="ja-JP" altLang="en-US" smtClean="0"/>
              <a:t>221</a:t>
            </a:fld>
            <a:endParaRPr kumimoji="1" lang="ja-JP" altLang="en-US"/>
          </a:p>
        </p:txBody>
      </p:sp>
      <p:pic>
        <p:nvPicPr>
          <p:cNvPr id="3" name="그림 2">
            <a:extLst>
              <a:ext uri="{FF2B5EF4-FFF2-40B4-BE49-F238E27FC236}">
                <a16:creationId xmlns:a16="http://schemas.microsoft.com/office/drawing/2014/main" id="{6D5991F4-D363-CE9C-2324-79157D71B472}"/>
              </a:ext>
            </a:extLst>
          </p:cNvPr>
          <p:cNvPicPr>
            <a:picLocks noChangeAspect="1"/>
          </p:cNvPicPr>
          <p:nvPr/>
        </p:nvPicPr>
        <p:blipFill>
          <a:blip r:embed="rId2" cstate="print"/>
          <a:srcRect t="10237"/>
          <a:stretch/>
        </p:blipFill>
        <p:spPr>
          <a:xfrm>
            <a:off x="689475" y="2361388"/>
            <a:ext cx="1995912" cy="2976694"/>
          </a:xfrm>
          <a:prstGeom prst="rect">
            <a:avLst/>
          </a:prstGeom>
          <a:ln>
            <a:solidFill>
              <a:srgbClr val="000000"/>
            </a:solidFill>
          </a:ln>
        </p:spPr>
      </p:pic>
      <p:sp>
        <p:nvSpPr>
          <p:cNvPr id="4" name="正方形/長方形 2">
            <a:extLst>
              <a:ext uri="{FF2B5EF4-FFF2-40B4-BE49-F238E27FC236}">
                <a16:creationId xmlns:a16="http://schemas.microsoft.com/office/drawing/2014/main" id="{76B9758E-0451-5A50-2FF2-B51DC7BBF614}"/>
              </a:ext>
            </a:extLst>
          </p:cNvPr>
          <p:cNvSpPr/>
          <p:nvPr/>
        </p:nvSpPr>
        <p:spPr>
          <a:xfrm>
            <a:off x="575175" y="637774"/>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ゴシック" panose="020B0609070205080204" pitchFamily="49" charset="-128"/>
                <a:ea typeface="ＭＳ ゴシック" panose="020B0609070205080204" pitchFamily="49" charset="-128"/>
              </a:rPr>
              <a:t>問い合わせ一覧</a:t>
            </a:r>
          </a:p>
        </p:txBody>
      </p:sp>
      <p:sp>
        <p:nvSpPr>
          <p:cNvPr id="5" name="四角形: 角を丸くする 15">
            <a:extLst>
              <a:ext uri="{FF2B5EF4-FFF2-40B4-BE49-F238E27FC236}">
                <a16:creationId xmlns:a16="http://schemas.microsoft.com/office/drawing/2014/main" id="{9B5045AC-6679-1356-ECD4-AE86BC833C93}"/>
              </a:ext>
            </a:extLst>
          </p:cNvPr>
          <p:cNvSpPr/>
          <p:nvPr/>
        </p:nvSpPr>
        <p:spPr>
          <a:xfrm>
            <a:off x="970597" y="5080088"/>
            <a:ext cx="1447392" cy="23622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25">
            <a:extLst>
              <a:ext uri="{FF2B5EF4-FFF2-40B4-BE49-F238E27FC236}">
                <a16:creationId xmlns:a16="http://schemas.microsoft.com/office/drawing/2014/main" id="{410C720F-FE8E-B74B-2108-8DF7FAB1D8BC}"/>
              </a:ext>
            </a:extLst>
          </p:cNvPr>
          <p:cNvSpPr/>
          <p:nvPr/>
        </p:nvSpPr>
        <p:spPr>
          <a:xfrm>
            <a:off x="2699111" y="4561449"/>
            <a:ext cx="3541752" cy="829195"/>
          </a:xfrm>
          <a:prstGeom prst="roundRect">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ja-JP" altLang="ko-KR" sz="1100" dirty="0">
                <a:solidFill>
                  <a:schemeClr val="tx1"/>
                </a:solidFill>
                <a:latin typeface="MS Mincho" pitchFamily="49" charset="-128"/>
                <a:ea typeface="MS Mincho" pitchFamily="49" charset="-128"/>
              </a:rPr>
              <a:t>ナビゲーションウィンドウの「Admin」&gt;「</a:t>
            </a:r>
            <a:r>
              <a:rPr lang="ja-JP" altLang="en-US" sz="1100" dirty="0">
                <a:solidFill>
                  <a:schemeClr val="tx1"/>
                </a:solidFill>
                <a:latin typeface="MS Mincho" pitchFamily="49" charset="-128"/>
                <a:ea typeface="MS Mincho" pitchFamily="49" charset="-128"/>
              </a:rPr>
              <a:t>問い合わせ一覧</a:t>
            </a:r>
            <a:r>
              <a:rPr lang="ja-JP" altLang="ko-KR" sz="1100" dirty="0">
                <a:solidFill>
                  <a:schemeClr val="tx1"/>
                </a:solidFill>
                <a:latin typeface="MS Mincho" pitchFamily="49" charset="-128"/>
                <a:ea typeface="MS Mincho" pitchFamily="49" charset="-128"/>
              </a:rPr>
              <a:t>」をダブルクリックします。</a:t>
            </a:r>
            <a:endParaRPr lang="ja-JP" altLang="en-US" sz="1100" dirty="0">
              <a:solidFill>
                <a:schemeClr val="tx1"/>
              </a:solidFill>
              <a:latin typeface="MS Mincho" pitchFamily="49" charset="-128"/>
              <a:ea typeface="MS Mincho" pitchFamily="49" charset="-128"/>
            </a:endParaRPr>
          </a:p>
        </p:txBody>
      </p:sp>
      <p:sp>
        <p:nvSpPr>
          <p:cNvPr id="7" name="Google Shape;357;p15">
            <a:extLst>
              <a:ext uri="{FF2B5EF4-FFF2-40B4-BE49-F238E27FC236}">
                <a16:creationId xmlns:a16="http://schemas.microsoft.com/office/drawing/2014/main" id="{710041B8-15B1-E724-9C47-AC350B51E3EC}"/>
              </a:ext>
            </a:extLst>
          </p:cNvPr>
          <p:cNvSpPr/>
          <p:nvPr/>
        </p:nvSpPr>
        <p:spPr>
          <a:xfrm>
            <a:off x="200025" y="5495086"/>
            <a:ext cx="3801835" cy="965603"/>
          </a:xfrm>
          <a:prstGeom prst="roundRect">
            <a:avLst>
              <a:gd name="adj" fmla="val 16667"/>
            </a:avLst>
          </a:prstGeom>
          <a:solidFill>
            <a:schemeClr val="lt1"/>
          </a:solidFill>
          <a:ln w="1270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医療機関ユーザーの場合はチェックアイDX右上のツール</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バーボタンをクリックして「問い合わせ」</a:t>
            </a:r>
            <a:r>
              <a:rPr lang="ja-JP" altLang="en-US" sz="1100" dirty="0">
                <a:latin typeface="MS Mincho" pitchFamily="49" charset="-128"/>
                <a:ea typeface="MS Mincho" pitchFamily="49" charset="-128"/>
              </a:rPr>
              <a:t>内容</a:t>
            </a:r>
            <a:r>
              <a:rPr lang="ja-JP" altLang="ko-KR" sz="1100" dirty="0">
                <a:latin typeface="MS Mincho" pitchFamily="49" charset="-128"/>
                <a:ea typeface="MS Mincho" pitchFamily="49" charset="-128"/>
              </a:rPr>
              <a:t>を作成し</a:t>
            </a:r>
            <a:r>
              <a:rPr lang="ja-JP" altLang="en-US" sz="1100" dirty="0">
                <a:latin typeface="MS Mincho" pitchFamily="49" charset="-128"/>
                <a:ea typeface="MS Mincho" pitchFamily="49" charset="-128"/>
              </a:rPr>
              <a:t>、</a:t>
            </a:r>
            <a:r>
              <a:rPr lang="ja-JP" altLang="ko-KR" sz="1100" dirty="0">
                <a:latin typeface="MS Mincho" pitchFamily="49" charset="-128"/>
                <a:ea typeface="MS Mincho" pitchFamily="49" charset="-128"/>
              </a:rPr>
              <a:t>返信リクエストをすることができます。</a:t>
            </a:r>
            <a:endParaRPr sz="1100" dirty="0">
              <a:solidFill>
                <a:schemeClr val="dk1"/>
              </a:solidFill>
              <a:latin typeface="MS Mincho" pitchFamily="49" charset="-128"/>
              <a:ea typeface="MS Mincho" pitchFamily="49" charset="-128"/>
              <a:cs typeface="MS Mincho"/>
              <a:sym typeface="MS Mincho"/>
            </a:endParaRPr>
          </a:p>
        </p:txBody>
      </p:sp>
      <p:pic>
        <p:nvPicPr>
          <p:cNvPr id="8" name="그림 7">
            <a:extLst>
              <a:ext uri="{FF2B5EF4-FFF2-40B4-BE49-F238E27FC236}">
                <a16:creationId xmlns:a16="http://schemas.microsoft.com/office/drawing/2014/main" id="{0A39C9B9-B791-75D2-2214-F036BA0187A8}"/>
              </a:ext>
            </a:extLst>
          </p:cNvPr>
          <p:cNvPicPr>
            <a:picLocks noChangeAspect="1"/>
          </p:cNvPicPr>
          <p:nvPr/>
        </p:nvPicPr>
        <p:blipFill>
          <a:blip r:embed="rId3" cstate="print"/>
          <a:stretch>
            <a:fillRect/>
          </a:stretch>
        </p:blipFill>
        <p:spPr>
          <a:xfrm>
            <a:off x="4172922" y="5558788"/>
            <a:ext cx="2362200" cy="838200"/>
          </a:xfrm>
          <a:prstGeom prst="rect">
            <a:avLst/>
          </a:prstGeom>
        </p:spPr>
      </p:pic>
      <p:sp>
        <p:nvSpPr>
          <p:cNvPr id="9" name="직사각형 8">
            <a:extLst>
              <a:ext uri="{FF2B5EF4-FFF2-40B4-BE49-F238E27FC236}">
                <a16:creationId xmlns:a16="http://schemas.microsoft.com/office/drawing/2014/main" id="{E6E0FF5B-1E57-5C45-5999-4C7FB2399ABF}"/>
              </a:ext>
            </a:extLst>
          </p:cNvPr>
          <p:cNvSpPr/>
          <p:nvPr/>
        </p:nvSpPr>
        <p:spPr>
          <a:xfrm>
            <a:off x="2727804" y="2563406"/>
            <a:ext cx="3658710" cy="1332801"/>
          </a:xfrm>
          <a:prstGeom prst="rect">
            <a:avLst/>
          </a:prstGeom>
        </p:spPr>
        <p:txBody>
          <a:bodyPr wrap="square">
            <a:spAutoFit/>
          </a:bodyPr>
          <a:lstStyle/>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注：</a:t>
            </a:r>
            <a:r>
              <a:rPr lang="en-US" altLang="ja-JP" sz="1100" dirty="0">
                <a:solidFill>
                  <a:srgbClr val="FF0000"/>
                </a:solidFill>
                <a:latin typeface="ＭＳ 明朝" panose="02020609040205080304" pitchFamily="17" charset="-128"/>
                <a:ea typeface="ＭＳ 明朝" panose="02020609040205080304" pitchFamily="17" charset="-128"/>
              </a:rPr>
              <a:t> </a:t>
            </a:r>
            <a:r>
              <a:rPr lang="ja-JP" altLang="ko-KR" sz="1100" dirty="0">
                <a:solidFill>
                  <a:srgbClr val="FF0000"/>
                </a:solidFill>
                <a:latin typeface="MS Mincho" pitchFamily="49" charset="-128"/>
                <a:ea typeface="MS Mincho" pitchFamily="49" charset="-128"/>
              </a:rPr>
              <a:t>「お問い合わせ一覧」は</a:t>
            </a:r>
            <a:r>
              <a:rPr lang="en-US" altLang="ja-JP" sz="1100" dirty="0">
                <a:solidFill>
                  <a:srgbClr val="FF0000"/>
                </a:solidFill>
                <a:latin typeface="MS Mincho" pitchFamily="49" charset="-128"/>
                <a:ea typeface="MS Mincho" pitchFamily="49" charset="-128"/>
              </a:rPr>
              <a:t>DX CARE</a:t>
            </a:r>
            <a:r>
              <a:rPr lang="ja-JP" altLang="en-US" sz="1100" dirty="0">
                <a:solidFill>
                  <a:srgbClr val="FF0000"/>
                </a:solidFill>
                <a:latin typeface="MS Mincho" pitchFamily="49" charset="-128"/>
                <a:ea typeface="MS Mincho" pitchFamily="49" charset="-128"/>
              </a:rPr>
              <a:t>サポートデスク</a:t>
            </a:r>
            <a:r>
              <a:rPr lang="ja-JP" altLang="ko-KR" sz="1100" dirty="0">
                <a:solidFill>
                  <a:srgbClr val="FF0000"/>
                </a:solidFill>
                <a:latin typeface="MS Mincho" pitchFamily="49" charset="-128"/>
                <a:ea typeface="MS Mincho" pitchFamily="49" charset="-128"/>
              </a:rPr>
              <a:t> </a:t>
            </a:r>
            <a:r>
              <a:rPr lang="en-US" altLang="ja-JP" sz="1100" dirty="0">
                <a:solidFill>
                  <a:srgbClr val="FF0000"/>
                </a:solidFill>
                <a:latin typeface="MS Mincho" pitchFamily="49" charset="-128"/>
                <a:ea typeface="MS Mincho" pitchFamily="49" charset="-128"/>
              </a:rPr>
              <a:t> </a:t>
            </a:r>
          </a:p>
          <a:p>
            <a:pPr>
              <a:lnSpc>
                <a:spcPct val="125000"/>
              </a:lnSpc>
            </a:pPr>
            <a:r>
              <a:rPr lang="en-US" altLang="ja-JP" sz="1100" dirty="0">
                <a:solidFill>
                  <a:srgbClr val="FF0000"/>
                </a:solidFill>
                <a:latin typeface="MS Mincho" pitchFamily="49" charset="-128"/>
                <a:ea typeface="MS Mincho" pitchFamily="49" charset="-128"/>
              </a:rPr>
              <a:t>      </a:t>
            </a:r>
            <a:r>
              <a:rPr lang="ja-JP" altLang="en-US" sz="1100" dirty="0">
                <a:solidFill>
                  <a:srgbClr val="FF0000"/>
                </a:solidFill>
                <a:latin typeface="MS Mincho" pitchFamily="49" charset="-128"/>
                <a:ea typeface="MS Mincho" pitchFamily="49" charset="-128"/>
              </a:rPr>
              <a:t>や</a:t>
            </a:r>
            <a:r>
              <a:rPr lang="ja-JP" altLang="ko-KR" sz="1100" dirty="0">
                <a:solidFill>
                  <a:srgbClr val="FF0000"/>
                </a:solidFill>
                <a:latin typeface="MS Mincho" pitchFamily="49" charset="-128"/>
                <a:ea typeface="MS Mincho" pitchFamily="49" charset="-128"/>
              </a:rPr>
              <a:t>チェックアイDX運営者</a:t>
            </a:r>
            <a:r>
              <a:rPr lang="ja-JP" altLang="en-US" sz="1100" dirty="0">
                <a:solidFill>
                  <a:srgbClr val="FF0000"/>
                </a:solidFill>
                <a:latin typeface="MS Mincho" pitchFamily="49" charset="-128"/>
                <a:ea typeface="MS Mincho" pitchFamily="49" charset="-128"/>
              </a:rPr>
              <a:t>と</a:t>
            </a:r>
            <a:r>
              <a:rPr lang="ja-JP" altLang="ko-KR" sz="1100" dirty="0">
                <a:solidFill>
                  <a:srgbClr val="FF0000"/>
                </a:solidFill>
                <a:latin typeface="MS Mincho" pitchFamily="49" charset="-128"/>
                <a:ea typeface="MS Mincho" pitchFamily="49" charset="-128"/>
              </a:rPr>
              <a:t>サポーターユーザーが</a:t>
            </a:r>
            <a:endParaRPr lang="en-US" altLang="ja-JP" sz="1100" dirty="0">
              <a:solidFill>
                <a:srgbClr val="FF0000"/>
              </a:solidFill>
              <a:latin typeface="MS Mincho" pitchFamily="49" charset="-128"/>
              <a:ea typeface="MS Mincho" pitchFamily="49" charset="-128"/>
            </a:endParaRPr>
          </a:p>
          <a:p>
            <a:pPr>
              <a:lnSpc>
                <a:spcPct val="125000"/>
              </a:lnSpc>
            </a:pPr>
            <a:r>
              <a:rPr lang="en-US" altLang="ja-JP" sz="1100" dirty="0">
                <a:solidFill>
                  <a:srgbClr val="FF0000"/>
                </a:solidFill>
                <a:latin typeface="MS Mincho" pitchFamily="49" charset="-128"/>
                <a:ea typeface="MS Mincho" pitchFamily="49" charset="-128"/>
              </a:rPr>
              <a:t>      </a:t>
            </a:r>
            <a:r>
              <a:rPr lang="ja-JP" altLang="ko-KR" sz="1100" dirty="0">
                <a:solidFill>
                  <a:srgbClr val="FF0000"/>
                </a:solidFill>
                <a:latin typeface="MS Mincho" pitchFamily="49" charset="-128"/>
                <a:ea typeface="MS Mincho" pitchFamily="49" charset="-128"/>
              </a:rPr>
              <a:t>アクセス可能です。</a:t>
            </a:r>
            <a:r>
              <a:rPr lang="ja-JP" altLang="en-US" sz="1100" dirty="0">
                <a:solidFill>
                  <a:srgbClr val="FF0000"/>
                </a:solidFill>
                <a:latin typeface="MS Mincho" pitchFamily="49" charset="-128"/>
                <a:ea typeface="MS Mincho" pitchFamily="49" charset="-128"/>
              </a:rPr>
              <a:t>又、</a:t>
            </a:r>
            <a:r>
              <a:rPr lang="ja-JP" altLang="ko-KR" sz="1100" dirty="0">
                <a:solidFill>
                  <a:srgbClr val="FF0000"/>
                </a:solidFill>
                <a:latin typeface="MS Mincho" pitchFamily="49" charset="-128"/>
                <a:ea typeface="MS Mincho" pitchFamily="49" charset="-128"/>
              </a:rPr>
              <a:t>一般医療機関のユーザー</a:t>
            </a:r>
            <a:endParaRPr lang="en-US" altLang="ja-JP" sz="1100" dirty="0">
              <a:solidFill>
                <a:srgbClr val="FF0000"/>
              </a:solidFill>
              <a:latin typeface="MS Mincho" pitchFamily="49" charset="-128"/>
              <a:ea typeface="MS Mincho" pitchFamily="49" charset="-128"/>
            </a:endParaRPr>
          </a:p>
          <a:p>
            <a:pPr>
              <a:lnSpc>
                <a:spcPct val="125000"/>
              </a:lnSpc>
            </a:pPr>
            <a:r>
              <a:rPr lang="en-US" altLang="ja-JP" sz="1100" dirty="0">
                <a:solidFill>
                  <a:srgbClr val="FF0000"/>
                </a:solidFill>
                <a:latin typeface="MS Mincho" pitchFamily="49" charset="-128"/>
                <a:ea typeface="MS Mincho" pitchFamily="49" charset="-128"/>
              </a:rPr>
              <a:t>      </a:t>
            </a:r>
            <a:r>
              <a:rPr lang="ja-JP" altLang="ko-KR" sz="1100" dirty="0">
                <a:solidFill>
                  <a:srgbClr val="FF0000"/>
                </a:solidFill>
                <a:latin typeface="MS Mincho" pitchFamily="49" charset="-128"/>
                <a:ea typeface="MS Mincho" pitchFamily="49" charset="-128"/>
              </a:rPr>
              <a:t>には本画面のアクセスを許可しません。</a:t>
            </a:r>
            <a:endParaRPr lang="en-US" altLang="ko-KR" sz="1100" dirty="0">
              <a:solidFill>
                <a:srgbClr val="FF0000"/>
              </a:solidFill>
              <a:latin typeface="MS Mincho" pitchFamily="49" charset="-128"/>
              <a:ea typeface="MS Mincho" pitchFamily="49" charset="-128"/>
            </a:endParaRPr>
          </a:p>
        </p:txBody>
      </p:sp>
      <p:sp>
        <p:nvSpPr>
          <p:cNvPr id="10" name="四角形: 角を丸くする 15">
            <a:extLst>
              <a:ext uri="{FF2B5EF4-FFF2-40B4-BE49-F238E27FC236}">
                <a16:creationId xmlns:a16="http://schemas.microsoft.com/office/drawing/2014/main" id="{131BD075-EDB9-0E3F-D790-82017FBCE666}"/>
              </a:ext>
            </a:extLst>
          </p:cNvPr>
          <p:cNvSpPr/>
          <p:nvPr/>
        </p:nvSpPr>
        <p:spPr>
          <a:xfrm>
            <a:off x="4172922" y="5559986"/>
            <a:ext cx="474587" cy="376775"/>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그림 10">
            <a:extLst>
              <a:ext uri="{FF2B5EF4-FFF2-40B4-BE49-F238E27FC236}">
                <a16:creationId xmlns:a16="http://schemas.microsoft.com/office/drawing/2014/main" id="{9A6E04D4-375C-72EA-33E6-761AA17BA501}"/>
              </a:ext>
            </a:extLst>
          </p:cNvPr>
          <p:cNvPicPr>
            <a:picLocks noChangeAspect="1"/>
          </p:cNvPicPr>
          <p:nvPr/>
        </p:nvPicPr>
        <p:blipFill>
          <a:blip r:embed="rId4" cstate="print"/>
          <a:stretch>
            <a:fillRect/>
          </a:stretch>
        </p:blipFill>
        <p:spPr>
          <a:xfrm>
            <a:off x="1573131" y="6651090"/>
            <a:ext cx="4957535" cy="1617137"/>
          </a:xfrm>
          <a:prstGeom prst="rect">
            <a:avLst/>
          </a:prstGeom>
          <a:ln>
            <a:solidFill>
              <a:schemeClr val="tx1"/>
            </a:solidFill>
          </a:ln>
        </p:spPr>
      </p:pic>
      <p:cxnSp>
        <p:nvCxnSpPr>
          <p:cNvPr id="12" name="Google Shape;326;p13">
            <a:extLst>
              <a:ext uri="{FF2B5EF4-FFF2-40B4-BE49-F238E27FC236}">
                <a16:creationId xmlns:a16="http://schemas.microsoft.com/office/drawing/2014/main" id="{A3B95CCE-F152-BEED-B7C9-62F0B5350F1E}"/>
              </a:ext>
            </a:extLst>
          </p:cNvPr>
          <p:cNvCxnSpPr>
            <a:stCxn id="10" idx="2"/>
            <a:endCxn id="11" idx="0"/>
          </p:cNvCxnSpPr>
          <p:nvPr/>
        </p:nvCxnSpPr>
        <p:spPr>
          <a:xfrm rot="5400000">
            <a:off x="3873894" y="6114767"/>
            <a:ext cx="714329" cy="358317"/>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13" name="직사각형 12">
            <a:extLst>
              <a:ext uri="{FF2B5EF4-FFF2-40B4-BE49-F238E27FC236}">
                <a16:creationId xmlns:a16="http://schemas.microsoft.com/office/drawing/2014/main" id="{60DCB93F-C670-25BF-DFEB-F15A237FA269}"/>
              </a:ext>
            </a:extLst>
          </p:cNvPr>
          <p:cNvSpPr/>
          <p:nvPr/>
        </p:nvSpPr>
        <p:spPr>
          <a:xfrm>
            <a:off x="1297143" y="8395557"/>
            <a:ext cx="5694947" cy="515526"/>
          </a:xfrm>
          <a:prstGeom prst="rect">
            <a:avLst/>
          </a:prstGeom>
        </p:spPr>
        <p:txBody>
          <a:bodyPr wrap="square">
            <a:spAutoFit/>
          </a:bodyPr>
          <a:lstStyle/>
          <a:p>
            <a:pPr>
              <a:lnSpc>
                <a:spcPct val="125000"/>
              </a:lnSpc>
            </a:pPr>
            <a:r>
              <a:rPr lang="ja-JP" altLang="en-US" sz="1100" dirty="0">
                <a:solidFill>
                  <a:srgbClr val="FF0000"/>
                </a:solidFill>
                <a:latin typeface="MS Mincho" pitchFamily="49" charset="-128"/>
                <a:ea typeface="MS Mincho" pitchFamily="49" charset="-128"/>
              </a:rPr>
              <a:t>注：</a:t>
            </a:r>
            <a:r>
              <a:rPr lang="ja-JP" altLang="ko-KR" sz="1100" dirty="0">
                <a:solidFill>
                  <a:srgbClr val="FF0000"/>
                </a:solidFill>
                <a:latin typeface="MS Mincho" pitchFamily="49" charset="-128"/>
                <a:ea typeface="MS Mincho" pitchFamily="49" charset="-128"/>
              </a:rPr>
              <a:t>本マニュアルはAdmin運営者マニュアルで</a:t>
            </a:r>
            <a:r>
              <a:rPr lang="ja-JP" altLang="en-US" sz="1100" dirty="0">
                <a:solidFill>
                  <a:srgbClr val="FF0000"/>
                </a:solidFill>
                <a:latin typeface="MS Mincho" pitchFamily="49" charset="-128"/>
                <a:ea typeface="MS Mincho" pitchFamily="49" charset="-128"/>
              </a:rPr>
              <a:t>あり、</a:t>
            </a:r>
            <a:r>
              <a:rPr lang="ja-JP" altLang="ko-KR" sz="1100" dirty="0">
                <a:solidFill>
                  <a:srgbClr val="FF0000"/>
                </a:solidFill>
                <a:latin typeface="MS Mincho" pitchFamily="49" charset="-128"/>
                <a:ea typeface="MS Mincho" pitchFamily="49" charset="-128"/>
              </a:rPr>
              <a:t>一般医療機関の「問い合わせ」</a:t>
            </a:r>
            <a:endParaRPr lang="en-US" altLang="ja-JP" sz="1100" dirty="0">
              <a:solidFill>
                <a:srgbClr val="FF0000"/>
              </a:solidFill>
              <a:latin typeface="MS Mincho" pitchFamily="49" charset="-128"/>
              <a:ea typeface="MS Mincho" pitchFamily="49" charset="-128"/>
            </a:endParaRPr>
          </a:p>
          <a:p>
            <a:pPr>
              <a:lnSpc>
                <a:spcPct val="125000"/>
              </a:lnSpc>
            </a:pPr>
            <a:r>
              <a:rPr lang="ja-JP" altLang="en-US" sz="1100" dirty="0">
                <a:solidFill>
                  <a:srgbClr val="FF0000"/>
                </a:solidFill>
                <a:latin typeface="MS Mincho" pitchFamily="49" charset="-128"/>
                <a:ea typeface="MS Mincho" pitchFamily="49" charset="-128"/>
              </a:rPr>
              <a:t>　　</a:t>
            </a:r>
            <a:r>
              <a:rPr lang="ja-JP" altLang="ko-KR" sz="1100" dirty="0">
                <a:solidFill>
                  <a:srgbClr val="FF0000"/>
                </a:solidFill>
                <a:latin typeface="MS Mincho" pitchFamily="49" charset="-128"/>
                <a:ea typeface="MS Mincho" pitchFamily="49" charset="-128"/>
              </a:rPr>
              <a:t>作成の説明は省略します。</a:t>
            </a:r>
            <a:endParaRPr lang="en-US" altLang="ko-KR" sz="1100" dirty="0">
              <a:solidFill>
                <a:srgbClr val="FF0000"/>
              </a:solidFill>
              <a:latin typeface="MS Mincho" pitchFamily="49" charset="-128"/>
              <a:ea typeface="MS Mincho" pitchFamily="49" charset="-128"/>
            </a:endParaRPr>
          </a:p>
        </p:txBody>
      </p:sp>
      <p:sp>
        <p:nvSpPr>
          <p:cNvPr id="14" name="テキスト ボックス 1">
            <a:extLst>
              <a:ext uri="{FF2B5EF4-FFF2-40B4-BE49-F238E27FC236}">
                <a16:creationId xmlns:a16="http://schemas.microsoft.com/office/drawing/2014/main" id="{D0375801-744B-9271-804C-BFEA199FB32C}"/>
              </a:ext>
            </a:extLst>
          </p:cNvPr>
          <p:cNvSpPr txBox="1"/>
          <p:nvPr/>
        </p:nvSpPr>
        <p:spPr>
          <a:xfrm>
            <a:off x="457200" y="1053413"/>
            <a:ext cx="5838825" cy="1319592"/>
          </a:xfrm>
          <a:prstGeom prst="rect">
            <a:avLst/>
          </a:prstGeom>
          <a:solidFill>
            <a:schemeClr val="bg1"/>
          </a:solidFill>
        </p:spPr>
        <p:txBody>
          <a:bodyPr wrap="square" rtlCol="0">
            <a:spAutoFit/>
          </a:bodyPr>
          <a:lstStyle/>
          <a:p>
            <a:pPr>
              <a:lnSpc>
                <a:spcPct val="125000"/>
              </a:lnSpc>
            </a:pPr>
            <a:r>
              <a:rPr lang="ja-JP" altLang="ko-KR" sz="1100" dirty="0">
                <a:latin typeface="MS Mincho" pitchFamily="49" charset="-128"/>
                <a:ea typeface="MS Mincho" pitchFamily="49" charset="-128"/>
              </a:rPr>
              <a:t>チェックアイDXには医療機関のユーザーが</a:t>
            </a:r>
            <a:r>
              <a:rPr lang="ja-JP" altLang="en-US" sz="1100" dirty="0">
                <a:latin typeface="MS Mincho" pitchFamily="49" charset="-128"/>
                <a:ea typeface="MS Mincho" pitchFamily="49" charset="-128"/>
              </a:rPr>
              <a:t>分からないことや気になる事項について直接質問や問合せを</a:t>
            </a:r>
            <a:r>
              <a:rPr lang="ja-JP" altLang="ko-KR" sz="1100" dirty="0">
                <a:latin typeface="MS Mincho" pitchFamily="49" charset="-128"/>
                <a:ea typeface="MS Mincho" pitchFamily="49" charset="-128"/>
              </a:rPr>
              <a:t>作成して送信する機能があります。</a:t>
            </a:r>
            <a:r>
              <a:rPr lang="ja-JP" altLang="en-US" sz="1100" dirty="0">
                <a:latin typeface="MS Mincho" pitchFamily="49" charset="-128"/>
                <a:ea typeface="MS Mincho" pitchFamily="49" charset="-128"/>
              </a:rPr>
              <a:t>それに対しサポートデスクおよび運営者とサポーター管理者は</a:t>
            </a:r>
            <a:r>
              <a:rPr lang="ja-JP" altLang="ko-KR" sz="1100" dirty="0">
                <a:latin typeface="MS Mincho" pitchFamily="49" charset="-128"/>
                <a:ea typeface="MS Mincho" pitchFamily="49" charset="-128"/>
              </a:rPr>
              <a:t>ユーザーの問い合わせ内容を確認し、返信内容を作成して</a:t>
            </a:r>
            <a:r>
              <a:rPr lang="ja-JP" altLang="en-US" sz="1100" dirty="0">
                <a:latin typeface="MS Mincho" pitchFamily="49" charset="-128"/>
                <a:ea typeface="MS Mincho" pitchFamily="49" charset="-128"/>
              </a:rPr>
              <a:t>回答</a:t>
            </a:r>
            <a:r>
              <a:rPr lang="ja-JP" altLang="ko-KR" sz="1100" dirty="0">
                <a:latin typeface="MS Mincho" pitchFamily="49" charset="-128"/>
                <a:ea typeface="MS Mincho" pitchFamily="49" charset="-128"/>
              </a:rPr>
              <a:t>処理を行います。</a:t>
            </a:r>
            <a:endParaRPr lang="en-US" altLang="ja-JP" sz="1100" dirty="0">
              <a:latin typeface="MS Mincho" pitchFamily="49" charset="-128"/>
              <a:ea typeface="MS Mincho" pitchFamily="49" charset="-128"/>
            </a:endParaRPr>
          </a:p>
          <a:p>
            <a:pPr>
              <a:lnSpc>
                <a:spcPct val="125000"/>
              </a:lnSpc>
            </a:pPr>
            <a:r>
              <a:rPr lang="ja-JP" altLang="ko-KR" sz="1100" dirty="0">
                <a:latin typeface="MS Mincho" pitchFamily="49" charset="-128"/>
                <a:ea typeface="MS Mincho" pitchFamily="49" charset="-128"/>
              </a:rPr>
              <a:t>これらの機能説明を記載します。</a:t>
            </a:r>
            <a:endParaRPr lang="en-US" altLang="ko-KR" sz="1100" dirty="0">
              <a:latin typeface="MS Mincho" pitchFamily="49" charset="-128"/>
              <a:ea typeface="MS Mincho" pitchFamily="49" charset="-128"/>
            </a:endParaRPr>
          </a:p>
          <a:p>
            <a:pPr algn="l"/>
            <a:endParaRPr kumimoji="1" lang="ja-JP" altLang="en-US" sz="1100" dirty="0"/>
          </a:p>
        </p:txBody>
      </p:sp>
    </p:spTree>
    <p:extLst>
      <p:ext uri="{BB962C8B-B14F-4D97-AF65-F5344CB8AC3E}">
        <p14:creationId xmlns:p14="http://schemas.microsoft.com/office/powerpoint/2010/main" val="25850893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FDA89554-70AD-D207-EC67-3AE40A65F501}"/>
              </a:ext>
            </a:extLst>
          </p:cNvPr>
          <p:cNvSpPr>
            <a:spLocks noGrp="1"/>
          </p:cNvSpPr>
          <p:nvPr>
            <p:ph type="sldNum" sz="quarter" idx="12"/>
          </p:nvPr>
        </p:nvSpPr>
        <p:spPr/>
        <p:txBody>
          <a:bodyPr/>
          <a:lstStyle/>
          <a:p>
            <a:fld id="{AE8EA5A1-38AB-4AA0-89CC-DE1004BC27E5}" type="slidenum">
              <a:rPr kumimoji="1" lang="ja-JP" altLang="en-US" smtClean="0"/>
              <a:t>222</a:t>
            </a:fld>
            <a:endParaRPr kumimoji="1" lang="ja-JP" altLang="en-US"/>
          </a:p>
        </p:txBody>
      </p:sp>
      <p:sp>
        <p:nvSpPr>
          <p:cNvPr id="3" name="テキスト ボックス 2">
            <a:extLst>
              <a:ext uri="{FF2B5EF4-FFF2-40B4-BE49-F238E27FC236}">
                <a16:creationId xmlns:a16="http://schemas.microsoft.com/office/drawing/2014/main" id="{F725351E-7920-FD7F-75A3-0D7246F570E0}"/>
              </a:ext>
            </a:extLst>
          </p:cNvPr>
          <p:cNvSpPr txBox="1"/>
          <p:nvPr/>
        </p:nvSpPr>
        <p:spPr>
          <a:xfrm>
            <a:off x="671396" y="1145846"/>
            <a:ext cx="4604254" cy="698012"/>
          </a:xfrm>
          <a:prstGeom prst="rect">
            <a:avLst/>
          </a:prstGeom>
          <a:noFill/>
        </p:spPr>
        <p:txBody>
          <a:bodyPr wrap="square">
            <a:spAutoFit/>
          </a:bodyPr>
          <a:lstStyle/>
          <a:p>
            <a:pPr>
              <a:lnSpc>
                <a:spcPct val="125000"/>
              </a:lnSpc>
            </a:pPr>
            <a:r>
              <a:rPr lang="ja-JP" altLang="ko-KR" sz="1100" dirty="0">
                <a:latin typeface="MS Mincho" pitchFamily="49" charset="-128"/>
                <a:ea typeface="MS Mincho" pitchFamily="49" charset="-128"/>
              </a:rPr>
              <a:t>初期医療機関の「</a:t>
            </a:r>
            <a:r>
              <a:rPr lang="ja-JP" altLang="en-US" sz="1100" dirty="0">
                <a:latin typeface="MS Mincho" pitchFamily="49" charset="-128"/>
                <a:ea typeface="MS Mincho" pitchFamily="49" charset="-128"/>
              </a:rPr>
              <a:t>お</a:t>
            </a:r>
            <a:r>
              <a:rPr lang="ja-JP" altLang="ko-KR" sz="1100" dirty="0">
                <a:latin typeface="MS Mincho" pitchFamily="49" charset="-128"/>
                <a:ea typeface="MS Mincho" pitchFamily="49" charset="-128"/>
              </a:rPr>
              <a:t>問い合わせ」は、1. </a:t>
            </a:r>
            <a:r>
              <a:rPr lang="en-US" altLang="ja-JP" sz="1100" dirty="0">
                <a:latin typeface="MS Mincho" pitchFamily="49" charset="-128"/>
                <a:ea typeface="MS Mincho" pitchFamily="49" charset="-128"/>
              </a:rPr>
              <a:t>DX CARE</a:t>
            </a:r>
            <a:r>
              <a:rPr lang="ja-JP" altLang="en-US" sz="1100" dirty="0">
                <a:latin typeface="MS Mincho" pitchFamily="49" charset="-128"/>
                <a:ea typeface="MS Mincho" pitchFamily="49" charset="-128"/>
              </a:rPr>
              <a:t>サポートデスク及び</a:t>
            </a:r>
            <a:endParaRPr lang="en-US" altLang="ja-JP" sz="1100" dirty="0">
              <a:latin typeface="MS Mincho" pitchFamily="49" charset="-128"/>
              <a:ea typeface="MS Mincho" pitchFamily="49" charset="-128"/>
            </a:endParaRPr>
          </a:p>
          <a:p>
            <a:pPr>
              <a:lnSpc>
                <a:spcPct val="125000"/>
              </a:lnSpc>
            </a:pPr>
            <a:r>
              <a:rPr lang="ja-JP" altLang="ko-KR" sz="1100" dirty="0">
                <a:latin typeface="MS Mincho" pitchFamily="49" charset="-128"/>
                <a:ea typeface="MS Mincho" pitchFamily="49" charset="-128"/>
              </a:rPr>
              <a:t>2.チェックアイDX運営者</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3.サポーターに同様に閲覧され、依頼/受付</a:t>
            </a:r>
            <a:endParaRPr lang="en-US" altLang="ja-JP" sz="1100" dirty="0">
              <a:latin typeface="MS Mincho" pitchFamily="49" charset="-128"/>
              <a:ea typeface="MS Mincho" pitchFamily="49" charset="-128"/>
            </a:endParaRPr>
          </a:p>
          <a:p>
            <a:pPr>
              <a:lnSpc>
                <a:spcPct val="125000"/>
              </a:lnSpc>
            </a:pPr>
            <a:r>
              <a:rPr lang="ja-JP" altLang="ko-KR" sz="1100" dirty="0">
                <a:latin typeface="MS Mincho" pitchFamily="49" charset="-128"/>
                <a:ea typeface="MS Mincho" pitchFamily="49" charset="-128"/>
              </a:rPr>
              <a:t>段階で処理されます。</a:t>
            </a:r>
            <a:endParaRPr lang="en-US" altLang="ja-JP" sz="1100" dirty="0">
              <a:latin typeface="MS Mincho" pitchFamily="49" charset="-128"/>
              <a:ea typeface="MS Mincho" pitchFamily="49" charset="-128"/>
            </a:endParaRPr>
          </a:p>
        </p:txBody>
      </p:sp>
      <p:sp>
        <p:nvSpPr>
          <p:cNvPr id="4" name="テキスト ボックス 4">
            <a:extLst>
              <a:ext uri="{FF2B5EF4-FFF2-40B4-BE49-F238E27FC236}">
                <a16:creationId xmlns:a16="http://schemas.microsoft.com/office/drawing/2014/main" id="{FAC46489-9C78-5D47-541D-927EC03AC4D8}"/>
              </a:ext>
            </a:extLst>
          </p:cNvPr>
          <p:cNvSpPr txBox="1"/>
          <p:nvPr/>
        </p:nvSpPr>
        <p:spPr>
          <a:xfrm>
            <a:off x="729000" y="650885"/>
            <a:ext cx="5400000" cy="2748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 </a:t>
            </a:r>
            <a:r>
              <a:rPr lang="ja-JP" altLang="ko-KR" sz="1100" b="1" dirty="0">
                <a:latin typeface="MS Mincho" pitchFamily="49" charset="-128"/>
                <a:ea typeface="MS Mincho" pitchFamily="49" charset="-128"/>
              </a:rPr>
              <a:t>問い合わせ状況に応じた対応フロー事例</a:t>
            </a:r>
            <a:endParaRPr lang="en-US" altLang="ja-JP" sz="1100" b="1" dirty="0">
              <a:latin typeface="MS Mincho" pitchFamily="49" charset="-128"/>
              <a:ea typeface="MS Mincho" pitchFamily="49" charset="-128"/>
            </a:endParaRPr>
          </a:p>
        </p:txBody>
      </p:sp>
      <p:sp>
        <p:nvSpPr>
          <p:cNvPr id="5" name="角丸四角形 1">
            <a:extLst>
              <a:ext uri="{FF2B5EF4-FFF2-40B4-BE49-F238E27FC236}">
                <a16:creationId xmlns:a16="http://schemas.microsoft.com/office/drawing/2014/main" id="{DF221CD3-CB55-1EA5-B2B2-33B4E37D81B6}"/>
              </a:ext>
            </a:extLst>
          </p:cNvPr>
          <p:cNvSpPr/>
          <p:nvPr/>
        </p:nvSpPr>
        <p:spPr>
          <a:xfrm>
            <a:off x="458921" y="2091675"/>
            <a:ext cx="1463557" cy="333795"/>
          </a:xfrm>
          <a:prstGeom prst="roundRect">
            <a:avLst>
              <a:gd name="adj" fmla="val 7368"/>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solidFill>
                  <a:schemeClr val="tx1"/>
                </a:solidFill>
                <a:latin typeface="MS Mincho" pitchFamily="49" charset="-128"/>
                <a:ea typeface="MS Mincho" pitchFamily="49" charset="-128"/>
              </a:rPr>
              <a:t>医療機関 「お問い合わせ作成」</a:t>
            </a:r>
            <a:endParaRPr kumimoji="1" lang="ja-JP" altLang="en-US" sz="800" dirty="0">
              <a:solidFill>
                <a:schemeClr val="tx1"/>
              </a:solidFill>
              <a:latin typeface="MS Mincho" pitchFamily="49" charset="-128"/>
              <a:ea typeface="MS Mincho" pitchFamily="49" charset="-128"/>
            </a:endParaRPr>
          </a:p>
        </p:txBody>
      </p:sp>
      <p:sp>
        <p:nvSpPr>
          <p:cNvPr id="6" name="角丸四角形 8">
            <a:extLst>
              <a:ext uri="{FF2B5EF4-FFF2-40B4-BE49-F238E27FC236}">
                <a16:creationId xmlns:a16="http://schemas.microsoft.com/office/drawing/2014/main" id="{BAA92D65-8C0B-6A88-9EED-FD07BB2A1073}"/>
              </a:ext>
            </a:extLst>
          </p:cNvPr>
          <p:cNvSpPr/>
          <p:nvPr/>
        </p:nvSpPr>
        <p:spPr>
          <a:xfrm>
            <a:off x="461050" y="2775613"/>
            <a:ext cx="1463557" cy="333795"/>
          </a:xfrm>
          <a:prstGeom prst="roundRect">
            <a:avLst>
              <a:gd name="adj" fmla="val 7368"/>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solidFill>
                  <a:schemeClr val="tx1"/>
                </a:solidFill>
                <a:latin typeface="MS Mincho" pitchFamily="49" charset="-128"/>
                <a:ea typeface="MS Mincho" pitchFamily="49" charset="-128"/>
              </a:rPr>
              <a:t>チェックアイDX</a:t>
            </a:r>
            <a:r>
              <a:rPr lang="ja-JP" altLang="en-US" sz="800" dirty="0">
                <a:solidFill>
                  <a:schemeClr val="tx1"/>
                </a:solidFill>
                <a:latin typeface="MS Mincho" pitchFamily="49" charset="-128"/>
                <a:ea typeface="MS Mincho" pitchFamily="49" charset="-128"/>
              </a:rPr>
              <a:t>運営者</a:t>
            </a:r>
            <a:endParaRPr kumimoji="1" lang="ja-JP" altLang="en-US" sz="800" dirty="0">
              <a:solidFill>
                <a:schemeClr val="tx1"/>
              </a:solidFill>
              <a:latin typeface="MS Mincho" pitchFamily="49" charset="-128"/>
              <a:ea typeface="MS Mincho" pitchFamily="49" charset="-128"/>
            </a:endParaRPr>
          </a:p>
        </p:txBody>
      </p:sp>
      <p:sp>
        <p:nvSpPr>
          <p:cNvPr id="7" name="角丸四角形 9">
            <a:extLst>
              <a:ext uri="{FF2B5EF4-FFF2-40B4-BE49-F238E27FC236}">
                <a16:creationId xmlns:a16="http://schemas.microsoft.com/office/drawing/2014/main" id="{EAD7D5D4-B2F0-DB82-C056-AEA8A17A0E0F}"/>
              </a:ext>
            </a:extLst>
          </p:cNvPr>
          <p:cNvSpPr/>
          <p:nvPr/>
        </p:nvSpPr>
        <p:spPr>
          <a:xfrm>
            <a:off x="3024742" y="2775612"/>
            <a:ext cx="1463557" cy="333795"/>
          </a:xfrm>
          <a:prstGeom prst="roundRect">
            <a:avLst>
              <a:gd name="adj" fmla="val 7368"/>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a:solidFill>
                  <a:schemeClr val="tx1"/>
                </a:solidFill>
                <a:latin typeface="MS Mincho" pitchFamily="49" charset="-128"/>
                <a:ea typeface="MS Mincho" pitchFamily="49" charset="-128"/>
              </a:rPr>
              <a:t>DX CARE</a:t>
            </a:r>
            <a:r>
              <a:rPr lang="ja-JP" altLang="en-US" sz="800" dirty="0">
                <a:solidFill>
                  <a:schemeClr val="tx1"/>
                </a:solidFill>
                <a:latin typeface="MS Mincho" pitchFamily="49" charset="-128"/>
                <a:ea typeface="MS Mincho" pitchFamily="49" charset="-128"/>
              </a:rPr>
              <a:t>サポートデスク</a:t>
            </a:r>
            <a:endParaRPr lang="en-US" altLang="ja-JP" sz="800" dirty="0">
              <a:solidFill>
                <a:schemeClr val="tx1"/>
              </a:solidFill>
              <a:latin typeface="MS Mincho" pitchFamily="49" charset="-128"/>
              <a:ea typeface="MS Mincho" pitchFamily="49" charset="-128"/>
            </a:endParaRPr>
          </a:p>
        </p:txBody>
      </p:sp>
      <p:sp>
        <p:nvSpPr>
          <p:cNvPr id="8" name="角丸四角形 10">
            <a:extLst>
              <a:ext uri="{FF2B5EF4-FFF2-40B4-BE49-F238E27FC236}">
                <a16:creationId xmlns:a16="http://schemas.microsoft.com/office/drawing/2014/main" id="{BECF8DC7-E66C-048E-E722-527FCBDAB337}"/>
              </a:ext>
            </a:extLst>
          </p:cNvPr>
          <p:cNvSpPr/>
          <p:nvPr/>
        </p:nvSpPr>
        <p:spPr>
          <a:xfrm>
            <a:off x="5291589" y="2775612"/>
            <a:ext cx="1463557" cy="333795"/>
          </a:xfrm>
          <a:prstGeom prst="roundRect">
            <a:avLst>
              <a:gd name="adj" fmla="val 7368"/>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solidFill>
                  <a:schemeClr val="tx1"/>
                </a:solidFill>
                <a:latin typeface="MS Mincho" pitchFamily="49" charset="-128"/>
                <a:ea typeface="MS Mincho" pitchFamily="49" charset="-128"/>
              </a:rPr>
              <a:t>サポーター</a:t>
            </a:r>
            <a:endParaRPr lang="en-US" altLang="ja-JP" sz="800" dirty="0">
              <a:solidFill>
                <a:schemeClr val="tx1"/>
              </a:solidFill>
              <a:latin typeface="MS Mincho" pitchFamily="49" charset="-128"/>
              <a:ea typeface="MS Mincho" pitchFamily="49" charset="-128"/>
            </a:endParaRPr>
          </a:p>
        </p:txBody>
      </p:sp>
      <p:sp>
        <p:nvSpPr>
          <p:cNvPr id="9" name="角丸四角形 22">
            <a:extLst>
              <a:ext uri="{FF2B5EF4-FFF2-40B4-BE49-F238E27FC236}">
                <a16:creationId xmlns:a16="http://schemas.microsoft.com/office/drawing/2014/main" id="{2CBF187D-DE0F-697D-57AB-6307B6F51BC6}"/>
              </a:ext>
            </a:extLst>
          </p:cNvPr>
          <p:cNvSpPr/>
          <p:nvPr/>
        </p:nvSpPr>
        <p:spPr>
          <a:xfrm>
            <a:off x="483403" y="3459551"/>
            <a:ext cx="914818" cy="333795"/>
          </a:xfrm>
          <a:prstGeom prst="roundRect">
            <a:avLst>
              <a:gd name="adj" fmla="val 7368"/>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latin typeface="MS Mincho" pitchFamily="49" charset="-128"/>
                <a:ea typeface="MS Mincho" pitchFamily="49" charset="-128"/>
              </a:rPr>
              <a:t>回答完了</a:t>
            </a:r>
            <a:endParaRPr kumimoji="1" lang="ja-JP" altLang="en-US" sz="800" b="1" dirty="0">
              <a:solidFill>
                <a:schemeClr val="bg1"/>
              </a:solidFill>
              <a:latin typeface="MS Mincho" pitchFamily="49" charset="-128"/>
              <a:ea typeface="MS Mincho" pitchFamily="49" charset="-128"/>
            </a:endParaRPr>
          </a:p>
        </p:txBody>
      </p:sp>
      <p:sp>
        <p:nvSpPr>
          <p:cNvPr id="10" name="角丸四角形 23">
            <a:extLst>
              <a:ext uri="{FF2B5EF4-FFF2-40B4-BE49-F238E27FC236}">
                <a16:creationId xmlns:a16="http://schemas.microsoft.com/office/drawing/2014/main" id="{577A41F7-7DF6-FF22-09F2-F42A0953309B}"/>
              </a:ext>
            </a:extLst>
          </p:cNvPr>
          <p:cNvSpPr/>
          <p:nvPr/>
        </p:nvSpPr>
        <p:spPr>
          <a:xfrm>
            <a:off x="1569922" y="3470245"/>
            <a:ext cx="1171073" cy="333795"/>
          </a:xfrm>
          <a:prstGeom prst="roundRect">
            <a:avLst>
              <a:gd name="adj" fmla="val 73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latin typeface="MS Mincho" pitchFamily="49" charset="-128"/>
                <a:ea typeface="MS Mincho" pitchFamily="49" charset="-128"/>
              </a:rPr>
              <a:t>サポートデスク</a:t>
            </a:r>
            <a:r>
              <a:rPr lang="ja-JP" altLang="ko-KR" sz="800" dirty="0">
                <a:solidFill>
                  <a:schemeClr val="tx1"/>
                </a:solidFill>
                <a:latin typeface="MS Mincho" pitchFamily="49" charset="-128"/>
                <a:ea typeface="MS Mincho" pitchFamily="49" charset="-128"/>
              </a:rPr>
              <a:t> </a:t>
            </a:r>
            <a:r>
              <a:rPr lang="ja-JP" altLang="en-US" sz="800" dirty="0">
                <a:solidFill>
                  <a:schemeClr val="tx1"/>
                </a:solidFill>
                <a:latin typeface="MS Mincho" pitchFamily="49" charset="-128"/>
                <a:ea typeface="MS Mincho" pitchFamily="49" charset="-128"/>
              </a:rPr>
              <a:t>へ</a:t>
            </a:r>
            <a:r>
              <a:rPr lang="ja-JP" altLang="ko-KR" sz="800" dirty="0">
                <a:solidFill>
                  <a:schemeClr val="tx1"/>
                </a:solidFill>
                <a:latin typeface="MS Mincho" pitchFamily="49" charset="-128"/>
                <a:ea typeface="MS Mincho" pitchFamily="49" charset="-128"/>
              </a:rPr>
              <a:t>回答依頼</a:t>
            </a:r>
            <a:endParaRPr kumimoji="1" lang="ja-JP" altLang="en-US" sz="800" dirty="0">
              <a:solidFill>
                <a:schemeClr val="tx1"/>
              </a:solidFill>
              <a:latin typeface="MS Mincho" pitchFamily="49" charset="-128"/>
              <a:ea typeface="MS Mincho" pitchFamily="49" charset="-128"/>
            </a:endParaRPr>
          </a:p>
        </p:txBody>
      </p:sp>
      <p:cxnSp>
        <p:nvCxnSpPr>
          <p:cNvPr id="11" name="カギ線コネクタ 17">
            <a:extLst>
              <a:ext uri="{FF2B5EF4-FFF2-40B4-BE49-F238E27FC236}">
                <a16:creationId xmlns:a16="http://schemas.microsoft.com/office/drawing/2014/main" id="{23272875-6113-9C0D-9659-964EDA299133}"/>
              </a:ext>
            </a:extLst>
          </p:cNvPr>
          <p:cNvCxnSpPr>
            <a:cxnSpLocks/>
            <a:stCxn id="5" idx="2"/>
            <a:endCxn id="6" idx="0"/>
          </p:cNvCxnSpPr>
          <p:nvPr/>
        </p:nvCxnSpPr>
        <p:spPr>
          <a:xfrm rot="16200000" flipH="1">
            <a:off x="1016693" y="2599476"/>
            <a:ext cx="350143" cy="212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カギ線コネクタ 17">
            <a:extLst>
              <a:ext uri="{FF2B5EF4-FFF2-40B4-BE49-F238E27FC236}">
                <a16:creationId xmlns:a16="http://schemas.microsoft.com/office/drawing/2014/main" id="{6B6746A2-683B-F02A-B961-35F21CA3C087}"/>
              </a:ext>
            </a:extLst>
          </p:cNvPr>
          <p:cNvCxnSpPr>
            <a:cxnSpLocks/>
            <a:stCxn id="6" idx="2"/>
            <a:endCxn id="9" idx="0"/>
          </p:cNvCxnSpPr>
          <p:nvPr/>
        </p:nvCxnSpPr>
        <p:spPr>
          <a:xfrm rot="5400000">
            <a:off x="891750" y="3158471"/>
            <a:ext cx="350143" cy="25201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カギ線コネクタ 17">
            <a:extLst>
              <a:ext uri="{FF2B5EF4-FFF2-40B4-BE49-F238E27FC236}">
                <a16:creationId xmlns:a16="http://schemas.microsoft.com/office/drawing/2014/main" id="{CF907809-D843-D5B4-8A5A-A1C0469B79FC}"/>
              </a:ext>
            </a:extLst>
          </p:cNvPr>
          <p:cNvCxnSpPr>
            <a:cxnSpLocks/>
            <a:stCxn id="6" idx="2"/>
            <a:endCxn id="10" idx="0"/>
          </p:cNvCxnSpPr>
          <p:nvPr/>
        </p:nvCxnSpPr>
        <p:spPr>
          <a:xfrm rot="16200000" flipH="1">
            <a:off x="1493726" y="2808511"/>
            <a:ext cx="360837" cy="96263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カギ線コネクタ 17">
            <a:extLst>
              <a:ext uri="{FF2B5EF4-FFF2-40B4-BE49-F238E27FC236}">
                <a16:creationId xmlns:a16="http://schemas.microsoft.com/office/drawing/2014/main" id="{E667AD18-51B1-B1DD-0969-823E50CAE520}"/>
              </a:ext>
            </a:extLst>
          </p:cNvPr>
          <p:cNvCxnSpPr>
            <a:cxnSpLocks/>
            <a:stCxn id="10" idx="3"/>
            <a:endCxn id="7" idx="1"/>
          </p:cNvCxnSpPr>
          <p:nvPr/>
        </p:nvCxnSpPr>
        <p:spPr>
          <a:xfrm flipV="1">
            <a:off x="2740995" y="2942510"/>
            <a:ext cx="283747" cy="69463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角丸四角形 23">
            <a:extLst>
              <a:ext uri="{FF2B5EF4-FFF2-40B4-BE49-F238E27FC236}">
                <a16:creationId xmlns:a16="http://schemas.microsoft.com/office/drawing/2014/main" id="{AA650888-2823-59D5-4305-31FE74AE148B}"/>
              </a:ext>
            </a:extLst>
          </p:cNvPr>
          <p:cNvSpPr/>
          <p:nvPr/>
        </p:nvSpPr>
        <p:spPr>
          <a:xfrm>
            <a:off x="3976238" y="4015127"/>
            <a:ext cx="855898" cy="333795"/>
          </a:xfrm>
          <a:prstGeom prst="roundRect">
            <a:avLst>
              <a:gd name="adj" fmla="val 73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solidFill>
                  <a:schemeClr val="tx1"/>
                </a:solidFill>
                <a:latin typeface="MS Mincho" pitchFamily="49" charset="-128"/>
                <a:ea typeface="MS Mincho" pitchFamily="49" charset="-128"/>
              </a:rPr>
              <a:t>サポーター</a:t>
            </a:r>
            <a:r>
              <a:rPr lang="ja-JP" altLang="en-US" sz="800" dirty="0">
                <a:solidFill>
                  <a:schemeClr val="tx1"/>
                </a:solidFill>
                <a:latin typeface="MS Mincho" pitchFamily="49" charset="-128"/>
                <a:ea typeface="MS Mincho" pitchFamily="49" charset="-128"/>
              </a:rPr>
              <a:t>へ</a:t>
            </a:r>
            <a:r>
              <a:rPr lang="ja-JP" altLang="ko-KR" sz="800" dirty="0">
                <a:solidFill>
                  <a:schemeClr val="tx1"/>
                </a:solidFill>
                <a:latin typeface="MS Mincho" pitchFamily="49" charset="-128"/>
                <a:ea typeface="MS Mincho" pitchFamily="49" charset="-128"/>
              </a:rPr>
              <a:t> HELP指示</a:t>
            </a:r>
            <a:endParaRPr kumimoji="1" lang="ja-JP" altLang="en-US" sz="800" dirty="0">
              <a:solidFill>
                <a:schemeClr val="tx1"/>
              </a:solidFill>
              <a:latin typeface="MS Mincho" pitchFamily="49" charset="-128"/>
              <a:ea typeface="MS Mincho" pitchFamily="49" charset="-128"/>
            </a:endParaRPr>
          </a:p>
        </p:txBody>
      </p:sp>
      <p:sp>
        <p:nvSpPr>
          <p:cNvPr id="16" name="角丸四角形 22">
            <a:extLst>
              <a:ext uri="{FF2B5EF4-FFF2-40B4-BE49-F238E27FC236}">
                <a16:creationId xmlns:a16="http://schemas.microsoft.com/office/drawing/2014/main" id="{99379036-5758-5CC5-0F6D-4A24563F80CA}"/>
              </a:ext>
            </a:extLst>
          </p:cNvPr>
          <p:cNvSpPr/>
          <p:nvPr/>
        </p:nvSpPr>
        <p:spPr>
          <a:xfrm>
            <a:off x="2728213" y="4022137"/>
            <a:ext cx="991265" cy="333795"/>
          </a:xfrm>
          <a:prstGeom prst="roundRect">
            <a:avLst>
              <a:gd name="adj" fmla="val 7368"/>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latin typeface="MS Mincho" pitchFamily="49" charset="-128"/>
                <a:ea typeface="MS Mincho" pitchFamily="49" charset="-128"/>
              </a:rPr>
              <a:t>回答完了</a:t>
            </a:r>
            <a:endParaRPr kumimoji="1" lang="ja-JP" altLang="en-US" sz="800" b="1" dirty="0">
              <a:solidFill>
                <a:schemeClr val="bg1"/>
              </a:solidFill>
              <a:latin typeface="MS Mincho" pitchFamily="49" charset="-128"/>
              <a:ea typeface="MS Mincho" pitchFamily="49" charset="-128"/>
            </a:endParaRPr>
          </a:p>
        </p:txBody>
      </p:sp>
      <p:cxnSp>
        <p:nvCxnSpPr>
          <p:cNvPr id="17" name="カギ線コネクタ 17">
            <a:extLst>
              <a:ext uri="{FF2B5EF4-FFF2-40B4-BE49-F238E27FC236}">
                <a16:creationId xmlns:a16="http://schemas.microsoft.com/office/drawing/2014/main" id="{7E50FA0F-67D5-00CD-CA00-C32627972FB5}"/>
              </a:ext>
            </a:extLst>
          </p:cNvPr>
          <p:cNvCxnSpPr>
            <a:cxnSpLocks/>
            <a:stCxn id="45" idx="2"/>
            <a:endCxn id="16" idx="0"/>
          </p:cNvCxnSpPr>
          <p:nvPr/>
        </p:nvCxnSpPr>
        <p:spPr>
          <a:xfrm rot="5400000">
            <a:off x="3321559" y="3583746"/>
            <a:ext cx="340679" cy="53610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カギ線コネクタ 17">
            <a:extLst>
              <a:ext uri="{FF2B5EF4-FFF2-40B4-BE49-F238E27FC236}">
                <a16:creationId xmlns:a16="http://schemas.microsoft.com/office/drawing/2014/main" id="{3EBD264E-6C70-A58F-3B5D-263A488FD3DA}"/>
              </a:ext>
            </a:extLst>
          </p:cNvPr>
          <p:cNvCxnSpPr>
            <a:cxnSpLocks/>
            <a:stCxn id="7" idx="2"/>
            <a:endCxn id="45" idx="0"/>
          </p:cNvCxnSpPr>
          <p:nvPr/>
        </p:nvCxnSpPr>
        <p:spPr>
          <a:xfrm rot="16200000" flipH="1">
            <a:off x="3639107" y="3226821"/>
            <a:ext cx="238256" cy="342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カギ線コネクタ 17">
            <a:extLst>
              <a:ext uri="{FF2B5EF4-FFF2-40B4-BE49-F238E27FC236}">
                <a16:creationId xmlns:a16="http://schemas.microsoft.com/office/drawing/2014/main" id="{6BB390F2-0A8D-9A54-AEAB-F9B34C47D63D}"/>
              </a:ext>
            </a:extLst>
          </p:cNvPr>
          <p:cNvCxnSpPr>
            <a:cxnSpLocks/>
            <a:stCxn id="15" idx="3"/>
            <a:endCxn id="8" idx="1"/>
          </p:cNvCxnSpPr>
          <p:nvPr/>
        </p:nvCxnSpPr>
        <p:spPr>
          <a:xfrm flipV="1">
            <a:off x="4832136" y="2942510"/>
            <a:ext cx="459453" cy="123951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角丸四角形 23">
            <a:extLst>
              <a:ext uri="{FF2B5EF4-FFF2-40B4-BE49-F238E27FC236}">
                <a16:creationId xmlns:a16="http://schemas.microsoft.com/office/drawing/2014/main" id="{AA74BF12-3CEA-47C0-0240-4867436E4018}"/>
              </a:ext>
            </a:extLst>
          </p:cNvPr>
          <p:cNvSpPr/>
          <p:nvPr/>
        </p:nvSpPr>
        <p:spPr>
          <a:xfrm>
            <a:off x="5546039" y="3324371"/>
            <a:ext cx="954656" cy="333795"/>
          </a:xfrm>
          <a:prstGeom prst="roundRect">
            <a:avLst>
              <a:gd name="adj" fmla="val 73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a:solidFill>
                  <a:schemeClr val="tx1"/>
                </a:solidFill>
                <a:latin typeface="MS Mincho" pitchFamily="49" charset="-128"/>
                <a:ea typeface="MS Mincho" pitchFamily="49" charset="-128"/>
              </a:rPr>
              <a:t>HELP</a:t>
            </a:r>
            <a:r>
              <a:rPr lang="ja-JP" altLang="ko-KR" sz="800" dirty="0">
                <a:solidFill>
                  <a:schemeClr val="tx1"/>
                </a:solidFill>
                <a:latin typeface="MS Mincho" pitchFamily="49" charset="-128"/>
                <a:ea typeface="MS Mincho" pitchFamily="49" charset="-128"/>
              </a:rPr>
              <a:t>受付</a:t>
            </a:r>
            <a:endParaRPr kumimoji="1" lang="ja-JP" altLang="en-US" sz="800" dirty="0">
              <a:solidFill>
                <a:schemeClr val="tx1"/>
              </a:solidFill>
              <a:latin typeface="MS Mincho" pitchFamily="49" charset="-128"/>
              <a:ea typeface="MS Mincho" pitchFamily="49" charset="-128"/>
            </a:endParaRPr>
          </a:p>
        </p:txBody>
      </p:sp>
      <p:cxnSp>
        <p:nvCxnSpPr>
          <p:cNvPr id="21" name="カギ線コネクタ 17">
            <a:extLst>
              <a:ext uri="{FF2B5EF4-FFF2-40B4-BE49-F238E27FC236}">
                <a16:creationId xmlns:a16="http://schemas.microsoft.com/office/drawing/2014/main" id="{7F7DF6B1-C271-FD99-B4DE-D054D4D850FC}"/>
              </a:ext>
            </a:extLst>
          </p:cNvPr>
          <p:cNvCxnSpPr>
            <a:cxnSpLocks/>
            <a:stCxn id="8" idx="2"/>
            <a:endCxn id="20" idx="0"/>
          </p:cNvCxnSpPr>
          <p:nvPr/>
        </p:nvCxnSpPr>
        <p:spPr>
          <a:xfrm rot="5400000">
            <a:off x="5915886" y="3216889"/>
            <a:ext cx="214964" cy="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角丸四角形 22">
            <a:extLst>
              <a:ext uri="{FF2B5EF4-FFF2-40B4-BE49-F238E27FC236}">
                <a16:creationId xmlns:a16="http://schemas.microsoft.com/office/drawing/2014/main" id="{0959E049-7693-4550-0C48-8816DFCB8A31}"/>
              </a:ext>
            </a:extLst>
          </p:cNvPr>
          <p:cNvSpPr/>
          <p:nvPr/>
        </p:nvSpPr>
        <p:spPr>
          <a:xfrm>
            <a:off x="5538066" y="3848230"/>
            <a:ext cx="1008702" cy="333795"/>
          </a:xfrm>
          <a:prstGeom prst="roundRect">
            <a:avLst>
              <a:gd name="adj" fmla="val 7368"/>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latin typeface="MS Mincho" pitchFamily="49" charset="-128"/>
                <a:ea typeface="MS Mincho" pitchFamily="49" charset="-128"/>
              </a:rPr>
              <a:t>回答完了</a:t>
            </a:r>
            <a:endParaRPr kumimoji="1" lang="ja-JP" altLang="en-US" sz="800" b="1" dirty="0">
              <a:solidFill>
                <a:schemeClr val="bg1"/>
              </a:solidFill>
              <a:latin typeface="MS Mincho" pitchFamily="49" charset="-128"/>
              <a:ea typeface="MS Mincho" pitchFamily="49" charset="-128"/>
            </a:endParaRPr>
          </a:p>
        </p:txBody>
      </p:sp>
      <p:cxnSp>
        <p:nvCxnSpPr>
          <p:cNvPr id="23" name="カギ線コネクタ 17">
            <a:extLst>
              <a:ext uri="{FF2B5EF4-FFF2-40B4-BE49-F238E27FC236}">
                <a16:creationId xmlns:a16="http://schemas.microsoft.com/office/drawing/2014/main" id="{45E399AF-28CC-C15A-D48D-8A883F7B04DC}"/>
              </a:ext>
            </a:extLst>
          </p:cNvPr>
          <p:cNvCxnSpPr>
            <a:cxnSpLocks/>
            <a:stCxn id="20" idx="2"/>
            <a:endCxn id="22" idx="0"/>
          </p:cNvCxnSpPr>
          <p:nvPr/>
        </p:nvCxnSpPr>
        <p:spPr>
          <a:xfrm rot="16200000" flipH="1">
            <a:off x="5937860" y="3743673"/>
            <a:ext cx="190064" cy="1905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角丸四角形 1">
            <a:extLst>
              <a:ext uri="{FF2B5EF4-FFF2-40B4-BE49-F238E27FC236}">
                <a16:creationId xmlns:a16="http://schemas.microsoft.com/office/drawing/2014/main" id="{031CC8E7-0074-07C1-F17B-311816090C62}"/>
              </a:ext>
            </a:extLst>
          </p:cNvPr>
          <p:cNvSpPr/>
          <p:nvPr/>
        </p:nvSpPr>
        <p:spPr>
          <a:xfrm>
            <a:off x="2940631" y="5094754"/>
            <a:ext cx="1463557" cy="333795"/>
          </a:xfrm>
          <a:prstGeom prst="roundRect">
            <a:avLst>
              <a:gd name="adj" fmla="val 7368"/>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solidFill>
                  <a:schemeClr val="tx1"/>
                </a:solidFill>
                <a:latin typeface="MS Mincho" pitchFamily="49" charset="-128"/>
                <a:ea typeface="MS Mincho" pitchFamily="49" charset="-128"/>
              </a:rPr>
              <a:t>医療機関 「お問い合わせ作成」</a:t>
            </a:r>
            <a:endParaRPr kumimoji="1" lang="ja-JP" altLang="en-US" sz="800" dirty="0">
              <a:solidFill>
                <a:schemeClr val="tx1"/>
              </a:solidFill>
              <a:latin typeface="MS Mincho" pitchFamily="49" charset="-128"/>
              <a:ea typeface="MS Mincho" pitchFamily="49" charset="-128"/>
            </a:endParaRPr>
          </a:p>
        </p:txBody>
      </p:sp>
      <p:sp>
        <p:nvSpPr>
          <p:cNvPr id="25" name="角丸四角形 22">
            <a:extLst>
              <a:ext uri="{FF2B5EF4-FFF2-40B4-BE49-F238E27FC236}">
                <a16:creationId xmlns:a16="http://schemas.microsoft.com/office/drawing/2014/main" id="{1170BE49-97CC-CE26-A540-9C8DCA36FA5D}"/>
              </a:ext>
            </a:extLst>
          </p:cNvPr>
          <p:cNvSpPr/>
          <p:nvPr/>
        </p:nvSpPr>
        <p:spPr>
          <a:xfrm>
            <a:off x="3215001" y="6993717"/>
            <a:ext cx="914818" cy="333795"/>
          </a:xfrm>
          <a:prstGeom prst="roundRect">
            <a:avLst>
              <a:gd name="adj" fmla="val 7368"/>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latin typeface="MS Mincho" pitchFamily="49" charset="-128"/>
                <a:ea typeface="MS Mincho" pitchFamily="49" charset="-128"/>
              </a:rPr>
              <a:t>回答完了</a:t>
            </a:r>
            <a:endParaRPr kumimoji="1" lang="ja-JP" altLang="en-US" sz="800" b="1" dirty="0">
              <a:solidFill>
                <a:schemeClr val="bg1"/>
              </a:solidFill>
              <a:latin typeface="MS Mincho" pitchFamily="49" charset="-128"/>
              <a:ea typeface="MS Mincho" pitchFamily="49" charset="-128"/>
            </a:endParaRPr>
          </a:p>
        </p:txBody>
      </p:sp>
      <p:sp>
        <p:nvSpPr>
          <p:cNvPr id="26" name="角丸四角形 23">
            <a:extLst>
              <a:ext uri="{FF2B5EF4-FFF2-40B4-BE49-F238E27FC236}">
                <a16:creationId xmlns:a16="http://schemas.microsoft.com/office/drawing/2014/main" id="{D681F514-46C9-719F-8851-121C312E52EC}"/>
              </a:ext>
            </a:extLst>
          </p:cNvPr>
          <p:cNvSpPr/>
          <p:nvPr/>
        </p:nvSpPr>
        <p:spPr>
          <a:xfrm>
            <a:off x="2305982" y="6570967"/>
            <a:ext cx="1000539" cy="333795"/>
          </a:xfrm>
          <a:prstGeom prst="roundRect">
            <a:avLst>
              <a:gd name="adj" fmla="val 73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solidFill>
                  <a:schemeClr val="tx1"/>
                </a:solidFill>
                <a:latin typeface="MS Mincho" pitchFamily="49" charset="-128"/>
                <a:ea typeface="MS Mincho" pitchFamily="49" charset="-128"/>
              </a:rPr>
              <a:t>チェックアイDX</a:t>
            </a:r>
            <a:r>
              <a:rPr lang="ja-JP" altLang="en-US" sz="800" dirty="0">
                <a:solidFill>
                  <a:schemeClr val="tx1"/>
                </a:solidFill>
                <a:latin typeface="MS Mincho" pitchFamily="49" charset="-128"/>
                <a:ea typeface="MS Mincho" pitchFamily="49" charset="-128"/>
              </a:rPr>
              <a:t>へ</a:t>
            </a:r>
            <a:r>
              <a:rPr lang="ja-JP" altLang="ko-KR" sz="800" dirty="0">
                <a:solidFill>
                  <a:schemeClr val="tx1"/>
                </a:solidFill>
                <a:latin typeface="MS Mincho" pitchFamily="49" charset="-128"/>
                <a:ea typeface="MS Mincho" pitchFamily="49" charset="-128"/>
              </a:rPr>
              <a:t>回答依頼</a:t>
            </a:r>
            <a:r>
              <a:rPr lang="ja-JP" altLang="en-US" sz="800" dirty="0">
                <a:solidFill>
                  <a:schemeClr val="tx1"/>
                </a:solidFill>
                <a:latin typeface="MS Mincho" pitchFamily="49" charset="-128"/>
                <a:ea typeface="MS Mincho" pitchFamily="49" charset="-128"/>
              </a:rPr>
              <a:t>要請</a:t>
            </a:r>
            <a:endParaRPr kumimoji="1" lang="ja-JP" altLang="en-US" sz="800" dirty="0">
              <a:solidFill>
                <a:schemeClr val="tx1"/>
              </a:solidFill>
              <a:latin typeface="MS Mincho" pitchFamily="49" charset="-128"/>
              <a:ea typeface="MS Mincho" pitchFamily="49" charset="-128"/>
            </a:endParaRPr>
          </a:p>
        </p:txBody>
      </p:sp>
      <p:cxnSp>
        <p:nvCxnSpPr>
          <p:cNvPr id="27" name="カギ線コネクタ 17">
            <a:extLst>
              <a:ext uri="{FF2B5EF4-FFF2-40B4-BE49-F238E27FC236}">
                <a16:creationId xmlns:a16="http://schemas.microsoft.com/office/drawing/2014/main" id="{D6EDF8C3-C2D6-77B3-625C-CD7A05CEAA9B}"/>
              </a:ext>
            </a:extLst>
          </p:cNvPr>
          <p:cNvCxnSpPr>
            <a:cxnSpLocks/>
            <a:stCxn id="24" idx="2"/>
            <a:endCxn id="33" idx="0"/>
          </p:cNvCxnSpPr>
          <p:nvPr/>
        </p:nvCxnSpPr>
        <p:spPr>
          <a:xfrm rot="16200000" flipH="1">
            <a:off x="3477224" y="5623734"/>
            <a:ext cx="390373" cy="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カギ線コネクタ 17">
            <a:extLst>
              <a:ext uri="{FF2B5EF4-FFF2-40B4-BE49-F238E27FC236}">
                <a16:creationId xmlns:a16="http://schemas.microsoft.com/office/drawing/2014/main" id="{07029CC4-9E01-348F-0001-64983B05FF76}"/>
              </a:ext>
            </a:extLst>
          </p:cNvPr>
          <p:cNvCxnSpPr>
            <a:cxnSpLocks/>
            <a:stCxn id="33" idx="2"/>
            <a:endCxn id="25" idx="0"/>
          </p:cNvCxnSpPr>
          <p:nvPr/>
        </p:nvCxnSpPr>
        <p:spPr>
          <a:xfrm rot="5400000">
            <a:off x="3260499" y="6581804"/>
            <a:ext cx="823825" cy="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カギ線コネクタ 17">
            <a:extLst>
              <a:ext uri="{FF2B5EF4-FFF2-40B4-BE49-F238E27FC236}">
                <a16:creationId xmlns:a16="http://schemas.microsoft.com/office/drawing/2014/main" id="{B7BA9EF1-CE7F-7EE4-BF76-D93569FCBED8}"/>
              </a:ext>
            </a:extLst>
          </p:cNvPr>
          <p:cNvCxnSpPr>
            <a:cxnSpLocks/>
            <a:stCxn id="33" idx="2"/>
            <a:endCxn id="26" idx="0"/>
          </p:cNvCxnSpPr>
          <p:nvPr/>
        </p:nvCxnSpPr>
        <p:spPr>
          <a:xfrm rot="5400000">
            <a:off x="3038795" y="5937350"/>
            <a:ext cx="401075" cy="86615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カギ線コネクタ 17">
            <a:extLst>
              <a:ext uri="{FF2B5EF4-FFF2-40B4-BE49-F238E27FC236}">
                <a16:creationId xmlns:a16="http://schemas.microsoft.com/office/drawing/2014/main" id="{3CD22532-0A35-FAD1-3864-AED40D10C7C3}"/>
              </a:ext>
            </a:extLst>
          </p:cNvPr>
          <p:cNvCxnSpPr>
            <a:cxnSpLocks/>
            <a:stCxn id="26" idx="1"/>
            <a:endCxn id="34" idx="3"/>
          </p:cNvCxnSpPr>
          <p:nvPr/>
        </p:nvCxnSpPr>
        <p:spPr>
          <a:xfrm rot="10800000">
            <a:off x="1883434" y="6014729"/>
            <a:ext cx="422549" cy="72313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角丸四角形 22">
            <a:extLst>
              <a:ext uri="{FF2B5EF4-FFF2-40B4-BE49-F238E27FC236}">
                <a16:creationId xmlns:a16="http://schemas.microsoft.com/office/drawing/2014/main" id="{C94F1991-679F-8462-234A-331C12091ABC}"/>
              </a:ext>
            </a:extLst>
          </p:cNvPr>
          <p:cNvSpPr/>
          <p:nvPr/>
        </p:nvSpPr>
        <p:spPr>
          <a:xfrm>
            <a:off x="5417012" y="6916127"/>
            <a:ext cx="991265" cy="333795"/>
          </a:xfrm>
          <a:prstGeom prst="roundRect">
            <a:avLst>
              <a:gd name="adj" fmla="val 7368"/>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latin typeface="MS Mincho" pitchFamily="49" charset="-128"/>
                <a:ea typeface="MS Mincho" pitchFamily="49" charset="-128"/>
              </a:rPr>
              <a:t>回答完了</a:t>
            </a:r>
            <a:endParaRPr kumimoji="1" lang="ja-JP" altLang="en-US" sz="800" b="1" dirty="0">
              <a:solidFill>
                <a:schemeClr val="bg1"/>
              </a:solidFill>
              <a:latin typeface="MS Mincho" pitchFamily="49" charset="-128"/>
              <a:ea typeface="MS Mincho" pitchFamily="49" charset="-128"/>
            </a:endParaRPr>
          </a:p>
        </p:txBody>
      </p:sp>
      <p:cxnSp>
        <p:nvCxnSpPr>
          <p:cNvPr id="32" name="カギ線コネクタ 17">
            <a:extLst>
              <a:ext uri="{FF2B5EF4-FFF2-40B4-BE49-F238E27FC236}">
                <a16:creationId xmlns:a16="http://schemas.microsoft.com/office/drawing/2014/main" id="{FB83D577-9B40-7709-55B4-936A866FB2B2}"/>
              </a:ext>
            </a:extLst>
          </p:cNvPr>
          <p:cNvCxnSpPr>
            <a:cxnSpLocks/>
            <a:stCxn id="36" idx="2"/>
            <a:endCxn id="31" idx="0"/>
          </p:cNvCxnSpPr>
          <p:nvPr/>
        </p:nvCxnSpPr>
        <p:spPr>
          <a:xfrm rot="5400000">
            <a:off x="5835365" y="6828516"/>
            <a:ext cx="164892" cy="1033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角丸四角形 9">
            <a:extLst>
              <a:ext uri="{FF2B5EF4-FFF2-40B4-BE49-F238E27FC236}">
                <a16:creationId xmlns:a16="http://schemas.microsoft.com/office/drawing/2014/main" id="{4B008253-F4FF-D103-02FA-E7E67AAC6CC3}"/>
              </a:ext>
            </a:extLst>
          </p:cNvPr>
          <p:cNvSpPr/>
          <p:nvPr/>
        </p:nvSpPr>
        <p:spPr>
          <a:xfrm>
            <a:off x="2940632" y="5818922"/>
            <a:ext cx="1463557" cy="350970"/>
          </a:xfrm>
          <a:prstGeom prst="roundRect">
            <a:avLst>
              <a:gd name="adj" fmla="val 7368"/>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a:solidFill>
                  <a:schemeClr val="tx1"/>
                </a:solidFill>
                <a:latin typeface="MS Mincho" pitchFamily="49" charset="-128"/>
                <a:ea typeface="MS Mincho" pitchFamily="49" charset="-128"/>
              </a:rPr>
              <a:t>DX CARE</a:t>
            </a:r>
            <a:r>
              <a:rPr lang="ja-JP" altLang="ko-KR" sz="800" dirty="0">
                <a:solidFill>
                  <a:schemeClr val="tx1"/>
                </a:solidFill>
                <a:latin typeface="MS Mincho" pitchFamily="49" charset="-128"/>
                <a:ea typeface="MS Mincho" pitchFamily="49" charset="-128"/>
              </a:rPr>
              <a:t>サポートデスク</a:t>
            </a:r>
            <a:endParaRPr lang="en-US" altLang="ja-JP" sz="800" dirty="0">
              <a:solidFill>
                <a:schemeClr val="tx1"/>
              </a:solidFill>
              <a:latin typeface="MS Mincho" pitchFamily="49" charset="-128"/>
              <a:ea typeface="MS Mincho" pitchFamily="49" charset="-128"/>
            </a:endParaRPr>
          </a:p>
        </p:txBody>
      </p:sp>
      <p:sp>
        <p:nvSpPr>
          <p:cNvPr id="34" name="角丸四角形 8">
            <a:extLst>
              <a:ext uri="{FF2B5EF4-FFF2-40B4-BE49-F238E27FC236}">
                <a16:creationId xmlns:a16="http://schemas.microsoft.com/office/drawing/2014/main" id="{D820C928-090B-6A21-F74B-EB8C9D98C38E}"/>
              </a:ext>
            </a:extLst>
          </p:cNvPr>
          <p:cNvSpPr/>
          <p:nvPr/>
        </p:nvSpPr>
        <p:spPr>
          <a:xfrm>
            <a:off x="419876" y="5847831"/>
            <a:ext cx="1463557" cy="333795"/>
          </a:xfrm>
          <a:prstGeom prst="roundRect">
            <a:avLst>
              <a:gd name="adj" fmla="val 7368"/>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solidFill>
                  <a:schemeClr val="tx1"/>
                </a:solidFill>
                <a:latin typeface="MS Mincho" pitchFamily="49" charset="-128"/>
                <a:ea typeface="MS Mincho" pitchFamily="49" charset="-128"/>
              </a:rPr>
              <a:t>チェックアイDX</a:t>
            </a:r>
            <a:r>
              <a:rPr lang="ja-JP" altLang="en-US" sz="800" dirty="0">
                <a:solidFill>
                  <a:schemeClr val="tx1"/>
                </a:solidFill>
                <a:latin typeface="MS Mincho" pitchFamily="49" charset="-128"/>
                <a:ea typeface="MS Mincho" pitchFamily="49" charset="-128"/>
              </a:rPr>
              <a:t>運営者</a:t>
            </a:r>
            <a:endParaRPr kumimoji="1" lang="ja-JP" altLang="en-US" sz="800" dirty="0">
              <a:solidFill>
                <a:schemeClr val="tx1"/>
              </a:solidFill>
              <a:latin typeface="MS Mincho" pitchFamily="49" charset="-128"/>
              <a:ea typeface="MS Mincho" pitchFamily="49" charset="-128"/>
            </a:endParaRPr>
          </a:p>
        </p:txBody>
      </p:sp>
      <p:sp>
        <p:nvSpPr>
          <p:cNvPr id="35" name="角丸四角形 10">
            <a:extLst>
              <a:ext uri="{FF2B5EF4-FFF2-40B4-BE49-F238E27FC236}">
                <a16:creationId xmlns:a16="http://schemas.microsoft.com/office/drawing/2014/main" id="{1F939BD6-B9F2-D450-4DC5-D1B1AFDD51F6}"/>
              </a:ext>
            </a:extLst>
          </p:cNvPr>
          <p:cNvSpPr/>
          <p:nvPr/>
        </p:nvSpPr>
        <p:spPr>
          <a:xfrm>
            <a:off x="5199171" y="5868408"/>
            <a:ext cx="1463557" cy="333795"/>
          </a:xfrm>
          <a:prstGeom prst="roundRect">
            <a:avLst>
              <a:gd name="adj" fmla="val 7368"/>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solidFill>
                  <a:schemeClr val="tx1"/>
                </a:solidFill>
                <a:latin typeface="MS Mincho" pitchFamily="49" charset="-128"/>
                <a:ea typeface="MS Mincho" pitchFamily="49" charset="-128"/>
              </a:rPr>
              <a:t>サポーター</a:t>
            </a:r>
            <a:endParaRPr lang="en-US" altLang="ja-JP" sz="800" dirty="0">
              <a:solidFill>
                <a:schemeClr val="tx1"/>
              </a:solidFill>
              <a:latin typeface="MS Mincho" pitchFamily="49" charset="-128"/>
              <a:ea typeface="MS Mincho" pitchFamily="49" charset="-128"/>
            </a:endParaRPr>
          </a:p>
        </p:txBody>
      </p:sp>
      <p:sp>
        <p:nvSpPr>
          <p:cNvPr id="36" name="角丸四角形 23">
            <a:extLst>
              <a:ext uri="{FF2B5EF4-FFF2-40B4-BE49-F238E27FC236}">
                <a16:creationId xmlns:a16="http://schemas.microsoft.com/office/drawing/2014/main" id="{CD7FD965-4C5F-B2B7-80B8-376E1E7E4435}"/>
              </a:ext>
            </a:extLst>
          </p:cNvPr>
          <p:cNvSpPr/>
          <p:nvPr/>
        </p:nvSpPr>
        <p:spPr>
          <a:xfrm>
            <a:off x="5445648" y="6417440"/>
            <a:ext cx="954656" cy="333795"/>
          </a:xfrm>
          <a:prstGeom prst="roundRect">
            <a:avLst>
              <a:gd name="adj" fmla="val 73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solidFill>
                  <a:schemeClr val="tx1"/>
                </a:solidFill>
                <a:latin typeface="MS Mincho" pitchFamily="49" charset="-128"/>
                <a:ea typeface="MS Mincho" pitchFamily="49" charset="-128"/>
              </a:rPr>
              <a:t>HELP受付</a:t>
            </a:r>
            <a:endParaRPr kumimoji="1" lang="ja-JP" altLang="en-US" sz="800" dirty="0">
              <a:solidFill>
                <a:schemeClr val="tx1"/>
              </a:solidFill>
              <a:latin typeface="MS Mincho" pitchFamily="49" charset="-128"/>
              <a:ea typeface="MS Mincho" pitchFamily="49" charset="-128"/>
            </a:endParaRPr>
          </a:p>
        </p:txBody>
      </p:sp>
      <p:cxnSp>
        <p:nvCxnSpPr>
          <p:cNvPr id="37" name="カギ線コネクタ 17">
            <a:extLst>
              <a:ext uri="{FF2B5EF4-FFF2-40B4-BE49-F238E27FC236}">
                <a16:creationId xmlns:a16="http://schemas.microsoft.com/office/drawing/2014/main" id="{307193AB-13E1-2107-3909-6FDB12FC0774}"/>
              </a:ext>
            </a:extLst>
          </p:cNvPr>
          <p:cNvCxnSpPr>
            <a:cxnSpLocks/>
            <a:stCxn id="35" idx="2"/>
            <a:endCxn id="36" idx="0"/>
          </p:cNvCxnSpPr>
          <p:nvPr/>
        </p:nvCxnSpPr>
        <p:spPr>
          <a:xfrm rot="5400000">
            <a:off x="5819345" y="6305834"/>
            <a:ext cx="215237" cy="797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角丸四角形 23">
            <a:extLst>
              <a:ext uri="{FF2B5EF4-FFF2-40B4-BE49-F238E27FC236}">
                <a16:creationId xmlns:a16="http://schemas.microsoft.com/office/drawing/2014/main" id="{8956CEE4-3795-C606-EB7B-DA50A14A8C64}"/>
              </a:ext>
            </a:extLst>
          </p:cNvPr>
          <p:cNvSpPr/>
          <p:nvPr/>
        </p:nvSpPr>
        <p:spPr>
          <a:xfrm>
            <a:off x="4157952" y="6570967"/>
            <a:ext cx="783560" cy="333795"/>
          </a:xfrm>
          <a:prstGeom prst="roundRect">
            <a:avLst>
              <a:gd name="adj" fmla="val 73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solidFill>
                  <a:schemeClr val="tx1"/>
                </a:solidFill>
                <a:latin typeface="MS Mincho" pitchFamily="49" charset="-128"/>
                <a:ea typeface="MS Mincho" pitchFamily="49" charset="-128"/>
              </a:rPr>
              <a:t>サポーター</a:t>
            </a:r>
            <a:r>
              <a:rPr lang="ja-JP" altLang="en-US" sz="800" dirty="0">
                <a:solidFill>
                  <a:schemeClr val="tx1"/>
                </a:solidFill>
                <a:latin typeface="MS Mincho" pitchFamily="49" charset="-128"/>
                <a:ea typeface="MS Mincho" pitchFamily="49" charset="-128"/>
              </a:rPr>
              <a:t>へ</a:t>
            </a:r>
            <a:r>
              <a:rPr lang="ja-JP" altLang="ko-KR" sz="800" dirty="0">
                <a:solidFill>
                  <a:schemeClr val="tx1"/>
                </a:solidFill>
                <a:latin typeface="MS Mincho" pitchFamily="49" charset="-128"/>
                <a:ea typeface="MS Mincho" pitchFamily="49" charset="-128"/>
              </a:rPr>
              <a:t>HELP指示</a:t>
            </a:r>
            <a:endParaRPr kumimoji="1" lang="ja-JP" altLang="en-US" sz="800" dirty="0">
              <a:solidFill>
                <a:schemeClr val="tx1"/>
              </a:solidFill>
              <a:latin typeface="MS Mincho" pitchFamily="49" charset="-128"/>
              <a:ea typeface="MS Mincho" pitchFamily="49" charset="-128"/>
            </a:endParaRPr>
          </a:p>
        </p:txBody>
      </p:sp>
      <p:cxnSp>
        <p:nvCxnSpPr>
          <p:cNvPr id="39" name="カギ線コネクタ 17">
            <a:extLst>
              <a:ext uri="{FF2B5EF4-FFF2-40B4-BE49-F238E27FC236}">
                <a16:creationId xmlns:a16="http://schemas.microsoft.com/office/drawing/2014/main" id="{7F9897E6-F3D3-59B1-BE59-3C9324308C6D}"/>
              </a:ext>
            </a:extLst>
          </p:cNvPr>
          <p:cNvCxnSpPr>
            <a:cxnSpLocks/>
            <a:stCxn id="33" idx="2"/>
            <a:endCxn id="38" idx="0"/>
          </p:cNvCxnSpPr>
          <p:nvPr/>
        </p:nvCxnSpPr>
        <p:spPr>
          <a:xfrm rot="16200000" flipH="1">
            <a:off x="3910534" y="5931768"/>
            <a:ext cx="401075" cy="87732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カギ線コネクタ 17">
            <a:extLst>
              <a:ext uri="{FF2B5EF4-FFF2-40B4-BE49-F238E27FC236}">
                <a16:creationId xmlns:a16="http://schemas.microsoft.com/office/drawing/2014/main" id="{D61F0CDF-71DE-3DC5-B0C9-38702E1E1FC6}"/>
              </a:ext>
            </a:extLst>
          </p:cNvPr>
          <p:cNvCxnSpPr>
            <a:cxnSpLocks/>
            <a:stCxn id="38" idx="3"/>
            <a:endCxn id="35" idx="1"/>
          </p:cNvCxnSpPr>
          <p:nvPr/>
        </p:nvCxnSpPr>
        <p:spPr>
          <a:xfrm flipV="1">
            <a:off x="4941512" y="6035306"/>
            <a:ext cx="257659" cy="70255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角丸四角形 22">
            <a:extLst>
              <a:ext uri="{FF2B5EF4-FFF2-40B4-BE49-F238E27FC236}">
                <a16:creationId xmlns:a16="http://schemas.microsoft.com/office/drawing/2014/main" id="{3FB44CFF-7BFF-B581-280D-D8F54DE6F7D1}"/>
              </a:ext>
            </a:extLst>
          </p:cNvPr>
          <p:cNvSpPr/>
          <p:nvPr/>
        </p:nvSpPr>
        <p:spPr>
          <a:xfrm>
            <a:off x="707547" y="7036789"/>
            <a:ext cx="914818" cy="333795"/>
          </a:xfrm>
          <a:prstGeom prst="roundRect">
            <a:avLst>
              <a:gd name="adj" fmla="val 7368"/>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t>回答完了</a:t>
            </a:r>
            <a:endParaRPr kumimoji="1" lang="ja-JP" altLang="en-US" sz="800" b="1" dirty="0">
              <a:solidFill>
                <a:schemeClr val="bg1"/>
              </a:solidFill>
              <a:latin typeface="Meiryo" panose="020B0604030504040204" pitchFamily="34" charset="-128"/>
              <a:ea typeface="Meiryo" panose="020B0604030504040204" pitchFamily="34" charset="-128"/>
            </a:endParaRPr>
          </a:p>
        </p:txBody>
      </p:sp>
      <p:cxnSp>
        <p:nvCxnSpPr>
          <p:cNvPr id="42" name="カギ線コネクタ 17">
            <a:extLst>
              <a:ext uri="{FF2B5EF4-FFF2-40B4-BE49-F238E27FC236}">
                <a16:creationId xmlns:a16="http://schemas.microsoft.com/office/drawing/2014/main" id="{0BA103D1-B58B-AA52-C46E-1E4C16DF67BC}"/>
              </a:ext>
            </a:extLst>
          </p:cNvPr>
          <p:cNvCxnSpPr>
            <a:cxnSpLocks/>
            <a:stCxn id="34" idx="2"/>
            <a:endCxn id="43" idx="0"/>
          </p:cNvCxnSpPr>
          <p:nvPr/>
        </p:nvCxnSpPr>
        <p:spPr>
          <a:xfrm rot="16200000" flipH="1">
            <a:off x="1022933" y="6310347"/>
            <a:ext cx="267996" cy="1055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角丸四角形 23">
            <a:extLst>
              <a:ext uri="{FF2B5EF4-FFF2-40B4-BE49-F238E27FC236}">
                <a16:creationId xmlns:a16="http://schemas.microsoft.com/office/drawing/2014/main" id="{85EC4332-9DA6-6960-AB50-84DCFE00A988}"/>
              </a:ext>
            </a:extLst>
          </p:cNvPr>
          <p:cNvSpPr/>
          <p:nvPr/>
        </p:nvSpPr>
        <p:spPr>
          <a:xfrm>
            <a:off x="661938" y="6449622"/>
            <a:ext cx="1000539" cy="333795"/>
          </a:xfrm>
          <a:prstGeom prst="roundRect">
            <a:avLst>
              <a:gd name="adj" fmla="val 73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solidFill>
                  <a:schemeClr val="tx1"/>
                </a:solidFill>
                <a:latin typeface="MS Mincho" pitchFamily="49" charset="-128"/>
                <a:ea typeface="MS Mincho" pitchFamily="49" charset="-128"/>
              </a:rPr>
              <a:t>回答依頼受付</a:t>
            </a:r>
            <a:endParaRPr kumimoji="1" lang="ja-JP" altLang="en-US" sz="800" dirty="0">
              <a:solidFill>
                <a:schemeClr val="tx1"/>
              </a:solidFill>
              <a:latin typeface="MS Mincho" pitchFamily="49" charset="-128"/>
              <a:ea typeface="MS Mincho" pitchFamily="49" charset="-128"/>
            </a:endParaRPr>
          </a:p>
        </p:txBody>
      </p:sp>
      <p:cxnSp>
        <p:nvCxnSpPr>
          <p:cNvPr id="44" name="カギ線コネクタ 17">
            <a:extLst>
              <a:ext uri="{FF2B5EF4-FFF2-40B4-BE49-F238E27FC236}">
                <a16:creationId xmlns:a16="http://schemas.microsoft.com/office/drawing/2014/main" id="{455A0DE0-4127-4C03-C86E-0E2ACA6430D2}"/>
              </a:ext>
            </a:extLst>
          </p:cNvPr>
          <p:cNvCxnSpPr>
            <a:cxnSpLocks/>
            <a:stCxn id="43" idx="2"/>
            <a:endCxn id="41" idx="0"/>
          </p:cNvCxnSpPr>
          <p:nvPr/>
        </p:nvCxnSpPr>
        <p:spPr>
          <a:xfrm rot="16200000" flipH="1">
            <a:off x="1036896" y="6908729"/>
            <a:ext cx="253372" cy="274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角丸四角形 23">
            <a:extLst>
              <a:ext uri="{FF2B5EF4-FFF2-40B4-BE49-F238E27FC236}">
                <a16:creationId xmlns:a16="http://schemas.microsoft.com/office/drawing/2014/main" id="{838596B6-5929-990F-573C-9F305D6EBC2F}"/>
              </a:ext>
            </a:extLst>
          </p:cNvPr>
          <p:cNvSpPr/>
          <p:nvPr/>
        </p:nvSpPr>
        <p:spPr>
          <a:xfrm>
            <a:off x="3259679" y="3347663"/>
            <a:ext cx="1000539" cy="333795"/>
          </a:xfrm>
          <a:prstGeom prst="roundRect">
            <a:avLst>
              <a:gd name="adj" fmla="val 73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solidFill>
                  <a:schemeClr val="tx1"/>
                </a:solidFill>
                <a:latin typeface="MS Mincho" pitchFamily="49" charset="-128"/>
                <a:ea typeface="MS Mincho" pitchFamily="49" charset="-128"/>
              </a:rPr>
              <a:t>回答依頼受付</a:t>
            </a:r>
            <a:endParaRPr kumimoji="1" lang="ja-JP" altLang="en-US" sz="800" dirty="0">
              <a:solidFill>
                <a:schemeClr val="tx1"/>
              </a:solidFill>
              <a:latin typeface="MS Mincho" pitchFamily="49" charset="-128"/>
              <a:ea typeface="MS Mincho" pitchFamily="49" charset="-128"/>
            </a:endParaRPr>
          </a:p>
        </p:txBody>
      </p:sp>
      <p:cxnSp>
        <p:nvCxnSpPr>
          <p:cNvPr id="46" name="カギ線コネクタ 17">
            <a:extLst>
              <a:ext uri="{FF2B5EF4-FFF2-40B4-BE49-F238E27FC236}">
                <a16:creationId xmlns:a16="http://schemas.microsoft.com/office/drawing/2014/main" id="{41A2972A-4E35-0558-6D06-F46901212FB6}"/>
              </a:ext>
            </a:extLst>
          </p:cNvPr>
          <p:cNvCxnSpPr>
            <a:cxnSpLocks/>
            <a:stCxn id="45" idx="2"/>
            <a:endCxn id="15" idx="0"/>
          </p:cNvCxnSpPr>
          <p:nvPr/>
        </p:nvCxnSpPr>
        <p:spPr>
          <a:xfrm rot="16200000" flipH="1">
            <a:off x="3915234" y="3526173"/>
            <a:ext cx="333669" cy="64423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00509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C34F6-A8BE-DEA2-DF77-1579D3A19232}"/>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D76C065C-4F34-9385-F2ED-CC021332A929}"/>
              </a:ext>
            </a:extLst>
          </p:cNvPr>
          <p:cNvSpPr>
            <a:spLocks noGrp="1"/>
          </p:cNvSpPr>
          <p:nvPr>
            <p:ph type="sldNum" sz="quarter" idx="12"/>
          </p:nvPr>
        </p:nvSpPr>
        <p:spPr/>
        <p:txBody>
          <a:bodyPr/>
          <a:lstStyle/>
          <a:p>
            <a:fld id="{AE8EA5A1-38AB-4AA0-89CC-DE1004BC27E5}" type="slidenum">
              <a:rPr kumimoji="1" lang="ja-JP" altLang="en-US" smtClean="0"/>
              <a:t>223</a:t>
            </a:fld>
            <a:endParaRPr kumimoji="1" lang="ja-JP" altLang="en-US"/>
          </a:p>
        </p:txBody>
      </p:sp>
      <p:sp>
        <p:nvSpPr>
          <p:cNvPr id="3" name="テキスト ボックス 4">
            <a:extLst>
              <a:ext uri="{FF2B5EF4-FFF2-40B4-BE49-F238E27FC236}">
                <a16:creationId xmlns:a16="http://schemas.microsoft.com/office/drawing/2014/main" id="{221C0D8C-D06E-F7FE-5CD8-6B2DF373500E}"/>
              </a:ext>
            </a:extLst>
          </p:cNvPr>
          <p:cNvSpPr txBox="1"/>
          <p:nvPr/>
        </p:nvSpPr>
        <p:spPr>
          <a:xfrm>
            <a:off x="584075" y="830036"/>
            <a:ext cx="5957138" cy="274819"/>
          </a:xfrm>
          <a:prstGeom prst="rect">
            <a:avLst/>
          </a:prstGeom>
          <a:noFill/>
        </p:spPr>
        <p:txBody>
          <a:bodyPr wrap="square">
            <a:spAutoFit/>
          </a:bodyPr>
          <a:lstStyle/>
          <a:p>
            <a:pPr>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チェックアイDX運営者の機能</a:t>
            </a:r>
            <a:r>
              <a:rPr lang="ja-JP" altLang="en-US" sz="1100" dirty="0">
                <a:latin typeface="MS Mincho" pitchFamily="49" charset="-128"/>
                <a:ea typeface="MS Mincho" pitchFamily="49" charset="-128"/>
              </a:rPr>
              <a:t>として</a:t>
            </a:r>
            <a:r>
              <a:rPr lang="ja-JP" altLang="ko-KR" sz="1100" dirty="0">
                <a:latin typeface="MS Mincho" pitchFamily="49" charset="-128"/>
                <a:ea typeface="MS Mincho" pitchFamily="49" charset="-128"/>
              </a:rPr>
              <a:t>「問い合わせ」</a:t>
            </a:r>
            <a:r>
              <a:rPr lang="ja-JP" altLang="en-US" sz="1100" dirty="0">
                <a:latin typeface="MS Mincho" pitchFamily="49" charset="-128"/>
                <a:ea typeface="MS Mincho" pitchFamily="49" charset="-128"/>
              </a:rPr>
              <a:t>に対する</a:t>
            </a:r>
            <a:r>
              <a:rPr lang="ja-JP" altLang="ko-KR" sz="1100" dirty="0">
                <a:latin typeface="MS Mincho" pitchFamily="49" charset="-128"/>
                <a:ea typeface="MS Mincho" pitchFamily="49" charset="-128"/>
              </a:rPr>
              <a:t>回答機能です。</a:t>
            </a:r>
            <a:endParaRPr lang="ko-KR" altLang="en-US" sz="1100" b="1" kern="0" dirty="0">
              <a:effectLst/>
              <a:latin typeface="MS Mincho" pitchFamily="49" charset="-128"/>
              <a:ea typeface="ＭＳ 明朝" panose="02020609040205080304" pitchFamily="17" charset="-128"/>
              <a:cs typeface="KozGoPro-Medium"/>
            </a:endParaRPr>
          </a:p>
        </p:txBody>
      </p:sp>
      <p:sp>
        <p:nvSpPr>
          <p:cNvPr id="4" name="Google Shape;443;p20">
            <a:extLst>
              <a:ext uri="{FF2B5EF4-FFF2-40B4-BE49-F238E27FC236}">
                <a16:creationId xmlns:a16="http://schemas.microsoft.com/office/drawing/2014/main" id="{08C8DF79-367B-3E49-8846-CE48D5B356F1}"/>
              </a:ext>
            </a:extLst>
          </p:cNvPr>
          <p:cNvSpPr txBox="1"/>
          <p:nvPr/>
        </p:nvSpPr>
        <p:spPr>
          <a:xfrm>
            <a:off x="657291" y="1241574"/>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en-US" altLang="ko-KR" sz="1100" b="1" dirty="0">
                <a:solidFill>
                  <a:srgbClr val="7F7F7F"/>
                </a:solidFill>
                <a:latin typeface="MS Mincho" pitchFamily="49" charset="-128"/>
                <a:ea typeface="MS Mincho"/>
                <a:cs typeface="MS Mincho"/>
                <a:sym typeface="MS Mincho"/>
              </a:rPr>
              <a:t> </a:t>
            </a:r>
            <a:r>
              <a:rPr lang="ja-JP" altLang="en-US" sz="1100" b="1" dirty="0">
                <a:latin typeface="MS Mincho" pitchFamily="49" charset="-128"/>
                <a:ea typeface="MS Mincho" pitchFamily="49" charset="-128"/>
              </a:rPr>
              <a:t>上部エリアに</a:t>
            </a:r>
            <a:r>
              <a:rPr lang="ja-JP" altLang="ko-KR" sz="1100" b="1" dirty="0">
                <a:latin typeface="MS Mincho" pitchFamily="49" charset="-128"/>
                <a:ea typeface="MS Mincho" pitchFamily="49" charset="-128"/>
              </a:rPr>
              <a:t>照会条件とボタンが存在します。</a:t>
            </a:r>
            <a:endParaRPr sz="1100" b="1" dirty="0">
              <a:solidFill>
                <a:schemeClr val="dk1"/>
              </a:solidFill>
              <a:latin typeface="MS Mincho" pitchFamily="49" charset="-128"/>
              <a:ea typeface="MS Mincho" pitchFamily="49" charset="-128"/>
              <a:cs typeface="MS Mincho"/>
              <a:sym typeface="MS Mincho"/>
            </a:endParaRPr>
          </a:p>
        </p:txBody>
      </p:sp>
      <p:pic>
        <p:nvPicPr>
          <p:cNvPr id="5" name="그림 4">
            <a:extLst>
              <a:ext uri="{FF2B5EF4-FFF2-40B4-BE49-F238E27FC236}">
                <a16:creationId xmlns:a16="http://schemas.microsoft.com/office/drawing/2014/main" id="{B3AC48C3-7C04-263B-2A0E-1009822119B9}"/>
              </a:ext>
            </a:extLst>
          </p:cNvPr>
          <p:cNvPicPr>
            <a:picLocks noChangeAspect="1"/>
          </p:cNvPicPr>
          <p:nvPr/>
        </p:nvPicPr>
        <p:blipFill>
          <a:blip r:embed="rId2" cstate="print"/>
          <a:stretch>
            <a:fillRect/>
          </a:stretch>
        </p:blipFill>
        <p:spPr>
          <a:xfrm>
            <a:off x="682650" y="1562552"/>
            <a:ext cx="5425907" cy="837014"/>
          </a:xfrm>
          <a:prstGeom prst="rect">
            <a:avLst/>
          </a:prstGeom>
          <a:ln>
            <a:solidFill>
              <a:srgbClr val="000000"/>
            </a:solidFill>
          </a:ln>
        </p:spPr>
      </p:pic>
      <p:sp>
        <p:nvSpPr>
          <p:cNvPr id="6" name="Google Shape;437;p20">
            <a:extLst>
              <a:ext uri="{FF2B5EF4-FFF2-40B4-BE49-F238E27FC236}">
                <a16:creationId xmlns:a16="http://schemas.microsoft.com/office/drawing/2014/main" id="{CDD79205-3716-DB4E-240D-B933D7182AB0}"/>
              </a:ext>
            </a:extLst>
          </p:cNvPr>
          <p:cNvSpPr txBox="1"/>
          <p:nvPr/>
        </p:nvSpPr>
        <p:spPr>
          <a:xfrm>
            <a:off x="474901" y="1540555"/>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7" name="Google Shape;438;p20">
            <a:extLst>
              <a:ext uri="{FF2B5EF4-FFF2-40B4-BE49-F238E27FC236}">
                <a16:creationId xmlns:a16="http://schemas.microsoft.com/office/drawing/2014/main" id="{CE4C6453-F053-373D-D2C4-A79EAF6F1ACA}"/>
              </a:ext>
            </a:extLst>
          </p:cNvPr>
          <p:cNvSpPr txBox="1"/>
          <p:nvPr/>
        </p:nvSpPr>
        <p:spPr>
          <a:xfrm>
            <a:off x="5471210" y="154843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8" name="Google Shape;445;p20">
            <a:extLst>
              <a:ext uri="{FF2B5EF4-FFF2-40B4-BE49-F238E27FC236}">
                <a16:creationId xmlns:a16="http://schemas.microsoft.com/office/drawing/2014/main" id="{5C6D5D13-45FB-596F-5AA5-75F87C8015B9}"/>
              </a:ext>
            </a:extLst>
          </p:cNvPr>
          <p:cNvSpPr txBox="1"/>
          <p:nvPr/>
        </p:nvSpPr>
        <p:spPr>
          <a:xfrm>
            <a:off x="474901" y="1868251"/>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9" name="Google Shape;439;p20">
            <a:extLst>
              <a:ext uri="{FF2B5EF4-FFF2-40B4-BE49-F238E27FC236}">
                <a16:creationId xmlns:a16="http://schemas.microsoft.com/office/drawing/2014/main" id="{BBF65CD3-BEFD-17BE-9393-B111D45FDE80}"/>
              </a:ext>
            </a:extLst>
          </p:cNvPr>
          <p:cNvSpPr/>
          <p:nvPr/>
        </p:nvSpPr>
        <p:spPr>
          <a:xfrm>
            <a:off x="850775" y="1597960"/>
            <a:ext cx="4090896" cy="270291"/>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0" name="Google Shape;432;p20">
            <a:extLst>
              <a:ext uri="{FF2B5EF4-FFF2-40B4-BE49-F238E27FC236}">
                <a16:creationId xmlns:a16="http://schemas.microsoft.com/office/drawing/2014/main" id="{8E12021B-7CE3-8CFC-96DE-E959F09824C1}"/>
              </a:ext>
            </a:extLst>
          </p:cNvPr>
          <p:cNvSpPr txBox="1"/>
          <p:nvPr/>
        </p:nvSpPr>
        <p:spPr>
          <a:xfrm>
            <a:off x="650750" y="2406832"/>
            <a:ext cx="5593807" cy="1361871"/>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現在の状態に</a:t>
            </a:r>
            <a:r>
              <a:rPr lang="ja-JP" altLang="en-US" sz="1100" dirty="0">
                <a:latin typeface="MS Mincho" pitchFamily="49" charset="-128"/>
                <a:ea typeface="MS Mincho" pitchFamily="49" charset="-128"/>
              </a:rPr>
              <a:t>該当</a:t>
            </a:r>
            <a:r>
              <a:rPr lang="ja-JP" altLang="ko-KR" sz="1100" dirty="0">
                <a:latin typeface="MS Mincho" pitchFamily="49" charset="-128"/>
                <a:ea typeface="MS Mincho" pitchFamily="49" charset="-128"/>
              </a:rPr>
              <a:t>する問い合わせを照会します。「回答依頼発信中」状態は</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en-US" altLang="ja-JP" sz="1100" dirty="0">
                <a:latin typeface="MS Mincho" pitchFamily="49" charset="-128"/>
                <a:ea typeface="MS Mincho" pitchFamily="49" charset="-128"/>
              </a:rPr>
              <a:t>DX CARE</a:t>
            </a:r>
            <a:r>
              <a:rPr lang="ja-JP" altLang="en-US" sz="1100" dirty="0">
                <a:latin typeface="MS Mincho" pitchFamily="49" charset="-128"/>
                <a:ea typeface="MS Mincho" pitchFamily="49" charset="-128"/>
              </a:rPr>
              <a:t>サポートデスク</a:t>
            </a:r>
            <a:r>
              <a:rPr lang="ja-JP" altLang="ko-KR" sz="1100" dirty="0">
                <a:latin typeface="MS Mincho" pitchFamily="49" charset="-128"/>
                <a:ea typeface="MS Mincho" pitchFamily="49" charset="-128"/>
              </a:rPr>
              <a:t>に回答依頼要請中の問い合わせを照会します。 </a:t>
            </a:r>
            <a:r>
              <a:rPr lang="ja-JP" altLang="en-US" sz="1100" dirty="0">
                <a:latin typeface="MS Mincho" pitchFamily="49" charset="-128"/>
                <a:ea typeface="MS Mincho" pitchFamily="49" charset="-128"/>
              </a:rPr>
              <a:t>又、　</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「回答依頼受付」状態は本チェックアイDX運営者に回答依頼の問い合わせを照会</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します。</a:t>
            </a:r>
            <a:endParaRPr lang="en-US" altLang="ko-KR" sz="1100" dirty="0">
              <a:solidFill>
                <a:srgbClr val="FF0000"/>
              </a:solidFill>
              <a:latin typeface="MS Mincho" pitchFamily="49" charset="-128"/>
              <a:ea typeface="MS Mincho" pitchFamily="49" charset="-128"/>
              <a:cs typeface="MS Mincho"/>
              <a:sym typeface="MS Mincho"/>
            </a:endParaRPr>
          </a:p>
          <a:p>
            <a:pPr lvl="0">
              <a:lnSpc>
                <a:spcPct val="125000"/>
              </a:lnSpc>
            </a:pPr>
            <a:r>
              <a:rPr lang="ko-KR" alt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追加照会条件</a:t>
            </a:r>
            <a:r>
              <a:rPr lang="ja-JP" altLang="en-US" sz="1100" dirty="0">
                <a:latin typeface="MS Mincho" pitchFamily="49" charset="-128"/>
                <a:ea typeface="MS Mincho" pitchFamily="49" charset="-128"/>
              </a:rPr>
              <a:t>として</a:t>
            </a:r>
            <a:r>
              <a:rPr lang="ja-JP" altLang="ko-KR" sz="1100" dirty="0">
                <a:latin typeface="MS Mincho" pitchFamily="49" charset="-128"/>
                <a:ea typeface="MS Mincho" pitchFamily="49" charset="-128"/>
              </a:rPr>
              <a:t>問い合わせのタイトル</a:t>
            </a:r>
            <a:r>
              <a:rPr lang="ja-JP" altLang="en-US" sz="1100" dirty="0">
                <a:latin typeface="MS Mincho" pitchFamily="49" charset="-128"/>
                <a:ea typeface="MS Mincho" pitchFamily="49" charset="-128"/>
              </a:rPr>
              <a:t>や</a:t>
            </a:r>
            <a:r>
              <a:rPr lang="ja-JP" altLang="ko-KR" sz="1100" dirty="0">
                <a:latin typeface="MS Mincho" pitchFamily="49" charset="-128"/>
                <a:ea typeface="MS Mincho" pitchFamily="49" charset="-128"/>
              </a:rPr>
              <a:t>医療機関顧客番号</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医療機関名の</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前方一致照会条件で照会が可能です。</a:t>
            </a:r>
            <a:endParaRPr dirty="0">
              <a:latin typeface="MS Mincho" pitchFamily="49" charset="-128"/>
              <a:ea typeface="MS Mincho" pitchFamily="49" charset="-128"/>
            </a:endParaRPr>
          </a:p>
        </p:txBody>
      </p:sp>
      <p:sp>
        <p:nvSpPr>
          <p:cNvPr id="11" name="Google Shape;434;p20">
            <a:extLst>
              <a:ext uri="{FF2B5EF4-FFF2-40B4-BE49-F238E27FC236}">
                <a16:creationId xmlns:a16="http://schemas.microsoft.com/office/drawing/2014/main" id="{A976A29C-558E-4EBE-2B10-812F38DCCE79}"/>
              </a:ext>
            </a:extLst>
          </p:cNvPr>
          <p:cNvSpPr txBox="1"/>
          <p:nvPr/>
        </p:nvSpPr>
        <p:spPr>
          <a:xfrm>
            <a:off x="649975" y="3760652"/>
            <a:ext cx="5606025"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③</a:t>
            </a:r>
            <a:r>
              <a:rPr lang="ja-JP" altLang="ko-KR" sz="1100" dirty="0">
                <a:latin typeface="MS Mincho" pitchFamily="49" charset="-128"/>
                <a:ea typeface="MS Mincho" pitchFamily="49" charset="-128"/>
              </a:rPr>
              <a:t>照会ボタンをクリックすると検索されます。</a:t>
            </a:r>
            <a:endParaRPr dirty="0">
              <a:latin typeface="MS Mincho" pitchFamily="49" charset="-128"/>
              <a:ea typeface="MS Mincho" pitchFamily="49" charset="-128"/>
            </a:endParaRPr>
          </a:p>
        </p:txBody>
      </p:sp>
      <p:pic>
        <p:nvPicPr>
          <p:cNvPr id="12" name="그림 11">
            <a:extLst>
              <a:ext uri="{FF2B5EF4-FFF2-40B4-BE49-F238E27FC236}">
                <a16:creationId xmlns:a16="http://schemas.microsoft.com/office/drawing/2014/main" id="{9544739A-3FBA-AA41-CEB4-B9982A0D0E16}"/>
              </a:ext>
            </a:extLst>
          </p:cNvPr>
          <p:cNvPicPr>
            <a:picLocks noChangeAspect="1"/>
          </p:cNvPicPr>
          <p:nvPr/>
        </p:nvPicPr>
        <p:blipFill>
          <a:blip r:embed="rId3" cstate="print"/>
          <a:stretch>
            <a:fillRect/>
          </a:stretch>
        </p:blipFill>
        <p:spPr>
          <a:xfrm>
            <a:off x="383275" y="4377304"/>
            <a:ext cx="5940651" cy="797083"/>
          </a:xfrm>
          <a:prstGeom prst="rect">
            <a:avLst/>
          </a:prstGeom>
          <a:ln>
            <a:solidFill>
              <a:srgbClr val="000000"/>
            </a:solidFill>
          </a:ln>
        </p:spPr>
      </p:pic>
      <p:cxnSp>
        <p:nvCxnSpPr>
          <p:cNvPr id="13" name="Google Shape;326;p13">
            <a:extLst>
              <a:ext uri="{FF2B5EF4-FFF2-40B4-BE49-F238E27FC236}">
                <a16:creationId xmlns:a16="http://schemas.microsoft.com/office/drawing/2014/main" id="{DA376D70-BA41-6FF4-1323-0A4DA3C2B908}"/>
              </a:ext>
            </a:extLst>
          </p:cNvPr>
          <p:cNvCxnSpPr/>
          <p:nvPr/>
        </p:nvCxnSpPr>
        <p:spPr>
          <a:xfrm rot="5400000">
            <a:off x="910534" y="4193843"/>
            <a:ext cx="362981" cy="394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14" name="Google Shape;465;p21">
            <a:extLst>
              <a:ext uri="{FF2B5EF4-FFF2-40B4-BE49-F238E27FC236}">
                <a16:creationId xmlns:a16="http://schemas.microsoft.com/office/drawing/2014/main" id="{6BDA5CAE-5388-19AD-5EA7-D87D5F208DB8}"/>
              </a:ext>
            </a:extLst>
          </p:cNvPr>
          <p:cNvSpPr txBox="1"/>
          <p:nvPr/>
        </p:nvSpPr>
        <p:spPr>
          <a:xfrm>
            <a:off x="1875475" y="5136721"/>
            <a:ext cx="2757800" cy="727082"/>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リストから選択してダブルクリックすると医療機関から送信された「問い合わせ内容」ウィンドウが表示されます。</a:t>
            </a:r>
            <a:endParaRPr dirty="0">
              <a:latin typeface="MS Mincho" pitchFamily="49" charset="-128"/>
              <a:ea typeface="MS Mincho" pitchFamily="49" charset="-128"/>
            </a:endParaRPr>
          </a:p>
        </p:txBody>
      </p:sp>
      <p:pic>
        <p:nvPicPr>
          <p:cNvPr id="15" name="그림 14">
            <a:extLst>
              <a:ext uri="{FF2B5EF4-FFF2-40B4-BE49-F238E27FC236}">
                <a16:creationId xmlns:a16="http://schemas.microsoft.com/office/drawing/2014/main" id="{86FE8605-99C1-A580-A3E9-097A28AA4740}"/>
              </a:ext>
            </a:extLst>
          </p:cNvPr>
          <p:cNvPicPr>
            <a:picLocks noChangeAspect="1"/>
          </p:cNvPicPr>
          <p:nvPr/>
        </p:nvPicPr>
        <p:blipFill>
          <a:blip r:embed="rId4" cstate="print"/>
          <a:stretch>
            <a:fillRect/>
          </a:stretch>
        </p:blipFill>
        <p:spPr>
          <a:xfrm>
            <a:off x="299206" y="6161718"/>
            <a:ext cx="6092070" cy="650671"/>
          </a:xfrm>
          <a:prstGeom prst="rect">
            <a:avLst/>
          </a:prstGeom>
          <a:ln>
            <a:solidFill>
              <a:srgbClr val="000000"/>
            </a:solidFill>
          </a:ln>
        </p:spPr>
      </p:pic>
      <p:sp>
        <p:nvSpPr>
          <p:cNvPr id="16" name="Google Shape;465;p21">
            <a:extLst>
              <a:ext uri="{FF2B5EF4-FFF2-40B4-BE49-F238E27FC236}">
                <a16:creationId xmlns:a16="http://schemas.microsoft.com/office/drawing/2014/main" id="{8B98F0FB-873A-E1E9-CA42-9DF957A56B05}"/>
              </a:ext>
            </a:extLst>
          </p:cNvPr>
          <p:cNvSpPr txBox="1"/>
          <p:nvPr/>
        </p:nvSpPr>
        <p:spPr>
          <a:xfrm>
            <a:off x="1875475" y="6851134"/>
            <a:ext cx="3932614" cy="938678"/>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お問い合わせへの追加「</a:t>
            </a:r>
            <a:r>
              <a:rPr lang="ja-JP" altLang="en-US" sz="1100" dirty="0">
                <a:latin typeface="MS Mincho" pitchFamily="49" charset="-128"/>
                <a:ea typeface="MS Mincho" pitchFamily="49" charset="-128"/>
              </a:rPr>
              <a:t>子供</a:t>
            </a:r>
            <a:r>
              <a:rPr lang="ja-JP" altLang="ko-KR" sz="1100" dirty="0">
                <a:latin typeface="MS Mincho" pitchFamily="49" charset="-128"/>
                <a:ea typeface="MS Mincho" pitchFamily="49" charset="-128"/>
              </a:rPr>
              <a:t>問い合わせ」が作成された</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場合のお問い合わせ一覧表示内容です。</a:t>
            </a:r>
            <a:endParaRPr lang="en-US" altLang="ja-JP" sz="1100" dirty="0">
              <a:latin typeface="MS Mincho" pitchFamily="49" charset="-128"/>
              <a:ea typeface="MS Mincho" pitchFamily="49" charset="-128"/>
            </a:endParaRPr>
          </a:p>
          <a:p>
            <a:pPr lvl="0">
              <a:lnSpc>
                <a:spcPct val="125000"/>
              </a:lnSpc>
            </a:pP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 Ex）追加された</a:t>
            </a:r>
            <a:r>
              <a:rPr lang="ja-JP" altLang="en-US" sz="1100" dirty="0">
                <a:latin typeface="MS Mincho" pitchFamily="49" charset="-128"/>
                <a:ea typeface="MS Mincho" pitchFamily="49" charset="-128"/>
              </a:rPr>
              <a:t>子供</a:t>
            </a:r>
            <a:r>
              <a:rPr lang="ja-JP" altLang="ko-KR" sz="1100" dirty="0">
                <a:latin typeface="MS Mincho" pitchFamily="49" charset="-128"/>
                <a:ea typeface="MS Mincho" pitchFamily="49" charset="-128"/>
              </a:rPr>
              <a:t>問い合わせが2件ある場合</a:t>
            </a:r>
            <a:endParaRPr dirty="0">
              <a:latin typeface="MS Mincho" pitchFamily="49" charset="-128"/>
              <a:ea typeface="MS Mincho" pitchFamily="49" charset="-128"/>
            </a:endParaRPr>
          </a:p>
        </p:txBody>
      </p:sp>
      <p:sp>
        <p:nvSpPr>
          <p:cNvPr id="18" name="正方形/長方形 2">
            <a:extLst>
              <a:ext uri="{FF2B5EF4-FFF2-40B4-BE49-F238E27FC236}">
                <a16:creationId xmlns:a16="http://schemas.microsoft.com/office/drawing/2014/main" id="{2DDE0272-3727-EB49-DF91-CB9A606AC43E}"/>
              </a:ext>
            </a:extLst>
          </p:cNvPr>
          <p:cNvSpPr/>
          <p:nvPr/>
        </p:nvSpPr>
        <p:spPr>
          <a:xfrm>
            <a:off x="5790591" y="4722247"/>
            <a:ext cx="187266" cy="32962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4">
            <a:extLst>
              <a:ext uri="{FF2B5EF4-FFF2-40B4-BE49-F238E27FC236}">
                <a16:creationId xmlns:a16="http://schemas.microsoft.com/office/drawing/2014/main" id="{B98364EC-B73D-84C7-E3B5-761719B8440D}"/>
              </a:ext>
            </a:extLst>
          </p:cNvPr>
          <p:cNvSpPr/>
          <p:nvPr/>
        </p:nvSpPr>
        <p:spPr>
          <a:xfrm>
            <a:off x="2197926" y="6215643"/>
            <a:ext cx="213887" cy="10805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5">
            <a:extLst>
              <a:ext uri="{FF2B5EF4-FFF2-40B4-BE49-F238E27FC236}">
                <a16:creationId xmlns:a16="http://schemas.microsoft.com/office/drawing/2014/main" id="{F2756684-C1DC-43F7-CFBA-8C8E2CC10431}"/>
              </a:ext>
            </a:extLst>
          </p:cNvPr>
          <p:cNvSpPr/>
          <p:nvPr/>
        </p:nvSpPr>
        <p:spPr>
          <a:xfrm>
            <a:off x="2183348" y="6423700"/>
            <a:ext cx="213887" cy="10805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8">
            <a:extLst>
              <a:ext uri="{FF2B5EF4-FFF2-40B4-BE49-F238E27FC236}">
                <a16:creationId xmlns:a16="http://schemas.microsoft.com/office/drawing/2014/main" id="{FCA5DCF1-5D32-88CF-E23A-ABFBA8A5C71A}"/>
              </a:ext>
            </a:extLst>
          </p:cNvPr>
          <p:cNvSpPr/>
          <p:nvPr/>
        </p:nvSpPr>
        <p:spPr>
          <a:xfrm>
            <a:off x="2197926" y="6637453"/>
            <a:ext cx="213887" cy="10805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1">
            <a:extLst>
              <a:ext uri="{FF2B5EF4-FFF2-40B4-BE49-F238E27FC236}">
                <a16:creationId xmlns:a16="http://schemas.microsoft.com/office/drawing/2014/main" id="{40757F75-BD49-45F8-1EE8-0F861E9C680C}"/>
              </a:ext>
            </a:extLst>
          </p:cNvPr>
          <p:cNvSpPr txBox="1"/>
          <p:nvPr/>
        </p:nvSpPr>
        <p:spPr>
          <a:xfrm>
            <a:off x="204963" y="575775"/>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　 </a:t>
            </a:r>
            <a:r>
              <a:rPr lang="en-US" altLang="ja-JP" sz="1200" b="1" spc="-5" dirty="0">
                <a:latin typeface="游ゴシック" panose="020B0400000000000000" pitchFamily="50" charset="-128"/>
                <a:ea typeface="游ゴシック" panose="020B0400000000000000" pitchFamily="50" charset="-128"/>
                <a:cs typeface="함초롬바탕" panose="02030604000101010101" pitchFamily="18" charset="-128"/>
              </a:rPr>
              <a:t>1. </a:t>
            </a: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　</a:t>
            </a:r>
            <a:r>
              <a:rPr lang="ja-JP" altLang="en-US" sz="1200" b="1" spc="-5" dirty="0">
                <a:solidFill>
                  <a:schemeClr val="tx1"/>
                </a:solidFill>
                <a:effectLst/>
                <a:latin typeface="+mn-ea"/>
              </a:rPr>
              <a:t>チェックアイ</a:t>
            </a:r>
            <a:r>
              <a:rPr lang="en-US" altLang="ja-JP" sz="1200" b="1" spc="-5" dirty="0">
                <a:solidFill>
                  <a:schemeClr val="tx1"/>
                </a:solidFill>
                <a:effectLst/>
                <a:latin typeface="+mn-ea"/>
              </a:rPr>
              <a:t>DX</a:t>
            </a:r>
            <a:r>
              <a:rPr lang="ja-JP" altLang="en-US" sz="1200" b="1" spc="-5" dirty="0">
                <a:solidFill>
                  <a:schemeClr val="tx1"/>
                </a:solidFill>
                <a:effectLst/>
                <a:latin typeface="+mn-ea"/>
              </a:rPr>
              <a:t>の運営者</a:t>
            </a: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 </a:t>
            </a:r>
            <a:endParaRPr kumimoji="1" lang="ja-JP" altLang="en-US" sz="12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9574401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C0D2C-B69B-BE41-15AD-05734E72DA5A}"/>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43EB4734-BFC9-8F9B-7745-671DABA80A14}"/>
              </a:ext>
            </a:extLst>
          </p:cNvPr>
          <p:cNvSpPr>
            <a:spLocks noGrp="1"/>
          </p:cNvSpPr>
          <p:nvPr>
            <p:ph type="sldNum" sz="quarter" idx="12"/>
          </p:nvPr>
        </p:nvSpPr>
        <p:spPr/>
        <p:txBody>
          <a:bodyPr/>
          <a:lstStyle/>
          <a:p>
            <a:fld id="{AE8EA5A1-38AB-4AA0-89CC-DE1004BC27E5}" type="slidenum">
              <a:rPr kumimoji="1" lang="ja-JP" altLang="en-US" smtClean="0"/>
              <a:t>224</a:t>
            </a:fld>
            <a:endParaRPr kumimoji="1" lang="ja-JP" altLang="en-US"/>
          </a:p>
        </p:txBody>
      </p:sp>
      <p:sp>
        <p:nvSpPr>
          <p:cNvPr id="3" name="Google Shape;197;p6">
            <a:extLst>
              <a:ext uri="{FF2B5EF4-FFF2-40B4-BE49-F238E27FC236}">
                <a16:creationId xmlns:a16="http://schemas.microsoft.com/office/drawing/2014/main" id="{30D9DB87-6B8C-96A9-BC11-ED1A7C04C051}"/>
              </a:ext>
            </a:extLst>
          </p:cNvPr>
          <p:cNvSpPr txBox="1"/>
          <p:nvPr/>
        </p:nvSpPr>
        <p:spPr>
          <a:xfrm>
            <a:off x="505638" y="4340145"/>
            <a:ext cx="6206377" cy="115027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①</a:t>
            </a:r>
            <a:r>
              <a:rPr lang="ja-JP" altLang="en-US" sz="1100" dirty="0">
                <a:latin typeface="MS Mincho" pitchFamily="49" charset="-128"/>
                <a:ea typeface="MS Mincho" pitchFamily="49" charset="-128"/>
              </a:rPr>
              <a:t>上部エリア</a:t>
            </a:r>
            <a:endParaRPr lang="en-US" altLang="ko-KR" sz="1100" b="1" dirty="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a:latin typeface="MS Mincho" pitchFamily="49" charset="-128"/>
                <a:ea typeface="MS Mincho" pitchFamily="49" charset="-128"/>
              </a:rPr>
              <a:t>医療機関名</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お問い合わせ番号が表示されます。</a:t>
            </a:r>
            <a:endParaRPr lang="en-US" altLang="ja-JP" sz="1100" dirty="0">
              <a:latin typeface="MS Mincho" pitchFamily="49" charset="-128"/>
              <a:ea typeface="MS Mincho" pitchFamily="49" charset="-128"/>
            </a:endParaRPr>
          </a:p>
          <a:p>
            <a:pPr marL="171450" lvl="0" indent="-171450">
              <a:lnSpc>
                <a:spcPct val="125000"/>
              </a:lnSpc>
            </a:pPr>
            <a:r>
              <a:rPr lang="ja-JP" altLang="ko-KR" sz="1100" dirty="0">
                <a:latin typeface="MS Mincho" pitchFamily="49" charset="-128"/>
                <a:ea typeface="MS Mincho" pitchFamily="49" charset="-128"/>
              </a:rPr>
              <a:t>（お問い合わせ番号フォーマットは年度2桁</a:t>
            </a:r>
            <a:r>
              <a:rPr lang="en-US" altLang="ja-JP" sz="1100" dirty="0">
                <a:latin typeface="MS Mincho" pitchFamily="49" charset="-128"/>
                <a:ea typeface="MS Mincho" pitchFamily="49" charset="-128"/>
              </a:rPr>
              <a:t>+</a:t>
            </a:r>
            <a:r>
              <a:rPr lang="ja-JP" altLang="ko-KR" sz="1100" dirty="0">
                <a:latin typeface="MS Mincho" pitchFamily="49" charset="-128"/>
                <a:ea typeface="MS Mincho" pitchFamily="49" charset="-128"/>
              </a:rPr>
              <a:t>アルファベット1桁</a:t>
            </a:r>
            <a:r>
              <a:rPr lang="en-US" altLang="ja-JP" sz="1100" dirty="0">
                <a:latin typeface="MS Mincho" pitchFamily="49" charset="-128"/>
                <a:ea typeface="MS Mincho" pitchFamily="49" charset="-128"/>
              </a:rPr>
              <a:t>+</a:t>
            </a:r>
            <a:r>
              <a:rPr lang="ja-JP" altLang="ko-KR" sz="1100" dirty="0">
                <a:latin typeface="MS Mincho" pitchFamily="49" charset="-128"/>
                <a:ea typeface="MS Mincho" pitchFamily="49" charset="-128"/>
              </a:rPr>
              <a:t>順番4桁で構成されます。）</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ko-KR" sz="1100" dirty="0">
                <a:latin typeface="MS Mincho" pitchFamily="49" charset="-128"/>
                <a:ea typeface="MS Mincho" pitchFamily="49" charset="-128"/>
              </a:rPr>
              <a:t>前、次の問い合わせへの移動ボタンと問い合わせ本文フォームを閉じることができるボタンで構成されています。</a:t>
            </a:r>
            <a:endParaRPr sz="1100" dirty="0">
              <a:solidFill>
                <a:schemeClr val="dk1"/>
              </a:solidFill>
              <a:latin typeface="MS Mincho" pitchFamily="49" charset="-128"/>
              <a:ea typeface="MS Mincho" pitchFamily="49" charset="-128"/>
              <a:cs typeface="MS Mincho"/>
              <a:sym typeface="MS Mincho"/>
            </a:endParaRPr>
          </a:p>
        </p:txBody>
      </p:sp>
      <p:sp>
        <p:nvSpPr>
          <p:cNvPr id="4" name="Google Shape;197;p6">
            <a:extLst>
              <a:ext uri="{FF2B5EF4-FFF2-40B4-BE49-F238E27FC236}">
                <a16:creationId xmlns:a16="http://schemas.microsoft.com/office/drawing/2014/main" id="{81D5E44A-5CB7-4308-B1C6-7CFDB93AC18E}"/>
              </a:ext>
            </a:extLst>
          </p:cNvPr>
          <p:cNvSpPr txBox="1"/>
          <p:nvPr/>
        </p:nvSpPr>
        <p:spPr>
          <a:xfrm>
            <a:off x="505638" y="5466152"/>
            <a:ext cx="6206377" cy="938678"/>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お問い合わせ内容</a:t>
            </a:r>
            <a:endParaRPr lang="en-US" altLang="ko-KR" sz="1100" b="1" dirty="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a:latin typeface="MS Mincho" pitchFamily="49" charset="-128"/>
                <a:ea typeface="MS Mincho" pitchFamily="49" charset="-128"/>
              </a:rPr>
              <a:t>医療機関の連絡先</a:t>
            </a:r>
            <a:r>
              <a:rPr lang="ja-JP" altLang="en-US" sz="1100" dirty="0">
                <a:latin typeface="MS Mincho" pitchFamily="49" charset="-128"/>
                <a:ea typeface="MS Mincho" pitchFamily="49" charset="-128"/>
              </a:rPr>
              <a:t>や</a:t>
            </a:r>
            <a:r>
              <a:rPr lang="ja-JP" altLang="ko-KR" sz="1100" dirty="0">
                <a:latin typeface="MS Mincho" pitchFamily="49" charset="-128"/>
                <a:ea typeface="MS Mincho" pitchFamily="49" charset="-128"/>
              </a:rPr>
              <a:t>連絡しやすい時間帯と担当者。</a:t>
            </a:r>
            <a:endParaRPr lang="en-US" altLang="ko-KR" sz="1100" dirty="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a:latin typeface="MS Mincho" pitchFamily="49" charset="-128"/>
                <a:ea typeface="MS Mincho" pitchFamily="49" charset="-128"/>
              </a:rPr>
              <a:t>タイトルと内容を確認してください。</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ko-KR" sz="1100" dirty="0">
                <a:latin typeface="MS Mincho" pitchFamily="49" charset="-128"/>
                <a:ea typeface="MS Mincho" pitchFamily="49" charset="-128"/>
              </a:rPr>
              <a:t>ファイル</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添付がある場合</a:t>
            </a:r>
            <a:r>
              <a:rPr lang="ja-JP" altLang="en-US" sz="1100" dirty="0">
                <a:latin typeface="MS Mincho" pitchFamily="49" charset="-128"/>
                <a:ea typeface="MS Mincho" pitchFamily="49" charset="-128"/>
              </a:rPr>
              <a:t>には</a:t>
            </a:r>
            <a:r>
              <a:rPr lang="ja-JP" altLang="ko-KR" sz="1100" dirty="0">
                <a:latin typeface="MS Mincho" pitchFamily="49" charset="-128"/>
                <a:ea typeface="MS Mincho" pitchFamily="49" charset="-128"/>
              </a:rPr>
              <a:t>確認可能です。</a:t>
            </a:r>
            <a:endParaRPr sz="1100" dirty="0">
              <a:solidFill>
                <a:schemeClr val="dk1"/>
              </a:solidFill>
              <a:latin typeface="MS Mincho" pitchFamily="49" charset="-128"/>
              <a:ea typeface="MS Mincho" pitchFamily="49" charset="-128"/>
              <a:cs typeface="MS Mincho"/>
              <a:sym typeface="MS Mincho"/>
            </a:endParaRPr>
          </a:p>
        </p:txBody>
      </p:sp>
      <p:sp>
        <p:nvSpPr>
          <p:cNvPr id="5" name="Google Shape;197;p6">
            <a:extLst>
              <a:ext uri="{FF2B5EF4-FFF2-40B4-BE49-F238E27FC236}">
                <a16:creationId xmlns:a16="http://schemas.microsoft.com/office/drawing/2014/main" id="{A20B6439-A2FB-0564-CAA7-21361838A30C}"/>
              </a:ext>
            </a:extLst>
          </p:cNvPr>
          <p:cNvSpPr txBox="1"/>
          <p:nvPr/>
        </p:nvSpPr>
        <p:spPr>
          <a:xfrm>
            <a:off x="505638" y="6485220"/>
            <a:ext cx="6206377" cy="1361871"/>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お問い合わせ</a:t>
            </a:r>
            <a:r>
              <a:rPr lang="ja-JP" altLang="en-US" sz="1100" dirty="0">
                <a:latin typeface="MS Mincho" pitchFamily="49" charset="-128"/>
                <a:ea typeface="MS Mincho" pitchFamily="49" charset="-128"/>
              </a:rPr>
              <a:t>に対する</a:t>
            </a:r>
            <a:r>
              <a:rPr lang="ja-JP" altLang="ko-KR" sz="1100" dirty="0">
                <a:latin typeface="MS Mincho" pitchFamily="49" charset="-128"/>
                <a:ea typeface="MS Mincho" pitchFamily="49" charset="-128"/>
              </a:rPr>
              <a:t>回答の作成</a:t>
            </a:r>
            <a:endParaRPr lang="en-US" altLang="ko-KR" sz="1100" b="1" dirty="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a:latin typeface="MS Mincho" pitchFamily="49" charset="-128"/>
                <a:ea typeface="MS Mincho" pitchFamily="49" charset="-128"/>
              </a:rPr>
              <a:t>回答</a:t>
            </a:r>
            <a:r>
              <a:rPr lang="ja-JP" altLang="en-US" sz="1100" dirty="0">
                <a:latin typeface="MS Mincho" pitchFamily="49" charset="-128"/>
                <a:ea typeface="MS Mincho" pitchFamily="49" charset="-128"/>
              </a:rPr>
              <a:t>入力欄</a:t>
            </a:r>
            <a:r>
              <a:rPr lang="ja-JP" altLang="ko-KR" sz="1100" dirty="0">
                <a:latin typeface="MS Mincho" pitchFamily="49" charset="-128"/>
                <a:ea typeface="MS Mincho" pitchFamily="49" charset="-128"/>
              </a:rPr>
              <a:t>に回答を作成します。</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ko-KR" sz="1100" dirty="0">
                <a:latin typeface="MS Mincho" pitchFamily="49" charset="-128"/>
                <a:ea typeface="MS Mincho" pitchFamily="49" charset="-128"/>
              </a:rPr>
              <a:t>ステートメントの状態値をチェックします。 </a:t>
            </a:r>
            <a:endParaRPr lang="en-US" altLang="ja-JP" sz="1100" dirty="0">
              <a:latin typeface="MS Mincho" pitchFamily="49" charset="-128"/>
              <a:ea typeface="MS Mincho" pitchFamily="49" charset="-128"/>
            </a:endParaRPr>
          </a:p>
          <a:p>
            <a:pPr marL="171450" lvl="0" indent="-171450">
              <a:lnSpc>
                <a:spcPct val="125000"/>
              </a:lnSpc>
            </a:pPr>
            <a:r>
              <a:rPr lang="ja-JP" altLang="ko-KR" sz="1100" dirty="0">
                <a:latin typeface="MS Mincho" pitchFamily="49" charset="-128"/>
                <a:ea typeface="MS Mincho" pitchFamily="49" charset="-128"/>
              </a:rPr>
              <a:t>（</a:t>
            </a:r>
            <a:r>
              <a:rPr lang="en-US" altLang="ja-JP" sz="1100" dirty="0">
                <a:solidFill>
                  <a:srgbClr val="FF0000"/>
                </a:solidFill>
                <a:latin typeface="MS Mincho" pitchFamily="49" charset="-128"/>
                <a:ea typeface="MS Mincho" pitchFamily="49" charset="-128"/>
              </a:rPr>
              <a:t>DX CARE</a:t>
            </a:r>
            <a:r>
              <a:rPr lang="ja-JP" altLang="ko-KR" sz="1100" dirty="0">
                <a:solidFill>
                  <a:srgbClr val="FF0000"/>
                </a:solidFill>
                <a:latin typeface="MS Mincho" pitchFamily="49" charset="-128"/>
                <a:ea typeface="MS Mincho" pitchFamily="49" charset="-128"/>
              </a:rPr>
              <a:t>回答依頼</a:t>
            </a:r>
            <a:r>
              <a:rPr lang="ja-JP" altLang="en-US" sz="1100" dirty="0">
                <a:latin typeface="MS Mincho" pitchFamily="49" charset="-128"/>
                <a:ea typeface="MS Mincho" pitchFamily="49" charset="-128"/>
              </a:rPr>
              <a:t>や</a:t>
            </a:r>
            <a:r>
              <a:rPr lang="ja-JP" altLang="ko-KR" sz="1100" dirty="0">
                <a:latin typeface="MS Mincho" pitchFamily="49" charset="-128"/>
                <a:ea typeface="MS Mincho" pitchFamily="49" charset="-128"/>
              </a:rPr>
              <a:t>回答</a:t>
            </a:r>
            <a:r>
              <a:rPr lang="ja-JP" altLang="en-US" sz="1100" dirty="0">
                <a:latin typeface="MS Mincho" pitchFamily="49" charset="-128"/>
                <a:ea typeface="MS Mincho" pitchFamily="49" charset="-128"/>
              </a:rPr>
              <a:t>済と</a:t>
            </a:r>
            <a:r>
              <a:rPr lang="ja-JP" altLang="ko-KR" sz="1100" dirty="0">
                <a:latin typeface="MS Mincho" pitchFamily="49" charset="-128"/>
                <a:ea typeface="MS Mincho" pitchFamily="49" charset="-128"/>
              </a:rPr>
              <a:t>強制終了）</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確認</a:t>
            </a:r>
            <a:r>
              <a:rPr lang="ja-JP" altLang="ko-KR" sz="1100" dirty="0">
                <a:latin typeface="MS Mincho" pitchFamily="49" charset="-128"/>
                <a:ea typeface="MS Mincho" pitchFamily="49" charset="-128"/>
              </a:rPr>
              <a:t>」ボタンをクリックします。</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ko-KR" sz="1100" dirty="0">
                <a:latin typeface="MS Mincho" pitchFamily="49" charset="-128"/>
                <a:ea typeface="MS Mincho" pitchFamily="49" charset="-128"/>
              </a:rPr>
              <a:t>確認完了後は「お問い合わせ」送信画面に切り替わります。</a:t>
            </a:r>
            <a:r>
              <a:rPr lang="en-US" altLang="ko-KR" sz="1100" dirty="0">
                <a:solidFill>
                  <a:schemeClr val="dk1"/>
                </a:solidFill>
                <a:latin typeface="MS Mincho" pitchFamily="49" charset="-128"/>
                <a:ea typeface="MS Mincho" pitchFamily="49" charset="-128"/>
                <a:cs typeface="MS Mincho"/>
                <a:sym typeface="MS Mincho"/>
              </a:rPr>
              <a:t>  </a:t>
            </a:r>
            <a:r>
              <a:rPr lang="ko-KR" altLang="en-US" sz="1100" dirty="0">
                <a:solidFill>
                  <a:schemeClr val="dk1"/>
                </a:solidFill>
                <a:latin typeface="MS Mincho" pitchFamily="49" charset="-128"/>
                <a:ea typeface="MS Mincho"/>
                <a:cs typeface="MS Mincho"/>
                <a:sym typeface="MS Mincho"/>
              </a:rPr>
              <a:t>    </a:t>
            </a:r>
            <a:endParaRPr sz="1100" dirty="0">
              <a:solidFill>
                <a:schemeClr val="dk1"/>
              </a:solidFill>
              <a:latin typeface="MS Mincho" pitchFamily="49" charset="-128"/>
              <a:ea typeface="MS Mincho" pitchFamily="49" charset="-128"/>
              <a:cs typeface="MS Mincho"/>
              <a:sym typeface="MS Mincho"/>
            </a:endParaRPr>
          </a:p>
        </p:txBody>
      </p:sp>
      <p:pic>
        <p:nvPicPr>
          <p:cNvPr id="6" name="그림 5">
            <a:extLst>
              <a:ext uri="{FF2B5EF4-FFF2-40B4-BE49-F238E27FC236}">
                <a16:creationId xmlns:a16="http://schemas.microsoft.com/office/drawing/2014/main" id="{E66E6E72-A967-4109-60A2-03859E308D7F}"/>
              </a:ext>
            </a:extLst>
          </p:cNvPr>
          <p:cNvPicPr>
            <a:picLocks noChangeAspect="1"/>
          </p:cNvPicPr>
          <p:nvPr/>
        </p:nvPicPr>
        <p:blipFill>
          <a:blip r:embed="rId2" cstate="print"/>
          <a:stretch>
            <a:fillRect/>
          </a:stretch>
        </p:blipFill>
        <p:spPr>
          <a:xfrm>
            <a:off x="530997" y="1030049"/>
            <a:ext cx="6062022" cy="3047704"/>
          </a:xfrm>
          <a:prstGeom prst="rect">
            <a:avLst/>
          </a:prstGeom>
          <a:ln>
            <a:solidFill>
              <a:srgbClr val="000000"/>
            </a:solidFill>
          </a:ln>
        </p:spPr>
      </p:pic>
      <p:sp>
        <p:nvSpPr>
          <p:cNvPr id="7" name="テキスト ボックス 4">
            <a:extLst>
              <a:ext uri="{FF2B5EF4-FFF2-40B4-BE49-F238E27FC236}">
                <a16:creationId xmlns:a16="http://schemas.microsoft.com/office/drawing/2014/main" id="{1D8F1BB4-6813-03CE-A44E-35116FF522DB}"/>
              </a:ext>
            </a:extLst>
          </p:cNvPr>
          <p:cNvSpPr txBox="1"/>
          <p:nvPr/>
        </p:nvSpPr>
        <p:spPr>
          <a:xfrm>
            <a:off x="505638" y="619491"/>
            <a:ext cx="5400000" cy="2748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 </a:t>
            </a:r>
            <a:r>
              <a:rPr lang="ja-JP" altLang="ko-KR" sz="1100" b="1" dirty="0">
                <a:latin typeface="MS Mincho" pitchFamily="49" charset="-128"/>
                <a:ea typeface="MS Mincho" pitchFamily="49" charset="-128"/>
              </a:rPr>
              <a:t>受付お問い合わせ内容</a:t>
            </a:r>
            <a:r>
              <a:rPr lang="ja-JP" altLang="en-US" sz="1100" b="1" dirty="0">
                <a:latin typeface="MS Mincho" pitchFamily="49" charset="-128"/>
                <a:ea typeface="MS Mincho" pitchFamily="49" charset="-128"/>
              </a:rPr>
              <a:t>の</a:t>
            </a:r>
            <a:r>
              <a:rPr lang="ja-JP" altLang="ko-KR" sz="1100" b="1" dirty="0">
                <a:latin typeface="MS Mincho" pitchFamily="49" charset="-128"/>
                <a:ea typeface="MS Mincho" pitchFamily="49" charset="-128"/>
              </a:rPr>
              <a:t>確認（チェックアイDX運営者）</a:t>
            </a:r>
            <a:endParaRPr lang="en-US" altLang="ja-JP" sz="1100" b="1" dirty="0">
              <a:latin typeface="MS Mincho" pitchFamily="49" charset="-128"/>
              <a:ea typeface="MS Mincho" pitchFamily="49" charset="-128"/>
            </a:endParaRPr>
          </a:p>
        </p:txBody>
      </p:sp>
      <p:sp>
        <p:nvSpPr>
          <p:cNvPr id="8" name="Google Shape;191;p6">
            <a:extLst>
              <a:ext uri="{FF2B5EF4-FFF2-40B4-BE49-F238E27FC236}">
                <a16:creationId xmlns:a16="http://schemas.microsoft.com/office/drawing/2014/main" id="{178A82B1-3988-6576-92A6-2E88437CEB95}"/>
              </a:ext>
            </a:extLst>
          </p:cNvPr>
          <p:cNvSpPr txBox="1"/>
          <p:nvPr/>
        </p:nvSpPr>
        <p:spPr>
          <a:xfrm>
            <a:off x="2828452" y="1271506"/>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9" name="Google Shape;192;p6">
            <a:extLst>
              <a:ext uri="{FF2B5EF4-FFF2-40B4-BE49-F238E27FC236}">
                <a16:creationId xmlns:a16="http://schemas.microsoft.com/office/drawing/2014/main" id="{4DE23592-9F48-C2D2-2E05-8F16534DB773}"/>
              </a:ext>
            </a:extLst>
          </p:cNvPr>
          <p:cNvSpPr txBox="1"/>
          <p:nvPr/>
        </p:nvSpPr>
        <p:spPr>
          <a:xfrm>
            <a:off x="2828452" y="100572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10" name="Google Shape;193;p6">
            <a:extLst>
              <a:ext uri="{FF2B5EF4-FFF2-40B4-BE49-F238E27FC236}">
                <a16:creationId xmlns:a16="http://schemas.microsoft.com/office/drawing/2014/main" id="{76EED5DF-B41E-7189-38E5-57EA82D35BA7}"/>
              </a:ext>
            </a:extLst>
          </p:cNvPr>
          <p:cNvSpPr txBox="1"/>
          <p:nvPr/>
        </p:nvSpPr>
        <p:spPr>
          <a:xfrm>
            <a:off x="2790140" y="2553901"/>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11" name="正方形/長方形 2">
            <a:extLst>
              <a:ext uri="{FF2B5EF4-FFF2-40B4-BE49-F238E27FC236}">
                <a16:creationId xmlns:a16="http://schemas.microsoft.com/office/drawing/2014/main" id="{80167474-2931-921C-F91C-E800F0DBAC5D}"/>
              </a:ext>
            </a:extLst>
          </p:cNvPr>
          <p:cNvSpPr/>
          <p:nvPr/>
        </p:nvSpPr>
        <p:spPr>
          <a:xfrm>
            <a:off x="4875263" y="1602711"/>
            <a:ext cx="213887" cy="10805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3">
            <a:extLst>
              <a:ext uri="{FF2B5EF4-FFF2-40B4-BE49-F238E27FC236}">
                <a16:creationId xmlns:a16="http://schemas.microsoft.com/office/drawing/2014/main" id="{920067F6-5937-D012-D7E4-FB2571B5DAD2}"/>
              </a:ext>
            </a:extLst>
          </p:cNvPr>
          <p:cNvSpPr/>
          <p:nvPr/>
        </p:nvSpPr>
        <p:spPr>
          <a:xfrm>
            <a:off x="5089150" y="2175373"/>
            <a:ext cx="724165" cy="8678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998964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EC8CB-44B6-B48C-3091-B819126DE900}"/>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9A9B611E-81A4-8555-3414-DF4A40A9D710}"/>
              </a:ext>
            </a:extLst>
          </p:cNvPr>
          <p:cNvSpPr>
            <a:spLocks noGrp="1"/>
          </p:cNvSpPr>
          <p:nvPr>
            <p:ph type="sldNum" sz="quarter" idx="12"/>
          </p:nvPr>
        </p:nvSpPr>
        <p:spPr/>
        <p:txBody>
          <a:bodyPr/>
          <a:lstStyle/>
          <a:p>
            <a:fld id="{AE8EA5A1-38AB-4AA0-89CC-DE1004BC27E5}" type="slidenum">
              <a:rPr kumimoji="1" lang="ja-JP" altLang="en-US" smtClean="0"/>
              <a:t>225</a:t>
            </a:fld>
            <a:endParaRPr kumimoji="1" lang="ja-JP" altLang="en-US"/>
          </a:p>
        </p:txBody>
      </p:sp>
      <p:sp>
        <p:nvSpPr>
          <p:cNvPr id="3" name="テキスト ボックス 4">
            <a:extLst>
              <a:ext uri="{FF2B5EF4-FFF2-40B4-BE49-F238E27FC236}">
                <a16:creationId xmlns:a16="http://schemas.microsoft.com/office/drawing/2014/main" id="{350556CB-AF76-AD11-B1DA-EA3F0C16A8DA}"/>
              </a:ext>
            </a:extLst>
          </p:cNvPr>
          <p:cNvSpPr txBox="1"/>
          <p:nvPr/>
        </p:nvSpPr>
        <p:spPr>
          <a:xfrm>
            <a:off x="529805" y="646124"/>
            <a:ext cx="5400000" cy="2748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 </a:t>
            </a:r>
            <a:r>
              <a:rPr lang="ja-JP" altLang="ko-KR" sz="1100" b="1" dirty="0">
                <a:latin typeface="MS Mincho" pitchFamily="49" charset="-128"/>
                <a:ea typeface="MS Mincho" pitchFamily="49" charset="-128"/>
              </a:rPr>
              <a:t>確認処理（チェックアイDX</a:t>
            </a:r>
            <a:r>
              <a:rPr lang="ja-JP" altLang="en-US" sz="1100" b="1" dirty="0">
                <a:latin typeface="MS Mincho" pitchFamily="49" charset="-128"/>
                <a:ea typeface="MS Mincho" pitchFamily="49" charset="-128"/>
              </a:rPr>
              <a:t>運営者</a:t>
            </a:r>
            <a:r>
              <a:rPr lang="ja-JP" altLang="ko-KR" sz="1100" b="1" dirty="0">
                <a:latin typeface="MS Mincho" pitchFamily="49" charset="-128"/>
                <a:ea typeface="MS Mincho" pitchFamily="49" charset="-128"/>
              </a:rPr>
              <a:t>）</a:t>
            </a:r>
            <a:endParaRPr lang="en-US" altLang="ja-JP" sz="1100" b="1" dirty="0">
              <a:latin typeface="MS Mincho" pitchFamily="49" charset="-128"/>
              <a:ea typeface="MS Mincho" pitchFamily="49" charset="-128"/>
            </a:endParaRPr>
          </a:p>
        </p:txBody>
      </p:sp>
      <p:sp>
        <p:nvSpPr>
          <p:cNvPr id="4" name="テキスト ボックス 4">
            <a:extLst>
              <a:ext uri="{FF2B5EF4-FFF2-40B4-BE49-F238E27FC236}">
                <a16:creationId xmlns:a16="http://schemas.microsoft.com/office/drawing/2014/main" id="{6A8E6EDE-4D31-8737-92AE-A9F090241B9A}"/>
              </a:ext>
            </a:extLst>
          </p:cNvPr>
          <p:cNvSpPr txBox="1"/>
          <p:nvPr/>
        </p:nvSpPr>
        <p:spPr>
          <a:xfrm>
            <a:off x="471487" y="4176546"/>
            <a:ext cx="2805746" cy="2748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 </a:t>
            </a:r>
            <a:r>
              <a:rPr lang="ja-JP" altLang="ko-KR" sz="1100" b="1" dirty="0">
                <a:latin typeface="MS Mincho" pitchFamily="49" charset="-128"/>
                <a:ea typeface="MS Mincho" pitchFamily="49" charset="-128"/>
              </a:rPr>
              <a:t>送信処理（チェックアイD</a:t>
            </a:r>
            <a:r>
              <a:rPr lang="en-US" altLang="ja-JP" sz="1100" b="1" dirty="0">
                <a:latin typeface="MS Mincho" pitchFamily="49" charset="-128"/>
                <a:ea typeface="MS Mincho" pitchFamily="49" charset="-128"/>
              </a:rPr>
              <a:t>X</a:t>
            </a:r>
            <a:r>
              <a:rPr lang="ja-JP" altLang="en-US" sz="1100" b="1" dirty="0">
                <a:latin typeface="MS Mincho" pitchFamily="49" charset="-128"/>
                <a:ea typeface="MS Mincho" pitchFamily="49" charset="-128"/>
              </a:rPr>
              <a:t>運営者</a:t>
            </a:r>
            <a:r>
              <a:rPr lang="ja-JP" altLang="ko-KR" sz="1100" b="1" dirty="0">
                <a:latin typeface="MS Mincho" pitchFamily="49" charset="-128"/>
                <a:ea typeface="MS Mincho" pitchFamily="49" charset="-128"/>
              </a:rPr>
              <a:t>）</a:t>
            </a:r>
            <a:endParaRPr lang="en-US" altLang="ja-JP" sz="1100" b="1" dirty="0">
              <a:latin typeface="MS Mincho" pitchFamily="49" charset="-128"/>
              <a:ea typeface="MS Mincho" pitchFamily="49" charset="-128"/>
            </a:endParaRPr>
          </a:p>
        </p:txBody>
      </p:sp>
      <p:pic>
        <p:nvPicPr>
          <p:cNvPr id="5" name="그림 4">
            <a:extLst>
              <a:ext uri="{FF2B5EF4-FFF2-40B4-BE49-F238E27FC236}">
                <a16:creationId xmlns:a16="http://schemas.microsoft.com/office/drawing/2014/main" id="{0F3263A7-5E93-B906-E214-4C3C4C01ACC9}"/>
              </a:ext>
            </a:extLst>
          </p:cNvPr>
          <p:cNvPicPr>
            <a:picLocks noChangeAspect="1"/>
          </p:cNvPicPr>
          <p:nvPr/>
        </p:nvPicPr>
        <p:blipFill>
          <a:blip r:embed="rId2" cstate="print"/>
          <a:stretch>
            <a:fillRect/>
          </a:stretch>
        </p:blipFill>
        <p:spPr>
          <a:xfrm>
            <a:off x="538763" y="1033859"/>
            <a:ext cx="5168514" cy="1673012"/>
          </a:xfrm>
          <a:prstGeom prst="rect">
            <a:avLst/>
          </a:prstGeom>
          <a:ln>
            <a:solidFill>
              <a:schemeClr val="tx1"/>
            </a:solidFill>
          </a:ln>
        </p:spPr>
      </p:pic>
      <p:sp>
        <p:nvSpPr>
          <p:cNvPr id="6" name="Google Shape;191;p6">
            <a:extLst>
              <a:ext uri="{FF2B5EF4-FFF2-40B4-BE49-F238E27FC236}">
                <a16:creationId xmlns:a16="http://schemas.microsoft.com/office/drawing/2014/main" id="{CF1B33AF-8355-539B-FCAA-D1BA52FC29E3}"/>
              </a:ext>
            </a:extLst>
          </p:cNvPr>
          <p:cNvSpPr txBox="1"/>
          <p:nvPr/>
        </p:nvSpPr>
        <p:spPr>
          <a:xfrm>
            <a:off x="4010606" y="1759047"/>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7" name="Google Shape;192;p6">
            <a:extLst>
              <a:ext uri="{FF2B5EF4-FFF2-40B4-BE49-F238E27FC236}">
                <a16:creationId xmlns:a16="http://schemas.microsoft.com/office/drawing/2014/main" id="{14BAA746-898F-5520-8DB2-40EFD05DD031}"/>
              </a:ext>
            </a:extLst>
          </p:cNvPr>
          <p:cNvSpPr txBox="1"/>
          <p:nvPr/>
        </p:nvSpPr>
        <p:spPr>
          <a:xfrm>
            <a:off x="1724929" y="1759047"/>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8" name="Google Shape;193;p6">
            <a:extLst>
              <a:ext uri="{FF2B5EF4-FFF2-40B4-BE49-F238E27FC236}">
                <a16:creationId xmlns:a16="http://schemas.microsoft.com/office/drawing/2014/main" id="{7B80613F-203D-81C5-8508-8FAB711BF5B2}"/>
              </a:ext>
            </a:extLst>
          </p:cNvPr>
          <p:cNvSpPr txBox="1"/>
          <p:nvPr/>
        </p:nvSpPr>
        <p:spPr>
          <a:xfrm>
            <a:off x="5291779" y="1759047"/>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9" name="Google Shape;434;p20">
            <a:extLst>
              <a:ext uri="{FF2B5EF4-FFF2-40B4-BE49-F238E27FC236}">
                <a16:creationId xmlns:a16="http://schemas.microsoft.com/office/drawing/2014/main" id="{53FD9016-6E4E-9036-6B64-FC7EA729D401}"/>
              </a:ext>
            </a:extLst>
          </p:cNvPr>
          <p:cNvSpPr txBox="1"/>
          <p:nvPr/>
        </p:nvSpPr>
        <p:spPr>
          <a:xfrm>
            <a:off x="471487" y="2743369"/>
            <a:ext cx="6151390" cy="1150275"/>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「受付中」の状態では①「</a:t>
            </a:r>
            <a:r>
              <a:rPr lang="en-US" altLang="ja-JP" sz="1100" dirty="0">
                <a:latin typeface="MS Mincho" pitchFamily="49" charset="-128"/>
                <a:ea typeface="MS Mincho" pitchFamily="49" charset="-128"/>
              </a:rPr>
              <a:t>DX CARE</a:t>
            </a:r>
            <a:r>
              <a:rPr lang="ja-JP" altLang="ko-KR" sz="1100" dirty="0">
                <a:latin typeface="MS Mincho" pitchFamily="49" charset="-128"/>
                <a:ea typeface="MS Mincho" pitchFamily="49" charset="-128"/>
              </a:rPr>
              <a:t>回答依頼」②「回答</a:t>
            </a:r>
            <a:r>
              <a:rPr lang="ja-JP" altLang="en-US" sz="1100" dirty="0">
                <a:latin typeface="MS Mincho" pitchFamily="49" charset="-128"/>
                <a:ea typeface="MS Mincho" pitchFamily="49" charset="-128"/>
              </a:rPr>
              <a:t>済</a:t>
            </a:r>
            <a:r>
              <a:rPr lang="ja-JP" altLang="ko-KR" sz="1100" dirty="0">
                <a:latin typeface="MS Mincho" pitchFamily="49" charset="-128"/>
                <a:ea typeface="MS Mincho" pitchFamily="49" charset="-128"/>
              </a:rPr>
              <a:t>」③「強制終了」のいずれか</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選択</a:t>
            </a:r>
            <a:r>
              <a:rPr lang="ja-JP" altLang="en-US" sz="1100" dirty="0">
                <a:latin typeface="MS Mincho" pitchFamily="49" charset="-128"/>
                <a:ea typeface="MS Mincho" pitchFamily="49" charset="-128"/>
              </a:rPr>
              <a:t>が</a:t>
            </a:r>
            <a:r>
              <a:rPr lang="ja-JP" altLang="ko-KR" sz="1100" dirty="0">
                <a:latin typeface="MS Mincho" pitchFamily="49" charset="-128"/>
                <a:ea typeface="MS Mincho" pitchFamily="49" charset="-128"/>
              </a:rPr>
              <a:t>可能です。</a:t>
            </a:r>
            <a:endParaRPr lang="en-US" altLang="ja-JP" sz="1100" dirty="0">
              <a:latin typeface="MS Mincho" pitchFamily="49" charset="-128"/>
              <a:ea typeface="MS Mincho" pitchFamily="49" charset="-128"/>
            </a:endParaRPr>
          </a:p>
          <a:p>
            <a:pPr lvl="0">
              <a:lnSpc>
                <a:spcPct val="125000"/>
              </a:lnSpc>
            </a:pPr>
            <a:r>
              <a:rPr lang="en-US" altLang="ko-KR" sz="1100" dirty="0">
                <a:solidFill>
                  <a:srgbClr val="FF0000"/>
                </a:solidFill>
                <a:latin typeface="MS Mincho" pitchFamily="49" charset="-128"/>
                <a:ea typeface="MS Mincho" pitchFamily="49" charset="-128"/>
                <a:cs typeface="MS Mincho"/>
                <a:sym typeface="MS Mincho"/>
              </a:rPr>
              <a:t>①</a:t>
            </a:r>
            <a:r>
              <a:rPr lang="en-US" altLang="ko-KR" sz="1100" dirty="0">
                <a:solidFill>
                  <a:schemeClr val="dk1"/>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a:t>
            </a:r>
            <a:r>
              <a:rPr lang="en-US" altLang="ja-JP" sz="1100" dirty="0">
                <a:latin typeface="MS Mincho" pitchFamily="49" charset="-128"/>
                <a:ea typeface="MS Mincho" pitchFamily="49" charset="-128"/>
              </a:rPr>
              <a:t>DX CARE</a:t>
            </a:r>
            <a:r>
              <a:rPr lang="ja-JP" altLang="ko-KR" sz="1100" dirty="0">
                <a:latin typeface="MS Mincho" pitchFamily="49" charset="-128"/>
                <a:ea typeface="MS Mincho" pitchFamily="49" charset="-128"/>
              </a:rPr>
              <a:t>回答依頼」は下段の「メッセージ</a:t>
            </a:r>
            <a:r>
              <a:rPr lang="ja-JP" altLang="en-US" sz="1100" dirty="0">
                <a:latin typeface="MS Mincho" pitchFamily="49" charset="-128"/>
                <a:ea typeface="MS Mincho" pitchFamily="49" charset="-128"/>
              </a:rPr>
              <a:t>欄</a:t>
            </a:r>
            <a:r>
              <a:rPr lang="ja-JP" altLang="ko-KR" sz="1100" dirty="0">
                <a:latin typeface="MS Mincho" pitchFamily="49" charset="-128"/>
                <a:ea typeface="MS Mincho" pitchFamily="49" charset="-128"/>
              </a:rPr>
              <a:t>」が</a:t>
            </a:r>
            <a:r>
              <a:rPr lang="ja-JP" altLang="en-US" sz="1100" dirty="0">
                <a:latin typeface="MS Mincho" pitchFamily="49" charset="-128"/>
                <a:ea typeface="MS Mincho" pitchFamily="49" charset="-128"/>
              </a:rPr>
              <a:t>アクティブになり、</a:t>
            </a:r>
            <a:r>
              <a:rPr lang="ja-JP" altLang="ko-KR" sz="1100" dirty="0">
                <a:latin typeface="MS Mincho" pitchFamily="49" charset="-128"/>
                <a:ea typeface="MS Mincho" pitchFamily="49" charset="-128"/>
              </a:rPr>
              <a:t>必須入力事項</a:t>
            </a:r>
            <a:r>
              <a:rPr lang="ja-JP" altLang="en-US" sz="1100" dirty="0">
                <a:latin typeface="MS Mincho" pitchFamily="49" charset="-128"/>
                <a:ea typeface="MS Mincho" pitchFamily="49" charset="-128"/>
              </a:rPr>
              <a:t>となり　</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ます</a:t>
            </a:r>
            <a:r>
              <a:rPr lang="ja-JP" altLang="ko-KR" sz="1100" dirty="0">
                <a:latin typeface="MS Mincho" pitchFamily="49" charset="-128"/>
                <a:ea typeface="MS Mincho" pitchFamily="49" charset="-128"/>
              </a:rPr>
              <a:t>。</a:t>
            </a:r>
            <a:endParaRPr lang="en-US" altLang="ja-JP" sz="1100" dirty="0">
              <a:latin typeface="MS Mincho" pitchFamily="49" charset="-128"/>
              <a:ea typeface="MS Mincho" pitchFamily="49" charset="-128"/>
            </a:endParaRPr>
          </a:p>
          <a:p>
            <a:pPr lvl="0">
              <a:lnSpc>
                <a:spcPct val="125000"/>
              </a:lnSpc>
            </a:pPr>
            <a:r>
              <a:rPr lang="ko-KR" altLang="ko-KR" sz="1100" dirty="0">
                <a:solidFill>
                  <a:srgbClr val="FF0000"/>
                </a:solidFill>
                <a:latin typeface="MS Mincho" pitchFamily="49" charset="-128"/>
                <a:ea typeface="MS Mincho"/>
                <a:cs typeface="MS Mincho"/>
                <a:sym typeface="MS Mincho"/>
              </a:rPr>
              <a:t>②</a:t>
            </a:r>
            <a:r>
              <a:rPr lang="en-US" altLang="ko-KR" sz="1100" dirty="0">
                <a:solidFill>
                  <a:srgbClr val="FF0000"/>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「回答</a:t>
            </a:r>
            <a:r>
              <a:rPr lang="ja-JP" altLang="en-US" sz="1100" dirty="0">
                <a:latin typeface="MS Mincho" pitchFamily="49" charset="-128"/>
                <a:ea typeface="MS Mincho" pitchFamily="49" charset="-128"/>
              </a:rPr>
              <a:t>済</a:t>
            </a:r>
            <a:r>
              <a:rPr lang="ja-JP" altLang="ko-KR" sz="1100" dirty="0">
                <a:latin typeface="MS Mincho" pitchFamily="49" charset="-128"/>
                <a:ea typeface="MS Mincho" pitchFamily="49" charset="-128"/>
              </a:rPr>
              <a:t>」と</a:t>
            </a:r>
            <a:r>
              <a:rPr lang="ja-JP" altLang="ko-KR" sz="1100" dirty="0">
                <a:solidFill>
                  <a:srgbClr val="FF0000"/>
                </a:solidFill>
                <a:latin typeface="MS Mincho" pitchFamily="49" charset="-128"/>
                <a:ea typeface="MS Mincho" pitchFamily="49" charset="-128"/>
              </a:rPr>
              <a:t>③</a:t>
            </a:r>
            <a:r>
              <a:rPr lang="ja-JP" altLang="ko-KR" sz="1100" dirty="0">
                <a:latin typeface="MS Mincho" pitchFamily="49" charset="-128"/>
                <a:ea typeface="MS Mincho" pitchFamily="49" charset="-128"/>
              </a:rPr>
              <a:t>「強制終了」は必ず「回答入力欄」に回答を記載しなければなりません。</a:t>
            </a:r>
            <a:endParaRPr lang="en-US" altLang="ja-JP" sz="1100" dirty="0">
              <a:latin typeface="MS Mincho" pitchFamily="49" charset="-128"/>
              <a:ea typeface="MS Mincho" pitchFamily="49" charset="-128"/>
            </a:endParaRPr>
          </a:p>
        </p:txBody>
      </p:sp>
      <p:sp>
        <p:nvSpPr>
          <p:cNvPr id="10" name="四角形: 角を丸くする 8">
            <a:extLst>
              <a:ext uri="{FF2B5EF4-FFF2-40B4-BE49-F238E27FC236}">
                <a16:creationId xmlns:a16="http://schemas.microsoft.com/office/drawing/2014/main" id="{2C61E51D-6027-7C37-9079-43AC85481B68}"/>
              </a:ext>
            </a:extLst>
          </p:cNvPr>
          <p:cNvSpPr/>
          <p:nvPr/>
        </p:nvSpPr>
        <p:spPr>
          <a:xfrm>
            <a:off x="1343990" y="1290630"/>
            <a:ext cx="4237694" cy="548489"/>
          </a:xfrm>
          <a:prstGeom prst="roundRect">
            <a:avLst/>
          </a:prstGeom>
          <a:solidFill>
            <a:srgbClr val="FFFFCC"/>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ja-JP" altLang="ko-KR" sz="1100" dirty="0">
                <a:solidFill>
                  <a:schemeClr val="tx1"/>
                </a:solidFill>
                <a:latin typeface="MS Mincho" pitchFamily="49" charset="-128"/>
                <a:ea typeface="MS Mincho" pitchFamily="49" charset="-128"/>
              </a:rPr>
              <a:t>チェックアイDX運営者は回答要求に対して完了処理以外</a:t>
            </a:r>
            <a:r>
              <a:rPr lang="ja-JP" altLang="en-US" sz="1100" dirty="0">
                <a:solidFill>
                  <a:schemeClr val="tx1"/>
                </a:solidFill>
                <a:latin typeface="MS Mincho" pitchFamily="49" charset="-128"/>
                <a:ea typeface="MS Mincho" pitchFamily="49" charset="-128"/>
              </a:rPr>
              <a:t>にも</a:t>
            </a:r>
            <a:r>
              <a:rPr lang="ja-JP" altLang="ko-KR" sz="1100" dirty="0">
                <a:solidFill>
                  <a:schemeClr val="tx1"/>
                </a:solidFill>
                <a:latin typeface="MS Mincho" pitchFamily="49" charset="-128"/>
                <a:ea typeface="MS Mincho" pitchFamily="49" charset="-128"/>
              </a:rPr>
              <a:t> </a:t>
            </a:r>
            <a:r>
              <a:rPr lang="en-US" altLang="ja-JP" sz="1100" dirty="0">
                <a:solidFill>
                  <a:schemeClr val="tx1"/>
                </a:solidFill>
                <a:latin typeface="MS Mincho" pitchFamily="49" charset="-128"/>
                <a:ea typeface="MS Mincho" pitchFamily="49" charset="-128"/>
              </a:rPr>
              <a:t>DX CARE</a:t>
            </a:r>
            <a:r>
              <a:rPr lang="ja-JP" altLang="en-US" sz="1100" dirty="0">
                <a:solidFill>
                  <a:schemeClr val="tx1"/>
                </a:solidFill>
                <a:latin typeface="MS Mincho" pitchFamily="49" charset="-128"/>
                <a:ea typeface="MS Mincho" pitchFamily="49" charset="-128"/>
              </a:rPr>
              <a:t>サポートデスク</a:t>
            </a:r>
            <a:r>
              <a:rPr lang="ja-JP" altLang="ko-KR" sz="1100" dirty="0">
                <a:solidFill>
                  <a:schemeClr val="tx1"/>
                </a:solidFill>
                <a:latin typeface="MS Mincho" pitchFamily="49" charset="-128"/>
                <a:ea typeface="MS Mincho" pitchFamily="49" charset="-128"/>
              </a:rPr>
              <a:t>に「回答依頼」が可能です。</a:t>
            </a:r>
            <a:endParaRPr kumimoji="1" lang="ja-JP" altLang="en-US" sz="1100" dirty="0">
              <a:solidFill>
                <a:schemeClr val="tx1"/>
              </a:solidFill>
              <a:latin typeface="MS Mincho" pitchFamily="49" charset="-128"/>
              <a:ea typeface="MS Mincho" pitchFamily="49" charset="-128"/>
            </a:endParaRPr>
          </a:p>
        </p:txBody>
      </p:sp>
      <p:sp>
        <p:nvSpPr>
          <p:cNvPr id="11" name="Google Shape;465;p21">
            <a:extLst>
              <a:ext uri="{FF2B5EF4-FFF2-40B4-BE49-F238E27FC236}">
                <a16:creationId xmlns:a16="http://schemas.microsoft.com/office/drawing/2014/main" id="{56B525CB-D7C6-280C-7A16-7C7FF8B865F5}"/>
              </a:ext>
            </a:extLst>
          </p:cNvPr>
          <p:cNvSpPr txBox="1"/>
          <p:nvPr/>
        </p:nvSpPr>
        <p:spPr>
          <a:xfrm>
            <a:off x="960870" y="8514676"/>
            <a:ext cx="5003933" cy="515485"/>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en-US" altLang="ko-KR" sz="1100" dirty="0">
                <a:solidFill>
                  <a:schemeClr val="dk1"/>
                </a:solidFill>
                <a:latin typeface="MS Mincho" pitchFamily="49" charset="-128"/>
                <a:ea typeface="MS Mincho" pitchFamily="49" charset="-128"/>
                <a:cs typeface="MS Mincho"/>
                <a:sym typeface="MS Mincho"/>
              </a:rPr>
              <a:t>*</a:t>
            </a:r>
            <a:r>
              <a:rPr lang="ja-JP" altLang="ko-KR" sz="1100" dirty="0">
                <a:latin typeface="MS Mincho" pitchFamily="49" charset="-128"/>
                <a:ea typeface="MS Mincho" pitchFamily="49" charset="-128"/>
              </a:rPr>
              <a:t>ただし、「DX</a:t>
            </a: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CARE回答依頼」はステータスが「お問い合わせ中」の</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状態を維持します。</a:t>
            </a:r>
            <a:endParaRPr dirty="0">
              <a:latin typeface="MS Mincho" pitchFamily="49" charset="-128"/>
              <a:ea typeface="MS Mincho" pitchFamily="49" charset="-128"/>
            </a:endParaRPr>
          </a:p>
        </p:txBody>
      </p:sp>
      <p:pic>
        <p:nvPicPr>
          <p:cNvPr id="12" name="그림 11">
            <a:extLst>
              <a:ext uri="{FF2B5EF4-FFF2-40B4-BE49-F238E27FC236}">
                <a16:creationId xmlns:a16="http://schemas.microsoft.com/office/drawing/2014/main" id="{D93B8D20-73DC-1F04-1299-82AC10B26DF8}"/>
              </a:ext>
            </a:extLst>
          </p:cNvPr>
          <p:cNvPicPr>
            <a:picLocks noChangeAspect="1"/>
          </p:cNvPicPr>
          <p:nvPr/>
        </p:nvPicPr>
        <p:blipFill>
          <a:blip r:embed="rId3" cstate="print"/>
          <a:stretch>
            <a:fillRect/>
          </a:stretch>
        </p:blipFill>
        <p:spPr>
          <a:xfrm>
            <a:off x="620870" y="4475258"/>
            <a:ext cx="4077509" cy="347022"/>
          </a:xfrm>
          <a:prstGeom prst="rect">
            <a:avLst/>
          </a:prstGeom>
          <a:ln>
            <a:solidFill>
              <a:srgbClr val="000000"/>
            </a:solidFill>
          </a:ln>
        </p:spPr>
      </p:pic>
      <p:pic>
        <p:nvPicPr>
          <p:cNvPr id="13" name="그림 12">
            <a:extLst>
              <a:ext uri="{FF2B5EF4-FFF2-40B4-BE49-F238E27FC236}">
                <a16:creationId xmlns:a16="http://schemas.microsoft.com/office/drawing/2014/main" id="{5179C720-35BA-59D5-0ACF-68C6541CB484}"/>
              </a:ext>
            </a:extLst>
          </p:cNvPr>
          <p:cNvPicPr>
            <a:picLocks noChangeAspect="1"/>
          </p:cNvPicPr>
          <p:nvPr/>
        </p:nvPicPr>
        <p:blipFill>
          <a:blip r:embed="rId4" cstate="print"/>
          <a:stretch>
            <a:fillRect/>
          </a:stretch>
        </p:blipFill>
        <p:spPr>
          <a:xfrm>
            <a:off x="1249872" y="4931199"/>
            <a:ext cx="1781110" cy="826528"/>
          </a:xfrm>
          <a:prstGeom prst="rect">
            <a:avLst/>
          </a:prstGeom>
          <a:ln>
            <a:solidFill>
              <a:srgbClr val="000000"/>
            </a:solidFill>
          </a:ln>
        </p:spPr>
      </p:pic>
      <p:cxnSp>
        <p:nvCxnSpPr>
          <p:cNvPr id="14" name="Google Shape;326;p13">
            <a:extLst>
              <a:ext uri="{FF2B5EF4-FFF2-40B4-BE49-F238E27FC236}">
                <a16:creationId xmlns:a16="http://schemas.microsoft.com/office/drawing/2014/main" id="{25371482-9346-3FB3-1888-87A67E01BE95}"/>
              </a:ext>
            </a:extLst>
          </p:cNvPr>
          <p:cNvCxnSpPr>
            <a:stCxn id="15" idx="2"/>
          </p:cNvCxnSpPr>
          <p:nvPr/>
        </p:nvCxnSpPr>
        <p:spPr>
          <a:xfrm rot="5400000">
            <a:off x="3453055" y="4379813"/>
            <a:ext cx="463544" cy="1307686"/>
          </a:xfrm>
          <a:prstGeom prst="bentConnector2">
            <a:avLst/>
          </a:prstGeom>
          <a:noFill/>
          <a:ln w="19050" cap="flat" cmpd="sng">
            <a:solidFill>
              <a:srgbClr val="FF0000"/>
            </a:solidFill>
            <a:prstDash val="solid"/>
            <a:miter lim="800000"/>
            <a:headEnd type="none" w="sm" len="sm"/>
            <a:tailEnd type="triangle" w="med" len="med"/>
          </a:ln>
        </p:spPr>
      </p:cxnSp>
      <p:sp>
        <p:nvSpPr>
          <p:cNvPr id="15" name="Google Shape;161;p4">
            <a:extLst>
              <a:ext uri="{FF2B5EF4-FFF2-40B4-BE49-F238E27FC236}">
                <a16:creationId xmlns:a16="http://schemas.microsoft.com/office/drawing/2014/main" id="{4A702C64-3E2A-06FA-42E1-FD7DB4E98318}"/>
              </a:ext>
            </a:extLst>
          </p:cNvPr>
          <p:cNvSpPr/>
          <p:nvPr/>
        </p:nvSpPr>
        <p:spPr>
          <a:xfrm>
            <a:off x="3978961" y="4536877"/>
            <a:ext cx="719418" cy="265007"/>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grpSp>
        <p:nvGrpSpPr>
          <p:cNvPr id="16" name="그룹 25">
            <a:extLst>
              <a:ext uri="{FF2B5EF4-FFF2-40B4-BE49-F238E27FC236}">
                <a16:creationId xmlns:a16="http://schemas.microsoft.com/office/drawing/2014/main" id="{C1CDFEFB-D902-CDCD-03F1-18EF626B16C4}"/>
              </a:ext>
            </a:extLst>
          </p:cNvPr>
          <p:cNvGrpSpPr/>
          <p:nvPr/>
        </p:nvGrpSpPr>
        <p:grpSpPr>
          <a:xfrm>
            <a:off x="720141" y="6045963"/>
            <a:ext cx="5209663" cy="1316862"/>
            <a:chOff x="-839097" y="4341018"/>
            <a:chExt cx="9825295" cy="2028825"/>
          </a:xfrm>
        </p:grpSpPr>
        <p:pic>
          <p:nvPicPr>
            <p:cNvPr id="17" name="그림 16">
              <a:extLst>
                <a:ext uri="{FF2B5EF4-FFF2-40B4-BE49-F238E27FC236}">
                  <a16:creationId xmlns:a16="http://schemas.microsoft.com/office/drawing/2014/main" id="{A33D039D-17B1-9FB1-EEA7-FB72F71B378D}"/>
                </a:ext>
              </a:extLst>
            </p:cNvPr>
            <p:cNvPicPr>
              <a:picLocks noChangeAspect="1"/>
            </p:cNvPicPr>
            <p:nvPr/>
          </p:nvPicPr>
          <p:blipFill>
            <a:blip r:embed="rId5" cstate="print"/>
            <a:stretch>
              <a:fillRect/>
            </a:stretch>
          </p:blipFill>
          <p:spPr>
            <a:xfrm>
              <a:off x="-839097" y="4341018"/>
              <a:ext cx="6343650" cy="2009775"/>
            </a:xfrm>
            <a:prstGeom prst="rect">
              <a:avLst/>
            </a:prstGeom>
            <a:ln>
              <a:solidFill>
                <a:srgbClr val="000000"/>
              </a:solidFill>
            </a:ln>
          </p:spPr>
        </p:pic>
        <p:pic>
          <p:nvPicPr>
            <p:cNvPr id="18" name="그림 17">
              <a:extLst>
                <a:ext uri="{FF2B5EF4-FFF2-40B4-BE49-F238E27FC236}">
                  <a16:creationId xmlns:a16="http://schemas.microsoft.com/office/drawing/2014/main" id="{43C456A1-770B-FCF2-6596-1105C3F0A0B5}"/>
                </a:ext>
              </a:extLst>
            </p:cNvPr>
            <p:cNvPicPr>
              <a:picLocks noChangeAspect="1"/>
            </p:cNvPicPr>
            <p:nvPr/>
          </p:nvPicPr>
          <p:blipFill>
            <a:blip r:embed="rId6" cstate="print"/>
            <a:stretch>
              <a:fillRect/>
            </a:stretch>
          </p:blipFill>
          <p:spPr>
            <a:xfrm>
              <a:off x="5500048" y="4341018"/>
              <a:ext cx="3486150" cy="2028825"/>
            </a:xfrm>
            <a:prstGeom prst="rect">
              <a:avLst/>
            </a:prstGeom>
            <a:ln>
              <a:solidFill>
                <a:srgbClr val="000000"/>
              </a:solidFill>
            </a:ln>
          </p:spPr>
        </p:pic>
      </p:grpSp>
      <p:cxnSp>
        <p:nvCxnSpPr>
          <p:cNvPr id="19" name="Google Shape;326;p13">
            <a:extLst>
              <a:ext uri="{FF2B5EF4-FFF2-40B4-BE49-F238E27FC236}">
                <a16:creationId xmlns:a16="http://schemas.microsoft.com/office/drawing/2014/main" id="{4C53C5F3-722C-330B-0393-8B504FA00FC0}"/>
              </a:ext>
            </a:extLst>
          </p:cNvPr>
          <p:cNvCxnSpPr>
            <a:stCxn id="20" idx="2"/>
            <a:endCxn id="17" idx="0"/>
          </p:cNvCxnSpPr>
          <p:nvPr/>
        </p:nvCxnSpPr>
        <p:spPr>
          <a:xfrm rot="16200000" flipH="1">
            <a:off x="1878188" y="5522213"/>
            <a:ext cx="370491" cy="677008"/>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20" name="Google Shape;161;p4">
            <a:extLst>
              <a:ext uri="{FF2B5EF4-FFF2-40B4-BE49-F238E27FC236}">
                <a16:creationId xmlns:a16="http://schemas.microsoft.com/office/drawing/2014/main" id="{DA7EE6CB-8D78-EB69-5244-E59069FABF41}"/>
              </a:ext>
            </a:extLst>
          </p:cNvPr>
          <p:cNvSpPr/>
          <p:nvPr/>
        </p:nvSpPr>
        <p:spPr>
          <a:xfrm>
            <a:off x="1337324" y="5426081"/>
            <a:ext cx="775209" cy="249391"/>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1" name="Google Shape;161;p4">
            <a:extLst>
              <a:ext uri="{FF2B5EF4-FFF2-40B4-BE49-F238E27FC236}">
                <a16:creationId xmlns:a16="http://schemas.microsoft.com/office/drawing/2014/main" id="{6141B932-1095-706F-A0F0-E484FDD136CF}"/>
              </a:ext>
            </a:extLst>
          </p:cNvPr>
          <p:cNvSpPr/>
          <p:nvPr/>
        </p:nvSpPr>
        <p:spPr>
          <a:xfrm>
            <a:off x="5291779" y="7113435"/>
            <a:ext cx="638025" cy="237026"/>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2" name="Google Shape;161;p4">
            <a:extLst>
              <a:ext uri="{FF2B5EF4-FFF2-40B4-BE49-F238E27FC236}">
                <a16:creationId xmlns:a16="http://schemas.microsoft.com/office/drawing/2014/main" id="{BBFE8D1A-AB3E-F923-2C37-1A8802F9140C}"/>
              </a:ext>
            </a:extLst>
          </p:cNvPr>
          <p:cNvSpPr/>
          <p:nvPr/>
        </p:nvSpPr>
        <p:spPr>
          <a:xfrm>
            <a:off x="720141" y="7113434"/>
            <a:ext cx="617183" cy="249391"/>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cxnSp>
        <p:nvCxnSpPr>
          <p:cNvPr id="23" name="Google Shape;326;p13">
            <a:extLst>
              <a:ext uri="{FF2B5EF4-FFF2-40B4-BE49-F238E27FC236}">
                <a16:creationId xmlns:a16="http://schemas.microsoft.com/office/drawing/2014/main" id="{977B78C4-CF5C-6E9C-883F-940CF65CFEDD}"/>
              </a:ext>
            </a:extLst>
          </p:cNvPr>
          <p:cNvCxnSpPr>
            <a:stCxn id="22" idx="3"/>
            <a:endCxn id="24" idx="1"/>
          </p:cNvCxnSpPr>
          <p:nvPr/>
        </p:nvCxnSpPr>
        <p:spPr>
          <a:xfrm flipV="1">
            <a:off x="1337324" y="6715407"/>
            <a:ext cx="253165" cy="522723"/>
          </a:xfrm>
          <a:prstGeom prst="bentConnector3">
            <a:avLst>
              <a:gd name="adj1" fmla="val 50000"/>
            </a:avLst>
          </a:prstGeom>
          <a:noFill/>
          <a:ln w="19050" cap="flat" cmpd="sng">
            <a:solidFill>
              <a:srgbClr val="FF0000"/>
            </a:solidFill>
            <a:prstDash val="solid"/>
            <a:miter lim="800000"/>
            <a:headEnd type="none" w="sm" len="sm"/>
            <a:tailEnd type="triangle" w="med" len="med"/>
          </a:ln>
        </p:spPr>
      </p:cxnSp>
      <p:pic>
        <p:nvPicPr>
          <p:cNvPr id="24" name="그림 23">
            <a:extLst>
              <a:ext uri="{FF2B5EF4-FFF2-40B4-BE49-F238E27FC236}">
                <a16:creationId xmlns:a16="http://schemas.microsoft.com/office/drawing/2014/main" id="{A5FEBA7B-9D72-90E4-4981-E78B52A7FC68}"/>
              </a:ext>
            </a:extLst>
          </p:cNvPr>
          <p:cNvPicPr>
            <a:picLocks noChangeAspect="1"/>
          </p:cNvPicPr>
          <p:nvPr/>
        </p:nvPicPr>
        <p:blipFill>
          <a:blip r:embed="rId7" cstate="print"/>
          <a:stretch>
            <a:fillRect/>
          </a:stretch>
        </p:blipFill>
        <p:spPr>
          <a:xfrm>
            <a:off x="1590489" y="6335125"/>
            <a:ext cx="1622893" cy="760564"/>
          </a:xfrm>
          <a:prstGeom prst="rect">
            <a:avLst/>
          </a:prstGeom>
        </p:spPr>
      </p:pic>
      <p:pic>
        <p:nvPicPr>
          <p:cNvPr id="25" name="그림 24">
            <a:extLst>
              <a:ext uri="{FF2B5EF4-FFF2-40B4-BE49-F238E27FC236}">
                <a16:creationId xmlns:a16="http://schemas.microsoft.com/office/drawing/2014/main" id="{E795993C-1FCC-1E04-447B-7267FB38AFE9}"/>
              </a:ext>
            </a:extLst>
          </p:cNvPr>
          <p:cNvPicPr>
            <a:picLocks noChangeAspect="1"/>
          </p:cNvPicPr>
          <p:nvPr/>
        </p:nvPicPr>
        <p:blipFill>
          <a:blip r:embed="rId8" cstate="print"/>
          <a:stretch>
            <a:fillRect/>
          </a:stretch>
        </p:blipFill>
        <p:spPr>
          <a:xfrm>
            <a:off x="3315742" y="6324374"/>
            <a:ext cx="1668043" cy="782066"/>
          </a:xfrm>
          <a:prstGeom prst="rect">
            <a:avLst/>
          </a:prstGeom>
        </p:spPr>
      </p:pic>
      <p:cxnSp>
        <p:nvCxnSpPr>
          <p:cNvPr id="26" name="Google Shape;326;p13">
            <a:extLst>
              <a:ext uri="{FF2B5EF4-FFF2-40B4-BE49-F238E27FC236}">
                <a16:creationId xmlns:a16="http://schemas.microsoft.com/office/drawing/2014/main" id="{3CFCC7E3-6794-F62B-22B8-1952D4BF5DF4}"/>
              </a:ext>
            </a:extLst>
          </p:cNvPr>
          <p:cNvCxnSpPr>
            <a:stCxn id="21" idx="1"/>
            <a:endCxn id="25" idx="3"/>
          </p:cNvCxnSpPr>
          <p:nvPr/>
        </p:nvCxnSpPr>
        <p:spPr>
          <a:xfrm rot="10800000">
            <a:off x="4983785" y="6715408"/>
            <a:ext cx="307994" cy="516541"/>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27" name="Google Shape;153;p4">
            <a:extLst>
              <a:ext uri="{FF2B5EF4-FFF2-40B4-BE49-F238E27FC236}">
                <a16:creationId xmlns:a16="http://schemas.microsoft.com/office/drawing/2014/main" id="{A4A1E361-DC09-07EC-E597-2A02BF7579B3}"/>
              </a:ext>
            </a:extLst>
          </p:cNvPr>
          <p:cNvSpPr txBox="1"/>
          <p:nvPr/>
        </p:nvSpPr>
        <p:spPr>
          <a:xfrm>
            <a:off x="3117146" y="5328446"/>
            <a:ext cx="3649075"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en-US" sz="1100" dirty="0">
                <a:solidFill>
                  <a:srgbClr val="FF0000"/>
                </a:solidFill>
                <a:latin typeface="MS Mincho" pitchFamily="49" charset="-128"/>
                <a:ea typeface="MS Mincho"/>
                <a:cs typeface="MS Mincho"/>
                <a:sym typeface="MS Mincho"/>
              </a:rPr>
              <a:t>④ </a:t>
            </a:r>
            <a:r>
              <a:rPr lang="ja-JP" altLang="ko-KR" sz="1100" dirty="0">
                <a:latin typeface="MS Mincho" pitchFamily="49" charset="-128"/>
                <a:ea typeface="MS Mincho" pitchFamily="49" charset="-128"/>
              </a:rPr>
              <a:t>確認完了後は編集できません。 </a:t>
            </a:r>
            <a:r>
              <a:rPr lang="en-US" altLang="ja-JP" sz="1100" dirty="0">
                <a:latin typeface="MS Mincho" pitchFamily="49" charset="-128"/>
                <a:ea typeface="MS Mincho" pitchFamily="49" charset="-128"/>
              </a:rPr>
              <a:t> </a:t>
            </a: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下段の「戻る」</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「送信」ボタンが表示されます。</a:t>
            </a:r>
            <a:endParaRPr sz="1100" dirty="0">
              <a:latin typeface="MS Mincho" pitchFamily="49" charset="-128"/>
              <a:ea typeface="MS Mincho" pitchFamily="49" charset="-128"/>
              <a:cs typeface="MS Mincho"/>
              <a:sym typeface="MS Mincho"/>
            </a:endParaRPr>
          </a:p>
        </p:txBody>
      </p:sp>
      <p:sp>
        <p:nvSpPr>
          <p:cNvPr id="28" name="Google Shape;286;p11">
            <a:extLst>
              <a:ext uri="{FF2B5EF4-FFF2-40B4-BE49-F238E27FC236}">
                <a16:creationId xmlns:a16="http://schemas.microsoft.com/office/drawing/2014/main" id="{B7D256AB-FF31-EC4A-8771-A27009E28CEA}"/>
              </a:ext>
            </a:extLst>
          </p:cNvPr>
          <p:cNvSpPr txBox="1"/>
          <p:nvPr/>
        </p:nvSpPr>
        <p:spPr>
          <a:xfrm>
            <a:off x="4154219" y="420144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④</a:t>
            </a:r>
            <a:endParaRPr sz="1800" dirty="0">
              <a:solidFill>
                <a:srgbClr val="FF0000"/>
              </a:solidFill>
              <a:latin typeface="Century"/>
              <a:ea typeface="Century"/>
              <a:cs typeface="Century"/>
              <a:sym typeface="Century"/>
            </a:endParaRPr>
          </a:p>
        </p:txBody>
      </p:sp>
      <p:sp>
        <p:nvSpPr>
          <p:cNvPr id="29" name="Google Shape;286;p11">
            <a:extLst>
              <a:ext uri="{FF2B5EF4-FFF2-40B4-BE49-F238E27FC236}">
                <a16:creationId xmlns:a16="http://schemas.microsoft.com/office/drawing/2014/main" id="{43058600-002D-977E-FC61-D2094F9510D2}"/>
              </a:ext>
            </a:extLst>
          </p:cNvPr>
          <p:cNvSpPr txBox="1"/>
          <p:nvPr/>
        </p:nvSpPr>
        <p:spPr>
          <a:xfrm>
            <a:off x="789764" y="6715407"/>
            <a:ext cx="41549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altLang="en-US" sz="1800" dirty="0">
                <a:solidFill>
                  <a:srgbClr val="FF0000"/>
                </a:solidFill>
                <a:latin typeface="ＭＳ 明朝" panose="02020609040205080304" pitchFamily="49" charset="-128"/>
                <a:ea typeface="Century"/>
                <a:cs typeface="Century"/>
                <a:sym typeface="Century"/>
              </a:rPr>
              <a:t>⑤</a:t>
            </a:r>
            <a:endParaRPr sz="1800" dirty="0">
              <a:solidFill>
                <a:srgbClr val="FF0000"/>
              </a:solidFill>
              <a:latin typeface="Century"/>
              <a:ea typeface="Century"/>
              <a:cs typeface="Century"/>
              <a:sym typeface="Century"/>
            </a:endParaRPr>
          </a:p>
        </p:txBody>
      </p:sp>
      <p:sp>
        <p:nvSpPr>
          <p:cNvPr id="30" name="Google Shape;286;p11">
            <a:extLst>
              <a:ext uri="{FF2B5EF4-FFF2-40B4-BE49-F238E27FC236}">
                <a16:creationId xmlns:a16="http://schemas.microsoft.com/office/drawing/2014/main" id="{01B775F7-06A8-7A8A-4AAC-D8127C50F78A}"/>
              </a:ext>
            </a:extLst>
          </p:cNvPr>
          <p:cNvSpPr txBox="1"/>
          <p:nvPr/>
        </p:nvSpPr>
        <p:spPr>
          <a:xfrm>
            <a:off x="5432461" y="6667501"/>
            <a:ext cx="365257"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altLang="en-US" sz="1800" dirty="0">
                <a:solidFill>
                  <a:srgbClr val="FF0000"/>
                </a:solidFill>
                <a:latin typeface="맑은 고딕" panose="020B0503020000020004" pitchFamily="50" charset="-127"/>
                <a:ea typeface="맑은 고딕" panose="020B0503020000020004" pitchFamily="50" charset="-127"/>
                <a:cs typeface="Century"/>
                <a:sym typeface="Century"/>
              </a:rPr>
              <a:t>⑥</a:t>
            </a:r>
            <a:endParaRPr sz="1800" dirty="0">
              <a:solidFill>
                <a:srgbClr val="FF0000"/>
              </a:solidFill>
              <a:latin typeface="Century"/>
              <a:ea typeface="Century"/>
              <a:cs typeface="Century"/>
              <a:sym typeface="Century"/>
            </a:endParaRPr>
          </a:p>
        </p:txBody>
      </p:sp>
      <p:sp>
        <p:nvSpPr>
          <p:cNvPr id="31" name="Google Shape;153;p4">
            <a:extLst>
              <a:ext uri="{FF2B5EF4-FFF2-40B4-BE49-F238E27FC236}">
                <a16:creationId xmlns:a16="http://schemas.microsoft.com/office/drawing/2014/main" id="{1DDC233F-48AB-9752-7C93-DEC9FD294D52}"/>
              </a:ext>
            </a:extLst>
          </p:cNvPr>
          <p:cNvSpPr txBox="1"/>
          <p:nvPr/>
        </p:nvSpPr>
        <p:spPr>
          <a:xfrm>
            <a:off x="899448" y="7444178"/>
            <a:ext cx="4238333"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en-US" sz="1100" dirty="0">
                <a:solidFill>
                  <a:srgbClr val="FF0000"/>
                </a:solidFill>
                <a:latin typeface="MS Mincho" pitchFamily="49" charset="-128"/>
                <a:ea typeface="MS Mincho"/>
                <a:cs typeface="MS Mincho"/>
                <a:sym typeface="MS Mincho"/>
              </a:rPr>
              <a:t>⑤ </a:t>
            </a:r>
            <a:r>
              <a:rPr lang="ja-JP" altLang="ko-KR" sz="1100" dirty="0">
                <a:latin typeface="MS Mincho" pitchFamily="49" charset="-128"/>
                <a:ea typeface="MS Mincho" pitchFamily="49" charset="-128"/>
              </a:rPr>
              <a:t>「確認」処理前の状態である編集モードに切り替わります。</a:t>
            </a:r>
            <a:endParaRPr sz="1100" dirty="0">
              <a:latin typeface="MS Mincho" pitchFamily="49" charset="-128"/>
              <a:ea typeface="MS Mincho" pitchFamily="49" charset="-128"/>
              <a:cs typeface="MS Mincho"/>
              <a:sym typeface="MS Mincho"/>
            </a:endParaRPr>
          </a:p>
        </p:txBody>
      </p:sp>
      <p:sp>
        <p:nvSpPr>
          <p:cNvPr id="32" name="Google Shape;153;p4">
            <a:extLst>
              <a:ext uri="{FF2B5EF4-FFF2-40B4-BE49-F238E27FC236}">
                <a16:creationId xmlns:a16="http://schemas.microsoft.com/office/drawing/2014/main" id="{F623F0DE-05A5-5057-8163-97988F0C6956}"/>
              </a:ext>
            </a:extLst>
          </p:cNvPr>
          <p:cNvSpPr txBox="1"/>
          <p:nvPr/>
        </p:nvSpPr>
        <p:spPr>
          <a:xfrm>
            <a:off x="899448" y="7808977"/>
            <a:ext cx="5030356" cy="727082"/>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en-US" sz="1100" dirty="0">
                <a:solidFill>
                  <a:srgbClr val="FF0000"/>
                </a:solidFill>
                <a:latin typeface="MS Mincho" pitchFamily="49" charset="-128"/>
                <a:ea typeface="MS Mincho"/>
                <a:cs typeface="MS Mincho"/>
                <a:sym typeface="MS Mincho"/>
              </a:rPr>
              <a:t>⑥ </a:t>
            </a:r>
            <a:r>
              <a:rPr lang="ja-JP" altLang="ko-KR" sz="1100" dirty="0">
                <a:latin typeface="MS Mincho" pitchFamily="49" charset="-128"/>
                <a:ea typeface="MS Mincho" pitchFamily="49" charset="-128"/>
              </a:rPr>
              <a:t>最終的なお問い合わせの回答を処理します。 「送信」処理された問い合わせは以前の状態に戻すことができず、問い合わ</a:t>
            </a:r>
            <a:r>
              <a:rPr lang="en-US" altLang="ja-JP" sz="1100" dirty="0">
                <a:latin typeface="MS Mincho" pitchFamily="49" charset="-128"/>
                <a:ea typeface="MS Mincho" pitchFamily="49" charset="-128"/>
              </a:rPr>
              <a:t> </a:t>
            </a: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せ要求した医療機関のステータスは「回答</a:t>
            </a:r>
            <a:r>
              <a:rPr lang="ja-JP" altLang="en-US" sz="1100" dirty="0">
                <a:latin typeface="MS Mincho" pitchFamily="49" charset="-128"/>
                <a:ea typeface="MS Mincho" pitchFamily="49" charset="-128"/>
              </a:rPr>
              <a:t>済</a:t>
            </a:r>
            <a:r>
              <a:rPr lang="ja-JP" altLang="ko-KR" sz="1100" dirty="0">
                <a:latin typeface="MS Mincho" pitchFamily="49" charset="-128"/>
                <a:ea typeface="MS Mincho" pitchFamily="49" charset="-128"/>
              </a:rPr>
              <a:t>」と表示されます。</a:t>
            </a:r>
            <a:endParaRPr sz="1100" dirty="0">
              <a:latin typeface="MS Mincho" pitchFamily="49" charset="-128"/>
              <a:ea typeface="MS Mincho" pitchFamily="49" charset="-128"/>
              <a:cs typeface="MS Mincho"/>
              <a:sym typeface="MS Mincho"/>
            </a:endParaRPr>
          </a:p>
        </p:txBody>
      </p:sp>
    </p:spTree>
    <p:extLst>
      <p:ext uri="{BB962C8B-B14F-4D97-AF65-F5344CB8AC3E}">
        <p14:creationId xmlns:p14="http://schemas.microsoft.com/office/powerpoint/2010/main" val="17047062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A6434429-4241-F8C0-4D14-B494DC4781A6}"/>
              </a:ext>
            </a:extLst>
          </p:cNvPr>
          <p:cNvSpPr>
            <a:spLocks noGrp="1"/>
          </p:cNvSpPr>
          <p:nvPr>
            <p:ph type="sldNum" sz="quarter" idx="12"/>
          </p:nvPr>
        </p:nvSpPr>
        <p:spPr/>
        <p:txBody>
          <a:bodyPr/>
          <a:lstStyle/>
          <a:p>
            <a:fld id="{AE8EA5A1-38AB-4AA0-89CC-DE1004BC27E5}" type="slidenum">
              <a:rPr kumimoji="1" lang="ja-JP" altLang="en-US" smtClean="0"/>
              <a:t>226</a:t>
            </a:fld>
            <a:endParaRPr kumimoji="1" lang="ja-JP" altLang="en-US"/>
          </a:p>
        </p:txBody>
      </p:sp>
      <p:pic>
        <p:nvPicPr>
          <p:cNvPr id="3" name="그림 2">
            <a:extLst>
              <a:ext uri="{FF2B5EF4-FFF2-40B4-BE49-F238E27FC236}">
                <a16:creationId xmlns:a16="http://schemas.microsoft.com/office/drawing/2014/main" id="{DEDDBF40-7B6A-BF77-A394-16353305BAC8}"/>
              </a:ext>
            </a:extLst>
          </p:cNvPr>
          <p:cNvPicPr>
            <a:picLocks noChangeAspect="1"/>
          </p:cNvPicPr>
          <p:nvPr/>
        </p:nvPicPr>
        <p:blipFill>
          <a:blip r:embed="rId2" cstate="print"/>
          <a:stretch>
            <a:fillRect/>
          </a:stretch>
        </p:blipFill>
        <p:spPr>
          <a:xfrm>
            <a:off x="411850" y="1781803"/>
            <a:ext cx="5876426" cy="744803"/>
          </a:xfrm>
          <a:prstGeom prst="rect">
            <a:avLst/>
          </a:prstGeom>
          <a:ln>
            <a:solidFill>
              <a:srgbClr val="000000"/>
            </a:solidFill>
          </a:ln>
        </p:spPr>
      </p:pic>
      <p:sp>
        <p:nvSpPr>
          <p:cNvPr id="4" name="テキスト ボックス 4">
            <a:extLst>
              <a:ext uri="{FF2B5EF4-FFF2-40B4-BE49-F238E27FC236}">
                <a16:creationId xmlns:a16="http://schemas.microsoft.com/office/drawing/2014/main" id="{E4C22B21-50D7-7A15-3010-1CCF6ADF97E5}"/>
              </a:ext>
            </a:extLst>
          </p:cNvPr>
          <p:cNvSpPr txBox="1"/>
          <p:nvPr/>
        </p:nvSpPr>
        <p:spPr>
          <a:xfrm>
            <a:off x="582950" y="945223"/>
            <a:ext cx="5400000" cy="274819"/>
          </a:xfrm>
          <a:prstGeom prst="rect">
            <a:avLst/>
          </a:prstGeom>
          <a:noFill/>
        </p:spPr>
        <p:txBody>
          <a:bodyPr wrap="square">
            <a:spAutoFit/>
          </a:bodyPr>
          <a:lstStyle/>
          <a:p>
            <a:pPr>
              <a:lnSpc>
                <a:spcPct val="125000"/>
              </a:lnSpc>
            </a:pPr>
            <a:r>
              <a:rPr lang="en-US" altLang="ko-KR" sz="1100" dirty="0">
                <a:solidFill>
                  <a:schemeClr val="dk1"/>
                </a:solidFill>
                <a:latin typeface="MS Mincho" pitchFamily="49" charset="-128"/>
                <a:ea typeface="MS Mincho" pitchFamily="49" charset="-128"/>
                <a:cs typeface="MS Mincho"/>
                <a:sym typeface="MS Mincho"/>
              </a:rPr>
              <a:t>DX CARE</a:t>
            </a:r>
            <a:r>
              <a:rPr lang="ja-JP" altLang="en-US" sz="1100" dirty="0">
                <a:latin typeface="MS Mincho" pitchFamily="49" charset="-128"/>
                <a:ea typeface="MS Mincho" pitchFamily="49" charset="-128"/>
              </a:rPr>
              <a:t>サポートデスク</a:t>
            </a:r>
            <a:r>
              <a:rPr lang="ja-JP" altLang="ko-KR" sz="1100" dirty="0">
                <a:latin typeface="MS Mincho" pitchFamily="49" charset="-128"/>
                <a:ea typeface="MS Mincho" pitchFamily="49" charset="-128"/>
              </a:rPr>
              <a:t>の「お問い合わせ」</a:t>
            </a:r>
            <a:r>
              <a:rPr lang="ja-JP" altLang="en-US" sz="1100" dirty="0">
                <a:latin typeface="MS Mincho" pitchFamily="49" charset="-128"/>
                <a:ea typeface="MS Mincho" pitchFamily="49" charset="-128"/>
              </a:rPr>
              <a:t>に対する</a:t>
            </a:r>
            <a:r>
              <a:rPr lang="ja-JP" altLang="ko-KR" sz="1100" dirty="0">
                <a:latin typeface="MS Mincho" pitchFamily="49" charset="-128"/>
                <a:ea typeface="MS Mincho" pitchFamily="49" charset="-128"/>
              </a:rPr>
              <a:t>返信機能です。</a:t>
            </a:r>
            <a:endParaRPr lang="ko-KR" altLang="en-US" sz="1100" b="1" kern="0" dirty="0">
              <a:latin typeface="MS Mincho" pitchFamily="49" charset="-128"/>
              <a:ea typeface="ＭＳ 明朝" panose="02020609040205080304" pitchFamily="17" charset="-128"/>
              <a:cs typeface="KozGoPro-Medium"/>
            </a:endParaRPr>
          </a:p>
        </p:txBody>
      </p:sp>
      <p:sp>
        <p:nvSpPr>
          <p:cNvPr id="6" name="Google Shape;443;p20">
            <a:extLst>
              <a:ext uri="{FF2B5EF4-FFF2-40B4-BE49-F238E27FC236}">
                <a16:creationId xmlns:a16="http://schemas.microsoft.com/office/drawing/2014/main" id="{0D977219-98E9-73D5-99E8-5CF7C9C3DC7C}"/>
              </a:ext>
            </a:extLst>
          </p:cNvPr>
          <p:cNvSpPr txBox="1"/>
          <p:nvPr/>
        </p:nvSpPr>
        <p:spPr>
          <a:xfrm>
            <a:off x="419166" y="1355874"/>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en-US" altLang="ko-KR" sz="1100" b="1" dirty="0">
                <a:solidFill>
                  <a:srgbClr val="7F7F7F"/>
                </a:solidFill>
                <a:latin typeface="MS Mincho" pitchFamily="49" charset="-128"/>
                <a:ea typeface="MS Mincho"/>
                <a:cs typeface="MS Mincho"/>
                <a:sym typeface="MS Mincho"/>
              </a:rPr>
              <a:t> </a:t>
            </a:r>
            <a:r>
              <a:rPr lang="ja-JP" altLang="en-US" sz="1100" b="1" dirty="0">
                <a:latin typeface="MS Mincho" pitchFamily="49" charset="-128"/>
                <a:ea typeface="MS Mincho" pitchFamily="49" charset="-128"/>
              </a:rPr>
              <a:t>上部エリアに</a:t>
            </a:r>
            <a:r>
              <a:rPr lang="ja-JP" altLang="ko-KR" sz="1100" b="1" dirty="0">
                <a:latin typeface="MS Mincho" pitchFamily="49" charset="-128"/>
                <a:ea typeface="MS Mincho" pitchFamily="49" charset="-128"/>
              </a:rPr>
              <a:t>照会条件とボタンが存在します。</a:t>
            </a:r>
            <a:endParaRPr sz="1100" b="1" dirty="0">
              <a:solidFill>
                <a:schemeClr val="dk1"/>
              </a:solidFill>
              <a:latin typeface="MS Mincho" pitchFamily="49" charset="-128"/>
              <a:ea typeface="MS Mincho" pitchFamily="49" charset="-128"/>
              <a:cs typeface="MS Mincho"/>
              <a:sym typeface="MS Mincho"/>
            </a:endParaRPr>
          </a:p>
        </p:txBody>
      </p:sp>
      <p:sp>
        <p:nvSpPr>
          <p:cNvPr id="7" name="Google Shape;437;p20">
            <a:extLst>
              <a:ext uri="{FF2B5EF4-FFF2-40B4-BE49-F238E27FC236}">
                <a16:creationId xmlns:a16="http://schemas.microsoft.com/office/drawing/2014/main" id="{631A7AAB-1728-1F5A-8C6E-128A8DAC313B}"/>
              </a:ext>
            </a:extLst>
          </p:cNvPr>
          <p:cNvSpPr txBox="1"/>
          <p:nvPr/>
        </p:nvSpPr>
        <p:spPr>
          <a:xfrm>
            <a:off x="236776" y="172971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8" name="Google Shape;438;p20">
            <a:extLst>
              <a:ext uri="{FF2B5EF4-FFF2-40B4-BE49-F238E27FC236}">
                <a16:creationId xmlns:a16="http://schemas.microsoft.com/office/drawing/2014/main" id="{9131D8C1-8531-0BFB-4D91-0C23B3180F34}"/>
              </a:ext>
            </a:extLst>
          </p:cNvPr>
          <p:cNvSpPr txBox="1"/>
          <p:nvPr/>
        </p:nvSpPr>
        <p:spPr>
          <a:xfrm>
            <a:off x="5738851" y="172102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9" name="Google Shape;445;p20">
            <a:extLst>
              <a:ext uri="{FF2B5EF4-FFF2-40B4-BE49-F238E27FC236}">
                <a16:creationId xmlns:a16="http://schemas.microsoft.com/office/drawing/2014/main" id="{C5C06905-21E9-E133-6435-7D19EBD215E1}"/>
              </a:ext>
            </a:extLst>
          </p:cNvPr>
          <p:cNvSpPr txBox="1"/>
          <p:nvPr/>
        </p:nvSpPr>
        <p:spPr>
          <a:xfrm>
            <a:off x="236776" y="205740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10" name="Google Shape;439;p20">
            <a:extLst>
              <a:ext uri="{FF2B5EF4-FFF2-40B4-BE49-F238E27FC236}">
                <a16:creationId xmlns:a16="http://schemas.microsoft.com/office/drawing/2014/main" id="{5A987B0D-2AA3-217E-1B47-9D928DEBB4B9}"/>
              </a:ext>
            </a:extLst>
          </p:cNvPr>
          <p:cNvSpPr/>
          <p:nvPr/>
        </p:nvSpPr>
        <p:spPr>
          <a:xfrm>
            <a:off x="3143250" y="1787119"/>
            <a:ext cx="1285875" cy="262366"/>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1" name="Google Shape;432;p20">
            <a:extLst>
              <a:ext uri="{FF2B5EF4-FFF2-40B4-BE49-F238E27FC236}">
                <a16:creationId xmlns:a16="http://schemas.microsoft.com/office/drawing/2014/main" id="{778E232F-E89C-2EEE-D914-FE8D09ACAB5E}"/>
              </a:ext>
            </a:extLst>
          </p:cNvPr>
          <p:cNvSpPr txBox="1"/>
          <p:nvPr/>
        </p:nvSpPr>
        <p:spPr>
          <a:xfrm>
            <a:off x="279401" y="2638766"/>
            <a:ext cx="6368716" cy="1573467"/>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現在の状態に</a:t>
            </a:r>
            <a:r>
              <a:rPr lang="ja-JP" altLang="en-US" sz="1100" dirty="0">
                <a:latin typeface="MS Mincho" pitchFamily="49" charset="-128"/>
                <a:ea typeface="MS Mincho" pitchFamily="49" charset="-128"/>
              </a:rPr>
              <a:t>該当</a:t>
            </a:r>
            <a:r>
              <a:rPr lang="ja-JP" altLang="ko-KR" sz="1100" dirty="0">
                <a:latin typeface="MS Mincho" pitchFamily="49" charset="-128"/>
                <a:ea typeface="MS Mincho" pitchFamily="49" charset="-128"/>
              </a:rPr>
              <a:t>する問い合わせを照会します。</a:t>
            </a:r>
            <a:endParaRPr lang="en-US" altLang="ko-KR" sz="1100" dirty="0">
              <a:solidFill>
                <a:schemeClr val="dk1"/>
              </a:solidFill>
              <a:latin typeface="MS Mincho" pitchFamily="49" charset="-128"/>
              <a:ea typeface="MS Mincho" pitchFamily="49" charset="-128"/>
              <a:cs typeface="MS Mincho"/>
              <a:sym typeface="MS Mincho"/>
            </a:endParaRPr>
          </a:p>
          <a:p>
            <a:pPr lvl="0">
              <a:lnSpc>
                <a:spcPct val="125000"/>
              </a:lnSpc>
            </a:pPr>
            <a:r>
              <a:rPr lang="en-US" altLang="ko-KR" sz="1100" dirty="0">
                <a:solidFill>
                  <a:schemeClr val="dk1"/>
                </a:solidFill>
                <a:latin typeface="MS Mincho" pitchFamily="49" charset="-128"/>
                <a:ea typeface="MS Mincho" pitchFamily="49" charset="-128"/>
                <a:cs typeface="MS Mincho"/>
                <a:sym typeface="MS Mincho"/>
              </a:rPr>
              <a:t> * </a:t>
            </a:r>
            <a:r>
              <a:rPr lang="ja-JP" altLang="ko-KR" sz="1100" dirty="0">
                <a:latin typeface="MS Mincho" pitchFamily="49" charset="-128"/>
                <a:ea typeface="MS Mincho" pitchFamily="49" charset="-128"/>
              </a:rPr>
              <a:t>サポーターに支援依頼を要請した「HELP中」</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「HELP回答依頼受付」のステータス値が</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追加されます。 「HELP中」状態値は医学的判断を要する場合</a:t>
            </a:r>
            <a:r>
              <a:rPr lang="ja-JP" altLang="en-US" sz="1100" dirty="0">
                <a:latin typeface="MS Mincho" pitchFamily="49" charset="-128"/>
                <a:ea typeface="MS Mincho" pitchFamily="49" charset="-128"/>
              </a:rPr>
              <a:t>にはサ</a:t>
            </a:r>
            <a:r>
              <a:rPr lang="ja-JP" altLang="ko-KR" sz="1100" dirty="0">
                <a:latin typeface="MS Mincho" pitchFamily="49" charset="-128"/>
                <a:ea typeface="MS Mincho" pitchFamily="49" charset="-128"/>
              </a:rPr>
              <a:t>ーターに回答依頼した</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問い合わせです。「HELP回答依頼受付」はサポーターが回答依頼に対して受付した状態を</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表示します。</a:t>
            </a:r>
            <a:r>
              <a:rPr lang="en-US" altLang="ko-KR" sz="1100" dirty="0">
                <a:solidFill>
                  <a:schemeClr val="dk1"/>
                </a:solidFill>
                <a:latin typeface="MS Mincho" pitchFamily="49" charset="-128"/>
                <a:ea typeface="MS Mincho" pitchFamily="49" charset="-128"/>
                <a:cs typeface="MS Mincho"/>
                <a:sym typeface="MS Mincho"/>
              </a:rPr>
              <a:t>      </a:t>
            </a:r>
          </a:p>
          <a:p>
            <a:pPr lvl="0">
              <a:lnSpc>
                <a:spcPct val="125000"/>
              </a:lnSpc>
            </a:pPr>
            <a:r>
              <a:rPr lang="ko-KR" alt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追加照会条件</a:t>
            </a:r>
            <a:r>
              <a:rPr lang="ja-JP" altLang="en-US" sz="1100" dirty="0">
                <a:latin typeface="MS Mincho" pitchFamily="49" charset="-128"/>
                <a:ea typeface="MS Mincho" pitchFamily="49" charset="-128"/>
              </a:rPr>
              <a:t>として</a:t>
            </a:r>
            <a:r>
              <a:rPr lang="ja-JP" altLang="ko-KR" sz="1100" dirty="0">
                <a:latin typeface="MS Mincho" pitchFamily="49" charset="-128"/>
                <a:ea typeface="MS Mincho" pitchFamily="49" charset="-128"/>
              </a:rPr>
              <a:t>問い合わせのタイトル</a:t>
            </a:r>
            <a:r>
              <a:rPr lang="ja-JP" altLang="en-US" sz="1100" dirty="0">
                <a:latin typeface="MS Mincho" pitchFamily="49" charset="-128"/>
                <a:ea typeface="MS Mincho" pitchFamily="49" charset="-128"/>
              </a:rPr>
              <a:t>や</a:t>
            </a:r>
            <a:r>
              <a:rPr lang="ja-JP" altLang="ko-KR" sz="1100" dirty="0">
                <a:latin typeface="MS Mincho" pitchFamily="49" charset="-128"/>
                <a:ea typeface="MS Mincho" pitchFamily="49" charset="-128"/>
              </a:rPr>
              <a:t>医療機関顧客番号</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医療機関名の前方一致照会</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条件で照会が可能です。</a:t>
            </a:r>
            <a:endParaRPr dirty="0">
              <a:latin typeface="MS Mincho" pitchFamily="49" charset="-128"/>
              <a:ea typeface="MS Mincho" pitchFamily="49" charset="-128"/>
            </a:endParaRPr>
          </a:p>
        </p:txBody>
      </p:sp>
      <p:sp>
        <p:nvSpPr>
          <p:cNvPr id="12" name="Google Shape;434;p20">
            <a:extLst>
              <a:ext uri="{FF2B5EF4-FFF2-40B4-BE49-F238E27FC236}">
                <a16:creationId xmlns:a16="http://schemas.microsoft.com/office/drawing/2014/main" id="{3349A934-D57B-6393-A063-1E256C157623}"/>
              </a:ext>
            </a:extLst>
          </p:cNvPr>
          <p:cNvSpPr txBox="1"/>
          <p:nvPr/>
        </p:nvSpPr>
        <p:spPr>
          <a:xfrm>
            <a:off x="276411" y="4610131"/>
            <a:ext cx="5606025"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③</a:t>
            </a:r>
            <a:r>
              <a:rPr lang="ja-JP" altLang="ko-KR" sz="1100" dirty="0">
                <a:latin typeface="MS Mincho" pitchFamily="49" charset="-128"/>
                <a:ea typeface="MS Mincho" pitchFamily="49" charset="-128"/>
              </a:rPr>
              <a:t>照会ボタンをクリックすると照会されます。</a:t>
            </a:r>
            <a:endParaRPr dirty="0">
              <a:latin typeface="MS Mincho" pitchFamily="49" charset="-128"/>
              <a:ea typeface="MS Mincho" pitchFamily="49" charset="-128"/>
            </a:endParaRPr>
          </a:p>
        </p:txBody>
      </p:sp>
      <p:pic>
        <p:nvPicPr>
          <p:cNvPr id="13" name="그림 12">
            <a:extLst>
              <a:ext uri="{FF2B5EF4-FFF2-40B4-BE49-F238E27FC236}">
                <a16:creationId xmlns:a16="http://schemas.microsoft.com/office/drawing/2014/main" id="{1EAA2ED6-520C-87FF-D6CA-A31EE18E907B}"/>
              </a:ext>
            </a:extLst>
          </p:cNvPr>
          <p:cNvPicPr>
            <a:picLocks noChangeAspect="1"/>
          </p:cNvPicPr>
          <p:nvPr/>
        </p:nvPicPr>
        <p:blipFill>
          <a:blip r:embed="rId3" cstate="print"/>
          <a:stretch>
            <a:fillRect/>
          </a:stretch>
        </p:blipFill>
        <p:spPr>
          <a:xfrm>
            <a:off x="411850" y="5220017"/>
            <a:ext cx="5940651" cy="797083"/>
          </a:xfrm>
          <a:prstGeom prst="rect">
            <a:avLst/>
          </a:prstGeom>
          <a:ln>
            <a:solidFill>
              <a:srgbClr val="000000"/>
            </a:solidFill>
          </a:ln>
        </p:spPr>
      </p:pic>
      <p:cxnSp>
        <p:nvCxnSpPr>
          <p:cNvPr id="14" name="Google Shape;326;p13">
            <a:extLst>
              <a:ext uri="{FF2B5EF4-FFF2-40B4-BE49-F238E27FC236}">
                <a16:creationId xmlns:a16="http://schemas.microsoft.com/office/drawing/2014/main" id="{12FF262A-3F2B-4BD1-88D1-6087F7474783}"/>
              </a:ext>
            </a:extLst>
          </p:cNvPr>
          <p:cNvCxnSpPr/>
          <p:nvPr/>
        </p:nvCxnSpPr>
        <p:spPr>
          <a:xfrm rot="5400000">
            <a:off x="624784" y="5093581"/>
            <a:ext cx="362981" cy="394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15" name="Google Shape;465;p21">
            <a:extLst>
              <a:ext uri="{FF2B5EF4-FFF2-40B4-BE49-F238E27FC236}">
                <a16:creationId xmlns:a16="http://schemas.microsoft.com/office/drawing/2014/main" id="{99A113A8-4CC9-36F3-F363-3F946B099DAD}"/>
              </a:ext>
            </a:extLst>
          </p:cNvPr>
          <p:cNvSpPr txBox="1"/>
          <p:nvPr/>
        </p:nvSpPr>
        <p:spPr>
          <a:xfrm>
            <a:off x="1904050" y="5817749"/>
            <a:ext cx="2757800" cy="727082"/>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リストから選択してダブルクリックすると医療機関から送信された「問い合わせ内容」ウィンドウが表示されます。</a:t>
            </a:r>
            <a:endParaRPr dirty="0">
              <a:latin typeface="MS Mincho" pitchFamily="49" charset="-128"/>
              <a:ea typeface="MS Mincho" pitchFamily="49" charset="-128"/>
            </a:endParaRPr>
          </a:p>
        </p:txBody>
      </p:sp>
      <p:pic>
        <p:nvPicPr>
          <p:cNvPr id="16" name="그림 15">
            <a:extLst>
              <a:ext uri="{FF2B5EF4-FFF2-40B4-BE49-F238E27FC236}">
                <a16:creationId xmlns:a16="http://schemas.microsoft.com/office/drawing/2014/main" id="{360D7A15-E072-7295-021C-85C75DE07DDC}"/>
              </a:ext>
            </a:extLst>
          </p:cNvPr>
          <p:cNvPicPr>
            <a:picLocks noChangeAspect="1"/>
          </p:cNvPicPr>
          <p:nvPr/>
        </p:nvPicPr>
        <p:blipFill>
          <a:blip r:embed="rId4" cstate="print"/>
          <a:stretch>
            <a:fillRect/>
          </a:stretch>
        </p:blipFill>
        <p:spPr>
          <a:xfrm>
            <a:off x="327781" y="6768985"/>
            <a:ext cx="6092070" cy="650671"/>
          </a:xfrm>
          <a:prstGeom prst="rect">
            <a:avLst/>
          </a:prstGeom>
          <a:ln>
            <a:solidFill>
              <a:srgbClr val="000000"/>
            </a:solidFill>
          </a:ln>
        </p:spPr>
      </p:pic>
      <p:sp>
        <p:nvSpPr>
          <p:cNvPr id="17" name="Google Shape;465;p21">
            <a:extLst>
              <a:ext uri="{FF2B5EF4-FFF2-40B4-BE49-F238E27FC236}">
                <a16:creationId xmlns:a16="http://schemas.microsoft.com/office/drawing/2014/main" id="{FFDB128D-7B01-A555-EF22-0780C39FEF30}"/>
              </a:ext>
            </a:extLst>
          </p:cNvPr>
          <p:cNvSpPr txBox="1"/>
          <p:nvPr/>
        </p:nvSpPr>
        <p:spPr>
          <a:xfrm>
            <a:off x="1904050" y="7458401"/>
            <a:ext cx="3685287" cy="727082"/>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お問い合わせへの追加「</a:t>
            </a:r>
            <a:r>
              <a:rPr lang="ja-JP" altLang="en-US" sz="1100" dirty="0">
                <a:latin typeface="MS Mincho" pitchFamily="49" charset="-128"/>
                <a:ea typeface="MS Mincho" pitchFamily="49" charset="-128"/>
              </a:rPr>
              <a:t>子供</a:t>
            </a:r>
            <a:r>
              <a:rPr lang="ja-JP" altLang="ko-KR" sz="1100" dirty="0">
                <a:latin typeface="MS Mincho" pitchFamily="49" charset="-128"/>
                <a:ea typeface="MS Mincho" pitchFamily="49" charset="-128"/>
              </a:rPr>
              <a:t>問い合わせ」が作成された</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場合のお問い合わせ一覧表示内容です。</a:t>
            </a:r>
            <a:endParaRPr lang="en-US" altLang="ja-JP" sz="1100" dirty="0">
              <a:latin typeface="MS Mincho" pitchFamily="49" charset="-128"/>
              <a:ea typeface="MS Mincho" pitchFamily="49" charset="-128"/>
            </a:endParaRPr>
          </a:p>
          <a:p>
            <a:pPr lvl="0">
              <a:lnSpc>
                <a:spcPct val="125000"/>
              </a:lnSpc>
            </a:pPr>
            <a:r>
              <a:rPr lang="en-US" altLang="ko-KR" sz="1100" dirty="0">
                <a:solidFill>
                  <a:schemeClr val="dk1"/>
                </a:solidFill>
                <a:latin typeface="MS Mincho" pitchFamily="49" charset="-128"/>
                <a:ea typeface="MS Mincho" pitchFamily="49" charset="-128"/>
                <a:sym typeface="MS Mincho"/>
              </a:rPr>
              <a:t>Ex)</a:t>
            </a:r>
            <a:r>
              <a:rPr lang="ja-JP" altLang="ko-KR" sz="1100" dirty="0">
                <a:latin typeface="MS Mincho" pitchFamily="49" charset="-128"/>
                <a:ea typeface="MS Mincho" pitchFamily="49" charset="-128"/>
              </a:rPr>
              <a:t>追加された</a:t>
            </a:r>
            <a:r>
              <a:rPr lang="ja-JP" altLang="en-US" sz="1100" dirty="0">
                <a:latin typeface="MS Mincho" pitchFamily="49" charset="-128"/>
                <a:ea typeface="MS Mincho" pitchFamily="49" charset="-128"/>
              </a:rPr>
              <a:t>子供</a:t>
            </a:r>
            <a:r>
              <a:rPr lang="ja-JP" altLang="ko-KR" sz="1100" dirty="0">
                <a:latin typeface="MS Mincho" pitchFamily="49" charset="-128"/>
                <a:ea typeface="MS Mincho" pitchFamily="49" charset="-128"/>
              </a:rPr>
              <a:t>問い合わせが2件ある場合</a:t>
            </a:r>
            <a:endParaRPr dirty="0">
              <a:latin typeface="MS Mincho" pitchFamily="49" charset="-128"/>
              <a:ea typeface="MS Mincho" pitchFamily="49" charset="-128"/>
            </a:endParaRPr>
          </a:p>
        </p:txBody>
      </p:sp>
      <p:sp>
        <p:nvSpPr>
          <p:cNvPr id="18" name="正方形/長方形 6">
            <a:extLst>
              <a:ext uri="{FF2B5EF4-FFF2-40B4-BE49-F238E27FC236}">
                <a16:creationId xmlns:a16="http://schemas.microsoft.com/office/drawing/2014/main" id="{5E617C26-6FBE-9F43-FAA8-4A3C6ECCDB12}"/>
              </a:ext>
            </a:extLst>
          </p:cNvPr>
          <p:cNvSpPr/>
          <p:nvPr/>
        </p:nvSpPr>
        <p:spPr>
          <a:xfrm>
            <a:off x="5819166" y="5564529"/>
            <a:ext cx="213887" cy="10805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16002FD8-4D2F-A17C-81BA-3227F1DB26A1}"/>
              </a:ext>
            </a:extLst>
          </p:cNvPr>
          <p:cNvSpPr/>
          <p:nvPr/>
        </p:nvSpPr>
        <p:spPr>
          <a:xfrm>
            <a:off x="5825142" y="5770977"/>
            <a:ext cx="213887" cy="10805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0E859580-C244-0E42-104B-68CC8C6CC806}"/>
              </a:ext>
            </a:extLst>
          </p:cNvPr>
          <p:cNvSpPr/>
          <p:nvPr/>
        </p:nvSpPr>
        <p:spPr>
          <a:xfrm>
            <a:off x="2226880" y="6814781"/>
            <a:ext cx="213887" cy="10805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433970B2-83A3-DA7D-A601-86FFD807F719}"/>
              </a:ext>
            </a:extLst>
          </p:cNvPr>
          <p:cNvSpPr/>
          <p:nvPr/>
        </p:nvSpPr>
        <p:spPr>
          <a:xfrm>
            <a:off x="2226880" y="7022241"/>
            <a:ext cx="213887" cy="10805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46044585-9843-58B6-5679-078CBEEEBE39}"/>
              </a:ext>
            </a:extLst>
          </p:cNvPr>
          <p:cNvSpPr/>
          <p:nvPr/>
        </p:nvSpPr>
        <p:spPr>
          <a:xfrm>
            <a:off x="2211104" y="7234375"/>
            <a:ext cx="213887" cy="10805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1">
            <a:extLst>
              <a:ext uri="{FF2B5EF4-FFF2-40B4-BE49-F238E27FC236}">
                <a16:creationId xmlns:a16="http://schemas.microsoft.com/office/drawing/2014/main" id="{B9E64C1A-8556-B4F0-D874-34614F56B2F5}"/>
              </a:ext>
            </a:extLst>
          </p:cNvPr>
          <p:cNvSpPr txBox="1"/>
          <p:nvPr/>
        </p:nvSpPr>
        <p:spPr>
          <a:xfrm>
            <a:off x="204963" y="575775"/>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　 </a:t>
            </a:r>
            <a:r>
              <a:rPr lang="en-US" altLang="ja-JP" sz="1200" b="1" spc="-5" dirty="0">
                <a:latin typeface="游ゴシック" panose="020B0400000000000000" pitchFamily="50" charset="-128"/>
                <a:ea typeface="游ゴシック" panose="020B0400000000000000" pitchFamily="50" charset="-128"/>
                <a:cs typeface="함초롬바탕" panose="02030604000101010101" pitchFamily="18" charset="-128"/>
              </a:rPr>
              <a:t>2. </a:t>
            </a: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　</a:t>
            </a:r>
            <a:r>
              <a:rPr kumimoji="1" lang="en-US" altLang="ja-JP" sz="1200" b="1" dirty="0">
                <a:latin typeface="+mn-ea"/>
              </a:rPr>
              <a:t> DX Care</a:t>
            </a:r>
            <a:r>
              <a:rPr kumimoji="1" lang="ja-JP" altLang="en-US" sz="1200" b="1" dirty="0">
                <a:latin typeface="+mn-ea"/>
              </a:rPr>
              <a:t>サポートデスク</a:t>
            </a:r>
            <a:endParaRPr kumimoji="1" lang="ja-JP" altLang="en-US" sz="12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040361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E77B52FB-FCB4-FA28-700F-E77E8508479F}"/>
              </a:ext>
            </a:extLst>
          </p:cNvPr>
          <p:cNvSpPr>
            <a:spLocks noGrp="1"/>
          </p:cNvSpPr>
          <p:nvPr>
            <p:ph type="sldNum" sz="quarter" idx="12"/>
          </p:nvPr>
        </p:nvSpPr>
        <p:spPr/>
        <p:txBody>
          <a:bodyPr/>
          <a:lstStyle/>
          <a:p>
            <a:fld id="{AE8EA5A1-38AB-4AA0-89CC-DE1004BC27E5}" type="slidenum">
              <a:rPr kumimoji="1" lang="ja-JP" altLang="en-US" smtClean="0"/>
              <a:t>191</a:t>
            </a:fld>
            <a:endParaRPr kumimoji="1" lang="ja-JP" altLang="en-US"/>
          </a:p>
        </p:txBody>
      </p:sp>
      <p:grpSp>
        <p:nvGrpSpPr>
          <p:cNvPr id="3" name="그룹 2">
            <a:extLst>
              <a:ext uri="{FF2B5EF4-FFF2-40B4-BE49-F238E27FC236}">
                <a16:creationId xmlns:a16="http://schemas.microsoft.com/office/drawing/2014/main" id="{DE5E1439-A312-3454-E5F8-B1B02645C79F}"/>
              </a:ext>
            </a:extLst>
          </p:cNvPr>
          <p:cNvGrpSpPr/>
          <p:nvPr/>
        </p:nvGrpSpPr>
        <p:grpSpPr>
          <a:xfrm>
            <a:off x="250652" y="1312319"/>
            <a:ext cx="6367146" cy="4354829"/>
            <a:chOff x="877982" y="1726994"/>
            <a:chExt cx="6367146" cy="4354829"/>
          </a:xfrm>
        </p:grpSpPr>
        <p:pic>
          <p:nvPicPr>
            <p:cNvPr id="4" name="그림 3">
              <a:extLst>
                <a:ext uri="{FF2B5EF4-FFF2-40B4-BE49-F238E27FC236}">
                  <a16:creationId xmlns:a16="http://schemas.microsoft.com/office/drawing/2014/main" id="{EF4CB727-8562-C060-0246-A122C229A13F}"/>
                </a:ext>
              </a:extLst>
            </p:cNvPr>
            <p:cNvPicPr>
              <a:picLocks noChangeAspect="1"/>
            </p:cNvPicPr>
            <p:nvPr/>
          </p:nvPicPr>
          <p:blipFill>
            <a:blip r:embed="rId2" cstate="print"/>
            <a:stretch>
              <a:fillRect/>
            </a:stretch>
          </p:blipFill>
          <p:spPr>
            <a:xfrm>
              <a:off x="877982" y="1726994"/>
              <a:ext cx="6367146" cy="1101266"/>
            </a:xfrm>
            <a:prstGeom prst="rect">
              <a:avLst/>
            </a:prstGeom>
          </p:spPr>
        </p:pic>
        <p:pic>
          <p:nvPicPr>
            <p:cNvPr id="5" name="그림 4">
              <a:extLst>
                <a:ext uri="{FF2B5EF4-FFF2-40B4-BE49-F238E27FC236}">
                  <a16:creationId xmlns:a16="http://schemas.microsoft.com/office/drawing/2014/main" id="{18EEE66F-10D8-3634-F126-53164C98812B}"/>
                </a:ext>
              </a:extLst>
            </p:cNvPr>
            <p:cNvPicPr>
              <a:picLocks noChangeAspect="1"/>
            </p:cNvPicPr>
            <p:nvPr/>
          </p:nvPicPr>
          <p:blipFill>
            <a:blip r:embed="rId3" cstate="print"/>
            <a:stretch>
              <a:fillRect/>
            </a:stretch>
          </p:blipFill>
          <p:spPr>
            <a:xfrm>
              <a:off x="4609395" y="2828260"/>
              <a:ext cx="2603834" cy="3253563"/>
            </a:xfrm>
            <a:prstGeom prst="rect">
              <a:avLst/>
            </a:prstGeom>
          </p:spPr>
        </p:pic>
      </p:grpSp>
      <p:sp>
        <p:nvSpPr>
          <p:cNvPr id="6" name="テキスト ボックス 3">
            <a:extLst>
              <a:ext uri="{FF2B5EF4-FFF2-40B4-BE49-F238E27FC236}">
                <a16:creationId xmlns:a16="http://schemas.microsoft.com/office/drawing/2014/main" id="{8C685E93-4AB2-F6FA-AD91-77F7145504E1}"/>
              </a:ext>
            </a:extLst>
          </p:cNvPr>
          <p:cNvSpPr txBox="1"/>
          <p:nvPr/>
        </p:nvSpPr>
        <p:spPr>
          <a:xfrm>
            <a:off x="601529" y="658566"/>
            <a:ext cx="5400000" cy="486415"/>
          </a:xfrm>
          <a:prstGeom prst="rect">
            <a:avLst/>
          </a:prstGeom>
          <a:noFill/>
        </p:spPr>
        <p:txBody>
          <a:bodyPr wrap="square">
            <a:spAutoFit/>
          </a:bodyPr>
          <a:lstStyle/>
          <a:p>
            <a:pPr>
              <a:lnSpc>
                <a:spcPct val="125000"/>
              </a:lnSpc>
            </a:pPr>
            <a:r>
              <a:rPr lang="ja-JP" altLang="ko-KR" sz="1100" dirty="0">
                <a:latin typeface="+mn-ea"/>
              </a:rPr>
              <a:t>顧客情報</a:t>
            </a:r>
            <a:r>
              <a:rPr lang="ja-JP" altLang="en-US" sz="1100" dirty="0">
                <a:latin typeface="+mn-ea"/>
              </a:rPr>
              <a:t>の</a:t>
            </a:r>
            <a:r>
              <a:rPr lang="ja-JP" altLang="ko-KR" sz="1100" dirty="0">
                <a:latin typeface="+mn-ea"/>
              </a:rPr>
              <a:t>変更</a:t>
            </a:r>
            <a:endParaRPr lang="en-US" altLang="ja-JP" sz="1100" dirty="0">
              <a:latin typeface="+mn-ea"/>
            </a:endParaRPr>
          </a:p>
          <a:p>
            <a:pPr>
              <a:lnSpc>
                <a:spcPct val="125000"/>
              </a:lnSpc>
            </a:pPr>
            <a:r>
              <a:rPr lang="en-US" altLang="ko-KR" sz="1100" dirty="0">
                <a:latin typeface="+mn-ea"/>
              </a:rPr>
              <a:t>- </a:t>
            </a:r>
            <a:r>
              <a:rPr lang="ja-JP" altLang="ko-KR" sz="1100" dirty="0">
                <a:latin typeface="+mn-ea"/>
              </a:rPr>
              <a:t>リストから選択した顧客の情報を「変更」ボタン</a:t>
            </a:r>
            <a:r>
              <a:rPr lang="ja-JP" altLang="en-US" sz="1100" dirty="0">
                <a:latin typeface="+mn-ea"/>
              </a:rPr>
              <a:t>で変更します</a:t>
            </a:r>
            <a:r>
              <a:rPr lang="ja-JP" altLang="ko-KR" sz="1100" dirty="0">
                <a:latin typeface="+mn-ea"/>
              </a:rPr>
              <a:t>。</a:t>
            </a:r>
            <a:endParaRPr lang="en-US" altLang="ja-JP" sz="1100" dirty="0">
              <a:latin typeface="+mn-ea"/>
            </a:endParaRPr>
          </a:p>
        </p:txBody>
      </p:sp>
      <p:sp>
        <p:nvSpPr>
          <p:cNvPr id="7" name="四角形: 角を丸くする 22">
            <a:extLst>
              <a:ext uri="{FF2B5EF4-FFF2-40B4-BE49-F238E27FC236}">
                <a16:creationId xmlns:a16="http://schemas.microsoft.com/office/drawing/2014/main" id="{F04F8566-9EA7-2319-7168-1C384E594709}"/>
              </a:ext>
            </a:extLst>
          </p:cNvPr>
          <p:cNvSpPr/>
          <p:nvPr/>
        </p:nvSpPr>
        <p:spPr>
          <a:xfrm>
            <a:off x="5523062" y="1862953"/>
            <a:ext cx="526855" cy="21039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22">
            <a:extLst>
              <a:ext uri="{FF2B5EF4-FFF2-40B4-BE49-F238E27FC236}">
                <a16:creationId xmlns:a16="http://schemas.microsoft.com/office/drawing/2014/main" id="{2F3AD05F-42F9-61BE-48E2-6885FC2417F0}"/>
              </a:ext>
            </a:extLst>
          </p:cNvPr>
          <p:cNvSpPr/>
          <p:nvPr/>
        </p:nvSpPr>
        <p:spPr>
          <a:xfrm>
            <a:off x="5608121" y="5044530"/>
            <a:ext cx="526855" cy="21039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18">
            <a:extLst>
              <a:ext uri="{FF2B5EF4-FFF2-40B4-BE49-F238E27FC236}">
                <a16:creationId xmlns:a16="http://schemas.microsoft.com/office/drawing/2014/main" id="{C84B4FDE-F373-4310-ED4C-472B5CE6634E}"/>
              </a:ext>
            </a:extLst>
          </p:cNvPr>
          <p:cNvSpPr txBox="1"/>
          <p:nvPr/>
        </p:nvSpPr>
        <p:spPr>
          <a:xfrm>
            <a:off x="6124319" y="4965059"/>
            <a:ext cx="415498" cy="369332"/>
          </a:xfrm>
          <a:prstGeom prst="rect">
            <a:avLst/>
          </a:prstGeom>
          <a:noFill/>
        </p:spPr>
        <p:txBody>
          <a:bodyPr wrap="none" rtlCol="0">
            <a:spAutoFit/>
          </a:bodyPr>
          <a:lstStyle/>
          <a:p>
            <a:r>
              <a:rPr kumimoji="1" lang="ja-JP" altLang="en-US" dirty="0">
                <a:solidFill>
                  <a:srgbClr val="FF0000"/>
                </a:solidFill>
              </a:rPr>
              <a:t>②</a:t>
            </a:r>
          </a:p>
        </p:txBody>
      </p:sp>
      <p:sp>
        <p:nvSpPr>
          <p:cNvPr id="10" name="テキスト ボックス 21">
            <a:extLst>
              <a:ext uri="{FF2B5EF4-FFF2-40B4-BE49-F238E27FC236}">
                <a16:creationId xmlns:a16="http://schemas.microsoft.com/office/drawing/2014/main" id="{2FE2F526-F290-9C90-B906-9E757BCD7F51}"/>
              </a:ext>
            </a:extLst>
          </p:cNvPr>
          <p:cNvSpPr txBox="1"/>
          <p:nvPr/>
        </p:nvSpPr>
        <p:spPr>
          <a:xfrm>
            <a:off x="6042811" y="1783482"/>
            <a:ext cx="415498" cy="369332"/>
          </a:xfrm>
          <a:prstGeom prst="rect">
            <a:avLst/>
          </a:prstGeom>
          <a:noFill/>
        </p:spPr>
        <p:txBody>
          <a:bodyPr wrap="none" rtlCol="0">
            <a:spAutoFit/>
          </a:bodyPr>
          <a:lstStyle/>
          <a:p>
            <a:r>
              <a:rPr kumimoji="1" lang="ja-JP" altLang="en-US" dirty="0">
                <a:solidFill>
                  <a:srgbClr val="FF0000"/>
                </a:solidFill>
              </a:rPr>
              <a:t>①</a:t>
            </a:r>
          </a:p>
        </p:txBody>
      </p:sp>
      <p:sp>
        <p:nvSpPr>
          <p:cNvPr id="11" name="テキスト ボックス 3">
            <a:extLst>
              <a:ext uri="{FF2B5EF4-FFF2-40B4-BE49-F238E27FC236}">
                <a16:creationId xmlns:a16="http://schemas.microsoft.com/office/drawing/2014/main" id="{D3B6A5BE-3F93-6400-FCFE-483D017CBFEB}"/>
              </a:ext>
            </a:extLst>
          </p:cNvPr>
          <p:cNvSpPr txBox="1"/>
          <p:nvPr/>
        </p:nvSpPr>
        <p:spPr>
          <a:xfrm>
            <a:off x="712382" y="5593228"/>
            <a:ext cx="5827436" cy="1967590"/>
          </a:xfrm>
          <a:prstGeom prst="rect">
            <a:avLst/>
          </a:prstGeom>
          <a:noFill/>
        </p:spPr>
        <p:txBody>
          <a:bodyPr wrap="square">
            <a:spAutoFit/>
          </a:bodyPr>
          <a:lstStyle/>
          <a:p>
            <a:pPr>
              <a:lnSpc>
                <a:spcPct val="125000"/>
              </a:lnSpc>
            </a:pPr>
            <a:endParaRPr lang="en-US" altLang="ja-JP" sz="1100" dirty="0">
              <a:solidFill>
                <a:srgbClr val="FF0000"/>
              </a:solidFill>
              <a:latin typeface="ＭＳ 明朝" panose="02020609040205080304" pitchFamily="17" charset="-128"/>
              <a:ea typeface="ＭＳ 明朝" panose="02020609040205080304" pitchFamily="17" charset="-128"/>
            </a:endParaRPr>
          </a:p>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① </a:t>
            </a:r>
            <a:r>
              <a:rPr lang="ja-JP" altLang="ko-KR" sz="1100" dirty="0"/>
              <a:t>基本情報と薬価</a:t>
            </a:r>
            <a:r>
              <a:rPr lang="ja-JP" altLang="en-US" sz="1100" dirty="0"/>
              <a:t>及び</a:t>
            </a:r>
            <a:r>
              <a:rPr lang="ja-JP" altLang="ko-KR" sz="1100" dirty="0"/>
              <a:t>チェック項目を一緒に変更処理します。</a:t>
            </a:r>
            <a:endParaRPr lang="en-US" altLang="ja-JP" sz="1100" dirty="0"/>
          </a:p>
          <a:p>
            <a:pPr>
              <a:lnSpc>
                <a:spcPct val="125000"/>
              </a:lnSpc>
            </a:pPr>
            <a:r>
              <a:rPr lang="ja-JP" altLang="en-US" sz="1100" dirty="0">
                <a:latin typeface="ＭＳ 明朝" panose="02020609040205080304" pitchFamily="17" charset="-128"/>
                <a:ea typeface="ＭＳ 明朝" panose="02020609040205080304" pitchFamily="17" charset="-128"/>
              </a:rPr>
              <a:t>　（必要なものにはチェックを入れます）</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② </a:t>
            </a:r>
            <a:r>
              <a:rPr lang="ja-JP" altLang="ko-KR" sz="1100" dirty="0"/>
              <a:t>契約情報</a:t>
            </a:r>
            <a:r>
              <a:rPr lang="ja-JP" altLang="en-US" sz="1100" dirty="0"/>
              <a:t>の</a:t>
            </a:r>
            <a:r>
              <a:rPr lang="ja-JP" altLang="ko-KR" sz="1100" dirty="0"/>
              <a:t>変更処理</a:t>
            </a:r>
            <a:endParaRPr lang="en-US" altLang="ja-JP" sz="1100" dirty="0"/>
          </a:p>
          <a:p>
            <a:pPr>
              <a:lnSpc>
                <a:spcPct val="125000"/>
              </a:lnSpc>
            </a:pPr>
            <a:r>
              <a:rPr lang="en-US" altLang="ja-JP" sz="1100" dirty="0"/>
              <a:t>     </a:t>
            </a:r>
            <a:r>
              <a:rPr lang="ja-JP" altLang="ko-KR" sz="1100" dirty="0"/>
              <a:t>トライアルから本契約に変更または終了の場合、</a:t>
            </a:r>
            <a:r>
              <a:rPr lang="ja-JP" altLang="en-US" sz="1100" dirty="0"/>
              <a:t>管理者が  </a:t>
            </a:r>
            <a:r>
              <a:rPr lang="en-US" altLang="ja-JP" sz="1100" dirty="0"/>
              <a:t>    </a:t>
            </a:r>
            <a:r>
              <a:rPr lang="ja-JP" altLang="ko-KR" sz="1100" dirty="0"/>
              <a:t>チェックして変更処理を</a:t>
            </a:r>
            <a:r>
              <a:rPr lang="ja-JP" altLang="en-US" sz="1100" dirty="0"/>
              <a:t>行います</a:t>
            </a:r>
            <a:r>
              <a:rPr lang="ja-JP" altLang="ko-KR" sz="1100" dirty="0"/>
              <a:t>。</a:t>
            </a:r>
            <a:endParaRPr lang="en-US" altLang="ja-JP" sz="1100" dirty="0"/>
          </a:p>
          <a:p>
            <a:pPr>
              <a:lnSpc>
                <a:spcPct val="125000"/>
              </a:lnSpc>
            </a:pPr>
            <a:endParaRPr lang="en-US" altLang="ja-JP" sz="1100" dirty="0"/>
          </a:p>
          <a:p>
            <a:pPr>
              <a:lnSpc>
                <a:spcPct val="125000"/>
              </a:lnSpc>
            </a:pPr>
            <a:r>
              <a:rPr lang="en-US" altLang="ja-JP" sz="1100" dirty="0">
                <a:latin typeface="ＭＳ 明朝" panose="02020609040205080304" pitchFamily="17" charset="-128"/>
                <a:ea typeface="ＭＳ 明朝" panose="02020609040205080304" pitchFamily="17" charset="-128"/>
              </a:rPr>
              <a:t>※</a:t>
            </a:r>
            <a:r>
              <a:rPr lang="ja-JP" altLang="en-US" sz="1100" dirty="0">
                <a:latin typeface="ＭＳ 明朝" panose="02020609040205080304" pitchFamily="17" charset="-128"/>
                <a:ea typeface="ＭＳ 明朝" panose="02020609040205080304" pitchFamily="17" charset="-128"/>
              </a:rPr>
              <a:t> </a:t>
            </a:r>
            <a:r>
              <a:rPr lang="ja-JP" altLang="ko-KR" sz="1100" dirty="0"/>
              <a:t>契約</a:t>
            </a:r>
            <a:r>
              <a:rPr lang="ja-JP" altLang="en-US" sz="1100" dirty="0"/>
              <a:t>が</a:t>
            </a:r>
            <a:r>
              <a:rPr lang="ja-JP" altLang="ko-KR" sz="1100" dirty="0"/>
              <a:t>解除された医療機関</a:t>
            </a:r>
            <a:r>
              <a:rPr lang="ja-JP" altLang="en-US" sz="1100" dirty="0"/>
              <a:t>には</a:t>
            </a:r>
            <a:r>
              <a:rPr lang="ja-JP" altLang="ko-KR" sz="1100" dirty="0"/>
              <a:t>ログイン接続</a:t>
            </a:r>
            <a:r>
              <a:rPr lang="ja-JP" altLang="en-US" sz="1100" dirty="0"/>
              <a:t>が</a:t>
            </a:r>
            <a:r>
              <a:rPr lang="ja-JP" altLang="ko-KR" sz="1100" dirty="0"/>
              <a:t>できません。</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a:t>
            </a:r>
          </a:p>
        </p:txBody>
      </p:sp>
    </p:spTree>
    <p:extLst>
      <p:ext uri="{BB962C8B-B14F-4D97-AF65-F5344CB8AC3E}">
        <p14:creationId xmlns:p14="http://schemas.microsoft.com/office/powerpoint/2010/main" val="30000506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11B357E5-5D49-67B7-277C-3230B9774C2B}"/>
              </a:ext>
            </a:extLst>
          </p:cNvPr>
          <p:cNvSpPr>
            <a:spLocks noGrp="1"/>
          </p:cNvSpPr>
          <p:nvPr>
            <p:ph type="sldNum" sz="quarter" idx="12"/>
          </p:nvPr>
        </p:nvSpPr>
        <p:spPr/>
        <p:txBody>
          <a:bodyPr/>
          <a:lstStyle/>
          <a:p>
            <a:fld id="{AE8EA5A1-38AB-4AA0-89CC-DE1004BC27E5}" type="slidenum">
              <a:rPr kumimoji="1" lang="ja-JP" altLang="en-US" smtClean="0"/>
              <a:t>227</a:t>
            </a:fld>
            <a:endParaRPr kumimoji="1" lang="ja-JP" altLang="en-US"/>
          </a:p>
        </p:txBody>
      </p:sp>
      <p:pic>
        <p:nvPicPr>
          <p:cNvPr id="3" name="그림 2">
            <a:extLst>
              <a:ext uri="{FF2B5EF4-FFF2-40B4-BE49-F238E27FC236}">
                <a16:creationId xmlns:a16="http://schemas.microsoft.com/office/drawing/2014/main" id="{9B35B3CB-1D0D-F87B-39FC-A63ED562DA0A}"/>
              </a:ext>
            </a:extLst>
          </p:cNvPr>
          <p:cNvPicPr>
            <a:picLocks noChangeAspect="1"/>
          </p:cNvPicPr>
          <p:nvPr/>
        </p:nvPicPr>
        <p:blipFill>
          <a:blip r:embed="rId2" cstate="print"/>
          <a:stretch>
            <a:fillRect/>
          </a:stretch>
        </p:blipFill>
        <p:spPr>
          <a:xfrm>
            <a:off x="514646" y="904370"/>
            <a:ext cx="6153826" cy="3089133"/>
          </a:xfrm>
          <a:prstGeom prst="rect">
            <a:avLst/>
          </a:prstGeom>
        </p:spPr>
      </p:pic>
      <p:sp>
        <p:nvSpPr>
          <p:cNvPr id="4" name="Google Shape;197;p6">
            <a:extLst>
              <a:ext uri="{FF2B5EF4-FFF2-40B4-BE49-F238E27FC236}">
                <a16:creationId xmlns:a16="http://schemas.microsoft.com/office/drawing/2014/main" id="{F5C9D3AA-76CB-9CFE-F355-9771749DCB1B}"/>
              </a:ext>
            </a:extLst>
          </p:cNvPr>
          <p:cNvSpPr txBox="1"/>
          <p:nvPr/>
        </p:nvSpPr>
        <p:spPr>
          <a:xfrm>
            <a:off x="435978" y="4109570"/>
            <a:ext cx="6662821" cy="115027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①</a:t>
            </a:r>
            <a:r>
              <a:rPr lang="ja-JP" altLang="en-US" sz="1100" dirty="0">
                <a:latin typeface="MS Mincho" pitchFamily="49" charset="-128"/>
                <a:ea typeface="MS Mincho" pitchFamily="49" charset="-128"/>
              </a:rPr>
              <a:t>上部エリア</a:t>
            </a:r>
            <a:endParaRPr lang="en-US" altLang="ko-KR" sz="1100" b="1" dirty="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a:latin typeface="MS Mincho" pitchFamily="49" charset="-128"/>
                <a:ea typeface="MS Mincho" pitchFamily="49" charset="-128"/>
              </a:rPr>
              <a:t>医療機関名</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お問い合わせ番号が表示されます。 </a:t>
            </a:r>
            <a:endParaRPr lang="en-US" altLang="ja-JP" sz="1100" dirty="0">
              <a:latin typeface="MS Mincho" pitchFamily="49" charset="-128"/>
              <a:ea typeface="MS Mincho" pitchFamily="49" charset="-128"/>
            </a:endParaRPr>
          </a:p>
          <a:p>
            <a:pPr marL="171450" lvl="0" indent="-171450">
              <a:lnSpc>
                <a:spcPct val="125000"/>
              </a:lnSpc>
            </a:pPr>
            <a:r>
              <a:rPr lang="ja-JP" altLang="ko-KR" sz="1100" dirty="0">
                <a:latin typeface="MS Mincho" pitchFamily="49" charset="-128"/>
                <a:ea typeface="MS Mincho" pitchFamily="49" charset="-128"/>
              </a:rPr>
              <a:t>（お問い合わせ番号フォーマットは年度2桁</a:t>
            </a:r>
            <a:r>
              <a:rPr lang="en-US" altLang="ja-JP" sz="1100" dirty="0">
                <a:latin typeface="MS Mincho" pitchFamily="49" charset="-128"/>
                <a:ea typeface="MS Mincho" pitchFamily="49" charset="-128"/>
              </a:rPr>
              <a:t>+</a:t>
            </a:r>
            <a:r>
              <a:rPr lang="ja-JP" altLang="ko-KR" sz="1100" dirty="0">
                <a:latin typeface="MS Mincho" pitchFamily="49" charset="-128"/>
                <a:ea typeface="MS Mincho" pitchFamily="49" charset="-128"/>
              </a:rPr>
              <a:t>アルファベット1桁</a:t>
            </a:r>
            <a:r>
              <a:rPr lang="en-US" altLang="ja-JP" sz="1100" dirty="0">
                <a:latin typeface="MS Mincho" pitchFamily="49" charset="-128"/>
                <a:ea typeface="MS Mincho" pitchFamily="49" charset="-128"/>
              </a:rPr>
              <a:t>+</a:t>
            </a:r>
            <a:r>
              <a:rPr lang="ja-JP" altLang="ko-KR" sz="1100" dirty="0">
                <a:latin typeface="MS Mincho" pitchFamily="49" charset="-128"/>
                <a:ea typeface="MS Mincho" pitchFamily="49" charset="-128"/>
              </a:rPr>
              <a:t>順番4桁で構成されます。）</a:t>
            </a:r>
            <a:endParaRPr lang="en-US" altLang="ja-JP" sz="1100" dirty="0">
              <a:latin typeface="MS Mincho" pitchFamily="49" charset="-128"/>
              <a:ea typeface="MS Mincho" pitchFamily="49" charset="-128"/>
            </a:endParaRPr>
          </a:p>
          <a:p>
            <a:pPr marL="171450" lvl="0" indent="-171450">
              <a:lnSpc>
                <a:spcPct val="125000"/>
              </a:lnSpc>
            </a:pP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前、次の問い合わせへの移動ボタンと、問い合わせ本文フォームを閉じることができるボタンで</a:t>
            </a:r>
            <a:endParaRPr lang="en-US" altLang="ja-JP" sz="1100" dirty="0">
              <a:latin typeface="MS Mincho" pitchFamily="49" charset="-128"/>
              <a:ea typeface="MS Mincho" pitchFamily="49" charset="-128"/>
            </a:endParaRPr>
          </a:p>
          <a:p>
            <a:pPr marL="171450" lvl="0" indent="-171450">
              <a:lnSpc>
                <a:spcPct val="125000"/>
              </a:lnSpc>
            </a:pPr>
            <a:r>
              <a:rPr lang="ja-JP" altLang="en-US" sz="1100" dirty="0">
                <a:latin typeface="MS Mincho" pitchFamily="49" charset="-128"/>
                <a:ea typeface="MS Mincho" pitchFamily="49" charset="-128"/>
              </a:rPr>
              <a:t>　</a:t>
            </a:r>
            <a:r>
              <a:rPr lang="ko-KR" altLang="en-US" sz="1100" dirty="0">
                <a:latin typeface="MS Mincho" pitchFamily="49" charset="-128"/>
              </a:rPr>
              <a:t> </a:t>
            </a:r>
            <a:r>
              <a:rPr lang="ja-JP" altLang="ko-KR" sz="1100" dirty="0">
                <a:latin typeface="MS Mincho" pitchFamily="49" charset="-128"/>
                <a:ea typeface="MS Mincho" pitchFamily="49" charset="-128"/>
              </a:rPr>
              <a:t>構成されています。</a:t>
            </a:r>
            <a:endParaRPr sz="1100" dirty="0">
              <a:solidFill>
                <a:schemeClr val="dk1"/>
              </a:solidFill>
              <a:latin typeface="MS Mincho" pitchFamily="49" charset="-128"/>
              <a:ea typeface="MS Mincho" pitchFamily="49" charset="-128"/>
              <a:cs typeface="MS Mincho"/>
              <a:sym typeface="MS Mincho"/>
            </a:endParaRPr>
          </a:p>
        </p:txBody>
      </p:sp>
      <p:sp>
        <p:nvSpPr>
          <p:cNvPr id="5" name="Google Shape;197;p6">
            <a:extLst>
              <a:ext uri="{FF2B5EF4-FFF2-40B4-BE49-F238E27FC236}">
                <a16:creationId xmlns:a16="http://schemas.microsoft.com/office/drawing/2014/main" id="{AA8B9273-5FD9-F2E6-9822-FB473C1C9B2B}"/>
              </a:ext>
            </a:extLst>
          </p:cNvPr>
          <p:cNvSpPr txBox="1"/>
          <p:nvPr/>
        </p:nvSpPr>
        <p:spPr>
          <a:xfrm>
            <a:off x="467987" y="5327462"/>
            <a:ext cx="6206377" cy="896359"/>
          </a:xfrm>
          <a:prstGeom prst="rect">
            <a:avLst/>
          </a:prstGeom>
          <a:noFill/>
          <a:ln>
            <a:noFill/>
          </a:ln>
        </p:spPr>
        <p:txBody>
          <a:bodyPr spcFirstLastPara="1" wrap="square" lIns="91425" tIns="45700" rIns="91425" bIns="45700" anchor="t" anchorCtr="0">
            <a:spAutoFit/>
          </a:bodyPr>
          <a:lstStyle/>
          <a:p>
            <a:r>
              <a:rPr lang="ko-KR" altLang="ko-KR" sz="1100" dirty="0">
                <a:solidFill>
                  <a:srgbClr val="FF0000"/>
                </a:solidFill>
                <a:latin typeface="MS Mincho" pitchFamily="49" charset="-128"/>
                <a:ea typeface="MS Mincho"/>
                <a:cs typeface="MS Mincho"/>
                <a:sym typeface="MS Mincho"/>
              </a:rPr>
              <a:t>②</a:t>
            </a:r>
            <a:r>
              <a:rPr lang="ja-JP" altLang="en-US" sz="1100" dirty="0">
                <a:latin typeface="MS Mincho" pitchFamily="49" charset="-128"/>
                <a:ea typeface="MS Mincho" pitchFamily="49" charset="-128"/>
              </a:rPr>
              <a:t>お問い合わせ内容</a:t>
            </a:r>
            <a:endParaRPr lang="en-US" altLang="ko-KR" sz="1100" b="1" dirty="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a:latin typeface="MS Mincho" pitchFamily="49" charset="-128"/>
                <a:ea typeface="MS Mincho" pitchFamily="49" charset="-128"/>
              </a:rPr>
              <a:t>医療機関の連絡先</a:t>
            </a:r>
            <a:r>
              <a:rPr lang="ja-JP" altLang="en-US" sz="1100" dirty="0">
                <a:latin typeface="MS Mincho" pitchFamily="49" charset="-128"/>
                <a:ea typeface="MS Mincho" pitchFamily="49" charset="-128"/>
              </a:rPr>
              <a:t>や</a:t>
            </a:r>
            <a:r>
              <a:rPr lang="ja-JP" altLang="ko-KR" sz="1100" dirty="0">
                <a:latin typeface="MS Mincho" pitchFamily="49" charset="-128"/>
                <a:ea typeface="MS Mincho" pitchFamily="49" charset="-128"/>
              </a:rPr>
              <a:t>連絡しやすい時間帯と担当者</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ko-KR" sz="1100" dirty="0">
                <a:latin typeface="MS Mincho" pitchFamily="49" charset="-128"/>
                <a:ea typeface="MS Mincho" pitchFamily="49" charset="-128"/>
              </a:rPr>
              <a:t>タイトルと内容を確認し</a:t>
            </a:r>
            <a:r>
              <a:rPr lang="ja-JP" altLang="en-US" sz="1100" dirty="0">
                <a:latin typeface="MS Mincho" pitchFamily="49" charset="-128"/>
                <a:ea typeface="MS Mincho" pitchFamily="49" charset="-128"/>
              </a:rPr>
              <a:t>ます。</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ko-KR" sz="1100" dirty="0">
                <a:latin typeface="MS Mincho" pitchFamily="49" charset="-128"/>
                <a:ea typeface="MS Mincho" pitchFamily="49" charset="-128"/>
              </a:rPr>
              <a:t>ファイル添付がある場合</a:t>
            </a:r>
            <a:r>
              <a:rPr lang="ja-JP" altLang="en-US" sz="1100" dirty="0">
                <a:latin typeface="MS Mincho" pitchFamily="49" charset="-128"/>
                <a:ea typeface="MS Mincho" pitchFamily="49" charset="-128"/>
              </a:rPr>
              <a:t>には</a:t>
            </a:r>
            <a:r>
              <a:rPr lang="ja-JP" altLang="ko-KR" sz="1100" dirty="0">
                <a:latin typeface="MS Mincho" pitchFamily="49" charset="-128"/>
                <a:ea typeface="MS Mincho" pitchFamily="49" charset="-128"/>
              </a:rPr>
              <a:t>確認可能です。</a:t>
            </a:r>
            <a:endParaRPr sz="1100" dirty="0">
              <a:solidFill>
                <a:schemeClr val="dk1"/>
              </a:solidFill>
              <a:latin typeface="MS Mincho" pitchFamily="49" charset="-128"/>
              <a:ea typeface="MS Mincho" pitchFamily="49" charset="-128"/>
              <a:cs typeface="MS Mincho"/>
              <a:sym typeface="MS Mincho"/>
            </a:endParaRPr>
          </a:p>
        </p:txBody>
      </p:sp>
      <p:sp>
        <p:nvSpPr>
          <p:cNvPr id="6" name="Google Shape;197;p6">
            <a:extLst>
              <a:ext uri="{FF2B5EF4-FFF2-40B4-BE49-F238E27FC236}">
                <a16:creationId xmlns:a16="http://schemas.microsoft.com/office/drawing/2014/main" id="{8131B870-8343-9F49-6B9A-13B95BA822E7}"/>
              </a:ext>
            </a:extLst>
          </p:cNvPr>
          <p:cNvSpPr txBox="1"/>
          <p:nvPr/>
        </p:nvSpPr>
        <p:spPr>
          <a:xfrm>
            <a:off x="465546" y="6342851"/>
            <a:ext cx="6206377" cy="1361871"/>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en-US" sz="1100" dirty="0">
                <a:solidFill>
                  <a:srgbClr val="FF0000"/>
                </a:solidFill>
                <a:latin typeface="MS Mincho" pitchFamily="49" charset="-128"/>
                <a:ea typeface="MS Mincho" pitchFamily="49" charset="-128"/>
              </a:rPr>
              <a:t>③</a:t>
            </a:r>
            <a:r>
              <a:rPr lang="ja-JP" altLang="ko-KR" sz="1100" dirty="0">
                <a:latin typeface="MS Mincho" pitchFamily="49" charset="-128"/>
                <a:ea typeface="MS Mincho" pitchFamily="49" charset="-128"/>
              </a:rPr>
              <a:t>お問い合わせ回答の作成</a:t>
            </a:r>
            <a:endParaRPr lang="en-US" altLang="ko-KR" sz="1100" b="1" dirty="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a:latin typeface="MS Mincho" pitchFamily="49" charset="-128"/>
                <a:ea typeface="MS Mincho" pitchFamily="49" charset="-128"/>
              </a:rPr>
              <a:t>回答</a:t>
            </a:r>
            <a:r>
              <a:rPr lang="ja-JP" altLang="en-US" sz="1100" dirty="0">
                <a:latin typeface="MS Mincho" pitchFamily="49" charset="-128"/>
                <a:ea typeface="MS Mincho" pitchFamily="49" charset="-128"/>
              </a:rPr>
              <a:t>入力欄</a:t>
            </a:r>
            <a:r>
              <a:rPr lang="ja-JP" altLang="ko-KR" sz="1100" dirty="0">
                <a:latin typeface="MS Mincho" pitchFamily="49" charset="-128"/>
                <a:ea typeface="MS Mincho" pitchFamily="49" charset="-128"/>
              </a:rPr>
              <a:t>に回答を作成します。</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en-US" sz="1100" dirty="0">
                <a:latin typeface="MS Mincho" pitchFamily="49" charset="-128"/>
                <a:ea typeface="MS Mincho" pitchFamily="49" charset="-128"/>
              </a:rPr>
              <a:t>問い合わせ</a:t>
            </a:r>
            <a:r>
              <a:rPr lang="ja-JP" altLang="ko-KR" sz="1100" dirty="0">
                <a:latin typeface="MS Mincho" pitchFamily="49" charset="-128"/>
                <a:ea typeface="MS Mincho" pitchFamily="49" charset="-128"/>
              </a:rPr>
              <a:t>の状態値をチェックします。</a:t>
            </a:r>
            <a:r>
              <a:rPr lang="en-US" altLang="ko-KR" sz="1100" dirty="0">
                <a:solidFill>
                  <a:schemeClr val="dk1"/>
                </a:solidFill>
                <a:latin typeface="MS Mincho" pitchFamily="49" charset="-128"/>
                <a:ea typeface="MS Mincho" pitchFamily="49" charset="-128"/>
                <a:cs typeface="MS Mincho"/>
                <a:sym typeface="MS Mincho"/>
              </a:rPr>
              <a:t>   </a:t>
            </a:r>
          </a:p>
          <a:p>
            <a:pPr marL="171450" lvl="0" indent="-171450">
              <a:lnSpc>
                <a:spcPct val="125000"/>
              </a:lnSpc>
            </a:pPr>
            <a:r>
              <a:rPr lang="en-US" altLang="ko-KR" sz="1100" dirty="0">
                <a:solidFill>
                  <a:schemeClr val="dk1"/>
                </a:solidFill>
                <a:latin typeface="MS Mincho" pitchFamily="49" charset="-128"/>
                <a:ea typeface="MS Mincho" pitchFamily="49" charset="-128"/>
                <a:cs typeface="MS Mincho"/>
                <a:sym typeface="MS Mincho"/>
              </a:rPr>
              <a:t>  (</a:t>
            </a:r>
            <a:r>
              <a:rPr lang="ja-JP" altLang="en-US" sz="1100" dirty="0">
                <a:solidFill>
                  <a:srgbClr val="FF0000"/>
                </a:solidFill>
                <a:latin typeface="MS Mincho" pitchFamily="49" charset="-128"/>
                <a:ea typeface="MS Mincho" pitchFamily="49" charset="-128"/>
                <a:cs typeface="MS Mincho"/>
                <a:sym typeface="MS Mincho"/>
              </a:rPr>
              <a:t>ニチイ</a:t>
            </a:r>
            <a:r>
              <a:rPr lang="ja-JP" altLang="ko-KR" sz="1100" dirty="0">
                <a:solidFill>
                  <a:srgbClr val="FF0000"/>
                </a:solidFill>
                <a:latin typeface="MS Mincho" pitchFamily="49" charset="-128"/>
                <a:ea typeface="MS Mincho" pitchFamily="49" charset="-128"/>
              </a:rPr>
              <a:t>学館回答依頼</a:t>
            </a:r>
            <a:r>
              <a:rPr lang="ja-JP" altLang="ko-KR" sz="1100" dirty="0">
                <a:latin typeface="MS Mincho" pitchFamily="49" charset="-128"/>
                <a:ea typeface="MS Mincho" pitchFamily="49" charset="-128"/>
              </a:rPr>
              <a:t>、回答</a:t>
            </a:r>
            <a:r>
              <a:rPr lang="ja-JP" altLang="en-US" sz="1100" dirty="0">
                <a:latin typeface="MS Mincho" pitchFamily="49" charset="-128"/>
                <a:ea typeface="MS Mincho" pitchFamily="49" charset="-128"/>
              </a:rPr>
              <a:t>済</a:t>
            </a:r>
            <a:r>
              <a:rPr lang="ja-JP" altLang="ko-KR" sz="1100" dirty="0">
                <a:latin typeface="MS Mincho" pitchFamily="49" charset="-128"/>
                <a:ea typeface="MS Mincho" pitchFamily="49" charset="-128"/>
              </a:rPr>
              <a:t>、</a:t>
            </a:r>
            <a:r>
              <a:rPr lang="ja-JP" altLang="ko-KR" sz="1100" dirty="0">
                <a:solidFill>
                  <a:srgbClr val="FF0000"/>
                </a:solidFill>
                <a:latin typeface="MS Mincho" pitchFamily="49" charset="-128"/>
                <a:ea typeface="MS Mincho" pitchFamily="49" charset="-128"/>
              </a:rPr>
              <a:t>HELP指示</a:t>
            </a:r>
            <a:r>
              <a:rPr lang="ja-JP" altLang="ko-KR" sz="1100" dirty="0">
                <a:latin typeface="MS Mincho" pitchFamily="49" charset="-128"/>
                <a:ea typeface="MS Mincho" pitchFamily="49" charset="-128"/>
              </a:rPr>
              <a:t>、強制終了</a:t>
            </a:r>
            <a:r>
              <a:rPr lang="en-US" altLang="ko-KR" sz="1100" dirty="0">
                <a:solidFill>
                  <a:schemeClr val="dk1"/>
                </a:solidFill>
                <a:latin typeface="MS Mincho" pitchFamily="49" charset="-128"/>
                <a:ea typeface="MS Mincho" pitchFamily="49" charset="-128"/>
                <a:cs typeface="MS Mincho"/>
                <a:sym typeface="MS Mincho"/>
              </a:rPr>
              <a:t>)</a:t>
            </a:r>
          </a:p>
          <a:p>
            <a:pPr marL="171450" lvl="0" indent="-171450">
              <a:lnSpc>
                <a:spcPct val="125000"/>
              </a:lnSpc>
              <a:buFontTx/>
              <a:buChar char="-"/>
            </a:pP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確認</a:t>
            </a:r>
            <a:r>
              <a:rPr lang="ja-JP" altLang="ko-KR" sz="1100" dirty="0">
                <a:latin typeface="MS Mincho" pitchFamily="49" charset="-128"/>
                <a:ea typeface="MS Mincho" pitchFamily="49" charset="-128"/>
              </a:rPr>
              <a:t>」ボタンをクリックします。</a:t>
            </a:r>
            <a:r>
              <a:rPr lang="en-US" altLang="ko-KR" sz="1100" dirty="0">
                <a:solidFill>
                  <a:schemeClr val="dk1"/>
                </a:solidFill>
                <a:latin typeface="MS Mincho" pitchFamily="49" charset="-128"/>
                <a:ea typeface="MS Mincho" pitchFamily="49" charset="-128"/>
                <a:cs typeface="MS Mincho"/>
                <a:sym typeface="MS Mincho"/>
              </a:rPr>
              <a:t>  </a:t>
            </a:r>
            <a:r>
              <a:rPr lang="ko-KR" altLang="en-US" sz="1100" dirty="0">
                <a:solidFill>
                  <a:schemeClr val="dk1"/>
                </a:solidFill>
                <a:latin typeface="MS Mincho" pitchFamily="49" charset="-128"/>
                <a:ea typeface="MS Mincho"/>
                <a:cs typeface="MS Mincho"/>
                <a:sym typeface="MS Mincho"/>
              </a:rPr>
              <a:t> </a:t>
            </a:r>
            <a:endParaRPr lang="en-US" altLang="ko-KR" sz="1100" dirty="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a:latin typeface="MS Mincho" pitchFamily="49" charset="-128"/>
                <a:ea typeface="MS Mincho" pitchFamily="49" charset="-128"/>
              </a:rPr>
              <a:t>確認完了後は「お問い合わせ」</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送信画面に切り替わります。</a:t>
            </a:r>
            <a:endParaRPr sz="1100" dirty="0">
              <a:solidFill>
                <a:schemeClr val="dk1"/>
              </a:solidFill>
              <a:latin typeface="MS Mincho" pitchFamily="49" charset="-128"/>
              <a:ea typeface="MS Mincho" pitchFamily="49" charset="-128"/>
              <a:cs typeface="MS Mincho"/>
              <a:sym typeface="MS Mincho"/>
            </a:endParaRPr>
          </a:p>
        </p:txBody>
      </p:sp>
      <p:sp>
        <p:nvSpPr>
          <p:cNvPr id="7" name="テキスト ボックス 4">
            <a:extLst>
              <a:ext uri="{FF2B5EF4-FFF2-40B4-BE49-F238E27FC236}">
                <a16:creationId xmlns:a16="http://schemas.microsoft.com/office/drawing/2014/main" id="{582F1F4C-388A-B894-BF2A-A6EE3B3B00D3}"/>
              </a:ext>
            </a:extLst>
          </p:cNvPr>
          <p:cNvSpPr txBox="1"/>
          <p:nvPr/>
        </p:nvSpPr>
        <p:spPr>
          <a:xfrm>
            <a:off x="514646" y="587074"/>
            <a:ext cx="5400000" cy="2748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 </a:t>
            </a:r>
            <a:r>
              <a:rPr lang="ja-JP" altLang="ko-KR" sz="1100" b="1" dirty="0">
                <a:latin typeface="MS Mincho" pitchFamily="49" charset="-128"/>
                <a:ea typeface="MS Mincho" pitchFamily="49" charset="-128"/>
              </a:rPr>
              <a:t>受付お問い合わせ内容</a:t>
            </a:r>
            <a:r>
              <a:rPr lang="ja-JP" altLang="en-US" sz="1100" b="1" dirty="0">
                <a:latin typeface="MS Mincho" pitchFamily="49" charset="-128"/>
                <a:ea typeface="MS Mincho" pitchFamily="49" charset="-128"/>
              </a:rPr>
              <a:t>の</a:t>
            </a:r>
            <a:r>
              <a:rPr lang="ja-JP" altLang="ko-KR" sz="1100" b="1" dirty="0">
                <a:latin typeface="MS Mincho" pitchFamily="49" charset="-128"/>
                <a:ea typeface="MS Mincho" pitchFamily="49" charset="-128"/>
              </a:rPr>
              <a:t>確認（</a:t>
            </a:r>
            <a:r>
              <a:rPr lang="en-US" altLang="ja-JP" sz="1100" b="1" dirty="0">
                <a:latin typeface="MS Mincho" pitchFamily="49" charset="-128"/>
                <a:ea typeface="MS Mincho" pitchFamily="49" charset="-128"/>
              </a:rPr>
              <a:t>DX CARE</a:t>
            </a:r>
            <a:r>
              <a:rPr lang="ja-JP" altLang="en-US" sz="1100" b="1" dirty="0">
                <a:latin typeface="MS Mincho" pitchFamily="49" charset="-128"/>
                <a:ea typeface="MS Mincho" pitchFamily="49" charset="-128"/>
              </a:rPr>
              <a:t>サポートデスク</a:t>
            </a:r>
            <a:r>
              <a:rPr lang="ja-JP" altLang="ko-KR" sz="1100" b="1" dirty="0">
                <a:latin typeface="MS Mincho" pitchFamily="49" charset="-128"/>
                <a:ea typeface="MS Mincho" pitchFamily="49" charset="-128"/>
              </a:rPr>
              <a:t>）</a:t>
            </a:r>
            <a:endParaRPr lang="en-US" altLang="ja-JP" sz="1100" b="1" dirty="0">
              <a:latin typeface="MS Mincho" pitchFamily="49" charset="-128"/>
              <a:ea typeface="MS Mincho" pitchFamily="49" charset="-128"/>
            </a:endParaRPr>
          </a:p>
        </p:txBody>
      </p:sp>
      <p:sp>
        <p:nvSpPr>
          <p:cNvPr id="8" name="Google Shape;191;p6">
            <a:extLst>
              <a:ext uri="{FF2B5EF4-FFF2-40B4-BE49-F238E27FC236}">
                <a16:creationId xmlns:a16="http://schemas.microsoft.com/office/drawing/2014/main" id="{D9E85C4E-B8A7-3018-41F3-22854FA09943}"/>
              </a:ext>
            </a:extLst>
          </p:cNvPr>
          <p:cNvSpPr txBox="1"/>
          <p:nvPr/>
        </p:nvSpPr>
        <p:spPr>
          <a:xfrm>
            <a:off x="2773103" y="122937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9" name="Google Shape;192;p6">
            <a:extLst>
              <a:ext uri="{FF2B5EF4-FFF2-40B4-BE49-F238E27FC236}">
                <a16:creationId xmlns:a16="http://schemas.microsoft.com/office/drawing/2014/main" id="{109AB7D6-DA11-D254-FC5D-0A17444A4865}"/>
              </a:ext>
            </a:extLst>
          </p:cNvPr>
          <p:cNvSpPr txBox="1"/>
          <p:nvPr/>
        </p:nvSpPr>
        <p:spPr>
          <a:xfrm>
            <a:off x="2980852" y="98667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10" name="Google Shape;193;p6">
            <a:extLst>
              <a:ext uri="{FF2B5EF4-FFF2-40B4-BE49-F238E27FC236}">
                <a16:creationId xmlns:a16="http://schemas.microsoft.com/office/drawing/2014/main" id="{915A6D97-3615-0F77-5BF2-9EF55554AC16}"/>
              </a:ext>
            </a:extLst>
          </p:cNvPr>
          <p:cNvSpPr txBox="1"/>
          <p:nvPr/>
        </p:nvSpPr>
        <p:spPr>
          <a:xfrm>
            <a:off x="3044140" y="2464260"/>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11" name="正方形/長方形 3">
            <a:extLst>
              <a:ext uri="{FF2B5EF4-FFF2-40B4-BE49-F238E27FC236}">
                <a16:creationId xmlns:a16="http://schemas.microsoft.com/office/drawing/2014/main" id="{51CB5914-40BA-F7F9-77DE-0ED213D3D96E}"/>
              </a:ext>
            </a:extLst>
          </p:cNvPr>
          <p:cNvSpPr/>
          <p:nvPr/>
        </p:nvSpPr>
        <p:spPr>
          <a:xfrm>
            <a:off x="4953031" y="1476459"/>
            <a:ext cx="213887" cy="10805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7">
            <a:extLst>
              <a:ext uri="{FF2B5EF4-FFF2-40B4-BE49-F238E27FC236}">
                <a16:creationId xmlns:a16="http://schemas.microsoft.com/office/drawing/2014/main" id="{EED15DCC-3F91-960F-189D-AB648912BEB8}"/>
              </a:ext>
            </a:extLst>
          </p:cNvPr>
          <p:cNvSpPr/>
          <p:nvPr/>
        </p:nvSpPr>
        <p:spPr>
          <a:xfrm>
            <a:off x="1063202" y="1904237"/>
            <a:ext cx="822294" cy="110527"/>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8">
            <a:extLst>
              <a:ext uri="{FF2B5EF4-FFF2-40B4-BE49-F238E27FC236}">
                <a16:creationId xmlns:a16="http://schemas.microsoft.com/office/drawing/2014/main" id="{F3FE50D9-70BD-99B9-FBEC-B86E85415863}"/>
              </a:ext>
            </a:extLst>
          </p:cNvPr>
          <p:cNvSpPr/>
          <p:nvPr/>
        </p:nvSpPr>
        <p:spPr>
          <a:xfrm>
            <a:off x="5110773" y="2077967"/>
            <a:ext cx="584723" cy="10805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9">
            <a:extLst>
              <a:ext uri="{FF2B5EF4-FFF2-40B4-BE49-F238E27FC236}">
                <a16:creationId xmlns:a16="http://schemas.microsoft.com/office/drawing/2014/main" id="{D3B459E2-47E5-3F64-DDBE-0F7DA1A5A4B6}"/>
              </a:ext>
            </a:extLst>
          </p:cNvPr>
          <p:cNvSpPr/>
          <p:nvPr/>
        </p:nvSpPr>
        <p:spPr>
          <a:xfrm>
            <a:off x="1233382" y="1476459"/>
            <a:ext cx="584723" cy="10805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537406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F9695ABB-92F4-F5A8-0F8A-93CE93F34CAA}"/>
              </a:ext>
            </a:extLst>
          </p:cNvPr>
          <p:cNvSpPr>
            <a:spLocks noGrp="1"/>
          </p:cNvSpPr>
          <p:nvPr>
            <p:ph type="sldNum" sz="quarter" idx="12"/>
          </p:nvPr>
        </p:nvSpPr>
        <p:spPr/>
        <p:txBody>
          <a:bodyPr/>
          <a:lstStyle/>
          <a:p>
            <a:fld id="{AE8EA5A1-38AB-4AA0-89CC-DE1004BC27E5}" type="slidenum">
              <a:rPr kumimoji="1" lang="ja-JP" altLang="en-US" smtClean="0"/>
              <a:t>228</a:t>
            </a:fld>
            <a:endParaRPr kumimoji="1" lang="ja-JP" altLang="en-US"/>
          </a:p>
        </p:txBody>
      </p:sp>
      <p:pic>
        <p:nvPicPr>
          <p:cNvPr id="3" name="그림 2">
            <a:extLst>
              <a:ext uri="{FF2B5EF4-FFF2-40B4-BE49-F238E27FC236}">
                <a16:creationId xmlns:a16="http://schemas.microsoft.com/office/drawing/2014/main" id="{9271A71A-C356-7E08-0F3D-92DF41CBD1B8}"/>
              </a:ext>
            </a:extLst>
          </p:cNvPr>
          <p:cNvPicPr>
            <a:picLocks noChangeAspect="1"/>
          </p:cNvPicPr>
          <p:nvPr/>
        </p:nvPicPr>
        <p:blipFill>
          <a:blip r:embed="rId2" cstate="print"/>
          <a:stretch>
            <a:fillRect/>
          </a:stretch>
        </p:blipFill>
        <p:spPr>
          <a:xfrm>
            <a:off x="529806" y="988674"/>
            <a:ext cx="5501321" cy="1655570"/>
          </a:xfrm>
          <a:prstGeom prst="rect">
            <a:avLst/>
          </a:prstGeom>
        </p:spPr>
      </p:pic>
      <p:sp>
        <p:nvSpPr>
          <p:cNvPr id="4" name="テキスト ボックス 4">
            <a:extLst>
              <a:ext uri="{FF2B5EF4-FFF2-40B4-BE49-F238E27FC236}">
                <a16:creationId xmlns:a16="http://schemas.microsoft.com/office/drawing/2014/main" id="{090FB349-27FD-5491-1AF0-5EDF2EB77A10}"/>
              </a:ext>
            </a:extLst>
          </p:cNvPr>
          <p:cNvSpPr txBox="1"/>
          <p:nvPr/>
        </p:nvSpPr>
        <p:spPr>
          <a:xfrm>
            <a:off x="529806" y="627074"/>
            <a:ext cx="5400000" cy="2748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a:t>
            </a:r>
            <a:r>
              <a:rPr lang="ja-JP" altLang="ko-KR" sz="1100" b="1" dirty="0">
                <a:latin typeface="MS Mincho" pitchFamily="49" charset="-128"/>
                <a:ea typeface="MS Mincho" pitchFamily="49" charset="-128"/>
              </a:rPr>
              <a:t>確認処理（</a:t>
            </a:r>
            <a:r>
              <a:rPr lang="en-US" altLang="ja-JP" sz="1100" b="1" dirty="0">
                <a:latin typeface="MS Mincho" pitchFamily="49" charset="-128"/>
                <a:ea typeface="MS Mincho" pitchFamily="49" charset="-128"/>
              </a:rPr>
              <a:t>DX CARE</a:t>
            </a:r>
            <a:r>
              <a:rPr lang="ja-JP" altLang="en-US" sz="1100" b="1" dirty="0">
                <a:latin typeface="MS Mincho" pitchFamily="49" charset="-128"/>
                <a:ea typeface="MS Mincho" pitchFamily="49" charset="-128"/>
              </a:rPr>
              <a:t>サポートデスク</a:t>
            </a:r>
            <a:r>
              <a:rPr lang="ja-JP" altLang="ko-KR" sz="1100" b="1" dirty="0">
                <a:latin typeface="MS Mincho" pitchFamily="49" charset="-128"/>
                <a:ea typeface="MS Mincho" pitchFamily="49" charset="-128"/>
              </a:rPr>
              <a:t>）</a:t>
            </a:r>
            <a:endParaRPr lang="en-US" altLang="ja-JP" sz="1100" b="1" dirty="0">
              <a:latin typeface="MS Mincho" pitchFamily="49" charset="-128"/>
              <a:ea typeface="MS Mincho" pitchFamily="49" charset="-128"/>
            </a:endParaRPr>
          </a:p>
        </p:txBody>
      </p:sp>
      <p:sp>
        <p:nvSpPr>
          <p:cNvPr id="5" name="テキスト ボックス 4">
            <a:extLst>
              <a:ext uri="{FF2B5EF4-FFF2-40B4-BE49-F238E27FC236}">
                <a16:creationId xmlns:a16="http://schemas.microsoft.com/office/drawing/2014/main" id="{2F5E6BD5-8A06-7B84-6495-FD9DC300C250}"/>
              </a:ext>
            </a:extLst>
          </p:cNvPr>
          <p:cNvSpPr txBox="1"/>
          <p:nvPr/>
        </p:nvSpPr>
        <p:spPr>
          <a:xfrm>
            <a:off x="471487" y="4306253"/>
            <a:ext cx="2805746" cy="2748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a:t>
            </a:r>
            <a:r>
              <a:rPr lang="ja-JP" altLang="ko-KR" sz="1100" b="1" dirty="0">
                <a:latin typeface="MS Mincho" pitchFamily="49" charset="-128"/>
                <a:ea typeface="MS Mincho" pitchFamily="49" charset="-128"/>
              </a:rPr>
              <a:t>送信処理（</a:t>
            </a:r>
            <a:r>
              <a:rPr lang="en-US" altLang="ja-JP" sz="1100" b="1" dirty="0">
                <a:latin typeface="MS Mincho" pitchFamily="49" charset="-128"/>
                <a:ea typeface="MS Mincho" pitchFamily="49" charset="-128"/>
              </a:rPr>
              <a:t>DX CARE</a:t>
            </a:r>
            <a:r>
              <a:rPr lang="ja-JP" altLang="en-US" sz="1100" b="1" dirty="0">
                <a:latin typeface="MS Mincho" pitchFamily="49" charset="-128"/>
                <a:ea typeface="MS Mincho" pitchFamily="49" charset="-128"/>
              </a:rPr>
              <a:t>サポートデスク</a:t>
            </a:r>
            <a:r>
              <a:rPr lang="ja-JP" altLang="ko-KR" sz="1100" b="1" dirty="0">
                <a:latin typeface="MS Mincho" pitchFamily="49" charset="-128"/>
                <a:ea typeface="MS Mincho" pitchFamily="49" charset="-128"/>
              </a:rPr>
              <a:t>）</a:t>
            </a:r>
            <a:endParaRPr lang="en-US" altLang="ja-JP" sz="1100" b="1" dirty="0">
              <a:latin typeface="MS Mincho" pitchFamily="49" charset="-128"/>
              <a:ea typeface="MS Mincho" pitchFamily="49" charset="-128"/>
            </a:endParaRPr>
          </a:p>
        </p:txBody>
      </p:sp>
      <p:sp>
        <p:nvSpPr>
          <p:cNvPr id="6" name="Google Shape;191;p6">
            <a:extLst>
              <a:ext uri="{FF2B5EF4-FFF2-40B4-BE49-F238E27FC236}">
                <a16:creationId xmlns:a16="http://schemas.microsoft.com/office/drawing/2014/main" id="{2CBE67CD-F10B-DE01-39E0-1ED002F6EAB3}"/>
              </a:ext>
            </a:extLst>
          </p:cNvPr>
          <p:cNvSpPr txBox="1"/>
          <p:nvPr/>
        </p:nvSpPr>
        <p:spPr>
          <a:xfrm>
            <a:off x="3269330" y="1721156"/>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7" name="Google Shape;192;p6">
            <a:extLst>
              <a:ext uri="{FF2B5EF4-FFF2-40B4-BE49-F238E27FC236}">
                <a16:creationId xmlns:a16="http://schemas.microsoft.com/office/drawing/2014/main" id="{A60FA579-63A6-55D8-5D34-F9F589F89FCD}"/>
              </a:ext>
            </a:extLst>
          </p:cNvPr>
          <p:cNvSpPr txBox="1"/>
          <p:nvPr/>
        </p:nvSpPr>
        <p:spPr>
          <a:xfrm>
            <a:off x="1724930" y="1739997"/>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8" name="Google Shape;193;p6">
            <a:extLst>
              <a:ext uri="{FF2B5EF4-FFF2-40B4-BE49-F238E27FC236}">
                <a16:creationId xmlns:a16="http://schemas.microsoft.com/office/drawing/2014/main" id="{72A2D8A2-F3AA-3C29-1A02-DE1DBF7DF5F7}"/>
              </a:ext>
            </a:extLst>
          </p:cNvPr>
          <p:cNvSpPr txBox="1"/>
          <p:nvPr/>
        </p:nvSpPr>
        <p:spPr>
          <a:xfrm>
            <a:off x="4282882" y="173077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9" name="Google Shape;434;p20">
            <a:extLst>
              <a:ext uri="{FF2B5EF4-FFF2-40B4-BE49-F238E27FC236}">
                <a16:creationId xmlns:a16="http://schemas.microsoft.com/office/drawing/2014/main" id="{98EE34E4-603C-86B4-200F-503E15CD5AAA}"/>
              </a:ext>
            </a:extLst>
          </p:cNvPr>
          <p:cNvSpPr txBox="1"/>
          <p:nvPr/>
        </p:nvSpPr>
        <p:spPr>
          <a:xfrm>
            <a:off x="471487" y="2724319"/>
            <a:ext cx="6294736" cy="1361871"/>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「受付中」の状態では</a:t>
            </a:r>
            <a:r>
              <a:rPr lang="ja-JP" altLang="ko-KR" sz="1100" dirty="0">
                <a:solidFill>
                  <a:srgbClr val="FF0000"/>
                </a:solidFill>
                <a:latin typeface="MS Mincho" pitchFamily="49" charset="-128"/>
                <a:ea typeface="MS Mincho" pitchFamily="49" charset="-128"/>
              </a:rPr>
              <a:t>①</a:t>
            </a: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ニチイ学館</a:t>
            </a:r>
            <a:r>
              <a:rPr lang="ja-JP" altLang="ko-KR" sz="1100" dirty="0">
                <a:latin typeface="MS Mincho" pitchFamily="49" charset="-128"/>
                <a:ea typeface="MS Mincho" pitchFamily="49" charset="-128"/>
              </a:rPr>
              <a:t>回答依頼」</a:t>
            </a:r>
            <a:r>
              <a:rPr lang="ja-JP" altLang="ko-KR" sz="1100" dirty="0">
                <a:solidFill>
                  <a:srgbClr val="FF0000"/>
                </a:solidFill>
                <a:latin typeface="MS Mincho" pitchFamily="49" charset="-128"/>
                <a:ea typeface="MS Mincho" pitchFamily="49" charset="-128"/>
              </a:rPr>
              <a:t>②</a:t>
            </a:r>
            <a:r>
              <a:rPr lang="ja-JP" altLang="ko-KR" sz="1100" dirty="0">
                <a:latin typeface="MS Mincho" pitchFamily="49" charset="-128"/>
                <a:ea typeface="MS Mincho" pitchFamily="49" charset="-128"/>
              </a:rPr>
              <a:t>「回答完了」</a:t>
            </a:r>
            <a:r>
              <a:rPr lang="ja-JP" altLang="ko-KR" sz="1100" dirty="0">
                <a:solidFill>
                  <a:srgbClr val="FF0000"/>
                </a:solidFill>
                <a:latin typeface="MS Mincho" pitchFamily="49" charset="-128"/>
                <a:ea typeface="MS Mincho" pitchFamily="49" charset="-128"/>
              </a:rPr>
              <a:t>③</a:t>
            </a:r>
            <a:r>
              <a:rPr lang="ja-JP" altLang="ko-KR" sz="1100" dirty="0">
                <a:latin typeface="MS Mincho" pitchFamily="49" charset="-128"/>
                <a:ea typeface="MS Mincho" pitchFamily="49" charset="-128"/>
              </a:rPr>
              <a:t>「HELP指示」</a:t>
            </a:r>
            <a:r>
              <a:rPr lang="ja-JP" altLang="ko-KR" sz="1100" dirty="0">
                <a:solidFill>
                  <a:srgbClr val="FF0000"/>
                </a:solidFill>
                <a:latin typeface="MS Mincho" pitchFamily="49" charset="-128"/>
                <a:ea typeface="MS Mincho" pitchFamily="49" charset="-128"/>
              </a:rPr>
              <a:t>④</a:t>
            </a:r>
            <a:r>
              <a:rPr lang="ja-JP" altLang="ko-KR" sz="1100" dirty="0">
                <a:latin typeface="MS Mincho" pitchFamily="49" charset="-128"/>
                <a:ea typeface="MS Mincho" pitchFamily="49" charset="-128"/>
              </a:rPr>
              <a:t>「強制終了」</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のいずれかを選択可能です。</a:t>
            </a:r>
            <a:endParaRPr lang="en-US" altLang="ja-JP" sz="1100" dirty="0">
              <a:latin typeface="MS Mincho" pitchFamily="49" charset="-128"/>
              <a:ea typeface="MS Mincho" pitchFamily="49" charset="-128"/>
            </a:endParaRPr>
          </a:p>
          <a:p>
            <a:pPr lvl="0">
              <a:lnSpc>
                <a:spcPct val="125000"/>
              </a:lnSpc>
            </a:pPr>
            <a:endParaRPr lang="en-US" altLang="ja-JP" sz="1100" dirty="0">
              <a:latin typeface="MS Mincho" pitchFamily="49" charset="-128"/>
              <a:ea typeface="MS Mincho" pitchFamily="49" charset="-128"/>
            </a:endParaRPr>
          </a:p>
          <a:p>
            <a:pPr lvl="0">
              <a:lnSpc>
                <a:spcPct val="125000"/>
              </a:lnSpc>
            </a:pPr>
            <a:r>
              <a:rPr lang="en-US" altLang="ko-KR" sz="1100" dirty="0">
                <a:solidFill>
                  <a:srgbClr val="FF0000"/>
                </a:solidFill>
                <a:latin typeface="MS Mincho" pitchFamily="49" charset="-128"/>
                <a:ea typeface="MS Mincho" pitchFamily="49" charset="-128"/>
                <a:cs typeface="MS Mincho"/>
                <a:sym typeface="MS Mincho"/>
              </a:rPr>
              <a:t>①</a:t>
            </a: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cs typeface="MS Mincho"/>
                <a:sym typeface="MS Mincho"/>
              </a:rPr>
              <a:t>ニチイ</a:t>
            </a:r>
            <a:r>
              <a:rPr lang="ja-JP" altLang="ko-KR" sz="1100" dirty="0">
                <a:latin typeface="MS Mincho" pitchFamily="49" charset="-128"/>
                <a:ea typeface="MS Mincho" pitchFamily="49" charset="-128"/>
              </a:rPr>
              <a:t>学館回答依頼」と</a:t>
            </a:r>
            <a:r>
              <a:rPr lang="ja-JP" altLang="ko-KR" sz="1100" dirty="0">
                <a:solidFill>
                  <a:srgbClr val="FF0000"/>
                </a:solidFill>
                <a:latin typeface="MS Mincho" pitchFamily="49" charset="-128"/>
                <a:ea typeface="MS Mincho" pitchFamily="49" charset="-128"/>
              </a:rPr>
              <a:t>③</a:t>
            </a:r>
            <a:r>
              <a:rPr lang="ja-JP" altLang="ko-KR" sz="1100" dirty="0">
                <a:latin typeface="MS Mincho" pitchFamily="49" charset="-128"/>
                <a:ea typeface="MS Mincho" pitchFamily="49" charset="-128"/>
              </a:rPr>
              <a:t>「HELP指示」は下段の「メッセージ</a:t>
            </a:r>
            <a:r>
              <a:rPr lang="ja-JP" altLang="en-US" sz="1100" dirty="0">
                <a:latin typeface="MS Mincho" pitchFamily="49" charset="-128"/>
                <a:ea typeface="MS Mincho" pitchFamily="49" charset="-128"/>
              </a:rPr>
              <a:t>欄</a:t>
            </a:r>
            <a:r>
              <a:rPr lang="ja-JP" altLang="ko-KR" sz="1100" dirty="0">
                <a:latin typeface="MS Mincho" pitchFamily="49" charset="-128"/>
                <a:ea typeface="MS Mincho" pitchFamily="49" charset="-128"/>
              </a:rPr>
              <a:t>」が活性化され、</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必須入力事項です。</a:t>
            </a:r>
            <a:endParaRPr lang="en-US" altLang="ko-KR" sz="1100" dirty="0">
              <a:solidFill>
                <a:schemeClr val="dk1"/>
              </a:solidFill>
              <a:latin typeface="MS Mincho" pitchFamily="49" charset="-128"/>
              <a:ea typeface="MS Mincho" pitchFamily="49" charset="-128"/>
              <a:cs typeface="MS Mincho"/>
              <a:sym typeface="MS Mincho"/>
            </a:endParaRPr>
          </a:p>
          <a:p>
            <a:pPr lvl="0">
              <a:lnSpc>
                <a:spcPct val="125000"/>
              </a:lnSpc>
            </a:pPr>
            <a:r>
              <a:rPr lang="ko-KR" alt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「回答</a:t>
            </a:r>
            <a:r>
              <a:rPr lang="ja-JP" altLang="en-US" sz="1100" dirty="0">
                <a:latin typeface="MS Mincho" pitchFamily="49" charset="-128"/>
                <a:ea typeface="MS Mincho" pitchFamily="49" charset="-128"/>
              </a:rPr>
              <a:t>済</a:t>
            </a:r>
            <a:r>
              <a:rPr lang="ja-JP" altLang="ko-KR" sz="1100" dirty="0">
                <a:latin typeface="MS Mincho" pitchFamily="49" charset="-128"/>
                <a:ea typeface="MS Mincho" pitchFamily="49" charset="-128"/>
              </a:rPr>
              <a:t>」と</a:t>
            </a:r>
            <a:r>
              <a:rPr lang="en-US" altLang="ko-KR" sz="1100" dirty="0">
                <a:solidFill>
                  <a:srgbClr val="FF0000"/>
                </a:solidFill>
                <a:latin typeface="MS Mincho" pitchFamily="49" charset="-128"/>
                <a:ea typeface="MS Mincho" pitchFamily="49" charset="-128"/>
                <a:cs typeface="MS Mincho"/>
                <a:sym typeface="MS Mincho"/>
              </a:rPr>
              <a:t>④</a:t>
            </a:r>
            <a:r>
              <a:rPr lang="ja-JP" altLang="ko-KR" sz="1100" dirty="0">
                <a:latin typeface="MS Mincho" pitchFamily="49" charset="-128"/>
                <a:ea typeface="MS Mincho" pitchFamily="49" charset="-128"/>
              </a:rPr>
              <a:t>「強制終了」は必ず「回答</a:t>
            </a:r>
            <a:r>
              <a:rPr lang="ja-JP" altLang="en-US" sz="1100" dirty="0">
                <a:latin typeface="MS Mincho" pitchFamily="49" charset="-128"/>
                <a:ea typeface="MS Mincho" pitchFamily="49" charset="-128"/>
              </a:rPr>
              <a:t>入力欄</a:t>
            </a:r>
            <a:r>
              <a:rPr lang="ja-JP" altLang="ko-KR" sz="1100" dirty="0">
                <a:latin typeface="MS Mincho" pitchFamily="49" charset="-128"/>
                <a:ea typeface="MS Mincho" pitchFamily="49" charset="-128"/>
              </a:rPr>
              <a:t>」に回答を記載し</a:t>
            </a:r>
            <a:r>
              <a:rPr lang="ja-JP" altLang="en-US" sz="1100" dirty="0">
                <a:latin typeface="MS Mincho" pitchFamily="49" charset="-128"/>
                <a:ea typeface="MS Mincho" pitchFamily="49" charset="-128"/>
              </a:rPr>
              <a:t>てください。</a:t>
            </a:r>
            <a:endParaRPr lang="en-US" altLang="ko-KR" sz="1100" dirty="0">
              <a:solidFill>
                <a:schemeClr val="dk1"/>
              </a:solidFill>
              <a:latin typeface="MS Mincho" pitchFamily="49" charset="-128"/>
              <a:ea typeface="MS Mincho" pitchFamily="49" charset="-128"/>
              <a:cs typeface="MS Mincho"/>
              <a:sym typeface="MS Mincho"/>
            </a:endParaRPr>
          </a:p>
        </p:txBody>
      </p:sp>
      <p:sp>
        <p:nvSpPr>
          <p:cNvPr id="10" name="四角形: 角を丸くする 8">
            <a:extLst>
              <a:ext uri="{FF2B5EF4-FFF2-40B4-BE49-F238E27FC236}">
                <a16:creationId xmlns:a16="http://schemas.microsoft.com/office/drawing/2014/main" id="{08869F7D-E105-E04D-BD35-698A5CC51F16}"/>
              </a:ext>
            </a:extLst>
          </p:cNvPr>
          <p:cNvSpPr/>
          <p:nvPr/>
        </p:nvSpPr>
        <p:spPr>
          <a:xfrm>
            <a:off x="471488" y="1207430"/>
            <a:ext cx="5501321" cy="620490"/>
          </a:xfrm>
          <a:prstGeom prst="roundRect">
            <a:avLst/>
          </a:prstGeom>
          <a:solidFill>
            <a:srgbClr val="FFFFCC"/>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altLang="ja-JP" sz="1100" dirty="0">
                <a:solidFill>
                  <a:schemeClr val="tx1"/>
                </a:solidFill>
                <a:latin typeface="MS Mincho" pitchFamily="49" charset="-128"/>
                <a:ea typeface="MS Mincho" pitchFamily="49" charset="-128"/>
              </a:rPr>
              <a:t>DX CARE</a:t>
            </a:r>
            <a:r>
              <a:rPr lang="ja-JP" altLang="en-US" sz="1100" dirty="0">
                <a:solidFill>
                  <a:schemeClr val="tx1"/>
                </a:solidFill>
                <a:latin typeface="MS Mincho" pitchFamily="49" charset="-128"/>
                <a:ea typeface="MS Mincho" pitchFamily="49" charset="-128"/>
              </a:rPr>
              <a:t>サポートデスク</a:t>
            </a:r>
            <a:r>
              <a:rPr lang="ja-JP" altLang="ko-KR" sz="1100" dirty="0">
                <a:solidFill>
                  <a:schemeClr val="tx1"/>
                </a:solidFill>
                <a:latin typeface="MS Mincho" pitchFamily="49" charset="-128"/>
                <a:ea typeface="MS Mincho" pitchFamily="49" charset="-128"/>
              </a:rPr>
              <a:t>は回答依頼に対して完了処理以外</a:t>
            </a:r>
            <a:r>
              <a:rPr lang="ja-JP" altLang="en-US" sz="1100" dirty="0">
                <a:solidFill>
                  <a:schemeClr val="tx1"/>
                </a:solidFill>
                <a:latin typeface="MS Mincho" pitchFamily="49" charset="-128"/>
                <a:ea typeface="MS Mincho" pitchFamily="49" charset="-128"/>
              </a:rPr>
              <a:t>として</a:t>
            </a:r>
            <a:r>
              <a:rPr lang="ja-JP" altLang="ko-KR" sz="1100" dirty="0">
                <a:solidFill>
                  <a:schemeClr val="tx1"/>
                </a:solidFill>
                <a:latin typeface="MS Mincho" pitchFamily="49" charset="-128"/>
                <a:ea typeface="MS Mincho" pitchFamily="49" charset="-128"/>
              </a:rPr>
              <a:t>チェックアイDX運営者には「回答依頼」</a:t>
            </a:r>
            <a:r>
              <a:rPr lang="ja-JP" altLang="en-US" sz="1100" dirty="0">
                <a:solidFill>
                  <a:schemeClr val="tx1"/>
                </a:solidFill>
                <a:latin typeface="MS Mincho" pitchFamily="49" charset="-128"/>
                <a:ea typeface="MS Mincho" pitchFamily="49" charset="-128"/>
              </a:rPr>
              <a:t>及びサポーターに「</a:t>
            </a:r>
            <a:r>
              <a:rPr lang="en-US" altLang="ja-JP" sz="1100" dirty="0">
                <a:solidFill>
                  <a:schemeClr val="tx1"/>
                </a:solidFill>
                <a:latin typeface="MS Mincho" pitchFamily="49" charset="-128"/>
                <a:ea typeface="MS Mincho" pitchFamily="49" charset="-128"/>
              </a:rPr>
              <a:t>HELP</a:t>
            </a:r>
            <a:r>
              <a:rPr lang="ja-JP" altLang="en-US" sz="1100" dirty="0">
                <a:solidFill>
                  <a:schemeClr val="tx1"/>
                </a:solidFill>
                <a:latin typeface="MS Mincho" pitchFamily="49" charset="-128"/>
                <a:ea typeface="MS Mincho" pitchFamily="49" charset="-128"/>
              </a:rPr>
              <a:t>指示」の要請が可能です。</a:t>
            </a:r>
            <a:endParaRPr kumimoji="1" lang="ja-JP" altLang="en-US" sz="1100" dirty="0">
              <a:solidFill>
                <a:schemeClr val="tx1"/>
              </a:solidFill>
              <a:latin typeface="MS Mincho" pitchFamily="49" charset="-128"/>
              <a:ea typeface="MS Mincho" pitchFamily="49" charset="-128"/>
            </a:endParaRPr>
          </a:p>
        </p:txBody>
      </p:sp>
      <p:sp>
        <p:nvSpPr>
          <p:cNvPr id="11" name="Google Shape;465;p21">
            <a:extLst>
              <a:ext uri="{FF2B5EF4-FFF2-40B4-BE49-F238E27FC236}">
                <a16:creationId xmlns:a16="http://schemas.microsoft.com/office/drawing/2014/main" id="{3FE7A87F-162C-8796-9525-3618B8BB9210}"/>
              </a:ext>
            </a:extLst>
          </p:cNvPr>
          <p:cNvSpPr txBox="1"/>
          <p:nvPr/>
        </p:nvSpPr>
        <p:spPr>
          <a:xfrm>
            <a:off x="920754" y="8528817"/>
            <a:ext cx="4909909" cy="515485"/>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en-US" sz="1100" dirty="0">
                <a:latin typeface="MS Mincho" pitchFamily="49" charset="-128"/>
                <a:ea typeface="MS Mincho" pitchFamily="49" charset="-128"/>
              </a:rPr>
              <a:t>*</a:t>
            </a:r>
            <a:r>
              <a:rPr lang="ko-KR"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ただし、「</a:t>
            </a:r>
            <a:r>
              <a:rPr lang="ja-JP" altLang="en-US" sz="1100" dirty="0">
                <a:latin typeface="MS Mincho" pitchFamily="49" charset="-128"/>
                <a:ea typeface="MS Mincho" pitchFamily="49" charset="-128"/>
              </a:rPr>
              <a:t>ニチイ</a:t>
            </a:r>
            <a:r>
              <a:rPr lang="ja-JP" altLang="ko-KR" sz="1100" dirty="0">
                <a:latin typeface="MS Mincho" pitchFamily="49" charset="-128"/>
                <a:ea typeface="MS Mincho" pitchFamily="49" charset="-128"/>
              </a:rPr>
              <a:t>学館回答依頼」と「HELP指示」の場合</a:t>
            </a:r>
            <a:r>
              <a:rPr lang="ja-JP" altLang="en-US" sz="1100" dirty="0">
                <a:latin typeface="MS Mincho" pitchFamily="49" charset="-128"/>
                <a:ea typeface="MS Mincho" pitchFamily="49" charset="-128"/>
              </a:rPr>
              <a:t>には</a:t>
            </a:r>
            <a:r>
              <a:rPr lang="ja-JP" altLang="ko-KR" sz="1100" dirty="0">
                <a:latin typeface="MS Mincho" pitchFamily="49" charset="-128"/>
                <a:ea typeface="MS Mincho" pitchFamily="49" charset="-128"/>
              </a:rPr>
              <a:t>医療機関の</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ステータスは「お問い合わせ中」の状態を維持します。</a:t>
            </a:r>
            <a:endParaRPr dirty="0">
              <a:latin typeface="MS Mincho" pitchFamily="49" charset="-128"/>
              <a:ea typeface="MS Mincho" pitchFamily="49" charset="-128"/>
            </a:endParaRPr>
          </a:p>
        </p:txBody>
      </p:sp>
      <p:pic>
        <p:nvPicPr>
          <p:cNvPr id="12" name="그림 11">
            <a:extLst>
              <a:ext uri="{FF2B5EF4-FFF2-40B4-BE49-F238E27FC236}">
                <a16:creationId xmlns:a16="http://schemas.microsoft.com/office/drawing/2014/main" id="{0D91AB7A-6173-502F-566E-B7C9B5A64816}"/>
              </a:ext>
            </a:extLst>
          </p:cNvPr>
          <p:cNvPicPr>
            <a:picLocks noChangeAspect="1"/>
          </p:cNvPicPr>
          <p:nvPr/>
        </p:nvPicPr>
        <p:blipFill>
          <a:blip r:embed="rId3" cstate="print"/>
          <a:stretch>
            <a:fillRect/>
          </a:stretch>
        </p:blipFill>
        <p:spPr>
          <a:xfrm>
            <a:off x="620871" y="4570508"/>
            <a:ext cx="4077509" cy="347022"/>
          </a:xfrm>
          <a:prstGeom prst="rect">
            <a:avLst/>
          </a:prstGeom>
        </p:spPr>
      </p:pic>
      <p:pic>
        <p:nvPicPr>
          <p:cNvPr id="13" name="그림 12">
            <a:extLst>
              <a:ext uri="{FF2B5EF4-FFF2-40B4-BE49-F238E27FC236}">
                <a16:creationId xmlns:a16="http://schemas.microsoft.com/office/drawing/2014/main" id="{42A75692-A3BC-6A94-AF71-2A6BB7A94794}"/>
              </a:ext>
            </a:extLst>
          </p:cNvPr>
          <p:cNvPicPr>
            <a:picLocks noChangeAspect="1"/>
          </p:cNvPicPr>
          <p:nvPr/>
        </p:nvPicPr>
        <p:blipFill>
          <a:blip r:embed="rId4" cstate="print"/>
          <a:stretch>
            <a:fillRect/>
          </a:stretch>
        </p:blipFill>
        <p:spPr>
          <a:xfrm>
            <a:off x="1249873" y="5026449"/>
            <a:ext cx="1781110" cy="826528"/>
          </a:xfrm>
          <a:prstGeom prst="rect">
            <a:avLst/>
          </a:prstGeom>
        </p:spPr>
      </p:pic>
      <p:cxnSp>
        <p:nvCxnSpPr>
          <p:cNvPr id="14" name="Google Shape;326;p13">
            <a:extLst>
              <a:ext uri="{FF2B5EF4-FFF2-40B4-BE49-F238E27FC236}">
                <a16:creationId xmlns:a16="http://schemas.microsoft.com/office/drawing/2014/main" id="{7B694D7C-1076-E295-3427-E8D400D88E04}"/>
              </a:ext>
            </a:extLst>
          </p:cNvPr>
          <p:cNvCxnSpPr>
            <a:cxnSpLocks/>
            <a:stCxn id="15" idx="2"/>
          </p:cNvCxnSpPr>
          <p:nvPr/>
        </p:nvCxnSpPr>
        <p:spPr>
          <a:xfrm rot="5400000">
            <a:off x="3453056" y="4475063"/>
            <a:ext cx="463544" cy="1307686"/>
          </a:xfrm>
          <a:prstGeom prst="bentConnector2">
            <a:avLst/>
          </a:prstGeom>
          <a:noFill/>
          <a:ln w="19050" cap="flat" cmpd="sng">
            <a:solidFill>
              <a:srgbClr val="FF0000"/>
            </a:solidFill>
            <a:prstDash val="solid"/>
            <a:miter lim="800000"/>
            <a:headEnd type="none" w="sm" len="sm"/>
            <a:tailEnd type="triangle" w="med" len="med"/>
          </a:ln>
        </p:spPr>
      </p:cxnSp>
      <p:sp>
        <p:nvSpPr>
          <p:cNvPr id="15" name="Google Shape;161;p4">
            <a:extLst>
              <a:ext uri="{FF2B5EF4-FFF2-40B4-BE49-F238E27FC236}">
                <a16:creationId xmlns:a16="http://schemas.microsoft.com/office/drawing/2014/main" id="{60E72209-3B8B-8DE1-0425-E2012F15853C}"/>
              </a:ext>
            </a:extLst>
          </p:cNvPr>
          <p:cNvSpPr/>
          <p:nvPr/>
        </p:nvSpPr>
        <p:spPr>
          <a:xfrm>
            <a:off x="3978962" y="4632127"/>
            <a:ext cx="719418" cy="265007"/>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grpSp>
        <p:nvGrpSpPr>
          <p:cNvPr id="16" name="그룹 25">
            <a:extLst>
              <a:ext uri="{FF2B5EF4-FFF2-40B4-BE49-F238E27FC236}">
                <a16:creationId xmlns:a16="http://schemas.microsoft.com/office/drawing/2014/main" id="{D3A96C1B-ACE0-C1FB-B4B2-0945CD2F5422}"/>
              </a:ext>
            </a:extLst>
          </p:cNvPr>
          <p:cNvGrpSpPr/>
          <p:nvPr/>
        </p:nvGrpSpPr>
        <p:grpSpPr>
          <a:xfrm>
            <a:off x="720142" y="6141213"/>
            <a:ext cx="5209663" cy="1316862"/>
            <a:chOff x="-839097" y="4341018"/>
            <a:chExt cx="9825295" cy="2028825"/>
          </a:xfrm>
        </p:grpSpPr>
        <p:pic>
          <p:nvPicPr>
            <p:cNvPr id="17" name="그림 16">
              <a:extLst>
                <a:ext uri="{FF2B5EF4-FFF2-40B4-BE49-F238E27FC236}">
                  <a16:creationId xmlns:a16="http://schemas.microsoft.com/office/drawing/2014/main" id="{D0F7BBD8-B5F7-0CDE-2B6D-5375044E7EEF}"/>
                </a:ext>
              </a:extLst>
            </p:cNvPr>
            <p:cNvPicPr>
              <a:picLocks noChangeAspect="1"/>
            </p:cNvPicPr>
            <p:nvPr/>
          </p:nvPicPr>
          <p:blipFill>
            <a:blip r:embed="rId5" cstate="print"/>
            <a:stretch>
              <a:fillRect/>
            </a:stretch>
          </p:blipFill>
          <p:spPr>
            <a:xfrm>
              <a:off x="-839097" y="4341018"/>
              <a:ext cx="6343650" cy="2009775"/>
            </a:xfrm>
            <a:prstGeom prst="rect">
              <a:avLst/>
            </a:prstGeom>
          </p:spPr>
        </p:pic>
        <p:pic>
          <p:nvPicPr>
            <p:cNvPr id="18" name="그림 17">
              <a:extLst>
                <a:ext uri="{FF2B5EF4-FFF2-40B4-BE49-F238E27FC236}">
                  <a16:creationId xmlns:a16="http://schemas.microsoft.com/office/drawing/2014/main" id="{6D28AEEA-EB52-A46A-FC88-CC9142C6F9BE}"/>
                </a:ext>
              </a:extLst>
            </p:cNvPr>
            <p:cNvPicPr>
              <a:picLocks noChangeAspect="1"/>
            </p:cNvPicPr>
            <p:nvPr/>
          </p:nvPicPr>
          <p:blipFill>
            <a:blip r:embed="rId6" cstate="print"/>
            <a:stretch>
              <a:fillRect/>
            </a:stretch>
          </p:blipFill>
          <p:spPr>
            <a:xfrm>
              <a:off x="5500048" y="4341018"/>
              <a:ext cx="3486150" cy="2028825"/>
            </a:xfrm>
            <a:prstGeom prst="rect">
              <a:avLst/>
            </a:prstGeom>
          </p:spPr>
        </p:pic>
      </p:grpSp>
      <p:cxnSp>
        <p:nvCxnSpPr>
          <p:cNvPr id="19" name="Google Shape;326;p13">
            <a:extLst>
              <a:ext uri="{FF2B5EF4-FFF2-40B4-BE49-F238E27FC236}">
                <a16:creationId xmlns:a16="http://schemas.microsoft.com/office/drawing/2014/main" id="{178BDEB2-9BD7-A1AF-3E9F-5A6878C69D00}"/>
              </a:ext>
            </a:extLst>
          </p:cNvPr>
          <p:cNvCxnSpPr>
            <a:cxnSpLocks/>
            <a:stCxn id="20" idx="2"/>
            <a:endCxn id="17" idx="0"/>
          </p:cNvCxnSpPr>
          <p:nvPr/>
        </p:nvCxnSpPr>
        <p:spPr>
          <a:xfrm rot="16200000" flipH="1">
            <a:off x="1878189" y="5617463"/>
            <a:ext cx="370491" cy="677008"/>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20" name="Google Shape;161;p4">
            <a:extLst>
              <a:ext uri="{FF2B5EF4-FFF2-40B4-BE49-F238E27FC236}">
                <a16:creationId xmlns:a16="http://schemas.microsoft.com/office/drawing/2014/main" id="{71B206BF-D20A-E1DE-4D9A-DC82D154245B}"/>
              </a:ext>
            </a:extLst>
          </p:cNvPr>
          <p:cNvSpPr/>
          <p:nvPr/>
        </p:nvSpPr>
        <p:spPr>
          <a:xfrm>
            <a:off x="1337325" y="5521331"/>
            <a:ext cx="775209" cy="249391"/>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1" name="Google Shape;161;p4">
            <a:extLst>
              <a:ext uri="{FF2B5EF4-FFF2-40B4-BE49-F238E27FC236}">
                <a16:creationId xmlns:a16="http://schemas.microsoft.com/office/drawing/2014/main" id="{B6BE8AFA-A00D-4C76-69CE-A8B86F4CF03B}"/>
              </a:ext>
            </a:extLst>
          </p:cNvPr>
          <p:cNvSpPr/>
          <p:nvPr/>
        </p:nvSpPr>
        <p:spPr>
          <a:xfrm>
            <a:off x="5291780" y="7208685"/>
            <a:ext cx="638025" cy="237026"/>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2" name="Google Shape;161;p4">
            <a:extLst>
              <a:ext uri="{FF2B5EF4-FFF2-40B4-BE49-F238E27FC236}">
                <a16:creationId xmlns:a16="http://schemas.microsoft.com/office/drawing/2014/main" id="{2892463E-A724-8F79-0116-54EB9CC1AB98}"/>
              </a:ext>
            </a:extLst>
          </p:cNvPr>
          <p:cNvSpPr/>
          <p:nvPr/>
        </p:nvSpPr>
        <p:spPr>
          <a:xfrm>
            <a:off x="720142" y="7208684"/>
            <a:ext cx="617183" cy="249391"/>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cxnSp>
        <p:nvCxnSpPr>
          <p:cNvPr id="23" name="Google Shape;326;p13">
            <a:extLst>
              <a:ext uri="{FF2B5EF4-FFF2-40B4-BE49-F238E27FC236}">
                <a16:creationId xmlns:a16="http://schemas.microsoft.com/office/drawing/2014/main" id="{41A1002E-2C85-5CCF-1319-1BFCCC4AB685}"/>
              </a:ext>
            </a:extLst>
          </p:cNvPr>
          <p:cNvCxnSpPr>
            <a:cxnSpLocks/>
            <a:stCxn id="22" idx="3"/>
            <a:endCxn id="24" idx="1"/>
          </p:cNvCxnSpPr>
          <p:nvPr/>
        </p:nvCxnSpPr>
        <p:spPr>
          <a:xfrm flipV="1">
            <a:off x="1337325" y="6810657"/>
            <a:ext cx="253165" cy="522723"/>
          </a:xfrm>
          <a:prstGeom prst="bentConnector3">
            <a:avLst>
              <a:gd name="adj1" fmla="val 50000"/>
            </a:avLst>
          </a:prstGeom>
          <a:noFill/>
          <a:ln w="19050" cap="flat" cmpd="sng">
            <a:solidFill>
              <a:srgbClr val="FF0000"/>
            </a:solidFill>
            <a:prstDash val="solid"/>
            <a:miter lim="800000"/>
            <a:headEnd type="none" w="sm" len="sm"/>
            <a:tailEnd type="triangle" w="med" len="med"/>
          </a:ln>
        </p:spPr>
      </p:cxnSp>
      <p:pic>
        <p:nvPicPr>
          <p:cNvPr id="24" name="그림 23">
            <a:extLst>
              <a:ext uri="{FF2B5EF4-FFF2-40B4-BE49-F238E27FC236}">
                <a16:creationId xmlns:a16="http://schemas.microsoft.com/office/drawing/2014/main" id="{F18E841A-3B8E-45B5-F892-5748DE136131}"/>
              </a:ext>
            </a:extLst>
          </p:cNvPr>
          <p:cNvPicPr>
            <a:picLocks noChangeAspect="1"/>
          </p:cNvPicPr>
          <p:nvPr/>
        </p:nvPicPr>
        <p:blipFill>
          <a:blip r:embed="rId7" cstate="print"/>
          <a:stretch>
            <a:fillRect/>
          </a:stretch>
        </p:blipFill>
        <p:spPr>
          <a:xfrm>
            <a:off x="1590490" y="6430375"/>
            <a:ext cx="1622893" cy="760564"/>
          </a:xfrm>
          <a:prstGeom prst="rect">
            <a:avLst/>
          </a:prstGeom>
        </p:spPr>
      </p:pic>
      <p:pic>
        <p:nvPicPr>
          <p:cNvPr id="25" name="그림 24">
            <a:extLst>
              <a:ext uri="{FF2B5EF4-FFF2-40B4-BE49-F238E27FC236}">
                <a16:creationId xmlns:a16="http://schemas.microsoft.com/office/drawing/2014/main" id="{390C1F18-EA02-0E35-97A5-18C1A165F10D}"/>
              </a:ext>
            </a:extLst>
          </p:cNvPr>
          <p:cNvPicPr>
            <a:picLocks noChangeAspect="1"/>
          </p:cNvPicPr>
          <p:nvPr/>
        </p:nvPicPr>
        <p:blipFill>
          <a:blip r:embed="rId8" cstate="print"/>
          <a:stretch>
            <a:fillRect/>
          </a:stretch>
        </p:blipFill>
        <p:spPr>
          <a:xfrm>
            <a:off x="3315743" y="6419624"/>
            <a:ext cx="1668043" cy="782066"/>
          </a:xfrm>
          <a:prstGeom prst="rect">
            <a:avLst/>
          </a:prstGeom>
        </p:spPr>
      </p:pic>
      <p:cxnSp>
        <p:nvCxnSpPr>
          <p:cNvPr id="26" name="Google Shape;326;p13">
            <a:extLst>
              <a:ext uri="{FF2B5EF4-FFF2-40B4-BE49-F238E27FC236}">
                <a16:creationId xmlns:a16="http://schemas.microsoft.com/office/drawing/2014/main" id="{23F1DA0A-869D-D235-03BE-228EBBB73D61}"/>
              </a:ext>
            </a:extLst>
          </p:cNvPr>
          <p:cNvCxnSpPr>
            <a:cxnSpLocks/>
            <a:stCxn id="21" idx="1"/>
            <a:endCxn id="25" idx="3"/>
          </p:cNvCxnSpPr>
          <p:nvPr/>
        </p:nvCxnSpPr>
        <p:spPr>
          <a:xfrm rot="10800000">
            <a:off x="4983786" y="6810658"/>
            <a:ext cx="307994" cy="516541"/>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27" name="Google Shape;153;p4">
            <a:extLst>
              <a:ext uri="{FF2B5EF4-FFF2-40B4-BE49-F238E27FC236}">
                <a16:creationId xmlns:a16="http://schemas.microsoft.com/office/drawing/2014/main" id="{20E7DE4A-5BB2-416A-7427-F4309F29320C}"/>
              </a:ext>
            </a:extLst>
          </p:cNvPr>
          <p:cNvSpPr txBox="1"/>
          <p:nvPr/>
        </p:nvSpPr>
        <p:spPr>
          <a:xfrm>
            <a:off x="3079716" y="5418349"/>
            <a:ext cx="3563518"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en-US" sz="1100" dirty="0">
                <a:solidFill>
                  <a:srgbClr val="FF0000"/>
                </a:solidFill>
                <a:latin typeface="MS Mincho" pitchFamily="49" charset="-128"/>
                <a:ea typeface="MS Mincho"/>
                <a:cs typeface="MS Mincho"/>
                <a:sym typeface="MS Mincho"/>
              </a:rPr>
              <a:t>④</a:t>
            </a:r>
            <a:r>
              <a:rPr lang="ja-JP" altLang="ko-KR" sz="1100" dirty="0">
                <a:latin typeface="MS Mincho" pitchFamily="49" charset="-128"/>
                <a:ea typeface="MS Mincho" pitchFamily="49" charset="-128"/>
              </a:rPr>
              <a:t>確認完了後は編集できません。 </a:t>
            </a:r>
            <a:r>
              <a:rPr lang="en-US" altLang="ja-JP" sz="1100" dirty="0">
                <a:latin typeface="MS Mincho" pitchFamily="49" charset="-128"/>
                <a:ea typeface="MS Mincho" pitchFamily="49" charset="-128"/>
              </a:rPr>
              <a:t> </a:t>
            </a: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下段の「戻る」</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「送信」ボタンが表示されます。</a:t>
            </a:r>
            <a:endParaRPr sz="1100" dirty="0">
              <a:latin typeface="MS Mincho" pitchFamily="49" charset="-128"/>
              <a:ea typeface="MS Mincho" pitchFamily="49" charset="-128"/>
              <a:cs typeface="MS Mincho"/>
              <a:sym typeface="MS Mincho"/>
            </a:endParaRPr>
          </a:p>
        </p:txBody>
      </p:sp>
      <p:sp>
        <p:nvSpPr>
          <p:cNvPr id="28" name="Google Shape;286;p11">
            <a:extLst>
              <a:ext uri="{FF2B5EF4-FFF2-40B4-BE49-F238E27FC236}">
                <a16:creationId xmlns:a16="http://schemas.microsoft.com/office/drawing/2014/main" id="{836F0875-EC39-26C8-22A8-8882BDB42D71}"/>
              </a:ext>
            </a:extLst>
          </p:cNvPr>
          <p:cNvSpPr txBox="1"/>
          <p:nvPr/>
        </p:nvSpPr>
        <p:spPr>
          <a:xfrm>
            <a:off x="5522889" y="1689760"/>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④</a:t>
            </a:r>
            <a:endParaRPr sz="1800" dirty="0">
              <a:solidFill>
                <a:srgbClr val="FF0000"/>
              </a:solidFill>
              <a:latin typeface="Century"/>
              <a:ea typeface="Century"/>
              <a:cs typeface="Century"/>
              <a:sym typeface="Century"/>
            </a:endParaRPr>
          </a:p>
        </p:txBody>
      </p:sp>
      <p:sp>
        <p:nvSpPr>
          <p:cNvPr id="29" name="Google Shape;286;p11">
            <a:extLst>
              <a:ext uri="{FF2B5EF4-FFF2-40B4-BE49-F238E27FC236}">
                <a16:creationId xmlns:a16="http://schemas.microsoft.com/office/drawing/2014/main" id="{EECB1696-6319-4BD0-1655-C4264B55D977}"/>
              </a:ext>
            </a:extLst>
          </p:cNvPr>
          <p:cNvSpPr txBox="1"/>
          <p:nvPr/>
        </p:nvSpPr>
        <p:spPr>
          <a:xfrm>
            <a:off x="789765" y="6810657"/>
            <a:ext cx="41549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altLang="en-US" sz="1800" dirty="0">
                <a:solidFill>
                  <a:srgbClr val="FF0000"/>
                </a:solidFill>
                <a:latin typeface="ＭＳ 明朝" panose="02020609040205080304" pitchFamily="49" charset="-128"/>
                <a:ea typeface="Century"/>
                <a:cs typeface="Century"/>
                <a:sym typeface="Century"/>
              </a:rPr>
              <a:t>⑤</a:t>
            </a:r>
            <a:endParaRPr sz="1800" dirty="0">
              <a:solidFill>
                <a:srgbClr val="FF0000"/>
              </a:solidFill>
              <a:latin typeface="Century"/>
              <a:ea typeface="Century"/>
              <a:cs typeface="Century"/>
              <a:sym typeface="Century"/>
            </a:endParaRPr>
          </a:p>
        </p:txBody>
      </p:sp>
      <p:sp>
        <p:nvSpPr>
          <p:cNvPr id="30" name="Google Shape;286;p11">
            <a:extLst>
              <a:ext uri="{FF2B5EF4-FFF2-40B4-BE49-F238E27FC236}">
                <a16:creationId xmlns:a16="http://schemas.microsoft.com/office/drawing/2014/main" id="{1FE68D38-AB24-C27D-4476-82861D2AE149}"/>
              </a:ext>
            </a:extLst>
          </p:cNvPr>
          <p:cNvSpPr txBox="1"/>
          <p:nvPr/>
        </p:nvSpPr>
        <p:spPr>
          <a:xfrm>
            <a:off x="5432462" y="6762751"/>
            <a:ext cx="365257"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altLang="en-US" sz="1800" dirty="0">
                <a:solidFill>
                  <a:srgbClr val="FF0000"/>
                </a:solidFill>
                <a:latin typeface="맑은 고딕" panose="020B0503020000020004" pitchFamily="50" charset="-127"/>
                <a:ea typeface="맑은 고딕" panose="020B0503020000020004" pitchFamily="50" charset="-127"/>
                <a:cs typeface="Century"/>
                <a:sym typeface="Century"/>
              </a:rPr>
              <a:t>⑥</a:t>
            </a:r>
            <a:endParaRPr sz="1800" dirty="0">
              <a:solidFill>
                <a:srgbClr val="FF0000"/>
              </a:solidFill>
              <a:latin typeface="Century"/>
              <a:ea typeface="Century"/>
              <a:cs typeface="Century"/>
              <a:sym typeface="Century"/>
            </a:endParaRPr>
          </a:p>
        </p:txBody>
      </p:sp>
      <p:sp>
        <p:nvSpPr>
          <p:cNvPr id="31" name="Google Shape;153;p4">
            <a:extLst>
              <a:ext uri="{FF2B5EF4-FFF2-40B4-BE49-F238E27FC236}">
                <a16:creationId xmlns:a16="http://schemas.microsoft.com/office/drawing/2014/main" id="{EDC8B79E-7F1F-8929-FA02-9999BAE92E42}"/>
              </a:ext>
            </a:extLst>
          </p:cNvPr>
          <p:cNvSpPr txBox="1"/>
          <p:nvPr/>
        </p:nvSpPr>
        <p:spPr>
          <a:xfrm>
            <a:off x="920754" y="7577975"/>
            <a:ext cx="4238333" cy="261570"/>
          </a:xfrm>
          <a:prstGeom prst="rect">
            <a:avLst/>
          </a:prstGeom>
          <a:noFill/>
          <a:ln>
            <a:noFill/>
          </a:ln>
        </p:spPr>
        <p:txBody>
          <a:bodyPr spcFirstLastPara="1" wrap="square" lIns="91425" tIns="45700" rIns="91425" bIns="45700" anchor="t" anchorCtr="0">
            <a:spAutoFit/>
          </a:bodyPr>
          <a:lstStyle/>
          <a:p>
            <a:r>
              <a:rPr lang="ko-KR" altLang="en-US" sz="1100" dirty="0">
                <a:solidFill>
                  <a:srgbClr val="FF0000"/>
                </a:solidFill>
                <a:latin typeface="MS Mincho" pitchFamily="49" charset="-128"/>
                <a:ea typeface="MS Mincho"/>
                <a:cs typeface="MS Mincho"/>
                <a:sym typeface="MS Mincho"/>
              </a:rPr>
              <a:t>⑤</a:t>
            </a: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確認」処理前の状態である編集モードに切り替わります。</a:t>
            </a:r>
            <a:endParaRPr lang="en-US" altLang="ko-KR" sz="1100" dirty="0">
              <a:latin typeface="MS Mincho" pitchFamily="49" charset="-128"/>
              <a:ea typeface="MS Mincho" pitchFamily="49" charset="-128"/>
            </a:endParaRPr>
          </a:p>
        </p:txBody>
      </p:sp>
      <p:sp>
        <p:nvSpPr>
          <p:cNvPr id="32" name="Google Shape;153;p4">
            <a:extLst>
              <a:ext uri="{FF2B5EF4-FFF2-40B4-BE49-F238E27FC236}">
                <a16:creationId xmlns:a16="http://schemas.microsoft.com/office/drawing/2014/main" id="{D457E186-94FE-B648-1748-C4E86E8EAEEE}"/>
              </a:ext>
            </a:extLst>
          </p:cNvPr>
          <p:cNvSpPr txBox="1"/>
          <p:nvPr/>
        </p:nvSpPr>
        <p:spPr>
          <a:xfrm>
            <a:off x="895320" y="7838357"/>
            <a:ext cx="5030356" cy="727082"/>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en-US" sz="1100" dirty="0">
                <a:solidFill>
                  <a:srgbClr val="FF0000"/>
                </a:solidFill>
                <a:latin typeface="MS Mincho" pitchFamily="49" charset="-128"/>
                <a:ea typeface="MS Mincho"/>
                <a:cs typeface="MS Mincho"/>
                <a:sym typeface="MS Mincho"/>
              </a:rPr>
              <a:t>⑥</a:t>
            </a:r>
            <a:r>
              <a:rPr lang="ja-JP" altLang="ko-KR" sz="1100" dirty="0">
                <a:latin typeface="MS Mincho" pitchFamily="49" charset="-128"/>
                <a:ea typeface="MS Mincho" pitchFamily="49" charset="-128"/>
              </a:rPr>
              <a:t>最終的なお問い合わせの回答を処理します。</a:t>
            </a:r>
            <a:endParaRPr lang="en-US" altLang="ko-KR" sz="1100" dirty="0">
              <a:latin typeface="MS Mincho" pitchFamily="49" charset="-128"/>
              <a:ea typeface="MS Mincho" pitchFamily="49" charset="-128"/>
              <a:cs typeface="MS Mincho"/>
              <a:sym typeface="MS Mincho"/>
            </a:endParaRPr>
          </a:p>
          <a:p>
            <a:pPr lvl="0">
              <a:lnSpc>
                <a:spcPct val="125000"/>
              </a:lnSpc>
            </a:pPr>
            <a:r>
              <a:rPr lang="ja-JP" altLang="ko-KR" sz="1100" dirty="0">
                <a:latin typeface="MS Mincho" pitchFamily="49" charset="-128"/>
                <a:ea typeface="MS Mincho" pitchFamily="49" charset="-128"/>
              </a:rPr>
              <a:t>「送信」処理された問い合わせは以前の状態に戻すことができず、問い合わ</a:t>
            </a:r>
            <a:r>
              <a:rPr lang="en-US" altLang="ja-JP" sz="1100" dirty="0">
                <a:latin typeface="MS Mincho" pitchFamily="49" charset="-128"/>
                <a:ea typeface="MS Mincho" pitchFamily="49" charset="-128"/>
              </a:rPr>
              <a:t>  </a:t>
            </a: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せ</a:t>
            </a:r>
            <a:r>
              <a:rPr lang="ja-JP" altLang="en-US" sz="1100" dirty="0">
                <a:latin typeface="MS Mincho" pitchFamily="49" charset="-128"/>
                <a:ea typeface="MS Mincho" pitchFamily="49" charset="-128"/>
              </a:rPr>
              <a:t>を</a:t>
            </a:r>
            <a:r>
              <a:rPr lang="ja-JP" altLang="ko-KR" sz="1100" dirty="0">
                <a:latin typeface="MS Mincho" pitchFamily="49" charset="-128"/>
                <a:ea typeface="MS Mincho" pitchFamily="49" charset="-128"/>
              </a:rPr>
              <a:t>要求した医療機関のステータスは「回答</a:t>
            </a:r>
            <a:r>
              <a:rPr lang="ja-JP" altLang="en-US" sz="1100" dirty="0">
                <a:latin typeface="MS Mincho" pitchFamily="49" charset="-128"/>
                <a:ea typeface="MS Mincho" pitchFamily="49" charset="-128"/>
              </a:rPr>
              <a:t>済</a:t>
            </a:r>
            <a:r>
              <a:rPr lang="ja-JP" altLang="ko-KR" sz="1100" dirty="0">
                <a:latin typeface="MS Mincho" pitchFamily="49" charset="-128"/>
                <a:ea typeface="MS Mincho" pitchFamily="49" charset="-128"/>
              </a:rPr>
              <a:t>」と表示されます。</a:t>
            </a:r>
            <a:endParaRPr sz="1100" dirty="0">
              <a:latin typeface="MS Mincho" pitchFamily="49" charset="-128"/>
              <a:ea typeface="MS Mincho" pitchFamily="49" charset="-128"/>
              <a:cs typeface="MS Mincho"/>
              <a:sym typeface="MS Mincho"/>
            </a:endParaRPr>
          </a:p>
        </p:txBody>
      </p:sp>
    </p:spTree>
    <p:extLst>
      <p:ext uri="{BB962C8B-B14F-4D97-AF65-F5344CB8AC3E}">
        <p14:creationId xmlns:p14="http://schemas.microsoft.com/office/powerpoint/2010/main" val="26235657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5BDD3528-1859-752B-4932-CB8859855272}"/>
              </a:ext>
            </a:extLst>
          </p:cNvPr>
          <p:cNvSpPr>
            <a:spLocks noGrp="1"/>
          </p:cNvSpPr>
          <p:nvPr>
            <p:ph type="sldNum" sz="quarter" idx="12"/>
          </p:nvPr>
        </p:nvSpPr>
        <p:spPr/>
        <p:txBody>
          <a:bodyPr/>
          <a:lstStyle/>
          <a:p>
            <a:fld id="{AE8EA5A1-38AB-4AA0-89CC-DE1004BC27E5}" type="slidenum">
              <a:rPr kumimoji="1" lang="ja-JP" altLang="en-US" smtClean="0"/>
              <a:t>229</a:t>
            </a:fld>
            <a:endParaRPr kumimoji="1" lang="ja-JP" altLang="en-US"/>
          </a:p>
        </p:txBody>
      </p:sp>
      <p:pic>
        <p:nvPicPr>
          <p:cNvPr id="3" name="그림 2">
            <a:extLst>
              <a:ext uri="{FF2B5EF4-FFF2-40B4-BE49-F238E27FC236}">
                <a16:creationId xmlns:a16="http://schemas.microsoft.com/office/drawing/2014/main" id="{F25F5B52-E26D-4B36-69DA-01609438A608}"/>
              </a:ext>
            </a:extLst>
          </p:cNvPr>
          <p:cNvPicPr>
            <a:picLocks noChangeAspect="1"/>
          </p:cNvPicPr>
          <p:nvPr/>
        </p:nvPicPr>
        <p:blipFill>
          <a:blip r:embed="rId2" cstate="print"/>
          <a:stretch>
            <a:fillRect/>
          </a:stretch>
        </p:blipFill>
        <p:spPr>
          <a:xfrm>
            <a:off x="370020" y="2073454"/>
            <a:ext cx="6198184" cy="752081"/>
          </a:xfrm>
          <a:prstGeom prst="rect">
            <a:avLst/>
          </a:prstGeom>
          <a:ln>
            <a:solidFill>
              <a:srgbClr val="000000"/>
            </a:solidFill>
          </a:ln>
        </p:spPr>
      </p:pic>
      <p:sp>
        <p:nvSpPr>
          <p:cNvPr id="4" name="テキスト ボックス 4">
            <a:extLst>
              <a:ext uri="{FF2B5EF4-FFF2-40B4-BE49-F238E27FC236}">
                <a16:creationId xmlns:a16="http://schemas.microsoft.com/office/drawing/2014/main" id="{9F731262-A9FE-3A04-DC35-9CA0C85E5540}"/>
              </a:ext>
            </a:extLst>
          </p:cNvPr>
          <p:cNvSpPr txBox="1"/>
          <p:nvPr/>
        </p:nvSpPr>
        <p:spPr>
          <a:xfrm>
            <a:off x="556125" y="1001782"/>
            <a:ext cx="5400000" cy="486415"/>
          </a:xfrm>
          <a:prstGeom prst="rect">
            <a:avLst/>
          </a:prstGeom>
          <a:noFill/>
        </p:spPr>
        <p:txBody>
          <a:bodyPr wrap="square">
            <a:spAutoFit/>
          </a:bodyPr>
          <a:lstStyle/>
          <a:p>
            <a:pPr>
              <a:lnSpc>
                <a:spcPct val="125000"/>
              </a:lnSpc>
            </a:pPr>
            <a:r>
              <a:rPr lang="ja-JP" altLang="ko-KR" sz="1100" dirty="0">
                <a:latin typeface="MS Mincho" pitchFamily="49" charset="-128"/>
                <a:ea typeface="MS Mincho" pitchFamily="49" charset="-128"/>
              </a:rPr>
              <a:t>医学的</a:t>
            </a:r>
            <a:r>
              <a:rPr lang="ja-JP" altLang="en-US" sz="1100" dirty="0">
                <a:latin typeface="MS Mincho" pitchFamily="49" charset="-128"/>
                <a:ea typeface="MS Mincho" pitchFamily="49" charset="-128"/>
              </a:rPr>
              <a:t>な</a:t>
            </a:r>
            <a:r>
              <a:rPr lang="ja-JP" altLang="ko-KR" sz="1100" dirty="0">
                <a:latin typeface="MS Mincho" pitchFamily="49" charset="-128"/>
                <a:ea typeface="MS Mincho" pitchFamily="49" charset="-128"/>
              </a:rPr>
              <a:t>判断ができるサポーターの「お問い合わせ」返信のための機能です。</a:t>
            </a:r>
            <a:endParaRPr lang="en-US" altLang="ja-JP" sz="1100" dirty="0">
              <a:latin typeface="MS Mincho" pitchFamily="49" charset="-128"/>
              <a:ea typeface="MS Mincho" pitchFamily="49" charset="-128"/>
            </a:endParaRPr>
          </a:p>
          <a:p>
            <a:pPr>
              <a:lnSpc>
                <a:spcPct val="125000"/>
              </a:lnSpc>
            </a:pPr>
            <a:r>
              <a:rPr lang="en-US" altLang="ko-KR" sz="1100" b="1" kern="0" dirty="0">
                <a:latin typeface="MS Mincho" pitchFamily="49" charset="-128"/>
                <a:ea typeface="MS Mincho" pitchFamily="49" charset="-128"/>
                <a:cs typeface="KozGoPro-Medium"/>
              </a:rPr>
              <a:t>*  </a:t>
            </a:r>
            <a:r>
              <a:rPr lang="ja-JP" altLang="ko-KR" sz="1100" dirty="0">
                <a:latin typeface="MS Mincho" pitchFamily="49" charset="-128"/>
                <a:ea typeface="MS Mincho" pitchFamily="49" charset="-128"/>
              </a:rPr>
              <a:t>注：サポーターの画面サイズは一般医療機関のユーザーと同じです。</a:t>
            </a:r>
            <a:endParaRPr lang="ko-KR" altLang="en-US" sz="1100" b="1" kern="0" dirty="0">
              <a:latin typeface="MS Mincho" pitchFamily="49" charset="-128"/>
              <a:ea typeface="ＭＳ 明朝" panose="02020609040205080304" pitchFamily="17" charset="-128"/>
              <a:cs typeface="KozGoPro-Medium"/>
            </a:endParaRPr>
          </a:p>
        </p:txBody>
      </p:sp>
      <p:sp>
        <p:nvSpPr>
          <p:cNvPr id="6" name="Google Shape;443;p20">
            <a:extLst>
              <a:ext uri="{FF2B5EF4-FFF2-40B4-BE49-F238E27FC236}">
                <a16:creationId xmlns:a16="http://schemas.microsoft.com/office/drawing/2014/main" id="{47FD730E-009D-5DD1-849E-8CDC2628CA31}"/>
              </a:ext>
            </a:extLst>
          </p:cNvPr>
          <p:cNvSpPr txBox="1"/>
          <p:nvPr/>
        </p:nvSpPr>
        <p:spPr>
          <a:xfrm>
            <a:off x="428691" y="1708299"/>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en-US" altLang="ko-KR" sz="1100" b="1" dirty="0">
                <a:solidFill>
                  <a:srgbClr val="7F7F7F"/>
                </a:solidFill>
                <a:latin typeface="MS Mincho" pitchFamily="49" charset="-128"/>
                <a:ea typeface="MS Mincho"/>
                <a:cs typeface="MS Mincho"/>
                <a:sym typeface="MS Mincho"/>
              </a:rPr>
              <a:t> </a:t>
            </a:r>
            <a:r>
              <a:rPr lang="ja-JP" altLang="en-US" sz="1100" b="1" dirty="0">
                <a:latin typeface="MS Mincho" pitchFamily="49" charset="-128"/>
                <a:ea typeface="MS Mincho" pitchFamily="49" charset="-128"/>
              </a:rPr>
              <a:t>上部エリアに</a:t>
            </a:r>
            <a:r>
              <a:rPr lang="ja-JP" altLang="ko-KR" sz="1100" b="1" dirty="0">
                <a:latin typeface="MS Mincho" pitchFamily="49" charset="-128"/>
                <a:ea typeface="MS Mincho" pitchFamily="49" charset="-128"/>
              </a:rPr>
              <a:t>照会条件とボタンが存在します。</a:t>
            </a:r>
            <a:endParaRPr sz="1100" b="1" dirty="0">
              <a:solidFill>
                <a:schemeClr val="dk1"/>
              </a:solidFill>
              <a:latin typeface="MS Mincho" pitchFamily="49" charset="-128"/>
              <a:ea typeface="MS Mincho" pitchFamily="49" charset="-128"/>
              <a:cs typeface="MS Mincho"/>
              <a:sym typeface="MS Mincho"/>
            </a:endParaRPr>
          </a:p>
        </p:txBody>
      </p:sp>
      <p:sp>
        <p:nvSpPr>
          <p:cNvPr id="7" name="Google Shape;437;p20">
            <a:extLst>
              <a:ext uri="{FF2B5EF4-FFF2-40B4-BE49-F238E27FC236}">
                <a16:creationId xmlns:a16="http://schemas.microsoft.com/office/drawing/2014/main" id="{1F966E93-1D83-5535-DF1C-DB12D1170072}"/>
              </a:ext>
            </a:extLst>
          </p:cNvPr>
          <p:cNvSpPr txBox="1"/>
          <p:nvPr/>
        </p:nvSpPr>
        <p:spPr>
          <a:xfrm>
            <a:off x="246301" y="2082138"/>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8" name="Google Shape;438;p20">
            <a:extLst>
              <a:ext uri="{FF2B5EF4-FFF2-40B4-BE49-F238E27FC236}">
                <a16:creationId xmlns:a16="http://schemas.microsoft.com/office/drawing/2014/main" id="{2D2C95C9-7A4B-CD92-5112-72AB3ABBBE4B}"/>
              </a:ext>
            </a:extLst>
          </p:cNvPr>
          <p:cNvSpPr txBox="1"/>
          <p:nvPr/>
        </p:nvSpPr>
        <p:spPr>
          <a:xfrm>
            <a:off x="5748376" y="207345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9" name="Google Shape;445;p20">
            <a:extLst>
              <a:ext uri="{FF2B5EF4-FFF2-40B4-BE49-F238E27FC236}">
                <a16:creationId xmlns:a16="http://schemas.microsoft.com/office/drawing/2014/main" id="{2CB29E02-2784-AE83-17EA-622B8B3E62FA}"/>
              </a:ext>
            </a:extLst>
          </p:cNvPr>
          <p:cNvSpPr txBox="1"/>
          <p:nvPr/>
        </p:nvSpPr>
        <p:spPr>
          <a:xfrm>
            <a:off x="246301" y="240983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10" name="Google Shape;439;p20">
            <a:extLst>
              <a:ext uri="{FF2B5EF4-FFF2-40B4-BE49-F238E27FC236}">
                <a16:creationId xmlns:a16="http://schemas.microsoft.com/office/drawing/2014/main" id="{C25FA588-5307-D399-03DD-EC09114297C8}"/>
              </a:ext>
            </a:extLst>
          </p:cNvPr>
          <p:cNvSpPr/>
          <p:nvPr/>
        </p:nvSpPr>
        <p:spPr>
          <a:xfrm>
            <a:off x="3028951" y="2139544"/>
            <a:ext cx="476250" cy="253578"/>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1" name="Google Shape;432;p20">
            <a:extLst>
              <a:ext uri="{FF2B5EF4-FFF2-40B4-BE49-F238E27FC236}">
                <a16:creationId xmlns:a16="http://schemas.microsoft.com/office/drawing/2014/main" id="{578BC91B-1590-EB41-64EA-DA9C9393FA69}"/>
              </a:ext>
            </a:extLst>
          </p:cNvPr>
          <p:cNvSpPr txBox="1"/>
          <p:nvPr/>
        </p:nvSpPr>
        <p:spPr>
          <a:xfrm>
            <a:off x="422152" y="2991191"/>
            <a:ext cx="5567068" cy="1573467"/>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現在の状態に</a:t>
            </a:r>
            <a:r>
              <a:rPr lang="ja-JP" altLang="en-US" sz="1100" dirty="0">
                <a:latin typeface="MS Mincho" pitchFamily="49" charset="-128"/>
                <a:ea typeface="MS Mincho" pitchFamily="49" charset="-128"/>
              </a:rPr>
              <a:t>該当</a:t>
            </a:r>
            <a:r>
              <a:rPr lang="ja-JP" altLang="ko-KR" sz="1100" dirty="0">
                <a:latin typeface="MS Mincho" pitchFamily="49" charset="-128"/>
                <a:ea typeface="MS Mincho" pitchFamily="49" charset="-128"/>
              </a:rPr>
              <a:t>する問い合わせを照会します。</a:t>
            </a:r>
            <a:endParaRPr lang="en-US" altLang="ko-KR" sz="1100" dirty="0">
              <a:solidFill>
                <a:schemeClr val="dk1"/>
              </a:solidFill>
              <a:latin typeface="MS Mincho" pitchFamily="49" charset="-128"/>
              <a:ea typeface="MS Mincho" pitchFamily="49" charset="-128"/>
              <a:cs typeface="MS Mincho"/>
              <a:sym typeface="MS Mincho"/>
            </a:endParaRPr>
          </a:p>
          <a:p>
            <a:pPr lvl="0">
              <a:lnSpc>
                <a:spcPct val="125000"/>
              </a:lnSpc>
            </a:pPr>
            <a:r>
              <a:rPr lang="en-US" altLang="ko-KR" sz="1100" dirty="0">
                <a:solidFill>
                  <a:schemeClr val="dk1"/>
                </a:solidFill>
                <a:latin typeface="MS Mincho" pitchFamily="49" charset="-128"/>
                <a:ea typeface="MS Mincho" pitchFamily="49" charset="-128"/>
                <a:cs typeface="MS Mincho"/>
                <a:sym typeface="MS Mincho"/>
              </a:rPr>
              <a:t>  ( </a:t>
            </a:r>
            <a:r>
              <a:rPr lang="en-US" altLang="ja-JP" sz="1100" dirty="0">
                <a:latin typeface="MS Mincho" pitchFamily="49" charset="-128"/>
                <a:ea typeface="MS Mincho" pitchFamily="49" charset="-128"/>
              </a:rPr>
              <a:t>DX CARE</a:t>
            </a:r>
            <a:r>
              <a:rPr lang="ja-JP" altLang="ko-KR" sz="1100" dirty="0">
                <a:latin typeface="MS Mincho" pitchFamily="49" charset="-128"/>
                <a:ea typeface="MS Mincho" pitchFamily="49" charset="-128"/>
              </a:rPr>
              <a:t>サポートデスクのステータス値と同じです。</a:t>
            </a:r>
            <a:r>
              <a:rPr lang="en-US" altLang="ja-JP" sz="1100" dirty="0">
                <a:latin typeface="MS Mincho" pitchFamily="49" charset="-128"/>
                <a:ea typeface="MS Mincho" pitchFamily="49" charset="-128"/>
              </a:rPr>
              <a:t>)</a:t>
            </a:r>
            <a:endParaRPr lang="en-US" altLang="ko-KR" sz="1100" dirty="0">
              <a:solidFill>
                <a:schemeClr val="dk1"/>
              </a:solidFill>
              <a:latin typeface="MS Mincho" pitchFamily="49" charset="-128"/>
              <a:ea typeface="MS Mincho" pitchFamily="49" charset="-128"/>
              <a:cs typeface="MS Mincho"/>
              <a:sym typeface="MS Mincho"/>
            </a:endParaRPr>
          </a:p>
          <a:p>
            <a:pPr lvl="0">
              <a:lnSpc>
                <a:spcPct val="125000"/>
              </a:lnSpc>
            </a:pPr>
            <a:r>
              <a:rPr lang="en-US" altLang="ko-KR" sz="1100" dirty="0">
                <a:solidFill>
                  <a:schemeClr val="dk1"/>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「HELP中」状態値は</a:t>
            </a:r>
            <a:r>
              <a:rPr lang="en-US" altLang="ja-JP" sz="1100" dirty="0">
                <a:latin typeface="MS Mincho" pitchFamily="49" charset="-128"/>
                <a:ea typeface="MS Mincho" pitchFamily="49" charset="-128"/>
              </a:rPr>
              <a:t>DX CARE</a:t>
            </a:r>
            <a:r>
              <a:rPr lang="ja-JP" altLang="en-US" sz="1100" dirty="0">
                <a:latin typeface="MS Mincho" pitchFamily="49" charset="-128"/>
                <a:ea typeface="MS Mincho" pitchFamily="49" charset="-128"/>
              </a:rPr>
              <a:t>サポートデスク</a:t>
            </a:r>
            <a:r>
              <a:rPr lang="ja-JP" altLang="ko-KR" sz="1100" dirty="0">
                <a:latin typeface="MS Mincho" pitchFamily="49" charset="-128"/>
                <a:ea typeface="MS Mincho" pitchFamily="49" charset="-128"/>
              </a:rPr>
              <a:t>から「HELP指示」に送信依頼した</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お問い合わせです。</a:t>
            </a:r>
            <a:r>
              <a:rPr lang="en-US" altLang="ko-KR" sz="1100" dirty="0">
                <a:solidFill>
                  <a:schemeClr val="dk1"/>
                </a:solidFill>
                <a:latin typeface="MS Mincho" pitchFamily="49" charset="-128"/>
                <a:ea typeface="MS Mincho" pitchFamily="49" charset="-128"/>
                <a:cs typeface="MS Mincho"/>
                <a:sym typeface="MS Mincho"/>
              </a:rPr>
              <a:t>       </a:t>
            </a:r>
          </a:p>
          <a:p>
            <a:pPr lvl="0">
              <a:lnSpc>
                <a:spcPct val="125000"/>
              </a:lnSpc>
            </a:pPr>
            <a:endParaRPr lang="en-US" altLang="ko-KR" sz="1100" dirty="0">
              <a:solidFill>
                <a:schemeClr val="dk1"/>
              </a:solidFill>
              <a:latin typeface="MS Mincho" pitchFamily="49" charset="-128"/>
              <a:ea typeface="MS Mincho" pitchFamily="49" charset="-128"/>
              <a:cs typeface="MS Mincho"/>
              <a:sym typeface="MS Mincho"/>
            </a:endParaRPr>
          </a:p>
          <a:p>
            <a:pPr lvl="0">
              <a:lnSpc>
                <a:spcPct val="125000"/>
              </a:lnSpc>
            </a:pPr>
            <a:r>
              <a:rPr lang="ko-KR" alt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追加照会条件</a:t>
            </a:r>
            <a:r>
              <a:rPr lang="ja-JP" altLang="en-US" sz="1100" dirty="0">
                <a:latin typeface="MS Mincho" pitchFamily="49" charset="-128"/>
                <a:ea typeface="MS Mincho" pitchFamily="49" charset="-128"/>
              </a:rPr>
              <a:t>として</a:t>
            </a:r>
            <a:r>
              <a:rPr lang="ja-JP" altLang="ko-KR" sz="1100" dirty="0">
                <a:latin typeface="MS Mincho" pitchFamily="49" charset="-128"/>
                <a:ea typeface="MS Mincho" pitchFamily="49" charset="-128"/>
              </a:rPr>
              <a:t>問い合わせのタイトル</a:t>
            </a:r>
            <a:r>
              <a:rPr lang="ja-JP" altLang="en-US" sz="1100" dirty="0">
                <a:latin typeface="MS Mincho" pitchFamily="49" charset="-128"/>
                <a:ea typeface="MS Mincho" pitchFamily="49" charset="-128"/>
              </a:rPr>
              <a:t>や</a:t>
            </a:r>
            <a:r>
              <a:rPr lang="ja-JP" altLang="ko-KR" sz="1100" dirty="0">
                <a:latin typeface="MS Mincho" pitchFamily="49" charset="-128"/>
                <a:ea typeface="MS Mincho" pitchFamily="49" charset="-128"/>
              </a:rPr>
              <a:t>医療機関顧客番号</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医療機関名の</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前方一致照会条件で照会が可能です。</a:t>
            </a:r>
            <a:endParaRPr dirty="0">
              <a:latin typeface="MS Mincho" pitchFamily="49" charset="-128"/>
              <a:ea typeface="MS Mincho" pitchFamily="49" charset="-128"/>
            </a:endParaRPr>
          </a:p>
        </p:txBody>
      </p:sp>
      <p:sp>
        <p:nvSpPr>
          <p:cNvPr id="12" name="Google Shape;434;p20">
            <a:extLst>
              <a:ext uri="{FF2B5EF4-FFF2-40B4-BE49-F238E27FC236}">
                <a16:creationId xmlns:a16="http://schemas.microsoft.com/office/drawing/2014/main" id="{52E1C8B3-C299-A878-CB6D-E6D1BBD0A8C7}"/>
              </a:ext>
            </a:extLst>
          </p:cNvPr>
          <p:cNvSpPr txBox="1"/>
          <p:nvPr/>
        </p:nvSpPr>
        <p:spPr>
          <a:xfrm>
            <a:off x="435825" y="4657756"/>
            <a:ext cx="5606025"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③</a:t>
            </a:r>
            <a:r>
              <a:rPr lang="ja-JP" altLang="ko-KR" sz="1100" dirty="0">
                <a:latin typeface="MS Mincho" pitchFamily="49" charset="-128"/>
                <a:ea typeface="MS Mincho" pitchFamily="49" charset="-128"/>
              </a:rPr>
              <a:t>照会ボタンをクリックすると照会されます。</a:t>
            </a:r>
            <a:endParaRPr dirty="0">
              <a:latin typeface="MS Mincho" pitchFamily="49" charset="-128"/>
              <a:ea typeface="MS Mincho" pitchFamily="49" charset="-128"/>
            </a:endParaRPr>
          </a:p>
        </p:txBody>
      </p:sp>
      <p:pic>
        <p:nvPicPr>
          <p:cNvPr id="13" name="그림 12">
            <a:extLst>
              <a:ext uri="{FF2B5EF4-FFF2-40B4-BE49-F238E27FC236}">
                <a16:creationId xmlns:a16="http://schemas.microsoft.com/office/drawing/2014/main" id="{7E5C3D5C-AE0B-1796-AFC9-F15739015AB2}"/>
              </a:ext>
            </a:extLst>
          </p:cNvPr>
          <p:cNvPicPr>
            <a:picLocks noChangeAspect="1"/>
          </p:cNvPicPr>
          <p:nvPr/>
        </p:nvPicPr>
        <p:blipFill>
          <a:blip r:embed="rId3" cstate="print"/>
          <a:stretch>
            <a:fillRect/>
          </a:stretch>
        </p:blipFill>
        <p:spPr>
          <a:xfrm>
            <a:off x="507100" y="5267642"/>
            <a:ext cx="5940651" cy="797083"/>
          </a:xfrm>
          <a:prstGeom prst="rect">
            <a:avLst/>
          </a:prstGeom>
          <a:ln>
            <a:solidFill>
              <a:srgbClr val="000000"/>
            </a:solidFill>
          </a:ln>
        </p:spPr>
      </p:pic>
      <p:cxnSp>
        <p:nvCxnSpPr>
          <p:cNvPr id="14" name="Google Shape;326;p13">
            <a:extLst>
              <a:ext uri="{FF2B5EF4-FFF2-40B4-BE49-F238E27FC236}">
                <a16:creationId xmlns:a16="http://schemas.microsoft.com/office/drawing/2014/main" id="{90E948B4-22FE-55F0-2FC0-5E50EEFAD6EE}"/>
              </a:ext>
            </a:extLst>
          </p:cNvPr>
          <p:cNvCxnSpPr/>
          <p:nvPr/>
        </p:nvCxnSpPr>
        <p:spPr>
          <a:xfrm rot="5400000">
            <a:off x="720034" y="5141206"/>
            <a:ext cx="362981" cy="394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15" name="Google Shape;465;p21">
            <a:extLst>
              <a:ext uri="{FF2B5EF4-FFF2-40B4-BE49-F238E27FC236}">
                <a16:creationId xmlns:a16="http://schemas.microsoft.com/office/drawing/2014/main" id="{92D1CEE3-5D6F-2454-B02F-F7E646E2E641}"/>
              </a:ext>
            </a:extLst>
          </p:cNvPr>
          <p:cNvSpPr txBox="1"/>
          <p:nvPr/>
        </p:nvSpPr>
        <p:spPr>
          <a:xfrm>
            <a:off x="1999300" y="5865374"/>
            <a:ext cx="2757800" cy="727082"/>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リストから選択してダブルクリックすると医療機関から送信された「問い合わせ内容」ウィンドウ</a:t>
            </a:r>
            <a:r>
              <a:rPr lang="ja-JP" altLang="en-US" sz="1100" dirty="0">
                <a:latin typeface="MS Mincho" pitchFamily="49" charset="-128"/>
                <a:ea typeface="MS Mincho" pitchFamily="49" charset="-128"/>
              </a:rPr>
              <a:t>が</a:t>
            </a:r>
            <a:r>
              <a:rPr lang="ja-JP" altLang="ko-KR" sz="1100" dirty="0">
                <a:latin typeface="MS Mincho" pitchFamily="49" charset="-128"/>
                <a:ea typeface="MS Mincho" pitchFamily="49" charset="-128"/>
              </a:rPr>
              <a:t>表示されます。</a:t>
            </a:r>
            <a:endParaRPr dirty="0">
              <a:latin typeface="MS Mincho" pitchFamily="49" charset="-128"/>
              <a:ea typeface="MS Mincho" pitchFamily="49" charset="-128"/>
            </a:endParaRPr>
          </a:p>
        </p:txBody>
      </p:sp>
      <p:pic>
        <p:nvPicPr>
          <p:cNvPr id="16" name="그림 15">
            <a:extLst>
              <a:ext uri="{FF2B5EF4-FFF2-40B4-BE49-F238E27FC236}">
                <a16:creationId xmlns:a16="http://schemas.microsoft.com/office/drawing/2014/main" id="{6C3533D3-4B8F-E1D3-B858-8AFF318966DF}"/>
              </a:ext>
            </a:extLst>
          </p:cNvPr>
          <p:cNvPicPr>
            <a:picLocks noChangeAspect="1"/>
          </p:cNvPicPr>
          <p:nvPr/>
        </p:nvPicPr>
        <p:blipFill>
          <a:blip r:embed="rId4" cstate="print"/>
          <a:stretch>
            <a:fillRect/>
          </a:stretch>
        </p:blipFill>
        <p:spPr>
          <a:xfrm>
            <a:off x="507099" y="6816610"/>
            <a:ext cx="6008001" cy="650671"/>
          </a:xfrm>
          <a:prstGeom prst="rect">
            <a:avLst/>
          </a:prstGeom>
          <a:ln>
            <a:solidFill>
              <a:srgbClr val="000000"/>
            </a:solidFill>
          </a:ln>
        </p:spPr>
      </p:pic>
      <p:sp>
        <p:nvSpPr>
          <p:cNvPr id="17" name="Google Shape;465;p21">
            <a:extLst>
              <a:ext uri="{FF2B5EF4-FFF2-40B4-BE49-F238E27FC236}">
                <a16:creationId xmlns:a16="http://schemas.microsoft.com/office/drawing/2014/main" id="{BDF66BEA-A56E-3566-44C4-0C7578C4A9F6}"/>
              </a:ext>
            </a:extLst>
          </p:cNvPr>
          <p:cNvSpPr txBox="1"/>
          <p:nvPr/>
        </p:nvSpPr>
        <p:spPr>
          <a:xfrm>
            <a:off x="1999299" y="7506026"/>
            <a:ext cx="4375098" cy="727082"/>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お問い合わせへの追加「</a:t>
            </a:r>
            <a:r>
              <a:rPr lang="ja-JP" altLang="en-US" sz="1100" dirty="0">
                <a:latin typeface="MS Mincho" pitchFamily="49" charset="-128"/>
                <a:ea typeface="MS Mincho" pitchFamily="49" charset="-128"/>
              </a:rPr>
              <a:t>子供</a:t>
            </a:r>
            <a:r>
              <a:rPr lang="ja-JP" altLang="ko-KR" sz="1100" dirty="0">
                <a:latin typeface="MS Mincho" pitchFamily="49" charset="-128"/>
                <a:ea typeface="MS Mincho" pitchFamily="49" charset="-128"/>
              </a:rPr>
              <a:t>問い合わせ」が作成された場合の</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お問い合わせ一覧</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表示内容です。</a:t>
            </a:r>
            <a:endParaRPr lang="en-US" altLang="ja-JP" sz="1100" dirty="0">
              <a:latin typeface="MS Mincho" pitchFamily="49" charset="-128"/>
              <a:ea typeface="MS Mincho" pitchFamily="49" charset="-128"/>
            </a:endParaRPr>
          </a:p>
          <a:p>
            <a:pPr lvl="0">
              <a:lnSpc>
                <a:spcPct val="125000"/>
              </a:lnSpc>
            </a:pPr>
            <a:r>
              <a:rPr lang="en-US" altLang="ko-KR" sz="1100" dirty="0">
                <a:solidFill>
                  <a:schemeClr val="dk1"/>
                </a:solidFill>
                <a:latin typeface="MS Mincho" pitchFamily="49" charset="-128"/>
                <a:ea typeface="MS Mincho" pitchFamily="49" charset="-128"/>
                <a:sym typeface="MS Mincho"/>
              </a:rPr>
              <a:t>Ex)</a:t>
            </a:r>
            <a:r>
              <a:rPr lang="ja-JP" altLang="ko-KR" sz="1100" dirty="0">
                <a:latin typeface="MS Mincho" pitchFamily="49" charset="-128"/>
                <a:ea typeface="MS Mincho" pitchFamily="49" charset="-128"/>
              </a:rPr>
              <a:t>追加された</a:t>
            </a:r>
            <a:r>
              <a:rPr lang="ja-JP" altLang="en-US" sz="1100" dirty="0">
                <a:latin typeface="MS Mincho" pitchFamily="49" charset="-128"/>
                <a:ea typeface="MS Mincho" pitchFamily="49" charset="-128"/>
              </a:rPr>
              <a:t>子供</a:t>
            </a:r>
            <a:r>
              <a:rPr lang="ja-JP" altLang="ko-KR" sz="1100" dirty="0">
                <a:latin typeface="MS Mincho" pitchFamily="49" charset="-128"/>
                <a:ea typeface="MS Mincho" pitchFamily="49" charset="-128"/>
              </a:rPr>
              <a:t>問い合わせが2件ある場合</a:t>
            </a:r>
            <a:endParaRPr dirty="0">
              <a:latin typeface="MS Mincho" pitchFamily="49" charset="-128"/>
              <a:ea typeface="MS Mincho" pitchFamily="49" charset="-128"/>
            </a:endParaRPr>
          </a:p>
        </p:txBody>
      </p:sp>
      <p:sp>
        <p:nvSpPr>
          <p:cNvPr id="18" name="正方形/長方形 2">
            <a:extLst>
              <a:ext uri="{FF2B5EF4-FFF2-40B4-BE49-F238E27FC236}">
                <a16:creationId xmlns:a16="http://schemas.microsoft.com/office/drawing/2014/main" id="{0A6BD075-B8D2-749F-F71D-6BCD45FF4162}"/>
              </a:ext>
            </a:extLst>
          </p:cNvPr>
          <p:cNvSpPr/>
          <p:nvPr/>
        </p:nvSpPr>
        <p:spPr>
          <a:xfrm>
            <a:off x="5892781" y="5598432"/>
            <a:ext cx="182164" cy="11509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F172183B-BE49-8C88-2E72-A02ACE819E32}"/>
              </a:ext>
            </a:extLst>
          </p:cNvPr>
          <p:cNvSpPr/>
          <p:nvPr/>
        </p:nvSpPr>
        <p:spPr>
          <a:xfrm>
            <a:off x="5914416" y="5807825"/>
            <a:ext cx="182164" cy="11509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26669B1B-692F-8888-2CF0-CBE19C36318D}"/>
              </a:ext>
            </a:extLst>
          </p:cNvPr>
          <p:cNvSpPr/>
          <p:nvPr/>
        </p:nvSpPr>
        <p:spPr>
          <a:xfrm>
            <a:off x="2322266" y="6862979"/>
            <a:ext cx="222269" cy="11431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01440E6A-C185-4A54-0BB9-065F10848BEA}"/>
              </a:ext>
            </a:extLst>
          </p:cNvPr>
          <p:cNvSpPr/>
          <p:nvPr/>
        </p:nvSpPr>
        <p:spPr>
          <a:xfrm>
            <a:off x="2322266" y="7075878"/>
            <a:ext cx="222269" cy="11431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93B3BAB8-768A-3CFB-CCCD-F0F1F8D40A2F}"/>
              </a:ext>
            </a:extLst>
          </p:cNvPr>
          <p:cNvSpPr/>
          <p:nvPr/>
        </p:nvSpPr>
        <p:spPr>
          <a:xfrm>
            <a:off x="2322266" y="7271579"/>
            <a:ext cx="222269" cy="11431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1">
            <a:extLst>
              <a:ext uri="{FF2B5EF4-FFF2-40B4-BE49-F238E27FC236}">
                <a16:creationId xmlns:a16="http://schemas.microsoft.com/office/drawing/2014/main" id="{FBF12EE1-10E9-D25D-1F31-880486752FA6}"/>
              </a:ext>
            </a:extLst>
          </p:cNvPr>
          <p:cNvSpPr txBox="1"/>
          <p:nvPr/>
        </p:nvSpPr>
        <p:spPr>
          <a:xfrm>
            <a:off x="204963" y="642450"/>
            <a:ext cx="6445044" cy="308674"/>
          </a:xfrm>
          <a:prstGeom prst="rect">
            <a:avLst/>
          </a:prstGeom>
          <a:noFill/>
        </p:spPr>
        <p:txBody>
          <a:bodyPr wrap="square" rtlCol="0">
            <a:spAutoFit/>
          </a:bodyPr>
          <a:lstStyle/>
          <a:p>
            <a:pPr marL="485140">
              <a:lnSpc>
                <a:spcPts val="1815"/>
              </a:lnSpc>
            </a:pP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　 </a:t>
            </a:r>
            <a:r>
              <a:rPr lang="en-US" altLang="ja-JP" sz="1200" b="1" spc="-5" dirty="0">
                <a:latin typeface="游ゴシック" panose="020B0400000000000000" pitchFamily="50" charset="-128"/>
                <a:ea typeface="游ゴシック" panose="020B0400000000000000" pitchFamily="50" charset="-128"/>
                <a:cs typeface="함초롬바탕" panose="02030604000101010101" pitchFamily="18" charset="-128"/>
              </a:rPr>
              <a:t>3. </a:t>
            </a:r>
            <a:r>
              <a:rPr lang="ja-JP" altLang="en-US" sz="1200" b="1" spc="-5" dirty="0">
                <a:latin typeface="游ゴシック" panose="020B0400000000000000" pitchFamily="50" charset="-128"/>
                <a:ea typeface="游ゴシック" panose="020B0400000000000000" pitchFamily="50" charset="-128"/>
                <a:cs typeface="함초롬바탕" panose="02030604000101010101" pitchFamily="18" charset="-128"/>
              </a:rPr>
              <a:t>　</a:t>
            </a:r>
            <a:r>
              <a:rPr kumimoji="1" lang="ja-JP" altLang="en-US" sz="1200" b="1" dirty="0">
                <a:latin typeface="+mn-ea"/>
              </a:rPr>
              <a:t>サポーター</a:t>
            </a:r>
            <a:endParaRPr kumimoji="1" lang="ja-JP" altLang="en-US" sz="12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3044057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725BD7D6-A233-682E-1087-30D8649CDB03}"/>
              </a:ext>
            </a:extLst>
          </p:cNvPr>
          <p:cNvSpPr>
            <a:spLocks noGrp="1"/>
          </p:cNvSpPr>
          <p:nvPr>
            <p:ph type="sldNum" sz="quarter" idx="12"/>
          </p:nvPr>
        </p:nvSpPr>
        <p:spPr/>
        <p:txBody>
          <a:bodyPr/>
          <a:lstStyle/>
          <a:p>
            <a:fld id="{AE8EA5A1-38AB-4AA0-89CC-DE1004BC27E5}" type="slidenum">
              <a:rPr kumimoji="1" lang="ja-JP" altLang="en-US" smtClean="0"/>
              <a:t>230</a:t>
            </a:fld>
            <a:endParaRPr kumimoji="1" lang="ja-JP" altLang="en-US"/>
          </a:p>
        </p:txBody>
      </p:sp>
      <p:pic>
        <p:nvPicPr>
          <p:cNvPr id="3" name="그림 2">
            <a:extLst>
              <a:ext uri="{FF2B5EF4-FFF2-40B4-BE49-F238E27FC236}">
                <a16:creationId xmlns:a16="http://schemas.microsoft.com/office/drawing/2014/main" id="{AE21E4FC-AE13-09EE-E230-7AF7B6541E97}"/>
              </a:ext>
            </a:extLst>
          </p:cNvPr>
          <p:cNvPicPr>
            <a:picLocks noChangeAspect="1"/>
          </p:cNvPicPr>
          <p:nvPr/>
        </p:nvPicPr>
        <p:blipFill>
          <a:blip r:embed="rId2" cstate="print"/>
          <a:stretch>
            <a:fillRect/>
          </a:stretch>
        </p:blipFill>
        <p:spPr>
          <a:xfrm>
            <a:off x="551129" y="875795"/>
            <a:ext cx="6031043" cy="3950493"/>
          </a:xfrm>
          <a:prstGeom prst="rect">
            <a:avLst/>
          </a:prstGeom>
          <a:ln>
            <a:solidFill>
              <a:srgbClr val="000000"/>
            </a:solidFill>
          </a:ln>
        </p:spPr>
      </p:pic>
      <p:sp>
        <p:nvSpPr>
          <p:cNvPr id="4" name="Google Shape;197;p6">
            <a:extLst>
              <a:ext uri="{FF2B5EF4-FFF2-40B4-BE49-F238E27FC236}">
                <a16:creationId xmlns:a16="http://schemas.microsoft.com/office/drawing/2014/main" id="{3B783F8C-00C9-8B7A-DABB-FB6BEF7436EE}"/>
              </a:ext>
            </a:extLst>
          </p:cNvPr>
          <p:cNvSpPr txBox="1"/>
          <p:nvPr/>
        </p:nvSpPr>
        <p:spPr>
          <a:xfrm>
            <a:off x="477063" y="4906488"/>
            <a:ext cx="6206377" cy="115027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①</a:t>
            </a:r>
            <a:r>
              <a:rPr lang="ja-JP" altLang="en-US" sz="1100" dirty="0">
                <a:latin typeface="MS Mincho" pitchFamily="49" charset="-128"/>
                <a:ea typeface="MS Mincho" pitchFamily="49" charset="-128"/>
              </a:rPr>
              <a:t>上部エリア</a:t>
            </a:r>
            <a:endParaRPr lang="en-US" altLang="ko-KR" sz="1100" b="1" dirty="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a:latin typeface="MS Mincho" pitchFamily="49" charset="-128"/>
                <a:ea typeface="MS Mincho" pitchFamily="49" charset="-128"/>
              </a:rPr>
              <a:t>医療機関名</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お問い合わせ番号が表示されます。 （お問い合わせ番号フォーマットは年度2桁</a:t>
            </a:r>
            <a:r>
              <a:rPr lang="en-US" altLang="ja-JP" sz="1100" dirty="0">
                <a:latin typeface="MS Mincho" pitchFamily="49" charset="-128"/>
                <a:ea typeface="MS Mincho" pitchFamily="49" charset="-128"/>
              </a:rPr>
              <a:t>+</a:t>
            </a:r>
            <a:r>
              <a:rPr lang="ja-JP" altLang="ko-KR" sz="1100" dirty="0">
                <a:latin typeface="MS Mincho" pitchFamily="49" charset="-128"/>
                <a:ea typeface="MS Mincho" pitchFamily="49" charset="-128"/>
              </a:rPr>
              <a:t>アルファベット1桁</a:t>
            </a:r>
            <a:r>
              <a:rPr lang="en-US" altLang="ja-JP" sz="1100" dirty="0">
                <a:latin typeface="MS Mincho" pitchFamily="49" charset="-128"/>
                <a:ea typeface="MS Mincho" pitchFamily="49" charset="-128"/>
              </a:rPr>
              <a:t>+</a:t>
            </a:r>
            <a:r>
              <a:rPr lang="ja-JP" altLang="ko-KR" sz="1100" dirty="0">
                <a:latin typeface="MS Mincho" pitchFamily="49" charset="-128"/>
                <a:ea typeface="MS Mincho" pitchFamily="49" charset="-128"/>
              </a:rPr>
              <a:t>順番4桁で構成されます。）</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ko-KR" sz="1100" dirty="0">
                <a:latin typeface="MS Mincho" pitchFamily="49" charset="-128"/>
                <a:ea typeface="MS Mincho" pitchFamily="49" charset="-128"/>
              </a:rPr>
              <a:t>前、次の問い合わせへの移動ボタンと問い合わせ本文フォームを閉じることができるボタンで構成されています。</a:t>
            </a:r>
            <a:endParaRPr sz="1100" dirty="0">
              <a:solidFill>
                <a:schemeClr val="dk1"/>
              </a:solidFill>
              <a:latin typeface="MS Mincho" pitchFamily="49" charset="-128"/>
              <a:ea typeface="MS Mincho" pitchFamily="49" charset="-128"/>
              <a:cs typeface="MS Mincho"/>
              <a:sym typeface="MS Mincho"/>
            </a:endParaRPr>
          </a:p>
        </p:txBody>
      </p:sp>
      <p:sp>
        <p:nvSpPr>
          <p:cNvPr id="5" name="Google Shape;197;p6">
            <a:extLst>
              <a:ext uri="{FF2B5EF4-FFF2-40B4-BE49-F238E27FC236}">
                <a16:creationId xmlns:a16="http://schemas.microsoft.com/office/drawing/2014/main" id="{F4E2CBCE-5AE2-16FD-882D-5EC65B78AD52}"/>
              </a:ext>
            </a:extLst>
          </p:cNvPr>
          <p:cNvSpPr txBox="1"/>
          <p:nvPr/>
        </p:nvSpPr>
        <p:spPr>
          <a:xfrm>
            <a:off x="463463" y="6022787"/>
            <a:ext cx="6206377" cy="938678"/>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お問い合わせ内容</a:t>
            </a:r>
            <a:endParaRPr lang="en-US" altLang="ko-KR" sz="1100" b="1" dirty="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a:latin typeface="MS Mincho" pitchFamily="49" charset="-128"/>
                <a:ea typeface="MS Mincho" pitchFamily="49" charset="-128"/>
              </a:rPr>
              <a:t>医療機関の連絡先</a:t>
            </a:r>
            <a:r>
              <a:rPr lang="ja-JP" altLang="en-US" sz="1100" dirty="0">
                <a:latin typeface="MS Mincho" pitchFamily="49" charset="-128"/>
                <a:ea typeface="MS Mincho" pitchFamily="49" charset="-128"/>
              </a:rPr>
              <a:t>や</a:t>
            </a:r>
            <a:r>
              <a:rPr lang="ja-JP" altLang="ko-KR" sz="1100" dirty="0">
                <a:latin typeface="MS Mincho" pitchFamily="49" charset="-128"/>
                <a:ea typeface="MS Mincho" pitchFamily="49" charset="-128"/>
              </a:rPr>
              <a:t>連絡しやすい時間帯と担当者</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ko-KR" sz="1100" dirty="0">
                <a:latin typeface="MS Mincho" pitchFamily="49" charset="-128"/>
                <a:ea typeface="MS Mincho" pitchFamily="49" charset="-128"/>
              </a:rPr>
              <a:t>タイトルと内容を確認してください。</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ko-KR" sz="1100" dirty="0">
                <a:latin typeface="MS Mincho" pitchFamily="49" charset="-128"/>
                <a:ea typeface="MS Mincho" pitchFamily="49" charset="-128"/>
              </a:rPr>
              <a:t>ファイル添付がある場合</a:t>
            </a:r>
            <a:r>
              <a:rPr lang="ja-JP" altLang="en-US" sz="1100" dirty="0">
                <a:latin typeface="MS Mincho" pitchFamily="49" charset="-128"/>
                <a:ea typeface="MS Mincho" pitchFamily="49" charset="-128"/>
              </a:rPr>
              <a:t>には</a:t>
            </a:r>
            <a:r>
              <a:rPr lang="ja-JP" altLang="ko-KR" sz="1100" dirty="0">
                <a:latin typeface="MS Mincho" pitchFamily="49" charset="-128"/>
                <a:ea typeface="MS Mincho" pitchFamily="49" charset="-128"/>
              </a:rPr>
              <a:t>確認可能です。</a:t>
            </a:r>
            <a:endParaRPr sz="1100" dirty="0">
              <a:solidFill>
                <a:schemeClr val="dk1"/>
              </a:solidFill>
              <a:latin typeface="MS Mincho" pitchFamily="49" charset="-128"/>
              <a:ea typeface="MS Mincho" pitchFamily="49" charset="-128"/>
              <a:cs typeface="MS Mincho"/>
              <a:sym typeface="MS Mincho"/>
            </a:endParaRPr>
          </a:p>
        </p:txBody>
      </p:sp>
      <p:sp>
        <p:nvSpPr>
          <p:cNvPr id="6" name="Google Shape;197;p6">
            <a:extLst>
              <a:ext uri="{FF2B5EF4-FFF2-40B4-BE49-F238E27FC236}">
                <a16:creationId xmlns:a16="http://schemas.microsoft.com/office/drawing/2014/main" id="{A3DF1E1C-D764-605C-AFEF-BA0ACABCC4D9}"/>
              </a:ext>
            </a:extLst>
          </p:cNvPr>
          <p:cNvSpPr txBox="1"/>
          <p:nvPr/>
        </p:nvSpPr>
        <p:spPr>
          <a:xfrm>
            <a:off x="367297" y="7038176"/>
            <a:ext cx="6288505" cy="1996660"/>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お問い合わせ</a:t>
            </a:r>
            <a:r>
              <a:rPr lang="ja-JP" altLang="en-US" sz="1100" dirty="0">
                <a:latin typeface="MS Mincho" pitchFamily="49" charset="-128"/>
                <a:ea typeface="MS Mincho" pitchFamily="49" charset="-128"/>
              </a:rPr>
              <a:t>に対する</a:t>
            </a:r>
            <a:r>
              <a:rPr lang="ja-JP" altLang="ko-KR" sz="1100" dirty="0">
                <a:latin typeface="MS Mincho" pitchFamily="49" charset="-128"/>
                <a:ea typeface="MS Mincho" pitchFamily="49" charset="-128"/>
              </a:rPr>
              <a:t>回答の作成</a:t>
            </a:r>
            <a:endParaRPr lang="en-US" altLang="ko-KR" sz="1100" b="1" dirty="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a:latin typeface="MS Mincho" pitchFamily="49" charset="-128"/>
                <a:ea typeface="MS Mincho" pitchFamily="49" charset="-128"/>
              </a:rPr>
              <a:t>回答</a:t>
            </a:r>
            <a:r>
              <a:rPr lang="ja-JP" altLang="en-US" sz="1100" dirty="0">
                <a:latin typeface="MS Mincho" pitchFamily="49" charset="-128"/>
                <a:ea typeface="MS Mincho" pitchFamily="49" charset="-128"/>
              </a:rPr>
              <a:t>入力欄</a:t>
            </a:r>
            <a:r>
              <a:rPr lang="ja-JP" altLang="ko-KR" sz="1100" dirty="0">
                <a:latin typeface="MS Mincho" pitchFamily="49" charset="-128"/>
                <a:ea typeface="MS Mincho" pitchFamily="49" charset="-128"/>
              </a:rPr>
              <a:t>に回答を作成します。</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ko-KR" sz="1100" dirty="0">
                <a:latin typeface="MS Mincho" pitchFamily="49" charset="-128"/>
                <a:ea typeface="MS Mincho" pitchFamily="49" charset="-128"/>
              </a:rPr>
              <a:t>「HELP中」お問い合わせの場合</a:t>
            </a:r>
            <a:r>
              <a:rPr lang="ja-JP" altLang="en-US" sz="1100" dirty="0">
                <a:latin typeface="MS Mincho" pitchFamily="49" charset="-128"/>
                <a:ea typeface="MS Mincho" pitchFamily="49" charset="-128"/>
              </a:rPr>
              <a:t>には</a:t>
            </a:r>
            <a:r>
              <a:rPr lang="en-US" altLang="ja-JP" sz="1100" dirty="0">
                <a:latin typeface="MS Mincho" pitchFamily="49" charset="-128"/>
                <a:ea typeface="MS Mincho" pitchFamily="49" charset="-128"/>
              </a:rPr>
              <a:t>DX CARE</a:t>
            </a:r>
            <a:r>
              <a:rPr lang="ja-JP" altLang="en-US" sz="1100" dirty="0">
                <a:latin typeface="MS Mincho" pitchFamily="49" charset="-128"/>
                <a:ea typeface="MS Mincho" pitchFamily="49" charset="-128"/>
              </a:rPr>
              <a:t>サポートデスク</a:t>
            </a:r>
            <a:r>
              <a:rPr lang="ja-JP" altLang="ko-KR" sz="1100" dirty="0">
                <a:latin typeface="MS Mincho" pitchFamily="49" charset="-128"/>
                <a:ea typeface="MS Mincho" pitchFamily="49" charset="-128"/>
              </a:rPr>
              <a:t>で「HELP指示」</a:t>
            </a:r>
            <a:r>
              <a:rPr lang="ja-JP" altLang="en-US" sz="1100" dirty="0">
                <a:latin typeface="MS Mincho" pitchFamily="49" charset="-128"/>
                <a:ea typeface="MS Mincho" pitchFamily="49" charset="-128"/>
              </a:rPr>
              <a:t>を</a:t>
            </a:r>
            <a:r>
              <a:rPr lang="ja-JP" altLang="ko-KR" sz="1100" dirty="0">
                <a:latin typeface="MS Mincho" pitchFamily="49" charset="-128"/>
                <a:ea typeface="MS Mincho" pitchFamily="49" charset="-128"/>
              </a:rPr>
              <a:t>送信した</a:t>
            </a:r>
            <a:endParaRPr lang="en-US" altLang="ja-JP" sz="1100" dirty="0">
              <a:latin typeface="MS Mincho" pitchFamily="49" charset="-128"/>
              <a:ea typeface="MS Mincho" pitchFamily="49" charset="-128"/>
            </a:endParaRPr>
          </a:p>
          <a:p>
            <a:pPr marL="171450" lvl="0" indent="-17145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お問い合わせです。</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ko-KR" sz="1100" dirty="0">
                <a:latin typeface="MS Mincho" pitchFamily="49" charset="-128"/>
                <a:ea typeface="MS Mincho" pitchFamily="49" charset="-128"/>
              </a:rPr>
              <a:t>問合せステータス値は次の中からチェックする必要があります。</a:t>
            </a:r>
            <a:endParaRPr lang="en-US" altLang="ko-KR" sz="1100" dirty="0">
              <a:solidFill>
                <a:schemeClr val="dk1"/>
              </a:solidFill>
              <a:latin typeface="MS Mincho" pitchFamily="49" charset="-128"/>
              <a:ea typeface="MS Mincho" pitchFamily="49" charset="-128"/>
              <a:cs typeface="MS Mincho"/>
              <a:sym typeface="MS Mincho"/>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回答</a:t>
            </a:r>
            <a:r>
              <a:rPr lang="ja-JP" altLang="en-US" sz="1100" dirty="0">
                <a:latin typeface="MS Mincho" pitchFamily="49" charset="-128"/>
                <a:ea typeface="MS Mincho" pitchFamily="49" charset="-128"/>
              </a:rPr>
              <a:t>済</a:t>
            </a:r>
            <a:r>
              <a:rPr lang="ja-JP" altLang="ko-KR" sz="1100" dirty="0">
                <a:latin typeface="MS Mincho" pitchFamily="49" charset="-128"/>
                <a:ea typeface="MS Mincho" pitchFamily="49" charset="-128"/>
              </a:rPr>
              <a:t>、</a:t>
            </a:r>
            <a:r>
              <a:rPr lang="ja-JP" altLang="ko-KR" sz="1100" dirty="0">
                <a:solidFill>
                  <a:srgbClr val="FF0000"/>
                </a:solidFill>
                <a:latin typeface="MS Mincho" pitchFamily="49" charset="-128"/>
                <a:ea typeface="MS Mincho" pitchFamily="49" charset="-128"/>
              </a:rPr>
              <a:t>HELP受付</a:t>
            </a:r>
            <a:r>
              <a:rPr lang="ja-JP" altLang="ko-KR" sz="1100" dirty="0">
                <a:latin typeface="MS Mincho" pitchFamily="49" charset="-128"/>
                <a:ea typeface="MS Mincho" pitchFamily="49" charset="-128"/>
              </a:rPr>
              <a:t>、強制終了）</a:t>
            </a:r>
            <a:endParaRPr lang="en-US" altLang="ko-KR" sz="1100" dirty="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a:latin typeface="MS Mincho" pitchFamily="49" charset="-128"/>
                <a:ea typeface="MS Mincho" pitchFamily="49" charset="-128"/>
              </a:rPr>
              <a:t>「HELP指示」のお問い合わせ</a:t>
            </a:r>
            <a:r>
              <a:rPr lang="ja-JP" altLang="en-US" sz="1100" dirty="0">
                <a:latin typeface="MS Mincho" pitchFamily="49" charset="-128"/>
                <a:ea typeface="MS Mincho" pitchFamily="49" charset="-128"/>
              </a:rPr>
              <a:t>ですので</a:t>
            </a:r>
            <a:r>
              <a:rPr lang="ja-JP" altLang="ko-KR" sz="1100" dirty="0">
                <a:latin typeface="MS Mincho" pitchFamily="49" charset="-128"/>
                <a:ea typeface="MS Mincho" pitchFamily="49" charset="-128"/>
              </a:rPr>
              <a:t>HELP受付で選択します。</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確認</a:t>
            </a:r>
            <a:r>
              <a:rPr lang="ja-JP" altLang="ko-KR" sz="1100" dirty="0">
                <a:latin typeface="MS Mincho" pitchFamily="49" charset="-128"/>
                <a:ea typeface="MS Mincho" pitchFamily="49" charset="-128"/>
              </a:rPr>
              <a:t>」ボタンをクリックします。</a:t>
            </a:r>
            <a:r>
              <a:rPr lang="en-US" altLang="ko-KR" sz="1100" dirty="0">
                <a:solidFill>
                  <a:schemeClr val="dk1"/>
                </a:solidFill>
                <a:latin typeface="MS Mincho" pitchFamily="49" charset="-128"/>
                <a:ea typeface="MS Mincho" pitchFamily="49" charset="-128"/>
                <a:cs typeface="MS Mincho"/>
                <a:sym typeface="MS Mincho"/>
              </a:rPr>
              <a:t>  </a:t>
            </a:r>
            <a:r>
              <a:rPr lang="ko-KR" altLang="en-US" sz="1100" dirty="0">
                <a:solidFill>
                  <a:schemeClr val="dk1"/>
                </a:solidFill>
                <a:latin typeface="MS Mincho" pitchFamily="49" charset="-128"/>
                <a:ea typeface="MS Mincho"/>
                <a:cs typeface="MS Mincho"/>
                <a:sym typeface="MS Mincho"/>
              </a:rPr>
              <a:t> </a:t>
            </a:r>
            <a:endParaRPr lang="en-US" altLang="ko-KR" sz="1100" dirty="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a:latin typeface="MS Mincho" pitchFamily="49" charset="-128"/>
                <a:ea typeface="MS Mincho" pitchFamily="49" charset="-128"/>
              </a:rPr>
              <a:t>確認完了後は「お問い合わせ」送信画面に切り替わります。</a:t>
            </a:r>
            <a:endParaRPr sz="1100" dirty="0">
              <a:solidFill>
                <a:schemeClr val="dk1"/>
              </a:solidFill>
              <a:latin typeface="MS Mincho" pitchFamily="49" charset="-128"/>
              <a:ea typeface="MS Mincho" pitchFamily="49" charset="-128"/>
              <a:cs typeface="MS Mincho"/>
              <a:sym typeface="MS Mincho"/>
            </a:endParaRPr>
          </a:p>
        </p:txBody>
      </p:sp>
      <p:sp>
        <p:nvSpPr>
          <p:cNvPr id="7" name="テキスト ボックス 4">
            <a:extLst>
              <a:ext uri="{FF2B5EF4-FFF2-40B4-BE49-F238E27FC236}">
                <a16:creationId xmlns:a16="http://schemas.microsoft.com/office/drawing/2014/main" id="{65123F38-DED3-34BC-DE0C-39EE812E7DD8}"/>
              </a:ext>
            </a:extLst>
          </p:cNvPr>
          <p:cNvSpPr txBox="1"/>
          <p:nvPr/>
        </p:nvSpPr>
        <p:spPr>
          <a:xfrm>
            <a:off x="477063" y="571866"/>
            <a:ext cx="5400000" cy="2748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 </a:t>
            </a:r>
            <a:r>
              <a:rPr lang="ja-JP" altLang="ko-KR" sz="1100" b="1" dirty="0">
                <a:latin typeface="MS Mincho" pitchFamily="49" charset="-128"/>
                <a:ea typeface="MS Mincho" pitchFamily="49" charset="-128"/>
              </a:rPr>
              <a:t>受付お問い合わせ内容</a:t>
            </a:r>
            <a:r>
              <a:rPr lang="ja-JP" altLang="en-US" sz="1100" b="1" dirty="0">
                <a:latin typeface="MS Mincho" pitchFamily="49" charset="-128"/>
                <a:ea typeface="MS Mincho" pitchFamily="49" charset="-128"/>
              </a:rPr>
              <a:t>の</a:t>
            </a:r>
            <a:r>
              <a:rPr lang="ja-JP" altLang="ko-KR" sz="1100" b="1" dirty="0">
                <a:latin typeface="MS Mincho" pitchFamily="49" charset="-128"/>
                <a:ea typeface="MS Mincho" pitchFamily="49" charset="-128"/>
              </a:rPr>
              <a:t>確認</a:t>
            </a:r>
            <a:endParaRPr lang="en-US" altLang="ja-JP" sz="1100" b="1" dirty="0">
              <a:latin typeface="MS Mincho" pitchFamily="49" charset="-128"/>
              <a:ea typeface="MS Mincho" pitchFamily="49" charset="-128"/>
            </a:endParaRPr>
          </a:p>
        </p:txBody>
      </p:sp>
      <p:sp>
        <p:nvSpPr>
          <p:cNvPr id="8" name="Google Shape;191;p6">
            <a:extLst>
              <a:ext uri="{FF2B5EF4-FFF2-40B4-BE49-F238E27FC236}">
                <a16:creationId xmlns:a16="http://schemas.microsoft.com/office/drawing/2014/main" id="{22AE47CE-D0A8-487F-9D53-78827D95E7E3}"/>
              </a:ext>
            </a:extLst>
          </p:cNvPr>
          <p:cNvSpPr txBox="1"/>
          <p:nvPr/>
        </p:nvSpPr>
        <p:spPr>
          <a:xfrm>
            <a:off x="2969314" y="1651350"/>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9" name="Google Shape;192;p6">
            <a:extLst>
              <a:ext uri="{FF2B5EF4-FFF2-40B4-BE49-F238E27FC236}">
                <a16:creationId xmlns:a16="http://schemas.microsoft.com/office/drawing/2014/main" id="{B009BCA2-546B-2F94-916A-A2AD7277B212}"/>
              </a:ext>
            </a:extLst>
          </p:cNvPr>
          <p:cNvSpPr txBox="1"/>
          <p:nvPr/>
        </p:nvSpPr>
        <p:spPr>
          <a:xfrm>
            <a:off x="3056151" y="100529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10" name="Google Shape;193;p6">
            <a:extLst>
              <a:ext uri="{FF2B5EF4-FFF2-40B4-BE49-F238E27FC236}">
                <a16:creationId xmlns:a16="http://schemas.microsoft.com/office/drawing/2014/main" id="{D3921D95-E5FF-841E-EDF7-CBF36D36DA21}"/>
              </a:ext>
            </a:extLst>
          </p:cNvPr>
          <p:cNvSpPr txBox="1"/>
          <p:nvPr/>
        </p:nvSpPr>
        <p:spPr>
          <a:xfrm>
            <a:off x="2969314" y="298090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11" name="正方形/長方形 2">
            <a:extLst>
              <a:ext uri="{FF2B5EF4-FFF2-40B4-BE49-F238E27FC236}">
                <a16:creationId xmlns:a16="http://schemas.microsoft.com/office/drawing/2014/main" id="{60CFAFEA-722E-DAB2-73F5-3916F23AB5D9}"/>
              </a:ext>
            </a:extLst>
          </p:cNvPr>
          <p:cNvSpPr/>
          <p:nvPr/>
        </p:nvSpPr>
        <p:spPr>
          <a:xfrm>
            <a:off x="687953" y="1160642"/>
            <a:ext cx="1359674" cy="143123"/>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7">
            <a:extLst>
              <a:ext uri="{FF2B5EF4-FFF2-40B4-BE49-F238E27FC236}">
                <a16:creationId xmlns:a16="http://schemas.microsoft.com/office/drawing/2014/main" id="{FEF37EDE-14E2-0AB2-9FB5-A599DEC91035}"/>
              </a:ext>
            </a:extLst>
          </p:cNvPr>
          <p:cNvSpPr/>
          <p:nvPr/>
        </p:nvSpPr>
        <p:spPr>
          <a:xfrm>
            <a:off x="5108879" y="1622240"/>
            <a:ext cx="246490" cy="94993"/>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8">
            <a:extLst>
              <a:ext uri="{FF2B5EF4-FFF2-40B4-BE49-F238E27FC236}">
                <a16:creationId xmlns:a16="http://schemas.microsoft.com/office/drawing/2014/main" id="{E1BBA81C-8454-71AC-79EB-8353C3A34040}"/>
              </a:ext>
            </a:extLst>
          </p:cNvPr>
          <p:cNvSpPr/>
          <p:nvPr/>
        </p:nvSpPr>
        <p:spPr>
          <a:xfrm>
            <a:off x="1367790" y="1612580"/>
            <a:ext cx="612503" cy="14312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55577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53F91B46-B34D-3053-C2E8-51A67B82B7FE}"/>
              </a:ext>
            </a:extLst>
          </p:cNvPr>
          <p:cNvSpPr>
            <a:spLocks noGrp="1"/>
          </p:cNvSpPr>
          <p:nvPr>
            <p:ph type="sldNum" sz="quarter" idx="12"/>
          </p:nvPr>
        </p:nvSpPr>
        <p:spPr/>
        <p:txBody>
          <a:bodyPr/>
          <a:lstStyle/>
          <a:p>
            <a:fld id="{AE8EA5A1-38AB-4AA0-89CC-DE1004BC27E5}" type="slidenum">
              <a:rPr kumimoji="1" lang="ja-JP" altLang="en-US" smtClean="0"/>
              <a:t>231</a:t>
            </a:fld>
            <a:endParaRPr kumimoji="1" lang="ja-JP" altLang="en-US"/>
          </a:p>
        </p:txBody>
      </p:sp>
      <p:pic>
        <p:nvPicPr>
          <p:cNvPr id="3" name="그림 2">
            <a:extLst>
              <a:ext uri="{FF2B5EF4-FFF2-40B4-BE49-F238E27FC236}">
                <a16:creationId xmlns:a16="http://schemas.microsoft.com/office/drawing/2014/main" id="{FD2B8799-A703-AEB3-5EAB-6A89A641B309}"/>
              </a:ext>
            </a:extLst>
          </p:cNvPr>
          <p:cNvPicPr>
            <a:picLocks noChangeAspect="1"/>
          </p:cNvPicPr>
          <p:nvPr/>
        </p:nvPicPr>
        <p:blipFill>
          <a:blip r:embed="rId2" cstate="print"/>
          <a:stretch>
            <a:fillRect/>
          </a:stretch>
        </p:blipFill>
        <p:spPr>
          <a:xfrm>
            <a:off x="775840" y="5142618"/>
            <a:ext cx="2964336" cy="1387283"/>
          </a:xfrm>
          <a:prstGeom prst="rect">
            <a:avLst/>
          </a:prstGeom>
          <a:ln>
            <a:solidFill>
              <a:srgbClr val="000000"/>
            </a:solidFill>
          </a:ln>
        </p:spPr>
      </p:pic>
      <p:pic>
        <p:nvPicPr>
          <p:cNvPr id="4" name="그림 3">
            <a:extLst>
              <a:ext uri="{FF2B5EF4-FFF2-40B4-BE49-F238E27FC236}">
                <a16:creationId xmlns:a16="http://schemas.microsoft.com/office/drawing/2014/main" id="{CF02B1C7-FAD5-AC57-61FB-4AC3D597E589}"/>
              </a:ext>
            </a:extLst>
          </p:cNvPr>
          <p:cNvPicPr>
            <a:picLocks noChangeAspect="1"/>
          </p:cNvPicPr>
          <p:nvPr/>
        </p:nvPicPr>
        <p:blipFill>
          <a:blip r:embed="rId3" cstate="print"/>
          <a:stretch>
            <a:fillRect/>
          </a:stretch>
        </p:blipFill>
        <p:spPr>
          <a:xfrm>
            <a:off x="4071903" y="3927883"/>
            <a:ext cx="1772047" cy="822166"/>
          </a:xfrm>
          <a:prstGeom prst="rect">
            <a:avLst/>
          </a:prstGeom>
          <a:ln>
            <a:solidFill>
              <a:srgbClr val="000000"/>
            </a:solidFill>
          </a:ln>
        </p:spPr>
      </p:pic>
      <p:pic>
        <p:nvPicPr>
          <p:cNvPr id="5" name="그림 4">
            <a:extLst>
              <a:ext uri="{FF2B5EF4-FFF2-40B4-BE49-F238E27FC236}">
                <a16:creationId xmlns:a16="http://schemas.microsoft.com/office/drawing/2014/main" id="{B9659ED9-7F5E-0087-8D02-9C7193239596}"/>
              </a:ext>
            </a:extLst>
          </p:cNvPr>
          <p:cNvPicPr>
            <a:picLocks noChangeAspect="1"/>
          </p:cNvPicPr>
          <p:nvPr/>
        </p:nvPicPr>
        <p:blipFill>
          <a:blip r:embed="rId4" cstate="print"/>
          <a:stretch>
            <a:fillRect/>
          </a:stretch>
        </p:blipFill>
        <p:spPr>
          <a:xfrm>
            <a:off x="676219" y="3858574"/>
            <a:ext cx="2943281" cy="422705"/>
          </a:xfrm>
          <a:prstGeom prst="rect">
            <a:avLst/>
          </a:prstGeom>
          <a:ln>
            <a:solidFill>
              <a:srgbClr val="000000"/>
            </a:solidFill>
          </a:ln>
        </p:spPr>
      </p:pic>
      <p:pic>
        <p:nvPicPr>
          <p:cNvPr id="6" name="그림 5">
            <a:extLst>
              <a:ext uri="{FF2B5EF4-FFF2-40B4-BE49-F238E27FC236}">
                <a16:creationId xmlns:a16="http://schemas.microsoft.com/office/drawing/2014/main" id="{4AFB4197-41C0-F0A3-1422-A93DAF4AFA9A}"/>
              </a:ext>
            </a:extLst>
          </p:cNvPr>
          <p:cNvPicPr>
            <a:picLocks noChangeAspect="1"/>
          </p:cNvPicPr>
          <p:nvPr/>
        </p:nvPicPr>
        <p:blipFill>
          <a:blip r:embed="rId5" cstate="print"/>
          <a:stretch>
            <a:fillRect/>
          </a:stretch>
        </p:blipFill>
        <p:spPr>
          <a:xfrm>
            <a:off x="585154" y="1106258"/>
            <a:ext cx="5254306" cy="1219546"/>
          </a:xfrm>
          <a:prstGeom prst="rect">
            <a:avLst/>
          </a:prstGeom>
          <a:ln>
            <a:solidFill>
              <a:srgbClr val="000000"/>
            </a:solidFill>
          </a:ln>
        </p:spPr>
      </p:pic>
      <p:sp>
        <p:nvSpPr>
          <p:cNvPr id="7" name="テキスト ボックス 4">
            <a:extLst>
              <a:ext uri="{FF2B5EF4-FFF2-40B4-BE49-F238E27FC236}">
                <a16:creationId xmlns:a16="http://schemas.microsoft.com/office/drawing/2014/main" id="{711D5B5E-424A-0285-BD9D-932CF17E1CA9}"/>
              </a:ext>
            </a:extLst>
          </p:cNvPr>
          <p:cNvSpPr txBox="1"/>
          <p:nvPr/>
        </p:nvSpPr>
        <p:spPr>
          <a:xfrm>
            <a:off x="585154" y="646124"/>
            <a:ext cx="5400000" cy="2748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 </a:t>
            </a:r>
            <a:r>
              <a:rPr lang="ja-JP" altLang="ko-KR" sz="1100" b="1" dirty="0">
                <a:latin typeface="MS Mincho" pitchFamily="49" charset="-128"/>
                <a:ea typeface="MS Mincho" pitchFamily="49" charset="-128"/>
              </a:rPr>
              <a:t>確認処理（サポーター）</a:t>
            </a:r>
            <a:endParaRPr lang="en-US" altLang="ja-JP" sz="1100" b="1" dirty="0">
              <a:latin typeface="MS Mincho" pitchFamily="49" charset="-128"/>
              <a:ea typeface="MS Mincho" pitchFamily="49" charset="-128"/>
            </a:endParaRPr>
          </a:p>
        </p:txBody>
      </p:sp>
      <p:sp>
        <p:nvSpPr>
          <p:cNvPr id="8" name="テキスト ボックス 4">
            <a:extLst>
              <a:ext uri="{FF2B5EF4-FFF2-40B4-BE49-F238E27FC236}">
                <a16:creationId xmlns:a16="http://schemas.microsoft.com/office/drawing/2014/main" id="{82D74048-ECE5-C8BC-8511-BDB198C7AC3E}"/>
              </a:ext>
            </a:extLst>
          </p:cNvPr>
          <p:cNvSpPr txBox="1"/>
          <p:nvPr/>
        </p:nvSpPr>
        <p:spPr>
          <a:xfrm>
            <a:off x="500909" y="3485193"/>
            <a:ext cx="2805746" cy="2748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 </a:t>
            </a:r>
            <a:r>
              <a:rPr lang="ja-JP" altLang="ko-KR" sz="1100" b="1" dirty="0">
                <a:latin typeface="MS Mincho" pitchFamily="49" charset="-128"/>
                <a:ea typeface="MS Mincho" pitchFamily="49" charset="-128"/>
              </a:rPr>
              <a:t>送信処理(サポーター)</a:t>
            </a:r>
            <a:endParaRPr lang="en-US" altLang="ja-JP" sz="1100" b="1" dirty="0">
              <a:latin typeface="MS Mincho" pitchFamily="49" charset="-128"/>
              <a:ea typeface="MS Mincho" pitchFamily="49" charset="-128"/>
            </a:endParaRPr>
          </a:p>
        </p:txBody>
      </p:sp>
      <p:sp>
        <p:nvSpPr>
          <p:cNvPr id="9" name="Google Shape;191;p6">
            <a:extLst>
              <a:ext uri="{FF2B5EF4-FFF2-40B4-BE49-F238E27FC236}">
                <a16:creationId xmlns:a16="http://schemas.microsoft.com/office/drawing/2014/main" id="{6866E67A-11C2-9225-CD95-2FBDC436CFD8}"/>
              </a:ext>
            </a:extLst>
          </p:cNvPr>
          <p:cNvSpPr txBox="1"/>
          <p:nvPr/>
        </p:nvSpPr>
        <p:spPr>
          <a:xfrm>
            <a:off x="4034310" y="184417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10" name="Google Shape;192;p6">
            <a:extLst>
              <a:ext uri="{FF2B5EF4-FFF2-40B4-BE49-F238E27FC236}">
                <a16:creationId xmlns:a16="http://schemas.microsoft.com/office/drawing/2014/main" id="{28C2B694-28F9-AA55-F9B5-CEF40F89570E}"/>
              </a:ext>
            </a:extLst>
          </p:cNvPr>
          <p:cNvSpPr txBox="1"/>
          <p:nvPr/>
        </p:nvSpPr>
        <p:spPr>
          <a:xfrm>
            <a:off x="3532427" y="182548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11" name="Google Shape;193;p6">
            <a:extLst>
              <a:ext uri="{FF2B5EF4-FFF2-40B4-BE49-F238E27FC236}">
                <a16:creationId xmlns:a16="http://schemas.microsoft.com/office/drawing/2014/main" id="{A8F3ADEA-777E-9269-B515-1800EFAA33ED}"/>
              </a:ext>
            </a:extLst>
          </p:cNvPr>
          <p:cNvSpPr txBox="1"/>
          <p:nvPr/>
        </p:nvSpPr>
        <p:spPr>
          <a:xfrm>
            <a:off x="4598524" y="181171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12" name="四角形: 角を丸くする 8">
            <a:extLst>
              <a:ext uri="{FF2B5EF4-FFF2-40B4-BE49-F238E27FC236}">
                <a16:creationId xmlns:a16="http://schemas.microsoft.com/office/drawing/2014/main" id="{92558B34-D07E-7014-BAF8-0FFCFAEFEF49}"/>
              </a:ext>
            </a:extLst>
          </p:cNvPr>
          <p:cNvSpPr/>
          <p:nvPr/>
        </p:nvSpPr>
        <p:spPr>
          <a:xfrm>
            <a:off x="2346545" y="1008354"/>
            <a:ext cx="3994787" cy="620490"/>
          </a:xfrm>
          <a:prstGeom prst="roundRect">
            <a:avLst/>
          </a:prstGeom>
          <a:solidFill>
            <a:srgbClr val="FFFFCC"/>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ko-KR" sz="1100" dirty="0">
                <a:solidFill>
                  <a:schemeClr val="tx1"/>
                </a:solidFill>
                <a:latin typeface="MS Mincho" pitchFamily="49" charset="-128"/>
                <a:ea typeface="MS Mincho" pitchFamily="49" charset="-128"/>
              </a:rPr>
              <a:t>サポーターは回答依頼に対して完了処理以外</a:t>
            </a:r>
            <a:r>
              <a:rPr lang="ja-JP" altLang="en-US" sz="1100" dirty="0">
                <a:solidFill>
                  <a:schemeClr val="tx1"/>
                </a:solidFill>
                <a:latin typeface="MS Mincho" pitchFamily="49" charset="-128"/>
                <a:ea typeface="MS Mincho" pitchFamily="49" charset="-128"/>
              </a:rPr>
              <a:t>に、</a:t>
            </a:r>
            <a:r>
              <a:rPr lang="ja-JP" altLang="ko-KR" sz="1100" dirty="0">
                <a:solidFill>
                  <a:schemeClr val="tx1"/>
                </a:solidFill>
                <a:latin typeface="MS Mincho" pitchFamily="49" charset="-128"/>
                <a:ea typeface="MS Mincho" pitchFamily="49" charset="-128"/>
              </a:rPr>
              <a:t>HELP指示に対するHELP受付処理後に回答返信処理すること</a:t>
            </a:r>
            <a:r>
              <a:rPr lang="en-US" altLang="ja-JP" sz="1100" dirty="0">
                <a:solidFill>
                  <a:schemeClr val="tx1"/>
                </a:solidFill>
                <a:latin typeface="MS Mincho" pitchFamily="49" charset="-128"/>
                <a:ea typeface="MS Mincho" pitchFamily="49" charset="-128"/>
              </a:rPr>
              <a:t>  </a:t>
            </a:r>
            <a:r>
              <a:rPr lang="ja-JP" altLang="ko-KR" sz="1100" dirty="0">
                <a:solidFill>
                  <a:schemeClr val="tx1"/>
                </a:solidFill>
                <a:latin typeface="MS Mincho" pitchFamily="49" charset="-128"/>
                <a:ea typeface="MS Mincho" pitchFamily="49" charset="-128"/>
              </a:rPr>
              <a:t>になります。</a:t>
            </a:r>
            <a:endParaRPr kumimoji="1" lang="ja-JP" altLang="en-US" sz="1100" dirty="0">
              <a:solidFill>
                <a:schemeClr val="tx1"/>
              </a:solidFill>
              <a:latin typeface="MS Mincho" pitchFamily="49" charset="-128"/>
              <a:ea typeface="MS Mincho" pitchFamily="49" charset="-128"/>
            </a:endParaRPr>
          </a:p>
        </p:txBody>
      </p:sp>
      <p:sp>
        <p:nvSpPr>
          <p:cNvPr id="13" name="Google Shape;465;p21">
            <a:extLst>
              <a:ext uri="{FF2B5EF4-FFF2-40B4-BE49-F238E27FC236}">
                <a16:creationId xmlns:a16="http://schemas.microsoft.com/office/drawing/2014/main" id="{4D94472B-AAE6-88EC-3B14-86BAF62F4B1F}"/>
              </a:ext>
            </a:extLst>
          </p:cNvPr>
          <p:cNvSpPr txBox="1"/>
          <p:nvPr/>
        </p:nvSpPr>
        <p:spPr>
          <a:xfrm>
            <a:off x="592967" y="8133292"/>
            <a:ext cx="5292815" cy="515485"/>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en-US" altLang="ko-KR" sz="1100" dirty="0">
                <a:solidFill>
                  <a:schemeClr val="dk1"/>
                </a:solidFill>
                <a:latin typeface="MS Mincho" pitchFamily="49" charset="-128"/>
                <a:ea typeface="MS Mincho" pitchFamily="49" charset="-128"/>
                <a:cs typeface="MS Mincho"/>
                <a:sym typeface="MS Mincho"/>
              </a:rPr>
              <a:t>*</a:t>
            </a:r>
            <a:r>
              <a:rPr lang="ja-JP" altLang="ko-KR" sz="1100" dirty="0">
                <a:latin typeface="MS Mincho" pitchFamily="49" charset="-128"/>
                <a:ea typeface="MS Mincho" pitchFamily="49" charset="-128"/>
              </a:rPr>
              <a:t>お問い合わせ状態が「回答</a:t>
            </a:r>
            <a:r>
              <a:rPr lang="ja-JP" altLang="en-US" sz="1100" dirty="0">
                <a:latin typeface="MS Mincho" pitchFamily="49" charset="-128"/>
                <a:ea typeface="MS Mincho" pitchFamily="49" charset="-128"/>
              </a:rPr>
              <a:t>済</a:t>
            </a:r>
            <a:r>
              <a:rPr lang="ja-JP" altLang="ko-KR" sz="1100" dirty="0">
                <a:latin typeface="MS Mincho" pitchFamily="49" charset="-128"/>
                <a:ea typeface="MS Mincho" pitchFamily="49" charset="-128"/>
              </a:rPr>
              <a:t>」になるまで医療機関のステータスは常に「お問い</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合わせ中」の状態を維持します。</a:t>
            </a:r>
            <a:endParaRPr dirty="0">
              <a:latin typeface="MS Mincho" pitchFamily="49" charset="-128"/>
              <a:ea typeface="MS Mincho" pitchFamily="49" charset="-128"/>
            </a:endParaRPr>
          </a:p>
        </p:txBody>
      </p:sp>
      <p:cxnSp>
        <p:nvCxnSpPr>
          <p:cNvPr id="14" name="Google Shape;326;p13">
            <a:extLst>
              <a:ext uri="{FF2B5EF4-FFF2-40B4-BE49-F238E27FC236}">
                <a16:creationId xmlns:a16="http://schemas.microsoft.com/office/drawing/2014/main" id="{05B58F3D-69AF-7A46-DB02-786805A17F55}"/>
              </a:ext>
            </a:extLst>
          </p:cNvPr>
          <p:cNvCxnSpPr>
            <a:stCxn id="15" idx="3"/>
            <a:endCxn id="4" idx="1"/>
          </p:cNvCxnSpPr>
          <p:nvPr/>
        </p:nvCxnSpPr>
        <p:spPr>
          <a:xfrm>
            <a:off x="3619499" y="4071063"/>
            <a:ext cx="452404" cy="267903"/>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15" name="Google Shape;161;p4">
            <a:extLst>
              <a:ext uri="{FF2B5EF4-FFF2-40B4-BE49-F238E27FC236}">
                <a16:creationId xmlns:a16="http://schemas.microsoft.com/office/drawing/2014/main" id="{E74F9E6C-0995-F122-6CF9-CA801A788A62}"/>
              </a:ext>
            </a:extLst>
          </p:cNvPr>
          <p:cNvSpPr/>
          <p:nvPr/>
        </p:nvSpPr>
        <p:spPr>
          <a:xfrm>
            <a:off x="2775354" y="3929466"/>
            <a:ext cx="844145" cy="283193"/>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cxnSp>
        <p:nvCxnSpPr>
          <p:cNvPr id="16" name="Google Shape;326;p13">
            <a:extLst>
              <a:ext uri="{FF2B5EF4-FFF2-40B4-BE49-F238E27FC236}">
                <a16:creationId xmlns:a16="http://schemas.microsoft.com/office/drawing/2014/main" id="{C9E56BF6-1077-FE7F-CCD9-655F8FDA1B63}"/>
              </a:ext>
            </a:extLst>
          </p:cNvPr>
          <p:cNvCxnSpPr>
            <a:stCxn id="18" idx="3"/>
            <a:endCxn id="3" idx="3"/>
          </p:cNvCxnSpPr>
          <p:nvPr/>
        </p:nvCxnSpPr>
        <p:spPr>
          <a:xfrm flipH="1">
            <a:off x="3740176" y="4719248"/>
            <a:ext cx="843927" cy="1117012"/>
          </a:xfrm>
          <a:prstGeom prst="bentConnector3">
            <a:avLst>
              <a:gd name="adj1" fmla="val -27088"/>
            </a:avLst>
          </a:prstGeom>
          <a:noFill/>
          <a:ln w="19050" cap="flat" cmpd="sng">
            <a:solidFill>
              <a:srgbClr val="FF0000"/>
            </a:solidFill>
            <a:prstDash val="solid"/>
            <a:miter lim="800000"/>
            <a:headEnd type="none" w="sm" len="sm"/>
            <a:tailEnd type="triangle" w="med" len="med"/>
          </a:ln>
        </p:spPr>
      </p:cxnSp>
      <p:sp>
        <p:nvSpPr>
          <p:cNvPr id="17" name="Google Shape;161;p4">
            <a:extLst>
              <a:ext uri="{FF2B5EF4-FFF2-40B4-BE49-F238E27FC236}">
                <a16:creationId xmlns:a16="http://schemas.microsoft.com/office/drawing/2014/main" id="{A21E591D-690C-547C-6D63-C648654D0268}"/>
              </a:ext>
            </a:extLst>
          </p:cNvPr>
          <p:cNvSpPr/>
          <p:nvPr/>
        </p:nvSpPr>
        <p:spPr>
          <a:xfrm>
            <a:off x="4182717" y="4451131"/>
            <a:ext cx="775209" cy="249391"/>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8" name="Google Shape;153;p4">
            <a:extLst>
              <a:ext uri="{FF2B5EF4-FFF2-40B4-BE49-F238E27FC236}">
                <a16:creationId xmlns:a16="http://schemas.microsoft.com/office/drawing/2014/main" id="{EE9DF1E0-C8F3-10DA-3383-C68E1B75A508}"/>
              </a:ext>
            </a:extLst>
          </p:cNvPr>
          <p:cNvSpPr txBox="1"/>
          <p:nvPr/>
        </p:nvSpPr>
        <p:spPr>
          <a:xfrm>
            <a:off x="526836" y="4461505"/>
            <a:ext cx="4057267"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en-US" sz="1100" dirty="0">
                <a:solidFill>
                  <a:srgbClr val="FF0000"/>
                </a:solidFill>
                <a:latin typeface="MS Mincho" pitchFamily="49" charset="-128"/>
                <a:ea typeface="MS Mincho"/>
                <a:cs typeface="MS Mincho"/>
                <a:sym typeface="MS Mincho"/>
              </a:rPr>
              <a:t>④</a:t>
            </a:r>
            <a:r>
              <a:rPr lang="ja-JP" altLang="ko-KR" sz="1100" dirty="0">
                <a:latin typeface="MS Mincho" pitchFamily="49" charset="-128"/>
                <a:ea typeface="MS Mincho" pitchFamily="49" charset="-128"/>
              </a:rPr>
              <a:t>確認完了後は編集できません。 </a:t>
            </a:r>
            <a:r>
              <a:rPr lang="en-US" altLang="ja-JP" sz="1100" dirty="0">
                <a:latin typeface="MS Mincho" pitchFamily="49" charset="-128"/>
                <a:ea typeface="MS Mincho" pitchFamily="49" charset="-128"/>
              </a:rPr>
              <a:t> </a:t>
            </a: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下段の「戻る」</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「送信」ボタンが表示されます。</a:t>
            </a:r>
            <a:endParaRPr sz="1100" dirty="0">
              <a:latin typeface="MS Mincho" pitchFamily="49" charset="-128"/>
              <a:ea typeface="MS Mincho" pitchFamily="49" charset="-128"/>
              <a:cs typeface="MS Mincho"/>
              <a:sym typeface="MS Mincho"/>
            </a:endParaRPr>
          </a:p>
        </p:txBody>
      </p:sp>
      <p:sp>
        <p:nvSpPr>
          <p:cNvPr id="19" name="Google Shape;286;p11">
            <a:extLst>
              <a:ext uri="{FF2B5EF4-FFF2-40B4-BE49-F238E27FC236}">
                <a16:creationId xmlns:a16="http://schemas.microsoft.com/office/drawing/2014/main" id="{E9A78925-8C3A-4C66-FD02-6DCA0F9A5B26}"/>
              </a:ext>
            </a:extLst>
          </p:cNvPr>
          <p:cNvSpPr txBox="1"/>
          <p:nvPr/>
        </p:nvSpPr>
        <p:spPr>
          <a:xfrm>
            <a:off x="2989677" y="3576688"/>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④</a:t>
            </a:r>
            <a:endParaRPr sz="1800" dirty="0">
              <a:solidFill>
                <a:srgbClr val="FF0000"/>
              </a:solidFill>
              <a:latin typeface="Century"/>
              <a:ea typeface="Century"/>
              <a:cs typeface="Century"/>
              <a:sym typeface="Century"/>
            </a:endParaRPr>
          </a:p>
        </p:txBody>
      </p:sp>
      <p:sp>
        <p:nvSpPr>
          <p:cNvPr id="20" name="Google Shape;286;p11">
            <a:extLst>
              <a:ext uri="{FF2B5EF4-FFF2-40B4-BE49-F238E27FC236}">
                <a16:creationId xmlns:a16="http://schemas.microsoft.com/office/drawing/2014/main" id="{38C485C0-72D8-2AC1-9B37-F0D66B452676}"/>
              </a:ext>
            </a:extLst>
          </p:cNvPr>
          <p:cNvSpPr txBox="1"/>
          <p:nvPr/>
        </p:nvSpPr>
        <p:spPr>
          <a:xfrm>
            <a:off x="3185586" y="5858822"/>
            <a:ext cx="41549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altLang="en-US" sz="1800" dirty="0">
                <a:solidFill>
                  <a:srgbClr val="FF0000"/>
                </a:solidFill>
                <a:latin typeface="ＭＳ 明朝" panose="02020609040205080304" pitchFamily="49" charset="-128"/>
                <a:ea typeface="Century"/>
                <a:cs typeface="Century"/>
                <a:sym typeface="Century"/>
              </a:rPr>
              <a:t>⑤</a:t>
            </a:r>
            <a:endParaRPr sz="1800" dirty="0">
              <a:solidFill>
                <a:srgbClr val="FF0000"/>
              </a:solidFill>
              <a:latin typeface="Century"/>
              <a:ea typeface="Century"/>
              <a:cs typeface="Century"/>
              <a:sym typeface="Century"/>
            </a:endParaRPr>
          </a:p>
        </p:txBody>
      </p:sp>
      <p:sp>
        <p:nvSpPr>
          <p:cNvPr id="21" name="Google Shape;153;p4">
            <a:extLst>
              <a:ext uri="{FF2B5EF4-FFF2-40B4-BE49-F238E27FC236}">
                <a16:creationId xmlns:a16="http://schemas.microsoft.com/office/drawing/2014/main" id="{BD218055-414F-033C-1FB0-927F853650F0}"/>
              </a:ext>
            </a:extLst>
          </p:cNvPr>
          <p:cNvSpPr txBox="1"/>
          <p:nvPr/>
        </p:nvSpPr>
        <p:spPr>
          <a:xfrm>
            <a:off x="656187" y="6655228"/>
            <a:ext cx="5831310"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en-US" sz="1100" dirty="0">
                <a:solidFill>
                  <a:srgbClr val="FF0000"/>
                </a:solidFill>
                <a:latin typeface="MS Mincho" pitchFamily="49" charset="-128"/>
                <a:ea typeface="MS Mincho"/>
                <a:cs typeface="MS Mincho"/>
                <a:sym typeface="MS Mincho"/>
              </a:rPr>
              <a:t>⑤ </a:t>
            </a:r>
            <a:r>
              <a:rPr lang="ja-JP" altLang="ko-KR" sz="1100" dirty="0">
                <a:latin typeface="MS Mincho" pitchFamily="49" charset="-128"/>
                <a:ea typeface="MS Mincho" pitchFamily="49" charset="-128"/>
              </a:rPr>
              <a:t>「送信」処理され、「HELP指示」→「HELP回答受付」となり、DX</a:t>
            </a:r>
            <a:r>
              <a:rPr lang="ja-JP" altLang="en-US" sz="1100" dirty="0">
                <a:latin typeface="MS Mincho" pitchFamily="49" charset="-128"/>
                <a:ea typeface="MS Mincho" pitchFamily="49" charset="-128"/>
              </a:rPr>
              <a:t> </a:t>
            </a:r>
            <a:r>
              <a:rPr lang="en-US" altLang="ja-JP" sz="1100" dirty="0">
                <a:latin typeface="MS Mincho" pitchFamily="49" charset="-128"/>
                <a:ea typeface="MS Mincho" pitchFamily="49" charset="-128"/>
              </a:rPr>
              <a:t>CARE</a:t>
            </a:r>
          </a:p>
          <a:p>
            <a:pPr lvl="0">
              <a:lnSpc>
                <a:spcPct val="125000"/>
              </a:lnSpc>
            </a:pPr>
            <a:r>
              <a:rPr lang="ja-JP" altLang="en-US" sz="1100" dirty="0">
                <a:latin typeface="MS Mincho" pitchFamily="49" charset="-128"/>
                <a:ea typeface="MS Mincho" pitchFamily="49" charset="-128"/>
              </a:rPr>
              <a:t>　　サポートデスクと</a:t>
            </a:r>
            <a:r>
              <a:rPr lang="ja-JP" altLang="ko-KR" sz="1100" dirty="0">
                <a:latin typeface="MS Mincho" pitchFamily="49" charset="-128"/>
                <a:ea typeface="MS Mincho" pitchFamily="49" charset="-128"/>
              </a:rPr>
              <a:t>チェックアイDX運営者は編集できない状態になります。</a:t>
            </a:r>
            <a:endParaRPr sz="1100" dirty="0">
              <a:latin typeface="MS Mincho" pitchFamily="49" charset="-128"/>
              <a:ea typeface="MS Mincho" pitchFamily="49" charset="-128"/>
              <a:cs typeface="MS Mincho"/>
              <a:sym typeface="MS Mincho"/>
            </a:endParaRPr>
          </a:p>
        </p:txBody>
      </p:sp>
      <p:sp>
        <p:nvSpPr>
          <p:cNvPr id="22" name="Google Shape;323;p13">
            <a:extLst>
              <a:ext uri="{FF2B5EF4-FFF2-40B4-BE49-F238E27FC236}">
                <a16:creationId xmlns:a16="http://schemas.microsoft.com/office/drawing/2014/main" id="{AEF5BDD1-740B-2C43-3F55-65529F3A4869}"/>
              </a:ext>
            </a:extLst>
          </p:cNvPr>
          <p:cNvSpPr txBox="1"/>
          <p:nvPr/>
        </p:nvSpPr>
        <p:spPr>
          <a:xfrm>
            <a:off x="599913" y="7321104"/>
            <a:ext cx="5269826" cy="727082"/>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en-US" sz="1100" dirty="0">
                <a:latin typeface="MS Mincho" pitchFamily="49" charset="-128"/>
                <a:ea typeface="MS Mincho" pitchFamily="49" charset="-128"/>
              </a:rPr>
              <a:t>以降</a:t>
            </a:r>
            <a:r>
              <a:rPr lang="ja-JP" altLang="ko-KR" sz="1100" dirty="0">
                <a:latin typeface="MS Mincho" pitchFamily="49" charset="-128"/>
                <a:ea typeface="MS Mincho" pitchFamily="49" charset="-128"/>
              </a:rPr>
              <a:t>、「HELP受付」された問い合わせに対して「回答</a:t>
            </a:r>
            <a:r>
              <a:rPr lang="ja-JP" altLang="en-US" sz="1100" dirty="0">
                <a:latin typeface="MS Mincho" pitchFamily="49" charset="-128"/>
                <a:ea typeface="MS Mincho" pitchFamily="49" charset="-128"/>
              </a:rPr>
              <a:t>済</a:t>
            </a:r>
            <a:r>
              <a:rPr lang="ja-JP" altLang="ko-KR" sz="1100" dirty="0">
                <a:latin typeface="MS Mincho" pitchFamily="49" charset="-128"/>
                <a:ea typeface="MS Mincho" pitchFamily="49" charset="-128"/>
              </a:rPr>
              <a:t>」の状態で</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「回答入力欄」に回答を記載し、確認/送信処理して問い合わせ回答を</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完了します。</a:t>
            </a:r>
            <a:endParaRPr sz="1100" dirty="0">
              <a:solidFill>
                <a:schemeClr val="dk1"/>
              </a:solidFill>
              <a:latin typeface="MS Mincho" pitchFamily="49" charset="-128"/>
              <a:ea typeface="MS Mincho" pitchFamily="49" charset="-128"/>
              <a:cs typeface="MS Mincho"/>
              <a:sym typeface="MS Mincho"/>
            </a:endParaRPr>
          </a:p>
        </p:txBody>
      </p:sp>
      <p:sp>
        <p:nvSpPr>
          <p:cNvPr id="23" name="Google Shape;434;p20">
            <a:extLst>
              <a:ext uri="{FF2B5EF4-FFF2-40B4-BE49-F238E27FC236}">
                <a16:creationId xmlns:a16="http://schemas.microsoft.com/office/drawing/2014/main" id="{64FFABAA-8D08-3D90-5877-F0DE7038E9BA}"/>
              </a:ext>
            </a:extLst>
          </p:cNvPr>
          <p:cNvSpPr txBox="1"/>
          <p:nvPr/>
        </p:nvSpPr>
        <p:spPr>
          <a:xfrm>
            <a:off x="592967" y="2430318"/>
            <a:ext cx="5672771" cy="727082"/>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「HELP中」の状態では</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①「回答</a:t>
            </a:r>
            <a:r>
              <a:rPr lang="ja-JP" altLang="en-US" sz="1100" dirty="0">
                <a:latin typeface="MS Mincho" pitchFamily="49" charset="-128"/>
                <a:ea typeface="MS Mincho" pitchFamily="49" charset="-128"/>
              </a:rPr>
              <a:t>済</a:t>
            </a:r>
            <a:r>
              <a:rPr lang="ja-JP" altLang="ko-KR" sz="1100" dirty="0">
                <a:latin typeface="MS Mincho" pitchFamily="49" charset="-128"/>
                <a:ea typeface="MS Mincho" pitchFamily="49" charset="-128"/>
              </a:rPr>
              <a:t>」、②「HELP受付」、③「強制終了」のいずれかを選択可能です。</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①「回答</a:t>
            </a:r>
            <a:r>
              <a:rPr lang="ja-JP" altLang="en-US" sz="1100" dirty="0">
                <a:latin typeface="MS Mincho" pitchFamily="49" charset="-128"/>
                <a:ea typeface="MS Mincho" pitchFamily="49" charset="-128"/>
              </a:rPr>
              <a:t>済</a:t>
            </a:r>
            <a:r>
              <a:rPr lang="ja-JP" altLang="ko-KR" sz="1100" dirty="0">
                <a:latin typeface="MS Mincho" pitchFamily="49" charset="-128"/>
                <a:ea typeface="MS Mincho" pitchFamily="49" charset="-128"/>
              </a:rPr>
              <a:t>」と②「HELP受付」は回答内容欄に内容を記載しなければなりません。</a:t>
            </a:r>
            <a:endParaRPr lang="en-US" altLang="ko-KR" sz="1100" dirty="0">
              <a:solidFill>
                <a:schemeClr val="dk1"/>
              </a:solidFill>
              <a:latin typeface="MS Mincho" pitchFamily="49" charset="-128"/>
              <a:ea typeface="MS Mincho" pitchFamily="49" charset="-128"/>
              <a:cs typeface="MS Mincho"/>
              <a:sym typeface="MS Mincho"/>
            </a:endParaRPr>
          </a:p>
        </p:txBody>
      </p:sp>
    </p:spTree>
    <p:extLst>
      <p:ext uri="{BB962C8B-B14F-4D97-AF65-F5344CB8AC3E}">
        <p14:creationId xmlns:p14="http://schemas.microsoft.com/office/powerpoint/2010/main" val="37894581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6730B2DE-C414-BE2E-75D1-3A9F606C7F34}"/>
              </a:ext>
            </a:extLst>
          </p:cNvPr>
          <p:cNvSpPr>
            <a:spLocks noGrp="1"/>
          </p:cNvSpPr>
          <p:nvPr>
            <p:ph type="sldNum" sz="quarter" idx="12"/>
          </p:nvPr>
        </p:nvSpPr>
        <p:spPr/>
        <p:txBody>
          <a:bodyPr/>
          <a:lstStyle/>
          <a:p>
            <a:fld id="{AE8EA5A1-38AB-4AA0-89CC-DE1004BC27E5}" type="slidenum">
              <a:rPr kumimoji="1" lang="ja-JP" altLang="en-US" smtClean="0"/>
              <a:t>232</a:t>
            </a:fld>
            <a:endParaRPr kumimoji="1" lang="ja-JP" altLang="en-US"/>
          </a:p>
        </p:txBody>
      </p:sp>
      <p:pic>
        <p:nvPicPr>
          <p:cNvPr id="34" name="Google Shape;564;p29">
            <a:extLst>
              <a:ext uri="{FF2B5EF4-FFF2-40B4-BE49-F238E27FC236}">
                <a16:creationId xmlns:a16="http://schemas.microsoft.com/office/drawing/2014/main" id="{D7FA64C2-A812-C052-D398-75068ECC558F}"/>
              </a:ext>
            </a:extLst>
          </p:cNvPr>
          <p:cNvPicPr preferRelativeResize="0"/>
          <p:nvPr/>
        </p:nvPicPr>
        <p:blipFill rotWithShape="1">
          <a:blip r:embed="rId3" cstate="print">
            <a:alphaModFix/>
          </a:blip>
          <a:srcRect/>
          <a:stretch/>
        </p:blipFill>
        <p:spPr>
          <a:xfrm>
            <a:off x="551003" y="3790406"/>
            <a:ext cx="3195208" cy="3528176"/>
          </a:xfrm>
          <a:prstGeom prst="rect">
            <a:avLst/>
          </a:prstGeom>
          <a:solidFill>
            <a:schemeClr val="bg1">
              <a:lumMod val="85000"/>
            </a:schemeClr>
          </a:solidFill>
          <a:ln>
            <a:solidFill>
              <a:srgbClr val="000000"/>
            </a:solidFill>
          </a:ln>
        </p:spPr>
      </p:pic>
      <p:sp>
        <p:nvSpPr>
          <p:cNvPr id="35" name="Google Shape;566;p29">
            <a:extLst>
              <a:ext uri="{FF2B5EF4-FFF2-40B4-BE49-F238E27FC236}">
                <a16:creationId xmlns:a16="http://schemas.microsoft.com/office/drawing/2014/main" id="{0793D6B9-B6E7-070A-718E-6AF3F64FBA23}"/>
              </a:ext>
            </a:extLst>
          </p:cNvPr>
          <p:cNvSpPr/>
          <p:nvPr/>
        </p:nvSpPr>
        <p:spPr>
          <a:xfrm>
            <a:off x="584700" y="666349"/>
            <a:ext cx="5400000" cy="252000"/>
          </a:xfrm>
          <a:prstGeom prst="rect">
            <a:avLst/>
          </a:prstGeom>
          <a:solidFill>
            <a:srgbClr val="99CCFF"/>
          </a:solidFill>
          <a:ln>
            <a:noFill/>
          </a:ln>
        </p:spPr>
        <p:txBody>
          <a:bodyPr spcFirstLastPara="1" wrap="square" lIns="91425" tIns="45700" rIns="91425" bIns="45700" anchor="ctr" anchorCtr="0">
            <a:noAutofit/>
          </a:bodyPr>
          <a:lstStyle/>
          <a:p>
            <a:pPr lvl="0"/>
            <a:r>
              <a:rPr lang="ja-JP" altLang="ko-KR" dirty="0">
                <a:latin typeface="MS Mincho" pitchFamily="49" charset="-128"/>
                <a:ea typeface="MS Mincho" pitchFamily="49" charset="-128"/>
              </a:rPr>
              <a:t>別添</a:t>
            </a:r>
            <a:r>
              <a:rPr lang="en-US" altLang="ja-JP" dirty="0">
                <a:latin typeface="MS Mincho" pitchFamily="49" charset="-128"/>
                <a:ea typeface="MS Mincho" pitchFamily="49" charset="-128"/>
              </a:rPr>
              <a:t>:</a:t>
            </a:r>
            <a:r>
              <a:rPr lang="ja-JP" altLang="ko-KR" dirty="0">
                <a:latin typeface="MS Mincho" pitchFamily="49" charset="-128"/>
                <a:ea typeface="MS Mincho" pitchFamily="49" charset="-128"/>
              </a:rPr>
              <a:t>医療機関の切替え方法</a:t>
            </a:r>
            <a:endParaRPr sz="1400" dirty="0">
              <a:solidFill>
                <a:srgbClr val="002060"/>
              </a:solidFill>
              <a:latin typeface="MS Mincho" pitchFamily="49" charset="-128"/>
              <a:ea typeface="MS Mincho" pitchFamily="49" charset="-128"/>
              <a:cs typeface="MS Gothic"/>
              <a:sym typeface="MS Gothic"/>
            </a:endParaRPr>
          </a:p>
        </p:txBody>
      </p:sp>
      <p:sp>
        <p:nvSpPr>
          <p:cNvPr id="36" name="Google Shape;567;p29">
            <a:extLst>
              <a:ext uri="{FF2B5EF4-FFF2-40B4-BE49-F238E27FC236}">
                <a16:creationId xmlns:a16="http://schemas.microsoft.com/office/drawing/2014/main" id="{F4A87298-F0D1-107B-2105-50CF4EFCC7DE}"/>
              </a:ext>
            </a:extLst>
          </p:cNvPr>
          <p:cNvSpPr txBox="1"/>
          <p:nvPr/>
        </p:nvSpPr>
        <p:spPr>
          <a:xfrm>
            <a:off x="548538" y="993324"/>
            <a:ext cx="5651431" cy="1573467"/>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運営者だけが持っている固有機能です。</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ユーザーの所属医療機関を変更し、該当変更医療機関情報として使用可能になります。 </a:t>
            </a:r>
            <a:r>
              <a:rPr lang="en-US" altLang="ja-JP" sz="1100" dirty="0">
                <a:latin typeface="MS Mincho" pitchFamily="49" charset="-128"/>
                <a:ea typeface="MS Mincho" pitchFamily="49" charset="-128"/>
              </a:rPr>
              <a:t>(</a:t>
            </a:r>
            <a:r>
              <a:rPr lang="ja-JP" altLang="ko-KR" sz="1100" dirty="0">
                <a:latin typeface="MS Mincho" pitchFamily="49" charset="-128"/>
                <a:ea typeface="MS Mincho" pitchFamily="49" charset="-128"/>
              </a:rPr>
              <a:t>該当する医療機関への再ログインプロセスは不要です。）</a:t>
            </a:r>
            <a:endParaRPr lang="en-US" altLang="ja-JP" sz="1100" dirty="0">
              <a:latin typeface="MS Mincho" pitchFamily="49" charset="-128"/>
              <a:ea typeface="MS Mincho" pitchFamily="49" charset="-128"/>
            </a:endParaRPr>
          </a:p>
          <a:p>
            <a:pPr lvl="0">
              <a:lnSpc>
                <a:spcPct val="125000"/>
              </a:lnSpc>
            </a:pPr>
            <a:endParaRPr sz="1100" dirty="0">
              <a:solidFill>
                <a:schemeClr val="dk1"/>
              </a:solidFill>
              <a:latin typeface="MS Mincho" pitchFamily="49" charset="-128"/>
              <a:ea typeface="MS Mincho" pitchFamily="49" charset="-128"/>
              <a:cs typeface="MS Mincho"/>
              <a:sym typeface="MS Mincho"/>
            </a:endParaRPr>
          </a:p>
          <a:p>
            <a:pPr lvl="0">
              <a:lnSpc>
                <a:spcPct val="125000"/>
              </a:lnSpc>
            </a:pPr>
            <a:r>
              <a:rPr lang="ko-KR" sz="1100" dirty="0">
                <a:solidFill>
                  <a:srgbClr val="FF0000"/>
                </a:solidFill>
                <a:latin typeface="MS Mincho" pitchFamily="49" charset="-128"/>
                <a:ea typeface="MS Mincho"/>
                <a:cs typeface="MS Mincho"/>
                <a:sym typeface="MS Mincho"/>
              </a:rPr>
              <a:t>注：</a:t>
            </a:r>
            <a:r>
              <a:rPr lang="ja-JP" altLang="ko-KR" sz="1100" dirty="0">
                <a:solidFill>
                  <a:srgbClr val="FF0000"/>
                </a:solidFill>
                <a:latin typeface="MS Mincho" pitchFamily="49" charset="-128"/>
                <a:ea typeface="MS Mincho" pitchFamily="49" charset="-128"/>
              </a:rPr>
              <a:t>本機能は運営者の固有権限ですのでユーザー情報</a:t>
            </a:r>
            <a:r>
              <a:rPr lang="ja-JP" altLang="en-US" sz="1100" dirty="0">
                <a:solidFill>
                  <a:srgbClr val="FF0000"/>
                </a:solidFill>
                <a:latin typeface="MS Mincho" pitchFamily="49" charset="-128"/>
                <a:ea typeface="MS Mincho" pitchFamily="49" charset="-128"/>
              </a:rPr>
              <a:t>が</a:t>
            </a:r>
            <a:r>
              <a:rPr lang="ja-JP" altLang="ko-KR" sz="1100" dirty="0">
                <a:solidFill>
                  <a:srgbClr val="FF0000"/>
                </a:solidFill>
                <a:latin typeface="MS Mincho" pitchFamily="49" charset="-128"/>
                <a:ea typeface="MS Mincho" pitchFamily="49" charset="-128"/>
              </a:rPr>
              <a:t>外部に</a:t>
            </a:r>
            <a:r>
              <a:rPr lang="ja-JP" altLang="en-US" sz="1100" dirty="0">
                <a:solidFill>
                  <a:srgbClr val="FF0000"/>
                </a:solidFill>
                <a:latin typeface="MS Mincho" pitchFamily="49" charset="-128"/>
                <a:ea typeface="MS Mincho" pitchFamily="49" charset="-128"/>
              </a:rPr>
              <a:t>流出され</a:t>
            </a:r>
            <a:r>
              <a:rPr lang="ja-JP" altLang="ko-KR" sz="1100" dirty="0">
                <a:solidFill>
                  <a:srgbClr val="FF0000"/>
                </a:solidFill>
                <a:latin typeface="MS Mincho" pitchFamily="49" charset="-128"/>
                <a:ea typeface="MS Mincho" pitchFamily="49" charset="-128"/>
              </a:rPr>
              <a:t>ないように</a:t>
            </a:r>
            <a:endParaRPr lang="en-US" altLang="ja-JP" sz="1100" dirty="0">
              <a:solidFill>
                <a:srgbClr val="FF0000"/>
              </a:solidFill>
              <a:latin typeface="MS Mincho" pitchFamily="49" charset="-128"/>
              <a:ea typeface="MS Mincho" pitchFamily="49" charset="-128"/>
            </a:endParaRPr>
          </a:p>
          <a:p>
            <a:pPr lvl="0">
              <a:lnSpc>
                <a:spcPct val="125000"/>
              </a:lnSpc>
            </a:pPr>
            <a:r>
              <a:rPr lang="ja-JP" altLang="ko-KR" sz="1100" dirty="0">
                <a:solidFill>
                  <a:srgbClr val="FF0000"/>
                </a:solidFill>
                <a:latin typeface="MS Mincho" pitchFamily="49" charset="-128"/>
                <a:ea typeface="MS Mincho" pitchFamily="49" charset="-128"/>
              </a:rPr>
              <a:t>注意してください。また、変更医療機関について</a:t>
            </a:r>
            <a:r>
              <a:rPr lang="ja-JP" altLang="en-US" sz="1100" dirty="0">
                <a:solidFill>
                  <a:srgbClr val="FF0000"/>
                </a:solidFill>
                <a:latin typeface="MS Mincho" pitchFamily="49" charset="-128"/>
                <a:ea typeface="MS Mincho" pitchFamily="49" charset="-128"/>
              </a:rPr>
              <a:t>単純な閲覧</a:t>
            </a:r>
            <a:r>
              <a:rPr lang="ja-JP" altLang="ko-KR" sz="1100" dirty="0">
                <a:solidFill>
                  <a:srgbClr val="FF0000"/>
                </a:solidFill>
                <a:latin typeface="MS Mincho" pitchFamily="49" charset="-128"/>
                <a:ea typeface="MS Mincho" pitchFamily="49" charset="-128"/>
              </a:rPr>
              <a:t>だけでなく点検及び学習</a:t>
            </a:r>
            <a:endParaRPr lang="en-US" altLang="ja-JP" sz="1100" dirty="0">
              <a:solidFill>
                <a:srgbClr val="FF0000"/>
              </a:solidFill>
              <a:latin typeface="MS Mincho" pitchFamily="49" charset="-128"/>
              <a:ea typeface="MS Mincho" pitchFamily="49" charset="-128"/>
            </a:endParaRPr>
          </a:p>
          <a:p>
            <a:pPr lvl="0">
              <a:lnSpc>
                <a:spcPct val="125000"/>
              </a:lnSpc>
            </a:pPr>
            <a:r>
              <a:rPr lang="ja-JP" altLang="ko-KR" sz="1100" dirty="0">
                <a:solidFill>
                  <a:srgbClr val="FF0000"/>
                </a:solidFill>
                <a:latin typeface="MS Mincho" pitchFamily="49" charset="-128"/>
                <a:ea typeface="MS Mincho" pitchFamily="49" charset="-128"/>
              </a:rPr>
              <a:t>が可能な状態</a:t>
            </a:r>
            <a:r>
              <a:rPr lang="ja-JP" altLang="en-US" sz="1100" dirty="0">
                <a:solidFill>
                  <a:srgbClr val="FF0000"/>
                </a:solidFill>
                <a:latin typeface="MS Mincho" pitchFamily="49" charset="-128"/>
                <a:ea typeface="MS Mincho" pitchFamily="49" charset="-128"/>
              </a:rPr>
              <a:t>です</a:t>
            </a:r>
            <a:r>
              <a:rPr lang="ja-JP" altLang="ko-KR" sz="1100" dirty="0">
                <a:solidFill>
                  <a:srgbClr val="FF0000"/>
                </a:solidFill>
                <a:latin typeface="MS Mincho" pitchFamily="49" charset="-128"/>
                <a:ea typeface="MS Mincho" pitchFamily="49" charset="-128"/>
              </a:rPr>
              <a:t>ので</a:t>
            </a:r>
            <a:r>
              <a:rPr lang="ja-JP" altLang="en-US" sz="1100" dirty="0">
                <a:solidFill>
                  <a:srgbClr val="FF0000"/>
                </a:solidFill>
                <a:latin typeface="MS Mincho" pitchFamily="49" charset="-128"/>
                <a:ea typeface="MS Mincho" pitchFamily="49" charset="-128"/>
              </a:rPr>
              <a:t>レセプトの取り扱いには</a:t>
            </a:r>
            <a:r>
              <a:rPr lang="ja-JP" altLang="ko-KR" sz="1100" dirty="0">
                <a:solidFill>
                  <a:srgbClr val="FF0000"/>
                </a:solidFill>
                <a:latin typeface="MS Mincho" pitchFamily="49" charset="-128"/>
                <a:ea typeface="MS Mincho" pitchFamily="49" charset="-128"/>
              </a:rPr>
              <a:t>注意してください</a:t>
            </a:r>
            <a:r>
              <a:rPr lang="ja-JP" altLang="en-US" sz="1100" dirty="0">
                <a:solidFill>
                  <a:srgbClr val="FF0000"/>
                </a:solidFill>
                <a:latin typeface="MS Mincho" pitchFamily="49" charset="-128"/>
                <a:ea typeface="MS Mincho" pitchFamily="49" charset="-128"/>
              </a:rPr>
              <a:t>。</a:t>
            </a:r>
            <a:endParaRPr sz="1100" dirty="0">
              <a:solidFill>
                <a:srgbClr val="FF0000"/>
              </a:solidFill>
              <a:latin typeface="MS Mincho" pitchFamily="49" charset="-128"/>
              <a:ea typeface="MS Mincho" pitchFamily="49" charset="-128"/>
              <a:cs typeface="MS Mincho"/>
              <a:sym typeface="MS Mincho"/>
            </a:endParaRPr>
          </a:p>
        </p:txBody>
      </p:sp>
      <p:pic>
        <p:nvPicPr>
          <p:cNvPr id="37" name="Google Shape;568;p29">
            <a:extLst>
              <a:ext uri="{FF2B5EF4-FFF2-40B4-BE49-F238E27FC236}">
                <a16:creationId xmlns:a16="http://schemas.microsoft.com/office/drawing/2014/main" id="{3AC0D090-D994-7767-387D-0E93716A0443}"/>
              </a:ext>
            </a:extLst>
          </p:cNvPr>
          <p:cNvPicPr preferRelativeResize="0"/>
          <p:nvPr/>
        </p:nvPicPr>
        <p:blipFill rotWithShape="1">
          <a:blip r:embed="rId4" cstate="print">
            <a:alphaModFix/>
          </a:blip>
          <a:srcRect/>
          <a:stretch/>
        </p:blipFill>
        <p:spPr>
          <a:xfrm>
            <a:off x="584701" y="2919347"/>
            <a:ext cx="3127812" cy="444341"/>
          </a:xfrm>
          <a:prstGeom prst="rect">
            <a:avLst/>
          </a:prstGeom>
          <a:noFill/>
          <a:ln>
            <a:noFill/>
          </a:ln>
        </p:spPr>
      </p:pic>
      <p:sp>
        <p:nvSpPr>
          <p:cNvPr id="38" name="Google Shape;569;p29">
            <a:extLst>
              <a:ext uri="{FF2B5EF4-FFF2-40B4-BE49-F238E27FC236}">
                <a16:creationId xmlns:a16="http://schemas.microsoft.com/office/drawing/2014/main" id="{575D2490-F14E-791F-9DEA-630F7D63FAEB}"/>
              </a:ext>
            </a:extLst>
          </p:cNvPr>
          <p:cNvSpPr/>
          <p:nvPr/>
        </p:nvSpPr>
        <p:spPr>
          <a:xfrm>
            <a:off x="2054665" y="3023406"/>
            <a:ext cx="1168596" cy="244488"/>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9" name="Google Shape;570;p29">
            <a:extLst>
              <a:ext uri="{FF2B5EF4-FFF2-40B4-BE49-F238E27FC236}">
                <a16:creationId xmlns:a16="http://schemas.microsoft.com/office/drawing/2014/main" id="{CAE5E4F6-0D3D-2DC2-6C8A-2445250871F8}"/>
              </a:ext>
            </a:extLst>
          </p:cNvPr>
          <p:cNvSpPr txBox="1"/>
          <p:nvPr/>
        </p:nvSpPr>
        <p:spPr>
          <a:xfrm>
            <a:off x="523261" y="2607386"/>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ja-JP" altLang="ko-KR" sz="1100" dirty="0">
                <a:latin typeface="MS Mincho" pitchFamily="49" charset="-128"/>
                <a:ea typeface="MS Mincho" pitchFamily="49" charset="-128"/>
              </a:rPr>
              <a:t>上段ロゴ＋所属医療機関名左側に「医療機関切替」ボタンが存在します。</a:t>
            </a:r>
            <a:endParaRPr sz="1100" dirty="0">
              <a:solidFill>
                <a:schemeClr val="dk1"/>
              </a:solidFill>
              <a:latin typeface="MS Mincho" pitchFamily="49" charset="-128"/>
              <a:ea typeface="MS Mincho" pitchFamily="49" charset="-128"/>
              <a:cs typeface="MS Mincho"/>
              <a:sym typeface="MS Mincho"/>
            </a:endParaRPr>
          </a:p>
        </p:txBody>
      </p:sp>
      <p:sp>
        <p:nvSpPr>
          <p:cNvPr id="40" name="Google Shape;571;p29">
            <a:extLst>
              <a:ext uri="{FF2B5EF4-FFF2-40B4-BE49-F238E27FC236}">
                <a16:creationId xmlns:a16="http://schemas.microsoft.com/office/drawing/2014/main" id="{CE5BB6EE-DA1E-4B06-A618-CB99F8B2C34D}"/>
              </a:ext>
            </a:extLst>
          </p:cNvPr>
          <p:cNvSpPr txBox="1"/>
          <p:nvPr/>
        </p:nvSpPr>
        <p:spPr>
          <a:xfrm>
            <a:off x="3789316" y="3946104"/>
            <a:ext cx="2973757" cy="1150275"/>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ウィンドウオープンと同時に有効な医療機関のリストが照会されます。</a:t>
            </a:r>
            <a:endParaRPr sz="1100" dirty="0">
              <a:solidFill>
                <a:srgbClr val="FF0000"/>
              </a:solidFill>
              <a:latin typeface="MS Mincho" pitchFamily="49" charset="-128"/>
              <a:ea typeface="MS Mincho" pitchFamily="49" charset="-128"/>
              <a:cs typeface="MS Mincho"/>
              <a:sym typeface="MS Mincho"/>
            </a:endParaRPr>
          </a:p>
          <a:p>
            <a:pPr lvl="0">
              <a:lnSpc>
                <a:spcPct val="125000"/>
              </a:lnSpc>
            </a:pPr>
            <a:r>
              <a:rPr lang="ko-KR"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移行先の医療機関を選択してください。</a:t>
            </a:r>
            <a:endParaRPr dirty="0">
              <a:latin typeface="MS Mincho" pitchFamily="49" charset="-128"/>
              <a:ea typeface="MS Mincho" pitchFamily="49" charset="-128"/>
            </a:endParaRPr>
          </a:p>
          <a:p>
            <a:pPr lvl="0">
              <a:lnSpc>
                <a:spcPct val="125000"/>
              </a:lnSpc>
            </a:pPr>
            <a:r>
              <a:rPr 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選択ボタンをクリックします</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変更完了</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メッセージが表示されます。</a:t>
            </a:r>
            <a:endParaRPr sz="1100" dirty="0">
              <a:solidFill>
                <a:schemeClr val="dk1"/>
              </a:solidFill>
              <a:latin typeface="MS Mincho" pitchFamily="49" charset="-128"/>
              <a:ea typeface="MS Mincho" pitchFamily="49" charset="-128"/>
              <a:cs typeface="MS Mincho"/>
              <a:sym typeface="MS Mincho"/>
            </a:endParaRPr>
          </a:p>
        </p:txBody>
      </p:sp>
      <p:cxnSp>
        <p:nvCxnSpPr>
          <p:cNvPr id="41" name="Google Shape;572;p29">
            <a:extLst>
              <a:ext uri="{FF2B5EF4-FFF2-40B4-BE49-F238E27FC236}">
                <a16:creationId xmlns:a16="http://schemas.microsoft.com/office/drawing/2014/main" id="{A6358097-70FB-090D-F1A0-F2D581DC5A2F}"/>
              </a:ext>
            </a:extLst>
          </p:cNvPr>
          <p:cNvCxnSpPr>
            <a:stCxn id="38" idx="2"/>
          </p:cNvCxnSpPr>
          <p:nvPr/>
        </p:nvCxnSpPr>
        <p:spPr>
          <a:xfrm flipH="1">
            <a:off x="2631163" y="3267894"/>
            <a:ext cx="7800" cy="522600"/>
          </a:xfrm>
          <a:prstGeom prst="straightConnector1">
            <a:avLst/>
          </a:prstGeom>
          <a:noFill/>
          <a:ln w="19050" cap="flat" cmpd="sng">
            <a:solidFill>
              <a:srgbClr val="FF0000"/>
            </a:solidFill>
            <a:prstDash val="solid"/>
            <a:miter lim="800000"/>
            <a:headEnd type="none" w="sm" len="sm"/>
            <a:tailEnd type="triangle" w="med" len="med"/>
          </a:ln>
        </p:spPr>
      </p:cxnSp>
      <p:sp>
        <p:nvSpPr>
          <p:cNvPr id="42" name="Google Shape;573;p29">
            <a:extLst>
              <a:ext uri="{FF2B5EF4-FFF2-40B4-BE49-F238E27FC236}">
                <a16:creationId xmlns:a16="http://schemas.microsoft.com/office/drawing/2014/main" id="{99BBF27C-31E5-3DAA-A21F-AE9F22A04812}"/>
              </a:ext>
            </a:extLst>
          </p:cNvPr>
          <p:cNvSpPr txBox="1"/>
          <p:nvPr/>
        </p:nvSpPr>
        <p:spPr>
          <a:xfrm>
            <a:off x="2731020" y="3363688"/>
            <a:ext cx="3908638" cy="303889"/>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a:latin typeface="MS Mincho" pitchFamily="49" charset="-128"/>
                <a:ea typeface="MS Mincho" pitchFamily="49" charset="-128"/>
              </a:rPr>
              <a:t>移行対</a:t>
            </a:r>
            <a:r>
              <a:rPr lang="ja-JP" altLang="ko-KR" sz="1100" dirty="0">
                <a:latin typeface="MS Mincho" pitchFamily="49" charset="-128"/>
                <a:ea typeface="MS Mincho" pitchFamily="49" charset="-128"/>
              </a:rPr>
              <a:t>象医療機関選択ポップアップウィンドウが開きます。</a:t>
            </a:r>
            <a:endParaRPr dirty="0">
              <a:latin typeface="MS Mincho" pitchFamily="49" charset="-128"/>
              <a:ea typeface="MS Mincho" pitchFamily="49" charset="-128"/>
            </a:endParaRPr>
          </a:p>
        </p:txBody>
      </p:sp>
      <p:sp>
        <p:nvSpPr>
          <p:cNvPr id="43" name="Google Shape;574;p29">
            <a:extLst>
              <a:ext uri="{FF2B5EF4-FFF2-40B4-BE49-F238E27FC236}">
                <a16:creationId xmlns:a16="http://schemas.microsoft.com/office/drawing/2014/main" id="{EB3EF235-3FEB-86BC-D6C7-DF8D43252FB7}"/>
              </a:ext>
            </a:extLst>
          </p:cNvPr>
          <p:cNvSpPr txBox="1"/>
          <p:nvPr/>
        </p:nvSpPr>
        <p:spPr>
          <a:xfrm>
            <a:off x="2807763" y="4855286"/>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44" name="Google Shape;575;p29">
            <a:extLst>
              <a:ext uri="{FF2B5EF4-FFF2-40B4-BE49-F238E27FC236}">
                <a16:creationId xmlns:a16="http://schemas.microsoft.com/office/drawing/2014/main" id="{6D091A24-4D02-62C7-7251-B496270A027E}"/>
              </a:ext>
            </a:extLst>
          </p:cNvPr>
          <p:cNvSpPr txBox="1"/>
          <p:nvPr/>
        </p:nvSpPr>
        <p:spPr>
          <a:xfrm>
            <a:off x="2630572" y="692378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45" name="Google Shape;576;p29">
            <a:extLst>
              <a:ext uri="{FF2B5EF4-FFF2-40B4-BE49-F238E27FC236}">
                <a16:creationId xmlns:a16="http://schemas.microsoft.com/office/drawing/2014/main" id="{68EF97E1-2DF6-1BB6-FE2E-4F8F10E6E775}"/>
              </a:ext>
            </a:extLst>
          </p:cNvPr>
          <p:cNvSpPr/>
          <p:nvPr/>
        </p:nvSpPr>
        <p:spPr>
          <a:xfrm>
            <a:off x="634437" y="5180223"/>
            <a:ext cx="2902331" cy="14289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46" name="Google Shape;577;p29">
            <a:extLst>
              <a:ext uri="{FF2B5EF4-FFF2-40B4-BE49-F238E27FC236}">
                <a16:creationId xmlns:a16="http://schemas.microsoft.com/office/drawing/2014/main" id="{C6A884BE-A4E9-1549-4F91-ED21A2F64113}"/>
              </a:ext>
            </a:extLst>
          </p:cNvPr>
          <p:cNvSpPr txBox="1"/>
          <p:nvPr/>
        </p:nvSpPr>
        <p:spPr>
          <a:xfrm>
            <a:off x="1175542" y="6935947"/>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②</a:t>
            </a:r>
            <a:endParaRPr/>
          </a:p>
        </p:txBody>
      </p:sp>
      <p:pic>
        <p:nvPicPr>
          <p:cNvPr id="47" name="Google Shape;578;p29">
            <a:extLst>
              <a:ext uri="{FF2B5EF4-FFF2-40B4-BE49-F238E27FC236}">
                <a16:creationId xmlns:a16="http://schemas.microsoft.com/office/drawing/2014/main" id="{1D020F03-99BE-DEB0-D9C7-7BA191DF226C}"/>
              </a:ext>
            </a:extLst>
          </p:cNvPr>
          <p:cNvPicPr preferRelativeResize="0"/>
          <p:nvPr/>
        </p:nvPicPr>
        <p:blipFill rotWithShape="1">
          <a:blip r:embed="rId5" cstate="print">
            <a:alphaModFix/>
          </a:blip>
          <a:srcRect l="2376" t="8355" r="5261" b="10909"/>
          <a:stretch/>
        </p:blipFill>
        <p:spPr>
          <a:xfrm>
            <a:off x="3831674" y="5394534"/>
            <a:ext cx="2665392" cy="1150276"/>
          </a:xfrm>
          <a:prstGeom prst="rect">
            <a:avLst/>
          </a:prstGeom>
          <a:noFill/>
          <a:ln>
            <a:solidFill>
              <a:srgbClr val="000000"/>
            </a:solidFill>
          </a:ln>
        </p:spPr>
      </p:pic>
      <p:sp>
        <p:nvSpPr>
          <p:cNvPr id="48" name="Google Shape;579;p29">
            <a:extLst>
              <a:ext uri="{FF2B5EF4-FFF2-40B4-BE49-F238E27FC236}">
                <a16:creationId xmlns:a16="http://schemas.microsoft.com/office/drawing/2014/main" id="{4E5FD640-D458-122B-C79E-45F1DF4295B0}"/>
              </a:ext>
            </a:extLst>
          </p:cNvPr>
          <p:cNvSpPr txBox="1"/>
          <p:nvPr/>
        </p:nvSpPr>
        <p:spPr>
          <a:xfrm>
            <a:off x="1658958" y="7372458"/>
            <a:ext cx="3998563"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③</a:t>
            </a:r>
            <a:r>
              <a:rPr lang="ja-JP" altLang="ko-KR" sz="1100" dirty="0">
                <a:latin typeface="MS Mincho" pitchFamily="49" charset="-128"/>
                <a:ea typeface="MS Mincho" pitchFamily="49" charset="-128"/>
              </a:rPr>
              <a:t>閉じるボタンをクリックすると「医療機関の切り替え」</a:t>
            </a:r>
            <a:r>
              <a:rPr lang="en-US" altLang="ja-JP" sz="1100" dirty="0">
                <a:latin typeface="MS Mincho" pitchFamily="49" charset="-128"/>
                <a:ea typeface="MS Mincho" pitchFamily="49" charset="-128"/>
              </a:rPr>
              <a:t> </a:t>
            </a: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をキャンセルします。</a:t>
            </a:r>
            <a:endParaRPr sz="1100" dirty="0">
              <a:solidFill>
                <a:schemeClr val="dk1"/>
              </a:solidFill>
              <a:latin typeface="MS Mincho" pitchFamily="49" charset="-128"/>
              <a:ea typeface="MS Mincho" pitchFamily="49" charset="-128"/>
              <a:cs typeface="MS Mincho"/>
              <a:sym typeface="MS Mincho"/>
            </a:endParaRPr>
          </a:p>
        </p:txBody>
      </p:sp>
      <p:pic>
        <p:nvPicPr>
          <p:cNvPr id="49" name="Google Shape;580;p29">
            <a:extLst>
              <a:ext uri="{FF2B5EF4-FFF2-40B4-BE49-F238E27FC236}">
                <a16:creationId xmlns:a16="http://schemas.microsoft.com/office/drawing/2014/main" id="{4C0A17CE-24E5-78A6-3B76-6779F505A109}"/>
              </a:ext>
            </a:extLst>
          </p:cNvPr>
          <p:cNvPicPr preferRelativeResize="0"/>
          <p:nvPr/>
        </p:nvPicPr>
        <p:blipFill rotWithShape="1">
          <a:blip r:embed="rId6" cstate="print">
            <a:alphaModFix/>
          </a:blip>
          <a:srcRect/>
          <a:stretch/>
        </p:blipFill>
        <p:spPr>
          <a:xfrm>
            <a:off x="634437" y="7941861"/>
            <a:ext cx="3505200" cy="485775"/>
          </a:xfrm>
          <a:prstGeom prst="rect">
            <a:avLst/>
          </a:prstGeom>
          <a:noFill/>
          <a:ln>
            <a:solidFill>
              <a:srgbClr val="000000"/>
            </a:solidFill>
          </a:ln>
        </p:spPr>
      </p:pic>
      <p:cxnSp>
        <p:nvCxnSpPr>
          <p:cNvPr id="50" name="Google Shape;581;p29">
            <a:extLst>
              <a:ext uri="{FF2B5EF4-FFF2-40B4-BE49-F238E27FC236}">
                <a16:creationId xmlns:a16="http://schemas.microsoft.com/office/drawing/2014/main" id="{35E5000E-65BD-7D15-C01F-0A075D2DDC2A}"/>
              </a:ext>
            </a:extLst>
          </p:cNvPr>
          <p:cNvCxnSpPr>
            <a:endCxn id="49" idx="3"/>
          </p:cNvCxnSpPr>
          <p:nvPr/>
        </p:nvCxnSpPr>
        <p:spPr>
          <a:xfrm rot="5400000">
            <a:off x="3913522" y="6747127"/>
            <a:ext cx="1663737" cy="1211506"/>
          </a:xfrm>
          <a:prstGeom prst="bentConnector2">
            <a:avLst/>
          </a:prstGeom>
          <a:noFill/>
          <a:ln w="19050" cap="flat" cmpd="sng">
            <a:solidFill>
              <a:srgbClr val="FF0000"/>
            </a:solidFill>
            <a:prstDash val="solid"/>
            <a:miter lim="800000"/>
            <a:headEnd type="none" w="sm" len="sm"/>
            <a:tailEnd type="triangle" w="med" len="med"/>
          </a:ln>
        </p:spPr>
      </p:cxnSp>
      <p:sp>
        <p:nvSpPr>
          <p:cNvPr id="51" name="Google Shape;583;p29">
            <a:extLst>
              <a:ext uri="{FF2B5EF4-FFF2-40B4-BE49-F238E27FC236}">
                <a16:creationId xmlns:a16="http://schemas.microsoft.com/office/drawing/2014/main" id="{67D9B711-63C2-C66E-4788-7E58E9C129F0}"/>
              </a:ext>
            </a:extLst>
          </p:cNvPr>
          <p:cNvSpPr txBox="1"/>
          <p:nvPr/>
        </p:nvSpPr>
        <p:spPr>
          <a:xfrm>
            <a:off x="315512" y="8013007"/>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④</a:t>
            </a:r>
            <a:endParaRPr sz="1800">
              <a:solidFill>
                <a:srgbClr val="FF0000"/>
              </a:solidFill>
              <a:latin typeface="Century"/>
              <a:ea typeface="Century"/>
              <a:cs typeface="Century"/>
              <a:sym typeface="Century"/>
            </a:endParaRPr>
          </a:p>
        </p:txBody>
      </p:sp>
      <p:sp>
        <p:nvSpPr>
          <p:cNvPr id="52" name="Google Shape;584;p29">
            <a:extLst>
              <a:ext uri="{FF2B5EF4-FFF2-40B4-BE49-F238E27FC236}">
                <a16:creationId xmlns:a16="http://schemas.microsoft.com/office/drawing/2014/main" id="{03599FFF-96CD-6D21-0D86-2258C46F230D}"/>
              </a:ext>
            </a:extLst>
          </p:cNvPr>
          <p:cNvSpPr txBox="1"/>
          <p:nvPr/>
        </p:nvSpPr>
        <p:spPr>
          <a:xfrm>
            <a:off x="522317" y="8441591"/>
            <a:ext cx="4861407"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④</a:t>
            </a:r>
            <a:r>
              <a:rPr lang="ja-JP" altLang="ko-KR" sz="1100" dirty="0">
                <a:latin typeface="MS Mincho" pitchFamily="49" charset="-128"/>
                <a:ea typeface="MS Mincho" pitchFamily="49" charset="-128"/>
              </a:rPr>
              <a:t>上部ロゴ＋所属医療機関名が該当転換対象医療機関に変更されました。 </a:t>
            </a:r>
            <a:r>
              <a:rPr lang="ja-JP" altLang="en-US" sz="1100" dirty="0">
                <a:latin typeface="MS Mincho" pitchFamily="49" charset="-128"/>
                <a:ea typeface="MS Mincho" pitchFamily="49" charset="-128"/>
              </a:rPr>
              <a:t>　</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以降、点検業務の</a:t>
            </a:r>
            <a:r>
              <a:rPr lang="ja-JP" altLang="en-US" sz="1100" dirty="0">
                <a:latin typeface="MS Mincho" pitchFamily="49" charset="-128"/>
                <a:ea typeface="MS Mincho" pitchFamily="49" charset="-128"/>
              </a:rPr>
              <a:t>レセプト</a:t>
            </a:r>
            <a:r>
              <a:rPr lang="ja-JP" altLang="ko-KR" sz="1100" dirty="0">
                <a:latin typeface="MS Mincho" pitchFamily="49" charset="-128"/>
                <a:ea typeface="MS Mincho" pitchFamily="49" charset="-128"/>
              </a:rPr>
              <a:t>は転換医療機関のデータ</a:t>
            </a:r>
            <a:r>
              <a:rPr lang="ja-JP" altLang="en-US" sz="1100" dirty="0">
                <a:latin typeface="MS Mincho" pitchFamily="49" charset="-128"/>
                <a:ea typeface="MS Mincho" pitchFamily="49" charset="-128"/>
              </a:rPr>
              <a:t>になります</a:t>
            </a:r>
            <a:r>
              <a:rPr lang="ja-JP" altLang="ko-KR" sz="1100" dirty="0">
                <a:latin typeface="MS Mincho" pitchFamily="49" charset="-128"/>
                <a:ea typeface="MS Mincho" pitchFamily="49" charset="-128"/>
              </a:rPr>
              <a:t>。</a:t>
            </a:r>
            <a:endParaRPr sz="1100" dirty="0">
              <a:solidFill>
                <a:schemeClr val="dk1"/>
              </a:solidFill>
              <a:latin typeface="MS Mincho" pitchFamily="49" charset="-128"/>
              <a:ea typeface="MS Mincho" pitchFamily="49" charset="-128"/>
              <a:cs typeface="MS Mincho"/>
              <a:sym typeface="MS Mincho"/>
            </a:endParaRPr>
          </a:p>
        </p:txBody>
      </p:sp>
      <p:sp>
        <p:nvSpPr>
          <p:cNvPr id="53" name="正方形/長方形 1">
            <a:extLst>
              <a:ext uri="{FF2B5EF4-FFF2-40B4-BE49-F238E27FC236}">
                <a16:creationId xmlns:a16="http://schemas.microsoft.com/office/drawing/2014/main" id="{B39F0103-F09B-AC44-3566-A385C5028C68}"/>
              </a:ext>
            </a:extLst>
          </p:cNvPr>
          <p:cNvSpPr/>
          <p:nvPr/>
        </p:nvSpPr>
        <p:spPr>
          <a:xfrm>
            <a:off x="2037883" y="5345898"/>
            <a:ext cx="412427" cy="142892"/>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2">
            <a:extLst>
              <a:ext uri="{FF2B5EF4-FFF2-40B4-BE49-F238E27FC236}">
                <a16:creationId xmlns:a16="http://schemas.microsoft.com/office/drawing/2014/main" id="{706A9D91-CF87-C839-49A0-190B8E874806}"/>
              </a:ext>
            </a:extLst>
          </p:cNvPr>
          <p:cNvSpPr/>
          <p:nvPr/>
        </p:nvSpPr>
        <p:spPr>
          <a:xfrm>
            <a:off x="2030626" y="5507272"/>
            <a:ext cx="464017" cy="142892"/>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3">
            <a:extLst>
              <a:ext uri="{FF2B5EF4-FFF2-40B4-BE49-F238E27FC236}">
                <a16:creationId xmlns:a16="http://schemas.microsoft.com/office/drawing/2014/main" id="{3410DC0A-62E1-2126-D654-21DF6FAD57F8}"/>
              </a:ext>
            </a:extLst>
          </p:cNvPr>
          <p:cNvSpPr/>
          <p:nvPr/>
        </p:nvSpPr>
        <p:spPr>
          <a:xfrm>
            <a:off x="2040151" y="5666078"/>
            <a:ext cx="464017" cy="142892"/>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
            <a:extLst>
              <a:ext uri="{FF2B5EF4-FFF2-40B4-BE49-F238E27FC236}">
                <a16:creationId xmlns:a16="http://schemas.microsoft.com/office/drawing/2014/main" id="{62F39643-E92E-A67F-E9C2-D17545464ED5}"/>
              </a:ext>
            </a:extLst>
          </p:cNvPr>
          <p:cNvSpPr/>
          <p:nvPr/>
        </p:nvSpPr>
        <p:spPr>
          <a:xfrm>
            <a:off x="2054665" y="5847897"/>
            <a:ext cx="840864" cy="98030"/>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4">
            <a:extLst>
              <a:ext uri="{FF2B5EF4-FFF2-40B4-BE49-F238E27FC236}">
                <a16:creationId xmlns:a16="http://schemas.microsoft.com/office/drawing/2014/main" id="{EEC17117-42F6-1478-799A-FA17685F8B4F}"/>
              </a:ext>
            </a:extLst>
          </p:cNvPr>
          <p:cNvSpPr/>
          <p:nvPr/>
        </p:nvSpPr>
        <p:spPr>
          <a:xfrm>
            <a:off x="2895529" y="5664678"/>
            <a:ext cx="151046" cy="141520"/>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6">
            <a:extLst>
              <a:ext uri="{FF2B5EF4-FFF2-40B4-BE49-F238E27FC236}">
                <a16:creationId xmlns:a16="http://schemas.microsoft.com/office/drawing/2014/main" id="{9DEBE697-8F17-A4CD-B22D-CFFD4135FE4E}"/>
              </a:ext>
            </a:extLst>
          </p:cNvPr>
          <p:cNvSpPr/>
          <p:nvPr/>
        </p:nvSpPr>
        <p:spPr>
          <a:xfrm>
            <a:off x="2037883" y="5977414"/>
            <a:ext cx="1185378" cy="134655"/>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7">
            <a:extLst>
              <a:ext uri="{FF2B5EF4-FFF2-40B4-BE49-F238E27FC236}">
                <a16:creationId xmlns:a16="http://schemas.microsoft.com/office/drawing/2014/main" id="{F6635E26-D6FD-8AE8-0F19-5187A790E221}"/>
              </a:ext>
            </a:extLst>
          </p:cNvPr>
          <p:cNvSpPr/>
          <p:nvPr/>
        </p:nvSpPr>
        <p:spPr>
          <a:xfrm>
            <a:off x="2037883" y="6151933"/>
            <a:ext cx="260817" cy="141716"/>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8">
            <a:extLst>
              <a:ext uri="{FF2B5EF4-FFF2-40B4-BE49-F238E27FC236}">
                <a16:creationId xmlns:a16="http://schemas.microsoft.com/office/drawing/2014/main" id="{24EB1F30-0A79-700D-3471-1D2D02215D34}"/>
              </a:ext>
            </a:extLst>
          </p:cNvPr>
          <p:cNvSpPr/>
          <p:nvPr/>
        </p:nvSpPr>
        <p:spPr>
          <a:xfrm>
            <a:off x="2046274" y="6311321"/>
            <a:ext cx="592689" cy="134728"/>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9">
            <a:extLst>
              <a:ext uri="{FF2B5EF4-FFF2-40B4-BE49-F238E27FC236}">
                <a16:creationId xmlns:a16="http://schemas.microsoft.com/office/drawing/2014/main" id="{61A407DA-CD5B-374B-7F75-4017268902D7}"/>
              </a:ext>
            </a:extLst>
          </p:cNvPr>
          <p:cNvSpPr/>
          <p:nvPr/>
        </p:nvSpPr>
        <p:spPr>
          <a:xfrm>
            <a:off x="2037883" y="6485767"/>
            <a:ext cx="592689" cy="141337"/>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11">
            <a:extLst>
              <a:ext uri="{FF2B5EF4-FFF2-40B4-BE49-F238E27FC236}">
                <a16:creationId xmlns:a16="http://schemas.microsoft.com/office/drawing/2014/main" id="{3FDC5C21-FCBF-3AB2-1C56-BA95E8A3E189}"/>
              </a:ext>
            </a:extLst>
          </p:cNvPr>
          <p:cNvSpPr/>
          <p:nvPr/>
        </p:nvSpPr>
        <p:spPr>
          <a:xfrm>
            <a:off x="2030626" y="6808878"/>
            <a:ext cx="856292" cy="126848"/>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10">
            <a:extLst>
              <a:ext uri="{FF2B5EF4-FFF2-40B4-BE49-F238E27FC236}">
                <a16:creationId xmlns:a16="http://schemas.microsoft.com/office/drawing/2014/main" id="{8FB302DC-E625-DDD7-26DB-91D49A14710F}"/>
              </a:ext>
            </a:extLst>
          </p:cNvPr>
          <p:cNvSpPr/>
          <p:nvPr/>
        </p:nvSpPr>
        <p:spPr>
          <a:xfrm>
            <a:off x="2037883" y="6660268"/>
            <a:ext cx="1185378" cy="134655"/>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4" name="Google Shape;582;p29">
            <a:extLst>
              <a:ext uri="{FF2B5EF4-FFF2-40B4-BE49-F238E27FC236}">
                <a16:creationId xmlns:a16="http://schemas.microsoft.com/office/drawing/2014/main" id="{F9809AAC-8027-FDA7-F0B7-2E046B7BA688}"/>
              </a:ext>
            </a:extLst>
          </p:cNvPr>
          <p:cNvCxnSpPr>
            <a:cxnSpLocks/>
          </p:cNvCxnSpPr>
          <p:nvPr/>
        </p:nvCxnSpPr>
        <p:spPr>
          <a:xfrm flipV="1">
            <a:off x="1874690" y="5953717"/>
            <a:ext cx="1981297" cy="1046455"/>
          </a:xfrm>
          <a:prstGeom prst="bentConnector3">
            <a:avLst>
              <a:gd name="adj1" fmla="val 552"/>
            </a:avLst>
          </a:prstGeom>
          <a:noFill/>
          <a:ln w="19050" cap="flat" cmpd="sng">
            <a:solidFill>
              <a:srgbClr val="FF0000"/>
            </a:solidFill>
            <a:prstDash val="solid"/>
            <a:miter lim="800000"/>
            <a:headEnd type="none" w="sm" len="sm"/>
            <a:tailEnd type="triangle" w="med" len="med"/>
          </a:ln>
        </p:spPr>
      </p:cxnSp>
    </p:spTree>
    <p:extLst>
      <p:ext uri="{BB962C8B-B14F-4D97-AF65-F5344CB8AC3E}">
        <p14:creationId xmlns:p14="http://schemas.microsoft.com/office/powerpoint/2010/main" val="3526520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D3770748-9984-6ABD-05D9-068EFC500478}"/>
              </a:ext>
            </a:extLst>
          </p:cNvPr>
          <p:cNvSpPr>
            <a:spLocks noGrp="1"/>
          </p:cNvSpPr>
          <p:nvPr>
            <p:ph type="sldNum" sz="quarter" idx="12"/>
          </p:nvPr>
        </p:nvSpPr>
        <p:spPr/>
        <p:txBody>
          <a:bodyPr/>
          <a:lstStyle/>
          <a:p>
            <a:fld id="{AE8EA5A1-38AB-4AA0-89CC-DE1004BC27E5}" type="slidenum">
              <a:rPr kumimoji="1" lang="ja-JP" altLang="en-US" smtClean="0"/>
              <a:t>233</a:t>
            </a:fld>
            <a:endParaRPr kumimoji="1" lang="ja-JP" altLang="en-US"/>
          </a:p>
        </p:txBody>
      </p:sp>
      <p:sp>
        <p:nvSpPr>
          <p:cNvPr id="8" name="タイトル 1">
            <a:extLst>
              <a:ext uri="{FF2B5EF4-FFF2-40B4-BE49-F238E27FC236}">
                <a16:creationId xmlns:a16="http://schemas.microsoft.com/office/drawing/2014/main" id="{D443DC3D-EA3D-8EA0-E4E0-EA4C2F04ABA1}"/>
              </a:ext>
            </a:extLst>
          </p:cNvPr>
          <p:cNvSpPr txBox="1">
            <a:spLocks/>
          </p:cNvSpPr>
          <p:nvPr/>
        </p:nvSpPr>
        <p:spPr>
          <a:xfrm>
            <a:off x="263466" y="4201791"/>
            <a:ext cx="6331067" cy="533400"/>
          </a:xfrm>
          <a:prstGeom prst="rect">
            <a:avLst/>
          </a:prstGeom>
        </p:spPr>
        <p:txBody>
          <a:bodyPr vert="horz" lIns="91440" tIns="45720" rIns="91440" bIns="45720" rtlCol="0" anchor="b">
            <a:noAutofit/>
          </a:bodyPr>
          <a:lstStyle>
            <a:lvl1pPr algn="ctr" defTabSz="755934" rtl="0" eaLnBrk="1" latinLnBrk="0" hangingPunct="1">
              <a:lnSpc>
                <a:spcPct val="90000"/>
              </a:lnSpc>
              <a:spcBef>
                <a:spcPct val="0"/>
              </a:spcBef>
              <a:buNone/>
              <a:defRPr kumimoji="1" sz="4960" kern="1200">
                <a:solidFill>
                  <a:schemeClr val="tx1"/>
                </a:solidFill>
                <a:latin typeface="+mj-lt"/>
                <a:ea typeface="+mj-ea"/>
                <a:cs typeface="+mj-cs"/>
              </a:defRPr>
            </a:lvl1pPr>
          </a:lstStyle>
          <a:p>
            <a:pPr marL="0" marR="0" lvl="0" indent="0" algn="ctr" defTabSz="755934" rtl="0" eaLnBrk="1" fontAlgn="auto" latinLnBrk="0" hangingPunct="1">
              <a:lnSpc>
                <a:spcPct val="125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j-cs"/>
              </a:rPr>
              <a:t>ありがとうございます。 </a:t>
            </a:r>
          </a:p>
          <a:p>
            <a:pPr marL="0" marR="0" lvl="0" indent="0" algn="ctr" defTabSz="755934" rtl="0" eaLnBrk="1" fontAlgn="auto" latinLnBrk="0" hangingPunct="1">
              <a:lnSpc>
                <a:spcPct val="125000"/>
              </a:lnSpc>
              <a:spcBef>
                <a:spcPct val="0"/>
              </a:spcBef>
              <a:spcAft>
                <a:spcPts val="0"/>
              </a:spcAft>
              <a:buClrTx/>
              <a:buSzTx/>
              <a:buFontTx/>
              <a:buNone/>
              <a:tabLst/>
              <a:defRPr/>
            </a:pPr>
            <a:endPar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j-cs"/>
            </a:endParaRPr>
          </a:p>
          <a:p>
            <a:pPr marL="0" marR="0" lvl="0" indent="0" algn="ctr" defTabSz="755934" rtl="0" eaLnBrk="1" fontAlgn="auto" latinLnBrk="0" hangingPunct="1">
              <a:lnSpc>
                <a:spcPct val="125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j-cs"/>
              </a:rPr>
              <a:t>日本語の監修をお願いします。</a:t>
            </a:r>
          </a:p>
          <a:p>
            <a:pPr marL="0" marR="0" lvl="0" indent="0" algn="ctr" defTabSz="755934" rtl="0" eaLnBrk="1" fontAlgn="auto" latinLnBrk="0" hangingPunct="1">
              <a:lnSpc>
                <a:spcPct val="125000"/>
              </a:lnSpc>
              <a:spcBef>
                <a:spcPct val="0"/>
              </a:spcBef>
              <a:spcAft>
                <a:spcPts val="0"/>
              </a:spcAft>
              <a:buClrTx/>
              <a:buSzTx/>
              <a:buFontTx/>
              <a:buNone/>
              <a:tabLst/>
              <a:defRPr/>
            </a:pPr>
            <a:endPar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j-cs"/>
            </a:endParaRPr>
          </a:p>
          <a:p>
            <a:pPr marL="0" marR="0" lvl="0" indent="0" algn="ctr" defTabSz="755934" rtl="0" eaLnBrk="1" fontAlgn="auto" latinLnBrk="0" hangingPunct="1">
              <a:lnSpc>
                <a:spcPct val="125000"/>
              </a:lnSpc>
              <a:spcBef>
                <a:spcPct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j-cs"/>
              </a:rPr>
              <a:t>by 2024.12.13 </a:t>
            </a:r>
            <a:r>
              <a:rPr kumimoji="1" lang="en-US" altLang="ja-JP" sz="2800" b="0" i="0" u="none" strike="noStrike" kern="1200" cap="none" spc="0" normalizeH="0" baseline="0" noProof="0" dirty="0" err="1">
                <a:ln>
                  <a:noFill/>
                </a:ln>
                <a:solidFill>
                  <a:prstClr val="black"/>
                </a:solidFill>
                <a:effectLst/>
                <a:uLnTx/>
                <a:uFillTx/>
                <a:latin typeface="ＭＳ ゴシック" panose="020B0609070205080204" pitchFamily="49" charset="-128"/>
                <a:ea typeface="ＭＳ ゴシック" panose="020B0609070205080204" pitchFamily="49" charset="-128"/>
                <a:cs typeface="+mj-cs"/>
              </a:rPr>
              <a:t>NiceGuy</a:t>
            </a:r>
            <a:r>
              <a:rPr kumimoji="1" lang="en-US" altLang="ja-JP"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j-cs"/>
              </a:rPr>
              <a:t> Bae</a:t>
            </a:r>
            <a:endPar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j-cs"/>
            </a:endParaRPr>
          </a:p>
        </p:txBody>
      </p:sp>
    </p:spTree>
    <p:extLst>
      <p:ext uri="{BB962C8B-B14F-4D97-AF65-F5344CB8AC3E}">
        <p14:creationId xmlns:p14="http://schemas.microsoft.com/office/powerpoint/2010/main" val="3793313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874B7-B026-E6CE-5BA5-9E4702A100B5}"/>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CA65C8FF-C0D2-A9E9-29D7-4EE1C2FA44E3}"/>
              </a:ext>
            </a:extLst>
          </p:cNvPr>
          <p:cNvSpPr>
            <a:spLocks noGrp="1"/>
          </p:cNvSpPr>
          <p:nvPr>
            <p:ph type="sldNum" sz="quarter" idx="12"/>
          </p:nvPr>
        </p:nvSpPr>
        <p:spPr/>
        <p:txBody>
          <a:bodyPr/>
          <a:lstStyle/>
          <a:p>
            <a:fld id="{AE8EA5A1-38AB-4AA0-89CC-DE1004BC27E5}" type="slidenum">
              <a:rPr kumimoji="1" lang="ja-JP" altLang="en-US" smtClean="0"/>
              <a:t>192</a:t>
            </a:fld>
            <a:endParaRPr kumimoji="1" lang="ja-JP" altLang="en-US"/>
          </a:p>
        </p:txBody>
      </p:sp>
      <p:sp>
        <p:nvSpPr>
          <p:cNvPr id="3" name="テキスト ボックス 4">
            <a:extLst>
              <a:ext uri="{FF2B5EF4-FFF2-40B4-BE49-F238E27FC236}">
                <a16:creationId xmlns:a16="http://schemas.microsoft.com/office/drawing/2014/main" id="{3E806362-2CBE-1524-518F-57733D754FA6}"/>
              </a:ext>
            </a:extLst>
          </p:cNvPr>
          <p:cNvSpPr txBox="1"/>
          <p:nvPr/>
        </p:nvSpPr>
        <p:spPr>
          <a:xfrm>
            <a:off x="659045" y="640748"/>
            <a:ext cx="5400000" cy="727122"/>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ＭＳ 明朝" panose="02020609040205080304" pitchFamily="17" charset="-128"/>
                <a:ea typeface="ＭＳ 明朝" panose="02020609040205080304" pitchFamily="17" charset="-128"/>
              </a:rPr>
              <a:t>●</a:t>
            </a:r>
            <a:r>
              <a:rPr lang="ja-JP" altLang="ko-KR" sz="1100" dirty="0"/>
              <a:t>詳細情報のうち「ユーザー情報」タブです。</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a:t>
            </a:r>
            <a:r>
              <a:rPr lang="ja-JP" altLang="ko-KR" sz="1100" dirty="0"/>
              <a:t>新しいユーザーを追加または削除します。</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ko-KR" altLang="en-US" sz="1100" dirty="0">
                <a:latin typeface="ＭＳ 明朝" panose="02020609040205080304" pitchFamily="17" charset="-128"/>
                <a:ea typeface="ＭＳ 明朝" panose="02020609040205080304" pitchFamily="17" charset="-128"/>
              </a:rPr>
              <a:t> </a:t>
            </a:r>
            <a:endParaRPr lang="en-US" altLang="ja-JP" sz="1100" dirty="0">
              <a:latin typeface="ＭＳ 明朝" panose="02020609040205080304" pitchFamily="17" charset="-128"/>
              <a:ea typeface="ＭＳ 明朝" panose="02020609040205080304" pitchFamily="17" charset="-128"/>
            </a:endParaRPr>
          </a:p>
        </p:txBody>
      </p:sp>
      <p:pic>
        <p:nvPicPr>
          <p:cNvPr id="4" name="그림 3">
            <a:extLst>
              <a:ext uri="{FF2B5EF4-FFF2-40B4-BE49-F238E27FC236}">
                <a16:creationId xmlns:a16="http://schemas.microsoft.com/office/drawing/2014/main" id="{119A6783-F581-A148-5A46-5B331F0755E6}"/>
              </a:ext>
            </a:extLst>
          </p:cNvPr>
          <p:cNvPicPr>
            <a:picLocks noChangeAspect="1"/>
          </p:cNvPicPr>
          <p:nvPr/>
        </p:nvPicPr>
        <p:blipFill>
          <a:blip r:embed="rId2" cstate="print"/>
          <a:stretch>
            <a:fillRect/>
          </a:stretch>
        </p:blipFill>
        <p:spPr>
          <a:xfrm>
            <a:off x="659046" y="1236201"/>
            <a:ext cx="3627142" cy="581967"/>
          </a:xfrm>
          <a:prstGeom prst="rect">
            <a:avLst/>
          </a:prstGeom>
        </p:spPr>
      </p:pic>
      <p:cxnSp>
        <p:nvCxnSpPr>
          <p:cNvPr id="5" name="直線矢印コネクタ 11">
            <a:extLst>
              <a:ext uri="{FF2B5EF4-FFF2-40B4-BE49-F238E27FC236}">
                <a16:creationId xmlns:a16="http://schemas.microsoft.com/office/drawing/2014/main" id="{AA071490-8319-5716-9B72-318D8BCB4114}"/>
              </a:ext>
            </a:extLst>
          </p:cNvPr>
          <p:cNvCxnSpPr>
            <a:cxnSpLocks/>
            <a:stCxn id="6" idx="2"/>
          </p:cNvCxnSpPr>
          <p:nvPr/>
        </p:nvCxnSpPr>
        <p:spPr>
          <a:xfrm flipH="1">
            <a:off x="1227476" y="1771185"/>
            <a:ext cx="1" cy="39078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四角形: 角を丸くする 12">
            <a:extLst>
              <a:ext uri="{FF2B5EF4-FFF2-40B4-BE49-F238E27FC236}">
                <a16:creationId xmlns:a16="http://schemas.microsoft.com/office/drawing/2014/main" id="{4DDE8B1A-B9DD-CC8A-578C-61394ED543FD}"/>
              </a:ext>
            </a:extLst>
          </p:cNvPr>
          <p:cNvSpPr/>
          <p:nvPr/>
        </p:nvSpPr>
        <p:spPr>
          <a:xfrm>
            <a:off x="803586" y="1510519"/>
            <a:ext cx="847781" cy="260666"/>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4">
            <a:extLst>
              <a:ext uri="{FF2B5EF4-FFF2-40B4-BE49-F238E27FC236}">
                <a16:creationId xmlns:a16="http://schemas.microsoft.com/office/drawing/2014/main" id="{4CF3EDAE-5E2E-CA8F-F8B1-3A9A77E40CCF}"/>
              </a:ext>
            </a:extLst>
          </p:cNvPr>
          <p:cNvSpPr txBox="1"/>
          <p:nvPr/>
        </p:nvSpPr>
        <p:spPr>
          <a:xfrm>
            <a:off x="1344299" y="1831932"/>
            <a:ext cx="5317078" cy="303929"/>
          </a:xfrm>
          <a:prstGeom prst="rect">
            <a:avLst/>
          </a:prstGeom>
          <a:noFill/>
        </p:spPr>
        <p:txBody>
          <a:bodyPr wrap="square">
            <a:spAutoFit/>
          </a:bodyPr>
          <a:lstStyle/>
          <a:p>
            <a:pPr>
              <a:lnSpc>
                <a:spcPct val="125000"/>
              </a:lnSpc>
            </a:pPr>
            <a:r>
              <a:rPr lang="ja-JP" altLang="ko-KR" sz="1100" dirty="0"/>
              <a:t>ユーザー追加ポップアップウィンドウが表示されます。</a:t>
            </a:r>
            <a:endParaRPr lang="en-US" altLang="ko-KR" sz="1100" dirty="0">
              <a:latin typeface="ＭＳ 明朝" panose="02020609040205080304" pitchFamily="17" charset="-128"/>
              <a:ea typeface="ＭＳ 明朝" panose="02020609040205080304" pitchFamily="17" charset="-128"/>
            </a:endParaRPr>
          </a:p>
        </p:txBody>
      </p:sp>
      <p:grpSp>
        <p:nvGrpSpPr>
          <p:cNvPr id="8" name="グループ化 3">
            <a:extLst>
              <a:ext uri="{FF2B5EF4-FFF2-40B4-BE49-F238E27FC236}">
                <a16:creationId xmlns:a16="http://schemas.microsoft.com/office/drawing/2014/main" id="{2A3D75E6-E861-1B96-DF8B-F7CCE342FE48}"/>
              </a:ext>
            </a:extLst>
          </p:cNvPr>
          <p:cNvGrpSpPr/>
          <p:nvPr/>
        </p:nvGrpSpPr>
        <p:grpSpPr>
          <a:xfrm>
            <a:off x="324827" y="2161966"/>
            <a:ext cx="3449731" cy="3598673"/>
            <a:chOff x="458829" y="2736124"/>
            <a:chExt cx="3754867" cy="4104157"/>
          </a:xfrm>
        </p:grpSpPr>
        <p:pic>
          <p:nvPicPr>
            <p:cNvPr id="9" name="그림 8">
              <a:extLst>
                <a:ext uri="{FF2B5EF4-FFF2-40B4-BE49-F238E27FC236}">
                  <a16:creationId xmlns:a16="http://schemas.microsoft.com/office/drawing/2014/main" id="{29AEF850-E9DA-2CDF-5535-DE6D6F84B1CE}"/>
                </a:ext>
              </a:extLst>
            </p:cNvPr>
            <p:cNvPicPr>
              <a:picLocks noChangeAspect="1"/>
            </p:cNvPicPr>
            <p:nvPr/>
          </p:nvPicPr>
          <p:blipFill>
            <a:blip r:embed="rId3" cstate="print"/>
            <a:stretch>
              <a:fillRect/>
            </a:stretch>
          </p:blipFill>
          <p:spPr>
            <a:xfrm>
              <a:off x="458829" y="2736124"/>
              <a:ext cx="3754867" cy="4104157"/>
            </a:xfrm>
            <a:prstGeom prst="rect">
              <a:avLst/>
            </a:prstGeom>
          </p:spPr>
        </p:pic>
        <p:sp>
          <p:nvSpPr>
            <p:cNvPr id="10" name="テキスト ボックス 18">
              <a:extLst>
                <a:ext uri="{FF2B5EF4-FFF2-40B4-BE49-F238E27FC236}">
                  <a16:creationId xmlns:a16="http://schemas.microsoft.com/office/drawing/2014/main" id="{95400205-7F8C-43B6-D09B-75CF8DB0E8E5}"/>
                </a:ext>
              </a:extLst>
            </p:cNvPr>
            <p:cNvSpPr txBox="1"/>
            <p:nvPr/>
          </p:nvSpPr>
          <p:spPr>
            <a:xfrm>
              <a:off x="604197" y="3992665"/>
              <a:ext cx="415498" cy="369332"/>
            </a:xfrm>
            <a:prstGeom prst="rect">
              <a:avLst/>
            </a:prstGeom>
            <a:noFill/>
          </p:spPr>
          <p:txBody>
            <a:bodyPr wrap="none" rtlCol="0">
              <a:spAutoFit/>
            </a:bodyPr>
            <a:lstStyle/>
            <a:p>
              <a:r>
                <a:rPr kumimoji="1" lang="ja-JP" altLang="en-US" dirty="0">
                  <a:solidFill>
                    <a:srgbClr val="FF0000"/>
                  </a:solidFill>
                </a:rPr>
                <a:t>②</a:t>
              </a:r>
            </a:p>
          </p:txBody>
        </p:sp>
        <p:sp>
          <p:nvSpPr>
            <p:cNvPr id="11" name="テキスト ボックス 21">
              <a:extLst>
                <a:ext uri="{FF2B5EF4-FFF2-40B4-BE49-F238E27FC236}">
                  <a16:creationId xmlns:a16="http://schemas.microsoft.com/office/drawing/2014/main" id="{F0E507E7-5872-D1F3-6D88-44656A3D3A4F}"/>
                </a:ext>
              </a:extLst>
            </p:cNvPr>
            <p:cNvSpPr txBox="1"/>
            <p:nvPr/>
          </p:nvSpPr>
          <p:spPr>
            <a:xfrm>
              <a:off x="625821" y="2900939"/>
              <a:ext cx="415498" cy="369332"/>
            </a:xfrm>
            <a:prstGeom prst="rect">
              <a:avLst/>
            </a:prstGeom>
            <a:noFill/>
          </p:spPr>
          <p:txBody>
            <a:bodyPr wrap="none" rtlCol="0">
              <a:spAutoFit/>
            </a:bodyPr>
            <a:lstStyle/>
            <a:p>
              <a:r>
                <a:rPr kumimoji="1" lang="ja-JP" altLang="en-US" dirty="0">
                  <a:solidFill>
                    <a:srgbClr val="FF0000"/>
                  </a:solidFill>
                </a:rPr>
                <a:t>①</a:t>
              </a:r>
            </a:p>
          </p:txBody>
        </p:sp>
        <p:sp>
          <p:nvSpPr>
            <p:cNvPr id="12" name="テキスト ボックス 18">
              <a:extLst>
                <a:ext uri="{FF2B5EF4-FFF2-40B4-BE49-F238E27FC236}">
                  <a16:creationId xmlns:a16="http://schemas.microsoft.com/office/drawing/2014/main" id="{1DB51108-3EB1-B1A8-9FE2-DC7E136F4594}"/>
                </a:ext>
              </a:extLst>
            </p:cNvPr>
            <p:cNvSpPr txBox="1"/>
            <p:nvPr/>
          </p:nvSpPr>
          <p:spPr>
            <a:xfrm>
              <a:off x="603166" y="5416473"/>
              <a:ext cx="415498" cy="369332"/>
            </a:xfrm>
            <a:prstGeom prst="rect">
              <a:avLst/>
            </a:prstGeom>
            <a:noFill/>
          </p:spPr>
          <p:txBody>
            <a:bodyPr wrap="none" rtlCol="0">
              <a:spAutoFit/>
            </a:bodyPr>
            <a:lstStyle/>
            <a:p>
              <a:r>
                <a:rPr kumimoji="1" lang="ja-JP" altLang="en-US" dirty="0">
                  <a:solidFill>
                    <a:srgbClr val="FF0000"/>
                  </a:solidFill>
                </a:rPr>
                <a:t>③</a:t>
              </a:r>
            </a:p>
          </p:txBody>
        </p:sp>
      </p:grpSp>
      <p:grpSp>
        <p:nvGrpSpPr>
          <p:cNvPr id="13" name="그룹 12">
            <a:extLst>
              <a:ext uri="{FF2B5EF4-FFF2-40B4-BE49-F238E27FC236}">
                <a16:creationId xmlns:a16="http://schemas.microsoft.com/office/drawing/2014/main" id="{3C3916A8-0009-B83E-8054-9DE3714C8BE2}"/>
              </a:ext>
            </a:extLst>
          </p:cNvPr>
          <p:cNvGrpSpPr/>
          <p:nvPr/>
        </p:nvGrpSpPr>
        <p:grpSpPr>
          <a:xfrm>
            <a:off x="3819921" y="2207077"/>
            <a:ext cx="3144406" cy="3249736"/>
            <a:chOff x="4371911" y="3559351"/>
            <a:chExt cx="2621941" cy="3249736"/>
          </a:xfrm>
        </p:grpSpPr>
        <p:pic>
          <p:nvPicPr>
            <p:cNvPr id="14" name="그림 13">
              <a:extLst>
                <a:ext uri="{FF2B5EF4-FFF2-40B4-BE49-F238E27FC236}">
                  <a16:creationId xmlns:a16="http://schemas.microsoft.com/office/drawing/2014/main" id="{F5561C9C-C0CE-5617-722D-40AE7FB4569D}"/>
                </a:ext>
              </a:extLst>
            </p:cNvPr>
            <p:cNvPicPr>
              <a:picLocks noChangeAspect="1"/>
            </p:cNvPicPr>
            <p:nvPr/>
          </p:nvPicPr>
          <p:blipFill>
            <a:blip r:embed="rId4" cstate="print"/>
            <a:stretch>
              <a:fillRect/>
            </a:stretch>
          </p:blipFill>
          <p:spPr>
            <a:xfrm>
              <a:off x="4427723" y="3810124"/>
              <a:ext cx="180975" cy="238125"/>
            </a:xfrm>
            <a:prstGeom prst="rect">
              <a:avLst/>
            </a:prstGeom>
          </p:spPr>
        </p:pic>
        <p:sp>
          <p:nvSpPr>
            <p:cNvPr id="15" name="テキスト ボックス 3">
              <a:extLst>
                <a:ext uri="{FF2B5EF4-FFF2-40B4-BE49-F238E27FC236}">
                  <a16:creationId xmlns:a16="http://schemas.microsoft.com/office/drawing/2014/main" id="{BFD333FB-D5CE-FFE4-CFE3-11403B83BEEA}"/>
                </a:ext>
              </a:extLst>
            </p:cNvPr>
            <p:cNvSpPr txBox="1"/>
            <p:nvPr/>
          </p:nvSpPr>
          <p:spPr>
            <a:xfrm>
              <a:off x="4371911" y="3559351"/>
              <a:ext cx="2621941" cy="3249736"/>
            </a:xfrm>
            <a:prstGeom prst="rect">
              <a:avLst/>
            </a:prstGeom>
            <a:noFill/>
          </p:spPr>
          <p:txBody>
            <a:bodyPr wrap="square">
              <a:spAutoFit/>
            </a:bodyPr>
            <a:lstStyle/>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①</a:t>
              </a:r>
              <a:r>
                <a:rPr lang="ja-JP" altLang="ko-KR" sz="1100" dirty="0"/>
                <a:t>基本情報</a:t>
              </a:r>
              <a:endParaRPr lang="en-US" altLang="ko-KR" sz="1100" b="1" dirty="0">
                <a:latin typeface="ＭＳ 明朝" panose="02020609040205080304" pitchFamily="17" charset="-128"/>
                <a:ea typeface="ＭＳ 明朝" panose="02020609040205080304" pitchFamily="17" charset="-128"/>
              </a:endParaRPr>
            </a:p>
            <a:p>
              <a:pPr>
                <a:lnSpc>
                  <a:spcPct val="125000"/>
                </a:lnSpc>
              </a:pPr>
              <a:r>
                <a:rPr lang="en-US" altLang="ja-JP" sz="1100" dirty="0"/>
                <a:t>   </a:t>
              </a:r>
              <a:r>
                <a:rPr lang="ja-JP" altLang="ko-KR" sz="1100" dirty="0"/>
                <a:t>表示は必須入力項目です。</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a:t>
              </a:r>
              <a:r>
                <a:rPr lang="ja-JP" altLang="ko-KR" sz="1100" dirty="0"/>
                <a:t>ユーザーIDは20文字まで入力可能です。 </a:t>
              </a:r>
              <a:r>
                <a:rPr lang="en-US" altLang="ja-JP" sz="1100" dirty="0"/>
                <a:t> </a:t>
              </a:r>
            </a:p>
            <a:p>
              <a:pPr>
                <a:lnSpc>
                  <a:spcPct val="125000"/>
                </a:lnSpc>
              </a:pPr>
              <a:r>
                <a:rPr lang="en-US" altLang="ja-JP" sz="1100" dirty="0"/>
                <a:t>    </a:t>
              </a:r>
              <a:r>
                <a:rPr lang="ja-JP" altLang="ko-KR" sz="1100" dirty="0"/>
                <a:t>既存のIDの存在を確認する必要があります。</a:t>
              </a:r>
              <a:endParaRPr lang="en-US" altLang="ja-JP" sz="1100" dirty="0"/>
            </a:p>
            <a:p>
              <a:pPr>
                <a:lnSpc>
                  <a:spcPct val="125000"/>
                </a:lnSpc>
              </a:pP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 </a:t>
              </a:r>
              <a:r>
                <a:rPr lang="ja-JP" altLang="ko-KR" sz="1100" dirty="0"/>
                <a:t>基本的には顧客IDとユーザーIDを同</a:t>
              </a:r>
              <a:r>
                <a:rPr lang="ja-JP" altLang="en-US" sz="1100" dirty="0"/>
                <a:t>一</a:t>
              </a:r>
              <a:r>
                <a:rPr lang="ja-JP" altLang="ko-KR" sz="1100" dirty="0"/>
                <a:t>に付与しますが、</a:t>
              </a:r>
              <a:r>
                <a:rPr lang="ja-JP" altLang="en-US" sz="1100" dirty="0"/>
                <a:t>一</a:t>
              </a:r>
              <a:r>
                <a:rPr lang="ja-JP" altLang="ko-KR" sz="1100" dirty="0"/>
                <a:t>顧客に</a:t>
              </a:r>
              <a:r>
                <a:rPr lang="ja-JP" altLang="en-US" sz="1100" dirty="0"/>
                <a:t>複数</a:t>
              </a:r>
              <a:r>
                <a:rPr lang="ja-JP" altLang="ko-KR" sz="1100" dirty="0"/>
                <a:t>のユーザーを登録して</a:t>
              </a:r>
              <a:r>
                <a:rPr lang="ja-JP" altLang="en-US" sz="1100" dirty="0"/>
                <a:t> </a:t>
              </a:r>
              <a:r>
                <a:rPr lang="ja-JP" altLang="ko-KR" sz="1100" dirty="0"/>
                <a:t>使用可能です。</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ja-JP" sz="1100" dirty="0"/>
                <a:t>    </a:t>
              </a:r>
              <a:r>
                <a:rPr lang="ja-JP" altLang="ko-KR" sz="1100" dirty="0"/>
                <a:t>「画面点検分配」参照</a:t>
              </a:r>
              <a:endParaRPr lang="en-US" altLang="ja-JP" sz="1100" dirty="0"/>
            </a:p>
            <a:p>
              <a:pPr>
                <a:lnSpc>
                  <a:spcPct val="125000"/>
                </a:lnSpc>
              </a:pP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a:t>
              </a:r>
              <a:r>
                <a:rPr lang="ja-JP" altLang="en-US" sz="1100" dirty="0">
                  <a:latin typeface="ＭＳ 明朝" panose="02020609040205080304" pitchFamily="17" charset="-128"/>
                  <a:ea typeface="ＭＳ 明朝" panose="02020609040205080304" pitchFamily="17" charset="-128"/>
                </a:rPr>
                <a:t>仮</a:t>
              </a:r>
              <a:r>
                <a:rPr lang="ja-JP" altLang="ko-KR" sz="1100" dirty="0"/>
                <a:t>パスワードは、大/小文字、数字などの</a:t>
              </a:r>
              <a:endParaRPr lang="en-US" altLang="ja-JP" sz="1100" dirty="0"/>
            </a:p>
            <a:p>
              <a:pPr>
                <a:lnSpc>
                  <a:spcPct val="125000"/>
                </a:lnSpc>
              </a:pPr>
              <a:r>
                <a:rPr lang="en-US" altLang="ja-JP" sz="1100" dirty="0"/>
                <a:t>   </a:t>
              </a:r>
              <a:r>
                <a:rPr lang="ja-JP" altLang="ko-KR" sz="1100" dirty="0"/>
                <a:t>文字列で自動的に生成されます。</a:t>
              </a:r>
              <a:endParaRPr lang="en-US" altLang="ja-JP" sz="1100" dirty="0"/>
            </a:p>
            <a:p>
              <a:pPr>
                <a:lnSpc>
                  <a:spcPct val="125000"/>
                </a:lnSpc>
              </a:pPr>
              <a:r>
                <a:rPr lang="en-US" altLang="ko-KR" sz="1100" dirty="0">
                  <a:latin typeface="ＭＳ 明朝" panose="02020609040205080304" pitchFamily="17" charset="-128"/>
                  <a:ea typeface="ＭＳ 明朝" panose="02020609040205080304" pitchFamily="17" charset="-128"/>
                </a:rPr>
                <a:t> *</a:t>
              </a:r>
              <a:r>
                <a:rPr lang="ja-JP" altLang="ko-KR" sz="1100" dirty="0"/>
                <a:t>登録されたパスワードは、</a:t>
              </a:r>
              <a:endParaRPr lang="en-US" altLang="ja-JP" sz="1100" dirty="0"/>
            </a:p>
            <a:p>
              <a:pPr>
                <a:lnSpc>
                  <a:spcPct val="125000"/>
                </a:lnSpc>
              </a:pPr>
              <a:r>
                <a:rPr lang="ja-JP" altLang="ko-KR" sz="1100" dirty="0"/>
                <a:t>人が認識できないように暗号化され、</a:t>
              </a:r>
              <a:endParaRPr lang="en-US" altLang="ja-JP" sz="1100" dirty="0"/>
            </a:p>
            <a:p>
              <a:pPr>
                <a:lnSpc>
                  <a:spcPct val="125000"/>
                </a:lnSpc>
              </a:pPr>
              <a:r>
                <a:rPr lang="ja-JP" altLang="ko-KR" sz="1100" dirty="0"/>
                <a:t>システムに登録されます。</a:t>
              </a:r>
              <a:endParaRPr lang="en-US" altLang="ko-KR" sz="1100" dirty="0">
                <a:latin typeface="ＭＳ 明朝" panose="02020609040205080304" pitchFamily="17" charset="-128"/>
                <a:ea typeface="ＭＳ 明朝" panose="02020609040205080304" pitchFamily="17" charset="-128"/>
              </a:endParaRPr>
            </a:p>
          </p:txBody>
        </p:sp>
      </p:grpSp>
      <p:sp>
        <p:nvSpPr>
          <p:cNvPr id="16" name="テキスト ボックス 3">
            <a:extLst>
              <a:ext uri="{FF2B5EF4-FFF2-40B4-BE49-F238E27FC236}">
                <a16:creationId xmlns:a16="http://schemas.microsoft.com/office/drawing/2014/main" id="{CA7C7EA7-5A26-168B-07CD-12ADC486452A}"/>
              </a:ext>
            </a:extLst>
          </p:cNvPr>
          <p:cNvSpPr txBox="1"/>
          <p:nvPr/>
        </p:nvSpPr>
        <p:spPr>
          <a:xfrm>
            <a:off x="324827" y="5798021"/>
            <a:ext cx="6396502" cy="1755994"/>
          </a:xfrm>
          <a:prstGeom prst="rect">
            <a:avLst/>
          </a:prstGeom>
          <a:noFill/>
        </p:spPr>
        <p:txBody>
          <a:bodyPr wrap="square">
            <a:spAutoFit/>
          </a:bodyPr>
          <a:lstStyle/>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② </a:t>
            </a:r>
            <a:r>
              <a:rPr lang="ja-JP" altLang="ko-KR" sz="1100" dirty="0"/>
              <a:t>ユーザー招待メッセージとは？</a:t>
            </a:r>
            <a:endParaRPr lang="en-US" altLang="ko-KR" sz="1100" b="1"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a:t>
            </a:r>
            <a:r>
              <a:rPr lang="ja-JP" altLang="ko-KR" sz="1100" dirty="0"/>
              <a:t>生成されたユーザの二次認証のための情報で</a:t>
            </a:r>
            <a:r>
              <a:rPr lang="ja-JP" altLang="en-US" sz="1100" dirty="0"/>
              <a:t>あり、電話番号は</a:t>
            </a:r>
            <a:r>
              <a:rPr lang="en-US" altLang="ja-JP" sz="1100" dirty="0"/>
              <a:t>SMS</a:t>
            </a:r>
            <a:r>
              <a:rPr lang="ja-JP" altLang="en-US" sz="1100" dirty="0"/>
              <a:t>受信が可能な番号でなければいけません。　</a:t>
            </a:r>
            <a:endParaRPr lang="en-US" altLang="ja-JP" sz="1100" dirty="0"/>
          </a:p>
          <a:p>
            <a:pPr>
              <a:lnSpc>
                <a:spcPct val="125000"/>
              </a:lnSpc>
            </a:pPr>
            <a:r>
              <a:rPr lang="ja-JP" altLang="en-US" sz="1100" dirty="0"/>
              <a:t>　</a:t>
            </a:r>
            <a:r>
              <a:rPr lang="ja-JP" altLang="ko-KR" sz="1100" dirty="0"/>
              <a:t>最初のユーザー生成時にIDと</a:t>
            </a:r>
            <a:r>
              <a:rPr lang="ja-JP" altLang="en-US" sz="1100" dirty="0"/>
              <a:t>仮</a:t>
            </a:r>
            <a:r>
              <a:rPr lang="ja-JP" altLang="ko-KR" sz="1100" dirty="0"/>
              <a:t>パスワード情報</a:t>
            </a:r>
            <a:r>
              <a:rPr lang="ja-JP" altLang="en-US" sz="1100" dirty="0"/>
              <a:t>が、</a:t>
            </a:r>
            <a:r>
              <a:rPr lang="ja-JP" altLang="ko-KR" sz="1100" dirty="0"/>
              <a:t>登録された電話番号にSMS送信</a:t>
            </a:r>
            <a:r>
              <a:rPr lang="ja-JP" altLang="en-US" sz="1100" dirty="0"/>
              <a:t>されます</a:t>
            </a:r>
            <a:r>
              <a:rPr lang="ja-JP" altLang="ko-KR" sz="1100" dirty="0"/>
              <a:t>。</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 </a:t>
            </a:r>
            <a:r>
              <a:rPr lang="ja-JP" altLang="ko-KR" sz="1100" dirty="0"/>
              <a:t>その後、ユーザー</a:t>
            </a:r>
            <a:r>
              <a:rPr lang="ja-JP" altLang="en-US" sz="1100" dirty="0"/>
              <a:t>は</a:t>
            </a:r>
            <a:r>
              <a:rPr lang="ja-JP" altLang="ko-KR" sz="1100" dirty="0"/>
              <a:t>最初のログイン時に認証コード</a:t>
            </a:r>
            <a:r>
              <a:rPr lang="ja-JP" altLang="en-US" sz="1100" dirty="0"/>
              <a:t>を入力して</a:t>
            </a:r>
            <a:r>
              <a:rPr lang="ja-JP" altLang="ko-KR" sz="1100" dirty="0"/>
              <a:t>二次認証</a:t>
            </a:r>
            <a:r>
              <a:rPr lang="ja-JP" altLang="en-US" sz="1100" dirty="0"/>
              <a:t>を行います</a:t>
            </a:r>
            <a:r>
              <a:rPr lang="ja-JP" altLang="ko-KR" sz="1100" dirty="0"/>
              <a:t>。</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a:t>
            </a:r>
            <a:r>
              <a:rPr lang="ja-JP" altLang="ko-KR" sz="1100" dirty="0"/>
              <a:t>（注意）招待及び認証が「Eメール」選択の場合、2次認証コードが送信</a:t>
            </a:r>
            <a:r>
              <a:rPr lang="ja-JP" altLang="en-US" sz="1100" dirty="0"/>
              <a:t>できず</a:t>
            </a:r>
            <a:r>
              <a:rPr lang="ja-JP" altLang="ko-KR" sz="1100" dirty="0"/>
              <a:t>ログインできない</a:t>
            </a:r>
            <a:r>
              <a:rPr lang="ja-JP" altLang="en-US" sz="1100" dirty="0"/>
              <a:t>ため、</a:t>
            </a:r>
            <a:r>
              <a:rPr lang="ko-KR" altLang="en-US" sz="1100" dirty="0"/>
              <a:t> </a:t>
            </a:r>
            <a:r>
              <a:rPr lang="ja-JP" altLang="ko-KR" sz="1100" dirty="0"/>
              <a:t>必ず「SMS」が選択されるように</a:t>
            </a:r>
            <a:r>
              <a:rPr lang="ja-JP" altLang="en-US" sz="1100" dirty="0"/>
              <a:t>設定してください</a:t>
            </a:r>
            <a:r>
              <a:rPr lang="ja-JP" altLang="ko-KR" sz="1100" dirty="0"/>
              <a:t>。</a:t>
            </a:r>
            <a:endParaRPr lang="en-US" altLang="ko-KR" sz="1100" dirty="0">
              <a:latin typeface="ＭＳ 明朝" panose="02020609040205080304" pitchFamily="17" charset="-128"/>
              <a:ea typeface="ＭＳ 明朝" panose="02020609040205080304" pitchFamily="17" charset="-128"/>
            </a:endParaRPr>
          </a:p>
          <a:p>
            <a:pPr>
              <a:lnSpc>
                <a:spcPct val="125000"/>
              </a:lnSpc>
            </a:pPr>
            <a:endParaRPr lang="en-US" altLang="ko-KR" sz="1100" dirty="0">
              <a:latin typeface="ＭＳ 明朝" panose="02020609040205080304" pitchFamily="17" charset="-128"/>
              <a:ea typeface="ＭＳ 明朝" panose="02020609040205080304" pitchFamily="17" charset="-128"/>
            </a:endParaRPr>
          </a:p>
        </p:txBody>
      </p:sp>
      <p:sp>
        <p:nvSpPr>
          <p:cNvPr id="17" name="テキスト ボックス 3">
            <a:extLst>
              <a:ext uri="{FF2B5EF4-FFF2-40B4-BE49-F238E27FC236}">
                <a16:creationId xmlns:a16="http://schemas.microsoft.com/office/drawing/2014/main" id="{2F9498CE-5BC5-FEEC-72C0-FE9708B17FC9}"/>
              </a:ext>
            </a:extLst>
          </p:cNvPr>
          <p:cNvSpPr txBox="1"/>
          <p:nvPr/>
        </p:nvSpPr>
        <p:spPr>
          <a:xfrm>
            <a:off x="352100" y="7343712"/>
            <a:ext cx="6369229" cy="1133772"/>
          </a:xfrm>
          <a:prstGeom prst="rect">
            <a:avLst/>
          </a:prstGeom>
          <a:noFill/>
        </p:spPr>
        <p:txBody>
          <a:bodyPr wrap="square">
            <a:spAutoFit/>
          </a:bodyPr>
          <a:lstStyle/>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③ </a:t>
            </a:r>
            <a:r>
              <a:rPr lang="ja-JP" altLang="ko-KR" sz="1100" dirty="0"/>
              <a:t>所属情報</a:t>
            </a:r>
            <a:endParaRPr lang="en-US" altLang="ko-KR" sz="1100" b="1"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a:t>
            </a:r>
            <a:r>
              <a:rPr lang="ja-JP" altLang="en-US" sz="1100" dirty="0">
                <a:latin typeface="ＭＳ 明朝" panose="02020609040205080304" pitchFamily="17" charset="-128"/>
                <a:ea typeface="ＭＳ 明朝" panose="02020609040205080304" pitchFamily="17" charset="-128"/>
              </a:rPr>
              <a:t>デフォルトで</a:t>
            </a:r>
            <a:r>
              <a:rPr lang="ja-JP" altLang="ko-KR" sz="1100" dirty="0"/>
              <a:t>所属医療機関情報（顧客番号、名称）と</a:t>
            </a:r>
            <a:r>
              <a:rPr lang="ja-JP" altLang="en-US" sz="1100" dirty="0"/>
              <a:t>固有の</a:t>
            </a:r>
            <a:r>
              <a:rPr lang="ja-JP" altLang="ko-KR" sz="1100" dirty="0"/>
              <a:t>コード情報（10行、都道府県（2）</a:t>
            </a:r>
            <a:r>
              <a:rPr lang="en-US" altLang="ja-JP" sz="1100" dirty="0"/>
              <a:t>+</a:t>
            </a:r>
            <a:r>
              <a:rPr lang="ja-JP" altLang="en-US" sz="1100" dirty="0"/>
              <a:t> 医科または歯科（</a:t>
            </a:r>
            <a:r>
              <a:rPr lang="en-US" altLang="ja-JP" sz="1100" dirty="0"/>
              <a:t>1</a:t>
            </a:r>
            <a:r>
              <a:rPr lang="ja-JP" altLang="en-US" sz="1100" dirty="0"/>
              <a:t>）</a:t>
            </a:r>
            <a:r>
              <a:rPr lang="en-US" altLang="ja-JP" sz="1100" dirty="0"/>
              <a:t>+</a:t>
            </a:r>
            <a:r>
              <a:rPr lang="ja-JP" altLang="ko-KR" sz="1100" dirty="0"/>
              <a:t>＋医療機関（7））が表示されます。</a:t>
            </a:r>
            <a:endParaRPr lang="en-US" altLang="ja-JP" sz="1100" dirty="0"/>
          </a:p>
          <a:p>
            <a:pPr>
              <a:lnSpc>
                <a:spcPct val="125000"/>
              </a:lnSpc>
            </a:pPr>
            <a:r>
              <a:rPr lang="en-US" altLang="ko-KR" sz="1100" dirty="0">
                <a:latin typeface="ＭＳ 明朝" panose="02020609040205080304" pitchFamily="17" charset="-128"/>
                <a:ea typeface="ＭＳ 明朝" panose="02020609040205080304" pitchFamily="17" charset="-128"/>
              </a:rPr>
              <a:t>- </a:t>
            </a:r>
            <a:r>
              <a:rPr lang="ja-JP" altLang="ko-KR" sz="1100" dirty="0"/>
              <a:t>所属</a:t>
            </a:r>
            <a:r>
              <a:rPr lang="ja-JP" altLang="en-US" sz="1100" dirty="0"/>
              <a:t>権限</a:t>
            </a:r>
            <a:r>
              <a:rPr lang="ja-JP" altLang="ko-KR" sz="1100" dirty="0"/>
              <a:t>は</a:t>
            </a:r>
            <a:r>
              <a:rPr lang="ja-JP" altLang="en-US" sz="1100" dirty="0"/>
              <a:t>デフォルト</a:t>
            </a:r>
            <a:r>
              <a:rPr lang="ja-JP" altLang="ko-KR" sz="1100" dirty="0"/>
              <a:t>で 「 1. 顧客点検者」です。</a:t>
            </a:r>
            <a:r>
              <a:rPr lang="ko-KR" altLang="en-US" sz="1100" dirty="0">
                <a:latin typeface="ＭＳ 明朝" panose="02020609040205080304" pitchFamily="17" charset="-128"/>
                <a:ea typeface="ＭＳ 明朝" panose="02020609040205080304" pitchFamily="17" charset="-128"/>
              </a:rPr>
              <a:t>  </a:t>
            </a:r>
            <a:endParaRPr lang="en-US" altLang="ko-KR" sz="1100" dirty="0">
              <a:latin typeface="ＭＳ 明朝" panose="02020609040205080304" pitchFamily="17" charset="-128"/>
              <a:ea typeface="ＭＳ 明朝" panose="02020609040205080304" pitchFamily="17" charset="-128"/>
            </a:endParaRPr>
          </a:p>
          <a:p>
            <a:pPr marL="171450" indent="-171450">
              <a:lnSpc>
                <a:spcPct val="125000"/>
              </a:lnSpc>
            </a:pPr>
            <a:r>
              <a:rPr lang="en-US" altLang="ja-JP" sz="1100" dirty="0"/>
              <a:t>    </a:t>
            </a:r>
            <a:r>
              <a:rPr lang="ja-JP" altLang="ko-KR" sz="1100" dirty="0"/>
              <a:t>その他、所属権限でサポーターチェック、閲覧権限、運営者権限で付与することもできます。</a:t>
            </a:r>
            <a:endParaRPr lang="en-US" altLang="ko-KR" sz="1100" dirty="0">
              <a:latin typeface="ＭＳ 明朝" panose="02020609040205080304" pitchFamily="17" charset="-128"/>
              <a:ea typeface="ＭＳ 明朝" panose="02020609040205080304" pitchFamily="17" charset="-128"/>
            </a:endParaRPr>
          </a:p>
        </p:txBody>
      </p:sp>
      <p:pic>
        <p:nvPicPr>
          <p:cNvPr id="18" name="그림 17">
            <a:extLst>
              <a:ext uri="{FF2B5EF4-FFF2-40B4-BE49-F238E27FC236}">
                <a16:creationId xmlns:a16="http://schemas.microsoft.com/office/drawing/2014/main" id="{9A3BA4FA-4E5A-C8FC-E785-02855D7F65FD}"/>
              </a:ext>
            </a:extLst>
          </p:cNvPr>
          <p:cNvPicPr>
            <a:picLocks noChangeAspect="1"/>
          </p:cNvPicPr>
          <p:nvPr/>
        </p:nvPicPr>
        <p:blipFill>
          <a:blip r:embed="rId5" cstate="print"/>
          <a:stretch>
            <a:fillRect/>
          </a:stretch>
        </p:blipFill>
        <p:spPr>
          <a:xfrm>
            <a:off x="478249" y="8439840"/>
            <a:ext cx="1901009" cy="796149"/>
          </a:xfrm>
          <a:prstGeom prst="rect">
            <a:avLst/>
          </a:prstGeom>
        </p:spPr>
      </p:pic>
    </p:spTree>
    <p:extLst>
      <p:ext uri="{BB962C8B-B14F-4D97-AF65-F5344CB8AC3E}">
        <p14:creationId xmlns:p14="http://schemas.microsoft.com/office/powerpoint/2010/main" val="1772478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E11AB-6CF5-DB3D-66C0-4D8C70112699}"/>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64F82DB1-E32E-1865-3FA0-0E1876BD4A9F}"/>
              </a:ext>
            </a:extLst>
          </p:cNvPr>
          <p:cNvSpPr>
            <a:spLocks noGrp="1"/>
          </p:cNvSpPr>
          <p:nvPr>
            <p:ph type="sldNum" sz="quarter" idx="12"/>
          </p:nvPr>
        </p:nvSpPr>
        <p:spPr/>
        <p:txBody>
          <a:bodyPr/>
          <a:lstStyle/>
          <a:p>
            <a:fld id="{AE8EA5A1-38AB-4AA0-89CC-DE1004BC27E5}" type="slidenum">
              <a:rPr kumimoji="1" lang="ja-JP" altLang="en-US" smtClean="0"/>
              <a:t>193</a:t>
            </a:fld>
            <a:endParaRPr kumimoji="1" lang="ja-JP" altLang="en-US"/>
          </a:p>
        </p:txBody>
      </p:sp>
      <p:sp>
        <p:nvSpPr>
          <p:cNvPr id="3" name="テキスト ボックス 4">
            <a:extLst>
              <a:ext uri="{FF2B5EF4-FFF2-40B4-BE49-F238E27FC236}">
                <a16:creationId xmlns:a16="http://schemas.microsoft.com/office/drawing/2014/main" id="{18D68B29-3998-3BFE-28CB-837713C163C6}"/>
              </a:ext>
            </a:extLst>
          </p:cNvPr>
          <p:cNvSpPr txBox="1"/>
          <p:nvPr/>
        </p:nvSpPr>
        <p:spPr>
          <a:xfrm>
            <a:off x="622793" y="612169"/>
            <a:ext cx="5400000" cy="515526"/>
          </a:xfrm>
          <a:prstGeom prst="rect">
            <a:avLst/>
          </a:prstGeom>
          <a:noFill/>
        </p:spPr>
        <p:txBody>
          <a:bodyPr wrap="square">
            <a:spAutoFit/>
          </a:bodyPr>
          <a:lstStyle/>
          <a:p>
            <a:pPr>
              <a:lnSpc>
                <a:spcPct val="125000"/>
              </a:lnSpc>
            </a:pPr>
            <a:r>
              <a:rPr lang="ja-JP" altLang="ko-KR" sz="1100" dirty="0"/>
              <a:t>2人以上のユーザーを追加した場合</a:t>
            </a:r>
            <a:r>
              <a:rPr lang="en-US" altLang="ja-JP" sz="1100" dirty="0"/>
              <a:t>.</a:t>
            </a:r>
          </a:p>
          <a:p>
            <a:pPr>
              <a:lnSpc>
                <a:spcPct val="125000"/>
              </a:lnSpc>
            </a:pPr>
            <a:r>
              <a:rPr lang="en-US" altLang="ko-KR" sz="1100" dirty="0">
                <a:latin typeface="ＭＳ 明朝" panose="02020609040205080304" pitchFamily="17" charset="-128"/>
                <a:ea typeface="ＭＳ 明朝" panose="02020609040205080304" pitchFamily="17" charset="-128"/>
              </a:rPr>
              <a:t> </a:t>
            </a:r>
            <a:endParaRPr lang="en-US" altLang="ja-JP" sz="1100" dirty="0">
              <a:latin typeface="ＭＳ 明朝" panose="02020609040205080304" pitchFamily="17" charset="-128"/>
              <a:ea typeface="ＭＳ 明朝" panose="02020609040205080304" pitchFamily="17" charset="-128"/>
            </a:endParaRPr>
          </a:p>
        </p:txBody>
      </p:sp>
      <p:sp>
        <p:nvSpPr>
          <p:cNvPr id="4" name="テキスト ボックス 16">
            <a:extLst>
              <a:ext uri="{FF2B5EF4-FFF2-40B4-BE49-F238E27FC236}">
                <a16:creationId xmlns:a16="http://schemas.microsoft.com/office/drawing/2014/main" id="{4E57DCFA-BB9D-6D55-D47B-A4901EAD529B}"/>
              </a:ext>
            </a:extLst>
          </p:cNvPr>
          <p:cNvSpPr txBox="1"/>
          <p:nvPr/>
        </p:nvSpPr>
        <p:spPr>
          <a:xfrm>
            <a:off x="281338" y="2301168"/>
            <a:ext cx="4543635" cy="1446550"/>
          </a:xfrm>
          <a:prstGeom prst="rect">
            <a:avLst/>
          </a:prstGeom>
          <a:noFill/>
        </p:spPr>
        <p:txBody>
          <a:bodyPr wrap="square">
            <a:spAutoFit/>
          </a:bodyPr>
          <a:lstStyle/>
          <a:p>
            <a:r>
              <a:rPr lang="en-US" altLang="ko-KR" sz="1100" dirty="0">
                <a:latin typeface="+mn-ea"/>
              </a:rPr>
              <a:t>-</a:t>
            </a:r>
            <a:r>
              <a:rPr lang="ja-JP" altLang="en-US" sz="1100" dirty="0">
                <a:latin typeface="+mn-ea"/>
              </a:rPr>
              <a:t> </a:t>
            </a:r>
            <a:r>
              <a:rPr kumimoji="1" lang="ja-JP" altLang="en-US" sz="1100" dirty="0">
                <a:latin typeface="+mn-ea"/>
              </a:rPr>
              <a:t>ステータスが</a:t>
            </a:r>
            <a:r>
              <a:rPr kumimoji="1" lang="ko-KR" altLang="en-US" sz="1100" dirty="0">
                <a:latin typeface="+mn-ea"/>
              </a:rPr>
              <a:t> </a:t>
            </a:r>
            <a:r>
              <a:rPr kumimoji="1" lang="en-US" altLang="ja-JP" sz="1100" dirty="0">
                <a:highlight>
                  <a:srgbClr val="FFFFCC"/>
                </a:highlight>
                <a:latin typeface="+mn-ea"/>
              </a:rPr>
              <a:t>CONFIRMED</a:t>
            </a:r>
            <a:r>
              <a:rPr kumimoji="1" lang="ja-JP" altLang="en-US" sz="1100" dirty="0">
                <a:latin typeface="+mn-ea"/>
              </a:rPr>
              <a:t>の</a:t>
            </a:r>
            <a:r>
              <a:rPr lang="ja-JP" altLang="ko-KR" sz="1100" dirty="0">
                <a:latin typeface="+mn-ea"/>
              </a:rPr>
              <a:t>場合は、SMS二次認証コード </a:t>
            </a:r>
            <a:r>
              <a:rPr lang="ja-JP" altLang="en-US" sz="1100" dirty="0">
                <a:latin typeface="+mn-ea"/>
              </a:rPr>
              <a:t>　　</a:t>
            </a:r>
            <a:endParaRPr lang="en-US" altLang="ja-JP" sz="1100" dirty="0">
              <a:latin typeface="+mn-ea"/>
            </a:endParaRPr>
          </a:p>
          <a:p>
            <a:r>
              <a:rPr lang="ja-JP" altLang="en-US" sz="1100" dirty="0">
                <a:latin typeface="+mn-ea"/>
              </a:rPr>
              <a:t>　を入力して</a:t>
            </a:r>
            <a:r>
              <a:rPr lang="ja-JP" altLang="ko-KR" sz="1100" dirty="0">
                <a:latin typeface="+mn-ea"/>
              </a:rPr>
              <a:t>正常なアクセスが可能な状態です。</a:t>
            </a:r>
            <a:endParaRPr kumimoji="1" lang="en-US" altLang="ko-KR" sz="1100" dirty="0">
              <a:latin typeface="+mn-ea"/>
            </a:endParaRPr>
          </a:p>
          <a:p>
            <a:r>
              <a:rPr lang="en-US" altLang="ko-KR" sz="1100" dirty="0">
                <a:latin typeface="+mn-ea"/>
              </a:rPr>
              <a:t>- </a:t>
            </a:r>
            <a:r>
              <a:rPr kumimoji="1" lang="ja-JP" altLang="en-US" sz="1100" dirty="0">
                <a:latin typeface="+mn-ea"/>
              </a:rPr>
              <a:t>ステータスが</a:t>
            </a:r>
            <a:r>
              <a:rPr kumimoji="1" lang="en-US" altLang="ja-JP" sz="1100" dirty="0">
                <a:highlight>
                  <a:srgbClr val="FFFFCC"/>
                </a:highlight>
                <a:latin typeface="+mn-ea"/>
              </a:rPr>
              <a:t>FORCE_CHANGE_PASSWORD</a:t>
            </a:r>
            <a:r>
              <a:rPr lang="ja-JP" altLang="ko-KR" sz="1100" dirty="0">
                <a:latin typeface="+mn-ea"/>
              </a:rPr>
              <a:t>は、SMSで招待</a:t>
            </a:r>
            <a:r>
              <a:rPr lang="en-US" altLang="ja-JP" sz="1100" dirty="0">
                <a:latin typeface="+mn-ea"/>
              </a:rPr>
              <a:t>    </a:t>
            </a:r>
            <a:r>
              <a:rPr lang="ja-JP" altLang="en-US" sz="1100" dirty="0">
                <a:latin typeface="+mn-ea"/>
              </a:rPr>
              <a:t>　　　</a:t>
            </a:r>
            <a:endParaRPr lang="en-US" altLang="ja-JP" sz="1100" dirty="0">
              <a:latin typeface="+mn-ea"/>
            </a:endParaRPr>
          </a:p>
          <a:p>
            <a:r>
              <a:rPr lang="ja-JP" altLang="en-US" sz="1100" dirty="0">
                <a:latin typeface="+mn-ea"/>
              </a:rPr>
              <a:t>　</a:t>
            </a:r>
            <a:r>
              <a:rPr lang="ja-JP" altLang="ko-KR" sz="1100" dirty="0">
                <a:latin typeface="+mn-ea"/>
              </a:rPr>
              <a:t>メッセージが送信された状態で、ユーザーがログインしていない</a:t>
            </a:r>
            <a:endParaRPr lang="en-US" altLang="ja-JP" sz="1100" dirty="0">
              <a:latin typeface="+mn-ea"/>
            </a:endParaRPr>
          </a:p>
          <a:p>
            <a:r>
              <a:rPr lang="ja-JP" altLang="en-US" sz="1100" dirty="0">
                <a:latin typeface="+mn-ea"/>
              </a:rPr>
              <a:t>　</a:t>
            </a:r>
            <a:r>
              <a:rPr lang="ja-JP" altLang="ko-KR" sz="1100" dirty="0">
                <a:latin typeface="+mn-ea"/>
              </a:rPr>
              <a:t>状態で</a:t>
            </a:r>
            <a:r>
              <a:rPr lang="ja-JP" altLang="en-US" sz="1100" dirty="0">
                <a:latin typeface="+mn-ea"/>
              </a:rPr>
              <a:t>確認することができます</a:t>
            </a:r>
            <a:r>
              <a:rPr lang="ja-JP" altLang="ko-KR" sz="1100" dirty="0">
                <a:latin typeface="+mn-ea"/>
              </a:rPr>
              <a:t>。 （二次認証予定ユーザー）</a:t>
            </a:r>
            <a:endParaRPr kumimoji="1" lang="en-US" altLang="ko-KR" sz="1100" dirty="0">
              <a:latin typeface="+mn-ea"/>
            </a:endParaRPr>
          </a:p>
          <a:p>
            <a:endParaRPr kumimoji="1" lang="en-US" altLang="ko-KR" sz="1100" dirty="0">
              <a:latin typeface="+mn-ea"/>
            </a:endParaRPr>
          </a:p>
          <a:p>
            <a:r>
              <a:rPr lang="ja-JP" altLang="ko-KR" sz="1100" dirty="0">
                <a:latin typeface="+mn-ea"/>
              </a:rPr>
              <a:t>（参照）有効</a:t>
            </a:r>
            <a:r>
              <a:rPr lang="ja-JP" altLang="en-US" sz="1100" dirty="0">
                <a:latin typeface="+mn-ea"/>
              </a:rPr>
              <a:t>の項目</a:t>
            </a:r>
            <a:r>
              <a:rPr lang="ja-JP" altLang="ko-KR" sz="1100" dirty="0">
                <a:latin typeface="+mn-ea"/>
              </a:rPr>
              <a:t>が</a:t>
            </a:r>
            <a:r>
              <a:rPr lang="ja-JP" altLang="en-US" sz="1100" dirty="0">
                <a:latin typeface="+mn-ea"/>
              </a:rPr>
              <a:t>✕</a:t>
            </a:r>
            <a:r>
              <a:rPr lang="ja-JP" altLang="ko-KR" sz="1100" dirty="0">
                <a:latin typeface="+mn-ea"/>
              </a:rPr>
              <a:t>の場合は、AWS認証を</a:t>
            </a:r>
            <a:r>
              <a:rPr lang="ja-JP" altLang="en-US" sz="1100" dirty="0">
                <a:latin typeface="+mn-ea"/>
              </a:rPr>
              <a:t>要請</a:t>
            </a:r>
            <a:r>
              <a:rPr lang="ja-JP" altLang="ko-KR" sz="1100" dirty="0">
                <a:latin typeface="+mn-ea"/>
              </a:rPr>
              <a:t>していない</a:t>
            </a:r>
            <a:endParaRPr lang="en-US" altLang="ja-JP" sz="1100" dirty="0">
              <a:latin typeface="+mn-ea"/>
            </a:endParaRPr>
          </a:p>
          <a:p>
            <a:r>
              <a:rPr lang="ja-JP" altLang="en-US" sz="1100" dirty="0">
                <a:latin typeface="+mn-ea"/>
              </a:rPr>
              <a:t>　　　　</a:t>
            </a:r>
            <a:r>
              <a:rPr lang="ja-JP" altLang="ko-KR" sz="1100" dirty="0">
                <a:latin typeface="+mn-ea"/>
              </a:rPr>
              <a:t>管理者のみ</a:t>
            </a:r>
            <a:r>
              <a:rPr lang="ja-JP" altLang="en-US" sz="1100" dirty="0">
                <a:latin typeface="+mn-ea"/>
              </a:rPr>
              <a:t>に</a:t>
            </a:r>
            <a:r>
              <a:rPr lang="ja-JP" altLang="ko-KR" sz="1100" dirty="0">
                <a:latin typeface="+mn-ea"/>
              </a:rPr>
              <a:t>表示されます。</a:t>
            </a:r>
            <a:endParaRPr kumimoji="1" lang="en-US" altLang="ja-JP" sz="1100" dirty="0">
              <a:latin typeface="+mn-ea"/>
            </a:endParaRPr>
          </a:p>
        </p:txBody>
      </p:sp>
      <p:sp>
        <p:nvSpPr>
          <p:cNvPr id="5" name="テキスト ボックス 1">
            <a:extLst>
              <a:ext uri="{FF2B5EF4-FFF2-40B4-BE49-F238E27FC236}">
                <a16:creationId xmlns:a16="http://schemas.microsoft.com/office/drawing/2014/main" id="{5C803B06-E96F-4845-79F4-8A5E3FDA2272}"/>
              </a:ext>
            </a:extLst>
          </p:cNvPr>
          <p:cNvSpPr txBox="1"/>
          <p:nvPr/>
        </p:nvSpPr>
        <p:spPr>
          <a:xfrm>
            <a:off x="1010588" y="3714374"/>
            <a:ext cx="5012205" cy="769441"/>
          </a:xfrm>
          <a:prstGeom prst="rect">
            <a:avLst/>
          </a:prstGeom>
          <a:solidFill>
            <a:schemeClr val="bg1"/>
          </a:solidFill>
        </p:spPr>
        <p:txBody>
          <a:bodyPr wrap="square" rtlCol="0">
            <a:spAutoFit/>
          </a:bodyPr>
          <a:lstStyle/>
          <a:p>
            <a:r>
              <a:rPr lang="ja-JP" altLang="ko-KR" sz="1100" dirty="0">
                <a:solidFill>
                  <a:srgbClr val="FF0000"/>
                </a:solidFill>
                <a:latin typeface="+mn-ea"/>
              </a:rPr>
              <a:t>（参照）2</a:t>
            </a:r>
            <a:r>
              <a:rPr lang="ja-JP" altLang="en-US" sz="1100" dirty="0">
                <a:solidFill>
                  <a:srgbClr val="FF0000"/>
                </a:solidFill>
                <a:latin typeface="+mn-ea"/>
              </a:rPr>
              <a:t>つ</a:t>
            </a:r>
            <a:r>
              <a:rPr lang="ja-JP" altLang="ko-KR" sz="1100" dirty="0">
                <a:solidFill>
                  <a:srgbClr val="FF0000"/>
                </a:solidFill>
                <a:latin typeface="+mn-ea"/>
              </a:rPr>
              <a:t>以上のユーザーの場合、 点検業務 &gt; レセ画面点検</a:t>
            </a:r>
            <a:r>
              <a:rPr lang="ja-JP" altLang="en-US" sz="1100" dirty="0">
                <a:solidFill>
                  <a:srgbClr val="FF0000"/>
                </a:solidFill>
                <a:latin typeface="+mn-ea"/>
              </a:rPr>
              <a:t>の</a:t>
            </a:r>
            <a:endParaRPr lang="en-US" altLang="ja-JP" sz="1100" dirty="0">
              <a:solidFill>
                <a:srgbClr val="FF0000"/>
              </a:solidFill>
              <a:latin typeface="+mn-ea"/>
            </a:endParaRPr>
          </a:p>
          <a:p>
            <a:r>
              <a:rPr lang="en-US" altLang="ja-JP" sz="1100" dirty="0">
                <a:solidFill>
                  <a:srgbClr val="FF0000"/>
                </a:solidFill>
                <a:latin typeface="+mn-ea"/>
              </a:rPr>
              <a:t>              </a:t>
            </a:r>
            <a:r>
              <a:rPr lang="ja-JP" altLang="ko-KR" sz="1100" dirty="0">
                <a:solidFill>
                  <a:srgbClr val="FF0000"/>
                </a:solidFill>
                <a:latin typeface="+mn-ea"/>
              </a:rPr>
              <a:t>「点検者分担」</a:t>
            </a:r>
            <a:r>
              <a:rPr lang="ja-JP" altLang="en-US" sz="1100" dirty="0">
                <a:solidFill>
                  <a:srgbClr val="FF0000"/>
                </a:solidFill>
                <a:latin typeface="+mn-ea"/>
              </a:rPr>
              <a:t>と</a:t>
            </a:r>
            <a:r>
              <a:rPr lang="ja-JP" altLang="ko-KR" sz="1100" dirty="0">
                <a:solidFill>
                  <a:srgbClr val="FF0000"/>
                </a:solidFill>
                <a:latin typeface="+mn-ea"/>
              </a:rPr>
              <a:t>点検業務 &gt;画面点検分担の画面点検</a:t>
            </a:r>
            <a:r>
              <a:rPr lang="ja-JP" altLang="en-US" sz="1100" dirty="0">
                <a:solidFill>
                  <a:srgbClr val="FF0000"/>
                </a:solidFill>
                <a:latin typeface="+mn-ea"/>
              </a:rPr>
              <a:t>分</a:t>
            </a:r>
            <a:endParaRPr lang="en-US" altLang="ja-JP" sz="1100" dirty="0">
              <a:solidFill>
                <a:srgbClr val="FF0000"/>
              </a:solidFill>
              <a:latin typeface="+mn-ea"/>
            </a:endParaRPr>
          </a:p>
          <a:p>
            <a:r>
              <a:rPr lang="ja-JP" altLang="en-US" sz="1100" dirty="0">
                <a:solidFill>
                  <a:srgbClr val="FF0000"/>
                </a:solidFill>
                <a:latin typeface="+mn-ea"/>
              </a:rPr>
              <a:t>　　　     </a:t>
            </a:r>
            <a:r>
              <a:rPr lang="ja-JP" altLang="ko-KR" sz="1100" dirty="0">
                <a:solidFill>
                  <a:srgbClr val="FF0000"/>
                </a:solidFill>
                <a:latin typeface="+mn-ea"/>
              </a:rPr>
              <a:t>担の「点検者」で活用されます</a:t>
            </a:r>
            <a:r>
              <a:rPr lang="ja-JP" altLang="en-US" sz="1100" dirty="0">
                <a:solidFill>
                  <a:srgbClr val="FF0000"/>
                </a:solidFill>
                <a:latin typeface="+mn-ea"/>
              </a:rPr>
              <a:t>。</a:t>
            </a:r>
            <a:r>
              <a:rPr lang="en-US" altLang="ja-JP" sz="1100" dirty="0">
                <a:solidFill>
                  <a:srgbClr val="FF0000"/>
                </a:solidFill>
                <a:latin typeface="+mn-ea"/>
              </a:rPr>
              <a:t> </a:t>
            </a:r>
            <a:endParaRPr kumimoji="1" lang="en-US" altLang="ko-KR" sz="1100" dirty="0">
              <a:solidFill>
                <a:srgbClr val="FF0000"/>
              </a:solidFill>
              <a:latin typeface="+mn-ea"/>
            </a:endParaRPr>
          </a:p>
          <a:p>
            <a:r>
              <a:rPr kumimoji="1" lang="en-US" altLang="ja-JP" sz="1100" dirty="0">
                <a:solidFill>
                  <a:srgbClr val="FF0000"/>
                </a:solidFill>
                <a:latin typeface="+mn-ea"/>
              </a:rPr>
              <a:t> </a:t>
            </a:r>
            <a:endParaRPr kumimoji="1" lang="ja-JP" altLang="en-US" sz="1100" dirty="0">
              <a:solidFill>
                <a:srgbClr val="FF0000"/>
              </a:solidFill>
              <a:latin typeface="+mn-ea"/>
            </a:endParaRPr>
          </a:p>
        </p:txBody>
      </p:sp>
      <p:pic>
        <p:nvPicPr>
          <p:cNvPr id="6" name="그림 5">
            <a:extLst>
              <a:ext uri="{FF2B5EF4-FFF2-40B4-BE49-F238E27FC236}">
                <a16:creationId xmlns:a16="http://schemas.microsoft.com/office/drawing/2014/main" id="{85BC29C5-636A-81F1-F1AE-34D87FA324A8}"/>
              </a:ext>
            </a:extLst>
          </p:cNvPr>
          <p:cNvPicPr>
            <a:picLocks noChangeAspect="1"/>
          </p:cNvPicPr>
          <p:nvPr/>
        </p:nvPicPr>
        <p:blipFill>
          <a:blip r:embed="rId2" cstate="print"/>
          <a:stretch>
            <a:fillRect/>
          </a:stretch>
        </p:blipFill>
        <p:spPr>
          <a:xfrm>
            <a:off x="581782" y="997015"/>
            <a:ext cx="3639337" cy="1254004"/>
          </a:xfrm>
          <a:prstGeom prst="rect">
            <a:avLst/>
          </a:prstGeom>
          <a:ln>
            <a:solidFill>
              <a:srgbClr val="000000"/>
            </a:solidFill>
          </a:ln>
        </p:spPr>
      </p:pic>
      <p:sp>
        <p:nvSpPr>
          <p:cNvPr id="7" name="四角形: 角を丸くする 12">
            <a:extLst>
              <a:ext uri="{FF2B5EF4-FFF2-40B4-BE49-F238E27FC236}">
                <a16:creationId xmlns:a16="http://schemas.microsoft.com/office/drawing/2014/main" id="{CB44F09B-3C47-EA1C-096B-8D18A61E098F}"/>
              </a:ext>
            </a:extLst>
          </p:cNvPr>
          <p:cNvSpPr/>
          <p:nvPr/>
        </p:nvSpPr>
        <p:spPr>
          <a:xfrm>
            <a:off x="1597449" y="1262010"/>
            <a:ext cx="879929" cy="26500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꺾인 연결선 24">
            <a:extLst>
              <a:ext uri="{FF2B5EF4-FFF2-40B4-BE49-F238E27FC236}">
                <a16:creationId xmlns:a16="http://schemas.microsoft.com/office/drawing/2014/main" id="{A70766F6-B62E-0D62-1129-2248F0CF696C}"/>
              </a:ext>
            </a:extLst>
          </p:cNvPr>
          <p:cNvCxnSpPr>
            <a:endCxn id="9" idx="0"/>
          </p:cNvCxnSpPr>
          <p:nvPr/>
        </p:nvCxnSpPr>
        <p:spPr>
          <a:xfrm>
            <a:off x="2477378" y="1392868"/>
            <a:ext cx="3207688" cy="148964"/>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그림 8">
            <a:extLst>
              <a:ext uri="{FF2B5EF4-FFF2-40B4-BE49-F238E27FC236}">
                <a16:creationId xmlns:a16="http://schemas.microsoft.com/office/drawing/2014/main" id="{F1B83460-17D6-2028-0458-560D99AADA40}"/>
              </a:ext>
            </a:extLst>
          </p:cNvPr>
          <p:cNvPicPr>
            <a:picLocks noChangeAspect="1"/>
          </p:cNvPicPr>
          <p:nvPr/>
        </p:nvPicPr>
        <p:blipFill>
          <a:blip r:embed="rId3" cstate="print"/>
          <a:stretch>
            <a:fillRect/>
          </a:stretch>
        </p:blipFill>
        <p:spPr>
          <a:xfrm>
            <a:off x="4591261" y="1541832"/>
            <a:ext cx="2187609" cy="837501"/>
          </a:xfrm>
          <a:prstGeom prst="rect">
            <a:avLst/>
          </a:prstGeom>
          <a:ln>
            <a:solidFill>
              <a:srgbClr val="000000"/>
            </a:solidFill>
          </a:ln>
        </p:spPr>
      </p:pic>
      <p:sp>
        <p:nvSpPr>
          <p:cNvPr id="10" name="テキスト ボックス 4">
            <a:extLst>
              <a:ext uri="{FF2B5EF4-FFF2-40B4-BE49-F238E27FC236}">
                <a16:creationId xmlns:a16="http://schemas.microsoft.com/office/drawing/2014/main" id="{CA881F7A-5CC2-CEE3-509E-006301D165E8}"/>
              </a:ext>
            </a:extLst>
          </p:cNvPr>
          <p:cNvSpPr txBox="1"/>
          <p:nvPr/>
        </p:nvSpPr>
        <p:spPr>
          <a:xfrm>
            <a:off x="4591260" y="2470565"/>
            <a:ext cx="2187609" cy="486415"/>
          </a:xfrm>
          <a:prstGeom prst="rect">
            <a:avLst/>
          </a:prstGeom>
          <a:noFill/>
          <a:ln>
            <a:solidFill>
              <a:srgbClr val="FF0000"/>
            </a:solidFill>
          </a:ln>
        </p:spPr>
        <p:txBody>
          <a:bodyPr wrap="square">
            <a:spAutoFit/>
          </a:bodyPr>
          <a:lstStyle/>
          <a:p>
            <a:pPr>
              <a:lnSpc>
                <a:spcPct val="125000"/>
              </a:lnSpc>
            </a:pPr>
            <a:r>
              <a:rPr lang="ja-JP" altLang="ko-KR" sz="1100" dirty="0"/>
              <a:t>ユーザーリストで選択したユーザーを削除します。</a:t>
            </a:r>
            <a:endParaRPr lang="en-US" altLang="ko-KR" sz="1100" dirty="0">
              <a:latin typeface="ＭＳ 明朝" panose="02020609040205080304" pitchFamily="17" charset="-128"/>
              <a:ea typeface="ＭＳ 明朝" panose="02020609040205080304" pitchFamily="17" charset="-128"/>
            </a:endParaRPr>
          </a:p>
        </p:txBody>
      </p:sp>
      <p:pic>
        <p:nvPicPr>
          <p:cNvPr id="11" name="그림 10">
            <a:extLst>
              <a:ext uri="{FF2B5EF4-FFF2-40B4-BE49-F238E27FC236}">
                <a16:creationId xmlns:a16="http://schemas.microsoft.com/office/drawing/2014/main" id="{28889408-0658-75BE-9E78-CEC227A3B118}"/>
              </a:ext>
            </a:extLst>
          </p:cNvPr>
          <p:cNvPicPr>
            <a:picLocks noChangeAspect="1"/>
          </p:cNvPicPr>
          <p:nvPr/>
        </p:nvPicPr>
        <p:blipFill>
          <a:blip r:embed="rId4" cstate="print"/>
          <a:stretch>
            <a:fillRect/>
          </a:stretch>
        </p:blipFill>
        <p:spPr>
          <a:xfrm>
            <a:off x="1597449" y="4321378"/>
            <a:ext cx="4105430" cy="1608002"/>
          </a:xfrm>
          <a:prstGeom prst="rect">
            <a:avLst/>
          </a:prstGeom>
          <a:ln>
            <a:solidFill>
              <a:srgbClr val="000000"/>
            </a:solidFill>
          </a:ln>
        </p:spPr>
      </p:pic>
      <p:sp>
        <p:nvSpPr>
          <p:cNvPr id="12" name="テキスト ボックス 3">
            <a:extLst>
              <a:ext uri="{FF2B5EF4-FFF2-40B4-BE49-F238E27FC236}">
                <a16:creationId xmlns:a16="http://schemas.microsoft.com/office/drawing/2014/main" id="{F98249C7-961F-7D5F-D0DB-20CA88CEA5D4}"/>
              </a:ext>
            </a:extLst>
          </p:cNvPr>
          <p:cNvSpPr txBox="1"/>
          <p:nvPr/>
        </p:nvSpPr>
        <p:spPr>
          <a:xfrm>
            <a:off x="522633" y="5997574"/>
            <a:ext cx="4543635" cy="491866"/>
          </a:xfrm>
          <a:prstGeom prst="rect">
            <a:avLst/>
          </a:prstGeom>
          <a:noFill/>
        </p:spPr>
        <p:txBody>
          <a:bodyPr wrap="square">
            <a:spAutoFit/>
          </a:bodyPr>
          <a:lstStyle/>
          <a:p>
            <a:pPr>
              <a:lnSpc>
                <a:spcPct val="125000"/>
              </a:lnSpc>
            </a:pPr>
            <a:r>
              <a:rPr lang="ja-JP" altLang="ko-KR" sz="1100" dirty="0">
                <a:latin typeface="+mn-ea"/>
              </a:rPr>
              <a:t>ユーザー情報を変更します。</a:t>
            </a:r>
            <a:endParaRPr lang="en-US" altLang="ja-JP" sz="1100" dirty="0">
              <a:latin typeface="+mn-ea"/>
            </a:endParaRPr>
          </a:p>
          <a:p>
            <a:pPr>
              <a:lnSpc>
                <a:spcPct val="125000"/>
              </a:lnSpc>
            </a:pPr>
            <a:r>
              <a:rPr lang="en-US" altLang="ko-KR" sz="1100" dirty="0">
                <a:latin typeface="+mn-ea"/>
              </a:rPr>
              <a:t>-</a:t>
            </a:r>
            <a:r>
              <a:rPr lang="ja-JP" altLang="en-US" sz="1100" dirty="0">
                <a:latin typeface="+mn-ea"/>
              </a:rPr>
              <a:t> </a:t>
            </a:r>
            <a:r>
              <a:rPr lang="ja-JP" altLang="ko-KR" sz="1100" dirty="0">
                <a:latin typeface="+mn-ea"/>
              </a:rPr>
              <a:t>リストでダブルクリックするとユーザー情報画面が表示されます。</a:t>
            </a:r>
            <a:endParaRPr lang="en-US" altLang="ja-JP" sz="1100" dirty="0">
              <a:latin typeface="+mn-ea"/>
            </a:endParaRPr>
          </a:p>
        </p:txBody>
      </p:sp>
      <p:pic>
        <p:nvPicPr>
          <p:cNvPr id="13" name="그림 12">
            <a:extLst>
              <a:ext uri="{FF2B5EF4-FFF2-40B4-BE49-F238E27FC236}">
                <a16:creationId xmlns:a16="http://schemas.microsoft.com/office/drawing/2014/main" id="{2B52EBFB-CC2F-7C4E-C286-75DEF559FB59}"/>
              </a:ext>
            </a:extLst>
          </p:cNvPr>
          <p:cNvPicPr>
            <a:picLocks noChangeAspect="1"/>
          </p:cNvPicPr>
          <p:nvPr/>
        </p:nvPicPr>
        <p:blipFill>
          <a:blip r:embed="rId5" cstate="print"/>
          <a:srcRect b="19364"/>
          <a:stretch/>
        </p:blipFill>
        <p:spPr>
          <a:xfrm>
            <a:off x="631917" y="6503040"/>
            <a:ext cx="3096518" cy="2459349"/>
          </a:xfrm>
          <a:prstGeom prst="rect">
            <a:avLst/>
          </a:prstGeom>
          <a:ln>
            <a:solidFill>
              <a:srgbClr val="000000"/>
            </a:solidFill>
          </a:ln>
        </p:spPr>
      </p:pic>
      <p:sp>
        <p:nvSpPr>
          <p:cNvPr id="14" name="テキスト ボックス 1">
            <a:extLst>
              <a:ext uri="{FF2B5EF4-FFF2-40B4-BE49-F238E27FC236}">
                <a16:creationId xmlns:a16="http://schemas.microsoft.com/office/drawing/2014/main" id="{55504D0B-CDD2-A550-40EB-7D24E0D32BA8}"/>
              </a:ext>
            </a:extLst>
          </p:cNvPr>
          <p:cNvSpPr txBox="1"/>
          <p:nvPr/>
        </p:nvSpPr>
        <p:spPr>
          <a:xfrm>
            <a:off x="3650164" y="7604832"/>
            <a:ext cx="2902698" cy="600164"/>
          </a:xfrm>
          <a:prstGeom prst="rect">
            <a:avLst/>
          </a:prstGeom>
          <a:solidFill>
            <a:schemeClr val="bg1"/>
          </a:solidFill>
        </p:spPr>
        <p:txBody>
          <a:bodyPr wrap="square" rtlCol="0">
            <a:spAutoFit/>
          </a:bodyPr>
          <a:lstStyle/>
          <a:p>
            <a:r>
              <a:rPr lang="ja-JP" altLang="ko-KR" sz="1100" dirty="0">
                <a:latin typeface="+mn-ea"/>
              </a:rPr>
              <a:t>ユーザー情報の変更は一部のみ可能です</a:t>
            </a:r>
            <a:r>
              <a:rPr kumimoji="1" lang="ja-JP" altLang="en-US" sz="1100" dirty="0">
                <a:latin typeface="+mn-ea"/>
              </a:rPr>
              <a:t>。</a:t>
            </a:r>
            <a:r>
              <a:rPr kumimoji="1" lang="ko-KR" altLang="en-US" sz="1100" dirty="0">
                <a:latin typeface="+mn-ea"/>
              </a:rPr>
              <a:t> </a:t>
            </a:r>
            <a:endParaRPr kumimoji="1" lang="en-US" altLang="ko-KR" sz="1100" dirty="0">
              <a:latin typeface="+mn-ea"/>
            </a:endParaRPr>
          </a:p>
          <a:p>
            <a:r>
              <a:rPr lang="ja-JP" altLang="en-US" sz="1100" dirty="0">
                <a:latin typeface="+mn-ea"/>
              </a:rPr>
              <a:t>　</a:t>
            </a:r>
            <a:r>
              <a:rPr lang="en-US" altLang="ko-KR" sz="1100" dirty="0">
                <a:latin typeface="+mn-ea"/>
              </a:rPr>
              <a:t>-</a:t>
            </a:r>
            <a:r>
              <a:rPr lang="ja-JP" altLang="en-US" sz="1100" dirty="0">
                <a:latin typeface="+mn-ea"/>
              </a:rPr>
              <a:t> </a:t>
            </a:r>
            <a:r>
              <a:rPr lang="ja-JP" altLang="ko-KR" sz="1100" dirty="0">
                <a:latin typeface="+mn-ea"/>
              </a:rPr>
              <a:t>ユーザー名</a:t>
            </a:r>
            <a:endParaRPr lang="en-US" altLang="ja-JP" sz="1100" dirty="0">
              <a:latin typeface="+mn-ea"/>
            </a:endParaRPr>
          </a:p>
          <a:p>
            <a:r>
              <a:rPr lang="ja-JP" altLang="en-US" sz="1100" dirty="0">
                <a:latin typeface="+mn-ea"/>
              </a:rPr>
              <a:t>　</a:t>
            </a:r>
            <a:r>
              <a:rPr lang="en-US" altLang="ko-KR" sz="1100" dirty="0">
                <a:latin typeface="+mn-ea"/>
              </a:rPr>
              <a:t>-</a:t>
            </a:r>
            <a:r>
              <a:rPr lang="ja-JP" altLang="en-US" sz="1100" dirty="0">
                <a:latin typeface="+mn-ea"/>
              </a:rPr>
              <a:t> </a:t>
            </a:r>
            <a:r>
              <a:rPr lang="ja-JP" altLang="ko-KR" sz="1100" dirty="0">
                <a:latin typeface="+mn-ea"/>
              </a:rPr>
              <a:t>所属</a:t>
            </a:r>
            <a:r>
              <a:rPr lang="ja-JP" altLang="en-US" sz="1100" dirty="0">
                <a:latin typeface="+mn-ea"/>
              </a:rPr>
              <a:t>権限</a:t>
            </a:r>
            <a:endParaRPr kumimoji="1" lang="en-US" altLang="ko-KR" sz="1100" dirty="0">
              <a:latin typeface="+mn-ea"/>
            </a:endParaRPr>
          </a:p>
        </p:txBody>
      </p:sp>
      <p:sp>
        <p:nvSpPr>
          <p:cNvPr id="15" name="四角形: 角を丸くする 12">
            <a:extLst>
              <a:ext uri="{FF2B5EF4-FFF2-40B4-BE49-F238E27FC236}">
                <a16:creationId xmlns:a16="http://schemas.microsoft.com/office/drawing/2014/main" id="{5AFE9CF0-9C15-433D-209F-A839B9243E0C}"/>
              </a:ext>
            </a:extLst>
          </p:cNvPr>
          <p:cNvSpPr/>
          <p:nvPr/>
        </p:nvSpPr>
        <p:spPr>
          <a:xfrm>
            <a:off x="2949463" y="7084586"/>
            <a:ext cx="548767" cy="26715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2">
            <a:extLst>
              <a:ext uri="{FF2B5EF4-FFF2-40B4-BE49-F238E27FC236}">
                <a16:creationId xmlns:a16="http://schemas.microsoft.com/office/drawing/2014/main" id="{C639017E-AA60-2CC7-3156-9BA05D81E78D}"/>
              </a:ext>
            </a:extLst>
          </p:cNvPr>
          <p:cNvSpPr/>
          <p:nvPr/>
        </p:nvSpPr>
        <p:spPr>
          <a:xfrm>
            <a:off x="2251531" y="8376836"/>
            <a:ext cx="635478" cy="26715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34706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B79EB-E194-FF34-9C8F-9FCA33AD9881}"/>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E089BEAD-0C48-1E7B-7B92-6B6EA9BAF295}"/>
              </a:ext>
            </a:extLst>
          </p:cNvPr>
          <p:cNvSpPr>
            <a:spLocks noGrp="1"/>
          </p:cNvSpPr>
          <p:nvPr>
            <p:ph type="sldNum" sz="quarter" idx="12"/>
          </p:nvPr>
        </p:nvSpPr>
        <p:spPr/>
        <p:txBody>
          <a:bodyPr/>
          <a:lstStyle/>
          <a:p>
            <a:fld id="{AE8EA5A1-38AB-4AA0-89CC-DE1004BC27E5}" type="slidenum">
              <a:rPr kumimoji="1" lang="ja-JP" altLang="en-US" smtClean="0"/>
              <a:t>194</a:t>
            </a:fld>
            <a:endParaRPr kumimoji="1" lang="ja-JP" altLang="en-US"/>
          </a:p>
        </p:txBody>
      </p:sp>
      <p:pic>
        <p:nvPicPr>
          <p:cNvPr id="3" name="그림 2">
            <a:extLst>
              <a:ext uri="{FF2B5EF4-FFF2-40B4-BE49-F238E27FC236}">
                <a16:creationId xmlns:a16="http://schemas.microsoft.com/office/drawing/2014/main" id="{CDFB3BDC-1B95-E41C-0D05-71A5CD7D0762}"/>
              </a:ext>
            </a:extLst>
          </p:cNvPr>
          <p:cNvPicPr>
            <a:picLocks noChangeAspect="1"/>
          </p:cNvPicPr>
          <p:nvPr/>
        </p:nvPicPr>
        <p:blipFill>
          <a:blip r:embed="rId2" cstate="print"/>
          <a:stretch>
            <a:fillRect/>
          </a:stretch>
        </p:blipFill>
        <p:spPr>
          <a:xfrm>
            <a:off x="609055" y="3038256"/>
            <a:ext cx="4905046" cy="3721703"/>
          </a:xfrm>
          <a:prstGeom prst="rect">
            <a:avLst/>
          </a:prstGeom>
        </p:spPr>
      </p:pic>
      <p:pic>
        <p:nvPicPr>
          <p:cNvPr id="4" name="그림 3">
            <a:extLst>
              <a:ext uri="{FF2B5EF4-FFF2-40B4-BE49-F238E27FC236}">
                <a16:creationId xmlns:a16="http://schemas.microsoft.com/office/drawing/2014/main" id="{8440CAB7-FD26-D3D9-0AFC-A226E6C8B528}"/>
              </a:ext>
            </a:extLst>
          </p:cNvPr>
          <p:cNvPicPr>
            <a:picLocks noChangeAspect="1"/>
          </p:cNvPicPr>
          <p:nvPr/>
        </p:nvPicPr>
        <p:blipFill>
          <a:blip r:embed="rId3" cstate="print"/>
          <a:stretch>
            <a:fillRect/>
          </a:stretch>
        </p:blipFill>
        <p:spPr>
          <a:xfrm>
            <a:off x="553623" y="1461613"/>
            <a:ext cx="3686336" cy="1052269"/>
          </a:xfrm>
          <a:prstGeom prst="rect">
            <a:avLst/>
          </a:prstGeom>
        </p:spPr>
      </p:pic>
      <p:sp>
        <p:nvSpPr>
          <p:cNvPr id="5" name="四角形: 角を丸くする 12">
            <a:extLst>
              <a:ext uri="{FF2B5EF4-FFF2-40B4-BE49-F238E27FC236}">
                <a16:creationId xmlns:a16="http://schemas.microsoft.com/office/drawing/2014/main" id="{4DF8D98A-ED0C-A795-EC62-F06F3AE8951B}"/>
              </a:ext>
            </a:extLst>
          </p:cNvPr>
          <p:cNvSpPr/>
          <p:nvPr/>
        </p:nvSpPr>
        <p:spPr>
          <a:xfrm>
            <a:off x="858450" y="1890383"/>
            <a:ext cx="1395649" cy="236921"/>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4">
            <a:extLst>
              <a:ext uri="{FF2B5EF4-FFF2-40B4-BE49-F238E27FC236}">
                <a16:creationId xmlns:a16="http://schemas.microsoft.com/office/drawing/2014/main" id="{504A4FF0-3238-872D-BB2F-419FFD76A4D5}"/>
              </a:ext>
            </a:extLst>
          </p:cNvPr>
          <p:cNvSpPr txBox="1"/>
          <p:nvPr/>
        </p:nvSpPr>
        <p:spPr>
          <a:xfrm>
            <a:off x="549399" y="638786"/>
            <a:ext cx="6146766" cy="713978"/>
          </a:xfrm>
          <a:prstGeom prst="rect">
            <a:avLst/>
          </a:prstGeom>
          <a:noFill/>
        </p:spPr>
        <p:txBody>
          <a:bodyPr wrap="square">
            <a:spAutoFit/>
          </a:bodyPr>
          <a:lstStyle/>
          <a:p>
            <a:pPr>
              <a:lnSpc>
                <a:spcPct val="125000"/>
              </a:lnSpc>
            </a:pPr>
            <a:r>
              <a:rPr lang="ja-JP" altLang="en-US" sz="1100" b="1" dirty="0">
                <a:solidFill>
                  <a:srgbClr val="FF0000"/>
                </a:solidFill>
                <a:latin typeface="+mn-ea"/>
              </a:rPr>
              <a:t>●</a:t>
            </a:r>
            <a:r>
              <a:rPr lang="ja-JP" altLang="ko-KR" sz="1100" dirty="0">
                <a:solidFill>
                  <a:srgbClr val="FF0000"/>
                </a:solidFill>
                <a:latin typeface="+mn-ea"/>
              </a:rPr>
              <a:t>詳細情報「その他」タブです。</a:t>
            </a:r>
            <a:endParaRPr lang="en-US" altLang="ko-KR" sz="1100" dirty="0">
              <a:solidFill>
                <a:srgbClr val="FF0000"/>
              </a:solidFill>
              <a:latin typeface="+mn-ea"/>
            </a:endParaRPr>
          </a:p>
          <a:p>
            <a:pPr>
              <a:lnSpc>
                <a:spcPct val="125000"/>
              </a:lnSpc>
            </a:pPr>
            <a:r>
              <a:rPr lang="en-US" altLang="ko-KR" sz="1100" dirty="0">
                <a:solidFill>
                  <a:srgbClr val="FF0000"/>
                </a:solidFill>
                <a:latin typeface="+mn-ea"/>
              </a:rPr>
              <a:t>  -</a:t>
            </a:r>
            <a:r>
              <a:rPr lang="ja-JP" altLang="en-US" sz="1100" dirty="0">
                <a:solidFill>
                  <a:srgbClr val="FF0000"/>
                </a:solidFill>
                <a:latin typeface="+mn-ea"/>
              </a:rPr>
              <a:t> </a:t>
            </a:r>
            <a:r>
              <a:rPr lang="ja-JP" altLang="ko-KR" sz="1100" dirty="0">
                <a:solidFill>
                  <a:srgbClr val="FF0000"/>
                </a:solidFill>
                <a:latin typeface="+mn-ea"/>
              </a:rPr>
              <a:t>インストール版を使用していた</a:t>
            </a:r>
            <a:r>
              <a:rPr lang="ja-JP" altLang="en-US" sz="1100" dirty="0">
                <a:solidFill>
                  <a:srgbClr val="FF0000"/>
                </a:solidFill>
                <a:latin typeface="+mn-ea"/>
              </a:rPr>
              <a:t>顧客</a:t>
            </a:r>
            <a:r>
              <a:rPr lang="ja-JP" altLang="ko-KR" sz="1100" dirty="0">
                <a:solidFill>
                  <a:srgbClr val="FF0000"/>
                </a:solidFill>
                <a:latin typeface="+mn-ea"/>
              </a:rPr>
              <a:t>の場合</a:t>
            </a:r>
            <a:r>
              <a:rPr lang="ja-JP" altLang="en-US" sz="1100" dirty="0">
                <a:solidFill>
                  <a:srgbClr val="FF0000"/>
                </a:solidFill>
                <a:latin typeface="+mn-ea"/>
              </a:rPr>
              <a:t>には既に</a:t>
            </a:r>
            <a:r>
              <a:rPr lang="ja-JP" altLang="ko-KR" sz="1100" dirty="0">
                <a:solidFill>
                  <a:srgbClr val="FF0000"/>
                </a:solidFill>
                <a:latin typeface="+mn-ea"/>
              </a:rPr>
              <a:t>学習したデータが存在します。 </a:t>
            </a:r>
            <a:r>
              <a:rPr lang="en-US" altLang="ja-JP" sz="1100" dirty="0">
                <a:solidFill>
                  <a:srgbClr val="FF0000"/>
                </a:solidFill>
                <a:latin typeface="+mn-ea"/>
              </a:rPr>
              <a:t> </a:t>
            </a:r>
          </a:p>
          <a:p>
            <a:pPr>
              <a:lnSpc>
                <a:spcPct val="125000"/>
              </a:lnSpc>
            </a:pPr>
            <a:r>
              <a:rPr lang="en-US" altLang="ja-JP" sz="1100" dirty="0">
                <a:solidFill>
                  <a:srgbClr val="FF0000"/>
                </a:solidFill>
                <a:latin typeface="+mn-ea"/>
              </a:rPr>
              <a:t>   </a:t>
            </a:r>
            <a:r>
              <a:rPr lang="ja-JP" altLang="en-US" sz="1100" dirty="0">
                <a:solidFill>
                  <a:srgbClr val="FF0000"/>
                </a:solidFill>
                <a:latin typeface="+mn-ea"/>
              </a:rPr>
              <a:t> </a:t>
            </a:r>
            <a:r>
              <a:rPr lang="ja-JP" altLang="ko-KR" sz="1100" dirty="0">
                <a:solidFill>
                  <a:srgbClr val="FF0000"/>
                </a:solidFill>
                <a:latin typeface="+mn-ea"/>
              </a:rPr>
              <a:t>そのデータをクラウド版</a:t>
            </a:r>
            <a:r>
              <a:rPr lang="ja-JP" altLang="en-US" sz="1100" dirty="0">
                <a:solidFill>
                  <a:srgbClr val="FF0000"/>
                </a:solidFill>
                <a:latin typeface="+mn-ea"/>
              </a:rPr>
              <a:t>へ移行</a:t>
            </a:r>
            <a:r>
              <a:rPr lang="ja-JP" altLang="ko-KR" sz="1100" dirty="0">
                <a:solidFill>
                  <a:srgbClr val="FF0000"/>
                </a:solidFill>
                <a:latin typeface="+mn-ea"/>
              </a:rPr>
              <a:t>して利用可能です。</a:t>
            </a:r>
            <a:endParaRPr lang="en-US" altLang="ja-JP" sz="1100" dirty="0">
              <a:solidFill>
                <a:srgbClr val="FF0000"/>
              </a:solidFill>
              <a:latin typeface="+mn-ea"/>
            </a:endParaRPr>
          </a:p>
        </p:txBody>
      </p:sp>
      <p:sp>
        <p:nvSpPr>
          <p:cNvPr id="7" name="テキスト ボックス 21">
            <a:extLst>
              <a:ext uri="{FF2B5EF4-FFF2-40B4-BE49-F238E27FC236}">
                <a16:creationId xmlns:a16="http://schemas.microsoft.com/office/drawing/2014/main" id="{BA26E955-E2B9-82B7-2EDA-C271BD988C97}"/>
              </a:ext>
            </a:extLst>
          </p:cNvPr>
          <p:cNvSpPr txBox="1"/>
          <p:nvPr/>
        </p:nvSpPr>
        <p:spPr>
          <a:xfrm>
            <a:off x="1567750" y="4921241"/>
            <a:ext cx="415498" cy="369332"/>
          </a:xfrm>
          <a:prstGeom prst="rect">
            <a:avLst/>
          </a:prstGeom>
          <a:noFill/>
        </p:spPr>
        <p:txBody>
          <a:bodyPr wrap="none" rtlCol="0">
            <a:spAutoFit/>
          </a:bodyPr>
          <a:lstStyle/>
          <a:p>
            <a:r>
              <a:rPr kumimoji="1" lang="ja-JP" altLang="en-US" dirty="0">
                <a:solidFill>
                  <a:srgbClr val="FF0000"/>
                </a:solidFill>
              </a:rPr>
              <a:t>①</a:t>
            </a:r>
          </a:p>
        </p:txBody>
      </p:sp>
      <p:sp>
        <p:nvSpPr>
          <p:cNvPr id="8" name="テキスト ボックス 4">
            <a:extLst>
              <a:ext uri="{FF2B5EF4-FFF2-40B4-BE49-F238E27FC236}">
                <a16:creationId xmlns:a16="http://schemas.microsoft.com/office/drawing/2014/main" id="{0F13C602-022A-F2DD-FE66-452DDD38E361}"/>
              </a:ext>
            </a:extLst>
          </p:cNvPr>
          <p:cNvSpPr txBox="1"/>
          <p:nvPr/>
        </p:nvSpPr>
        <p:spPr>
          <a:xfrm>
            <a:off x="2716196" y="2642210"/>
            <a:ext cx="3963188" cy="303929"/>
          </a:xfrm>
          <a:prstGeom prst="rect">
            <a:avLst/>
          </a:prstGeom>
          <a:noFill/>
          <a:ln>
            <a:solidFill>
              <a:srgbClr val="FF0000"/>
            </a:solidFill>
          </a:ln>
        </p:spPr>
        <p:txBody>
          <a:bodyPr wrap="square">
            <a:spAutoFit/>
          </a:bodyPr>
          <a:lstStyle/>
          <a:p>
            <a:pPr>
              <a:lnSpc>
                <a:spcPct val="125000"/>
              </a:lnSpc>
            </a:pPr>
            <a:r>
              <a:rPr lang="ja-JP" altLang="ko-KR" sz="1100" dirty="0">
                <a:solidFill>
                  <a:srgbClr val="FF0000"/>
                </a:solidFill>
              </a:rPr>
              <a:t>学習データ移行</a:t>
            </a:r>
            <a:r>
              <a:rPr lang="ja-JP" altLang="ko-KR" sz="1100" dirty="0"/>
              <a:t>ポップアップウィンドウが表示されます。</a:t>
            </a:r>
            <a:endParaRPr lang="en-US" altLang="ko-KR" sz="1100" dirty="0">
              <a:latin typeface="ＭＳ 明朝" panose="02020609040205080304" pitchFamily="17" charset="-128"/>
              <a:ea typeface="ＭＳ 明朝" panose="02020609040205080304" pitchFamily="17" charset="-128"/>
            </a:endParaRPr>
          </a:p>
        </p:txBody>
      </p:sp>
      <p:cxnSp>
        <p:nvCxnSpPr>
          <p:cNvPr id="9" name="꺾인 연결선 27">
            <a:extLst>
              <a:ext uri="{FF2B5EF4-FFF2-40B4-BE49-F238E27FC236}">
                <a16:creationId xmlns:a16="http://schemas.microsoft.com/office/drawing/2014/main" id="{A7BE8EAD-8995-F35C-7B17-B69E5A0DFDD9}"/>
              </a:ext>
            </a:extLst>
          </p:cNvPr>
          <p:cNvCxnSpPr>
            <a:cxnSpLocks/>
            <a:stCxn id="5" idx="3"/>
          </p:cNvCxnSpPr>
          <p:nvPr/>
        </p:nvCxnSpPr>
        <p:spPr>
          <a:xfrm>
            <a:off x="2254099" y="2008844"/>
            <a:ext cx="208001" cy="987793"/>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4">
            <a:extLst>
              <a:ext uri="{FF2B5EF4-FFF2-40B4-BE49-F238E27FC236}">
                <a16:creationId xmlns:a16="http://schemas.microsoft.com/office/drawing/2014/main" id="{86AEFAEA-0320-BF53-09D0-F26D1B275DC5}"/>
              </a:ext>
            </a:extLst>
          </p:cNvPr>
          <p:cNvSpPr txBox="1"/>
          <p:nvPr/>
        </p:nvSpPr>
        <p:spPr>
          <a:xfrm>
            <a:off x="214877" y="6871046"/>
            <a:ext cx="7089692" cy="2037866"/>
          </a:xfrm>
          <a:prstGeom prst="rect">
            <a:avLst/>
          </a:prstGeom>
          <a:noFill/>
        </p:spPr>
        <p:txBody>
          <a:bodyPr wrap="square">
            <a:spAutoFit/>
          </a:bodyPr>
          <a:lstStyle/>
          <a:p>
            <a:pPr>
              <a:lnSpc>
                <a:spcPct val="125000"/>
              </a:lnSpc>
            </a:pPr>
            <a:r>
              <a:rPr lang="ja-JP" altLang="en-US" sz="1200" dirty="0">
                <a:solidFill>
                  <a:srgbClr val="FF0000"/>
                </a:solidFill>
                <a:latin typeface="ＭＳ 明朝" panose="02020609040205080304" pitchFamily="17" charset="-128"/>
                <a:ea typeface="ＭＳ 明朝" panose="02020609040205080304" pitchFamily="17" charset="-128"/>
              </a:rPr>
              <a:t>①</a:t>
            </a:r>
            <a:r>
              <a:rPr lang="ja-JP" altLang="ko-KR" sz="1100" dirty="0"/>
              <a:t>「追加」します。</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ja-JP" sz="1100" dirty="0"/>
              <a:t>    </a:t>
            </a:r>
            <a:r>
              <a:rPr lang="ja-JP" altLang="ko-KR" sz="1100" dirty="0"/>
              <a:t>中央</a:t>
            </a:r>
            <a:r>
              <a:rPr lang="ja-JP" altLang="en-US" sz="1100" dirty="0"/>
              <a:t>の</a:t>
            </a:r>
            <a:r>
              <a:rPr lang="ja-JP" altLang="ko-KR" sz="1100" dirty="0"/>
              <a:t>マークをダブルクリックしたり、チェックデータ、審査対象、誤判定病名、併用薬設定などの</a:t>
            </a:r>
            <a:endParaRPr lang="en-US" altLang="ja-JP" sz="1100" dirty="0"/>
          </a:p>
          <a:p>
            <a:pPr>
              <a:lnSpc>
                <a:spcPct val="125000"/>
              </a:lnSpc>
            </a:pPr>
            <a:r>
              <a:rPr lang="en-US" altLang="ja-JP" sz="1100" dirty="0"/>
              <a:t>    </a:t>
            </a:r>
            <a:r>
              <a:rPr lang="ja-JP" altLang="ko-KR" sz="1100" dirty="0"/>
              <a:t>データファイルをドラッグしても同様に追加されます。</a:t>
            </a:r>
            <a:endParaRPr lang="en-US" altLang="ja-JP" sz="1100" dirty="0"/>
          </a:p>
          <a:p>
            <a:pPr>
              <a:lnSpc>
                <a:spcPct val="125000"/>
              </a:lnSpc>
            </a:pPr>
            <a:endParaRPr lang="en-US" altLang="ja-JP" sz="1100" dirty="0">
              <a:solidFill>
                <a:srgbClr val="FF0000"/>
              </a:solidFill>
              <a:latin typeface="ＭＳ 明朝" panose="02020609040205080304" pitchFamily="17" charset="-128"/>
              <a:ea typeface="ＭＳ 明朝" panose="02020609040205080304" pitchFamily="17" charset="-128"/>
            </a:endParaRPr>
          </a:p>
          <a:p>
            <a:pPr>
              <a:lnSpc>
                <a:spcPct val="125000"/>
              </a:lnSpc>
            </a:pPr>
            <a:r>
              <a:rPr lang="ja-JP" altLang="en-US" sz="1200" dirty="0">
                <a:solidFill>
                  <a:srgbClr val="FF0000"/>
                </a:solidFill>
                <a:latin typeface="ＭＳ 明朝" panose="02020609040205080304" pitchFamily="17" charset="-128"/>
                <a:ea typeface="ＭＳ 明朝" panose="02020609040205080304" pitchFamily="17" charset="-128"/>
              </a:rPr>
              <a:t>②</a:t>
            </a:r>
            <a:r>
              <a:rPr lang="ja-JP" altLang="ko-KR" sz="1100" dirty="0"/>
              <a:t> </a:t>
            </a:r>
            <a:r>
              <a:rPr lang="ja-JP" altLang="en-US" sz="1100" dirty="0"/>
              <a:t>「</a:t>
            </a:r>
            <a:r>
              <a:rPr lang="ja-JP" altLang="ko-KR" sz="1100" dirty="0"/>
              <a:t>アップロード</a:t>
            </a:r>
            <a:r>
              <a:rPr lang="ja-JP" altLang="en-US" sz="1100" dirty="0"/>
              <a:t>」</a:t>
            </a:r>
            <a:r>
              <a:rPr lang="ja-JP" altLang="ko-KR" sz="1100" dirty="0"/>
              <a:t>をクリックします。</a:t>
            </a:r>
            <a:endParaRPr lang="ja-JP" altLang="en-US" sz="1100" dirty="0">
              <a:latin typeface="ＭＳ 明朝" panose="02020609040205080304" pitchFamily="17" charset="-128"/>
              <a:ea typeface="ＭＳ 明朝" panose="02020609040205080304" pitchFamily="17" charset="-128"/>
            </a:endParaRPr>
          </a:p>
          <a:p>
            <a:pPr>
              <a:lnSpc>
                <a:spcPct val="125000"/>
              </a:lnSpc>
            </a:pPr>
            <a:r>
              <a:rPr lang="en-US" altLang="ja-JP" sz="1100" dirty="0"/>
              <a:t>    </a:t>
            </a:r>
            <a:r>
              <a:rPr lang="ja-JP" altLang="ko-KR" sz="1100" dirty="0"/>
              <a:t>アップロードが完了</a:t>
            </a:r>
            <a:r>
              <a:rPr lang="ja-JP" altLang="en-US" sz="1100" dirty="0"/>
              <a:t>されると</a:t>
            </a:r>
            <a:r>
              <a:rPr lang="ja-JP" altLang="ko-KR" sz="1100" dirty="0"/>
              <a:t>、リストにそのファイルが表示されます。</a:t>
            </a:r>
            <a:endParaRPr lang="en-US" altLang="ja-JP" sz="1100" dirty="0"/>
          </a:p>
          <a:p>
            <a:pPr>
              <a:lnSpc>
                <a:spcPct val="125000"/>
              </a:lnSpc>
            </a:pP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ja-JP" altLang="en-US" sz="1200" dirty="0">
                <a:solidFill>
                  <a:srgbClr val="FF0000"/>
                </a:solidFill>
                <a:latin typeface="ＭＳ 明朝" panose="02020609040205080304" pitchFamily="17" charset="-128"/>
                <a:ea typeface="ＭＳ 明朝" panose="02020609040205080304" pitchFamily="17" charset="-128"/>
              </a:rPr>
              <a:t>③</a:t>
            </a:r>
            <a:r>
              <a:rPr lang="ja-JP" altLang="en-US" sz="1100" dirty="0">
                <a:solidFill>
                  <a:srgbClr val="FF0000"/>
                </a:solidFill>
                <a:latin typeface="ＭＳ 明朝" panose="02020609040205080304" pitchFamily="17" charset="-128"/>
                <a:ea typeface="ＭＳ 明朝" panose="02020609040205080304" pitchFamily="17" charset="-128"/>
              </a:rPr>
              <a:t> </a:t>
            </a:r>
            <a:r>
              <a:rPr lang="ja-JP" altLang="ko-KR" sz="1100" dirty="0"/>
              <a:t>移行データ CSVファイルを読み込み、学習データに登録します。</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ja-JP" sz="1100" dirty="0"/>
              <a:t>      </a:t>
            </a:r>
            <a:r>
              <a:rPr lang="ja-JP" altLang="ko-KR" sz="1100" dirty="0"/>
              <a:t>登録された学習データは「点検業務」&gt;「学習データ変更履歴」で確認可能です。</a:t>
            </a:r>
            <a:endParaRPr lang="en-US" altLang="ja-JP" sz="1100" dirty="0">
              <a:latin typeface="ＭＳ 明朝" panose="02020609040205080304" pitchFamily="17" charset="-128"/>
              <a:ea typeface="ＭＳ 明朝" panose="02020609040205080304" pitchFamily="17" charset="-128"/>
            </a:endParaRPr>
          </a:p>
        </p:txBody>
      </p:sp>
      <p:sp>
        <p:nvSpPr>
          <p:cNvPr id="11" name="テキスト ボックス 13">
            <a:extLst>
              <a:ext uri="{FF2B5EF4-FFF2-40B4-BE49-F238E27FC236}">
                <a16:creationId xmlns:a16="http://schemas.microsoft.com/office/drawing/2014/main" id="{E20A236A-48B7-25CA-B516-3E66350D7D7D}"/>
              </a:ext>
            </a:extLst>
          </p:cNvPr>
          <p:cNvSpPr txBox="1"/>
          <p:nvPr/>
        </p:nvSpPr>
        <p:spPr>
          <a:xfrm>
            <a:off x="3622782" y="1740012"/>
            <a:ext cx="2667353" cy="498983"/>
          </a:xfrm>
          <a:prstGeom prst="rect">
            <a:avLst/>
          </a:prstGeom>
          <a:noFill/>
        </p:spPr>
        <p:txBody>
          <a:bodyPr wrap="square">
            <a:spAutoFit/>
          </a:bodyPr>
          <a:lstStyle/>
          <a:p>
            <a:pPr>
              <a:lnSpc>
                <a:spcPct val="125000"/>
              </a:lnSpc>
            </a:pPr>
            <a:r>
              <a:rPr lang="ja-JP" altLang="ko-KR" sz="1100" dirty="0"/>
              <a:t>(</a:t>
            </a:r>
            <a:r>
              <a:rPr lang="ja-JP" altLang="ko-KR" sz="1100" dirty="0">
                <a:highlight>
                  <a:srgbClr val="FFFF00"/>
                </a:highlight>
              </a:rPr>
              <a:t>参照) </a:t>
            </a:r>
            <a:r>
              <a:rPr lang="en-US" altLang="ja-JP" sz="1100" dirty="0">
                <a:highlight>
                  <a:srgbClr val="FFFF00"/>
                </a:highlight>
              </a:rPr>
              <a:t> </a:t>
            </a:r>
            <a:r>
              <a:rPr lang="ja-JP" altLang="ko-KR" sz="1100" dirty="0">
                <a:highlight>
                  <a:srgbClr val="FFFF00"/>
                </a:highlight>
              </a:rPr>
              <a:t>移行データファイルは インストール版で生成されます</a:t>
            </a:r>
            <a:r>
              <a:rPr lang="ja-JP" altLang="ko-KR" sz="1100" dirty="0"/>
              <a:t>。</a:t>
            </a:r>
            <a:endParaRPr lang="ja-JP" altLang="ja-JP" sz="11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12" name="テキスト ボックス 18">
            <a:extLst>
              <a:ext uri="{FF2B5EF4-FFF2-40B4-BE49-F238E27FC236}">
                <a16:creationId xmlns:a16="http://schemas.microsoft.com/office/drawing/2014/main" id="{F40C2BC6-0709-7D7A-8779-06916E52B51C}"/>
              </a:ext>
            </a:extLst>
          </p:cNvPr>
          <p:cNvSpPr txBox="1"/>
          <p:nvPr/>
        </p:nvSpPr>
        <p:spPr>
          <a:xfrm>
            <a:off x="224731" y="5408602"/>
            <a:ext cx="415498" cy="369332"/>
          </a:xfrm>
          <a:prstGeom prst="rect">
            <a:avLst/>
          </a:prstGeom>
          <a:noFill/>
        </p:spPr>
        <p:txBody>
          <a:bodyPr wrap="none" rtlCol="0">
            <a:spAutoFit/>
          </a:bodyPr>
          <a:lstStyle/>
          <a:p>
            <a:r>
              <a:rPr kumimoji="1" lang="ja-JP" altLang="en-US" dirty="0">
                <a:solidFill>
                  <a:srgbClr val="FF0000"/>
                </a:solidFill>
              </a:rPr>
              <a:t>②</a:t>
            </a:r>
          </a:p>
        </p:txBody>
      </p:sp>
      <p:sp>
        <p:nvSpPr>
          <p:cNvPr id="13" name="四角形: 角を丸くする 12">
            <a:extLst>
              <a:ext uri="{FF2B5EF4-FFF2-40B4-BE49-F238E27FC236}">
                <a16:creationId xmlns:a16="http://schemas.microsoft.com/office/drawing/2014/main" id="{F52E5FFB-440C-0781-0F40-229D54F74697}"/>
              </a:ext>
            </a:extLst>
          </p:cNvPr>
          <p:cNvSpPr/>
          <p:nvPr/>
        </p:nvSpPr>
        <p:spPr>
          <a:xfrm>
            <a:off x="587599" y="5474807"/>
            <a:ext cx="4830250" cy="935575"/>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8">
            <a:extLst>
              <a:ext uri="{FF2B5EF4-FFF2-40B4-BE49-F238E27FC236}">
                <a16:creationId xmlns:a16="http://schemas.microsoft.com/office/drawing/2014/main" id="{A58F6058-9953-ED15-2A77-7CB36CF61BD7}"/>
              </a:ext>
            </a:extLst>
          </p:cNvPr>
          <p:cNvSpPr txBox="1"/>
          <p:nvPr/>
        </p:nvSpPr>
        <p:spPr>
          <a:xfrm>
            <a:off x="209144" y="6412531"/>
            <a:ext cx="415498" cy="369332"/>
          </a:xfrm>
          <a:prstGeom prst="rect">
            <a:avLst/>
          </a:prstGeom>
          <a:noFill/>
        </p:spPr>
        <p:txBody>
          <a:bodyPr wrap="none" rtlCol="0">
            <a:spAutoFit/>
          </a:bodyPr>
          <a:lstStyle/>
          <a:p>
            <a:r>
              <a:rPr kumimoji="1" lang="ja-JP" altLang="en-US" dirty="0">
                <a:solidFill>
                  <a:srgbClr val="FF0000"/>
                </a:solidFill>
              </a:rPr>
              <a:t>③</a:t>
            </a:r>
          </a:p>
        </p:txBody>
      </p:sp>
      <p:sp>
        <p:nvSpPr>
          <p:cNvPr id="15" name="四角形: 角を丸くする 12">
            <a:extLst>
              <a:ext uri="{FF2B5EF4-FFF2-40B4-BE49-F238E27FC236}">
                <a16:creationId xmlns:a16="http://schemas.microsoft.com/office/drawing/2014/main" id="{E0AF9036-C051-D0A3-63CF-C289E077AAF4}"/>
              </a:ext>
            </a:extLst>
          </p:cNvPr>
          <p:cNvSpPr/>
          <p:nvPr/>
        </p:nvSpPr>
        <p:spPr>
          <a:xfrm>
            <a:off x="587599" y="6487708"/>
            <a:ext cx="847797" cy="272251"/>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75481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DCD91-F6DD-BDB4-9B69-5B338247BC86}"/>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597502BC-467E-E031-6554-97AEAE02E5E8}"/>
              </a:ext>
            </a:extLst>
          </p:cNvPr>
          <p:cNvSpPr>
            <a:spLocks noGrp="1"/>
          </p:cNvSpPr>
          <p:nvPr>
            <p:ph type="sldNum" sz="quarter" idx="12"/>
          </p:nvPr>
        </p:nvSpPr>
        <p:spPr/>
        <p:txBody>
          <a:bodyPr/>
          <a:lstStyle/>
          <a:p>
            <a:fld id="{AE8EA5A1-38AB-4AA0-89CC-DE1004BC27E5}" type="slidenum">
              <a:rPr kumimoji="1" lang="ja-JP" altLang="en-US" smtClean="0"/>
              <a:t>195</a:t>
            </a:fld>
            <a:endParaRPr kumimoji="1" lang="ja-JP" altLang="en-US"/>
          </a:p>
        </p:txBody>
      </p:sp>
      <p:pic>
        <p:nvPicPr>
          <p:cNvPr id="3" name="그림 2">
            <a:extLst>
              <a:ext uri="{FF2B5EF4-FFF2-40B4-BE49-F238E27FC236}">
                <a16:creationId xmlns:a16="http://schemas.microsoft.com/office/drawing/2014/main" id="{A00C4249-C6E6-2192-AA5B-838F888DBB45}"/>
              </a:ext>
            </a:extLst>
          </p:cNvPr>
          <p:cNvPicPr>
            <a:picLocks noChangeAspect="1"/>
          </p:cNvPicPr>
          <p:nvPr/>
        </p:nvPicPr>
        <p:blipFill>
          <a:blip r:embed="rId2" cstate="print"/>
          <a:stretch>
            <a:fillRect/>
          </a:stretch>
        </p:blipFill>
        <p:spPr>
          <a:xfrm>
            <a:off x="877504" y="2921644"/>
            <a:ext cx="5715801" cy="4284054"/>
          </a:xfrm>
          <a:prstGeom prst="rect">
            <a:avLst/>
          </a:prstGeom>
        </p:spPr>
      </p:pic>
      <p:pic>
        <p:nvPicPr>
          <p:cNvPr id="4" name="그림 3">
            <a:extLst>
              <a:ext uri="{FF2B5EF4-FFF2-40B4-BE49-F238E27FC236}">
                <a16:creationId xmlns:a16="http://schemas.microsoft.com/office/drawing/2014/main" id="{CC6F058A-FCBA-A249-7F85-9928717E5207}"/>
              </a:ext>
            </a:extLst>
          </p:cNvPr>
          <p:cNvPicPr>
            <a:picLocks noChangeAspect="1"/>
          </p:cNvPicPr>
          <p:nvPr/>
        </p:nvPicPr>
        <p:blipFill>
          <a:blip r:embed="rId3" cstate="print"/>
          <a:stretch>
            <a:fillRect/>
          </a:stretch>
        </p:blipFill>
        <p:spPr>
          <a:xfrm>
            <a:off x="694874" y="1450981"/>
            <a:ext cx="3686336" cy="1052269"/>
          </a:xfrm>
          <a:prstGeom prst="rect">
            <a:avLst/>
          </a:prstGeom>
        </p:spPr>
      </p:pic>
      <p:sp>
        <p:nvSpPr>
          <p:cNvPr id="5" name="四角形: 角を丸くする 12">
            <a:extLst>
              <a:ext uri="{FF2B5EF4-FFF2-40B4-BE49-F238E27FC236}">
                <a16:creationId xmlns:a16="http://schemas.microsoft.com/office/drawing/2014/main" id="{252F037E-F22E-6C9D-F162-9287CEA3CA8A}"/>
              </a:ext>
            </a:extLst>
          </p:cNvPr>
          <p:cNvSpPr/>
          <p:nvPr/>
        </p:nvSpPr>
        <p:spPr>
          <a:xfrm>
            <a:off x="964773" y="2137338"/>
            <a:ext cx="1395649" cy="236921"/>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4">
            <a:extLst>
              <a:ext uri="{FF2B5EF4-FFF2-40B4-BE49-F238E27FC236}">
                <a16:creationId xmlns:a16="http://schemas.microsoft.com/office/drawing/2014/main" id="{AC936937-3CD7-75AE-3448-949B9D23A16E}"/>
              </a:ext>
            </a:extLst>
          </p:cNvPr>
          <p:cNvSpPr txBox="1"/>
          <p:nvPr/>
        </p:nvSpPr>
        <p:spPr>
          <a:xfrm>
            <a:off x="560025" y="628154"/>
            <a:ext cx="5400000" cy="486415"/>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ＭＳ 明朝" panose="02020609040205080304" pitchFamily="17" charset="-128"/>
                <a:ea typeface="ＭＳ 明朝" panose="02020609040205080304" pitchFamily="17" charset="-128"/>
              </a:rPr>
              <a:t>●</a:t>
            </a:r>
            <a:r>
              <a:rPr lang="ja-JP" altLang="ko-KR" sz="1100" dirty="0"/>
              <a:t>詳細情報「その他」タブです。</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 </a:t>
            </a:r>
            <a:r>
              <a:rPr lang="ja-JP" altLang="ko-KR" sz="1100" dirty="0"/>
              <a:t>「サービス別</a:t>
            </a:r>
            <a:r>
              <a:rPr lang="ja-JP" altLang="en-US" sz="1100" dirty="0"/>
              <a:t>の</a:t>
            </a:r>
            <a:r>
              <a:rPr lang="ja-JP" altLang="ko-KR" sz="1100" dirty="0"/>
              <a:t>使用状況ダッシュボード」をクリックします。</a:t>
            </a:r>
            <a:endParaRPr lang="en-US" altLang="ja-JP" sz="1100" dirty="0">
              <a:latin typeface="ＭＳ 明朝" panose="02020609040205080304" pitchFamily="17" charset="-128"/>
              <a:ea typeface="ＭＳ 明朝" panose="02020609040205080304" pitchFamily="17" charset="-128"/>
            </a:endParaRPr>
          </a:p>
        </p:txBody>
      </p:sp>
      <p:sp>
        <p:nvSpPr>
          <p:cNvPr id="7" name="テキスト ボックス 21">
            <a:extLst>
              <a:ext uri="{FF2B5EF4-FFF2-40B4-BE49-F238E27FC236}">
                <a16:creationId xmlns:a16="http://schemas.microsoft.com/office/drawing/2014/main" id="{92825C70-D1DB-D089-2911-997F9F5CF90D}"/>
              </a:ext>
            </a:extLst>
          </p:cNvPr>
          <p:cNvSpPr txBox="1"/>
          <p:nvPr/>
        </p:nvSpPr>
        <p:spPr>
          <a:xfrm>
            <a:off x="447107" y="3071968"/>
            <a:ext cx="415498" cy="369332"/>
          </a:xfrm>
          <a:prstGeom prst="rect">
            <a:avLst/>
          </a:prstGeom>
          <a:noFill/>
        </p:spPr>
        <p:txBody>
          <a:bodyPr wrap="none" rtlCol="0">
            <a:spAutoFit/>
          </a:bodyPr>
          <a:lstStyle/>
          <a:p>
            <a:r>
              <a:rPr kumimoji="1" lang="ja-JP" altLang="en-US" dirty="0">
                <a:solidFill>
                  <a:srgbClr val="FF0000"/>
                </a:solidFill>
              </a:rPr>
              <a:t>①</a:t>
            </a:r>
          </a:p>
        </p:txBody>
      </p:sp>
      <p:sp>
        <p:nvSpPr>
          <p:cNvPr id="8" name="テキスト ボックス 4">
            <a:extLst>
              <a:ext uri="{FF2B5EF4-FFF2-40B4-BE49-F238E27FC236}">
                <a16:creationId xmlns:a16="http://schemas.microsoft.com/office/drawing/2014/main" id="{DA5CE066-9B36-B4E5-7BBB-C6457B93DFE6}"/>
              </a:ext>
            </a:extLst>
          </p:cNvPr>
          <p:cNvSpPr txBox="1"/>
          <p:nvPr/>
        </p:nvSpPr>
        <p:spPr>
          <a:xfrm>
            <a:off x="2958176" y="2531306"/>
            <a:ext cx="2826523" cy="274819"/>
          </a:xfrm>
          <a:prstGeom prst="rect">
            <a:avLst/>
          </a:prstGeom>
          <a:noFill/>
          <a:ln>
            <a:solidFill>
              <a:srgbClr val="FF0000"/>
            </a:solidFill>
          </a:ln>
        </p:spPr>
        <p:txBody>
          <a:bodyPr wrap="square">
            <a:spAutoFit/>
          </a:bodyPr>
          <a:lstStyle/>
          <a:p>
            <a:pPr>
              <a:lnSpc>
                <a:spcPct val="125000"/>
              </a:lnSpc>
            </a:pPr>
            <a:r>
              <a:rPr lang="ja-JP" altLang="ko-KR" sz="1100" dirty="0"/>
              <a:t>ポップアップウィンドウが表示されます。</a:t>
            </a:r>
            <a:endParaRPr lang="en-US" altLang="ko-KR" sz="1100" dirty="0">
              <a:latin typeface="ＭＳ 明朝" panose="02020609040205080304" pitchFamily="17" charset="-128"/>
              <a:ea typeface="ＭＳ 明朝" panose="02020609040205080304" pitchFamily="17" charset="-128"/>
            </a:endParaRPr>
          </a:p>
        </p:txBody>
      </p:sp>
      <p:cxnSp>
        <p:nvCxnSpPr>
          <p:cNvPr id="9" name="꺾인 연결선 27">
            <a:extLst>
              <a:ext uri="{FF2B5EF4-FFF2-40B4-BE49-F238E27FC236}">
                <a16:creationId xmlns:a16="http://schemas.microsoft.com/office/drawing/2014/main" id="{9E37DF28-C028-880D-5D13-E3F17C545452}"/>
              </a:ext>
            </a:extLst>
          </p:cNvPr>
          <p:cNvCxnSpPr>
            <a:cxnSpLocks/>
          </p:cNvCxnSpPr>
          <p:nvPr/>
        </p:nvCxnSpPr>
        <p:spPr>
          <a:xfrm rot="16200000" flipH="1">
            <a:off x="2199848" y="2324542"/>
            <a:ext cx="698152" cy="496052"/>
          </a:xfrm>
          <a:prstGeom prst="bentConnector3">
            <a:avLst>
              <a:gd name="adj1" fmla="val 105"/>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4">
            <a:extLst>
              <a:ext uri="{FF2B5EF4-FFF2-40B4-BE49-F238E27FC236}">
                <a16:creationId xmlns:a16="http://schemas.microsoft.com/office/drawing/2014/main" id="{3022E251-5FD7-6D07-FFFD-8D98A4A522AD}"/>
              </a:ext>
            </a:extLst>
          </p:cNvPr>
          <p:cNvSpPr txBox="1"/>
          <p:nvPr/>
        </p:nvSpPr>
        <p:spPr>
          <a:xfrm>
            <a:off x="560025" y="7321217"/>
            <a:ext cx="6424140" cy="1390509"/>
          </a:xfrm>
          <a:prstGeom prst="rect">
            <a:avLst/>
          </a:prstGeom>
          <a:noFill/>
        </p:spPr>
        <p:txBody>
          <a:bodyPr wrap="square">
            <a:spAutoFit/>
          </a:bodyPr>
          <a:lstStyle/>
          <a:p>
            <a:pPr>
              <a:lnSpc>
                <a:spcPct val="125000"/>
              </a:lnSpc>
            </a:pPr>
            <a:r>
              <a:rPr lang="ja-JP" altLang="en-US" sz="1200" dirty="0">
                <a:solidFill>
                  <a:srgbClr val="FF0000"/>
                </a:solidFill>
                <a:latin typeface="ＭＳ 明朝" panose="02020609040205080304" pitchFamily="17" charset="-128"/>
                <a:ea typeface="ＭＳ 明朝" panose="02020609040205080304" pitchFamily="17" charset="-128"/>
              </a:rPr>
              <a:t>①　</a:t>
            </a:r>
            <a:r>
              <a:rPr lang="ja-JP" altLang="ko-KR" sz="1100" dirty="0"/>
              <a:t>使用年月を選択すると、データとグラフが表示されます。</a:t>
            </a:r>
            <a:endParaRPr lang="en-US" altLang="ja-JP" sz="1100" dirty="0">
              <a:solidFill>
                <a:srgbClr val="FF0000"/>
              </a:solidFill>
              <a:latin typeface="ＭＳ 明朝" panose="02020609040205080304" pitchFamily="17" charset="-128"/>
              <a:ea typeface="ＭＳ 明朝" panose="02020609040205080304" pitchFamily="17" charset="-128"/>
            </a:endParaRPr>
          </a:p>
          <a:p>
            <a:pPr>
              <a:lnSpc>
                <a:spcPct val="125000"/>
              </a:lnSpc>
            </a:pPr>
            <a:r>
              <a:rPr lang="ja-JP" altLang="en-US" sz="1200" dirty="0">
                <a:solidFill>
                  <a:srgbClr val="FF0000"/>
                </a:solidFill>
                <a:latin typeface="ＭＳ 明朝" panose="02020609040205080304" pitchFamily="17" charset="-128"/>
                <a:ea typeface="ＭＳ 明朝" panose="02020609040205080304" pitchFamily="17" charset="-128"/>
              </a:rPr>
              <a:t>②　</a:t>
            </a:r>
            <a:r>
              <a:rPr lang="ja-JP" altLang="ko-KR" sz="1100" dirty="0"/>
              <a:t>サービスの使用は受付、点検、分析、抽出、その他に区分し、件数と回数情報を照会します。</a:t>
            </a:r>
            <a:endParaRPr lang="en-US" altLang="ja-JP" sz="1100" dirty="0"/>
          </a:p>
          <a:p>
            <a:pPr>
              <a:lnSpc>
                <a:spcPct val="125000"/>
              </a:lnSpc>
            </a:pPr>
            <a:r>
              <a:rPr lang="en-US" altLang="ja-JP" sz="1100" dirty="0"/>
              <a:t>   </a:t>
            </a:r>
            <a:r>
              <a:rPr lang="ja-JP" altLang="ko-KR" sz="1100" dirty="0"/>
              <a:t>各サービス別</a:t>
            </a:r>
            <a:r>
              <a:rPr lang="ja-JP" altLang="en-US" sz="1100" dirty="0"/>
              <a:t>の</a:t>
            </a:r>
            <a:r>
              <a:rPr lang="ja-JP" altLang="ko-KR" sz="1100" dirty="0"/>
              <a:t>算定値は、件数／回数に応じた</a:t>
            </a:r>
            <a:r>
              <a:rPr lang="ja-JP" altLang="en-US" sz="1100" dirty="0">
                <a:latin typeface="ＭＳ 明朝" panose="02020609040205080304" pitchFamily="17" charset="-128"/>
                <a:ea typeface="ＭＳ 明朝" panose="02020609040205080304" pitchFamily="17" charset="-128"/>
              </a:rPr>
              <a:t>加重値</a:t>
            </a:r>
            <a:r>
              <a:rPr lang="ja-JP" altLang="ko-KR" sz="1100" dirty="0"/>
              <a:t>（チェック＞受付＞分析＞抽出）順に算定値を算出します。</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ja-JP" altLang="en-US" sz="1200" dirty="0">
                <a:solidFill>
                  <a:srgbClr val="FF0000"/>
                </a:solidFill>
                <a:latin typeface="ＭＳ 明朝" panose="02020609040205080304" pitchFamily="17" charset="-128"/>
                <a:ea typeface="ＭＳ 明朝" panose="02020609040205080304" pitchFamily="17" charset="-128"/>
              </a:rPr>
              <a:t>③ </a:t>
            </a:r>
            <a:r>
              <a:rPr lang="ja-JP" altLang="en-US" sz="1100" dirty="0">
                <a:solidFill>
                  <a:srgbClr val="FF0000"/>
                </a:solidFill>
                <a:latin typeface="ＭＳ 明朝" panose="02020609040205080304" pitchFamily="17" charset="-128"/>
                <a:ea typeface="ＭＳ 明朝" panose="02020609040205080304" pitchFamily="17" charset="-128"/>
              </a:rPr>
              <a:t> </a:t>
            </a:r>
            <a:r>
              <a:rPr lang="ja-JP" altLang="ko-KR" sz="1100" dirty="0"/>
              <a:t>算出された算定値でサービス利用状況グラフが表示されます。</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ko-KR" altLang="en-US" sz="1100" dirty="0">
                <a:latin typeface="ＭＳ 明朝" panose="02020609040205080304" pitchFamily="17" charset="-128"/>
                <a:ea typeface="ＭＳ 明朝" panose="02020609040205080304" pitchFamily="17" charset="-128"/>
              </a:rPr>
              <a:t> </a:t>
            </a:r>
            <a:endParaRPr lang="en-US" altLang="ja-JP" sz="1100" dirty="0">
              <a:latin typeface="ＭＳ 明朝" panose="02020609040205080304" pitchFamily="17" charset="-128"/>
              <a:ea typeface="ＭＳ 明朝" panose="02020609040205080304" pitchFamily="17" charset="-128"/>
            </a:endParaRPr>
          </a:p>
        </p:txBody>
      </p:sp>
      <p:sp>
        <p:nvSpPr>
          <p:cNvPr id="11" name="テキスト ボックス 18">
            <a:extLst>
              <a:ext uri="{FF2B5EF4-FFF2-40B4-BE49-F238E27FC236}">
                <a16:creationId xmlns:a16="http://schemas.microsoft.com/office/drawing/2014/main" id="{6595ECF5-FE7B-AC38-04B0-0D68F80534CD}"/>
              </a:ext>
            </a:extLst>
          </p:cNvPr>
          <p:cNvSpPr txBox="1"/>
          <p:nvPr/>
        </p:nvSpPr>
        <p:spPr>
          <a:xfrm>
            <a:off x="475976" y="5364371"/>
            <a:ext cx="415498" cy="369332"/>
          </a:xfrm>
          <a:prstGeom prst="rect">
            <a:avLst/>
          </a:prstGeom>
          <a:noFill/>
        </p:spPr>
        <p:txBody>
          <a:bodyPr wrap="none" rtlCol="0">
            <a:spAutoFit/>
          </a:bodyPr>
          <a:lstStyle/>
          <a:p>
            <a:r>
              <a:rPr kumimoji="1" lang="ja-JP" altLang="en-US" dirty="0">
                <a:solidFill>
                  <a:srgbClr val="FF0000"/>
                </a:solidFill>
              </a:rPr>
              <a:t>②</a:t>
            </a:r>
          </a:p>
        </p:txBody>
      </p:sp>
      <p:sp>
        <p:nvSpPr>
          <p:cNvPr id="12" name="テキスト ボックス 18">
            <a:extLst>
              <a:ext uri="{FF2B5EF4-FFF2-40B4-BE49-F238E27FC236}">
                <a16:creationId xmlns:a16="http://schemas.microsoft.com/office/drawing/2014/main" id="{9EAA9F13-3BB3-9D41-EC43-6D5C4D9A527A}"/>
              </a:ext>
            </a:extLst>
          </p:cNvPr>
          <p:cNvSpPr txBox="1"/>
          <p:nvPr/>
        </p:nvSpPr>
        <p:spPr>
          <a:xfrm>
            <a:off x="4462908" y="6546064"/>
            <a:ext cx="415498" cy="369332"/>
          </a:xfrm>
          <a:prstGeom prst="rect">
            <a:avLst/>
          </a:prstGeom>
          <a:noFill/>
        </p:spPr>
        <p:txBody>
          <a:bodyPr wrap="none" rtlCol="0">
            <a:spAutoFit/>
          </a:bodyPr>
          <a:lstStyle/>
          <a:p>
            <a:r>
              <a:rPr kumimoji="1" lang="ja-JP" altLang="en-US" dirty="0">
                <a:solidFill>
                  <a:srgbClr val="FF0000"/>
                </a:solidFill>
              </a:rPr>
              <a:t>③</a:t>
            </a:r>
          </a:p>
        </p:txBody>
      </p:sp>
    </p:spTree>
    <p:extLst>
      <p:ext uri="{BB962C8B-B14F-4D97-AF65-F5344CB8AC3E}">
        <p14:creationId xmlns:p14="http://schemas.microsoft.com/office/powerpoint/2010/main" val="3021191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A96E4-B8A1-FE2C-486F-7B061143F42C}"/>
            </a:ext>
          </a:extLst>
        </p:cNvPr>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124139B9-8265-DD91-C702-1E901FA2CA23}"/>
              </a:ext>
            </a:extLst>
          </p:cNvPr>
          <p:cNvSpPr>
            <a:spLocks noGrp="1"/>
          </p:cNvSpPr>
          <p:nvPr>
            <p:ph type="sldNum" sz="quarter" idx="12"/>
          </p:nvPr>
        </p:nvSpPr>
        <p:spPr/>
        <p:txBody>
          <a:bodyPr/>
          <a:lstStyle/>
          <a:p>
            <a:fld id="{AE8EA5A1-38AB-4AA0-89CC-DE1004BC27E5}" type="slidenum">
              <a:rPr kumimoji="1" lang="ja-JP" altLang="en-US" smtClean="0"/>
              <a:t>196</a:t>
            </a:fld>
            <a:endParaRPr kumimoji="1" lang="ja-JP" altLang="en-US"/>
          </a:p>
        </p:txBody>
      </p:sp>
      <p:pic>
        <p:nvPicPr>
          <p:cNvPr id="3" name="Google Shape;257;p10">
            <a:extLst>
              <a:ext uri="{FF2B5EF4-FFF2-40B4-BE49-F238E27FC236}">
                <a16:creationId xmlns:a16="http://schemas.microsoft.com/office/drawing/2014/main" id="{539A8D7D-BAB1-ECD3-2BC8-998AB5116312}"/>
              </a:ext>
            </a:extLst>
          </p:cNvPr>
          <p:cNvPicPr preferRelativeResize="0"/>
          <p:nvPr/>
        </p:nvPicPr>
        <p:blipFill rotWithShape="1">
          <a:blip r:embed="rId3" cstate="print">
            <a:alphaModFix/>
          </a:blip>
          <a:srcRect l="3959" t="17976"/>
          <a:stretch/>
        </p:blipFill>
        <p:spPr>
          <a:xfrm>
            <a:off x="637953" y="2510652"/>
            <a:ext cx="1919259" cy="2926184"/>
          </a:xfrm>
          <a:prstGeom prst="rect">
            <a:avLst/>
          </a:prstGeom>
          <a:noFill/>
          <a:ln>
            <a:solidFill>
              <a:srgbClr val="000000"/>
            </a:solidFill>
          </a:ln>
        </p:spPr>
      </p:pic>
      <p:sp>
        <p:nvSpPr>
          <p:cNvPr id="4" name="Google Shape;258;p10">
            <a:extLst>
              <a:ext uri="{FF2B5EF4-FFF2-40B4-BE49-F238E27FC236}">
                <a16:creationId xmlns:a16="http://schemas.microsoft.com/office/drawing/2014/main" id="{7B6065FD-E9DE-F6E3-364D-3723500D9CC3}"/>
              </a:ext>
            </a:extLst>
          </p:cNvPr>
          <p:cNvSpPr/>
          <p:nvPr/>
        </p:nvSpPr>
        <p:spPr>
          <a:xfrm>
            <a:off x="559003" y="657036"/>
            <a:ext cx="5400000" cy="252000"/>
          </a:xfrm>
          <a:prstGeom prst="rect">
            <a:avLst/>
          </a:prstGeom>
          <a:solidFill>
            <a:srgbClr val="99C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ko-KR" sz="1400" dirty="0">
                <a:solidFill>
                  <a:srgbClr val="002060"/>
                </a:solidFill>
                <a:latin typeface="MS Gothic"/>
                <a:ea typeface="MS Gothic"/>
                <a:cs typeface="MS Gothic"/>
                <a:sym typeface="MS Gothic"/>
              </a:rPr>
              <a:t>ユーザー管理</a:t>
            </a:r>
            <a:endParaRPr dirty="0"/>
          </a:p>
        </p:txBody>
      </p:sp>
      <p:sp>
        <p:nvSpPr>
          <p:cNvPr id="5" name="Google Shape;259;p10">
            <a:extLst>
              <a:ext uri="{FF2B5EF4-FFF2-40B4-BE49-F238E27FC236}">
                <a16:creationId xmlns:a16="http://schemas.microsoft.com/office/drawing/2014/main" id="{E03806BD-3CAE-F8AF-EAE1-8827FC0D4171}"/>
              </a:ext>
            </a:extLst>
          </p:cNvPr>
          <p:cNvSpPr txBox="1"/>
          <p:nvPr/>
        </p:nvSpPr>
        <p:spPr>
          <a:xfrm>
            <a:off x="559003" y="984011"/>
            <a:ext cx="5689634" cy="1361871"/>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運営者権限のメニューです。</a:t>
            </a:r>
            <a:endParaRPr lang="en-US" altLang="ja-JP" sz="1100" dirty="0">
              <a:latin typeface="MS Mincho" pitchFamily="49" charset="-128"/>
              <a:ea typeface="MS Mincho" pitchFamily="49" charset="-128"/>
            </a:endParaRPr>
          </a:p>
          <a:p>
            <a:pPr lvl="0">
              <a:lnSpc>
                <a:spcPct val="125000"/>
              </a:lnSpc>
            </a:pPr>
            <a:r>
              <a:rPr lang="ja-JP" altLang="en-US" sz="1100" dirty="0"/>
              <a:t>クラウドサービス</a:t>
            </a:r>
            <a:r>
              <a:rPr lang="ja-JP" altLang="ko-KR" sz="1100" dirty="0">
                <a:latin typeface="MS Mincho" pitchFamily="49" charset="-128"/>
                <a:ea typeface="MS Mincho" pitchFamily="49" charset="-128"/>
              </a:rPr>
              <a:t>を利用するユーザーを照会します。</a:t>
            </a:r>
            <a:endParaRPr lang="en-US" altLang="ja-JP" sz="1100" dirty="0">
              <a:latin typeface="MS Mincho" pitchFamily="49" charset="-128"/>
              <a:ea typeface="MS Mincho" pitchFamily="49" charset="-128"/>
            </a:endParaRPr>
          </a:p>
          <a:p>
            <a:pPr lvl="0">
              <a:lnSpc>
                <a:spcPct val="125000"/>
              </a:lnSpc>
            </a:pPr>
            <a:endParaRPr sz="1100" dirty="0">
              <a:solidFill>
                <a:schemeClr val="dk1"/>
              </a:solidFill>
              <a:latin typeface="MS Mincho"/>
              <a:ea typeface="MS Mincho"/>
              <a:cs typeface="MS Mincho"/>
              <a:sym typeface="MS Mincho"/>
            </a:endParaRPr>
          </a:p>
          <a:p>
            <a:pPr lvl="0">
              <a:lnSpc>
                <a:spcPct val="125000"/>
              </a:lnSpc>
            </a:pPr>
            <a:r>
              <a:rPr lang="ja-JP" altLang="ko-KR" sz="1100" dirty="0">
                <a:solidFill>
                  <a:srgbClr val="FF0000"/>
                </a:solidFill>
                <a:latin typeface="MS Mincho" pitchFamily="49" charset="-128"/>
                <a:ea typeface="MS Mincho" pitchFamily="49" charset="-128"/>
              </a:rPr>
              <a:t>注：管理の容易さのために「顧客管理」にユーザー管理機能が吸収され</a:t>
            </a:r>
            <a:r>
              <a:rPr lang="ja-JP" altLang="en-US" sz="1100" dirty="0">
                <a:solidFill>
                  <a:srgbClr val="FF0000"/>
                </a:solidFill>
                <a:latin typeface="MS Mincho" pitchFamily="49" charset="-128"/>
                <a:ea typeface="MS Mincho" pitchFamily="49" charset="-128"/>
              </a:rPr>
              <a:t>ています。　</a:t>
            </a:r>
            <a:endParaRPr lang="en-US" altLang="ja-JP" sz="1100" dirty="0">
              <a:solidFill>
                <a:srgbClr val="FF0000"/>
              </a:solidFill>
              <a:latin typeface="MS Mincho" pitchFamily="49" charset="-128"/>
              <a:ea typeface="MS Mincho" pitchFamily="49" charset="-128"/>
            </a:endParaRPr>
          </a:p>
          <a:p>
            <a:pPr lvl="0">
              <a:lnSpc>
                <a:spcPct val="125000"/>
              </a:lnSpc>
            </a:pPr>
            <a:r>
              <a:rPr lang="ja-JP" altLang="en-US" sz="1100" dirty="0">
                <a:solidFill>
                  <a:srgbClr val="FF0000"/>
                </a:solidFill>
                <a:latin typeface="MS Mincho" pitchFamily="49" charset="-128"/>
                <a:ea typeface="MS Mincho" pitchFamily="49" charset="-128"/>
              </a:rPr>
              <a:t>　　</a:t>
            </a:r>
            <a:r>
              <a:rPr lang="ja-JP" altLang="ko-KR" sz="1100" dirty="0">
                <a:solidFill>
                  <a:srgbClr val="FF0000"/>
                </a:solidFill>
                <a:latin typeface="MS Mincho" pitchFamily="49" charset="-128"/>
                <a:ea typeface="MS Mincho" pitchFamily="49" charset="-128"/>
              </a:rPr>
              <a:t>本画面はユーザーリスト照会用</a:t>
            </a:r>
            <a:r>
              <a:rPr lang="ja-JP" altLang="en-US" sz="1100" dirty="0">
                <a:solidFill>
                  <a:srgbClr val="FF0000"/>
                </a:solidFill>
                <a:latin typeface="MS Mincho" pitchFamily="49" charset="-128"/>
                <a:ea typeface="MS Mincho" pitchFamily="49" charset="-128"/>
              </a:rPr>
              <a:t>のため、</a:t>
            </a:r>
            <a:r>
              <a:rPr lang="ja-JP" altLang="ko-KR" sz="1100" dirty="0">
                <a:solidFill>
                  <a:srgbClr val="FF0000"/>
                </a:solidFill>
                <a:latin typeface="MS Mincho" pitchFamily="49" charset="-128"/>
                <a:ea typeface="MS Mincho" pitchFamily="49" charset="-128"/>
              </a:rPr>
              <a:t>ユーザーの作成と削除は「顧客管理」&gt;</a:t>
            </a:r>
            <a:endParaRPr lang="en-US" altLang="ja-JP" sz="1100" dirty="0">
              <a:solidFill>
                <a:srgbClr val="FF0000"/>
              </a:solidFill>
              <a:latin typeface="MS Mincho" pitchFamily="49" charset="-128"/>
              <a:ea typeface="MS Mincho" pitchFamily="49" charset="-128"/>
            </a:endParaRPr>
          </a:p>
          <a:p>
            <a:pPr lvl="0">
              <a:lnSpc>
                <a:spcPct val="125000"/>
              </a:lnSpc>
            </a:pPr>
            <a:r>
              <a:rPr lang="ja-JP" altLang="en-US" sz="1100" dirty="0">
                <a:solidFill>
                  <a:srgbClr val="FF0000"/>
                </a:solidFill>
                <a:latin typeface="MS Mincho" pitchFamily="49" charset="-128"/>
                <a:ea typeface="MS Mincho" pitchFamily="49" charset="-128"/>
              </a:rPr>
              <a:t>　　</a:t>
            </a:r>
            <a:r>
              <a:rPr lang="ja-JP" altLang="ko-KR" sz="1100" dirty="0">
                <a:solidFill>
                  <a:srgbClr val="FF0000"/>
                </a:solidFill>
                <a:latin typeface="MS Mincho" pitchFamily="49" charset="-128"/>
                <a:ea typeface="MS Mincho" pitchFamily="49" charset="-128"/>
              </a:rPr>
              <a:t>「ユーザー情報」で行ってください。</a:t>
            </a:r>
            <a:endParaRPr sz="1100" dirty="0">
              <a:solidFill>
                <a:srgbClr val="FF0000"/>
              </a:solidFill>
              <a:latin typeface="MS Mincho" pitchFamily="49" charset="-128"/>
              <a:ea typeface="MS Mincho" pitchFamily="49" charset="-128"/>
              <a:cs typeface="MS Mincho"/>
              <a:sym typeface="MS Mincho"/>
            </a:endParaRPr>
          </a:p>
        </p:txBody>
      </p:sp>
      <p:sp>
        <p:nvSpPr>
          <p:cNvPr id="6" name="Google Shape;262;p10">
            <a:extLst>
              <a:ext uri="{FF2B5EF4-FFF2-40B4-BE49-F238E27FC236}">
                <a16:creationId xmlns:a16="http://schemas.microsoft.com/office/drawing/2014/main" id="{FBF3ACD0-7A39-D650-5CDB-EEB5986EEC28}"/>
              </a:ext>
            </a:extLst>
          </p:cNvPr>
          <p:cNvSpPr/>
          <p:nvPr/>
        </p:nvSpPr>
        <p:spPr>
          <a:xfrm>
            <a:off x="757517" y="4104300"/>
            <a:ext cx="1501261" cy="23622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7" name="Google Shape;263;p10">
            <a:extLst>
              <a:ext uri="{FF2B5EF4-FFF2-40B4-BE49-F238E27FC236}">
                <a16:creationId xmlns:a16="http://schemas.microsoft.com/office/drawing/2014/main" id="{FB819F4E-766C-A2DB-8507-22AB6A2A07A9}"/>
              </a:ext>
            </a:extLst>
          </p:cNvPr>
          <p:cNvSpPr/>
          <p:nvPr/>
        </p:nvSpPr>
        <p:spPr>
          <a:xfrm>
            <a:off x="2613894" y="3275105"/>
            <a:ext cx="3501387" cy="829195"/>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ナビゲーションウィンドウの「Admin」&gt;「ユーザー管理」をダブルクリックします。</a:t>
            </a:r>
            <a:endParaRPr sz="1100" dirty="0">
              <a:solidFill>
                <a:schemeClr val="dk1"/>
              </a:solidFill>
              <a:latin typeface="MS Mincho" pitchFamily="49" charset="-128"/>
              <a:ea typeface="MS Mincho" pitchFamily="49" charset="-128"/>
              <a:cs typeface="MS Mincho"/>
              <a:sym typeface="MS Mincho"/>
            </a:endParaRPr>
          </a:p>
        </p:txBody>
      </p:sp>
      <p:sp>
        <p:nvSpPr>
          <p:cNvPr id="8" name="Google Shape;264;p10">
            <a:extLst>
              <a:ext uri="{FF2B5EF4-FFF2-40B4-BE49-F238E27FC236}">
                <a16:creationId xmlns:a16="http://schemas.microsoft.com/office/drawing/2014/main" id="{E9E0878C-AA5A-92F1-85CA-2B8D247240C1}"/>
              </a:ext>
            </a:extLst>
          </p:cNvPr>
          <p:cNvSpPr txBox="1"/>
          <p:nvPr/>
        </p:nvSpPr>
        <p:spPr>
          <a:xfrm>
            <a:off x="558840" y="5574197"/>
            <a:ext cx="5400000" cy="303889"/>
          </a:xfrm>
          <a:prstGeom prst="rect">
            <a:avLst/>
          </a:prstGeom>
          <a:noFill/>
          <a:ln>
            <a:noFill/>
          </a:ln>
        </p:spPr>
        <p:txBody>
          <a:bodyPr spcFirstLastPara="1" wrap="square" lIns="91425" tIns="45700" rIns="91425" bIns="45700" anchor="t" anchorCtr="0">
            <a:spAutoFit/>
          </a:bodyPr>
          <a:lstStyle/>
          <a:p>
            <a:pPr lvl="0" algn="just">
              <a:lnSpc>
                <a:spcPct val="125000"/>
              </a:lnSpc>
            </a:pPr>
            <a:r>
              <a:rPr lang="ja-JP" altLang="ko-KR" sz="1100" dirty="0">
                <a:latin typeface="MS Mincho" pitchFamily="49" charset="-128"/>
                <a:ea typeface="MS Mincho" pitchFamily="49" charset="-128"/>
              </a:rPr>
              <a:t>「ユーザー管理」の初期画面です。</a:t>
            </a:r>
            <a:endParaRPr sz="1100" dirty="0">
              <a:solidFill>
                <a:schemeClr val="dk1"/>
              </a:solidFill>
              <a:latin typeface="MS Mincho" pitchFamily="49" charset="-128"/>
              <a:ea typeface="MS Mincho" pitchFamily="49" charset="-128"/>
              <a:cs typeface="MS Mincho"/>
              <a:sym typeface="MS Mincho"/>
            </a:endParaRPr>
          </a:p>
        </p:txBody>
      </p:sp>
      <p:pic>
        <p:nvPicPr>
          <p:cNvPr id="9" name="Google Shape;265;p10">
            <a:extLst>
              <a:ext uri="{FF2B5EF4-FFF2-40B4-BE49-F238E27FC236}">
                <a16:creationId xmlns:a16="http://schemas.microsoft.com/office/drawing/2014/main" id="{E793BE34-A694-63E7-DCD9-0F8C653DF4BC}"/>
              </a:ext>
            </a:extLst>
          </p:cNvPr>
          <p:cNvPicPr preferRelativeResize="0"/>
          <p:nvPr/>
        </p:nvPicPr>
        <p:blipFill rotWithShape="1">
          <a:blip r:embed="rId4" cstate="print">
            <a:alphaModFix/>
          </a:blip>
          <a:srcRect/>
          <a:stretch/>
        </p:blipFill>
        <p:spPr>
          <a:xfrm>
            <a:off x="1041991" y="5878086"/>
            <a:ext cx="4916849" cy="3093182"/>
          </a:xfrm>
          <a:prstGeom prst="rect">
            <a:avLst/>
          </a:prstGeom>
          <a:noFill/>
          <a:ln>
            <a:solidFill>
              <a:srgbClr val="000000"/>
            </a:solidFill>
          </a:ln>
        </p:spPr>
      </p:pic>
    </p:spTree>
    <p:extLst>
      <p:ext uri="{BB962C8B-B14F-4D97-AF65-F5344CB8AC3E}">
        <p14:creationId xmlns:p14="http://schemas.microsoft.com/office/powerpoint/2010/main" val="320261273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21619</TotalTime>
  <Words>14415</Words>
  <Application>Microsoft Macintosh PowerPoint</Application>
  <PresentationFormat>A4 용지(210x297mm)</PresentationFormat>
  <Paragraphs>734</Paragraphs>
  <Slides>46</Slides>
  <Notes>6</Notes>
  <HiddenSlides>0</HiddenSlides>
  <MMClips>0</MMClips>
  <ScaleCrop>false</ScaleCrop>
  <HeadingPairs>
    <vt:vector size="6" baseType="variant">
      <vt:variant>
        <vt:lpstr>사용한 글꼴</vt:lpstr>
      </vt:variant>
      <vt:variant>
        <vt:i4>13</vt:i4>
      </vt:variant>
      <vt:variant>
        <vt:lpstr>테마</vt:lpstr>
      </vt:variant>
      <vt:variant>
        <vt:i4>1</vt:i4>
      </vt:variant>
      <vt:variant>
        <vt:lpstr>슬라이드 제목</vt:lpstr>
      </vt:variant>
      <vt:variant>
        <vt:i4>46</vt:i4>
      </vt:variant>
    </vt:vector>
  </HeadingPairs>
  <TitlesOfParts>
    <vt:vector size="60" baseType="lpstr">
      <vt:lpstr>맑은 고딕</vt:lpstr>
      <vt:lpstr>Meiryo</vt:lpstr>
      <vt:lpstr>MS Gothic</vt:lpstr>
      <vt:lpstr>MS Gothic</vt:lpstr>
      <vt:lpstr>MS Mincho</vt:lpstr>
      <vt:lpstr>MS Mincho</vt:lpstr>
      <vt:lpstr>noto</vt:lpstr>
      <vt:lpstr>新細明體</vt:lpstr>
      <vt:lpstr>游ゴシック</vt:lpstr>
      <vt:lpstr>Aptos</vt:lpstr>
      <vt:lpstr>Aptos Display</vt:lpstr>
      <vt:lpstr>Arial</vt:lpstr>
      <vt:lpstr>Century</vt:lpstr>
      <vt:lpstr>Office テーマ</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安田 菜月</dc:creator>
  <cp:lastModifiedBy>노희원</cp:lastModifiedBy>
  <cp:revision>185</cp:revision>
  <cp:lastPrinted>2024-08-01T05:11:40Z</cp:lastPrinted>
  <dcterms:created xsi:type="dcterms:W3CDTF">2024-07-04T01:23:06Z</dcterms:created>
  <dcterms:modified xsi:type="dcterms:W3CDTF">2025-03-21T06:29:03Z</dcterms:modified>
</cp:coreProperties>
</file>